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4394" r:id="rId2"/>
    <p:sldId id="4395" r:id="rId3"/>
    <p:sldId id="4582" r:id="rId4"/>
    <p:sldId id="4396" r:id="rId5"/>
    <p:sldId id="4390" r:id="rId6"/>
    <p:sldId id="4417" r:id="rId7"/>
    <p:sldId id="4583" r:id="rId8"/>
    <p:sldId id="4584" r:id="rId9"/>
    <p:sldId id="4412" r:id="rId10"/>
    <p:sldId id="4447" r:id="rId11"/>
    <p:sldId id="4448" r:id="rId12"/>
    <p:sldId id="4585" r:id="rId13"/>
    <p:sldId id="4449" r:id="rId14"/>
    <p:sldId id="4586" r:id="rId15"/>
    <p:sldId id="4450" r:id="rId16"/>
    <p:sldId id="4451" r:id="rId17"/>
    <p:sldId id="4409" r:id="rId18"/>
    <p:sldId id="4452" r:id="rId19"/>
    <p:sldId id="4453" r:id="rId20"/>
    <p:sldId id="4473" r:id="rId21"/>
    <p:sldId id="4587" r:id="rId22"/>
    <p:sldId id="4588" r:id="rId23"/>
    <p:sldId id="4413" r:id="rId24"/>
    <p:sldId id="4475" r:id="rId25"/>
    <p:sldId id="4476" r:id="rId26"/>
    <p:sldId id="4477" r:id="rId27"/>
    <p:sldId id="4479" r:id="rId28"/>
    <p:sldId id="4480" r:id="rId29"/>
    <p:sldId id="4481" r:id="rId30"/>
    <p:sldId id="4482" r:id="rId31"/>
    <p:sldId id="4483" r:id="rId32"/>
    <p:sldId id="4414" r:id="rId33"/>
    <p:sldId id="4484" r:id="rId34"/>
    <p:sldId id="4419" r:id="rId35"/>
    <p:sldId id="4486" r:id="rId36"/>
    <p:sldId id="4488" r:id="rId37"/>
    <p:sldId id="4420" r:id="rId38"/>
    <p:sldId id="4500" r:id="rId39"/>
    <p:sldId id="4501" r:id="rId40"/>
    <p:sldId id="4502" r:id="rId41"/>
    <p:sldId id="4504" r:id="rId42"/>
    <p:sldId id="4415" r:id="rId43"/>
    <p:sldId id="4491" r:id="rId44"/>
    <p:sldId id="4492" r:id="rId45"/>
    <p:sldId id="4493" r:id="rId46"/>
    <p:sldId id="4494" r:id="rId47"/>
    <p:sldId id="4495" r:id="rId48"/>
    <p:sldId id="4496" r:id="rId49"/>
    <p:sldId id="4497" r:id="rId50"/>
    <p:sldId id="4498" r:id="rId51"/>
    <p:sldId id="4416" r:id="rId52"/>
    <p:sldId id="4499" r:id="rId53"/>
    <p:sldId id="4589" r:id="rId54"/>
    <p:sldId id="4506" r:id="rId55"/>
    <p:sldId id="4590" r:id="rId56"/>
    <p:sldId id="4591" r:id="rId57"/>
    <p:sldId id="4507" r:id="rId58"/>
    <p:sldId id="4592" r:id="rId59"/>
    <p:sldId id="259" r:id="rId60"/>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1E1"/>
    <a:srgbClr val="382B1B"/>
    <a:srgbClr val="E6C8C7"/>
    <a:srgbClr val="84BFA4"/>
    <a:srgbClr val="1EB3DD"/>
    <a:srgbClr val="142D55"/>
    <a:srgbClr val="F26B27"/>
    <a:srgbClr val="C54A9A"/>
    <a:srgbClr val="FFC6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706" autoAdjust="0"/>
    <p:restoredTop sz="94729"/>
  </p:normalViewPr>
  <p:slideViewPr>
    <p:cSldViewPr snapToGrid="0" snapToObjects="1">
      <p:cViewPr varScale="1">
        <p:scale>
          <a:sx n="76" d="100"/>
          <a:sy n="76" d="100"/>
        </p:scale>
        <p:origin x="27" y="27"/>
      </p:cViewPr>
      <p:guideLst/>
    </p:cSldViewPr>
  </p:slideViewPr>
  <p:notesTextViewPr>
    <p:cViewPr>
      <p:scale>
        <a:sx n="1" d="1"/>
        <a:sy n="1" d="1"/>
      </p:scale>
      <p:origin x="0" y="0"/>
    </p:cViewPr>
  </p:notesTextViewPr>
  <p:sorterViewPr>
    <p:cViewPr>
      <p:scale>
        <a:sx n="100" d="100"/>
        <a:sy n="100" d="100"/>
      </p:scale>
      <p:origin x="0" y="-32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7/1/2025</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Cliquez pour éditer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174440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538284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299264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873729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E02387AD-8169-9E5B-C2F5-F227CA5AFF10}"/>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157508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59872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FA4"/>
          </a:solidFill>
          <a:ln w="2370" cap="flat">
            <a:solidFill>
              <a:srgbClr val="84BFA4"/>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09493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7207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285758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14478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5067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43630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98695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 style du texte principal</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wisdomtimes.com/blog/confidence-in-business/" TargetMode="External"/><Relationship Id="rId1" Type="http://schemas.openxmlformats.org/officeDocument/2006/relationships/slideLayout" Target="../slideLayouts/slideLayout12.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ideo" Target="https://www.youtube.com/embed/JDSisEGISwg?feature=oembed" TargetMode="External"/><Relationship Id="rId6" Type="http://schemas.openxmlformats.org/officeDocument/2006/relationships/hyperlink" Target="https://www.youtube.com/watch?v=JDSisEGISwg" TargetMode="External"/><Relationship Id="rId5" Type="http://schemas.openxmlformats.org/officeDocument/2006/relationships/hyperlink" Target="https://youtu.be/JDSisEGISwg" TargetMode="Externa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www.forbes.com/sites/brockblake/2019/04/23/3-steps-to-take-more-calculated-risks-as-an-entrepreneur/"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oodruffsawyer.com/insights/food-beverage-three-step-process-risk-management"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hyperlink" Target="https://svgsilh.com/image/1080462.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huffingtonpost.com/carissa-lada/what-does-success-look-like_b_5651592.html" TargetMode="External"/><Relationship Id="rId1" Type="http://schemas.openxmlformats.org/officeDocument/2006/relationships/slideLayout" Target="../slideLayouts/slideLayout12.xml"/><Relationship Id="rId5" Type="http://schemas.openxmlformats.org/officeDocument/2006/relationships/image" Target="../media/image20.jpg"/><Relationship Id="rId4" Type="http://schemas.openxmlformats.org/officeDocument/2006/relationships/image" Target="../media/image19.svg"/></Relationships>
</file>

<file path=ppt/slides/_rels/slide3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 Id="rId6" Type="http://schemas.openxmlformats.org/officeDocument/2006/relationships/hyperlink" Target="https://www.upyourcreativegenius.com/" TargetMode="External"/><Relationship Id="rId5" Type="http://schemas.openxmlformats.org/officeDocument/2006/relationships/image" Target="../media/image25.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png"/><Relationship Id="rId7" Type="http://schemas.openxmlformats.org/officeDocument/2006/relationships/image" Target="../media/image22.svg"/><Relationship Id="rId2" Type="http://schemas.openxmlformats.org/officeDocument/2006/relationships/slideLayout" Target="../slideLayouts/slideLayout16.xml"/><Relationship Id="rId1" Type="http://schemas.openxmlformats.org/officeDocument/2006/relationships/video" Target="https://www.youtube.com/embed/zESeeaFDVSw" TargetMode="Externa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24.png"/><Relationship Id="rId9" Type="http://schemas.openxmlformats.org/officeDocument/2006/relationships/hyperlink" Target="https://www.youtube.com/watch?v=zESeeaFDVS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hyperlink" Target="https://www.verywellmind.com/healthy-ways-to-cope-with-failure-4163968"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commons.wikimedia.org/wiki/file:arched_floral_frame_by_samuel_stanesby.png" TargetMode="External"/><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11.xml"/><Relationship Id="rId5" Type="http://schemas.openxmlformats.org/officeDocument/2006/relationships/image" Target="../media/image34.emf"/><Relationship Id="rId4" Type="http://schemas.openxmlformats.org/officeDocument/2006/relationships/package" Target="../embeddings/Microsoft_Word_Document.docx"/></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vecteezy.com/video/21810655-worried-and-stressed-focused-young-woman-sitting-at-table-looking-at-laptop-stressed-and-worried-young-businesswoman-looking-thoughtfully-at-laptop-while-working-from-home-at-computer" TargetMode="External"/><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stockcake.com/i/woman-serving-food_1087836_313132" TargetMode="External"/><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en-US" sz="3300" b="1" dirty="0">
                <a:solidFill>
                  <a:schemeClr val="bg1"/>
                </a:solidFill>
              </a:rPr>
              <a:t>www.3kitchens.eu</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344280" y="3577253"/>
            <a:ext cx="6607870"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4000" b="1" dirty="0"/>
              <a:t>LA CONFIANCE EN SOI     </a:t>
            </a:r>
            <a:r>
              <a:rPr lang="en-US" sz="4000" b="1" dirty="0">
                <a:solidFill>
                  <a:srgbClr val="382B1B"/>
                </a:solidFill>
              </a:rPr>
              <a:t>POUR CONTINUER À AVANCER ET À SE DÉVELOPPER </a:t>
            </a:r>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218156" y="2829541"/>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4000" b="1" dirty="0">
                <a:highlight>
                  <a:srgbClr val="94C7B0"/>
                </a:highlight>
              </a:rPr>
              <a:t> ÉTAPE 8</a:t>
            </a:r>
            <a:r>
              <a:rPr lang="en-US" sz="4000" b="1" dirty="0">
                <a:solidFill>
                  <a:srgbClr val="94C7B0"/>
                </a:solidFill>
                <a:highlight>
                  <a:srgbClr val="94C7B0"/>
                </a:highlight>
              </a:rPr>
              <a:t>.</a:t>
            </a:r>
          </a:p>
        </p:txBody>
      </p:sp>
      <p:pic>
        <p:nvPicPr>
          <p:cNvPr id="14" name="Picture 13" descr="Woman working at food truck">
            <a:extLst>
              <a:ext uri="{FF2B5EF4-FFF2-40B4-BE49-F238E27FC236}">
                <a16:creationId xmlns:a16="http://schemas.microsoft.com/office/drawing/2014/main" id="{55044225-7977-D7BC-1DCA-60EAE4757EF9}"/>
              </a:ext>
            </a:extLst>
          </p:cNvPr>
          <p:cNvPicPr>
            <a:picLocks noChangeAspect="1"/>
          </p:cNvPicPr>
          <p:nvPr/>
        </p:nvPicPr>
        <p:blipFill>
          <a:blip r:embed="rId2"/>
          <a:stretch>
            <a:fillRect/>
          </a:stretch>
        </p:blipFill>
        <p:spPr>
          <a:xfrm>
            <a:off x="7008906" y="1257856"/>
            <a:ext cx="5044094" cy="3362729"/>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sz="3200" dirty="0"/>
              <a:t>8 FAÇONS D'ACCROÎTRE VOTRE CONFIANCE EN VOUS DANS LES AFFAIRES</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29516" y="1470732"/>
            <a:ext cx="7350415" cy="4548987"/>
          </a:xfrm>
        </p:spPr>
        <p:txBody>
          <a:bodyPr numCol="1"/>
          <a:lstStyle/>
          <a:p>
            <a:pPr lvl="1" indent="-457200" algn="l">
              <a:lnSpc>
                <a:spcPts val="2340"/>
              </a:lnSpc>
              <a:spcBef>
                <a:spcPts val="200"/>
              </a:spcBef>
              <a:buClr>
                <a:srgbClr val="B6D1E1"/>
              </a:buClr>
              <a:buFont typeface="+mj-lt"/>
              <a:buAutoNum type="arabicPeriod"/>
            </a:pPr>
            <a:r>
              <a:rPr lang="en-IE" b="1" dirty="0">
                <a:solidFill>
                  <a:srgbClr val="84BFA4"/>
                </a:solidFill>
              </a:rPr>
              <a:t>Définissez clairement votre objectif supérieur</a:t>
            </a:r>
          </a:p>
          <a:p>
            <a:r>
              <a:rPr lang="en-GB" dirty="0"/>
              <a:t>Lorsque vous êtes enraciné dans un objectif fort, il devient plus facile de parler de votre travail, de partager vos offres et d'entrer en contact avec les autres. Vous ne faites pas votre propre promotion, vous défendez quelque chose en quoi vous croyez. C'est là que commence la véritable confiance en soi.</a:t>
            </a:r>
          </a:p>
          <a:p>
            <a:pPr marL="0" lvl="1" algn="l">
              <a:lnSpc>
                <a:spcPts val="2340"/>
              </a:lnSpc>
              <a:spcBef>
                <a:spcPts val="200"/>
              </a:spcBef>
              <a:buClr>
                <a:srgbClr val="B6D1E1"/>
              </a:buClr>
            </a:pPr>
            <a:endParaRPr lang="en-IE" dirty="0">
              <a:solidFill>
                <a:srgbClr val="382B1B"/>
              </a:solidFill>
            </a:endParaRPr>
          </a:p>
          <a:p>
            <a:pPr lvl="1" indent="-457200" algn="l">
              <a:lnSpc>
                <a:spcPts val="2340"/>
              </a:lnSpc>
              <a:spcBef>
                <a:spcPts val="200"/>
              </a:spcBef>
              <a:buClr>
                <a:srgbClr val="B6D1E1"/>
              </a:buClr>
              <a:buFont typeface="+mj-lt"/>
              <a:buAutoNum type="arabicPeriod" startAt="2"/>
            </a:pPr>
            <a:r>
              <a:rPr lang="en-IE" b="1" dirty="0">
                <a:solidFill>
                  <a:srgbClr val="84BFA4"/>
                </a:solidFill>
              </a:rPr>
              <a:t>Cessez d'attendre d'avoir confiance en vous</a:t>
            </a:r>
          </a:p>
          <a:p>
            <a:pPr marL="0" lvl="1" algn="l">
              <a:lnSpc>
                <a:spcPts val="2340"/>
              </a:lnSpc>
              <a:spcBef>
                <a:spcPts val="200"/>
              </a:spcBef>
              <a:buClr>
                <a:srgbClr val="B6D1E1"/>
              </a:buClr>
            </a:pPr>
            <a:r>
              <a:rPr lang="en-GB" sz="2000" dirty="0">
                <a:solidFill>
                  <a:srgbClr val="382B1B"/>
                </a:solidFill>
              </a:rPr>
              <a:t>De nombreuses femmes pensent qu'elles doivent se sentir sûres d'elles avant de passer à l'action. Mais cette croyance nous bloque. </a:t>
            </a:r>
          </a:p>
          <a:p>
            <a:pPr marL="0" lvl="1" algn="l">
              <a:lnSpc>
                <a:spcPts val="2340"/>
              </a:lnSpc>
              <a:spcBef>
                <a:spcPts val="200"/>
              </a:spcBef>
              <a:buClr>
                <a:srgbClr val="B6D1E1"/>
              </a:buClr>
            </a:pPr>
            <a:endParaRPr lang="en-GB" sz="2000" dirty="0">
              <a:solidFill>
                <a:srgbClr val="382B1B"/>
              </a:solidFill>
            </a:endParaRPr>
          </a:p>
          <a:p>
            <a:pPr marL="0" lvl="1" algn="l">
              <a:lnSpc>
                <a:spcPts val="2340"/>
              </a:lnSpc>
              <a:spcBef>
                <a:spcPts val="200"/>
              </a:spcBef>
              <a:buClr>
                <a:srgbClr val="B6D1E1"/>
              </a:buClr>
            </a:pPr>
            <a:r>
              <a:rPr lang="en-GB" sz="2000" dirty="0">
                <a:solidFill>
                  <a:srgbClr val="382B1B"/>
                </a:solidFill>
              </a:rPr>
              <a:t>La confiance ne vient pas en premier, c'est l'action qui vient en premier. La vérité, c'est que vous pouvez ne pas être sûre de vous et aller de l'avant. Vous pouvez avoir peur et vous présenter à un marché, parler à un client ou fixer un prix équitable pour vos produits. Agissez comme si vous croyiez en vous, même si votre voix tremble. La confiance vient souvent après, pas avant.</a:t>
            </a:r>
            <a:endParaRPr lang="en-IE" sz="2000" dirty="0">
              <a:solidFill>
                <a:srgbClr val="382B1B"/>
              </a:solidFill>
            </a:endParaRPr>
          </a:p>
        </p:txBody>
      </p:sp>
      <p:sp>
        <p:nvSpPr>
          <p:cNvPr id="2" name="Rectangle 1">
            <a:extLst>
              <a:ext uri="{FF2B5EF4-FFF2-40B4-BE49-F238E27FC236}">
                <a16:creationId xmlns:a16="http://schemas.microsoft.com/office/drawing/2014/main" id="{10B5B6F2-90CB-C4A2-0837-5726F2CA6E69}"/>
              </a:ext>
            </a:extLst>
          </p:cNvPr>
          <p:cNvSpPr/>
          <p:nvPr/>
        </p:nvSpPr>
        <p:spPr>
          <a:xfrm>
            <a:off x="8272463" y="3800300"/>
            <a:ext cx="3571874" cy="2314749"/>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18A5ED5-1316-D74B-C50A-E0A58EEE0FC2}"/>
              </a:ext>
            </a:extLst>
          </p:cNvPr>
          <p:cNvSpPr txBox="1">
            <a:spLocks/>
          </p:cNvSpPr>
          <p:nvPr/>
        </p:nvSpPr>
        <p:spPr>
          <a:xfrm>
            <a:off x="8272463" y="4070577"/>
            <a:ext cx="3297692" cy="45856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en-GB" sz="2000" b="0" i="0" dirty="0">
                <a:effectLst/>
                <a:latin typeface="Calibri" panose="020F0502020204030204" pitchFamily="34" charset="0"/>
                <a:cs typeface="Calibri" panose="020F0502020204030204" pitchFamily="34" charset="0"/>
              </a:rPr>
              <a:t>Ryan James Lock est un coach en réussite internationale et un consultant en affaires.               </a:t>
            </a:r>
            <a:r>
              <a:rPr lang="en-GB" sz="20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 façons d'augmenter votre confiance en affaires (wisdomtimes.com)</a:t>
            </a:r>
            <a:endParaRPr lang="en-US" sz="2000" b="1"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10C43670-283D-71BF-06CD-B2CC8FFB2F6E}"/>
              </a:ext>
            </a:extLst>
          </p:cNvPr>
          <p:cNvGrpSpPr/>
          <p:nvPr/>
        </p:nvGrpSpPr>
        <p:grpSpPr>
          <a:xfrm>
            <a:off x="9832566" y="3374625"/>
            <a:ext cx="2788753" cy="578690"/>
            <a:chOff x="845728" y="5174850"/>
            <a:chExt cx="2788753" cy="578690"/>
          </a:xfrm>
        </p:grpSpPr>
        <p:grpSp>
          <p:nvGrpSpPr>
            <p:cNvPr id="6" name="Group 5">
              <a:extLst>
                <a:ext uri="{FF2B5EF4-FFF2-40B4-BE49-F238E27FC236}">
                  <a16:creationId xmlns:a16="http://schemas.microsoft.com/office/drawing/2014/main" id="{5F768A0D-271D-5DD0-9192-D16A8664C83A}"/>
                </a:ext>
              </a:extLst>
            </p:cNvPr>
            <p:cNvGrpSpPr/>
            <p:nvPr/>
          </p:nvGrpSpPr>
          <p:grpSpPr>
            <a:xfrm>
              <a:off x="845728" y="5174850"/>
              <a:ext cx="2788753" cy="578690"/>
              <a:chOff x="2045517" y="6166884"/>
              <a:chExt cx="2788753" cy="578690"/>
            </a:xfrm>
          </p:grpSpPr>
          <p:sp>
            <p:nvSpPr>
              <p:cNvPr id="11" name="Rectangle 10">
                <a:extLst>
                  <a:ext uri="{FF2B5EF4-FFF2-40B4-BE49-F238E27FC236}">
                    <a16:creationId xmlns:a16="http://schemas.microsoft.com/office/drawing/2014/main" id="{817A064F-449E-F915-F416-BEDF92085C8D}"/>
                  </a:ext>
                </a:extLst>
              </p:cNvPr>
              <p:cNvSpPr/>
              <p:nvPr/>
            </p:nvSpPr>
            <p:spPr>
              <a:xfrm>
                <a:off x="2651051" y="6166884"/>
                <a:ext cx="1164347"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6819E3-DCDD-E454-5F9C-0D75ECDA1C56}"/>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7F7DDD-B967-31BE-DA04-95F33E8F6C1D}"/>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latin typeface="Calibri" panose="020F0502020204030204" pitchFamily="34" charset="0"/>
                    <a:ea typeface="Times New Roman" panose="02020603050405020304" pitchFamily="18" charset="0"/>
                    <a:cs typeface="Times New Roman" panose="02020603050405020304" pitchFamily="18" charset="0"/>
                  </a:rPr>
                  <a:t>Lire</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10" name="Graphic 9" descr="Books on shelf outline">
              <a:extLst>
                <a:ext uri="{FF2B5EF4-FFF2-40B4-BE49-F238E27FC236}">
                  <a16:creationId xmlns:a16="http://schemas.microsoft.com/office/drawing/2014/main" id="{6DF28829-8F40-5A1B-A78C-952BB20E29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791" y="5178054"/>
              <a:ext cx="551275" cy="551275"/>
            </a:xfrm>
            <a:prstGeom prst="rect">
              <a:avLst/>
            </a:prstGeom>
          </p:spPr>
        </p:pic>
      </p:grpSp>
    </p:spTree>
    <p:extLst>
      <p:ext uri="{BB962C8B-B14F-4D97-AF65-F5344CB8AC3E}">
        <p14:creationId xmlns:p14="http://schemas.microsoft.com/office/powerpoint/2010/main" val="1079343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sz="3200" dirty="0"/>
              <a:t>8 FAÇONS D'ACCROÎTRE VOTRE CONFIANCE EN VOUS DANS LES AFFAIRES</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307910" y="1353921"/>
            <a:ext cx="11350690" cy="4548987"/>
          </a:xfrm>
        </p:spPr>
        <p:txBody>
          <a:bodyPr numCol="1"/>
          <a:lstStyle/>
          <a:p>
            <a:pPr marL="0" lvl="1" algn="r">
              <a:lnSpc>
                <a:spcPts val="2340"/>
              </a:lnSpc>
              <a:spcBef>
                <a:spcPts val="200"/>
              </a:spcBef>
              <a:buClr>
                <a:srgbClr val="B6D1E1"/>
              </a:buClr>
            </a:pPr>
            <a:r>
              <a:rPr lang="en-GB" sz="2000" b="1" i="1" dirty="0">
                <a:solidFill>
                  <a:srgbClr val="B6D1E1"/>
                </a:solidFill>
              </a:rPr>
              <a:t>"Lorsque j'ai vendu pour la première fois sur un marché, mes mains tremblaient. Je me suis dit : "Et si personne n'achetait ? Mais je me suis dit qu'il fallait juste passer la journée. Et c'est ce que j'ai fait. Ce jour-là a tout changé parce que je n'ai pas attendu de me sentir courageuse. Je me suis simplement présentée.</a:t>
            </a:r>
            <a:br>
              <a:rPr lang="en-GB" sz="2000" dirty="0"/>
            </a:br>
            <a:r>
              <a:rPr lang="en-GB" sz="2000" i="1" dirty="0"/>
              <a:t>Mariam, cuisinière à domicile et traiteur syrien, Berlin</a:t>
            </a:r>
          </a:p>
          <a:p>
            <a:pPr marL="0" lvl="1" algn="l">
              <a:lnSpc>
                <a:spcPts val="2340"/>
              </a:lnSpc>
              <a:spcBef>
                <a:spcPts val="200"/>
              </a:spcBef>
              <a:buClr>
                <a:srgbClr val="B6D1E1"/>
              </a:buClr>
            </a:pPr>
            <a:endParaRPr lang="en-GB" sz="2000" b="1" i="1" dirty="0">
              <a:solidFill>
                <a:srgbClr val="84BFA4"/>
              </a:solidFill>
            </a:endParaRPr>
          </a:p>
          <a:p>
            <a:pPr marL="0" lvl="1" algn="l">
              <a:lnSpc>
                <a:spcPts val="2340"/>
              </a:lnSpc>
              <a:spcBef>
                <a:spcPts val="200"/>
              </a:spcBef>
              <a:buClr>
                <a:srgbClr val="B6D1E1"/>
              </a:buClr>
            </a:pPr>
            <a:r>
              <a:rPr lang="en-IE" sz="2000" b="1" dirty="0">
                <a:solidFill>
                  <a:srgbClr val="84BFA4"/>
                </a:solidFill>
              </a:rPr>
              <a:t>3. Concentrez-vous sur les avantages pour le client</a:t>
            </a:r>
          </a:p>
          <a:p>
            <a:pPr marL="493713" lvl="1" algn="l">
              <a:lnSpc>
                <a:spcPts val="2340"/>
              </a:lnSpc>
              <a:spcBef>
                <a:spcPts val="200"/>
              </a:spcBef>
              <a:buClr>
                <a:srgbClr val="B6D1E1"/>
              </a:buClr>
            </a:pPr>
            <a:r>
              <a:rPr lang="en-IE" sz="2000" dirty="0">
                <a:solidFill>
                  <a:srgbClr val="382B1B"/>
                </a:solidFill>
              </a:rPr>
              <a:t>Lorsque vous faites la promotion de votre entreprise, de vos produits ou de vos services, mettez toujours l'accent sur les avantages pour le client. </a:t>
            </a:r>
            <a:r>
              <a:rPr lang="en-GB" sz="2000" dirty="0">
                <a:solidFill>
                  <a:srgbClr val="382B1B"/>
                </a:solidFill>
              </a:rPr>
              <a:t>Les gens ont l'embarras du choix. Si vous montrez clairement comment vos produits améliorent leur vie, ils se souviendront de vous. </a:t>
            </a:r>
          </a:p>
          <a:p>
            <a:pPr marL="493713" lvl="1" algn="l">
              <a:lnSpc>
                <a:spcPts val="2340"/>
              </a:lnSpc>
              <a:spcBef>
                <a:spcPts val="200"/>
              </a:spcBef>
              <a:buClr>
                <a:srgbClr val="B6D1E1"/>
              </a:buClr>
            </a:pPr>
            <a:r>
              <a:rPr lang="en-GB" sz="2000" dirty="0">
                <a:solidFill>
                  <a:srgbClr val="382B1B"/>
                </a:solidFill>
              </a:rPr>
              <a:t>Lorsque vous cherchez à aider quelqu'un d'autre, il devient plus facile de s'exprimer. </a:t>
            </a:r>
          </a:p>
          <a:p>
            <a:pPr marL="493713" lvl="1" algn="l">
              <a:lnSpc>
                <a:spcPts val="2340"/>
              </a:lnSpc>
              <a:spcBef>
                <a:spcPts val="200"/>
              </a:spcBef>
              <a:buClr>
                <a:srgbClr val="B6D1E1"/>
              </a:buClr>
            </a:pPr>
            <a:endParaRPr lang="en-GB" sz="2000" dirty="0">
              <a:solidFill>
                <a:srgbClr val="382B1B"/>
              </a:solidFill>
            </a:endParaRPr>
          </a:p>
          <a:p>
            <a:pPr marL="493713" lvl="1" algn="r">
              <a:lnSpc>
                <a:spcPts val="2340"/>
              </a:lnSpc>
              <a:spcBef>
                <a:spcPts val="200"/>
              </a:spcBef>
              <a:buClr>
                <a:srgbClr val="B6D1E1"/>
              </a:buClr>
            </a:pPr>
            <a:r>
              <a:rPr lang="en-GB" sz="2000" b="1" i="1" dirty="0">
                <a:solidFill>
                  <a:srgbClr val="B6D1E1"/>
                </a:solidFill>
              </a:rPr>
              <a:t> "Avant, je n'osais pas parler de mes gâteaux aux gens. Mais j'ai vu combien d'entre eux me disaient qu'ils avaient le même goût que ceux de leur grand-mère. J'ai réalisé que je leur donnais quelque chose qui leur manquait. Cela m'a donné la confiance nécessaire pour en parler avec fierté".</a:t>
            </a:r>
          </a:p>
          <a:p>
            <a:pPr marL="493713" lvl="1" algn="r">
              <a:lnSpc>
                <a:spcPts val="2340"/>
              </a:lnSpc>
              <a:spcBef>
                <a:spcPts val="200"/>
              </a:spcBef>
              <a:buClr>
                <a:srgbClr val="B6D1E1"/>
              </a:buClr>
            </a:pPr>
            <a:r>
              <a:rPr lang="en-GB" sz="2000" i="1" dirty="0">
                <a:solidFill>
                  <a:srgbClr val="382B1B"/>
                </a:solidFill>
              </a:rPr>
              <a:t>Farzana, pâtissière, Italie</a:t>
            </a:r>
            <a:endParaRPr lang="en-IE" sz="2000" i="1" dirty="0">
              <a:solidFill>
                <a:srgbClr val="382B1B"/>
              </a:solidFill>
            </a:endParaRPr>
          </a:p>
          <a:p>
            <a:pPr marL="493713" lvl="1" algn="l">
              <a:lnSpc>
                <a:spcPts val="2340"/>
              </a:lnSpc>
              <a:spcBef>
                <a:spcPts val="200"/>
              </a:spcBef>
              <a:buClr>
                <a:srgbClr val="B6D1E1"/>
              </a:buClr>
            </a:pPr>
            <a:endParaRPr lang="en-IE" sz="2000" dirty="0">
              <a:solidFill>
                <a:srgbClr val="382B1B"/>
              </a:solidFill>
            </a:endParaRPr>
          </a:p>
        </p:txBody>
      </p:sp>
    </p:spTree>
    <p:extLst>
      <p:ext uri="{BB962C8B-B14F-4D97-AF65-F5344CB8AC3E}">
        <p14:creationId xmlns:p14="http://schemas.microsoft.com/office/powerpoint/2010/main" val="394189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B37C7-2C69-BB55-F85C-4840F94EAF8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98A1802-696E-FF9A-A343-D7C84823895C}"/>
              </a:ext>
            </a:extLst>
          </p:cNvPr>
          <p:cNvSpPr>
            <a:spLocks noGrp="1"/>
          </p:cNvSpPr>
          <p:nvPr>
            <p:ph type="body" sz="quarter" idx="27"/>
          </p:nvPr>
        </p:nvSpPr>
        <p:spPr/>
        <p:txBody>
          <a:bodyPr/>
          <a:lstStyle/>
          <a:p>
            <a:r>
              <a:rPr lang="en-GB" sz="3200" dirty="0"/>
              <a:t>8 FAÇONS DE RENFORCER VOTRE CONFIANCE EN AFFAIRES</a:t>
            </a:r>
          </a:p>
        </p:txBody>
      </p:sp>
      <p:sp>
        <p:nvSpPr>
          <p:cNvPr id="12" name="Text Placeholder 2">
            <a:extLst>
              <a:ext uri="{FF2B5EF4-FFF2-40B4-BE49-F238E27FC236}">
                <a16:creationId xmlns:a16="http://schemas.microsoft.com/office/drawing/2014/main" id="{B8928868-313F-3860-6418-4BCD65391EB0}"/>
              </a:ext>
            </a:extLst>
          </p:cNvPr>
          <p:cNvSpPr>
            <a:spLocks noGrp="1"/>
          </p:cNvSpPr>
          <p:nvPr>
            <p:ph type="body" sz="quarter" idx="14"/>
          </p:nvPr>
        </p:nvSpPr>
        <p:spPr>
          <a:xfrm>
            <a:off x="346841" y="1344590"/>
            <a:ext cx="11779995" cy="4548987"/>
          </a:xfrm>
        </p:spPr>
        <p:txBody>
          <a:bodyPr numCol="1"/>
          <a:lstStyle/>
          <a:p>
            <a:pPr marL="493713" lvl="1" algn="l">
              <a:lnSpc>
                <a:spcPts val="2340"/>
              </a:lnSpc>
              <a:spcBef>
                <a:spcPts val="200"/>
              </a:spcBef>
              <a:buClr>
                <a:srgbClr val="B6D1E1"/>
              </a:buClr>
            </a:pPr>
            <a:endParaRPr lang="en-IE" sz="1800" dirty="0">
              <a:solidFill>
                <a:srgbClr val="382B1B"/>
              </a:solidFill>
            </a:endParaRPr>
          </a:p>
          <a:p>
            <a:pPr lvl="1" indent="-457200" algn="l">
              <a:lnSpc>
                <a:spcPts val="2340"/>
              </a:lnSpc>
              <a:spcBef>
                <a:spcPts val="200"/>
              </a:spcBef>
              <a:buClr>
                <a:srgbClr val="B6D1E1"/>
              </a:buClr>
              <a:buFont typeface="+mj-lt"/>
              <a:buAutoNum type="arabicPeriod" startAt="4"/>
            </a:pPr>
            <a:r>
              <a:rPr lang="en-IE" sz="1800" b="1" dirty="0">
                <a:solidFill>
                  <a:srgbClr val="84BFA4"/>
                </a:solidFill>
              </a:rPr>
              <a:t>Comprenez que vous n'êtes pas votre travail</a:t>
            </a:r>
          </a:p>
          <a:p>
            <a:pPr marL="493713" lvl="1" algn="l">
              <a:lnSpc>
                <a:spcPts val="2340"/>
              </a:lnSpc>
              <a:spcBef>
                <a:spcPts val="200"/>
              </a:spcBef>
              <a:buClr>
                <a:srgbClr val="B6D1E1"/>
              </a:buClr>
            </a:pPr>
            <a:r>
              <a:rPr lang="en-GB" sz="1800" dirty="0">
                <a:solidFill>
                  <a:srgbClr val="382B1B"/>
                </a:solidFill>
              </a:rPr>
              <a:t>La gestion d'une entreprise alimentaire est profondément personnelle, mais vous n'êtes pas votre entreprise. Votre cuisine peut être jugée. Vos prix peuvent être remis en question. Mais cela ne signifie pas que vous êtes rejeté.</a:t>
            </a:r>
          </a:p>
          <a:p>
            <a:pPr marL="493713" lvl="1" algn="l">
              <a:lnSpc>
                <a:spcPts val="2340"/>
              </a:lnSpc>
              <a:spcBef>
                <a:spcPts val="200"/>
              </a:spcBef>
              <a:buClr>
                <a:srgbClr val="B6D1E1"/>
              </a:buClr>
            </a:pPr>
            <a:endParaRPr lang="en-GB" sz="1800" dirty="0">
              <a:solidFill>
                <a:srgbClr val="382B1B"/>
              </a:solidFill>
            </a:endParaRPr>
          </a:p>
          <a:p>
            <a:pPr marL="493713" lvl="1" algn="l">
              <a:lnSpc>
                <a:spcPts val="2340"/>
              </a:lnSpc>
              <a:spcBef>
                <a:spcPts val="200"/>
              </a:spcBef>
              <a:buClr>
                <a:srgbClr val="B6D1E1"/>
              </a:buClr>
            </a:pPr>
            <a:r>
              <a:rPr lang="en-GB" sz="1800" dirty="0">
                <a:solidFill>
                  <a:srgbClr val="382B1B"/>
                </a:solidFill>
              </a:rPr>
              <a:t>Lorsque nous lions notre valeur personnelle à notre travail, chaque échec est perçu comme une défaillance de notre identité. Au lieu de cela, essayez de considérer les commentaires comme faisant partie du développement de l'entreprise, et non comme une critique à votre égard. Vous avez le droit de vous reposer. De réessayer. De changer de direction. </a:t>
            </a:r>
          </a:p>
          <a:p>
            <a:pPr marL="493713" lvl="1" algn="l">
              <a:lnSpc>
                <a:spcPts val="2340"/>
              </a:lnSpc>
              <a:spcBef>
                <a:spcPts val="200"/>
              </a:spcBef>
              <a:buClr>
                <a:srgbClr val="B6D1E1"/>
              </a:buClr>
            </a:pPr>
            <a:endParaRPr lang="en-GB" sz="1800" dirty="0">
              <a:solidFill>
                <a:srgbClr val="382B1B"/>
              </a:solidFill>
            </a:endParaRPr>
          </a:p>
          <a:p>
            <a:pPr marL="493713" lvl="1" algn="l">
              <a:lnSpc>
                <a:spcPts val="2340"/>
              </a:lnSpc>
              <a:spcBef>
                <a:spcPts val="200"/>
              </a:spcBef>
              <a:buClr>
                <a:srgbClr val="B6D1E1"/>
              </a:buClr>
            </a:pPr>
            <a:r>
              <a:rPr lang="en-GB" sz="1800" dirty="0">
                <a:solidFill>
                  <a:srgbClr val="382B1B"/>
                </a:solidFill>
              </a:rPr>
              <a:t>Votre entreprise est quelque chose que vous construisez, pas quelque chose que vous êtes.</a:t>
            </a:r>
          </a:p>
          <a:p>
            <a:pPr marL="493713" lvl="1" algn="l">
              <a:lnSpc>
                <a:spcPts val="2340"/>
              </a:lnSpc>
              <a:spcBef>
                <a:spcPts val="200"/>
              </a:spcBef>
              <a:buClr>
                <a:srgbClr val="B6D1E1"/>
              </a:buClr>
            </a:pPr>
            <a:endParaRPr lang="en-GB" sz="1800" dirty="0">
              <a:solidFill>
                <a:srgbClr val="382B1B"/>
              </a:solidFill>
            </a:endParaRPr>
          </a:p>
          <a:p>
            <a:pPr marL="493713" lvl="1" algn="r">
              <a:lnSpc>
                <a:spcPts val="2340"/>
              </a:lnSpc>
              <a:spcBef>
                <a:spcPts val="200"/>
              </a:spcBef>
              <a:buClr>
                <a:srgbClr val="B6D1E1"/>
              </a:buClr>
            </a:pPr>
            <a:r>
              <a:rPr lang="en-GB" sz="1800" b="1" i="1" dirty="0">
                <a:solidFill>
                  <a:srgbClr val="B6D1E1"/>
                </a:solidFill>
              </a:rPr>
              <a:t> "Au début, lorsque les gens n'achetaient pas, j'avais l'impression de ne pas être assez bon. Mais avec le temps, j'ai vu les choses différemment. Il s'agit d'un décrochage et non d'un test de ma valeur. Certains jours, on vend plus. Certains jours, non. J'ai arrêté de le prendre personnellement.</a:t>
            </a:r>
          </a:p>
          <a:p>
            <a:pPr marL="493713" lvl="1" algn="r">
              <a:lnSpc>
                <a:spcPts val="2340"/>
              </a:lnSpc>
              <a:spcBef>
                <a:spcPts val="200"/>
              </a:spcBef>
              <a:buClr>
                <a:srgbClr val="B6D1E1"/>
              </a:buClr>
            </a:pPr>
            <a:r>
              <a:rPr lang="en-GB" sz="1800" i="1" dirty="0">
                <a:solidFill>
                  <a:srgbClr val="382B1B"/>
                </a:solidFill>
              </a:rPr>
              <a:t> Aisha, vendeuse de rue, France</a:t>
            </a:r>
            <a:endParaRPr lang="en-IE" sz="1800" i="1" dirty="0">
              <a:solidFill>
                <a:srgbClr val="382B1B"/>
              </a:solidFill>
            </a:endParaRPr>
          </a:p>
          <a:p>
            <a:pPr marL="493713" lvl="1" algn="l">
              <a:lnSpc>
                <a:spcPts val="2340"/>
              </a:lnSpc>
              <a:spcBef>
                <a:spcPts val="200"/>
              </a:spcBef>
              <a:buClr>
                <a:srgbClr val="B6D1E1"/>
              </a:buClr>
            </a:pPr>
            <a:endParaRPr lang="en-IE" sz="1800" dirty="0">
              <a:solidFill>
                <a:srgbClr val="382B1B"/>
              </a:solidFill>
            </a:endParaRPr>
          </a:p>
          <a:p>
            <a:pPr marL="493713" lvl="1" algn="l">
              <a:lnSpc>
                <a:spcPts val="2340"/>
              </a:lnSpc>
              <a:spcBef>
                <a:spcPts val="200"/>
              </a:spcBef>
              <a:buClr>
                <a:srgbClr val="B6D1E1"/>
              </a:buClr>
            </a:pPr>
            <a:endParaRPr lang="en-IE" sz="1800" dirty="0">
              <a:solidFill>
                <a:srgbClr val="382B1B"/>
              </a:solidFill>
            </a:endParaRPr>
          </a:p>
        </p:txBody>
      </p:sp>
    </p:spTree>
    <p:extLst>
      <p:ext uri="{BB962C8B-B14F-4D97-AF65-F5344CB8AC3E}">
        <p14:creationId xmlns:p14="http://schemas.microsoft.com/office/powerpoint/2010/main" val="297467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sz="3200" dirty="0"/>
              <a:t>8 FAÇONS DE RENFORCER VOTRE CONFIANCE EN AFFAIRES</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22022" y="1681843"/>
            <a:ext cx="11150891" cy="4548987"/>
          </a:xfrm>
        </p:spPr>
        <p:txBody>
          <a:bodyPr numCol="1"/>
          <a:lstStyle/>
          <a:p>
            <a:pPr lvl="1" indent="-457200" algn="l">
              <a:lnSpc>
                <a:spcPts val="2340"/>
              </a:lnSpc>
              <a:spcBef>
                <a:spcPts val="200"/>
              </a:spcBef>
              <a:buClr>
                <a:srgbClr val="B6D1E1"/>
              </a:buClr>
              <a:buFont typeface="+mj-lt"/>
              <a:buAutoNum type="arabicPeriod" startAt="5"/>
            </a:pPr>
            <a:r>
              <a:rPr lang="en-IE" b="1" dirty="0">
                <a:solidFill>
                  <a:srgbClr val="84BFA4"/>
                </a:solidFill>
              </a:rPr>
              <a:t>Apprenez à aimer le "non"</a:t>
            </a:r>
          </a:p>
          <a:p>
            <a:pPr marL="493713" lvl="1" algn="l">
              <a:lnSpc>
                <a:spcPts val="2340"/>
              </a:lnSpc>
              <a:spcBef>
                <a:spcPts val="200"/>
              </a:spcBef>
              <a:buClr>
                <a:srgbClr val="B6D1E1"/>
              </a:buClr>
            </a:pPr>
            <a:r>
              <a:rPr lang="en-GB" dirty="0">
                <a:solidFill>
                  <a:srgbClr val="382B1B"/>
                </a:solidFill>
              </a:rPr>
              <a:t>Si vous avez peur d'entendre "non", vous aurez du mal à vous développer. Chaque refus est personnel, surtout lorsque votre nourriture et votre culture sont en jeu. Mais le "non" n'est pas une fin en soi : il fait partie du processus.</a:t>
            </a:r>
          </a:p>
          <a:p>
            <a:pPr marL="493713" lvl="1" algn="l">
              <a:lnSpc>
                <a:spcPts val="2340"/>
              </a:lnSpc>
              <a:spcBef>
                <a:spcPts val="200"/>
              </a:spcBef>
              <a:buClr>
                <a:srgbClr val="B6D1E1"/>
              </a:buClr>
            </a:pPr>
            <a:endParaRPr lang="en-GB" dirty="0">
              <a:solidFill>
                <a:srgbClr val="382B1B"/>
              </a:solidFill>
            </a:endParaRPr>
          </a:p>
          <a:p>
            <a:pPr marL="493713" lvl="1" algn="l">
              <a:lnSpc>
                <a:spcPts val="2340"/>
              </a:lnSpc>
              <a:spcBef>
                <a:spcPts val="200"/>
              </a:spcBef>
              <a:buClr>
                <a:srgbClr val="B6D1E1"/>
              </a:buClr>
            </a:pPr>
            <a:r>
              <a:rPr lang="en-GB" dirty="0">
                <a:solidFill>
                  <a:srgbClr val="382B1B"/>
                </a:solidFill>
              </a:rPr>
              <a:t>Chaque fois que quelqu'un vous dit non, vous apprenez quelque chose : comment améliorer votre présentation, comment expliquer votre nourriture, comment réessayer avec plus de clarté.</a:t>
            </a:r>
          </a:p>
          <a:p>
            <a:pPr marL="493713" lvl="1" algn="l">
              <a:lnSpc>
                <a:spcPts val="2340"/>
              </a:lnSpc>
              <a:spcBef>
                <a:spcPts val="200"/>
              </a:spcBef>
              <a:buClr>
                <a:srgbClr val="B6D1E1"/>
              </a:buClr>
            </a:pPr>
            <a:endParaRPr lang="en-GB" dirty="0">
              <a:solidFill>
                <a:srgbClr val="382B1B"/>
              </a:solidFill>
            </a:endParaRPr>
          </a:p>
          <a:p>
            <a:pPr marL="493713" lvl="1" algn="r">
              <a:lnSpc>
                <a:spcPts val="2340"/>
              </a:lnSpc>
              <a:spcBef>
                <a:spcPts val="200"/>
              </a:spcBef>
              <a:buClr>
                <a:srgbClr val="B6D1E1"/>
              </a:buClr>
            </a:pPr>
            <a:r>
              <a:rPr lang="en-GB" b="1" dirty="0">
                <a:solidFill>
                  <a:srgbClr val="B6D1E1"/>
                </a:solidFill>
              </a:rPr>
              <a:t> "Au début, j'étais gênée chaque fois que quelqu'un passait devant mon étal sans acheter. Mais j'ai commencé à me demander : "Qu'est-ce qui n'a pas marché aujourd'hui ? Cela m'a permis de modifier mon étalage. La semaine suivante, j'ai tout vendu.</a:t>
            </a:r>
          </a:p>
          <a:p>
            <a:pPr marL="493713" lvl="1" algn="r">
              <a:lnSpc>
                <a:spcPts val="2340"/>
              </a:lnSpc>
              <a:spcBef>
                <a:spcPts val="200"/>
              </a:spcBef>
              <a:buClr>
                <a:srgbClr val="B6D1E1"/>
              </a:buClr>
            </a:pPr>
            <a:r>
              <a:rPr lang="en-GB" i="1" dirty="0">
                <a:solidFill>
                  <a:srgbClr val="382B1B"/>
                </a:solidFill>
              </a:rPr>
              <a:t> Eleni, vendeuse sur un marché grec, Bruxelles</a:t>
            </a:r>
            <a:endParaRPr lang="en-IE" i="1"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p:txBody>
      </p:sp>
    </p:spTree>
    <p:extLst>
      <p:ext uri="{BB962C8B-B14F-4D97-AF65-F5344CB8AC3E}">
        <p14:creationId xmlns:p14="http://schemas.microsoft.com/office/powerpoint/2010/main" val="99762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AA6E2-A9DE-3E1D-1917-23982F44DC8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C7D5FC4-DA43-9200-F3CA-7F316B1367BB}"/>
              </a:ext>
            </a:extLst>
          </p:cNvPr>
          <p:cNvSpPr>
            <a:spLocks noGrp="1"/>
          </p:cNvSpPr>
          <p:nvPr>
            <p:ph type="body" sz="quarter" idx="27"/>
          </p:nvPr>
        </p:nvSpPr>
        <p:spPr/>
        <p:txBody>
          <a:bodyPr/>
          <a:lstStyle/>
          <a:p>
            <a:r>
              <a:rPr lang="en-GB" sz="2800" dirty="0"/>
              <a:t>8 FAÇONS D'ACCROÎTRE VOTRE CONFIANCE EN VOUS DANS LES AFFAIRES</a:t>
            </a:r>
          </a:p>
        </p:txBody>
      </p:sp>
      <p:sp>
        <p:nvSpPr>
          <p:cNvPr id="12" name="Text Placeholder 2">
            <a:extLst>
              <a:ext uri="{FF2B5EF4-FFF2-40B4-BE49-F238E27FC236}">
                <a16:creationId xmlns:a16="http://schemas.microsoft.com/office/drawing/2014/main" id="{5CF14234-BD1F-DD05-3382-D9806A743541}"/>
              </a:ext>
            </a:extLst>
          </p:cNvPr>
          <p:cNvSpPr>
            <a:spLocks noGrp="1"/>
          </p:cNvSpPr>
          <p:nvPr>
            <p:ph type="body" sz="quarter" idx="14"/>
          </p:nvPr>
        </p:nvSpPr>
        <p:spPr>
          <a:xfrm>
            <a:off x="226493" y="1270025"/>
            <a:ext cx="11739014" cy="4548987"/>
          </a:xfrm>
        </p:spPr>
        <p:txBody>
          <a:bodyPr numCol="1"/>
          <a:lstStyle/>
          <a:p>
            <a:pPr marL="0" lvl="1" algn="l">
              <a:lnSpc>
                <a:spcPts val="2340"/>
              </a:lnSpc>
              <a:spcBef>
                <a:spcPts val="200"/>
              </a:spcBef>
              <a:buClr>
                <a:srgbClr val="B6D1E1"/>
              </a:buClr>
            </a:pPr>
            <a:r>
              <a:rPr lang="en-IE" sz="1800" b="1" dirty="0">
                <a:solidFill>
                  <a:srgbClr val="84BFA4"/>
                </a:solidFill>
              </a:rPr>
              <a:t>6. </a:t>
            </a:r>
            <a:r>
              <a:rPr lang="en-GB" sz="1800" b="1" dirty="0">
                <a:solidFill>
                  <a:srgbClr val="84BFA4"/>
                </a:solidFill>
              </a:rPr>
              <a:t>Surmontez votre peur du rejet</a:t>
            </a:r>
          </a:p>
          <a:p>
            <a:pPr marL="358775" lvl="1" algn="l">
              <a:lnSpc>
                <a:spcPts val="2340"/>
              </a:lnSpc>
              <a:spcBef>
                <a:spcPts val="200"/>
              </a:spcBef>
              <a:buClr>
                <a:srgbClr val="B6D1E1"/>
              </a:buClr>
            </a:pPr>
            <a:r>
              <a:rPr lang="en-GB" sz="1800" dirty="0">
                <a:solidFill>
                  <a:srgbClr val="382B1B"/>
                </a:solidFill>
              </a:rPr>
              <a:t>Le rejet fait mal. Mais dans le monde des affaires, c'est normal. Il ne s'agit pas toujours de votre nourriture ou de votre valeur. Il s'agit parfois d'une question de timing, de budget ou de goût. Vous êtes toujours capable, compétent et méritant, même si quelqu'un vous dit non aujourd'hui.</a:t>
            </a:r>
          </a:p>
          <a:p>
            <a:pPr marL="0" lvl="1" algn="r">
              <a:lnSpc>
                <a:spcPts val="2340"/>
              </a:lnSpc>
              <a:spcBef>
                <a:spcPts val="200"/>
              </a:spcBef>
              <a:buClr>
                <a:srgbClr val="B6D1E1"/>
              </a:buClr>
            </a:pPr>
            <a:r>
              <a:rPr lang="en-GB" sz="1800" b="1" dirty="0">
                <a:solidFill>
                  <a:srgbClr val="B6D1E1"/>
                </a:solidFill>
              </a:rPr>
              <a:t> "Un café m'a refusé et j'ai failli arrêter. Mais un ami m'a rappelé que ce n'était qu'un "non", que ce n'était pas la fin. Le deuxième café a dit oui. Cela a tout changé.</a:t>
            </a:r>
          </a:p>
          <a:p>
            <a:pPr marL="0" lvl="1" algn="r">
              <a:lnSpc>
                <a:spcPts val="2340"/>
              </a:lnSpc>
              <a:spcBef>
                <a:spcPts val="200"/>
              </a:spcBef>
              <a:buClr>
                <a:srgbClr val="B6D1E1"/>
              </a:buClr>
            </a:pPr>
            <a:r>
              <a:rPr lang="en-GB" sz="1800" i="1" dirty="0">
                <a:solidFill>
                  <a:srgbClr val="382B1B"/>
                </a:solidFill>
              </a:rPr>
              <a:t>Nadia, traiteur syrien, Paris</a:t>
            </a:r>
          </a:p>
          <a:p>
            <a:pPr marL="0" lvl="1" algn="r">
              <a:lnSpc>
                <a:spcPts val="2340"/>
              </a:lnSpc>
              <a:spcBef>
                <a:spcPts val="200"/>
              </a:spcBef>
              <a:buClr>
                <a:srgbClr val="B6D1E1"/>
              </a:buClr>
            </a:pPr>
            <a:endParaRPr lang="en-GB" sz="1800" i="1" dirty="0">
              <a:solidFill>
                <a:srgbClr val="382B1B"/>
              </a:solidFill>
            </a:endParaRPr>
          </a:p>
          <a:p>
            <a:pPr lvl="1" indent="-457200" algn="l">
              <a:lnSpc>
                <a:spcPts val="2340"/>
              </a:lnSpc>
              <a:spcBef>
                <a:spcPts val="200"/>
              </a:spcBef>
              <a:buClr>
                <a:srgbClr val="B6D1E1"/>
              </a:buClr>
              <a:buFont typeface="+mj-lt"/>
              <a:buAutoNum type="arabicPeriod" startAt="7"/>
            </a:pPr>
            <a:r>
              <a:rPr lang="en-IE" sz="1800" b="1" dirty="0">
                <a:solidFill>
                  <a:srgbClr val="84BFA4"/>
                </a:solidFill>
              </a:rPr>
              <a:t>Jouez à "Comment j'agirais...."</a:t>
            </a:r>
          </a:p>
          <a:p>
            <a:pPr marL="358775" lvl="1" algn="l">
              <a:lnSpc>
                <a:spcPts val="2340"/>
              </a:lnSpc>
              <a:spcBef>
                <a:spcPts val="200"/>
              </a:spcBef>
              <a:buClr>
                <a:srgbClr val="B6D1E1"/>
              </a:buClr>
            </a:pPr>
            <a:r>
              <a:rPr lang="en-GB" sz="1800" dirty="0">
                <a:solidFill>
                  <a:srgbClr val="382B1B"/>
                </a:solidFill>
              </a:rPr>
              <a:t>La confiance en soi est souvent une question d'état d'esprit. Essayez ceci : Posez-vous la question suivante : "Comment agirais-je si j'étais convaincu de pouvoir faire cela ?" Puis agissez de la sorte. Essayez-le pendant une journée. De petites actions modifient la façon dont vous vous percevez et dont les autres vous perçoivent également.</a:t>
            </a:r>
          </a:p>
          <a:p>
            <a:pPr marL="358775" lvl="1" indent="-358775" algn="r">
              <a:lnSpc>
                <a:spcPts val="2340"/>
              </a:lnSpc>
              <a:spcBef>
                <a:spcPts val="200"/>
              </a:spcBef>
              <a:buClr>
                <a:srgbClr val="B6D1E1"/>
              </a:buClr>
            </a:pPr>
            <a:r>
              <a:rPr lang="en-GB" sz="1800" b="1" dirty="0">
                <a:solidFill>
                  <a:srgbClr val="B6D1E1"/>
                </a:solidFill>
              </a:rPr>
              <a:t> "J'avais l'habitude de me sentir petite sur les marchés, comme si je n'étais pas à ma place. Puis je me suis dit : "Fais comme si tu avais confiance en toi, ne serait-ce que pour aujourd'hui". J'ai souri davantage. J'ai parlé davantage. Et j'ai vendu davantage. La confiance a suivi l'action".</a:t>
            </a:r>
            <a:endParaRPr lang="en-GB" sz="1800" b="1" i="1" dirty="0">
              <a:solidFill>
                <a:srgbClr val="B6D1E1"/>
              </a:solidFill>
            </a:endParaRPr>
          </a:p>
          <a:p>
            <a:pPr marL="358775" lvl="1" indent="-358775" algn="r">
              <a:lnSpc>
                <a:spcPts val="2340"/>
              </a:lnSpc>
              <a:spcBef>
                <a:spcPts val="200"/>
              </a:spcBef>
              <a:buClr>
                <a:srgbClr val="B6D1E1"/>
              </a:buClr>
            </a:pPr>
            <a:r>
              <a:rPr lang="en-GB" sz="1800" i="1" dirty="0">
                <a:solidFill>
                  <a:srgbClr val="382B1B"/>
                </a:solidFill>
              </a:rPr>
              <a:t> Anita, propriétaire d'un food truck jamaïcain, Rotterdam</a:t>
            </a:r>
          </a:p>
          <a:p>
            <a:pPr marL="493713" lvl="1" algn="l">
              <a:lnSpc>
                <a:spcPts val="2340"/>
              </a:lnSpc>
              <a:spcBef>
                <a:spcPts val="200"/>
              </a:spcBef>
              <a:buClr>
                <a:srgbClr val="B6D1E1"/>
              </a:buClr>
            </a:pPr>
            <a:endParaRPr lang="en-GB" sz="1800" dirty="0">
              <a:solidFill>
                <a:srgbClr val="382B1B"/>
              </a:solidFill>
            </a:endParaRPr>
          </a:p>
          <a:p>
            <a:pPr marL="493713" lvl="1" algn="l">
              <a:lnSpc>
                <a:spcPts val="2340"/>
              </a:lnSpc>
              <a:spcBef>
                <a:spcPts val="200"/>
              </a:spcBef>
              <a:buClr>
                <a:srgbClr val="B6D1E1"/>
              </a:buClr>
            </a:pPr>
            <a:endParaRPr lang="en-GB" sz="1800" dirty="0">
              <a:solidFill>
                <a:srgbClr val="382B1B"/>
              </a:solidFill>
            </a:endParaRPr>
          </a:p>
          <a:p>
            <a:pPr marL="493713" lvl="1" algn="r">
              <a:lnSpc>
                <a:spcPts val="2340"/>
              </a:lnSpc>
              <a:spcBef>
                <a:spcPts val="200"/>
              </a:spcBef>
              <a:buClr>
                <a:srgbClr val="B6D1E1"/>
              </a:buClr>
            </a:pPr>
            <a:r>
              <a:rPr lang="en-GB" sz="1800" dirty="0">
                <a:solidFill>
                  <a:srgbClr val="382B1B"/>
                </a:solidFill>
              </a:rPr>
              <a:t> </a:t>
            </a:r>
            <a:endParaRPr lang="en-IE" sz="1800" dirty="0">
              <a:solidFill>
                <a:srgbClr val="382B1B"/>
              </a:solidFill>
            </a:endParaRPr>
          </a:p>
          <a:p>
            <a:pPr marL="493713" lvl="1" algn="l">
              <a:lnSpc>
                <a:spcPts val="2340"/>
              </a:lnSpc>
              <a:spcBef>
                <a:spcPts val="200"/>
              </a:spcBef>
              <a:buClr>
                <a:srgbClr val="B6D1E1"/>
              </a:buClr>
            </a:pPr>
            <a:endParaRPr lang="en-IE" sz="1800" dirty="0">
              <a:solidFill>
                <a:srgbClr val="382B1B"/>
              </a:solidFill>
            </a:endParaRPr>
          </a:p>
          <a:p>
            <a:pPr marL="493713" lvl="1" algn="l">
              <a:lnSpc>
                <a:spcPts val="2340"/>
              </a:lnSpc>
              <a:spcBef>
                <a:spcPts val="200"/>
              </a:spcBef>
              <a:buClr>
                <a:srgbClr val="B6D1E1"/>
              </a:buClr>
            </a:pPr>
            <a:endParaRPr lang="en-IE" sz="1800" dirty="0">
              <a:solidFill>
                <a:srgbClr val="382B1B"/>
              </a:solidFill>
            </a:endParaRPr>
          </a:p>
        </p:txBody>
      </p:sp>
    </p:spTree>
    <p:extLst>
      <p:ext uri="{BB962C8B-B14F-4D97-AF65-F5344CB8AC3E}">
        <p14:creationId xmlns:p14="http://schemas.microsoft.com/office/powerpoint/2010/main" val="1556357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sz="3200" dirty="0"/>
              <a:t>8 FAÇONS DE RENFORCER VOTRE CONFIANCE EN AFFAIRES</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533400" y="1429595"/>
            <a:ext cx="11150891" cy="4548987"/>
          </a:xfrm>
        </p:spPr>
        <p:txBody>
          <a:bodyPr numCol="1"/>
          <a:lstStyle/>
          <a:p>
            <a:pPr marL="493713" lvl="1" algn="l">
              <a:lnSpc>
                <a:spcPts val="2340"/>
              </a:lnSpc>
              <a:spcBef>
                <a:spcPts val="200"/>
              </a:spcBef>
              <a:buClr>
                <a:srgbClr val="B6D1E1"/>
              </a:buClr>
            </a:pPr>
            <a:endParaRPr lang="en-IE" dirty="0">
              <a:solidFill>
                <a:srgbClr val="382B1B"/>
              </a:solidFill>
            </a:endParaRPr>
          </a:p>
          <a:p>
            <a:pPr lvl="1" indent="-457200" algn="l">
              <a:lnSpc>
                <a:spcPts val="2340"/>
              </a:lnSpc>
              <a:spcBef>
                <a:spcPts val="200"/>
              </a:spcBef>
              <a:buClr>
                <a:srgbClr val="B6D1E1"/>
              </a:buClr>
              <a:buFont typeface="+mj-lt"/>
              <a:buAutoNum type="arabicPeriod" startAt="8"/>
            </a:pPr>
            <a:r>
              <a:rPr lang="en-IE" b="1" dirty="0">
                <a:solidFill>
                  <a:srgbClr val="84BFA4"/>
                </a:solidFill>
              </a:rPr>
              <a:t>La pratique</a:t>
            </a:r>
          </a:p>
          <a:p>
            <a:pPr marL="493713" lvl="1" algn="l">
              <a:lnSpc>
                <a:spcPts val="2340"/>
              </a:lnSpc>
              <a:spcBef>
                <a:spcPts val="200"/>
              </a:spcBef>
              <a:buClr>
                <a:srgbClr val="B6D1E1"/>
              </a:buClr>
            </a:pPr>
            <a:r>
              <a:rPr lang="en-GB" dirty="0">
                <a:solidFill>
                  <a:srgbClr val="382B1B"/>
                </a:solidFill>
              </a:rPr>
              <a:t>La confiance en soi n'est pas un don. C'est une compétence. Vous la développez en l'utilisant. Commencez par de petites choses : affichez votre menu, parlez à un inconnu sur un marché, partagez votre histoire culinaire en ligne. Chaque acte de courage compte. Posez-vous la question chaque jour : </a:t>
            </a:r>
          </a:p>
          <a:p>
            <a:pPr marL="493713" lvl="1" algn="l">
              <a:lnSpc>
                <a:spcPts val="2340"/>
              </a:lnSpc>
              <a:spcBef>
                <a:spcPts val="200"/>
              </a:spcBef>
              <a:buClr>
                <a:srgbClr val="B6D1E1"/>
              </a:buClr>
            </a:pPr>
            <a:endParaRPr lang="en-GB" dirty="0">
              <a:solidFill>
                <a:srgbClr val="382B1B"/>
              </a:solidFill>
            </a:endParaRPr>
          </a:p>
          <a:p>
            <a:pPr marL="493713" lvl="1">
              <a:lnSpc>
                <a:spcPts val="2340"/>
              </a:lnSpc>
              <a:spcBef>
                <a:spcPts val="200"/>
              </a:spcBef>
              <a:buClr>
                <a:srgbClr val="B6D1E1"/>
              </a:buClr>
            </a:pPr>
            <a:r>
              <a:rPr lang="en-GB" b="1" dirty="0">
                <a:solidFill>
                  <a:srgbClr val="382B1B"/>
                </a:solidFill>
              </a:rPr>
              <a:t>"Comment puis-je m'entraîner à avoir confiance en moi aujourd'hui ?" </a:t>
            </a:r>
          </a:p>
          <a:p>
            <a:pPr marL="493713" lvl="1" algn="l">
              <a:lnSpc>
                <a:spcPts val="2340"/>
              </a:lnSpc>
              <a:spcBef>
                <a:spcPts val="200"/>
              </a:spcBef>
              <a:buClr>
                <a:srgbClr val="B6D1E1"/>
              </a:buClr>
            </a:pPr>
            <a:endParaRPr lang="en-GB" dirty="0">
              <a:solidFill>
                <a:srgbClr val="382B1B"/>
              </a:solidFill>
            </a:endParaRPr>
          </a:p>
          <a:p>
            <a:pPr marL="493713" lvl="1" algn="r">
              <a:lnSpc>
                <a:spcPts val="2340"/>
              </a:lnSpc>
              <a:spcBef>
                <a:spcPts val="200"/>
              </a:spcBef>
              <a:buClr>
                <a:srgbClr val="B6D1E1"/>
              </a:buClr>
            </a:pPr>
            <a:r>
              <a:rPr lang="en-GB" b="1" dirty="0">
                <a:solidFill>
                  <a:srgbClr val="B6D1E1"/>
                </a:solidFill>
              </a:rPr>
              <a:t>Je me suis lancé le défi de présenter ma cuisine à une nouvelle personne chaque semaine. Au début, j'étais nerveuse. Mais maintenant, c'est devenu une routine. Je crois en ma cuisine parce que je me suis montrée à la hauteur. </a:t>
            </a:r>
            <a:r>
              <a:rPr lang="en-GB" i="1" dirty="0">
                <a:solidFill>
                  <a:srgbClr val="382B1B"/>
                </a:solidFill>
              </a:rPr>
              <a:t>Leila, cuisinière marocaine à domicile, Milan</a:t>
            </a:r>
            <a:endParaRPr lang="en-IE" i="1"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p:txBody>
      </p:sp>
    </p:spTree>
    <p:extLst>
      <p:ext uri="{BB962C8B-B14F-4D97-AF65-F5344CB8AC3E}">
        <p14:creationId xmlns:p14="http://schemas.microsoft.com/office/powerpoint/2010/main" val="72314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dirty="0"/>
              <a:t>LA CONFIANCE, UN INGRÉDIENT CLÉ  </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686044" y="1664821"/>
            <a:ext cx="5178716" cy="4287730"/>
          </a:xfrm>
        </p:spPr>
        <p:txBody>
          <a:bodyPr numCol="1"/>
          <a:lstStyle/>
          <a:p>
            <a:pPr marL="0" lvl="1" algn="l">
              <a:lnSpc>
                <a:spcPts val="2340"/>
              </a:lnSpc>
              <a:spcBef>
                <a:spcPts val="200"/>
              </a:spcBef>
              <a:buClr>
                <a:srgbClr val="B6D1E1"/>
              </a:buClr>
            </a:pPr>
            <a:r>
              <a:rPr lang="en-IE" sz="2000" dirty="0">
                <a:solidFill>
                  <a:srgbClr val="382B1B"/>
                </a:solidFill>
              </a:rPr>
              <a:t>Dans la vie, la confiance en soi est tout aussi importante, sinon plus, que la compétence.</a:t>
            </a:r>
          </a:p>
          <a:p>
            <a:pPr marL="0" lvl="1" algn="l">
              <a:lnSpc>
                <a:spcPts val="2340"/>
              </a:lnSpc>
              <a:spcBef>
                <a:spcPts val="200"/>
              </a:spcBef>
              <a:buClr>
                <a:srgbClr val="B6D1E1"/>
              </a:buClr>
            </a:pPr>
            <a:endParaRPr lang="en-IE" sz="2000" dirty="0">
              <a:solidFill>
                <a:srgbClr val="382B1B"/>
              </a:solidFill>
            </a:endParaRPr>
          </a:p>
          <a:p>
            <a:pPr marL="0" lvl="1" algn="l">
              <a:lnSpc>
                <a:spcPts val="2340"/>
              </a:lnSpc>
              <a:spcBef>
                <a:spcPts val="200"/>
              </a:spcBef>
              <a:buClr>
                <a:srgbClr val="B6D1E1"/>
              </a:buClr>
            </a:pPr>
            <a:r>
              <a:rPr lang="en-IE" sz="2000" dirty="0">
                <a:solidFill>
                  <a:srgbClr val="382B1B"/>
                </a:solidFill>
              </a:rPr>
              <a:t> En tant qu'entrepreneur, il faut faire preuve d'une confiance incroyable pour des choses auxquelles on ne s'attendrait probablement jamais. </a:t>
            </a:r>
          </a:p>
          <a:p>
            <a:pPr marL="0" lvl="1" algn="l">
              <a:lnSpc>
                <a:spcPts val="2340"/>
              </a:lnSpc>
              <a:spcBef>
                <a:spcPts val="200"/>
              </a:spcBef>
              <a:buClr>
                <a:srgbClr val="B6D1E1"/>
              </a:buClr>
            </a:pPr>
            <a:endParaRPr lang="en-IE" sz="2000" dirty="0">
              <a:solidFill>
                <a:srgbClr val="382B1B"/>
              </a:solidFill>
            </a:endParaRPr>
          </a:p>
          <a:p>
            <a:pPr marL="0" lvl="1" algn="l">
              <a:lnSpc>
                <a:spcPts val="2340"/>
              </a:lnSpc>
              <a:spcBef>
                <a:spcPts val="200"/>
              </a:spcBef>
              <a:buClr>
                <a:srgbClr val="B6D1E1"/>
              </a:buClr>
            </a:pPr>
            <a:r>
              <a:rPr lang="en-IE" sz="2000" dirty="0">
                <a:solidFill>
                  <a:srgbClr val="382B1B"/>
                </a:solidFill>
              </a:rPr>
              <a:t>Dans cette vidéo, Erin parle de cinq situations inattendues pour lesquelles il faut avoir confiance en soi dans l'entrepreneuriat et partage une expérience personnelle récente qui a vraiment mis sa confiance à l'épreuve. 	</a:t>
            </a:r>
          </a:p>
          <a:p>
            <a:pPr marL="0" lvl="1" algn="l">
              <a:lnSpc>
                <a:spcPts val="2340"/>
              </a:lnSpc>
              <a:spcBef>
                <a:spcPts val="200"/>
              </a:spcBef>
              <a:buClr>
                <a:srgbClr val="B6D1E1"/>
              </a:buClr>
            </a:pPr>
            <a:endParaRPr lang="en-IE" sz="2000" dirty="0">
              <a:solidFill>
                <a:srgbClr val="382B1B"/>
              </a:solidFill>
            </a:endParaRPr>
          </a:p>
        </p:txBody>
      </p:sp>
      <p:grpSp>
        <p:nvGrpSpPr>
          <p:cNvPr id="2" name="Group 1">
            <a:extLst>
              <a:ext uri="{FF2B5EF4-FFF2-40B4-BE49-F238E27FC236}">
                <a16:creationId xmlns:a16="http://schemas.microsoft.com/office/drawing/2014/main" id="{581540C7-7F33-AB64-112E-A47177E0C493}"/>
              </a:ext>
            </a:extLst>
          </p:cNvPr>
          <p:cNvGrpSpPr/>
          <p:nvPr/>
        </p:nvGrpSpPr>
        <p:grpSpPr>
          <a:xfrm>
            <a:off x="6510347" y="842193"/>
            <a:ext cx="5681653" cy="4752164"/>
            <a:chOff x="4308293" y="667658"/>
            <a:chExt cx="6811123" cy="5696857"/>
          </a:xfrm>
        </p:grpSpPr>
        <p:pic>
          <p:nvPicPr>
            <p:cNvPr id="3" name="Picture 2">
              <a:extLst>
                <a:ext uri="{FF2B5EF4-FFF2-40B4-BE49-F238E27FC236}">
                  <a16:creationId xmlns:a16="http://schemas.microsoft.com/office/drawing/2014/main" id="{7541E448-3D47-E904-D687-E08EB8651B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4" name="Rectangle 3">
              <a:extLst>
                <a:ext uri="{FF2B5EF4-FFF2-40B4-BE49-F238E27FC236}">
                  <a16:creationId xmlns:a16="http://schemas.microsoft.com/office/drawing/2014/main" id="{3A98CFB5-650E-75AA-EA9C-816C14C66526}"/>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2E5E6F7E-7F47-2356-25FD-14E14ADE2575}"/>
              </a:ext>
            </a:extLst>
          </p:cNvPr>
          <p:cNvSpPr txBox="1"/>
          <p:nvPr/>
        </p:nvSpPr>
        <p:spPr>
          <a:xfrm>
            <a:off x="6621517" y="5375814"/>
            <a:ext cx="5570483" cy="1112228"/>
          </a:xfrm>
          <a:prstGeom prst="rect">
            <a:avLst/>
          </a:prstGeom>
          <a:noFill/>
        </p:spPr>
        <p:txBody>
          <a:bodyPr wrap="square">
            <a:spAutoFit/>
          </a:bodyPr>
          <a:lstStyle/>
          <a:p>
            <a:pPr algn="ctr">
              <a:lnSpc>
                <a:spcPts val="2740"/>
              </a:lnSpc>
            </a:pPr>
            <a:r>
              <a:rPr lang="en-GB" sz="2000" b="1" i="0" u="none" strike="noStrike" dirty="0">
                <a:solidFill>
                  <a:srgbClr val="94C7B0"/>
                </a:solidFill>
                <a:effectLst/>
                <a:latin typeface="Calibri" panose="020F0502020204030204" pitchFamily="34" charset="0"/>
                <a:cs typeface="Calibri" panose="020F0502020204030204" pitchFamily="34" charset="0"/>
              </a:rPr>
              <a:t>Les défis auxquels je suis confrontée en tant que jeune femme noire propriétaire d'une entreprise</a:t>
            </a:r>
          </a:p>
          <a:p>
            <a:pPr algn="ctr">
              <a:lnSpc>
                <a:spcPts val="2740"/>
              </a:lnSpc>
            </a:pPr>
            <a:endParaRPr lang="en-GB" sz="2000" b="1" i="0" dirty="0">
              <a:solidFill>
                <a:srgbClr val="94C7B0"/>
              </a:solidFill>
              <a:effectLst/>
              <a:latin typeface="Calibri" panose="020F0502020204030204" pitchFamily="34" charset="0"/>
              <a:cs typeface="Calibri" panose="020F0502020204030204" pitchFamily="34" charset="0"/>
            </a:endParaRPr>
          </a:p>
        </p:txBody>
      </p:sp>
      <p:pic>
        <p:nvPicPr>
          <p:cNvPr id="6" name="Online Media 3" title="CONFIDENCE IN ENTREPRENEURSHIP | Challenges I Face Being a Young, Black, Woman Business-Owner">
            <a:hlinkClick r:id="" action="ppaction://media"/>
            <a:extLst>
              <a:ext uri="{FF2B5EF4-FFF2-40B4-BE49-F238E27FC236}">
                <a16:creationId xmlns:a16="http://schemas.microsoft.com/office/drawing/2014/main" id="{607D8401-AB28-83A6-05AA-EC357DBB5C2A}"/>
              </a:ext>
            </a:extLst>
          </p:cNvPr>
          <p:cNvPicPr>
            <a:picLocks noRot="1" noChangeAspect="1"/>
          </p:cNvPicPr>
          <p:nvPr>
            <a:videoFile r:link="rId1"/>
          </p:nvPr>
        </p:nvPicPr>
        <p:blipFill rotWithShape="1">
          <a:blip r:embed="rId4"/>
          <a:srcRect l="5443" r="5443"/>
          <a:stretch/>
        </p:blipFill>
        <p:spPr>
          <a:xfrm>
            <a:off x="7401070" y="1175354"/>
            <a:ext cx="4790930" cy="3037549"/>
          </a:xfrm>
          <a:prstGeom prst="rect">
            <a:avLst/>
          </a:prstGeom>
        </p:spPr>
      </p:pic>
      <p:grpSp>
        <p:nvGrpSpPr>
          <p:cNvPr id="8" name="Group 7">
            <a:extLst>
              <a:ext uri="{FF2B5EF4-FFF2-40B4-BE49-F238E27FC236}">
                <a16:creationId xmlns:a16="http://schemas.microsoft.com/office/drawing/2014/main" id="{3BDFD46A-D5AD-9D6F-0440-E7F2DC408863}"/>
              </a:ext>
            </a:extLst>
          </p:cNvPr>
          <p:cNvGrpSpPr/>
          <p:nvPr/>
        </p:nvGrpSpPr>
        <p:grpSpPr>
          <a:xfrm rot="584197">
            <a:off x="6150686" y="1884204"/>
            <a:ext cx="1686910" cy="1686910"/>
            <a:chOff x="4240924" y="3373820"/>
            <a:chExt cx="1686910" cy="1686910"/>
          </a:xfrm>
        </p:grpSpPr>
        <p:sp>
          <p:nvSpPr>
            <p:cNvPr id="9" name="Oval 8">
              <a:extLst>
                <a:ext uri="{FF2B5EF4-FFF2-40B4-BE49-F238E27FC236}">
                  <a16:creationId xmlns:a16="http://schemas.microsoft.com/office/drawing/2014/main" id="{1C94396E-C08B-0AD6-7D1F-C470DDE3AEB0}"/>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457F0D6-EBDA-3FAA-0E93-7CF6E50C5B74}"/>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Cliquez pour </a:t>
              </a:r>
              <a:r>
                <a:rPr lang="en-GB" sz="3000" b="0" i="0" u="none" strike="noStrike" dirty="0">
                  <a:solidFill>
                    <a:schemeClr val="bg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voir</a:t>
              </a:r>
              <a:endParaRPr lang="en-GB" sz="3000" b="0" i="0" dirty="0">
                <a:solidFill>
                  <a:schemeClr val="bg1"/>
                </a:solidFill>
                <a:effectLst/>
                <a:latin typeface="Calibri" panose="020F0502020204030204" pitchFamily="34" charset="0"/>
                <a:cs typeface="Calibri" panose="020F0502020204030204" pitchFamily="34" charset="0"/>
              </a:endParaRPr>
            </a:p>
          </p:txBody>
        </p:sp>
      </p:grpSp>
      <p:sp>
        <p:nvSpPr>
          <p:cNvPr id="13" name="TextBox 12">
            <a:extLst>
              <a:ext uri="{FF2B5EF4-FFF2-40B4-BE49-F238E27FC236}">
                <a16:creationId xmlns:a16="http://schemas.microsoft.com/office/drawing/2014/main" id="{8C81D915-E58A-C6AD-0F49-F0C43C3BFF87}"/>
              </a:ext>
            </a:extLst>
          </p:cNvPr>
          <p:cNvSpPr txBox="1"/>
          <p:nvPr/>
        </p:nvSpPr>
        <p:spPr>
          <a:xfrm>
            <a:off x="3037153" y="6089370"/>
            <a:ext cx="6117694" cy="523220"/>
          </a:xfrm>
          <a:prstGeom prst="rect">
            <a:avLst/>
          </a:prstGeom>
          <a:noFill/>
        </p:spPr>
        <p:txBody>
          <a:bodyPr wrap="square">
            <a:spAutoFit/>
          </a:bodyPr>
          <a:lstStyle/>
          <a:p>
            <a:r>
              <a:rPr lang="en-GB" sz="1400" dirty="0">
                <a:hlinkClick r:id="rId6"/>
              </a:rPr>
              <a:t>CONFIDENCE EN ENTREPRISE - Les défis auxquels je suis confrontée en tant que jeune femme noire propriétaire d'une entreprise</a:t>
            </a:r>
            <a:endParaRPr lang="en-IE" sz="1400" dirty="0"/>
          </a:p>
        </p:txBody>
      </p:sp>
    </p:spTree>
    <p:extLst>
      <p:ext uri="{BB962C8B-B14F-4D97-AF65-F5344CB8AC3E}">
        <p14:creationId xmlns:p14="http://schemas.microsoft.com/office/powerpoint/2010/main" val="278270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2623930"/>
            <a:ext cx="6277892" cy="3172713"/>
          </a:xfrm>
        </p:spPr>
        <p:txBody>
          <a:bodyPr>
            <a:normAutofit/>
          </a:bodyPr>
          <a:lstStyle/>
          <a:p>
            <a:r>
              <a:rPr lang="bs-Latn-BA" dirty="0"/>
              <a:t>PRENDRE DES RISQUES</a:t>
            </a:r>
            <a:endParaRPr lang="en-GB" dirty="0"/>
          </a:p>
        </p:txBody>
      </p:sp>
    </p:spTree>
    <p:extLst>
      <p:ext uri="{BB962C8B-B14F-4D97-AF65-F5344CB8AC3E}">
        <p14:creationId xmlns:p14="http://schemas.microsoft.com/office/powerpoint/2010/main" val="266113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bs-Latn-BA" dirty="0"/>
              <a:t>PRENDRE DES RISQUES VS. ÊTRE RISQUÉ</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543050"/>
            <a:ext cx="10474088" cy="4672013"/>
          </a:xfrm>
        </p:spPr>
        <p:txBody>
          <a:bodyPr/>
          <a:lstStyle/>
          <a:p>
            <a:pPr>
              <a:buClr>
                <a:srgbClr val="B6D1E1"/>
              </a:buClr>
            </a:pPr>
            <a:r>
              <a:rPr lang="en-US" dirty="0"/>
              <a:t>Il est important de comprendre la différence entre prendre des risques et </a:t>
            </a:r>
            <a:r>
              <a:rPr lang="en-US" dirty="0" err="1"/>
              <a:t>être</a:t>
            </a:r>
            <a:r>
              <a:rPr lang="en-US" dirty="0"/>
              <a:t> risqué.</a:t>
            </a:r>
          </a:p>
          <a:p>
            <a:pPr>
              <a:buClr>
                <a:srgbClr val="B6D1E1"/>
              </a:buClr>
            </a:pPr>
            <a:endParaRPr lang="en-US" dirty="0"/>
          </a:p>
          <a:p>
            <a:pPr marL="342900" indent="-342900">
              <a:buClr>
                <a:srgbClr val="B6D1E1"/>
              </a:buClr>
              <a:buFont typeface="Arial" panose="020B0604020202020204" pitchFamily="34" charset="0"/>
              <a:buChar char="•"/>
            </a:pPr>
            <a:r>
              <a:rPr lang="en-US" dirty="0"/>
              <a:t>Prendre des risques fait partie intégrante de notre vie. Nous prenons des risques tous les jours pour obtenir des récompenses intéressantes. La plupart d'entre nous ont appris à résoudre rapidement dans leur tête l'équation risque/récompense, et les taux d'échec sont faibles.</a:t>
            </a:r>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r>
              <a:rPr lang="en-US" dirty="0"/>
              <a:t>La prise de risque, en revanche, est un </a:t>
            </a:r>
            <a:r>
              <a:rPr lang="en-US" dirty="0" err="1"/>
              <a:t>comportement qui se caractérise </a:t>
            </a:r>
            <a:r>
              <a:rPr lang="en-US" dirty="0"/>
              <a:t>par des actions imprudentes. Il implique des taux d'échec beaucoup plus élevés et des conséquences plus graves.</a:t>
            </a:r>
          </a:p>
          <a:p>
            <a:pPr marL="342900" indent="-342900">
              <a:buClr>
                <a:srgbClr val="B6D1E1"/>
              </a:buClr>
              <a:buFont typeface="Arial" panose="020B0604020202020204" pitchFamily="34" charset="0"/>
              <a:buChar char="•"/>
            </a:pPr>
            <a:endParaRPr lang="en-US" dirty="0"/>
          </a:p>
          <a:p>
            <a:pPr>
              <a:buClr>
                <a:srgbClr val="B6D1E1"/>
              </a:buClr>
            </a:pPr>
            <a:r>
              <a:rPr lang="en-US" dirty="0"/>
              <a:t>En tant que femme chef d'entreprise, vous serez souvent confrontée à des décisions difficiles. Pour vous aider dans ces situations, voici un processus efficace en trois étapes pour calculer le risque par rapport à la récompense.</a:t>
            </a:r>
          </a:p>
          <a:p>
            <a:pPr>
              <a:buClr>
                <a:srgbClr val="B6D1E1"/>
              </a:buClr>
            </a:pPr>
            <a:endParaRPr lang="en-US" dirty="0"/>
          </a:p>
          <a:p>
            <a:pPr marL="342900" indent="-342900">
              <a:buClr>
                <a:srgbClr val="B6D1E1"/>
              </a:buClr>
              <a:buFont typeface="Arial" panose="020B0604020202020204" pitchFamily="34" charset="0"/>
              <a:buChar char="•"/>
            </a:pPr>
            <a:endParaRPr lang="en-US" dirty="0"/>
          </a:p>
          <a:p>
            <a:pPr>
              <a:buClr>
                <a:srgbClr val="B6D1E1"/>
              </a:buClr>
            </a:pPr>
            <a:endParaRPr lang="en-US" dirty="0"/>
          </a:p>
        </p:txBody>
      </p:sp>
    </p:spTree>
    <p:extLst>
      <p:ext uri="{BB962C8B-B14F-4D97-AF65-F5344CB8AC3E}">
        <p14:creationId xmlns:p14="http://schemas.microsoft.com/office/powerpoint/2010/main" val="35120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bs-Latn-BA" dirty="0"/>
              <a:t>CALCULER LES RISQUES EN 3 ÉTAPES</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429344" y="1147665"/>
            <a:ext cx="11483081" cy="4802537"/>
          </a:xfrm>
        </p:spPr>
        <p:txBody>
          <a:bodyPr/>
          <a:lstStyle/>
          <a:p>
            <a:pPr>
              <a:buClr>
                <a:srgbClr val="B6D1E1"/>
              </a:buClr>
            </a:pPr>
            <a:endParaRPr lang="en-US" sz="1600" dirty="0"/>
          </a:p>
          <a:p>
            <a:pPr marL="457200" indent="-457200">
              <a:buClr>
                <a:srgbClr val="B6D1E1"/>
              </a:buClr>
              <a:buFont typeface="+mj-lt"/>
              <a:buAutoNum type="arabicPeriod"/>
            </a:pPr>
            <a:r>
              <a:rPr lang="en-US" sz="1600" b="1" dirty="0">
                <a:solidFill>
                  <a:srgbClr val="84BFA4"/>
                </a:solidFill>
              </a:rPr>
              <a:t>Supprimer la peur de l'échec</a:t>
            </a:r>
          </a:p>
          <a:p>
            <a:pPr marL="407988">
              <a:buClr>
                <a:srgbClr val="B6D1E1"/>
              </a:buClr>
            </a:pPr>
            <a:r>
              <a:rPr lang="en-US" sz="1600" dirty="0"/>
              <a:t>La peur de l'échec nous retient souvent. C'est la première raison pour laquelle la plupart des gens évitent les risques et ne prennent donc jamais les décisions nécessaires. </a:t>
            </a:r>
          </a:p>
          <a:p>
            <a:pPr marL="407988">
              <a:buClr>
                <a:srgbClr val="B6D1E1"/>
              </a:buClr>
            </a:pPr>
            <a:r>
              <a:rPr lang="en-US" sz="1600" dirty="0"/>
              <a:t>Vous devez examiner le coût de l'absence de prise de risque. Pouvez-vous vous le permettre ?</a:t>
            </a:r>
          </a:p>
          <a:p>
            <a:pPr>
              <a:buClr>
                <a:srgbClr val="B6D1E1"/>
              </a:buClr>
            </a:pPr>
            <a:endParaRPr lang="en-US" sz="1600" dirty="0"/>
          </a:p>
          <a:p>
            <a:pPr marL="457200" indent="-457200">
              <a:buClr>
                <a:srgbClr val="B6D1E1"/>
              </a:buClr>
              <a:buFont typeface="+mj-lt"/>
              <a:buAutoNum type="arabicPeriod" startAt="2"/>
            </a:pPr>
            <a:r>
              <a:rPr lang="en-US" sz="1600" b="1" dirty="0">
                <a:solidFill>
                  <a:srgbClr val="84BFA4"/>
                </a:solidFill>
              </a:rPr>
              <a:t>Faites vos comptes</a:t>
            </a:r>
          </a:p>
          <a:p>
            <a:pPr marL="407988">
              <a:buClr>
                <a:srgbClr val="B6D1E1"/>
              </a:buClr>
            </a:pPr>
            <a:r>
              <a:rPr lang="en-US" sz="1600" dirty="0"/>
              <a:t>Lorsque vous évaluez le risque par rapport à la récompense, vous devez faire les comptes, littéralement. </a:t>
            </a:r>
          </a:p>
          <a:p>
            <a:pPr marL="407988">
              <a:buClr>
                <a:srgbClr val="B6D1E1"/>
              </a:buClr>
            </a:pPr>
            <a:r>
              <a:rPr lang="en-US" sz="1600" dirty="0"/>
              <a:t>Examinez toutes les possibilités d'échec et ce qu'il vous en coûtera. Ensuite, réfléchissez à la manière dont vous pouvez repousser les limites, juste assez pour commettre des erreurs et apprendre rapidement. À partir de là, ajustez votre trajectoire et partez.  En cours de route, certaines décisions seront erronées, mais vous vous y habituerez. Soyez prêt à vous adapter pour revenir sur la bonne voie.</a:t>
            </a:r>
          </a:p>
          <a:p>
            <a:pPr marL="407988">
              <a:buClr>
                <a:srgbClr val="B6D1E1"/>
              </a:buClr>
            </a:pPr>
            <a:endParaRPr lang="en-US" sz="1600" dirty="0"/>
          </a:p>
          <a:p>
            <a:pPr marL="457200" indent="-457200">
              <a:buClr>
                <a:srgbClr val="B6D1E1"/>
              </a:buClr>
              <a:buFont typeface="+mj-lt"/>
              <a:buAutoNum type="arabicPeriod" startAt="3"/>
            </a:pPr>
            <a:r>
              <a:rPr lang="en-US" sz="1600" b="1" dirty="0">
                <a:solidFill>
                  <a:srgbClr val="84BFA4"/>
                </a:solidFill>
              </a:rPr>
              <a:t>Laissez les autres vous mettre au défi</a:t>
            </a:r>
          </a:p>
          <a:p>
            <a:pPr marL="407988">
              <a:buClr>
                <a:srgbClr val="B6D1E1"/>
              </a:buClr>
            </a:pPr>
            <a:r>
              <a:rPr lang="en-US" sz="1600" dirty="0"/>
              <a:t>Pour les entrepreneurs, plus le risque est élevé, plus il y a de travail à faire. Vous pouvez demander à d'autres personnes de votre réseau de dresser une liste des raisons pour lesquelles quelque chose ne fonctionnera pas. Cela vous aidera à définir plus clairement les risques.</a:t>
            </a:r>
          </a:p>
          <a:p>
            <a:pPr marL="407988">
              <a:buClr>
                <a:srgbClr val="B6D1E1"/>
              </a:buClr>
            </a:pPr>
            <a:endParaRPr lang="en-US" sz="1600" dirty="0"/>
          </a:p>
          <a:p>
            <a:pPr marL="407988">
              <a:buClr>
                <a:srgbClr val="B6D1E1"/>
              </a:buClr>
            </a:pPr>
            <a:endParaRPr lang="en-US" sz="1600" dirty="0"/>
          </a:p>
          <a:p>
            <a:pPr>
              <a:buClr>
                <a:srgbClr val="B6D1E1"/>
              </a:buClr>
            </a:pPr>
            <a:endParaRPr lang="en-US" sz="1600" dirty="0"/>
          </a:p>
          <a:p>
            <a:pPr marL="407988">
              <a:buClr>
                <a:srgbClr val="B6D1E1"/>
              </a:buClr>
            </a:pPr>
            <a:endParaRPr lang="en-US" sz="1600" dirty="0"/>
          </a:p>
          <a:p>
            <a:pPr>
              <a:buClr>
                <a:srgbClr val="B6D1E1"/>
              </a:buClr>
            </a:pPr>
            <a:endParaRPr lang="en-US" sz="1600" dirty="0"/>
          </a:p>
        </p:txBody>
      </p:sp>
      <p:sp>
        <p:nvSpPr>
          <p:cNvPr id="2" name="Rectangle 1">
            <a:extLst>
              <a:ext uri="{FF2B5EF4-FFF2-40B4-BE49-F238E27FC236}">
                <a16:creationId xmlns:a16="http://schemas.microsoft.com/office/drawing/2014/main" id="{8ECA5374-41AA-DF46-58AF-9A307F6BA1EB}"/>
              </a:ext>
            </a:extLst>
          </p:cNvPr>
          <p:cNvSpPr/>
          <p:nvPr/>
        </p:nvSpPr>
        <p:spPr>
          <a:xfrm>
            <a:off x="869494" y="6386915"/>
            <a:ext cx="10625820" cy="268984"/>
          </a:xfrm>
          <a:prstGeom prst="rect">
            <a:avLst/>
          </a:prstGeom>
        </p:spPr>
        <p:txBody>
          <a:bodyPr wrap="square">
            <a:spAutoFit/>
          </a:bodyPr>
          <a:lstStyle/>
          <a:p>
            <a:pPr>
              <a:lnSpc>
                <a:spcPct val="80000"/>
              </a:lnSpc>
            </a:pPr>
            <a:r>
              <a:rPr lang="en-IE" sz="800" b="1" dirty="0">
                <a:solidFill>
                  <a:srgbClr val="382B1B"/>
                </a:solidFill>
              </a:rPr>
              <a:t>Source </a:t>
            </a:r>
            <a:r>
              <a:rPr lang="en-IE" sz="800" b="1" dirty="0">
                <a:solidFill>
                  <a:srgbClr val="382B1B"/>
                </a:solidFill>
                <a:hlinkClick r:id="rId2">
                  <a:extLst>
                    <a:ext uri="{A12FA001-AC4F-418D-AE19-62706E023703}">
                      <ahyp:hlinkClr xmlns:ahyp="http://schemas.microsoft.com/office/drawing/2018/hyperlinkcolor" val="tx"/>
                    </a:ext>
                  </a:extLst>
                </a:hlinkClick>
              </a:rPr>
              <a:t>: </a:t>
            </a:r>
            <a:r>
              <a:rPr lang="bs-Latn-BA" sz="1400" b="1" dirty="0">
                <a:solidFill>
                  <a:srgbClr val="382B1B"/>
                </a:solidFill>
              </a:rPr>
              <a:t>https://www.forbes.com/sites/brockblake/2019/04/23/3-steps-to-take-more-calculated-risks-as-an-entrepreneur/ </a:t>
            </a:r>
            <a:endParaRPr lang="en-IE" sz="1400" b="1" dirty="0">
              <a:solidFill>
                <a:srgbClr val="382B1B"/>
              </a:solidFill>
            </a:endParaRPr>
          </a:p>
        </p:txBody>
      </p:sp>
    </p:spTree>
    <p:extLst>
      <p:ext uri="{BB962C8B-B14F-4D97-AF65-F5344CB8AC3E}">
        <p14:creationId xmlns:p14="http://schemas.microsoft.com/office/powerpoint/2010/main" val="2986511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043001" y="1720482"/>
            <a:ext cx="700387" cy="340283"/>
          </a:xfrm>
        </p:spPr>
        <p:txBody>
          <a:bodyPr/>
          <a:lstStyle/>
          <a:p>
            <a:pPr algn="l"/>
            <a:r>
              <a:rPr lang="en-US" dirty="0"/>
              <a:t>01</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683226" y="1733395"/>
            <a:ext cx="9252000" cy="340283"/>
          </a:xfrm>
        </p:spPr>
        <p:txBody>
          <a:bodyPr/>
          <a:lstStyle/>
          <a:p>
            <a:pPr>
              <a:tabLst>
                <a:tab pos="8577263" algn="l"/>
              </a:tabLst>
            </a:pPr>
            <a:r>
              <a:rPr lang="en-GB" sz="2400" b="0" i="0" dirty="0">
                <a:solidFill>
                  <a:srgbClr val="382B1B"/>
                </a:solidFill>
                <a:effectLst/>
              </a:rPr>
              <a:t>L'entrepreneuriat n'est pas </a:t>
            </a:r>
            <a:r>
              <a:rPr lang="en-GB" sz="2400" b="0" i="0">
                <a:solidFill>
                  <a:srgbClr val="382B1B"/>
                </a:solidFill>
                <a:effectLst/>
              </a:rPr>
              <a:t>un </a:t>
            </a:r>
            <a:r>
              <a:rPr lang="en-GB" sz="2400" b="0" i="0" dirty="0">
                <a:solidFill>
                  <a:srgbClr val="382B1B"/>
                </a:solidFill>
                <a:effectLst/>
              </a:rPr>
              <a:t>métier</a:t>
            </a:r>
            <a:endParaRPr lang="en-US" dirty="0"/>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043001" y="2235123"/>
            <a:ext cx="700387" cy="340283"/>
          </a:xfrm>
        </p:spPr>
        <p:txBody>
          <a:bodyPr/>
          <a:lstStyle/>
          <a:p>
            <a:pPr algn="l"/>
            <a:r>
              <a:rPr lang="en-US" dirty="0"/>
              <a:t>02</a:t>
            </a:r>
          </a:p>
        </p:txBody>
      </p:sp>
      <p:sp>
        <p:nvSpPr>
          <p:cNvPr id="13" name="Text Placeholder 12">
            <a:extLst>
              <a:ext uri="{FF2B5EF4-FFF2-40B4-BE49-F238E27FC236}">
                <a16:creationId xmlns:a16="http://schemas.microsoft.com/office/drawing/2014/main" id="{35550EAD-CDE7-A049-A8A1-223466EF4C8D}"/>
              </a:ext>
            </a:extLst>
          </p:cNvPr>
          <p:cNvSpPr>
            <a:spLocks noGrp="1"/>
          </p:cNvSpPr>
          <p:nvPr>
            <p:ph type="body" sz="quarter" idx="34"/>
          </p:nvPr>
        </p:nvSpPr>
        <p:spPr>
          <a:xfrm>
            <a:off x="1683226" y="2248817"/>
            <a:ext cx="9252000" cy="340283"/>
          </a:xfrm>
        </p:spPr>
        <p:txBody>
          <a:bodyPr/>
          <a:lstStyle/>
          <a:p>
            <a:pPr>
              <a:tabLst>
                <a:tab pos="8577263" algn="l"/>
              </a:tabLst>
            </a:pPr>
            <a:r>
              <a:rPr lang="en-GB" sz="2400" dirty="0">
                <a:solidFill>
                  <a:srgbClr val="382B1B"/>
                </a:solidFill>
              </a:rPr>
              <a:t>8 façons d'accroître votre confiance en vous dans le monde des affaires</a:t>
            </a:r>
            <a:endParaRPr lang="en-US" dirty="0"/>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1043001" y="3264405"/>
            <a:ext cx="700387" cy="340283"/>
          </a:xfrm>
        </p:spPr>
        <p:txBody>
          <a:bodyPr/>
          <a:lstStyle/>
          <a:p>
            <a:pPr algn="l"/>
            <a:r>
              <a:rPr lang="en-US" dirty="0"/>
              <a:t>04</a:t>
            </a:r>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683226" y="3279661"/>
            <a:ext cx="9829736" cy="335595"/>
          </a:xfrm>
        </p:spPr>
        <p:txBody>
          <a:bodyPr/>
          <a:lstStyle/>
          <a:p>
            <a:pPr>
              <a:tabLst>
                <a:tab pos="8577263" algn="l"/>
              </a:tabLst>
            </a:pPr>
            <a:r>
              <a:rPr lang="en-GB" sz="2400" b="0" i="0" dirty="0">
                <a:solidFill>
                  <a:srgbClr val="382B1B"/>
                </a:solidFill>
                <a:effectLst/>
              </a:rPr>
              <a:t>Renforcer la résilience</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en-US" dirty="0"/>
              <a:t>Contenu</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1043001" y="2749764"/>
            <a:ext cx="700387" cy="340283"/>
          </a:xfrm>
        </p:spPr>
        <p:txBody>
          <a:bodyPr/>
          <a:lstStyle/>
          <a:p>
            <a:pPr algn="l"/>
            <a:r>
              <a:rPr lang="en-US" dirty="0"/>
              <a:t>03</a:t>
            </a:r>
          </a:p>
        </p:txBody>
      </p:sp>
      <p:sp>
        <p:nvSpPr>
          <p:cNvPr id="17" name="Text Placeholder 16">
            <a:extLst>
              <a:ext uri="{FF2B5EF4-FFF2-40B4-BE49-F238E27FC236}">
                <a16:creationId xmlns:a16="http://schemas.microsoft.com/office/drawing/2014/main" id="{3EEE745C-B480-F40C-D80E-DE7C8657394B}"/>
              </a:ext>
            </a:extLst>
          </p:cNvPr>
          <p:cNvSpPr>
            <a:spLocks noGrp="1"/>
          </p:cNvSpPr>
          <p:nvPr>
            <p:ph type="body" sz="quarter" idx="38"/>
          </p:nvPr>
        </p:nvSpPr>
        <p:spPr>
          <a:xfrm>
            <a:off x="1683226" y="2764239"/>
            <a:ext cx="9252000" cy="340283"/>
          </a:xfrm>
        </p:spPr>
        <p:txBody>
          <a:bodyPr/>
          <a:lstStyle/>
          <a:p>
            <a:pPr>
              <a:tabLst>
                <a:tab pos="8577263" algn="l"/>
              </a:tabLst>
            </a:pPr>
            <a:r>
              <a:rPr lang="en-GB" sz="2400" b="0" i="0" dirty="0">
                <a:solidFill>
                  <a:srgbClr val="382B1B"/>
                </a:solidFill>
                <a:effectLst/>
              </a:rPr>
              <a:t>Prendre des risques</a:t>
            </a:r>
            <a:endParaRPr lang="en-US" dirty="0"/>
          </a:p>
        </p:txBody>
      </p:sp>
      <p:sp>
        <p:nvSpPr>
          <p:cNvPr id="37" name="Text Placeholder 10">
            <a:extLst>
              <a:ext uri="{FF2B5EF4-FFF2-40B4-BE49-F238E27FC236}">
                <a16:creationId xmlns:a16="http://schemas.microsoft.com/office/drawing/2014/main" id="{0EFE9529-E8EA-6ADE-8AAE-BC01CCCB8E62}"/>
              </a:ext>
            </a:extLst>
          </p:cNvPr>
          <p:cNvSpPr txBox="1">
            <a:spLocks/>
          </p:cNvSpPr>
          <p:nvPr/>
        </p:nvSpPr>
        <p:spPr>
          <a:xfrm>
            <a:off x="797922" y="5479856"/>
            <a:ext cx="10605183" cy="108230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ts val="1860"/>
              </a:lnSpc>
              <a:tabLst>
                <a:tab pos="8577263" algn="l"/>
              </a:tabLst>
            </a:pPr>
            <a:endParaRPr lang="en-GB" sz="1800" dirty="0">
              <a:solidFill>
                <a:srgbClr val="94C7B0"/>
              </a:solidFill>
              <a:highlight>
                <a:srgbClr val="94C7B0"/>
              </a:highlight>
            </a:endParaRPr>
          </a:p>
          <a:p>
            <a:pPr algn="just">
              <a:lnSpc>
                <a:spcPts val="1860"/>
              </a:lnSpc>
              <a:tabLst>
                <a:tab pos="8577263" algn="l"/>
              </a:tabLst>
            </a:pPr>
            <a:endParaRPr lang="en-US" sz="1800" dirty="0"/>
          </a:p>
        </p:txBody>
      </p:sp>
      <p:sp>
        <p:nvSpPr>
          <p:cNvPr id="2" name="TextBox 1">
            <a:extLst>
              <a:ext uri="{FF2B5EF4-FFF2-40B4-BE49-F238E27FC236}">
                <a16:creationId xmlns:a16="http://schemas.microsoft.com/office/drawing/2014/main" id="{95C8C671-8839-D62C-657C-A75DD9938526}"/>
              </a:ext>
            </a:extLst>
          </p:cNvPr>
          <p:cNvSpPr txBox="1"/>
          <p:nvPr/>
        </p:nvSpPr>
        <p:spPr>
          <a:xfrm>
            <a:off x="12930494" y="687080"/>
            <a:ext cx="9113520" cy="6170920"/>
          </a:xfrm>
          <a:prstGeom prst="rect">
            <a:avLst/>
          </a:prstGeom>
          <a:noFill/>
        </p:spPr>
        <p:txBody>
          <a:bodyPr wrap="square">
            <a:spAutoFit/>
          </a:bodyPr>
          <a:lstStyle/>
          <a:p>
            <a:pPr>
              <a:lnSpc>
                <a:spcPct val="150000"/>
              </a:lnSpc>
            </a:pPr>
            <a:r>
              <a:rPr lang="en-GB" sz="1800" b="0" i="0" dirty="0">
                <a:solidFill>
                  <a:srgbClr val="1EB3DD"/>
                </a:solidFill>
                <a:effectLst/>
              </a:rPr>
              <a:t>	</a:t>
            </a:r>
          </a:p>
          <a:p>
            <a:pPr>
              <a:lnSpc>
                <a:spcPct val="150000"/>
              </a:lnSpc>
            </a:pPr>
            <a:r>
              <a:rPr lang="en-GB" b="1" dirty="0">
                <a:solidFill>
                  <a:srgbClr val="1EB3DD"/>
                </a:solidFill>
              </a:rPr>
              <a:t>								PAGES</a:t>
            </a:r>
            <a:endParaRPr lang="en-GB" sz="1800" b="1" i="0" dirty="0">
              <a:solidFill>
                <a:srgbClr val="1EB3DD"/>
              </a:solidFill>
              <a:effectLst/>
            </a:endParaRPr>
          </a:p>
          <a:p>
            <a:r>
              <a:rPr lang="en-GB" dirty="0">
                <a:solidFill>
                  <a:srgbClr val="1EB3DD"/>
                </a:solidFill>
              </a:rPr>
              <a:t>L'entrepreneuriat n'est pas un métier, c'est un mode de vie 4- 7</a:t>
            </a:r>
          </a:p>
          <a:p>
            <a:r>
              <a:rPr lang="en-GB" sz="1800" b="0" i="0" dirty="0">
                <a:solidFill>
                  <a:srgbClr val="1EB3DD"/>
                </a:solidFill>
                <a:effectLst/>
              </a:rPr>
              <a:t>8 façons d'accroître votre confiance en vous dans les affaires 8 - 13</a:t>
            </a:r>
          </a:p>
          <a:p>
            <a:r>
              <a:rPr lang="en-GB" sz="1800" b="0" i="0" dirty="0">
                <a:solidFill>
                  <a:srgbClr val="1EB3DD"/>
                </a:solidFill>
                <a:effectLst/>
              </a:rPr>
              <a:t>Prendre des risques 14 - 19</a:t>
            </a:r>
          </a:p>
          <a:p>
            <a:r>
              <a:rPr lang="bs-Latn-BA" dirty="0">
                <a:solidFill>
                  <a:srgbClr val="1EB3DD"/>
                </a:solidFill>
              </a:rPr>
              <a:t>Renforcer </a:t>
            </a:r>
            <a:r>
              <a:rPr lang="en-US" dirty="0">
                <a:solidFill>
                  <a:srgbClr val="1EB3DD"/>
                </a:solidFill>
              </a:rPr>
              <a:t>la résilience - 7 conseils et techniques utiles pour surmonter le stress 20 - 30</a:t>
            </a:r>
          </a:p>
          <a:p>
            <a:r>
              <a:rPr lang="en-US" dirty="0">
                <a:solidFill>
                  <a:srgbClr val="1EB3DD"/>
                </a:solidFill>
              </a:rPr>
              <a:t>Définir la réussite 31- 41</a:t>
            </a:r>
          </a:p>
          <a:p>
            <a:r>
              <a:rPr lang="en-US" dirty="0">
                <a:solidFill>
                  <a:srgbClr val="1EB3DD"/>
                </a:solidFill>
              </a:rPr>
              <a:t>Apprendre à vivre avec l'échec 42- 49</a:t>
            </a:r>
          </a:p>
          <a:p>
            <a:r>
              <a:rPr lang="en-GB" dirty="0">
                <a:solidFill>
                  <a:srgbClr val="1EB3DD"/>
                </a:solidFill>
              </a:rPr>
              <a:t>Trouver le bonheur dans son travail et son entreprise 50 - 58</a:t>
            </a:r>
          </a:p>
          <a:p>
            <a:endParaRPr lang="en-GB" dirty="0">
              <a:solidFill>
                <a:srgbClr val="1EB3DD"/>
              </a:solidFill>
            </a:endParaRPr>
          </a:p>
          <a:p>
            <a:endParaRPr lang="en-GB" sz="1800" b="0" i="0" dirty="0">
              <a:solidFill>
                <a:srgbClr val="1EB3DD"/>
              </a:solidFill>
              <a:effectLst/>
            </a:endParaRPr>
          </a:p>
          <a:p>
            <a:r>
              <a:rPr lang="en-GB" sz="2000" b="0" i="0" dirty="0">
                <a:solidFill>
                  <a:srgbClr val="142D55"/>
                </a:solidFill>
                <a:effectLst/>
              </a:rPr>
              <a:t>Il s'agit de la dernière étape de notre voyage entrepreneurial EMIMENT. Nous ne terminons pas en partageant d'autres conseils commerciaux, nous terminons en partageant les outils essentiels pour rester résilient et réaliste. Votre plan n'est jamais terminé. Pour rester en affaires, vous avez besoin de force et de vision pour la route gratifiante qui s'ouvre devant vous. </a:t>
            </a:r>
          </a:p>
          <a:p>
            <a:pPr>
              <a:lnSpc>
                <a:spcPct val="150000"/>
              </a:lnSpc>
            </a:pPr>
            <a:r>
              <a:rPr lang="en-GB" sz="1800" b="0" i="0" dirty="0">
                <a:solidFill>
                  <a:srgbClr val="142D55"/>
                </a:solidFill>
                <a:effectLst/>
              </a:rPr>
              <a:t>		</a:t>
            </a:r>
          </a:p>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
        <p:nvSpPr>
          <p:cNvPr id="3" name="Text Placeholder 11">
            <a:extLst>
              <a:ext uri="{FF2B5EF4-FFF2-40B4-BE49-F238E27FC236}">
                <a16:creationId xmlns:a16="http://schemas.microsoft.com/office/drawing/2014/main" id="{14BB8E82-1B3A-98BE-7982-A0B2786F34D6}"/>
              </a:ext>
            </a:extLst>
          </p:cNvPr>
          <p:cNvSpPr txBox="1">
            <a:spLocks/>
          </p:cNvSpPr>
          <p:nvPr/>
        </p:nvSpPr>
        <p:spPr>
          <a:xfrm>
            <a:off x="1043001" y="3779046"/>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dirty="0"/>
              <a:t>05</a:t>
            </a:r>
          </a:p>
        </p:txBody>
      </p:sp>
      <p:sp>
        <p:nvSpPr>
          <p:cNvPr id="4" name="Text Placeholder 12">
            <a:extLst>
              <a:ext uri="{FF2B5EF4-FFF2-40B4-BE49-F238E27FC236}">
                <a16:creationId xmlns:a16="http://schemas.microsoft.com/office/drawing/2014/main" id="{123AD0F2-5FA4-5C82-572C-CB5E14C4FCE5}"/>
              </a:ext>
            </a:extLst>
          </p:cNvPr>
          <p:cNvSpPr txBox="1">
            <a:spLocks/>
          </p:cNvSpPr>
          <p:nvPr/>
        </p:nvSpPr>
        <p:spPr>
          <a:xfrm>
            <a:off x="1683226" y="3790395"/>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en-GB" sz="2400" dirty="0"/>
              <a:t>Définir la réussite</a:t>
            </a:r>
            <a:endParaRPr lang="en-US" dirty="0"/>
          </a:p>
        </p:txBody>
      </p:sp>
      <p:sp>
        <p:nvSpPr>
          <p:cNvPr id="5" name="Text Placeholder 13">
            <a:extLst>
              <a:ext uri="{FF2B5EF4-FFF2-40B4-BE49-F238E27FC236}">
                <a16:creationId xmlns:a16="http://schemas.microsoft.com/office/drawing/2014/main" id="{F9D09B95-4E99-0AB7-F209-6EBE60C4E839}"/>
              </a:ext>
            </a:extLst>
          </p:cNvPr>
          <p:cNvSpPr txBox="1">
            <a:spLocks/>
          </p:cNvSpPr>
          <p:nvPr/>
        </p:nvSpPr>
        <p:spPr>
          <a:xfrm>
            <a:off x="1043001" y="4808326"/>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dirty="0"/>
              <a:t>07</a:t>
            </a:r>
          </a:p>
        </p:txBody>
      </p:sp>
      <p:sp>
        <p:nvSpPr>
          <p:cNvPr id="6" name="Text Placeholder 14">
            <a:extLst>
              <a:ext uri="{FF2B5EF4-FFF2-40B4-BE49-F238E27FC236}">
                <a16:creationId xmlns:a16="http://schemas.microsoft.com/office/drawing/2014/main" id="{1FB5C4BA-24AB-5809-3839-146E51FA66DB}"/>
              </a:ext>
            </a:extLst>
          </p:cNvPr>
          <p:cNvSpPr txBox="1">
            <a:spLocks/>
          </p:cNvSpPr>
          <p:nvPr/>
        </p:nvSpPr>
        <p:spPr>
          <a:xfrm>
            <a:off x="1683226" y="4821239"/>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en-GB" sz="2400" dirty="0"/>
              <a:t>Trouver le bonheur dans son travail et son entreprise </a:t>
            </a:r>
            <a:endParaRPr lang="en-US" dirty="0"/>
          </a:p>
        </p:txBody>
      </p:sp>
      <p:sp>
        <p:nvSpPr>
          <p:cNvPr id="8" name="Text Placeholder 15">
            <a:extLst>
              <a:ext uri="{FF2B5EF4-FFF2-40B4-BE49-F238E27FC236}">
                <a16:creationId xmlns:a16="http://schemas.microsoft.com/office/drawing/2014/main" id="{9B01CD32-94EA-A2D0-482B-23B81317AB37}"/>
              </a:ext>
            </a:extLst>
          </p:cNvPr>
          <p:cNvSpPr txBox="1">
            <a:spLocks/>
          </p:cNvSpPr>
          <p:nvPr/>
        </p:nvSpPr>
        <p:spPr>
          <a:xfrm>
            <a:off x="1043001" y="4293687"/>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dirty="0"/>
              <a:t>06</a:t>
            </a:r>
          </a:p>
        </p:txBody>
      </p:sp>
      <p:sp>
        <p:nvSpPr>
          <p:cNvPr id="9" name="Text Placeholder 16">
            <a:extLst>
              <a:ext uri="{FF2B5EF4-FFF2-40B4-BE49-F238E27FC236}">
                <a16:creationId xmlns:a16="http://schemas.microsoft.com/office/drawing/2014/main" id="{1EE7E98E-BAA6-29E1-B131-C74C79665751}"/>
              </a:ext>
            </a:extLst>
          </p:cNvPr>
          <p:cNvSpPr txBox="1">
            <a:spLocks/>
          </p:cNvSpPr>
          <p:nvPr/>
        </p:nvSpPr>
        <p:spPr>
          <a:xfrm>
            <a:off x="1683226" y="4305817"/>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en-GB" sz="2400" dirty="0"/>
              <a:t>Apprendre à vivre avec l'échec</a:t>
            </a:r>
            <a:endParaRPr lang="en-US" dirty="0"/>
          </a:p>
        </p:txBody>
      </p:sp>
      <p:pic>
        <p:nvPicPr>
          <p:cNvPr id="18" name="Picture 17">
            <a:extLst>
              <a:ext uri="{FF2B5EF4-FFF2-40B4-BE49-F238E27FC236}">
                <a16:creationId xmlns:a16="http://schemas.microsoft.com/office/drawing/2014/main" id="{AE8E4E41-A13E-91AF-3C2F-328FEB45A5AC}"/>
              </a:ext>
            </a:extLst>
          </p:cNvPr>
          <p:cNvPicPr>
            <a:picLocks noChangeAspect="1"/>
          </p:cNvPicPr>
          <p:nvPr/>
        </p:nvPicPr>
        <p:blipFill>
          <a:blip r:embed="rId2"/>
          <a:srcRect r="79788"/>
          <a:stretch>
            <a:fillRect/>
          </a:stretch>
        </p:blipFill>
        <p:spPr>
          <a:xfrm>
            <a:off x="662690" y="5504123"/>
            <a:ext cx="1929081" cy="1112173"/>
          </a:xfrm>
          <a:prstGeom prst="rect">
            <a:avLst/>
          </a:prstGeom>
        </p:spPr>
      </p:pic>
      <p:pic>
        <p:nvPicPr>
          <p:cNvPr id="19" name="Picture 18">
            <a:extLst>
              <a:ext uri="{FF2B5EF4-FFF2-40B4-BE49-F238E27FC236}">
                <a16:creationId xmlns:a16="http://schemas.microsoft.com/office/drawing/2014/main" id="{F250BFF4-672F-DAFE-D7AB-BB004795A8DB}"/>
              </a:ext>
            </a:extLst>
          </p:cNvPr>
          <p:cNvPicPr>
            <a:picLocks noChangeAspect="1"/>
          </p:cNvPicPr>
          <p:nvPr/>
        </p:nvPicPr>
        <p:blipFill>
          <a:blip r:embed="rId3"/>
          <a:stretch>
            <a:fillRect/>
          </a:stretch>
        </p:blipFill>
        <p:spPr>
          <a:xfrm>
            <a:off x="2527703" y="5756029"/>
            <a:ext cx="9128469" cy="919659"/>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264860" y="378372"/>
            <a:ext cx="12416921" cy="1126708"/>
          </a:xfrm>
        </p:spPr>
        <p:txBody>
          <a:bodyPr/>
          <a:lstStyle/>
          <a:p>
            <a:r>
              <a:rPr lang="en-GB" dirty="0"/>
              <a:t>ALIMENTATION ET BOISSONS : UN PROCESSUS DE GESTION DES RISQUES EN TROIS ÉTAPES</a:t>
            </a:r>
            <a:endParaRPr lang="bs-Latn-BA" dirty="0"/>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448265" y="1807615"/>
            <a:ext cx="11098400" cy="4672013"/>
          </a:xfrm>
        </p:spPr>
        <p:txBody>
          <a:bodyPr/>
          <a:lstStyle/>
          <a:p>
            <a:pPr>
              <a:buClr>
                <a:srgbClr val="B6D1E1"/>
              </a:buClr>
            </a:pPr>
            <a:r>
              <a:rPr lang="en-GB" sz="2000" dirty="0"/>
              <a:t>Un article intitulé </a:t>
            </a:r>
            <a:r>
              <a:rPr lang="en-GB" sz="2000" dirty="0">
                <a:hlinkClick r:id="rId2"/>
              </a:rPr>
              <a:t>Food &amp; Bev : A Three-Step Process for Risk Management, de Woodruff Sawyer</a:t>
            </a:r>
            <a:r>
              <a:rPr lang="en-GB" sz="2000" dirty="0"/>
              <a:t>, présente un cadre simple adapté aux entreprises du secteur de l'alimentation et des boissons, telles que les étals de marché, les entreprises de restauration ou les unités de production à petite échelle</a:t>
            </a:r>
            <a:r>
              <a:rPr lang="en-GB" sz="2000" dirty="0">
                <a:hlinkClick r:id="rId2"/>
              </a:rPr>
              <a:t>.</a:t>
            </a:r>
          </a:p>
          <a:p>
            <a:pPr>
              <a:buClr>
                <a:srgbClr val="B6D1E1"/>
              </a:buClr>
            </a:pPr>
            <a:endParaRPr lang="en-GB" sz="2000" dirty="0"/>
          </a:p>
          <a:p>
            <a:pPr>
              <a:buClr>
                <a:srgbClr val="B6D1E1"/>
              </a:buClr>
            </a:pPr>
            <a:endParaRPr lang="en-GB" sz="2000" dirty="0"/>
          </a:p>
          <a:p>
            <a:pPr>
              <a:buClr>
                <a:srgbClr val="B6D1E1"/>
              </a:buClr>
            </a:pPr>
            <a:endParaRPr lang="en-GB" sz="2000" dirty="0"/>
          </a:p>
          <a:p>
            <a:pPr>
              <a:buClr>
                <a:srgbClr val="B6D1E1"/>
              </a:buClr>
            </a:pPr>
            <a:endParaRPr lang="en-US" sz="2000" dirty="0"/>
          </a:p>
        </p:txBody>
      </p:sp>
      <p:sp>
        <p:nvSpPr>
          <p:cNvPr id="3" name="TextBox 2">
            <a:extLst>
              <a:ext uri="{FF2B5EF4-FFF2-40B4-BE49-F238E27FC236}">
                <a16:creationId xmlns:a16="http://schemas.microsoft.com/office/drawing/2014/main" id="{E6244E76-78A1-1528-36FB-422A289C5A8D}"/>
              </a:ext>
            </a:extLst>
          </p:cNvPr>
          <p:cNvSpPr txBox="1"/>
          <p:nvPr/>
        </p:nvSpPr>
        <p:spPr>
          <a:xfrm>
            <a:off x="4353910" y="2817790"/>
            <a:ext cx="3484179" cy="3477875"/>
          </a:xfrm>
          <a:prstGeom prst="rect">
            <a:avLst/>
          </a:prstGeom>
          <a:solidFill>
            <a:srgbClr val="B6D1E1"/>
          </a:solidFill>
        </p:spPr>
        <p:txBody>
          <a:bodyPr wrap="square">
            <a:spAutoFit/>
          </a:bodyPr>
          <a:lstStyle/>
          <a:p>
            <a:pPr>
              <a:buClr>
                <a:srgbClr val="B6D1E1"/>
              </a:buClr>
            </a:pPr>
            <a:r>
              <a:rPr lang="en-GB" sz="2000" b="1" dirty="0">
                <a:solidFill>
                  <a:schemeClr val="bg1"/>
                </a:solidFill>
              </a:rPr>
              <a:t>2. Évaluer l'impact et la probabilité du risque</a:t>
            </a:r>
          </a:p>
          <a:p>
            <a:pPr>
              <a:buClr>
                <a:srgbClr val="B6D1E1"/>
              </a:buClr>
            </a:pPr>
            <a:r>
              <a:rPr lang="en-GB" sz="2000" dirty="0"/>
              <a:t>Évaluez la probabilité de chaque risque et l'impact qu'il pourrait avoir sur les clients, les bénéfices, les opérations ou la réputation. Cette hiérarchisation permet de concentrer le temps et les ressources sur les aspects les plus importants.</a:t>
            </a:r>
          </a:p>
        </p:txBody>
      </p:sp>
      <p:sp>
        <p:nvSpPr>
          <p:cNvPr id="6" name="TextBox 5">
            <a:extLst>
              <a:ext uri="{FF2B5EF4-FFF2-40B4-BE49-F238E27FC236}">
                <a16:creationId xmlns:a16="http://schemas.microsoft.com/office/drawing/2014/main" id="{03431564-E4B3-1033-43AD-A26EA8848397}"/>
              </a:ext>
            </a:extLst>
          </p:cNvPr>
          <p:cNvSpPr txBox="1"/>
          <p:nvPr/>
        </p:nvSpPr>
        <p:spPr>
          <a:xfrm>
            <a:off x="678969" y="2817790"/>
            <a:ext cx="3484179" cy="3785652"/>
          </a:xfrm>
          <a:prstGeom prst="rect">
            <a:avLst/>
          </a:prstGeom>
          <a:solidFill>
            <a:srgbClr val="E6C8C7"/>
          </a:solidFill>
        </p:spPr>
        <p:txBody>
          <a:bodyPr wrap="square">
            <a:spAutoFit/>
          </a:bodyPr>
          <a:lstStyle/>
          <a:p>
            <a:pPr>
              <a:buClr>
                <a:srgbClr val="B6D1E1"/>
              </a:buClr>
            </a:pPr>
            <a:r>
              <a:rPr lang="en-GB" sz="2000" b="1" dirty="0">
                <a:solidFill>
                  <a:schemeClr val="bg1"/>
                </a:solidFill>
              </a:rPr>
              <a:t>1.  Identifier les risques</a:t>
            </a:r>
          </a:p>
          <a:p>
            <a:pPr>
              <a:buClr>
                <a:srgbClr val="B6D1E1"/>
              </a:buClr>
            </a:pPr>
            <a:r>
              <a:rPr lang="en-GB" sz="2000" dirty="0"/>
              <a:t>Comprenez les menaces spécifiques auxquelles votre entreprise est confrontée. Il peut s'agir de problèmes de sécurité alimentaire, de pannes d'équipement, de faibles ventes, de problèmes d'approvisionnement (tels que des pénuries d'ingrédients) ou de non-respect de la </a:t>
            </a:r>
            <a:r>
              <a:rPr lang="en-GB" sz="2000" dirty="0" err="1"/>
              <a:t>réglementation</a:t>
            </a:r>
            <a:r>
              <a:rPr lang="en-GB" sz="2000" dirty="0"/>
              <a:t>.</a:t>
            </a:r>
          </a:p>
        </p:txBody>
      </p:sp>
      <p:sp>
        <p:nvSpPr>
          <p:cNvPr id="7" name="TextBox 6">
            <a:extLst>
              <a:ext uri="{FF2B5EF4-FFF2-40B4-BE49-F238E27FC236}">
                <a16:creationId xmlns:a16="http://schemas.microsoft.com/office/drawing/2014/main" id="{AB6E52F2-4CBF-1E05-4A17-86468BD48312}"/>
              </a:ext>
            </a:extLst>
          </p:cNvPr>
          <p:cNvSpPr txBox="1"/>
          <p:nvPr/>
        </p:nvSpPr>
        <p:spPr>
          <a:xfrm>
            <a:off x="8157867" y="2817790"/>
            <a:ext cx="3915945" cy="2862322"/>
          </a:xfrm>
          <a:prstGeom prst="rect">
            <a:avLst/>
          </a:prstGeom>
          <a:solidFill>
            <a:srgbClr val="84BFA4"/>
          </a:solidFill>
        </p:spPr>
        <p:txBody>
          <a:bodyPr wrap="square">
            <a:spAutoFit/>
          </a:bodyPr>
          <a:lstStyle/>
          <a:p>
            <a:r>
              <a:rPr lang="en-GB" sz="1600" b="1" dirty="0"/>
              <a:t>3. Gérer les risques de manière stratégique</a:t>
            </a:r>
            <a:br>
              <a:rPr lang="en-GB" sz="1600" dirty="0"/>
            </a:br>
            <a:r>
              <a:rPr lang="en-GB" sz="1600" dirty="0"/>
              <a:t>Choisissez de :</a:t>
            </a:r>
          </a:p>
          <a:p>
            <a:r>
              <a:rPr lang="en-GB" sz="1600" b="1" dirty="0"/>
              <a:t>éviter </a:t>
            </a:r>
            <a:r>
              <a:rPr lang="en-GB" sz="1600" dirty="0"/>
              <a:t>(cesser de faire des choses risquées)</a:t>
            </a:r>
          </a:p>
          <a:p>
            <a:r>
              <a:rPr lang="en-GB" sz="1600" b="1" dirty="0"/>
              <a:t>Contrôler </a:t>
            </a:r>
            <a:r>
              <a:rPr lang="en-GB" sz="1600" dirty="0"/>
              <a:t>(mettre en œuvre des procédures de sécurité, des contrôles de qualité, le système HACCP)</a:t>
            </a:r>
          </a:p>
          <a:p>
            <a:r>
              <a:rPr lang="en-GB" sz="1600" b="1" dirty="0"/>
              <a:t>Transférer </a:t>
            </a:r>
            <a:r>
              <a:rPr lang="en-GB" sz="1600" dirty="0"/>
              <a:t>(contracter une assurance, partager la responsabilité avec des partenaires)</a:t>
            </a:r>
          </a:p>
          <a:p>
            <a:r>
              <a:rPr lang="en-GB" sz="1600" b="1" dirty="0"/>
              <a:t>Accepter </a:t>
            </a:r>
            <a:r>
              <a:rPr lang="en-GB" sz="1600" dirty="0"/>
              <a:t>(se préparer à de petits risques à faible impact)</a:t>
            </a:r>
          </a:p>
        </p:txBody>
      </p:sp>
    </p:spTree>
    <p:extLst>
      <p:ext uri="{BB962C8B-B14F-4D97-AF65-F5344CB8AC3E}">
        <p14:creationId xmlns:p14="http://schemas.microsoft.com/office/powerpoint/2010/main" val="2711600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B214D-5845-AC21-7349-37E486C4F754}"/>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2D61C0DC-4FA3-FDDA-5350-8A4366C841C2}"/>
              </a:ext>
            </a:extLst>
          </p:cNvPr>
          <p:cNvSpPr>
            <a:spLocks noGrp="1"/>
          </p:cNvSpPr>
          <p:nvPr>
            <p:ph type="body" sz="quarter" idx="27"/>
          </p:nvPr>
        </p:nvSpPr>
        <p:spPr/>
        <p:txBody>
          <a:bodyPr/>
          <a:lstStyle/>
          <a:p>
            <a:r>
              <a:rPr lang="en-GB" sz="3200" dirty="0"/>
              <a:t>ORIENTATIONS SPÉCIFIQUES À LA SÉCURITÉ ALIMENTAIRE</a:t>
            </a:r>
          </a:p>
        </p:txBody>
      </p:sp>
      <p:sp>
        <p:nvSpPr>
          <p:cNvPr id="8" name="Text Placeholder 7">
            <a:extLst>
              <a:ext uri="{FF2B5EF4-FFF2-40B4-BE49-F238E27FC236}">
                <a16:creationId xmlns:a16="http://schemas.microsoft.com/office/drawing/2014/main" id="{2EBF844E-A08B-E6B9-CCFD-73E7BE3FD4B7}"/>
              </a:ext>
            </a:extLst>
          </p:cNvPr>
          <p:cNvSpPr>
            <a:spLocks noGrp="1"/>
          </p:cNvSpPr>
          <p:nvPr>
            <p:ph type="body" sz="quarter" idx="14"/>
          </p:nvPr>
        </p:nvSpPr>
        <p:spPr>
          <a:xfrm>
            <a:off x="429344" y="1485900"/>
            <a:ext cx="11483081" cy="4729163"/>
          </a:xfrm>
        </p:spPr>
        <p:txBody>
          <a:bodyPr/>
          <a:lstStyle/>
          <a:p>
            <a:pPr algn="ctr">
              <a:buClr>
                <a:srgbClr val="B6D1E1"/>
              </a:buClr>
            </a:pPr>
            <a:r>
              <a:rPr lang="en-US" sz="2000" b="1" dirty="0">
                <a:highlight>
                  <a:srgbClr val="B6D1E1"/>
                </a:highlight>
              </a:rPr>
              <a:t>RECHERCHER ET APPLIQUER LES </a:t>
            </a:r>
            <a:r>
              <a:rPr lang="en-US" sz="2000" dirty="0"/>
              <a:t>ORIENTATIONS DE</a:t>
            </a:r>
            <a:r>
              <a:rPr lang="en-US" sz="2000" b="1" dirty="0">
                <a:highlight>
                  <a:srgbClr val="B6D1E1"/>
                </a:highlight>
              </a:rPr>
              <a:t> L'UE ET DES PAYS EN MATIERE </a:t>
            </a:r>
            <a:r>
              <a:rPr lang="en-US" sz="2000" dirty="0"/>
              <a:t>DE</a:t>
            </a:r>
            <a:r>
              <a:rPr lang="en-US" sz="2000" b="1" dirty="0">
                <a:highlight>
                  <a:srgbClr val="B6D1E1"/>
                </a:highlight>
              </a:rPr>
              <a:t> SECURITE ALIMENTAIRE </a:t>
            </a:r>
          </a:p>
          <a:p>
            <a:pPr>
              <a:buClr>
                <a:srgbClr val="B6D1E1"/>
              </a:buClr>
            </a:pPr>
            <a:endParaRPr lang="en-US" sz="2000" dirty="0"/>
          </a:p>
          <a:p>
            <a:r>
              <a:rPr lang="en-IE" sz="2000" dirty="0"/>
              <a:t>Pour les entreprises qui manipulent et vendent des denrées alimentaires, la sécurité alimentaire constitue un risque majeur, tant sur le plan juridique que pour la santé des consommateurs :</a:t>
            </a:r>
          </a:p>
          <a:p>
            <a:endParaRPr lang="en-IE" sz="2000" dirty="0"/>
          </a:p>
          <a:p>
            <a:r>
              <a:rPr lang="en-IE" sz="2000" dirty="0"/>
              <a:t>L</a:t>
            </a:r>
            <a:r>
              <a:rPr lang="en-IE" sz="2000" b="1" dirty="0"/>
              <a:t>'évaluation des risques liés à la sécurité alimentaire </a:t>
            </a:r>
            <a:r>
              <a:rPr lang="en-IE" sz="2000" dirty="0"/>
              <a:t>(dans le cadre de systèmes tels que l'HACCP ou l'ISO 22000) consiste à</a:t>
            </a:r>
          </a:p>
          <a:p>
            <a:pPr marL="800100" lvl="1" indent="-342900" algn="l">
              <a:buFont typeface="Arial" panose="020B0604020202020204" pitchFamily="34" charset="0"/>
              <a:buChar char="•"/>
            </a:pPr>
            <a:r>
              <a:rPr lang="en-IE" sz="2000" dirty="0"/>
              <a:t>l'identification des dangers (biologiques, chimiques, physiques)</a:t>
            </a:r>
          </a:p>
          <a:p>
            <a:pPr marL="800100" lvl="1" indent="-342900" algn="l">
              <a:buFont typeface="Arial" panose="020B0604020202020204" pitchFamily="34" charset="0"/>
              <a:buChar char="•"/>
            </a:pPr>
            <a:r>
              <a:rPr lang="en-IE" sz="2000" dirty="0"/>
              <a:t>l'évaluation de leur probabilité et de leur gravité</a:t>
            </a:r>
          </a:p>
          <a:p>
            <a:pPr marL="800100" lvl="1" indent="-342900" algn="l">
              <a:buFont typeface="Arial" panose="020B0604020202020204" pitchFamily="34" charset="0"/>
              <a:buChar char="•"/>
            </a:pPr>
            <a:r>
              <a:rPr lang="en-IE" sz="2000" dirty="0"/>
              <a:t>Définir des points de contrôle pour prévenir les risques </a:t>
            </a:r>
          </a:p>
          <a:p>
            <a:pPr lvl="1" algn="l"/>
            <a:endParaRPr lang="en-IE" sz="2000" dirty="0"/>
          </a:p>
          <a:p>
            <a:pPr marL="0" lvl="1" algn="l"/>
            <a:r>
              <a:rPr lang="en-IE" sz="2000" b="1" dirty="0"/>
              <a:t>Les normes internationales de sécurité alimentaire </a:t>
            </a:r>
            <a:r>
              <a:rPr lang="en-IE" sz="2000" dirty="0"/>
              <a:t>(telles que la norme ISO 22000) fournissent une méthode structurée pour mettre en place et gérer ces systèmes de sécurité, en garantissant la traçabilité, les enregistrements de qualité et les contrôles des fournisseurs. </a:t>
            </a:r>
          </a:p>
          <a:p>
            <a:pPr>
              <a:buClr>
                <a:srgbClr val="B6D1E1"/>
              </a:buClr>
            </a:pPr>
            <a:endParaRPr lang="en-US" sz="2000" dirty="0"/>
          </a:p>
          <a:p>
            <a:pPr marL="407988">
              <a:buClr>
                <a:srgbClr val="B6D1E1"/>
              </a:buClr>
            </a:pPr>
            <a:endParaRPr lang="en-US" sz="2000" dirty="0"/>
          </a:p>
          <a:p>
            <a:pPr>
              <a:buClr>
                <a:srgbClr val="B6D1E1"/>
              </a:buClr>
            </a:pPr>
            <a:endParaRPr lang="en-US" sz="2000" dirty="0"/>
          </a:p>
          <a:p>
            <a:pPr marL="407988">
              <a:buClr>
                <a:srgbClr val="B6D1E1"/>
              </a:buClr>
            </a:pPr>
            <a:endParaRPr lang="en-US" sz="2000" dirty="0"/>
          </a:p>
          <a:p>
            <a:pPr>
              <a:buClr>
                <a:srgbClr val="B6D1E1"/>
              </a:buClr>
            </a:pPr>
            <a:endParaRPr lang="en-US" sz="2000" dirty="0"/>
          </a:p>
        </p:txBody>
      </p:sp>
    </p:spTree>
    <p:extLst>
      <p:ext uri="{BB962C8B-B14F-4D97-AF65-F5344CB8AC3E}">
        <p14:creationId xmlns:p14="http://schemas.microsoft.com/office/powerpoint/2010/main" val="599182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94926-A531-EA99-6231-15A0B68FF77A}"/>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3063E95A-41F7-6E40-050F-25B44FA8F214}"/>
              </a:ext>
            </a:extLst>
          </p:cNvPr>
          <p:cNvSpPr>
            <a:spLocks noGrp="1"/>
          </p:cNvSpPr>
          <p:nvPr>
            <p:ph type="body" sz="quarter" idx="27"/>
          </p:nvPr>
        </p:nvSpPr>
        <p:spPr/>
        <p:txBody>
          <a:bodyPr/>
          <a:lstStyle/>
          <a:p>
            <a:r>
              <a:rPr lang="en-GB" dirty="0"/>
              <a:t>POURQUOI LE RISQUE EST-IL IMPORTANT ?</a:t>
            </a:r>
          </a:p>
        </p:txBody>
      </p:sp>
      <p:sp>
        <p:nvSpPr>
          <p:cNvPr id="8" name="Text Placeholder 7">
            <a:extLst>
              <a:ext uri="{FF2B5EF4-FFF2-40B4-BE49-F238E27FC236}">
                <a16:creationId xmlns:a16="http://schemas.microsoft.com/office/drawing/2014/main" id="{57A246A3-2601-0044-DF30-0DC3ED56504E}"/>
              </a:ext>
            </a:extLst>
          </p:cNvPr>
          <p:cNvSpPr>
            <a:spLocks noGrp="1"/>
          </p:cNvSpPr>
          <p:nvPr>
            <p:ph type="body" sz="quarter" idx="14"/>
          </p:nvPr>
        </p:nvSpPr>
        <p:spPr>
          <a:xfrm>
            <a:off x="299504" y="1347164"/>
            <a:ext cx="11483081" cy="4729163"/>
          </a:xfrm>
        </p:spPr>
        <p:txBody>
          <a:bodyPr/>
          <a:lstStyle/>
          <a:p>
            <a:pPr>
              <a:buClr>
                <a:srgbClr val="B6D1E1"/>
              </a:buClr>
            </a:pPr>
            <a:r>
              <a:rPr lang="en-GB" sz="1600" b="1" dirty="0"/>
              <a:t>Les marges des entreprises du secteur alimentaire sont étroites et les erreurs peuvent coûter cher. </a:t>
            </a:r>
          </a:p>
          <a:p>
            <a:pPr>
              <a:buClr>
                <a:srgbClr val="B6D1E1"/>
              </a:buClr>
            </a:pPr>
            <a:r>
              <a:rPr lang="en-GB" sz="1600" dirty="0"/>
              <a:t>Un plan de gestion des risques clair vous permet de rester en conformité avec les lois sur la sécurité, de protéger vos clients et d'éviter le gaspillage alimentaire</a:t>
            </a:r>
          </a:p>
          <a:p>
            <a:pPr>
              <a:buClr>
                <a:srgbClr val="B6D1E1"/>
              </a:buClr>
            </a:pPr>
            <a:r>
              <a:rPr lang="en-GB" sz="1600" dirty="0"/>
              <a:t>Il protège votre réputation, car les consommateurs vous font confiance lorsqu'ils voient des mesures de sécurité claires. Il vous aide à prévoir les situations inattendues, comme un jour de marché lent ou une panne d'électricité.</a:t>
            </a:r>
          </a:p>
          <a:p>
            <a:pPr>
              <a:buClr>
                <a:srgbClr val="B6D1E1"/>
              </a:buClr>
            </a:pPr>
            <a:endParaRPr lang="en-GB" sz="1600" dirty="0"/>
          </a:p>
          <a:p>
            <a:pPr>
              <a:buClr>
                <a:srgbClr val="B6D1E1"/>
              </a:buClr>
            </a:pPr>
            <a:r>
              <a:rPr lang="en-GB" sz="1600" b="1" dirty="0"/>
              <a:t>En pratique : Une boîte à outils simple sur les risques</a:t>
            </a:r>
          </a:p>
          <a:p>
            <a:pPr marL="342900" indent="-342900">
              <a:buClr>
                <a:srgbClr val="B6D1E1"/>
              </a:buClr>
              <a:buFont typeface="Arial" panose="020B0604020202020204" pitchFamily="34" charset="0"/>
              <a:buChar char="•"/>
            </a:pPr>
            <a:r>
              <a:rPr lang="en-GB" sz="1600" b="1" dirty="0"/>
              <a:t>Commencez par une liste de contrôle </a:t>
            </a:r>
            <a:r>
              <a:rPr lang="en-GB" sz="1600" dirty="0"/>
              <a:t>: Dressez la liste des risques courants : détérioration des aliments, ingrédients manquants, faibles ventes, problèmes de transport, amendes réglementaires.</a:t>
            </a:r>
          </a:p>
          <a:p>
            <a:pPr marL="342900" indent="-342900">
              <a:buClr>
                <a:srgbClr val="B6D1E1"/>
              </a:buClr>
              <a:buFont typeface="Arial" panose="020B0604020202020204" pitchFamily="34" charset="0"/>
              <a:buChar char="•"/>
            </a:pPr>
            <a:endParaRPr lang="en-GB" sz="1600" dirty="0"/>
          </a:p>
          <a:p>
            <a:pPr marL="342900" indent="-342900">
              <a:buClr>
                <a:srgbClr val="B6D1E1"/>
              </a:buClr>
              <a:buFont typeface="Arial" panose="020B0604020202020204" pitchFamily="34" charset="0"/>
              <a:buChar char="•"/>
            </a:pPr>
            <a:r>
              <a:rPr lang="en-GB" sz="1600" b="1" dirty="0"/>
              <a:t>Évaluez chaque risque sur une échelle de 1 à 5 : </a:t>
            </a:r>
            <a:r>
              <a:rPr lang="en-GB" sz="1600" dirty="0"/>
              <a:t>Quelle est sa probabilité ? À quel point cela pourrait-il nuire à l'entreprise ?</a:t>
            </a:r>
          </a:p>
          <a:p>
            <a:pPr marL="342900" indent="-342900">
              <a:buClr>
                <a:srgbClr val="B6D1E1"/>
              </a:buClr>
              <a:buFont typeface="Arial" panose="020B0604020202020204" pitchFamily="34" charset="0"/>
              <a:buChar char="•"/>
            </a:pPr>
            <a:endParaRPr lang="en-GB" sz="1600" dirty="0"/>
          </a:p>
          <a:p>
            <a:pPr marL="342900" indent="-342900">
              <a:buClr>
                <a:srgbClr val="B6D1E1"/>
              </a:buClr>
              <a:buFont typeface="Arial" panose="020B0604020202020204" pitchFamily="34" charset="0"/>
              <a:buChar char="•"/>
            </a:pPr>
            <a:r>
              <a:rPr lang="en-GB" sz="1600" b="1" dirty="0"/>
              <a:t>Ajoutez des actions :</a:t>
            </a:r>
          </a:p>
          <a:p>
            <a:pPr marL="800100" lvl="1" indent="-342900" algn="l">
              <a:buClr>
                <a:srgbClr val="B6D1E1"/>
              </a:buClr>
              <a:buFont typeface="Arial" panose="020B0604020202020204" pitchFamily="34" charset="0"/>
              <a:buChar char="•"/>
            </a:pPr>
            <a:r>
              <a:rPr lang="en-GB" sz="1600" dirty="0"/>
              <a:t>Risque élevé : mettre en place des procédures de sécurité alimentaire plus strictes, des contrôles dans le réfrigérateur.</a:t>
            </a:r>
          </a:p>
          <a:p>
            <a:pPr marL="800100" lvl="1" indent="-342900" algn="l">
              <a:buClr>
                <a:srgbClr val="B6D1E1"/>
              </a:buClr>
              <a:buFont typeface="Arial" panose="020B0604020202020204" pitchFamily="34" charset="0"/>
              <a:buChar char="•"/>
            </a:pPr>
            <a:r>
              <a:rPr lang="en-GB" sz="1600" dirty="0"/>
              <a:t>Risque moyen : envisager une couverture d'assurance</a:t>
            </a:r>
          </a:p>
          <a:p>
            <a:pPr marL="800100" lvl="1" indent="-342900" algn="l">
              <a:buClr>
                <a:srgbClr val="B6D1E1"/>
              </a:buClr>
              <a:buFont typeface="Arial" panose="020B0604020202020204" pitchFamily="34" charset="0"/>
              <a:buChar char="•"/>
            </a:pPr>
            <a:r>
              <a:rPr lang="en-GB" sz="1600" dirty="0"/>
              <a:t>Risque faible : surveiller et réexaminer la situation au bout d'un mois</a:t>
            </a:r>
          </a:p>
          <a:p>
            <a:pPr marL="342900" indent="-342900">
              <a:buClr>
                <a:srgbClr val="B6D1E1"/>
              </a:buClr>
              <a:buFont typeface="Arial" panose="020B0604020202020204" pitchFamily="34" charset="0"/>
              <a:buChar char="•"/>
            </a:pPr>
            <a:endParaRPr lang="en-GB" sz="1600" dirty="0"/>
          </a:p>
          <a:p>
            <a:pPr marL="342900" indent="-342900">
              <a:buClr>
                <a:srgbClr val="B6D1E1"/>
              </a:buClr>
              <a:buFont typeface="Arial" panose="020B0604020202020204" pitchFamily="34" charset="0"/>
              <a:buChar char="•"/>
            </a:pPr>
            <a:r>
              <a:rPr lang="en-GB" sz="1600" b="1" dirty="0"/>
              <a:t>Révision mensuelle : </a:t>
            </a:r>
            <a:r>
              <a:rPr lang="en-GB" sz="1600" dirty="0"/>
              <a:t>En particulier lorsque vous ajoutez un nouveau plat, ouvrez une échoppe ou changez de fournisseur.</a:t>
            </a:r>
            <a:endParaRPr lang="en-US" sz="1600" dirty="0"/>
          </a:p>
          <a:p>
            <a:pPr marL="750888" indent="-342900">
              <a:buClr>
                <a:srgbClr val="B6D1E1"/>
              </a:buClr>
              <a:buFont typeface="Arial" panose="020B0604020202020204" pitchFamily="34" charset="0"/>
              <a:buChar char="•"/>
            </a:pPr>
            <a:endParaRPr lang="en-US" sz="1600" dirty="0"/>
          </a:p>
          <a:p>
            <a:pPr marL="342900" indent="-342900">
              <a:buClr>
                <a:srgbClr val="B6D1E1"/>
              </a:buClr>
              <a:buFont typeface="Arial" panose="020B0604020202020204" pitchFamily="34" charset="0"/>
              <a:buChar char="•"/>
            </a:pPr>
            <a:endParaRPr lang="en-US" sz="1600" dirty="0"/>
          </a:p>
          <a:p>
            <a:pPr marL="407988">
              <a:buClr>
                <a:srgbClr val="B6D1E1"/>
              </a:buClr>
            </a:pPr>
            <a:endParaRPr lang="en-US" sz="1600" dirty="0"/>
          </a:p>
          <a:p>
            <a:pPr>
              <a:buClr>
                <a:srgbClr val="B6D1E1"/>
              </a:buClr>
            </a:pPr>
            <a:endParaRPr lang="en-US" sz="1600" dirty="0"/>
          </a:p>
        </p:txBody>
      </p:sp>
    </p:spTree>
    <p:extLst>
      <p:ext uri="{BB962C8B-B14F-4D97-AF65-F5344CB8AC3E}">
        <p14:creationId xmlns:p14="http://schemas.microsoft.com/office/powerpoint/2010/main" val="765877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2653553"/>
            <a:ext cx="6147263" cy="2163376"/>
          </a:xfrm>
        </p:spPr>
        <p:txBody>
          <a:bodyPr>
            <a:normAutofit/>
          </a:bodyPr>
          <a:lstStyle/>
          <a:p>
            <a:r>
              <a:rPr lang="bs-Latn-BA" dirty="0"/>
              <a:t>RENFORCER LA </a:t>
            </a:r>
            <a:r>
              <a:rPr lang="en-US" dirty="0"/>
              <a:t>RÉSILIENCE</a:t>
            </a:r>
            <a:endParaRPr lang="en-GB"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1157451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VAINCRE LE STRESS</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34233" y="1355594"/>
            <a:ext cx="5262401" cy="4351563"/>
          </a:xfrm>
        </p:spPr>
        <p:txBody>
          <a:bodyPr/>
          <a:lstStyle/>
          <a:p>
            <a:r>
              <a:rPr lang="en-GB" sz="1800" dirty="0"/>
              <a:t>La résilience ne consiste pas à prétendre que les choses sont faciles. Il s'agit de trouver des moyens de </a:t>
            </a:r>
            <a:r>
              <a:rPr lang="en-GB" sz="1800" b="1" dirty="0"/>
              <a:t>continuer à avancer même lorsque les choses sont difficiles</a:t>
            </a:r>
            <a:r>
              <a:rPr lang="en-GB" sz="1800" dirty="0"/>
              <a:t>.</a:t>
            </a:r>
          </a:p>
          <a:p>
            <a:endParaRPr lang="en-GB" sz="1800" dirty="0"/>
          </a:p>
          <a:p>
            <a:r>
              <a:rPr lang="en-GB" sz="1800" dirty="0"/>
              <a:t>Pour les femmes migrantes qui gèrent des entreprises alimentaires, la résilience consiste à faire face aux barrières linguistiques, aux pressions financières, voire aux préjugés culturels, et à continuer à se présenter. Continuer à cuisiner. Continuer à croire en son rêve.</a:t>
            </a:r>
          </a:p>
          <a:p>
            <a:endParaRPr lang="en-GB" sz="1800" dirty="0"/>
          </a:p>
          <a:p>
            <a:r>
              <a:rPr lang="en-GB" sz="1800" b="1" dirty="0"/>
              <a:t>Voici à quoi ressemble la résilience dans la vie réelle :</a:t>
            </a:r>
          </a:p>
          <a:p>
            <a:pPr marL="342900" indent="-342900">
              <a:buFont typeface="Arial" panose="020B0604020202020204" pitchFamily="34" charset="0"/>
              <a:buChar char="•"/>
            </a:pPr>
            <a:r>
              <a:rPr lang="en-GB" sz="1800" dirty="0"/>
              <a:t>Vous adaptez votre menu lorsqu'un ingrédient n'est pas disponible.</a:t>
            </a:r>
          </a:p>
          <a:p>
            <a:pPr marL="342900" indent="-342900">
              <a:buFont typeface="Arial" panose="020B0604020202020204" pitchFamily="34" charset="0"/>
              <a:buChar char="•"/>
            </a:pPr>
            <a:r>
              <a:rPr lang="en-GB" sz="1800" dirty="0"/>
              <a:t>Vous réessayez après un jour de marché sans ventes.</a:t>
            </a:r>
          </a:p>
          <a:p>
            <a:pPr marL="342900" indent="-342900">
              <a:buFont typeface="Arial" panose="020B0604020202020204" pitchFamily="34" charset="0"/>
              <a:buChar char="•"/>
            </a:pPr>
            <a:r>
              <a:rPr lang="en-GB" sz="1800" dirty="0"/>
              <a:t>Vous continuez, même si les autres doutent de vous.</a:t>
            </a:r>
          </a:p>
          <a:p>
            <a:endParaRPr lang="en-GB" sz="1800" dirty="0"/>
          </a:p>
          <a:p>
            <a:endParaRPr lang="en-US" sz="1800" dirty="0"/>
          </a:p>
        </p:txBody>
      </p:sp>
      <p:sp>
        <p:nvSpPr>
          <p:cNvPr id="6" name="Text Placeholder 2">
            <a:extLst>
              <a:ext uri="{FF2B5EF4-FFF2-40B4-BE49-F238E27FC236}">
                <a16:creationId xmlns:a16="http://schemas.microsoft.com/office/drawing/2014/main" id="{918C58BA-BD5B-F0B7-DC27-E62A683C8954}"/>
              </a:ext>
            </a:extLst>
          </p:cNvPr>
          <p:cNvSpPr txBox="1">
            <a:spLocks/>
          </p:cNvSpPr>
          <p:nvPr/>
        </p:nvSpPr>
        <p:spPr>
          <a:xfrm>
            <a:off x="6971480" y="4613582"/>
            <a:ext cx="4586287"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40"/>
              </a:lnSpc>
            </a:pPr>
            <a:r>
              <a:rPr lang="en-US" sz="3200" b="1" i="1" dirty="0">
                <a:solidFill>
                  <a:srgbClr val="84BFA4"/>
                </a:solidFill>
              </a:rPr>
              <a:t>Il existe 7 conseils et techniques utiles que vous pouvez apprendre pour vous aider à surmonter le stress...</a:t>
            </a:r>
          </a:p>
          <a:p>
            <a:pPr>
              <a:lnSpc>
                <a:spcPts val="2540"/>
              </a:lnSpc>
            </a:pPr>
            <a:endParaRPr lang="en-US" sz="3200" b="1" i="1" dirty="0">
              <a:solidFill>
                <a:srgbClr val="84BFA4"/>
              </a:solidFill>
            </a:endParaRPr>
          </a:p>
        </p:txBody>
      </p:sp>
      <p:cxnSp>
        <p:nvCxnSpPr>
          <p:cNvPr id="7" name="Straight Connector 6">
            <a:extLst>
              <a:ext uri="{FF2B5EF4-FFF2-40B4-BE49-F238E27FC236}">
                <a16:creationId xmlns:a16="http://schemas.microsoft.com/office/drawing/2014/main" id="{827F195E-614A-5B5E-AE73-35C3160EF528}"/>
              </a:ext>
            </a:extLst>
          </p:cNvPr>
          <p:cNvCxnSpPr>
            <a:cxnSpLocks/>
          </p:cNvCxnSpPr>
          <p:nvPr/>
        </p:nvCxnSpPr>
        <p:spPr>
          <a:xfrm flipV="1">
            <a:off x="6295367" y="1561772"/>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descr="Woman in headscarf with raised bicep">
            <a:extLst>
              <a:ext uri="{FF2B5EF4-FFF2-40B4-BE49-F238E27FC236}">
                <a16:creationId xmlns:a16="http://schemas.microsoft.com/office/drawing/2014/main" id="{A69686FA-5C64-EA6C-190C-94A4C5522585}"/>
              </a:ext>
            </a:extLst>
          </p:cNvPr>
          <p:cNvPicPr>
            <a:picLocks noChangeAspect="1"/>
          </p:cNvPicPr>
          <p:nvPr/>
        </p:nvPicPr>
        <p:blipFill>
          <a:blip r:embed="rId2"/>
          <a:stretch>
            <a:fillRect/>
          </a:stretch>
        </p:blipFill>
        <p:spPr>
          <a:xfrm>
            <a:off x="7039566" y="1561772"/>
            <a:ext cx="4218852" cy="2812568"/>
          </a:xfrm>
          <a:prstGeom prst="rect">
            <a:avLst/>
          </a:prstGeom>
        </p:spPr>
      </p:pic>
    </p:spTree>
    <p:extLst>
      <p:ext uri="{BB962C8B-B14F-4D97-AF65-F5344CB8AC3E}">
        <p14:creationId xmlns:p14="http://schemas.microsoft.com/office/powerpoint/2010/main" val="2237957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01. MIEUX GÉRER LE CHANGEMENT</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8" y="1771650"/>
            <a:ext cx="5248115" cy="4351563"/>
          </a:xfrm>
        </p:spPr>
        <p:txBody>
          <a:bodyPr/>
          <a:lstStyle/>
          <a:p>
            <a:r>
              <a:rPr lang="en-GB" dirty="0"/>
              <a:t>Les déceptions, les retards et les détours sont le lot de toutes les entreprises. Ce qui compte, c'est la </a:t>
            </a:r>
            <a:r>
              <a:rPr lang="en-GB" b="1" dirty="0"/>
              <a:t>façon dont vous y répondez</a:t>
            </a:r>
            <a:r>
              <a:rPr lang="en-GB" dirty="0"/>
              <a:t>.</a:t>
            </a:r>
          </a:p>
          <a:p>
            <a:endParaRPr lang="en-GB" dirty="0"/>
          </a:p>
          <a:p>
            <a:r>
              <a:rPr lang="en-GB" dirty="0"/>
              <a:t>Apprendre à changer d'état d'esprit vous permet de rebondir plus rapidement. Cela vous permet de vous développer et d'envisager des options que vous ne pouviez pas envisager auparavant. C'est la résilience en action.</a:t>
            </a:r>
          </a:p>
          <a:p>
            <a:endParaRPr lang="en-GB" dirty="0"/>
          </a:p>
          <a:p>
            <a:r>
              <a:rPr lang="en-GB" dirty="0"/>
              <a:t>Plus vous pratiquerez cet état d'esprit, plus vous vous sentirez souple et confiant lorsque les choses ne se dérouleront pas comme prévu.</a:t>
            </a:r>
          </a:p>
          <a:p>
            <a:endParaRPr lang="en-US" dirty="0"/>
          </a:p>
          <a:p>
            <a:endParaRPr lang="en-US" dirty="0"/>
          </a:p>
        </p:txBody>
      </p:sp>
      <p:sp>
        <p:nvSpPr>
          <p:cNvPr id="6" name="Text Placeholder 2">
            <a:extLst>
              <a:ext uri="{FF2B5EF4-FFF2-40B4-BE49-F238E27FC236}">
                <a16:creationId xmlns:a16="http://schemas.microsoft.com/office/drawing/2014/main" id="{918C58BA-BD5B-F0B7-DC27-E62A683C8954}"/>
              </a:ext>
            </a:extLst>
          </p:cNvPr>
          <p:cNvSpPr txBox="1">
            <a:spLocks/>
          </p:cNvSpPr>
          <p:nvPr/>
        </p:nvSpPr>
        <p:spPr>
          <a:xfrm>
            <a:off x="7006886" y="1556499"/>
            <a:ext cx="4911845"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40"/>
              </a:lnSpc>
            </a:pPr>
            <a:r>
              <a:rPr lang="en-US" sz="3200" b="1" i="1" dirty="0">
                <a:solidFill>
                  <a:srgbClr val="84BFA4"/>
                </a:solidFill>
              </a:rPr>
              <a:t>"La façon dont vous réagissez au problème... est le problème. </a:t>
            </a:r>
          </a:p>
          <a:p>
            <a:pPr>
              <a:lnSpc>
                <a:spcPts val="2540"/>
              </a:lnSpc>
            </a:pPr>
            <a:endParaRPr lang="en-US" sz="3200" b="1" i="1" dirty="0">
              <a:solidFill>
                <a:srgbClr val="84BFA4"/>
              </a:solidFill>
            </a:endParaRPr>
          </a:p>
          <a:p>
            <a:pPr>
              <a:lnSpc>
                <a:spcPts val="2540"/>
              </a:lnSpc>
            </a:pPr>
            <a:r>
              <a:rPr lang="en-US" sz="3200" b="1" dirty="0">
                <a:solidFill>
                  <a:srgbClr val="84BFA4"/>
                </a:solidFill>
              </a:rPr>
              <a:t>Frankie Perez</a:t>
            </a:r>
          </a:p>
          <a:p>
            <a:pPr>
              <a:lnSpc>
                <a:spcPts val="2540"/>
              </a:lnSpc>
            </a:pPr>
            <a:endParaRPr lang="en-US" sz="3200" b="1" dirty="0">
              <a:solidFill>
                <a:srgbClr val="84BFA4"/>
              </a:solidFill>
            </a:endParaRPr>
          </a:p>
          <a:p>
            <a:pPr>
              <a:lnSpc>
                <a:spcPts val="2540"/>
              </a:lnSpc>
            </a:pPr>
            <a:endParaRPr lang="en-US" sz="3200" b="1" dirty="0">
              <a:solidFill>
                <a:srgbClr val="84BFA4"/>
              </a:solidFill>
            </a:endParaRPr>
          </a:p>
          <a:p>
            <a:pPr>
              <a:lnSpc>
                <a:spcPts val="2540"/>
              </a:lnSpc>
            </a:pPr>
            <a:endParaRPr lang="en-US" sz="3200" b="1" i="1" dirty="0">
              <a:solidFill>
                <a:srgbClr val="84BFA4"/>
              </a:solidFill>
            </a:endParaRPr>
          </a:p>
          <a:p>
            <a:pPr>
              <a:lnSpc>
                <a:spcPts val="2540"/>
              </a:lnSpc>
            </a:pPr>
            <a:endParaRPr lang="en-US" sz="3200" b="1" i="1" dirty="0">
              <a:solidFill>
                <a:srgbClr val="84BFA4"/>
              </a:solidFill>
            </a:endParaRPr>
          </a:p>
        </p:txBody>
      </p:sp>
      <p:cxnSp>
        <p:nvCxnSpPr>
          <p:cNvPr id="9" name="Straight Connector 8">
            <a:extLst>
              <a:ext uri="{FF2B5EF4-FFF2-40B4-BE49-F238E27FC236}">
                <a16:creationId xmlns:a16="http://schemas.microsoft.com/office/drawing/2014/main" id="{13B77902-88F9-971A-244B-D9D4BD91F167}"/>
              </a:ext>
            </a:extLst>
          </p:cNvPr>
          <p:cNvCxnSpPr>
            <a:cxnSpLocks/>
          </p:cNvCxnSpPr>
          <p:nvPr/>
        </p:nvCxnSpPr>
        <p:spPr>
          <a:xfrm flipV="1">
            <a:off x="6709705" y="1590347"/>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EBC4AF56-AA14-1B39-87DD-D8B301A12F0E}"/>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7473820" y="3531476"/>
            <a:ext cx="4199872" cy="2098706"/>
          </a:xfrm>
          <a:prstGeom prst="rect">
            <a:avLst/>
          </a:prstGeom>
        </p:spPr>
      </p:pic>
    </p:spTree>
    <p:extLst>
      <p:ext uri="{BB962C8B-B14F-4D97-AF65-F5344CB8AC3E}">
        <p14:creationId xmlns:p14="http://schemas.microsoft.com/office/powerpoint/2010/main" val="439631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42406" y="601448"/>
            <a:ext cx="10907188" cy="720752"/>
          </a:xfrm>
        </p:spPr>
        <p:txBody>
          <a:bodyPr/>
          <a:lstStyle/>
          <a:p>
            <a:r>
              <a:rPr lang="en-US" dirty="0"/>
              <a:t>02. </a:t>
            </a:r>
            <a:r>
              <a:rPr lang="bs-Latn-BA" dirty="0"/>
              <a:t>ÉVITER L'</a:t>
            </a:r>
            <a:r>
              <a:rPr lang="en-US" dirty="0"/>
              <a:t>ÉPUISEMENT</a:t>
            </a:r>
            <a:r>
              <a:rPr lang="bs-Latn-BA" dirty="0"/>
              <a:t> PROFESSIONNEL </a:t>
            </a:r>
          </a:p>
          <a:p>
            <a:endParaRPr lang="en-US"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519029" y="1794624"/>
            <a:ext cx="5326824" cy="4351563"/>
          </a:xfrm>
        </p:spPr>
        <p:txBody>
          <a:bodyPr/>
          <a:lstStyle/>
          <a:p>
            <a:r>
              <a:rPr lang="en-GB" dirty="0"/>
              <a:t>Même si vous aimez votre travail, vous pouvez toujours vous épuiser.</a:t>
            </a:r>
          </a:p>
          <a:p>
            <a:endParaRPr lang="en-GB" dirty="0"/>
          </a:p>
          <a:p>
            <a:r>
              <a:rPr lang="en-GB" dirty="0"/>
              <a:t>De nombreuses femmes entrepreneurs, en particulier celles qui jonglent avec leur famille et leur entreprise, se sentent épuisées après des mois de travail acharné. C'est normal. Cela ne signifie pas que vous échouez.</a:t>
            </a:r>
          </a:p>
          <a:p>
            <a:endParaRPr lang="en-GB" dirty="0"/>
          </a:p>
          <a:p>
            <a:r>
              <a:rPr lang="en-US" dirty="0"/>
              <a:t>L'épuisement est malheureusement courant chez les femmes chefs d'entreprise. Après des mois ou des années d'efforts constants, il est tout à fait naturel que vous commenciez à vous sentir épuisée ou frustrée dans votre entreprise. </a:t>
            </a:r>
          </a:p>
          <a:p>
            <a:endParaRPr lang="en-US" dirty="0"/>
          </a:p>
        </p:txBody>
      </p:sp>
      <p:cxnSp>
        <p:nvCxnSpPr>
          <p:cNvPr id="9" name="Straight Connector 8">
            <a:extLst>
              <a:ext uri="{FF2B5EF4-FFF2-40B4-BE49-F238E27FC236}">
                <a16:creationId xmlns:a16="http://schemas.microsoft.com/office/drawing/2014/main" id="{13B77902-88F9-971A-244B-D9D4BD91F167}"/>
              </a:ext>
            </a:extLst>
          </p:cNvPr>
          <p:cNvCxnSpPr>
            <a:cxnSpLocks/>
          </p:cNvCxnSpPr>
          <p:nvPr/>
        </p:nvCxnSpPr>
        <p:spPr>
          <a:xfrm flipV="1">
            <a:off x="6281080" y="1704647"/>
            <a:ext cx="0" cy="441040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E7BC335A-AE31-EE41-6A82-2CE57C3AD5FE}"/>
              </a:ext>
            </a:extLst>
          </p:cNvPr>
          <p:cNvSpPr txBox="1">
            <a:spLocks/>
          </p:cNvSpPr>
          <p:nvPr/>
        </p:nvSpPr>
        <p:spPr>
          <a:xfrm>
            <a:off x="6762912" y="1693185"/>
            <a:ext cx="4895688" cy="43515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b="1" dirty="0">
                <a:solidFill>
                  <a:srgbClr val="84BFA4"/>
                </a:solidFill>
              </a:rPr>
              <a:t>Pour éviter ou atténuer cet épuisement et rester intéressée par votre travail, essayez ces stratégies à long terme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GB" sz="2000" dirty="0"/>
              <a:t>Fixez des attentes réalistes (vous n'êtes pas obligé de tout faire en même temps).</a:t>
            </a:r>
          </a:p>
          <a:p>
            <a:pPr marL="342900" indent="-342900">
              <a:buFont typeface="Arial" panose="020B0604020202020204" pitchFamily="34" charset="0"/>
              <a:buChar char="•"/>
            </a:pPr>
            <a:r>
              <a:rPr lang="en-GB" sz="2000" dirty="0"/>
              <a:t>Établissez des limites (surtout en ce qui concerne le temps).</a:t>
            </a:r>
          </a:p>
          <a:p>
            <a:pPr marL="342900" indent="-342900">
              <a:buFont typeface="Arial" panose="020B0604020202020204" pitchFamily="34" charset="0"/>
              <a:buChar char="•"/>
            </a:pPr>
            <a:r>
              <a:rPr lang="en-GB" sz="2000" dirty="0"/>
              <a:t>Changez de routine si vous vous sentez bloqué</a:t>
            </a:r>
          </a:p>
          <a:p>
            <a:pPr marL="342900" indent="-342900">
              <a:buFont typeface="Arial" panose="020B0604020202020204" pitchFamily="34" charset="0"/>
              <a:buChar char="•"/>
            </a:pPr>
            <a:r>
              <a:rPr lang="en-GB" sz="2000" dirty="0"/>
              <a:t>Reprenez contact avec les </a:t>
            </a:r>
            <a:r>
              <a:rPr lang="en-GB" sz="2000" i="1" dirty="0"/>
              <a:t>raisons qui </a:t>
            </a:r>
            <a:r>
              <a:rPr lang="en-GB" sz="2000" dirty="0"/>
              <a:t>vous ont </a:t>
            </a:r>
            <a:r>
              <a:rPr lang="en-GB" sz="2000" i="1" dirty="0"/>
              <a:t>poussé </a:t>
            </a:r>
            <a:r>
              <a:rPr lang="en-GB" sz="2000" dirty="0"/>
              <a:t>à commencer</a:t>
            </a:r>
          </a:p>
          <a:p>
            <a:pPr marL="342900" indent="-342900">
              <a:buFont typeface="Arial" panose="020B0604020202020204" pitchFamily="34" charset="0"/>
              <a:buChar char="•"/>
            </a:pPr>
            <a:r>
              <a:rPr lang="en-GB" sz="2000" dirty="0"/>
              <a:t>Prenez de vrais congés, sans culpabilité.</a:t>
            </a:r>
          </a:p>
          <a:p>
            <a:pPr marL="342900" indent="-342900">
              <a:buFont typeface="Arial" panose="020B0604020202020204" pitchFamily="34" charset="0"/>
              <a:buChar char="•"/>
            </a:pPr>
            <a:r>
              <a:rPr lang="en-GB" sz="2000" dirty="0"/>
              <a:t>Le repos fait partie du travail. Il ne s'agit pas d'une récompense à recevoir lorsque tout est terminé.</a:t>
            </a:r>
          </a:p>
          <a:p>
            <a:endParaRPr lang="en-US" sz="2000" dirty="0"/>
          </a:p>
        </p:txBody>
      </p:sp>
    </p:spTree>
    <p:extLst>
      <p:ext uri="{BB962C8B-B14F-4D97-AF65-F5344CB8AC3E}">
        <p14:creationId xmlns:p14="http://schemas.microsoft.com/office/powerpoint/2010/main" val="467285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42406" y="633642"/>
            <a:ext cx="10907188" cy="720752"/>
          </a:xfrm>
        </p:spPr>
        <p:txBody>
          <a:bodyPr/>
          <a:lstStyle/>
          <a:p>
            <a:r>
              <a:rPr lang="en-IE" dirty="0"/>
              <a:t>03. ÉTABLIR DES LIMITES</a:t>
            </a:r>
          </a:p>
          <a:p>
            <a:endParaRPr lang="en-US"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551132" y="1122111"/>
            <a:ext cx="5276691" cy="4351563"/>
          </a:xfrm>
        </p:spPr>
        <p:txBody>
          <a:bodyPr/>
          <a:lstStyle/>
          <a:p>
            <a:endParaRPr lang="en-US" sz="1600" b="1" dirty="0"/>
          </a:p>
          <a:p>
            <a:r>
              <a:rPr lang="en-GB" sz="1600" dirty="0"/>
              <a:t>Les limites ne sont pas une faiblesse. Elles protègent votre énergie, votre santé et votre entreprise. L'épuisement professionnel survient lorsque l'on se surmène ou que l'on attend trop, trop vite. Vous pouvez vous sentir obligé de réussir rapidement, surtout lorsque l'argent est rare. Mais </a:t>
            </a:r>
            <a:r>
              <a:rPr lang="en-GB" sz="1600" b="1" dirty="0"/>
              <a:t>la réussite prend du temps</a:t>
            </a:r>
            <a:r>
              <a:rPr lang="en-GB" sz="1600" dirty="0"/>
              <a:t>. Au lieu de vous fixer des objectifs impossibles à atteindre (comme lancer votre entreprise en deux semaines alors que trois mois seraient plus sains), posez-vous la question suivante : "Quel est le délai que je peux respecter ?</a:t>
            </a:r>
          </a:p>
          <a:p>
            <a:endParaRPr lang="en-GB" sz="1600" dirty="0"/>
          </a:p>
          <a:p>
            <a:pPr marL="342900" indent="-342900">
              <a:buFont typeface="Arial" panose="020B0604020202020204" pitchFamily="34" charset="0"/>
              <a:buChar char="•"/>
            </a:pPr>
            <a:r>
              <a:rPr lang="en-GB" sz="1600" i="1" dirty="0"/>
              <a:t>Quel est le délai que je peux respecter sans me faire mal ?</a:t>
            </a:r>
          </a:p>
          <a:p>
            <a:pPr marL="342900" indent="-342900">
              <a:buFont typeface="Arial" panose="020B0604020202020204" pitchFamily="34" charset="0"/>
              <a:buChar char="•"/>
            </a:pPr>
            <a:r>
              <a:rPr lang="en-GB" sz="1600" i="1" dirty="0"/>
              <a:t>Qu'est-ce que je peux faire de bien, au lieu de me précipiter pour tout faire ?</a:t>
            </a:r>
          </a:p>
          <a:p>
            <a:endParaRPr lang="en-GB" sz="1600" dirty="0"/>
          </a:p>
          <a:p>
            <a:r>
              <a:rPr lang="en-GB" sz="1600" dirty="0"/>
              <a:t>Des attentes réalistes vous aideront à rester stable et à préserver votre joie de vivre dans ce que vous construisez.</a:t>
            </a:r>
          </a:p>
          <a:p>
            <a:endParaRPr lang="en-US" sz="1600" dirty="0"/>
          </a:p>
        </p:txBody>
      </p:sp>
      <p:sp>
        <p:nvSpPr>
          <p:cNvPr id="7" name="Text Placeholder 2">
            <a:extLst>
              <a:ext uri="{FF2B5EF4-FFF2-40B4-BE49-F238E27FC236}">
                <a16:creationId xmlns:a16="http://schemas.microsoft.com/office/drawing/2014/main" id="{495400AA-8B4A-8AB8-AAA0-AB2E96B76B8D}"/>
              </a:ext>
            </a:extLst>
          </p:cNvPr>
          <p:cNvSpPr txBox="1">
            <a:spLocks/>
          </p:cNvSpPr>
          <p:nvPr/>
        </p:nvSpPr>
        <p:spPr>
          <a:xfrm>
            <a:off x="6786562" y="2343149"/>
            <a:ext cx="4986337" cy="377530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a:p>
            <a:endParaRPr lang="en-US" dirty="0"/>
          </a:p>
        </p:txBody>
      </p:sp>
      <p:cxnSp>
        <p:nvCxnSpPr>
          <p:cNvPr id="8" name="Straight Connector 7">
            <a:extLst>
              <a:ext uri="{FF2B5EF4-FFF2-40B4-BE49-F238E27FC236}">
                <a16:creationId xmlns:a16="http://schemas.microsoft.com/office/drawing/2014/main" id="{2BCD2D5B-20DB-0279-EEDA-67289206F8A5}"/>
              </a:ext>
            </a:extLst>
          </p:cNvPr>
          <p:cNvCxnSpPr>
            <a:cxnSpLocks/>
          </p:cNvCxnSpPr>
          <p:nvPr/>
        </p:nvCxnSpPr>
        <p:spPr>
          <a:xfrm flipV="1">
            <a:off x="6252506" y="2243138"/>
            <a:ext cx="0" cy="304323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43A926-0D0E-2A6C-8DDF-3BB1CBA45FA7}"/>
              </a:ext>
            </a:extLst>
          </p:cNvPr>
          <p:cNvSpPr txBox="1"/>
          <p:nvPr/>
        </p:nvSpPr>
        <p:spPr>
          <a:xfrm>
            <a:off x="6786562" y="1210463"/>
            <a:ext cx="4986337" cy="5324535"/>
          </a:xfrm>
          <a:prstGeom prst="rect">
            <a:avLst/>
          </a:prstGeom>
          <a:noFill/>
        </p:spPr>
        <p:txBody>
          <a:bodyPr wrap="square">
            <a:spAutoFit/>
          </a:bodyPr>
          <a:lstStyle/>
          <a:p>
            <a:r>
              <a:rPr lang="en-GB" sz="2000" dirty="0"/>
              <a:t>Lorsque vous travaillez pour vous-même, il est facile d'avoir l'impression que vous devez toujours être opérationnel. Mais c'est un chemin rapide vers l'épuisement.</a:t>
            </a:r>
          </a:p>
          <a:p>
            <a:endParaRPr lang="en-GB" sz="2000" dirty="0"/>
          </a:p>
          <a:p>
            <a:r>
              <a:rPr lang="en-GB" sz="2000" dirty="0"/>
              <a:t>Pour éviter l'épuisement, donnez-vous des règles claires et respectez-les.</a:t>
            </a:r>
          </a:p>
          <a:p>
            <a:endParaRPr lang="en-GB" sz="2000" dirty="0"/>
          </a:p>
          <a:p>
            <a:r>
              <a:rPr lang="en-GB" sz="2000" dirty="0"/>
              <a:t>Essayez des choses comme :</a:t>
            </a:r>
          </a:p>
          <a:p>
            <a:pPr marL="342900" indent="-342900">
              <a:buFont typeface="Arial" panose="020B0604020202020204" pitchFamily="34" charset="0"/>
              <a:buChar char="•"/>
            </a:pPr>
            <a:r>
              <a:rPr lang="en-GB" sz="2000" dirty="0"/>
              <a:t>Ne pas répondre aux messages après 19 heures</a:t>
            </a:r>
          </a:p>
          <a:p>
            <a:pPr marL="342900" indent="-342900">
              <a:buFont typeface="Arial" panose="020B0604020202020204" pitchFamily="34" charset="0"/>
              <a:buChar char="•"/>
            </a:pPr>
            <a:r>
              <a:rPr lang="en-GB" sz="2000" dirty="0"/>
              <a:t>Pas de travail pendant les repas en famille</a:t>
            </a:r>
          </a:p>
          <a:p>
            <a:pPr marL="342900" indent="-342900">
              <a:buFont typeface="Arial" panose="020B0604020202020204" pitchFamily="34" charset="0"/>
              <a:buChar char="•"/>
            </a:pPr>
            <a:r>
              <a:rPr lang="en-GB" sz="2000" dirty="0"/>
              <a:t>Ne travailler qu'une demi-journée le week-end</a:t>
            </a:r>
          </a:p>
          <a:p>
            <a:pPr marL="342900" indent="-342900">
              <a:buFont typeface="Arial" panose="020B0604020202020204" pitchFamily="34" charset="0"/>
              <a:buChar char="•"/>
            </a:pPr>
            <a:r>
              <a:rPr lang="en-GB" sz="2000" dirty="0"/>
              <a:t>Dire non aux événements ou aux commandes qui vous prennent trop de temps.</a:t>
            </a:r>
          </a:p>
        </p:txBody>
      </p:sp>
    </p:spTree>
    <p:extLst>
      <p:ext uri="{BB962C8B-B14F-4D97-AF65-F5344CB8AC3E}">
        <p14:creationId xmlns:p14="http://schemas.microsoft.com/office/powerpoint/2010/main" val="2145395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04. </a:t>
            </a:r>
            <a:r>
              <a:rPr lang="en-GB" dirty="0"/>
              <a:t>APPRENDRE À DIRE "NON" SANS </a:t>
            </a:r>
            <a:r>
              <a:rPr lang="en-IE" dirty="0"/>
              <a:t>CULPABILITÉ </a:t>
            </a:r>
            <a:endParaRPr lang="en-US"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98712" y="1658138"/>
            <a:ext cx="7163329" cy="4351563"/>
          </a:xfrm>
        </p:spPr>
        <p:txBody>
          <a:bodyPr/>
          <a:lstStyle/>
          <a:p>
            <a:r>
              <a:rPr lang="en-GB" dirty="0"/>
              <a:t>Beaucoup de femmes pensent qu'elles doivent dire oui à toutes les demandes, à toutes les commandes, à toutes les invitations. Mais toutes les opportunités n'en valent pas la peine, surtout si elles sont source de stress, de </a:t>
            </a:r>
            <a:r>
              <a:rPr lang="en-GB" dirty="0" err="1"/>
              <a:t>sous-évaluation </a:t>
            </a:r>
            <a:r>
              <a:rPr lang="en-GB" dirty="0"/>
              <a:t>ou de débordement.</a:t>
            </a:r>
          </a:p>
          <a:p>
            <a:endParaRPr lang="en-GB" dirty="0"/>
          </a:p>
          <a:p>
            <a:r>
              <a:rPr lang="en-GB" dirty="0"/>
              <a:t>Il n'y a pas de mal à dire :</a:t>
            </a:r>
          </a:p>
          <a:p>
            <a:r>
              <a:rPr lang="en-GB" dirty="0"/>
              <a:t>"Ce délai est trop court."</a:t>
            </a:r>
          </a:p>
          <a:p>
            <a:r>
              <a:rPr lang="en-GB" dirty="0"/>
              <a:t>❌ "Ce budget ne couvrira pas le coût de mes ingrédients."</a:t>
            </a:r>
          </a:p>
          <a:p>
            <a:r>
              <a:rPr lang="en-GB" dirty="0"/>
              <a:t>❌ "Cela ne correspond pas à mes objectifs du moment".</a:t>
            </a:r>
          </a:p>
          <a:p>
            <a:endParaRPr lang="en-GB" dirty="0"/>
          </a:p>
          <a:p>
            <a:r>
              <a:rPr lang="en-GB" dirty="0"/>
              <a:t>Dire non fait partie du fait de dire oui à soi-même, à sa vision et à son bien-être à long terme. Vous avez le droit de protéger votre temps et votre énergie. Ce n'est pas égoïste. C'est durable.</a:t>
            </a:r>
            <a:endParaRPr lang="en-US" dirty="0"/>
          </a:p>
        </p:txBody>
      </p:sp>
      <p:pic>
        <p:nvPicPr>
          <p:cNvPr id="11" name="Picture 10" descr="A person holding a letter&#10;&#10;AI-generated content may be incorrect.">
            <a:extLst>
              <a:ext uri="{FF2B5EF4-FFF2-40B4-BE49-F238E27FC236}">
                <a16:creationId xmlns:a16="http://schemas.microsoft.com/office/drawing/2014/main" id="{46D3F0CA-F856-13AE-05E9-B991DE2D3C59}"/>
              </a:ext>
            </a:extLst>
          </p:cNvPr>
          <p:cNvPicPr>
            <a:picLocks noChangeAspect="1"/>
          </p:cNvPicPr>
          <p:nvPr/>
        </p:nvPicPr>
        <p:blipFill>
          <a:blip r:embed="rId2"/>
          <a:stretch>
            <a:fillRect/>
          </a:stretch>
        </p:blipFill>
        <p:spPr>
          <a:xfrm>
            <a:off x="7482576" y="2375608"/>
            <a:ext cx="4374932" cy="2916621"/>
          </a:xfrm>
          <a:prstGeom prst="rect">
            <a:avLst/>
          </a:prstGeom>
        </p:spPr>
      </p:pic>
    </p:spTree>
    <p:extLst>
      <p:ext uri="{BB962C8B-B14F-4D97-AF65-F5344CB8AC3E}">
        <p14:creationId xmlns:p14="http://schemas.microsoft.com/office/powerpoint/2010/main" val="348165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sz="3200" dirty="0"/>
              <a:t>05. </a:t>
            </a:r>
            <a:r>
              <a:rPr lang="en-US" sz="3200" dirty="0"/>
              <a:t>RAPPELEZ-VOUS POURQUOI VOUS AVEZ COMMENCÉ</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317241" y="1447524"/>
            <a:ext cx="7792541" cy="4351563"/>
          </a:xfrm>
        </p:spPr>
        <p:txBody>
          <a:bodyPr/>
          <a:lstStyle/>
          <a:p>
            <a:r>
              <a:rPr lang="en-GB" dirty="0"/>
              <a:t>Lorsque les choses vous semblent lourdes ou accablantes, prenez un moment pour vous reconnecter à votre objectif initial. Pourquoi avez-vous commencé ce voyage ?</a:t>
            </a:r>
          </a:p>
          <a:p>
            <a:endParaRPr lang="en-GB" dirty="0"/>
          </a:p>
          <a:p>
            <a:pPr marL="342900" indent="-342900">
              <a:buFont typeface="Arial" panose="020B0604020202020204" pitchFamily="34" charset="0"/>
              <a:buChar char="•"/>
            </a:pPr>
            <a:r>
              <a:rPr lang="en-GB" dirty="0"/>
              <a:t>Était-ce pour partager votre cuisine et votre culture ?</a:t>
            </a:r>
          </a:p>
          <a:p>
            <a:pPr marL="342900" indent="-342900">
              <a:buFont typeface="Arial" panose="020B0604020202020204" pitchFamily="34" charset="0"/>
              <a:buChar char="•"/>
            </a:pPr>
            <a:r>
              <a:rPr lang="en-GB" dirty="0"/>
              <a:t>Pour soutenir votre famille ?</a:t>
            </a:r>
          </a:p>
          <a:p>
            <a:pPr marL="342900" indent="-342900">
              <a:buFont typeface="Arial" panose="020B0604020202020204" pitchFamily="34" charset="0"/>
              <a:buChar char="•"/>
            </a:pPr>
            <a:r>
              <a:rPr lang="en-GB" dirty="0"/>
              <a:t>Pour construire quelque chose qui vous appartienne vraiment ?</a:t>
            </a:r>
          </a:p>
          <a:p>
            <a:endParaRPr lang="en-GB" dirty="0"/>
          </a:p>
          <a:p>
            <a:r>
              <a:rPr lang="en-GB" dirty="0"/>
              <a:t>Notez-le. Dites-le à voix haute. Gardez-le près de vous.</a:t>
            </a:r>
          </a:p>
          <a:p>
            <a:endParaRPr lang="en-GB" dirty="0"/>
          </a:p>
          <a:p>
            <a:r>
              <a:rPr lang="en-GB" dirty="0"/>
              <a:t>Votre "pourquoi" est votre point d'ancrage dans les moments difficiles.</a:t>
            </a:r>
          </a:p>
          <a:p>
            <a:endParaRPr lang="en-GB" dirty="0"/>
          </a:p>
          <a:p>
            <a:pPr algn="r"/>
            <a:r>
              <a:rPr lang="en-GB" b="1" dirty="0">
                <a:solidFill>
                  <a:srgbClr val="84BFA4"/>
                </a:solidFill>
              </a:rPr>
              <a:t>"Les jours où je doute de moi, je me remémore le premier jour où j'ai vendu du pain. Ce souvenir me rappelle que j'ai ma place ici.</a:t>
            </a:r>
          </a:p>
          <a:p>
            <a:pPr algn="r"/>
            <a:r>
              <a:rPr lang="en-GB" i="1" dirty="0"/>
              <a:t>Amena, boulangère, Rotterdam</a:t>
            </a:r>
            <a:endParaRPr lang="en-US" i="1" dirty="0"/>
          </a:p>
        </p:txBody>
      </p:sp>
      <p:pic>
        <p:nvPicPr>
          <p:cNvPr id="5" name="Picture 4" descr="Cardboard box tied to several balloons floating in the sky">
            <a:extLst>
              <a:ext uri="{FF2B5EF4-FFF2-40B4-BE49-F238E27FC236}">
                <a16:creationId xmlns:a16="http://schemas.microsoft.com/office/drawing/2014/main" id="{AC84AED3-04ED-0FE6-C12D-D3FDEEA13C81}"/>
              </a:ext>
            </a:extLst>
          </p:cNvPr>
          <p:cNvPicPr>
            <a:picLocks noChangeAspect="1"/>
          </p:cNvPicPr>
          <p:nvPr/>
        </p:nvPicPr>
        <p:blipFill>
          <a:blip r:embed="rId2"/>
          <a:stretch>
            <a:fillRect/>
          </a:stretch>
        </p:blipFill>
        <p:spPr>
          <a:xfrm>
            <a:off x="8419691" y="2301766"/>
            <a:ext cx="3033962" cy="3679670"/>
          </a:xfrm>
          <a:prstGeom prst="rect">
            <a:avLst/>
          </a:prstGeom>
        </p:spPr>
      </p:pic>
    </p:spTree>
    <p:extLst>
      <p:ext uri="{BB962C8B-B14F-4D97-AF65-F5344CB8AC3E}">
        <p14:creationId xmlns:p14="http://schemas.microsoft.com/office/powerpoint/2010/main" val="4222088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63062" y="1642597"/>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420268" y="1838062"/>
            <a:ext cx="11351463" cy="3762613"/>
          </a:xfrm>
        </p:spPr>
        <p:txBody>
          <a:bodyPr/>
          <a:lstStyle/>
          <a:p>
            <a:pPr marL="0" lvl="3" algn="l"/>
            <a:r>
              <a:rPr lang="en-GB" sz="2000" dirty="0">
                <a:solidFill>
                  <a:srgbClr val="382B1B"/>
                </a:solidFill>
              </a:rPr>
              <a:t>C'est la dernière étape de l'aventure d'apprentissage de l'entrepreneuriat </a:t>
            </a:r>
            <a:r>
              <a:rPr lang="en-GB" sz="2000" b="1" dirty="0">
                <a:solidFill>
                  <a:srgbClr val="382B1B"/>
                </a:solidFill>
              </a:rPr>
              <a:t>des 3 CUISINES</a:t>
            </a:r>
            <a:r>
              <a:rPr lang="en-GB" sz="2000" dirty="0">
                <a:solidFill>
                  <a:srgbClr val="382B1B"/>
                </a:solidFill>
              </a:rPr>
              <a:t>. Nous terminons, non pas en partageant d'autres conseils d'affaires, mais en partageant les outils essentiels pour rester résilient et réaliste. Votre plan n'est jamais terminé. Pour rester en affaires, vous avez besoin de force et de vision pour la route gratifiante qui s'ouvre devant vous.   Dans cette dernière étape, vous apprendrez...</a:t>
            </a:r>
          </a:p>
          <a:p>
            <a:pPr marL="342900" lvl="3" indent="-342900" algn="l">
              <a:buFont typeface="Arial" panose="020B0604020202020204" pitchFamily="34" charset="0"/>
              <a:buChar char="•"/>
            </a:pPr>
            <a:r>
              <a:rPr lang="en-GB" sz="2000" dirty="0">
                <a:solidFill>
                  <a:srgbClr val="382B1B"/>
                </a:solidFill>
              </a:rPr>
              <a:t>Comprendre comment la confiance, l'état d'esprit et la résilience influent sur la réussite à long terme de votre entreprise.</a:t>
            </a:r>
          </a:p>
          <a:p>
            <a:pPr marL="342900" lvl="3" indent="-342900" algn="l">
              <a:buFont typeface="Arial" panose="020B0604020202020204" pitchFamily="34" charset="0"/>
              <a:buChar char="•"/>
            </a:pPr>
            <a:r>
              <a:rPr lang="en-GB" sz="2000" dirty="0">
                <a:solidFill>
                  <a:srgbClr val="382B1B"/>
                </a:solidFill>
              </a:rPr>
              <a:t>Apprendre à utiliser des outils pratiques pour gérer la peur, le doute et la pression de la réussite.</a:t>
            </a:r>
          </a:p>
          <a:p>
            <a:pPr marL="342900" lvl="3" indent="-342900" algn="l">
              <a:buFont typeface="Arial" panose="020B0604020202020204" pitchFamily="34" charset="0"/>
              <a:buChar char="•"/>
            </a:pPr>
            <a:r>
              <a:rPr lang="en-GB" sz="2000" dirty="0">
                <a:solidFill>
                  <a:srgbClr val="382B1B"/>
                </a:solidFill>
              </a:rPr>
              <a:t>Réfléchir à l'échec et à la manière de le transformer en apprentissage utile</a:t>
            </a:r>
          </a:p>
          <a:p>
            <a:pPr marL="342900" lvl="3" indent="-342900" algn="l">
              <a:buFont typeface="Arial" panose="020B0604020202020204" pitchFamily="34" charset="0"/>
              <a:buChar char="•"/>
            </a:pPr>
            <a:r>
              <a:rPr lang="en-GB" sz="2000" dirty="0">
                <a:solidFill>
                  <a:srgbClr val="382B1B"/>
                </a:solidFill>
              </a:rPr>
              <a:t>Définir ce que le succès signifie pour vous sur le plan personnel et professionnel</a:t>
            </a:r>
          </a:p>
          <a:p>
            <a:pPr marL="342900" lvl="3" indent="-342900" algn="l">
              <a:buFont typeface="Arial" panose="020B0604020202020204" pitchFamily="34" charset="0"/>
              <a:buChar char="•"/>
            </a:pPr>
            <a:r>
              <a:rPr lang="en-GB" sz="2000" dirty="0">
                <a:solidFill>
                  <a:srgbClr val="382B1B"/>
                </a:solidFill>
              </a:rPr>
              <a:t>Se reconnecter à ce qui vous apporte de l'énergie, un but et de la joie dans votre entreprise</a:t>
            </a:r>
          </a:p>
          <a:p>
            <a:pPr marL="342900" lvl="3" indent="-342900" algn="l">
              <a:buFont typeface="Arial" panose="020B0604020202020204" pitchFamily="34" charset="0"/>
              <a:buChar char="•"/>
            </a:pPr>
            <a:r>
              <a:rPr lang="en-GB" sz="2000" dirty="0">
                <a:solidFill>
                  <a:srgbClr val="382B1B"/>
                </a:solidFill>
              </a:rPr>
              <a:t>Reconnaître le moment opportun pour développer l'entreprise</a:t>
            </a:r>
          </a:p>
          <a:p>
            <a:pPr marL="342900" lvl="3" indent="-342900" algn="l">
              <a:buFont typeface="Arial" panose="020B0604020202020204" pitchFamily="34" charset="0"/>
              <a:buChar char="•"/>
            </a:pPr>
            <a:endParaRPr lang="en-GB" sz="2000" dirty="0">
              <a:solidFill>
                <a:srgbClr val="382B1B"/>
              </a:solidFill>
            </a:endParaRPr>
          </a:p>
          <a:p>
            <a:pPr marL="0" lvl="3" algn="l"/>
            <a:endParaRPr lang="en-GB" sz="2000" dirty="0">
              <a:solidFill>
                <a:srgbClr val="382B1B"/>
              </a:solidFill>
            </a:endParaRPr>
          </a:p>
          <a:p>
            <a:pPr lvl="3"/>
            <a:endParaRPr lang="en-GB" sz="2000" noProof="0" dirty="0">
              <a:solidFill>
                <a:srgbClr val="382B1B"/>
              </a:solidFill>
            </a:endParaRPr>
          </a:p>
        </p:txBody>
      </p:sp>
      <p:sp>
        <p:nvSpPr>
          <p:cNvPr id="5" name="TextBox 4">
            <a:extLst>
              <a:ext uri="{FF2B5EF4-FFF2-40B4-BE49-F238E27FC236}">
                <a16:creationId xmlns:a16="http://schemas.microsoft.com/office/drawing/2014/main" id="{0FEFA252-3FAF-1C8E-B6D4-33DF8AC72F16}"/>
              </a:ext>
            </a:extLst>
          </p:cNvPr>
          <p:cNvSpPr txBox="1"/>
          <p:nvPr/>
        </p:nvSpPr>
        <p:spPr>
          <a:xfrm>
            <a:off x="178055" y="454113"/>
            <a:ext cx="12192000" cy="954107"/>
          </a:xfrm>
          <a:prstGeom prst="rect">
            <a:avLst/>
          </a:prstGeom>
          <a:noFill/>
        </p:spPr>
        <p:txBody>
          <a:bodyPr wrap="square">
            <a:spAutoFit/>
          </a:bodyPr>
          <a:lstStyle/>
          <a:p>
            <a:r>
              <a:rPr lang="en-GB" sz="2800" b="1" dirty="0"/>
              <a:t>Objectifs pédagogiques - Étape 8 </a:t>
            </a:r>
            <a:r>
              <a:rPr lang="en-US" sz="2800" b="1" dirty="0"/>
              <a:t>La confiance en soi </a:t>
            </a:r>
            <a:r>
              <a:rPr lang="en-US" sz="2800" b="1" dirty="0">
                <a:solidFill>
                  <a:srgbClr val="382B1B"/>
                </a:solidFill>
              </a:rPr>
              <a:t>pour continuer et se développer </a:t>
            </a:r>
          </a:p>
          <a:p>
            <a:pPr>
              <a:buNone/>
            </a:pPr>
            <a:endParaRPr lang="en-GB" sz="2800" b="1" dirty="0"/>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06. </a:t>
            </a:r>
            <a:r>
              <a:rPr lang="en-US" dirty="0"/>
              <a:t>PRENDRE DU TEMPS POUR DE VRAI</a:t>
            </a:r>
            <a:endParaRPr lang="en-US" sz="36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6" y="1771650"/>
            <a:ext cx="7062431" cy="4351563"/>
          </a:xfrm>
        </p:spPr>
        <p:txBody>
          <a:bodyPr/>
          <a:lstStyle/>
          <a:p>
            <a:r>
              <a:rPr lang="en-GB" dirty="0"/>
              <a:t>Vous n'êtes pas une machine. Vous ne pouvez pas vous servir d'une tasse vide.</a:t>
            </a:r>
          </a:p>
          <a:p>
            <a:r>
              <a:rPr lang="en-GB" dirty="0"/>
              <a:t>Se reposer n'est pas de la paresse, c'est une stratégie intelligente.</a:t>
            </a:r>
          </a:p>
          <a:p>
            <a:endParaRPr lang="en-GB" dirty="0"/>
          </a:p>
          <a:p>
            <a:r>
              <a:rPr lang="en-GB" dirty="0"/>
              <a:t>Même de courtes pauses peuvent réinitialiser votre esprit, améliorer votre concentration et raviver votre créativité. Qu'il s'agisse de</a:t>
            </a:r>
          </a:p>
          <a:p>
            <a:endParaRPr lang="en-GB" dirty="0"/>
          </a:p>
          <a:p>
            <a:pPr marL="342900" indent="-342900">
              <a:buFont typeface="Arial" panose="020B0604020202020204" pitchFamily="34" charset="0"/>
              <a:buChar char="•"/>
            </a:pPr>
            <a:r>
              <a:rPr lang="en-GB" dirty="0"/>
              <a:t>quelques minutes de respiration profonde</a:t>
            </a:r>
          </a:p>
          <a:p>
            <a:pPr marL="342900" indent="-342900">
              <a:buFont typeface="Arial" panose="020B0604020202020204" pitchFamily="34" charset="0"/>
              <a:buChar char="•"/>
            </a:pPr>
            <a:r>
              <a:rPr lang="en-GB" dirty="0"/>
              <a:t>Une promenade dans le quartier</a:t>
            </a:r>
          </a:p>
          <a:p>
            <a:pPr marL="342900" indent="-342900">
              <a:buFont typeface="Arial" panose="020B0604020202020204" pitchFamily="34" charset="0"/>
              <a:buChar char="•"/>
            </a:pPr>
            <a:r>
              <a:rPr lang="en-GB" dirty="0"/>
              <a:t>Une journée entière sans parler affaires</a:t>
            </a:r>
          </a:p>
          <a:p>
            <a:endParaRPr lang="en-GB" dirty="0"/>
          </a:p>
          <a:p>
            <a:r>
              <a:rPr lang="en-GB" dirty="0"/>
              <a:t>Le temps libre n'est pas une récompense. Il fait partie de la gestion d'une entreprise durable.</a:t>
            </a:r>
          </a:p>
          <a:p>
            <a:endParaRPr lang="en-GB" dirty="0"/>
          </a:p>
        </p:txBody>
      </p:sp>
      <p:pic>
        <p:nvPicPr>
          <p:cNvPr id="9" name="Picture 8" descr="Alarm clocks with mouths">
            <a:extLst>
              <a:ext uri="{FF2B5EF4-FFF2-40B4-BE49-F238E27FC236}">
                <a16:creationId xmlns:a16="http://schemas.microsoft.com/office/drawing/2014/main" id="{796D84FB-14DA-A7E7-F6E9-7297ED5A5CED}"/>
              </a:ext>
            </a:extLst>
          </p:cNvPr>
          <p:cNvPicPr>
            <a:picLocks noChangeAspect="1"/>
          </p:cNvPicPr>
          <p:nvPr/>
        </p:nvPicPr>
        <p:blipFill>
          <a:blip r:embed="rId2"/>
          <a:srcRect l="43500"/>
          <a:stretch>
            <a:fillRect/>
          </a:stretch>
        </p:blipFill>
        <p:spPr>
          <a:xfrm>
            <a:off x="8147620" y="1702675"/>
            <a:ext cx="3372244" cy="4010748"/>
          </a:xfrm>
          <a:prstGeom prst="rect">
            <a:avLst/>
          </a:prstGeom>
        </p:spPr>
      </p:pic>
    </p:spTree>
    <p:extLst>
      <p:ext uri="{BB962C8B-B14F-4D97-AF65-F5344CB8AC3E}">
        <p14:creationId xmlns:p14="http://schemas.microsoft.com/office/powerpoint/2010/main" val="2369711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07. </a:t>
            </a:r>
            <a:r>
              <a:rPr lang="en-US" dirty="0"/>
              <a:t>CRÉEZ VOTRE ENVIRONNEMENT IDÉAL</a:t>
            </a:r>
            <a:endParaRPr lang="en-US" sz="36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7" y="1771650"/>
            <a:ext cx="7913769" cy="4351563"/>
          </a:xfrm>
        </p:spPr>
        <p:txBody>
          <a:bodyPr/>
          <a:lstStyle/>
          <a:p>
            <a:r>
              <a:rPr lang="en-GB" dirty="0"/>
              <a:t>L'espace dans lequel vous cuisinez, travaillez ou réfléchissez a un impact significatif sur la façon dont vous vous sentez.</a:t>
            </a:r>
          </a:p>
          <a:p>
            <a:endParaRPr lang="en-GB" dirty="0"/>
          </a:p>
          <a:p>
            <a:r>
              <a:rPr lang="en-GB" dirty="0"/>
              <a:t>Qu'il s'agisse de la cuisine de votre maison, d'un box emprunté ou d'un coin tranquille pour planifier, votre environnement peut soit vous stresser, soit vous soutenir.</a:t>
            </a:r>
          </a:p>
          <a:p>
            <a:endParaRPr lang="en-GB" dirty="0"/>
          </a:p>
          <a:p>
            <a:r>
              <a:rPr lang="en-GB" b="1" dirty="0"/>
              <a:t>Posez-vous la question :</a:t>
            </a:r>
          </a:p>
          <a:p>
            <a:pPr marL="342900" indent="-342900">
              <a:buFont typeface="Arial" panose="020B0604020202020204" pitchFamily="34" charset="0"/>
              <a:buChar char="•"/>
            </a:pPr>
            <a:r>
              <a:rPr lang="en-GB" dirty="0"/>
              <a:t>Est-ce que je me sens calme et concentré ici ?</a:t>
            </a:r>
          </a:p>
          <a:p>
            <a:pPr marL="342900" indent="-342900">
              <a:buFont typeface="Arial" panose="020B0604020202020204" pitchFamily="34" charset="0"/>
              <a:buChar char="•"/>
            </a:pPr>
            <a:r>
              <a:rPr lang="en-GB" dirty="0"/>
              <a:t>Cet espace est-il propre, sûr et propice à mon épanouissement ?</a:t>
            </a:r>
          </a:p>
          <a:p>
            <a:pPr marL="342900" indent="-342900">
              <a:buFont typeface="Arial" panose="020B0604020202020204" pitchFamily="34" charset="0"/>
              <a:buChar char="•"/>
            </a:pPr>
            <a:r>
              <a:rPr lang="en-GB" dirty="0"/>
              <a:t>Quels sont les petits changements qui permettraient à cet espace de me ressembler davantage ?</a:t>
            </a:r>
            <a:endParaRPr lang="en-US" dirty="0"/>
          </a:p>
        </p:txBody>
      </p:sp>
      <p:pic>
        <p:nvPicPr>
          <p:cNvPr id="20" name="Picture 19" descr="A person working on a computer&#10;&#10;AI-generated content may be incorrect.">
            <a:extLst>
              <a:ext uri="{FF2B5EF4-FFF2-40B4-BE49-F238E27FC236}">
                <a16:creationId xmlns:a16="http://schemas.microsoft.com/office/drawing/2014/main" id="{71E5FEFF-B3E1-E6D9-F063-1383C6240B3D}"/>
              </a:ext>
            </a:extLst>
          </p:cNvPr>
          <p:cNvPicPr>
            <a:picLocks noChangeAspect="1"/>
          </p:cNvPicPr>
          <p:nvPr/>
        </p:nvPicPr>
        <p:blipFill>
          <a:blip r:embed="rId2"/>
          <a:stretch>
            <a:fillRect/>
          </a:stretch>
        </p:blipFill>
        <p:spPr>
          <a:xfrm>
            <a:off x="8791962" y="1576550"/>
            <a:ext cx="2919499" cy="4379661"/>
          </a:xfrm>
          <a:prstGeom prst="rect">
            <a:avLst/>
          </a:prstGeom>
        </p:spPr>
      </p:pic>
    </p:spTree>
    <p:extLst>
      <p:ext uri="{BB962C8B-B14F-4D97-AF65-F5344CB8AC3E}">
        <p14:creationId xmlns:p14="http://schemas.microsoft.com/office/powerpoint/2010/main" val="1324916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p:txBody>
          <a:bodyPr>
            <a:normAutofit/>
          </a:bodyPr>
          <a:lstStyle/>
          <a:p>
            <a:r>
              <a:rPr lang="bs-Latn-BA" dirty="0"/>
              <a:t>DÉFINIR LE SUCCÈS</a:t>
            </a:r>
            <a:endParaRPr lang="en-GB"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2245709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bs-Latn-BA" dirty="0"/>
              <a:t>LE SUCCÈS - À QUOI RESSEMBLE-T-IL ?</a:t>
            </a:r>
            <a:endParaRPr lang="en-GB"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652654" y="1423289"/>
            <a:ext cx="7450821" cy="4548987"/>
          </a:xfrm>
        </p:spPr>
        <p:txBody>
          <a:bodyPr numCol="1"/>
          <a:lstStyle/>
          <a:p>
            <a:r>
              <a:rPr lang="en-IE" dirty="0">
                <a:solidFill>
                  <a:srgbClr val="382B1B"/>
                </a:solidFill>
              </a:rPr>
              <a:t>Nous voyons tous le succès différemment. </a:t>
            </a:r>
            <a:r>
              <a:rPr lang="en-GB" dirty="0"/>
              <a:t>Votre définition du succès est façonnée par votre histoire : votre culture, vos objectifs, vos valeurs et les défis que vous avez déjà relevés. </a:t>
            </a:r>
          </a:p>
          <a:p>
            <a:endParaRPr lang="en-GB" dirty="0"/>
          </a:p>
          <a:p>
            <a:r>
              <a:rPr lang="en-GB" dirty="0"/>
              <a:t>En tant que femme migrante, la réussite peut être plus </a:t>
            </a:r>
            <a:r>
              <a:rPr lang="en-GB" b="1" dirty="0"/>
              <a:t>qu'un revenu, </a:t>
            </a:r>
            <a:r>
              <a:rPr lang="en-GB" dirty="0"/>
              <a:t>elle peut être une question de liberté, de stabilité, de dignité ou de construction de quelque chose pour vos enfants.</a:t>
            </a:r>
          </a:p>
          <a:p>
            <a:endParaRPr lang="en-GB" dirty="0"/>
          </a:p>
          <a:p>
            <a:r>
              <a:rPr lang="en-IE" dirty="0">
                <a:solidFill>
                  <a:srgbClr val="382B1B"/>
                </a:solidFill>
              </a:rPr>
              <a:t>La réussite peut être complexe, mais elle peut aussi être très simple. </a:t>
            </a:r>
            <a:r>
              <a:rPr lang="en-GB" dirty="0"/>
              <a:t>Il s'agit d'atteindre ce qui compte pour </a:t>
            </a:r>
            <a:r>
              <a:rPr lang="en-GB" b="1" dirty="0"/>
              <a:t>vous, même </a:t>
            </a:r>
            <a:r>
              <a:rPr lang="en-GB" dirty="0"/>
              <a:t>si les autres ne le voient pas.</a:t>
            </a:r>
          </a:p>
          <a:p>
            <a:endParaRPr lang="en-GB" dirty="0"/>
          </a:p>
          <a:p>
            <a:r>
              <a:rPr lang="en-GB" dirty="0"/>
              <a:t>Pour avancer en toute confiance, il est essentiel d'avoir une </a:t>
            </a:r>
            <a:r>
              <a:rPr lang="en-GB" b="1" dirty="0"/>
              <a:t>définition personnelle </a:t>
            </a:r>
            <a:r>
              <a:rPr lang="en-GB" dirty="0"/>
              <a:t>claire </a:t>
            </a:r>
            <a:r>
              <a:rPr lang="en-GB" b="1" dirty="0"/>
              <a:t>de la réussite</a:t>
            </a:r>
            <a:r>
              <a:rPr lang="en-GB" dirty="0"/>
              <a:t>. C'est cette version qui vous motivera vraiment.</a:t>
            </a: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endParaRPr lang="en-IE" dirty="0">
              <a:solidFill>
                <a:srgbClr val="382B1B"/>
              </a:solidFill>
            </a:endParaRPr>
          </a:p>
        </p:txBody>
      </p:sp>
      <p:sp>
        <p:nvSpPr>
          <p:cNvPr id="8" name="TextBox 7">
            <a:extLst>
              <a:ext uri="{FF2B5EF4-FFF2-40B4-BE49-F238E27FC236}">
                <a16:creationId xmlns:a16="http://schemas.microsoft.com/office/drawing/2014/main" id="{72CC25B9-DBC5-9241-1AC6-CE097F2DCB70}"/>
              </a:ext>
            </a:extLst>
          </p:cNvPr>
          <p:cNvSpPr txBox="1"/>
          <p:nvPr/>
        </p:nvSpPr>
        <p:spPr>
          <a:xfrm>
            <a:off x="8872832" y="2312829"/>
            <a:ext cx="2951306" cy="2677656"/>
          </a:xfrm>
          <a:prstGeom prst="rect">
            <a:avLst/>
          </a:prstGeom>
          <a:solidFill>
            <a:srgbClr val="E6C8C7"/>
          </a:solidFill>
        </p:spPr>
        <p:txBody>
          <a:bodyPr wrap="square">
            <a:spAutoFit/>
          </a:bodyPr>
          <a:lstStyle/>
          <a:p>
            <a:r>
              <a:rPr lang="en-GB" sz="2800" b="1" dirty="0">
                <a:solidFill>
                  <a:schemeClr val="tx1">
                    <a:lumMod val="50000"/>
                    <a:lumOff val="50000"/>
                  </a:schemeClr>
                </a:solidFill>
              </a:rPr>
              <a:t>Que signifie le succès pour vous, en ce moment, dans votre vie et dans votre entreprise ?</a:t>
            </a:r>
            <a:endParaRPr lang="en-IE" sz="2800" b="1" dirty="0">
              <a:solidFill>
                <a:schemeClr val="tx1">
                  <a:lumMod val="50000"/>
                  <a:lumOff val="50000"/>
                </a:schemeClr>
              </a:solidFill>
            </a:endParaRPr>
          </a:p>
        </p:txBody>
      </p:sp>
    </p:spTree>
    <p:extLst>
      <p:ext uri="{BB962C8B-B14F-4D97-AF65-F5344CB8AC3E}">
        <p14:creationId xmlns:p14="http://schemas.microsoft.com/office/powerpoint/2010/main" val="1624620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96DE59-51B8-751E-CECE-4F219E43FAA3}"/>
              </a:ext>
            </a:extLst>
          </p:cNvPr>
          <p:cNvSpPr>
            <a:spLocks noGrp="1"/>
          </p:cNvSpPr>
          <p:nvPr>
            <p:ph type="body" sz="quarter" idx="27"/>
          </p:nvPr>
        </p:nvSpPr>
        <p:spPr/>
        <p:txBody>
          <a:bodyPr/>
          <a:lstStyle/>
          <a:p>
            <a:r>
              <a:rPr lang="bs-Latn-BA" dirty="0"/>
              <a:t>SAVIEZ-VOUS QU'</a:t>
            </a:r>
            <a:r>
              <a:rPr lang="en-US" dirty="0"/>
              <a:t>IL EXISTE 10 TYPES DE RÉUSSITE </a:t>
            </a:r>
            <a:r>
              <a:rPr lang="bs-Latn-BA" dirty="0"/>
              <a:t>?</a:t>
            </a:r>
            <a:endParaRPr lang="en-US" dirty="0"/>
          </a:p>
        </p:txBody>
      </p:sp>
      <p:sp>
        <p:nvSpPr>
          <p:cNvPr id="5" name="Text Placeholder 3">
            <a:extLst>
              <a:ext uri="{FF2B5EF4-FFF2-40B4-BE49-F238E27FC236}">
                <a16:creationId xmlns:a16="http://schemas.microsoft.com/office/drawing/2014/main" id="{9DF60E08-7850-C8F6-2603-33D01123D979}"/>
              </a:ext>
            </a:extLst>
          </p:cNvPr>
          <p:cNvSpPr>
            <a:spLocks noGrp="1"/>
          </p:cNvSpPr>
          <p:nvPr>
            <p:ph type="body" sz="quarter" idx="14"/>
          </p:nvPr>
        </p:nvSpPr>
        <p:spPr>
          <a:xfrm>
            <a:off x="738347" y="1543050"/>
            <a:ext cx="10963115" cy="4672013"/>
          </a:xfrm>
        </p:spPr>
        <p:txBody>
          <a:bodyPr/>
          <a:lstStyle/>
          <a:p>
            <a:pPr marL="457200" indent="-457200">
              <a:lnSpc>
                <a:spcPts val="2940"/>
              </a:lnSpc>
              <a:buClr>
                <a:srgbClr val="B6D1E1"/>
              </a:buClr>
              <a:buFont typeface="+mj-lt"/>
              <a:buAutoNum type="arabicPeriod"/>
              <a:tabLst>
                <a:tab pos="3767138" algn="l"/>
              </a:tabLst>
            </a:pPr>
            <a:r>
              <a:rPr lang="en-US" b="1" dirty="0"/>
              <a:t>SUCCÈS MATÉRIEL </a:t>
            </a:r>
            <a:r>
              <a:rPr lang="en-GB" i="1" dirty="0"/>
              <a:t>Pouvoir s'offrir ce dont on a besoin (et une partie de ce que l'on veut)</a:t>
            </a:r>
            <a:endParaRPr lang="en-US" i="1" dirty="0"/>
          </a:p>
          <a:p>
            <a:pPr marL="457200" indent="-457200">
              <a:lnSpc>
                <a:spcPts val="2940"/>
              </a:lnSpc>
              <a:buClr>
                <a:srgbClr val="B6D1E1"/>
              </a:buClr>
              <a:buFont typeface="+mj-lt"/>
              <a:buAutoNum type="arabicPeriod"/>
              <a:tabLst>
                <a:tab pos="3767138" algn="l"/>
              </a:tabLst>
            </a:pPr>
            <a:r>
              <a:rPr lang="en-US" b="1" dirty="0"/>
              <a:t>SUCCÈS ÉMOTIONNEL </a:t>
            </a:r>
            <a:r>
              <a:rPr lang="en-US" i="1" dirty="0"/>
              <a:t>Relations, estime de soi, satisfaction </a:t>
            </a:r>
          </a:p>
          <a:p>
            <a:pPr marL="457200" indent="-457200">
              <a:lnSpc>
                <a:spcPts val="2940"/>
              </a:lnSpc>
              <a:buClr>
                <a:srgbClr val="B6D1E1"/>
              </a:buClr>
              <a:buFont typeface="+mj-lt"/>
              <a:buAutoNum type="arabicPeriod"/>
              <a:tabLst>
                <a:tab pos="3767138" algn="l"/>
              </a:tabLst>
            </a:pPr>
            <a:r>
              <a:rPr lang="en-US" b="1" dirty="0"/>
              <a:t>SUCCÈS INTELLECTUEL </a:t>
            </a:r>
            <a:r>
              <a:rPr lang="en-US" i="1" dirty="0"/>
              <a:t>Apprendre, comprendre, relever des défis </a:t>
            </a:r>
          </a:p>
          <a:p>
            <a:pPr marL="457200" indent="-457200">
              <a:lnSpc>
                <a:spcPts val="2940"/>
              </a:lnSpc>
              <a:buClr>
                <a:srgbClr val="B6D1E1"/>
              </a:buClr>
              <a:buFont typeface="+mj-lt"/>
              <a:buAutoNum type="arabicPeriod"/>
              <a:tabLst>
                <a:tab pos="3767138" algn="l"/>
              </a:tabLst>
            </a:pPr>
            <a:r>
              <a:rPr lang="en-US" b="1" dirty="0"/>
              <a:t>SUCCÈS SPIRITUEL </a:t>
            </a:r>
            <a:r>
              <a:rPr lang="en-GB" i="1" dirty="0"/>
              <a:t>Se connecter à son but ou à </a:t>
            </a:r>
            <a:r>
              <a:rPr lang="en-US" i="1" dirty="0"/>
              <a:t>sa foi </a:t>
            </a:r>
          </a:p>
          <a:p>
            <a:pPr marL="457200" indent="-457200">
              <a:lnSpc>
                <a:spcPts val="2940"/>
              </a:lnSpc>
              <a:buClr>
                <a:srgbClr val="B6D1E1"/>
              </a:buClr>
              <a:buFont typeface="+mj-lt"/>
              <a:buAutoNum type="arabicPeriod"/>
              <a:tabLst>
                <a:tab pos="3767138" algn="l"/>
              </a:tabLst>
            </a:pPr>
            <a:r>
              <a:rPr lang="en-US" b="1" dirty="0"/>
              <a:t>SUCCÈS PHYSIQUE </a:t>
            </a:r>
            <a:r>
              <a:rPr lang="en-GB" i="1" dirty="0"/>
              <a:t>Avoir de l'énergie, de la santé et de l'équilibre</a:t>
            </a:r>
            <a:endParaRPr lang="en-US" i="1" dirty="0"/>
          </a:p>
          <a:p>
            <a:pPr marL="457200" indent="-457200">
              <a:lnSpc>
                <a:spcPts val="2940"/>
              </a:lnSpc>
              <a:buClr>
                <a:srgbClr val="B6D1E1"/>
              </a:buClr>
              <a:buFont typeface="+mj-lt"/>
              <a:buAutoNum type="arabicPeriod"/>
              <a:tabLst>
                <a:tab pos="3767138" algn="l"/>
              </a:tabLst>
            </a:pPr>
            <a:r>
              <a:rPr lang="en-US" b="1" dirty="0"/>
              <a:t>SUCCÈS COMMERCIAL </a:t>
            </a:r>
            <a:r>
              <a:rPr lang="en-US" i="1" dirty="0"/>
              <a:t>Croissance de l'entreprise, bénéfices, réputation </a:t>
            </a:r>
          </a:p>
          <a:p>
            <a:pPr marL="457200" indent="-457200">
              <a:lnSpc>
                <a:spcPts val="2940"/>
              </a:lnSpc>
              <a:buClr>
                <a:srgbClr val="B6D1E1"/>
              </a:buClr>
              <a:buFont typeface="+mj-lt"/>
              <a:buAutoNum type="arabicPeriod"/>
              <a:tabLst>
                <a:tab pos="3767138" algn="l"/>
              </a:tabLst>
            </a:pPr>
            <a:r>
              <a:rPr lang="en-US" b="1" dirty="0"/>
              <a:t>SUCCÈS ÉVANGÉLIQUE </a:t>
            </a:r>
            <a:r>
              <a:rPr lang="en-GB" i="1" dirty="0"/>
              <a:t>Partager son histoire, sa culture ou ses valeurs avec les autres</a:t>
            </a:r>
            <a:endParaRPr lang="en-US" i="1" dirty="0"/>
          </a:p>
          <a:p>
            <a:pPr marL="457200" indent="-457200">
              <a:lnSpc>
                <a:spcPts val="2940"/>
              </a:lnSpc>
              <a:buClr>
                <a:srgbClr val="B6D1E1"/>
              </a:buClr>
              <a:buFont typeface="+mj-lt"/>
              <a:buAutoNum type="arabicPeriod"/>
              <a:tabLst>
                <a:tab pos="3767138" algn="l"/>
              </a:tabLst>
            </a:pPr>
            <a:r>
              <a:rPr lang="en-US" b="1" dirty="0"/>
              <a:t>ENVIRONNEMENT </a:t>
            </a:r>
            <a:r>
              <a:rPr lang="en-GB" i="1" dirty="0"/>
              <a:t>Création d'un espace agréable et durable</a:t>
            </a:r>
            <a:endParaRPr lang="en-US" i="1" dirty="0"/>
          </a:p>
          <a:p>
            <a:pPr marL="457200" indent="-457200">
              <a:lnSpc>
                <a:spcPts val="2940"/>
              </a:lnSpc>
              <a:buClr>
                <a:srgbClr val="B6D1E1"/>
              </a:buClr>
              <a:buFont typeface="+mj-lt"/>
              <a:buAutoNum type="arabicPeriod"/>
              <a:tabLst>
                <a:tab pos="3767138" algn="l"/>
              </a:tabLst>
            </a:pPr>
            <a:r>
              <a:rPr lang="en-US" b="1" dirty="0"/>
              <a:t>RÉUSSITE </a:t>
            </a:r>
            <a:r>
              <a:rPr lang="en-GB" i="1" dirty="0"/>
              <a:t>EN MATIÈRE DE TEMPS Contrôler la façon dont vous passez vos journées</a:t>
            </a:r>
            <a:endParaRPr lang="en-US" i="1" dirty="0"/>
          </a:p>
          <a:p>
            <a:pPr marL="457200" indent="-457200">
              <a:lnSpc>
                <a:spcPts val="2940"/>
              </a:lnSpc>
              <a:buClr>
                <a:srgbClr val="B6D1E1"/>
              </a:buClr>
              <a:buFont typeface="+mj-lt"/>
              <a:buAutoNum type="arabicPeriod"/>
              <a:tabLst>
                <a:tab pos="3767138" algn="l"/>
              </a:tabLst>
            </a:pPr>
            <a:r>
              <a:rPr lang="en-US" b="1" dirty="0"/>
              <a:t>SUCCÈS COLLECTIF </a:t>
            </a:r>
            <a:r>
              <a:rPr lang="en-GB" i="1" dirty="0"/>
              <a:t>Élever les autres comme vous vous élevez</a:t>
            </a:r>
            <a:endParaRPr lang="en-US" i="1" dirty="0"/>
          </a:p>
          <a:p>
            <a:pPr marL="457200" indent="-457200">
              <a:lnSpc>
                <a:spcPts val="2940"/>
              </a:lnSpc>
              <a:buClr>
                <a:srgbClr val="B6D1E1"/>
              </a:buClr>
              <a:buFont typeface="+mj-lt"/>
              <a:buAutoNum type="arabicPeriod"/>
              <a:tabLst>
                <a:tab pos="3767138" algn="l"/>
              </a:tabLst>
            </a:pPr>
            <a:endParaRPr lang="en-US" dirty="0"/>
          </a:p>
          <a:p>
            <a:pPr marL="457200" indent="-457200">
              <a:lnSpc>
                <a:spcPts val="2940"/>
              </a:lnSpc>
              <a:buClr>
                <a:srgbClr val="B6D1E1"/>
              </a:buClr>
              <a:buFont typeface="+mj-lt"/>
              <a:buAutoNum type="arabicPeriod"/>
              <a:tabLst>
                <a:tab pos="3767138" algn="l"/>
              </a:tabLst>
            </a:pPr>
            <a:endParaRPr lang="en-US" dirty="0"/>
          </a:p>
          <a:p>
            <a:pPr marL="457200" indent="-457200">
              <a:lnSpc>
                <a:spcPts val="2940"/>
              </a:lnSpc>
              <a:buClr>
                <a:srgbClr val="B6D1E1"/>
              </a:buClr>
              <a:buFont typeface="+mj-lt"/>
              <a:buAutoNum type="arabicPeriod"/>
              <a:tabLst>
                <a:tab pos="3767138" algn="l"/>
              </a:tabLst>
            </a:pPr>
            <a:endParaRPr lang="en-US" dirty="0"/>
          </a:p>
          <a:p>
            <a:pPr marL="457200" indent="-457200">
              <a:lnSpc>
                <a:spcPts val="2940"/>
              </a:lnSpc>
              <a:buClr>
                <a:srgbClr val="B6D1E1"/>
              </a:buClr>
              <a:buFont typeface="+mj-lt"/>
              <a:buAutoNum type="arabicPeriod"/>
              <a:tabLst>
                <a:tab pos="3767138" algn="l"/>
              </a:tabLst>
            </a:pPr>
            <a:endParaRPr lang="en-US" dirty="0"/>
          </a:p>
        </p:txBody>
      </p:sp>
    </p:spTree>
    <p:extLst>
      <p:ext uri="{BB962C8B-B14F-4D97-AF65-F5344CB8AC3E}">
        <p14:creationId xmlns:p14="http://schemas.microsoft.com/office/powerpoint/2010/main" val="2998982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bs-Latn-BA" dirty="0"/>
              <a:t>DÉFINIR LE SUCCÈS SELON VOS PROPRES TERMES</a:t>
            </a:r>
            <a:endParaRPr lang="en-GB"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73795" y="1135165"/>
            <a:ext cx="11262056" cy="4548987"/>
          </a:xfrm>
        </p:spPr>
        <p:txBody>
          <a:bodyPr numCol="1"/>
          <a:lstStyle/>
          <a:p>
            <a:endParaRPr lang="en-GB" sz="2000" dirty="0"/>
          </a:p>
          <a:p>
            <a:pPr marL="0" lvl="1" algn="l">
              <a:lnSpc>
                <a:spcPts val="2340"/>
              </a:lnSpc>
              <a:spcBef>
                <a:spcPts val="200"/>
              </a:spcBef>
              <a:buClr>
                <a:srgbClr val="B6D1E1"/>
              </a:buClr>
            </a:pPr>
            <a:r>
              <a:rPr lang="en-GB" sz="2000" dirty="0">
                <a:solidFill>
                  <a:srgbClr val="382B1B"/>
                </a:solidFill>
              </a:rPr>
              <a:t>Toutes les expériences que vous avez vécues, les choix que vous avez faits et les défis que vous avez relevés vous ont appris quelque chose d'important sur votre personnalité et sur ce qui compte pour vous.</a:t>
            </a:r>
          </a:p>
          <a:p>
            <a:pPr marL="0" lvl="1" algn="l">
              <a:lnSpc>
                <a:spcPts val="2340"/>
              </a:lnSpc>
              <a:spcBef>
                <a:spcPts val="200"/>
              </a:spcBef>
              <a:buClr>
                <a:srgbClr val="B6D1E1"/>
              </a:buClr>
            </a:pPr>
            <a:endParaRPr lang="en-GB" sz="2000" dirty="0">
              <a:solidFill>
                <a:srgbClr val="382B1B"/>
              </a:solidFill>
            </a:endParaRPr>
          </a:p>
          <a:p>
            <a:pPr marL="0" lvl="1" algn="l">
              <a:lnSpc>
                <a:spcPts val="2340"/>
              </a:lnSpc>
              <a:spcBef>
                <a:spcPts val="200"/>
              </a:spcBef>
              <a:buClr>
                <a:srgbClr val="B6D1E1"/>
              </a:buClr>
            </a:pPr>
            <a:r>
              <a:rPr lang="en-GB" sz="2000" dirty="0">
                <a:solidFill>
                  <a:srgbClr val="382B1B"/>
                </a:solidFill>
              </a:rPr>
              <a:t>Servez-vous de ces leçons pour définir ce que signifie le succès dans votre vie et dans votre entreprise. Il n'est pas nécessaire que cela corresponde à l'idée de quelqu'un d'autre. Il n'est pas nécessaire que ce soit énorme. Il faut simplement que vous vous sentiez bien dans votre peau. Arrêtez de comparer votre chemin à celui de quelqu'un d'autre. Votre version du succès est déjà valable, parce que c'est la vôtre.</a:t>
            </a:r>
          </a:p>
          <a:p>
            <a:pPr marL="0" lvl="1" algn="l">
              <a:lnSpc>
                <a:spcPts val="2340"/>
              </a:lnSpc>
              <a:spcBef>
                <a:spcPts val="200"/>
              </a:spcBef>
              <a:buClr>
                <a:srgbClr val="B6D1E1"/>
              </a:buClr>
            </a:pPr>
            <a:endParaRPr lang="en-GB" sz="2000" dirty="0">
              <a:solidFill>
                <a:srgbClr val="382B1B"/>
              </a:solidFill>
            </a:endParaRPr>
          </a:p>
          <a:p>
            <a:pPr marL="0" lvl="1" algn="l">
              <a:lnSpc>
                <a:spcPts val="2340"/>
              </a:lnSpc>
              <a:spcBef>
                <a:spcPts val="200"/>
              </a:spcBef>
              <a:buClr>
                <a:srgbClr val="B6D1E1"/>
              </a:buClr>
            </a:pPr>
            <a:r>
              <a:rPr lang="en-GB" sz="2000" b="1" dirty="0">
                <a:solidFill>
                  <a:srgbClr val="382B1B"/>
                </a:solidFill>
              </a:rPr>
              <a:t>Vous pourriez définir le succès comme suit</a:t>
            </a:r>
          </a:p>
          <a:p>
            <a:pPr marL="342900" lvl="1" indent="-342900" algn="l">
              <a:lnSpc>
                <a:spcPts val="2340"/>
              </a:lnSpc>
              <a:spcBef>
                <a:spcPts val="200"/>
              </a:spcBef>
              <a:buClr>
                <a:srgbClr val="B6D1E1"/>
              </a:buClr>
              <a:buFont typeface="Arial" panose="020B0604020202020204" pitchFamily="34" charset="0"/>
              <a:buChar char="•"/>
            </a:pPr>
            <a:r>
              <a:rPr lang="en-GB" sz="2000" dirty="0">
                <a:solidFill>
                  <a:srgbClr val="382B1B"/>
                </a:solidFill>
              </a:rPr>
              <a:t>Vendre vos produits avec confiance</a:t>
            </a:r>
          </a:p>
          <a:p>
            <a:pPr marL="342900" lvl="1" indent="-342900" algn="l">
              <a:lnSpc>
                <a:spcPts val="2340"/>
              </a:lnSpc>
              <a:spcBef>
                <a:spcPts val="200"/>
              </a:spcBef>
              <a:buClr>
                <a:srgbClr val="B6D1E1"/>
              </a:buClr>
              <a:buFont typeface="Arial" panose="020B0604020202020204" pitchFamily="34" charset="0"/>
              <a:buChar char="•"/>
            </a:pPr>
            <a:r>
              <a:rPr lang="en-GB" sz="2000" dirty="0">
                <a:solidFill>
                  <a:srgbClr val="382B1B"/>
                </a:solidFill>
              </a:rPr>
              <a:t>Concilier la famille et l'entreprise avec dignité</a:t>
            </a:r>
          </a:p>
          <a:p>
            <a:pPr marL="342900" lvl="1" indent="-342900" algn="l">
              <a:lnSpc>
                <a:spcPts val="2340"/>
              </a:lnSpc>
              <a:spcBef>
                <a:spcPts val="200"/>
              </a:spcBef>
              <a:buClr>
                <a:srgbClr val="B6D1E1"/>
              </a:buClr>
              <a:buFont typeface="Arial" panose="020B0604020202020204" pitchFamily="34" charset="0"/>
              <a:buChar char="•"/>
            </a:pPr>
            <a:r>
              <a:rPr lang="en-GB" sz="2000" dirty="0">
                <a:solidFill>
                  <a:srgbClr val="382B1B"/>
                </a:solidFill>
              </a:rPr>
              <a:t>Être fier de votre histoire et de ce qu'elle vous apporte.</a:t>
            </a:r>
          </a:p>
          <a:p>
            <a:pPr marL="342900" lvl="1" indent="-342900" algn="l">
              <a:lnSpc>
                <a:spcPts val="2340"/>
              </a:lnSpc>
              <a:spcBef>
                <a:spcPts val="200"/>
              </a:spcBef>
              <a:buClr>
                <a:srgbClr val="B6D1E1"/>
              </a:buClr>
              <a:buFont typeface="Arial" panose="020B0604020202020204" pitchFamily="34" charset="0"/>
              <a:buChar char="•"/>
            </a:pPr>
            <a:r>
              <a:rPr lang="en-GB" sz="2000" dirty="0">
                <a:solidFill>
                  <a:srgbClr val="382B1B"/>
                </a:solidFill>
              </a:rPr>
              <a:t>Gagner juste assez pour créer de l'espace, de la liberté ou de la joie.</a:t>
            </a:r>
          </a:p>
          <a:p>
            <a:pPr marL="342900" lvl="1" indent="-342900" algn="l">
              <a:lnSpc>
                <a:spcPts val="2340"/>
              </a:lnSpc>
              <a:spcBef>
                <a:spcPts val="200"/>
              </a:spcBef>
              <a:buClr>
                <a:srgbClr val="B6D1E1"/>
              </a:buClr>
              <a:buFont typeface="Arial" panose="020B0604020202020204" pitchFamily="34" charset="0"/>
              <a:buChar char="•"/>
            </a:pPr>
            <a:endParaRPr lang="en-GB" sz="2000" dirty="0">
              <a:solidFill>
                <a:srgbClr val="382B1B"/>
              </a:solidFill>
            </a:endParaRPr>
          </a:p>
          <a:p>
            <a:pPr marL="0" lvl="1" algn="l">
              <a:lnSpc>
                <a:spcPts val="2340"/>
              </a:lnSpc>
              <a:spcBef>
                <a:spcPts val="200"/>
              </a:spcBef>
              <a:buClr>
                <a:srgbClr val="B6D1E1"/>
              </a:buClr>
            </a:pPr>
            <a:endParaRPr lang="en-IE" sz="2000" dirty="0">
              <a:solidFill>
                <a:srgbClr val="382B1B"/>
              </a:solidFill>
            </a:endParaRPr>
          </a:p>
        </p:txBody>
      </p:sp>
      <p:sp>
        <p:nvSpPr>
          <p:cNvPr id="9" name="Rectangle 8">
            <a:extLst>
              <a:ext uri="{FF2B5EF4-FFF2-40B4-BE49-F238E27FC236}">
                <a16:creationId xmlns:a16="http://schemas.microsoft.com/office/drawing/2014/main" id="{520CE5E9-EA8D-7758-D725-AAB57CD346DA}"/>
              </a:ext>
            </a:extLst>
          </p:cNvPr>
          <p:cNvSpPr/>
          <p:nvPr/>
        </p:nvSpPr>
        <p:spPr>
          <a:xfrm>
            <a:off x="1986357" y="5787204"/>
            <a:ext cx="5629275" cy="800100"/>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solidFill>
                  <a:srgbClr val="382B1B"/>
                </a:solidFill>
                <a:hlinkClick r:id="rId2">
                  <a:extLst>
                    <a:ext uri="{A12FA001-AC4F-418D-AE19-62706E023703}">
                      <ahyp:hlinkClr xmlns:ahyp="http://schemas.microsoft.com/office/drawing/2018/hyperlinkcolor" val="tx"/>
                    </a:ext>
                  </a:extLst>
                </a:hlinkClick>
              </a:rPr>
              <a:t>http://www.huffingtonpost.com/carissa-lada/what-does-success-look-like_b_5651592.html</a:t>
            </a:r>
            <a:endParaRPr lang="en-US" dirty="0"/>
          </a:p>
        </p:txBody>
      </p:sp>
      <p:grpSp>
        <p:nvGrpSpPr>
          <p:cNvPr id="10" name="Group 9">
            <a:extLst>
              <a:ext uri="{FF2B5EF4-FFF2-40B4-BE49-F238E27FC236}">
                <a16:creationId xmlns:a16="http://schemas.microsoft.com/office/drawing/2014/main" id="{DF8ABB2B-D2ED-BF23-7403-3EF2FBB4B670}"/>
              </a:ext>
            </a:extLst>
          </p:cNvPr>
          <p:cNvGrpSpPr/>
          <p:nvPr/>
        </p:nvGrpSpPr>
        <p:grpSpPr>
          <a:xfrm>
            <a:off x="173095" y="5993307"/>
            <a:ext cx="2788753" cy="578690"/>
            <a:chOff x="845728" y="5174850"/>
            <a:chExt cx="2788753" cy="578690"/>
          </a:xfrm>
        </p:grpSpPr>
        <p:grpSp>
          <p:nvGrpSpPr>
            <p:cNvPr id="11" name="Group 10">
              <a:extLst>
                <a:ext uri="{FF2B5EF4-FFF2-40B4-BE49-F238E27FC236}">
                  <a16:creationId xmlns:a16="http://schemas.microsoft.com/office/drawing/2014/main" id="{82A1DBB2-26FB-EC42-C9C5-899A0432B988}"/>
                </a:ext>
              </a:extLst>
            </p:cNvPr>
            <p:cNvGrpSpPr/>
            <p:nvPr/>
          </p:nvGrpSpPr>
          <p:grpSpPr>
            <a:xfrm>
              <a:off x="845728" y="5174850"/>
              <a:ext cx="2788753" cy="578690"/>
              <a:chOff x="2045517" y="6166884"/>
              <a:chExt cx="2788753" cy="578690"/>
            </a:xfrm>
          </p:grpSpPr>
          <p:sp>
            <p:nvSpPr>
              <p:cNvPr id="14" name="Rectangle 13">
                <a:extLst>
                  <a:ext uri="{FF2B5EF4-FFF2-40B4-BE49-F238E27FC236}">
                    <a16:creationId xmlns:a16="http://schemas.microsoft.com/office/drawing/2014/main" id="{6364EC64-BA7F-DC6D-6736-A16E06ADDD53}"/>
                  </a:ext>
                </a:extLst>
              </p:cNvPr>
              <p:cNvSpPr/>
              <p:nvPr/>
            </p:nvSpPr>
            <p:spPr>
              <a:xfrm>
                <a:off x="2651051" y="6166884"/>
                <a:ext cx="1164347"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EDE3A9-F78D-CAC5-2C12-84BDD177CD39}"/>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EA7AB1-9399-1FD3-2AFB-0462D824D975}"/>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latin typeface="Calibri" panose="020F0502020204030204" pitchFamily="34" charset="0"/>
                    <a:ea typeface="Times New Roman" panose="02020603050405020304" pitchFamily="18" charset="0"/>
                    <a:cs typeface="Times New Roman" panose="02020603050405020304" pitchFamily="18" charset="0"/>
                  </a:rPr>
                  <a:t>Lire</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13" name="Graphic 12" descr="Books on shelf outline">
              <a:extLst>
                <a:ext uri="{FF2B5EF4-FFF2-40B4-BE49-F238E27FC236}">
                  <a16:creationId xmlns:a16="http://schemas.microsoft.com/office/drawing/2014/main" id="{60B91CB9-DB59-8CEC-8C17-61AEAEF4AA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791" y="5178054"/>
              <a:ext cx="551275" cy="551275"/>
            </a:xfrm>
            <a:prstGeom prst="rect">
              <a:avLst/>
            </a:prstGeom>
          </p:spPr>
        </p:pic>
      </p:grpSp>
      <p:pic>
        <p:nvPicPr>
          <p:cNvPr id="22" name="Picture 21" descr="A page of a diary with writing on it&#10;&#10;AI-generated content may be incorrect.">
            <a:extLst>
              <a:ext uri="{FF2B5EF4-FFF2-40B4-BE49-F238E27FC236}">
                <a16:creationId xmlns:a16="http://schemas.microsoft.com/office/drawing/2014/main" id="{B290FD93-0641-6C5B-E71E-DA25DCA1C8B0}"/>
              </a:ext>
            </a:extLst>
          </p:cNvPr>
          <p:cNvPicPr>
            <a:picLocks noChangeAspect="1"/>
          </p:cNvPicPr>
          <p:nvPr/>
        </p:nvPicPr>
        <p:blipFill>
          <a:blip r:embed="rId5"/>
          <a:stretch>
            <a:fillRect/>
          </a:stretch>
        </p:blipFill>
        <p:spPr>
          <a:xfrm>
            <a:off x="8243605" y="3827762"/>
            <a:ext cx="3521442" cy="2342756"/>
          </a:xfrm>
          <a:prstGeom prst="rect">
            <a:avLst/>
          </a:prstGeom>
        </p:spPr>
      </p:pic>
    </p:spTree>
    <p:extLst>
      <p:ext uri="{BB962C8B-B14F-4D97-AF65-F5344CB8AC3E}">
        <p14:creationId xmlns:p14="http://schemas.microsoft.com/office/powerpoint/2010/main" val="1832383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pPr>
              <a:tabLst>
                <a:tab pos="1990725" algn="l"/>
              </a:tabLst>
            </a:pPr>
            <a:r>
              <a:rPr lang="en-US" sz="3600" dirty="0"/>
              <a:t>DÉFINIR LE SUCCÈS SELON SES PROPRES TERMES</a:t>
            </a:r>
            <a:endParaRPr lang="en-IE"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22024" y="1662793"/>
            <a:ext cx="4864390" cy="4548987"/>
          </a:xfrm>
        </p:spPr>
        <p:txBody>
          <a:bodyPr numCol="1"/>
          <a:lstStyle/>
          <a:p>
            <a:r>
              <a:rPr lang="en-IE" b="1" dirty="0" err="1"/>
              <a:t>Relfection </a:t>
            </a:r>
            <a:r>
              <a:rPr lang="en-IE" b="1" dirty="0"/>
              <a:t>et visualisation </a:t>
            </a:r>
          </a:p>
          <a:p>
            <a:endParaRPr lang="en-IE" b="1" dirty="0"/>
          </a:p>
          <a:p>
            <a:pPr marL="342900" indent="-342900">
              <a:buClr>
                <a:srgbClr val="B6D1E1"/>
              </a:buClr>
              <a:buFont typeface="Arial" panose="020B0604020202020204" pitchFamily="34" charset="0"/>
              <a:buChar char="•"/>
            </a:pPr>
            <a:r>
              <a:rPr lang="en-IE" dirty="0"/>
              <a:t>Qui voulez-vous être ? </a:t>
            </a:r>
          </a:p>
          <a:p>
            <a:pPr marL="342900" indent="-342900">
              <a:buClr>
                <a:srgbClr val="B6D1E1"/>
              </a:buClr>
              <a:buFont typeface="Arial" panose="020B0604020202020204" pitchFamily="34" charset="0"/>
              <a:buChar char="•"/>
            </a:pPr>
            <a:r>
              <a:rPr lang="en-IE" dirty="0"/>
              <a:t>Dépouillé de toutes les attentes, le but de votre vie est de devenir votre vrai moi.</a:t>
            </a:r>
          </a:p>
          <a:p>
            <a:pPr marL="342900" indent="-342900">
              <a:buClr>
                <a:srgbClr val="B6D1E1"/>
              </a:buClr>
              <a:buFont typeface="Arial" panose="020B0604020202020204" pitchFamily="34" charset="0"/>
              <a:buChar char="•"/>
            </a:pPr>
            <a:r>
              <a:rPr lang="en-IE" dirty="0"/>
              <a:t>Quelle est votre passion ? Votre véritable passion, s'il n'y avait pas d'obstacles.</a:t>
            </a:r>
          </a:p>
          <a:p>
            <a:endParaRPr lang="en-IE" dirty="0">
              <a:solidFill>
                <a:srgbClr val="382B1B"/>
              </a:solidFill>
            </a:endParaRPr>
          </a:p>
        </p:txBody>
      </p:sp>
      <p:sp>
        <p:nvSpPr>
          <p:cNvPr id="2" name="Rectangle 1">
            <a:extLst>
              <a:ext uri="{FF2B5EF4-FFF2-40B4-BE49-F238E27FC236}">
                <a16:creationId xmlns:a16="http://schemas.microsoft.com/office/drawing/2014/main" id="{8186DB98-52C0-76FF-312C-9BECBFC2E8F2}"/>
              </a:ext>
            </a:extLst>
          </p:cNvPr>
          <p:cNvSpPr/>
          <p:nvPr/>
        </p:nvSpPr>
        <p:spPr>
          <a:xfrm>
            <a:off x="700086" y="5066447"/>
            <a:ext cx="4702629" cy="834292"/>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AA480DA-1B36-868D-1096-B30E911B8C79}"/>
              </a:ext>
            </a:extLst>
          </p:cNvPr>
          <p:cNvGrpSpPr/>
          <p:nvPr/>
        </p:nvGrpSpPr>
        <p:grpSpPr>
          <a:xfrm>
            <a:off x="2806744" y="4669117"/>
            <a:ext cx="2788753" cy="578690"/>
            <a:chOff x="2045517" y="6166884"/>
            <a:chExt cx="2788753" cy="578690"/>
          </a:xfrm>
        </p:grpSpPr>
        <p:sp>
          <p:nvSpPr>
            <p:cNvPr id="4" name="Rectangle 3">
              <a:extLst>
                <a:ext uri="{FF2B5EF4-FFF2-40B4-BE49-F238E27FC236}">
                  <a16:creationId xmlns:a16="http://schemas.microsoft.com/office/drawing/2014/main" id="{9ACDAAE5-38BC-F8DB-2ACF-788E504788D2}"/>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E5A2E4B-3B9F-CAB1-74B4-EDF9FAD8B7BB}"/>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0AC240-3485-941E-F7CC-3D2E067E1B19}"/>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Exercice</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9" name="Graphic 18" descr="Clipboard Partially Ticked outline">
              <a:extLst>
                <a:ext uri="{FF2B5EF4-FFF2-40B4-BE49-F238E27FC236}">
                  <a16:creationId xmlns:a16="http://schemas.microsoft.com/office/drawing/2014/main" id="{7572B225-B984-4278-490E-E9AAA98E62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20" name="Text Placeholder 2">
            <a:extLst>
              <a:ext uri="{FF2B5EF4-FFF2-40B4-BE49-F238E27FC236}">
                <a16:creationId xmlns:a16="http://schemas.microsoft.com/office/drawing/2014/main" id="{F60B2D03-C296-5D7A-44BE-BF853E0D8D55}"/>
              </a:ext>
            </a:extLst>
          </p:cNvPr>
          <p:cNvSpPr txBox="1">
            <a:spLocks/>
          </p:cNvSpPr>
          <p:nvPr/>
        </p:nvSpPr>
        <p:spPr>
          <a:xfrm>
            <a:off x="-550215" y="5347979"/>
            <a:ext cx="5845629" cy="77832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en-IE" sz="1800" b="1" dirty="0"/>
              <a:t>Définissez le succès selon vos propres termes </a:t>
            </a:r>
            <a:endParaRPr lang="en-US" sz="1800" b="1" dirty="0"/>
          </a:p>
        </p:txBody>
      </p:sp>
      <p:sp>
        <p:nvSpPr>
          <p:cNvPr id="21" name="Text Placeholder 2">
            <a:extLst>
              <a:ext uri="{FF2B5EF4-FFF2-40B4-BE49-F238E27FC236}">
                <a16:creationId xmlns:a16="http://schemas.microsoft.com/office/drawing/2014/main" id="{A05E8F21-C5FA-B2CE-EC2B-9354B8FBEAFB}"/>
              </a:ext>
            </a:extLst>
          </p:cNvPr>
          <p:cNvSpPr txBox="1">
            <a:spLocks/>
          </p:cNvSpPr>
          <p:nvPr/>
        </p:nvSpPr>
        <p:spPr>
          <a:xfrm>
            <a:off x="6272214" y="1662793"/>
            <a:ext cx="5457824" cy="454898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t>Osez être différent. Définissez et mesurez vos succès différemment. </a:t>
            </a:r>
          </a:p>
          <a:p>
            <a:pPr marL="342900" indent="-342900">
              <a:buClr>
                <a:srgbClr val="B6D1E1"/>
              </a:buClr>
              <a:buFont typeface="Arial" panose="020B0604020202020204" pitchFamily="34" charset="0"/>
              <a:buChar char="•"/>
            </a:pPr>
            <a:r>
              <a:rPr lang="en-IE" dirty="0"/>
              <a:t>Trop de conformité mène à la pensée de groupe et à l'échec. </a:t>
            </a:r>
          </a:p>
          <a:p>
            <a:pPr marL="342900" indent="-342900">
              <a:buClr>
                <a:srgbClr val="B6D1E1"/>
              </a:buClr>
              <a:buFont typeface="Arial" panose="020B0604020202020204" pitchFamily="34" charset="0"/>
              <a:buChar char="•"/>
            </a:pPr>
            <a:r>
              <a:rPr lang="en-IE" dirty="0"/>
              <a:t>Pour être un véritable entrepreneur, vous devez penser différemment et ne pas vous sentir obligé de vous conformer. </a:t>
            </a:r>
          </a:p>
          <a:p>
            <a:pPr marL="342900" indent="-342900">
              <a:buClr>
                <a:srgbClr val="B6D1E1"/>
              </a:buClr>
              <a:buFont typeface="Arial" panose="020B0604020202020204" pitchFamily="34" charset="0"/>
              <a:buChar char="•"/>
            </a:pPr>
            <a:r>
              <a:rPr lang="en-IE" dirty="0"/>
              <a:t>Ne ressentez pas le besoin de définir vos succès en fonction des normes des autres. </a:t>
            </a:r>
          </a:p>
          <a:p>
            <a:endParaRPr lang="en-IE" dirty="0"/>
          </a:p>
        </p:txBody>
      </p:sp>
      <p:cxnSp>
        <p:nvCxnSpPr>
          <p:cNvPr id="22" name="Straight Connector 21">
            <a:extLst>
              <a:ext uri="{FF2B5EF4-FFF2-40B4-BE49-F238E27FC236}">
                <a16:creationId xmlns:a16="http://schemas.microsoft.com/office/drawing/2014/main" id="{F6C0713C-FB7C-7404-9A8B-19B7F66E94B4}"/>
              </a:ext>
            </a:extLst>
          </p:cNvPr>
          <p:cNvCxnSpPr>
            <a:cxnSpLocks/>
          </p:cNvCxnSpPr>
          <p:nvPr/>
        </p:nvCxnSpPr>
        <p:spPr>
          <a:xfrm flipV="1">
            <a:off x="5838169" y="1657350"/>
            <a:ext cx="0" cy="262890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193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5" y="378372"/>
            <a:ext cx="11224072" cy="1126708"/>
          </a:xfrm>
        </p:spPr>
        <p:txBody>
          <a:bodyPr/>
          <a:lstStyle/>
          <a:p>
            <a:r>
              <a:rPr lang="en-US" dirty="0"/>
              <a:t>FIXER DES OBJECTIFS RÉALISTES ET RÉALISABLES POUR L'ENTREPRENEURIAT INTELLIGENT</a:t>
            </a:r>
          </a:p>
        </p:txBody>
      </p:sp>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326571" y="1738108"/>
            <a:ext cx="11579548" cy="358577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US" sz="1800" dirty="0">
                <a:solidFill>
                  <a:srgbClr val="382B1B"/>
                </a:solidFill>
              </a:rPr>
              <a:t>La fixation d'objectifs est un élément important de la vie et de l'activité professionnelle. Il existe certains paramètres à connaître et à respecter pour fixer des objectifs. La façon la plus simple de s'en souvenir est de penser </a:t>
            </a:r>
            <a:r>
              <a:rPr lang="en-US" sz="1800" b="1" dirty="0">
                <a:solidFill>
                  <a:srgbClr val="382B1B"/>
                </a:solidFill>
              </a:rPr>
              <a:t>SMART.</a:t>
            </a:r>
          </a:p>
          <a:p>
            <a:pPr marL="0" lvl="1" algn="l">
              <a:lnSpc>
                <a:spcPts val="2340"/>
              </a:lnSpc>
              <a:spcBef>
                <a:spcPts val="0"/>
              </a:spcBef>
            </a:pPr>
            <a:endParaRPr lang="en-US" sz="1800" dirty="0">
              <a:solidFill>
                <a:srgbClr val="382B1B"/>
              </a:solidFill>
            </a:endParaRPr>
          </a:p>
          <a:p>
            <a:pPr marL="0" lvl="1" algn="l">
              <a:lnSpc>
                <a:spcPts val="2340"/>
              </a:lnSpc>
              <a:spcBef>
                <a:spcPts val="0"/>
              </a:spcBef>
              <a:buClr>
                <a:srgbClr val="B6D1E1"/>
              </a:buClr>
            </a:pPr>
            <a:endParaRPr lang="en-US" sz="1800" dirty="0">
              <a:solidFill>
                <a:srgbClr val="382B1B"/>
              </a:solidFill>
            </a:endParaRPr>
          </a:p>
          <a:p>
            <a:pPr marL="0" lvl="1" algn="l">
              <a:lnSpc>
                <a:spcPts val="2340"/>
              </a:lnSpc>
              <a:spcBef>
                <a:spcPts val="0"/>
              </a:spcBef>
              <a:buClr>
                <a:srgbClr val="B6D1E1"/>
              </a:buClr>
            </a:pPr>
            <a:endParaRPr lang="en-US" sz="1800" dirty="0">
              <a:solidFill>
                <a:srgbClr val="382B1B"/>
              </a:solidFill>
            </a:endParaRPr>
          </a:p>
          <a:p>
            <a:pPr marL="0" lvl="1" algn="l">
              <a:lnSpc>
                <a:spcPts val="2340"/>
              </a:lnSpc>
              <a:spcBef>
                <a:spcPts val="0"/>
              </a:spcBef>
              <a:buClr>
                <a:srgbClr val="B6D1E1"/>
              </a:buClr>
            </a:pPr>
            <a:endParaRPr lang="en-GB" sz="1800" b="1" dirty="0">
              <a:solidFill>
                <a:srgbClr val="382B1B"/>
              </a:solidFill>
            </a:endParaRPr>
          </a:p>
          <a:p>
            <a:pPr marL="0" lvl="1" algn="l">
              <a:lnSpc>
                <a:spcPts val="2340"/>
              </a:lnSpc>
              <a:spcBef>
                <a:spcPts val="0"/>
              </a:spcBef>
            </a:pPr>
            <a:endParaRPr lang="en-US" sz="1800" b="1" dirty="0">
              <a:solidFill>
                <a:srgbClr val="382B1B"/>
              </a:solidFill>
            </a:endParaRPr>
          </a:p>
        </p:txBody>
      </p:sp>
      <p:sp>
        <p:nvSpPr>
          <p:cNvPr id="11" name="TextBox 10">
            <a:extLst>
              <a:ext uri="{FF2B5EF4-FFF2-40B4-BE49-F238E27FC236}">
                <a16:creationId xmlns:a16="http://schemas.microsoft.com/office/drawing/2014/main" id="{64159B77-0D5F-D195-B36A-769326BA6ECD}"/>
              </a:ext>
            </a:extLst>
          </p:cNvPr>
          <p:cNvSpPr txBox="1"/>
          <p:nvPr/>
        </p:nvSpPr>
        <p:spPr>
          <a:xfrm>
            <a:off x="1411542" y="2599973"/>
            <a:ext cx="2764852" cy="1849224"/>
          </a:xfrm>
          <a:prstGeom prst="rect">
            <a:avLst/>
          </a:prstGeom>
          <a:solidFill>
            <a:srgbClr val="84BFA4"/>
          </a:solidFill>
        </p:spPr>
        <p:txBody>
          <a:bodyPr wrap="square">
            <a:spAutoFit/>
          </a:bodyPr>
          <a:lstStyle/>
          <a:p>
            <a:pPr marL="0" lvl="1" algn="l">
              <a:lnSpc>
                <a:spcPts val="2340"/>
              </a:lnSpc>
              <a:spcBef>
                <a:spcPts val="0"/>
              </a:spcBef>
              <a:buClr>
                <a:srgbClr val="B6D1E1"/>
              </a:buClr>
            </a:pPr>
            <a:r>
              <a:rPr lang="en-US" sz="2000" b="1" dirty="0">
                <a:solidFill>
                  <a:srgbClr val="382B1B"/>
                </a:solidFill>
              </a:rPr>
              <a:t>Spécifiques. </a:t>
            </a:r>
          </a:p>
          <a:p>
            <a:pPr marL="0" lvl="1" algn="l">
              <a:lnSpc>
                <a:spcPts val="2340"/>
              </a:lnSpc>
              <a:spcBef>
                <a:spcPts val="0"/>
              </a:spcBef>
              <a:buClr>
                <a:srgbClr val="B6D1E1"/>
              </a:buClr>
            </a:pPr>
            <a:r>
              <a:rPr lang="en-US" sz="2000" dirty="0">
                <a:solidFill>
                  <a:srgbClr val="382B1B"/>
                </a:solidFill>
              </a:rPr>
              <a:t>Les objectifs doivent être très clairs et aussi détaillés que </a:t>
            </a:r>
            <a:r>
              <a:rPr lang="en-US" sz="1800" dirty="0">
                <a:solidFill>
                  <a:srgbClr val="382B1B"/>
                </a:solidFill>
              </a:rPr>
              <a:t>possible.</a:t>
            </a:r>
          </a:p>
          <a:p>
            <a:pPr marL="0" lvl="1" algn="l">
              <a:lnSpc>
                <a:spcPts val="2340"/>
              </a:lnSpc>
              <a:spcBef>
                <a:spcPts val="0"/>
              </a:spcBef>
              <a:buClr>
                <a:srgbClr val="B6D1E1"/>
              </a:buClr>
            </a:pPr>
            <a:endParaRPr lang="en-US" sz="1800" dirty="0">
              <a:solidFill>
                <a:srgbClr val="382B1B"/>
              </a:solidFill>
            </a:endParaRPr>
          </a:p>
          <a:p>
            <a:pPr marL="0" lvl="1" algn="l">
              <a:lnSpc>
                <a:spcPts val="2340"/>
              </a:lnSpc>
              <a:spcBef>
                <a:spcPts val="0"/>
              </a:spcBef>
              <a:buClr>
                <a:srgbClr val="B6D1E1"/>
              </a:buClr>
            </a:pPr>
            <a:endParaRPr lang="en-US" dirty="0">
              <a:solidFill>
                <a:srgbClr val="382B1B"/>
              </a:solidFill>
            </a:endParaRPr>
          </a:p>
        </p:txBody>
      </p:sp>
      <p:sp>
        <p:nvSpPr>
          <p:cNvPr id="14" name="TextBox 13">
            <a:extLst>
              <a:ext uri="{FF2B5EF4-FFF2-40B4-BE49-F238E27FC236}">
                <a16:creationId xmlns:a16="http://schemas.microsoft.com/office/drawing/2014/main" id="{1A93CF5B-03F3-6A90-B240-51CD661691D5}"/>
              </a:ext>
            </a:extLst>
          </p:cNvPr>
          <p:cNvSpPr txBox="1"/>
          <p:nvPr/>
        </p:nvSpPr>
        <p:spPr>
          <a:xfrm>
            <a:off x="4597647" y="2599973"/>
            <a:ext cx="2817297" cy="1842427"/>
          </a:xfrm>
          <a:prstGeom prst="rect">
            <a:avLst/>
          </a:prstGeom>
          <a:solidFill>
            <a:srgbClr val="B6D1E1"/>
          </a:solidFill>
        </p:spPr>
        <p:txBody>
          <a:bodyPr wrap="square">
            <a:spAutoFit/>
          </a:bodyPr>
          <a:lstStyle/>
          <a:p>
            <a:pPr marL="0" lvl="1" algn="l">
              <a:lnSpc>
                <a:spcPts val="2340"/>
              </a:lnSpc>
              <a:spcBef>
                <a:spcPts val="0"/>
              </a:spcBef>
              <a:buClr>
                <a:srgbClr val="B6D1E1"/>
              </a:buClr>
            </a:pPr>
            <a:r>
              <a:rPr lang="en-US" sz="1600" b="1" dirty="0">
                <a:solidFill>
                  <a:srgbClr val="382B1B"/>
                </a:solidFill>
              </a:rPr>
              <a:t>Mesurables. </a:t>
            </a:r>
          </a:p>
          <a:p>
            <a:pPr marL="0" lvl="1" algn="l">
              <a:lnSpc>
                <a:spcPts val="2340"/>
              </a:lnSpc>
              <a:spcBef>
                <a:spcPts val="0"/>
              </a:spcBef>
              <a:buClr>
                <a:srgbClr val="B6D1E1"/>
              </a:buClr>
            </a:pPr>
            <a:r>
              <a:rPr lang="en-US" sz="1600" dirty="0">
                <a:solidFill>
                  <a:srgbClr val="382B1B"/>
                </a:solidFill>
              </a:rPr>
              <a:t>Les objectifs doivent être tangibles ; les résultats doivent être mesurables. Posez-vous les questions suivantes : "Quand ?" et "Combien ?" </a:t>
            </a:r>
          </a:p>
        </p:txBody>
      </p:sp>
      <p:sp>
        <p:nvSpPr>
          <p:cNvPr id="16" name="TextBox 15">
            <a:extLst>
              <a:ext uri="{FF2B5EF4-FFF2-40B4-BE49-F238E27FC236}">
                <a16:creationId xmlns:a16="http://schemas.microsoft.com/office/drawing/2014/main" id="{BD5396A3-CD4A-6794-5370-087F33757AAB}"/>
              </a:ext>
            </a:extLst>
          </p:cNvPr>
          <p:cNvSpPr txBox="1"/>
          <p:nvPr/>
        </p:nvSpPr>
        <p:spPr>
          <a:xfrm>
            <a:off x="7836197" y="2599973"/>
            <a:ext cx="3046423" cy="1862048"/>
          </a:xfrm>
          <a:prstGeom prst="rect">
            <a:avLst/>
          </a:prstGeom>
          <a:solidFill>
            <a:srgbClr val="E6C8C7"/>
          </a:solidFill>
        </p:spPr>
        <p:txBody>
          <a:bodyPr wrap="square">
            <a:spAutoFit/>
          </a:bodyPr>
          <a:lstStyle/>
          <a:p>
            <a:pPr marL="0" lvl="1" algn="l">
              <a:lnSpc>
                <a:spcPts val="2340"/>
              </a:lnSpc>
              <a:spcBef>
                <a:spcPts val="0"/>
              </a:spcBef>
              <a:buClr>
                <a:srgbClr val="B6D1E1"/>
              </a:buClr>
            </a:pPr>
            <a:r>
              <a:rPr lang="en-US" sz="2000" b="1" dirty="0">
                <a:solidFill>
                  <a:srgbClr val="382B1B"/>
                </a:solidFill>
              </a:rPr>
              <a:t>Orientés vers l'action</a:t>
            </a:r>
            <a:r>
              <a:rPr lang="en-US" sz="2000" dirty="0">
                <a:solidFill>
                  <a:srgbClr val="382B1B"/>
                </a:solidFill>
              </a:rPr>
              <a:t>. </a:t>
            </a:r>
          </a:p>
          <a:p>
            <a:pPr marL="0" lvl="1" algn="l">
              <a:lnSpc>
                <a:spcPts val="2340"/>
              </a:lnSpc>
              <a:spcBef>
                <a:spcPts val="0"/>
              </a:spcBef>
              <a:buClr>
                <a:srgbClr val="B6D1E1"/>
              </a:buClr>
            </a:pPr>
            <a:r>
              <a:rPr lang="en-US" sz="2000" dirty="0">
                <a:solidFill>
                  <a:srgbClr val="382B1B"/>
                </a:solidFill>
              </a:rPr>
              <a:t>Assurez-vous de pouvoir identifier les étapes à suivre pour atteindre chaque objectif.</a:t>
            </a:r>
          </a:p>
          <a:p>
            <a:pPr marL="0" lvl="1" algn="l">
              <a:lnSpc>
                <a:spcPts val="2340"/>
              </a:lnSpc>
              <a:spcBef>
                <a:spcPts val="0"/>
              </a:spcBef>
              <a:buClr>
                <a:srgbClr val="B6D1E1"/>
              </a:buClr>
            </a:pPr>
            <a:endParaRPr lang="en-US" sz="2000" dirty="0">
              <a:solidFill>
                <a:srgbClr val="382B1B"/>
              </a:solidFill>
            </a:endParaRPr>
          </a:p>
          <a:p>
            <a:pPr marL="0" lvl="1" algn="l">
              <a:lnSpc>
                <a:spcPts val="2340"/>
              </a:lnSpc>
              <a:spcBef>
                <a:spcPts val="0"/>
              </a:spcBef>
              <a:buClr>
                <a:srgbClr val="B6D1E1"/>
              </a:buClr>
            </a:pPr>
            <a:endParaRPr lang="en-US" sz="2000" dirty="0">
              <a:solidFill>
                <a:srgbClr val="382B1B"/>
              </a:solidFill>
            </a:endParaRPr>
          </a:p>
        </p:txBody>
      </p:sp>
      <p:sp>
        <p:nvSpPr>
          <p:cNvPr id="18" name="TextBox 17">
            <a:extLst>
              <a:ext uri="{FF2B5EF4-FFF2-40B4-BE49-F238E27FC236}">
                <a16:creationId xmlns:a16="http://schemas.microsoft.com/office/drawing/2014/main" id="{C2B1F0C0-29FC-018C-B79B-69D9D45D40AE}"/>
              </a:ext>
            </a:extLst>
          </p:cNvPr>
          <p:cNvSpPr txBox="1"/>
          <p:nvPr/>
        </p:nvSpPr>
        <p:spPr>
          <a:xfrm>
            <a:off x="1411542" y="4631480"/>
            <a:ext cx="4784411" cy="1842427"/>
          </a:xfrm>
          <a:prstGeom prst="rect">
            <a:avLst/>
          </a:prstGeom>
          <a:solidFill>
            <a:srgbClr val="B6D1E1"/>
          </a:solidFill>
        </p:spPr>
        <p:txBody>
          <a:bodyPr wrap="square">
            <a:spAutoFit/>
          </a:bodyPr>
          <a:lstStyle/>
          <a:p>
            <a:pPr marL="0" lvl="1" algn="l">
              <a:lnSpc>
                <a:spcPts val="2340"/>
              </a:lnSpc>
              <a:spcBef>
                <a:spcPts val="0"/>
              </a:spcBef>
              <a:buClr>
                <a:srgbClr val="B6D1E1"/>
              </a:buClr>
            </a:pPr>
            <a:r>
              <a:rPr lang="en-GB" sz="1600" b="1" dirty="0">
                <a:solidFill>
                  <a:srgbClr val="382B1B"/>
                </a:solidFill>
              </a:rPr>
              <a:t>Réaliste. </a:t>
            </a:r>
            <a:r>
              <a:rPr lang="en-GB" sz="1600" dirty="0">
                <a:solidFill>
                  <a:srgbClr val="382B1B"/>
                </a:solidFill>
              </a:rPr>
              <a:t>Soyez honnête quant à ce qui est possible pour vous dans l'immédiat, compte tenu de votre temps, de vos ressources et de votre soutien. Un objectif doit vous mettre au défi, mais pas vous submerger.  </a:t>
            </a:r>
            <a:r>
              <a:rPr lang="en-GB" sz="1600" b="1" dirty="0">
                <a:solidFill>
                  <a:srgbClr val="382B1B"/>
                </a:solidFill>
              </a:rPr>
              <a:t>Exemple : </a:t>
            </a:r>
            <a:r>
              <a:rPr lang="en-GB" sz="1600" dirty="0">
                <a:solidFill>
                  <a:srgbClr val="382B1B"/>
                </a:solidFill>
              </a:rPr>
              <a:t>Développer un nouveau produit par mois, et non en lancer 10 d'un coup.</a:t>
            </a:r>
          </a:p>
        </p:txBody>
      </p:sp>
      <p:sp>
        <p:nvSpPr>
          <p:cNvPr id="20" name="TextBox 19">
            <a:extLst>
              <a:ext uri="{FF2B5EF4-FFF2-40B4-BE49-F238E27FC236}">
                <a16:creationId xmlns:a16="http://schemas.microsoft.com/office/drawing/2014/main" id="{6D5B1D33-6812-77EB-6720-6DE816ADB277}"/>
              </a:ext>
            </a:extLst>
          </p:cNvPr>
          <p:cNvSpPr txBox="1"/>
          <p:nvPr/>
        </p:nvSpPr>
        <p:spPr>
          <a:xfrm>
            <a:off x="6275164" y="4631480"/>
            <a:ext cx="4607456" cy="1540743"/>
          </a:xfrm>
          <a:prstGeom prst="rect">
            <a:avLst/>
          </a:prstGeom>
          <a:solidFill>
            <a:srgbClr val="84BFA4"/>
          </a:solidFill>
        </p:spPr>
        <p:txBody>
          <a:bodyPr wrap="square">
            <a:spAutoFit/>
          </a:bodyPr>
          <a:lstStyle/>
          <a:p>
            <a:pPr marL="0" lvl="1" algn="l">
              <a:lnSpc>
                <a:spcPts val="2340"/>
              </a:lnSpc>
              <a:spcBef>
                <a:spcPts val="0"/>
              </a:spcBef>
              <a:buClr>
                <a:srgbClr val="B6D1E1"/>
              </a:buClr>
            </a:pPr>
            <a:r>
              <a:rPr lang="en-GB" sz="1400" b="1" dirty="0">
                <a:solidFill>
                  <a:srgbClr val="382B1B"/>
                </a:solidFill>
              </a:rPr>
              <a:t>Limité dans le temps.  </a:t>
            </a:r>
            <a:r>
              <a:rPr lang="en-GB" sz="1400" dirty="0">
                <a:solidFill>
                  <a:srgbClr val="382B1B"/>
                </a:solidFill>
              </a:rPr>
              <a:t>Fixez une date limite. Cela vous aide à vous concentrer et à passer à l'action. Posez la question : "Pour quand ? "Pour quand ?". </a:t>
            </a:r>
            <a:r>
              <a:rPr lang="en-GB" sz="1400" b="1" dirty="0">
                <a:solidFill>
                  <a:srgbClr val="382B1B"/>
                </a:solidFill>
              </a:rPr>
              <a:t>Exemple </a:t>
            </a:r>
            <a:r>
              <a:rPr lang="en-GB" sz="1400" dirty="0">
                <a:solidFill>
                  <a:srgbClr val="382B1B"/>
                </a:solidFill>
              </a:rPr>
              <a:t>: "Je vais postuler pour deux marchés pop-up avant la fin du mois prochain".</a:t>
            </a:r>
            <a:endParaRPr lang="en-US" sz="1400" dirty="0">
              <a:solidFill>
                <a:srgbClr val="382B1B"/>
              </a:solidFill>
            </a:endParaRPr>
          </a:p>
          <a:p>
            <a:pPr marL="0" lvl="1" algn="l">
              <a:lnSpc>
                <a:spcPts val="2340"/>
              </a:lnSpc>
              <a:spcBef>
                <a:spcPts val="0"/>
              </a:spcBef>
              <a:buClr>
                <a:srgbClr val="B6D1E1"/>
              </a:buClr>
            </a:pPr>
            <a:endParaRPr lang="en-US" sz="1400" dirty="0">
              <a:solidFill>
                <a:srgbClr val="382B1B"/>
              </a:solidFill>
            </a:endParaRPr>
          </a:p>
        </p:txBody>
      </p:sp>
    </p:spTree>
    <p:extLst>
      <p:ext uri="{BB962C8B-B14F-4D97-AF65-F5344CB8AC3E}">
        <p14:creationId xmlns:p14="http://schemas.microsoft.com/office/powerpoint/2010/main" val="1630079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p:txBody>
          <a:bodyPr/>
          <a:lstStyle/>
          <a:p>
            <a:r>
              <a:rPr lang="en-US" dirty="0"/>
              <a:t>"DESSINEZ VOTRE AVENIR</a:t>
            </a:r>
            <a:r>
              <a:rPr lang="bs-Latn-BA" dirty="0"/>
              <a:t>" : </a:t>
            </a:r>
            <a:r>
              <a:rPr lang="en-US" dirty="0"/>
              <a:t>UNE APPROCHE VISUELLE DE LA FIXATION D'OBJECTIFS</a:t>
            </a:r>
            <a:endParaRPr lang="en-GB" dirty="0"/>
          </a:p>
        </p:txBody>
      </p:sp>
      <p:sp>
        <p:nvSpPr>
          <p:cNvPr id="8" name="Text Placeholder 7">
            <a:extLst>
              <a:ext uri="{FF2B5EF4-FFF2-40B4-BE49-F238E27FC236}">
                <a16:creationId xmlns:a16="http://schemas.microsoft.com/office/drawing/2014/main" id="{B91FE580-B29E-D432-9F5A-D9BCDBEB0506}"/>
              </a:ext>
            </a:extLst>
          </p:cNvPr>
          <p:cNvSpPr>
            <a:spLocks noGrp="1"/>
          </p:cNvSpPr>
          <p:nvPr>
            <p:ph type="body" sz="quarter" idx="14"/>
          </p:nvPr>
        </p:nvSpPr>
        <p:spPr>
          <a:xfrm>
            <a:off x="253156" y="1841833"/>
            <a:ext cx="4362290" cy="3286125"/>
          </a:xfrm>
        </p:spPr>
        <p:txBody>
          <a:bodyPr/>
          <a:lstStyle/>
          <a:p>
            <a:pPr marL="342900" indent="-342900">
              <a:buClr>
                <a:srgbClr val="B6D1E1"/>
              </a:buClr>
              <a:buFont typeface="Arial" panose="020B0604020202020204" pitchFamily="34" charset="0"/>
              <a:buChar char="•"/>
            </a:pPr>
            <a:r>
              <a:rPr lang="en-US" b="1" dirty="0"/>
              <a:t>Se fixer des objectifs n'est pas sorcier</a:t>
            </a:r>
          </a:p>
          <a:p>
            <a:pPr marL="342900" indent="-342900">
              <a:buClr>
                <a:srgbClr val="B6D1E1"/>
              </a:buClr>
              <a:buFont typeface="Arial" panose="020B0604020202020204" pitchFamily="34" charset="0"/>
              <a:buChar char="•"/>
            </a:pPr>
            <a:r>
              <a:rPr lang="en-US" dirty="0"/>
              <a:t>Patti Dobrowolski, spécialiste de la fixation visuelle d'objectifs, captive et inspire son auditoire en utilisant l'outil de leadership d'entreprise : Dessiner des solutions.</a:t>
            </a:r>
          </a:p>
          <a:p>
            <a:pPr marL="342900" indent="-342900">
              <a:buClr>
                <a:srgbClr val="B6D1E1"/>
              </a:buClr>
              <a:buFont typeface="Arial" panose="020B0604020202020204" pitchFamily="34" charset="0"/>
              <a:buChar char="•"/>
            </a:pPr>
            <a:r>
              <a:rPr lang="en-US" dirty="0"/>
              <a:t>Dessiner votre avenir vous aide à fixer vos objectifs, à envisager l'avenir que vous souhaitez, à créer des changements positifs, à améliorer la culture et à accélérer les performances de l'équipe pour un meilleur résultat.</a:t>
            </a:r>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p:txBody>
      </p:sp>
      <p:grpSp>
        <p:nvGrpSpPr>
          <p:cNvPr id="2" name="Group 1">
            <a:extLst>
              <a:ext uri="{FF2B5EF4-FFF2-40B4-BE49-F238E27FC236}">
                <a16:creationId xmlns:a16="http://schemas.microsoft.com/office/drawing/2014/main" id="{8B258AEF-EA9E-B867-C730-A1AC4495B5A8}"/>
              </a:ext>
            </a:extLst>
          </p:cNvPr>
          <p:cNvGrpSpPr/>
          <p:nvPr/>
        </p:nvGrpSpPr>
        <p:grpSpPr>
          <a:xfrm>
            <a:off x="4779226" y="4537197"/>
            <a:ext cx="2162750" cy="2026384"/>
            <a:chOff x="5824538" y="486113"/>
            <a:chExt cx="2251075" cy="1949450"/>
          </a:xfrm>
        </p:grpSpPr>
        <p:pic>
          <p:nvPicPr>
            <p:cNvPr id="4" name="Picture 3" descr="A picture containing text&#10;&#10;Description automatically generated">
              <a:extLst>
                <a:ext uri="{FF2B5EF4-FFF2-40B4-BE49-F238E27FC236}">
                  <a16:creationId xmlns:a16="http://schemas.microsoft.com/office/drawing/2014/main" id="{FAF0B0E3-AE8F-473D-3968-1ED4F879B8CF}"/>
                </a:ext>
              </a:extLst>
            </p:cNvPr>
            <p:cNvPicPr>
              <a:picLocks noChangeAspect="1"/>
            </p:cNvPicPr>
            <p:nvPr/>
          </p:nvPicPr>
          <p:blipFill>
            <a:blip r:embed="rId2"/>
            <a:stretch>
              <a:fillRect/>
            </a:stretch>
          </p:blipFill>
          <p:spPr>
            <a:xfrm>
              <a:off x="5824538" y="486113"/>
              <a:ext cx="2251075" cy="1949450"/>
            </a:xfrm>
            <a:prstGeom prst="rect">
              <a:avLst/>
            </a:prstGeom>
          </p:spPr>
        </p:pic>
        <p:pic>
          <p:nvPicPr>
            <p:cNvPr id="5" name="Picture 4" descr="Icon&#10;&#10;Description automatically generated">
              <a:extLst>
                <a:ext uri="{FF2B5EF4-FFF2-40B4-BE49-F238E27FC236}">
                  <a16:creationId xmlns:a16="http://schemas.microsoft.com/office/drawing/2014/main" id="{C470E245-859E-FAB0-F6A5-20CF68EB18CE}"/>
                </a:ext>
              </a:extLst>
            </p:cNvPr>
            <p:cNvPicPr>
              <a:picLocks noChangeAspect="1"/>
            </p:cNvPicPr>
            <p:nvPr/>
          </p:nvPicPr>
          <p:blipFill>
            <a:blip r:embed="rId3"/>
            <a:stretch>
              <a:fillRect/>
            </a:stretch>
          </p:blipFill>
          <p:spPr>
            <a:xfrm flipH="1">
              <a:off x="7667363" y="1271051"/>
              <a:ext cx="258679" cy="282113"/>
            </a:xfrm>
            <a:prstGeom prst="rect">
              <a:avLst/>
            </a:prstGeom>
          </p:spPr>
        </p:pic>
      </p:grpSp>
      <p:grpSp>
        <p:nvGrpSpPr>
          <p:cNvPr id="21" name="Group 20">
            <a:extLst>
              <a:ext uri="{FF2B5EF4-FFF2-40B4-BE49-F238E27FC236}">
                <a16:creationId xmlns:a16="http://schemas.microsoft.com/office/drawing/2014/main" id="{1E5173E0-8672-567F-A9F9-8E6670AE816B}"/>
              </a:ext>
            </a:extLst>
          </p:cNvPr>
          <p:cNvGrpSpPr/>
          <p:nvPr/>
        </p:nvGrpSpPr>
        <p:grpSpPr>
          <a:xfrm>
            <a:off x="6510347" y="1599430"/>
            <a:ext cx="5681653" cy="4752164"/>
            <a:chOff x="4308293" y="667658"/>
            <a:chExt cx="6811123" cy="5696857"/>
          </a:xfrm>
        </p:grpSpPr>
        <p:pic>
          <p:nvPicPr>
            <p:cNvPr id="22" name="Picture 21">
              <a:extLst>
                <a:ext uri="{FF2B5EF4-FFF2-40B4-BE49-F238E27FC236}">
                  <a16:creationId xmlns:a16="http://schemas.microsoft.com/office/drawing/2014/main" id="{40D233FE-A2CA-547E-A19F-9C89D8FF1C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23" name="Rectangle 22">
              <a:extLst>
                <a:ext uri="{FF2B5EF4-FFF2-40B4-BE49-F238E27FC236}">
                  <a16:creationId xmlns:a16="http://schemas.microsoft.com/office/drawing/2014/main" id="{BB032733-38CE-F282-75E9-7ACD09E7DE7C}"/>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a:extLst>
              <a:ext uri="{FF2B5EF4-FFF2-40B4-BE49-F238E27FC236}">
                <a16:creationId xmlns:a16="http://schemas.microsoft.com/office/drawing/2014/main" id="{F18E00F1-3409-B94D-37D2-40B57CFF7771}"/>
              </a:ext>
            </a:extLst>
          </p:cNvPr>
          <p:cNvPicPr>
            <a:picLocks noChangeAspect="1"/>
          </p:cNvPicPr>
          <p:nvPr/>
        </p:nvPicPr>
        <p:blipFill rotWithShape="1">
          <a:blip r:embed="rId5"/>
          <a:srcRect l="1822" t="909" r="11682"/>
          <a:stretch/>
        </p:blipFill>
        <p:spPr>
          <a:xfrm>
            <a:off x="7429500" y="1914525"/>
            <a:ext cx="4762500" cy="3114674"/>
          </a:xfrm>
          <a:prstGeom prst="rect">
            <a:avLst/>
          </a:prstGeom>
        </p:spPr>
      </p:pic>
      <p:grpSp>
        <p:nvGrpSpPr>
          <p:cNvPr id="25" name="Group 24">
            <a:extLst>
              <a:ext uri="{FF2B5EF4-FFF2-40B4-BE49-F238E27FC236}">
                <a16:creationId xmlns:a16="http://schemas.microsoft.com/office/drawing/2014/main" id="{2777738B-7611-363B-D187-44F18F182938}"/>
              </a:ext>
            </a:extLst>
          </p:cNvPr>
          <p:cNvGrpSpPr/>
          <p:nvPr/>
        </p:nvGrpSpPr>
        <p:grpSpPr>
          <a:xfrm rot="584197">
            <a:off x="6150686" y="2641441"/>
            <a:ext cx="1686910" cy="1686910"/>
            <a:chOff x="4240924" y="3373820"/>
            <a:chExt cx="1686910" cy="1686910"/>
          </a:xfrm>
        </p:grpSpPr>
        <p:sp>
          <p:nvSpPr>
            <p:cNvPr id="26" name="Oval 25">
              <a:extLst>
                <a:ext uri="{FF2B5EF4-FFF2-40B4-BE49-F238E27FC236}">
                  <a16:creationId xmlns:a16="http://schemas.microsoft.com/office/drawing/2014/main" id="{93654DF0-B5EB-1357-E440-55F01115E5EF}"/>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D521593-DA0D-41A3-C33D-36F5854DBFA0}"/>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Cliquez pour </a:t>
              </a:r>
              <a:r>
                <a:rPr lang="en-GB" sz="3000" b="0" i="0" u="none" strike="noStrike" dirty="0">
                  <a:solidFill>
                    <a:schemeClr val="bg1"/>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voir</a:t>
              </a:r>
              <a:endParaRPr lang="en-GB" sz="3000" b="0" i="0" dirty="0">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11473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751414" y="378372"/>
            <a:ext cx="9876153" cy="1126708"/>
          </a:xfrm>
        </p:spPr>
        <p:txBody>
          <a:bodyPr/>
          <a:lstStyle/>
          <a:p>
            <a:r>
              <a:rPr lang="en-US" dirty="0"/>
              <a:t>EXERCICE </a:t>
            </a:r>
            <a:r>
              <a:rPr lang="bs-Latn-BA" dirty="0"/>
              <a:t>: </a:t>
            </a:r>
            <a:r>
              <a:rPr lang="en-US" dirty="0"/>
              <a:t>REGARDER LA FIXATION VISUELLE D'OBJECTIFS "DESSINEZ VOTRE AVENIR"</a:t>
            </a:r>
          </a:p>
        </p:txBody>
      </p:sp>
      <p:sp>
        <p:nvSpPr>
          <p:cNvPr id="8" name="Text Placeholder 7">
            <a:extLst>
              <a:ext uri="{FF2B5EF4-FFF2-40B4-BE49-F238E27FC236}">
                <a16:creationId xmlns:a16="http://schemas.microsoft.com/office/drawing/2014/main" id="{B91FE580-B29E-D432-9F5A-D9BCDBEB0506}"/>
              </a:ext>
            </a:extLst>
          </p:cNvPr>
          <p:cNvSpPr>
            <a:spLocks noGrp="1"/>
          </p:cNvSpPr>
          <p:nvPr>
            <p:ph type="body" sz="quarter" idx="14"/>
          </p:nvPr>
        </p:nvSpPr>
        <p:spPr>
          <a:xfrm>
            <a:off x="738348" y="2200275"/>
            <a:ext cx="4590890" cy="1628775"/>
          </a:xfrm>
        </p:spPr>
        <p:txBody>
          <a:bodyPr/>
          <a:lstStyle/>
          <a:p>
            <a:pPr>
              <a:buClr>
                <a:srgbClr val="B6D1E1"/>
              </a:buClr>
            </a:pPr>
            <a:r>
              <a:rPr lang="en-US" dirty="0"/>
              <a:t>Dans cette conférence TEDx, Patti dessine une représentation visuelle de l'avenir et de la réalité souhaitée par Joe, un entrepreneur en herbe.</a:t>
            </a:r>
          </a:p>
        </p:txBody>
      </p:sp>
      <p:grpSp>
        <p:nvGrpSpPr>
          <p:cNvPr id="2" name="Group 1">
            <a:extLst>
              <a:ext uri="{FF2B5EF4-FFF2-40B4-BE49-F238E27FC236}">
                <a16:creationId xmlns:a16="http://schemas.microsoft.com/office/drawing/2014/main" id="{8B258AEF-EA9E-B867-C730-A1AC4495B5A8}"/>
              </a:ext>
            </a:extLst>
          </p:cNvPr>
          <p:cNvGrpSpPr/>
          <p:nvPr/>
        </p:nvGrpSpPr>
        <p:grpSpPr>
          <a:xfrm>
            <a:off x="4389582" y="4371975"/>
            <a:ext cx="2639697" cy="2286000"/>
            <a:chOff x="5824538" y="486113"/>
            <a:chExt cx="2251075" cy="1949450"/>
          </a:xfrm>
        </p:grpSpPr>
        <p:pic>
          <p:nvPicPr>
            <p:cNvPr id="4" name="Picture 3" descr="A picture containing text&#10;&#10;Description automatically generated">
              <a:extLst>
                <a:ext uri="{FF2B5EF4-FFF2-40B4-BE49-F238E27FC236}">
                  <a16:creationId xmlns:a16="http://schemas.microsoft.com/office/drawing/2014/main" id="{FAF0B0E3-AE8F-473D-3968-1ED4F879B8CF}"/>
                </a:ext>
              </a:extLst>
            </p:cNvPr>
            <p:cNvPicPr>
              <a:picLocks noChangeAspect="1"/>
            </p:cNvPicPr>
            <p:nvPr/>
          </p:nvPicPr>
          <p:blipFill>
            <a:blip r:embed="rId3"/>
            <a:stretch>
              <a:fillRect/>
            </a:stretch>
          </p:blipFill>
          <p:spPr>
            <a:xfrm>
              <a:off x="5824538" y="486113"/>
              <a:ext cx="2251075" cy="1949450"/>
            </a:xfrm>
            <a:prstGeom prst="rect">
              <a:avLst/>
            </a:prstGeom>
          </p:spPr>
        </p:pic>
        <p:pic>
          <p:nvPicPr>
            <p:cNvPr id="5" name="Picture 4" descr="Icon&#10;&#10;Description automatically generated">
              <a:extLst>
                <a:ext uri="{FF2B5EF4-FFF2-40B4-BE49-F238E27FC236}">
                  <a16:creationId xmlns:a16="http://schemas.microsoft.com/office/drawing/2014/main" id="{C470E245-859E-FAB0-F6A5-20CF68EB18CE}"/>
                </a:ext>
              </a:extLst>
            </p:cNvPr>
            <p:cNvPicPr>
              <a:picLocks noChangeAspect="1"/>
            </p:cNvPicPr>
            <p:nvPr/>
          </p:nvPicPr>
          <p:blipFill>
            <a:blip r:embed="rId4"/>
            <a:stretch>
              <a:fillRect/>
            </a:stretch>
          </p:blipFill>
          <p:spPr>
            <a:xfrm flipH="1">
              <a:off x="7667363" y="1271051"/>
              <a:ext cx="258679" cy="282113"/>
            </a:xfrm>
            <a:prstGeom prst="rect">
              <a:avLst/>
            </a:prstGeom>
          </p:spPr>
        </p:pic>
      </p:grpSp>
      <p:grpSp>
        <p:nvGrpSpPr>
          <p:cNvPr id="21" name="Group 20">
            <a:extLst>
              <a:ext uri="{FF2B5EF4-FFF2-40B4-BE49-F238E27FC236}">
                <a16:creationId xmlns:a16="http://schemas.microsoft.com/office/drawing/2014/main" id="{1E5173E0-8672-567F-A9F9-8E6670AE816B}"/>
              </a:ext>
            </a:extLst>
          </p:cNvPr>
          <p:cNvGrpSpPr/>
          <p:nvPr/>
        </p:nvGrpSpPr>
        <p:grpSpPr>
          <a:xfrm>
            <a:off x="6510347" y="1599430"/>
            <a:ext cx="5681653" cy="4752164"/>
            <a:chOff x="4308293" y="667658"/>
            <a:chExt cx="6811123" cy="5696857"/>
          </a:xfrm>
        </p:grpSpPr>
        <p:pic>
          <p:nvPicPr>
            <p:cNvPr id="22" name="Picture 21">
              <a:extLst>
                <a:ext uri="{FF2B5EF4-FFF2-40B4-BE49-F238E27FC236}">
                  <a16:creationId xmlns:a16="http://schemas.microsoft.com/office/drawing/2014/main" id="{40D233FE-A2CA-547E-A19F-9C89D8FF1C9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23" name="Rectangle 22">
              <a:extLst>
                <a:ext uri="{FF2B5EF4-FFF2-40B4-BE49-F238E27FC236}">
                  <a16:creationId xmlns:a16="http://schemas.microsoft.com/office/drawing/2014/main" id="{BB032733-38CE-F282-75E9-7ACD09E7DE7C}"/>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09C81A8C-74AF-0A2A-6B48-54BE18CDFD98}"/>
              </a:ext>
            </a:extLst>
          </p:cNvPr>
          <p:cNvSpPr/>
          <p:nvPr/>
        </p:nvSpPr>
        <p:spPr>
          <a:xfrm>
            <a:off x="700087" y="4652109"/>
            <a:ext cx="3071814" cy="862865"/>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322B7D4-2ED9-9575-B58C-79BC4CF85B58}"/>
              </a:ext>
            </a:extLst>
          </p:cNvPr>
          <p:cNvGrpSpPr/>
          <p:nvPr/>
        </p:nvGrpSpPr>
        <p:grpSpPr>
          <a:xfrm>
            <a:off x="920794" y="4240493"/>
            <a:ext cx="2788753" cy="578690"/>
            <a:chOff x="2045517" y="6166884"/>
            <a:chExt cx="2788753" cy="578690"/>
          </a:xfrm>
        </p:grpSpPr>
        <p:sp>
          <p:nvSpPr>
            <p:cNvPr id="15" name="Rectangle 14">
              <a:extLst>
                <a:ext uri="{FF2B5EF4-FFF2-40B4-BE49-F238E27FC236}">
                  <a16:creationId xmlns:a16="http://schemas.microsoft.com/office/drawing/2014/main" id="{33A8C295-9DB5-4690-E41C-BE4DD74FB131}"/>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A318BD1-C43C-20D2-BBE8-24BC07C6D2EF}"/>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2BBF7F6-472E-5B38-E7C1-FF771409AA3A}"/>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Exercice</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8" name="Graphic 17" descr="Clipboard Partially Ticked outline">
              <a:extLst>
                <a:ext uri="{FF2B5EF4-FFF2-40B4-BE49-F238E27FC236}">
                  <a16:creationId xmlns:a16="http://schemas.microsoft.com/office/drawing/2014/main" id="{7C37BF3F-569B-8EDB-BA4E-BA6BB635A5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52084" y="6198780"/>
              <a:ext cx="520997" cy="520997"/>
            </a:xfrm>
            <a:prstGeom prst="rect">
              <a:avLst/>
            </a:prstGeom>
          </p:spPr>
        </p:pic>
      </p:grpSp>
      <p:sp>
        <p:nvSpPr>
          <p:cNvPr id="19" name="Text Placeholder 2">
            <a:extLst>
              <a:ext uri="{FF2B5EF4-FFF2-40B4-BE49-F238E27FC236}">
                <a16:creationId xmlns:a16="http://schemas.microsoft.com/office/drawing/2014/main" id="{CD1749C0-6FF5-CCF9-6C0A-14B75C702D32}"/>
              </a:ext>
            </a:extLst>
          </p:cNvPr>
          <p:cNvSpPr txBox="1">
            <a:spLocks/>
          </p:cNvSpPr>
          <p:nvPr/>
        </p:nvSpPr>
        <p:spPr>
          <a:xfrm>
            <a:off x="957263" y="4950960"/>
            <a:ext cx="4151539" cy="77832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IE" b="1" dirty="0"/>
              <a:t>Dessinez votre avenir</a:t>
            </a:r>
            <a:endParaRPr lang="en-US" b="1" dirty="0"/>
          </a:p>
        </p:txBody>
      </p:sp>
      <p:pic>
        <p:nvPicPr>
          <p:cNvPr id="20" name="zESeeaFDVSw">
            <a:hlinkClick r:id="" action="ppaction://media"/>
            <a:extLst>
              <a:ext uri="{FF2B5EF4-FFF2-40B4-BE49-F238E27FC236}">
                <a16:creationId xmlns:a16="http://schemas.microsoft.com/office/drawing/2014/main" id="{4395585E-3354-60DC-AEC6-CA00429C44F5}"/>
              </a:ext>
            </a:extLst>
          </p:cNvPr>
          <p:cNvPicPr>
            <a:picLocks noRot="1" noChangeAspect="1"/>
          </p:cNvPicPr>
          <p:nvPr>
            <a:videoFile r:link="rId1"/>
          </p:nvPr>
        </p:nvPicPr>
        <p:blipFill rotWithShape="1">
          <a:blip r:embed="rId8"/>
          <a:srcRect l="1164" t="9073" r="6445" b="9223"/>
          <a:stretch/>
        </p:blipFill>
        <p:spPr>
          <a:xfrm>
            <a:off x="7543800" y="1889101"/>
            <a:ext cx="4648200" cy="3082949"/>
          </a:xfrm>
          <a:prstGeom prst="rect">
            <a:avLst/>
          </a:prstGeom>
          <a:ln w="88900" cap="sq" cmpd="thickThin">
            <a:solidFill>
              <a:srgbClr val="000000"/>
            </a:solidFill>
            <a:prstDash val="solid"/>
            <a:miter lim="800000"/>
          </a:ln>
          <a:effectLst>
            <a:innerShdw blurRad="76200">
              <a:srgbClr val="000000"/>
            </a:innerShdw>
          </a:effectLst>
        </p:spPr>
      </p:pic>
      <p:grpSp>
        <p:nvGrpSpPr>
          <p:cNvPr id="28" name="Group 27">
            <a:extLst>
              <a:ext uri="{FF2B5EF4-FFF2-40B4-BE49-F238E27FC236}">
                <a16:creationId xmlns:a16="http://schemas.microsoft.com/office/drawing/2014/main" id="{2941B0BD-D23F-FF67-786A-B95E5FC9DE79}"/>
              </a:ext>
            </a:extLst>
          </p:cNvPr>
          <p:cNvGrpSpPr/>
          <p:nvPr/>
        </p:nvGrpSpPr>
        <p:grpSpPr>
          <a:xfrm rot="584197">
            <a:off x="6422147" y="2041367"/>
            <a:ext cx="1686910" cy="1686910"/>
            <a:chOff x="4240924" y="3373820"/>
            <a:chExt cx="1686910" cy="1686910"/>
          </a:xfrm>
        </p:grpSpPr>
        <p:sp>
          <p:nvSpPr>
            <p:cNvPr id="29" name="Oval 28">
              <a:extLst>
                <a:ext uri="{FF2B5EF4-FFF2-40B4-BE49-F238E27FC236}">
                  <a16:creationId xmlns:a16="http://schemas.microsoft.com/office/drawing/2014/main" id="{A735C274-5FAF-F762-BE28-717C67C46E5C}"/>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C1F55DE-961E-2F1B-B593-E2854EB5C61E}"/>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Cliquez pour </a:t>
              </a:r>
              <a:r>
                <a:rPr lang="en-GB" sz="3000" b="0" i="0" u="none" strike="noStrike" dirty="0">
                  <a:solidFill>
                    <a:schemeClr val="bg1"/>
                  </a:solidFill>
                  <a:effectLst/>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voir</a:t>
              </a:r>
              <a:endParaRPr lang="en-GB" sz="3000" b="0" i="0" dirty="0">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94364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0"/>
                                        </p:tgtEl>
                                      </p:cBhvr>
                                    </p:cmd>
                                  </p:childTnLst>
                                </p:cTn>
                              </p:par>
                            </p:childTnLst>
                          </p:cTn>
                        </p:par>
                      </p:childTnLst>
                    </p:cTn>
                  </p:par>
                </p:childTnLst>
              </p:cTn>
              <p:nextCondLst>
                <p:cond evt="onClick" delay="0">
                  <p:tgtEl>
                    <p:spTgt spid="20"/>
                  </p:tgtEl>
                </p:cond>
              </p:nextCondLst>
            </p:seq>
            <p:video>
              <p:cMediaNode vol="80000">
                <p:cTn id="7" fill="hold" display="0">
                  <p:stCondLst>
                    <p:cond delay="indefinite"/>
                  </p:stCondLst>
                </p:cTn>
                <p:tgtEl>
                  <p:spTgt spid="20"/>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658319"/>
            <a:ext cx="6147263" cy="3158610"/>
          </a:xfrm>
        </p:spPr>
        <p:txBody>
          <a:bodyPr>
            <a:normAutofit/>
          </a:bodyPr>
          <a:lstStyle/>
          <a:p>
            <a:r>
              <a:rPr lang="bs-Latn-BA" dirty="0"/>
              <a:t>L’</a:t>
            </a:r>
            <a:r>
              <a:rPr lang="fr-FR" dirty="0"/>
              <a:t>ENTREPRNEURIAT</a:t>
            </a:r>
            <a:r>
              <a:rPr lang="bs-Latn-BA" dirty="0"/>
              <a:t> N'EST PAS UN TRAVAIL - C'EST UN MODE DE VIE</a:t>
            </a:r>
            <a:endParaRPr lang="en-GB"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bs-Latn-BA" dirty="0"/>
              <a:t>"MODÈLE </a:t>
            </a:r>
            <a:r>
              <a:rPr lang="en-IE" dirty="0"/>
              <a:t>"DESSINE TON AVENIR</a:t>
            </a:r>
            <a:endParaRPr lang="en-IE" dirty="0">
              <a:solidFill>
                <a:schemeClr val="bg2"/>
              </a:solidFill>
            </a:endParaRPr>
          </a:p>
        </p:txBody>
      </p:sp>
      <p:pic>
        <p:nvPicPr>
          <p:cNvPr id="2" name="Picture 1">
            <a:extLst>
              <a:ext uri="{FF2B5EF4-FFF2-40B4-BE49-F238E27FC236}">
                <a16:creationId xmlns:a16="http://schemas.microsoft.com/office/drawing/2014/main" id="{BB3F51C9-2BE5-47A9-CC46-4A2FF4B3600E}"/>
              </a:ext>
            </a:extLst>
          </p:cNvPr>
          <p:cNvPicPr>
            <a:picLocks noChangeAspect="1"/>
          </p:cNvPicPr>
          <p:nvPr/>
        </p:nvPicPr>
        <p:blipFill>
          <a:blip r:embed="rId2"/>
          <a:stretch>
            <a:fillRect/>
          </a:stretch>
        </p:blipFill>
        <p:spPr>
          <a:xfrm>
            <a:off x="663576" y="1305344"/>
            <a:ext cx="7694612" cy="5293893"/>
          </a:xfrm>
          <a:prstGeom prst="rect">
            <a:avLst/>
          </a:prstGeom>
        </p:spPr>
      </p:pic>
      <p:sp>
        <p:nvSpPr>
          <p:cNvPr id="3" name="TextBox 2">
            <a:extLst>
              <a:ext uri="{FF2B5EF4-FFF2-40B4-BE49-F238E27FC236}">
                <a16:creationId xmlns:a16="http://schemas.microsoft.com/office/drawing/2014/main" id="{01F5533C-EDF3-6E9E-CFFE-87BCB71D2641}"/>
              </a:ext>
            </a:extLst>
          </p:cNvPr>
          <p:cNvSpPr txBox="1"/>
          <p:nvPr/>
        </p:nvSpPr>
        <p:spPr>
          <a:xfrm>
            <a:off x="8669287" y="5557838"/>
            <a:ext cx="2560689" cy="646331"/>
          </a:xfrm>
          <a:prstGeom prst="rect">
            <a:avLst/>
          </a:prstGeom>
          <a:noFill/>
        </p:spPr>
        <p:txBody>
          <a:bodyPr wrap="square" rtlCol="0">
            <a:spAutoFit/>
          </a:bodyPr>
          <a:lstStyle/>
          <a:p>
            <a:r>
              <a:rPr lang="en-IE" sz="1200" b="1" dirty="0">
                <a:solidFill>
                  <a:srgbClr val="382B1B"/>
                </a:solidFill>
              </a:rPr>
              <a:t>Source : https://upyourcreativegenius.com/keynote-speaker/draw-your-future/</a:t>
            </a:r>
          </a:p>
        </p:txBody>
      </p:sp>
    </p:spTree>
    <p:extLst>
      <p:ext uri="{BB962C8B-B14F-4D97-AF65-F5344CB8AC3E}">
        <p14:creationId xmlns:p14="http://schemas.microsoft.com/office/powerpoint/2010/main" val="3202826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sz="3600" dirty="0"/>
              <a:t>COMMENT "DESSINER SON AVENIR" ?</a:t>
            </a:r>
            <a:endParaRPr lang="en-IE" sz="3600" dirty="0">
              <a:solidFill>
                <a:schemeClr val="bg2"/>
              </a:solidFill>
            </a:endParaRPr>
          </a:p>
        </p:txBody>
      </p:sp>
      <p:sp>
        <p:nvSpPr>
          <p:cNvPr id="5" name="Text Placeholder 7">
            <a:extLst>
              <a:ext uri="{FF2B5EF4-FFF2-40B4-BE49-F238E27FC236}">
                <a16:creationId xmlns:a16="http://schemas.microsoft.com/office/drawing/2014/main" id="{5D394A3B-AA81-7B83-371C-C53D2673E199}"/>
              </a:ext>
            </a:extLst>
          </p:cNvPr>
          <p:cNvSpPr>
            <a:spLocks noGrp="1"/>
          </p:cNvSpPr>
          <p:nvPr>
            <p:ph type="body" sz="quarter" idx="14"/>
          </p:nvPr>
        </p:nvSpPr>
        <p:spPr>
          <a:xfrm>
            <a:off x="638335" y="3000375"/>
            <a:ext cx="8877141" cy="3314699"/>
          </a:xfrm>
        </p:spPr>
        <p:txBody>
          <a:bodyPr/>
          <a:lstStyle/>
          <a:p>
            <a:pPr marL="457200" indent="-457200">
              <a:buClr>
                <a:srgbClr val="B6D1E1"/>
              </a:buClr>
              <a:buFont typeface="+mj-lt"/>
              <a:buAutoNum type="arabicPeriod"/>
            </a:pPr>
            <a:r>
              <a:rPr lang="en-US" dirty="0"/>
              <a:t>En commençant par la gauche, écrivez une représentation en un ou deux mots de votre situation actuelle. Après avoir écrit chaque mot, dessinez une petite image pour le représenter visuellement. Il ne s'agit pas nécessairement d'un dessin exact, mais d'un point d'interrogation ou d'exclamation autour d'une zone de tension, de confusion, etc. </a:t>
            </a:r>
          </a:p>
          <a:p>
            <a:pPr marL="457200" indent="-457200">
              <a:buClr>
                <a:srgbClr val="B6D1E1"/>
              </a:buClr>
              <a:buFont typeface="+mj-lt"/>
              <a:buAutoNum type="arabicPeriod"/>
            </a:pPr>
            <a:r>
              <a:rPr lang="en-US" dirty="0"/>
              <a:t>Faites de même pour l'autre côté, en dessinant ce que vous souhaitez pour votre avenir. Entre les deux côtés se trouvent trois flèches. </a:t>
            </a:r>
          </a:p>
          <a:p>
            <a:pPr marL="457200" indent="-457200">
              <a:buClr>
                <a:srgbClr val="B6D1E1"/>
              </a:buClr>
              <a:buFont typeface="+mj-lt"/>
              <a:buAutoNum type="arabicPeriod"/>
            </a:pPr>
            <a:r>
              <a:rPr lang="en-US" dirty="0"/>
              <a:t>Après avoir écrit autant de mots et d'images que possible, utilisez les flèches pour écrire trois "mesures d'action" qui peuvent contribuer à faire de cet avenir imaginé une réalité.</a:t>
            </a:r>
          </a:p>
          <a:p>
            <a:pPr>
              <a:buClr>
                <a:srgbClr val="B6D1E1"/>
              </a:buClr>
            </a:pPr>
            <a:endParaRPr lang="en-US" dirty="0"/>
          </a:p>
          <a:p>
            <a:pPr>
              <a:buClr>
                <a:srgbClr val="B6D1E1"/>
              </a:buClr>
            </a:pPr>
            <a:endParaRPr lang="en-US" dirty="0"/>
          </a:p>
        </p:txBody>
      </p:sp>
      <p:sp>
        <p:nvSpPr>
          <p:cNvPr id="12" name="Rectangle 11">
            <a:extLst>
              <a:ext uri="{FF2B5EF4-FFF2-40B4-BE49-F238E27FC236}">
                <a16:creationId xmlns:a16="http://schemas.microsoft.com/office/drawing/2014/main" id="{F91CFE64-B083-CDD1-546A-A027B5E0DB75}"/>
              </a:ext>
            </a:extLst>
          </p:cNvPr>
          <p:cNvSpPr/>
          <p:nvPr/>
        </p:nvSpPr>
        <p:spPr>
          <a:xfrm>
            <a:off x="7443788" y="1751747"/>
            <a:ext cx="4274002" cy="834292"/>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AA8C47E-19D9-7809-0637-C4B592B78AF0}"/>
              </a:ext>
            </a:extLst>
          </p:cNvPr>
          <p:cNvGrpSpPr/>
          <p:nvPr/>
        </p:nvGrpSpPr>
        <p:grpSpPr>
          <a:xfrm>
            <a:off x="9121819" y="1354417"/>
            <a:ext cx="2788753" cy="578690"/>
            <a:chOff x="2045517" y="6166884"/>
            <a:chExt cx="2788753" cy="578690"/>
          </a:xfrm>
        </p:grpSpPr>
        <p:sp>
          <p:nvSpPr>
            <p:cNvPr id="14" name="Rectangle 13">
              <a:extLst>
                <a:ext uri="{FF2B5EF4-FFF2-40B4-BE49-F238E27FC236}">
                  <a16:creationId xmlns:a16="http://schemas.microsoft.com/office/drawing/2014/main" id="{A66C610B-EF74-63D3-9039-06D20E70FD5D}"/>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E71358-950A-10EE-1B4C-1AF6F6A6885D}"/>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DB0591-15E3-678A-5392-BEF338489B69}"/>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Exercice</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7" name="Graphic 16" descr="Clipboard Partially Ticked outline">
              <a:extLst>
                <a:ext uri="{FF2B5EF4-FFF2-40B4-BE49-F238E27FC236}">
                  <a16:creationId xmlns:a16="http://schemas.microsoft.com/office/drawing/2014/main" id="{8FB352DC-E255-5BC3-86C1-325EB669A9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8" name="Text Placeholder 2">
            <a:extLst>
              <a:ext uri="{FF2B5EF4-FFF2-40B4-BE49-F238E27FC236}">
                <a16:creationId xmlns:a16="http://schemas.microsoft.com/office/drawing/2014/main" id="{9B7FD60E-AA6F-0905-14C1-78C28C3FD75D}"/>
              </a:ext>
            </a:extLst>
          </p:cNvPr>
          <p:cNvSpPr txBox="1">
            <a:spLocks/>
          </p:cNvSpPr>
          <p:nvPr/>
        </p:nvSpPr>
        <p:spPr>
          <a:xfrm>
            <a:off x="7386637" y="2050597"/>
            <a:ext cx="4037239" cy="49257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en-IE" b="1" dirty="0"/>
              <a:t>Comment "dessiner son avenir" ?</a:t>
            </a:r>
            <a:endParaRPr lang="en-US" b="1" dirty="0"/>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47861" y="1766887"/>
            <a:ext cx="5938678" cy="332898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b="1" dirty="0"/>
              <a:t>Cette activité vous aidera à dessiner votre avenir. Prenez une grande feuille blanche</a:t>
            </a:r>
            <a:endParaRPr lang="en-US" dirty="0"/>
          </a:p>
        </p:txBody>
      </p:sp>
    </p:spTree>
    <p:extLst>
      <p:ext uri="{BB962C8B-B14F-4D97-AF65-F5344CB8AC3E}">
        <p14:creationId xmlns:p14="http://schemas.microsoft.com/office/powerpoint/2010/main" val="1104193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06</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p:txBody>
          <a:bodyPr>
            <a:normAutofit/>
          </a:bodyPr>
          <a:lstStyle/>
          <a:p>
            <a:r>
              <a:rPr lang="bs-Latn-BA" dirty="0"/>
              <a:t>APPRENDRE À VIVRE AVEC L'ÉCHEC</a:t>
            </a:r>
            <a:endParaRPr lang="en-GB" dirty="0"/>
          </a:p>
        </p:txBody>
      </p:sp>
    </p:spTree>
    <p:extLst>
      <p:ext uri="{BB962C8B-B14F-4D97-AF65-F5344CB8AC3E}">
        <p14:creationId xmlns:p14="http://schemas.microsoft.com/office/powerpoint/2010/main" val="3345006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bs-Latn-BA" dirty="0"/>
              <a:t>APPRENDRE À VIVRE AVEC L'ÉCHEC</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7" y="1510236"/>
            <a:ext cx="5176873" cy="4186238"/>
          </a:xfrm>
        </p:spPr>
        <p:txBody>
          <a:bodyPr/>
          <a:lstStyle/>
          <a:p>
            <a:pPr>
              <a:buClr>
                <a:srgbClr val="B6D1E1"/>
              </a:buClr>
            </a:pPr>
            <a:r>
              <a:rPr lang="en-GB" dirty="0"/>
              <a:t>L'échec fait mal, c'est indéniable.</a:t>
            </a:r>
          </a:p>
          <a:p>
            <a:pPr>
              <a:buClr>
                <a:srgbClr val="B6D1E1"/>
              </a:buClr>
            </a:pPr>
            <a:endParaRPr lang="en-GB" dirty="0"/>
          </a:p>
          <a:p>
            <a:pPr>
              <a:buClr>
                <a:srgbClr val="B6D1E1"/>
              </a:buClr>
            </a:pPr>
            <a:r>
              <a:rPr lang="en-GB" dirty="0"/>
              <a:t> Qu'il s'agisse d'une mauvaise journée de marché, d'un plat qui ne s'est pas vendu ou d'une opportunité qui n'a pas fonctionné, il est facile de se sentir découragé.</a:t>
            </a:r>
          </a:p>
          <a:p>
            <a:pPr>
              <a:buClr>
                <a:srgbClr val="B6D1E1"/>
              </a:buClr>
            </a:pPr>
            <a:endParaRPr lang="en-GB" dirty="0"/>
          </a:p>
          <a:p>
            <a:pPr>
              <a:buClr>
                <a:srgbClr val="B6D1E1"/>
              </a:buClr>
            </a:pPr>
            <a:r>
              <a:rPr lang="en-GB" dirty="0"/>
              <a:t>Mais l'échec ne signifie pas la fin. Il signifie que vous avez essayé. Et chaque fois que vous essayez, vous apprenez ce qu'il faut faire ensuite.</a:t>
            </a:r>
          </a:p>
          <a:p>
            <a:pPr>
              <a:buClr>
                <a:srgbClr val="B6D1E1"/>
              </a:buClr>
            </a:pPr>
            <a:endParaRPr lang="en-GB" dirty="0"/>
          </a:p>
          <a:p>
            <a:pPr>
              <a:buClr>
                <a:srgbClr val="B6D1E1"/>
              </a:buClr>
            </a:pPr>
            <a:r>
              <a:rPr lang="en-GB" dirty="0"/>
              <a:t>Ce qui compte, c'est la façon dont vous réagissez. Plus vous serez capable de faire face à l'échec, plus vous vous rétablirez rapidement et plus votre prochaine action sera forte.</a:t>
            </a:r>
            <a:endParaRPr lang="en-US" dirty="0"/>
          </a:p>
        </p:txBody>
      </p:sp>
      <p:sp>
        <p:nvSpPr>
          <p:cNvPr id="4" name="Text Placeholder 2">
            <a:extLst>
              <a:ext uri="{FF2B5EF4-FFF2-40B4-BE49-F238E27FC236}">
                <a16:creationId xmlns:a16="http://schemas.microsoft.com/office/drawing/2014/main" id="{A822BF57-3484-E9CB-872A-8520CA95737C}"/>
              </a:ext>
            </a:extLst>
          </p:cNvPr>
          <p:cNvSpPr txBox="1">
            <a:spLocks/>
          </p:cNvSpPr>
          <p:nvPr/>
        </p:nvSpPr>
        <p:spPr>
          <a:xfrm>
            <a:off x="7272336" y="2143125"/>
            <a:ext cx="3571876" cy="1228725"/>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nSpc>
                <a:spcPts val="2840"/>
              </a:lnSpc>
              <a:spcBef>
                <a:spcPts val="200"/>
              </a:spcBef>
              <a:buClr>
                <a:srgbClr val="B6D1E1"/>
              </a:buClr>
            </a:pPr>
            <a:r>
              <a:rPr lang="en-IE" sz="3600" b="1" i="1" dirty="0">
                <a:solidFill>
                  <a:srgbClr val="B6D1E1"/>
                </a:solidFill>
              </a:rPr>
              <a:t> </a:t>
            </a:r>
          </a:p>
          <a:p>
            <a:pPr lvl="1" indent="-457200" algn="l">
              <a:lnSpc>
                <a:spcPts val="2840"/>
              </a:lnSpc>
              <a:spcBef>
                <a:spcPts val="200"/>
              </a:spcBef>
              <a:buClr>
                <a:srgbClr val="B6D1E1"/>
              </a:buClr>
              <a:buFont typeface="+mj-lt"/>
              <a:buAutoNum type="arabicPeriod"/>
            </a:pPr>
            <a:endParaRPr lang="en-IE" dirty="0">
              <a:solidFill>
                <a:srgbClr val="382B1B"/>
              </a:solidFill>
            </a:endParaRPr>
          </a:p>
        </p:txBody>
      </p:sp>
      <p:cxnSp>
        <p:nvCxnSpPr>
          <p:cNvPr id="5" name="Straight Connector 4">
            <a:extLst>
              <a:ext uri="{FF2B5EF4-FFF2-40B4-BE49-F238E27FC236}">
                <a16:creationId xmlns:a16="http://schemas.microsoft.com/office/drawing/2014/main" id="{68EC2CF4-1064-E0A1-2F6B-2F8A4EE57AD6}"/>
              </a:ext>
            </a:extLst>
          </p:cNvPr>
          <p:cNvCxnSpPr>
            <a:cxnSpLocks/>
          </p:cNvCxnSpPr>
          <p:nvPr/>
        </p:nvCxnSpPr>
        <p:spPr>
          <a:xfrm flipV="1">
            <a:off x="6152494" y="1800225"/>
            <a:ext cx="0" cy="315753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950FEAC-7BF9-6FA5-5B4B-9392DB6C4E3B}"/>
              </a:ext>
            </a:extLst>
          </p:cNvPr>
          <p:cNvSpPr txBox="1"/>
          <p:nvPr/>
        </p:nvSpPr>
        <p:spPr>
          <a:xfrm>
            <a:off x="7272336" y="2247325"/>
            <a:ext cx="4181314" cy="2554545"/>
          </a:xfrm>
          <a:prstGeom prst="rect">
            <a:avLst/>
          </a:prstGeom>
          <a:noFill/>
        </p:spPr>
        <p:txBody>
          <a:bodyPr wrap="square">
            <a:spAutoFit/>
          </a:bodyPr>
          <a:lstStyle/>
          <a:p>
            <a:r>
              <a:rPr lang="en-GB" sz="3200" b="1" i="1" dirty="0">
                <a:solidFill>
                  <a:srgbClr val="84BFA4"/>
                </a:solidFill>
              </a:rPr>
              <a:t>Dans cette section, nous explorons 7 façons pratiques de faire face à l'échec et de continuer à avancer, sans perdre courage.</a:t>
            </a:r>
            <a:endParaRPr lang="en-IE" sz="3200" b="1" i="1" dirty="0">
              <a:solidFill>
                <a:srgbClr val="84BFA4"/>
              </a:solidFill>
            </a:endParaRPr>
          </a:p>
        </p:txBody>
      </p:sp>
    </p:spTree>
    <p:extLst>
      <p:ext uri="{BB962C8B-B14F-4D97-AF65-F5344CB8AC3E}">
        <p14:creationId xmlns:p14="http://schemas.microsoft.com/office/powerpoint/2010/main" val="558860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bs-Latn-BA" dirty="0"/>
              <a:t>01.  EMBRASSEZ VOS ÉMOTIONS</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373784" y="1324570"/>
            <a:ext cx="10747290" cy="4186238"/>
          </a:xfrm>
        </p:spPr>
        <p:txBody>
          <a:bodyPr/>
          <a:lstStyle/>
          <a:p>
            <a:pPr>
              <a:buClr>
                <a:srgbClr val="B6D1E1"/>
              </a:buClr>
            </a:pPr>
            <a:r>
              <a:rPr lang="en-GB" sz="2000" dirty="0"/>
              <a:t>Ne les mettez pas en bouteille. Lorsque quelque chose ne va pas, il est normal de se sentir triste, en colère ou déçu. </a:t>
            </a:r>
          </a:p>
          <a:p>
            <a:pPr>
              <a:buClr>
                <a:srgbClr val="B6D1E1"/>
              </a:buClr>
            </a:pPr>
            <a:r>
              <a:rPr lang="en-GB" sz="2000" dirty="0"/>
              <a:t>Des études montrent que le fait de nommer et de ressentir ses émotions peut en fait vous aider à aller de l'avant plus rapidement que de prétendre que tout va bien. Laissez-vous aller à vos sentiments.  Il n'y a pas de mal à dire :</a:t>
            </a:r>
          </a:p>
          <a:p>
            <a:pPr marL="342900" indent="-342900">
              <a:buClr>
                <a:srgbClr val="B6D1E1"/>
              </a:buClr>
              <a:buFont typeface="Arial" panose="020B0604020202020204" pitchFamily="34" charset="0"/>
              <a:buChar char="•"/>
            </a:pPr>
            <a:r>
              <a:rPr lang="en-GB" sz="2000" i="1" dirty="0"/>
              <a:t>"C'est injuste".</a:t>
            </a:r>
          </a:p>
          <a:p>
            <a:pPr marL="342900" indent="-342900">
              <a:buClr>
                <a:srgbClr val="B6D1E1"/>
              </a:buClr>
              <a:buFont typeface="Arial" panose="020B0604020202020204" pitchFamily="34" charset="0"/>
              <a:buChar char="•"/>
            </a:pPr>
            <a:r>
              <a:rPr lang="en-GB" sz="2000" i="1" dirty="0"/>
              <a:t>"J'ai travaillé si dur et ça n'a pas marché.</a:t>
            </a:r>
          </a:p>
          <a:p>
            <a:pPr marL="342900" indent="-342900">
              <a:buClr>
                <a:srgbClr val="B6D1E1"/>
              </a:buClr>
              <a:buFont typeface="Arial" panose="020B0604020202020204" pitchFamily="34" charset="0"/>
              <a:buChar char="•"/>
            </a:pPr>
            <a:r>
              <a:rPr lang="en-GB" sz="2000" i="1" dirty="0"/>
              <a:t>"Je suis gêné que ça ne se vende pas".</a:t>
            </a:r>
          </a:p>
          <a:p>
            <a:pPr>
              <a:buClr>
                <a:srgbClr val="B6D1E1"/>
              </a:buClr>
            </a:pPr>
            <a:endParaRPr lang="en-GB" sz="2000" dirty="0"/>
          </a:p>
          <a:p>
            <a:pPr>
              <a:buClr>
                <a:srgbClr val="B6D1E1"/>
              </a:buClr>
            </a:pPr>
            <a:r>
              <a:rPr lang="en-GB" sz="2000" dirty="0"/>
              <a:t>Une fois que vous l'avez ressentie, essayez d'y réfléchir :</a:t>
            </a:r>
          </a:p>
          <a:p>
            <a:pPr marL="342900" indent="-342900">
              <a:buClr>
                <a:srgbClr val="B6D1E1"/>
              </a:buClr>
              <a:buFont typeface="Arial" panose="020B0604020202020204" pitchFamily="34" charset="0"/>
              <a:buChar char="•"/>
            </a:pPr>
            <a:r>
              <a:rPr lang="en-GB" sz="2000" dirty="0"/>
              <a:t>Qu'est-ce que je pouvais contrôler ?</a:t>
            </a:r>
          </a:p>
          <a:p>
            <a:pPr marL="342900" indent="-342900">
              <a:buClr>
                <a:srgbClr val="B6D1E1"/>
              </a:buClr>
              <a:buFont typeface="Arial" panose="020B0604020202020204" pitchFamily="34" charset="0"/>
              <a:buChar char="•"/>
            </a:pPr>
            <a:r>
              <a:rPr lang="en-GB" sz="2000" dirty="0"/>
              <a:t>Qu'est-ce que j'essaierai la prochaine fois ?</a:t>
            </a:r>
          </a:p>
          <a:p>
            <a:pPr marL="342900" indent="-342900">
              <a:buClr>
                <a:srgbClr val="B6D1E1"/>
              </a:buClr>
              <a:buFont typeface="Arial" panose="020B0604020202020204" pitchFamily="34" charset="0"/>
              <a:buChar char="•"/>
            </a:pPr>
            <a:r>
              <a:rPr lang="en-GB" sz="2000" dirty="0"/>
              <a:t>Que puis-je me pardonner ?                                                                                                  </a:t>
            </a:r>
          </a:p>
          <a:p>
            <a:pPr>
              <a:buClr>
                <a:srgbClr val="B6D1E1"/>
              </a:buClr>
            </a:pPr>
            <a:endParaRPr lang="en-GB" sz="2000" dirty="0"/>
          </a:p>
          <a:p>
            <a:pPr>
              <a:buClr>
                <a:srgbClr val="B6D1E1"/>
              </a:buClr>
            </a:pPr>
            <a:r>
              <a:rPr lang="en-GB" sz="2000" dirty="0"/>
              <a:t>Vous pouvez même rédiger une petite note de réflexion :</a:t>
            </a:r>
          </a:p>
          <a:p>
            <a:pPr>
              <a:buClr>
                <a:srgbClr val="B6D1E1"/>
              </a:buClr>
            </a:pPr>
            <a:r>
              <a:rPr lang="en-GB" sz="2000" dirty="0"/>
              <a:t>"C'est arrivé".</a:t>
            </a:r>
          </a:p>
          <a:p>
            <a:pPr>
              <a:buClr>
                <a:srgbClr val="B6D1E1"/>
              </a:buClr>
            </a:pPr>
            <a:r>
              <a:rPr lang="en-GB" sz="2000" dirty="0"/>
              <a:t>"Voici ce que j'ai appris."</a:t>
            </a:r>
          </a:p>
          <a:p>
            <a:pPr>
              <a:buClr>
                <a:srgbClr val="B6D1E1"/>
              </a:buClr>
            </a:pPr>
            <a:r>
              <a:rPr lang="en-GB" sz="2000" dirty="0"/>
              <a:t>"Voilà comment je vais aller de l'avant".</a:t>
            </a:r>
            <a:endParaRPr lang="en-US" sz="2000" dirty="0"/>
          </a:p>
        </p:txBody>
      </p:sp>
      <p:sp>
        <p:nvSpPr>
          <p:cNvPr id="4" name="Rectangle 3">
            <a:extLst>
              <a:ext uri="{FF2B5EF4-FFF2-40B4-BE49-F238E27FC236}">
                <a16:creationId xmlns:a16="http://schemas.microsoft.com/office/drawing/2014/main" id="{E43F5FA0-1AB5-EEA0-6E2E-92A049F0F16C}"/>
              </a:ext>
            </a:extLst>
          </p:cNvPr>
          <p:cNvSpPr/>
          <p:nvPr/>
        </p:nvSpPr>
        <p:spPr>
          <a:xfrm>
            <a:off x="6447668" y="5632000"/>
            <a:ext cx="4620620" cy="799281"/>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C488522-BADA-A552-2B88-F433817614BF}"/>
              </a:ext>
            </a:extLst>
          </p:cNvPr>
          <p:cNvGrpSpPr/>
          <p:nvPr/>
        </p:nvGrpSpPr>
        <p:grpSpPr>
          <a:xfrm>
            <a:off x="1772045" y="4508404"/>
            <a:ext cx="9886556" cy="1064604"/>
            <a:chOff x="2052084" y="6198780"/>
            <a:chExt cx="8919235" cy="985529"/>
          </a:xfrm>
        </p:grpSpPr>
        <p:sp>
          <p:nvSpPr>
            <p:cNvPr id="10" name="Rectangle 9">
              <a:extLst>
                <a:ext uri="{FF2B5EF4-FFF2-40B4-BE49-F238E27FC236}">
                  <a16:creationId xmlns:a16="http://schemas.microsoft.com/office/drawing/2014/main" id="{B49A2287-13E6-30E4-3878-CABC40EE60BF}"/>
                </a:ext>
              </a:extLst>
            </p:cNvPr>
            <p:cNvSpPr/>
            <p:nvPr/>
          </p:nvSpPr>
          <p:spPr>
            <a:xfrm>
              <a:off x="8738481" y="6605619"/>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5FE716-ADA0-9549-EA24-5E817E2FB651}"/>
                </a:ext>
              </a:extLst>
            </p:cNvPr>
            <p:cNvSpPr/>
            <p:nvPr/>
          </p:nvSpPr>
          <p:spPr>
            <a:xfrm>
              <a:off x="8182566" y="6605619"/>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E5E6EA5-848F-C750-6BDC-766A5E59E1EB}"/>
                </a:ext>
              </a:extLst>
            </p:cNvPr>
            <p:cNvSpPr/>
            <p:nvPr/>
          </p:nvSpPr>
          <p:spPr>
            <a:xfrm>
              <a:off x="8879321" y="6782830"/>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Lisez</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4" name="Graphic 13" descr="Clipboard Partially Ticked outline">
              <a:extLst>
                <a:ext uri="{FF2B5EF4-FFF2-40B4-BE49-F238E27FC236}">
                  <a16:creationId xmlns:a16="http://schemas.microsoft.com/office/drawing/2014/main" id="{B87C12FE-B1AF-CE0C-B17A-30C1A44248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3" name="Rectangle 2">
            <a:extLst>
              <a:ext uri="{FF2B5EF4-FFF2-40B4-BE49-F238E27FC236}">
                <a16:creationId xmlns:a16="http://schemas.microsoft.com/office/drawing/2014/main" id="{86CC474F-6FC2-A20D-9671-86CCC59FAC13}"/>
              </a:ext>
            </a:extLst>
          </p:cNvPr>
          <p:cNvSpPr/>
          <p:nvPr/>
        </p:nvSpPr>
        <p:spPr>
          <a:xfrm>
            <a:off x="6447668" y="5647879"/>
            <a:ext cx="4294527" cy="646331"/>
          </a:xfrm>
          <a:prstGeom prst="rect">
            <a:avLst/>
          </a:prstGeom>
          <a:ln>
            <a:noFill/>
          </a:ln>
        </p:spPr>
        <p:txBody>
          <a:bodyPr wrap="square">
            <a:spAutoFit/>
          </a:bodyPr>
          <a:lstStyle/>
          <a:p>
            <a:r>
              <a:rPr lang="en-GB" b="1" dirty="0">
                <a:solidFill>
                  <a:srgbClr val="382B1B"/>
                </a:solidFill>
                <a:latin typeface="Calibri" panose="020F0502020204030204" pitchFamily="34" charset="0"/>
                <a:cs typeface="Calibri" panose="020F0502020204030204" pitchFamily="34" charset="0"/>
                <a:hlinkClick r:id="rId4"/>
              </a:rPr>
              <a:t> https://www.verywellmind.com/healthy-ways-to-cope-with-failure-4163968 </a:t>
            </a:r>
          </a:p>
        </p:txBody>
      </p:sp>
    </p:spTree>
    <p:extLst>
      <p:ext uri="{BB962C8B-B14F-4D97-AF65-F5344CB8AC3E}">
        <p14:creationId xmlns:p14="http://schemas.microsoft.com/office/powerpoint/2010/main" val="1691748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bs-Latn-BA" dirty="0"/>
              <a:t>02. PRATIQUER DES TECHNIQUES D'ADAPTATION SAINES  </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86634" y="1335881"/>
            <a:ext cx="11369934" cy="4186238"/>
          </a:xfrm>
        </p:spPr>
        <p:txBody>
          <a:bodyPr/>
          <a:lstStyle/>
          <a:p>
            <a:pPr>
              <a:buClr>
                <a:srgbClr val="B6D1E1"/>
              </a:buClr>
            </a:pPr>
            <a:r>
              <a:rPr lang="en-GB" sz="1600" dirty="0"/>
              <a:t> Lorsque les choses vont mal, beaucoup d'entre nous tombent dans des schémas malsains sans s'en rendre compte :</a:t>
            </a:r>
          </a:p>
          <a:p>
            <a:pPr marL="342900" indent="-342900">
              <a:buClr>
                <a:srgbClr val="B6D1E1"/>
              </a:buClr>
              <a:buFont typeface="Arial" panose="020B0604020202020204" pitchFamily="34" charset="0"/>
              <a:buChar char="•"/>
            </a:pPr>
            <a:r>
              <a:rPr lang="en-GB" sz="1600" dirty="0"/>
              <a:t>Nous blâmer sévèrement</a:t>
            </a:r>
          </a:p>
          <a:p>
            <a:pPr marL="342900" indent="-342900">
              <a:buClr>
                <a:srgbClr val="B6D1E1"/>
              </a:buClr>
              <a:buFont typeface="Arial" panose="020B0604020202020204" pitchFamily="34" charset="0"/>
              <a:buChar char="•"/>
            </a:pPr>
            <a:r>
              <a:rPr lang="en-GB" sz="1600" dirty="0"/>
              <a:t>Ignorer l'échec et aller de l'avant en silence</a:t>
            </a:r>
          </a:p>
          <a:p>
            <a:pPr marL="342900" indent="-342900">
              <a:buClr>
                <a:srgbClr val="B6D1E1"/>
              </a:buClr>
              <a:buFont typeface="Arial" panose="020B0604020202020204" pitchFamily="34" charset="0"/>
              <a:buChar char="•"/>
            </a:pPr>
            <a:r>
              <a:rPr lang="en-GB" sz="1600" dirty="0"/>
              <a:t>Travailler de plus en plus dur sans se reposer</a:t>
            </a:r>
          </a:p>
          <a:p>
            <a:pPr marL="342900" indent="-342900">
              <a:buClr>
                <a:srgbClr val="B6D1E1"/>
              </a:buClr>
              <a:buFont typeface="Arial" panose="020B0604020202020204" pitchFamily="34" charset="0"/>
              <a:buChar char="•"/>
            </a:pPr>
            <a:r>
              <a:rPr lang="en-GB" sz="1600" dirty="0"/>
              <a:t>Se retirer de l'aide, de la communauté ou du soutien.</a:t>
            </a:r>
          </a:p>
          <a:p>
            <a:pPr>
              <a:buClr>
                <a:srgbClr val="B6D1E1"/>
              </a:buClr>
            </a:pPr>
            <a:endParaRPr lang="en-GB" sz="1600" dirty="0"/>
          </a:p>
          <a:p>
            <a:pPr>
              <a:buClr>
                <a:srgbClr val="B6D1E1"/>
              </a:buClr>
            </a:pPr>
            <a:r>
              <a:rPr lang="en-GB" sz="1600" dirty="0"/>
              <a:t>Ces réactions sont naturelles, mais elles ne sont pas durables. Constituez une boîte à outils de réactions saines, par exemple</a:t>
            </a:r>
          </a:p>
          <a:p>
            <a:pPr marL="342900" indent="-342900">
              <a:buClr>
                <a:srgbClr val="B6D1E1"/>
              </a:buClr>
              <a:buFont typeface="Arial" panose="020B0604020202020204" pitchFamily="34" charset="0"/>
              <a:buChar char="•"/>
            </a:pPr>
            <a:r>
              <a:rPr lang="en-GB" sz="1600" dirty="0"/>
              <a:t>Outils émotionnels : Appeler quelqu'un qui écoute avec bienveillance et non en jugeant.</a:t>
            </a:r>
          </a:p>
          <a:p>
            <a:pPr marL="342900" indent="-342900">
              <a:buClr>
                <a:srgbClr val="B6D1E1"/>
              </a:buClr>
              <a:buFont typeface="Arial" panose="020B0604020202020204" pitchFamily="34" charset="0"/>
              <a:buChar char="•"/>
            </a:pPr>
            <a:r>
              <a:rPr lang="en-GB" sz="1600" dirty="0"/>
              <a:t>Dites à haute voix : "C'est difficile, mais ce n'est pas grave : "C'est difficile, mais cela ne me définit pas". </a:t>
            </a:r>
          </a:p>
          <a:p>
            <a:pPr marL="342900" indent="-342900">
              <a:buClr>
                <a:srgbClr val="B6D1E1"/>
              </a:buClr>
              <a:buFont typeface="Arial" panose="020B0604020202020204" pitchFamily="34" charset="0"/>
              <a:buChar char="•"/>
            </a:pPr>
            <a:r>
              <a:rPr lang="en-GB" sz="1600" dirty="0"/>
              <a:t>Notez les choses que vous avez bien faites.</a:t>
            </a:r>
          </a:p>
          <a:p>
            <a:pPr marL="342900" indent="-342900">
              <a:buClr>
                <a:srgbClr val="B6D1E1"/>
              </a:buClr>
              <a:buFont typeface="Arial" panose="020B0604020202020204" pitchFamily="34" charset="0"/>
              <a:buChar char="•"/>
            </a:pPr>
            <a:endParaRPr lang="en-GB" sz="1600" dirty="0"/>
          </a:p>
        </p:txBody>
      </p:sp>
      <p:sp>
        <p:nvSpPr>
          <p:cNvPr id="3" name="TextBox 2">
            <a:extLst>
              <a:ext uri="{FF2B5EF4-FFF2-40B4-BE49-F238E27FC236}">
                <a16:creationId xmlns:a16="http://schemas.microsoft.com/office/drawing/2014/main" id="{5FBEBD93-3413-BDC5-D338-8124896B0E54}"/>
              </a:ext>
            </a:extLst>
          </p:cNvPr>
          <p:cNvSpPr txBox="1"/>
          <p:nvPr/>
        </p:nvSpPr>
        <p:spPr>
          <a:xfrm>
            <a:off x="751412" y="4558312"/>
            <a:ext cx="4980930" cy="1846659"/>
          </a:xfrm>
          <a:prstGeom prst="rect">
            <a:avLst/>
          </a:prstGeom>
          <a:solidFill>
            <a:srgbClr val="B6D1E1"/>
          </a:solidFill>
        </p:spPr>
        <p:txBody>
          <a:bodyPr wrap="square">
            <a:spAutoFit/>
          </a:bodyPr>
          <a:lstStyle/>
          <a:p>
            <a:pPr>
              <a:buClr>
                <a:srgbClr val="B6D1E1"/>
              </a:buClr>
            </a:pPr>
            <a:r>
              <a:rPr lang="en-GB" sz="1600" b="1" dirty="0"/>
              <a:t>Outils physiques :</a:t>
            </a:r>
          </a:p>
          <a:p>
            <a:pPr marL="342900" indent="-342900">
              <a:buClr>
                <a:srgbClr val="B6D1E1"/>
              </a:buClr>
              <a:buFont typeface="Arial" panose="020B0604020202020204" pitchFamily="34" charset="0"/>
              <a:buChar char="•"/>
            </a:pPr>
            <a:r>
              <a:rPr lang="en-GB" sz="1600" dirty="0"/>
              <a:t>Marchez, étirez-vous ou bougez votre corps.</a:t>
            </a:r>
          </a:p>
          <a:p>
            <a:pPr marL="342900" indent="-342900">
              <a:buClr>
                <a:srgbClr val="B6D1E1"/>
              </a:buClr>
              <a:buFont typeface="Arial" panose="020B0604020202020204" pitchFamily="34" charset="0"/>
              <a:buChar char="•"/>
            </a:pPr>
            <a:r>
              <a:rPr lang="en-GB" sz="1600" dirty="0"/>
              <a:t>Cuisinez pour vous sentir à l'aise, pas pour vendre</a:t>
            </a:r>
          </a:p>
          <a:p>
            <a:pPr marL="342900" indent="-342900">
              <a:buClr>
                <a:srgbClr val="B6D1E1"/>
              </a:buClr>
              <a:buFont typeface="Arial" panose="020B0604020202020204" pitchFamily="34" charset="0"/>
              <a:buChar char="•"/>
            </a:pPr>
            <a:r>
              <a:rPr lang="en-GB" sz="1600" dirty="0"/>
              <a:t>Repos. Faites la sieste. Faites une pause. (Cela compte comme de la récupération)</a:t>
            </a:r>
          </a:p>
          <a:p>
            <a:pPr marL="342900" indent="-342900">
              <a:buClr>
                <a:srgbClr val="B6D1E1"/>
              </a:buClr>
              <a:buFont typeface="Arial" panose="020B0604020202020204" pitchFamily="34" charset="0"/>
              <a:buChar char="•"/>
            </a:pPr>
            <a:endParaRPr lang="en-GB" sz="1600" dirty="0"/>
          </a:p>
          <a:p>
            <a:pPr marL="342900" indent="-342900">
              <a:buClr>
                <a:srgbClr val="B6D1E1"/>
              </a:buClr>
              <a:buFont typeface="Arial" panose="020B0604020202020204" pitchFamily="34" charset="0"/>
              <a:buChar char="•"/>
            </a:pPr>
            <a:endParaRPr lang="en-IE" sz="1600" dirty="0"/>
          </a:p>
        </p:txBody>
      </p:sp>
      <p:sp>
        <p:nvSpPr>
          <p:cNvPr id="7" name="TextBox 6">
            <a:extLst>
              <a:ext uri="{FF2B5EF4-FFF2-40B4-BE49-F238E27FC236}">
                <a16:creationId xmlns:a16="http://schemas.microsoft.com/office/drawing/2014/main" id="{421A47CD-E712-CBD3-B0CB-4C2D669C2AAC}"/>
              </a:ext>
            </a:extLst>
          </p:cNvPr>
          <p:cNvSpPr txBox="1"/>
          <p:nvPr/>
        </p:nvSpPr>
        <p:spPr>
          <a:xfrm>
            <a:off x="5926259" y="4532012"/>
            <a:ext cx="5897879" cy="1877437"/>
          </a:xfrm>
          <a:prstGeom prst="rect">
            <a:avLst/>
          </a:prstGeom>
          <a:solidFill>
            <a:srgbClr val="84BFA4"/>
          </a:solidFill>
        </p:spPr>
        <p:txBody>
          <a:bodyPr wrap="square">
            <a:spAutoFit/>
          </a:bodyPr>
          <a:lstStyle/>
          <a:p>
            <a:pPr>
              <a:buClr>
                <a:srgbClr val="B6D1E1"/>
              </a:buClr>
            </a:pPr>
            <a:r>
              <a:rPr lang="en-GB" sz="1600" b="1" dirty="0"/>
              <a:t>Outils professionnels :</a:t>
            </a:r>
          </a:p>
          <a:p>
            <a:pPr marL="285750" indent="-285750">
              <a:buClr>
                <a:srgbClr val="B6D1E1"/>
              </a:buClr>
              <a:buFont typeface="Arial" panose="020B0604020202020204" pitchFamily="34" charset="0"/>
              <a:buChar char="•"/>
            </a:pPr>
            <a:r>
              <a:rPr lang="en-GB" sz="1600" dirty="0"/>
              <a:t>Passez en revue ce qui n'a pas fonctionné avec un esprit calme plus tard</a:t>
            </a:r>
          </a:p>
          <a:p>
            <a:pPr marL="285750" indent="-285750">
              <a:buClr>
                <a:srgbClr val="B6D1E1"/>
              </a:buClr>
              <a:buFont typeface="Arial" panose="020B0604020202020204" pitchFamily="34" charset="0"/>
              <a:buChar char="•"/>
            </a:pPr>
            <a:r>
              <a:rPr lang="en-GB" sz="1600" dirty="0"/>
              <a:t>Ajustez votre plan au lieu de l'abandonner complètement. </a:t>
            </a:r>
          </a:p>
          <a:p>
            <a:pPr marL="285750" indent="-285750">
              <a:buClr>
                <a:srgbClr val="B6D1E1"/>
              </a:buClr>
              <a:buFont typeface="Arial" panose="020B0604020202020204" pitchFamily="34" charset="0"/>
              <a:buChar char="•"/>
            </a:pPr>
            <a:r>
              <a:rPr lang="en-GB" sz="1600" dirty="0"/>
              <a:t>Rappelez-vous : Un échec n'efface pas l'ensemble de vos progrès.</a:t>
            </a:r>
          </a:p>
          <a:p>
            <a:pPr marL="285750" indent="-285750">
              <a:buClr>
                <a:srgbClr val="B6D1E1"/>
              </a:buClr>
              <a:buFont typeface="Arial" panose="020B0604020202020204" pitchFamily="34" charset="0"/>
              <a:buChar char="•"/>
            </a:pPr>
            <a:r>
              <a:rPr lang="en-GB" sz="1600" dirty="0"/>
              <a:t>Prendre soin de soi n'est pas un luxe ; c'est en fait une compétence de survie !</a:t>
            </a:r>
            <a:endParaRPr lang="en-US" sz="1600" dirty="0"/>
          </a:p>
        </p:txBody>
      </p:sp>
    </p:spTree>
    <p:extLst>
      <p:ext uri="{BB962C8B-B14F-4D97-AF65-F5344CB8AC3E}">
        <p14:creationId xmlns:p14="http://schemas.microsoft.com/office/powerpoint/2010/main" val="4257570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bs-Latn-BA" sz="3200" dirty="0"/>
              <a:t>03. RECONNAÎTRE LES CROYANCES IRRATIONNELLES SUR L'ÉCHEC  </a:t>
            </a:r>
            <a:endParaRPr lang="en-GB" sz="3200"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03853" y="1505410"/>
            <a:ext cx="11017587" cy="4186238"/>
          </a:xfrm>
        </p:spPr>
        <p:txBody>
          <a:bodyPr/>
          <a:lstStyle/>
          <a:p>
            <a:pPr>
              <a:buClr>
                <a:srgbClr val="B6D1E1"/>
              </a:buClr>
            </a:pPr>
            <a:r>
              <a:rPr lang="en-GB" dirty="0"/>
              <a:t>Parfois, ce n'est pas l'échec lui-même qui nous empêche d'avancer, mais ce que l'on nous a appris à croire au sujet de l'échec. Vous avez peut-être entendu dire</a:t>
            </a:r>
          </a:p>
          <a:p>
            <a:pPr>
              <a:buClr>
                <a:srgbClr val="B6D1E1"/>
              </a:buClr>
            </a:pPr>
            <a:endParaRPr lang="en-GB" i="1" dirty="0"/>
          </a:p>
          <a:p>
            <a:pPr marL="342900" indent="-342900">
              <a:buClr>
                <a:srgbClr val="B6D1E1"/>
              </a:buClr>
              <a:buFont typeface="Arial" panose="020B0604020202020204" pitchFamily="34" charset="0"/>
              <a:buChar char="•"/>
            </a:pPr>
            <a:r>
              <a:rPr lang="en-GB" i="1" dirty="0"/>
              <a:t>"Si vous échouez, c'est que vous n'êtes pas assez bon".</a:t>
            </a:r>
          </a:p>
          <a:p>
            <a:pPr marL="342900" indent="-342900">
              <a:buClr>
                <a:srgbClr val="B6D1E1"/>
              </a:buClr>
              <a:buFont typeface="Arial" panose="020B0604020202020204" pitchFamily="34" charset="0"/>
              <a:buChar char="•"/>
            </a:pPr>
            <a:r>
              <a:rPr lang="en-GB" i="1" dirty="0"/>
              <a:t>"Les gens cesseront de vous faire confiance."</a:t>
            </a:r>
          </a:p>
          <a:p>
            <a:pPr marL="342900" indent="-342900">
              <a:buClr>
                <a:srgbClr val="B6D1E1"/>
              </a:buClr>
              <a:buFont typeface="Arial" panose="020B0604020202020204" pitchFamily="34" charset="0"/>
              <a:buChar char="•"/>
            </a:pPr>
            <a:r>
              <a:rPr lang="en-GB" i="1" dirty="0"/>
              <a:t>"Vous n'avez qu'une seule chance".</a:t>
            </a:r>
          </a:p>
          <a:p>
            <a:pPr>
              <a:buClr>
                <a:srgbClr val="B6D1E1"/>
              </a:buClr>
            </a:pPr>
            <a:endParaRPr lang="en-GB" dirty="0"/>
          </a:p>
          <a:p>
            <a:pPr>
              <a:buClr>
                <a:srgbClr val="B6D1E1"/>
              </a:buClr>
            </a:pPr>
            <a:r>
              <a:rPr lang="en-GB" dirty="0"/>
              <a:t>Ces pensées sont fausses, mais elles peuvent s'enraciner profondément. Les femmes migrantes ressentent souvent une pression supplémentaire pour faire leurs preuves dans une nouvelle culture, une nouvelle langue ou un nouveau système. Mais oublier un ingrédient, faire une vente lente ou ne pas comprendre un formulaire ne signifie pas que vous échouez.  Pour réussir dans un nouveau pays, il suffit parfois de se présenter, d'apprendre et de continuer, même quand c'est difficile.</a:t>
            </a:r>
          </a:p>
          <a:p>
            <a:pPr>
              <a:buClr>
                <a:srgbClr val="B6D1E1"/>
              </a:buClr>
            </a:pPr>
            <a:endParaRPr lang="en-GB" dirty="0"/>
          </a:p>
          <a:p>
            <a:pPr algn="r">
              <a:buClr>
                <a:srgbClr val="B6D1E1"/>
              </a:buClr>
            </a:pPr>
            <a:r>
              <a:rPr lang="en-GB" b="1" i="1" dirty="0">
                <a:solidFill>
                  <a:srgbClr val="B6D1E1"/>
                </a:solidFill>
              </a:rPr>
              <a:t> "Avant, j'avais honte de ne pas comprendre le suédois des affaires. Maintenant, je dis : 'Je continue à apprendre. Redemandez-moi". Ce n'est pas un échec, c'est une force."</a:t>
            </a:r>
          </a:p>
          <a:p>
            <a:pPr algn="r">
              <a:buClr>
                <a:srgbClr val="B6D1E1"/>
              </a:buClr>
            </a:pPr>
            <a:r>
              <a:rPr lang="en-GB" dirty="0"/>
              <a:t>Lamia, cuisinière de pop-up, Suède</a:t>
            </a:r>
            <a:endParaRPr lang="en-US" dirty="0"/>
          </a:p>
        </p:txBody>
      </p:sp>
    </p:spTree>
    <p:extLst>
      <p:ext uri="{BB962C8B-B14F-4D97-AF65-F5344CB8AC3E}">
        <p14:creationId xmlns:p14="http://schemas.microsoft.com/office/powerpoint/2010/main" val="184403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bs-Latn-BA" dirty="0"/>
              <a:t>04.  </a:t>
            </a:r>
            <a:r>
              <a:rPr lang="en-US" dirty="0"/>
              <a:t>DÉVELOPPEZ DES PENSÉES RÉALISTES SUR L'ÉCHEC</a:t>
            </a:r>
            <a:endParaRPr lang="en-GB" dirty="0"/>
          </a:p>
        </p:txBody>
      </p:sp>
      <p:sp>
        <p:nvSpPr>
          <p:cNvPr id="3" name="TextBox 2">
            <a:extLst>
              <a:ext uri="{FF2B5EF4-FFF2-40B4-BE49-F238E27FC236}">
                <a16:creationId xmlns:a16="http://schemas.microsoft.com/office/drawing/2014/main" id="{1954023A-0617-8DD5-8FC2-7937E403D4DD}"/>
              </a:ext>
            </a:extLst>
          </p:cNvPr>
          <p:cNvSpPr txBox="1"/>
          <p:nvPr/>
        </p:nvSpPr>
        <p:spPr>
          <a:xfrm>
            <a:off x="632197" y="1450775"/>
            <a:ext cx="11040592" cy="4708981"/>
          </a:xfrm>
          <a:prstGeom prst="rect">
            <a:avLst/>
          </a:prstGeom>
          <a:noFill/>
        </p:spPr>
        <p:txBody>
          <a:bodyPr wrap="square">
            <a:spAutoFit/>
          </a:bodyPr>
          <a:lstStyle/>
          <a:p>
            <a:r>
              <a:rPr lang="en-GB" sz="2000" dirty="0"/>
              <a:t>Lorsque vous pensez : "Je n'y arriverai jamais", faites une pause et posez-vous la question :</a:t>
            </a:r>
          </a:p>
          <a:p>
            <a:r>
              <a:rPr lang="en-GB" sz="2000" i="1" dirty="0"/>
              <a:t>			 Est-ce vraiment vrai ? Ou est-ce la peur qui parle ?</a:t>
            </a:r>
          </a:p>
          <a:p>
            <a:endParaRPr lang="en-GB" sz="2000" dirty="0"/>
          </a:p>
          <a:p>
            <a:r>
              <a:rPr lang="en-GB" sz="2000" dirty="0"/>
              <a:t>Essayez ensuite de remplacer cette pensée par une autre, honnête et utile :</a:t>
            </a:r>
          </a:p>
          <a:p>
            <a:endParaRPr lang="en-GB" sz="2000" dirty="0"/>
          </a:p>
          <a:p>
            <a:pPr marL="342900" indent="-342900">
              <a:buFont typeface="Arial" panose="020B0604020202020204" pitchFamily="34" charset="0"/>
              <a:buChar char="•"/>
            </a:pPr>
            <a:r>
              <a:rPr lang="en-GB" sz="2000" i="1" dirty="0"/>
              <a:t>"C'est difficile, mais je suis en train d'apprendre".</a:t>
            </a:r>
          </a:p>
          <a:p>
            <a:pPr marL="342900" indent="-342900">
              <a:buFont typeface="Arial" panose="020B0604020202020204" pitchFamily="34" charset="0"/>
              <a:buChar char="•"/>
            </a:pPr>
            <a:r>
              <a:rPr lang="en-GB" sz="2000" i="1" dirty="0"/>
              <a:t>"Un échec n'annule pas mes progrès.</a:t>
            </a:r>
          </a:p>
          <a:p>
            <a:pPr marL="342900" indent="-342900">
              <a:buFont typeface="Arial" panose="020B0604020202020204" pitchFamily="34" charset="0"/>
              <a:buChar char="•"/>
            </a:pPr>
            <a:r>
              <a:rPr lang="en-GB" sz="2000" i="1" dirty="0"/>
              <a:t>"Cette erreur montre que j'essaie de progresser."</a:t>
            </a:r>
          </a:p>
          <a:p>
            <a:endParaRPr lang="en-GB" sz="2000" dirty="0"/>
          </a:p>
          <a:p>
            <a:r>
              <a:rPr lang="en-GB" sz="2000" dirty="0"/>
              <a:t>Ces petits changements de pensée s'appellent le </a:t>
            </a:r>
            <a:r>
              <a:rPr lang="en-GB" sz="2000" b="1" dirty="0"/>
              <a:t>recadrage</a:t>
            </a:r>
            <a:r>
              <a:rPr lang="en-GB" sz="2000" dirty="0"/>
              <a:t>. Ils n'effacent pas la douleur, mais ils vous aident à aller de l'avant avec moins de peur. Répétez-les souvent, surtout dans les moments de doute. </a:t>
            </a:r>
          </a:p>
          <a:p>
            <a:endParaRPr lang="en-GB" sz="2000" dirty="0"/>
          </a:p>
          <a:p>
            <a:pPr algn="r"/>
            <a:r>
              <a:rPr lang="en-GB" sz="2000" b="1" i="1" dirty="0">
                <a:solidFill>
                  <a:srgbClr val="B6D1E1"/>
                </a:solidFill>
              </a:rPr>
              <a:t>"Lorsque mon premier événement s'est déroulé dans le calme, j'ai pensé que c'était le signe qu'il fallait abandonner. Mais je me suis dit : "Ce n'est qu'un jour". Le marché suivant s'est beaucoup mieux passé.</a:t>
            </a:r>
          </a:p>
          <a:p>
            <a:pPr algn="r"/>
            <a:r>
              <a:rPr lang="en-GB" sz="2000" dirty="0"/>
              <a:t>Reyna, fabricant de chutney, Pays-Bas</a:t>
            </a:r>
            <a:endParaRPr lang="en-IE" sz="2000" dirty="0"/>
          </a:p>
        </p:txBody>
      </p:sp>
      <p:pic>
        <p:nvPicPr>
          <p:cNvPr id="9" name="Picture 8" descr="A rectangular frame with flowers&#10;&#10;AI-generated content may be incorrect.">
            <a:extLst>
              <a:ext uri="{FF2B5EF4-FFF2-40B4-BE49-F238E27FC236}">
                <a16:creationId xmlns:a16="http://schemas.microsoft.com/office/drawing/2014/main" id="{C80D30A5-A798-945F-6B3A-40606C1B755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378409" y="1877384"/>
            <a:ext cx="1511329" cy="2192842"/>
          </a:xfrm>
          <a:prstGeom prst="rect">
            <a:avLst/>
          </a:prstGeom>
        </p:spPr>
      </p:pic>
      <p:sp>
        <p:nvSpPr>
          <p:cNvPr id="11" name="TextBox 10">
            <a:extLst>
              <a:ext uri="{FF2B5EF4-FFF2-40B4-BE49-F238E27FC236}">
                <a16:creationId xmlns:a16="http://schemas.microsoft.com/office/drawing/2014/main" id="{C5F6C774-1C88-3C23-2BEC-9B6C01300461}"/>
              </a:ext>
            </a:extLst>
          </p:cNvPr>
          <p:cNvSpPr txBox="1"/>
          <p:nvPr/>
        </p:nvSpPr>
        <p:spPr>
          <a:xfrm>
            <a:off x="9716783" y="2597167"/>
            <a:ext cx="1172955" cy="338554"/>
          </a:xfrm>
          <a:prstGeom prst="rect">
            <a:avLst/>
          </a:prstGeom>
          <a:noFill/>
        </p:spPr>
        <p:txBody>
          <a:bodyPr wrap="square" rtlCol="0">
            <a:spAutoFit/>
          </a:bodyPr>
          <a:lstStyle/>
          <a:p>
            <a:r>
              <a:rPr lang="en-IE" sz="1600" b="1" dirty="0"/>
              <a:t>Reframe </a:t>
            </a:r>
          </a:p>
        </p:txBody>
      </p:sp>
    </p:spTree>
    <p:extLst>
      <p:ext uri="{BB962C8B-B14F-4D97-AF65-F5344CB8AC3E}">
        <p14:creationId xmlns:p14="http://schemas.microsoft.com/office/powerpoint/2010/main" val="217316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bs-Latn-BA" dirty="0"/>
              <a:t>05. ACCEPTER UN NIVEAU DE RESPONSABILITÉ APPROPRIÉ</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469890" y="1384802"/>
            <a:ext cx="11252219" cy="4414838"/>
          </a:xfrm>
        </p:spPr>
        <p:txBody>
          <a:bodyPr/>
          <a:lstStyle/>
          <a:p>
            <a:pPr>
              <a:buClr>
                <a:srgbClr val="B6D1E1"/>
              </a:buClr>
            </a:pPr>
            <a:r>
              <a:rPr lang="en-GB" sz="1600" dirty="0"/>
              <a:t>La responsabilité n'est pas synonyme de blâme. Elle signifie que l'on a le pouvoir d'influer sur la suite des événements.</a:t>
            </a:r>
          </a:p>
          <a:p>
            <a:pPr>
              <a:buClr>
                <a:srgbClr val="B6D1E1"/>
              </a:buClr>
            </a:pPr>
            <a:r>
              <a:rPr lang="en-GB" sz="1600" dirty="0"/>
              <a:t>Lorsque les choses tournent mal, nous avons tendance à faire l'une des deux choses suivantes :</a:t>
            </a:r>
          </a:p>
          <a:p>
            <a:pPr>
              <a:buClr>
                <a:srgbClr val="B6D1E1"/>
              </a:buClr>
            </a:pPr>
            <a:endParaRPr lang="en-GB" sz="1600" dirty="0"/>
          </a:p>
          <a:p>
            <a:pPr marL="342900" indent="-342900">
              <a:buClr>
                <a:srgbClr val="B6D1E1"/>
              </a:buClr>
              <a:buFont typeface="Arial" panose="020B0604020202020204" pitchFamily="34" charset="0"/>
              <a:buChar char="•"/>
            </a:pPr>
            <a:endParaRPr lang="en-GB" sz="1600" dirty="0"/>
          </a:p>
          <a:p>
            <a:pPr>
              <a:buClr>
                <a:srgbClr val="B6D1E1"/>
              </a:buClr>
            </a:pPr>
            <a:endParaRPr lang="en-GB" sz="1600" dirty="0"/>
          </a:p>
          <a:p>
            <a:pPr>
              <a:buClr>
                <a:srgbClr val="B6D1E1"/>
              </a:buClr>
            </a:pPr>
            <a:endParaRPr lang="en-GB" sz="1600" dirty="0"/>
          </a:p>
          <a:p>
            <a:pPr>
              <a:buClr>
                <a:srgbClr val="B6D1E1"/>
              </a:buClr>
            </a:pPr>
            <a:endParaRPr lang="en-GB" sz="1600" dirty="0"/>
          </a:p>
          <a:p>
            <a:pPr>
              <a:buClr>
                <a:srgbClr val="B6D1E1"/>
              </a:buClr>
            </a:pPr>
            <a:endParaRPr lang="en-GB" sz="1600" dirty="0"/>
          </a:p>
          <a:p>
            <a:pPr>
              <a:buClr>
                <a:srgbClr val="B6D1E1"/>
              </a:buClr>
            </a:pPr>
            <a:endParaRPr lang="en-GB" sz="1600" dirty="0"/>
          </a:p>
          <a:p>
            <a:pPr>
              <a:buClr>
                <a:srgbClr val="B6D1E1"/>
              </a:buClr>
            </a:pPr>
            <a:endParaRPr lang="en-GB" sz="1600" dirty="0"/>
          </a:p>
          <a:p>
            <a:pPr>
              <a:buClr>
                <a:srgbClr val="B6D1E1"/>
              </a:buClr>
            </a:pPr>
            <a:endParaRPr lang="en-GB" sz="1600" dirty="0"/>
          </a:p>
          <a:p>
            <a:pPr>
              <a:buClr>
                <a:srgbClr val="B6D1E1"/>
              </a:buClr>
            </a:pPr>
            <a:r>
              <a:rPr lang="en-GB" sz="1600" b="1" dirty="0"/>
              <a:t>Prendre le temps de s'interroger :</a:t>
            </a:r>
          </a:p>
          <a:p>
            <a:pPr>
              <a:buClr>
                <a:srgbClr val="B6D1E1"/>
              </a:buClr>
            </a:pPr>
            <a:r>
              <a:rPr lang="en-GB" sz="1600" dirty="0"/>
              <a:t>Qu'est-ce qui était entre mes mains ?           Qu'est-ce qui était hors de mon contrôle ?       Qu'est-ce que je pourrais ajuster la prochaine fois ?</a:t>
            </a:r>
          </a:p>
          <a:p>
            <a:pPr>
              <a:buClr>
                <a:srgbClr val="B6D1E1"/>
              </a:buClr>
            </a:pPr>
            <a:endParaRPr lang="en-GB" sz="1600" dirty="0"/>
          </a:p>
          <a:p>
            <a:pPr algn="r">
              <a:buClr>
                <a:srgbClr val="B6D1E1"/>
              </a:buClr>
            </a:pPr>
            <a:r>
              <a:rPr lang="en-GB" sz="1600" b="1" i="1" dirty="0">
                <a:solidFill>
                  <a:srgbClr val="B6D1E1"/>
                </a:solidFill>
              </a:rPr>
              <a:t> "Je n'ai pas pu contrôler les conditions météorologiques qui ont entraîné la fermeture du marché, mais j'ai pu </a:t>
            </a:r>
            <a:r>
              <a:rPr lang="en-GB" sz="1600" b="1" i="1" dirty="0" err="1">
                <a:solidFill>
                  <a:srgbClr val="B6D1E1"/>
                </a:solidFill>
              </a:rPr>
              <a:t>prévoir</a:t>
            </a:r>
            <a:r>
              <a:rPr lang="en-GB" sz="1600" b="1" i="1" dirty="0">
                <a:solidFill>
                  <a:srgbClr val="B6D1E1"/>
                </a:solidFill>
              </a:rPr>
              <a:t> un emplacement de secours</a:t>
            </a:r>
            <a:r>
              <a:rPr lang="en-GB" sz="1600" dirty="0">
                <a:solidFill>
                  <a:srgbClr val="B6D1E1"/>
                </a:solidFill>
              </a:rPr>
              <a:t>. </a:t>
            </a:r>
            <a:r>
              <a:rPr lang="en-GB" sz="1600" b="1" i="1" dirty="0" err="1">
                <a:solidFill>
                  <a:srgbClr val="B6D1E1"/>
                </a:solidFill>
              </a:rPr>
              <a:t>Maintenant</a:t>
            </a:r>
            <a:r>
              <a:rPr lang="en-GB" sz="1600" b="1" i="1" dirty="0">
                <a:solidFill>
                  <a:srgbClr val="B6D1E1"/>
                </a:solidFill>
              </a:rPr>
              <a:t>, j'ai toujours un plan B."</a:t>
            </a:r>
          </a:p>
          <a:p>
            <a:pPr algn="r">
              <a:buClr>
                <a:srgbClr val="B6D1E1"/>
              </a:buClr>
            </a:pPr>
            <a:r>
              <a:rPr lang="en-GB" sz="1600" dirty="0"/>
              <a:t>Chinyere, propriétaire d'un stand de nourriture, Dublin</a:t>
            </a:r>
            <a:endParaRPr lang="en-US" sz="1600" dirty="0"/>
          </a:p>
        </p:txBody>
      </p:sp>
      <p:sp>
        <p:nvSpPr>
          <p:cNvPr id="4" name="TextBox 3">
            <a:extLst>
              <a:ext uri="{FF2B5EF4-FFF2-40B4-BE49-F238E27FC236}">
                <a16:creationId xmlns:a16="http://schemas.microsoft.com/office/drawing/2014/main" id="{B417082C-A9D5-275D-23D1-20BC90D2B43E}"/>
              </a:ext>
            </a:extLst>
          </p:cNvPr>
          <p:cNvSpPr txBox="1"/>
          <p:nvPr/>
        </p:nvSpPr>
        <p:spPr>
          <a:xfrm>
            <a:off x="2008136" y="2498038"/>
            <a:ext cx="2722705" cy="1015663"/>
          </a:xfrm>
          <a:prstGeom prst="rect">
            <a:avLst/>
          </a:prstGeom>
          <a:noFill/>
          <a:ln w="50800">
            <a:solidFill>
              <a:srgbClr val="84BFA4"/>
            </a:solidFill>
          </a:ln>
        </p:spPr>
        <p:txBody>
          <a:bodyPr wrap="square">
            <a:spAutoFit/>
          </a:bodyPr>
          <a:lstStyle/>
          <a:p>
            <a:pPr algn="ctr">
              <a:buClr>
                <a:srgbClr val="B6D1E1"/>
              </a:buClr>
            </a:pPr>
            <a:r>
              <a:rPr lang="en-GB" sz="2000" b="1" dirty="0"/>
              <a:t>Nous blâmer pour tout, même pour ce qui n'est pas de notre ressort</a:t>
            </a:r>
          </a:p>
        </p:txBody>
      </p:sp>
      <p:sp>
        <p:nvSpPr>
          <p:cNvPr id="6" name="TextBox 5">
            <a:extLst>
              <a:ext uri="{FF2B5EF4-FFF2-40B4-BE49-F238E27FC236}">
                <a16:creationId xmlns:a16="http://schemas.microsoft.com/office/drawing/2014/main" id="{43441435-DFC6-94BF-5551-EBD2A197E468}"/>
              </a:ext>
            </a:extLst>
          </p:cNvPr>
          <p:cNvSpPr txBox="1"/>
          <p:nvPr/>
        </p:nvSpPr>
        <p:spPr>
          <a:xfrm>
            <a:off x="7695677" y="2486644"/>
            <a:ext cx="2527212" cy="923330"/>
          </a:xfrm>
          <a:prstGeom prst="rect">
            <a:avLst/>
          </a:prstGeom>
          <a:noFill/>
          <a:ln w="50800">
            <a:solidFill>
              <a:srgbClr val="84BFA4"/>
            </a:solidFill>
          </a:ln>
        </p:spPr>
        <p:txBody>
          <a:bodyPr wrap="square">
            <a:spAutoFit/>
          </a:bodyPr>
          <a:lstStyle/>
          <a:p>
            <a:pPr algn="ctr">
              <a:buClr>
                <a:srgbClr val="B6D1E1"/>
              </a:buClr>
            </a:pPr>
            <a:r>
              <a:rPr lang="en-GB" b="1" dirty="0"/>
              <a:t>Blâmer complètement les autres et perdre la chance d'apprendre.</a:t>
            </a:r>
          </a:p>
        </p:txBody>
      </p:sp>
      <p:sp>
        <p:nvSpPr>
          <p:cNvPr id="9" name="TextBox 8">
            <a:extLst>
              <a:ext uri="{FF2B5EF4-FFF2-40B4-BE49-F238E27FC236}">
                <a16:creationId xmlns:a16="http://schemas.microsoft.com/office/drawing/2014/main" id="{7387CE54-280C-961E-2736-20A5DFD95261}"/>
              </a:ext>
            </a:extLst>
          </p:cNvPr>
          <p:cNvSpPr txBox="1"/>
          <p:nvPr/>
        </p:nvSpPr>
        <p:spPr>
          <a:xfrm>
            <a:off x="2769247" y="3855710"/>
            <a:ext cx="6888023" cy="430887"/>
          </a:xfrm>
          <a:prstGeom prst="rect">
            <a:avLst/>
          </a:prstGeom>
          <a:solidFill>
            <a:srgbClr val="E6C8C7"/>
          </a:solidFill>
        </p:spPr>
        <p:txBody>
          <a:bodyPr wrap="square">
            <a:spAutoFit/>
          </a:bodyPr>
          <a:lstStyle/>
          <a:p>
            <a:pPr>
              <a:buClr>
                <a:srgbClr val="B6D1E1"/>
              </a:buClr>
            </a:pPr>
            <a:r>
              <a:rPr lang="en-GB" sz="2200" b="1" dirty="0">
                <a:solidFill>
                  <a:srgbClr val="382B1B"/>
                </a:solidFill>
              </a:rPr>
              <a:t>   La véritable responsabilité se situe entre les deux</a:t>
            </a:r>
            <a:r>
              <a:rPr lang="en-GB" sz="2000" b="1" dirty="0">
                <a:solidFill>
                  <a:srgbClr val="382B1B"/>
                </a:solidFill>
              </a:rPr>
              <a:t>.</a:t>
            </a:r>
          </a:p>
        </p:txBody>
      </p:sp>
      <p:sp>
        <p:nvSpPr>
          <p:cNvPr id="10" name="Arrow: Up 9">
            <a:extLst>
              <a:ext uri="{FF2B5EF4-FFF2-40B4-BE49-F238E27FC236}">
                <a16:creationId xmlns:a16="http://schemas.microsoft.com/office/drawing/2014/main" id="{70F9F4C4-3E12-F973-4507-9DA5A7485D14}"/>
              </a:ext>
            </a:extLst>
          </p:cNvPr>
          <p:cNvSpPr/>
          <p:nvPr/>
        </p:nvSpPr>
        <p:spPr>
          <a:xfrm>
            <a:off x="5779913" y="3106972"/>
            <a:ext cx="866692" cy="644056"/>
          </a:xfrm>
          <a:prstGeom prst="upArrow">
            <a:avLst/>
          </a:prstGeom>
          <a:solidFill>
            <a:srgbClr val="E6C8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218981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bs-Latn-BA" dirty="0"/>
              <a:t>06. CRÉER UN PLAN POUR ALLER DE L'AVANT </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479792" y="1560589"/>
            <a:ext cx="10928135" cy="4414838"/>
          </a:xfrm>
        </p:spPr>
        <p:txBody>
          <a:bodyPr/>
          <a:lstStyle/>
          <a:p>
            <a:r>
              <a:rPr lang="en-GB" dirty="0"/>
              <a:t>Il est normal de penser à ce qui n'a pas fonctionné, mais le fait de rester bloqué sur ce point ne vous aidera pas à progresser.</a:t>
            </a:r>
          </a:p>
          <a:p>
            <a:r>
              <a:rPr lang="en-GB" dirty="0"/>
              <a:t>Au lieu de ressasser l'échec encore et encore, concentrez-vous sur l'avenir :</a:t>
            </a:r>
          </a:p>
          <a:p>
            <a:pPr marL="342900" indent="-342900">
              <a:buFont typeface="Arial" panose="020B0604020202020204" pitchFamily="34" charset="0"/>
              <a:buChar char="•"/>
            </a:pPr>
            <a:r>
              <a:rPr lang="en-GB" dirty="0"/>
              <a:t>Que s'est-il passé exactement ?</a:t>
            </a:r>
          </a:p>
          <a:p>
            <a:pPr marL="342900" indent="-342900">
              <a:buFont typeface="Arial" panose="020B0604020202020204" pitchFamily="34" charset="0"/>
              <a:buChar char="•"/>
            </a:pPr>
            <a:r>
              <a:rPr lang="en-GB" dirty="0"/>
              <a:t>Que feriez-vous différemment la prochaine fois ?</a:t>
            </a:r>
          </a:p>
          <a:p>
            <a:pPr marL="342900" indent="-342900">
              <a:buFont typeface="Arial" panose="020B0604020202020204" pitchFamily="34" charset="0"/>
              <a:buChar char="•"/>
            </a:pPr>
            <a:r>
              <a:rPr lang="en-GB" dirty="0"/>
              <a:t>Qui ou quoi pourrait mieux vous aider ?</a:t>
            </a:r>
          </a:p>
          <a:p>
            <a:pPr marL="342900" indent="-342900">
              <a:buFont typeface="Arial" panose="020B0604020202020204" pitchFamily="34" charset="0"/>
              <a:buChar char="•"/>
            </a:pPr>
            <a:r>
              <a:rPr lang="en-GB" dirty="0"/>
              <a:t>Transformez maintenant ces réponses en un petit plan :</a:t>
            </a:r>
          </a:p>
          <a:p>
            <a:pPr marL="342900" indent="-342900">
              <a:buFont typeface="Arial" panose="020B0604020202020204" pitchFamily="34" charset="0"/>
              <a:buChar char="•"/>
            </a:pPr>
            <a:r>
              <a:rPr lang="en-GB" dirty="0"/>
              <a:t>Ajustez vos prix</a:t>
            </a:r>
          </a:p>
          <a:p>
            <a:pPr marL="342900" indent="-342900">
              <a:buFont typeface="Arial" panose="020B0604020202020204" pitchFamily="34" charset="0"/>
              <a:buChar char="•"/>
            </a:pPr>
            <a:r>
              <a:rPr lang="en-GB" dirty="0"/>
              <a:t>Améliorez votre configuration</a:t>
            </a:r>
          </a:p>
          <a:p>
            <a:pPr marL="342900" indent="-342900">
              <a:buFont typeface="Arial" panose="020B0604020202020204" pitchFamily="34" charset="0"/>
              <a:buChar char="•"/>
            </a:pPr>
            <a:r>
              <a:rPr lang="en-GB" dirty="0"/>
              <a:t>Demander de l'aide ou une formation</a:t>
            </a:r>
          </a:p>
          <a:p>
            <a:r>
              <a:rPr lang="en-GB" dirty="0"/>
              <a:t>Réessayez en apportant les changements nécessaires.  N'oubliez pas que chaque erreur est porteuse d'une leçon, </a:t>
            </a:r>
            <a:r>
              <a:rPr lang="en-GB" b="1" dirty="0"/>
              <a:t>mais </a:t>
            </a:r>
            <a:r>
              <a:rPr lang="en-GB" dirty="0"/>
              <a:t>celle-ci ne vous sera utile que si vous la mettez en pratique.</a:t>
            </a:r>
          </a:p>
          <a:p>
            <a:endParaRPr lang="en-GB" dirty="0"/>
          </a:p>
          <a:p>
            <a:pPr algn="r"/>
            <a:r>
              <a:rPr lang="en-GB" b="1" i="1" dirty="0">
                <a:solidFill>
                  <a:srgbClr val="B6D1E1"/>
                </a:solidFill>
              </a:rPr>
              <a:t>"Je n'avais pas apporté assez d'emballage pour mon deuxième marché. J'ai établi une liste de contrôle pour le prochain marché et je l'utilise désormais à chaque fois. Cette seule erreur m'a permis de m'améliorer."</a:t>
            </a:r>
            <a:br>
              <a:rPr lang="en-GB" dirty="0"/>
            </a:br>
            <a:r>
              <a:rPr lang="en-GB" dirty="0"/>
              <a:t>Arwa, propriétaire d'un stand de nourriture, Madrid</a:t>
            </a:r>
          </a:p>
          <a:p>
            <a:pPr>
              <a:buClr>
                <a:srgbClr val="B6D1E1"/>
              </a:buClr>
            </a:pPr>
            <a:endParaRPr lang="en-US" dirty="0"/>
          </a:p>
        </p:txBody>
      </p:sp>
    </p:spTree>
    <p:extLst>
      <p:ext uri="{BB962C8B-B14F-4D97-AF65-F5344CB8AC3E}">
        <p14:creationId xmlns:p14="http://schemas.microsoft.com/office/powerpoint/2010/main" val="257346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bs-Latn-BA" sz="3200" dirty="0"/>
              <a:t>L'ENTREPRENEURIAT N'EST PAS UN TRAVAIL - C'EST UN MODE DE VIE</a:t>
            </a:r>
            <a:endParaRPr lang="en-GB" sz="32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23039" y="1362562"/>
            <a:ext cx="11426324" cy="4351563"/>
          </a:xfrm>
        </p:spPr>
        <p:txBody>
          <a:bodyPr/>
          <a:lstStyle/>
          <a:p>
            <a:pPr algn="just"/>
            <a:r>
              <a:rPr lang="en-GB" sz="1800" dirty="0"/>
              <a:t>L'entrepreneuriat peut être passionnant, créatif et stimulant, mais il est aussi exigeant. Contrairement à un emploi que l'on peut laisser à la porte, être entrepreneur affecte souvent tous les aspects de votre vie, qu'il s'agisse de votre temps, de votre énergie, de vos relations ou de votre bien-être.</a:t>
            </a:r>
          </a:p>
          <a:p>
            <a:pPr algn="just"/>
            <a:endParaRPr lang="en-GB" sz="1800" dirty="0"/>
          </a:p>
          <a:p>
            <a:pPr algn="just"/>
            <a:r>
              <a:rPr lang="en-GB" sz="1800" dirty="0"/>
              <a:t>Pour les femmes migrantes en particulier, l'entrepreneuriat apporte des récompenses et des pressions uniques :</a:t>
            </a:r>
          </a:p>
          <a:p>
            <a:pPr algn="just"/>
            <a:endParaRPr lang="en-GB" sz="1800" dirty="0"/>
          </a:p>
          <a:p>
            <a:pPr marL="342900" indent="-342900" algn="just">
              <a:buFont typeface="Arial" panose="020B0604020202020204" pitchFamily="34" charset="0"/>
              <a:buChar char="•"/>
            </a:pPr>
            <a:r>
              <a:rPr lang="en-GB" sz="1800" dirty="0"/>
              <a:t>Vous devez parfois jongler avec la famille, l'adaptation culturelle et des ressources limitées.  </a:t>
            </a:r>
          </a:p>
          <a:p>
            <a:pPr marL="342900" indent="-342900" algn="just">
              <a:buFont typeface="Arial" panose="020B0604020202020204" pitchFamily="34" charset="0"/>
              <a:buChar char="•"/>
            </a:pPr>
            <a:r>
              <a:rPr lang="en-GB" sz="1800" dirty="0"/>
              <a:t>Il se peut que vous construisiez une entreprise sans filet de sécurité, ou que vous soyez confrontée aux doutes des autres ou de vous-même.</a:t>
            </a:r>
          </a:p>
          <a:p>
            <a:pPr algn="just"/>
            <a:endParaRPr lang="en-GB" sz="1800" dirty="0"/>
          </a:p>
          <a:p>
            <a:pPr algn="just"/>
            <a:r>
              <a:rPr lang="en-GB" sz="1800" dirty="0"/>
              <a:t>En tant que patron, vous n'avez pas de revenu garanti, vous ne pouvez pas pointer et personne d'autre ne peut prendre le relais lorsque vous êtes fatigué. L'entrepreneuriat est donc autant une question de résilience et de confiance en soi qu'une question de planification d'entreprise.  C'est pourquoi nous commençons cette dernière étape en reconnaissant la réalité :</a:t>
            </a:r>
          </a:p>
          <a:p>
            <a:pPr algn="ctr"/>
            <a:endParaRPr lang="en-GB" sz="700" b="1" i="1" dirty="0">
              <a:solidFill>
                <a:srgbClr val="84BFA4"/>
              </a:solidFill>
            </a:endParaRPr>
          </a:p>
          <a:p>
            <a:pPr algn="ctr"/>
            <a:r>
              <a:rPr lang="en-GB" sz="2000" b="1" i="1" dirty="0">
                <a:solidFill>
                  <a:srgbClr val="84BFA4"/>
                </a:solidFill>
              </a:rPr>
              <a:t>Il ne s'agit pas seulement d'un travail. Il s'agit de votre vie.</a:t>
            </a:r>
          </a:p>
          <a:p>
            <a:pPr algn="ctr"/>
            <a:r>
              <a:rPr lang="en-GB" sz="1800" dirty="0"/>
              <a:t>Votre bien-être doit faire partie de votre plan d'entreprise.</a:t>
            </a:r>
            <a:endParaRPr lang="en-GB" sz="1800" b="1" i="1" dirty="0">
              <a:solidFill>
                <a:srgbClr val="84BFA4"/>
              </a:solidFill>
            </a:endParaRPr>
          </a:p>
          <a:p>
            <a:endParaRPr lang="en-US" sz="1800" dirty="0"/>
          </a:p>
        </p:txBody>
      </p:sp>
    </p:spTree>
    <p:extLst>
      <p:ext uri="{BB962C8B-B14F-4D97-AF65-F5344CB8AC3E}">
        <p14:creationId xmlns:p14="http://schemas.microsoft.com/office/powerpoint/2010/main" val="70822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bs-Latn-BA" dirty="0"/>
              <a:t>07. AFFRONTER SES PEURS </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348152" y="1400940"/>
            <a:ext cx="11495695" cy="4414838"/>
          </a:xfrm>
        </p:spPr>
        <p:txBody>
          <a:bodyPr/>
          <a:lstStyle/>
          <a:p>
            <a:pPr>
              <a:buClr>
                <a:srgbClr val="B6D1E1"/>
              </a:buClr>
            </a:pPr>
            <a:r>
              <a:rPr lang="en-GB" sz="2000" dirty="0"/>
              <a:t>La plupart du temps, la peur n'est pas liée à l'échec, mais à ce que nous pensons qu'elle signifie :</a:t>
            </a:r>
          </a:p>
          <a:p>
            <a:pPr marL="342900" indent="-342900">
              <a:buClr>
                <a:srgbClr val="B6D1E1"/>
              </a:buClr>
              <a:buFont typeface="Arial" panose="020B0604020202020204" pitchFamily="34" charset="0"/>
              <a:buChar char="•"/>
            </a:pPr>
            <a:r>
              <a:rPr lang="en-GB" sz="2000" dirty="0"/>
              <a:t>"Les gens vont me juger".</a:t>
            </a:r>
          </a:p>
          <a:p>
            <a:pPr marL="342900" indent="-342900">
              <a:buClr>
                <a:srgbClr val="B6D1E1"/>
              </a:buClr>
              <a:buFont typeface="Arial" panose="020B0604020202020204" pitchFamily="34" charset="0"/>
              <a:buChar char="•"/>
            </a:pPr>
            <a:r>
              <a:rPr lang="en-GB" sz="2000" dirty="0"/>
              <a:t>"Je vais perdre de l'argent.</a:t>
            </a:r>
          </a:p>
          <a:p>
            <a:pPr marL="342900" indent="-342900">
              <a:buClr>
                <a:srgbClr val="B6D1E1"/>
              </a:buClr>
              <a:buFont typeface="Arial" panose="020B0604020202020204" pitchFamily="34" charset="0"/>
              <a:buChar char="•"/>
            </a:pPr>
            <a:r>
              <a:rPr lang="en-GB" sz="2000" dirty="0"/>
              <a:t>"Je ne saurai pas quoi faire ensuite".</a:t>
            </a:r>
          </a:p>
          <a:p>
            <a:pPr>
              <a:buClr>
                <a:srgbClr val="B6D1E1"/>
              </a:buClr>
            </a:pPr>
            <a:endParaRPr lang="en-GB" sz="2000" dirty="0"/>
          </a:p>
          <a:p>
            <a:pPr>
              <a:buClr>
                <a:srgbClr val="B6D1E1"/>
              </a:buClr>
            </a:pPr>
            <a:r>
              <a:rPr lang="en-GB" sz="2000" dirty="0"/>
              <a:t>Mais la peur diminue lorsque nous l'affrontons. Commencez modestement.</a:t>
            </a:r>
          </a:p>
          <a:p>
            <a:pPr marL="342900" indent="-342900">
              <a:buClr>
                <a:srgbClr val="B6D1E1"/>
              </a:buClr>
              <a:buFont typeface="Arial" panose="020B0604020202020204" pitchFamily="34" charset="0"/>
              <a:buChar char="•"/>
            </a:pPr>
            <a:r>
              <a:rPr lang="en-GB" sz="2000" dirty="0"/>
              <a:t>Dites oui à un nouvel événement</a:t>
            </a:r>
          </a:p>
          <a:p>
            <a:pPr marL="342900" indent="-342900">
              <a:buClr>
                <a:srgbClr val="B6D1E1"/>
              </a:buClr>
              <a:buFont typeface="Arial" panose="020B0604020202020204" pitchFamily="34" charset="0"/>
              <a:buChar char="•"/>
            </a:pPr>
            <a:r>
              <a:rPr lang="en-GB" sz="2000" dirty="0"/>
              <a:t>Demandez une petite subvention</a:t>
            </a:r>
          </a:p>
          <a:p>
            <a:pPr marL="342900" indent="-342900">
              <a:buClr>
                <a:srgbClr val="B6D1E1"/>
              </a:buClr>
              <a:buFont typeface="Arial" panose="020B0604020202020204" pitchFamily="34" charset="0"/>
              <a:buChar char="•"/>
            </a:pPr>
            <a:r>
              <a:rPr lang="en-GB" sz="2000" dirty="0"/>
              <a:t>Publier une photo de vos plats en ligne</a:t>
            </a:r>
          </a:p>
          <a:p>
            <a:pPr marL="342900" indent="-342900">
              <a:buClr>
                <a:srgbClr val="B6D1E1"/>
              </a:buClr>
              <a:buFont typeface="Arial" panose="020B0604020202020204" pitchFamily="34" charset="0"/>
              <a:buChar char="•"/>
            </a:pPr>
            <a:r>
              <a:rPr lang="en-GB" sz="2000" dirty="0"/>
              <a:t>Présentez-vous à quelqu'un au marché.</a:t>
            </a:r>
          </a:p>
          <a:p>
            <a:pPr>
              <a:buClr>
                <a:srgbClr val="B6D1E1"/>
              </a:buClr>
            </a:pPr>
            <a:endParaRPr lang="en-GB" sz="2000" dirty="0"/>
          </a:p>
          <a:p>
            <a:pPr>
              <a:buClr>
                <a:srgbClr val="B6D1E1"/>
              </a:buClr>
            </a:pPr>
            <a:r>
              <a:rPr lang="en-GB" sz="2000" dirty="0"/>
              <a:t>Chaque acte de bravoure renforce votre force et prouve que même si vous trébuchez, vous pouvez vous relever. Les entrepreneurs les plus prospères ont tous échoué. Ce qui les a fait réussir, c'est qu'ils ne se sont pas arrêtés là. </a:t>
            </a:r>
          </a:p>
          <a:p>
            <a:pPr algn="r">
              <a:buClr>
                <a:srgbClr val="B6D1E1"/>
              </a:buClr>
            </a:pPr>
            <a:r>
              <a:rPr lang="en-GB" sz="2000" b="1" i="1" dirty="0">
                <a:solidFill>
                  <a:srgbClr val="B6D1E1"/>
                </a:solidFill>
              </a:rPr>
              <a:t>"La première fois que j'ai fait une démonstration de cuisine, j'ai failli annuler. Mais je l'ai fait et maintenant j'adore parler de ma cuisine. La peur n'a pas disparu. Je l'ai simplement surmontée.</a:t>
            </a:r>
          </a:p>
          <a:p>
            <a:pPr algn="r">
              <a:buClr>
                <a:srgbClr val="B6D1E1"/>
              </a:buClr>
            </a:pPr>
            <a:r>
              <a:rPr lang="en-GB" sz="2000" dirty="0"/>
              <a:t> Raheema, responsable d'une cuisine communautaire, Amsterdam</a:t>
            </a:r>
            <a:endParaRPr lang="en-US" sz="2000" dirty="0"/>
          </a:p>
        </p:txBody>
      </p:sp>
    </p:spTree>
    <p:extLst>
      <p:ext uri="{BB962C8B-B14F-4D97-AF65-F5344CB8AC3E}">
        <p14:creationId xmlns:p14="http://schemas.microsoft.com/office/powerpoint/2010/main" val="4114643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p:txBody>
          <a:bodyPr>
            <a:normAutofit/>
          </a:bodyPr>
          <a:lstStyle/>
          <a:p>
            <a:r>
              <a:rPr lang="en-US" sz="4800" dirty="0"/>
              <a:t>TROUVEZ LE BONHEUR DANS VOTRE TRAVAIL ET VOS AFFAIRES</a:t>
            </a:r>
            <a:endParaRPr lang="en-GB" sz="480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07</a:t>
            </a:r>
          </a:p>
        </p:txBody>
      </p:sp>
    </p:spTree>
    <p:extLst>
      <p:ext uri="{BB962C8B-B14F-4D97-AF65-F5344CB8AC3E}">
        <p14:creationId xmlns:p14="http://schemas.microsoft.com/office/powerpoint/2010/main" val="2984739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sz="3200" dirty="0"/>
              <a:t>TROUVER LE BONHEUR DANS SON TRAVAIL ET SON ENTREPRISE</a:t>
            </a:r>
            <a:endParaRPr lang="en-GB" sz="3200" dirty="0"/>
          </a:p>
        </p:txBody>
      </p:sp>
      <p:sp>
        <p:nvSpPr>
          <p:cNvPr id="6" name="Text Placeholder 2">
            <a:extLst>
              <a:ext uri="{FF2B5EF4-FFF2-40B4-BE49-F238E27FC236}">
                <a16:creationId xmlns:a16="http://schemas.microsoft.com/office/drawing/2014/main" id="{918C58BA-BD5B-F0B7-DC27-E62A683C8954}"/>
              </a:ext>
            </a:extLst>
          </p:cNvPr>
          <p:cNvSpPr txBox="1">
            <a:spLocks/>
          </p:cNvSpPr>
          <p:nvPr/>
        </p:nvSpPr>
        <p:spPr>
          <a:xfrm>
            <a:off x="449960" y="1583223"/>
            <a:ext cx="11208640"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Diriger sa propre entreprise est un travail difficile. La plupart du temps, c'est fatigant. Certains jours, c'est frustrant. Mais au milieu de tout cela, il arrive que l'on se sente bien. Pour de nombreuses femmes, en particulier celles qui ont dû repartir à zéro dans un nouvel endroit, il y a une sorte de bonheur unique qui vient de la certitude :</a:t>
            </a:r>
          </a:p>
          <a:p>
            <a:pPr marL="342900" indent="-342900">
              <a:buFont typeface="Arial" panose="020B0604020202020204" pitchFamily="34" charset="0"/>
              <a:buChar char="•"/>
            </a:pPr>
            <a:r>
              <a:rPr lang="en-GB" dirty="0"/>
              <a:t>vous avez gagné votre propre argent</a:t>
            </a:r>
          </a:p>
          <a:p>
            <a:pPr marL="342900" indent="-342900">
              <a:buFont typeface="Arial" panose="020B0604020202020204" pitchFamily="34" charset="0"/>
              <a:buChar char="•"/>
            </a:pPr>
            <a:r>
              <a:rPr lang="en-GB" dirty="0"/>
              <a:t>Vous avez nourri quelqu'un avec votre nourriture</a:t>
            </a:r>
          </a:p>
          <a:p>
            <a:pPr marL="342900" indent="-342900">
              <a:buFont typeface="Arial" panose="020B0604020202020204" pitchFamily="34" charset="0"/>
              <a:buChar char="•"/>
            </a:pPr>
            <a:r>
              <a:rPr lang="en-GB" dirty="0"/>
              <a:t>Vous avez le contrôle de votre journée, de votre temps, de vos choix.</a:t>
            </a:r>
          </a:p>
          <a:p>
            <a:endParaRPr lang="en-GB" dirty="0"/>
          </a:p>
          <a:p>
            <a:endParaRPr lang="en-GB" dirty="0"/>
          </a:p>
          <a:p>
            <a:r>
              <a:rPr lang="en-GB" dirty="0"/>
              <a:t>Le bonheur dans les affaires n'est pas quelque chose que l'on gagne </a:t>
            </a:r>
            <a:r>
              <a:rPr lang="en-GB" i="1" dirty="0"/>
              <a:t>après avoir </a:t>
            </a:r>
            <a:r>
              <a:rPr lang="en-GB" dirty="0"/>
              <a:t>réussi. C'est quelque chose que vous pouvez choisir de cultiver tout au long de votre parcours.</a:t>
            </a:r>
          </a:p>
          <a:p>
            <a:endParaRPr lang="en-GB" dirty="0"/>
          </a:p>
          <a:p>
            <a:pPr algn="r"/>
            <a:r>
              <a:rPr lang="en-GB" b="1" i="1" dirty="0">
                <a:solidFill>
                  <a:srgbClr val="B6D1E1"/>
                </a:solidFill>
              </a:rPr>
              <a:t>"Ce n'est pas facile. Je me couche épuisé. Mais quand je vois quelqu'un manger ma nourriture et sourire, ou quand je compte mes bénéfices, je me sens pleine à l'intérieur..."</a:t>
            </a:r>
          </a:p>
          <a:p>
            <a:pPr algn="r"/>
            <a:r>
              <a:rPr lang="en-GB" dirty="0"/>
              <a:t> Zeinab, cuisinière à domicile et propriétaire d'un stand de nourriture, Malmö</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890748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35B71-369F-B012-83D7-68723F75628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031D725-70E9-03A2-8149-38EF18B8286E}"/>
              </a:ext>
            </a:extLst>
          </p:cNvPr>
          <p:cNvSpPr>
            <a:spLocks noGrp="1"/>
          </p:cNvSpPr>
          <p:nvPr>
            <p:ph type="body" sz="quarter" idx="27"/>
          </p:nvPr>
        </p:nvSpPr>
        <p:spPr/>
        <p:txBody>
          <a:bodyPr/>
          <a:lstStyle/>
          <a:p>
            <a:r>
              <a:rPr lang="en-US" sz="3600" dirty="0"/>
              <a:t>S'AMUSER</a:t>
            </a:r>
            <a:endParaRPr lang="en-GB" sz="3600" dirty="0"/>
          </a:p>
        </p:txBody>
      </p:sp>
      <p:sp>
        <p:nvSpPr>
          <p:cNvPr id="6" name="Text Placeholder 2">
            <a:extLst>
              <a:ext uri="{FF2B5EF4-FFF2-40B4-BE49-F238E27FC236}">
                <a16:creationId xmlns:a16="http://schemas.microsoft.com/office/drawing/2014/main" id="{7897D06E-3B77-0E7E-1889-FFB852446B7C}"/>
              </a:ext>
            </a:extLst>
          </p:cNvPr>
          <p:cNvSpPr txBox="1">
            <a:spLocks/>
          </p:cNvSpPr>
          <p:nvPr/>
        </p:nvSpPr>
        <p:spPr>
          <a:xfrm>
            <a:off x="449958" y="1415082"/>
            <a:ext cx="7537045"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800" dirty="0"/>
              <a:t>Oui, les affaires sont sérieuses.  Mais cela ne veut pas dire qu'elles ne peuvent pas être amusantes. S'amuser ne signifie pas manquer de professionnalisme. Cela signifie que vous aimez ce que vous construisez.</a:t>
            </a:r>
          </a:p>
          <a:p>
            <a:pPr marL="342900" indent="-342900">
              <a:buFont typeface="Arial" panose="020B0604020202020204" pitchFamily="34" charset="0"/>
              <a:buChar char="•"/>
            </a:pPr>
            <a:r>
              <a:rPr lang="en-GB" sz="1800" dirty="0"/>
              <a:t>Danser dans votre cuisine pendant que vous préparez les commandes.</a:t>
            </a:r>
          </a:p>
          <a:p>
            <a:pPr marL="342900" indent="-342900">
              <a:buFont typeface="Arial" panose="020B0604020202020204" pitchFamily="34" charset="0"/>
              <a:buChar char="•"/>
            </a:pPr>
            <a:r>
              <a:rPr lang="en-GB" sz="1800" dirty="0"/>
              <a:t>Rire avec les clients.</a:t>
            </a:r>
          </a:p>
          <a:p>
            <a:pPr marL="342900" indent="-342900">
              <a:buFont typeface="Arial" panose="020B0604020202020204" pitchFamily="34" charset="0"/>
              <a:buChar char="•"/>
            </a:pPr>
            <a:r>
              <a:rPr lang="en-GB" sz="1800" dirty="0"/>
              <a:t>Être fière de sa créativité.</a:t>
            </a:r>
          </a:p>
          <a:p>
            <a:pPr marL="342900" indent="-342900">
              <a:buFont typeface="Arial" panose="020B0604020202020204" pitchFamily="34" charset="0"/>
              <a:buChar char="•"/>
            </a:pPr>
            <a:endParaRPr lang="en-GB" sz="1800" dirty="0"/>
          </a:p>
          <a:p>
            <a:r>
              <a:rPr lang="en-GB" sz="1800" dirty="0"/>
              <a:t>Pour de nombreuses femmes, le plaisir fait partie de ce qui permet à l'entreprise de continuer à fonctionner, surtout lorsque les temps sont durs. Vous pouvez trouver et partager le plaisir en</a:t>
            </a:r>
          </a:p>
          <a:p>
            <a:pPr marL="342900" indent="-342900">
              <a:buFont typeface="Arial" panose="020B0604020202020204" pitchFamily="34" charset="0"/>
              <a:buChar char="•"/>
            </a:pPr>
            <a:r>
              <a:rPr lang="en-GB" sz="1800" dirty="0"/>
              <a:t>en choisissant votre propre liste de lecture</a:t>
            </a:r>
          </a:p>
          <a:p>
            <a:pPr marL="342900" indent="-342900">
              <a:buFont typeface="Arial" panose="020B0604020202020204" pitchFamily="34" charset="0"/>
              <a:buChar char="•"/>
            </a:pPr>
            <a:r>
              <a:rPr lang="en-GB" sz="1800" dirty="0"/>
              <a:t>Concevoir votre stand</a:t>
            </a:r>
          </a:p>
          <a:p>
            <a:pPr marL="342900" indent="-342900">
              <a:buFont typeface="Arial" panose="020B0604020202020204" pitchFamily="34" charset="0"/>
              <a:buChar char="•"/>
            </a:pPr>
            <a:r>
              <a:rPr lang="en-GB" sz="1800" dirty="0"/>
              <a:t>Donner un nom à vos produits</a:t>
            </a:r>
          </a:p>
          <a:p>
            <a:pPr marL="342900" indent="-342900">
              <a:buFont typeface="Arial" panose="020B0604020202020204" pitchFamily="34" charset="0"/>
              <a:buChar char="•"/>
            </a:pPr>
            <a:r>
              <a:rPr lang="en-GB" sz="1800" dirty="0"/>
              <a:t>En voyant vos idées se concrétiser</a:t>
            </a:r>
          </a:p>
          <a:p>
            <a:pPr marL="342900" indent="-342900">
              <a:buFont typeface="Arial" panose="020B0604020202020204" pitchFamily="34" charset="0"/>
              <a:buChar char="•"/>
            </a:pPr>
            <a:endParaRPr lang="en-GB" sz="1800" dirty="0"/>
          </a:p>
          <a:p>
            <a:r>
              <a:rPr lang="en-GB" sz="1800" dirty="0"/>
              <a:t>Si vous vous amusez, les autres le sentiront.</a:t>
            </a:r>
            <a:br>
              <a:rPr lang="en-GB" sz="1800" dirty="0"/>
            </a:br>
            <a:r>
              <a:rPr lang="en-GB" sz="1800" dirty="0"/>
              <a:t>Les gens n'achètent pas seulement votre nourriture, ils achètent votre énergie.</a:t>
            </a:r>
          </a:p>
          <a:p>
            <a:endParaRPr lang="en-GB" sz="1800" dirty="0"/>
          </a:p>
          <a:p>
            <a:endParaRPr lang="en-GB" sz="1800" dirty="0"/>
          </a:p>
          <a:p>
            <a:endParaRPr lang="en-GB" sz="1800" dirty="0"/>
          </a:p>
          <a:p>
            <a:endParaRPr lang="en-GB" sz="1800" dirty="0"/>
          </a:p>
        </p:txBody>
      </p:sp>
      <p:pic>
        <p:nvPicPr>
          <p:cNvPr id="3" name="Picture 2" descr="Pineapple with birthday hat">
            <a:extLst>
              <a:ext uri="{FF2B5EF4-FFF2-40B4-BE49-F238E27FC236}">
                <a16:creationId xmlns:a16="http://schemas.microsoft.com/office/drawing/2014/main" id="{7AD63D11-63F5-ED27-98A8-0F1BFF02ACDA}"/>
              </a:ext>
            </a:extLst>
          </p:cNvPr>
          <p:cNvPicPr>
            <a:picLocks noChangeAspect="1"/>
          </p:cNvPicPr>
          <p:nvPr/>
        </p:nvPicPr>
        <p:blipFill>
          <a:blip r:embed="rId2"/>
          <a:stretch>
            <a:fillRect/>
          </a:stretch>
        </p:blipFill>
        <p:spPr>
          <a:xfrm>
            <a:off x="8137769" y="1876892"/>
            <a:ext cx="3833446" cy="3833446"/>
          </a:xfrm>
          <a:prstGeom prst="rect">
            <a:avLst/>
          </a:prstGeom>
        </p:spPr>
      </p:pic>
    </p:spTree>
    <p:extLst>
      <p:ext uri="{BB962C8B-B14F-4D97-AF65-F5344CB8AC3E}">
        <p14:creationId xmlns:p14="http://schemas.microsoft.com/office/powerpoint/2010/main" val="21213863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307910" y="311362"/>
            <a:ext cx="11350690" cy="720752"/>
          </a:xfrm>
        </p:spPr>
        <p:txBody>
          <a:bodyPr/>
          <a:lstStyle/>
          <a:p>
            <a:r>
              <a:rPr lang="en-IE" dirty="0"/>
              <a:t>PROFITEZ DE VOTRE SUCCÈS ET REGARDEZ VERS L'AVENIR</a:t>
            </a:r>
            <a:endParaRPr lang="en-IE" dirty="0">
              <a:solidFill>
                <a:schemeClr val="bg2"/>
              </a:solidFill>
            </a:endParaRP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468106" y="1634026"/>
            <a:ext cx="60811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dirty="0"/>
              <a:t>Appréciez votre propre succès. Vous avez le droit de rire, de vous reposer, de célébrer les petites victoires. </a:t>
            </a:r>
            <a:r>
              <a:rPr lang="en-US" dirty="0"/>
              <a:t>Prenez du recul et regardez au-delà d'aujourd'hui pour déterminer ce qui est dans le meilleur intérêt de votre entreprise et de vous-même à long terme. </a:t>
            </a:r>
          </a:p>
          <a:p>
            <a:pPr>
              <a:buClr>
                <a:srgbClr val="B6D1E1"/>
              </a:buClr>
            </a:pPr>
            <a:endParaRPr lang="en-US" dirty="0"/>
          </a:p>
          <a:p>
            <a:r>
              <a:rPr lang="en-GB" dirty="0"/>
              <a:t>Alors que vous allez de l'avant avec votre entreprise alimentaire, n'oubliez pas ceci :</a:t>
            </a:r>
          </a:p>
          <a:p>
            <a:endParaRPr lang="en-GB" dirty="0"/>
          </a:p>
          <a:p>
            <a:pPr marL="342900" indent="-342900">
              <a:buFont typeface="Arial" panose="020B0604020202020204" pitchFamily="34" charset="0"/>
              <a:buChar char="•"/>
            </a:pPr>
            <a:r>
              <a:rPr lang="en-GB" dirty="0"/>
              <a:t>Vous avez le droit de </a:t>
            </a:r>
            <a:r>
              <a:rPr lang="en-GB" b="1" dirty="0"/>
              <a:t>profiter de votre succès</a:t>
            </a:r>
            <a:r>
              <a:rPr lang="en-GB" dirty="0"/>
              <a:t>.</a:t>
            </a:r>
          </a:p>
          <a:p>
            <a:pPr marL="342900" indent="-342900">
              <a:buFont typeface="Arial" panose="020B0604020202020204" pitchFamily="34" charset="0"/>
              <a:buChar char="•"/>
            </a:pPr>
            <a:r>
              <a:rPr lang="en-GB" dirty="0"/>
              <a:t>Vous avez le droit de </a:t>
            </a:r>
            <a:r>
              <a:rPr lang="en-GB" b="1" dirty="0"/>
              <a:t>rire, de vous reposer, de célébrer les petites victoires</a:t>
            </a:r>
            <a:r>
              <a:rPr lang="en-GB" dirty="0"/>
              <a:t>.</a:t>
            </a:r>
          </a:p>
          <a:p>
            <a:pPr marL="342900" indent="-342900">
              <a:buFont typeface="Arial" panose="020B0604020202020204" pitchFamily="34" charset="0"/>
              <a:buChar char="•"/>
            </a:pPr>
            <a:r>
              <a:rPr lang="en-GB" dirty="0"/>
              <a:t>Vous avez le droit de créer une entreprise qui </a:t>
            </a:r>
            <a:r>
              <a:rPr lang="en-GB" b="1" dirty="0"/>
              <a:t>vous </a:t>
            </a:r>
            <a:r>
              <a:rPr lang="en-GB" dirty="0"/>
              <a:t>apporte de la joie, et pas seulement des clients.</a:t>
            </a:r>
          </a:p>
          <a:p>
            <a:pPr>
              <a:buClr>
                <a:srgbClr val="B6D1E1"/>
              </a:buClr>
            </a:pPr>
            <a:endParaRPr lang="en-US" dirty="0"/>
          </a:p>
          <a:p>
            <a:pPr>
              <a:buClr>
                <a:srgbClr val="B6D1E1"/>
              </a:buClr>
            </a:pPr>
            <a:endParaRPr lang="en-US" dirty="0"/>
          </a:p>
          <a:p>
            <a:pPr>
              <a:buClr>
                <a:srgbClr val="B6D1E1"/>
              </a:buClr>
            </a:pPr>
            <a:endParaRPr lang="en-US" dirty="0"/>
          </a:p>
          <a:p>
            <a:pPr>
              <a:buClr>
                <a:srgbClr val="B6D1E1"/>
              </a:buClr>
            </a:pPr>
            <a:endParaRPr lang="en-US" dirty="0"/>
          </a:p>
        </p:txBody>
      </p:sp>
      <p:pic>
        <p:nvPicPr>
          <p:cNvPr id="7" name="Picture 6" descr="Sunflower field">
            <a:extLst>
              <a:ext uri="{FF2B5EF4-FFF2-40B4-BE49-F238E27FC236}">
                <a16:creationId xmlns:a16="http://schemas.microsoft.com/office/drawing/2014/main" id="{45114895-8A47-5E1F-7D7F-6684BFA1813B}"/>
              </a:ext>
            </a:extLst>
          </p:cNvPr>
          <p:cNvPicPr>
            <a:picLocks noChangeAspect="1"/>
          </p:cNvPicPr>
          <p:nvPr/>
        </p:nvPicPr>
        <p:blipFill>
          <a:blip r:embed="rId2"/>
          <a:stretch>
            <a:fillRect/>
          </a:stretch>
        </p:blipFill>
        <p:spPr>
          <a:xfrm>
            <a:off x="7076552" y="2248785"/>
            <a:ext cx="4582048" cy="3053953"/>
          </a:xfrm>
          <a:prstGeom prst="rect">
            <a:avLst/>
          </a:prstGeom>
        </p:spPr>
      </p:pic>
    </p:spTree>
    <p:extLst>
      <p:ext uri="{BB962C8B-B14F-4D97-AF65-F5344CB8AC3E}">
        <p14:creationId xmlns:p14="http://schemas.microsoft.com/office/powerpoint/2010/main" val="4210856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E4395-7876-7288-153E-207EDFD2537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E34AD8B-49D9-284B-46A3-B7CA4424475F}"/>
              </a:ext>
            </a:extLst>
          </p:cNvPr>
          <p:cNvSpPr>
            <a:spLocks noGrp="1"/>
          </p:cNvSpPr>
          <p:nvPr>
            <p:ph type="body" sz="quarter" idx="27"/>
          </p:nvPr>
        </p:nvSpPr>
        <p:spPr>
          <a:xfrm>
            <a:off x="203200" y="311362"/>
            <a:ext cx="12223262" cy="720752"/>
          </a:xfrm>
        </p:spPr>
        <p:txBody>
          <a:bodyPr/>
          <a:lstStyle/>
          <a:p>
            <a:r>
              <a:rPr lang="en-IE" dirty="0"/>
              <a:t>QUAND EST-IL TEMPS DE DÉVELOPPER VOTRE ENTREPRISE ?</a:t>
            </a:r>
            <a:endParaRPr lang="en-IE" dirty="0">
              <a:solidFill>
                <a:schemeClr val="bg2"/>
              </a:solidFill>
            </a:endParaRPr>
          </a:p>
        </p:txBody>
      </p:sp>
      <p:sp>
        <p:nvSpPr>
          <p:cNvPr id="19" name="Text Placeholder 7">
            <a:extLst>
              <a:ext uri="{FF2B5EF4-FFF2-40B4-BE49-F238E27FC236}">
                <a16:creationId xmlns:a16="http://schemas.microsoft.com/office/drawing/2014/main" id="{A77B16CF-BC92-0A81-FC53-53BAFDCAF7AA}"/>
              </a:ext>
            </a:extLst>
          </p:cNvPr>
          <p:cNvSpPr txBox="1">
            <a:spLocks/>
          </p:cNvSpPr>
          <p:nvPr/>
        </p:nvSpPr>
        <p:spPr>
          <a:xfrm>
            <a:off x="575697" y="1322128"/>
            <a:ext cx="11040606" cy="532126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sz="2000" dirty="0"/>
              <a:t>Voici quelques signes qui indiquent que vous êtes peut-être prêt à passer à l'étape suivante :</a:t>
            </a:r>
          </a:p>
          <a:p>
            <a:pPr>
              <a:buClr>
                <a:srgbClr val="B6D1E1"/>
              </a:buClr>
            </a:pPr>
            <a:endParaRPr lang="en-GB" sz="2000" dirty="0"/>
          </a:p>
          <a:p>
            <a:r>
              <a:rPr lang="en-GB" sz="2000" b="1" dirty="0">
                <a:solidFill>
                  <a:srgbClr val="84BFA4"/>
                </a:solidFill>
              </a:rPr>
              <a:t>Vous êtes constamment en rupture de stock </a:t>
            </a:r>
            <a:r>
              <a:rPr lang="en-GB" sz="2000" b="1" dirty="0"/>
              <a:t>- </a:t>
            </a:r>
            <a:r>
              <a:rPr lang="en-GB" sz="2000" dirty="0"/>
              <a:t>Vous n'arrivez pas à répondre à la demande et les gens en redemandent.</a:t>
            </a:r>
          </a:p>
          <a:p>
            <a:r>
              <a:rPr lang="en-GB" sz="2000" b="1" dirty="0">
                <a:solidFill>
                  <a:srgbClr val="84BFA4"/>
                </a:solidFill>
              </a:rPr>
              <a:t>Vous refusez des opportunités </a:t>
            </a:r>
            <a:r>
              <a:rPr lang="en-GB" sz="2000" b="1" dirty="0"/>
              <a:t>- </a:t>
            </a:r>
            <a:r>
              <a:rPr lang="en-GB" sz="2000" dirty="0"/>
              <a:t>Pop-ups, événements, collaborations, mais vous n'avez ni le temps ni la capacité.</a:t>
            </a:r>
          </a:p>
          <a:p>
            <a:r>
              <a:rPr lang="en-GB" sz="2000" b="1" dirty="0">
                <a:solidFill>
                  <a:srgbClr val="84BFA4"/>
                </a:solidFill>
              </a:rPr>
              <a:t>Vous avez maîtrisé votre routine </a:t>
            </a:r>
            <a:r>
              <a:rPr lang="en-GB" sz="2000" b="1" dirty="0"/>
              <a:t>- </a:t>
            </a:r>
            <a:r>
              <a:rPr lang="en-GB" sz="2000" dirty="0"/>
              <a:t>Vous avez mis en place un processus solide qui fonctionne. Vous voulez maintenant le faire à plus grande échelle ou dans un nouvel endroit.</a:t>
            </a:r>
          </a:p>
          <a:p>
            <a:r>
              <a:rPr lang="en-GB" sz="2000" b="1" dirty="0">
                <a:solidFill>
                  <a:srgbClr val="84BFA4"/>
                </a:solidFill>
              </a:rPr>
              <a:t>Vous voulez plus de temps pour la stratégie </a:t>
            </a:r>
            <a:r>
              <a:rPr lang="en-GB" sz="2000" b="1" dirty="0"/>
              <a:t>- </a:t>
            </a:r>
            <a:r>
              <a:rPr lang="en-GB" sz="2000" dirty="0"/>
              <a:t>Vous passez tout votre temps dans les tâches quotidiennes et vous avez besoin d'aide pour vous concentrer sur le développement de votre vision.</a:t>
            </a:r>
          </a:p>
          <a:p>
            <a:r>
              <a:rPr lang="en-GB" sz="2000" b="1" dirty="0">
                <a:solidFill>
                  <a:srgbClr val="84BFA4"/>
                </a:solidFill>
              </a:rPr>
              <a:t>Vous avez des revenus stables et pouvez réinvestir </a:t>
            </a:r>
            <a:r>
              <a:rPr lang="en-GB" sz="2000" b="1" dirty="0"/>
              <a:t>- </a:t>
            </a:r>
            <a:r>
              <a:rPr lang="en-GB" sz="2000" dirty="0"/>
              <a:t>Vous avez économisé ou gagné suffisamment d'argent pour acheter de meilleurs outils, louer des locaux ou faire appel à un soutien, sans mettre en péril vos revenus de base.</a:t>
            </a:r>
          </a:p>
          <a:p>
            <a:endParaRPr lang="en-GB" sz="2000" dirty="0"/>
          </a:p>
          <a:p>
            <a:r>
              <a:rPr lang="en-GB" sz="2000" dirty="0"/>
              <a:t>Posez-vous la question suivante :  </a:t>
            </a:r>
            <a:r>
              <a:rPr lang="en-GB" sz="2000" b="1" dirty="0"/>
              <a:t>"Est-ce que j'ai envie de me développer maintenant ou est-ce que j'ai juste l'impression que je dois le faire ?"</a:t>
            </a:r>
            <a:br>
              <a:rPr lang="en-GB" sz="2000" dirty="0"/>
            </a:br>
            <a:endParaRPr lang="en-GB" sz="2000" dirty="0"/>
          </a:p>
          <a:p>
            <a:r>
              <a:rPr lang="en-GB" sz="2000" dirty="0"/>
              <a:t>Choisissez la croissance lorsqu'elle est excitante, et pas seulement épuisante.</a:t>
            </a:r>
          </a:p>
          <a:p>
            <a:pPr>
              <a:buClr>
                <a:srgbClr val="B6D1E1"/>
              </a:buClr>
            </a:pPr>
            <a:endParaRPr lang="en-US" sz="2000" dirty="0"/>
          </a:p>
        </p:txBody>
      </p:sp>
    </p:spTree>
    <p:extLst>
      <p:ext uri="{BB962C8B-B14F-4D97-AF65-F5344CB8AC3E}">
        <p14:creationId xmlns:p14="http://schemas.microsoft.com/office/powerpoint/2010/main" val="1702841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40727-5846-68F9-40CB-E1766B59290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9FE7254-2603-E66A-1881-831EE1E0408C}"/>
              </a:ext>
            </a:extLst>
          </p:cNvPr>
          <p:cNvSpPr>
            <a:spLocks noGrp="1"/>
          </p:cNvSpPr>
          <p:nvPr>
            <p:ph type="body" sz="quarter" idx="27"/>
          </p:nvPr>
        </p:nvSpPr>
        <p:spPr>
          <a:xfrm>
            <a:off x="585337" y="577085"/>
            <a:ext cx="10907188" cy="720752"/>
          </a:xfrm>
        </p:spPr>
        <p:txBody>
          <a:bodyPr/>
          <a:lstStyle/>
          <a:p>
            <a:r>
              <a:rPr lang="en-IE" sz="3200" dirty="0"/>
              <a:t>DÉVELOPPEZ VOTRE ENTREPRISE SANS VOUS SURMENER </a:t>
            </a:r>
            <a:endParaRPr lang="en-IE" sz="3200" dirty="0">
              <a:solidFill>
                <a:schemeClr val="bg2"/>
              </a:solidFill>
            </a:endParaRPr>
          </a:p>
          <a:p>
            <a:endParaRPr lang="en-IE" sz="3200" dirty="0">
              <a:solidFill>
                <a:schemeClr val="bg2"/>
              </a:solidFill>
            </a:endParaRPr>
          </a:p>
        </p:txBody>
      </p:sp>
      <p:sp>
        <p:nvSpPr>
          <p:cNvPr id="19" name="Text Placeholder 7">
            <a:extLst>
              <a:ext uri="{FF2B5EF4-FFF2-40B4-BE49-F238E27FC236}">
                <a16:creationId xmlns:a16="http://schemas.microsoft.com/office/drawing/2014/main" id="{C3367E96-F074-8206-8C88-529938DE1C77}"/>
              </a:ext>
            </a:extLst>
          </p:cNvPr>
          <p:cNvSpPr txBox="1">
            <a:spLocks/>
          </p:cNvSpPr>
          <p:nvPr/>
        </p:nvSpPr>
        <p:spPr>
          <a:xfrm>
            <a:off x="585337" y="1462087"/>
            <a:ext cx="105515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2" name="TextBox 11">
            <a:extLst>
              <a:ext uri="{FF2B5EF4-FFF2-40B4-BE49-F238E27FC236}">
                <a16:creationId xmlns:a16="http://schemas.microsoft.com/office/drawing/2014/main" id="{7688E305-0E2D-4BB3-E979-AEC70DDFFE77}"/>
              </a:ext>
            </a:extLst>
          </p:cNvPr>
          <p:cNvSpPr txBox="1"/>
          <p:nvPr/>
        </p:nvSpPr>
        <p:spPr>
          <a:xfrm>
            <a:off x="742462" y="1462087"/>
            <a:ext cx="6400800" cy="5016758"/>
          </a:xfrm>
          <a:prstGeom prst="rect">
            <a:avLst/>
          </a:prstGeom>
          <a:noFill/>
        </p:spPr>
        <p:txBody>
          <a:bodyPr wrap="square">
            <a:spAutoFit/>
          </a:bodyPr>
          <a:lstStyle/>
          <a:p>
            <a:r>
              <a:rPr lang="en-GB" sz="2000" dirty="0"/>
              <a:t>La croissance n'est pas forcément synonyme d'investissements considérables ou de longues heures de travail. Vous pouvez vous développer lentement, judicieusement et d'une manière qui vous convient.</a:t>
            </a:r>
          </a:p>
          <a:p>
            <a:r>
              <a:rPr lang="en-GB" sz="2000" dirty="0"/>
              <a:t>Voici des moyens intelligents et gérables de faire croître votre entreprise de produits alimentaires :</a:t>
            </a:r>
          </a:p>
          <a:p>
            <a:pPr marL="457200" indent="-457200">
              <a:buAutoNum type="arabicPeriod"/>
            </a:pPr>
            <a:r>
              <a:rPr lang="en-GB" sz="2000" b="1" dirty="0">
                <a:solidFill>
                  <a:srgbClr val="84BFA4"/>
                </a:solidFill>
              </a:rPr>
              <a:t>Augmentez vos prix </a:t>
            </a:r>
            <a:r>
              <a:rPr lang="en-GB" sz="2000" dirty="0">
                <a:solidFill>
                  <a:srgbClr val="382B1B"/>
                </a:solidFill>
              </a:rPr>
              <a:t>(</a:t>
            </a:r>
            <a:r>
              <a:rPr lang="en-GB" sz="2000" dirty="0"/>
              <a:t>si vous ne les facturez pas assez). Une augmentation, même minime, peut accroître vos revenus et refléter votre valeur.</a:t>
            </a:r>
          </a:p>
          <a:p>
            <a:pPr marL="457200" indent="-457200">
              <a:buAutoNum type="arabicPeriod"/>
            </a:pPr>
            <a:r>
              <a:rPr lang="en-GB" sz="2000" b="1" dirty="0">
                <a:solidFill>
                  <a:srgbClr val="84BFA4"/>
                </a:solidFill>
              </a:rPr>
              <a:t>Ajoutez un nouveau produit ou service</a:t>
            </a:r>
            <a:r>
              <a:rPr lang="en-GB" sz="2000" dirty="0"/>
              <a:t>. Testez un plat de saison, une option de restauration ou un service de livraison, mais ne lancez pas tout en même temps !</a:t>
            </a:r>
          </a:p>
          <a:p>
            <a:pPr marL="457200" indent="-457200">
              <a:buAutoNum type="arabicPeriod"/>
            </a:pPr>
            <a:r>
              <a:rPr lang="en-GB" sz="2000" b="1" dirty="0">
                <a:solidFill>
                  <a:srgbClr val="84BFA4"/>
                </a:solidFill>
              </a:rPr>
              <a:t>Travaillez avec d'autres</a:t>
            </a:r>
            <a:r>
              <a:rPr lang="en-GB" sz="2000" dirty="0"/>
              <a:t>. Partagez un point de vente, organisez des événements en partenariat ou participez à tour de rôle à des marchés. La collaboration réduit les coûts et la pression.</a:t>
            </a:r>
          </a:p>
        </p:txBody>
      </p:sp>
      <p:pic>
        <p:nvPicPr>
          <p:cNvPr id="6" name="Picture 5" descr="A couple of women wearing aprons&#10;&#10;AI-generated content may be incorrect.">
            <a:extLst>
              <a:ext uri="{FF2B5EF4-FFF2-40B4-BE49-F238E27FC236}">
                <a16:creationId xmlns:a16="http://schemas.microsoft.com/office/drawing/2014/main" id="{B8323114-5FBC-3D24-088E-AADAE34D0D65}"/>
              </a:ext>
            </a:extLst>
          </p:cNvPr>
          <p:cNvPicPr>
            <a:picLocks noChangeAspect="1"/>
          </p:cNvPicPr>
          <p:nvPr/>
        </p:nvPicPr>
        <p:blipFill>
          <a:blip r:embed="rId2"/>
          <a:stretch>
            <a:fillRect/>
          </a:stretch>
        </p:blipFill>
        <p:spPr>
          <a:xfrm>
            <a:off x="8077378" y="1555260"/>
            <a:ext cx="2946221" cy="4419331"/>
          </a:xfrm>
          <a:prstGeom prst="rect">
            <a:avLst/>
          </a:prstGeom>
        </p:spPr>
      </p:pic>
    </p:spTree>
    <p:extLst>
      <p:ext uri="{BB962C8B-B14F-4D97-AF65-F5344CB8AC3E}">
        <p14:creationId xmlns:p14="http://schemas.microsoft.com/office/powerpoint/2010/main" val="4116488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585337" y="577085"/>
            <a:ext cx="10907188" cy="720752"/>
          </a:xfrm>
        </p:spPr>
        <p:txBody>
          <a:bodyPr/>
          <a:lstStyle/>
          <a:p>
            <a:r>
              <a:rPr lang="en-IE" sz="3200" dirty="0"/>
              <a:t>DÉVELOPPEZ VOTRE ENTREPRISE SANS VOUS SURMENER </a:t>
            </a:r>
            <a:endParaRPr lang="en-IE" sz="3200" dirty="0">
              <a:solidFill>
                <a:schemeClr val="bg2"/>
              </a:solidFill>
            </a:endParaRPr>
          </a:p>
          <a:p>
            <a:endParaRPr lang="en-IE" sz="3200" dirty="0">
              <a:solidFill>
                <a:schemeClr val="bg2"/>
              </a:solidFill>
            </a:endParaRP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585337" y="1462087"/>
            <a:ext cx="105515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2" name="TextBox 11">
            <a:extLst>
              <a:ext uri="{FF2B5EF4-FFF2-40B4-BE49-F238E27FC236}">
                <a16:creationId xmlns:a16="http://schemas.microsoft.com/office/drawing/2014/main" id="{682420A0-9804-3347-2C79-37D651C0CE50}"/>
              </a:ext>
            </a:extLst>
          </p:cNvPr>
          <p:cNvSpPr txBox="1"/>
          <p:nvPr/>
        </p:nvSpPr>
        <p:spPr>
          <a:xfrm>
            <a:off x="742462" y="1486377"/>
            <a:ext cx="6822830" cy="3139321"/>
          </a:xfrm>
          <a:prstGeom prst="rect">
            <a:avLst/>
          </a:prstGeom>
          <a:noFill/>
        </p:spPr>
        <p:txBody>
          <a:bodyPr wrap="square">
            <a:spAutoFit/>
          </a:bodyPr>
          <a:lstStyle/>
          <a:p>
            <a:r>
              <a:rPr lang="en-GB" sz="2200" b="1" dirty="0">
                <a:solidFill>
                  <a:srgbClr val="84BFA4"/>
                </a:solidFill>
              </a:rPr>
              <a:t>4. Améliorez vos systèmes</a:t>
            </a:r>
            <a:r>
              <a:rPr lang="en-GB" sz="2200" dirty="0"/>
              <a:t>. Créez des listes de contrôle, des routines de préparation ou des modèles pour gagner du temps et réduire le stress.</a:t>
            </a:r>
          </a:p>
          <a:p>
            <a:r>
              <a:rPr lang="en-GB" sz="2200" b="1" dirty="0">
                <a:solidFill>
                  <a:srgbClr val="84BFA4"/>
                </a:solidFill>
              </a:rPr>
              <a:t>5. Rejoignez une cuisine, un réseau ou un programme local. </a:t>
            </a:r>
            <a:r>
              <a:rPr lang="en-GB" sz="2200" dirty="0"/>
              <a:t>L'accès à des équipements, à des formations ou à des marchés peut vous ouvrir des portes sans que vous ayez à faire d'énormes investissements.</a:t>
            </a:r>
          </a:p>
          <a:p>
            <a:r>
              <a:rPr lang="en-GB" sz="2200" b="1" dirty="0">
                <a:solidFill>
                  <a:srgbClr val="84BFA4"/>
                </a:solidFill>
              </a:rPr>
              <a:t>6. Externaliser une seule tâche. </a:t>
            </a:r>
            <a:r>
              <a:rPr lang="en-GB" sz="2200" dirty="0"/>
              <a:t>Qu'il s'agisse de comptabilité, d'emballage ou de médias sociaux, le fait de libérer quelques heures par semaine permet de se développer.</a:t>
            </a:r>
          </a:p>
          <a:p>
            <a:endParaRPr lang="en-GB" sz="2200" dirty="0"/>
          </a:p>
        </p:txBody>
      </p:sp>
      <p:pic>
        <p:nvPicPr>
          <p:cNvPr id="18" name="Picture 17" descr="A person in an apron smiling&#10;&#10;AI-generated content may be incorrect.">
            <a:extLst>
              <a:ext uri="{FF2B5EF4-FFF2-40B4-BE49-F238E27FC236}">
                <a16:creationId xmlns:a16="http://schemas.microsoft.com/office/drawing/2014/main" id="{61F697B1-DA49-B169-E79C-165D7ABEF96C}"/>
              </a:ext>
            </a:extLst>
          </p:cNvPr>
          <p:cNvPicPr>
            <a:picLocks noChangeAspect="1"/>
          </p:cNvPicPr>
          <p:nvPr/>
        </p:nvPicPr>
        <p:blipFill>
          <a:blip r:embed="rId2"/>
          <a:srcRect l="23664" r="29373"/>
          <a:stretch>
            <a:fillRect/>
          </a:stretch>
        </p:blipFill>
        <p:spPr>
          <a:xfrm>
            <a:off x="8323858" y="1486377"/>
            <a:ext cx="2970189" cy="4224215"/>
          </a:xfrm>
          <a:prstGeom prst="rect">
            <a:avLst/>
          </a:prstGeom>
        </p:spPr>
      </p:pic>
    </p:spTree>
    <p:extLst>
      <p:ext uri="{BB962C8B-B14F-4D97-AF65-F5344CB8AC3E}">
        <p14:creationId xmlns:p14="http://schemas.microsoft.com/office/powerpoint/2010/main" val="1030491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7AC7A-5E62-0910-1126-9463A3BE6E9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08B69DC-AB37-8097-199E-7FD3F5014FE1}"/>
              </a:ext>
            </a:extLst>
          </p:cNvPr>
          <p:cNvSpPr>
            <a:spLocks noGrp="1"/>
          </p:cNvSpPr>
          <p:nvPr>
            <p:ph type="body" sz="quarter" idx="27"/>
          </p:nvPr>
        </p:nvSpPr>
        <p:spPr>
          <a:xfrm>
            <a:off x="585337" y="577085"/>
            <a:ext cx="10907188" cy="720752"/>
          </a:xfrm>
        </p:spPr>
        <p:txBody>
          <a:bodyPr/>
          <a:lstStyle/>
          <a:p>
            <a:r>
              <a:rPr lang="en-IE" dirty="0"/>
              <a:t>EXERCICE : LA CROISSANCE DE VOTRE ENTREPRISE</a:t>
            </a:r>
            <a:endParaRPr lang="en-IE" dirty="0">
              <a:solidFill>
                <a:schemeClr val="bg2"/>
              </a:solidFill>
            </a:endParaRPr>
          </a:p>
          <a:p>
            <a:endParaRPr lang="en-IE" dirty="0">
              <a:solidFill>
                <a:schemeClr val="bg2"/>
              </a:solidFill>
            </a:endParaRPr>
          </a:p>
        </p:txBody>
      </p:sp>
      <p:sp>
        <p:nvSpPr>
          <p:cNvPr id="19" name="Text Placeholder 7">
            <a:extLst>
              <a:ext uri="{FF2B5EF4-FFF2-40B4-BE49-F238E27FC236}">
                <a16:creationId xmlns:a16="http://schemas.microsoft.com/office/drawing/2014/main" id="{342FD745-E314-2AA2-5AC1-11C457F51D8F}"/>
              </a:ext>
            </a:extLst>
          </p:cNvPr>
          <p:cNvSpPr txBox="1">
            <a:spLocks/>
          </p:cNvSpPr>
          <p:nvPr/>
        </p:nvSpPr>
        <p:spPr>
          <a:xfrm>
            <a:off x="585337" y="1462087"/>
            <a:ext cx="105515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1" name="TextBox 10">
            <a:extLst>
              <a:ext uri="{FF2B5EF4-FFF2-40B4-BE49-F238E27FC236}">
                <a16:creationId xmlns:a16="http://schemas.microsoft.com/office/drawing/2014/main" id="{551C1363-7A8C-D487-A6B1-BEC595205F4A}"/>
              </a:ext>
            </a:extLst>
          </p:cNvPr>
          <p:cNvSpPr txBox="1"/>
          <p:nvPr/>
        </p:nvSpPr>
        <p:spPr>
          <a:xfrm>
            <a:off x="585337" y="1462087"/>
            <a:ext cx="7254299" cy="3970318"/>
          </a:xfrm>
          <a:prstGeom prst="rect">
            <a:avLst/>
          </a:prstGeom>
          <a:noFill/>
        </p:spPr>
        <p:txBody>
          <a:bodyPr wrap="square" rtlCol="0">
            <a:spAutoFit/>
          </a:bodyPr>
          <a:lstStyle/>
          <a:p>
            <a:r>
              <a:rPr lang="en-GB" b="1" dirty="0"/>
              <a:t>Comment procéder</a:t>
            </a:r>
          </a:p>
          <a:p>
            <a:pPr marL="285750" indent="-285750">
              <a:buFont typeface="Arial" panose="020B0604020202020204" pitchFamily="34" charset="0"/>
              <a:buChar char="•"/>
            </a:pPr>
            <a:r>
              <a:rPr lang="en-GB" dirty="0"/>
              <a:t>Prenez 15 à 20 minutes de temps calme (ou faites-le à deux ou en groupe si vous préférez la discussion).</a:t>
            </a:r>
          </a:p>
          <a:p>
            <a:pPr marL="285750" indent="-285750">
              <a:buFont typeface="Arial" panose="020B0604020202020204" pitchFamily="34" charset="0"/>
              <a:buChar char="•"/>
            </a:pPr>
            <a:r>
              <a:rPr lang="en-GB" dirty="0"/>
              <a:t>Parcourez chaque section du guide de réflexion :</a:t>
            </a:r>
          </a:p>
          <a:p>
            <a:pPr marL="742950" lvl="1" indent="-285750">
              <a:buFont typeface="Arial" panose="020B0604020202020204" pitchFamily="34" charset="0"/>
              <a:buChar char="•"/>
            </a:pPr>
            <a:r>
              <a:rPr lang="en-GB" dirty="0"/>
              <a:t>Cochez ce qui vous semble vrai</a:t>
            </a:r>
          </a:p>
          <a:p>
            <a:pPr marL="742950" lvl="1" indent="-285750">
              <a:buFont typeface="Arial" panose="020B0604020202020204" pitchFamily="34" charset="0"/>
              <a:buChar char="•"/>
            </a:pPr>
            <a:r>
              <a:rPr lang="en-GB" dirty="0"/>
              <a:t>Ajoutez vos propres pensées et idées</a:t>
            </a:r>
          </a:p>
          <a:p>
            <a:pPr marL="742950" lvl="1" indent="-285750">
              <a:buFont typeface="Arial" panose="020B0604020202020204" pitchFamily="34" charset="0"/>
              <a:buChar char="•"/>
            </a:pPr>
            <a:r>
              <a:rPr lang="en-GB" dirty="0"/>
              <a:t>Soyez honnête - c'est pour vous</a:t>
            </a:r>
          </a:p>
          <a:p>
            <a:pPr marL="742950" lvl="1" indent="-285750">
              <a:buFont typeface="Arial" panose="020B0604020202020204" pitchFamily="34" charset="0"/>
              <a:buChar char="•"/>
            </a:pPr>
            <a:r>
              <a:rPr lang="en-GB" dirty="0"/>
              <a:t>Utilisez la section "Notes personnelles" pour planifier une petite action ou demander du soutien.</a:t>
            </a:r>
          </a:p>
          <a:p>
            <a:br>
              <a:rPr lang="en-GB" dirty="0"/>
            </a:br>
            <a:r>
              <a:rPr lang="en-GB" b="1" dirty="0"/>
              <a:t>Pistes de réflexion :</a:t>
            </a:r>
          </a:p>
          <a:p>
            <a:r>
              <a:rPr lang="en-GB" dirty="0"/>
              <a:t>"Quel type d'évolution me semble juste - et pas seulement nécessaire ?"</a:t>
            </a:r>
          </a:p>
          <a:p>
            <a:r>
              <a:rPr lang="en-GB" dirty="0"/>
              <a:t>"Qu'est-ce qui m'aiderait à apprécier davantage mon travail ?"</a:t>
            </a:r>
          </a:p>
          <a:p>
            <a:r>
              <a:rPr lang="en-GB" dirty="0"/>
              <a:t>"Quel est le petit pas que je pourrais faire dans les deux prochaines semaines ?"</a:t>
            </a:r>
            <a:endParaRPr lang="en-IE" dirty="0"/>
          </a:p>
        </p:txBody>
      </p:sp>
      <p:sp>
        <p:nvSpPr>
          <p:cNvPr id="21" name="Rectangle 20">
            <a:extLst>
              <a:ext uri="{FF2B5EF4-FFF2-40B4-BE49-F238E27FC236}">
                <a16:creationId xmlns:a16="http://schemas.microsoft.com/office/drawing/2014/main" id="{E31BEE79-D1A3-FE5F-4422-5C112B24B8FA}"/>
              </a:ext>
            </a:extLst>
          </p:cNvPr>
          <p:cNvSpPr/>
          <p:nvPr/>
        </p:nvSpPr>
        <p:spPr>
          <a:xfrm>
            <a:off x="7443788" y="1751747"/>
            <a:ext cx="4274002" cy="834292"/>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42E29B4-887F-738E-8A90-BD48BA48E095}"/>
              </a:ext>
            </a:extLst>
          </p:cNvPr>
          <p:cNvGrpSpPr/>
          <p:nvPr/>
        </p:nvGrpSpPr>
        <p:grpSpPr>
          <a:xfrm>
            <a:off x="9121819" y="1354417"/>
            <a:ext cx="2788753" cy="578690"/>
            <a:chOff x="2045517" y="6166884"/>
            <a:chExt cx="2788753" cy="578690"/>
          </a:xfrm>
        </p:grpSpPr>
        <p:sp>
          <p:nvSpPr>
            <p:cNvPr id="23" name="Rectangle 22">
              <a:extLst>
                <a:ext uri="{FF2B5EF4-FFF2-40B4-BE49-F238E27FC236}">
                  <a16:creationId xmlns:a16="http://schemas.microsoft.com/office/drawing/2014/main" id="{6D526AB1-910B-BCD8-6BEB-B3EE4850782D}"/>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2F9B88B-D995-6C34-FA06-0642EB06DFBC}"/>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6097927-2895-9579-E412-1CF0C796AEEE}"/>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Exercice</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6" name="Graphic 25" descr="Clipboard Partially Ticked outline">
              <a:extLst>
                <a:ext uri="{FF2B5EF4-FFF2-40B4-BE49-F238E27FC236}">
                  <a16:creationId xmlns:a16="http://schemas.microsoft.com/office/drawing/2014/main" id="{F4FBD977-61FA-9C2C-FEF1-B18DCAA8F0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27" name="Text Placeholder 2">
            <a:extLst>
              <a:ext uri="{FF2B5EF4-FFF2-40B4-BE49-F238E27FC236}">
                <a16:creationId xmlns:a16="http://schemas.microsoft.com/office/drawing/2014/main" id="{BAF843B2-091A-57D5-6A8C-E6439279B340}"/>
              </a:ext>
            </a:extLst>
          </p:cNvPr>
          <p:cNvSpPr txBox="1">
            <a:spLocks/>
          </p:cNvSpPr>
          <p:nvPr/>
        </p:nvSpPr>
        <p:spPr>
          <a:xfrm>
            <a:off x="7386637" y="2050597"/>
            <a:ext cx="4037239" cy="49257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en-IE" b="1" dirty="0"/>
              <a:t>Quand développer l'entreprise</a:t>
            </a:r>
            <a:endParaRPr lang="en-US" b="1" dirty="0"/>
          </a:p>
        </p:txBody>
      </p:sp>
      <p:sp>
        <p:nvSpPr>
          <p:cNvPr id="29" name="TextBox 28">
            <a:extLst>
              <a:ext uri="{FF2B5EF4-FFF2-40B4-BE49-F238E27FC236}">
                <a16:creationId xmlns:a16="http://schemas.microsoft.com/office/drawing/2014/main" id="{91A53580-C748-601C-DA57-5FEA5D94FDF3}"/>
              </a:ext>
            </a:extLst>
          </p:cNvPr>
          <p:cNvSpPr txBox="1"/>
          <p:nvPr/>
        </p:nvSpPr>
        <p:spPr>
          <a:xfrm>
            <a:off x="9320574" y="2623469"/>
            <a:ext cx="2333297" cy="923330"/>
          </a:xfrm>
          <a:prstGeom prst="rect">
            <a:avLst/>
          </a:prstGeom>
          <a:noFill/>
        </p:spPr>
        <p:txBody>
          <a:bodyPr wrap="square">
            <a:spAutoFit/>
          </a:bodyPr>
          <a:lstStyle/>
          <a:p>
            <a:r>
              <a:rPr lang="en-GB" sz="1800" b="1" dirty="0">
                <a:highlight>
                  <a:srgbClr val="E6C8C7"/>
                </a:highlight>
              </a:rPr>
              <a:t>CLIQUEZ DOUBLEMENT sur l'icône WORD DOC pour obtenir le fichier dont vous avez besoin.</a:t>
            </a:r>
            <a:endParaRPr lang="en-US" sz="1800" b="1" dirty="0">
              <a:highlight>
                <a:srgbClr val="E6C8C7"/>
              </a:highlight>
            </a:endParaRPr>
          </a:p>
        </p:txBody>
      </p:sp>
      <p:graphicFrame>
        <p:nvGraphicFramePr>
          <p:cNvPr id="30" name="Object 29">
            <a:extLst>
              <a:ext uri="{FF2B5EF4-FFF2-40B4-BE49-F238E27FC236}">
                <a16:creationId xmlns:a16="http://schemas.microsoft.com/office/drawing/2014/main" id="{616B908F-88F8-F09B-41A6-1BC8651C8912}"/>
              </a:ext>
            </a:extLst>
          </p:cNvPr>
          <p:cNvGraphicFramePr>
            <a:graphicFrameLocks noChangeAspect="1"/>
          </p:cNvGraphicFramePr>
          <p:nvPr>
            <p:extLst>
              <p:ext uri="{D42A27DB-BD31-4B8C-83A1-F6EECF244321}">
                <p14:modId xmlns:p14="http://schemas.microsoft.com/office/powerpoint/2010/main" val="3129355434"/>
              </p:ext>
            </p:extLst>
          </p:nvPr>
        </p:nvGraphicFramePr>
        <p:xfrm>
          <a:off x="9916964" y="4391025"/>
          <a:ext cx="914400" cy="781050"/>
        </p:xfrm>
        <a:graphic>
          <a:graphicData uri="http://schemas.openxmlformats.org/presentationml/2006/ole">
            <mc:AlternateContent xmlns:mc="http://schemas.openxmlformats.org/markup-compatibility/2006">
              <mc:Choice xmlns:v="urn:schemas-microsoft-com:vml" Requires="v">
                <p:oleObj name="Document" showAsIcon="1" r:id="rId4" imgW="914249" imgH="781050" progId="Word.Document.12">
                  <p:embed/>
                </p:oleObj>
              </mc:Choice>
              <mc:Fallback>
                <p:oleObj name="Document" showAsIcon="1" r:id="rId4" imgW="914249" imgH="781050" progId="Word.Document.12">
                  <p:embed/>
                  <p:pic>
                    <p:nvPicPr>
                      <p:cNvPr id="0" name=""/>
                      <p:cNvPicPr/>
                      <p:nvPr/>
                    </p:nvPicPr>
                    <p:blipFill>
                      <a:blip r:embed="rId5"/>
                      <a:stretch>
                        <a:fillRect/>
                      </a:stretch>
                    </p:blipFill>
                    <p:spPr>
                      <a:xfrm>
                        <a:off x="9916964" y="4391025"/>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2645478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en-US" sz="3300" b="1" dirty="0">
                <a:solidFill>
                  <a:schemeClr val="bg1"/>
                </a:solidFill>
              </a:rPr>
              <a:t>www.3kitchens.eu</a:t>
            </a:r>
          </a:p>
        </p:txBody>
      </p:sp>
      <p:grpSp>
        <p:nvGrpSpPr>
          <p:cNvPr id="8" name="Group 7">
            <a:extLst>
              <a:ext uri="{FF2B5EF4-FFF2-40B4-BE49-F238E27FC236}">
                <a16:creationId xmlns:a16="http://schemas.microsoft.com/office/drawing/2014/main" id="{3AEC95ED-124E-53DC-105D-3A505DEDCCBE}"/>
              </a:ext>
            </a:extLst>
          </p:cNvPr>
          <p:cNvGrpSpPr/>
          <p:nvPr/>
        </p:nvGrpSpPr>
        <p:grpSpPr>
          <a:xfrm>
            <a:off x="782841" y="696218"/>
            <a:ext cx="5317704" cy="4677840"/>
            <a:chOff x="2639536" y="4480401"/>
            <a:chExt cx="2257853" cy="1986172"/>
          </a:xfrm>
        </p:grpSpPr>
        <p:pic>
          <p:nvPicPr>
            <p:cNvPr id="9" name="Picture 8" descr="Icon&#10;&#10;Description automatically generated">
              <a:extLst>
                <a:ext uri="{FF2B5EF4-FFF2-40B4-BE49-F238E27FC236}">
                  <a16:creationId xmlns:a16="http://schemas.microsoft.com/office/drawing/2014/main" id="{34D7F1C2-F413-E30B-05D4-297FE2D33AD6}"/>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0" name="Picture 9" descr="Icon&#10;&#10;Description automatically generated">
              <a:extLst>
                <a:ext uri="{FF2B5EF4-FFF2-40B4-BE49-F238E27FC236}">
                  <a16:creationId xmlns:a16="http://schemas.microsoft.com/office/drawing/2014/main" id="{345D0655-0B75-AFB9-EEC5-0AA39F32D630}"/>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1" name="Text Placeholder 5">
            <a:extLst>
              <a:ext uri="{FF2B5EF4-FFF2-40B4-BE49-F238E27FC236}">
                <a16:creationId xmlns:a16="http://schemas.microsoft.com/office/drawing/2014/main" id="{86E1AAB6-9C85-6827-B56A-1FF3D2980C71}"/>
              </a:ext>
            </a:extLst>
          </p:cNvPr>
          <p:cNvSpPr txBox="1">
            <a:spLocks/>
          </p:cNvSpPr>
          <p:nvPr/>
        </p:nvSpPr>
        <p:spPr>
          <a:xfrm>
            <a:off x="1965789" y="2105444"/>
            <a:ext cx="3195486" cy="1413319"/>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000" b="1" dirty="0">
                <a:solidFill>
                  <a:srgbClr val="84BFA4"/>
                </a:solidFill>
              </a:rPr>
              <a:t>VOUS AVEZ TERMINÉ NOTRE AVENTURE D'APPRENTISSAGE DES 3 CUISINES. </a:t>
            </a:r>
          </a:p>
          <a:p>
            <a:pPr algn="ctr"/>
            <a:r>
              <a:rPr lang="en-US" sz="2000" b="1" dirty="0">
                <a:solidFill>
                  <a:srgbClr val="84BFA4"/>
                </a:solidFill>
              </a:rPr>
              <a:t>NOUS VOUS SOUHAITONS TOUT LE SUCCÈS POSSIBLE.</a:t>
            </a:r>
          </a:p>
        </p:txBody>
      </p:sp>
      <p:sp>
        <p:nvSpPr>
          <p:cNvPr id="12" name="Text Placeholder 6">
            <a:extLst>
              <a:ext uri="{FF2B5EF4-FFF2-40B4-BE49-F238E27FC236}">
                <a16:creationId xmlns:a16="http://schemas.microsoft.com/office/drawing/2014/main" id="{61EAE043-D67C-7A66-63CA-C65D6B9F559C}"/>
              </a:ext>
            </a:extLst>
          </p:cNvPr>
          <p:cNvSpPr txBox="1">
            <a:spLocks/>
          </p:cNvSpPr>
          <p:nvPr/>
        </p:nvSpPr>
        <p:spPr>
          <a:xfrm>
            <a:off x="1533488" y="1437518"/>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800" b="1" dirty="0">
                <a:solidFill>
                  <a:schemeClr val="tx1"/>
                </a:solidFill>
              </a:rPr>
              <a:t>Félicitations !</a:t>
            </a:r>
          </a:p>
        </p:txBody>
      </p:sp>
    </p:spTree>
    <p:extLst>
      <p:ext uri="{BB962C8B-B14F-4D97-AF65-F5344CB8AC3E}">
        <p14:creationId xmlns:p14="http://schemas.microsoft.com/office/powerpoint/2010/main" val="166709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286853" y="368119"/>
            <a:ext cx="11905147" cy="720752"/>
          </a:xfrm>
        </p:spPr>
        <p:txBody>
          <a:bodyPr/>
          <a:lstStyle/>
          <a:p>
            <a:r>
              <a:rPr lang="bs-Latn-BA" sz="3600" dirty="0"/>
              <a:t>L’</a:t>
            </a:r>
            <a:r>
              <a:rPr lang="fr-FR" sz="3600" dirty="0"/>
              <a:t>ENTREPRENEURIAT</a:t>
            </a:r>
            <a:r>
              <a:rPr lang="en-IE" sz="3600" dirty="0"/>
              <a:t>- UN ATOUT ET UN OBSTACLE</a:t>
            </a:r>
            <a:endParaRPr lang="en-GB" sz="36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286853" y="1317604"/>
            <a:ext cx="7734642" cy="4351563"/>
          </a:xfrm>
        </p:spPr>
        <p:txBody>
          <a:bodyPr/>
          <a:lstStyle/>
          <a:p>
            <a:r>
              <a:rPr lang="en-GB" b="1" dirty="0"/>
              <a:t>Pourquoi ? Parce que l'entrepreneuriat signifie</a:t>
            </a:r>
          </a:p>
          <a:p>
            <a:pPr marL="342900" indent="-342900">
              <a:buFont typeface="Arial" panose="020B0604020202020204" pitchFamily="34" charset="0"/>
              <a:buChar char="•"/>
            </a:pPr>
            <a:r>
              <a:rPr lang="en-GB" dirty="0"/>
              <a:t>Prendre des centaines de petites décisions chaque jour, sans toujours connaître la "bonne" réponse.</a:t>
            </a:r>
          </a:p>
          <a:p>
            <a:pPr marL="342900" indent="-342900">
              <a:buFont typeface="Arial" panose="020B0604020202020204" pitchFamily="34" charset="0"/>
              <a:buChar char="•"/>
            </a:pPr>
            <a:r>
              <a:rPr lang="en-GB" dirty="0"/>
              <a:t>Porter la pression de représenter sa culture ou sa communauté à travers la nourriture.</a:t>
            </a:r>
          </a:p>
          <a:p>
            <a:pPr marL="342900" indent="-342900">
              <a:buFont typeface="Arial" panose="020B0604020202020204" pitchFamily="34" charset="0"/>
              <a:buChar char="•"/>
            </a:pPr>
            <a:r>
              <a:rPr lang="en-GB" dirty="0"/>
              <a:t>Ne pas avoir de plan de secours en cas de ralentissement des ventes, de rupture de stock ou de problème de garde d'enfants.</a:t>
            </a:r>
          </a:p>
          <a:p>
            <a:endParaRPr lang="en-US" dirty="0"/>
          </a:p>
          <a:p>
            <a:r>
              <a:rPr lang="en-GB" b="1" dirty="0"/>
              <a:t>Mais cela signifie aussi</a:t>
            </a:r>
          </a:p>
          <a:p>
            <a:pPr marL="342900" indent="-342900">
              <a:buFont typeface="Arial" panose="020B0604020202020204" pitchFamily="34" charset="0"/>
              <a:buChar char="•"/>
            </a:pPr>
            <a:r>
              <a:rPr lang="en-GB" dirty="0"/>
              <a:t>Avoir la liberté de cuisiner ce en quoi vous croyez.</a:t>
            </a:r>
          </a:p>
          <a:p>
            <a:pPr marL="342900" indent="-342900">
              <a:buFont typeface="Arial" panose="020B0604020202020204" pitchFamily="34" charset="0"/>
              <a:buChar char="•"/>
            </a:pPr>
            <a:r>
              <a:rPr lang="en-GB" dirty="0"/>
              <a:t>Pouvoir travailler d'une manière qui reflète vos valeurs et vos traditions.</a:t>
            </a:r>
          </a:p>
          <a:p>
            <a:pPr marL="342900" indent="-342900">
              <a:buFont typeface="Arial" panose="020B0604020202020204" pitchFamily="34" charset="0"/>
              <a:buChar char="•"/>
            </a:pPr>
            <a:r>
              <a:rPr lang="en-GB" dirty="0"/>
              <a:t>Créer quelque chose qui vous appartient et que personne ne peut vous enlever.</a:t>
            </a:r>
          </a:p>
          <a:p>
            <a:pPr marL="342900" indent="-342900">
              <a:buFont typeface="Arial" panose="020B0604020202020204" pitchFamily="34" charset="0"/>
              <a:buChar char="•"/>
            </a:pPr>
            <a:r>
              <a:rPr lang="en-GB" dirty="0"/>
              <a:t>Construire quelque chose dont votre famille peut être fière.</a:t>
            </a:r>
          </a:p>
          <a:p>
            <a:endParaRPr lang="en-US" dirty="0"/>
          </a:p>
        </p:txBody>
      </p:sp>
      <p:pic>
        <p:nvPicPr>
          <p:cNvPr id="8" name="Picture 7" descr="A person with her hand on her head&#10;&#10;AI-generated content may be incorrect.">
            <a:extLst>
              <a:ext uri="{FF2B5EF4-FFF2-40B4-BE49-F238E27FC236}">
                <a16:creationId xmlns:a16="http://schemas.microsoft.com/office/drawing/2014/main" id="{4EE6E33B-C934-62D7-5CCF-4501AA0C7D4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25197" y="2446809"/>
            <a:ext cx="3789330" cy="2131498"/>
          </a:xfrm>
          <a:prstGeom prst="rect">
            <a:avLst/>
          </a:prstGeom>
        </p:spPr>
      </p:pic>
    </p:spTree>
    <p:extLst>
      <p:ext uri="{BB962C8B-B14F-4D97-AF65-F5344CB8AC3E}">
        <p14:creationId xmlns:p14="http://schemas.microsoft.com/office/powerpoint/2010/main" val="187790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F6CD9-D965-937C-4D97-FA9D49BA56E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6EF02AD-1CE3-723A-7AA1-A845CBDAD2B0}"/>
              </a:ext>
            </a:extLst>
          </p:cNvPr>
          <p:cNvSpPr>
            <a:spLocks noGrp="1"/>
          </p:cNvSpPr>
          <p:nvPr>
            <p:ph type="body" sz="quarter" idx="27"/>
          </p:nvPr>
        </p:nvSpPr>
        <p:spPr>
          <a:xfrm>
            <a:off x="286853" y="368119"/>
            <a:ext cx="11905147" cy="720752"/>
          </a:xfrm>
        </p:spPr>
        <p:txBody>
          <a:bodyPr/>
          <a:lstStyle/>
          <a:p>
            <a:r>
              <a:rPr lang="en-GB" sz="3200" dirty="0"/>
              <a:t>Vous créez une entreprise alimentaire ET vous recommencez à zéro</a:t>
            </a:r>
          </a:p>
        </p:txBody>
      </p:sp>
      <p:sp>
        <p:nvSpPr>
          <p:cNvPr id="3" name="Text Placeholder 2">
            <a:extLst>
              <a:ext uri="{FF2B5EF4-FFF2-40B4-BE49-F238E27FC236}">
                <a16:creationId xmlns:a16="http://schemas.microsoft.com/office/drawing/2014/main" id="{7C9C6B8C-5711-960C-D06C-9CABB3A3C5B7}"/>
              </a:ext>
            </a:extLst>
          </p:cNvPr>
          <p:cNvSpPr>
            <a:spLocks noGrp="1"/>
          </p:cNvSpPr>
          <p:nvPr>
            <p:ph type="body" sz="quarter" idx="14"/>
          </p:nvPr>
        </p:nvSpPr>
        <p:spPr>
          <a:xfrm>
            <a:off x="217485" y="1088871"/>
            <a:ext cx="8264363" cy="4351563"/>
          </a:xfrm>
        </p:spPr>
        <p:txBody>
          <a:bodyPr/>
          <a:lstStyle/>
          <a:p>
            <a:endParaRPr lang="en-US" sz="1600" dirty="0"/>
          </a:p>
          <a:p>
            <a:r>
              <a:rPr lang="en-GB" sz="1600" dirty="0"/>
              <a:t>Lorsque vous vous lancez dans l'entrepreneuriat alimentaire, en particulier dans un nouveau pays, il ne s'agit pas seulement de faire du profit. </a:t>
            </a:r>
            <a:r>
              <a:rPr lang="en-GB" sz="1600" b="1" dirty="0"/>
              <a:t>Il s'agit de se réapproprier son pouvoir.</a:t>
            </a:r>
          </a:p>
          <a:p>
            <a:endParaRPr lang="en-GB" sz="1600" dirty="0"/>
          </a:p>
          <a:p>
            <a:pPr marL="342900" indent="-342900">
              <a:buFont typeface="Arial" panose="020B0604020202020204" pitchFamily="34" charset="0"/>
              <a:buChar char="•"/>
            </a:pPr>
            <a:r>
              <a:rPr lang="en-GB" sz="1600" dirty="0"/>
              <a:t>Il s'agit de prouver votre valeur dans un système qui ne la perçoit peut-être pas encore.</a:t>
            </a:r>
          </a:p>
          <a:p>
            <a:pPr marL="342900" indent="-342900">
              <a:buFont typeface="Arial" panose="020B0604020202020204" pitchFamily="34" charset="0"/>
              <a:buChar char="•"/>
            </a:pPr>
            <a:r>
              <a:rPr lang="en-GB" sz="1600" dirty="0"/>
              <a:t>Il s'agit de dire : "Mes compétences, mon histoire, ma nourriture, tout cela est important.</a:t>
            </a:r>
          </a:p>
          <a:p>
            <a:endParaRPr lang="en-GB" sz="1600" dirty="0"/>
          </a:p>
          <a:p>
            <a:r>
              <a:rPr lang="en-GB" sz="1600" b="1" dirty="0"/>
              <a:t>Le travail émotionnel est réel</a:t>
            </a:r>
          </a:p>
          <a:p>
            <a:r>
              <a:rPr lang="en-GB" sz="1600" dirty="0"/>
              <a:t>Pour diriger une entreprise, il faut plus que de la cuisine ; il faut de la force émotionnelle.  Il faut</a:t>
            </a:r>
          </a:p>
          <a:p>
            <a:pPr marL="342900" indent="-342900">
              <a:buFont typeface="Arial" panose="020B0604020202020204" pitchFamily="34" charset="0"/>
              <a:buChar char="•"/>
            </a:pPr>
            <a:r>
              <a:rPr lang="en-GB" sz="1600" dirty="0"/>
              <a:t>Le courage d'exposer votre cuisine et votre identité.</a:t>
            </a:r>
          </a:p>
          <a:p>
            <a:pPr marL="342900" indent="-342900">
              <a:buFont typeface="Arial" panose="020B0604020202020204" pitchFamily="34" charset="0"/>
              <a:buChar char="•"/>
            </a:pPr>
            <a:r>
              <a:rPr lang="en-GB" sz="1600" dirty="0"/>
              <a:t>De l'énergie pour rebondir en cas de rejet ou de critique.</a:t>
            </a:r>
          </a:p>
          <a:p>
            <a:pPr marL="342900" indent="-342900">
              <a:buFont typeface="Arial" panose="020B0604020202020204" pitchFamily="34" charset="0"/>
              <a:buChar char="•"/>
            </a:pPr>
            <a:r>
              <a:rPr lang="en-GB" sz="1600" dirty="0"/>
              <a:t>La patience d'expliquer ce que vous faites, pourquoi c'est important et pourquoi cela coûte ce que cela coûte.</a:t>
            </a:r>
          </a:p>
          <a:p>
            <a:pPr marL="342900" indent="-342900">
              <a:buFont typeface="Arial" panose="020B0604020202020204" pitchFamily="34" charset="0"/>
              <a:buChar char="•"/>
            </a:pPr>
            <a:r>
              <a:rPr lang="en-GB" sz="1600" dirty="0"/>
              <a:t>Le courage de fixer un prix juste pour votre travail, même si d'autres vous demandent des réductions.</a:t>
            </a:r>
          </a:p>
          <a:p>
            <a:endParaRPr lang="en-GB" sz="1600" dirty="0"/>
          </a:p>
          <a:p>
            <a:r>
              <a:rPr lang="en-GB" sz="1600" dirty="0"/>
              <a:t>Et parce que vous travaillez seul, vous portez tout - non seulement la recette, mais aussi la responsabilité.</a:t>
            </a:r>
            <a:endParaRPr lang="en-US" sz="1600" dirty="0"/>
          </a:p>
        </p:txBody>
      </p:sp>
      <p:pic>
        <p:nvPicPr>
          <p:cNvPr id="5" name="Picture 4" descr="A person holding a tray of food&#10;&#10;AI-generated content may be incorrect.">
            <a:extLst>
              <a:ext uri="{FF2B5EF4-FFF2-40B4-BE49-F238E27FC236}">
                <a16:creationId xmlns:a16="http://schemas.microsoft.com/office/drawing/2014/main" id="{F9352844-9310-4018-24F6-BC74FEDEE8E0}"/>
              </a:ext>
            </a:extLst>
          </p:cNvPr>
          <p:cNvPicPr>
            <a:picLocks noChangeAspect="1"/>
          </p:cNvPicPr>
          <p:nvPr/>
        </p:nvPicPr>
        <p:blipFill>
          <a:blip r:embed="rId2">
            <a:extLst>
              <a:ext uri="{837473B0-CC2E-450A-ABE3-18F120FF3D39}">
                <a1611:picAttrSrcUrl xmlns:a1611="http://schemas.microsoft.com/office/drawing/2016/11/main" r:id="rId3"/>
              </a:ext>
            </a:extLst>
          </a:blip>
          <a:srcRect l="35298" r="9499"/>
          <a:stretch>
            <a:fillRect/>
          </a:stretch>
        </p:blipFill>
        <p:spPr>
          <a:xfrm>
            <a:off x="8558561" y="2080276"/>
            <a:ext cx="3309722" cy="3360158"/>
          </a:xfrm>
          <a:prstGeom prst="rect">
            <a:avLst/>
          </a:prstGeom>
        </p:spPr>
      </p:pic>
    </p:spTree>
    <p:extLst>
      <p:ext uri="{BB962C8B-B14F-4D97-AF65-F5344CB8AC3E}">
        <p14:creationId xmlns:p14="http://schemas.microsoft.com/office/powerpoint/2010/main" val="203887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F2360-76FF-F542-0821-0133D8BD98D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B1F63FC-1829-B163-56E3-2EACEC6BB9A4}"/>
              </a:ext>
            </a:extLst>
          </p:cNvPr>
          <p:cNvSpPr>
            <a:spLocks noGrp="1"/>
          </p:cNvSpPr>
          <p:nvPr>
            <p:ph type="body" sz="quarter" idx="27"/>
          </p:nvPr>
        </p:nvSpPr>
        <p:spPr>
          <a:xfrm>
            <a:off x="286853" y="368119"/>
            <a:ext cx="11905147" cy="720752"/>
          </a:xfrm>
        </p:spPr>
        <p:txBody>
          <a:bodyPr/>
          <a:lstStyle/>
          <a:p>
            <a:r>
              <a:rPr lang="en-GB" sz="3200" dirty="0"/>
              <a:t>Vous créez une entreprise alimentaire ET vous recommencez à zéro</a:t>
            </a:r>
          </a:p>
        </p:txBody>
      </p:sp>
      <p:sp>
        <p:nvSpPr>
          <p:cNvPr id="3" name="Text Placeholder 2">
            <a:extLst>
              <a:ext uri="{FF2B5EF4-FFF2-40B4-BE49-F238E27FC236}">
                <a16:creationId xmlns:a16="http://schemas.microsoft.com/office/drawing/2014/main" id="{54AA65B0-6AAC-A5B5-4118-FACD48E84544}"/>
              </a:ext>
            </a:extLst>
          </p:cNvPr>
          <p:cNvSpPr>
            <a:spLocks noGrp="1"/>
          </p:cNvSpPr>
          <p:nvPr>
            <p:ph type="body" sz="quarter" idx="14"/>
          </p:nvPr>
        </p:nvSpPr>
        <p:spPr>
          <a:xfrm>
            <a:off x="286853" y="1431744"/>
            <a:ext cx="11618294" cy="4351563"/>
          </a:xfrm>
        </p:spPr>
        <p:txBody>
          <a:bodyPr/>
          <a:lstStyle/>
          <a:p>
            <a:r>
              <a:rPr lang="en-GB" b="1" dirty="0"/>
              <a:t>Les petits pas comptent</a:t>
            </a:r>
          </a:p>
          <a:p>
            <a:r>
              <a:rPr lang="en-GB" dirty="0"/>
              <a:t>Vous n'avez pas besoin de croître rapidement. Vous devez vous développer en force. Cela signifie</a:t>
            </a:r>
          </a:p>
          <a:p>
            <a:pPr marL="342900" indent="-342900">
              <a:buFont typeface="Arial" panose="020B0604020202020204" pitchFamily="34" charset="0"/>
              <a:buChar char="•"/>
            </a:pPr>
            <a:r>
              <a:rPr lang="en-GB" dirty="0"/>
              <a:t>Dire non aux choses qui ne correspondent pas à votre vision. </a:t>
            </a:r>
          </a:p>
          <a:p>
            <a:pPr marL="342900" indent="-342900">
              <a:buFont typeface="Arial" panose="020B0604020202020204" pitchFamily="34" charset="0"/>
              <a:buChar char="•"/>
            </a:pPr>
            <a:r>
              <a:rPr lang="en-GB" dirty="0"/>
              <a:t>Dire oui à l'aide lorsqu'elle est offerte. </a:t>
            </a:r>
          </a:p>
          <a:p>
            <a:pPr marL="342900" indent="-342900">
              <a:buFont typeface="Arial" panose="020B0604020202020204" pitchFamily="34" charset="0"/>
              <a:buChar char="•"/>
            </a:pPr>
            <a:r>
              <a:rPr lang="en-GB" dirty="0"/>
              <a:t>Établir des limites entre le travail et le repos, même lorsque votre entreprise est votre passion.</a:t>
            </a:r>
          </a:p>
          <a:p>
            <a:pPr marL="342900" indent="-342900">
              <a:buFont typeface="Arial" panose="020B0604020202020204" pitchFamily="34" charset="0"/>
              <a:buChar char="•"/>
            </a:pPr>
            <a:r>
              <a:rPr lang="en-GB" dirty="0"/>
              <a:t>Vous pardonner lorsque les choses sont difficiles, lentes ou désordonnées.</a:t>
            </a:r>
          </a:p>
          <a:p>
            <a:endParaRPr lang="en-GB" dirty="0"/>
          </a:p>
          <a:p>
            <a:r>
              <a:rPr lang="en-GB" dirty="0"/>
              <a:t>Vous n'êtes pas en retard ; vous construisez quelque chose de nouveau. Selon vos propres conditions.</a:t>
            </a:r>
          </a:p>
          <a:p>
            <a:endParaRPr lang="en-GB" dirty="0"/>
          </a:p>
          <a:p>
            <a:r>
              <a:rPr lang="en-GB" b="1" dirty="0"/>
              <a:t>Redéfinir la réussite</a:t>
            </a:r>
          </a:p>
          <a:p>
            <a:r>
              <a:rPr lang="en-GB" dirty="0"/>
              <a:t>Le succès ne signifie pas nécessairement devenir un chef célèbre ou ouvrir cinq établissements. Cela peut signifier </a:t>
            </a:r>
          </a:p>
          <a:p>
            <a:pPr marL="342900" indent="-342900">
              <a:buFont typeface="Arial" panose="020B0604020202020204" pitchFamily="34" charset="0"/>
              <a:buChar char="•"/>
            </a:pPr>
            <a:r>
              <a:rPr lang="en-GB" dirty="0"/>
              <a:t>Avoir une source de revenus fiable</a:t>
            </a:r>
          </a:p>
          <a:p>
            <a:pPr marL="342900" indent="-342900">
              <a:buFont typeface="Arial" panose="020B0604020202020204" pitchFamily="34" charset="0"/>
              <a:buChar char="•"/>
            </a:pPr>
            <a:r>
              <a:rPr lang="en-GB" dirty="0"/>
              <a:t>Être connu et respecté sur le marché local</a:t>
            </a:r>
          </a:p>
          <a:p>
            <a:pPr marL="342900" indent="-342900">
              <a:buFont typeface="Arial" panose="020B0604020202020204" pitchFamily="34" charset="0"/>
              <a:buChar char="•"/>
            </a:pPr>
            <a:r>
              <a:rPr lang="en-GB" dirty="0"/>
              <a:t>subvenir aux besoins de votre famille sans renoncer à ce que vous êtes</a:t>
            </a:r>
          </a:p>
          <a:p>
            <a:pPr marL="342900" indent="-342900">
              <a:buFont typeface="Arial" panose="020B0604020202020204" pitchFamily="34" charset="0"/>
              <a:buChar char="•"/>
            </a:pPr>
            <a:r>
              <a:rPr lang="en-GB" dirty="0"/>
              <a:t>Aimer son travail, même s'il est difficile.</a:t>
            </a:r>
            <a:endParaRPr lang="en-US" dirty="0"/>
          </a:p>
        </p:txBody>
      </p:sp>
    </p:spTree>
    <p:extLst>
      <p:ext uri="{BB962C8B-B14F-4D97-AF65-F5344CB8AC3E}">
        <p14:creationId xmlns:p14="http://schemas.microsoft.com/office/powerpoint/2010/main" val="105556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5584343" cy="3312543"/>
          </a:xfrm>
        </p:spPr>
        <p:txBody>
          <a:bodyPr>
            <a:normAutofit/>
          </a:bodyPr>
          <a:lstStyle/>
          <a:p>
            <a:r>
              <a:rPr lang="en-GB" dirty="0"/>
              <a:t>8 FAÇONS DE RENFORCER VOTRE CONFIANCE EN AFFAIRES</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2874508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8083</Words>
  <Application>Microsoft Office PowerPoint</Application>
  <PresentationFormat>Widescreen</PresentationFormat>
  <Paragraphs>630</Paragraphs>
  <Slides>59</Slides>
  <Notes>0</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5" baseType="lpstr">
      <vt:lpstr>Arial</vt:lpstr>
      <vt:lpstr>Calibri</vt:lpstr>
      <vt:lpstr>Calibri Light</vt:lpstr>
      <vt:lpstr>Montserrat</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docId:3F8B3547308CDC8848B38F3802572D74</cp:keywords>
  <cp:lastModifiedBy>Orla Casey</cp:lastModifiedBy>
  <cp:revision>288</cp:revision>
  <cp:lastPrinted>2021-03-30T19:00:04Z</cp:lastPrinted>
  <dcterms:created xsi:type="dcterms:W3CDTF">2019-11-20T14:08:21Z</dcterms:created>
  <dcterms:modified xsi:type="dcterms:W3CDTF">2025-07-01T11:15:39Z</dcterms:modified>
</cp:coreProperties>
</file>