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4394" r:id="rId2"/>
    <p:sldId id="4395" r:id="rId3"/>
    <p:sldId id="4582" r:id="rId4"/>
    <p:sldId id="4396" r:id="rId5"/>
    <p:sldId id="4390" r:id="rId6"/>
    <p:sldId id="4432" r:id="rId7"/>
    <p:sldId id="4434" r:id="rId8"/>
    <p:sldId id="4435" r:id="rId9"/>
    <p:sldId id="4436" r:id="rId10"/>
    <p:sldId id="4458" r:id="rId11"/>
    <p:sldId id="4459" r:id="rId12"/>
    <p:sldId id="4460" r:id="rId13"/>
    <p:sldId id="4461" r:id="rId14"/>
    <p:sldId id="4457" r:id="rId15"/>
    <p:sldId id="4462" r:id="rId16"/>
    <p:sldId id="4463" r:id="rId17"/>
    <p:sldId id="4464" r:id="rId18"/>
    <p:sldId id="4465" r:id="rId19"/>
    <p:sldId id="4466" r:id="rId20"/>
    <p:sldId id="4411" r:id="rId21"/>
    <p:sldId id="4447" r:id="rId22"/>
    <p:sldId id="4448" r:id="rId23"/>
    <p:sldId id="4449" r:id="rId24"/>
    <p:sldId id="4450" r:id="rId25"/>
    <p:sldId id="4451" r:id="rId26"/>
    <p:sldId id="4454" r:id="rId27"/>
    <p:sldId id="4455" r:id="rId28"/>
    <p:sldId id="4456" r:id="rId29"/>
    <p:sldId id="4409" r:id="rId30"/>
    <p:sldId id="4433" r:id="rId31"/>
    <p:sldId id="4440" r:id="rId32"/>
    <p:sldId id="4438" r:id="rId33"/>
    <p:sldId id="4439" r:id="rId34"/>
    <p:sldId id="4441" r:id="rId35"/>
    <p:sldId id="4442" r:id="rId36"/>
    <p:sldId id="4443" r:id="rId37"/>
    <p:sldId id="4444" r:id="rId38"/>
    <p:sldId id="4585" r:id="rId39"/>
    <p:sldId id="4446" r:id="rId40"/>
    <p:sldId id="4412" r:id="rId41"/>
    <p:sldId id="4437" r:id="rId42"/>
    <p:sldId id="4583" r:id="rId43"/>
    <p:sldId id="4584" r:id="rId44"/>
    <p:sldId id="4586" r:id="rId45"/>
    <p:sldId id="4445" r:id="rId46"/>
    <p:sldId id="4587" r:id="rId47"/>
    <p:sldId id="2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7B0"/>
    <a:srgbClr val="382B1B"/>
    <a:srgbClr val="B6D1E1"/>
    <a:srgbClr val="E6C8C7"/>
    <a:srgbClr val="EC2179"/>
    <a:srgbClr val="003841"/>
    <a:srgbClr val="DACA3C"/>
    <a:srgbClr val="19753C"/>
    <a:srgbClr val="7ABF1E"/>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80"/>
    <p:restoredTop sz="94729"/>
  </p:normalViewPr>
  <p:slideViewPr>
    <p:cSldViewPr snapToGrid="0" snapToObjects="1">
      <p:cViewPr varScale="1">
        <p:scale>
          <a:sx n="82" d="100"/>
          <a:sy n="82" d="100"/>
        </p:scale>
        <p:origin x="30" y="3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7/1/2025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7/1/2025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23757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A2891E-4451-C7C6-A5DF-FD84E5791FBF}"/>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50938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083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2916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775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0081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60977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5671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3927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8904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02827C87-994B-E70B-EA1A-659332EB379D}"/>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5959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A2891E-4451-C7C6-A5DF-FD84E5791FBF}"/>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4285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Cliquez pour modifier les styles de texte du Master</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7/1/2025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humanistsaustralia.org/news/indigenous-voice-referendu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oaching4companies.com/blog/want-to-learn-4-key-strategic-steps-for-addressing-objection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freepik.com/premium-vector/order-now-banner-order-now-images_133783913.htm" TargetMode="External"/><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wikihow.life/Upsel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bibibakerynyc.com/" TargetMode="External"/><Relationship Id="rId2" Type="http://schemas.openxmlformats.org/officeDocument/2006/relationships/hyperlink" Target="https://www.theguardian.com/food/2024/oct/15/iranian-bakery-brooklyn-bibi-hbk"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bangcurry.com/" TargetMode="External"/><Relationship Id="rId2" Type="http://schemas.openxmlformats.org/officeDocument/2006/relationships/hyperlink" Target="https://www.thesun.co.uk/fabulous/29832169/started-side-hustle-made-six-figures-bang-curry/" TargetMode="Externa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b="1"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475225" y="3578700"/>
            <a:ext cx="5863431" cy="1029126"/>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solidFill>
                  <a:srgbClr val="382B1B"/>
                </a:solidFill>
              </a:rPr>
              <a:t>LES VENTES SONT  </a:t>
            </a:r>
          </a:p>
          <a:p>
            <a:pPr>
              <a:lnSpc>
                <a:spcPts val="4600"/>
              </a:lnSpc>
            </a:pPr>
            <a:r>
              <a:rPr lang="en-US" sz="4000" b="1" dirty="0">
                <a:solidFill>
                  <a:srgbClr val="382B1B"/>
                </a:solidFill>
              </a:rPr>
              <a:t>LE MOTEUR DE </a:t>
            </a:r>
            <a:r>
              <a:rPr lang="en-US" sz="4000" b="1" dirty="0"/>
              <a:t>VOTRE ENTREPRISE ALIMENTAIRE</a:t>
            </a:r>
            <a:endParaRPr lang="en-US" sz="4000" dirty="0"/>
          </a:p>
        </p:txBody>
      </p:sp>
      <p:sp>
        <p:nvSpPr>
          <p:cNvPr id="7" name="Text Placeholder 5">
            <a:extLst>
              <a:ext uri="{FF2B5EF4-FFF2-40B4-BE49-F238E27FC236}">
                <a16:creationId xmlns:a16="http://schemas.microsoft.com/office/drawing/2014/main" id="{3EA9BAB4-2B00-D022-D44A-CD59BAEE3BCA}"/>
              </a:ext>
            </a:extLst>
          </p:cNvPr>
          <p:cNvSpPr txBox="1">
            <a:spLocks/>
          </p:cNvSpPr>
          <p:nvPr/>
        </p:nvSpPr>
        <p:spPr>
          <a:xfrm>
            <a:off x="475225" y="2851816"/>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ÉTAPE 6</a:t>
            </a:r>
            <a:r>
              <a:rPr lang="en-US" sz="4000" b="1" dirty="0">
                <a:solidFill>
                  <a:srgbClr val="94C7B0"/>
                </a:solidFill>
                <a:highlight>
                  <a:srgbClr val="94C7B0"/>
                </a:highlight>
              </a:rPr>
              <a:t>.</a:t>
            </a:r>
          </a:p>
        </p:txBody>
      </p:sp>
      <p:pic>
        <p:nvPicPr>
          <p:cNvPr id="10" name="Picture 9" descr="A couple of women standing next to a table of bread&#10;&#10;AI-generated content may be incorrect.">
            <a:extLst>
              <a:ext uri="{FF2B5EF4-FFF2-40B4-BE49-F238E27FC236}">
                <a16:creationId xmlns:a16="http://schemas.microsoft.com/office/drawing/2014/main" id="{6DF23961-707E-9E3F-D16E-779505534D83}"/>
              </a:ext>
            </a:extLst>
          </p:cNvPr>
          <p:cNvPicPr>
            <a:picLocks noChangeAspect="1"/>
          </p:cNvPicPr>
          <p:nvPr/>
        </p:nvPicPr>
        <p:blipFill>
          <a:blip r:embed="rId2"/>
          <a:stretch>
            <a:fillRect/>
          </a:stretch>
        </p:blipFill>
        <p:spPr>
          <a:xfrm>
            <a:off x="7066458" y="1147367"/>
            <a:ext cx="4848650" cy="3232433"/>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1" y="311362"/>
            <a:ext cx="11392053" cy="720752"/>
          </a:xfrm>
        </p:spPr>
        <p:txBody>
          <a:bodyPr/>
          <a:lstStyle/>
          <a:p>
            <a:r>
              <a:rPr lang="en-US" sz="3200" b="1" dirty="0"/>
              <a:t>ÉTAPE 1 - </a:t>
            </a:r>
            <a:r>
              <a:rPr lang="en-GB" sz="3200" b="1" dirty="0"/>
              <a:t>IDENTIFIER VOS USP (ARGUMENTS DE VENTE UNIQUES)</a:t>
            </a:r>
            <a:endParaRPr lang="en-US" sz="3200" b="1" dirty="0"/>
          </a:p>
        </p:txBody>
      </p:sp>
      <p:sp>
        <p:nvSpPr>
          <p:cNvPr id="6" name="Text Placeholder 6">
            <a:extLst>
              <a:ext uri="{FF2B5EF4-FFF2-40B4-BE49-F238E27FC236}">
                <a16:creationId xmlns:a16="http://schemas.microsoft.com/office/drawing/2014/main" id="{CA6A3151-6AF5-5F3C-5496-3B56EE35436F}"/>
              </a:ext>
            </a:extLst>
          </p:cNvPr>
          <p:cNvSpPr>
            <a:spLocks noGrp="1"/>
          </p:cNvSpPr>
          <p:nvPr>
            <p:ph type="body" sz="quarter" idx="14"/>
          </p:nvPr>
        </p:nvSpPr>
        <p:spPr>
          <a:xfrm>
            <a:off x="803400" y="1496766"/>
            <a:ext cx="10320830" cy="4402447"/>
          </a:xfrm>
        </p:spPr>
        <p:txBody>
          <a:bodyPr/>
          <a:lstStyle/>
          <a:p>
            <a:pPr>
              <a:buClr>
                <a:srgbClr val="B6D1E1"/>
              </a:buClr>
              <a:tabLst>
                <a:tab pos="1233488" algn="l"/>
              </a:tabLst>
            </a:pPr>
            <a:r>
              <a:rPr lang="en-GB" sz="2000" dirty="0"/>
              <a:t>Nous avons exploré les USP (UNIQUE SELLING POINTS) à l'étape 5 : Marketing on a Shoestring, et il est maintenant temps d'utiliser ce travail dans votre argumentaire de vente.</a:t>
            </a:r>
          </a:p>
          <a:p>
            <a:pPr marL="342900" indent="-342900">
              <a:buClr>
                <a:srgbClr val="B6D1E1"/>
              </a:buClr>
              <a:buFont typeface="Arial" panose="020B0604020202020204" pitchFamily="34" charset="0"/>
              <a:buChar char="•"/>
              <a:tabLst>
                <a:tab pos="1233488" algn="l"/>
              </a:tabLst>
            </a:pPr>
            <a:endParaRPr lang="en-GB" sz="2000" dirty="0"/>
          </a:p>
          <a:p>
            <a:pPr>
              <a:buClr>
                <a:srgbClr val="B6D1E1"/>
              </a:buClr>
              <a:tabLst>
                <a:tab pos="1233488" algn="l"/>
              </a:tabLst>
            </a:pPr>
            <a:r>
              <a:rPr lang="en-GB" sz="2000" dirty="0"/>
              <a:t>Posez-vous à nouveau la question :</a:t>
            </a:r>
          </a:p>
          <a:p>
            <a:pPr>
              <a:buClr>
                <a:srgbClr val="B6D1E1"/>
              </a:buClr>
              <a:tabLst>
                <a:tab pos="1233488" algn="l"/>
              </a:tabLst>
            </a:pPr>
            <a:endParaRPr lang="en-GB" sz="2000" dirty="0"/>
          </a:p>
          <a:p>
            <a:pPr algn="ctr">
              <a:buClr>
                <a:srgbClr val="B6D1E1"/>
              </a:buClr>
              <a:tabLst>
                <a:tab pos="1233488" algn="l"/>
              </a:tabLst>
            </a:pPr>
            <a:r>
              <a:rPr lang="en-GB" sz="2000" b="1" i="1" dirty="0">
                <a:solidFill>
                  <a:srgbClr val="94C7B0"/>
                </a:solidFill>
              </a:rPr>
              <a:t>"Qu'est-ce que j'offre qui rend mon produit différent, précieux ou significatif ?</a:t>
            </a:r>
          </a:p>
          <a:p>
            <a:pPr>
              <a:buClr>
                <a:srgbClr val="B6D1E1"/>
              </a:buClr>
              <a:tabLst>
                <a:tab pos="1233488" algn="l"/>
              </a:tabLst>
            </a:pPr>
            <a:endParaRPr lang="en-GB" sz="2000" dirty="0"/>
          </a:p>
          <a:p>
            <a:pPr>
              <a:buClr>
                <a:srgbClr val="B6D1E1"/>
              </a:buClr>
              <a:tabLst>
                <a:tab pos="1233488" algn="l"/>
              </a:tabLst>
            </a:pPr>
            <a:r>
              <a:rPr lang="en-GB" sz="2000" dirty="0"/>
              <a:t>Utilisez 3 à 5 points clés qui reflètent votre :</a:t>
            </a:r>
          </a:p>
          <a:p>
            <a:pPr marL="342900" indent="-342900">
              <a:buClr>
                <a:srgbClr val="B6D1E1"/>
              </a:buClr>
              <a:buFont typeface="Arial" panose="020B0604020202020204" pitchFamily="34" charset="0"/>
              <a:buChar char="•"/>
              <a:tabLst>
                <a:tab pos="1233488" algn="l"/>
              </a:tabLst>
            </a:pPr>
            <a:r>
              <a:rPr lang="en-GB" sz="2000" dirty="0"/>
              <a:t>Ingrédients ou approvisionnement</a:t>
            </a:r>
          </a:p>
          <a:p>
            <a:pPr marL="342900" indent="-342900">
              <a:buClr>
                <a:srgbClr val="B6D1E1"/>
              </a:buClr>
              <a:buFont typeface="Arial" panose="020B0604020202020204" pitchFamily="34" charset="0"/>
              <a:buChar char="•"/>
              <a:tabLst>
                <a:tab pos="1233488" algn="l"/>
              </a:tabLst>
            </a:pPr>
            <a:r>
              <a:rPr lang="en-GB" sz="2000" dirty="0"/>
              <a:t>Racines culturelles ou recette de famille</a:t>
            </a:r>
          </a:p>
          <a:p>
            <a:pPr marL="342900" indent="-342900">
              <a:buClr>
                <a:srgbClr val="B6D1E1"/>
              </a:buClr>
              <a:buFont typeface="Arial" panose="020B0604020202020204" pitchFamily="34" charset="0"/>
              <a:buChar char="•"/>
              <a:tabLst>
                <a:tab pos="1233488" algn="l"/>
              </a:tabLst>
            </a:pPr>
            <a:r>
              <a:rPr lang="en-GB" sz="2000" dirty="0"/>
              <a:t>Valeurs (par exemple, durabilité, inclusion, tradition)</a:t>
            </a:r>
          </a:p>
          <a:p>
            <a:pPr marL="342900" indent="-342900">
              <a:buClr>
                <a:srgbClr val="B6D1E1"/>
              </a:buClr>
              <a:buFont typeface="Arial" panose="020B0604020202020204" pitchFamily="34" charset="0"/>
              <a:buChar char="•"/>
              <a:tabLst>
                <a:tab pos="1233488" algn="l"/>
              </a:tabLst>
            </a:pPr>
            <a:r>
              <a:rPr lang="en-GB" sz="2000" dirty="0"/>
              <a:t>Emballage, service ou qualité</a:t>
            </a:r>
          </a:p>
          <a:p>
            <a:pPr marL="342900" indent="-342900">
              <a:buClr>
                <a:srgbClr val="B6D1E1"/>
              </a:buClr>
              <a:buFont typeface="Arial" panose="020B0604020202020204" pitchFamily="34" charset="0"/>
              <a:buChar char="•"/>
              <a:tabLst>
                <a:tab pos="1233488" algn="l"/>
              </a:tabLst>
            </a:pPr>
            <a:r>
              <a:rPr lang="en-GB" sz="2000" dirty="0"/>
              <a:t>Ce que les gens disent lorsqu'ils l'essaient</a:t>
            </a:r>
          </a:p>
          <a:p>
            <a:pPr marL="342900" indent="-342900">
              <a:buClr>
                <a:srgbClr val="B6D1E1"/>
              </a:buClr>
              <a:buFont typeface="Arial" panose="020B0604020202020204" pitchFamily="34" charset="0"/>
              <a:buChar char="•"/>
              <a:tabLst>
                <a:tab pos="1233488" algn="l"/>
              </a:tabLst>
            </a:pPr>
            <a:endParaRPr lang="en-GB" sz="2000" dirty="0"/>
          </a:p>
        </p:txBody>
      </p:sp>
      <p:sp>
        <p:nvSpPr>
          <p:cNvPr id="2" name="Rectangle 1">
            <a:extLst>
              <a:ext uri="{FF2B5EF4-FFF2-40B4-BE49-F238E27FC236}">
                <a16:creationId xmlns:a16="http://schemas.microsoft.com/office/drawing/2014/main" id="{4556B4BE-585C-4EFB-DD57-788F9355A0B1}"/>
              </a:ext>
            </a:extLst>
          </p:cNvPr>
          <p:cNvSpPr/>
          <p:nvPr/>
        </p:nvSpPr>
        <p:spPr>
          <a:xfrm>
            <a:off x="7342908" y="5064832"/>
            <a:ext cx="4429991" cy="114249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1" dirty="0">
              <a:solidFill>
                <a:srgbClr val="382B1B"/>
              </a:solidFill>
            </a:endParaRPr>
          </a:p>
          <a:p>
            <a:r>
              <a:rPr lang="en-GB" sz="2000" b="1" dirty="0">
                <a:solidFill>
                  <a:srgbClr val="382B1B"/>
                </a:solidFill>
              </a:rPr>
              <a:t>Votre argumentaire de vente commence ici : "Ce qui rend notre nourriture spéciale, c'est..." : </a:t>
            </a:r>
            <a:r>
              <a:rPr lang="en-GB" sz="2000" b="1" dirty="0"/>
              <a:t>"Ce qui </a:t>
            </a:r>
            <a:r>
              <a:rPr lang="en-GB" sz="1600" dirty="0"/>
              <a:t>rend notre nourriture spéciale, c'est..."</a:t>
            </a:r>
            <a:endParaRPr lang="en-US" sz="1600" dirty="0"/>
          </a:p>
        </p:txBody>
      </p:sp>
      <p:grpSp>
        <p:nvGrpSpPr>
          <p:cNvPr id="3" name="Group 2">
            <a:extLst>
              <a:ext uri="{FF2B5EF4-FFF2-40B4-BE49-F238E27FC236}">
                <a16:creationId xmlns:a16="http://schemas.microsoft.com/office/drawing/2014/main" id="{0A04A09F-E9E8-6B5A-F37F-3AA94A5CE0C2}"/>
              </a:ext>
            </a:extLst>
          </p:cNvPr>
          <p:cNvGrpSpPr/>
          <p:nvPr/>
        </p:nvGrpSpPr>
        <p:grpSpPr>
          <a:xfrm>
            <a:off x="9176928" y="4550735"/>
            <a:ext cx="2788753" cy="578690"/>
            <a:chOff x="2045517" y="6166884"/>
            <a:chExt cx="2788753" cy="578690"/>
          </a:xfrm>
        </p:grpSpPr>
        <p:sp>
          <p:nvSpPr>
            <p:cNvPr id="5" name="Rectangle 4">
              <a:extLst>
                <a:ext uri="{FF2B5EF4-FFF2-40B4-BE49-F238E27FC236}">
                  <a16:creationId xmlns:a16="http://schemas.microsoft.com/office/drawing/2014/main" id="{DE6EFAF4-B4DE-5B8E-693E-3E483380B783}"/>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D75DAB-BB10-F0D9-F5A1-0F5595AD2FD8}"/>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2250D3-F33B-5BEF-6464-8EC64BA7CC5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Graphic 8" descr="Clipboard Partially Ticked outline">
              <a:extLst>
                <a:ext uri="{FF2B5EF4-FFF2-40B4-BE49-F238E27FC236}">
                  <a16:creationId xmlns:a16="http://schemas.microsoft.com/office/drawing/2014/main" id="{1158C38B-EE38-4D9A-1C42-1C86DC11BE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0" name="Text Placeholder 2">
            <a:extLst>
              <a:ext uri="{FF2B5EF4-FFF2-40B4-BE49-F238E27FC236}">
                <a16:creationId xmlns:a16="http://schemas.microsoft.com/office/drawing/2014/main" id="{49DB0F68-8B1F-EE89-17E2-8BD82D86C812}"/>
              </a:ext>
            </a:extLst>
          </p:cNvPr>
          <p:cNvSpPr txBox="1">
            <a:spLocks/>
          </p:cNvSpPr>
          <p:nvPr/>
        </p:nvSpPr>
        <p:spPr>
          <a:xfrm>
            <a:off x="7135090" y="5246915"/>
            <a:ext cx="4343895"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endParaRPr lang="en-US" b="1" dirty="0"/>
          </a:p>
        </p:txBody>
      </p:sp>
    </p:spTree>
    <p:extLst>
      <p:ext uri="{BB962C8B-B14F-4D97-AF65-F5344CB8AC3E}">
        <p14:creationId xmlns:p14="http://schemas.microsoft.com/office/powerpoint/2010/main" val="16614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a:xfrm>
            <a:off x="720437" y="595604"/>
            <a:ext cx="10907188" cy="720752"/>
          </a:xfrm>
        </p:spPr>
        <p:txBody>
          <a:bodyPr/>
          <a:lstStyle/>
          <a:p>
            <a:r>
              <a:rPr lang="en-US" sz="3600" dirty="0"/>
              <a:t>RAPPEL !  CE QU'EST VRAIMENT LA VENTE</a:t>
            </a:r>
          </a:p>
          <a:p>
            <a:endParaRPr lang="en-US" sz="3600" dirty="0"/>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20437" y="1814945"/>
            <a:ext cx="5721927" cy="274320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0"/>
              </a:spcBef>
              <a:buClr>
                <a:srgbClr val="B6D1E1"/>
              </a:buClr>
              <a:tabLst>
                <a:tab pos="523875" algn="l"/>
                <a:tab pos="661988" algn="l"/>
              </a:tabLst>
            </a:pPr>
            <a:endParaRPr lang="en-US" sz="3000" b="1" i="1" dirty="0">
              <a:solidFill>
                <a:srgbClr val="94C7B0"/>
              </a:solidFill>
            </a:endParaRPr>
          </a:p>
        </p:txBody>
      </p:sp>
      <p:sp>
        <p:nvSpPr>
          <p:cNvPr id="3" name="Rectangle 1">
            <a:extLst>
              <a:ext uri="{FF2B5EF4-FFF2-40B4-BE49-F238E27FC236}">
                <a16:creationId xmlns:a16="http://schemas.microsoft.com/office/drawing/2014/main" id="{82AF4B51-E148-62AF-92D9-721A9C6ED5FF}"/>
              </a:ext>
            </a:extLst>
          </p:cNvPr>
          <p:cNvSpPr>
            <a:spLocks noChangeArrowheads="1"/>
          </p:cNvSpPr>
          <p:nvPr/>
        </p:nvSpPr>
        <p:spPr bwMode="auto">
          <a:xfrm>
            <a:off x="302859" y="1709909"/>
            <a:ext cx="7117177"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rPr>
              <a:t>Lorsque vous vendez, vous aidez quelqu'un à résoudre un problème.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Ne vous contentez pas d'énumérer ce que vous fabriquez, montrez en quoi votre produit </a:t>
            </a:r>
            <a:r>
              <a:rPr kumimoji="0" lang="en-US" altLang="en-US" sz="2000" b="1" i="0" u="none" strike="noStrike" cap="none" normalizeH="0" baseline="0" dirty="0">
                <a:ln>
                  <a:noFill/>
                </a:ln>
                <a:solidFill>
                  <a:schemeClr val="tx1"/>
                </a:solidFill>
                <a:effectLst/>
              </a:rPr>
              <a:t>est utile </a:t>
            </a:r>
            <a:r>
              <a:rPr kumimoji="0" lang="en-US" altLang="en-US" sz="20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rPr>
              <a:t>Gain de temps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rPr>
              <a:t>Apporte du réconfort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rPr>
              <a:t>Culture de l'action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rPr>
              <a:t>Offre quelque chose de joyeux ou fait à la main avec soin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Au lieu de dire "je fais des pâtisseries", dites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"Je fabrique des pâtisseries artisanales remplies </a:t>
            </a:r>
            <a:r>
              <a:rPr kumimoji="0" lang="en-US" altLang="en-US" sz="2000" b="0" i="0" u="none" strike="noStrike" cap="none" normalizeH="0" baseline="0" dirty="0" err="1">
                <a:ln>
                  <a:noFill/>
                </a:ln>
                <a:solidFill>
                  <a:schemeClr val="tx1"/>
                </a:solidFill>
                <a:effectLst/>
              </a:rPr>
              <a:t>de saveurs de </a:t>
            </a:r>
            <a:r>
              <a:rPr kumimoji="0" lang="en-US" altLang="en-US" sz="2000" b="0" i="0" u="none" strike="noStrike" cap="none" normalizeH="0" baseline="0" dirty="0">
                <a:ln>
                  <a:noFill/>
                </a:ln>
                <a:solidFill>
                  <a:schemeClr val="tx1"/>
                </a:solidFill>
                <a:effectLst/>
              </a:rPr>
              <a:t>chez nous, parfaites pour être offertes ou dégustées avec du thé.</a:t>
            </a:r>
          </a:p>
        </p:txBody>
      </p:sp>
      <p:pic>
        <p:nvPicPr>
          <p:cNvPr id="9" name="Picture 8" descr="Linzer cookies with heart shaped cut-outs filled with jam">
            <a:extLst>
              <a:ext uri="{FF2B5EF4-FFF2-40B4-BE49-F238E27FC236}">
                <a16:creationId xmlns:a16="http://schemas.microsoft.com/office/drawing/2014/main" id="{93480BE5-A2AA-8F79-028B-AA7DB36286AF}"/>
              </a:ext>
            </a:extLst>
          </p:cNvPr>
          <p:cNvPicPr>
            <a:picLocks noChangeAspect="1"/>
          </p:cNvPicPr>
          <p:nvPr/>
        </p:nvPicPr>
        <p:blipFill>
          <a:blip r:embed="rId2"/>
          <a:stretch>
            <a:fillRect/>
          </a:stretch>
        </p:blipFill>
        <p:spPr>
          <a:xfrm>
            <a:off x="7693829" y="2761772"/>
            <a:ext cx="4195312" cy="2820727"/>
          </a:xfrm>
          <a:prstGeom prst="rect">
            <a:avLst/>
          </a:prstGeom>
        </p:spPr>
      </p:pic>
    </p:spTree>
    <p:extLst>
      <p:ext uri="{BB962C8B-B14F-4D97-AF65-F5344CB8AC3E}">
        <p14:creationId xmlns:p14="http://schemas.microsoft.com/office/powerpoint/2010/main" val="352359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10192265" cy="1126708"/>
          </a:xfrm>
        </p:spPr>
        <p:txBody>
          <a:bodyPr/>
          <a:lstStyle/>
          <a:p>
            <a:pPr>
              <a:spcBef>
                <a:spcPts val="500"/>
              </a:spcBef>
            </a:pPr>
            <a:r>
              <a:rPr lang="en-US" dirty="0"/>
              <a:t>LES COMPÉTENCES DE VENTE À CHAQUE PHASE DU CYCLE D'ACHAT</a:t>
            </a:r>
          </a:p>
        </p:txBody>
      </p:sp>
      <p:graphicFrame>
        <p:nvGraphicFramePr>
          <p:cNvPr id="2" name="Table 1">
            <a:extLst>
              <a:ext uri="{FF2B5EF4-FFF2-40B4-BE49-F238E27FC236}">
                <a16:creationId xmlns:a16="http://schemas.microsoft.com/office/drawing/2014/main" id="{461A4F6F-9445-6D81-2AAF-3F14602DE938}"/>
              </a:ext>
            </a:extLst>
          </p:cNvPr>
          <p:cNvGraphicFramePr>
            <a:graphicFrameLocks noGrp="1"/>
          </p:cNvGraphicFramePr>
          <p:nvPr>
            <p:extLst>
              <p:ext uri="{D42A27DB-BD31-4B8C-83A1-F6EECF244321}">
                <p14:modId xmlns:p14="http://schemas.microsoft.com/office/powerpoint/2010/main" val="1967483787"/>
              </p:ext>
            </p:extLst>
          </p:nvPr>
        </p:nvGraphicFramePr>
        <p:xfrm>
          <a:off x="764466" y="1974180"/>
          <a:ext cx="10515600" cy="4175760"/>
        </p:xfrm>
        <a:graphic>
          <a:graphicData uri="http://schemas.openxmlformats.org/drawingml/2006/table">
            <a:tbl>
              <a:tblPr/>
              <a:tblGrid>
                <a:gridCol w="5257800">
                  <a:extLst>
                    <a:ext uri="{9D8B030D-6E8A-4147-A177-3AD203B41FA5}">
                      <a16:colId xmlns:a16="http://schemas.microsoft.com/office/drawing/2014/main" val="838856745"/>
                    </a:ext>
                  </a:extLst>
                </a:gridCol>
                <a:gridCol w="5257800">
                  <a:extLst>
                    <a:ext uri="{9D8B030D-6E8A-4147-A177-3AD203B41FA5}">
                      <a16:colId xmlns:a16="http://schemas.microsoft.com/office/drawing/2014/main" val="3434746745"/>
                    </a:ext>
                  </a:extLst>
                </a:gridCol>
              </a:tblGrid>
              <a:tr h="0">
                <a:tc>
                  <a:txBody>
                    <a:bodyPr/>
                    <a:lstStyle/>
                    <a:p>
                      <a:r>
                        <a:rPr lang="en-IE" sz="2200" b="1" dirty="0">
                          <a:solidFill>
                            <a:srgbClr val="94C7B0"/>
                          </a:solidFill>
                        </a:rPr>
                        <a:t>Phase d'achat du client </a:t>
                      </a:r>
                      <a:endParaRPr lang="en-IE" sz="2200" dirty="0">
                        <a:solidFill>
                          <a:srgbClr val="94C7B0"/>
                        </a:solidFill>
                      </a:endParaRPr>
                    </a:p>
                  </a:txBody>
                  <a:tcPr anchor="ctr">
                    <a:lnL>
                      <a:noFill/>
                    </a:lnL>
                    <a:lnR>
                      <a:noFill/>
                    </a:lnR>
                    <a:lnT>
                      <a:noFill/>
                    </a:lnT>
                    <a:lnB>
                      <a:noFill/>
                    </a:lnB>
                    <a:noFill/>
                  </a:tcPr>
                </a:tc>
                <a:tc>
                  <a:txBody>
                    <a:bodyPr/>
                    <a:lstStyle/>
                    <a:p>
                      <a:r>
                        <a:rPr lang="en-IE" sz="2200" b="1" dirty="0">
                          <a:solidFill>
                            <a:srgbClr val="94C7B0"/>
                          </a:solidFill>
                        </a:rPr>
                        <a:t>Compétences de vente à utiliser</a:t>
                      </a:r>
                      <a:endParaRPr lang="en-IE" sz="2200" dirty="0">
                        <a:solidFill>
                          <a:srgbClr val="94C7B0"/>
                        </a:solidFill>
                      </a:endParaRPr>
                    </a:p>
                  </a:txBody>
                  <a:tcPr anchor="ctr">
                    <a:lnL>
                      <a:noFill/>
                    </a:lnL>
                    <a:lnR>
                      <a:noFill/>
                    </a:lnR>
                    <a:lnT>
                      <a:noFill/>
                    </a:lnT>
                    <a:lnB>
                      <a:noFill/>
                    </a:lnB>
                    <a:noFill/>
                  </a:tcPr>
                </a:tc>
                <a:extLst>
                  <a:ext uri="{0D108BD9-81ED-4DB2-BD59-A6C34878D82A}">
                    <a16:rowId xmlns:a16="http://schemas.microsoft.com/office/drawing/2014/main" val="2580295551"/>
                  </a:ext>
                </a:extLst>
              </a:tr>
              <a:tr h="0">
                <a:tc>
                  <a:txBody>
                    <a:bodyPr/>
                    <a:lstStyle/>
                    <a:p>
                      <a:r>
                        <a:rPr lang="en-IE" b="1" dirty="0"/>
                        <a:t>Besoin de reconnaissance</a:t>
                      </a:r>
                      <a:endParaRPr lang="en-IE" dirty="0"/>
                    </a:p>
                  </a:txBody>
                  <a:tcPr anchor="ctr">
                    <a:lnL>
                      <a:noFill/>
                    </a:lnL>
                    <a:lnR>
                      <a:noFill/>
                    </a:lnR>
                    <a:lnT>
                      <a:noFill/>
                    </a:lnT>
                    <a:lnB>
                      <a:noFill/>
                    </a:lnB>
                    <a:noFill/>
                  </a:tcPr>
                </a:tc>
                <a:tc>
                  <a:txBody>
                    <a:bodyPr/>
                    <a:lstStyle/>
                    <a:p>
                      <a:r>
                        <a:rPr lang="en-GB" dirty="0"/>
                        <a:t>Posez des questions. Montrez que vous vous souciez de leurs besoins. Souriez. Racontez votre histoire.</a:t>
                      </a:r>
                    </a:p>
                  </a:txBody>
                  <a:tcPr anchor="ctr">
                    <a:lnL>
                      <a:noFill/>
                    </a:lnL>
                    <a:lnR>
                      <a:noFill/>
                    </a:lnR>
                    <a:lnT>
                      <a:noFill/>
                    </a:lnT>
                    <a:lnB>
                      <a:noFill/>
                    </a:lnB>
                    <a:noFill/>
                  </a:tcPr>
                </a:tc>
                <a:extLst>
                  <a:ext uri="{0D108BD9-81ED-4DB2-BD59-A6C34878D82A}">
                    <a16:rowId xmlns:a16="http://schemas.microsoft.com/office/drawing/2014/main" val="3267036915"/>
                  </a:ext>
                </a:extLst>
              </a:tr>
              <a:tr h="0">
                <a:tc>
                  <a:txBody>
                    <a:bodyPr/>
                    <a:lstStyle/>
                    <a:p>
                      <a:r>
                        <a:rPr lang="en-IE" b="1" dirty="0"/>
                        <a:t>Recherche d'informations</a:t>
                      </a:r>
                      <a:endParaRPr lang="en-IE" dirty="0"/>
                    </a:p>
                  </a:txBody>
                  <a:tcPr anchor="ctr">
                    <a:lnL>
                      <a:noFill/>
                    </a:lnL>
                    <a:lnR>
                      <a:noFill/>
                    </a:lnR>
                    <a:lnT>
                      <a:noFill/>
                    </a:lnT>
                    <a:lnB>
                      <a:noFill/>
                    </a:lnB>
                    <a:noFill/>
                  </a:tcPr>
                </a:tc>
                <a:tc>
                  <a:txBody>
                    <a:bodyPr/>
                    <a:lstStyle/>
                    <a:p>
                      <a:r>
                        <a:rPr lang="en-GB" dirty="0"/>
                        <a:t>Expliquez ce qu'est votre produit, comment il est fabriqué et pourquoi il est important. Soyez patient.</a:t>
                      </a:r>
                      <a:endParaRPr lang="en-GB" b="1" dirty="0"/>
                    </a:p>
                  </a:txBody>
                  <a:tcPr anchor="ctr">
                    <a:lnL>
                      <a:noFill/>
                    </a:lnL>
                    <a:lnR>
                      <a:noFill/>
                    </a:lnR>
                    <a:lnT>
                      <a:noFill/>
                    </a:lnT>
                    <a:lnB>
                      <a:noFill/>
                    </a:lnB>
                    <a:noFill/>
                  </a:tcPr>
                </a:tc>
                <a:extLst>
                  <a:ext uri="{0D108BD9-81ED-4DB2-BD59-A6C34878D82A}">
                    <a16:rowId xmlns:a16="http://schemas.microsoft.com/office/drawing/2014/main" val="3778449533"/>
                  </a:ext>
                </a:extLst>
              </a:tr>
              <a:tr h="0">
                <a:tc>
                  <a:txBody>
                    <a:bodyPr/>
                    <a:lstStyle/>
                    <a:p>
                      <a:r>
                        <a:rPr lang="en-IE" b="1"/>
                        <a:t>L'évaluation</a:t>
                      </a:r>
                      <a:endParaRPr lang="en-IE"/>
                    </a:p>
                  </a:txBody>
                  <a:tcPr anchor="ctr">
                    <a:lnL>
                      <a:noFill/>
                    </a:lnL>
                    <a:lnR>
                      <a:noFill/>
                    </a:lnR>
                    <a:lnT>
                      <a:noFill/>
                    </a:lnT>
                    <a:lnB>
                      <a:noFill/>
                    </a:lnB>
                    <a:noFill/>
                  </a:tcPr>
                </a:tc>
                <a:tc>
                  <a:txBody>
                    <a:bodyPr/>
                    <a:lstStyle/>
                    <a:p>
                      <a:r>
                        <a:rPr lang="en-GB"/>
                        <a:t>Comparer, donner des options, expliquer la valeur ("Ceci est sans gluten et fraîchement préparé ce matin").</a:t>
                      </a:r>
                    </a:p>
                  </a:txBody>
                  <a:tcPr anchor="ctr">
                    <a:lnL>
                      <a:noFill/>
                    </a:lnL>
                    <a:lnR>
                      <a:noFill/>
                    </a:lnR>
                    <a:lnT>
                      <a:noFill/>
                    </a:lnT>
                    <a:lnB>
                      <a:noFill/>
                    </a:lnB>
                    <a:noFill/>
                  </a:tcPr>
                </a:tc>
                <a:extLst>
                  <a:ext uri="{0D108BD9-81ED-4DB2-BD59-A6C34878D82A}">
                    <a16:rowId xmlns:a16="http://schemas.microsoft.com/office/drawing/2014/main" val="516077809"/>
                  </a:ext>
                </a:extLst>
              </a:tr>
              <a:tr h="0">
                <a:tc>
                  <a:txBody>
                    <a:bodyPr/>
                    <a:lstStyle/>
                    <a:p>
                      <a:r>
                        <a:rPr lang="en-IE" b="1"/>
                        <a:t>Décision</a:t>
                      </a:r>
                      <a:endParaRPr lang="en-IE"/>
                    </a:p>
                  </a:txBody>
                  <a:tcPr anchor="ctr">
                    <a:lnL>
                      <a:noFill/>
                    </a:lnL>
                    <a:lnR>
                      <a:noFill/>
                    </a:lnR>
                    <a:lnT>
                      <a:noFill/>
                    </a:lnT>
                    <a:lnB>
                      <a:noFill/>
                    </a:lnB>
                    <a:noFill/>
                  </a:tcPr>
                </a:tc>
                <a:tc>
                  <a:txBody>
                    <a:bodyPr/>
                    <a:lstStyle/>
                    <a:p>
                      <a:r>
                        <a:rPr lang="en-GB"/>
                        <a:t>Posez la question avec confiance : "Voulez-vous en prendre un aujourd'hui ?"</a:t>
                      </a:r>
                    </a:p>
                  </a:txBody>
                  <a:tcPr anchor="ctr">
                    <a:lnL>
                      <a:noFill/>
                    </a:lnL>
                    <a:lnR>
                      <a:noFill/>
                    </a:lnR>
                    <a:lnT>
                      <a:noFill/>
                    </a:lnT>
                    <a:lnB>
                      <a:noFill/>
                    </a:lnB>
                    <a:noFill/>
                  </a:tcPr>
                </a:tc>
                <a:extLst>
                  <a:ext uri="{0D108BD9-81ED-4DB2-BD59-A6C34878D82A}">
                    <a16:rowId xmlns:a16="http://schemas.microsoft.com/office/drawing/2014/main" val="112465730"/>
                  </a:ext>
                </a:extLst>
              </a:tr>
              <a:tr h="0">
                <a:tc>
                  <a:txBody>
                    <a:bodyPr/>
                    <a:lstStyle/>
                    <a:p>
                      <a:r>
                        <a:rPr lang="en-IE" b="1"/>
                        <a:t>Après l'achat</a:t>
                      </a:r>
                      <a:endParaRPr lang="en-IE"/>
                    </a:p>
                  </a:txBody>
                  <a:tcPr anchor="ctr">
                    <a:lnL>
                      <a:noFill/>
                    </a:lnL>
                    <a:lnR>
                      <a:noFill/>
                    </a:lnR>
                    <a:lnT>
                      <a:noFill/>
                    </a:lnT>
                    <a:lnB>
                      <a:noFill/>
                    </a:lnB>
                    <a:noFill/>
                  </a:tcPr>
                </a:tc>
                <a:tc>
                  <a:txBody>
                    <a:bodyPr/>
                    <a:lstStyle/>
                    <a:p>
                      <a:r>
                        <a:rPr lang="en-GB" dirty="0"/>
                        <a:t>Remerciez-les ! Demandez-leur s'ils souhaitent revenir. Proposez un suivi ou un conseil gratuit pour établir un rapport.</a:t>
                      </a:r>
                    </a:p>
                  </a:txBody>
                  <a:tcPr anchor="ctr">
                    <a:lnL>
                      <a:noFill/>
                    </a:lnL>
                    <a:lnR>
                      <a:noFill/>
                    </a:lnR>
                    <a:lnT>
                      <a:noFill/>
                    </a:lnT>
                    <a:lnB>
                      <a:noFill/>
                    </a:lnB>
                    <a:noFill/>
                  </a:tcPr>
                </a:tc>
                <a:extLst>
                  <a:ext uri="{0D108BD9-81ED-4DB2-BD59-A6C34878D82A}">
                    <a16:rowId xmlns:a16="http://schemas.microsoft.com/office/drawing/2014/main" val="4219962408"/>
                  </a:ext>
                </a:extLst>
              </a:tr>
            </a:tbl>
          </a:graphicData>
        </a:graphic>
      </p:graphicFrame>
    </p:spTree>
    <p:extLst>
      <p:ext uri="{BB962C8B-B14F-4D97-AF65-F5344CB8AC3E}">
        <p14:creationId xmlns:p14="http://schemas.microsoft.com/office/powerpoint/2010/main" val="75134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sz="3200" dirty="0"/>
              <a:t>RACONTER UNE BELLE HISTOIRE - S'EXPRIMER CLAIREMENT</a:t>
            </a:r>
          </a:p>
        </p:txBody>
      </p:sp>
      <p:sp>
        <p:nvSpPr>
          <p:cNvPr id="6" name="Text Placeholder 6">
            <a:extLst>
              <a:ext uri="{FF2B5EF4-FFF2-40B4-BE49-F238E27FC236}">
                <a16:creationId xmlns:a16="http://schemas.microsoft.com/office/drawing/2014/main" id="{CA6A3151-6AF5-5F3C-5496-3B56EE35436F}"/>
              </a:ext>
            </a:extLst>
          </p:cNvPr>
          <p:cNvSpPr>
            <a:spLocks noGrp="1"/>
          </p:cNvSpPr>
          <p:nvPr>
            <p:ph type="body" sz="quarter" idx="14"/>
          </p:nvPr>
        </p:nvSpPr>
        <p:spPr>
          <a:xfrm>
            <a:off x="751412" y="1455997"/>
            <a:ext cx="7385001" cy="4402447"/>
          </a:xfrm>
        </p:spPr>
        <p:txBody>
          <a:bodyPr/>
          <a:lstStyle/>
          <a:p>
            <a:pPr>
              <a:buClr>
                <a:srgbClr val="B6D1E1"/>
              </a:buClr>
              <a:tabLst>
                <a:tab pos="1233488" algn="l"/>
              </a:tabLst>
            </a:pPr>
            <a:r>
              <a:rPr lang="en-GB" sz="1800" b="1" dirty="0"/>
              <a:t>Le meilleur moyen d'instaurer la confiance ?  </a:t>
            </a:r>
            <a:r>
              <a:rPr lang="en-GB" sz="1800" dirty="0"/>
              <a:t>Raconter une histoire vraie. </a:t>
            </a:r>
          </a:p>
          <a:p>
            <a:pPr>
              <a:buClr>
                <a:srgbClr val="B6D1E1"/>
              </a:buClr>
              <a:tabLst>
                <a:tab pos="1233488" algn="l"/>
              </a:tabLst>
            </a:pPr>
            <a:endParaRPr lang="en-GB" sz="1800" b="1" dirty="0"/>
          </a:p>
          <a:p>
            <a:pPr>
              <a:buClr>
                <a:srgbClr val="B6D1E1"/>
              </a:buClr>
              <a:tabLst>
                <a:tab pos="1233488" algn="l"/>
              </a:tabLst>
            </a:pPr>
            <a:r>
              <a:rPr lang="en-GB" sz="1800" b="1" dirty="0"/>
              <a:t>Pourquoi les histoires sont importantes :</a:t>
            </a:r>
          </a:p>
          <a:p>
            <a:pPr marL="342900" indent="-342900">
              <a:buFont typeface="Arial" panose="020B0604020202020204" pitchFamily="34" charset="0"/>
              <a:buChar char="•"/>
            </a:pPr>
            <a:r>
              <a:rPr lang="en-GB" sz="1800" dirty="0"/>
              <a:t>Ils aident les gens à s'imaginer en train d'utiliser ou d'apprécier votre produit</a:t>
            </a:r>
          </a:p>
          <a:p>
            <a:pPr marL="342900" indent="-342900">
              <a:buFont typeface="Arial" panose="020B0604020202020204" pitchFamily="34" charset="0"/>
              <a:buChar char="•"/>
            </a:pPr>
            <a:r>
              <a:rPr lang="en-GB" sz="1800" dirty="0"/>
              <a:t>Ils créent un lien émotionnel, en particulier dans le domaine de l'alimentation, où la mémoire et la culture sont très présentes.</a:t>
            </a:r>
          </a:p>
          <a:p>
            <a:pPr marL="342900" indent="-342900">
              <a:buFont typeface="Arial" panose="020B0604020202020204" pitchFamily="34" charset="0"/>
              <a:buChar char="•"/>
            </a:pPr>
            <a:r>
              <a:rPr lang="en-GB" sz="1800" dirty="0"/>
              <a:t>Ils donnent à votre marque une impression d'authenticité et de proximité</a:t>
            </a:r>
          </a:p>
          <a:p>
            <a:pPr>
              <a:buClr>
                <a:srgbClr val="B6D1E1"/>
              </a:buClr>
              <a:tabLst>
                <a:tab pos="1233488" algn="l"/>
              </a:tabLst>
            </a:pPr>
            <a:endParaRPr lang="en-GB" sz="1800" dirty="0"/>
          </a:p>
          <a:p>
            <a:pPr>
              <a:buClr>
                <a:srgbClr val="B6D1E1"/>
              </a:buClr>
              <a:tabLst>
                <a:tab pos="1233488" algn="l"/>
              </a:tabLst>
            </a:pPr>
            <a:endParaRPr lang="en-GB" sz="1800" dirty="0"/>
          </a:p>
          <a:p>
            <a:pPr>
              <a:buClr>
                <a:srgbClr val="B6D1E1"/>
              </a:buClr>
              <a:tabLst>
                <a:tab pos="1233488" algn="l"/>
              </a:tabLst>
            </a:pPr>
            <a:r>
              <a:rPr lang="en-GB" sz="1800" dirty="0"/>
              <a:t>Utilisez un court exemple d'une personne que vous avez servie ou aidée : "Fatima a acheté trois pots de ma sauce tomate épicée et m'a envoyé un message plus tard. Elle m'a dit que cela lui rappelait la cuisine de sa grand-mère". </a:t>
            </a:r>
          </a:p>
          <a:p>
            <a:pPr>
              <a:buClr>
                <a:srgbClr val="B6D1E1"/>
              </a:buClr>
              <a:tabLst>
                <a:tab pos="1233488" algn="l"/>
              </a:tabLst>
            </a:pPr>
            <a:endParaRPr lang="en-GB" sz="1800" dirty="0"/>
          </a:p>
          <a:p>
            <a:pPr>
              <a:buClr>
                <a:srgbClr val="B6D1E1"/>
              </a:buClr>
              <a:tabLst>
                <a:tab pos="1233488" algn="l"/>
              </a:tabLst>
            </a:pPr>
            <a:r>
              <a:rPr lang="en-GB" sz="1800" dirty="0"/>
              <a:t>Racontez les choses simplement et honnêtement ; les gens aiment les histoires vécues.</a:t>
            </a:r>
            <a:endParaRPr lang="en-US" sz="1800" dirty="0"/>
          </a:p>
          <a:p>
            <a:pPr marL="342900" indent="-342900">
              <a:buClr>
                <a:srgbClr val="B6D1E1"/>
              </a:buClr>
              <a:buFont typeface="Arial" panose="020B0604020202020204" pitchFamily="34" charset="0"/>
              <a:buChar char="•"/>
              <a:tabLst>
                <a:tab pos="1233488" algn="l"/>
              </a:tabLst>
            </a:pPr>
            <a:endParaRPr lang="en-US" sz="1800" dirty="0"/>
          </a:p>
        </p:txBody>
      </p:sp>
      <p:sp>
        <p:nvSpPr>
          <p:cNvPr id="9" name="TextBox 8">
            <a:extLst>
              <a:ext uri="{FF2B5EF4-FFF2-40B4-BE49-F238E27FC236}">
                <a16:creationId xmlns:a16="http://schemas.microsoft.com/office/drawing/2014/main" id="{272AE685-7B14-0DEB-8957-EC0D634FC08A}"/>
              </a:ext>
            </a:extLst>
          </p:cNvPr>
          <p:cNvSpPr txBox="1"/>
          <p:nvPr/>
        </p:nvSpPr>
        <p:spPr>
          <a:xfrm>
            <a:off x="8823668" y="1815561"/>
            <a:ext cx="2996551" cy="4401205"/>
          </a:xfrm>
          <a:prstGeom prst="rect">
            <a:avLst/>
          </a:prstGeom>
          <a:solidFill>
            <a:srgbClr val="E6C8C7"/>
          </a:solidFill>
        </p:spPr>
        <p:txBody>
          <a:bodyPr wrap="square">
            <a:spAutoFit/>
          </a:bodyPr>
          <a:lstStyle/>
          <a:p>
            <a:pPr>
              <a:buNone/>
            </a:pPr>
            <a:r>
              <a:rPr lang="en-GB" sz="2000" b="1" dirty="0"/>
              <a:t>Comment choisir la bonne histoire :</a:t>
            </a:r>
          </a:p>
          <a:p>
            <a:pPr marL="285750" indent="-285750">
              <a:buFont typeface="Arial" panose="020B0604020202020204" pitchFamily="34" charset="0"/>
              <a:buChar char="•"/>
            </a:pPr>
            <a:r>
              <a:rPr lang="en-GB" sz="2000" dirty="0">
                <a:solidFill>
                  <a:srgbClr val="382B1B"/>
                </a:solidFill>
              </a:rPr>
              <a:t>Soyez </a:t>
            </a:r>
            <a:r>
              <a:rPr lang="en-GB" sz="2000" b="1" dirty="0">
                <a:solidFill>
                  <a:srgbClr val="382B1B"/>
                </a:solidFill>
              </a:rPr>
              <a:t>bref </a:t>
            </a:r>
            <a:r>
              <a:rPr lang="en-GB" sz="2000" dirty="0">
                <a:solidFill>
                  <a:srgbClr val="382B1B"/>
                </a:solidFill>
              </a:rPr>
              <a:t>- un moment, une personne, un sentiment</a:t>
            </a:r>
          </a:p>
          <a:p>
            <a:pPr marL="285750" indent="-285750">
              <a:buFont typeface="Arial" panose="020B0604020202020204" pitchFamily="34" charset="0"/>
              <a:buChar char="•"/>
            </a:pPr>
            <a:r>
              <a:rPr lang="en-GB" sz="2000" dirty="0">
                <a:solidFill>
                  <a:srgbClr val="382B1B"/>
                </a:solidFill>
              </a:rPr>
              <a:t>Faites en sorte que votre message soit </a:t>
            </a:r>
            <a:r>
              <a:rPr lang="en-GB" sz="2000" b="1" dirty="0">
                <a:solidFill>
                  <a:srgbClr val="382B1B"/>
                </a:solidFill>
              </a:rPr>
              <a:t>pertinent </a:t>
            </a:r>
            <a:r>
              <a:rPr lang="en-GB" sz="2000" dirty="0">
                <a:solidFill>
                  <a:srgbClr val="382B1B"/>
                </a:solidFill>
              </a:rPr>
              <a:t>pour le client auquel vous vous adressez</a:t>
            </a:r>
          </a:p>
          <a:p>
            <a:pPr marL="285750" indent="-285750">
              <a:buFont typeface="Arial" panose="020B0604020202020204" pitchFamily="34" charset="0"/>
              <a:buChar char="•"/>
            </a:pPr>
            <a:r>
              <a:rPr lang="en-GB" sz="2000" dirty="0">
                <a:solidFill>
                  <a:srgbClr val="382B1B"/>
                </a:solidFill>
              </a:rPr>
              <a:t>Concentrez-vous sur les </a:t>
            </a:r>
            <a:r>
              <a:rPr lang="en-GB" sz="2000" b="1" dirty="0">
                <a:solidFill>
                  <a:srgbClr val="382B1B"/>
                </a:solidFill>
              </a:rPr>
              <a:t>résultats </a:t>
            </a:r>
            <a:r>
              <a:rPr lang="en-GB" sz="2000" dirty="0">
                <a:solidFill>
                  <a:srgbClr val="382B1B"/>
                </a:solidFill>
              </a:rPr>
              <a:t>- comment votre nourriture a aidé, résolu ou réjoui.</a:t>
            </a:r>
          </a:p>
        </p:txBody>
      </p:sp>
    </p:spTree>
    <p:extLst>
      <p:ext uri="{BB962C8B-B14F-4D97-AF65-F5344CB8AC3E}">
        <p14:creationId xmlns:p14="http://schemas.microsoft.com/office/powerpoint/2010/main" val="3858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en-US" sz="2800" dirty="0"/>
              <a:t>RACONTER UNE BELLE HISTOIRE - UTILISER UN LANGAGE VIVANT</a:t>
            </a: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04994" y="1371599"/>
            <a:ext cx="11129788"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buClr>
                <a:srgbClr val="B6D1E1"/>
              </a:buClr>
              <a:tabLst>
                <a:tab pos="523875" algn="l"/>
                <a:tab pos="661988" algn="l"/>
              </a:tabLst>
            </a:pPr>
            <a:r>
              <a:rPr lang="en-US" sz="2600" b="1" i="1" dirty="0">
                <a:solidFill>
                  <a:srgbClr val="94C7B0"/>
                </a:solidFill>
              </a:rPr>
              <a:t>Fournissez des preuves en utilisant des images vivantes plutôt que des mots pour raconter votre histoire... des exemples :</a:t>
            </a:r>
          </a:p>
          <a:p>
            <a:pPr marL="0" lvl="1" algn="l">
              <a:lnSpc>
                <a:spcPts val="2640"/>
              </a:lnSpc>
              <a:spcBef>
                <a:spcPts val="0"/>
              </a:spcBef>
              <a:buClr>
                <a:srgbClr val="B6D1E1"/>
              </a:buClr>
              <a:tabLst>
                <a:tab pos="523875" algn="l"/>
                <a:tab pos="661988" algn="l"/>
              </a:tabLst>
            </a:pPr>
            <a:endParaRPr lang="en-US" sz="2600" b="1" i="1" dirty="0">
              <a:solidFill>
                <a:srgbClr val="94C7B0"/>
              </a:solidFill>
            </a:endParaRPr>
          </a:p>
        </p:txBody>
      </p:sp>
      <p:sp>
        <p:nvSpPr>
          <p:cNvPr id="4" name="Text Placeholder 2">
            <a:extLst>
              <a:ext uri="{FF2B5EF4-FFF2-40B4-BE49-F238E27FC236}">
                <a16:creationId xmlns:a16="http://schemas.microsoft.com/office/drawing/2014/main" id="{5B450D03-0213-8B0B-5E46-906694A124C3}"/>
              </a:ext>
            </a:extLst>
          </p:cNvPr>
          <p:cNvSpPr txBox="1">
            <a:spLocks/>
          </p:cNvSpPr>
          <p:nvPr/>
        </p:nvSpPr>
        <p:spPr>
          <a:xfrm>
            <a:off x="838155" y="2359141"/>
            <a:ext cx="4799674"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en-US" b="1" dirty="0">
                <a:solidFill>
                  <a:srgbClr val="382B1B"/>
                </a:solidFill>
              </a:rPr>
              <a:t>Moins d'impact</a:t>
            </a:r>
          </a:p>
          <a:p>
            <a:pPr marL="0" lvl="1" algn="l">
              <a:lnSpc>
                <a:spcPts val="2340"/>
              </a:lnSpc>
              <a:spcBef>
                <a:spcPts val="0"/>
              </a:spcBef>
              <a:buClr>
                <a:srgbClr val="B6D1E1"/>
              </a:buCl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en-GB" dirty="0"/>
              <a:t>"Ma nourriture est authentique et nutritive.</a:t>
            </a:r>
          </a:p>
          <a:p>
            <a:pPr marL="0" lvl="1" algn="l">
              <a:lnSpc>
                <a:spcPts val="2340"/>
              </a:lnSpc>
              <a:spcBef>
                <a:spcPts val="0"/>
              </a:spcBef>
              <a:buClr>
                <a:srgbClr val="B6D1E1"/>
              </a:buCl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en-US" b="1" dirty="0">
                <a:solidFill>
                  <a:srgbClr val="382B1B"/>
                </a:solidFill>
              </a:rPr>
              <a:t>Plus puissant</a:t>
            </a:r>
          </a:p>
          <a:p>
            <a:pPr marL="0" lvl="1" algn="l">
              <a:lnSpc>
                <a:spcPts val="2340"/>
              </a:lnSpc>
              <a:spcBef>
                <a:spcPts val="0"/>
              </a:spcBef>
              <a:buClr>
                <a:srgbClr val="B6D1E1"/>
              </a:buCl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en-GB" dirty="0"/>
              <a:t>"Cette recette m'a été transmise par ma grand-mère. J'utilise des herbes fraîches que je cultive moi-même, et chaque repas ne prend que 10 minutes à préparer, ce qui est parfait pour les personnes très occupées."</a:t>
            </a:r>
            <a:endParaRPr lang="en-US" dirty="0">
              <a:solidFill>
                <a:srgbClr val="382B1B"/>
              </a:solidFill>
            </a:endParaRPr>
          </a:p>
        </p:txBody>
      </p:sp>
      <p:pic>
        <p:nvPicPr>
          <p:cNvPr id="6" name="Picture 5" descr="Filming cooking video">
            <a:extLst>
              <a:ext uri="{FF2B5EF4-FFF2-40B4-BE49-F238E27FC236}">
                <a16:creationId xmlns:a16="http://schemas.microsoft.com/office/drawing/2014/main" id="{06116B8E-66BF-F792-78B5-A8FA1FEDF027}"/>
              </a:ext>
            </a:extLst>
          </p:cNvPr>
          <p:cNvPicPr>
            <a:picLocks noChangeAspect="1"/>
          </p:cNvPicPr>
          <p:nvPr/>
        </p:nvPicPr>
        <p:blipFill>
          <a:blip r:embed="rId2"/>
          <a:stretch>
            <a:fillRect/>
          </a:stretch>
        </p:blipFill>
        <p:spPr>
          <a:xfrm>
            <a:off x="6007858" y="2291942"/>
            <a:ext cx="5274421" cy="3514907"/>
          </a:xfrm>
          <a:prstGeom prst="rect">
            <a:avLst/>
          </a:prstGeom>
        </p:spPr>
      </p:pic>
    </p:spTree>
    <p:extLst>
      <p:ext uri="{BB962C8B-B14F-4D97-AF65-F5344CB8AC3E}">
        <p14:creationId xmlns:p14="http://schemas.microsoft.com/office/powerpoint/2010/main" val="32935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DESIRE - </a:t>
            </a:r>
            <a:r>
              <a:rPr lang="en-GB" dirty="0"/>
              <a:t>Aider les clients à acheter en toute confiance</a:t>
            </a:r>
            <a:endParaRPr lang="en-US" dirty="0"/>
          </a:p>
        </p:txBody>
      </p:sp>
      <p:sp>
        <p:nvSpPr>
          <p:cNvPr id="9" name="Text Placeholder 6">
            <a:extLst>
              <a:ext uri="{FF2B5EF4-FFF2-40B4-BE49-F238E27FC236}">
                <a16:creationId xmlns:a16="http://schemas.microsoft.com/office/drawing/2014/main" id="{04146956-B746-A5F6-110F-6249777B9D6C}"/>
              </a:ext>
            </a:extLst>
          </p:cNvPr>
          <p:cNvSpPr txBox="1">
            <a:spLocks/>
          </p:cNvSpPr>
          <p:nvPr/>
        </p:nvSpPr>
        <p:spPr>
          <a:xfrm>
            <a:off x="488892" y="1347136"/>
            <a:ext cx="8270224" cy="4402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000"/>
              </a:spcAft>
              <a:buClr>
                <a:srgbClr val="B6D1E1"/>
              </a:buClr>
              <a:tabLst>
                <a:tab pos="1233488" algn="l"/>
              </a:tabLst>
            </a:pPr>
            <a:r>
              <a:rPr lang="en-GB" sz="2000" dirty="0"/>
              <a:t>Pour aider quelqu'un à dire oui, il faut d'abord comprendre </a:t>
            </a:r>
            <a:r>
              <a:rPr lang="en-GB" sz="2000" b="1" dirty="0"/>
              <a:t>pourquoi </a:t>
            </a:r>
            <a:r>
              <a:rPr lang="en-GB" sz="2000" dirty="0"/>
              <a:t>il pourrait vouloir ce que vous proposez.</a:t>
            </a:r>
          </a:p>
          <a:p>
            <a:pPr>
              <a:spcAft>
                <a:spcPts val="1000"/>
              </a:spcAft>
              <a:buClr>
                <a:srgbClr val="B6D1E1"/>
              </a:buClr>
              <a:tabLst>
                <a:tab pos="1233488" algn="l"/>
              </a:tabLst>
            </a:pPr>
            <a:r>
              <a:rPr lang="en-GB" sz="2000" b="1" dirty="0"/>
              <a:t>Les gens achètent pour des raisons différentes :</a:t>
            </a:r>
          </a:p>
          <a:p>
            <a:pPr marL="342900" indent="-342900">
              <a:spcAft>
                <a:spcPts val="1000"/>
              </a:spcAft>
              <a:buClr>
                <a:srgbClr val="B6D1E1"/>
              </a:buClr>
              <a:buFont typeface="Arial" panose="020B0604020202020204" pitchFamily="34" charset="0"/>
              <a:buChar char="•"/>
              <a:tabLst>
                <a:tab pos="1233488" algn="l"/>
              </a:tabLst>
            </a:pPr>
            <a:r>
              <a:rPr lang="en-GB" sz="2000" b="1" dirty="0">
                <a:solidFill>
                  <a:srgbClr val="94C7B0"/>
                </a:solidFill>
              </a:rPr>
              <a:t>Rationnel (pratique) : </a:t>
            </a:r>
            <a:r>
              <a:rPr lang="en-GB" sz="2000" dirty="0"/>
              <a:t>Profit, santé, sécurité, commodité, qualité - "Ce plat est sain, se prête à la congélation et est prêt en 5 minutes".</a:t>
            </a:r>
          </a:p>
          <a:p>
            <a:pPr marL="342900" indent="-342900">
              <a:spcAft>
                <a:spcPts val="1000"/>
              </a:spcAft>
              <a:buClr>
                <a:srgbClr val="B6D1E1"/>
              </a:buClr>
              <a:buFont typeface="Arial" panose="020B0604020202020204" pitchFamily="34" charset="0"/>
              <a:buChar char="•"/>
              <a:tabLst>
                <a:tab pos="1233488" algn="l"/>
              </a:tabLst>
            </a:pPr>
            <a:r>
              <a:rPr lang="en-GB" sz="2000" b="1" dirty="0">
                <a:solidFill>
                  <a:srgbClr val="94C7B0"/>
                </a:solidFill>
              </a:rPr>
              <a:t>Émotionnel (sentiment) : </a:t>
            </a:r>
            <a:r>
              <a:rPr lang="en-GB" sz="2000" dirty="0"/>
              <a:t>Amour, nostalgie, célébration, fierté, réconfort - "Cela a le même goût que ce que faisait ma grand-mère".</a:t>
            </a:r>
          </a:p>
          <a:p>
            <a:pPr>
              <a:spcAft>
                <a:spcPts val="1000"/>
              </a:spcAft>
              <a:buClr>
                <a:srgbClr val="B6D1E1"/>
              </a:buClr>
              <a:tabLst>
                <a:tab pos="1233488" algn="l"/>
              </a:tabLst>
            </a:pPr>
            <a:r>
              <a:rPr lang="en-GB" sz="2000" dirty="0"/>
              <a:t>Ce que vous pouvez faire :</a:t>
            </a:r>
          </a:p>
          <a:p>
            <a:pPr marL="342900" indent="-342900">
              <a:spcAft>
                <a:spcPts val="1000"/>
              </a:spcAft>
              <a:buClr>
                <a:srgbClr val="B6D1E1"/>
              </a:buClr>
              <a:buFont typeface="Arial" panose="020B0604020202020204" pitchFamily="34" charset="0"/>
              <a:buChar char="•"/>
              <a:tabLst>
                <a:tab pos="1233488" algn="l"/>
              </a:tabLst>
            </a:pPr>
            <a:r>
              <a:rPr lang="en-GB" sz="2000" b="1" dirty="0"/>
              <a:t>Réfléchissez </a:t>
            </a:r>
            <a:r>
              <a:rPr lang="en-GB" sz="2000" dirty="0"/>
              <a:t>: quelle est la principale raison pour laquelle quelqu'un achèterait chez vous ?</a:t>
            </a:r>
          </a:p>
          <a:p>
            <a:pPr marL="342900" indent="-342900">
              <a:spcAft>
                <a:spcPts val="1000"/>
              </a:spcAft>
              <a:buClr>
                <a:srgbClr val="B6D1E1"/>
              </a:buClr>
              <a:buFont typeface="Arial" panose="020B0604020202020204" pitchFamily="34" charset="0"/>
              <a:buChar char="•"/>
              <a:tabLst>
                <a:tab pos="1233488" algn="l"/>
              </a:tabLst>
            </a:pPr>
            <a:r>
              <a:rPr lang="en-GB" sz="2000" b="1" dirty="0"/>
              <a:t>Utilisez des preuves pour instaurer la confiance : </a:t>
            </a:r>
            <a:r>
              <a:rPr lang="en-GB" sz="2000" dirty="0"/>
              <a:t>Partagez des commentaires ou des photos réels. Montrez l'avant et l'après. </a:t>
            </a:r>
          </a:p>
          <a:p>
            <a:pPr marL="342900" indent="-342900">
              <a:spcAft>
                <a:spcPts val="1000"/>
              </a:spcAft>
              <a:buClr>
                <a:srgbClr val="B6D1E1"/>
              </a:buClr>
              <a:buFont typeface="Arial" panose="020B0604020202020204" pitchFamily="34" charset="0"/>
              <a:buChar char="•"/>
              <a:tabLst>
                <a:tab pos="1233488" algn="l"/>
              </a:tabLst>
            </a:pPr>
            <a:r>
              <a:rPr lang="en-GB" sz="2000" b="1" dirty="0"/>
              <a:t>Mentionnez les clients réguliers : </a:t>
            </a:r>
            <a:r>
              <a:rPr lang="en-GB" sz="2000" dirty="0"/>
              <a:t>"C'est la friandise préférée de Jamila, elle en achète trois tous les vendredis pour sa famille.</a:t>
            </a:r>
          </a:p>
          <a:p>
            <a:pPr>
              <a:spcAft>
                <a:spcPts val="1000"/>
              </a:spcAft>
              <a:buClr>
                <a:srgbClr val="B6D1E1"/>
              </a:buClr>
              <a:tabLst>
                <a:tab pos="1233488" algn="l"/>
              </a:tabLst>
            </a:pPr>
            <a:endParaRPr lang="en-US" sz="2000" dirty="0"/>
          </a:p>
          <a:p>
            <a:pPr marL="342900" indent="-342900">
              <a:spcAft>
                <a:spcPts val="1000"/>
              </a:spcAft>
              <a:buClr>
                <a:srgbClr val="B6D1E1"/>
              </a:buClr>
              <a:buFont typeface="Arial" panose="020B0604020202020204" pitchFamily="34" charset="0"/>
              <a:buChar char="•"/>
              <a:tabLst>
                <a:tab pos="1233488" algn="l"/>
              </a:tabLst>
            </a:pPr>
            <a:endParaRPr lang="en-US" sz="2000" i="1" dirty="0"/>
          </a:p>
          <a:p>
            <a:pPr marL="342900" indent="-342900">
              <a:spcAft>
                <a:spcPts val="1000"/>
              </a:spcAft>
              <a:buClr>
                <a:srgbClr val="B6D1E1"/>
              </a:buClr>
              <a:buFont typeface="Arial" panose="020B0604020202020204" pitchFamily="34" charset="0"/>
              <a:buChar char="•"/>
              <a:tabLst>
                <a:tab pos="1233488" algn="l"/>
              </a:tabLst>
            </a:pPr>
            <a:endParaRPr lang="en-US" sz="2000" dirty="0"/>
          </a:p>
          <a:p>
            <a:pPr marL="342900" indent="-342900">
              <a:spcAft>
                <a:spcPts val="1000"/>
              </a:spcAft>
              <a:buClr>
                <a:srgbClr val="B6D1E1"/>
              </a:buClr>
              <a:buFont typeface="Arial" panose="020B0604020202020204" pitchFamily="34" charset="0"/>
              <a:buChar char="•"/>
              <a:tabLst>
                <a:tab pos="1233488" algn="l"/>
              </a:tabLst>
            </a:pPr>
            <a:endParaRPr lang="en-US" sz="2000" dirty="0"/>
          </a:p>
        </p:txBody>
      </p:sp>
      <p:pic>
        <p:nvPicPr>
          <p:cNvPr id="3" name="Picture 2" descr="A yellow text on a red background&#10;&#10;AI-generated content may be incorrect.">
            <a:extLst>
              <a:ext uri="{FF2B5EF4-FFF2-40B4-BE49-F238E27FC236}">
                <a16:creationId xmlns:a16="http://schemas.microsoft.com/office/drawing/2014/main" id="{03671D1D-A1F8-74B6-5851-411AA63E18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59116" y="2527704"/>
            <a:ext cx="2943991" cy="2943991"/>
          </a:xfrm>
          <a:prstGeom prst="rect">
            <a:avLst/>
          </a:prstGeom>
        </p:spPr>
      </p:pic>
    </p:spTree>
    <p:extLst>
      <p:ext uri="{BB962C8B-B14F-4D97-AF65-F5344CB8AC3E}">
        <p14:creationId xmlns:p14="http://schemas.microsoft.com/office/powerpoint/2010/main" val="7227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sz="3200" dirty="0"/>
              <a:t>RACONTER UNE BELLE HISTOIRE - PARTAGER LES PREUVES</a:t>
            </a:r>
          </a:p>
        </p:txBody>
      </p:sp>
      <p:sp>
        <p:nvSpPr>
          <p:cNvPr id="9" name="Text Placeholder 6">
            <a:extLst>
              <a:ext uri="{FF2B5EF4-FFF2-40B4-BE49-F238E27FC236}">
                <a16:creationId xmlns:a16="http://schemas.microsoft.com/office/drawing/2014/main" id="{04146956-B746-A5F6-110F-6249777B9D6C}"/>
              </a:ext>
            </a:extLst>
          </p:cNvPr>
          <p:cNvSpPr txBox="1">
            <a:spLocks/>
          </p:cNvSpPr>
          <p:nvPr/>
        </p:nvSpPr>
        <p:spPr>
          <a:xfrm>
            <a:off x="896587" y="1555008"/>
            <a:ext cx="10311740" cy="4402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Aft>
                <a:spcPts val="1000"/>
              </a:spcAft>
              <a:buClr>
                <a:srgbClr val="B6D1E1"/>
              </a:buClr>
              <a:buFont typeface="Arial" panose="020B0604020202020204" pitchFamily="34" charset="0"/>
              <a:buChar char="•"/>
              <a:tabLst>
                <a:tab pos="1233488" algn="l"/>
              </a:tabLst>
            </a:pPr>
            <a:endParaRPr lang="en-US" dirty="0"/>
          </a:p>
        </p:txBody>
      </p:sp>
      <p:sp>
        <p:nvSpPr>
          <p:cNvPr id="7" name="TextBox 6">
            <a:extLst>
              <a:ext uri="{FF2B5EF4-FFF2-40B4-BE49-F238E27FC236}">
                <a16:creationId xmlns:a16="http://schemas.microsoft.com/office/drawing/2014/main" id="{105C2EE2-C656-CCAF-2DA1-6882BFD5649D}"/>
              </a:ext>
            </a:extLst>
          </p:cNvPr>
          <p:cNvSpPr txBox="1"/>
          <p:nvPr/>
        </p:nvSpPr>
        <p:spPr>
          <a:xfrm>
            <a:off x="566404" y="1369000"/>
            <a:ext cx="6952643" cy="4708981"/>
          </a:xfrm>
          <a:prstGeom prst="rect">
            <a:avLst/>
          </a:prstGeom>
          <a:noFill/>
        </p:spPr>
        <p:txBody>
          <a:bodyPr wrap="square">
            <a:spAutoFit/>
          </a:bodyPr>
          <a:lstStyle/>
          <a:p>
            <a:r>
              <a:rPr lang="en-GB" sz="2000" b="1" dirty="0">
                <a:solidFill>
                  <a:srgbClr val="94C7B0"/>
                </a:solidFill>
              </a:rPr>
              <a:t>Des moyens simples de démontrer votre valeur :</a:t>
            </a:r>
          </a:p>
          <a:p>
            <a:pPr marL="285750" indent="-285750">
              <a:buFont typeface="Arial" panose="020B0604020202020204" pitchFamily="34" charset="0"/>
              <a:buChar char="•"/>
            </a:pPr>
            <a:r>
              <a:rPr lang="en-GB" sz="2000" dirty="0"/>
              <a:t>Utilisez une courte vidéo ou une photo de la préparation ou du service de votre plat.</a:t>
            </a:r>
          </a:p>
          <a:p>
            <a:pPr marL="285750" indent="-285750">
              <a:buFont typeface="Arial" panose="020B0604020202020204" pitchFamily="34" charset="0"/>
              <a:buChar char="•"/>
            </a:pPr>
            <a:r>
              <a:rPr lang="en-GB" sz="2000" dirty="0"/>
              <a:t>Partagez une astuce ou un procédé de la vie réelle (par exemple, "Comment je conserve mon mélange d'herbes fraîches pendant des semaines").</a:t>
            </a:r>
          </a:p>
          <a:p>
            <a:pPr marL="285750" indent="-285750">
              <a:buFont typeface="Arial" panose="020B0604020202020204" pitchFamily="34" charset="0"/>
              <a:buChar char="•"/>
            </a:pPr>
            <a:r>
              <a:rPr lang="en-GB" sz="2000" dirty="0"/>
              <a:t>Publier une citation d'un client ou une image avant-après</a:t>
            </a:r>
          </a:p>
          <a:p>
            <a:pPr marL="285750" indent="-285750">
              <a:buFont typeface="Arial" panose="020B0604020202020204" pitchFamily="34" charset="0"/>
              <a:buChar char="•"/>
            </a:pPr>
            <a:r>
              <a:rPr lang="en-GB" sz="2000" dirty="0"/>
              <a:t>Créer un petit guide "Le saviez-vous ?": "3 façons d'utiliser notre pâte de tamarin".</a:t>
            </a:r>
          </a:p>
          <a:p>
            <a:endParaRPr lang="en-GB" sz="2000" dirty="0"/>
          </a:p>
          <a:p>
            <a:r>
              <a:rPr lang="en-GB" sz="2000" b="1" dirty="0">
                <a:solidFill>
                  <a:srgbClr val="94C7B0"/>
                </a:solidFill>
              </a:rPr>
              <a:t>Si vos connaissances sont votre produit </a:t>
            </a:r>
            <a:r>
              <a:rPr lang="en-GB" sz="2000" dirty="0"/>
              <a:t>(par exemple, des cours de cuisine, des conseils en matière de nutrition) :</a:t>
            </a:r>
          </a:p>
          <a:p>
            <a:pPr marL="285750" indent="-285750">
              <a:buFont typeface="Arial" panose="020B0604020202020204" pitchFamily="34" charset="0"/>
              <a:buChar char="•"/>
            </a:pPr>
            <a:r>
              <a:rPr lang="en-GB" sz="2000" dirty="0"/>
              <a:t>Partager des mini-tutoriels ou des faits culturels</a:t>
            </a:r>
          </a:p>
          <a:p>
            <a:pPr marL="285750" indent="-285750">
              <a:buFont typeface="Arial" panose="020B0604020202020204" pitchFamily="34" charset="0"/>
              <a:buChar char="•"/>
            </a:pPr>
            <a:r>
              <a:rPr lang="en-GB" sz="2000" dirty="0"/>
              <a:t>Créez des téléchargements simples : "Comment conserver vos </a:t>
            </a:r>
            <a:r>
              <a:rPr lang="en-GB" sz="2000" dirty="0" err="1"/>
              <a:t>épices" "Les aliments </a:t>
            </a:r>
            <a:r>
              <a:rPr lang="en-GB" sz="2000" dirty="0"/>
              <a:t>à consommer pendant le Ramadan"</a:t>
            </a:r>
            <a:endParaRPr lang="en-IE" sz="2000" dirty="0"/>
          </a:p>
        </p:txBody>
      </p:sp>
      <p:pic>
        <p:nvPicPr>
          <p:cNvPr id="10" name="Picture 9" descr="Bread on a pan">
            <a:extLst>
              <a:ext uri="{FF2B5EF4-FFF2-40B4-BE49-F238E27FC236}">
                <a16:creationId xmlns:a16="http://schemas.microsoft.com/office/drawing/2014/main" id="{D5F03B3D-A4BF-6CE5-11B7-EDC40E2280B0}"/>
              </a:ext>
            </a:extLst>
          </p:cNvPr>
          <p:cNvPicPr>
            <a:picLocks noChangeAspect="1"/>
          </p:cNvPicPr>
          <p:nvPr/>
        </p:nvPicPr>
        <p:blipFill>
          <a:blip r:embed="rId2"/>
          <a:stretch>
            <a:fillRect/>
          </a:stretch>
        </p:blipFill>
        <p:spPr>
          <a:xfrm>
            <a:off x="7724349" y="2414940"/>
            <a:ext cx="4179110" cy="2786073"/>
          </a:xfrm>
          <a:prstGeom prst="rect">
            <a:avLst/>
          </a:prstGeom>
        </p:spPr>
      </p:pic>
    </p:spTree>
    <p:extLst>
      <p:ext uri="{BB962C8B-B14F-4D97-AF65-F5344CB8AC3E}">
        <p14:creationId xmlns:p14="http://schemas.microsoft.com/office/powerpoint/2010/main" val="237359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en-US" sz="3200" dirty="0"/>
              <a:t>RAPPEL ! - LE MEILLEUR CONSEIL POUR UNE VENTE EFFICACE !</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378037" y="1814945"/>
            <a:ext cx="7121236"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149666" y="1448021"/>
            <a:ext cx="3240516"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ct val="100000"/>
              </a:lnSpc>
              <a:spcBef>
                <a:spcPts val="0"/>
              </a:spcBef>
              <a:buClr>
                <a:srgbClr val="B6D1E1"/>
              </a:buClr>
              <a:tabLst>
                <a:tab pos="523875" algn="l"/>
                <a:tab pos="661988" algn="l"/>
              </a:tabLst>
            </a:pPr>
            <a:r>
              <a:rPr lang="en-US" sz="2800" b="1" i="1" dirty="0">
                <a:solidFill>
                  <a:srgbClr val="94C7B0"/>
                </a:solidFill>
              </a:rPr>
              <a:t>La vente est une compétence et, comme toutes les compétences, elle s'apprend.</a:t>
            </a:r>
          </a:p>
          <a:p>
            <a:pPr marL="0" lvl="1" algn="l">
              <a:lnSpc>
                <a:spcPct val="100000"/>
              </a:lnSpc>
              <a:spcBef>
                <a:spcPts val="0"/>
              </a:spcBef>
              <a:buClr>
                <a:srgbClr val="B6D1E1"/>
              </a:buClr>
              <a:tabLst>
                <a:tab pos="523875" algn="l"/>
                <a:tab pos="661988" algn="l"/>
              </a:tabLst>
            </a:pPr>
            <a:endParaRPr lang="en-US" sz="2800" b="1" i="1" dirty="0">
              <a:solidFill>
                <a:srgbClr val="94C7B0"/>
              </a:solidFill>
            </a:endParaRPr>
          </a:p>
          <a:p>
            <a:pPr marL="0" lvl="1" algn="l">
              <a:lnSpc>
                <a:spcPct val="100000"/>
              </a:lnSpc>
              <a:spcBef>
                <a:spcPts val="0"/>
              </a:spcBef>
              <a:buClr>
                <a:srgbClr val="B6D1E1"/>
              </a:buClr>
              <a:tabLst>
                <a:tab pos="523875" algn="l"/>
                <a:tab pos="661988" algn="l"/>
              </a:tabLst>
            </a:pPr>
            <a:r>
              <a:rPr lang="en-GB" sz="1800" b="1" dirty="0"/>
              <a:t>La vente n'est pas une question de pression, c'est une question de connexion.</a:t>
            </a:r>
            <a:br>
              <a:rPr lang="en-GB" sz="1800" dirty="0"/>
            </a:br>
            <a:r>
              <a:rPr lang="en-GB" sz="1800" dirty="0"/>
              <a:t>Il n'est pas nécessaire d'être "insistant" pour être efficace. Il suffit de prendre quelques habitudes et de s'entraîner.</a:t>
            </a:r>
            <a:endParaRPr lang="en-US" sz="1800" b="1" i="1" dirty="0">
              <a:solidFill>
                <a:srgbClr val="94C7B0"/>
              </a:solidFill>
            </a:endParaRPr>
          </a:p>
          <a:p>
            <a:pPr marL="0" lvl="1" algn="l">
              <a:lnSpc>
                <a:spcPts val="3340"/>
              </a:lnSpc>
              <a:spcBef>
                <a:spcPts val="0"/>
              </a:spcBef>
              <a:buClr>
                <a:srgbClr val="B6D1E1"/>
              </a:buClr>
              <a:tabLst>
                <a:tab pos="523875" algn="l"/>
                <a:tab pos="661988" algn="l"/>
              </a:tabLst>
            </a:pPr>
            <a:endParaRPr lang="en-US" sz="3600" b="1" i="1" dirty="0">
              <a:solidFill>
                <a:srgbClr val="94C7B0"/>
              </a:solidFill>
            </a:endParaRPr>
          </a:p>
        </p:txBody>
      </p:sp>
      <p:cxnSp>
        <p:nvCxnSpPr>
          <p:cNvPr id="3" name="Straight Connector 2">
            <a:extLst>
              <a:ext uri="{FF2B5EF4-FFF2-40B4-BE49-F238E27FC236}">
                <a16:creationId xmlns:a16="http://schemas.microsoft.com/office/drawing/2014/main" id="{A7AA3B19-5D81-F48F-FD30-0C5578DEF760}"/>
              </a:ext>
            </a:extLst>
          </p:cNvPr>
          <p:cNvCxnSpPr>
            <a:cxnSpLocks/>
          </p:cNvCxnSpPr>
          <p:nvPr/>
        </p:nvCxnSpPr>
        <p:spPr>
          <a:xfrm>
            <a:off x="3671456" y="1718919"/>
            <a:ext cx="0" cy="174471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3A6EF7-F851-557A-CF85-F1B993B4EFEB}"/>
              </a:ext>
            </a:extLst>
          </p:cNvPr>
          <p:cNvSpPr txBox="1"/>
          <p:nvPr/>
        </p:nvSpPr>
        <p:spPr>
          <a:xfrm>
            <a:off x="4649171" y="1403945"/>
            <a:ext cx="7051654" cy="4154984"/>
          </a:xfrm>
          <a:prstGeom prst="rect">
            <a:avLst/>
          </a:prstGeom>
          <a:noFill/>
        </p:spPr>
        <p:txBody>
          <a:bodyPr wrap="square">
            <a:spAutoFit/>
          </a:bodyPr>
          <a:lstStyle/>
          <a:p>
            <a:r>
              <a:rPr lang="en-GB" sz="2200" b="1" dirty="0"/>
              <a:t>Bons vendeurs :</a:t>
            </a:r>
          </a:p>
          <a:p>
            <a:endParaRPr lang="en-GB" sz="2200" b="1" dirty="0"/>
          </a:p>
          <a:p>
            <a:pPr marL="285750" indent="-285750">
              <a:buFont typeface="Arial" panose="020B0604020202020204" pitchFamily="34" charset="0"/>
              <a:buChar char="•"/>
            </a:pPr>
            <a:r>
              <a:rPr lang="en-GB" sz="2200" dirty="0"/>
              <a:t>Poser des questions et écouter vraiment</a:t>
            </a:r>
          </a:p>
          <a:p>
            <a:pPr marL="285750" indent="-285750">
              <a:buFont typeface="Arial" panose="020B0604020202020204" pitchFamily="34" charset="0"/>
              <a:buChar char="•"/>
            </a:pPr>
            <a:r>
              <a:rPr lang="en-GB" sz="2200" dirty="0"/>
              <a:t>Parler avec soin, sans précipitation ni pression</a:t>
            </a:r>
          </a:p>
          <a:p>
            <a:pPr marL="285750" indent="-285750">
              <a:buFont typeface="Arial" panose="020B0604020202020204" pitchFamily="34" charset="0"/>
              <a:buChar char="•"/>
            </a:pPr>
            <a:r>
              <a:rPr lang="en-GB" sz="2200" dirty="0"/>
              <a:t>Expliquer clairement, vérifier la compréhension</a:t>
            </a:r>
          </a:p>
          <a:p>
            <a:pPr marL="285750" indent="-285750">
              <a:buFont typeface="Arial" panose="020B0604020202020204" pitchFamily="34" charset="0"/>
              <a:buChar char="•"/>
            </a:pPr>
            <a:r>
              <a:rPr lang="en-GB" sz="2200" dirty="0"/>
              <a:t>Adapter son message en fonction de son interlocuteur</a:t>
            </a:r>
          </a:p>
          <a:p>
            <a:pPr marL="285750" indent="-285750">
              <a:buFont typeface="Arial" panose="020B0604020202020204" pitchFamily="34" charset="0"/>
              <a:buChar char="•"/>
            </a:pPr>
            <a:r>
              <a:rPr lang="en-GB" sz="2200" dirty="0"/>
              <a:t>N'abandonnez pas après un seul "non". Ils restent curieux et gentils</a:t>
            </a:r>
          </a:p>
          <a:p>
            <a:pPr marL="285750" indent="-285750">
              <a:buFont typeface="Arial" panose="020B0604020202020204" pitchFamily="34" charset="0"/>
              <a:buChar char="•"/>
            </a:pPr>
            <a:r>
              <a:rPr lang="en-GB" sz="2200" dirty="0"/>
              <a:t>Savoir quand une personne est prête à acheter et l'aider à dire oui</a:t>
            </a:r>
          </a:p>
          <a:p>
            <a:pPr marL="285750" indent="-285750">
              <a:buFont typeface="Arial" panose="020B0604020202020204" pitchFamily="34" charset="0"/>
              <a:buChar char="•"/>
            </a:pPr>
            <a:endParaRPr lang="en-GB" sz="2200" dirty="0"/>
          </a:p>
          <a:p>
            <a:r>
              <a:rPr lang="en-GB" sz="2200" dirty="0"/>
              <a:t>Vous possédez déjà un grand nombre de ces compétences. Avec un peu de structure et de soutien, vous pouvez vendre en toute confiance.</a:t>
            </a:r>
            <a:endParaRPr lang="en-IE" sz="2200" dirty="0"/>
          </a:p>
        </p:txBody>
      </p:sp>
    </p:spTree>
    <p:extLst>
      <p:ext uri="{BB962C8B-B14F-4D97-AF65-F5344CB8AC3E}">
        <p14:creationId xmlns:p14="http://schemas.microsoft.com/office/powerpoint/2010/main" val="124640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pPr>
              <a:spcBef>
                <a:spcPts val="0"/>
              </a:spcBef>
            </a:pPr>
            <a:r>
              <a:rPr lang="en-US" dirty="0"/>
              <a:t>CRÉER UN ARGUMENTAIRE DE VENTE SIMPLE ET SOLIDE</a:t>
            </a:r>
          </a:p>
        </p:txBody>
      </p:sp>
      <p:sp>
        <p:nvSpPr>
          <p:cNvPr id="8" name="Text Placeholder 2">
            <a:extLst>
              <a:ext uri="{FF2B5EF4-FFF2-40B4-BE49-F238E27FC236}">
                <a16:creationId xmlns:a16="http://schemas.microsoft.com/office/drawing/2014/main" id="{590E39CC-4A9B-A3E4-7DD9-FAA9CC2987F5}"/>
              </a:ext>
            </a:extLst>
          </p:cNvPr>
          <p:cNvSpPr txBox="1">
            <a:spLocks/>
          </p:cNvSpPr>
          <p:nvPr/>
        </p:nvSpPr>
        <p:spPr>
          <a:xfrm>
            <a:off x="775855" y="1828799"/>
            <a:ext cx="10723418" cy="41825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1987550" algn="l"/>
              </a:tabLst>
            </a:pPr>
            <a:r>
              <a:rPr lang="en-US" sz="2000" b="1" dirty="0">
                <a:solidFill>
                  <a:srgbClr val="94C7B0"/>
                </a:solidFill>
              </a:rPr>
              <a:t>Évaluer </a:t>
            </a:r>
            <a:r>
              <a:rPr lang="en-US" sz="2000" dirty="0">
                <a:solidFill>
                  <a:srgbClr val="382B1B"/>
                </a:solidFill>
              </a:rPr>
              <a:t>À quel stade du cycle d'achat se trouve votre client potentiel ? </a:t>
            </a:r>
            <a:br>
              <a:rPr lang="en-GB" sz="2000" dirty="0"/>
            </a:br>
            <a:r>
              <a:rPr lang="en-GB" sz="2000" dirty="0"/>
              <a:t>Vient-il d'entendre parler de votre produit ? Curieux mais incertain ? Ou prêt à acheter ?</a:t>
            </a:r>
          </a:p>
          <a:p>
            <a:pPr marL="0" lvl="1" algn="l">
              <a:lnSpc>
                <a:spcPts val="2340"/>
              </a:lnSpc>
              <a:spcBef>
                <a:spcPts val="0"/>
              </a:spcBef>
              <a:buClr>
                <a:srgbClr val="B6D1E1"/>
              </a:buClr>
              <a:tabLst>
                <a:tab pos="1987550" algn="l"/>
              </a:tabLst>
            </a:pPr>
            <a:endParaRPr lang="en-US" sz="2000" dirty="0">
              <a:solidFill>
                <a:srgbClr val="382B1B"/>
              </a:solidFill>
            </a:endParaRPr>
          </a:p>
          <a:p>
            <a:pPr marL="0" lvl="1" algn="l">
              <a:lnSpc>
                <a:spcPts val="2340"/>
              </a:lnSpc>
              <a:spcBef>
                <a:spcPts val="0"/>
              </a:spcBef>
              <a:buClr>
                <a:srgbClr val="B6D1E1"/>
              </a:buClr>
              <a:tabLst>
                <a:tab pos="1987550" algn="l"/>
              </a:tabLst>
            </a:pPr>
            <a:r>
              <a:rPr lang="en-US" sz="2000" b="1" dirty="0">
                <a:solidFill>
                  <a:srgbClr val="382B1B"/>
                </a:solidFill>
              </a:rPr>
              <a:t>Articuler </a:t>
            </a:r>
            <a:r>
              <a:rPr lang="en-US" sz="2000" dirty="0" err="1">
                <a:solidFill>
                  <a:srgbClr val="382B1B"/>
                </a:solidFill>
              </a:rPr>
              <a:t>Personnalisez </a:t>
            </a:r>
            <a:r>
              <a:rPr lang="en-US" sz="2000" dirty="0">
                <a:solidFill>
                  <a:srgbClr val="382B1B"/>
                </a:solidFill>
              </a:rPr>
              <a:t>votre argumentaire de vente en vous basant sur les points suivants : quel est leur point faible ? </a:t>
            </a:r>
            <a:r>
              <a:rPr lang="en-GB" sz="2000" dirty="0">
                <a:solidFill>
                  <a:srgbClr val="382B1B"/>
                </a:solidFill>
              </a:rPr>
              <a:t>Quel est le problème qu'ils essaient de résoudre ? Comment votre produit les aide-t-il ? Au lieu de dire "Voici mes boulettes végétaliennes", dites : "Elles sont parfaites pour les personnes qui veulent un plat réconfortant sans viande, et elles sont prêtes en 10 minutes".</a:t>
            </a:r>
            <a:endParaRPr lang="en-US" sz="2000" dirty="0">
              <a:solidFill>
                <a:srgbClr val="382B1B"/>
              </a:solidFill>
            </a:endParaRPr>
          </a:p>
          <a:p>
            <a:pPr marL="0" lvl="1" algn="l">
              <a:lnSpc>
                <a:spcPts val="2340"/>
              </a:lnSpc>
              <a:spcBef>
                <a:spcPts val="0"/>
              </a:spcBef>
              <a:buClr>
                <a:srgbClr val="B6D1E1"/>
              </a:buClr>
              <a:tabLst>
                <a:tab pos="1987550" algn="l"/>
              </a:tabLst>
            </a:pPr>
            <a:endParaRPr lang="en-US" sz="2000" dirty="0">
              <a:solidFill>
                <a:srgbClr val="382B1B"/>
              </a:solidFill>
            </a:endParaRPr>
          </a:p>
          <a:p>
            <a:pPr marL="0" lvl="1" algn="l">
              <a:lnSpc>
                <a:spcPts val="2340"/>
              </a:lnSpc>
              <a:spcBef>
                <a:spcPts val="0"/>
              </a:spcBef>
              <a:buClr>
                <a:srgbClr val="B6D1E1"/>
              </a:buClr>
              <a:tabLst>
                <a:tab pos="1987550" algn="l"/>
              </a:tabLst>
            </a:pPr>
            <a:r>
              <a:rPr lang="en-US" sz="2000" b="1" dirty="0">
                <a:solidFill>
                  <a:srgbClr val="94C7B0"/>
                </a:solidFill>
              </a:rPr>
              <a:t>Illustrer </a:t>
            </a:r>
            <a:r>
              <a:rPr lang="en-US" sz="2000" dirty="0">
                <a:solidFill>
                  <a:srgbClr val="382B1B"/>
                </a:solidFill>
              </a:rPr>
              <a:t>Quelle image essayez-vous de peindre ? Quel langage utilisez-vous ?</a:t>
            </a:r>
            <a:r>
              <a:rPr lang="en-GB" sz="2000" dirty="0">
                <a:solidFill>
                  <a:srgbClr val="382B1B"/>
                </a:solidFill>
              </a:rPr>
              <a:t> Utilisez des mots qui décrivent une image. Montrez ce que vous ressentez lorsque vous dégustez votre nourriture. Utilisez des détails sensoriels ou des points de contact émotionnels. "Ce mélange d'épices rappelle l'odeur de la maison, chaleureuse, familière et pleine de saveurs.</a:t>
            </a:r>
            <a:endParaRPr lang="en-US" sz="2000" dirty="0">
              <a:solidFill>
                <a:srgbClr val="382B1B"/>
              </a:solidFill>
            </a:endParaRPr>
          </a:p>
          <a:p>
            <a:pPr marL="0" lvl="1" algn="l">
              <a:lnSpc>
                <a:spcPts val="2340"/>
              </a:lnSpc>
              <a:spcBef>
                <a:spcPts val="0"/>
              </a:spcBef>
              <a:buClr>
                <a:srgbClr val="B6D1E1"/>
              </a:buClr>
              <a:tabLst>
                <a:tab pos="1987550" algn="l"/>
              </a:tabLst>
            </a:pPr>
            <a:endParaRPr lang="en-US" sz="2000" dirty="0">
              <a:solidFill>
                <a:srgbClr val="382B1B"/>
              </a:solidFill>
            </a:endParaRPr>
          </a:p>
          <a:p>
            <a:pPr marL="0" lvl="1" algn="l">
              <a:lnSpc>
                <a:spcPts val="2340"/>
              </a:lnSpc>
              <a:spcBef>
                <a:spcPts val="0"/>
              </a:spcBef>
              <a:buClr>
                <a:srgbClr val="B6D1E1"/>
              </a:buClr>
              <a:tabLst>
                <a:tab pos="1987550" algn="l"/>
              </a:tabLst>
            </a:pPr>
            <a:r>
              <a:rPr lang="en-US" sz="2000" b="1" dirty="0">
                <a:solidFill>
                  <a:srgbClr val="382B1B"/>
                </a:solidFill>
              </a:rPr>
              <a:t>Démontrer </a:t>
            </a:r>
            <a:r>
              <a:rPr lang="en-GB" sz="2000" dirty="0"/>
              <a:t>Donnez des exemples ou des preuves de la vie réelle. Racontez l'histoire d'un client heureux ou montrez des résultats avant et après.</a:t>
            </a:r>
            <a:endParaRPr lang="en-US" sz="2000" dirty="0">
              <a:solidFill>
                <a:srgbClr val="382B1B"/>
              </a:solidFill>
            </a:endParaRPr>
          </a:p>
          <a:p>
            <a:pPr marL="0" lvl="1" algn="l">
              <a:lnSpc>
                <a:spcPts val="2340"/>
              </a:lnSpc>
              <a:spcBef>
                <a:spcPts val="0"/>
              </a:spcBef>
              <a:buClr>
                <a:srgbClr val="B6D1E1"/>
              </a:buClr>
              <a:tabLst>
                <a:tab pos="1987550" algn="l"/>
              </a:tabLst>
            </a:pPr>
            <a:endParaRPr lang="en-US" sz="2000" dirty="0">
              <a:solidFill>
                <a:srgbClr val="382B1B"/>
              </a:solidFill>
            </a:endParaRPr>
          </a:p>
        </p:txBody>
      </p:sp>
      <p:cxnSp>
        <p:nvCxnSpPr>
          <p:cNvPr id="9" name="Straight Connector 8">
            <a:extLst>
              <a:ext uri="{FF2B5EF4-FFF2-40B4-BE49-F238E27FC236}">
                <a16:creationId xmlns:a16="http://schemas.microsoft.com/office/drawing/2014/main" id="{1B353B38-E708-2505-F0A6-2B15D80D002F}"/>
              </a:ext>
            </a:extLst>
          </p:cNvPr>
          <p:cNvCxnSpPr>
            <a:cxnSpLocks/>
          </p:cNvCxnSpPr>
          <p:nvPr/>
        </p:nvCxnSpPr>
        <p:spPr>
          <a:xfrm flipH="1">
            <a:off x="458436" y="5511196"/>
            <a:ext cx="11376000"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BAF203-9957-43E3-AB2F-2A5AD51E6E9E}"/>
              </a:ext>
            </a:extLst>
          </p:cNvPr>
          <p:cNvCxnSpPr>
            <a:cxnSpLocks/>
          </p:cNvCxnSpPr>
          <p:nvPr/>
        </p:nvCxnSpPr>
        <p:spPr>
          <a:xfrm flipH="1">
            <a:off x="458436" y="2661528"/>
            <a:ext cx="11376000"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C2485E-049D-6253-DF55-8F4A12A82A5A}"/>
              </a:ext>
            </a:extLst>
          </p:cNvPr>
          <p:cNvCxnSpPr>
            <a:cxnSpLocks/>
          </p:cNvCxnSpPr>
          <p:nvPr/>
        </p:nvCxnSpPr>
        <p:spPr>
          <a:xfrm flipH="1">
            <a:off x="458436" y="4028584"/>
            <a:ext cx="11376000"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331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en-US" dirty="0"/>
              <a:t>TRAITER LES OBJECTIONS</a:t>
            </a:r>
          </a:p>
        </p:txBody>
      </p:sp>
      <p:sp>
        <p:nvSpPr>
          <p:cNvPr id="8" name="Text Placeholder 2">
            <a:extLst>
              <a:ext uri="{FF2B5EF4-FFF2-40B4-BE49-F238E27FC236}">
                <a16:creationId xmlns:a16="http://schemas.microsoft.com/office/drawing/2014/main" id="{590E39CC-4A9B-A3E4-7DD9-FAA9CC2987F5}"/>
              </a:ext>
            </a:extLst>
          </p:cNvPr>
          <p:cNvSpPr txBox="1">
            <a:spLocks/>
          </p:cNvSpPr>
          <p:nvPr/>
        </p:nvSpPr>
        <p:spPr>
          <a:xfrm>
            <a:off x="700139" y="1555061"/>
            <a:ext cx="6172421" cy="41825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1987550" algn="l"/>
              </a:tabLst>
            </a:pPr>
            <a:r>
              <a:rPr lang="en-US" dirty="0">
                <a:solidFill>
                  <a:srgbClr val="382B1B"/>
                </a:solidFill>
              </a:rPr>
              <a:t>Maintenant que vous avez réussi à articuler ce que vous vendez, vous devez être prêt à</a:t>
            </a:r>
          </a:p>
          <a:p>
            <a:pPr marL="0" lvl="1" algn="l">
              <a:lnSpc>
                <a:spcPts val="2340"/>
              </a:lnSpc>
              <a:spcBef>
                <a:spcPts val="0"/>
              </a:spcBef>
              <a:buClr>
                <a:srgbClr val="B6D1E1"/>
              </a:buClr>
              <a:tabLst>
                <a:tab pos="1987550" algn="l"/>
              </a:tabLst>
            </a:pPr>
            <a:endParaRPr lang="en-US" dirty="0">
              <a:solidFill>
                <a:srgbClr val="382B1B"/>
              </a:solidFill>
            </a:endParaRPr>
          </a:p>
          <a:p>
            <a:pPr marL="317500" lvl="1" algn="l">
              <a:lnSpc>
                <a:spcPts val="2340"/>
              </a:lnSpc>
              <a:spcBef>
                <a:spcPts val="0"/>
              </a:spcBef>
              <a:buClr>
                <a:srgbClr val="B6D1E1"/>
              </a:buClr>
              <a:tabLst>
                <a:tab pos="1987550" algn="l"/>
              </a:tabLst>
            </a:pPr>
            <a:r>
              <a:rPr lang="en-US" dirty="0">
                <a:solidFill>
                  <a:srgbClr val="382B1B"/>
                </a:solidFill>
              </a:rPr>
              <a:t>- Traiter les objections</a:t>
            </a:r>
          </a:p>
          <a:p>
            <a:pPr marL="317500" lvl="1" algn="l">
              <a:lnSpc>
                <a:spcPts val="2340"/>
              </a:lnSpc>
              <a:spcBef>
                <a:spcPts val="0"/>
              </a:spcBef>
              <a:buClr>
                <a:srgbClr val="B6D1E1"/>
              </a:buClr>
              <a:tabLst>
                <a:tab pos="1987550" algn="l"/>
              </a:tabLst>
            </a:pPr>
            <a:r>
              <a:rPr lang="en-US" dirty="0">
                <a:solidFill>
                  <a:srgbClr val="382B1B"/>
                </a:solidFill>
              </a:rPr>
              <a:t>- Conclure l'affaire</a:t>
            </a:r>
          </a:p>
          <a:p>
            <a:pPr marL="342900" lvl="1" indent="-342900" algn="l">
              <a:lnSpc>
                <a:spcPts val="2340"/>
              </a:lnSpc>
              <a:spcBef>
                <a:spcPts val="0"/>
              </a:spcBef>
              <a:buClr>
                <a:srgbClr val="B6D1E1"/>
              </a:buClr>
              <a:buFont typeface="Arial" panose="020B0604020202020204" pitchFamily="34" charset="0"/>
              <a:buChar cha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en-US" dirty="0">
                <a:solidFill>
                  <a:srgbClr val="382B1B"/>
                </a:solidFill>
              </a:rPr>
              <a:t>Cela implique d'être à l'aise avec la résistance et de demander la vente, de connaître les bonnes techniques et de savoir quand les utiliser !</a:t>
            </a:r>
          </a:p>
          <a:p>
            <a:pPr marL="0" lvl="1" algn="l">
              <a:lnSpc>
                <a:spcPts val="2340"/>
              </a:lnSpc>
              <a:spcBef>
                <a:spcPts val="0"/>
              </a:spcBef>
              <a:buClr>
                <a:srgbClr val="B6D1E1"/>
              </a:buCl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en-US" dirty="0">
                <a:solidFill>
                  <a:srgbClr val="382B1B"/>
                </a:solidFill>
              </a:rPr>
              <a:t>Les sections 2 et 3 vous guideront.</a:t>
            </a:r>
          </a:p>
          <a:p>
            <a:pPr marL="342900" lvl="1" indent="-342900" algn="l">
              <a:lnSpc>
                <a:spcPts val="2340"/>
              </a:lnSpc>
              <a:spcBef>
                <a:spcPts val="0"/>
              </a:spcBef>
              <a:buClr>
                <a:srgbClr val="B6D1E1"/>
              </a:buClr>
              <a:buFont typeface="Arial" panose="020B0604020202020204" pitchFamily="34" charset="0"/>
              <a:buChar char="•"/>
              <a:tabLst>
                <a:tab pos="1987550" algn="l"/>
              </a:tabLst>
            </a:pPr>
            <a:endParaRPr lang="en-US"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1987550" algn="l"/>
              </a:tabLst>
            </a:pPr>
            <a:endParaRPr lang="en-US" dirty="0">
              <a:solidFill>
                <a:srgbClr val="382B1B"/>
              </a:solidFill>
            </a:endParaRPr>
          </a:p>
        </p:txBody>
      </p:sp>
      <p:pic>
        <p:nvPicPr>
          <p:cNvPr id="3" name="Picture 2" descr="A blue background with white text and icons&#10;&#10;AI-generated content may be incorrect.">
            <a:extLst>
              <a:ext uri="{FF2B5EF4-FFF2-40B4-BE49-F238E27FC236}">
                <a16:creationId xmlns:a16="http://schemas.microsoft.com/office/drawing/2014/main" id="{CED5607D-174A-4695-ED15-8EAC34624A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40473" y="2092963"/>
            <a:ext cx="4236297" cy="2825577"/>
          </a:xfrm>
          <a:prstGeom prst="rect">
            <a:avLst/>
          </a:prstGeom>
        </p:spPr>
      </p:pic>
    </p:spTree>
    <p:extLst>
      <p:ext uri="{BB962C8B-B14F-4D97-AF65-F5344CB8AC3E}">
        <p14:creationId xmlns:p14="http://schemas.microsoft.com/office/powerpoint/2010/main" val="415086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76580" y="2316830"/>
            <a:ext cx="700387" cy="340283"/>
          </a:xfrm>
        </p:spPr>
        <p:txBody>
          <a:bodyPr/>
          <a:lstStyle/>
          <a:p>
            <a:pPr algn="l"/>
            <a:r>
              <a:rPr lang="en-US"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716805" y="2329743"/>
            <a:ext cx="9252000" cy="340283"/>
          </a:xfrm>
        </p:spPr>
        <p:txBody>
          <a:bodyPr/>
          <a:lstStyle/>
          <a:p>
            <a:pPr>
              <a:tabLst>
                <a:tab pos="8577263" algn="l"/>
              </a:tabLst>
            </a:pPr>
            <a:r>
              <a:rPr lang="en-US" sz="2500" dirty="0"/>
              <a:t>Les débuts de la vente</a:t>
            </a:r>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76580" y="2863845"/>
            <a:ext cx="700387" cy="340283"/>
          </a:xfrm>
        </p:spPr>
        <p:txBody>
          <a:bodyPr/>
          <a:lstStyle/>
          <a:p>
            <a:pPr algn="l"/>
            <a:r>
              <a:rPr lang="en-US"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716805" y="2876758"/>
            <a:ext cx="9252000" cy="340283"/>
          </a:xfrm>
        </p:spPr>
        <p:txBody>
          <a:bodyPr/>
          <a:lstStyle/>
          <a:p>
            <a:pPr>
              <a:tabLst>
                <a:tab pos="8577263" algn="l"/>
              </a:tabLst>
            </a:pPr>
            <a:r>
              <a:rPr lang="en-US" sz="2500" dirty="0"/>
              <a:t>Traiter les objections</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76580" y="3923369"/>
            <a:ext cx="700387" cy="340283"/>
          </a:xfrm>
        </p:spPr>
        <p:txBody>
          <a:bodyPr/>
          <a:lstStyle/>
          <a:p>
            <a:pPr algn="l"/>
            <a:r>
              <a:rPr lang="en-US"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16805" y="3936282"/>
            <a:ext cx="9252000" cy="340283"/>
          </a:xfrm>
        </p:spPr>
        <p:txBody>
          <a:bodyPr/>
          <a:lstStyle/>
          <a:p>
            <a:pPr>
              <a:tabLst>
                <a:tab pos="8577263" algn="l"/>
              </a:tabLst>
            </a:pPr>
            <a:r>
              <a:rPr lang="en-US" sz="2500" dirty="0"/>
              <a:t>Vente incitative</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Contenu</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76580" y="3393607"/>
            <a:ext cx="700387" cy="340283"/>
          </a:xfrm>
        </p:spPr>
        <p:txBody>
          <a:bodyPr/>
          <a:lstStyle/>
          <a:p>
            <a:pPr algn="l"/>
            <a:r>
              <a:rPr lang="en-US"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716805" y="3406520"/>
            <a:ext cx="9252000" cy="340283"/>
          </a:xfrm>
        </p:spPr>
        <p:txBody>
          <a:bodyPr/>
          <a:lstStyle/>
          <a:p>
            <a:pPr>
              <a:tabLst>
                <a:tab pos="8577263" algn="l"/>
              </a:tabLst>
            </a:pPr>
            <a:r>
              <a:rPr lang="en-US" sz="2500" dirty="0"/>
              <a:t>Conclure la vente - les approches qui marchent</a:t>
            </a:r>
          </a:p>
        </p:txBody>
      </p:sp>
      <p:pic>
        <p:nvPicPr>
          <p:cNvPr id="2" name="Picture 1">
            <a:extLst>
              <a:ext uri="{FF2B5EF4-FFF2-40B4-BE49-F238E27FC236}">
                <a16:creationId xmlns:a16="http://schemas.microsoft.com/office/drawing/2014/main" id="{C26B5482-AC33-2BA5-0779-B5C47A89999D}"/>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8" name="Picture 7">
            <a:extLst>
              <a:ext uri="{FF2B5EF4-FFF2-40B4-BE49-F238E27FC236}">
                <a16:creationId xmlns:a16="http://schemas.microsoft.com/office/drawing/2014/main" id="{E5B8834D-BAB3-EFF3-AD0D-0770C5FD1AC5}"/>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9" y="2146852"/>
            <a:ext cx="4349942" cy="3218777"/>
          </a:xfrm>
        </p:spPr>
        <p:txBody>
          <a:bodyPr>
            <a:normAutofit/>
          </a:bodyPr>
          <a:lstStyle/>
          <a:p>
            <a:r>
              <a:rPr lang="en-US" dirty="0"/>
              <a:t>TRAITER LES OBJECTIONS</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265310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TRAITER LES OBJECTIONS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362636" y="1154506"/>
            <a:ext cx="8711473" cy="4548987"/>
          </a:xfrm>
        </p:spPr>
        <p:txBody>
          <a:bodyPr numCol="1"/>
          <a:lstStyle/>
          <a:p>
            <a:pPr marL="0" lvl="1" algn="l">
              <a:lnSpc>
                <a:spcPts val="2340"/>
              </a:lnSpc>
              <a:spcBef>
                <a:spcPts val="200"/>
              </a:spcBef>
              <a:buClr>
                <a:srgbClr val="B6D1E1"/>
              </a:buClr>
            </a:pPr>
            <a:r>
              <a:rPr lang="en-GB" sz="2000" dirty="0">
                <a:solidFill>
                  <a:srgbClr val="382B1B"/>
                </a:solidFill>
              </a:rPr>
              <a:t>Les objections ne sont pas des rejets ; elles font simplement partie de la conversation. Elles signifient que le client réfléchit et c'est une bonne chose. </a:t>
            </a:r>
            <a:r>
              <a:rPr lang="en-GB" sz="2000" dirty="0"/>
              <a:t>Les objections ne signifient pas toujours "non", elles peuvent signifier "pas encore", la vente peut encore être en cours !</a:t>
            </a:r>
            <a:endParaRPr lang="en-GB" sz="2000" dirty="0">
              <a:solidFill>
                <a:srgbClr val="382B1B"/>
              </a:solidFill>
            </a:endParaRPr>
          </a:p>
          <a:p>
            <a:pPr marL="0" lvl="1" algn="l">
              <a:lnSpc>
                <a:spcPts val="2340"/>
              </a:lnSpc>
              <a:spcBef>
                <a:spcPts val="200"/>
              </a:spcBef>
              <a:buClr>
                <a:srgbClr val="B6D1E1"/>
              </a:buClr>
            </a:pPr>
            <a:endParaRPr lang="en-GB" sz="2000" b="1" dirty="0">
              <a:solidFill>
                <a:srgbClr val="382B1B"/>
              </a:solidFill>
            </a:endParaRPr>
          </a:p>
          <a:p>
            <a:pPr marL="0" lvl="1" algn="l">
              <a:lnSpc>
                <a:spcPts val="2340"/>
              </a:lnSpc>
              <a:spcBef>
                <a:spcPts val="200"/>
              </a:spcBef>
              <a:buClr>
                <a:srgbClr val="B6D1E1"/>
              </a:buClr>
            </a:pPr>
            <a:r>
              <a:rPr lang="en-GB" sz="2000" b="1" dirty="0">
                <a:solidFill>
                  <a:srgbClr val="382B1B"/>
                </a:solidFill>
              </a:rPr>
              <a:t>Que faire lorsque quelqu'un hésite ?</a:t>
            </a:r>
          </a:p>
          <a:p>
            <a:pPr lvl="1" indent="-457200" algn="l">
              <a:lnSpc>
                <a:spcPts val="2340"/>
              </a:lnSpc>
              <a:spcBef>
                <a:spcPts val="200"/>
              </a:spcBef>
              <a:buClr>
                <a:srgbClr val="B6D1E1"/>
              </a:buClr>
              <a:buAutoNum type="arabicPeriod"/>
            </a:pPr>
            <a:r>
              <a:rPr lang="en-GB" sz="2000" dirty="0">
                <a:solidFill>
                  <a:srgbClr val="382B1B"/>
                </a:solidFill>
              </a:rPr>
              <a:t>Écoutez d'abord : Ne l'interrompez pas. Laissez-les terminer et montrez que vous vous souciez de ce qu'ils pensent.</a:t>
            </a:r>
          </a:p>
          <a:p>
            <a:pPr lvl="1" indent="-457200" algn="l">
              <a:lnSpc>
                <a:spcPts val="2340"/>
              </a:lnSpc>
              <a:spcBef>
                <a:spcPts val="200"/>
              </a:spcBef>
              <a:buClr>
                <a:srgbClr val="B6D1E1"/>
              </a:buClr>
              <a:buAutoNum type="arabicPeriod"/>
            </a:pPr>
            <a:r>
              <a:rPr lang="en-GB" sz="2000" dirty="0">
                <a:solidFill>
                  <a:srgbClr val="382B1B"/>
                </a:solidFill>
              </a:rPr>
              <a:t>Rester calme et curieux : demander gentiment : "Puis-je vous demander ce qui vous retient ?" ou "Y a-t-il quelque chose dont vous n'êtes pas sûr ?".</a:t>
            </a:r>
          </a:p>
          <a:p>
            <a:pPr lvl="1" indent="-457200" algn="l">
              <a:lnSpc>
                <a:spcPts val="2340"/>
              </a:lnSpc>
              <a:spcBef>
                <a:spcPts val="200"/>
              </a:spcBef>
              <a:buClr>
                <a:srgbClr val="B6D1E1"/>
              </a:buClr>
              <a:buAutoNum type="arabicPeriod"/>
            </a:pPr>
            <a:r>
              <a:rPr lang="en-GB" sz="2000" dirty="0">
                <a:solidFill>
                  <a:srgbClr val="382B1B"/>
                </a:solidFill>
              </a:rPr>
              <a:t>Essayez ces techniques amicales : Soyez d'accord et répondez (la technique du "Oui... et") : "Oui, je comprends que c'est un peu plus cher que les marques de supermarché, mais celle-ci est faite à la main, sans conservateurs."</a:t>
            </a:r>
          </a:p>
          <a:p>
            <a:pPr lvl="1" indent="-457200" algn="l">
              <a:lnSpc>
                <a:spcPts val="2340"/>
              </a:lnSpc>
              <a:spcBef>
                <a:spcPts val="200"/>
              </a:spcBef>
              <a:buClr>
                <a:srgbClr val="B6D1E1"/>
              </a:buClr>
              <a:buAutoNum type="arabicPeriod"/>
            </a:pPr>
            <a:r>
              <a:rPr lang="en-GB" sz="2000" dirty="0">
                <a:solidFill>
                  <a:srgbClr val="382B1B"/>
                </a:solidFill>
              </a:rPr>
              <a:t>Demandez des précisions : "Qu'est-ce qui ferait que ce produit vous conviendrait mieux ?" ou "Est-ce la taille, le prix ou quelque chose d'autre ?". </a:t>
            </a:r>
          </a:p>
          <a:p>
            <a:pPr lvl="1" indent="-457200" algn="l">
              <a:lnSpc>
                <a:spcPts val="2340"/>
              </a:lnSpc>
              <a:spcBef>
                <a:spcPts val="200"/>
              </a:spcBef>
              <a:buClr>
                <a:srgbClr val="B6D1E1"/>
              </a:buClr>
              <a:buAutoNum type="arabicPeriod"/>
            </a:pPr>
            <a:r>
              <a:rPr lang="en-GB" sz="2000" dirty="0">
                <a:solidFill>
                  <a:srgbClr val="382B1B"/>
                </a:solidFill>
              </a:rPr>
              <a:t>Proposez une solution simple (si possible) : "J'ai une portion plus petite si vous préférez la goûter d'abord".</a:t>
            </a:r>
            <a:endParaRPr lang="en-IE" sz="2000" dirty="0">
              <a:solidFill>
                <a:srgbClr val="382B1B"/>
              </a:solidFill>
            </a:endParaRPr>
          </a:p>
          <a:p>
            <a:pPr marL="0" lvl="1" algn="l">
              <a:lnSpc>
                <a:spcPts val="2340"/>
              </a:lnSpc>
              <a:spcBef>
                <a:spcPts val="200"/>
              </a:spcBef>
              <a:buClr>
                <a:srgbClr val="B6D1E1"/>
              </a:buClr>
            </a:pPr>
            <a:endParaRPr lang="en-IE" sz="2000" dirty="0">
              <a:solidFill>
                <a:srgbClr val="382B1B"/>
              </a:solidFill>
            </a:endParaRPr>
          </a:p>
          <a:p>
            <a:pPr marL="0" lvl="1" algn="l">
              <a:lnSpc>
                <a:spcPts val="2340"/>
              </a:lnSpc>
              <a:spcBef>
                <a:spcPts val="200"/>
              </a:spcBef>
              <a:buClr>
                <a:srgbClr val="B6D1E1"/>
              </a:buClr>
            </a:pPr>
            <a:endParaRPr lang="en-US" sz="2000" dirty="0">
              <a:solidFill>
                <a:srgbClr val="382B1B"/>
              </a:solidFill>
            </a:endParaRPr>
          </a:p>
        </p:txBody>
      </p:sp>
      <p:grpSp>
        <p:nvGrpSpPr>
          <p:cNvPr id="4" name="Group 3">
            <a:extLst>
              <a:ext uri="{FF2B5EF4-FFF2-40B4-BE49-F238E27FC236}">
                <a16:creationId xmlns:a16="http://schemas.microsoft.com/office/drawing/2014/main" id="{BF6D79EB-B56F-08D0-4F23-FF70605A53A9}"/>
              </a:ext>
            </a:extLst>
          </p:cNvPr>
          <p:cNvGrpSpPr/>
          <p:nvPr/>
        </p:nvGrpSpPr>
        <p:grpSpPr>
          <a:xfrm>
            <a:off x="9247877" y="2718791"/>
            <a:ext cx="2636908" cy="2655609"/>
            <a:chOff x="397853" y="4577628"/>
            <a:chExt cx="2201592" cy="2045728"/>
          </a:xfrm>
        </p:grpSpPr>
        <p:pic>
          <p:nvPicPr>
            <p:cNvPr id="8" name="Picture 7" descr="Icon&#10;&#10;Description automatically generated">
              <a:extLst>
                <a:ext uri="{FF2B5EF4-FFF2-40B4-BE49-F238E27FC236}">
                  <a16:creationId xmlns:a16="http://schemas.microsoft.com/office/drawing/2014/main" id="{42512D51-2152-A29E-278A-04162DAA6814}"/>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9" name="Picture 8" descr="Icon&#10;&#10;Description automatically generated">
              <a:extLst>
                <a:ext uri="{FF2B5EF4-FFF2-40B4-BE49-F238E27FC236}">
                  <a16:creationId xmlns:a16="http://schemas.microsoft.com/office/drawing/2014/main" id="{BF3BBBD9-17CA-2BE9-B52A-C96FCFCFB529}"/>
                </a:ext>
              </a:extLst>
            </p:cNvPr>
            <p:cNvPicPr>
              <a:picLocks noChangeAspect="1"/>
            </p:cNvPicPr>
            <p:nvPr/>
          </p:nvPicPr>
          <p:blipFill>
            <a:blip r:embed="rId3"/>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107934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D1AA0-A0E7-F8D0-83D0-C7B4F2CED719}"/>
              </a:ext>
            </a:extLst>
          </p:cNvPr>
          <p:cNvSpPr>
            <a:spLocks noGrp="1"/>
          </p:cNvSpPr>
          <p:nvPr>
            <p:ph type="body" sz="quarter" idx="27"/>
          </p:nvPr>
        </p:nvSpPr>
        <p:spPr/>
        <p:txBody>
          <a:bodyPr/>
          <a:lstStyle/>
          <a:p>
            <a:r>
              <a:rPr lang="en-US" dirty="0"/>
              <a:t>LES TECHNIQUES DE </a:t>
            </a:r>
            <a:r>
              <a:rPr lang="en-US" b="1" dirty="0"/>
              <a:t>TRAITEMENT DES OBJECTIONS</a:t>
            </a:r>
          </a:p>
        </p:txBody>
      </p:sp>
      <p:sp>
        <p:nvSpPr>
          <p:cNvPr id="4" name="Text Placeholder 3">
            <a:extLst>
              <a:ext uri="{FF2B5EF4-FFF2-40B4-BE49-F238E27FC236}">
                <a16:creationId xmlns:a16="http://schemas.microsoft.com/office/drawing/2014/main" id="{63DDEB7F-2271-E16A-CC7E-BEF908FD503A}"/>
              </a:ext>
            </a:extLst>
          </p:cNvPr>
          <p:cNvSpPr txBox="1">
            <a:spLocks/>
          </p:cNvSpPr>
          <p:nvPr/>
        </p:nvSpPr>
        <p:spPr>
          <a:xfrm>
            <a:off x="214866"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LA TECHNIQUE DU REFOULEMENT</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sp>
        <p:nvSpPr>
          <p:cNvPr id="6" name="Text Placeholder 4">
            <a:extLst>
              <a:ext uri="{FF2B5EF4-FFF2-40B4-BE49-F238E27FC236}">
                <a16:creationId xmlns:a16="http://schemas.microsoft.com/office/drawing/2014/main" id="{9B58F1F4-F650-7E32-8677-3B75D016C49B}"/>
              </a:ext>
            </a:extLst>
          </p:cNvPr>
          <p:cNvSpPr txBox="1">
            <a:spLocks/>
          </p:cNvSpPr>
          <p:nvPr/>
        </p:nvSpPr>
        <p:spPr>
          <a:xfrm>
            <a:off x="3285640"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TECHNIQUE DE RECADRAGE</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sp>
        <p:nvSpPr>
          <p:cNvPr id="7" name="Text Placeholder 5">
            <a:extLst>
              <a:ext uri="{FF2B5EF4-FFF2-40B4-BE49-F238E27FC236}">
                <a16:creationId xmlns:a16="http://schemas.microsoft.com/office/drawing/2014/main" id="{0E86D5E5-1951-7033-D86A-3119F178465D}"/>
              </a:ext>
            </a:extLst>
          </p:cNvPr>
          <p:cNvSpPr txBox="1">
            <a:spLocks/>
          </p:cNvSpPr>
          <p:nvPr/>
        </p:nvSpPr>
        <p:spPr>
          <a:xfrm>
            <a:off x="6145266"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TECHNIQUE DE JUSTIFICATION</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sp>
        <p:nvSpPr>
          <p:cNvPr id="8" name="Text Placeholder 6">
            <a:extLst>
              <a:ext uri="{FF2B5EF4-FFF2-40B4-BE49-F238E27FC236}">
                <a16:creationId xmlns:a16="http://schemas.microsoft.com/office/drawing/2014/main" id="{7996C196-896C-1F0D-3B58-F6BCF22F6B0B}"/>
              </a:ext>
            </a:extLst>
          </p:cNvPr>
          <p:cNvSpPr txBox="1">
            <a:spLocks/>
          </p:cNvSpPr>
          <p:nvPr/>
        </p:nvSpPr>
        <p:spPr>
          <a:xfrm>
            <a:off x="9098549"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TECHNIQUE DE PRÉEMPTION</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grpSp>
        <p:nvGrpSpPr>
          <p:cNvPr id="9" name="Group 8">
            <a:extLst>
              <a:ext uri="{FF2B5EF4-FFF2-40B4-BE49-F238E27FC236}">
                <a16:creationId xmlns:a16="http://schemas.microsoft.com/office/drawing/2014/main" id="{CC84901D-6422-CB2D-FF37-4A5603FBC2DD}"/>
              </a:ext>
            </a:extLst>
          </p:cNvPr>
          <p:cNvGrpSpPr/>
          <p:nvPr/>
        </p:nvGrpSpPr>
        <p:grpSpPr>
          <a:xfrm>
            <a:off x="1017101" y="2020173"/>
            <a:ext cx="1163784" cy="1546799"/>
            <a:chOff x="1828799" y="1798501"/>
            <a:chExt cx="1163784" cy="1546799"/>
          </a:xfrm>
        </p:grpSpPr>
        <p:sp>
          <p:nvSpPr>
            <p:cNvPr id="11" name="Graphic 4">
              <a:extLst>
                <a:ext uri="{FF2B5EF4-FFF2-40B4-BE49-F238E27FC236}">
                  <a16:creationId xmlns:a16="http://schemas.microsoft.com/office/drawing/2014/main" id="{07908A8F-825F-154D-5F8B-153F6164BE2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2" name="Text Placeholder 4">
              <a:extLst>
                <a:ext uri="{FF2B5EF4-FFF2-40B4-BE49-F238E27FC236}">
                  <a16:creationId xmlns:a16="http://schemas.microsoft.com/office/drawing/2014/main" id="{1EF5F5A1-ABE7-592B-0A35-1971B646273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14" name="Group 13">
            <a:extLst>
              <a:ext uri="{FF2B5EF4-FFF2-40B4-BE49-F238E27FC236}">
                <a16:creationId xmlns:a16="http://schemas.microsoft.com/office/drawing/2014/main" id="{95425DC5-1D24-C692-478B-0CEEA308C2A4}"/>
              </a:ext>
            </a:extLst>
          </p:cNvPr>
          <p:cNvGrpSpPr/>
          <p:nvPr/>
        </p:nvGrpSpPr>
        <p:grpSpPr>
          <a:xfrm>
            <a:off x="4027611" y="2047883"/>
            <a:ext cx="1163784" cy="1546799"/>
            <a:chOff x="1828799" y="1798501"/>
            <a:chExt cx="1163784" cy="1546799"/>
          </a:xfrm>
        </p:grpSpPr>
        <p:sp>
          <p:nvSpPr>
            <p:cNvPr id="15" name="Graphic 4">
              <a:extLst>
                <a:ext uri="{FF2B5EF4-FFF2-40B4-BE49-F238E27FC236}">
                  <a16:creationId xmlns:a16="http://schemas.microsoft.com/office/drawing/2014/main" id="{63E1150B-2E28-1A8B-0CE8-869E7BCF433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4">
              <a:extLst>
                <a:ext uri="{FF2B5EF4-FFF2-40B4-BE49-F238E27FC236}">
                  <a16:creationId xmlns:a16="http://schemas.microsoft.com/office/drawing/2014/main" id="{EB30102F-6CFD-A3CF-E754-2321751B9534}"/>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grpSp>
        <p:nvGrpSpPr>
          <p:cNvPr id="17" name="Group 16">
            <a:extLst>
              <a:ext uri="{FF2B5EF4-FFF2-40B4-BE49-F238E27FC236}">
                <a16:creationId xmlns:a16="http://schemas.microsoft.com/office/drawing/2014/main" id="{62F6DCE1-FA3A-C97F-8260-759E3115090C}"/>
              </a:ext>
            </a:extLst>
          </p:cNvPr>
          <p:cNvGrpSpPr/>
          <p:nvPr/>
        </p:nvGrpSpPr>
        <p:grpSpPr>
          <a:xfrm>
            <a:off x="6870644" y="1992465"/>
            <a:ext cx="1163784" cy="1546799"/>
            <a:chOff x="1828799" y="1798501"/>
            <a:chExt cx="1163784" cy="1546799"/>
          </a:xfrm>
        </p:grpSpPr>
        <p:sp>
          <p:nvSpPr>
            <p:cNvPr id="18" name="Graphic 4">
              <a:extLst>
                <a:ext uri="{FF2B5EF4-FFF2-40B4-BE49-F238E27FC236}">
                  <a16:creationId xmlns:a16="http://schemas.microsoft.com/office/drawing/2014/main" id="{FDD2ED74-B828-E22A-A396-ACF0A4A47CC4}"/>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9" name="Text Placeholder 4">
              <a:extLst>
                <a:ext uri="{FF2B5EF4-FFF2-40B4-BE49-F238E27FC236}">
                  <a16:creationId xmlns:a16="http://schemas.microsoft.com/office/drawing/2014/main" id="{3C8FC88A-A33E-C2C4-777A-54EDC9F3659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grpSp>
        <p:nvGrpSpPr>
          <p:cNvPr id="20" name="Group 19">
            <a:extLst>
              <a:ext uri="{FF2B5EF4-FFF2-40B4-BE49-F238E27FC236}">
                <a16:creationId xmlns:a16="http://schemas.microsoft.com/office/drawing/2014/main" id="{09211E55-1E11-3722-A5B7-0B22C4406E4F}"/>
              </a:ext>
            </a:extLst>
          </p:cNvPr>
          <p:cNvGrpSpPr/>
          <p:nvPr/>
        </p:nvGrpSpPr>
        <p:grpSpPr>
          <a:xfrm>
            <a:off x="9821663" y="2006319"/>
            <a:ext cx="1163784" cy="1546799"/>
            <a:chOff x="1828799" y="1798501"/>
            <a:chExt cx="1163784" cy="1546799"/>
          </a:xfrm>
        </p:grpSpPr>
        <p:sp>
          <p:nvSpPr>
            <p:cNvPr id="21" name="Graphic 4">
              <a:extLst>
                <a:ext uri="{FF2B5EF4-FFF2-40B4-BE49-F238E27FC236}">
                  <a16:creationId xmlns:a16="http://schemas.microsoft.com/office/drawing/2014/main" id="{507C8CB2-E3CC-C9E2-C5CA-08E3EBF4943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2" name="Text Placeholder 4">
              <a:extLst>
                <a:ext uri="{FF2B5EF4-FFF2-40B4-BE49-F238E27FC236}">
                  <a16:creationId xmlns:a16="http://schemas.microsoft.com/office/drawing/2014/main" id="{14D255E1-1818-42A8-CE38-B922435FD2A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cxnSp>
        <p:nvCxnSpPr>
          <p:cNvPr id="23" name="Straight Connector 22">
            <a:extLst>
              <a:ext uri="{FF2B5EF4-FFF2-40B4-BE49-F238E27FC236}">
                <a16:creationId xmlns:a16="http://schemas.microsoft.com/office/drawing/2014/main" id="{D58415C6-E22B-F3E0-6188-C2F764F3FE53}"/>
              </a:ext>
            </a:extLst>
          </p:cNvPr>
          <p:cNvCxnSpPr>
            <a:cxnSpLocks/>
          </p:cNvCxnSpPr>
          <p:nvPr/>
        </p:nvCxnSpPr>
        <p:spPr>
          <a:xfrm>
            <a:off x="3172691"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6A9B12-B9FC-E5D5-3875-1C9731D14AB6}"/>
              </a:ext>
            </a:extLst>
          </p:cNvPr>
          <p:cNvCxnSpPr>
            <a:cxnSpLocks/>
          </p:cNvCxnSpPr>
          <p:nvPr/>
        </p:nvCxnSpPr>
        <p:spPr>
          <a:xfrm>
            <a:off x="6109855"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E308CA-DBA3-9E6E-F15E-097F18FEC878}"/>
              </a:ext>
            </a:extLst>
          </p:cNvPr>
          <p:cNvCxnSpPr>
            <a:cxnSpLocks/>
          </p:cNvCxnSpPr>
          <p:nvPr/>
        </p:nvCxnSpPr>
        <p:spPr>
          <a:xfrm>
            <a:off x="9047018"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58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LA TECHNIQUE DU REFOULEMENT</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11523" y="1556023"/>
            <a:ext cx="9782711" cy="4672013"/>
          </a:xfrm>
        </p:spPr>
        <p:txBody>
          <a:bodyPr/>
          <a:lstStyle/>
          <a:p>
            <a:pPr>
              <a:buClr>
                <a:srgbClr val="B6D1E1"/>
              </a:buClr>
            </a:pPr>
            <a:r>
              <a:rPr lang="en-GB" sz="1800" b="1" dirty="0"/>
              <a:t>Qu'est-ce que c'est ? 	</a:t>
            </a:r>
            <a:r>
              <a:rPr lang="en-GB" sz="1800" dirty="0"/>
              <a:t>Contester gentiment l'objection tout en faisant preuve de respect.</a:t>
            </a:r>
          </a:p>
          <a:p>
            <a:pPr>
              <a:buClr>
                <a:srgbClr val="B6D1E1"/>
              </a:buClr>
            </a:pPr>
            <a:endParaRPr lang="en-GB" sz="1800" dirty="0"/>
          </a:p>
          <a:p>
            <a:pPr>
              <a:buClr>
                <a:srgbClr val="B6D1E1"/>
              </a:buClr>
            </a:pPr>
            <a:r>
              <a:rPr lang="en-GB" sz="1800" b="1" dirty="0"/>
              <a:t>À utiliser lorsque : 	</a:t>
            </a:r>
            <a:r>
              <a:rPr lang="en-GB" sz="1800" dirty="0"/>
              <a:t>Vous pensez que la préoccupation du client repose sur un malentendu. </a:t>
            </a:r>
          </a:p>
          <a:p>
            <a:pPr>
              <a:buClr>
                <a:srgbClr val="B6D1E1"/>
              </a:buClr>
            </a:pPr>
            <a:endParaRPr lang="en-GB" sz="1800" dirty="0"/>
          </a:p>
          <a:p>
            <a:pPr>
              <a:buClr>
                <a:srgbClr val="B6D1E1"/>
              </a:buClr>
            </a:pPr>
            <a:r>
              <a:rPr lang="en-GB" sz="1800" b="1" dirty="0"/>
              <a:t>Exemples : </a:t>
            </a:r>
            <a:r>
              <a:rPr lang="en-GB" sz="1800" dirty="0"/>
              <a:t>	"Je comprends qu'il semble cher, mais savez-vous qu'il est fait à la main avec des 		</a:t>
            </a:r>
            <a:r>
              <a:rPr lang="en-GB" sz="1800" dirty="0" err="1"/>
              <a:t>épices</a:t>
            </a:r>
            <a:r>
              <a:rPr lang="en-GB" sz="1800" dirty="0"/>
              <a:t> biologiques et qu'il dure jusqu'à deux semaines ?" </a:t>
            </a:r>
          </a:p>
          <a:p>
            <a:pPr>
              <a:buClr>
                <a:srgbClr val="B6D1E1"/>
              </a:buClr>
            </a:pPr>
            <a:r>
              <a:rPr lang="en-GB" sz="1800" b="1" dirty="0" err="1"/>
              <a:t>ou</a:t>
            </a:r>
            <a:r>
              <a:rPr lang="en-GB" sz="1800" b="1" dirty="0"/>
              <a:t> </a:t>
            </a:r>
            <a:r>
              <a:rPr lang="en-GB" sz="1800" dirty="0"/>
              <a:t>		"Certains disent cela du produit au début, mais ils le goûtent et en redemandent !".</a:t>
            </a:r>
          </a:p>
          <a:p>
            <a:pPr>
              <a:buClr>
                <a:srgbClr val="B6D1E1"/>
              </a:buClr>
            </a:pPr>
            <a:endParaRPr lang="en-US" sz="1800" dirty="0"/>
          </a:p>
          <a:p>
            <a:pPr marL="317500" indent="-317500">
              <a:buClr>
                <a:srgbClr val="B6D1E1"/>
              </a:buClr>
              <a:tabLst>
                <a:tab pos="620713" algn="l"/>
              </a:tabLst>
            </a:pPr>
            <a:r>
              <a:rPr lang="en-US" sz="1800" b="1" dirty="0"/>
              <a:t>Cette technique permet : </a:t>
            </a:r>
            <a:endParaRPr lang="en-US" sz="1800" dirty="0"/>
          </a:p>
          <a:p>
            <a:pPr marL="342900" indent="-342900">
              <a:buClr>
                <a:srgbClr val="B6D1E1"/>
              </a:buClr>
              <a:buFont typeface="Arial" panose="020B0604020202020204" pitchFamily="34" charset="0"/>
              <a:buChar char="•"/>
              <a:tabLst>
                <a:tab pos="620713" algn="l"/>
              </a:tabLst>
            </a:pPr>
            <a:r>
              <a:rPr lang="en-US" sz="1800" dirty="0"/>
              <a:t>discrédite la déclaration PAS le client</a:t>
            </a:r>
          </a:p>
          <a:p>
            <a:pPr marL="342900" indent="-342900">
              <a:buClr>
                <a:srgbClr val="B6D1E1"/>
              </a:buClr>
              <a:buFont typeface="Arial" panose="020B0604020202020204" pitchFamily="34" charset="0"/>
              <a:buChar char="•"/>
              <a:tabLst>
                <a:tab pos="620713" algn="l"/>
              </a:tabLst>
            </a:pPr>
            <a:r>
              <a:rPr lang="en-US" sz="1800" dirty="0"/>
              <a:t>évite l'approche de la confrontation</a:t>
            </a:r>
          </a:p>
          <a:p>
            <a:pPr marL="342900" indent="-342900">
              <a:buClr>
                <a:srgbClr val="B6D1E1"/>
              </a:buClr>
              <a:buFont typeface="Arial" panose="020B0604020202020204" pitchFamily="34" charset="0"/>
              <a:buChar char="•"/>
              <a:tabLst>
                <a:tab pos="620713" algn="l"/>
              </a:tabLst>
            </a:pPr>
            <a:r>
              <a:rPr lang="en-US" sz="1800" dirty="0"/>
              <a:t>fait preuve d'empathie en reconnaissant le bien-fondé de l'inquiétude</a:t>
            </a:r>
          </a:p>
          <a:p>
            <a:pPr marL="342900" indent="-342900">
              <a:buClr>
                <a:srgbClr val="B6D1E1"/>
              </a:buClr>
              <a:buFont typeface="Arial" panose="020B0604020202020204" pitchFamily="34" charset="0"/>
              <a:buChar char="•"/>
            </a:pPr>
            <a:endParaRPr lang="en-US" sz="1800"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350955" y="3358470"/>
            <a:ext cx="5489775"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chemeClr val="bg1"/>
                </a:solidFill>
              </a:rPr>
              <a:t>LES TECHNIQUES DE TRAITEMENT DES OBJECTIONS</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Tree>
    <p:extLst>
      <p:ext uri="{BB962C8B-B14F-4D97-AF65-F5344CB8AC3E}">
        <p14:creationId xmlns:p14="http://schemas.microsoft.com/office/powerpoint/2010/main" val="103137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TECHNIQUE DE RECADRAGE</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82982" y="1370570"/>
            <a:ext cx="9225078" cy="5037427"/>
          </a:xfrm>
        </p:spPr>
        <p:txBody>
          <a:bodyPr/>
          <a:lstStyle/>
          <a:p>
            <a:pPr>
              <a:buClr>
                <a:srgbClr val="B6D1E1"/>
              </a:buClr>
            </a:pPr>
            <a:r>
              <a:rPr lang="en-GB" sz="1800" b="1" dirty="0"/>
              <a:t>Qu'est-ce que c'est ? 	</a:t>
            </a:r>
            <a:r>
              <a:rPr lang="en-GB" sz="1800" dirty="0"/>
              <a:t>Aider le client à envisager la situation sous un nouvel angle.</a:t>
            </a:r>
          </a:p>
          <a:p>
            <a:pPr>
              <a:buClr>
                <a:srgbClr val="B6D1E1"/>
              </a:buClr>
            </a:pPr>
            <a:endParaRPr lang="en-GB" sz="1800" dirty="0"/>
          </a:p>
          <a:p>
            <a:pPr>
              <a:buClr>
                <a:srgbClr val="B6D1E1"/>
              </a:buClr>
            </a:pPr>
            <a:r>
              <a:rPr lang="en-GB" sz="1800" b="1" dirty="0"/>
              <a:t>A utiliser quand : 	</a:t>
            </a:r>
            <a:r>
              <a:rPr lang="en-GB" sz="1800" dirty="0"/>
              <a:t>Ils ont besoin d'aide pour comprendre la valeur ou les avantages.</a:t>
            </a:r>
          </a:p>
          <a:p>
            <a:pPr>
              <a:buClr>
                <a:srgbClr val="B6D1E1"/>
              </a:buClr>
            </a:pPr>
            <a:endParaRPr lang="en-GB" sz="1800" dirty="0"/>
          </a:p>
          <a:p>
            <a:pPr>
              <a:buClr>
                <a:srgbClr val="B6D1E1"/>
              </a:buClr>
            </a:pPr>
            <a:r>
              <a:rPr lang="en-GB" sz="1800" b="1" dirty="0"/>
              <a:t>Exemples :  </a:t>
            </a:r>
            <a:r>
              <a:rPr lang="en-GB" sz="1800" dirty="0"/>
              <a:t>	"Je sais que c'est plus que les sauces de supermarché, mais vous n'achetez pas seulement une sauce, vous achetez des ingrédients de première qualité et une recette faite avec soin, à la main."</a:t>
            </a:r>
          </a:p>
          <a:p>
            <a:pPr>
              <a:buClr>
                <a:srgbClr val="B6D1E1"/>
              </a:buClr>
            </a:pPr>
            <a:r>
              <a:rPr lang="en-GB" sz="1800" dirty="0"/>
              <a:t>		"Au lieu de considérer cela comme une gâterie ponctuelle, pensez-y comme un moyen simple d'ajouter de la saveur tout au long de la semaine.</a:t>
            </a:r>
          </a:p>
          <a:p>
            <a:pPr>
              <a:buClr>
                <a:srgbClr val="B6D1E1"/>
              </a:buClr>
            </a:pPr>
            <a:endParaRPr lang="en-GB" sz="1800" dirty="0"/>
          </a:p>
          <a:p>
            <a:pPr>
              <a:buClr>
                <a:srgbClr val="B6D1E1"/>
              </a:buClr>
            </a:pPr>
            <a:r>
              <a:rPr lang="en-US" sz="1800" b="1" dirty="0"/>
              <a:t>Cette technique :</a:t>
            </a:r>
          </a:p>
          <a:p>
            <a:pPr marL="342900" indent="-342900">
              <a:buClr>
                <a:srgbClr val="B6D1E1"/>
              </a:buClr>
              <a:buFont typeface="Arial" panose="020B0604020202020204" pitchFamily="34" charset="0"/>
              <a:buChar char="•"/>
            </a:pPr>
            <a:r>
              <a:rPr lang="en-US" sz="1800" dirty="0"/>
              <a:t>Vous pouvez reformuler un objectif en motif d'achat</a:t>
            </a:r>
          </a:p>
          <a:p>
            <a:pPr marL="342900" indent="-342900">
              <a:buClr>
                <a:srgbClr val="B6D1E1"/>
              </a:buClr>
              <a:buFont typeface="Arial" panose="020B0604020202020204" pitchFamily="34" charset="0"/>
              <a:buChar char="•"/>
            </a:pPr>
            <a:r>
              <a:rPr lang="en-US" sz="1800" dirty="0"/>
              <a:t>Permet à votre prospect d'envisager un achat sous un angle complètement différent</a:t>
            </a:r>
          </a:p>
          <a:p>
            <a:pPr marL="342900" indent="-342900">
              <a:buClr>
                <a:srgbClr val="B6D1E1"/>
              </a:buClr>
              <a:buFont typeface="Arial" panose="020B0604020202020204" pitchFamily="34" charset="0"/>
              <a:buChar char="•"/>
            </a:pPr>
            <a:r>
              <a:rPr lang="en-US" sz="1800" dirty="0"/>
              <a:t>Il ou elle peut transformer une petite différence en une différence critique</a:t>
            </a:r>
          </a:p>
          <a:p>
            <a:pPr marL="717550" indent="-358775">
              <a:buClr>
                <a:srgbClr val="B6D1E1"/>
              </a:buClr>
              <a:buFontTx/>
              <a:buChar char="-"/>
            </a:pPr>
            <a:endParaRPr lang="en-US" sz="1800" dirty="0"/>
          </a:p>
          <a:p>
            <a:pPr marL="800100" indent="-441325">
              <a:buClr>
                <a:srgbClr val="B6D1E1"/>
              </a:buClr>
              <a:buFont typeface="Arial" panose="020B0604020202020204" pitchFamily="34" charset="0"/>
              <a:buChar char="•"/>
            </a:pPr>
            <a:endParaRPr lang="en-US" sz="1800" dirty="0"/>
          </a:p>
          <a:p>
            <a:pPr marL="342900" indent="-342900">
              <a:buClr>
                <a:srgbClr val="B6D1E1"/>
              </a:buClr>
              <a:buFont typeface="Arial" panose="020B0604020202020204" pitchFamily="34" charset="0"/>
              <a:buChar char="•"/>
            </a:pPr>
            <a:endParaRPr lang="en-US" sz="1800"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239326" y="3470098"/>
            <a:ext cx="5266518"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chemeClr val="bg1"/>
                </a:solidFill>
              </a:rPr>
              <a:t>LES TECHNIQUES DE TRAITEMENT DES OBJECTIONS</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spTree>
    <p:extLst>
      <p:ext uri="{BB962C8B-B14F-4D97-AF65-F5344CB8AC3E}">
        <p14:creationId xmlns:p14="http://schemas.microsoft.com/office/powerpoint/2010/main" val="27363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pPr>
              <a:lnSpc>
                <a:spcPts val="2580"/>
              </a:lnSpc>
              <a:spcBef>
                <a:spcPts val="0"/>
              </a:spcBef>
            </a:pPr>
            <a:r>
              <a:rPr lang="en-US" sz="3600" b="1" dirty="0">
                <a:solidFill>
                  <a:srgbClr val="382B1B"/>
                </a:solidFill>
              </a:rPr>
              <a:t>TECHNIQUE DE JUSTIFICATION</a:t>
            </a:r>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194943" y="3514481"/>
            <a:ext cx="5177752"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chemeClr val="bg1"/>
                </a:solidFill>
              </a:rPr>
              <a:t>LES TECHNIQUES DE TRAITEMENT DES OBJECTIONS</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
        <p:nvSpPr>
          <p:cNvPr id="2" name="Text Placeholder 1">
            <a:extLst>
              <a:ext uri="{FF2B5EF4-FFF2-40B4-BE49-F238E27FC236}">
                <a16:creationId xmlns:a16="http://schemas.microsoft.com/office/drawing/2014/main" id="{B13964B7-C995-B850-7D21-377B1E37D5AC}"/>
              </a:ext>
            </a:extLst>
          </p:cNvPr>
          <p:cNvSpPr>
            <a:spLocks noGrp="1" noChangeArrowheads="1"/>
          </p:cNvSpPr>
          <p:nvPr>
            <p:ph type="body" sz="quarter" idx="14"/>
          </p:nvPr>
        </p:nvSpPr>
        <p:spPr bwMode="auto">
          <a:xfrm>
            <a:off x="2318916" y="1686532"/>
            <a:ext cx="958664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rPr>
              <a:t>Qu'est-ce que c'est ?</a:t>
            </a:r>
            <a:r>
              <a:rPr kumimoji="0" lang="en-US" altLang="en-US" sz="1800" b="0" i="0" u="none" strike="noStrike" cap="none" normalizeH="0" baseline="0" dirty="0">
                <a:ln>
                  <a:noFill/>
                </a:ln>
                <a:solidFill>
                  <a:schemeClr val="tx1"/>
                </a:solidFill>
                <a:effectLst/>
              </a:rPr>
              <a:t> 	Expliquez le raisonnement qui sous-tend votre prix, vos ingrédients ou votre approche.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rPr>
            </a:br>
            <a:r>
              <a:rPr kumimoji="0" lang="en-US" altLang="en-US" sz="1800" b="1" i="0" u="none" strike="noStrike" cap="none" normalizeH="0" baseline="0" dirty="0">
                <a:ln>
                  <a:noFill/>
                </a:ln>
                <a:solidFill>
                  <a:schemeClr val="tx1"/>
                </a:solidFill>
                <a:effectLst/>
              </a:rPr>
              <a:t>À utiliser lorsque :</a:t>
            </a:r>
            <a:r>
              <a:rPr kumimoji="0" lang="en-US" altLang="en-US" sz="1800" b="0" i="0" u="none" strike="noStrike" cap="none" normalizeH="0" baseline="0" dirty="0">
                <a:ln>
                  <a:noFill/>
                </a:ln>
                <a:solidFill>
                  <a:schemeClr val="tx1"/>
                </a:solidFill>
                <a:effectLst/>
              </a:rPr>
              <a:t> 	Le client a besoin de faits ou d'être rassuré pour prendre une décision.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lvl="0" eaLnBrk="0" fontAlgn="base" hangingPunct="0">
              <a:lnSpc>
                <a:spcPct val="100000"/>
              </a:lnSpc>
              <a:spcBef>
                <a:spcPct val="0"/>
              </a:spcBef>
              <a:spcAft>
                <a:spcPct val="0"/>
              </a:spcAft>
            </a:pPr>
            <a:r>
              <a:rPr lang="en-GB" sz="1800" b="1" dirty="0"/>
              <a:t>Exemples : </a:t>
            </a:r>
            <a:r>
              <a:rPr kumimoji="0" lang="en-US" altLang="en-US" sz="1800" b="0" i="0" u="none" strike="noStrike" cap="none" normalizeH="0" baseline="0" dirty="0">
                <a:ln>
                  <a:noFill/>
                </a:ln>
                <a:solidFill>
                  <a:schemeClr val="tx1"/>
                </a:solidFill>
                <a:effectLst/>
              </a:rPr>
              <a:t>"Ce prix comprend des ingrédients de haute qualité, d'origine locale, et je prépare chaque lot fraîchement, c'est pourquoi tant de mes clients disent que cela en vaut la peine."</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		"J'utilise des emballages compostables parce que je veux gérer une entreprise durable, je crois que cela fait partie de ce qui rend ce produit spécial.</a:t>
            </a:r>
          </a:p>
          <a:p>
            <a:pPr lvl="0" eaLnBrk="0" fontAlgn="base" hangingPunct="0">
              <a:lnSpc>
                <a:spcPct val="100000"/>
              </a:lnSpc>
              <a:spcBef>
                <a:spcPct val="0"/>
              </a:spcBef>
              <a:spcAft>
                <a:spcPct val="0"/>
              </a:spcAft>
            </a:pPr>
            <a:endParaRPr lang="en-US" altLang="en-US" sz="1800" dirty="0">
              <a:solidFill>
                <a:schemeClr val="tx1"/>
              </a:solidFill>
            </a:endParaRPr>
          </a:p>
          <a:p>
            <a:pPr eaLnBrk="0" fontAlgn="base" hangingPunct="0">
              <a:lnSpc>
                <a:spcPct val="100000"/>
              </a:lnSpc>
              <a:spcBef>
                <a:spcPct val="0"/>
              </a:spcBef>
              <a:spcAft>
                <a:spcPct val="0"/>
              </a:spcAft>
            </a:pPr>
            <a:r>
              <a:rPr lang="en-US" sz="1800" dirty="0"/>
              <a:t>Cette technique </a:t>
            </a:r>
            <a:r>
              <a:rPr lang="en-GB" sz="1800" dirty="0"/>
              <a:t>permet d'instaurer la confiance en montrant que vos choix sont réfléchis, responsables et fondés sur la qualité et pas seulement sur le prix.</a:t>
            </a:r>
          </a:p>
          <a:p>
            <a:pPr eaLnBrk="0" fontAlgn="base" hangingPunct="0">
              <a:lnSpc>
                <a:spcPct val="100000"/>
              </a:lnSpc>
              <a:spcBef>
                <a:spcPct val="0"/>
              </a:spcBef>
              <a:spcAft>
                <a:spcPct val="0"/>
              </a:spcAft>
            </a:pPr>
            <a:endParaRPr lang="en-US" sz="1800" b="1" dirty="0"/>
          </a:p>
          <a:p>
            <a:pPr lvl="0" eaLnBrk="0" fontAlgn="base" hangingPunct="0">
              <a:lnSpc>
                <a:spcPct val="100000"/>
              </a:lnSpc>
              <a:spcBef>
                <a:spcPct val="0"/>
              </a:spcBef>
              <a:spcAft>
                <a:spcPct val="0"/>
              </a:spcAft>
            </a:pP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4671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pPr>
              <a:lnSpc>
                <a:spcPts val="2580"/>
              </a:lnSpc>
              <a:spcBef>
                <a:spcPts val="0"/>
              </a:spcBef>
            </a:pPr>
            <a:r>
              <a:rPr lang="en-US" sz="3600" b="1" dirty="0">
                <a:solidFill>
                  <a:srgbClr val="382B1B"/>
                </a:solidFill>
              </a:rPr>
              <a:t>TECHNIQUE DE PRÉEMPTION</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6" y="1634837"/>
            <a:ext cx="8698605" cy="4954300"/>
          </a:xfrm>
        </p:spPr>
        <p:txBody>
          <a:bodyPr/>
          <a:lstStyle/>
          <a:p>
            <a:pPr>
              <a:buClr>
                <a:srgbClr val="B6D1E1"/>
              </a:buClr>
            </a:pPr>
            <a:r>
              <a:rPr lang="en-GB" sz="1600" b="1" dirty="0"/>
              <a:t>Traitez l'objection avant que le client ne la soulève.</a:t>
            </a:r>
            <a:br>
              <a:rPr lang="en-GB" sz="1600" dirty="0"/>
            </a:br>
            <a:r>
              <a:rPr lang="en-GB" sz="1600" dirty="0"/>
              <a:t>Montrez que vous comprenez ses préoccupations et que vous avez déjà pensé à une solution.</a:t>
            </a:r>
          </a:p>
          <a:p>
            <a:pPr>
              <a:buClr>
                <a:srgbClr val="B6D1E1"/>
              </a:buClr>
            </a:pPr>
            <a:endParaRPr lang="en-US" sz="1600" dirty="0"/>
          </a:p>
          <a:p>
            <a:pPr marL="660400" indent="-342900">
              <a:buClr>
                <a:srgbClr val="B6D1E1"/>
              </a:buClr>
              <a:buFontTx/>
              <a:buChar char="-"/>
              <a:tabLst>
                <a:tab pos="620713" algn="l"/>
              </a:tabLst>
            </a:pPr>
            <a:r>
              <a:rPr lang="en-GB" sz="1600" dirty="0"/>
              <a:t>Vous : "Vous pourriez penser que c'est cher - mais c'est fait à la main avec des ingrédients locaux et ça nourrit 4 personnes. C'est un excellent rapport qualité-prix pour une famille occupée".</a:t>
            </a:r>
          </a:p>
          <a:p>
            <a:pPr marL="660400" indent="-342900">
              <a:buClr>
                <a:srgbClr val="B6D1E1"/>
              </a:buClr>
              <a:buFontTx/>
              <a:buChar char="-"/>
              <a:tabLst>
                <a:tab pos="620713" algn="l"/>
              </a:tabLst>
            </a:pPr>
            <a:endParaRPr lang="en-GB" sz="1600" dirty="0"/>
          </a:p>
          <a:p>
            <a:pPr marL="660400" indent="-342900">
              <a:buClr>
                <a:srgbClr val="B6D1E1"/>
              </a:buClr>
              <a:buFontTx/>
              <a:buChar char="-"/>
              <a:tabLst>
                <a:tab pos="620713" algn="l"/>
              </a:tabLst>
            </a:pPr>
            <a:r>
              <a:rPr lang="en-GB" sz="1600" dirty="0"/>
              <a:t>Vous : "Certaines personnes hésitent à essayer de nouvelles saveurs. C'est pourquoi je propose des dégustations gratuites afin que vous puissiez vous sentir en confiance avant d'acheter."</a:t>
            </a:r>
          </a:p>
          <a:p>
            <a:pPr marL="660400" indent="-342900">
              <a:buClr>
                <a:srgbClr val="B6D1E1"/>
              </a:buClr>
              <a:buFontTx/>
              <a:buChar char="-"/>
              <a:tabLst>
                <a:tab pos="620713" algn="l"/>
              </a:tabLst>
            </a:pPr>
            <a:endParaRPr lang="en-GB" sz="1600" dirty="0"/>
          </a:p>
          <a:p>
            <a:pPr marL="660400" indent="-342900">
              <a:buClr>
                <a:srgbClr val="B6D1E1"/>
              </a:buClr>
              <a:buFontTx/>
              <a:buChar char="-"/>
              <a:tabLst>
                <a:tab pos="620713" algn="l"/>
              </a:tabLst>
            </a:pPr>
            <a:r>
              <a:rPr lang="en-GB" sz="1600" dirty="0"/>
              <a:t>Vous : "Beaucoup de nouveaux acheteurs demandent si ce produit se congèle bien et la réponse est oui ! Je vous donnerai des conseils sur la façon de le conserver et de le réchauffer à la maison."</a:t>
            </a:r>
          </a:p>
          <a:p>
            <a:pPr marL="660400" indent="-342900">
              <a:buClr>
                <a:srgbClr val="B6D1E1"/>
              </a:buClr>
              <a:buFontTx/>
              <a:buChar char="-"/>
              <a:tabLst>
                <a:tab pos="620713" algn="l"/>
              </a:tabLst>
            </a:pPr>
            <a:endParaRPr lang="en-GB" sz="1600" dirty="0"/>
          </a:p>
          <a:p>
            <a:pPr>
              <a:buClr>
                <a:srgbClr val="B6D1E1"/>
              </a:buClr>
              <a:tabLst>
                <a:tab pos="620713" algn="l"/>
              </a:tabLst>
            </a:pPr>
            <a:r>
              <a:rPr lang="en-GB" sz="1600" dirty="0"/>
              <a:t>Cette technique montre que vous êtes réfléchi, honnête et que vous avez une longueur d'avance, ce qui renforce la confiance.</a:t>
            </a:r>
            <a:endParaRPr lang="en-US" sz="1600" dirty="0"/>
          </a:p>
          <a:p>
            <a:pPr marL="342900" indent="-342900">
              <a:buClr>
                <a:srgbClr val="B6D1E1"/>
              </a:buClr>
              <a:buFont typeface="Arial" panose="020B0604020202020204" pitchFamily="34" charset="0"/>
              <a:buChar char="•"/>
            </a:pPr>
            <a:endParaRPr lang="en-US" sz="1600"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194943" y="3514481"/>
            <a:ext cx="5177752"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chemeClr val="bg1"/>
                </a:solidFill>
              </a:rPr>
              <a:t>LES TECHNIQUES DE TRAITEMENT DES OBJECTIONS</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spTree>
    <p:extLst>
      <p:ext uri="{BB962C8B-B14F-4D97-AF65-F5344CB8AC3E}">
        <p14:creationId xmlns:p14="http://schemas.microsoft.com/office/powerpoint/2010/main" val="666987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pPr>
              <a:lnSpc>
                <a:spcPts val="2580"/>
              </a:lnSpc>
              <a:spcBef>
                <a:spcPts val="0"/>
              </a:spcBef>
            </a:pPr>
            <a:r>
              <a:rPr lang="en-US" sz="3600" b="1" dirty="0">
                <a:solidFill>
                  <a:srgbClr val="382B1B"/>
                </a:solidFill>
              </a:rPr>
              <a:t>TECHNIQUE DE PRÉEMPTION</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6" y="1634837"/>
            <a:ext cx="9640714" cy="4954300"/>
          </a:xfrm>
        </p:spPr>
        <p:txBody>
          <a:bodyPr/>
          <a:lstStyle/>
          <a:p>
            <a:pPr marL="342900" indent="-342900">
              <a:buClr>
                <a:srgbClr val="B6D1E1"/>
              </a:buClr>
              <a:buFont typeface="Arial" panose="020B0604020202020204" pitchFamily="34" charset="0"/>
              <a:buChar char="•"/>
            </a:pPr>
            <a:r>
              <a:rPr lang="en-US" b="1" dirty="0"/>
              <a:t>L'évaluation</a:t>
            </a:r>
          </a:p>
          <a:p>
            <a:pPr marL="342900" indent="-342900">
              <a:buClr>
                <a:srgbClr val="B6D1E1"/>
              </a:buClr>
              <a:buFont typeface="Arial" panose="020B0604020202020204" pitchFamily="34" charset="0"/>
              <a:buChar char="•"/>
            </a:pPr>
            <a:endParaRPr lang="en-US" dirty="0"/>
          </a:p>
          <a:p>
            <a:pPr marL="317500">
              <a:buClr>
                <a:srgbClr val="B6D1E1"/>
              </a:buClr>
              <a:tabLst>
                <a:tab pos="661988" algn="l"/>
              </a:tabLst>
            </a:pPr>
            <a:r>
              <a:rPr lang="en-US" dirty="0"/>
              <a:t>- vous place en position de force en tant que vendeur</a:t>
            </a:r>
          </a:p>
          <a:p>
            <a:pPr marL="317500">
              <a:buClr>
                <a:srgbClr val="B6D1E1"/>
              </a:buClr>
              <a:tabLst>
                <a:tab pos="661988" algn="l"/>
              </a:tabLst>
            </a:pPr>
            <a:r>
              <a:rPr lang="en-US" dirty="0"/>
              <a:t>- Ils soulèvent l'objection en premier afin qu'elle ne puisse pas être soulevée à nouveau.</a:t>
            </a:r>
          </a:p>
          <a:p>
            <a:pPr marL="317500">
              <a:buClr>
                <a:srgbClr val="B6D1E1"/>
              </a:buClr>
              <a:tabLst>
                <a:tab pos="661988" algn="l"/>
              </a:tabLst>
            </a:pPr>
            <a:r>
              <a:rPr lang="en-US" dirty="0"/>
              <a:t>- L'objection devient faible et la manipulation devient forte</a:t>
            </a:r>
          </a:p>
          <a:p>
            <a:pPr marL="635000" indent="-317500">
              <a:buClr>
                <a:srgbClr val="B6D1E1"/>
              </a:buClr>
              <a:buFontTx/>
              <a:buChar char="-"/>
              <a:tabLst>
                <a:tab pos="661988" algn="l"/>
              </a:tabLst>
            </a:pPr>
            <a:r>
              <a:rPr lang="en-US" dirty="0"/>
              <a:t>L'exemple d'un client précédent démontre de l'empathie et évite </a:t>
            </a:r>
          </a:p>
          <a:p>
            <a:pPr marL="635000" indent="-317500">
              <a:buClr>
                <a:srgbClr val="B6D1E1"/>
              </a:buClr>
              <a:tabLst>
                <a:tab pos="661988" algn="l"/>
              </a:tabLst>
            </a:pPr>
            <a:r>
              <a:rPr lang="en-US" dirty="0"/>
              <a:t>	l'isolement</a:t>
            </a:r>
          </a:p>
          <a:p>
            <a:pPr marL="342900" indent="-342900">
              <a:buClr>
                <a:srgbClr val="B6D1E1"/>
              </a:buClr>
              <a:buFont typeface="Arial" panose="020B0604020202020204" pitchFamily="34" charset="0"/>
              <a:buChar char="•"/>
            </a:pPr>
            <a:endParaRPr lang="en-US" i="1"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239326" y="3470098"/>
            <a:ext cx="5266518"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chemeClr val="bg1"/>
                </a:solidFill>
              </a:rPr>
              <a:t>LES TECHNIQUES DE TRAITEMENT DES OBJECTIONS</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spTree>
    <p:extLst>
      <p:ext uri="{BB962C8B-B14F-4D97-AF65-F5344CB8AC3E}">
        <p14:creationId xmlns:p14="http://schemas.microsoft.com/office/powerpoint/2010/main" val="303410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en-US" sz="2800" dirty="0"/>
              <a:t>RAPPEL ! - UNE TECHNIQUE DE POINTE POUR VENDRE EFFICACEMENT !</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378037" y="1814945"/>
            <a:ext cx="6539345"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dirty="0">
                <a:solidFill>
                  <a:srgbClr val="382B1B"/>
                </a:solidFill>
              </a:rPr>
              <a:t>Les objections font partie de toute vente réussie. </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dirty="0">
                <a:solidFill>
                  <a:srgbClr val="382B1B"/>
                </a:solidFill>
              </a:rPr>
              <a:t>Utiliser un mélange de techniques de refoulement, de recadrage, de justification et de préemption pour surmonter calmement et avec confiance les objections.</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20437" y="1814945"/>
            <a:ext cx="3061854"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3340"/>
              </a:lnSpc>
              <a:spcBef>
                <a:spcPts val="0"/>
              </a:spcBef>
              <a:buClr>
                <a:srgbClr val="B6D1E1"/>
              </a:buClr>
              <a:tabLst>
                <a:tab pos="523875" algn="l"/>
                <a:tab pos="661988" algn="l"/>
              </a:tabLst>
            </a:pPr>
            <a:r>
              <a:rPr lang="en-US" sz="4300" b="1" i="1" dirty="0">
                <a:solidFill>
                  <a:srgbClr val="94C7B0"/>
                </a:solidFill>
              </a:rPr>
              <a:t>Anticiper et surmonter les objections</a:t>
            </a:r>
          </a:p>
          <a:p>
            <a:pPr marL="0" lvl="1" algn="l">
              <a:lnSpc>
                <a:spcPts val="3340"/>
              </a:lnSpc>
              <a:spcBef>
                <a:spcPts val="0"/>
              </a:spcBef>
              <a:buClr>
                <a:srgbClr val="B6D1E1"/>
              </a:buClr>
              <a:tabLst>
                <a:tab pos="523875" algn="l"/>
                <a:tab pos="661988" algn="l"/>
              </a:tabLst>
            </a:pPr>
            <a:endParaRPr lang="en-US" sz="4300" b="1" i="1" dirty="0">
              <a:solidFill>
                <a:srgbClr val="94C7B0"/>
              </a:solidFill>
            </a:endParaRPr>
          </a:p>
        </p:txBody>
      </p:sp>
      <p:cxnSp>
        <p:nvCxnSpPr>
          <p:cNvPr id="3" name="Straight Connector 2">
            <a:extLst>
              <a:ext uri="{FF2B5EF4-FFF2-40B4-BE49-F238E27FC236}">
                <a16:creationId xmlns:a16="http://schemas.microsoft.com/office/drawing/2014/main" id="{A7AA3B19-5D81-F48F-FD30-0C5578DEF760}"/>
              </a:ext>
            </a:extLst>
          </p:cNvPr>
          <p:cNvCxnSpPr>
            <a:cxnSpLocks/>
          </p:cNvCxnSpPr>
          <p:nvPr/>
        </p:nvCxnSpPr>
        <p:spPr>
          <a:xfrm>
            <a:off x="4100947" y="1732773"/>
            <a:ext cx="0" cy="207722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7DFBDFE-C67A-7A7F-FBDA-B187421003A5}"/>
              </a:ext>
            </a:extLst>
          </p:cNvPr>
          <p:cNvGrpSpPr/>
          <p:nvPr/>
        </p:nvGrpSpPr>
        <p:grpSpPr>
          <a:xfrm>
            <a:off x="2237509" y="4184073"/>
            <a:ext cx="3785051" cy="2507673"/>
            <a:chOff x="228600" y="2589279"/>
            <a:chExt cx="2935288" cy="1944688"/>
          </a:xfrm>
        </p:grpSpPr>
        <p:pic>
          <p:nvPicPr>
            <p:cNvPr id="5" name="Picture 4" descr="A picture containing text&#10;&#10;Description automatically generated">
              <a:extLst>
                <a:ext uri="{FF2B5EF4-FFF2-40B4-BE49-F238E27FC236}">
                  <a16:creationId xmlns:a16="http://schemas.microsoft.com/office/drawing/2014/main" id="{C18EFC60-42A8-DC8E-C38A-D860D1E767B0}"/>
                </a:ext>
              </a:extLst>
            </p:cNvPr>
            <p:cNvPicPr>
              <a:picLocks noChangeAspect="1"/>
            </p:cNvPicPr>
            <p:nvPr/>
          </p:nvPicPr>
          <p:blipFill>
            <a:blip r:embed="rId2"/>
            <a:stretch>
              <a:fillRect/>
            </a:stretch>
          </p:blipFill>
          <p:spPr>
            <a:xfrm>
              <a:off x="228600" y="2589279"/>
              <a:ext cx="2935288" cy="1944688"/>
            </a:xfrm>
            <a:prstGeom prst="rect">
              <a:avLst/>
            </a:prstGeom>
          </p:spPr>
        </p:pic>
        <p:pic>
          <p:nvPicPr>
            <p:cNvPr id="6" name="Picture 5" descr="Icon&#10;&#10;Description automatically generated">
              <a:extLst>
                <a:ext uri="{FF2B5EF4-FFF2-40B4-BE49-F238E27FC236}">
                  <a16:creationId xmlns:a16="http://schemas.microsoft.com/office/drawing/2014/main" id="{6E0111D7-0281-347F-3705-A3B45BECA8A3}"/>
                </a:ext>
              </a:extLst>
            </p:cNvPr>
            <p:cNvPicPr>
              <a:picLocks noChangeAspect="1"/>
            </p:cNvPicPr>
            <p:nvPr/>
          </p:nvPicPr>
          <p:blipFill>
            <a:blip r:embed="rId3"/>
            <a:stretch>
              <a:fillRect/>
            </a:stretch>
          </p:blipFill>
          <p:spPr>
            <a:xfrm flipH="1">
              <a:off x="2493295" y="3198654"/>
              <a:ext cx="241903" cy="263817"/>
            </a:xfrm>
            <a:prstGeom prst="rect">
              <a:avLst/>
            </a:prstGeom>
          </p:spPr>
        </p:pic>
      </p:grpSp>
    </p:spTree>
    <p:extLst>
      <p:ext uri="{BB962C8B-B14F-4D97-AF65-F5344CB8AC3E}">
        <p14:creationId xmlns:p14="http://schemas.microsoft.com/office/powerpoint/2010/main" val="413151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en-IE" sz="4800" dirty="0">
                <a:solidFill>
                  <a:schemeClr val="bg1"/>
                </a:solidFill>
                <a:highlight>
                  <a:srgbClr val="E6C8C7"/>
                </a:highlight>
              </a:rPr>
              <a:t>CONCLURE L'AFFAIRE</a:t>
            </a:r>
          </a:p>
          <a:p>
            <a:endParaRPr lang="en-US" sz="4000" dirty="0">
              <a:solidFill>
                <a:schemeClr val="bg1"/>
              </a:solidFill>
              <a:highlight>
                <a:srgbClr val="E6C8C7"/>
              </a:highlight>
            </a:endParaRPr>
          </a:p>
        </p:txBody>
      </p:sp>
      <p:grpSp>
        <p:nvGrpSpPr>
          <p:cNvPr id="3" name="Group 2">
            <a:extLst>
              <a:ext uri="{FF2B5EF4-FFF2-40B4-BE49-F238E27FC236}">
                <a16:creationId xmlns:a16="http://schemas.microsoft.com/office/drawing/2014/main" id="{D458F868-3C13-193A-CC3F-5AFCF2CB3F78}"/>
              </a:ext>
            </a:extLst>
          </p:cNvPr>
          <p:cNvGrpSpPr/>
          <p:nvPr/>
        </p:nvGrpSpPr>
        <p:grpSpPr>
          <a:xfrm>
            <a:off x="1240478" y="3129922"/>
            <a:ext cx="3754005" cy="3251000"/>
            <a:chOff x="5824538" y="486113"/>
            <a:chExt cx="2251075" cy="1949450"/>
          </a:xfrm>
        </p:grpSpPr>
        <p:pic>
          <p:nvPicPr>
            <p:cNvPr id="6" name="Picture 5" descr="A picture containing text&#10;&#10;Description automatically generated">
              <a:extLst>
                <a:ext uri="{FF2B5EF4-FFF2-40B4-BE49-F238E27FC236}">
                  <a16:creationId xmlns:a16="http://schemas.microsoft.com/office/drawing/2014/main" id="{141F6656-06BE-6EF6-425D-4009E9D999EC}"/>
                </a:ext>
              </a:extLst>
            </p:cNvPr>
            <p:cNvPicPr>
              <a:picLocks noChangeAspect="1"/>
            </p:cNvPicPr>
            <p:nvPr/>
          </p:nvPicPr>
          <p:blipFill>
            <a:blip r:embed="rId2"/>
            <a:stretch>
              <a:fillRect/>
            </a:stretch>
          </p:blipFill>
          <p:spPr>
            <a:xfrm>
              <a:off x="5824538" y="486113"/>
              <a:ext cx="2251075" cy="1949450"/>
            </a:xfrm>
            <a:prstGeom prst="rect">
              <a:avLst/>
            </a:prstGeom>
          </p:spPr>
        </p:pic>
        <p:pic>
          <p:nvPicPr>
            <p:cNvPr id="7" name="Picture 6" descr="Icon&#10;&#10;Description automatically generated">
              <a:extLst>
                <a:ext uri="{FF2B5EF4-FFF2-40B4-BE49-F238E27FC236}">
                  <a16:creationId xmlns:a16="http://schemas.microsoft.com/office/drawing/2014/main" id="{7F692914-B298-BB18-73A5-1B214083E56A}"/>
                </a:ext>
              </a:extLst>
            </p:cNvPr>
            <p:cNvPicPr>
              <a:picLocks noChangeAspect="1"/>
            </p:cNvPicPr>
            <p:nvPr/>
          </p:nvPicPr>
          <p:blipFill>
            <a:blip r:embed="rId3"/>
            <a:stretch>
              <a:fillRect/>
            </a:stretch>
          </p:blipFill>
          <p:spPr>
            <a:xfrm flipH="1">
              <a:off x="7667363" y="1271051"/>
              <a:ext cx="258679" cy="282113"/>
            </a:xfrm>
            <a:prstGeom prst="rect">
              <a:avLst/>
            </a:prstGeom>
          </p:spPr>
        </p:pic>
      </p:grpSp>
    </p:spTree>
    <p:extLst>
      <p:ext uri="{BB962C8B-B14F-4D97-AF65-F5344CB8AC3E}">
        <p14:creationId xmlns:p14="http://schemas.microsoft.com/office/powerpoint/2010/main" val="266113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8449" y="1838064"/>
            <a:ext cx="11351463" cy="3762613"/>
          </a:xfrm>
        </p:spPr>
        <p:txBody>
          <a:bodyPr/>
          <a:lstStyle/>
          <a:p>
            <a:pPr marL="457200" indent="-457200">
              <a:buAutoNum type="arabicPeriod"/>
            </a:pPr>
            <a:r>
              <a:rPr lang="en-GB" sz="2200" noProof="0" dirty="0">
                <a:solidFill>
                  <a:srgbClr val="382B1B"/>
                </a:solidFill>
              </a:rPr>
              <a:t>Comprendre comment les ventes stimulent votre activité et suscitent la confiance des clients à chaque étape du parcours d'achat.</a:t>
            </a:r>
          </a:p>
          <a:p>
            <a:pPr marL="457200" indent="-457200">
              <a:buAutoNum type="arabicPeriod"/>
            </a:pPr>
            <a:r>
              <a:rPr lang="en-GB" sz="2200" noProof="0" dirty="0">
                <a:solidFill>
                  <a:srgbClr val="382B1B"/>
                </a:solidFill>
              </a:rPr>
              <a:t>Communiquer clairement votre valeur en utilisant des histoires vraies, des avantages pour les clients et un langage simple et sûr.</a:t>
            </a:r>
          </a:p>
          <a:p>
            <a:pPr marL="457200" indent="-457200">
              <a:buAutoNum type="arabicPeriod"/>
            </a:pPr>
            <a:r>
              <a:rPr lang="en-GB" sz="2200" noProof="0" dirty="0">
                <a:solidFill>
                  <a:srgbClr val="382B1B"/>
                </a:solidFill>
              </a:rPr>
              <a:t>Répondre aux objections avec confiance en utilisant des techniques éprouvées qui semblent respectueuses et naturelles</a:t>
            </a:r>
          </a:p>
          <a:p>
            <a:pPr marL="457200" indent="-457200">
              <a:buAutoNum type="arabicPeriod"/>
            </a:pPr>
            <a:r>
              <a:rPr lang="en-GB" sz="2200" noProof="0" dirty="0">
                <a:solidFill>
                  <a:srgbClr val="382B1B"/>
                </a:solidFill>
              </a:rPr>
              <a:t>Demandez la vente et concluez l'affaire avec des stratégies adaptées à votre produit, à votre personnalité et à votre client.</a:t>
            </a:r>
          </a:p>
          <a:p>
            <a:pPr marL="457200" indent="-457200">
              <a:buAutoNum type="arabicPeriod"/>
            </a:pPr>
            <a:r>
              <a:rPr lang="en-GB" sz="2200" noProof="0" dirty="0">
                <a:solidFill>
                  <a:srgbClr val="382B1B"/>
                </a:solidFill>
              </a:rPr>
              <a:t>Utiliser la vente incitative, le suivi et les appels à l'action pour augmenter les revenus et développer des relations à long terme. </a:t>
            </a:r>
          </a:p>
        </p:txBody>
      </p:sp>
      <p:sp>
        <p:nvSpPr>
          <p:cNvPr id="5" name="TextBox 4">
            <a:extLst>
              <a:ext uri="{FF2B5EF4-FFF2-40B4-BE49-F238E27FC236}">
                <a16:creationId xmlns:a16="http://schemas.microsoft.com/office/drawing/2014/main" id="{0FEFA252-3FAF-1C8E-B6D4-33DF8AC72F16}"/>
              </a:ext>
            </a:extLst>
          </p:cNvPr>
          <p:cNvSpPr txBox="1"/>
          <p:nvPr/>
        </p:nvSpPr>
        <p:spPr>
          <a:xfrm>
            <a:off x="224117" y="175327"/>
            <a:ext cx="11743766" cy="892552"/>
          </a:xfrm>
          <a:prstGeom prst="rect">
            <a:avLst/>
          </a:prstGeom>
          <a:noFill/>
        </p:spPr>
        <p:txBody>
          <a:bodyPr wrap="square">
            <a:spAutoFit/>
          </a:bodyPr>
          <a:lstStyle/>
          <a:p>
            <a:pPr>
              <a:buNone/>
            </a:pPr>
            <a:r>
              <a:rPr lang="en-GB" sz="2400" b="1" dirty="0"/>
              <a:t>Objectifs pédagogiques - Étape 6 Les ventes sont le moteur de votre entreprise alimentaire</a:t>
            </a:r>
          </a:p>
          <a:p>
            <a:pPr>
              <a:buNone/>
            </a:pPr>
            <a:r>
              <a:rPr lang="en-GB" sz="2800" dirty="0"/>
              <a:t>A la fin de l'étape 6, vous serez capable de :</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US" dirty="0"/>
              <a:t>CONCLURE L'AFFAIRE</a:t>
            </a:r>
          </a:p>
        </p:txBody>
      </p:sp>
      <p:sp>
        <p:nvSpPr>
          <p:cNvPr id="5" name="Text Placeholder 2">
            <a:extLst>
              <a:ext uri="{FF2B5EF4-FFF2-40B4-BE49-F238E27FC236}">
                <a16:creationId xmlns:a16="http://schemas.microsoft.com/office/drawing/2014/main" id="{BAB97AED-8940-98AC-0A49-86B8188E3F10}"/>
              </a:ext>
            </a:extLst>
          </p:cNvPr>
          <p:cNvSpPr>
            <a:spLocks noGrp="1"/>
          </p:cNvSpPr>
          <p:nvPr>
            <p:ph type="body" sz="quarter" idx="14"/>
          </p:nvPr>
        </p:nvSpPr>
        <p:spPr>
          <a:xfrm>
            <a:off x="738347" y="1771650"/>
            <a:ext cx="3556561" cy="4351563"/>
          </a:xfrm>
        </p:spPr>
        <p:txBody>
          <a:bodyPr/>
          <a:lstStyle/>
          <a:p>
            <a:r>
              <a:rPr lang="en-US" sz="2500" b="1" i="1" dirty="0">
                <a:solidFill>
                  <a:srgbClr val="94C7B0"/>
                </a:solidFill>
              </a:rPr>
              <a:t>Êtes-vous prêt à conclure la vente ?</a:t>
            </a:r>
          </a:p>
          <a:p>
            <a:endParaRPr lang="en-US" sz="2500" b="1" i="1" dirty="0">
              <a:solidFill>
                <a:srgbClr val="94C7B0"/>
              </a:solidFill>
            </a:endParaRPr>
          </a:p>
          <a:p>
            <a:r>
              <a:rPr lang="en-US" sz="2500" b="1" i="1" dirty="0">
                <a:solidFill>
                  <a:srgbClr val="94C7B0"/>
                </a:solidFill>
              </a:rPr>
              <a:t>Vous devez être en mesure de conclure la vente lorsque vous pensez que l'acheteur est prêt à acheter.</a:t>
            </a:r>
          </a:p>
          <a:p>
            <a:endParaRPr lang="en-US" sz="2500" b="1" i="1" dirty="0">
              <a:solidFill>
                <a:srgbClr val="94C7B0"/>
              </a:solidFill>
            </a:endParaRPr>
          </a:p>
          <a:p>
            <a:endParaRPr lang="en-US" dirty="0"/>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876801" y="1770413"/>
            <a:ext cx="6802582" cy="449035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Reflect ....</a:t>
            </a:r>
          </a:p>
          <a:p>
            <a:endParaRPr lang="en-US" dirty="0"/>
          </a:p>
          <a:p>
            <a:pPr marL="342900" indent="-342900">
              <a:buClr>
                <a:srgbClr val="B6D1E1"/>
              </a:buClr>
              <a:buFont typeface="Wingdings" pitchFamily="2" charset="2"/>
              <a:buChar char="ü"/>
            </a:pPr>
            <a:r>
              <a:rPr lang="en-US" dirty="0"/>
              <a:t>Avez-vous tout mis en œuvre pour évaluer correctement les besoins de l'acheteur ?</a:t>
            </a:r>
          </a:p>
          <a:p>
            <a:pPr marL="342900" indent="-342900">
              <a:buClr>
                <a:srgbClr val="B6D1E1"/>
              </a:buClr>
              <a:buFont typeface="Wingdings" pitchFamily="2" charset="2"/>
              <a:buChar char="ü"/>
            </a:pPr>
            <a:r>
              <a:rPr lang="en-US" dirty="0"/>
              <a:t>Avez-vous traité toutes les objections ?</a:t>
            </a:r>
          </a:p>
          <a:p>
            <a:pPr marL="342900" indent="-342900">
              <a:buClr>
                <a:srgbClr val="B6D1E1"/>
              </a:buClr>
              <a:buFont typeface="Wingdings" pitchFamily="2" charset="2"/>
              <a:buChar char="ü"/>
            </a:pPr>
            <a:r>
              <a:rPr lang="en-US" dirty="0"/>
              <a:t>Avez-vous répondu à toutes les questions ?</a:t>
            </a:r>
          </a:p>
          <a:p>
            <a:pPr marL="342900" indent="-342900">
              <a:buClr>
                <a:srgbClr val="B6D1E1"/>
              </a:buClr>
              <a:buFont typeface="Wingdings" pitchFamily="2" charset="2"/>
              <a:buChar char="ü"/>
            </a:pPr>
            <a:r>
              <a:rPr lang="en-US" dirty="0"/>
              <a:t>Avez-vous utilisé des tests de goût et des aides visuelles pour soutenir les revendications du produit ou pour montrer ce qu'il peut faire ?</a:t>
            </a:r>
          </a:p>
          <a:p>
            <a:pPr marL="342900" indent="-342900">
              <a:buClr>
                <a:srgbClr val="B6D1E1"/>
              </a:buClr>
              <a:buFont typeface="Wingdings" pitchFamily="2" charset="2"/>
              <a:buChar char="ü"/>
            </a:pPr>
            <a:r>
              <a:rPr lang="en-US" dirty="0"/>
              <a:t>Avez-vous proposé des témoignages d'autres clients qui utilisent le produit/service alimentaire ?</a:t>
            </a:r>
          </a:p>
          <a:p>
            <a:pPr marL="342900" indent="-342900">
              <a:buClr>
                <a:srgbClr val="B6D1E1"/>
              </a:buClr>
              <a:buFont typeface="Wingdings" pitchFamily="2" charset="2"/>
              <a:buChar char="ü"/>
            </a:pPr>
            <a:r>
              <a:rPr lang="en-US" dirty="0"/>
              <a:t>Avez-vous déterminé si d'autres personnes doivent être impliquées dans la décision d'achat ? Dans l'affirmative, les avez-vous rencontrées ?</a:t>
            </a:r>
          </a:p>
          <a:p>
            <a:endParaRPr lang="en-US" dirty="0"/>
          </a:p>
        </p:txBody>
      </p:sp>
    </p:spTree>
    <p:extLst>
      <p:ext uri="{BB962C8B-B14F-4D97-AF65-F5344CB8AC3E}">
        <p14:creationId xmlns:p14="http://schemas.microsoft.com/office/powerpoint/2010/main" val="2936068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b="1" dirty="0"/>
              <a:t>4 TYPES DE </a:t>
            </a:r>
            <a:r>
              <a:rPr lang="en-US" dirty="0"/>
              <a:t>TECHNIQUES DE </a:t>
            </a:r>
            <a:r>
              <a:rPr lang="en-US" b="1" dirty="0"/>
              <a:t>CONCLUSION</a:t>
            </a:r>
          </a:p>
        </p:txBody>
      </p:sp>
      <p:sp>
        <p:nvSpPr>
          <p:cNvPr id="4" name="Text Placeholder 3">
            <a:extLst>
              <a:ext uri="{FF2B5EF4-FFF2-40B4-BE49-F238E27FC236}">
                <a16:creationId xmlns:a16="http://schemas.microsoft.com/office/drawing/2014/main" id="{63DDEB7F-2271-E16A-CC7E-BEF908FD503A}"/>
              </a:ext>
            </a:extLst>
          </p:cNvPr>
          <p:cNvSpPr txBox="1">
            <a:spLocks/>
          </p:cNvSpPr>
          <p:nvPr/>
        </p:nvSpPr>
        <p:spPr>
          <a:xfrm>
            <a:off x="214866"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CONCLUSION PAR PRÉSOMPTION</a:t>
            </a:r>
          </a:p>
        </p:txBody>
      </p:sp>
      <p:sp>
        <p:nvSpPr>
          <p:cNvPr id="6" name="Text Placeholder 4">
            <a:extLst>
              <a:ext uri="{FF2B5EF4-FFF2-40B4-BE49-F238E27FC236}">
                <a16:creationId xmlns:a16="http://schemas.microsoft.com/office/drawing/2014/main" id="{9B58F1F4-F650-7E32-8677-3B75D016C49B}"/>
              </a:ext>
            </a:extLst>
          </p:cNvPr>
          <p:cNvSpPr txBox="1">
            <a:spLocks/>
          </p:cNvSpPr>
          <p:nvPr/>
        </p:nvSpPr>
        <p:spPr>
          <a:xfrm>
            <a:off x="3285640"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CONCLUSION CONDITIONNELLE</a:t>
            </a:r>
          </a:p>
        </p:txBody>
      </p:sp>
      <p:sp>
        <p:nvSpPr>
          <p:cNvPr id="7" name="Text Placeholder 5">
            <a:extLst>
              <a:ext uri="{FF2B5EF4-FFF2-40B4-BE49-F238E27FC236}">
                <a16:creationId xmlns:a16="http://schemas.microsoft.com/office/drawing/2014/main" id="{0E86D5E5-1951-7033-D86A-3119F178465D}"/>
              </a:ext>
            </a:extLst>
          </p:cNvPr>
          <p:cNvSpPr txBox="1">
            <a:spLocks/>
          </p:cNvSpPr>
          <p:nvPr/>
        </p:nvSpPr>
        <p:spPr>
          <a:xfrm>
            <a:off x="6145266"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CONCLUSION BONUS </a:t>
            </a:r>
          </a:p>
        </p:txBody>
      </p:sp>
      <p:sp>
        <p:nvSpPr>
          <p:cNvPr id="8" name="Text Placeholder 6">
            <a:extLst>
              <a:ext uri="{FF2B5EF4-FFF2-40B4-BE49-F238E27FC236}">
                <a16:creationId xmlns:a16="http://schemas.microsoft.com/office/drawing/2014/main" id="{7996C196-896C-1F0D-3B58-F6BCF22F6B0B}"/>
              </a:ext>
            </a:extLst>
          </p:cNvPr>
          <p:cNvSpPr txBox="1">
            <a:spLocks/>
          </p:cNvSpPr>
          <p:nvPr/>
        </p:nvSpPr>
        <p:spPr>
          <a:xfrm>
            <a:off x="9098549"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b="1" dirty="0">
                <a:solidFill>
                  <a:srgbClr val="382B1B"/>
                </a:solidFill>
              </a:rPr>
              <a:t>CONCLUSION RÉFÉRENCE CLIENT </a:t>
            </a:r>
          </a:p>
        </p:txBody>
      </p:sp>
      <p:grpSp>
        <p:nvGrpSpPr>
          <p:cNvPr id="9" name="Group 8">
            <a:extLst>
              <a:ext uri="{FF2B5EF4-FFF2-40B4-BE49-F238E27FC236}">
                <a16:creationId xmlns:a16="http://schemas.microsoft.com/office/drawing/2014/main" id="{CC84901D-6422-CB2D-FF37-4A5603FBC2DD}"/>
              </a:ext>
            </a:extLst>
          </p:cNvPr>
          <p:cNvGrpSpPr/>
          <p:nvPr/>
        </p:nvGrpSpPr>
        <p:grpSpPr>
          <a:xfrm>
            <a:off x="1017101" y="2020173"/>
            <a:ext cx="1163784" cy="1546799"/>
            <a:chOff x="1828799" y="1798501"/>
            <a:chExt cx="1163784" cy="1546799"/>
          </a:xfrm>
        </p:grpSpPr>
        <p:sp>
          <p:nvSpPr>
            <p:cNvPr id="11" name="Graphic 4">
              <a:extLst>
                <a:ext uri="{FF2B5EF4-FFF2-40B4-BE49-F238E27FC236}">
                  <a16:creationId xmlns:a16="http://schemas.microsoft.com/office/drawing/2014/main" id="{07908A8F-825F-154D-5F8B-153F6164BE2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2" name="Text Placeholder 4">
              <a:extLst>
                <a:ext uri="{FF2B5EF4-FFF2-40B4-BE49-F238E27FC236}">
                  <a16:creationId xmlns:a16="http://schemas.microsoft.com/office/drawing/2014/main" id="{1EF5F5A1-ABE7-592B-0A35-1971B646273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14" name="Group 13">
            <a:extLst>
              <a:ext uri="{FF2B5EF4-FFF2-40B4-BE49-F238E27FC236}">
                <a16:creationId xmlns:a16="http://schemas.microsoft.com/office/drawing/2014/main" id="{95425DC5-1D24-C692-478B-0CEEA308C2A4}"/>
              </a:ext>
            </a:extLst>
          </p:cNvPr>
          <p:cNvGrpSpPr/>
          <p:nvPr/>
        </p:nvGrpSpPr>
        <p:grpSpPr>
          <a:xfrm>
            <a:off x="4027611" y="2047883"/>
            <a:ext cx="1163784" cy="1546799"/>
            <a:chOff x="1828799" y="1798501"/>
            <a:chExt cx="1163784" cy="1546799"/>
          </a:xfrm>
        </p:grpSpPr>
        <p:sp>
          <p:nvSpPr>
            <p:cNvPr id="15" name="Graphic 4">
              <a:extLst>
                <a:ext uri="{FF2B5EF4-FFF2-40B4-BE49-F238E27FC236}">
                  <a16:creationId xmlns:a16="http://schemas.microsoft.com/office/drawing/2014/main" id="{63E1150B-2E28-1A8B-0CE8-869E7BCF433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4">
              <a:extLst>
                <a:ext uri="{FF2B5EF4-FFF2-40B4-BE49-F238E27FC236}">
                  <a16:creationId xmlns:a16="http://schemas.microsoft.com/office/drawing/2014/main" id="{EB30102F-6CFD-A3CF-E754-2321751B9534}"/>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grpSp>
        <p:nvGrpSpPr>
          <p:cNvPr id="17" name="Group 16">
            <a:extLst>
              <a:ext uri="{FF2B5EF4-FFF2-40B4-BE49-F238E27FC236}">
                <a16:creationId xmlns:a16="http://schemas.microsoft.com/office/drawing/2014/main" id="{62F6DCE1-FA3A-C97F-8260-759E3115090C}"/>
              </a:ext>
            </a:extLst>
          </p:cNvPr>
          <p:cNvGrpSpPr/>
          <p:nvPr/>
        </p:nvGrpSpPr>
        <p:grpSpPr>
          <a:xfrm>
            <a:off x="6870644" y="1992465"/>
            <a:ext cx="1163784" cy="1546799"/>
            <a:chOff x="1828799" y="1798501"/>
            <a:chExt cx="1163784" cy="1546799"/>
          </a:xfrm>
        </p:grpSpPr>
        <p:sp>
          <p:nvSpPr>
            <p:cNvPr id="18" name="Graphic 4">
              <a:extLst>
                <a:ext uri="{FF2B5EF4-FFF2-40B4-BE49-F238E27FC236}">
                  <a16:creationId xmlns:a16="http://schemas.microsoft.com/office/drawing/2014/main" id="{FDD2ED74-B828-E22A-A396-ACF0A4A47CC4}"/>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9" name="Text Placeholder 4">
              <a:extLst>
                <a:ext uri="{FF2B5EF4-FFF2-40B4-BE49-F238E27FC236}">
                  <a16:creationId xmlns:a16="http://schemas.microsoft.com/office/drawing/2014/main" id="{3C8FC88A-A33E-C2C4-777A-54EDC9F3659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grpSp>
        <p:nvGrpSpPr>
          <p:cNvPr id="20" name="Group 19">
            <a:extLst>
              <a:ext uri="{FF2B5EF4-FFF2-40B4-BE49-F238E27FC236}">
                <a16:creationId xmlns:a16="http://schemas.microsoft.com/office/drawing/2014/main" id="{09211E55-1E11-3722-A5B7-0B22C4406E4F}"/>
              </a:ext>
            </a:extLst>
          </p:cNvPr>
          <p:cNvGrpSpPr/>
          <p:nvPr/>
        </p:nvGrpSpPr>
        <p:grpSpPr>
          <a:xfrm>
            <a:off x="9821663" y="2006319"/>
            <a:ext cx="1163784" cy="1546799"/>
            <a:chOff x="1828799" y="1798501"/>
            <a:chExt cx="1163784" cy="1546799"/>
          </a:xfrm>
        </p:grpSpPr>
        <p:sp>
          <p:nvSpPr>
            <p:cNvPr id="21" name="Graphic 4">
              <a:extLst>
                <a:ext uri="{FF2B5EF4-FFF2-40B4-BE49-F238E27FC236}">
                  <a16:creationId xmlns:a16="http://schemas.microsoft.com/office/drawing/2014/main" id="{507C8CB2-E3CC-C9E2-C5CA-08E3EBF4943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2" name="Text Placeholder 4">
              <a:extLst>
                <a:ext uri="{FF2B5EF4-FFF2-40B4-BE49-F238E27FC236}">
                  <a16:creationId xmlns:a16="http://schemas.microsoft.com/office/drawing/2014/main" id="{14D255E1-1818-42A8-CE38-B922435FD2A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cxnSp>
        <p:nvCxnSpPr>
          <p:cNvPr id="23" name="Straight Connector 22">
            <a:extLst>
              <a:ext uri="{FF2B5EF4-FFF2-40B4-BE49-F238E27FC236}">
                <a16:creationId xmlns:a16="http://schemas.microsoft.com/office/drawing/2014/main" id="{D58415C6-E22B-F3E0-6188-C2F764F3FE53}"/>
              </a:ext>
            </a:extLst>
          </p:cNvPr>
          <p:cNvCxnSpPr>
            <a:cxnSpLocks/>
          </p:cNvCxnSpPr>
          <p:nvPr/>
        </p:nvCxnSpPr>
        <p:spPr>
          <a:xfrm>
            <a:off x="3172691"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6A9B12-B9FC-E5D5-3875-1C9731D14AB6}"/>
              </a:ext>
            </a:extLst>
          </p:cNvPr>
          <p:cNvCxnSpPr>
            <a:cxnSpLocks/>
          </p:cNvCxnSpPr>
          <p:nvPr/>
        </p:nvCxnSpPr>
        <p:spPr>
          <a:xfrm>
            <a:off x="6109855"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E308CA-DBA3-9E6E-F15E-097F18FEC878}"/>
              </a:ext>
            </a:extLst>
          </p:cNvPr>
          <p:cNvCxnSpPr>
            <a:cxnSpLocks/>
          </p:cNvCxnSpPr>
          <p:nvPr/>
        </p:nvCxnSpPr>
        <p:spPr>
          <a:xfrm>
            <a:off x="9047018"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073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CONCLUSION PAR PRÉSOMPTION</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82982" y="2203442"/>
            <a:ext cx="9169658" cy="4672013"/>
          </a:xfrm>
        </p:spPr>
        <p:txBody>
          <a:bodyPr/>
          <a:lstStyle/>
          <a:p>
            <a:r>
              <a:rPr lang="en-US" sz="2000" dirty="0"/>
              <a:t>Partir du principe que le client va acheter jusqu'à ce qu'on vous dise le contraire</a:t>
            </a:r>
          </a:p>
          <a:p>
            <a:endParaRPr lang="en-US" sz="2000" dirty="0"/>
          </a:p>
          <a:p>
            <a:pPr marL="342900" indent="-342900">
              <a:buClr>
                <a:srgbClr val="B6D1E1"/>
              </a:buClr>
              <a:buFont typeface="Arial" panose="020B0604020202020204" pitchFamily="34" charset="0"/>
              <a:buChar char="•"/>
            </a:pPr>
            <a:r>
              <a:rPr lang="en-US" sz="2000" i="1" dirty="0"/>
              <a:t>"Nous pouvons livrer vendredi soir prochain si cela vous convient mieux ?"</a:t>
            </a:r>
          </a:p>
          <a:p>
            <a:pPr marL="342900" indent="-342900">
              <a:buClr>
                <a:srgbClr val="B6D1E1"/>
              </a:buClr>
              <a:buFont typeface="Arial" panose="020B0604020202020204" pitchFamily="34" charset="0"/>
              <a:buChar char="•"/>
            </a:pPr>
            <a:r>
              <a:rPr lang="en-US" sz="2000" i="1" dirty="0"/>
              <a:t>"Deux boîtes suffiraient-elles ou pensez-vous qu'il en faudrait davantage ?"</a:t>
            </a:r>
          </a:p>
          <a:p>
            <a:pPr marL="342900" indent="-342900">
              <a:buClr>
                <a:srgbClr val="B6D1E1"/>
              </a:buClr>
              <a:buFont typeface="Arial" panose="020B0604020202020204" pitchFamily="34" charset="0"/>
              <a:buChar char="•"/>
            </a:pPr>
            <a:r>
              <a:rPr lang="en-US" sz="2000" i="1" dirty="0"/>
              <a:t>"Je vous inscris pour une livraison et nous pourrons confirmer le montant exact avant la livraison.</a:t>
            </a:r>
          </a:p>
          <a:p>
            <a:pPr marL="342900" indent="-342900">
              <a:buClr>
                <a:srgbClr val="B6D1E1"/>
              </a:buClr>
              <a:buFont typeface="Arial" panose="020B0604020202020204" pitchFamily="34" charset="0"/>
              <a:buChar char="•"/>
            </a:pPr>
            <a:endParaRPr lang="en-US" sz="2000" dirty="0"/>
          </a:p>
          <a:p>
            <a:endParaRPr lang="en-US" sz="2000" dirty="0"/>
          </a:p>
          <a:p>
            <a:r>
              <a:rPr lang="en-US" sz="2000" b="1" dirty="0">
                <a:solidFill>
                  <a:srgbClr val="94C7B0"/>
                </a:solidFill>
              </a:rPr>
              <a:t>Philosophie sous-jacente : Basée sur </a:t>
            </a:r>
            <a:r>
              <a:rPr lang="en-US" sz="2000" b="1" dirty="0" err="1">
                <a:solidFill>
                  <a:srgbClr val="94C7B0"/>
                </a:solidFill>
              </a:rPr>
              <a:t>l'hypothèse</a:t>
            </a:r>
            <a:r>
              <a:rPr lang="en-US" sz="2000" b="1" dirty="0">
                <a:solidFill>
                  <a:srgbClr val="94C7B0"/>
                </a:solidFill>
              </a:rPr>
              <a:t> que </a:t>
            </a:r>
          </a:p>
          <a:p>
            <a:r>
              <a:rPr lang="en-US" sz="2000" b="1" dirty="0" err="1">
                <a:solidFill>
                  <a:srgbClr val="94C7B0"/>
                </a:solidFill>
              </a:rPr>
              <a:t>si</a:t>
            </a:r>
            <a:r>
              <a:rPr lang="en-US" sz="2000" b="1" dirty="0">
                <a:solidFill>
                  <a:srgbClr val="94C7B0"/>
                </a:solidFill>
              </a:rPr>
              <a:t> l'on se montre confiant dans le fait qu'une chose </a:t>
            </a:r>
            <a:r>
              <a:rPr lang="en-US" sz="2000" b="1" dirty="0" err="1">
                <a:solidFill>
                  <a:srgbClr val="94C7B0"/>
                </a:solidFill>
              </a:rPr>
              <a:t>est</a:t>
            </a:r>
            <a:r>
              <a:rPr lang="en-US" sz="2000" b="1" dirty="0">
                <a:solidFill>
                  <a:srgbClr val="94C7B0"/>
                </a:solidFill>
              </a:rPr>
              <a:t> </a:t>
            </a:r>
          </a:p>
          <a:p>
            <a:r>
              <a:rPr lang="en-US" sz="2000" b="1" dirty="0" err="1">
                <a:solidFill>
                  <a:srgbClr val="94C7B0"/>
                </a:solidFill>
              </a:rPr>
              <a:t>vrai</a:t>
            </a:r>
            <a:r>
              <a:rPr lang="en-US" sz="2000" b="1" dirty="0">
                <a:solidFill>
                  <a:srgbClr val="94C7B0"/>
                </a:solidFill>
              </a:rPr>
              <a:t>, il est difficile pour l'autre partie de le nier</a:t>
            </a:r>
          </a:p>
          <a:p>
            <a:endParaRPr lang="en-US" sz="2000"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838575" y="2691592"/>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bg1"/>
                </a:solidFill>
              </a:rPr>
              <a:t>LES TECHNIQUES DE CONCLUSION</a:t>
            </a:r>
            <a:endParaRPr lang="en-US" sz="2800" b="1" dirty="0">
              <a:solidFill>
                <a:schemeClr val="bg1"/>
              </a:solidFill>
            </a:endParaRPr>
          </a:p>
        </p:txBody>
      </p:sp>
      <p:sp>
        <p:nvSpPr>
          <p:cNvPr id="14" name="Rectangle 13">
            <a:extLst>
              <a:ext uri="{FF2B5EF4-FFF2-40B4-BE49-F238E27FC236}">
                <a16:creationId xmlns:a16="http://schemas.microsoft.com/office/drawing/2014/main" id="{C29EAC09-EC07-0F15-801E-9A776FC4A7D4}"/>
              </a:ext>
            </a:extLst>
          </p:cNvPr>
          <p:cNvSpPr/>
          <p:nvPr/>
        </p:nvSpPr>
        <p:spPr>
          <a:xfrm>
            <a:off x="2355273" y="4463154"/>
            <a:ext cx="6192982" cy="1258773"/>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Tree>
    <p:extLst>
      <p:ext uri="{BB962C8B-B14F-4D97-AF65-F5344CB8AC3E}">
        <p14:creationId xmlns:p14="http://schemas.microsoft.com/office/powerpoint/2010/main" val="30218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CONCLUSION CONDITIONNELLE</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71179" y="1727342"/>
            <a:ext cx="9169658" cy="4672013"/>
          </a:xfrm>
        </p:spPr>
        <p:txBody>
          <a:bodyPr/>
          <a:lstStyle/>
          <a:p>
            <a:r>
              <a:rPr lang="en-GB" sz="2000" dirty="0"/>
              <a:t>Cette technique consiste à proposer une petite solution ou une aide supplémentaire, puis à demander la vente. </a:t>
            </a:r>
            <a:r>
              <a:rPr lang="en-US" sz="2000" dirty="0"/>
              <a:t>Remettez la balle dans le camp du client en posant une "condition" attrayante pour qu'il achète chez vous maintenant !</a:t>
            </a:r>
          </a:p>
          <a:p>
            <a:endParaRPr lang="en-US" sz="2000" dirty="0"/>
          </a:p>
          <a:p>
            <a:pPr marL="342900" indent="-342900">
              <a:buClr>
                <a:srgbClr val="B6D1E1"/>
              </a:buClr>
              <a:buFont typeface="Arial" panose="020B0604020202020204" pitchFamily="34" charset="0"/>
              <a:buChar char="•"/>
            </a:pPr>
            <a:r>
              <a:rPr lang="en-GB" sz="2000" i="1" dirty="0"/>
              <a:t>"Si je t'en réserve un au marché samedi, tu viendras le chercher ?</a:t>
            </a:r>
          </a:p>
          <a:p>
            <a:pPr marL="342900" indent="-342900">
              <a:buClr>
                <a:srgbClr val="B6D1E1"/>
              </a:buClr>
              <a:buFont typeface="Arial" panose="020B0604020202020204" pitchFamily="34" charset="0"/>
              <a:buChar char="•"/>
            </a:pPr>
            <a:r>
              <a:rPr lang="en-GB" sz="2000" i="1" dirty="0"/>
              <a:t>"Si je vous livre 10 pots échantillons le vendredi matin et vous donne 10 jours pour les tester auprès de vos clients, envisagerez-vous de passer une commande régulière ?"</a:t>
            </a:r>
          </a:p>
          <a:p>
            <a:pPr marL="342900" indent="-342900">
              <a:buClr>
                <a:srgbClr val="B6D1E1"/>
              </a:buClr>
              <a:buFont typeface="Arial" panose="020B0604020202020204" pitchFamily="34" charset="0"/>
              <a:buChar char="•"/>
            </a:pPr>
            <a:r>
              <a:rPr lang="en-GB" sz="2000" i="1" dirty="0"/>
              <a:t>"Si je propose à votre personnel une courte dégustation et que je fournis des étiquettes de rayon en deux langues, seriez-vous heureux de tester mon produit pendant un mois ?"</a:t>
            </a:r>
            <a:endParaRPr lang="en-US" sz="2000" i="1" dirty="0"/>
          </a:p>
          <a:p>
            <a:endParaRPr lang="en-US" sz="2000" dirty="0"/>
          </a:p>
          <a:p>
            <a:endParaRPr lang="en-US" sz="2000" b="1" dirty="0">
              <a:solidFill>
                <a:srgbClr val="94C7B0"/>
              </a:solidFill>
            </a:endParaRPr>
          </a:p>
          <a:p>
            <a:r>
              <a:rPr lang="en-US" sz="2000" b="1" dirty="0">
                <a:solidFill>
                  <a:srgbClr val="94C7B0"/>
                </a:solidFill>
              </a:rPr>
              <a:t>Philosophie sous-jacente : Basée sur le principe de l'échange, </a:t>
            </a:r>
          </a:p>
          <a:p>
            <a:r>
              <a:rPr lang="en-US" sz="2000" b="1" dirty="0">
                <a:solidFill>
                  <a:srgbClr val="94C7B0"/>
                </a:solidFill>
              </a:rPr>
              <a:t>Si je résous votre problème, vous achèterez chez moi.</a:t>
            </a:r>
          </a:p>
          <a:p>
            <a:endParaRPr lang="en-US" sz="2000"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3D540CCA-59B0-AEDE-7B82-B4EFCA3D77EB}"/>
              </a:ext>
            </a:extLst>
          </p:cNvPr>
          <p:cNvSpPr/>
          <p:nvPr/>
        </p:nvSpPr>
        <p:spPr>
          <a:xfrm>
            <a:off x="2285997" y="5375533"/>
            <a:ext cx="6941130" cy="900546"/>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BDA711-D2A8-925E-8F77-5AF9639CDCA9}"/>
              </a:ext>
            </a:extLst>
          </p:cNvPr>
          <p:cNvGrpSpPr/>
          <p:nvPr/>
        </p:nvGrpSpPr>
        <p:grpSpPr>
          <a:xfrm>
            <a:off x="1072518" y="260646"/>
            <a:ext cx="1163784" cy="1546799"/>
            <a:chOff x="1828799" y="1798501"/>
            <a:chExt cx="1163784" cy="1546799"/>
          </a:xfrm>
        </p:grpSpPr>
        <p:sp>
          <p:nvSpPr>
            <p:cNvPr id="4" name="Graphic 4">
              <a:extLst>
                <a:ext uri="{FF2B5EF4-FFF2-40B4-BE49-F238E27FC236}">
                  <a16:creationId xmlns:a16="http://schemas.microsoft.com/office/drawing/2014/main" id="{3ADB6A2A-77BB-D4F1-13A3-0A75C6BEF0D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7E5A1F47-FE60-EF04-C6E2-DB062C72D5D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sp>
        <p:nvSpPr>
          <p:cNvPr id="6" name="Text Placeholder 5">
            <a:extLst>
              <a:ext uri="{FF2B5EF4-FFF2-40B4-BE49-F238E27FC236}">
                <a16:creationId xmlns:a16="http://schemas.microsoft.com/office/drawing/2014/main" id="{67546193-3526-03D6-BAC8-CDB133C2F260}"/>
              </a:ext>
            </a:extLst>
          </p:cNvPr>
          <p:cNvSpPr txBox="1">
            <a:spLocks/>
          </p:cNvSpPr>
          <p:nvPr/>
        </p:nvSpPr>
        <p:spPr>
          <a:xfrm rot="16200000">
            <a:off x="-1838575" y="2691592"/>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bg1"/>
                </a:solidFill>
              </a:rPr>
              <a:t>LES TECHNIQUES DE CONCLUSION</a:t>
            </a:r>
            <a:endParaRPr lang="en-US" sz="2800" b="1" dirty="0">
              <a:solidFill>
                <a:schemeClr val="bg1"/>
              </a:solidFill>
            </a:endParaRPr>
          </a:p>
        </p:txBody>
      </p:sp>
    </p:spTree>
    <p:extLst>
      <p:ext uri="{BB962C8B-B14F-4D97-AF65-F5344CB8AC3E}">
        <p14:creationId xmlns:p14="http://schemas.microsoft.com/office/powerpoint/2010/main" val="288583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dirty="0"/>
              <a:t>CONCLUSION BONUS</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6" y="1917123"/>
            <a:ext cx="9488313" cy="4672013"/>
          </a:xfrm>
        </p:spPr>
        <p:txBody>
          <a:bodyPr/>
          <a:lstStyle/>
          <a:p>
            <a:r>
              <a:rPr lang="en-US" sz="2000" dirty="0"/>
              <a:t>Utilisé lorsque vous y êtes presque !  Basé sur le fait de donner au client </a:t>
            </a:r>
          </a:p>
          <a:p>
            <a:r>
              <a:rPr lang="en-US" sz="2000" dirty="0"/>
              <a:t>quelque chose en plus</a:t>
            </a:r>
          </a:p>
          <a:p>
            <a:endParaRPr lang="en-US" sz="2000" dirty="0"/>
          </a:p>
          <a:p>
            <a:pPr marL="342900" indent="-342900">
              <a:buClr>
                <a:srgbClr val="B6D1E1"/>
              </a:buClr>
              <a:buFont typeface="Arial" panose="020B0604020202020204" pitchFamily="34" charset="0"/>
              <a:buChar char="•"/>
            </a:pPr>
            <a:r>
              <a:rPr lang="en-US" sz="2000" i="1" dirty="0"/>
              <a:t>Parce que vous êtes l'un de nos fidèles clients, je vais vous offrir une réduction supplémentaire de 10 % si vous réservez aujourd'hui. </a:t>
            </a:r>
          </a:p>
          <a:p>
            <a:pPr marL="342900" indent="-342900">
              <a:buClr>
                <a:srgbClr val="B6D1E1"/>
              </a:buClr>
              <a:buFont typeface="Arial" panose="020B0604020202020204" pitchFamily="34" charset="0"/>
              <a:buChar char="•"/>
            </a:pPr>
            <a:r>
              <a:rPr lang="en-US" sz="2000" i="1" dirty="0"/>
              <a:t>Je peux appeler le bureau et réorganiser certaines choses afin que nous puissions programmer la livraison pour demain.</a:t>
            </a:r>
          </a:p>
          <a:p>
            <a:pPr marL="342900" indent="-342900">
              <a:buClr>
                <a:srgbClr val="B6D1E1"/>
              </a:buClr>
              <a:buFont typeface="Arial" panose="020B0604020202020204" pitchFamily="34" charset="0"/>
              <a:buChar char="•"/>
            </a:pPr>
            <a:endParaRPr lang="en-US" sz="2000" i="1" dirty="0"/>
          </a:p>
          <a:p>
            <a:pPr marL="342900" indent="-342900">
              <a:buClr>
                <a:srgbClr val="B6D1E1"/>
              </a:buClr>
              <a:buFont typeface="Arial" panose="020B0604020202020204" pitchFamily="34" charset="0"/>
              <a:buChar char="•"/>
            </a:pPr>
            <a:endParaRPr lang="en-US" sz="2000" i="1" dirty="0"/>
          </a:p>
          <a:p>
            <a:endParaRPr lang="en-US" sz="2000" dirty="0"/>
          </a:p>
          <a:p>
            <a:r>
              <a:rPr lang="en-US" sz="2000" b="1" dirty="0">
                <a:solidFill>
                  <a:srgbClr val="94C7B0"/>
                </a:solidFill>
              </a:rPr>
              <a:t>Philosophie sous-jacente : Basée sur le </a:t>
            </a:r>
            <a:r>
              <a:rPr lang="en-US" sz="2000" b="1" dirty="0" err="1">
                <a:solidFill>
                  <a:srgbClr val="94C7B0"/>
                </a:solidFill>
              </a:rPr>
              <a:t>principe</a:t>
            </a:r>
            <a:r>
              <a:rPr lang="en-US" sz="2000" b="1" dirty="0">
                <a:solidFill>
                  <a:srgbClr val="94C7B0"/>
                </a:solidFill>
              </a:rPr>
              <a:t> </a:t>
            </a:r>
          </a:p>
          <a:p>
            <a:r>
              <a:rPr lang="en-US" sz="2000" b="1" dirty="0">
                <a:solidFill>
                  <a:srgbClr val="94C7B0"/>
                </a:solidFill>
              </a:rPr>
              <a:t>et le fait que vous puissiez non seulement </a:t>
            </a:r>
            <a:r>
              <a:rPr lang="en-US" sz="2000" b="1" dirty="0" err="1">
                <a:solidFill>
                  <a:srgbClr val="94C7B0"/>
                </a:solidFill>
              </a:rPr>
              <a:t>atteindre</a:t>
            </a:r>
            <a:r>
              <a:rPr lang="en-US" sz="2000" b="1" dirty="0">
                <a:solidFill>
                  <a:srgbClr val="94C7B0"/>
                </a:solidFill>
              </a:rPr>
              <a:t> </a:t>
            </a:r>
          </a:p>
          <a:p>
            <a:r>
              <a:rPr lang="en-US" sz="2000" b="1" dirty="0" err="1">
                <a:solidFill>
                  <a:srgbClr val="94C7B0"/>
                </a:solidFill>
              </a:rPr>
              <a:t>mais</a:t>
            </a:r>
            <a:r>
              <a:rPr lang="en-US" sz="2000" b="1" dirty="0">
                <a:solidFill>
                  <a:srgbClr val="94C7B0"/>
                </a:solidFill>
              </a:rPr>
              <a:t> dépasser les </a:t>
            </a:r>
            <a:r>
              <a:rPr lang="en-US" sz="2000" b="1" dirty="0" err="1">
                <a:solidFill>
                  <a:srgbClr val="94C7B0"/>
                </a:solidFill>
              </a:rPr>
              <a:t>attentes</a:t>
            </a:r>
            <a:r>
              <a:rPr lang="en-US" sz="2000" b="1" dirty="0">
                <a:solidFill>
                  <a:srgbClr val="94C7B0"/>
                </a:solidFill>
              </a:rPr>
              <a:t> des clients</a:t>
            </a:r>
          </a:p>
          <a:p>
            <a:endParaRPr lang="en-US" sz="2000"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3D540CCA-59B0-AEDE-7B82-B4EFCA3D77EB}"/>
              </a:ext>
            </a:extLst>
          </p:cNvPr>
          <p:cNvSpPr/>
          <p:nvPr/>
        </p:nvSpPr>
        <p:spPr>
          <a:xfrm>
            <a:off x="2285997" y="4710545"/>
            <a:ext cx="6788730" cy="1191494"/>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BDA711-D2A8-925E-8F77-5AF9639CDCA9}"/>
              </a:ext>
            </a:extLst>
          </p:cNvPr>
          <p:cNvGrpSpPr/>
          <p:nvPr/>
        </p:nvGrpSpPr>
        <p:grpSpPr>
          <a:xfrm>
            <a:off x="1072518" y="260646"/>
            <a:ext cx="1163784" cy="1546799"/>
            <a:chOff x="1828799" y="1798501"/>
            <a:chExt cx="1163784" cy="1546799"/>
          </a:xfrm>
        </p:grpSpPr>
        <p:sp>
          <p:nvSpPr>
            <p:cNvPr id="4" name="Graphic 4">
              <a:extLst>
                <a:ext uri="{FF2B5EF4-FFF2-40B4-BE49-F238E27FC236}">
                  <a16:creationId xmlns:a16="http://schemas.microsoft.com/office/drawing/2014/main" id="{3ADB6A2A-77BB-D4F1-13A3-0A75C6BEF0D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7E5A1F47-FE60-EF04-C6E2-DB062C72D5D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
        <p:nvSpPr>
          <p:cNvPr id="6" name="Text Placeholder 5">
            <a:extLst>
              <a:ext uri="{FF2B5EF4-FFF2-40B4-BE49-F238E27FC236}">
                <a16:creationId xmlns:a16="http://schemas.microsoft.com/office/drawing/2014/main" id="{CF5213D3-40B8-A3F5-846B-DA345DABEF47}"/>
              </a:ext>
            </a:extLst>
          </p:cNvPr>
          <p:cNvSpPr txBox="1">
            <a:spLocks/>
          </p:cNvSpPr>
          <p:nvPr/>
        </p:nvSpPr>
        <p:spPr>
          <a:xfrm rot="16200000">
            <a:off x="-1838575" y="2691592"/>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bg1"/>
                </a:solidFill>
              </a:rPr>
              <a:t>LES TECHNIQUES DE CONCLUSION</a:t>
            </a:r>
            <a:endParaRPr lang="en-US" sz="2800" b="1" dirty="0">
              <a:solidFill>
                <a:schemeClr val="bg1"/>
              </a:solidFill>
            </a:endParaRPr>
          </a:p>
        </p:txBody>
      </p:sp>
    </p:spTree>
    <p:extLst>
      <p:ext uri="{BB962C8B-B14F-4D97-AF65-F5344CB8AC3E}">
        <p14:creationId xmlns:p14="http://schemas.microsoft.com/office/powerpoint/2010/main" val="1956294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en-US" sz="3600" dirty="0"/>
              <a:t>CONCLUSION RÉFÉRENCE CLIENT </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82982" y="1277304"/>
            <a:ext cx="9169658" cy="4999128"/>
          </a:xfrm>
        </p:spPr>
        <p:txBody>
          <a:bodyPr/>
          <a:lstStyle/>
          <a:p>
            <a:pPr>
              <a:buClr>
                <a:srgbClr val="B6D1E1"/>
              </a:buClr>
            </a:pPr>
            <a:r>
              <a:rPr lang="en-GB" sz="1800" dirty="0"/>
              <a:t>Parfois, la meilleure façon d'instaurer la confiance est de laisser les autres parler pour vous.</a:t>
            </a:r>
          </a:p>
          <a:p>
            <a:pPr>
              <a:buClr>
                <a:srgbClr val="B6D1E1"/>
              </a:buClr>
            </a:pPr>
            <a:r>
              <a:rPr lang="en-GB" sz="1800" dirty="0"/>
              <a:t>Si quelqu'un n'est pas sûr, partagez une histoire ou un commentaire d'un client qui a déjà dit "oui". Exemples :</a:t>
            </a:r>
          </a:p>
          <a:p>
            <a:pPr>
              <a:buClr>
                <a:srgbClr val="B6D1E1"/>
              </a:buClr>
            </a:pPr>
            <a:endParaRPr lang="en-GB" sz="1800" i="1" dirty="0"/>
          </a:p>
          <a:p>
            <a:pPr>
              <a:buClr>
                <a:srgbClr val="B6D1E1"/>
              </a:buClr>
            </a:pPr>
            <a:r>
              <a:rPr lang="en-GB" sz="1800" i="1" dirty="0"/>
              <a:t>"L'une de mes clientes habituelles a goûté ce produit pour la première fois sur un marché - maintenant, elle le commande tous les vendredis pour sa famille. Voulez-vous voir son message ?"</a:t>
            </a:r>
          </a:p>
          <a:p>
            <a:pPr>
              <a:buClr>
                <a:srgbClr val="B6D1E1"/>
              </a:buClr>
            </a:pPr>
            <a:endParaRPr lang="en-GB" sz="1800" i="1" dirty="0"/>
          </a:p>
          <a:p>
            <a:pPr>
              <a:buClr>
                <a:srgbClr val="B6D1E1"/>
              </a:buClr>
            </a:pPr>
            <a:r>
              <a:rPr lang="en-GB" sz="1800" i="1" dirty="0"/>
              <a:t>"J'ai livré ce produit à un café local le mois dernier - le propriétaire m'a dit qu'il avait été vendu en trois jours. Voulez-vous que je vous dise ce qu'ils ont dit ?"</a:t>
            </a:r>
            <a:endParaRPr lang="en-US" sz="1800" i="1" dirty="0"/>
          </a:p>
          <a:p>
            <a:pPr marL="342900" indent="-342900">
              <a:buClr>
                <a:srgbClr val="B6D1E1"/>
              </a:buClr>
              <a:buFont typeface="Arial" panose="020B0604020202020204" pitchFamily="34" charset="0"/>
              <a:buChar char="•"/>
            </a:pPr>
            <a:endParaRPr lang="en-US" sz="1800" i="1" dirty="0"/>
          </a:p>
          <a:p>
            <a:endParaRPr lang="en-US" sz="1800" dirty="0"/>
          </a:p>
          <a:p>
            <a:r>
              <a:rPr lang="en-US" sz="1800" b="1" dirty="0">
                <a:solidFill>
                  <a:srgbClr val="94C7B0"/>
                </a:solidFill>
              </a:rPr>
              <a:t>Philosophie sous-jacente :  Basée sur le fait de convaincre le prospect</a:t>
            </a:r>
          </a:p>
          <a:p>
            <a:r>
              <a:rPr lang="en-US" sz="1800" b="1" dirty="0">
                <a:solidFill>
                  <a:srgbClr val="94C7B0"/>
                </a:solidFill>
              </a:rPr>
              <a:t> en fournissant des preuves provenant d'une source tierce crédible</a:t>
            </a:r>
          </a:p>
          <a:p>
            <a:endParaRPr lang="en-US" sz="1800"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3D540CCA-59B0-AEDE-7B82-B4EFCA3D77EB}"/>
              </a:ext>
            </a:extLst>
          </p:cNvPr>
          <p:cNvSpPr/>
          <p:nvPr/>
        </p:nvSpPr>
        <p:spPr>
          <a:xfrm>
            <a:off x="2272141" y="4651774"/>
            <a:ext cx="7315203" cy="1094509"/>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BDA711-D2A8-925E-8F77-5AF9639CDCA9}"/>
              </a:ext>
            </a:extLst>
          </p:cNvPr>
          <p:cNvGrpSpPr/>
          <p:nvPr/>
        </p:nvGrpSpPr>
        <p:grpSpPr>
          <a:xfrm>
            <a:off x="1072518" y="260646"/>
            <a:ext cx="1163784" cy="1546799"/>
            <a:chOff x="1828799" y="1798501"/>
            <a:chExt cx="1163784" cy="1546799"/>
          </a:xfrm>
        </p:grpSpPr>
        <p:sp>
          <p:nvSpPr>
            <p:cNvPr id="4" name="Graphic 4">
              <a:extLst>
                <a:ext uri="{FF2B5EF4-FFF2-40B4-BE49-F238E27FC236}">
                  <a16:creationId xmlns:a16="http://schemas.microsoft.com/office/drawing/2014/main" id="{3ADB6A2A-77BB-D4F1-13A3-0A75C6BEF0D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7E5A1F47-FE60-EF04-C6E2-DB062C72D5D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sp>
        <p:nvSpPr>
          <p:cNvPr id="6" name="Text Placeholder 5">
            <a:extLst>
              <a:ext uri="{FF2B5EF4-FFF2-40B4-BE49-F238E27FC236}">
                <a16:creationId xmlns:a16="http://schemas.microsoft.com/office/drawing/2014/main" id="{E021EEF5-B3F2-D2EA-EF53-5B3E95599CA7}"/>
              </a:ext>
            </a:extLst>
          </p:cNvPr>
          <p:cNvSpPr txBox="1">
            <a:spLocks/>
          </p:cNvSpPr>
          <p:nvPr/>
        </p:nvSpPr>
        <p:spPr>
          <a:xfrm rot="16200000">
            <a:off x="-1838575" y="2691592"/>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bg1"/>
                </a:solidFill>
              </a:rPr>
              <a:t>LES TECHNIQUES DE CONCLUSION</a:t>
            </a:r>
            <a:endParaRPr lang="en-US" sz="2800" b="1" dirty="0">
              <a:solidFill>
                <a:schemeClr val="bg1"/>
              </a:solidFill>
            </a:endParaRPr>
          </a:p>
        </p:txBody>
      </p:sp>
    </p:spTree>
    <p:extLst>
      <p:ext uri="{BB962C8B-B14F-4D97-AF65-F5344CB8AC3E}">
        <p14:creationId xmlns:p14="http://schemas.microsoft.com/office/powerpoint/2010/main" val="34617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dirty="0"/>
              <a:t>CRÉER DES APPELS À L'ACTION CONVAINCANTS</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596539" y="1430548"/>
            <a:ext cx="8675593"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tabLst>
                <a:tab pos="523875" algn="l"/>
                <a:tab pos="661988" algn="l"/>
              </a:tabLst>
            </a:pPr>
            <a:r>
              <a:rPr lang="en-GB" sz="1600" dirty="0"/>
              <a:t>Un appel à l'action est ce que vous dites (ou écrivez) pour guider votre client vers l'étape suivante.</a:t>
            </a:r>
          </a:p>
          <a:p>
            <a:pPr>
              <a:buClr>
                <a:srgbClr val="B6D1E1"/>
              </a:buClr>
              <a:tabLst>
                <a:tab pos="523875" algn="l"/>
                <a:tab pos="661988" algn="l"/>
              </a:tabLst>
            </a:pPr>
            <a:endParaRPr lang="en-GB" sz="1600" dirty="0"/>
          </a:p>
          <a:p>
            <a:pPr>
              <a:buClr>
                <a:srgbClr val="B6D1E1"/>
              </a:buClr>
              <a:tabLst>
                <a:tab pos="523875" algn="l"/>
                <a:tab pos="661988" algn="l"/>
              </a:tabLst>
            </a:pPr>
            <a:r>
              <a:rPr lang="en-GB" sz="1600" dirty="0"/>
              <a:t>Un bon appel à l'action doit :</a:t>
            </a:r>
          </a:p>
          <a:p>
            <a:pPr marL="457200" indent="-457200">
              <a:buClr>
                <a:srgbClr val="B6D1E1"/>
              </a:buClr>
              <a:buAutoNum type="arabicPeriod"/>
              <a:tabLst>
                <a:tab pos="523875" algn="l"/>
                <a:tab pos="661988" algn="l"/>
              </a:tabLst>
            </a:pPr>
            <a:r>
              <a:rPr lang="en-GB" sz="1600" dirty="0"/>
              <a:t>Commencez par un verbe fort : "Commander maintenant" | "Envoyez-moi un message" | "Essayez un échantillon gratuit" | "Suivez le menu de la semaine prochaine"</a:t>
            </a:r>
          </a:p>
          <a:p>
            <a:pPr marL="457200" indent="-457200">
              <a:buClr>
                <a:srgbClr val="B6D1E1"/>
              </a:buClr>
              <a:buAutoNum type="arabicPeriod"/>
              <a:tabLst>
                <a:tab pos="523875" algn="l"/>
                <a:tab pos="661988" algn="l"/>
              </a:tabLst>
            </a:pPr>
            <a:r>
              <a:rPr lang="en-GB" sz="1600" dirty="0"/>
              <a:t>Soyez clair et direct : "Appelez ce numéro pour réserver" | "Scannez le code QR pour voir le menu" | "Envoyez-moi un message sur WhatsApp avant lundi 10 heures pour commander ou vous faire livrer le jeudi"</a:t>
            </a:r>
          </a:p>
          <a:p>
            <a:pPr marL="457200" indent="-457200">
              <a:buClr>
                <a:srgbClr val="B6D1E1"/>
              </a:buClr>
              <a:buAutoNum type="arabicPeriod"/>
              <a:tabLst>
                <a:tab pos="523875" algn="l"/>
                <a:tab pos="661988" algn="l"/>
              </a:tabLst>
            </a:pPr>
            <a:r>
              <a:rPr lang="en-GB" sz="1600" dirty="0"/>
              <a:t> Soyez bref et accrocheur : "Vous avez faim ? Laissez-moi m'occuper du dîner". | "Prêt en 5 minutes. Fait maison avec amour." | "Frais, rapide et plein de saveur".</a:t>
            </a:r>
          </a:p>
          <a:p>
            <a:pPr marL="457200" indent="-457200">
              <a:buClr>
                <a:srgbClr val="B6D1E1"/>
              </a:buClr>
              <a:buAutoNum type="arabicPeriod"/>
              <a:tabLst>
                <a:tab pos="523875" algn="l"/>
                <a:tab pos="661988" algn="l"/>
              </a:tabLst>
            </a:pPr>
            <a:r>
              <a:rPr lang="en-GB" sz="1600" dirty="0"/>
              <a:t> Ajoutez une preuve sociale si vous le pouvez : "Plus de 100 personnes ont commandé le mois dernier, et beaucoup sont revenues pour en avoir plus ! |C'est le produit que nous commandons le plus souvent !</a:t>
            </a:r>
          </a:p>
          <a:p>
            <a:pPr marL="457200" indent="-457200">
              <a:buClr>
                <a:srgbClr val="B6D1E1"/>
              </a:buClr>
              <a:buAutoNum type="arabicPeriod"/>
              <a:tabLst>
                <a:tab pos="523875" algn="l"/>
                <a:tab pos="661988" algn="l"/>
              </a:tabLst>
            </a:pPr>
            <a:r>
              <a:rPr lang="en-GB" sz="1600" dirty="0"/>
              <a:t> Testez et réessayez : Voyez quelle version de l'appel à l'action fonctionne le mieux et suscite le plus de réactions.  Plus votre invitation est claire et assurée, plus les gens sont susceptibles d'y donner suite.</a:t>
            </a:r>
            <a:endParaRPr lang="en-US" sz="1600" dirty="0"/>
          </a:p>
          <a:p>
            <a:pPr marL="342900" indent="-342900">
              <a:buClr>
                <a:srgbClr val="B6D1E1"/>
              </a:buClr>
              <a:buFont typeface="Arial" panose="020B0604020202020204" pitchFamily="34" charset="0"/>
              <a:buChar char="•"/>
              <a:tabLst>
                <a:tab pos="523875" algn="l"/>
                <a:tab pos="661988" algn="l"/>
              </a:tabLst>
            </a:pPr>
            <a:endParaRPr lang="en-US" sz="1600" dirty="0"/>
          </a:p>
        </p:txBody>
      </p:sp>
      <p:pic>
        <p:nvPicPr>
          <p:cNvPr id="3" name="Picture 2" descr="A pink and yellow sign&#10;&#10;AI-generated content may be incorrect.">
            <a:extLst>
              <a:ext uri="{FF2B5EF4-FFF2-40B4-BE49-F238E27FC236}">
                <a16:creationId xmlns:a16="http://schemas.microsoft.com/office/drawing/2014/main" id="{D8660EFB-708F-83E7-6F89-578822E6AD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73848" y="3098475"/>
            <a:ext cx="3202657" cy="2134571"/>
          </a:xfrm>
          <a:prstGeom prst="rect">
            <a:avLst/>
          </a:prstGeom>
        </p:spPr>
      </p:pic>
    </p:spTree>
    <p:extLst>
      <p:ext uri="{BB962C8B-B14F-4D97-AF65-F5344CB8AC3E}">
        <p14:creationId xmlns:p14="http://schemas.microsoft.com/office/powerpoint/2010/main" val="1867239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dirty="0"/>
              <a:t>CONCLURE LA VENTE - DES APPROCHES QUI MARCHENT</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244703" y="1739488"/>
            <a:ext cx="3828533"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en-US" b="1" dirty="0">
                <a:solidFill>
                  <a:srgbClr val="B6D1E1"/>
                </a:solidFill>
              </a:rPr>
              <a:t>Il suffit de demander une commande</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i="1" dirty="0">
                <a:solidFill>
                  <a:srgbClr val="382B1B"/>
                </a:solidFill>
              </a:rPr>
              <a:t>Dois-je vous en réserver un ?</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i="1" dirty="0">
                <a:solidFill>
                  <a:srgbClr val="382B1B"/>
                </a:solidFill>
              </a:rPr>
              <a:t>Souhaitez-vous l'acheter ?</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en-US" dirty="0">
                <a:solidFill>
                  <a:srgbClr val="382B1B"/>
                </a:solidFill>
              </a:rPr>
              <a:t>Résumer et demander l'ordre</a:t>
            </a:r>
          </a:p>
          <a:p>
            <a:pPr marL="0" lvl="1" algn="l">
              <a:lnSpc>
                <a:spcPts val="2340"/>
              </a:lnSpc>
              <a:spcBef>
                <a:spcPts val="0"/>
              </a:spcBef>
              <a:buClr>
                <a:srgbClr val="B6D1E1"/>
              </a:buClr>
              <a:tabLst>
                <a:tab pos="523875" algn="l"/>
                <a:tab pos="661988" algn="l"/>
              </a:tabLst>
            </a:pPr>
            <a:endParaRPr lang="en-US" i="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BE63C446-895B-2E1E-180B-1A4D1127BDE3}"/>
              </a:ext>
            </a:extLst>
          </p:cNvPr>
          <p:cNvSpPr txBox="1">
            <a:spLocks/>
          </p:cNvSpPr>
          <p:nvPr/>
        </p:nvSpPr>
        <p:spPr>
          <a:xfrm>
            <a:off x="4641274" y="1787236"/>
            <a:ext cx="3297382"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en-US" b="1" dirty="0">
                <a:solidFill>
                  <a:srgbClr val="B6D1E1"/>
                </a:solidFill>
              </a:rPr>
              <a:t>La conclusion de la  concession </a:t>
            </a:r>
          </a:p>
          <a:p>
            <a:pPr marL="0" lvl="1" algn="l">
              <a:lnSpc>
                <a:spcPts val="2340"/>
              </a:lnSpc>
              <a:spcBef>
                <a:spcPts val="0"/>
              </a:spcBef>
              <a:buClr>
                <a:srgbClr val="B6D1E1"/>
              </a:buClr>
              <a:tabLst>
                <a:tab pos="523875" algn="l"/>
                <a:tab pos="661988" algn="l"/>
              </a:tabLst>
            </a:pPr>
            <a:r>
              <a:rPr lang="en-US" i="1" dirty="0">
                <a:solidFill>
                  <a:srgbClr val="382B1B"/>
                </a:solidFill>
              </a:rPr>
              <a:t>"Si vous êtes prêt à passer une commande maintenant, je suis prêt à réduire le prix de 5 %".</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3" name="Text Placeholder 2">
            <a:extLst>
              <a:ext uri="{FF2B5EF4-FFF2-40B4-BE49-F238E27FC236}">
                <a16:creationId xmlns:a16="http://schemas.microsoft.com/office/drawing/2014/main" id="{412E6E64-F9F7-3859-78C6-5069D4B666C7}"/>
              </a:ext>
            </a:extLst>
          </p:cNvPr>
          <p:cNvSpPr txBox="1">
            <a:spLocks/>
          </p:cNvSpPr>
          <p:nvPr/>
        </p:nvSpPr>
        <p:spPr>
          <a:xfrm>
            <a:off x="8506692" y="1759527"/>
            <a:ext cx="3297382" cy="207818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en-US" b="1" dirty="0">
                <a:solidFill>
                  <a:srgbClr val="B6D1E1"/>
                </a:solidFill>
              </a:rPr>
              <a:t>L'alternative proche </a:t>
            </a:r>
          </a:p>
          <a:p>
            <a:pPr marL="0" lvl="1" algn="l">
              <a:lnSpc>
                <a:spcPts val="2340"/>
              </a:lnSpc>
              <a:spcBef>
                <a:spcPts val="0"/>
              </a:spcBef>
              <a:buClr>
                <a:srgbClr val="B6D1E1"/>
              </a:buClr>
              <a:tabLst>
                <a:tab pos="523875" algn="l"/>
                <a:tab pos="661988" algn="l"/>
              </a:tabLst>
            </a:pPr>
            <a:r>
              <a:rPr lang="en-US" i="1" dirty="0">
                <a:solidFill>
                  <a:srgbClr val="382B1B"/>
                </a:solidFill>
              </a:rPr>
              <a:t> "Vous le voulez à la vanille ou au chocolat ?" "Voulez-vous qu'il soit livré le mardi ou le vendredi ?"</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cxnSp>
        <p:nvCxnSpPr>
          <p:cNvPr id="4" name="Straight Connector 3">
            <a:extLst>
              <a:ext uri="{FF2B5EF4-FFF2-40B4-BE49-F238E27FC236}">
                <a16:creationId xmlns:a16="http://schemas.microsoft.com/office/drawing/2014/main" id="{7317B79C-1081-0B8C-4035-A35AF65AB993}"/>
              </a:ext>
            </a:extLst>
          </p:cNvPr>
          <p:cNvCxnSpPr>
            <a:cxnSpLocks/>
          </p:cNvCxnSpPr>
          <p:nvPr/>
        </p:nvCxnSpPr>
        <p:spPr>
          <a:xfrm>
            <a:off x="4225636" y="1663501"/>
            <a:ext cx="0" cy="31320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0BB134C-A4FE-971B-5EDD-7C1E19B5D1B3}"/>
              </a:ext>
            </a:extLst>
          </p:cNvPr>
          <p:cNvCxnSpPr>
            <a:cxnSpLocks/>
          </p:cNvCxnSpPr>
          <p:nvPr/>
        </p:nvCxnSpPr>
        <p:spPr>
          <a:xfrm>
            <a:off x="8091055" y="1663501"/>
            <a:ext cx="0" cy="31320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3C1792-29DF-ED38-35F6-F5D1C8D6A543}"/>
              </a:ext>
            </a:extLst>
          </p:cNvPr>
          <p:cNvGrpSpPr/>
          <p:nvPr/>
        </p:nvGrpSpPr>
        <p:grpSpPr>
          <a:xfrm>
            <a:off x="6346151" y="4641272"/>
            <a:ext cx="3096294" cy="1811297"/>
            <a:chOff x="9241751" y="4879658"/>
            <a:chExt cx="2404588" cy="1406657"/>
          </a:xfrm>
        </p:grpSpPr>
        <p:pic>
          <p:nvPicPr>
            <p:cNvPr id="7" name="Picture 6" descr="Icon&#10;&#10;Description automatically generated">
              <a:extLst>
                <a:ext uri="{FF2B5EF4-FFF2-40B4-BE49-F238E27FC236}">
                  <a16:creationId xmlns:a16="http://schemas.microsoft.com/office/drawing/2014/main" id="{FEB61DD7-359F-5EC8-E940-D56EA45EB37F}"/>
                </a:ext>
              </a:extLst>
            </p:cNvPr>
            <p:cNvPicPr>
              <a:picLocks noChangeAspect="1"/>
            </p:cNvPicPr>
            <p:nvPr/>
          </p:nvPicPr>
          <p:blipFill>
            <a:blip r:embed="rId2"/>
            <a:stretch>
              <a:fillRect/>
            </a:stretch>
          </p:blipFill>
          <p:spPr>
            <a:xfrm>
              <a:off x="9241751" y="4879658"/>
              <a:ext cx="2404588" cy="1406657"/>
            </a:xfrm>
            <a:prstGeom prst="rect">
              <a:avLst/>
            </a:prstGeom>
          </p:spPr>
        </p:pic>
        <p:pic>
          <p:nvPicPr>
            <p:cNvPr id="8" name="Picture 7" descr="Icon&#10;&#10;Description automatically generated">
              <a:extLst>
                <a:ext uri="{FF2B5EF4-FFF2-40B4-BE49-F238E27FC236}">
                  <a16:creationId xmlns:a16="http://schemas.microsoft.com/office/drawing/2014/main" id="{8A6589E4-7FAE-EE32-8AEE-911D5B78E96A}"/>
                </a:ext>
              </a:extLst>
            </p:cNvPr>
            <p:cNvPicPr>
              <a:picLocks noChangeAspect="1"/>
            </p:cNvPicPr>
            <p:nvPr/>
          </p:nvPicPr>
          <p:blipFill>
            <a:blip r:embed="rId3"/>
            <a:stretch>
              <a:fillRect/>
            </a:stretch>
          </p:blipFill>
          <p:spPr>
            <a:xfrm>
              <a:off x="9481502" y="4959376"/>
              <a:ext cx="248404" cy="270907"/>
            </a:xfrm>
            <a:prstGeom prst="rect">
              <a:avLst/>
            </a:prstGeom>
          </p:spPr>
        </p:pic>
        <p:pic>
          <p:nvPicPr>
            <p:cNvPr id="9" name="Picture 8" descr="Icon&#10;&#10;Description automatically generated">
              <a:extLst>
                <a:ext uri="{FF2B5EF4-FFF2-40B4-BE49-F238E27FC236}">
                  <a16:creationId xmlns:a16="http://schemas.microsoft.com/office/drawing/2014/main" id="{F6F1A1DB-C74F-B73A-2259-31402A4C317E}"/>
                </a:ext>
              </a:extLst>
            </p:cNvPr>
            <p:cNvPicPr>
              <a:picLocks noChangeAspect="1"/>
            </p:cNvPicPr>
            <p:nvPr/>
          </p:nvPicPr>
          <p:blipFill>
            <a:blip r:embed="rId3"/>
            <a:stretch>
              <a:fillRect/>
            </a:stretch>
          </p:blipFill>
          <p:spPr>
            <a:xfrm flipH="1">
              <a:off x="11250364" y="5183715"/>
              <a:ext cx="248404" cy="270907"/>
            </a:xfrm>
            <a:prstGeom prst="rect">
              <a:avLst/>
            </a:prstGeom>
          </p:spPr>
        </p:pic>
      </p:grpSp>
    </p:spTree>
    <p:extLst>
      <p:ext uri="{BB962C8B-B14F-4D97-AF65-F5344CB8AC3E}">
        <p14:creationId xmlns:p14="http://schemas.microsoft.com/office/powerpoint/2010/main" val="431529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D1F3B-DB8F-880D-07D8-9865694BC5B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1A8F90-97C3-5BC6-DC13-9425CD86A872}"/>
              </a:ext>
            </a:extLst>
          </p:cNvPr>
          <p:cNvSpPr>
            <a:spLocks noGrp="1"/>
          </p:cNvSpPr>
          <p:nvPr>
            <p:ph type="body" sz="quarter" idx="27"/>
          </p:nvPr>
        </p:nvSpPr>
        <p:spPr/>
        <p:txBody>
          <a:bodyPr/>
          <a:lstStyle/>
          <a:p>
            <a:r>
              <a:rPr lang="en-US" dirty="0"/>
              <a:t>SUIVI - MÊME EN L'ABSENCE DE VENTE</a:t>
            </a:r>
          </a:p>
        </p:txBody>
      </p:sp>
      <p:sp>
        <p:nvSpPr>
          <p:cNvPr id="10" name="Text Placeholder 2">
            <a:extLst>
              <a:ext uri="{FF2B5EF4-FFF2-40B4-BE49-F238E27FC236}">
                <a16:creationId xmlns:a16="http://schemas.microsoft.com/office/drawing/2014/main" id="{61EE07FE-8C75-47DA-F73D-B1F34C691F11}"/>
              </a:ext>
            </a:extLst>
          </p:cNvPr>
          <p:cNvSpPr txBox="1">
            <a:spLocks/>
          </p:cNvSpPr>
          <p:nvPr/>
        </p:nvSpPr>
        <p:spPr>
          <a:xfrm>
            <a:off x="637309" y="1814945"/>
            <a:ext cx="7772400"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7" name="TextBox 6">
            <a:extLst>
              <a:ext uri="{FF2B5EF4-FFF2-40B4-BE49-F238E27FC236}">
                <a16:creationId xmlns:a16="http://schemas.microsoft.com/office/drawing/2014/main" id="{CD44104A-78C8-0153-C437-A588D9F43401}"/>
              </a:ext>
            </a:extLst>
          </p:cNvPr>
          <p:cNvSpPr txBox="1"/>
          <p:nvPr/>
        </p:nvSpPr>
        <p:spPr>
          <a:xfrm>
            <a:off x="409149" y="1999879"/>
            <a:ext cx="11478051" cy="4493538"/>
          </a:xfrm>
          <a:prstGeom prst="rect">
            <a:avLst/>
          </a:prstGeom>
          <a:noFill/>
        </p:spPr>
        <p:txBody>
          <a:bodyPr wrap="square" numCol="1">
            <a:spAutoFit/>
          </a:bodyPr>
          <a:lstStyle/>
          <a:p>
            <a:r>
              <a:rPr lang="en-GB" sz="2000" b="1" dirty="0">
                <a:solidFill>
                  <a:srgbClr val="B6D1E1"/>
                </a:solidFill>
              </a:rPr>
              <a:t>Pourquoi le suivi est important :</a:t>
            </a:r>
          </a:p>
          <a:p>
            <a:pPr marL="285750" indent="-285750">
              <a:buFont typeface="Arial" panose="020B0604020202020204" pitchFamily="34" charset="0"/>
              <a:buChar char="•"/>
            </a:pPr>
            <a:r>
              <a:rPr lang="en-GB" sz="2000" dirty="0"/>
              <a:t>Garde la porte ouverte à des opportunités futures</a:t>
            </a:r>
          </a:p>
          <a:p>
            <a:pPr marL="285750" indent="-285750">
              <a:buFont typeface="Arial" panose="020B0604020202020204" pitchFamily="34" charset="0"/>
              <a:buChar char="•"/>
            </a:pPr>
            <a:r>
              <a:rPr lang="en-GB" sz="2000" dirty="0"/>
              <a:t>Montre que vous accordez de l'importance à la conversation, et pas seulement à la vente</a:t>
            </a:r>
          </a:p>
          <a:p>
            <a:pPr marL="285750" indent="-285750">
              <a:buFont typeface="Arial" panose="020B0604020202020204" pitchFamily="34" charset="0"/>
              <a:buChar char="•"/>
            </a:pPr>
            <a:r>
              <a:rPr lang="en-GB" sz="2000" dirty="0"/>
              <a:t>Elle instaure un climat de confiance et vous aide à tirer les leçons de l'expérience.</a:t>
            </a:r>
          </a:p>
          <a:p>
            <a:pPr marL="285750" indent="-285750">
              <a:buFont typeface="Arial" panose="020B0604020202020204" pitchFamily="34" charset="0"/>
              <a:buChar char="•"/>
            </a:pPr>
            <a:endParaRPr lang="en-GB" sz="2000" dirty="0"/>
          </a:p>
          <a:p>
            <a:r>
              <a:rPr lang="en-GB" sz="2000" b="1" dirty="0">
                <a:solidFill>
                  <a:srgbClr val="B6D1E1"/>
                </a:solidFill>
              </a:rPr>
              <a:t>Méthodes pratiques de suivi :</a:t>
            </a:r>
          </a:p>
          <a:p>
            <a:pPr marL="285750" indent="-285750">
              <a:buFont typeface="Arial" panose="020B0604020202020204" pitchFamily="34" charset="0"/>
              <a:buChar char="•"/>
            </a:pPr>
            <a:r>
              <a:rPr lang="en-GB" sz="2000" dirty="0"/>
              <a:t>Envoyez un message de remerciement court et poli (WhatsApp, courriel ou écrit à la main).</a:t>
            </a:r>
          </a:p>
          <a:p>
            <a:pPr marL="285750" indent="-285750">
              <a:buFont typeface="Arial" panose="020B0604020202020204" pitchFamily="34" charset="0"/>
              <a:buChar char="•"/>
            </a:pPr>
            <a:r>
              <a:rPr lang="en-GB" sz="2000" dirty="0"/>
              <a:t>Inclure votre carte de visite, votre prospectus ou votre menu</a:t>
            </a:r>
          </a:p>
          <a:p>
            <a:pPr marL="285750" indent="-285750">
              <a:buFont typeface="Arial" panose="020B0604020202020204" pitchFamily="34" charset="0"/>
              <a:buChar char="•"/>
            </a:pPr>
            <a:r>
              <a:rPr lang="en-GB" sz="2000" dirty="0"/>
              <a:t>Demandez si vous pouvez faire un nouveau suivi dans quelques mois : "</a:t>
            </a:r>
            <a:r>
              <a:rPr lang="en-GB" sz="2000" i="1" dirty="0"/>
              <a:t>Est-ce que je peux vous recontacter avant la prochaine saison ?".</a:t>
            </a:r>
          </a:p>
          <a:p>
            <a:pPr marL="285750" indent="-285750">
              <a:buFont typeface="Arial" panose="020B0604020202020204" pitchFamily="34" charset="0"/>
              <a:buChar char="•"/>
            </a:pPr>
            <a:r>
              <a:rPr lang="en-GB" sz="2000" dirty="0"/>
              <a:t>Demandez des références "</a:t>
            </a:r>
            <a:r>
              <a:rPr lang="en-GB" sz="2000" i="1" dirty="0"/>
              <a:t>Connaissez-vous quelqu'un qui pourrait être intéressé ?".</a:t>
            </a:r>
          </a:p>
          <a:p>
            <a:pPr marL="285750" indent="-285750">
              <a:buFont typeface="Arial" panose="020B0604020202020204" pitchFamily="34" charset="0"/>
              <a:buChar char="•"/>
            </a:pPr>
            <a:r>
              <a:rPr lang="en-GB" sz="2000" dirty="0"/>
              <a:t>Demandez un retour d'information </a:t>
            </a:r>
            <a:r>
              <a:rPr lang="en-GB" sz="2000" i="1" dirty="0"/>
              <a:t>: "Y a-t-il quelque chose que je pourrais améliorer ou expliquer plus clairement ?".</a:t>
            </a:r>
          </a:p>
          <a:p>
            <a:pPr marL="285750" indent="-285750">
              <a:buFont typeface="Arial" panose="020B0604020202020204" pitchFamily="34" charset="0"/>
              <a:buChar char="•"/>
            </a:pPr>
            <a:r>
              <a:rPr lang="en-GB" sz="2000" dirty="0"/>
              <a:t>Invitez à faire des suggestions </a:t>
            </a:r>
            <a:r>
              <a:rPr lang="en-GB" sz="2000" i="1" dirty="0"/>
              <a:t>"Y a-t-il quelque chose que vous aimeriez que je propose à l'avenir ?"</a:t>
            </a:r>
            <a:endParaRPr lang="en-IE" sz="2000" i="1" dirty="0"/>
          </a:p>
        </p:txBody>
      </p:sp>
      <p:sp>
        <p:nvSpPr>
          <p:cNvPr id="9" name="TextBox 8">
            <a:extLst>
              <a:ext uri="{FF2B5EF4-FFF2-40B4-BE49-F238E27FC236}">
                <a16:creationId xmlns:a16="http://schemas.microsoft.com/office/drawing/2014/main" id="{7BDF6D64-3495-44F6-9D10-2D1570AB0DC1}"/>
              </a:ext>
            </a:extLst>
          </p:cNvPr>
          <p:cNvSpPr txBox="1"/>
          <p:nvPr/>
        </p:nvSpPr>
        <p:spPr>
          <a:xfrm>
            <a:off x="304800" y="1230438"/>
            <a:ext cx="11582400" cy="707886"/>
          </a:xfrm>
          <a:prstGeom prst="rect">
            <a:avLst/>
          </a:prstGeom>
          <a:noFill/>
        </p:spPr>
        <p:txBody>
          <a:bodyPr wrap="square">
            <a:spAutoFit/>
          </a:bodyPr>
          <a:lstStyle/>
          <a:p>
            <a:r>
              <a:rPr lang="en-GB" sz="2000" dirty="0"/>
              <a:t>Ce n'est pas parce qu'une personne n'a pas acheté aujourd'hui qu'elle n'achètera pas à l'avenir. Le suivi est une preuve de respect et de professionnalisme et vous aide à établir des relations à long terme.</a:t>
            </a:r>
          </a:p>
        </p:txBody>
      </p:sp>
    </p:spTree>
    <p:extLst>
      <p:ext uri="{BB962C8B-B14F-4D97-AF65-F5344CB8AC3E}">
        <p14:creationId xmlns:p14="http://schemas.microsoft.com/office/powerpoint/2010/main" val="3168163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sz="2800" dirty="0"/>
              <a:t>RAPPEL ! - UNE TECHNIQUE DE POINTE POUR VENDRE EFFICACEMENT !</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378037" y="1576152"/>
            <a:ext cx="6539345"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dirty="0">
                <a:solidFill>
                  <a:srgbClr val="382B1B"/>
                </a:solidFill>
              </a:rPr>
              <a:t>Toutes les ventes dépendent de la conversion. </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en-US" dirty="0">
                <a:solidFill>
                  <a:srgbClr val="382B1B"/>
                </a:solidFill>
              </a:rPr>
              <a:t>Pour augmenter votre taux de conversion, utilisez une combinaison de techniques de clôture par présomption, conditionnelle, bonus et référence client.</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96152" y="1576152"/>
            <a:ext cx="2632364"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3340"/>
              </a:lnSpc>
              <a:spcBef>
                <a:spcPts val="0"/>
              </a:spcBef>
              <a:buClr>
                <a:srgbClr val="B6D1E1"/>
              </a:buClr>
              <a:tabLst>
                <a:tab pos="523875" algn="l"/>
                <a:tab pos="661988" algn="l"/>
              </a:tabLst>
            </a:pPr>
            <a:r>
              <a:rPr lang="en-US" sz="3200" b="1" i="1" dirty="0" err="1">
                <a:solidFill>
                  <a:srgbClr val="94C7B0"/>
                </a:solidFill>
              </a:rPr>
              <a:t>Conclure</a:t>
            </a:r>
            <a:r>
              <a:rPr lang="en-US" sz="3200" b="1" i="1" dirty="0">
                <a:solidFill>
                  <a:srgbClr val="94C7B0"/>
                </a:solidFill>
              </a:rPr>
              <a:t> </a:t>
            </a:r>
            <a:r>
              <a:rPr lang="en-US" sz="3200" b="1" i="1" dirty="0" err="1">
                <a:solidFill>
                  <a:srgbClr val="94C7B0"/>
                </a:solidFill>
              </a:rPr>
              <a:t>efficacement</a:t>
            </a:r>
            <a:r>
              <a:rPr lang="en-US" sz="3200" b="1" i="1" dirty="0">
                <a:solidFill>
                  <a:srgbClr val="94C7B0"/>
                </a:solidFill>
              </a:rPr>
              <a:t> et augmenter les ventes</a:t>
            </a:r>
          </a:p>
          <a:p>
            <a:pPr marL="0" lvl="1" algn="l">
              <a:lnSpc>
                <a:spcPts val="3340"/>
              </a:lnSpc>
              <a:spcBef>
                <a:spcPts val="0"/>
              </a:spcBef>
              <a:buClr>
                <a:srgbClr val="B6D1E1"/>
              </a:buClr>
              <a:tabLst>
                <a:tab pos="523875" algn="l"/>
                <a:tab pos="661988" algn="l"/>
              </a:tabLst>
            </a:pPr>
            <a:endParaRPr lang="en-US" sz="3200" b="1" i="1" dirty="0">
              <a:solidFill>
                <a:srgbClr val="94C7B0"/>
              </a:solidFill>
            </a:endParaRPr>
          </a:p>
        </p:txBody>
      </p:sp>
      <p:cxnSp>
        <p:nvCxnSpPr>
          <p:cNvPr id="3" name="Straight Connector 2">
            <a:extLst>
              <a:ext uri="{FF2B5EF4-FFF2-40B4-BE49-F238E27FC236}">
                <a16:creationId xmlns:a16="http://schemas.microsoft.com/office/drawing/2014/main" id="{A7AA3B19-5D81-F48F-FD30-0C5578DEF760}"/>
              </a:ext>
            </a:extLst>
          </p:cNvPr>
          <p:cNvCxnSpPr>
            <a:cxnSpLocks/>
          </p:cNvCxnSpPr>
          <p:nvPr/>
        </p:nvCxnSpPr>
        <p:spPr>
          <a:xfrm>
            <a:off x="4100947" y="1732773"/>
            <a:ext cx="0" cy="207722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Woman in bakery">
            <a:extLst>
              <a:ext uri="{FF2B5EF4-FFF2-40B4-BE49-F238E27FC236}">
                <a16:creationId xmlns:a16="http://schemas.microsoft.com/office/drawing/2014/main" id="{A1D7AE20-196F-0480-16AE-DED578A8E2D4}"/>
              </a:ext>
            </a:extLst>
          </p:cNvPr>
          <p:cNvPicPr>
            <a:picLocks noChangeAspect="1"/>
          </p:cNvPicPr>
          <p:nvPr/>
        </p:nvPicPr>
        <p:blipFill>
          <a:blip r:embed="rId2"/>
          <a:srcRect t="4540" b="57197"/>
          <a:stretch>
            <a:fillRect/>
          </a:stretch>
        </p:blipFill>
        <p:spPr>
          <a:xfrm>
            <a:off x="868951" y="3718522"/>
            <a:ext cx="10291020" cy="2624037"/>
          </a:xfrm>
          <a:prstGeom prst="rect">
            <a:avLst/>
          </a:prstGeom>
        </p:spPr>
      </p:pic>
    </p:spTree>
    <p:extLst>
      <p:ext uri="{BB962C8B-B14F-4D97-AF65-F5344CB8AC3E}">
        <p14:creationId xmlns:p14="http://schemas.microsoft.com/office/powerpoint/2010/main" val="85598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017486"/>
            <a:ext cx="6147263" cy="2799443"/>
          </a:xfrm>
        </p:spPr>
        <p:txBody>
          <a:bodyPr>
            <a:normAutofit/>
          </a:bodyPr>
          <a:lstStyle/>
          <a:p>
            <a:r>
              <a:rPr lang="en-US" dirty="0"/>
              <a:t>DÉMARRER AVEC LES VENTES</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643809"/>
            <a:ext cx="6147263" cy="2173120"/>
          </a:xfrm>
        </p:spPr>
        <p:txBody>
          <a:bodyPr>
            <a:normAutofit/>
          </a:bodyPr>
          <a:lstStyle/>
          <a:p>
            <a:r>
              <a:rPr lang="en-US" dirty="0"/>
              <a:t>VENTE À L'ÉTALAGE</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449317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VENTE À L'ÉTALAGE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1631868"/>
            <a:ext cx="10740636" cy="4490356"/>
          </a:xfrm>
        </p:spPr>
        <p:txBody>
          <a:bodyPr/>
          <a:lstStyle/>
          <a:p>
            <a:pPr marL="0" lvl="1" algn="l">
              <a:lnSpc>
                <a:spcPts val="2340"/>
              </a:lnSpc>
              <a:spcBef>
                <a:spcPts val="0"/>
              </a:spcBef>
              <a:buClr>
                <a:srgbClr val="94C7B0"/>
              </a:buClr>
            </a:pPr>
            <a:r>
              <a:rPr lang="en-GB" sz="2000" dirty="0"/>
              <a:t>La vente incitative consiste à offrir quelque chose de plus qui ajoute de la valeur à l'achat initial. Il s'agit simplement d'</a:t>
            </a:r>
            <a:r>
              <a:rPr lang="en-GB" sz="2000" b="1" dirty="0"/>
              <a:t>offrir plus de valeur </a:t>
            </a:r>
            <a:r>
              <a:rPr lang="en-GB" sz="2000" dirty="0"/>
              <a:t>à quelqu'un qui a déjà dit "oui". Il s'agit d'être utile, et non pas insistant.</a:t>
            </a:r>
            <a:endParaRPr lang="en-US" sz="2000" dirty="0"/>
          </a:p>
          <a:p>
            <a:pPr marL="0" lvl="1" algn="l">
              <a:lnSpc>
                <a:spcPts val="2340"/>
              </a:lnSpc>
              <a:spcBef>
                <a:spcPts val="0"/>
              </a:spcBef>
              <a:buClr>
                <a:srgbClr val="94C7B0"/>
              </a:buClr>
            </a:pPr>
            <a:endParaRPr lang="en-GB" sz="2000" dirty="0"/>
          </a:p>
          <a:p>
            <a:pPr marL="0" lvl="1" algn="l">
              <a:lnSpc>
                <a:spcPts val="2340"/>
              </a:lnSpc>
              <a:spcBef>
                <a:spcPts val="0"/>
              </a:spcBef>
              <a:buClr>
                <a:srgbClr val="94C7B0"/>
              </a:buClr>
            </a:pPr>
            <a:r>
              <a:rPr lang="en-GB" sz="2000" b="1" dirty="0">
                <a:solidFill>
                  <a:srgbClr val="B6D1E1"/>
                </a:solidFill>
              </a:rPr>
              <a:t>Exemples :</a:t>
            </a:r>
          </a:p>
          <a:p>
            <a:pPr marL="342900" lvl="1" indent="-342900" algn="l">
              <a:lnSpc>
                <a:spcPts val="2340"/>
              </a:lnSpc>
              <a:spcBef>
                <a:spcPts val="0"/>
              </a:spcBef>
              <a:buClr>
                <a:srgbClr val="94C7B0"/>
              </a:buClr>
              <a:buFont typeface="Arial" panose="020B0604020202020204" pitchFamily="34" charset="0"/>
              <a:buChar char="•"/>
            </a:pPr>
            <a:r>
              <a:rPr lang="en-GB" sz="2000" b="1" dirty="0"/>
              <a:t>Proposez une offre groupée : </a:t>
            </a:r>
            <a:r>
              <a:rPr lang="en-GB" sz="2000" i="1" dirty="0"/>
              <a:t>"Voulez-vous le chutney et le pain plat ensemble pour 8 € ?"</a:t>
            </a:r>
          </a:p>
          <a:p>
            <a:pPr marL="342900" lvl="1" indent="-342900" algn="l">
              <a:lnSpc>
                <a:spcPts val="2340"/>
              </a:lnSpc>
              <a:spcBef>
                <a:spcPts val="0"/>
              </a:spcBef>
              <a:buClr>
                <a:srgbClr val="94C7B0"/>
              </a:buClr>
              <a:buFont typeface="Arial" panose="020B0604020202020204" pitchFamily="34" charset="0"/>
              <a:buChar char="•"/>
            </a:pPr>
            <a:r>
              <a:rPr lang="en-GB" sz="2000" b="1" dirty="0"/>
              <a:t>Proposez un accompagnement : </a:t>
            </a:r>
            <a:r>
              <a:rPr lang="en-GB" sz="2000" dirty="0"/>
              <a:t>"</a:t>
            </a:r>
            <a:r>
              <a:rPr lang="en-GB" sz="2000" i="1" dirty="0"/>
              <a:t>Ceci se marie très bien avec notre riz épicé. Voulez-vous l'essayer ?"</a:t>
            </a:r>
          </a:p>
          <a:p>
            <a:pPr marL="342900" lvl="1" indent="-342900" algn="l">
              <a:lnSpc>
                <a:spcPts val="2340"/>
              </a:lnSpc>
              <a:spcBef>
                <a:spcPts val="0"/>
              </a:spcBef>
              <a:buClr>
                <a:srgbClr val="94C7B0"/>
              </a:buClr>
              <a:buFont typeface="Arial" panose="020B0604020202020204" pitchFamily="34" charset="0"/>
              <a:buChar char="•"/>
            </a:pPr>
            <a:r>
              <a:rPr lang="en-GB" sz="2000" b="1" dirty="0"/>
              <a:t>Proposez une plus grande portion : </a:t>
            </a:r>
            <a:r>
              <a:rPr lang="en-GB" sz="2000" i="1" dirty="0"/>
              <a:t>"Pour 3 euros de plus, je peux vous donner la plus grande taille".</a:t>
            </a:r>
          </a:p>
          <a:p>
            <a:pPr marL="342900" lvl="1" indent="-342900" algn="l">
              <a:lnSpc>
                <a:spcPts val="2340"/>
              </a:lnSpc>
              <a:spcBef>
                <a:spcPts val="0"/>
              </a:spcBef>
              <a:buClr>
                <a:srgbClr val="94C7B0"/>
              </a:buClr>
              <a:buFont typeface="Arial" panose="020B0604020202020204" pitchFamily="34" charset="0"/>
              <a:buChar char="•"/>
            </a:pPr>
            <a:r>
              <a:rPr lang="en-GB" sz="2000" b="1" dirty="0"/>
              <a:t>Revendiquez une commande répétée : </a:t>
            </a:r>
            <a:r>
              <a:rPr lang="en-GB" sz="2000" i="1" dirty="0"/>
              <a:t>"La plupart des clients reçoivent deux pots pour la semaine, voulez-vous en prendre un autre ?"</a:t>
            </a:r>
          </a:p>
          <a:p>
            <a:pPr marL="0" lvl="1" algn="l">
              <a:lnSpc>
                <a:spcPts val="2340"/>
              </a:lnSpc>
              <a:spcBef>
                <a:spcPts val="0"/>
              </a:spcBef>
              <a:buClr>
                <a:srgbClr val="94C7B0"/>
              </a:buClr>
            </a:pPr>
            <a:endParaRPr lang="en-GB" sz="2000" dirty="0"/>
          </a:p>
          <a:p>
            <a:pPr marL="342900" lvl="1" indent="-342900" algn="l">
              <a:lnSpc>
                <a:spcPts val="2340"/>
              </a:lnSpc>
              <a:spcBef>
                <a:spcPts val="0"/>
              </a:spcBef>
              <a:buClr>
                <a:srgbClr val="94C7B0"/>
              </a:buClr>
              <a:buFont typeface="Arial" panose="020B0604020202020204" pitchFamily="34" charset="0"/>
              <a:buChar char="•"/>
            </a:pPr>
            <a:endParaRPr lang="en-US" sz="2000" dirty="0"/>
          </a:p>
          <a:p>
            <a:pPr marL="0" lvl="1" algn="l">
              <a:lnSpc>
                <a:spcPts val="2340"/>
              </a:lnSpc>
              <a:spcBef>
                <a:spcPts val="0"/>
              </a:spcBef>
            </a:pPr>
            <a:endParaRPr lang="en-US" sz="2000" dirty="0"/>
          </a:p>
          <a:p>
            <a:pPr marL="0" lvl="1" algn="l">
              <a:lnSpc>
                <a:spcPts val="2340"/>
              </a:lnSpc>
              <a:spcBef>
                <a:spcPts val="0"/>
              </a:spcBef>
            </a:pPr>
            <a:r>
              <a:rPr lang="en-US" sz="2000" b="1" dirty="0"/>
              <a:t>LIRE LA SUITE </a:t>
            </a:r>
            <a:r>
              <a:rPr lang="en-US" sz="2000" dirty="0">
                <a:solidFill>
                  <a:srgbClr val="382B1B"/>
                </a:solidFill>
                <a:hlinkClick r:id="rId2">
                  <a:extLst>
                    <a:ext uri="{A12FA001-AC4F-418D-AE19-62706E023703}">
                      <ahyp:hlinkClr xmlns:ahyp="http://schemas.microsoft.com/office/drawing/2018/hyperlinkcolor" val="tx"/>
                    </a:ext>
                  </a:extLst>
                </a:hlinkClick>
              </a:rPr>
              <a:t>www.wikihow.com/Upsell </a:t>
            </a:r>
            <a:endParaRPr lang="en-US" sz="2000" dirty="0">
              <a:solidFill>
                <a:srgbClr val="382B1B"/>
              </a:solidFill>
            </a:endParaRPr>
          </a:p>
          <a:p>
            <a:pPr marL="0" lvl="1" algn="l">
              <a:lnSpc>
                <a:spcPts val="2340"/>
              </a:lnSpc>
              <a:spcBef>
                <a:spcPts val="0"/>
              </a:spcBef>
            </a:pPr>
            <a:endParaRPr lang="en-US" sz="2000" dirty="0"/>
          </a:p>
          <a:p>
            <a:pPr marL="0" lvl="1" algn="l">
              <a:lnSpc>
                <a:spcPts val="2340"/>
              </a:lnSpc>
              <a:spcBef>
                <a:spcPts val="0"/>
              </a:spcBef>
            </a:pPr>
            <a:endParaRPr lang="en-US" sz="2000" dirty="0"/>
          </a:p>
          <a:p>
            <a:pPr marL="0" lvl="1" algn="l">
              <a:lnSpc>
                <a:spcPts val="2340"/>
              </a:lnSpc>
              <a:spcBef>
                <a:spcPts val="0"/>
              </a:spcBef>
            </a:pPr>
            <a:endParaRPr lang="en-US" sz="2000" dirty="0"/>
          </a:p>
          <a:p>
            <a:pPr marL="0" lvl="1" algn="l">
              <a:lnSpc>
                <a:spcPts val="2340"/>
              </a:lnSpc>
              <a:spcBef>
                <a:spcPts val="0"/>
              </a:spcBef>
            </a:pPr>
            <a:endParaRPr lang="en-US" sz="2000" dirty="0"/>
          </a:p>
        </p:txBody>
      </p:sp>
    </p:spTree>
    <p:extLst>
      <p:ext uri="{BB962C8B-B14F-4D97-AF65-F5344CB8AC3E}">
        <p14:creationId xmlns:p14="http://schemas.microsoft.com/office/powerpoint/2010/main" val="1324041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74FC-1E41-F0E7-83DB-7EB2B5746F1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BF1E144-05C4-6A98-39A6-F96DA8C0A5A3}"/>
              </a:ext>
            </a:extLst>
          </p:cNvPr>
          <p:cNvSpPr>
            <a:spLocks noGrp="1"/>
          </p:cNvSpPr>
          <p:nvPr>
            <p:ph type="body" sz="quarter" idx="27"/>
          </p:nvPr>
        </p:nvSpPr>
        <p:spPr/>
        <p:txBody>
          <a:bodyPr/>
          <a:lstStyle/>
          <a:p>
            <a:r>
              <a:rPr lang="en-US" sz="3200" dirty="0"/>
              <a:t>UPSELLING - </a:t>
            </a:r>
            <a:r>
              <a:rPr lang="en-GB" sz="3200" dirty="0"/>
              <a:t>Comment demander sans se sentir mal à l'aise ?</a:t>
            </a:r>
          </a:p>
        </p:txBody>
      </p:sp>
      <p:sp>
        <p:nvSpPr>
          <p:cNvPr id="3" name="Text Placeholder 2">
            <a:extLst>
              <a:ext uri="{FF2B5EF4-FFF2-40B4-BE49-F238E27FC236}">
                <a16:creationId xmlns:a16="http://schemas.microsoft.com/office/drawing/2014/main" id="{55E50A6A-B289-6CA5-C9C0-3E465E0266DC}"/>
              </a:ext>
            </a:extLst>
          </p:cNvPr>
          <p:cNvSpPr>
            <a:spLocks noGrp="1"/>
          </p:cNvSpPr>
          <p:nvPr>
            <p:ph type="body" sz="quarter" idx="14"/>
          </p:nvPr>
        </p:nvSpPr>
        <p:spPr>
          <a:xfrm>
            <a:off x="738349" y="1631868"/>
            <a:ext cx="6932127" cy="4490356"/>
          </a:xfrm>
        </p:spPr>
        <p:txBody>
          <a:bodyPr/>
          <a:lstStyle/>
          <a:p>
            <a:pPr marL="0" lvl="1" algn="l">
              <a:lnSpc>
                <a:spcPts val="2340"/>
              </a:lnSpc>
              <a:spcBef>
                <a:spcPts val="0"/>
              </a:spcBef>
            </a:pPr>
            <a:r>
              <a:rPr lang="en-GB" dirty="0"/>
              <a:t>La vente incitative fait naturellement partie d'un service amical, surtout lorsque votre offre est utile.</a:t>
            </a:r>
          </a:p>
          <a:p>
            <a:pPr marL="0" lvl="1" algn="l">
              <a:lnSpc>
                <a:spcPts val="2340"/>
              </a:lnSpc>
              <a:spcBef>
                <a:spcPts val="0"/>
              </a:spcBef>
            </a:pPr>
            <a:endParaRPr lang="en-GB" dirty="0"/>
          </a:p>
          <a:p>
            <a:pPr marL="0" lvl="1" algn="l">
              <a:lnSpc>
                <a:spcPts val="2340"/>
              </a:lnSpc>
              <a:spcBef>
                <a:spcPts val="0"/>
              </a:spcBef>
            </a:pPr>
            <a:r>
              <a:rPr lang="en-GB" b="1" dirty="0"/>
              <a:t>Phrases à essayer :</a:t>
            </a:r>
          </a:p>
          <a:p>
            <a:pPr marL="342900" lvl="1" indent="-342900" algn="l">
              <a:lnSpc>
                <a:spcPts val="2340"/>
              </a:lnSpc>
              <a:spcBef>
                <a:spcPts val="0"/>
              </a:spcBef>
              <a:buFont typeface="Arial" panose="020B0604020202020204" pitchFamily="34" charset="0"/>
              <a:buChar char="•"/>
            </a:pPr>
            <a:r>
              <a:rPr lang="en-GB" i="1" dirty="0"/>
              <a:t>"Beaucoup de gens l'associent à..."</a:t>
            </a:r>
          </a:p>
          <a:p>
            <a:pPr marL="342900" lvl="1" indent="-342900" algn="l">
              <a:lnSpc>
                <a:spcPts val="2340"/>
              </a:lnSpc>
              <a:spcBef>
                <a:spcPts val="0"/>
              </a:spcBef>
              <a:buFont typeface="Arial" panose="020B0604020202020204" pitchFamily="34" charset="0"/>
              <a:buChar char="•"/>
            </a:pPr>
            <a:r>
              <a:rPr lang="en-GB" i="1" dirty="0"/>
              <a:t>"Voulez-vous essayer notre formule familiale ?"</a:t>
            </a:r>
          </a:p>
          <a:p>
            <a:pPr marL="342900" lvl="1" indent="-342900" algn="l">
              <a:lnSpc>
                <a:spcPts val="2340"/>
              </a:lnSpc>
              <a:spcBef>
                <a:spcPts val="0"/>
              </a:spcBef>
              <a:buFont typeface="Arial" panose="020B0604020202020204" pitchFamily="34" charset="0"/>
              <a:buChar char="•"/>
            </a:pPr>
            <a:r>
              <a:rPr lang="en-GB" i="1" dirty="0"/>
              <a:t>"C'est notre combinaison la plus populaire ; cela vous conviendrait-il aussi ?</a:t>
            </a:r>
          </a:p>
          <a:p>
            <a:pPr marL="342900" lvl="1" indent="-342900" algn="l">
              <a:lnSpc>
                <a:spcPts val="2340"/>
              </a:lnSpc>
              <a:spcBef>
                <a:spcPts val="0"/>
              </a:spcBef>
              <a:buFont typeface="Arial" panose="020B0604020202020204" pitchFamily="34" charset="0"/>
              <a:buChar char="•"/>
            </a:pPr>
            <a:r>
              <a:rPr lang="en-GB" i="1" dirty="0"/>
              <a:t>"J'ai un nouveau lot de [X]. Voulez-vous en ajouter un ?"</a:t>
            </a:r>
          </a:p>
          <a:p>
            <a:pPr marL="0" lvl="1" algn="l">
              <a:lnSpc>
                <a:spcPts val="2340"/>
              </a:lnSpc>
              <a:spcBef>
                <a:spcPts val="0"/>
              </a:spcBef>
            </a:pPr>
            <a:endParaRPr lang="en-GB" dirty="0"/>
          </a:p>
          <a:p>
            <a:pPr marL="0" lvl="1" algn="l">
              <a:lnSpc>
                <a:spcPts val="2340"/>
              </a:lnSpc>
              <a:spcBef>
                <a:spcPts val="0"/>
              </a:spcBef>
            </a:pPr>
            <a:r>
              <a:rPr lang="en-GB" b="1" dirty="0">
                <a:solidFill>
                  <a:srgbClr val="94C7B0"/>
                </a:solidFill>
              </a:rPr>
              <a:t>Conseil </a:t>
            </a:r>
            <a:r>
              <a:rPr lang="en-GB" dirty="0"/>
              <a:t>: Entraînez-vous à le dire à voix haute jusqu'à ce qu'il vous paraisse naturel - comme si vous donniez un bon conseil.</a:t>
            </a:r>
            <a:endParaRPr lang="en-US" dirty="0"/>
          </a:p>
          <a:p>
            <a:pPr marL="0" lvl="1" algn="l">
              <a:lnSpc>
                <a:spcPts val="2340"/>
              </a:lnSpc>
              <a:spcBef>
                <a:spcPts val="0"/>
              </a:spcBef>
            </a:pPr>
            <a:endParaRPr lang="en-US" dirty="0"/>
          </a:p>
          <a:p>
            <a:pPr marL="0" lvl="1" algn="l">
              <a:lnSpc>
                <a:spcPts val="2340"/>
              </a:lnSpc>
              <a:spcBef>
                <a:spcPts val="0"/>
              </a:spcBef>
            </a:pPr>
            <a:endParaRPr lang="en-US" dirty="0"/>
          </a:p>
          <a:p>
            <a:pPr marL="0" lvl="1" algn="l">
              <a:lnSpc>
                <a:spcPts val="2340"/>
              </a:lnSpc>
              <a:spcBef>
                <a:spcPts val="0"/>
              </a:spcBef>
            </a:pPr>
            <a:endParaRPr lang="en-US" dirty="0"/>
          </a:p>
        </p:txBody>
      </p:sp>
      <p:pic>
        <p:nvPicPr>
          <p:cNvPr id="6" name="Picture 5" descr="Bakery employee giving bag to customer">
            <a:extLst>
              <a:ext uri="{FF2B5EF4-FFF2-40B4-BE49-F238E27FC236}">
                <a16:creationId xmlns:a16="http://schemas.microsoft.com/office/drawing/2014/main" id="{2774F757-0326-FE8D-306B-C23C52D9F21F}"/>
              </a:ext>
            </a:extLst>
          </p:cNvPr>
          <p:cNvPicPr>
            <a:picLocks noChangeAspect="1"/>
          </p:cNvPicPr>
          <p:nvPr/>
        </p:nvPicPr>
        <p:blipFill>
          <a:blip r:embed="rId2"/>
          <a:srcRect l="26806" t="16476" r="19351"/>
          <a:stretch>
            <a:fillRect/>
          </a:stretch>
        </p:blipFill>
        <p:spPr>
          <a:xfrm>
            <a:off x="8049268" y="1834623"/>
            <a:ext cx="3500127" cy="3619743"/>
          </a:xfrm>
          <a:prstGeom prst="rect">
            <a:avLst/>
          </a:prstGeom>
        </p:spPr>
      </p:pic>
    </p:spTree>
    <p:extLst>
      <p:ext uri="{BB962C8B-B14F-4D97-AF65-F5344CB8AC3E}">
        <p14:creationId xmlns:p14="http://schemas.microsoft.com/office/powerpoint/2010/main" val="1554891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D1BDB-78D6-39DA-B3C7-283B8D5C97A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2DBE5E-AC60-856A-68D1-6289FF14D35F}"/>
              </a:ext>
            </a:extLst>
          </p:cNvPr>
          <p:cNvSpPr>
            <a:spLocks noGrp="1"/>
          </p:cNvSpPr>
          <p:nvPr>
            <p:ph type="body" sz="quarter" idx="27"/>
          </p:nvPr>
        </p:nvSpPr>
        <p:spPr/>
        <p:txBody>
          <a:bodyPr/>
          <a:lstStyle/>
          <a:p>
            <a:r>
              <a:rPr lang="en-US" sz="3200" dirty="0"/>
              <a:t>UPSELLING - </a:t>
            </a:r>
            <a:r>
              <a:rPr lang="en-GB" sz="3200" dirty="0"/>
              <a:t>Préparez votre propre offre de vente incitative</a:t>
            </a:r>
          </a:p>
        </p:txBody>
      </p:sp>
      <p:sp>
        <p:nvSpPr>
          <p:cNvPr id="3" name="Text Placeholder 2">
            <a:extLst>
              <a:ext uri="{FF2B5EF4-FFF2-40B4-BE49-F238E27FC236}">
                <a16:creationId xmlns:a16="http://schemas.microsoft.com/office/drawing/2014/main" id="{4BD576DA-585A-4780-837A-E267E0C035FA}"/>
              </a:ext>
            </a:extLst>
          </p:cNvPr>
          <p:cNvSpPr>
            <a:spLocks noGrp="1"/>
          </p:cNvSpPr>
          <p:nvPr>
            <p:ph type="body" sz="quarter" idx="14"/>
          </p:nvPr>
        </p:nvSpPr>
        <p:spPr>
          <a:xfrm>
            <a:off x="716685" y="2971435"/>
            <a:ext cx="11118757" cy="4490356"/>
          </a:xfrm>
        </p:spPr>
        <p:txBody>
          <a:bodyPr/>
          <a:lstStyle/>
          <a:p>
            <a:endParaRPr lang="en-GB" sz="2000" dirty="0"/>
          </a:p>
          <a:p>
            <a:r>
              <a:rPr lang="en-GB" sz="2000" dirty="0"/>
              <a:t>Mettons cela en pratique. Répondez aux questions suivantes :</a:t>
            </a:r>
          </a:p>
          <a:p>
            <a:endParaRPr lang="en-GB" sz="2000" dirty="0"/>
          </a:p>
          <a:p>
            <a:r>
              <a:rPr lang="en-GB" sz="2000" b="1" dirty="0"/>
              <a:t>Produit principal que je vends : </a:t>
            </a:r>
            <a:r>
              <a:rPr lang="en-GB" sz="2000" dirty="0"/>
              <a:t>_________________________</a:t>
            </a:r>
          </a:p>
          <a:p>
            <a:endParaRPr lang="en-GB" sz="2000" b="1" dirty="0"/>
          </a:p>
          <a:p>
            <a:r>
              <a:rPr lang="en-GB" sz="2000" b="1" dirty="0"/>
              <a:t>Je pourrais proposer un complément ou une mise à niveau :</a:t>
            </a:r>
            <a:r>
              <a:rPr lang="en-GB" sz="2000" dirty="0"/>
              <a:t> 	_________________________</a:t>
            </a:r>
          </a:p>
          <a:p>
            <a:endParaRPr lang="en-GB" sz="2000" b="1" dirty="0"/>
          </a:p>
          <a:p>
            <a:r>
              <a:rPr lang="en-GB" sz="2000" b="1" dirty="0"/>
              <a:t>Comment je vais le formuler : </a:t>
            </a:r>
            <a:r>
              <a:rPr lang="en-GB" sz="2000" dirty="0"/>
              <a:t>"_____________________________________________________"</a:t>
            </a:r>
          </a:p>
          <a:p>
            <a:endParaRPr lang="en-GB" sz="2000" dirty="0"/>
          </a:p>
          <a:p>
            <a:pPr marL="0" lvl="1" algn="l">
              <a:lnSpc>
                <a:spcPts val="2340"/>
              </a:lnSpc>
              <a:spcBef>
                <a:spcPts val="0"/>
              </a:spcBef>
            </a:pPr>
            <a:endParaRPr lang="en-US" sz="2000" dirty="0"/>
          </a:p>
          <a:p>
            <a:pPr marL="0" lvl="1" algn="l">
              <a:lnSpc>
                <a:spcPts val="2340"/>
              </a:lnSpc>
              <a:spcBef>
                <a:spcPts val="0"/>
              </a:spcBef>
            </a:pPr>
            <a:endParaRPr lang="en-US" sz="2000" dirty="0"/>
          </a:p>
          <a:p>
            <a:pPr marL="0" lvl="1" algn="l">
              <a:lnSpc>
                <a:spcPts val="2340"/>
              </a:lnSpc>
              <a:spcBef>
                <a:spcPts val="0"/>
              </a:spcBef>
            </a:pPr>
            <a:endParaRPr lang="en-US" sz="2000" dirty="0"/>
          </a:p>
        </p:txBody>
      </p:sp>
      <p:sp>
        <p:nvSpPr>
          <p:cNvPr id="2" name="Rectangle 1">
            <a:extLst>
              <a:ext uri="{FF2B5EF4-FFF2-40B4-BE49-F238E27FC236}">
                <a16:creationId xmlns:a16="http://schemas.microsoft.com/office/drawing/2014/main" id="{C660CD32-D522-D2CB-7DF0-4C2C1A653C9B}"/>
              </a:ext>
            </a:extLst>
          </p:cNvPr>
          <p:cNvSpPr/>
          <p:nvPr/>
        </p:nvSpPr>
        <p:spPr>
          <a:xfrm>
            <a:off x="848921" y="1709806"/>
            <a:ext cx="4429991" cy="114249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B9411AE-92D4-4ECE-1DAE-FFEE23405527}"/>
              </a:ext>
            </a:extLst>
          </p:cNvPr>
          <p:cNvGrpSpPr/>
          <p:nvPr/>
        </p:nvGrpSpPr>
        <p:grpSpPr>
          <a:xfrm>
            <a:off x="2682941" y="1312477"/>
            <a:ext cx="2788753" cy="578690"/>
            <a:chOff x="2045517" y="6166884"/>
            <a:chExt cx="2788753" cy="578690"/>
          </a:xfrm>
        </p:grpSpPr>
        <p:sp>
          <p:nvSpPr>
            <p:cNvPr id="9" name="Rectangle 8">
              <a:extLst>
                <a:ext uri="{FF2B5EF4-FFF2-40B4-BE49-F238E27FC236}">
                  <a16:creationId xmlns:a16="http://schemas.microsoft.com/office/drawing/2014/main" id="{6DC1ACD2-67D5-979E-5A94-6D81118FC855}"/>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E75F7B-88C4-3C69-170F-F4694831B510}"/>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EC8E16-79C6-8914-AE50-439ECBDA767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9F4B2122-2FEE-9788-F65D-2939C43C08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691C1484-1622-778C-F040-7B4A9F73E173}"/>
              </a:ext>
            </a:extLst>
          </p:cNvPr>
          <p:cNvSpPr txBox="1">
            <a:spLocks/>
          </p:cNvSpPr>
          <p:nvPr/>
        </p:nvSpPr>
        <p:spPr>
          <a:xfrm>
            <a:off x="716685" y="1933780"/>
            <a:ext cx="4343895"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Comment ajouter des possibilités de vente incitative à votre entreprise ?</a:t>
            </a:r>
          </a:p>
          <a:p>
            <a:pPr algn="r">
              <a:buClr>
                <a:srgbClr val="B6D1E1"/>
              </a:buClr>
            </a:pPr>
            <a:endParaRPr lang="en-US" b="1" dirty="0"/>
          </a:p>
        </p:txBody>
      </p:sp>
    </p:spTree>
    <p:extLst>
      <p:ext uri="{BB962C8B-B14F-4D97-AF65-F5344CB8AC3E}">
        <p14:creationId xmlns:p14="http://schemas.microsoft.com/office/powerpoint/2010/main" val="3053939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EDB60-FF2A-81D0-3632-A6B572C21E7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0820381-CB4C-E9FB-D810-BC15E03C73BB}"/>
              </a:ext>
            </a:extLst>
          </p:cNvPr>
          <p:cNvSpPr>
            <a:spLocks noGrp="1"/>
          </p:cNvSpPr>
          <p:nvPr>
            <p:ph type="body" sz="quarter" idx="27"/>
          </p:nvPr>
        </p:nvSpPr>
        <p:spPr/>
        <p:txBody>
          <a:bodyPr/>
          <a:lstStyle/>
          <a:p>
            <a:r>
              <a:rPr lang="en-US" dirty="0"/>
              <a:t>ÉTUDE DE CAS - IMPACT SUR LES VENTES</a:t>
            </a:r>
          </a:p>
        </p:txBody>
      </p:sp>
      <p:sp>
        <p:nvSpPr>
          <p:cNvPr id="10" name="Text Placeholder 2">
            <a:extLst>
              <a:ext uri="{FF2B5EF4-FFF2-40B4-BE49-F238E27FC236}">
                <a16:creationId xmlns:a16="http://schemas.microsoft.com/office/drawing/2014/main" id="{40CA0D69-F818-D780-96C8-26BC93347A4E}"/>
              </a:ext>
            </a:extLst>
          </p:cNvPr>
          <p:cNvSpPr txBox="1">
            <a:spLocks/>
          </p:cNvSpPr>
          <p:nvPr/>
        </p:nvSpPr>
        <p:spPr>
          <a:xfrm>
            <a:off x="637309" y="1814945"/>
            <a:ext cx="7772400"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9" name="TextBox 8">
            <a:extLst>
              <a:ext uri="{FF2B5EF4-FFF2-40B4-BE49-F238E27FC236}">
                <a16:creationId xmlns:a16="http://schemas.microsoft.com/office/drawing/2014/main" id="{CBAC73B4-F7D5-1F27-ADD1-A215E9F55484}"/>
              </a:ext>
            </a:extLst>
          </p:cNvPr>
          <p:cNvSpPr txBox="1"/>
          <p:nvPr/>
        </p:nvSpPr>
        <p:spPr>
          <a:xfrm>
            <a:off x="304799" y="1327843"/>
            <a:ext cx="11495037" cy="5062924"/>
          </a:xfrm>
          <a:prstGeom prst="rect">
            <a:avLst/>
          </a:prstGeom>
          <a:noFill/>
        </p:spPr>
        <p:txBody>
          <a:bodyPr wrap="square">
            <a:spAutoFit/>
          </a:bodyPr>
          <a:lstStyle/>
          <a:p>
            <a:r>
              <a:rPr lang="en-IE" sz="1900" b="1" dirty="0"/>
              <a:t>Lena </a:t>
            </a:r>
            <a:r>
              <a:rPr lang="en-IE" sz="1900" b="1" dirty="0" err="1"/>
              <a:t>Derisavifard </a:t>
            </a:r>
            <a:r>
              <a:rPr lang="en-IE" sz="1900" b="1" dirty="0"/>
              <a:t>- BiBi Bakery - </a:t>
            </a:r>
            <a:r>
              <a:rPr lang="en-IE" sz="1900" b="1" dirty="0">
                <a:solidFill>
                  <a:schemeClr val="bg1"/>
                </a:solidFill>
                <a:hlinkClick r:id="rId2"/>
              </a:rPr>
              <a:t>LISEZ SON HISTOIRE COMPLÈTE </a:t>
            </a:r>
            <a:r>
              <a:rPr lang="en-IE" sz="1900" dirty="0">
                <a:solidFill>
                  <a:srgbClr val="382B1B"/>
                </a:solidFill>
              </a:rPr>
              <a:t>et visitez le site web </a:t>
            </a:r>
            <a:r>
              <a:rPr lang="en-IE" sz="1900" dirty="0">
                <a:hlinkClick r:id="rId3"/>
              </a:rPr>
              <a:t>Accueil | BiBi Bakery</a:t>
            </a:r>
            <a:endParaRPr lang="en-IE" sz="1900" dirty="0">
              <a:solidFill>
                <a:srgbClr val="382B1B"/>
              </a:solidFill>
            </a:endParaRPr>
          </a:p>
          <a:p>
            <a:endParaRPr lang="en-IE" sz="1900" b="1" dirty="0"/>
          </a:p>
          <a:p>
            <a:r>
              <a:rPr lang="en-IE" sz="1900" b="1" dirty="0"/>
              <a:t>Son parcours : </a:t>
            </a:r>
            <a:r>
              <a:rPr lang="en-IE" sz="1900" dirty="0"/>
              <a:t>Boulanger iranien qui est passé de la finance à l'entrepreneuriat culinaire en mettant l'accent sur les </a:t>
            </a:r>
            <a:r>
              <a:rPr lang="en-IE" sz="1900" b="1" dirty="0"/>
              <a:t>gourmandises végétaliennes persanes </a:t>
            </a:r>
            <a:r>
              <a:rPr lang="en-IE" sz="1900" dirty="0"/>
              <a:t>comme le baklava à la cardamome et à la rose et les sandwichs à la crème glacée au safran. </a:t>
            </a:r>
          </a:p>
          <a:p>
            <a:endParaRPr lang="en-IE" sz="1900" dirty="0"/>
          </a:p>
          <a:p>
            <a:r>
              <a:rPr lang="en-IE" sz="1900" b="1" dirty="0"/>
              <a:t>Stratégie de vente :</a:t>
            </a:r>
            <a:endParaRPr lang="en-IE" sz="1900" dirty="0"/>
          </a:p>
          <a:p>
            <a:pPr marL="800100" lvl="1" indent="-342900">
              <a:buFont typeface="Arial" panose="020B0604020202020204" pitchFamily="34" charset="0"/>
              <a:buChar char="•"/>
            </a:pPr>
            <a:r>
              <a:rPr lang="en-IE" sz="1900" dirty="0"/>
              <a:t>Elle a commencé par des pop-ups le week-end dans les bars et les marchés de Brooklyn, en utilisant des cartes postales et des présentoirs à thème ("épine-vinette et safran").</a:t>
            </a:r>
          </a:p>
          <a:p>
            <a:pPr marL="800100" lvl="1" indent="-342900">
              <a:buFont typeface="Arial" panose="020B0604020202020204" pitchFamily="34" charset="0"/>
              <a:buChar char="•"/>
            </a:pPr>
            <a:r>
              <a:rPr lang="en-IE" sz="1900" dirty="0"/>
              <a:t>Elle a rejoint un incubateur axé sur les femmes (Hot Bread Kitchen), où elle a appris les techniques de fixation des prix, d'emballage et de vente, ce qui l'a aidée à passer du statut d'amateur à celui de vendeur régulier. </a:t>
            </a:r>
          </a:p>
          <a:p>
            <a:pPr marL="0" lvl="1"/>
            <a:r>
              <a:rPr lang="en-IE" sz="1900" b="1" dirty="0"/>
              <a:t>Résultats :</a:t>
            </a:r>
            <a:endParaRPr lang="en-IE" sz="1900" dirty="0"/>
          </a:p>
          <a:p>
            <a:pPr marL="800100" lvl="1" indent="-342900">
              <a:buFont typeface="Arial" panose="020B0604020202020204" pitchFamily="34" charset="0"/>
              <a:buChar char="•"/>
            </a:pPr>
            <a:r>
              <a:rPr lang="en-GB" sz="1900" dirty="0"/>
              <a:t>Les ventes ont augmenté de 16 % d'une année sur l'autre et un public fidèle s'est constitué autour de la narration culturelle et de l'excellence des produits. </a:t>
            </a:r>
          </a:p>
          <a:p>
            <a:pPr marL="800100" lvl="1" indent="-342900">
              <a:buFont typeface="Arial" panose="020B0604020202020204" pitchFamily="34" charset="0"/>
              <a:buChar char="•"/>
            </a:pPr>
            <a:r>
              <a:rPr lang="en-IE" sz="1900" dirty="0"/>
              <a:t>Il travaille actuellement à l'ouverture d'une boulangerie complète, </a:t>
            </a:r>
            <a:r>
              <a:rPr lang="en-IE" sz="1900" dirty="0" err="1"/>
              <a:t>alimentée </a:t>
            </a:r>
            <a:r>
              <a:rPr lang="en-IE" sz="1900" dirty="0"/>
              <a:t>par des ventes directes régulières et l'engagement de la communauté.</a:t>
            </a:r>
          </a:p>
        </p:txBody>
      </p:sp>
    </p:spTree>
    <p:extLst>
      <p:ext uri="{BB962C8B-B14F-4D97-AF65-F5344CB8AC3E}">
        <p14:creationId xmlns:p14="http://schemas.microsoft.com/office/powerpoint/2010/main" val="3739594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US" dirty="0"/>
              <a:t>ÉTUDE DE CAS - IMPACT SUR LES VENTES</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637309" y="1814945"/>
            <a:ext cx="7772400"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9" name="TextBox 8">
            <a:extLst>
              <a:ext uri="{FF2B5EF4-FFF2-40B4-BE49-F238E27FC236}">
                <a16:creationId xmlns:a16="http://schemas.microsoft.com/office/drawing/2014/main" id="{89E23116-4754-BF3C-E35C-EF535A1663AC}"/>
              </a:ext>
            </a:extLst>
          </p:cNvPr>
          <p:cNvSpPr txBox="1"/>
          <p:nvPr/>
        </p:nvSpPr>
        <p:spPr>
          <a:xfrm>
            <a:off x="304799" y="1327843"/>
            <a:ext cx="7569525" cy="5078313"/>
          </a:xfrm>
          <a:prstGeom prst="rect">
            <a:avLst/>
          </a:prstGeom>
          <a:noFill/>
        </p:spPr>
        <p:txBody>
          <a:bodyPr wrap="square">
            <a:spAutoFit/>
          </a:bodyPr>
          <a:lstStyle/>
          <a:p>
            <a:r>
              <a:rPr lang="en-GB" sz="2000" b="1" dirty="0"/>
              <a:t>Shelly Nuruzzaman - BANG ! Curry Kits </a:t>
            </a:r>
            <a:r>
              <a:rPr lang="en-GB" sz="2000" b="1" dirty="0">
                <a:hlinkClick r:id="rId2"/>
              </a:rPr>
              <a:t>LIRE SON HISTOIRE COMPLÈTE</a:t>
            </a:r>
            <a:endParaRPr lang="en-GB" sz="2000" b="1" dirty="0"/>
          </a:p>
          <a:p>
            <a:endParaRPr lang="en-GB" sz="2000" dirty="0"/>
          </a:p>
          <a:p>
            <a:r>
              <a:rPr lang="en-GB" sz="2000" b="1" dirty="0"/>
              <a:t>Historique : </a:t>
            </a:r>
            <a:r>
              <a:rPr lang="en-GB" sz="2000" dirty="0"/>
              <a:t>Ancienne scientifique qui a commencé à vendre des kits de curry à partir de sa cuisine avec un budget de 650 £. </a:t>
            </a:r>
          </a:p>
          <a:p>
            <a:endParaRPr lang="en-GB" sz="2000" dirty="0"/>
          </a:p>
          <a:p>
            <a:r>
              <a:rPr lang="en-GB" sz="2000" b="1" dirty="0"/>
              <a:t>Stratégie de vente : </a:t>
            </a:r>
            <a:r>
              <a:rPr lang="en-GB" sz="2000" dirty="0"/>
              <a:t>Vente sur les marchés locaux et dans le cadre de cours de cuisine, permettant aux gens de découvrir directement le produit et son histoire. Partenariats avec des détaillants (par exemple, Waitrose), stimulés par les bons résultats des ventes directes et la crédibilité de la marque. </a:t>
            </a:r>
          </a:p>
          <a:p>
            <a:endParaRPr lang="en-GB" sz="2000" dirty="0"/>
          </a:p>
          <a:p>
            <a:r>
              <a:rPr lang="en-GB" sz="2000" b="1" dirty="0"/>
              <a:t>Résultats : </a:t>
            </a:r>
            <a:r>
              <a:rPr lang="en-GB" sz="2000" dirty="0"/>
              <a:t>Atteint un chiffre d'affaires annuel à plusieurs chiffres, en combinant les ventes directes aux consommateurs avec une forte présence dans le commerce de détail.</a:t>
            </a:r>
          </a:p>
          <a:p>
            <a:endParaRPr lang="en-GB" sz="2000" dirty="0"/>
          </a:p>
          <a:p>
            <a:r>
              <a:rPr lang="en-GB" sz="2000" b="1" dirty="0"/>
              <a:t>Visitez son site web : </a:t>
            </a:r>
            <a:r>
              <a:rPr lang="en-IE" sz="2000" dirty="0">
                <a:hlinkClick r:id="rId3"/>
              </a:rPr>
              <a:t>Bang Curry</a:t>
            </a:r>
            <a:endParaRPr lang="en-IE" sz="2000" dirty="0"/>
          </a:p>
        </p:txBody>
      </p:sp>
      <p:pic>
        <p:nvPicPr>
          <p:cNvPr id="12" name="Picture 11">
            <a:extLst>
              <a:ext uri="{FF2B5EF4-FFF2-40B4-BE49-F238E27FC236}">
                <a16:creationId xmlns:a16="http://schemas.microsoft.com/office/drawing/2014/main" id="{67C1D8D0-0A33-854F-C4F8-4ABEC317CD09}"/>
              </a:ext>
            </a:extLst>
          </p:cNvPr>
          <p:cNvPicPr>
            <a:picLocks noChangeAspect="1"/>
          </p:cNvPicPr>
          <p:nvPr/>
        </p:nvPicPr>
        <p:blipFill>
          <a:blip r:embed="rId4"/>
          <a:stretch>
            <a:fillRect/>
          </a:stretch>
        </p:blipFill>
        <p:spPr>
          <a:xfrm>
            <a:off x="7951511" y="1918490"/>
            <a:ext cx="3836716" cy="3492195"/>
          </a:xfrm>
          <a:prstGeom prst="rect">
            <a:avLst/>
          </a:prstGeom>
        </p:spPr>
      </p:pic>
    </p:spTree>
    <p:extLst>
      <p:ext uri="{BB962C8B-B14F-4D97-AF65-F5344CB8AC3E}">
        <p14:creationId xmlns:p14="http://schemas.microsoft.com/office/powerpoint/2010/main" val="3810125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0B43F-55C7-1DBE-C137-79FB9FC45E5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6FB7AB8-3CB1-8741-F7A6-F655C3368B35}"/>
              </a:ext>
            </a:extLst>
          </p:cNvPr>
          <p:cNvSpPr>
            <a:spLocks noGrp="1"/>
          </p:cNvSpPr>
          <p:nvPr>
            <p:ph type="body" sz="quarter" idx="27"/>
          </p:nvPr>
        </p:nvSpPr>
        <p:spPr/>
        <p:txBody>
          <a:bodyPr/>
          <a:lstStyle/>
          <a:p>
            <a:r>
              <a:rPr lang="en-IE" dirty="0"/>
              <a:t>PRINCIPAUX ENSEIGNEMENTS </a:t>
            </a:r>
            <a:endParaRPr lang="en-GB" dirty="0"/>
          </a:p>
        </p:txBody>
      </p:sp>
      <p:sp>
        <p:nvSpPr>
          <p:cNvPr id="3" name="Text Placeholder 2">
            <a:extLst>
              <a:ext uri="{FF2B5EF4-FFF2-40B4-BE49-F238E27FC236}">
                <a16:creationId xmlns:a16="http://schemas.microsoft.com/office/drawing/2014/main" id="{6524E4D5-CEC6-6DBC-9F90-DD1C3DDB0319}"/>
              </a:ext>
            </a:extLst>
          </p:cNvPr>
          <p:cNvSpPr>
            <a:spLocks noGrp="1"/>
          </p:cNvSpPr>
          <p:nvPr>
            <p:ph type="body" sz="quarter" idx="14"/>
          </p:nvPr>
        </p:nvSpPr>
        <p:spPr>
          <a:xfrm>
            <a:off x="738349" y="1525994"/>
            <a:ext cx="6932127" cy="4490356"/>
          </a:xfrm>
        </p:spPr>
        <p:txBody>
          <a:bodyPr/>
          <a:lstStyle/>
          <a:p>
            <a:pPr marL="342900" indent="-342900">
              <a:buFont typeface="Arial" panose="020B0604020202020204" pitchFamily="34" charset="0"/>
              <a:buChar char="•"/>
            </a:pPr>
            <a:r>
              <a:rPr lang="en-GB" sz="1800" dirty="0"/>
              <a:t>Commencez modestement. Les étals de marché, les pop-ups et les événements d'échantillonnage sont des moyens efficaces d'instaurer la confiance et de tester votre offre.</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Utilisez votre histoire, votre culture et vos valeurs uniques pour vous démarquer, elles constituent votre force/superpuissance.</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Rejoignez un réseau de soutien ou un programme d'accélération pour développer vos compétences et votre confiance en matière de vente.</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N'oubliez pas que les ventes directes peuvent déboucher sur des opportunités plus importantes, telles que des partenariats avec des grossistes ou des abonnements réguliers.</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Et surtout : </a:t>
            </a:r>
            <a:r>
              <a:rPr lang="en-GB" sz="1800" b="1" dirty="0">
                <a:solidFill>
                  <a:srgbClr val="94C7B0"/>
                </a:solidFill>
              </a:rPr>
              <a:t>Pratiquer. S'entraîner. Entraînez-vous</a:t>
            </a:r>
            <a:r>
              <a:rPr lang="en-GB" sz="1800" b="1" dirty="0"/>
              <a:t>.</a:t>
            </a:r>
            <a:br>
              <a:rPr lang="en-GB" sz="1800" dirty="0"/>
            </a:br>
            <a:r>
              <a:rPr lang="en-GB" sz="1800" dirty="0"/>
              <a:t>Vous vous améliorerez à chaque conversation.</a:t>
            </a:r>
          </a:p>
          <a:p>
            <a:pPr marL="0" lvl="1" algn="l">
              <a:lnSpc>
                <a:spcPts val="2340"/>
              </a:lnSpc>
              <a:spcBef>
                <a:spcPts val="0"/>
              </a:spcBef>
            </a:pPr>
            <a:endParaRPr lang="en-US" sz="1800" dirty="0"/>
          </a:p>
          <a:p>
            <a:pPr marL="0" lvl="1" algn="l">
              <a:lnSpc>
                <a:spcPts val="2340"/>
              </a:lnSpc>
              <a:spcBef>
                <a:spcPts val="0"/>
              </a:spcBef>
            </a:pPr>
            <a:endParaRPr lang="en-US" sz="1800" dirty="0"/>
          </a:p>
        </p:txBody>
      </p:sp>
      <p:pic>
        <p:nvPicPr>
          <p:cNvPr id="5" name="Picture 4" descr="Group of desserts on a table">
            <a:extLst>
              <a:ext uri="{FF2B5EF4-FFF2-40B4-BE49-F238E27FC236}">
                <a16:creationId xmlns:a16="http://schemas.microsoft.com/office/drawing/2014/main" id="{DA9A94DE-85B6-94F8-C6E4-E5D64D51A2B7}"/>
              </a:ext>
            </a:extLst>
          </p:cNvPr>
          <p:cNvPicPr>
            <a:picLocks noChangeAspect="1"/>
          </p:cNvPicPr>
          <p:nvPr/>
        </p:nvPicPr>
        <p:blipFill>
          <a:blip r:embed="rId2"/>
          <a:stretch>
            <a:fillRect/>
          </a:stretch>
        </p:blipFill>
        <p:spPr>
          <a:xfrm>
            <a:off x="7921420" y="2457814"/>
            <a:ext cx="3936157" cy="2626716"/>
          </a:xfrm>
          <a:prstGeom prst="rect">
            <a:avLst/>
          </a:prstGeom>
        </p:spPr>
      </p:pic>
    </p:spTree>
    <p:extLst>
      <p:ext uri="{BB962C8B-B14F-4D97-AF65-F5344CB8AC3E}">
        <p14:creationId xmlns:p14="http://schemas.microsoft.com/office/powerpoint/2010/main" val="4222231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b="1" dirty="0">
                <a:solidFill>
                  <a:schemeClr val="bg1"/>
                </a:solidFill>
              </a:rPr>
              <a:t>www.3kitchens.eu</a:t>
            </a:r>
          </a:p>
        </p:txBody>
      </p:sp>
      <p:grpSp>
        <p:nvGrpSpPr>
          <p:cNvPr id="2" name="Group 1">
            <a:extLst>
              <a:ext uri="{FF2B5EF4-FFF2-40B4-BE49-F238E27FC236}">
                <a16:creationId xmlns:a16="http://schemas.microsoft.com/office/drawing/2014/main" id="{D40AEF50-6B78-CC28-8AB8-8B99FDC220FC}"/>
              </a:ext>
            </a:extLst>
          </p:cNvPr>
          <p:cNvGrpSpPr/>
          <p:nvPr/>
        </p:nvGrpSpPr>
        <p:grpSpPr>
          <a:xfrm>
            <a:off x="516327" y="576795"/>
            <a:ext cx="5317704" cy="4677840"/>
            <a:chOff x="2639536" y="4480401"/>
            <a:chExt cx="2257853" cy="1986172"/>
          </a:xfrm>
        </p:grpSpPr>
        <p:pic>
          <p:nvPicPr>
            <p:cNvPr id="3" name="Picture 2" descr="Icon&#10;&#10;Description automatically generated">
              <a:extLst>
                <a:ext uri="{FF2B5EF4-FFF2-40B4-BE49-F238E27FC236}">
                  <a16:creationId xmlns:a16="http://schemas.microsoft.com/office/drawing/2014/main" id="{3E9DEAAD-C18E-549B-6574-5FD06AFB09D1}"/>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5" name="Picture 4" descr="Icon&#10;&#10;Description automatically generated">
              <a:extLst>
                <a:ext uri="{FF2B5EF4-FFF2-40B4-BE49-F238E27FC236}">
                  <a16:creationId xmlns:a16="http://schemas.microsoft.com/office/drawing/2014/main" id="{C37EE73F-BE09-DDFD-70B5-3C93229476AB}"/>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6" name="Text Placeholder 5">
            <a:extLst>
              <a:ext uri="{FF2B5EF4-FFF2-40B4-BE49-F238E27FC236}">
                <a16:creationId xmlns:a16="http://schemas.microsoft.com/office/drawing/2014/main" id="{07A701C7-9F8D-8C93-76E1-59B2A33D3EFA}"/>
              </a:ext>
            </a:extLst>
          </p:cNvPr>
          <p:cNvSpPr txBox="1">
            <a:spLocks/>
          </p:cNvSpPr>
          <p:nvPr/>
        </p:nvSpPr>
        <p:spPr>
          <a:xfrm>
            <a:off x="1577436" y="1971519"/>
            <a:ext cx="3195486" cy="13599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b="1" dirty="0">
                <a:solidFill>
                  <a:srgbClr val="382B1B"/>
                </a:solidFill>
              </a:rPr>
              <a:t>Étape 7 : Le pouvoir des collaborations et des réseaux </a:t>
            </a:r>
          </a:p>
        </p:txBody>
      </p:sp>
      <p:sp>
        <p:nvSpPr>
          <p:cNvPr id="7" name="Text Placeholder 6">
            <a:extLst>
              <a:ext uri="{FF2B5EF4-FFF2-40B4-BE49-F238E27FC236}">
                <a16:creationId xmlns:a16="http://schemas.microsoft.com/office/drawing/2014/main" id="{E330AB77-C2CA-ADF9-1B26-57AE8A23C63F}"/>
              </a:ext>
            </a:extLst>
          </p:cNvPr>
          <p:cNvSpPr txBox="1">
            <a:spLocks/>
          </p:cNvSpPr>
          <p:nvPr/>
        </p:nvSpPr>
        <p:spPr>
          <a:xfrm>
            <a:off x="1226138" y="1184736"/>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solidFill>
                  <a:srgbClr val="382B1B"/>
                </a:solidFill>
              </a:rPr>
              <a:t>Ensuite </a:t>
            </a:r>
          </a:p>
        </p:txBody>
      </p:sp>
    </p:spTree>
    <p:extLst>
      <p:ext uri="{BB962C8B-B14F-4D97-AF65-F5344CB8AC3E}">
        <p14:creationId xmlns:p14="http://schemas.microsoft.com/office/powerpoint/2010/main" val="166709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DÉMARRER AVEC LES VENTES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658765"/>
            <a:ext cx="3875216" cy="4351563"/>
          </a:xfrm>
        </p:spPr>
        <p:txBody>
          <a:bodyPr/>
          <a:lstStyle/>
          <a:p>
            <a:r>
              <a:rPr lang="en-GB" sz="2500" b="1" i="1" dirty="0">
                <a:solidFill>
                  <a:srgbClr val="94C7B0"/>
                </a:solidFill>
              </a:rPr>
              <a:t>Soyons honnêtes : il peut être difficile de vendre. De nombreuses femmes affirment qu'il s'agit de la partie la plus difficile de la gestion d'une entreprise, en particulier lorsque la langue, la confiance ou les attentes culturelles entrent en jeu.</a:t>
            </a:r>
          </a:p>
          <a:p>
            <a:endParaRPr lang="en-GB" sz="2500" b="1" i="1" dirty="0">
              <a:solidFill>
                <a:srgbClr val="94C7B0"/>
              </a:solidFill>
            </a:endParaRPr>
          </a:p>
          <a:p>
            <a:r>
              <a:rPr lang="en-GB" sz="2500" b="1" i="1" dirty="0">
                <a:solidFill>
                  <a:srgbClr val="94C7B0"/>
                </a:solidFill>
              </a:rPr>
              <a:t>Mais voici la bonne nouvelle : votre voix, vos valeurs et votre nourriture sont vos meilleurs outils de vente.</a:t>
            </a:r>
            <a:endParaRPr lang="en-US" sz="2500" b="1" i="1" dirty="0">
              <a:solidFill>
                <a:srgbClr val="94C7B0"/>
              </a:solidFill>
            </a:endParaRPr>
          </a:p>
          <a:p>
            <a:endParaRPr lang="en-US" dirty="0"/>
          </a:p>
        </p:txBody>
      </p:sp>
      <p:sp>
        <p:nvSpPr>
          <p:cNvPr id="2" name="Text Placeholder 2">
            <a:extLst>
              <a:ext uri="{FF2B5EF4-FFF2-40B4-BE49-F238E27FC236}">
                <a16:creationId xmlns:a16="http://schemas.microsoft.com/office/drawing/2014/main" id="{E335A44F-F574-1411-EE73-4BA4DE3E0321}"/>
              </a:ext>
            </a:extLst>
          </p:cNvPr>
          <p:cNvSpPr txBox="1">
            <a:spLocks/>
          </p:cNvSpPr>
          <p:nvPr/>
        </p:nvSpPr>
        <p:spPr>
          <a:xfrm>
            <a:off x="5012475" y="1519972"/>
            <a:ext cx="6646125" cy="449035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Les gens achètent aux gens   </a:t>
            </a:r>
          </a:p>
          <a:p>
            <a:r>
              <a:rPr lang="en-US" dirty="0"/>
              <a:t>Personne ne connaît votre produit/service autant que vous. Laissez transparaître votre enthousiasme naturel. Il est contagieux. </a:t>
            </a:r>
          </a:p>
          <a:p>
            <a:endParaRPr lang="en-US" dirty="0"/>
          </a:p>
          <a:p>
            <a:r>
              <a:rPr lang="en-US" b="1" dirty="0"/>
              <a:t>Choisir le bon moment </a:t>
            </a:r>
          </a:p>
          <a:p>
            <a:r>
              <a:rPr lang="en-GB" dirty="0"/>
              <a:t>Un timing respectueux crée la confiance - et de nombreux clients apprécient l'espace </a:t>
            </a:r>
            <a:r>
              <a:rPr lang="en-US" dirty="0"/>
              <a:t>: "Est-ce le bon moment pour parler ? Si ce n'est pas le cas, nous pourrons peut-être nous rencontrer un autre jour".</a:t>
            </a:r>
          </a:p>
          <a:p>
            <a:endParaRPr lang="en-US" dirty="0"/>
          </a:p>
          <a:p>
            <a:r>
              <a:rPr lang="en-US" b="1" dirty="0"/>
              <a:t>Être ouvert, honnête et transparent</a:t>
            </a:r>
          </a:p>
          <a:p>
            <a:r>
              <a:rPr lang="en-US" dirty="0"/>
              <a:t>La sensibilité culturelle est essentielle. Comprendre et connaître les différences culturelles de vos clients est une compétence cruciale pour réussir dans la vente. </a:t>
            </a:r>
          </a:p>
          <a:p>
            <a:endParaRPr lang="en-US" dirty="0"/>
          </a:p>
          <a:p>
            <a:endParaRPr lang="en-US" dirty="0"/>
          </a:p>
        </p:txBody>
      </p:sp>
    </p:spTree>
    <p:extLst>
      <p:ext uri="{BB962C8B-B14F-4D97-AF65-F5344CB8AC3E}">
        <p14:creationId xmlns:p14="http://schemas.microsoft.com/office/powerpoint/2010/main" val="7082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443344" y="931316"/>
            <a:ext cx="11748655" cy="644188"/>
          </a:xfrm>
        </p:spPr>
        <p:txBody>
          <a:bodyPr/>
          <a:lstStyle/>
          <a:p>
            <a:r>
              <a:rPr lang="en-US" dirty="0"/>
              <a:t>Une manière simple de considérer le </a:t>
            </a:r>
            <a:r>
              <a:rPr lang="en-US" b="1" dirty="0"/>
              <a:t>cycle d'achat du client </a:t>
            </a:r>
            <a:r>
              <a:rPr lang="en-US" dirty="0"/>
              <a:t>est de le diviser en </a:t>
            </a:r>
            <a:r>
              <a:rPr lang="en-US" b="1" dirty="0"/>
              <a:t>trois étapes :</a:t>
            </a:r>
          </a:p>
          <a:p>
            <a:endParaRPr lang="en-US" dirty="0"/>
          </a:p>
        </p:txBody>
      </p:sp>
      <p:sp>
        <p:nvSpPr>
          <p:cNvPr id="6" name="Text Placeholder 4">
            <a:extLst>
              <a:ext uri="{FF2B5EF4-FFF2-40B4-BE49-F238E27FC236}">
                <a16:creationId xmlns:a16="http://schemas.microsoft.com/office/drawing/2014/main" id="{07A7F56A-68A5-4AFF-9054-599D5EF28F63}"/>
              </a:ext>
            </a:extLst>
          </p:cNvPr>
          <p:cNvSpPr>
            <a:spLocks noGrp="1"/>
          </p:cNvSpPr>
          <p:nvPr>
            <p:ph type="body" sz="quarter" idx="14"/>
          </p:nvPr>
        </p:nvSpPr>
        <p:spPr>
          <a:xfrm>
            <a:off x="711996" y="3490997"/>
            <a:ext cx="3408830" cy="1045795"/>
          </a:xfrm>
        </p:spPr>
        <p:txBody>
          <a:bodyPr anchor="t"/>
          <a:lstStyle/>
          <a:p>
            <a:pPr algn="ctr"/>
            <a:r>
              <a:rPr lang="en-US" sz="3200" b="1" dirty="0">
                <a:solidFill>
                  <a:srgbClr val="B6D1E1"/>
                </a:solidFill>
              </a:rPr>
              <a:t>SENSIBILISATION</a:t>
            </a:r>
          </a:p>
        </p:txBody>
      </p:sp>
      <p:sp>
        <p:nvSpPr>
          <p:cNvPr id="12" name="Text Placeholder 6">
            <a:extLst>
              <a:ext uri="{FF2B5EF4-FFF2-40B4-BE49-F238E27FC236}">
                <a16:creationId xmlns:a16="http://schemas.microsoft.com/office/drawing/2014/main" id="{32BF9C78-E1DC-CAAE-79C0-5619B5F4BD19}"/>
              </a:ext>
            </a:extLst>
          </p:cNvPr>
          <p:cNvSpPr txBox="1">
            <a:spLocks/>
          </p:cNvSpPr>
          <p:nvPr/>
        </p:nvSpPr>
        <p:spPr>
          <a:xfrm>
            <a:off x="4539925" y="3366305"/>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1" dirty="0">
                <a:solidFill>
                  <a:srgbClr val="94C7B0"/>
                </a:solidFill>
              </a:rPr>
              <a:t>CONSIDÉRATION</a:t>
            </a:r>
          </a:p>
        </p:txBody>
      </p:sp>
      <p:sp>
        <p:nvSpPr>
          <p:cNvPr id="14" name="Text Placeholder 8">
            <a:extLst>
              <a:ext uri="{FF2B5EF4-FFF2-40B4-BE49-F238E27FC236}">
                <a16:creationId xmlns:a16="http://schemas.microsoft.com/office/drawing/2014/main" id="{2DE2113C-103C-DA0E-7EF1-D2074E8A36E3}"/>
              </a:ext>
            </a:extLst>
          </p:cNvPr>
          <p:cNvSpPr txBox="1">
            <a:spLocks/>
          </p:cNvSpPr>
          <p:nvPr/>
        </p:nvSpPr>
        <p:spPr>
          <a:xfrm>
            <a:off x="8491322" y="3380160"/>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1" dirty="0">
                <a:solidFill>
                  <a:srgbClr val="E6C8C7"/>
                </a:solidFill>
              </a:rPr>
              <a:t>ACHAT</a:t>
            </a:r>
          </a:p>
        </p:txBody>
      </p:sp>
      <p:sp>
        <p:nvSpPr>
          <p:cNvPr id="15" name="Text Placeholder 5">
            <a:extLst>
              <a:ext uri="{FF2B5EF4-FFF2-40B4-BE49-F238E27FC236}">
                <a16:creationId xmlns:a16="http://schemas.microsoft.com/office/drawing/2014/main" id="{60B43392-75EA-7BFC-415C-3FB63B0328C9}"/>
              </a:ext>
            </a:extLst>
          </p:cNvPr>
          <p:cNvSpPr txBox="1">
            <a:spLocks/>
          </p:cNvSpPr>
          <p:nvPr/>
        </p:nvSpPr>
        <p:spPr>
          <a:xfrm>
            <a:off x="711996" y="4082626"/>
            <a:ext cx="3408830" cy="2425754"/>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dirty="0"/>
              <a:t>Lorsqu'un client découvre pour la première fois votre produit alimentaire. Ou lorsqu'un client prend conscience pour la première fois d'un besoin qu'il souhaite satisfaire.</a:t>
            </a:r>
          </a:p>
          <a:p>
            <a:pPr algn="ctr">
              <a:lnSpc>
                <a:spcPts val="2580"/>
              </a:lnSpc>
              <a:spcBef>
                <a:spcPts val="0"/>
              </a:spcBef>
            </a:pPr>
            <a:endParaRPr lang="en-US" sz="2400" dirty="0"/>
          </a:p>
        </p:txBody>
      </p:sp>
      <p:sp>
        <p:nvSpPr>
          <p:cNvPr id="16" name="Text Placeholder 7">
            <a:extLst>
              <a:ext uri="{FF2B5EF4-FFF2-40B4-BE49-F238E27FC236}">
                <a16:creationId xmlns:a16="http://schemas.microsoft.com/office/drawing/2014/main" id="{5108A32C-B750-4C41-E0C7-594D3CF54B6C}"/>
              </a:ext>
            </a:extLst>
          </p:cNvPr>
          <p:cNvSpPr txBox="1">
            <a:spLocks/>
          </p:cNvSpPr>
          <p:nvPr/>
        </p:nvSpPr>
        <p:spPr>
          <a:xfrm>
            <a:off x="4539925" y="4082626"/>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GB" sz="2400" dirty="0"/>
              <a:t>Ils envisagent de l'essayer, de le comparer, de poser des questions ou de le goûter</a:t>
            </a:r>
            <a:r>
              <a:rPr lang="en-US" sz="2400" dirty="0"/>
              <a:t>. Ils évaluent les solutions à leurs besoins</a:t>
            </a:r>
            <a:r>
              <a:rPr lang="en-GB" sz="2400" dirty="0"/>
              <a:t>. </a:t>
            </a:r>
            <a:endParaRPr lang="en-US" sz="2400" dirty="0"/>
          </a:p>
          <a:p>
            <a:pPr algn="ctr">
              <a:lnSpc>
                <a:spcPts val="2580"/>
              </a:lnSpc>
              <a:spcBef>
                <a:spcPts val="0"/>
              </a:spcBef>
            </a:pPr>
            <a:endParaRPr lang="en-US" sz="2400" dirty="0"/>
          </a:p>
        </p:txBody>
      </p:sp>
      <p:sp>
        <p:nvSpPr>
          <p:cNvPr id="17" name="Text Placeholder 9">
            <a:extLst>
              <a:ext uri="{FF2B5EF4-FFF2-40B4-BE49-F238E27FC236}">
                <a16:creationId xmlns:a16="http://schemas.microsoft.com/office/drawing/2014/main" id="{D1B3A6BC-9E8D-4725-AA6D-4518A7B4D895}"/>
              </a:ext>
            </a:extLst>
          </p:cNvPr>
          <p:cNvSpPr txBox="1">
            <a:spLocks/>
          </p:cNvSpPr>
          <p:nvPr/>
        </p:nvSpPr>
        <p:spPr>
          <a:xfrm>
            <a:off x="8491322" y="4082626"/>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dirty="0"/>
              <a:t>Ils ont décidé d'acheter. Lorsqu'un client prend la décision et effectue l'achat</a:t>
            </a:r>
          </a:p>
          <a:p>
            <a:pPr algn="ctr">
              <a:lnSpc>
                <a:spcPts val="2580"/>
              </a:lnSpc>
              <a:spcBef>
                <a:spcPts val="0"/>
              </a:spcBef>
            </a:pPr>
            <a:endParaRPr lang="en-US" sz="2400" dirty="0"/>
          </a:p>
        </p:txBody>
      </p:sp>
      <p:cxnSp>
        <p:nvCxnSpPr>
          <p:cNvPr id="19" name="Straight Connector 18">
            <a:extLst>
              <a:ext uri="{FF2B5EF4-FFF2-40B4-BE49-F238E27FC236}">
                <a16:creationId xmlns:a16="http://schemas.microsoft.com/office/drawing/2014/main" id="{A2A18FAC-D17F-2F3B-C28D-8D7C4994A8B1}"/>
              </a:ext>
            </a:extLst>
          </p:cNvPr>
          <p:cNvCxnSpPr>
            <a:cxnSpLocks/>
          </p:cNvCxnSpPr>
          <p:nvPr/>
        </p:nvCxnSpPr>
        <p:spPr>
          <a:xfrm>
            <a:off x="4336473"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4EB3AA44-143A-8516-7534-DEFDCDCCE58E}"/>
              </a:ext>
            </a:extLst>
          </p:cNvPr>
          <p:cNvGrpSpPr/>
          <p:nvPr/>
        </p:nvGrpSpPr>
        <p:grpSpPr>
          <a:xfrm>
            <a:off x="1834519" y="2117156"/>
            <a:ext cx="1163784" cy="1546799"/>
            <a:chOff x="1828799" y="1798501"/>
            <a:chExt cx="1163784" cy="1546799"/>
          </a:xfrm>
        </p:grpSpPr>
        <p:sp>
          <p:nvSpPr>
            <p:cNvPr id="18" name="Graphic 4">
              <a:extLst>
                <a:ext uri="{FF2B5EF4-FFF2-40B4-BE49-F238E27FC236}">
                  <a16:creationId xmlns:a16="http://schemas.microsoft.com/office/drawing/2014/main" id="{37FD7723-7238-FD1A-B4DD-1A3C47C6B979}"/>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2" name="Text Placeholder 4">
              <a:extLst>
                <a:ext uri="{FF2B5EF4-FFF2-40B4-BE49-F238E27FC236}">
                  <a16:creationId xmlns:a16="http://schemas.microsoft.com/office/drawing/2014/main" id="{4DBECE9C-9BF2-88A1-F2E1-1209D84F5E1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24" name="Group 23">
            <a:extLst>
              <a:ext uri="{FF2B5EF4-FFF2-40B4-BE49-F238E27FC236}">
                <a16:creationId xmlns:a16="http://schemas.microsoft.com/office/drawing/2014/main" id="{7CAAF739-40EA-F915-231A-C9F229573DFD}"/>
              </a:ext>
            </a:extLst>
          </p:cNvPr>
          <p:cNvGrpSpPr/>
          <p:nvPr/>
        </p:nvGrpSpPr>
        <p:grpSpPr>
          <a:xfrm>
            <a:off x="5662448" y="2144865"/>
            <a:ext cx="1163784" cy="1546799"/>
            <a:chOff x="1828799" y="1798501"/>
            <a:chExt cx="1163784" cy="1546799"/>
          </a:xfrm>
        </p:grpSpPr>
        <p:sp>
          <p:nvSpPr>
            <p:cNvPr id="25" name="Graphic 4">
              <a:extLst>
                <a:ext uri="{FF2B5EF4-FFF2-40B4-BE49-F238E27FC236}">
                  <a16:creationId xmlns:a16="http://schemas.microsoft.com/office/drawing/2014/main" id="{1892B60D-A223-339F-DFC2-D35BFB063BDD}"/>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6" name="Text Placeholder 4">
              <a:extLst>
                <a:ext uri="{FF2B5EF4-FFF2-40B4-BE49-F238E27FC236}">
                  <a16:creationId xmlns:a16="http://schemas.microsoft.com/office/drawing/2014/main" id="{A12DC551-A647-EE59-B60C-3EF261553995}"/>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grpSp>
        <p:nvGrpSpPr>
          <p:cNvPr id="27" name="Group 26">
            <a:extLst>
              <a:ext uri="{FF2B5EF4-FFF2-40B4-BE49-F238E27FC236}">
                <a16:creationId xmlns:a16="http://schemas.microsoft.com/office/drawing/2014/main" id="{72DC9D8B-D74C-3260-8B42-1F58E065AFEA}"/>
              </a:ext>
            </a:extLst>
          </p:cNvPr>
          <p:cNvGrpSpPr/>
          <p:nvPr/>
        </p:nvGrpSpPr>
        <p:grpSpPr>
          <a:xfrm>
            <a:off x="9613845" y="2158720"/>
            <a:ext cx="1163784" cy="1546799"/>
            <a:chOff x="1828799" y="1798501"/>
            <a:chExt cx="1163784" cy="1546799"/>
          </a:xfrm>
        </p:grpSpPr>
        <p:sp>
          <p:nvSpPr>
            <p:cNvPr id="28" name="Graphic 4">
              <a:extLst>
                <a:ext uri="{FF2B5EF4-FFF2-40B4-BE49-F238E27FC236}">
                  <a16:creationId xmlns:a16="http://schemas.microsoft.com/office/drawing/2014/main" id="{9AC14A97-0F6A-B6B5-BB0D-81285A7E0812}"/>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4">
              <a:extLst>
                <a:ext uri="{FF2B5EF4-FFF2-40B4-BE49-F238E27FC236}">
                  <a16:creationId xmlns:a16="http://schemas.microsoft.com/office/drawing/2014/main" id="{726E98AD-CD11-C122-CFA8-C6F0EA6234F3}"/>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cxnSp>
        <p:nvCxnSpPr>
          <p:cNvPr id="30" name="Straight Connector 29">
            <a:extLst>
              <a:ext uri="{FF2B5EF4-FFF2-40B4-BE49-F238E27FC236}">
                <a16:creationId xmlns:a16="http://schemas.microsoft.com/office/drawing/2014/main" id="{55F49F63-FBE0-2C17-E97F-12FA5C0A52DD}"/>
              </a:ext>
            </a:extLst>
          </p:cNvPr>
          <p:cNvCxnSpPr>
            <a:cxnSpLocks/>
          </p:cNvCxnSpPr>
          <p:nvPr/>
        </p:nvCxnSpPr>
        <p:spPr>
          <a:xfrm>
            <a:off x="8354292"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443344" y="526473"/>
            <a:ext cx="9096701" cy="962842"/>
          </a:xfrm>
        </p:spPr>
        <p:txBody>
          <a:bodyPr/>
          <a:lstStyle/>
          <a:p>
            <a:r>
              <a:rPr lang="en-US" dirty="0"/>
              <a:t>CE QUE VOUS POUVEZ FAIRE À CHAQUE ÉTAPE</a:t>
            </a:r>
          </a:p>
        </p:txBody>
      </p:sp>
      <p:sp>
        <p:nvSpPr>
          <p:cNvPr id="6" name="Text Placeholder 4">
            <a:extLst>
              <a:ext uri="{FF2B5EF4-FFF2-40B4-BE49-F238E27FC236}">
                <a16:creationId xmlns:a16="http://schemas.microsoft.com/office/drawing/2014/main" id="{07A7F56A-68A5-4AFF-9054-599D5EF28F63}"/>
              </a:ext>
            </a:extLst>
          </p:cNvPr>
          <p:cNvSpPr>
            <a:spLocks noGrp="1"/>
          </p:cNvSpPr>
          <p:nvPr>
            <p:ph type="body" sz="quarter" idx="14"/>
          </p:nvPr>
        </p:nvSpPr>
        <p:spPr>
          <a:xfrm>
            <a:off x="608085" y="2479615"/>
            <a:ext cx="3408830" cy="1045795"/>
          </a:xfrm>
        </p:spPr>
        <p:txBody>
          <a:bodyPr anchor="t"/>
          <a:lstStyle/>
          <a:p>
            <a:r>
              <a:rPr lang="en-US" sz="3200" b="1" dirty="0">
                <a:solidFill>
                  <a:srgbClr val="B6D1E1"/>
                </a:solidFill>
              </a:rPr>
              <a:t>SENSIBILISATION</a:t>
            </a:r>
          </a:p>
        </p:txBody>
      </p:sp>
      <p:sp>
        <p:nvSpPr>
          <p:cNvPr id="12" name="Text Placeholder 6">
            <a:extLst>
              <a:ext uri="{FF2B5EF4-FFF2-40B4-BE49-F238E27FC236}">
                <a16:creationId xmlns:a16="http://schemas.microsoft.com/office/drawing/2014/main" id="{32BF9C78-E1DC-CAAE-79C0-5619B5F4BD19}"/>
              </a:ext>
            </a:extLst>
          </p:cNvPr>
          <p:cNvSpPr txBox="1">
            <a:spLocks/>
          </p:cNvSpPr>
          <p:nvPr/>
        </p:nvSpPr>
        <p:spPr>
          <a:xfrm>
            <a:off x="608085" y="3865069"/>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a:solidFill>
                  <a:srgbClr val="94C7B0"/>
                </a:solidFill>
              </a:rPr>
              <a:t>CONSIDÉRATION</a:t>
            </a:r>
          </a:p>
        </p:txBody>
      </p:sp>
      <p:sp>
        <p:nvSpPr>
          <p:cNvPr id="14" name="Text Placeholder 8">
            <a:extLst>
              <a:ext uri="{FF2B5EF4-FFF2-40B4-BE49-F238E27FC236}">
                <a16:creationId xmlns:a16="http://schemas.microsoft.com/office/drawing/2014/main" id="{2DE2113C-103C-DA0E-7EF1-D2074E8A36E3}"/>
              </a:ext>
            </a:extLst>
          </p:cNvPr>
          <p:cNvSpPr txBox="1">
            <a:spLocks/>
          </p:cNvSpPr>
          <p:nvPr/>
        </p:nvSpPr>
        <p:spPr>
          <a:xfrm>
            <a:off x="608085" y="5250523"/>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a:solidFill>
                  <a:srgbClr val="E6C8C7"/>
                </a:solidFill>
              </a:rPr>
              <a:t>ACHAT</a:t>
            </a:r>
          </a:p>
        </p:txBody>
      </p:sp>
      <p:cxnSp>
        <p:nvCxnSpPr>
          <p:cNvPr id="19" name="Straight Connector 18">
            <a:extLst>
              <a:ext uri="{FF2B5EF4-FFF2-40B4-BE49-F238E27FC236}">
                <a16:creationId xmlns:a16="http://schemas.microsoft.com/office/drawing/2014/main" id="{A2A18FAC-D17F-2F3B-C28D-8D7C4994A8B1}"/>
              </a:ext>
            </a:extLst>
          </p:cNvPr>
          <p:cNvCxnSpPr>
            <a:cxnSpLocks/>
          </p:cNvCxnSpPr>
          <p:nvPr/>
        </p:nvCxnSpPr>
        <p:spPr>
          <a:xfrm flipH="1">
            <a:off x="471054" y="3574472"/>
            <a:ext cx="11499273"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16">
            <a:extLst>
              <a:ext uri="{FF2B5EF4-FFF2-40B4-BE49-F238E27FC236}">
                <a16:creationId xmlns:a16="http://schemas.microsoft.com/office/drawing/2014/main" id="{D188F27F-4919-B143-3C85-9426C48DFDAD}"/>
              </a:ext>
            </a:extLst>
          </p:cNvPr>
          <p:cNvSpPr txBox="1">
            <a:spLocks/>
          </p:cNvSpPr>
          <p:nvPr/>
        </p:nvSpPr>
        <p:spPr>
          <a:xfrm>
            <a:off x="4059750" y="2207866"/>
            <a:ext cx="8096519" cy="1292995"/>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2480"/>
              </a:lnSpc>
              <a:spcBef>
                <a:spcPts val="0"/>
              </a:spcBef>
              <a:buClr>
                <a:srgbClr val="B6D1E1"/>
              </a:buClr>
              <a:buFont typeface="+mj-lt"/>
              <a:buAutoNum type="arabicPeriod"/>
            </a:pPr>
            <a:r>
              <a:rPr lang="en-GB" sz="2000" dirty="0">
                <a:solidFill>
                  <a:srgbClr val="382B1B"/>
                </a:solidFill>
              </a:rPr>
              <a:t>Partagez votre histoire de manière à susciter la curiosité des gens. Utilisez les outils de marketing que vous avez choisis et demandez : "Voici la recette de ma famille, originaire du Maroc. Vous voulez la goûter ?</a:t>
            </a:r>
            <a:endParaRPr lang="en-US" sz="2000" dirty="0">
              <a:solidFill>
                <a:srgbClr val="382B1B"/>
              </a:solidFill>
            </a:endParaRPr>
          </a:p>
        </p:txBody>
      </p:sp>
      <p:sp>
        <p:nvSpPr>
          <p:cNvPr id="10" name="Text Placeholder 20">
            <a:extLst>
              <a:ext uri="{FF2B5EF4-FFF2-40B4-BE49-F238E27FC236}">
                <a16:creationId xmlns:a16="http://schemas.microsoft.com/office/drawing/2014/main" id="{8FAAB70A-CF79-003D-820F-3CD1AF44C761}"/>
              </a:ext>
            </a:extLst>
          </p:cNvPr>
          <p:cNvSpPr txBox="1">
            <a:spLocks/>
          </p:cNvSpPr>
          <p:nvPr/>
        </p:nvSpPr>
        <p:spPr>
          <a:xfrm>
            <a:off x="4083568" y="3809717"/>
            <a:ext cx="8059198" cy="1295062"/>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2480"/>
              </a:lnSpc>
              <a:spcBef>
                <a:spcPts val="0"/>
              </a:spcBef>
              <a:buClr>
                <a:srgbClr val="94C7B0"/>
              </a:buClr>
              <a:buFont typeface="+mj-lt"/>
              <a:buAutoNum type="arabicPeriod"/>
            </a:pPr>
            <a:r>
              <a:rPr lang="en-GB" sz="2000" dirty="0"/>
              <a:t>Expliquer ce qu'il contient, comment il est fabriqué ou comment l'utiliser. </a:t>
            </a:r>
          </a:p>
          <a:p>
            <a:pPr marL="457200" indent="-457200">
              <a:lnSpc>
                <a:spcPts val="2480"/>
              </a:lnSpc>
              <a:spcBef>
                <a:spcPts val="0"/>
              </a:spcBef>
              <a:buClr>
                <a:srgbClr val="94C7B0"/>
              </a:buClr>
              <a:buFont typeface="+mj-lt"/>
              <a:buAutoNum type="arabicPeriod"/>
            </a:pPr>
            <a:r>
              <a:rPr lang="en-US" sz="2000" dirty="0">
                <a:solidFill>
                  <a:srgbClr val="382B1B"/>
                </a:solidFill>
              </a:rPr>
              <a:t>Fournir des preuves à l'appui - témoignages de clients, critiques </a:t>
            </a:r>
          </a:p>
        </p:txBody>
      </p:sp>
      <p:sp>
        <p:nvSpPr>
          <p:cNvPr id="11" name="Text Placeholder 22">
            <a:extLst>
              <a:ext uri="{FF2B5EF4-FFF2-40B4-BE49-F238E27FC236}">
                <a16:creationId xmlns:a16="http://schemas.microsoft.com/office/drawing/2014/main" id="{91303782-B8B0-6286-5D5B-2E73AB90B5B2}"/>
              </a:ext>
            </a:extLst>
          </p:cNvPr>
          <p:cNvSpPr txBox="1">
            <a:spLocks/>
          </p:cNvSpPr>
          <p:nvPr/>
        </p:nvSpPr>
        <p:spPr>
          <a:xfrm>
            <a:off x="4097072" y="5252000"/>
            <a:ext cx="8059197" cy="129299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2480"/>
              </a:lnSpc>
              <a:spcBef>
                <a:spcPts val="0"/>
              </a:spcBef>
              <a:buClr>
                <a:srgbClr val="E6C8C7"/>
              </a:buClr>
              <a:buFont typeface="+mj-lt"/>
              <a:buAutoNum type="arabicPeriod"/>
            </a:pPr>
            <a:r>
              <a:rPr lang="en-GB" sz="2000" dirty="0"/>
              <a:t>Facilitez les choses : des prix clairs, un code QR ou un menu </a:t>
            </a:r>
          </a:p>
          <a:p>
            <a:pPr marL="457200" indent="-457200">
              <a:lnSpc>
                <a:spcPts val="2480"/>
              </a:lnSpc>
              <a:spcBef>
                <a:spcPts val="0"/>
              </a:spcBef>
              <a:buClr>
                <a:srgbClr val="E6C8C7"/>
              </a:buClr>
              <a:buFont typeface="+mj-lt"/>
              <a:buAutoNum type="arabicPeriod"/>
            </a:pPr>
            <a:r>
              <a:rPr lang="en-US" sz="2000" dirty="0">
                <a:solidFill>
                  <a:srgbClr val="382B1B"/>
                </a:solidFill>
              </a:rPr>
              <a:t>PERHAPS Offrir une incitation</a:t>
            </a:r>
          </a:p>
          <a:p>
            <a:pPr marL="457200" indent="-457200">
              <a:lnSpc>
                <a:spcPts val="2480"/>
              </a:lnSpc>
              <a:spcBef>
                <a:spcPts val="0"/>
              </a:spcBef>
              <a:buClr>
                <a:srgbClr val="E6C8C7"/>
              </a:buClr>
              <a:buFont typeface="+mj-lt"/>
              <a:buAutoNum type="arabicPeriod"/>
            </a:pPr>
            <a:r>
              <a:rPr lang="en-US" sz="2000" dirty="0">
                <a:solidFill>
                  <a:srgbClr val="382B1B"/>
                </a:solidFill>
              </a:rPr>
              <a:t>Remercier sincèrement pour l'achat</a:t>
            </a:r>
          </a:p>
        </p:txBody>
      </p:sp>
      <p:cxnSp>
        <p:nvCxnSpPr>
          <p:cNvPr id="13" name="Straight Connector 12">
            <a:extLst>
              <a:ext uri="{FF2B5EF4-FFF2-40B4-BE49-F238E27FC236}">
                <a16:creationId xmlns:a16="http://schemas.microsoft.com/office/drawing/2014/main" id="{AD5421FD-0009-7141-4293-5CF72F19303B}"/>
              </a:ext>
            </a:extLst>
          </p:cNvPr>
          <p:cNvCxnSpPr>
            <a:cxnSpLocks/>
          </p:cNvCxnSpPr>
          <p:nvPr/>
        </p:nvCxnSpPr>
        <p:spPr>
          <a:xfrm flipH="1">
            <a:off x="540327" y="4862945"/>
            <a:ext cx="11499273"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54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TYPE DE VENDEUR - Lequel êtes-vous ?</a:t>
            </a:r>
          </a:p>
        </p:txBody>
      </p:sp>
      <p:sp>
        <p:nvSpPr>
          <p:cNvPr id="5" name="Text Placeholder 4">
            <a:extLst>
              <a:ext uri="{FF2B5EF4-FFF2-40B4-BE49-F238E27FC236}">
                <a16:creationId xmlns:a16="http://schemas.microsoft.com/office/drawing/2014/main" id="{DD6FA400-FDB2-5CC0-4022-4C0362EFFA79}"/>
              </a:ext>
            </a:extLst>
          </p:cNvPr>
          <p:cNvSpPr>
            <a:spLocks noGrp="1"/>
          </p:cNvSpPr>
          <p:nvPr>
            <p:ph type="body" sz="quarter" idx="14"/>
          </p:nvPr>
        </p:nvSpPr>
        <p:spPr>
          <a:xfrm>
            <a:off x="711996" y="3490997"/>
            <a:ext cx="3408830" cy="1045795"/>
          </a:xfrm>
        </p:spPr>
        <p:txBody>
          <a:bodyPr anchor="t"/>
          <a:lstStyle/>
          <a:p>
            <a:pPr algn="ctr"/>
            <a:r>
              <a:rPr lang="en-US" sz="2800" b="1" dirty="0">
                <a:solidFill>
                  <a:srgbClr val="B6D1E1"/>
                </a:solidFill>
              </a:rPr>
              <a:t>PRISE DE COMMANDE</a:t>
            </a:r>
          </a:p>
          <a:p>
            <a:pPr algn="ctr"/>
            <a:r>
              <a:rPr lang="en-GB" sz="2000" dirty="0"/>
              <a:t>Vous attendez que les clients s'approchent de vous. Typique d'un marché ou d'un magasin.</a:t>
            </a:r>
          </a:p>
          <a:p>
            <a:pPr algn="ctr"/>
            <a:endParaRPr lang="en-GB" sz="2000" dirty="0"/>
          </a:p>
          <a:p>
            <a:pPr algn="ctr"/>
            <a:r>
              <a:rPr lang="en-GB" sz="2000" dirty="0"/>
              <a:t>Si vous êtes en ligne, vous avez un site web ou un lien WhatsApp et vous attendez les commandes.</a:t>
            </a:r>
            <a:endParaRPr lang="en-US" sz="2000" dirty="0"/>
          </a:p>
        </p:txBody>
      </p:sp>
      <p:sp>
        <p:nvSpPr>
          <p:cNvPr id="7" name="Text Placeholder 6">
            <a:extLst>
              <a:ext uri="{FF2B5EF4-FFF2-40B4-BE49-F238E27FC236}">
                <a16:creationId xmlns:a16="http://schemas.microsoft.com/office/drawing/2014/main" id="{1887501D-687B-9FDC-9396-112DAA311DE2}"/>
              </a:ext>
            </a:extLst>
          </p:cNvPr>
          <p:cNvSpPr txBox="1">
            <a:spLocks/>
          </p:cNvSpPr>
          <p:nvPr/>
        </p:nvSpPr>
        <p:spPr>
          <a:xfrm>
            <a:off x="4539925" y="3366305"/>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1" dirty="0">
                <a:solidFill>
                  <a:srgbClr val="94C7B0"/>
                </a:solidFill>
              </a:rPr>
              <a:t>CRÉATEUR D'ORDRE </a:t>
            </a:r>
          </a:p>
          <a:p>
            <a:pPr algn="ctr"/>
            <a:endParaRPr lang="en-US" sz="3200" b="1" dirty="0">
              <a:solidFill>
                <a:srgbClr val="94C7B0"/>
              </a:solidFill>
            </a:endParaRPr>
          </a:p>
        </p:txBody>
      </p:sp>
      <p:sp>
        <p:nvSpPr>
          <p:cNvPr id="8" name="Text Placeholder 8">
            <a:extLst>
              <a:ext uri="{FF2B5EF4-FFF2-40B4-BE49-F238E27FC236}">
                <a16:creationId xmlns:a16="http://schemas.microsoft.com/office/drawing/2014/main" id="{D0DA0EFB-622B-78EA-F405-BFEC90787902}"/>
              </a:ext>
            </a:extLst>
          </p:cNvPr>
          <p:cNvSpPr txBox="1">
            <a:spLocks/>
          </p:cNvSpPr>
          <p:nvPr/>
        </p:nvSpPr>
        <p:spPr>
          <a:xfrm>
            <a:off x="8491322" y="3380160"/>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1" dirty="0">
                <a:solidFill>
                  <a:srgbClr val="E6C8C7"/>
                </a:solidFill>
              </a:rPr>
              <a:t>PRISE D'ORDRE</a:t>
            </a:r>
          </a:p>
        </p:txBody>
      </p:sp>
      <p:sp>
        <p:nvSpPr>
          <p:cNvPr id="9" name="Text Placeholder 5">
            <a:extLst>
              <a:ext uri="{FF2B5EF4-FFF2-40B4-BE49-F238E27FC236}">
                <a16:creationId xmlns:a16="http://schemas.microsoft.com/office/drawing/2014/main" id="{5595B5D7-1546-1DAE-B749-4595951D03DA}"/>
              </a:ext>
            </a:extLst>
          </p:cNvPr>
          <p:cNvSpPr txBox="1">
            <a:spLocks/>
          </p:cNvSpPr>
          <p:nvPr/>
        </p:nvSpPr>
        <p:spPr>
          <a:xfrm>
            <a:off x="711996" y="4082626"/>
            <a:ext cx="3408830" cy="2425754"/>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2400" dirty="0">
                <a:solidFill>
                  <a:srgbClr val="382B1B"/>
                </a:solidFill>
              </a:rPr>
              <a:t> </a:t>
            </a:r>
          </a:p>
          <a:p>
            <a:pPr algn="ctr">
              <a:lnSpc>
                <a:spcPts val="2580"/>
              </a:lnSpc>
              <a:spcBef>
                <a:spcPts val="0"/>
              </a:spcBef>
            </a:pPr>
            <a:endParaRPr lang="en-US" sz="2400" dirty="0">
              <a:solidFill>
                <a:srgbClr val="382B1B"/>
              </a:solidFill>
            </a:endParaRPr>
          </a:p>
        </p:txBody>
      </p:sp>
      <p:sp>
        <p:nvSpPr>
          <p:cNvPr id="10" name="Text Placeholder 7">
            <a:extLst>
              <a:ext uri="{FF2B5EF4-FFF2-40B4-BE49-F238E27FC236}">
                <a16:creationId xmlns:a16="http://schemas.microsoft.com/office/drawing/2014/main" id="{406CE8FB-2C84-2084-CD86-85D65869F8ED}"/>
              </a:ext>
            </a:extLst>
          </p:cNvPr>
          <p:cNvSpPr txBox="1">
            <a:spLocks/>
          </p:cNvSpPr>
          <p:nvPr/>
        </p:nvSpPr>
        <p:spPr>
          <a:xfrm>
            <a:off x="4539925" y="4082626"/>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endParaRPr lang="en-US" sz="2400" dirty="0"/>
          </a:p>
        </p:txBody>
      </p:sp>
      <p:sp>
        <p:nvSpPr>
          <p:cNvPr id="11" name="Text Placeholder 9">
            <a:extLst>
              <a:ext uri="{FF2B5EF4-FFF2-40B4-BE49-F238E27FC236}">
                <a16:creationId xmlns:a16="http://schemas.microsoft.com/office/drawing/2014/main" id="{E0B05ADF-3FF2-FD9D-FD7B-A2A993B53D1E}"/>
              </a:ext>
            </a:extLst>
          </p:cNvPr>
          <p:cNvSpPr txBox="1">
            <a:spLocks/>
          </p:cNvSpPr>
          <p:nvPr/>
        </p:nvSpPr>
        <p:spPr>
          <a:xfrm>
            <a:off x="8484393" y="3910372"/>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en-US" sz="1800" dirty="0"/>
              <a:t>Vous êtes proactif pour générer de nouvelles affaires et augmenter les ventes des clients existants.</a:t>
            </a:r>
          </a:p>
          <a:p>
            <a:pPr algn="ctr">
              <a:lnSpc>
                <a:spcPts val="2580"/>
              </a:lnSpc>
              <a:spcBef>
                <a:spcPts val="0"/>
              </a:spcBef>
            </a:pPr>
            <a:r>
              <a:rPr lang="en-US" sz="1800" dirty="0"/>
              <a:t>En ligne, </a:t>
            </a:r>
            <a:r>
              <a:rPr lang="en-GB" sz="1800" dirty="0" err="1"/>
              <a:t>vous faites </a:t>
            </a:r>
            <a:r>
              <a:rPr lang="en-GB" sz="1800" dirty="0"/>
              <a:t>du marketing direct, vous vous adressez à des influenceurs ou vous organisez des promotions en ligne</a:t>
            </a:r>
            <a:r>
              <a:rPr lang="en-US" sz="1800" dirty="0"/>
              <a:t>. </a:t>
            </a:r>
          </a:p>
          <a:p>
            <a:pPr algn="ctr">
              <a:lnSpc>
                <a:spcPts val="2580"/>
              </a:lnSpc>
              <a:spcBef>
                <a:spcPts val="0"/>
              </a:spcBef>
            </a:pPr>
            <a:endParaRPr lang="en-US" sz="1800" dirty="0"/>
          </a:p>
          <a:p>
            <a:pPr algn="ctr">
              <a:lnSpc>
                <a:spcPts val="2580"/>
              </a:lnSpc>
              <a:spcBef>
                <a:spcPts val="0"/>
              </a:spcBef>
            </a:pPr>
            <a:endParaRPr lang="en-US" sz="1800" dirty="0"/>
          </a:p>
        </p:txBody>
      </p:sp>
      <p:cxnSp>
        <p:nvCxnSpPr>
          <p:cNvPr id="13" name="Straight Connector 12">
            <a:extLst>
              <a:ext uri="{FF2B5EF4-FFF2-40B4-BE49-F238E27FC236}">
                <a16:creationId xmlns:a16="http://schemas.microsoft.com/office/drawing/2014/main" id="{0151BF00-F7A2-D07A-6539-A9395DE85B1F}"/>
              </a:ext>
            </a:extLst>
          </p:cNvPr>
          <p:cNvCxnSpPr>
            <a:cxnSpLocks/>
          </p:cNvCxnSpPr>
          <p:nvPr/>
        </p:nvCxnSpPr>
        <p:spPr>
          <a:xfrm>
            <a:off x="4336473"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56CC0C5-DAE8-B8CC-EE35-4E53DBCCB3F3}"/>
              </a:ext>
            </a:extLst>
          </p:cNvPr>
          <p:cNvGrpSpPr/>
          <p:nvPr/>
        </p:nvGrpSpPr>
        <p:grpSpPr>
          <a:xfrm>
            <a:off x="1834519" y="2117156"/>
            <a:ext cx="1163784" cy="1546799"/>
            <a:chOff x="1828799" y="1798501"/>
            <a:chExt cx="1163784" cy="1546799"/>
          </a:xfrm>
        </p:grpSpPr>
        <p:sp>
          <p:nvSpPr>
            <p:cNvPr id="21" name="Graphic 4">
              <a:extLst>
                <a:ext uri="{FF2B5EF4-FFF2-40B4-BE49-F238E27FC236}">
                  <a16:creationId xmlns:a16="http://schemas.microsoft.com/office/drawing/2014/main" id="{2082E625-B881-D03A-53EF-DBA45842E806}"/>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1" name="Text Placeholder 4">
              <a:extLst>
                <a:ext uri="{FF2B5EF4-FFF2-40B4-BE49-F238E27FC236}">
                  <a16:creationId xmlns:a16="http://schemas.microsoft.com/office/drawing/2014/main" id="{0C75A5A3-8896-B02F-C368-8E00ADAA136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32" name="Group 31">
            <a:extLst>
              <a:ext uri="{FF2B5EF4-FFF2-40B4-BE49-F238E27FC236}">
                <a16:creationId xmlns:a16="http://schemas.microsoft.com/office/drawing/2014/main" id="{7B54501E-FB17-A986-78DF-621C6BDC39FA}"/>
              </a:ext>
            </a:extLst>
          </p:cNvPr>
          <p:cNvGrpSpPr/>
          <p:nvPr/>
        </p:nvGrpSpPr>
        <p:grpSpPr>
          <a:xfrm>
            <a:off x="5662448" y="2144865"/>
            <a:ext cx="1163784" cy="1546799"/>
            <a:chOff x="1828799" y="1798501"/>
            <a:chExt cx="1163784" cy="1546799"/>
          </a:xfrm>
        </p:grpSpPr>
        <p:sp>
          <p:nvSpPr>
            <p:cNvPr id="33" name="Graphic 4">
              <a:extLst>
                <a:ext uri="{FF2B5EF4-FFF2-40B4-BE49-F238E27FC236}">
                  <a16:creationId xmlns:a16="http://schemas.microsoft.com/office/drawing/2014/main" id="{427596F1-B373-2D27-E30D-647A6BCE6E4A}"/>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4" name="Text Placeholder 4">
              <a:extLst>
                <a:ext uri="{FF2B5EF4-FFF2-40B4-BE49-F238E27FC236}">
                  <a16:creationId xmlns:a16="http://schemas.microsoft.com/office/drawing/2014/main" id="{702F2D3E-14FE-BE89-832C-96F8A104095B}"/>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grpSp>
        <p:nvGrpSpPr>
          <p:cNvPr id="35" name="Group 34">
            <a:extLst>
              <a:ext uri="{FF2B5EF4-FFF2-40B4-BE49-F238E27FC236}">
                <a16:creationId xmlns:a16="http://schemas.microsoft.com/office/drawing/2014/main" id="{169214E3-327C-0FC1-A91B-36117A2C9F0D}"/>
              </a:ext>
            </a:extLst>
          </p:cNvPr>
          <p:cNvGrpSpPr/>
          <p:nvPr/>
        </p:nvGrpSpPr>
        <p:grpSpPr>
          <a:xfrm>
            <a:off x="9613845" y="2158720"/>
            <a:ext cx="1163784" cy="1546799"/>
            <a:chOff x="1828799" y="1798501"/>
            <a:chExt cx="1163784" cy="1546799"/>
          </a:xfrm>
        </p:grpSpPr>
        <p:sp>
          <p:nvSpPr>
            <p:cNvPr id="36" name="Graphic 4">
              <a:extLst>
                <a:ext uri="{FF2B5EF4-FFF2-40B4-BE49-F238E27FC236}">
                  <a16:creationId xmlns:a16="http://schemas.microsoft.com/office/drawing/2014/main" id="{F0325C69-CC98-D676-B8F5-202077C40F6A}"/>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Text Placeholder 4">
              <a:extLst>
                <a:ext uri="{FF2B5EF4-FFF2-40B4-BE49-F238E27FC236}">
                  <a16:creationId xmlns:a16="http://schemas.microsoft.com/office/drawing/2014/main" id="{15A2D529-782E-9742-71D4-58AE525ED155}"/>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cxnSp>
        <p:nvCxnSpPr>
          <p:cNvPr id="38" name="Straight Connector 37">
            <a:extLst>
              <a:ext uri="{FF2B5EF4-FFF2-40B4-BE49-F238E27FC236}">
                <a16:creationId xmlns:a16="http://schemas.microsoft.com/office/drawing/2014/main" id="{2DC9A195-B086-8B76-CE3C-5B8D85DA92A2}"/>
              </a:ext>
            </a:extLst>
          </p:cNvPr>
          <p:cNvCxnSpPr>
            <a:cxnSpLocks/>
          </p:cNvCxnSpPr>
          <p:nvPr/>
        </p:nvCxnSpPr>
        <p:spPr>
          <a:xfrm>
            <a:off x="8354292"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1E3A8A-7ACA-1C51-672B-22674257ABBB}"/>
              </a:ext>
            </a:extLst>
          </p:cNvPr>
          <p:cNvSpPr txBox="1"/>
          <p:nvPr/>
        </p:nvSpPr>
        <p:spPr>
          <a:xfrm>
            <a:off x="4526363" y="4341204"/>
            <a:ext cx="3778951" cy="2308324"/>
          </a:xfrm>
          <a:prstGeom prst="rect">
            <a:avLst/>
          </a:prstGeom>
          <a:noFill/>
        </p:spPr>
        <p:txBody>
          <a:bodyPr wrap="square">
            <a:spAutoFit/>
          </a:bodyPr>
          <a:lstStyle/>
          <a:p>
            <a:r>
              <a:rPr lang="en-GB" dirty="0"/>
              <a:t>Vous suscitez l'intérêt en partageant votre histoire. Sur un marché, vous n'attendez pas, vous vous engagez, par exemple en offrant un échantillon pour susciter un intérêt plus profond. </a:t>
            </a:r>
          </a:p>
          <a:p>
            <a:r>
              <a:rPr lang="en-GB" dirty="0"/>
              <a:t>En ligne, cela peut prendre la forme d'un article sur les coulisses, d'un conseil culinaire sur une courte vidéo.</a:t>
            </a:r>
            <a:endParaRPr lang="en-IE" dirty="0"/>
          </a:p>
        </p:txBody>
      </p:sp>
    </p:spTree>
    <p:extLst>
      <p:ext uri="{BB962C8B-B14F-4D97-AF65-F5344CB8AC3E}">
        <p14:creationId xmlns:p14="http://schemas.microsoft.com/office/powerpoint/2010/main" val="376516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sz="2800" dirty="0"/>
              <a:t>ÉLABORER UN ARGUMENTAIRE DE VENTE GAGNANT - </a:t>
            </a:r>
            <a:r>
              <a:rPr lang="en-US" sz="2800" b="1" dirty="0"/>
              <a:t>PROCESSUS EN 4 ÉTAPES</a:t>
            </a:r>
          </a:p>
        </p:txBody>
      </p:sp>
      <p:sp>
        <p:nvSpPr>
          <p:cNvPr id="6" name="Text Placeholder 6">
            <a:extLst>
              <a:ext uri="{FF2B5EF4-FFF2-40B4-BE49-F238E27FC236}">
                <a16:creationId xmlns:a16="http://schemas.microsoft.com/office/drawing/2014/main" id="{CA6A3151-6AF5-5F3C-5496-3B56EE35436F}"/>
              </a:ext>
            </a:extLst>
          </p:cNvPr>
          <p:cNvSpPr>
            <a:spLocks noGrp="1"/>
          </p:cNvSpPr>
          <p:nvPr>
            <p:ph type="body" sz="quarter" idx="14"/>
          </p:nvPr>
        </p:nvSpPr>
        <p:spPr>
          <a:xfrm>
            <a:off x="356776" y="1391930"/>
            <a:ext cx="11646907" cy="6435659"/>
          </a:xfrm>
        </p:spPr>
        <p:txBody>
          <a:bodyPr/>
          <a:lstStyle/>
          <a:p>
            <a:pPr marL="1117600" indent="-1117600">
              <a:spcBef>
                <a:spcPts val="0"/>
              </a:spcBef>
              <a:tabLst>
                <a:tab pos="1233488" algn="l"/>
              </a:tabLst>
            </a:pPr>
            <a:r>
              <a:rPr lang="en-US" sz="1800" b="1" dirty="0">
                <a:solidFill>
                  <a:srgbClr val="94C7B0"/>
                </a:solidFill>
              </a:rPr>
              <a:t>Étape 1 : </a:t>
            </a:r>
            <a:r>
              <a:rPr lang="en-US" sz="1800" b="1" dirty="0"/>
              <a:t>Identifier vos arguments de vente uniques</a:t>
            </a:r>
          </a:p>
          <a:p>
            <a:pPr marL="1117600" indent="-1117600">
              <a:spcBef>
                <a:spcPts val="0"/>
              </a:spcBef>
              <a:tabLst>
                <a:tab pos="1233488" algn="l"/>
              </a:tabLst>
            </a:pPr>
            <a:r>
              <a:rPr lang="en-GB" sz="1800" b="1" dirty="0">
                <a:solidFill>
                  <a:srgbClr val="94C7B0"/>
                </a:solidFill>
              </a:rPr>
              <a:t>	Sachez ce qui vous rend spécial.  </a:t>
            </a:r>
            <a:r>
              <a:rPr lang="en-GB" sz="1800" dirty="0"/>
              <a:t>Que faites-vous différemment des autres ? Dressez une liste de 3 à 5 éléments qui rendent votre cuisine ou votre service unique. Pensez au goût, à l'histoire, au processus, aux valeurs, à la culture, à l'emballage ou à la façon dont vous servez les clients.</a:t>
            </a:r>
            <a:endParaRPr lang="en-US" sz="1800" dirty="0"/>
          </a:p>
          <a:p>
            <a:pPr marL="1117600" indent="-1117600">
              <a:spcBef>
                <a:spcPts val="0"/>
              </a:spcBef>
              <a:tabLst>
                <a:tab pos="1233488" algn="l"/>
              </a:tabLst>
            </a:pPr>
            <a:endParaRPr lang="en-US" sz="1800" dirty="0"/>
          </a:p>
          <a:p>
            <a:pPr marL="1257300" indent="-1257300">
              <a:tabLst>
                <a:tab pos="1233488" algn="l"/>
              </a:tabLst>
            </a:pPr>
            <a:r>
              <a:rPr lang="en-US" sz="1800" b="1" dirty="0">
                <a:solidFill>
                  <a:srgbClr val="94C7B0"/>
                </a:solidFill>
              </a:rPr>
              <a:t>Étape 2 : </a:t>
            </a:r>
            <a:r>
              <a:rPr lang="en-US" sz="1800" b="1" dirty="0"/>
              <a:t>Comprendre les avantages de ce que vous vendez du point de vue du client.                          </a:t>
            </a:r>
          </a:p>
          <a:p>
            <a:pPr marL="1257300" indent="-1257300">
              <a:tabLst>
                <a:tab pos="1233488" algn="l"/>
              </a:tabLst>
            </a:pPr>
            <a:r>
              <a:rPr lang="en-US" sz="1800" b="1" dirty="0">
                <a:solidFill>
                  <a:srgbClr val="94C7B0"/>
                </a:solidFill>
              </a:rPr>
              <a:t>	</a:t>
            </a:r>
            <a:r>
              <a:rPr lang="en-GB" sz="1800" b="1" dirty="0">
                <a:solidFill>
                  <a:srgbClr val="94C7B0"/>
                </a:solidFill>
              </a:rPr>
              <a:t>Montrez comment votre produit aide le client.  </a:t>
            </a:r>
            <a:r>
              <a:rPr lang="en-GB" sz="1800" dirty="0"/>
              <a:t>Pourquoi devrait-il s'en soucier </a:t>
            </a:r>
            <a:r>
              <a:rPr lang="en-US" sz="1800" b="1" dirty="0"/>
              <a:t>? </a:t>
            </a:r>
          </a:p>
          <a:p>
            <a:pPr marL="1185862">
              <a:buClr>
                <a:srgbClr val="94C7B0"/>
              </a:buClr>
              <a:tabLst>
                <a:tab pos="1233488" algn="l"/>
              </a:tabLst>
            </a:pPr>
            <a:r>
              <a:rPr lang="en-US" sz="1800" dirty="0"/>
              <a:t>Donnez des exemples de la manière dont votre produit ou service a apporté de la valeur ajoutée à d'autres personnes, par exemple : "</a:t>
            </a:r>
            <a:r>
              <a:rPr lang="en-GB" sz="1800" i="1" dirty="0"/>
              <a:t>Cette sauce est prête en 2 minutes - parfaite pour les personnes très occupées</a:t>
            </a:r>
            <a:r>
              <a:rPr lang="en-GB" sz="1800" dirty="0"/>
              <a:t>".</a:t>
            </a:r>
            <a:endParaRPr lang="en-US" sz="1800" dirty="0"/>
          </a:p>
          <a:p>
            <a:pPr marL="1117600" indent="-1117600">
              <a:spcBef>
                <a:spcPts val="0"/>
              </a:spcBef>
              <a:buClr>
                <a:srgbClr val="EC2179"/>
              </a:buClr>
              <a:tabLst>
                <a:tab pos="1233488" algn="l"/>
              </a:tabLst>
            </a:pPr>
            <a:endParaRPr lang="en-US" sz="1800" dirty="0"/>
          </a:p>
          <a:p>
            <a:pPr marL="1117600" indent="-1117600">
              <a:tabLst>
                <a:tab pos="1233488" algn="l"/>
              </a:tabLst>
            </a:pPr>
            <a:r>
              <a:rPr lang="en-US" sz="1800" b="1" dirty="0">
                <a:solidFill>
                  <a:srgbClr val="94C7B0"/>
                </a:solidFill>
              </a:rPr>
              <a:t>Étape 3 : </a:t>
            </a:r>
            <a:r>
              <a:rPr lang="en-GB" sz="1800" b="1" dirty="0"/>
              <a:t>Être prêt à répondre aux questions ou aux doutes - </a:t>
            </a:r>
            <a:r>
              <a:rPr lang="en-US" sz="1800" b="1" dirty="0">
                <a:solidFill>
                  <a:srgbClr val="94C7B0"/>
                </a:solidFill>
              </a:rPr>
              <a:t>Traiter les objections</a:t>
            </a:r>
            <a:endParaRPr lang="en-GB" sz="1800" b="1" dirty="0">
              <a:solidFill>
                <a:srgbClr val="94C7B0"/>
              </a:solidFill>
            </a:endParaRPr>
          </a:p>
          <a:p>
            <a:pPr marL="1117600" indent="-1117600">
              <a:spcBef>
                <a:spcPts val="0"/>
              </a:spcBef>
              <a:tabLst>
                <a:tab pos="1233488" algn="l"/>
              </a:tabLst>
            </a:pPr>
            <a:r>
              <a:rPr lang="en-GB" sz="1800" dirty="0"/>
              <a:t>                  Et s'ils disent : "C'est trop cher" ou "Je ne sais pas comment l'utiliser" ? Répondez gentiment et avec assurance : "Il se conserve 5 jours au réfrigérateur et voici une carte de recettes gratuite pour vous aider.</a:t>
            </a:r>
            <a:endParaRPr lang="en-US" sz="1800" dirty="0"/>
          </a:p>
          <a:p>
            <a:pPr marL="1117600" indent="-1117600">
              <a:spcBef>
                <a:spcPts val="0"/>
              </a:spcBef>
              <a:tabLst>
                <a:tab pos="1233488" algn="l"/>
              </a:tabLst>
            </a:pPr>
            <a:endParaRPr lang="en-US" sz="1800" dirty="0"/>
          </a:p>
          <a:p>
            <a:pPr marL="1117600" indent="-1117600">
              <a:spcBef>
                <a:spcPts val="0"/>
              </a:spcBef>
              <a:tabLst>
                <a:tab pos="1233488" algn="l"/>
              </a:tabLst>
            </a:pPr>
            <a:r>
              <a:rPr lang="en-US" sz="1800" b="1" dirty="0">
                <a:solidFill>
                  <a:srgbClr val="94C7B0"/>
                </a:solidFill>
              </a:rPr>
              <a:t>Étape 4 </a:t>
            </a:r>
            <a:r>
              <a:rPr lang="en-US" sz="1800" dirty="0">
                <a:solidFill>
                  <a:srgbClr val="94C7B0"/>
                </a:solidFill>
              </a:rPr>
              <a:t>: </a:t>
            </a:r>
            <a:r>
              <a:rPr lang="en-US" sz="1800" b="1" dirty="0"/>
              <a:t>Concluez l'affaire !  </a:t>
            </a:r>
            <a:r>
              <a:rPr lang="en-GB" sz="1800" b="1" dirty="0">
                <a:solidFill>
                  <a:srgbClr val="94C7B0"/>
                </a:solidFill>
              </a:rPr>
              <a:t>Ne soyez pas timide. Guidez le client vers l'avant.</a:t>
            </a:r>
          </a:p>
          <a:p>
            <a:pPr marL="1117600" indent="-1117600">
              <a:spcBef>
                <a:spcPts val="0"/>
              </a:spcBef>
              <a:tabLst>
                <a:tab pos="1233488" algn="l"/>
              </a:tabLst>
            </a:pPr>
            <a:r>
              <a:rPr lang="en-GB" sz="1800" dirty="0"/>
              <a:t>	"Voulez-vous en essayer un ?" "Puis-je l'emballer pour vous ?" Voulez-vous commander à nouveau pour la semaine prochaine ?"</a:t>
            </a:r>
            <a:endParaRPr lang="en-US" sz="1800" dirty="0"/>
          </a:p>
          <a:p>
            <a:pPr marL="1209675" indent="-1209675">
              <a:spcBef>
                <a:spcPts val="0"/>
              </a:spcBef>
              <a:tabLst>
                <a:tab pos="1233488" algn="l"/>
              </a:tabLst>
            </a:pPr>
            <a:endParaRPr lang="en-US" sz="1800" dirty="0"/>
          </a:p>
        </p:txBody>
      </p:sp>
      <p:cxnSp>
        <p:nvCxnSpPr>
          <p:cNvPr id="12" name="Straight Connector 11">
            <a:extLst>
              <a:ext uri="{FF2B5EF4-FFF2-40B4-BE49-F238E27FC236}">
                <a16:creationId xmlns:a16="http://schemas.microsoft.com/office/drawing/2014/main" id="{7432D050-EDE5-BB36-03E4-837CF01450D8}"/>
              </a:ext>
            </a:extLst>
          </p:cNvPr>
          <p:cNvCxnSpPr>
            <a:cxnSpLocks/>
          </p:cNvCxnSpPr>
          <p:nvPr/>
        </p:nvCxnSpPr>
        <p:spPr>
          <a:xfrm flipH="1">
            <a:off x="574478" y="2746641"/>
            <a:ext cx="11208327"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F8E34D-F6D6-6FCC-EBA0-2F1C5DE92AF7}"/>
              </a:ext>
            </a:extLst>
          </p:cNvPr>
          <p:cNvCxnSpPr>
            <a:cxnSpLocks/>
          </p:cNvCxnSpPr>
          <p:nvPr/>
        </p:nvCxnSpPr>
        <p:spPr>
          <a:xfrm flipH="1">
            <a:off x="491836" y="4177543"/>
            <a:ext cx="11208327"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E40AAA-F4CA-F92C-865A-B85A6919DB0F}"/>
              </a:ext>
            </a:extLst>
          </p:cNvPr>
          <p:cNvCxnSpPr>
            <a:cxnSpLocks/>
          </p:cNvCxnSpPr>
          <p:nvPr/>
        </p:nvCxnSpPr>
        <p:spPr>
          <a:xfrm flipH="1">
            <a:off x="450273" y="5416154"/>
            <a:ext cx="11208327"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246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5079</Words>
  <Application>Microsoft Office PowerPoint</Application>
  <PresentationFormat>Widescreen</PresentationFormat>
  <Paragraphs>472</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docId:C04B1006E2103DF018891AE40C6D09C7</cp:keywords>
  <cp:lastModifiedBy>Orla Casey</cp:lastModifiedBy>
  <cp:revision>1132</cp:revision>
  <dcterms:created xsi:type="dcterms:W3CDTF">2018-09-19T09:23:58Z</dcterms:created>
  <dcterms:modified xsi:type="dcterms:W3CDTF">2025-07-01T11:30:56Z</dcterms:modified>
</cp:coreProperties>
</file>