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804" r:id="rId2"/>
  </p:sldMasterIdLst>
  <p:notesMasterIdLst>
    <p:notesMasterId r:id="rId93"/>
  </p:notesMasterIdLst>
  <p:handoutMasterIdLst>
    <p:handoutMasterId r:id="rId94"/>
  </p:handoutMasterIdLst>
  <p:sldIdLst>
    <p:sldId id="4573" r:id="rId3"/>
    <p:sldId id="4395" r:id="rId4"/>
    <p:sldId id="4582" r:id="rId5"/>
    <p:sldId id="4396" r:id="rId6"/>
    <p:sldId id="4507" r:id="rId7"/>
    <p:sldId id="4583" r:id="rId8"/>
    <p:sldId id="4509" r:id="rId9"/>
    <p:sldId id="4508" r:id="rId10"/>
    <p:sldId id="4584" r:id="rId11"/>
    <p:sldId id="4511" r:id="rId12"/>
    <p:sldId id="4514" r:id="rId13"/>
    <p:sldId id="4516" r:id="rId14"/>
    <p:sldId id="4512" r:id="rId15"/>
    <p:sldId id="4412" r:id="rId16"/>
    <p:sldId id="4518" r:id="rId17"/>
    <p:sldId id="4517" r:id="rId18"/>
    <p:sldId id="4519" r:id="rId19"/>
    <p:sldId id="4520" r:id="rId20"/>
    <p:sldId id="4585" r:id="rId21"/>
    <p:sldId id="4523" r:id="rId22"/>
    <p:sldId id="4522" r:id="rId23"/>
    <p:sldId id="4586" r:id="rId24"/>
    <p:sldId id="4409" r:id="rId25"/>
    <p:sldId id="4521" r:id="rId26"/>
    <p:sldId id="4528" r:id="rId27"/>
    <p:sldId id="4587" r:id="rId28"/>
    <p:sldId id="4529" r:id="rId29"/>
    <p:sldId id="4531" r:id="rId30"/>
    <p:sldId id="4533" r:id="rId31"/>
    <p:sldId id="4588" r:id="rId32"/>
    <p:sldId id="4535" r:id="rId33"/>
    <p:sldId id="4537" r:id="rId34"/>
    <p:sldId id="4589" r:id="rId35"/>
    <p:sldId id="4590" r:id="rId36"/>
    <p:sldId id="4539" r:id="rId37"/>
    <p:sldId id="4413" r:id="rId38"/>
    <p:sldId id="4541" r:id="rId39"/>
    <p:sldId id="4591" r:id="rId40"/>
    <p:sldId id="4592" r:id="rId41"/>
    <p:sldId id="4542" r:id="rId42"/>
    <p:sldId id="4593" r:id="rId43"/>
    <p:sldId id="4543" r:id="rId44"/>
    <p:sldId id="4414" r:id="rId45"/>
    <p:sldId id="4526" r:id="rId46"/>
    <p:sldId id="4594" r:id="rId47"/>
    <p:sldId id="4547" r:id="rId48"/>
    <p:sldId id="4548" r:id="rId49"/>
    <p:sldId id="4415" r:id="rId50"/>
    <p:sldId id="4527" r:id="rId51"/>
    <p:sldId id="4550" r:id="rId52"/>
    <p:sldId id="4551" r:id="rId53"/>
    <p:sldId id="4598" r:id="rId54"/>
    <p:sldId id="4595" r:id="rId55"/>
    <p:sldId id="4597" r:id="rId56"/>
    <p:sldId id="4552" r:id="rId57"/>
    <p:sldId id="4609" r:id="rId58"/>
    <p:sldId id="4600" r:id="rId59"/>
    <p:sldId id="4553" r:id="rId60"/>
    <p:sldId id="4601" r:id="rId61"/>
    <p:sldId id="4602" r:id="rId62"/>
    <p:sldId id="4603" r:id="rId63"/>
    <p:sldId id="4604" r:id="rId64"/>
    <p:sldId id="4599" r:id="rId65"/>
    <p:sldId id="4555" r:id="rId66"/>
    <p:sldId id="4605" r:id="rId67"/>
    <p:sldId id="4557" r:id="rId68"/>
    <p:sldId id="4558" r:id="rId69"/>
    <p:sldId id="4560" r:id="rId70"/>
    <p:sldId id="4561" r:id="rId71"/>
    <p:sldId id="4562" r:id="rId72"/>
    <p:sldId id="4563" r:id="rId73"/>
    <p:sldId id="4565" r:id="rId74"/>
    <p:sldId id="4566" r:id="rId75"/>
    <p:sldId id="4567" r:id="rId76"/>
    <p:sldId id="4568" r:id="rId77"/>
    <p:sldId id="4569" r:id="rId78"/>
    <p:sldId id="4570" r:id="rId79"/>
    <p:sldId id="4606" r:id="rId80"/>
    <p:sldId id="4564" r:id="rId81"/>
    <p:sldId id="4575" r:id="rId82"/>
    <p:sldId id="4576" r:id="rId83"/>
    <p:sldId id="4607" r:id="rId84"/>
    <p:sldId id="4608" r:id="rId85"/>
    <p:sldId id="4610" r:id="rId86"/>
    <p:sldId id="4611" r:id="rId87"/>
    <p:sldId id="4612" r:id="rId88"/>
    <p:sldId id="4554" r:id="rId89"/>
    <p:sldId id="4613" r:id="rId90"/>
    <p:sldId id="4614" r:id="rId91"/>
    <p:sldId id="4574"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2B1B"/>
    <a:srgbClr val="84BFA4"/>
    <a:srgbClr val="B6D1E1"/>
    <a:srgbClr val="003841"/>
    <a:srgbClr val="003741"/>
    <a:srgbClr val="292239"/>
    <a:srgbClr val="EC2179"/>
    <a:srgbClr val="DACA3C"/>
    <a:srgbClr val="19753C"/>
    <a:srgbClr val="7ABF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176"/>
    <p:restoredTop sz="94729"/>
  </p:normalViewPr>
  <p:slideViewPr>
    <p:cSldViewPr snapToGrid="0" snapToObjects="1">
      <p:cViewPr varScale="1">
        <p:scale>
          <a:sx n="75" d="100"/>
          <a:sy n="75" d="100"/>
        </p:scale>
        <p:origin x="27" y="27"/>
      </p:cViewPr>
      <p:guideLst/>
    </p:cSldViewPr>
  </p:slideViewPr>
  <p:notesTextViewPr>
    <p:cViewPr>
      <p:scale>
        <a:sx n="1" d="1"/>
        <a:sy n="1" d="1"/>
      </p:scale>
      <p:origin x="0" y="0"/>
    </p:cViewPr>
  </p:notesTextViewPr>
  <p:sorterViewPr>
    <p:cViewPr>
      <p:scale>
        <a:sx n="66" d="100"/>
        <a:sy n="66" d="100"/>
      </p:scale>
      <p:origin x="0" y="-9198"/>
    </p:cViewPr>
  </p:sorterViewPr>
  <p:notesViewPr>
    <p:cSldViewPr snapToGrid="0" snapToObjects="1">
      <p:cViewPr varScale="1">
        <p:scale>
          <a:sx n="87" d="100"/>
          <a:sy n="87" d="100"/>
        </p:scale>
        <p:origin x="3904"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74B3AB-1076-3847-9704-2735AAE6E6FB}" type="datetimeFigureOut">
              <a:rPr lang="en-US" smtClean="0"/>
              <a:t>7/1/2025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C00C95-E645-9447-A3F8-A17F92449908}" type="slidenum">
              <a:rPr lang="en-US" smtClean="0"/>
              <a:t>‹#›</a:t>
            </a:fld>
            <a:endParaRPr lang="en-US"/>
          </a:p>
        </p:txBody>
      </p:sp>
    </p:spTree>
    <p:extLst>
      <p:ext uri="{BB962C8B-B14F-4D97-AF65-F5344CB8AC3E}">
        <p14:creationId xmlns:p14="http://schemas.microsoft.com/office/powerpoint/2010/main" val="14943909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C7370B-66A1-AB42-84E0-A4E6FD88C2A5}" type="datetimeFigureOut">
              <a:rPr lang="en-US" smtClean="0"/>
              <a:t>7/1/2025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4AC054-D004-974A-8D8E-E228282ED491}" type="slidenum">
              <a:rPr lang="en-US" smtClean="0"/>
              <a:t>‹#›</a:t>
            </a:fld>
            <a:endParaRPr lang="en-US" dirty="0"/>
          </a:p>
        </p:txBody>
      </p:sp>
    </p:spTree>
    <p:extLst>
      <p:ext uri="{BB962C8B-B14F-4D97-AF65-F5344CB8AC3E}">
        <p14:creationId xmlns:p14="http://schemas.microsoft.com/office/powerpoint/2010/main" val="381035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ext Page - Pink Headin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A9FE447-E059-844E-AB44-8ADA48F90A17}"/>
              </a:ext>
            </a:extLst>
          </p:cNvPr>
          <p:cNvSpPr/>
          <p:nvPr userDrawn="1"/>
        </p:nvSpPr>
        <p:spPr>
          <a:xfrm flipH="1" flipV="1">
            <a:off x="-1" y="283779"/>
            <a:ext cx="12192001" cy="1312589"/>
          </a:xfrm>
          <a:prstGeom prst="rect">
            <a:avLst/>
          </a:prstGeom>
          <a:solidFill>
            <a:srgbClr val="E6C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751414" y="378372"/>
            <a:ext cx="10852007" cy="1126708"/>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Heading</a:t>
            </a:r>
          </a:p>
        </p:txBody>
      </p:sp>
      <p:sp>
        <p:nvSpPr>
          <p:cNvPr id="19" name="Graphic 4">
            <a:extLst>
              <a:ext uri="{FF2B5EF4-FFF2-40B4-BE49-F238E27FC236}">
                <a16:creationId xmlns:a16="http://schemas.microsoft.com/office/drawing/2014/main" id="{D81C8033-C361-E354-4AFA-A6C8B1614AB5}"/>
              </a:ext>
            </a:extLst>
          </p:cNvPr>
          <p:cNvSpPr/>
          <p:nvPr userDrawn="1"/>
        </p:nvSpPr>
        <p:spPr>
          <a:xfrm rot="5400000">
            <a:off x="1560073" y="760698"/>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B6D1E1"/>
          </a:solidFill>
          <a:ln w="2370" cap="flat">
            <a:solidFill>
              <a:srgbClr val="B6D1E1"/>
            </a:solidFill>
            <a:prstDash val="solid"/>
            <a:miter/>
          </a:ln>
        </p:spPr>
        <p:txBody>
          <a:bodyPr rtlCol="0" anchor="ctr"/>
          <a:lstStyle/>
          <a:p>
            <a:endParaRPr lang="en-US"/>
          </a:p>
        </p:txBody>
      </p:sp>
      <p:sp>
        <p:nvSpPr>
          <p:cNvPr id="10" name="Text Placeholder 25">
            <a:extLst>
              <a:ext uri="{FF2B5EF4-FFF2-40B4-BE49-F238E27FC236}">
                <a16:creationId xmlns:a16="http://schemas.microsoft.com/office/drawing/2014/main" id="{1957B790-F1C6-0B90-CF29-962459ED0D06}"/>
              </a:ext>
            </a:extLst>
          </p:cNvPr>
          <p:cNvSpPr>
            <a:spLocks noGrp="1"/>
          </p:cNvSpPr>
          <p:nvPr>
            <p:ph type="body" sz="quarter" idx="14" hasCustomPrompt="1"/>
          </p:nvPr>
        </p:nvSpPr>
        <p:spPr>
          <a:xfrm>
            <a:off x="738349" y="2016016"/>
            <a:ext cx="10963115" cy="4672013"/>
          </a:xfrm>
          <a:prstGeom prst="rect">
            <a:avLst/>
          </a:prstGeom>
        </p:spPr>
        <p:txBody>
          <a:bodyPr anchor="t">
            <a:noAutofit/>
          </a:bodyPr>
          <a:lstStyle>
            <a:lvl1pPr marL="0" indent="0" algn="l">
              <a:lnSpc>
                <a:spcPts val="2340"/>
              </a:lnSpc>
              <a:spcBef>
                <a:spcPts val="0"/>
              </a:spcBef>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2" name="Picture 1">
            <a:extLst>
              <a:ext uri="{FF2B5EF4-FFF2-40B4-BE49-F238E27FC236}">
                <a16:creationId xmlns:a16="http://schemas.microsoft.com/office/drawing/2014/main" id="{E02387AD-8169-9E5B-C2F5-F227CA5AFF10}"/>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4116281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ext Page - Green Head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169801-F5DF-F26B-056B-9A430A740E2E}"/>
              </a:ext>
            </a:extLst>
          </p:cNvPr>
          <p:cNvSpPr/>
          <p:nvPr userDrawn="1"/>
        </p:nvSpPr>
        <p:spPr>
          <a:xfrm flipH="1" flipV="1">
            <a:off x="-1" y="283779"/>
            <a:ext cx="12192001" cy="1312589"/>
          </a:xfrm>
          <a:prstGeom prst="rect">
            <a:avLst/>
          </a:prstGeom>
          <a:solidFill>
            <a:srgbClr val="94C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CAFE6C2C-56CB-59A7-F8EB-6FF292137202}"/>
              </a:ext>
            </a:extLst>
          </p:cNvPr>
          <p:cNvSpPr>
            <a:spLocks noGrp="1"/>
          </p:cNvSpPr>
          <p:nvPr>
            <p:ph type="body" sz="quarter" idx="27" hasCustomPrompt="1"/>
          </p:nvPr>
        </p:nvSpPr>
        <p:spPr>
          <a:xfrm>
            <a:off x="751414" y="378372"/>
            <a:ext cx="10852007" cy="1126708"/>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Heading</a:t>
            </a:r>
          </a:p>
        </p:txBody>
      </p:sp>
      <p:sp>
        <p:nvSpPr>
          <p:cNvPr id="4" name="Graphic 4">
            <a:extLst>
              <a:ext uri="{FF2B5EF4-FFF2-40B4-BE49-F238E27FC236}">
                <a16:creationId xmlns:a16="http://schemas.microsoft.com/office/drawing/2014/main" id="{F51AA3D6-C38E-C03D-0164-0BFE416DC67C}"/>
              </a:ext>
            </a:extLst>
          </p:cNvPr>
          <p:cNvSpPr/>
          <p:nvPr userDrawn="1"/>
        </p:nvSpPr>
        <p:spPr>
          <a:xfrm rot="5400000">
            <a:off x="1560073" y="760698"/>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B6D1E1"/>
          </a:solidFill>
          <a:ln w="2370" cap="flat">
            <a:solidFill>
              <a:srgbClr val="B6D1E1"/>
            </a:solidFill>
            <a:prstDash val="solid"/>
            <a:miter/>
          </a:ln>
        </p:spPr>
        <p:txBody>
          <a:bodyPr rtlCol="0" anchor="ctr"/>
          <a:lstStyle/>
          <a:p>
            <a:endParaRPr lang="en-US"/>
          </a:p>
        </p:txBody>
      </p:sp>
      <p:sp>
        <p:nvSpPr>
          <p:cNvPr id="5" name="Text Placeholder 25">
            <a:extLst>
              <a:ext uri="{FF2B5EF4-FFF2-40B4-BE49-F238E27FC236}">
                <a16:creationId xmlns:a16="http://schemas.microsoft.com/office/drawing/2014/main" id="{72754A11-6AE9-22DE-1690-473B7C2C171D}"/>
              </a:ext>
            </a:extLst>
          </p:cNvPr>
          <p:cNvSpPr>
            <a:spLocks noGrp="1"/>
          </p:cNvSpPr>
          <p:nvPr>
            <p:ph type="body" sz="quarter" idx="14" hasCustomPrompt="1"/>
          </p:nvPr>
        </p:nvSpPr>
        <p:spPr>
          <a:xfrm>
            <a:off x="738349" y="2016016"/>
            <a:ext cx="10963115" cy="4672013"/>
          </a:xfrm>
          <a:prstGeom prst="rect">
            <a:avLst/>
          </a:prstGeom>
        </p:spPr>
        <p:txBody>
          <a:bodyPr anchor="t">
            <a:noAutofit/>
          </a:bodyPr>
          <a:lstStyle>
            <a:lvl1pPr marL="0" indent="0" algn="l">
              <a:lnSpc>
                <a:spcPts val="2340"/>
              </a:lnSpc>
              <a:spcBef>
                <a:spcPts val="0"/>
              </a:spcBef>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6" name="Picture 5">
            <a:extLst>
              <a:ext uri="{FF2B5EF4-FFF2-40B4-BE49-F238E27FC236}">
                <a16:creationId xmlns:a16="http://schemas.microsoft.com/office/drawing/2014/main" id="{BDF24E77-073B-4D65-EAB5-B28434228A46}"/>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425366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ext Page - Green Head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169801-F5DF-F26B-056B-9A430A740E2E}"/>
              </a:ext>
            </a:extLst>
          </p:cNvPr>
          <p:cNvSpPr/>
          <p:nvPr userDrawn="1"/>
        </p:nvSpPr>
        <p:spPr>
          <a:xfrm flipH="1" flipV="1">
            <a:off x="-1" y="283779"/>
            <a:ext cx="12192001" cy="1312589"/>
          </a:xfrm>
          <a:prstGeom prst="rect">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CAFE6C2C-56CB-59A7-F8EB-6FF292137202}"/>
              </a:ext>
            </a:extLst>
          </p:cNvPr>
          <p:cNvSpPr>
            <a:spLocks noGrp="1"/>
          </p:cNvSpPr>
          <p:nvPr>
            <p:ph type="body" sz="quarter" idx="27" hasCustomPrompt="1"/>
          </p:nvPr>
        </p:nvSpPr>
        <p:spPr>
          <a:xfrm>
            <a:off x="751414" y="378372"/>
            <a:ext cx="10852007" cy="1126708"/>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Heading</a:t>
            </a:r>
          </a:p>
        </p:txBody>
      </p:sp>
      <p:sp>
        <p:nvSpPr>
          <p:cNvPr id="4" name="Graphic 4">
            <a:extLst>
              <a:ext uri="{FF2B5EF4-FFF2-40B4-BE49-F238E27FC236}">
                <a16:creationId xmlns:a16="http://schemas.microsoft.com/office/drawing/2014/main" id="{F51AA3D6-C38E-C03D-0164-0BFE416DC67C}"/>
              </a:ext>
            </a:extLst>
          </p:cNvPr>
          <p:cNvSpPr/>
          <p:nvPr userDrawn="1"/>
        </p:nvSpPr>
        <p:spPr>
          <a:xfrm rot="5400000">
            <a:off x="1560073" y="760698"/>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84BFA4"/>
          </a:solidFill>
          <a:ln w="2370" cap="flat">
            <a:solidFill>
              <a:srgbClr val="84BFA4"/>
            </a:solidFill>
            <a:prstDash val="solid"/>
            <a:miter/>
          </a:ln>
        </p:spPr>
        <p:txBody>
          <a:bodyPr rtlCol="0" anchor="ctr"/>
          <a:lstStyle/>
          <a:p>
            <a:endParaRPr lang="en-US"/>
          </a:p>
        </p:txBody>
      </p:sp>
      <p:sp>
        <p:nvSpPr>
          <p:cNvPr id="5" name="Text Placeholder 25">
            <a:extLst>
              <a:ext uri="{FF2B5EF4-FFF2-40B4-BE49-F238E27FC236}">
                <a16:creationId xmlns:a16="http://schemas.microsoft.com/office/drawing/2014/main" id="{72754A11-6AE9-22DE-1690-473B7C2C171D}"/>
              </a:ext>
            </a:extLst>
          </p:cNvPr>
          <p:cNvSpPr>
            <a:spLocks noGrp="1"/>
          </p:cNvSpPr>
          <p:nvPr>
            <p:ph type="body" sz="quarter" idx="14" hasCustomPrompt="1"/>
          </p:nvPr>
        </p:nvSpPr>
        <p:spPr>
          <a:xfrm>
            <a:off x="738349" y="2016016"/>
            <a:ext cx="10963115" cy="4672013"/>
          </a:xfrm>
          <a:prstGeom prst="rect">
            <a:avLst/>
          </a:prstGeom>
        </p:spPr>
        <p:txBody>
          <a:bodyPr anchor="t">
            <a:noAutofit/>
          </a:bodyPr>
          <a:lstStyle>
            <a:lvl1pPr marL="0" indent="0" algn="l">
              <a:lnSpc>
                <a:spcPts val="2340"/>
              </a:lnSpc>
              <a:spcBef>
                <a:spcPts val="0"/>
              </a:spcBef>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6" name="Picture 5">
            <a:extLst>
              <a:ext uri="{FF2B5EF4-FFF2-40B4-BE49-F238E27FC236}">
                <a16:creationId xmlns:a16="http://schemas.microsoft.com/office/drawing/2014/main" id="{BDF24E77-073B-4D65-EAB5-B28434228A46}"/>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749302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hoto Slide with quote 01">
    <p:spTree>
      <p:nvGrpSpPr>
        <p:cNvPr id="1" name=""/>
        <p:cNvGrpSpPr/>
        <p:nvPr/>
      </p:nvGrpSpPr>
      <p:grpSpPr>
        <a:xfrm>
          <a:off x="0" y="0"/>
          <a:ext cx="0" cy="0"/>
          <a:chOff x="0" y="0"/>
          <a:chExt cx="0" cy="0"/>
        </a:xfrm>
      </p:grpSpPr>
      <p:sp>
        <p:nvSpPr>
          <p:cNvPr id="12" name="Text Placeholder 23">
            <a:extLst>
              <a:ext uri="{FF2B5EF4-FFF2-40B4-BE49-F238E27FC236}">
                <a16:creationId xmlns:a16="http://schemas.microsoft.com/office/drawing/2014/main" id="{8F9FAF20-AC16-CB44-ADCA-1C0885F1D045}"/>
              </a:ext>
            </a:extLst>
          </p:cNvPr>
          <p:cNvSpPr>
            <a:spLocks noGrp="1"/>
          </p:cNvSpPr>
          <p:nvPr>
            <p:ph type="body" sz="quarter" idx="13" hasCustomPrompt="1"/>
          </p:nvPr>
        </p:nvSpPr>
        <p:spPr>
          <a:xfrm>
            <a:off x="442824" y="396815"/>
            <a:ext cx="11119452" cy="568193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8" name="Rectangle 17">
            <a:extLst>
              <a:ext uri="{FF2B5EF4-FFF2-40B4-BE49-F238E27FC236}">
                <a16:creationId xmlns:a16="http://schemas.microsoft.com/office/drawing/2014/main" id="{537951D5-4D76-794B-BA67-C99AFA2B98A8}"/>
              </a:ext>
            </a:extLst>
          </p:cNvPr>
          <p:cNvSpPr/>
          <p:nvPr userDrawn="1"/>
        </p:nvSpPr>
        <p:spPr>
          <a:xfrm>
            <a:off x="-2500191" y="6848550"/>
            <a:ext cx="16148169" cy="17865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5" name="Rectangle 24">
            <a:extLst>
              <a:ext uri="{FF2B5EF4-FFF2-40B4-BE49-F238E27FC236}">
                <a16:creationId xmlns:a16="http://schemas.microsoft.com/office/drawing/2014/main" id="{6F410BAD-ABDA-4143-AB3E-9DC43B40C2A0}"/>
              </a:ext>
            </a:extLst>
          </p:cNvPr>
          <p:cNvSpPr/>
          <p:nvPr userDrawn="1"/>
        </p:nvSpPr>
        <p:spPr>
          <a:xfrm>
            <a:off x="12192000" y="195943"/>
            <a:ext cx="2593944" cy="90487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Tree>
    <p:extLst>
      <p:ext uri="{BB962C8B-B14F-4D97-AF65-F5344CB8AC3E}">
        <p14:creationId xmlns:p14="http://schemas.microsoft.com/office/powerpoint/2010/main" val="2853304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Slide 2 - with icons">
    <p:spTree>
      <p:nvGrpSpPr>
        <p:cNvPr id="1" name=""/>
        <p:cNvGrpSpPr/>
        <p:nvPr/>
      </p:nvGrpSpPr>
      <p:grpSpPr>
        <a:xfrm>
          <a:off x="0" y="0"/>
          <a:ext cx="0" cy="0"/>
          <a:chOff x="0" y="0"/>
          <a:chExt cx="0" cy="0"/>
        </a:xfrm>
      </p:grpSpPr>
      <p:sp>
        <p:nvSpPr>
          <p:cNvPr id="12" name="Text Placeholder 23"/>
          <p:cNvSpPr>
            <a:spLocks noGrp="1"/>
          </p:cNvSpPr>
          <p:nvPr>
            <p:ph type="body" sz="quarter" idx="13" hasCustomPrompt="1"/>
          </p:nvPr>
        </p:nvSpPr>
        <p:spPr>
          <a:xfrm>
            <a:off x="1639836" y="785664"/>
            <a:ext cx="5745702" cy="1381662"/>
          </a:xfrm>
        </p:spPr>
        <p:txBody>
          <a:bodyPr>
            <a:normAutofit/>
          </a:bodyPr>
          <a:lstStyle>
            <a:lvl1pPr marL="0" indent="0" algn="l">
              <a:buNone/>
              <a:defRPr sz="3600">
                <a:solidFill>
                  <a:srgbClr val="142D55"/>
                </a:solidFill>
                <a:latin typeface="+mn-lt"/>
              </a:defRPr>
            </a:lvl1pPr>
          </a:lstStyle>
          <a:p>
            <a:pPr lvl="0"/>
            <a:r>
              <a:rPr lang="en-US" dirty="0"/>
              <a:t>TITLE</a:t>
            </a:r>
          </a:p>
        </p:txBody>
      </p:sp>
      <p:sp>
        <p:nvSpPr>
          <p:cNvPr id="13" name="Text Placeholder 25"/>
          <p:cNvSpPr>
            <a:spLocks noGrp="1"/>
          </p:cNvSpPr>
          <p:nvPr userDrawn="1">
            <p:ph type="body" sz="quarter" idx="14" hasCustomPrompt="1"/>
          </p:nvPr>
        </p:nvSpPr>
        <p:spPr>
          <a:xfrm>
            <a:off x="1639837" y="2766646"/>
            <a:ext cx="5745702" cy="3644887"/>
          </a:xfrm>
        </p:spPr>
        <p:txBody>
          <a:bodyPr>
            <a:noAutofit/>
          </a:bodyPr>
          <a:lstStyle>
            <a:lvl1pPr marL="0" indent="0" algn="l">
              <a:buNone/>
              <a:defRPr sz="2400" baseline="0">
                <a:solidFill>
                  <a:srgbClr val="142D5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361164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End Slid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0880D03-A705-64E3-CCFA-6DCD07D5CD6A}"/>
              </a:ext>
            </a:extLst>
          </p:cNvPr>
          <p:cNvSpPr/>
          <p:nvPr userDrawn="1"/>
        </p:nvSpPr>
        <p:spPr>
          <a:xfrm>
            <a:off x="-32399" y="2956988"/>
            <a:ext cx="12224399" cy="2809041"/>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B6D1E1"/>
          </a:solidFill>
          <a:ln w="3060" cap="flat">
            <a:noFill/>
            <a:prstDash val="solid"/>
            <a:miter/>
          </a:ln>
        </p:spPr>
        <p:txBody>
          <a:bodyPr rtlCol="0" anchor="ctr"/>
          <a:lstStyle/>
          <a:p>
            <a:endParaRPr lang="en-US" dirty="0"/>
          </a:p>
        </p:txBody>
      </p:sp>
      <p:sp>
        <p:nvSpPr>
          <p:cNvPr id="3" name="Text Placeholder 23">
            <a:extLst>
              <a:ext uri="{FF2B5EF4-FFF2-40B4-BE49-F238E27FC236}">
                <a16:creationId xmlns:a16="http://schemas.microsoft.com/office/drawing/2014/main" id="{863E543B-8705-24D5-DEC3-B77FC8349197}"/>
              </a:ext>
            </a:extLst>
          </p:cNvPr>
          <p:cNvSpPr>
            <a:spLocks noGrp="1"/>
          </p:cNvSpPr>
          <p:nvPr>
            <p:ph type="body" sz="quarter" idx="19" hasCustomPrompt="1"/>
          </p:nvPr>
        </p:nvSpPr>
        <p:spPr>
          <a:xfrm>
            <a:off x="605556" y="4238576"/>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4" name="Text Placeholder 23">
            <a:extLst>
              <a:ext uri="{FF2B5EF4-FFF2-40B4-BE49-F238E27FC236}">
                <a16:creationId xmlns:a16="http://schemas.microsoft.com/office/drawing/2014/main" id="{CDAD5CB2-8DC6-978D-C3A5-C97374D80BCE}"/>
              </a:ext>
            </a:extLst>
          </p:cNvPr>
          <p:cNvSpPr>
            <a:spLocks noGrp="1"/>
          </p:cNvSpPr>
          <p:nvPr>
            <p:ph type="body" sz="quarter" idx="20" hasCustomPrompt="1"/>
          </p:nvPr>
        </p:nvSpPr>
        <p:spPr>
          <a:xfrm>
            <a:off x="605556" y="3429000"/>
            <a:ext cx="3195485" cy="837258"/>
          </a:xfrm>
          <a:prstGeom prst="rect">
            <a:avLst/>
          </a:prstGeom>
        </p:spPr>
        <p:txBody>
          <a:bodyPr anchor="ctr">
            <a:normAutofit/>
          </a:bodyPr>
          <a:lstStyle>
            <a:lvl1pPr marL="0" indent="0" algn="l">
              <a:buNone/>
              <a:defRPr sz="5000" b="1" baseline="0">
                <a:solidFill>
                  <a:schemeClr val="bg1"/>
                </a:solidFill>
                <a:latin typeface="+mn-lt"/>
              </a:defRPr>
            </a:lvl1pPr>
          </a:lstStyle>
          <a:p>
            <a:pPr lvl="0"/>
            <a:r>
              <a:rPr lang="en-US" dirty="0"/>
              <a:t>Thank You</a:t>
            </a:r>
          </a:p>
        </p:txBody>
      </p:sp>
      <p:sp>
        <p:nvSpPr>
          <p:cNvPr id="8" name="Freeform 7">
            <a:extLst>
              <a:ext uri="{FF2B5EF4-FFF2-40B4-BE49-F238E27FC236}">
                <a16:creationId xmlns:a16="http://schemas.microsoft.com/office/drawing/2014/main" id="{4D23C199-83E5-F55C-B410-186A0741E64B}"/>
              </a:ext>
            </a:extLst>
          </p:cNvPr>
          <p:cNvSpPr/>
          <p:nvPr userDrawn="1"/>
        </p:nvSpPr>
        <p:spPr>
          <a:xfrm>
            <a:off x="8065511" y="5423818"/>
            <a:ext cx="4126489"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4C7B0"/>
          </a:solidFill>
          <a:ln w="30808" cap="flat">
            <a:noFill/>
            <a:prstDash val="solid"/>
            <a:miter/>
          </a:ln>
        </p:spPr>
        <p:txBody>
          <a:bodyPr rtlCol="0" anchor="ctr"/>
          <a:lstStyle/>
          <a:p>
            <a:endParaRPr lang="en-US" sz="2069"/>
          </a:p>
        </p:txBody>
      </p:sp>
      <p:sp>
        <p:nvSpPr>
          <p:cNvPr id="9" name="Text Placeholder 23">
            <a:extLst>
              <a:ext uri="{FF2B5EF4-FFF2-40B4-BE49-F238E27FC236}">
                <a16:creationId xmlns:a16="http://schemas.microsoft.com/office/drawing/2014/main" id="{C4918968-197B-7C8B-78C3-E7F4C2D0BB88}"/>
              </a:ext>
            </a:extLst>
          </p:cNvPr>
          <p:cNvSpPr>
            <a:spLocks noGrp="1"/>
          </p:cNvSpPr>
          <p:nvPr>
            <p:ph type="body" sz="quarter" idx="45" hasCustomPrompt="1"/>
          </p:nvPr>
        </p:nvSpPr>
        <p:spPr>
          <a:xfrm>
            <a:off x="8065511" y="5436563"/>
            <a:ext cx="3640117"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err="1"/>
              <a:t>www.website.eu</a:t>
            </a:r>
            <a:endParaRPr lang="en-US" dirty="0"/>
          </a:p>
        </p:txBody>
      </p:sp>
      <p:pic>
        <p:nvPicPr>
          <p:cNvPr id="186" name="Picture 185">
            <a:extLst>
              <a:ext uri="{FF2B5EF4-FFF2-40B4-BE49-F238E27FC236}">
                <a16:creationId xmlns:a16="http://schemas.microsoft.com/office/drawing/2014/main" id="{FF8BD4F1-C0C6-2250-6E8A-2F5F9565612C}"/>
              </a:ext>
            </a:extLst>
          </p:cNvPr>
          <p:cNvPicPr>
            <a:picLocks noChangeAspect="1"/>
          </p:cNvPicPr>
          <p:nvPr userDrawn="1"/>
        </p:nvPicPr>
        <p:blipFill>
          <a:blip r:embed="rId2"/>
          <a:stretch>
            <a:fillRect/>
          </a:stretch>
        </p:blipFill>
        <p:spPr>
          <a:xfrm>
            <a:off x="8228379" y="142875"/>
            <a:ext cx="3697966" cy="2673647"/>
          </a:xfrm>
          <a:prstGeom prst="rect">
            <a:avLst/>
          </a:prstGeom>
        </p:spPr>
      </p:pic>
      <p:pic>
        <p:nvPicPr>
          <p:cNvPr id="187" name="Picture 186" descr="Blue text on a black background&#10;&#10;Description automatically generated">
            <a:extLst>
              <a:ext uri="{FF2B5EF4-FFF2-40B4-BE49-F238E27FC236}">
                <a16:creationId xmlns:a16="http://schemas.microsoft.com/office/drawing/2014/main" id="{DA53F704-0F5F-575A-8E10-BF033CFA6361}"/>
              </a:ext>
            </a:extLst>
          </p:cNvPr>
          <p:cNvPicPr>
            <a:picLocks noChangeAspect="1"/>
          </p:cNvPicPr>
          <p:nvPr userDrawn="1"/>
        </p:nvPicPr>
        <p:blipFill>
          <a:blip r:embed="rId3"/>
          <a:stretch>
            <a:fillRect/>
          </a:stretch>
        </p:blipFill>
        <p:spPr>
          <a:xfrm>
            <a:off x="687628" y="6029325"/>
            <a:ext cx="2457832" cy="514350"/>
          </a:xfrm>
          <a:prstGeom prst="rect">
            <a:avLst/>
          </a:prstGeom>
        </p:spPr>
      </p:pic>
    </p:spTree>
    <p:extLst>
      <p:ext uri="{BB962C8B-B14F-4D97-AF65-F5344CB8AC3E}">
        <p14:creationId xmlns:p14="http://schemas.microsoft.com/office/powerpoint/2010/main" val="1674725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Cover Slide 01">
    <p:spTree>
      <p:nvGrpSpPr>
        <p:cNvPr id="1" name=""/>
        <p:cNvGrpSpPr/>
        <p:nvPr/>
      </p:nvGrpSpPr>
      <p:grpSpPr>
        <a:xfrm>
          <a:off x="0" y="0"/>
          <a:ext cx="0" cy="0"/>
          <a:chOff x="0" y="0"/>
          <a:chExt cx="0" cy="0"/>
        </a:xfrm>
      </p:grpSpPr>
      <p:sp>
        <p:nvSpPr>
          <p:cNvPr id="198" name="Freeform 197">
            <a:extLst>
              <a:ext uri="{FF2B5EF4-FFF2-40B4-BE49-F238E27FC236}">
                <a16:creationId xmlns:a16="http://schemas.microsoft.com/office/drawing/2014/main" id="{51639FB9-349C-0342-B1A8-F6BC5646FE11}"/>
              </a:ext>
            </a:extLst>
          </p:cNvPr>
          <p:cNvSpPr/>
          <p:nvPr userDrawn="1"/>
        </p:nvSpPr>
        <p:spPr>
          <a:xfrm>
            <a:off x="0" y="3028949"/>
            <a:ext cx="12172692" cy="2858265"/>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B6D1E1"/>
          </a:solidFill>
          <a:ln w="30808" cap="flat">
            <a:noFill/>
            <a:prstDash val="solid"/>
            <a:miter/>
          </a:ln>
        </p:spPr>
        <p:txBody>
          <a:bodyPr rtlCol="0" anchor="ctr"/>
          <a:lstStyle/>
          <a:p>
            <a:endParaRPr lang="en-US" sz="2069"/>
          </a:p>
        </p:txBody>
      </p:sp>
      <p:sp>
        <p:nvSpPr>
          <p:cNvPr id="221" name="Text Placeholder 32">
            <a:extLst>
              <a:ext uri="{FF2B5EF4-FFF2-40B4-BE49-F238E27FC236}">
                <a16:creationId xmlns:a16="http://schemas.microsoft.com/office/drawing/2014/main" id="{DFA6FF77-25B5-714D-A338-B30123147AB2}"/>
              </a:ext>
            </a:extLst>
          </p:cNvPr>
          <p:cNvSpPr>
            <a:spLocks noGrp="1"/>
          </p:cNvSpPr>
          <p:nvPr>
            <p:ph type="body" sz="quarter" idx="16" hasCustomPrompt="1"/>
          </p:nvPr>
        </p:nvSpPr>
        <p:spPr>
          <a:xfrm>
            <a:off x="761624" y="3994283"/>
            <a:ext cx="3354126"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3 Kitchen’s</a:t>
            </a:r>
            <a:endParaRPr lang="en-US" dirty="0"/>
          </a:p>
        </p:txBody>
      </p:sp>
      <p:sp>
        <p:nvSpPr>
          <p:cNvPr id="222" name="Text Placeholder 32">
            <a:extLst>
              <a:ext uri="{FF2B5EF4-FFF2-40B4-BE49-F238E27FC236}">
                <a16:creationId xmlns:a16="http://schemas.microsoft.com/office/drawing/2014/main" id="{2AAB8BE5-8520-414F-99D1-3978614F5E99}"/>
              </a:ext>
            </a:extLst>
          </p:cNvPr>
          <p:cNvSpPr>
            <a:spLocks noGrp="1"/>
          </p:cNvSpPr>
          <p:nvPr>
            <p:ph type="body" sz="quarter" idx="19" hasCustomPrompt="1"/>
          </p:nvPr>
        </p:nvSpPr>
        <p:spPr>
          <a:xfrm>
            <a:off x="803749" y="3303820"/>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sp>
        <p:nvSpPr>
          <p:cNvPr id="313" name="Freeform 312">
            <a:extLst>
              <a:ext uri="{FF2B5EF4-FFF2-40B4-BE49-F238E27FC236}">
                <a16:creationId xmlns:a16="http://schemas.microsoft.com/office/drawing/2014/main" id="{41DE6804-49C7-BA4C-98EA-A2FBCF20D006}"/>
              </a:ext>
            </a:extLst>
          </p:cNvPr>
          <p:cNvSpPr/>
          <p:nvPr userDrawn="1"/>
        </p:nvSpPr>
        <p:spPr>
          <a:xfrm>
            <a:off x="12192000" y="153500"/>
            <a:ext cx="3690980" cy="768773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EBEBEB"/>
          </a:solidFill>
          <a:ln w="30808" cap="flat">
            <a:noFill/>
            <a:prstDash val="solid"/>
            <a:miter/>
          </a:ln>
        </p:spPr>
        <p:txBody>
          <a:bodyPr rtlCol="0" anchor="ctr"/>
          <a:lstStyle/>
          <a:p>
            <a:endParaRPr lang="en-US" sz="2069"/>
          </a:p>
        </p:txBody>
      </p:sp>
      <p:sp>
        <p:nvSpPr>
          <p:cNvPr id="18" name="Picture Placeholder 62">
            <a:extLst>
              <a:ext uri="{FF2B5EF4-FFF2-40B4-BE49-F238E27FC236}">
                <a16:creationId xmlns:a16="http://schemas.microsoft.com/office/drawing/2014/main" id="{1A5D0226-8A9D-77A1-1812-5C8918928806}"/>
              </a:ext>
            </a:extLst>
          </p:cNvPr>
          <p:cNvSpPr>
            <a:spLocks noGrp="1"/>
          </p:cNvSpPr>
          <p:nvPr>
            <p:ph type="pic" sz="quarter" idx="44" hasCustomPrompt="1"/>
          </p:nvPr>
        </p:nvSpPr>
        <p:spPr>
          <a:xfrm>
            <a:off x="5718875" y="423474"/>
            <a:ext cx="5982506" cy="4551482"/>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161" name="Freeform 160">
            <a:extLst>
              <a:ext uri="{FF2B5EF4-FFF2-40B4-BE49-F238E27FC236}">
                <a16:creationId xmlns:a16="http://schemas.microsoft.com/office/drawing/2014/main" id="{E07D5DA6-BD85-D37F-F234-A8218F4A4F7F}"/>
              </a:ext>
            </a:extLst>
          </p:cNvPr>
          <p:cNvSpPr/>
          <p:nvPr userDrawn="1"/>
        </p:nvSpPr>
        <p:spPr>
          <a:xfrm>
            <a:off x="8065511" y="5423818"/>
            <a:ext cx="4126489"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4C7B0"/>
          </a:solidFill>
          <a:ln w="30808" cap="flat">
            <a:noFill/>
            <a:prstDash val="solid"/>
            <a:miter/>
          </a:ln>
        </p:spPr>
        <p:txBody>
          <a:bodyPr rtlCol="0" anchor="ctr"/>
          <a:lstStyle/>
          <a:p>
            <a:endParaRPr lang="en-US" sz="2069"/>
          </a:p>
        </p:txBody>
      </p:sp>
      <p:sp>
        <p:nvSpPr>
          <p:cNvPr id="162" name="Text Placeholder 23">
            <a:extLst>
              <a:ext uri="{FF2B5EF4-FFF2-40B4-BE49-F238E27FC236}">
                <a16:creationId xmlns:a16="http://schemas.microsoft.com/office/drawing/2014/main" id="{98391327-83D9-14CE-43F1-D3CEAC648198}"/>
              </a:ext>
            </a:extLst>
          </p:cNvPr>
          <p:cNvSpPr>
            <a:spLocks noGrp="1"/>
          </p:cNvSpPr>
          <p:nvPr>
            <p:ph type="body" sz="quarter" idx="45" hasCustomPrompt="1"/>
          </p:nvPr>
        </p:nvSpPr>
        <p:spPr>
          <a:xfrm>
            <a:off x="8065511" y="5436563"/>
            <a:ext cx="3640117"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err="1"/>
              <a:t>www.website.eu</a:t>
            </a:r>
            <a:endParaRPr lang="en-US" dirty="0"/>
          </a:p>
        </p:txBody>
      </p:sp>
      <p:pic>
        <p:nvPicPr>
          <p:cNvPr id="4" name="Picture 3">
            <a:extLst>
              <a:ext uri="{FF2B5EF4-FFF2-40B4-BE49-F238E27FC236}">
                <a16:creationId xmlns:a16="http://schemas.microsoft.com/office/drawing/2014/main" id="{41866361-8606-E616-9F79-F4266A7722E1}"/>
              </a:ext>
            </a:extLst>
          </p:cNvPr>
          <p:cNvPicPr>
            <a:picLocks noChangeAspect="1"/>
          </p:cNvPicPr>
          <p:nvPr userDrawn="1"/>
        </p:nvPicPr>
        <p:blipFill>
          <a:blip r:embed="rId2"/>
          <a:stretch>
            <a:fillRect/>
          </a:stretch>
        </p:blipFill>
        <p:spPr>
          <a:xfrm>
            <a:off x="641716" y="157163"/>
            <a:ext cx="3697966" cy="2673647"/>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120CF01C-C5D0-9AA7-1900-1697BD6E9E2B}"/>
              </a:ext>
            </a:extLst>
          </p:cNvPr>
          <p:cNvPicPr>
            <a:picLocks noChangeAspect="1"/>
          </p:cNvPicPr>
          <p:nvPr userDrawn="1"/>
        </p:nvPicPr>
        <p:blipFill>
          <a:blip r:embed="rId3"/>
          <a:stretch>
            <a:fillRect/>
          </a:stretch>
        </p:blipFill>
        <p:spPr>
          <a:xfrm>
            <a:off x="687628" y="6029325"/>
            <a:ext cx="2457832" cy="514350"/>
          </a:xfrm>
          <a:prstGeom prst="rect">
            <a:avLst/>
          </a:prstGeom>
        </p:spPr>
      </p:pic>
    </p:spTree>
    <p:extLst>
      <p:ext uri="{BB962C8B-B14F-4D97-AF65-F5344CB8AC3E}">
        <p14:creationId xmlns:p14="http://schemas.microsoft.com/office/powerpoint/2010/main" val="3694112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1160350" y="1581200"/>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1995647" y="1581921"/>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1160350" y="2110962"/>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1995647" y="2111683"/>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1160350" y="2640724"/>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1995647" y="2641445"/>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1160350" y="3170486"/>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1995647" y="3171207"/>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1160350" y="4230010"/>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1995647" y="4230731"/>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Rectangle 22">
            <a:extLst>
              <a:ext uri="{FF2B5EF4-FFF2-40B4-BE49-F238E27FC236}">
                <a16:creationId xmlns:a16="http://schemas.microsoft.com/office/drawing/2014/main" id="{4A9FE447-E059-844E-AB44-8ADA48F90A17}"/>
              </a:ext>
            </a:extLst>
          </p:cNvPr>
          <p:cNvSpPr/>
          <p:nvPr userDrawn="1"/>
        </p:nvSpPr>
        <p:spPr>
          <a:xfrm flipH="1" flipV="1">
            <a:off x="-1" y="355281"/>
            <a:ext cx="3771899" cy="868136"/>
          </a:xfrm>
          <a:prstGeom prst="rect">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1122886" y="439952"/>
            <a:ext cx="2491852"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CONTENTS</a:t>
            </a:r>
          </a:p>
        </p:txBody>
      </p:sp>
      <p:sp>
        <p:nvSpPr>
          <p:cNvPr id="19" name="Graphic 4">
            <a:extLst>
              <a:ext uri="{FF2B5EF4-FFF2-40B4-BE49-F238E27FC236}">
                <a16:creationId xmlns:a16="http://schemas.microsoft.com/office/drawing/2014/main" id="{D81C8033-C361-E354-4AFA-A6C8B1614AB5}"/>
              </a:ext>
            </a:extLst>
          </p:cNvPr>
          <p:cNvSpPr/>
          <p:nvPr userDrawn="1"/>
        </p:nvSpPr>
        <p:spPr>
          <a:xfrm rot="5400000">
            <a:off x="1888683" y="402034"/>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94C7B0"/>
          </a:solidFill>
          <a:ln w="2370" cap="flat">
            <a:solidFill>
              <a:srgbClr val="94C7B0"/>
            </a:solidFill>
            <a:prstDash val="solid"/>
            <a:miter/>
          </a:ln>
        </p:spPr>
        <p:txBody>
          <a:bodyPr rtlCol="0" anchor="ctr"/>
          <a:lstStyle/>
          <a:p>
            <a:endParaRPr lang="en-US"/>
          </a:p>
        </p:txBody>
      </p:sp>
      <p:sp>
        <p:nvSpPr>
          <p:cNvPr id="2" name="Text Placeholder 25">
            <a:extLst>
              <a:ext uri="{FF2B5EF4-FFF2-40B4-BE49-F238E27FC236}">
                <a16:creationId xmlns:a16="http://schemas.microsoft.com/office/drawing/2014/main" id="{F1DC4348-947F-0E18-2872-8D7CB915BA0E}"/>
              </a:ext>
            </a:extLst>
          </p:cNvPr>
          <p:cNvSpPr>
            <a:spLocks noGrp="1"/>
          </p:cNvSpPr>
          <p:nvPr>
            <p:ph type="body" sz="quarter" idx="37" hasCustomPrompt="1"/>
          </p:nvPr>
        </p:nvSpPr>
        <p:spPr>
          <a:xfrm>
            <a:off x="1169875" y="3700248"/>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3" name="Text Placeholder 25">
            <a:extLst>
              <a:ext uri="{FF2B5EF4-FFF2-40B4-BE49-F238E27FC236}">
                <a16:creationId xmlns:a16="http://schemas.microsoft.com/office/drawing/2014/main" id="{4CB82D13-A451-1A12-03F9-B5EC0911C0B5}"/>
              </a:ext>
            </a:extLst>
          </p:cNvPr>
          <p:cNvSpPr>
            <a:spLocks noGrp="1"/>
          </p:cNvSpPr>
          <p:nvPr>
            <p:ph type="body" sz="quarter" idx="38" hasCustomPrompt="1"/>
          </p:nvPr>
        </p:nvSpPr>
        <p:spPr>
          <a:xfrm>
            <a:off x="2005172" y="3700969"/>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 name="Text Placeholder 25">
            <a:extLst>
              <a:ext uri="{FF2B5EF4-FFF2-40B4-BE49-F238E27FC236}">
                <a16:creationId xmlns:a16="http://schemas.microsoft.com/office/drawing/2014/main" id="{EEE3E943-FFEF-CE00-9C44-CBD517E8CAC6}"/>
              </a:ext>
            </a:extLst>
          </p:cNvPr>
          <p:cNvSpPr>
            <a:spLocks noGrp="1"/>
          </p:cNvSpPr>
          <p:nvPr>
            <p:ph type="body" sz="quarter" idx="39" hasCustomPrompt="1"/>
          </p:nvPr>
        </p:nvSpPr>
        <p:spPr>
          <a:xfrm>
            <a:off x="1169875" y="4759772"/>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06</a:t>
            </a:r>
          </a:p>
        </p:txBody>
      </p:sp>
      <p:sp>
        <p:nvSpPr>
          <p:cNvPr id="5" name="Text Placeholder 25">
            <a:extLst>
              <a:ext uri="{FF2B5EF4-FFF2-40B4-BE49-F238E27FC236}">
                <a16:creationId xmlns:a16="http://schemas.microsoft.com/office/drawing/2014/main" id="{66799961-EC6E-88A8-3F08-C08AC4A9D01B}"/>
              </a:ext>
            </a:extLst>
          </p:cNvPr>
          <p:cNvSpPr>
            <a:spLocks noGrp="1"/>
          </p:cNvSpPr>
          <p:nvPr>
            <p:ph type="body" sz="quarter" idx="40" hasCustomPrompt="1"/>
          </p:nvPr>
        </p:nvSpPr>
        <p:spPr>
          <a:xfrm>
            <a:off x="2005172" y="4760493"/>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 name="Text Placeholder 25">
            <a:extLst>
              <a:ext uri="{FF2B5EF4-FFF2-40B4-BE49-F238E27FC236}">
                <a16:creationId xmlns:a16="http://schemas.microsoft.com/office/drawing/2014/main" id="{09A8F262-DC25-7CD3-982A-8408B7BB6E0D}"/>
              </a:ext>
            </a:extLst>
          </p:cNvPr>
          <p:cNvSpPr>
            <a:spLocks noGrp="1"/>
          </p:cNvSpPr>
          <p:nvPr>
            <p:ph type="body" sz="quarter" idx="41" hasCustomPrompt="1"/>
          </p:nvPr>
        </p:nvSpPr>
        <p:spPr>
          <a:xfrm>
            <a:off x="1169875" y="5289534"/>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07</a:t>
            </a:r>
          </a:p>
        </p:txBody>
      </p:sp>
      <p:sp>
        <p:nvSpPr>
          <p:cNvPr id="7" name="Text Placeholder 25">
            <a:extLst>
              <a:ext uri="{FF2B5EF4-FFF2-40B4-BE49-F238E27FC236}">
                <a16:creationId xmlns:a16="http://schemas.microsoft.com/office/drawing/2014/main" id="{EF6DA193-D18C-B849-86D8-DE4D7B914CA2}"/>
              </a:ext>
            </a:extLst>
          </p:cNvPr>
          <p:cNvSpPr>
            <a:spLocks noGrp="1"/>
          </p:cNvSpPr>
          <p:nvPr>
            <p:ph type="body" sz="quarter" idx="42" hasCustomPrompt="1"/>
          </p:nvPr>
        </p:nvSpPr>
        <p:spPr>
          <a:xfrm>
            <a:off x="2005172" y="5290262"/>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8" name="Text Placeholder 25">
            <a:extLst>
              <a:ext uri="{FF2B5EF4-FFF2-40B4-BE49-F238E27FC236}">
                <a16:creationId xmlns:a16="http://schemas.microsoft.com/office/drawing/2014/main" id="{37AF5E91-17D3-C199-CCA5-87F371B14A06}"/>
              </a:ext>
            </a:extLst>
          </p:cNvPr>
          <p:cNvSpPr>
            <a:spLocks noGrp="1"/>
          </p:cNvSpPr>
          <p:nvPr>
            <p:ph type="body" sz="quarter" idx="43" hasCustomPrompt="1"/>
          </p:nvPr>
        </p:nvSpPr>
        <p:spPr>
          <a:xfrm>
            <a:off x="1200355" y="5751737"/>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08</a:t>
            </a:r>
          </a:p>
        </p:txBody>
      </p:sp>
      <p:sp>
        <p:nvSpPr>
          <p:cNvPr id="9" name="Text Placeholder 25">
            <a:extLst>
              <a:ext uri="{FF2B5EF4-FFF2-40B4-BE49-F238E27FC236}">
                <a16:creationId xmlns:a16="http://schemas.microsoft.com/office/drawing/2014/main" id="{59EF5072-CE66-7F48-4644-421DEDA33B71}"/>
              </a:ext>
            </a:extLst>
          </p:cNvPr>
          <p:cNvSpPr>
            <a:spLocks noGrp="1"/>
          </p:cNvSpPr>
          <p:nvPr>
            <p:ph type="body" sz="quarter" idx="44" hasCustomPrompt="1"/>
          </p:nvPr>
        </p:nvSpPr>
        <p:spPr>
          <a:xfrm>
            <a:off x="2035652" y="5752465"/>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4640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2_Divider - Blue">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3E6F887F-9228-1D4F-8127-5E0D4A5B1EDB}"/>
              </a:ext>
            </a:extLst>
          </p:cNvPr>
          <p:cNvSpPr/>
          <p:nvPr userDrawn="1"/>
        </p:nvSpPr>
        <p:spPr>
          <a:xfrm>
            <a:off x="3776133" y="644599"/>
            <a:ext cx="8415867" cy="550945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B6D1E1"/>
          </a:solidFill>
          <a:ln w="3060" cap="flat">
            <a:no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67332" y="2721528"/>
            <a:ext cx="6484268" cy="2253043"/>
          </a:xfrm>
          <a:prstGeom prst="rect">
            <a:avLst/>
          </a:prstGeom>
        </p:spPr>
        <p:txBody>
          <a:bodyPr>
            <a:normAutofit/>
          </a:bodyPr>
          <a:lstStyle>
            <a:lvl1pPr marL="0" indent="0" algn="l">
              <a:lnSpc>
                <a:spcPts val="4760"/>
              </a:lnSpc>
              <a:spcBef>
                <a:spcPts val="0"/>
              </a:spcBef>
              <a:buNone/>
              <a:defRPr sz="4800" b="1"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861664" y="1103100"/>
            <a:ext cx="2066906" cy="582221"/>
          </a:xfrm>
          <a:prstGeom prst="rect">
            <a:avLst/>
          </a:prstGeom>
        </p:spPr>
        <p:txBody>
          <a:bodyPr>
            <a:noAutofit/>
          </a:bodyPr>
          <a:lstStyle>
            <a:lvl1pPr marL="0" indent="0" algn="l">
              <a:buNone/>
              <a:defRPr sz="13000" b="0" i="0">
                <a:solidFill>
                  <a:srgbClr val="94C7B0"/>
                </a:solidFill>
                <a:latin typeface="+mn-lt"/>
              </a:defRPr>
            </a:lvl1pPr>
          </a:lstStyle>
          <a:p>
            <a:pPr lvl="0"/>
            <a:r>
              <a:rPr lang="en-US" dirty="0"/>
              <a:t>01</a:t>
            </a:r>
          </a:p>
        </p:txBody>
      </p:sp>
      <p:sp>
        <p:nvSpPr>
          <p:cNvPr id="27" name="Freeform 26">
            <a:extLst>
              <a:ext uri="{FF2B5EF4-FFF2-40B4-BE49-F238E27FC236}">
                <a16:creationId xmlns:a16="http://schemas.microsoft.com/office/drawing/2014/main" id="{E14646F1-3D11-F74B-AAAD-8A7FC4063A2A}"/>
              </a:ext>
            </a:extLst>
          </p:cNvPr>
          <p:cNvSpPr/>
          <p:nvPr userDrawn="1"/>
        </p:nvSpPr>
        <p:spPr>
          <a:xfrm>
            <a:off x="-29990" y="2975159"/>
            <a:ext cx="5040000" cy="72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94C7B0"/>
          </a:solidFill>
          <a:ln w="3060"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54CFD1C-CEC5-83C4-D28B-1349A2023382}"/>
              </a:ext>
            </a:extLst>
          </p:cNvPr>
          <p:cNvSpPr/>
          <p:nvPr userDrawn="1"/>
        </p:nvSpPr>
        <p:spPr>
          <a:xfrm>
            <a:off x="12182476" y="-63292"/>
            <a:ext cx="4132053" cy="7117337"/>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ECECEC"/>
          </a:solidFill>
          <a:ln w="3060"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72BBF5B-8338-3226-C01E-86BA11E5FA98}"/>
              </a:ext>
            </a:extLst>
          </p:cNvPr>
          <p:cNvSpPr/>
          <p:nvPr userDrawn="1"/>
        </p:nvSpPr>
        <p:spPr>
          <a:xfrm>
            <a:off x="-31340" y="-3133863"/>
            <a:ext cx="15119176" cy="3155962"/>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ECECEC"/>
          </a:solidFill>
          <a:ln w="3060" cap="flat">
            <a:no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A1E7D59A-70C0-77D8-9045-620D8A94D00C}"/>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1059217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1_Divider - Green">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3E6F887F-9228-1D4F-8127-5E0D4A5B1EDB}"/>
              </a:ext>
            </a:extLst>
          </p:cNvPr>
          <p:cNvSpPr/>
          <p:nvPr userDrawn="1"/>
        </p:nvSpPr>
        <p:spPr>
          <a:xfrm>
            <a:off x="3776133" y="644599"/>
            <a:ext cx="8415867" cy="550945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94C7B0"/>
          </a:solidFill>
          <a:ln w="3060" cap="flat">
            <a:no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67332" y="2721528"/>
            <a:ext cx="6484268" cy="2253043"/>
          </a:xfrm>
          <a:prstGeom prst="rect">
            <a:avLst/>
          </a:prstGeom>
        </p:spPr>
        <p:txBody>
          <a:bodyPr>
            <a:normAutofit/>
          </a:bodyPr>
          <a:lstStyle>
            <a:lvl1pPr marL="0" indent="0" algn="l">
              <a:lnSpc>
                <a:spcPts val="4760"/>
              </a:lnSpc>
              <a:spcBef>
                <a:spcPts val="0"/>
              </a:spcBef>
              <a:buNone/>
              <a:defRPr sz="4800" b="1"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861664" y="1103100"/>
            <a:ext cx="2066906" cy="582221"/>
          </a:xfrm>
          <a:prstGeom prst="rect">
            <a:avLst/>
          </a:prstGeom>
        </p:spPr>
        <p:txBody>
          <a:bodyPr>
            <a:noAutofit/>
          </a:bodyPr>
          <a:lstStyle>
            <a:lvl1pPr marL="0" indent="0" algn="l">
              <a:buNone/>
              <a:defRPr sz="13000" b="0" i="0">
                <a:solidFill>
                  <a:srgbClr val="B6D1E1"/>
                </a:solidFill>
                <a:latin typeface="+mn-lt"/>
              </a:defRPr>
            </a:lvl1pPr>
          </a:lstStyle>
          <a:p>
            <a:pPr lvl="0"/>
            <a:r>
              <a:rPr lang="en-US" dirty="0"/>
              <a:t>01</a:t>
            </a:r>
          </a:p>
        </p:txBody>
      </p:sp>
      <p:sp>
        <p:nvSpPr>
          <p:cNvPr id="27" name="Freeform 26">
            <a:extLst>
              <a:ext uri="{FF2B5EF4-FFF2-40B4-BE49-F238E27FC236}">
                <a16:creationId xmlns:a16="http://schemas.microsoft.com/office/drawing/2014/main" id="{E14646F1-3D11-F74B-AAAD-8A7FC4063A2A}"/>
              </a:ext>
            </a:extLst>
          </p:cNvPr>
          <p:cNvSpPr/>
          <p:nvPr userDrawn="1"/>
        </p:nvSpPr>
        <p:spPr>
          <a:xfrm>
            <a:off x="-29990" y="2975159"/>
            <a:ext cx="5040000" cy="72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B6D1E1"/>
          </a:solidFill>
          <a:ln w="3060"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54CFD1C-CEC5-83C4-D28B-1349A2023382}"/>
              </a:ext>
            </a:extLst>
          </p:cNvPr>
          <p:cNvSpPr/>
          <p:nvPr userDrawn="1"/>
        </p:nvSpPr>
        <p:spPr>
          <a:xfrm>
            <a:off x="12182476" y="-63292"/>
            <a:ext cx="4132053" cy="7117337"/>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ECECEC"/>
          </a:solidFill>
          <a:ln w="3060"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72BBF5B-8338-3226-C01E-86BA11E5FA98}"/>
              </a:ext>
            </a:extLst>
          </p:cNvPr>
          <p:cNvSpPr/>
          <p:nvPr userDrawn="1"/>
        </p:nvSpPr>
        <p:spPr>
          <a:xfrm>
            <a:off x="-31340" y="-3133863"/>
            <a:ext cx="15119176" cy="3155962"/>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ECECEC"/>
          </a:solidFill>
          <a:ln w="3060" cap="flat">
            <a:no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A1E7D59A-70C0-77D8-9045-620D8A94D00C}"/>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2510366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Divider - Pinik">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3E6F887F-9228-1D4F-8127-5E0D4A5B1EDB}"/>
              </a:ext>
            </a:extLst>
          </p:cNvPr>
          <p:cNvSpPr/>
          <p:nvPr userDrawn="1"/>
        </p:nvSpPr>
        <p:spPr>
          <a:xfrm>
            <a:off x="3776133" y="644599"/>
            <a:ext cx="8415867" cy="550945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E6C8C7"/>
          </a:solidFill>
          <a:ln w="3060" cap="flat">
            <a:no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861664" y="1103100"/>
            <a:ext cx="2066906" cy="582221"/>
          </a:xfrm>
          <a:prstGeom prst="rect">
            <a:avLst/>
          </a:prstGeom>
        </p:spPr>
        <p:txBody>
          <a:bodyPr>
            <a:noAutofit/>
          </a:bodyPr>
          <a:lstStyle>
            <a:lvl1pPr marL="0" indent="0" algn="l">
              <a:buNone/>
              <a:defRPr sz="13000" b="0" i="0">
                <a:solidFill>
                  <a:srgbClr val="B6D1E1"/>
                </a:solidFill>
                <a:latin typeface="+mn-lt"/>
              </a:defRPr>
            </a:lvl1pPr>
          </a:lstStyle>
          <a:p>
            <a:pPr lvl="0"/>
            <a:r>
              <a:rPr lang="en-US" dirty="0"/>
              <a:t>01</a:t>
            </a:r>
          </a:p>
        </p:txBody>
      </p:sp>
      <p:sp>
        <p:nvSpPr>
          <p:cNvPr id="27" name="Freeform 26">
            <a:extLst>
              <a:ext uri="{FF2B5EF4-FFF2-40B4-BE49-F238E27FC236}">
                <a16:creationId xmlns:a16="http://schemas.microsoft.com/office/drawing/2014/main" id="{E14646F1-3D11-F74B-AAAD-8A7FC4063A2A}"/>
              </a:ext>
            </a:extLst>
          </p:cNvPr>
          <p:cNvSpPr/>
          <p:nvPr userDrawn="1"/>
        </p:nvSpPr>
        <p:spPr>
          <a:xfrm>
            <a:off x="-29990" y="2975159"/>
            <a:ext cx="5040000" cy="72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B6D1E1"/>
          </a:solidFill>
          <a:ln w="3060"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54CFD1C-CEC5-83C4-D28B-1349A2023382}"/>
              </a:ext>
            </a:extLst>
          </p:cNvPr>
          <p:cNvSpPr/>
          <p:nvPr userDrawn="1"/>
        </p:nvSpPr>
        <p:spPr>
          <a:xfrm>
            <a:off x="12182476" y="-63292"/>
            <a:ext cx="4132053" cy="7117337"/>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ECECEC"/>
          </a:solidFill>
          <a:ln w="3060" cap="flat">
            <a:noFill/>
            <a:prstDash val="solid"/>
            <a:miter/>
          </a:ln>
        </p:spPr>
        <p:txBody>
          <a:bodyPr rtlCol="0" anchor="ctr"/>
          <a:lstStyle/>
          <a:p>
            <a:endParaRPr lang="en-US"/>
          </a:p>
        </p:txBody>
      </p:sp>
      <p:sp>
        <p:nvSpPr>
          <p:cNvPr id="2" name="Text Placeholder 23">
            <a:extLst>
              <a:ext uri="{FF2B5EF4-FFF2-40B4-BE49-F238E27FC236}">
                <a16:creationId xmlns:a16="http://schemas.microsoft.com/office/drawing/2014/main" id="{C66106C3-0347-EAC0-D47D-0B5E956F5F00}"/>
              </a:ext>
            </a:extLst>
          </p:cNvPr>
          <p:cNvSpPr>
            <a:spLocks noGrp="1"/>
          </p:cNvSpPr>
          <p:nvPr>
            <p:ph type="body" sz="quarter" idx="16" hasCustomPrompt="1"/>
          </p:nvPr>
        </p:nvSpPr>
        <p:spPr>
          <a:xfrm>
            <a:off x="5267332" y="2721528"/>
            <a:ext cx="6484268" cy="2253043"/>
          </a:xfrm>
          <a:prstGeom prst="rect">
            <a:avLst/>
          </a:prstGeom>
        </p:spPr>
        <p:txBody>
          <a:bodyPr>
            <a:normAutofit/>
          </a:bodyPr>
          <a:lstStyle>
            <a:lvl1pPr marL="0" indent="0" algn="l">
              <a:lnSpc>
                <a:spcPts val="4760"/>
              </a:lnSpc>
              <a:spcBef>
                <a:spcPts val="0"/>
              </a:spcBef>
              <a:buNone/>
              <a:defRPr sz="4800" b="1" i="0">
                <a:solidFill>
                  <a:schemeClr val="bg1"/>
                </a:solidFill>
                <a:latin typeface="+mn-lt"/>
              </a:defRPr>
            </a:lvl1pPr>
          </a:lstStyle>
          <a:p>
            <a:pPr lvl="0"/>
            <a:r>
              <a:rPr lang="en-US" dirty="0"/>
              <a:t>Divider Title</a:t>
            </a:r>
          </a:p>
        </p:txBody>
      </p:sp>
      <p:pic>
        <p:nvPicPr>
          <p:cNvPr id="3" name="Picture 2">
            <a:extLst>
              <a:ext uri="{FF2B5EF4-FFF2-40B4-BE49-F238E27FC236}">
                <a16:creationId xmlns:a16="http://schemas.microsoft.com/office/drawing/2014/main" id="{4CF381D0-3BFC-8337-44D5-2A2FA148652B}"/>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2653186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Page - Blue Headin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A9FE447-E059-844E-AB44-8ADA48F90A17}"/>
              </a:ext>
            </a:extLst>
          </p:cNvPr>
          <p:cNvSpPr/>
          <p:nvPr userDrawn="1"/>
        </p:nvSpPr>
        <p:spPr>
          <a:xfrm flipH="1" flipV="1">
            <a:off x="-2" y="255266"/>
            <a:ext cx="12192001" cy="868136"/>
          </a:xfrm>
          <a:prstGeom prst="rect">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751412" y="311362"/>
            <a:ext cx="10907188" cy="720752"/>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Heading</a:t>
            </a:r>
          </a:p>
        </p:txBody>
      </p:sp>
      <p:sp>
        <p:nvSpPr>
          <p:cNvPr id="19" name="Graphic 4">
            <a:extLst>
              <a:ext uri="{FF2B5EF4-FFF2-40B4-BE49-F238E27FC236}">
                <a16:creationId xmlns:a16="http://schemas.microsoft.com/office/drawing/2014/main" id="{D81C8033-C361-E354-4AFA-A6C8B1614AB5}"/>
              </a:ext>
            </a:extLst>
          </p:cNvPr>
          <p:cNvSpPr/>
          <p:nvPr userDrawn="1"/>
        </p:nvSpPr>
        <p:spPr>
          <a:xfrm rot="5400000">
            <a:off x="1560071" y="287732"/>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94C7B0"/>
          </a:solidFill>
          <a:ln w="2370" cap="flat">
            <a:solidFill>
              <a:srgbClr val="94C7B0"/>
            </a:solidFill>
            <a:prstDash val="solid"/>
            <a:miter/>
          </a:ln>
        </p:spPr>
        <p:txBody>
          <a:bodyPr rtlCol="0" anchor="ctr"/>
          <a:lstStyle/>
          <a:p>
            <a:endParaRPr lang="en-US"/>
          </a:p>
        </p:txBody>
      </p:sp>
      <p:sp>
        <p:nvSpPr>
          <p:cNvPr id="10" name="Text Placeholder 25">
            <a:extLst>
              <a:ext uri="{FF2B5EF4-FFF2-40B4-BE49-F238E27FC236}">
                <a16:creationId xmlns:a16="http://schemas.microsoft.com/office/drawing/2014/main" id="{1957B790-F1C6-0B90-CF29-962459ED0D06}"/>
              </a:ext>
            </a:extLst>
          </p:cNvPr>
          <p:cNvSpPr>
            <a:spLocks noGrp="1"/>
          </p:cNvSpPr>
          <p:nvPr>
            <p:ph type="body" sz="quarter" idx="14" hasCustomPrompt="1"/>
          </p:nvPr>
        </p:nvSpPr>
        <p:spPr>
          <a:xfrm>
            <a:off x="738347" y="1543050"/>
            <a:ext cx="10963115" cy="4672013"/>
          </a:xfrm>
          <a:prstGeom prst="rect">
            <a:avLst/>
          </a:prstGeom>
        </p:spPr>
        <p:txBody>
          <a:bodyPr anchor="t">
            <a:noAutofit/>
          </a:bodyPr>
          <a:lstStyle>
            <a:lvl1pPr marL="0" indent="0" algn="l">
              <a:lnSpc>
                <a:spcPts val="2340"/>
              </a:lnSpc>
              <a:spcBef>
                <a:spcPts val="0"/>
              </a:spcBef>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2" name="Picture 1">
            <a:extLst>
              <a:ext uri="{FF2B5EF4-FFF2-40B4-BE49-F238E27FC236}">
                <a16:creationId xmlns:a16="http://schemas.microsoft.com/office/drawing/2014/main" id="{F42E20BC-9E42-8CD8-E998-585567ED2AC9}"/>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1884122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Page - Green Headin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A9FE447-E059-844E-AB44-8ADA48F90A17}"/>
              </a:ext>
            </a:extLst>
          </p:cNvPr>
          <p:cNvSpPr/>
          <p:nvPr userDrawn="1"/>
        </p:nvSpPr>
        <p:spPr>
          <a:xfrm flipH="1" flipV="1">
            <a:off x="-2" y="255266"/>
            <a:ext cx="12192001" cy="868136"/>
          </a:xfrm>
          <a:prstGeom prst="rect">
            <a:avLst/>
          </a:prstGeom>
          <a:solidFill>
            <a:srgbClr val="94C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751412" y="311362"/>
            <a:ext cx="10907188" cy="720752"/>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Heading</a:t>
            </a:r>
          </a:p>
        </p:txBody>
      </p:sp>
      <p:sp>
        <p:nvSpPr>
          <p:cNvPr id="19" name="Graphic 4">
            <a:extLst>
              <a:ext uri="{FF2B5EF4-FFF2-40B4-BE49-F238E27FC236}">
                <a16:creationId xmlns:a16="http://schemas.microsoft.com/office/drawing/2014/main" id="{D81C8033-C361-E354-4AFA-A6C8B1614AB5}"/>
              </a:ext>
            </a:extLst>
          </p:cNvPr>
          <p:cNvSpPr/>
          <p:nvPr userDrawn="1"/>
        </p:nvSpPr>
        <p:spPr>
          <a:xfrm rot="5400000">
            <a:off x="1560071" y="287732"/>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B6D1E1"/>
          </a:solidFill>
          <a:ln w="2370" cap="flat">
            <a:solidFill>
              <a:srgbClr val="B6D1E1"/>
            </a:solidFill>
            <a:prstDash val="solid"/>
            <a:miter/>
          </a:ln>
        </p:spPr>
        <p:txBody>
          <a:bodyPr rtlCol="0" anchor="ctr"/>
          <a:lstStyle/>
          <a:p>
            <a:endParaRPr lang="en-US"/>
          </a:p>
        </p:txBody>
      </p:sp>
      <p:sp>
        <p:nvSpPr>
          <p:cNvPr id="10" name="Text Placeholder 25">
            <a:extLst>
              <a:ext uri="{FF2B5EF4-FFF2-40B4-BE49-F238E27FC236}">
                <a16:creationId xmlns:a16="http://schemas.microsoft.com/office/drawing/2014/main" id="{1957B790-F1C6-0B90-CF29-962459ED0D06}"/>
              </a:ext>
            </a:extLst>
          </p:cNvPr>
          <p:cNvSpPr>
            <a:spLocks noGrp="1"/>
          </p:cNvSpPr>
          <p:nvPr>
            <p:ph type="body" sz="quarter" idx="14" hasCustomPrompt="1"/>
          </p:nvPr>
        </p:nvSpPr>
        <p:spPr>
          <a:xfrm>
            <a:off x="738347" y="1543050"/>
            <a:ext cx="10963115" cy="4672013"/>
          </a:xfrm>
          <a:prstGeom prst="rect">
            <a:avLst/>
          </a:prstGeom>
        </p:spPr>
        <p:txBody>
          <a:bodyPr anchor="t">
            <a:noAutofit/>
          </a:bodyPr>
          <a:lstStyle>
            <a:lvl1pPr marL="0" indent="0" algn="l">
              <a:lnSpc>
                <a:spcPts val="2340"/>
              </a:lnSpc>
              <a:spcBef>
                <a:spcPts val="0"/>
              </a:spcBef>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2" name="Picture 1">
            <a:extLst>
              <a:ext uri="{FF2B5EF4-FFF2-40B4-BE49-F238E27FC236}">
                <a16:creationId xmlns:a16="http://schemas.microsoft.com/office/drawing/2014/main" id="{6D936931-3960-923C-C14E-D32A29FD86F1}"/>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2980409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Page - Pink Headin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A9FE447-E059-844E-AB44-8ADA48F90A17}"/>
              </a:ext>
            </a:extLst>
          </p:cNvPr>
          <p:cNvSpPr/>
          <p:nvPr userDrawn="1"/>
        </p:nvSpPr>
        <p:spPr>
          <a:xfrm flipH="1" flipV="1">
            <a:off x="-2" y="255266"/>
            <a:ext cx="12192001" cy="868136"/>
          </a:xfrm>
          <a:prstGeom prst="rect">
            <a:avLst/>
          </a:prstGeom>
          <a:solidFill>
            <a:srgbClr val="E6C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751412" y="311362"/>
            <a:ext cx="10907188" cy="720752"/>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Heading</a:t>
            </a:r>
          </a:p>
        </p:txBody>
      </p:sp>
      <p:sp>
        <p:nvSpPr>
          <p:cNvPr id="19" name="Graphic 4">
            <a:extLst>
              <a:ext uri="{FF2B5EF4-FFF2-40B4-BE49-F238E27FC236}">
                <a16:creationId xmlns:a16="http://schemas.microsoft.com/office/drawing/2014/main" id="{D81C8033-C361-E354-4AFA-A6C8B1614AB5}"/>
              </a:ext>
            </a:extLst>
          </p:cNvPr>
          <p:cNvSpPr/>
          <p:nvPr userDrawn="1"/>
        </p:nvSpPr>
        <p:spPr>
          <a:xfrm rot="5400000">
            <a:off x="1560071" y="287732"/>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B6D1E1"/>
          </a:solidFill>
          <a:ln w="2370" cap="flat">
            <a:solidFill>
              <a:srgbClr val="B6D1E1"/>
            </a:solidFill>
            <a:prstDash val="solid"/>
            <a:miter/>
          </a:ln>
        </p:spPr>
        <p:txBody>
          <a:bodyPr rtlCol="0" anchor="ctr"/>
          <a:lstStyle/>
          <a:p>
            <a:endParaRPr lang="en-US"/>
          </a:p>
        </p:txBody>
      </p:sp>
      <p:sp>
        <p:nvSpPr>
          <p:cNvPr id="10" name="Text Placeholder 25">
            <a:extLst>
              <a:ext uri="{FF2B5EF4-FFF2-40B4-BE49-F238E27FC236}">
                <a16:creationId xmlns:a16="http://schemas.microsoft.com/office/drawing/2014/main" id="{1957B790-F1C6-0B90-CF29-962459ED0D06}"/>
              </a:ext>
            </a:extLst>
          </p:cNvPr>
          <p:cNvSpPr>
            <a:spLocks noGrp="1"/>
          </p:cNvSpPr>
          <p:nvPr>
            <p:ph type="body" sz="quarter" idx="14" hasCustomPrompt="1"/>
          </p:nvPr>
        </p:nvSpPr>
        <p:spPr>
          <a:xfrm>
            <a:off x="738347" y="1543050"/>
            <a:ext cx="10963115" cy="4672013"/>
          </a:xfrm>
          <a:prstGeom prst="rect">
            <a:avLst/>
          </a:prstGeom>
        </p:spPr>
        <p:txBody>
          <a:bodyPr anchor="t">
            <a:noAutofit/>
          </a:bodyPr>
          <a:lstStyle>
            <a:lvl1pPr marL="0" indent="0" algn="l">
              <a:lnSpc>
                <a:spcPts val="2340"/>
              </a:lnSpc>
              <a:spcBef>
                <a:spcPts val="0"/>
              </a:spcBef>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2" name="Picture 1">
            <a:extLst>
              <a:ext uri="{FF2B5EF4-FFF2-40B4-BE49-F238E27FC236}">
                <a16:creationId xmlns:a16="http://schemas.microsoft.com/office/drawing/2014/main" id="{7B33AFB0-F36C-BF56-3144-921B7757BB0A}"/>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1107350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ext Page - Pink Heading">
    <p:spTree>
      <p:nvGrpSpPr>
        <p:cNvPr id="1" name=""/>
        <p:cNvGrpSpPr/>
        <p:nvPr/>
      </p:nvGrpSpPr>
      <p:grpSpPr>
        <a:xfrm>
          <a:off x="0" y="0"/>
          <a:ext cx="0" cy="0"/>
          <a:chOff x="0" y="0"/>
          <a:chExt cx="0" cy="0"/>
        </a:xfrm>
      </p:grpSpPr>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751412" y="311362"/>
            <a:ext cx="10907188" cy="720752"/>
          </a:xfrm>
          <a:prstGeom prst="rect">
            <a:avLst/>
          </a:prstGeom>
          <a:noFill/>
        </p:spPr>
        <p:txBody>
          <a:bodyPr anchor="ctr">
            <a:noAutofit/>
          </a:bodyPr>
          <a:lstStyle>
            <a:lvl1pPr marL="0" indent="0" algn="l">
              <a:buNone/>
              <a:defRPr sz="3600" b="1" i="0">
                <a:solidFill>
                  <a:srgbClr val="382B1B"/>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id="{1957B790-F1C6-0B90-CF29-962459ED0D06}"/>
              </a:ext>
            </a:extLst>
          </p:cNvPr>
          <p:cNvSpPr>
            <a:spLocks noGrp="1"/>
          </p:cNvSpPr>
          <p:nvPr>
            <p:ph type="body" sz="quarter" idx="14" hasCustomPrompt="1"/>
          </p:nvPr>
        </p:nvSpPr>
        <p:spPr>
          <a:xfrm>
            <a:off x="738347" y="1543050"/>
            <a:ext cx="10963115" cy="4672013"/>
          </a:xfrm>
          <a:prstGeom prst="rect">
            <a:avLst/>
          </a:prstGeom>
        </p:spPr>
        <p:txBody>
          <a:bodyPr anchor="t">
            <a:noAutofit/>
          </a:bodyPr>
          <a:lstStyle>
            <a:lvl1pPr marL="0" indent="0" algn="l">
              <a:lnSpc>
                <a:spcPts val="2340"/>
              </a:lnSpc>
              <a:spcBef>
                <a:spcPts val="0"/>
              </a:spcBef>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2" name="Picture 1">
            <a:extLst>
              <a:ext uri="{FF2B5EF4-FFF2-40B4-BE49-F238E27FC236}">
                <a16:creationId xmlns:a16="http://schemas.microsoft.com/office/drawing/2014/main" id="{7B33AFB0-F36C-BF56-3144-921B7757BB0A}"/>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639473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Cliquez pour modifier le style du titre principal</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Cliquez pour modifier les styles de texte du Master</a:t>
            </a:r>
          </a:p>
          <a:p>
            <a:pPr lvl="1"/>
            <a:r>
              <a:rPr lang="en-US" dirty="0"/>
              <a:t>Deuxième niveau</a:t>
            </a:r>
          </a:p>
          <a:p>
            <a:pPr lvl="2"/>
            <a:r>
              <a:rPr lang="en-US" dirty="0"/>
              <a:t>Troisième niveau</a:t>
            </a:r>
          </a:p>
          <a:p>
            <a:pPr lvl="3"/>
            <a:r>
              <a:rPr lang="en-US" dirty="0"/>
              <a:t>Quatrième niveau</a:t>
            </a:r>
          </a:p>
          <a:p>
            <a:pPr lvl="4"/>
            <a:r>
              <a:rPr lang="en-US" dirty="0"/>
              <a:t>Cinquième niveau</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87680-F485-A944-B74B-98B26E054E49}" type="datetimeFigureOut">
              <a:rPr lang="en-US" smtClean="0"/>
              <a:t>7/1/2025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04C27-DD68-9D4F-8D80-21602C2A289B}" type="slidenum">
              <a:rPr lang="en-US" smtClean="0"/>
              <a:t>‹#›</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764" r:id="rId1"/>
    <p:sldLayoutId id="2147483791" r:id="rId2"/>
    <p:sldLayoutId id="2147483792" r:id="rId3"/>
    <p:sldLayoutId id="2147483793" r:id="rId4"/>
    <p:sldLayoutId id="2147483794"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5" r:id="rId14"/>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Cliquez pour modifier le style du titre principal</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7/1/2025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77" r:id="rId1"/>
    <p:sldLayoutId id="214748367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hyperlink" Target="http://researchleap.com/international-brand-strategy-case-analysis-according-moroccan-market/" TargetMode="External"/><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jayce-o.blogspot.com/2013/01/jam-packaging-designs-jam-label-ideas.html" TargetMode="External"/><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designerpeople.com/blog/packaging/healthy-food-packaging-design/" TargetMode="External"/><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rubiesintherubble.com/" TargetMode="Externa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hyperlink" Target="https://www.foodbuy.co.uk/case-studies/rubies-in-the-rubble/#:~:text=That%E2%80%99s%20why%20we%20work%20with%20Rubies%20in%20the,their%20ketchup%20full%20of%20surplus%20pears%20and%20apples." TargetMode="External"/><Relationship Id="rId4" Type="http://schemas.openxmlformats.org/officeDocument/2006/relationships/hyperlink" Target="https://fb.watch/zWrqVocMsw/"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hyperlink" Target="https://jayce-o.blogspot.com/2013/01/jam-packaging-designs-jam-label-ideas.html?_sm_au_=iHVwT0HV1vs5JqS6" TargetMode="External"/><Relationship Id="rId2" Type="http://schemas.openxmlformats.org/officeDocument/2006/relationships/image" Target="../media/image18.jp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www.shopify.ca/tools/business-name-generator" TargetMode="External"/><Relationship Id="rId2" Type="http://schemas.openxmlformats.org/officeDocument/2006/relationships/image" Target="../media/image19.png"/><Relationship Id="rId1" Type="http://schemas.openxmlformats.org/officeDocument/2006/relationships/slideLayout" Target="../slideLayouts/slideLayout8.xml"/><Relationship Id="rId5" Type="http://schemas.openxmlformats.org/officeDocument/2006/relationships/hyperlink" Target="https://www.lego.com/en-us/aboutus/lego-group/the-lego-brand" TargetMode="Externa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hyperlink" Target="https://www.mamaliuandsons.at/" TargetMode="Externa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hyperlink" Target="https://elovena.fi/" TargetMode="External"/><Relationship Id="rId2" Type="http://schemas.openxmlformats.org/officeDocument/2006/relationships/image" Target="../media/image19.png"/><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hyperlink" Target="https://en.wikipedia.org/wiki/Elovena"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costanavarino.com/stories/navarino-icons-superfoods-from-messinia/" TargetMode="Externa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this.co/"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adweek.com/brand-marketing/the-brand-that-aims-to-see-the-funny-side-of-plant-based-food/" TargetMode="Externa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oddbox.co.uk/" TargetMode="Externa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fead.ca/blog/the-psychology-of-color-in-branding-for-food-entrepreneurs" TargetMode="External"/><Relationship Id="rId1" Type="http://schemas.openxmlformats.org/officeDocument/2006/relationships/slideLayout" Target="../slideLayouts/slideLayout8.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sv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yourbrandcafe.com/blog/psychology-of-colors-in-branding/" TargetMode="Externa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28.svg"/></Relationships>
</file>

<file path=ppt/slides/_rels/slide3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8.xml"/><Relationship Id="rId5" Type="http://schemas.openxmlformats.org/officeDocument/2006/relationships/image" Target="../media/image34.emf"/><Relationship Id="rId4" Type="http://schemas.openxmlformats.org/officeDocument/2006/relationships/package" Target="../embeddings/Microsoft_Word_Document.docx"/></Relationships>
</file>

<file path=ppt/slides/_rels/slide3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www.wallpaperflare.com/search?wallpaper=lentils" TargetMode="External"/><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www.linkedin.com/pulse/why-having-unique-value-proposition-must-todays-competitive-goud" TargetMode="External"/><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5.xml"/><Relationship Id="rId5" Type="http://schemas.openxmlformats.org/officeDocument/2006/relationships/image" Target="../media/image42.svg"/><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hyperlink" Target="https://freepngimg.com/png/25333-world-wide-web-image" TargetMode="External"/><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hyperlink" Target="https://www.shopify.com/" TargetMode="External"/><Relationship Id="rId2" Type="http://schemas.openxmlformats.org/officeDocument/2006/relationships/hyperlink" Target="https://www.wix.com/iem/" TargetMode="External"/><Relationship Id="rId1" Type="http://schemas.openxmlformats.org/officeDocument/2006/relationships/slideLayout" Target="../slideLayouts/slideLayout8.xml"/><Relationship Id="rId4" Type="http://schemas.openxmlformats.org/officeDocument/2006/relationships/hyperlink" Target="https://www.wordpress.com/"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hyperlink" Target="https://support.google.com/business" TargetMode="External"/><Relationship Id="rId7"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 Id="rId6" Type="http://schemas.openxmlformats.org/officeDocument/2006/relationships/hyperlink" Target="https://support.google.com/business/answer/3038063?hl=en&amp;ref_topic=4539639" TargetMode="External"/><Relationship Id="rId5" Type="http://schemas.openxmlformats.org/officeDocument/2006/relationships/hyperlink" Target="https://www.canva.com/" TargetMode="External"/><Relationship Id="rId4" Type="http://schemas.openxmlformats.org/officeDocument/2006/relationships/hyperlink" Target="https://www.qr-code-generator.com/"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hyperlink" Target="https://onemorebiteblog.blogspot.com/2012/04/songkran-thai-new-year-festival-thai.html" TargetMode="External"/><Relationship Id="rId2" Type="http://schemas.openxmlformats.org/officeDocument/2006/relationships/image" Target="../media/image49.JP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hyperlink" Target="https://www.flickr.com/photos/143601516@N03/28011015990" TargetMode="External"/><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hyperlink" Target="https://freepngimg.com/png/138917-mobile-using-girl-black-phone" TargetMode="External"/><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hyperlink" Target="https://www.facebook.com/business/learn" TargetMode="External"/><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hyperlink" Target="https://www.instagram.com/" TargetMode="External"/><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image" Target="../media/image55.png"/></Relationships>
</file>

<file path=ppt/slides/_rels/slide7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6.png"/><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hyperlink" Target="https://www.instagram.com/bonpuf/" TargetMode="External"/></Relationships>
</file>

<file path=ppt/slides/_rels/slide7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9.png"/><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79.xml.rels><?xml version="1.0" encoding="UTF-8" standalone="yes"?>
<Relationships xmlns="http://schemas.openxmlformats.org/package/2006/relationships"><Relationship Id="rId3" Type="http://schemas.openxmlformats.org/officeDocument/2006/relationships/hyperlink" Target="https://studio.youtube.com/" TargetMode="External"/><Relationship Id="rId2" Type="http://schemas.openxmlformats.org/officeDocument/2006/relationships/image" Target="../media/image59.png"/><Relationship Id="rId1" Type="http://schemas.openxmlformats.org/officeDocument/2006/relationships/slideLayout" Target="../slideLayouts/slideLayout13.xml"/><Relationship Id="rId6" Type="http://schemas.openxmlformats.org/officeDocument/2006/relationships/hyperlink" Target="https://www.canva.com/" TargetMode="External"/><Relationship Id="rId5" Type="http://schemas.openxmlformats.org/officeDocument/2006/relationships/hyperlink" Target="https://inshot.com/" TargetMode="External"/><Relationship Id="rId4" Type="http://schemas.openxmlformats.org/officeDocument/2006/relationships/hyperlink" Target="https://www.capcut.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hyperlink" Target="https://www.lawyersandsettlements.com/blog/got-a-samsung-washer-explosion-story.html"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https://www.tiktok.com/en/" TargetMode="External"/><Relationship Id="rId2" Type="http://schemas.openxmlformats.org/officeDocument/2006/relationships/image" Target="../media/image61.png"/><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8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hyperlink" Target="https://www.mailerlite.com/" TargetMode="External"/><Relationship Id="rId2" Type="http://schemas.openxmlformats.org/officeDocument/2006/relationships/hyperlink" Target="https://mailchimp.com/" TargetMode="External"/><Relationship Id="rId1" Type="http://schemas.openxmlformats.org/officeDocument/2006/relationships/slideLayout" Target="../slideLayouts/slideLayout10.xml"/><Relationship Id="rId6" Type="http://schemas.openxmlformats.org/officeDocument/2006/relationships/hyperlink" Target="https://www.constantcontact.com/" TargetMode="External"/><Relationship Id="rId5" Type="http://schemas.openxmlformats.org/officeDocument/2006/relationships/hyperlink" Target="https://www.aweber.com/" TargetMode="External"/><Relationship Id="rId4" Type="http://schemas.openxmlformats.org/officeDocument/2006/relationships/hyperlink" Target="https://www.brevo.com/" TargetMode="External"/></Relationships>
</file>

<file path=ppt/slides/_rels/slide8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hyperlink" Target="https://betterhealthwhileaging.net/2013/09/" TargetMode="External"/><Relationship Id="rId2" Type="http://schemas.openxmlformats.org/officeDocument/2006/relationships/image" Target="../media/image65.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B9FD72E-B018-7A4F-CE1F-03F0EA76A7D6}"/>
              </a:ext>
            </a:extLst>
          </p:cNvPr>
          <p:cNvSpPr>
            <a:spLocks noGrp="1"/>
          </p:cNvSpPr>
          <p:nvPr>
            <p:ph type="body" sz="quarter" idx="45"/>
          </p:nvPr>
        </p:nvSpPr>
        <p:spPr/>
        <p:txBody>
          <a:bodyPr>
            <a:normAutofit/>
          </a:bodyPr>
          <a:lstStyle/>
          <a:p>
            <a:r>
              <a:rPr lang="en-US" sz="3300" b="1" dirty="0">
                <a:solidFill>
                  <a:schemeClr val="bg1"/>
                </a:solidFill>
              </a:rPr>
              <a:t>www.3kitchens.eu</a:t>
            </a:r>
          </a:p>
        </p:txBody>
      </p:sp>
      <p:sp>
        <p:nvSpPr>
          <p:cNvPr id="11" name="Text Placeholder 5">
            <a:extLst>
              <a:ext uri="{FF2B5EF4-FFF2-40B4-BE49-F238E27FC236}">
                <a16:creationId xmlns:a16="http://schemas.microsoft.com/office/drawing/2014/main" id="{162C7119-7ED2-8164-B6B5-868826C8BB1A}"/>
              </a:ext>
            </a:extLst>
          </p:cNvPr>
          <p:cNvSpPr txBox="1">
            <a:spLocks/>
          </p:cNvSpPr>
          <p:nvPr/>
        </p:nvSpPr>
        <p:spPr>
          <a:xfrm>
            <a:off x="892921" y="3701900"/>
            <a:ext cx="6596449" cy="533188"/>
          </a:xfrm>
          <a:prstGeom prst="rect">
            <a:avLst/>
          </a:prstGeom>
        </p:spPr>
        <p:txBody>
          <a:bodyPr anchor="t">
            <a:noAutofit/>
          </a:bodyPr>
          <a:lstStyle>
            <a:lvl1pPr marL="0" indent="0" algn="l" defTabSz="914400" rtl="0" eaLnBrk="1" latinLnBrk="0" hangingPunct="1">
              <a:lnSpc>
                <a:spcPct val="100000"/>
              </a:lnSpc>
              <a:spcBef>
                <a:spcPts val="0"/>
              </a:spcBef>
              <a:buFont typeface="Arial"/>
              <a:buNone/>
              <a:defRPr sz="32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914400" rtl="0" eaLnBrk="1" latinLnBrk="0" hangingPunct="1">
              <a:lnSpc>
                <a:spcPct val="90000"/>
              </a:lnSpc>
              <a:spcBef>
                <a:spcPts val="500"/>
              </a:spcBef>
              <a:buFont typeface="Arial"/>
              <a:buNone/>
              <a:defRPr sz="5161" kern="1200">
                <a:solidFill>
                  <a:srgbClr val="011E3B"/>
                </a:solidFill>
                <a:latin typeface="Montserrat" pitchFamily="2" charset="77"/>
                <a:ea typeface="+mn-ea"/>
                <a:cs typeface="+mn-cs"/>
              </a:defRPr>
            </a:lvl2pPr>
            <a:lvl3pPr marL="1219185" indent="0" algn="l" defTabSz="914400" rtl="0" eaLnBrk="1" latinLnBrk="0" hangingPunct="1">
              <a:lnSpc>
                <a:spcPct val="90000"/>
              </a:lnSpc>
              <a:spcBef>
                <a:spcPts val="500"/>
              </a:spcBef>
              <a:buFont typeface="Arial"/>
              <a:buNone/>
              <a:defRPr sz="5161" kern="1200">
                <a:solidFill>
                  <a:srgbClr val="011E3B"/>
                </a:solidFill>
                <a:latin typeface="Montserrat" pitchFamily="2" charset="77"/>
                <a:ea typeface="+mn-ea"/>
                <a:cs typeface="+mn-cs"/>
              </a:defRPr>
            </a:lvl3pPr>
            <a:lvl4pPr marL="1828778" indent="0" algn="l" defTabSz="914400" rtl="0" eaLnBrk="1" latinLnBrk="0" hangingPunct="1">
              <a:lnSpc>
                <a:spcPct val="90000"/>
              </a:lnSpc>
              <a:spcBef>
                <a:spcPts val="500"/>
              </a:spcBef>
              <a:buFont typeface="Arial"/>
              <a:buNone/>
              <a:defRPr sz="5161" kern="1200">
                <a:solidFill>
                  <a:srgbClr val="011E3B"/>
                </a:solidFill>
                <a:latin typeface="Montserrat" pitchFamily="2" charset="77"/>
                <a:ea typeface="+mn-ea"/>
                <a:cs typeface="+mn-cs"/>
              </a:defRPr>
            </a:lvl4pPr>
            <a:lvl5pPr marL="2438374" indent="0" algn="l" defTabSz="914400" rtl="0" eaLnBrk="1" latinLnBrk="0" hangingPunct="1">
              <a:lnSpc>
                <a:spcPct val="90000"/>
              </a:lnSpc>
              <a:spcBef>
                <a:spcPts val="500"/>
              </a:spcBef>
              <a:buFont typeface="Arial"/>
              <a:buNone/>
              <a:defRPr sz="5161"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4600"/>
              </a:lnSpc>
            </a:pPr>
            <a:r>
              <a:rPr lang="en-US" sz="5500" b="1" dirty="0"/>
              <a:t>MARKETING ALIMENTAIRE </a:t>
            </a:r>
            <a:r>
              <a:rPr lang="en-US" sz="5500" b="1" dirty="0">
                <a:solidFill>
                  <a:srgbClr val="382B1B"/>
                </a:solidFill>
              </a:rPr>
              <a:t>AVEC PEU DE MOYENS</a:t>
            </a:r>
          </a:p>
        </p:txBody>
      </p:sp>
      <p:sp>
        <p:nvSpPr>
          <p:cNvPr id="18" name="Text Placeholder 5">
            <a:extLst>
              <a:ext uri="{FF2B5EF4-FFF2-40B4-BE49-F238E27FC236}">
                <a16:creationId xmlns:a16="http://schemas.microsoft.com/office/drawing/2014/main" id="{6B94F400-A315-9C09-5BA7-2CFF4CA8A37F}"/>
              </a:ext>
            </a:extLst>
          </p:cNvPr>
          <p:cNvSpPr txBox="1">
            <a:spLocks/>
          </p:cNvSpPr>
          <p:nvPr/>
        </p:nvSpPr>
        <p:spPr>
          <a:xfrm>
            <a:off x="840370" y="2829541"/>
            <a:ext cx="5154139" cy="533188"/>
          </a:xfrm>
          <a:prstGeom prst="rect">
            <a:avLst/>
          </a:prstGeom>
        </p:spPr>
        <p:txBody>
          <a:bodyPr anchor="t">
            <a:noAutofit/>
          </a:bodyPr>
          <a:lstStyle>
            <a:lvl1pPr marL="0" indent="0" algn="l" defTabSz="914400" rtl="0" eaLnBrk="1" latinLnBrk="0" hangingPunct="1">
              <a:lnSpc>
                <a:spcPct val="100000"/>
              </a:lnSpc>
              <a:spcBef>
                <a:spcPts val="0"/>
              </a:spcBef>
              <a:buFont typeface="Arial"/>
              <a:buNone/>
              <a:defRPr sz="32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914400" rtl="0" eaLnBrk="1" latinLnBrk="0" hangingPunct="1">
              <a:lnSpc>
                <a:spcPct val="90000"/>
              </a:lnSpc>
              <a:spcBef>
                <a:spcPts val="500"/>
              </a:spcBef>
              <a:buFont typeface="Arial"/>
              <a:buNone/>
              <a:defRPr sz="5161" kern="1200">
                <a:solidFill>
                  <a:srgbClr val="011E3B"/>
                </a:solidFill>
                <a:latin typeface="Montserrat" pitchFamily="2" charset="77"/>
                <a:ea typeface="+mn-ea"/>
                <a:cs typeface="+mn-cs"/>
              </a:defRPr>
            </a:lvl2pPr>
            <a:lvl3pPr marL="1219185" indent="0" algn="l" defTabSz="914400" rtl="0" eaLnBrk="1" latinLnBrk="0" hangingPunct="1">
              <a:lnSpc>
                <a:spcPct val="90000"/>
              </a:lnSpc>
              <a:spcBef>
                <a:spcPts val="500"/>
              </a:spcBef>
              <a:buFont typeface="Arial"/>
              <a:buNone/>
              <a:defRPr sz="5161" kern="1200">
                <a:solidFill>
                  <a:srgbClr val="011E3B"/>
                </a:solidFill>
                <a:latin typeface="Montserrat" pitchFamily="2" charset="77"/>
                <a:ea typeface="+mn-ea"/>
                <a:cs typeface="+mn-cs"/>
              </a:defRPr>
            </a:lvl3pPr>
            <a:lvl4pPr marL="1828778" indent="0" algn="l" defTabSz="914400" rtl="0" eaLnBrk="1" latinLnBrk="0" hangingPunct="1">
              <a:lnSpc>
                <a:spcPct val="90000"/>
              </a:lnSpc>
              <a:spcBef>
                <a:spcPts val="500"/>
              </a:spcBef>
              <a:buFont typeface="Arial"/>
              <a:buNone/>
              <a:defRPr sz="5161" kern="1200">
                <a:solidFill>
                  <a:srgbClr val="011E3B"/>
                </a:solidFill>
                <a:latin typeface="Montserrat" pitchFamily="2" charset="77"/>
                <a:ea typeface="+mn-ea"/>
                <a:cs typeface="+mn-cs"/>
              </a:defRPr>
            </a:lvl4pPr>
            <a:lvl5pPr marL="2438374" indent="0" algn="l" defTabSz="914400" rtl="0" eaLnBrk="1" latinLnBrk="0" hangingPunct="1">
              <a:lnSpc>
                <a:spcPct val="90000"/>
              </a:lnSpc>
              <a:spcBef>
                <a:spcPts val="500"/>
              </a:spcBef>
              <a:buFont typeface="Arial"/>
              <a:buNone/>
              <a:defRPr sz="5161"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4600"/>
              </a:lnSpc>
            </a:pPr>
            <a:r>
              <a:rPr lang="en-US" sz="4000" b="1" dirty="0">
                <a:highlight>
                  <a:srgbClr val="94C7B0"/>
                </a:highlight>
              </a:rPr>
              <a:t> ÉTAPE 5</a:t>
            </a:r>
            <a:r>
              <a:rPr lang="en-US" sz="4000" b="1" dirty="0">
                <a:solidFill>
                  <a:srgbClr val="94C7B0"/>
                </a:solidFill>
                <a:highlight>
                  <a:srgbClr val="94C7B0"/>
                </a:highlight>
              </a:rPr>
              <a:t>.</a:t>
            </a:r>
          </a:p>
        </p:txBody>
      </p:sp>
      <p:pic>
        <p:nvPicPr>
          <p:cNvPr id="6" name="Picture 5" descr="A group of donuts with a red sprinkle in the middle&#10;&#10;AI-generated content may be incorrect.">
            <a:extLst>
              <a:ext uri="{FF2B5EF4-FFF2-40B4-BE49-F238E27FC236}">
                <a16:creationId xmlns:a16="http://schemas.microsoft.com/office/drawing/2014/main" id="{6DB4721D-1FD7-8B0A-9C77-E4D1EF58B5AE}"/>
              </a:ext>
            </a:extLst>
          </p:cNvPr>
          <p:cNvPicPr>
            <a:picLocks noChangeAspect="1"/>
          </p:cNvPicPr>
          <p:nvPr/>
        </p:nvPicPr>
        <p:blipFill>
          <a:blip r:embed="rId2"/>
          <a:stretch>
            <a:fillRect/>
          </a:stretch>
        </p:blipFill>
        <p:spPr>
          <a:xfrm>
            <a:off x="7016750" y="1358900"/>
            <a:ext cx="4838700" cy="3225800"/>
          </a:xfrm>
          <a:prstGeom prst="rect">
            <a:avLst/>
          </a:prstGeom>
        </p:spPr>
      </p:pic>
    </p:spTree>
    <p:extLst>
      <p:ext uri="{BB962C8B-B14F-4D97-AF65-F5344CB8AC3E}">
        <p14:creationId xmlns:p14="http://schemas.microsoft.com/office/powerpoint/2010/main" val="994954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US" dirty="0"/>
              <a:t>UN BON MARKETING COMMENCE PAR VOTRE MARQUE</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720431" y="1657350"/>
            <a:ext cx="5413669" cy="3211286"/>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dirty="0"/>
              <a:t>Votre marque ne se résume pas à votre nom et à votre logo (bien qu'ils soient très importants).  </a:t>
            </a:r>
          </a:p>
          <a:p>
            <a:pPr>
              <a:buClr>
                <a:srgbClr val="B6D1E1"/>
              </a:buClr>
            </a:pPr>
            <a:endParaRPr lang="en-US" dirty="0"/>
          </a:p>
          <a:p>
            <a:pPr>
              <a:buClr>
                <a:srgbClr val="B6D1E1"/>
              </a:buClr>
            </a:pPr>
            <a:r>
              <a:rPr lang="en-US" dirty="0"/>
              <a:t>Votre marque est la </a:t>
            </a:r>
            <a:r>
              <a:rPr lang="en-US" b="1" dirty="0"/>
              <a:t>promesse que </a:t>
            </a:r>
            <a:r>
              <a:rPr lang="en-US" dirty="0"/>
              <a:t>vous </a:t>
            </a:r>
            <a:r>
              <a:rPr lang="en-US" b="1" dirty="0"/>
              <a:t>faites </a:t>
            </a:r>
            <a:r>
              <a:rPr lang="en-US" dirty="0"/>
              <a:t>à vos clients - une promesse de qualité, de cohérence, de facilité d'utilisation, de durabilité, toutes choses qui contribuent à rendre votre produit ou service spécial dans l'esprit de vos clients.</a:t>
            </a:r>
          </a:p>
          <a:p>
            <a:pPr>
              <a:buClr>
                <a:srgbClr val="B6D1E1"/>
              </a:buClr>
            </a:pPr>
            <a:endParaRPr lang="en-US" dirty="0"/>
          </a:p>
          <a:p>
            <a:pPr>
              <a:buClr>
                <a:srgbClr val="B6D1E1"/>
              </a:buClr>
            </a:pPr>
            <a:r>
              <a:rPr lang="en-US" dirty="0"/>
              <a:t>L'atout principal de la marque est qu'elle doit créer un </a:t>
            </a:r>
            <a:r>
              <a:rPr lang="en-US" b="1" dirty="0"/>
              <a:t>lien émotionnel </a:t>
            </a:r>
            <a:r>
              <a:rPr lang="en-US" dirty="0"/>
              <a:t>avec le consommateur et rester dans sa mémoire.</a:t>
            </a:r>
          </a:p>
          <a:p>
            <a:pPr>
              <a:buClr>
                <a:srgbClr val="B6D1E1"/>
              </a:buClr>
            </a:pPr>
            <a:endParaRPr lang="en-US" dirty="0"/>
          </a:p>
          <a:p>
            <a:pPr>
              <a:buClr>
                <a:srgbClr val="B6D1E1"/>
              </a:buClr>
            </a:pPr>
            <a:endParaRPr lang="en-US" dirty="0"/>
          </a:p>
        </p:txBody>
      </p:sp>
      <p:pic>
        <p:nvPicPr>
          <p:cNvPr id="2" name="Picture 1" descr="A close up of a logo&#10;&#10;Description automatically generated">
            <a:extLst>
              <a:ext uri="{FF2B5EF4-FFF2-40B4-BE49-F238E27FC236}">
                <a16:creationId xmlns:a16="http://schemas.microsoft.com/office/drawing/2014/main" id="{C1D511D5-B5D5-5B82-D32B-BFA057180AA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663478" y="1855410"/>
            <a:ext cx="4919345" cy="3499408"/>
          </a:xfrm>
          <a:prstGeom prst="rect">
            <a:avLst/>
          </a:prstGeom>
        </p:spPr>
      </p:pic>
    </p:spTree>
    <p:extLst>
      <p:ext uri="{BB962C8B-B14F-4D97-AF65-F5344CB8AC3E}">
        <p14:creationId xmlns:p14="http://schemas.microsoft.com/office/powerpoint/2010/main" val="3635125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5FDC5239-3171-D67B-9D05-32A760554752}"/>
              </a:ext>
            </a:extLst>
          </p:cNvPr>
          <p:cNvGrpSpPr/>
          <p:nvPr/>
        </p:nvGrpSpPr>
        <p:grpSpPr>
          <a:xfrm>
            <a:off x="3788227" y="310831"/>
            <a:ext cx="2032000" cy="821571"/>
            <a:chOff x="241671" y="232608"/>
            <a:chExt cx="3253532" cy="1315456"/>
          </a:xfrm>
        </p:grpSpPr>
        <p:grpSp>
          <p:nvGrpSpPr>
            <p:cNvPr id="7" name="Group 6">
              <a:extLst>
                <a:ext uri="{FF2B5EF4-FFF2-40B4-BE49-F238E27FC236}">
                  <a16:creationId xmlns:a16="http://schemas.microsoft.com/office/drawing/2014/main" id="{C0F6CEAB-51BE-FD8B-616E-439549DA1A4A}"/>
                </a:ext>
              </a:extLst>
            </p:cNvPr>
            <p:cNvGrpSpPr/>
            <p:nvPr/>
          </p:nvGrpSpPr>
          <p:grpSpPr>
            <a:xfrm>
              <a:off x="1379621" y="801155"/>
              <a:ext cx="2115582" cy="239682"/>
              <a:chOff x="1267333" y="1065256"/>
              <a:chExt cx="2115582"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1267333" y="1185097"/>
                <a:ext cx="1946759"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3143233"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Graphic 4">
              <a:extLst>
                <a:ext uri="{FF2B5EF4-FFF2-40B4-BE49-F238E27FC236}">
                  <a16:creationId xmlns:a16="http://schemas.microsoft.com/office/drawing/2014/main" id="{0CE8120B-D8AD-D64F-B75B-95A205A77246}"/>
                </a:ext>
              </a:extLst>
            </p:cNvPr>
            <p:cNvSpPr/>
            <p:nvPr/>
          </p:nvSpPr>
          <p:spPr>
            <a:xfrm>
              <a:off x="322513" y="232608"/>
              <a:ext cx="1275807" cy="131545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0082A43E-1407-793F-6626-8F4DAA7FEF79}"/>
                </a:ext>
              </a:extLst>
            </p:cNvPr>
            <p:cNvSpPr txBox="1">
              <a:spLocks/>
            </p:cNvSpPr>
            <p:nvPr/>
          </p:nvSpPr>
          <p:spPr>
            <a:xfrm>
              <a:off x="241671" y="410718"/>
              <a:ext cx="1436415" cy="857158"/>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01</a:t>
              </a:r>
            </a:p>
          </p:txBody>
        </p:sp>
      </p:grpSp>
      <p:sp>
        <p:nvSpPr>
          <p:cNvPr id="13" name="TextBox 12">
            <a:extLst>
              <a:ext uri="{FF2B5EF4-FFF2-40B4-BE49-F238E27FC236}">
                <a16:creationId xmlns:a16="http://schemas.microsoft.com/office/drawing/2014/main" id="{9D341E66-C9CE-1511-C1AA-B10EEA0CFE67}"/>
              </a:ext>
            </a:extLst>
          </p:cNvPr>
          <p:cNvSpPr txBox="1"/>
          <p:nvPr/>
        </p:nvSpPr>
        <p:spPr>
          <a:xfrm>
            <a:off x="5842000" y="443518"/>
            <a:ext cx="6096000" cy="492443"/>
          </a:xfrm>
          <a:prstGeom prst="rect">
            <a:avLst/>
          </a:prstGeom>
          <a:noFill/>
        </p:spPr>
        <p:txBody>
          <a:bodyPr wrap="square">
            <a:spAutoFit/>
          </a:bodyPr>
          <a:lstStyle/>
          <a:p>
            <a:r>
              <a:rPr lang="en-US" sz="2600" b="1" dirty="0">
                <a:solidFill>
                  <a:srgbClr val="382B1B"/>
                </a:solidFill>
              </a:rPr>
              <a:t>Identifier la personnalité de votre aliment</a:t>
            </a:r>
          </a:p>
        </p:txBody>
      </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367033" y="717761"/>
            <a:ext cx="3355816"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LES CLÉS DE LA CONSTRUCTION D'UNE MARQUE ALIMENTAIRE FORTE SONT LES SUIVANTES :</a:t>
            </a:r>
          </a:p>
        </p:txBody>
      </p:sp>
      <p:sp>
        <p:nvSpPr>
          <p:cNvPr id="25" name="TextBox 24">
            <a:extLst>
              <a:ext uri="{FF2B5EF4-FFF2-40B4-BE49-F238E27FC236}">
                <a16:creationId xmlns:a16="http://schemas.microsoft.com/office/drawing/2014/main" id="{473ADABD-B941-6CC7-DA21-0EBDBBD9BBFE}"/>
              </a:ext>
            </a:extLst>
          </p:cNvPr>
          <p:cNvSpPr txBox="1"/>
          <p:nvPr/>
        </p:nvSpPr>
        <p:spPr>
          <a:xfrm>
            <a:off x="5950857" y="2703675"/>
            <a:ext cx="6096000" cy="492443"/>
          </a:xfrm>
          <a:prstGeom prst="rect">
            <a:avLst/>
          </a:prstGeom>
          <a:noFill/>
        </p:spPr>
        <p:txBody>
          <a:bodyPr wrap="square">
            <a:spAutoFit/>
          </a:bodyPr>
          <a:lstStyle/>
          <a:p>
            <a:r>
              <a:rPr lang="en-US" sz="2600" b="1" dirty="0">
                <a:solidFill>
                  <a:srgbClr val="382B1B"/>
                </a:solidFill>
              </a:rPr>
              <a:t>Connaître ses valeurs fondamentales</a:t>
            </a:r>
          </a:p>
        </p:txBody>
      </p:sp>
      <p:grpSp>
        <p:nvGrpSpPr>
          <p:cNvPr id="51" name="Group 50">
            <a:extLst>
              <a:ext uri="{FF2B5EF4-FFF2-40B4-BE49-F238E27FC236}">
                <a16:creationId xmlns:a16="http://schemas.microsoft.com/office/drawing/2014/main" id="{6B3948FE-773F-7389-9966-288F2B584A5A}"/>
              </a:ext>
            </a:extLst>
          </p:cNvPr>
          <p:cNvGrpSpPr/>
          <p:nvPr/>
        </p:nvGrpSpPr>
        <p:grpSpPr>
          <a:xfrm>
            <a:off x="3788227" y="2524450"/>
            <a:ext cx="2032000" cy="821571"/>
            <a:chOff x="241671" y="232608"/>
            <a:chExt cx="3253532" cy="1315456"/>
          </a:xfrm>
        </p:grpSpPr>
        <p:grpSp>
          <p:nvGrpSpPr>
            <p:cNvPr id="52" name="Group 51">
              <a:extLst>
                <a:ext uri="{FF2B5EF4-FFF2-40B4-BE49-F238E27FC236}">
                  <a16:creationId xmlns:a16="http://schemas.microsoft.com/office/drawing/2014/main" id="{41CF0C7C-9AF1-C5FD-716A-E362953C4AA5}"/>
                </a:ext>
              </a:extLst>
            </p:cNvPr>
            <p:cNvGrpSpPr/>
            <p:nvPr/>
          </p:nvGrpSpPr>
          <p:grpSpPr>
            <a:xfrm>
              <a:off x="1379621" y="801155"/>
              <a:ext cx="2115582" cy="239682"/>
              <a:chOff x="1267333" y="1065256"/>
              <a:chExt cx="2115582" cy="239682"/>
            </a:xfrm>
          </p:grpSpPr>
          <p:cxnSp>
            <p:nvCxnSpPr>
              <p:cNvPr id="55" name="Straight Connector 54">
                <a:extLst>
                  <a:ext uri="{FF2B5EF4-FFF2-40B4-BE49-F238E27FC236}">
                    <a16:creationId xmlns:a16="http://schemas.microsoft.com/office/drawing/2014/main" id="{F50C3D22-253A-2D21-A8C8-3A9C2F807953}"/>
                  </a:ext>
                </a:extLst>
              </p:cNvPr>
              <p:cNvCxnSpPr>
                <a:cxnSpLocks/>
              </p:cNvCxnSpPr>
              <p:nvPr/>
            </p:nvCxnSpPr>
            <p:spPr>
              <a:xfrm flipH="1">
                <a:off x="1267333" y="1185097"/>
                <a:ext cx="1946759"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DB6DF857-A572-CDD9-B175-6CD87CD6D6E9}"/>
                  </a:ext>
                </a:extLst>
              </p:cNvPr>
              <p:cNvSpPr/>
              <p:nvPr/>
            </p:nvSpPr>
            <p:spPr>
              <a:xfrm>
                <a:off x="3143233"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Graphic 4">
              <a:extLst>
                <a:ext uri="{FF2B5EF4-FFF2-40B4-BE49-F238E27FC236}">
                  <a16:creationId xmlns:a16="http://schemas.microsoft.com/office/drawing/2014/main" id="{2C094DD2-D11F-3BE4-905F-5DFCA1421952}"/>
                </a:ext>
              </a:extLst>
            </p:cNvPr>
            <p:cNvSpPr/>
            <p:nvPr/>
          </p:nvSpPr>
          <p:spPr>
            <a:xfrm>
              <a:off x="322513" y="232608"/>
              <a:ext cx="1275807" cy="131545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54" name="Text Placeholder 23">
              <a:extLst>
                <a:ext uri="{FF2B5EF4-FFF2-40B4-BE49-F238E27FC236}">
                  <a16:creationId xmlns:a16="http://schemas.microsoft.com/office/drawing/2014/main" id="{51F68D2F-5B12-4AEC-717D-3413E14C9E62}"/>
                </a:ext>
              </a:extLst>
            </p:cNvPr>
            <p:cNvSpPr txBox="1">
              <a:spLocks/>
            </p:cNvSpPr>
            <p:nvPr/>
          </p:nvSpPr>
          <p:spPr>
            <a:xfrm>
              <a:off x="241671" y="410718"/>
              <a:ext cx="1436415" cy="857158"/>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02</a:t>
              </a:r>
            </a:p>
          </p:txBody>
        </p:sp>
      </p:grpSp>
      <p:sp>
        <p:nvSpPr>
          <p:cNvPr id="22" name="Text Placeholder 5">
            <a:extLst>
              <a:ext uri="{FF2B5EF4-FFF2-40B4-BE49-F238E27FC236}">
                <a16:creationId xmlns:a16="http://schemas.microsoft.com/office/drawing/2014/main" id="{2B143EB4-84DF-B28A-2C9E-42E35D363035}"/>
              </a:ext>
            </a:extLst>
          </p:cNvPr>
          <p:cNvSpPr txBox="1">
            <a:spLocks/>
          </p:cNvSpPr>
          <p:nvPr/>
        </p:nvSpPr>
        <p:spPr>
          <a:xfrm>
            <a:off x="5014750" y="1058752"/>
            <a:ext cx="7032107" cy="2425754"/>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340"/>
              </a:lnSpc>
              <a:spcBef>
                <a:spcPts val="0"/>
              </a:spcBef>
            </a:pPr>
            <a:r>
              <a:rPr lang="en-US" sz="1800" dirty="0">
                <a:solidFill>
                  <a:srgbClr val="382B1B"/>
                </a:solidFill>
              </a:rPr>
              <a:t>Considérez votre marque alimentaire comme une personne, quelle est sa personnalité ? </a:t>
            </a:r>
            <a:r>
              <a:rPr lang="en-GB" sz="1800" dirty="0"/>
              <a:t>Est-elle traditionnelle et réconfortante, audacieuse et épicée, fraîche et propre, ou amusante et excentrique ? Cette personnalité doit transparaître dans votre emballage, votre logo, votre voix et même votre menu ou les noms de vos produits.</a:t>
            </a:r>
            <a:endParaRPr lang="en-US" sz="1800" dirty="0">
              <a:solidFill>
                <a:srgbClr val="382B1B"/>
              </a:solidFill>
            </a:endParaRPr>
          </a:p>
        </p:txBody>
      </p:sp>
      <p:sp>
        <p:nvSpPr>
          <p:cNvPr id="23" name="Text Placeholder 7">
            <a:extLst>
              <a:ext uri="{FF2B5EF4-FFF2-40B4-BE49-F238E27FC236}">
                <a16:creationId xmlns:a16="http://schemas.microsoft.com/office/drawing/2014/main" id="{3B6B331D-9252-42DF-AB98-8F35764FAE92}"/>
              </a:ext>
            </a:extLst>
          </p:cNvPr>
          <p:cNvSpPr txBox="1">
            <a:spLocks/>
          </p:cNvSpPr>
          <p:nvPr/>
        </p:nvSpPr>
        <p:spPr>
          <a:xfrm>
            <a:off x="4964932" y="3227806"/>
            <a:ext cx="6808980" cy="1309790"/>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340"/>
              </a:lnSpc>
              <a:spcBef>
                <a:spcPts val="0"/>
              </a:spcBef>
            </a:pPr>
            <a:r>
              <a:rPr lang="en-US" sz="2000" dirty="0">
                <a:solidFill>
                  <a:srgbClr val="382B1B"/>
                </a:solidFill>
              </a:rPr>
              <a:t>Celles-ci doivent constituer la base de toutes les décisions que vous prenez en ce qui concerne votre marque. En partageant ce que vous représentez en tant que marque (par exemple, les </a:t>
            </a:r>
            <a:r>
              <a:rPr lang="en-US" sz="2000" dirty="0" err="1">
                <a:solidFill>
                  <a:srgbClr val="382B1B"/>
                </a:solidFill>
              </a:rPr>
              <a:t>saveurs </a:t>
            </a:r>
            <a:r>
              <a:rPr lang="en-US" sz="2000" dirty="0">
                <a:solidFill>
                  <a:srgbClr val="382B1B"/>
                </a:solidFill>
              </a:rPr>
              <a:t>alimentaires que vous avez apportées de chez vous), vous attirerez des clients qui partagent vos convictions.</a:t>
            </a:r>
          </a:p>
        </p:txBody>
      </p:sp>
      <p:sp>
        <p:nvSpPr>
          <p:cNvPr id="24" name="Text Placeholder 9">
            <a:extLst>
              <a:ext uri="{FF2B5EF4-FFF2-40B4-BE49-F238E27FC236}">
                <a16:creationId xmlns:a16="http://schemas.microsoft.com/office/drawing/2014/main" id="{FAD534D5-EC1F-E05A-6032-6ACAD72B8474}"/>
              </a:ext>
            </a:extLst>
          </p:cNvPr>
          <p:cNvSpPr txBox="1">
            <a:spLocks/>
          </p:cNvSpPr>
          <p:nvPr/>
        </p:nvSpPr>
        <p:spPr>
          <a:xfrm>
            <a:off x="5014750" y="5409736"/>
            <a:ext cx="6759162" cy="1095829"/>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340"/>
              </a:lnSpc>
              <a:spcBef>
                <a:spcPts val="0"/>
              </a:spcBef>
            </a:pPr>
            <a:r>
              <a:rPr lang="en-GB" sz="1800" dirty="0"/>
              <a:t>Étudiez le marché : que manque-t-il au rayon, au menu ou à l'étalage ? Si tout le monde fait du sucré, pourriez-vous faire du salé ? Si d'autres utilisent du plastique, pourriez-vous vous mettre à l'heure de l'écologie ? </a:t>
            </a:r>
            <a:r>
              <a:rPr lang="en-GB" sz="1800" b="1" dirty="0"/>
              <a:t>Les grandes marques alimentaires comblent les lacunes.</a:t>
            </a:r>
            <a:endParaRPr lang="en-US" sz="1800" dirty="0">
              <a:solidFill>
                <a:srgbClr val="382B1B"/>
              </a:solidFill>
            </a:endParaRPr>
          </a:p>
        </p:txBody>
      </p:sp>
      <p:sp>
        <p:nvSpPr>
          <p:cNvPr id="29" name="TextBox 28">
            <a:extLst>
              <a:ext uri="{FF2B5EF4-FFF2-40B4-BE49-F238E27FC236}">
                <a16:creationId xmlns:a16="http://schemas.microsoft.com/office/drawing/2014/main" id="{33E94579-347E-47A1-FC5B-C830B7AD458D}"/>
              </a:ext>
            </a:extLst>
          </p:cNvPr>
          <p:cNvSpPr txBox="1"/>
          <p:nvPr/>
        </p:nvSpPr>
        <p:spPr>
          <a:xfrm>
            <a:off x="5972630" y="4880819"/>
            <a:ext cx="6096000" cy="492443"/>
          </a:xfrm>
          <a:prstGeom prst="rect">
            <a:avLst/>
          </a:prstGeom>
          <a:noFill/>
        </p:spPr>
        <p:txBody>
          <a:bodyPr wrap="square">
            <a:spAutoFit/>
          </a:bodyPr>
          <a:lstStyle/>
          <a:p>
            <a:r>
              <a:rPr lang="en-US" sz="2600" b="1" dirty="0">
                <a:solidFill>
                  <a:srgbClr val="382B1B"/>
                </a:solidFill>
              </a:rPr>
              <a:t>Être unique</a:t>
            </a:r>
          </a:p>
        </p:txBody>
      </p:sp>
      <p:grpSp>
        <p:nvGrpSpPr>
          <p:cNvPr id="30" name="Group 29">
            <a:extLst>
              <a:ext uri="{FF2B5EF4-FFF2-40B4-BE49-F238E27FC236}">
                <a16:creationId xmlns:a16="http://schemas.microsoft.com/office/drawing/2014/main" id="{DDE98446-C099-10A8-A82E-9D4D9460DAFC}"/>
              </a:ext>
            </a:extLst>
          </p:cNvPr>
          <p:cNvGrpSpPr/>
          <p:nvPr/>
        </p:nvGrpSpPr>
        <p:grpSpPr>
          <a:xfrm>
            <a:off x="3810000" y="4699778"/>
            <a:ext cx="2032000" cy="821571"/>
            <a:chOff x="241671" y="232608"/>
            <a:chExt cx="3253532" cy="1315456"/>
          </a:xfrm>
        </p:grpSpPr>
        <p:grpSp>
          <p:nvGrpSpPr>
            <p:cNvPr id="31" name="Group 30">
              <a:extLst>
                <a:ext uri="{FF2B5EF4-FFF2-40B4-BE49-F238E27FC236}">
                  <a16:creationId xmlns:a16="http://schemas.microsoft.com/office/drawing/2014/main" id="{54998451-B821-711F-D563-249996172655}"/>
                </a:ext>
              </a:extLst>
            </p:cNvPr>
            <p:cNvGrpSpPr/>
            <p:nvPr/>
          </p:nvGrpSpPr>
          <p:grpSpPr>
            <a:xfrm>
              <a:off x="1379621" y="801155"/>
              <a:ext cx="2115582" cy="239682"/>
              <a:chOff x="1267333" y="1065256"/>
              <a:chExt cx="2115582" cy="239682"/>
            </a:xfrm>
          </p:grpSpPr>
          <p:cxnSp>
            <p:nvCxnSpPr>
              <p:cNvPr id="34" name="Straight Connector 33">
                <a:extLst>
                  <a:ext uri="{FF2B5EF4-FFF2-40B4-BE49-F238E27FC236}">
                    <a16:creationId xmlns:a16="http://schemas.microsoft.com/office/drawing/2014/main" id="{8C724790-B62E-B300-CF70-9AF31BCE28B8}"/>
                  </a:ext>
                </a:extLst>
              </p:cNvPr>
              <p:cNvCxnSpPr>
                <a:cxnSpLocks/>
              </p:cNvCxnSpPr>
              <p:nvPr/>
            </p:nvCxnSpPr>
            <p:spPr>
              <a:xfrm flipH="1">
                <a:off x="1267333" y="1185097"/>
                <a:ext cx="1946759"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148CDCBB-2EC1-07FB-0A85-76F11292FAB8}"/>
                  </a:ext>
                </a:extLst>
              </p:cNvPr>
              <p:cNvSpPr/>
              <p:nvPr/>
            </p:nvSpPr>
            <p:spPr>
              <a:xfrm>
                <a:off x="3143233"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Graphic 4">
              <a:extLst>
                <a:ext uri="{FF2B5EF4-FFF2-40B4-BE49-F238E27FC236}">
                  <a16:creationId xmlns:a16="http://schemas.microsoft.com/office/drawing/2014/main" id="{AE674482-DC7D-32FF-B3B6-8FE727EB6890}"/>
                </a:ext>
              </a:extLst>
            </p:cNvPr>
            <p:cNvSpPr/>
            <p:nvPr/>
          </p:nvSpPr>
          <p:spPr>
            <a:xfrm>
              <a:off x="322513" y="232608"/>
              <a:ext cx="1275807" cy="131545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33" name="Text Placeholder 23">
              <a:extLst>
                <a:ext uri="{FF2B5EF4-FFF2-40B4-BE49-F238E27FC236}">
                  <a16:creationId xmlns:a16="http://schemas.microsoft.com/office/drawing/2014/main" id="{69CC9422-B34A-4AF6-16FA-CB27D45E8D9C}"/>
                </a:ext>
              </a:extLst>
            </p:cNvPr>
            <p:cNvSpPr txBox="1">
              <a:spLocks/>
            </p:cNvSpPr>
            <p:nvPr/>
          </p:nvSpPr>
          <p:spPr>
            <a:xfrm>
              <a:off x="241671" y="410718"/>
              <a:ext cx="1436415" cy="857158"/>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03</a:t>
              </a:r>
            </a:p>
          </p:txBody>
        </p:sp>
      </p:grpSp>
    </p:spTree>
    <p:extLst>
      <p:ext uri="{BB962C8B-B14F-4D97-AF65-F5344CB8AC3E}">
        <p14:creationId xmlns:p14="http://schemas.microsoft.com/office/powerpoint/2010/main" val="3320432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5FDC5239-3171-D67B-9D05-32A760554752}"/>
              </a:ext>
            </a:extLst>
          </p:cNvPr>
          <p:cNvGrpSpPr/>
          <p:nvPr/>
        </p:nvGrpSpPr>
        <p:grpSpPr>
          <a:xfrm>
            <a:off x="3795485" y="610378"/>
            <a:ext cx="2032000" cy="821571"/>
            <a:chOff x="241671" y="232608"/>
            <a:chExt cx="3253532" cy="1315456"/>
          </a:xfrm>
        </p:grpSpPr>
        <p:grpSp>
          <p:nvGrpSpPr>
            <p:cNvPr id="7" name="Group 6">
              <a:extLst>
                <a:ext uri="{FF2B5EF4-FFF2-40B4-BE49-F238E27FC236}">
                  <a16:creationId xmlns:a16="http://schemas.microsoft.com/office/drawing/2014/main" id="{C0F6CEAB-51BE-FD8B-616E-439549DA1A4A}"/>
                </a:ext>
              </a:extLst>
            </p:cNvPr>
            <p:cNvGrpSpPr/>
            <p:nvPr/>
          </p:nvGrpSpPr>
          <p:grpSpPr>
            <a:xfrm>
              <a:off x="1379621" y="801155"/>
              <a:ext cx="2115582" cy="239682"/>
              <a:chOff x="1267333" y="1065256"/>
              <a:chExt cx="2115582"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1267333" y="1185097"/>
                <a:ext cx="1946759"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3143233"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Graphic 4">
              <a:extLst>
                <a:ext uri="{FF2B5EF4-FFF2-40B4-BE49-F238E27FC236}">
                  <a16:creationId xmlns:a16="http://schemas.microsoft.com/office/drawing/2014/main" id="{0CE8120B-D8AD-D64F-B75B-95A205A77246}"/>
                </a:ext>
              </a:extLst>
            </p:cNvPr>
            <p:cNvSpPr/>
            <p:nvPr/>
          </p:nvSpPr>
          <p:spPr>
            <a:xfrm>
              <a:off x="322513" y="232608"/>
              <a:ext cx="1275807" cy="131545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0082A43E-1407-793F-6626-8F4DAA7FEF79}"/>
                </a:ext>
              </a:extLst>
            </p:cNvPr>
            <p:cNvSpPr txBox="1">
              <a:spLocks/>
            </p:cNvSpPr>
            <p:nvPr/>
          </p:nvSpPr>
          <p:spPr>
            <a:xfrm>
              <a:off x="241671" y="410718"/>
              <a:ext cx="1436415" cy="857158"/>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04</a:t>
              </a:r>
            </a:p>
          </p:txBody>
        </p:sp>
      </p:grpSp>
      <p:sp>
        <p:nvSpPr>
          <p:cNvPr id="13" name="TextBox 12">
            <a:extLst>
              <a:ext uri="{FF2B5EF4-FFF2-40B4-BE49-F238E27FC236}">
                <a16:creationId xmlns:a16="http://schemas.microsoft.com/office/drawing/2014/main" id="{9D341E66-C9CE-1511-C1AA-B10EEA0CFE67}"/>
              </a:ext>
            </a:extLst>
          </p:cNvPr>
          <p:cNvSpPr txBox="1"/>
          <p:nvPr/>
        </p:nvSpPr>
        <p:spPr>
          <a:xfrm>
            <a:off x="5958115" y="809560"/>
            <a:ext cx="6096000" cy="492443"/>
          </a:xfrm>
          <a:prstGeom prst="rect">
            <a:avLst/>
          </a:prstGeom>
          <a:noFill/>
        </p:spPr>
        <p:txBody>
          <a:bodyPr wrap="square">
            <a:spAutoFit/>
          </a:bodyPr>
          <a:lstStyle/>
          <a:p>
            <a:r>
              <a:rPr lang="en-US" sz="2600" b="1" dirty="0">
                <a:solidFill>
                  <a:srgbClr val="382B1B"/>
                </a:solidFill>
              </a:rPr>
              <a:t>Être cohérent</a:t>
            </a:r>
          </a:p>
        </p:txBody>
      </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461127" y="717761"/>
            <a:ext cx="3299687"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LES CLÉS DE LA CONSTRUCTION D'UNE MARQUE FORTE SONT</a:t>
            </a:r>
          </a:p>
        </p:txBody>
      </p:sp>
      <p:sp>
        <p:nvSpPr>
          <p:cNvPr id="25" name="TextBox 24">
            <a:extLst>
              <a:ext uri="{FF2B5EF4-FFF2-40B4-BE49-F238E27FC236}">
                <a16:creationId xmlns:a16="http://schemas.microsoft.com/office/drawing/2014/main" id="{473ADABD-B941-6CC7-DA21-0EBDBBD9BBFE}"/>
              </a:ext>
            </a:extLst>
          </p:cNvPr>
          <p:cNvSpPr txBox="1"/>
          <p:nvPr/>
        </p:nvSpPr>
        <p:spPr>
          <a:xfrm>
            <a:off x="5950857" y="2979447"/>
            <a:ext cx="6096000" cy="492443"/>
          </a:xfrm>
          <a:prstGeom prst="rect">
            <a:avLst/>
          </a:prstGeom>
          <a:noFill/>
        </p:spPr>
        <p:txBody>
          <a:bodyPr wrap="square">
            <a:spAutoFit/>
          </a:bodyPr>
          <a:lstStyle/>
          <a:p>
            <a:r>
              <a:rPr lang="en-US" sz="2600" b="1" dirty="0">
                <a:solidFill>
                  <a:srgbClr val="382B1B"/>
                </a:solidFill>
              </a:rPr>
              <a:t>Faire les choses correctement</a:t>
            </a:r>
          </a:p>
        </p:txBody>
      </p:sp>
      <p:grpSp>
        <p:nvGrpSpPr>
          <p:cNvPr id="51" name="Group 50">
            <a:extLst>
              <a:ext uri="{FF2B5EF4-FFF2-40B4-BE49-F238E27FC236}">
                <a16:creationId xmlns:a16="http://schemas.microsoft.com/office/drawing/2014/main" id="{6B3948FE-773F-7389-9966-288F2B584A5A}"/>
              </a:ext>
            </a:extLst>
          </p:cNvPr>
          <p:cNvGrpSpPr/>
          <p:nvPr/>
        </p:nvGrpSpPr>
        <p:grpSpPr>
          <a:xfrm>
            <a:off x="3788227" y="2800222"/>
            <a:ext cx="2032000" cy="821571"/>
            <a:chOff x="241671" y="232608"/>
            <a:chExt cx="3253532" cy="1315456"/>
          </a:xfrm>
        </p:grpSpPr>
        <p:grpSp>
          <p:nvGrpSpPr>
            <p:cNvPr id="52" name="Group 51">
              <a:extLst>
                <a:ext uri="{FF2B5EF4-FFF2-40B4-BE49-F238E27FC236}">
                  <a16:creationId xmlns:a16="http://schemas.microsoft.com/office/drawing/2014/main" id="{41CF0C7C-9AF1-C5FD-716A-E362953C4AA5}"/>
                </a:ext>
              </a:extLst>
            </p:cNvPr>
            <p:cNvGrpSpPr/>
            <p:nvPr/>
          </p:nvGrpSpPr>
          <p:grpSpPr>
            <a:xfrm>
              <a:off x="1379621" y="801155"/>
              <a:ext cx="2115582" cy="239682"/>
              <a:chOff x="1267333" y="1065256"/>
              <a:chExt cx="2115582" cy="239682"/>
            </a:xfrm>
          </p:grpSpPr>
          <p:cxnSp>
            <p:nvCxnSpPr>
              <p:cNvPr id="55" name="Straight Connector 54">
                <a:extLst>
                  <a:ext uri="{FF2B5EF4-FFF2-40B4-BE49-F238E27FC236}">
                    <a16:creationId xmlns:a16="http://schemas.microsoft.com/office/drawing/2014/main" id="{F50C3D22-253A-2D21-A8C8-3A9C2F807953}"/>
                  </a:ext>
                </a:extLst>
              </p:cNvPr>
              <p:cNvCxnSpPr>
                <a:cxnSpLocks/>
              </p:cNvCxnSpPr>
              <p:nvPr/>
            </p:nvCxnSpPr>
            <p:spPr>
              <a:xfrm flipH="1">
                <a:off x="1267333" y="1185097"/>
                <a:ext cx="1946759"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DB6DF857-A572-CDD9-B175-6CD87CD6D6E9}"/>
                  </a:ext>
                </a:extLst>
              </p:cNvPr>
              <p:cNvSpPr/>
              <p:nvPr/>
            </p:nvSpPr>
            <p:spPr>
              <a:xfrm>
                <a:off x="3143233"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Graphic 4">
              <a:extLst>
                <a:ext uri="{FF2B5EF4-FFF2-40B4-BE49-F238E27FC236}">
                  <a16:creationId xmlns:a16="http://schemas.microsoft.com/office/drawing/2014/main" id="{2C094DD2-D11F-3BE4-905F-5DFCA1421952}"/>
                </a:ext>
              </a:extLst>
            </p:cNvPr>
            <p:cNvSpPr/>
            <p:nvPr/>
          </p:nvSpPr>
          <p:spPr>
            <a:xfrm>
              <a:off x="322513" y="232608"/>
              <a:ext cx="1275807" cy="131545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54" name="Text Placeholder 23">
              <a:extLst>
                <a:ext uri="{FF2B5EF4-FFF2-40B4-BE49-F238E27FC236}">
                  <a16:creationId xmlns:a16="http://schemas.microsoft.com/office/drawing/2014/main" id="{51F68D2F-5B12-4AEC-717D-3413E14C9E62}"/>
                </a:ext>
              </a:extLst>
            </p:cNvPr>
            <p:cNvSpPr txBox="1">
              <a:spLocks/>
            </p:cNvSpPr>
            <p:nvPr/>
          </p:nvSpPr>
          <p:spPr>
            <a:xfrm>
              <a:off x="241671" y="410718"/>
              <a:ext cx="1436415" cy="857158"/>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05</a:t>
              </a:r>
            </a:p>
          </p:txBody>
        </p:sp>
      </p:grpSp>
      <p:sp>
        <p:nvSpPr>
          <p:cNvPr id="22" name="Text Placeholder 5">
            <a:extLst>
              <a:ext uri="{FF2B5EF4-FFF2-40B4-BE49-F238E27FC236}">
                <a16:creationId xmlns:a16="http://schemas.microsoft.com/office/drawing/2014/main" id="{2B143EB4-84DF-B28A-2C9E-42E35D363035}"/>
              </a:ext>
            </a:extLst>
          </p:cNvPr>
          <p:cNvSpPr txBox="1">
            <a:spLocks/>
          </p:cNvSpPr>
          <p:nvPr/>
        </p:nvSpPr>
        <p:spPr>
          <a:xfrm>
            <a:off x="5982000" y="1244726"/>
            <a:ext cx="5731027" cy="1367845"/>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340"/>
              </a:lnSpc>
              <a:spcBef>
                <a:spcPts val="0"/>
              </a:spcBef>
            </a:pPr>
            <a:endParaRPr lang="en-US" sz="2200" dirty="0">
              <a:solidFill>
                <a:srgbClr val="382B1B"/>
              </a:solidFill>
            </a:endParaRPr>
          </a:p>
        </p:txBody>
      </p:sp>
      <p:sp>
        <p:nvSpPr>
          <p:cNvPr id="23" name="Text Placeholder 7">
            <a:extLst>
              <a:ext uri="{FF2B5EF4-FFF2-40B4-BE49-F238E27FC236}">
                <a16:creationId xmlns:a16="http://schemas.microsoft.com/office/drawing/2014/main" id="{3B6B331D-9252-42DF-AB98-8F35764FAE92}"/>
              </a:ext>
            </a:extLst>
          </p:cNvPr>
          <p:cNvSpPr txBox="1">
            <a:spLocks/>
          </p:cNvSpPr>
          <p:nvPr/>
        </p:nvSpPr>
        <p:spPr>
          <a:xfrm>
            <a:off x="5247659" y="3621615"/>
            <a:ext cx="6550527" cy="2659615"/>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340"/>
              </a:lnSpc>
              <a:spcBef>
                <a:spcPts val="0"/>
              </a:spcBef>
            </a:pPr>
            <a:r>
              <a:rPr lang="en-GB" sz="2000" dirty="0"/>
              <a:t>Ne lésinez pas sur les moyens. Si vous n'avez le budget que pour une étiquette ou une photo de qualité, faites-la plutôt que dix autres. Un emballage de qualité, des étiquettes claires, un design épuré et des photos bien éclairées renforcent la confiance dans vos produits avant même que quiconque n'en prenne une bouchée.</a:t>
            </a:r>
            <a:r>
              <a:rPr lang="en-US" sz="2000" dirty="0">
                <a:solidFill>
                  <a:srgbClr val="382B1B"/>
                </a:solidFill>
              </a:rPr>
              <a:t> Chaque communication avec vos clients est une occasion de renforcer votre marque.</a:t>
            </a:r>
          </a:p>
          <a:p>
            <a:pPr>
              <a:lnSpc>
                <a:spcPts val="2340"/>
              </a:lnSpc>
              <a:spcBef>
                <a:spcPts val="0"/>
              </a:spcBef>
            </a:pPr>
            <a:endParaRPr lang="en-US" sz="2000" dirty="0">
              <a:solidFill>
                <a:srgbClr val="382B1B"/>
              </a:solidFill>
            </a:endParaRPr>
          </a:p>
          <a:p>
            <a:pPr>
              <a:lnSpc>
                <a:spcPts val="2340"/>
              </a:lnSpc>
              <a:spcBef>
                <a:spcPts val="0"/>
              </a:spcBef>
            </a:pPr>
            <a:endParaRPr lang="en-US" sz="2000" dirty="0">
              <a:solidFill>
                <a:srgbClr val="382B1B"/>
              </a:solidFill>
            </a:endParaRPr>
          </a:p>
        </p:txBody>
      </p:sp>
      <p:sp>
        <p:nvSpPr>
          <p:cNvPr id="3" name="TextBox 2">
            <a:extLst>
              <a:ext uri="{FF2B5EF4-FFF2-40B4-BE49-F238E27FC236}">
                <a16:creationId xmlns:a16="http://schemas.microsoft.com/office/drawing/2014/main" id="{3AABBF98-B431-DBCF-0A52-CBA9CA813D9E}"/>
              </a:ext>
            </a:extLst>
          </p:cNvPr>
          <p:cNvSpPr txBox="1"/>
          <p:nvPr/>
        </p:nvSpPr>
        <p:spPr>
          <a:xfrm>
            <a:off x="5247660" y="1383172"/>
            <a:ext cx="6550527" cy="1477328"/>
          </a:xfrm>
          <a:prstGeom prst="rect">
            <a:avLst/>
          </a:prstGeom>
          <a:noFill/>
        </p:spPr>
        <p:txBody>
          <a:bodyPr wrap="square">
            <a:spAutoFit/>
          </a:bodyPr>
          <a:lstStyle/>
          <a:p>
            <a:r>
              <a:rPr lang="en-GB" dirty="0"/>
              <a:t>Vos emballages alimentaires, votre signalisation, vos messages sur les médias sociaux et même vos uniformes ou vos sacs de livraison doivent tous raconter une seule et même histoire. Que vous soyez sur un étal de marché ou que vous livriez à un magasin, les clients doivent reconnaître instantanément votre marque.</a:t>
            </a:r>
            <a:endParaRPr lang="en-IE" dirty="0"/>
          </a:p>
        </p:txBody>
      </p:sp>
    </p:spTree>
    <p:extLst>
      <p:ext uri="{BB962C8B-B14F-4D97-AF65-F5344CB8AC3E}">
        <p14:creationId xmlns:p14="http://schemas.microsoft.com/office/powerpoint/2010/main" val="2166749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US" sz="2800" dirty="0"/>
              <a:t>IL EST FINANCIÈREMENT JUDICIEUX DE CONSTRUIRE UNE GRANDE MARQUE</a:t>
            </a:r>
          </a:p>
        </p:txBody>
      </p:sp>
      <p:sp>
        <p:nvSpPr>
          <p:cNvPr id="2" name="Text Placeholder 7">
            <a:extLst>
              <a:ext uri="{FF2B5EF4-FFF2-40B4-BE49-F238E27FC236}">
                <a16:creationId xmlns:a16="http://schemas.microsoft.com/office/drawing/2014/main" id="{DAAFE21F-F681-50BB-CAC9-75F42F453C3D}"/>
              </a:ext>
            </a:extLst>
          </p:cNvPr>
          <p:cNvSpPr txBox="1">
            <a:spLocks/>
          </p:cNvSpPr>
          <p:nvPr/>
        </p:nvSpPr>
        <p:spPr>
          <a:xfrm>
            <a:off x="2875707" y="1406381"/>
            <a:ext cx="8782893"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GB" sz="1700" b="1" dirty="0"/>
              <a:t>sont moins axés sur le prix. </a:t>
            </a:r>
            <a:r>
              <a:rPr lang="en-GB" sz="1700" dirty="0"/>
              <a:t>Lorsque les clients font confiance à votre marque et croient en vos valeurs, ils sont plus enclins à choisir votre produit, même s'il n'est pas le moins cher du rayon.</a:t>
            </a:r>
          </a:p>
          <a:p>
            <a:endParaRPr lang="en-GB" sz="1700" dirty="0"/>
          </a:p>
          <a:p>
            <a:pPr marL="342900" indent="-342900">
              <a:buFont typeface="Arial" panose="020B0604020202020204" pitchFamily="34" charset="0"/>
              <a:buChar char="•"/>
            </a:pPr>
            <a:r>
              <a:rPr lang="en-GB" sz="1700" b="1" dirty="0"/>
              <a:t>Vous vous sentez émotionnellement lié à votre entreprise</a:t>
            </a:r>
            <a:r>
              <a:rPr lang="en-GB" sz="1700" dirty="0"/>
              <a:t>. Ce lien découle souvent de valeurs partagées, d'une histoire de marque convaincante ou d'une expérience positive constante avec votre produit.</a:t>
            </a:r>
          </a:p>
          <a:p>
            <a:pPr marL="342900" indent="-342900">
              <a:buFont typeface="Arial" panose="020B0604020202020204" pitchFamily="34" charset="0"/>
              <a:buChar char="•"/>
            </a:pPr>
            <a:endParaRPr lang="en-GB" sz="1700" dirty="0"/>
          </a:p>
          <a:p>
            <a:pPr marL="342900" indent="-342900">
              <a:buFont typeface="Arial" panose="020B0604020202020204" pitchFamily="34" charset="0"/>
              <a:buChar char="•"/>
            </a:pPr>
            <a:r>
              <a:rPr lang="en-GB" sz="1700" b="1" dirty="0"/>
              <a:t> Faites passer le mot pour vous. </a:t>
            </a:r>
            <a:r>
              <a:rPr lang="en-GB" sz="1700" dirty="0"/>
              <a:t>Les clients fidèles deviennent souvent des ambassadeurs enthousiastes de la marque, recommandant vos plats à leurs amis, partageant vos publications sur les médias sociaux ou apportant votre produit lors d'événements communautaires.</a:t>
            </a:r>
          </a:p>
          <a:p>
            <a:pPr marL="342900" indent="-342900">
              <a:buFont typeface="Arial" panose="020B0604020202020204" pitchFamily="34" charset="0"/>
              <a:buChar char="•"/>
            </a:pPr>
            <a:endParaRPr lang="en-GB" sz="1700" dirty="0"/>
          </a:p>
          <a:p>
            <a:pPr marL="342900" indent="-342900">
              <a:buFont typeface="Arial" panose="020B0604020202020204" pitchFamily="34" charset="0"/>
              <a:buChar char="•"/>
            </a:pPr>
            <a:r>
              <a:rPr lang="en-GB" sz="1700" b="1" dirty="0"/>
              <a:t>Ils restent plus longtemps avec vous. </a:t>
            </a:r>
            <a:r>
              <a:rPr lang="en-GB" sz="1700" dirty="0"/>
              <a:t>Les clients fidèles reviennent encore et encore, ce qui signifie plus de ventes répétées et des revenus plus prévisibles.</a:t>
            </a:r>
          </a:p>
          <a:p>
            <a:pPr marL="342900" indent="-342900">
              <a:buFont typeface="Arial" panose="020B0604020202020204" pitchFamily="34" charset="0"/>
              <a:buChar char="•"/>
            </a:pPr>
            <a:endParaRPr lang="en-GB" sz="1700" dirty="0"/>
          </a:p>
          <a:p>
            <a:pPr marL="342900" indent="-342900">
              <a:buFont typeface="Arial" panose="020B0604020202020204" pitchFamily="34" charset="0"/>
              <a:buChar char="•"/>
            </a:pPr>
            <a:r>
              <a:rPr lang="en-GB" sz="1700" b="1" dirty="0"/>
              <a:t>Coûts moindres. </a:t>
            </a:r>
            <a:r>
              <a:rPr lang="en-GB" sz="1700" dirty="0"/>
              <a:t>Gagner un nouveau client coûte généralement beaucoup plus cher que de conserver un client existant. </a:t>
            </a:r>
            <a:endParaRPr lang="en-US" sz="1700" dirty="0"/>
          </a:p>
          <a:p>
            <a:pPr marL="342900" indent="-342900">
              <a:buClr>
                <a:srgbClr val="B6D1E1"/>
              </a:buClr>
              <a:buFont typeface="Arial" panose="020B0604020202020204" pitchFamily="34" charset="0"/>
              <a:buChar char="•"/>
            </a:pPr>
            <a:endParaRPr lang="en-US" sz="1700" dirty="0"/>
          </a:p>
          <a:p>
            <a:pPr marL="342900" indent="-342900">
              <a:buClr>
                <a:srgbClr val="B6D1E1"/>
              </a:buClr>
              <a:buFont typeface="Arial" panose="020B0604020202020204" pitchFamily="34" charset="0"/>
              <a:buChar char="•"/>
            </a:pPr>
            <a:endParaRPr lang="en-US" sz="1700" dirty="0"/>
          </a:p>
        </p:txBody>
      </p:sp>
      <p:sp>
        <p:nvSpPr>
          <p:cNvPr id="6" name="Text Placeholder 2">
            <a:extLst>
              <a:ext uri="{FF2B5EF4-FFF2-40B4-BE49-F238E27FC236}">
                <a16:creationId xmlns:a16="http://schemas.microsoft.com/office/drawing/2014/main" id="{F16CAEAE-0FC7-0605-6A51-81CB98E3D909}"/>
              </a:ext>
            </a:extLst>
          </p:cNvPr>
          <p:cNvSpPr txBox="1">
            <a:spLocks/>
          </p:cNvSpPr>
          <p:nvPr/>
        </p:nvSpPr>
        <p:spPr>
          <a:xfrm>
            <a:off x="115315" y="2595910"/>
            <a:ext cx="3272552" cy="1228725"/>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algn="l">
              <a:lnSpc>
                <a:spcPts val="2840"/>
              </a:lnSpc>
              <a:spcBef>
                <a:spcPts val="200"/>
              </a:spcBef>
              <a:buClr>
                <a:srgbClr val="B6D1E1"/>
              </a:buClr>
            </a:pPr>
            <a:r>
              <a:rPr lang="en-IE" sz="3600" b="1" i="1" dirty="0">
                <a:solidFill>
                  <a:srgbClr val="84BFA4"/>
                </a:solidFill>
              </a:rPr>
              <a:t>Des clients fidèles à la marque :</a:t>
            </a:r>
          </a:p>
          <a:p>
            <a:pPr marL="0" lvl="1" algn="l">
              <a:lnSpc>
                <a:spcPts val="2840"/>
              </a:lnSpc>
              <a:spcBef>
                <a:spcPts val="200"/>
              </a:spcBef>
              <a:buClr>
                <a:srgbClr val="B6D1E1"/>
              </a:buClr>
            </a:pPr>
            <a:endParaRPr lang="en-IE" sz="3600" b="1" i="1" dirty="0">
              <a:solidFill>
                <a:srgbClr val="84BFA4"/>
              </a:solidFill>
            </a:endParaRPr>
          </a:p>
        </p:txBody>
      </p:sp>
      <p:cxnSp>
        <p:nvCxnSpPr>
          <p:cNvPr id="7" name="Straight Connector 6">
            <a:extLst>
              <a:ext uri="{FF2B5EF4-FFF2-40B4-BE49-F238E27FC236}">
                <a16:creationId xmlns:a16="http://schemas.microsoft.com/office/drawing/2014/main" id="{3A2D9CEB-8B4C-0024-F4CC-8DFD45FA44CA}"/>
              </a:ext>
            </a:extLst>
          </p:cNvPr>
          <p:cNvCxnSpPr>
            <a:cxnSpLocks/>
          </p:cNvCxnSpPr>
          <p:nvPr/>
        </p:nvCxnSpPr>
        <p:spPr>
          <a:xfrm flipV="1">
            <a:off x="2699451" y="1527762"/>
            <a:ext cx="0" cy="3573182"/>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384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181C30-6FDE-5638-30DB-63F4D678B4C4}"/>
              </a:ext>
            </a:extLst>
          </p:cNvPr>
          <p:cNvSpPr>
            <a:spLocks noGrp="1"/>
          </p:cNvSpPr>
          <p:nvPr>
            <p:ph type="body" sz="quarter" idx="16"/>
          </p:nvPr>
        </p:nvSpPr>
        <p:spPr>
          <a:xfrm>
            <a:off x="5370528" y="2053086"/>
            <a:ext cx="5584343" cy="3312543"/>
          </a:xfrm>
        </p:spPr>
        <p:txBody>
          <a:bodyPr>
            <a:normAutofit/>
          </a:bodyPr>
          <a:lstStyle/>
          <a:p>
            <a:r>
              <a:rPr lang="en-US" dirty="0"/>
              <a:t>L'HISTOIRE DE VOTRE MARQUE EST SI IMPORTANTE</a:t>
            </a:r>
          </a:p>
          <a:p>
            <a:endParaRPr lang="en-US" dirty="0"/>
          </a:p>
        </p:txBody>
      </p:sp>
      <p:sp>
        <p:nvSpPr>
          <p:cNvPr id="5" name="Text Placeholder 4">
            <a:extLst>
              <a:ext uri="{FF2B5EF4-FFF2-40B4-BE49-F238E27FC236}">
                <a16:creationId xmlns:a16="http://schemas.microsoft.com/office/drawing/2014/main" id="{D87C9F78-FA2D-0DFD-43D4-B1D498635E5F}"/>
              </a:ext>
            </a:extLst>
          </p:cNvPr>
          <p:cNvSpPr>
            <a:spLocks noGrp="1"/>
          </p:cNvSpPr>
          <p:nvPr>
            <p:ph type="body" sz="quarter" idx="17"/>
          </p:nvPr>
        </p:nvSpPr>
        <p:spPr/>
        <p:txBody>
          <a:bodyPr/>
          <a:lstStyle/>
          <a:p>
            <a:r>
              <a:rPr lang="en-US" dirty="0"/>
              <a:t>02</a:t>
            </a:r>
          </a:p>
        </p:txBody>
      </p:sp>
      <p:pic>
        <p:nvPicPr>
          <p:cNvPr id="10" name="Graphic 9" descr="Storytelling with solid fill">
            <a:extLst>
              <a:ext uri="{FF2B5EF4-FFF2-40B4-BE49-F238E27FC236}">
                <a16:creationId xmlns:a16="http://schemas.microsoft.com/office/drawing/2014/main" id="{E51EF720-E6AB-EBAC-682B-6FA19C6DD35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1183" y="4337095"/>
            <a:ext cx="1896837" cy="1896837"/>
          </a:xfrm>
          <a:prstGeom prst="rect">
            <a:avLst/>
          </a:prstGeom>
        </p:spPr>
      </p:pic>
    </p:spTree>
    <p:extLst>
      <p:ext uri="{BB962C8B-B14F-4D97-AF65-F5344CB8AC3E}">
        <p14:creationId xmlns:p14="http://schemas.microsoft.com/office/powerpoint/2010/main" val="2874508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B0C1672-D365-DE14-F8F1-03E937FE9A40}"/>
              </a:ext>
            </a:extLst>
          </p:cNvPr>
          <p:cNvSpPr>
            <a:spLocks noGrp="1"/>
          </p:cNvSpPr>
          <p:nvPr>
            <p:ph type="body" sz="quarter" idx="27"/>
          </p:nvPr>
        </p:nvSpPr>
        <p:spPr/>
        <p:txBody>
          <a:bodyPr/>
          <a:lstStyle/>
          <a:p>
            <a:r>
              <a:rPr lang="en-US" dirty="0"/>
              <a:t>L'HISTOIRE DE VOTRE MARQUE EST SI IMPORTANTE</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566955" y="1517480"/>
            <a:ext cx="5097469" cy="3823039"/>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GB" sz="2000" dirty="0"/>
              <a:t>L'histoire de votre marque est le fondement de la relation que les gens entretiennent avec votre entreprise alimentaire. Elle explique :</a:t>
            </a:r>
          </a:p>
          <a:p>
            <a:pPr marL="342900" indent="-342900">
              <a:buClr>
                <a:srgbClr val="B6D1E1"/>
              </a:buClr>
              <a:buFont typeface="Arial" panose="020B0604020202020204" pitchFamily="34" charset="0"/>
              <a:buChar char="•"/>
            </a:pPr>
            <a:r>
              <a:rPr lang="en-GB" sz="2000" dirty="0"/>
              <a:t>Pourquoi vous avez commencé</a:t>
            </a:r>
          </a:p>
          <a:p>
            <a:pPr marL="342900" indent="-342900">
              <a:buClr>
                <a:srgbClr val="B6D1E1"/>
              </a:buClr>
              <a:buFont typeface="Arial" panose="020B0604020202020204" pitchFamily="34" charset="0"/>
              <a:buChar char="•"/>
            </a:pPr>
            <a:r>
              <a:rPr lang="en-GB" sz="2000" dirty="0"/>
              <a:t>Ce qui vous tient à cœur</a:t>
            </a:r>
          </a:p>
          <a:p>
            <a:pPr marL="342900" indent="-342900">
              <a:buClr>
                <a:srgbClr val="B6D1E1"/>
              </a:buClr>
              <a:buFont typeface="Arial" panose="020B0604020202020204" pitchFamily="34" charset="0"/>
              <a:buChar char="•"/>
            </a:pPr>
            <a:r>
              <a:rPr lang="en-GB" sz="2000" dirty="0"/>
              <a:t>Comment votre produit s'intègre dans la vie des gens</a:t>
            </a:r>
          </a:p>
          <a:p>
            <a:pPr>
              <a:buClr>
                <a:srgbClr val="B6D1E1"/>
              </a:buClr>
            </a:pPr>
            <a:endParaRPr lang="en-GB" sz="2000" dirty="0"/>
          </a:p>
          <a:p>
            <a:pPr>
              <a:buClr>
                <a:srgbClr val="B6D1E1"/>
              </a:buClr>
            </a:pPr>
            <a:r>
              <a:rPr lang="en-GB" sz="2000" dirty="0"/>
              <a:t>Il peut s'agir de votre passion pour votre héritage culturel, d'une alimentation saine, de votre engagement en faveur du développement durable ou d'un voyage personnel qui a inspiré vos recettes.</a:t>
            </a:r>
            <a:endParaRPr lang="en-US" sz="2000" dirty="0"/>
          </a:p>
        </p:txBody>
      </p:sp>
      <p:sp>
        <p:nvSpPr>
          <p:cNvPr id="2" name="Text Placeholder 2">
            <a:extLst>
              <a:ext uri="{FF2B5EF4-FFF2-40B4-BE49-F238E27FC236}">
                <a16:creationId xmlns:a16="http://schemas.microsoft.com/office/drawing/2014/main" id="{F4FD55BF-F88F-5225-D680-6BFF462EA194}"/>
              </a:ext>
            </a:extLst>
          </p:cNvPr>
          <p:cNvSpPr txBox="1">
            <a:spLocks/>
          </p:cNvSpPr>
          <p:nvPr/>
        </p:nvSpPr>
        <p:spPr>
          <a:xfrm>
            <a:off x="161583" y="5493366"/>
            <a:ext cx="7404467" cy="1228725"/>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a:lnSpc>
                <a:spcPts val="2840"/>
              </a:lnSpc>
              <a:spcBef>
                <a:spcPts val="200"/>
              </a:spcBef>
              <a:buClr>
                <a:srgbClr val="B6D1E1"/>
              </a:buClr>
            </a:pPr>
            <a:r>
              <a:rPr lang="en-GB" b="1" i="1" dirty="0">
                <a:solidFill>
                  <a:srgbClr val="B6D1E1"/>
                </a:solidFill>
              </a:rPr>
              <a:t>Chaque élément de votre expérience client, de l'emballage aux médias sociaux, doit refléter ce que vous représentez.</a:t>
            </a:r>
            <a:endParaRPr lang="en-IE" sz="3200" b="1" i="1" dirty="0">
              <a:solidFill>
                <a:srgbClr val="B6D1E1"/>
              </a:solidFill>
            </a:endParaRPr>
          </a:p>
          <a:p>
            <a:pPr marL="0" lvl="1">
              <a:lnSpc>
                <a:spcPts val="2840"/>
              </a:lnSpc>
              <a:spcBef>
                <a:spcPts val="200"/>
              </a:spcBef>
              <a:buClr>
                <a:srgbClr val="B6D1E1"/>
              </a:buClr>
            </a:pPr>
            <a:endParaRPr lang="en-IE" sz="2800" b="1" i="1" dirty="0">
              <a:solidFill>
                <a:srgbClr val="84BFA4"/>
              </a:solidFill>
            </a:endParaRPr>
          </a:p>
        </p:txBody>
      </p:sp>
      <p:cxnSp>
        <p:nvCxnSpPr>
          <p:cNvPr id="3" name="Straight Connector 2">
            <a:extLst>
              <a:ext uri="{FF2B5EF4-FFF2-40B4-BE49-F238E27FC236}">
                <a16:creationId xmlns:a16="http://schemas.microsoft.com/office/drawing/2014/main" id="{3CA43801-78A0-E20B-68C0-87DF7A641ABF}"/>
              </a:ext>
            </a:extLst>
          </p:cNvPr>
          <p:cNvCxnSpPr>
            <a:cxnSpLocks/>
          </p:cNvCxnSpPr>
          <p:nvPr/>
        </p:nvCxnSpPr>
        <p:spPr>
          <a:xfrm flipV="1">
            <a:off x="6455719" y="1954674"/>
            <a:ext cx="0" cy="2629753"/>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descr="A row of jars of jam&#10;&#10;AI-generated content may be incorrect.">
            <a:extLst>
              <a:ext uri="{FF2B5EF4-FFF2-40B4-BE49-F238E27FC236}">
                <a16:creationId xmlns:a16="http://schemas.microsoft.com/office/drawing/2014/main" id="{C308A21F-21E2-C4A2-F666-A42D0638289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477000" y="1411047"/>
            <a:ext cx="5715000" cy="3800475"/>
          </a:xfrm>
          <a:prstGeom prst="rect">
            <a:avLst/>
          </a:prstGeom>
        </p:spPr>
      </p:pic>
    </p:spTree>
    <p:extLst>
      <p:ext uri="{BB962C8B-B14F-4D97-AF65-F5344CB8AC3E}">
        <p14:creationId xmlns:p14="http://schemas.microsoft.com/office/powerpoint/2010/main" val="2565976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4139007-955A-F00A-BF3D-D95D0869BB7E}"/>
              </a:ext>
            </a:extLst>
          </p:cNvPr>
          <p:cNvSpPr>
            <a:spLocks noGrp="1"/>
          </p:cNvSpPr>
          <p:nvPr>
            <p:ph type="body" sz="quarter" idx="27"/>
          </p:nvPr>
        </p:nvSpPr>
        <p:spPr/>
        <p:txBody>
          <a:bodyPr/>
          <a:lstStyle/>
          <a:p>
            <a:r>
              <a:rPr lang="en-US" dirty="0"/>
              <a:t>L'HISTOIRE DE VOTRE MARQUE EST SI IMPORTANTE</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5769624" y="1487549"/>
            <a:ext cx="5624090"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sz="1800" dirty="0"/>
              <a:t>L'histoire de votre marque est une image complète composée de faits, de sentiments et d'interprétations :</a:t>
            </a:r>
          </a:p>
          <a:p>
            <a:pPr>
              <a:buClr>
                <a:srgbClr val="B6D1E1"/>
              </a:buClr>
            </a:pPr>
            <a:endParaRPr lang="en-US" sz="1800" dirty="0"/>
          </a:p>
          <a:p>
            <a:pPr>
              <a:buClr>
                <a:srgbClr val="B6D1E1"/>
              </a:buClr>
            </a:pPr>
            <a:r>
              <a:rPr lang="en-GB" sz="1800" dirty="0"/>
              <a:t>L'histoire d'une marque comprend</a:t>
            </a:r>
          </a:p>
          <a:p>
            <a:pPr>
              <a:buClr>
                <a:srgbClr val="B6D1E1"/>
              </a:buClr>
            </a:pPr>
            <a:endParaRPr lang="en-GB" sz="1800" dirty="0"/>
          </a:p>
          <a:p>
            <a:pPr marL="342900" indent="-342900">
              <a:buClr>
                <a:srgbClr val="B6D1E1"/>
              </a:buClr>
              <a:buFont typeface="Arial" panose="020B0604020202020204" pitchFamily="34" charset="0"/>
              <a:buChar char="•"/>
            </a:pPr>
            <a:r>
              <a:rPr lang="en-GB" sz="1800" dirty="0"/>
              <a:t>La raison d'être de votre entreprise</a:t>
            </a:r>
          </a:p>
          <a:p>
            <a:pPr marL="342900" indent="-342900">
              <a:buClr>
                <a:srgbClr val="B6D1E1"/>
              </a:buClr>
              <a:buFont typeface="Arial" panose="020B0604020202020204" pitchFamily="34" charset="0"/>
              <a:buChar char="•"/>
            </a:pPr>
            <a:r>
              <a:rPr lang="en-GB" sz="1800" dirty="0"/>
              <a:t>La façon dont vous choisissez les ingrédients et préparez vos aliments</a:t>
            </a:r>
          </a:p>
          <a:p>
            <a:pPr marL="342900" indent="-342900">
              <a:buClr>
                <a:srgbClr val="B6D1E1"/>
              </a:buClr>
              <a:buFont typeface="Arial" panose="020B0604020202020204" pitchFamily="34" charset="0"/>
              <a:buChar char="•"/>
            </a:pPr>
            <a:r>
              <a:rPr lang="en-GB" sz="1800" dirty="0"/>
              <a:t>Comment vous communiquez - par le design, le ton, le service et l'emballage</a:t>
            </a:r>
          </a:p>
          <a:p>
            <a:pPr marL="342900" indent="-342900">
              <a:buClr>
                <a:srgbClr val="B6D1E1"/>
              </a:buClr>
              <a:buFont typeface="Arial" panose="020B0604020202020204" pitchFamily="34" charset="0"/>
              <a:buChar char="•"/>
            </a:pPr>
            <a:r>
              <a:rPr lang="en-GB" sz="1800" dirty="0"/>
              <a:t>Les sentiments et les valeurs que votre marque représente (confiance, joie, communauté, innovation)</a:t>
            </a:r>
            <a:endParaRPr lang="en-US" sz="1800" dirty="0"/>
          </a:p>
          <a:p>
            <a:pPr marL="342900" indent="-342900">
              <a:buClr>
                <a:srgbClr val="B6D1E1"/>
              </a:buClr>
              <a:buFont typeface="Arial" panose="020B0604020202020204" pitchFamily="34" charset="0"/>
              <a:buChar char="•"/>
            </a:pPr>
            <a:endParaRPr lang="en-US" sz="1800" dirty="0"/>
          </a:p>
          <a:p>
            <a:pPr marL="342900" indent="-342900">
              <a:buClr>
                <a:srgbClr val="B6D1E1"/>
              </a:buClr>
              <a:buFont typeface="Arial" panose="020B0604020202020204" pitchFamily="34" charset="0"/>
              <a:buChar char="•"/>
            </a:pPr>
            <a:endParaRPr lang="en-US" sz="1800" dirty="0"/>
          </a:p>
          <a:p>
            <a:pPr marL="342900" indent="-342900">
              <a:buClr>
                <a:srgbClr val="B6D1E1"/>
              </a:buClr>
              <a:buFont typeface="Arial" panose="020B0604020202020204" pitchFamily="34" charset="0"/>
              <a:buChar char="•"/>
            </a:pPr>
            <a:endParaRPr lang="en-US" sz="1800" dirty="0"/>
          </a:p>
        </p:txBody>
      </p:sp>
      <p:sp>
        <p:nvSpPr>
          <p:cNvPr id="2" name="Text Placeholder 2">
            <a:extLst>
              <a:ext uri="{FF2B5EF4-FFF2-40B4-BE49-F238E27FC236}">
                <a16:creationId xmlns:a16="http://schemas.microsoft.com/office/drawing/2014/main" id="{F4FD55BF-F88F-5225-D680-6BFF462EA194}"/>
              </a:ext>
            </a:extLst>
          </p:cNvPr>
          <p:cNvSpPr txBox="1">
            <a:spLocks/>
          </p:cNvSpPr>
          <p:nvPr/>
        </p:nvSpPr>
        <p:spPr>
          <a:xfrm>
            <a:off x="360412" y="1642965"/>
            <a:ext cx="4853189" cy="1228725"/>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1800" dirty="0"/>
              <a:t>Les grandes marques alimentaires ont une identité claire que les gens reconnaissent et à laquelle ils s'identifient.</a:t>
            </a:r>
          </a:p>
          <a:p>
            <a:br>
              <a:rPr lang="en-GB" sz="1800" dirty="0"/>
            </a:br>
            <a:r>
              <a:rPr lang="en-GB" sz="1800" dirty="0"/>
              <a:t>Elles s'articulent autour de valeurs et d'une personnalité qui font que les clients se sentent bien :</a:t>
            </a:r>
          </a:p>
          <a:p>
            <a:br>
              <a:rPr lang="en-GB" sz="2000" dirty="0"/>
            </a:br>
            <a:r>
              <a:rPr lang="en-GB" sz="2000" b="1" i="1" dirty="0">
                <a:solidFill>
                  <a:srgbClr val="B6D1E1"/>
                </a:solidFill>
              </a:rPr>
              <a:t>"C'est pour moi</a:t>
            </a:r>
            <a:r>
              <a:rPr lang="en-GB" sz="2000" i="1" dirty="0">
                <a:solidFill>
                  <a:srgbClr val="B6D1E1"/>
                </a:solidFill>
              </a:rPr>
              <a:t>." </a:t>
            </a:r>
          </a:p>
          <a:p>
            <a:endParaRPr lang="en-GB" sz="2000" i="1" dirty="0"/>
          </a:p>
          <a:p>
            <a:r>
              <a:rPr lang="en-GB" sz="2000" dirty="0"/>
              <a:t>ou</a:t>
            </a:r>
          </a:p>
          <a:p>
            <a:endParaRPr lang="en-GB" sz="2000" dirty="0"/>
          </a:p>
          <a:p>
            <a:r>
              <a:rPr lang="en-GB" sz="2000" b="1" i="1" dirty="0">
                <a:solidFill>
                  <a:srgbClr val="B6D1E1"/>
                </a:solidFill>
              </a:rPr>
              <a:t> "C'est quelqu'un en qui j'ai confiance".</a:t>
            </a:r>
            <a:endParaRPr lang="en-GB" sz="2000" i="1" dirty="0">
              <a:solidFill>
                <a:srgbClr val="B6D1E1"/>
              </a:solidFill>
            </a:endParaRPr>
          </a:p>
          <a:p>
            <a:pPr marL="0" lvl="1" algn="l">
              <a:lnSpc>
                <a:spcPts val="3040"/>
              </a:lnSpc>
              <a:spcBef>
                <a:spcPts val="200"/>
              </a:spcBef>
              <a:buClr>
                <a:srgbClr val="B6D1E1"/>
              </a:buClr>
            </a:pPr>
            <a:endParaRPr lang="en-IE" sz="2800" b="1" i="1" dirty="0">
              <a:solidFill>
                <a:srgbClr val="84BFA4"/>
              </a:solidFill>
            </a:endParaRPr>
          </a:p>
        </p:txBody>
      </p:sp>
      <p:cxnSp>
        <p:nvCxnSpPr>
          <p:cNvPr id="3" name="Straight Connector 2">
            <a:extLst>
              <a:ext uri="{FF2B5EF4-FFF2-40B4-BE49-F238E27FC236}">
                <a16:creationId xmlns:a16="http://schemas.microsoft.com/office/drawing/2014/main" id="{3CA43801-78A0-E20B-68C0-87DF7A641ABF}"/>
              </a:ext>
            </a:extLst>
          </p:cNvPr>
          <p:cNvCxnSpPr>
            <a:cxnSpLocks/>
          </p:cNvCxnSpPr>
          <p:nvPr/>
        </p:nvCxnSpPr>
        <p:spPr>
          <a:xfrm flipV="1">
            <a:off x="5491612" y="1477790"/>
            <a:ext cx="0" cy="4040978"/>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3C68DA9-CB05-66B4-10A3-ED4FA9B87663}"/>
              </a:ext>
            </a:extLst>
          </p:cNvPr>
          <p:cNvSpPr txBox="1"/>
          <p:nvPr/>
        </p:nvSpPr>
        <p:spPr>
          <a:xfrm>
            <a:off x="530344" y="5591010"/>
            <a:ext cx="10669029" cy="707886"/>
          </a:xfrm>
          <a:prstGeom prst="rect">
            <a:avLst/>
          </a:prstGeom>
          <a:noFill/>
        </p:spPr>
        <p:txBody>
          <a:bodyPr wrap="square">
            <a:spAutoFit/>
          </a:bodyPr>
          <a:lstStyle/>
          <a:p>
            <a:pPr>
              <a:buClr>
                <a:srgbClr val="B6D1E1"/>
              </a:buClr>
            </a:pPr>
            <a:r>
              <a:rPr lang="en-GB" sz="2000" b="1" i="1" dirty="0">
                <a:solidFill>
                  <a:srgbClr val="84BFA4"/>
                </a:solidFill>
              </a:rPr>
              <a:t>Votre histoire n'est pas un élément supplémentaire - c'est ce qui façonne la façon dont les gens voient et se souviennent de votre marque.</a:t>
            </a:r>
            <a:endParaRPr lang="en-US" sz="2000" b="1" i="1" dirty="0">
              <a:solidFill>
                <a:srgbClr val="84BFA4"/>
              </a:solidFill>
            </a:endParaRPr>
          </a:p>
        </p:txBody>
      </p:sp>
    </p:spTree>
    <p:extLst>
      <p:ext uri="{BB962C8B-B14F-4D97-AF65-F5344CB8AC3E}">
        <p14:creationId xmlns:p14="http://schemas.microsoft.com/office/powerpoint/2010/main" val="3471359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8BF370E-28EE-CAB9-4FF2-501C97FFBA6B}"/>
              </a:ext>
            </a:extLst>
          </p:cNvPr>
          <p:cNvSpPr>
            <a:spLocks noGrp="1"/>
          </p:cNvSpPr>
          <p:nvPr>
            <p:ph type="body" sz="quarter" idx="27"/>
          </p:nvPr>
        </p:nvSpPr>
        <p:spPr/>
        <p:txBody>
          <a:bodyPr/>
          <a:lstStyle/>
          <a:p>
            <a:r>
              <a:rPr lang="en-US" dirty="0"/>
              <a:t>IL EST IMPORTANT DE DISTINGUER VOTRE MARQUE !</a:t>
            </a:r>
          </a:p>
        </p:txBody>
      </p:sp>
      <p:grpSp>
        <p:nvGrpSpPr>
          <p:cNvPr id="7" name="Group 6">
            <a:extLst>
              <a:ext uri="{FF2B5EF4-FFF2-40B4-BE49-F238E27FC236}">
                <a16:creationId xmlns:a16="http://schemas.microsoft.com/office/drawing/2014/main" id="{F2E090E4-44B4-8DEC-A18C-37293A34FC9E}"/>
              </a:ext>
            </a:extLst>
          </p:cNvPr>
          <p:cNvGrpSpPr/>
          <p:nvPr/>
        </p:nvGrpSpPr>
        <p:grpSpPr>
          <a:xfrm>
            <a:off x="6848690" y="2574808"/>
            <a:ext cx="5343310" cy="4469172"/>
            <a:chOff x="4308293" y="667658"/>
            <a:chExt cx="6811123" cy="5696857"/>
          </a:xfrm>
        </p:grpSpPr>
        <p:pic>
          <p:nvPicPr>
            <p:cNvPr id="8" name="Picture 7">
              <a:extLst>
                <a:ext uri="{FF2B5EF4-FFF2-40B4-BE49-F238E27FC236}">
                  <a16:creationId xmlns:a16="http://schemas.microsoft.com/office/drawing/2014/main" id="{BEC105FA-4896-40C5-7F83-0FD28DB28E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8697" t="4156" r="-2"/>
            <a:stretch/>
          </p:blipFill>
          <p:spPr>
            <a:xfrm flipH="1">
              <a:off x="4308293" y="667658"/>
              <a:ext cx="6811123" cy="5696857"/>
            </a:xfrm>
            <a:prstGeom prst="rect">
              <a:avLst/>
            </a:prstGeom>
            <a:noFill/>
          </p:spPr>
        </p:pic>
        <p:sp>
          <p:nvSpPr>
            <p:cNvPr id="12" name="Rectangle 11">
              <a:extLst>
                <a:ext uri="{FF2B5EF4-FFF2-40B4-BE49-F238E27FC236}">
                  <a16:creationId xmlns:a16="http://schemas.microsoft.com/office/drawing/2014/main" id="{138BF6CC-1D5E-7531-3559-9F3C5C2AEE85}"/>
                </a:ext>
              </a:extLst>
            </p:cNvPr>
            <p:cNvSpPr/>
            <p:nvPr/>
          </p:nvSpPr>
          <p:spPr>
            <a:xfrm>
              <a:off x="5544457" y="1088571"/>
              <a:ext cx="5574959" cy="36140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Placeholder 5">
            <a:extLst>
              <a:ext uri="{FF2B5EF4-FFF2-40B4-BE49-F238E27FC236}">
                <a16:creationId xmlns:a16="http://schemas.microsoft.com/office/drawing/2014/main" id="{AD6067A6-D63E-5D63-EBF1-E0FCC218C6D8}"/>
              </a:ext>
            </a:extLst>
          </p:cNvPr>
          <p:cNvPicPr>
            <a:picLocks noChangeAspect="1"/>
          </p:cNvPicPr>
          <p:nvPr/>
        </p:nvPicPr>
        <p:blipFill rotWithShape="1">
          <a:blip r:embed="rId3">
            <a:extLst>
              <a:ext uri="{28A0092B-C50C-407E-A947-70E740481C1C}">
                <a14:useLocalDpi xmlns:a14="http://schemas.microsoft.com/office/drawing/2010/main" val="0"/>
              </a:ext>
            </a:extLst>
          </a:blip>
          <a:srcRect t="6158" b="6158"/>
          <a:stretch/>
        </p:blipFill>
        <p:spPr>
          <a:xfrm flipH="1">
            <a:off x="7765141" y="2894470"/>
            <a:ext cx="4426857" cy="2911244"/>
          </a:xfrm>
          <a:prstGeom prst="rect">
            <a:avLst/>
          </a:prstGeom>
          <a:noFill/>
        </p:spPr>
      </p:pic>
      <p:sp>
        <p:nvSpPr>
          <p:cNvPr id="4" name="Rectangle 1">
            <a:extLst>
              <a:ext uri="{FF2B5EF4-FFF2-40B4-BE49-F238E27FC236}">
                <a16:creationId xmlns:a16="http://schemas.microsoft.com/office/drawing/2014/main" id="{A6A371BF-0E05-22E7-2D65-A3865B3ACD4D}"/>
              </a:ext>
            </a:extLst>
          </p:cNvPr>
          <p:cNvSpPr>
            <a:spLocks noChangeArrowheads="1"/>
          </p:cNvSpPr>
          <p:nvPr/>
        </p:nvSpPr>
        <p:spPr bwMode="auto">
          <a:xfrm>
            <a:off x="391247" y="1649828"/>
            <a:ext cx="6360339"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i="0" u="none" strike="noStrike" cap="none" normalizeH="0" baseline="0" dirty="0">
                <a:ln>
                  <a:noFill/>
                </a:ln>
                <a:solidFill>
                  <a:schemeClr val="tx1"/>
                </a:solidFill>
                <a:effectLst/>
              </a:rPr>
              <a:t>L'industrie alimentaire est remplie de marques puissantes et bien connues, mais des marques concurrentes comme la vôtre sont en train de changer la donne.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i="0" u="none" strike="noStrike" cap="none" normalizeH="0" baseline="0" dirty="0">
                <a:ln>
                  <a:noFill/>
                </a:ln>
                <a:solidFill>
                  <a:schemeClr val="tx1"/>
                </a:solidFill>
                <a:effectLst/>
              </a:rPr>
              <a:t>Votre défi consiste à vous démarquer, non pas en étant plus gros, mais en étant plus authentique, plus créatif ou plus significatif pour le client.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84BFA4"/>
                </a:solidFill>
                <a:effectLst/>
              </a:rPr>
              <a:t>Pensez à ce que vous êtes le seul à pouvoir offrir.</a:t>
            </a:r>
            <a:br>
              <a:rPr kumimoji="0" lang="en-US" altLang="en-US" sz="2000" i="0" u="none" strike="noStrike" cap="none" normalizeH="0" baseline="0" dirty="0">
                <a:ln>
                  <a:noFill/>
                </a:ln>
                <a:solidFill>
                  <a:schemeClr val="tx1"/>
                </a:solidFill>
                <a:effectLst/>
              </a:rPr>
            </a:br>
            <a:r>
              <a:rPr kumimoji="0" lang="en-US" altLang="en-US" sz="2000" i="0" u="none" strike="noStrike" cap="none" normalizeH="0" baseline="0" dirty="0">
                <a:ln>
                  <a:noFill/>
                </a:ln>
                <a:solidFill>
                  <a:schemeClr val="tx1"/>
                </a:solidFill>
                <a:effectLst/>
              </a:rPr>
              <a:t>Est-ce votre histoire ? Vos ingrédients ? Vos valeurs ? Votre lien avec la communauté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i="0" u="none" strike="noStrike" cap="none" normalizeH="0" baseline="0" dirty="0">
                <a:ln>
                  <a:noFill/>
                </a:ln>
                <a:solidFill>
                  <a:schemeClr val="tx1"/>
                </a:solidFill>
                <a:effectLst/>
              </a:rPr>
              <a:t>Il n'est pas nécessaire de dépenser plus que les grands acteurs, mais de les surpasser en clarté et en connexion.</a:t>
            </a:r>
          </a:p>
        </p:txBody>
      </p:sp>
    </p:spTree>
    <p:extLst>
      <p:ext uri="{BB962C8B-B14F-4D97-AF65-F5344CB8AC3E}">
        <p14:creationId xmlns:p14="http://schemas.microsoft.com/office/powerpoint/2010/main" val="179743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8BF370E-28EE-CAB9-4FF2-501C97FFBA6B}"/>
              </a:ext>
            </a:extLst>
          </p:cNvPr>
          <p:cNvSpPr>
            <a:spLocks noGrp="1"/>
          </p:cNvSpPr>
          <p:nvPr>
            <p:ph type="body" sz="quarter" idx="27"/>
          </p:nvPr>
        </p:nvSpPr>
        <p:spPr/>
        <p:txBody>
          <a:bodyPr/>
          <a:lstStyle/>
          <a:p>
            <a:r>
              <a:rPr lang="en-US" dirty="0"/>
              <a:t>QU'EST-CE QU'UNE MARQUE CHALLENGER ?</a:t>
            </a:r>
          </a:p>
        </p:txBody>
      </p:sp>
      <p:cxnSp>
        <p:nvCxnSpPr>
          <p:cNvPr id="13" name="Straight Connector 12">
            <a:extLst>
              <a:ext uri="{FF2B5EF4-FFF2-40B4-BE49-F238E27FC236}">
                <a16:creationId xmlns:a16="http://schemas.microsoft.com/office/drawing/2014/main" id="{E6B7D16C-537A-E8A2-EBE4-265266EB8B77}"/>
              </a:ext>
            </a:extLst>
          </p:cNvPr>
          <p:cNvCxnSpPr>
            <a:cxnSpLocks/>
          </p:cNvCxnSpPr>
          <p:nvPr/>
        </p:nvCxnSpPr>
        <p:spPr>
          <a:xfrm flipV="1">
            <a:off x="8850578" y="1885732"/>
            <a:ext cx="0" cy="3859613"/>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9A1BAA0-4EE7-604A-D158-478A727426E0}"/>
              </a:ext>
            </a:extLst>
          </p:cNvPr>
          <p:cNvSpPr txBox="1"/>
          <p:nvPr/>
        </p:nvSpPr>
        <p:spPr>
          <a:xfrm>
            <a:off x="255573" y="1399492"/>
            <a:ext cx="7861242" cy="5016758"/>
          </a:xfrm>
          <a:prstGeom prst="rect">
            <a:avLst/>
          </a:prstGeom>
          <a:noFill/>
        </p:spPr>
        <p:txBody>
          <a:bodyPr wrap="square">
            <a:spAutoFit/>
          </a:bodyPr>
          <a:lstStyle/>
          <a:p>
            <a:pPr>
              <a:buNone/>
            </a:pPr>
            <a:r>
              <a:rPr lang="en-GB" sz="2000" dirty="0"/>
              <a:t>Une marque challenger est une entreprise qui vise à concurrencer des marques plus grandes et plus établies, non pas en étant la plus grande, mais en étant différente, audacieuse et significative.</a:t>
            </a:r>
          </a:p>
          <a:p>
            <a:pPr>
              <a:buNone/>
            </a:pPr>
            <a:endParaRPr lang="en-GB" sz="2000" dirty="0"/>
          </a:p>
          <a:p>
            <a:pPr>
              <a:buNone/>
            </a:pPr>
            <a:r>
              <a:rPr lang="en-GB" sz="2000" dirty="0"/>
              <a:t>Dans le monde de l'alimentation, les marques concurrentes sont généralement des entreprises indépendantes de plus petite taille :</a:t>
            </a:r>
          </a:p>
          <a:p>
            <a:pPr>
              <a:buNone/>
            </a:pPr>
            <a:endParaRPr lang="en-GB" sz="2000" dirty="0"/>
          </a:p>
          <a:p>
            <a:pPr marL="342900" indent="-342900">
              <a:buFont typeface="Arial" panose="020B0604020202020204" pitchFamily="34" charset="0"/>
              <a:buChar char="•"/>
            </a:pPr>
            <a:r>
              <a:rPr lang="en-GB" sz="2000" dirty="0"/>
              <a:t>Offrir quelque chose de nouveau ou de perturbateur (par exemple, une nouvelle saveur, un nouveau format ou une nouvelle valeur).</a:t>
            </a:r>
          </a:p>
          <a:p>
            <a:pPr marL="342900" indent="-342900">
              <a:buFont typeface="Arial" panose="020B0604020202020204" pitchFamily="34" charset="0"/>
              <a:buChar char="•"/>
            </a:pPr>
            <a:r>
              <a:rPr lang="en-GB" sz="2000" dirty="0"/>
              <a:t>Avoir une mission ou un impact social clair (par exemple, la durabilité, la réduction des déchets, le soutien aux producteurs du commerce équitable).</a:t>
            </a:r>
          </a:p>
          <a:p>
            <a:pPr marL="342900" indent="-342900">
              <a:buFont typeface="Arial" panose="020B0604020202020204" pitchFamily="34" charset="0"/>
              <a:buChar char="•"/>
            </a:pPr>
            <a:r>
              <a:rPr lang="en-GB" sz="2000" dirty="0"/>
              <a:t>S'adresser directement à un public spécifique et construire un public fidèle</a:t>
            </a:r>
          </a:p>
          <a:p>
            <a:pPr marL="342900" indent="-342900">
              <a:buFont typeface="Arial" panose="020B0604020202020204" pitchFamily="34" charset="0"/>
              <a:buChar char="•"/>
            </a:pPr>
            <a:r>
              <a:rPr lang="en-GB" sz="2000" dirty="0"/>
              <a:t>Privilégier la créativité, la narration et les liens avec la communauté plutôt que les gros budgets publicitaires.</a:t>
            </a:r>
          </a:p>
        </p:txBody>
      </p:sp>
      <p:pic>
        <p:nvPicPr>
          <p:cNvPr id="9" name="Picture 8" descr="A group of bags of food&#10;&#10;AI-generated content may be incorrect.">
            <a:extLst>
              <a:ext uri="{FF2B5EF4-FFF2-40B4-BE49-F238E27FC236}">
                <a16:creationId xmlns:a16="http://schemas.microsoft.com/office/drawing/2014/main" id="{8E5BB6C3-2D32-57B5-6853-4DC56D348E3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116815" y="2047262"/>
            <a:ext cx="3859614" cy="3859614"/>
          </a:xfrm>
          <a:prstGeom prst="rect">
            <a:avLst/>
          </a:prstGeom>
        </p:spPr>
      </p:pic>
    </p:spTree>
    <p:extLst>
      <p:ext uri="{BB962C8B-B14F-4D97-AF65-F5344CB8AC3E}">
        <p14:creationId xmlns:p14="http://schemas.microsoft.com/office/powerpoint/2010/main" val="1723750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409A7-A2F1-537A-E509-2002074542D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4110472-30B9-AE94-E78D-A7E52D21E5D2}"/>
              </a:ext>
            </a:extLst>
          </p:cNvPr>
          <p:cNvSpPr>
            <a:spLocks noGrp="1"/>
          </p:cNvSpPr>
          <p:nvPr>
            <p:ph type="body" sz="quarter" idx="27"/>
          </p:nvPr>
        </p:nvSpPr>
        <p:spPr/>
        <p:txBody>
          <a:bodyPr/>
          <a:lstStyle/>
          <a:p>
            <a:r>
              <a:rPr lang="en-US" dirty="0"/>
              <a:t>IL EST IMPORTANT DE DISTINGUER VOTRE MARQUE</a:t>
            </a:r>
          </a:p>
        </p:txBody>
      </p:sp>
      <p:sp>
        <p:nvSpPr>
          <p:cNvPr id="11" name="Text Placeholder 2">
            <a:extLst>
              <a:ext uri="{FF2B5EF4-FFF2-40B4-BE49-F238E27FC236}">
                <a16:creationId xmlns:a16="http://schemas.microsoft.com/office/drawing/2014/main" id="{56D6BE5C-6D9E-7035-AA39-386C08A10469}"/>
              </a:ext>
            </a:extLst>
          </p:cNvPr>
          <p:cNvSpPr txBox="1">
            <a:spLocks/>
          </p:cNvSpPr>
          <p:nvPr/>
        </p:nvSpPr>
        <p:spPr>
          <a:xfrm>
            <a:off x="689848" y="1652669"/>
            <a:ext cx="3548323" cy="1228725"/>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algn="l">
              <a:lnSpc>
                <a:spcPts val="3040"/>
              </a:lnSpc>
              <a:spcBef>
                <a:spcPts val="200"/>
              </a:spcBef>
              <a:buClr>
                <a:srgbClr val="B6D1E1"/>
              </a:buClr>
            </a:pPr>
            <a:endParaRPr lang="en-IE" sz="3600" b="1" i="1" dirty="0">
              <a:solidFill>
                <a:srgbClr val="84BFA4"/>
              </a:solidFill>
            </a:endParaRPr>
          </a:p>
        </p:txBody>
      </p:sp>
      <p:cxnSp>
        <p:nvCxnSpPr>
          <p:cNvPr id="13" name="Straight Connector 12">
            <a:extLst>
              <a:ext uri="{FF2B5EF4-FFF2-40B4-BE49-F238E27FC236}">
                <a16:creationId xmlns:a16="http://schemas.microsoft.com/office/drawing/2014/main" id="{72841E25-004B-86B9-58DA-9BFD7DA82545}"/>
              </a:ext>
            </a:extLst>
          </p:cNvPr>
          <p:cNvCxnSpPr>
            <a:cxnSpLocks/>
          </p:cNvCxnSpPr>
          <p:nvPr/>
        </p:nvCxnSpPr>
        <p:spPr>
          <a:xfrm flipH="1" flipV="1">
            <a:off x="3801148" y="2177044"/>
            <a:ext cx="66845" cy="384343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5" name="Rectangle 2">
            <a:extLst>
              <a:ext uri="{FF2B5EF4-FFF2-40B4-BE49-F238E27FC236}">
                <a16:creationId xmlns:a16="http://schemas.microsoft.com/office/drawing/2014/main" id="{1C5F5D01-FCE1-8DDE-F5A8-78D7B3B7D2E1}"/>
              </a:ext>
            </a:extLst>
          </p:cNvPr>
          <p:cNvSpPr>
            <a:spLocks noChangeArrowheads="1"/>
          </p:cNvSpPr>
          <p:nvPr/>
        </p:nvSpPr>
        <p:spPr bwMode="auto">
          <a:xfrm>
            <a:off x="4002831" y="1652991"/>
            <a:ext cx="7949101"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chemeClr val="tx1"/>
                </a:solidFill>
                <a:effectLst/>
              </a:rPr>
              <a:t>Sur le marché alimentaire actuel, le bon goût et le juste prix ne suffisent plus.</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200" b="0" i="0" u="none" strike="noStrike" cap="none" normalizeH="0" baseline="0" dirty="0">
                <a:ln>
                  <a:noFill/>
                </a:ln>
                <a:solidFill>
                  <a:schemeClr val="tx1"/>
                </a:solidFill>
                <a:effectLst/>
              </a:rPr>
            </a:br>
            <a:r>
              <a:rPr kumimoji="0" lang="en-US" altLang="en-US" sz="2200" b="0" i="0" u="none" strike="noStrike" cap="none" normalizeH="0" baseline="0" dirty="0">
                <a:ln>
                  <a:noFill/>
                </a:ln>
                <a:solidFill>
                  <a:schemeClr val="tx1"/>
                </a:solidFill>
                <a:effectLst/>
              </a:rPr>
              <a:t>Les clients recherchent </a:t>
            </a:r>
            <a:r>
              <a:rPr kumimoji="0" lang="en-US" altLang="en-US" sz="2200" i="0" u="none" strike="noStrike" cap="none" normalizeH="0" baseline="0" dirty="0">
                <a:ln>
                  <a:noFill/>
                </a:ln>
                <a:solidFill>
                  <a:schemeClr val="tx1"/>
                </a:solidFill>
                <a:effectLst/>
              </a:rPr>
              <a:t>quelque chose de plus profond, </a:t>
            </a:r>
            <a:r>
              <a:rPr kumimoji="0" lang="en-US" altLang="en-US" sz="2200" b="0" i="0" u="none" strike="noStrike" cap="none" normalizeH="0" baseline="0" dirty="0">
                <a:ln>
                  <a:noFill/>
                </a:ln>
                <a:solidFill>
                  <a:schemeClr val="tx1"/>
                </a:solidFill>
                <a:effectLst/>
              </a:rPr>
              <a:t>une marque avec laquelle ils s'identifient à un niveau personnel.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chemeClr val="tx1"/>
                </a:solidFill>
                <a:effectLst/>
              </a:rPr>
              <a:t>Ils achètent avec émotion, loyauté et détermination.</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200" b="0" i="0" u="none" strike="noStrike" cap="none" normalizeH="0" baseline="0" dirty="0">
                <a:ln>
                  <a:noFill/>
                </a:ln>
                <a:solidFill>
                  <a:schemeClr val="tx1"/>
                </a:solidFill>
                <a:effectLst/>
              </a:rPr>
            </a:br>
            <a:r>
              <a:rPr kumimoji="0" lang="en-US" altLang="en-US" sz="2200" b="0" i="0" u="none" strike="noStrike" cap="none" normalizeH="0" baseline="0" dirty="0">
                <a:ln>
                  <a:noFill/>
                </a:ln>
                <a:solidFill>
                  <a:schemeClr val="tx1"/>
                </a:solidFill>
                <a:effectLst/>
              </a:rPr>
              <a:t>C'est pourquoi vous avez besoin non seulement d'un excellent produit, mais aussi d'un </a:t>
            </a:r>
            <a:r>
              <a:rPr kumimoji="0" lang="en-US" altLang="en-US" sz="2200" i="0" u="none" strike="noStrike" cap="none" normalizeH="0" baseline="0" dirty="0">
                <a:ln>
                  <a:noFill/>
                </a:ln>
                <a:solidFill>
                  <a:schemeClr val="tx1"/>
                </a:solidFill>
                <a:effectLst/>
              </a:rPr>
              <a:t>message clair </a:t>
            </a:r>
            <a:r>
              <a:rPr kumimoji="0" lang="en-US" altLang="en-US" sz="2200" b="0" i="0" u="none" strike="noStrike" cap="none" normalizeH="0" baseline="0" dirty="0">
                <a:ln>
                  <a:noFill/>
                </a:ln>
                <a:solidFill>
                  <a:schemeClr val="tx1"/>
                </a:solidFill>
                <a:effectLst/>
              </a:rPr>
              <a:t>qui montre qui vous êtes, ce que vous représentez et pourquoi votre produit mérite la confiance des consommateurs.</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200" dirty="0"/>
          </a:p>
          <a:p>
            <a:pPr marL="0" marR="0" lvl="0" indent="0" algn="l" defTabSz="914400" rtl="0" eaLnBrk="0" fontAlgn="base" latinLnBrk="0" hangingPunct="0">
              <a:lnSpc>
                <a:spcPct val="100000"/>
              </a:lnSpc>
              <a:spcBef>
                <a:spcPct val="0"/>
              </a:spcBef>
              <a:spcAft>
                <a:spcPct val="0"/>
              </a:spcAft>
              <a:buClrTx/>
              <a:buSzTx/>
              <a:buFontTx/>
              <a:buNone/>
              <a:tabLst/>
            </a:pPr>
            <a:r>
              <a:rPr lang="en-GB" sz="2400" b="1" dirty="0"/>
              <a:t>Prenons un exemple...</a:t>
            </a:r>
            <a:endParaRPr kumimoji="0" lang="en-US" altLang="en-US" sz="2200" b="1" i="0" u="none" strike="noStrike" cap="none" normalizeH="0" baseline="0" dirty="0">
              <a:ln>
                <a:noFill/>
              </a:ln>
              <a:solidFill>
                <a:schemeClr val="tx1"/>
              </a:solidFill>
              <a:effectLst/>
            </a:endParaRPr>
          </a:p>
        </p:txBody>
      </p:sp>
      <p:sp>
        <p:nvSpPr>
          <p:cNvPr id="9" name="TextBox 8">
            <a:extLst>
              <a:ext uri="{FF2B5EF4-FFF2-40B4-BE49-F238E27FC236}">
                <a16:creationId xmlns:a16="http://schemas.microsoft.com/office/drawing/2014/main" id="{D20C23A7-3A82-E099-A855-94347C54396C}"/>
              </a:ext>
            </a:extLst>
          </p:cNvPr>
          <p:cNvSpPr txBox="1"/>
          <p:nvPr/>
        </p:nvSpPr>
        <p:spPr>
          <a:xfrm>
            <a:off x="337841" y="1866408"/>
            <a:ext cx="3188118" cy="4031873"/>
          </a:xfrm>
          <a:prstGeom prst="rect">
            <a:avLst/>
          </a:prstGeom>
          <a:noFill/>
        </p:spPr>
        <p:txBody>
          <a:bodyPr wrap="square">
            <a:spAutoFit/>
          </a:bodyPr>
          <a:lstStyle/>
          <a:p>
            <a:r>
              <a:rPr lang="en-GB" sz="2800" b="1" i="1" dirty="0">
                <a:solidFill>
                  <a:srgbClr val="84BFA4"/>
                </a:solidFill>
              </a:rPr>
              <a:t>Les marques alimentaires les plus fortes représentent quelque chose - pas seulement quelque chose à manger, mais quelque chose en quoi croire.</a:t>
            </a:r>
          </a:p>
        </p:txBody>
      </p:sp>
    </p:spTree>
    <p:extLst>
      <p:ext uri="{BB962C8B-B14F-4D97-AF65-F5344CB8AC3E}">
        <p14:creationId xmlns:p14="http://schemas.microsoft.com/office/powerpoint/2010/main" val="348145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34BFA5F-B3CF-BE41-09F5-6C311EE103ED}"/>
              </a:ext>
            </a:extLst>
          </p:cNvPr>
          <p:cNvSpPr>
            <a:spLocks noGrp="1"/>
          </p:cNvSpPr>
          <p:nvPr>
            <p:ph type="body" sz="quarter" idx="31"/>
          </p:nvPr>
        </p:nvSpPr>
        <p:spPr>
          <a:xfrm>
            <a:off x="1072033" y="1747920"/>
            <a:ext cx="700387" cy="340283"/>
          </a:xfrm>
        </p:spPr>
        <p:txBody>
          <a:bodyPr/>
          <a:lstStyle/>
          <a:p>
            <a:pPr algn="l"/>
            <a:r>
              <a:rPr lang="en-US" dirty="0"/>
              <a:t>01</a:t>
            </a:r>
          </a:p>
        </p:txBody>
      </p:sp>
      <p:sp>
        <p:nvSpPr>
          <p:cNvPr id="11" name="Text Placeholder 10">
            <a:extLst>
              <a:ext uri="{FF2B5EF4-FFF2-40B4-BE49-F238E27FC236}">
                <a16:creationId xmlns:a16="http://schemas.microsoft.com/office/drawing/2014/main" id="{763631CE-009C-DE19-38BD-DDE4CBD56E79}"/>
              </a:ext>
            </a:extLst>
          </p:cNvPr>
          <p:cNvSpPr>
            <a:spLocks noGrp="1"/>
          </p:cNvSpPr>
          <p:nvPr>
            <p:ph type="body" sz="quarter" idx="32"/>
          </p:nvPr>
        </p:nvSpPr>
        <p:spPr>
          <a:xfrm>
            <a:off x="1683225" y="1699068"/>
            <a:ext cx="9899174" cy="417138"/>
          </a:xfrm>
        </p:spPr>
        <p:txBody>
          <a:bodyPr/>
          <a:lstStyle/>
          <a:p>
            <a:pPr>
              <a:tabLst>
                <a:tab pos="8577263" algn="l"/>
              </a:tabLst>
            </a:pPr>
            <a:r>
              <a:rPr lang="en-US" sz="2400" dirty="0"/>
              <a:t>Relation entre le marketing et les </a:t>
            </a:r>
            <a:r>
              <a:rPr lang="en-GB" sz="2400" b="0" i="0" dirty="0">
                <a:solidFill>
                  <a:srgbClr val="382B1B"/>
                </a:solidFill>
                <a:effectLst/>
              </a:rPr>
              <a:t>ventes</a:t>
            </a:r>
            <a:endParaRPr lang="en-US" dirty="0"/>
          </a:p>
        </p:txBody>
      </p:sp>
      <p:sp>
        <p:nvSpPr>
          <p:cNvPr id="12" name="Text Placeholder 11">
            <a:extLst>
              <a:ext uri="{FF2B5EF4-FFF2-40B4-BE49-F238E27FC236}">
                <a16:creationId xmlns:a16="http://schemas.microsoft.com/office/drawing/2014/main" id="{451A6549-FE59-E8F9-0A8F-363B024EDD80}"/>
              </a:ext>
            </a:extLst>
          </p:cNvPr>
          <p:cNvSpPr>
            <a:spLocks noGrp="1"/>
          </p:cNvSpPr>
          <p:nvPr>
            <p:ph type="body" sz="quarter" idx="33"/>
          </p:nvPr>
        </p:nvSpPr>
        <p:spPr>
          <a:xfrm>
            <a:off x="1072033" y="2275067"/>
            <a:ext cx="700387" cy="340283"/>
          </a:xfrm>
        </p:spPr>
        <p:txBody>
          <a:bodyPr/>
          <a:lstStyle/>
          <a:p>
            <a:pPr algn="l"/>
            <a:r>
              <a:rPr lang="en-US" dirty="0"/>
              <a:t>02</a:t>
            </a:r>
          </a:p>
        </p:txBody>
      </p:sp>
      <p:sp>
        <p:nvSpPr>
          <p:cNvPr id="13" name="Text Placeholder 12">
            <a:extLst>
              <a:ext uri="{FF2B5EF4-FFF2-40B4-BE49-F238E27FC236}">
                <a16:creationId xmlns:a16="http://schemas.microsoft.com/office/drawing/2014/main" id="{35550EAD-CDE7-A049-A8A1-223466EF4C8D}"/>
              </a:ext>
            </a:extLst>
          </p:cNvPr>
          <p:cNvSpPr>
            <a:spLocks noGrp="1"/>
          </p:cNvSpPr>
          <p:nvPr>
            <p:ph type="body" sz="quarter" idx="34"/>
          </p:nvPr>
        </p:nvSpPr>
        <p:spPr>
          <a:xfrm>
            <a:off x="1683225" y="2261741"/>
            <a:ext cx="9252000" cy="340283"/>
          </a:xfrm>
        </p:spPr>
        <p:txBody>
          <a:bodyPr/>
          <a:lstStyle/>
          <a:p>
            <a:pPr>
              <a:tabLst>
                <a:tab pos="8577263" algn="l"/>
              </a:tabLst>
            </a:pPr>
            <a:r>
              <a:rPr lang="en-US" sz="2400" dirty="0"/>
              <a:t>L'histoire de votre marque est si </a:t>
            </a:r>
            <a:r>
              <a:rPr lang="en-GB" sz="2400" dirty="0">
                <a:solidFill>
                  <a:srgbClr val="382B1B"/>
                </a:solidFill>
              </a:rPr>
              <a:t>importante</a:t>
            </a:r>
            <a:endParaRPr lang="en-US" dirty="0"/>
          </a:p>
        </p:txBody>
      </p:sp>
      <p:sp>
        <p:nvSpPr>
          <p:cNvPr id="7" name="Text Placeholder 6">
            <a:extLst>
              <a:ext uri="{FF2B5EF4-FFF2-40B4-BE49-F238E27FC236}">
                <a16:creationId xmlns:a16="http://schemas.microsoft.com/office/drawing/2014/main" id="{3808F8CF-D8DE-7D32-5146-9EDAE2FE0039}"/>
              </a:ext>
            </a:extLst>
          </p:cNvPr>
          <p:cNvSpPr>
            <a:spLocks noGrp="1"/>
          </p:cNvSpPr>
          <p:nvPr>
            <p:ph type="body" sz="quarter" idx="27"/>
          </p:nvPr>
        </p:nvSpPr>
        <p:spPr/>
        <p:txBody>
          <a:bodyPr/>
          <a:lstStyle/>
          <a:p>
            <a:r>
              <a:rPr lang="en-US" dirty="0"/>
              <a:t>Contenu</a:t>
            </a:r>
          </a:p>
        </p:txBody>
      </p:sp>
      <p:sp>
        <p:nvSpPr>
          <p:cNvPr id="16" name="Text Placeholder 15">
            <a:extLst>
              <a:ext uri="{FF2B5EF4-FFF2-40B4-BE49-F238E27FC236}">
                <a16:creationId xmlns:a16="http://schemas.microsoft.com/office/drawing/2014/main" id="{D26FB171-DF03-3EEB-66D9-0B83C9551DB6}"/>
              </a:ext>
            </a:extLst>
          </p:cNvPr>
          <p:cNvSpPr>
            <a:spLocks noGrp="1"/>
          </p:cNvSpPr>
          <p:nvPr>
            <p:ph type="body" sz="quarter" idx="37"/>
          </p:nvPr>
        </p:nvSpPr>
        <p:spPr>
          <a:xfrm>
            <a:off x="1072033" y="2802214"/>
            <a:ext cx="700387" cy="340283"/>
          </a:xfrm>
        </p:spPr>
        <p:txBody>
          <a:bodyPr/>
          <a:lstStyle/>
          <a:p>
            <a:pPr algn="l"/>
            <a:r>
              <a:rPr lang="en-US" dirty="0"/>
              <a:t>03</a:t>
            </a:r>
          </a:p>
        </p:txBody>
      </p:sp>
      <p:sp>
        <p:nvSpPr>
          <p:cNvPr id="17" name="Text Placeholder 16">
            <a:extLst>
              <a:ext uri="{FF2B5EF4-FFF2-40B4-BE49-F238E27FC236}">
                <a16:creationId xmlns:a16="http://schemas.microsoft.com/office/drawing/2014/main" id="{3EEE745C-B480-F40C-D80E-DE7C8657394B}"/>
              </a:ext>
            </a:extLst>
          </p:cNvPr>
          <p:cNvSpPr>
            <a:spLocks noGrp="1"/>
          </p:cNvSpPr>
          <p:nvPr>
            <p:ph type="body" sz="quarter" idx="38"/>
          </p:nvPr>
        </p:nvSpPr>
        <p:spPr>
          <a:xfrm>
            <a:off x="1683225" y="2777163"/>
            <a:ext cx="9611307" cy="385361"/>
          </a:xfrm>
        </p:spPr>
        <p:txBody>
          <a:bodyPr/>
          <a:lstStyle/>
          <a:p>
            <a:pPr>
              <a:tabLst>
                <a:tab pos="8577263" algn="l"/>
              </a:tabLst>
            </a:pPr>
            <a:r>
              <a:rPr lang="en-US" sz="2400" dirty="0"/>
              <a:t>Trouver </a:t>
            </a:r>
            <a:r>
              <a:rPr lang="en-GB" sz="2400" b="0" i="0" dirty="0">
                <a:solidFill>
                  <a:srgbClr val="382B1B"/>
                </a:solidFill>
                <a:effectLst/>
              </a:rPr>
              <a:t>un nom de</a:t>
            </a:r>
            <a:r>
              <a:rPr lang="en-US" sz="2400" dirty="0"/>
              <a:t> marque</a:t>
            </a:r>
            <a:endParaRPr lang="en-US" dirty="0"/>
          </a:p>
        </p:txBody>
      </p:sp>
      <p:sp>
        <p:nvSpPr>
          <p:cNvPr id="5" name="Text Placeholder 9">
            <a:extLst>
              <a:ext uri="{FF2B5EF4-FFF2-40B4-BE49-F238E27FC236}">
                <a16:creationId xmlns:a16="http://schemas.microsoft.com/office/drawing/2014/main" id="{AC5C4632-2C95-09F1-1F26-8A7AE57F5507}"/>
              </a:ext>
            </a:extLst>
          </p:cNvPr>
          <p:cNvSpPr txBox="1">
            <a:spLocks/>
          </p:cNvSpPr>
          <p:nvPr/>
        </p:nvSpPr>
        <p:spPr>
          <a:xfrm>
            <a:off x="1072033" y="3329361"/>
            <a:ext cx="700387" cy="340283"/>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a:buNone/>
              <a:defRPr sz="3200" b="1" kern="1200" baseline="0">
                <a:solidFill>
                  <a:srgbClr val="94C7B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dirty="0"/>
              <a:t>04</a:t>
            </a:r>
          </a:p>
        </p:txBody>
      </p:sp>
      <p:sp>
        <p:nvSpPr>
          <p:cNvPr id="6" name="Text Placeholder 10">
            <a:extLst>
              <a:ext uri="{FF2B5EF4-FFF2-40B4-BE49-F238E27FC236}">
                <a16:creationId xmlns:a16="http://schemas.microsoft.com/office/drawing/2014/main" id="{89D52AF4-217B-CB12-60C6-65D61A373397}"/>
              </a:ext>
            </a:extLst>
          </p:cNvPr>
          <p:cNvSpPr txBox="1">
            <a:spLocks/>
          </p:cNvSpPr>
          <p:nvPr/>
        </p:nvSpPr>
        <p:spPr>
          <a:xfrm>
            <a:off x="1683225" y="3292091"/>
            <a:ext cx="10278620" cy="41713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tabLst>
                <a:tab pos="8577263" algn="l"/>
              </a:tabLst>
            </a:pPr>
            <a:r>
              <a:rPr lang="en-US" sz="2400" dirty="0"/>
              <a:t>3 façons de renforcer la confiance, la crédibilité et la </a:t>
            </a:r>
            <a:r>
              <a:rPr lang="en-GB" sz="2400" dirty="0"/>
              <a:t>réputation de</a:t>
            </a:r>
            <a:r>
              <a:rPr lang="en-US" sz="2400" dirty="0"/>
              <a:t> votre marque</a:t>
            </a:r>
            <a:endParaRPr lang="en-US" dirty="0"/>
          </a:p>
        </p:txBody>
      </p:sp>
      <p:sp>
        <p:nvSpPr>
          <p:cNvPr id="14" name="Text Placeholder 11">
            <a:extLst>
              <a:ext uri="{FF2B5EF4-FFF2-40B4-BE49-F238E27FC236}">
                <a16:creationId xmlns:a16="http://schemas.microsoft.com/office/drawing/2014/main" id="{8B766091-6D35-4638-3D93-3D32B6547588}"/>
              </a:ext>
            </a:extLst>
          </p:cNvPr>
          <p:cNvSpPr txBox="1">
            <a:spLocks/>
          </p:cNvSpPr>
          <p:nvPr/>
        </p:nvSpPr>
        <p:spPr>
          <a:xfrm>
            <a:off x="1072033" y="3856508"/>
            <a:ext cx="700387" cy="340283"/>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a:buNone/>
              <a:defRPr sz="3200" b="1" kern="1200" baseline="0">
                <a:solidFill>
                  <a:srgbClr val="94C7B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dirty="0"/>
              <a:t>05</a:t>
            </a:r>
          </a:p>
        </p:txBody>
      </p:sp>
      <p:sp>
        <p:nvSpPr>
          <p:cNvPr id="18" name="Text Placeholder 12">
            <a:extLst>
              <a:ext uri="{FF2B5EF4-FFF2-40B4-BE49-F238E27FC236}">
                <a16:creationId xmlns:a16="http://schemas.microsoft.com/office/drawing/2014/main" id="{319ABB91-09DE-6E83-8C2E-EE20FB97972F}"/>
              </a:ext>
            </a:extLst>
          </p:cNvPr>
          <p:cNvSpPr txBox="1">
            <a:spLocks/>
          </p:cNvSpPr>
          <p:nvPr/>
        </p:nvSpPr>
        <p:spPr>
          <a:xfrm>
            <a:off x="1683225" y="3851055"/>
            <a:ext cx="9252000" cy="34028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tabLst>
                <a:tab pos="8577263" algn="l"/>
              </a:tabLst>
            </a:pPr>
            <a:r>
              <a:rPr lang="en-US" sz="2400" dirty="0"/>
              <a:t>Que vendez-vous </a:t>
            </a:r>
            <a:r>
              <a:rPr lang="en-GB" sz="2400" dirty="0"/>
              <a:t>?</a:t>
            </a:r>
            <a:endParaRPr lang="en-US" dirty="0"/>
          </a:p>
        </p:txBody>
      </p:sp>
      <p:sp>
        <p:nvSpPr>
          <p:cNvPr id="19" name="Text Placeholder 15">
            <a:extLst>
              <a:ext uri="{FF2B5EF4-FFF2-40B4-BE49-F238E27FC236}">
                <a16:creationId xmlns:a16="http://schemas.microsoft.com/office/drawing/2014/main" id="{A2B668AE-7CE9-D334-8CF5-F56E27126543}"/>
              </a:ext>
            </a:extLst>
          </p:cNvPr>
          <p:cNvSpPr txBox="1">
            <a:spLocks/>
          </p:cNvSpPr>
          <p:nvPr/>
        </p:nvSpPr>
        <p:spPr>
          <a:xfrm>
            <a:off x="1072033" y="4383655"/>
            <a:ext cx="700387" cy="340283"/>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a:buNone/>
              <a:defRPr sz="3200" b="1" kern="1200" baseline="0">
                <a:solidFill>
                  <a:srgbClr val="94C7B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dirty="0"/>
              <a:t>06</a:t>
            </a:r>
          </a:p>
        </p:txBody>
      </p:sp>
      <p:sp>
        <p:nvSpPr>
          <p:cNvPr id="20" name="Text Placeholder 16">
            <a:extLst>
              <a:ext uri="{FF2B5EF4-FFF2-40B4-BE49-F238E27FC236}">
                <a16:creationId xmlns:a16="http://schemas.microsoft.com/office/drawing/2014/main" id="{8E42E303-5F4F-19B5-624B-77C6328BD466}"/>
              </a:ext>
            </a:extLst>
          </p:cNvPr>
          <p:cNvSpPr txBox="1">
            <a:spLocks/>
          </p:cNvSpPr>
          <p:nvPr/>
        </p:nvSpPr>
        <p:spPr>
          <a:xfrm>
            <a:off x="1683225" y="4366477"/>
            <a:ext cx="10203975" cy="38536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tabLst>
                <a:tab pos="8577263" algn="l"/>
              </a:tabLst>
            </a:pPr>
            <a:r>
              <a:rPr lang="en-US" sz="2400" dirty="0"/>
              <a:t>Votre boîte à outils marketing - 11 outils puissants à utiliser avec un petit </a:t>
            </a:r>
            <a:r>
              <a:rPr lang="en-GB" sz="2400" dirty="0"/>
              <a:t>budget</a:t>
            </a:r>
            <a:endParaRPr lang="en-US" dirty="0"/>
          </a:p>
        </p:txBody>
      </p:sp>
      <p:pic>
        <p:nvPicPr>
          <p:cNvPr id="8" name="Picture 7">
            <a:extLst>
              <a:ext uri="{FF2B5EF4-FFF2-40B4-BE49-F238E27FC236}">
                <a16:creationId xmlns:a16="http://schemas.microsoft.com/office/drawing/2014/main" id="{483EBE1A-B05F-89D0-1522-9F2DD814F45E}"/>
              </a:ext>
            </a:extLst>
          </p:cNvPr>
          <p:cNvPicPr>
            <a:picLocks noChangeAspect="1"/>
          </p:cNvPicPr>
          <p:nvPr/>
        </p:nvPicPr>
        <p:blipFill>
          <a:blip r:embed="rId2"/>
          <a:stretch>
            <a:fillRect/>
          </a:stretch>
        </p:blipFill>
        <p:spPr>
          <a:xfrm>
            <a:off x="1072033" y="5412257"/>
            <a:ext cx="9570100" cy="1083793"/>
          </a:xfrm>
          <a:prstGeom prst="rect">
            <a:avLst/>
          </a:prstGeom>
        </p:spPr>
      </p:pic>
    </p:spTree>
    <p:extLst>
      <p:ext uri="{BB962C8B-B14F-4D97-AF65-F5344CB8AC3E}">
        <p14:creationId xmlns:p14="http://schemas.microsoft.com/office/powerpoint/2010/main" val="1924337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8BF370E-28EE-CAB9-4FF2-501C97FFBA6B}"/>
              </a:ext>
            </a:extLst>
          </p:cNvPr>
          <p:cNvSpPr>
            <a:spLocks noGrp="1"/>
          </p:cNvSpPr>
          <p:nvPr>
            <p:ph type="body" sz="quarter" idx="27"/>
          </p:nvPr>
        </p:nvSpPr>
        <p:spPr>
          <a:xfrm>
            <a:off x="452007" y="322700"/>
            <a:ext cx="8094834" cy="720752"/>
          </a:xfrm>
        </p:spPr>
        <p:txBody>
          <a:bodyPr/>
          <a:lstStyle/>
          <a:p>
            <a:r>
              <a:rPr lang="en-US" sz="2500" dirty="0"/>
              <a:t>EXEMPLE DE PROMESSE DE MARQUE ...</a:t>
            </a:r>
          </a:p>
        </p:txBody>
      </p:sp>
      <p:grpSp>
        <p:nvGrpSpPr>
          <p:cNvPr id="4" name="Group 3">
            <a:extLst>
              <a:ext uri="{FF2B5EF4-FFF2-40B4-BE49-F238E27FC236}">
                <a16:creationId xmlns:a16="http://schemas.microsoft.com/office/drawing/2014/main" id="{F1FB193E-B665-93C4-6AE0-1648E9A1E8F5}"/>
              </a:ext>
            </a:extLst>
          </p:cNvPr>
          <p:cNvGrpSpPr/>
          <p:nvPr/>
        </p:nvGrpSpPr>
        <p:grpSpPr>
          <a:xfrm>
            <a:off x="5254171" y="644407"/>
            <a:ext cx="7039429" cy="5887815"/>
            <a:chOff x="4308293" y="667658"/>
            <a:chExt cx="6811123" cy="5696857"/>
          </a:xfrm>
        </p:grpSpPr>
        <p:pic>
          <p:nvPicPr>
            <p:cNvPr id="5" name="Picture 4">
              <a:extLst>
                <a:ext uri="{FF2B5EF4-FFF2-40B4-BE49-F238E27FC236}">
                  <a16:creationId xmlns:a16="http://schemas.microsoft.com/office/drawing/2014/main" id="{59C7A067-9022-9E99-90CC-68D559B18A4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8697" t="4156" r="-2"/>
            <a:stretch/>
          </p:blipFill>
          <p:spPr>
            <a:xfrm flipH="1">
              <a:off x="4308293" y="667658"/>
              <a:ext cx="6811123" cy="5696857"/>
            </a:xfrm>
            <a:prstGeom prst="rect">
              <a:avLst/>
            </a:prstGeom>
            <a:noFill/>
          </p:spPr>
        </p:pic>
        <p:sp>
          <p:nvSpPr>
            <p:cNvPr id="6" name="Rectangle 5">
              <a:extLst>
                <a:ext uri="{FF2B5EF4-FFF2-40B4-BE49-F238E27FC236}">
                  <a16:creationId xmlns:a16="http://schemas.microsoft.com/office/drawing/2014/main" id="{E6E28CFF-7692-E1D1-FA4C-4730BBF1C345}"/>
                </a:ext>
              </a:extLst>
            </p:cNvPr>
            <p:cNvSpPr/>
            <p:nvPr/>
          </p:nvSpPr>
          <p:spPr>
            <a:xfrm>
              <a:off x="5544457" y="1088571"/>
              <a:ext cx="5574959" cy="36140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2">
            <a:extLst>
              <a:ext uri="{FF2B5EF4-FFF2-40B4-BE49-F238E27FC236}">
                <a16:creationId xmlns:a16="http://schemas.microsoft.com/office/drawing/2014/main" id="{D6D4B444-92E9-8839-8477-49EA66C9BE30}"/>
              </a:ext>
            </a:extLst>
          </p:cNvPr>
          <p:cNvSpPr>
            <a:spLocks noChangeArrowheads="1"/>
          </p:cNvSpPr>
          <p:nvPr/>
        </p:nvSpPr>
        <p:spPr bwMode="auto">
          <a:xfrm>
            <a:off x="229488" y="1524789"/>
            <a:ext cx="5866512"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rPr>
              <a:t>Rubies in the Rubble </a:t>
            </a:r>
            <a:r>
              <a:rPr kumimoji="0" lang="en-US" altLang="en-US" sz="2000" b="1" i="0" u="none" strike="noStrike" cap="none" normalizeH="0" baseline="0" dirty="0">
                <a:ln>
                  <a:noFill/>
                </a:ln>
                <a:solidFill>
                  <a:schemeClr val="tx1"/>
                </a:solidFill>
                <a:effectLst/>
                <a:hlinkClick r:id="rId3"/>
              </a:rPr>
              <a:t>https://rubiesintherubble.com/ </a:t>
            </a:r>
            <a:r>
              <a:rPr kumimoji="0" lang="en-US" altLang="en-US" sz="2000" b="0" i="0" u="none" strike="noStrike" cap="none" normalizeH="0" baseline="0" dirty="0">
                <a:ln>
                  <a:noFill/>
                </a:ln>
                <a:solidFill>
                  <a:schemeClr val="tx1"/>
                </a:solidFill>
                <a:effectLst/>
              </a:rPr>
              <a:t>est une marque alimentaire basée au Royaume-Uni qui transforme les fruits et légumes excédentaires et imparfaits en relishes, chutneys et condiments primés.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1" u="none" strike="noStrike" cap="none" normalizeH="0" baseline="0" dirty="0">
                <a:ln>
                  <a:noFill/>
                </a:ln>
                <a:solidFill>
                  <a:srgbClr val="84BFA4"/>
                </a:solidFill>
                <a:effectLst/>
              </a:rPr>
              <a:t>"Nous pensons que la nourriture doit être valorisée et non gaspillée. Chaque pot est rempli d'objectifs</a:t>
            </a:r>
            <a:r>
              <a:rPr lang="en-US" altLang="en-US" sz="2000" b="1" i="1" dirty="0">
                <a:solidFill>
                  <a:srgbClr val="84BFA4"/>
                </a:solidFill>
              </a:rPr>
              <a:t>, </a:t>
            </a:r>
            <a:r>
              <a:rPr kumimoji="0" lang="en-US" altLang="en-US" sz="2000" b="1" i="1" u="none" strike="noStrike" cap="none" normalizeH="0" baseline="0" dirty="0">
                <a:ln>
                  <a:noFill/>
                </a:ln>
                <a:solidFill>
                  <a:srgbClr val="84BFA4"/>
                </a:solidFill>
                <a:effectLst/>
              </a:rPr>
              <a:t>fabriqué à partir d'ingrédients qui auraient été gaspillés mais qui ont été récupérés et transformés en quelque chose de délicieux</a:t>
            </a:r>
            <a:r>
              <a:rPr kumimoji="0" lang="en-US" altLang="en-US" sz="1600" b="1" i="1" u="none" strike="noStrike" cap="none" normalizeH="0" baseline="0" dirty="0">
                <a:ln>
                  <a:noFill/>
                </a:ln>
                <a:solidFill>
                  <a:srgbClr val="84BFA4"/>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b="1" i="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b="1" dirty="0">
                <a:latin typeface="Arial" panose="020B0604020202020204" pitchFamily="34" charset="0"/>
                <a:hlinkClick r:id="rId4"/>
              </a:rPr>
              <a:t>VOIR </a:t>
            </a:r>
            <a:r>
              <a:rPr lang="en-US" altLang="en-US" sz="1600" b="1" dirty="0">
                <a:latin typeface="Arial" panose="020B0604020202020204" pitchFamily="34" charset="0"/>
              </a:rPr>
              <a:t>https://fb.watch/zWrqVocMsw/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1" i="1"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u="none" strike="noStrike" cap="none" normalizeH="0" baseline="0" dirty="0">
                <a:ln>
                  <a:noFill/>
                </a:ln>
                <a:solidFill>
                  <a:schemeClr val="tx1"/>
                </a:solidFill>
                <a:effectLst/>
                <a:highlight>
                  <a:srgbClr val="B6D1E1"/>
                </a:highlight>
                <a:latin typeface="Arial" panose="020B0604020202020204" pitchFamily="34" charset="0"/>
              </a:rPr>
              <a:t>LIRE LEUR ÉTUDE DE CAS</a:t>
            </a:r>
          </a:p>
          <a:p>
            <a:pPr marL="0" marR="0" lvl="0" indent="0" algn="l" defTabSz="914400" rtl="0" eaLnBrk="0" fontAlgn="base" latinLnBrk="0" hangingPunct="0">
              <a:lnSpc>
                <a:spcPct val="100000"/>
              </a:lnSpc>
              <a:spcBef>
                <a:spcPct val="0"/>
              </a:spcBef>
              <a:spcAft>
                <a:spcPct val="0"/>
              </a:spcAft>
              <a:buClrTx/>
              <a:buSzTx/>
              <a:buFontTx/>
              <a:buNone/>
              <a:tabLst/>
            </a:pPr>
            <a:r>
              <a:rPr lang="en-GB" b="1" dirty="0">
                <a:hlinkClick r:id="rId5"/>
              </a:rPr>
              <a:t>Comment nous luttons contre le gaspillage alimentaire avec Rubies in the Rubble</a:t>
            </a:r>
            <a:endParaRPr kumimoji="0" lang="en-US" altLang="en-US" b="1" i="1" u="none" strike="noStrike" cap="none" normalizeH="0" baseline="0" dirty="0">
              <a:ln>
                <a:noFill/>
              </a:ln>
              <a:solidFill>
                <a:schemeClr val="tx1"/>
              </a:solidFill>
              <a:effectLst/>
              <a:latin typeface="Arial" panose="020B0604020202020204" pitchFamily="34" charset="0"/>
            </a:endParaRPr>
          </a:p>
        </p:txBody>
      </p:sp>
      <p:pic>
        <p:nvPicPr>
          <p:cNvPr id="13" name="Picture 12">
            <a:extLst>
              <a:ext uri="{FF2B5EF4-FFF2-40B4-BE49-F238E27FC236}">
                <a16:creationId xmlns:a16="http://schemas.microsoft.com/office/drawing/2014/main" id="{C43D8CC2-C427-F073-6AFE-ADE33FF2FF95}"/>
              </a:ext>
            </a:extLst>
          </p:cNvPr>
          <p:cNvPicPr>
            <a:picLocks noChangeAspect="1"/>
          </p:cNvPicPr>
          <p:nvPr/>
        </p:nvPicPr>
        <p:blipFill>
          <a:blip r:embed="rId6"/>
          <a:stretch>
            <a:fillRect/>
          </a:stretch>
        </p:blipFill>
        <p:spPr>
          <a:xfrm>
            <a:off x="6483308" y="1246804"/>
            <a:ext cx="5810292" cy="3400450"/>
          </a:xfrm>
          <a:prstGeom prst="rect">
            <a:avLst/>
          </a:prstGeom>
        </p:spPr>
      </p:pic>
    </p:spTree>
    <p:extLst>
      <p:ext uri="{BB962C8B-B14F-4D97-AF65-F5344CB8AC3E}">
        <p14:creationId xmlns:p14="http://schemas.microsoft.com/office/powerpoint/2010/main" val="880402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0ABCC56-071F-3664-C49D-A5F818D58E67}"/>
              </a:ext>
            </a:extLst>
          </p:cNvPr>
          <p:cNvSpPr>
            <a:spLocks noGrp="1"/>
          </p:cNvSpPr>
          <p:nvPr>
            <p:ph type="body" sz="quarter" idx="27"/>
          </p:nvPr>
        </p:nvSpPr>
        <p:spPr>
          <a:xfrm>
            <a:off x="751414" y="378372"/>
            <a:ext cx="11176245" cy="1126708"/>
          </a:xfrm>
        </p:spPr>
        <p:txBody>
          <a:bodyPr/>
          <a:lstStyle/>
          <a:p>
            <a:r>
              <a:rPr lang="en-US" dirty="0"/>
              <a:t>LES ÉLÉMENTS POUR CRÉER OU CAPTURER L'HISTOIRE DE VOTRE MARQUE...</a:t>
            </a:r>
          </a:p>
        </p:txBody>
      </p:sp>
      <p:sp>
        <p:nvSpPr>
          <p:cNvPr id="11" name="Text Placeholder 7">
            <a:extLst>
              <a:ext uri="{FF2B5EF4-FFF2-40B4-BE49-F238E27FC236}">
                <a16:creationId xmlns:a16="http://schemas.microsoft.com/office/drawing/2014/main" id="{C853BEC5-3A00-095C-125B-687F7CABA5FA}"/>
              </a:ext>
            </a:extLst>
          </p:cNvPr>
          <p:cNvSpPr txBox="1">
            <a:spLocks/>
          </p:cNvSpPr>
          <p:nvPr/>
        </p:nvSpPr>
        <p:spPr>
          <a:xfrm>
            <a:off x="282635" y="1885829"/>
            <a:ext cx="8021267" cy="3214006"/>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sz="1800" dirty="0"/>
              <a:t>L'élaboration de l'histoire de votre marque consiste à faire le lien entre </a:t>
            </a:r>
            <a:r>
              <a:rPr lang="en-GB" sz="1800" b="1" dirty="0"/>
              <a:t>qui vous êtes</a:t>
            </a:r>
            <a:r>
              <a:rPr lang="en-GB" sz="1800" dirty="0"/>
              <a:t>, </a:t>
            </a:r>
            <a:r>
              <a:rPr lang="en-GB" sz="1800" b="1" dirty="0"/>
              <a:t>pourquoi vous faites ce que vous faites </a:t>
            </a:r>
            <a:r>
              <a:rPr lang="en-GB" sz="1800" dirty="0"/>
              <a:t>et </a:t>
            </a:r>
            <a:r>
              <a:rPr lang="en-GB" sz="1800" b="1" dirty="0"/>
              <a:t>comment les clients perçoivent votre entreprise</a:t>
            </a:r>
            <a:r>
              <a:rPr lang="en-GB" sz="1800" dirty="0"/>
              <a:t>. Les histoires les plus percutantes sont personnelles, authentiques et mémorables.</a:t>
            </a:r>
          </a:p>
          <a:p>
            <a:pPr>
              <a:buNone/>
            </a:pPr>
            <a:endParaRPr lang="en-GB" sz="1800" dirty="0"/>
          </a:p>
          <a:p>
            <a:pPr>
              <a:buNone/>
            </a:pPr>
            <a:r>
              <a:rPr lang="en-GB" sz="1800" b="1" dirty="0">
                <a:solidFill>
                  <a:srgbClr val="B6D1E1"/>
                </a:solidFill>
              </a:rPr>
              <a:t>Commencez par ces éléments de base :</a:t>
            </a:r>
          </a:p>
          <a:p>
            <a:pPr>
              <a:buNone/>
            </a:pPr>
            <a:r>
              <a:rPr lang="en-GB" sz="1800" b="1" dirty="0">
                <a:solidFill>
                  <a:srgbClr val="84BFA4"/>
                </a:solidFill>
              </a:rPr>
              <a:t>1. Votre histoire personnelle</a:t>
            </a:r>
          </a:p>
          <a:p>
            <a:pPr>
              <a:buNone/>
            </a:pPr>
            <a:r>
              <a:rPr lang="en-GB" sz="1800" dirty="0"/>
              <a:t>Qu'est-ce qui vous a amené à créer votre entreprise alimentaire ?</a:t>
            </a:r>
            <a:br>
              <a:rPr lang="en-GB" sz="1800" dirty="0"/>
            </a:br>
            <a:r>
              <a:rPr lang="en-GB" sz="1800" dirty="0"/>
              <a:t>Parlez de vos origines, de votre parcours, des décisions clés que vous avez prises et des personnes ou des moments importants qui ont jalonné votre parcours.</a:t>
            </a:r>
          </a:p>
          <a:p>
            <a:pPr>
              <a:buNone/>
            </a:pPr>
            <a:endParaRPr lang="en-GB" sz="1800" dirty="0"/>
          </a:p>
          <a:p>
            <a:pPr>
              <a:buNone/>
            </a:pPr>
            <a:r>
              <a:rPr lang="en-GB" sz="1800" b="1" dirty="0">
                <a:solidFill>
                  <a:srgbClr val="84BFA4"/>
                </a:solidFill>
              </a:rPr>
              <a:t>2. L'histoire de votre passion</a:t>
            </a:r>
          </a:p>
          <a:p>
            <a:pPr>
              <a:buNone/>
            </a:pPr>
            <a:r>
              <a:rPr lang="en-GB" sz="1800" dirty="0"/>
              <a:t>Qu'aimez-vous le plus dans l'alimentation et pourquoi est-ce important pour vous ?</a:t>
            </a:r>
            <a:br>
              <a:rPr lang="en-GB" sz="1800" dirty="0"/>
            </a:br>
            <a:r>
              <a:rPr lang="en-GB" sz="1800" dirty="0"/>
              <a:t>Cela aide les gens à comprendre votre engagement et donne à votre marque une dimension humaine.</a:t>
            </a:r>
          </a:p>
          <a:p>
            <a:pPr marL="342900" indent="-342900">
              <a:buClr>
                <a:srgbClr val="B6D1E1"/>
              </a:buClr>
              <a:buFont typeface="Arial" panose="020B0604020202020204" pitchFamily="34" charset="0"/>
              <a:buChar char="•"/>
            </a:pPr>
            <a:endParaRPr lang="en-US" sz="1800" dirty="0"/>
          </a:p>
          <a:p>
            <a:pPr marL="342900" indent="-342900">
              <a:buClr>
                <a:srgbClr val="B6D1E1"/>
              </a:buClr>
              <a:buFont typeface="Arial" panose="020B0604020202020204" pitchFamily="34" charset="0"/>
              <a:buChar char="•"/>
            </a:pPr>
            <a:endParaRPr lang="en-US" sz="1800" dirty="0"/>
          </a:p>
          <a:p>
            <a:pPr marL="342900" indent="-342900">
              <a:buClr>
                <a:srgbClr val="B6D1E1"/>
              </a:buClr>
              <a:buFont typeface="Arial" panose="020B0604020202020204" pitchFamily="34" charset="0"/>
              <a:buChar char="•"/>
            </a:pPr>
            <a:endParaRPr lang="en-US" sz="1800" dirty="0"/>
          </a:p>
        </p:txBody>
      </p:sp>
      <p:pic>
        <p:nvPicPr>
          <p:cNvPr id="12" name="Picture 11">
            <a:extLst>
              <a:ext uri="{FF2B5EF4-FFF2-40B4-BE49-F238E27FC236}">
                <a16:creationId xmlns:a16="http://schemas.microsoft.com/office/drawing/2014/main" id="{3B351683-B6EF-5DCF-F0A0-E99DE4104E0D}"/>
              </a:ext>
            </a:extLst>
          </p:cNvPr>
          <p:cNvPicPr>
            <a:picLocks noChangeAspect="1"/>
          </p:cNvPicPr>
          <p:nvPr/>
        </p:nvPicPr>
        <p:blipFill rotWithShape="1">
          <a:blip r:embed="rId2">
            <a:extLst>
              <a:ext uri="{28A0092B-C50C-407E-A947-70E740481C1C}">
                <a14:useLocalDpi xmlns:a14="http://schemas.microsoft.com/office/drawing/2010/main" val="0"/>
              </a:ext>
            </a:extLst>
          </a:blip>
          <a:srcRect b="9198"/>
          <a:stretch/>
        </p:blipFill>
        <p:spPr>
          <a:xfrm>
            <a:off x="8431900" y="2567458"/>
            <a:ext cx="3477465" cy="2232971"/>
          </a:xfrm>
          <a:prstGeom prst="rect">
            <a:avLst/>
          </a:prstGeom>
        </p:spPr>
      </p:pic>
    </p:spTree>
    <p:extLst>
      <p:ext uri="{BB962C8B-B14F-4D97-AF65-F5344CB8AC3E}">
        <p14:creationId xmlns:p14="http://schemas.microsoft.com/office/powerpoint/2010/main" val="1904579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88795-F52A-D027-9D69-BF959A1266E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1BB2E31-0344-49E7-CE7F-0A07E50A2C51}"/>
              </a:ext>
            </a:extLst>
          </p:cNvPr>
          <p:cNvSpPr>
            <a:spLocks noGrp="1"/>
          </p:cNvSpPr>
          <p:nvPr>
            <p:ph type="body" sz="quarter" idx="27"/>
          </p:nvPr>
        </p:nvSpPr>
        <p:spPr>
          <a:xfrm>
            <a:off x="751414" y="378372"/>
            <a:ext cx="11176245" cy="1126708"/>
          </a:xfrm>
        </p:spPr>
        <p:txBody>
          <a:bodyPr/>
          <a:lstStyle/>
          <a:p>
            <a:r>
              <a:rPr lang="en-US" dirty="0"/>
              <a:t>LES ÉLÉMENTS POUR CRÉER OU CAPTURER L'HISTOIRE DE VOTRE MARQUE...</a:t>
            </a:r>
          </a:p>
        </p:txBody>
      </p:sp>
      <p:sp>
        <p:nvSpPr>
          <p:cNvPr id="11" name="Text Placeholder 7">
            <a:extLst>
              <a:ext uri="{FF2B5EF4-FFF2-40B4-BE49-F238E27FC236}">
                <a16:creationId xmlns:a16="http://schemas.microsoft.com/office/drawing/2014/main" id="{C43C3517-207E-BF44-66A3-6AA9F7397F5A}"/>
              </a:ext>
            </a:extLst>
          </p:cNvPr>
          <p:cNvSpPr txBox="1">
            <a:spLocks/>
          </p:cNvSpPr>
          <p:nvPr/>
        </p:nvSpPr>
        <p:spPr>
          <a:xfrm>
            <a:off x="5559227" y="2031486"/>
            <a:ext cx="6214365" cy="3214006"/>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sz="2000" b="1" dirty="0">
                <a:solidFill>
                  <a:srgbClr val="84BFA4"/>
                </a:solidFill>
              </a:rPr>
              <a:t>3. Votre personnalité</a:t>
            </a:r>
          </a:p>
          <a:p>
            <a:pPr>
              <a:buNone/>
            </a:pPr>
            <a:r>
              <a:rPr lang="en-GB" sz="2000" dirty="0"/>
              <a:t>Comment votre marque se manifeste-t-elle dans le monde ?</a:t>
            </a:r>
            <a:br>
              <a:rPr lang="en-GB" sz="2000" dirty="0"/>
            </a:br>
            <a:r>
              <a:rPr lang="en-GB" sz="2000" dirty="0"/>
              <a:t>Cela inclut votre style, votre ton, votre service - que vous soyez chaleureux et amical, audacieux et énergique, ou calme et réfléchi. Cela détermine ce que les gens ressentent lorsqu'ils s'engagent avec vous.</a:t>
            </a:r>
          </a:p>
          <a:p>
            <a:pPr>
              <a:buNone/>
            </a:pPr>
            <a:endParaRPr lang="en-GB" sz="2000" dirty="0"/>
          </a:p>
          <a:p>
            <a:pPr>
              <a:buNone/>
            </a:pPr>
            <a:r>
              <a:rPr lang="en-GB" sz="2000" b="1" dirty="0">
                <a:solidFill>
                  <a:srgbClr val="84BFA4"/>
                </a:solidFill>
              </a:rPr>
              <a:t>4. L'histoire de votre client</a:t>
            </a:r>
          </a:p>
          <a:p>
            <a:r>
              <a:rPr lang="en-GB" sz="2000" dirty="0"/>
              <a:t>Que disent les clients de vous ?</a:t>
            </a:r>
            <a:br>
              <a:rPr lang="en-GB" sz="2000" dirty="0"/>
            </a:br>
            <a:r>
              <a:rPr lang="en-GB" sz="2000" dirty="0"/>
              <a:t>Utilisez des commentaires réels, des témoignages ou des anecdotes. Cela montre que votre histoire ne vient pas seulement de vous, mais qu'elle est reflétée par les personnes que vous servez.</a:t>
            </a:r>
          </a:p>
          <a:p>
            <a:pPr marL="342900" indent="-342900">
              <a:buClr>
                <a:srgbClr val="B6D1E1"/>
              </a:buClr>
              <a:buFont typeface="Arial" panose="020B0604020202020204" pitchFamily="34" charset="0"/>
              <a:buChar char="•"/>
            </a:pPr>
            <a:endParaRPr lang="en-US" sz="2000" dirty="0"/>
          </a:p>
          <a:p>
            <a:pPr marL="342900" indent="-342900">
              <a:buClr>
                <a:srgbClr val="B6D1E1"/>
              </a:buClr>
              <a:buFont typeface="Arial" panose="020B0604020202020204" pitchFamily="34" charset="0"/>
              <a:buChar char="•"/>
            </a:pPr>
            <a:endParaRPr lang="en-US" sz="2000" dirty="0"/>
          </a:p>
          <a:p>
            <a:pPr marL="342900" indent="-342900">
              <a:buClr>
                <a:srgbClr val="B6D1E1"/>
              </a:buClr>
              <a:buFont typeface="Arial" panose="020B0604020202020204" pitchFamily="34" charset="0"/>
              <a:buChar char="•"/>
            </a:pPr>
            <a:endParaRPr lang="en-US" sz="2000" dirty="0"/>
          </a:p>
          <a:p>
            <a:pPr marL="342900" indent="-342900">
              <a:buClr>
                <a:srgbClr val="B6D1E1"/>
              </a:buClr>
              <a:buFont typeface="Arial" panose="020B0604020202020204" pitchFamily="34" charset="0"/>
              <a:buChar char="•"/>
            </a:pPr>
            <a:endParaRPr lang="en-US" sz="2000" dirty="0"/>
          </a:p>
        </p:txBody>
      </p:sp>
      <p:pic>
        <p:nvPicPr>
          <p:cNvPr id="3" name="Picture 2" descr="A row of jars of different colored food&#10;&#10;AI-generated content may be incorrect.">
            <a:extLst>
              <a:ext uri="{FF2B5EF4-FFF2-40B4-BE49-F238E27FC236}">
                <a16:creationId xmlns:a16="http://schemas.microsoft.com/office/drawing/2014/main" id="{88335E66-9986-6922-BB71-16C49B2A892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18408" y="2386601"/>
            <a:ext cx="4762500" cy="3371850"/>
          </a:xfrm>
          <a:prstGeom prst="rect">
            <a:avLst/>
          </a:prstGeom>
        </p:spPr>
      </p:pic>
    </p:spTree>
    <p:extLst>
      <p:ext uri="{BB962C8B-B14F-4D97-AF65-F5344CB8AC3E}">
        <p14:creationId xmlns:p14="http://schemas.microsoft.com/office/powerpoint/2010/main" val="586222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87C9F78-FA2D-0DFD-43D4-B1D498635E5F}"/>
              </a:ext>
            </a:extLst>
          </p:cNvPr>
          <p:cNvSpPr>
            <a:spLocks noGrp="1"/>
          </p:cNvSpPr>
          <p:nvPr>
            <p:ph type="body" sz="quarter" idx="17"/>
          </p:nvPr>
        </p:nvSpPr>
        <p:spPr/>
        <p:txBody>
          <a:bodyPr/>
          <a:lstStyle/>
          <a:p>
            <a:r>
              <a:rPr lang="en-US" dirty="0"/>
              <a:t>03</a:t>
            </a:r>
          </a:p>
        </p:txBody>
      </p:sp>
      <p:sp>
        <p:nvSpPr>
          <p:cNvPr id="4" name="Text Placeholder 3">
            <a:extLst>
              <a:ext uri="{FF2B5EF4-FFF2-40B4-BE49-F238E27FC236}">
                <a16:creationId xmlns:a16="http://schemas.microsoft.com/office/drawing/2014/main" id="{B7181C30-6FDE-5638-30DB-63F4D678B4C4}"/>
              </a:ext>
            </a:extLst>
          </p:cNvPr>
          <p:cNvSpPr>
            <a:spLocks noGrp="1"/>
          </p:cNvSpPr>
          <p:nvPr>
            <p:ph type="body" sz="quarter" idx="16"/>
          </p:nvPr>
        </p:nvSpPr>
        <p:spPr>
          <a:xfrm>
            <a:off x="5250079" y="2307772"/>
            <a:ext cx="6071064" cy="3488872"/>
          </a:xfrm>
        </p:spPr>
        <p:txBody>
          <a:bodyPr>
            <a:normAutofit/>
          </a:bodyPr>
          <a:lstStyle/>
          <a:p>
            <a:r>
              <a:rPr lang="en-US" sz="4800" dirty="0"/>
              <a:t>LA CRÉATION D'UN </a:t>
            </a:r>
            <a:r>
              <a:rPr lang="en-US" dirty="0"/>
              <a:t>NOM DE</a:t>
            </a:r>
            <a:r>
              <a:rPr lang="en-US" sz="4800" dirty="0"/>
              <a:t> MARQUE</a:t>
            </a:r>
            <a:endParaRPr lang="en-GB" dirty="0"/>
          </a:p>
        </p:txBody>
      </p:sp>
    </p:spTree>
    <p:extLst>
      <p:ext uri="{BB962C8B-B14F-4D97-AF65-F5344CB8AC3E}">
        <p14:creationId xmlns:p14="http://schemas.microsoft.com/office/powerpoint/2010/main" val="3119779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88F465-BDE1-E3AC-23BE-1B0A2F066845}"/>
              </a:ext>
            </a:extLst>
          </p:cNvPr>
          <p:cNvSpPr>
            <a:spLocks noGrp="1"/>
          </p:cNvSpPr>
          <p:nvPr>
            <p:ph type="body" sz="quarter" idx="27"/>
          </p:nvPr>
        </p:nvSpPr>
        <p:spPr>
          <a:xfrm>
            <a:off x="689846" y="555761"/>
            <a:ext cx="10907188" cy="720752"/>
          </a:xfrm>
        </p:spPr>
        <p:txBody>
          <a:bodyPr/>
          <a:lstStyle/>
          <a:p>
            <a:r>
              <a:rPr lang="en-US" dirty="0"/>
              <a:t>LES MOYENS DE TROUVER VOTRE NOM DE MARQUE...</a:t>
            </a:r>
          </a:p>
          <a:p>
            <a:endParaRPr lang="en-US" dirty="0"/>
          </a:p>
        </p:txBody>
      </p:sp>
      <p:sp>
        <p:nvSpPr>
          <p:cNvPr id="10" name="Text Placeholder 7">
            <a:extLst>
              <a:ext uri="{FF2B5EF4-FFF2-40B4-BE49-F238E27FC236}">
                <a16:creationId xmlns:a16="http://schemas.microsoft.com/office/drawing/2014/main" id="{F8741834-BAC7-7DA9-48CF-B24DD21A1DDA}"/>
              </a:ext>
            </a:extLst>
          </p:cNvPr>
          <p:cNvSpPr txBox="1">
            <a:spLocks/>
          </p:cNvSpPr>
          <p:nvPr/>
        </p:nvSpPr>
        <p:spPr>
          <a:xfrm>
            <a:off x="7132240" y="3294743"/>
            <a:ext cx="4629540" cy="155937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sz="2000" dirty="0"/>
              <a:t>Des outils tels que le générateur de noms d'entreprise de Shopify peuvent vous aider à trouver des idées, mais les meilleurs noms sont ancrés dans votre personnalité et dans ce que représente votre entreprise.</a:t>
            </a:r>
          </a:p>
          <a:p>
            <a:pPr>
              <a:buNone/>
            </a:pPr>
            <a:endParaRPr lang="en-GB" sz="2000" dirty="0"/>
          </a:p>
          <a:p>
            <a:r>
              <a:rPr lang="en-GB" sz="2000" dirty="0"/>
              <a:t>Explorons quelques approches créatives en matière de dénomination...</a:t>
            </a:r>
          </a:p>
          <a:p>
            <a:pPr>
              <a:buClr>
                <a:srgbClr val="B6D1E1"/>
              </a:buClr>
            </a:pPr>
            <a:endParaRPr lang="en-US" sz="2000" dirty="0"/>
          </a:p>
          <a:p>
            <a:pPr>
              <a:buClr>
                <a:srgbClr val="B6D1E1"/>
              </a:buClr>
            </a:pPr>
            <a:endParaRPr lang="en-US" sz="2000" dirty="0"/>
          </a:p>
        </p:txBody>
      </p:sp>
      <p:sp>
        <p:nvSpPr>
          <p:cNvPr id="11" name="Text Placeholder 2">
            <a:extLst>
              <a:ext uri="{FF2B5EF4-FFF2-40B4-BE49-F238E27FC236}">
                <a16:creationId xmlns:a16="http://schemas.microsoft.com/office/drawing/2014/main" id="{E0D4B473-E34F-1DC1-8096-ADC911429950}"/>
              </a:ext>
            </a:extLst>
          </p:cNvPr>
          <p:cNvSpPr txBox="1">
            <a:spLocks/>
          </p:cNvSpPr>
          <p:nvPr/>
        </p:nvSpPr>
        <p:spPr>
          <a:xfrm>
            <a:off x="913689" y="1384264"/>
            <a:ext cx="11081239" cy="1228725"/>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sz="2400" dirty="0"/>
              <a:t>Pour créer votre marque alimentaire, vous devez trouver des idées :</a:t>
            </a:r>
          </a:p>
          <a:p>
            <a:pPr>
              <a:buNone/>
            </a:pPr>
            <a:endParaRPr lang="en-GB" sz="2400" dirty="0"/>
          </a:p>
          <a:p>
            <a:pPr marL="457200" indent="-457200">
              <a:buFont typeface="Arial" panose="020B0604020202020204" pitchFamily="34" charset="0"/>
              <a:buChar char="•"/>
            </a:pPr>
            <a:r>
              <a:rPr lang="en-GB" sz="2400" dirty="0"/>
              <a:t>Un </a:t>
            </a:r>
            <a:r>
              <a:rPr lang="en-GB" sz="2400" b="1" dirty="0"/>
              <a:t>nom de marque </a:t>
            </a:r>
            <a:r>
              <a:rPr lang="en-GB" sz="2400" dirty="0"/>
              <a:t>fort et mémorable</a:t>
            </a:r>
          </a:p>
          <a:p>
            <a:pPr marL="457200" indent="-457200">
              <a:buFont typeface="Arial" panose="020B0604020202020204" pitchFamily="34" charset="0"/>
              <a:buChar char="•"/>
            </a:pPr>
            <a:r>
              <a:rPr lang="en-GB" sz="2400" dirty="0"/>
              <a:t>Un </a:t>
            </a:r>
            <a:r>
              <a:rPr lang="en-GB" sz="2400" b="1" dirty="0"/>
              <a:t>slogan </a:t>
            </a:r>
            <a:r>
              <a:rPr lang="en-GB" sz="2400" dirty="0"/>
              <a:t>court et clair (ce que votre marque représente)</a:t>
            </a:r>
          </a:p>
          <a:p>
            <a:pPr marL="457200" indent="-457200">
              <a:buFont typeface="Arial" panose="020B0604020202020204" pitchFamily="34" charset="0"/>
              <a:buChar char="•"/>
            </a:pPr>
            <a:r>
              <a:rPr lang="en-GB" sz="2400" dirty="0"/>
              <a:t>Un </a:t>
            </a:r>
            <a:r>
              <a:rPr lang="en-GB" sz="2400" b="1" dirty="0"/>
              <a:t>domaine de site web </a:t>
            </a:r>
            <a:r>
              <a:rPr lang="en-GB" sz="2400" dirty="0"/>
              <a:t>qui correspond à votre nom ou le complète</a:t>
            </a:r>
          </a:p>
          <a:p>
            <a:pPr marL="0" lvl="1" algn="l">
              <a:lnSpc>
                <a:spcPts val="3040"/>
              </a:lnSpc>
              <a:spcBef>
                <a:spcPts val="200"/>
              </a:spcBef>
              <a:buClr>
                <a:srgbClr val="B6D1E1"/>
              </a:buClr>
            </a:pPr>
            <a:endParaRPr lang="en-IE" sz="3200" b="1" i="1" dirty="0">
              <a:solidFill>
                <a:srgbClr val="84BFA4"/>
              </a:solidFill>
            </a:endParaRPr>
          </a:p>
        </p:txBody>
      </p:sp>
      <p:cxnSp>
        <p:nvCxnSpPr>
          <p:cNvPr id="13" name="Straight Connector 12">
            <a:extLst>
              <a:ext uri="{FF2B5EF4-FFF2-40B4-BE49-F238E27FC236}">
                <a16:creationId xmlns:a16="http://schemas.microsoft.com/office/drawing/2014/main" id="{E6B7D16C-537A-E8A2-EBE4-265266EB8B77}"/>
              </a:ext>
            </a:extLst>
          </p:cNvPr>
          <p:cNvCxnSpPr>
            <a:cxnSpLocks/>
          </p:cNvCxnSpPr>
          <p:nvPr/>
        </p:nvCxnSpPr>
        <p:spPr>
          <a:xfrm flipV="1">
            <a:off x="6793274" y="3294743"/>
            <a:ext cx="0" cy="3018971"/>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1505D38-D922-EF97-2E75-3A29A9D980E5}"/>
              </a:ext>
            </a:extLst>
          </p:cNvPr>
          <p:cNvPicPr>
            <a:picLocks noChangeAspect="1"/>
          </p:cNvPicPr>
          <p:nvPr/>
        </p:nvPicPr>
        <p:blipFill rotWithShape="1">
          <a:blip r:embed="rId2">
            <a:extLst>
              <a:ext uri="{28A0092B-C50C-407E-A947-70E740481C1C}">
                <a14:useLocalDpi xmlns:a14="http://schemas.microsoft.com/office/drawing/2010/main" val="0"/>
              </a:ext>
            </a:extLst>
          </a:blip>
          <a:srcRect l="-3424" t="-1173" r="30537" b="12394"/>
          <a:stretch/>
        </p:blipFill>
        <p:spPr>
          <a:xfrm flipH="1">
            <a:off x="0" y="2969236"/>
            <a:ext cx="5971083" cy="4481824"/>
          </a:xfrm>
          <a:prstGeom prst="rect">
            <a:avLst/>
          </a:prstGeom>
        </p:spPr>
      </p:pic>
      <p:sp>
        <p:nvSpPr>
          <p:cNvPr id="8" name="Picture Placeholder 5">
            <a:hlinkClick r:id="rId3"/>
            <a:extLst>
              <a:ext uri="{FF2B5EF4-FFF2-40B4-BE49-F238E27FC236}">
                <a16:creationId xmlns:a16="http://schemas.microsoft.com/office/drawing/2014/main" id="{5303E3FD-84C1-544A-7AC1-3B7505D04776}"/>
              </a:ext>
            </a:extLst>
          </p:cNvPr>
          <p:cNvSpPr txBox="1">
            <a:spLocks/>
          </p:cNvSpPr>
          <p:nvPr/>
        </p:nvSpPr>
        <p:spPr>
          <a:xfrm>
            <a:off x="1593733" y="3771829"/>
            <a:ext cx="3338463" cy="2141168"/>
          </a:xfrm>
          <a:prstGeom prst="rect">
            <a:avLst/>
          </a:prstGeom>
          <a:blipFill>
            <a:blip r:embed="rId4"/>
            <a:srcRect/>
            <a:stretch>
              <a:fillRect l="-5556" t="103" r="-8608" b="103"/>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kern="1200" baseline="0">
                <a:solidFill>
                  <a:schemeClr val="bg1">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9" name="Oval 8">
            <a:hlinkClick r:id="rId5"/>
            <a:extLst>
              <a:ext uri="{FF2B5EF4-FFF2-40B4-BE49-F238E27FC236}">
                <a16:creationId xmlns:a16="http://schemas.microsoft.com/office/drawing/2014/main" id="{22E893A5-2808-1B88-6EC2-524D74F7ED64}"/>
              </a:ext>
            </a:extLst>
          </p:cNvPr>
          <p:cNvSpPr/>
          <p:nvPr/>
        </p:nvSpPr>
        <p:spPr>
          <a:xfrm>
            <a:off x="4768384" y="4721297"/>
            <a:ext cx="1685925" cy="1685925"/>
          </a:xfrm>
          <a:prstGeom prst="ellipse">
            <a:avLst/>
          </a:prstGeom>
          <a:solidFill>
            <a:srgbClr val="B6D1E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chemeClr val="bg1"/>
                </a:solidFill>
              </a:rPr>
              <a:t>CLIQUEZ POUR VOIR</a:t>
            </a:r>
          </a:p>
        </p:txBody>
      </p:sp>
      <p:grpSp>
        <p:nvGrpSpPr>
          <p:cNvPr id="12" name="Google Shape;612;p39">
            <a:extLst>
              <a:ext uri="{FF2B5EF4-FFF2-40B4-BE49-F238E27FC236}">
                <a16:creationId xmlns:a16="http://schemas.microsoft.com/office/drawing/2014/main" id="{962BA765-5603-A6F8-8C0F-4D0C4888D94D}"/>
              </a:ext>
            </a:extLst>
          </p:cNvPr>
          <p:cNvGrpSpPr/>
          <p:nvPr/>
        </p:nvGrpSpPr>
        <p:grpSpPr>
          <a:xfrm>
            <a:off x="5473857" y="5701364"/>
            <a:ext cx="453026" cy="462520"/>
            <a:chOff x="3951850" y="2985350"/>
            <a:chExt cx="407950" cy="416500"/>
          </a:xfrm>
        </p:grpSpPr>
        <p:sp>
          <p:nvSpPr>
            <p:cNvPr id="14" name="Google Shape;613;p39">
              <a:extLst>
                <a:ext uri="{FF2B5EF4-FFF2-40B4-BE49-F238E27FC236}">
                  <a16:creationId xmlns:a16="http://schemas.microsoft.com/office/drawing/2014/main" id="{C416C54A-8FB2-FEDB-C3ED-84A03BA1C64A}"/>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14;p39">
              <a:extLst>
                <a:ext uri="{FF2B5EF4-FFF2-40B4-BE49-F238E27FC236}">
                  <a16:creationId xmlns:a16="http://schemas.microsoft.com/office/drawing/2014/main" id="{02BAA89C-3D18-D0DF-FC77-5E53D08DB446}"/>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15;p39">
              <a:extLst>
                <a:ext uri="{FF2B5EF4-FFF2-40B4-BE49-F238E27FC236}">
                  <a16:creationId xmlns:a16="http://schemas.microsoft.com/office/drawing/2014/main" id="{0114F430-7C11-0D3D-26C0-CE0E6C67A2B7}"/>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16;p39">
              <a:extLst>
                <a:ext uri="{FF2B5EF4-FFF2-40B4-BE49-F238E27FC236}">
                  <a16:creationId xmlns:a16="http://schemas.microsoft.com/office/drawing/2014/main" id="{ED9FD4F4-04C0-8995-D58B-50AD230D3EA2}"/>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35319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D4F5C1-0033-25DA-F390-34D92CE0F919}"/>
              </a:ext>
            </a:extLst>
          </p:cNvPr>
          <p:cNvPicPr>
            <a:picLocks noChangeAspect="1"/>
          </p:cNvPicPr>
          <p:nvPr/>
        </p:nvPicPr>
        <p:blipFill>
          <a:blip r:embed="rId2"/>
          <a:stretch>
            <a:fillRect/>
          </a:stretch>
        </p:blipFill>
        <p:spPr>
          <a:xfrm>
            <a:off x="6592836" y="1764361"/>
            <a:ext cx="4242400" cy="2330205"/>
          </a:xfrm>
          <a:prstGeom prst="rect">
            <a:avLst/>
          </a:prstGeom>
        </p:spPr>
      </p:pic>
      <p:sp>
        <p:nvSpPr>
          <p:cNvPr id="2" name="Text Placeholder 1">
            <a:extLst>
              <a:ext uri="{FF2B5EF4-FFF2-40B4-BE49-F238E27FC236}">
                <a16:creationId xmlns:a16="http://schemas.microsoft.com/office/drawing/2014/main" id="{DF88F465-BDE1-E3AC-23BE-1B0A2F066845}"/>
              </a:ext>
            </a:extLst>
          </p:cNvPr>
          <p:cNvSpPr>
            <a:spLocks noGrp="1"/>
          </p:cNvSpPr>
          <p:nvPr>
            <p:ph type="body" sz="quarter" idx="27"/>
          </p:nvPr>
        </p:nvSpPr>
        <p:spPr/>
        <p:txBody>
          <a:bodyPr/>
          <a:lstStyle/>
          <a:p>
            <a:r>
              <a:rPr lang="en-US" dirty="0"/>
              <a:t>LES MOYENS DE TROUVER VOTRE NOM DE MARQUE...</a:t>
            </a:r>
          </a:p>
        </p:txBody>
      </p:sp>
      <p:grpSp>
        <p:nvGrpSpPr>
          <p:cNvPr id="12" name="Google Shape;612;p39">
            <a:extLst>
              <a:ext uri="{FF2B5EF4-FFF2-40B4-BE49-F238E27FC236}">
                <a16:creationId xmlns:a16="http://schemas.microsoft.com/office/drawing/2014/main" id="{962BA765-5603-A6F8-8C0F-4D0C4888D94D}"/>
              </a:ext>
            </a:extLst>
          </p:cNvPr>
          <p:cNvGrpSpPr/>
          <p:nvPr/>
        </p:nvGrpSpPr>
        <p:grpSpPr>
          <a:xfrm>
            <a:off x="5473857" y="5701364"/>
            <a:ext cx="453026" cy="462520"/>
            <a:chOff x="3951850" y="2985350"/>
            <a:chExt cx="407950" cy="416500"/>
          </a:xfrm>
        </p:grpSpPr>
        <p:sp>
          <p:nvSpPr>
            <p:cNvPr id="14" name="Google Shape;613;p39">
              <a:extLst>
                <a:ext uri="{FF2B5EF4-FFF2-40B4-BE49-F238E27FC236}">
                  <a16:creationId xmlns:a16="http://schemas.microsoft.com/office/drawing/2014/main" id="{C416C54A-8FB2-FEDB-C3ED-84A03BA1C64A}"/>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14;p39">
              <a:extLst>
                <a:ext uri="{FF2B5EF4-FFF2-40B4-BE49-F238E27FC236}">
                  <a16:creationId xmlns:a16="http://schemas.microsoft.com/office/drawing/2014/main" id="{02BAA89C-3D18-D0DF-FC77-5E53D08DB446}"/>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15;p39">
              <a:extLst>
                <a:ext uri="{FF2B5EF4-FFF2-40B4-BE49-F238E27FC236}">
                  <a16:creationId xmlns:a16="http://schemas.microsoft.com/office/drawing/2014/main" id="{0114F430-7C11-0D3D-26C0-CE0E6C67A2B7}"/>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16;p39">
              <a:extLst>
                <a:ext uri="{FF2B5EF4-FFF2-40B4-BE49-F238E27FC236}">
                  <a16:creationId xmlns:a16="http://schemas.microsoft.com/office/drawing/2014/main" id="{ED9FD4F4-04C0-8995-D58B-50AD230D3EA2}"/>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 name="Straight Connector 2">
            <a:extLst>
              <a:ext uri="{FF2B5EF4-FFF2-40B4-BE49-F238E27FC236}">
                <a16:creationId xmlns:a16="http://schemas.microsoft.com/office/drawing/2014/main" id="{04DD2F48-B18B-E240-2F7B-CB4A67CE4E39}"/>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4" name="Text Placeholder 4">
            <a:extLst>
              <a:ext uri="{FF2B5EF4-FFF2-40B4-BE49-F238E27FC236}">
                <a16:creationId xmlns:a16="http://schemas.microsoft.com/office/drawing/2014/main" id="{F8B9BA60-5DAE-638A-3F41-8AB8562A727D}"/>
              </a:ext>
            </a:extLst>
          </p:cNvPr>
          <p:cNvSpPr txBox="1">
            <a:spLocks/>
          </p:cNvSpPr>
          <p:nvPr/>
        </p:nvSpPr>
        <p:spPr>
          <a:xfrm>
            <a:off x="2180492" y="1756269"/>
            <a:ext cx="3915508"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NOMS DES FONDATEURS</a:t>
            </a:r>
          </a:p>
          <a:p>
            <a:pPr>
              <a:lnSpc>
                <a:spcPts val="2940"/>
              </a:lnSpc>
            </a:pPr>
            <a:endParaRPr lang="en-US" sz="3200" b="1" dirty="0">
              <a:solidFill>
                <a:srgbClr val="94C7B0"/>
              </a:solidFill>
            </a:endParaRPr>
          </a:p>
        </p:txBody>
      </p:sp>
      <p:grpSp>
        <p:nvGrpSpPr>
          <p:cNvPr id="5" name="Group 4">
            <a:extLst>
              <a:ext uri="{FF2B5EF4-FFF2-40B4-BE49-F238E27FC236}">
                <a16:creationId xmlns:a16="http://schemas.microsoft.com/office/drawing/2014/main" id="{D86BD45D-4C9A-FD8A-8039-F1BEA103937B}"/>
              </a:ext>
            </a:extLst>
          </p:cNvPr>
          <p:cNvGrpSpPr/>
          <p:nvPr/>
        </p:nvGrpSpPr>
        <p:grpSpPr>
          <a:xfrm>
            <a:off x="721599" y="1587610"/>
            <a:ext cx="962058" cy="1191597"/>
            <a:chOff x="1828799" y="1798501"/>
            <a:chExt cx="1163784" cy="1441454"/>
          </a:xfrm>
        </p:grpSpPr>
        <p:sp>
          <p:nvSpPr>
            <p:cNvPr id="6" name="Graphic 4">
              <a:extLst>
                <a:ext uri="{FF2B5EF4-FFF2-40B4-BE49-F238E27FC236}">
                  <a16:creationId xmlns:a16="http://schemas.microsoft.com/office/drawing/2014/main" id="{C825A299-6A46-3B21-2B51-C34E099A7E6F}"/>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4">
              <a:extLst>
                <a:ext uri="{FF2B5EF4-FFF2-40B4-BE49-F238E27FC236}">
                  <a16:creationId xmlns:a16="http://schemas.microsoft.com/office/drawing/2014/main" id="{0210A782-C16D-1B80-B2DA-970656810800}"/>
                </a:ext>
              </a:extLst>
            </p:cNvPr>
            <p:cNvSpPr txBox="1">
              <a:spLocks/>
            </p:cNvSpPr>
            <p:nvPr/>
          </p:nvSpPr>
          <p:spPr>
            <a:xfrm>
              <a:off x="1828799" y="2277637"/>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000" b="1" dirty="0">
                  <a:solidFill>
                    <a:schemeClr val="bg1"/>
                  </a:solidFill>
                </a:rPr>
                <a:t>01</a:t>
              </a:r>
            </a:p>
          </p:txBody>
        </p:sp>
      </p:grpSp>
      <p:sp>
        <p:nvSpPr>
          <p:cNvPr id="21" name="Text Placeholder 2">
            <a:extLst>
              <a:ext uri="{FF2B5EF4-FFF2-40B4-BE49-F238E27FC236}">
                <a16:creationId xmlns:a16="http://schemas.microsoft.com/office/drawing/2014/main" id="{66C18D35-002F-F78B-5CB9-E732D2E6C4CE}"/>
              </a:ext>
            </a:extLst>
          </p:cNvPr>
          <p:cNvSpPr txBox="1">
            <a:spLocks/>
          </p:cNvSpPr>
          <p:nvPr/>
        </p:nvSpPr>
        <p:spPr>
          <a:xfrm>
            <a:off x="625336" y="2732882"/>
            <a:ext cx="5086174" cy="3223236"/>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sz="2400" b="1" i="1" dirty="0"/>
              <a:t>Utiliser les noms ou surnoms de personnes réelles</a:t>
            </a:r>
          </a:p>
          <a:p>
            <a:endParaRPr lang="en-IE" dirty="0"/>
          </a:p>
          <a:p>
            <a:pPr>
              <a:buClr>
                <a:srgbClr val="B6D1E1"/>
              </a:buClr>
            </a:pPr>
            <a:r>
              <a:rPr lang="en-IE" b="1" dirty="0"/>
              <a:t>AVANTAGES </a:t>
            </a:r>
          </a:p>
          <a:p>
            <a:pPr marL="342900" indent="-342900">
              <a:buClr>
                <a:srgbClr val="B6D1E1"/>
              </a:buClr>
              <a:buFont typeface="Arial" panose="020B0604020202020204" pitchFamily="34" charset="0"/>
              <a:buChar char="•"/>
            </a:pPr>
            <a:r>
              <a:rPr lang="en-IE" dirty="0"/>
              <a:t>Votre marque de propriété </a:t>
            </a:r>
          </a:p>
          <a:p>
            <a:pPr marL="342900" indent="-342900">
              <a:buClr>
                <a:srgbClr val="B6D1E1"/>
              </a:buClr>
              <a:buFont typeface="Arial" panose="020B0604020202020204" pitchFamily="34" charset="0"/>
              <a:buChar char="•"/>
            </a:pPr>
            <a:r>
              <a:rPr lang="en-IE" dirty="0"/>
              <a:t>Un héritage pour votre famille </a:t>
            </a:r>
          </a:p>
          <a:p>
            <a:pPr marL="342900" indent="-342900">
              <a:buClr>
                <a:srgbClr val="B6D1E1"/>
              </a:buClr>
              <a:buFont typeface="Arial" panose="020B0604020202020204" pitchFamily="34" charset="0"/>
              <a:buChar char="•"/>
            </a:pPr>
            <a:r>
              <a:rPr lang="en-IE" dirty="0"/>
              <a:t>Signal Nationalité ou non</a:t>
            </a:r>
          </a:p>
          <a:p>
            <a:pPr marL="342900" indent="-342900">
              <a:buClr>
                <a:srgbClr val="B6D1E1"/>
              </a:buClr>
              <a:buFont typeface="Arial" panose="020B0604020202020204" pitchFamily="34" charset="0"/>
              <a:buChar char="•"/>
            </a:pPr>
            <a:r>
              <a:rPr lang="en-IE" dirty="0"/>
              <a:t> </a:t>
            </a:r>
          </a:p>
          <a:p>
            <a:pPr>
              <a:buClr>
                <a:srgbClr val="B6D1E1"/>
              </a:buClr>
            </a:pPr>
            <a:r>
              <a:rPr lang="en-IE" b="1" dirty="0"/>
              <a:t>CONS</a:t>
            </a:r>
          </a:p>
          <a:p>
            <a:pPr marL="342900" indent="-342900">
              <a:buClr>
                <a:srgbClr val="B6D1E1"/>
              </a:buClr>
              <a:buFont typeface="Arial" panose="020B0604020202020204" pitchFamily="34" charset="0"/>
              <a:buChar char="•"/>
            </a:pPr>
            <a:r>
              <a:rPr lang="en-IE" dirty="0"/>
              <a:t>Peut prendre plus de temps pour s'établir</a:t>
            </a:r>
          </a:p>
          <a:p>
            <a:pPr marL="342900" indent="-342900">
              <a:buClr>
                <a:srgbClr val="B6D1E1"/>
              </a:buClr>
              <a:buFont typeface="Arial" panose="020B0604020202020204" pitchFamily="34" charset="0"/>
              <a:buChar char="•"/>
            </a:pPr>
            <a:r>
              <a:rPr lang="en-IE" dirty="0"/>
              <a:t>Une description plus détaillée peut s'avérer nécessaire</a:t>
            </a:r>
          </a:p>
          <a:p>
            <a:pPr>
              <a:buClr>
                <a:srgbClr val="B6D1E1"/>
              </a:buClr>
            </a:pPr>
            <a:endParaRPr lang="en-IE" dirty="0"/>
          </a:p>
          <a:p>
            <a:endParaRPr lang="en-IE" dirty="0"/>
          </a:p>
        </p:txBody>
      </p:sp>
      <p:cxnSp>
        <p:nvCxnSpPr>
          <p:cNvPr id="22" name="Straight Connector 21">
            <a:extLst>
              <a:ext uri="{FF2B5EF4-FFF2-40B4-BE49-F238E27FC236}">
                <a16:creationId xmlns:a16="http://schemas.microsoft.com/office/drawing/2014/main" id="{62A45C04-634A-BA3C-74DF-12627E9854FC}"/>
              </a:ext>
            </a:extLst>
          </p:cNvPr>
          <p:cNvCxnSpPr>
            <a:cxnSpLocks/>
          </p:cNvCxnSpPr>
          <p:nvPr/>
        </p:nvCxnSpPr>
        <p:spPr>
          <a:xfrm flipV="1">
            <a:off x="5880331" y="2408561"/>
            <a:ext cx="0" cy="376001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6">
            <a:extLst>
              <a:ext uri="{FF2B5EF4-FFF2-40B4-BE49-F238E27FC236}">
                <a16:creationId xmlns:a16="http://schemas.microsoft.com/office/drawing/2014/main" id="{86030254-F56B-0F9A-C2C2-F54E6868A3C0}"/>
              </a:ext>
            </a:extLst>
          </p:cNvPr>
          <p:cNvSpPr>
            <a:spLocks noGrp="1"/>
          </p:cNvSpPr>
          <p:nvPr>
            <p:ph type="body" sz="quarter" idx="14"/>
          </p:nvPr>
        </p:nvSpPr>
        <p:spPr>
          <a:xfrm>
            <a:off x="6500226" y="5056939"/>
            <a:ext cx="6497531" cy="533704"/>
          </a:xfrm>
        </p:spPr>
        <p:txBody>
          <a:bodyPr/>
          <a:lstStyle/>
          <a:p>
            <a:r>
              <a:rPr lang="en-US" dirty="0"/>
              <a:t>Exemple.. </a:t>
            </a:r>
            <a:r>
              <a:rPr lang="en-GB" b="1" dirty="0"/>
              <a:t>Mama Liu &amp; Sons</a:t>
            </a:r>
            <a:endParaRPr lang="en-US" b="1" dirty="0"/>
          </a:p>
        </p:txBody>
      </p:sp>
      <p:pic>
        <p:nvPicPr>
          <p:cNvPr id="24" name="Picture 23">
            <a:extLst>
              <a:ext uri="{FF2B5EF4-FFF2-40B4-BE49-F238E27FC236}">
                <a16:creationId xmlns:a16="http://schemas.microsoft.com/office/drawing/2014/main" id="{78D483DB-25D1-ADF4-4B3E-646181CB7853}"/>
              </a:ext>
            </a:extLst>
          </p:cNvPr>
          <p:cNvPicPr>
            <a:picLocks noChangeAspect="1"/>
          </p:cNvPicPr>
          <p:nvPr/>
        </p:nvPicPr>
        <p:blipFill rotWithShape="1">
          <a:blip r:embed="rId3">
            <a:extLst>
              <a:ext uri="{28A0092B-C50C-407E-A947-70E740481C1C}">
                <a14:useLocalDpi xmlns:a14="http://schemas.microsoft.com/office/drawing/2010/main" val="0"/>
              </a:ext>
            </a:extLst>
          </a:blip>
          <a:srcRect l="-3424" t="-1173" r="33125" b="12394"/>
          <a:stretch/>
        </p:blipFill>
        <p:spPr>
          <a:xfrm>
            <a:off x="6049152" y="920902"/>
            <a:ext cx="6142848" cy="4780462"/>
          </a:xfrm>
          <a:prstGeom prst="rect">
            <a:avLst/>
          </a:prstGeom>
        </p:spPr>
      </p:pic>
      <p:grpSp>
        <p:nvGrpSpPr>
          <p:cNvPr id="27" name="Google Shape;612;p39">
            <a:extLst>
              <a:ext uri="{FF2B5EF4-FFF2-40B4-BE49-F238E27FC236}">
                <a16:creationId xmlns:a16="http://schemas.microsoft.com/office/drawing/2014/main" id="{EA8DA8B9-6ED2-766E-51B1-14557A284397}"/>
              </a:ext>
            </a:extLst>
          </p:cNvPr>
          <p:cNvGrpSpPr/>
          <p:nvPr/>
        </p:nvGrpSpPr>
        <p:grpSpPr>
          <a:xfrm>
            <a:off x="7047327" y="4831716"/>
            <a:ext cx="418131" cy="426894"/>
            <a:chOff x="3951850" y="2985350"/>
            <a:chExt cx="407950" cy="416500"/>
          </a:xfrm>
        </p:grpSpPr>
        <p:sp>
          <p:nvSpPr>
            <p:cNvPr id="28" name="Google Shape;613;p39">
              <a:extLst>
                <a:ext uri="{FF2B5EF4-FFF2-40B4-BE49-F238E27FC236}">
                  <a16:creationId xmlns:a16="http://schemas.microsoft.com/office/drawing/2014/main" id="{D20793BF-DAB8-3088-1D1B-0DBD0CF8EE61}"/>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14;p39">
              <a:extLst>
                <a:ext uri="{FF2B5EF4-FFF2-40B4-BE49-F238E27FC236}">
                  <a16:creationId xmlns:a16="http://schemas.microsoft.com/office/drawing/2014/main" id="{D2D67CE0-8A74-A90A-4857-698E2165E899}"/>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15;p39">
              <a:extLst>
                <a:ext uri="{FF2B5EF4-FFF2-40B4-BE49-F238E27FC236}">
                  <a16:creationId xmlns:a16="http://schemas.microsoft.com/office/drawing/2014/main" id="{D3B94151-356C-5979-6F5E-16C6DD0DAD1D}"/>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16;p39">
              <a:extLst>
                <a:ext uri="{FF2B5EF4-FFF2-40B4-BE49-F238E27FC236}">
                  <a16:creationId xmlns:a16="http://schemas.microsoft.com/office/drawing/2014/main" id="{824C8151-FF17-629B-5C23-39B2026C0F7F}"/>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73808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9D81F-73DC-20E7-A801-1A5175DBF4A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605838E-D2E6-971C-BB3D-FAC5C68F8BF5}"/>
              </a:ext>
            </a:extLst>
          </p:cNvPr>
          <p:cNvSpPr>
            <a:spLocks noGrp="1"/>
          </p:cNvSpPr>
          <p:nvPr>
            <p:ph type="body" sz="quarter" idx="27"/>
          </p:nvPr>
        </p:nvSpPr>
        <p:spPr/>
        <p:txBody>
          <a:bodyPr/>
          <a:lstStyle/>
          <a:p>
            <a:r>
              <a:rPr lang="en-US" dirty="0"/>
              <a:t>LES MOYENS DE TROUVER VOTRE NOM DE MARQUE...</a:t>
            </a:r>
          </a:p>
        </p:txBody>
      </p:sp>
      <p:grpSp>
        <p:nvGrpSpPr>
          <p:cNvPr id="12" name="Google Shape;612;p39">
            <a:extLst>
              <a:ext uri="{FF2B5EF4-FFF2-40B4-BE49-F238E27FC236}">
                <a16:creationId xmlns:a16="http://schemas.microsoft.com/office/drawing/2014/main" id="{5F1C2003-7EC0-AEE2-0BD5-EED137EFBBBC}"/>
              </a:ext>
            </a:extLst>
          </p:cNvPr>
          <p:cNvGrpSpPr/>
          <p:nvPr/>
        </p:nvGrpSpPr>
        <p:grpSpPr>
          <a:xfrm>
            <a:off x="5473857" y="5701364"/>
            <a:ext cx="453026" cy="462520"/>
            <a:chOff x="3951850" y="2985350"/>
            <a:chExt cx="407950" cy="416500"/>
          </a:xfrm>
        </p:grpSpPr>
        <p:sp>
          <p:nvSpPr>
            <p:cNvPr id="14" name="Google Shape;613;p39">
              <a:extLst>
                <a:ext uri="{FF2B5EF4-FFF2-40B4-BE49-F238E27FC236}">
                  <a16:creationId xmlns:a16="http://schemas.microsoft.com/office/drawing/2014/main" id="{F926873F-BCCD-34DB-429A-20DD2152BF47}"/>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14;p39">
              <a:extLst>
                <a:ext uri="{FF2B5EF4-FFF2-40B4-BE49-F238E27FC236}">
                  <a16:creationId xmlns:a16="http://schemas.microsoft.com/office/drawing/2014/main" id="{F11173F8-FF3C-2E99-9229-F11B27B7FC19}"/>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15;p39">
              <a:extLst>
                <a:ext uri="{FF2B5EF4-FFF2-40B4-BE49-F238E27FC236}">
                  <a16:creationId xmlns:a16="http://schemas.microsoft.com/office/drawing/2014/main" id="{7CEEF85F-21BA-3729-2202-DF3A1F9B3617}"/>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16;p39">
              <a:extLst>
                <a:ext uri="{FF2B5EF4-FFF2-40B4-BE49-F238E27FC236}">
                  <a16:creationId xmlns:a16="http://schemas.microsoft.com/office/drawing/2014/main" id="{766B7837-C6BB-C0F2-3685-37FD20D32320}"/>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 Placeholder 4">
            <a:extLst>
              <a:ext uri="{FF2B5EF4-FFF2-40B4-BE49-F238E27FC236}">
                <a16:creationId xmlns:a16="http://schemas.microsoft.com/office/drawing/2014/main" id="{E8F1238E-4955-4F65-D04F-F71284583DD3}"/>
              </a:ext>
            </a:extLst>
          </p:cNvPr>
          <p:cNvSpPr txBox="1">
            <a:spLocks/>
          </p:cNvSpPr>
          <p:nvPr/>
        </p:nvSpPr>
        <p:spPr>
          <a:xfrm>
            <a:off x="1506992" y="1324201"/>
            <a:ext cx="6853237"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EXEMPLE DE NOM DE FONDATEUR</a:t>
            </a:r>
          </a:p>
          <a:p>
            <a:pPr>
              <a:lnSpc>
                <a:spcPts val="2940"/>
              </a:lnSpc>
            </a:pPr>
            <a:endParaRPr lang="en-US" sz="3200" b="1" dirty="0">
              <a:solidFill>
                <a:srgbClr val="94C7B0"/>
              </a:solidFill>
            </a:endParaRPr>
          </a:p>
        </p:txBody>
      </p:sp>
      <p:grpSp>
        <p:nvGrpSpPr>
          <p:cNvPr id="5" name="Group 4">
            <a:extLst>
              <a:ext uri="{FF2B5EF4-FFF2-40B4-BE49-F238E27FC236}">
                <a16:creationId xmlns:a16="http://schemas.microsoft.com/office/drawing/2014/main" id="{B732D469-2559-0EEE-9C51-658CAA0858A7}"/>
              </a:ext>
            </a:extLst>
          </p:cNvPr>
          <p:cNvGrpSpPr/>
          <p:nvPr/>
        </p:nvGrpSpPr>
        <p:grpSpPr>
          <a:xfrm>
            <a:off x="349365" y="1587610"/>
            <a:ext cx="962058" cy="1191597"/>
            <a:chOff x="1828799" y="1798501"/>
            <a:chExt cx="1163784" cy="1441454"/>
          </a:xfrm>
        </p:grpSpPr>
        <p:sp>
          <p:nvSpPr>
            <p:cNvPr id="6" name="Graphic 4">
              <a:extLst>
                <a:ext uri="{FF2B5EF4-FFF2-40B4-BE49-F238E27FC236}">
                  <a16:creationId xmlns:a16="http://schemas.microsoft.com/office/drawing/2014/main" id="{B1A4D4F0-AC46-7C5B-0225-E802A2E7D589}"/>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4">
              <a:extLst>
                <a:ext uri="{FF2B5EF4-FFF2-40B4-BE49-F238E27FC236}">
                  <a16:creationId xmlns:a16="http://schemas.microsoft.com/office/drawing/2014/main" id="{1F087780-CF66-FFF8-0F8A-5B976E529494}"/>
                </a:ext>
              </a:extLst>
            </p:cNvPr>
            <p:cNvSpPr txBox="1">
              <a:spLocks/>
            </p:cNvSpPr>
            <p:nvPr/>
          </p:nvSpPr>
          <p:spPr>
            <a:xfrm>
              <a:off x="1828799" y="2277637"/>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000" b="1" dirty="0">
                  <a:solidFill>
                    <a:schemeClr val="bg1"/>
                  </a:solidFill>
                </a:rPr>
                <a:t>01</a:t>
              </a:r>
            </a:p>
          </p:txBody>
        </p:sp>
      </p:grpSp>
      <p:grpSp>
        <p:nvGrpSpPr>
          <p:cNvPr id="27" name="Google Shape;612;p39">
            <a:extLst>
              <a:ext uri="{FF2B5EF4-FFF2-40B4-BE49-F238E27FC236}">
                <a16:creationId xmlns:a16="http://schemas.microsoft.com/office/drawing/2014/main" id="{228A27FE-AEBA-5FB1-506F-289D026DD232}"/>
              </a:ext>
            </a:extLst>
          </p:cNvPr>
          <p:cNvGrpSpPr/>
          <p:nvPr/>
        </p:nvGrpSpPr>
        <p:grpSpPr>
          <a:xfrm>
            <a:off x="7047327" y="4831716"/>
            <a:ext cx="418131" cy="426894"/>
            <a:chOff x="3951850" y="2985350"/>
            <a:chExt cx="407950" cy="416500"/>
          </a:xfrm>
        </p:grpSpPr>
        <p:sp>
          <p:nvSpPr>
            <p:cNvPr id="28" name="Google Shape;613;p39">
              <a:extLst>
                <a:ext uri="{FF2B5EF4-FFF2-40B4-BE49-F238E27FC236}">
                  <a16:creationId xmlns:a16="http://schemas.microsoft.com/office/drawing/2014/main" id="{594A197B-DFAC-AB34-DD81-D3982F897F04}"/>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14;p39">
              <a:extLst>
                <a:ext uri="{FF2B5EF4-FFF2-40B4-BE49-F238E27FC236}">
                  <a16:creationId xmlns:a16="http://schemas.microsoft.com/office/drawing/2014/main" id="{99BD5A66-854C-C264-C45C-439EF6D1A1E5}"/>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15;p39">
              <a:extLst>
                <a:ext uri="{FF2B5EF4-FFF2-40B4-BE49-F238E27FC236}">
                  <a16:creationId xmlns:a16="http://schemas.microsoft.com/office/drawing/2014/main" id="{226FDD23-FC6B-A239-1C07-DBF9831B5063}"/>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16;p39">
              <a:extLst>
                <a:ext uri="{FF2B5EF4-FFF2-40B4-BE49-F238E27FC236}">
                  <a16:creationId xmlns:a16="http://schemas.microsoft.com/office/drawing/2014/main" id="{A2683B7D-19AB-8D74-6D00-0BCA32355B02}"/>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 Placeholder 7">
            <a:extLst>
              <a:ext uri="{FF2B5EF4-FFF2-40B4-BE49-F238E27FC236}">
                <a16:creationId xmlns:a16="http://schemas.microsoft.com/office/drawing/2014/main" id="{B3FEB681-64E8-D570-BD9B-A5AE3C75A5BC}"/>
              </a:ext>
            </a:extLst>
          </p:cNvPr>
          <p:cNvSpPr>
            <a:spLocks noGrp="1"/>
          </p:cNvSpPr>
          <p:nvPr>
            <p:ph type="body" sz="quarter" idx="14"/>
          </p:nvPr>
        </p:nvSpPr>
        <p:spPr>
          <a:xfrm>
            <a:off x="1569855" y="1831551"/>
            <a:ext cx="10471094" cy="4672013"/>
          </a:xfrm>
        </p:spPr>
        <p:txBody>
          <a:bodyPr/>
          <a:lstStyle/>
          <a:p>
            <a:r>
              <a:rPr lang="en-GB" sz="1800" dirty="0"/>
              <a:t>Nom de marque : Mama Liu &amp; Sons</a:t>
            </a:r>
          </a:p>
          <a:p>
            <a:r>
              <a:rPr lang="en-GB" sz="1800" dirty="0"/>
              <a:t>Fondateur : Liu Chang</a:t>
            </a:r>
          </a:p>
          <a:p>
            <a:r>
              <a:rPr lang="en-GB" sz="1800" dirty="0"/>
              <a:t>Lieu : Vienne, Autriche</a:t>
            </a:r>
          </a:p>
          <a:p>
            <a:r>
              <a:rPr lang="en-GB" sz="1800" dirty="0"/>
              <a:t>Site web : 		</a:t>
            </a:r>
            <a:r>
              <a:rPr lang="en-GB" sz="1800" dirty="0">
                <a:hlinkClick r:id="rId2"/>
              </a:rPr>
              <a:t>https://www.mamaliuandsons.at/</a:t>
            </a:r>
            <a:endParaRPr lang="en-GB" sz="1800" dirty="0"/>
          </a:p>
          <a:p>
            <a:endParaRPr lang="en-GB" sz="1800" dirty="0"/>
          </a:p>
          <a:p>
            <a:r>
              <a:rPr lang="en-GB" sz="1800" b="1" dirty="0">
                <a:solidFill>
                  <a:srgbClr val="84BFA4"/>
                </a:solidFill>
              </a:rPr>
              <a:t>Histoire du nom :</a:t>
            </a:r>
          </a:p>
          <a:p>
            <a:r>
              <a:rPr lang="en-GB" sz="1800" dirty="0"/>
              <a:t>Le nom de la marque "Mama Liu &amp; Sons" s'inspire du surnom familial affectueux "Mama Liu", qui fait référence à la mère du fondateur, connue pour sa cuisine chinoise familiale. Ce nom évoque un sentiment de chaleur, de tradition et de racines familiales. Il associe l'héritage personnel à une identité accueillante et familière qui crée un lien immédiat avec les clients.</a:t>
            </a:r>
          </a:p>
          <a:p>
            <a:endParaRPr lang="en-GB" sz="1800" dirty="0"/>
          </a:p>
          <a:p>
            <a:r>
              <a:rPr lang="en-GB" sz="1800" b="1" dirty="0">
                <a:solidFill>
                  <a:srgbClr val="84BFA4"/>
                </a:solidFill>
              </a:rPr>
              <a:t>Pourquoi ça marche :</a:t>
            </a:r>
          </a:p>
          <a:p>
            <a:r>
              <a:rPr lang="en-GB" sz="1800" dirty="0"/>
              <a:t>"Mama Liu" est un surnom amical qui évoque le confort et l'authenticité. "&amp; Sons" ajoute une touche classique, inspirée du patrimoine, même s'il est moderne et élégant. Ce nom reflète la qualité du fait maison, les recettes familiales et les racines culturelles chinoises, tout en étant facile à mémoriser.</a:t>
            </a:r>
            <a:endParaRPr lang="en-IE" sz="1800" dirty="0"/>
          </a:p>
        </p:txBody>
      </p:sp>
    </p:spTree>
    <p:extLst>
      <p:ext uri="{BB962C8B-B14F-4D97-AF65-F5344CB8AC3E}">
        <p14:creationId xmlns:p14="http://schemas.microsoft.com/office/powerpoint/2010/main" val="7445721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88F465-BDE1-E3AC-23BE-1B0A2F066845}"/>
              </a:ext>
            </a:extLst>
          </p:cNvPr>
          <p:cNvSpPr>
            <a:spLocks noGrp="1"/>
          </p:cNvSpPr>
          <p:nvPr>
            <p:ph type="body" sz="quarter" idx="27"/>
          </p:nvPr>
        </p:nvSpPr>
        <p:spPr/>
        <p:txBody>
          <a:bodyPr/>
          <a:lstStyle/>
          <a:p>
            <a:r>
              <a:rPr lang="en-US" dirty="0"/>
              <a:t>LES MOYENS DE TROUVER VOTRE NOM DE MARQUE...</a:t>
            </a:r>
          </a:p>
        </p:txBody>
      </p:sp>
      <p:cxnSp>
        <p:nvCxnSpPr>
          <p:cNvPr id="3" name="Straight Connector 2">
            <a:extLst>
              <a:ext uri="{FF2B5EF4-FFF2-40B4-BE49-F238E27FC236}">
                <a16:creationId xmlns:a16="http://schemas.microsoft.com/office/drawing/2014/main" id="{04DD2F48-B18B-E240-2F7B-CB4A67CE4E39}"/>
              </a:ext>
            </a:extLst>
          </p:cNvPr>
          <p:cNvCxnSpPr>
            <a:cxnSpLocks/>
          </p:cNvCxnSpPr>
          <p:nvPr/>
        </p:nvCxnSpPr>
        <p:spPr>
          <a:xfrm flipH="1">
            <a:off x="818755" y="1754024"/>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4" name="Text Placeholder 4">
            <a:extLst>
              <a:ext uri="{FF2B5EF4-FFF2-40B4-BE49-F238E27FC236}">
                <a16:creationId xmlns:a16="http://schemas.microsoft.com/office/drawing/2014/main" id="{F8B9BA60-5DAE-638A-3F41-8AB8562A727D}"/>
              </a:ext>
            </a:extLst>
          </p:cNvPr>
          <p:cNvSpPr txBox="1">
            <a:spLocks/>
          </p:cNvSpPr>
          <p:nvPr/>
        </p:nvSpPr>
        <p:spPr>
          <a:xfrm>
            <a:off x="2095788" y="1571780"/>
            <a:ext cx="3577224"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PERSONNIFICATION</a:t>
            </a:r>
          </a:p>
        </p:txBody>
      </p:sp>
      <p:grpSp>
        <p:nvGrpSpPr>
          <p:cNvPr id="5" name="Group 4">
            <a:extLst>
              <a:ext uri="{FF2B5EF4-FFF2-40B4-BE49-F238E27FC236}">
                <a16:creationId xmlns:a16="http://schemas.microsoft.com/office/drawing/2014/main" id="{D86BD45D-4C9A-FD8A-8039-F1BEA103937B}"/>
              </a:ext>
            </a:extLst>
          </p:cNvPr>
          <p:cNvGrpSpPr/>
          <p:nvPr/>
        </p:nvGrpSpPr>
        <p:grpSpPr>
          <a:xfrm>
            <a:off x="599082" y="1158225"/>
            <a:ext cx="962058" cy="1191597"/>
            <a:chOff x="1828799" y="1798501"/>
            <a:chExt cx="1163784" cy="1441454"/>
          </a:xfrm>
        </p:grpSpPr>
        <p:sp>
          <p:nvSpPr>
            <p:cNvPr id="6" name="Graphic 4">
              <a:extLst>
                <a:ext uri="{FF2B5EF4-FFF2-40B4-BE49-F238E27FC236}">
                  <a16:creationId xmlns:a16="http://schemas.microsoft.com/office/drawing/2014/main" id="{C825A299-6A46-3B21-2B51-C34E099A7E6F}"/>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4">
              <a:extLst>
                <a:ext uri="{FF2B5EF4-FFF2-40B4-BE49-F238E27FC236}">
                  <a16:creationId xmlns:a16="http://schemas.microsoft.com/office/drawing/2014/main" id="{0210A782-C16D-1B80-B2DA-970656810800}"/>
                </a:ext>
              </a:extLst>
            </p:cNvPr>
            <p:cNvSpPr txBox="1">
              <a:spLocks/>
            </p:cNvSpPr>
            <p:nvPr/>
          </p:nvSpPr>
          <p:spPr>
            <a:xfrm>
              <a:off x="1828799" y="2277637"/>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000" b="1" dirty="0">
                  <a:solidFill>
                    <a:schemeClr val="bg1"/>
                  </a:solidFill>
                </a:rPr>
                <a:t>02</a:t>
              </a:r>
            </a:p>
          </p:txBody>
        </p:sp>
      </p:grpSp>
      <p:sp>
        <p:nvSpPr>
          <p:cNvPr id="21" name="Text Placeholder 2">
            <a:extLst>
              <a:ext uri="{FF2B5EF4-FFF2-40B4-BE49-F238E27FC236}">
                <a16:creationId xmlns:a16="http://schemas.microsoft.com/office/drawing/2014/main" id="{66C18D35-002F-F78B-5CB9-E732D2E6C4CE}"/>
              </a:ext>
            </a:extLst>
          </p:cNvPr>
          <p:cNvSpPr txBox="1">
            <a:spLocks/>
          </p:cNvSpPr>
          <p:nvPr/>
        </p:nvSpPr>
        <p:spPr>
          <a:xfrm>
            <a:off x="291318" y="2178422"/>
            <a:ext cx="6367602" cy="3223236"/>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sz="1800" b="1" i="1" dirty="0"/>
              <a:t>Les marques qui tirent leur nom d'un mythe</a:t>
            </a:r>
          </a:p>
          <a:p>
            <a:endParaRPr lang="en-IE" sz="1800" dirty="0"/>
          </a:p>
          <a:p>
            <a:pPr>
              <a:buNone/>
            </a:pPr>
            <a:r>
              <a:rPr lang="en-GB" sz="1800" dirty="0" err="1"/>
              <a:t>Elovena </a:t>
            </a:r>
            <a:r>
              <a:rPr lang="en-GB" sz="1800" dirty="0"/>
              <a:t>est une marque alimentaire finlandaise connue pour ses produits à base d'avoine, notamment les bouillies, les flocons et les barres snack. Le nom de la marque associe "Elo", qui signifie vie ou récolte en finnois, et "Avena", le mot latin pour avoine, reflétant ainsi l'engagement en faveur des aliments naturels. </a:t>
            </a:r>
          </a:p>
          <a:p>
            <a:pPr>
              <a:buNone/>
            </a:pPr>
            <a:endParaRPr lang="en-GB" sz="1800" b="1" dirty="0">
              <a:solidFill>
                <a:srgbClr val="84BFA4"/>
              </a:solidFill>
            </a:endParaRPr>
          </a:p>
          <a:p>
            <a:pPr>
              <a:buNone/>
            </a:pPr>
            <a:r>
              <a:rPr lang="en-GB" sz="1800" b="1" dirty="0">
                <a:solidFill>
                  <a:srgbClr val="84BFA4"/>
                </a:solidFill>
              </a:rPr>
              <a:t>Pourquoi le nom fonctionne </a:t>
            </a:r>
            <a:r>
              <a:rPr lang="en-GB" sz="1800" dirty="0">
                <a:solidFill>
                  <a:srgbClr val="84BFA4"/>
                </a:solidFill>
              </a:rPr>
              <a:t>:</a:t>
            </a:r>
          </a:p>
          <a:p>
            <a:pPr marL="342900" indent="-342900">
              <a:buFont typeface="Arial" panose="020B0604020202020204" pitchFamily="34" charset="0"/>
              <a:buChar char="•"/>
            </a:pPr>
            <a:r>
              <a:rPr lang="en-GB" sz="1800" b="1" dirty="0"/>
              <a:t>Signification culturelle </a:t>
            </a:r>
            <a:r>
              <a:rPr lang="en-GB" sz="1800" dirty="0"/>
              <a:t>: Le nom évoque l'héritage finlandais et l'association du pays avec l'avoine de haute qualité.</a:t>
            </a:r>
          </a:p>
          <a:p>
            <a:pPr marL="342900" indent="-342900">
              <a:buFont typeface="Arial" panose="020B0604020202020204" pitchFamily="34" charset="0"/>
              <a:buChar char="•"/>
            </a:pPr>
            <a:r>
              <a:rPr lang="en-GB" sz="1800" b="1" dirty="0"/>
              <a:t>Simplicité et mémorisation </a:t>
            </a:r>
            <a:r>
              <a:rPr lang="en-GB" sz="1800" dirty="0"/>
              <a:t>: Le nom "</a:t>
            </a:r>
            <a:r>
              <a:rPr lang="en-GB" sz="1800" dirty="0" err="1"/>
              <a:t>Elovena</a:t>
            </a:r>
            <a:r>
              <a:rPr lang="en-GB" sz="1800" dirty="0"/>
              <a:t>" est facile à prononcer et à mémoriser, ce qui favorise la reconnaissance de la marque.</a:t>
            </a:r>
          </a:p>
          <a:p>
            <a:endParaRPr lang="en-IE" sz="1800" dirty="0"/>
          </a:p>
        </p:txBody>
      </p:sp>
      <p:cxnSp>
        <p:nvCxnSpPr>
          <p:cNvPr id="22" name="Straight Connector 21">
            <a:extLst>
              <a:ext uri="{FF2B5EF4-FFF2-40B4-BE49-F238E27FC236}">
                <a16:creationId xmlns:a16="http://schemas.microsoft.com/office/drawing/2014/main" id="{62A45C04-634A-BA3C-74DF-12627E9854FC}"/>
              </a:ext>
            </a:extLst>
          </p:cNvPr>
          <p:cNvCxnSpPr>
            <a:cxnSpLocks/>
          </p:cNvCxnSpPr>
          <p:nvPr/>
        </p:nvCxnSpPr>
        <p:spPr>
          <a:xfrm flipV="1">
            <a:off x="6762363" y="2408561"/>
            <a:ext cx="0" cy="376001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78D483DB-25D1-ADF4-4B3E-646181CB7853}"/>
              </a:ext>
            </a:extLst>
          </p:cNvPr>
          <p:cNvPicPr>
            <a:picLocks noChangeAspect="1"/>
          </p:cNvPicPr>
          <p:nvPr/>
        </p:nvPicPr>
        <p:blipFill rotWithShape="1">
          <a:blip r:embed="rId2">
            <a:extLst>
              <a:ext uri="{28A0092B-C50C-407E-A947-70E740481C1C}">
                <a14:useLocalDpi xmlns:a14="http://schemas.microsoft.com/office/drawing/2010/main" val="0"/>
              </a:ext>
            </a:extLst>
          </a:blip>
          <a:srcRect l="-3424" t="-1173" r="33125" b="12394"/>
          <a:stretch/>
        </p:blipFill>
        <p:spPr>
          <a:xfrm>
            <a:off x="6630649" y="1231921"/>
            <a:ext cx="6142848" cy="4780462"/>
          </a:xfrm>
          <a:prstGeom prst="rect">
            <a:avLst/>
          </a:prstGeom>
        </p:spPr>
      </p:pic>
      <p:grpSp>
        <p:nvGrpSpPr>
          <p:cNvPr id="11" name="Google Shape;612;p39">
            <a:extLst>
              <a:ext uri="{FF2B5EF4-FFF2-40B4-BE49-F238E27FC236}">
                <a16:creationId xmlns:a16="http://schemas.microsoft.com/office/drawing/2014/main" id="{049C549F-7158-DDBD-DFC8-120B19EBF4DB}"/>
              </a:ext>
            </a:extLst>
          </p:cNvPr>
          <p:cNvGrpSpPr/>
          <p:nvPr/>
        </p:nvGrpSpPr>
        <p:grpSpPr>
          <a:xfrm>
            <a:off x="6979725" y="4954023"/>
            <a:ext cx="453026" cy="462520"/>
            <a:chOff x="3951850" y="2985350"/>
            <a:chExt cx="407950" cy="416500"/>
          </a:xfrm>
        </p:grpSpPr>
        <p:sp>
          <p:nvSpPr>
            <p:cNvPr id="13" name="Google Shape;613;p39">
              <a:extLst>
                <a:ext uri="{FF2B5EF4-FFF2-40B4-BE49-F238E27FC236}">
                  <a16:creationId xmlns:a16="http://schemas.microsoft.com/office/drawing/2014/main" id="{3E8FDB95-DBDA-7D46-E134-FC4B5FF1FB2F}"/>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14;p39">
              <a:extLst>
                <a:ext uri="{FF2B5EF4-FFF2-40B4-BE49-F238E27FC236}">
                  <a16:creationId xmlns:a16="http://schemas.microsoft.com/office/drawing/2014/main" id="{FA42B7F3-842F-D714-9787-A0486C02615E}"/>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15;p39">
              <a:extLst>
                <a:ext uri="{FF2B5EF4-FFF2-40B4-BE49-F238E27FC236}">
                  <a16:creationId xmlns:a16="http://schemas.microsoft.com/office/drawing/2014/main" id="{AEB81714-AB6B-F232-1260-B51332BAAFAD}"/>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16;p39">
              <a:extLst>
                <a:ext uri="{FF2B5EF4-FFF2-40B4-BE49-F238E27FC236}">
                  <a16:creationId xmlns:a16="http://schemas.microsoft.com/office/drawing/2014/main" id="{6433CA21-111E-A0E3-EA33-58F910AB9F44}"/>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7">
            <a:extLst>
              <a:ext uri="{FF2B5EF4-FFF2-40B4-BE49-F238E27FC236}">
                <a16:creationId xmlns:a16="http://schemas.microsoft.com/office/drawing/2014/main" id="{0EA9D647-948F-77D7-F73E-4972F144F78F}"/>
              </a:ext>
            </a:extLst>
          </p:cNvPr>
          <p:cNvSpPr txBox="1"/>
          <p:nvPr/>
        </p:nvSpPr>
        <p:spPr>
          <a:xfrm>
            <a:off x="7194077" y="4816378"/>
            <a:ext cx="6388662" cy="1477328"/>
          </a:xfrm>
          <a:prstGeom prst="rect">
            <a:avLst/>
          </a:prstGeom>
          <a:noFill/>
        </p:spPr>
        <p:txBody>
          <a:bodyPr wrap="square">
            <a:spAutoFit/>
          </a:bodyPr>
          <a:lstStyle/>
          <a:p>
            <a:r>
              <a:rPr lang="en-IE" b="1" dirty="0">
                <a:solidFill>
                  <a:srgbClr val="84BFA4"/>
                </a:solidFill>
              </a:rPr>
              <a:t>VISITEZ LEUR SITE WEB</a:t>
            </a:r>
          </a:p>
          <a:p>
            <a:r>
              <a:rPr lang="en-IE" b="1" dirty="0">
                <a:solidFill>
                  <a:srgbClr val="84BFA4"/>
                </a:solidFill>
                <a:hlinkClick r:id="rId3"/>
              </a:rPr>
              <a:t>https://elovena.fi/</a:t>
            </a:r>
            <a:endParaRPr lang="en-IE" b="1" dirty="0">
              <a:solidFill>
                <a:srgbClr val="84BFA4"/>
              </a:solidFill>
            </a:endParaRPr>
          </a:p>
          <a:p>
            <a:endParaRPr lang="en-IE" b="1" dirty="0">
              <a:solidFill>
                <a:srgbClr val="84BFA4"/>
              </a:solidFill>
            </a:endParaRPr>
          </a:p>
          <a:p>
            <a:r>
              <a:rPr lang="en-IE" b="1" dirty="0">
                <a:solidFill>
                  <a:srgbClr val="84BFA4"/>
                </a:solidFill>
              </a:rPr>
              <a:t>LIRE L'HISTOIRE</a:t>
            </a:r>
          </a:p>
          <a:p>
            <a:r>
              <a:rPr lang="en-IE" b="1" dirty="0">
                <a:hlinkClick r:id="rId4"/>
              </a:rPr>
              <a:t>https://en.wikipedia.org/wiki/Elovena </a:t>
            </a:r>
          </a:p>
        </p:txBody>
      </p:sp>
      <p:pic>
        <p:nvPicPr>
          <p:cNvPr id="14" name="Picture 13">
            <a:extLst>
              <a:ext uri="{FF2B5EF4-FFF2-40B4-BE49-F238E27FC236}">
                <a16:creationId xmlns:a16="http://schemas.microsoft.com/office/drawing/2014/main" id="{3911EE32-D7CA-DDE3-95A6-8F73648A1978}"/>
              </a:ext>
            </a:extLst>
          </p:cNvPr>
          <p:cNvPicPr>
            <a:picLocks noChangeAspect="1"/>
          </p:cNvPicPr>
          <p:nvPr/>
        </p:nvPicPr>
        <p:blipFill>
          <a:blip r:embed="rId5"/>
          <a:stretch>
            <a:fillRect/>
          </a:stretch>
        </p:blipFill>
        <p:spPr>
          <a:xfrm>
            <a:off x="7256102" y="2041622"/>
            <a:ext cx="4110804" cy="2417090"/>
          </a:xfrm>
          <a:prstGeom prst="rect">
            <a:avLst/>
          </a:prstGeom>
        </p:spPr>
      </p:pic>
    </p:spTree>
    <p:extLst>
      <p:ext uri="{BB962C8B-B14F-4D97-AF65-F5344CB8AC3E}">
        <p14:creationId xmlns:p14="http://schemas.microsoft.com/office/powerpoint/2010/main" val="479051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88F465-BDE1-E3AC-23BE-1B0A2F066845}"/>
              </a:ext>
            </a:extLst>
          </p:cNvPr>
          <p:cNvSpPr>
            <a:spLocks noGrp="1"/>
          </p:cNvSpPr>
          <p:nvPr>
            <p:ph type="body" sz="quarter" idx="27"/>
          </p:nvPr>
        </p:nvSpPr>
        <p:spPr/>
        <p:txBody>
          <a:bodyPr/>
          <a:lstStyle/>
          <a:p>
            <a:r>
              <a:rPr lang="en-US" dirty="0"/>
              <a:t>LES MOYENS DE TROUVER VOTRE NOM DE MARQUE...</a:t>
            </a:r>
          </a:p>
        </p:txBody>
      </p:sp>
      <p:cxnSp>
        <p:nvCxnSpPr>
          <p:cNvPr id="3" name="Straight Connector 2">
            <a:extLst>
              <a:ext uri="{FF2B5EF4-FFF2-40B4-BE49-F238E27FC236}">
                <a16:creationId xmlns:a16="http://schemas.microsoft.com/office/drawing/2014/main" id="{04DD2F48-B18B-E240-2F7B-CB4A67CE4E39}"/>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4" name="Text Placeholder 4">
            <a:extLst>
              <a:ext uri="{FF2B5EF4-FFF2-40B4-BE49-F238E27FC236}">
                <a16:creationId xmlns:a16="http://schemas.microsoft.com/office/drawing/2014/main" id="{F8B9BA60-5DAE-638A-3F41-8AB8562A727D}"/>
              </a:ext>
            </a:extLst>
          </p:cNvPr>
          <p:cNvSpPr txBox="1">
            <a:spLocks/>
          </p:cNvSpPr>
          <p:nvPr/>
        </p:nvSpPr>
        <p:spPr>
          <a:xfrm>
            <a:off x="2180492" y="1756269"/>
            <a:ext cx="2493108"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GÉOGRAPHIE</a:t>
            </a:r>
          </a:p>
        </p:txBody>
      </p:sp>
      <p:grpSp>
        <p:nvGrpSpPr>
          <p:cNvPr id="5" name="Group 4">
            <a:extLst>
              <a:ext uri="{FF2B5EF4-FFF2-40B4-BE49-F238E27FC236}">
                <a16:creationId xmlns:a16="http://schemas.microsoft.com/office/drawing/2014/main" id="{D86BD45D-4C9A-FD8A-8039-F1BEA103937B}"/>
              </a:ext>
            </a:extLst>
          </p:cNvPr>
          <p:cNvGrpSpPr/>
          <p:nvPr/>
        </p:nvGrpSpPr>
        <p:grpSpPr>
          <a:xfrm>
            <a:off x="702515" y="1065011"/>
            <a:ext cx="962058" cy="1191597"/>
            <a:chOff x="1828799" y="1798501"/>
            <a:chExt cx="1163784" cy="1441454"/>
          </a:xfrm>
        </p:grpSpPr>
        <p:sp>
          <p:nvSpPr>
            <p:cNvPr id="6" name="Graphic 4">
              <a:extLst>
                <a:ext uri="{FF2B5EF4-FFF2-40B4-BE49-F238E27FC236}">
                  <a16:creationId xmlns:a16="http://schemas.microsoft.com/office/drawing/2014/main" id="{C825A299-6A46-3B21-2B51-C34E099A7E6F}"/>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4">
              <a:extLst>
                <a:ext uri="{FF2B5EF4-FFF2-40B4-BE49-F238E27FC236}">
                  <a16:creationId xmlns:a16="http://schemas.microsoft.com/office/drawing/2014/main" id="{0210A782-C16D-1B80-B2DA-970656810800}"/>
                </a:ext>
              </a:extLst>
            </p:cNvPr>
            <p:cNvSpPr txBox="1">
              <a:spLocks/>
            </p:cNvSpPr>
            <p:nvPr/>
          </p:nvSpPr>
          <p:spPr>
            <a:xfrm>
              <a:off x="1828799" y="2277637"/>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000" b="1" dirty="0">
                  <a:solidFill>
                    <a:schemeClr val="bg1"/>
                  </a:solidFill>
                </a:rPr>
                <a:t>03</a:t>
              </a:r>
            </a:p>
          </p:txBody>
        </p:sp>
      </p:grpSp>
      <p:sp>
        <p:nvSpPr>
          <p:cNvPr id="21" name="Text Placeholder 2">
            <a:extLst>
              <a:ext uri="{FF2B5EF4-FFF2-40B4-BE49-F238E27FC236}">
                <a16:creationId xmlns:a16="http://schemas.microsoft.com/office/drawing/2014/main" id="{66C18D35-002F-F78B-5CB9-E732D2E6C4CE}"/>
              </a:ext>
            </a:extLst>
          </p:cNvPr>
          <p:cNvSpPr txBox="1">
            <a:spLocks/>
          </p:cNvSpPr>
          <p:nvPr/>
        </p:nvSpPr>
        <p:spPr>
          <a:xfrm>
            <a:off x="593944" y="2266548"/>
            <a:ext cx="5151819" cy="3223236"/>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sz="1800" b="1" i="1" dirty="0"/>
              <a:t>Marques nommées d'après leur lieu d'origine</a:t>
            </a:r>
          </a:p>
          <a:p>
            <a:r>
              <a:rPr lang="en-GB" sz="1600" dirty="0">
                <a:hlinkClick r:id="rId2"/>
              </a:rPr>
              <a:t>Icônes navarraises : Les super-aliments de </a:t>
            </a:r>
            <a:r>
              <a:rPr lang="en-GB" sz="1600" dirty="0" err="1">
                <a:hlinkClick r:id="rId2"/>
              </a:rPr>
              <a:t>Messénie</a:t>
            </a:r>
            <a:endParaRPr lang="en-GB" sz="1600" dirty="0"/>
          </a:p>
          <a:p>
            <a:endParaRPr lang="en-GB" sz="1600" dirty="0"/>
          </a:p>
          <a:p>
            <a:r>
              <a:rPr lang="en-GB" sz="1800" b="1" dirty="0">
                <a:solidFill>
                  <a:schemeClr val="tx1"/>
                </a:solidFill>
              </a:rPr>
              <a:t>Navarino Icons </a:t>
            </a:r>
            <a:r>
              <a:rPr lang="en-GB" sz="1800" dirty="0">
                <a:solidFill>
                  <a:schemeClr val="tx1"/>
                </a:solidFill>
              </a:rPr>
              <a:t>est une marque de produits alimentaires grecs haut de gamme qui célèbre le riche patrimoine culinaire de la </a:t>
            </a:r>
            <a:r>
              <a:rPr lang="en-GB" sz="1800" dirty="0" err="1">
                <a:solidFill>
                  <a:schemeClr val="tx1"/>
                </a:solidFill>
              </a:rPr>
              <a:t>Messénie</a:t>
            </a:r>
            <a:r>
              <a:rPr lang="en-GB" sz="1800" dirty="0">
                <a:solidFill>
                  <a:schemeClr val="tx1"/>
                </a:solidFill>
              </a:rPr>
              <a:t>, une région fertile du Péloponnèse. Lancée en 2011 par Costa Navarino, la marque vise à promouvoir l'histoire et la culture de la région de Messénie à travers des produits alimentaires traditionnels et des objets d'art.</a:t>
            </a:r>
            <a:endParaRPr lang="en-IE" sz="1800" b="1" i="1" dirty="0">
              <a:solidFill>
                <a:schemeClr val="tx1"/>
              </a:solidFill>
              <a:hlinkClick r:id="rId2">
                <a:extLst>
                  <a:ext uri="{A12FA001-AC4F-418D-AE19-62706E023703}">
                    <ahyp:hlinkClr xmlns:ahyp="http://schemas.microsoft.com/office/drawing/2018/hyperlinkcolor" val="tx"/>
                  </a:ext>
                </a:extLst>
              </a:hlinkClick>
            </a:endParaRPr>
          </a:p>
          <a:p>
            <a:endParaRPr lang="en-IE" sz="1800" b="1" i="1" dirty="0">
              <a:solidFill>
                <a:srgbClr val="0563C1"/>
              </a:solidFill>
              <a:hlinkClick r:id="rId2">
                <a:extLst>
                  <a:ext uri="{A12FA001-AC4F-418D-AE19-62706E023703}">
                    <ahyp:hlinkClr xmlns:ahyp="http://schemas.microsoft.com/office/drawing/2018/hyperlinkcolor" val="tx"/>
                  </a:ext>
                </a:extLst>
              </a:hlinkClick>
            </a:endParaRPr>
          </a:p>
          <a:p>
            <a:r>
              <a:rPr lang="en-IE" sz="1800" b="1" dirty="0">
                <a:solidFill>
                  <a:srgbClr val="84BFA4"/>
                </a:solidFill>
                <a:hlinkClick r:id="rId2">
                  <a:extLst>
                    <a:ext uri="{A12FA001-AC4F-418D-AE19-62706E023703}">
                      <ahyp:hlinkClr xmlns:ahyp="http://schemas.microsoft.com/office/drawing/2018/hyperlinkcolor" val="tx"/>
                    </a:ext>
                  </a:extLst>
                </a:hlinkClick>
              </a:rPr>
              <a:t>LIRE </a:t>
            </a:r>
            <a:r>
              <a:rPr lang="en-IE" sz="1600" dirty="0">
                <a:solidFill>
                  <a:srgbClr val="0563C1"/>
                </a:solidFill>
                <a:hlinkClick r:id="rId2">
                  <a:extLst>
                    <a:ext uri="{A12FA001-AC4F-418D-AE19-62706E023703}">
                      <ahyp:hlinkClr xmlns:ahyp="http://schemas.microsoft.com/office/drawing/2018/hyperlinkcolor" val="tx"/>
                    </a:ext>
                  </a:extLst>
                </a:hlinkClick>
              </a:rPr>
              <a:t>: </a:t>
            </a:r>
            <a:r>
              <a:rPr lang="en-IE" sz="1600" dirty="0"/>
              <a:t>https://www.costanavarino.com/stories/navarino-icons-superfoods-from-messinia/ </a:t>
            </a:r>
            <a:endParaRPr lang="en-IE" sz="1800" dirty="0"/>
          </a:p>
          <a:p>
            <a:endParaRPr lang="en-IE" sz="1800" b="1" i="1" dirty="0"/>
          </a:p>
          <a:p>
            <a:endParaRPr lang="en-IE" sz="1800" dirty="0"/>
          </a:p>
          <a:p>
            <a:endParaRPr lang="en-IE" sz="1800" dirty="0"/>
          </a:p>
          <a:p>
            <a:endParaRPr lang="en-IE" sz="1800" dirty="0"/>
          </a:p>
        </p:txBody>
      </p:sp>
      <p:cxnSp>
        <p:nvCxnSpPr>
          <p:cNvPr id="22" name="Straight Connector 21">
            <a:extLst>
              <a:ext uri="{FF2B5EF4-FFF2-40B4-BE49-F238E27FC236}">
                <a16:creationId xmlns:a16="http://schemas.microsoft.com/office/drawing/2014/main" id="{62A45C04-634A-BA3C-74DF-12627E9854FC}"/>
              </a:ext>
            </a:extLst>
          </p:cNvPr>
          <p:cNvCxnSpPr>
            <a:cxnSpLocks/>
          </p:cNvCxnSpPr>
          <p:nvPr/>
        </p:nvCxnSpPr>
        <p:spPr>
          <a:xfrm flipV="1">
            <a:off x="5880331" y="2408561"/>
            <a:ext cx="0" cy="376001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78D483DB-25D1-ADF4-4B3E-646181CB7853}"/>
              </a:ext>
            </a:extLst>
          </p:cNvPr>
          <p:cNvPicPr>
            <a:picLocks noChangeAspect="1"/>
          </p:cNvPicPr>
          <p:nvPr/>
        </p:nvPicPr>
        <p:blipFill rotWithShape="1">
          <a:blip r:embed="rId3">
            <a:extLst>
              <a:ext uri="{28A0092B-C50C-407E-A947-70E740481C1C}">
                <a14:useLocalDpi xmlns:a14="http://schemas.microsoft.com/office/drawing/2010/main" val="0"/>
              </a:ext>
            </a:extLst>
          </a:blip>
          <a:srcRect l="-3424" t="-1173" r="33125" b="12394"/>
          <a:stretch/>
        </p:blipFill>
        <p:spPr>
          <a:xfrm>
            <a:off x="6049152" y="1175656"/>
            <a:ext cx="6142848" cy="4780462"/>
          </a:xfrm>
          <a:prstGeom prst="rect">
            <a:avLst/>
          </a:prstGeom>
        </p:spPr>
      </p:pic>
      <p:grpSp>
        <p:nvGrpSpPr>
          <p:cNvPr id="12" name="Google Shape;612;p39">
            <a:extLst>
              <a:ext uri="{FF2B5EF4-FFF2-40B4-BE49-F238E27FC236}">
                <a16:creationId xmlns:a16="http://schemas.microsoft.com/office/drawing/2014/main" id="{BF22B97A-AFCC-E93A-03AF-0B372BC3E942}"/>
              </a:ext>
            </a:extLst>
          </p:cNvPr>
          <p:cNvGrpSpPr/>
          <p:nvPr/>
        </p:nvGrpSpPr>
        <p:grpSpPr>
          <a:xfrm>
            <a:off x="7444183" y="4852424"/>
            <a:ext cx="453026" cy="462520"/>
            <a:chOff x="3951850" y="2985350"/>
            <a:chExt cx="407950" cy="416500"/>
          </a:xfrm>
        </p:grpSpPr>
        <p:sp>
          <p:nvSpPr>
            <p:cNvPr id="14" name="Google Shape;613;p39">
              <a:extLst>
                <a:ext uri="{FF2B5EF4-FFF2-40B4-BE49-F238E27FC236}">
                  <a16:creationId xmlns:a16="http://schemas.microsoft.com/office/drawing/2014/main" id="{BFB95FC2-3A9C-C1E1-01D0-FA913CC5BDE4}"/>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14;p39">
              <a:extLst>
                <a:ext uri="{FF2B5EF4-FFF2-40B4-BE49-F238E27FC236}">
                  <a16:creationId xmlns:a16="http://schemas.microsoft.com/office/drawing/2014/main" id="{33F272F7-BD1F-9EB6-C4AA-23E9B6E4DA03}"/>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15;p39">
              <a:extLst>
                <a:ext uri="{FF2B5EF4-FFF2-40B4-BE49-F238E27FC236}">
                  <a16:creationId xmlns:a16="http://schemas.microsoft.com/office/drawing/2014/main" id="{6C59D5CD-F916-ECF8-A28E-B3EE19417F92}"/>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16;p39">
              <a:extLst>
                <a:ext uri="{FF2B5EF4-FFF2-40B4-BE49-F238E27FC236}">
                  <a16:creationId xmlns:a16="http://schemas.microsoft.com/office/drawing/2014/main" id="{78CE1C9D-EB1B-CFEE-E917-452A2B4B659A}"/>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Picture 9">
            <a:extLst>
              <a:ext uri="{FF2B5EF4-FFF2-40B4-BE49-F238E27FC236}">
                <a16:creationId xmlns:a16="http://schemas.microsoft.com/office/drawing/2014/main" id="{CDB0FBA4-996E-CAE4-5DFC-A8EF94733485}"/>
              </a:ext>
            </a:extLst>
          </p:cNvPr>
          <p:cNvPicPr>
            <a:picLocks noChangeAspect="1"/>
          </p:cNvPicPr>
          <p:nvPr/>
        </p:nvPicPr>
        <p:blipFill>
          <a:blip r:embed="rId4"/>
          <a:stretch>
            <a:fillRect/>
          </a:stretch>
        </p:blipFill>
        <p:spPr>
          <a:xfrm>
            <a:off x="6474510" y="2055923"/>
            <a:ext cx="4889843" cy="2195885"/>
          </a:xfrm>
          <a:prstGeom prst="rect">
            <a:avLst/>
          </a:prstGeom>
        </p:spPr>
      </p:pic>
    </p:spTree>
    <p:extLst>
      <p:ext uri="{BB962C8B-B14F-4D97-AF65-F5344CB8AC3E}">
        <p14:creationId xmlns:p14="http://schemas.microsoft.com/office/powerpoint/2010/main" val="4081143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88F465-BDE1-E3AC-23BE-1B0A2F066845}"/>
              </a:ext>
            </a:extLst>
          </p:cNvPr>
          <p:cNvSpPr>
            <a:spLocks noGrp="1"/>
          </p:cNvSpPr>
          <p:nvPr>
            <p:ph type="body" sz="quarter" idx="27"/>
          </p:nvPr>
        </p:nvSpPr>
        <p:spPr/>
        <p:txBody>
          <a:bodyPr/>
          <a:lstStyle/>
          <a:p>
            <a:r>
              <a:rPr lang="en-US" dirty="0"/>
              <a:t>LES MOYENS DE TROUVER VOTRE NOM DE MARQUE...</a:t>
            </a:r>
          </a:p>
        </p:txBody>
      </p:sp>
      <p:cxnSp>
        <p:nvCxnSpPr>
          <p:cNvPr id="3" name="Straight Connector 2">
            <a:extLst>
              <a:ext uri="{FF2B5EF4-FFF2-40B4-BE49-F238E27FC236}">
                <a16:creationId xmlns:a16="http://schemas.microsoft.com/office/drawing/2014/main" id="{04DD2F48-B18B-E240-2F7B-CB4A67CE4E39}"/>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4" name="Text Placeholder 4">
            <a:extLst>
              <a:ext uri="{FF2B5EF4-FFF2-40B4-BE49-F238E27FC236}">
                <a16:creationId xmlns:a16="http://schemas.microsoft.com/office/drawing/2014/main" id="{F8B9BA60-5DAE-638A-3F41-8AB8562A727D}"/>
              </a:ext>
            </a:extLst>
          </p:cNvPr>
          <p:cNvSpPr txBox="1">
            <a:spLocks/>
          </p:cNvSpPr>
          <p:nvPr/>
        </p:nvSpPr>
        <p:spPr>
          <a:xfrm>
            <a:off x="2180492" y="1756269"/>
            <a:ext cx="2011182"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HUMOUR</a:t>
            </a:r>
          </a:p>
        </p:txBody>
      </p:sp>
      <p:grpSp>
        <p:nvGrpSpPr>
          <p:cNvPr id="5" name="Group 4">
            <a:extLst>
              <a:ext uri="{FF2B5EF4-FFF2-40B4-BE49-F238E27FC236}">
                <a16:creationId xmlns:a16="http://schemas.microsoft.com/office/drawing/2014/main" id="{D86BD45D-4C9A-FD8A-8039-F1BEA103937B}"/>
              </a:ext>
            </a:extLst>
          </p:cNvPr>
          <p:cNvGrpSpPr/>
          <p:nvPr/>
        </p:nvGrpSpPr>
        <p:grpSpPr>
          <a:xfrm>
            <a:off x="721599" y="1587610"/>
            <a:ext cx="962058" cy="1191597"/>
            <a:chOff x="1828799" y="1798501"/>
            <a:chExt cx="1163784" cy="1441454"/>
          </a:xfrm>
        </p:grpSpPr>
        <p:sp>
          <p:nvSpPr>
            <p:cNvPr id="6" name="Graphic 4">
              <a:extLst>
                <a:ext uri="{FF2B5EF4-FFF2-40B4-BE49-F238E27FC236}">
                  <a16:creationId xmlns:a16="http://schemas.microsoft.com/office/drawing/2014/main" id="{C825A299-6A46-3B21-2B51-C34E099A7E6F}"/>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4">
              <a:extLst>
                <a:ext uri="{FF2B5EF4-FFF2-40B4-BE49-F238E27FC236}">
                  <a16:creationId xmlns:a16="http://schemas.microsoft.com/office/drawing/2014/main" id="{0210A782-C16D-1B80-B2DA-970656810800}"/>
                </a:ext>
              </a:extLst>
            </p:cNvPr>
            <p:cNvSpPr txBox="1">
              <a:spLocks/>
            </p:cNvSpPr>
            <p:nvPr/>
          </p:nvSpPr>
          <p:spPr>
            <a:xfrm>
              <a:off x="1828799" y="2277637"/>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000" b="1" dirty="0">
                  <a:solidFill>
                    <a:schemeClr val="bg1"/>
                  </a:solidFill>
                </a:rPr>
                <a:t>04</a:t>
              </a:r>
            </a:p>
          </p:txBody>
        </p:sp>
      </p:grpSp>
      <p:sp>
        <p:nvSpPr>
          <p:cNvPr id="8" name="TextBox 7">
            <a:extLst>
              <a:ext uri="{FF2B5EF4-FFF2-40B4-BE49-F238E27FC236}">
                <a16:creationId xmlns:a16="http://schemas.microsoft.com/office/drawing/2014/main" id="{D08C197E-04E5-85B6-8BFE-E6524647F848}"/>
              </a:ext>
            </a:extLst>
          </p:cNvPr>
          <p:cNvSpPr txBox="1"/>
          <p:nvPr/>
        </p:nvSpPr>
        <p:spPr>
          <a:xfrm>
            <a:off x="2180492" y="2223895"/>
            <a:ext cx="6097348" cy="369332"/>
          </a:xfrm>
          <a:prstGeom prst="rect">
            <a:avLst/>
          </a:prstGeom>
          <a:noFill/>
        </p:spPr>
        <p:txBody>
          <a:bodyPr wrap="square">
            <a:spAutoFit/>
          </a:bodyPr>
          <a:lstStyle/>
          <a:p>
            <a:r>
              <a:rPr lang="en-IE" dirty="0">
                <a:hlinkClick r:id="rId2"/>
              </a:rPr>
              <a:t>THIS™ EST À BASE DE PLANTES. PROMESSE.</a:t>
            </a:r>
            <a:endParaRPr lang="en-IE" dirty="0"/>
          </a:p>
        </p:txBody>
      </p:sp>
      <p:pic>
        <p:nvPicPr>
          <p:cNvPr id="11" name="Picture 10">
            <a:extLst>
              <a:ext uri="{FF2B5EF4-FFF2-40B4-BE49-F238E27FC236}">
                <a16:creationId xmlns:a16="http://schemas.microsoft.com/office/drawing/2014/main" id="{2FC07E7B-A9C5-3EC4-8328-CEF4128BA1D6}"/>
              </a:ext>
            </a:extLst>
          </p:cNvPr>
          <p:cNvPicPr>
            <a:picLocks noChangeAspect="1"/>
          </p:cNvPicPr>
          <p:nvPr/>
        </p:nvPicPr>
        <p:blipFill>
          <a:blip r:embed="rId3"/>
          <a:stretch>
            <a:fillRect/>
          </a:stretch>
        </p:blipFill>
        <p:spPr>
          <a:xfrm>
            <a:off x="7409401" y="1456635"/>
            <a:ext cx="4568279" cy="4711936"/>
          </a:xfrm>
          <a:prstGeom prst="rect">
            <a:avLst/>
          </a:prstGeom>
        </p:spPr>
      </p:pic>
      <p:sp>
        <p:nvSpPr>
          <p:cNvPr id="13" name="TextBox 12">
            <a:extLst>
              <a:ext uri="{FF2B5EF4-FFF2-40B4-BE49-F238E27FC236}">
                <a16:creationId xmlns:a16="http://schemas.microsoft.com/office/drawing/2014/main" id="{EBD74710-EB5D-EC90-209E-35F83719A1B9}"/>
              </a:ext>
            </a:extLst>
          </p:cNvPr>
          <p:cNvSpPr txBox="1"/>
          <p:nvPr/>
        </p:nvSpPr>
        <p:spPr>
          <a:xfrm>
            <a:off x="818755" y="2821587"/>
            <a:ext cx="6097348" cy="2462213"/>
          </a:xfrm>
          <a:prstGeom prst="rect">
            <a:avLst/>
          </a:prstGeom>
          <a:noFill/>
        </p:spPr>
        <p:txBody>
          <a:bodyPr wrap="square">
            <a:spAutoFit/>
          </a:bodyPr>
          <a:lstStyle/>
          <a:p>
            <a:r>
              <a:rPr lang="en-GB" sz="2200" dirty="0"/>
              <a:t>Qu'il s'agisse de se moquer des mangeurs de viande ou de plaisanter sur les dilemmes existentiels de la saucisse, la marque THIS adopte un ton impertinent qui donne à l'alimentation à base de plantes un caractère amusant et non moralisateur. </a:t>
            </a:r>
          </a:p>
          <a:p>
            <a:endParaRPr lang="en-GB" sz="2200" dirty="0"/>
          </a:p>
          <a:p>
            <a:r>
              <a:rPr lang="en-GB" sz="2200" dirty="0"/>
              <a:t>Son humour cherche à désarmer, à engager et à construire une voix de marque qui se démarque.</a:t>
            </a:r>
          </a:p>
        </p:txBody>
      </p:sp>
    </p:spTree>
    <p:extLst>
      <p:ext uri="{BB962C8B-B14F-4D97-AF65-F5344CB8AC3E}">
        <p14:creationId xmlns:p14="http://schemas.microsoft.com/office/powerpoint/2010/main" val="2811058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FF00F-DA81-2264-54FC-820E378C31D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D92FC35-DB9F-BA67-CE61-4AE2AD7C6AC3}"/>
              </a:ext>
            </a:extLst>
          </p:cNvPr>
          <p:cNvSpPr/>
          <p:nvPr/>
        </p:nvSpPr>
        <p:spPr>
          <a:xfrm>
            <a:off x="0" y="1565329"/>
            <a:ext cx="12192000" cy="4153545"/>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Text Placeholder 5">
            <a:extLst>
              <a:ext uri="{FF2B5EF4-FFF2-40B4-BE49-F238E27FC236}">
                <a16:creationId xmlns:a16="http://schemas.microsoft.com/office/drawing/2014/main" id="{2B399CCE-CC52-3489-F2B6-FBBFD3BBEB99}"/>
              </a:ext>
            </a:extLst>
          </p:cNvPr>
          <p:cNvSpPr>
            <a:spLocks noGrp="1"/>
          </p:cNvSpPr>
          <p:nvPr>
            <p:ph type="body" sz="quarter" idx="14"/>
          </p:nvPr>
        </p:nvSpPr>
        <p:spPr>
          <a:xfrm>
            <a:off x="428449" y="1838064"/>
            <a:ext cx="11351463" cy="3762613"/>
          </a:xfrm>
        </p:spPr>
        <p:txBody>
          <a:bodyPr/>
          <a:lstStyle/>
          <a:p>
            <a:pPr marL="342900" indent="-342900">
              <a:buFont typeface="Arial" panose="020B0604020202020204" pitchFamily="34" charset="0"/>
              <a:buChar char="•"/>
            </a:pPr>
            <a:r>
              <a:rPr lang="en-GB" sz="2200" dirty="0">
                <a:solidFill>
                  <a:srgbClr val="382B1B"/>
                </a:solidFill>
              </a:rPr>
              <a:t>Comprendre la différence entre le marketing et les ventes et comment ils travaillent ensemble pour développer votre entreprise</a:t>
            </a:r>
          </a:p>
          <a:p>
            <a:pPr marL="342900" indent="-342900">
              <a:buFont typeface="Arial" panose="020B0604020202020204" pitchFamily="34" charset="0"/>
              <a:buChar char="•"/>
            </a:pPr>
            <a:r>
              <a:rPr lang="en-GB" sz="2200" dirty="0">
                <a:solidFill>
                  <a:srgbClr val="382B1B"/>
                </a:solidFill>
              </a:rPr>
              <a:t>Expliquer pourquoi l'histoire de votre marque est importante et comment créer une marque qui suscite la confiance</a:t>
            </a:r>
          </a:p>
          <a:p>
            <a:pPr marL="342900" indent="-342900">
              <a:buFont typeface="Arial" panose="020B0604020202020204" pitchFamily="34" charset="0"/>
              <a:buChar char="•"/>
            </a:pPr>
            <a:r>
              <a:rPr lang="en-GB" sz="2200" dirty="0">
                <a:solidFill>
                  <a:srgbClr val="382B1B"/>
                </a:solidFill>
              </a:rPr>
              <a:t>Identifier ce qui permet à votre produit ou service de se démarquer sur un marché alimentaire concurrentiel et encombré.</a:t>
            </a:r>
          </a:p>
          <a:p>
            <a:pPr marL="342900" indent="-342900">
              <a:buFont typeface="Arial" panose="020B0604020202020204" pitchFamily="34" charset="0"/>
              <a:buChar char="•"/>
            </a:pPr>
            <a:r>
              <a:rPr lang="en-GB" sz="2200" dirty="0">
                <a:solidFill>
                  <a:srgbClr val="382B1B"/>
                </a:solidFill>
              </a:rPr>
              <a:t>Apprenez à transformer les caractéristiques de vos produits en avantages significatifs pour vos clients.</a:t>
            </a:r>
          </a:p>
          <a:p>
            <a:pPr marL="342900" indent="-342900">
              <a:buFont typeface="Arial" panose="020B0604020202020204" pitchFamily="34" charset="0"/>
              <a:buChar char="•"/>
            </a:pPr>
            <a:r>
              <a:rPr lang="en-GB" sz="2200" dirty="0">
                <a:solidFill>
                  <a:srgbClr val="382B1B"/>
                </a:solidFill>
              </a:rPr>
              <a:t>Comprendre 11 outils de marketing peu coûteux et à fort impact qui donneront de l'élan à votre nouvelle entreprise alimentaire</a:t>
            </a:r>
          </a:p>
          <a:p>
            <a:pPr algn="ctr"/>
            <a:br>
              <a:rPr lang="en-GB" sz="2200" noProof="0" dirty="0">
                <a:solidFill>
                  <a:srgbClr val="382B1B"/>
                </a:solidFill>
              </a:rPr>
            </a:br>
            <a:endParaRPr lang="en-GB" sz="2200" noProof="0" dirty="0">
              <a:solidFill>
                <a:srgbClr val="382B1B"/>
              </a:solidFill>
            </a:endParaRPr>
          </a:p>
          <a:p>
            <a:pPr algn="ctr"/>
            <a:r>
              <a:rPr lang="en-GB" sz="2200" noProof="0" dirty="0">
                <a:solidFill>
                  <a:srgbClr val="382B1B"/>
                </a:solidFill>
              </a:rPr>
              <a:t> </a:t>
            </a:r>
          </a:p>
        </p:txBody>
      </p:sp>
      <p:sp>
        <p:nvSpPr>
          <p:cNvPr id="5" name="TextBox 4">
            <a:extLst>
              <a:ext uri="{FF2B5EF4-FFF2-40B4-BE49-F238E27FC236}">
                <a16:creationId xmlns:a16="http://schemas.microsoft.com/office/drawing/2014/main" id="{0FEFA252-3FAF-1C8E-B6D4-33DF8AC72F16}"/>
              </a:ext>
            </a:extLst>
          </p:cNvPr>
          <p:cNvSpPr txBox="1"/>
          <p:nvPr/>
        </p:nvSpPr>
        <p:spPr>
          <a:xfrm>
            <a:off x="399699" y="215796"/>
            <a:ext cx="11408964" cy="1384995"/>
          </a:xfrm>
          <a:prstGeom prst="rect">
            <a:avLst/>
          </a:prstGeom>
          <a:noFill/>
        </p:spPr>
        <p:txBody>
          <a:bodyPr wrap="square">
            <a:spAutoFit/>
          </a:bodyPr>
          <a:lstStyle/>
          <a:p>
            <a:pPr>
              <a:buNone/>
            </a:pPr>
            <a:r>
              <a:rPr lang="en-GB" sz="2800" b="1" dirty="0"/>
              <a:t>Objectifs d'apprentissage - Étape 5 : Commercialisation des produits alimentaires avec peu de moyens</a:t>
            </a:r>
          </a:p>
          <a:p>
            <a:pPr>
              <a:buNone/>
            </a:pPr>
            <a:r>
              <a:rPr lang="en-GB" sz="2800" dirty="0"/>
              <a:t>A la fin de l'étape 5, vous serez capable de :</a:t>
            </a:r>
          </a:p>
        </p:txBody>
      </p:sp>
    </p:spTree>
    <p:extLst>
      <p:ext uri="{BB962C8B-B14F-4D97-AF65-F5344CB8AC3E}">
        <p14:creationId xmlns:p14="http://schemas.microsoft.com/office/powerpoint/2010/main" val="27163170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34F46-37C4-7E4D-58CC-696716AB221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AD7FC08-D2C7-75EB-4C78-1A36E4FA6560}"/>
              </a:ext>
            </a:extLst>
          </p:cNvPr>
          <p:cNvSpPr>
            <a:spLocks noGrp="1"/>
          </p:cNvSpPr>
          <p:nvPr>
            <p:ph type="body" sz="quarter" idx="27"/>
          </p:nvPr>
        </p:nvSpPr>
        <p:spPr/>
        <p:txBody>
          <a:bodyPr/>
          <a:lstStyle/>
          <a:p>
            <a:r>
              <a:rPr lang="en-US" dirty="0"/>
              <a:t>LES MOYENS DE TROUVER VOTRE NOM DE MARQUE...</a:t>
            </a:r>
          </a:p>
        </p:txBody>
      </p:sp>
      <p:cxnSp>
        <p:nvCxnSpPr>
          <p:cNvPr id="3" name="Straight Connector 2">
            <a:extLst>
              <a:ext uri="{FF2B5EF4-FFF2-40B4-BE49-F238E27FC236}">
                <a16:creationId xmlns:a16="http://schemas.microsoft.com/office/drawing/2014/main" id="{5CD163EE-A017-E485-B011-8DDF99E894BF}"/>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4" name="Text Placeholder 4">
            <a:extLst>
              <a:ext uri="{FF2B5EF4-FFF2-40B4-BE49-F238E27FC236}">
                <a16:creationId xmlns:a16="http://schemas.microsoft.com/office/drawing/2014/main" id="{8061D6AE-1696-262D-7EB5-9C1D841C2F47}"/>
              </a:ext>
            </a:extLst>
          </p:cNvPr>
          <p:cNvSpPr txBox="1">
            <a:spLocks/>
          </p:cNvSpPr>
          <p:nvPr/>
        </p:nvSpPr>
        <p:spPr>
          <a:xfrm>
            <a:off x="2180492" y="1756269"/>
            <a:ext cx="2011182"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HUMOUR</a:t>
            </a:r>
          </a:p>
        </p:txBody>
      </p:sp>
      <p:grpSp>
        <p:nvGrpSpPr>
          <p:cNvPr id="5" name="Group 4">
            <a:extLst>
              <a:ext uri="{FF2B5EF4-FFF2-40B4-BE49-F238E27FC236}">
                <a16:creationId xmlns:a16="http://schemas.microsoft.com/office/drawing/2014/main" id="{7BDB1A69-93F3-3DA2-1EF1-0AAC7B02F83A}"/>
              </a:ext>
            </a:extLst>
          </p:cNvPr>
          <p:cNvGrpSpPr/>
          <p:nvPr/>
        </p:nvGrpSpPr>
        <p:grpSpPr>
          <a:xfrm>
            <a:off x="710144" y="1355703"/>
            <a:ext cx="962058" cy="1191597"/>
            <a:chOff x="1828799" y="1798501"/>
            <a:chExt cx="1163784" cy="1441454"/>
          </a:xfrm>
        </p:grpSpPr>
        <p:sp>
          <p:nvSpPr>
            <p:cNvPr id="6" name="Graphic 4">
              <a:extLst>
                <a:ext uri="{FF2B5EF4-FFF2-40B4-BE49-F238E27FC236}">
                  <a16:creationId xmlns:a16="http://schemas.microsoft.com/office/drawing/2014/main" id="{90E20B69-5728-B980-16DF-6134E838AD23}"/>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4">
              <a:extLst>
                <a:ext uri="{FF2B5EF4-FFF2-40B4-BE49-F238E27FC236}">
                  <a16:creationId xmlns:a16="http://schemas.microsoft.com/office/drawing/2014/main" id="{ACA3554E-00F0-3ECE-DD25-C1317258A52C}"/>
                </a:ext>
              </a:extLst>
            </p:cNvPr>
            <p:cNvSpPr txBox="1">
              <a:spLocks/>
            </p:cNvSpPr>
            <p:nvPr/>
          </p:nvSpPr>
          <p:spPr>
            <a:xfrm>
              <a:off x="1828799" y="2277637"/>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000" b="1" dirty="0">
                  <a:solidFill>
                    <a:schemeClr val="bg1"/>
                  </a:solidFill>
                </a:rPr>
                <a:t>04</a:t>
              </a:r>
            </a:p>
          </p:txBody>
        </p:sp>
      </p:grpSp>
      <p:sp>
        <p:nvSpPr>
          <p:cNvPr id="8" name="TextBox 7">
            <a:extLst>
              <a:ext uri="{FF2B5EF4-FFF2-40B4-BE49-F238E27FC236}">
                <a16:creationId xmlns:a16="http://schemas.microsoft.com/office/drawing/2014/main" id="{A4E55629-7093-9734-C51A-D6FDCD93F16A}"/>
              </a:ext>
            </a:extLst>
          </p:cNvPr>
          <p:cNvSpPr txBox="1"/>
          <p:nvPr/>
        </p:nvSpPr>
        <p:spPr>
          <a:xfrm>
            <a:off x="818755" y="2545609"/>
            <a:ext cx="6763482" cy="3785652"/>
          </a:xfrm>
          <a:prstGeom prst="rect">
            <a:avLst/>
          </a:prstGeom>
          <a:noFill/>
        </p:spPr>
        <p:txBody>
          <a:bodyPr wrap="square">
            <a:spAutoFit/>
          </a:bodyPr>
          <a:lstStyle/>
          <a:p>
            <a:pPr>
              <a:buNone/>
            </a:pPr>
            <a:r>
              <a:rPr lang="en-GB" sz="2000" b="1" dirty="0"/>
              <a:t>Peas of Heaven, </a:t>
            </a:r>
            <a:r>
              <a:rPr lang="en-GB" sz="2000" dirty="0"/>
              <a:t>Göteborg, Suède https://www.peasofheaven.se/   </a:t>
            </a:r>
            <a:br>
              <a:rPr lang="en-GB" sz="2000" dirty="0"/>
            </a:br>
            <a:r>
              <a:rPr lang="en-GB" sz="2000" b="1" dirty="0">
                <a:solidFill>
                  <a:srgbClr val="84BFA4"/>
                </a:solidFill>
              </a:rPr>
              <a:t>Vue d'ensemble </a:t>
            </a:r>
            <a:r>
              <a:rPr lang="en-GB" sz="2000" dirty="0">
                <a:solidFill>
                  <a:srgbClr val="84BFA4"/>
                </a:solidFill>
              </a:rPr>
              <a:t>: </a:t>
            </a:r>
            <a:r>
              <a:rPr lang="en-GB" sz="2000" dirty="0"/>
              <a:t>Peas of Heaven est une start-up spécialisée dans l'alimentation végétale qui fabrique des produits sans viande tels que des chorizos, des bratwursts et des hamburgers. La marque utilise l'humour dans ses campagnes de marketing, en représentant par exemple des viandes végétales poussant dans des champs, afin de rendre l'alimentation à base de plantes plus accessible et plus amusante.</a:t>
            </a:r>
          </a:p>
          <a:p>
            <a:endParaRPr lang="en-GB" sz="2000" dirty="0"/>
          </a:p>
          <a:p>
            <a:r>
              <a:rPr lang="en-GB" sz="2000" b="1" dirty="0">
                <a:solidFill>
                  <a:srgbClr val="84BFA4"/>
                </a:solidFill>
              </a:rPr>
              <a:t>LIRE </a:t>
            </a:r>
            <a:r>
              <a:rPr lang="en-GB" sz="2000" dirty="0">
                <a:hlinkClick r:id="rId2"/>
              </a:rPr>
              <a:t>: </a:t>
            </a:r>
            <a:r>
              <a:rPr lang="en-GB" sz="2000" dirty="0"/>
              <a:t>https://www.adweek.com/brand-marketing/the-brand-that-aims-to-see-the-funny-side-of-plant-based-food/ </a:t>
            </a:r>
            <a:endParaRPr lang="en-IE" sz="1600" dirty="0"/>
          </a:p>
        </p:txBody>
      </p:sp>
      <p:pic>
        <p:nvPicPr>
          <p:cNvPr id="12" name="Picture 11">
            <a:extLst>
              <a:ext uri="{FF2B5EF4-FFF2-40B4-BE49-F238E27FC236}">
                <a16:creationId xmlns:a16="http://schemas.microsoft.com/office/drawing/2014/main" id="{464C84F7-3592-6B6F-842A-E0B92E233681}"/>
              </a:ext>
            </a:extLst>
          </p:cNvPr>
          <p:cNvPicPr>
            <a:picLocks noChangeAspect="1"/>
          </p:cNvPicPr>
          <p:nvPr/>
        </p:nvPicPr>
        <p:blipFill>
          <a:blip r:embed="rId3"/>
          <a:stretch>
            <a:fillRect/>
          </a:stretch>
        </p:blipFill>
        <p:spPr>
          <a:xfrm>
            <a:off x="7620385" y="2083055"/>
            <a:ext cx="4346946" cy="4154967"/>
          </a:xfrm>
          <a:prstGeom prst="rect">
            <a:avLst/>
          </a:prstGeom>
        </p:spPr>
      </p:pic>
    </p:spTree>
    <p:extLst>
      <p:ext uri="{BB962C8B-B14F-4D97-AF65-F5344CB8AC3E}">
        <p14:creationId xmlns:p14="http://schemas.microsoft.com/office/powerpoint/2010/main" val="31730335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88F465-BDE1-E3AC-23BE-1B0A2F066845}"/>
              </a:ext>
            </a:extLst>
          </p:cNvPr>
          <p:cNvSpPr>
            <a:spLocks noGrp="1"/>
          </p:cNvSpPr>
          <p:nvPr>
            <p:ph type="body" sz="quarter" idx="27"/>
          </p:nvPr>
        </p:nvSpPr>
        <p:spPr/>
        <p:txBody>
          <a:bodyPr/>
          <a:lstStyle/>
          <a:p>
            <a:r>
              <a:rPr lang="en-US" dirty="0"/>
              <a:t>LES MOYENS DE TROUVER VOTRE NOM DE MARQUE...</a:t>
            </a:r>
          </a:p>
        </p:txBody>
      </p:sp>
      <p:cxnSp>
        <p:nvCxnSpPr>
          <p:cNvPr id="3" name="Straight Connector 2">
            <a:extLst>
              <a:ext uri="{FF2B5EF4-FFF2-40B4-BE49-F238E27FC236}">
                <a16:creationId xmlns:a16="http://schemas.microsoft.com/office/drawing/2014/main" id="{04DD2F48-B18B-E240-2F7B-CB4A67CE4E39}"/>
              </a:ext>
            </a:extLst>
          </p:cNvPr>
          <p:cNvCxnSpPr>
            <a:cxnSpLocks/>
          </p:cNvCxnSpPr>
          <p:nvPr/>
        </p:nvCxnSpPr>
        <p:spPr>
          <a:xfrm flipH="1">
            <a:off x="818755" y="1655926"/>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4" name="Text Placeholder 4">
            <a:extLst>
              <a:ext uri="{FF2B5EF4-FFF2-40B4-BE49-F238E27FC236}">
                <a16:creationId xmlns:a16="http://schemas.microsoft.com/office/drawing/2014/main" id="{F8B9BA60-5DAE-638A-3F41-8AB8562A727D}"/>
              </a:ext>
            </a:extLst>
          </p:cNvPr>
          <p:cNvSpPr txBox="1">
            <a:spLocks/>
          </p:cNvSpPr>
          <p:nvPr/>
        </p:nvSpPr>
        <p:spPr>
          <a:xfrm>
            <a:off x="2180491" y="1404120"/>
            <a:ext cx="4752153"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FONDÉ SUR LES VALEURS</a:t>
            </a:r>
          </a:p>
          <a:p>
            <a:pPr>
              <a:lnSpc>
                <a:spcPts val="2940"/>
              </a:lnSpc>
            </a:pPr>
            <a:endParaRPr lang="en-US" sz="3200" b="1" dirty="0">
              <a:solidFill>
                <a:srgbClr val="94C7B0"/>
              </a:solidFill>
            </a:endParaRPr>
          </a:p>
        </p:txBody>
      </p:sp>
      <p:grpSp>
        <p:nvGrpSpPr>
          <p:cNvPr id="5" name="Group 4">
            <a:extLst>
              <a:ext uri="{FF2B5EF4-FFF2-40B4-BE49-F238E27FC236}">
                <a16:creationId xmlns:a16="http://schemas.microsoft.com/office/drawing/2014/main" id="{D86BD45D-4C9A-FD8A-8039-F1BEA103937B}"/>
              </a:ext>
            </a:extLst>
          </p:cNvPr>
          <p:cNvGrpSpPr/>
          <p:nvPr/>
        </p:nvGrpSpPr>
        <p:grpSpPr>
          <a:xfrm>
            <a:off x="1018595" y="1160470"/>
            <a:ext cx="962058" cy="1191597"/>
            <a:chOff x="1828799" y="1798501"/>
            <a:chExt cx="1163784" cy="1441454"/>
          </a:xfrm>
        </p:grpSpPr>
        <p:sp>
          <p:nvSpPr>
            <p:cNvPr id="6" name="Graphic 4">
              <a:extLst>
                <a:ext uri="{FF2B5EF4-FFF2-40B4-BE49-F238E27FC236}">
                  <a16:creationId xmlns:a16="http://schemas.microsoft.com/office/drawing/2014/main" id="{C825A299-6A46-3B21-2B51-C34E099A7E6F}"/>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4">
              <a:extLst>
                <a:ext uri="{FF2B5EF4-FFF2-40B4-BE49-F238E27FC236}">
                  <a16:creationId xmlns:a16="http://schemas.microsoft.com/office/drawing/2014/main" id="{0210A782-C16D-1B80-B2DA-970656810800}"/>
                </a:ext>
              </a:extLst>
            </p:cNvPr>
            <p:cNvSpPr txBox="1">
              <a:spLocks/>
            </p:cNvSpPr>
            <p:nvPr/>
          </p:nvSpPr>
          <p:spPr>
            <a:xfrm>
              <a:off x="1828799" y="2277637"/>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000" b="1" dirty="0">
                  <a:solidFill>
                    <a:schemeClr val="bg1"/>
                  </a:solidFill>
                </a:rPr>
                <a:t>05</a:t>
              </a:r>
            </a:p>
          </p:txBody>
        </p:sp>
      </p:grpSp>
      <p:sp>
        <p:nvSpPr>
          <p:cNvPr id="7" name="Text Placeholder 2">
            <a:extLst>
              <a:ext uri="{FF2B5EF4-FFF2-40B4-BE49-F238E27FC236}">
                <a16:creationId xmlns:a16="http://schemas.microsoft.com/office/drawing/2014/main" id="{F8A16608-6C5C-A0C8-F32B-864F0C6F7762}"/>
              </a:ext>
            </a:extLst>
          </p:cNvPr>
          <p:cNvSpPr txBox="1">
            <a:spLocks/>
          </p:cNvSpPr>
          <p:nvPr/>
        </p:nvSpPr>
        <p:spPr>
          <a:xfrm>
            <a:off x="2232742" y="2559804"/>
            <a:ext cx="10042876" cy="3223236"/>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IE" dirty="0"/>
          </a:p>
        </p:txBody>
      </p:sp>
      <p:sp>
        <p:nvSpPr>
          <p:cNvPr id="11" name="TextBox 10">
            <a:extLst>
              <a:ext uri="{FF2B5EF4-FFF2-40B4-BE49-F238E27FC236}">
                <a16:creationId xmlns:a16="http://schemas.microsoft.com/office/drawing/2014/main" id="{513BBEFD-D31C-B92A-6BB8-5F0B2F8AE957}"/>
              </a:ext>
            </a:extLst>
          </p:cNvPr>
          <p:cNvSpPr txBox="1"/>
          <p:nvPr/>
        </p:nvSpPr>
        <p:spPr>
          <a:xfrm>
            <a:off x="380324" y="2171617"/>
            <a:ext cx="7752172" cy="4062651"/>
          </a:xfrm>
          <a:prstGeom prst="rect">
            <a:avLst/>
          </a:prstGeom>
          <a:noFill/>
        </p:spPr>
        <p:txBody>
          <a:bodyPr wrap="square">
            <a:spAutoFit/>
          </a:bodyPr>
          <a:lstStyle/>
          <a:p>
            <a:r>
              <a:rPr lang="en-GB" dirty="0" err="1"/>
              <a:t>Oddbox </a:t>
            </a:r>
            <a:r>
              <a:rPr lang="en-GB" dirty="0"/>
              <a:t>est un service d'abonnement aux fruits et légumes basé au Royaume-Uni, dont la marque est clairement axée sur les valeurs et la lutte contre le gaspillage alimentaire. Mais ce qui le distingue vraiment, c'est la façon dont il transforme cette mission en une expérience conviviale et émotionnellement convaincante.</a:t>
            </a:r>
          </a:p>
          <a:p>
            <a:endParaRPr lang="en-GB" sz="600" dirty="0"/>
          </a:p>
          <a:p>
            <a:pPr marL="342900" indent="-342900">
              <a:buFont typeface="Arial" panose="020B0604020202020204" pitchFamily="34" charset="0"/>
              <a:buChar char="•"/>
            </a:pPr>
            <a:r>
              <a:rPr lang="en-GB" b="1" dirty="0">
                <a:solidFill>
                  <a:srgbClr val="84BFA4"/>
                </a:solidFill>
              </a:rPr>
              <a:t> Mission principale de la marque :  </a:t>
            </a:r>
            <a:r>
              <a:rPr lang="en-GB" dirty="0"/>
              <a:t>"Sauver les fruits et légumes inutilisables et excédentaires pour lutter contre le gaspillage alimentaire et le changement climatique.</a:t>
            </a:r>
          </a:p>
          <a:p>
            <a:pPr marL="342900" indent="-342900">
              <a:buFont typeface="Arial" panose="020B0604020202020204" pitchFamily="34" charset="0"/>
              <a:buChar char="•"/>
            </a:pPr>
            <a:r>
              <a:rPr lang="en-GB" b="1" dirty="0">
                <a:solidFill>
                  <a:srgbClr val="84BFA4"/>
                </a:solidFill>
              </a:rPr>
              <a:t>USP : </a:t>
            </a:r>
            <a:r>
              <a:rPr lang="en-GB" dirty="0"/>
              <a:t>Travaille directement avec les agriculteurs pour sauver du gaspillage les produits trop grands, trop petits, de forme bizarre ou excédentaires.</a:t>
            </a:r>
          </a:p>
          <a:p>
            <a:pPr marL="342900" indent="-342900">
              <a:buFont typeface="Arial" panose="020B0604020202020204" pitchFamily="34" charset="0"/>
              <a:buChar char="•"/>
            </a:pPr>
            <a:r>
              <a:rPr lang="en-GB" b="1" dirty="0">
                <a:solidFill>
                  <a:srgbClr val="84BFA4"/>
                </a:solidFill>
              </a:rPr>
              <a:t>Modèle : </a:t>
            </a:r>
            <a:r>
              <a:rPr lang="en-GB" dirty="0"/>
              <a:t>Boîtes d'abonnement hebdomadaires ou bimensuelles livrées à domicile, avec des informations détaillées sur le contenu de la boîte et sur les raisons pour lesquelles elle aurait été gaspillée</a:t>
            </a:r>
            <a:r>
              <a:rPr lang="en-GB" sz="1400" dirty="0"/>
              <a:t>.</a:t>
            </a:r>
          </a:p>
          <a:p>
            <a:pPr marL="342900" indent="-342900">
              <a:buFont typeface="Arial" panose="020B0604020202020204" pitchFamily="34" charset="0"/>
              <a:buChar char="•"/>
            </a:pPr>
            <a:r>
              <a:rPr lang="en-GB" b="1" dirty="0">
                <a:solidFill>
                  <a:srgbClr val="84BFA4"/>
                </a:solidFill>
              </a:rPr>
              <a:t> VISITER </a:t>
            </a:r>
            <a:r>
              <a:rPr lang="en-GB" dirty="0">
                <a:hlinkClick r:id="rId2"/>
              </a:rPr>
              <a:t>Wonky Fruit &amp; Veg | Délicieusement étrange et livré à domicile</a:t>
            </a:r>
            <a:endParaRPr lang="en-IE" dirty="0"/>
          </a:p>
        </p:txBody>
      </p:sp>
      <p:pic>
        <p:nvPicPr>
          <p:cNvPr id="13" name="Picture 12">
            <a:extLst>
              <a:ext uri="{FF2B5EF4-FFF2-40B4-BE49-F238E27FC236}">
                <a16:creationId xmlns:a16="http://schemas.microsoft.com/office/drawing/2014/main" id="{99C90DEF-0AB5-496A-F4D8-7C83600AFA4D}"/>
              </a:ext>
            </a:extLst>
          </p:cNvPr>
          <p:cNvPicPr>
            <a:picLocks noChangeAspect="1"/>
          </p:cNvPicPr>
          <p:nvPr/>
        </p:nvPicPr>
        <p:blipFill>
          <a:blip r:embed="rId3"/>
          <a:stretch>
            <a:fillRect/>
          </a:stretch>
        </p:blipFill>
        <p:spPr>
          <a:xfrm>
            <a:off x="8300310" y="3158697"/>
            <a:ext cx="3742756" cy="1831241"/>
          </a:xfrm>
          <a:prstGeom prst="rect">
            <a:avLst/>
          </a:prstGeom>
        </p:spPr>
      </p:pic>
    </p:spTree>
    <p:extLst>
      <p:ext uri="{BB962C8B-B14F-4D97-AF65-F5344CB8AC3E}">
        <p14:creationId xmlns:p14="http://schemas.microsoft.com/office/powerpoint/2010/main" val="23980479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88F465-BDE1-E3AC-23BE-1B0A2F066845}"/>
              </a:ext>
            </a:extLst>
          </p:cNvPr>
          <p:cNvSpPr>
            <a:spLocks noGrp="1"/>
          </p:cNvSpPr>
          <p:nvPr>
            <p:ph type="body" sz="quarter" idx="27"/>
          </p:nvPr>
        </p:nvSpPr>
        <p:spPr/>
        <p:txBody>
          <a:bodyPr/>
          <a:lstStyle/>
          <a:p>
            <a:r>
              <a:rPr lang="en-GB" sz="3200" dirty="0"/>
              <a:t> LA PSYCHOLOGIE DE LA COULEUR DANS L'IMAGE DE MARQUE</a:t>
            </a:r>
            <a:endParaRPr lang="en-US" sz="3200" dirty="0"/>
          </a:p>
        </p:txBody>
      </p:sp>
      <p:sp>
        <p:nvSpPr>
          <p:cNvPr id="10" name="Text Placeholder 7">
            <a:extLst>
              <a:ext uri="{FF2B5EF4-FFF2-40B4-BE49-F238E27FC236}">
                <a16:creationId xmlns:a16="http://schemas.microsoft.com/office/drawing/2014/main" id="{F8741834-BAC7-7DA9-48CF-B24DD21A1DDA}"/>
              </a:ext>
            </a:extLst>
          </p:cNvPr>
          <p:cNvSpPr txBox="1">
            <a:spLocks/>
          </p:cNvSpPr>
          <p:nvPr/>
        </p:nvSpPr>
        <p:spPr>
          <a:xfrm>
            <a:off x="337051" y="1413471"/>
            <a:ext cx="6751572" cy="155937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sz="2800" b="1" dirty="0">
                <a:solidFill>
                  <a:srgbClr val="84BFA4"/>
                </a:solidFill>
              </a:rPr>
              <a:t>Saviez-vous qu'il y a une science derrière la </a:t>
            </a:r>
            <a:r>
              <a:rPr lang="en-US" sz="2800" b="1" dirty="0" err="1">
                <a:solidFill>
                  <a:srgbClr val="84BFA4"/>
                </a:solidFill>
              </a:rPr>
              <a:t>couleur </a:t>
            </a:r>
            <a:r>
              <a:rPr lang="en-US" sz="2800" b="1" dirty="0">
                <a:solidFill>
                  <a:srgbClr val="84BFA4"/>
                </a:solidFill>
              </a:rPr>
              <a:t>? </a:t>
            </a:r>
          </a:p>
          <a:p>
            <a:pPr>
              <a:buClr>
                <a:srgbClr val="B6D1E1"/>
              </a:buClr>
            </a:pPr>
            <a:r>
              <a:rPr lang="en-US" dirty="0"/>
              <a:t>Chaque </a:t>
            </a:r>
            <a:r>
              <a:rPr lang="en-US" dirty="0" err="1"/>
              <a:t>couleur </a:t>
            </a:r>
            <a:r>
              <a:rPr lang="en-US" dirty="0"/>
              <a:t>est porteuse d'associations subconscientes.  En voici un bref aperçu :</a:t>
            </a:r>
          </a:p>
          <a:p>
            <a:pPr>
              <a:buClr>
                <a:srgbClr val="B6D1E1"/>
              </a:buClr>
            </a:pPr>
            <a:endParaRPr lang="en-US" dirty="0"/>
          </a:p>
          <a:p>
            <a:pPr marL="342900" indent="-342900">
              <a:buClr>
                <a:srgbClr val="B6D1E1"/>
              </a:buClr>
              <a:buFont typeface="Arial" panose="020B0604020202020204" pitchFamily="34" charset="0"/>
              <a:buChar char="•"/>
            </a:pPr>
            <a:r>
              <a:rPr lang="en-US" dirty="0"/>
              <a:t>Vert - Durabilité, santé, nature (par exemple </a:t>
            </a:r>
            <a:r>
              <a:rPr lang="en-US" dirty="0" err="1"/>
              <a:t>Oddbox</a:t>
            </a:r>
            <a:r>
              <a:rPr lang="en-US" dirty="0"/>
              <a:t>)</a:t>
            </a:r>
          </a:p>
          <a:p>
            <a:pPr marL="342900" indent="-342900">
              <a:buClr>
                <a:srgbClr val="B6D1E1"/>
              </a:buClr>
              <a:buFont typeface="Arial" panose="020B0604020202020204" pitchFamily="34" charset="0"/>
              <a:buChar char="•"/>
            </a:pPr>
            <a:r>
              <a:rPr lang="en-US" dirty="0"/>
              <a:t>Bleu - Confiance, calme, professionnalisme (pensez aux marques d'eau et de produits surgelés)</a:t>
            </a:r>
          </a:p>
          <a:p>
            <a:pPr marL="342900" indent="-342900">
              <a:buClr>
                <a:srgbClr val="B6D1E1"/>
              </a:buClr>
              <a:buFont typeface="Arial" panose="020B0604020202020204" pitchFamily="34" charset="0"/>
              <a:buChar char="•"/>
            </a:pPr>
            <a:r>
              <a:rPr lang="en-US" dirty="0"/>
              <a:t>Jaune - Optimisme, chaleur, attire l'attention (Tony's </a:t>
            </a:r>
            <a:r>
              <a:rPr lang="en-US" dirty="0" err="1"/>
              <a:t>Chocolonely</a:t>
            </a:r>
            <a:r>
              <a:rPr lang="en-US" dirty="0"/>
              <a:t>, Rubies in the Rubble)</a:t>
            </a:r>
          </a:p>
          <a:p>
            <a:pPr marL="342900" indent="-342900">
              <a:buClr>
                <a:srgbClr val="B6D1E1"/>
              </a:buClr>
              <a:buFont typeface="Arial" panose="020B0604020202020204" pitchFamily="34" charset="0"/>
              <a:buChar char="•"/>
            </a:pPr>
            <a:r>
              <a:rPr lang="en-US" dirty="0"/>
              <a:t>Rouge - Audace, énergie, urgence </a:t>
            </a:r>
          </a:p>
          <a:p>
            <a:pPr marL="342900" indent="-342900">
              <a:buClr>
                <a:srgbClr val="B6D1E1"/>
              </a:buClr>
              <a:buFont typeface="Arial" panose="020B0604020202020204" pitchFamily="34" charset="0"/>
              <a:buChar char="•"/>
            </a:pPr>
            <a:r>
              <a:rPr lang="en-US" dirty="0"/>
              <a:t>Violet - Créativité, luxe, originalité </a:t>
            </a:r>
          </a:p>
          <a:p>
            <a:pPr marL="342900" indent="-342900">
              <a:buClr>
                <a:srgbClr val="B6D1E1"/>
              </a:buClr>
              <a:buFont typeface="Arial" panose="020B0604020202020204" pitchFamily="34" charset="0"/>
              <a:buChar char="•"/>
            </a:pPr>
            <a:r>
              <a:rPr lang="en-US" dirty="0"/>
              <a:t>Noir et blanc - Modernité, minimalisme, sophistication </a:t>
            </a:r>
          </a:p>
          <a:p>
            <a:pPr>
              <a:buClr>
                <a:srgbClr val="B6D1E1"/>
              </a:buClr>
            </a:pPr>
            <a:endParaRPr lang="en-US" sz="2800" dirty="0"/>
          </a:p>
          <a:p>
            <a:pPr>
              <a:buClr>
                <a:srgbClr val="B6D1E1"/>
              </a:buClr>
            </a:pPr>
            <a:endParaRPr lang="en-US" sz="2800" dirty="0"/>
          </a:p>
          <a:p>
            <a:pPr>
              <a:buClr>
                <a:srgbClr val="B6D1E1"/>
              </a:buClr>
            </a:pPr>
            <a:endParaRPr lang="en-US" i="1" dirty="0"/>
          </a:p>
        </p:txBody>
      </p:sp>
      <p:grpSp>
        <p:nvGrpSpPr>
          <p:cNvPr id="6" name="Google Shape;612;p39">
            <a:extLst>
              <a:ext uri="{FF2B5EF4-FFF2-40B4-BE49-F238E27FC236}">
                <a16:creationId xmlns:a16="http://schemas.microsoft.com/office/drawing/2014/main" id="{036901EA-4E75-50A5-B48A-865D55C44615}"/>
              </a:ext>
            </a:extLst>
          </p:cNvPr>
          <p:cNvGrpSpPr/>
          <p:nvPr/>
        </p:nvGrpSpPr>
        <p:grpSpPr>
          <a:xfrm>
            <a:off x="7962651" y="4145266"/>
            <a:ext cx="453026" cy="462520"/>
            <a:chOff x="3951850" y="2985350"/>
            <a:chExt cx="407950" cy="416500"/>
          </a:xfrm>
        </p:grpSpPr>
        <p:sp>
          <p:nvSpPr>
            <p:cNvPr id="18" name="Google Shape;613;p39">
              <a:extLst>
                <a:ext uri="{FF2B5EF4-FFF2-40B4-BE49-F238E27FC236}">
                  <a16:creationId xmlns:a16="http://schemas.microsoft.com/office/drawing/2014/main" id="{5B9BED3E-9A0F-38F5-17D9-010E9CE07974}"/>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14;p39">
              <a:extLst>
                <a:ext uri="{FF2B5EF4-FFF2-40B4-BE49-F238E27FC236}">
                  <a16:creationId xmlns:a16="http://schemas.microsoft.com/office/drawing/2014/main" id="{5E66C9C7-484A-8400-A31F-923C246FEB1D}"/>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15;p39">
              <a:extLst>
                <a:ext uri="{FF2B5EF4-FFF2-40B4-BE49-F238E27FC236}">
                  <a16:creationId xmlns:a16="http://schemas.microsoft.com/office/drawing/2014/main" id="{BB2F42CA-6153-22D2-9205-BE0D0433CF32}"/>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16;p39">
              <a:extLst>
                <a:ext uri="{FF2B5EF4-FFF2-40B4-BE49-F238E27FC236}">
                  <a16:creationId xmlns:a16="http://schemas.microsoft.com/office/drawing/2014/main" id="{F6D2ACE1-CE3F-DB76-343E-6B4925527524}"/>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Rectangle 23">
            <a:extLst>
              <a:ext uri="{FF2B5EF4-FFF2-40B4-BE49-F238E27FC236}">
                <a16:creationId xmlns:a16="http://schemas.microsoft.com/office/drawing/2014/main" id="{578BA68E-987E-08BE-E400-DE7619C9BC33}"/>
              </a:ext>
            </a:extLst>
          </p:cNvPr>
          <p:cNvSpPr/>
          <p:nvPr/>
        </p:nvSpPr>
        <p:spPr>
          <a:xfrm>
            <a:off x="2156551" y="5731648"/>
            <a:ext cx="5215293" cy="880821"/>
          </a:xfrm>
          <a:prstGeom prst="rect">
            <a:avLst/>
          </a:prstGeom>
          <a:solidFill>
            <a:schemeClr val="bg1"/>
          </a:solidFill>
          <a:ln w="28575">
            <a:solidFill>
              <a:srgbClr val="B6D1E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
            <a:extLst>
              <a:ext uri="{FF2B5EF4-FFF2-40B4-BE49-F238E27FC236}">
                <a16:creationId xmlns:a16="http://schemas.microsoft.com/office/drawing/2014/main" id="{98892325-AC6E-4289-5F73-63CF6836837F}"/>
              </a:ext>
            </a:extLst>
          </p:cNvPr>
          <p:cNvSpPr txBox="1">
            <a:spLocks/>
          </p:cNvSpPr>
          <p:nvPr/>
        </p:nvSpPr>
        <p:spPr>
          <a:xfrm>
            <a:off x="2176974" y="5765418"/>
            <a:ext cx="5113675" cy="58758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1600" dirty="0">
                <a:hlinkClick r:id="rId2"/>
              </a:rPr>
              <a:t>La psychologie de la </a:t>
            </a:r>
            <a:r>
              <a:rPr lang="en-GB" sz="1600" dirty="0" err="1">
                <a:hlinkClick r:id="rId2"/>
              </a:rPr>
              <a:t>couleur </a:t>
            </a:r>
            <a:r>
              <a:rPr lang="en-GB" sz="1600" dirty="0">
                <a:hlinkClick r:id="rId2"/>
              </a:rPr>
              <a:t>dans la stratégie de marque pour les entrepreneurs du secteur alimentaire - FEAD</a:t>
            </a:r>
            <a:endParaRPr lang="en-US" sz="2000" dirty="0"/>
          </a:p>
        </p:txBody>
      </p:sp>
      <p:grpSp>
        <p:nvGrpSpPr>
          <p:cNvPr id="26" name="Group 25">
            <a:extLst>
              <a:ext uri="{FF2B5EF4-FFF2-40B4-BE49-F238E27FC236}">
                <a16:creationId xmlns:a16="http://schemas.microsoft.com/office/drawing/2014/main" id="{7182B12E-9919-0580-FC7F-10FE76242B1C}"/>
              </a:ext>
            </a:extLst>
          </p:cNvPr>
          <p:cNvGrpSpPr/>
          <p:nvPr/>
        </p:nvGrpSpPr>
        <p:grpSpPr>
          <a:xfrm>
            <a:off x="337051" y="6063661"/>
            <a:ext cx="2788753" cy="578690"/>
            <a:chOff x="845728" y="5174850"/>
            <a:chExt cx="2788753" cy="578690"/>
          </a:xfrm>
        </p:grpSpPr>
        <p:grpSp>
          <p:nvGrpSpPr>
            <p:cNvPr id="27" name="Group 26">
              <a:extLst>
                <a:ext uri="{FF2B5EF4-FFF2-40B4-BE49-F238E27FC236}">
                  <a16:creationId xmlns:a16="http://schemas.microsoft.com/office/drawing/2014/main" id="{3FBDB810-44C5-81CE-5CAF-08BC726FAD17}"/>
                </a:ext>
              </a:extLst>
            </p:cNvPr>
            <p:cNvGrpSpPr/>
            <p:nvPr/>
          </p:nvGrpSpPr>
          <p:grpSpPr>
            <a:xfrm>
              <a:off x="845728" y="5174850"/>
              <a:ext cx="2788753" cy="578690"/>
              <a:chOff x="2045517" y="6166884"/>
              <a:chExt cx="2788753" cy="578690"/>
            </a:xfrm>
          </p:grpSpPr>
          <p:sp>
            <p:nvSpPr>
              <p:cNvPr id="29" name="Rectangle 28">
                <a:extLst>
                  <a:ext uri="{FF2B5EF4-FFF2-40B4-BE49-F238E27FC236}">
                    <a16:creationId xmlns:a16="http://schemas.microsoft.com/office/drawing/2014/main" id="{77739EE8-CEAC-63E3-D4C4-F2E3D61DDE35}"/>
                  </a:ext>
                </a:extLst>
              </p:cNvPr>
              <p:cNvSpPr/>
              <p:nvPr/>
            </p:nvSpPr>
            <p:spPr>
              <a:xfrm>
                <a:off x="2651051" y="6166884"/>
                <a:ext cx="1164347" cy="57869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1EA355B-1BC8-B03A-DF9E-51CFB644F379}"/>
                  </a:ext>
                </a:extLst>
              </p:cNvPr>
              <p:cNvSpPr/>
              <p:nvPr/>
            </p:nvSpPr>
            <p:spPr>
              <a:xfrm>
                <a:off x="2045517" y="6166884"/>
                <a:ext cx="555915" cy="57869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AEE0293-2FE7-F944-F6E6-A0F63CB0E8BC}"/>
                  </a:ext>
                </a:extLst>
              </p:cNvPr>
              <p:cNvSpPr/>
              <p:nvPr/>
            </p:nvSpPr>
            <p:spPr>
              <a:xfrm>
                <a:off x="2742272" y="6344095"/>
                <a:ext cx="2091998" cy="386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228600" indent="-228600">
                  <a:lnSpc>
                    <a:spcPct val="150000"/>
                  </a:lnSpc>
                  <a:tabLst>
                    <a:tab pos="228600" algn="l"/>
                    <a:tab pos="457200" algn="l"/>
                  </a:tabLst>
                </a:pPr>
                <a:r>
                  <a:rPr lang="en-GB" sz="3000" b="1" dirty="0">
                    <a:latin typeface="Calibri" panose="020F0502020204030204" pitchFamily="34" charset="0"/>
                    <a:ea typeface="Times New Roman" panose="02020603050405020304" pitchFamily="18" charset="0"/>
                    <a:cs typeface="Times New Roman" panose="02020603050405020304" pitchFamily="18" charset="0"/>
                  </a:rPr>
                  <a:t>Lire</a:t>
                </a:r>
                <a:endParaRPr lang="en-IE" sz="3000" dirty="0">
                  <a:effectLst/>
                  <a:latin typeface="Arial" panose="020B0604020202020204" pitchFamily="34" charset="0"/>
                  <a:ea typeface="Times New Roman" panose="02020603050405020304" pitchFamily="18" charset="0"/>
                  <a:cs typeface="Times New Roman" panose="02020603050405020304" pitchFamily="18" charset="0"/>
                </a:endParaRPr>
              </a:p>
            </p:txBody>
          </p:sp>
        </p:grpSp>
        <p:pic>
          <p:nvPicPr>
            <p:cNvPr id="28" name="Graphic 27" descr="Books on shelf outline">
              <a:extLst>
                <a:ext uri="{FF2B5EF4-FFF2-40B4-BE49-F238E27FC236}">
                  <a16:creationId xmlns:a16="http://schemas.microsoft.com/office/drawing/2014/main" id="{BFFAFAB9-023A-DE6B-5AE5-E9E1EEE67C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0791" y="5178054"/>
              <a:ext cx="551275" cy="551275"/>
            </a:xfrm>
            <a:prstGeom prst="rect">
              <a:avLst/>
            </a:prstGeom>
          </p:spPr>
        </p:pic>
      </p:grpSp>
      <p:pic>
        <p:nvPicPr>
          <p:cNvPr id="9221" name="Picture 5" descr="The Best Food Packaging Design Examples Of 2021">
            <a:extLst>
              <a:ext uri="{FF2B5EF4-FFF2-40B4-BE49-F238E27FC236}">
                <a16:creationId xmlns:a16="http://schemas.microsoft.com/office/drawing/2014/main" id="{755D49F8-D485-0066-D3A2-F5DDE64A0B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6443" y="3653678"/>
            <a:ext cx="4228506" cy="2590612"/>
          </a:xfrm>
          <a:prstGeom prst="rect">
            <a:avLst/>
          </a:prstGeom>
          <a:noFill/>
          <a:extLst>
            <a:ext uri="{909E8E84-426E-40DD-AFC4-6F175D3DCCD1}">
              <a14:hiddenFill xmlns:a14="http://schemas.microsoft.com/office/drawing/2010/main">
                <a:solidFill>
                  <a:srgbClr val="FFFFFF"/>
                </a:solidFill>
              </a14:hiddenFill>
            </a:ext>
          </a:extLst>
        </p:spPr>
      </p:pic>
      <p:pic>
        <p:nvPicPr>
          <p:cNvPr id="9223" name="Picture 7" descr="Snack Packaging Design - jalexandriacreative.com">
            <a:extLst>
              <a:ext uri="{FF2B5EF4-FFF2-40B4-BE49-F238E27FC236}">
                <a16:creationId xmlns:a16="http://schemas.microsoft.com/office/drawing/2014/main" id="{AE6C6C3A-0B48-C13E-4680-BF2B9870778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3377" b="6783"/>
          <a:stretch/>
        </p:blipFill>
        <p:spPr bwMode="auto">
          <a:xfrm>
            <a:off x="7489417" y="1298990"/>
            <a:ext cx="4575836" cy="2223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5157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01FC9-44B9-3822-F693-8A50A090BF5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509A4C1-99B4-00F1-673B-C7312C7D1CDF}"/>
              </a:ext>
            </a:extLst>
          </p:cNvPr>
          <p:cNvSpPr>
            <a:spLocks noGrp="1"/>
          </p:cNvSpPr>
          <p:nvPr>
            <p:ph type="body" sz="quarter" idx="27"/>
          </p:nvPr>
        </p:nvSpPr>
        <p:spPr/>
        <p:txBody>
          <a:bodyPr/>
          <a:lstStyle/>
          <a:p>
            <a:r>
              <a:rPr lang="en-GB" dirty="0"/>
              <a:t> LA PSYCHOLOGIE DE LA COULEUR DANS L'IMAGE DE MARQUE</a:t>
            </a:r>
            <a:endParaRPr lang="en-US" dirty="0"/>
          </a:p>
        </p:txBody>
      </p:sp>
      <p:sp>
        <p:nvSpPr>
          <p:cNvPr id="10" name="Text Placeholder 7">
            <a:extLst>
              <a:ext uri="{FF2B5EF4-FFF2-40B4-BE49-F238E27FC236}">
                <a16:creationId xmlns:a16="http://schemas.microsoft.com/office/drawing/2014/main" id="{2DBCF6BE-DE57-C242-1A05-C290CA5381B5}"/>
              </a:ext>
            </a:extLst>
          </p:cNvPr>
          <p:cNvSpPr txBox="1">
            <a:spLocks/>
          </p:cNvSpPr>
          <p:nvPr/>
        </p:nvSpPr>
        <p:spPr>
          <a:xfrm>
            <a:off x="579812" y="1603111"/>
            <a:ext cx="4534354" cy="155937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b="1" dirty="0">
                <a:solidFill>
                  <a:srgbClr val="84BFA4"/>
                </a:solidFill>
              </a:rPr>
              <a:t>Pourquoi c'est important</a:t>
            </a:r>
          </a:p>
          <a:p>
            <a:pPr marL="342900" indent="-342900">
              <a:buClr>
                <a:srgbClr val="B6D1E1"/>
              </a:buClr>
              <a:buFont typeface="Arial" panose="020B0604020202020204" pitchFamily="34" charset="0"/>
              <a:buChar char="•"/>
            </a:pPr>
            <a:r>
              <a:rPr lang="en-US" dirty="0"/>
              <a:t>Les clients traitent la </a:t>
            </a:r>
            <a:r>
              <a:rPr lang="en-US" dirty="0" err="1"/>
              <a:t>couleur </a:t>
            </a:r>
            <a:r>
              <a:rPr lang="en-US" dirty="0"/>
              <a:t>plus rapidement que le texte ou la forme. </a:t>
            </a:r>
          </a:p>
          <a:p>
            <a:pPr marL="342900" indent="-342900">
              <a:buClr>
                <a:srgbClr val="B6D1E1"/>
              </a:buClr>
              <a:buFont typeface="Arial" panose="020B0604020202020204" pitchFamily="34" charset="0"/>
              <a:buChar char="•"/>
            </a:pPr>
            <a:r>
              <a:rPr lang="en-US" dirty="0"/>
              <a:t>Il suscite une reconnaissance instantanée, évoque une émotion sans dire un mot.</a:t>
            </a:r>
          </a:p>
          <a:p>
            <a:pPr marL="342900" indent="-342900">
              <a:buClr>
                <a:srgbClr val="B6D1E1"/>
              </a:buClr>
              <a:buFont typeface="Arial" panose="020B0604020202020204" pitchFamily="34" charset="0"/>
              <a:buChar char="•"/>
            </a:pPr>
            <a:r>
              <a:rPr lang="en-US" dirty="0"/>
              <a:t>Elle aligne l'identité visuelle sur les valeurs de la marque (êtes-vous rebelle ou sain ? Premium ou ludique ?).</a:t>
            </a:r>
          </a:p>
          <a:p>
            <a:pPr marL="342900" indent="-342900">
              <a:buClr>
                <a:srgbClr val="B6D1E1"/>
              </a:buClr>
              <a:buFont typeface="Arial" panose="020B0604020202020204" pitchFamily="34" charset="0"/>
              <a:buChar char="•"/>
            </a:pPr>
            <a:endParaRPr lang="en-US" dirty="0"/>
          </a:p>
          <a:p>
            <a:pPr>
              <a:buClr>
                <a:srgbClr val="B6D1E1"/>
              </a:buClr>
            </a:pPr>
            <a:endParaRPr lang="en-US" sz="2800" dirty="0"/>
          </a:p>
          <a:p>
            <a:pPr>
              <a:buClr>
                <a:srgbClr val="B6D1E1"/>
              </a:buClr>
            </a:pPr>
            <a:endParaRPr lang="en-US" i="1" dirty="0"/>
          </a:p>
        </p:txBody>
      </p:sp>
      <p:grpSp>
        <p:nvGrpSpPr>
          <p:cNvPr id="6" name="Google Shape;612;p39">
            <a:extLst>
              <a:ext uri="{FF2B5EF4-FFF2-40B4-BE49-F238E27FC236}">
                <a16:creationId xmlns:a16="http://schemas.microsoft.com/office/drawing/2014/main" id="{7DD48331-0B23-1808-0588-6FF75D27F7BA}"/>
              </a:ext>
            </a:extLst>
          </p:cNvPr>
          <p:cNvGrpSpPr/>
          <p:nvPr/>
        </p:nvGrpSpPr>
        <p:grpSpPr>
          <a:xfrm>
            <a:off x="7962651" y="4145266"/>
            <a:ext cx="453026" cy="462520"/>
            <a:chOff x="3951850" y="2985350"/>
            <a:chExt cx="407950" cy="416500"/>
          </a:xfrm>
        </p:grpSpPr>
        <p:sp>
          <p:nvSpPr>
            <p:cNvPr id="18" name="Google Shape;613;p39">
              <a:extLst>
                <a:ext uri="{FF2B5EF4-FFF2-40B4-BE49-F238E27FC236}">
                  <a16:creationId xmlns:a16="http://schemas.microsoft.com/office/drawing/2014/main" id="{3F6A809B-ACBC-E1BE-3936-982107FCF701}"/>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14;p39">
              <a:extLst>
                <a:ext uri="{FF2B5EF4-FFF2-40B4-BE49-F238E27FC236}">
                  <a16:creationId xmlns:a16="http://schemas.microsoft.com/office/drawing/2014/main" id="{E5A4252A-3720-9AFD-58A4-FD29E4A08798}"/>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15;p39">
              <a:extLst>
                <a:ext uri="{FF2B5EF4-FFF2-40B4-BE49-F238E27FC236}">
                  <a16:creationId xmlns:a16="http://schemas.microsoft.com/office/drawing/2014/main" id="{49E80AB8-3EB1-5399-5DAB-F98FD52453F2}"/>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16;p39">
              <a:extLst>
                <a:ext uri="{FF2B5EF4-FFF2-40B4-BE49-F238E27FC236}">
                  <a16:creationId xmlns:a16="http://schemas.microsoft.com/office/drawing/2014/main" id="{DED4482B-FCE0-2475-D565-6C14129AB801}"/>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Rectangle 23">
            <a:extLst>
              <a:ext uri="{FF2B5EF4-FFF2-40B4-BE49-F238E27FC236}">
                <a16:creationId xmlns:a16="http://schemas.microsoft.com/office/drawing/2014/main" id="{3FB91206-F827-8963-A2EB-D05F1A57F847}"/>
              </a:ext>
            </a:extLst>
          </p:cNvPr>
          <p:cNvSpPr/>
          <p:nvPr/>
        </p:nvSpPr>
        <p:spPr>
          <a:xfrm>
            <a:off x="2198152" y="5772932"/>
            <a:ext cx="5513557" cy="935880"/>
          </a:xfrm>
          <a:prstGeom prst="rect">
            <a:avLst/>
          </a:prstGeom>
          <a:solidFill>
            <a:schemeClr val="bg1"/>
          </a:solidFill>
          <a:ln w="28575">
            <a:solidFill>
              <a:srgbClr val="B6D1E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
            <a:extLst>
              <a:ext uri="{FF2B5EF4-FFF2-40B4-BE49-F238E27FC236}">
                <a16:creationId xmlns:a16="http://schemas.microsoft.com/office/drawing/2014/main" id="{306814A3-0875-FC0B-477B-BCE4CE9EE37F}"/>
              </a:ext>
            </a:extLst>
          </p:cNvPr>
          <p:cNvSpPr txBox="1">
            <a:spLocks/>
          </p:cNvSpPr>
          <p:nvPr/>
        </p:nvSpPr>
        <p:spPr>
          <a:xfrm>
            <a:off x="2245103" y="5789625"/>
            <a:ext cx="5396668" cy="58758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000" dirty="0">
                <a:hlinkClick r:id="rId2"/>
              </a:rPr>
              <a:t>La psychologie des </a:t>
            </a:r>
            <a:r>
              <a:rPr lang="en-GB" sz="2000" dirty="0" err="1">
                <a:hlinkClick r:id="rId2"/>
              </a:rPr>
              <a:t>couleurs </a:t>
            </a:r>
            <a:r>
              <a:rPr lang="en-GB" sz="2000" dirty="0">
                <a:hlinkClick r:id="rId2"/>
              </a:rPr>
              <a:t>dans l'image de marque</a:t>
            </a:r>
            <a:endParaRPr lang="en-GB" sz="2000" dirty="0"/>
          </a:p>
          <a:p>
            <a:r>
              <a:rPr lang="en-GB" sz="1600" b="1" dirty="0"/>
              <a:t>Service de restauration</a:t>
            </a:r>
            <a:endParaRPr lang="en-US" sz="2000" b="1" dirty="0"/>
          </a:p>
        </p:txBody>
      </p:sp>
      <p:grpSp>
        <p:nvGrpSpPr>
          <p:cNvPr id="26" name="Group 25">
            <a:extLst>
              <a:ext uri="{FF2B5EF4-FFF2-40B4-BE49-F238E27FC236}">
                <a16:creationId xmlns:a16="http://schemas.microsoft.com/office/drawing/2014/main" id="{E49B1A91-A7A2-F09F-6209-CB95CBC3C8E3}"/>
              </a:ext>
            </a:extLst>
          </p:cNvPr>
          <p:cNvGrpSpPr/>
          <p:nvPr/>
        </p:nvGrpSpPr>
        <p:grpSpPr>
          <a:xfrm>
            <a:off x="337051" y="6063661"/>
            <a:ext cx="2788753" cy="578690"/>
            <a:chOff x="845728" y="5174850"/>
            <a:chExt cx="2788753" cy="578690"/>
          </a:xfrm>
        </p:grpSpPr>
        <p:grpSp>
          <p:nvGrpSpPr>
            <p:cNvPr id="27" name="Group 26">
              <a:extLst>
                <a:ext uri="{FF2B5EF4-FFF2-40B4-BE49-F238E27FC236}">
                  <a16:creationId xmlns:a16="http://schemas.microsoft.com/office/drawing/2014/main" id="{7878C5C3-2A65-00CE-1A16-52A7E9ED0E14}"/>
                </a:ext>
              </a:extLst>
            </p:cNvPr>
            <p:cNvGrpSpPr/>
            <p:nvPr/>
          </p:nvGrpSpPr>
          <p:grpSpPr>
            <a:xfrm>
              <a:off x="845728" y="5174850"/>
              <a:ext cx="2788753" cy="578690"/>
              <a:chOff x="2045517" y="6166884"/>
              <a:chExt cx="2788753" cy="578690"/>
            </a:xfrm>
          </p:grpSpPr>
          <p:sp>
            <p:nvSpPr>
              <p:cNvPr id="29" name="Rectangle 28">
                <a:extLst>
                  <a:ext uri="{FF2B5EF4-FFF2-40B4-BE49-F238E27FC236}">
                    <a16:creationId xmlns:a16="http://schemas.microsoft.com/office/drawing/2014/main" id="{6A32E612-13D7-B73D-6A13-53EC96DA1C40}"/>
                  </a:ext>
                </a:extLst>
              </p:cNvPr>
              <p:cNvSpPr/>
              <p:nvPr/>
            </p:nvSpPr>
            <p:spPr>
              <a:xfrm>
                <a:off x="2651051" y="6166884"/>
                <a:ext cx="1164347" cy="57869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86AFE16-062D-E891-2F00-17CB05B3EE9A}"/>
                  </a:ext>
                </a:extLst>
              </p:cNvPr>
              <p:cNvSpPr/>
              <p:nvPr/>
            </p:nvSpPr>
            <p:spPr>
              <a:xfrm>
                <a:off x="2045517" y="6166884"/>
                <a:ext cx="555915" cy="57869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B035FCF-5D5F-BADB-0D9B-287784ABBC59}"/>
                  </a:ext>
                </a:extLst>
              </p:cNvPr>
              <p:cNvSpPr/>
              <p:nvPr/>
            </p:nvSpPr>
            <p:spPr>
              <a:xfrm>
                <a:off x="2742272" y="6344095"/>
                <a:ext cx="2091998" cy="386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228600" indent="-228600">
                  <a:lnSpc>
                    <a:spcPct val="150000"/>
                  </a:lnSpc>
                  <a:tabLst>
                    <a:tab pos="228600" algn="l"/>
                    <a:tab pos="457200" algn="l"/>
                  </a:tabLst>
                </a:pPr>
                <a:r>
                  <a:rPr lang="en-GB" sz="3000" b="1" dirty="0">
                    <a:latin typeface="Calibri" panose="020F0502020204030204" pitchFamily="34" charset="0"/>
                    <a:ea typeface="Times New Roman" panose="02020603050405020304" pitchFamily="18" charset="0"/>
                    <a:cs typeface="Times New Roman" panose="02020603050405020304" pitchFamily="18" charset="0"/>
                  </a:rPr>
                  <a:t>Lire</a:t>
                </a:r>
                <a:endParaRPr lang="en-IE" sz="3000" dirty="0">
                  <a:effectLst/>
                  <a:latin typeface="Arial" panose="020B0604020202020204" pitchFamily="34" charset="0"/>
                  <a:ea typeface="Times New Roman" panose="02020603050405020304" pitchFamily="18" charset="0"/>
                  <a:cs typeface="Times New Roman" panose="02020603050405020304" pitchFamily="18" charset="0"/>
                </a:endParaRPr>
              </a:p>
            </p:txBody>
          </p:sp>
        </p:grpSp>
        <p:pic>
          <p:nvPicPr>
            <p:cNvPr id="28" name="Graphic 27" descr="Books on shelf outline">
              <a:extLst>
                <a:ext uri="{FF2B5EF4-FFF2-40B4-BE49-F238E27FC236}">
                  <a16:creationId xmlns:a16="http://schemas.microsoft.com/office/drawing/2014/main" id="{EC5B1377-E208-DDC4-5EFF-33EA698D7C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0791" y="5178054"/>
              <a:ext cx="551275" cy="551275"/>
            </a:xfrm>
            <a:prstGeom prst="rect">
              <a:avLst/>
            </a:prstGeom>
          </p:spPr>
        </p:pic>
      </p:grpSp>
      <p:pic>
        <p:nvPicPr>
          <p:cNvPr id="9" name="Picture 8">
            <a:extLst>
              <a:ext uri="{FF2B5EF4-FFF2-40B4-BE49-F238E27FC236}">
                <a16:creationId xmlns:a16="http://schemas.microsoft.com/office/drawing/2014/main" id="{BC649A7B-C759-6519-F398-97CFC57A6065}"/>
              </a:ext>
            </a:extLst>
          </p:cNvPr>
          <p:cNvPicPr>
            <a:picLocks noChangeAspect="1"/>
          </p:cNvPicPr>
          <p:nvPr/>
        </p:nvPicPr>
        <p:blipFill>
          <a:blip r:embed="rId5"/>
          <a:stretch>
            <a:fillRect/>
          </a:stretch>
        </p:blipFill>
        <p:spPr>
          <a:xfrm>
            <a:off x="5369050" y="1705098"/>
            <a:ext cx="6631557" cy="3684198"/>
          </a:xfrm>
          <a:prstGeom prst="rect">
            <a:avLst/>
          </a:prstGeom>
        </p:spPr>
      </p:pic>
    </p:spTree>
    <p:extLst>
      <p:ext uri="{BB962C8B-B14F-4D97-AF65-F5344CB8AC3E}">
        <p14:creationId xmlns:p14="http://schemas.microsoft.com/office/powerpoint/2010/main" val="40775156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62212-ECFC-0B56-F41B-F0BEEE67C08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CE2EA63-C0AB-C0B0-1151-A1B613EC7B6C}"/>
              </a:ext>
            </a:extLst>
          </p:cNvPr>
          <p:cNvSpPr>
            <a:spLocks noGrp="1"/>
          </p:cNvSpPr>
          <p:nvPr>
            <p:ph type="body" sz="quarter" idx="27"/>
          </p:nvPr>
        </p:nvSpPr>
        <p:spPr/>
        <p:txBody>
          <a:bodyPr/>
          <a:lstStyle/>
          <a:p>
            <a:r>
              <a:rPr lang="en-GB" dirty="0"/>
              <a:t> L'INNOVATION CULTURELLE DANS L'IMAGE DE MARQUE</a:t>
            </a:r>
            <a:endParaRPr lang="en-US" dirty="0"/>
          </a:p>
        </p:txBody>
      </p:sp>
      <p:grpSp>
        <p:nvGrpSpPr>
          <p:cNvPr id="6" name="Google Shape;612;p39">
            <a:extLst>
              <a:ext uri="{FF2B5EF4-FFF2-40B4-BE49-F238E27FC236}">
                <a16:creationId xmlns:a16="http://schemas.microsoft.com/office/drawing/2014/main" id="{FFBD9BC6-A53B-7553-A056-8C2C6ADF1A18}"/>
              </a:ext>
            </a:extLst>
          </p:cNvPr>
          <p:cNvGrpSpPr/>
          <p:nvPr/>
        </p:nvGrpSpPr>
        <p:grpSpPr>
          <a:xfrm>
            <a:off x="7962651" y="4145266"/>
            <a:ext cx="453026" cy="462520"/>
            <a:chOff x="3951850" y="2985350"/>
            <a:chExt cx="407950" cy="416500"/>
          </a:xfrm>
        </p:grpSpPr>
        <p:sp>
          <p:nvSpPr>
            <p:cNvPr id="18" name="Google Shape;613;p39">
              <a:extLst>
                <a:ext uri="{FF2B5EF4-FFF2-40B4-BE49-F238E27FC236}">
                  <a16:creationId xmlns:a16="http://schemas.microsoft.com/office/drawing/2014/main" id="{E2DC260B-A5C1-9CEA-1DEC-AF2B6DFC2E19}"/>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14;p39">
              <a:extLst>
                <a:ext uri="{FF2B5EF4-FFF2-40B4-BE49-F238E27FC236}">
                  <a16:creationId xmlns:a16="http://schemas.microsoft.com/office/drawing/2014/main" id="{9B0BE1CF-D2CB-D0F9-C700-D6A0EBB9EA20}"/>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15;p39">
              <a:extLst>
                <a:ext uri="{FF2B5EF4-FFF2-40B4-BE49-F238E27FC236}">
                  <a16:creationId xmlns:a16="http://schemas.microsoft.com/office/drawing/2014/main" id="{173EADA3-2C78-3290-4F06-25E9E265B80F}"/>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16;p39">
              <a:extLst>
                <a:ext uri="{FF2B5EF4-FFF2-40B4-BE49-F238E27FC236}">
                  <a16:creationId xmlns:a16="http://schemas.microsoft.com/office/drawing/2014/main" id="{E9071EAE-7473-A8C6-2DAE-EBD887A645A8}"/>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roup 25">
            <a:extLst>
              <a:ext uri="{FF2B5EF4-FFF2-40B4-BE49-F238E27FC236}">
                <a16:creationId xmlns:a16="http://schemas.microsoft.com/office/drawing/2014/main" id="{3AF24F5D-B129-26BF-1711-B17D64BC3BE9}"/>
              </a:ext>
            </a:extLst>
          </p:cNvPr>
          <p:cNvGrpSpPr/>
          <p:nvPr/>
        </p:nvGrpSpPr>
        <p:grpSpPr>
          <a:xfrm>
            <a:off x="337051" y="6063661"/>
            <a:ext cx="2788753" cy="578690"/>
            <a:chOff x="845728" y="5174850"/>
            <a:chExt cx="2788753" cy="578690"/>
          </a:xfrm>
        </p:grpSpPr>
        <p:grpSp>
          <p:nvGrpSpPr>
            <p:cNvPr id="27" name="Group 26">
              <a:extLst>
                <a:ext uri="{FF2B5EF4-FFF2-40B4-BE49-F238E27FC236}">
                  <a16:creationId xmlns:a16="http://schemas.microsoft.com/office/drawing/2014/main" id="{5D0F1B58-F65A-73AB-7D93-EEE09E5F4A38}"/>
                </a:ext>
              </a:extLst>
            </p:cNvPr>
            <p:cNvGrpSpPr/>
            <p:nvPr/>
          </p:nvGrpSpPr>
          <p:grpSpPr>
            <a:xfrm>
              <a:off x="845728" y="5174850"/>
              <a:ext cx="2788753" cy="578690"/>
              <a:chOff x="2045517" y="6166884"/>
              <a:chExt cx="2788753" cy="578690"/>
            </a:xfrm>
          </p:grpSpPr>
          <p:sp>
            <p:nvSpPr>
              <p:cNvPr id="29" name="Rectangle 28">
                <a:extLst>
                  <a:ext uri="{FF2B5EF4-FFF2-40B4-BE49-F238E27FC236}">
                    <a16:creationId xmlns:a16="http://schemas.microsoft.com/office/drawing/2014/main" id="{51156433-E0B5-D0E5-8218-E551EBA18F48}"/>
                  </a:ext>
                </a:extLst>
              </p:cNvPr>
              <p:cNvSpPr/>
              <p:nvPr/>
            </p:nvSpPr>
            <p:spPr>
              <a:xfrm>
                <a:off x="2651051" y="6166884"/>
                <a:ext cx="1164347" cy="57869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474D5D6-9454-6B7E-0C68-D207B929046E}"/>
                  </a:ext>
                </a:extLst>
              </p:cNvPr>
              <p:cNvSpPr/>
              <p:nvPr/>
            </p:nvSpPr>
            <p:spPr>
              <a:xfrm>
                <a:off x="2045517" y="6166884"/>
                <a:ext cx="555915" cy="57869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D6376D8-F6E1-CDD0-125D-BFBFDE29A257}"/>
                  </a:ext>
                </a:extLst>
              </p:cNvPr>
              <p:cNvSpPr/>
              <p:nvPr/>
            </p:nvSpPr>
            <p:spPr>
              <a:xfrm>
                <a:off x="2742272" y="6344095"/>
                <a:ext cx="2091998" cy="386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228600" indent="-228600">
                  <a:lnSpc>
                    <a:spcPct val="150000"/>
                  </a:lnSpc>
                  <a:tabLst>
                    <a:tab pos="228600" algn="l"/>
                    <a:tab pos="457200" algn="l"/>
                  </a:tabLst>
                </a:pPr>
                <a:r>
                  <a:rPr lang="en-GB" sz="3000" b="1" dirty="0">
                    <a:latin typeface="Calibri" panose="020F0502020204030204" pitchFamily="34" charset="0"/>
                    <a:ea typeface="Times New Roman" panose="02020603050405020304" pitchFamily="18" charset="0"/>
                    <a:cs typeface="Times New Roman" panose="02020603050405020304" pitchFamily="18" charset="0"/>
                  </a:rPr>
                  <a:t>Lire</a:t>
                </a:r>
                <a:endParaRPr lang="en-IE" sz="3000" dirty="0">
                  <a:effectLst/>
                  <a:latin typeface="Arial" panose="020B0604020202020204" pitchFamily="34" charset="0"/>
                  <a:ea typeface="Times New Roman" panose="02020603050405020304" pitchFamily="18" charset="0"/>
                  <a:cs typeface="Times New Roman" panose="02020603050405020304" pitchFamily="18" charset="0"/>
                </a:endParaRPr>
              </a:p>
            </p:txBody>
          </p:sp>
        </p:grpSp>
        <p:pic>
          <p:nvPicPr>
            <p:cNvPr id="28" name="Graphic 27" descr="Books on shelf outline">
              <a:extLst>
                <a:ext uri="{FF2B5EF4-FFF2-40B4-BE49-F238E27FC236}">
                  <a16:creationId xmlns:a16="http://schemas.microsoft.com/office/drawing/2014/main" id="{99C6AF6D-B098-994C-1459-8A5F987B98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0791" y="5178054"/>
              <a:ext cx="551275" cy="551275"/>
            </a:xfrm>
            <a:prstGeom prst="rect">
              <a:avLst/>
            </a:prstGeom>
          </p:spPr>
        </p:pic>
      </p:grpSp>
      <p:sp>
        <p:nvSpPr>
          <p:cNvPr id="7" name="Rectangle 4">
            <a:extLst>
              <a:ext uri="{FF2B5EF4-FFF2-40B4-BE49-F238E27FC236}">
                <a16:creationId xmlns:a16="http://schemas.microsoft.com/office/drawing/2014/main" id="{3E83C036-8B51-D27E-8173-4CB0E1AF463E}"/>
              </a:ext>
            </a:extLst>
          </p:cNvPr>
          <p:cNvSpPr>
            <a:spLocks noChangeArrowheads="1"/>
          </p:cNvSpPr>
          <p:nvPr/>
        </p:nvSpPr>
        <p:spPr bwMode="auto">
          <a:xfrm>
            <a:off x="611874" y="1643756"/>
            <a:ext cx="10968251"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sz="2000" dirty="0"/>
              <a:t>Pour les femmes migrantes chefs d'entreprise dans le secteur alimentaire, la dimension culturelle consiste à exprimer qui vous êtes, d'où vous venez, ce qui vous tient à cœur, et à construire une marque qui se connecte aux autres par le biais de valeurs et d'une identité partagées.</a:t>
            </a:r>
          </a:p>
          <a:p>
            <a:endParaRPr lang="en-GB" sz="2000" dirty="0"/>
          </a:p>
          <a:p>
            <a:pPr>
              <a:buNone/>
            </a:pPr>
            <a:r>
              <a:rPr lang="en-GB" sz="2000" b="1" dirty="0"/>
              <a:t>Comment intégrer la dimension culturelle à votre marque :</a:t>
            </a:r>
          </a:p>
          <a:p>
            <a:pPr marL="342900" indent="-342900">
              <a:buFont typeface="Arial" panose="020B0604020202020204" pitchFamily="34" charset="0"/>
              <a:buChar char="•"/>
            </a:pPr>
            <a:r>
              <a:rPr lang="en-GB" sz="2000" dirty="0"/>
              <a:t>Racontez l'histoire de vos ingrédients ou de votre patrimoine</a:t>
            </a:r>
          </a:p>
          <a:p>
            <a:pPr marL="342900" indent="-342900">
              <a:buFont typeface="Arial" panose="020B0604020202020204" pitchFamily="34" charset="0"/>
              <a:buChar char="•"/>
            </a:pPr>
            <a:r>
              <a:rPr lang="en-GB" sz="2000" dirty="0"/>
              <a:t>Utiliser des couleurs, des symboles ou un langage qui reflètent vos racines ou vos valeurs</a:t>
            </a:r>
          </a:p>
          <a:p>
            <a:pPr marL="342900" indent="-342900">
              <a:buFont typeface="Arial" panose="020B0604020202020204" pitchFamily="34" charset="0"/>
              <a:buChar char="•"/>
            </a:pPr>
            <a:r>
              <a:rPr lang="en-GB" sz="2000" dirty="0"/>
              <a:t>Partagez vos motivations - en tant que femme, en tant que fondatrice, en tant qu'actrice du changement.</a:t>
            </a:r>
          </a:p>
          <a:p>
            <a:pPr marL="342900" indent="-342900">
              <a:buFont typeface="Arial" panose="020B0604020202020204" pitchFamily="34" charset="0"/>
              <a:buChar char="•"/>
            </a:pPr>
            <a:r>
              <a:rPr lang="en-GB" sz="2000" dirty="0"/>
              <a:t>Célébrer la communauté - mettre en valeur les collaborateurs, les cultivateurs, la famille et les rituels</a:t>
            </a:r>
          </a:p>
          <a:p>
            <a:pPr marL="342900" indent="-342900">
              <a:buFont typeface="Arial" panose="020B0604020202020204" pitchFamily="34" charset="0"/>
              <a:buChar char="•"/>
            </a:pPr>
            <a:r>
              <a:rPr lang="en-GB" sz="2000" dirty="0"/>
              <a:t>Ne cachez pas vos émotions - montrez votre passion, votre résilience, votre humour</a:t>
            </a:r>
          </a:p>
          <a:p>
            <a:endParaRPr lang="en-GB" sz="2000" dirty="0"/>
          </a:p>
        </p:txBody>
      </p:sp>
    </p:spTree>
    <p:extLst>
      <p:ext uri="{BB962C8B-B14F-4D97-AF65-F5344CB8AC3E}">
        <p14:creationId xmlns:p14="http://schemas.microsoft.com/office/powerpoint/2010/main" val="12587663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88F465-BDE1-E3AC-23BE-1B0A2F066845}"/>
              </a:ext>
            </a:extLst>
          </p:cNvPr>
          <p:cNvSpPr>
            <a:spLocks noGrp="1"/>
          </p:cNvSpPr>
          <p:nvPr>
            <p:ph type="body" sz="quarter" idx="27"/>
          </p:nvPr>
        </p:nvSpPr>
        <p:spPr/>
        <p:txBody>
          <a:bodyPr/>
          <a:lstStyle/>
          <a:p>
            <a:r>
              <a:rPr lang="en-US" sz="3200" dirty="0"/>
              <a:t>LES GRANDES MARQUES SONT COHÉRENTES ET CRÉATIVES</a:t>
            </a:r>
          </a:p>
        </p:txBody>
      </p:sp>
      <p:sp>
        <p:nvSpPr>
          <p:cNvPr id="10" name="Text Placeholder 7">
            <a:extLst>
              <a:ext uri="{FF2B5EF4-FFF2-40B4-BE49-F238E27FC236}">
                <a16:creationId xmlns:a16="http://schemas.microsoft.com/office/drawing/2014/main" id="{F8741834-BAC7-7DA9-48CF-B24DD21A1DDA}"/>
              </a:ext>
            </a:extLst>
          </p:cNvPr>
          <p:cNvSpPr txBox="1">
            <a:spLocks/>
          </p:cNvSpPr>
          <p:nvPr/>
        </p:nvSpPr>
        <p:spPr>
          <a:xfrm>
            <a:off x="5563529" y="2428189"/>
            <a:ext cx="5805713" cy="155937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Clr>
                <a:srgbClr val="B6D1E1"/>
              </a:buClr>
              <a:buFont typeface="Arial" panose="020B0604020202020204" pitchFamily="34" charset="0"/>
              <a:buChar char="•"/>
            </a:pPr>
            <a:r>
              <a:rPr lang="en-US" sz="2000" dirty="0"/>
              <a:t>Racontez l'histoire de votre entreprise en images</a:t>
            </a:r>
          </a:p>
          <a:p>
            <a:pPr marL="342900" indent="-342900">
              <a:buClr>
                <a:srgbClr val="B6D1E1"/>
              </a:buClr>
              <a:buFont typeface="Arial" panose="020B0604020202020204" pitchFamily="34" charset="0"/>
              <a:buChar char="•"/>
            </a:pPr>
            <a:r>
              <a:rPr lang="en-US" sz="2000" dirty="0"/>
              <a:t>Photos de vous, de vos passions et de vos compétences</a:t>
            </a:r>
          </a:p>
          <a:p>
            <a:pPr marL="342900" indent="-342900">
              <a:buClr>
                <a:srgbClr val="B6D1E1"/>
              </a:buClr>
              <a:buFont typeface="Arial" panose="020B0604020202020204" pitchFamily="34" charset="0"/>
              <a:buChar char="•"/>
            </a:pPr>
            <a:r>
              <a:rPr lang="en-US" sz="2000" dirty="0"/>
              <a:t>Photos de votre produit</a:t>
            </a:r>
          </a:p>
          <a:p>
            <a:pPr marL="342900" indent="-342900">
              <a:buClr>
                <a:srgbClr val="B6D1E1"/>
              </a:buClr>
              <a:buFont typeface="Arial" panose="020B0604020202020204" pitchFamily="34" charset="0"/>
              <a:buChar char="•"/>
            </a:pPr>
            <a:r>
              <a:rPr lang="en-US" sz="2000" dirty="0"/>
              <a:t>Quelques bribes de travail en coulisses</a:t>
            </a:r>
          </a:p>
          <a:p>
            <a:pPr marL="342900" indent="-342900">
              <a:buClr>
                <a:srgbClr val="B6D1E1"/>
              </a:buClr>
              <a:buFont typeface="Arial" panose="020B0604020202020204" pitchFamily="34" charset="0"/>
              <a:buChar char="•"/>
            </a:pPr>
            <a:r>
              <a:rPr lang="en-US" sz="2000" dirty="0"/>
              <a:t>Qu'est-ce qui vous motive / vous inspire ?</a:t>
            </a:r>
          </a:p>
          <a:p>
            <a:pPr marL="342900" indent="-342900">
              <a:buClr>
                <a:srgbClr val="B6D1E1"/>
              </a:buClr>
              <a:buFont typeface="Arial" panose="020B0604020202020204" pitchFamily="34" charset="0"/>
              <a:buChar char="•"/>
            </a:pPr>
            <a:endParaRPr lang="en-US" sz="2000" dirty="0"/>
          </a:p>
          <a:p>
            <a:pPr marL="342900" indent="-342900">
              <a:buClr>
                <a:srgbClr val="B6D1E1"/>
              </a:buClr>
              <a:buFont typeface="Arial" panose="020B0604020202020204" pitchFamily="34" charset="0"/>
              <a:buChar char="•"/>
            </a:pPr>
            <a:endParaRPr lang="en-US" sz="2000" dirty="0"/>
          </a:p>
          <a:p>
            <a:pPr>
              <a:buClr>
                <a:srgbClr val="B6D1E1"/>
              </a:buClr>
            </a:pPr>
            <a:endParaRPr lang="en-US" sz="2000" dirty="0"/>
          </a:p>
          <a:p>
            <a:pPr>
              <a:buClr>
                <a:srgbClr val="B6D1E1"/>
              </a:buClr>
            </a:pPr>
            <a:endParaRPr lang="en-US" sz="2000" dirty="0"/>
          </a:p>
          <a:p>
            <a:pPr marL="342900" indent="-342900">
              <a:buClr>
                <a:srgbClr val="B6D1E1"/>
              </a:buClr>
              <a:buFont typeface="Arial" panose="020B0604020202020204" pitchFamily="34" charset="0"/>
              <a:buChar char="•"/>
            </a:pPr>
            <a:endParaRPr lang="en-US" sz="2000" dirty="0"/>
          </a:p>
        </p:txBody>
      </p:sp>
      <p:cxnSp>
        <p:nvCxnSpPr>
          <p:cNvPr id="13" name="Straight Connector 12">
            <a:extLst>
              <a:ext uri="{FF2B5EF4-FFF2-40B4-BE49-F238E27FC236}">
                <a16:creationId xmlns:a16="http://schemas.microsoft.com/office/drawing/2014/main" id="{E6B7D16C-537A-E8A2-EBE4-265266EB8B77}"/>
              </a:ext>
            </a:extLst>
          </p:cNvPr>
          <p:cNvCxnSpPr>
            <a:cxnSpLocks/>
          </p:cNvCxnSpPr>
          <p:nvPr/>
        </p:nvCxnSpPr>
        <p:spPr>
          <a:xfrm flipV="1">
            <a:off x="5298302" y="1451428"/>
            <a:ext cx="0" cy="193040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18FD5E0-9035-629F-5318-E3C475B114FA}"/>
              </a:ext>
            </a:extLst>
          </p:cNvPr>
          <p:cNvSpPr/>
          <p:nvPr/>
        </p:nvSpPr>
        <p:spPr>
          <a:xfrm>
            <a:off x="5752213" y="4363625"/>
            <a:ext cx="5617029" cy="907203"/>
          </a:xfrm>
          <a:prstGeom prst="rect">
            <a:avLst/>
          </a:prstGeom>
          <a:solidFill>
            <a:schemeClr val="bg1"/>
          </a:solidFill>
          <a:ln w="28575">
            <a:solidFill>
              <a:srgbClr val="B6D1E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8A7F7BE4-8C51-E28A-4DF6-67754A9EF324}"/>
              </a:ext>
            </a:extLst>
          </p:cNvPr>
          <p:cNvGrpSpPr/>
          <p:nvPr/>
        </p:nvGrpSpPr>
        <p:grpSpPr>
          <a:xfrm>
            <a:off x="5790922" y="1492775"/>
            <a:ext cx="2788753" cy="604487"/>
            <a:chOff x="2045517" y="6141087"/>
            <a:chExt cx="2788753" cy="604487"/>
          </a:xfrm>
        </p:grpSpPr>
        <p:sp>
          <p:nvSpPr>
            <p:cNvPr id="5" name="Rectangle 4">
              <a:extLst>
                <a:ext uri="{FF2B5EF4-FFF2-40B4-BE49-F238E27FC236}">
                  <a16:creationId xmlns:a16="http://schemas.microsoft.com/office/drawing/2014/main" id="{D377AF6A-8F53-35C8-DED4-EB88AC3824BB}"/>
                </a:ext>
              </a:extLst>
            </p:cNvPr>
            <p:cNvSpPr/>
            <p:nvPr/>
          </p:nvSpPr>
          <p:spPr>
            <a:xfrm>
              <a:off x="2651051" y="6166884"/>
              <a:ext cx="1712853" cy="57869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DAABF7-5ACC-E949-59EF-25752143ED80}"/>
                </a:ext>
              </a:extLst>
            </p:cNvPr>
            <p:cNvSpPr/>
            <p:nvPr/>
          </p:nvSpPr>
          <p:spPr>
            <a:xfrm>
              <a:off x="2045517" y="6166884"/>
              <a:ext cx="555915" cy="57869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F560DA3-1872-3B4A-F6BC-C6C3D8E6312C}"/>
                </a:ext>
              </a:extLst>
            </p:cNvPr>
            <p:cNvSpPr/>
            <p:nvPr/>
          </p:nvSpPr>
          <p:spPr>
            <a:xfrm>
              <a:off x="2742272" y="6344095"/>
              <a:ext cx="2091998" cy="386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228600" indent="-228600">
                <a:lnSpc>
                  <a:spcPct val="150000"/>
                </a:lnSpc>
                <a:tabLst>
                  <a:tab pos="228600" algn="l"/>
                  <a:tab pos="457200" algn="l"/>
                </a:tabLst>
              </a:pPr>
              <a:r>
                <a:rPr lang="en-GB" sz="3000" b="1" dirty="0">
                  <a:effectLst/>
                  <a:latin typeface="Calibri" panose="020F0502020204030204" pitchFamily="34" charset="0"/>
                  <a:ea typeface="Times New Roman" panose="02020603050405020304" pitchFamily="18" charset="0"/>
                  <a:cs typeface="Times New Roman" panose="02020603050405020304" pitchFamily="18" charset="0"/>
                </a:rPr>
                <a:t>Exercice</a:t>
              </a:r>
              <a:endParaRPr lang="en-IE" sz="30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11" name="Graphic 10" descr="Clipboard Partially Ticked outline">
              <a:extLst>
                <a:ext uri="{FF2B5EF4-FFF2-40B4-BE49-F238E27FC236}">
                  <a16:creationId xmlns:a16="http://schemas.microsoft.com/office/drawing/2014/main" id="{6019DF30-E103-A363-451A-CD2609002D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52084" y="6198780"/>
              <a:ext cx="520997" cy="520997"/>
            </a:xfrm>
            <a:prstGeom prst="rect">
              <a:avLst/>
            </a:prstGeom>
          </p:spPr>
        </p:pic>
        <p:sp>
          <p:nvSpPr>
            <p:cNvPr id="7" name="Rectangle 6">
              <a:extLst>
                <a:ext uri="{FF2B5EF4-FFF2-40B4-BE49-F238E27FC236}">
                  <a16:creationId xmlns:a16="http://schemas.microsoft.com/office/drawing/2014/main" id="{18462297-0852-DDCD-BFF6-2E2F1E3E7AC5}"/>
                </a:ext>
              </a:extLst>
            </p:cNvPr>
            <p:cNvSpPr/>
            <p:nvPr/>
          </p:nvSpPr>
          <p:spPr>
            <a:xfrm>
              <a:off x="2045517" y="6141087"/>
              <a:ext cx="555915" cy="57869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 Placeholder 7">
            <a:extLst>
              <a:ext uri="{FF2B5EF4-FFF2-40B4-BE49-F238E27FC236}">
                <a16:creationId xmlns:a16="http://schemas.microsoft.com/office/drawing/2014/main" id="{0F4B4ACB-DE77-AFBF-8A79-A82FAB2E0494}"/>
              </a:ext>
            </a:extLst>
          </p:cNvPr>
          <p:cNvSpPr txBox="1">
            <a:spLocks/>
          </p:cNvSpPr>
          <p:nvPr/>
        </p:nvSpPr>
        <p:spPr>
          <a:xfrm>
            <a:off x="5790922" y="4420993"/>
            <a:ext cx="5457650" cy="422031"/>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b="1" dirty="0"/>
              <a:t>Téléchargez et complétez le storyboard "Racontez votre histoire".</a:t>
            </a:r>
          </a:p>
          <a:p>
            <a:pPr>
              <a:buClr>
                <a:srgbClr val="B6D1E1"/>
              </a:buClr>
            </a:pPr>
            <a:endParaRPr lang="en-US" dirty="0"/>
          </a:p>
        </p:txBody>
      </p:sp>
      <p:sp>
        <p:nvSpPr>
          <p:cNvPr id="16" name="TextBox 15">
            <a:extLst>
              <a:ext uri="{FF2B5EF4-FFF2-40B4-BE49-F238E27FC236}">
                <a16:creationId xmlns:a16="http://schemas.microsoft.com/office/drawing/2014/main" id="{765FAE5C-01B1-DC9C-71AA-62DAD23F7E1A}"/>
              </a:ext>
            </a:extLst>
          </p:cNvPr>
          <p:cNvSpPr txBox="1"/>
          <p:nvPr/>
        </p:nvSpPr>
        <p:spPr>
          <a:xfrm>
            <a:off x="484452" y="1480237"/>
            <a:ext cx="4676717" cy="2462213"/>
          </a:xfrm>
          <a:prstGeom prst="rect">
            <a:avLst/>
          </a:prstGeom>
          <a:noFill/>
        </p:spPr>
        <p:txBody>
          <a:bodyPr wrap="square">
            <a:spAutoFit/>
          </a:bodyPr>
          <a:lstStyle/>
          <a:p>
            <a:pPr>
              <a:buNone/>
            </a:pPr>
            <a:r>
              <a:rPr lang="en-GB" sz="2200" b="1" dirty="0"/>
              <a:t>Cet exercice vous aide à raconter l'histoire de votre marque - avec votre voix et selon vos conditions.</a:t>
            </a:r>
          </a:p>
          <a:p>
            <a:pPr>
              <a:buNone/>
            </a:pPr>
            <a:endParaRPr lang="en-GB" sz="2200" b="1" dirty="0"/>
          </a:p>
          <a:p>
            <a:r>
              <a:rPr lang="en-GB" sz="2200" dirty="0"/>
              <a:t>Votre histoire est importante. C'est ce qui relie votre nourriture à vos valeurs, à votre objectif et à votre public. </a:t>
            </a:r>
          </a:p>
        </p:txBody>
      </p:sp>
      <p:sp>
        <p:nvSpPr>
          <p:cNvPr id="15" name="TextBox 14">
            <a:extLst>
              <a:ext uri="{FF2B5EF4-FFF2-40B4-BE49-F238E27FC236}">
                <a16:creationId xmlns:a16="http://schemas.microsoft.com/office/drawing/2014/main" id="{1E980125-FB01-62FF-A674-D513608F5190}"/>
              </a:ext>
            </a:extLst>
          </p:cNvPr>
          <p:cNvSpPr txBox="1"/>
          <p:nvPr/>
        </p:nvSpPr>
        <p:spPr>
          <a:xfrm>
            <a:off x="6057987" y="5365225"/>
            <a:ext cx="1784181" cy="923330"/>
          </a:xfrm>
          <a:prstGeom prst="rect">
            <a:avLst/>
          </a:prstGeom>
          <a:noFill/>
        </p:spPr>
        <p:txBody>
          <a:bodyPr wrap="square">
            <a:spAutoFit/>
          </a:bodyPr>
          <a:lstStyle/>
          <a:p>
            <a:pPr marL="15875" indent="-15875" algn="ctr">
              <a:buClr>
                <a:srgbClr val="B6D1E1"/>
              </a:buClr>
            </a:pPr>
            <a:r>
              <a:rPr lang="en-GB" sz="1800" b="1" dirty="0">
                <a:solidFill>
                  <a:srgbClr val="94C7B0"/>
                </a:solidFill>
              </a:rPr>
              <a:t>Double-cliquez sur l'icône Word </a:t>
            </a:r>
          </a:p>
          <a:p>
            <a:pPr marL="15875" indent="-15875" algn="ctr">
              <a:buClr>
                <a:srgbClr val="B6D1E1"/>
              </a:buClr>
            </a:pPr>
            <a:r>
              <a:rPr lang="en-GB" sz="1800" b="1" dirty="0">
                <a:solidFill>
                  <a:srgbClr val="94C7B0"/>
                </a:solidFill>
              </a:rPr>
              <a:t> pour télécharger</a:t>
            </a:r>
          </a:p>
        </p:txBody>
      </p:sp>
      <p:graphicFrame>
        <p:nvGraphicFramePr>
          <p:cNvPr id="17" name="Object 16">
            <a:extLst>
              <a:ext uri="{FF2B5EF4-FFF2-40B4-BE49-F238E27FC236}">
                <a16:creationId xmlns:a16="http://schemas.microsoft.com/office/drawing/2014/main" id="{0CC822E2-863C-716C-09D8-18BA2F322D89}"/>
              </a:ext>
            </a:extLst>
          </p:cNvPr>
          <p:cNvGraphicFramePr>
            <a:graphicFrameLocks noChangeAspect="1"/>
          </p:cNvGraphicFramePr>
          <p:nvPr>
            <p:extLst>
              <p:ext uri="{D42A27DB-BD31-4B8C-83A1-F6EECF244321}">
                <p14:modId xmlns:p14="http://schemas.microsoft.com/office/powerpoint/2010/main" val="394671819"/>
              </p:ext>
            </p:extLst>
          </p:nvPr>
        </p:nvGraphicFramePr>
        <p:xfrm>
          <a:off x="7920754" y="5436365"/>
          <a:ext cx="914400" cy="781050"/>
        </p:xfrm>
        <a:graphic>
          <a:graphicData uri="http://schemas.openxmlformats.org/presentationml/2006/ole">
            <mc:AlternateContent xmlns:mc="http://schemas.openxmlformats.org/markup-compatibility/2006">
              <mc:Choice xmlns:v="urn:schemas-microsoft-com:vml" Requires="v">
                <p:oleObj name="Document" showAsIcon="1" r:id="rId4" imgW="914249" imgH="781050" progId="Word.Document.12">
                  <p:embed/>
                </p:oleObj>
              </mc:Choice>
              <mc:Fallback>
                <p:oleObj name="Document" showAsIcon="1" r:id="rId4" imgW="914249" imgH="781050" progId="Word.Document.12">
                  <p:embed/>
                  <p:pic>
                    <p:nvPicPr>
                      <p:cNvPr id="0" name=""/>
                      <p:cNvPicPr/>
                      <p:nvPr/>
                    </p:nvPicPr>
                    <p:blipFill>
                      <a:blip r:embed="rId5"/>
                      <a:stretch>
                        <a:fillRect/>
                      </a:stretch>
                    </p:blipFill>
                    <p:spPr>
                      <a:xfrm>
                        <a:off x="7920754" y="5436365"/>
                        <a:ext cx="914400" cy="781050"/>
                      </a:xfrm>
                      <a:prstGeom prst="rect">
                        <a:avLst/>
                      </a:prstGeom>
                    </p:spPr>
                  </p:pic>
                </p:oleObj>
              </mc:Fallback>
            </mc:AlternateContent>
          </a:graphicData>
        </a:graphic>
      </p:graphicFrame>
    </p:spTree>
    <p:extLst>
      <p:ext uri="{BB962C8B-B14F-4D97-AF65-F5344CB8AC3E}">
        <p14:creationId xmlns:p14="http://schemas.microsoft.com/office/powerpoint/2010/main" val="37342768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181C30-6FDE-5638-30DB-63F4D678B4C4}"/>
              </a:ext>
            </a:extLst>
          </p:cNvPr>
          <p:cNvSpPr>
            <a:spLocks noGrp="1"/>
          </p:cNvSpPr>
          <p:nvPr>
            <p:ph type="body" sz="quarter" idx="16"/>
          </p:nvPr>
        </p:nvSpPr>
        <p:spPr>
          <a:xfrm>
            <a:off x="5250081" y="1983783"/>
            <a:ext cx="5621120" cy="3158610"/>
          </a:xfrm>
        </p:spPr>
        <p:txBody>
          <a:bodyPr>
            <a:normAutofit fontScale="77500" lnSpcReduction="20000"/>
          </a:bodyPr>
          <a:lstStyle/>
          <a:p>
            <a:r>
              <a:rPr lang="en-US" sz="4800" dirty="0"/>
              <a:t>3 FAÇONS DE RENFORCER LA CONFIANCE, LA CRÉDIBILITÉ ET LA RÉPUTATION DE VOTRE MARQUE</a:t>
            </a:r>
            <a:endParaRPr lang="en-US" dirty="0"/>
          </a:p>
        </p:txBody>
      </p:sp>
      <p:sp>
        <p:nvSpPr>
          <p:cNvPr id="5" name="Text Placeholder 4">
            <a:extLst>
              <a:ext uri="{FF2B5EF4-FFF2-40B4-BE49-F238E27FC236}">
                <a16:creationId xmlns:a16="http://schemas.microsoft.com/office/drawing/2014/main" id="{D87C9F78-FA2D-0DFD-43D4-B1D498635E5F}"/>
              </a:ext>
            </a:extLst>
          </p:cNvPr>
          <p:cNvSpPr>
            <a:spLocks noGrp="1"/>
          </p:cNvSpPr>
          <p:nvPr>
            <p:ph type="body" sz="quarter" idx="17"/>
          </p:nvPr>
        </p:nvSpPr>
        <p:spPr/>
        <p:txBody>
          <a:bodyPr/>
          <a:lstStyle/>
          <a:p>
            <a:r>
              <a:rPr lang="en-US" dirty="0"/>
              <a:t>04</a:t>
            </a:r>
          </a:p>
        </p:txBody>
      </p:sp>
      <p:pic>
        <p:nvPicPr>
          <p:cNvPr id="10" name="Graphic 9" descr="Handshake with solid fill">
            <a:extLst>
              <a:ext uri="{FF2B5EF4-FFF2-40B4-BE49-F238E27FC236}">
                <a16:creationId xmlns:a16="http://schemas.microsoft.com/office/drawing/2014/main" id="{8CA93686-4E8F-06F7-CF19-7214D286C7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4731" y="4365171"/>
            <a:ext cx="1539222" cy="1539222"/>
          </a:xfrm>
          <a:prstGeom prst="rect">
            <a:avLst/>
          </a:prstGeom>
        </p:spPr>
      </p:pic>
    </p:spTree>
    <p:extLst>
      <p:ext uri="{BB962C8B-B14F-4D97-AF65-F5344CB8AC3E}">
        <p14:creationId xmlns:p14="http://schemas.microsoft.com/office/powerpoint/2010/main" val="4618739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5FDC5239-3171-D67B-9D05-32A760554752}"/>
              </a:ext>
            </a:extLst>
          </p:cNvPr>
          <p:cNvGrpSpPr/>
          <p:nvPr/>
        </p:nvGrpSpPr>
        <p:grpSpPr>
          <a:xfrm>
            <a:off x="3795485" y="610378"/>
            <a:ext cx="1669143" cy="821571"/>
            <a:chOff x="241671" y="232608"/>
            <a:chExt cx="2672543" cy="1315456"/>
          </a:xfrm>
        </p:grpSpPr>
        <p:grpSp>
          <p:nvGrpSpPr>
            <p:cNvPr id="7" name="Group 6">
              <a:extLst>
                <a:ext uri="{FF2B5EF4-FFF2-40B4-BE49-F238E27FC236}">
                  <a16:creationId xmlns:a16="http://schemas.microsoft.com/office/drawing/2014/main" id="{C0F6CEAB-51BE-FD8B-616E-439549DA1A4A}"/>
                </a:ext>
              </a:extLst>
            </p:cNvPr>
            <p:cNvGrpSpPr/>
            <p:nvPr/>
          </p:nvGrpSpPr>
          <p:grpSpPr>
            <a:xfrm>
              <a:off x="798631" y="801155"/>
              <a:ext cx="2115583" cy="239682"/>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Graphic 4">
              <a:extLst>
                <a:ext uri="{FF2B5EF4-FFF2-40B4-BE49-F238E27FC236}">
                  <a16:creationId xmlns:a16="http://schemas.microsoft.com/office/drawing/2014/main" id="{0CE8120B-D8AD-D64F-B75B-95A205A77246}"/>
                </a:ext>
              </a:extLst>
            </p:cNvPr>
            <p:cNvSpPr/>
            <p:nvPr/>
          </p:nvSpPr>
          <p:spPr>
            <a:xfrm>
              <a:off x="322513" y="232608"/>
              <a:ext cx="1275807" cy="131545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0082A43E-1407-793F-6626-8F4DAA7FEF79}"/>
                </a:ext>
              </a:extLst>
            </p:cNvPr>
            <p:cNvSpPr txBox="1">
              <a:spLocks/>
            </p:cNvSpPr>
            <p:nvPr/>
          </p:nvSpPr>
          <p:spPr>
            <a:xfrm>
              <a:off x="241671" y="410718"/>
              <a:ext cx="1436415" cy="857158"/>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01</a:t>
              </a:r>
            </a:p>
          </p:txBody>
        </p:sp>
      </p:grpSp>
      <p:sp>
        <p:nvSpPr>
          <p:cNvPr id="13" name="TextBox 12">
            <a:extLst>
              <a:ext uri="{FF2B5EF4-FFF2-40B4-BE49-F238E27FC236}">
                <a16:creationId xmlns:a16="http://schemas.microsoft.com/office/drawing/2014/main" id="{9D341E66-C9CE-1511-C1AA-B10EEA0CFE67}"/>
              </a:ext>
            </a:extLst>
          </p:cNvPr>
          <p:cNvSpPr txBox="1"/>
          <p:nvPr/>
        </p:nvSpPr>
        <p:spPr>
          <a:xfrm>
            <a:off x="5566230" y="809559"/>
            <a:ext cx="6096000" cy="892552"/>
          </a:xfrm>
          <a:prstGeom prst="rect">
            <a:avLst/>
          </a:prstGeom>
          <a:noFill/>
        </p:spPr>
        <p:txBody>
          <a:bodyPr wrap="square">
            <a:spAutoFit/>
          </a:bodyPr>
          <a:lstStyle/>
          <a:p>
            <a:r>
              <a:rPr lang="en-US" sz="2600" b="1" dirty="0">
                <a:solidFill>
                  <a:srgbClr val="382B1B"/>
                </a:solidFill>
              </a:rPr>
              <a:t>ÉTABLIR VOTRE CRÉDIBILITÉ</a:t>
            </a:r>
          </a:p>
          <a:p>
            <a:endParaRPr lang="en-US" sz="2600" b="1" dirty="0">
              <a:solidFill>
                <a:srgbClr val="382B1B"/>
              </a:solidFill>
            </a:endParaRPr>
          </a:p>
        </p:txBody>
      </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461128" y="717761"/>
            <a:ext cx="3051329"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3 FAÇONS DE RENFORCER LA CONFIANCE, LA CRÉDIBILITÉ ET LA RÉPUTATION DE VOTRE MARQUE</a:t>
            </a:r>
          </a:p>
        </p:txBody>
      </p:sp>
      <p:sp>
        <p:nvSpPr>
          <p:cNvPr id="2" name="Text Placeholder 5">
            <a:extLst>
              <a:ext uri="{FF2B5EF4-FFF2-40B4-BE49-F238E27FC236}">
                <a16:creationId xmlns:a16="http://schemas.microsoft.com/office/drawing/2014/main" id="{9C1FC96A-C625-91C1-0253-57CCB79AEA8C}"/>
              </a:ext>
            </a:extLst>
          </p:cNvPr>
          <p:cNvSpPr txBox="1">
            <a:spLocks/>
          </p:cNvSpPr>
          <p:nvPr/>
        </p:nvSpPr>
        <p:spPr>
          <a:xfrm>
            <a:off x="4878016" y="1431949"/>
            <a:ext cx="7106288" cy="5176713"/>
          </a:xfrm>
          <a:prstGeom prst="rect">
            <a:avLst/>
          </a:prstGeom>
        </p:spPr>
        <p:txBody>
          <a:bodyPr>
            <a:normAutofit fontScale="25000" lnSpcReduction="20000"/>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sz="8800" b="1" dirty="0">
                <a:solidFill>
                  <a:srgbClr val="84BFA4"/>
                </a:solidFill>
              </a:rPr>
              <a:t>Montrez qui vous êtes avec fierté</a:t>
            </a:r>
          </a:p>
          <a:p>
            <a:pPr>
              <a:buNone/>
            </a:pPr>
            <a:r>
              <a:rPr lang="en-GB" sz="8800" dirty="0"/>
              <a:t>Votre histoire personnelle est importante, en particulier dans le secteur alimentaire, où les gens achètent à d'</a:t>
            </a:r>
            <a:r>
              <a:rPr lang="en-GB" sz="8800" i="1" dirty="0"/>
              <a:t>autres personnes</a:t>
            </a:r>
            <a:r>
              <a:rPr lang="en-GB" sz="8800" dirty="0"/>
              <a:t>.</a:t>
            </a:r>
          </a:p>
          <a:p>
            <a:pPr>
              <a:buNone/>
            </a:pPr>
            <a:br>
              <a:rPr lang="en-GB" sz="8800" dirty="0"/>
            </a:br>
            <a:r>
              <a:rPr lang="en-GB" sz="8800" dirty="0"/>
              <a:t>Permettez à votre public de voir le visage et les valeurs qui se cachent derrière l'entreprise.</a:t>
            </a:r>
          </a:p>
          <a:p>
            <a:pPr marL="342900" indent="-342900">
              <a:buFont typeface="Arial" panose="020B0604020202020204" pitchFamily="34" charset="0"/>
              <a:buChar char="•"/>
            </a:pPr>
            <a:r>
              <a:rPr lang="en-GB" sz="8800" dirty="0"/>
              <a:t>Utilisez une photo claire et professionnelle de vous sur votre matériel promotionnel, votre site web et vos médias sociaux. Vous n'avez pas besoin d'avoir l'air d'une entreprise, mais seulement d'être réel et confiant.</a:t>
            </a:r>
          </a:p>
          <a:p>
            <a:pPr marL="342900" indent="-342900">
              <a:buFont typeface="Arial" panose="020B0604020202020204" pitchFamily="34" charset="0"/>
              <a:buChar char="•"/>
            </a:pPr>
            <a:r>
              <a:rPr lang="en-GB" sz="8800" dirty="0"/>
              <a:t>Partagez ce qui vous motive : la famille, les racines, la saveur, la communauté - ce sont de puissants facteurs de confiance.</a:t>
            </a:r>
          </a:p>
          <a:p>
            <a:pPr marL="342900" indent="-342900">
              <a:buFont typeface="Arial" panose="020B0604020202020204" pitchFamily="34" charset="0"/>
              <a:buChar char="•"/>
            </a:pPr>
            <a:r>
              <a:rPr lang="en-GB" sz="8800" dirty="0"/>
              <a:t>Votre image de marque doit refléter votre culture, vos valeurs et votre personnalité.</a:t>
            </a:r>
          </a:p>
          <a:p>
            <a:pPr>
              <a:lnSpc>
                <a:spcPts val="2340"/>
              </a:lnSpc>
              <a:spcBef>
                <a:spcPts val="0"/>
              </a:spcBef>
            </a:pPr>
            <a:endParaRPr lang="en-US" sz="2200" dirty="0">
              <a:solidFill>
                <a:srgbClr val="382B1B"/>
              </a:solidFill>
            </a:endParaRPr>
          </a:p>
        </p:txBody>
      </p:sp>
    </p:spTree>
    <p:extLst>
      <p:ext uri="{BB962C8B-B14F-4D97-AF65-F5344CB8AC3E}">
        <p14:creationId xmlns:p14="http://schemas.microsoft.com/office/powerpoint/2010/main" val="4997189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BB39F-37D9-B15C-AE16-F252BAB64AC2}"/>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D3ECC4BA-F2DD-9678-6975-990DAEF7695A}"/>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A073A4A-232D-BE1A-AD20-2BCFA9F75EC2}"/>
              </a:ext>
            </a:extLst>
          </p:cNvPr>
          <p:cNvGrpSpPr/>
          <p:nvPr/>
        </p:nvGrpSpPr>
        <p:grpSpPr>
          <a:xfrm>
            <a:off x="3795485" y="610378"/>
            <a:ext cx="1669143" cy="821571"/>
            <a:chOff x="241671" y="232608"/>
            <a:chExt cx="2672543" cy="1315456"/>
          </a:xfrm>
        </p:grpSpPr>
        <p:grpSp>
          <p:nvGrpSpPr>
            <p:cNvPr id="7" name="Group 6">
              <a:extLst>
                <a:ext uri="{FF2B5EF4-FFF2-40B4-BE49-F238E27FC236}">
                  <a16:creationId xmlns:a16="http://schemas.microsoft.com/office/drawing/2014/main" id="{19FABDD4-046C-F3DC-228D-0E9DE2A92011}"/>
                </a:ext>
              </a:extLst>
            </p:cNvPr>
            <p:cNvGrpSpPr/>
            <p:nvPr/>
          </p:nvGrpSpPr>
          <p:grpSpPr>
            <a:xfrm>
              <a:off x="798631" y="801155"/>
              <a:ext cx="2115583" cy="239682"/>
              <a:chOff x="686343" y="1065256"/>
              <a:chExt cx="2115583" cy="239682"/>
            </a:xfrm>
          </p:grpSpPr>
          <p:cxnSp>
            <p:nvCxnSpPr>
              <p:cNvPr id="11" name="Straight Connector 10">
                <a:extLst>
                  <a:ext uri="{FF2B5EF4-FFF2-40B4-BE49-F238E27FC236}">
                    <a16:creationId xmlns:a16="http://schemas.microsoft.com/office/drawing/2014/main" id="{0BFA2D38-C6F5-9310-E09A-2266E6B06A9F}"/>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E25123F5-DC0E-039B-F6BD-02F70EAFF4ED}"/>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Graphic 4">
              <a:extLst>
                <a:ext uri="{FF2B5EF4-FFF2-40B4-BE49-F238E27FC236}">
                  <a16:creationId xmlns:a16="http://schemas.microsoft.com/office/drawing/2014/main" id="{78C65934-68B2-BA34-AE33-60AF1AD9583A}"/>
                </a:ext>
              </a:extLst>
            </p:cNvPr>
            <p:cNvSpPr/>
            <p:nvPr/>
          </p:nvSpPr>
          <p:spPr>
            <a:xfrm>
              <a:off x="322513" y="232608"/>
              <a:ext cx="1275807" cy="131545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CA9CA988-ABCB-2016-3029-D7933936263E}"/>
                </a:ext>
              </a:extLst>
            </p:cNvPr>
            <p:cNvSpPr txBox="1">
              <a:spLocks/>
            </p:cNvSpPr>
            <p:nvPr/>
          </p:nvSpPr>
          <p:spPr>
            <a:xfrm>
              <a:off x="241671" y="410718"/>
              <a:ext cx="1436415" cy="857158"/>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01</a:t>
              </a:r>
            </a:p>
          </p:txBody>
        </p:sp>
      </p:grpSp>
      <p:sp>
        <p:nvSpPr>
          <p:cNvPr id="13" name="TextBox 12">
            <a:extLst>
              <a:ext uri="{FF2B5EF4-FFF2-40B4-BE49-F238E27FC236}">
                <a16:creationId xmlns:a16="http://schemas.microsoft.com/office/drawing/2014/main" id="{77175431-E0E0-93FC-B68B-32AE2C431EC1}"/>
              </a:ext>
            </a:extLst>
          </p:cNvPr>
          <p:cNvSpPr txBox="1"/>
          <p:nvPr/>
        </p:nvSpPr>
        <p:spPr>
          <a:xfrm>
            <a:off x="5566230" y="809559"/>
            <a:ext cx="6096000" cy="892552"/>
          </a:xfrm>
          <a:prstGeom prst="rect">
            <a:avLst/>
          </a:prstGeom>
          <a:noFill/>
        </p:spPr>
        <p:txBody>
          <a:bodyPr wrap="square">
            <a:spAutoFit/>
          </a:bodyPr>
          <a:lstStyle/>
          <a:p>
            <a:r>
              <a:rPr lang="en-US" sz="2600" b="1" dirty="0">
                <a:solidFill>
                  <a:srgbClr val="382B1B"/>
                </a:solidFill>
              </a:rPr>
              <a:t>ÉTABLIR VOTRE CRÉDIBILITÉ</a:t>
            </a:r>
          </a:p>
          <a:p>
            <a:endParaRPr lang="en-US" sz="2600" b="1" dirty="0">
              <a:solidFill>
                <a:srgbClr val="382B1B"/>
              </a:solidFill>
            </a:endParaRPr>
          </a:p>
        </p:txBody>
      </p:sp>
      <p:sp>
        <p:nvSpPr>
          <p:cNvPr id="15" name="Text Placeholder 3">
            <a:extLst>
              <a:ext uri="{FF2B5EF4-FFF2-40B4-BE49-F238E27FC236}">
                <a16:creationId xmlns:a16="http://schemas.microsoft.com/office/drawing/2014/main" id="{FD46FD41-C847-39C9-0B63-AA29A03383DA}"/>
              </a:ext>
            </a:extLst>
          </p:cNvPr>
          <p:cNvSpPr txBox="1">
            <a:spLocks/>
          </p:cNvSpPr>
          <p:nvPr/>
        </p:nvSpPr>
        <p:spPr>
          <a:xfrm>
            <a:off x="461128" y="717761"/>
            <a:ext cx="3051329"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3 FAÇONS DE RENFORCER LA CONFIANCE, LA CRÉDIBILITÉ ET LA RÉPUTATION DE VOTRE MARQUE</a:t>
            </a:r>
          </a:p>
        </p:txBody>
      </p:sp>
      <p:sp>
        <p:nvSpPr>
          <p:cNvPr id="2" name="Text Placeholder 5">
            <a:extLst>
              <a:ext uri="{FF2B5EF4-FFF2-40B4-BE49-F238E27FC236}">
                <a16:creationId xmlns:a16="http://schemas.microsoft.com/office/drawing/2014/main" id="{F6B135A4-449A-0085-CFE8-25AB0DC80ED1}"/>
              </a:ext>
            </a:extLst>
          </p:cNvPr>
          <p:cNvSpPr txBox="1">
            <a:spLocks/>
          </p:cNvSpPr>
          <p:nvPr/>
        </p:nvSpPr>
        <p:spPr>
          <a:xfrm>
            <a:off x="4878016" y="1431950"/>
            <a:ext cx="6499386" cy="3455640"/>
          </a:xfrm>
          <a:prstGeom prst="rect">
            <a:avLst/>
          </a:prstGeom>
        </p:spPr>
        <p:txBody>
          <a:bodyPr>
            <a:normAutofit fontScale="25000" lnSpcReduction="20000"/>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sz="6800" b="1" dirty="0">
                <a:solidFill>
                  <a:srgbClr val="84BFA4"/>
                </a:solidFill>
              </a:rPr>
              <a:t>Laissez parler votre expérience et traduisez-la en valeur</a:t>
            </a:r>
          </a:p>
          <a:p>
            <a:pPr>
              <a:buNone/>
            </a:pPr>
            <a:r>
              <a:rPr lang="en-GB" sz="6800" dirty="0"/>
              <a:t>Votre parcours vous a beaucoup appris. Dites aux gens pourquoi cela est important pour eux.</a:t>
            </a:r>
          </a:p>
          <a:p>
            <a:pPr marL="457200" indent="-457200">
              <a:buFont typeface="Arial" panose="020B0604020202020204" pitchFamily="34" charset="0"/>
              <a:buChar char="•"/>
            </a:pPr>
            <a:r>
              <a:rPr lang="en-GB" sz="6800" dirty="0"/>
              <a:t>Dressez la liste de vos compétences, de votre formation ou de votre expérience, qu'il s'agisse d'une formation culinaire, d'un savoir-faire maison ou d'années de pratique.</a:t>
            </a:r>
          </a:p>
          <a:p>
            <a:pPr marL="457200" indent="-457200">
              <a:buFont typeface="Arial" panose="020B0604020202020204" pitchFamily="34" charset="0"/>
              <a:buChar char="•"/>
            </a:pPr>
            <a:r>
              <a:rPr lang="en-GB" sz="6800" dirty="0"/>
              <a:t>Reliez ces compétences à la manière dont vous aidez les autres : </a:t>
            </a:r>
            <a:r>
              <a:rPr lang="en-GB" sz="6800" i="1" dirty="0"/>
              <a:t>"J'ai suivi une formation en cuisine régionale éthiopienne, ce qui signifie que je sais comment mélanger les saveurs et les traditions dans toutes les sauces que je prépare.</a:t>
            </a:r>
            <a:endParaRPr lang="en-GB" sz="6800" dirty="0"/>
          </a:p>
          <a:p>
            <a:endParaRPr lang="en-GB" sz="8800" dirty="0"/>
          </a:p>
          <a:p>
            <a:pPr>
              <a:lnSpc>
                <a:spcPts val="2340"/>
              </a:lnSpc>
              <a:spcBef>
                <a:spcPts val="0"/>
              </a:spcBef>
            </a:pPr>
            <a:endParaRPr lang="en-US" sz="2200" dirty="0">
              <a:solidFill>
                <a:srgbClr val="382B1B"/>
              </a:solidFill>
            </a:endParaRPr>
          </a:p>
        </p:txBody>
      </p:sp>
    </p:spTree>
    <p:extLst>
      <p:ext uri="{BB962C8B-B14F-4D97-AF65-F5344CB8AC3E}">
        <p14:creationId xmlns:p14="http://schemas.microsoft.com/office/powerpoint/2010/main" val="5164022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F2584-11B0-4CA4-0284-E0B194116622}"/>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1324903B-7BA2-1F0D-E1DE-B96D902ECA21}"/>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114FAD3C-A500-08DF-6058-40B700692C94}"/>
              </a:ext>
            </a:extLst>
          </p:cNvPr>
          <p:cNvGrpSpPr/>
          <p:nvPr/>
        </p:nvGrpSpPr>
        <p:grpSpPr>
          <a:xfrm>
            <a:off x="3795485" y="610378"/>
            <a:ext cx="1669143" cy="821571"/>
            <a:chOff x="241671" y="232608"/>
            <a:chExt cx="2672543" cy="1315456"/>
          </a:xfrm>
        </p:grpSpPr>
        <p:grpSp>
          <p:nvGrpSpPr>
            <p:cNvPr id="7" name="Group 6">
              <a:extLst>
                <a:ext uri="{FF2B5EF4-FFF2-40B4-BE49-F238E27FC236}">
                  <a16:creationId xmlns:a16="http://schemas.microsoft.com/office/drawing/2014/main" id="{1DE32A95-533E-3279-BDBD-C117C516DBA9}"/>
                </a:ext>
              </a:extLst>
            </p:cNvPr>
            <p:cNvGrpSpPr/>
            <p:nvPr/>
          </p:nvGrpSpPr>
          <p:grpSpPr>
            <a:xfrm>
              <a:off x="798631" y="801155"/>
              <a:ext cx="2115583" cy="239682"/>
              <a:chOff x="686343" y="1065256"/>
              <a:chExt cx="2115583" cy="239682"/>
            </a:xfrm>
          </p:grpSpPr>
          <p:cxnSp>
            <p:nvCxnSpPr>
              <p:cNvPr id="11" name="Straight Connector 10">
                <a:extLst>
                  <a:ext uri="{FF2B5EF4-FFF2-40B4-BE49-F238E27FC236}">
                    <a16:creationId xmlns:a16="http://schemas.microsoft.com/office/drawing/2014/main" id="{813A168D-EE58-7611-475E-B39B215D38F1}"/>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CAD50759-5F88-FCD2-1BBC-46360408EBC7}"/>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Graphic 4">
              <a:extLst>
                <a:ext uri="{FF2B5EF4-FFF2-40B4-BE49-F238E27FC236}">
                  <a16:creationId xmlns:a16="http://schemas.microsoft.com/office/drawing/2014/main" id="{7FCC39A1-EEB7-C8BE-DF06-FB8B321DBC76}"/>
                </a:ext>
              </a:extLst>
            </p:cNvPr>
            <p:cNvSpPr/>
            <p:nvPr/>
          </p:nvSpPr>
          <p:spPr>
            <a:xfrm>
              <a:off x="322513" y="232608"/>
              <a:ext cx="1275807" cy="131545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A32584CF-F2FB-C92E-7FED-FC35796C3A41}"/>
                </a:ext>
              </a:extLst>
            </p:cNvPr>
            <p:cNvSpPr txBox="1">
              <a:spLocks/>
            </p:cNvSpPr>
            <p:nvPr/>
          </p:nvSpPr>
          <p:spPr>
            <a:xfrm>
              <a:off x="241671" y="410718"/>
              <a:ext cx="1436415" cy="857158"/>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01</a:t>
              </a:r>
            </a:p>
          </p:txBody>
        </p:sp>
      </p:grpSp>
      <p:sp>
        <p:nvSpPr>
          <p:cNvPr id="13" name="TextBox 12">
            <a:extLst>
              <a:ext uri="{FF2B5EF4-FFF2-40B4-BE49-F238E27FC236}">
                <a16:creationId xmlns:a16="http://schemas.microsoft.com/office/drawing/2014/main" id="{5F95647A-7EAD-B216-7B5E-717EA68EEB28}"/>
              </a:ext>
            </a:extLst>
          </p:cNvPr>
          <p:cNvSpPr txBox="1"/>
          <p:nvPr/>
        </p:nvSpPr>
        <p:spPr>
          <a:xfrm>
            <a:off x="5566230" y="809559"/>
            <a:ext cx="6096000" cy="892552"/>
          </a:xfrm>
          <a:prstGeom prst="rect">
            <a:avLst/>
          </a:prstGeom>
          <a:noFill/>
        </p:spPr>
        <p:txBody>
          <a:bodyPr wrap="square">
            <a:spAutoFit/>
          </a:bodyPr>
          <a:lstStyle/>
          <a:p>
            <a:r>
              <a:rPr lang="en-US" sz="2600" b="1" dirty="0">
                <a:solidFill>
                  <a:srgbClr val="382B1B"/>
                </a:solidFill>
              </a:rPr>
              <a:t>ÉTABLIR VOTRE CRÉDIBILITÉ</a:t>
            </a:r>
          </a:p>
          <a:p>
            <a:endParaRPr lang="en-US" sz="2600" b="1" dirty="0">
              <a:solidFill>
                <a:srgbClr val="382B1B"/>
              </a:solidFill>
            </a:endParaRPr>
          </a:p>
        </p:txBody>
      </p:sp>
      <p:sp>
        <p:nvSpPr>
          <p:cNvPr id="15" name="Text Placeholder 3">
            <a:extLst>
              <a:ext uri="{FF2B5EF4-FFF2-40B4-BE49-F238E27FC236}">
                <a16:creationId xmlns:a16="http://schemas.microsoft.com/office/drawing/2014/main" id="{48FF993A-CA55-5975-005B-081A465A03C0}"/>
              </a:ext>
            </a:extLst>
          </p:cNvPr>
          <p:cNvSpPr txBox="1">
            <a:spLocks/>
          </p:cNvSpPr>
          <p:nvPr/>
        </p:nvSpPr>
        <p:spPr>
          <a:xfrm>
            <a:off x="461128" y="717761"/>
            <a:ext cx="3051329"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3 FAÇONS DE RENFORCER LA CONFIANCE, LA CRÉDIBILITÉ ET LA RÉPUTATION DE VOTRE MARQUE</a:t>
            </a:r>
          </a:p>
        </p:txBody>
      </p:sp>
      <p:sp>
        <p:nvSpPr>
          <p:cNvPr id="2" name="Text Placeholder 5">
            <a:extLst>
              <a:ext uri="{FF2B5EF4-FFF2-40B4-BE49-F238E27FC236}">
                <a16:creationId xmlns:a16="http://schemas.microsoft.com/office/drawing/2014/main" id="{7B219309-16A8-431A-2689-B69EFA80FD5E}"/>
              </a:ext>
            </a:extLst>
          </p:cNvPr>
          <p:cNvSpPr txBox="1">
            <a:spLocks/>
          </p:cNvSpPr>
          <p:nvPr/>
        </p:nvSpPr>
        <p:spPr>
          <a:xfrm>
            <a:off x="4878016" y="1431950"/>
            <a:ext cx="6653134" cy="3714586"/>
          </a:xfrm>
          <a:prstGeom prst="rect">
            <a:avLst/>
          </a:prstGeom>
        </p:spPr>
        <p:txBody>
          <a:bodyPr>
            <a:normAutofit fontScale="70000" lnSpcReduction="20000"/>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sz="3100" b="1" dirty="0">
                <a:solidFill>
                  <a:srgbClr val="84BFA4"/>
                </a:solidFill>
              </a:rPr>
              <a:t>Laissez les autres parler pour vous aussi</a:t>
            </a:r>
          </a:p>
          <a:p>
            <a:pPr>
              <a:buNone/>
            </a:pPr>
            <a:r>
              <a:rPr lang="en-GB" sz="3100" dirty="0"/>
              <a:t>La voix la plus forte pour votre marque est souvent celle de quelqu'un d'autre.</a:t>
            </a:r>
          </a:p>
          <a:p>
            <a:pPr marL="542925" indent="-542925">
              <a:buFont typeface="Arial" panose="020B0604020202020204" pitchFamily="34" charset="0"/>
              <a:buChar char="•"/>
            </a:pPr>
            <a:r>
              <a:rPr lang="en-GB" sz="3100" b="1" dirty="0"/>
              <a:t>Recueillez des témoignages </a:t>
            </a:r>
            <a:r>
              <a:rPr lang="en-GB" sz="3100" dirty="0"/>
              <a:t>de clients ou de partenaires satisfaits. Un seul commentaire sincère vaut de l'or.</a:t>
            </a:r>
          </a:p>
          <a:p>
            <a:pPr marL="542925" indent="-542925">
              <a:buFont typeface="Arial" panose="020B0604020202020204" pitchFamily="34" charset="0"/>
              <a:buChar char="•"/>
            </a:pPr>
            <a:r>
              <a:rPr lang="en-GB" sz="3100" b="1" dirty="0"/>
              <a:t>Demandez des approbations </a:t>
            </a:r>
            <a:r>
              <a:rPr lang="en-GB" sz="3100" dirty="0"/>
              <a:t>ou des citations que vous pouvez utiliser sur votre site ou votre emballage.</a:t>
            </a:r>
          </a:p>
          <a:p>
            <a:pPr marL="542925" indent="-542925">
              <a:buFont typeface="Arial" panose="020B0604020202020204" pitchFamily="34" charset="0"/>
              <a:buChar char="•"/>
            </a:pPr>
            <a:r>
              <a:rPr lang="en-GB" sz="3100" b="1" dirty="0"/>
              <a:t>Rejoignez des communautés locales et en ligne </a:t>
            </a:r>
            <a:r>
              <a:rPr lang="en-GB" sz="3100" dirty="0"/>
              <a:t>- des réseaux alimentaires aux cercles d'affaires de femmes migrantes - où vous pouvez vous faire connaître et donner ainsi que recevoir du soutien.</a:t>
            </a:r>
          </a:p>
          <a:p>
            <a:endParaRPr lang="en-GB" sz="2200" dirty="0"/>
          </a:p>
          <a:p>
            <a:pPr>
              <a:lnSpc>
                <a:spcPts val="2340"/>
              </a:lnSpc>
              <a:spcBef>
                <a:spcPts val="0"/>
              </a:spcBef>
            </a:pPr>
            <a:endParaRPr lang="en-US" sz="2200" dirty="0">
              <a:solidFill>
                <a:srgbClr val="382B1B"/>
              </a:solidFill>
            </a:endParaRPr>
          </a:p>
        </p:txBody>
      </p:sp>
    </p:spTree>
    <p:extLst>
      <p:ext uri="{BB962C8B-B14F-4D97-AF65-F5344CB8AC3E}">
        <p14:creationId xmlns:p14="http://schemas.microsoft.com/office/powerpoint/2010/main" val="2497878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181C30-6FDE-5638-30DB-63F4D678B4C4}"/>
              </a:ext>
            </a:extLst>
          </p:cNvPr>
          <p:cNvSpPr>
            <a:spLocks noGrp="1"/>
          </p:cNvSpPr>
          <p:nvPr>
            <p:ph type="body" sz="quarter" idx="16"/>
          </p:nvPr>
        </p:nvSpPr>
        <p:spPr>
          <a:xfrm>
            <a:off x="5250080" y="1983783"/>
            <a:ext cx="6147263" cy="3158610"/>
          </a:xfrm>
        </p:spPr>
        <p:txBody>
          <a:bodyPr>
            <a:normAutofit/>
          </a:bodyPr>
          <a:lstStyle/>
          <a:p>
            <a:r>
              <a:rPr lang="en-US" dirty="0"/>
              <a:t>RELATION ENTRE LE MARKETING ET LES VENTES</a:t>
            </a:r>
          </a:p>
        </p:txBody>
      </p:sp>
      <p:sp>
        <p:nvSpPr>
          <p:cNvPr id="5" name="Text Placeholder 4">
            <a:extLst>
              <a:ext uri="{FF2B5EF4-FFF2-40B4-BE49-F238E27FC236}">
                <a16:creationId xmlns:a16="http://schemas.microsoft.com/office/drawing/2014/main" id="{D87C9F78-FA2D-0DFD-43D4-B1D498635E5F}"/>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29199552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5FDC5239-3171-D67B-9D05-32A760554752}"/>
              </a:ext>
            </a:extLst>
          </p:cNvPr>
          <p:cNvGrpSpPr/>
          <p:nvPr/>
        </p:nvGrpSpPr>
        <p:grpSpPr>
          <a:xfrm>
            <a:off x="3808211" y="305351"/>
            <a:ext cx="1669143" cy="821571"/>
            <a:chOff x="241671" y="232608"/>
            <a:chExt cx="2672543" cy="1315456"/>
          </a:xfrm>
        </p:grpSpPr>
        <p:grpSp>
          <p:nvGrpSpPr>
            <p:cNvPr id="7" name="Group 6">
              <a:extLst>
                <a:ext uri="{FF2B5EF4-FFF2-40B4-BE49-F238E27FC236}">
                  <a16:creationId xmlns:a16="http://schemas.microsoft.com/office/drawing/2014/main" id="{C0F6CEAB-51BE-FD8B-616E-439549DA1A4A}"/>
                </a:ext>
              </a:extLst>
            </p:cNvPr>
            <p:cNvGrpSpPr/>
            <p:nvPr/>
          </p:nvGrpSpPr>
          <p:grpSpPr>
            <a:xfrm>
              <a:off x="798631" y="801155"/>
              <a:ext cx="2115583" cy="239682"/>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Graphic 4">
              <a:extLst>
                <a:ext uri="{FF2B5EF4-FFF2-40B4-BE49-F238E27FC236}">
                  <a16:creationId xmlns:a16="http://schemas.microsoft.com/office/drawing/2014/main" id="{0CE8120B-D8AD-D64F-B75B-95A205A77246}"/>
                </a:ext>
              </a:extLst>
            </p:cNvPr>
            <p:cNvSpPr/>
            <p:nvPr/>
          </p:nvSpPr>
          <p:spPr>
            <a:xfrm>
              <a:off x="322513" y="232608"/>
              <a:ext cx="1275807" cy="131545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0082A43E-1407-793F-6626-8F4DAA7FEF79}"/>
                </a:ext>
              </a:extLst>
            </p:cNvPr>
            <p:cNvSpPr txBox="1">
              <a:spLocks/>
            </p:cNvSpPr>
            <p:nvPr/>
          </p:nvSpPr>
          <p:spPr>
            <a:xfrm>
              <a:off x="241671" y="410718"/>
              <a:ext cx="1436415" cy="857158"/>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02</a:t>
              </a:r>
            </a:p>
          </p:txBody>
        </p:sp>
      </p:grpSp>
      <p:sp>
        <p:nvSpPr>
          <p:cNvPr id="13" name="TextBox 12">
            <a:extLst>
              <a:ext uri="{FF2B5EF4-FFF2-40B4-BE49-F238E27FC236}">
                <a16:creationId xmlns:a16="http://schemas.microsoft.com/office/drawing/2014/main" id="{9D341E66-C9CE-1511-C1AA-B10EEA0CFE67}"/>
              </a:ext>
            </a:extLst>
          </p:cNvPr>
          <p:cNvSpPr txBox="1"/>
          <p:nvPr/>
        </p:nvSpPr>
        <p:spPr>
          <a:xfrm>
            <a:off x="5490576" y="469916"/>
            <a:ext cx="6096000" cy="492443"/>
          </a:xfrm>
          <a:prstGeom prst="rect">
            <a:avLst/>
          </a:prstGeom>
          <a:noFill/>
        </p:spPr>
        <p:txBody>
          <a:bodyPr wrap="square">
            <a:spAutoFit/>
          </a:bodyPr>
          <a:lstStyle/>
          <a:p>
            <a:r>
              <a:rPr lang="en-US" sz="2600" b="1" dirty="0">
                <a:solidFill>
                  <a:srgbClr val="382B1B"/>
                </a:solidFill>
              </a:rPr>
              <a:t>ÊTRE VISIBLES ET ACCESSIBLES</a:t>
            </a:r>
          </a:p>
        </p:txBody>
      </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461128" y="717761"/>
            <a:ext cx="3051329"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3 FAÇONS DE RENFORCER LA CONFIANCE, LA CRÉDIBILITÉ ET LA RÉPUTATION DE VOTRE MARQUE</a:t>
            </a:r>
          </a:p>
        </p:txBody>
      </p:sp>
      <p:sp>
        <p:nvSpPr>
          <p:cNvPr id="2" name="Text Placeholder 5">
            <a:extLst>
              <a:ext uri="{FF2B5EF4-FFF2-40B4-BE49-F238E27FC236}">
                <a16:creationId xmlns:a16="http://schemas.microsoft.com/office/drawing/2014/main" id="{9C1FC96A-C625-91C1-0253-57CCB79AEA8C}"/>
              </a:ext>
            </a:extLst>
          </p:cNvPr>
          <p:cNvSpPr txBox="1">
            <a:spLocks/>
          </p:cNvSpPr>
          <p:nvPr/>
        </p:nvSpPr>
        <p:spPr>
          <a:xfrm>
            <a:off x="4613444" y="1026777"/>
            <a:ext cx="7330167" cy="5831223"/>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340"/>
              </a:lnSpc>
              <a:spcBef>
                <a:spcPts val="0"/>
              </a:spcBef>
            </a:pPr>
            <a:r>
              <a:rPr lang="en-GB" sz="1800" dirty="0"/>
              <a:t>Les gens ne peuvent soutenir votre entreprise que s'ils peuvent vous trouver, comprendre ce que vous offrez et se sentir invités à entrer en contact avec vous. </a:t>
            </a:r>
            <a:r>
              <a:rPr lang="en-GB" sz="1800" b="1" dirty="0"/>
              <a:t>La visibilité, ce n'est pas se montrer, c'est se montrer. </a:t>
            </a:r>
            <a:r>
              <a:rPr lang="en-GB" sz="1800" dirty="0"/>
              <a:t>Et l'accessibilité, c'est être ouvert, réactif et communicatif d'une manière qui vous convienne </a:t>
            </a:r>
            <a:r>
              <a:rPr lang="en-GB" sz="1800" i="1" dirty="0"/>
              <a:t>à vous </a:t>
            </a:r>
            <a:r>
              <a:rPr lang="en-GB" sz="1800" dirty="0"/>
              <a:t>et à vos clients.</a:t>
            </a:r>
          </a:p>
          <a:p>
            <a:pPr marL="457200" indent="-457200">
              <a:lnSpc>
                <a:spcPct val="120000"/>
              </a:lnSpc>
              <a:buFont typeface="Arial" panose="020B0604020202020204" pitchFamily="34" charset="0"/>
              <a:buChar char="•"/>
            </a:pPr>
            <a:r>
              <a:rPr lang="en-GB" sz="1800" b="1" dirty="0"/>
              <a:t>Maintenez votre présence en ligne à jour.   </a:t>
            </a:r>
            <a:r>
              <a:rPr lang="en-GB" sz="1800" dirty="0"/>
              <a:t>Assurez-vous que vos coordonnées, vos heures d'ouverture et les détails de vos produits/services sont faciles à trouver sur votre site web, Instagram ou votre profil WhatsApp Business.</a:t>
            </a:r>
          </a:p>
          <a:p>
            <a:pPr marL="457200" indent="-457200">
              <a:lnSpc>
                <a:spcPct val="120000"/>
              </a:lnSpc>
              <a:buFont typeface="Arial" panose="020B0604020202020204" pitchFamily="34" charset="0"/>
              <a:buChar char="•"/>
            </a:pPr>
            <a:r>
              <a:rPr lang="en-GB" sz="1800" b="1" dirty="0"/>
              <a:t>Utilisez les plateformes utilisées par vos clients. </a:t>
            </a:r>
            <a:r>
              <a:rPr lang="en-GB" sz="1800" dirty="0"/>
              <a:t>Si votre public local utilise Facebook ou envoie des messages via WhatsApp, allez là où il se trouve et faites en sorte qu'il soit facile de vous joindre.</a:t>
            </a:r>
          </a:p>
          <a:p>
            <a:pPr marL="457200" indent="-457200">
              <a:lnSpc>
                <a:spcPct val="120000"/>
              </a:lnSpc>
              <a:buFont typeface="Arial" panose="020B0604020202020204" pitchFamily="34" charset="0"/>
              <a:buChar char="•"/>
            </a:pPr>
            <a:r>
              <a:rPr lang="en-GB" sz="1800" b="1" dirty="0"/>
              <a:t>Montrez-vous à votre manière.  </a:t>
            </a:r>
            <a:r>
              <a:rPr lang="en-GB" sz="1800" dirty="0"/>
              <a:t>Vous n'avez pas besoin de publier quotidiennement ou de danser sur TikTok. Contentez-vous de partager un contenu réel et honnête qui reflète votre travail et votre voix. Même un seul message fort par semaine permet de créer des liens.</a:t>
            </a:r>
          </a:p>
          <a:p>
            <a:pPr>
              <a:lnSpc>
                <a:spcPts val="2340"/>
              </a:lnSpc>
              <a:spcBef>
                <a:spcPts val="0"/>
              </a:spcBef>
            </a:pPr>
            <a:endParaRPr lang="en-US" sz="400" dirty="0">
              <a:solidFill>
                <a:srgbClr val="382B1B"/>
              </a:solidFill>
            </a:endParaRPr>
          </a:p>
        </p:txBody>
      </p:sp>
    </p:spTree>
    <p:extLst>
      <p:ext uri="{BB962C8B-B14F-4D97-AF65-F5344CB8AC3E}">
        <p14:creationId xmlns:p14="http://schemas.microsoft.com/office/powerpoint/2010/main" val="23745850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C96CD-70DE-7219-E5D3-2F8BF5D4822A}"/>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952E6334-2FD3-5046-4133-1F87D45F6FF4}"/>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1EC9B796-6DD0-9694-5EE2-F2A9122DD22D}"/>
              </a:ext>
            </a:extLst>
          </p:cNvPr>
          <p:cNvGrpSpPr/>
          <p:nvPr/>
        </p:nvGrpSpPr>
        <p:grpSpPr>
          <a:xfrm>
            <a:off x="3808211" y="305351"/>
            <a:ext cx="1669143" cy="821571"/>
            <a:chOff x="241671" y="232608"/>
            <a:chExt cx="2672543" cy="1315456"/>
          </a:xfrm>
        </p:grpSpPr>
        <p:grpSp>
          <p:nvGrpSpPr>
            <p:cNvPr id="7" name="Group 6">
              <a:extLst>
                <a:ext uri="{FF2B5EF4-FFF2-40B4-BE49-F238E27FC236}">
                  <a16:creationId xmlns:a16="http://schemas.microsoft.com/office/drawing/2014/main" id="{E21A84D4-244E-ED63-C47F-C051A0494CF4}"/>
                </a:ext>
              </a:extLst>
            </p:cNvPr>
            <p:cNvGrpSpPr/>
            <p:nvPr/>
          </p:nvGrpSpPr>
          <p:grpSpPr>
            <a:xfrm>
              <a:off x="798631" y="801155"/>
              <a:ext cx="2115583" cy="239682"/>
              <a:chOff x="686343" y="1065256"/>
              <a:chExt cx="2115583" cy="239682"/>
            </a:xfrm>
          </p:grpSpPr>
          <p:cxnSp>
            <p:nvCxnSpPr>
              <p:cNvPr id="11" name="Straight Connector 10">
                <a:extLst>
                  <a:ext uri="{FF2B5EF4-FFF2-40B4-BE49-F238E27FC236}">
                    <a16:creationId xmlns:a16="http://schemas.microsoft.com/office/drawing/2014/main" id="{BA80834D-CF92-E82C-3041-D29A5290D84E}"/>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AB91E82C-4CEA-C350-3084-5CE7B5FA9CAD}"/>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Graphic 4">
              <a:extLst>
                <a:ext uri="{FF2B5EF4-FFF2-40B4-BE49-F238E27FC236}">
                  <a16:creationId xmlns:a16="http://schemas.microsoft.com/office/drawing/2014/main" id="{CC5B6DF0-AA1D-0739-85D4-7D6A27272669}"/>
                </a:ext>
              </a:extLst>
            </p:cNvPr>
            <p:cNvSpPr/>
            <p:nvPr/>
          </p:nvSpPr>
          <p:spPr>
            <a:xfrm>
              <a:off x="322513" y="232608"/>
              <a:ext cx="1275807" cy="131545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CBB79D09-01C1-305F-BA31-774A25F078C9}"/>
                </a:ext>
              </a:extLst>
            </p:cNvPr>
            <p:cNvSpPr txBox="1">
              <a:spLocks/>
            </p:cNvSpPr>
            <p:nvPr/>
          </p:nvSpPr>
          <p:spPr>
            <a:xfrm>
              <a:off x="241671" y="410718"/>
              <a:ext cx="1436415" cy="857158"/>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02</a:t>
              </a:r>
            </a:p>
          </p:txBody>
        </p:sp>
      </p:grpSp>
      <p:sp>
        <p:nvSpPr>
          <p:cNvPr id="13" name="TextBox 12">
            <a:extLst>
              <a:ext uri="{FF2B5EF4-FFF2-40B4-BE49-F238E27FC236}">
                <a16:creationId xmlns:a16="http://schemas.microsoft.com/office/drawing/2014/main" id="{FC60CF97-3C18-1E63-77FC-86FF9272831A}"/>
              </a:ext>
            </a:extLst>
          </p:cNvPr>
          <p:cNvSpPr txBox="1"/>
          <p:nvPr/>
        </p:nvSpPr>
        <p:spPr>
          <a:xfrm>
            <a:off x="5490576" y="469916"/>
            <a:ext cx="6096000" cy="492443"/>
          </a:xfrm>
          <a:prstGeom prst="rect">
            <a:avLst/>
          </a:prstGeom>
          <a:noFill/>
        </p:spPr>
        <p:txBody>
          <a:bodyPr wrap="square">
            <a:spAutoFit/>
          </a:bodyPr>
          <a:lstStyle/>
          <a:p>
            <a:r>
              <a:rPr lang="en-US" sz="2600" b="1" dirty="0">
                <a:solidFill>
                  <a:srgbClr val="382B1B"/>
                </a:solidFill>
              </a:rPr>
              <a:t>ÊTRE VISIBLES ET ACCESSIBLES</a:t>
            </a:r>
          </a:p>
        </p:txBody>
      </p:sp>
      <p:sp>
        <p:nvSpPr>
          <p:cNvPr id="15" name="Text Placeholder 3">
            <a:extLst>
              <a:ext uri="{FF2B5EF4-FFF2-40B4-BE49-F238E27FC236}">
                <a16:creationId xmlns:a16="http://schemas.microsoft.com/office/drawing/2014/main" id="{D6582C4D-4A43-C116-C89E-0680057A067B}"/>
              </a:ext>
            </a:extLst>
          </p:cNvPr>
          <p:cNvSpPr txBox="1">
            <a:spLocks/>
          </p:cNvSpPr>
          <p:nvPr/>
        </p:nvSpPr>
        <p:spPr>
          <a:xfrm>
            <a:off x="461128" y="717761"/>
            <a:ext cx="3051329"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3 FAÇONS DE RENFORCER LA CONFIANCE, LA CRÉDIBILITÉ ET LA RÉPUTATION DE VOTRE MARQUE</a:t>
            </a:r>
          </a:p>
        </p:txBody>
      </p:sp>
      <p:sp>
        <p:nvSpPr>
          <p:cNvPr id="2" name="Text Placeholder 5">
            <a:extLst>
              <a:ext uri="{FF2B5EF4-FFF2-40B4-BE49-F238E27FC236}">
                <a16:creationId xmlns:a16="http://schemas.microsoft.com/office/drawing/2014/main" id="{F2434F95-7DE3-8923-7F0B-CC08CE8BFCB9}"/>
              </a:ext>
            </a:extLst>
          </p:cNvPr>
          <p:cNvSpPr txBox="1">
            <a:spLocks/>
          </p:cNvSpPr>
          <p:nvPr/>
        </p:nvSpPr>
        <p:spPr>
          <a:xfrm>
            <a:off x="4655509" y="1281054"/>
            <a:ext cx="7330167" cy="3040092"/>
          </a:xfrm>
          <a:prstGeom prst="rect">
            <a:avLst/>
          </a:prstGeom>
        </p:spPr>
        <p:txBody>
          <a:bodyPr>
            <a:normAutofit fontScale="55000" lnSpcReduction="20000"/>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lnSpc>
                <a:spcPct val="120000"/>
              </a:lnSpc>
              <a:buFont typeface="Arial" panose="020B0604020202020204" pitchFamily="34" charset="0"/>
              <a:buChar char="•"/>
            </a:pPr>
            <a:r>
              <a:rPr lang="en-GB" sz="3500" b="1" dirty="0"/>
              <a:t>Soyez accessible. </a:t>
            </a:r>
            <a:r>
              <a:rPr lang="en-GB" sz="3500" dirty="0"/>
              <a:t>Si quelqu'un vous envoie un message, répondez-lui chaleureusement et clairement. Utilisez un langage amical. Ajoutez des éléments visuels ou des notes vocales si cela vous permet de vous sentir plus à l'aise.</a:t>
            </a:r>
          </a:p>
          <a:p>
            <a:pPr marL="457200" indent="-457200">
              <a:lnSpc>
                <a:spcPct val="120000"/>
              </a:lnSpc>
              <a:buFont typeface="Arial" panose="020B0604020202020204" pitchFamily="34" charset="0"/>
              <a:buChar char="•"/>
            </a:pPr>
            <a:r>
              <a:rPr lang="en-GB" sz="3500" b="1" dirty="0"/>
              <a:t>Soyez visible au sein de votre communauté. </a:t>
            </a:r>
            <a:r>
              <a:rPr lang="en-GB" sz="3500" dirty="0"/>
              <a:t>Les marchés, les pop-ups locaux, les collectifs alimentaires, un prospectus dans la vitrine d'un magasin ou une discussion à la sortie de l'école peuvent rendre votre marque plus mémorable.</a:t>
            </a:r>
          </a:p>
          <a:p>
            <a:pPr>
              <a:lnSpc>
                <a:spcPts val="2340"/>
              </a:lnSpc>
              <a:spcBef>
                <a:spcPts val="0"/>
              </a:spcBef>
            </a:pPr>
            <a:endParaRPr lang="en-US" sz="2200" dirty="0">
              <a:solidFill>
                <a:srgbClr val="382B1B"/>
              </a:solidFill>
            </a:endParaRPr>
          </a:p>
        </p:txBody>
      </p:sp>
    </p:spTree>
    <p:extLst>
      <p:ext uri="{BB962C8B-B14F-4D97-AF65-F5344CB8AC3E}">
        <p14:creationId xmlns:p14="http://schemas.microsoft.com/office/powerpoint/2010/main" val="4781247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5FDC5239-3171-D67B-9D05-32A760554752}"/>
              </a:ext>
            </a:extLst>
          </p:cNvPr>
          <p:cNvGrpSpPr/>
          <p:nvPr/>
        </p:nvGrpSpPr>
        <p:grpSpPr>
          <a:xfrm>
            <a:off x="3795485" y="610378"/>
            <a:ext cx="1669143" cy="821571"/>
            <a:chOff x="241671" y="232608"/>
            <a:chExt cx="2672543" cy="1315456"/>
          </a:xfrm>
        </p:grpSpPr>
        <p:grpSp>
          <p:nvGrpSpPr>
            <p:cNvPr id="7" name="Group 6">
              <a:extLst>
                <a:ext uri="{FF2B5EF4-FFF2-40B4-BE49-F238E27FC236}">
                  <a16:creationId xmlns:a16="http://schemas.microsoft.com/office/drawing/2014/main" id="{C0F6CEAB-51BE-FD8B-616E-439549DA1A4A}"/>
                </a:ext>
              </a:extLst>
            </p:cNvPr>
            <p:cNvGrpSpPr/>
            <p:nvPr/>
          </p:nvGrpSpPr>
          <p:grpSpPr>
            <a:xfrm>
              <a:off x="798631" y="801155"/>
              <a:ext cx="2115583" cy="239682"/>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Graphic 4">
              <a:extLst>
                <a:ext uri="{FF2B5EF4-FFF2-40B4-BE49-F238E27FC236}">
                  <a16:creationId xmlns:a16="http://schemas.microsoft.com/office/drawing/2014/main" id="{0CE8120B-D8AD-D64F-B75B-95A205A77246}"/>
                </a:ext>
              </a:extLst>
            </p:cNvPr>
            <p:cNvSpPr/>
            <p:nvPr/>
          </p:nvSpPr>
          <p:spPr>
            <a:xfrm>
              <a:off x="322513" y="232608"/>
              <a:ext cx="1275807" cy="131545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0082A43E-1407-793F-6626-8F4DAA7FEF79}"/>
                </a:ext>
              </a:extLst>
            </p:cNvPr>
            <p:cNvSpPr txBox="1">
              <a:spLocks/>
            </p:cNvSpPr>
            <p:nvPr/>
          </p:nvSpPr>
          <p:spPr>
            <a:xfrm>
              <a:off x="241671" y="410718"/>
              <a:ext cx="1436415" cy="857158"/>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03</a:t>
              </a:r>
            </a:p>
          </p:txBody>
        </p:sp>
      </p:grpSp>
      <p:sp>
        <p:nvSpPr>
          <p:cNvPr id="13" name="TextBox 12">
            <a:extLst>
              <a:ext uri="{FF2B5EF4-FFF2-40B4-BE49-F238E27FC236}">
                <a16:creationId xmlns:a16="http://schemas.microsoft.com/office/drawing/2014/main" id="{9D341E66-C9CE-1511-C1AA-B10EEA0CFE67}"/>
              </a:ext>
            </a:extLst>
          </p:cNvPr>
          <p:cNvSpPr txBox="1"/>
          <p:nvPr/>
        </p:nvSpPr>
        <p:spPr>
          <a:xfrm>
            <a:off x="5566230" y="809559"/>
            <a:ext cx="6096000" cy="492443"/>
          </a:xfrm>
          <a:prstGeom prst="rect">
            <a:avLst/>
          </a:prstGeom>
          <a:noFill/>
        </p:spPr>
        <p:txBody>
          <a:bodyPr wrap="square">
            <a:spAutoFit/>
          </a:bodyPr>
          <a:lstStyle/>
          <a:p>
            <a:r>
              <a:rPr lang="en-US" sz="2600" b="1" dirty="0">
                <a:solidFill>
                  <a:srgbClr val="382B1B"/>
                </a:solidFill>
              </a:rPr>
              <a:t>RÉFÉRENCES</a:t>
            </a:r>
          </a:p>
        </p:txBody>
      </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461128" y="717761"/>
            <a:ext cx="3051329"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3 FAÇONS DE RENFORCER LA CONFIANCE, LA CRÉDIBILITÉ ET LA RÉPUTATION DE VOTRE MARQUE</a:t>
            </a:r>
          </a:p>
        </p:txBody>
      </p:sp>
      <p:sp>
        <p:nvSpPr>
          <p:cNvPr id="2" name="Text Placeholder 5">
            <a:extLst>
              <a:ext uri="{FF2B5EF4-FFF2-40B4-BE49-F238E27FC236}">
                <a16:creationId xmlns:a16="http://schemas.microsoft.com/office/drawing/2014/main" id="{9C1FC96A-C625-91C1-0253-57CCB79AEA8C}"/>
              </a:ext>
            </a:extLst>
          </p:cNvPr>
          <p:cNvSpPr txBox="1">
            <a:spLocks/>
          </p:cNvSpPr>
          <p:nvPr/>
        </p:nvSpPr>
        <p:spPr>
          <a:xfrm>
            <a:off x="4844396" y="1387844"/>
            <a:ext cx="6945699" cy="4997967"/>
          </a:xfrm>
          <a:prstGeom prst="rect">
            <a:avLst/>
          </a:prstGeom>
        </p:spPr>
        <p:txBody>
          <a:bodyPr>
            <a:normAutofit fontScale="77500" lnSpcReduction="20000"/>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340"/>
              </a:lnSpc>
              <a:spcBef>
                <a:spcPts val="0"/>
              </a:spcBef>
            </a:pPr>
            <a:r>
              <a:rPr lang="en-GB" sz="2200" dirty="0">
                <a:solidFill>
                  <a:srgbClr val="382B1B"/>
                </a:solidFill>
              </a:rPr>
              <a:t>Le bouche-à-oreille est puissant, en particulier dans les entreprises alimentaires et communautaires. Si quelqu'un aime ce que vous avez préparé ou la façon dont vous l'avez servi, il sera souvent heureux de le faire savoir.</a:t>
            </a:r>
          </a:p>
          <a:p>
            <a:pPr>
              <a:lnSpc>
                <a:spcPts val="2340"/>
              </a:lnSpc>
              <a:spcBef>
                <a:spcPts val="0"/>
              </a:spcBef>
            </a:pPr>
            <a:br>
              <a:rPr lang="en-GB" sz="2200" dirty="0">
                <a:solidFill>
                  <a:srgbClr val="382B1B"/>
                </a:solidFill>
              </a:rPr>
            </a:br>
            <a:r>
              <a:rPr lang="en-US" sz="2200" dirty="0">
                <a:solidFill>
                  <a:srgbClr val="382B1B"/>
                </a:solidFill>
              </a:rPr>
              <a:t>Une fois que vous êtes opérationnel, obtenez autant de recommandations de clients que possible.  N'ayez pas peur de demander des références. Si vous avez fait du bon travail pour quelqu'un, cette personne sera probablement plus qu'heureuse de vous recommander à ses amis et associés. </a:t>
            </a:r>
          </a:p>
          <a:p>
            <a:pPr>
              <a:lnSpc>
                <a:spcPts val="2340"/>
              </a:lnSpc>
              <a:spcBef>
                <a:spcPts val="0"/>
              </a:spcBef>
            </a:pPr>
            <a:endParaRPr lang="en-US" sz="2200" dirty="0">
              <a:solidFill>
                <a:srgbClr val="382B1B"/>
              </a:solidFill>
            </a:endParaRPr>
          </a:p>
          <a:p>
            <a:pPr>
              <a:lnSpc>
                <a:spcPts val="2340"/>
              </a:lnSpc>
              <a:spcBef>
                <a:spcPts val="0"/>
              </a:spcBef>
            </a:pPr>
            <a:r>
              <a:rPr lang="en-US" sz="2200" b="1" dirty="0">
                <a:solidFill>
                  <a:srgbClr val="382B1B"/>
                </a:solidFill>
              </a:rPr>
              <a:t>Mais si vous ne le demandez pas, ils penseront rarement à le faire. Ne laissez pas cela au hasard.</a:t>
            </a:r>
          </a:p>
          <a:p>
            <a:pPr marL="342900" indent="-342900">
              <a:lnSpc>
                <a:spcPts val="2340"/>
              </a:lnSpc>
              <a:spcBef>
                <a:spcPts val="0"/>
              </a:spcBef>
              <a:buClr>
                <a:srgbClr val="B6D1E1"/>
              </a:buClr>
              <a:buFont typeface="Arial" panose="020B0604020202020204" pitchFamily="34" charset="0"/>
              <a:buChar char="•"/>
            </a:pPr>
            <a:r>
              <a:rPr lang="en-US" sz="2200" dirty="0">
                <a:solidFill>
                  <a:srgbClr val="382B1B"/>
                </a:solidFill>
              </a:rPr>
              <a:t>Sont-ils satisfaits de vos produits alimentaires ou de vos services ?</a:t>
            </a:r>
          </a:p>
          <a:p>
            <a:pPr marL="342900" indent="-342900">
              <a:lnSpc>
                <a:spcPts val="2340"/>
              </a:lnSpc>
              <a:spcBef>
                <a:spcPts val="0"/>
              </a:spcBef>
              <a:buClr>
                <a:srgbClr val="B6D1E1"/>
              </a:buClr>
              <a:buFont typeface="Arial" panose="020B0604020202020204" pitchFamily="34" charset="0"/>
              <a:buChar char="•"/>
            </a:pPr>
            <a:r>
              <a:rPr lang="en-US" sz="2200" dirty="0">
                <a:solidFill>
                  <a:srgbClr val="382B1B"/>
                </a:solidFill>
              </a:rPr>
              <a:t>Sont-ils satisfaits du travail que vous avez effectué pour eux ?</a:t>
            </a:r>
          </a:p>
          <a:p>
            <a:pPr marL="342900" indent="-342900">
              <a:lnSpc>
                <a:spcPts val="2340"/>
              </a:lnSpc>
              <a:spcBef>
                <a:spcPts val="0"/>
              </a:spcBef>
              <a:buClr>
                <a:srgbClr val="B6D1E1"/>
              </a:buClr>
              <a:buFont typeface="Arial" panose="020B0604020202020204" pitchFamily="34" charset="0"/>
              <a:buChar char="•"/>
            </a:pPr>
            <a:r>
              <a:rPr lang="en-US" sz="2200" dirty="0">
                <a:solidFill>
                  <a:srgbClr val="382B1B"/>
                </a:solidFill>
              </a:rPr>
              <a:t>Y a-t-il autre chose que vous puissiez faire pour eux ?</a:t>
            </a:r>
          </a:p>
          <a:p>
            <a:pPr>
              <a:lnSpc>
                <a:spcPts val="2340"/>
              </a:lnSpc>
              <a:spcBef>
                <a:spcPts val="0"/>
              </a:spcBef>
            </a:pPr>
            <a:endParaRPr lang="en-US" sz="2200" dirty="0">
              <a:solidFill>
                <a:srgbClr val="382B1B"/>
              </a:solidFill>
            </a:endParaRPr>
          </a:p>
        </p:txBody>
      </p:sp>
    </p:spTree>
    <p:extLst>
      <p:ext uri="{BB962C8B-B14F-4D97-AF65-F5344CB8AC3E}">
        <p14:creationId xmlns:p14="http://schemas.microsoft.com/office/powerpoint/2010/main" val="34423289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181C30-6FDE-5638-30DB-63F4D678B4C4}"/>
              </a:ext>
            </a:extLst>
          </p:cNvPr>
          <p:cNvSpPr>
            <a:spLocks noGrp="1"/>
          </p:cNvSpPr>
          <p:nvPr>
            <p:ph type="body" sz="quarter" idx="16"/>
          </p:nvPr>
        </p:nvSpPr>
        <p:spPr>
          <a:xfrm>
            <a:off x="5370528" y="2148114"/>
            <a:ext cx="5982597" cy="3217515"/>
          </a:xfrm>
        </p:spPr>
        <p:txBody>
          <a:bodyPr>
            <a:normAutofit/>
          </a:bodyPr>
          <a:lstStyle/>
          <a:p>
            <a:r>
              <a:rPr lang="en-US" dirty="0"/>
              <a:t>QUE VENDEZ-VOUS ?</a:t>
            </a:r>
          </a:p>
          <a:p>
            <a:pPr>
              <a:lnSpc>
                <a:spcPct val="100000"/>
              </a:lnSpc>
            </a:pPr>
            <a:r>
              <a:rPr lang="en-GB" sz="2400" i="1" dirty="0"/>
              <a:t>Nous étudierons les ventes plus en détail à l'étape 6, mais c'est ici que votre offre commence à prendre forme.</a:t>
            </a:r>
            <a:endParaRPr lang="en-US" sz="2400" i="1" dirty="0"/>
          </a:p>
        </p:txBody>
      </p:sp>
      <p:sp>
        <p:nvSpPr>
          <p:cNvPr id="5" name="Text Placeholder 4">
            <a:extLst>
              <a:ext uri="{FF2B5EF4-FFF2-40B4-BE49-F238E27FC236}">
                <a16:creationId xmlns:a16="http://schemas.microsoft.com/office/drawing/2014/main" id="{D87C9F78-FA2D-0DFD-43D4-B1D498635E5F}"/>
              </a:ext>
            </a:extLst>
          </p:cNvPr>
          <p:cNvSpPr>
            <a:spLocks noGrp="1"/>
          </p:cNvSpPr>
          <p:nvPr>
            <p:ph type="body" sz="quarter" idx="17"/>
          </p:nvPr>
        </p:nvSpPr>
        <p:spPr/>
        <p:txBody>
          <a:bodyPr/>
          <a:lstStyle/>
          <a:p>
            <a:r>
              <a:rPr lang="en-US" dirty="0"/>
              <a:t>05</a:t>
            </a:r>
          </a:p>
        </p:txBody>
      </p:sp>
    </p:spTree>
    <p:extLst>
      <p:ext uri="{BB962C8B-B14F-4D97-AF65-F5344CB8AC3E}">
        <p14:creationId xmlns:p14="http://schemas.microsoft.com/office/powerpoint/2010/main" val="35636952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0D725F0-718B-B03F-C4BF-0E6EE064CCF2}"/>
              </a:ext>
            </a:extLst>
          </p:cNvPr>
          <p:cNvSpPr>
            <a:spLocks noGrp="1"/>
          </p:cNvSpPr>
          <p:nvPr>
            <p:ph type="body" sz="quarter" idx="27"/>
          </p:nvPr>
        </p:nvSpPr>
        <p:spPr/>
        <p:txBody>
          <a:bodyPr/>
          <a:lstStyle/>
          <a:p>
            <a:r>
              <a:rPr lang="en-US" dirty="0"/>
              <a:t>QUE VENDEZ-VOUS ?</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5747035" y="1274480"/>
            <a:ext cx="6277724"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sz="2000" b="1" dirty="0">
                <a:solidFill>
                  <a:srgbClr val="84BFA4"/>
                </a:solidFill>
              </a:rPr>
              <a:t>Caractéristiques du produit</a:t>
            </a:r>
          </a:p>
          <a:p>
            <a:pPr>
              <a:buClr>
                <a:srgbClr val="B6D1E1"/>
              </a:buClr>
            </a:pPr>
            <a:r>
              <a:rPr lang="en-US" sz="2000" dirty="0"/>
              <a:t>Les caractéristiques sont descriptives, elles décrivent ce que fait un produit ou un service.</a:t>
            </a:r>
          </a:p>
          <a:p>
            <a:pPr>
              <a:buClr>
                <a:srgbClr val="B6D1E1"/>
              </a:buClr>
            </a:pPr>
            <a:endParaRPr lang="en-US" sz="2000" dirty="0"/>
          </a:p>
          <a:p>
            <a:r>
              <a:rPr lang="en-GB" sz="2000" b="1" dirty="0"/>
              <a:t>Caractéristiques du produit </a:t>
            </a:r>
            <a:r>
              <a:rPr lang="en-GB" sz="2000" dirty="0"/>
              <a:t>= </a:t>
            </a:r>
            <a:r>
              <a:rPr lang="en-GB" sz="2000" b="1" dirty="0"/>
              <a:t>ce qu'il est</a:t>
            </a:r>
            <a:br>
              <a:rPr lang="en-GB" sz="2000" dirty="0"/>
            </a:br>
            <a:r>
              <a:rPr lang="en-GB" sz="2000" i="1" dirty="0"/>
              <a:t>(par exemple, levain fait à la main, biscuits sans gluten, épices rôties lentement)</a:t>
            </a:r>
          </a:p>
          <a:p>
            <a:pPr>
              <a:buFont typeface="Arial" panose="020B0604020202020204" pitchFamily="34" charset="0"/>
              <a:buChar char="•"/>
            </a:pPr>
            <a:endParaRPr lang="en-GB" sz="2000" dirty="0"/>
          </a:p>
          <a:p>
            <a:pPr>
              <a:buClr>
                <a:srgbClr val="B6D1E1"/>
              </a:buClr>
            </a:pPr>
            <a:r>
              <a:rPr lang="en-US" sz="2000" b="1" dirty="0">
                <a:solidFill>
                  <a:srgbClr val="84BFA4"/>
                </a:solidFill>
              </a:rPr>
              <a:t>Avantages du produit</a:t>
            </a:r>
          </a:p>
          <a:p>
            <a:pPr>
              <a:buClr>
                <a:srgbClr val="B6D1E1"/>
              </a:buClr>
            </a:pPr>
            <a:r>
              <a:rPr lang="en-GB" sz="2000" dirty="0"/>
              <a:t>Les avantages sont liés à ce que votre produit apporte à la personne qui le consomme. </a:t>
            </a:r>
            <a:r>
              <a:rPr lang="en-US" sz="2000" dirty="0"/>
              <a:t>Répondre aux besoins des consommateurs est l'un des meilleurs moyens de vendre vos produits/services.</a:t>
            </a:r>
          </a:p>
          <a:p>
            <a:pPr>
              <a:buClr>
                <a:srgbClr val="B6D1E1"/>
              </a:buClr>
            </a:pPr>
            <a:endParaRPr lang="en-US" sz="2000" dirty="0"/>
          </a:p>
          <a:p>
            <a:r>
              <a:rPr lang="en-GB" sz="2000" b="1" dirty="0"/>
              <a:t>Avantages du produit </a:t>
            </a:r>
            <a:r>
              <a:rPr lang="en-GB" sz="2000" dirty="0"/>
              <a:t>= </a:t>
            </a:r>
            <a:r>
              <a:rPr lang="en-GB" sz="2000" b="1" dirty="0"/>
              <a:t>Pourquoi c'est important</a:t>
            </a:r>
            <a:br>
              <a:rPr lang="en-GB" sz="2000" dirty="0"/>
            </a:br>
            <a:r>
              <a:rPr lang="en-GB" sz="2000" i="1" dirty="0"/>
              <a:t>(par exemple, plus facile à digérer, enraciné dans votre culture, parfait pour les parents occupés, respectueux de la planète)</a:t>
            </a:r>
          </a:p>
          <a:p>
            <a:endParaRPr lang="en-GB" sz="2000" dirty="0"/>
          </a:p>
          <a:p>
            <a:pPr>
              <a:buClr>
                <a:srgbClr val="B6D1E1"/>
              </a:buClr>
            </a:pPr>
            <a:endParaRPr lang="en-US" sz="2000" dirty="0"/>
          </a:p>
          <a:p>
            <a:pPr>
              <a:buClr>
                <a:srgbClr val="B6D1E1"/>
              </a:buClr>
            </a:pPr>
            <a:endParaRPr lang="en-US" sz="2000" dirty="0"/>
          </a:p>
        </p:txBody>
      </p:sp>
      <p:cxnSp>
        <p:nvCxnSpPr>
          <p:cNvPr id="3" name="Straight Connector 2">
            <a:extLst>
              <a:ext uri="{FF2B5EF4-FFF2-40B4-BE49-F238E27FC236}">
                <a16:creationId xmlns:a16="http://schemas.microsoft.com/office/drawing/2014/main" id="{3CA43801-78A0-E20B-68C0-87DF7A641ABF}"/>
              </a:ext>
            </a:extLst>
          </p:cNvPr>
          <p:cNvCxnSpPr>
            <a:cxnSpLocks/>
          </p:cNvCxnSpPr>
          <p:nvPr/>
        </p:nvCxnSpPr>
        <p:spPr>
          <a:xfrm flipV="1">
            <a:off x="5356359" y="1506818"/>
            <a:ext cx="0" cy="2854789"/>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5" name="Text Placeholder 7">
            <a:extLst>
              <a:ext uri="{FF2B5EF4-FFF2-40B4-BE49-F238E27FC236}">
                <a16:creationId xmlns:a16="http://schemas.microsoft.com/office/drawing/2014/main" id="{BFAB4652-6473-B127-9737-0C2847F107B7}"/>
              </a:ext>
            </a:extLst>
          </p:cNvPr>
          <p:cNvSpPr txBox="1">
            <a:spLocks/>
          </p:cNvSpPr>
          <p:nvPr/>
        </p:nvSpPr>
        <p:spPr>
          <a:xfrm>
            <a:off x="727689" y="1580769"/>
            <a:ext cx="4628670"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endParaRPr lang="en-US" dirty="0"/>
          </a:p>
          <a:p>
            <a:pPr>
              <a:buClr>
                <a:srgbClr val="B6D1E1"/>
              </a:buClr>
            </a:pPr>
            <a:endParaRPr lang="en-US" dirty="0"/>
          </a:p>
          <a:p>
            <a:pPr>
              <a:buClr>
                <a:srgbClr val="B6D1E1"/>
              </a:buClr>
            </a:pPr>
            <a:endParaRPr lang="en-US" dirty="0"/>
          </a:p>
        </p:txBody>
      </p:sp>
      <p:sp>
        <p:nvSpPr>
          <p:cNvPr id="14" name="TextBox 13">
            <a:extLst>
              <a:ext uri="{FF2B5EF4-FFF2-40B4-BE49-F238E27FC236}">
                <a16:creationId xmlns:a16="http://schemas.microsoft.com/office/drawing/2014/main" id="{7D5E9B56-0283-404E-7310-FD6DD50B791F}"/>
              </a:ext>
            </a:extLst>
          </p:cNvPr>
          <p:cNvSpPr txBox="1"/>
          <p:nvPr/>
        </p:nvSpPr>
        <p:spPr>
          <a:xfrm>
            <a:off x="727688" y="1414249"/>
            <a:ext cx="4496920" cy="3477875"/>
          </a:xfrm>
          <a:prstGeom prst="rect">
            <a:avLst/>
          </a:prstGeom>
          <a:noFill/>
        </p:spPr>
        <p:txBody>
          <a:bodyPr wrap="square">
            <a:spAutoFit/>
          </a:bodyPr>
          <a:lstStyle/>
          <a:p>
            <a:r>
              <a:rPr lang="en-GB" sz="2200" dirty="0"/>
              <a:t>Les gens n'achètent pas seulement de la nourriture, ils achètent ce qu'elle représente pour eux. Ils achètent :</a:t>
            </a:r>
          </a:p>
          <a:p>
            <a:pPr marL="285750" indent="-285750">
              <a:buFont typeface="Arial" panose="020B0604020202020204" pitchFamily="34" charset="0"/>
              <a:buChar char="•"/>
            </a:pPr>
            <a:r>
              <a:rPr lang="en-GB" sz="2200" dirty="0"/>
              <a:t>Le sentiment d'être chez soi ou d'être réconforté et nourri</a:t>
            </a:r>
          </a:p>
          <a:p>
            <a:pPr marL="285750" indent="-285750">
              <a:buFont typeface="Arial" panose="020B0604020202020204" pitchFamily="34" charset="0"/>
              <a:buChar char="•"/>
            </a:pPr>
            <a:r>
              <a:rPr lang="en-GB" sz="2200" dirty="0"/>
              <a:t>Un moment de santé</a:t>
            </a:r>
          </a:p>
          <a:p>
            <a:pPr marL="285750" indent="-285750">
              <a:buFont typeface="Arial" panose="020B0604020202020204" pitchFamily="34" charset="0"/>
              <a:buChar char="•"/>
            </a:pPr>
            <a:r>
              <a:rPr lang="en-GB" sz="2200" dirty="0"/>
              <a:t>Une friandise qui reflète leurs valeurs</a:t>
            </a:r>
          </a:p>
          <a:p>
            <a:pPr marL="285750" indent="-285750">
              <a:buFont typeface="Arial" panose="020B0604020202020204" pitchFamily="34" charset="0"/>
              <a:buChar char="•"/>
            </a:pPr>
            <a:endParaRPr lang="en-GB" sz="2200" dirty="0"/>
          </a:p>
          <a:p>
            <a:r>
              <a:rPr lang="en-GB" sz="2200" dirty="0"/>
              <a:t>Votre histoire, votre culture et l'attention que vous portez à vos clients se reflètent dans ce que vous vendez</a:t>
            </a:r>
            <a:r>
              <a:rPr lang="en-GB" dirty="0"/>
              <a:t>.</a:t>
            </a:r>
            <a:endParaRPr lang="en-IE" dirty="0"/>
          </a:p>
        </p:txBody>
      </p:sp>
    </p:spTree>
    <p:extLst>
      <p:ext uri="{BB962C8B-B14F-4D97-AF65-F5344CB8AC3E}">
        <p14:creationId xmlns:p14="http://schemas.microsoft.com/office/powerpoint/2010/main" val="5591253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40EEC-F3DD-D23E-1E5F-D588F7138DD1}"/>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67CFC3B-CC05-0601-ABAB-3110A9D50BD2}"/>
              </a:ext>
            </a:extLst>
          </p:cNvPr>
          <p:cNvSpPr>
            <a:spLocks noGrp="1"/>
          </p:cNvSpPr>
          <p:nvPr>
            <p:ph type="body" sz="quarter" idx="27"/>
          </p:nvPr>
        </p:nvSpPr>
        <p:spPr/>
        <p:txBody>
          <a:bodyPr/>
          <a:lstStyle/>
          <a:p>
            <a:r>
              <a:rPr lang="en-US" dirty="0"/>
              <a:t>QUE VENDEZ-VOUS ?</a:t>
            </a:r>
          </a:p>
        </p:txBody>
      </p:sp>
      <p:sp>
        <p:nvSpPr>
          <p:cNvPr id="19" name="Text Placeholder 7">
            <a:extLst>
              <a:ext uri="{FF2B5EF4-FFF2-40B4-BE49-F238E27FC236}">
                <a16:creationId xmlns:a16="http://schemas.microsoft.com/office/drawing/2014/main" id="{C2447955-E0FB-F741-C983-D3D1649667F3}"/>
              </a:ext>
            </a:extLst>
          </p:cNvPr>
          <p:cNvSpPr txBox="1">
            <a:spLocks/>
          </p:cNvSpPr>
          <p:nvPr/>
        </p:nvSpPr>
        <p:spPr>
          <a:xfrm>
            <a:off x="582627" y="1274480"/>
            <a:ext cx="11442132"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sz="2200" dirty="0"/>
          </a:p>
          <a:p>
            <a:pPr>
              <a:buClr>
                <a:srgbClr val="B6D1E1"/>
              </a:buClr>
            </a:pPr>
            <a:endParaRPr lang="en-US" dirty="0"/>
          </a:p>
          <a:p>
            <a:pPr>
              <a:buClr>
                <a:srgbClr val="B6D1E1"/>
              </a:buClr>
            </a:pPr>
            <a:endParaRPr lang="en-US" dirty="0"/>
          </a:p>
        </p:txBody>
      </p:sp>
      <p:sp>
        <p:nvSpPr>
          <p:cNvPr id="5" name="Text Placeholder 7">
            <a:extLst>
              <a:ext uri="{FF2B5EF4-FFF2-40B4-BE49-F238E27FC236}">
                <a16:creationId xmlns:a16="http://schemas.microsoft.com/office/drawing/2014/main" id="{3F87786D-34ED-5C3C-DED6-6349E0250BDA}"/>
              </a:ext>
            </a:extLst>
          </p:cNvPr>
          <p:cNvSpPr txBox="1">
            <a:spLocks/>
          </p:cNvSpPr>
          <p:nvPr/>
        </p:nvSpPr>
        <p:spPr>
          <a:xfrm>
            <a:off x="727689" y="1580769"/>
            <a:ext cx="4628670"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endParaRPr lang="en-US" dirty="0"/>
          </a:p>
          <a:p>
            <a:pPr>
              <a:buClr>
                <a:srgbClr val="B6D1E1"/>
              </a:buClr>
            </a:pPr>
            <a:endParaRPr lang="en-US" dirty="0"/>
          </a:p>
          <a:p>
            <a:pPr>
              <a:buClr>
                <a:srgbClr val="B6D1E1"/>
              </a:buClr>
            </a:pPr>
            <a:endParaRPr lang="en-US" dirty="0"/>
          </a:p>
        </p:txBody>
      </p:sp>
      <p:graphicFrame>
        <p:nvGraphicFramePr>
          <p:cNvPr id="2" name="Table 1">
            <a:extLst>
              <a:ext uri="{FF2B5EF4-FFF2-40B4-BE49-F238E27FC236}">
                <a16:creationId xmlns:a16="http://schemas.microsoft.com/office/drawing/2014/main" id="{4E0615AB-9416-1C0A-17AE-4DCB88247A22}"/>
              </a:ext>
            </a:extLst>
          </p:cNvPr>
          <p:cNvGraphicFramePr>
            <a:graphicFrameLocks noGrp="1"/>
          </p:cNvGraphicFramePr>
          <p:nvPr>
            <p:extLst>
              <p:ext uri="{D42A27DB-BD31-4B8C-83A1-F6EECF244321}">
                <p14:modId xmlns:p14="http://schemas.microsoft.com/office/powerpoint/2010/main" val="3823943113"/>
              </p:ext>
            </p:extLst>
          </p:nvPr>
        </p:nvGraphicFramePr>
        <p:xfrm>
          <a:off x="838200" y="1580769"/>
          <a:ext cx="10515600" cy="426720"/>
        </p:xfrm>
        <a:graphic>
          <a:graphicData uri="http://schemas.openxmlformats.org/drawingml/2006/table">
            <a:tbl>
              <a:tblPr/>
              <a:tblGrid>
                <a:gridCol w="5257800">
                  <a:extLst>
                    <a:ext uri="{9D8B030D-6E8A-4147-A177-3AD203B41FA5}">
                      <a16:colId xmlns:a16="http://schemas.microsoft.com/office/drawing/2014/main" val="544950201"/>
                    </a:ext>
                  </a:extLst>
                </a:gridCol>
                <a:gridCol w="5257800">
                  <a:extLst>
                    <a:ext uri="{9D8B030D-6E8A-4147-A177-3AD203B41FA5}">
                      <a16:colId xmlns:a16="http://schemas.microsoft.com/office/drawing/2014/main" val="2287687079"/>
                    </a:ext>
                  </a:extLst>
                </a:gridCol>
              </a:tblGrid>
              <a:tr h="0">
                <a:tc>
                  <a:txBody>
                    <a:bodyPr/>
                    <a:lstStyle/>
                    <a:p>
                      <a:r>
                        <a:rPr lang="en-IE" sz="2200" b="1" dirty="0">
                          <a:highlight>
                            <a:srgbClr val="B6D1E1"/>
                          </a:highlight>
                        </a:rPr>
                        <a:t>Caractéristiques du produit</a:t>
                      </a:r>
                      <a:endParaRPr lang="en-IE" sz="2200" dirty="0">
                        <a:highlight>
                          <a:srgbClr val="B6D1E1"/>
                        </a:highlight>
                      </a:endParaRPr>
                    </a:p>
                  </a:txBody>
                  <a:tcPr anchor="ctr">
                    <a:lnL>
                      <a:noFill/>
                    </a:lnL>
                    <a:lnR>
                      <a:noFill/>
                    </a:lnR>
                    <a:lnT>
                      <a:noFill/>
                    </a:lnT>
                    <a:lnB>
                      <a:noFill/>
                    </a:lnB>
                    <a:noFill/>
                  </a:tcPr>
                </a:tc>
                <a:tc>
                  <a:txBody>
                    <a:bodyPr/>
                    <a:lstStyle/>
                    <a:p>
                      <a:r>
                        <a:rPr lang="en-IE" sz="2200" b="1" dirty="0">
                          <a:highlight>
                            <a:srgbClr val="B6D1E1"/>
                          </a:highlight>
                        </a:rPr>
                        <a:t>Avantages du produit</a:t>
                      </a:r>
                      <a:endParaRPr lang="en-IE" sz="2200" dirty="0">
                        <a:highlight>
                          <a:srgbClr val="B6D1E1"/>
                        </a:highlight>
                      </a:endParaRPr>
                    </a:p>
                  </a:txBody>
                  <a:tcPr anchor="ctr">
                    <a:lnL>
                      <a:noFill/>
                    </a:lnL>
                    <a:lnR>
                      <a:noFill/>
                    </a:lnR>
                    <a:lnT>
                      <a:noFill/>
                    </a:lnT>
                    <a:lnB>
                      <a:noFill/>
                    </a:lnB>
                    <a:noFill/>
                  </a:tcPr>
                </a:tc>
                <a:extLst>
                  <a:ext uri="{0D108BD9-81ED-4DB2-BD59-A6C34878D82A}">
                    <a16:rowId xmlns:a16="http://schemas.microsoft.com/office/drawing/2014/main" val="554661733"/>
                  </a:ext>
                </a:extLst>
              </a:tr>
            </a:tbl>
          </a:graphicData>
        </a:graphic>
      </p:graphicFrame>
      <p:graphicFrame>
        <p:nvGraphicFramePr>
          <p:cNvPr id="4" name="Table 3">
            <a:extLst>
              <a:ext uri="{FF2B5EF4-FFF2-40B4-BE49-F238E27FC236}">
                <a16:creationId xmlns:a16="http://schemas.microsoft.com/office/drawing/2014/main" id="{DD558D1D-8648-A87A-2F84-15AB463DB0F9}"/>
              </a:ext>
            </a:extLst>
          </p:cNvPr>
          <p:cNvGraphicFramePr>
            <a:graphicFrameLocks noGrp="1"/>
          </p:cNvGraphicFramePr>
          <p:nvPr>
            <p:extLst>
              <p:ext uri="{D42A27DB-BD31-4B8C-83A1-F6EECF244321}">
                <p14:modId xmlns:p14="http://schemas.microsoft.com/office/powerpoint/2010/main" val="2089955836"/>
              </p:ext>
            </p:extLst>
          </p:nvPr>
        </p:nvGraphicFramePr>
        <p:xfrm>
          <a:off x="838200" y="2039940"/>
          <a:ext cx="10515600" cy="1005840"/>
        </p:xfrm>
        <a:graphic>
          <a:graphicData uri="http://schemas.openxmlformats.org/drawingml/2006/table">
            <a:tbl>
              <a:tblPr/>
              <a:tblGrid>
                <a:gridCol w="5257800">
                  <a:extLst>
                    <a:ext uri="{9D8B030D-6E8A-4147-A177-3AD203B41FA5}">
                      <a16:colId xmlns:a16="http://schemas.microsoft.com/office/drawing/2014/main" val="3285412341"/>
                    </a:ext>
                  </a:extLst>
                </a:gridCol>
                <a:gridCol w="5257800">
                  <a:extLst>
                    <a:ext uri="{9D8B030D-6E8A-4147-A177-3AD203B41FA5}">
                      <a16:colId xmlns:a16="http://schemas.microsoft.com/office/drawing/2014/main" val="387378540"/>
                    </a:ext>
                  </a:extLst>
                </a:gridCol>
              </a:tblGrid>
              <a:tr h="0">
                <a:tc>
                  <a:txBody>
                    <a:bodyPr/>
                    <a:lstStyle/>
                    <a:p>
                      <a:r>
                        <a:rPr lang="en-GB" sz="2000" dirty="0"/>
                        <a:t>Soupe de lentilles aux épices préparée de A à Z</a:t>
                      </a:r>
                    </a:p>
                  </a:txBody>
                  <a:tcPr anchor="ctr">
                    <a:lnL>
                      <a:noFill/>
                    </a:lnL>
                    <a:lnR>
                      <a:noFill/>
                    </a:lnR>
                    <a:lnT>
                      <a:noFill/>
                    </a:lnT>
                    <a:lnB>
                      <a:noFill/>
                    </a:lnB>
                    <a:noFill/>
                  </a:tcPr>
                </a:tc>
                <a:tc>
                  <a:txBody>
                    <a:bodyPr/>
                    <a:lstStyle/>
                    <a:p>
                      <a:r>
                        <a:rPr lang="en-GB" sz="2000" dirty="0"/>
                        <a:t>Un plat chaud, riche en protéines, préparé avec amour et tradition - parfait pour les repas de famille.</a:t>
                      </a:r>
                    </a:p>
                  </a:txBody>
                  <a:tcPr anchor="ctr">
                    <a:lnL>
                      <a:noFill/>
                    </a:lnL>
                    <a:lnR>
                      <a:noFill/>
                    </a:lnR>
                    <a:lnT>
                      <a:noFill/>
                    </a:lnT>
                    <a:lnB>
                      <a:noFill/>
                    </a:lnB>
                    <a:noFill/>
                  </a:tcPr>
                </a:tc>
                <a:extLst>
                  <a:ext uri="{0D108BD9-81ED-4DB2-BD59-A6C34878D82A}">
                    <a16:rowId xmlns:a16="http://schemas.microsoft.com/office/drawing/2014/main" val="538897653"/>
                  </a:ext>
                </a:extLst>
              </a:tr>
            </a:tbl>
          </a:graphicData>
        </a:graphic>
      </p:graphicFrame>
      <p:graphicFrame>
        <p:nvGraphicFramePr>
          <p:cNvPr id="7" name="Table 6">
            <a:extLst>
              <a:ext uri="{FF2B5EF4-FFF2-40B4-BE49-F238E27FC236}">
                <a16:creationId xmlns:a16="http://schemas.microsoft.com/office/drawing/2014/main" id="{7E44776B-1532-D37D-03E2-398608697A8E}"/>
              </a:ext>
            </a:extLst>
          </p:cNvPr>
          <p:cNvGraphicFramePr>
            <a:graphicFrameLocks noGrp="1"/>
          </p:cNvGraphicFramePr>
          <p:nvPr>
            <p:extLst>
              <p:ext uri="{D42A27DB-BD31-4B8C-83A1-F6EECF244321}">
                <p14:modId xmlns:p14="http://schemas.microsoft.com/office/powerpoint/2010/main" val="3698805642"/>
              </p:ext>
            </p:extLst>
          </p:nvPr>
        </p:nvGraphicFramePr>
        <p:xfrm>
          <a:off x="898216" y="3057861"/>
          <a:ext cx="10455584" cy="1005840"/>
        </p:xfrm>
        <a:graphic>
          <a:graphicData uri="http://schemas.openxmlformats.org/drawingml/2006/table">
            <a:tbl>
              <a:tblPr/>
              <a:tblGrid>
                <a:gridCol w="5089811">
                  <a:extLst>
                    <a:ext uri="{9D8B030D-6E8A-4147-A177-3AD203B41FA5}">
                      <a16:colId xmlns:a16="http://schemas.microsoft.com/office/drawing/2014/main" val="1755222950"/>
                    </a:ext>
                  </a:extLst>
                </a:gridCol>
                <a:gridCol w="5365773">
                  <a:extLst>
                    <a:ext uri="{9D8B030D-6E8A-4147-A177-3AD203B41FA5}">
                      <a16:colId xmlns:a16="http://schemas.microsoft.com/office/drawing/2014/main" val="622643947"/>
                    </a:ext>
                  </a:extLst>
                </a:gridCol>
              </a:tblGrid>
              <a:tr h="0">
                <a:tc>
                  <a:txBody>
                    <a:bodyPr/>
                    <a:lstStyle/>
                    <a:p>
                      <a:r>
                        <a:rPr lang="en-IE" sz="2000" dirty="0"/>
                        <a:t>Cupcakes à base de plantes et sans œufs</a:t>
                      </a:r>
                    </a:p>
                  </a:txBody>
                  <a:tcPr anchor="ctr">
                    <a:lnL>
                      <a:noFill/>
                    </a:lnL>
                    <a:lnR>
                      <a:noFill/>
                    </a:lnR>
                    <a:lnT>
                      <a:noFill/>
                    </a:lnT>
                    <a:lnB>
                      <a:noFill/>
                    </a:lnB>
                    <a:noFill/>
                  </a:tcPr>
                </a:tc>
                <a:tc>
                  <a:txBody>
                    <a:bodyPr/>
                    <a:lstStyle/>
                    <a:p>
                      <a:pPr marL="177800" indent="0"/>
                      <a:r>
                        <a:rPr lang="en-GB" sz="2000" dirty="0"/>
                        <a:t>Des gâteries délicieuses et sans danger pour les allergies qui incluent tout le monde et soutiennent une planète plus douce.</a:t>
                      </a:r>
                    </a:p>
                  </a:txBody>
                  <a:tcPr anchor="ctr">
                    <a:lnL>
                      <a:noFill/>
                    </a:lnL>
                    <a:lnR>
                      <a:noFill/>
                    </a:lnR>
                    <a:lnT>
                      <a:noFill/>
                    </a:lnT>
                    <a:lnB>
                      <a:noFill/>
                    </a:lnB>
                    <a:noFill/>
                  </a:tcPr>
                </a:tc>
                <a:extLst>
                  <a:ext uri="{0D108BD9-81ED-4DB2-BD59-A6C34878D82A}">
                    <a16:rowId xmlns:a16="http://schemas.microsoft.com/office/drawing/2014/main" val="2201445667"/>
                  </a:ext>
                </a:extLst>
              </a:tr>
            </a:tbl>
          </a:graphicData>
        </a:graphic>
      </p:graphicFrame>
      <p:pic>
        <p:nvPicPr>
          <p:cNvPr id="11" name="Picture 10" descr="A group of beans in different colors&#10;&#10;AI-generated content may be incorrect.">
            <a:extLst>
              <a:ext uri="{FF2B5EF4-FFF2-40B4-BE49-F238E27FC236}">
                <a16:creationId xmlns:a16="http://schemas.microsoft.com/office/drawing/2014/main" id="{46828D7E-BCE7-A6A8-2A36-6E461D3D5014}"/>
              </a:ext>
            </a:extLst>
          </p:cNvPr>
          <p:cNvPicPr>
            <a:picLocks noChangeAspect="1"/>
          </p:cNvPicPr>
          <p:nvPr/>
        </p:nvPicPr>
        <p:blipFill>
          <a:blip r:embed="rId2">
            <a:extLst>
              <a:ext uri="{837473B0-CC2E-450A-ABE3-18F120FF3D39}">
                <a1611:picAttrSrcUrl xmlns:a1611="http://schemas.microsoft.com/office/drawing/2016/11/main" r:id="rId3"/>
              </a:ext>
            </a:extLst>
          </a:blip>
          <a:srcRect t="10029" b="38474"/>
          <a:stretch/>
        </p:blipFill>
        <p:spPr>
          <a:xfrm>
            <a:off x="0" y="4056061"/>
            <a:ext cx="12275618" cy="3046064"/>
          </a:xfrm>
          <a:prstGeom prst="rect">
            <a:avLst/>
          </a:prstGeom>
        </p:spPr>
      </p:pic>
    </p:spTree>
    <p:extLst>
      <p:ext uri="{BB962C8B-B14F-4D97-AF65-F5344CB8AC3E}">
        <p14:creationId xmlns:p14="http://schemas.microsoft.com/office/powerpoint/2010/main" val="10029424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FAD9F2A-9BD5-30BF-3E73-0B464AC1A583}"/>
              </a:ext>
            </a:extLst>
          </p:cNvPr>
          <p:cNvSpPr>
            <a:spLocks noGrp="1"/>
          </p:cNvSpPr>
          <p:nvPr>
            <p:ph type="body" sz="quarter" idx="27"/>
          </p:nvPr>
        </p:nvSpPr>
        <p:spPr>
          <a:xfrm>
            <a:off x="751412" y="542459"/>
            <a:ext cx="10907188" cy="720752"/>
          </a:xfrm>
        </p:spPr>
        <p:txBody>
          <a:bodyPr/>
          <a:lstStyle/>
          <a:p>
            <a:r>
              <a:rPr lang="en-US" dirty="0"/>
              <a:t>Proposition de vente unique (USP)</a:t>
            </a:r>
          </a:p>
          <a:p>
            <a:endParaRPr lang="en-US" dirty="0"/>
          </a:p>
        </p:txBody>
      </p:sp>
      <p:sp>
        <p:nvSpPr>
          <p:cNvPr id="12" name="TextBox 11">
            <a:extLst>
              <a:ext uri="{FF2B5EF4-FFF2-40B4-BE49-F238E27FC236}">
                <a16:creationId xmlns:a16="http://schemas.microsoft.com/office/drawing/2014/main" id="{334E1781-2B33-E879-EEE3-3F9582342B5B}"/>
              </a:ext>
            </a:extLst>
          </p:cNvPr>
          <p:cNvSpPr txBox="1"/>
          <p:nvPr/>
        </p:nvSpPr>
        <p:spPr>
          <a:xfrm>
            <a:off x="195815" y="1571920"/>
            <a:ext cx="6124065" cy="4154984"/>
          </a:xfrm>
          <a:prstGeom prst="rect">
            <a:avLst/>
          </a:prstGeom>
          <a:noFill/>
        </p:spPr>
        <p:txBody>
          <a:bodyPr wrap="square">
            <a:spAutoFit/>
          </a:bodyPr>
          <a:lstStyle/>
          <a:p>
            <a:pPr>
              <a:buNone/>
            </a:pPr>
            <a:r>
              <a:rPr lang="en-GB" sz="2200" dirty="0"/>
              <a:t> C'est ce qui rend </a:t>
            </a:r>
            <a:r>
              <a:rPr lang="en-GB" sz="2200" i="1" dirty="0"/>
              <a:t>votre </a:t>
            </a:r>
            <a:r>
              <a:rPr lang="en-GB" sz="2200" dirty="0"/>
              <a:t>produit différent et meilleur pour les bonnes personnes. </a:t>
            </a:r>
            <a:r>
              <a:rPr lang="en-US" sz="2200" dirty="0"/>
              <a:t>Si vous ne pouvez pas identifier, expliquer ou mettre en évidence ce qui rend votre entreprise ou votre produit unique par rapport à vos concurrents, vous ne pourrez pas cibler vos efforts de marketing avec succès.</a:t>
            </a:r>
          </a:p>
          <a:p>
            <a:pPr>
              <a:buNone/>
            </a:pPr>
            <a:endParaRPr lang="en-GB" sz="2200" dirty="0"/>
          </a:p>
          <a:p>
            <a:pPr>
              <a:buNone/>
            </a:pPr>
            <a:r>
              <a:rPr lang="en-GB" sz="2200" dirty="0"/>
              <a:t>Votre USP pourrait être :</a:t>
            </a:r>
          </a:p>
          <a:p>
            <a:pPr marL="342900" indent="-342900">
              <a:buFont typeface="Arial" panose="020B0604020202020204" pitchFamily="34" charset="0"/>
              <a:buChar char="•"/>
            </a:pPr>
            <a:r>
              <a:rPr lang="en-GB" sz="2200" dirty="0"/>
              <a:t>Une recette de famille précieuse</a:t>
            </a:r>
          </a:p>
          <a:p>
            <a:pPr marL="342900" indent="-342900">
              <a:buFont typeface="Arial" panose="020B0604020202020204" pitchFamily="34" charset="0"/>
              <a:buChar char="•"/>
            </a:pPr>
            <a:r>
              <a:rPr lang="en-GB" sz="2200" dirty="0"/>
              <a:t>S'approvisionner auprès de fournisseurs locaux ou dirigés par des femmes</a:t>
            </a:r>
          </a:p>
          <a:p>
            <a:pPr marL="342900" indent="-342900">
              <a:buFont typeface="Arial" panose="020B0604020202020204" pitchFamily="34" charset="0"/>
              <a:buChar char="•"/>
            </a:pPr>
            <a:r>
              <a:rPr lang="en-GB" sz="2200" dirty="0"/>
              <a:t>Une connaissance approfondie des goûts culturels de vos clients</a:t>
            </a:r>
          </a:p>
          <a:p>
            <a:pPr marL="342900" indent="-342900">
              <a:buFont typeface="Arial" panose="020B0604020202020204" pitchFamily="34" charset="0"/>
              <a:buChar char="•"/>
            </a:pPr>
            <a:r>
              <a:rPr lang="en-GB" sz="2200" dirty="0"/>
              <a:t>Emballage zéro déchet ou respectueux des allergènes</a:t>
            </a:r>
          </a:p>
        </p:txBody>
      </p:sp>
      <p:pic>
        <p:nvPicPr>
          <p:cNvPr id="18" name="Picture 17" descr="A diagram of a company&#10;&#10;AI-generated content may be incorrect.">
            <a:extLst>
              <a:ext uri="{FF2B5EF4-FFF2-40B4-BE49-F238E27FC236}">
                <a16:creationId xmlns:a16="http://schemas.microsoft.com/office/drawing/2014/main" id="{82C478BF-BA64-377F-19E4-9CD1F897B74B}"/>
              </a:ext>
            </a:extLst>
          </p:cNvPr>
          <p:cNvPicPr>
            <a:picLocks noChangeAspect="1"/>
          </p:cNvPicPr>
          <p:nvPr/>
        </p:nvPicPr>
        <p:blipFill>
          <a:blip r:embed="rId2">
            <a:extLst>
              <a:ext uri="{837473B0-CC2E-450A-ABE3-18F120FF3D39}">
                <a1611:picAttrSrcUrl xmlns:a1611="http://schemas.microsoft.com/office/drawing/2016/11/main" r:id="rId3"/>
              </a:ext>
            </a:extLst>
          </a:blip>
          <a:srcRect l="-1396" r="19044"/>
          <a:stretch/>
        </p:blipFill>
        <p:spPr>
          <a:xfrm>
            <a:off x="6376524" y="1830819"/>
            <a:ext cx="5549176" cy="3896085"/>
          </a:xfrm>
          <a:prstGeom prst="rect">
            <a:avLst/>
          </a:prstGeom>
        </p:spPr>
      </p:pic>
    </p:spTree>
    <p:extLst>
      <p:ext uri="{BB962C8B-B14F-4D97-AF65-F5344CB8AC3E}">
        <p14:creationId xmlns:p14="http://schemas.microsoft.com/office/powerpoint/2010/main" val="31439916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E6B7D16C-537A-E8A2-EBE4-265266EB8B77}"/>
              </a:ext>
            </a:extLst>
          </p:cNvPr>
          <p:cNvCxnSpPr>
            <a:cxnSpLocks/>
          </p:cNvCxnSpPr>
          <p:nvPr/>
        </p:nvCxnSpPr>
        <p:spPr>
          <a:xfrm flipV="1">
            <a:off x="4906418" y="2336801"/>
            <a:ext cx="0" cy="3541485"/>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F217E43-3AB4-434F-FF53-3008931F758A}"/>
              </a:ext>
            </a:extLst>
          </p:cNvPr>
          <p:cNvSpPr/>
          <p:nvPr/>
        </p:nvSpPr>
        <p:spPr>
          <a:xfrm>
            <a:off x="2728687" y="703662"/>
            <a:ext cx="3555999" cy="588110"/>
          </a:xfrm>
          <a:prstGeom prst="rect">
            <a:avLst/>
          </a:prstGeom>
          <a:solidFill>
            <a:schemeClr val="bg1"/>
          </a:solidFill>
          <a:ln w="28575">
            <a:solidFill>
              <a:srgbClr val="B6D1E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60DD4515-698F-AA80-8581-E3828F99A12F}"/>
              </a:ext>
            </a:extLst>
          </p:cNvPr>
          <p:cNvGrpSpPr/>
          <p:nvPr/>
        </p:nvGrpSpPr>
        <p:grpSpPr>
          <a:xfrm>
            <a:off x="665984" y="684910"/>
            <a:ext cx="2788753" cy="578690"/>
            <a:chOff x="2045517" y="6166884"/>
            <a:chExt cx="2788753" cy="578690"/>
          </a:xfrm>
        </p:grpSpPr>
        <p:sp>
          <p:nvSpPr>
            <p:cNvPr id="4" name="Rectangle 3">
              <a:extLst>
                <a:ext uri="{FF2B5EF4-FFF2-40B4-BE49-F238E27FC236}">
                  <a16:creationId xmlns:a16="http://schemas.microsoft.com/office/drawing/2014/main" id="{FB21C162-48FE-2D5F-EC8C-13EEC8F343E6}"/>
                </a:ext>
              </a:extLst>
            </p:cNvPr>
            <p:cNvSpPr/>
            <p:nvPr/>
          </p:nvSpPr>
          <p:spPr>
            <a:xfrm>
              <a:off x="2651051" y="6166884"/>
              <a:ext cx="1712853" cy="57869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86B8DFF-AE7E-631B-259F-11153A42555C}"/>
                </a:ext>
              </a:extLst>
            </p:cNvPr>
            <p:cNvSpPr/>
            <p:nvPr/>
          </p:nvSpPr>
          <p:spPr>
            <a:xfrm>
              <a:off x="2045517" y="6166884"/>
              <a:ext cx="555915" cy="57869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6804E5-494D-EF16-E59C-1EE1C0A3158D}"/>
                </a:ext>
              </a:extLst>
            </p:cNvPr>
            <p:cNvSpPr/>
            <p:nvPr/>
          </p:nvSpPr>
          <p:spPr>
            <a:xfrm>
              <a:off x="2742272" y="6344095"/>
              <a:ext cx="2091998" cy="386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228600" indent="-228600">
                <a:lnSpc>
                  <a:spcPct val="150000"/>
                </a:lnSpc>
                <a:tabLst>
                  <a:tab pos="228600" algn="l"/>
                  <a:tab pos="457200" algn="l"/>
                </a:tabLst>
              </a:pPr>
              <a:r>
                <a:rPr lang="en-GB" sz="3000" b="1" dirty="0">
                  <a:effectLst/>
                  <a:latin typeface="Calibri" panose="020F0502020204030204" pitchFamily="34" charset="0"/>
                  <a:ea typeface="Times New Roman" panose="02020603050405020304" pitchFamily="18" charset="0"/>
                  <a:cs typeface="Times New Roman" panose="02020603050405020304" pitchFamily="18" charset="0"/>
                </a:rPr>
                <a:t>Exercice</a:t>
              </a:r>
              <a:endParaRPr lang="en-IE" sz="30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9" name="Graphic 8" descr="Clipboard Partially Ticked outline">
              <a:extLst>
                <a:ext uri="{FF2B5EF4-FFF2-40B4-BE49-F238E27FC236}">
                  <a16:creationId xmlns:a16="http://schemas.microsoft.com/office/drawing/2014/main" id="{7E9EE082-2BD5-7F3E-398F-60C8E405C8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52084" y="6198780"/>
              <a:ext cx="520997" cy="520997"/>
            </a:xfrm>
            <a:prstGeom prst="rect">
              <a:avLst/>
            </a:prstGeom>
          </p:spPr>
        </p:pic>
      </p:grpSp>
      <p:sp>
        <p:nvSpPr>
          <p:cNvPr id="11" name="Text Placeholder 7">
            <a:extLst>
              <a:ext uri="{FF2B5EF4-FFF2-40B4-BE49-F238E27FC236}">
                <a16:creationId xmlns:a16="http://schemas.microsoft.com/office/drawing/2014/main" id="{E00F0852-C778-881F-6BCC-08C426786E9A}"/>
              </a:ext>
            </a:extLst>
          </p:cNvPr>
          <p:cNvSpPr txBox="1">
            <a:spLocks/>
          </p:cNvSpPr>
          <p:nvPr/>
        </p:nvSpPr>
        <p:spPr>
          <a:xfrm>
            <a:off x="3192866" y="689840"/>
            <a:ext cx="2903134" cy="422031"/>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sz="1800" b="1" dirty="0"/>
              <a:t>AVANTAGES ET CARACTÉRISTIQUES</a:t>
            </a:r>
            <a:endParaRPr lang="en-US" sz="1800" dirty="0"/>
          </a:p>
        </p:txBody>
      </p:sp>
      <p:sp>
        <p:nvSpPr>
          <p:cNvPr id="12" name="テキスト プレースホルダー 36">
            <a:extLst>
              <a:ext uri="{FF2B5EF4-FFF2-40B4-BE49-F238E27FC236}">
                <a16:creationId xmlns:a16="http://schemas.microsoft.com/office/drawing/2014/main" id="{5BB6471A-BDE0-4184-9BC2-E8933AF492C8}"/>
              </a:ext>
            </a:extLst>
          </p:cNvPr>
          <p:cNvSpPr txBox="1">
            <a:spLocks/>
          </p:cNvSpPr>
          <p:nvPr/>
        </p:nvSpPr>
        <p:spPr bwMode="auto">
          <a:xfrm>
            <a:off x="600456" y="2574308"/>
            <a:ext cx="4116688" cy="3433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IE" altLang="ja-JP" sz="2200" b="0" i="0" u="none" strike="noStrike" kern="1200" cap="none" spc="0" normalizeH="0" baseline="0" noProof="0" dirty="0">
                <a:ln>
                  <a:noFill/>
                </a:ln>
                <a:solidFill>
                  <a:srgbClr val="382B1B"/>
                </a:solidFill>
                <a:effectLst/>
                <a:uLnTx/>
                <a:uFillTx/>
                <a:latin typeface="Calibri" charset="0"/>
              </a:rPr>
              <a:t>Indiquez quatre caractéristiques que votre produit alimentaire ou votre entreprise offrira :</a:t>
            </a:r>
          </a:p>
          <a:p>
            <a:pPr marL="457200" marR="0" lvl="0" indent="-457200" algn="l" defTabSz="914400" rtl="0" eaLnBrk="1" fontAlgn="auto" latinLnBrk="0" hangingPunct="1">
              <a:lnSpc>
                <a:spcPct val="100000"/>
              </a:lnSpc>
              <a:spcBef>
                <a:spcPct val="20000"/>
              </a:spcBef>
              <a:spcAft>
                <a:spcPts val="0"/>
              </a:spcAft>
              <a:buClr>
                <a:srgbClr val="B6D1E1"/>
              </a:buClr>
              <a:buSzTx/>
              <a:buFont typeface="+mj-lt"/>
              <a:buAutoNum type="arabicPeriod"/>
              <a:tabLst/>
              <a:defRPr/>
            </a:pPr>
            <a:endParaRPr kumimoji="0" lang="en-IE" altLang="ja-JP" sz="2200" b="0" i="0" u="none" strike="noStrike" kern="1200" cap="none" spc="0" normalizeH="0" baseline="0" noProof="0" dirty="0">
              <a:ln>
                <a:noFill/>
              </a:ln>
              <a:solidFill>
                <a:srgbClr val="382B1B"/>
              </a:solidFill>
              <a:effectLst/>
              <a:uLnTx/>
              <a:uFillTx/>
              <a:latin typeface="Calibri" charset="0"/>
            </a:endParaRPr>
          </a:p>
          <a:p>
            <a:pPr marL="457200" lvl="0" indent="-457200">
              <a:buClr>
                <a:srgbClr val="B6D1E1"/>
              </a:buClr>
              <a:buFont typeface="+mj-lt"/>
              <a:buAutoNum type="arabicPeriod"/>
              <a:defRPr/>
            </a:pPr>
            <a:r>
              <a:rPr lang="en-IE" altLang="ja-JP" sz="2200" dirty="0">
                <a:solidFill>
                  <a:srgbClr val="382B1B"/>
                </a:solidFill>
                <a:latin typeface="Calibri" charset="0"/>
              </a:rPr>
              <a:t>________________________</a:t>
            </a:r>
            <a:endParaRPr kumimoji="0" lang="en-IE" altLang="ja-JP" sz="2200" b="0" i="0" u="none" strike="noStrike" kern="1200" cap="none" spc="0" normalizeH="0" baseline="0" noProof="0" dirty="0">
              <a:ln>
                <a:noFill/>
              </a:ln>
              <a:solidFill>
                <a:srgbClr val="382B1B"/>
              </a:solidFill>
              <a:effectLst/>
              <a:uLnTx/>
              <a:uFillTx/>
              <a:latin typeface="Calibri" charset="0"/>
            </a:endParaRPr>
          </a:p>
          <a:p>
            <a:pPr marL="457200" lvl="0" indent="-457200">
              <a:buClr>
                <a:srgbClr val="B6D1E1"/>
              </a:buClr>
              <a:buFont typeface="+mj-lt"/>
              <a:buAutoNum type="arabicPeriod"/>
              <a:defRPr/>
            </a:pPr>
            <a:r>
              <a:rPr lang="en-IE" altLang="ja-JP" sz="2200" dirty="0">
                <a:solidFill>
                  <a:srgbClr val="382B1B"/>
                </a:solidFill>
                <a:latin typeface="Calibri" charset="0"/>
              </a:rPr>
              <a:t>________________________</a:t>
            </a:r>
          </a:p>
          <a:p>
            <a:pPr marL="457200" lvl="0" indent="-457200">
              <a:buClr>
                <a:srgbClr val="B6D1E1"/>
              </a:buClr>
              <a:buFont typeface="+mj-lt"/>
              <a:buAutoNum type="arabicPeriod"/>
              <a:defRPr/>
            </a:pPr>
            <a:r>
              <a:rPr lang="en-IE" altLang="ja-JP" sz="2200" dirty="0">
                <a:solidFill>
                  <a:srgbClr val="382B1B"/>
                </a:solidFill>
                <a:latin typeface="Calibri" charset="0"/>
              </a:rPr>
              <a:t>________________________</a:t>
            </a:r>
          </a:p>
          <a:p>
            <a:pPr marL="457200" lvl="0" indent="-457200">
              <a:buClr>
                <a:srgbClr val="B6D1E1"/>
              </a:buClr>
              <a:buFont typeface="+mj-lt"/>
              <a:buAutoNum type="arabicPeriod"/>
              <a:defRPr/>
            </a:pPr>
            <a:r>
              <a:rPr lang="en-IE" altLang="ja-JP" sz="2200" dirty="0">
                <a:solidFill>
                  <a:srgbClr val="382B1B"/>
                </a:solidFill>
                <a:latin typeface="Calibri" charset="0"/>
              </a:rPr>
              <a:t>________________________</a:t>
            </a:r>
          </a:p>
        </p:txBody>
      </p:sp>
      <p:sp>
        <p:nvSpPr>
          <p:cNvPr id="15" name="Pentagon 14">
            <a:extLst>
              <a:ext uri="{FF2B5EF4-FFF2-40B4-BE49-F238E27FC236}">
                <a16:creationId xmlns:a16="http://schemas.microsoft.com/office/drawing/2014/main" id="{19701F64-F88B-A8B3-306B-AEA71BD71CA7}"/>
              </a:ext>
            </a:extLst>
          </p:cNvPr>
          <p:cNvSpPr/>
          <p:nvPr/>
        </p:nvSpPr>
        <p:spPr>
          <a:xfrm>
            <a:off x="4883402" y="2672211"/>
            <a:ext cx="2641042" cy="2826327"/>
          </a:xfrm>
          <a:prstGeom prst="homePlate">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FD5F5E5-A6E5-1BDB-78B0-E1668F886473}"/>
              </a:ext>
            </a:extLst>
          </p:cNvPr>
          <p:cNvSpPr txBox="1"/>
          <p:nvPr/>
        </p:nvSpPr>
        <p:spPr>
          <a:xfrm>
            <a:off x="4906418" y="2894281"/>
            <a:ext cx="2072372" cy="2157001"/>
          </a:xfrm>
          <a:prstGeom prst="rect">
            <a:avLst/>
          </a:prstGeom>
          <a:noFill/>
        </p:spPr>
        <p:txBody>
          <a:bodyPr wrap="square" rtlCol="0">
            <a:spAutoFit/>
          </a:bodyPr>
          <a:lstStyle/>
          <a:p>
            <a:pPr marL="0" marR="0" lvl="0" indent="0" defTabSz="914400" rtl="0" eaLnBrk="1" fontAlgn="auto" latinLnBrk="0" hangingPunct="1">
              <a:lnSpc>
                <a:spcPts val="2340"/>
              </a:lnSpc>
              <a:spcBef>
                <a:spcPts val="0"/>
              </a:spcBef>
              <a:spcAft>
                <a:spcPts val="0"/>
              </a:spcAft>
              <a:buClrTx/>
              <a:buSzTx/>
              <a:buFontTx/>
              <a:buNone/>
              <a:tabLst/>
              <a:defRPr/>
            </a:pPr>
            <a:r>
              <a:rPr kumimoji="0" lang="en-IE" sz="2000" b="0" i="0" u="none" strike="noStrike" kern="1200" cap="none" spc="0" normalizeH="0" baseline="0" noProof="0" dirty="0">
                <a:ln>
                  <a:noFill/>
                </a:ln>
                <a:solidFill>
                  <a:schemeClr val="bg1"/>
                </a:solidFill>
                <a:effectLst/>
                <a:uLnTx/>
                <a:uFillTx/>
                <a:latin typeface="Calibri" panose="020F0502020204030204"/>
                <a:ea typeface="+mn-ea"/>
                <a:cs typeface="+mn-cs"/>
              </a:rPr>
              <a:t>Maintenant, demandez-vous pourquoi ces caractéristiques sont importantes pour découvrir vos avantages ! </a:t>
            </a:r>
          </a:p>
        </p:txBody>
      </p:sp>
      <p:sp>
        <p:nvSpPr>
          <p:cNvPr id="20" name="テキスト プレースホルダー 36">
            <a:extLst>
              <a:ext uri="{FF2B5EF4-FFF2-40B4-BE49-F238E27FC236}">
                <a16:creationId xmlns:a16="http://schemas.microsoft.com/office/drawing/2014/main" id="{BA88327C-F5AD-0DFD-C320-AB7DCF2A18E3}"/>
              </a:ext>
            </a:extLst>
          </p:cNvPr>
          <p:cNvSpPr txBox="1">
            <a:spLocks/>
          </p:cNvSpPr>
          <p:nvPr/>
        </p:nvSpPr>
        <p:spPr bwMode="auto">
          <a:xfrm>
            <a:off x="7713718" y="1583033"/>
            <a:ext cx="4116688" cy="3915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GB" sz="2200" b="1" dirty="0">
                <a:latin typeface="+mn-lt"/>
              </a:rPr>
              <a:t>Maintenant, transformez chaque caractéristique en avantage - qu'</a:t>
            </a:r>
            <a:r>
              <a:rPr lang="en-GB" sz="2200" b="1" i="1" dirty="0">
                <a:latin typeface="+mn-lt"/>
              </a:rPr>
              <a:t>apporte-t-elle </a:t>
            </a:r>
            <a:r>
              <a:rPr lang="en-GB" sz="2200" b="1" dirty="0">
                <a:latin typeface="+mn-lt"/>
              </a:rPr>
              <a:t>réellement à votre client ?</a:t>
            </a:r>
            <a:br>
              <a:rPr lang="en-GB" sz="2200" dirty="0">
                <a:latin typeface="+mn-lt"/>
              </a:rPr>
            </a:br>
            <a:r>
              <a:rPr lang="en-GB" sz="2200" dirty="0">
                <a:latin typeface="+mn-lt"/>
              </a:rPr>
              <a:t>Saisissez la valeur réelle qui se cache derrière chaque point : </a:t>
            </a:r>
            <a:r>
              <a:rPr kumimoji="0" lang="en-IE" altLang="ja-JP" sz="2200" b="0" i="0" u="none" strike="noStrike" kern="1200" cap="none" spc="0" normalizeH="0" baseline="0" noProof="0" dirty="0">
                <a:ln>
                  <a:noFill/>
                </a:ln>
                <a:solidFill>
                  <a:srgbClr val="382B1B"/>
                </a:solidFill>
                <a:effectLst/>
                <a:uLnTx/>
                <a:uFillTx/>
                <a:latin typeface="+mn-lt"/>
              </a:rPr>
              <a:t>:</a:t>
            </a:r>
          </a:p>
          <a:p>
            <a:pPr marL="457200" marR="0" lvl="0" indent="-457200" algn="l" defTabSz="914400" rtl="0" eaLnBrk="1" fontAlgn="auto" latinLnBrk="0" hangingPunct="1">
              <a:lnSpc>
                <a:spcPct val="100000"/>
              </a:lnSpc>
              <a:spcBef>
                <a:spcPct val="20000"/>
              </a:spcBef>
              <a:spcAft>
                <a:spcPts val="0"/>
              </a:spcAft>
              <a:buClr>
                <a:srgbClr val="B6D1E1"/>
              </a:buClr>
              <a:buSzTx/>
              <a:buFont typeface="+mj-lt"/>
              <a:buAutoNum type="arabicPeriod"/>
              <a:tabLst/>
              <a:defRPr/>
            </a:pPr>
            <a:endParaRPr kumimoji="0" lang="en-IE" altLang="ja-JP" sz="2200" b="0" i="0" u="none" strike="noStrike" kern="1200" cap="none" spc="0" normalizeH="0" baseline="0" noProof="0" dirty="0">
              <a:ln>
                <a:noFill/>
              </a:ln>
              <a:solidFill>
                <a:srgbClr val="382B1B"/>
              </a:solidFill>
              <a:effectLst/>
              <a:uLnTx/>
              <a:uFillTx/>
              <a:latin typeface="Calibri" charset="0"/>
            </a:endParaRPr>
          </a:p>
          <a:p>
            <a:pPr marL="457200" lvl="0" indent="-457200">
              <a:buClr>
                <a:srgbClr val="B6D1E1"/>
              </a:buClr>
              <a:buFont typeface="+mj-lt"/>
              <a:buAutoNum type="arabicPeriod"/>
              <a:defRPr/>
            </a:pPr>
            <a:r>
              <a:rPr lang="en-IE" altLang="ja-JP" sz="2200" dirty="0">
                <a:solidFill>
                  <a:srgbClr val="382B1B"/>
                </a:solidFill>
                <a:latin typeface="Calibri" charset="0"/>
              </a:rPr>
              <a:t>________________________</a:t>
            </a:r>
            <a:endParaRPr kumimoji="0" lang="en-IE" altLang="ja-JP" sz="2200" b="0" i="0" u="none" strike="noStrike" kern="1200" cap="none" spc="0" normalizeH="0" baseline="0" noProof="0" dirty="0">
              <a:ln>
                <a:noFill/>
              </a:ln>
              <a:solidFill>
                <a:srgbClr val="382B1B"/>
              </a:solidFill>
              <a:effectLst/>
              <a:uLnTx/>
              <a:uFillTx/>
              <a:latin typeface="Calibri" charset="0"/>
            </a:endParaRPr>
          </a:p>
          <a:p>
            <a:pPr marL="457200" lvl="0" indent="-457200">
              <a:buClr>
                <a:srgbClr val="B6D1E1"/>
              </a:buClr>
              <a:buFont typeface="+mj-lt"/>
              <a:buAutoNum type="arabicPeriod"/>
              <a:defRPr/>
            </a:pPr>
            <a:r>
              <a:rPr lang="en-IE" altLang="ja-JP" sz="2200" dirty="0">
                <a:solidFill>
                  <a:srgbClr val="382B1B"/>
                </a:solidFill>
                <a:latin typeface="Calibri" charset="0"/>
              </a:rPr>
              <a:t>________________________</a:t>
            </a:r>
          </a:p>
          <a:p>
            <a:pPr marL="457200" lvl="0" indent="-457200">
              <a:buClr>
                <a:srgbClr val="B6D1E1"/>
              </a:buClr>
              <a:buFont typeface="+mj-lt"/>
              <a:buAutoNum type="arabicPeriod"/>
              <a:defRPr/>
            </a:pPr>
            <a:r>
              <a:rPr lang="en-IE" altLang="ja-JP" sz="2200" dirty="0">
                <a:solidFill>
                  <a:srgbClr val="382B1B"/>
                </a:solidFill>
                <a:latin typeface="Calibri" charset="0"/>
              </a:rPr>
              <a:t>________________________</a:t>
            </a:r>
          </a:p>
          <a:p>
            <a:pPr marL="457200" lvl="0" indent="-457200">
              <a:buClr>
                <a:srgbClr val="B6D1E1"/>
              </a:buClr>
              <a:buFont typeface="+mj-lt"/>
              <a:buAutoNum type="arabicPeriod"/>
              <a:defRPr/>
            </a:pPr>
            <a:r>
              <a:rPr lang="en-IE" altLang="ja-JP" sz="2200" dirty="0">
                <a:solidFill>
                  <a:srgbClr val="382B1B"/>
                </a:solidFill>
                <a:latin typeface="Calibri" charset="0"/>
              </a:rPr>
              <a:t>________________________</a:t>
            </a:r>
          </a:p>
        </p:txBody>
      </p:sp>
    </p:spTree>
    <p:extLst>
      <p:ext uri="{BB962C8B-B14F-4D97-AF65-F5344CB8AC3E}">
        <p14:creationId xmlns:p14="http://schemas.microsoft.com/office/powerpoint/2010/main" val="4631971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87C9F78-FA2D-0DFD-43D4-B1D498635E5F}"/>
              </a:ext>
            </a:extLst>
          </p:cNvPr>
          <p:cNvSpPr>
            <a:spLocks noGrp="1"/>
          </p:cNvSpPr>
          <p:nvPr>
            <p:ph type="body" sz="quarter" idx="17"/>
          </p:nvPr>
        </p:nvSpPr>
        <p:spPr/>
        <p:txBody>
          <a:bodyPr/>
          <a:lstStyle/>
          <a:p>
            <a:r>
              <a:rPr lang="en-US" dirty="0"/>
              <a:t>06</a:t>
            </a:r>
          </a:p>
        </p:txBody>
      </p:sp>
      <p:sp>
        <p:nvSpPr>
          <p:cNvPr id="4" name="Text Placeholder 3">
            <a:extLst>
              <a:ext uri="{FF2B5EF4-FFF2-40B4-BE49-F238E27FC236}">
                <a16:creationId xmlns:a16="http://schemas.microsoft.com/office/drawing/2014/main" id="{B7181C30-6FDE-5638-30DB-63F4D678B4C4}"/>
              </a:ext>
            </a:extLst>
          </p:cNvPr>
          <p:cNvSpPr>
            <a:spLocks noGrp="1"/>
          </p:cNvSpPr>
          <p:nvPr>
            <p:ph type="body" sz="quarter" idx="16"/>
          </p:nvPr>
        </p:nvSpPr>
        <p:spPr>
          <a:xfrm>
            <a:off x="5250079" y="2307772"/>
            <a:ext cx="6071064" cy="3488872"/>
          </a:xfrm>
        </p:spPr>
        <p:txBody>
          <a:bodyPr>
            <a:normAutofit/>
          </a:bodyPr>
          <a:lstStyle/>
          <a:p>
            <a:r>
              <a:rPr lang="en-US" sz="4800" dirty="0"/>
              <a:t>VOTRE BOÎTE À OUTILS MARKETING...</a:t>
            </a:r>
            <a:endParaRPr lang="en-GB" dirty="0"/>
          </a:p>
        </p:txBody>
      </p:sp>
      <p:pic>
        <p:nvPicPr>
          <p:cNvPr id="10" name="Graphic 9" descr="Woman Shrugging with solid fill">
            <a:extLst>
              <a:ext uri="{FF2B5EF4-FFF2-40B4-BE49-F238E27FC236}">
                <a16:creationId xmlns:a16="http://schemas.microsoft.com/office/drawing/2014/main" id="{66793712-D8C6-8FBA-2281-3F89BC17ED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2153" y="4379975"/>
            <a:ext cx="1838160" cy="1838160"/>
          </a:xfrm>
          <a:prstGeom prst="rect">
            <a:avLst/>
          </a:prstGeom>
        </p:spPr>
      </p:pic>
      <p:pic>
        <p:nvPicPr>
          <p:cNvPr id="12" name="Graphic 11" descr="Briefcase with solid fill">
            <a:extLst>
              <a:ext uri="{FF2B5EF4-FFF2-40B4-BE49-F238E27FC236}">
                <a16:creationId xmlns:a16="http://schemas.microsoft.com/office/drawing/2014/main" id="{C5173436-ECA8-9AB8-3242-AC97B05650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49829" y="4812086"/>
            <a:ext cx="861929" cy="861929"/>
          </a:xfrm>
          <a:prstGeom prst="rect">
            <a:avLst/>
          </a:prstGeom>
        </p:spPr>
      </p:pic>
    </p:spTree>
    <p:extLst>
      <p:ext uri="{BB962C8B-B14F-4D97-AF65-F5344CB8AC3E}">
        <p14:creationId xmlns:p14="http://schemas.microsoft.com/office/powerpoint/2010/main" val="40291424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9E2CC96-EBD4-6E58-FCC8-A38FA63B1597}"/>
              </a:ext>
            </a:extLst>
          </p:cNvPr>
          <p:cNvSpPr>
            <a:spLocks noGrp="1"/>
          </p:cNvSpPr>
          <p:nvPr>
            <p:ph type="body" sz="quarter" idx="27"/>
          </p:nvPr>
        </p:nvSpPr>
        <p:spPr>
          <a:xfrm>
            <a:off x="751412" y="311362"/>
            <a:ext cx="11846988" cy="720752"/>
          </a:xfrm>
        </p:spPr>
        <p:txBody>
          <a:bodyPr/>
          <a:lstStyle/>
          <a:p>
            <a:r>
              <a:rPr lang="en-US" dirty="0"/>
              <a:t>VOTRE BIBLIOTHEQUE DE MARKETING - édition alimentaire </a:t>
            </a:r>
          </a:p>
        </p:txBody>
      </p:sp>
      <p:pic>
        <p:nvPicPr>
          <p:cNvPr id="3" name="Picture 2" descr="A red toolbox with white text&#10;&#10;Description automatically generated">
            <a:extLst>
              <a:ext uri="{FF2B5EF4-FFF2-40B4-BE49-F238E27FC236}">
                <a16:creationId xmlns:a16="http://schemas.microsoft.com/office/drawing/2014/main" id="{D96070A4-1DA0-E60D-24AF-D5BC59293375}"/>
              </a:ext>
            </a:extLst>
          </p:cNvPr>
          <p:cNvPicPr>
            <a:picLocks noChangeAspect="1"/>
          </p:cNvPicPr>
          <p:nvPr/>
        </p:nvPicPr>
        <p:blipFill>
          <a:blip r:embed="rId2"/>
          <a:srcRect l="28720" r="27657"/>
          <a:stretch/>
        </p:blipFill>
        <p:spPr>
          <a:xfrm>
            <a:off x="97103" y="2374393"/>
            <a:ext cx="2778641" cy="2438400"/>
          </a:xfrm>
          <a:prstGeom prst="rect">
            <a:avLst/>
          </a:prstGeom>
        </p:spPr>
      </p:pic>
      <p:sp>
        <p:nvSpPr>
          <p:cNvPr id="7" name="TextBox 6">
            <a:extLst>
              <a:ext uri="{FF2B5EF4-FFF2-40B4-BE49-F238E27FC236}">
                <a16:creationId xmlns:a16="http://schemas.microsoft.com/office/drawing/2014/main" id="{15382387-C0CD-5868-97B9-51D8F976765A}"/>
              </a:ext>
            </a:extLst>
          </p:cNvPr>
          <p:cNvSpPr txBox="1"/>
          <p:nvPr/>
        </p:nvSpPr>
        <p:spPr>
          <a:xfrm>
            <a:off x="2762456" y="1502829"/>
            <a:ext cx="9043824" cy="6401753"/>
          </a:xfrm>
          <a:prstGeom prst="rect">
            <a:avLst/>
          </a:prstGeom>
          <a:noFill/>
        </p:spPr>
        <p:txBody>
          <a:bodyPr wrap="square" numCol="2">
            <a:spAutoFit/>
          </a:bodyPr>
          <a:lstStyle/>
          <a:p>
            <a:r>
              <a:rPr lang="en-GB" sz="2000" dirty="0"/>
              <a:t>Le marketing est la façon dont les gens découvrent votre marque, lui font confiance et s'en souviennent. Cette boîte à outils est conçue pour vous donner des outils pratiques et peu coûteux qui vous aideront à vous présenter avec confiance, à raconter votre histoire et à entrer en contact avec les clients qui ont besoin de ce que vous offrez. </a:t>
            </a:r>
          </a:p>
          <a:p>
            <a:endParaRPr lang="en-GB" sz="2000" dirty="0"/>
          </a:p>
          <a:p>
            <a:r>
              <a:rPr lang="en-GB" sz="2000" dirty="0"/>
              <a:t>Certains outils de marketing seront utilisés immédiatement, d'autres pourront être introduits au fur et à mesure de la croissance de l'entreprise. </a:t>
            </a:r>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000" b="1" i="0" u="none" strike="noStrike" cap="none" normalizeH="0" baseline="0" dirty="0">
                <a:ln>
                  <a:noFill/>
                </a:ln>
                <a:solidFill>
                  <a:schemeClr val="tx1"/>
                </a:solidFill>
                <a:effectLst/>
              </a:rPr>
              <a:t>Votre présence sur Internet</a:t>
            </a:r>
            <a:endParaRPr lang="en-US" altLang="en-US" sz="2000" dirty="0"/>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000" b="1" i="0" u="none" strike="noStrike" cap="none" normalizeH="0" baseline="0" dirty="0">
                <a:ln>
                  <a:noFill/>
                </a:ln>
                <a:solidFill>
                  <a:schemeClr val="tx1"/>
                </a:solidFill>
                <a:effectLst/>
              </a:rPr>
              <a:t>Emballage </a:t>
            </a: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000" b="1" i="0" u="none" strike="noStrike" cap="none" normalizeH="0" baseline="0" dirty="0">
                <a:ln>
                  <a:noFill/>
                </a:ln>
                <a:solidFill>
                  <a:schemeClr val="tx1"/>
                </a:solidFill>
                <a:effectLst/>
              </a:rPr>
              <a:t>Échantillons et dégustations</a:t>
            </a:r>
            <a:endParaRPr lang="en-US" altLang="en-US" sz="2000" dirty="0"/>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000" b="1" i="0" u="none" strike="noStrike" cap="none" normalizeH="0" baseline="0" dirty="0">
                <a:ln>
                  <a:noFill/>
                </a:ln>
                <a:solidFill>
                  <a:schemeClr val="tx1"/>
                </a:solidFill>
                <a:effectLst/>
              </a:rPr>
              <a:t>Cartes de recettes ou idées de service</a:t>
            </a:r>
            <a:endParaRPr lang="en-US" altLang="en-US" sz="2000" dirty="0"/>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000" b="1" i="0" u="none" strike="noStrike" cap="none" normalizeH="0" baseline="0" dirty="0">
                <a:ln>
                  <a:noFill/>
                </a:ln>
                <a:solidFill>
                  <a:schemeClr val="tx1"/>
                </a:solidFill>
                <a:effectLst/>
              </a:rPr>
              <a:t>La photographie qui fait vendre</a:t>
            </a:r>
            <a:endParaRPr lang="en-US" altLang="en-US" sz="2000" dirty="0"/>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000" b="1" i="0" u="none" strike="noStrike" cap="none" normalizeH="0" baseline="0" dirty="0">
                <a:ln>
                  <a:noFill/>
                </a:ln>
                <a:solidFill>
                  <a:schemeClr val="tx1"/>
                </a:solidFill>
                <a:effectLst/>
              </a:rPr>
              <a:t>Marchés de producteurs et foires de rue</a:t>
            </a:r>
            <a:endParaRPr lang="en-US" altLang="en-US" sz="2000" dirty="0"/>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000" b="1" i="0" u="none" strike="noStrike" cap="none" normalizeH="0" baseline="0" dirty="0">
                <a:ln>
                  <a:noFill/>
                </a:ln>
                <a:solidFill>
                  <a:schemeClr val="tx1"/>
                </a:solidFill>
                <a:effectLst/>
              </a:rPr>
              <a:t>Matériel imprimé</a:t>
            </a:r>
            <a:endParaRPr lang="en-US" altLang="en-US" sz="2000" dirty="0"/>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000" b="1" i="0" u="none" strike="noStrike" cap="none" normalizeH="0" baseline="0" dirty="0">
                <a:ln>
                  <a:noFill/>
                </a:ln>
                <a:solidFill>
                  <a:schemeClr val="tx1"/>
                </a:solidFill>
                <a:effectLst/>
              </a:rPr>
              <a:t>Outils de médias sociaux</a:t>
            </a:r>
            <a:endParaRPr lang="en-US" altLang="en-US" sz="2000" dirty="0"/>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000" b="1" i="0" u="none" strike="noStrike" cap="none" normalizeH="0" baseline="0" dirty="0">
                <a:ln>
                  <a:noFill/>
                </a:ln>
                <a:solidFill>
                  <a:schemeClr val="tx1"/>
                </a:solidFill>
                <a:effectLst/>
              </a:rPr>
              <a:t>Influenceurs locaux ou ambassadeurs culturels</a:t>
            </a:r>
            <a:endParaRPr lang="en-US" altLang="en-US" sz="2000" dirty="0"/>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000" b="1" i="0" u="none" strike="noStrike" cap="none" normalizeH="0" baseline="0" dirty="0">
                <a:ln>
                  <a:noFill/>
                </a:ln>
                <a:solidFill>
                  <a:schemeClr val="tx1"/>
                </a:solidFill>
                <a:effectLst/>
              </a:rPr>
              <a:t>Bouche à oreille et groupes WhatsApp</a:t>
            </a: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000" b="1" i="0" u="none" strike="noStrike" cap="none" normalizeH="0" baseline="0" dirty="0">
                <a:ln>
                  <a:noFill/>
                </a:ln>
                <a:solidFill>
                  <a:schemeClr val="tx1"/>
                </a:solidFill>
                <a:effectLst/>
              </a:rPr>
              <a:t>Marketing par courriel (facultatif mais puissant)</a:t>
            </a:r>
            <a:br>
              <a:rPr kumimoji="0" lang="en-US" altLang="en-US" sz="1600" b="0" i="0" u="none" strike="noStrike" cap="none" normalizeH="0" baseline="0" dirty="0">
                <a:ln>
                  <a:noFill/>
                </a:ln>
                <a:solidFill>
                  <a:schemeClr val="tx1"/>
                </a:solidFill>
                <a:effectLst/>
              </a:rPr>
            </a:br>
            <a:endParaRPr kumimoji="0" lang="en-US" altLang="en-US" sz="1600" b="0" i="0" u="none" strike="noStrike" cap="none" normalizeH="0" baseline="0" dirty="0">
              <a:ln>
                <a:noFill/>
              </a:ln>
              <a:solidFill>
                <a:schemeClr val="tx1"/>
              </a:solidFill>
              <a:effectLst/>
            </a:endParaRPr>
          </a:p>
          <a:p>
            <a:endParaRPr lang="en-GB" sz="1600" dirty="0"/>
          </a:p>
        </p:txBody>
      </p:sp>
    </p:spTree>
    <p:extLst>
      <p:ext uri="{BB962C8B-B14F-4D97-AF65-F5344CB8AC3E}">
        <p14:creationId xmlns:p14="http://schemas.microsoft.com/office/powerpoint/2010/main" val="1407509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US" dirty="0"/>
              <a:t>RELATION ENTRE LE MARKETING ET LES VENTES</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531098" y="4046469"/>
            <a:ext cx="4612400"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GB" dirty="0"/>
              <a:t>Pensez-y de la manière suivante :</a:t>
            </a:r>
          </a:p>
          <a:p>
            <a:pPr>
              <a:buClr>
                <a:srgbClr val="B6D1E1"/>
              </a:buClr>
            </a:pPr>
            <a:br>
              <a:rPr lang="en-GB" dirty="0"/>
            </a:br>
            <a:r>
              <a:rPr lang="en-GB" b="1" dirty="0"/>
              <a:t>Le marketing amène le client à votre porte. </a:t>
            </a:r>
          </a:p>
          <a:p>
            <a:pPr>
              <a:buClr>
                <a:srgbClr val="B6D1E1"/>
              </a:buClr>
            </a:pPr>
            <a:r>
              <a:rPr lang="en-GB" b="1" dirty="0"/>
              <a:t>Le service des ventes les convainc d'entrer et d'acheter.</a:t>
            </a:r>
            <a:endParaRPr lang="en-US" dirty="0"/>
          </a:p>
          <a:p>
            <a:pPr marL="342900" indent="-342900">
              <a:buClr>
                <a:srgbClr val="B6D1E1"/>
              </a:buClr>
              <a:buFont typeface="Arial" panose="020B0604020202020204" pitchFamily="34" charset="0"/>
              <a:buChar char="•"/>
            </a:pPr>
            <a:endParaRPr lang="en-US" dirty="0"/>
          </a:p>
        </p:txBody>
      </p:sp>
      <p:sp>
        <p:nvSpPr>
          <p:cNvPr id="2" name="Text Placeholder 2">
            <a:extLst>
              <a:ext uri="{FF2B5EF4-FFF2-40B4-BE49-F238E27FC236}">
                <a16:creationId xmlns:a16="http://schemas.microsoft.com/office/drawing/2014/main" id="{F4FD55BF-F88F-5225-D680-6BFF462EA194}"/>
              </a:ext>
            </a:extLst>
          </p:cNvPr>
          <p:cNvSpPr txBox="1">
            <a:spLocks/>
          </p:cNvSpPr>
          <p:nvPr/>
        </p:nvSpPr>
        <p:spPr>
          <a:xfrm>
            <a:off x="531098" y="1385064"/>
            <a:ext cx="4657727" cy="1228725"/>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algn="l">
              <a:lnSpc>
                <a:spcPts val="2840"/>
              </a:lnSpc>
              <a:spcBef>
                <a:spcPts val="200"/>
              </a:spcBef>
              <a:buClr>
                <a:srgbClr val="B6D1E1"/>
              </a:buClr>
            </a:pPr>
            <a:r>
              <a:rPr lang="en-IE" b="1" dirty="0">
                <a:solidFill>
                  <a:srgbClr val="84BFA4"/>
                </a:solidFill>
              </a:rPr>
              <a:t>De nombreuses personnes s'interrogent sur la différence entre les ventes et le marketing. Soyons clairs : si le marketing et les ventes sont liés dans le monde des affaires, ils ne sont pas la même chose</a:t>
            </a:r>
          </a:p>
        </p:txBody>
      </p:sp>
      <p:cxnSp>
        <p:nvCxnSpPr>
          <p:cNvPr id="3" name="Straight Connector 2">
            <a:extLst>
              <a:ext uri="{FF2B5EF4-FFF2-40B4-BE49-F238E27FC236}">
                <a16:creationId xmlns:a16="http://schemas.microsoft.com/office/drawing/2014/main" id="{3CA43801-78A0-E20B-68C0-87DF7A641ABF}"/>
              </a:ext>
            </a:extLst>
          </p:cNvPr>
          <p:cNvCxnSpPr>
            <a:cxnSpLocks/>
          </p:cNvCxnSpPr>
          <p:nvPr/>
        </p:nvCxnSpPr>
        <p:spPr>
          <a:xfrm flipV="1">
            <a:off x="5429838" y="1999426"/>
            <a:ext cx="0" cy="3573182"/>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5" name="Rectangle 1">
            <a:extLst>
              <a:ext uri="{FF2B5EF4-FFF2-40B4-BE49-F238E27FC236}">
                <a16:creationId xmlns:a16="http://schemas.microsoft.com/office/drawing/2014/main" id="{520ED139-6260-5F89-E91A-075A99416FBE}"/>
              </a:ext>
            </a:extLst>
          </p:cNvPr>
          <p:cNvSpPr>
            <a:spLocks noChangeArrowheads="1"/>
          </p:cNvSpPr>
          <p:nvPr/>
        </p:nvSpPr>
        <p:spPr bwMode="auto">
          <a:xfrm>
            <a:off x="5578920" y="1363943"/>
            <a:ext cx="6441629" cy="5539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chemeClr val="tx1"/>
                </a:solidFill>
                <a:effectLst/>
              </a:rPr>
              <a:t>MARKETING</a:t>
            </a:r>
          </a:p>
          <a:p>
            <a:pPr marL="0" marR="0" lvl="0" indent="0" algn="l" defTabSz="914400" rtl="0" eaLnBrk="0" fontAlgn="base" latinLnBrk="0" hangingPunct="0">
              <a:lnSpc>
                <a:spcPct val="100000"/>
              </a:lnSpc>
              <a:spcBef>
                <a:spcPct val="0"/>
              </a:spcBef>
              <a:spcAft>
                <a:spcPct val="0"/>
              </a:spcAft>
              <a:buClrTx/>
              <a:buSzTx/>
              <a:tabLst/>
            </a:pPr>
            <a:r>
              <a:rPr kumimoji="0" lang="en-US" altLang="en-US" sz="2200" b="1" i="0" u="none" strike="noStrike" cap="none" normalizeH="0" baseline="0" dirty="0">
                <a:ln>
                  <a:noFill/>
                </a:ln>
                <a:solidFill>
                  <a:schemeClr val="tx1"/>
                </a:solidFill>
                <a:effectLst/>
              </a:rPr>
              <a:t>Focus </a:t>
            </a:r>
            <a:r>
              <a:rPr kumimoji="0" lang="en-US" altLang="en-US" sz="2200" b="0" i="0" u="none" strike="noStrike" cap="none" normalizeH="0" baseline="0" dirty="0">
                <a:ln>
                  <a:noFill/>
                </a:ln>
                <a:solidFill>
                  <a:schemeClr val="tx1"/>
                </a:solidFill>
                <a:effectLst/>
              </a:rPr>
              <a:t>: Long terme</a:t>
            </a:r>
          </a:p>
          <a:p>
            <a:pPr marL="0" marR="0" lvl="0" indent="0" algn="l" defTabSz="914400" rtl="0" eaLnBrk="0" fontAlgn="base" latinLnBrk="0" hangingPunct="0">
              <a:lnSpc>
                <a:spcPct val="100000"/>
              </a:lnSpc>
              <a:spcBef>
                <a:spcPct val="0"/>
              </a:spcBef>
              <a:spcAft>
                <a:spcPct val="0"/>
              </a:spcAft>
              <a:buClrTx/>
              <a:buSzTx/>
              <a:tabLst/>
            </a:pPr>
            <a:r>
              <a:rPr kumimoji="0" lang="en-US" altLang="en-US" sz="2200" b="1" i="0" u="none" strike="noStrike" cap="none" normalizeH="0" baseline="0" dirty="0">
                <a:ln>
                  <a:noFill/>
                </a:ln>
                <a:solidFill>
                  <a:schemeClr val="tx1"/>
                </a:solidFill>
                <a:effectLst/>
              </a:rPr>
              <a:t>Objectif </a:t>
            </a:r>
            <a:r>
              <a:rPr kumimoji="0" lang="en-US" altLang="en-US" sz="2200" b="0" i="0" u="none" strike="noStrike" cap="none" normalizeH="0" baseline="0" dirty="0">
                <a:ln>
                  <a:noFill/>
                </a:ln>
                <a:solidFill>
                  <a:schemeClr val="tx1"/>
                </a:solidFill>
                <a:effectLst/>
              </a:rPr>
              <a:t>: sensibiliser et établir des relations</a:t>
            </a:r>
          </a:p>
          <a:p>
            <a:pPr marL="0" marR="0" lvl="0" indent="0" algn="l" defTabSz="914400" rtl="0" eaLnBrk="0" fontAlgn="base" latinLnBrk="0" hangingPunct="0">
              <a:lnSpc>
                <a:spcPct val="100000"/>
              </a:lnSpc>
              <a:spcBef>
                <a:spcPct val="0"/>
              </a:spcBef>
              <a:spcAft>
                <a:spcPct val="0"/>
              </a:spcAft>
              <a:buClrTx/>
              <a:buSzTx/>
              <a:tabLst/>
            </a:pPr>
            <a:r>
              <a:rPr kumimoji="0" lang="en-US" altLang="en-US" sz="2200" b="1" i="0" u="none" strike="noStrike" cap="none" normalizeH="0" baseline="0" dirty="0">
                <a:ln>
                  <a:noFill/>
                </a:ln>
                <a:solidFill>
                  <a:schemeClr val="tx1"/>
                </a:solidFill>
                <a:effectLst/>
              </a:rPr>
              <a:t>Approche </a:t>
            </a:r>
            <a:r>
              <a:rPr kumimoji="0" lang="en-US" altLang="en-US" sz="2200" b="0" i="0" u="none" strike="noStrike" cap="none" normalizeH="0" baseline="0" dirty="0">
                <a:ln>
                  <a:noFill/>
                </a:ln>
                <a:solidFill>
                  <a:schemeClr val="tx1"/>
                </a:solidFill>
                <a:effectLst/>
              </a:rPr>
              <a:t>: Le marketing est la </a:t>
            </a:r>
            <a:r>
              <a:rPr kumimoji="0" lang="en-US" altLang="en-US" sz="2200" b="1" i="1" u="none" strike="noStrike" cap="none" normalizeH="0" baseline="0" dirty="0">
                <a:ln>
                  <a:noFill/>
                </a:ln>
                <a:solidFill>
                  <a:schemeClr val="tx1"/>
                </a:solidFill>
                <a:effectLst/>
              </a:rPr>
              <a:t>force d'attraction</a:t>
            </a:r>
            <a:r>
              <a:rPr lang="en-US" altLang="en-US" sz="2200" dirty="0"/>
              <a:t>. </a:t>
            </a:r>
            <a:r>
              <a:rPr lang="en-GB" sz="2200" dirty="0"/>
              <a:t>Il aide les clients à découvrir vos produits, à s'identifier à votre histoire et à vouloir en savoir plus.</a:t>
            </a:r>
          </a:p>
          <a:p>
            <a:pPr marL="0" marR="0" lvl="0" indent="0" algn="l" defTabSz="914400" rtl="0" eaLnBrk="0" fontAlgn="base" latinLnBrk="0" hangingPunct="0">
              <a:lnSpc>
                <a:spcPct val="100000"/>
              </a:lnSpc>
              <a:spcBef>
                <a:spcPct val="0"/>
              </a:spcBef>
              <a:spcAft>
                <a:spcPct val="0"/>
              </a:spcAft>
              <a:buClrTx/>
              <a:buSzTx/>
              <a:tabLst/>
            </a:pPr>
            <a:endParaRPr lang="en-US" altLang="en-US" sz="2200" dirty="0"/>
          </a:p>
          <a:p>
            <a:pPr>
              <a:buNone/>
            </a:pPr>
            <a:r>
              <a:rPr lang="en-GB" sz="2200" b="1" dirty="0"/>
              <a:t>VENTES</a:t>
            </a:r>
          </a:p>
          <a:p>
            <a:r>
              <a:rPr lang="en-GB" sz="2200" b="1" dirty="0"/>
              <a:t>Focus </a:t>
            </a:r>
            <a:r>
              <a:rPr lang="en-GB" sz="2200" dirty="0"/>
              <a:t>: Court terme, axé sur l'action</a:t>
            </a:r>
          </a:p>
          <a:p>
            <a:r>
              <a:rPr lang="en-GB" sz="2200" b="1" dirty="0"/>
              <a:t>Objectif </a:t>
            </a:r>
            <a:r>
              <a:rPr lang="en-GB" sz="2200" dirty="0"/>
              <a:t>: conclure l'affaire, amener le client à acheter</a:t>
            </a:r>
          </a:p>
          <a:p>
            <a:r>
              <a:rPr lang="en-GB" sz="2200" b="1" dirty="0"/>
              <a:t>Approche </a:t>
            </a:r>
            <a:r>
              <a:rPr lang="en-GB" sz="2200" dirty="0"/>
              <a:t>: La vente est un moyen de </a:t>
            </a:r>
            <a:r>
              <a:rPr lang="en-GB" sz="2200" b="1" i="1" dirty="0"/>
              <a:t>pression. </a:t>
            </a:r>
            <a:r>
              <a:rPr lang="en-GB" sz="2200" dirty="0"/>
              <a:t>Elle motive une personne spécifique à passer à l'action maintenant</a:t>
            </a:r>
          </a:p>
          <a:p>
            <a:r>
              <a:rPr lang="en-GB" sz="2200" dirty="0"/>
              <a:t>Adaptée à chaque client et axée sur la conversion de l'intérêt en achat</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2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cxnSp>
        <p:nvCxnSpPr>
          <p:cNvPr id="9" name="Straight Connector 8">
            <a:extLst>
              <a:ext uri="{FF2B5EF4-FFF2-40B4-BE49-F238E27FC236}">
                <a16:creationId xmlns:a16="http://schemas.microsoft.com/office/drawing/2014/main" id="{0267DEDF-7309-ED28-6D5C-EE5B56D9F651}"/>
              </a:ext>
            </a:extLst>
          </p:cNvPr>
          <p:cNvCxnSpPr>
            <a:cxnSpLocks/>
          </p:cNvCxnSpPr>
          <p:nvPr/>
        </p:nvCxnSpPr>
        <p:spPr>
          <a:xfrm>
            <a:off x="6756694" y="3605339"/>
            <a:ext cx="3708988"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04918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9E2CC96-EBD4-6E58-FCC8-A38FA63B1597}"/>
              </a:ext>
            </a:extLst>
          </p:cNvPr>
          <p:cNvSpPr>
            <a:spLocks noGrp="1"/>
          </p:cNvSpPr>
          <p:nvPr>
            <p:ph type="body" sz="quarter" idx="27"/>
          </p:nvPr>
        </p:nvSpPr>
        <p:spPr>
          <a:xfrm>
            <a:off x="751412" y="311362"/>
            <a:ext cx="11846988" cy="720752"/>
          </a:xfrm>
        </p:spPr>
        <p:txBody>
          <a:bodyPr/>
          <a:lstStyle/>
          <a:p>
            <a:r>
              <a:rPr lang="en-US" dirty="0"/>
              <a:t>1. VOTRE PRÉSENCE SUR LE WEB</a:t>
            </a:r>
          </a:p>
        </p:txBody>
      </p:sp>
      <p:sp>
        <p:nvSpPr>
          <p:cNvPr id="2" name="Text Placeholder 7">
            <a:extLst>
              <a:ext uri="{FF2B5EF4-FFF2-40B4-BE49-F238E27FC236}">
                <a16:creationId xmlns:a16="http://schemas.microsoft.com/office/drawing/2014/main" id="{80CBECB8-84CC-20AC-F456-2C27D4604112}"/>
              </a:ext>
            </a:extLst>
          </p:cNvPr>
          <p:cNvSpPr txBox="1">
            <a:spLocks/>
          </p:cNvSpPr>
          <p:nvPr/>
        </p:nvSpPr>
        <p:spPr>
          <a:xfrm>
            <a:off x="5684317" y="1465640"/>
            <a:ext cx="5825511"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Clr>
                <a:srgbClr val="B6D1E1"/>
              </a:buClr>
              <a:buFont typeface="Arial" panose="020B0604020202020204" pitchFamily="34" charset="0"/>
              <a:buChar char="•"/>
            </a:pPr>
            <a:r>
              <a:rPr lang="en-US" sz="2000" dirty="0"/>
              <a:t>Définir les objectifs du site web</a:t>
            </a:r>
          </a:p>
          <a:p>
            <a:pPr marL="342900" indent="-342900">
              <a:buClr>
                <a:srgbClr val="B6D1E1"/>
              </a:buClr>
              <a:buFont typeface="Arial" panose="020B0604020202020204" pitchFamily="34" charset="0"/>
              <a:buChar char="•"/>
            </a:pPr>
            <a:r>
              <a:rPr lang="en-US" sz="2000" dirty="0"/>
              <a:t>Quelles sont les informations que vous souhaitez mettre en avant sur le site web ?</a:t>
            </a:r>
          </a:p>
          <a:p>
            <a:pPr marL="342900" indent="-342900">
              <a:buClr>
                <a:srgbClr val="B6D1E1"/>
              </a:buClr>
              <a:buFont typeface="Arial" panose="020B0604020202020204" pitchFamily="34" charset="0"/>
              <a:buChar char="•"/>
            </a:pPr>
            <a:r>
              <a:rPr lang="en-US" sz="2000" dirty="0"/>
              <a:t>Comment pouvez-vous mettre en valeur vos arguments de vente uniques ?</a:t>
            </a:r>
          </a:p>
          <a:p>
            <a:pPr marL="342900" indent="-342900">
              <a:buClr>
                <a:srgbClr val="B6D1E1"/>
              </a:buClr>
              <a:buFont typeface="Arial" panose="020B0604020202020204" pitchFamily="34" charset="0"/>
              <a:buChar char="•"/>
            </a:pPr>
            <a:r>
              <a:rPr lang="en-US" sz="2000" dirty="0"/>
              <a:t>Comment voulez-vous que le visiteur en fasse l'expérience ? Par exemple, par le biais d'une vidéo, d'une galerie d'images, de téléchargements, etc.</a:t>
            </a:r>
          </a:p>
          <a:p>
            <a:pPr marL="342900" indent="-342900">
              <a:buClr>
                <a:srgbClr val="B6D1E1"/>
              </a:buClr>
              <a:buFont typeface="Arial" panose="020B0604020202020204" pitchFamily="34" charset="0"/>
              <a:buChar char="•"/>
            </a:pPr>
            <a:r>
              <a:rPr lang="en-US" sz="2000" dirty="0"/>
              <a:t>Quelle est la mise en page qui convient à votre entreprise ?</a:t>
            </a:r>
          </a:p>
          <a:p>
            <a:pPr marL="342900" indent="-342900">
              <a:buClr>
                <a:srgbClr val="B6D1E1"/>
              </a:buClr>
              <a:buFont typeface="Arial" panose="020B0604020202020204" pitchFamily="34" charset="0"/>
              <a:buChar char="•"/>
            </a:pPr>
            <a:r>
              <a:rPr lang="en-US" sz="2000" dirty="0"/>
              <a:t>Comment votre site web peut-il capter des prospects potentiels ? Par exemple, s'inscrire à notre lettre d'information</a:t>
            </a:r>
          </a:p>
          <a:p>
            <a:pPr marL="342900" indent="-342900">
              <a:buClr>
                <a:srgbClr val="B6D1E1"/>
              </a:buClr>
              <a:buFont typeface="Arial" panose="020B0604020202020204" pitchFamily="34" charset="0"/>
              <a:buChar char="•"/>
            </a:pPr>
            <a:r>
              <a:rPr lang="en-US" sz="2000" dirty="0"/>
              <a:t>Considérations de coût - un site gratuit peut-il offrir les mêmes fonctionnalités qu'un site personnalisé ?</a:t>
            </a:r>
          </a:p>
          <a:p>
            <a:pPr marL="342900" indent="-342900">
              <a:buClr>
                <a:srgbClr val="B6D1E1"/>
              </a:buClr>
              <a:buFont typeface="Arial" panose="020B0604020202020204" pitchFamily="34" charset="0"/>
              <a:buChar char="•"/>
            </a:pPr>
            <a:endParaRPr lang="en-US" sz="2000" dirty="0"/>
          </a:p>
        </p:txBody>
      </p:sp>
      <p:sp>
        <p:nvSpPr>
          <p:cNvPr id="3" name="Text Placeholder 2">
            <a:extLst>
              <a:ext uri="{FF2B5EF4-FFF2-40B4-BE49-F238E27FC236}">
                <a16:creationId xmlns:a16="http://schemas.microsoft.com/office/drawing/2014/main" id="{49DD836C-09B6-3695-D11F-56205B46F75A}"/>
              </a:ext>
            </a:extLst>
          </p:cNvPr>
          <p:cNvSpPr txBox="1">
            <a:spLocks/>
          </p:cNvSpPr>
          <p:nvPr/>
        </p:nvSpPr>
        <p:spPr>
          <a:xfrm>
            <a:off x="689848" y="1652669"/>
            <a:ext cx="4651409" cy="1228725"/>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algn="l">
              <a:lnSpc>
                <a:spcPts val="2840"/>
              </a:lnSpc>
              <a:spcBef>
                <a:spcPts val="200"/>
              </a:spcBef>
              <a:buClr>
                <a:srgbClr val="B6D1E1"/>
              </a:buClr>
            </a:pPr>
            <a:r>
              <a:rPr lang="en-IE" sz="3000" b="1" i="1" dirty="0">
                <a:solidFill>
                  <a:srgbClr val="84BFA4"/>
                </a:solidFill>
              </a:rPr>
              <a:t>Considérez votre site web comme votre plaque tournante, votre vitrine toujours ouverte. C'est ce que les gens verront lorsqu'ils vous chercheront. Veillez à ce que votre première impression soit bonne. La réflexion et les efforts consacrés à la conception du site web porteront leurs fruits.</a:t>
            </a:r>
          </a:p>
          <a:p>
            <a:pPr marL="0" lvl="1" algn="l">
              <a:lnSpc>
                <a:spcPts val="2840"/>
              </a:lnSpc>
              <a:spcBef>
                <a:spcPts val="200"/>
              </a:spcBef>
              <a:buClr>
                <a:srgbClr val="B6D1E1"/>
              </a:buClr>
            </a:pPr>
            <a:endParaRPr lang="en-IE" sz="3000" b="1" i="1" dirty="0">
              <a:solidFill>
                <a:srgbClr val="84BFA4"/>
              </a:solidFill>
            </a:endParaRPr>
          </a:p>
        </p:txBody>
      </p:sp>
      <p:cxnSp>
        <p:nvCxnSpPr>
          <p:cNvPr id="5" name="Straight Connector 4">
            <a:extLst>
              <a:ext uri="{FF2B5EF4-FFF2-40B4-BE49-F238E27FC236}">
                <a16:creationId xmlns:a16="http://schemas.microsoft.com/office/drawing/2014/main" id="{502CE8C7-56EB-F231-9EE7-744422D633C5}"/>
              </a:ext>
            </a:extLst>
          </p:cNvPr>
          <p:cNvCxnSpPr>
            <a:cxnSpLocks/>
          </p:cNvCxnSpPr>
          <p:nvPr/>
        </p:nvCxnSpPr>
        <p:spPr>
          <a:xfrm flipV="1">
            <a:off x="5414416" y="1434247"/>
            <a:ext cx="0" cy="4574668"/>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89262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9E2CC96-EBD4-6E58-FCC8-A38FA63B1597}"/>
              </a:ext>
            </a:extLst>
          </p:cNvPr>
          <p:cNvSpPr>
            <a:spLocks noGrp="1"/>
          </p:cNvSpPr>
          <p:nvPr>
            <p:ph type="body" sz="quarter" idx="27"/>
          </p:nvPr>
        </p:nvSpPr>
        <p:spPr>
          <a:xfrm>
            <a:off x="751412" y="311362"/>
            <a:ext cx="11846988" cy="720752"/>
          </a:xfrm>
        </p:spPr>
        <p:txBody>
          <a:bodyPr/>
          <a:lstStyle/>
          <a:p>
            <a:r>
              <a:rPr lang="en-US" dirty="0"/>
              <a:t>VOTRE SITE WEB, L'ESSENTIEL</a:t>
            </a:r>
          </a:p>
        </p:txBody>
      </p:sp>
      <p:sp>
        <p:nvSpPr>
          <p:cNvPr id="6" name="Text Placeholder 4">
            <a:extLst>
              <a:ext uri="{FF2B5EF4-FFF2-40B4-BE49-F238E27FC236}">
                <a16:creationId xmlns:a16="http://schemas.microsoft.com/office/drawing/2014/main" id="{25DBBD90-ADF3-8CFD-F3D1-071964FD956D}"/>
              </a:ext>
            </a:extLst>
          </p:cNvPr>
          <p:cNvSpPr txBox="1">
            <a:spLocks/>
          </p:cNvSpPr>
          <p:nvPr/>
        </p:nvSpPr>
        <p:spPr>
          <a:xfrm>
            <a:off x="623477" y="1722541"/>
            <a:ext cx="11176373" cy="3975101"/>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320"/>
              </a:lnSpc>
              <a:spcBef>
                <a:spcPts val="0"/>
              </a:spcBef>
              <a:tabLst>
                <a:tab pos="2176463" algn="l"/>
              </a:tabLst>
            </a:pPr>
            <a:endParaRPr lang="en-US" sz="2200" dirty="0">
              <a:solidFill>
                <a:srgbClr val="382B1B"/>
              </a:solidFill>
            </a:endParaRPr>
          </a:p>
        </p:txBody>
      </p:sp>
      <p:sp>
        <p:nvSpPr>
          <p:cNvPr id="15" name="TextBox 14">
            <a:extLst>
              <a:ext uri="{FF2B5EF4-FFF2-40B4-BE49-F238E27FC236}">
                <a16:creationId xmlns:a16="http://schemas.microsoft.com/office/drawing/2014/main" id="{11AF9B82-9590-B3D2-6991-48C97E678253}"/>
              </a:ext>
            </a:extLst>
          </p:cNvPr>
          <p:cNvSpPr txBox="1"/>
          <p:nvPr/>
        </p:nvSpPr>
        <p:spPr>
          <a:xfrm>
            <a:off x="330625" y="1305495"/>
            <a:ext cx="8643441" cy="5378395"/>
          </a:xfrm>
          <a:prstGeom prst="rect">
            <a:avLst/>
          </a:prstGeom>
          <a:noFill/>
        </p:spPr>
        <p:txBody>
          <a:bodyPr wrap="square">
            <a:spAutoFit/>
          </a:bodyPr>
          <a:lstStyle/>
          <a:p>
            <a:r>
              <a:rPr lang="en-GB" sz="2000" b="1" dirty="0"/>
              <a:t>Acheter un nom de domaine</a:t>
            </a:r>
          </a:p>
          <a:p>
            <a:endParaRPr lang="en-GB" sz="100" dirty="0"/>
          </a:p>
          <a:p>
            <a:r>
              <a:rPr lang="en-GB" sz="2000" dirty="0"/>
              <a:t>Votre nom de domaine est votre adresse en ligne - comme www.yourfoodname.com. Il aide les gens à vous trouver. </a:t>
            </a:r>
          </a:p>
          <a:p>
            <a:endParaRPr lang="en-GB" sz="1200" dirty="0"/>
          </a:p>
          <a:p>
            <a:r>
              <a:rPr lang="en-GB" sz="2000" b="1" dirty="0">
                <a:solidFill>
                  <a:srgbClr val="84BFA4"/>
                </a:solidFill>
              </a:rPr>
              <a:t>Pourquoi avez-vous besoin d'un nom de domaine ? </a:t>
            </a:r>
          </a:p>
          <a:p>
            <a:pPr marL="342900" indent="-342900">
              <a:buFont typeface="Arial" panose="020B0604020202020204" pitchFamily="34" charset="0"/>
              <a:buChar char="•"/>
            </a:pPr>
            <a:r>
              <a:rPr lang="en-GB" sz="2000" dirty="0"/>
              <a:t>Rend votre entreprise plus professionnelle</a:t>
            </a:r>
          </a:p>
          <a:p>
            <a:pPr marL="342900" indent="-342900">
              <a:buFont typeface="Arial" panose="020B0604020202020204" pitchFamily="34" charset="0"/>
              <a:buChar char="•"/>
            </a:pPr>
            <a:r>
              <a:rPr lang="en-GB" sz="2000" dirty="0"/>
              <a:t>Faciliter la recherche et le partage</a:t>
            </a:r>
          </a:p>
          <a:p>
            <a:pPr marL="342900" indent="-342900">
              <a:buFont typeface="Arial" panose="020B0604020202020204" pitchFamily="34" charset="0"/>
              <a:buChar char="•"/>
            </a:pPr>
            <a:r>
              <a:rPr lang="en-GB" sz="2000" dirty="0"/>
              <a:t>Vous êtes propriétaire de votre nom, pas d'une plateforme comme Facebook ou Instagram. Vous pouvez l'utiliser pour le courrier électronique (par exemple hello@yourbusiness.com).</a:t>
            </a:r>
          </a:p>
          <a:p>
            <a:endParaRPr lang="en-GB" sz="1050" dirty="0"/>
          </a:p>
          <a:p>
            <a:r>
              <a:rPr lang="en-GB" sz="2000" b="1" dirty="0">
                <a:solidFill>
                  <a:srgbClr val="84BFA4"/>
                </a:solidFill>
              </a:rPr>
              <a:t> Comment choisir un bon nom de domaine</a:t>
            </a:r>
          </a:p>
          <a:p>
            <a:pPr marL="342900" indent="-342900">
              <a:buFont typeface="Arial" panose="020B0604020202020204" pitchFamily="34" charset="0"/>
              <a:buChar char="•"/>
            </a:pPr>
            <a:r>
              <a:rPr lang="en-GB" sz="2000" dirty="0"/>
              <a:t>Court, simple et facile à épeler</a:t>
            </a:r>
          </a:p>
          <a:p>
            <a:pPr marL="342900" indent="-342900">
              <a:buFont typeface="Arial" panose="020B0604020202020204" pitchFamily="34" charset="0"/>
              <a:buChar char="•"/>
            </a:pPr>
            <a:r>
              <a:rPr lang="en-GB" sz="2000" dirty="0"/>
              <a:t>Reflète le nom de votre entreprise ou ce que vous vendez</a:t>
            </a:r>
          </a:p>
          <a:p>
            <a:pPr marL="342900" indent="-342900">
              <a:buFont typeface="Arial" panose="020B0604020202020204" pitchFamily="34" charset="0"/>
              <a:buChar char="•"/>
            </a:pPr>
            <a:r>
              <a:rPr lang="en-GB" sz="2000" dirty="0"/>
              <a:t>Évitez les chiffres et les tirets (sauf s'ils font partie de votre marque).</a:t>
            </a:r>
          </a:p>
          <a:p>
            <a:pPr marL="342900" indent="-342900">
              <a:buFont typeface="Arial" panose="020B0604020202020204" pitchFamily="34" charset="0"/>
              <a:buChar char="•"/>
            </a:pPr>
            <a:r>
              <a:rPr lang="en-GB" sz="2000" dirty="0"/>
              <a:t>Utilisez .com si vous le pouvez, ou votre pays (comme .</a:t>
            </a:r>
            <a:r>
              <a:rPr lang="en-GB" sz="2000" dirty="0" err="1"/>
              <a:t>ie</a:t>
            </a:r>
            <a:r>
              <a:rPr lang="en-GB" sz="2000" dirty="0"/>
              <a:t>, .</a:t>
            </a:r>
            <a:r>
              <a:rPr lang="en-GB" sz="2000" dirty="0" err="1"/>
              <a:t>fr</a:t>
            </a:r>
            <a:r>
              <a:rPr lang="en-GB" sz="2000" dirty="0"/>
              <a:t>, .de).</a:t>
            </a:r>
          </a:p>
          <a:p>
            <a:pPr marL="342900" indent="-342900">
              <a:buFont typeface="Arial" panose="020B0604020202020204" pitchFamily="34" charset="0"/>
              <a:buChar char="•"/>
            </a:pPr>
            <a:r>
              <a:rPr lang="en-GB" sz="2000" dirty="0"/>
              <a:t>Vérifier qu'il n'est pas déjà pris ou qu'il ne fait pas l'objet d'une marque déposée</a:t>
            </a:r>
            <a:endParaRPr lang="en-IE" sz="2000" dirty="0"/>
          </a:p>
        </p:txBody>
      </p:sp>
      <p:pic>
        <p:nvPicPr>
          <p:cNvPr id="22" name="Picture 21" descr="A green globe with a white ribbon around it&#10;&#10;AI-generated content may be incorrect.">
            <a:extLst>
              <a:ext uri="{FF2B5EF4-FFF2-40B4-BE49-F238E27FC236}">
                <a16:creationId xmlns:a16="http://schemas.microsoft.com/office/drawing/2014/main" id="{5739A16F-2C24-2187-B3C0-1234B56B7AB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636215" y="1991039"/>
            <a:ext cx="3555785" cy="3299384"/>
          </a:xfrm>
          <a:prstGeom prst="rect">
            <a:avLst/>
          </a:prstGeom>
        </p:spPr>
      </p:pic>
    </p:spTree>
    <p:extLst>
      <p:ext uri="{BB962C8B-B14F-4D97-AF65-F5344CB8AC3E}">
        <p14:creationId xmlns:p14="http://schemas.microsoft.com/office/powerpoint/2010/main" val="32967236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D16F7-AB5E-4762-A794-1B32D1189F1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2AE2B0F-C339-A569-5770-B3639834195D}"/>
              </a:ext>
            </a:extLst>
          </p:cNvPr>
          <p:cNvSpPr>
            <a:spLocks noGrp="1"/>
          </p:cNvSpPr>
          <p:nvPr>
            <p:ph type="body" sz="quarter" idx="27"/>
          </p:nvPr>
        </p:nvSpPr>
        <p:spPr>
          <a:xfrm>
            <a:off x="751412" y="311362"/>
            <a:ext cx="11846988" cy="720752"/>
          </a:xfrm>
        </p:spPr>
        <p:txBody>
          <a:bodyPr/>
          <a:lstStyle/>
          <a:p>
            <a:r>
              <a:rPr lang="en-US" dirty="0"/>
              <a:t>VOTRE SITE WEB, L'ESSENTIEL</a:t>
            </a:r>
          </a:p>
        </p:txBody>
      </p:sp>
      <p:sp>
        <p:nvSpPr>
          <p:cNvPr id="6" name="Text Placeholder 4">
            <a:extLst>
              <a:ext uri="{FF2B5EF4-FFF2-40B4-BE49-F238E27FC236}">
                <a16:creationId xmlns:a16="http://schemas.microsoft.com/office/drawing/2014/main" id="{FA71AEB5-84FC-A336-0D3B-06B0C4422B32}"/>
              </a:ext>
            </a:extLst>
          </p:cNvPr>
          <p:cNvSpPr txBox="1">
            <a:spLocks/>
          </p:cNvSpPr>
          <p:nvPr/>
        </p:nvSpPr>
        <p:spPr>
          <a:xfrm>
            <a:off x="623477" y="1722541"/>
            <a:ext cx="11176373" cy="3975101"/>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320"/>
              </a:lnSpc>
              <a:spcBef>
                <a:spcPts val="0"/>
              </a:spcBef>
              <a:tabLst>
                <a:tab pos="2176463" algn="l"/>
              </a:tabLst>
            </a:pPr>
            <a:endParaRPr lang="en-US" sz="2200" dirty="0">
              <a:solidFill>
                <a:srgbClr val="382B1B"/>
              </a:solidFill>
            </a:endParaRPr>
          </a:p>
        </p:txBody>
      </p:sp>
      <p:sp>
        <p:nvSpPr>
          <p:cNvPr id="15" name="TextBox 14">
            <a:extLst>
              <a:ext uri="{FF2B5EF4-FFF2-40B4-BE49-F238E27FC236}">
                <a16:creationId xmlns:a16="http://schemas.microsoft.com/office/drawing/2014/main" id="{BBEFBA45-A311-C5B4-FC51-081A7DEAF9A8}"/>
              </a:ext>
            </a:extLst>
          </p:cNvPr>
          <p:cNvSpPr txBox="1"/>
          <p:nvPr/>
        </p:nvSpPr>
        <p:spPr>
          <a:xfrm>
            <a:off x="330625" y="1305495"/>
            <a:ext cx="10957764" cy="4216539"/>
          </a:xfrm>
          <a:prstGeom prst="rect">
            <a:avLst/>
          </a:prstGeom>
          <a:noFill/>
        </p:spPr>
        <p:txBody>
          <a:bodyPr wrap="square">
            <a:spAutoFit/>
          </a:bodyPr>
          <a:lstStyle/>
          <a:p>
            <a:r>
              <a:rPr lang="en-GB" sz="2400" b="1" dirty="0"/>
              <a:t>Où acheter un nom de domaine</a:t>
            </a:r>
          </a:p>
          <a:p>
            <a:r>
              <a:rPr lang="en-GB" sz="2200" dirty="0"/>
              <a:t>Vous pouvez rechercher et acheter directement sur des sites de domaines tels que</a:t>
            </a:r>
          </a:p>
          <a:p>
            <a:endParaRPr lang="en-GB" sz="2200" dirty="0"/>
          </a:p>
          <a:p>
            <a:r>
              <a:rPr lang="en-GB" sz="2200" b="1" dirty="0">
                <a:solidFill>
                  <a:srgbClr val="84BFA4"/>
                </a:solidFill>
              </a:rPr>
              <a:t>Notes sur la plate-forme</a:t>
            </a:r>
          </a:p>
          <a:p>
            <a:r>
              <a:rPr lang="en-GB" sz="2200" dirty="0"/>
              <a:t>Google Domains (fusion avec Squarespace) Facile pour les débutants. Namecheap, abordable et simple à utiliser.</a:t>
            </a:r>
          </a:p>
          <a:p>
            <a:r>
              <a:rPr lang="en-GB" sz="2200" dirty="0"/>
              <a:t>GoDaddy Populaire, mais attention aux ventes incitatives </a:t>
            </a:r>
          </a:p>
          <a:p>
            <a:r>
              <a:rPr lang="en-GB" sz="2200" dirty="0"/>
              <a:t>Wix, Weebly, Shopify, Vous pouvez acheter lors de la création de votre site.</a:t>
            </a:r>
          </a:p>
          <a:p>
            <a:endParaRPr lang="en-GB" sz="2200" dirty="0"/>
          </a:p>
          <a:p>
            <a:r>
              <a:rPr lang="en-GB" sz="2400" b="1" dirty="0"/>
              <a:t>Les coûts : </a:t>
            </a:r>
          </a:p>
          <a:p>
            <a:r>
              <a:rPr lang="en-GB" sz="2200" dirty="0"/>
              <a:t>Généralement entre 10 et 20 euros par an. Vous n'avez pas besoin de payer tout de suite des suppléments tels que la "protection du site".</a:t>
            </a:r>
            <a:endParaRPr lang="en-IE" sz="2200" dirty="0"/>
          </a:p>
        </p:txBody>
      </p:sp>
    </p:spTree>
    <p:extLst>
      <p:ext uri="{BB962C8B-B14F-4D97-AF65-F5344CB8AC3E}">
        <p14:creationId xmlns:p14="http://schemas.microsoft.com/office/powerpoint/2010/main" val="4937991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63AA2-5177-DF98-43A3-AAA43FEB216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8113671-0974-2CCF-69F3-244BA81320D6}"/>
              </a:ext>
            </a:extLst>
          </p:cNvPr>
          <p:cNvSpPr>
            <a:spLocks noGrp="1"/>
          </p:cNvSpPr>
          <p:nvPr>
            <p:ph type="body" sz="quarter" idx="27"/>
          </p:nvPr>
        </p:nvSpPr>
        <p:spPr>
          <a:xfrm>
            <a:off x="751412" y="311362"/>
            <a:ext cx="11846988" cy="720752"/>
          </a:xfrm>
        </p:spPr>
        <p:txBody>
          <a:bodyPr/>
          <a:lstStyle/>
          <a:p>
            <a:r>
              <a:rPr lang="en-GB" dirty="0"/>
              <a:t>DÉVELOPPER SOI-MÊME - OPTIONS DU SITE WEB</a:t>
            </a:r>
            <a:endParaRPr lang="en-US" dirty="0"/>
          </a:p>
        </p:txBody>
      </p:sp>
      <p:sp>
        <p:nvSpPr>
          <p:cNvPr id="6" name="Text Placeholder 4">
            <a:extLst>
              <a:ext uri="{FF2B5EF4-FFF2-40B4-BE49-F238E27FC236}">
                <a16:creationId xmlns:a16="http://schemas.microsoft.com/office/drawing/2014/main" id="{D1FA5391-7665-8CD3-3659-5E33D2C902A6}"/>
              </a:ext>
            </a:extLst>
          </p:cNvPr>
          <p:cNvSpPr txBox="1">
            <a:spLocks/>
          </p:cNvSpPr>
          <p:nvPr/>
        </p:nvSpPr>
        <p:spPr>
          <a:xfrm>
            <a:off x="623477" y="1722541"/>
            <a:ext cx="11176373" cy="3975101"/>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320"/>
              </a:lnSpc>
              <a:spcBef>
                <a:spcPts val="0"/>
              </a:spcBef>
              <a:tabLst>
                <a:tab pos="2176463" algn="l"/>
              </a:tabLst>
            </a:pPr>
            <a:endParaRPr lang="en-US" sz="2200" dirty="0">
              <a:solidFill>
                <a:srgbClr val="382B1B"/>
              </a:solidFill>
            </a:endParaRPr>
          </a:p>
        </p:txBody>
      </p:sp>
      <p:sp>
        <p:nvSpPr>
          <p:cNvPr id="15" name="TextBox 14">
            <a:extLst>
              <a:ext uri="{FF2B5EF4-FFF2-40B4-BE49-F238E27FC236}">
                <a16:creationId xmlns:a16="http://schemas.microsoft.com/office/drawing/2014/main" id="{E3FF6A36-7974-BF5B-F688-061DACBFA24B}"/>
              </a:ext>
            </a:extLst>
          </p:cNvPr>
          <p:cNvSpPr txBox="1"/>
          <p:nvPr/>
        </p:nvSpPr>
        <p:spPr>
          <a:xfrm>
            <a:off x="330626" y="1305495"/>
            <a:ext cx="11661770" cy="1754326"/>
          </a:xfrm>
          <a:prstGeom prst="rect">
            <a:avLst/>
          </a:prstGeom>
          <a:noFill/>
        </p:spPr>
        <p:txBody>
          <a:bodyPr wrap="square">
            <a:spAutoFit/>
          </a:bodyPr>
          <a:lstStyle/>
          <a:p>
            <a:r>
              <a:rPr kumimoji="0" lang="en-US" altLang="en-US" b="1" i="0" u="none" strike="noStrike" cap="none" normalizeH="0" baseline="0" dirty="0">
                <a:ln>
                  <a:noFill/>
                </a:ln>
                <a:solidFill>
                  <a:schemeClr val="tx1"/>
                </a:solidFill>
                <a:effectLst/>
              </a:rPr>
              <a:t>Constructeurs de sites Web conviviaux pour les débutants</a:t>
            </a:r>
            <a:endParaRPr lang="en-GB" dirty="0"/>
          </a:p>
          <a:p>
            <a:r>
              <a:rPr lang="en-GB" dirty="0"/>
              <a:t>Il n'est pas nécessaire d'engager un concepteur de sites web ou d'être un expert en technologie pour créer un site web simple et efficace. Voici des plates-formes accessibles et économiques, ainsi que des conseils pour vous aider à démarrer :</a:t>
            </a:r>
          </a:p>
          <a:p>
            <a:endParaRPr lang="en-GB" dirty="0"/>
          </a:p>
          <a:p>
            <a:endParaRPr lang="en-GB" dirty="0"/>
          </a:p>
          <a:p>
            <a:r>
              <a:rPr lang="en-GB" dirty="0"/>
              <a:t>.</a:t>
            </a:r>
            <a:endParaRPr lang="en-IE" dirty="0"/>
          </a:p>
        </p:txBody>
      </p:sp>
      <p:graphicFrame>
        <p:nvGraphicFramePr>
          <p:cNvPr id="2" name="Table 1">
            <a:extLst>
              <a:ext uri="{FF2B5EF4-FFF2-40B4-BE49-F238E27FC236}">
                <a16:creationId xmlns:a16="http://schemas.microsoft.com/office/drawing/2014/main" id="{213292DF-912F-974E-B970-DB6C96AAE9E6}"/>
              </a:ext>
            </a:extLst>
          </p:cNvPr>
          <p:cNvGraphicFramePr>
            <a:graphicFrameLocks noGrp="1"/>
          </p:cNvGraphicFramePr>
          <p:nvPr>
            <p:extLst>
              <p:ext uri="{D42A27DB-BD31-4B8C-83A1-F6EECF244321}">
                <p14:modId xmlns:p14="http://schemas.microsoft.com/office/powerpoint/2010/main" val="639990656"/>
              </p:ext>
            </p:extLst>
          </p:nvPr>
        </p:nvGraphicFramePr>
        <p:xfrm>
          <a:off x="474498" y="2328363"/>
          <a:ext cx="11517899" cy="4114800"/>
        </p:xfrm>
        <a:graphic>
          <a:graphicData uri="http://schemas.openxmlformats.org/drawingml/2006/table">
            <a:tbl>
              <a:tblPr/>
              <a:tblGrid>
                <a:gridCol w="3326379">
                  <a:extLst>
                    <a:ext uri="{9D8B030D-6E8A-4147-A177-3AD203B41FA5}">
                      <a16:colId xmlns:a16="http://schemas.microsoft.com/office/drawing/2014/main" val="1693988734"/>
                    </a:ext>
                  </a:extLst>
                </a:gridCol>
                <a:gridCol w="3212912">
                  <a:extLst>
                    <a:ext uri="{9D8B030D-6E8A-4147-A177-3AD203B41FA5}">
                      <a16:colId xmlns:a16="http://schemas.microsoft.com/office/drawing/2014/main" val="4160060552"/>
                    </a:ext>
                  </a:extLst>
                </a:gridCol>
                <a:gridCol w="4978608">
                  <a:extLst>
                    <a:ext uri="{9D8B030D-6E8A-4147-A177-3AD203B41FA5}">
                      <a16:colId xmlns:a16="http://schemas.microsoft.com/office/drawing/2014/main" val="3744485951"/>
                    </a:ext>
                  </a:extLst>
                </a:gridCol>
              </a:tblGrid>
              <a:tr h="371338">
                <a:tc>
                  <a:txBody>
                    <a:bodyPr/>
                    <a:lstStyle/>
                    <a:p>
                      <a:r>
                        <a:rPr lang="en-IE" sz="2000" b="1" dirty="0"/>
                        <a:t>Plate-forme</a:t>
                      </a:r>
                    </a:p>
                  </a:txBody>
                  <a:tcPr anchor="ctr">
                    <a:lnL>
                      <a:noFill/>
                    </a:lnL>
                    <a:lnR>
                      <a:noFill/>
                    </a:lnR>
                    <a:lnT>
                      <a:noFill/>
                    </a:lnT>
                    <a:lnB>
                      <a:noFill/>
                    </a:lnB>
                    <a:solidFill>
                      <a:srgbClr val="B6D1E1"/>
                    </a:solidFill>
                  </a:tcPr>
                </a:tc>
                <a:tc>
                  <a:txBody>
                    <a:bodyPr/>
                    <a:lstStyle/>
                    <a:p>
                      <a:r>
                        <a:rPr lang="en-IE" sz="2000" b="1" dirty="0"/>
                        <a:t>Ce qu'il faut faire</a:t>
                      </a:r>
                    </a:p>
                  </a:txBody>
                  <a:tcPr anchor="ctr">
                    <a:lnL>
                      <a:noFill/>
                    </a:lnL>
                    <a:lnR>
                      <a:noFill/>
                    </a:lnR>
                    <a:lnT>
                      <a:noFill/>
                    </a:lnT>
                    <a:lnB>
                      <a:noFill/>
                    </a:lnB>
                    <a:solidFill>
                      <a:srgbClr val="B6D1E1"/>
                    </a:solidFill>
                  </a:tcPr>
                </a:tc>
                <a:tc>
                  <a:txBody>
                    <a:bodyPr/>
                    <a:lstStyle/>
                    <a:p>
                      <a:r>
                        <a:rPr lang="en-IE" sz="2000" b="1" dirty="0"/>
                        <a:t>Notes</a:t>
                      </a:r>
                    </a:p>
                  </a:txBody>
                  <a:tcPr anchor="ctr">
                    <a:lnL>
                      <a:noFill/>
                    </a:lnL>
                    <a:lnR>
                      <a:noFill/>
                    </a:lnR>
                    <a:lnT>
                      <a:noFill/>
                    </a:lnT>
                    <a:lnB>
                      <a:noFill/>
                    </a:lnB>
                    <a:solidFill>
                      <a:srgbClr val="B6D1E1"/>
                    </a:solidFill>
                  </a:tcPr>
                </a:tc>
                <a:extLst>
                  <a:ext uri="{0D108BD9-81ED-4DB2-BD59-A6C34878D82A}">
                    <a16:rowId xmlns:a16="http://schemas.microsoft.com/office/drawing/2014/main" val="295654534"/>
                  </a:ext>
                </a:extLst>
              </a:tr>
              <a:tr h="656982">
                <a:tc>
                  <a:txBody>
                    <a:bodyPr/>
                    <a:lstStyle/>
                    <a:p>
                      <a:r>
                        <a:rPr lang="en-IE" sz="2000" b="1" dirty="0"/>
                        <a:t>Wix   </a:t>
                      </a:r>
                    </a:p>
                    <a:p>
                      <a:r>
                        <a:rPr lang="en-IE" sz="2000" b="0" dirty="0">
                          <a:hlinkClick r:id="rId2"/>
                        </a:rPr>
                        <a:t>https://www.wix.com/</a:t>
                      </a:r>
                      <a:endParaRPr lang="en-IE" sz="2000" dirty="0"/>
                    </a:p>
                  </a:txBody>
                  <a:tcPr anchor="ctr">
                    <a:lnL>
                      <a:noFill/>
                    </a:lnL>
                    <a:lnR>
                      <a:noFill/>
                    </a:lnR>
                    <a:lnT>
                      <a:noFill/>
                    </a:lnT>
                    <a:lnB>
                      <a:noFill/>
                    </a:lnB>
                    <a:noFill/>
                  </a:tcPr>
                </a:tc>
                <a:tc>
                  <a:txBody>
                    <a:bodyPr/>
                    <a:lstStyle/>
                    <a:p>
                      <a:r>
                        <a:rPr lang="en-IE" sz="2000"/>
                        <a:t>De beaux modèles, une facilité de glisser-déposer</a:t>
                      </a:r>
                    </a:p>
                  </a:txBody>
                  <a:tcPr anchor="ctr">
                    <a:lnL>
                      <a:noFill/>
                    </a:lnL>
                    <a:lnR>
                      <a:noFill/>
                    </a:lnR>
                    <a:lnT>
                      <a:noFill/>
                    </a:lnT>
                    <a:lnB>
                      <a:noFill/>
                    </a:lnB>
                    <a:noFill/>
                  </a:tcPr>
                </a:tc>
                <a:tc>
                  <a:txBody>
                    <a:bodyPr/>
                    <a:lstStyle/>
                    <a:p>
                      <a:r>
                        <a:rPr lang="en-GB" sz="2000"/>
                        <a:t>Plan gratuit disponible, idéal pour les petites entreprises alimentaires</a:t>
                      </a:r>
                    </a:p>
                  </a:txBody>
                  <a:tcPr anchor="ctr">
                    <a:lnL>
                      <a:noFill/>
                    </a:lnL>
                    <a:lnR>
                      <a:noFill/>
                    </a:lnR>
                    <a:lnT>
                      <a:noFill/>
                    </a:lnT>
                    <a:lnB>
                      <a:noFill/>
                    </a:lnB>
                    <a:noFill/>
                  </a:tcPr>
                </a:tc>
                <a:extLst>
                  <a:ext uri="{0D108BD9-81ED-4DB2-BD59-A6C34878D82A}">
                    <a16:rowId xmlns:a16="http://schemas.microsoft.com/office/drawing/2014/main" val="2584699659"/>
                  </a:ext>
                </a:extLst>
              </a:tr>
              <a:tr h="1228271">
                <a:tc>
                  <a:txBody>
                    <a:bodyPr/>
                    <a:lstStyle/>
                    <a:p>
                      <a:r>
                        <a:rPr lang="en-IE" sz="2000" b="1" dirty="0"/>
                        <a:t> </a:t>
                      </a:r>
                    </a:p>
                    <a:p>
                      <a:r>
                        <a:rPr lang="en-IE" sz="2000" b="1" dirty="0"/>
                        <a:t>Square/Weebly </a:t>
                      </a:r>
                      <a:r>
                        <a:rPr lang="en-IE" sz="2000" b="0" dirty="0"/>
                        <a:t>https://www.weebly.com/  </a:t>
                      </a:r>
                    </a:p>
                    <a:p>
                      <a:endParaRPr lang="en-IE" sz="2000" b="0" dirty="0"/>
                    </a:p>
                  </a:txBody>
                  <a:tcPr anchor="ctr">
                    <a:lnL>
                      <a:noFill/>
                    </a:lnL>
                    <a:lnR>
                      <a:noFill/>
                    </a:lnR>
                    <a:lnT>
                      <a:noFill/>
                    </a:lnT>
                    <a:lnB>
                      <a:noFill/>
                    </a:lnB>
                    <a:noFill/>
                  </a:tcPr>
                </a:tc>
                <a:tc>
                  <a:txBody>
                    <a:bodyPr/>
                    <a:lstStyle/>
                    <a:p>
                      <a:r>
                        <a:rPr lang="en-GB" sz="2000" dirty="0"/>
                        <a:t>Facile pour les vendeurs de produits alimentaires avec des magasins physiques ou en ligne</a:t>
                      </a:r>
                    </a:p>
                  </a:txBody>
                  <a:tcPr anchor="ctr">
                    <a:lnL>
                      <a:noFill/>
                    </a:lnL>
                    <a:lnR>
                      <a:noFill/>
                    </a:lnR>
                    <a:lnT>
                      <a:noFill/>
                    </a:lnT>
                    <a:lnB>
                      <a:noFill/>
                    </a:lnB>
                    <a:noFill/>
                  </a:tcPr>
                </a:tc>
                <a:tc>
                  <a:txBody>
                    <a:bodyPr/>
                    <a:lstStyle/>
                    <a:p>
                      <a:r>
                        <a:rPr lang="en-GB" sz="2000"/>
                        <a:t>Idéal si vous utilisez déjà Square pour les paiements</a:t>
                      </a:r>
                    </a:p>
                  </a:txBody>
                  <a:tcPr anchor="ctr">
                    <a:lnL>
                      <a:noFill/>
                    </a:lnL>
                    <a:lnR>
                      <a:noFill/>
                    </a:lnR>
                    <a:lnT>
                      <a:noFill/>
                    </a:lnT>
                    <a:lnB>
                      <a:noFill/>
                    </a:lnB>
                    <a:noFill/>
                  </a:tcPr>
                </a:tc>
                <a:extLst>
                  <a:ext uri="{0D108BD9-81ED-4DB2-BD59-A6C34878D82A}">
                    <a16:rowId xmlns:a16="http://schemas.microsoft.com/office/drawing/2014/main" val="750285715"/>
                  </a:ext>
                </a:extLst>
              </a:tr>
              <a:tr h="942626">
                <a:tc>
                  <a:txBody>
                    <a:bodyPr/>
                    <a:lstStyle/>
                    <a:p>
                      <a:r>
                        <a:rPr lang="en-IE" sz="2000" b="0" dirty="0">
                          <a:hlinkClick r:id="rId3"/>
                        </a:rPr>
                        <a:t>Shopify https://www.shopify.com</a:t>
                      </a:r>
                      <a:endParaRPr lang="en-IE" sz="2000" b="0" dirty="0"/>
                    </a:p>
                    <a:p>
                      <a:endParaRPr lang="en-IE" sz="2000" b="0" dirty="0"/>
                    </a:p>
                  </a:txBody>
                  <a:tcPr anchor="ctr">
                    <a:lnL>
                      <a:noFill/>
                    </a:lnL>
                    <a:lnR>
                      <a:noFill/>
                    </a:lnR>
                    <a:lnT>
                      <a:noFill/>
                    </a:lnT>
                    <a:lnB>
                      <a:noFill/>
                    </a:lnB>
                    <a:noFill/>
                  </a:tcPr>
                </a:tc>
                <a:tc>
                  <a:txBody>
                    <a:bodyPr/>
                    <a:lstStyle/>
                    <a:p>
                      <a:r>
                        <a:rPr lang="en-GB" sz="2000"/>
                        <a:t>Si vous êtes prêt à vendre des produits en ligne</a:t>
                      </a:r>
                    </a:p>
                  </a:txBody>
                  <a:tcPr anchor="ctr">
                    <a:lnL>
                      <a:noFill/>
                    </a:lnL>
                    <a:lnR>
                      <a:noFill/>
                    </a:lnR>
                    <a:lnT>
                      <a:noFill/>
                    </a:lnT>
                    <a:lnB>
                      <a:noFill/>
                    </a:lnB>
                    <a:noFill/>
                  </a:tcPr>
                </a:tc>
                <a:tc>
                  <a:txBody>
                    <a:bodyPr/>
                    <a:lstStyle/>
                    <a:p>
                      <a:r>
                        <a:rPr lang="en-GB" sz="2000" dirty="0"/>
                        <a:t>Meilleur pour le commerce électronique, coût mensuel plus élevé</a:t>
                      </a:r>
                    </a:p>
                  </a:txBody>
                  <a:tcPr anchor="ctr">
                    <a:lnL>
                      <a:noFill/>
                    </a:lnL>
                    <a:lnR>
                      <a:noFill/>
                    </a:lnR>
                    <a:lnT>
                      <a:noFill/>
                    </a:lnT>
                    <a:lnB>
                      <a:noFill/>
                    </a:lnB>
                    <a:noFill/>
                  </a:tcPr>
                </a:tc>
                <a:extLst>
                  <a:ext uri="{0D108BD9-81ED-4DB2-BD59-A6C34878D82A}">
                    <a16:rowId xmlns:a16="http://schemas.microsoft.com/office/drawing/2014/main" val="207565346"/>
                  </a:ext>
                </a:extLst>
              </a:tr>
              <a:tr h="656982">
                <a:tc>
                  <a:txBody>
                    <a:bodyPr/>
                    <a:lstStyle/>
                    <a:p>
                      <a:r>
                        <a:rPr lang="en-IE" sz="2000" b="1" dirty="0"/>
                        <a:t>WordPress.com </a:t>
                      </a:r>
                      <a:r>
                        <a:rPr lang="en-IE" sz="2000" b="0" dirty="0">
                          <a:hlinkClick r:id="rId4"/>
                        </a:rPr>
                        <a:t>https://www.wordpress.com</a:t>
                      </a:r>
                      <a:r>
                        <a:rPr lang="en-IE" sz="2000" b="0" dirty="0"/>
                        <a:t>/ </a:t>
                      </a:r>
                      <a:endParaRPr lang="en-IE" sz="2000" dirty="0"/>
                    </a:p>
                  </a:txBody>
                  <a:tcPr anchor="ctr">
                    <a:lnL>
                      <a:noFill/>
                    </a:lnL>
                    <a:lnR>
                      <a:noFill/>
                    </a:lnR>
                    <a:lnT>
                      <a:noFill/>
                    </a:lnT>
                    <a:lnB>
                      <a:noFill/>
                    </a:lnB>
                    <a:noFill/>
                  </a:tcPr>
                </a:tc>
                <a:tc>
                  <a:txBody>
                    <a:bodyPr/>
                    <a:lstStyle/>
                    <a:p>
                      <a:r>
                        <a:rPr lang="en-IE" sz="2000"/>
                        <a:t>Souplesse et évolutivité</a:t>
                      </a:r>
                    </a:p>
                  </a:txBody>
                  <a:tcPr anchor="ctr">
                    <a:lnL>
                      <a:noFill/>
                    </a:lnL>
                    <a:lnR>
                      <a:noFill/>
                    </a:lnR>
                    <a:lnT>
                      <a:noFill/>
                    </a:lnT>
                    <a:lnB>
                      <a:noFill/>
                    </a:lnB>
                    <a:noFill/>
                  </a:tcPr>
                </a:tc>
                <a:tc>
                  <a:txBody>
                    <a:bodyPr/>
                    <a:lstStyle/>
                    <a:p>
                      <a:r>
                        <a:rPr lang="en-GB" sz="2000" dirty="0"/>
                        <a:t>Nécessite un peu plus d'installation, idéal pour les blogs ou les sites d'information.</a:t>
                      </a:r>
                    </a:p>
                  </a:txBody>
                  <a:tcPr anchor="ctr">
                    <a:lnL>
                      <a:noFill/>
                    </a:lnL>
                    <a:lnR>
                      <a:noFill/>
                    </a:lnR>
                    <a:lnT>
                      <a:noFill/>
                    </a:lnT>
                    <a:lnB>
                      <a:noFill/>
                    </a:lnB>
                    <a:noFill/>
                  </a:tcPr>
                </a:tc>
                <a:extLst>
                  <a:ext uri="{0D108BD9-81ED-4DB2-BD59-A6C34878D82A}">
                    <a16:rowId xmlns:a16="http://schemas.microsoft.com/office/drawing/2014/main" val="1653063653"/>
                  </a:ext>
                </a:extLst>
              </a:tr>
            </a:tbl>
          </a:graphicData>
        </a:graphic>
      </p:graphicFrame>
    </p:spTree>
    <p:extLst>
      <p:ext uri="{BB962C8B-B14F-4D97-AF65-F5344CB8AC3E}">
        <p14:creationId xmlns:p14="http://schemas.microsoft.com/office/powerpoint/2010/main" val="37896190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AD7AB-7422-AB35-8C8B-56005AE337A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AE09CF6-6031-CD45-977C-C9CDD15E610A}"/>
              </a:ext>
            </a:extLst>
          </p:cNvPr>
          <p:cNvSpPr>
            <a:spLocks noGrp="1"/>
          </p:cNvSpPr>
          <p:nvPr>
            <p:ph type="body" sz="quarter" idx="27"/>
          </p:nvPr>
        </p:nvSpPr>
        <p:spPr>
          <a:xfrm>
            <a:off x="751412" y="311362"/>
            <a:ext cx="11846988" cy="720752"/>
          </a:xfrm>
        </p:spPr>
        <p:txBody>
          <a:bodyPr/>
          <a:lstStyle/>
          <a:p>
            <a:r>
              <a:rPr lang="en-US" dirty="0"/>
              <a:t>VOTRE SITE WEB, L'ESSENTIEL</a:t>
            </a:r>
          </a:p>
        </p:txBody>
      </p:sp>
      <p:sp>
        <p:nvSpPr>
          <p:cNvPr id="6" name="Text Placeholder 4">
            <a:extLst>
              <a:ext uri="{FF2B5EF4-FFF2-40B4-BE49-F238E27FC236}">
                <a16:creationId xmlns:a16="http://schemas.microsoft.com/office/drawing/2014/main" id="{0E707709-369A-0569-55E7-B1C63FAFAF84}"/>
              </a:ext>
            </a:extLst>
          </p:cNvPr>
          <p:cNvSpPr txBox="1">
            <a:spLocks/>
          </p:cNvSpPr>
          <p:nvPr/>
        </p:nvSpPr>
        <p:spPr>
          <a:xfrm>
            <a:off x="623477" y="1722541"/>
            <a:ext cx="11176373" cy="3975101"/>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320"/>
              </a:lnSpc>
              <a:spcBef>
                <a:spcPts val="0"/>
              </a:spcBef>
              <a:tabLst>
                <a:tab pos="2176463" algn="l"/>
              </a:tabLst>
            </a:pPr>
            <a:endParaRPr lang="en-US" sz="2200" dirty="0">
              <a:solidFill>
                <a:srgbClr val="382B1B"/>
              </a:solidFill>
            </a:endParaRPr>
          </a:p>
        </p:txBody>
      </p:sp>
      <p:sp>
        <p:nvSpPr>
          <p:cNvPr id="15" name="TextBox 14">
            <a:extLst>
              <a:ext uri="{FF2B5EF4-FFF2-40B4-BE49-F238E27FC236}">
                <a16:creationId xmlns:a16="http://schemas.microsoft.com/office/drawing/2014/main" id="{A6E08F28-10B2-4831-9E14-A0BB53D57AB5}"/>
              </a:ext>
            </a:extLst>
          </p:cNvPr>
          <p:cNvSpPr txBox="1"/>
          <p:nvPr/>
        </p:nvSpPr>
        <p:spPr>
          <a:xfrm>
            <a:off x="330626" y="1305495"/>
            <a:ext cx="11661770" cy="5078313"/>
          </a:xfrm>
          <a:prstGeom prst="rect">
            <a:avLst/>
          </a:prstGeom>
          <a:noFill/>
        </p:spPr>
        <p:txBody>
          <a:bodyPr wrap="square">
            <a:spAutoFit/>
          </a:bodyPr>
          <a:lstStyle/>
          <a:p>
            <a:r>
              <a:rPr lang="en-GB" b="1" dirty="0"/>
              <a:t>Page d'accueil - Une première impression forte</a:t>
            </a:r>
          </a:p>
          <a:p>
            <a:r>
              <a:rPr lang="en-GB" dirty="0"/>
              <a:t>Votre page d'accueil doit répondre à deux questions clés en quelques secondes :</a:t>
            </a:r>
          </a:p>
          <a:p>
            <a:pPr marL="342900" indent="-342900">
              <a:buFont typeface="Arial" panose="020B0604020202020204" pitchFamily="34" charset="0"/>
              <a:buChar char="•"/>
            </a:pPr>
            <a:r>
              <a:rPr lang="en-GB" dirty="0"/>
              <a:t>Que faites-vous ? par exemple : "Nous fabriquons des pâtisseries syriennes artisanales avec amour et des ingrédients locaux".</a:t>
            </a:r>
          </a:p>
          <a:p>
            <a:pPr marL="342900" indent="-342900">
              <a:buFont typeface="Arial" panose="020B0604020202020204" pitchFamily="34" charset="0"/>
              <a:buChar char="•"/>
            </a:pPr>
            <a:r>
              <a:rPr lang="en-GB" dirty="0"/>
              <a:t>Pourquoi devrais-je vous faire confiance ? Par exemple, utilisez des photos réelles, des témoignages de clients et l'histoire de votre marque.</a:t>
            </a:r>
          </a:p>
          <a:p>
            <a:endParaRPr lang="en-GB" dirty="0"/>
          </a:p>
          <a:p>
            <a:r>
              <a:rPr lang="en-GB" b="1" dirty="0"/>
              <a:t>Page d'accueil - Partagez votre histoire</a:t>
            </a:r>
          </a:p>
          <a:p>
            <a:r>
              <a:rPr lang="en-GB" dirty="0"/>
              <a:t>C'est là que la confiance se développe. Dites aux gens qui vous êtes, ce qui inspire votre cuisine et ce qui vous tient à cœur.</a:t>
            </a:r>
          </a:p>
          <a:p>
            <a:pPr marL="342900" indent="-342900">
              <a:buFont typeface="Arial" panose="020B0604020202020204" pitchFamily="34" charset="0"/>
              <a:buChar char="•"/>
            </a:pPr>
            <a:r>
              <a:rPr lang="en-GB" dirty="0"/>
              <a:t> Faites part de votre parcours, de vos valeurs et de votre passion. Incluez des photos de vous et de vos produits</a:t>
            </a:r>
          </a:p>
          <a:p>
            <a:pPr marL="342900" indent="-342900">
              <a:buFont typeface="Arial" panose="020B0604020202020204" pitchFamily="34" charset="0"/>
              <a:buChar char="•"/>
            </a:pPr>
            <a:r>
              <a:rPr lang="en-GB" dirty="0"/>
              <a:t>Ajoutez un témoignage/une histoire de réussite. </a:t>
            </a:r>
          </a:p>
          <a:p>
            <a:endParaRPr lang="en-GB" dirty="0"/>
          </a:p>
          <a:p>
            <a:r>
              <a:rPr lang="en-GB" b="1" dirty="0"/>
              <a:t>Page de contact </a:t>
            </a:r>
          </a:p>
          <a:p>
            <a:r>
              <a:rPr lang="en-GB" dirty="0"/>
              <a:t>Faites en sorte qu'il soit facile de vous joindre. N'obligez pas les gens à chercher vos informations. </a:t>
            </a:r>
          </a:p>
          <a:p>
            <a:pPr marL="342900" indent="-342900">
              <a:buFont typeface="Arial" panose="020B0604020202020204" pitchFamily="34" charset="0"/>
              <a:buChar char="•"/>
            </a:pPr>
            <a:r>
              <a:rPr lang="en-GB" dirty="0"/>
              <a:t>Affichez clairement votre numéro de téléphone et votre adresse électronique - idéalement sur chaque page. </a:t>
            </a:r>
          </a:p>
          <a:p>
            <a:pPr marL="342900" indent="-342900">
              <a:buFont typeface="Arial" panose="020B0604020202020204" pitchFamily="34" charset="0"/>
              <a:buChar char="•"/>
            </a:pPr>
            <a:r>
              <a:rPr lang="en-GB" dirty="0"/>
              <a:t>Ajoutez votre lieu de résidence ou votre zone de livraison, le cas échéant.</a:t>
            </a:r>
          </a:p>
          <a:p>
            <a:pPr marL="342900" indent="-342900">
              <a:buFont typeface="Arial" panose="020B0604020202020204" pitchFamily="34" charset="0"/>
              <a:buChar char="•"/>
            </a:pPr>
            <a:r>
              <a:rPr lang="en-GB" dirty="0"/>
              <a:t>Utilisez une carte Google si vous disposez d'un espace physique. Un simple formulaire de contact est un atout supplémentaire.</a:t>
            </a:r>
            <a:endParaRPr lang="en-IE" dirty="0"/>
          </a:p>
        </p:txBody>
      </p:sp>
    </p:spTree>
    <p:extLst>
      <p:ext uri="{BB962C8B-B14F-4D97-AF65-F5344CB8AC3E}">
        <p14:creationId xmlns:p14="http://schemas.microsoft.com/office/powerpoint/2010/main" val="12074114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F931295-2EB2-C7DB-3BCA-FFB1B2C1BEB4}"/>
              </a:ext>
            </a:extLst>
          </p:cNvPr>
          <p:cNvPicPr>
            <a:picLocks noChangeAspect="1"/>
          </p:cNvPicPr>
          <p:nvPr/>
        </p:nvPicPr>
        <p:blipFill rotWithShape="1">
          <a:blip r:embed="rId2">
            <a:extLst>
              <a:ext uri="{28A0092B-C50C-407E-A947-70E740481C1C}">
                <a14:useLocalDpi xmlns:a14="http://schemas.microsoft.com/office/drawing/2010/main" val="0"/>
              </a:ext>
            </a:extLst>
          </a:blip>
          <a:srcRect l="8387" t="10823" r="49050" b="5574"/>
          <a:stretch/>
        </p:blipFill>
        <p:spPr>
          <a:xfrm>
            <a:off x="7253514" y="600453"/>
            <a:ext cx="5167086" cy="6089679"/>
          </a:xfrm>
          <a:prstGeom prst="rect">
            <a:avLst/>
          </a:prstGeom>
        </p:spPr>
      </p:pic>
      <p:sp>
        <p:nvSpPr>
          <p:cNvPr id="4" name="Text Placeholder 3">
            <a:extLst>
              <a:ext uri="{FF2B5EF4-FFF2-40B4-BE49-F238E27FC236}">
                <a16:creationId xmlns:a16="http://schemas.microsoft.com/office/drawing/2014/main" id="{E9E2CC96-EBD4-6E58-FCC8-A38FA63B1597}"/>
              </a:ext>
            </a:extLst>
          </p:cNvPr>
          <p:cNvSpPr>
            <a:spLocks noGrp="1"/>
          </p:cNvSpPr>
          <p:nvPr>
            <p:ph type="body" sz="quarter" idx="27"/>
          </p:nvPr>
        </p:nvSpPr>
        <p:spPr>
          <a:xfrm>
            <a:off x="751412" y="311362"/>
            <a:ext cx="11846988" cy="720752"/>
          </a:xfrm>
        </p:spPr>
        <p:txBody>
          <a:bodyPr/>
          <a:lstStyle/>
          <a:p>
            <a:r>
              <a:rPr lang="en-US" dirty="0"/>
              <a:t>VOTRE SITE WEB, L'ESSENTIEL</a:t>
            </a:r>
          </a:p>
        </p:txBody>
      </p:sp>
      <p:sp>
        <p:nvSpPr>
          <p:cNvPr id="5" name="Text Placeholder 5">
            <a:extLst>
              <a:ext uri="{FF2B5EF4-FFF2-40B4-BE49-F238E27FC236}">
                <a16:creationId xmlns:a16="http://schemas.microsoft.com/office/drawing/2014/main" id="{406F041B-C5F3-57DD-FB08-8C7E24D25D06}"/>
              </a:ext>
            </a:extLst>
          </p:cNvPr>
          <p:cNvSpPr txBox="1">
            <a:spLocks/>
          </p:cNvSpPr>
          <p:nvPr/>
        </p:nvSpPr>
        <p:spPr>
          <a:xfrm>
            <a:off x="240710" y="1302925"/>
            <a:ext cx="8021838" cy="3642009"/>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b="1" dirty="0">
                <a:solidFill>
                  <a:srgbClr val="382B1B"/>
                </a:solidFill>
              </a:rPr>
              <a:t>GOOGLE MY BUSINESS</a:t>
            </a:r>
          </a:p>
          <a:p>
            <a:r>
              <a:rPr lang="en-US" sz="2400" dirty="0">
                <a:solidFill>
                  <a:srgbClr val="382B1B"/>
                </a:solidFill>
              </a:rPr>
              <a:t>Une fois que vous êtes présent sur le web, utilisez Google My Business pour que les informations relatives à votre entreprise apparaissent dans Google Search, Google Earth et d'autres applications Google. </a:t>
            </a:r>
            <a:r>
              <a:rPr lang="en-US" sz="2400" dirty="0">
                <a:solidFill>
                  <a:srgbClr val="382B1B"/>
                </a:solidFill>
                <a:hlinkClick r:id="rId3"/>
              </a:rPr>
              <a:t>https://support.</a:t>
            </a:r>
            <a:r>
              <a:rPr lang="en-US" sz="2400" dirty="0">
                <a:solidFill>
                  <a:srgbClr val="382B1B"/>
                </a:solidFill>
              </a:rPr>
              <a:t>google.com/business </a:t>
            </a:r>
          </a:p>
          <a:p>
            <a:endParaRPr lang="en-US" sz="900" dirty="0">
              <a:solidFill>
                <a:srgbClr val="382B1B"/>
              </a:solidFill>
            </a:endParaRPr>
          </a:p>
          <a:p>
            <a:r>
              <a:rPr lang="en-US" sz="2400" b="1" dirty="0">
                <a:solidFill>
                  <a:srgbClr val="382B1B"/>
                </a:solidFill>
              </a:rPr>
              <a:t>QR CODES</a:t>
            </a:r>
          </a:p>
          <a:p>
            <a:r>
              <a:rPr lang="en-GB" sz="2400" dirty="0">
                <a:solidFill>
                  <a:srgbClr val="382B1B"/>
                </a:solidFill>
              </a:rPr>
              <a:t>Un code QR (Quick Response code) est un carré noir et blanc scannable qui ouvre un lien spécifique sur un téléphone, comme votre site web, Instagram ou un menu en ligne.</a:t>
            </a:r>
          </a:p>
          <a:p>
            <a:pPr>
              <a:buNone/>
            </a:pPr>
            <a:r>
              <a:rPr lang="en-GB" sz="2200" b="1" dirty="0"/>
              <a:t>Comment créer un code QR gratuit :</a:t>
            </a:r>
          </a:p>
          <a:p>
            <a:pPr>
              <a:buFont typeface="+mj-lt"/>
              <a:buAutoNum type="arabicPeriod"/>
            </a:pPr>
            <a:r>
              <a:rPr lang="en-GB" sz="2200" dirty="0"/>
              <a:t>Accédez à un générateur de code QR gratuit tel que :</a:t>
            </a:r>
          </a:p>
          <a:p>
            <a:pPr marL="742950" lvl="1" indent="-285750">
              <a:buFont typeface="+mj-lt"/>
              <a:buAutoNum type="arabicPeriod"/>
            </a:pPr>
            <a:r>
              <a:rPr lang="en-GB" sz="2200" dirty="0">
                <a:hlinkClick r:id="rId4"/>
              </a:rPr>
              <a:t>https://www.qr-code-generator.com</a:t>
            </a:r>
            <a:endParaRPr lang="en-GB" sz="2200" dirty="0"/>
          </a:p>
          <a:p>
            <a:pPr marL="742950" lvl="1" indent="-285750">
              <a:buFont typeface="+mj-lt"/>
              <a:buAutoNum type="arabicPeriod"/>
            </a:pPr>
            <a:r>
              <a:rPr lang="en-GB" sz="2200" dirty="0">
                <a:hlinkClick r:id="rId5"/>
              </a:rPr>
              <a:t>https://www.canva.com </a:t>
            </a:r>
            <a:r>
              <a:rPr lang="en-GB" sz="2200" i="1" dirty="0"/>
              <a:t>(contient un outil QR)</a:t>
            </a:r>
            <a:endParaRPr lang="en-GB" sz="2200" dirty="0"/>
          </a:p>
          <a:p>
            <a:endParaRPr lang="en-US" sz="2400" dirty="0">
              <a:solidFill>
                <a:srgbClr val="382B1B"/>
              </a:solidFill>
            </a:endParaRPr>
          </a:p>
        </p:txBody>
      </p:sp>
      <p:pic>
        <p:nvPicPr>
          <p:cNvPr id="7" name="Picture Placeholder 7">
            <a:hlinkClick r:id="rId6"/>
            <a:extLst>
              <a:ext uri="{FF2B5EF4-FFF2-40B4-BE49-F238E27FC236}">
                <a16:creationId xmlns:a16="http://schemas.microsoft.com/office/drawing/2014/main" id="{B6A6CCEE-9AD6-88A4-58F2-60D426BE7019}"/>
              </a:ext>
            </a:extLst>
          </p:cNvPr>
          <p:cNvPicPr>
            <a:picLocks noChangeAspect="1"/>
          </p:cNvPicPr>
          <p:nvPr/>
        </p:nvPicPr>
        <p:blipFill rotWithShape="1">
          <a:blip r:embed="rId7">
            <a:extLst>
              <a:ext uri="{28A0092B-C50C-407E-A947-70E740481C1C}">
                <a14:useLocalDpi xmlns:a14="http://schemas.microsoft.com/office/drawing/2010/main" val="0"/>
              </a:ext>
            </a:extLst>
          </a:blip>
          <a:srcRect r="47008"/>
          <a:stretch/>
        </p:blipFill>
        <p:spPr>
          <a:xfrm>
            <a:off x="8770066" y="1220971"/>
            <a:ext cx="3542584" cy="4033653"/>
          </a:xfrm>
          <a:prstGeom prst="rect">
            <a:avLst/>
          </a:prstGeom>
        </p:spPr>
      </p:pic>
      <p:grpSp>
        <p:nvGrpSpPr>
          <p:cNvPr id="9" name="Google Shape;612;p39">
            <a:extLst>
              <a:ext uri="{FF2B5EF4-FFF2-40B4-BE49-F238E27FC236}">
                <a16:creationId xmlns:a16="http://schemas.microsoft.com/office/drawing/2014/main" id="{1E804813-218C-99D5-ED60-E8A53A9FD8EF}"/>
              </a:ext>
            </a:extLst>
          </p:cNvPr>
          <p:cNvGrpSpPr/>
          <p:nvPr/>
        </p:nvGrpSpPr>
        <p:grpSpPr>
          <a:xfrm>
            <a:off x="7809522" y="4133025"/>
            <a:ext cx="453026" cy="462520"/>
            <a:chOff x="3951850" y="2985350"/>
            <a:chExt cx="407950" cy="416500"/>
          </a:xfrm>
        </p:grpSpPr>
        <p:sp>
          <p:nvSpPr>
            <p:cNvPr id="10" name="Google Shape;613;p39">
              <a:extLst>
                <a:ext uri="{FF2B5EF4-FFF2-40B4-BE49-F238E27FC236}">
                  <a16:creationId xmlns:a16="http://schemas.microsoft.com/office/drawing/2014/main" id="{59A22717-C057-4FB6-9377-D66131D3F4B0}"/>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14;p39">
              <a:extLst>
                <a:ext uri="{FF2B5EF4-FFF2-40B4-BE49-F238E27FC236}">
                  <a16:creationId xmlns:a16="http://schemas.microsoft.com/office/drawing/2014/main" id="{6D0B9632-5022-D030-4FFD-EC5C63828A7D}"/>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15;p39">
              <a:extLst>
                <a:ext uri="{FF2B5EF4-FFF2-40B4-BE49-F238E27FC236}">
                  <a16:creationId xmlns:a16="http://schemas.microsoft.com/office/drawing/2014/main" id="{59A035E5-C0B6-05F5-DCA1-A4E6B4B32EC5}"/>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16;p39">
              <a:extLst>
                <a:ext uri="{FF2B5EF4-FFF2-40B4-BE49-F238E27FC236}">
                  <a16:creationId xmlns:a16="http://schemas.microsoft.com/office/drawing/2014/main" id="{BFE2D4B2-6FF0-261A-5BD2-617762A07195}"/>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923915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A4E0E-FA15-BD1A-AF9B-CEB794C8C92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55F136A-2A69-95C2-889D-3E62E951FB8F}"/>
              </a:ext>
            </a:extLst>
          </p:cNvPr>
          <p:cNvSpPr>
            <a:spLocks noGrp="1"/>
          </p:cNvSpPr>
          <p:nvPr>
            <p:ph type="body" sz="quarter" idx="27"/>
          </p:nvPr>
        </p:nvSpPr>
        <p:spPr>
          <a:xfrm>
            <a:off x="751412" y="311362"/>
            <a:ext cx="11846988" cy="720752"/>
          </a:xfrm>
        </p:spPr>
        <p:txBody>
          <a:bodyPr/>
          <a:lstStyle/>
          <a:p>
            <a:r>
              <a:rPr lang="en-US" dirty="0"/>
              <a:t>VOTRE SITE WEB, L'ESSENTIEL</a:t>
            </a:r>
          </a:p>
        </p:txBody>
      </p:sp>
      <p:sp>
        <p:nvSpPr>
          <p:cNvPr id="5" name="Text Placeholder 5">
            <a:extLst>
              <a:ext uri="{FF2B5EF4-FFF2-40B4-BE49-F238E27FC236}">
                <a16:creationId xmlns:a16="http://schemas.microsoft.com/office/drawing/2014/main" id="{3C235ACC-D653-0A5B-F8A1-A15E04F8655C}"/>
              </a:ext>
            </a:extLst>
          </p:cNvPr>
          <p:cNvSpPr txBox="1">
            <a:spLocks/>
          </p:cNvSpPr>
          <p:nvPr/>
        </p:nvSpPr>
        <p:spPr>
          <a:xfrm>
            <a:off x="451402" y="1302925"/>
            <a:ext cx="6965398" cy="3642009"/>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000" dirty="0"/>
              <a:t>2. Collez votre lien (par exemple, votre page Instagram, votre boutique en ligne ou votre formulaire Google).</a:t>
            </a:r>
          </a:p>
          <a:p>
            <a:r>
              <a:rPr lang="en-GB" sz="2000" dirty="0"/>
              <a:t>3. Cliquez sur "Générer" et téléchargez l'image du code QR.</a:t>
            </a:r>
          </a:p>
          <a:p>
            <a:r>
              <a:rPr lang="en-GB" sz="2000" dirty="0"/>
              <a:t>4. L'ajouter à :</a:t>
            </a:r>
          </a:p>
          <a:p>
            <a:pPr marL="742950" lvl="1" indent="-285750">
              <a:buFont typeface="+mj-lt"/>
              <a:buAutoNum type="arabicPeriod"/>
            </a:pPr>
            <a:r>
              <a:rPr lang="en-GB" sz="2000" dirty="0"/>
              <a:t>Les mouches</a:t>
            </a:r>
          </a:p>
          <a:p>
            <a:pPr marL="742950" lvl="1" indent="-285750">
              <a:buFont typeface="+mj-lt"/>
              <a:buAutoNum type="arabicPeriod"/>
            </a:pPr>
            <a:r>
              <a:rPr lang="en-GB" sz="2000" dirty="0"/>
              <a:t>Emballage alimentaire</a:t>
            </a:r>
          </a:p>
          <a:p>
            <a:pPr marL="742950" lvl="1" indent="-285750">
              <a:buFont typeface="+mj-lt"/>
              <a:buAutoNum type="arabicPeriod"/>
            </a:pPr>
            <a:r>
              <a:rPr lang="en-GB" sz="2000" dirty="0"/>
              <a:t>Bannières pop-up</a:t>
            </a:r>
          </a:p>
          <a:p>
            <a:pPr marL="742950" lvl="1" indent="-285750">
              <a:buFont typeface="+mj-lt"/>
              <a:buAutoNum type="arabicPeriod"/>
            </a:pPr>
            <a:r>
              <a:rPr lang="en-GB" sz="2000" dirty="0"/>
              <a:t>Cartes de recettes</a:t>
            </a:r>
          </a:p>
          <a:p>
            <a:pPr marL="742950" lvl="1" indent="-285750">
              <a:buFont typeface="+mj-lt"/>
              <a:buAutoNum type="arabicPeriod"/>
            </a:pPr>
            <a:r>
              <a:rPr lang="en-GB" sz="2000" dirty="0"/>
              <a:t>Cartes de visite</a:t>
            </a:r>
          </a:p>
          <a:p>
            <a:endParaRPr lang="en-US" sz="2000" dirty="0">
              <a:solidFill>
                <a:srgbClr val="382B1B"/>
              </a:solidFill>
            </a:endParaRPr>
          </a:p>
        </p:txBody>
      </p:sp>
      <p:grpSp>
        <p:nvGrpSpPr>
          <p:cNvPr id="9" name="Google Shape;612;p39">
            <a:extLst>
              <a:ext uri="{FF2B5EF4-FFF2-40B4-BE49-F238E27FC236}">
                <a16:creationId xmlns:a16="http://schemas.microsoft.com/office/drawing/2014/main" id="{BA3DB313-92C4-97B6-23CF-25D0E0456E1F}"/>
              </a:ext>
            </a:extLst>
          </p:cNvPr>
          <p:cNvGrpSpPr/>
          <p:nvPr/>
        </p:nvGrpSpPr>
        <p:grpSpPr>
          <a:xfrm>
            <a:off x="7809522" y="4133025"/>
            <a:ext cx="453026" cy="462520"/>
            <a:chOff x="3951850" y="2985350"/>
            <a:chExt cx="407950" cy="416500"/>
          </a:xfrm>
        </p:grpSpPr>
        <p:sp>
          <p:nvSpPr>
            <p:cNvPr id="10" name="Google Shape;613;p39">
              <a:extLst>
                <a:ext uri="{FF2B5EF4-FFF2-40B4-BE49-F238E27FC236}">
                  <a16:creationId xmlns:a16="http://schemas.microsoft.com/office/drawing/2014/main" id="{2AD8E28D-EF85-5140-48E7-54C1A3E1AD11}"/>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14;p39">
              <a:extLst>
                <a:ext uri="{FF2B5EF4-FFF2-40B4-BE49-F238E27FC236}">
                  <a16:creationId xmlns:a16="http://schemas.microsoft.com/office/drawing/2014/main" id="{5343EF6B-9482-B922-5AB6-6158735A47AA}"/>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15;p39">
              <a:extLst>
                <a:ext uri="{FF2B5EF4-FFF2-40B4-BE49-F238E27FC236}">
                  <a16:creationId xmlns:a16="http://schemas.microsoft.com/office/drawing/2014/main" id="{0BA1D6D2-C6E5-4D8B-C77C-A54EF3E925C9}"/>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16;p39">
              <a:extLst>
                <a:ext uri="{FF2B5EF4-FFF2-40B4-BE49-F238E27FC236}">
                  <a16:creationId xmlns:a16="http://schemas.microsoft.com/office/drawing/2014/main" id="{172BD75C-E43D-BEE7-733A-2BBE476C4089}"/>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12AB1714-6BB5-B74C-46F0-7242EB5E5663}"/>
              </a:ext>
            </a:extLst>
          </p:cNvPr>
          <p:cNvSpPr txBox="1"/>
          <p:nvPr/>
        </p:nvSpPr>
        <p:spPr>
          <a:xfrm>
            <a:off x="7809522" y="1154198"/>
            <a:ext cx="4287228" cy="1785104"/>
          </a:xfrm>
          <a:prstGeom prst="rect">
            <a:avLst/>
          </a:prstGeom>
          <a:noFill/>
        </p:spPr>
        <p:txBody>
          <a:bodyPr wrap="square">
            <a:spAutoFit/>
          </a:bodyPr>
          <a:lstStyle/>
          <a:p>
            <a:pPr algn="l">
              <a:spcAft>
                <a:spcPts val="2250"/>
              </a:spcAft>
            </a:pPr>
            <a:r>
              <a:rPr lang="en-GB" sz="2200" b="1" i="0" dirty="0">
                <a:solidFill>
                  <a:srgbClr val="000000"/>
                </a:solidFill>
                <a:effectLst/>
                <a:highlight>
                  <a:srgbClr val="84BFA4"/>
                </a:highlight>
              </a:rPr>
              <a:t>Lire : </a:t>
            </a:r>
            <a:r>
              <a:rPr lang="en-GB" sz="2200" b="1" i="0" dirty="0">
                <a:solidFill>
                  <a:srgbClr val="000000"/>
                </a:solidFill>
                <a:effectLst/>
              </a:rPr>
              <a:t>Le nouvel emballage de sauce piquante </a:t>
            </a:r>
            <a:r>
              <a:rPr lang="en-GB" sz="2200" b="1" i="0" dirty="0" err="1">
                <a:solidFill>
                  <a:srgbClr val="000000"/>
                </a:solidFill>
                <a:effectLst/>
              </a:rPr>
              <a:t>de Buldak </a:t>
            </a:r>
            <a:r>
              <a:rPr lang="en-GB" sz="2200" b="1" i="0" dirty="0">
                <a:solidFill>
                  <a:srgbClr val="000000"/>
                </a:solidFill>
                <a:effectLst/>
              </a:rPr>
              <a:t>intègre un code QR pratique </a:t>
            </a:r>
            <a:r>
              <a:rPr lang="en-GB" sz="2200" b="0" i="0" dirty="0">
                <a:solidFill>
                  <a:srgbClr val="000000"/>
                </a:solidFill>
                <a:effectLst/>
              </a:rPr>
              <a:t>https://www.trendhunter.com/trends/buldak-hot-sauce-packaging </a:t>
            </a:r>
          </a:p>
        </p:txBody>
      </p:sp>
      <p:pic>
        <p:nvPicPr>
          <p:cNvPr id="4098" name="Picture 2" descr="Scannable Hot Sauce Bottles">
            <a:extLst>
              <a:ext uri="{FF2B5EF4-FFF2-40B4-BE49-F238E27FC236}">
                <a16:creationId xmlns:a16="http://schemas.microsoft.com/office/drawing/2014/main" id="{DF61786D-394E-552D-610C-C16119CD85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7138" y="3014742"/>
            <a:ext cx="2730664" cy="364200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4FCE260D-36E1-7E14-A709-2BDC7B2A3862}"/>
              </a:ext>
            </a:extLst>
          </p:cNvPr>
          <p:cNvPicPr>
            <a:picLocks noChangeAspect="1"/>
          </p:cNvPicPr>
          <p:nvPr/>
        </p:nvPicPr>
        <p:blipFill>
          <a:blip r:embed="rId3"/>
          <a:stretch>
            <a:fillRect/>
          </a:stretch>
        </p:blipFill>
        <p:spPr>
          <a:xfrm>
            <a:off x="3688053" y="3404421"/>
            <a:ext cx="3566879" cy="3081025"/>
          </a:xfrm>
          <a:prstGeom prst="rect">
            <a:avLst/>
          </a:prstGeom>
        </p:spPr>
      </p:pic>
      <p:cxnSp>
        <p:nvCxnSpPr>
          <p:cNvPr id="20" name="Straight Connector 19">
            <a:extLst>
              <a:ext uri="{FF2B5EF4-FFF2-40B4-BE49-F238E27FC236}">
                <a16:creationId xmlns:a16="http://schemas.microsoft.com/office/drawing/2014/main" id="{D99E057F-E6A3-6709-75C2-A9A9C102DA39}"/>
              </a:ext>
            </a:extLst>
          </p:cNvPr>
          <p:cNvCxnSpPr/>
          <p:nvPr/>
        </p:nvCxnSpPr>
        <p:spPr>
          <a:xfrm>
            <a:off x="7702550" y="1776145"/>
            <a:ext cx="0" cy="441325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4297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349E1-8B29-74D0-D004-A668466AD28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DD02B64-AB52-BFA2-92E0-EF1C7DBEC8FA}"/>
              </a:ext>
            </a:extLst>
          </p:cNvPr>
          <p:cNvSpPr>
            <a:spLocks noGrp="1"/>
          </p:cNvSpPr>
          <p:nvPr>
            <p:ph type="body" sz="quarter" idx="27"/>
          </p:nvPr>
        </p:nvSpPr>
        <p:spPr>
          <a:xfrm>
            <a:off x="751414" y="378372"/>
            <a:ext cx="8131329" cy="1126708"/>
          </a:xfrm>
        </p:spPr>
        <p:txBody>
          <a:bodyPr/>
          <a:lstStyle/>
          <a:p>
            <a:r>
              <a:rPr lang="en-US" dirty="0"/>
              <a:t>2. EMBALLAGE</a:t>
            </a:r>
          </a:p>
        </p:txBody>
      </p:sp>
      <p:sp>
        <p:nvSpPr>
          <p:cNvPr id="18" name="Text Placeholder 4">
            <a:extLst>
              <a:ext uri="{FF2B5EF4-FFF2-40B4-BE49-F238E27FC236}">
                <a16:creationId xmlns:a16="http://schemas.microsoft.com/office/drawing/2014/main" id="{C96E35D0-988F-A5CA-9ED5-4895BA5D751A}"/>
              </a:ext>
            </a:extLst>
          </p:cNvPr>
          <p:cNvSpPr>
            <a:spLocks noGrp="1"/>
          </p:cNvSpPr>
          <p:nvPr>
            <p:ph type="body" sz="quarter" idx="14"/>
          </p:nvPr>
        </p:nvSpPr>
        <p:spPr>
          <a:xfrm>
            <a:off x="477388" y="1818438"/>
            <a:ext cx="11237224" cy="4459055"/>
          </a:xfrm>
        </p:spPr>
        <p:txBody>
          <a:bodyPr/>
          <a:lstStyle/>
          <a:p>
            <a:pPr>
              <a:buNone/>
            </a:pPr>
            <a:r>
              <a:rPr lang="en-GB" b="1" dirty="0">
                <a:solidFill>
                  <a:srgbClr val="B6D1E1"/>
                </a:solidFill>
              </a:rPr>
              <a:t>Ce que fait un bon emballage alimentaire :</a:t>
            </a:r>
          </a:p>
          <a:p>
            <a:pPr marL="342900" indent="-342900">
              <a:buFont typeface="Arial" panose="020B0604020202020204" pitchFamily="34" charset="0"/>
              <a:buChar char="•"/>
            </a:pPr>
            <a:r>
              <a:rPr lang="en-GB" b="1" dirty="0"/>
              <a:t>Protège les </a:t>
            </a:r>
            <a:r>
              <a:rPr lang="en-GB" dirty="0"/>
              <a:t>aliments</a:t>
            </a:r>
          </a:p>
          <a:p>
            <a:pPr marL="342900" indent="-342900">
              <a:buFont typeface="Arial" panose="020B0604020202020204" pitchFamily="34" charset="0"/>
              <a:buChar char="•"/>
            </a:pPr>
            <a:r>
              <a:rPr lang="en-GB" b="1" dirty="0"/>
              <a:t>Raconte votre histoire </a:t>
            </a:r>
            <a:r>
              <a:rPr lang="en-GB" dirty="0"/>
              <a:t>- patrimoine, valeurs ou processus</a:t>
            </a:r>
          </a:p>
          <a:p>
            <a:pPr marL="342900" indent="-342900">
              <a:buFont typeface="Arial" panose="020B0604020202020204" pitchFamily="34" charset="0"/>
              <a:buChar char="•"/>
            </a:pPr>
            <a:r>
              <a:rPr lang="en-GB" b="1" dirty="0"/>
              <a:t>Instaurer la confiance </a:t>
            </a:r>
            <a:r>
              <a:rPr lang="en-GB" dirty="0"/>
              <a:t>- avec des ingrédients, des dates et des informations de contact clairs</a:t>
            </a:r>
          </a:p>
          <a:p>
            <a:pPr marL="342900" indent="-342900">
              <a:buFont typeface="Arial" panose="020B0604020202020204" pitchFamily="34" charset="0"/>
              <a:buChar char="•"/>
            </a:pPr>
            <a:r>
              <a:rPr lang="en-GB" b="1" dirty="0"/>
              <a:t>Se distingue </a:t>
            </a:r>
            <a:r>
              <a:rPr lang="en-GB" dirty="0"/>
              <a:t>- dans les rayons, sur les marchés ou sur une photo</a:t>
            </a:r>
          </a:p>
          <a:p>
            <a:endParaRPr lang="en-GB" dirty="0"/>
          </a:p>
          <a:p>
            <a:pPr>
              <a:buNone/>
            </a:pPr>
            <a:r>
              <a:rPr lang="en-GB" b="1" dirty="0">
                <a:solidFill>
                  <a:srgbClr val="B6D1E1"/>
                </a:solidFill>
              </a:rPr>
              <a:t>Ce qu'il faut inclure :</a:t>
            </a:r>
          </a:p>
          <a:p>
            <a:pPr marL="342900" indent="-342900">
              <a:buFont typeface="Arial" panose="020B0604020202020204" pitchFamily="34" charset="0"/>
              <a:buChar char="•"/>
            </a:pPr>
            <a:r>
              <a:rPr lang="en-GB" dirty="0"/>
              <a:t>Nom de l'entreprise + logo</a:t>
            </a:r>
          </a:p>
          <a:p>
            <a:pPr marL="342900" indent="-342900">
              <a:buFont typeface="Arial" panose="020B0604020202020204" pitchFamily="34" charset="0"/>
              <a:buChar char="•"/>
            </a:pPr>
            <a:r>
              <a:rPr lang="en-GB" dirty="0"/>
              <a:t>Un message court ou un slogan : </a:t>
            </a:r>
            <a:r>
              <a:rPr lang="en-GB" i="1" dirty="0"/>
              <a:t>"Fabriqué avec amour à Lisbonne"</a:t>
            </a:r>
            <a:endParaRPr lang="en-GB" dirty="0"/>
          </a:p>
          <a:p>
            <a:pPr marL="342900" indent="-342900">
              <a:buFont typeface="Arial" panose="020B0604020202020204" pitchFamily="34" charset="0"/>
              <a:buChar char="•"/>
            </a:pPr>
            <a:r>
              <a:rPr lang="en-GB" dirty="0"/>
              <a:t>Ingrédients et allergènes (obligatoire en cas de vente publique)</a:t>
            </a:r>
          </a:p>
          <a:p>
            <a:pPr marL="342900" indent="-342900">
              <a:buFont typeface="Arial" panose="020B0604020202020204" pitchFamily="34" charset="0"/>
              <a:buChar char="•"/>
            </a:pPr>
            <a:r>
              <a:rPr lang="en-GB" dirty="0"/>
              <a:t>Un appel à l'action : </a:t>
            </a:r>
            <a:r>
              <a:rPr lang="en-GB" i="1" dirty="0"/>
              <a:t>"Suivez-nous sur Instagram @..."</a:t>
            </a:r>
            <a:endParaRPr lang="en-GB" dirty="0"/>
          </a:p>
          <a:p>
            <a:pPr marL="342900" indent="-342900">
              <a:buFont typeface="Arial" panose="020B0604020202020204" pitchFamily="34" charset="0"/>
              <a:buChar char="•"/>
            </a:pPr>
            <a:r>
              <a:rPr lang="en-GB" dirty="0"/>
              <a:t>Facultatif : Code QR pour les recettes, les commentaires ou les commandes en ligne</a:t>
            </a:r>
          </a:p>
          <a:p>
            <a:pPr>
              <a:buNone/>
            </a:pPr>
            <a:endParaRPr lang="en-GB" b="1" dirty="0"/>
          </a:p>
          <a:p>
            <a:pPr>
              <a:buNone/>
            </a:pPr>
            <a:r>
              <a:rPr lang="en-GB" b="1" dirty="0"/>
              <a:t> Conseil : </a:t>
            </a:r>
            <a:r>
              <a:rPr lang="en-GB" dirty="0"/>
              <a:t>Un emballage simple (sacs en papier, timbres, étiquettes) peut se révéler spécial avec la bonne touche.</a:t>
            </a:r>
          </a:p>
          <a:p>
            <a:pPr>
              <a:spcBef>
                <a:spcPts val="0"/>
              </a:spcBef>
              <a:tabLst>
                <a:tab pos="2741613" algn="l"/>
              </a:tabLst>
            </a:pPr>
            <a:endParaRPr lang="en-US" dirty="0"/>
          </a:p>
        </p:txBody>
      </p:sp>
    </p:spTree>
    <p:extLst>
      <p:ext uri="{BB962C8B-B14F-4D97-AF65-F5344CB8AC3E}">
        <p14:creationId xmlns:p14="http://schemas.microsoft.com/office/powerpoint/2010/main" val="22339964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366BF5-ACDE-F9E8-9E87-455069C25263}"/>
              </a:ext>
            </a:extLst>
          </p:cNvPr>
          <p:cNvSpPr>
            <a:spLocks noGrp="1"/>
          </p:cNvSpPr>
          <p:nvPr>
            <p:ph type="body" sz="quarter" idx="27"/>
          </p:nvPr>
        </p:nvSpPr>
        <p:spPr>
          <a:xfrm>
            <a:off x="751414" y="378372"/>
            <a:ext cx="8131329" cy="1126708"/>
          </a:xfrm>
        </p:spPr>
        <p:txBody>
          <a:bodyPr/>
          <a:lstStyle/>
          <a:p>
            <a:r>
              <a:rPr lang="en-US" dirty="0"/>
              <a:t>3. ÉCHANTILLONS ET DÉGUSTATIONS </a:t>
            </a:r>
          </a:p>
        </p:txBody>
      </p:sp>
      <p:sp>
        <p:nvSpPr>
          <p:cNvPr id="18" name="Text Placeholder 4">
            <a:extLst>
              <a:ext uri="{FF2B5EF4-FFF2-40B4-BE49-F238E27FC236}">
                <a16:creationId xmlns:a16="http://schemas.microsoft.com/office/drawing/2014/main" id="{C58FEEEE-8959-7AE2-CAA7-0ABF783733C6}"/>
              </a:ext>
            </a:extLst>
          </p:cNvPr>
          <p:cNvSpPr>
            <a:spLocks noGrp="1"/>
          </p:cNvSpPr>
          <p:nvPr>
            <p:ph type="body" sz="quarter" idx="14"/>
          </p:nvPr>
        </p:nvSpPr>
        <p:spPr>
          <a:xfrm>
            <a:off x="477388" y="1818438"/>
            <a:ext cx="7946421" cy="4459055"/>
          </a:xfrm>
        </p:spPr>
        <p:txBody>
          <a:bodyPr/>
          <a:lstStyle/>
          <a:p>
            <a:pPr>
              <a:buNone/>
            </a:pPr>
            <a:r>
              <a:rPr lang="en-GB" sz="1800" b="1" dirty="0"/>
              <a:t>Le moyen le plus rapide de gagner un client ? Le faire goûter.</a:t>
            </a:r>
          </a:p>
          <a:p>
            <a:pPr>
              <a:buNone/>
            </a:pPr>
            <a:r>
              <a:rPr lang="en-GB" sz="1800" dirty="0"/>
              <a:t>La nourriture est émotionnelle, sensorielle et mémorable, et la dégustation transforme l'intérêt en confiance.</a:t>
            </a:r>
          </a:p>
          <a:p>
            <a:pPr>
              <a:buNone/>
            </a:pPr>
            <a:endParaRPr lang="en-GB" sz="1800" dirty="0"/>
          </a:p>
          <a:p>
            <a:pPr>
              <a:buNone/>
            </a:pPr>
            <a:r>
              <a:rPr lang="en-GB" sz="1800" b="1" dirty="0">
                <a:solidFill>
                  <a:srgbClr val="B6D1E1"/>
                </a:solidFill>
              </a:rPr>
              <a:t>Pourquoi les échantillons fonctionnent-ils ?</a:t>
            </a:r>
          </a:p>
          <a:p>
            <a:pPr marL="342900" indent="-342900">
              <a:buFont typeface="Arial" panose="020B0604020202020204" pitchFamily="34" charset="0"/>
              <a:buChar char="•"/>
            </a:pPr>
            <a:r>
              <a:rPr lang="en-GB" sz="1800" dirty="0"/>
              <a:t>Les gens se souviennent de ce qu'ils goûtent</a:t>
            </a:r>
          </a:p>
          <a:p>
            <a:pPr marL="342900" indent="-342900">
              <a:buFont typeface="Arial" panose="020B0604020202020204" pitchFamily="34" charset="0"/>
              <a:buChar char="•"/>
            </a:pPr>
            <a:r>
              <a:rPr lang="en-GB" sz="1800" dirty="0"/>
              <a:t>La confiance s'installe rapidement, en particulier pour les aliments peu familiers ou culturels.</a:t>
            </a:r>
          </a:p>
          <a:p>
            <a:pPr marL="342900" indent="-342900">
              <a:buFont typeface="Arial" panose="020B0604020202020204" pitchFamily="34" charset="0"/>
              <a:buChar char="•"/>
            </a:pPr>
            <a:r>
              <a:rPr lang="en-GB" sz="1800" dirty="0"/>
              <a:t>Crée une opportunité de parler de votre histoire et de vos valeurs</a:t>
            </a:r>
          </a:p>
          <a:p>
            <a:pPr marL="342900" indent="-342900">
              <a:buFont typeface="Arial" panose="020B0604020202020204" pitchFamily="34" charset="0"/>
              <a:buChar char="•"/>
            </a:pPr>
            <a:r>
              <a:rPr lang="en-GB" sz="1800" dirty="0"/>
              <a:t>Ouvre la porte à un retour d'information ou à des commandes immédiates</a:t>
            </a:r>
          </a:p>
          <a:p>
            <a:pPr>
              <a:buNone/>
            </a:pPr>
            <a:endParaRPr lang="en-GB" sz="1800" dirty="0"/>
          </a:p>
          <a:p>
            <a:pPr>
              <a:buNone/>
            </a:pPr>
            <a:r>
              <a:rPr lang="en-GB" sz="1800" b="1" dirty="0">
                <a:solidFill>
                  <a:srgbClr val="B6D1E1"/>
                </a:solidFill>
              </a:rPr>
              <a:t> Où vous pouvez proposer des dégustations</a:t>
            </a:r>
          </a:p>
          <a:p>
            <a:pPr marL="342900" indent="-342900">
              <a:buFont typeface="Arial" panose="020B0604020202020204" pitchFamily="34" charset="0"/>
              <a:buChar char="•"/>
            </a:pPr>
            <a:r>
              <a:rPr lang="en-GB" sz="1800" dirty="0"/>
              <a:t>Marchés locaux, foires alimentaires ou festivals communautaires</a:t>
            </a:r>
          </a:p>
          <a:p>
            <a:pPr marL="342900" indent="-342900">
              <a:buFont typeface="Arial" panose="020B0604020202020204" pitchFamily="34" charset="0"/>
              <a:buChar char="•"/>
            </a:pPr>
            <a:r>
              <a:rPr lang="en-GB" sz="1800" dirty="0"/>
              <a:t>Lors de pop-ups, de cuisines ouvertes ou de démonstrations de cuisine</a:t>
            </a:r>
          </a:p>
          <a:p>
            <a:pPr marL="342900" indent="-342900">
              <a:buFont typeface="Arial" panose="020B0604020202020204" pitchFamily="34" charset="0"/>
              <a:buChar char="•"/>
            </a:pPr>
            <a:r>
              <a:rPr lang="en-GB" sz="1800" dirty="0"/>
              <a:t>Lors d'événements de mise en réseau, de groupes de femmes ou de célébrations culturelles</a:t>
            </a:r>
            <a:endParaRPr lang="en-US" sz="1800" dirty="0"/>
          </a:p>
        </p:txBody>
      </p:sp>
      <p:pic>
        <p:nvPicPr>
          <p:cNvPr id="6" name="Picture 5" descr="A person cooking at a street food stall&#10;&#10;AI-generated content may be incorrect.">
            <a:extLst>
              <a:ext uri="{FF2B5EF4-FFF2-40B4-BE49-F238E27FC236}">
                <a16:creationId xmlns:a16="http://schemas.microsoft.com/office/drawing/2014/main" id="{D235FC94-C1F9-0685-4D93-1AB0C13B88D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545357" y="1818438"/>
            <a:ext cx="3092169" cy="4122892"/>
          </a:xfrm>
          <a:prstGeom prst="rect">
            <a:avLst/>
          </a:prstGeom>
        </p:spPr>
      </p:pic>
    </p:spTree>
    <p:extLst>
      <p:ext uri="{BB962C8B-B14F-4D97-AF65-F5344CB8AC3E}">
        <p14:creationId xmlns:p14="http://schemas.microsoft.com/office/powerpoint/2010/main" val="9030492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3271B-15DB-9B98-663A-469BF90BE89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B3A2424-AE94-39F9-C3A1-3267DF8F8F93}"/>
              </a:ext>
            </a:extLst>
          </p:cNvPr>
          <p:cNvSpPr>
            <a:spLocks noGrp="1"/>
          </p:cNvSpPr>
          <p:nvPr>
            <p:ph type="body" sz="quarter" idx="27"/>
          </p:nvPr>
        </p:nvSpPr>
        <p:spPr>
          <a:xfrm>
            <a:off x="751414" y="378372"/>
            <a:ext cx="8131329" cy="1126708"/>
          </a:xfrm>
        </p:spPr>
        <p:txBody>
          <a:bodyPr/>
          <a:lstStyle/>
          <a:p>
            <a:r>
              <a:rPr lang="en-US" dirty="0"/>
              <a:t>3. ÉCHANTILLONS ET DÉGUSTATIONS </a:t>
            </a:r>
          </a:p>
        </p:txBody>
      </p:sp>
      <p:sp>
        <p:nvSpPr>
          <p:cNvPr id="18" name="Text Placeholder 4">
            <a:extLst>
              <a:ext uri="{FF2B5EF4-FFF2-40B4-BE49-F238E27FC236}">
                <a16:creationId xmlns:a16="http://schemas.microsoft.com/office/drawing/2014/main" id="{0DAA0A23-7E9F-357D-5E9C-8A4EE95BA25B}"/>
              </a:ext>
            </a:extLst>
          </p:cNvPr>
          <p:cNvSpPr>
            <a:spLocks noGrp="1"/>
          </p:cNvSpPr>
          <p:nvPr>
            <p:ph type="body" sz="quarter" idx="14"/>
          </p:nvPr>
        </p:nvSpPr>
        <p:spPr>
          <a:xfrm>
            <a:off x="477389" y="1818438"/>
            <a:ext cx="6740708" cy="4459055"/>
          </a:xfrm>
        </p:spPr>
        <p:txBody>
          <a:bodyPr/>
          <a:lstStyle/>
          <a:p>
            <a:pPr>
              <a:buNone/>
            </a:pPr>
            <a:r>
              <a:rPr lang="en-GB" b="1" dirty="0">
                <a:solidFill>
                  <a:srgbClr val="B6D1E1"/>
                </a:solidFill>
              </a:rPr>
              <a:t> Ce qu'il faut préparer</a:t>
            </a:r>
          </a:p>
          <a:p>
            <a:pPr marL="342900" indent="-342900">
              <a:buFont typeface="Arial" panose="020B0604020202020204" pitchFamily="34" charset="0"/>
              <a:buChar char="•"/>
            </a:pPr>
            <a:r>
              <a:rPr lang="en-GB" dirty="0"/>
              <a:t>Petites portions sûres et faciles à tenir</a:t>
            </a:r>
          </a:p>
          <a:p>
            <a:pPr marL="342900" indent="-342900">
              <a:buFont typeface="Arial" panose="020B0604020202020204" pitchFamily="34" charset="0"/>
              <a:buChar char="•"/>
            </a:pPr>
            <a:r>
              <a:rPr lang="en-GB" dirty="0"/>
              <a:t>Un présentoir propre et accueillant (serviettes en papier, plateaux, cure-dents)</a:t>
            </a:r>
          </a:p>
          <a:p>
            <a:pPr marL="342900" indent="-342900">
              <a:buFont typeface="Arial" panose="020B0604020202020204" pitchFamily="34" charset="0"/>
              <a:buChar char="•"/>
            </a:pPr>
            <a:r>
              <a:rPr lang="en-GB" dirty="0"/>
              <a:t>Cartes de visite, liste de prix ou menu à proximité</a:t>
            </a:r>
          </a:p>
          <a:p>
            <a:pPr marL="342900" indent="-342900">
              <a:buFont typeface="Arial" panose="020B0604020202020204" pitchFamily="34" charset="0"/>
              <a:buChar char="•"/>
            </a:pPr>
            <a:r>
              <a:rPr lang="en-GB" dirty="0"/>
              <a:t>Une courte présentation. Une phrase sur ce qu'ils dégustent et pourquoi c'est spécial. Quelque chose comme : "Bonjour ! Voudriez-vous goûter une bouchée de notre gâteau aux épices fait à la main ? C'est la recette de ma grand-mère d'Alep".</a:t>
            </a:r>
          </a:p>
          <a:p>
            <a:pPr marL="342900" indent="-342900">
              <a:buFont typeface="Arial" panose="020B0604020202020204" pitchFamily="34" charset="0"/>
              <a:buChar char="•"/>
            </a:pPr>
            <a:endParaRPr lang="en-GB" dirty="0"/>
          </a:p>
          <a:p>
            <a:r>
              <a:rPr lang="en-GB" dirty="0"/>
              <a:t>Les coûts peuvent s'accumuler, alors planifiez votre budget avec soin et dépensez les échantillons et les dégustations là où ils apportent le plus de valeur.</a:t>
            </a:r>
            <a:endParaRPr lang="en-US" dirty="0"/>
          </a:p>
        </p:txBody>
      </p:sp>
      <p:pic>
        <p:nvPicPr>
          <p:cNvPr id="4" name="Picture 3" descr="Baked bread with sugar">
            <a:extLst>
              <a:ext uri="{FF2B5EF4-FFF2-40B4-BE49-F238E27FC236}">
                <a16:creationId xmlns:a16="http://schemas.microsoft.com/office/drawing/2014/main" id="{0CAEC12A-F97A-8217-B894-B1030F4F8C4E}"/>
              </a:ext>
            </a:extLst>
          </p:cNvPr>
          <p:cNvPicPr>
            <a:picLocks noChangeAspect="1"/>
          </p:cNvPicPr>
          <p:nvPr/>
        </p:nvPicPr>
        <p:blipFill>
          <a:blip r:embed="rId2"/>
          <a:stretch>
            <a:fillRect/>
          </a:stretch>
        </p:blipFill>
        <p:spPr>
          <a:xfrm>
            <a:off x="7595940" y="2367814"/>
            <a:ext cx="3994776" cy="2663184"/>
          </a:xfrm>
          <a:prstGeom prst="rect">
            <a:avLst/>
          </a:prstGeom>
        </p:spPr>
      </p:pic>
    </p:spTree>
    <p:extLst>
      <p:ext uri="{BB962C8B-B14F-4D97-AF65-F5344CB8AC3E}">
        <p14:creationId xmlns:p14="http://schemas.microsoft.com/office/powerpoint/2010/main" val="1358047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1AB87-9F20-0F11-DE10-61CA2EDAFB6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0828654-EEEF-BBF6-2BBA-59D824951380}"/>
              </a:ext>
            </a:extLst>
          </p:cNvPr>
          <p:cNvSpPr>
            <a:spLocks noGrp="1"/>
          </p:cNvSpPr>
          <p:nvPr>
            <p:ph type="body" sz="quarter" idx="27"/>
          </p:nvPr>
        </p:nvSpPr>
        <p:spPr/>
        <p:txBody>
          <a:bodyPr/>
          <a:lstStyle/>
          <a:p>
            <a:r>
              <a:rPr lang="en-US" dirty="0"/>
              <a:t>Le MARKETING </a:t>
            </a:r>
            <a:r>
              <a:rPr lang="en-US" dirty="0" err="1"/>
              <a:t>c’est</a:t>
            </a:r>
            <a:r>
              <a:rPr lang="en-US" dirty="0"/>
              <a:t>....</a:t>
            </a:r>
          </a:p>
        </p:txBody>
      </p:sp>
      <p:sp>
        <p:nvSpPr>
          <p:cNvPr id="3" name="Text Placeholder 4">
            <a:extLst>
              <a:ext uri="{FF2B5EF4-FFF2-40B4-BE49-F238E27FC236}">
                <a16:creationId xmlns:a16="http://schemas.microsoft.com/office/drawing/2014/main" id="{9BFCA47A-5F21-DED4-87F0-76179274B78F}"/>
              </a:ext>
            </a:extLst>
          </p:cNvPr>
          <p:cNvSpPr txBox="1">
            <a:spLocks/>
          </p:cNvSpPr>
          <p:nvPr/>
        </p:nvSpPr>
        <p:spPr>
          <a:xfrm>
            <a:off x="435432" y="1339510"/>
            <a:ext cx="6619418" cy="3849918"/>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a:p>
            <a:endParaRPr lang="en-US" dirty="0"/>
          </a:p>
        </p:txBody>
      </p:sp>
      <p:sp>
        <p:nvSpPr>
          <p:cNvPr id="9" name="TextBox 8">
            <a:extLst>
              <a:ext uri="{FF2B5EF4-FFF2-40B4-BE49-F238E27FC236}">
                <a16:creationId xmlns:a16="http://schemas.microsoft.com/office/drawing/2014/main" id="{82323469-3085-8848-7E50-EAE84BD59564}"/>
              </a:ext>
            </a:extLst>
          </p:cNvPr>
          <p:cNvSpPr txBox="1"/>
          <p:nvPr/>
        </p:nvSpPr>
        <p:spPr>
          <a:xfrm>
            <a:off x="435432" y="1597685"/>
            <a:ext cx="5481315" cy="3816429"/>
          </a:xfrm>
          <a:prstGeom prst="rect">
            <a:avLst/>
          </a:prstGeom>
          <a:noFill/>
        </p:spPr>
        <p:txBody>
          <a:bodyPr wrap="square">
            <a:spAutoFit/>
          </a:bodyPr>
          <a:lstStyle/>
          <a:p>
            <a:r>
              <a:rPr lang="en-GB" sz="2200" dirty="0"/>
              <a:t>tout ce que vous faites pour mettre votre produit ou service entre les mains de clients potentiels. C'est ainsi que vous suscitez l'intérêt, que vous vous faites remarquer et que vous rendez les gens suffisamment curieux pour qu'ils veuillent goûter à ce que vous offrez.</a:t>
            </a:r>
          </a:p>
          <a:p>
            <a:endParaRPr lang="en-GB" sz="2200" dirty="0"/>
          </a:p>
          <a:p>
            <a:r>
              <a:rPr lang="en-GB" sz="2200" dirty="0"/>
              <a:t>Pensez au marketing comme à l'odeur d'un pain fraîchement cuit dans un marché bondé.  Vous n'avez pas besoin de crier parce que l'odeur parle d'elle-même. Une fois qu'ils sont à votre stand, c'est là que la vente commence.</a:t>
            </a:r>
            <a:endParaRPr lang="en-IE" sz="2200" dirty="0"/>
          </a:p>
        </p:txBody>
      </p:sp>
      <p:pic>
        <p:nvPicPr>
          <p:cNvPr id="11" name="Picture 10" descr="Loaves of freshly baked sourdough bread">
            <a:extLst>
              <a:ext uri="{FF2B5EF4-FFF2-40B4-BE49-F238E27FC236}">
                <a16:creationId xmlns:a16="http://schemas.microsoft.com/office/drawing/2014/main" id="{12890C09-D412-7819-2199-F0689891CE1F}"/>
              </a:ext>
            </a:extLst>
          </p:cNvPr>
          <p:cNvPicPr>
            <a:picLocks noChangeAspect="1"/>
          </p:cNvPicPr>
          <p:nvPr/>
        </p:nvPicPr>
        <p:blipFill>
          <a:blip r:embed="rId2"/>
          <a:stretch>
            <a:fillRect/>
          </a:stretch>
        </p:blipFill>
        <p:spPr>
          <a:xfrm>
            <a:off x="6422568" y="2082800"/>
            <a:ext cx="5334000" cy="3556000"/>
          </a:xfrm>
          <a:prstGeom prst="rect">
            <a:avLst/>
          </a:prstGeom>
        </p:spPr>
      </p:pic>
    </p:spTree>
    <p:extLst>
      <p:ext uri="{BB962C8B-B14F-4D97-AF65-F5344CB8AC3E}">
        <p14:creationId xmlns:p14="http://schemas.microsoft.com/office/powerpoint/2010/main" val="22313252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46C34-5D46-D7F9-15A0-1A8CAF3F8BB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CD3FAE0-B00F-4B9C-516F-097C475110EC}"/>
              </a:ext>
            </a:extLst>
          </p:cNvPr>
          <p:cNvSpPr>
            <a:spLocks noGrp="1"/>
          </p:cNvSpPr>
          <p:nvPr>
            <p:ph type="body" sz="quarter" idx="27"/>
          </p:nvPr>
        </p:nvSpPr>
        <p:spPr>
          <a:xfrm>
            <a:off x="751414" y="378372"/>
            <a:ext cx="8131329" cy="1126708"/>
          </a:xfrm>
        </p:spPr>
        <p:txBody>
          <a:bodyPr/>
          <a:lstStyle/>
          <a:p>
            <a:r>
              <a:rPr lang="en-US" dirty="0"/>
              <a:t>4. CARTES DE RECETTES </a:t>
            </a:r>
          </a:p>
        </p:txBody>
      </p:sp>
      <p:sp>
        <p:nvSpPr>
          <p:cNvPr id="18" name="Text Placeholder 4">
            <a:extLst>
              <a:ext uri="{FF2B5EF4-FFF2-40B4-BE49-F238E27FC236}">
                <a16:creationId xmlns:a16="http://schemas.microsoft.com/office/drawing/2014/main" id="{60AA6740-4BEC-0F38-490F-6D769A15C3DB}"/>
              </a:ext>
            </a:extLst>
          </p:cNvPr>
          <p:cNvSpPr>
            <a:spLocks noGrp="1"/>
          </p:cNvSpPr>
          <p:nvPr>
            <p:ph type="body" sz="quarter" idx="14"/>
          </p:nvPr>
        </p:nvSpPr>
        <p:spPr>
          <a:xfrm>
            <a:off x="477388" y="1818438"/>
            <a:ext cx="7477083" cy="4459055"/>
          </a:xfrm>
        </p:spPr>
        <p:txBody>
          <a:bodyPr/>
          <a:lstStyle/>
          <a:p>
            <a:pPr>
              <a:buNone/>
            </a:pPr>
            <a:r>
              <a:rPr lang="en-GB" sz="1600" b="1" dirty="0">
                <a:solidFill>
                  <a:srgbClr val="B6D1E1"/>
                </a:solidFill>
              </a:rPr>
              <a:t>Ne vous contentez pas de vendre un produit, montrez aux gens comment l'apprécier.</a:t>
            </a:r>
          </a:p>
          <a:p>
            <a:pPr>
              <a:buNone/>
            </a:pPr>
            <a:r>
              <a:rPr lang="en-GB" sz="1600" dirty="0">
                <a:solidFill>
                  <a:schemeClr val="tx1"/>
                </a:solidFill>
              </a:rPr>
              <a:t>Les cartes de recettes et les conseils de service font de votre repas une expérience.</a:t>
            </a:r>
          </a:p>
          <a:p>
            <a:pPr>
              <a:buNone/>
            </a:pPr>
            <a:endParaRPr lang="en-GB" sz="1600" dirty="0">
              <a:solidFill>
                <a:schemeClr val="tx1"/>
              </a:solidFill>
            </a:endParaRPr>
          </a:p>
          <a:p>
            <a:pPr>
              <a:buNone/>
            </a:pPr>
            <a:r>
              <a:rPr lang="en-GB" sz="1600" b="1" dirty="0">
                <a:solidFill>
                  <a:srgbClr val="B6D1E1"/>
                </a:solidFill>
              </a:rPr>
              <a:t>Pourquoi ça marche</a:t>
            </a:r>
          </a:p>
          <a:p>
            <a:pPr>
              <a:buNone/>
            </a:pPr>
            <a:r>
              <a:rPr lang="en-GB" sz="1600" dirty="0">
                <a:solidFill>
                  <a:schemeClr val="tx1"/>
                </a:solidFill>
              </a:rPr>
              <a:t>Aide les clients à utiliser votre produit en toute confiance</a:t>
            </a:r>
          </a:p>
          <a:p>
            <a:pPr>
              <a:buNone/>
            </a:pPr>
            <a:r>
              <a:rPr lang="en-GB" sz="1600" dirty="0">
                <a:solidFill>
                  <a:schemeClr val="tx1"/>
                </a:solidFill>
              </a:rPr>
              <a:t>Ajoute de la personnalité et de la culture à votre emballage ou à votre stand sur le marché.</a:t>
            </a:r>
          </a:p>
          <a:p>
            <a:pPr>
              <a:buNone/>
            </a:pPr>
            <a:r>
              <a:rPr lang="en-GB" sz="1600" dirty="0">
                <a:solidFill>
                  <a:schemeClr val="tx1"/>
                </a:solidFill>
              </a:rPr>
              <a:t>Encourage les achats répétés lorsque les clients utilisent votre produit à la maison</a:t>
            </a:r>
          </a:p>
          <a:p>
            <a:pPr>
              <a:buNone/>
            </a:pPr>
            <a:endParaRPr lang="en-GB" sz="1600" dirty="0">
              <a:solidFill>
                <a:schemeClr val="tx1"/>
              </a:solidFill>
            </a:endParaRPr>
          </a:p>
          <a:p>
            <a:pPr>
              <a:buNone/>
            </a:pPr>
            <a:r>
              <a:rPr lang="en-GB" sz="1600" b="1" dirty="0">
                <a:solidFill>
                  <a:srgbClr val="B6D1E1"/>
                </a:solidFill>
              </a:rPr>
              <a:t> Ce qu'il faut inclure</a:t>
            </a:r>
          </a:p>
          <a:p>
            <a:pPr marL="342900" indent="-342900">
              <a:buFont typeface="Arial" panose="020B0604020202020204" pitchFamily="34" charset="0"/>
              <a:buChar char="•"/>
            </a:pPr>
            <a:r>
              <a:rPr lang="en-GB" sz="1600" dirty="0">
                <a:solidFill>
                  <a:schemeClr val="tx1"/>
                </a:solidFill>
              </a:rPr>
              <a:t>Une recette simple ou un conseil de service (1 à 3 étapes maximum)</a:t>
            </a:r>
          </a:p>
          <a:p>
            <a:pPr marL="342900" indent="-342900">
              <a:buFont typeface="Arial" panose="020B0604020202020204" pitchFamily="34" charset="0"/>
              <a:buChar char="•"/>
            </a:pPr>
            <a:r>
              <a:rPr lang="en-GB" sz="1600" dirty="0">
                <a:solidFill>
                  <a:schemeClr val="tx1"/>
                </a:solidFill>
              </a:rPr>
              <a:t>Ingrédients et mode d'emploi de votre produit</a:t>
            </a:r>
          </a:p>
          <a:p>
            <a:pPr marL="342900" indent="-342900">
              <a:buFont typeface="Arial" panose="020B0604020202020204" pitchFamily="34" charset="0"/>
              <a:buChar char="•"/>
            </a:pPr>
            <a:r>
              <a:rPr lang="en-GB" sz="1600" dirty="0">
                <a:solidFill>
                  <a:schemeClr val="tx1"/>
                </a:solidFill>
              </a:rPr>
              <a:t>Une note personnelle ou un souvenir - "Cette sauce me rappelle les dîners de famille à Lagos". </a:t>
            </a:r>
          </a:p>
          <a:p>
            <a:pPr marL="342900" indent="-342900">
              <a:buFont typeface="Arial" panose="020B0604020202020204" pitchFamily="34" charset="0"/>
              <a:buChar char="•"/>
            </a:pPr>
            <a:r>
              <a:rPr lang="en-GB" sz="1600" dirty="0">
                <a:solidFill>
                  <a:schemeClr val="tx1"/>
                </a:solidFill>
              </a:rPr>
              <a:t>Votre adresse sur les médias sociaux ou le lien de votre site web</a:t>
            </a:r>
          </a:p>
          <a:p>
            <a:pPr marL="342900" indent="-342900">
              <a:buFont typeface="Arial" panose="020B0604020202020204" pitchFamily="34" charset="0"/>
              <a:buChar char="•"/>
            </a:pPr>
            <a:r>
              <a:rPr lang="en-GB" sz="1600" dirty="0">
                <a:solidFill>
                  <a:schemeClr val="tx1"/>
                </a:solidFill>
              </a:rPr>
              <a:t>Facultatif : Code QR vers une vidéo ou une recette complète</a:t>
            </a:r>
            <a:endParaRPr lang="en-US" sz="1600" dirty="0">
              <a:solidFill>
                <a:schemeClr val="tx1"/>
              </a:solidFill>
            </a:endParaRPr>
          </a:p>
        </p:txBody>
      </p:sp>
      <p:sp>
        <p:nvSpPr>
          <p:cNvPr id="12" name="TextBox 11">
            <a:extLst>
              <a:ext uri="{FF2B5EF4-FFF2-40B4-BE49-F238E27FC236}">
                <a16:creationId xmlns:a16="http://schemas.microsoft.com/office/drawing/2014/main" id="{9590A2DE-9104-7BFA-26D2-CF4222A1CA39}"/>
              </a:ext>
            </a:extLst>
          </p:cNvPr>
          <p:cNvSpPr txBox="1"/>
          <p:nvPr/>
        </p:nvSpPr>
        <p:spPr>
          <a:xfrm>
            <a:off x="8690847" y="2062806"/>
            <a:ext cx="3023766" cy="3046988"/>
          </a:xfrm>
          <a:prstGeom prst="rect">
            <a:avLst/>
          </a:prstGeom>
          <a:solidFill>
            <a:srgbClr val="B6D1E1"/>
          </a:solidFill>
        </p:spPr>
        <p:txBody>
          <a:bodyPr wrap="square">
            <a:spAutoFit/>
          </a:bodyPr>
          <a:lstStyle/>
          <a:p>
            <a:r>
              <a:rPr lang="en-GB" sz="2400" b="1" dirty="0">
                <a:solidFill>
                  <a:schemeClr val="tx1"/>
                </a:solidFill>
              </a:rPr>
              <a:t>Exemple :</a:t>
            </a:r>
          </a:p>
          <a:p>
            <a:r>
              <a:rPr lang="en-GB" sz="2400" i="1" dirty="0">
                <a:solidFill>
                  <a:schemeClr val="tx1"/>
                </a:solidFill>
              </a:rPr>
              <a:t>Essayez notre harissa rose avec des légumes rôtis ou mélangé à du couscous, pour une saveur nord-africaine audacieuse en moins de 5 minutes.</a:t>
            </a:r>
            <a:endParaRPr lang="en-IE" sz="2400" i="1" dirty="0"/>
          </a:p>
        </p:txBody>
      </p:sp>
    </p:spTree>
    <p:extLst>
      <p:ext uri="{BB962C8B-B14F-4D97-AF65-F5344CB8AC3E}">
        <p14:creationId xmlns:p14="http://schemas.microsoft.com/office/powerpoint/2010/main" val="21306505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38668-7449-06BD-E056-259A6E158CC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0500206-9639-BA5A-C6ED-F58140BF395B}"/>
              </a:ext>
            </a:extLst>
          </p:cNvPr>
          <p:cNvSpPr>
            <a:spLocks noGrp="1"/>
          </p:cNvSpPr>
          <p:nvPr>
            <p:ph type="body" sz="quarter" idx="27"/>
          </p:nvPr>
        </p:nvSpPr>
        <p:spPr>
          <a:xfrm>
            <a:off x="751414" y="378372"/>
            <a:ext cx="8131329" cy="1126708"/>
          </a:xfrm>
        </p:spPr>
        <p:txBody>
          <a:bodyPr/>
          <a:lstStyle/>
          <a:p>
            <a:r>
              <a:rPr lang="en-US" dirty="0"/>
              <a:t>5. PHOTOGRAPHIE</a:t>
            </a:r>
          </a:p>
        </p:txBody>
      </p:sp>
      <p:sp>
        <p:nvSpPr>
          <p:cNvPr id="18" name="Text Placeholder 4">
            <a:extLst>
              <a:ext uri="{FF2B5EF4-FFF2-40B4-BE49-F238E27FC236}">
                <a16:creationId xmlns:a16="http://schemas.microsoft.com/office/drawing/2014/main" id="{125668B8-3964-9367-7E14-CD793AFD372E}"/>
              </a:ext>
            </a:extLst>
          </p:cNvPr>
          <p:cNvSpPr>
            <a:spLocks noGrp="1"/>
          </p:cNvSpPr>
          <p:nvPr>
            <p:ph type="body" sz="quarter" idx="14"/>
          </p:nvPr>
        </p:nvSpPr>
        <p:spPr>
          <a:xfrm>
            <a:off x="339824" y="1705149"/>
            <a:ext cx="7881685" cy="4459055"/>
          </a:xfrm>
        </p:spPr>
        <p:txBody>
          <a:bodyPr/>
          <a:lstStyle/>
          <a:p>
            <a:pPr>
              <a:buNone/>
            </a:pPr>
            <a:r>
              <a:rPr lang="en-GB" sz="1800" b="1" dirty="0">
                <a:solidFill>
                  <a:srgbClr val="B6D1E1"/>
                </a:solidFill>
              </a:rPr>
              <a:t>Les gens mangent d'abord avec les yeux. </a:t>
            </a:r>
          </a:p>
          <a:p>
            <a:pPr>
              <a:buNone/>
            </a:pPr>
            <a:r>
              <a:rPr lang="en-GB" sz="1800" dirty="0">
                <a:solidFill>
                  <a:schemeClr val="tx1"/>
                </a:solidFill>
              </a:rPr>
              <a:t>Des visuels forts attirent l'attention et donnent une image professionnelle</a:t>
            </a:r>
          </a:p>
          <a:p>
            <a:pPr>
              <a:buNone/>
            </a:pPr>
            <a:r>
              <a:rPr lang="en-GB" sz="1800" dirty="0">
                <a:solidFill>
                  <a:schemeClr val="tx1"/>
                </a:solidFill>
              </a:rPr>
              <a:t>Aide les clients à imaginer votre cuisine à leur table</a:t>
            </a:r>
          </a:p>
          <a:p>
            <a:pPr>
              <a:buNone/>
            </a:pPr>
            <a:r>
              <a:rPr lang="en-GB" sz="1800" dirty="0">
                <a:solidFill>
                  <a:schemeClr val="tx1"/>
                </a:solidFill>
              </a:rPr>
              <a:t>Idéal pour Instagram, les menus, les flyers et les sites web</a:t>
            </a:r>
          </a:p>
          <a:p>
            <a:pPr>
              <a:buNone/>
            </a:pPr>
            <a:endParaRPr lang="en-GB" sz="1800" dirty="0">
              <a:solidFill>
                <a:schemeClr val="tx1"/>
              </a:solidFill>
            </a:endParaRPr>
          </a:p>
          <a:p>
            <a:pPr>
              <a:buNone/>
            </a:pPr>
            <a:r>
              <a:rPr lang="en-GB" sz="1800" b="1" dirty="0">
                <a:solidFill>
                  <a:srgbClr val="B6D1E1"/>
                </a:solidFill>
              </a:rPr>
              <a:t> Que photographier ?</a:t>
            </a:r>
          </a:p>
          <a:p>
            <a:pPr marL="342900" indent="-342900">
              <a:buFont typeface="Arial" panose="020B0604020202020204" pitchFamily="34" charset="0"/>
              <a:buChar char="•"/>
            </a:pPr>
            <a:r>
              <a:rPr lang="en-GB" sz="1800" dirty="0">
                <a:solidFill>
                  <a:schemeClr val="tx1"/>
                </a:solidFill>
              </a:rPr>
              <a:t>Votre plat ou produit fini à la lumière naturelle</a:t>
            </a:r>
          </a:p>
          <a:p>
            <a:pPr marL="342900" indent="-342900">
              <a:buFont typeface="Arial" panose="020B0604020202020204" pitchFamily="34" charset="0"/>
              <a:buChar char="•"/>
            </a:pPr>
            <a:r>
              <a:rPr lang="en-GB" sz="1800" dirty="0">
                <a:solidFill>
                  <a:schemeClr val="tx1"/>
                </a:solidFill>
              </a:rPr>
              <a:t>Vous êtes en action - en train de cuisiner, de préparer un plat ou de vendre</a:t>
            </a:r>
          </a:p>
          <a:p>
            <a:pPr marL="342900" indent="-342900">
              <a:buFont typeface="Arial" panose="020B0604020202020204" pitchFamily="34" charset="0"/>
              <a:buChar char="•"/>
            </a:pPr>
            <a:r>
              <a:rPr lang="en-GB" sz="1800" dirty="0">
                <a:solidFill>
                  <a:schemeClr val="tx1"/>
                </a:solidFill>
              </a:rPr>
              <a:t>Ingrédients, épices, outils </a:t>
            </a:r>
          </a:p>
          <a:p>
            <a:pPr marL="342900" indent="-342900">
              <a:buFont typeface="Arial" panose="020B0604020202020204" pitchFamily="34" charset="0"/>
              <a:buChar char="•"/>
            </a:pPr>
            <a:r>
              <a:rPr lang="en-GB" sz="1800" dirty="0">
                <a:solidFill>
                  <a:schemeClr val="tx1"/>
                </a:solidFill>
              </a:rPr>
              <a:t>Personnes dégustant votre nourriture (avec autorisation !)</a:t>
            </a:r>
          </a:p>
          <a:p>
            <a:pPr marL="342900" indent="-342900">
              <a:buFont typeface="Arial" panose="020B0604020202020204" pitchFamily="34" charset="0"/>
              <a:buChar char="•"/>
            </a:pPr>
            <a:endParaRPr lang="en-GB" sz="1800" dirty="0">
              <a:solidFill>
                <a:schemeClr val="tx1"/>
              </a:solidFill>
            </a:endParaRPr>
          </a:p>
          <a:p>
            <a:r>
              <a:rPr lang="en-GB" sz="1800" b="1" dirty="0">
                <a:solidFill>
                  <a:srgbClr val="B6D1E1"/>
                </a:solidFill>
              </a:rPr>
              <a:t> Conseils pour des photos d'aliments réussies</a:t>
            </a:r>
          </a:p>
          <a:p>
            <a:pPr marL="342900" indent="-342900">
              <a:buFont typeface="Arial" panose="020B0604020202020204" pitchFamily="34" charset="0"/>
              <a:buChar char="•"/>
            </a:pPr>
            <a:r>
              <a:rPr lang="en-GB" sz="1800" dirty="0">
                <a:solidFill>
                  <a:schemeClr val="tx1"/>
                </a:solidFill>
              </a:rPr>
              <a:t>Utiliser la lumière naturelle près d'une fenêtre, sans flash</a:t>
            </a:r>
          </a:p>
          <a:p>
            <a:pPr marL="342900" indent="-342900">
              <a:buFont typeface="Arial" panose="020B0604020202020204" pitchFamily="34" charset="0"/>
              <a:buChar char="•"/>
            </a:pPr>
            <a:r>
              <a:rPr lang="en-GB" sz="1800" dirty="0">
                <a:solidFill>
                  <a:schemeClr val="tx1"/>
                </a:solidFill>
              </a:rPr>
              <a:t>Garder l'arrière-plan simple et propre</a:t>
            </a:r>
          </a:p>
          <a:p>
            <a:pPr marL="342900" indent="-342900">
              <a:buFont typeface="Arial" panose="020B0604020202020204" pitchFamily="34" charset="0"/>
              <a:buChar char="•"/>
            </a:pPr>
            <a:r>
              <a:rPr lang="en-GB" sz="1800" dirty="0">
                <a:solidFill>
                  <a:schemeClr val="tx1"/>
                </a:solidFill>
              </a:rPr>
              <a:t>Faire des gros plans avec la texture et la couleur</a:t>
            </a:r>
          </a:p>
          <a:p>
            <a:pPr marL="342900" indent="-342900">
              <a:buFont typeface="Arial" panose="020B0604020202020204" pitchFamily="34" charset="0"/>
              <a:buChar char="•"/>
            </a:pPr>
            <a:r>
              <a:rPr lang="en-GB" sz="1800" dirty="0">
                <a:solidFill>
                  <a:schemeClr val="tx1"/>
                </a:solidFill>
              </a:rPr>
              <a:t>Utilisez votre téléphone - vous n'avez pas besoin d'équipement sophistiqué</a:t>
            </a:r>
            <a:endParaRPr lang="en-US" sz="1800" dirty="0">
              <a:solidFill>
                <a:schemeClr val="tx1"/>
              </a:solidFill>
            </a:endParaRPr>
          </a:p>
        </p:txBody>
      </p:sp>
      <p:pic>
        <p:nvPicPr>
          <p:cNvPr id="9" name="Picture 8" descr="Person using cellphone to take photo of soup in bowls with culinary garnishes">
            <a:extLst>
              <a:ext uri="{FF2B5EF4-FFF2-40B4-BE49-F238E27FC236}">
                <a16:creationId xmlns:a16="http://schemas.microsoft.com/office/drawing/2014/main" id="{BE62B381-B5D9-29D4-2DC6-598039836286}"/>
              </a:ext>
            </a:extLst>
          </p:cNvPr>
          <p:cNvPicPr>
            <a:picLocks noChangeAspect="1"/>
          </p:cNvPicPr>
          <p:nvPr/>
        </p:nvPicPr>
        <p:blipFill>
          <a:blip r:embed="rId2"/>
          <a:stretch>
            <a:fillRect/>
          </a:stretch>
        </p:blipFill>
        <p:spPr>
          <a:xfrm>
            <a:off x="7921267" y="3228392"/>
            <a:ext cx="4054607" cy="2703071"/>
          </a:xfrm>
          <a:prstGeom prst="rect">
            <a:avLst/>
          </a:prstGeom>
        </p:spPr>
      </p:pic>
    </p:spTree>
    <p:extLst>
      <p:ext uri="{BB962C8B-B14F-4D97-AF65-F5344CB8AC3E}">
        <p14:creationId xmlns:p14="http://schemas.microsoft.com/office/powerpoint/2010/main" val="29730401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6F3CB-EB45-C7C3-E3F5-E82045BA830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00B1048-26DA-9473-EC18-F288B2AB55D7}"/>
              </a:ext>
            </a:extLst>
          </p:cNvPr>
          <p:cNvSpPr>
            <a:spLocks noGrp="1"/>
          </p:cNvSpPr>
          <p:nvPr>
            <p:ph type="body" sz="quarter" idx="27"/>
          </p:nvPr>
        </p:nvSpPr>
        <p:spPr>
          <a:xfrm>
            <a:off x="751414" y="616948"/>
            <a:ext cx="8131329" cy="1126708"/>
          </a:xfrm>
        </p:spPr>
        <p:txBody>
          <a:bodyPr/>
          <a:lstStyle/>
          <a:p>
            <a:r>
              <a:rPr lang="en-US" dirty="0"/>
              <a:t>6. MARCHÉS DE PRODUCTEURS ET FOIRES DE RUE</a:t>
            </a:r>
          </a:p>
          <a:p>
            <a:endParaRPr lang="en-US" dirty="0"/>
          </a:p>
        </p:txBody>
      </p:sp>
      <p:sp>
        <p:nvSpPr>
          <p:cNvPr id="18" name="Text Placeholder 4">
            <a:extLst>
              <a:ext uri="{FF2B5EF4-FFF2-40B4-BE49-F238E27FC236}">
                <a16:creationId xmlns:a16="http://schemas.microsoft.com/office/drawing/2014/main" id="{F354301A-4C86-0224-675D-1F7A92D5A416}"/>
              </a:ext>
            </a:extLst>
          </p:cNvPr>
          <p:cNvSpPr>
            <a:spLocks noGrp="1"/>
          </p:cNvSpPr>
          <p:nvPr>
            <p:ph type="body" sz="quarter" idx="14"/>
          </p:nvPr>
        </p:nvSpPr>
        <p:spPr>
          <a:xfrm>
            <a:off x="339824" y="1705149"/>
            <a:ext cx="8448126" cy="4459055"/>
          </a:xfrm>
        </p:spPr>
        <p:txBody>
          <a:bodyPr/>
          <a:lstStyle/>
          <a:p>
            <a:pPr>
              <a:buNone/>
            </a:pPr>
            <a:r>
              <a:rPr lang="en-GB" sz="2000" dirty="0">
                <a:solidFill>
                  <a:schemeClr val="tx1"/>
                </a:solidFill>
              </a:rPr>
              <a:t>Les marchés et les foires sont des lieux où les clients voient, goûtent et font confiance à votre marque.  Ils offrent la possibilité de vendre, d'entrer en contact avec les gens et de renforcer votre présence au sein de la communauté.</a:t>
            </a:r>
          </a:p>
          <a:p>
            <a:pPr>
              <a:buNone/>
            </a:pPr>
            <a:endParaRPr lang="en-GB" sz="2000" dirty="0">
              <a:solidFill>
                <a:schemeClr val="tx1"/>
              </a:solidFill>
            </a:endParaRPr>
          </a:p>
          <a:p>
            <a:pPr>
              <a:buNone/>
            </a:pPr>
            <a:r>
              <a:rPr lang="en-GB" sz="2000" b="1" dirty="0">
                <a:solidFill>
                  <a:srgbClr val="B6D1E1"/>
                </a:solidFill>
              </a:rPr>
              <a:t>Pourquoi les marchés fonctionnent-ils ?</a:t>
            </a:r>
          </a:p>
          <a:p>
            <a:pPr marL="342900" indent="-342900">
              <a:buFont typeface="Arial" panose="020B0604020202020204" pitchFamily="34" charset="0"/>
              <a:buChar char="•"/>
            </a:pPr>
            <a:r>
              <a:rPr lang="en-GB" sz="2000" dirty="0">
                <a:solidFill>
                  <a:schemeClr val="tx1"/>
                </a:solidFill>
              </a:rPr>
              <a:t>Vous parlez directement aux clients. Les gens peuvent goûter vos plats sur place</a:t>
            </a:r>
          </a:p>
          <a:p>
            <a:pPr marL="342900" indent="-342900">
              <a:buFont typeface="Arial" panose="020B0604020202020204" pitchFamily="34" charset="0"/>
              <a:buChar char="•"/>
            </a:pPr>
            <a:r>
              <a:rPr lang="en-GB" sz="2000" dirty="0">
                <a:solidFill>
                  <a:schemeClr val="tx1"/>
                </a:solidFill>
              </a:rPr>
              <a:t>Vous développez la reconnaissance de votre nom et le bouche-à-oreille</a:t>
            </a:r>
          </a:p>
          <a:p>
            <a:pPr marL="342900" indent="-342900">
              <a:buFont typeface="Arial" panose="020B0604020202020204" pitchFamily="34" charset="0"/>
              <a:buChar char="•"/>
            </a:pPr>
            <a:r>
              <a:rPr lang="en-GB" sz="2000" dirty="0">
                <a:solidFill>
                  <a:schemeClr val="tx1"/>
                </a:solidFill>
              </a:rPr>
              <a:t>Vous apprenez ce que les gens aiment (et ce qu'ils demandent)</a:t>
            </a:r>
          </a:p>
          <a:p>
            <a:pPr marL="342900" indent="-342900">
              <a:buFont typeface="Arial" panose="020B0604020202020204" pitchFamily="34" charset="0"/>
              <a:buChar char="•"/>
            </a:pPr>
            <a:endParaRPr lang="en-GB" sz="2000" dirty="0">
              <a:solidFill>
                <a:schemeClr val="tx1"/>
              </a:solidFill>
            </a:endParaRPr>
          </a:p>
          <a:p>
            <a:r>
              <a:rPr lang="en-GB" sz="2000" b="1" dirty="0">
                <a:solidFill>
                  <a:srgbClr val="B6D1E1"/>
                </a:solidFill>
              </a:rPr>
              <a:t>Ce qu'il faut apporter</a:t>
            </a:r>
          </a:p>
          <a:p>
            <a:pPr marL="342900" indent="-342900">
              <a:buFont typeface="Arial" panose="020B0604020202020204" pitchFamily="34" charset="0"/>
              <a:buChar char="•"/>
            </a:pPr>
            <a:r>
              <a:rPr lang="en-GB" sz="2000" dirty="0">
                <a:solidFill>
                  <a:schemeClr val="tx1"/>
                </a:solidFill>
              </a:rPr>
              <a:t>Une table propre et attrayante</a:t>
            </a:r>
          </a:p>
          <a:p>
            <a:pPr marL="342900" indent="-342900">
              <a:buFont typeface="Arial" panose="020B0604020202020204" pitchFamily="34" charset="0"/>
              <a:buChar char="•"/>
            </a:pPr>
            <a:r>
              <a:rPr lang="en-GB" sz="2000" dirty="0">
                <a:solidFill>
                  <a:schemeClr val="tx1"/>
                </a:solidFill>
              </a:rPr>
              <a:t>Signalisation avec votre nom, votre histoire et vos prix</a:t>
            </a:r>
          </a:p>
          <a:p>
            <a:pPr marL="342900" indent="-342900">
              <a:buFont typeface="Arial" panose="020B0604020202020204" pitchFamily="34" charset="0"/>
              <a:buChar char="•"/>
            </a:pPr>
            <a:r>
              <a:rPr lang="en-GB" sz="2000" dirty="0">
                <a:solidFill>
                  <a:schemeClr val="tx1"/>
                </a:solidFill>
              </a:rPr>
              <a:t>Cartes de visite, prospectus ou listes de produits</a:t>
            </a:r>
          </a:p>
          <a:p>
            <a:pPr marL="342900" indent="-342900">
              <a:buFont typeface="Arial" panose="020B0604020202020204" pitchFamily="34" charset="0"/>
              <a:buChar char="•"/>
            </a:pPr>
            <a:r>
              <a:rPr lang="en-GB" sz="2000" dirty="0">
                <a:solidFill>
                  <a:schemeClr val="tx1"/>
                </a:solidFill>
              </a:rPr>
              <a:t>Échantillons de dégustation (sûrs et de petite taille)</a:t>
            </a:r>
          </a:p>
          <a:p>
            <a:pPr marL="342900" indent="-342900">
              <a:buFont typeface="Arial" panose="020B0604020202020204" pitchFamily="34" charset="0"/>
              <a:buChar char="•"/>
            </a:pPr>
            <a:r>
              <a:rPr lang="en-GB" sz="2000" dirty="0">
                <a:solidFill>
                  <a:schemeClr val="tx1"/>
                </a:solidFill>
              </a:rPr>
              <a:t>Lecteur de carte ou code QR pour les paiements mobiles</a:t>
            </a:r>
            <a:endParaRPr lang="en-US" sz="2000" dirty="0">
              <a:solidFill>
                <a:schemeClr val="tx1"/>
              </a:solidFill>
            </a:endParaRPr>
          </a:p>
        </p:txBody>
      </p:sp>
      <p:sp>
        <p:nvSpPr>
          <p:cNvPr id="4" name="TextBox 3">
            <a:extLst>
              <a:ext uri="{FF2B5EF4-FFF2-40B4-BE49-F238E27FC236}">
                <a16:creationId xmlns:a16="http://schemas.microsoft.com/office/drawing/2014/main" id="{248110F7-AA23-9CC9-69CF-39CBAB70F0AE}"/>
              </a:ext>
            </a:extLst>
          </p:cNvPr>
          <p:cNvSpPr txBox="1"/>
          <p:nvPr/>
        </p:nvSpPr>
        <p:spPr>
          <a:xfrm>
            <a:off x="8882743" y="2195738"/>
            <a:ext cx="3155894" cy="4093428"/>
          </a:xfrm>
          <a:prstGeom prst="rect">
            <a:avLst/>
          </a:prstGeom>
          <a:noFill/>
          <a:ln w="12700">
            <a:solidFill>
              <a:srgbClr val="84BFA4"/>
            </a:solidFill>
          </a:ln>
        </p:spPr>
        <p:txBody>
          <a:bodyPr wrap="square">
            <a:spAutoFit/>
          </a:bodyPr>
          <a:lstStyle/>
          <a:p>
            <a:r>
              <a:rPr lang="en-GB" sz="2000" b="1" dirty="0">
                <a:solidFill>
                  <a:schemeClr val="tx1"/>
                </a:solidFill>
              </a:rPr>
              <a:t> Conseils pour les jours de marché</a:t>
            </a:r>
          </a:p>
          <a:p>
            <a:pPr marL="342900" indent="-342900">
              <a:buFont typeface="Arial" panose="020B0604020202020204" pitchFamily="34" charset="0"/>
              <a:buChar char="•"/>
            </a:pPr>
            <a:r>
              <a:rPr lang="en-GB" sz="2000" dirty="0">
                <a:solidFill>
                  <a:schemeClr val="tx1"/>
                </a:solidFill>
              </a:rPr>
              <a:t>Saluer tous les passants - un sourire invite à la </a:t>
            </a:r>
            <a:r>
              <a:rPr lang="en-GB" sz="2000" dirty="0"/>
              <a:t>conversation</a:t>
            </a:r>
            <a:endParaRPr lang="en-GB" sz="2000" dirty="0">
              <a:solidFill>
                <a:schemeClr val="tx1"/>
              </a:solidFill>
            </a:endParaRPr>
          </a:p>
          <a:p>
            <a:pPr algn="ctr"/>
            <a:r>
              <a:rPr lang="en-GB" sz="2000" dirty="0">
                <a:solidFill>
                  <a:schemeClr val="tx1"/>
                </a:solidFill>
              </a:rPr>
              <a:t>"Voulez-vous essayer un échantillon gratuit ?</a:t>
            </a:r>
          </a:p>
          <a:p>
            <a:pPr marL="342900" indent="-342900">
              <a:buFont typeface="Arial" panose="020B0604020202020204" pitchFamily="34" charset="0"/>
              <a:buChar char="•"/>
            </a:pPr>
            <a:r>
              <a:rPr lang="en-GB" sz="2000" dirty="0">
                <a:solidFill>
                  <a:schemeClr val="tx1"/>
                </a:solidFill>
              </a:rPr>
              <a:t>Prendre des notes sur les produits qui se vendent bien</a:t>
            </a:r>
          </a:p>
          <a:p>
            <a:pPr marL="342900" indent="-342900">
              <a:buFont typeface="Arial" panose="020B0604020202020204" pitchFamily="34" charset="0"/>
              <a:buChar char="•"/>
            </a:pPr>
            <a:r>
              <a:rPr lang="en-GB" sz="2000" dirty="0">
                <a:solidFill>
                  <a:schemeClr val="tx1"/>
                </a:solidFill>
              </a:rPr>
              <a:t>Prenez des photos et publiez-les sur vos pages sociales</a:t>
            </a:r>
            <a:endParaRPr lang="en-IE" sz="2000" dirty="0"/>
          </a:p>
        </p:txBody>
      </p:sp>
    </p:spTree>
    <p:extLst>
      <p:ext uri="{BB962C8B-B14F-4D97-AF65-F5344CB8AC3E}">
        <p14:creationId xmlns:p14="http://schemas.microsoft.com/office/powerpoint/2010/main" val="37100569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B49A9-5E2C-9C86-9F2D-667DC2E05AF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8CE1D42-A5C7-4EE5-8816-87D710700329}"/>
              </a:ext>
            </a:extLst>
          </p:cNvPr>
          <p:cNvSpPr>
            <a:spLocks noGrp="1"/>
          </p:cNvSpPr>
          <p:nvPr>
            <p:ph type="body" sz="quarter" idx="27"/>
          </p:nvPr>
        </p:nvSpPr>
        <p:spPr>
          <a:xfrm>
            <a:off x="751414" y="378372"/>
            <a:ext cx="10237570" cy="1126708"/>
          </a:xfrm>
        </p:spPr>
        <p:txBody>
          <a:bodyPr/>
          <a:lstStyle/>
          <a:p>
            <a:r>
              <a:rPr lang="en-US" dirty="0"/>
              <a:t>7. MATÉRIEL IMPRIMÉ - CE DONT VOUS AVEZ LE PLUS BESOIN</a:t>
            </a:r>
          </a:p>
        </p:txBody>
      </p:sp>
      <p:sp>
        <p:nvSpPr>
          <p:cNvPr id="18" name="Text Placeholder 4">
            <a:extLst>
              <a:ext uri="{FF2B5EF4-FFF2-40B4-BE49-F238E27FC236}">
                <a16:creationId xmlns:a16="http://schemas.microsoft.com/office/drawing/2014/main" id="{45D695C9-4C7B-7F3A-5D49-94486A1DB957}"/>
              </a:ext>
            </a:extLst>
          </p:cNvPr>
          <p:cNvSpPr>
            <a:spLocks noGrp="1"/>
          </p:cNvSpPr>
          <p:nvPr>
            <p:ph type="body" sz="quarter" idx="14"/>
          </p:nvPr>
        </p:nvSpPr>
        <p:spPr>
          <a:xfrm>
            <a:off x="214604" y="1834622"/>
            <a:ext cx="12624318" cy="4459055"/>
          </a:xfrm>
        </p:spPr>
        <p:txBody>
          <a:bodyPr/>
          <a:lstStyle/>
          <a:p>
            <a:pPr>
              <a:spcBef>
                <a:spcPts val="0"/>
              </a:spcBef>
              <a:tabLst>
                <a:tab pos="2741613" algn="l"/>
              </a:tabLst>
            </a:pPr>
            <a:r>
              <a:rPr lang="en-GB" sz="1400" dirty="0"/>
              <a:t>Même à l'ère du numérique, les documents imprimés ont encore de l'importance </a:t>
            </a:r>
            <a:r>
              <a:rPr lang="en-GB" sz="1400" b="1" dirty="0"/>
              <a:t>lorsqu'ils sont utiles, beaux et réfléchis</a:t>
            </a:r>
            <a:r>
              <a:rPr lang="en-GB" sz="1400" dirty="0"/>
              <a:t>.</a:t>
            </a:r>
            <a:br>
              <a:rPr lang="en-GB" sz="1400" dirty="0"/>
            </a:br>
            <a:r>
              <a:rPr lang="en-GB" sz="1400" dirty="0"/>
              <a:t>Utilisez-les pour laisser une impression durable sans laisser d'empreinte lourde.</a:t>
            </a:r>
          </a:p>
          <a:p>
            <a:pPr>
              <a:spcBef>
                <a:spcPts val="0"/>
              </a:spcBef>
              <a:tabLst>
                <a:tab pos="2741613" algn="l"/>
              </a:tabLst>
            </a:pPr>
            <a:endParaRPr lang="en-GB" sz="1400" dirty="0"/>
          </a:p>
          <a:p>
            <a:pPr>
              <a:spcBef>
                <a:spcPts val="0"/>
              </a:spcBef>
              <a:tabLst>
                <a:tab pos="2741613" algn="l"/>
              </a:tabLst>
            </a:pPr>
            <a:r>
              <a:rPr kumimoji="1" lang="en-IE" altLang="ja-JP" sz="1400" b="1" dirty="0">
                <a:latin typeface="Calibri" charset="0"/>
              </a:rPr>
              <a:t>Cartes de visite </a:t>
            </a:r>
            <a:r>
              <a:rPr kumimoji="1" lang="en-IE" altLang="ja-JP" sz="1400" dirty="0">
                <a:latin typeface="Calibri" charset="0"/>
              </a:rPr>
              <a:t>Elles sont peut-être démodées, mais elles constituent un outil de marketing important pour les entreprises. </a:t>
            </a:r>
          </a:p>
          <a:p>
            <a:pPr>
              <a:spcBef>
                <a:spcPts val="0"/>
              </a:spcBef>
              <a:tabLst>
                <a:tab pos="2741613" algn="l"/>
              </a:tabLst>
            </a:pPr>
            <a:r>
              <a:rPr kumimoji="1" lang="en-IE" altLang="ja-JP" sz="1400" dirty="0">
                <a:latin typeface="Calibri" charset="0"/>
              </a:rPr>
              <a:t>	renforcer votre crédibilité en tant que chef d'entreprise, créer des réseaux et faire des affaires.</a:t>
            </a:r>
          </a:p>
          <a:p>
            <a:pPr>
              <a:spcBef>
                <a:spcPts val="0"/>
              </a:spcBef>
              <a:tabLst>
                <a:tab pos="2741613" algn="l"/>
              </a:tabLst>
            </a:pPr>
            <a:r>
              <a:rPr kumimoji="1" lang="en-IE" altLang="ja-JP" sz="1400" dirty="0">
                <a:latin typeface="Calibri" charset="0"/>
              </a:rPr>
              <a:t>	connexions (vous pouvez obtenir 500 cartes de visite pour moins de 20 euros)</a:t>
            </a:r>
          </a:p>
          <a:p>
            <a:pPr>
              <a:spcBef>
                <a:spcPts val="0"/>
              </a:spcBef>
              <a:tabLst>
                <a:tab pos="2741613" algn="l"/>
              </a:tabLst>
            </a:pPr>
            <a:endParaRPr kumimoji="1" lang="en-IE" altLang="ja-JP" sz="1400" dirty="0">
              <a:latin typeface="Calibri" charset="0"/>
            </a:endParaRPr>
          </a:p>
          <a:p>
            <a:pPr>
              <a:spcBef>
                <a:spcPts val="0"/>
              </a:spcBef>
              <a:tabLst>
                <a:tab pos="2741613" algn="l"/>
              </a:tabLst>
            </a:pPr>
            <a:endParaRPr kumimoji="1" lang="en-IE" altLang="ja-JP" sz="1400" dirty="0">
              <a:latin typeface="Calibri" charset="0"/>
            </a:endParaRPr>
          </a:p>
          <a:p>
            <a:pPr>
              <a:spcBef>
                <a:spcPts val="0"/>
              </a:spcBef>
              <a:tabLst>
                <a:tab pos="2741613" algn="l"/>
              </a:tabLst>
            </a:pPr>
            <a:r>
              <a:rPr kumimoji="1" lang="en-IE" altLang="ja-JP" sz="1400" b="1" dirty="0">
                <a:latin typeface="Calibri" charset="0"/>
              </a:rPr>
              <a:t>Communiqué de presse </a:t>
            </a:r>
            <a:r>
              <a:rPr kumimoji="1" lang="en-IE" altLang="ja-JP" sz="1400" dirty="0">
                <a:latin typeface="Calibri" charset="0"/>
              </a:rPr>
              <a:t>Pour les journaux locaux - les journalistes et les rédacteurs d'informations locales sont toujours</a:t>
            </a:r>
          </a:p>
          <a:p>
            <a:pPr>
              <a:spcBef>
                <a:spcPts val="0"/>
              </a:spcBef>
              <a:tabLst>
                <a:tab pos="2741613" algn="l"/>
              </a:tabLst>
            </a:pPr>
            <a:r>
              <a:rPr kumimoji="1" lang="en-IE" altLang="ja-JP" sz="1400" dirty="0">
                <a:latin typeface="Calibri" charset="0"/>
              </a:rPr>
              <a:t>	intéressés par les nouvelles locales.  Vous connaissez maintenant votre USP, vous avez les</a:t>
            </a:r>
          </a:p>
          <a:p>
            <a:pPr>
              <a:spcBef>
                <a:spcPts val="0"/>
              </a:spcBef>
              <a:tabLst>
                <a:tab pos="2741613" algn="l"/>
              </a:tabLst>
            </a:pPr>
            <a:r>
              <a:rPr kumimoji="1" lang="en-IE" altLang="ja-JP" sz="1400" dirty="0">
                <a:latin typeface="Calibri" charset="0"/>
              </a:rPr>
              <a:t>	le début d'une histoire de marque et peut-être même une date de lancement de l'entreprise -</a:t>
            </a:r>
          </a:p>
          <a:p>
            <a:pPr>
              <a:spcBef>
                <a:spcPts val="0"/>
              </a:spcBef>
              <a:tabLst>
                <a:tab pos="2741613" algn="l"/>
              </a:tabLst>
            </a:pPr>
            <a:r>
              <a:rPr kumimoji="1" lang="en-IE" altLang="ja-JP" sz="1400" dirty="0">
                <a:latin typeface="Calibri" charset="0"/>
              </a:rPr>
              <a:t>	En rassemblant tous ces éléments dans un communiqué de presse, vous êtes </a:t>
            </a:r>
            <a:r>
              <a:rPr kumimoji="1" lang="en-IE" altLang="ja-JP" sz="1400" dirty="0" err="1">
                <a:latin typeface="Calibri" charset="0"/>
              </a:rPr>
              <a:t>sûr</a:t>
            </a:r>
            <a:r>
              <a:rPr kumimoji="1" lang="en-IE" altLang="ja-JP" sz="1400" dirty="0">
                <a:latin typeface="Calibri" charset="0"/>
              </a:rPr>
              <a:t> </a:t>
            </a:r>
            <a:r>
              <a:rPr kumimoji="1" lang="en-IE" altLang="ja-JP" sz="1400" dirty="0" err="1">
                <a:latin typeface="Calibri" charset="0"/>
              </a:rPr>
              <a:t>d’avoir</a:t>
            </a:r>
            <a:r>
              <a:rPr kumimoji="1" lang="en-IE" altLang="ja-JP" sz="1400" dirty="0">
                <a:latin typeface="Calibri" charset="0"/>
              </a:rPr>
              <a:t> quelque chose </a:t>
            </a:r>
            <a:r>
              <a:rPr kumimoji="1" lang="en-IE" altLang="ja-JP" sz="1400" dirty="0" err="1">
                <a:latin typeface="Calibri" charset="0"/>
              </a:rPr>
              <a:t>d'imprimé</a:t>
            </a:r>
            <a:r>
              <a:rPr kumimoji="1" lang="en-IE" altLang="ja-JP" sz="1400" dirty="0">
                <a:latin typeface="Calibri" charset="0"/>
              </a:rPr>
              <a:t>. </a:t>
            </a:r>
            <a:endParaRPr lang="en-US" sz="1400" dirty="0"/>
          </a:p>
        </p:txBody>
      </p:sp>
    </p:spTree>
    <p:extLst>
      <p:ext uri="{BB962C8B-B14F-4D97-AF65-F5344CB8AC3E}">
        <p14:creationId xmlns:p14="http://schemas.microsoft.com/office/powerpoint/2010/main" val="36149140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US" dirty="0"/>
              <a:t>8. LES OUTILS DE MÉDIAS SOCIAUX</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5922818" y="1636258"/>
            <a:ext cx="5470896"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endParaRPr lang="en-US" dirty="0"/>
          </a:p>
          <a:p>
            <a:pPr>
              <a:buClr>
                <a:srgbClr val="B6D1E1"/>
              </a:buClr>
            </a:pPr>
            <a:endParaRPr lang="en-US" dirty="0"/>
          </a:p>
        </p:txBody>
      </p:sp>
      <p:sp>
        <p:nvSpPr>
          <p:cNvPr id="2" name="Text Placeholder 2">
            <a:extLst>
              <a:ext uri="{FF2B5EF4-FFF2-40B4-BE49-F238E27FC236}">
                <a16:creationId xmlns:a16="http://schemas.microsoft.com/office/drawing/2014/main" id="{F4FD55BF-F88F-5225-D680-6BFF462EA194}"/>
              </a:ext>
            </a:extLst>
          </p:cNvPr>
          <p:cNvSpPr txBox="1">
            <a:spLocks/>
          </p:cNvSpPr>
          <p:nvPr/>
        </p:nvSpPr>
        <p:spPr>
          <a:xfrm>
            <a:off x="404607" y="1442276"/>
            <a:ext cx="3398650" cy="1171451"/>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algn="l">
              <a:lnSpc>
                <a:spcPct val="100000"/>
              </a:lnSpc>
              <a:spcBef>
                <a:spcPts val="200"/>
              </a:spcBef>
              <a:buClr>
                <a:srgbClr val="B6D1E1"/>
              </a:buClr>
            </a:pPr>
            <a:r>
              <a:rPr lang="en-IE" sz="2000" b="1" i="1" dirty="0">
                <a:solidFill>
                  <a:srgbClr val="84BFA4"/>
                </a:solidFill>
              </a:rPr>
              <a:t>Les médias sociaux sont l'un des meilleurs outils de marketing pour les jeunes entreprises alimentaires. Pourquoi ? </a:t>
            </a:r>
          </a:p>
          <a:p>
            <a:pPr marL="0" lvl="1" algn="l">
              <a:lnSpc>
                <a:spcPct val="100000"/>
              </a:lnSpc>
              <a:spcBef>
                <a:spcPts val="200"/>
              </a:spcBef>
              <a:buClr>
                <a:srgbClr val="B6D1E1"/>
              </a:buClr>
            </a:pPr>
            <a:endParaRPr lang="en-IE" sz="2000" b="1" i="1" dirty="0">
              <a:solidFill>
                <a:srgbClr val="84BFA4"/>
              </a:solidFill>
            </a:endParaRPr>
          </a:p>
        </p:txBody>
      </p:sp>
      <p:cxnSp>
        <p:nvCxnSpPr>
          <p:cNvPr id="3" name="Straight Connector 2">
            <a:extLst>
              <a:ext uri="{FF2B5EF4-FFF2-40B4-BE49-F238E27FC236}">
                <a16:creationId xmlns:a16="http://schemas.microsoft.com/office/drawing/2014/main" id="{3CA43801-78A0-E20B-68C0-87DF7A641ABF}"/>
              </a:ext>
            </a:extLst>
          </p:cNvPr>
          <p:cNvCxnSpPr>
            <a:cxnSpLocks/>
          </p:cNvCxnSpPr>
          <p:nvPr/>
        </p:nvCxnSpPr>
        <p:spPr>
          <a:xfrm flipV="1">
            <a:off x="4056904" y="1636258"/>
            <a:ext cx="0" cy="3750983"/>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8F7E64F-70CE-08D8-BEBB-13A7E4A71B78}"/>
              </a:ext>
            </a:extLst>
          </p:cNvPr>
          <p:cNvSpPr txBox="1"/>
          <p:nvPr/>
        </p:nvSpPr>
        <p:spPr>
          <a:xfrm>
            <a:off x="4183585" y="1271267"/>
            <a:ext cx="7938269" cy="5632311"/>
          </a:xfrm>
          <a:prstGeom prst="rect">
            <a:avLst/>
          </a:prstGeom>
          <a:noFill/>
        </p:spPr>
        <p:txBody>
          <a:bodyPr wrap="square">
            <a:spAutoFit/>
          </a:bodyPr>
          <a:lstStyle/>
          <a:p>
            <a:r>
              <a:rPr lang="en-GB" sz="2000" b="1" dirty="0">
                <a:solidFill>
                  <a:srgbClr val="84BFA4"/>
                </a:solidFill>
              </a:rPr>
              <a:t>Il est gratuit. Il est flexible. Il fonctionne.</a:t>
            </a:r>
          </a:p>
          <a:p>
            <a:pPr marL="342900" indent="-342900">
              <a:buFont typeface="Arial" panose="020B0604020202020204" pitchFamily="34" charset="0"/>
              <a:buChar char="•"/>
            </a:pPr>
            <a:r>
              <a:rPr lang="en-GB" sz="2000" dirty="0"/>
              <a:t>Vous n'avez pas besoin d'un gros budget, mais seulement de temps, d'attention et de constance.</a:t>
            </a:r>
          </a:p>
          <a:p>
            <a:pPr marL="342900" indent="-342900">
              <a:buFont typeface="Arial" panose="020B0604020202020204" pitchFamily="34" charset="0"/>
              <a:buChar char="•"/>
            </a:pPr>
            <a:r>
              <a:rPr lang="en-GB" sz="2000" dirty="0"/>
              <a:t>Il vous permet d'entrer en contact avec des clients locaux ou même d'atteindre des personnes dans le monde entier.</a:t>
            </a:r>
          </a:p>
          <a:p>
            <a:pPr marL="342900" indent="-342900">
              <a:buFont typeface="Arial" panose="020B0604020202020204" pitchFamily="34" charset="0"/>
              <a:buChar char="•"/>
            </a:pPr>
            <a:r>
              <a:rPr lang="en-GB" sz="2000" dirty="0"/>
              <a:t>Les médias sociaux vous permettent de montrer votre véritable voix, votre culture et vos coulisses, ce qui renforce la confiance.</a:t>
            </a:r>
          </a:p>
          <a:p>
            <a:endParaRPr lang="en-GB" sz="2000" dirty="0"/>
          </a:p>
          <a:p>
            <a:r>
              <a:rPr lang="en-GB" sz="2000" b="1" dirty="0">
                <a:solidFill>
                  <a:srgbClr val="84BFA4"/>
                </a:solidFill>
              </a:rPr>
              <a:t>Pourquoi cela fonctionne pour l'alimentation :</a:t>
            </a:r>
          </a:p>
          <a:p>
            <a:pPr marL="342900" indent="-342900">
              <a:buFont typeface="Arial" panose="020B0604020202020204" pitchFamily="34" charset="0"/>
              <a:buChar char="•"/>
            </a:pPr>
            <a:r>
              <a:rPr lang="en-GB" sz="2000" dirty="0"/>
              <a:t>Les gens aiment les contenus alimentaires - ils sont visuels, émotionnels et partageables.</a:t>
            </a:r>
          </a:p>
          <a:p>
            <a:pPr marL="342900" indent="-342900">
              <a:buFont typeface="Arial" panose="020B0604020202020204" pitchFamily="34" charset="0"/>
              <a:buChar char="•"/>
            </a:pPr>
            <a:r>
              <a:rPr lang="en-GB" sz="2000" dirty="0"/>
              <a:t>Vous pouvez publier des photos de vos plats, de vos ingrédients, de vos recettes de famille ou des jours de marché.</a:t>
            </a:r>
          </a:p>
          <a:p>
            <a:pPr marL="342900" indent="-342900">
              <a:buFont typeface="Arial" panose="020B0604020202020204" pitchFamily="34" charset="0"/>
              <a:buChar char="•"/>
            </a:pPr>
            <a:r>
              <a:rPr lang="en-GB" sz="2000" dirty="0"/>
              <a:t>Vous pouvez utiliser des histoires, des vidéos ou des bobines pour montrer comment votre nourriture est fabriquée et pourquoi c'est important</a:t>
            </a:r>
          </a:p>
          <a:p>
            <a:endParaRPr lang="en-GB" sz="2000" dirty="0"/>
          </a:p>
          <a:p>
            <a:r>
              <a:rPr lang="en-GB" sz="2000" b="1" dirty="0"/>
              <a:t> </a:t>
            </a:r>
            <a:endParaRPr lang="en-IE" sz="2000" dirty="0"/>
          </a:p>
        </p:txBody>
      </p:sp>
      <p:pic>
        <p:nvPicPr>
          <p:cNvPr id="20" name="Picture 19" descr="A group of cubes with logos&#10;&#10;AI-generated content may be incorrect.">
            <a:extLst>
              <a:ext uri="{FF2B5EF4-FFF2-40B4-BE49-F238E27FC236}">
                <a16:creationId xmlns:a16="http://schemas.microsoft.com/office/drawing/2014/main" id="{F1820829-4F5D-574E-AC46-98545FE8EB5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65217" y="3244906"/>
            <a:ext cx="3638040" cy="2728530"/>
          </a:xfrm>
          <a:prstGeom prst="rect">
            <a:avLst/>
          </a:prstGeom>
        </p:spPr>
      </p:pic>
    </p:spTree>
    <p:extLst>
      <p:ext uri="{BB962C8B-B14F-4D97-AF65-F5344CB8AC3E}">
        <p14:creationId xmlns:p14="http://schemas.microsoft.com/office/powerpoint/2010/main" val="39124138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0198F-BF62-2750-F26C-F645189E20B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5E4CF1A-0A73-E404-BE6B-3790B349D29C}"/>
              </a:ext>
            </a:extLst>
          </p:cNvPr>
          <p:cNvSpPr>
            <a:spLocks noGrp="1"/>
          </p:cNvSpPr>
          <p:nvPr>
            <p:ph type="body" sz="quarter" idx="27"/>
          </p:nvPr>
        </p:nvSpPr>
        <p:spPr/>
        <p:txBody>
          <a:bodyPr/>
          <a:lstStyle/>
          <a:p>
            <a:r>
              <a:rPr lang="en-US" dirty="0"/>
              <a:t>8. OUTILS DE MÉDIAS SOCIAUX</a:t>
            </a:r>
          </a:p>
        </p:txBody>
      </p:sp>
      <p:sp>
        <p:nvSpPr>
          <p:cNvPr id="19" name="Text Placeholder 7">
            <a:extLst>
              <a:ext uri="{FF2B5EF4-FFF2-40B4-BE49-F238E27FC236}">
                <a16:creationId xmlns:a16="http://schemas.microsoft.com/office/drawing/2014/main" id="{28CEC77B-EF64-DAB2-F0EB-5FAB278FAFBD}"/>
              </a:ext>
            </a:extLst>
          </p:cNvPr>
          <p:cNvSpPr txBox="1">
            <a:spLocks/>
          </p:cNvSpPr>
          <p:nvPr/>
        </p:nvSpPr>
        <p:spPr>
          <a:xfrm>
            <a:off x="5922818" y="1636258"/>
            <a:ext cx="5470896"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endParaRPr lang="en-US" dirty="0"/>
          </a:p>
          <a:p>
            <a:pPr>
              <a:buClr>
                <a:srgbClr val="B6D1E1"/>
              </a:buClr>
            </a:pPr>
            <a:endParaRPr lang="en-US" dirty="0"/>
          </a:p>
        </p:txBody>
      </p:sp>
      <p:sp>
        <p:nvSpPr>
          <p:cNvPr id="12" name="TextBox 11">
            <a:extLst>
              <a:ext uri="{FF2B5EF4-FFF2-40B4-BE49-F238E27FC236}">
                <a16:creationId xmlns:a16="http://schemas.microsoft.com/office/drawing/2014/main" id="{8FC9AAC1-2544-3870-AD9F-302C727B0FD2}"/>
              </a:ext>
            </a:extLst>
          </p:cNvPr>
          <p:cNvSpPr txBox="1"/>
          <p:nvPr/>
        </p:nvSpPr>
        <p:spPr>
          <a:xfrm>
            <a:off x="4183585" y="1271267"/>
            <a:ext cx="7938269" cy="769441"/>
          </a:xfrm>
          <a:prstGeom prst="rect">
            <a:avLst/>
          </a:prstGeom>
          <a:noFill/>
        </p:spPr>
        <p:txBody>
          <a:bodyPr wrap="square">
            <a:spAutoFit/>
          </a:bodyPr>
          <a:lstStyle/>
          <a:p>
            <a:endParaRPr lang="en-GB" sz="2200" dirty="0"/>
          </a:p>
          <a:p>
            <a:r>
              <a:rPr lang="en-GB" sz="2200" b="1" dirty="0"/>
              <a:t> </a:t>
            </a:r>
            <a:endParaRPr lang="en-IE" sz="2200" dirty="0"/>
          </a:p>
        </p:txBody>
      </p:sp>
      <p:sp>
        <p:nvSpPr>
          <p:cNvPr id="6" name="TextBox 5">
            <a:extLst>
              <a:ext uri="{FF2B5EF4-FFF2-40B4-BE49-F238E27FC236}">
                <a16:creationId xmlns:a16="http://schemas.microsoft.com/office/drawing/2014/main" id="{D544330C-242E-4D9E-5544-172A56221DA3}"/>
              </a:ext>
            </a:extLst>
          </p:cNvPr>
          <p:cNvSpPr txBox="1"/>
          <p:nvPr/>
        </p:nvSpPr>
        <p:spPr>
          <a:xfrm>
            <a:off x="396511" y="1538616"/>
            <a:ext cx="7752170" cy="4832092"/>
          </a:xfrm>
          <a:prstGeom prst="rect">
            <a:avLst/>
          </a:prstGeom>
          <a:noFill/>
        </p:spPr>
        <p:txBody>
          <a:bodyPr wrap="square">
            <a:spAutoFit/>
          </a:bodyPr>
          <a:lstStyle/>
          <a:p>
            <a:pPr>
              <a:buNone/>
            </a:pPr>
            <a:r>
              <a:rPr lang="en-GB" sz="2000" b="1" dirty="0">
                <a:solidFill>
                  <a:srgbClr val="84BFA4"/>
                </a:solidFill>
              </a:rPr>
              <a:t>Établir des relations, pas seulement des contacts</a:t>
            </a:r>
          </a:p>
          <a:p>
            <a:pPr>
              <a:buNone/>
            </a:pPr>
            <a:endParaRPr lang="en-GB" sz="2000" b="1" dirty="0">
              <a:solidFill>
                <a:srgbClr val="84BFA4"/>
              </a:solidFill>
            </a:endParaRPr>
          </a:p>
          <a:p>
            <a:pPr marL="342900" indent="-342900">
              <a:buFont typeface="Arial" panose="020B0604020202020204" pitchFamily="34" charset="0"/>
              <a:buChar char="•"/>
            </a:pPr>
            <a:r>
              <a:rPr lang="en-GB" sz="2000" dirty="0"/>
              <a:t>Les médias sociaux ne permettent pas d'être partout. Il s'agit de se montrer là où c'est important. Commencez par une plateforme où votre public se trouve déjà (comme Instagram ou Facebook). Concentrez-vous sur la régularité de vos posts, répondez chaleureusement et racontez votre histoire un post à la fois.</a:t>
            </a:r>
          </a:p>
          <a:p>
            <a:pPr marL="342900" indent="-342900">
              <a:buFont typeface="Arial" panose="020B0604020202020204" pitchFamily="34" charset="0"/>
              <a:buChar char="•"/>
            </a:pPr>
            <a:r>
              <a:rPr lang="en-GB" sz="2000" dirty="0"/>
              <a:t>Les gens suivent les gens. Montrez le côté humain de votre aventure culinaire</a:t>
            </a:r>
          </a:p>
          <a:p>
            <a:pPr marL="342900" indent="-342900">
              <a:buFont typeface="Arial" panose="020B0604020202020204" pitchFamily="34" charset="0"/>
              <a:buChar char="•"/>
            </a:pPr>
            <a:r>
              <a:rPr lang="en-GB" sz="2000" dirty="0"/>
              <a:t>Il n'y a pas de mal à commencer modestement : un article par semaine vaut mieux que le silence.</a:t>
            </a:r>
          </a:p>
          <a:p>
            <a:pPr marL="342900" indent="-342900">
              <a:buFont typeface="Arial" panose="020B0604020202020204" pitchFamily="34" charset="0"/>
              <a:buChar char="•"/>
            </a:pPr>
            <a:r>
              <a:rPr lang="en-GB" sz="2000" dirty="0"/>
              <a:t>Privilégier la connexion plutôt que la perfection - les histoires vraies font des adeptes fidèles</a:t>
            </a:r>
          </a:p>
          <a:p>
            <a:pPr marL="342900" indent="-342900">
              <a:buFont typeface="Arial" panose="020B0604020202020204" pitchFamily="34" charset="0"/>
              <a:buChar char="•"/>
            </a:pPr>
            <a:r>
              <a:rPr lang="en-GB" sz="2000" dirty="0"/>
              <a:t>Utilisez vos messages pour inviter à la conversation : </a:t>
            </a:r>
            <a:r>
              <a:rPr lang="en-GB" sz="2000" i="1" dirty="0"/>
              <a:t>"Essayeriez-vous ce plat ?" </a:t>
            </a:r>
            <a:r>
              <a:rPr lang="en-GB" sz="2000" dirty="0"/>
              <a:t>ou </a:t>
            </a:r>
            <a:r>
              <a:rPr lang="en-GB" sz="2000" i="1" dirty="0"/>
              <a:t>"Quel est votre plat réconfortant préféré ?".</a:t>
            </a:r>
            <a:endParaRPr lang="en-GB" sz="2000" dirty="0"/>
          </a:p>
        </p:txBody>
      </p:sp>
      <p:pic>
        <p:nvPicPr>
          <p:cNvPr id="8" name="Picture 7" descr="A person smiling and holding a phone&#10;&#10;AI-generated content may be incorrect.">
            <a:extLst>
              <a:ext uri="{FF2B5EF4-FFF2-40B4-BE49-F238E27FC236}">
                <a16:creationId xmlns:a16="http://schemas.microsoft.com/office/drawing/2014/main" id="{BB72C4EE-CA96-B6CB-E7B4-3D1931AF4F5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893283" y="2308057"/>
            <a:ext cx="3755829" cy="2965731"/>
          </a:xfrm>
          <a:prstGeom prst="rect">
            <a:avLst/>
          </a:prstGeom>
        </p:spPr>
      </p:pic>
    </p:spTree>
    <p:extLst>
      <p:ext uri="{BB962C8B-B14F-4D97-AF65-F5344CB8AC3E}">
        <p14:creationId xmlns:p14="http://schemas.microsoft.com/office/powerpoint/2010/main" val="40203737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5">
            <a:extLst>
              <a:ext uri="{FF2B5EF4-FFF2-40B4-BE49-F238E27FC236}">
                <a16:creationId xmlns:a16="http://schemas.microsoft.com/office/drawing/2014/main" id="{9C1FC96A-C625-91C1-0253-57CCB79AEA8C}"/>
              </a:ext>
            </a:extLst>
          </p:cNvPr>
          <p:cNvSpPr txBox="1">
            <a:spLocks/>
          </p:cNvSpPr>
          <p:nvPr/>
        </p:nvSpPr>
        <p:spPr>
          <a:xfrm>
            <a:off x="5108334" y="1494708"/>
            <a:ext cx="6487552" cy="4835499"/>
          </a:xfrm>
          <a:prstGeom prst="rect">
            <a:avLst/>
          </a:prstGeom>
        </p:spPr>
        <p:txBody>
          <a:bodyPr>
            <a:normAutofit fontScale="92500"/>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sz="2200" b="1" dirty="0"/>
              <a:t>Facebook reste l'une des plateformes les plus puissantes pour développer votre activité.</a:t>
            </a:r>
          </a:p>
          <a:p>
            <a:pPr>
              <a:buNone/>
            </a:pPr>
            <a:br>
              <a:rPr lang="en-GB" sz="2200" dirty="0"/>
            </a:br>
            <a:r>
              <a:rPr lang="en-GB" sz="2200" dirty="0"/>
              <a:t>De nombreuses personnes l'utilisent déjà quotidiennement, ce qui en fait un espace naturel pour développer la visibilité et la confiance.</a:t>
            </a:r>
          </a:p>
          <a:p>
            <a:pPr>
              <a:buNone/>
            </a:pPr>
            <a:r>
              <a:rPr lang="en-GB" sz="2200" dirty="0"/>
              <a:t>Créer une </a:t>
            </a:r>
            <a:r>
              <a:rPr lang="en-GB" sz="2200" b="1" dirty="0"/>
              <a:t>page professionnelle </a:t>
            </a:r>
            <a:r>
              <a:rPr lang="en-GB" sz="2200" dirty="0"/>
              <a:t>pour :</a:t>
            </a:r>
          </a:p>
          <a:p>
            <a:pPr marL="342900" indent="-342900">
              <a:buFont typeface="Arial" panose="020B0604020202020204" pitchFamily="34" charset="0"/>
              <a:buChar char="•"/>
            </a:pPr>
            <a:r>
              <a:rPr lang="en-GB" sz="2200" dirty="0"/>
              <a:t>Postez des photos de votre nourriture</a:t>
            </a:r>
          </a:p>
          <a:p>
            <a:pPr marL="342900" indent="-342900">
              <a:buFont typeface="Arial" panose="020B0604020202020204" pitchFamily="34" charset="0"/>
              <a:buChar char="•"/>
            </a:pPr>
            <a:r>
              <a:rPr lang="en-GB" sz="2200" dirty="0"/>
              <a:t>Partagez votre histoire et vos valeurs</a:t>
            </a:r>
          </a:p>
          <a:p>
            <a:pPr marL="342900" indent="-342900">
              <a:buFont typeface="Arial" panose="020B0604020202020204" pitchFamily="34" charset="0"/>
              <a:buChar char="•"/>
            </a:pPr>
            <a:r>
              <a:rPr lang="en-GB" sz="2200" dirty="0"/>
              <a:t>Annoncer des pop-ups, des livraisons ou des marchés</a:t>
            </a:r>
          </a:p>
          <a:p>
            <a:pPr marL="342900" indent="-342900">
              <a:buFont typeface="Arial" panose="020B0604020202020204" pitchFamily="34" charset="0"/>
              <a:buChar char="•"/>
            </a:pPr>
            <a:r>
              <a:rPr lang="en-GB" sz="2200" dirty="0"/>
              <a:t>Construire une communauté fidèle</a:t>
            </a:r>
          </a:p>
          <a:p>
            <a:r>
              <a:rPr lang="en-GB" sz="1200" i="1" dirty="0"/>
              <a:t>Son</a:t>
            </a:r>
            <a:r>
              <a:rPr lang="en-GB" sz="2200" i="1" dirty="0"/>
              <a:t> utilisation est gratuite et constitue un excellent moyen de rester en contact avec les clients actuels et d'en attirer de nouveaux.</a:t>
            </a:r>
            <a:endParaRPr lang="en-GB" sz="1200" dirty="0"/>
          </a:p>
          <a:p>
            <a:pPr>
              <a:lnSpc>
                <a:spcPts val="2340"/>
              </a:lnSpc>
              <a:spcBef>
                <a:spcPts val="0"/>
              </a:spcBef>
            </a:pPr>
            <a:endParaRPr lang="en-US" sz="2200" dirty="0">
              <a:solidFill>
                <a:srgbClr val="382B1B"/>
              </a:solidFill>
            </a:endParaRPr>
          </a:p>
        </p:txBody>
      </p:sp>
      <p:sp>
        <p:nvSpPr>
          <p:cNvPr id="4" name="Text Placeholder 3">
            <a:extLst>
              <a:ext uri="{FF2B5EF4-FFF2-40B4-BE49-F238E27FC236}">
                <a16:creationId xmlns:a16="http://schemas.microsoft.com/office/drawing/2014/main" id="{13773324-A30E-31E8-6C3B-8C0BEF316807}"/>
              </a:ext>
            </a:extLst>
          </p:cNvPr>
          <p:cNvSpPr txBox="1">
            <a:spLocks/>
          </p:cNvSpPr>
          <p:nvPr/>
        </p:nvSpPr>
        <p:spPr>
          <a:xfrm>
            <a:off x="440346" y="2598305"/>
            <a:ext cx="3051329"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FOCUS SUR </a:t>
            </a:r>
            <a:r>
              <a:rPr lang="en-US" b="1" dirty="0">
                <a:solidFill>
                  <a:schemeClr val="bg1"/>
                </a:solidFill>
                <a:highlight>
                  <a:srgbClr val="84BFA4"/>
                </a:highlight>
              </a:rPr>
              <a:t>FACEBOOK </a:t>
            </a:r>
            <a:r>
              <a:rPr lang="en-US" b="1" dirty="0">
                <a:solidFill>
                  <a:schemeClr val="bg1"/>
                </a:solidFill>
              </a:rPr>
              <a:t>EN TANT QU'OUTIL DE MARKETING...</a:t>
            </a:r>
          </a:p>
          <a:p>
            <a:pPr>
              <a:lnSpc>
                <a:spcPts val="3720"/>
              </a:lnSpc>
              <a:spcBef>
                <a:spcPts val="0"/>
              </a:spcBef>
            </a:pPr>
            <a:endParaRPr lang="en-US" b="1" dirty="0">
              <a:solidFill>
                <a:schemeClr val="bg1"/>
              </a:solidFill>
            </a:endParaRPr>
          </a:p>
        </p:txBody>
      </p:sp>
      <p:pic>
        <p:nvPicPr>
          <p:cNvPr id="5" name="Picture 4">
            <a:extLst>
              <a:ext uri="{FF2B5EF4-FFF2-40B4-BE49-F238E27FC236}">
                <a16:creationId xmlns:a16="http://schemas.microsoft.com/office/drawing/2014/main" id="{E2EAFE42-B0DD-80E1-DFAD-97647580F5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032" y="640371"/>
            <a:ext cx="918264" cy="918264"/>
          </a:xfrm>
          <a:prstGeom prst="rect">
            <a:avLst/>
          </a:prstGeom>
        </p:spPr>
      </p:pic>
      <p:grpSp>
        <p:nvGrpSpPr>
          <p:cNvPr id="8" name="Group 7">
            <a:extLst>
              <a:ext uri="{FF2B5EF4-FFF2-40B4-BE49-F238E27FC236}">
                <a16:creationId xmlns:a16="http://schemas.microsoft.com/office/drawing/2014/main" id="{DF764E4D-8701-5787-CFC7-8C977648B36D}"/>
              </a:ext>
            </a:extLst>
          </p:cNvPr>
          <p:cNvGrpSpPr/>
          <p:nvPr/>
        </p:nvGrpSpPr>
        <p:grpSpPr>
          <a:xfrm>
            <a:off x="4143336" y="965465"/>
            <a:ext cx="1321292" cy="149694"/>
            <a:chOff x="686343" y="1065256"/>
            <a:chExt cx="2115583" cy="239682"/>
          </a:xfrm>
        </p:grpSpPr>
        <p:cxnSp>
          <p:nvCxnSpPr>
            <p:cNvPr id="16" name="Straight Connector 15">
              <a:extLst>
                <a:ext uri="{FF2B5EF4-FFF2-40B4-BE49-F238E27FC236}">
                  <a16:creationId xmlns:a16="http://schemas.microsoft.com/office/drawing/2014/main" id="{BA4A849C-6388-B075-69C6-165C53133F44}"/>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CBB4F4E1-137F-0666-19CA-418BF33233C3}"/>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Graphic 4">
            <a:extLst>
              <a:ext uri="{FF2B5EF4-FFF2-40B4-BE49-F238E27FC236}">
                <a16:creationId xmlns:a16="http://schemas.microsoft.com/office/drawing/2014/main" id="{ED45AED2-2D92-B9A7-6327-1E574B34E26D}"/>
              </a:ext>
            </a:extLst>
          </p:cNvPr>
          <p:cNvSpPr/>
          <p:nvPr/>
        </p:nvSpPr>
        <p:spPr>
          <a:xfrm>
            <a:off x="3845975" y="61037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3393CF5E-F26F-DCB5-D783-EDB159F8AF50}"/>
              </a:ext>
            </a:extLst>
          </p:cNvPr>
          <p:cNvSpPr txBox="1">
            <a:spLocks/>
          </p:cNvSpPr>
          <p:nvPr/>
        </p:nvSpPr>
        <p:spPr>
          <a:xfrm>
            <a:off x="3795485" y="72161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01</a:t>
            </a:r>
          </a:p>
        </p:txBody>
      </p:sp>
      <p:sp>
        <p:nvSpPr>
          <p:cNvPr id="20" name="TextBox 19">
            <a:extLst>
              <a:ext uri="{FF2B5EF4-FFF2-40B4-BE49-F238E27FC236}">
                <a16:creationId xmlns:a16="http://schemas.microsoft.com/office/drawing/2014/main" id="{887A1F5D-8191-EE0F-ED5B-8E09A7BA3484}"/>
              </a:ext>
            </a:extLst>
          </p:cNvPr>
          <p:cNvSpPr txBox="1"/>
          <p:nvPr/>
        </p:nvSpPr>
        <p:spPr>
          <a:xfrm>
            <a:off x="5566230" y="767995"/>
            <a:ext cx="6096000" cy="584775"/>
          </a:xfrm>
          <a:prstGeom prst="rect">
            <a:avLst/>
          </a:prstGeom>
          <a:noFill/>
        </p:spPr>
        <p:txBody>
          <a:bodyPr wrap="square">
            <a:spAutoFit/>
          </a:bodyPr>
          <a:lstStyle/>
          <a:p>
            <a:r>
              <a:rPr lang="en-US" sz="3200" b="1" dirty="0">
                <a:solidFill>
                  <a:srgbClr val="382B1B"/>
                </a:solidFill>
              </a:rPr>
              <a:t>FACEBOOK</a:t>
            </a:r>
          </a:p>
        </p:txBody>
      </p:sp>
    </p:spTree>
    <p:extLst>
      <p:ext uri="{BB962C8B-B14F-4D97-AF65-F5344CB8AC3E}">
        <p14:creationId xmlns:p14="http://schemas.microsoft.com/office/powerpoint/2010/main" val="29404283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5FDC5239-3171-D67B-9D05-32A760554752}"/>
              </a:ext>
            </a:extLst>
          </p:cNvPr>
          <p:cNvGrpSpPr/>
          <p:nvPr/>
        </p:nvGrpSpPr>
        <p:grpSpPr>
          <a:xfrm>
            <a:off x="3795485" y="610378"/>
            <a:ext cx="1669143" cy="821571"/>
            <a:chOff x="241671" y="232608"/>
            <a:chExt cx="2672543" cy="1315456"/>
          </a:xfrm>
        </p:grpSpPr>
        <p:grpSp>
          <p:nvGrpSpPr>
            <p:cNvPr id="7" name="Group 6">
              <a:extLst>
                <a:ext uri="{FF2B5EF4-FFF2-40B4-BE49-F238E27FC236}">
                  <a16:creationId xmlns:a16="http://schemas.microsoft.com/office/drawing/2014/main" id="{C0F6CEAB-51BE-FD8B-616E-439549DA1A4A}"/>
                </a:ext>
              </a:extLst>
            </p:cNvPr>
            <p:cNvGrpSpPr/>
            <p:nvPr/>
          </p:nvGrpSpPr>
          <p:grpSpPr>
            <a:xfrm>
              <a:off x="798631" y="801155"/>
              <a:ext cx="2115583" cy="239682"/>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Graphic 4">
              <a:extLst>
                <a:ext uri="{FF2B5EF4-FFF2-40B4-BE49-F238E27FC236}">
                  <a16:creationId xmlns:a16="http://schemas.microsoft.com/office/drawing/2014/main" id="{0CE8120B-D8AD-D64F-B75B-95A205A77246}"/>
                </a:ext>
              </a:extLst>
            </p:cNvPr>
            <p:cNvSpPr/>
            <p:nvPr/>
          </p:nvSpPr>
          <p:spPr>
            <a:xfrm>
              <a:off x="322513" y="232608"/>
              <a:ext cx="1275807" cy="131545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0082A43E-1407-793F-6626-8F4DAA7FEF79}"/>
                </a:ext>
              </a:extLst>
            </p:cNvPr>
            <p:cNvSpPr txBox="1">
              <a:spLocks/>
            </p:cNvSpPr>
            <p:nvPr/>
          </p:nvSpPr>
          <p:spPr>
            <a:xfrm>
              <a:off x="241671" y="410718"/>
              <a:ext cx="1436415" cy="857158"/>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01</a:t>
              </a:r>
            </a:p>
          </p:txBody>
        </p:sp>
      </p:grpSp>
      <p:sp>
        <p:nvSpPr>
          <p:cNvPr id="13" name="TextBox 12">
            <a:extLst>
              <a:ext uri="{FF2B5EF4-FFF2-40B4-BE49-F238E27FC236}">
                <a16:creationId xmlns:a16="http://schemas.microsoft.com/office/drawing/2014/main" id="{9D341E66-C9CE-1511-C1AA-B10EEA0CFE67}"/>
              </a:ext>
            </a:extLst>
          </p:cNvPr>
          <p:cNvSpPr txBox="1"/>
          <p:nvPr/>
        </p:nvSpPr>
        <p:spPr>
          <a:xfrm>
            <a:off x="5503884" y="1600590"/>
            <a:ext cx="6096000" cy="492443"/>
          </a:xfrm>
          <a:prstGeom prst="rect">
            <a:avLst/>
          </a:prstGeom>
          <a:noFill/>
        </p:spPr>
        <p:txBody>
          <a:bodyPr wrap="square">
            <a:spAutoFit/>
          </a:bodyPr>
          <a:lstStyle/>
          <a:p>
            <a:r>
              <a:rPr lang="en-US" sz="2600" b="1" dirty="0">
                <a:solidFill>
                  <a:srgbClr val="382B1B"/>
                </a:solidFill>
              </a:rPr>
              <a:t>COMMENT CELA FONCTIONNE DANS LES ENTREPRISES</a:t>
            </a:r>
          </a:p>
        </p:txBody>
      </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440346" y="3830667"/>
            <a:ext cx="3051329"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sz="3200" b="1" dirty="0">
                <a:solidFill>
                  <a:schemeClr val="bg1"/>
                </a:solidFill>
              </a:rPr>
              <a:t>FOCUS SUR </a:t>
            </a:r>
            <a:r>
              <a:rPr lang="en-US" sz="3200" b="1" dirty="0">
                <a:solidFill>
                  <a:schemeClr val="bg1"/>
                </a:solidFill>
                <a:highlight>
                  <a:srgbClr val="84BFA4"/>
                </a:highlight>
              </a:rPr>
              <a:t>FACEBOOK </a:t>
            </a:r>
            <a:r>
              <a:rPr lang="en-US" sz="3200" b="1" dirty="0">
                <a:solidFill>
                  <a:schemeClr val="bg1"/>
                </a:solidFill>
              </a:rPr>
              <a:t>EN TANT QU'OUTIL DE MARKETING...</a:t>
            </a:r>
          </a:p>
          <a:p>
            <a:pPr>
              <a:lnSpc>
                <a:spcPts val="3720"/>
              </a:lnSpc>
              <a:spcBef>
                <a:spcPts val="0"/>
              </a:spcBef>
            </a:pPr>
            <a:endParaRPr lang="en-US" sz="3200" b="1" dirty="0">
              <a:solidFill>
                <a:schemeClr val="bg1"/>
              </a:solidFill>
            </a:endParaRPr>
          </a:p>
        </p:txBody>
      </p:sp>
      <p:sp>
        <p:nvSpPr>
          <p:cNvPr id="2" name="Text Placeholder 5">
            <a:extLst>
              <a:ext uri="{FF2B5EF4-FFF2-40B4-BE49-F238E27FC236}">
                <a16:creationId xmlns:a16="http://schemas.microsoft.com/office/drawing/2014/main" id="{9C1FC96A-C625-91C1-0253-57CCB79AEA8C}"/>
              </a:ext>
            </a:extLst>
          </p:cNvPr>
          <p:cNvSpPr txBox="1">
            <a:spLocks/>
          </p:cNvSpPr>
          <p:nvPr/>
        </p:nvSpPr>
        <p:spPr>
          <a:xfrm>
            <a:off x="5527770" y="2668554"/>
            <a:ext cx="6383706" cy="3960845"/>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sz="2000" dirty="0"/>
              <a:t>Facebook récompense l'</a:t>
            </a:r>
            <a:r>
              <a:rPr lang="en-GB" sz="2000" b="1" dirty="0"/>
              <a:t>engagement. </a:t>
            </a:r>
            <a:r>
              <a:rPr lang="en-GB" sz="2000" dirty="0"/>
              <a:t>Plus les gens interagissent avec vos publications, plus vous êtes visible.</a:t>
            </a:r>
          </a:p>
          <a:p>
            <a:r>
              <a:rPr lang="en-US" sz="2000" dirty="0">
                <a:solidFill>
                  <a:srgbClr val="382B1B"/>
                </a:solidFill>
              </a:rPr>
              <a:t>Plus vos fans s'engagent avec vous, plus vos posts seront diffusés dans leur fil d'actualité.  Encouragez vos fans à s'engager de 4 façons</a:t>
            </a:r>
          </a:p>
          <a:p>
            <a:pPr>
              <a:lnSpc>
                <a:spcPts val="2340"/>
              </a:lnSpc>
              <a:spcBef>
                <a:spcPts val="0"/>
              </a:spcBef>
            </a:pPr>
            <a:endParaRPr lang="en-US" sz="2000" dirty="0">
              <a:solidFill>
                <a:srgbClr val="382B1B"/>
              </a:solidFill>
            </a:endParaRPr>
          </a:p>
        </p:txBody>
      </p:sp>
      <p:pic>
        <p:nvPicPr>
          <p:cNvPr id="3" name="Picture 2">
            <a:extLst>
              <a:ext uri="{FF2B5EF4-FFF2-40B4-BE49-F238E27FC236}">
                <a16:creationId xmlns:a16="http://schemas.microsoft.com/office/drawing/2014/main" id="{B61D5B4B-2E1A-2446-37DC-71B4193DD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032" y="640371"/>
            <a:ext cx="918264" cy="918264"/>
          </a:xfrm>
          <a:prstGeom prst="rect">
            <a:avLst/>
          </a:prstGeom>
        </p:spPr>
      </p:pic>
      <p:sp>
        <p:nvSpPr>
          <p:cNvPr id="4" name="Rectangle 3">
            <a:extLst>
              <a:ext uri="{FF2B5EF4-FFF2-40B4-BE49-F238E27FC236}">
                <a16:creationId xmlns:a16="http://schemas.microsoft.com/office/drawing/2014/main" id="{90234049-A3F3-7A67-AFD3-63A959B8C508}"/>
              </a:ext>
            </a:extLst>
          </p:cNvPr>
          <p:cNvSpPr/>
          <p:nvPr/>
        </p:nvSpPr>
        <p:spPr>
          <a:xfrm>
            <a:off x="5610552" y="5391796"/>
            <a:ext cx="3048255" cy="430887"/>
          </a:xfrm>
          <a:prstGeom prst="rect">
            <a:avLst/>
          </a:prstGeom>
          <a:gradFill>
            <a:gsLst>
              <a:gs pos="10000">
                <a:srgbClr val="00A3CE"/>
              </a:gs>
              <a:gs pos="100000">
                <a:srgbClr val="0092B3"/>
              </a:gs>
            </a:gsLst>
            <a:lin ang="5400000" scaled="1"/>
          </a:gradFill>
        </p:spPr>
        <p:txBody>
          <a:bodyPr wrap="square">
            <a:spAutoFit/>
          </a:bodyPr>
          <a:lstStyle/>
          <a:p>
            <a:r>
              <a:rPr lang="en-IE" sz="2200" dirty="0">
                <a:solidFill>
                  <a:schemeClr val="bg1"/>
                </a:solidFill>
              </a:rPr>
              <a:t>Le partager avec d'autres</a:t>
            </a:r>
            <a:endParaRPr lang="en-US" sz="2200" dirty="0">
              <a:solidFill>
                <a:schemeClr val="bg1"/>
              </a:solidFill>
            </a:endParaRPr>
          </a:p>
        </p:txBody>
      </p:sp>
      <p:sp>
        <p:nvSpPr>
          <p:cNvPr id="5" name="Rectangle 4">
            <a:extLst>
              <a:ext uri="{FF2B5EF4-FFF2-40B4-BE49-F238E27FC236}">
                <a16:creationId xmlns:a16="http://schemas.microsoft.com/office/drawing/2014/main" id="{BF884732-BAF2-975E-5864-4FE5F8D2122A}"/>
              </a:ext>
            </a:extLst>
          </p:cNvPr>
          <p:cNvSpPr/>
          <p:nvPr/>
        </p:nvSpPr>
        <p:spPr>
          <a:xfrm>
            <a:off x="5618343" y="4869593"/>
            <a:ext cx="2340669" cy="430887"/>
          </a:xfrm>
          <a:prstGeom prst="rect">
            <a:avLst/>
          </a:prstGeom>
          <a:gradFill>
            <a:gsLst>
              <a:gs pos="10000">
                <a:srgbClr val="00A3CE"/>
              </a:gs>
              <a:gs pos="100000">
                <a:srgbClr val="0092B3"/>
              </a:gs>
            </a:gsLst>
            <a:lin ang="5400000" scaled="1"/>
          </a:gradFill>
        </p:spPr>
        <p:txBody>
          <a:bodyPr wrap="square">
            <a:spAutoFit/>
          </a:bodyPr>
          <a:lstStyle/>
          <a:p>
            <a:r>
              <a:rPr lang="en-IE" sz="2200" dirty="0">
                <a:solidFill>
                  <a:schemeClr val="bg1"/>
                </a:solidFill>
              </a:rPr>
              <a:t>Cliquer sur un lien</a:t>
            </a:r>
            <a:endParaRPr lang="en-US" sz="2200" dirty="0">
              <a:solidFill>
                <a:schemeClr val="bg1"/>
              </a:solidFill>
            </a:endParaRPr>
          </a:p>
        </p:txBody>
      </p:sp>
      <p:sp>
        <p:nvSpPr>
          <p:cNvPr id="8" name="Rectangle 7">
            <a:extLst>
              <a:ext uri="{FF2B5EF4-FFF2-40B4-BE49-F238E27FC236}">
                <a16:creationId xmlns:a16="http://schemas.microsoft.com/office/drawing/2014/main" id="{2183BEF2-D7D0-0D70-6920-5E690EE9ADED}"/>
              </a:ext>
            </a:extLst>
          </p:cNvPr>
          <p:cNvSpPr/>
          <p:nvPr/>
        </p:nvSpPr>
        <p:spPr>
          <a:xfrm>
            <a:off x="5618343" y="4322104"/>
            <a:ext cx="725391" cy="430887"/>
          </a:xfrm>
          <a:prstGeom prst="rect">
            <a:avLst/>
          </a:prstGeom>
          <a:gradFill>
            <a:gsLst>
              <a:gs pos="10000">
                <a:srgbClr val="00A3CE"/>
              </a:gs>
              <a:gs pos="100000">
                <a:srgbClr val="0092B3"/>
              </a:gs>
            </a:gsLst>
            <a:lin ang="5400000" scaled="1"/>
          </a:gradFill>
        </p:spPr>
        <p:txBody>
          <a:bodyPr wrap="none">
            <a:spAutoFit/>
          </a:bodyPr>
          <a:lstStyle/>
          <a:p>
            <a:r>
              <a:rPr lang="en-IE" altLang="en-US" sz="2200" dirty="0">
                <a:solidFill>
                  <a:schemeClr val="bg1"/>
                </a:solidFill>
              </a:rPr>
              <a:t>Liker</a:t>
            </a:r>
            <a:endParaRPr lang="en-US" sz="2200" dirty="0">
              <a:solidFill>
                <a:schemeClr val="bg1"/>
              </a:solidFill>
            </a:endParaRPr>
          </a:p>
        </p:txBody>
      </p:sp>
      <p:sp>
        <p:nvSpPr>
          <p:cNvPr id="16" name="Rectangle 15">
            <a:extLst>
              <a:ext uri="{FF2B5EF4-FFF2-40B4-BE49-F238E27FC236}">
                <a16:creationId xmlns:a16="http://schemas.microsoft.com/office/drawing/2014/main" id="{6927F807-18DE-92A4-C954-21A2BA764DD1}"/>
              </a:ext>
            </a:extLst>
          </p:cNvPr>
          <p:cNvSpPr/>
          <p:nvPr/>
        </p:nvSpPr>
        <p:spPr>
          <a:xfrm>
            <a:off x="5618343" y="5939285"/>
            <a:ext cx="3040464" cy="430887"/>
          </a:xfrm>
          <a:prstGeom prst="rect">
            <a:avLst/>
          </a:prstGeom>
          <a:gradFill>
            <a:gsLst>
              <a:gs pos="10000">
                <a:srgbClr val="00A3CE"/>
              </a:gs>
              <a:gs pos="100000">
                <a:srgbClr val="0092B3"/>
              </a:gs>
            </a:gsLst>
            <a:lin ang="5400000" scaled="1"/>
          </a:gradFill>
        </p:spPr>
        <p:txBody>
          <a:bodyPr wrap="square">
            <a:spAutoFit/>
          </a:bodyPr>
          <a:lstStyle/>
          <a:p>
            <a:r>
              <a:rPr lang="en-IE" sz="2200" dirty="0">
                <a:solidFill>
                  <a:schemeClr val="bg1"/>
                </a:solidFill>
              </a:rPr>
              <a:t>Laisser un commentaire</a:t>
            </a:r>
            <a:endParaRPr lang="en-US" sz="2200" dirty="0">
              <a:solidFill>
                <a:schemeClr val="bg1"/>
              </a:solidFill>
            </a:endParaRPr>
          </a:p>
        </p:txBody>
      </p:sp>
      <p:grpSp>
        <p:nvGrpSpPr>
          <p:cNvPr id="17" name="Group 16">
            <a:extLst>
              <a:ext uri="{FF2B5EF4-FFF2-40B4-BE49-F238E27FC236}">
                <a16:creationId xmlns:a16="http://schemas.microsoft.com/office/drawing/2014/main" id="{AABB3072-63CF-3CA4-A42C-2EF205B572B0}"/>
              </a:ext>
            </a:extLst>
          </p:cNvPr>
          <p:cNvGrpSpPr/>
          <p:nvPr/>
        </p:nvGrpSpPr>
        <p:grpSpPr>
          <a:xfrm>
            <a:off x="4143336" y="965465"/>
            <a:ext cx="1321292" cy="149694"/>
            <a:chOff x="686343" y="1065256"/>
            <a:chExt cx="2115583" cy="239682"/>
          </a:xfrm>
        </p:grpSpPr>
        <p:cxnSp>
          <p:nvCxnSpPr>
            <p:cNvPr id="18" name="Straight Connector 17">
              <a:extLst>
                <a:ext uri="{FF2B5EF4-FFF2-40B4-BE49-F238E27FC236}">
                  <a16:creationId xmlns:a16="http://schemas.microsoft.com/office/drawing/2014/main" id="{DBEFDFE0-C481-496F-C617-37CB05EB762C}"/>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2683D32D-DF80-1B9C-B442-7A719E561253}"/>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Graphic 4">
            <a:extLst>
              <a:ext uri="{FF2B5EF4-FFF2-40B4-BE49-F238E27FC236}">
                <a16:creationId xmlns:a16="http://schemas.microsoft.com/office/drawing/2014/main" id="{391F949A-B44B-3883-63BA-BA9924225C51}"/>
              </a:ext>
            </a:extLst>
          </p:cNvPr>
          <p:cNvSpPr/>
          <p:nvPr/>
        </p:nvSpPr>
        <p:spPr>
          <a:xfrm>
            <a:off x="3845975" y="61037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21" name="Text Placeholder 23">
            <a:extLst>
              <a:ext uri="{FF2B5EF4-FFF2-40B4-BE49-F238E27FC236}">
                <a16:creationId xmlns:a16="http://schemas.microsoft.com/office/drawing/2014/main" id="{2A01E15E-576A-51B5-CA86-71031D71C3EB}"/>
              </a:ext>
            </a:extLst>
          </p:cNvPr>
          <p:cNvSpPr txBox="1">
            <a:spLocks/>
          </p:cNvSpPr>
          <p:nvPr/>
        </p:nvSpPr>
        <p:spPr>
          <a:xfrm>
            <a:off x="3795485" y="72161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01</a:t>
            </a:r>
          </a:p>
        </p:txBody>
      </p:sp>
      <p:sp>
        <p:nvSpPr>
          <p:cNvPr id="22" name="TextBox 21">
            <a:extLst>
              <a:ext uri="{FF2B5EF4-FFF2-40B4-BE49-F238E27FC236}">
                <a16:creationId xmlns:a16="http://schemas.microsoft.com/office/drawing/2014/main" id="{D795093C-6F44-5DC5-3EE2-44F12D8833AF}"/>
              </a:ext>
            </a:extLst>
          </p:cNvPr>
          <p:cNvSpPr txBox="1"/>
          <p:nvPr/>
        </p:nvSpPr>
        <p:spPr>
          <a:xfrm>
            <a:off x="5566230" y="767995"/>
            <a:ext cx="6096000" cy="584775"/>
          </a:xfrm>
          <a:prstGeom prst="rect">
            <a:avLst/>
          </a:prstGeom>
          <a:noFill/>
        </p:spPr>
        <p:txBody>
          <a:bodyPr wrap="square">
            <a:spAutoFit/>
          </a:bodyPr>
          <a:lstStyle/>
          <a:p>
            <a:r>
              <a:rPr lang="en-US" sz="3200" b="1" dirty="0">
                <a:solidFill>
                  <a:srgbClr val="382B1B"/>
                </a:solidFill>
              </a:rPr>
              <a:t>FACEBOOK</a:t>
            </a:r>
          </a:p>
        </p:txBody>
      </p:sp>
    </p:spTree>
    <p:extLst>
      <p:ext uri="{BB962C8B-B14F-4D97-AF65-F5344CB8AC3E}">
        <p14:creationId xmlns:p14="http://schemas.microsoft.com/office/powerpoint/2010/main" val="28376610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0F6CEAB-51BE-FD8B-616E-439549DA1A4A}"/>
              </a:ext>
            </a:extLst>
          </p:cNvPr>
          <p:cNvGrpSpPr/>
          <p:nvPr/>
        </p:nvGrpSpPr>
        <p:grpSpPr>
          <a:xfrm>
            <a:off x="4143336" y="965465"/>
            <a:ext cx="1321292" cy="149694"/>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Graphic 4">
            <a:extLst>
              <a:ext uri="{FF2B5EF4-FFF2-40B4-BE49-F238E27FC236}">
                <a16:creationId xmlns:a16="http://schemas.microsoft.com/office/drawing/2014/main" id="{A7CDE67B-50AD-D4DF-0ED0-5FCD7A4E342E}"/>
              </a:ext>
            </a:extLst>
          </p:cNvPr>
          <p:cNvSpPr/>
          <p:nvPr/>
        </p:nvSpPr>
        <p:spPr>
          <a:xfrm>
            <a:off x="3845975" y="61037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D01D30BA-75EF-F94E-206C-5577B34BB1E9}"/>
              </a:ext>
            </a:extLst>
          </p:cNvPr>
          <p:cNvSpPr txBox="1">
            <a:spLocks/>
          </p:cNvSpPr>
          <p:nvPr/>
        </p:nvSpPr>
        <p:spPr>
          <a:xfrm>
            <a:off x="3795485" y="72161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01</a:t>
            </a:r>
          </a:p>
        </p:txBody>
      </p:sp>
      <p:sp>
        <p:nvSpPr>
          <p:cNvPr id="19" name="TextBox 18">
            <a:extLst>
              <a:ext uri="{FF2B5EF4-FFF2-40B4-BE49-F238E27FC236}">
                <a16:creationId xmlns:a16="http://schemas.microsoft.com/office/drawing/2014/main" id="{7104BD35-D836-4ADD-5B5A-9C51E831D70C}"/>
              </a:ext>
            </a:extLst>
          </p:cNvPr>
          <p:cNvSpPr txBox="1"/>
          <p:nvPr/>
        </p:nvSpPr>
        <p:spPr>
          <a:xfrm>
            <a:off x="5566230" y="767995"/>
            <a:ext cx="6096000" cy="584775"/>
          </a:xfrm>
          <a:prstGeom prst="rect">
            <a:avLst/>
          </a:prstGeom>
          <a:noFill/>
        </p:spPr>
        <p:txBody>
          <a:bodyPr wrap="square">
            <a:spAutoFit/>
          </a:bodyPr>
          <a:lstStyle/>
          <a:p>
            <a:r>
              <a:rPr lang="en-US" sz="3200" b="1" dirty="0">
                <a:solidFill>
                  <a:srgbClr val="382B1B"/>
                </a:solidFill>
              </a:rPr>
              <a:t>FACEBOOK</a:t>
            </a:r>
          </a:p>
        </p:txBody>
      </p:sp>
      <p:sp>
        <p:nvSpPr>
          <p:cNvPr id="23" name="TextBox 22">
            <a:extLst>
              <a:ext uri="{FF2B5EF4-FFF2-40B4-BE49-F238E27FC236}">
                <a16:creationId xmlns:a16="http://schemas.microsoft.com/office/drawing/2014/main" id="{C244A4A2-7B30-A04C-3926-DED78F0AAF66}"/>
              </a:ext>
            </a:extLst>
          </p:cNvPr>
          <p:cNvSpPr txBox="1"/>
          <p:nvPr/>
        </p:nvSpPr>
        <p:spPr>
          <a:xfrm>
            <a:off x="5614721" y="1829190"/>
            <a:ext cx="6096000" cy="492443"/>
          </a:xfrm>
          <a:prstGeom prst="rect">
            <a:avLst/>
          </a:prstGeom>
          <a:noFill/>
        </p:spPr>
        <p:txBody>
          <a:bodyPr wrap="square">
            <a:spAutoFit/>
          </a:bodyPr>
          <a:lstStyle/>
          <a:p>
            <a:r>
              <a:rPr lang="en-US" sz="2600" b="1" dirty="0">
                <a:solidFill>
                  <a:srgbClr val="382B1B"/>
                </a:solidFill>
              </a:rPr>
              <a:t>FAIRE BONNE IMPRESSION</a:t>
            </a:r>
          </a:p>
        </p:txBody>
      </p:sp>
      <p:sp>
        <p:nvSpPr>
          <p:cNvPr id="24" name="Text Placeholder 5">
            <a:extLst>
              <a:ext uri="{FF2B5EF4-FFF2-40B4-BE49-F238E27FC236}">
                <a16:creationId xmlns:a16="http://schemas.microsoft.com/office/drawing/2014/main" id="{F0BDDDD1-0147-2FB2-0260-5E6F9FCB0708}"/>
              </a:ext>
            </a:extLst>
          </p:cNvPr>
          <p:cNvSpPr txBox="1">
            <a:spLocks/>
          </p:cNvSpPr>
          <p:nvPr/>
        </p:nvSpPr>
        <p:spPr>
          <a:xfrm>
            <a:off x="5638607" y="2460174"/>
            <a:ext cx="6121984" cy="4397826"/>
          </a:xfrm>
          <a:prstGeom prst="rect">
            <a:avLst/>
          </a:prstGeom>
        </p:spPr>
        <p:txBody>
          <a:bodyPr>
            <a:normAutofit lnSpcReduction="10000"/>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sz="2200" dirty="0"/>
              <a:t>Votre photo de couverture et vos visuels en disent long sur votre marque.</a:t>
            </a:r>
            <a:br>
              <a:rPr lang="en-GB" sz="2200" dirty="0"/>
            </a:br>
            <a:r>
              <a:rPr lang="en-GB" sz="2200" dirty="0"/>
              <a:t>Faites en sorte qu'ils soient beaux, accueillants et faciles à comprendre.</a:t>
            </a:r>
          </a:p>
          <a:p>
            <a:pPr>
              <a:buNone/>
            </a:pPr>
            <a:r>
              <a:rPr lang="en-GB" sz="2200" dirty="0"/>
              <a:t>Utilisez des outils gratuits tels que :</a:t>
            </a:r>
          </a:p>
          <a:p>
            <a:pPr marL="342900" indent="-342900">
              <a:buFont typeface="Arial" panose="020B0604020202020204" pitchFamily="34" charset="0"/>
              <a:buChar char="•"/>
            </a:pPr>
            <a:r>
              <a:rPr lang="en-GB" sz="2200" b="1" dirty="0"/>
              <a:t>Canva.com </a:t>
            </a:r>
            <a:r>
              <a:rPr lang="en-GB" sz="2200" dirty="0"/>
              <a:t>- concevez des articles, des couvertures, des menus aux couleurs de votre marque</a:t>
            </a:r>
          </a:p>
          <a:p>
            <a:pPr marL="342900" indent="-342900">
              <a:buFont typeface="Arial" panose="020B0604020202020204" pitchFamily="34" charset="0"/>
              <a:buChar char="•"/>
            </a:pPr>
            <a:r>
              <a:rPr lang="en-GB" sz="2200" b="1" dirty="0"/>
              <a:t>Pagemodo.com </a:t>
            </a:r>
            <a:r>
              <a:rPr lang="en-GB" sz="2200" dirty="0"/>
              <a:t>- pour les modèles de couverture spécifiques à Facebook (facultatif)</a:t>
            </a:r>
          </a:p>
          <a:p>
            <a:r>
              <a:rPr lang="en-GB" sz="2200" i="1" dirty="0"/>
              <a:t>Montrez votre nourriture, votre visage ou votre mission immédiatement. Maintenez la fraîcheur de votre page grâce à des mises à jour saisonnières.</a:t>
            </a:r>
            <a:endParaRPr lang="en-GB" sz="2200" dirty="0"/>
          </a:p>
          <a:p>
            <a:pPr>
              <a:lnSpc>
                <a:spcPts val="2340"/>
              </a:lnSpc>
              <a:spcBef>
                <a:spcPts val="0"/>
              </a:spcBef>
              <a:buClr>
                <a:srgbClr val="84BFA4"/>
              </a:buClr>
            </a:pPr>
            <a:endParaRPr lang="en-US" sz="2200" dirty="0">
              <a:solidFill>
                <a:srgbClr val="382B1B"/>
              </a:solidFill>
            </a:endParaRPr>
          </a:p>
        </p:txBody>
      </p:sp>
      <p:pic>
        <p:nvPicPr>
          <p:cNvPr id="2" name="Picture 1">
            <a:extLst>
              <a:ext uri="{FF2B5EF4-FFF2-40B4-BE49-F238E27FC236}">
                <a16:creationId xmlns:a16="http://schemas.microsoft.com/office/drawing/2014/main" id="{ECE181E5-2860-539B-9064-7464F07BFB9C}"/>
              </a:ext>
            </a:extLst>
          </p:cNvPr>
          <p:cNvPicPr>
            <a:picLocks noChangeAspect="1"/>
          </p:cNvPicPr>
          <p:nvPr/>
        </p:nvPicPr>
        <p:blipFill rotWithShape="1">
          <a:blip r:embed="rId2">
            <a:extLst>
              <a:ext uri="{28A0092B-C50C-407E-A947-70E740481C1C}">
                <a14:useLocalDpi xmlns:a14="http://schemas.microsoft.com/office/drawing/2010/main" val="0"/>
              </a:ext>
            </a:extLst>
          </a:blip>
          <a:srcRect l="-3424" t="-1173" r="32238" b="31702"/>
          <a:stretch/>
        </p:blipFill>
        <p:spPr>
          <a:xfrm flipH="1">
            <a:off x="-98474" y="3219408"/>
            <a:ext cx="5945010" cy="3638592"/>
          </a:xfrm>
          <a:prstGeom prst="rect">
            <a:avLst/>
          </a:prstGeom>
        </p:spPr>
      </p:pic>
      <p:grpSp>
        <p:nvGrpSpPr>
          <p:cNvPr id="6" name="Google Shape;612;p39">
            <a:extLst>
              <a:ext uri="{FF2B5EF4-FFF2-40B4-BE49-F238E27FC236}">
                <a16:creationId xmlns:a16="http://schemas.microsoft.com/office/drawing/2014/main" id="{382A16A0-F8E4-C01E-3546-0211CA3717EE}"/>
              </a:ext>
            </a:extLst>
          </p:cNvPr>
          <p:cNvGrpSpPr/>
          <p:nvPr/>
        </p:nvGrpSpPr>
        <p:grpSpPr>
          <a:xfrm>
            <a:off x="5601630" y="5930602"/>
            <a:ext cx="453026" cy="462520"/>
            <a:chOff x="3951850" y="2985350"/>
            <a:chExt cx="407950" cy="416500"/>
          </a:xfrm>
        </p:grpSpPr>
        <p:sp>
          <p:nvSpPr>
            <p:cNvPr id="8" name="Google Shape;613;p39">
              <a:extLst>
                <a:ext uri="{FF2B5EF4-FFF2-40B4-BE49-F238E27FC236}">
                  <a16:creationId xmlns:a16="http://schemas.microsoft.com/office/drawing/2014/main" id="{FC3754BE-0D8B-5FE9-AC5A-8C410E4295BB}"/>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14;p39">
              <a:extLst>
                <a:ext uri="{FF2B5EF4-FFF2-40B4-BE49-F238E27FC236}">
                  <a16:creationId xmlns:a16="http://schemas.microsoft.com/office/drawing/2014/main" id="{675D1388-9B43-8951-32D1-28EE59E38688}"/>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15;p39">
              <a:extLst>
                <a:ext uri="{FF2B5EF4-FFF2-40B4-BE49-F238E27FC236}">
                  <a16:creationId xmlns:a16="http://schemas.microsoft.com/office/drawing/2014/main" id="{8B1A07D6-A312-9023-A71B-10312FD4AF4D}"/>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16;p39">
              <a:extLst>
                <a:ext uri="{FF2B5EF4-FFF2-40B4-BE49-F238E27FC236}">
                  <a16:creationId xmlns:a16="http://schemas.microsoft.com/office/drawing/2014/main" id="{F32BF3BD-50F0-87F8-43C6-D1FAE22249FE}"/>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Text Placeholder 3">
            <a:extLst>
              <a:ext uri="{FF2B5EF4-FFF2-40B4-BE49-F238E27FC236}">
                <a16:creationId xmlns:a16="http://schemas.microsoft.com/office/drawing/2014/main" id="{A61FF052-262A-E945-9060-A385436909CF}"/>
              </a:ext>
            </a:extLst>
          </p:cNvPr>
          <p:cNvSpPr txBox="1">
            <a:spLocks/>
          </p:cNvSpPr>
          <p:nvPr/>
        </p:nvSpPr>
        <p:spPr>
          <a:xfrm>
            <a:off x="426278" y="640080"/>
            <a:ext cx="3051329" cy="4044208"/>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sz="3200" b="1" dirty="0">
                <a:solidFill>
                  <a:schemeClr val="bg1"/>
                </a:solidFill>
              </a:rPr>
              <a:t>FOCUS SUR </a:t>
            </a:r>
            <a:r>
              <a:rPr lang="en-US" sz="3200" b="1" dirty="0">
                <a:solidFill>
                  <a:schemeClr val="bg1"/>
                </a:solidFill>
                <a:highlight>
                  <a:srgbClr val="84BFA4"/>
                </a:highlight>
              </a:rPr>
              <a:t>FACEBOOK </a:t>
            </a:r>
            <a:r>
              <a:rPr lang="en-US" sz="3200" b="1" dirty="0">
                <a:solidFill>
                  <a:schemeClr val="bg1"/>
                </a:solidFill>
              </a:rPr>
              <a:t>EN TANT QU'OUTIL DE MARKETING...</a:t>
            </a:r>
          </a:p>
          <a:p>
            <a:pPr>
              <a:lnSpc>
                <a:spcPts val="3720"/>
              </a:lnSpc>
              <a:spcBef>
                <a:spcPts val="0"/>
              </a:spcBef>
            </a:pPr>
            <a:endParaRPr lang="en-US" sz="3200" b="1" dirty="0">
              <a:solidFill>
                <a:schemeClr val="bg1"/>
              </a:solidFill>
            </a:endParaRPr>
          </a:p>
        </p:txBody>
      </p:sp>
    </p:spTree>
    <p:extLst>
      <p:ext uri="{BB962C8B-B14F-4D97-AF65-F5344CB8AC3E}">
        <p14:creationId xmlns:p14="http://schemas.microsoft.com/office/powerpoint/2010/main" val="23313618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0F6CEAB-51BE-FD8B-616E-439549DA1A4A}"/>
              </a:ext>
            </a:extLst>
          </p:cNvPr>
          <p:cNvGrpSpPr/>
          <p:nvPr/>
        </p:nvGrpSpPr>
        <p:grpSpPr>
          <a:xfrm>
            <a:off x="4143336" y="965465"/>
            <a:ext cx="1321292" cy="149694"/>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440346" y="3522035"/>
            <a:ext cx="3051329"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FOCUS SUR </a:t>
            </a:r>
            <a:r>
              <a:rPr lang="en-US" b="1" dirty="0">
                <a:solidFill>
                  <a:schemeClr val="bg1"/>
                </a:solidFill>
                <a:highlight>
                  <a:srgbClr val="84BFA4"/>
                </a:highlight>
              </a:rPr>
              <a:t>FACEBOOK </a:t>
            </a:r>
            <a:r>
              <a:rPr lang="en-US" b="1" dirty="0">
                <a:solidFill>
                  <a:schemeClr val="bg1"/>
                </a:solidFill>
              </a:rPr>
              <a:t>EN TANT QU'OUTIL DE MARKETING...</a:t>
            </a:r>
          </a:p>
          <a:p>
            <a:pPr>
              <a:lnSpc>
                <a:spcPts val="3720"/>
              </a:lnSpc>
              <a:spcBef>
                <a:spcPts val="0"/>
              </a:spcBef>
            </a:pPr>
            <a:endParaRPr lang="en-US" b="1" dirty="0">
              <a:solidFill>
                <a:schemeClr val="bg1"/>
              </a:solidFill>
            </a:endParaRPr>
          </a:p>
        </p:txBody>
      </p:sp>
      <p:pic>
        <p:nvPicPr>
          <p:cNvPr id="3" name="Picture 2">
            <a:extLst>
              <a:ext uri="{FF2B5EF4-FFF2-40B4-BE49-F238E27FC236}">
                <a16:creationId xmlns:a16="http://schemas.microsoft.com/office/drawing/2014/main" id="{B61D5B4B-2E1A-2446-37DC-71B4193DD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032" y="640371"/>
            <a:ext cx="918264" cy="918264"/>
          </a:xfrm>
          <a:prstGeom prst="rect">
            <a:avLst/>
          </a:prstGeom>
        </p:spPr>
      </p:pic>
      <p:sp>
        <p:nvSpPr>
          <p:cNvPr id="17" name="Graphic 4">
            <a:extLst>
              <a:ext uri="{FF2B5EF4-FFF2-40B4-BE49-F238E27FC236}">
                <a16:creationId xmlns:a16="http://schemas.microsoft.com/office/drawing/2014/main" id="{A7CDE67B-50AD-D4DF-0ED0-5FCD7A4E342E}"/>
              </a:ext>
            </a:extLst>
          </p:cNvPr>
          <p:cNvSpPr/>
          <p:nvPr/>
        </p:nvSpPr>
        <p:spPr>
          <a:xfrm>
            <a:off x="3845975" y="61037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D01D30BA-75EF-F94E-206C-5577B34BB1E9}"/>
              </a:ext>
            </a:extLst>
          </p:cNvPr>
          <p:cNvSpPr txBox="1">
            <a:spLocks/>
          </p:cNvSpPr>
          <p:nvPr/>
        </p:nvSpPr>
        <p:spPr>
          <a:xfrm>
            <a:off x="3795485" y="72161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01</a:t>
            </a:r>
          </a:p>
        </p:txBody>
      </p:sp>
      <p:sp>
        <p:nvSpPr>
          <p:cNvPr id="19" name="TextBox 18">
            <a:extLst>
              <a:ext uri="{FF2B5EF4-FFF2-40B4-BE49-F238E27FC236}">
                <a16:creationId xmlns:a16="http://schemas.microsoft.com/office/drawing/2014/main" id="{7104BD35-D836-4ADD-5B5A-9C51E831D70C}"/>
              </a:ext>
            </a:extLst>
          </p:cNvPr>
          <p:cNvSpPr txBox="1"/>
          <p:nvPr/>
        </p:nvSpPr>
        <p:spPr>
          <a:xfrm>
            <a:off x="5566230" y="767995"/>
            <a:ext cx="6096000" cy="584775"/>
          </a:xfrm>
          <a:prstGeom prst="rect">
            <a:avLst/>
          </a:prstGeom>
          <a:noFill/>
        </p:spPr>
        <p:txBody>
          <a:bodyPr wrap="square">
            <a:spAutoFit/>
          </a:bodyPr>
          <a:lstStyle/>
          <a:p>
            <a:r>
              <a:rPr lang="en-US" sz="3200" b="1" dirty="0">
                <a:solidFill>
                  <a:srgbClr val="382B1B"/>
                </a:solidFill>
              </a:rPr>
              <a:t>FACEBOOK - SOYEZ INTELLIGENTS</a:t>
            </a:r>
          </a:p>
        </p:txBody>
      </p:sp>
      <p:sp>
        <p:nvSpPr>
          <p:cNvPr id="24" name="Text Placeholder 5">
            <a:extLst>
              <a:ext uri="{FF2B5EF4-FFF2-40B4-BE49-F238E27FC236}">
                <a16:creationId xmlns:a16="http://schemas.microsoft.com/office/drawing/2014/main" id="{F0BDDDD1-0147-2FB2-0260-5E6F9FCB0708}"/>
              </a:ext>
            </a:extLst>
          </p:cNvPr>
          <p:cNvSpPr txBox="1">
            <a:spLocks/>
          </p:cNvSpPr>
          <p:nvPr/>
        </p:nvSpPr>
        <p:spPr>
          <a:xfrm>
            <a:off x="4780231" y="1431949"/>
            <a:ext cx="7317361" cy="4397826"/>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sz="2000" dirty="0"/>
              <a:t>Faites fructifier votre temps sur Facebook en utilisant des outils simples qui vous épargnent des efforts et augmentent votre visibilité.</a:t>
            </a:r>
          </a:p>
          <a:p>
            <a:pPr marL="342900" indent="-342900">
              <a:buFont typeface="Arial" panose="020B0604020202020204" pitchFamily="34" charset="0"/>
              <a:buChar char="•"/>
            </a:pPr>
            <a:r>
              <a:rPr lang="en-GB" sz="2000" b="1" dirty="0"/>
              <a:t> Programmer les messages</a:t>
            </a:r>
            <a:br>
              <a:rPr lang="en-GB" sz="2000" dirty="0"/>
            </a:br>
            <a:r>
              <a:rPr lang="en-GB" sz="2000" dirty="0"/>
              <a:t>Rédigez des messages à l'avance et programmez-les à des moments opportuns.</a:t>
            </a:r>
          </a:p>
          <a:p>
            <a:pPr marL="342900" indent="-342900">
              <a:buFont typeface="Arial" panose="020B0604020202020204" pitchFamily="34" charset="0"/>
              <a:buChar char="•"/>
            </a:pPr>
            <a:r>
              <a:rPr lang="en-GB" sz="2000" b="1" dirty="0"/>
              <a:t>Expérimenter la fréquence</a:t>
            </a:r>
            <a:br>
              <a:rPr lang="en-GB" sz="2000" dirty="0"/>
            </a:br>
            <a:r>
              <a:rPr lang="en-GB" sz="2000" dirty="0"/>
              <a:t>Commencez modestement : 1 à 2 fois par semaine. Testez ce qui retient l'attention (photos, recettes, contenu en coulisses ?).</a:t>
            </a:r>
          </a:p>
          <a:p>
            <a:pPr marL="342900" indent="-342900">
              <a:buFont typeface="Arial" panose="020B0604020202020204" pitchFamily="34" charset="0"/>
              <a:buChar char="•"/>
            </a:pPr>
            <a:r>
              <a:rPr lang="en-GB" sz="2000" b="1" dirty="0"/>
              <a:t>Utilisez les publicités Facebook (si vous êtes prêt)</a:t>
            </a:r>
            <a:br>
              <a:rPr lang="en-GB" sz="2000" dirty="0"/>
            </a:br>
            <a:r>
              <a:rPr lang="en-GB" sz="2000" dirty="0"/>
              <a:t>Même 1 à 2 euros par jour peuvent aller loin si vous ciblez le bon public. Essayez :</a:t>
            </a:r>
          </a:p>
          <a:p>
            <a:pPr marL="800100" lvl="1" indent="-342900">
              <a:buFont typeface="Arial" panose="020B0604020202020204" pitchFamily="34" charset="0"/>
              <a:buChar char="•"/>
            </a:pPr>
            <a:r>
              <a:rPr lang="en-GB" sz="2000" b="1" dirty="0"/>
              <a:t>Page Likes Ads </a:t>
            </a:r>
            <a:r>
              <a:rPr lang="en-GB" sz="2000" dirty="0"/>
              <a:t>- pour augmenter le nombre de followers</a:t>
            </a:r>
          </a:p>
          <a:p>
            <a:pPr marL="800100" lvl="1" indent="-342900">
              <a:buFont typeface="Arial" panose="020B0604020202020204" pitchFamily="34" charset="0"/>
              <a:buChar char="•"/>
            </a:pPr>
            <a:r>
              <a:rPr lang="en-GB" sz="2000" b="1" dirty="0"/>
              <a:t>Boosted Posts </a:t>
            </a:r>
            <a:r>
              <a:rPr lang="en-GB" sz="2000" dirty="0"/>
              <a:t>- pour renforcer la diffusion d'un article populaire</a:t>
            </a:r>
          </a:p>
          <a:p>
            <a:pPr marL="800100" lvl="1" indent="-342900">
              <a:buFont typeface="Arial" panose="020B0604020202020204" pitchFamily="34" charset="0"/>
              <a:buChar char="•"/>
            </a:pPr>
            <a:r>
              <a:rPr lang="en-GB" sz="2000" b="1" dirty="0"/>
              <a:t>Ciblage local </a:t>
            </a:r>
            <a:r>
              <a:rPr lang="en-GB" sz="2000" dirty="0"/>
              <a:t>- idéal pour les livraisons de nourriture ou les événements</a:t>
            </a:r>
          </a:p>
        </p:txBody>
      </p:sp>
    </p:spTree>
    <p:extLst>
      <p:ext uri="{BB962C8B-B14F-4D97-AF65-F5344CB8AC3E}">
        <p14:creationId xmlns:p14="http://schemas.microsoft.com/office/powerpoint/2010/main" val="4239690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US" dirty="0"/>
              <a:t>LE MARKETING, C'EST SE DÉMARQUER !</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510038" y="1584522"/>
            <a:ext cx="7541537" cy="3211286"/>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endParaRPr lang="en-US" dirty="0"/>
          </a:p>
          <a:p>
            <a:pPr>
              <a:buClr>
                <a:srgbClr val="B6D1E1"/>
              </a:buClr>
            </a:pPr>
            <a:endParaRPr lang="en-US" dirty="0"/>
          </a:p>
          <a:p>
            <a:pPr>
              <a:buClr>
                <a:srgbClr val="B6D1E1"/>
              </a:buClr>
            </a:pPr>
            <a:endParaRPr lang="en-US" dirty="0"/>
          </a:p>
          <a:p>
            <a:pPr>
              <a:buClr>
                <a:srgbClr val="B6D1E1"/>
              </a:buClr>
            </a:pPr>
            <a:endParaRPr lang="en-US" dirty="0"/>
          </a:p>
        </p:txBody>
      </p:sp>
      <p:pic>
        <p:nvPicPr>
          <p:cNvPr id="2" name="Picture Placeholder 11" descr="A person holding a notebook and talking on the phone&#10;&#10;Description automatically generated">
            <a:extLst>
              <a:ext uri="{FF2B5EF4-FFF2-40B4-BE49-F238E27FC236}">
                <a16:creationId xmlns:a16="http://schemas.microsoft.com/office/drawing/2014/main" id="{33EB8832-9C4F-DE7C-AB79-4514A60B3D61}"/>
              </a:ext>
            </a:extLst>
          </p:cNvPr>
          <p:cNvPicPr>
            <a:picLocks noChangeAspect="1"/>
          </p:cNvPicPr>
          <p:nvPr/>
        </p:nvPicPr>
        <p:blipFill>
          <a:blip r:embed="rId2"/>
          <a:srcRect l="31122" r="31122"/>
          <a:stretch/>
        </p:blipFill>
        <p:spPr>
          <a:xfrm>
            <a:off x="9147222" y="1584522"/>
            <a:ext cx="2534740" cy="4476750"/>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p:spPr>
      </p:pic>
      <p:sp>
        <p:nvSpPr>
          <p:cNvPr id="9" name="TextBox 8">
            <a:extLst>
              <a:ext uri="{FF2B5EF4-FFF2-40B4-BE49-F238E27FC236}">
                <a16:creationId xmlns:a16="http://schemas.microsoft.com/office/drawing/2014/main" id="{C85938E5-6260-4653-EA90-F5F26F811504}"/>
              </a:ext>
            </a:extLst>
          </p:cNvPr>
          <p:cNvSpPr txBox="1"/>
          <p:nvPr/>
        </p:nvSpPr>
        <p:spPr>
          <a:xfrm>
            <a:off x="343018" y="1457729"/>
            <a:ext cx="8388287" cy="4801314"/>
          </a:xfrm>
          <a:prstGeom prst="rect">
            <a:avLst/>
          </a:prstGeom>
          <a:noFill/>
        </p:spPr>
        <p:txBody>
          <a:bodyPr wrap="square">
            <a:spAutoFit/>
          </a:bodyPr>
          <a:lstStyle/>
          <a:p>
            <a:r>
              <a:rPr lang="en-GB" dirty="0"/>
              <a:t>Le marketing est toute interaction entre vous et quelqu'un qui pourrait devenir votre client. Il ne s'agit pas d'une action ponctuelle, mais d'une façon de penser, de se présenter et de construire des relations de manière cohérente.</a:t>
            </a:r>
          </a:p>
          <a:p>
            <a:endParaRPr lang="en-GB" dirty="0"/>
          </a:p>
          <a:p>
            <a:r>
              <a:rPr lang="en-GB" dirty="0"/>
              <a:t>Le marketing est le moyen de se démarquer dans un monde où les choix sont nombreux, et c'est particulièrement vrai dans le domaine de l'alimentation.  Se démarquer ne signifie pas toujours dépenser plus. Pour les entrepreneurs du secteur alimentaire, en particulier ceux qui débutent, cela signifie.. :</a:t>
            </a:r>
          </a:p>
          <a:p>
            <a:endParaRPr lang="en-GB" dirty="0"/>
          </a:p>
          <a:p>
            <a:pPr marL="285750" indent="-285750">
              <a:buFont typeface="Arial" panose="020B0604020202020204" pitchFamily="34" charset="0"/>
              <a:buChar char="•"/>
            </a:pPr>
            <a:r>
              <a:rPr lang="en-GB" dirty="0"/>
              <a:t>Partager l'histoire qui se cache derrière votre nourriture, pourquoi vous faites ce que vous faites</a:t>
            </a:r>
          </a:p>
          <a:p>
            <a:pPr marL="285750" indent="-285750">
              <a:buFont typeface="Arial" panose="020B0604020202020204" pitchFamily="34" charset="0"/>
              <a:buChar char="•"/>
            </a:pPr>
            <a:r>
              <a:rPr lang="en-GB" dirty="0"/>
              <a:t>Utiliser des couleurs, des odeurs, des emballages ou des présentoirs pour attirer rapidement l'attention.</a:t>
            </a:r>
          </a:p>
          <a:p>
            <a:pPr marL="285750" indent="-285750">
              <a:buFont typeface="Arial" panose="020B0604020202020204" pitchFamily="34" charset="0"/>
              <a:buChar char="•"/>
            </a:pPr>
            <a:r>
              <a:rPr lang="en-GB" dirty="0"/>
              <a:t>Offrir une saveur, un service ou une expérience unique dont les gens se souviennent</a:t>
            </a:r>
          </a:p>
          <a:p>
            <a:pPr marL="285750" indent="-285750">
              <a:buFont typeface="Arial" panose="020B0604020202020204" pitchFamily="34" charset="0"/>
              <a:buChar char="•"/>
            </a:pPr>
            <a:r>
              <a:rPr lang="en-GB" dirty="0"/>
              <a:t>Montrer sa personnalité et ses valeurs dans chaque interaction, en ligne et en personne</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2062281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3051329"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0F6CEAB-51BE-FD8B-616E-439549DA1A4A}"/>
              </a:ext>
            </a:extLst>
          </p:cNvPr>
          <p:cNvGrpSpPr/>
          <p:nvPr/>
        </p:nvGrpSpPr>
        <p:grpSpPr>
          <a:xfrm>
            <a:off x="4143336" y="965465"/>
            <a:ext cx="1321292" cy="149694"/>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84296" y="3199891"/>
            <a:ext cx="3051329"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FOCUS SUR </a:t>
            </a:r>
            <a:r>
              <a:rPr lang="en-US" b="1" dirty="0">
                <a:solidFill>
                  <a:schemeClr val="bg1"/>
                </a:solidFill>
                <a:highlight>
                  <a:srgbClr val="84BFA4"/>
                </a:highlight>
              </a:rPr>
              <a:t>FACEBOOK </a:t>
            </a:r>
            <a:r>
              <a:rPr lang="en-US" b="1" dirty="0">
                <a:solidFill>
                  <a:schemeClr val="bg1"/>
                </a:solidFill>
              </a:rPr>
              <a:t>EN TANT QU'OUTIL DE MARKETING...</a:t>
            </a:r>
          </a:p>
          <a:p>
            <a:pPr>
              <a:lnSpc>
                <a:spcPts val="3720"/>
              </a:lnSpc>
              <a:spcBef>
                <a:spcPts val="0"/>
              </a:spcBef>
            </a:pPr>
            <a:endParaRPr lang="en-US" b="1" dirty="0">
              <a:solidFill>
                <a:schemeClr val="bg1"/>
              </a:solidFill>
            </a:endParaRPr>
          </a:p>
        </p:txBody>
      </p:sp>
      <p:pic>
        <p:nvPicPr>
          <p:cNvPr id="3" name="Picture 2">
            <a:extLst>
              <a:ext uri="{FF2B5EF4-FFF2-40B4-BE49-F238E27FC236}">
                <a16:creationId xmlns:a16="http://schemas.microsoft.com/office/drawing/2014/main" id="{B61D5B4B-2E1A-2446-37DC-71B4193DD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032" y="640371"/>
            <a:ext cx="918264" cy="918264"/>
          </a:xfrm>
          <a:prstGeom prst="rect">
            <a:avLst/>
          </a:prstGeom>
        </p:spPr>
      </p:pic>
      <p:sp>
        <p:nvSpPr>
          <p:cNvPr id="17" name="Graphic 4">
            <a:extLst>
              <a:ext uri="{FF2B5EF4-FFF2-40B4-BE49-F238E27FC236}">
                <a16:creationId xmlns:a16="http://schemas.microsoft.com/office/drawing/2014/main" id="{A7CDE67B-50AD-D4DF-0ED0-5FCD7A4E342E}"/>
              </a:ext>
            </a:extLst>
          </p:cNvPr>
          <p:cNvSpPr/>
          <p:nvPr/>
        </p:nvSpPr>
        <p:spPr>
          <a:xfrm>
            <a:off x="3845975" y="61037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D01D30BA-75EF-F94E-206C-5577B34BB1E9}"/>
              </a:ext>
            </a:extLst>
          </p:cNvPr>
          <p:cNvSpPr txBox="1">
            <a:spLocks/>
          </p:cNvSpPr>
          <p:nvPr/>
        </p:nvSpPr>
        <p:spPr>
          <a:xfrm>
            <a:off x="3795485" y="72161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01</a:t>
            </a:r>
          </a:p>
        </p:txBody>
      </p:sp>
      <p:sp>
        <p:nvSpPr>
          <p:cNvPr id="19" name="TextBox 18">
            <a:extLst>
              <a:ext uri="{FF2B5EF4-FFF2-40B4-BE49-F238E27FC236}">
                <a16:creationId xmlns:a16="http://schemas.microsoft.com/office/drawing/2014/main" id="{7104BD35-D836-4ADD-5B5A-9C51E831D70C}"/>
              </a:ext>
            </a:extLst>
          </p:cNvPr>
          <p:cNvSpPr txBox="1"/>
          <p:nvPr/>
        </p:nvSpPr>
        <p:spPr>
          <a:xfrm>
            <a:off x="5566230" y="767995"/>
            <a:ext cx="6306902" cy="76944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chemeClr val="tx1"/>
                </a:solidFill>
                <a:effectLst/>
              </a:rPr>
              <a:t>VUE D'ENSEMBLE DE LA STRATÉGIE VIDÉO - LIVE vs REELS vs STORIES</a:t>
            </a:r>
          </a:p>
        </p:txBody>
      </p:sp>
      <p:graphicFrame>
        <p:nvGraphicFramePr>
          <p:cNvPr id="2" name="Table 1">
            <a:extLst>
              <a:ext uri="{FF2B5EF4-FFF2-40B4-BE49-F238E27FC236}">
                <a16:creationId xmlns:a16="http://schemas.microsoft.com/office/drawing/2014/main" id="{4544C1F9-F7F2-A99A-FC48-3234D8996D14}"/>
              </a:ext>
            </a:extLst>
          </p:cNvPr>
          <p:cNvGraphicFramePr>
            <a:graphicFrameLocks noGrp="1"/>
          </p:cNvGraphicFramePr>
          <p:nvPr>
            <p:extLst>
              <p:ext uri="{D42A27DB-BD31-4B8C-83A1-F6EECF244321}">
                <p14:modId xmlns:p14="http://schemas.microsoft.com/office/powerpoint/2010/main" val="4175354131"/>
              </p:ext>
            </p:extLst>
          </p:nvPr>
        </p:nvGraphicFramePr>
        <p:xfrm>
          <a:off x="3171920" y="1750644"/>
          <a:ext cx="8935784" cy="5014599"/>
        </p:xfrm>
        <a:graphic>
          <a:graphicData uri="http://schemas.openxmlformats.org/drawingml/2006/table">
            <a:tbl>
              <a:tblPr/>
              <a:tblGrid>
                <a:gridCol w="1448632">
                  <a:extLst>
                    <a:ext uri="{9D8B030D-6E8A-4147-A177-3AD203B41FA5}">
                      <a16:colId xmlns:a16="http://schemas.microsoft.com/office/drawing/2014/main" val="3970068539"/>
                    </a:ext>
                  </a:extLst>
                </a:gridCol>
                <a:gridCol w="2031101">
                  <a:extLst>
                    <a:ext uri="{9D8B030D-6E8A-4147-A177-3AD203B41FA5}">
                      <a16:colId xmlns:a16="http://schemas.microsoft.com/office/drawing/2014/main" val="1304560998"/>
                    </a:ext>
                  </a:extLst>
                </a:gridCol>
                <a:gridCol w="3222105">
                  <a:extLst>
                    <a:ext uri="{9D8B030D-6E8A-4147-A177-3AD203B41FA5}">
                      <a16:colId xmlns:a16="http://schemas.microsoft.com/office/drawing/2014/main" val="1281960689"/>
                    </a:ext>
                  </a:extLst>
                </a:gridCol>
                <a:gridCol w="2233946">
                  <a:extLst>
                    <a:ext uri="{9D8B030D-6E8A-4147-A177-3AD203B41FA5}">
                      <a16:colId xmlns:a16="http://schemas.microsoft.com/office/drawing/2014/main" val="1223559152"/>
                    </a:ext>
                  </a:extLst>
                </a:gridCol>
              </a:tblGrid>
              <a:tr h="310810">
                <a:tc>
                  <a:txBody>
                    <a:bodyPr/>
                    <a:lstStyle/>
                    <a:p>
                      <a:r>
                        <a:rPr lang="en-IE" sz="1600" b="1" dirty="0" err="1"/>
                        <a:t>Fonctionnalité</a:t>
                      </a:r>
                      <a:endParaRPr lang="en-IE" sz="1600" b="1" dirty="0"/>
                    </a:p>
                  </a:txBody>
                  <a:tcPr marL="77702" marR="77702" marT="38851" marB="38851" anchor="ctr">
                    <a:lnL>
                      <a:noFill/>
                    </a:lnL>
                    <a:lnR>
                      <a:noFill/>
                    </a:lnR>
                    <a:lnT>
                      <a:noFill/>
                    </a:lnT>
                    <a:lnB>
                      <a:noFill/>
                    </a:lnB>
                    <a:solidFill>
                      <a:schemeClr val="accent6">
                        <a:lumMod val="20000"/>
                        <a:lumOff val="80000"/>
                      </a:schemeClr>
                    </a:solidFill>
                  </a:tcPr>
                </a:tc>
                <a:tc>
                  <a:txBody>
                    <a:bodyPr/>
                    <a:lstStyle/>
                    <a:p>
                      <a:r>
                        <a:rPr lang="en-IE" sz="1600" b="1" dirty="0"/>
                        <a:t>Facebook Live (également Instagram) </a:t>
                      </a:r>
                    </a:p>
                  </a:txBody>
                  <a:tcPr marL="77702" marR="77702" marT="38851" marB="38851" anchor="ctr">
                    <a:lnL>
                      <a:noFill/>
                    </a:lnL>
                    <a:lnR>
                      <a:noFill/>
                    </a:lnR>
                    <a:lnT>
                      <a:noFill/>
                    </a:lnT>
                    <a:lnB>
                      <a:noFill/>
                    </a:lnB>
                    <a:solidFill>
                      <a:schemeClr val="accent6">
                        <a:lumMod val="20000"/>
                        <a:lumOff val="80000"/>
                      </a:schemeClr>
                    </a:solidFill>
                  </a:tcPr>
                </a:tc>
                <a:tc>
                  <a:txBody>
                    <a:bodyPr/>
                    <a:lstStyle/>
                    <a:p>
                      <a:r>
                        <a:rPr lang="en-IE" sz="1600" b="1"/>
                        <a:t>Enrouleurs</a:t>
                      </a:r>
                    </a:p>
                  </a:txBody>
                  <a:tcPr marL="77702" marR="77702" marT="38851" marB="38851" anchor="ctr">
                    <a:lnL>
                      <a:noFill/>
                    </a:lnL>
                    <a:lnR>
                      <a:noFill/>
                    </a:lnR>
                    <a:lnT>
                      <a:noFill/>
                    </a:lnT>
                    <a:lnB>
                      <a:noFill/>
                    </a:lnB>
                    <a:solidFill>
                      <a:schemeClr val="accent6">
                        <a:lumMod val="20000"/>
                        <a:lumOff val="80000"/>
                      </a:schemeClr>
                    </a:solidFill>
                  </a:tcPr>
                </a:tc>
                <a:tc>
                  <a:txBody>
                    <a:bodyPr/>
                    <a:lstStyle/>
                    <a:p>
                      <a:r>
                        <a:rPr lang="en-IE" sz="1600" b="1" dirty="0"/>
                        <a:t>Histoires</a:t>
                      </a:r>
                    </a:p>
                  </a:txBody>
                  <a:tcPr marL="77702" marR="77702" marT="38851" marB="38851" anchor="ctr">
                    <a:lnL>
                      <a:noFill/>
                    </a:lnL>
                    <a:lnR>
                      <a:noFill/>
                    </a:lnR>
                    <a:lnT>
                      <a:noFill/>
                    </a:lnT>
                    <a:lnB>
                      <a:noFill/>
                    </a:lnB>
                    <a:solidFill>
                      <a:schemeClr val="accent6">
                        <a:lumMod val="20000"/>
                        <a:lumOff val="80000"/>
                      </a:schemeClr>
                    </a:solidFill>
                  </a:tcPr>
                </a:tc>
                <a:extLst>
                  <a:ext uri="{0D108BD9-81ED-4DB2-BD59-A6C34878D82A}">
                    <a16:rowId xmlns:a16="http://schemas.microsoft.com/office/drawing/2014/main" val="2617891987"/>
                  </a:ext>
                </a:extLst>
              </a:tr>
              <a:tr h="543917">
                <a:tc>
                  <a:txBody>
                    <a:bodyPr/>
                    <a:lstStyle/>
                    <a:p>
                      <a:r>
                        <a:rPr lang="en-IE" sz="1200" b="1" dirty="0"/>
                        <a:t>Longueur</a:t>
                      </a:r>
                      <a:endParaRPr lang="en-IE" sz="1200" dirty="0"/>
                    </a:p>
                  </a:txBody>
                  <a:tcPr marL="77702" marR="77702" marT="38851" marB="38851" anchor="ctr">
                    <a:lnL>
                      <a:noFill/>
                    </a:lnL>
                    <a:lnR>
                      <a:noFill/>
                    </a:lnR>
                    <a:lnT>
                      <a:noFill/>
                    </a:lnT>
                    <a:lnB>
                      <a:noFill/>
                    </a:lnB>
                    <a:noFill/>
                  </a:tcPr>
                </a:tc>
                <a:tc>
                  <a:txBody>
                    <a:bodyPr/>
                    <a:lstStyle/>
                    <a:p>
                      <a:r>
                        <a:rPr lang="en-IE" sz="1200"/>
                        <a:t>Jusqu'à 4 heures</a:t>
                      </a:r>
                    </a:p>
                  </a:txBody>
                  <a:tcPr marL="77702" marR="77702" marT="38851" marB="38851" anchor="ctr">
                    <a:lnL>
                      <a:noFill/>
                    </a:lnL>
                    <a:lnR>
                      <a:noFill/>
                    </a:lnR>
                    <a:lnT>
                      <a:noFill/>
                    </a:lnT>
                    <a:lnB>
                      <a:noFill/>
                    </a:lnB>
                    <a:noFill/>
                  </a:tcPr>
                </a:tc>
                <a:tc>
                  <a:txBody>
                    <a:bodyPr/>
                    <a:lstStyle/>
                    <a:p>
                      <a:r>
                        <a:rPr lang="en-IE" sz="1200"/>
                        <a:t>Jusqu'à 90 secondes</a:t>
                      </a:r>
                    </a:p>
                  </a:txBody>
                  <a:tcPr marL="77702" marR="77702" marT="38851" marB="38851" anchor="ctr">
                    <a:lnL>
                      <a:noFill/>
                    </a:lnL>
                    <a:lnR>
                      <a:noFill/>
                    </a:lnR>
                    <a:lnT>
                      <a:noFill/>
                    </a:lnT>
                    <a:lnB>
                      <a:noFill/>
                    </a:lnB>
                    <a:noFill/>
                  </a:tcPr>
                </a:tc>
                <a:tc>
                  <a:txBody>
                    <a:bodyPr/>
                    <a:lstStyle/>
                    <a:p>
                      <a:r>
                        <a:rPr lang="en-GB" sz="1200" dirty="0"/>
                        <a:t>15 secondes par diapositive (disparaît en 24 heures)</a:t>
                      </a:r>
                    </a:p>
                  </a:txBody>
                  <a:tcPr marL="77702" marR="77702" marT="38851" marB="38851" anchor="ctr">
                    <a:lnL>
                      <a:noFill/>
                    </a:lnL>
                    <a:lnR>
                      <a:noFill/>
                    </a:lnR>
                    <a:lnT>
                      <a:noFill/>
                    </a:lnT>
                    <a:lnB>
                      <a:noFill/>
                    </a:lnB>
                    <a:noFill/>
                  </a:tcPr>
                </a:tc>
                <a:extLst>
                  <a:ext uri="{0D108BD9-81ED-4DB2-BD59-A6C34878D82A}">
                    <a16:rowId xmlns:a16="http://schemas.microsoft.com/office/drawing/2014/main" val="1834717970"/>
                  </a:ext>
                </a:extLst>
              </a:tr>
              <a:tr h="543917">
                <a:tc>
                  <a:txBody>
                    <a:bodyPr/>
                    <a:lstStyle/>
                    <a:p>
                      <a:r>
                        <a:rPr lang="en-IE" sz="1200" b="1"/>
                        <a:t>Style</a:t>
                      </a:r>
                      <a:endParaRPr lang="en-IE" sz="1200"/>
                    </a:p>
                  </a:txBody>
                  <a:tcPr marL="77702" marR="77702" marT="38851" marB="38851" anchor="ctr">
                    <a:lnL>
                      <a:noFill/>
                    </a:lnL>
                    <a:lnR>
                      <a:noFill/>
                    </a:lnR>
                    <a:lnT>
                      <a:noFill/>
                    </a:lnT>
                    <a:lnB>
                      <a:noFill/>
                    </a:lnB>
                    <a:noFill/>
                  </a:tcPr>
                </a:tc>
                <a:tc>
                  <a:txBody>
                    <a:bodyPr/>
                    <a:lstStyle/>
                    <a:p>
                      <a:r>
                        <a:rPr lang="en-IE" sz="1200" dirty="0"/>
                        <a:t>Temps réel, non édité, conversationnel</a:t>
                      </a:r>
                    </a:p>
                  </a:txBody>
                  <a:tcPr marL="77702" marR="77702" marT="38851" marB="38851" anchor="ctr">
                    <a:lnL>
                      <a:noFill/>
                    </a:lnL>
                    <a:lnR>
                      <a:noFill/>
                    </a:lnR>
                    <a:lnT>
                      <a:noFill/>
                    </a:lnT>
                    <a:lnB>
                      <a:noFill/>
                    </a:lnB>
                    <a:noFill/>
                  </a:tcPr>
                </a:tc>
                <a:tc>
                  <a:txBody>
                    <a:bodyPr/>
                    <a:lstStyle/>
                    <a:p>
                      <a:r>
                        <a:rPr lang="en-IE" sz="1200"/>
                        <a:t>Éditée, rapide, accrocheuse</a:t>
                      </a:r>
                    </a:p>
                  </a:txBody>
                  <a:tcPr marL="77702" marR="77702" marT="38851" marB="38851" anchor="ctr">
                    <a:lnL>
                      <a:noFill/>
                    </a:lnL>
                    <a:lnR>
                      <a:noFill/>
                    </a:lnR>
                    <a:lnT>
                      <a:noFill/>
                    </a:lnT>
                    <a:lnB>
                      <a:noFill/>
                    </a:lnB>
                    <a:noFill/>
                  </a:tcPr>
                </a:tc>
                <a:tc>
                  <a:txBody>
                    <a:bodyPr/>
                    <a:lstStyle/>
                    <a:p>
                      <a:r>
                        <a:rPr lang="en-IE" sz="1200"/>
                        <a:t>Décontracté, spontané, en coulisses</a:t>
                      </a:r>
                    </a:p>
                  </a:txBody>
                  <a:tcPr marL="77702" marR="77702" marT="38851" marB="38851" anchor="ctr">
                    <a:lnL>
                      <a:noFill/>
                    </a:lnL>
                    <a:lnR>
                      <a:noFill/>
                    </a:lnR>
                    <a:lnT>
                      <a:noFill/>
                    </a:lnT>
                    <a:lnB>
                      <a:noFill/>
                    </a:lnB>
                    <a:noFill/>
                  </a:tcPr>
                </a:tc>
                <a:extLst>
                  <a:ext uri="{0D108BD9-81ED-4DB2-BD59-A6C34878D82A}">
                    <a16:rowId xmlns:a16="http://schemas.microsoft.com/office/drawing/2014/main" val="2258073143"/>
                  </a:ext>
                </a:extLst>
              </a:tr>
              <a:tr h="543917">
                <a:tc>
                  <a:txBody>
                    <a:bodyPr/>
                    <a:lstStyle/>
                    <a:p>
                      <a:r>
                        <a:rPr lang="en-IE" sz="1200" b="1"/>
                        <a:t>Meilleur pour</a:t>
                      </a:r>
                      <a:endParaRPr lang="en-IE" sz="1200"/>
                    </a:p>
                  </a:txBody>
                  <a:tcPr marL="77702" marR="77702" marT="38851" marB="38851" anchor="ctr">
                    <a:lnL>
                      <a:noFill/>
                    </a:lnL>
                    <a:lnR>
                      <a:noFill/>
                    </a:lnR>
                    <a:lnT>
                      <a:noFill/>
                    </a:lnT>
                    <a:lnB>
                      <a:noFill/>
                    </a:lnB>
                    <a:noFill/>
                  </a:tcPr>
                </a:tc>
                <a:tc>
                  <a:txBody>
                    <a:bodyPr/>
                    <a:lstStyle/>
                    <a:p>
                      <a:r>
                        <a:rPr lang="en-IE" sz="1200"/>
                        <a:t>Questions et réponses, démonstrations, événements, lancements</a:t>
                      </a:r>
                    </a:p>
                  </a:txBody>
                  <a:tcPr marL="77702" marR="77702" marT="38851" marB="38851" anchor="ctr">
                    <a:lnL>
                      <a:noFill/>
                    </a:lnL>
                    <a:lnR>
                      <a:noFill/>
                    </a:lnR>
                    <a:lnT>
                      <a:noFill/>
                    </a:lnT>
                    <a:lnB>
                      <a:noFill/>
                    </a:lnB>
                    <a:noFill/>
                  </a:tcPr>
                </a:tc>
                <a:tc>
                  <a:txBody>
                    <a:bodyPr/>
                    <a:lstStyle/>
                    <a:p>
                      <a:r>
                        <a:rPr lang="en-GB" sz="1200" dirty="0"/>
                        <a:t>Préparation des aliments, pas à pas, réactions, conseils culturels</a:t>
                      </a:r>
                    </a:p>
                  </a:txBody>
                  <a:tcPr marL="77702" marR="77702" marT="38851" marB="38851" anchor="ctr">
                    <a:lnL>
                      <a:noFill/>
                    </a:lnL>
                    <a:lnR>
                      <a:noFill/>
                    </a:lnR>
                    <a:lnT>
                      <a:noFill/>
                    </a:lnT>
                    <a:lnB>
                      <a:noFill/>
                    </a:lnB>
                    <a:noFill/>
                  </a:tcPr>
                </a:tc>
                <a:tc>
                  <a:txBody>
                    <a:bodyPr/>
                    <a:lstStyle/>
                    <a:p>
                      <a:r>
                        <a:rPr lang="en-GB" sz="1200"/>
                        <a:t>Mises à jour quotidiennes, offres spéciales, informations rapides</a:t>
                      </a:r>
                    </a:p>
                  </a:txBody>
                  <a:tcPr marL="77702" marR="77702" marT="38851" marB="38851" anchor="ctr">
                    <a:lnL>
                      <a:noFill/>
                    </a:lnL>
                    <a:lnR>
                      <a:noFill/>
                    </a:lnR>
                    <a:lnT>
                      <a:noFill/>
                    </a:lnT>
                    <a:lnB>
                      <a:noFill/>
                    </a:lnB>
                    <a:noFill/>
                  </a:tcPr>
                </a:tc>
                <a:extLst>
                  <a:ext uri="{0D108BD9-81ED-4DB2-BD59-A6C34878D82A}">
                    <a16:rowId xmlns:a16="http://schemas.microsoft.com/office/drawing/2014/main" val="2023972781"/>
                  </a:ext>
                </a:extLst>
              </a:tr>
              <a:tr h="777025">
                <a:tc>
                  <a:txBody>
                    <a:bodyPr/>
                    <a:lstStyle/>
                    <a:p>
                      <a:r>
                        <a:rPr lang="en-IE" sz="1200" b="1"/>
                        <a:t>Visibilité</a:t>
                      </a:r>
                      <a:endParaRPr lang="en-IE" sz="1200"/>
                    </a:p>
                  </a:txBody>
                  <a:tcPr marL="77702" marR="77702" marT="38851" marB="38851" anchor="ctr">
                    <a:lnL>
                      <a:noFill/>
                    </a:lnL>
                    <a:lnR>
                      <a:noFill/>
                    </a:lnR>
                    <a:lnT>
                      <a:noFill/>
                    </a:lnT>
                    <a:lnB>
                      <a:noFill/>
                    </a:lnB>
                    <a:noFill/>
                  </a:tcPr>
                </a:tc>
                <a:tc>
                  <a:txBody>
                    <a:bodyPr/>
                    <a:lstStyle/>
                    <a:p>
                      <a:r>
                        <a:rPr lang="en-GB" sz="1200"/>
                        <a:t>Vu par les personnes qui sont en ligne en ce </a:t>
                      </a:r>
                      <a:r>
                        <a:rPr lang="en-GB" sz="1200" i="1"/>
                        <a:t>moment même</a:t>
                      </a:r>
                      <a:endParaRPr lang="en-GB" sz="1200"/>
                    </a:p>
                  </a:txBody>
                  <a:tcPr marL="77702" marR="77702" marT="38851" marB="38851" anchor="ctr">
                    <a:lnL>
                      <a:noFill/>
                    </a:lnL>
                    <a:lnR>
                      <a:noFill/>
                    </a:lnR>
                    <a:lnT>
                      <a:noFill/>
                    </a:lnT>
                    <a:lnB>
                      <a:noFill/>
                    </a:lnB>
                    <a:noFill/>
                  </a:tcPr>
                </a:tc>
                <a:tc>
                  <a:txBody>
                    <a:bodyPr/>
                    <a:lstStyle/>
                    <a:p>
                      <a:r>
                        <a:rPr lang="en-GB" sz="1200" dirty="0"/>
                        <a:t>Affichage dans l'onglet Explore, fort potentiel de découverte</a:t>
                      </a:r>
                    </a:p>
                  </a:txBody>
                  <a:tcPr marL="77702" marR="77702" marT="38851" marB="38851" anchor="ctr">
                    <a:lnL>
                      <a:noFill/>
                    </a:lnL>
                    <a:lnR>
                      <a:noFill/>
                    </a:lnR>
                    <a:lnT>
                      <a:noFill/>
                    </a:lnT>
                    <a:lnB>
                      <a:noFill/>
                    </a:lnB>
                    <a:noFill/>
                  </a:tcPr>
                </a:tc>
                <a:tc>
                  <a:txBody>
                    <a:bodyPr/>
                    <a:lstStyle/>
                    <a:p>
                      <a:r>
                        <a:rPr lang="en-GB" sz="1200" dirty="0"/>
                        <a:t>Montré aux personnes qui le suivent, l'engagement est élevé s'il est posté quotidiennement.</a:t>
                      </a:r>
                    </a:p>
                  </a:txBody>
                  <a:tcPr marL="77702" marR="77702" marT="38851" marB="38851" anchor="ctr">
                    <a:lnL>
                      <a:noFill/>
                    </a:lnL>
                    <a:lnR>
                      <a:noFill/>
                    </a:lnR>
                    <a:lnT>
                      <a:noFill/>
                    </a:lnT>
                    <a:lnB>
                      <a:noFill/>
                    </a:lnB>
                    <a:noFill/>
                  </a:tcPr>
                </a:tc>
                <a:extLst>
                  <a:ext uri="{0D108BD9-81ED-4DB2-BD59-A6C34878D82A}">
                    <a16:rowId xmlns:a16="http://schemas.microsoft.com/office/drawing/2014/main" val="4083353853"/>
                  </a:ext>
                </a:extLst>
              </a:tr>
              <a:tr h="543917">
                <a:tc>
                  <a:txBody>
                    <a:bodyPr/>
                    <a:lstStyle/>
                    <a:p>
                      <a:r>
                        <a:rPr lang="en-IE" sz="1200" b="1"/>
                        <a:t>Édition</a:t>
                      </a:r>
                      <a:endParaRPr lang="en-IE" sz="1200"/>
                    </a:p>
                  </a:txBody>
                  <a:tcPr marL="77702" marR="77702" marT="38851" marB="38851" anchor="ctr">
                    <a:lnL>
                      <a:noFill/>
                    </a:lnL>
                    <a:lnR>
                      <a:noFill/>
                    </a:lnR>
                    <a:lnT>
                      <a:noFill/>
                    </a:lnT>
                    <a:lnB>
                      <a:noFill/>
                    </a:lnB>
                    <a:noFill/>
                  </a:tcPr>
                </a:tc>
                <a:tc>
                  <a:txBody>
                    <a:bodyPr/>
                    <a:lstStyle/>
                    <a:p>
                      <a:r>
                        <a:rPr lang="en-GB" sz="1200"/>
                        <a:t>Pas possible pendant le flux (peut être sauvegardé plus tard)</a:t>
                      </a:r>
                    </a:p>
                  </a:txBody>
                  <a:tcPr marL="77702" marR="77702" marT="38851" marB="38851" anchor="ctr">
                    <a:lnL>
                      <a:noFill/>
                    </a:lnL>
                    <a:lnR>
                      <a:noFill/>
                    </a:lnR>
                    <a:lnT>
                      <a:noFill/>
                    </a:lnT>
                    <a:lnB>
                      <a:noFill/>
                    </a:lnB>
                    <a:noFill/>
                  </a:tcPr>
                </a:tc>
                <a:tc>
                  <a:txBody>
                    <a:bodyPr/>
                    <a:lstStyle/>
                    <a:p>
                      <a:r>
                        <a:rPr lang="en-GB" sz="1200"/>
                        <a:t>Edition complète : musique, texte, effets</a:t>
                      </a:r>
                    </a:p>
                  </a:txBody>
                  <a:tcPr marL="77702" marR="77702" marT="38851" marB="38851" anchor="ctr">
                    <a:lnL>
                      <a:noFill/>
                    </a:lnL>
                    <a:lnR>
                      <a:noFill/>
                    </a:lnR>
                    <a:lnT>
                      <a:noFill/>
                    </a:lnT>
                    <a:lnB>
                      <a:noFill/>
                    </a:lnB>
                    <a:noFill/>
                  </a:tcPr>
                </a:tc>
                <a:tc>
                  <a:txBody>
                    <a:bodyPr/>
                    <a:lstStyle/>
                    <a:p>
                      <a:r>
                        <a:rPr lang="en-GB" sz="1200" dirty="0"/>
                        <a:t>Ajouter des autocollants, des sondages, du texte, des GIFs</a:t>
                      </a:r>
                    </a:p>
                  </a:txBody>
                  <a:tcPr marL="77702" marR="77702" marT="38851" marB="38851" anchor="ctr">
                    <a:lnL>
                      <a:noFill/>
                    </a:lnL>
                    <a:lnR>
                      <a:noFill/>
                    </a:lnR>
                    <a:lnT>
                      <a:noFill/>
                    </a:lnT>
                    <a:lnB>
                      <a:noFill/>
                    </a:lnB>
                    <a:noFill/>
                  </a:tcPr>
                </a:tc>
                <a:extLst>
                  <a:ext uri="{0D108BD9-81ED-4DB2-BD59-A6C34878D82A}">
                    <a16:rowId xmlns:a16="http://schemas.microsoft.com/office/drawing/2014/main" val="951497704"/>
                  </a:ext>
                </a:extLst>
              </a:tr>
              <a:tr h="543917">
                <a:tc>
                  <a:txBody>
                    <a:bodyPr/>
                    <a:lstStyle/>
                    <a:p>
                      <a:r>
                        <a:rPr lang="en-IE" sz="1200" b="1"/>
                        <a:t>Temps investi</a:t>
                      </a:r>
                      <a:endParaRPr lang="en-IE" sz="1200"/>
                    </a:p>
                  </a:txBody>
                  <a:tcPr marL="77702" marR="77702" marT="38851" marB="38851" anchor="ctr">
                    <a:lnL>
                      <a:noFill/>
                    </a:lnL>
                    <a:lnR>
                      <a:noFill/>
                    </a:lnR>
                    <a:lnT>
                      <a:noFill/>
                    </a:lnT>
                    <a:lnB>
                      <a:noFill/>
                    </a:lnB>
                    <a:noFill/>
                  </a:tcPr>
                </a:tc>
                <a:tc>
                  <a:txBody>
                    <a:bodyPr/>
                    <a:lstStyle/>
                    <a:p>
                      <a:r>
                        <a:rPr lang="en-GB" sz="1200"/>
                        <a:t>Moyen (prévoir ce qu'il faut dire)</a:t>
                      </a:r>
                    </a:p>
                  </a:txBody>
                  <a:tcPr marL="77702" marR="77702" marT="38851" marB="38851" anchor="ctr">
                    <a:lnL>
                      <a:noFill/>
                    </a:lnL>
                    <a:lnR>
                      <a:noFill/>
                    </a:lnR>
                    <a:lnT>
                      <a:noFill/>
                    </a:lnT>
                    <a:lnB>
                      <a:noFill/>
                    </a:lnB>
                    <a:noFill/>
                  </a:tcPr>
                </a:tc>
                <a:tc>
                  <a:txBody>
                    <a:bodyPr/>
                    <a:lstStyle/>
                    <a:p>
                      <a:r>
                        <a:rPr lang="en-GB" sz="1200"/>
                        <a:t>Élevé (rédaction, publication intentionnelle)</a:t>
                      </a:r>
                    </a:p>
                  </a:txBody>
                  <a:tcPr marL="77702" marR="77702" marT="38851" marB="38851" anchor="ctr">
                    <a:lnL>
                      <a:noFill/>
                    </a:lnL>
                    <a:lnR>
                      <a:noFill/>
                    </a:lnR>
                    <a:lnT>
                      <a:noFill/>
                    </a:lnT>
                    <a:lnB>
                      <a:noFill/>
                    </a:lnB>
                    <a:noFill/>
                  </a:tcPr>
                </a:tc>
                <a:tc>
                  <a:txBody>
                    <a:bodyPr/>
                    <a:lstStyle/>
                    <a:p>
                      <a:r>
                        <a:rPr lang="en-GB" sz="1200" dirty="0"/>
                        <a:t>Faible (afficher dans l'instant)</a:t>
                      </a:r>
                    </a:p>
                  </a:txBody>
                  <a:tcPr marL="77702" marR="77702" marT="38851" marB="38851" anchor="ctr">
                    <a:lnL>
                      <a:noFill/>
                    </a:lnL>
                    <a:lnR>
                      <a:noFill/>
                    </a:lnR>
                    <a:lnT>
                      <a:noFill/>
                    </a:lnT>
                    <a:lnB>
                      <a:noFill/>
                    </a:lnB>
                    <a:noFill/>
                  </a:tcPr>
                </a:tc>
                <a:extLst>
                  <a:ext uri="{0D108BD9-81ED-4DB2-BD59-A6C34878D82A}">
                    <a16:rowId xmlns:a16="http://schemas.microsoft.com/office/drawing/2014/main" val="284442660"/>
                  </a:ext>
                </a:extLst>
              </a:tr>
              <a:tr h="543917">
                <a:tc>
                  <a:txBody>
                    <a:bodyPr/>
                    <a:lstStyle/>
                    <a:p>
                      <a:r>
                        <a:rPr lang="en-IE" sz="1200" b="1"/>
                        <a:t>Exemple d'utilisation</a:t>
                      </a:r>
                      <a:endParaRPr lang="en-IE" sz="1200"/>
                    </a:p>
                  </a:txBody>
                  <a:tcPr marL="77702" marR="77702" marT="38851" marB="38851" anchor="ctr">
                    <a:lnL>
                      <a:noFill/>
                    </a:lnL>
                    <a:lnR>
                      <a:noFill/>
                    </a:lnR>
                    <a:lnT>
                      <a:noFill/>
                    </a:lnT>
                    <a:lnB>
                      <a:noFill/>
                    </a:lnB>
                    <a:noFill/>
                  </a:tcPr>
                </a:tc>
                <a:tc>
                  <a:txBody>
                    <a:bodyPr/>
                    <a:lstStyle/>
                    <a:p>
                      <a:r>
                        <a:rPr lang="en-GB" sz="1200"/>
                        <a:t>"Regardez-moi me préparer pour le marché du week-end"</a:t>
                      </a:r>
                    </a:p>
                  </a:txBody>
                  <a:tcPr marL="77702" marR="77702" marT="38851" marB="38851" anchor="ctr">
                    <a:lnL>
                      <a:noFill/>
                    </a:lnL>
                    <a:lnR>
                      <a:noFill/>
                    </a:lnR>
                    <a:lnT>
                      <a:noFill/>
                    </a:lnT>
                    <a:lnB>
                      <a:noFill/>
                    </a:lnB>
                    <a:noFill/>
                  </a:tcPr>
                </a:tc>
                <a:tc>
                  <a:txBody>
                    <a:bodyPr/>
                    <a:lstStyle/>
                    <a:p>
                      <a:r>
                        <a:rPr lang="en-GB" sz="1200"/>
                        <a:t>"3 façons d'utiliser notre chutney de tamarin"</a:t>
                      </a:r>
                    </a:p>
                  </a:txBody>
                  <a:tcPr marL="77702" marR="77702" marT="38851" marB="38851" anchor="ctr">
                    <a:lnL>
                      <a:noFill/>
                    </a:lnL>
                    <a:lnR>
                      <a:noFill/>
                    </a:lnR>
                    <a:lnT>
                      <a:noFill/>
                    </a:lnT>
                    <a:lnB>
                      <a:noFill/>
                    </a:lnB>
                    <a:noFill/>
                  </a:tcPr>
                </a:tc>
                <a:tc>
                  <a:txBody>
                    <a:bodyPr/>
                    <a:lstStyle/>
                    <a:p>
                      <a:r>
                        <a:rPr lang="en-GB" sz="1200" dirty="0"/>
                        <a:t>"Le menu du jour à l'étalage</a:t>
                      </a:r>
                    </a:p>
                  </a:txBody>
                  <a:tcPr marL="77702" marR="77702" marT="38851" marB="38851" anchor="ctr">
                    <a:lnL>
                      <a:noFill/>
                    </a:lnL>
                    <a:lnR>
                      <a:noFill/>
                    </a:lnR>
                    <a:lnT>
                      <a:noFill/>
                    </a:lnT>
                    <a:lnB>
                      <a:noFill/>
                    </a:lnB>
                    <a:noFill/>
                  </a:tcPr>
                </a:tc>
                <a:extLst>
                  <a:ext uri="{0D108BD9-81ED-4DB2-BD59-A6C34878D82A}">
                    <a16:rowId xmlns:a16="http://schemas.microsoft.com/office/drawing/2014/main" val="3944559427"/>
                  </a:ext>
                </a:extLst>
              </a:tr>
            </a:tbl>
          </a:graphicData>
        </a:graphic>
      </p:graphicFrame>
    </p:spTree>
    <p:extLst>
      <p:ext uri="{BB962C8B-B14F-4D97-AF65-F5344CB8AC3E}">
        <p14:creationId xmlns:p14="http://schemas.microsoft.com/office/powerpoint/2010/main" val="27414122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0F6CEAB-51BE-FD8B-616E-439549DA1A4A}"/>
              </a:ext>
            </a:extLst>
          </p:cNvPr>
          <p:cNvGrpSpPr/>
          <p:nvPr/>
        </p:nvGrpSpPr>
        <p:grpSpPr>
          <a:xfrm>
            <a:off x="4143336" y="965465"/>
            <a:ext cx="1321292" cy="149694"/>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440346" y="3424063"/>
            <a:ext cx="3051329"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FOCUS SUR </a:t>
            </a:r>
            <a:r>
              <a:rPr lang="en-US" b="1" dirty="0">
                <a:solidFill>
                  <a:schemeClr val="bg1"/>
                </a:solidFill>
                <a:highlight>
                  <a:srgbClr val="84BFA4"/>
                </a:highlight>
              </a:rPr>
              <a:t>FACEBOOK </a:t>
            </a:r>
            <a:r>
              <a:rPr lang="en-US" b="1" dirty="0">
                <a:solidFill>
                  <a:schemeClr val="bg1"/>
                </a:solidFill>
              </a:rPr>
              <a:t>EN TANT QU'OUTIL DE MARKETING...</a:t>
            </a:r>
          </a:p>
          <a:p>
            <a:pPr>
              <a:lnSpc>
                <a:spcPts val="3720"/>
              </a:lnSpc>
              <a:spcBef>
                <a:spcPts val="0"/>
              </a:spcBef>
            </a:pPr>
            <a:endParaRPr lang="en-US" b="1" dirty="0">
              <a:solidFill>
                <a:schemeClr val="bg1"/>
              </a:solidFill>
            </a:endParaRPr>
          </a:p>
        </p:txBody>
      </p:sp>
      <p:pic>
        <p:nvPicPr>
          <p:cNvPr id="3" name="Picture 2">
            <a:extLst>
              <a:ext uri="{FF2B5EF4-FFF2-40B4-BE49-F238E27FC236}">
                <a16:creationId xmlns:a16="http://schemas.microsoft.com/office/drawing/2014/main" id="{B61D5B4B-2E1A-2446-37DC-71B4193DD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032" y="640371"/>
            <a:ext cx="918264" cy="918264"/>
          </a:xfrm>
          <a:prstGeom prst="rect">
            <a:avLst/>
          </a:prstGeom>
        </p:spPr>
      </p:pic>
      <p:sp>
        <p:nvSpPr>
          <p:cNvPr id="17" name="Graphic 4">
            <a:extLst>
              <a:ext uri="{FF2B5EF4-FFF2-40B4-BE49-F238E27FC236}">
                <a16:creationId xmlns:a16="http://schemas.microsoft.com/office/drawing/2014/main" id="{A7CDE67B-50AD-D4DF-0ED0-5FCD7A4E342E}"/>
              </a:ext>
            </a:extLst>
          </p:cNvPr>
          <p:cNvSpPr/>
          <p:nvPr/>
        </p:nvSpPr>
        <p:spPr>
          <a:xfrm>
            <a:off x="3845975" y="61037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D01D30BA-75EF-F94E-206C-5577B34BB1E9}"/>
              </a:ext>
            </a:extLst>
          </p:cNvPr>
          <p:cNvSpPr txBox="1">
            <a:spLocks/>
          </p:cNvSpPr>
          <p:nvPr/>
        </p:nvSpPr>
        <p:spPr>
          <a:xfrm>
            <a:off x="3795485" y="72161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01</a:t>
            </a:r>
          </a:p>
        </p:txBody>
      </p:sp>
      <p:sp>
        <p:nvSpPr>
          <p:cNvPr id="19" name="TextBox 18">
            <a:extLst>
              <a:ext uri="{FF2B5EF4-FFF2-40B4-BE49-F238E27FC236}">
                <a16:creationId xmlns:a16="http://schemas.microsoft.com/office/drawing/2014/main" id="{7104BD35-D836-4ADD-5B5A-9C51E831D70C}"/>
              </a:ext>
            </a:extLst>
          </p:cNvPr>
          <p:cNvSpPr txBox="1"/>
          <p:nvPr/>
        </p:nvSpPr>
        <p:spPr>
          <a:xfrm>
            <a:off x="5464628" y="341905"/>
            <a:ext cx="6798400" cy="1077218"/>
          </a:xfrm>
          <a:prstGeom prst="rect">
            <a:avLst/>
          </a:prstGeom>
          <a:noFill/>
        </p:spPr>
        <p:txBody>
          <a:bodyPr wrap="square">
            <a:spAutoFit/>
          </a:bodyPr>
          <a:lstStyle/>
          <a:p>
            <a:r>
              <a:rPr lang="en-GB" sz="3200" b="1" dirty="0"/>
              <a:t>Stratégie proposée aux entrepreneurs du secteur alimentaire</a:t>
            </a:r>
            <a:endParaRPr lang="en-US" sz="3200" b="1" dirty="0">
              <a:solidFill>
                <a:srgbClr val="382B1B"/>
              </a:solidFill>
            </a:endParaRPr>
          </a:p>
        </p:txBody>
      </p:sp>
      <p:grpSp>
        <p:nvGrpSpPr>
          <p:cNvPr id="6" name="Google Shape;612;p39">
            <a:extLst>
              <a:ext uri="{FF2B5EF4-FFF2-40B4-BE49-F238E27FC236}">
                <a16:creationId xmlns:a16="http://schemas.microsoft.com/office/drawing/2014/main" id="{6FE1FF0C-A8DD-78BE-87B6-C4C4C1E4A8A2}"/>
              </a:ext>
            </a:extLst>
          </p:cNvPr>
          <p:cNvGrpSpPr/>
          <p:nvPr/>
        </p:nvGrpSpPr>
        <p:grpSpPr>
          <a:xfrm>
            <a:off x="5684757" y="5514966"/>
            <a:ext cx="453026" cy="462520"/>
            <a:chOff x="3951850" y="2985350"/>
            <a:chExt cx="407950" cy="416500"/>
          </a:xfrm>
        </p:grpSpPr>
        <p:sp>
          <p:nvSpPr>
            <p:cNvPr id="8" name="Google Shape;613;p39">
              <a:extLst>
                <a:ext uri="{FF2B5EF4-FFF2-40B4-BE49-F238E27FC236}">
                  <a16:creationId xmlns:a16="http://schemas.microsoft.com/office/drawing/2014/main" id="{7A421931-AF2E-15FB-E029-D5FC977720C9}"/>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14;p39">
              <a:extLst>
                <a:ext uri="{FF2B5EF4-FFF2-40B4-BE49-F238E27FC236}">
                  <a16:creationId xmlns:a16="http://schemas.microsoft.com/office/drawing/2014/main" id="{92DC9A88-BC00-2C0B-110F-E516CBDC86A3}"/>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15;p39">
              <a:extLst>
                <a:ext uri="{FF2B5EF4-FFF2-40B4-BE49-F238E27FC236}">
                  <a16:creationId xmlns:a16="http://schemas.microsoft.com/office/drawing/2014/main" id="{92728129-9334-27B9-561E-7FC370E8DB50}"/>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16;p39">
              <a:extLst>
                <a:ext uri="{FF2B5EF4-FFF2-40B4-BE49-F238E27FC236}">
                  <a16:creationId xmlns:a16="http://schemas.microsoft.com/office/drawing/2014/main" id="{559B482D-1101-1878-32DD-D7131F8DD27F}"/>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TextBox 20">
            <a:extLst>
              <a:ext uri="{FF2B5EF4-FFF2-40B4-BE49-F238E27FC236}">
                <a16:creationId xmlns:a16="http://schemas.microsoft.com/office/drawing/2014/main" id="{E49EA021-83AC-D8C6-F54D-9F15E099F9BD}"/>
              </a:ext>
            </a:extLst>
          </p:cNvPr>
          <p:cNvSpPr txBox="1"/>
          <p:nvPr/>
        </p:nvSpPr>
        <p:spPr>
          <a:xfrm>
            <a:off x="5389781" y="1366685"/>
            <a:ext cx="5980013" cy="3416320"/>
          </a:xfrm>
          <a:prstGeom prst="rect">
            <a:avLst/>
          </a:prstGeom>
          <a:noFill/>
        </p:spPr>
        <p:txBody>
          <a:bodyPr wrap="square">
            <a:spAutoFit/>
          </a:bodyPr>
          <a:lstStyle/>
          <a:p>
            <a:pPr>
              <a:buNone/>
            </a:pPr>
            <a:endParaRPr lang="en-GB" b="1" dirty="0"/>
          </a:p>
          <a:p>
            <a:pPr marL="285750" indent="-285750">
              <a:buFont typeface="Arial" panose="020B0604020202020204" pitchFamily="34" charset="0"/>
              <a:buChar char="•"/>
            </a:pPr>
            <a:r>
              <a:rPr lang="en-GB" b="1" dirty="0"/>
              <a:t>Utilisez des bobines </a:t>
            </a:r>
            <a:r>
              <a:rPr lang="en-GB" dirty="0"/>
              <a:t>pour attirer de nouveaux adeptes (montrez votre nourriture, votre processus, votre énergie).</a:t>
            </a:r>
          </a:p>
          <a:p>
            <a:pPr marL="285750" indent="-285750">
              <a:buFont typeface="Arial" panose="020B0604020202020204" pitchFamily="34" charset="0"/>
              <a:buChar char="•"/>
            </a:pPr>
            <a:r>
              <a:rPr lang="en-GB" b="1" dirty="0"/>
              <a:t>Utilisez les histoires </a:t>
            </a:r>
            <a:r>
              <a:rPr lang="en-GB" dirty="0"/>
              <a:t>pour créer des liens quotidiens (mises à jour rapides, moments réels, sondages).</a:t>
            </a:r>
          </a:p>
          <a:p>
            <a:pPr marL="285750" indent="-285750">
              <a:buFont typeface="Arial" panose="020B0604020202020204" pitchFamily="34" charset="0"/>
              <a:buChar char="•"/>
            </a:pPr>
            <a:r>
              <a:rPr lang="en-GB" b="1" dirty="0"/>
              <a:t>Utilisez Live </a:t>
            </a:r>
            <a:r>
              <a:rPr lang="en-GB" dirty="0"/>
              <a:t>occasionnellement pour des lancements, des questions-réponses ou lorsque vous souhaitez parler directement aux gens.</a:t>
            </a:r>
          </a:p>
          <a:p>
            <a:endParaRPr lang="en-GB" i="1" dirty="0"/>
          </a:p>
          <a:p>
            <a:r>
              <a:rPr lang="en-GB" i="1" dirty="0"/>
              <a:t>CONSEIL : vous pouvez réutiliser vos enregistrements en direct sous forme de bobines. Un seul élément de contenu peut servir à plusieurs fins.</a:t>
            </a:r>
            <a:endParaRPr lang="en-GB" dirty="0"/>
          </a:p>
        </p:txBody>
      </p:sp>
      <p:sp>
        <p:nvSpPr>
          <p:cNvPr id="23" name="TextBox 22">
            <a:extLst>
              <a:ext uri="{FF2B5EF4-FFF2-40B4-BE49-F238E27FC236}">
                <a16:creationId xmlns:a16="http://schemas.microsoft.com/office/drawing/2014/main" id="{169475EC-E3AE-EAA8-2700-CFC20705D46D}"/>
              </a:ext>
            </a:extLst>
          </p:cNvPr>
          <p:cNvSpPr txBox="1"/>
          <p:nvPr/>
        </p:nvSpPr>
        <p:spPr>
          <a:xfrm>
            <a:off x="4267200" y="5238822"/>
            <a:ext cx="7924799" cy="1323439"/>
          </a:xfrm>
          <a:prstGeom prst="rect">
            <a:avLst/>
          </a:prstGeom>
          <a:solidFill>
            <a:schemeClr val="accent6">
              <a:lumMod val="20000"/>
              <a:lumOff val="80000"/>
            </a:schemeClr>
          </a:solidFill>
        </p:spPr>
        <p:txBody>
          <a:bodyPr wrap="square">
            <a:spAutoFit/>
          </a:bodyPr>
          <a:lstStyle/>
          <a:p>
            <a:pPr>
              <a:buNone/>
            </a:pPr>
            <a:r>
              <a:rPr lang="en-US" altLang="en-US" sz="1600" b="1" dirty="0">
                <a:highlight>
                  <a:srgbClr val="B6D1E1"/>
                </a:highlight>
                <a:latin typeface="Arial" panose="020B0604020202020204" pitchFamily="34" charset="0"/>
              </a:rPr>
              <a:t>ACTION </a:t>
            </a:r>
            <a:r>
              <a:rPr lang="en-GB" sz="1600" b="1" dirty="0"/>
              <a:t>se perfectionne grâce à une formation en ligne gratuite</a:t>
            </a:r>
          </a:p>
          <a:p>
            <a:r>
              <a:rPr lang="en-GB" sz="1600" dirty="0"/>
              <a:t>Meta Blueprint propose une suite complète de cours gratuits et autodidactes pour vous aider à développer vos compétences marketing sur Facebook, Messenger, Instagram et WhatsApp. Ces cours couvrent des sujets tels que la création d'une page d'entreprise, la publication de contenu et la publicité. </a:t>
            </a:r>
            <a:r>
              <a:rPr lang="en-GB" sz="1600" dirty="0">
                <a:hlinkClick r:id="rId3"/>
              </a:rPr>
              <a:t>https://www.</a:t>
            </a:r>
            <a:r>
              <a:rPr lang="en-GB" sz="1600" dirty="0"/>
              <a:t>facebook.com/business/learn </a:t>
            </a:r>
          </a:p>
        </p:txBody>
      </p:sp>
    </p:spTree>
    <p:extLst>
      <p:ext uri="{BB962C8B-B14F-4D97-AF65-F5344CB8AC3E}">
        <p14:creationId xmlns:p14="http://schemas.microsoft.com/office/powerpoint/2010/main" val="38635956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0F6CEAB-51BE-FD8B-616E-439549DA1A4A}"/>
              </a:ext>
            </a:extLst>
          </p:cNvPr>
          <p:cNvGrpSpPr/>
          <p:nvPr/>
        </p:nvGrpSpPr>
        <p:grpSpPr>
          <a:xfrm>
            <a:off x="4168792" y="646770"/>
            <a:ext cx="1321292" cy="149694"/>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440346" y="3461386"/>
            <a:ext cx="3287592"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FOCUS SUR </a:t>
            </a:r>
            <a:r>
              <a:rPr lang="en-US" b="1" dirty="0">
                <a:solidFill>
                  <a:schemeClr val="bg1"/>
                </a:solidFill>
                <a:highlight>
                  <a:srgbClr val="84BFA4"/>
                </a:highlight>
              </a:rPr>
              <a:t>INSTAGRAM </a:t>
            </a:r>
            <a:r>
              <a:rPr lang="en-US" b="1" dirty="0">
                <a:solidFill>
                  <a:schemeClr val="bg1"/>
                </a:solidFill>
              </a:rPr>
              <a:t>EN TANT QU'OUTIL DE MARKETING...</a:t>
            </a:r>
          </a:p>
          <a:p>
            <a:pPr>
              <a:lnSpc>
                <a:spcPts val="3720"/>
              </a:lnSpc>
              <a:spcBef>
                <a:spcPts val="0"/>
              </a:spcBef>
            </a:pPr>
            <a:endParaRPr lang="en-US" b="1" dirty="0">
              <a:solidFill>
                <a:schemeClr val="bg1"/>
              </a:solidFill>
            </a:endParaRPr>
          </a:p>
        </p:txBody>
      </p:sp>
      <p:sp>
        <p:nvSpPr>
          <p:cNvPr id="17" name="Graphic 4">
            <a:extLst>
              <a:ext uri="{FF2B5EF4-FFF2-40B4-BE49-F238E27FC236}">
                <a16:creationId xmlns:a16="http://schemas.microsoft.com/office/drawing/2014/main" id="{A7CDE67B-50AD-D4DF-0ED0-5FCD7A4E342E}"/>
              </a:ext>
            </a:extLst>
          </p:cNvPr>
          <p:cNvSpPr/>
          <p:nvPr/>
        </p:nvSpPr>
        <p:spPr>
          <a:xfrm>
            <a:off x="3770388" y="235984"/>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D01D30BA-75EF-F94E-206C-5577B34BB1E9}"/>
              </a:ext>
            </a:extLst>
          </p:cNvPr>
          <p:cNvSpPr txBox="1">
            <a:spLocks/>
          </p:cNvSpPr>
          <p:nvPr/>
        </p:nvSpPr>
        <p:spPr>
          <a:xfrm>
            <a:off x="3720760" y="342708"/>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02</a:t>
            </a:r>
          </a:p>
        </p:txBody>
      </p:sp>
      <p:sp>
        <p:nvSpPr>
          <p:cNvPr id="19" name="TextBox 18">
            <a:extLst>
              <a:ext uri="{FF2B5EF4-FFF2-40B4-BE49-F238E27FC236}">
                <a16:creationId xmlns:a16="http://schemas.microsoft.com/office/drawing/2014/main" id="{7104BD35-D836-4ADD-5B5A-9C51E831D70C}"/>
              </a:ext>
            </a:extLst>
          </p:cNvPr>
          <p:cNvSpPr txBox="1"/>
          <p:nvPr/>
        </p:nvSpPr>
        <p:spPr>
          <a:xfrm>
            <a:off x="5490084" y="477118"/>
            <a:ext cx="5547247" cy="498791"/>
          </a:xfrm>
          <a:prstGeom prst="rect">
            <a:avLst/>
          </a:prstGeom>
          <a:noFill/>
        </p:spPr>
        <p:txBody>
          <a:bodyPr wrap="square">
            <a:spAutoFit/>
          </a:bodyPr>
          <a:lstStyle/>
          <a:p>
            <a:pPr>
              <a:lnSpc>
                <a:spcPts val="3140"/>
              </a:lnSpc>
            </a:pPr>
            <a:r>
              <a:rPr lang="en-US" sz="3200" b="1" dirty="0">
                <a:solidFill>
                  <a:srgbClr val="382B1B"/>
                </a:solidFill>
              </a:rPr>
              <a:t>INSTAGRAM</a:t>
            </a:r>
          </a:p>
        </p:txBody>
      </p:sp>
      <p:sp>
        <p:nvSpPr>
          <p:cNvPr id="24" name="Text Placeholder 6">
            <a:extLst>
              <a:ext uri="{FF2B5EF4-FFF2-40B4-BE49-F238E27FC236}">
                <a16:creationId xmlns:a16="http://schemas.microsoft.com/office/drawing/2014/main" id="{DE0EF47B-9CD7-D2A0-F40A-8FBE65FDD8F9}"/>
              </a:ext>
            </a:extLst>
          </p:cNvPr>
          <p:cNvSpPr txBox="1">
            <a:spLocks/>
          </p:cNvSpPr>
          <p:nvPr/>
        </p:nvSpPr>
        <p:spPr>
          <a:xfrm>
            <a:off x="4592709" y="1060911"/>
            <a:ext cx="7599291" cy="432054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US" sz="2000" dirty="0">
                <a:solidFill>
                  <a:srgbClr val="382B1B"/>
                </a:solidFill>
              </a:rPr>
              <a:t>Instagram est une plateforme puissante pour la création de contenu visuel. On dit qu'elle est 15 fois plus puissante que Facebook et qu'elle est </a:t>
            </a:r>
            <a:r>
              <a:rPr lang="en-GB" sz="2000" dirty="0"/>
              <a:t>faite pour montrer des plats magnifiques, des moments en coulisses et votre histoire en tant que fondateur. Il est conçu pour :</a:t>
            </a:r>
          </a:p>
          <a:p>
            <a:pPr marL="342900" indent="-342900">
              <a:buFont typeface="Arial" panose="020B0604020202020204" pitchFamily="34" charset="0"/>
              <a:buChar char="•"/>
            </a:pPr>
            <a:r>
              <a:rPr lang="en-GB" sz="2000" dirty="0"/>
              <a:t>Photos de la vaisselle et de l'emballage</a:t>
            </a:r>
          </a:p>
          <a:p>
            <a:pPr marL="342900" indent="-342900">
              <a:buFont typeface="Arial" panose="020B0604020202020204" pitchFamily="34" charset="0"/>
              <a:buChar char="•"/>
            </a:pPr>
            <a:r>
              <a:rPr lang="en-GB" sz="2000" dirty="0"/>
              <a:t>Courtes vidéos de la façon dont vous cuisinez, préparez ou servez.</a:t>
            </a:r>
          </a:p>
          <a:p>
            <a:pPr marL="342900" indent="-342900">
              <a:buFont typeface="Arial" panose="020B0604020202020204" pitchFamily="34" charset="0"/>
              <a:buChar char="•"/>
            </a:pPr>
            <a:r>
              <a:rPr lang="en-GB" sz="2000" dirty="0"/>
              <a:t>Des histoires vraies - votre culture, votre mission, votre personnalité</a:t>
            </a:r>
          </a:p>
          <a:p>
            <a:r>
              <a:rPr lang="en-GB" sz="2000" dirty="0"/>
              <a:t>Instagram dispose d'outils d'édition et de filtres intégrés qui aident même les débutants à donner à leurs posts un aspect soigné et professionnel.</a:t>
            </a:r>
          </a:p>
          <a:p>
            <a:pPr>
              <a:lnSpc>
                <a:spcPts val="2320"/>
              </a:lnSpc>
              <a:spcBef>
                <a:spcPts val="0"/>
              </a:spcBef>
            </a:pPr>
            <a:endParaRPr lang="en-US" sz="2000" dirty="0">
              <a:solidFill>
                <a:srgbClr val="382B1B"/>
              </a:solidFill>
            </a:endParaRPr>
          </a:p>
          <a:p>
            <a:pPr>
              <a:lnSpc>
                <a:spcPts val="2320"/>
              </a:lnSpc>
              <a:spcBef>
                <a:spcPts val="0"/>
              </a:spcBef>
            </a:pPr>
            <a:endParaRPr lang="en-US" sz="2000" dirty="0">
              <a:solidFill>
                <a:srgbClr val="382B1B"/>
              </a:solidFill>
            </a:endParaRPr>
          </a:p>
          <a:p>
            <a:pPr>
              <a:lnSpc>
                <a:spcPts val="2320"/>
              </a:lnSpc>
              <a:spcBef>
                <a:spcPts val="0"/>
              </a:spcBef>
            </a:pPr>
            <a:endParaRPr lang="en-US" sz="2000" dirty="0">
              <a:solidFill>
                <a:srgbClr val="382B1B"/>
              </a:solidFill>
            </a:endParaRPr>
          </a:p>
          <a:p>
            <a:pPr>
              <a:lnSpc>
                <a:spcPts val="2320"/>
              </a:lnSpc>
              <a:spcBef>
                <a:spcPts val="0"/>
              </a:spcBef>
            </a:pPr>
            <a:endParaRPr lang="en-US" sz="2000" dirty="0">
              <a:solidFill>
                <a:srgbClr val="382B1B"/>
              </a:solidFill>
            </a:endParaRPr>
          </a:p>
        </p:txBody>
      </p:sp>
      <p:pic>
        <p:nvPicPr>
          <p:cNvPr id="2" name="Picture 1">
            <a:extLst>
              <a:ext uri="{FF2B5EF4-FFF2-40B4-BE49-F238E27FC236}">
                <a16:creationId xmlns:a16="http://schemas.microsoft.com/office/drawing/2014/main" id="{9DE71A80-36E5-F1F1-0D8D-112EC55F1CE5}"/>
              </a:ext>
            </a:extLst>
          </p:cNvPr>
          <p:cNvPicPr>
            <a:picLocks noChangeAspect="1"/>
          </p:cNvPicPr>
          <p:nvPr/>
        </p:nvPicPr>
        <p:blipFill rotWithShape="1">
          <a:blip r:embed="rId2">
            <a:extLst>
              <a:ext uri="{28A0092B-C50C-407E-A947-70E740481C1C}">
                <a14:useLocalDpi xmlns:a14="http://schemas.microsoft.com/office/drawing/2010/main" val="0"/>
              </a:ext>
            </a:extLst>
          </a:blip>
          <a:srcRect l="-3424" t="-1173" r="32238" b="30968"/>
          <a:stretch/>
        </p:blipFill>
        <p:spPr>
          <a:xfrm>
            <a:off x="7009770" y="4124618"/>
            <a:ext cx="5297067" cy="3276301"/>
          </a:xfrm>
          <a:prstGeom prst="rect">
            <a:avLst/>
          </a:prstGeom>
        </p:spPr>
      </p:pic>
      <p:sp>
        <p:nvSpPr>
          <p:cNvPr id="3" name="Rectangle 2">
            <a:hlinkClick r:id="rId3"/>
            <a:extLst>
              <a:ext uri="{FF2B5EF4-FFF2-40B4-BE49-F238E27FC236}">
                <a16:creationId xmlns:a16="http://schemas.microsoft.com/office/drawing/2014/main" id="{B188837A-D903-E67F-C812-4F7F7CBA61DD}"/>
              </a:ext>
            </a:extLst>
          </p:cNvPr>
          <p:cNvSpPr/>
          <p:nvPr/>
        </p:nvSpPr>
        <p:spPr>
          <a:xfrm>
            <a:off x="7931785" y="4870599"/>
            <a:ext cx="3055275" cy="2006297"/>
          </a:xfrm>
          <a:prstGeom prst="rect">
            <a:avLst/>
          </a:prstGeom>
          <a:blipFill>
            <a:blip r:embed="rId4"/>
            <a:stretch>
              <a:fillRect l="-6756" r="-67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hlinkClick r:id="rId3"/>
            <a:extLst>
              <a:ext uri="{FF2B5EF4-FFF2-40B4-BE49-F238E27FC236}">
                <a16:creationId xmlns:a16="http://schemas.microsoft.com/office/drawing/2014/main" id="{3335F159-350B-B0C3-6ECC-4B7273FE04CA}"/>
              </a:ext>
            </a:extLst>
          </p:cNvPr>
          <p:cNvSpPr/>
          <p:nvPr/>
        </p:nvSpPr>
        <p:spPr>
          <a:xfrm>
            <a:off x="5879027" y="5162218"/>
            <a:ext cx="1685925" cy="1685925"/>
          </a:xfrm>
          <a:prstGeom prst="ellipse">
            <a:avLst/>
          </a:prstGeom>
          <a:solidFill>
            <a:srgbClr val="84BFA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chemeClr val="bg1"/>
                </a:solidFill>
              </a:rPr>
              <a:t>CLIQUEZ POUR VOIR</a:t>
            </a:r>
          </a:p>
        </p:txBody>
      </p:sp>
      <p:grpSp>
        <p:nvGrpSpPr>
          <p:cNvPr id="5" name="Google Shape;612;p39">
            <a:extLst>
              <a:ext uri="{FF2B5EF4-FFF2-40B4-BE49-F238E27FC236}">
                <a16:creationId xmlns:a16="http://schemas.microsoft.com/office/drawing/2014/main" id="{776BACFE-A5AE-55F0-F02B-C95916CB466B}"/>
              </a:ext>
            </a:extLst>
          </p:cNvPr>
          <p:cNvGrpSpPr/>
          <p:nvPr/>
        </p:nvGrpSpPr>
        <p:grpSpPr>
          <a:xfrm>
            <a:off x="6066962" y="6165516"/>
            <a:ext cx="453026" cy="462520"/>
            <a:chOff x="3951850" y="2985350"/>
            <a:chExt cx="407950" cy="416500"/>
          </a:xfrm>
        </p:grpSpPr>
        <p:sp>
          <p:nvSpPr>
            <p:cNvPr id="6" name="Google Shape;613;p39">
              <a:extLst>
                <a:ext uri="{FF2B5EF4-FFF2-40B4-BE49-F238E27FC236}">
                  <a16:creationId xmlns:a16="http://schemas.microsoft.com/office/drawing/2014/main" id="{5FD5C9CA-EFD3-0A53-49E9-FCA40A939BB4}"/>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14;p39">
              <a:extLst>
                <a:ext uri="{FF2B5EF4-FFF2-40B4-BE49-F238E27FC236}">
                  <a16:creationId xmlns:a16="http://schemas.microsoft.com/office/drawing/2014/main" id="{F4F7634C-34C5-1F06-E154-D2657CDEB63F}"/>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15;p39">
              <a:extLst>
                <a:ext uri="{FF2B5EF4-FFF2-40B4-BE49-F238E27FC236}">
                  <a16:creationId xmlns:a16="http://schemas.microsoft.com/office/drawing/2014/main" id="{E1BAC15E-1A1D-5140-13D3-CC767687714B}"/>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16;p39">
              <a:extLst>
                <a:ext uri="{FF2B5EF4-FFF2-40B4-BE49-F238E27FC236}">
                  <a16:creationId xmlns:a16="http://schemas.microsoft.com/office/drawing/2014/main" id="{5E5CDCDF-C427-9B81-3E3B-0FC458B6C32A}"/>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 name="Picture 15">
            <a:extLst>
              <a:ext uri="{FF2B5EF4-FFF2-40B4-BE49-F238E27FC236}">
                <a16:creationId xmlns:a16="http://schemas.microsoft.com/office/drawing/2014/main" id="{54FCFDFA-8B52-EDA9-8336-BCFC4CB311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717" y="618979"/>
            <a:ext cx="647113" cy="647113"/>
          </a:xfrm>
          <a:prstGeom prst="rect">
            <a:avLst/>
          </a:prstGeom>
        </p:spPr>
      </p:pic>
    </p:spTree>
    <p:extLst>
      <p:ext uri="{BB962C8B-B14F-4D97-AF65-F5344CB8AC3E}">
        <p14:creationId xmlns:p14="http://schemas.microsoft.com/office/powerpoint/2010/main" val="9787388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0F6CEAB-51BE-FD8B-616E-439549DA1A4A}"/>
              </a:ext>
            </a:extLst>
          </p:cNvPr>
          <p:cNvGrpSpPr/>
          <p:nvPr/>
        </p:nvGrpSpPr>
        <p:grpSpPr>
          <a:xfrm>
            <a:off x="4143336" y="965465"/>
            <a:ext cx="1321292" cy="149694"/>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440346" y="3988565"/>
            <a:ext cx="3287592"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FOCUS SUR </a:t>
            </a:r>
            <a:r>
              <a:rPr lang="en-US" b="1" dirty="0">
                <a:solidFill>
                  <a:schemeClr val="bg1"/>
                </a:solidFill>
                <a:highlight>
                  <a:srgbClr val="84BFA4"/>
                </a:highlight>
              </a:rPr>
              <a:t>INSTAGRAM </a:t>
            </a:r>
            <a:r>
              <a:rPr lang="en-US" b="1" dirty="0">
                <a:solidFill>
                  <a:schemeClr val="bg1"/>
                </a:solidFill>
              </a:rPr>
              <a:t>EN TANT QU'OUTIL DE MARKETING...</a:t>
            </a:r>
          </a:p>
          <a:p>
            <a:pPr>
              <a:lnSpc>
                <a:spcPts val="3720"/>
              </a:lnSpc>
              <a:spcBef>
                <a:spcPts val="0"/>
              </a:spcBef>
            </a:pPr>
            <a:endParaRPr lang="en-US" b="1" dirty="0">
              <a:solidFill>
                <a:schemeClr val="bg1"/>
              </a:solidFill>
            </a:endParaRPr>
          </a:p>
        </p:txBody>
      </p:sp>
      <p:sp>
        <p:nvSpPr>
          <p:cNvPr id="17" name="Graphic 4">
            <a:extLst>
              <a:ext uri="{FF2B5EF4-FFF2-40B4-BE49-F238E27FC236}">
                <a16:creationId xmlns:a16="http://schemas.microsoft.com/office/drawing/2014/main" id="{A7CDE67B-50AD-D4DF-0ED0-5FCD7A4E342E}"/>
              </a:ext>
            </a:extLst>
          </p:cNvPr>
          <p:cNvSpPr/>
          <p:nvPr/>
        </p:nvSpPr>
        <p:spPr>
          <a:xfrm>
            <a:off x="3845975" y="61037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D01D30BA-75EF-F94E-206C-5577B34BB1E9}"/>
              </a:ext>
            </a:extLst>
          </p:cNvPr>
          <p:cNvSpPr txBox="1">
            <a:spLocks/>
          </p:cNvSpPr>
          <p:nvPr/>
        </p:nvSpPr>
        <p:spPr>
          <a:xfrm>
            <a:off x="3795485" y="72161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02</a:t>
            </a:r>
          </a:p>
        </p:txBody>
      </p:sp>
      <p:sp>
        <p:nvSpPr>
          <p:cNvPr id="19" name="TextBox 18">
            <a:extLst>
              <a:ext uri="{FF2B5EF4-FFF2-40B4-BE49-F238E27FC236}">
                <a16:creationId xmlns:a16="http://schemas.microsoft.com/office/drawing/2014/main" id="{7104BD35-D836-4ADD-5B5A-9C51E831D70C}"/>
              </a:ext>
            </a:extLst>
          </p:cNvPr>
          <p:cNvSpPr txBox="1"/>
          <p:nvPr/>
        </p:nvSpPr>
        <p:spPr>
          <a:xfrm>
            <a:off x="5566230" y="767995"/>
            <a:ext cx="5547247" cy="498791"/>
          </a:xfrm>
          <a:prstGeom prst="rect">
            <a:avLst/>
          </a:prstGeom>
          <a:noFill/>
        </p:spPr>
        <p:txBody>
          <a:bodyPr wrap="square">
            <a:spAutoFit/>
          </a:bodyPr>
          <a:lstStyle/>
          <a:p>
            <a:pPr>
              <a:lnSpc>
                <a:spcPts val="3140"/>
              </a:lnSpc>
            </a:pPr>
            <a:r>
              <a:rPr lang="en-US" sz="3200" b="1" dirty="0">
                <a:solidFill>
                  <a:srgbClr val="382B1B"/>
                </a:solidFill>
              </a:rPr>
              <a:t>INSTAGRAM, quoi poster</a:t>
            </a:r>
          </a:p>
        </p:txBody>
      </p:sp>
      <p:pic>
        <p:nvPicPr>
          <p:cNvPr id="16" name="Picture 15">
            <a:extLst>
              <a:ext uri="{FF2B5EF4-FFF2-40B4-BE49-F238E27FC236}">
                <a16:creationId xmlns:a16="http://schemas.microsoft.com/office/drawing/2014/main" id="{54FCFDFA-8B52-EDA9-8336-BCFC4CB311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717" y="618979"/>
            <a:ext cx="647113" cy="647113"/>
          </a:xfrm>
          <a:prstGeom prst="rect">
            <a:avLst/>
          </a:prstGeom>
        </p:spPr>
      </p:pic>
      <p:sp>
        <p:nvSpPr>
          <p:cNvPr id="3" name="TextBox 2">
            <a:extLst>
              <a:ext uri="{FF2B5EF4-FFF2-40B4-BE49-F238E27FC236}">
                <a16:creationId xmlns:a16="http://schemas.microsoft.com/office/drawing/2014/main" id="{C1681919-D062-FACA-2851-707793B45FFD}"/>
              </a:ext>
            </a:extLst>
          </p:cNvPr>
          <p:cNvSpPr txBox="1"/>
          <p:nvPr/>
        </p:nvSpPr>
        <p:spPr>
          <a:xfrm>
            <a:off x="4751262" y="1427416"/>
            <a:ext cx="7440738" cy="4708981"/>
          </a:xfrm>
          <a:prstGeom prst="rect">
            <a:avLst/>
          </a:prstGeom>
          <a:noFill/>
        </p:spPr>
        <p:txBody>
          <a:bodyPr wrap="square">
            <a:spAutoFit/>
          </a:bodyPr>
          <a:lstStyle/>
          <a:p>
            <a:pPr>
              <a:buNone/>
            </a:pPr>
            <a:r>
              <a:rPr lang="en-GB" sz="2000" dirty="0"/>
              <a:t>Voici quelques moyens simples et efficaces pour commencer :</a:t>
            </a:r>
          </a:p>
          <a:p>
            <a:pPr>
              <a:buNone/>
            </a:pPr>
            <a:endParaRPr lang="en-GB" sz="2000" dirty="0"/>
          </a:p>
          <a:p>
            <a:pPr marL="342900" indent="-342900">
              <a:buFont typeface="Arial" panose="020B0604020202020204" pitchFamily="34" charset="0"/>
              <a:buChar char="•"/>
            </a:pPr>
            <a:r>
              <a:rPr lang="en-GB" sz="2000" b="1" dirty="0"/>
              <a:t>Connectez vos chaînes</a:t>
            </a:r>
            <a:br>
              <a:rPr lang="en-GB" sz="2000" dirty="0"/>
            </a:br>
            <a:r>
              <a:rPr lang="en-GB" sz="2000" dirty="0"/>
              <a:t>Reliez Instagram à votre Facebook pour gagner du temps et toucher plus de monde.</a:t>
            </a:r>
          </a:p>
          <a:p>
            <a:pPr marL="342900" indent="-342900">
              <a:buFont typeface="Arial" panose="020B0604020202020204" pitchFamily="34" charset="0"/>
              <a:buChar char="•"/>
            </a:pPr>
            <a:r>
              <a:rPr lang="en-GB" sz="2000" b="1" dirty="0"/>
              <a:t>Affichez ce qui vous semble réel</a:t>
            </a:r>
            <a:br>
              <a:rPr lang="en-GB" sz="2000" dirty="0"/>
            </a:br>
            <a:r>
              <a:rPr lang="en-GB" sz="2000" dirty="0"/>
              <a:t>Vous n'avez pas besoin de photos de cuisine soignées. Partager :</a:t>
            </a:r>
          </a:p>
          <a:p>
            <a:pPr marL="742950" lvl="1" indent="-285750">
              <a:buFont typeface="Arial" panose="020B0604020202020204" pitchFamily="34" charset="0"/>
              <a:buChar char="•"/>
            </a:pPr>
            <a:r>
              <a:rPr lang="en-GB" sz="2000" dirty="0"/>
              <a:t>Préparation du marché</a:t>
            </a:r>
          </a:p>
          <a:p>
            <a:pPr marL="742950" lvl="1" indent="-285750">
              <a:buFont typeface="Arial" panose="020B0604020202020204" pitchFamily="34" charset="0"/>
              <a:buChar char="•"/>
            </a:pPr>
            <a:r>
              <a:rPr lang="en-GB" sz="2000" dirty="0"/>
              <a:t>L'aménagement de votre cuisine</a:t>
            </a:r>
          </a:p>
          <a:p>
            <a:pPr marL="742950" lvl="1" indent="-285750">
              <a:buFont typeface="Arial" panose="020B0604020202020204" pitchFamily="34" charset="0"/>
              <a:buChar char="•"/>
            </a:pPr>
            <a:r>
              <a:rPr lang="en-GB" sz="2000" dirty="0"/>
              <a:t>Rituels alimentaires culturels</a:t>
            </a:r>
          </a:p>
          <a:p>
            <a:pPr marL="742950" lvl="1" indent="-285750">
              <a:buFont typeface="Arial" panose="020B0604020202020204" pitchFamily="34" charset="0"/>
              <a:buChar char="•"/>
            </a:pPr>
            <a:r>
              <a:rPr lang="en-GB" sz="2000" dirty="0"/>
              <a:t>Commandes d'emballage</a:t>
            </a:r>
          </a:p>
          <a:p>
            <a:pPr marL="342900" indent="-342900">
              <a:buFont typeface="Arial" panose="020B0604020202020204" pitchFamily="34" charset="0"/>
              <a:buChar char="•"/>
            </a:pPr>
            <a:r>
              <a:rPr lang="en-GB" sz="2000" b="1" dirty="0"/>
              <a:t>Utiliser des vidéos courtes</a:t>
            </a:r>
            <a:br>
              <a:rPr lang="en-GB" sz="2000" dirty="0"/>
            </a:br>
            <a:r>
              <a:rPr lang="en-GB" sz="2000" dirty="0"/>
              <a:t>Les bobines et les histoires sont plus efficaces que les photos statiques. Pensez à 15-30 secondes : "Comment je sers mon plat préféré" ou "Une astuce pour plier des boulettes parfaites".</a:t>
            </a:r>
          </a:p>
        </p:txBody>
      </p:sp>
    </p:spTree>
    <p:extLst>
      <p:ext uri="{BB962C8B-B14F-4D97-AF65-F5344CB8AC3E}">
        <p14:creationId xmlns:p14="http://schemas.microsoft.com/office/powerpoint/2010/main" val="13050605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0F6CEAB-51BE-FD8B-616E-439549DA1A4A}"/>
              </a:ext>
            </a:extLst>
          </p:cNvPr>
          <p:cNvGrpSpPr/>
          <p:nvPr/>
        </p:nvGrpSpPr>
        <p:grpSpPr>
          <a:xfrm>
            <a:off x="4143336" y="965465"/>
            <a:ext cx="1321292" cy="149694"/>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440346" y="4156517"/>
            <a:ext cx="3287592"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FOCUS SUR </a:t>
            </a:r>
            <a:r>
              <a:rPr lang="en-US" b="1" dirty="0">
                <a:solidFill>
                  <a:schemeClr val="bg1"/>
                </a:solidFill>
                <a:highlight>
                  <a:srgbClr val="84BFA4"/>
                </a:highlight>
              </a:rPr>
              <a:t>INSTAGRAM </a:t>
            </a:r>
            <a:r>
              <a:rPr lang="en-US" b="1" dirty="0">
                <a:solidFill>
                  <a:schemeClr val="bg1"/>
                </a:solidFill>
              </a:rPr>
              <a:t>EN TANT QU'OUTIL DE MARKETING...</a:t>
            </a:r>
          </a:p>
          <a:p>
            <a:pPr>
              <a:lnSpc>
                <a:spcPts val="3720"/>
              </a:lnSpc>
              <a:spcBef>
                <a:spcPts val="0"/>
              </a:spcBef>
            </a:pPr>
            <a:endParaRPr lang="en-US" b="1" dirty="0">
              <a:solidFill>
                <a:schemeClr val="bg1"/>
              </a:solidFill>
            </a:endParaRPr>
          </a:p>
        </p:txBody>
      </p:sp>
      <p:sp>
        <p:nvSpPr>
          <p:cNvPr id="17" name="Graphic 4">
            <a:extLst>
              <a:ext uri="{FF2B5EF4-FFF2-40B4-BE49-F238E27FC236}">
                <a16:creationId xmlns:a16="http://schemas.microsoft.com/office/drawing/2014/main" id="{A7CDE67B-50AD-D4DF-0ED0-5FCD7A4E342E}"/>
              </a:ext>
            </a:extLst>
          </p:cNvPr>
          <p:cNvSpPr/>
          <p:nvPr/>
        </p:nvSpPr>
        <p:spPr>
          <a:xfrm>
            <a:off x="3845975" y="61037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D01D30BA-75EF-F94E-206C-5577B34BB1E9}"/>
              </a:ext>
            </a:extLst>
          </p:cNvPr>
          <p:cNvSpPr txBox="1">
            <a:spLocks/>
          </p:cNvSpPr>
          <p:nvPr/>
        </p:nvSpPr>
        <p:spPr>
          <a:xfrm>
            <a:off x="3795485" y="72161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02</a:t>
            </a:r>
          </a:p>
        </p:txBody>
      </p:sp>
      <p:sp>
        <p:nvSpPr>
          <p:cNvPr id="19" name="TextBox 18">
            <a:extLst>
              <a:ext uri="{FF2B5EF4-FFF2-40B4-BE49-F238E27FC236}">
                <a16:creationId xmlns:a16="http://schemas.microsoft.com/office/drawing/2014/main" id="{7104BD35-D836-4ADD-5B5A-9C51E831D70C}"/>
              </a:ext>
            </a:extLst>
          </p:cNvPr>
          <p:cNvSpPr txBox="1"/>
          <p:nvPr/>
        </p:nvSpPr>
        <p:spPr>
          <a:xfrm>
            <a:off x="5566230" y="319795"/>
            <a:ext cx="5547247" cy="896399"/>
          </a:xfrm>
          <a:prstGeom prst="rect">
            <a:avLst/>
          </a:prstGeom>
          <a:noFill/>
        </p:spPr>
        <p:txBody>
          <a:bodyPr wrap="square">
            <a:spAutoFit/>
          </a:bodyPr>
          <a:lstStyle/>
          <a:p>
            <a:pPr>
              <a:lnSpc>
                <a:spcPts val="3140"/>
              </a:lnSpc>
            </a:pPr>
            <a:r>
              <a:rPr lang="en-US" sz="3200" b="1" dirty="0">
                <a:solidFill>
                  <a:srgbClr val="382B1B"/>
                </a:solidFill>
              </a:rPr>
              <a:t>INSTAGRAM, créer des liens, pas seulement du contenu</a:t>
            </a:r>
          </a:p>
        </p:txBody>
      </p:sp>
      <p:sp>
        <p:nvSpPr>
          <p:cNvPr id="24" name="Text Placeholder 6">
            <a:extLst>
              <a:ext uri="{FF2B5EF4-FFF2-40B4-BE49-F238E27FC236}">
                <a16:creationId xmlns:a16="http://schemas.microsoft.com/office/drawing/2014/main" id="{DE0EF47B-9CD7-D2A0-F40A-8FBE65FDD8F9}"/>
              </a:ext>
            </a:extLst>
          </p:cNvPr>
          <p:cNvSpPr txBox="1">
            <a:spLocks/>
          </p:cNvSpPr>
          <p:nvPr/>
        </p:nvSpPr>
        <p:spPr>
          <a:xfrm>
            <a:off x="4896579" y="1431949"/>
            <a:ext cx="7112002" cy="432054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sz="1800" dirty="0"/>
              <a:t>Faites d'Instagram une voie à double sens, c'est un outil de relation. </a:t>
            </a:r>
          </a:p>
          <a:p>
            <a:pPr marL="342900" indent="-342900">
              <a:buFont typeface="Arial" panose="020B0604020202020204" pitchFamily="34" charset="0"/>
              <a:buChar char="•"/>
            </a:pPr>
            <a:r>
              <a:rPr lang="en-GB" sz="1800" b="1" dirty="0"/>
              <a:t>Répondez aux commentaires. </a:t>
            </a:r>
            <a:r>
              <a:rPr lang="en-GB" sz="1800" dirty="0"/>
              <a:t>Remerciez, répondez avec des emojis ou posez une question.</a:t>
            </a:r>
          </a:p>
          <a:p>
            <a:pPr marL="342900" indent="-342900">
              <a:buFont typeface="Arial" panose="020B0604020202020204" pitchFamily="34" charset="0"/>
              <a:buChar char="•"/>
            </a:pPr>
            <a:r>
              <a:rPr lang="en-GB" sz="1800" b="1" dirty="0"/>
              <a:t>Invitez vos followers à participer. </a:t>
            </a:r>
            <a:r>
              <a:rPr lang="en-GB" sz="1800" dirty="0"/>
              <a:t>Demandez aux gens d'expliquer comment ils utilisent votre produit. Utilisez des sondages simples pour stimuler l'engagement.</a:t>
            </a:r>
          </a:p>
          <a:p>
            <a:pPr marL="342900" indent="-342900">
              <a:buFont typeface="Arial" panose="020B0604020202020204" pitchFamily="34" charset="0"/>
              <a:buChar char="•"/>
            </a:pPr>
            <a:r>
              <a:rPr lang="en-GB" sz="1800" b="1" dirty="0"/>
              <a:t>Partagez votre voix et votre vision. </a:t>
            </a:r>
            <a:r>
              <a:rPr lang="en-GB" sz="1800" dirty="0"/>
              <a:t>Laissez transparaître votre personnalité - votre public veut savoir qui se cache derrière les plats. </a:t>
            </a:r>
          </a:p>
          <a:p>
            <a:pPr marL="342900" indent="-342900">
              <a:buFont typeface="Arial" panose="020B0604020202020204" pitchFamily="34" charset="0"/>
              <a:buChar char="•"/>
            </a:pPr>
            <a:r>
              <a:rPr lang="en-GB" sz="1800" b="1" dirty="0"/>
              <a:t>Utilisez les hashtags à bon escient. </a:t>
            </a:r>
            <a:r>
              <a:rPr lang="en-GB" sz="1800" dirty="0"/>
              <a:t>Les hashtags aident les internautes à découvrir vos articles. Mélangez des tags généraux (#homemade, #streetfood, #plantbased) avec des tags spécifiques/locaux (#dublinbakers, #syriansweets, #africanfoodlove).</a:t>
            </a:r>
          </a:p>
          <a:p>
            <a:pPr marL="342900" indent="-342900">
              <a:buFont typeface="Arial" panose="020B0604020202020204" pitchFamily="34" charset="0"/>
              <a:buChar char="•"/>
            </a:pPr>
            <a:r>
              <a:rPr lang="en-GB" sz="1800" b="1" dirty="0"/>
              <a:t>Utilisez 5 à 10 hashtags pertinents au maximum par message. </a:t>
            </a:r>
            <a:r>
              <a:rPr lang="en-GB" sz="1800" dirty="0"/>
              <a:t>Créez un hashtag de marque (par exemple #TasteWithAmina) pour que les gens vous taguent en retour.</a:t>
            </a:r>
          </a:p>
          <a:p>
            <a:pPr marL="342900" indent="-342900">
              <a:buFont typeface="Arial" panose="020B0604020202020204" pitchFamily="34" charset="0"/>
              <a:buChar char="•"/>
            </a:pPr>
            <a:endParaRPr lang="en-GB" sz="1800" dirty="0"/>
          </a:p>
          <a:p>
            <a:pPr marL="342900" indent="-342900">
              <a:lnSpc>
                <a:spcPts val="2320"/>
              </a:lnSpc>
              <a:spcBef>
                <a:spcPts val="0"/>
              </a:spcBef>
              <a:buClr>
                <a:srgbClr val="B6D1E1"/>
              </a:buClr>
              <a:buFont typeface="Arial" panose="020B0604020202020204" pitchFamily="34" charset="0"/>
              <a:buChar char="•"/>
            </a:pPr>
            <a:endParaRPr lang="en-US" sz="1800" dirty="0">
              <a:solidFill>
                <a:srgbClr val="382B1B"/>
              </a:solidFill>
            </a:endParaRPr>
          </a:p>
          <a:p>
            <a:pPr marL="342900" indent="-342900">
              <a:lnSpc>
                <a:spcPts val="2320"/>
              </a:lnSpc>
              <a:spcBef>
                <a:spcPts val="0"/>
              </a:spcBef>
              <a:buClr>
                <a:srgbClr val="B6D1E1"/>
              </a:buClr>
              <a:buFont typeface="Arial" panose="020B0604020202020204" pitchFamily="34" charset="0"/>
              <a:buChar char="•"/>
            </a:pPr>
            <a:endParaRPr lang="en-US" sz="1800" dirty="0">
              <a:solidFill>
                <a:srgbClr val="382B1B"/>
              </a:solidFill>
            </a:endParaRPr>
          </a:p>
          <a:p>
            <a:pPr marL="342900" indent="-342900">
              <a:lnSpc>
                <a:spcPts val="2320"/>
              </a:lnSpc>
              <a:spcBef>
                <a:spcPts val="0"/>
              </a:spcBef>
              <a:buClr>
                <a:srgbClr val="B6D1E1"/>
              </a:buClr>
              <a:buFont typeface="Arial" panose="020B0604020202020204" pitchFamily="34" charset="0"/>
              <a:buChar char="•"/>
            </a:pPr>
            <a:endParaRPr lang="en-US" sz="1800" dirty="0">
              <a:solidFill>
                <a:srgbClr val="382B1B"/>
              </a:solidFill>
            </a:endParaRPr>
          </a:p>
        </p:txBody>
      </p:sp>
      <p:pic>
        <p:nvPicPr>
          <p:cNvPr id="16" name="Picture 15">
            <a:extLst>
              <a:ext uri="{FF2B5EF4-FFF2-40B4-BE49-F238E27FC236}">
                <a16:creationId xmlns:a16="http://schemas.microsoft.com/office/drawing/2014/main" id="{54FCFDFA-8B52-EDA9-8336-BCFC4CB311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717" y="618979"/>
            <a:ext cx="647113" cy="647113"/>
          </a:xfrm>
          <a:prstGeom prst="rect">
            <a:avLst/>
          </a:prstGeom>
        </p:spPr>
      </p:pic>
    </p:spTree>
    <p:extLst>
      <p:ext uri="{BB962C8B-B14F-4D97-AF65-F5344CB8AC3E}">
        <p14:creationId xmlns:p14="http://schemas.microsoft.com/office/powerpoint/2010/main" val="24290100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0F6CEAB-51BE-FD8B-616E-439549DA1A4A}"/>
              </a:ext>
            </a:extLst>
          </p:cNvPr>
          <p:cNvGrpSpPr/>
          <p:nvPr/>
        </p:nvGrpSpPr>
        <p:grpSpPr>
          <a:xfrm>
            <a:off x="4168203" y="646770"/>
            <a:ext cx="1321292" cy="149694"/>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440346" y="4333798"/>
            <a:ext cx="3287592"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FOCUS SUR </a:t>
            </a:r>
            <a:r>
              <a:rPr lang="en-US" b="1" dirty="0">
                <a:solidFill>
                  <a:schemeClr val="bg1"/>
                </a:solidFill>
                <a:highlight>
                  <a:srgbClr val="84BFA4"/>
                </a:highlight>
              </a:rPr>
              <a:t>INSTAGRAM </a:t>
            </a:r>
            <a:r>
              <a:rPr lang="en-US" b="1" dirty="0">
                <a:solidFill>
                  <a:schemeClr val="bg1"/>
                </a:solidFill>
              </a:rPr>
              <a:t>EN TANT QU'OUTIL DE MARKETING...</a:t>
            </a:r>
          </a:p>
          <a:p>
            <a:pPr>
              <a:lnSpc>
                <a:spcPts val="3720"/>
              </a:lnSpc>
              <a:spcBef>
                <a:spcPts val="0"/>
              </a:spcBef>
            </a:pPr>
            <a:endParaRPr lang="en-US" b="1" dirty="0">
              <a:solidFill>
                <a:schemeClr val="bg1"/>
              </a:solidFill>
            </a:endParaRPr>
          </a:p>
        </p:txBody>
      </p:sp>
      <p:sp>
        <p:nvSpPr>
          <p:cNvPr id="17" name="Graphic 4">
            <a:extLst>
              <a:ext uri="{FF2B5EF4-FFF2-40B4-BE49-F238E27FC236}">
                <a16:creationId xmlns:a16="http://schemas.microsoft.com/office/drawing/2014/main" id="{A7CDE67B-50AD-D4DF-0ED0-5FCD7A4E342E}"/>
              </a:ext>
            </a:extLst>
          </p:cNvPr>
          <p:cNvSpPr/>
          <p:nvPr/>
        </p:nvSpPr>
        <p:spPr>
          <a:xfrm>
            <a:off x="3768747" y="208193"/>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D01D30BA-75EF-F94E-206C-5577B34BB1E9}"/>
              </a:ext>
            </a:extLst>
          </p:cNvPr>
          <p:cNvSpPr txBox="1">
            <a:spLocks/>
          </p:cNvSpPr>
          <p:nvPr/>
        </p:nvSpPr>
        <p:spPr>
          <a:xfrm>
            <a:off x="3718593" y="407195"/>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02</a:t>
            </a:r>
          </a:p>
        </p:txBody>
      </p:sp>
      <p:sp>
        <p:nvSpPr>
          <p:cNvPr id="19" name="TextBox 18">
            <a:extLst>
              <a:ext uri="{FF2B5EF4-FFF2-40B4-BE49-F238E27FC236}">
                <a16:creationId xmlns:a16="http://schemas.microsoft.com/office/drawing/2014/main" id="{7104BD35-D836-4ADD-5B5A-9C51E831D70C}"/>
              </a:ext>
            </a:extLst>
          </p:cNvPr>
          <p:cNvSpPr txBox="1"/>
          <p:nvPr/>
        </p:nvSpPr>
        <p:spPr>
          <a:xfrm>
            <a:off x="5539313" y="490496"/>
            <a:ext cx="5547247" cy="498791"/>
          </a:xfrm>
          <a:prstGeom prst="rect">
            <a:avLst/>
          </a:prstGeom>
          <a:noFill/>
        </p:spPr>
        <p:txBody>
          <a:bodyPr wrap="square">
            <a:spAutoFit/>
          </a:bodyPr>
          <a:lstStyle/>
          <a:p>
            <a:pPr>
              <a:lnSpc>
                <a:spcPts val="3140"/>
              </a:lnSpc>
            </a:pPr>
            <a:r>
              <a:rPr lang="en-US" sz="3200" b="1" dirty="0">
                <a:solidFill>
                  <a:srgbClr val="382B1B"/>
                </a:solidFill>
              </a:rPr>
              <a:t>INSTAGRAM</a:t>
            </a:r>
          </a:p>
        </p:txBody>
      </p:sp>
      <p:pic>
        <p:nvPicPr>
          <p:cNvPr id="16" name="Picture 15">
            <a:extLst>
              <a:ext uri="{FF2B5EF4-FFF2-40B4-BE49-F238E27FC236}">
                <a16:creationId xmlns:a16="http://schemas.microsoft.com/office/drawing/2014/main" id="{54FCFDFA-8B52-EDA9-8336-BCFC4CB311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717" y="618979"/>
            <a:ext cx="647113" cy="647113"/>
          </a:xfrm>
          <a:prstGeom prst="rect">
            <a:avLst/>
          </a:prstGeom>
        </p:spPr>
      </p:pic>
      <p:sp>
        <p:nvSpPr>
          <p:cNvPr id="10" name="TextBox 9">
            <a:extLst>
              <a:ext uri="{FF2B5EF4-FFF2-40B4-BE49-F238E27FC236}">
                <a16:creationId xmlns:a16="http://schemas.microsoft.com/office/drawing/2014/main" id="{45F300EE-0187-A967-0417-23731B77597E}"/>
              </a:ext>
            </a:extLst>
          </p:cNvPr>
          <p:cNvSpPr txBox="1"/>
          <p:nvPr/>
        </p:nvSpPr>
        <p:spPr>
          <a:xfrm>
            <a:off x="4707544" y="1155081"/>
            <a:ext cx="7210783" cy="4801314"/>
          </a:xfrm>
          <a:prstGeom prst="rect">
            <a:avLst/>
          </a:prstGeom>
          <a:noFill/>
        </p:spPr>
        <p:txBody>
          <a:bodyPr wrap="square" rtlCol="0">
            <a:spAutoFit/>
          </a:bodyPr>
          <a:lstStyle/>
          <a:p>
            <a:pPr marL="342900" indent="-342900">
              <a:buFont typeface="Arial" panose="020B0604020202020204" pitchFamily="34" charset="0"/>
              <a:buChar char="•"/>
            </a:pPr>
            <a:r>
              <a:rPr lang="en-GB" b="1" dirty="0"/>
              <a:t>Marquez les personnes et les lieux. </a:t>
            </a:r>
            <a:r>
              <a:rPr lang="en-GB" dirty="0"/>
              <a:t>Indiquez votre lieu de résidence sur chaque message (surtout si vous vendez localement). Marquez les clients, les partenaires ou les marchés lorsque cela est pertinent. Cela augmente la visibilité et encourage les partages</a:t>
            </a:r>
          </a:p>
          <a:p>
            <a:pPr marL="342900" indent="-342900">
              <a:buFont typeface="Arial" panose="020B0604020202020204" pitchFamily="34" charset="0"/>
              <a:buChar char="•"/>
            </a:pPr>
            <a:r>
              <a:rPr lang="en-GB" b="1" dirty="0"/>
              <a:t>Utilisez des bobines. </a:t>
            </a:r>
            <a:r>
              <a:rPr lang="en-GB" dirty="0"/>
              <a:t>Les bobines sont davantage prises en compte par l'algorithme que les </a:t>
            </a:r>
            <a:r>
              <a:rPr lang="en-GB" dirty="0" err="1"/>
              <a:t>photos. </a:t>
            </a:r>
            <a:r>
              <a:rPr lang="en-GB" dirty="0"/>
              <a:t>Idées </a:t>
            </a:r>
            <a:r>
              <a:rPr lang="en-GB" dirty="0" err="1"/>
              <a:t>simples </a:t>
            </a:r>
            <a:r>
              <a:rPr lang="en-GB" dirty="0"/>
              <a:t>: verser de la sauce, retourner un pain plat, emballer une commande, dresser un plat.</a:t>
            </a:r>
          </a:p>
          <a:p>
            <a:pPr marL="342900" indent="-342900">
              <a:buFont typeface="Arial" panose="020B0604020202020204" pitchFamily="34" charset="0"/>
              <a:buChar char="•"/>
            </a:pPr>
            <a:r>
              <a:rPr lang="en-GB" b="1" dirty="0"/>
              <a:t>Rédigez des légendes qui racontent une histoire</a:t>
            </a:r>
            <a:r>
              <a:rPr lang="en-GB" dirty="0"/>
              <a:t>. Partagez des histoires courtes et chaleureuses : "Ce chutney est fait comme ma grand-mère me l'a appris". "Nous nous levons à 5 heures du matin pour aller au marché - souhaitez-nous bonne chance ! Terminez par une question ou un appel à l'action : "Avez-vous déjà essayé cette combinaison ?" "Taguez quelqu'un qui en a besoin !</a:t>
            </a:r>
          </a:p>
          <a:p>
            <a:pPr marL="342900" indent="-342900">
              <a:buFont typeface="Arial" panose="020B0604020202020204" pitchFamily="34" charset="0"/>
              <a:buChar char="•"/>
            </a:pPr>
            <a:r>
              <a:rPr lang="en-GB" b="1" dirty="0"/>
              <a:t>Postez régulièrement (pas constamment). </a:t>
            </a:r>
            <a:r>
              <a:rPr lang="en-GB" dirty="0"/>
              <a:t>2 à 3 fois par semaine suffisent pour rester visible. Choisissez les mêmes jours ou heures si possible (Instagram récompense la régularité). Utilisez un calendrier de contenu ou des rappels pour vous aider à prendre l'habitude.</a:t>
            </a:r>
            <a:endParaRPr lang="en-IE" dirty="0"/>
          </a:p>
        </p:txBody>
      </p:sp>
    </p:spTree>
    <p:extLst>
      <p:ext uri="{BB962C8B-B14F-4D97-AF65-F5344CB8AC3E}">
        <p14:creationId xmlns:p14="http://schemas.microsoft.com/office/powerpoint/2010/main" val="8093547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0F6CEAB-51BE-FD8B-616E-439549DA1A4A}"/>
              </a:ext>
            </a:extLst>
          </p:cNvPr>
          <p:cNvGrpSpPr/>
          <p:nvPr/>
        </p:nvGrpSpPr>
        <p:grpSpPr>
          <a:xfrm>
            <a:off x="4143336" y="965465"/>
            <a:ext cx="1321292" cy="149694"/>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440346" y="4333798"/>
            <a:ext cx="3287592"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FOCUS SUR </a:t>
            </a:r>
            <a:r>
              <a:rPr lang="en-US" b="1" dirty="0">
                <a:solidFill>
                  <a:schemeClr val="bg1"/>
                </a:solidFill>
                <a:highlight>
                  <a:srgbClr val="84BFA4"/>
                </a:highlight>
              </a:rPr>
              <a:t>INSTAGRAM </a:t>
            </a:r>
            <a:r>
              <a:rPr lang="en-US" b="1" dirty="0">
                <a:solidFill>
                  <a:schemeClr val="bg1"/>
                </a:solidFill>
              </a:rPr>
              <a:t>EN TANT QU'OUTIL DE MARKETING...</a:t>
            </a:r>
          </a:p>
          <a:p>
            <a:pPr>
              <a:lnSpc>
                <a:spcPts val="3720"/>
              </a:lnSpc>
              <a:spcBef>
                <a:spcPts val="0"/>
              </a:spcBef>
            </a:pPr>
            <a:endParaRPr lang="en-US" b="1" dirty="0">
              <a:solidFill>
                <a:schemeClr val="bg1"/>
              </a:solidFill>
            </a:endParaRPr>
          </a:p>
        </p:txBody>
      </p:sp>
      <p:sp>
        <p:nvSpPr>
          <p:cNvPr id="17" name="Graphic 4">
            <a:extLst>
              <a:ext uri="{FF2B5EF4-FFF2-40B4-BE49-F238E27FC236}">
                <a16:creationId xmlns:a16="http://schemas.microsoft.com/office/drawing/2014/main" id="{A7CDE67B-50AD-D4DF-0ED0-5FCD7A4E342E}"/>
              </a:ext>
            </a:extLst>
          </p:cNvPr>
          <p:cNvSpPr/>
          <p:nvPr/>
        </p:nvSpPr>
        <p:spPr>
          <a:xfrm>
            <a:off x="3845975" y="61037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D01D30BA-75EF-F94E-206C-5577B34BB1E9}"/>
              </a:ext>
            </a:extLst>
          </p:cNvPr>
          <p:cNvSpPr txBox="1">
            <a:spLocks/>
          </p:cNvSpPr>
          <p:nvPr/>
        </p:nvSpPr>
        <p:spPr>
          <a:xfrm>
            <a:off x="3795485" y="72161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02</a:t>
            </a:r>
          </a:p>
        </p:txBody>
      </p:sp>
      <p:sp>
        <p:nvSpPr>
          <p:cNvPr id="19" name="TextBox 18">
            <a:extLst>
              <a:ext uri="{FF2B5EF4-FFF2-40B4-BE49-F238E27FC236}">
                <a16:creationId xmlns:a16="http://schemas.microsoft.com/office/drawing/2014/main" id="{7104BD35-D836-4ADD-5B5A-9C51E831D70C}"/>
              </a:ext>
            </a:extLst>
          </p:cNvPr>
          <p:cNvSpPr txBox="1"/>
          <p:nvPr/>
        </p:nvSpPr>
        <p:spPr>
          <a:xfrm>
            <a:off x="5566230" y="767995"/>
            <a:ext cx="5547247" cy="498791"/>
          </a:xfrm>
          <a:prstGeom prst="rect">
            <a:avLst/>
          </a:prstGeom>
          <a:noFill/>
        </p:spPr>
        <p:txBody>
          <a:bodyPr wrap="square">
            <a:spAutoFit/>
          </a:bodyPr>
          <a:lstStyle/>
          <a:p>
            <a:pPr>
              <a:lnSpc>
                <a:spcPts val="3140"/>
              </a:lnSpc>
            </a:pPr>
            <a:r>
              <a:rPr lang="en-US" sz="3200" b="1" dirty="0">
                <a:solidFill>
                  <a:srgbClr val="382B1B"/>
                </a:solidFill>
              </a:rPr>
              <a:t>INSTAGRAM</a:t>
            </a:r>
          </a:p>
        </p:txBody>
      </p:sp>
      <p:pic>
        <p:nvPicPr>
          <p:cNvPr id="16" name="Picture 15">
            <a:extLst>
              <a:ext uri="{FF2B5EF4-FFF2-40B4-BE49-F238E27FC236}">
                <a16:creationId xmlns:a16="http://schemas.microsoft.com/office/drawing/2014/main" id="{54FCFDFA-8B52-EDA9-8336-BCFC4CB311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717" y="618979"/>
            <a:ext cx="647113" cy="647113"/>
          </a:xfrm>
          <a:prstGeom prst="rect">
            <a:avLst/>
          </a:prstGeom>
        </p:spPr>
      </p:pic>
      <p:sp>
        <p:nvSpPr>
          <p:cNvPr id="13" name="TextBox 12">
            <a:extLst>
              <a:ext uri="{FF2B5EF4-FFF2-40B4-BE49-F238E27FC236}">
                <a16:creationId xmlns:a16="http://schemas.microsoft.com/office/drawing/2014/main" id="{1E5A3A03-6489-D995-16ED-D0E78AB78CC7}"/>
              </a:ext>
            </a:extLst>
          </p:cNvPr>
          <p:cNvSpPr txBox="1"/>
          <p:nvPr/>
        </p:nvSpPr>
        <p:spPr>
          <a:xfrm>
            <a:off x="5586585" y="1254282"/>
            <a:ext cx="6096000" cy="1292662"/>
          </a:xfrm>
          <a:prstGeom prst="rect">
            <a:avLst/>
          </a:prstGeom>
          <a:noFill/>
        </p:spPr>
        <p:txBody>
          <a:bodyPr wrap="square">
            <a:spAutoFit/>
          </a:bodyPr>
          <a:lstStyle/>
          <a:p>
            <a:r>
              <a:rPr lang="en-US" sz="2600" b="1" dirty="0">
                <a:solidFill>
                  <a:srgbClr val="382B1B"/>
                </a:solidFill>
              </a:rPr>
              <a:t>Exemple d'une femme dans l'alimentation qui excelle sur Instagram</a:t>
            </a:r>
          </a:p>
          <a:p>
            <a:endParaRPr lang="en-US" sz="2600" b="1" dirty="0">
              <a:solidFill>
                <a:srgbClr val="382B1B"/>
              </a:solidFill>
            </a:endParaRPr>
          </a:p>
        </p:txBody>
      </p:sp>
      <p:sp>
        <p:nvSpPr>
          <p:cNvPr id="2" name="Text Placeholder 6">
            <a:extLst>
              <a:ext uri="{FF2B5EF4-FFF2-40B4-BE49-F238E27FC236}">
                <a16:creationId xmlns:a16="http://schemas.microsoft.com/office/drawing/2014/main" id="{010769FA-C900-3BF8-977D-7B86149B495B}"/>
              </a:ext>
            </a:extLst>
          </p:cNvPr>
          <p:cNvSpPr txBox="1">
            <a:spLocks/>
          </p:cNvSpPr>
          <p:nvPr/>
        </p:nvSpPr>
        <p:spPr>
          <a:xfrm>
            <a:off x="5566949" y="2189285"/>
            <a:ext cx="5968559" cy="432054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200" b="1" dirty="0" err="1">
                <a:solidFill>
                  <a:srgbClr val="382B1B"/>
                </a:solidFill>
              </a:rPr>
              <a:t>Cloë </a:t>
            </a:r>
            <a:r>
              <a:rPr lang="en-US" sz="2200" b="1" dirty="0">
                <a:solidFill>
                  <a:srgbClr val="382B1B"/>
                </a:solidFill>
              </a:rPr>
              <a:t>- Bon </a:t>
            </a:r>
            <a:r>
              <a:rPr lang="en-US" sz="2200" b="1" dirty="0" err="1">
                <a:solidFill>
                  <a:srgbClr val="382B1B"/>
                </a:solidFill>
              </a:rPr>
              <a:t>Puf </a:t>
            </a:r>
            <a:r>
              <a:rPr lang="en-US" sz="2200" b="1" dirty="0">
                <a:solidFill>
                  <a:srgbClr val="382B1B"/>
                </a:solidFill>
              </a:rPr>
              <a:t>barbe à </a:t>
            </a:r>
            <a:r>
              <a:rPr lang="en-US" sz="2200" b="1" dirty="0" err="1">
                <a:solidFill>
                  <a:srgbClr val="382B1B"/>
                </a:solidFill>
              </a:rPr>
              <a:t>papa </a:t>
            </a:r>
            <a:r>
              <a:rPr lang="en-US" sz="2200" dirty="0">
                <a:solidFill>
                  <a:srgbClr val="382B1B"/>
                </a:solidFill>
              </a:rPr>
              <a:t>barbe à papa artisanale originale</a:t>
            </a:r>
          </a:p>
        </p:txBody>
      </p:sp>
      <p:pic>
        <p:nvPicPr>
          <p:cNvPr id="3" name="Picture 2">
            <a:extLst>
              <a:ext uri="{FF2B5EF4-FFF2-40B4-BE49-F238E27FC236}">
                <a16:creationId xmlns:a16="http://schemas.microsoft.com/office/drawing/2014/main" id="{117736FA-E34B-78CA-1BFF-549CF4C38835}"/>
              </a:ext>
            </a:extLst>
          </p:cNvPr>
          <p:cNvPicPr>
            <a:picLocks noChangeAspect="1"/>
          </p:cNvPicPr>
          <p:nvPr/>
        </p:nvPicPr>
        <p:blipFill rotWithShape="1">
          <a:blip r:embed="rId3">
            <a:extLst>
              <a:ext uri="{28A0092B-C50C-407E-A947-70E740481C1C}">
                <a14:useLocalDpi xmlns:a14="http://schemas.microsoft.com/office/drawing/2010/main" val="0"/>
              </a:ext>
            </a:extLst>
          </a:blip>
          <a:srcRect l="-3424" t="-1173" r="32238" b="11399"/>
          <a:stretch/>
        </p:blipFill>
        <p:spPr>
          <a:xfrm>
            <a:off x="6246990" y="2650134"/>
            <a:ext cx="5945010" cy="4701993"/>
          </a:xfrm>
          <a:prstGeom prst="rect">
            <a:avLst/>
          </a:prstGeom>
        </p:spPr>
      </p:pic>
      <p:sp>
        <p:nvSpPr>
          <p:cNvPr id="4" name="Oval 3">
            <a:hlinkClick r:id="rId4"/>
            <a:extLst>
              <a:ext uri="{FF2B5EF4-FFF2-40B4-BE49-F238E27FC236}">
                <a16:creationId xmlns:a16="http://schemas.microsoft.com/office/drawing/2014/main" id="{0E5D854E-6654-594A-2849-CE9C070B4C1B}"/>
              </a:ext>
            </a:extLst>
          </p:cNvPr>
          <p:cNvSpPr/>
          <p:nvPr/>
        </p:nvSpPr>
        <p:spPr>
          <a:xfrm>
            <a:off x="5080884" y="4505871"/>
            <a:ext cx="1685925" cy="1685925"/>
          </a:xfrm>
          <a:prstGeom prst="ellipse">
            <a:avLst/>
          </a:prstGeom>
          <a:solidFill>
            <a:srgbClr val="84BFA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chemeClr val="bg1"/>
                </a:solidFill>
              </a:rPr>
              <a:t>CLIQUEZ POUR VOIR</a:t>
            </a:r>
          </a:p>
        </p:txBody>
      </p:sp>
      <p:grpSp>
        <p:nvGrpSpPr>
          <p:cNvPr id="5" name="Google Shape;612;p39">
            <a:extLst>
              <a:ext uri="{FF2B5EF4-FFF2-40B4-BE49-F238E27FC236}">
                <a16:creationId xmlns:a16="http://schemas.microsoft.com/office/drawing/2014/main" id="{9CD17A92-8936-1BC7-B1E3-89CD9AA37E1C}"/>
              </a:ext>
            </a:extLst>
          </p:cNvPr>
          <p:cNvGrpSpPr/>
          <p:nvPr/>
        </p:nvGrpSpPr>
        <p:grpSpPr>
          <a:xfrm>
            <a:off x="5251065" y="5458858"/>
            <a:ext cx="453026" cy="462520"/>
            <a:chOff x="3951850" y="2985350"/>
            <a:chExt cx="407950" cy="416500"/>
          </a:xfrm>
        </p:grpSpPr>
        <p:sp>
          <p:nvSpPr>
            <p:cNvPr id="6" name="Google Shape;613;p39">
              <a:extLst>
                <a:ext uri="{FF2B5EF4-FFF2-40B4-BE49-F238E27FC236}">
                  <a16:creationId xmlns:a16="http://schemas.microsoft.com/office/drawing/2014/main" id="{34283B6E-4F9B-FD6E-9B30-08850EA95865}"/>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14;p39">
              <a:extLst>
                <a:ext uri="{FF2B5EF4-FFF2-40B4-BE49-F238E27FC236}">
                  <a16:creationId xmlns:a16="http://schemas.microsoft.com/office/drawing/2014/main" id="{2B7B681C-F5AB-7742-0B01-2550FCCF5128}"/>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15;p39">
              <a:extLst>
                <a:ext uri="{FF2B5EF4-FFF2-40B4-BE49-F238E27FC236}">
                  <a16:creationId xmlns:a16="http://schemas.microsoft.com/office/drawing/2014/main" id="{DE708809-CA48-4C4D-8EBE-D633426847B0}"/>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16;p39">
              <a:extLst>
                <a:ext uri="{FF2B5EF4-FFF2-40B4-BE49-F238E27FC236}">
                  <a16:creationId xmlns:a16="http://schemas.microsoft.com/office/drawing/2014/main" id="{48511C1E-C6BB-7B3D-C592-26640C1A61D8}"/>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Rectangle 19">
            <a:hlinkClick r:id="rId4"/>
            <a:extLst>
              <a:ext uri="{FF2B5EF4-FFF2-40B4-BE49-F238E27FC236}">
                <a16:creationId xmlns:a16="http://schemas.microsoft.com/office/drawing/2014/main" id="{B4DF0D81-C0C8-A5B1-3EC9-E3062819245E}"/>
              </a:ext>
            </a:extLst>
          </p:cNvPr>
          <p:cNvSpPr/>
          <p:nvPr/>
        </p:nvSpPr>
        <p:spPr>
          <a:xfrm>
            <a:off x="7329103" y="3487977"/>
            <a:ext cx="3429000" cy="2251710"/>
          </a:xfrm>
          <a:prstGeom prst="rect">
            <a:avLst/>
          </a:prstGeom>
          <a:blipFill>
            <a:blip r:embed="rId5"/>
            <a:stretch>
              <a:fillRect l="-6756" r="-67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72444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0F6CEAB-51BE-FD8B-616E-439549DA1A4A}"/>
              </a:ext>
            </a:extLst>
          </p:cNvPr>
          <p:cNvGrpSpPr/>
          <p:nvPr/>
        </p:nvGrpSpPr>
        <p:grpSpPr>
          <a:xfrm>
            <a:off x="4143336" y="965465"/>
            <a:ext cx="1321292" cy="149694"/>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440346" y="4333798"/>
            <a:ext cx="3287592"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FOCUS SUR </a:t>
            </a:r>
            <a:r>
              <a:rPr lang="en-US" b="1" dirty="0">
                <a:solidFill>
                  <a:schemeClr val="bg1"/>
                </a:solidFill>
                <a:highlight>
                  <a:srgbClr val="84BFA4"/>
                </a:highlight>
              </a:rPr>
              <a:t>X </a:t>
            </a:r>
            <a:r>
              <a:rPr lang="en-US" b="1" dirty="0">
                <a:solidFill>
                  <a:schemeClr val="bg1"/>
                </a:solidFill>
              </a:rPr>
              <a:t>EN TANT QU'OUTIL DE MARKETING...</a:t>
            </a:r>
          </a:p>
          <a:p>
            <a:pPr>
              <a:lnSpc>
                <a:spcPts val="3720"/>
              </a:lnSpc>
              <a:spcBef>
                <a:spcPts val="0"/>
              </a:spcBef>
            </a:pPr>
            <a:endParaRPr lang="en-US" b="1" dirty="0">
              <a:solidFill>
                <a:schemeClr val="bg1"/>
              </a:solidFill>
            </a:endParaRPr>
          </a:p>
        </p:txBody>
      </p:sp>
      <p:sp>
        <p:nvSpPr>
          <p:cNvPr id="17" name="Graphic 4">
            <a:extLst>
              <a:ext uri="{FF2B5EF4-FFF2-40B4-BE49-F238E27FC236}">
                <a16:creationId xmlns:a16="http://schemas.microsoft.com/office/drawing/2014/main" id="{A7CDE67B-50AD-D4DF-0ED0-5FCD7A4E342E}"/>
              </a:ext>
            </a:extLst>
          </p:cNvPr>
          <p:cNvSpPr/>
          <p:nvPr/>
        </p:nvSpPr>
        <p:spPr>
          <a:xfrm>
            <a:off x="3845975" y="61037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D01D30BA-75EF-F94E-206C-5577B34BB1E9}"/>
              </a:ext>
            </a:extLst>
          </p:cNvPr>
          <p:cNvSpPr txBox="1">
            <a:spLocks/>
          </p:cNvSpPr>
          <p:nvPr/>
        </p:nvSpPr>
        <p:spPr>
          <a:xfrm>
            <a:off x="3795485" y="72161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03</a:t>
            </a:r>
          </a:p>
        </p:txBody>
      </p:sp>
      <p:sp>
        <p:nvSpPr>
          <p:cNvPr id="19" name="TextBox 18">
            <a:extLst>
              <a:ext uri="{FF2B5EF4-FFF2-40B4-BE49-F238E27FC236}">
                <a16:creationId xmlns:a16="http://schemas.microsoft.com/office/drawing/2014/main" id="{7104BD35-D836-4ADD-5B5A-9C51E831D70C}"/>
              </a:ext>
            </a:extLst>
          </p:cNvPr>
          <p:cNvSpPr txBox="1"/>
          <p:nvPr/>
        </p:nvSpPr>
        <p:spPr>
          <a:xfrm>
            <a:off x="5566230" y="403544"/>
            <a:ext cx="6625770" cy="896399"/>
          </a:xfrm>
          <a:prstGeom prst="rect">
            <a:avLst/>
          </a:prstGeom>
          <a:noFill/>
        </p:spPr>
        <p:txBody>
          <a:bodyPr wrap="square">
            <a:spAutoFit/>
          </a:bodyPr>
          <a:lstStyle/>
          <a:p>
            <a:pPr>
              <a:lnSpc>
                <a:spcPts val="3140"/>
              </a:lnSpc>
            </a:pPr>
            <a:r>
              <a:rPr lang="en-US" sz="3200" b="1" dirty="0">
                <a:solidFill>
                  <a:srgbClr val="382B1B"/>
                </a:solidFill>
              </a:rPr>
              <a:t>X (officiellement TWITTER) Est-ce que cela vous convient ?</a:t>
            </a:r>
          </a:p>
        </p:txBody>
      </p:sp>
      <p:sp>
        <p:nvSpPr>
          <p:cNvPr id="2" name="Text Placeholder 6">
            <a:extLst>
              <a:ext uri="{FF2B5EF4-FFF2-40B4-BE49-F238E27FC236}">
                <a16:creationId xmlns:a16="http://schemas.microsoft.com/office/drawing/2014/main" id="{010769FA-C900-3BF8-977D-7B86149B495B}"/>
              </a:ext>
            </a:extLst>
          </p:cNvPr>
          <p:cNvSpPr txBox="1">
            <a:spLocks/>
          </p:cNvSpPr>
          <p:nvPr/>
        </p:nvSpPr>
        <p:spPr>
          <a:xfrm>
            <a:off x="5616048" y="1429273"/>
            <a:ext cx="6334318" cy="256032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sz="1800" dirty="0"/>
              <a:t>X (anciennement connu sous le nom de Twitter) est toujours utilisé par certaines communautés, en particulier les journalistes, les écrivains gastronomiques et les réseaux de niche, mais il n'est pas essentiel pour la plupart des start-ups du secteur alimentaire.</a:t>
            </a:r>
          </a:p>
          <a:p>
            <a:pPr>
              <a:buNone/>
            </a:pPr>
            <a:r>
              <a:rPr lang="en-GB" sz="1800" dirty="0"/>
              <a:t> Quand X </a:t>
            </a:r>
            <a:r>
              <a:rPr lang="en-GB" sz="1800" i="1" dirty="0"/>
              <a:t>peut être </a:t>
            </a:r>
            <a:r>
              <a:rPr lang="en-GB" sz="1800" dirty="0"/>
              <a:t>utile :</a:t>
            </a:r>
          </a:p>
          <a:p>
            <a:pPr marL="342900" indent="-342900">
              <a:buFont typeface="Arial" panose="020B0604020202020204" pitchFamily="34" charset="0"/>
              <a:buChar char="•"/>
            </a:pPr>
            <a:r>
              <a:rPr lang="en-GB" sz="1800" dirty="0"/>
              <a:t>Vous souhaitez entrer en contact avec des médias, des blogueurs ou des militants</a:t>
            </a:r>
          </a:p>
          <a:p>
            <a:pPr marL="342900" indent="-342900">
              <a:buFont typeface="Arial" panose="020B0604020202020204" pitchFamily="34" charset="0"/>
              <a:buChar char="•"/>
            </a:pPr>
            <a:r>
              <a:rPr lang="en-GB" sz="1800" dirty="0"/>
              <a:t>Vous faites partie d'un mouvement de justice alimentaire, culturel ou politique.</a:t>
            </a:r>
          </a:p>
          <a:p>
            <a:pPr marL="342900" indent="-342900">
              <a:buFont typeface="Arial" panose="020B0604020202020204" pitchFamily="34" charset="0"/>
              <a:buChar char="•"/>
            </a:pPr>
            <a:r>
              <a:rPr lang="en-GB" sz="1800" dirty="0"/>
              <a:t>Vous aimez rédiger des réflexions rapides, des conseils ou des liens.</a:t>
            </a:r>
          </a:p>
          <a:p>
            <a:pPr>
              <a:buNone/>
            </a:pPr>
            <a:r>
              <a:rPr lang="en-GB" sz="1800" dirty="0"/>
              <a:t>Mais pour la plupart des petites marques alimentaires, Instagram ou WhatsApp sont plus efficaces pour atteindre et engager les clients.</a:t>
            </a:r>
          </a:p>
          <a:p>
            <a:pPr>
              <a:buNone/>
            </a:pPr>
            <a:r>
              <a:rPr lang="en-GB" sz="1800" dirty="0"/>
              <a:t> Si vous utilisez X, considérez-le comme un outil de mise en réseau et non comme une plateforme de vente.</a:t>
            </a:r>
          </a:p>
          <a:p>
            <a:endParaRPr lang="en-US" sz="1800" dirty="0">
              <a:solidFill>
                <a:srgbClr val="382B1B"/>
              </a:solidFill>
            </a:endParaRPr>
          </a:p>
        </p:txBody>
      </p:sp>
      <p:pic>
        <p:nvPicPr>
          <p:cNvPr id="21" name="Picture 20">
            <a:extLst>
              <a:ext uri="{FF2B5EF4-FFF2-40B4-BE49-F238E27FC236}">
                <a16:creationId xmlns:a16="http://schemas.microsoft.com/office/drawing/2014/main" id="{158FC43B-8531-12DE-D296-1275F2F827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127" y="727801"/>
            <a:ext cx="594562" cy="594562"/>
          </a:xfrm>
          <a:prstGeom prst="rect">
            <a:avLst/>
          </a:prstGeom>
        </p:spPr>
      </p:pic>
    </p:spTree>
    <p:extLst>
      <p:ext uri="{BB962C8B-B14F-4D97-AF65-F5344CB8AC3E}">
        <p14:creationId xmlns:p14="http://schemas.microsoft.com/office/powerpoint/2010/main" val="35412454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BE04A-ABFD-88E7-54F9-4B8B067A78E7}"/>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3D534EFE-8D01-0BCB-3D8C-5070C54A080A}"/>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58D88752-9652-3311-3BA9-0564F3A78F00}"/>
              </a:ext>
            </a:extLst>
          </p:cNvPr>
          <p:cNvGrpSpPr/>
          <p:nvPr/>
        </p:nvGrpSpPr>
        <p:grpSpPr>
          <a:xfrm>
            <a:off x="4143336" y="965465"/>
            <a:ext cx="1321292" cy="149694"/>
            <a:chOff x="686343" y="1065256"/>
            <a:chExt cx="2115583" cy="239682"/>
          </a:xfrm>
        </p:grpSpPr>
        <p:cxnSp>
          <p:nvCxnSpPr>
            <p:cNvPr id="11" name="Straight Connector 10">
              <a:extLst>
                <a:ext uri="{FF2B5EF4-FFF2-40B4-BE49-F238E27FC236}">
                  <a16:creationId xmlns:a16="http://schemas.microsoft.com/office/drawing/2014/main" id="{0726A8C5-9C7B-72AC-742A-D217F6A27E66}"/>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E703E47F-8054-4C35-5D56-246EC357D4FC}"/>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58C3DFC5-F46E-CD63-851D-6F13125470E8}"/>
              </a:ext>
            </a:extLst>
          </p:cNvPr>
          <p:cNvSpPr txBox="1">
            <a:spLocks/>
          </p:cNvSpPr>
          <p:nvPr/>
        </p:nvSpPr>
        <p:spPr>
          <a:xfrm>
            <a:off x="457480" y="1927148"/>
            <a:ext cx="3051329"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FOCUS SUR </a:t>
            </a:r>
            <a:r>
              <a:rPr lang="en-US" b="1" dirty="0">
                <a:solidFill>
                  <a:schemeClr val="bg1"/>
                </a:solidFill>
                <a:highlight>
                  <a:srgbClr val="84BFA4"/>
                </a:highlight>
              </a:rPr>
              <a:t>YOUTUBE </a:t>
            </a:r>
            <a:r>
              <a:rPr lang="en-US" b="1" dirty="0">
                <a:solidFill>
                  <a:schemeClr val="bg1"/>
                </a:solidFill>
              </a:rPr>
              <a:t>EN TANT QU'OUTIL DE MARKETING...</a:t>
            </a:r>
          </a:p>
          <a:p>
            <a:pPr>
              <a:lnSpc>
                <a:spcPts val="3720"/>
              </a:lnSpc>
              <a:spcBef>
                <a:spcPts val="0"/>
              </a:spcBef>
            </a:pPr>
            <a:endParaRPr lang="en-US" b="1" dirty="0">
              <a:solidFill>
                <a:schemeClr val="bg1"/>
              </a:solidFill>
            </a:endParaRPr>
          </a:p>
        </p:txBody>
      </p:sp>
      <p:sp>
        <p:nvSpPr>
          <p:cNvPr id="17" name="Graphic 4">
            <a:extLst>
              <a:ext uri="{FF2B5EF4-FFF2-40B4-BE49-F238E27FC236}">
                <a16:creationId xmlns:a16="http://schemas.microsoft.com/office/drawing/2014/main" id="{D97B4743-4DD2-8C95-CF8B-266C36B41C5E}"/>
              </a:ext>
            </a:extLst>
          </p:cNvPr>
          <p:cNvSpPr/>
          <p:nvPr/>
        </p:nvSpPr>
        <p:spPr>
          <a:xfrm>
            <a:off x="3845975" y="61037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49E37947-4FEB-4B6D-436C-D831A1AFF12E}"/>
              </a:ext>
            </a:extLst>
          </p:cNvPr>
          <p:cNvSpPr txBox="1">
            <a:spLocks/>
          </p:cNvSpPr>
          <p:nvPr/>
        </p:nvSpPr>
        <p:spPr>
          <a:xfrm>
            <a:off x="3795485" y="72161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04</a:t>
            </a:r>
          </a:p>
        </p:txBody>
      </p:sp>
      <p:sp>
        <p:nvSpPr>
          <p:cNvPr id="19" name="TextBox 18">
            <a:extLst>
              <a:ext uri="{FF2B5EF4-FFF2-40B4-BE49-F238E27FC236}">
                <a16:creationId xmlns:a16="http://schemas.microsoft.com/office/drawing/2014/main" id="{3EFFD7E8-6EB5-DB7E-7B39-EA51232F6081}"/>
              </a:ext>
            </a:extLst>
          </p:cNvPr>
          <p:cNvSpPr txBox="1"/>
          <p:nvPr/>
        </p:nvSpPr>
        <p:spPr>
          <a:xfrm>
            <a:off x="5566230" y="360558"/>
            <a:ext cx="5547247" cy="896399"/>
          </a:xfrm>
          <a:prstGeom prst="rect">
            <a:avLst/>
          </a:prstGeom>
          <a:noFill/>
        </p:spPr>
        <p:txBody>
          <a:bodyPr wrap="square">
            <a:spAutoFit/>
          </a:bodyPr>
          <a:lstStyle/>
          <a:p>
            <a:pPr>
              <a:lnSpc>
                <a:spcPts val="3140"/>
              </a:lnSpc>
            </a:pPr>
            <a:r>
              <a:rPr lang="en-US" sz="2800" b="1" dirty="0">
                <a:solidFill>
                  <a:srgbClr val="382B1B"/>
                </a:solidFill>
              </a:rPr>
              <a:t>YOUTUBE, </a:t>
            </a:r>
            <a:r>
              <a:rPr lang="en-GB" sz="2800" b="1" dirty="0"/>
              <a:t>UN OUTIL PUISSANT POUR LES </a:t>
            </a:r>
            <a:r>
              <a:rPr lang="en-US" sz="2800" b="1" dirty="0">
                <a:solidFill>
                  <a:srgbClr val="382B1B"/>
                </a:solidFill>
              </a:rPr>
              <a:t>MARQUES</a:t>
            </a:r>
            <a:r>
              <a:rPr lang="en-GB" sz="2800" b="1" dirty="0"/>
              <a:t> ALIMENTAIRES </a:t>
            </a:r>
          </a:p>
        </p:txBody>
      </p:sp>
      <p:pic>
        <p:nvPicPr>
          <p:cNvPr id="21" name="Picture 20">
            <a:extLst>
              <a:ext uri="{FF2B5EF4-FFF2-40B4-BE49-F238E27FC236}">
                <a16:creationId xmlns:a16="http://schemas.microsoft.com/office/drawing/2014/main" id="{AD295AE4-233F-33D3-6899-F0930DAED7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573" y="562355"/>
            <a:ext cx="880396" cy="880396"/>
          </a:xfrm>
          <a:prstGeom prst="rect">
            <a:avLst/>
          </a:prstGeom>
        </p:spPr>
      </p:pic>
      <p:pic>
        <p:nvPicPr>
          <p:cNvPr id="22" name="Picture 21">
            <a:extLst>
              <a:ext uri="{FF2B5EF4-FFF2-40B4-BE49-F238E27FC236}">
                <a16:creationId xmlns:a16="http://schemas.microsoft.com/office/drawing/2014/main" id="{5BB841E9-7E5B-3415-B4C1-7FEC73535B55}"/>
              </a:ext>
            </a:extLst>
          </p:cNvPr>
          <p:cNvPicPr>
            <a:picLocks noChangeAspect="1"/>
          </p:cNvPicPr>
          <p:nvPr/>
        </p:nvPicPr>
        <p:blipFill rotWithShape="1">
          <a:blip r:embed="rId3">
            <a:extLst>
              <a:ext uri="{28A0092B-C50C-407E-A947-70E740481C1C}">
                <a14:useLocalDpi xmlns:a14="http://schemas.microsoft.com/office/drawing/2010/main" val="0"/>
              </a:ext>
            </a:extLst>
          </a:blip>
          <a:srcRect l="8387" t="10823" r="9307" b="5574"/>
          <a:stretch/>
        </p:blipFill>
        <p:spPr>
          <a:xfrm>
            <a:off x="60226" y="4269323"/>
            <a:ext cx="4083110" cy="2488523"/>
          </a:xfrm>
          <a:prstGeom prst="rect">
            <a:avLst/>
          </a:prstGeom>
        </p:spPr>
      </p:pic>
      <p:sp>
        <p:nvSpPr>
          <p:cNvPr id="23" name="Rectangle 22">
            <a:extLst>
              <a:ext uri="{FF2B5EF4-FFF2-40B4-BE49-F238E27FC236}">
                <a16:creationId xmlns:a16="http://schemas.microsoft.com/office/drawing/2014/main" id="{5C90E8FB-CACF-6AF7-FA10-156492B00174}"/>
              </a:ext>
            </a:extLst>
          </p:cNvPr>
          <p:cNvSpPr/>
          <p:nvPr/>
        </p:nvSpPr>
        <p:spPr>
          <a:xfrm>
            <a:off x="668375" y="4481551"/>
            <a:ext cx="2930449" cy="1817259"/>
          </a:xfrm>
          <a:prstGeom prst="rect">
            <a:avLst/>
          </a:prstGeom>
          <a:blipFill>
            <a:blip r:embed="rId4"/>
            <a:stretch>
              <a:fillRect l="-6756" r="-67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6">
            <a:extLst>
              <a:ext uri="{FF2B5EF4-FFF2-40B4-BE49-F238E27FC236}">
                <a16:creationId xmlns:a16="http://schemas.microsoft.com/office/drawing/2014/main" id="{13A5C656-6060-DCFE-6467-5232B7741FE7}"/>
              </a:ext>
            </a:extLst>
          </p:cNvPr>
          <p:cNvSpPr txBox="1">
            <a:spLocks/>
          </p:cNvSpPr>
          <p:nvPr/>
        </p:nvSpPr>
        <p:spPr>
          <a:xfrm>
            <a:off x="5524747" y="1851661"/>
            <a:ext cx="6334318" cy="432054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320"/>
              </a:lnSpc>
              <a:spcBef>
                <a:spcPts val="0"/>
              </a:spcBef>
            </a:pPr>
            <a:endParaRPr lang="en-US" sz="2200" dirty="0">
              <a:solidFill>
                <a:srgbClr val="382B1B"/>
              </a:solidFill>
            </a:endParaRPr>
          </a:p>
        </p:txBody>
      </p:sp>
      <p:sp>
        <p:nvSpPr>
          <p:cNvPr id="29" name="TextBox 28">
            <a:extLst>
              <a:ext uri="{FF2B5EF4-FFF2-40B4-BE49-F238E27FC236}">
                <a16:creationId xmlns:a16="http://schemas.microsoft.com/office/drawing/2014/main" id="{FC96119F-82EE-9083-FEAB-0936E0586576}"/>
              </a:ext>
            </a:extLst>
          </p:cNvPr>
          <p:cNvSpPr txBox="1"/>
          <p:nvPr/>
        </p:nvSpPr>
        <p:spPr>
          <a:xfrm>
            <a:off x="4801772" y="1359008"/>
            <a:ext cx="7225127" cy="5078313"/>
          </a:xfrm>
          <a:prstGeom prst="rect">
            <a:avLst/>
          </a:prstGeom>
          <a:noFill/>
        </p:spPr>
        <p:txBody>
          <a:bodyPr wrap="square">
            <a:spAutoFit/>
          </a:bodyPr>
          <a:lstStyle/>
          <a:p>
            <a:r>
              <a:rPr lang="en-GB" dirty="0"/>
              <a:t>YouTube est le deuxième moteur de recherche au monde et il est idéal pour présenter vos plats dans des vidéos plus longues.</a:t>
            </a:r>
          </a:p>
          <a:p>
            <a:endParaRPr lang="en-GB" dirty="0"/>
          </a:p>
          <a:p>
            <a:r>
              <a:rPr lang="en-GB" b="1" dirty="0"/>
              <a:t>Pourquoi YouTube est important :</a:t>
            </a:r>
          </a:p>
          <a:p>
            <a:pPr marL="285750" indent="-285750">
              <a:buFont typeface="Arial" panose="020B0604020202020204" pitchFamily="34" charset="0"/>
              <a:buChar char="•"/>
            </a:pPr>
            <a:r>
              <a:rPr lang="en-GB" dirty="0"/>
              <a:t>Les gens cherchent à savoir comment cuisiner, manger ou utiliser de nouveaux aliments.</a:t>
            </a:r>
          </a:p>
          <a:p>
            <a:pPr marL="285750" indent="-285750">
              <a:buFont typeface="Arial" panose="020B0604020202020204" pitchFamily="34" charset="0"/>
              <a:buChar char="•"/>
            </a:pPr>
            <a:r>
              <a:rPr lang="en-GB" dirty="0"/>
              <a:t>Idéal pour raconter des histoires : origine, culture, but</a:t>
            </a:r>
          </a:p>
          <a:p>
            <a:pPr marL="285750" indent="-285750">
              <a:buFont typeface="Arial" panose="020B0604020202020204" pitchFamily="34" charset="0"/>
              <a:buChar char="•"/>
            </a:pPr>
            <a:r>
              <a:rPr lang="en-GB" dirty="0"/>
              <a:t>Les vidéos restent visibles pendant des mois ou des années, et pas seulement pendant quelques heures</a:t>
            </a:r>
          </a:p>
          <a:p>
            <a:pPr marL="285750" indent="-285750">
              <a:buFont typeface="Arial" panose="020B0604020202020204" pitchFamily="34" charset="0"/>
              <a:buChar char="•"/>
            </a:pPr>
            <a:r>
              <a:rPr lang="en-GB" dirty="0"/>
              <a:t>Vous pouvez lier des vidéos à votre site web, à WhatsApp, à votre bio Instagram, ou même à des codes QR sur les emballages</a:t>
            </a:r>
          </a:p>
          <a:p>
            <a:endParaRPr lang="en-GB" dirty="0"/>
          </a:p>
          <a:p>
            <a:r>
              <a:rPr lang="en-GB" b="1" dirty="0"/>
              <a:t>Ce qu'il faut afficher :</a:t>
            </a:r>
          </a:p>
          <a:p>
            <a:pPr marL="285750" indent="-285750">
              <a:buFont typeface="Arial" panose="020B0604020202020204" pitchFamily="34" charset="0"/>
              <a:buChar char="•"/>
            </a:pPr>
            <a:r>
              <a:rPr lang="en-GB" dirty="0"/>
              <a:t>Comment préparer ou servir votre plat, vos produits ou votre service</a:t>
            </a:r>
          </a:p>
          <a:p>
            <a:pPr marL="285750" indent="-285750">
              <a:buFont typeface="Arial" panose="020B0604020202020204" pitchFamily="34" charset="0"/>
              <a:buChar char="•"/>
            </a:pPr>
            <a:r>
              <a:rPr lang="en-GB" dirty="0"/>
              <a:t>Les coulisses d'une journée de préparation</a:t>
            </a:r>
          </a:p>
          <a:p>
            <a:pPr marL="285750" indent="-285750">
              <a:buFont typeface="Arial" panose="020B0604020202020204" pitchFamily="34" charset="0"/>
              <a:buChar char="•"/>
            </a:pPr>
            <a:r>
              <a:rPr lang="en-GB" dirty="0"/>
              <a:t>Jour de marché : ce que nous avons vendu et appris</a:t>
            </a:r>
          </a:p>
          <a:p>
            <a:pPr marL="285750" indent="-285750">
              <a:buFont typeface="Arial" panose="020B0604020202020204" pitchFamily="34" charset="0"/>
              <a:buChar char="•"/>
            </a:pPr>
            <a:r>
              <a:rPr lang="en-GB" dirty="0"/>
              <a:t>Mon histoire : pourquoi j'ai créé ce commerce alimentaire</a:t>
            </a:r>
          </a:p>
          <a:p>
            <a:endParaRPr lang="en-GB" dirty="0"/>
          </a:p>
        </p:txBody>
      </p:sp>
    </p:spTree>
    <p:extLst>
      <p:ext uri="{BB962C8B-B14F-4D97-AF65-F5344CB8AC3E}">
        <p14:creationId xmlns:p14="http://schemas.microsoft.com/office/powerpoint/2010/main" val="33359753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0F6CEAB-51BE-FD8B-616E-439549DA1A4A}"/>
              </a:ext>
            </a:extLst>
          </p:cNvPr>
          <p:cNvGrpSpPr/>
          <p:nvPr/>
        </p:nvGrpSpPr>
        <p:grpSpPr>
          <a:xfrm>
            <a:off x="4244043" y="482907"/>
            <a:ext cx="1321292" cy="149694"/>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440346" y="4333798"/>
            <a:ext cx="3051329"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FOCUS SUR </a:t>
            </a:r>
            <a:r>
              <a:rPr lang="en-US" b="1" dirty="0">
                <a:solidFill>
                  <a:schemeClr val="bg1"/>
                </a:solidFill>
                <a:highlight>
                  <a:srgbClr val="84BFA4"/>
                </a:highlight>
              </a:rPr>
              <a:t>YOUTUBE </a:t>
            </a:r>
            <a:r>
              <a:rPr lang="en-US" b="1" dirty="0">
                <a:solidFill>
                  <a:schemeClr val="bg1"/>
                </a:solidFill>
              </a:rPr>
              <a:t>EN TANT QU'OUTIL DE MARKETING...</a:t>
            </a:r>
          </a:p>
          <a:p>
            <a:pPr>
              <a:lnSpc>
                <a:spcPts val="3720"/>
              </a:lnSpc>
              <a:spcBef>
                <a:spcPts val="0"/>
              </a:spcBef>
            </a:pPr>
            <a:endParaRPr lang="en-US" b="1" dirty="0">
              <a:solidFill>
                <a:schemeClr val="bg1"/>
              </a:solidFill>
            </a:endParaRPr>
          </a:p>
        </p:txBody>
      </p:sp>
      <p:sp>
        <p:nvSpPr>
          <p:cNvPr id="17" name="Graphic 4">
            <a:extLst>
              <a:ext uri="{FF2B5EF4-FFF2-40B4-BE49-F238E27FC236}">
                <a16:creationId xmlns:a16="http://schemas.microsoft.com/office/drawing/2014/main" id="{A7CDE67B-50AD-D4DF-0ED0-5FCD7A4E342E}"/>
              </a:ext>
            </a:extLst>
          </p:cNvPr>
          <p:cNvSpPr/>
          <p:nvPr/>
        </p:nvSpPr>
        <p:spPr>
          <a:xfrm>
            <a:off x="3698244" y="43161"/>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D01D30BA-75EF-F94E-206C-5577B34BB1E9}"/>
              </a:ext>
            </a:extLst>
          </p:cNvPr>
          <p:cNvSpPr txBox="1">
            <a:spLocks/>
          </p:cNvSpPr>
          <p:nvPr/>
        </p:nvSpPr>
        <p:spPr>
          <a:xfrm>
            <a:off x="3683538" y="18627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04</a:t>
            </a:r>
          </a:p>
        </p:txBody>
      </p:sp>
      <p:sp>
        <p:nvSpPr>
          <p:cNvPr id="19" name="TextBox 18">
            <a:extLst>
              <a:ext uri="{FF2B5EF4-FFF2-40B4-BE49-F238E27FC236}">
                <a16:creationId xmlns:a16="http://schemas.microsoft.com/office/drawing/2014/main" id="{7104BD35-D836-4ADD-5B5A-9C51E831D70C}"/>
              </a:ext>
            </a:extLst>
          </p:cNvPr>
          <p:cNvSpPr txBox="1"/>
          <p:nvPr/>
        </p:nvSpPr>
        <p:spPr>
          <a:xfrm>
            <a:off x="5524747" y="273449"/>
            <a:ext cx="5547247" cy="498855"/>
          </a:xfrm>
          <a:prstGeom prst="rect">
            <a:avLst/>
          </a:prstGeom>
          <a:noFill/>
        </p:spPr>
        <p:txBody>
          <a:bodyPr wrap="square">
            <a:spAutoFit/>
          </a:bodyPr>
          <a:lstStyle/>
          <a:p>
            <a:pPr>
              <a:lnSpc>
                <a:spcPts val="3140"/>
              </a:lnSpc>
            </a:pPr>
            <a:r>
              <a:rPr lang="en-US" sz="3200" b="1" dirty="0">
                <a:solidFill>
                  <a:srgbClr val="382B1B"/>
                </a:solidFill>
              </a:rPr>
              <a:t>YOUTUBE, DÉBUTER</a:t>
            </a:r>
          </a:p>
        </p:txBody>
      </p:sp>
      <p:pic>
        <p:nvPicPr>
          <p:cNvPr id="21" name="Picture 20">
            <a:extLst>
              <a:ext uri="{FF2B5EF4-FFF2-40B4-BE49-F238E27FC236}">
                <a16:creationId xmlns:a16="http://schemas.microsoft.com/office/drawing/2014/main" id="{A5DCB0B0-B7C0-E242-F2AD-722C79AAE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573" y="562355"/>
            <a:ext cx="880396" cy="880396"/>
          </a:xfrm>
          <a:prstGeom prst="rect">
            <a:avLst/>
          </a:prstGeom>
        </p:spPr>
      </p:pic>
      <p:sp>
        <p:nvSpPr>
          <p:cNvPr id="24" name="Text Placeholder 6">
            <a:extLst>
              <a:ext uri="{FF2B5EF4-FFF2-40B4-BE49-F238E27FC236}">
                <a16:creationId xmlns:a16="http://schemas.microsoft.com/office/drawing/2014/main" id="{DE0EF47B-9CD7-D2A0-F40A-8FBE65FDD8F9}"/>
              </a:ext>
            </a:extLst>
          </p:cNvPr>
          <p:cNvSpPr txBox="1">
            <a:spLocks/>
          </p:cNvSpPr>
          <p:nvPr/>
        </p:nvSpPr>
        <p:spPr>
          <a:xfrm>
            <a:off x="5524747" y="1851661"/>
            <a:ext cx="6334318" cy="432054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320"/>
              </a:lnSpc>
              <a:spcBef>
                <a:spcPts val="0"/>
              </a:spcBef>
            </a:pPr>
            <a:endParaRPr lang="en-US" sz="2200" dirty="0">
              <a:solidFill>
                <a:srgbClr val="382B1B"/>
              </a:solidFill>
            </a:endParaRPr>
          </a:p>
        </p:txBody>
      </p:sp>
      <p:sp>
        <p:nvSpPr>
          <p:cNvPr id="9" name="TextBox 8">
            <a:extLst>
              <a:ext uri="{FF2B5EF4-FFF2-40B4-BE49-F238E27FC236}">
                <a16:creationId xmlns:a16="http://schemas.microsoft.com/office/drawing/2014/main" id="{22840D5D-1898-AB3E-E6A6-CE1EC2CDEADF}"/>
              </a:ext>
            </a:extLst>
          </p:cNvPr>
          <p:cNvSpPr txBox="1"/>
          <p:nvPr/>
        </p:nvSpPr>
        <p:spPr>
          <a:xfrm>
            <a:off x="4749222" y="1002553"/>
            <a:ext cx="7239578" cy="5539978"/>
          </a:xfrm>
          <a:prstGeom prst="rect">
            <a:avLst/>
          </a:prstGeom>
          <a:noFill/>
        </p:spPr>
        <p:txBody>
          <a:bodyPr wrap="square" rtlCol="0">
            <a:spAutoFit/>
          </a:bodyPr>
          <a:lstStyle/>
          <a:p>
            <a:r>
              <a:rPr lang="en-GB" dirty="0"/>
              <a:t>YouTube permet d'instaurer la confiance, et pas seulement de susciter l'adhésion. C'est l'occasion d'enseigner, d'inspirer et de créer des liens.</a:t>
            </a:r>
            <a:endParaRPr lang="en-IE" dirty="0"/>
          </a:p>
          <a:p>
            <a:pPr marL="342900" indent="-342900">
              <a:buFont typeface="Arial" panose="020B0604020202020204" pitchFamily="34" charset="0"/>
              <a:buChar char="•"/>
            </a:pPr>
            <a:r>
              <a:rPr lang="en-GB" dirty="0"/>
              <a:t>Ouvrez une chaîne YouTube à l'aide de votre compte Gmail</a:t>
            </a:r>
          </a:p>
          <a:p>
            <a:pPr marL="285750" indent="-285750">
              <a:buFont typeface="Arial" panose="020B0604020202020204" pitchFamily="34" charset="0"/>
              <a:buChar char="•"/>
            </a:pPr>
            <a:r>
              <a:rPr lang="en-GB" dirty="0"/>
              <a:t>Donnez à votre canal un nom qui corresponde à votre activité</a:t>
            </a:r>
          </a:p>
          <a:p>
            <a:pPr marL="285750" indent="-285750">
              <a:buFont typeface="Arial" panose="020B0604020202020204" pitchFamily="34" charset="0"/>
              <a:buChar char="•"/>
            </a:pPr>
            <a:r>
              <a:rPr lang="en-GB" dirty="0"/>
              <a:t>Télécharger des vidéos courtes (1-5 minutes pour commencer)</a:t>
            </a:r>
          </a:p>
          <a:p>
            <a:pPr marL="285750" indent="-285750">
              <a:buFont typeface="Arial" panose="020B0604020202020204" pitchFamily="34" charset="0"/>
              <a:buChar char="•"/>
            </a:pPr>
            <a:r>
              <a:rPr lang="en-GB" dirty="0"/>
              <a:t>Ajoutez une vignette, une courte description et quelques mots-clés (par exemple : "houmous fait maison" ou "snacks ghanéens végétariens").</a:t>
            </a:r>
          </a:p>
          <a:p>
            <a:endParaRPr lang="en-GB" dirty="0"/>
          </a:p>
          <a:p>
            <a:r>
              <a:rPr lang="en-GB" b="1" dirty="0"/>
              <a:t> Montez vos vidéos avec :</a:t>
            </a:r>
          </a:p>
          <a:p>
            <a:pPr marL="285750" indent="-285750">
              <a:buFont typeface="Arial" panose="020B0604020202020204" pitchFamily="34" charset="0"/>
              <a:buChar char="•"/>
            </a:pPr>
            <a:r>
              <a:rPr lang="en-GB" dirty="0">
                <a:hlinkClick r:id="rId3"/>
              </a:rPr>
              <a:t>YouTube Studio </a:t>
            </a:r>
            <a:r>
              <a:rPr lang="en-GB" dirty="0"/>
              <a:t>(</a:t>
            </a:r>
            <a:r>
              <a:rPr lang="en-GB" sz="1600" dirty="0"/>
              <a:t>montage de base et musique pour les vidéos téléchargées) </a:t>
            </a:r>
            <a:endParaRPr lang="en-GB" dirty="0"/>
          </a:p>
          <a:p>
            <a:pPr marL="285750" indent="-285750">
              <a:buFont typeface="Arial" panose="020B0604020202020204" pitchFamily="34" charset="0"/>
              <a:buChar char="•"/>
            </a:pPr>
            <a:r>
              <a:rPr lang="en-GB" dirty="0" err="1">
                <a:hlinkClick r:id="rId4"/>
              </a:rPr>
              <a:t>CapCut </a:t>
            </a:r>
            <a:r>
              <a:rPr lang="en-IE" sz="1600" dirty="0"/>
              <a:t>(</a:t>
            </a:r>
            <a:r>
              <a:rPr lang="en-GB" sz="1600" dirty="0"/>
              <a:t>montage vidéo mobile et de bureau, idéal pour les bobines et les courts métrages) </a:t>
            </a:r>
          </a:p>
          <a:p>
            <a:pPr marL="285750" indent="-285750">
              <a:buFont typeface="Arial" panose="020B0604020202020204" pitchFamily="34" charset="0"/>
              <a:buChar char="•"/>
            </a:pPr>
            <a:r>
              <a:rPr lang="en-GB" dirty="0" err="1">
                <a:hlinkClick r:id="rId5"/>
              </a:rPr>
              <a:t>InShot </a:t>
            </a:r>
            <a:r>
              <a:rPr lang="en-GB" sz="1600" dirty="0"/>
              <a:t>(application mobile simple pour le découpage, la musique, le texte, l'exportation)</a:t>
            </a:r>
          </a:p>
          <a:p>
            <a:pPr marL="285750" indent="-285750">
              <a:buFont typeface="Arial" panose="020B0604020202020204" pitchFamily="34" charset="0"/>
              <a:buChar char="•"/>
            </a:pPr>
            <a:r>
              <a:rPr lang="en-GB" dirty="0">
                <a:hlinkClick r:id="rId6"/>
              </a:rPr>
              <a:t>Canva </a:t>
            </a:r>
            <a:r>
              <a:rPr lang="en-GB" sz="1600" dirty="0"/>
              <a:t>(modèles vidéo, animations, stratégie de marque par simple glisser-déposer)</a:t>
            </a:r>
            <a:endParaRPr lang="en-GB" dirty="0"/>
          </a:p>
          <a:p>
            <a:pPr marL="285750" indent="-285750">
              <a:buFont typeface="Arial" panose="020B0604020202020204" pitchFamily="34" charset="0"/>
              <a:buChar char="•"/>
            </a:pPr>
            <a:endParaRPr lang="en-GB" b="1" dirty="0">
              <a:solidFill>
                <a:srgbClr val="382B1B"/>
              </a:solidFill>
              <a:highlight>
                <a:srgbClr val="84BFA4"/>
              </a:highlight>
            </a:endParaRPr>
          </a:p>
          <a:p>
            <a:r>
              <a:rPr lang="en-GB" b="1" dirty="0">
                <a:solidFill>
                  <a:srgbClr val="382B1B"/>
                </a:solidFill>
                <a:highlight>
                  <a:srgbClr val="84BFA4"/>
                </a:highlight>
              </a:rPr>
              <a:t>Conseil : </a:t>
            </a:r>
            <a:r>
              <a:rPr lang="en-GB" dirty="0"/>
              <a:t>terminez chaque vidéo par un appel à l'action : "Commandez ici", "Suivez-nous sur Instagram", "Abonnez-vous pour plus de recettes !".</a:t>
            </a:r>
          </a:p>
          <a:p>
            <a:endParaRPr lang="en-IE" dirty="0"/>
          </a:p>
        </p:txBody>
      </p:sp>
    </p:spTree>
    <p:extLst>
      <p:ext uri="{BB962C8B-B14F-4D97-AF65-F5344CB8AC3E}">
        <p14:creationId xmlns:p14="http://schemas.microsoft.com/office/powerpoint/2010/main" val="3541805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US" dirty="0"/>
              <a:t>LE MARKETING NE S'ARRÊTE JAMAIS</a:t>
            </a:r>
          </a:p>
        </p:txBody>
      </p:sp>
      <p:grpSp>
        <p:nvGrpSpPr>
          <p:cNvPr id="7" name="Group 6">
            <a:extLst>
              <a:ext uri="{FF2B5EF4-FFF2-40B4-BE49-F238E27FC236}">
                <a16:creationId xmlns:a16="http://schemas.microsoft.com/office/drawing/2014/main" id="{F2E090E4-44B4-8DEC-A18C-37293A34FC9E}"/>
              </a:ext>
            </a:extLst>
          </p:cNvPr>
          <p:cNvGrpSpPr/>
          <p:nvPr/>
        </p:nvGrpSpPr>
        <p:grpSpPr>
          <a:xfrm>
            <a:off x="6848690" y="2574808"/>
            <a:ext cx="5343310" cy="4469172"/>
            <a:chOff x="4308293" y="667658"/>
            <a:chExt cx="6811123" cy="5696857"/>
          </a:xfrm>
        </p:grpSpPr>
        <p:pic>
          <p:nvPicPr>
            <p:cNvPr id="8" name="Picture 7">
              <a:extLst>
                <a:ext uri="{FF2B5EF4-FFF2-40B4-BE49-F238E27FC236}">
                  <a16:creationId xmlns:a16="http://schemas.microsoft.com/office/drawing/2014/main" id="{BEC105FA-4896-40C5-7F83-0FD28DB28E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8697" t="4156" r="-2"/>
            <a:stretch/>
          </p:blipFill>
          <p:spPr>
            <a:xfrm flipH="1">
              <a:off x="4308293" y="667658"/>
              <a:ext cx="6811123" cy="5696857"/>
            </a:xfrm>
            <a:prstGeom prst="rect">
              <a:avLst/>
            </a:prstGeom>
            <a:noFill/>
          </p:spPr>
        </p:pic>
        <p:sp>
          <p:nvSpPr>
            <p:cNvPr id="12" name="Rectangle 11">
              <a:extLst>
                <a:ext uri="{FF2B5EF4-FFF2-40B4-BE49-F238E27FC236}">
                  <a16:creationId xmlns:a16="http://schemas.microsoft.com/office/drawing/2014/main" id="{138BF6CC-1D5E-7531-3559-9F3C5C2AEE85}"/>
                </a:ext>
              </a:extLst>
            </p:cNvPr>
            <p:cNvSpPr/>
            <p:nvPr/>
          </p:nvSpPr>
          <p:spPr>
            <a:xfrm>
              <a:off x="5544457" y="1088571"/>
              <a:ext cx="5574959" cy="36140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Placeholder 4">
            <a:extLst>
              <a:ext uri="{FF2B5EF4-FFF2-40B4-BE49-F238E27FC236}">
                <a16:creationId xmlns:a16="http://schemas.microsoft.com/office/drawing/2014/main" id="{F7423AB3-9322-FCF3-CAB1-3E3F5104924D}"/>
              </a:ext>
            </a:extLst>
          </p:cNvPr>
          <p:cNvSpPr txBox="1">
            <a:spLocks/>
          </p:cNvSpPr>
          <p:nvPr/>
        </p:nvSpPr>
        <p:spPr>
          <a:xfrm>
            <a:off x="435432" y="1339510"/>
            <a:ext cx="6619418" cy="3849918"/>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2200" dirty="0"/>
          </a:p>
          <a:p>
            <a:r>
              <a:rPr lang="en-US" sz="2200" dirty="0"/>
              <a:t>Le marketing ne s'arrête jamais. Comme la lessive, il n'est jamais terminé ! Il s'agit de </a:t>
            </a:r>
            <a:r>
              <a:rPr lang="en-US" sz="2200" b="1" dirty="0"/>
              <a:t>se démarquer </a:t>
            </a:r>
            <a:r>
              <a:rPr lang="en-US" sz="2200" dirty="0"/>
              <a:t>et de redoubler d'efforts, chaque jour (et pas seulement lorsque vous pensez que vous devez le faire ou que vous en avez besoin).  </a:t>
            </a:r>
          </a:p>
          <a:p>
            <a:r>
              <a:rPr lang="en-US" sz="2200" dirty="0"/>
              <a:t>Le marketing est une affaire de </a:t>
            </a:r>
            <a:r>
              <a:rPr lang="en-US" sz="2200" b="1" dirty="0"/>
              <a:t>relations</a:t>
            </a:r>
            <a:r>
              <a:rPr lang="en-US" sz="2200" dirty="0"/>
              <a:t>. Vous êtes votre principal outil de marketing.</a:t>
            </a:r>
          </a:p>
          <a:p>
            <a:r>
              <a:rPr lang="en-US" sz="2200" dirty="0"/>
              <a:t>Le marketing consiste à partager </a:t>
            </a:r>
            <a:r>
              <a:rPr lang="en-US" sz="2200" b="1" dirty="0"/>
              <a:t>votre histoire</a:t>
            </a:r>
            <a:r>
              <a:rPr lang="en-US" sz="2200" dirty="0"/>
              <a:t>, votre </a:t>
            </a:r>
            <a:r>
              <a:rPr lang="en-US" sz="2200" b="1" dirty="0"/>
              <a:t>offre </a:t>
            </a:r>
            <a:r>
              <a:rPr lang="en-US" sz="2200" dirty="0"/>
              <a:t>et votre </a:t>
            </a:r>
            <a:r>
              <a:rPr lang="en-US" sz="2200" b="1" dirty="0"/>
              <a:t>solution uniques </a:t>
            </a:r>
            <a:r>
              <a:rPr lang="en-US" sz="2200" dirty="0"/>
              <a:t>avec les </a:t>
            </a:r>
            <a:r>
              <a:rPr lang="en-US" sz="2200" b="1" dirty="0"/>
              <a:t>bonnes personnes.</a:t>
            </a:r>
          </a:p>
          <a:p>
            <a:endParaRPr lang="en-US" dirty="0"/>
          </a:p>
          <a:p>
            <a:endParaRPr lang="en-US" dirty="0"/>
          </a:p>
        </p:txBody>
      </p:sp>
      <p:pic>
        <p:nvPicPr>
          <p:cNvPr id="5" name="Picture 4" descr="A picture containing basket, sitting, blanket, table&#10;&#10;Description automatically generated">
            <a:extLst>
              <a:ext uri="{FF2B5EF4-FFF2-40B4-BE49-F238E27FC236}">
                <a16:creationId xmlns:a16="http://schemas.microsoft.com/office/drawing/2014/main" id="{6B3D549F-E90F-21A6-8268-6E0F1B05D75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997637" y="2905013"/>
            <a:ext cx="3758931" cy="2835221"/>
          </a:xfrm>
          <a:prstGeom prst="rect">
            <a:avLst/>
          </a:prstGeom>
        </p:spPr>
      </p:pic>
    </p:spTree>
    <p:extLst>
      <p:ext uri="{BB962C8B-B14F-4D97-AF65-F5344CB8AC3E}">
        <p14:creationId xmlns:p14="http://schemas.microsoft.com/office/powerpoint/2010/main" val="32674606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3A52B-DD33-871B-A3B1-6B08897C7D21}"/>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7B438B92-6BEE-5B46-11F2-5B576CB421CD}"/>
              </a:ext>
            </a:extLst>
          </p:cNvPr>
          <p:cNvSpPr/>
          <p:nvPr/>
        </p:nvSpPr>
        <p:spPr>
          <a:xfrm>
            <a:off x="-8988"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A8215E00-44EE-8591-3921-8899A1249516}"/>
              </a:ext>
            </a:extLst>
          </p:cNvPr>
          <p:cNvGrpSpPr/>
          <p:nvPr/>
        </p:nvGrpSpPr>
        <p:grpSpPr>
          <a:xfrm>
            <a:off x="4295092" y="540903"/>
            <a:ext cx="1321292" cy="149694"/>
            <a:chOff x="686343" y="1065256"/>
            <a:chExt cx="2115583" cy="239682"/>
          </a:xfrm>
        </p:grpSpPr>
        <p:cxnSp>
          <p:nvCxnSpPr>
            <p:cNvPr id="11" name="Straight Connector 10">
              <a:extLst>
                <a:ext uri="{FF2B5EF4-FFF2-40B4-BE49-F238E27FC236}">
                  <a16:creationId xmlns:a16="http://schemas.microsoft.com/office/drawing/2014/main" id="{BCA5A3BA-B46C-8FCF-972C-A7F8EAC2584B}"/>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2F4844D6-E300-06C1-3D87-F24417FCE686}"/>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E037A749-0973-24A5-9F2E-04FEC9D79625}"/>
              </a:ext>
            </a:extLst>
          </p:cNvPr>
          <p:cNvSpPr txBox="1">
            <a:spLocks/>
          </p:cNvSpPr>
          <p:nvPr/>
        </p:nvSpPr>
        <p:spPr>
          <a:xfrm>
            <a:off x="440346" y="2553277"/>
            <a:ext cx="3287592"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FOCUS SUR </a:t>
            </a:r>
            <a:r>
              <a:rPr lang="en-US" b="1" dirty="0">
                <a:solidFill>
                  <a:schemeClr val="bg1"/>
                </a:solidFill>
                <a:highlight>
                  <a:srgbClr val="84BFA4"/>
                </a:highlight>
              </a:rPr>
              <a:t>TIKTOK </a:t>
            </a:r>
            <a:r>
              <a:rPr lang="en-US" b="1" dirty="0">
                <a:solidFill>
                  <a:schemeClr val="bg1"/>
                </a:solidFill>
              </a:rPr>
              <a:t>EN TANT QU'OUTIL DE MARKETING...</a:t>
            </a:r>
          </a:p>
          <a:p>
            <a:pPr>
              <a:lnSpc>
                <a:spcPts val="3720"/>
              </a:lnSpc>
              <a:spcBef>
                <a:spcPts val="0"/>
              </a:spcBef>
            </a:pPr>
            <a:endParaRPr lang="en-US" b="1" dirty="0">
              <a:solidFill>
                <a:schemeClr val="bg1"/>
              </a:solidFill>
            </a:endParaRPr>
          </a:p>
        </p:txBody>
      </p:sp>
      <p:sp>
        <p:nvSpPr>
          <p:cNvPr id="17" name="Graphic 4">
            <a:extLst>
              <a:ext uri="{FF2B5EF4-FFF2-40B4-BE49-F238E27FC236}">
                <a16:creationId xmlns:a16="http://schemas.microsoft.com/office/drawing/2014/main" id="{3D9CFE66-DB38-6684-15C2-7F919C3E07DC}"/>
              </a:ext>
            </a:extLst>
          </p:cNvPr>
          <p:cNvSpPr/>
          <p:nvPr/>
        </p:nvSpPr>
        <p:spPr>
          <a:xfrm>
            <a:off x="3808987" y="9602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0AE2B878-33C8-429C-3CA0-4A0EE05B0DAE}"/>
              </a:ext>
            </a:extLst>
          </p:cNvPr>
          <p:cNvSpPr txBox="1">
            <a:spLocks/>
          </p:cNvSpPr>
          <p:nvPr/>
        </p:nvSpPr>
        <p:spPr>
          <a:xfrm>
            <a:off x="3758833" y="143645"/>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05</a:t>
            </a:r>
          </a:p>
        </p:txBody>
      </p:sp>
      <p:sp>
        <p:nvSpPr>
          <p:cNvPr id="19" name="TextBox 18">
            <a:extLst>
              <a:ext uri="{FF2B5EF4-FFF2-40B4-BE49-F238E27FC236}">
                <a16:creationId xmlns:a16="http://schemas.microsoft.com/office/drawing/2014/main" id="{DEBC7A87-89D2-52CC-A6AB-DEFAA04A8424}"/>
              </a:ext>
            </a:extLst>
          </p:cNvPr>
          <p:cNvSpPr txBox="1"/>
          <p:nvPr/>
        </p:nvSpPr>
        <p:spPr>
          <a:xfrm>
            <a:off x="5566230" y="303063"/>
            <a:ext cx="5547247" cy="498855"/>
          </a:xfrm>
          <a:prstGeom prst="rect">
            <a:avLst/>
          </a:prstGeom>
          <a:noFill/>
        </p:spPr>
        <p:txBody>
          <a:bodyPr wrap="square">
            <a:spAutoFit/>
          </a:bodyPr>
          <a:lstStyle/>
          <a:p>
            <a:pPr>
              <a:lnSpc>
                <a:spcPts val="3140"/>
              </a:lnSpc>
            </a:pPr>
            <a:r>
              <a:rPr lang="en-US" sz="3200" b="1" dirty="0">
                <a:solidFill>
                  <a:srgbClr val="382B1B"/>
                </a:solidFill>
              </a:rPr>
              <a:t>TIKTOK</a:t>
            </a:r>
          </a:p>
        </p:txBody>
      </p:sp>
      <p:sp>
        <p:nvSpPr>
          <p:cNvPr id="2" name="Text Placeholder 6">
            <a:extLst>
              <a:ext uri="{FF2B5EF4-FFF2-40B4-BE49-F238E27FC236}">
                <a16:creationId xmlns:a16="http://schemas.microsoft.com/office/drawing/2014/main" id="{E5394B7B-1013-D393-3877-07C336DF3F38}"/>
              </a:ext>
            </a:extLst>
          </p:cNvPr>
          <p:cNvSpPr txBox="1">
            <a:spLocks/>
          </p:cNvSpPr>
          <p:nvPr/>
        </p:nvSpPr>
        <p:spPr>
          <a:xfrm>
            <a:off x="4547335" y="967952"/>
            <a:ext cx="6334318" cy="256032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2200" dirty="0">
              <a:solidFill>
                <a:srgbClr val="382B1B"/>
              </a:solidFill>
            </a:endParaRPr>
          </a:p>
        </p:txBody>
      </p:sp>
      <p:sp>
        <p:nvSpPr>
          <p:cNvPr id="23" name="Rectangle 22">
            <a:extLst>
              <a:ext uri="{FF2B5EF4-FFF2-40B4-BE49-F238E27FC236}">
                <a16:creationId xmlns:a16="http://schemas.microsoft.com/office/drawing/2014/main" id="{7EA437D1-247A-8B17-EA30-DDDA07015C87}"/>
              </a:ext>
            </a:extLst>
          </p:cNvPr>
          <p:cNvSpPr/>
          <p:nvPr/>
        </p:nvSpPr>
        <p:spPr>
          <a:xfrm>
            <a:off x="1682733" y="5001692"/>
            <a:ext cx="1808712" cy="15714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21E2965-C8E8-32F0-160D-1F50AF15C4E8}"/>
              </a:ext>
            </a:extLst>
          </p:cNvPr>
          <p:cNvSpPr/>
          <p:nvPr/>
        </p:nvSpPr>
        <p:spPr>
          <a:xfrm>
            <a:off x="31305" y="5137342"/>
            <a:ext cx="1298038" cy="1301931"/>
          </a:xfrm>
          <a:prstGeom prst="ellipse">
            <a:avLst/>
          </a:prstGeom>
          <a:solidFill>
            <a:srgbClr val="84BFA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a:solidFill>
                  <a:schemeClr val="bg1"/>
                </a:solidFill>
                <a:hlinkClick r:id="rId3"/>
              </a:rPr>
              <a:t>CLIQUEZ </a:t>
            </a:r>
            <a:r>
              <a:rPr lang="en-US" sz="1600" b="1" dirty="0">
                <a:solidFill>
                  <a:schemeClr val="bg1"/>
                </a:solidFill>
              </a:rPr>
              <a:t>POUR VOIR</a:t>
            </a:r>
          </a:p>
        </p:txBody>
      </p:sp>
      <p:grpSp>
        <p:nvGrpSpPr>
          <p:cNvPr id="25" name="Google Shape;612;p39">
            <a:extLst>
              <a:ext uri="{FF2B5EF4-FFF2-40B4-BE49-F238E27FC236}">
                <a16:creationId xmlns:a16="http://schemas.microsoft.com/office/drawing/2014/main" id="{FEF05DFE-5088-EBE2-0B50-9B261EA28A85}"/>
              </a:ext>
            </a:extLst>
          </p:cNvPr>
          <p:cNvGrpSpPr/>
          <p:nvPr/>
        </p:nvGrpSpPr>
        <p:grpSpPr>
          <a:xfrm>
            <a:off x="5751380" y="4509126"/>
            <a:ext cx="453026" cy="462520"/>
            <a:chOff x="3951850" y="2985350"/>
            <a:chExt cx="407950" cy="416500"/>
          </a:xfrm>
        </p:grpSpPr>
        <p:sp>
          <p:nvSpPr>
            <p:cNvPr id="26" name="Google Shape;613;p39">
              <a:extLst>
                <a:ext uri="{FF2B5EF4-FFF2-40B4-BE49-F238E27FC236}">
                  <a16:creationId xmlns:a16="http://schemas.microsoft.com/office/drawing/2014/main" id="{5CB3BA51-CE74-1F3B-7813-5466C5F16AAF}"/>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14;p39">
              <a:extLst>
                <a:ext uri="{FF2B5EF4-FFF2-40B4-BE49-F238E27FC236}">
                  <a16:creationId xmlns:a16="http://schemas.microsoft.com/office/drawing/2014/main" id="{04D5B660-BC91-10CB-03C9-A6635F7C49B1}"/>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15;p39">
              <a:extLst>
                <a:ext uri="{FF2B5EF4-FFF2-40B4-BE49-F238E27FC236}">
                  <a16:creationId xmlns:a16="http://schemas.microsoft.com/office/drawing/2014/main" id="{FEEE504B-F0B1-CB98-1523-65DEE95D3454}"/>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16;p39">
              <a:extLst>
                <a:ext uri="{FF2B5EF4-FFF2-40B4-BE49-F238E27FC236}">
                  <a16:creationId xmlns:a16="http://schemas.microsoft.com/office/drawing/2014/main" id="{B73A1831-0453-53BE-55BD-BC6E6C15F730}"/>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A9D71B01-6496-8375-D8FE-6ECEB48A20FD}"/>
              </a:ext>
            </a:extLst>
          </p:cNvPr>
          <p:cNvPicPr>
            <a:picLocks noChangeAspect="1"/>
          </p:cNvPicPr>
          <p:nvPr/>
        </p:nvPicPr>
        <p:blipFill>
          <a:blip r:embed="rId4"/>
          <a:stretch>
            <a:fillRect/>
          </a:stretch>
        </p:blipFill>
        <p:spPr>
          <a:xfrm>
            <a:off x="619122" y="765968"/>
            <a:ext cx="548688" cy="548688"/>
          </a:xfrm>
          <a:prstGeom prst="rect">
            <a:avLst/>
          </a:prstGeom>
        </p:spPr>
      </p:pic>
      <p:sp>
        <p:nvSpPr>
          <p:cNvPr id="33" name="TextBox 32">
            <a:extLst>
              <a:ext uri="{FF2B5EF4-FFF2-40B4-BE49-F238E27FC236}">
                <a16:creationId xmlns:a16="http://schemas.microsoft.com/office/drawing/2014/main" id="{FBF426F3-F68C-4D58-6AD7-6391234212C2}"/>
              </a:ext>
            </a:extLst>
          </p:cNvPr>
          <p:cNvSpPr txBox="1"/>
          <p:nvPr/>
        </p:nvSpPr>
        <p:spPr>
          <a:xfrm>
            <a:off x="4473575" y="893788"/>
            <a:ext cx="7597775" cy="4893647"/>
          </a:xfrm>
          <a:prstGeom prst="rect">
            <a:avLst/>
          </a:prstGeom>
          <a:noFill/>
        </p:spPr>
        <p:txBody>
          <a:bodyPr wrap="square">
            <a:spAutoFit/>
          </a:bodyPr>
          <a:lstStyle/>
          <a:p>
            <a:r>
              <a:rPr lang="en-GB" sz="1600" dirty="0"/>
              <a:t>TikTok est l'une des plateformes les plus puissantes pour se faire remarquer rapidement. Bien qu'elle soit connue pour ses tendances (notamment alimentaires) et sa musique, c'est aussi un excellent outil pour les petites entreprises alimentaires sans budget qui souhaitent entrer en contact avec de nouveaux publics.</a:t>
            </a:r>
          </a:p>
          <a:p>
            <a:endParaRPr lang="en-GB" sz="1600" dirty="0"/>
          </a:p>
          <a:p>
            <a:r>
              <a:rPr lang="en-GB" sz="1600" b="1" dirty="0">
                <a:solidFill>
                  <a:srgbClr val="84BFA4"/>
                </a:solidFill>
              </a:rPr>
              <a:t>Pourquoi TikTok fonctionne :</a:t>
            </a:r>
          </a:p>
          <a:p>
            <a:pPr marL="285750" indent="-285750">
              <a:buFont typeface="Arial" panose="020B0604020202020204" pitchFamily="34" charset="0"/>
              <a:buChar char="•"/>
            </a:pPr>
            <a:r>
              <a:rPr lang="en-GB" sz="1600" dirty="0"/>
              <a:t>Vidéos courtes = engagement rapide</a:t>
            </a:r>
          </a:p>
          <a:p>
            <a:pPr marL="285750" indent="-285750">
              <a:buFont typeface="Arial" panose="020B0604020202020204" pitchFamily="34" charset="0"/>
              <a:buChar char="•"/>
            </a:pPr>
            <a:r>
              <a:rPr lang="en-GB" sz="1600" dirty="0"/>
              <a:t>L'algorithme montre votre contenu aux personnes qui ne vous suivent pas encore.</a:t>
            </a:r>
          </a:p>
          <a:p>
            <a:pPr marL="285750" indent="-285750">
              <a:buFont typeface="Arial" panose="020B0604020202020204" pitchFamily="34" charset="0"/>
              <a:buChar char="•"/>
            </a:pPr>
            <a:r>
              <a:rPr lang="en-GB" sz="1600" dirty="0"/>
              <a:t>C'est un excellent moyen d'expliquer ce que vous faites d'une manière réelle, simple et humaine.</a:t>
            </a:r>
          </a:p>
          <a:p>
            <a:pPr marL="285750" indent="-285750">
              <a:buFont typeface="Arial" panose="020B0604020202020204" pitchFamily="34" charset="0"/>
              <a:buChar char="•"/>
            </a:pPr>
            <a:endParaRPr lang="en-GB" sz="1600" dirty="0"/>
          </a:p>
          <a:p>
            <a:r>
              <a:rPr lang="en-GB" sz="1600" b="1" dirty="0">
                <a:solidFill>
                  <a:srgbClr val="84BFA4"/>
                </a:solidFill>
              </a:rPr>
              <a:t>Idées d'affichage :</a:t>
            </a:r>
          </a:p>
          <a:p>
            <a:pPr marL="285750" indent="-285750">
              <a:buFont typeface="Arial" panose="020B0604020202020204" pitchFamily="34" charset="0"/>
              <a:buChar char="•"/>
            </a:pPr>
            <a:r>
              <a:rPr lang="en-GB" sz="1600" dirty="0"/>
              <a:t>Clips dans les coulisses de la cuisine</a:t>
            </a:r>
          </a:p>
          <a:p>
            <a:pPr marL="285750" indent="-285750">
              <a:buFont typeface="Arial" panose="020B0604020202020204" pitchFamily="34" charset="0"/>
              <a:buChar char="•"/>
            </a:pPr>
            <a:r>
              <a:rPr lang="en-GB" sz="1600" dirty="0"/>
              <a:t>Mini recettes étape par étape</a:t>
            </a:r>
          </a:p>
          <a:p>
            <a:pPr marL="285750" indent="-285750">
              <a:buFont typeface="Arial" panose="020B0604020202020204" pitchFamily="34" charset="0"/>
              <a:buChar char="•"/>
            </a:pPr>
            <a:r>
              <a:rPr lang="en-GB" sz="1600" dirty="0"/>
              <a:t>Réactions et témoignages des clients</a:t>
            </a:r>
          </a:p>
          <a:p>
            <a:pPr marL="285750" indent="-285750">
              <a:buFont typeface="Arial" panose="020B0604020202020204" pitchFamily="34" charset="0"/>
              <a:buChar char="•"/>
            </a:pPr>
            <a:r>
              <a:rPr lang="en-GB" sz="1600" dirty="0"/>
              <a:t>L'histoire de votre marque en moins de 60 secondes</a:t>
            </a:r>
          </a:p>
          <a:p>
            <a:endParaRPr lang="en-GB" sz="1600" dirty="0"/>
          </a:p>
          <a:p>
            <a:r>
              <a:rPr lang="en-GB" sz="1600" dirty="0"/>
              <a:t> Vous n'avez pas besoin de danser ou de suivre les tendances ?  Soyez authentique, cohérent et montrez le cœur qui se cache derrière vos plats.</a:t>
            </a:r>
            <a:endParaRPr lang="en-IE" sz="1600" dirty="0"/>
          </a:p>
        </p:txBody>
      </p:sp>
    </p:spTree>
    <p:extLst>
      <p:ext uri="{BB962C8B-B14F-4D97-AF65-F5344CB8AC3E}">
        <p14:creationId xmlns:p14="http://schemas.microsoft.com/office/powerpoint/2010/main" val="17170115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66E15-E2DF-A7DB-CC93-533491541573}"/>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6F835E55-1B6F-3639-6337-4F7C747149F8}"/>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77026E57-2699-C283-475D-CF254706A5E0}"/>
              </a:ext>
            </a:extLst>
          </p:cNvPr>
          <p:cNvGrpSpPr/>
          <p:nvPr/>
        </p:nvGrpSpPr>
        <p:grpSpPr>
          <a:xfrm>
            <a:off x="4143336" y="965465"/>
            <a:ext cx="1321292" cy="149694"/>
            <a:chOff x="686343" y="1065256"/>
            <a:chExt cx="2115583" cy="239682"/>
          </a:xfrm>
        </p:grpSpPr>
        <p:cxnSp>
          <p:nvCxnSpPr>
            <p:cNvPr id="11" name="Straight Connector 10">
              <a:extLst>
                <a:ext uri="{FF2B5EF4-FFF2-40B4-BE49-F238E27FC236}">
                  <a16:creationId xmlns:a16="http://schemas.microsoft.com/office/drawing/2014/main" id="{3382F5A6-F944-103B-2108-DD1D1FCE343B}"/>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60D78E3D-9832-8D6B-AFD3-0BBD6ACF0272}"/>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242F163B-2BBC-A846-9451-887B0B282D82}"/>
              </a:ext>
            </a:extLst>
          </p:cNvPr>
          <p:cNvSpPr txBox="1">
            <a:spLocks/>
          </p:cNvSpPr>
          <p:nvPr/>
        </p:nvSpPr>
        <p:spPr>
          <a:xfrm>
            <a:off x="440346" y="4333798"/>
            <a:ext cx="3287592"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FOCUS SUR </a:t>
            </a:r>
            <a:r>
              <a:rPr lang="en-US" b="1" dirty="0">
                <a:solidFill>
                  <a:schemeClr val="bg1"/>
                </a:solidFill>
                <a:highlight>
                  <a:srgbClr val="84BFA4"/>
                </a:highlight>
              </a:rPr>
              <a:t>TIKTOK </a:t>
            </a:r>
            <a:r>
              <a:rPr lang="en-US" b="1" dirty="0">
                <a:solidFill>
                  <a:schemeClr val="bg1"/>
                </a:solidFill>
              </a:rPr>
              <a:t>EN TANT QU'OUTIL DE MARKETING...</a:t>
            </a:r>
          </a:p>
          <a:p>
            <a:pPr>
              <a:lnSpc>
                <a:spcPts val="3720"/>
              </a:lnSpc>
              <a:spcBef>
                <a:spcPts val="0"/>
              </a:spcBef>
            </a:pPr>
            <a:endParaRPr lang="en-US" b="1" dirty="0">
              <a:solidFill>
                <a:schemeClr val="bg1"/>
              </a:solidFill>
            </a:endParaRPr>
          </a:p>
        </p:txBody>
      </p:sp>
      <p:sp>
        <p:nvSpPr>
          <p:cNvPr id="17" name="Graphic 4">
            <a:extLst>
              <a:ext uri="{FF2B5EF4-FFF2-40B4-BE49-F238E27FC236}">
                <a16:creationId xmlns:a16="http://schemas.microsoft.com/office/drawing/2014/main" id="{E30E4956-629C-453D-4820-77A7F278F703}"/>
              </a:ext>
            </a:extLst>
          </p:cNvPr>
          <p:cNvSpPr/>
          <p:nvPr/>
        </p:nvSpPr>
        <p:spPr>
          <a:xfrm>
            <a:off x="3845975" y="61037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3853EE44-3839-8155-F6C4-A53BD76A3437}"/>
              </a:ext>
            </a:extLst>
          </p:cNvPr>
          <p:cNvSpPr txBox="1">
            <a:spLocks/>
          </p:cNvSpPr>
          <p:nvPr/>
        </p:nvSpPr>
        <p:spPr>
          <a:xfrm>
            <a:off x="3795485" y="72161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05</a:t>
            </a:r>
          </a:p>
        </p:txBody>
      </p:sp>
      <p:sp>
        <p:nvSpPr>
          <p:cNvPr id="19" name="TextBox 18">
            <a:extLst>
              <a:ext uri="{FF2B5EF4-FFF2-40B4-BE49-F238E27FC236}">
                <a16:creationId xmlns:a16="http://schemas.microsoft.com/office/drawing/2014/main" id="{8D5900D2-ECB1-1F30-F552-E6BFC7894104}"/>
              </a:ext>
            </a:extLst>
          </p:cNvPr>
          <p:cNvSpPr txBox="1"/>
          <p:nvPr/>
        </p:nvSpPr>
        <p:spPr>
          <a:xfrm>
            <a:off x="5528386" y="610378"/>
            <a:ext cx="6549570" cy="1284967"/>
          </a:xfrm>
          <a:prstGeom prst="rect">
            <a:avLst/>
          </a:prstGeom>
          <a:noFill/>
        </p:spPr>
        <p:txBody>
          <a:bodyPr wrap="square">
            <a:spAutoFit/>
          </a:bodyPr>
          <a:lstStyle/>
          <a:p>
            <a:pPr>
              <a:lnSpc>
                <a:spcPts val="3140"/>
              </a:lnSpc>
            </a:pPr>
            <a:r>
              <a:rPr lang="en-US" sz="3200" b="1" dirty="0">
                <a:solidFill>
                  <a:srgbClr val="382B1B"/>
                </a:solidFill>
              </a:rPr>
              <a:t>TIKTOK : </a:t>
            </a:r>
            <a:r>
              <a:rPr lang="en-US" sz="2800" b="1" dirty="0">
                <a:solidFill>
                  <a:srgbClr val="382B1B"/>
                </a:solidFill>
              </a:rPr>
              <a:t>Transformer les suiveurs en clients</a:t>
            </a:r>
            <a:endParaRPr lang="en-US" sz="3200" b="1" dirty="0">
              <a:solidFill>
                <a:srgbClr val="382B1B"/>
              </a:solidFill>
            </a:endParaRPr>
          </a:p>
          <a:p>
            <a:pPr>
              <a:lnSpc>
                <a:spcPts val="3140"/>
              </a:lnSpc>
            </a:pPr>
            <a:endParaRPr lang="en-US" sz="3200" b="1" dirty="0">
              <a:solidFill>
                <a:srgbClr val="382B1B"/>
              </a:solidFill>
            </a:endParaRPr>
          </a:p>
        </p:txBody>
      </p:sp>
      <p:sp>
        <p:nvSpPr>
          <p:cNvPr id="2" name="Text Placeholder 6">
            <a:extLst>
              <a:ext uri="{FF2B5EF4-FFF2-40B4-BE49-F238E27FC236}">
                <a16:creationId xmlns:a16="http://schemas.microsoft.com/office/drawing/2014/main" id="{48B736D7-BAB0-761E-365C-81E7BB618652}"/>
              </a:ext>
            </a:extLst>
          </p:cNvPr>
          <p:cNvSpPr txBox="1">
            <a:spLocks/>
          </p:cNvSpPr>
          <p:nvPr/>
        </p:nvSpPr>
        <p:spPr>
          <a:xfrm>
            <a:off x="4642783" y="1438361"/>
            <a:ext cx="6038897" cy="3571889"/>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2200" dirty="0">
              <a:solidFill>
                <a:srgbClr val="382B1B"/>
              </a:solidFill>
            </a:endParaRPr>
          </a:p>
        </p:txBody>
      </p:sp>
      <p:pic>
        <p:nvPicPr>
          <p:cNvPr id="8" name="Picture 7" descr="A white and blue logo&#10;&#10;Description automatically generated">
            <a:extLst>
              <a:ext uri="{FF2B5EF4-FFF2-40B4-BE49-F238E27FC236}">
                <a16:creationId xmlns:a16="http://schemas.microsoft.com/office/drawing/2014/main" id="{A0E2A829-D472-AC96-1281-7C684C3C836B}"/>
              </a:ext>
            </a:extLst>
          </p:cNvPr>
          <p:cNvPicPr>
            <a:picLocks noChangeAspect="1"/>
          </p:cNvPicPr>
          <p:nvPr/>
        </p:nvPicPr>
        <p:blipFill>
          <a:blip r:embed="rId2"/>
          <a:stretch>
            <a:fillRect/>
          </a:stretch>
        </p:blipFill>
        <p:spPr>
          <a:xfrm>
            <a:off x="620833" y="842574"/>
            <a:ext cx="545169" cy="545169"/>
          </a:xfrm>
          <a:prstGeom prst="rect">
            <a:avLst/>
          </a:prstGeom>
        </p:spPr>
      </p:pic>
      <p:sp>
        <p:nvSpPr>
          <p:cNvPr id="5" name="TextBox 4">
            <a:extLst>
              <a:ext uri="{FF2B5EF4-FFF2-40B4-BE49-F238E27FC236}">
                <a16:creationId xmlns:a16="http://schemas.microsoft.com/office/drawing/2014/main" id="{D8214B06-0B22-511A-DD44-1E4C849F1D59}"/>
              </a:ext>
            </a:extLst>
          </p:cNvPr>
          <p:cNvSpPr txBox="1"/>
          <p:nvPr/>
        </p:nvSpPr>
        <p:spPr>
          <a:xfrm>
            <a:off x="4737427" y="1431949"/>
            <a:ext cx="7642215" cy="5078313"/>
          </a:xfrm>
          <a:prstGeom prst="rect">
            <a:avLst/>
          </a:prstGeom>
          <a:noFill/>
        </p:spPr>
        <p:txBody>
          <a:bodyPr wrap="square">
            <a:spAutoFit/>
          </a:bodyPr>
          <a:lstStyle/>
          <a:p>
            <a:r>
              <a:rPr lang="en-GB" dirty="0"/>
              <a:t>Obtenir des vues, c'est bien, mais votre objectif est d'établir de véritables relations et de réaliser des ventes. Voici comment passer de l'appréciation à l'achat fidèle :</a:t>
            </a:r>
          </a:p>
          <a:p>
            <a:endParaRPr lang="en-GB" dirty="0"/>
          </a:p>
          <a:p>
            <a:r>
              <a:rPr lang="en-GB" b="1" dirty="0">
                <a:solidFill>
                  <a:srgbClr val="84BFA4"/>
                </a:solidFill>
              </a:rPr>
              <a:t>S'engager activement : </a:t>
            </a:r>
          </a:p>
          <a:p>
            <a:pPr marL="285750" indent="-285750">
              <a:buFont typeface="Arial" panose="020B0604020202020204" pitchFamily="34" charset="0"/>
              <a:buChar char="•"/>
            </a:pPr>
            <a:r>
              <a:rPr lang="en-GB" dirty="0"/>
              <a:t>Répondez aux commentaires et aux messages. Montrez que vous écoutez</a:t>
            </a:r>
          </a:p>
          <a:p>
            <a:pPr marL="285750" indent="-285750">
              <a:buFont typeface="Arial" panose="020B0604020202020204" pitchFamily="34" charset="0"/>
              <a:buChar char="•"/>
            </a:pPr>
            <a:r>
              <a:rPr lang="en-GB" dirty="0"/>
              <a:t>J'aime et je commente pour créer un climat de confiance et une communauté</a:t>
            </a:r>
          </a:p>
          <a:p>
            <a:pPr marL="285750" indent="-285750">
              <a:buFont typeface="Arial" panose="020B0604020202020204" pitchFamily="34" charset="0"/>
              <a:buChar char="•"/>
            </a:pPr>
            <a:r>
              <a:rPr lang="en-GB" dirty="0"/>
              <a:t>Posez des questions dans les légendes : "Essaieriez-vous ?" ou "Quel est votre préféré ?".</a:t>
            </a:r>
          </a:p>
          <a:p>
            <a:endParaRPr lang="en-GB" dirty="0"/>
          </a:p>
          <a:p>
            <a:r>
              <a:rPr lang="en-GB" b="1" dirty="0">
                <a:solidFill>
                  <a:srgbClr val="84BFA4"/>
                </a:solidFill>
              </a:rPr>
              <a:t>Faites travailler votre profil pour vous</a:t>
            </a:r>
          </a:p>
          <a:p>
            <a:pPr marL="285750" indent="-285750">
              <a:buFont typeface="Arial" panose="020B0604020202020204" pitchFamily="34" charset="0"/>
              <a:buChar char="•"/>
            </a:pPr>
            <a:r>
              <a:rPr lang="en-GB" dirty="0"/>
              <a:t>Dans votre biographie, indiquez ce que vous proposez, par exemple des en-cas végétaliens faits à la main, des plats préparés sur commande.</a:t>
            </a:r>
          </a:p>
          <a:p>
            <a:pPr marL="285750" indent="-285750">
              <a:buFont typeface="Arial" panose="020B0604020202020204" pitchFamily="34" charset="0"/>
              <a:buChar char="•"/>
            </a:pPr>
            <a:r>
              <a:rPr lang="en-GB" dirty="0"/>
              <a:t>Inclure des liens vers votre site web, WhatsApp ou un formulaire de commande</a:t>
            </a:r>
          </a:p>
          <a:p>
            <a:pPr marL="285750" indent="-285750">
              <a:buFont typeface="Arial" panose="020B0604020202020204" pitchFamily="34" charset="0"/>
              <a:buChar char="•"/>
            </a:pPr>
            <a:r>
              <a:rPr lang="en-GB" dirty="0"/>
              <a:t>Utilisez un logo ou une photo reconnaissable comme image de profil.</a:t>
            </a:r>
          </a:p>
          <a:p>
            <a:r>
              <a:rPr lang="en-GB" dirty="0"/>
              <a:t> </a:t>
            </a:r>
          </a:p>
        </p:txBody>
      </p:sp>
    </p:spTree>
    <p:extLst>
      <p:ext uri="{BB962C8B-B14F-4D97-AF65-F5344CB8AC3E}">
        <p14:creationId xmlns:p14="http://schemas.microsoft.com/office/powerpoint/2010/main" val="12676154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F02E1-9EED-C1B5-7BEA-A2044FA147AE}"/>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276EE252-CF1C-5AFF-676F-32D2457638A4}"/>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4E809E0E-709B-A891-7914-7AE1A0448664}"/>
              </a:ext>
            </a:extLst>
          </p:cNvPr>
          <p:cNvGrpSpPr/>
          <p:nvPr/>
        </p:nvGrpSpPr>
        <p:grpSpPr>
          <a:xfrm>
            <a:off x="4143336" y="965465"/>
            <a:ext cx="1321292" cy="149694"/>
            <a:chOff x="686343" y="1065256"/>
            <a:chExt cx="2115583" cy="239682"/>
          </a:xfrm>
        </p:grpSpPr>
        <p:cxnSp>
          <p:nvCxnSpPr>
            <p:cNvPr id="11" name="Straight Connector 10">
              <a:extLst>
                <a:ext uri="{FF2B5EF4-FFF2-40B4-BE49-F238E27FC236}">
                  <a16:creationId xmlns:a16="http://schemas.microsoft.com/office/drawing/2014/main" id="{8CDDCAA7-A9CA-116E-F6C2-952462C91F3D}"/>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AA95C5AB-43D2-E68C-FDEB-D7F9F70A42F1}"/>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6DBDD2A5-F382-20BF-C59E-3DE0652739ED}"/>
              </a:ext>
            </a:extLst>
          </p:cNvPr>
          <p:cNvSpPr txBox="1">
            <a:spLocks/>
          </p:cNvSpPr>
          <p:nvPr/>
        </p:nvSpPr>
        <p:spPr>
          <a:xfrm>
            <a:off x="440346" y="4333798"/>
            <a:ext cx="3287592"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FOCUS SUR </a:t>
            </a:r>
            <a:r>
              <a:rPr lang="en-US" b="1" dirty="0">
                <a:solidFill>
                  <a:schemeClr val="bg1"/>
                </a:solidFill>
                <a:highlight>
                  <a:srgbClr val="84BFA4"/>
                </a:highlight>
              </a:rPr>
              <a:t>TIKTOK </a:t>
            </a:r>
            <a:r>
              <a:rPr lang="en-US" b="1" dirty="0">
                <a:solidFill>
                  <a:schemeClr val="bg1"/>
                </a:solidFill>
              </a:rPr>
              <a:t>EN TANT QU'OUTIL DE MARKETING...</a:t>
            </a:r>
          </a:p>
          <a:p>
            <a:pPr>
              <a:lnSpc>
                <a:spcPts val="3720"/>
              </a:lnSpc>
              <a:spcBef>
                <a:spcPts val="0"/>
              </a:spcBef>
            </a:pPr>
            <a:endParaRPr lang="en-US" b="1" dirty="0">
              <a:solidFill>
                <a:schemeClr val="bg1"/>
              </a:solidFill>
            </a:endParaRPr>
          </a:p>
        </p:txBody>
      </p:sp>
      <p:sp>
        <p:nvSpPr>
          <p:cNvPr id="17" name="Graphic 4">
            <a:extLst>
              <a:ext uri="{FF2B5EF4-FFF2-40B4-BE49-F238E27FC236}">
                <a16:creationId xmlns:a16="http://schemas.microsoft.com/office/drawing/2014/main" id="{0D9BCE50-3246-8120-1138-A57E2E048BA9}"/>
              </a:ext>
            </a:extLst>
          </p:cNvPr>
          <p:cNvSpPr/>
          <p:nvPr/>
        </p:nvSpPr>
        <p:spPr>
          <a:xfrm>
            <a:off x="3845975" y="61037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A37DA024-376D-2835-405C-C336E6C58A5E}"/>
              </a:ext>
            </a:extLst>
          </p:cNvPr>
          <p:cNvSpPr txBox="1">
            <a:spLocks/>
          </p:cNvSpPr>
          <p:nvPr/>
        </p:nvSpPr>
        <p:spPr>
          <a:xfrm>
            <a:off x="3795485" y="72161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05</a:t>
            </a:r>
          </a:p>
        </p:txBody>
      </p:sp>
      <p:sp>
        <p:nvSpPr>
          <p:cNvPr id="19" name="TextBox 18">
            <a:extLst>
              <a:ext uri="{FF2B5EF4-FFF2-40B4-BE49-F238E27FC236}">
                <a16:creationId xmlns:a16="http://schemas.microsoft.com/office/drawing/2014/main" id="{A7F38DAF-EF39-6EAE-18D6-FABDC2DEDB25}"/>
              </a:ext>
            </a:extLst>
          </p:cNvPr>
          <p:cNvSpPr txBox="1"/>
          <p:nvPr/>
        </p:nvSpPr>
        <p:spPr>
          <a:xfrm>
            <a:off x="5528386" y="610378"/>
            <a:ext cx="6549570" cy="896399"/>
          </a:xfrm>
          <a:prstGeom prst="rect">
            <a:avLst/>
          </a:prstGeom>
          <a:noFill/>
        </p:spPr>
        <p:txBody>
          <a:bodyPr wrap="square">
            <a:spAutoFit/>
          </a:bodyPr>
          <a:lstStyle/>
          <a:p>
            <a:pPr>
              <a:lnSpc>
                <a:spcPts val="3140"/>
              </a:lnSpc>
            </a:pPr>
            <a:r>
              <a:rPr lang="en-US" sz="3200" b="1" dirty="0">
                <a:solidFill>
                  <a:srgbClr val="382B1B"/>
                </a:solidFill>
              </a:rPr>
              <a:t>TIKTOK : </a:t>
            </a:r>
            <a:r>
              <a:rPr lang="en-US" sz="2800" b="1" dirty="0">
                <a:solidFill>
                  <a:srgbClr val="382B1B"/>
                </a:solidFill>
              </a:rPr>
              <a:t>Transformer les suiveurs en clients</a:t>
            </a:r>
            <a:endParaRPr lang="en-US" sz="3200" b="1" dirty="0">
              <a:solidFill>
                <a:srgbClr val="382B1B"/>
              </a:solidFill>
            </a:endParaRPr>
          </a:p>
          <a:p>
            <a:pPr>
              <a:lnSpc>
                <a:spcPts val="3140"/>
              </a:lnSpc>
            </a:pPr>
            <a:endParaRPr lang="en-US" sz="3200" b="1" dirty="0">
              <a:solidFill>
                <a:srgbClr val="382B1B"/>
              </a:solidFill>
            </a:endParaRPr>
          </a:p>
        </p:txBody>
      </p:sp>
      <p:sp>
        <p:nvSpPr>
          <p:cNvPr id="2" name="Text Placeholder 6">
            <a:extLst>
              <a:ext uri="{FF2B5EF4-FFF2-40B4-BE49-F238E27FC236}">
                <a16:creationId xmlns:a16="http://schemas.microsoft.com/office/drawing/2014/main" id="{B15AACC0-C4AD-BC59-96E8-7BA73234AEEE}"/>
              </a:ext>
            </a:extLst>
          </p:cNvPr>
          <p:cNvSpPr txBox="1">
            <a:spLocks/>
          </p:cNvSpPr>
          <p:nvPr/>
        </p:nvSpPr>
        <p:spPr>
          <a:xfrm>
            <a:off x="4642783" y="1438361"/>
            <a:ext cx="6038897" cy="3571889"/>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2200" dirty="0">
              <a:solidFill>
                <a:srgbClr val="382B1B"/>
              </a:solidFill>
            </a:endParaRPr>
          </a:p>
        </p:txBody>
      </p:sp>
      <p:pic>
        <p:nvPicPr>
          <p:cNvPr id="8" name="Picture 7" descr="A white and blue logo&#10;&#10;Description automatically generated">
            <a:extLst>
              <a:ext uri="{FF2B5EF4-FFF2-40B4-BE49-F238E27FC236}">
                <a16:creationId xmlns:a16="http://schemas.microsoft.com/office/drawing/2014/main" id="{0727C952-FC67-98DF-AE11-48F454A8F093}"/>
              </a:ext>
            </a:extLst>
          </p:cNvPr>
          <p:cNvPicPr>
            <a:picLocks noChangeAspect="1"/>
          </p:cNvPicPr>
          <p:nvPr/>
        </p:nvPicPr>
        <p:blipFill>
          <a:blip r:embed="rId2"/>
          <a:stretch>
            <a:fillRect/>
          </a:stretch>
        </p:blipFill>
        <p:spPr>
          <a:xfrm>
            <a:off x="620833" y="842574"/>
            <a:ext cx="545169" cy="545169"/>
          </a:xfrm>
          <a:prstGeom prst="rect">
            <a:avLst/>
          </a:prstGeom>
        </p:spPr>
      </p:pic>
      <p:sp>
        <p:nvSpPr>
          <p:cNvPr id="5" name="TextBox 4">
            <a:extLst>
              <a:ext uri="{FF2B5EF4-FFF2-40B4-BE49-F238E27FC236}">
                <a16:creationId xmlns:a16="http://schemas.microsoft.com/office/drawing/2014/main" id="{85194445-E6A6-DFC0-F33E-3D8991C575F3}"/>
              </a:ext>
            </a:extLst>
          </p:cNvPr>
          <p:cNvSpPr txBox="1"/>
          <p:nvPr/>
        </p:nvSpPr>
        <p:spPr>
          <a:xfrm>
            <a:off x="4642783" y="1438361"/>
            <a:ext cx="7642215" cy="5078313"/>
          </a:xfrm>
          <a:prstGeom prst="rect">
            <a:avLst/>
          </a:prstGeom>
          <a:noFill/>
        </p:spPr>
        <p:txBody>
          <a:bodyPr wrap="square">
            <a:spAutoFit/>
          </a:bodyPr>
          <a:lstStyle/>
          <a:p>
            <a:r>
              <a:rPr lang="en-GB" b="1" dirty="0">
                <a:solidFill>
                  <a:srgbClr val="84BFA4"/>
                </a:solidFill>
              </a:rPr>
              <a:t>Ajouter des appels à l'action</a:t>
            </a:r>
          </a:p>
          <a:p>
            <a:r>
              <a:rPr lang="en-GB" dirty="0"/>
              <a:t>Dans les légendes de vos vidéos, guidez </a:t>
            </a:r>
            <a:r>
              <a:rPr lang="en-GB" dirty="0" err="1"/>
              <a:t>les gens : "Order </a:t>
            </a:r>
            <a:r>
              <a:rPr lang="en-GB" dirty="0"/>
              <a:t>in bio 🔗" "Suivez pour plus de recettes faciles" "DM pour réserver pour des événements".</a:t>
            </a:r>
          </a:p>
          <a:p>
            <a:endParaRPr lang="en-GB" dirty="0"/>
          </a:p>
          <a:p>
            <a:r>
              <a:rPr lang="en-GB" b="1" dirty="0">
                <a:solidFill>
                  <a:srgbClr val="84BFA4"/>
                </a:solidFill>
              </a:rPr>
              <a:t>Être cohérent</a:t>
            </a:r>
          </a:p>
          <a:p>
            <a:r>
              <a:rPr lang="en-GB" dirty="0"/>
              <a:t>TikTok recommande de publier 1 à 4 messages par jour, mais 3 à 5 par semaine suffisent à créer une dynamique.</a:t>
            </a:r>
          </a:p>
          <a:p>
            <a:endParaRPr lang="en-GB" dirty="0"/>
          </a:p>
          <a:p>
            <a:r>
              <a:rPr lang="en-GB" b="1" dirty="0">
                <a:solidFill>
                  <a:srgbClr val="B6D1E1"/>
                </a:solidFill>
              </a:rPr>
              <a:t>Démarrer sur TikTok - Des étapes simples pour les entrepreneurs du secteur alimentaire</a:t>
            </a:r>
          </a:p>
          <a:p>
            <a:pPr>
              <a:buNone/>
            </a:pPr>
            <a:r>
              <a:rPr lang="en-GB" b="1" dirty="0">
                <a:solidFill>
                  <a:srgbClr val="84BFA4"/>
                </a:solidFill>
              </a:rPr>
              <a:t>1. Téléchargez l'application et créez votre profil</a:t>
            </a:r>
          </a:p>
          <a:p>
            <a:pPr marL="342900" indent="-342900">
              <a:buFont typeface="Arial" panose="020B0604020202020204" pitchFamily="34" charset="0"/>
              <a:buChar char="•"/>
            </a:pPr>
            <a:r>
              <a:rPr lang="en-GB" dirty="0"/>
              <a:t>Utilisez le nom de votre entreprise ou quelque chose de court et de mémorable.</a:t>
            </a:r>
          </a:p>
          <a:p>
            <a:pPr marL="342900" indent="-342900">
              <a:buFont typeface="Arial" panose="020B0604020202020204" pitchFamily="34" charset="0"/>
              <a:buChar char="•"/>
            </a:pPr>
            <a:r>
              <a:rPr lang="en-GB" dirty="0"/>
              <a:t>Ajouter une photo de profil (votre visage, votre nourriture ou votre logo)</a:t>
            </a:r>
          </a:p>
          <a:p>
            <a:pPr marL="342900" indent="-342900">
              <a:buFont typeface="Arial" panose="020B0604020202020204" pitchFamily="34" charset="0"/>
              <a:buChar char="•"/>
            </a:pPr>
            <a:r>
              <a:rPr lang="en-GB" dirty="0"/>
              <a:t>Rédigez une courte biographie : Ce que vous offrez + comment commander (par exemple : "Repas sri lankais faits maison. DM à réserver !")</a:t>
            </a:r>
          </a:p>
          <a:p>
            <a:pPr marL="342900" indent="-342900">
              <a:buFont typeface="Arial" panose="020B0604020202020204" pitchFamily="34" charset="0"/>
              <a:buChar char="•"/>
            </a:pPr>
            <a:r>
              <a:rPr lang="en-GB" dirty="0"/>
              <a:t>Lien vers votre Instagram, votre site web ou WhatsApp</a:t>
            </a:r>
          </a:p>
          <a:p>
            <a:endParaRPr lang="en-IE" b="1" dirty="0"/>
          </a:p>
        </p:txBody>
      </p:sp>
    </p:spTree>
    <p:extLst>
      <p:ext uri="{BB962C8B-B14F-4D97-AF65-F5344CB8AC3E}">
        <p14:creationId xmlns:p14="http://schemas.microsoft.com/office/powerpoint/2010/main" val="10059287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927FD-1966-5139-063B-25A18AA72AD6}"/>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F54D9188-D993-87FB-EAEE-A57C3A60D0F9}"/>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18272A3E-E2CE-23CB-8E8E-DA8B695F0B3A}"/>
              </a:ext>
            </a:extLst>
          </p:cNvPr>
          <p:cNvGrpSpPr/>
          <p:nvPr/>
        </p:nvGrpSpPr>
        <p:grpSpPr>
          <a:xfrm>
            <a:off x="4143336" y="965465"/>
            <a:ext cx="1321292" cy="149694"/>
            <a:chOff x="686343" y="1065256"/>
            <a:chExt cx="2115583" cy="239682"/>
          </a:xfrm>
        </p:grpSpPr>
        <p:cxnSp>
          <p:nvCxnSpPr>
            <p:cNvPr id="11" name="Straight Connector 10">
              <a:extLst>
                <a:ext uri="{FF2B5EF4-FFF2-40B4-BE49-F238E27FC236}">
                  <a16:creationId xmlns:a16="http://schemas.microsoft.com/office/drawing/2014/main" id="{CDDFE88E-CE67-237B-DA02-D81DFD9D73FC}"/>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C001B1DE-DF9B-247E-D136-966EE24CE995}"/>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DE24B5ED-8EA6-CCFE-EFD8-CDDF17C9E0BD}"/>
              </a:ext>
            </a:extLst>
          </p:cNvPr>
          <p:cNvSpPr txBox="1">
            <a:spLocks/>
          </p:cNvSpPr>
          <p:nvPr/>
        </p:nvSpPr>
        <p:spPr>
          <a:xfrm>
            <a:off x="440346" y="4333798"/>
            <a:ext cx="3287592"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FOCUS SUR </a:t>
            </a:r>
            <a:r>
              <a:rPr lang="en-US" b="1" dirty="0">
                <a:solidFill>
                  <a:schemeClr val="bg1"/>
                </a:solidFill>
                <a:highlight>
                  <a:srgbClr val="84BFA4"/>
                </a:highlight>
              </a:rPr>
              <a:t>TIKTOK </a:t>
            </a:r>
            <a:r>
              <a:rPr lang="en-US" b="1" dirty="0">
                <a:solidFill>
                  <a:schemeClr val="bg1"/>
                </a:solidFill>
              </a:rPr>
              <a:t>EN TANT QU'OUTIL DE MARKETING...</a:t>
            </a:r>
          </a:p>
          <a:p>
            <a:pPr>
              <a:lnSpc>
                <a:spcPts val="3720"/>
              </a:lnSpc>
              <a:spcBef>
                <a:spcPts val="0"/>
              </a:spcBef>
            </a:pPr>
            <a:endParaRPr lang="en-US" b="1" dirty="0">
              <a:solidFill>
                <a:schemeClr val="bg1"/>
              </a:solidFill>
            </a:endParaRPr>
          </a:p>
        </p:txBody>
      </p:sp>
      <p:sp>
        <p:nvSpPr>
          <p:cNvPr id="17" name="Graphic 4">
            <a:extLst>
              <a:ext uri="{FF2B5EF4-FFF2-40B4-BE49-F238E27FC236}">
                <a16:creationId xmlns:a16="http://schemas.microsoft.com/office/drawing/2014/main" id="{08BA9253-2D40-5E58-C420-71E9706AE057}"/>
              </a:ext>
            </a:extLst>
          </p:cNvPr>
          <p:cNvSpPr/>
          <p:nvPr/>
        </p:nvSpPr>
        <p:spPr>
          <a:xfrm>
            <a:off x="3845975" y="61037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0A6C7668-8FE7-6D16-B3A6-893427AE8BF8}"/>
              </a:ext>
            </a:extLst>
          </p:cNvPr>
          <p:cNvSpPr txBox="1">
            <a:spLocks/>
          </p:cNvSpPr>
          <p:nvPr/>
        </p:nvSpPr>
        <p:spPr>
          <a:xfrm>
            <a:off x="3795485" y="72161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05</a:t>
            </a:r>
          </a:p>
        </p:txBody>
      </p:sp>
      <p:sp>
        <p:nvSpPr>
          <p:cNvPr id="19" name="TextBox 18">
            <a:extLst>
              <a:ext uri="{FF2B5EF4-FFF2-40B4-BE49-F238E27FC236}">
                <a16:creationId xmlns:a16="http://schemas.microsoft.com/office/drawing/2014/main" id="{16907DDD-89C4-473C-53B8-62141F261CDA}"/>
              </a:ext>
            </a:extLst>
          </p:cNvPr>
          <p:cNvSpPr txBox="1"/>
          <p:nvPr/>
        </p:nvSpPr>
        <p:spPr>
          <a:xfrm>
            <a:off x="5528386" y="610378"/>
            <a:ext cx="6549570" cy="896399"/>
          </a:xfrm>
          <a:prstGeom prst="rect">
            <a:avLst/>
          </a:prstGeom>
          <a:noFill/>
        </p:spPr>
        <p:txBody>
          <a:bodyPr wrap="square">
            <a:spAutoFit/>
          </a:bodyPr>
          <a:lstStyle/>
          <a:p>
            <a:pPr>
              <a:lnSpc>
                <a:spcPts val="3140"/>
              </a:lnSpc>
            </a:pPr>
            <a:r>
              <a:rPr lang="en-US" sz="3200" b="1" dirty="0">
                <a:solidFill>
                  <a:srgbClr val="382B1B"/>
                </a:solidFill>
              </a:rPr>
              <a:t>TIKTOK : </a:t>
            </a:r>
            <a:r>
              <a:rPr lang="en-US" sz="2800" b="1" dirty="0">
                <a:solidFill>
                  <a:srgbClr val="382B1B"/>
                </a:solidFill>
              </a:rPr>
              <a:t>Transformer les suiveurs en clients</a:t>
            </a:r>
            <a:endParaRPr lang="en-US" sz="3200" b="1" dirty="0">
              <a:solidFill>
                <a:srgbClr val="382B1B"/>
              </a:solidFill>
            </a:endParaRPr>
          </a:p>
          <a:p>
            <a:pPr>
              <a:lnSpc>
                <a:spcPts val="3140"/>
              </a:lnSpc>
            </a:pPr>
            <a:endParaRPr lang="en-US" sz="3200" b="1" dirty="0">
              <a:solidFill>
                <a:srgbClr val="382B1B"/>
              </a:solidFill>
            </a:endParaRPr>
          </a:p>
        </p:txBody>
      </p:sp>
      <p:sp>
        <p:nvSpPr>
          <p:cNvPr id="2" name="Text Placeholder 6">
            <a:extLst>
              <a:ext uri="{FF2B5EF4-FFF2-40B4-BE49-F238E27FC236}">
                <a16:creationId xmlns:a16="http://schemas.microsoft.com/office/drawing/2014/main" id="{2120B63E-0EFF-E1A6-74B2-354172D5BAF5}"/>
              </a:ext>
            </a:extLst>
          </p:cNvPr>
          <p:cNvSpPr txBox="1">
            <a:spLocks/>
          </p:cNvSpPr>
          <p:nvPr/>
        </p:nvSpPr>
        <p:spPr>
          <a:xfrm>
            <a:off x="4642783" y="1438361"/>
            <a:ext cx="6038897" cy="3571889"/>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2200" dirty="0">
              <a:solidFill>
                <a:srgbClr val="382B1B"/>
              </a:solidFill>
            </a:endParaRPr>
          </a:p>
        </p:txBody>
      </p:sp>
      <p:pic>
        <p:nvPicPr>
          <p:cNvPr id="8" name="Picture 7" descr="A white and blue logo&#10;&#10;Description automatically generated">
            <a:extLst>
              <a:ext uri="{FF2B5EF4-FFF2-40B4-BE49-F238E27FC236}">
                <a16:creationId xmlns:a16="http://schemas.microsoft.com/office/drawing/2014/main" id="{B406D7D0-1270-F154-2B37-BC033E4A5594}"/>
              </a:ext>
            </a:extLst>
          </p:cNvPr>
          <p:cNvPicPr>
            <a:picLocks noChangeAspect="1"/>
          </p:cNvPicPr>
          <p:nvPr/>
        </p:nvPicPr>
        <p:blipFill>
          <a:blip r:embed="rId2"/>
          <a:stretch>
            <a:fillRect/>
          </a:stretch>
        </p:blipFill>
        <p:spPr>
          <a:xfrm>
            <a:off x="620833" y="842574"/>
            <a:ext cx="545169" cy="545169"/>
          </a:xfrm>
          <a:prstGeom prst="rect">
            <a:avLst/>
          </a:prstGeom>
        </p:spPr>
      </p:pic>
      <p:sp>
        <p:nvSpPr>
          <p:cNvPr id="5" name="TextBox 4">
            <a:extLst>
              <a:ext uri="{FF2B5EF4-FFF2-40B4-BE49-F238E27FC236}">
                <a16:creationId xmlns:a16="http://schemas.microsoft.com/office/drawing/2014/main" id="{FFEE4C3A-79BC-4B68-F372-A97009A7D064}"/>
              </a:ext>
            </a:extLst>
          </p:cNvPr>
          <p:cNvSpPr txBox="1"/>
          <p:nvPr/>
        </p:nvSpPr>
        <p:spPr>
          <a:xfrm>
            <a:off x="4642783" y="1543188"/>
            <a:ext cx="7108871" cy="4801314"/>
          </a:xfrm>
          <a:prstGeom prst="rect">
            <a:avLst/>
          </a:prstGeom>
          <a:noFill/>
        </p:spPr>
        <p:txBody>
          <a:bodyPr wrap="square">
            <a:spAutoFit/>
          </a:bodyPr>
          <a:lstStyle/>
          <a:p>
            <a:r>
              <a:rPr lang="en-GB" b="1" dirty="0">
                <a:solidFill>
                  <a:srgbClr val="84BFA4"/>
                </a:solidFill>
              </a:rPr>
              <a:t>2. Suivre d'autres créateurs d'aliments</a:t>
            </a:r>
          </a:p>
          <a:p>
            <a:pPr marL="342900" indent="-342900">
              <a:buFont typeface="Arial" panose="020B0604020202020204" pitchFamily="34" charset="0"/>
              <a:buChar char="•"/>
            </a:pPr>
            <a:r>
              <a:rPr lang="en-GB" dirty="0"/>
              <a:t>Recherchez d'autres personnes qui fabriquent et vendent des produits alimentaires. Suivez, aimez et commentez pour apprendre et vous connecter.</a:t>
            </a:r>
          </a:p>
          <a:p>
            <a:pPr marL="342900" indent="-342900">
              <a:buFont typeface="Arial" panose="020B0604020202020204" pitchFamily="34" charset="0"/>
              <a:buChar char="•"/>
            </a:pPr>
            <a:r>
              <a:rPr lang="en-GB" dirty="0"/>
              <a:t>Utilisez des hashtags tels que #smallbusiness, #foodtok, #veganfood, #diasporakitchen.</a:t>
            </a:r>
            <a:br>
              <a:rPr lang="en-GB" b="1" dirty="0"/>
            </a:br>
            <a:endParaRPr lang="en-GB" b="1" dirty="0"/>
          </a:p>
          <a:p>
            <a:r>
              <a:rPr lang="en-GB" b="1" dirty="0">
                <a:solidFill>
                  <a:srgbClr val="84BFA4"/>
                </a:solidFill>
              </a:rPr>
              <a:t>3. Réalisez votre première vidéo</a:t>
            </a:r>
          </a:p>
          <a:p>
            <a:pPr marL="342900" indent="-342900">
              <a:buFont typeface="Arial" panose="020B0604020202020204" pitchFamily="34" charset="0"/>
              <a:buChar char="•"/>
            </a:pPr>
            <a:r>
              <a:rPr lang="en-GB" dirty="0"/>
              <a:t>Restez simple : "Voici ce que j'ai gagné aujourd'hui" "C'est pourquoi j'ai créé mon entreprise" "Qu'est-ce qu'il y a dans cette sauce ?"</a:t>
            </a:r>
          </a:p>
          <a:p>
            <a:pPr marL="342900" indent="-342900">
              <a:buFont typeface="Arial" panose="020B0604020202020204" pitchFamily="34" charset="0"/>
              <a:buChar char="•"/>
            </a:pPr>
            <a:r>
              <a:rPr lang="en-GB" dirty="0"/>
              <a:t>Utilisez la lumière naturelle, souriez et parlez comme si vous vous adressiez à un client.</a:t>
            </a:r>
          </a:p>
          <a:p>
            <a:endParaRPr lang="en-GB" b="1" dirty="0"/>
          </a:p>
          <a:p>
            <a:r>
              <a:rPr lang="en-GB" b="1" dirty="0">
                <a:solidFill>
                  <a:srgbClr val="84BFA4"/>
                </a:solidFill>
              </a:rPr>
              <a:t>4. Utiliser des Hashtags et des légendes</a:t>
            </a:r>
          </a:p>
          <a:p>
            <a:pPr marL="342900" indent="-342900">
              <a:buFont typeface="Arial" panose="020B0604020202020204" pitchFamily="34" charset="0"/>
              <a:buChar char="•"/>
            </a:pPr>
            <a:r>
              <a:rPr lang="en-GB" dirty="0"/>
              <a:t>Ajoutez 3 à 5 hashtags pour aider les gens à trouver votre vidéo.</a:t>
            </a:r>
          </a:p>
          <a:p>
            <a:pPr marL="342900" indent="-342900">
              <a:buFont typeface="Arial" panose="020B0604020202020204" pitchFamily="34" charset="0"/>
              <a:buChar char="•"/>
            </a:pPr>
            <a:r>
              <a:rPr lang="en-GB" dirty="0"/>
              <a:t>Incluez un appel à l'action : "Suivez pour en savoir plus", "Commandez dans la bio", "Marquez quelqu'un qui aimerait ceci".</a:t>
            </a:r>
            <a:endParaRPr lang="en-IE" dirty="0"/>
          </a:p>
        </p:txBody>
      </p:sp>
    </p:spTree>
    <p:extLst>
      <p:ext uri="{BB962C8B-B14F-4D97-AF65-F5344CB8AC3E}">
        <p14:creationId xmlns:p14="http://schemas.microsoft.com/office/powerpoint/2010/main" val="434092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29BE0-5E07-9C24-D37B-00AEC251F94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1039ED9-9626-4B6F-75C9-6F85A0BF7188}"/>
              </a:ext>
            </a:extLst>
          </p:cNvPr>
          <p:cNvSpPr>
            <a:spLocks noGrp="1"/>
          </p:cNvSpPr>
          <p:nvPr>
            <p:ph type="body" sz="quarter" idx="27"/>
          </p:nvPr>
        </p:nvSpPr>
        <p:spPr>
          <a:xfrm>
            <a:off x="751414" y="378372"/>
            <a:ext cx="10202336" cy="1126708"/>
          </a:xfrm>
        </p:spPr>
        <p:txBody>
          <a:bodyPr/>
          <a:lstStyle/>
          <a:p>
            <a:r>
              <a:rPr lang="en-US" dirty="0"/>
              <a:t>9. INFLUENCEURS LOCAUX ET AMBASSADEURS CULTURELS</a:t>
            </a:r>
          </a:p>
        </p:txBody>
      </p:sp>
      <p:sp>
        <p:nvSpPr>
          <p:cNvPr id="18" name="Text Placeholder 4">
            <a:extLst>
              <a:ext uri="{FF2B5EF4-FFF2-40B4-BE49-F238E27FC236}">
                <a16:creationId xmlns:a16="http://schemas.microsoft.com/office/drawing/2014/main" id="{721C123C-03CD-A406-60FB-27E8F9380D8A}"/>
              </a:ext>
            </a:extLst>
          </p:cNvPr>
          <p:cNvSpPr>
            <a:spLocks noGrp="1"/>
          </p:cNvSpPr>
          <p:nvPr>
            <p:ph type="body" sz="quarter" idx="14"/>
          </p:nvPr>
        </p:nvSpPr>
        <p:spPr>
          <a:xfrm>
            <a:off x="477388" y="1818438"/>
            <a:ext cx="11162162" cy="4459055"/>
          </a:xfrm>
        </p:spPr>
        <p:txBody>
          <a:bodyPr/>
          <a:lstStyle/>
          <a:p>
            <a:pPr>
              <a:buNone/>
            </a:pPr>
            <a:r>
              <a:rPr lang="en-GB" dirty="0">
                <a:solidFill>
                  <a:schemeClr val="tx1"/>
                </a:solidFill>
              </a:rPr>
              <a:t>Vous n'avez pas besoin d'une célébrité, mais d'une personne de confiance au sein de votre communauté. Un mot gentil de la part de la bonne personne peut faire plus que n'importe quelle publicité payante.</a:t>
            </a:r>
          </a:p>
          <a:p>
            <a:pPr>
              <a:buNone/>
            </a:pPr>
            <a:endParaRPr lang="en-GB" dirty="0">
              <a:solidFill>
                <a:schemeClr val="tx1"/>
              </a:solidFill>
            </a:endParaRPr>
          </a:p>
          <a:p>
            <a:pPr>
              <a:buNone/>
            </a:pPr>
            <a:r>
              <a:rPr lang="en-GB" b="1" dirty="0">
                <a:solidFill>
                  <a:srgbClr val="84BFA4"/>
                </a:solidFill>
              </a:rPr>
              <a:t>Qui sont-ils ?</a:t>
            </a:r>
          </a:p>
          <a:p>
            <a:pPr marL="342900" indent="-342900">
              <a:buFont typeface="Arial" panose="020B0604020202020204" pitchFamily="34" charset="0"/>
              <a:buChar char="•"/>
            </a:pPr>
            <a:r>
              <a:rPr lang="en-GB" dirty="0">
                <a:solidFill>
                  <a:schemeClr val="tx1"/>
                </a:solidFill>
              </a:rPr>
              <a:t>Un chef respecté</a:t>
            </a:r>
          </a:p>
          <a:p>
            <a:pPr marL="342900" indent="-342900">
              <a:buFont typeface="Arial" panose="020B0604020202020204" pitchFamily="34" charset="0"/>
              <a:buChar char="•"/>
            </a:pPr>
            <a:r>
              <a:rPr lang="en-GB" dirty="0">
                <a:solidFill>
                  <a:schemeClr val="tx1"/>
                </a:solidFill>
              </a:rPr>
              <a:t>Un étalage bien connu</a:t>
            </a:r>
          </a:p>
          <a:p>
            <a:pPr marL="342900" indent="-342900">
              <a:buFont typeface="Arial" panose="020B0604020202020204" pitchFamily="34" charset="0"/>
              <a:buChar char="•"/>
            </a:pPr>
            <a:r>
              <a:rPr lang="en-GB" dirty="0">
                <a:solidFill>
                  <a:schemeClr val="tx1"/>
                </a:solidFill>
              </a:rPr>
              <a:t>Un écrivain, un blogueur ou un activiste dans le domaine de l'alimentation</a:t>
            </a:r>
          </a:p>
          <a:p>
            <a:pPr marL="342900" indent="-342900">
              <a:buFont typeface="Arial" panose="020B0604020202020204" pitchFamily="34" charset="0"/>
              <a:buChar char="•"/>
            </a:pPr>
            <a:r>
              <a:rPr lang="en-GB" dirty="0">
                <a:solidFill>
                  <a:schemeClr val="tx1"/>
                </a:solidFill>
              </a:rPr>
              <a:t>Quelqu'un qui partage votre culture ou vos valeurs et qui a déjà un public fidèle</a:t>
            </a:r>
          </a:p>
          <a:p>
            <a:pPr>
              <a:buNone/>
            </a:pPr>
            <a:endParaRPr lang="en-GB" dirty="0">
              <a:solidFill>
                <a:schemeClr val="tx1"/>
              </a:solidFill>
            </a:endParaRPr>
          </a:p>
          <a:p>
            <a:pPr>
              <a:buNone/>
            </a:pPr>
            <a:r>
              <a:rPr lang="en-GB" b="1" dirty="0">
                <a:solidFill>
                  <a:srgbClr val="84BFA4"/>
                </a:solidFill>
              </a:rPr>
              <a:t>Ce qu'ils peuvent faire :</a:t>
            </a:r>
          </a:p>
          <a:p>
            <a:pPr marL="342900" indent="-342900">
              <a:buFont typeface="Arial" panose="020B0604020202020204" pitchFamily="34" charset="0"/>
              <a:buChar char="•"/>
            </a:pPr>
            <a:r>
              <a:rPr lang="en-GB" dirty="0">
                <a:solidFill>
                  <a:schemeClr val="tx1"/>
                </a:solidFill>
              </a:rPr>
              <a:t>Collaborer à une recette, une dégustation ou un événement en direct</a:t>
            </a:r>
          </a:p>
          <a:p>
            <a:pPr marL="342900" indent="-342900">
              <a:buFont typeface="Arial" panose="020B0604020202020204" pitchFamily="34" charset="0"/>
              <a:buChar char="•"/>
            </a:pPr>
            <a:r>
              <a:rPr lang="en-GB" dirty="0">
                <a:solidFill>
                  <a:schemeClr val="tx1"/>
                </a:solidFill>
              </a:rPr>
              <a:t>Publier un article sur votre produit sur Instagram ou Facebook</a:t>
            </a:r>
          </a:p>
          <a:p>
            <a:pPr marL="342900" indent="-342900">
              <a:buFont typeface="Arial" panose="020B0604020202020204" pitchFamily="34" charset="0"/>
              <a:buChar char="•"/>
            </a:pPr>
            <a:r>
              <a:rPr lang="en-GB" dirty="0">
                <a:solidFill>
                  <a:schemeClr val="tx1"/>
                </a:solidFill>
              </a:rPr>
              <a:t>Invitez d'autres personnes à goûter vos plats</a:t>
            </a:r>
          </a:p>
          <a:p>
            <a:pPr marL="342900" indent="-342900">
              <a:buFont typeface="Arial" panose="020B0604020202020204" pitchFamily="34" charset="0"/>
              <a:buChar char="•"/>
            </a:pPr>
            <a:r>
              <a:rPr lang="en-GB" dirty="0">
                <a:solidFill>
                  <a:schemeClr val="tx1"/>
                </a:solidFill>
              </a:rPr>
              <a:t>Dites à vos followers pourquoi ils aiment ce que vous faites</a:t>
            </a:r>
          </a:p>
          <a:p>
            <a:pPr>
              <a:buNone/>
            </a:pPr>
            <a:endParaRPr lang="en-GB" dirty="0">
              <a:solidFill>
                <a:schemeClr val="tx1"/>
              </a:solidFill>
            </a:endParaRPr>
          </a:p>
        </p:txBody>
      </p:sp>
    </p:spTree>
    <p:extLst>
      <p:ext uri="{BB962C8B-B14F-4D97-AF65-F5344CB8AC3E}">
        <p14:creationId xmlns:p14="http://schemas.microsoft.com/office/powerpoint/2010/main" val="14794533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142E3-CFD4-E8FB-6565-B2F29EE89AF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AFAE18E-5A39-CDB2-B29D-1CB9F718AE31}"/>
              </a:ext>
            </a:extLst>
          </p:cNvPr>
          <p:cNvSpPr>
            <a:spLocks noGrp="1"/>
          </p:cNvSpPr>
          <p:nvPr>
            <p:ph type="body" sz="quarter" idx="27"/>
          </p:nvPr>
        </p:nvSpPr>
        <p:spPr>
          <a:xfrm>
            <a:off x="751414" y="378372"/>
            <a:ext cx="9719736" cy="1126708"/>
          </a:xfrm>
        </p:spPr>
        <p:txBody>
          <a:bodyPr/>
          <a:lstStyle/>
          <a:p>
            <a:r>
              <a:rPr lang="en-US" dirty="0"/>
              <a:t>10. </a:t>
            </a:r>
            <a:r>
              <a:rPr lang="en-GB" dirty="0"/>
              <a:t>BOUCHE À OREILLE ET GROUPES WHATSAPP</a:t>
            </a:r>
            <a:endParaRPr lang="en-US" dirty="0"/>
          </a:p>
        </p:txBody>
      </p:sp>
      <p:sp>
        <p:nvSpPr>
          <p:cNvPr id="18" name="Text Placeholder 4">
            <a:extLst>
              <a:ext uri="{FF2B5EF4-FFF2-40B4-BE49-F238E27FC236}">
                <a16:creationId xmlns:a16="http://schemas.microsoft.com/office/drawing/2014/main" id="{202838A5-F764-ABAA-9160-C24F4C9770A2}"/>
              </a:ext>
            </a:extLst>
          </p:cNvPr>
          <p:cNvSpPr>
            <a:spLocks noGrp="1"/>
          </p:cNvSpPr>
          <p:nvPr>
            <p:ph type="body" sz="quarter" idx="14"/>
          </p:nvPr>
        </p:nvSpPr>
        <p:spPr>
          <a:xfrm>
            <a:off x="477388" y="1818438"/>
            <a:ext cx="4920112" cy="4459055"/>
          </a:xfrm>
        </p:spPr>
        <p:txBody>
          <a:bodyPr/>
          <a:lstStyle/>
          <a:p>
            <a:pPr>
              <a:buNone/>
            </a:pPr>
            <a:r>
              <a:rPr lang="en-GB" sz="2000" b="1" dirty="0">
                <a:solidFill>
                  <a:srgbClr val="84BFA4"/>
                </a:solidFill>
              </a:rPr>
              <a:t>Votre réseau est votre premier (et souvent meilleur) canal de commercialisation.</a:t>
            </a:r>
            <a:br>
              <a:rPr lang="en-GB" sz="2000" dirty="0"/>
            </a:br>
            <a:r>
              <a:rPr lang="en-GB" sz="2000" dirty="0"/>
              <a:t>Vos amis, vos voisins et vos clients peuvent vous aider à développer votre entreprise plus rapidement que vous ne le pensez.</a:t>
            </a:r>
          </a:p>
          <a:p>
            <a:pPr>
              <a:buNone/>
            </a:pPr>
            <a:endParaRPr lang="en-GB" sz="2000" dirty="0"/>
          </a:p>
          <a:p>
            <a:pPr>
              <a:buNone/>
            </a:pPr>
            <a:r>
              <a:rPr lang="en-GB" sz="2000" b="1" dirty="0">
                <a:solidFill>
                  <a:srgbClr val="84BFA4"/>
                </a:solidFill>
              </a:rPr>
              <a:t>Comment activer le bouche à oreille :</a:t>
            </a:r>
          </a:p>
          <a:p>
            <a:pPr marL="342900" indent="-342900">
              <a:buFont typeface="Arial" panose="020B0604020202020204" pitchFamily="34" charset="0"/>
              <a:buChar char="•"/>
            </a:pPr>
            <a:r>
              <a:rPr lang="en-GB" sz="2000" dirty="0"/>
              <a:t>Demandez à vos clients satisfaits de partager vos informations dans les groupes WhatsApp ou Facebook locaux.</a:t>
            </a:r>
          </a:p>
          <a:p>
            <a:pPr marL="342900" indent="-342900">
              <a:buFont typeface="Arial" panose="020B0604020202020204" pitchFamily="34" charset="0"/>
              <a:buChar char="•"/>
            </a:pPr>
            <a:r>
              <a:rPr lang="en-GB" sz="2000" dirty="0"/>
              <a:t>Créer une image "menu de la semaine" que vous pouvez envoyer facilement</a:t>
            </a:r>
          </a:p>
          <a:p>
            <a:pPr marL="342900" indent="-342900">
              <a:buFont typeface="Arial" panose="020B0604020202020204" pitchFamily="34" charset="0"/>
              <a:buChar char="•"/>
            </a:pPr>
            <a:r>
              <a:rPr lang="en-GB" sz="2000" dirty="0"/>
              <a:t>Offrez une prime de parrainage ou de recommandation (même un petit remerciement compte).</a:t>
            </a:r>
          </a:p>
          <a:p>
            <a:endParaRPr lang="en-GB" sz="2000" dirty="0"/>
          </a:p>
          <a:p>
            <a:pPr>
              <a:buNone/>
            </a:pPr>
            <a:endParaRPr lang="en-US" sz="2000" dirty="0">
              <a:solidFill>
                <a:schemeClr val="tx1"/>
              </a:solidFill>
            </a:endParaRPr>
          </a:p>
        </p:txBody>
      </p:sp>
      <p:sp>
        <p:nvSpPr>
          <p:cNvPr id="4" name="TextBox 3">
            <a:extLst>
              <a:ext uri="{FF2B5EF4-FFF2-40B4-BE49-F238E27FC236}">
                <a16:creationId xmlns:a16="http://schemas.microsoft.com/office/drawing/2014/main" id="{E628CF26-95DB-E661-73C9-BB025E4B922C}"/>
              </a:ext>
            </a:extLst>
          </p:cNvPr>
          <p:cNvSpPr txBox="1"/>
          <p:nvPr/>
        </p:nvSpPr>
        <p:spPr>
          <a:xfrm>
            <a:off x="5937250" y="1698380"/>
            <a:ext cx="6127750" cy="5078313"/>
          </a:xfrm>
          <a:prstGeom prst="rect">
            <a:avLst/>
          </a:prstGeom>
          <a:noFill/>
        </p:spPr>
        <p:txBody>
          <a:bodyPr wrap="square">
            <a:spAutoFit/>
          </a:bodyPr>
          <a:lstStyle/>
          <a:p>
            <a:pPr>
              <a:buNone/>
            </a:pPr>
            <a:r>
              <a:rPr lang="en-IE" b="1" dirty="0">
                <a:solidFill>
                  <a:srgbClr val="84BFA4"/>
                </a:solidFill>
              </a:rPr>
              <a:t>Conseils WhatsApp pour les entrepreneurs du secteur alimentaire</a:t>
            </a:r>
          </a:p>
          <a:p>
            <a:pPr>
              <a:buNone/>
            </a:pPr>
            <a:r>
              <a:rPr lang="en-GB" b="1" dirty="0"/>
              <a:t>1. Configurer un canal de diffusion</a:t>
            </a:r>
            <a:endParaRPr lang="en-GB" dirty="0"/>
          </a:p>
          <a:p>
            <a:pPr marL="342900" indent="-342900">
              <a:buFont typeface="Arial" panose="020B0604020202020204" pitchFamily="34" charset="0"/>
              <a:buChar char="•"/>
            </a:pPr>
            <a:r>
              <a:rPr lang="en-GB" dirty="0"/>
              <a:t>Créer une </a:t>
            </a:r>
            <a:r>
              <a:rPr lang="en-GB" b="1" dirty="0"/>
              <a:t>liste de diffusion WhatsApp </a:t>
            </a:r>
            <a:r>
              <a:rPr lang="en-GB" dirty="0"/>
              <a:t>(pas une discussion de groupe !)</a:t>
            </a:r>
          </a:p>
          <a:p>
            <a:pPr marL="342900" indent="-342900">
              <a:buFont typeface="Arial" panose="020B0604020202020204" pitchFamily="34" charset="0"/>
              <a:buChar char="•"/>
            </a:pPr>
            <a:r>
              <a:rPr lang="en-GB" dirty="0"/>
              <a:t>Ajouter des clients réguliers qui acceptent de recevoir des mises à jour</a:t>
            </a:r>
          </a:p>
          <a:p>
            <a:pPr marL="342900" indent="-342900">
              <a:buFont typeface="Arial" panose="020B0604020202020204" pitchFamily="34" charset="0"/>
              <a:buChar char="•"/>
            </a:pPr>
            <a:r>
              <a:rPr lang="en-GB" dirty="0"/>
              <a:t>Envoyez des menus, des offres spéciales ou des alertes de livraison - ils recevront votre message </a:t>
            </a:r>
            <a:r>
              <a:rPr lang="en-GB" b="1" dirty="0"/>
              <a:t>en privé</a:t>
            </a:r>
            <a:r>
              <a:rPr lang="en-GB" dirty="0"/>
              <a:t>, comme un texte direct.</a:t>
            </a:r>
          </a:p>
          <a:p>
            <a:endParaRPr lang="en-GB" dirty="0"/>
          </a:p>
          <a:p>
            <a:pPr>
              <a:buNone/>
            </a:pPr>
            <a:r>
              <a:rPr lang="en-GB" b="1" dirty="0">
                <a:solidFill>
                  <a:srgbClr val="84BFA4"/>
                </a:solidFill>
              </a:rPr>
              <a:t>Utiliser WhatsApp Business</a:t>
            </a:r>
            <a:endParaRPr lang="en-GB" dirty="0">
              <a:solidFill>
                <a:srgbClr val="84BFA4"/>
              </a:solidFill>
            </a:endParaRPr>
          </a:p>
          <a:p>
            <a:pPr marL="342900" indent="-342900">
              <a:buFont typeface="Arial" panose="020B0604020202020204" pitchFamily="34" charset="0"/>
              <a:buChar char="•"/>
            </a:pPr>
            <a:r>
              <a:rPr lang="en-GB" dirty="0"/>
              <a:t>Télécharger l'</a:t>
            </a:r>
            <a:r>
              <a:rPr lang="en-GB" b="1" dirty="0"/>
              <a:t>application </a:t>
            </a:r>
            <a:r>
              <a:rPr lang="en-GB" dirty="0"/>
              <a:t>gratuite </a:t>
            </a:r>
            <a:r>
              <a:rPr lang="en-GB" b="1" dirty="0"/>
              <a:t>WhatsApp Business</a:t>
            </a:r>
            <a:endParaRPr lang="en-GB" dirty="0"/>
          </a:p>
          <a:p>
            <a:pPr marL="342900" indent="-342900">
              <a:buFont typeface="Arial" panose="020B0604020202020204" pitchFamily="34" charset="0"/>
              <a:buChar char="•"/>
            </a:pPr>
            <a:r>
              <a:rPr lang="en-GB" dirty="0"/>
              <a:t>Mettre en place des </a:t>
            </a:r>
            <a:r>
              <a:rPr lang="en-GB" b="1" dirty="0"/>
              <a:t>réponses automatiques </a:t>
            </a:r>
            <a:r>
              <a:rPr lang="en-GB" dirty="0"/>
              <a:t>lorsque vous êtes occupé</a:t>
            </a:r>
          </a:p>
          <a:p>
            <a:pPr marL="342900" indent="-342900">
              <a:buFont typeface="Arial" panose="020B0604020202020204" pitchFamily="34" charset="0"/>
              <a:buChar char="•"/>
            </a:pPr>
            <a:r>
              <a:rPr lang="en-GB" dirty="0"/>
              <a:t>Ajoutez un </a:t>
            </a:r>
            <a:r>
              <a:rPr lang="en-GB" b="1" dirty="0"/>
              <a:t>catalogue de produits</a:t>
            </a:r>
            <a:r>
              <a:rPr lang="en-GB" dirty="0"/>
              <a:t>, des heures d'ouverture et des réponses rapides (comme "Merci pour votre commande !").</a:t>
            </a:r>
          </a:p>
        </p:txBody>
      </p:sp>
      <p:cxnSp>
        <p:nvCxnSpPr>
          <p:cNvPr id="6" name="Straight Connector 5">
            <a:extLst>
              <a:ext uri="{FF2B5EF4-FFF2-40B4-BE49-F238E27FC236}">
                <a16:creationId xmlns:a16="http://schemas.microsoft.com/office/drawing/2014/main" id="{88568BE8-A601-1D78-0599-B3E2151E8CB0}"/>
              </a:ext>
            </a:extLst>
          </p:cNvPr>
          <p:cNvCxnSpPr/>
          <p:nvPr/>
        </p:nvCxnSpPr>
        <p:spPr>
          <a:xfrm>
            <a:off x="5626100" y="2012950"/>
            <a:ext cx="63500" cy="426454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96762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5D4BD-6EE8-BC28-DEBE-A3D7C790680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221047F-B06C-337D-A857-113DA6638DA9}"/>
              </a:ext>
            </a:extLst>
          </p:cNvPr>
          <p:cNvSpPr>
            <a:spLocks noGrp="1"/>
          </p:cNvSpPr>
          <p:nvPr>
            <p:ph type="body" sz="quarter" idx="27"/>
          </p:nvPr>
        </p:nvSpPr>
        <p:spPr>
          <a:xfrm>
            <a:off x="751414" y="378372"/>
            <a:ext cx="10510635" cy="1126708"/>
          </a:xfrm>
        </p:spPr>
        <p:txBody>
          <a:bodyPr/>
          <a:lstStyle/>
          <a:p>
            <a:r>
              <a:rPr lang="en-US" dirty="0"/>
              <a:t>11. SAVIEZ-VOUS QUE LE MARKETING PAR COURRIER ÉLECTRONIQUE EST UN OUTIL PUISSANT ?</a:t>
            </a:r>
          </a:p>
        </p:txBody>
      </p:sp>
      <p:sp>
        <p:nvSpPr>
          <p:cNvPr id="5" name="TextBox 4">
            <a:extLst>
              <a:ext uri="{FF2B5EF4-FFF2-40B4-BE49-F238E27FC236}">
                <a16:creationId xmlns:a16="http://schemas.microsoft.com/office/drawing/2014/main" id="{CBAC9655-796C-0476-D958-E7F4CAB5BCF9}"/>
              </a:ext>
            </a:extLst>
          </p:cNvPr>
          <p:cNvSpPr txBox="1"/>
          <p:nvPr/>
        </p:nvSpPr>
        <p:spPr>
          <a:xfrm>
            <a:off x="546100" y="1754991"/>
            <a:ext cx="11379200" cy="4832092"/>
          </a:xfrm>
          <a:prstGeom prst="rect">
            <a:avLst/>
          </a:prstGeom>
          <a:noFill/>
        </p:spPr>
        <p:txBody>
          <a:bodyPr wrap="square">
            <a:spAutoFit/>
          </a:bodyPr>
          <a:lstStyle/>
          <a:p>
            <a:r>
              <a:rPr lang="en-GB" sz="2000" dirty="0"/>
              <a:t>Le courrier électronique vous permet de vous adresser directement à vos clients, dans leur boîte de réception, au moment où ils le souhaitent.</a:t>
            </a:r>
          </a:p>
          <a:p>
            <a:endParaRPr lang="en-GB" sz="2000" dirty="0"/>
          </a:p>
          <a:p>
            <a:r>
              <a:rPr lang="en-GB" sz="2000" b="1" dirty="0">
                <a:solidFill>
                  <a:srgbClr val="84BFA4"/>
                </a:solidFill>
              </a:rPr>
              <a:t>Pourquoi ça marche :</a:t>
            </a:r>
          </a:p>
          <a:p>
            <a:pPr marL="342900" indent="-342900">
              <a:buFont typeface="Arial" panose="020B0604020202020204" pitchFamily="34" charset="0"/>
              <a:buChar char="•"/>
            </a:pPr>
            <a:r>
              <a:rPr lang="en-GB" sz="2000" dirty="0"/>
              <a:t>Un impact important pour un coût faible</a:t>
            </a:r>
          </a:p>
          <a:p>
            <a:pPr marL="342900" indent="-342900">
              <a:buFont typeface="Arial" panose="020B0604020202020204" pitchFamily="34" charset="0"/>
              <a:buChar char="•"/>
            </a:pPr>
            <a:r>
              <a:rPr lang="en-GB" sz="2000" dirty="0"/>
              <a:t>Votre liste de contacts vous appartient, pas les médias sociaux</a:t>
            </a:r>
          </a:p>
          <a:p>
            <a:pPr marL="342900" indent="-342900">
              <a:buFont typeface="Arial" panose="020B0604020202020204" pitchFamily="34" charset="0"/>
              <a:buChar char="•"/>
            </a:pPr>
            <a:r>
              <a:rPr lang="en-GB" sz="2000" dirty="0"/>
              <a:t>Suivi facile des ouvertures, des clics et des inscriptions</a:t>
            </a:r>
          </a:p>
          <a:p>
            <a:pPr marL="342900" indent="-342900">
              <a:buFont typeface="Arial" panose="020B0604020202020204" pitchFamily="34" charset="0"/>
              <a:buChar char="•"/>
            </a:pPr>
            <a:r>
              <a:rPr lang="en-GB" sz="2000" dirty="0"/>
              <a:t>Vous aide à construire une base de clients loyaux et fidèles</a:t>
            </a:r>
          </a:p>
          <a:p>
            <a:endParaRPr lang="en-GB" sz="2000" dirty="0"/>
          </a:p>
          <a:p>
            <a:r>
              <a:rPr lang="en-GB" sz="2000" dirty="0">
                <a:solidFill>
                  <a:srgbClr val="84BFA4"/>
                </a:solidFill>
              </a:rPr>
              <a:t>Excellents outils gratuits :</a:t>
            </a:r>
          </a:p>
          <a:p>
            <a:pPr marL="342900" indent="-342900">
              <a:buFont typeface="Arial" panose="020B0604020202020204" pitchFamily="34" charset="0"/>
              <a:buChar char="•"/>
            </a:pPr>
            <a:r>
              <a:rPr lang="en-GB" sz="2000" dirty="0">
                <a:hlinkClick r:id="rId2"/>
              </a:rPr>
              <a:t>Mailchimp.com </a:t>
            </a:r>
            <a:r>
              <a:rPr lang="en-GB" sz="2000" dirty="0"/>
              <a:t>- gratuit jusqu'à 500 abonnés</a:t>
            </a:r>
          </a:p>
          <a:p>
            <a:pPr marL="342900" indent="-342900">
              <a:buFont typeface="Arial" panose="020B0604020202020204" pitchFamily="34" charset="0"/>
              <a:buChar char="•"/>
            </a:pPr>
            <a:r>
              <a:rPr lang="en-GB" sz="2000" dirty="0">
                <a:hlinkClick r:id="rId3"/>
              </a:rPr>
              <a:t>MailerLite.com </a:t>
            </a:r>
            <a:r>
              <a:rPr lang="en-GB" sz="2000" dirty="0"/>
              <a:t>- un design épuré, une assistance de qualité</a:t>
            </a:r>
          </a:p>
          <a:p>
            <a:pPr marL="342900" indent="-342900">
              <a:buFont typeface="Arial" panose="020B0604020202020204" pitchFamily="34" charset="0"/>
              <a:buChar char="•"/>
            </a:pPr>
            <a:r>
              <a:rPr lang="en-GB" sz="2000" dirty="0">
                <a:hlinkClick r:id="rId4"/>
              </a:rPr>
              <a:t>Brevo.com </a:t>
            </a:r>
            <a:r>
              <a:rPr lang="en-GB" sz="2000" dirty="0"/>
              <a:t>(anciennement </a:t>
            </a:r>
            <a:r>
              <a:rPr lang="en-GB" sz="2000" dirty="0" err="1"/>
              <a:t>Sendinblue</a:t>
            </a:r>
            <a:r>
              <a:rPr lang="en-GB" sz="2000" dirty="0"/>
              <a:t>) - multilingue, adapté aux entreprises de l'UE</a:t>
            </a:r>
          </a:p>
          <a:p>
            <a:pPr marL="342900" indent="-342900">
              <a:buFont typeface="Arial" panose="020B0604020202020204" pitchFamily="34" charset="0"/>
              <a:buChar char="•"/>
            </a:pPr>
            <a:r>
              <a:rPr lang="en-GB" sz="2000" dirty="0"/>
              <a:t>Essayez aussi : </a:t>
            </a:r>
            <a:r>
              <a:rPr lang="en-GB" sz="2000" dirty="0">
                <a:hlinkClick r:id="rId5"/>
              </a:rPr>
              <a:t>aweber.com</a:t>
            </a:r>
            <a:r>
              <a:rPr lang="en-GB" sz="2000" dirty="0"/>
              <a:t>, </a:t>
            </a:r>
            <a:r>
              <a:rPr lang="en-GB" sz="2000" dirty="0">
                <a:hlinkClick r:id="rId6"/>
              </a:rPr>
              <a:t>constantcontact.com</a:t>
            </a:r>
            <a:endParaRPr lang="en-GB" sz="2000" dirty="0"/>
          </a:p>
          <a:p>
            <a:endParaRPr lang="en-GB" sz="2000" dirty="0"/>
          </a:p>
        </p:txBody>
      </p:sp>
    </p:spTree>
    <p:extLst>
      <p:ext uri="{BB962C8B-B14F-4D97-AF65-F5344CB8AC3E}">
        <p14:creationId xmlns:p14="http://schemas.microsoft.com/office/powerpoint/2010/main" val="32111713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366BF5-ACDE-F9E8-9E87-455069C25263}"/>
              </a:ext>
            </a:extLst>
          </p:cNvPr>
          <p:cNvSpPr>
            <a:spLocks noGrp="1"/>
          </p:cNvSpPr>
          <p:nvPr>
            <p:ph type="body" sz="quarter" idx="27"/>
          </p:nvPr>
        </p:nvSpPr>
        <p:spPr>
          <a:xfrm>
            <a:off x="751414" y="378372"/>
            <a:ext cx="10124281" cy="1126708"/>
          </a:xfrm>
        </p:spPr>
        <p:txBody>
          <a:bodyPr/>
          <a:lstStyle/>
          <a:p>
            <a:r>
              <a:rPr lang="en-US" dirty="0"/>
              <a:t>11. EMAIL MARKETING - commencer en 3 étapes faciles</a:t>
            </a:r>
          </a:p>
        </p:txBody>
      </p:sp>
      <p:sp>
        <p:nvSpPr>
          <p:cNvPr id="5" name="TextBox 4">
            <a:extLst>
              <a:ext uri="{FF2B5EF4-FFF2-40B4-BE49-F238E27FC236}">
                <a16:creationId xmlns:a16="http://schemas.microsoft.com/office/drawing/2014/main" id="{94F05B32-3A16-4C9B-1F00-3FAD791CC25F}"/>
              </a:ext>
            </a:extLst>
          </p:cNvPr>
          <p:cNvSpPr txBox="1"/>
          <p:nvPr/>
        </p:nvSpPr>
        <p:spPr>
          <a:xfrm>
            <a:off x="406400" y="1666091"/>
            <a:ext cx="7918450" cy="4801314"/>
          </a:xfrm>
          <a:prstGeom prst="rect">
            <a:avLst/>
          </a:prstGeom>
          <a:noFill/>
        </p:spPr>
        <p:txBody>
          <a:bodyPr wrap="square">
            <a:spAutoFit/>
          </a:bodyPr>
          <a:lstStyle/>
          <a:p>
            <a:pPr marL="457200" indent="-457200">
              <a:buAutoNum type="arabicPeriod"/>
            </a:pPr>
            <a:r>
              <a:rPr lang="en-GB" b="1" dirty="0">
                <a:solidFill>
                  <a:srgbClr val="84BFA4"/>
                </a:solidFill>
              </a:rPr>
              <a:t>Créer une liste</a:t>
            </a:r>
          </a:p>
          <a:p>
            <a:r>
              <a:rPr lang="en-GB" dirty="0"/>
              <a:t>Commencez par ajouter des personnes que vous connaissez déjà : d'anciens clients, des amis, des membres de votre famille ou des personnes issues de votre marché.</a:t>
            </a:r>
          </a:p>
          <a:p>
            <a:r>
              <a:rPr lang="en-GB" dirty="0"/>
              <a:t>Vous pouvez également importer des inscriptions provenant d'événements ou de WhatsApp. </a:t>
            </a:r>
          </a:p>
          <a:p>
            <a:r>
              <a:rPr lang="en-GB" dirty="0"/>
              <a:t>Cette liste devient votre communauté d'utilisateurs - des personnes qui souhaitent recevoir des informations de votre part.</a:t>
            </a:r>
          </a:p>
          <a:p>
            <a:endParaRPr lang="en-GB" dirty="0"/>
          </a:p>
          <a:p>
            <a:r>
              <a:rPr lang="en-GB" b="1" dirty="0">
                <a:solidFill>
                  <a:srgbClr val="84BFA4"/>
                </a:solidFill>
              </a:rPr>
              <a:t>2. Concevoir un formulaire d'inscription</a:t>
            </a:r>
          </a:p>
          <a:p>
            <a:pPr marL="342900" indent="-342900">
              <a:buFont typeface="Arial" panose="020B0604020202020204" pitchFamily="34" charset="0"/>
              <a:buChar char="•"/>
            </a:pPr>
            <a:r>
              <a:rPr lang="en-GB" dirty="0"/>
              <a:t>Utilisez votre plateforme de messagerie (comme Mailchimp ou </a:t>
            </a:r>
            <a:r>
              <a:rPr lang="en-GB" dirty="0" err="1"/>
              <a:t>MailerLite</a:t>
            </a:r>
            <a:r>
              <a:rPr lang="en-GB" dirty="0"/>
              <a:t>) pour créer un formulaire d'inscription.</a:t>
            </a:r>
          </a:p>
          <a:p>
            <a:pPr marL="342900" indent="-342900">
              <a:buFont typeface="Arial" panose="020B0604020202020204" pitchFamily="34" charset="0"/>
              <a:buChar char="•"/>
            </a:pPr>
            <a:r>
              <a:rPr lang="en-GB" dirty="0"/>
              <a:t>Invitez le formulaire sur votre site web et partagez-le sur Instagram, WhatsApp ou via un code QR.</a:t>
            </a:r>
          </a:p>
          <a:p>
            <a:pPr marL="342900" indent="-342900">
              <a:buFont typeface="Arial" panose="020B0604020202020204" pitchFamily="34" charset="0"/>
              <a:buChar char="•"/>
            </a:pPr>
            <a:r>
              <a:rPr lang="en-GB" dirty="0"/>
              <a:t>L'inscription doit être simple : nom, adresse électronique et autorisation d'envoyer des mises à jour.</a:t>
            </a:r>
          </a:p>
          <a:p>
            <a:endParaRPr lang="en-GB" dirty="0"/>
          </a:p>
        </p:txBody>
      </p:sp>
      <p:pic>
        <p:nvPicPr>
          <p:cNvPr id="5127" name="Picture 7" descr="Free Vector blogger email template">
            <a:extLst>
              <a:ext uri="{FF2B5EF4-FFF2-40B4-BE49-F238E27FC236}">
                <a16:creationId xmlns:a16="http://schemas.microsoft.com/office/drawing/2014/main" id="{112E6D8E-90A1-ED7A-C151-DD27EC8B41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1182" y="1720850"/>
            <a:ext cx="3107267" cy="466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6097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F1578-5229-7641-744E-B382E2328FF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9E576C1-3B5F-CB6A-6C4D-8D904E7990E5}"/>
              </a:ext>
            </a:extLst>
          </p:cNvPr>
          <p:cNvSpPr>
            <a:spLocks noGrp="1"/>
          </p:cNvSpPr>
          <p:nvPr>
            <p:ph type="body" sz="quarter" idx="27"/>
          </p:nvPr>
        </p:nvSpPr>
        <p:spPr>
          <a:xfrm>
            <a:off x="751414" y="378372"/>
            <a:ext cx="10124281" cy="1126708"/>
          </a:xfrm>
        </p:spPr>
        <p:txBody>
          <a:bodyPr/>
          <a:lstStyle/>
          <a:p>
            <a:r>
              <a:rPr lang="en-US" dirty="0"/>
              <a:t>11. EMAIL MARKETING - commencer en 3 étapes faciles</a:t>
            </a:r>
          </a:p>
        </p:txBody>
      </p:sp>
      <p:sp>
        <p:nvSpPr>
          <p:cNvPr id="5" name="TextBox 4">
            <a:extLst>
              <a:ext uri="{FF2B5EF4-FFF2-40B4-BE49-F238E27FC236}">
                <a16:creationId xmlns:a16="http://schemas.microsoft.com/office/drawing/2014/main" id="{C0B964EF-6833-2DE5-B535-F698DB2ECDD7}"/>
              </a:ext>
            </a:extLst>
          </p:cNvPr>
          <p:cNvSpPr txBox="1"/>
          <p:nvPr/>
        </p:nvSpPr>
        <p:spPr>
          <a:xfrm>
            <a:off x="406400" y="1666091"/>
            <a:ext cx="6667500" cy="4708981"/>
          </a:xfrm>
          <a:prstGeom prst="rect">
            <a:avLst/>
          </a:prstGeom>
          <a:noFill/>
        </p:spPr>
        <p:txBody>
          <a:bodyPr wrap="square">
            <a:spAutoFit/>
          </a:bodyPr>
          <a:lstStyle/>
          <a:p>
            <a:pPr marL="342900" indent="-342900">
              <a:buFont typeface="Arial" panose="020B0604020202020204" pitchFamily="34" charset="0"/>
              <a:buChar char="•"/>
            </a:pPr>
            <a:r>
              <a:rPr lang="en-GB" sz="2000" dirty="0"/>
              <a:t>Offrez quelque chose de modeste en échange de votre inscription, par exemple une recette, une dégustation gratuite ou un accès anticipé à votre menu.</a:t>
            </a:r>
          </a:p>
          <a:p>
            <a:endParaRPr lang="en-GB" sz="2000" b="1" dirty="0">
              <a:solidFill>
                <a:srgbClr val="84BFA4"/>
              </a:solidFill>
            </a:endParaRPr>
          </a:p>
          <a:p>
            <a:r>
              <a:rPr lang="en-GB" sz="2000" b="1" dirty="0">
                <a:solidFill>
                  <a:srgbClr val="84BFA4"/>
                </a:solidFill>
              </a:rPr>
              <a:t>3. Envoyer une campagne</a:t>
            </a:r>
          </a:p>
          <a:p>
            <a:pPr marL="342900" indent="-342900">
              <a:buFont typeface="Arial" panose="020B0604020202020204" pitchFamily="34" charset="0"/>
              <a:buChar char="•"/>
            </a:pPr>
            <a:r>
              <a:rPr lang="en-GB" sz="2000" dirty="0"/>
              <a:t> Une campagne est simplement un e-mail que vous envoyez à votre liste. </a:t>
            </a:r>
          </a:p>
          <a:p>
            <a:pPr marL="342900" indent="-342900">
              <a:buFont typeface="Arial" panose="020B0604020202020204" pitchFamily="34" charset="0"/>
              <a:buChar char="•"/>
            </a:pPr>
            <a:r>
              <a:rPr lang="en-GB" sz="2000" dirty="0"/>
              <a:t>Vous pouvez inclure : Une photo de votre produit ou de votre stand, une courte histoire ou un aperçu culturel, un menu hebdomadaire, une offre spéciale et un "merci" pour votre soutien récent.</a:t>
            </a:r>
          </a:p>
          <a:p>
            <a:pPr marL="342900" indent="-342900">
              <a:buFont typeface="Arial" panose="020B0604020202020204" pitchFamily="34" charset="0"/>
              <a:buChar char="•"/>
            </a:pPr>
            <a:r>
              <a:rPr lang="en-GB" sz="2000" dirty="0"/>
              <a:t> Veillez à ce qu'il soit intéressant et personnel ; écrivez comme si vous écriviez à un client que vous connaissez.</a:t>
            </a:r>
          </a:p>
          <a:p>
            <a:pPr marL="342900" indent="-342900">
              <a:buFont typeface="Arial" panose="020B0604020202020204" pitchFamily="34" charset="0"/>
              <a:buChar char="•"/>
            </a:pPr>
            <a:r>
              <a:rPr lang="en-GB" sz="2000" dirty="0"/>
              <a:t>Commencez par un courriel par mois, puis développez à partir de là.</a:t>
            </a:r>
            <a:endParaRPr lang="en-IE" sz="2000" dirty="0"/>
          </a:p>
        </p:txBody>
      </p:sp>
      <p:pic>
        <p:nvPicPr>
          <p:cNvPr id="6148" name="Picture 4" descr="Vector food and beverage email newsletter template food promotion template email marketing landing page">
            <a:extLst>
              <a:ext uri="{FF2B5EF4-FFF2-40B4-BE49-F238E27FC236}">
                <a16:creationId xmlns:a16="http://schemas.microsoft.com/office/drawing/2014/main" id="{0DCD53FA-B093-5F31-E57D-C72E72AF58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4806" y="1822449"/>
            <a:ext cx="4533194" cy="407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0505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BAC4F-2465-7094-F4C3-367DD6F6657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05F7CDC-8651-7561-2BF3-58980FE1AE87}"/>
              </a:ext>
            </a:extLst>
          </p:cNvPr>
          <p:cNvSpPr>
            <a:spLocks noGrp="1"/>
          </p:cNvSpPr>
          <p:nvPr>
            <p:ph type="body" sz="quarter" idx="27"/>
          </p:nvPr>
        </p:nvSpPr>
        <p:spPr>
          <a:xfrm>
            <a:off x="751414" y="378372"/>
            <a:ext cx="10124281" cy="1126708"/>
          </a:xfrm>
        </p:spPr>
        <p:txBody>
          <a:bodyPr/>
          <a:lstStyle/>
          <a:p>
            <a:r>
              <a:rPr lang="en-GB" dirty="0"/>
              <a:t>L'OUTIL LE PLUS IMPORTANT EST L'ACTION.</a:t>
            </a:r>
            <a:endParaRPr lang="en-US" dirty="0"/>
          </a:p>
        </p:txBody>
      </p:sp>
      <p:sp>
        <p:nvSpPr>
          <p:cNvPr id="22" name="Rectangle 18">
            <a:extLst>
              <a:ext uri="{FF2B5EF4-FFF2-40B4-BE49-F238E27FC236}">
                <a16:creationId xmlns:a16="http://schemas.microsoft.com/office/drawing/2014/main" id="{2C06114A-655D-6133-34F6-5EB9B1BC2B60}"/>
              </a:ext>
            </a:extLst>
          </p:cNvPr>
          <p:cNvSpPr>
            <a:spLocks noChangeArrowheads="1"/>
          </p:cNvSpPr>
          <p:nvPr/>
        </p:nvSpPr>
        <p:spPr bwMode="auto">
          <a:xfrm>
            <a:off x="333665" y="1808892"/>
            <a:ext cx="7318085"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382B1B"/>
                </a:solidFill>
                <a:effectLst/>
              </a:rPr>
              <a:t>Votre boîte à outils est prête - choisissez vos outils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i="0" u="none" strike="noStrike" cap="none" normalizeH="0" baseline="0" dirty="0">
                <a:ln>
                  <a:noFill/>
                </a:ln>
                <a:solidFill>
                  <a:srgbClr val="382B1B"/>
                </a:solidFill>
                <a:effectLst/>
              </a:rPr>
              <a:t>Il n'est pas nécessaire d'utiliser tous les outils de marketing dès le départ.</a:t>
            </a:r>
            <a:endParaRPr lang="en-US" altLang="en-US" dirty="0">
              <a:solidFill>
                <a:srgbClr val="382B1B"/>
              </a:solidFill>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i="0" u="none" strike="noStrike" cap="none" normalizeH="0" baseline="0" dirty="0">
                <a:ln>
                  <a:noFill/>
                </a:ln>
                <a:solidFill>
                  <a:srgbClr val="382B1B"/>
                </a:solidFill>
                <a:effectLst/>
              </a:rPr>
              <a:t>Commencez par ceux qui vous semblent réalisables, naturels et adaptés à votre entreprise.</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solidFill>
                <a:srgbClr val="382B1B"/>
              </a:solidFil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rPr>
              <a:t> Posez-vous la question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dirty="0">
                <a:ln>
                  <a:noFill/>
                </a:ln>
                <a:solidFill>
                  <a:schemeClr val="tx1"/>
                </a:solidFill>
                <a:effectLst/>
              </a:rPr>
              <a:t>Où mes clients passent-ils déjà du temps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dirty="0">
                <a:ln>
                  <a:noFill/>
                </a:ln>
                <a:solidFill>
                  <a:schemeClr val="tx1"/>
                </a:solidFill>
                <a:effectLst/>
              </a:rPr>
              <a:t>Quel outil vous semble le plus intéressant ou le plus facile à essayer en premier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dirty="0">
                <a:ln>
                  <a:noFill/>
                </a:ln>
                <a:solidFill>
                  <a:schemeClr val="tx1"/>
                </a:solidFill>
                <a:effectLst/>
              </a:rPr>
              <a:t>Puis-je m'engager à faire un petit pas cette semaine ? Et construire à partir de là.</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dirty="0"/>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rPr>
              <a:t>Établissez maintenant un plan des outils qui conviennent le mieux à votre entreprise, avec lesquels vous allez commencer et mettez votre plan par écrit. </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endParaRPr kumimoji="0" lang="en-US" altLang="en-US" b="0" i="0" u="none" strike="noStrike" cap="none" normalizeH="0" baseline="0" dirty="0">
              <a:ln>
                <a:noFill/>
              </a:ln>
              <a:solidFill>
                <a:schemeClr val="tx1"/>
              </a:solidFill>
              <a:effectLst/>
              <a:latin typeface="Arial" panose="020B0604020202020204" pitchFamily="34" charset="0"/>
            </a:endParaRPr>
          </a:p>
        </p:txBody>
      </p:sp>
      <p:pic>
        <p:nvPicPr>
          <p:cNvPr id="28" name="Picture 27" descr="A pencil and check marks on a paper&#10;&#10;AI-generated content may be incorrect.">
            <a:extLst>
              <a:ext uri="{FF2B5EF4-FFF2-40B4-BE49-F238E27FC236}">
                <a16:creationId xmlns:a16="http://schemas.microsoft.com/office/drawing/2014/main" id="{C107AF64-EB47-6537-C494-4D812926B44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159750" y="2387600"/>
            <a:ext cx="3371850" cy="3371850"/>
          </a:xfrm>
          <a:prstGeom prst="rect">
            <a:avLst/>
          </a:prstGeom>
        </p:spPr>
      </p:pic>
    </p:spTree>
    <p:extLst>
      <p:ext uri="{BB962C8B-B14F-4D97-AF65-F5344CB8AC3E}">
        <p14:creationId xmlns:p14="http://schemas.microsoft.com/office/powerpoint/2010/main" val="440956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55785-FC21-D5D0-859F-91D5D8600CE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B4553D5-6162-D208-73EA-667688E16F3F}"/>
              </a:ext>
            </a:extLst>
          </p:cNvPr>
          <p:cNvSpPr>
            <a:spLocks noGrp="1"/>
          </p:cNvSpPr>
          <p:nvPr>
            <p:ph type="body" sz="quarter" idx="27"/>
          </p:nvPr>
        </p:nvSpPr>
        <p:spPr/>
        <p:txBody>
          <a:bodyPr/>
          <a:lstStyle/>
          <a:p>
            <a:r>
              <a:rPr lang="en-US" dirty="0"/>
              <a:t>À QUOI RESSEMBLE UN BON MARKETING ?</a:t>
            </a:r>
          </a:p>
        </p:txBody>
      </p:sp>
      <p:sp>
        <p:nvSpPr>
          <p:cNvPr id="19" name="Text Placeholder 7">
            <a:extLst>
              <a:ext uri="{FF2B5EF4-FFF2-40B4-BE49-F238E27FC236}">
                <a16:creationId xmlns:a16="http://schemas.microsoft.com/office/drawing/2014/main" id="{4ED7A92A-AD09-987D-3D29-D9FA54848150}"/>
              </a:ext>
            </a:extLst>
          </p:cNvPr>
          <p:cNvSpPr txBox="1">
            <a:spLocks/>
          </p:cNvSpPr>
          <p:nvPr/>
        </p:nvSpPr>
        <p:spPr>
          <a:xfrm>
            <a:off x="720431" y="1657350"/>
            <a:ext cx="5413669" cy="3211286"/>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endParaRPr lang="en-US" dirty="0"/>
          </a:p>
          <a:p>
            <a:pPr>
              <a:buClr>
                <a:srgbClr val="B6D1E1"/>
              </a:buClr>
            </a:pPr>
            <a:endParaRPr lang="en-US" dirty="0"/>
          </a:p>
        </p:txBody>
      </p:sp>
      <p:sp>
        <p:nvSpPr>
          <p:cNvPr id="5" name="TextBox 4">
            <a:extLst>
              <a:ext uri="{FF2B5EF4-FFF2-40B4-BE49-F238E27FC236}">
                <a16:creationId xmlns:a16="http://schemas.microsoft.com/office/drawing/2014/main" id="{22AB3118-A6C2-CCC2-03FE-7B6138EF76FE}"/>
              </a:ext>
            </a:extLst>
          </p:cNvPr>
          <p:cNvSpPr txBox="1"/>
          <p:nvPr/>
        </p:nvSpPr>
        <p:spPr>
          <a:xfrm>
            <a:off x="269580" y="1482232"/>
            <a:ext cx="7128169" cy="4832092"/>
          </a:xfrm>
          <a:prstGeom prst="rect">
            <a:avLst/>
          </a:prstGeom>
          <a:noFill/>
        </p:spPr>
        <p:txBody>
          <a:bodyPr wrap="square">
            <a:spAutoFit/>
          </a:bodyPr>
          <a:lstStyle/>
          <a:p>
            <a:r>
              <a:rPr lang="en-GB" sz="2000" dirty="0"/>
              <a:t>Un bon marketing est multiforme et dynamique, combinant créativité, stratégie et communication efficace afin d'entrer en résonance avec son public et d'atteindre des objectifs commerciaux spécifiques. Mais à quoi ressemble un bon marketing ? </a:t>
            </a:r>
          </a:p>
          <a:p>
            <a:endParaRPr lang="en-GB" sz="2000" dirty="0"/>
          </a:p>
          <a:p>
            <a:r>
              <a:rPr lang="en-GB" sz="2000" b="1" dirty="0"/>
              <a:t>Une approche centrée sur le client</a:t>
            </a:r>
          </a:p>
          <a:p>
            <a:r>
              <a:rPr lang="en-GB" sz="2000" dirty="0"/>
              <a:t>Un bon marketing commence par une compréhension approfondie des besoins, des préférences et des problèmes du public cible. Cette connaissance est le fruit d'une étude de marché approfondie et d'un retour d'information direct de la part des clients.</a:t>
            </a:r>
          </a:p>
          <a:p>
            <a:endParaRPr lang="en-GB" sz="2000" dirty="0"/>
          </a:p>
          <a:p>
            <a:r>
              <a:rPr lang="en-GB" sz="2000" dirty="0"/>
              <a:t>Des niveaux élevés de personnalisation et des messages marketing sur mesure (marketing de précision) pour répondre aux besoins et aux intérêts très spécifiques des différents segments de clientèle.</a:t>
            </a:r>
          </a:p>
        </p:txBody>
      </p:sp>
      <p:pic>
        <p:nvPicPr>
          <p:cNvPr id="8" name="Picture 7" descr="Sushi picked up with chopsticks">
            <a:extLst>
              <a:ext uri="{FF2B5EF4-FFF2-40B4-BE49-F238E27FC236}">
                <a16:creationId xmlns:a16="http://schemas.microsoft.com/office/drawing/2014/main" id="{87F72E52-4361-1DC0-B55E-8F5E671029DA}"/>
              </a:ext>
            </a:extLst>
          </p:cNvPr>
          <p:cNvPicPr>
            <a:picLocks noChangeAspect="1"/>
          </p:cNvPicPr>
          <p:nvPr/>
        </p:nvPicPr>
        <p:blipFill>
          <a:blip r:embed="rId2"/>
          <a:stretch>
            <a:fillRect/>
          </a:stretch>
        </p:blipFill>
        <p:spPr>
          <a:xfrm>
            <a:off x="7509262" y="2500086"/>
            <a:ext cx="4175691" cy="2783114"/>
          </a:xfrm>
          <a:prstGeom prst="rect">
            <a:avLst/>
          </a:prstGeom>
        </p:spPr>
      </p:pic>
    </p:spTree>
    <p:extLst>
      <p:ext uri="{BB962C8B-B14F-4D97-AF65-F5344CB8AC3E}">
        <p14:creationId xmlns:p14="http://schemas.microsoft.com/office/powerpoint/2010/main" val="15040280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ext Placeholder 5">
            <a:extLst>
              <a:ext uri="{FF2B5EF4-FFF2-40B4-BE49-F238E27FC236}">
                <a16:creationId xmlns:a16="http://schemas.microsoft.com/office/drawing/2014/main" id="{14A92E53-49AB-7942-B582-20D2D024B474}"/>
              </a:ext>
            </a:extLst>
          </p:cNvPr>
          <p:cNvSpPr txBox="1">
            <a:spLocks/>
          </p:cNvSpPr>
          <p:nvPr/>
        </p:nvSpPr>
        <p:spPr>
          <a:xfrm>
            <a:off x="7586351" y="2697860"/>
            <a:ext cx="3195486" cy="73114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endParaRPr lang="en-US" dirty="0"/>
          </a:p>
        </p:txBody>
      </p:sp>
      <p:sp>
        <p:nvSpPr>
          <p:cNvPr id="4" name="Text Placeholder 3">
            <a:extLst>
              <a:ext uri="{FF2B5EF4-FFF2-40B4-BE49-F238E27FC236}">
                <a16:creationId xmlns:a16="http://schemas.microsoft.com/office/drawing/2014/main" id="{99BB1D1B-6B18-9AD0-144E-A66F9ADC9BF3}"/>
              </a:ext>
            </a:extLst>
          </p:cNvPr>
          <p:cNvSpPr>
            <a:spLocks noGrp="1"/>
          </p:cNvSpPr>
          <p:nvPr>
            <p:ph type="body" sz="quarter" idx="45"/>
          </p:nvPr>
        </p:nvSpPr>
        <p:spPr/>
        <p:txBody>
          <a:bodyPr>
            <a:normAutofit/>
          </a:bodyPr>
          <a:lstStyle/>
          <a:p>
            <a:r>
              <a:rPr lang="en-US" sz="3300" b="1" dirty="0">
                <a:solidFill>
                  <a:schemeClr val="bg1"/>
                </a:solidFill>
              </a:rPr>
              <a:t>www.3kitchens.eu</a:t>
            </a:r>
          </a:p>
        </p:txBody>
      </p:sp>
      <p:sp>
        <p:nvSpPr>
          <p:cNvPr id="6" name="Text Placeholder 5">
            <a:extLst>
              <a:ext uri="{FF2B5EF4-FFF2-40B4-BE49-F238E27FC236}">
                <a16:creationId xmlns:a16="http://schemas.microsoft.com/office/drawing/2014/main" id="{07A701C7-9F8D-8C93-76E1-59B2A33D3EFA}"/>
              </a:ext>
            </a:extLst>
          </p:cNvPr>
          <p:cNvSpPr txBox="1">
            <a:spLocks/>
          </p:cNvSpPr>
          <p:nvPr/>
        </p:nvSpPr>
        <p:spPr>
          <a:xfrm>
            <a:off x="1615189" y="2294242"/>
            <a:ext cx="3195486" cy="731140"/>
          </a:xfrm>
          <a:prstGeom prst="rect">
            <a:avLst/>
          </a:prstGeom>
        </p:spPr>
        <p:txBody>
          <a:bodyPr vert="horz" lIns="91440" tIns="45720" rIns="91440" bIns="45720" rtlCol="0" anchor="ctr">
            <a:normAutofit fontScale="62500" lnSpcReduction="20000"/>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b="1" dirty="0">
                <a:solidFill>
                  <a:schemeClr val="tx1"/>
                </a:solidFill>
              </a:rPr>
              <a:t>Les ventes sont le moteur de votre entreprise alimentaire</a:t>
            </a:r>
          </a:p>
        </p:txBody>
      </p:sp>
      <p:sp>
        <p:nvSpPr>
          <p:cNvPr id="7" name="Text Placeholder 6">
            <a:extLst>
              <a:ext uri="{FF2B5EF4-FFF2-40B4-BE49-F238E27FC236}">
                <a16:creationId xmlns:a16="http://schemas.microsoft.com/office/drawing/2014/main" id="{E330AB77-C2CA-ADF9-1B26-57AE8A23C63F}"/>
              </a:ext>
            </a:extLst>
          </p:cNvPr>
          <p:cNvSpPr txBox="1">
            <a:spLocks/>
          </p:cNvSpPr>
          <p:nvPr/>
        </p:nvSpPr>
        <p:spPr>
          <a:xfrm>
            <a:off x="1182887" y="1646800"/>
            <a:ext cx="4060089" cy="837258"/>
          </a:xfrm>
          <a:prstGeom prst="rect">
            <a:avLst/>
          </a:prstGeom>
        </p:spPr>
        <p:txBody>
          <a:bodyPr vert="horz" lIns="91440" tIns="45720" rIns="91440" bIns="45720" rtlCol="0" anchor="ctr">
            <a:normAutofit fontScale="92500"/>
          </a:bodyPr>
          <a:lstStyle>
            <a:lvl1pPr marL="0" indent="0" algn="l" defTabSz="914400" rtl="0" eaLnBrk="1" latinLnBrk="0" hangingPunct="1">
              <a:lnSpc>
                <a:spcPct val="90000"/>
              </a:lnSpc>
              <a:spcBef>
                <a:spcPts val="1000"/>
              </a:spcBef>
              <a:buFont typeface="Arial"/>
              <a:buNone/>
              <a:defRPr sz="50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500" b="1" dirty="0">
                <a:solidFill>
                  <a:schemeClr val="tx1"/>
                </a:solidFill>
              </a:rPr>
              <a:t>Suivant - Étape 6 </a:t>
            </a:r>
          </a:p>
        </p:txBody>
      </p:sp>
      <p:sp>
        <p:nvSpPr>
          <p:cNvPr id="8" name="Speech Bubble: Rectangle with Corners Rounded 7">
            <a:extLst>
              <a:ext uri="{FF2B5EF4-FFF2-40B4-BE49-F238E27FC236}">
                <a16:creationId xmlns:a16="http://schemas.microsoft.com/office/drawing/2014/main" id="{61ADDE71-5AB1-FF96-7AB7-D7B7F527389D}"/>
              </a:ext>
            </a:extLst>
          </p:cNvPr>
          <p:cNvSpPr/>
          <p:nvPr/>
        </p:nvSpPr>
        <p:spPr>
          <a:xfrm>
            <a:off x="1143001" y="1646800"/>
            <a:ext cx="4241800" cy="1919907"/>
          </a:xfrm>
          <a:prstGeom prst="wedgeRoundRect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 name="Graphic 9" descr="Female Profile with solid fill">
            <a:extLst>
              <a:ext uri="{FF2B5EF4-FFF2-40B4-BE49-F238E27FC236}">
                <a16:creationId xmlns:a16="http://schemas.microsoft.com/office/drawing/2014/main" id="{207E2122-D50D-7C3D-47A1-8962C53E9D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34945" y="3520107"/>
            <a:ext cx="1562911" cy="1562911"/>
          </a:xfrm>
          <a:prstGeom prst="rect">
            <a:avLst/>
          </a:prstGeom>
        </p:spPr>
      </p:pic>
    </p:spTree>
    <p:extLst>
      <p:ext uri="{BB962C8B-B14F-4D97-AF65-F5344CB8AC3E}">
        <p14:creationId xmlns:p14="http://schemas.microsoft.com/office/powerpoint/2010/main" val="34231430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11114</Words>
  <Application>Microsoft Office PowerPoint</Application>
  <PresentationFormat>Widescreen</PresentationFormat>
  <Paragraphs>978</Paragraphs>
  <Slides>90</Slides>
  <Notes>0</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90</vt:i4>
      </vt:variant>
    </vt:vector>
  </HeadingPairs>
  <TitlesOfParts>
    <vt:vector size="97" baseType="lpstr">
      <vt:lpstr>Arial</vt:lpstr>
      <vt:lpstr>Calibri</vt:lpstr>
      <vt:lpstr>Calibri Light</vt:lpstr>
      <vt:lpstr>Montserrat</vt:lpstr>
      <vt:lpstr>Office Theme</vt: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docId:E4511CB691648C5D88BFB6899D763F81</cp:keywords>
  <cp:lastModifiedBy>Orla Casey</cp:lastModifiedBy>
  <cp:revision>1189</cp:revision>
  <dcterms:created xsi:type="dcterms:W3CDTF">2018-09-19T09:23:58Z</dcterms:created>
  <dcterms:modified xsi:type="dcterms:W3CDTF">2025-07-01T11:29:01Z</dcterms:modified>
</cp:coreProperties>
</file>