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sldIdLst>
    <p:sldId id="4394" r:id="rId2"/>
    <p:sldId id="4395" r:id="rId3"/>
    <p:sldId id="4582" r:id="rId4"/>
    <p:sldId id="4396" r:id="rId5"/>
    <p:sldId id="4507" r:id="rId6"/>
    <p:sldId id="4508" r:id="rId7"/>
    <p:sldId id="4509" r:id="rId8"/>
    <p:sldId id="4510" r:id="rId9"/>
    <p:sldId id="4511" r:id="rId10"/>
    <p:sldId id="4512" r:id="rId11"/>
    <p:sldId id="4513" r:id="rId12"/>
    <p:sldId id="4583" r:id="rId13"/>
    <p:sldId id="4514" r:id="rId14"/>
    <p:sldId id="4515" r:id="rId15"/>
    <p:sldId id="4516" r:id="rId16"/>
    <p:sldId id="4517" r:id="rId17"/>
    <p:sldId id="4518" r:id="rId18"/>
    <p:sldId id="4519" r:id="rId19"/>
    <p:sldId id="4520" r:id="rId20"/>
    <p:sldId id="4412" r:id="rId21"/>
    <p:sldId id="4524" r:id="rId22"/>
    <p:sldId id="4526" r:id="rId23"/>
    <p:sldId id="4527" r:id="rId24"/>
    <p:sldId id="4528" r:id="rId25"/>
    <p:sldId id="4529" r:id="rId26"/>
    <p:sldId id="4530" r:id="rId27"/>
    <p:sldId id="4584" r:id="rId28"/>
    <p:sldId id="4531" r:id="rId29"/>
    <p:sldId id="4588" r:id="rId30"/>
    <p:sldId id="4587" r:id="rId31"/>
    <p:sldId id="4592" r:id="rId32"/>
    <p:sldId id="4585" r:id="rId33"/>
    <p:sldId id="4589" r:id="rId34"/>
    <p:sldId id="4591" r:id="rId35"/>
    <p:sldId id="4586" r:id="rId36"/>
    <p:sldId id="4532" r:id="rId37"/>
    <p:sldId id="4533" r:id="rId38"/>
    <p:sldId id="4534" r:id="rId39"/>
    <p:sldId id="4409" r:id="rId40"/>
    <p:sldId id="4535" r:id="rId41"/>
    <p:sldId id="4536" r:id="rId42"/>
    <p:sldId id="4537" r:id="rId43"/>
    <p:sldId id="4538" r:id="rId44"/>
    <p:sldId id="4539" r:id="rId45"/>
    <p:sldId id="4594" r:id="rId46"/>
    <p:sldId id="4593" r:id="rId47"/>
    <p:sldId id="4540" r:id="rId48"/>
    <p:sldId id="4595" r:id="rId49"/>
    <p:sldId id="4596" r:id="rId50"/>
    <p:sldId id="4597" r:id="rId51"/>
    <p:sldId id="4541" r:id="rId52"/>
    <p:sldId id="4598" r:id="rId53"/>
    <p:sldId id="4543" r:id="rId54"/>
    <p:sldId id="4544" r:id="rId55"/>
    <p:sldId id="4599" r:id="rId56"/>
    <p:sldId id="4545" r:id="rId57"/>
    <p:sldId id="4547" r:id="rId58"/>
    <p:sldId id="4600" r:id="rId59"/>
    <p:sldId id="4601" r:id="rId60"/>
    <p:sldId id="4549" r:id="rId61"/>
    <p:sldId id="4435" r:id="rId62"/>
    <p:sldId id="4551" r:id="rId63"/>
    <p:sldId id="4552" r:id="rId64"/>
    <p:sldId id="4553" r:id="rId65"/>
    <p:sldId id="4554" r:id="rId66"/>
    <p:sldId id="4555" r:id="rId67"/>
    <p:sldId id="4602" r:id="rId68"/>
    <p:sldId id="4603" r:id="rId69"/>
    <p:sldId id="4604" r:id="rId70"/>
    <p:sldId id="4605" r:id="rId71"/>
    <p:sldId id="4606" r:id="rId72"/>
    <p:sldId id="4558" r:id="rId73"/>
    <p:sldId id="4559" r:id="rId74"/>
    <p:sldId id="4560" r:id="rId75"/>
    <p:sldId id="4607" r:id="rId76"/>
    <p:sldId id="4608" r:id="rId77"/>
    <p:sldId id="4561" r:id="rId78"/>
    <p:sldId id="4562" r:id="rId79"/>
    <p:sldId id="4564" r:id="rId80"/>
    <p:sldId id="4609" r:id="rId81"/>
    <p:sldId id="4610" r:id="rId82"/>
    <p:sldId id="4569" r:id="rId83"/>
    <p:sldId id="4570" r:id="rId84"/>
    <p:sldId id="4574" r:id="rId85"/>
    <p:sldId id="4575" r:id="rId86"/>
    <p:sldId id="4580" r:id="rId87"/>
    <p:sldId id="4612" r:id="rId88"/>
    <p:sldId id="4613" r:id="rId89"/>
    <p:sldId id="4611" r:id="rId90"/>
    <p:sldId id="4413" r:id="rId91"/>
    <p:sldId id="4521" r:id="rId92"/>
    <p:sldId id="4522" r:id="rId93"/>
    <p:sldId id="4523" r:id="rId94"/>
    <p:sldId id="259" r:id="rId95"/>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492"/>
    <a:srgbClr val="E6C8C7"/>
    <a:srgbClr val="94C7B0"/>
    <a:srgbClr val="B6D1E1"/>
    <a:srgbClr val="382B1B"/>
    <a:srgbClr val="C54A9A"/>
    <a:srgbClr val="1EB3DD"/>
    <a:srgbClr val="F26B27"/>
    <a:srgbClr val="1E494F"/>
    <a:srgbClr val="142D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729"/>
  </p:normalViewPr>
  <p:slideViewPr>
    <p:cSldViewPr snapToGrid="0" snapToObjects="1">
      <p:cViewPr varScale="1">
        <p:scale>
          <a:sx n="83" d="100"/>
          <a:sy n="83" d="100"/>
        </p:scale>
        <p:origin x="30" y="30"/>
      </p:cViewPr>
      <p:guideLst/>
    </p:cSldViewPr>
  </p:slideViewPr>
  <p:notesTextViewPr>
    <p:cViewPr>
      <p:scale>
        <a:sx n="1" d="1"/>
        <a:sy n="1" d="1"/>
      </p:scale>
      <p:origin x="0" y="0"/>
    </p:cViewPr>
  </p:notesTextViewPr>
  <p:sorterViewPr>
    <p:cViewPr>
      <p:scale>
        <a:sx n="66" d="100"/>
        <a:sy n="66" d="100"/>
      </p:scale>
      <p:origin x="0" y="-125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7/1/2025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62238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3402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00426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035446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01421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807849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68416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354984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390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31585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2707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56443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99491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22402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4.emf"/><Relationship Id="rId5" Type="http://schemas.openxmlformats.org/officeDocument/2006/relationships/package" Target="../embeddings/Microsoft_Excel_Macro-Enabled_Worksheet.xlsm"/><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4.emf"/><Relationship Id="rId5" Type="http://schemas.openxmlformats.org/officeDocument/2006/relationships/package" Target="../embeddings/Microsoft_Excel_Macro-Enabled_Worksheet1.xlsm"/><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package" Target="../embeddings/Microsoft_Word_Document.docx"/></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lmi.se/" TargetMode="External"/><Relationship Id="rId2" Type="http://schemas.openxmlformats.org/officeDocument/2006/relationships/hyperlink" Target="http://www.mikrofonden.se/"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www.qredits.com/" TargetMode="External"/><Relationship Id="rId2" Type="http://schemas.openxmlformats.org/officeDocument/2006/relationships/hyperlink" Target="http://www.adie.org/"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2.xml"/><Relationship Id="rId1" Type="http://schemas.openxmlformats.org/officeDocument/2006/relationships/video" Target="https://www.youtube.com/embed/I76rMe4fu-k?feature=oembed" TargetMode="External"/><Relationship Id="rId6" Type="http://schemas.openxmlformats.org/officeDocument/2006/relationships/hyperlink" Target="https://youtu.be/I76rMe4fu-k"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hyperlink" Target="https://employment-social-affairs.ec.europa.eu/policies-and-activities/funding/microfinance-and-social-enterprise-finance_en" TargetMode="External"/><Relationship Id="rId2" Type="http://schemas.openxmlformats.org/officeDocument/2006/relationships/hyperlink" Target="http://www.european-microfinance.org/"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ethe.de/ins/tw/de/kul/mag/21519711.html" TargetMode="External"/><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www.ulule.com/africa-blossoms/" TargetMode="External"/><Relationship Id="rId2" Type="http://schemas.openxmlformats.org/officeDocument/2006/relationships/hyperlink" Target="https://africa-blossoms.com/" TargetMode="Externa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ideo" Target="https://www.youtube.com/embed/Th7DwztxAr0?feature=oembed"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urope.republic.com/academy/how-to-perfect-your-crowdfunding-video-pitch" TargetMode="External"/><Relationship Id="rId1" Type="http://schemas.openxmlformats.org/officeDocument/2006/relationships/slideLayout" Target="../slideLayouts/slideLayout12.xml"/><Relationship Id="rId4" Type="http://schemas.openxmlformats.org/officeDocument/2006/relationships/image" Target="../media/image32.sv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video" Target="https://www.youtube.com/embed/DJLwTh65AO0?feature=oembed" TargetMode="External"/><Relationship Id="rId5" Type="http://schemas.openxmlformats.org/officeDocument/2006/relationships/hyperlink" Target="https://www.youtube.com/watch?v=DJLwTh65AO0" TargetMode="External"/><Relationship Id="rId4" Type="http://schemas.openxmlformats.org/officeDocument/2006/relationships/image" Target="../media/image3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ideo" Target="https://www.youtube.com/embed/q13UX4UCmKY?feature=oembed" TargetMode="External"/><Relationship Id="rId5" Type="http://schemas.openxmlformats.org/officeDocument/2006/relationships/hyperlink" Target="https://youtu.be/q13UX4UCmKY" TargetMode="External"/><Relationship Id="rId4" Type="http://schemas.openxmlformats.org/officeDocument/2006/relationships/image" Target="../media/image3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hyperlink" Target="https://www.eban.org/guides-on-angel-investing/" TargetMode="External"/><Relationship Id="rId2" Type="http://schemas.openxmlformats.org/officeDocument/2006/relationships/hyperlink" Target="https://www.eban.org/" TargetMode="External"/><Relationship Id="rId1" Type="http://schemas.openxmlformats.org/officeDocument/2006/relationships/slideLayout" Target="../slideLayouts/slideLayout12.xml"/><Relationship Id="rId5" Type="http://schemas.openxmlformats.org/officeDocument/2006/relationships/image" Target="../media/image36.svg"/><Relationship Id="rId4" Type="http://schemas.openxmlformats.org/officeDocument/2006/relationships/image" Target="../media/image3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hyperlink" Target="https://www.forbes.com/sites/allbusiness/2015/02/05/20-things-all-entrepreneurs-should-know-about-angel-investors/?sh=20f04a91c1aa" TargetMode="Externa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hyperlink" Target="http://www.irishinvestmentnetwork.ie/" TargetMode="Externa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hyperlink" Target="https://europe.republic.com/" TargetMode="External"/><Relationship Id="rId2" Type="http://schemas.openxmlformats.org/officeDocument/2006/relationships/hyperlink" Target="https://www.crowdcube.com/" TargetMode="External"/><Relationship Id="rId1" Type="http://schemas.openxmlformats.org/officeDocument/2006/relationships/slideLayout" Target="../slideLayouts/slideLayout12.xml"/><Relationship Id="rId4" Type="http://schemas.openxmlformats.org/officeDocument/2006/relationships/hyperlink" Target="https://www.wiseed.com/"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b="1"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46427" y="3488200"/>
            <a:ext cx="5838458" cy="701474"/>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800" b="1" dirty="0"/>
              <a:t>LES FINANCES ET LE FINANCEMENT DE VOTRE START-UP ALIMENTAIRE</a:t>
            </a:r>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ÉTAPE 4</a:t>
            </a:r>
            <a:r>
              <a:rPr lang="en-US" sz="4000" b="1" dirty="0">
                <a:solidFill>
                  <a:srgbClr val="94C7B0"/>
                </a:solidFill>
                <a:highlight>
                  <a:srgbClr val="94C7B0"/>
                </a:highlight>
              </a:rPr>
              <a:t>.</a:t>
            </a:r>
          </a:p>
        </p:txBody>
      </p:sp>
      <p:pic>
        <p:nvPicPr>
          <p:cNvPr id="9" name="Picture 8" descr="Jars of coins">
            <a:extLst>
              <a:ext uri="{FF2B5EF4-FFF2-40B4-BE49-F238E27FC236}">
                <a16:creationId xmlns:a16="http://schemas.microsoft.com/office/drawing/2014/main" id="{E3543E1F-648C-810D-F61D-D914DD7921BB}"/>
              </a:ext>
            </a:extLst>
          </p:cNvPr>
          <p:cNvPicPr>
            <a:picLocks noChangeAspect="1"/>
          </p:cNvPicPr>
          <p:nvPr/>
        </p:nvPicPr>
        <p:blipFill>
          <a:blip r:embed="rId2"/>
          <a:stretch>
            <a:fillRect/>
          </a:stretch>
        </p:blipFill>
        <p:spPr>
          <a:xfrm>
            <a:off x="6601936" y="1556109"/>
            <a:ext cx="4918175" cy="3278783"/>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TYPES DE COÛTS</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811971"/>
            <a:ext cx="7961301" cy="327437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22400" indent="-1422400">
              <a:buClr>
                <a:srgbClr val="B6D1E1"/>
              </a:buClr>
            </a:pPr>
            <a:r>
              <a:rPr lang="en-US" b="1" dirty="0">
                <a:solidFill>
                  <a:srgbClr val="94C7B0"/>
                </a:solidFill>
              </a:rPr>
              <a:t>Fixe : </a:t>
            </a:r>
            <a:r>
              <a:rPr lang="en-US" dirty="0"/>
              <a:t>les coûts fixes restent les mêmes, quelle que soit la quantité produite, par exemple le loyer, les prêts sur l'équipement.  </a:t>
            </a:r>
          </a:p>
          <a:p>
            <a:pPr marL="1422400" indent="-1422400">
              <a:buClr>
                <a:srgbClr val="B6D1E1"/>
              </a:buClr>
            </a:pPr>
            <a:endParaRPr lang="en-US" dirty="0"/>
          </a:p>
          <a:p>
            <a:pPr marL="1422400" indent="-1422400">
              <a:buClr>
                <a:srgbClr val="B6D1E1"/>
              </a:buClr>
            </a:pPr>
            <a:r>
              <a:rPr lang="en-US" b="1" dirty="0">
                <a:solidFill>
                  <a:srgbClr val="94C7B0"/>
                </a:solidFill>
              </a:rPr>
              <a:t>Variables : </a:t>
            </a:r>
            <a:r>
              <a:rPr lang="en-US" dirty="0"/>
              <a:t>les coûts variables sont liés à la quantité de biens ou de services que vous produisez. Ils sont directement liés aux variations de l'activité, par exemple les matériaux, le stock, l'emballage, les services publics. Plus vous vendez, plus vos coûts variables augmentent. Par exemple, vous produisez des conserves/confitures au prix de 2 euros le pot. Si vous produisez 500 unités, vos coûts variables s'élèveront à 1 000 euros. </a:t>
            </a:r>
          </a:p>
          <a:p>
            <a:pPr marL="1422400" indent="-1422400">
              <a:buClr>
                <a:srgbClr val="B6D1E1"/>
              </a:buClr>
            </a:pPr>
            <a:endParaRPr lang="en-US" dirty="0"/>
          </a:p>
          <a:p>
            <a:pPr marL="1422400" indent="-1422400">
              <a:buClr>
                <a:srgbClr val="B6D1E1"/>
              </a:buClr>
            </a:pPr>
            <a:r>
              <a:rPr lang="en-US" b="1" i="1" dirty="0"/>
              <a:t>Si votre loyer s'élève à 100 euros par mois, alors</a:t>
            </a:r>
          </a:p>
          <a:p>
            <a:pPr marL="1422400" indent="-1422400">
              <a:buClr>
                <a:srgbClr val="B6D1E1"/>
              </a:buClr>
            </a:pPr>
            <a:r>
              <a:rPr lang="en-US" b="1" i="1" dirty="0"/>
              <a:t>Cela ne change pas si vous vendez 10 pots de confiture ou 1 000 pots.</a:t>
            </a:r>
          </a:p>
          <a:p>
            <a:pPr marL="1422400" indent="-1422400">
              <a:buClr>
                <a:srgbClr val="B6D1E1"/>
              </a:buClr>
            </a:pPr>
            <a:endParaRPr lang="en-US" dirty="0"/>
          </a:p>
          <a:p>
            <a:pPr marL="1422400" indent="-1422400">
              <a:buClr>
                <a:srgbClr val="B6D1E1"/>
              </a:buClr>
            </a:pPr>
            <a:endParaRPr lang="en-US" dirty="0"/>
          </a:p>
          <a:p>
            <a:pPr marL="1422400" indent="-1422400">
              <a:buClr>
                <a:srgbClr val="B6D1E1"/>
              </a:buClr>
            </a:pPr>
            <a:endParaRPr lang="en-US" dirty="0"/>
          </a:p>
        </p:txBody>
      </p:sp>
      <p:pic>
        <p:nvPicPr>
          <p:cNvPr id="2" name="Picture 1">
            <a:extLst>
              <a:ext uri="{FF2B5EF4-FFF2-40B4-BE49-F238E27FC236}">
                <a16:creationId xmlns:a16="http://schemas.microsoft.com/office/drawing/2014/main" id="{54A408D5-28E5-3DC2-6308-7F2F68887F79}"/>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888272" y="2874336"/>
            <a:ext cx="2724254" cy="2179403"/>
          </a:xfrm>
          <a:prstGeom prst="rect">
            <a:avLst/>
          </a:prstGeom>
        </p:spPr>
      </p:pic>
      <p:sp>
        <p:nvSpPr>
          <p:cNvPr id="6" name="Rectangle 5">
            <a:extLst>
              <a:ext uri="{FF2B5EF4-FFF2-40B4-BE49-F238E27FC236}">
                <a16:creationId xmlns:a16="http://schemas.microsoft.com/office/drawing/2014/main" id="{B93A374A-F1C6-3A94-DDB7-06ED1299AB85}"/>
              </a:ext>
            </a:extLst>
          </p:cNvPr>
          <p:cNvSpPr/>
          <p:nvPr/>
        </p:nvSpPr>
        <p:spPr>
          <a:xfrm>
            <a:off x="10627949" y="4590070"/>
            <a:ext cx="1118191" cy="369332"/>
          </a:xfrm>
          <a:prstGeom prst="rect">
            <a:avLst/>
          </a:prstGeom>
        </p:spPr>
        <p:txBody>
          <a:bodyPr wrap="none">
            <a:spAutoFit/>
          </a:bodyPr>
          <a:lstStyle/>
          <a:p>
            <a:pPr algn="ctr"/>
            <a:r>
              <a:rPr lang="en-US" b="1" dirty="0">
                <a:solidFill>
                  <a:srgbClr val="94C7B0"/>
                </a:solidFill>
              </a:rPr>
              <a:t>VARIABLE</a:t>
            </a:r>
          </a:p>
        </p:txBody>
      </p:sp>
      <p:sp>
        <p:nvSpPr>
          <p:cNvPr id="7" name="Rectangle 6">
            <a:extLst>
              <a:ext uri="{FF2B5EF4-FFF2-40B4-BE49-F238E27FC236}">
                <a16:creationId xmlns:a16="http://schemas.microsoft.com/office/drawing/2014/main" id="{E61D6631-F684-F957-EA9B-D21F8B75DBE6}"/>
              </a:ext>
            </a:extLst>
          </p:cNvPr>
          <p:cNvSpPr/>
          <p:nvPr/>
        </p:nvSpPr>
        <p:spPr>
          <a:xfrm>
            <a:off x="9006327" y="4575782"/>
            <a:ext cx="736099" cy="369332"/>
          </a:xfrm>
          <a:prstGeom prst="rect">
            <a:avLst/>
          </a:prstGeom>
        </p:spPr>
        <p:txBody>
          <a:bodyPr wrap="none">
            <a:spAutoFit/>
          </a:bodyPr>
          <a:lstStyle/>
          <a:p>
            <a:pPr algn="ctr"/>
            <a:r>
              <a:rPr lang="en-US" b="1" dirty="0">
                <a:solidFill>
                  <a:srgbClr val="94C7B0"/>
                </a:solidFill>
              </a:rPr>
              <a:t>CORRIGÉ</a:t>
            </a:r>
          </a:p>
        </p:txBody>
      </p:sp>
    </p:spTree>
    <p:extLst>
      <p:ext uri="{BB962C8B-B14F-4D97-AF65-F5344CB8AC3E}">
        <p14:creationId xmlns:p14="http://schemas.microsoft.com/office/powerpoint/2010/main" val="116110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LA TARIFICATION ET LA RÉALISATION D'UN BÉNÉFICE</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458348"/>
            <a:ext cx="10010789"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6713" indent="-366713">
              <a:buClr>
                <a:srgbClr val="B6D1E1"/>
              </a:buClr>
              <a:buFont typeface="Arial" panose="020B0604020202020204" pitchFamily="34" charset="0"/>
              <a:buChar char="•"/>
            </a:pPr>
            <a:r>
              <a:rPr lang="en-US" dirty="0"/>
              <a:t>La fixation du prix de votre produit ou service est l'une des décisions commerciales les plus importantes que vous aurez à prendre.</a:t>
            </a:r>
          </a:p>
          <a:p>
            <a:pPr>
              <a:buClr>
                <a:srgbClr val="B6D1E1"/>
              </a:buClr>
            </a:pPr>
            <a:endParaRPr lang="en-US" dirty="0"/>
          </a:p>
          <a:p>
            <a:pPr marL="366713" indent="-366713">
              <a:buClr>
                <a:srgbClr val="B6D1E1"/>
              </a:buClr>
              <a:buFont typeface="Arial" panose="020B0604020202020204" pitchFamily="34" charset="0"/>
              <a:buChar char="•"/>
            </a:pPr>
            <a:r>
              <a:rPr lang="en-US" dirty="0"/>
              <a:t>Vous devez proposer vos produits à un prix que votre marché cible est prêt à payer - et qui vous permet de réaliser des bénéfices - sinon vous ne resterez pas longtemps en activité !</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r>
              <a:rPr lang="en-US" dirty="0"/>
              <a:t>Votre tarification doit tenir compte de vos coûts, mais aussi des effets de la concurrence et de la perception de la valeur par le client.</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r>
              <a:rPr lang="en-US" b="1" dirty="0"/>
              <a:t>Offre groupée </a:t>
            </a:r>
            <a:r>
              <a:rPr lang="en-US" dirty="0"/>
              <a:t>- La combinaison de produits et de services peut être un moyen d'augmenter le prix initial (et donc le bénéfice) en offrant une valeur ajoutée qui ne vous coûte rien à court terme. Prenons un exemple ...</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mj-lt"/>
              <a:buAutoNum type="arabicPeriod"/>
            </a:pPr>
            <a:endParaRPr lang="en-US" dirty="0"/>
          </a:p>
        </p:txBody>
      </p:sp>
    </p:spTree>
    <p:extLst>
      <p:ext uri="{BB962C8B-B14F-4D97-AF65-F5344CB8AC3E}">
        <p14:creationId xmlns:p14="http://schemas.microsoft.com/office/powerpoint/2010/main" val="311290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D3EFB-B8B0-1579-8B84-B9F772944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91B6548-6517-1C31-DDAD-16112CCD091B}"/>
              </a:ext>
            </a:extLst>
          </p:cNvPr>
          <p:cNvSpPr>
            <a:spLocks noGrp="1"/>
          </p:cNvSpPr>
          <p:nvPr>
            <p:ph type="body" sz="quarter" idx="27"/>
          </p:nvPr>
        </p:nvSpPr>
        <p:spPr/>
        <p:txBody>
          <a:bodyPr/>
          <a:lstStyle/>
          <a:p>
            <a:r>
              <a:rPr lang="en-IE" dirty="0"/>
              <a:t>EXEMPLE DE REGROUPEMENT </a:t>
            </a:r>
          </a:p>
        </p:txBody>
      </p:sp>
      <p:sp>
        <p:nvSpPr>
          <p:cNvPr id="19" name="Text Placeholder 7">
            <a:extLst>
              <a:ext uri="{FF2B5EF4-FFF2-40B4-BE49-F238E27FC236}">
                <a16:creationId xmlns:a16="http://schemas.microsoft.com/office/drawing/2014/main" id="{E576F041-58E5-5E7F-AD57-21103D39A010}"/>
              </a:ext>
            </a:extLst>
          </p:cNvPr>
          <p:cNvSpPr txBox="1">
            <a:spLocks/>
          </p:cNvSpPr>
          <p:nvPr/>
        </p:nvSpPr>
        <p:spPr>
          <a:xfrm>
            <a:off x="457127" y="1413470"/>
            <a:ext cx="11059825" cy="475441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sz="1600" dirty="0"/>
              <a:t>Un entrepreneur spécialisé dans l'alimentation végétale propose à ses nouveaux clients une </a:t>
            </a:r>
            <a:r>
              <a:rPr lang="en-GB" sz="1600" b="1" dirty="0"/>
              <a:t>offre groupée de préparation de repas.</a:t>
            </a:r>
            <a:r>
              <a:rPr lang="en-GB" sz="1600" dirty="0"/>
              <a:t> Au lieu de vendre des repas individuels prêts à être consommés, il crée une offre groupée de grande valeur :</a:t>
            </a:r>
          </a:p>
          <a:p>
            <a:pPr>
              <a:buClr>
                <a:srgbClr val="B6D1E1"/>
              </a:buClr>
            </a:pPr>
            <a:endParaRPr lang="en-GB" sz="1600" dirty="0"/>
          </a:p>
          <a:p>
            <a:pPr marL="342900" indent="-342900">
              <a:buClr>
                <a:srgbClr val="B6D1E1"/>
              </a:buClr>
              <a:buFont typeface="Arial" panose="020B0604020202020204" pitchFamily="34" charset="0"/>
              <a:buChar char="•"/>
            </a:pPr>
            <a:r>
              <a:rPr lang="en-GB" sz="1600" dirty="0"/>
              <a:t>3 plats préparés (au choix du client)</a:t>
            </a:r>
          </a:p>
          <a:p>
            <a:pPr marL="342900" indent="-342900">
              <a:buClr>
                <a:srgbClr val="B6D1E1"/>
              </a:buClr>
              <a:buFont typeface="Arial" panose="020B0604020202020204" pitchFamily="34" charset="0"/>
              <a:buChar char="•"/>
            </a:pPr>
            <a:r>
              <a:rPr lang="en-GB" sz="1600" dirty="0"/>
              <a:t>1 collation saine en prime (faible coût pour l'entreprise, valeur perçue élevée)</a:t>
            </a:r>
          </a:p>
          <a:p>
            <a:pPr marL="342900" indent="-342900">
              <a:buClr>
                <a:srgbClr val="B6D1E1"/>
              </a:buClr>
              <a:buFont typeface="Arial" panose="020B0604020202020204" pitchFamily="34" charset="0"/>
              <a:buChar char="•"/>
            </a:pPr>
            <a:r>
              <a:rPr lang="en-GB" sz="1600" dirty="0"/>
              <a:t>Guide numérique de planification des repas (PDF, créé une seule fois, ne coûte rien à distribuer)</a:t>
            </a:r>
          </a:p>
          <a:p>
            <a:pPr marL="342900" indent="-342900">
              <a:buClr>
                <a:srgbClr val="B6D1E1"/>
              </a:buClr>
              <a:buFont typeface="Arial" panose="020B0604020202020204" pitchFamily="34" charset="0"/>
              <a:buChar char="•"/>
            </a:pPr>
            <a:r>
              <a:rPr lang="en-GB" sz="1600" dirty="0"/>
              <a:t>Consultation gratuite de 15 minutes avec un coach en nutrition (virtuelle, programmée pendant les périodes creuses)</a:t>
            </a:r>
          </a:p>
          <a:p>
            <a:pPr>
              <a:buClr>
                <a:srgbClr val="B6D1E1"/>
              </a:buClr>
            </a:pPr>
            <a:endParaRPr lang="en-GB" sz="1600" dirty="0"/>
          </a:p>
          <a:p>
            <a:pPr>
              <a:buClr>
                <a:srgbClr val="B6D1E1"/>
              </a:buClr>
            </a:pPr>
            <a:r>
              <a:rPr lang="en-GB" sz="1600" b="1" dirty="0"/>
              <a:t>Prix de l'offre groupée : </a:t>
            </a:r>
          </a:p>
          <a:p>
            <a:pPr marL="342900" indent="-342900">
              <a:buClr>
                <a:srgbClr val="B6D1E1"/>
              </a:buClr>
              <a:buFont typeface="Arial" panose="020B0604020202020204" pitchFamily="34" charset="0"/>
              <a:buChar char="•"/>
            </a:pPr>
            <a:r>
              <a:rPr lang="en-GB" sz="1600" b="1" dirty="0"/>
              <a:t>En cas d'achat séparé, le prix des articles individuels est de 45 euros.</a:t>
            </a:r>
          </a:p>
          <a:p>
            <a:pPr marL="342900" indent="-342900">
              <a:buClr>
                <a:srgbClr val="B6D1E1"/>
              </a:buClr>
              <a:buFont typeface="Arial" panose="020B0604020202020204" pitchFamily="34" charset="0"/>
              <a:buChar char="•"/>
            </a:pPr>
            <a:r>
              <a:rPr lang="en-GB" sz="1600" b="1" dirty="0"/>
              <a:t>Prix de l'offre groupée : 60 euros et plus</a:t>
            </a:r>
          </a:p>
          <a:p>
            <a:pPr>
              <a:buClr>
                <a:srgbClr val="B6D1E1"/>
              </a:buClr>
            </a:pPr>
            <a:endParaRPr lang="en-GB" sz="1600" dirty="0"/>
          </a:p>
          <a:p>
            <a:pPr>
              <a:buClr>
                <a:srgbClr val="B6D1E1"/>
              </a:buClr>
            </a:pPr>
            <a:r>
              <a:rPr lang="en-GB" sz="1600" b="1" dirty="0"/>
              <a:t>Pourquoi cela fonctionne-t-il ?</a:t>
            </a:r>
          </a:p>
          <a:p>
            <a:pPr marL="342900" indent="-342900">
              <a:buClr>
                <a:srgbClr val="B6D1E1"/>
              </a:buClr>
              <a:buFont typeface="Arial" panose="020B0604020202020204" pitchFamily="34" charset="0"/>
              <a:buChar char="•"/>
            </a:pPr>
            <a:r>
              <a:rPr lang="en-GB" sz="1600" dirty="0"/>
              <a:t>La valeur perçue est élevée en raison des bonus supplémentaires et du contenu exclusif.</a:t>
            </a:r>
          </a:p>
          <a:p>
            <a:pPr marL="342900" indent="-342900">
              <a:buClr>
                <a:srgbClr val="B6D1E1"/>
              </a:buClr>
              <a:buFont typeface="Arial" panose="020B0604020202020204" pitchFamily="34" charset="0"/>
              <a:buChar char="•"/>
            </a:pPr>
            <a:r>
              <a:rPr lang="en-GB" sz="1600" dirty="0"/>
              <a:t>Les coûts sont maîtrisés car le guide et la consultation ne coûtent que peu ou pas du tout à produire.</a:t>
            </a:r>
          </a:p>
          <a:p>
            <a:pPr marL="342900" indent="-342900">
              <a:buClr>
                <a:srgbClr val="B6D1E1"/>
              </a:buClr>
              <a:buFont typeface="Arial" panose="020B0604020202020204" pitchFamily="34" charset="0"/>
              <a:buChar char="•"/>
            </a:pPr>
            <a:r>
              <a:rPr lang="en-GB" sz="1600" dirty="0"/>
              <a:t>Augmentation de la marge bénéficiaire par vente, tout en renforçant la fidélité des clients et en encourageant les achats futurs.</a:t>
            </a:r>
            <a:endParaRPr lang="en-US" sz="1600" dirty="0"/>
          </a:p>
          <a:p>
            <a:pPr marL="366713" indent="-366713">
              <a:buClr>
                <a:srgbClr val="B6D1E1"/>
              </a:buClr>
              <a:buFont typeface="Arial" panose="020B0604020202020204" pitchFamily="34" charset="0"/>
              <a:buChar char="•"/>
            </a:pPr>
            <a:endParaRPr lang="en-US" sz="1600" dirty="0"/>
          </a:p>
          <a:p>
            <a:pPr marL="366713" indent="-366713">
              <a:buClr>
                <a:srgbClr val="B6D1E1"/>
              </a:buClr>
              <a:buFont typeface="Arial" panose="020B0604020202020204" pitchFamily="34" charset="0"/>
              <a:buChar char="•"/>
            </a:pPr>
            <a:endParaRPr lang="en-US" sz="1600" dirty="0"/>
          </a:p>
          <a:p>
            <a:pPr marL="366713" indent="-366713">
              <a:buClr>
                <a:srgbClr val="B6D1E1"/>
              </a:buClr>
              <a:buFont typeface="+mj-lt"/>
              <a:buAutoNum type="arabicPeriod"/>
            </a:pPr>
            <a:endParaRPr lang="en-US" sz="1600" dirty="0"/>
          </a:p>
        </p:txBody>
      </p:sp>
    </p:spTree>
    <p:extLst>
      <p:ext uri="{BB962C8B-B14F-4D97-AF65-F5344CB8AC3E}">
        <p14:creationId xmlns:p14="http://schemas.microsoft.com/office/powerpoint/2010/main" val="72678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sz="2800" dirty="0"/>
              <a:t> IL EXISTE DEUX MÉTHODES PRINCIPALES DE CALCUL DES COÛTS ET DES PRIX</a:t>
            </a:r>
          </a:p>
        </p:txBody>
      </p:sp>
      <p:sp>
        <p:nvSpPr>
          <p:cNvPr id="3" name="Text Placeholder 4">
            <a:extLst>
              <a:ext uri="{FF2B5EF4-FFF2-40B4-BE49-F238E27FC236}">
                <a16:creationId xmlns:a16="http://schemas.microsoft.com/office/drawing/2014/main" id="{14A8A603-3A06-5E5A-72C0-E15875D176B5}"/>
              </a:ext>
            </a:extLst>
          </p:cNvPr>
          <p:cNvSpPr>
            <a:spLocks noGrp="1"/>
          </p:cNvSpPr>
          <p:nvPr>
            <p:ph type="body" sz="quarter" idx="14"/>
          </p:nvPr>
        </p:nvSpPr>
        <p:spPr>
          <a:xfrm>
            <a:off x="680999" y="3614278"/>
            <a:ext cx="3408830" cy="1045795"/>
          </a:xfrm>
        </p:spPr>
        <p:txBody>
          <a:bodyPr anchor="t"/>
          <a:lstStyle/>
          <a:p>
            <a:pPr algn="ctr">
              <a:lnSpc>
                <a:spcPts val="3240"/>
              </a:lnSpc>
            </a:pPr>
            <a:r>
              <a:rPr lang="en-US" sz="3200" b="1" dirty="0">
                <a:solidFill>
                  <a:srgbClr val="94C7B0"/>
                </a:solidFill>
              </a:rPr>
              <a:t>APPROCHE DU COÛT TOTAL</a:t>
            </a:r>
          </a:p>
        </p:txBody>
      </p:sp>
      <p:sp>
        <p:nvSpPr>
          <p:cNvPr id="5" name="Text Placeholder 6">
            <a:extLst>
              <a:ext uri="{FF2B5EF4-FFF2-40B4-BE49-F238E27FC236}">
                <a16:creationId xmlns:a16="http://schemas.microsoft.com/office/drawing/2014/main" id="{42DC73DC-D9E0-D20A-FD56-58527B61E39E}"/>
              </a:ext>
            </a:extLst>
          </p:cNvPr>
          <p:cNvSpPr txBox="1">
            <a:spLocks/>
          </p:cNvSpPr>
          <p:nvPr/>
        </p:nvSpPr>
        <p:spPr>
          <a:xfrm>
            <a:off x="4508928" y="3614278"/>
            <a:ext cx="3408830" cy="1045795"/>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240"/>
              </a:lnSpc>
            </a:pPr>
            <a:r>
              <a:rPr lang="en-US" sz="3200" b="1" dirty="0">
                <a:solidFill>
                  <a:srgbClr val="94C7B0"/>
                </a:solidFill>
              </a:rPr>
              <a:t>APPROCHE DE LA CONTRIBUTION</a:t>
            </a:r>
          </a:p>
        </p:txBody>
      </p:sp>
      <p:cxnSp>
        <p:nvCxnSpPr>
          <p:cNvPr id="8" name="Straight Connector 7">
            <a:extLst>
              <a:ext uri="{FF2B5EF4-FFF2-40B4-BE49-F238E27FC236}">
                <a16:creationId xmlns:a16="http://schemas.microsoft.com/office/drawing/2014/main" id="{F44195CD-63FB-DEAB-0F12-F0223FE7F43F}"/>
              </a:ext>
            </a:extLst>
          </p:cNvPr>
          <p:cNvCxnSpPr>
            <a:cxnSpLocks/>
          </p:cNvCxnSpPr>
          <p:nvPr/>
        </p:nvCxnSpPr>
        <p:spPr>
          <a:xfrm>
            <a:off x="4336473"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A0687B7-D0F4-C299-DDF3-CB877CD4CB65}"/>
              </a:ext>
            </a:extLst>
          </p:cNvPr>
          <p:cNvGrpSpPr/>
          <p:nvPr/>
        </p:nvGrpSpPr>
        <p:grpSpPr>
          <a:xfrm>
            <a:off x="1834519" y="2117156"/>
            <a:ext cx="1163784" cy="1546799"/>
            <a:chOff x="1828799" y="1798501"/>
            <a:chExt cx="1163784" cy="1546799"/>
          </a:xfrm>
        </p:grpSpPr>
        <p:sp>
          <p:nvSpPr>
            <p:cNvPr id="10" name="Graphic 4">
              <a:extLst>
                <a:ext uri="{FF2B5EF4-FFF2-40B4-BE49-F238E27FC236}">
                  <a16:creationId xmlns:a16="http://schemas.microsoft.com/office/drawing/2014/main" id="{6599B006-DBD9-839B-0744-40717CAD876B}"/>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1" name="Text Placeholder 4">
              <a:extLst>
                <a:ext uri="{FF2B5EF4-FFF2-40B4-BE49-F238E27FC236}">
                  <a16:creationId xmlns:a16="http://schemas.microsoft.com/office/drawing/2014/main" id="{F940FDA1-F68F-9673-FA5E-9536D817C856}"/>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12" name="Group 11">
            <a:extLst>
              <a:ext uri="{FF2B5EF4-FFF2-40B4-BE49-F238E27FC236}">
                <a16:creationId xmlns:a16="http://schemas.microsoft.com/office/drawing/2014/main" id="{2A9F0F18-45DF-7245-95AE-0D1CDE2B3BFB}"/>
              </a:ext>
            </a:extLst>
          </p:cNvPr>
          <p:cNvGrpSpPr/>
          <p:nvPr/>
        </p:nvGrpSpPr>
        <p:grpSpPr>
          <a:xfrm>
            <a:off x="5662448" y="2144865"/>
            <a:ext cx="1163784" cy="1546799"/>
            <a:chOff x="1828799" y="1798501"/>
            <a:chExt cx="1163784" cy="1546799"/>
          </a:xfrm>
        </p:grpSpPr>
        <p:sp>
          <p:nvSpPr>
            <p:cNvPr id="13" name="Graphic 4">
              <a:extLst>
                <a:ext uri="{FF2B5EF4-FFF2-40B4-BE49-F238E27FC236}">
                  <a16:creationId xmlns:a16="http://schemas.microsoft.com/office/drawing/2014/main" id="{D9F84709-D3F0-E48D-15D3-A798BC2098A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4">
              <a:extLst>
                <a:ext uri="{FF2B5EF4-FFF2-40B4-BE49-F238E27FC236}">
                  <a16:creationId xmlns:a16="http://schemas.microsoft.com/office/drawing/2014/main" id="{F9E8F056-A358-45A8-594E-D49774CEF208}"/>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cxnSp>
        <p:nvCxnSpPr>
          <p:cNvPr id="15" name="Straight Connector 14">
            <a:extLst>
              <a:ext uri="{FF2B5EF4-FFF2-40B4-BE49-F238E27FC236}">
                <a16:creationId xmlns:a16="http://schemas.microsoft.com/office/drawing/2014/main" id="{FE3FD9A9-97DE-97A9-0BC1-BDA9F0663B47}"/>
              </a:ext>
            </a:extLst>
          </p:cNvPr>
          <p:cNvCxnSpPr>
            <a:cxnSpLocks/>
          </p:cNvCxnSpPr>
          <p:nvPr/>
        </p:nvCxnSpPr>
        <p:spPr>
          <a:xfrm>
            <a:off x="8354292" y="1926737"/>
            <a:ext cx="0" cy="401686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descr="Coloured beads on a skewer">
            <a:extLst>
              <a:ext uri="{FF2B5EF4-FFF2-40B4-BE49-F238E27FC236}">
                <a16:creationId xmlns:a16="http://schemas.microsoft.com/office/drawing/2014/main" id="{21811E90-5D46-97A5-E6D7-E15966A4C6F3}"/>
              </a:ext>
            </a:extLst>
          </p:cNvPr>
          <p:cNvPicPr>
            <a:picLocks noChangeAspect="1"/>
          </p:cNvPicPr>
          <p:nvPr/>
        </p:nvPicPr>
        <p:blipFill>
          <a:blip r:embed="rId2"/>
          <a:stretch>
            <a:fillRect/>
          </a:stretch>
        </p:blipFill>
        <p:spPr>
          <a:xfrm>
            <a:off x="8683057" y="2639823"/>
            <a:ext cx="3155523" cy="2103682"/>
          </a:xfrm>
          <a:prstGeom prst="rect">
            <a:avLst/>
          </a:prstGeom>
        </p:spPr>
      </p:pic>
    </p:spTree>
    <p:extLst>
      <p:ext uri="{BB962C8B-B14F-4D97-AF65-F5344CB8AC3E}">
        <p14:creationId xmlns:p14="http://schemas.microsoft.com/office/powerpoint/2010/main" val="360177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sz="2800" dirty="0"/>
              <a:t> IL EXISTE DEUX MÉTHODES PRINCIPALES DE CALCUL DES COÛTS ET DES PRIX</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864837" y="3306063"/>
            <a:ext cx="504001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6713" indent="-366713">
              <a:buClr>
                <a:srgbClr val="B6D1E1"/>
              </a:buClr>
              <a:buFont typeface="Arial" panose="020B0604020202020204" pitchFamily="34" charset="0"/>
              <a:buChar char="•"/>
            </a:pPr>
            <a:r>
              <a:rPr lang="en-US" dirty="0"/>
              <a:t>Calculer tous les coûts d'un produit</a:t>
            </a:r>
          </a:p>
          <a:p>
            <a:pPr marL="366713" indent="-366713">
              <a:buClr>
                <a:srgbClr val="B6D1E1"/>
              </a:buClr>
              <a:buFont typeface="Arial" panose="020B0604020202020204" pitchFamily="34" charset="0"/>
              <a:buChar char="•"/>
            </a:pPr>
            <a:r>
              <a:rPr lang="en-US" dirty="0"/>
              <a:t>Déterminer le nombre d'unités - combien pouvez-vous </a:t>
            </a:r>
            <a:r>
              <a:rPr lang="en-US" u="sng" dirty="0"/>
              <a:t>en fabriquer </a:t>
            </a:r>
            <a:r>
              <a:rPr lang="en-US" dirty="0"/>
              <a:t>et, surtout, combien pouvez-vous </a:t>
            </a:r>
            <a:r>
              <a:rPr lang="en-US" u="sng" dirty="0"/>
              <a:t>en vendre </a:t>
            </a:r>
            <a:r>
              <a:rPr lang="en-US" dirty="0"/>
              <a:t>(il y a une différence !).</a:t>
            </a:r>
          </a:p>
          <a:p>
            <a:pPr marL="366713" indent="-366713">
              <a:buClr>
                <a:srgbClr val="B6D1E1"/>
              </a:buClr>
              <a:buFont typeface="Arial" panose="020B0604020202020204" pitchFamily="34" charset="0"/>
              <a:buChar char="•"/>
            </a:pPr>
            <a:r>
              <a:rPr lang="en-US" dirty="0"/>
              <a:t>Diviser les coûts totaux par le nombre d'unités</a:t>
            </a:r>
          </a:p>
          <a:p>
            <a:pPr marL="366713" indent="-366713">
              <a:buClr>
                <a:srgbClr val="B6D1E1"/>
              </a:buClr>
              <a:buFont typeface="Arial" panose="020B0604020202020204" pitchFamily="34" charset="0"/>
              <a:buChar char="•"/>
            </a:pPr>
            <a:r>
              <a:rPr lang="en-US" dirty="0"/>
              <a:t>Ajouter le chiffre du bénéfice - le chiffre magique qui génère le prix au client</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mj-lt"/>
              <a:buAutoNum type="arabicPeriod"/>
            </a:pPr>
            <a:endParaRPr lang="en-US" dirty="0"/>
          </a:p>
        </p:txBody>
      </p:sp>
      <p:sp>
        <p:nvSpPr>
          <p:cNvPr id="10" name="Text Placeholder 7">
            <a:extLst>
              <a:ext uri="{FF2B5EF4-FFF2-40B4-BE49-F238E27FC236}">
                <a16:creationId xmlns:a16="http://schemas.microsoft.com/office/drawing/2014/main" id="{ED83F930-9E13-AB2D-55DB-E41D13006FDE}"/>
              </a:ext>
            </a:extLst>
          </p:cNvPr>
          <p:cNvSpPr txBox="1">
            <a:spLocks/>
          </p:cNvSpPr>
          <p:nvPr/>
        </p:nvSpPr>
        <p:spPr>
          <a:xfrm>
            <a:off x="6550132" y="2872590"/>
            <a:ext cx="504001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Avantages </a:t>
            </a:r>
          </a:p>
          <a:p>
            <a:pPr marL="366713" indent="-366713">
              <a:buClr>
                <a:srgbClr val="B6D1E1"/>
              </a:buClr>
              <a:buFont typeface="Arial" panose="020B0604020202020204" pitchFamily="34" charset="0"/>
              <a:buChar char="•"/>
            </a:pPr>
            <a:r>
              <a:rPr lang="en-US" dirty="0"/>
              <a:t>Simplicité d'utilisation</a:t>
            </a:r>
          </a:p>
          <a:p>
            <a:pPr marL="366713" indent="-366713">
              <a:buClr>
                <a:srgbClr val="B6D1E1"/>
              </a:buClr>
              <a:buFont typeface="Arial" panose="020B0604020202020204" pitchFamily="34" charset="0"/>
              <a:buChar char="•"/>
            </a:pPr>
            <a:r>
              <a:rPr lang="en-US" dirty="0"/>
              <a:t>Vous permet de réaliser des bénéfices</a:t>
            </a:r>
          </a:p>
          <a:p>
            <a:pPr marL="366713" indent="-366713">
              <a:buClr>
                <a:srgbClr val="B6D1E1"/>
              </a:buClr>
              <a:buFont typeface="Arial" panose="020B0604020202020204" pitchFamily="34" charset="0"/>
              <a:buChar char="•"/>
            </a:pPr>
            <a:endParaRPr lang="en-US" dirty="0"/>
          </a:p>
          <a:p>
            <a:pPr>
              <a:buClr>
                <a:srgbClr val="B6D1E1"/>
              </a:buClr>
            </a:pPr>
            <a:r>
              <a:rPr lang="en-US" b="1" dirty="0"/>
              <a:t>Inconvénients</a:t>
            </a:r>
          </a:p>
          <a:p>
            <a:pPr marL="366713" indent="-366713">
              <a:buClr>
                <a:srgbClr val="B6D1E1"/>
              </a:buClr>
              <a:buFont typeface="Arial" panose="020B0604020202020204" pitchFamily="34" charset="0"/>
              <a:buChar char="•"/>
            </a:pPr>
            <a:r>
              <a:rPr lang="en-US" dirty="0"/>
              <a:t>Ne convient pas aux entreprises fluctuantes (et le coût des ingrédients alimentaires entre en ligne de compte)</a:t>
            </a:r>
          </a:p>
          <a:p>
            <a:pPr marL="366713" indent="-366713">
              <a:buClr>
                <a:srgbClr val="B6D1E1"/>
              </a:buClr>
              <a:buFont typeface="Arial" panose="020B0604020202020204" pitchFamily="34" charset="0"/>
              <a:buChar char="•"/>
            </a:pPr>
            <a:r>
              <a:rPr lang="en-US" dirty="0"/>
              <a:t>Manque de flexibilité pour la prise de décision dans les nouvelles entreprises</a:t>
            </a:r>
          </a:p>
          <a:p>
            <a:pPr marL="366713" indent="-366713">
              <a:buClr>
                <a:srgbClr val="B6D1E1"/>
              </a:buClr>
              <a:buFont typeface="Arial" panose="020B0604020202020204" pitchFamily="34" charset="0"/>
              <a:buChar char="•"/>
            </a:pPr>
            <a:endParaRPr lang="en-US" dirty="0"/>
          </a:p>
        </p:txBody>
      </p:sp>
      <p:cxnSp>
        <p:nvCxnSpPr>
          <p:cNvPr id="11" name="Straight Connector 10">
            <a:extLst>
              <a:ext uri="{FF2B5EF4-FFF2-40B4-BE49-F238E27FC236}">
                <a16:creationId xmlns:a16="http://schemas.microsoft.com/office/drawing/2014/main" id="{A4A9ED1F-0995-BE13-4253-0787437667BB}"/>
              </a:ext>
            </a:extLst>
          </p:cNvPr>
          <p:cNvCxnSpPr>
            <a:cxnSpLocks/>
          </p:cNvCxnSpPr>
          <p:nvPr/>
        </p:nvCxnSpPr>
        <p:spPr>
          <a:xfrm>
            <a:off x="6118778" y="3192650"/>
            <a:ext cx="0" cy="292918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2248247"/>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328886" y="2037623"/>
            <a:ext cx="4300515" cy="406639"/>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240"/>
              </a:lnSpc>
            </a:pPr>
            <a:r>
              <a:rPr lang="en-US" sz="3200" b="1" dirty="0">
                <a:solidFill>
                  <a:srgbClr val="94C7B0"/>
                </a:solidFill>
              </a:rPr>
              <a:t>APPROCHE DU COÛT TOTAL</a:t>
            </a:r>
          </a:p>
        </p:txBody>
      </p:sp>
      <p:grpSp>
        <p:nvGrpSpPr>
          <p:cNvPr id="24" name="Group 23">
            <a:extLst>
              <a:ext uri="{FF2B5EF4-FFF2-40B4-BE49-F238E27FC236}">
                <a16:creationId xmlns:a16="http://schemas.microsoft.com/office/drawing/2014/main" id="{D775A3CA-2EB3-7AC5-756E-1E3D73CEFC33}"/>
              </a:ext>
            </a:extLst>
          </p:cNvPr>
          <p:cNvGrpSpPr/>
          <p:nvPr/>
        </p:nvGrpSpPr>
        <p:grpSpPr>
          <a:xfrm>
            <a:off x="721599" y="1659445"/>
            <a:ext cx="1119696" cy="1488201"/>
            <a:chOff x="1828799" y="1798501"/>
            <a:chExt cx="1163784" cy="1546799"/>
          </a:xfrm>
        </p:grpSpPr>
        <p:sp>
          <p:nvSpPr>
            <p:cNvPr id="25" name="Graphic 4">
              <a:extLst>
                <a:ext uri="{FF2B5EF4-FFF2-40B4-BE49-F238E27FC236}">
                  <a16:creationId xmlns:a16="http://schemas.microsoft.com/office/drawing/2014/main" id="{C80AD675-644D-94F4-75B5-82FF31A46F2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6" name="Text Placeholder 4">
              <a:extLst>
                <a:ext uri="{FF2B5EF4-FFF2-40B4-BE49-F238E27FC236}">
                  <a16:creationId xmlns:a16="http://schemas.microsoft.com/office/drawing/2014/main" id="{6380B3C9-340B-8770-5800-B6211C740CAF}"/>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Tree>
    <p:extLst>
      <p:ext uri="{BB962C8B-B14F-4D97-AF65-F5344CB8AC3E}">
        <p14:creationId xmlns:p14="http://schemas.microsoft.com/office/powerpoint/2010/main" val="297725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sz="2800" dirty="0"/>
              <a:t> IL EXISTE DEUX MÉTHODES PRINCIPALES DE CALCUL DES COÛTS ET DES PRIX</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864837" y="3306063"/>
            <a:ext cx="5395286"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6713" indent="-366713">
              <a:buClr>
                <a:srgbClr val="B6D1E1"/>
              </a:buClr>
              <a:buFont typeface="Arial" panose="020B0604020202020204" pitchFamily="34" charset="0"/>
              <a:buChar char="•"/>
            </a:pPr>
            <a:r>
              <a:rPr lang="en-US" dirty="0"/>
              <a:t>Le coût total, y compris tous les coûts fixes et variables, pour faire fonctionner mon entreprise de confiture/jam pendant un an est de </a:t>
            </a:r>
            <a:r>
              <a:rPr lang="en-US" b="1" dirty="0"/>
              <a:t>10 000 euros. </a:t>
            </a:r>
          </a:p>
          <a:p>
            <a:pPr marL="366713" indent="-366713">
              <a:buClr>
                <a:srgbClr val="B6D1E1"/>
              </a:buClr>
              <a:buFont typeface="Arial" panose="020B0604020202020204" pitchFamily="34" charset="0"/>
              <a:buChar char="•"/>
            </a:pPr>
            <a:r>
              <a:rPr lang="en-US" dirty="0"/>
              <a:t>Je prévois de vendre </a:t>
            </a:r>
            <a:r>
              <a:rPr lang="en-US" b="1" dirty="0"/>
              <a:t>10 000 </a:t>
            </a:r>
            <a:r>
              <a:rPr lang="en-US" dirty="0"/>
              <a:t>pots (unités)</a:t>
            </a:r>
          </a:p>
          <a:p>
            <a:pPr marL="366713" indent="-366713">
              <a:buClr>
                <a:srgbClr val="B6D1E1"/>
              </a:buClr>
              <a:buFont typeface="Arial" panose="020B0604020202020204" pitchFamily="34" charset="0"/>
              <a:buChar char="•"/>
            </a:pPr>
            <a:r>
              <a:rPr lang="en-US" dirty="0"/>
              <a:t>Je souhaite réaliser un bénéfice de </a:t>
            </a:r>
            <a:r>
              <a:rPr lang="en-US" b="1" dirty="0"/>
              <a:t>40 %</a:t>
            </a:r>
          </a:p>
          <a:p>
            <a:pPr marL="366713" indent="-366713">
              <a:buClr>
                <a:srgbClr val="B6D1E1"/>
              </a:buClr>
              <a:buFont typeface="Arial" panose="020B0604020202020204" pitchFamily="34" charset="0"/>
              <a:buChar char="•"/>
            </a:pPr>
            <a:r>
              <a:rPr lang="en-US" dirty="0"/>
              <a:t>Le prix indiqué au client est de </a:t>
            </a:r>
            <a:r>
              <a:rPr lang="en-US" b="1" dirty="0"/>
              <a:t>1,40 € </a:t>
            </a:r>
            <a:r>
              <a:rPr lang="en-US" dirty="0"/>
              <a:t>par unité.</a:t>
            </a:r>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Arial" panose="020B0604020202020204" pitchFamily="34" charset="0"/>
              <a:buChar char="•"/>
            </a:pPr>
            <a:endParaRPr lang="en-US" dirty="0"/>
          </a:p>
          <a:p>
            <a:pPr marL="366713" indent="-366713">
              <a:buClr>
                <a:srgbClr val="B6D1E1"/>
              </a:buClr>
              <a:buFont typeface="+mj-lt"/>
              <a:buAutoNum type="arabicPeriod"/>
            </a:pPr>
            <a:endParaRPr lang="en-US" dirty="0"/>
          </a:p>
        </p:txBody>
      </p:sp>
      <p:sp>
        <p:nvSpPr>
          <p:cNvPr id="10" name="Text Placeholder 7">
            <a:extLst>
              <a:ext uri="{FF2B5EF4-FFF2-40B4-BE49-F238E27FC236}">
                <a16:creationId xmlns:a16="http://schemas.microsoft.com/office/drawing/2014/main" id="{ED83F930-9E13-AB2D-55DB-E41D13006FDE}"/>
              </a:ext>
            </a:extLst>
          </p:cNvPr>
          <p:cNvSpPr txBox="1">
            <a:spLocks/>
          </p:cNvSpPr>
          <p:nvPr/>
        </p:nvSpPr>
        <p:spPr>
          <a:xfrm>
            <a:off x="6972052" y="3166357"/>
            <a:ext cx="4732149"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i="1" dirty="0"/>
              <a:t>10 000 € divisés par 10 000 pots  </a:t>
            </a:r>
          </a:p>
          <a:p>
            <a:pPr>
              <a:buClr>
                <a:srgbClr val="B6D1E1"/>
              </a:buClr>
            </a:pPr>
            <a:r>
              <a:rPr lang="en-US" b="1" i="1" dirty="0"/>
              <a:t>= 1 € par pot</a:t>
            </a:r>
          </a:p>
          <a:p>
            <a:pPr>
              <a:buClr>
                <a:srgbClr val="B6D1E1"/>
              </a:buClr>
            </a:pPr>
            <a:endParaRPr lang="en-US" b="1" i="1" dirty="0"/>
          </a:p>
          <a:p>
            <a:pPr>
              <a:buClr>
                <a:srgbClr val="B6D1E1"/>
              </a:buClr>
            </a:pPr>
            <a:r>
              <a:rPr lang="en-US" b="1" i="1" dirty="0"/>
              <a:t>Ajouter un bénéfice de 40 % - 0,40   </a:t>
            </a:r>
          </a:p>
          <a:p>
            <a:pPr>
              <a:buClr>
                <a:srgbClr val="B6D1E1"/>
              </a:buClr>
            </a:pPr>
            <a:endParaRPr lang="en-US" b="1" i="1" dirty="0"/>
          </a:p>
          <a:p>
            <a:pPr>
              <a:buClr>
                <a:srgbClr val="B6D1E1"/>
              </a:buClr>
            </a:pPr>
            <a:r>
              <a:rPr lang="en-US" b="1" i="1" dirty="0"/>
              <a:t>Prix : 1,40 €.</a:t>
            </a:r>
          </a:p>
          <a:p>
            <a:pPr>
              <a:buClr>
                <a:srgbClr val="B6D1E1"/>
              </a:buClr>
            </a:pPr>
            <a:endParaRPr lang="en-US" b="1" i="1" dirty="0"/>
          </a:p>
        </p:txBody>
      </p:sp>
      <p:cxnSp>
        <p:nvCxnSpPr>
          <p:cNvPr id="11" name="Straight Connector 10">
            <a:extLst>
              <a:ext uri="{FF2B5EF4-FFF2-40B4-BE49-F238E27FC236}">
                <a16:creationId xmlns:a16="http://schemas.microsoft.com/office/drawing/2014/main" id="{A4A9ED1F-0995-BE13-4253-0787437667BB}"/>
              </a:ext>
            </a:extLst>
          </p:cNvPr>
          <p:cNvCxnSpPr>
            <a:cxnSpLocks/>
          </p:cNvCxnSpPr>
          <p:nvPr/>
        </p:nvCxnSpPr>
        <p:spPr>
          <a:xfrm>
            <a:off x="6540809" y="3104726"/>
            <a:ext cx="0" cy="292918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2248247"/>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328886" y="2037623"/>
            <a:ext cx="595346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240"/>
              </a:lnSpc>
            </a:pPr>
            <a:r>
              <a:rPr lang="en-US" sz="3200" b="1" u="sng" dirty="0">
                <a:solidFill>
                  <a:srgbClr val="94C7B0"/>
                </a:solidFill>
              </a:rPr>
              <a:t>EXEMPLE D'</a:t>
            </a:r>
            <a:r>
              <a:rPr lang="en-US" sz="3200" b="1" dirty="0">
                <a:solidFill>
                  <a:srgbClr val="94C7B0"/>
                </a:solidFill>
              </a:rPr>
              <a:t>APPROCHE PAR LES COÛTS TOTAUX</a:t>
            </a:r>
          </a:p>
        </p:txBody>
      </p:sp>
      <p:grpSp>
        <p:nvGrpSpPr>
          <p:cNvPr id="2" name="Group 1">
            <a:extLst>
              <a:ext uri="{FF2B5EF4-FFF2-40B4-BE49-F238E27FC236}">
                <a16:creationId xmlns:a16="http://schemas.microsoft.com/office/drawing/2014/main" id="{149260D0-6131-7FA1-F383-F5CB542D986D}"/>
              </a:ext>
            </a:extLst>
          </p:cNvPr>
          <p:cNvGrpSpPr/>
          <p:nvPr/>
        </p:nvGrpSpPr>
        <p:grpSpPr>
          <a:xfrm>
            <a:off x="721599" y="1659445"/>
            <a:ext cx="1119696" cy="1488201"/>
            <a:chOff x="1828799" y="1798501"/>
            <a:chExt cx="1163784" cy="1546799"/>
          </a:xfrm>
        </p:grpSpPr>
        <p:sp>
          <p:nvSpPr>
            <p:cNvPr id="3" name="Graphic 4">
              <a:extLst>
                <a:ext uri="{FF2B5EF4-FFF2-40B4-BE49-F238E27FC236}">
                  <a16:creationId xmlns:a16="http://schemas.microsoft.com/office/drawing/2014/main" id="{DADED53D-45D8-E722-B3D0-A35164B099A8}"/>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4">
              <a:extLst>
                <a:ext uri="{FF2B5EF4-FFF2-40B4-BE49-F238E27FC236}">
                  <a16:creationId xmlns:a16="http://schemas.microsoft.com/office/drawing/2014/main" id="{E42402EA-C4DD-6C07-0C9D-FF1D8E78DF88}"/>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Tree>
    <p:extLst>
      <p:ext uri="{BB962C8B-B14F-4D97-AF65-F5344CB8AC3E}">
        <p14:creationId xmlns:p14="http://schemas.microsoft.com/office/powerpoint/2010/main" val="401250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sz="2800" dirty="0"/>
              <a:t> IL EXISTE DEUX MÉTHODES PRINCIPALES DE CALCUL DES COÛTS ET DES PRIX</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864836" y="3182969"/>
            <a:ext cx="7663702"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sz="2000" b="1" dirty="0"/>
              <a:t>Calculer le seuil de rentabilité</a:t>
            </a:r>
          </a:p>
          <a:p>
            <a:pPr>
              <a:buClr>
                <a:srgbClr val="B6D1E1"/>
              </a:buClr>
            </a:pPr>
            <a:r>
              <a:rPr lang="en-US" sz="2000" dirty="0"/>
              <a:t>Pour être rentable, il est important de connaître son seuil de rentabilité. Le seuil de rentabilité est le point où le total des ventes est égal au total des coûts ou des dépenses. À ce stade, il n'y a ni bénéfice ni perte - en d'autres termes, vous atteignez le seuil de rentabilité.</a:t>
            </a:r>
          </a:p>
          <a:p>
            <a:pPr>
              <a:buClr>
                <a:srgbClr val="B6D1E1"/>
              </a:buClr>
            </a:pPr>
            <a:endParaRPr lang="en-US" sz="2000" dirty="0"/>
          </a:p>
          <a:p>
            <a:pPr>
              <a:buClr>
                <a:srgbClr val="B6D1E1"/>
              </a:buClr>
            </a:pPr>
            <a:r>
              <a:rPr lang="en-US" sz="2000" b="1" dirty="0"/>
              <a:t>Pourquoi votre seuil de rentabilité est-il important ?</a:t>
            </a:r>
          </a:p>
          <a:p>
            <a:pPr>
              <a:buClr>
                <a:srgbClr val="B6D1E1"/>
              </a:buClr>
            </a:pPr>
            <a:r>
              <a:rPr lang="en-US" sz="2000" dirty="0"/>
              <a:t>Votre entreprise peut générer beaucoup d'argent tout en étant déficitaire. Connaître le seuil de rentabilité est essentiel pour fixer les prix, établir les budgets de vente et préparer un plan d'entreprise.</a:t>
            </a:r>
          </a:p>
          <a:p>
            <a:pPr>
              <a:buClr>
                <a:srgbClr val="B6D1E1"/>
              </a:buClr>
            </a:pPr>
            <a:endParaRPr lang="en-US" sz="2000" dirty="0"/>
          </a:p>
        </p:txBody>
      </p:sp>
      <p:sp>
        <p:nvSpPr>
          <p:cNvPr id="10" name="Text Placeholder 7">
            <a:extLst>
              <a:ext uri="{FF2B5EF4-FFF2-40B4-BE49-F238E27FC236}">
                <a16:creationId xmlns:a16="http://schemas.microsoft.com/office/drawing/2014/main" id="{ED83F930-9E13-AB2D-55DB-E41D13006FDE}"/>
              </a:ext>
            </a:extLst>
          </p:cNvPr>
          <p:cNvSpPr txBox="1">
            <a:spLocks/>
          </p:cNvSpPr>
          <p:nvPr/>
        </p:nvSpPr>
        <p:spPr>
          <a:xfrm>
            <a:off x="9230586" y="3373702"/>
            <a:ext cx="2600503"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B6D1E1"/>
              </a:buClr>
            </a:pPr>
            <a:r>
              <a:rPr lang="en-US" b="1" i="1" dirty="0"/>
              <a:t>La deuxième méthode de calcul des coûts (approche par la contribution) reflète mieux le seuil de rentabilité.</a:t>
            </a:r>
          </a:p>
          <a:p>
            <a:pPr algn="ctr">
              <a:buClr>
                <a:srgbClr val="B6D1E1"/>
              </a:buClr>
            </a:pPr>
            <a:endParaRPr lang="en-US" b="1" i="1" dirty="0"/>
          </a:p>
        </p:txBody>
      </p:sp>
      <p:cxnSp>
        <p:nvCxnSpPr>
          <p:cNvPr id="11" name="Straight Connector 10">
            <a:extLst>
              <a:ext uri="{FF2B5EF4-FFF2-40B4-BE49-F238E27FC236}">
                <a16:creationId xmlns:a16="http://schemas.microsoft.com/office/drawing/2014/main" id="{A4A9ED1F-0995-BE13-4253-0787437667BB}"/>
              </a:ext>
            </a:extLst>
          </p:cNvPr>
          <p:cNvCxnSpPr>
            <a:cxnSpLocks/>
          </p:cNvCxnSpPr>
          <p:nvPr/>
        </p:nvCxnSpPr>
        <p:spPr>
          <a:xfrm>
            <a:off x="8879562" y="2928878"/>
            <a:ext cx="0" cy="347192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2248247"/>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469132" y="2015181"/>
            <a:ext cx="595346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240"/>
              </a:lnSpc>
            </a:pPr>
            <a:r>
              <a:rPr lang="en-US" sz="3200" b="1" dirty="0">
                <a:solidFill>
                  <a:srgbClr val="94C7B0"/>
                </a:solidFill>
              </a:rPr>
              <a:t>QU'EST-CE QUE LE SEUIL DE RENTABILITÉ ?</a:t>
            </a:r>
          </a:p>
        </p:txBody>
      </p:sp>
      <p:grpSp>
        <p:nvGrpSpPr>
          <p:cNvPr id="3" name="Group 2">
            <a:extLst>
              <a:ext uri="{FF2B5EF4-FFF2-40B4-BE49-F238E27FC236}">
                <a16:creationId xmlns:a16="http://schemas.microsoft.com/office/drawing/2014/main" id="{CC943ABB-B5DA-7899-82E9-48ED2BA03C13}"/>
              </a:ext>
            </a:extLst>
          </p:cNvPr>
          <p:cNvGrpSpPr/>
          <p:nvPr/>
        </p:nvGrpSpPr>
        <p:grpSpPr>
          <a:xfrm>
            <a:off x="721599" y="1659445"/>
            <a:ext cx="1119696" cy="1488201"/>
            <a:chOff x="1828799" y="1798501"/>
            <a:chExt cx="1163784" cy="1546799"/>
          </a:xfrm>
        </p:grpSpPr>
        <p:sp>
          <p:nvSpPr>
            <p:cNvPr id="5" name="Graphic 4">
              <a:extLst>
                <a:ext uri="{FF2B5EF4-FFF2-40B4-BE49-F238E27FC236}">
                  <a16:creationId xmlns:a16="http://schemas.microsoft.com/office/drawing/2014/main" id="{611B137A-0186-6552-ADF2-2085F39CF24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6" name="Text Placeholder 4">
              <a:extLst>
                <a:ext uri="{FF2B5EF4-FFF2-40B4-BE49-F238E27FC236}">
                  <a16:creationId xmlns:a16="http://schemas.microsoft.com/office/drawing/2014/main" id="{C10A85F8-0032-94D7-19CD-4E9F5F1FE3E0}"/>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Tree>
    <p:extLst>
      <p:ext uri="{BB962C8B-B14F-4D97-AF65-F5344CB8AC3E}">
        <p14:creationId xmlns:p14="http://schemas.microsoft.com/office/powerpoint/2010/main" val="234804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sz="2800" dirty="0"/>
              <a:t> IL EXISTE DEUX MÉTHODES PRINCIPALES DE CALCUL DES COÛTS ET DES PRIX</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864836" y="3182969"/>
            <a:ext cx="4990841"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en-US" dirty="0"/>
              <a:t>Déterminer le prix de vente - influencé par le marché, par exemple ce que le client est prêt à payer + ce que la concurrence demande.</a:t>
            </a:r>
          </a:p>
          <a:p>
            <a:pPr marL="342900" indent="-342900">
              <a:buClr>
                <a:srgbClr val="B6D1E1"/>
              </a:buClr>
              <a:buFont typeface="Arial" panose="020B0604020202020204" pitchFamily="34" charset="0"/>
              <a:buChar char="•"/>
            </a:pPr>
            <a:r>
              <a:rPr lang="en-US" dirty="0"/>
              <a:t>Répartir les coûts entre variables et fixes</a:t>
            </a:r>
          </a:p>
          <a:p>
            <a:pPr marL="342900" indent="-342900">
              <a:buClr>
                <a:srgbClr val="B6D1E1"/>
              </a:buClr>
              <a:buFont typeface="Arial" panose="020B0604020202020204" pitchFamily="34" charset="0"/>
              <a:buChar char="•"/>
            </a:pPr>
            <a:r>
              <a:rPr lang="en-US" dirty="0"/>
              <a:t>Calculer la "contribution" - prix de vente moins les coûts variables.</a:t>
            </a:r>
          </a:p>
          <a:p>
            <a:pPr marL="342900" indent="-342900">
              <a:buClr>
                <a:srgbClr val="B6D1E1"/>
              </a:buClr>
              <a:buFont typeface="Arial" panose="020B0604020202020204" pitchFamily="34" charset="0"/>
              <a:buChar char="•"/>
            </a:pPr>
            <a:endParaRPr lang="en-US" dirty="0"/>
          </a:p>
          <a:p>
            <a:pPr>
              <a:buClr>
                <a:srgbClr val="B6D1E1"/>
              </a:buClr>
            </a:pPr>
            <a:endParaRPr lang="en-US"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2248247"/>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328886" y="2037623"/>
            <a:ext cx="503906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3240"/>
              </a:lnSpc>
            </a:pPr>
            <a:r>
              <a:rPr lang="en-US" sz="3200" b="1" dirty="0">
                <a:solidFill>
                  <a:srgbClr val="94C7B0"/>
                </a:solidFill>
              </a:rPr>
              <a:t>APPROCHE DE LA CONTRIBUTION</a:t>
            </a:r>
          </a:p>
          <a:p>
            <a:pPr>
              <a:lnSpc>
                <a:spcPts val="3240"/>
              </a:lnSpc>
            </a:pPr>
            <a:endParaRPr lang="en-US" sz="3200" b="1" u="sng" dirty="0">
              <a:solidFill>
                <a:srgbClr val="94C7B0"/>
              </a:solidFill>
            </a:endParaRPr>
          </a:p>
        </p:txBody>
      </p:sp>
      <p:sp>
        <p:nvSpPr>
          <p:cNvPr id="2" name="Text Placeholder 7">
            <a:extLst>
              <a:ext uri="{FF2B5EF4-FFF2-40B4-BE49-F238E27FC236}">
                <a16:creationId xmlns:a16="http://schemas.microsoft.com/office/drawing/2014/main" id="{1B682365-F442-9E34-530C-2D068C2BF7CB}"/>
              </a:ext>
            </a:extLst>
          </p:cNvPr>
          <p:cNvSpPr txBox="1">
            <a:spLocks/>
          </p:cNvSpPr>
          <p:nvPr/>
        </p:nvSpPr>
        <p:spPr>
          <a:xfrm>
            <a:off x="6471138" y="3182969"/>
            <a:ext cx="5539153"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Exemple</a:t>
            </a:r>
          </a:p>
          <a:p>
            <a:pPr marL="342900" indent="-342900">
              <a:buClr>
                <a:srgbClr val="B6D1E1"/>
              </a:buClr>
              <a:buFont typeface="Arial" panose="020B0604020202020204" pitchFamily="34" charset="0"/>
              <a:buChar char="•"/>
            </a:pPr>
            <a:r>
              <a:rPr lang="en-US" dirty="0"/>
              <a:t>Nos concurrents vendent leur confiture à 2,50 euros et les clients semblent heureux de payer ce prix.</a:t>
            </a:r>
          </a:p>
          <a:p>
            <a:pPr marL="342900" indent="-342900">
              <a:buClr>
                <a:srgbClr val="B6D1E1"/>
              </a:buClr>
              <a:buFont typeface="Arial" panose="020B0604020202020204" pitchFamily="34" charset="0"/>
              <a:buChar char="•"/>
            </a:pPr>
            <a:r>
              <a:rPr lang="en-US" dirty="0"/>
              <a:t>Nos coûts variables pour produire la confiture sont de 0,75 €.</a:t>
            </a:r>
          </a:p>
          <a:p>
            <a:pPr marL="342900" indent="-342900">
              <a:buClr>
                <a:srgbClr val="B6D1E1"/>
              </a:buClr>
              <a:buFont typeface="Arial" panose="020B0604020202020204" pitchFamily="34" charset="0"/>
              <a:buChar char="•"/>
            </a:pPr>
            <a:r>
              <a:rPr lang="en-GB" dirty="0"/>
              <a:t>La contribution est </a:t>
            </a:r>
            <a:r>
              <a:rPr lang="en-US" dirty="0"/>
              <a:t>donc </a:t>
            </a:r>
            <a:r>
              <a:rPr lang="en-GB" dirty="0"/>
              <a:t>de 1,25 €, qui sert à payer nos frais fixes (loyer, etc.), </a:t>
            </a:r>
            <a:r>
              <a:rPr lang="en-US" dirty="0"/>
              <a:t>et une fois que les frais fixes ont été entièrement payés, le solde de la contribution est un bénéfice.</a:t>
            </a:r>
          </a:p>
          <a:p>
            <a:pPr marL="342900" indent="-342900">
              <a:buClr>
                <a:srgbClr val="B6D1E1"/>
              </a:buClr>
              <a:buFont typeface="Arial" panose="020B0604020202020204" pitchFamily="34" charset="0"/>
              <a:buChar char="•"/>
            </a:pPr>
            <a:endParaRPr lang="en-US" dirty="0"/>
          </a:p>
        </p:txBody>
      </p:sp>
      <p:cxnSp>
        <p:nvCxnSpPr>
          <p:cNvPr id="5" name="Straight Connector 4">
            <a:extLst>
              <a:ext uri="{FF2B5EF4-FFF2-40B4-BE49-F238E27FC236}">
                <a16:creationId xmlns:a16="http://schemas.microsoft.com/office/drawing/2014/main" id="{7F4676E7-584E-4AAB-A478-85E7A2E82EF8}"/>
              </a:ext>
            </a:extLst>
          </p:cNvPr>
          <p:cNvCxnSpPr>
            <a:cxnSpLocks/>
          </p:cNvCxnSpPr>
          <p:nvPr/>
        </p:nvCxnSpPr>
        <p:spPr>
          <a:xfrm>
            <a:off x="6171531" y="2911293"/>
            <a:ext cx="0" cy="347192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03300CC-1E53-A85C-E65A-AE4170E2A16C}"/>
              </a:ext>
            </a:extLst>
          </p:cNvPr>
          <p:cNvGrpSpPr/>
          <p:nvPr/>
        </p:nvGrpSpPr>
        <p:grpSpPr>
          <a:xfrm>
            <a:off x="721599" y="1659445"/>
            <a:ext cx="1119696" cy="1488201"/>
            <a:chOff x="1828799" y="1798501"/>
            <a:chExt cx="1163784" cy="1546799"/>
          </a:xfrm>
        </p:grpSpPr>
        <p:sp>
          <p:nvSpPr>
            <p:cNvPr id="7" name="Graphic 4">
              <a:extLst>
                <a:ext uri="{FF2B5EF4-FFF2-40B4-BE49-F238E27FC236}">
                  <a16:creationId xmlns:a16="http://schemas.microsoft.com/office/drawing/2014/main" id="{542CDF90-DF49-AF0A-75CA-8DAE4C33D1D6}"/>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413079E6-F55C-B4EF-B923-D5165738090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spTree>
    <p:extLst>
      <p:ext uri="{BB962C8B-B14F-4D97-AF65-F5344CB8AC3E}">
        <p14:creationId xmlns:p14="http://schemas.microsoft.com/office/powerpoint/2010/main" val="343774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 4 CHOSES À SAVOIR EN MATIÈRE DE TARIFICATION </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3999799" y="1766887"/>
            <a:ext cx="7553293" cy="38074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B6D1E1"/>
              </a:buClr>
              <a:buFont typeface="+mj-lt"/>
              <a:buAutoNum type="arabicPeriod"/>
            </a:pPr>
            <a:r>
              <a:rPr lang="en-US" b="1" dirty="0"/>
              <a:t>Soyez vigilant quant au temps nécessaire</a:t>
            </a:r>
          </a:p>
          <a:p>
            <a:pPr marL="450850">
              <a:buClr>
                <a:srgbClr val="B6D1E1"/>
              </a:buClr>
            </a:pPr>
            <a:r>
              <a:rPr lang="en-US" dirty="0"/>
              <a:t>Suivez votre temps au fil des semaines/mois pour déterminer le temps moyen qu'il vous faut pour créer votre produit alimentaire ou fournir les principaux services que vous proposez. Avec le temps, vous deviendrez plus rapide et meilleur dans ce que vous faites. Vous devez savoir combien de temps vous passez sur une tâche particulière pour vous assurer que tout votre temps de travail est pris en compte. Votre taux horaire est très important à des fins d'estimation.</a:t>
            </a:r>
          </a:p>
          <a:p>
            <a:pPr marL="450850">
              <a:buClr>
                <a:srgbClr val="B6D1E1"/>
              </a:buClr>
            </a:pPr>
            <a:endParaRPr lang="en-US" dirty="0"/>
          </a:p>
          <a:p>
            <a:pPr marL="457200" indent="-457200">
              <a:buClr>
                <a:srgbClr val="B6D1E1"/>
              </a:buClr>
              <a:buFont typeface="+mj-lt"/>
              <a:buAutoNum type="arabicPeriod" startAt="2"/>
            </a:pPr>
            <a:r>
              <a:rPr lang="en-GB" b="1" dirty="0"/>
              <a:t>Quel est le budget de votre client </a:t>
            </a:r>
            <a:r>
              <a:rPr lang="en-US" b="1" dirty="0"/>
              <a:t>et quels sont les prix pratiqués par vos concurrents ? </a:t>
            </a:r>
          </a:p>
          <a:p>
            <a:pPr marL="450850">
              <a:buClr>
                <a:srgbClr val="B6D1E1"/>
              </a:buClr>
            </a:pPr>
            <a:r>
              <a:rPr lang="en-US" dirty="0"/>
              <a:t>Vous devez connaître les tarifs pratiqués par vos concurrents.</a:t>
            </a:r>
          </a:p>
          <a:p>
            <a:pPr marL="457200" indent="-457200">
              <a:buClr>
                <a:srgbClr val="B6D1E1"/>
              </a:buClr>
              <a:buFont typeface="+mj-lt"/>
              <a:buAutoNum type="arabicPeriod" startAt="2"/>
            </a:pPr>
            <a:endParaRPr lang="en-US" dirty="0"/>
          </a:p>
        </p:txBody>
      </p:sp>
      <p:sp>
        <p:nvSpPr>
          <p:cNvPr id="3" name="Text Placeholder 2">
            <a:extLst>
              <a:ext uri="{FF2B5EF4-FFF2-40B4-BE49-F238E27FC236}">
                <a16:creationId xmlns:a16="http://schemas.microsoft.com/office/drawing/2014/main" id="{6F6B64D0-2A87-8A67-4946-0451ED596F6E}"/>
              </a:ext>
            </a:extLst>
          </p:cNvPr>
          <p:cNvSpPr txBox="1">
            <a:spLocks/>
          </p:cNvSpPr>
          <p:nvPr/>
        </p:nvSpPr>
        <p:spPr>
          <a:xfrm>
            <a:off x="661955" y="1760847"/>
            <a:ext cx="3013230" cy="160020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IE" sz="3600" b="1" i="1" dirty="0">
                <a:solidFill>
                  <a:srgbClr val="84BFA4"/>
                </a:solidFill>
              </a:rPr>
              <a:t>Il y a quelques éléments clés à prendre en compte lors de la fixation du prix.</a:t>
            </a:r>
          </a:p>
          <a:p>
            <a:pPr marL="0" lvl="1" algn="l">
              <a:lnSpc>
                <a:spcPts val="2840"/>
              </a:lnSpc>
              <a:spcBef>
                <a:spcPts val="200"/>
              </a:spcBef>
              <a:buClr>
                <a:srgbClr val="B6D1E1"/>
              </a:buClr>
            </a:pPr>
            <a:endParaRPr lang="en-IE" sz="3600" b="1" i="1" dirty="0">
              <a:solidFill>
                <a:srgbClr val="84BFA4"/>
              </a:solidFill>
            </a:endParaRPr>
          </a:p>
          <a:p>
            <a:pPr marL="0" lvl="1" algn="l">
              <a:lnSpc>
                <a:spcPts val="2840"/>
              </a:lnSpc>
              <a:spcBef>
                <a:spcPts val="200"/>
              </a:spcBef>
              <a:buClr>
                <a:srgbClr val="B6D1E1"/>
              </a:buClr>
            </a:pPr>
            <a:r>
              <a:rPr lang="en-IE" sz="3600" b="1" i="1" dirty="0">
                <a:solidFill>
                  <a:srgbClr val="84BFA4"/>
                </a:solidFill>
              </a:rPr>
              <a:t>Veillez à...</a:t>
            </a:r>
          </a:p>
          <a:p>
            <a:pPr marL="0" lvl="1" algn="l">
              <a:lnSpc>
                <a:spcPts val="2840"/>
              </a:lnSpc>
              <a:spcBef>
                <a:spcPts val="200"/>
              </a:spcBef>
              <a:buClr>
                <a:srgbClr val="B6D1E1"/>
              </a:buClr>
            </a:pPr>
            <a:endParaRPr lang="en-IE" b="1" dirty="0">
              <a:solidFill>
                <a:srgbClr val="84BFA4"/>
              </a:solidFill>
            </a:endParaRPr>
          </a:p>
        </p:txBody>
      </p:sp>
    </p:spTree>
    <p:extLst>
      <p:ext uri="{BB962C8B-B14F-4D97-AF65-F5344CB8AC3E}">
        <p14:creationId xmlns:p14="http://schemas.microsoft.com/office/powerpoint/2010/main" val="390450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 4 CHOSES À SAVOIR EN MATIÈRE DE TARIFICATION </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4431323" y="1637491"/>
            <a:ext cx="7315200" cy="38074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B6D1E1"/>
              </a:buClr>
              <a:buFont typeface="+mj-lt"/>
              <a:buAutoNum type="arabicPeriod" startAt="3"/>
            </a:pPr>
            <a:r>
              <a:rPr lang="en-US" sz="2000" b="1" dirty="0"/>
              <a:t>Se verser un salaire</a:t>
            </a:r>
          </a:p>
          <a:p>
            <a:pPr marL="503238">
              <a:buClr>
                <a:srgbClr val="B6D1E1"/>
              </a:buClr>
            </a:pPr>
            <a:r>
              <a:rPr lang="en-US" sz="2000" dirty="0"/>
              <a:t>Lancer et gérer sa propre entreprise alimentaire est un sentiment très fort. Toutefois, il est très important de séparer vos finances personnelles de celles de votre entreprise. Il est judicieux de vous verser un salaire. Pour être clair, votre salaire en tant que propriétaire de l'entreprise peut être fixe ou non. Mais incluez un coût de </a:t>
            </a:r>
            <a:r>
              <a:rPr lang="en-US" sz="2000" dirty="0" err="1"/>
              <a:t>main-d'œuvre </a:t>
            </a:r>
            <a:r>
              <a:rPr lang="en-US" sz="2000" dirty="0"/>
              <a:t>fixe dans vos coûts - même si vous commencez avec un taux de coût minimum. En pratique, dans les premiers temps, une bonne méthode consiste à vous verser une partie des bénéfices réalisés au cours d'un mois (sur la base d'une commission).</a:t>
            </a:r>
          </a:p>
          <a:p>
            <a:pPr>
              <a:buClr>
                <a:srgbClr val="B6D1E1"/>
              </a:buClr>
            </a:pPr>
            <a:endParaRPr lang="en-US" sz="2000" dirty="0"/>
          </a:p>
          <a:p>
            <a:pPr marL="457200" indent="-457200">
              <a:buClr>
                <a:srgbClr val="B6D1E1"/>
              </a:buClr>
              <a:buFont typeface="+mj-lt"/>
              <a:buAutoNum type="arabicPeriod" startAt="4"/>
            </a:pPr>
            <a:r>
              <a:rPr lang="en-US" sz="2000" b="1" dirty="0"/>
              <a:t>Tenez des registres précis </a:t>
            </a:r>
            <a:r>
              <a:rPr lang="en-US" sz="2000" dirty="0"/>
              <a:t>de toutes vos recettes et dépenses quotidiennes liées à votre activité. Vous avez besoin de ces documents pour contrôler votre entreprise et vérifier que vous payez toutes vos factures.</a:t>
            </a:r>
          </a:p>
          <a:p>
            <a:pPr marL="457200" indent="-457200">
              <a:buClr>
                <a:srgbClr val="B6D1E1"/>
              </a:buClr>
              <a:buFont typeface="+mj-lt"/>
              <a:buAutoNum type="arabicPeriod" startAt="4"/>
            </a:pPr>
            <a:endParaRPr lang="en-US" sz="2000" dirty="0"/>
          </a:p>
          <a:p>
            <a:pPr marL="457200" indent="-457200">
              <a:buClr>
                <a:srgbClr val="B6D1E1"/>
              </a:buClr>
              <a:buFont typeface="+mj-lt"/>
              <a:buAutoNum type="arabicPeriod" startAt="2"/>
            </a:pPr>
            <a:endParaRPr lang="en-US" sz="2000" dirty="0"/>
          </a:p>
        </p:txBody>
      </p:sp>
      <p:sp>
        <p:nvSpPr>
          <p:cNvPr id="3" name="Text Placeholder 2">
            <a:extLst>
              <a:ext uri="{FF2B5EF4-FFF2-40B4-BE49-F238E27FC236}">
                <a16:creationId xmlns:a16="http://schemas.microsoft.com/office/drawing/2014/main" id="{6F6B64D0-2A87-8A67-4946-0451ED596F6E}"/>
              </a:ext>
            </a:extLst>
          </p:cNvPr>
          <p:cNvSpPr txBox="1">
            <a:spLocks/>
          </p:cNvSpPr>
          <p:nvPr/>
        </p:nvSpPr>
        <p:spPr>
          <a:xfrm>
            <a:off x="661955" y="1760847"/>
            <a:ext cx="3013230" cy="160020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840"/>
              </a:lnSpc>
              <a:spcBef>
                <a:spcPts val="200"/>
              </a:spcBef>
              <a:buClr>
                <a:srgbClr val="B6D1E1"/>
              </a:buClr>
            </a:pPr>
            <a:r>
              <a:rPr lang="en-IE" sz="3600" b="1" i="1" dirty="0">
                <a:solidFill>
                  <a:srgbClr val="84BFA4"/>
                </a:solidFill>
              </a:rPr>
              <a:t>Il y a quelques éléments clés à prendre en compte lors de la fixation du prix.</a:t>
            </a:r>
          </a:p>
          <a:p>
            <a:pPr marL="0" lvl="1" algn="l">
              <a:lnSpc>
                <a:spcPts val="2840"/>
              </a:lnSpc>
              <a:spcBef>
                <a:spcPts val="200"/>
              </a:spcBef>
              <a:buClr>
                <a:srgbClr val="B6D1E1"/>
              </a:buClr>
            </a:pPr>
            <a:endParaRPr lang="en-IE" sz="3600" b="1" i="1" dirty="0">
              <a:solidFill>
                <a:srgbClr val="84BFA4"/>
              </a:solidFill>
            </a:endParaRPr>
          </a:p>
          <a:p>
            <a:pPr marL="0" lvl="1" algn="l">
              <a:lnSpc>
                <a:spcPts val="2840"/>
              </a:lnSpc>
              <a:spcBef>
                <a:spcPts val="200"/>
              </a:spcBef>
              <a:buClr>
                <a:srgbClr val="B6D1E1"/>
              </a:buClr>
            </a:pPr>
            <a:r>
              <a:rPr lang="en-IE" sz="3600" b="1" i="1" dirty="0">
                <a:solidFill>
                  <a:srgbClr val="84BFA4"/>
                </a:solidFill>
              </a:rPr>
              <a:t>Veillez à...</a:t>
            </a:r>
          </a:p>
          <a:p>
            <a:pPr marL="0" lvl="1" algn="l">
              <a:lnSpc>
                <a:spcPts val="2840"/>
              </a:lnSpc>
              <a:spcBef>
                <a:spcPts val="200"/>
              </a:spcBef>
              <a:buClr>
                <a:srgbClr val="B6D1E1"/>
              </a:buClr>
            </a:pPr>
            <a:endParaRPr lang="en-IE" b="1" dirty="0">
              <a:solidFill>
                <a:srgbClr val="84BFA4"/>
              </a:solidFill>
            </a:endParaRPr>
          </a:p>
        </p:txBody>
      </p:sp>
    </p:spTree>
    <p:extLst>
      <p:ext uri="{BB962C8B-B14F-4D97-AF65-F5344CB8AC3E}">
        <p14:creationId xmlns:p14="http://schemas.microsoft.com/office/powerpoint/2010/main" val="179159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43001" y="1720482"/>
            <a:ext cx="700387" cy="340283"/>
          </a:xfrm>
        </p:spPr>
        <p:txBody>
          <a:bodyPr/>
          <a:lstStyle/>
          <a:p>
            <a:pPr algn="l"/>
            <a:r>
              <a:rPr lang="en-US"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83226" y="1671015"/>
            <a:ext cx="9899174" cy="417138"/>
          </a:xfrm>
        </p:spPr>
        <p:txBody>
          <a:bodyPr/>
          <a:lstStyle/>
          <a:p>
            <a:pPr>
              <a:tabLst>
                <a:tab pos="8577263" algn="l"/>
              </a:tabLst>
            </a:pPr>
            <a:r>
              <a:rPr lang="en-GB" sz="2400" b="0" i="0" dirty="0">
                <a:solidFill>
                  <a:srgbClr val="382B1B"/>
                </a:solidFill>
                <a:effectLst/>
              </a:rPr>
              <a:t>Votre entreprise est-elle viable ? 		</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43001" y="2235123"/>
            <a:ext cx="700387" cy="340283"/>
          </a:xfrm>
        </p:spPr>
        <p:txBody>
          <a:bodyPr/>
          <a:lstStyle/>
          <a:p>
            <a:pPr algn="l"/>
            <a:r>
              <a:rPr lang="en-US"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683225" y="2241188"/>
            <a:ext cx="6313462" cy="340283"/>
          </a:xfrm>
        </p:spPr>
        <p:txBody>
          <a:bodyPr/>
          <a:lstStyle/>
          <a:p>
            <a:pPr>
              <a:tabLst>
                <a:tab pos="8577263" algn="l"/>
              </a:tabLst>
            </a:pPr>
            <a:r>
              <a:rPr lang="en-GB" sz="2400" dirty="0">
                <a:solidFill>
                  <a:srgbClr val="382B1B"/>
                </a:solidFill>
              </a:rPr>
              <a:t>De quelles ressources financières avez-vous besoin pour démarrer ?</a:t>
            </a:r>
            <a:endParaRPr lang="en-US" dirty="0"/>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683226" y="3184602"/>
            <a:ext cx="7270993" cy="335595"/>
          </a:xfrm>
        </p:spPr>
        <p:txBody>
          <a:bodyPr/>
          <a:lstStyle/>
          <a:p>
            <a:pPr marL="342900" indent="-342900">
              <a:buClr>
                <a:srgbClr val="B6D1E1"/>
              </a:buClr>
              <a:buFont typeface="Arial" panose="020B0604020202020204" pitchFamily="34" charset="0"/>
              <a:buChar char="•"/>
              <a:tabLst>
                <a:tab pos="8577263" algn="l"/>
              </a:tabLst>
            </a:pPr>
            <a:r>
              <a:rPr lang="en-GB" sz="2000" b="0" i="0" dirty="0">
                <a:solidFill>
                  <a:srgbClr val="382B1B"/>
                </a:solidFill>
                <a:effectLst/>
              </a:rPr>
              <a:t>Pour les jeunes entreprises alimentaires à faible coût</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Contenu</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43001" y="2749764"/>
            <a:ext cx="700387" cy="340283"/>
          </a:xfrm>
        </p:spPr>
        <p:txBody>
          <a:bodyPr/>
          <a:lstStyle/>
          <a:p>
            <a:pPr algn="l"/>
            <a:r>
              <a:rPr lang="en-US"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683225" y="2764239"/>
            <a:ext cx="9611307" cy="385361"/>
          </a:xfrm>
        </p:spPr>
        <p:txBody>
          <a:bodyPr/>
          <a:lstStyle/>
          <a:p>
            <a:pPr>
              <a:tabLst>
                <a:tab pos="8577263" algn="l"/>
              </a:tabLst>
            </a:pPr>
            <a:r>
              <a:rPr lang="en-GB" sz="2400" b="0" i="0" dirty="0">
                <a:solidFill>
                  <a:srgbClr val="382B1B"/>
                </a:solidFill>
                <a:effectLst/>
              </a:rPr>
              <a:t>Où trouver du soutien ?</a:t>
            </a:r>
            <a:endParaRPr lang="en-US" dirty="0"/>
          </a:p>
        </p:txBody>
      </p:sp>
      <p:sp>
        <p:nvSpPr>
          <p:cNvPr id="37" name="Text Placeholder 10">
            <a:extLst>
              <a:ext uri="{FF2B5EF4-FFF2-40B4-BE49-F238E27FC236}">
                <a16:creationId xmlns:a16="http://schemas.microsoft.com/office/drawing/2014/main" id="{0EFE9529-E8EA-6ADE-8AAE-BC01CCCB8E62}"/>
              </a:ext>
            </a:extLst>
          </p:cNvPr>
          <p:cNvSpPr txBox="1">
            <a:spLocks/>
          </p:cNvSpPr>
          <p:nvPr/>
        </p:nvSpPr>
        <p:spPr>
          <a:xfrm>
            <a:off x="546131" y="5597408"/>
            <a:ext cx="10841305" cy="10823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ts val="1860"/>
              </a:lnSpc>
              <a:tabLst>
                <a:tab pos="8577263" algn="l"/>
              </a:tabLst>
            </a:pPr>
            <a:r>
              <a:rPr lang="en-GB" sz="1800" dirty="0">
                <a:solidFill>
                  <a:schemeClr val="bg1"/>
                </a:solidFill>
              </a:rPr>
              <a:t>La création d'une entreprise représente une opportunité importante pour les femmes migrantes ou réfugiées. Cependant, on sait que les femmes dépendent encore de leur épargne personnelle comme principale source de financement de leur entreprise.  Cela peut donc s'avérer particulièrement difficile lorsqu'il s'agit de reconstruire une vie dans un nouveau pays.  Toutes les femmes, quelle que soit leur origine, craignent d'essuyer un refus ou de rencontrer des difficultés lorsqu'elles tentent d'obtenir un crédit ou un financement pour leur entreprise.</a:t>
            </a:r>
          </a:p>
          <a:p>
            <a:pPr algn="just">
              <a:lnSpc>
                <a:spcPts val="1860"/>
              </a:lnSpc>
              <a:tabLst>
                <a:tab pos="8577263" algn="l"/>
              </a:tabLst>
            </a:pPr>
            <a:endParaRPr lang="en-US" sz="1800" dirty="0"/>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683225" y="3559994"/>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tabLst>
                <a:tab pos="8577263" algn="l"/>
              </a:tabLst>
            </a:pPr>
            <a:r>
              <a:rPr lang="en-GB" sz="2000" dirty="0"/>
              <a:t>Création d'entreprises alimentaires plus complexes</a:t>
            </a:r>
            <a:endParaRPr lang="en-US" sz="2000" dirty="0"/>
          </a:p>
        </p:txBody>
      </p:sp>
      <p:sp>
        <p:nvSpPr>
          <p:cNvPr id="8" name="Text Placeholder 15">
            <a:extLst>
              <a:ext uri="{FF2B5EF4-FFF2-40B4-BE49-F238E27FC236}">
                <a16:creationId xmlns:a16="http://schemas.microsoft.com/office/drawing/2014/main" id="{9B01CD32-94EA-A2D0-482B-23B81317AB37}"/>
              </a:ext>
            </a:extLst>
          </p:cNvPr>
          <p:cNvSpPr txBox="1">
            <a:spLocks/>
          </p:cNvSpPr>
          <p:nvPr/>
        </p:nvSpPr>
        <p:spPr>
          <a:xfrm>
            <a:off x="1043001" y="429368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04</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683226" y="4305817"/>
            <a:ext cx="5286917"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Surmonter un "NON" lors de la recherche de financement</a:t>
            </a:r>
            <a:endParaRPr lang="en-US" dirty="0"/>
          </a:p>
        </p:txBody>
      </p:sp>
      <p:sp>
        <p:nvSpPr>
          <p:cNvPr id="3" name="TextBox 2">
            <a:extLst>
              <a:ext uri="{FF2B5EF4-FFF2-40B4-BE49-F238E27FC236}">
                <a16:creationId xmlns:a16="http://schemas.microsoft.com/office/drawing/2014/main" id="{9710493D-703D-8E64-D6D7-E8BE2A824A3A}"/>
              </a:ext>
            </a:extLst>
          </p:cNvPr>
          <p:cNvSpPr txBox="1"/>
          <p:nvPr/>
        </p:nvSpPr>
        <p:spPr>
          <a:xfrm>
            <a:off x="8229601" y="140763"/>
            <a:ext cx="3705155" cy="5016758"/>
          </a:xfrm>
          <a:prstGeom prst="rect">
            <a:avLst/>
          </a:prstGeom>
          <a:solidFill>
            <a:srgbClr val="E6C8C7"/>
          </a:solidFill>
        </p:spPr>
        <p:txBody>
          <a:bodyPr wrap="square" rtlCol="0">
            <a:spAutoFit/>
          </a:bodyPr>
          <a:lstStyle/>
          <a:p>
            <a:pPr>
              <a:buNone/>
            </a:pPr>
            <a:r>
              <a:rPr lang="en-IE" sz="1600" b="1" dirty="0"/>
              <a:t>REMARQUE - </a:t>
            </a:r>
            <a:r>
              <a:rPr lang="en-GB" sz="1600" dirty="0"/>
              <a:t>Cette étape peut sembler longue et détaillée, car elle doit l'être. Il n'y a pas de raccourci en matière de finances.</a:t>
            </a:r>
          </a:p>
          <a:p>
            <a:pPr marL="285750" indent="-285750">
              <a:buFont typeface="Arial" panose="020B0604020202020204" pitchFamily="34" charset="0"/>
              <a:buChar char="•"/>
            </a:pPr>
            <a:r>
              <a:rPr lang="en-GB" sz="1600" dirty="0"/>
              <a:t> Si vous ne connaissez pas vos coûts, vous ne pouvez pas fixer correctement le prix de vos produits alimentaires ou de vos services.</a:t>
            </a:r>
          </a:p>
          <a:p>
            <a:pPr marL="285750" indent="-285750">
              <a:buFont typeface="Arial" panose="020B0604020202020204" pitchFamily="34" charset="0"/>
              <a:buChar char="•"/>
            </a:pPr>
            <a:r>
              <a:rPr lang="en-GB" sz="1600" dirty="0"/>
              <a:t>Si vous ne gérez pas votre trésorerie, vous risquez de manquer d'argent.</a:t>
            </a:r>
          </a:p>
          <a:p>
            <a:pPr marL="285750" indent="-285750">
              <a:buFont typeface="Arial" panose="020B0604020202020204" pitchFamily="34" charset="0"/>
              <a:buChar char="•"/>
            </a:pPr>
            <a:r>
              <a:rPr lang="en-GB" sz="1600" dirty="0"/>
              <a:t>Si vous ne comprenez pas les possibilités de financement, vous risquez de passer à côté des aides qui vous sont proposées.</a:t>
            </a:r>
          </a:p>
          <a:p>
            <a:pPr>
              <a:buNone/>
            </a:pPr>
            <a:r>
              <a:rPr lang="en-GB" sz="1600" dirty="0"/>
              <a:t>Ce module démystifie la planification financière et le financement des start-ups alimentaires de nos 3 cuisines. Que vous ayez besoin de 500 € ou de 50 000 €, cette étape vous aidera à déterminer le </a:t>
            </a:r>
            <a:r>
              <a:rPr lang="en-GB" sz="1600" b="1" dirty="0"/>
              <a:t>montant, le but et l'endroit où l'obtenir</a:t>
            </a:r>
            <a:r>
              <a:rPr lang="en-GB" sz="1600" dirty="0"/>
              <a:t>. </a:t>
            </a:r>
            <a:endParaRPr lang="en-IE" sz="1600" b="1" dirty="0"/>
          </a:p>
        </p:txBody>
      </p:sp>
      <p:pic>
        <p:nvPicPr>
          <p:cNvPr id="6" name="Picture 5">
            <a:extLst>
              <a:ext uri="{FF2B5EF4-FFF2-40B4-BE49-F238E27FC236}">
                <a16:creationId xmlns:a16="http://schemas.microsoft.com/office/drawing/2014/main" id="{67BBE868-D1F6-9E93-7184-FC473854E51B}"/>
              </a:ext>
            </a:extLst>
          </p:cNvPr>
          <p:cNvPicPr>
            <a:picLocks noChangeAspect="1"/>
          </p:cNvPicPr>
          <p:nvPr/>
        </p:nvPicPr>
        <p:blipFill>
          <a:blip r:embed="rId2"/>
          <a:stretch>
            <a:fillRect/>
          </a:stretch>
        </p:blipFill>
        <p:spPr>
          <a:xfrm>
            <a:off x="1509050" y="5589268"/>
            <a:ext cx="8915465" cy="1009657"/>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US" dirty="0"/>
              <a:t>DE QUELLES RESSOURCES FINANCIÈRES AVEZ-VOUS BESOIN POUR DÉMARRER ?</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287450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C6AF-34AF-1428-3766-94CDFB5D512D}"/>
              </a:ext>
            </a:extLst>
          </p:cNvPr>
          <p:cNvSpPr>
            <a:spLocks noGrp="1"/>
          </p:cNvSpPr>
          <p:nvPr>
            <p:ph type="body" sz="quarter" idx="27"/>
          </p:nvPr>
        </p:nvSpPr>
        <p:spPr>
          <a:xfrm>
            <a:off x="751414" y="378372"/>
            <a:ext cx="10333577" cy="1126708"/>
          </a:xfrm>
        </p:spPr>
        <p:txBody>
          <a:bodyPr/>
          <a:lstStyle/>
          <a:p>
            <a:r>
              <a:rPr lang="en-US" sz="3200" dirty="0"/>
              <a:t>LES 4 DOMAINES DE VOTRE ENTREPRISE ALIMENTAIRE POUR LESQUELS VOUS AVEZ BESOIN D'UN FINANCEMENT</a:t>
            </a:r>
          </a:p>
        </p:txBody>
      </p:sp>
      <p:sp>
        <p:nvSpPr>
          <p:cNvPr id="11" name="Text Placeholder 7">
            <a:extLst>
              <a:ext uri="{FF2B5EF4-FFF2-40B4-BE49-F238E27FC236}">
                <a16:creationId xmlns:a16="http://schemas.microsoft.com/office/drawing/2014/main" id="{3C06087B-E66A-C045-D563-C6BE089B404F}"/>
              </a:ext>
            </a:extLst>
          </p:cNvPr>
          <p:cNvSpPr txBox="1">
            <a:spLocks/>
          </p:cNvSpPr>
          <p:nvPr/>
        </p:nvSpPr>
        <p:spPr>
          <a:xfrm>
            <a:off x="608876" y="2013053"/>
            <a:ext cx="4265103"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Si de nombreuses entreprises alimentaires peuvent être créées avec peu de moyens, il est pratiquement impossible de créer une entreprise avec un budget nul. </a:t>
            </a:r>
          </a:p>
          <a:p>
            <a:pPr>
              <a:buClr>
                <a:srgbClr val="B6D1E1"/>
              </a:buClr>
            </a:pPr>
            <a:endParaRPr lang="en-US" dirty="0"/>
          </a:p>
          <a:p>
            <a:pPr>
              <a:buClr>
                <a:srgbClr val="B6D1E1"/>
              </a:buClr>
            </a:pPr>
            <a:r>
              <a:rPr lang="en-US" dirty="0"/>
              <a:t>Vous devez déterminer les fonds dont vous avez besoin pour démarrer votre entreprise alimentaire et la manière dont vous les obtiendrez. </a:t>
            </a:r>
          </a:p>
          <a:p>
            <a:pPr>
              <a:buClr>
                <a:srgbClr val="B6D1E1"/>
              </a:buClr>
            </a:pPr>
            <a:endParaRPr lang="en-US" dirty="0"/>
          </a:p>
        </p:txBody>
      </p:sp>
      <p:sp>
        <p:nvSpPr>
          <p:cNvPr id="12" name="Text Placeholder 7">
            <a:extLst>
              <a:ext uri="{FF2B5EF4-FFF2-40B4-BE49-F238E27FC236}">
                <a16:creationId xmlns:a16="http://schemas.microsoft.com/office/drawing/2014/main" id="{0414483B-16D4-B382-CD6D-50A04B757F0B}"/>
              </a:ext>
            </a:extLst>
          </p:cNvPr>
          <p:cNvSpPr txBox="1">
            <a:spLocks/>
          </p:cNvSpPr>
          <p:nvPr/>
        </p:nvSpPr>
        <p:spPr>
          <a:xfrm>
            <a:off x="5966847" y="2275748"/>
            <a:ext cx="5362413"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En principe, vous avez besoin d'argent pour 4 phases clés...</a:t>
            </a:r>
          </a:p>
          <a:p>
            <a:pPr>
              <a:buClr>
                <a:srgbClr val="B6D1E1"/>
              </a:buClr>
            </a:pPr>
            <a:endParaRPr lang="en-US" b="1" dirty="0"/>
          </a:p>
          <a:p>
            <a:pPr marL="457200" indent="-457200">
              <a:buClr>
                <a:srgbClr val="B6D1E1"/>
              </a:buClr>
              <a:buFont typeface="+mj-lt"/>
              <a:buAutoNum type="arabicPeriod"/>
            </a:pPr>
            <a:r>
              <a:rPr lang="en-US" dirty="0"/>
              <a:t>Le développement initial de votre produit ou service alimentaire</a:t>
            </a:r>
          </a:p>
          <a:p>
            <a:pPr marL="457200" indent="-457200">
              <a:buClr>
                <a:srgbClr val="B6D1E1"/>
              </a:buClr>
              <a:buFont typeface="+mj-lt"/>
              <a:buAutoNum type="arabicPeriod"/>
            </a:pPr>
            <a:r>
              <a:rPr lang="en-US" dirty="0"/>
              <a:t>Le lancement sur le marché de votre produit ou service alimentaire</a:t>
            </a:r>
          </a:p>
          <a:p>
            <a:pPr marL="457200" indent="-457200">
              <a:buClr>
                <a:srgbClr val="B6D1E1"/>
              </a:buClr>
              <a:buFont typeface="+mj-lt"/>
              <a:buAutoNum type="arabicPeriod"/>
            </a:pPr>
            <a:r>
              <a:rPr lang="en-US" dirty="0"/>
              <a:t>La trésorerie pour gérer votre entreprise alimentaire</a:t>
            </a:r>
          </a:p>
          <a:p>
            <a:pPr marL="457200" indent="-457200">
              <a:buClr>
                <a:srgbClr val="B6D1E1"/>
              </a:buClr>
              <a:buFont typeface="+mj-lt"/>
              <a:buAutoNum type="arabicPeriod"/>
            </a:pPr>
            <a:r>
              <a:rPr lang="en-US" dirty="0"/>
              <a:t>Des fonds pour vivre !</a:t>
            </a:r>
          </a:p>
          <a:p>
            <a:pPr marL="366713" indent="-366713">
              <a:buClr>
                <a:srgbClr val="B6D1E1"/>
              </a:buClr>
              <a:buFont typeface="+mj-lt"/>
              <a:buAutoNum type="arabicPeriod"/>
            </a:pPr>
            <a:endParaRPr lang="en-US" dirty="0"/>
          </a:p>
        </p:txBody>
      </p:sp>
      <p:cxnSp>
        <p:nvCxnSpPr>
          <p:cNvPr id="13" name="Straight Connector 12">
            <a:extLst>
              <a:ext uri="{FF2B5EF4-FFF2-40B4-BE49-F238E27FC236}">
                <a16:creationId xmlns:a16="http://schemas.microsoft.com/office/drawing/2014/main" id="{6B842D96-3978-2FBD-DC7D-A3FE4C407631}"/>
              </a:ext>
            </a:extLst>
          </p:cNvPr>
          <p:cNvCxnSpPr>
            <a:cxnSpLocks/>
          </p:cNvCxnSpPr>
          <p:nvPr/>
        </p:nvCxnSpPr>
        <p:spPr>
          <a:xfrm flipV="1">
            <a:off x="5164475" y="2105349"/>
            <a:ext cx="0" cy="268362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65AB7FD-70C1-9D0B-825A-CA59F6455F61}"/>
              </a:ext>
            </a:extLst>
          </p:cNvPr>
          <p:cNvPicPr>
            <a:picLocks noChangeAspect="1"/>
          </p:cNvPicPr>
          <p:nvPr/>
        </p:nvPicPr>
        <p:blipFill>
          <a:blip r:embed="rId2"/>
          <a:stretch>
            <a:fillRect/>
          </a:stretch>
        </p:blipFill>
        <p:spPr>
          <a:xfrm>
            <a:off x="4423669" y="5148564"/>
            <a:ext cx="1485267" cy="1568441"/>
          </a:xfrm>
          <a:prstGeom prst="rect">
            <a:avLst/>
          </a:prstGeom>
        </p:spPr>
      </p:pic>
    </p:spTree>
    <p:extLst>
      <p:ext uri="{BB962C8B-B14F-4D97-AF65-F5344CB8AC3E}">
        <p14:creationId xmlns:p14="http://schemas.microsoft.com/office/powerpoint/2010/main" val="10979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FINANCEMENT NÉCESSAIRE POUR 4 PHASES CLÉS </a:t>
            </a:r>
          </a:p>
        </p:txBody>
      </p:sp>
      <p:sp>
        <p:nvSpPr>
          <p:cNvPr id="33" name="Text Placeholder 4">
            <a:extLst>
              <a:ext uri="{FF2B5EF4-FFF2-40B4-BE49-F238E27FC236}">
                <a16:creationId xmlns:a16="http://schemas.microsoft.com/office/drawing/2014/main" id="{32CBCF45-8524-0F4B-7BFA-9B245FD6F8E5}"/>
              </a:ext>
            </a:extLst>
          </p:cNvPr>
          <p:cNvSpPr>
            <a:spLocks noGrp="1"/>
          </p:cNvSpPr>
          <p:nvPr>
            <p:ph type="body" sz="quarter" idx="14"/>
          </p:nvPr>
        </p:nvSpPr>
        <p:spPr>
          <a:xfrm>
            <a:off x="327806" y="4083199"/>
            <a:ext cx="2942932" cy="822909"/>
          </a:xfrm>
        </p:spPr>
        <p:txBody>
          <a:bodyPr anchor="t"/>
          <a:lstStyle/>
          <a:p>
            <a:pPr algn="ctr">
              <a:lnSpc>
                <a:spcPts val="2940"/>
              </a:lnSpc>
            </a:pPr>
            <a:r>
              <a:rPr lang="en-US" sz="2800" b="1" dirty="0">
                <a:solidFill>
                  <a:srgbClr val="94C7B0"/>
                </a:solidFill>
              </a:rPr>
              <a:t>COÛT DU DÉVELOPPEMENT </a:t>
            </a:r>
          </a:p>
          <a:p>
            <a:pPr algn="ctr">
              <a:lnSpc>
                <a:spcPts val="2940"/>
              </a:lnSpc>
            </a:pPr>
            <a:endParaRPr lang="en-US" sz="2800" b="1" dirty="0">
              <a:solidFill>
                <a:srgbClr val="94C7B0"/>
              </a:solidFill>
            </a:endParaRPr>
          </a:p>
        </p:txBody>
      </p:sp>
      <p:sp>
        <p:nvSpPr>
          <p:cNvPr id="34" name="Text Placeholder 6">
            <a:extLst>
              <a:ext uri="{FF2B5EF4-FFF2-40B4-BE49-F238E27FC236}">
                <a16:creationId xmlns:a16="http://schemas.microsoft.com/office/drawing/2014/main" id="{B97E6A3B-D594-640D-E987-5A249C377E40}"/>
              </a:ext>
            </a:extLst>
          </p:cNvPr>
          <p:cNvSpPr txBox="1">
            <a:spLocks/>
          </p:cNvSpPr>
          <p:nvPr/>
        </p:nvSpPr>
        <p:spPr>
          <a:xfrm>
            <a:off x="3635559" y="4083199"/>
            <a:ext cx="2694903" cy="822909"/>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940"/>
              </a:lnSpc>
            </a:pPr>
            <a:r>
              <a:rPr lang="en-US" sz="2800" b="1" dirty="0">
                <a:solidFill>
                  <a:srgbClr val="94C7B0"/>
                </a:solidFill>
              </a:rPr>
              <a:t>LE LANCEMENT SUR LE MARCHÉ DE VOTRE PRODUIT OU SERVICE ALIMENTAIRE</a:t>
            </a:r>
          </a:p>
          <a:p>
            <a:pPr algn="ctr">
              <a:lnSpc>
                <a:spcPts val="2940"/>
              </a:lnSpc>
            </a:pPr>
            <a:endParaRPr lang="en-US" sz="2800" b="1" dirty="0">
              <a:solidFill>
                <a:srgbClr val="94C7B0"/>
              </a:solidFill>
            </a:endParaRPr>
          </a:p>
        </p:txBody>
      </p:sp>
      <p:grpSp>
        <p:nvGrpSpPr>
          <p:cNvPr id="35" name="Group 34">
            <a:extLst>
              <a:ext uri="{FF2B5EF4-FFF2-40B4-BE49-F238E27FC236}">
                <a16:creationId xmlns:a16="http://schemas.microsoft.com/office/drawing/2014/main" id="{C45D2517-AC81-E9A5-9424-9631D60433A2}"/>
              </a:ext>
            </a:extLst>
          </p:cNvPr>
          <p:cNvGrpSpPr/>
          <p:nvPr/>
        </p:nvGrpSpPr>
        <p:grpSpPr>
          <a:xfrm>
            <a:off x="1477737" y="2538676"/>
            <a:ext cx="1119696" cy="1488201"/>
            <a:chOff x="1828799" y="1798501"/>
            <a:chExt cx="1163784" cy="1546799"/>
          </a:xfrm>
        </p:grpSpPr>
        <p:sp>
          <p:nvSpPr>
            <p:cNvPr id="36" name="Graphic 4">
              <a:extLst>
                <a:ext uri="{FF2B5EF4-FFF2-40B4-BE49-F238E27FC236}">
                  <a16:creationId xmlns:a16="http://schemas.microsoft.com/office/drawing/2014/main" id="{A22142CD-D017-77E6-1EEE-091896FEBF3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Text Placeholder 4">
              <a:extLst>
                <a:ext uri="{FF2B5EF4-FFF2-40B4-BE49-F238E27FC236}">
                  <a16:creationId xmlns:a16="http://schemas.microsoft.com/office/drawing/2014/main" id="{1147684C-0D82-2CB9-0CFC-1217E99ED74D}"/>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38" name="Group 37">
            <a:extLst>
              <a:ext uri="{FF2B5EF4-FFF2-40B4-BE49-F238E27FC236}">
                <a16:creationId xmlns:a16="http://schemas.microsoft.com/office/drawing/2014/main" id="{7EB50C76-9C03-01BA-394D-8CA5C868D728}"/>
              </a:ext>
            </a:extLst>
          </p:cNvPr>
          <p:cNvGrpSpPr/>
          <p:nvPr/>
        </p:nvGrpSpPr>
        <p:grpSpPr>
          <a:xfrm>
            <a:off x="4423162" y="2538676"/>
            <a:ext cx="1119696" cy="1488201"/>
            <a:chOff x="1828799" y="1798501"/>
            <a:chExt cx="1163784" cy="1546799"/>
          </a:xfrm>
        </p:grpSpPr>
        <p:sp>
          <p:nvSpPr>
            <p:cNvPr id="39" name="Graphic 4">
              <a:extLst>
                <a:ext uri="{FF2B5EF4-FFF2-40B4-BE49-F238E27FC236}">
                  <a16:creationId xmlns:a16="http://schemas.microsoft.com/office/drawing/2014/main" id="{B641CD39-CD32-423D-75F8-A00E1E52E297}"/>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40" name="Text Placeholder 4">
              <a:extLst>
                <a:ext uri="{FF2B5EF4-FFF2-40B4-BE49-F238E27FC236}">
                  <a16:creationId xmlns:a16="http://schemas.microsoft.com/office/drawing/2014/main" id="{F4497F24-8EF4-1C6A-EF02-829325E140B9}"/>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sp>
        <p:nvSpPr>
          <p:cNvPr id="45" name="Text Placeholder 4">
            <a:extLst>
              <a:ext uri="{FF2B5EF4-FFF2-40B4-BE49-F238E27FC236}">
                <a16:creationId xmlns:a16="http://schemas.microsoft.com/office/drawing/2014/main" id="{8BAF0C46-9EE1-1C48-6A15-B47209BB3FE8}"/>
              </a:ext>
            </a:extLst>
          </p:cNvPr>
          <p:cNvSpPr txBox="1">
            <a:spLocks/>
          </p:cNvSpPr>
          <p:nvPr/>
        </p:nvSpPr>
        <p:spPr>
          <a:xfrm>
            <a:off x="6835143" y="3945177"/>
            <a:ext cx="2285999" cy="82290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940"/>
              </a:lnSpc>
            </a:pPr>
            <a:r>
              <a:rPr lang="en-US" sz="2800" b="1" dirty="0">
                <a:solidFill>
                  <a:srgbClr val="94C7B0"/>
                </a:solidFill>
              </a:rPr>
              <a:t>LA TRÉSORERIE POUR GÉRER VOTRE ENTREPRISE ALIMENTAIRE</a:t>
            </a:r>
          </a:p>
        </p:txBody>
      </p:sp>
      <p:sp>
        <p:nvSpPr>
          <p:cNvPr id="46" name="Text Placeholder 6">
            <a:extLst>
              <a:ext uri="{FF2B5EF4-FFF2-40B4-BE49-F238E27FC236}">
                <a16:creationId xmlns:a16="http://schemas.microsoft.com/office/drawing/2014/main" id="{B82F6E1B-CA90-5FFC-A421-F8A7A07B6960}"/>
              </a:ext>
            </a:extLst>
          </p:cNvPr>
          <p:cNvSpPr txBox="1">
            <a:spLocks/>
          </p:cNvSpPr>
          <p:nvPr/>
        </p:nvSpPr>
        <p:spPr>
          <a:xfrm>
            <a:off x="9624979" y="4083199"/>
            <a:ext cx="1932903" cy="822909"/>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940"/>
              </a:lnSpc>
            </a:pPr>
            <a:r>
              <a:rPr lang="en-US" sz="2800" b="1" dirty="0">
                <a:solidFill>
                  <a:srgbClr val="94C7B0"/>
                </a:solidFill>
              </a:rPr>
              <a:t>POUR QUE VOUS PUISSIEZ VIVRE !</a:t>
            </a:r>
          </a:p>
          <a:p>
            <a:pPr algn="ctr">
              <a:lnSpc>
                <a:spcPts val="2940"/>
              </a:lnSpc>
            </a:pPr>
            <a:r>
              <a:rPr lang="en-US" sz="2800" b="1" dirty="0">
                <a:solidFill>
                  <a:srgbClr val="94C7B0"/>
                </a:solidFill>
              </a:rPr>
              <a:t> </a:t>
            </a:r>
          </a:p>
          <a:p>
            <a:pPr algn="ctr">
              <a:lnSpc>
                <a:spcPts val="2940"/>
              </a:lnSpc>
            </a:pPr>
            <a:endParaRPr lang="en-US" sz="2800" b="1" dirty="0">
              <a:solidFill>
                <a:srgbClr val="94C7B0"/>
              </a:solidFill>
            </a:endParaRPr>
          </a:p>
          <a:p>
            <a:pPr algn="ctr">
              <a:lnSpc>
                <a:spcPts val="2940"/>
              </a:lnSpc>
            </a:pPr>
            <a:endParaRPr lang="en-US" sz="2800" b="1" dirty="0">
              <a:solidFill>
                <a:srgbClr val="94C7B0"/>
              </a:solidFill>
            </a:endParaRPr>
          </a:p>
        </p:txBody>
      </p:sp>
      <p:grpSp>
        <p:nvGrpSpPr>
          <p:cNvPr id="47" name="Group 46">
            <a:extLst>
              <a:ext uri="{FF2B5EF4-FFF2-40B4-BE49-F238E27FC236}">
                <a16:creationId xmlns:a16="http://schemas.microsoft.com/office/drawing/2014/main" id="{EC214F2D-7244-B5AE-79EA-FD5D2BBB0659}"/>
              </a:ext>
            </a:extLst>
          </p:cNvPr>
          <p:cNvGrpSpPr/>
          <p:nvPr/>
        </p:nvGrpSpPr>
        <p:grpSpPr>
          <a:xfrm>
            <a:off x="7388398" y="2538676"/>
            <a:ext cx="1119696" cy="1488201"/>
            <a:chOff x="1828799" y="1798501"/>
            <a:chExt cx="1163784" cy="1546799"/>
          </a:xfrm>
        </p:grpSpPr>
        <p:sp>
          <p:nvSpPr>
            <p:cNvPr id="48" name="Graphic 4">
              <a:extLst>
                <a:ext uri="{FF2B5EF4-FFF2-40B4-BE49-F238E27FC236}">
                  <a16:creationId xmlns:a16="http://schemas.microsoft.com/office/drawing/2014/main" id="{C76E06DB-2D27-5434-6044-2A4B96B85DC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49" name="Text Placeholder 4">
              <a:extLst>
                <a:ext uri="{FF2B5EF4-FFF2-40B4-BE49-F238E27FC236}">
                  <a16:creationId xmlns:a16="http://schemas.microsoft.com/office/drawing/2014/main" id="{52512A68-EC1F-5B72-15D9-672DCF5B53D5}"/>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grpSp>
        <p:nvGrpSpPr>
          <p:cNvPr id="50" name="Group 49">
            <a:extLst>
              <a:ext uri="{FF2B5EF4-FFF2-40B4-BE49-F238E27FC236}">
                <a16:creationId xmlns:a16="http://schemas.microsoft.com/office/drawing/2014/main" id="{E2001BEC-2E23-4614-2151-B42E875D4CD6}"/>
              </a:ext>
            </a:extLst>
          </p:cNvPr>
          <p:cNvGrpSpPr/>
          <p:nvPr/>
        </p:nvGrpSpPr>
        <p:grpSpPr>
          <a:xfrm>
            <a:off x="9876896" y="2538676"/>
            <a:ext cx="1119696" cy="1488201"/>
            <a:chOff x="1828799" y="1798501"/>
            <a:chExt cx="1163784" cy="1546799"/>
          </a:xfrm>
        </p:grpSpPr>
        <p:sp>
          <p:nvSpPr>
            <p:cNvPr id="51" name="Graphic 4">
              <a:extLst>
                <a:ext uri="{FF2B5EF4-FFF2-40B4-BE49-F238E27FC236}">
                  <a16:creationId xmlns:a16="http://schemas.microsoft.com/office/drawing/2014/main" id="{01EA781F-82B1-08D8-EECB-AEB58B8F67AF}"/>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52" name="Text Placeholder 4">
              <a:extLst>
                <a:ext uri="{FF2B5EF4-FFF2-40B4-BE49-F238E27FC236}">
                  <a16:creationId xmlns:a16="http://schemas.microsoft.com/office/drawing/2014/main" id="{9BA7B7A8-1AE9-7FEF-1D7A-A72FAB5C8989}"/>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cxnSp>
        <p:nvCxnSpPr>
          <p:cNvPr id="53" name="Straight Connector 52">
            <a:extLst>
              <a:ext uri="{FF2B5EF4-FFF2-40B4-BE49-F238E27FC236}">
                <a16:creationId xmlns:a16="http://schemas.microsoft.com/office/drawing/2014/main" id="{8DC3CF2E-6179-D0F6-74F3-1BB8D578BB06}"/>
              </a:ext>
            </a:extLst>
          </p:cNvPr>
          <p:cNvCxnSpPr>
            <a:cxnSpLocks/>
          </p:cNvCxnSpPr>
          <p:nvPr/>
        </p:nvCxnSpPr>
        <p:spPr>
          <a:xfrm flipV="1">
            <a:off x="3476351" y="2357396"/>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4A627AD-D822-3223-6E6A-2958AF50DA1F}"/>
              </a:ext>
            </a:extLst>
          </p:cNvPr>
          <p:cNvCxnSpPr>
            <a:cxnSpLocks/>
          </p:cNvCxnSpPr>
          <p:nvPr/>
        </p:nvCxnSpPr>
        <p:spPr>
          <a:xfrm flipV="1">
            <a:off x="6424705" y="2357396"/>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635B74A-00AE-D260-26AC-65B8E30E19AD}"/>
              </a:ext>
            </a:extLst>
          </p:cNvPr>
          <p:cNvCxnSpPr>
            <a:cxnSpLocks/>
          </p:cNvCxnSpPr>
          <p:nvPr/>
        </p:nvCxnSpPr>
        <p:spPr>
          <a:xfrm flipV="1">
            <a:off x="9373060" y="2357396"/>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6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en-US" dirty="0"/>
              <a:t>FINANCEMENT NÉCESSAIRE POUR 4 PHASES CLÉS </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2236589" y="2531371"/>
            <a:ext cx="9601201" cy="338995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sz="1800" dirty="0"/>
              <a:t>Le coût du développement de votre produit ou service alimentaire varie en fonction de votre type d'entreprise. Pour les produits physiques, vous devez tenir compte du coût des échantillons et des essais et erreurs, des tests externes concernant la durée de conservation, les allégations nutritionnelles, </a:t>
            </a:r>
            <a:r>
              <a:rPr lang="en-US" sz="1800" dirty="0" err="1"/>
              <a:t>etc.</a:t>
            </a:r>
            <a:r>
              <a:rPr lang="en-US" sz="1800" dirty="0"/>
              <a:t>, de l'achat d'équipements et de matériaux, de la constitution d'un stock initial pour la vente, de l'emballage et de la marque.</a:t>
            </a:r>
          </a:p>
          <a:p>
            <a:pPr>
              <a:buClr>
                <a:srgbClr val="B6D1E1"/>
              </a:buClr>
            </a:pPr>
            <a:endParaRPr lang="en-US" sz="1800" dirty="0"/>
          </a:p>
          <a:p>
            <a:pPr>
              <a:buClr>
                <a:srgbClr val="B6D1E1"/>
              </a:buClr>
            </a:pPr>
            <a:r>
              <a:rPr lang="en-US" sz="1800" dirty="0"/>
              <a:t>Si vous avez besoin d'un local, vous devez prendre en compte le coût du dépôt de garantie, le loyer mensuel et les frais d'aménagement. Avant de vous engager dans des locaux physiques, réfléchissez à ce dont vous avez besoin. Vous avez besoin d'espace pour trois activités : la production/la prestation de services, le stockage et l'administration. L'espace dont vous avez besoin dépend de votre type de produit alimentaire (production alimentaire à haut risque ou à faible risque, ou restauration). Si vous vous installez à domicile, soyez réaliste quant à ce que vous pouvez réaliser dans un espace réduit. </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4484077"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COÛT DU DÉVELOPPEMENT </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Tree>
    <p:extLst>
      <p:ext uri="{BB962C8B-B14F-4D97-AF65-F5344CB8AC3E}">
        <p14:creationId xmlns:p14="http://schemas.microsoft.com/office/powerpoint/2010/main" val="3238101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en-US" dirty="0"/>
              <a:t>FINANCEMENT NÉCESSAIRE POUR 4 PHASES CLÉS </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2180492" y="3059723"/>
            <a:ext cx="9319845" cy="309101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sz="2000" dirty="0"/>
              <a:t>Le lancement d'un nouveau produit/service alimentaire sur le marché peut être le début d'une phase passionnante... ou d'une expérience coûteuse.  Comme dans de nombreux aspects de l'industrie alimentaire, la préparation est la clé du succès.  </a:t>
            </a:r>
          </a:p>
          <a:p>
            <a:pPr>
              <a:buClr>
                <a:srgbClr val="B6D1E1"/>
              </a:buClr>
            </a:pPr>
            <a:endParaRPr lang="en-US" sz="2000" dirty="0"/>
          </a:p>
          <a:p>
            <a:pPr>
              <a:buClr>
                <a:srgbClr val="B6D1E1"/>
              </a:buClr>
            </a:pPr>
            <a:r>
              <a:rPr lang="en-US" sz="2000" dirty="0"/>
              <a:t>Vous devez trouver un équilibre entre la nécessité de créer un sentiment d'attente et d'excitation pour le lancement de votre projet, en commençant des semaines, voire des mois à l'avance, et la nécessité d'être aussi rentable que possible. Soyez aussi créatif que possible et consacrez du temps à l'élaboration de vos messages de vente pour qu'ils soient aussi convaincants que possible. </a:t>
            </a:r>
          </a:p>
          <a:p>
            <a:pPr>
              <a:buClr>
                <a:srgbClr val="B6D1E1"/>
              </a:buClr>
            </a:pPr>
            <a:endParaRPr lang="en-US" sz="2000" dirty="0"/>
          </a:p>
          <a:p>
            <a:pPr>
              <a:buClr>
                <a:srgbClr val="B6D1E1"/>
              </a:buClr>
            </a:pPr>
            <a:r>
              <a:rPr lang="en-US" sz="2000" dirty="0"/>
              <a:t>Établissez un budget et respectez-le.</a:t>
            </a:r>
          </a:p>
          <a:p>
            <a:pPr>
              <a:buClr>
                <a:srgbClr val="B6D1E1"/>
              </a:buClr>
            </a:pPr>
            <a:endParaRPr lang="en-US" sz="2000" dirty="0"/>
          </a:p>
          <a:p>
            <a:pPr>
              <a:buClr>
                <a:srgbClr val="B6D1E1"/>
              </a:buClr>
            </a:pPr>
            <a:endParaRPr lang="en-US" sz="2000"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57501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LE LANCEMENT SUR LE MARCHÉ DE VOTRE PRODUIT OU SERVICE ALIMENTAIRE</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spTree>
    <p:extLst>
      <p:ext uri="{BB962C8B-B14F-4D97-AF65-F5344CB8AC3E}">
        <p14:creationId xmlns:p14="http://schemas.microsoft.com/office/powerpoint/2010/main" val="31019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en-US" dirty="0"/>
              <a:t>FINANCEMENT NÉCESSAIRE POUR 4 PHASES CLÉS </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671732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LA TRÉSORERIE POUR GÉRER VOTRE ENTREPRISE</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2180492" y="2936631"/>
            <a:ext cx="9319845" cy="321410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Le maintien d'un flux de trésorerie sain est vital pour la création d'une entreprise. L'argent est roi ou reine", car les dangers d'un manque de liquidités sont très réels pour la plupart des entreprises en phase de démarrage.</a:t>
            </a:r>
          </a:p>
          <a:p>
            <a:pPr>
              <a:buClr>
                <a:srgbClr val="B6D1E1"/>
              </a:buClr>
            </a:pPr>
            <a:endParaRPr lang="en-US" dirty="0"/>
          </a:p>
          <a:p>
            <a:pPr>
              <a:buClr>
                <a:srgbClr val="B6D1E1"/>
              </a:buClr>
            </a:pPr>
            <a:r>
              <a:rPr lang="en-US" sz="2400" b="1" i="1" dirty="0">
                <a:solidFill>
                  <a:srgbClr val="94C7B0"/>
                </a:solidFill>
              </a:rPr>
              <a:t>Une prévision de trésorerie de base vous aidera à identifier les domaines dans lesquels votre entreprise alimentaire aura besoin d'un soutien, soit de vos propres ressources, soit d'une autre source de financement (voir la section suivante).</a:t>
            </a:r>
          </a:p>
          <a:p>
            <a:pPr>
              <a:buClr>
                <a:srgbClr val="B6D1E1"/>
              </a:buClr>
            </a:pPr>
            <a:endParaRPr lang="en-US" dirty="0"/>
          </a:p>
          <a:p>
            <a:pPr>
              <a:buClr>
                <a:srgbClr val="B6D1E1"/>
              </a:buClr>
            </a:pPr>
            <a:r>
              <a:rPr lang="en-US" dirty="0"/>
              <a:t>Les prévisions de trésorerie sont des estimations éclairées, et il est très important de rassembler des preuves à l'appui des chiffres que vous calculez.</a:t>
            </a:r>
          </a:p>
          <a:p>
            <a:pPr>
              <a:buClr>
                <a:srgbClr val="B6D1E1"/>
              </a:buClr>
            </a:pPr>
            <a:endParaRPr lang="en-US" dirty="0"/>
          </a:p>
        </p:txBody>
      </p:sp>
    </p:spTree>
    <p:extLst>
      <p:ext uri="{BB962C8B-B14F-4D97-AF65-F5344CB8AC3E}">
        <p14:creationId xmlns:p14="http://schemas.microsoft.com/office/powerpoint/2010/main" val="1297908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en-US" dirty="0"/>
              <a:t>FINANCEMENT NÉCESSAIRE POUR 4 PHASES CLÉS </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1923942" y="1745989"/>
            <a:ext cx="978026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2500" b="1" dirty="0">
                <a:solidFill>
                  <a:srgbClr val="94C7B0"/>
                </a:solidFill>
              </a:rPr>
              <a:t>LA TRÉSORERIE POUR GÉRER VOTRE ENTREPRISE - QUELQUES CONSEILS</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1932516" y="2403361"/>
            <a:ext cx="9671539"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en-US" sz="1800" dirty="0"/>
              <a:t>Discutez avec des clients potentiels et déterminez leurs besoins. Dans certains cas, vous pouvez effectuer des préventes/recouvrer des commandes à l'avance.</a:t>
            </a:r>
          </a:p>
          <a:p>
            <a:pPr marL="342900" indent="-342900">
              <a:buClr>
                <a:srgbClr val="B6D1E1"/>
              </a:buClr>
              <a:buFont typeface="Arial" panose="020B0604020202020204" pitchFamily="34" charset="0"/>
              <a:buChar char="•"/>
            </a:pPr>
            <a:r>
              <a:rPr lang="en-US" sz="1800" b="1" dirty="0"/>
              <a:t>Vente anticipée </a:t>
            </a:r>
            <a:r>
              <a:rPr lang="en-US" sz="1800" dirty="0"/>
              <a:t>- Les clients commandent parfois à l'avance, à un tarif préférentiel, en achetant (et parfois même en payant) à l'avance afin de s'assurer qu'ils auront votre produit alimentaire quand ils le voudront. La restauration d'un événement en est un bon exemple - vous DEVEZ percevoir un acompte pour votre propre sécurité et votre trésorerie. </a:t>
            </a:r>
          </a:p>
        </p:txBody>
      </p:sp>
      <p:sp>
        <p:nvSpPr>
          <p:cNvPr id="4" name="Rectangle 3">
            <a:extLst>
              <a:ext uri="{FF2B5EF4-FFF2-40B4-BE49-F238E27FC236}">
                <a16:creationId xmlns:a16="http://schemas.microsoft.com/office/drawing/2014/main" id="{A3304335-9123-FD31-CDE9-49408D42F8A5}"/>
              </a:ext>
            </a:extLst>
          </p:cNvPr>
          <p:cNvSpPr/>
          <p:nvPr/>
        </p:nvSpPr>
        <p:spPr>
          <a:xfrm>
            <a:off x="2432286" y="4699448"/>
            <a:ext cx="11131061" cy="211015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5D46235-B337-8A9C-4E4B-BF808D881E66}"/>
              </a:ext>
            </a:extLst>
          </p:cNvPr>
          <p:cNvGrpSpPr/>
          <p:nvPr/>
        </p:nvGrpSpPr>
        <p:grpSpPr>
          <a:xfrm>
            <a:off x="9146435" y="4152457"/>
            <a:ext cx="2788753" cy="578690"/>
            <a:chOff x="2045517" y="6166884"/>
            <a:chExt cx="2788753" cy="578690"/>
          </a:xfrm>
        </p:grpSpPr>
        <p:sp>
          <p:nvSpPr>
            <p:cNvPr id="9" name="Rectangle 8">
              <a:extLst>
                <a:ext uri="{FF2B5EF4-FFF2-40B4-BE49-F238E27FC236}">
                  <a16:creationId xmlns:a16="http://schemas.microsoft.com/office/drawing/2014/main" id="{6EA87155-3456-F844-6F2D-A750B5910F98}"/>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716FE2-6630-832D-2FA0-23D40466EB8A}"/>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57AD20-E94F-69DC-84AE-FB32C4E0A03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2BE73180-194D-F167-8ECA-98B888EA0F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3" name="Text Placeholder 2">
            <a:extLst>
              <a:ext uri="{FF2B5EF4-FFF2-40B4-BE49-F238E27FC236}">
                <a16:creationId xmlns:a16="http://schemas.microsoft.com/office/drawing/2014/main" id="{889A9EA9-47AA-880A-997B-CA7D18C96BF4}"/>
              </a:ext>
            </a:extLst>
          </p:cNvPr>
          <p:cNvSpPr txBox="1">
            <a:spLocks/>
          </p:cNvSpPr>
          <p:nvPr/>
        </p:nvSpPr>
        <p:spPr>
          <a:xfrm>
            <a:off x="212409" y="4717876"/>
            <a:ext cx="2303583"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IE" b="1" dirty="0">
                <a:solidFill>
                  <a:srgbClr val="94C7B0"/>
                </a:solidFill>
              </a:rPr>
              <a:t>Établir une prévision de trésorerie simple sur une feuille de calcul mensuelle</a:t>
            </a:r>
            <a:endParaRPr lang="en-US" b="1" dirty="0">
              <a:solidFill>
                <a:srgbClr val="94C7B0"/>
              </a:solidFill>
            </a:endParaRPr>
          </a:p>
        </p:txBody>
      </p:sp>
      <p:sp>
        <p:nvSpPr>
          <p:cNvPr id="15" name="Text Placeholder 7">
            <a:extLst>
              <a:ext uri="{FF2B5EF4-FFF2-40B4-BE49-F238E27FC236}">
                <a16:creationId xmlns:a16="http://schemas.microsoft.com/office/drawing/2014/main" id="{B44CF808-E70B-F36F-E89A-64BC8826E0D0}"/>
              </a:ext>
            </a:extLst>
          </p:cNvPr>
          <p:cNvSpPr txBox="1">
            <a:spLocks/>
          </p:cNvSpPr>
          <p:nvPr/>
        </p:nvSpPr>
        <p:spPr>
          <a:xfrm>
            <a:off x="2840413" y="4838026"/>
            <a:ext cx="8247185" cy="179363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Indiquez le montant que vous pensez percevoir des ventes (vos débiteurs) sur la base de vos prévisions de ventes, le coût du soutien des ventes et tous les coûts fixes nécessaires au fonctionnement de l'entreprise alimentaire (loyer, factures de services publics, salaires, assurances</a:t>
            </a:r>
            <a:r>
              <a:rPr lang="en-US" dirty="0" err="1"/>
              <a:t>, etc</a:t>
            </a:r>
            <a:r>
              <a:rPr lang="en-US" dirty="0"/>
              <a:t>.)  Voir page suivante ....</a:t>
            </a:r>
          </a:p>
        </p:txBody>
      </p:sp>
    </p:spTree>
    <p:extLst>
      <p:ext uri="{BB962C8B-B14F-4D97-AF65-F5344CB8AC3E}">
        <p14:creationId xmlns:p14="http://schemas.microsoft.com/office/powerpoint/2010/main" val="70790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4300-CD6A-537D-0DE6-A2A90900DFD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401407-79B4-792E-9D8B-87389D273E1D}"/>
              </a:ext>
            </a:extLst>
          </p:cNvPr>
          <p:cNvSpPr>
            <a:spLocks noGrp="1"/>
          </p:cNvSpPr>
          <p:nvPr>
            <p:ph type="body" sz="quarter" idx="27"/>
          </p:nvPr>
        </p:nvSpPr>
        <p:spPr/>
        <p:txBody>
          <a:bodyPr/>
          <a:lstStyle/>
          <a:p>
            <a:r>
              <a:rPr lang="en-US" dirty="0"/>
              <a:t>FINANCEMENT NÉCESSAIRE POUR 4 PHASES CLÉS </a:t>
            </a:r>
          </a:p>
        </p:txBody>
      </p:sp>
      <p:cxnSp>
        <p:nvCxnSpPr>
          <p:cNvPr id="14" name="Straight Connector 13">
            <a:extLst>
              <a:ext uri="{FF2B5EF4-FFF2-40B4-BE49-F238E27FC236}">
                <a16:creationId xmlns:a16="http://schemas.microsoft.com/office/drawing/2014/main" id="{E682A6E7-7901-22A3-DD78-E47DF0CB5029}"/>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C8CF4668-1316-F8F7-C138-BBB412810A1E}"/>
              </a:ext>
            </a:extLst>
          </p:cNvPr>
          <p:cNvSpPr txBox="1">
            <a:spLocks/>
          </p:cNvSpPr>
          <p:nvPr/>
        </p:nvSpPr>
        <p:spPr>
          <a:xfrm>
            <a:off x="751412" y="1466704"/>
            <a:ext cx="89505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CASHFLOW, un exemple - pots de confiture </a:t>
            </a:r>
          </a:p>
        </p:txBody>
      </p:sp>
      <p:grpSp>
        <p:nvGrpSpPr>
          <p:cNvPr id="5" name="Group 4">
            <a:extLst>
              <a:ext uri="{FF2B5EF4-FFF2-40B4-BE49-F238E27FC236}">
                <a16:creationId xmlns:a16="http://schemas.microsoft.com/office/drawing/2014/main" id="{B06CA1C1-3EAC-B307-5730-8A5189384D40}"/>
              </a:ext>
            </a:extLst>
          </p:cNvPr>
          <p:cNvGrpSpPr/>
          <p:nvPr/>
        </p:nvGrpSpPr>
        <p:grpSpPr>
          <a:xfrm>
            <a:off x="8876414" y="1317007"/>
            <a:ext cx="2788753" cy="578690"/>
            <a:chOff x="2045517" y="6166884"/>
            <a:chExt cx="2788753" cy="578690"/>
          </a:xfrm>
        </p:grpSpPr>
        <p:sp>
          <p:nvSpPr>
            <p:cNvPr id="9" name="Rectangle 8">
              <a:extLst>
                <a:ext uri="{FF2B5EF4-FFF2-40B4-BE49-F238E27FC236}">
                  <a16:creationId xmlns:a16="http://schemas.microsoft.com/office/drawing/2014/main" id="{7FF27B7E-9FF8-EEE0-4292-563AE919E480}"/>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1DBA48-B39E-9BAC-680C-36BA16B6DD3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F76CC-CAA0-BCBA-E86F-792C1EA9C7C7}"/>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29981ACA-D2D1-3FA8-86CD-CFFAC49E57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5" name="Text Placeholder 7">
            <a:extLst>
              <a:ext uri="{FF2B5EF4-FFF2-40B4-BE49-F238E27FC236}">
                <a16:creationId xmlns:a16="http://schemas.microsoft.com/office/drawing/2014/main" id="{7A3C77ED-B518-18E3-80EE-9567F3544229}"/>
              </a:ext>
            </a:extLst>
          </p:cNvPr>
          <p:cNvSpPr txBox="1">
            <a:spLocks/>
          </p:cNvSpPr>
          <p:nvPr/>
        </p:nvSpPr>
        <p:spPr>
          <a:xfrm>
            <a:off x="551497" y="4615499"/>
            <a:ext cx="11307017" cy="179363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1600" b="1" dirty="0"/>
              <a:t>Ce que montre ce tableau : </a:t>
            </a:r>
            <a:r>
              <a:rPr lang="en-GB" sz="1600" dirty="0"/>
              <a:t>Pour chaque </a:t>
            </a:r>
            <a:r>
              <a:rPr lang="en-GB" sz="1600" b="1" dirty="0"/>
              <a:t>mois</a:t>
            </a:r>
            <a:r>
              <a:rPr lang="en-GB" sz="1600" dirty="0"/>
              <a:t>, l'entreprise de confiture suit :</a:t>
            </a:r>
          </a:p>
          <a:p>
            <a:pPr marL="342900" indent="-342900">
              <a:buFont typeface="Arial" panose="020B0604020202020204" pitchFamily="34" charset="0"/>
              <a:buChar char="•"/>
            </a:pPr>
            <a:r>
              <a:rPr lang="en-GB" sz="1600" b="1" dirty="0"/>
              <a:t>Ventes prévues </a:t>
            </a:r>
            <a:r>
              <a:rPr lang="en-GB" sz="1600" dirty="0"/>
              <a:t>- total des ventes prévues (elles ne seront peut-être pas toutes perçues immédiatement).</a:t>
            </a:r>
          </a:p>
          <a:p>
            <a:pPr marL="342900" indent="-342900">
              <a:buFont typeface="Arial" panose="020B0604020202020204" pitchFamily="34" charset="0"/>
              <a:buChar char="•"/>
            </a:pPr>
            <a:r>
              <a:rPr lang="en-GB" sz="1600" b="1" dirty="0"/>
              <a:t>Encaissements </a:t>
            </a:r>
            <a:r>
              <a:rPr lang="en-GB" sz="1600" dirty="0"/>
              <a:t>- revenus réels perçus ce mois-là (provenant de ventes courantes ou antérieures).</a:t>
            </a:r>
          </a:p>
          <a:p>
            <a:pPr marL="342900" indent="-342900">
              <a:buFont typeface="Arial" panose="020B0604020202020204" pitchFamily="34" charset="0"/>
              <a:buChar char="•"/>
            </a:pPr>
            <a:r>
              <a:rPr lang="en-GB" sz="1600" b="1" dirty="0"/>
              <a:t>Coût des marchandises vendues (COGS</a:t>
            </a:r>
            <a:r>
              <a:rPr lang="en-GB" sz="1600" dirty="0"/>
              <a:t>) - coûts variables liés au volume de production (ingrédients, bocaux, étiquettes).</a:t>
            </a:r>
          </a:p>
          <a:p>
            <a:pPr marL="342900" indent="-342900">
              <a:buFont typeface="Arial" panose="020B0604020202020204" pitchFamily="34" charset="0"/>
              <a:buChar char="•"/>
            </a:pPr>
            <a:r>
              <a:rPr lang="en-GB" sz="1600" b="1" dirty="0"/>
              <a:t>Coûts fixes </a:t>
            </a:r>
            <a:r>
              <a:rPr lang="en-GB" sz="1600" dirty="0"/>
              <a:t>- dépenses courantes telles que le loyer, l'assurance et les services publics (ici : 1500 €/mois).</a:t>
            </a:r>
          </a:p>
          <a:p>
            <a:pPr marL="342900" indent="-342900">
              <a:buFont typeface="Arial" panose="020B0604020202020204" pitchFamily="34" charset="0"/>
              <a:buChar char="•"/>
            </a:pPr>
            <a:r>
              <a:rPr lang="en-GB" sz="1600" b="1" dirty="0"/>
              <a:t>Flux de trésorerie net </a:t>
            </a:r>
            <a:r>
              <a:rPr lang="en-GB" sz="1600" dirty="0"/>
              <a:t>- ce qui reste après avoir soustrait les frais de vente et les coûts fixes de l'encaissement.</a:t>
            </a:r>
          </a:p>
        </p:txBody>
      </p:sp>
      <p:pic>
        <p:nvPicPr>
          <p:cNvPr id="17" name="Picture 16">
            <a:extLst>
              <a:ext uri="{FF2B5EF4-FFF2-40B4-BE49-F238E27FC236}">
                <a16:creationId xmlns:a16="http://schemas.microsoft.com/office/drawing/2014/main" id="{5F94BDED-C4D4-D1D6-9F23-27911D82A01C}"/>
              </a:ext>
            </a:extLst>
          </p:cNvPr>
          <p:cNvPicPr>
            <a:picLocks noChangeAspect="1"/>
          </p:cNvPicPr>
          <p:nvPr/>
        </p:nvPicPr>
        <p:blipFill>
          <a:blip r:embed="rId4"/>
          <a:stretch>
            <a:fillRect/>
          </a:stretch>
        </p:blipFill>
        <p:spPr>
          <a:xfrm>
            <a:off x="941088" y="2070998"/>
            <a:ext cx="6684580" cy="2407990"/>
          </a:xfrm>
          <a:prstGeom prst="rect">
            <a:avLst/>
          </a:prstGeom>
        </p:spPr>
      </p:pic>
      <p:graphicFrame>
        <p:nvGraphicFramePr>
          <p:cNvPr id="3" name="Object 2">
            <a:extLst>
              <a:ext uri="{FF2B5EF4-FFF2-40B4-BE49-F238E27FC236}">
                <a16:creationId xmlns:a16="http://schemas.microsoft.com/office/drawing/2014/main" id="{0CD16069-F8B7-BD7F-5960-667FC459AB2C}"/>
              </a:ext>
            </a:extLst>
          </p:cNvPr>
          <p:cNvGraphicFramePr>
            <a:graphicFrameLocks noChangeAspect="1"/>
          </p:cNvGraphicFramePr>
          <p:nvPr>
            <p:extLst>
              <p:ext uri="{D42A27DB-BD31-4B8C-83A1-F6EECF244321}">
                <p14:modId xmlns:p14="http://schemas.microsoft.com/office/powerpoint/2010/main" val="621020419"/>
              </p:ext>
            </p:extLst>
          </p:nvPr>
        </p:nvGraphicFramePr>
        <p:xfrm>
          <a:off x="9868006" y="2105396"/>
          <a:ext cx="914400" cy="781050"/>
        </p:xfrm>
        <a:graphic>
          <a:graphicData uri="http://schemas.openxmlformats.org/presentationml/2006/ole">
            <mc:AlternateContent xmlns:mc="http://schemas.openxmlformats.org/markup-compatibility/2006">
              <mc:Choice xmlns:v="urn:schemas-microsoft-com:vml" Requires="v">
                <p:oleObj name="Macro-Enabled Worksheet" showAsIcon="1" r:id="rId5" imgW="914249" imgH="781050" progId="Excel.SheetMacroEnabled.12">
                  <p:embed/>
                </p:oleObj>
              </mc:Choice>
              <mc:Fallback>
                <p:oleObj name="Macro-Enabled Worksheet" showAsIcon="1" r:id="rId5" imgW="914249" imgH="781050" progId="Excel.SheetMacroEnabled.12">
                  <p:embed/>
                  <p:pic>
                    <p:nvPicPr>
                      <p:cNvPr id="0" name=""/>
                      <p:cNvPicPr/>
                      <p:nvPr/>
                    </p:nvPicPr>
                    <p:blipFill>
                      <a:blip r:embed="rId6"/>
                      <a:stretch>
                        <a:fillRect/>
                      </a:stretch>
                    </p:blipFill>
                    <p:spPr>
                      <a:xfrm>
                        <a:off x="9868006" y="2105396"/>
                        <a:ext cx="914400" cy="7810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9E2459AE-6CB6-B89F-0B84-775A9036412A}"/>
              </a:ext>
            </a:extLst>
          </p:cNvPr>
          <p:cNvSpPr txBox="1"/>
          <p:nvPr/>
        </p:nvSpPr>
        <p:spPr>
          <a:xfrm>
            <a:off x="8991812" y="2875698"/>
            <a:ext cx="2666788" cy="830997"/>
          </a:xfrm>
          <a:prstGeom prst="rect">
            <a:avLst/>
          </a:prstGeom>
          <a:noFill/>
        </p:spPr>
        <p:txBody>
          <a:bodyPr wrap="square" rtlCol="0">
            <a:spAutoFit/>
          </a:bodyPr>
          <a:lstStyle/>
          <a:p>
            <a:r>
              <a:rPr lang="en-IE" sz="1600" b="1" dirty="0"/>
              <a:t>Double-cliquez sur cette icône Excel pour télécharger et enregistrer un modèle que vous pourrez utiliser. </a:t>
            </a:r>
          </a:p>
        </p:txBody>
      </p:sp>
    </p:spTree>
    <p:extLst>
      <p:ext uri="{BB962C8B-B14F-4D97-AF65-F5344CB8AC3E}">
        <p14:creationId xmlns:p14="http://schemas.microsoft.com/office/powerpoint/2010/main" val="266086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en-US" sz="2800" dirty="0"/>
              <a:t>RÉPARTITION MENSUELLE POUR NOTRE ACTIVITÉ DE CONFITURE</a:t>
            </a:r>
          </a:p>
        </p:txBody>
      </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366452" y="1314856"/>
            <a:ext cx="11219936" cy="3460292"/>
          </a:xfrm>
          <a:prstGeom prst="rect">
            <a:avLst/>
          </a:prstGeom>
        </p:spPr>
        <p:txBody>
          <a:bodyPr vert="horz" lIns="91440" tIns="45720" rIns="91440" bIns="45720" numCol="2"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b="1" dirty="0">
                <a:solidFill>
                  <a:srgbClr val="94C7B0"/>
                </a:solidFill>
              </a:rPr>
              <a:t>Janvier</a:t>
            </a:r>
          </a:p>
          <a:p>
            <a:r>
              <a:rPr lang="en-GB" sz="1600" dirty="0"/>
              <a:t>Ventes attendues : 2000 euros, mais seulement 1800 euros </a:t>
            </a:r>
            <a:r>
              <a:rPr lang="en-GB" sz="1600" dirty="0" err="1"/>
              <a:t>ont</a:t>
            </a:r>
            <a:r>
              <a:rPr lang="en-GB" sz="1600" dirty="0"/>
              <a:t> </a:t>
            </a:r>
          </a:p>
          <a:p>
            <a:r>
              <a:rPr lang="en-GB" sz="1600" dirty="0" err="1"/>
              <a:t>été</a:t>
            </a:r>
            <a:r>
              <a:rPr lang="en-GB" sz="1600" dirty="0"/>
              <a:t> collectés.</a:t>
            </a:r>
          </a:p>
          <a:p>
            <a:r>
              <a:rPr lang="en-GB" sz="1600" dirty="0"/>
              <a:t>Coûts élevés : 600 € (COGS) + 1500 € = 2100 € de dépenses totales.</a:t>
            </a:r>
          </a:p>
          <a:p>
            <a:r>
              <a:rPr lang="en-GB" sz="1600" dirty="0"/>
              <a:t>➤ </a:t>
            </a:r>
            <a:r>
              <a:rPr lang="en-GB" sz="1600" b="1" dirty="0"/>
              <a:t>Flux de trésorerie net : -300€ </a:t>
            </a:r>
            <a:r>
              <a:rPr lang="en-GB" sz="1600" dirty="0"/>
              <a:t>(perte en cours ce mois-ci).</a:t>
            </a:r>
          </a:p>
          <a:p>
            <a:endParaRPr lang="en-GB" sz="1600" b="1" dirty="0"/>
          </a:p>
          <a:p>
            <a:r>
              <a:rPr lang="en-GB" sz="1600" b="1" dirty="0">
                <a:solidFill>
                  <a:srgbClr val="94C7B0"/>
                </a:solidFill>
              </a:rPr>
              <a:t>Février</a:t>
            </a:r>
          </a:p>
          <a:p>
            <a:r>
              <a:rPr lang="en-GB" sz="1600" dirty="0"/>
              <a:t>Les ventes augmentent légèrement ; la trésorerie est de 2100 €.                        ➤ Toujours </a:t>
            </a:r>
            <a:r>
              <a:rPr lang="en-GB" sz="1600" b="1" dirty="0"/>
              <a:t>-60€</a:t>
            </a:r>
            <a:r>
              <a:rPr lang="en-GB" sz="1600" dirty="0"/>
              <a:t>, mais mieux qu'en janvier, proche de l'équilibre.</a:t>
            </a:r>
          </a:p>
          <a:p>
            <a:endParaRPr lang="en-GB" sz="1600" b="1" dirty="0"/>
          </a:p>
          <a:p>
            <a:r>
              <a:rPr lang="en-GB" sz="1600" b="1" dirty="0">
                <a:solidFill>
                  <a:srgbClr val="94C7B0"/>
                </a:solidFill>
              </a:rPr>
              <a:t>Mars</a:t>
            </a:r>
          </a:p>
          <a:p>
            <a:r>
              <a:rPr lang="en-GB" sz="1600" dirty="0"/>
              <a:t>Poursuite de la croissance des ventes : 2300 € collectés.                                      Le coût de revient est de 750 € (plus élevé en raison de l'augmentation de la production).</a:t>
            </a:r>
          </a:p>
          <a:p>
            <a:r>
              <a:rPr lang="en-GB" sz="1600" dirty="0"/>
              <a:t>➤ Enfin, </a:t>
            </a:r>
            <a:r>
              <a:rPr lang="en-GB" sz="1600" b="1" dirty="0"/>
              <a:t>50 € de flux de trésorerie positif </a:t>
            </a:r>
            <a:r>
              <a:rPr lang="en-GB" sz="1600" dirty="0"/>
              <a:t>- </a:t>
            </a:r>
            <a:r>
              <a:rPr lang="en-GB" sz="1600" dirty="0" err="1"/>
              <a:t>l'entreprise</a:t>
            </a:r>
            <a:r>
              <a:rPr lang="en-GB" sz="1600" dirty="0"/>
              <a:t> </a:t>
            </a:r>
          </a:p>
          <a:p>
            <a:r>
              <a:rPr lang="en-GB" sz="1600" dirty="0"/>
              <a:t>commence à faire des bénéfices.</a:t>
            </a:r>
          </a:p>
          <a:p>
            <a:endParaRPr lang="en-GB" sz="1600" dirty="0"/>
          </a:p>
          <a:p>
            <a:endParaRPr lang="en-GB" sz="1600" dirty="0"/>
          </a:p>
          <a:p>
            <a:endParaRPr lang="en-GB" sz="1600" dirty="0"/>
          </a:p>
          <a:p>
            <a:endParaRPr lang="en-GB" sz="1600" dirty="0"/>
          </a:p>
          <a:p>
            <a:r>
              <a:rPr lang="en-GB" sz="1600" b="1" dirty="0">
                <a:solidFill>
                  <a:srgbClr val="94C7B0"/>
                </a:solidFill>
              </a:rPr>
              <a:t>Avril à juillet</a:t>
            </a:r>
          </a:p>
          <a:p>
            <a:r>
              <a:rPr lang="en-GB" sz="1600" dirty="0"/>
              <a:t>Amélioration constante : augmentation des ventes et efficacité des opérations.</a:t>
            </a:r>
          </a:p>
          <a:p>
            <a:r>
              <a:rPr lang="en-GB" sz="1600" dirty="0"/>
              <a:t>Meilleur mois : </a:t>
            </a:r>
            <a:r>
              <a:rPr lang="en-GB" sz="1600" b="1" dirty="0"/>
              <a:t>Juin </a:t>
            </a:r>
            <a:r>
              <a:rPr lang="en-GB" sz="1600" dirty="0"/>
              <a:t>avec 3 000 euros collectés et des coûts de 2 460 euros.</a:t>
            </a:r>
          </a:p>
          <a:p>
            <a:r>
              <a:rPr lang="en-GB" sz="1600" dirty="0"/>
              <a:t>➤ </a:t>
            </a:r>
            <a:r>
              <a:rPr lang="en-GB" sz="1600" b="1" dirty="0"/>
              <a:t>Flux de trésorerie net : 540 euros </a:t>
            </a:r>
            <a:r>
              <a:rPr lang="en-GB" sz="1600" dirty="0"/>
              <a:t>en juin - une marge saine.</a:t>
            </a:r>
          </a:p>
          <a:p>
            <a:endParaRPr lang="en-GB" sz="1600" dirty="0"/>
          </a:p>
          <a:p>
            <a:r>
              <a:rPr lang="en-GB" sz="1600" b="1" dirty="0">
                <a:solidFill>
                  <a:srgbClr val="94C7B0"/>
                </a:solidFill>
              </a:rPr>
              <a:t>Août à octobre</a:t>
            </a:r>
          </a:p>
          <a:p>
            <a:r>
              <a:rPr lang="en-GB" sz="1600" dirty="0"/>
              <a:t>Légère baisse saisonnière, mais toujours rentable.</a:t>
            </a:r>
          </a:p>
          <a:p>
            <a:r>
              <a:rPr lang="en-GB" sz="1600" dirty="0"/>
              <a:t>L'entreprise est stable et génère un </a:t>
            </a:r>
            <a:r>
              <a:rPr lang="en-GB" sz="1600" b="1" dirty="0"/>
              <a:t>flux de trésorerie positif </a:t>
            </a:r>
            <a:r>
              <a:rPr lang="en-GB" sz="1600" dirty="0"/>
              <a:t>(par exemple, 330 euros en août).</a:t>
            </a:r>
          </a:p>
          <a:p>
            <a:endParaRPr lang="en-GB" sz="1600" b="1" dirty="0"/>
          </a:p>
          <a:p>
            <a:r>
              <a:rPr lang="en-GB" sz="1600" b="1" dirty="0">
                <a:solidFill>
                  <a:srgbClr val="94C7B0"/>
                </a:solidFill>
              </a:rPr>
              <a:t>Novembre et décembre</a:t>
            </a:r>
          </a:p>
          <a:p>
            <a:r>
              <a:rPr lang="en-GB" sz="1600" dirty="0"/>
              <a:t>Baisse de la demande ? Baisse des ventes.</a:t>
            </a:r>
          </a:p>
          <a:p>
            <a:r>
              <a:rPr lang="en-GB" sz="1600" dirty="0"/>
              <a:t>L'encaissement est à nouveau inférieur aux coûts.</a:t>
            </a:r>
          </a:p>
          <a:p>
            <a:r>
              <a:rPr lang="en-GB" sz="1600" dirty="0"/>
              <a:t>➤ </a:t>
            </a:r>
            <a:r>
              <a:rPr lang="en-GB" sz="1600" b="1" dirty="0"/>
              <a:t>Rendements négatifs des flux de trésorerie </a:t>
            </a:r>
            <a:r>
              <a:rPr lang="en-GB" sz="1600" dirty="0"/>
              <a:t>: -90 € et -130 € respectivement.</a:t>
            </a:r>
          </a:p>
          <a:p>
            <a:pPr marL="342900" indent="-342900">
              <a:buClr>
                <a:srgbClr val="B6D1E1"/>
              </a:buClr>
              <a:buFont typeface="Arial" panose="020B0604020202020204" pitchFamily="34" charset="0"/>
              <a:buChar char="•"/>
            </a:pPr>
            <a:endParaRPr lang="en-US" sz="1600" dirty="0"/>
          </a:p>
          <a:p>
            <a:pPr>
              <a:buClr>
                <a:srgbClr val="B6D1E1"/>
              </a:buClr>
            </a:pPr>
            <a:endParaRPr lang="en-US" sz="1600" dirty="0"/>
          </a:p>
          <a:p>
            <a:pPr marL="342900" indent="-342900">
              <a:buClr>
                <a:srgbClr val="B6D1E1"/>
              </a:buClr>
              <a:buFont typeface="Arial" panose="020B0604020202020204" pitchFamily="34" charset="0"/>
              <a:buChar char="•"/>
            </a:pPr>
            <a:endParaRPr lang="en-US" sz="1800" dirty="0"/>
          </a:p>
        </p:txBody>
      </p:sp>
    </p:spTree>
    <p:extLst>
      <p:ext uri="{BB962C8B-B14F-4D97-AF65-F5344CB8AC3E}">
        <p14:creationId xmlns:p14="http://schemas.microsoft.com/office/powerpoint/2010/main" val="416530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F607E-4DD3-8E47-8DA2-99504899E7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1F3A63-1BCB-E799-7AE6-EC4993D8610B}"/>
              </a:ext>
            </a:extLst>
          </p:cNvPr>
          <p:cNvSpPr>
            <a:spLocks noGrp="1"/>
          </p:cNvSpPr>
          <p:nvPr>
            <p:ph type="body" sz="quarter" idx="27"/>
          </p:nvPr>
        </p:nvSpPr>
        <p:spPr/>
        <p:txBody>
          <a:bodyPr/>
          <a:lstStyle/>
          <a:p>
            <a:r>
              <a:rPr lang="en-US" sz="2800" dirty="0"/>
              <a:t>QUEL DOIT ÊTRE LE PLAN D'AFFAIRES DE NOTRE ENTREPRISE DE CONFITURE ?</a:t>
            </a:r>
          </a:p>
        </p:txBody>
      </p:sp>
      <p:sp>
        <p:nvSpPr>
          <p:cNvPr id="3" name="Text Placeholder 7">
            <a:extLst>
              <a:ext uri="{FF2B5EF4-FFF2-40B4-BE49-F238E27FC236}">
                <a16:creationId xmlns:a16="http://schemas.microsoft.com/office/drawing/2014/main" id="{41CEA75C-5CEF-A765-D788-D3E538FCD203}"/>
              </a:ext>
            </a:extLst>
          </p:cNvPr>
          <p:cNvSpPr txBox="1">
            <a:spLocks/>
          </p:cNvSpPr>
          <p:nvPr/>
        </p:nvSpPr>
        <p:spPr>
          <a:xfrm>
            <a:off x="280188" y="1314856"/>
            <a:ext cx="11219936" cy="346029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0" name="TextBox 9">
            <a:extLst>
              <a:ext uri="{FF2B5EF4-FFF2-40B4-BE49-F238E27FC236}">
                <a16:creationId xmlns:a16="http://schemas.microsoft.com/office/drawing/2014/main" id="{1465EAC2-BB05-AAC9-72AA-08862198EFB4}"/>
              </a:ext>
            </a:extLst>
          </p:cNvPr>
          <p:cNvSpPr txBox="1"/>
          <p:nvPr/>
        </p:nvSpPr>
        <p:spPr>
          <a:xfrm>
            <a:off x="652140" y="1314856"/>
            <a:ext cx="10758225" cy="5293757"/>
          </a:xfrm>
          <a:prstGeom prst="rect">
            <a:avLst/>
          </a:prstGeom>
          <a:noFill/>
        </p:spPr>
        <p:txBody>
          <a:bodyPr wrap="square">
            <a:spAutoFit/>
          </a:bodyPr>
          <a:lstStyle/>
          <a:p>
            <a:r>
              <a:rPr lang="en-GB" b="1" dirty="0"/>
              <a:t>1. Planifier le décalage de trésorerie</a:t>
            </a:r>
          </a:p>
          <a:p>
            <a:r>
              <a:rPr lang="en-GB" dirty="0"/>
              <a:t>Même si les ventes semblent bonnes sur le papier, l'argent n'arrive pas toujours tout de suite. </a:t>
            </a:r>
          </a:p>
          <a:p>
            <a:r>
              <a:rPr lang="en-GB" b="1" dirty="0">
                <a:solidFill>
                  <a:srgbClr val="B6D1E1"/>
                </a:solidFill>
              </a:rPr>
              <a:t>Actions : </a:t>
            </a:r>
          </a:p>
          <a:p>
            <a:pPr marL="285750" indent="-285750">
              <a:buFont typeface="Arial" panose="020B0604020202020204" pitchFamily="34" charset="0"/>
              <a:buChar char="•"/>
            </a:pPr>
            <a:r>
              <a:rPr lang="en-GB" dirty="0"/>
              <a:t>Créez une réserve de trésorerie (tampon d'épargne) pour couvrir 1 à 3 mois de dépenses.</a:t>
            </a:r>
          </a:p>
          <a:p>
            <a:pPr marL="285750" indent="-285750">
              <a:buFont typeface="Arial" panose="020B0604020202020204" pitchFamily="34" charset="0"/>
              <a:buChar char="•"/>
            </a:pPr>
            <a:r>
              <a:rPr lang="en-GB" dirty="0"/>
              <a:t>Proposer des incitations au paiement anticipé ou des remises pour accélérer les rentrées de fonds.</a:t>
            </a:r>
          </a:p>
          <a:p>
            <a:pPr marL="285750" indent="-285750">
              <a:buFont typeface="Arial" panose="020B0604020202020204" pitchFamily="34" charset="0"/>
              <a:buChar char="•"/>
            </a:pPr>
            <a:r>
              <a:rPr lang="en-GB" dirty="0"/>
              <a:t>Envisager un financement à court terme (comme une ligne de crédit ou un microcrédit) pour couvrir les périodes où la trésorerie est faible.</a:t>
            </a:r>
          </a:p>
          <a:p>
            <a:endParaRPr lang="en-GB" dirty="0"/>
          </a:p>
          <a:p>
            <a:r>
              <a:rPr lang="en-GB" b="1" dirty="0"/>
              <a:t> 2. Comprendre et contrôler les coûts fixes</a:t>
            </a:r>
          </a:p>
          <a:p>
            <a:r>
              <a:rPr lang="en-GB" dirty="0"/>
              <a:t>Les coûts fixes restent inchangés même si vous ne vendez rien. Ils constituent la plus grande menace en période creuse.</a:t>
            </a:r>
          </a:p>
          <a:p>
            <a:r>
              <a:rPr lang="en-GB" b="1" dirty="0">
                <a:solidFill>
                  <a:srgbClr val="B6D1E1"/>
                </a:solidFill>
              </a:rPr>
              <a:t>Actions :</a:t>
            </a:r>
          </a:p>
          <a:p>
            <a:pPr marL="285750" indent="-285750">
              <a:buFont typeface="Arial" panose="020B0604020202020204" pitchFamily="34" charset="0"/>
              <a:buChar char="•"/>
            </a:pPr>
            <a:r>
              <a:rPr lang="en-GB" dirty="0"/>
              <a:t>Passez en revue tous les coûts fixes et réduisez les frais généraux inutiles (par exemple, une cuisine commune au lieu d'un espace privé).</a:t>
            </a:r>
          </a:p>
          <a:p>
            <a:pPr marL="285750" indent="-285750">
              <a:buFont typeface="Arial" panose="020B0604020202020204" pitchFamily="34" charset="0"/>
              <a:buChar char="•"/>
            </a:pPr>
            <a:r>
              <a:rPr lang="en-GB" dirty="0"/>
              <a:t>Dans la mesure du possible, convertir le fixe en variable (par exemple, services payés à l'utilisation, personnel à l'heure au lieu d'être salarié).</a:t>
            </a:r>
          </a:p>
          <a:p>
            <a:pPr marL="285750" indent="-285750">
              <a:buFont typeface="Arial" panose="020B0604020202020204" pitchFamily="34" charset="0"/>
              <a:buChar char="•"/>
            </a:pPr>
            <a:r>
              <a:rPr lang="en-GB" dirty="0"/>
              <a:t>Établissez vos prix de manière à couvrir les coûts fixes, même pendant les mois où les ventes sont moyennes.</a:t>
            </a:r>
          </a:p>
          <a:p>
            <a:endParaRPr lang="en-GB" sz="1400" dirty="0"/>
          </a:p>
          <a:p>
            <a:endParaRPr lang="en-IE" sz="1400" dirty="0"/>
          </a:p>
        </p:txBody>
      </p:sp>
    </p:spTree>
    <p:extLst>
      <p:ext uri="{BB962C8B-B14F-4D97-AF65-F5344CB8AC3E}">
        <p14:creationId xmlns:p14="http://schemas.microsoft.com/office/powerpoint/2010/main" val="179862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641214"/>
            <a:ext cx="11576536" cy="3762613"/>
          </a:xfrm>
        </p:spPr>
        <p:txBody>
          <a:bodyPr/>
          <a:lstStyle/>
          <a:p>
            <a:pPr>
              <a:buNone/>
            </a:pPr>
            <a:r>
              <a:rPr lang="en-GB" sz="2000" dirty="0">
                <a:solidFill>
                  <a:schemeClr val="tx1"/>
                </a:solidFill>
              </a:rPr>
              <a:t>À la fin de cette étape, vous serez en mesure de :</a:t>
            </a:r>
          </a:p>
          <a:p>
            <a:pPr marL="342900" indent="-342900">
              <a:buAutoNum type="arabicPeriod"/>
            </a:pPr>
            <a:r>
              <a:rPr lang="en-GB" sz="2000" b="1" noProof="0" dirty="0">
                <a:solidFill>
                  <a:schemeClr val="tx1"/>
                </a:solidFill>
              </a:rPr>
              <a:t>Évaluer la viabilité financière de votre entreprise alimentaire </a:t>
            </a:r>
            <a:r>
              <a:rPr lang="en-GB" sz="2000" noProof="0" dirty="0">
                <a:solidFill>
                  <a:schemeClr val="tx1"/>
                </a:solidFill>
              </a:rPr>
              <a:t>en comprenant les coûts, les prix et le potentiel de profit.</a:t>
            </a:r>
          </a:p>
          <a:p>
            <a:pPr marL="342900" indent="-342900">
              <a:buAutoNum type="arabicPeriod"/>
            </a:pPr>
            <a:r>
              <a:rPr lang="en-GB" sz="2000" b="1" noProof="0" dirty="0">
                <a:solidFill>
                  <a:schemeClr val="tx1"/>
                </a:solidFill>
              </a:rPr>
              <a:t>Calculer avec précision les coûts de démarrage, les coûts opérationnels et les coûts des produits</a:t>
            </a:r>
            <a:r>
              <a:rPr lang="en-GB" sz="2000" noProof="0" dirty="0">
                <a:solidFill>
                  <a:schemeClr val="tx1"/>
                </a:solidFill>
              </a:rPr>
              <a:t>, et utiliser ces données pour fixer des prix efficaces et planifier la durabilité.</a:t>
            </a:r>
          </a:p>
          <a:p>
            <a:pPr marL="342900" indent="-342900">
              <a:buAutoNum type="arabicPeriod"/>
            </a:pPr>
            <a:r>
              <a:rPr lang="en-GB" sz="2000" b="1" noProof="0" dirty="0">
                <a:solidFill>
                  <a:schemeClr val="tx1"/>
                </a:solidFill>
              </a:rPr>
              <a:t>Élaborer des prévisions de trésorerie simples mais efficaces </a:t>
            </a:r>
            <a:r>
              <a:rPr lang="en-GB" sz="2000" noProof="0" dirty="0">
                <a:solidFill>
                  <a:schemeClr val="tx1"/>
                </a:solidFill>
              </a:rPr>
              <a:t>pour gérer les revenus, les dépenses et les besoins en fonds de roulement.</a:t>
            </a:r>
          </a:p>
          <a:p>
            <a:pPr marL="342900" indent="-342900">
              <a:buAutoNum type="arabicPeriod"/>
            </a:pPr>
            <a:r>
              <a:rPr lang="en-GB" sz="2000" b="1" noProof="0" dirty="0">
                <a:solidFill>
                  <a:schemeClr val="tx1"/>
                </a:solidFill>
              </a:rPr>
              <a:t>Explorer et comparer les options de financement, </a:t>
            </a:r>
            <a:r>
              <a:rPr lang="en-GB" sz="2000" noProof="0" dirty="0">
                <a:solidFill>
                  <a:schemeClr val="tx1"/>
                </a:solidFill>
              </a:rPr>
              <a:t>y compris les subventions, la microfinance, le crowdfunding et l'investissement privé, et comprendre ce qui convient à votre stade et à vos objectifs.</a:t>
            </a:r>
          </a:p>
          <a:p>
            <a:pPr marL="342900" indent="-342900">
              <a:buAutoNum type="arabicPeriod"/>
            </a:pPr>
            <a:r>
              <a:rPr lang="en-GB" sz="2000" b="1" dirty="0"/>
              <a:t>Réagissez de manière constructive aux refus de financement </a:t>
            </a:r>
            <a:r>
              <a:rPr lang="en-GB" sz="2000" dirty="0"/>
              <a:t>en tirant les leçons des réactions, en adaptant votre approche et en renforçant vos futures demandes.</a:t>
            </a:r>
            <a:endParaRPr lang="en-GB" sz="2000" noProof="0" dirty="0">
              <a:solidFill>
                <a:schemeClr val="tx1"/>
              </a:solidFill>
            </a:endParaRPr>
          </a:p>
          <a:p>
            <a:pPr algn="ctr"/>
            <a:br>
              <a:rPr lang="en-GB" sz="2000" noProof="0" dirty="0"/>
            </a:br>
            <a:endParaRPr lang="en-GB" sz="900" noProof="0" dirty="0"/>
          </a:p>
          <a:p>
            <a:pPr algn="ctr"/>
            <a:endParaRPr lang="en-GB" sz="2000"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830997"/>
          </a:xfrm>
          <a:prstGeom prst="rect">
            <a:avLst/>
          </a:prstGeom>
          <a:noFill/>
        </p:spPr>
        <p:txBody>
          <a:bodyPr wrap="square">
            <a:spAutoFit/>
          </a:bodyPr>
          <a:lstStyle/>
          <a:p>
            <a:pPr>
              <a:buNone/>
            </a:pPr>
            <a:r>
              <a:rPr lang="en-GB" sz="2400" b="1" dirty="0"/>
              <a:t>Objectifs pédagogiques - Étape 4 : Finances et financement de la création d'entreprise</a:t>
            </a:r>
          </a:p>
          <a:p>
            <a:pPr>
              <a:buNone/>
            </a:pPr>
            <a:r>
              <a:rPr lang="en-GB" sz="2400" dirty="0"/>
              <a:t>À la fin de l'étape 4, vous serez en mesure de :</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295A2-2965-F707-CFB2-2F6AB98D6A1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A60CCB-3294-1029-0602-879C0D2AA68F}"/>
              </a:ext>
            </a:extLst>
          </p:cNvPr>
          <p:cNvSpPr>
            <a:spLocks noGrp="1"/>
          </p:cNvSpPr>
          <p:nvPr>
            <p:ph type="body" sz="quarter" idx="27"/>
          </p:nvPr>
        </p:nvSpPr>
        <p:spPr/>
        <p:txBody>
          <a:bodyPr/>
          <a:lstStyle/>
          <a:p>
            <a:r>
              <a:rPr lang="en-US" sz="2800" dirty="0"/>
              <a:t>QUEL DOIT ÊTRE LE PLAN D'AFFAIRES DE NOTRE ENTREPRISE DE CONFITURE ?</a:t>
            </a:r>
          </a:p>
        </p:txBody>
      </p:sp>
      <p:sp>
        <p:nvSpPr>
          <p:cNvPr id="3" name="Text Placeholder 7">
            <a:extLst>
              <a:ext uri="{FF2B5EF4-FFF2-40B4-BE49-F238E27FC236}">
                <a16:creationId xmlns:a16="http://schemas.microsoft.com/office/drawing/2014/main" id="{EB5D3EF1-51C2-6FCD-310D-1DEB0A8130E6}"/>
              </a:ext>
            </a:extLst>
          </p:cNvPr>
          <p:cNvSpPr txBox="1">
            <a:spLocks/>
          </p:cNvSpPr>
          <p:nvPr/>
        </p:nvSpPr>
        <p:spPr>
          <a:xfrm>
            <a:off x="280188" y="1314856"/>
            <a:ext cx="11219936" cy="346029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0" name="TextBox 9">
            <a:extLst>
              <a:ext uri="{FF2B5EF4-FFF2-40B4-BE49-F238E27FC236}">
                <a16:creationId xmlns:a16="http://schemas.microsoft.com/office/drawing/2014/main" id="{D21F3965-DE64-847C-376C-C87C537CBEDD}"/>
              </a:ext>
            </a:extLst>
          </p:cNvPr>
          <p:cNvSpPr txBox="1"/>
          <p:nvPr/>
        </p:nvSpPr>
        <p:spPr>
          <a:xfrm>
            <a:off x="652140" y="1314856"/>
            <a:ext cx="11259672" cy="4985980"/>
          </a:xfrm>
          <a:prstGeom prst="rect">
            <a:avLst/>
          </a:prstGeom>
          <a:noFill/>
        </p:spPr>
        <p:txBody>
          <a:bodyPr wrap="square">
            <a:spAutoFit/>
          </a:bodyPr>
          <a:lstStyle/>
          <a:p>
            <a:r>
              <a:rPr lang="en-GB" b="1" dirty="0"/>
              <a:t>3. Se préparer à la saisonnalité</a:t>
            </a:r>
          </a:p>
          <a:p>
            <a:r>
              <a:rPr lang="en-GB" dirty="0"/>
              <a:t>Les ventes chutent certains mois (comme décembre pour l'entreprise de confiture - exemple seulement).</a:t>
            </a:r>
          </a:p>
          <a:p>
            <a:r>
              <a:rPr lang="en-GB" b="1" dirty="0">
                <a:solidFill>
                  <a:srgbClr val="B6D1E1"/>
                </a:solidFill>
              </a:rPr>
              <a:t>Actions :</a:t>
            </a:r>
          </a:p>
          <a:p>
            <a:pPr marL="285750" indent="-285750">
              <a:buFont typeface="Arial" panose="020B0604020202020204" pitchFamily="34" charset="0"/>
              <a:buChar char="•"/>
            </a:pPr>
            <a:r>
              <a:rPr lang="en-GB" dirty="0"/>
              <a:t>Utiliser les bénéfices réalisés au cours des deuxième et troisième trimestres pour accumuler des liquidités pour le quatrième trimestre.</a:t>
            </a:r>
          </a:p>
          <a:p>
            <a:pPr marL="285750" indent="-285750">
              <a:buFont typeface="Arial" panose="020B0604020202020204" pitchFamily="34" charset="0"/>
              <a:buChar char="•"/>
            </a:pPr>
            <a:r>
              <a:rPr lang="en-GB" dirty="0"/>
              <a:t>Lancer des promotions saisonnières ou des produits-cadeaux pour stimuler les ventes en hiver.</a:t>
            </a:r>
          </a:p>
          <a:p>
            <a:pPr marL="285750" indent="-285750">
              <a:buFont typeface="Arial" panose="020B0604020202020204" pitchFamily="34" charset="0"/>
              <a:buChar char="•"/>
            </a:pPr>
            <a:r>
              <a:rPr lang="en-GB" dirty="0"/>
              <a:t>Diversifiez votre offre, par exemple, si la confiture ralentit en hiver, proposez des sauces piquantes ou des produits de boulangerie</a:t>
            </a:r>
            <a:r>
              <a:rPr lang="en-GB" sz="1400" dirty="0"/>
              <a:t>.</a:t>
            </a:r>
          </a:p>
          <a:p>
            <a:pPr marL="285750" indent="-285750">
              <a:buFont typeface="Arial" panose="020B0604020202020204" pitchFamily="34" charset="0"/>
              <a:buChar char="•"/>
            </a:pPr>
            <a:endParaRPr lang="en-GB" sz="1400" dirty="0"/>
          </a:p>
          <a:p>
            <a:pPr>
              <a:buNone/>
            </a:pPr>
            <a:r>
              <a:rPr lang="en-GB" b="1" dirty="0"/>
              <a:t>4. Suivi mensuel des flux de trésorerie</a:t>
            </a:r>
          </a:p>
          <a:p>
            <a:pPr>
              <a:buNone/>
            </a:pPr>
            <a:r>
              <a:rPr lang="en-GB" dirty="0"/>
              <a:t>Sans un suivi régulier, les problèmes s'accumulent.  Il faut être très strict dès le départ. </a:t>
            </a:r>
          </a:p>
          <a:p>
            <a:pPr>
              <a:buNone/>
            </a:pPr>
            <a:r>
              <a:rPr lang="en-GB" b="1" dirty="0">
                <a:solidFill>
                  <a:srgbClr val="B6D1E1"/>
                </a:solidFill>
              </a:rPr>
              <a:t>Actions :</a:t>
            </a:r>
            <a:endParaRPr lang="en-GB" dirty="0">
              <a:solidFill>
                <a:srgbClr val="B6D1E1"/>
              </a:solidFill>
            </a:endParaRPr>
          </a:p>
          <a:p>
            <a:pPr>
              <a:buNone/>
            </a:pPr>
            <a:r>
              <a:rPr lang="en-GB" dirty="0"/>
              <a:t>Utiliser une simple feuille de calcul ou un logiciel de comptabilité gratuit (par exemple, Wave Accounting).</a:t>
            </a:r>
          </a:p>
          <a:p>
            <a:r>
              <a:rPr lang="en-GB" dirty="0"/>
              <a:t>https://www.waveapps.com) à</a:t>
            </a:r>
          </a:p>
          <a:p>
            <a:pPr marL="285750" indent="-285750">
              <a:buFont typeface="Arial" panose="020B0604020202020204" pitchFamily="34" charset="0"/>
              <a:buChar char="•"/>
            </a:pPr>
            <a:r>
              <a:rPr lang="en-GB" dirty="0"/>
              <a:t>Suivre les entrées et sorties de fonds mensuelles.</a:t>
            </a:r>
          </a:p>
          <a:p>
            <a:pPr marL="285750" indent="-285750">
              <a:buFont typeface="Arial" panose="020B0604020202020204" pitchFamily="34" charset="0"/>
              <a:buChar char="•"/>
            </a:pPr>
            <a:r>
              <a:rPr lang="en-GB" dirty="0"/>
              <a:t>Examinez-la à la fin de chaque mois pour repérer rapidement les tendances ou les problèmes.</a:t>
            </a:r>
          </a:p>
          <a:p>
            <a:pPr marL="285750" indent="-285750">
              <a:buFont typeface="Arial" panose="020B0604020202020204" pitchFamily="34" charset="0"/>
              <a:buChar char="•"/>
            </a:pPr>
            <a:r>
              <a:rPr lang="en-GB" dirty="0"/>
              <a:t>Ajuster les prévisions en cas de ralentissement des ventes ou d'augmentation des coûts.</a:t>
            </a:r>
          </a:p>
          <a:p>
            <a:pPr marL="285750" indent="-285750">
              <a:buFont typeface="Arial" panose="020B0604020202020204" pitchFamily="34" charset="0"/>
              <a:buChar char="•"/>
            </a:pPr>
            <a:endParaRPr lang="en-IE" sz="1400" dirty="0"/>
          </a:p>
        </p:txBody>
      </p:sp>
    </p:spTree>
    <p:extLst>
      <p:ext uri="{BB962C8B-B14F-4D97-AF65-F5344CB8AC3E}">
        <p14:creationId xmlns:p14="http://schemas.microsoft.com/office/powerpoint/2010/main" val="2144887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1A852-4103-F610-4924-C6F411160E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05EB67-C8B6-4484-C03A-9A4028E22899}"/>
              </a:ext>
            </a:extLst>
          </p:cNvPr>
          <p:cNvSpPr>
            <a:spLocks noGrp="1"/>
          </p:cNvSpPr>
          <p:nvPr>
            <p:ph type="body" sz="quarter" idx="27"/>
          </p:nvPr>
        </p:nvSpPr>
        <p:spPr/>
        <p:txBody>
          <a:bodyPr/>
          <a:lstStyle/>
          <a:p>
            <a:r>
              <a:rPr lang="en-US" dirty="0"/>
              <a:t>FINANCEMENT NÉCESSAIRE POUR 4 PHASES CLÉS </a:t>
            </a:r>
          </a:p>
        </p:txBody>
      </p:sp>
      <p:cxnSp>
        <p:nvCxnSpPr>
          <p:cNvPr id="14" name="Straight Connector 13">
            <a:extLst>
              <a:ext uri="{FF2B5EF4-FFF2-40B4-BE49-F238E27FC236}">
                <a16:creationId xmlns:a16="http://schemas.microsoft.com/office/drawing/2014/main" id="{16198D9F-EC06-04CB-8B92-C12F0D22AE7D}"/>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BB23E4F2-ACF5-F607-89F1-A15156B78984}"/>
              </a:ext>
            </a:extLst>
          </p:cNvPr>
          <p:cNvSpPr txBox="1">
            <a:spLocks/>
          </p:cNvSpPr>
          <p:nvPr/>
        </p:nvSpPr>
        <p:spPr>
          <a:xfrm>
            <a:off x="2180492" y="1756269"/>
            <a:ext cx="89505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LA TRÉSORERIE POUR GÉRER VOTRE ENTREPRISE - QUELQUES CONSEILS</a:t>
            </a:r>
          </a:p>
        </p:txBody>
      </p:sp>
      <p:grpSp>
        <p:nvGrpSpPr>
          <p:cNvPr id="6" name="Group 5">
            <a:extLst>
              <a:ext uri="{FF2B5EF4-FFF2-40B4-BE49-F238E27FC236}">
                <a16:creationId xmlns:a16="http://schemas.microsoft.com/office/drawing/2014/main" id="{64E9B25E-DB62-F9FB-E187-44FF520A2048}"/>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FC264AD1-9057-F195-D49A-DF3B2F22DBD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87D68A5D-30EB-1304-7CA2-7421CE888E39}"/>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
        <p:nvSpPr>
          <p:cNvPr id="3" name="Text Placeholder 7">
            <a:extLst>
              <a:ext uri="{FF2B5EF4-FFF2-40B4-BE49-F238E27FC236}">
                <a16:creationId xmlns:a16="http://schemas.microsoft.com/office/drawing/2014/main" id="{89F8937C-4274-EE18-F4E9-F3F899ED1837}"/>
              </a:ext>
            </a:extLst>
          </p:cNvPr>
          <p:cNvSpPr txBox="1">
            <a:spLocks/>
          </p:cNvSpPr>
          <p:nvPr/>
        </p:nvSpPr>
        <p:spPr>
          <a:xfrm>
            <a:off x="2198077" y="2708031"/>
            <a:ext cx="3077307"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La gestion des stocks </a:t>
            </a:r>
          </a:p>
          <a:p>
            <a:pPr>
              <a:buClr>
                <a:srgbClr val="B6D1E1"/>
              </a:buClr>
            </a:pPr>
            <a:r>
              <a:rPr lang="en-US" dirty="0"/>
              <a:t>Principe de base - Maintenir les stocks à un niveau aussi bas que possible. Vous devez justifier la détention de stocks plus importants par rapport aux coûts qui s'y rattachent.</a:t>
            </a:r>
          </a:p>
          <a:p>
            <a:pPr>
              <a:buClr>
                <a:srgbClr val="B6D1E1"/>
              </a:buClr>
            </a:pPr>
            <a:endParaRPr lang="en-US" dirty="0"/>
          </a:p>
        </p:txBody>
      </p:sp>
      <p:sp>
        <p:nvSpPr>
          <p:cNvPr id="4" name="Text Placeholder 7">
            <a:extLst>
              <a:ext uri="{FF2B5EF4-FFF2-40B4-BE49-F238E27FC236}">
                <a16:creationId xmlns:a16="http://schemas.microsoft.com/office/drawing/2014/main" id="{D5A74874-ADAF-C16A-FF8E-1408268FD002}"/>
              </a:ext>
            </a:extLst>
          </p:cNvPr>
          <p:cNvSpPr txBox="1">
            <a:spLocks/>
          </p:cNvSpPr>
          <p:nvPr/>
        </p:nvSpPr>
        <p:spPr>
          <a:xfrm>
            <a:off x="5785341" y="2708031"/>
            <a:ext cx="6013937"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Risques de surstockage </a:t>
            </a:r>
          </a:p>
          <a:p>
            <a:pPr marL="342900" indent="-342900">
              <a:buClr>
                <a:srgbClr val="B6D1E1"/>
              </a:buClr>
              <a:buFont typeface="Arial" panose="020B0604020202020204" pitchFamily="34" charset="0"/>
              <a:buChar char="•"/>
            </a:pPr>
            <a:r>
              <a:rPr lang="en-US" dirty="0"/>
              <a:t>Utilisation inefficace des liquidités</a:t>
            </a:r>
          </a:p>
          <a:p>
            <a:pPr marL="342900" indent="-342900">
              <a:buClr>
                <a:srgbClr val="B6D1E1"/>
              </a:buClr>
              <a:buFont typeface="Arial" panose="020B0604020202020204" pitchFamily="34" charset="0"/>
              <a:buChar char="•"/>
            </a:pPr>
            <a:r>
              <a:rPr lang="en-US" dirty="0"/>
              <a:t>Risque d'obsolescence/détérioration</a:t>
            </a:r>
          </a:p>
          <a:p>
            <a:pPr marL="342900" indent="-342900">
              <a:buClr>
                <a:srgbClr val="B6D1E1"/>
              </a:buClr>
              <a:buFont typeface="Arial" panose="020B0604020202020204" pitchFamily="34" charset="0"/>
              <a:buChar char="•"/>
            </a:pPr>
            <a:r>
              <a:rPr lang="en-US" dirty="0"/>
              <a:t>Il se peut que vous deviez faire des remises pour vous libérer de l'obligation d'achat.</a:t>
            </a:r>
          </a:p>
          <a:p>
            <a:pPr>
              <a:buClr>
                <a:srgbClr val="B6D1E1"/>
              </a:buClr>
            </a:pPr>
            <a:endParaRPr lang="en-US" dirty="0"/>
          </a:p>
          <a:p>
            <a:pPr>
              <a:buClr>
                <a:srgbClr val="B6D1E1"/>
              </a:buClr>
            </a:pPr>
            <a:r>
              <a:rPr lang="en-US" b="1" dirty="0"/>
              <a:t>Risques de sous-stockage </a:t>
            </a:r>
          </a:p>
          <a:p>
            <a:pPr marL="342900" indent="-342900">
              <a:buClr>
                <a:srgbClr val="B6D1E1"/>
              </a:buClr>
              <a:buFont typeface="Arial" panose="020B0604020202020204" pitchFamily="34" charset="0"/>
              <a:buChar char="•"/>
            </a:pPr>
            <a:r>
              <a:rPr lang="en-US" dirty="0"/>
              <a:t>Coûts de livraison élevés en cas de réapprovisionnement fréquent</a:t>
            </a:r>
          </a:p>
          <a:p>
            <a:pPr marL="342900" indent="-342900">
              <a:buClr>
                <a:srgbClr val="B6D1E1"/>
              </a:buClr>
              <a:buFont typeface="Arial" panose="020B0604020202020204" pitchFamily="34" charset="0"/>
              <a:buChar char="•"/>
            </a:pPr>
            <a:r>
              <a:rPr lang="en-US" dirty="0"/>
              <a:t>Ne pas bénéficier de remises globales</a:t>
            </a:r>
          </a:p>
          <a:p>
            <a:pPr marL="342900" indent="-342900">
              <a:buClr>
                <a:srgbClr val="B6D1E1"/>
              </a:buClr>
              <a:buFont typeface="Arial" panose="020B0604020202020204" pitchFamily="34" charset="0"/>
              <a:buChar char="•"/>
            </a:pPr>
            <a:r>
              <a:rPr lang="en-US" dirty="0"/>
              <a:t>Commandes perdues, production retardée, stocks en attente</a:t>
            </a:r>
          </a:p>
          <a:p>
            <a:pPr>
              <a:buClr>
                <a:srgbClr val="B6D1E1"/>
              </a:buClr>
            </a:pPr>
            <a:endParaRPr lang="en-US" dirty="0"/>
          </a:p>
        </p:txBody>
      </p:sp>
      <p:cxnSp>
        <p:nvCxnSpPr>
          <p:cNvPr id="5" name="Straight Connector 4">
            <a:extLst>
              <a:ext uri="{FF2B5EF4-FFF2-40B4-BE49-F238E27FC236}">
                <a16:creationId xmlns:a16="http://schemas.microsoft.com/office/drawing/2014/main" id="{1D02D5CD-0160-EC10-E5B8-425E47A5373C}"/>
              </a:ext>
            </a:extLst>
          </p:cNvPr>
          <p:cNvCxnSpPr>
            <a:cxnSpLocks/>
          </p:cNvCxnSpPr>
          <p:nvPr/>
        </p:nvCxnSpPr>
        <p:spPr>
          <a:xfrm flipV="1">
            <a:off x="5498583" y="2533243"/>
            <a:ext cx="0" cy="237286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EFD9882-BD91-C1F3-6058-6AD004690061}"/>
              </a:ext>
            </a:extLst>
          </p:cNvPr>
          <p:cNvGrpSpPr/>
          <p:nvPr/>
        </p:nvGrpSpPr>
        <p:grpSpPr>
          <a:xfrm>
            <a:off x="3502323" y="5548807"/>
            <a:ext cx="1663967" cy="955384"/>
            <a:chOff x="2950517" y="2985038"/>
            <a:chExt cx="2842847" cy="1218363"/>
          </a:xfrm>
        </p:grpSpPr>
        <p:pic>
          <p:nvPicPr>
            <p:cNvPr id="11" name="Picture 10" descr="A picture containing text, clipart&#10;&#10;Description automatically generated">
              <a:extLst>
                <a:ext uri="{FF2B5EF4-FFF2-40B4-BE49-F238E27FC236}">
                  <a16:creationId xmlns:a16="http://schemas.microsoft.com/office/drawing/2014/main" id="{DDDC111C-BB4F-4488-8619-42F0775BC5CA}"/>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12" name="Picture 11" descr="Icon&#10;&#10;Description automatically generated">
              <a:extLst>
                <a:ext uri="{FF2B5EF4-FFF2-40B4-BE49-F238E27FC236}">
                  <a16:creationId xmlns:a16="http://schemas.microsoft.com/office/drawing/2014/main" id="{75C226DF-3C8A-49AF-A6C9-F07DA6050C3F}"/>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Tree>
    <p:extLst>
      <p:ext uri="{BB962C8B-B14F-4D97-AF65-F5344CB8AC3E}">
        <p14:creationId xmlns:p14="http://schemas.microsoft.com/office/powerpoint/2010/main" val="1559404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A022C-6B92-D667-044B-BF92E536F71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48C528-9604-8F43-4C5D-C83C44877060}"/>
              </a:ext>
            </a:extLst>
          </p:cNvPr>
          <p:cNvSpPr>
            <a:spLocks noGrp="1"/>
          </p:cNvSpPr>
          <p:nvPr>
            <p:ph type="body" sz="quarter" idx="27"/>
          </p:nvPr>
        </p:nvSpPr>
        <p:spPr/>
        <p:txBody>
          <a:bodyPr/>
          <a:lstStyle/>
          <a:p>
            <a:r>
              <a:rPr lang="en-US" sz="2800" dirty="0"/>
              <a:t>RÉPARTITION MENSUELLE POUR NOTRE ACTIVITÉ DE RESTAURATION</a:t>
            </a:r>
          </a:p>
        </p:txBody>
      </p:sp>
      <p:cxnSp>
        <p:nvCxnSpPr>
          <p:cNvPr id="14" name="Straight Connector 13">
            <a:extLst>
              <a:ext uri="{FF2B5EF4-FFF2-40B4-BE49-F238E27FC236}">
                <a16:creationId xmlns:a16="http://schemas.microsoft.com/office/drawing/2014/main" id="{BEF729BA-5042-586A-39D5-D65EF7868966}"/>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9C80B387-78DA-9E41-5E0B-18017062CBDC}"/>
              </a:ext>
            </a:extLst>
          </p:cNvPr>
          <p:cNvSpPr txBox="1">
            <a:spLocks/>
          </p:cNvSpPr>
          <p:nvPr/>
        </p:nvSpPr>
        <p:spPr>
          <a:xfrm>
            <a:off x="469498" y="1360629"/>
            <a:ext cx="89505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CASHFLOW, un exemple - entreprise de restauration</a:t>
            </a:r>
          </a:p>
        </p:txBody>
      </p:sp>
      <p:grpSp>
        <p:nvGrpSpPr>
          <p:cNvPr id="5" name="Group 4">
            <a:extLst>
              <a:ext uri="{FF2B5EF4-FFF2-40B4-BE49-F238E27FC236}">
                <a16:creationId xmlns:a16="http://schemas.microsoft.com/office/drawing/2014/main" id="{83B100DE-9E3D-7DDC-4119-D0D5A3B7E3DF}"/>
              </a:ext>
            </a:extLst>
          </p:cNvPr>
          <p:cNvGrpSpPr/>
          <p:nvPr/>
        </p:nvGrpSpPr>
        <p:grpSpPr>
          <a:xfrm>
            <a:off x="9736685" y="1348903"/>
            <a:ext cx="2788753" cy="578690"/>
            <a:chOff x="2045517" y="6166884"/>
            <a:chExt cx="2788753" cy="578690"/>
          </a:xfrm>
        </p:grpSpPr>
        <p:sp>
          <p:nvSpPr>
            <p:cNvPr id="9" name="Rectangle 8">
              <a:extLst>
                <a:ext uri="{FF2B5EF4-FFF2-40B4-BE49-F238E27FC236}">
                  <a16:creationId xmlns:a16="http://schemas.microsoft.com/office/drawing/2014/main" id="{56DC1890-B28F-58E2-D757-0FA030FD60EC}"/>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09E4F8-77B3-8DC3-F3E1-EA88441D47FB}"/>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E52885-EB49-BFBD-3B99-DB6381DFE494}"/>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phic 11" descr="Clipboard Partially Ticked outline">
              <a:extLst>
                <a:ext uri="{FF2B5EF4-FFF2-40B4-BE49-F238E27FC236}">
                  <a16:creationId xmlns:a16="http://schemas.microsoft.com/office/drawing/2014/main" id="{CC9B1AB3-6F0B-17C2-696D-D5EE73AE0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5" name="Text Placeholder 7">
            <a:extLst>
              <a:ext uri="{FF2B5EF4-FFF2-40B4-BE49-F238E27FC236}">
                <a16:creationId xmlns:a16="http://schemas.microsoft.com/office/drawing/2014/main" id="{3A800EFA-9EA5-1070-E7A0-3B8828476DD2}"/>
              </a:ext>
            </a:extLst>
          </p:cNvPr>
          <p:cNvSpPr txBox="1">
            <a:spLocks/>
          </p:cNvSpPr>
          <p:nvPr/>
        </p:nvSpPr>
        <p:spPr>
          <a:xfrm>
            <a:off x="551497" y="4362737"/>
            <a:ext cx="11307017" cy="179363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1800" b="1" dirty="0"/>
              <a:t>Ce que montre ce tableau : </a:t>
            </a:r>
            <a:r>
              <a:rPr lang="en-GB" sz="1800" dirty="0"/>
              <a:t>Pour chaque </a:t>
            </a:r>
            <a:r>
              <a:rPr lang="en-GB" sz="1800" b="1" dirty="0"/>
              <a:t>mois</a:t>
            </a:r>
            <a:r>
              <a:rPr lang="en-GB" sz="1800" dirty="0"/>
              <a:t>, le secteur de la restauration suit :</a:t>
            </a:r>
          </a:p>
          <a:p>
            <a:pPr marL="285750" indent="-285750">
              <a:buFont typeface="Arial" panose="020B0604020202020204" pitchFamily="34" charset="0"/>
              <a:buChar char="•"/>
            </a:pPr>
            <a:r>
              <a:rPr lang="en-GB" sz="1400" b="1" dirty="0"/>
              <a:t>Ventes prévues </a:t>
            </a:r>
            <a:r>
              <a:rPr lang="en-GB" sz="1400" dirty="0"/>
              <a:t>- la valeur totale des réservations pour ce mois.</a:t>
            </a:r>
          </a:p>
          <a:p>
            <a:pPr marL="285750" indent="-285750">
              <a:buFont typeface="Arial" panose="020B0604020202020204" pitchFamily="34" charset="0"/>
              <a:buChar char="•"/>
            </a:pPr>
            <a:r>
              <a:rPr lang="en-GB" sz="1400" b="1" dirty="0"/>
              <a:t>Dépôts perçus </a:t>
            </a:r>
            <a:r>
              <a:rPr lang="en-GB" sz="1400" dirty="0"/>
              <a:t>- paiements initiaux pour garantir des événements futurs (ventes partielles).</a:t>
            </a:r>
          </a:p>
          <a:p>
            <a:pPr marL="285750" indent="-285750">
              <a:buFont typeface="Arial" panose="020B0604020202020204" pitchFamily="34" charset="0"/>
              <a:buChar char="•"/>
            </a:pPr>
            <a:r>
              <a:rPr lang="en-GB" sz="1400" b="1" dirty="0"/>
              <a:t>Paiements restants perçus </a:t>
            </a:r>
            <a:r>
              <a:rPr lang="en-GB" sz="1400" dirty="0"/>
              <a:t>- paiements du solde après la prestation du service.</a:t>
            </a:r>
          </a:p>
          <a:p>
            <a:pPr marL="285750" indent="-285750">
              <a:buFont typeface="Arial" panose="020B0604020202020204" pitchFamily="34" charset="0"/>
              <a:buChar char="•"/>
            </a:pPr>
            <a:r>
              <a:rPr lang="en-GB" sz="1400" b="1" dirty="0"/>
              <a:t>Coût des marchandises vendues (COGS</a:t>
            </a:r>
            <a:r>
              <a:rPr lang="en-GB" sz="1400" dirty="0"/>
              <a:t>) - coûts directs liés à l'organisation d'événements (nourriture, personnel, équipement).</a:t>
            </a:r>
          </a:p>
          <a:p>
            <a:pPr marL="285750" indent="-285750">
              <a:buFont typeface="Arial" panose="020B0604020202020204" pitchFamily="34" charset="0"/>
              <a:buChar char="•"/>
            </a:pPr>
            <a:r>
              <a:rPr lang="en-GB" sz="1400" b="1" dirty="0"/>
              <a:t>Coûts fixes </a:t>
            </a:r>
            <a:r>
              <a:rPr lang="en-GB" sz="1400" dirty="0"/>
              <a:t>- dépenses mensuelles courantes (loyer, assurance, salaires, etc.).</a:t>
            </a:r>
          </a:p>
          <a:p>
            <a:pPr marL="285750" indent="-285750">
              <a:buFont typeface="Arial" panose="020B0604020202020204" pitchFamily="34" charset="0"/>
              <a:buChar char="•"/>
            </a:pPr>
            <a:r>
              <a:rPr lang="en-GB" sz="1400" b="1" dirty="0"/>
              <a:t>Encaissements auprès des débiteurs </a:t>
            </a:r>
            <a:r>
              <a:rPr lang="en-GB" sz="1400" dirty="0"/>
              <a:t>- total de l'encaisse pour le mois (dépôts + paiements restants).</a:t>
            </a:r>
          </a:p>
          <a:p>
            <a:pPr marL="285750" indent="-285750">
              <a:buFont typeface="Arial" panose="020B0604020202020204" pitchFamily="34" charset="0"/>
              <a:buChar char="•"/>
            </a:pPr>
            <a:r>
              <a:rPr lang="en-GB" sz="1400" b="1" dirty="0"/>
              <a:t>Flux de trésorerie net </a:t>
            </a:r>
            <a:r>
              <a:rPr lang="en-GB" sz="1400" dirty="0"/>
              <a:t>- excédent ou déficit après couverture des coûts de production et des coûts fixes.</a:t>
            </a:r>
          </a:p>
          <a:p>
            <a:pPr marL="342900" indent="-342900">
              <a:buFont typeface="Arial" panose="020B0604020202020204" pitchFamily="34" charset="0"/>
              <a:buChar char="•"/>
            </a:pPr>
            <a:endParaRPr lang="en-GB" sz="1800" dirty="0"/>
          </a:p>
        </p:txBody>
      </p:sp>
      <p:pic>
        <p:nvPicPr>
          <p:cNvPr id="4" name="Picture 3">
            <a:extLst>
              <a:ext uri="{FF2B5EF4-FFF2-40B4-BE49-F238E27FC236}">
                <a16:creationId xmlns:a16="http://schemas.microsoft.com/office/drawing/2014/main" id="{884D24A4-A5A6-6B92-59F8-26FB59C9A1CD}"/>
              </a:ext>
            </a:extLst>
          </p:cNvPr>
          <p:cNvPicPr>
            <a:picLocks noChangeAspect="1"/>
          </p:cNvPicPr>
          <p:nvPr/>
        </p:nvPicPr>
        <p:blipFill>
          <a:blip r:embed="rId4"/>
          <a:stretch>
            <a:fillRect/>
          </a:stretch>
        </p:blipFill>
        <p:spPr>
          <a:xfrm>
            <a:off x="551497" y="2079787"/>
            <a:ext cx="8498175" cy="2240812"/>
          </a:xfrm>
          <a:prstGeom prst="rect">
            <a:avLst/>
          </a:prstGeom>
        </p:spPr>
      </p:pic>
      <p:sp>
        <p:nvSpPr>
          <p:cNvPr id="6" name="TextBox 5">
            <a:extLst>
              <a:ext uri="{FF2B5EF4-FFF2-40B4-BE49-F238E27FC236}">
                <a16:creationId xmlns:a16="http://schemas.microsoft.com/office/drawing/2014/main" id="{9D57795B-DEA0-B6DD-5071-C0A23ABC627B}"/>
              </a:ext>
            </a:extLst>
          </p:cNvPr>
          <p:cNvSpPr txBox="1"/>
          <p:nvPr/>
        </p:nvSpPr>
        <p:spPr>
          <a:xfrm>
            <a:off x="10264249" y="2781867"/>
            <a:ext cx="1546905" cy="1169551"/>
          </a:xfrm>
          <a:prstGeom prst="rect">
            <a:avLst/>
          </a:prstGeom>
          <a:noFill/>
        </p:spPr>
        <p:txBody>
          <a:bodyPr wrap="square">
            <a:spAutoFit/>
          </a:bodyPr>
          <a:lstStyle/>
          <a:p>
            <a:r>
              <a:rPr lang="en-IE" sz="1400" b="1" dirty="0"/>
              <a:t>Double-cliquez sur cette icône Excel pour télécharger et enregistrer un modèle que vous pourrez utiliser. </a:t>
            </a:r>
          </a:p>
        </p:txBody>
      </p:sp>
      <p:graphicFrame>
        <p:nvGraphicFramePr>
          <p:cNvPr id="7" name="Object 6">
            <a:extLst>
              <a:ext uri="{FF2B5EF4-FFF2-40B4-BE49-F238E27FC236}">
                <a16:creationId xmlns:a16="http://schemas.microsoft.com/office/drawing/2014/main" id="{DA8A4078-2901-A015-69DB-FC4C67CCAC2A}"/>
              </a:ext>
            </a:extLst>
          </p:cNvPr>
          <p:cNvGraphicFramePr>
            <a:graphicFrameLocks noChangeAspect="1"/>
          </p:cNvGraphicFramePr>
          <p:nvPr>
            <p:extLst>
              <p:ext uri="{D42A27DB-BD31-4B8C-83A1-F6EECF244321}">
                <p14:modId xmlns:p14="http://schemas.microsoft.com/office/powerpoint/2010/main" val="3690784752"/>
              </p:ext>
            </p:extLst>
          </p:nvPr>
        </p:nvGraphicFramePr>
        <p:xfrm>
          <a:off x="10433440" y="2104804"/>
          <a:ext cx="914400" cy="781050"/>
        </p:xfrm>
        <a:graphic>
          <a:graphicData uri="http://schemas.openxmlformats.org/presentationml/2006/ole">
            <mc:AlternateContent xmlns:mc="http://schemas.openxmlformats.org/markup-compatibility/2006">
              <mc:Choice xmlns:v="urn:schemas-microsoft-com:vml" Requires="v">
                <p:oleObj name="Macro-Enabled Worksheet" showAsIcon="1" r:id="rId5" imgW="914249" imgH="781050" progId="Excel.SheetMacroEnabled.12">
                  <p:embed/>
                </p:oleObj>
              </mc:Choice>
              <mc:Fallback>
                <p:oleObj name="Macro-Enabled Worksheet" showAsIcon="1" r:id="rId5" imgW="914249" imgH="781050" progId="Excel.SheetMacroEnabled.12">
                  <p:embed/>
                  <p:pic>
                    <p:nvPicPr>
                      <p:cNvPr id="0" name=""/>
                      <p:cNvPicPr/>
                      <p:nvPr/>
                    </p:nvPicPr>
                    <p:blipFill>
                      <a:blip r:embed="rId6"/>
                      <a:stretch>
                        <a:fillRect/>
                      </a:stretch>
                    </p:blipFill>
                    <p:spPr>
                      <a:xfrm>
                        <a:off x="10433440" y="2104804"/>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34157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7F3A4-E8F2-9F6C-DCCF-0F7869377A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859137-CB4D-16E4-962E-4FA573935239}"/>
              </a:ext>
            </a:extLst>
          </p:cNvPr>
          <p:cNvSpPr>
            <a:spLocks noGrp="1"/>
          </p:cNvSpPr>
          <p:nvPr>
            <p:ph type="body" sz="quarter" idx="27"/>
          </p:nvPr>
        </p:nvSpPr>
        <p:spPr/>
        <p:txBody>
          <a:bodyPr/>
          <a:lstStyle/>
          <a:p>
            <a:r>
              <a:rPr lang="en-US" sz="2800" dirty="0"/>
              <a:t>RÉPARTITION MENSUELLE POUR NOTRE ACTIVITÉ DE RESTAURATION</a:t>
            </a:r>
          </a:p>
        </p:txBody>
      </p:sp>
      <p:sp>
        <p:nvSpPr>
          <p:cNvPr id="3" name="Text Placeholder 7">
            <a:extLst>
              <a:ext uri="{FF2B5EF4-FFF2-40B4-BE49-F238E27FC236}">
                <a16:creationId xmlns:a16="http://schemas.microsoft.com/office/drawing/2014/main" id="{AF861B8A-6195-2104-CB2F-4FE6E52FB9B9}"/>
              </a:ext>
            </a:extLst>
          </p:cNvPr>
          <p:cNvSpPr txBox="1">
            <a:spLocks/>
          </p:cNvSpPr>
          <p:nvPr/>
        </p:nvSpPr>
        <p:spPr>
          <a:xfrm>
            <a:off x="280188" y="1314856"/>
            <a:ext cx="11219936" cy="3460292"/>
          </a:xfrm>
          <a:prstGeom prst="rect">
            <a:avLst/>
          </a:prstGeom>
        </p:spPr>
        <p:txBody>
          <a:bodyPr vert="horz" lIns="91440" tIns="45720" rIns="91440" bIns="45720" numCol="2"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b="1" dirty="0"/>
              <a:t>Janvier</a:t>
            </a:r>
          </a:p>
          <a:p>
            <a:r>
              <a:rPr lang="en-GB" sz="1600" dirty="0"/>
              <a:t>Sommes collectées : 4500 euros</a:t>
            </a:r>
          </a:p>
          <a:p>
            <a:r>
              <a:rPr lang="en-GB" sz="1600" dirty="0"/>
              <a:t>Coûts totaux : 2000 € (COGS) + 2500 € = 4500 € ➤ </a:t>
            </a:r>
            <a:r>
              <a:rPr lang="en-GB" sz="1600" b="1" dirty="0"/>
              <a:t>Flux de trésorerie net : 0 € </a:t>
            </a:r>
            <a:r>
              <a:rPr lang="en-GB" sz="1600" dirty="0"/>
              <a:t>- seuil de rentabilité, probablement en raison d'une baisse des réservations après les vacances.</a:t>
            </a:r>
          </a:p>
          <a:p>
            <a:endParaRPr lang="en-GB" sz="1600" dirty="0"/>
          </a:p>
          <a:p>
            <a:r>
              <a:rPr lang="en-GB" sz="1600" b="1" dirty="0"/>
              <a:t>Février</a:t>
            </a:r>
          </a:p>
          <a:p>
            <a:r>
              <a:rPr lang="en-GB" sz="1600" dirty="0"/>
              <a:t>Réservations plus importantes : 4950 euros en espèces ont été collectés.</a:t>
            </a:r>
          </a:p>
          <a:p>
            <a:r>
              <a:rPr lang="en-GB" sz="1600" dirty="0"/>
              <a:t>Des coûts inférieurs aux revenus.</a:t>
            </a:r>
          </a:p>
          <a:p>
            <a:r>
              <a:rPr lang="en-GB" sz="1600" b="1" dirty="0"/>
              <a:t>Flux de trésorerie net : 250 euros</a:t>
            </a:r>
          </a:p>
          <a:p>
            <a:endParaRPr lang="en-GB" sz="1600" dirty="0"/>
          </a:p>
          <a:p>
            <a:r>
              <a:rPr lang="en-GB" sz="1600" b="1" dirty="0"/>
              <a:t>Mars à juin</a:t>
            </a:r>
          </a:p>
          <a:p>
            <a:r>
              <a:rPr lang="en-GB" sz="1600" dirty="0"/>
              <a:t>Les recettes et les recouvrements augmentent régulièrement. </a:t>
            </a:r>
          </a:p>
          <a:p>
            <a:r>
              <a:rPr lang="en-GB" sz="1600" dirty="0"/>
              <a:t>Meilleur mois : </a:t>
            </a:r>
            <a:r>
              <a:rPr lang="en-GB" sz="1600" b="1" dirty="0"/>
              <a:t>Juin</a:t>
            </a:r>
            <a:r>
              <a:rPr lang="en-GB" sz="1600" dirty="0"/>
              <a:t>, avec 6750 euros collectés et </a:t>
            </a:r>
            <a:r>
              <a:rPr lang="en-GB" sz="1600" b="1" dirty="0"/>
              <a:t>1250 euros nets </a:t>
            </a:r>
            <a:r>
              <a:rPr lang="en-GB" sz="1600" dirty="0"/>
              <a:t>gagnés.</a:t>
            </a:r>
          </a:p>
          <a:p>
            <a:r>
              <a:rPr lang="en-GB" sz="1600" dirty="0"/>
              <a:t>Montre une croissance et peut-être une saison de pointe pour les événements.</a:t>
            </a:r>
          </a:p>
          <a:p>
            <a:endParaRPr lang="en-GB" sz="1600" b="1" dirty="0"/>
          </a:p>
          <a:p>
            <a:r>
              <a:rPr lang="en-GB" sz="1600" b="1" dirty="0"/>
              <a:t>Juillet à septembre</a:t>
            </a:r>
          </a:p>
          <a:p>
            <a:r>
              <a:rPr lang="en-GB" sz="1600" dirty="0"/>
              <a:t>Légère baisse, mais bonne performance.</a:t>
            </a:r>
          </a:p>
          <a:p>
            <a:r>
              <a:rPr lang="en-GB" sz="1600" dirty="0"/>
              <a:t>Les coûts restent stables.</a:t>
            </a:r>
          </a:p>
          <a:p>
            <a:r>
              <a:rPr lang="en-GB" sz="1600" dirty="0"/>
              <a:t>➤ Flux de trésorerie nets mensuels de </a:t>
            </a:r>
            <a:r>
              <a:rPr lang="en-GB" sz="1600" b="1" dirty="0"/>
              <a:t>1100 € à 850 €, sains et constants.</a:t>
            </a:r>
          </a:p>
          <a:p>
            <a:endParaRPr lang="en-GB" sz="1600" dirty="0"/>
          </a:p>
          <a:p>
            <a:r>
              <a:rPr lang="en-GB" sz="1600" b="1" dirty="0"/>
              <a:t>Octobre à décembre</a:t>
            </a:r>
          </a:p>
          <a:p>
            <a:r>
              <a:rPr lang="en-GB" sz="1600" dirty="0"/>
              <a:t>Diminution progressive de la collecte des dépôts et de la rentabilité.</a:t>
            </a:r>
          </a:p>
          <a:p>
            <a:r>
              <a:rPr lang="en-GB" sz="1600" dirty="0"/>
              <a:t>Le mois de décembre se termine avec </a:t>
            </a:r>
            <a:r>
              <a:rPr lang="en-GB" sz="1600" b="1" dirty="0"/>
              <a:t>400 euros </a:t>
            </a:r>
            <a:r>
              <a:rPr lang="en-GB" sz="1600" dirty="0"/>
              <a:t>nets - il y aura probablement moins d'événements pendant les vacances, mais cela pourrait être plus, il faut donc prévoir en conséquence. </a:t>
            </a:r>
          </a:p>
          <a:p>
            <a:r>
              <a:rPr lang="en-GB" sz="1600" dirty="0"/>
              <a:t>➤ Mais toujours positif, ce qui est un bon signe de gestion de la trésorerie.</a:t>
            </a:r>
          </a:p>
          <a:p>
            <a:pPr marL="342900" indent="-342900">
              <a:buClr>
                <a:srgbClr val="B6D1E1"/>
              </a:buClr>
              <a:buFont typeface="Arial" panose="020B0604020202020204" pitchFamily="34" charset="0"/>
              <a:buChar char="•"/>
            </a:pPr>
            <a:endParaRPr lang="en-US" sz="1400" dirty="0"/>
          </a:p>
          <a:p>
            <a:pPr>
              <a:buClr>
                <a:srgbClr val="B6D1E1"/>
              </a:buClr>
            </a:pPr>
            <a:endParaRPr lang="en-US" sz="1400" dirty="0"/>
          </a:p>
          <a:p>
            <a:pPr marL="342900" indent="-342900">
              <a:buClr>
                <a:srgbClr val="B6D1E1"/>
              </a:buClr>
              <a:buFont typeface="Arial" panose="020B0604020202020204" pitchFamily="34" charset="0"/>
              <a:buChar char="•"/>
            </a:pPr>
            <a:endParaRPr lang="en-US" sz="1600" dirty="0"/>
          </a:p>
        </p:txBody>
      </p:sp>
    </p:spTree>
    <p:extLst>
      <p:ext uri="{BB962C8B-B14F-4D97-AF65-F5344CB8AC3E}">
        <p14:creationId xmlns:p14="http://schemas.microsoft.com/office/powerpoint/2010/main" val="3942592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E4C02-F89A-17A5-9286-DE9C7184AA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D6DAA4-10DB-C1DC-63AC-FA0FEECA2D7B}"/>
              </a:ext>
            </a:extLst>
          </p:cNvPr>
          <p:cNvSpPr>
            <a:spLocks noGrp="1"/>
          </p:cNvSpPr>
          <p:nvPr>
            <p:ph type="body" sz="quarter" idx="27"/>
          </p:nvPr>
        </p:nvSpPr>
        <p:spPr/>
        <p:txBody>
          <a:bodyPr/>
          <a:lstStyle/>
          <a:p>
            <a:r>
              <a:rPr lang="en-US" sz="2800" dirty="0"/>
              <a:t>QUEL DOIT ÊTRE LE PLAN DE NOTRE ENTREPRISE DE RESTAURATION ?</a:t>
            </a:r>
          </a:p>
        </p:txBody>
      </p:sp>
      <p:sp>
        <p:nvSpPr>
          <p:cNvPr id="3" name="Text Placeholder 7">
            <a:extLst>
              <a:ext uri="{FF2B5EF4-FFF2-40B4-BE49-F238E27FC236}">
                <a16:creationId xmlns:a16="http://schemas.microsoft.com/office/drawing/2014/main" id="{CDB139FA-EA0C-316B-0A06-4FA15E4234FE}"/>
              </a:ext>
            </a:extLst>
          </p:cNvPr>
          <p:cNvSpPr txBox="1">
            <a:spLocks/>
          </p:cNvSpPr>
          <p:nvPr/>
        </p:nvSpPr>
        <p:spPr>
          <a:xfrm>
            <a:off x="280188" y="1314856"/>
            <a:ext cx="11219936" cy="346029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0" name="TextBox 9">
            <a:extLst>
              <a:ext uri="{FF2B5EF4-FFF2-40B4-BE49-F238E27FC236}">
                <a16:creationId xmlns:a16="http://schemas.microsoft.com/office/drawing/2014/main" id="{173A6EB8-6FCB-FF9F-CAE2-DEBD411CB978}"/>
              </a:ext>
            </a:extLst>
          </p:cNvPr>
          <p:cNvSpPr txBox="1"/>
          <p:nvPr/>
        </p:nvSpPr>
        <p:spPr>
          <a:xfrm>
            <a:off x="398846" y="1466320"/>
            <a:ext cx="10758225" cy="3139321"/>
          </a:xfrm>
          <a:prstGeom prst="rect">
            <a:avLst/>
          </a:prstGeom>
          <a:noFill/>
        </p:spPr>
        <p:txBody>
          <a:bodyPr wrap="square">
            <a:spAutoFit/>
          </a:bodyPr>
          <a:lstStyle/>
          <a:p>
            <a:r>
              <a:rPr lang="en-GB" sz="2200" dirty="0"/>
              <a:t>En plus des conseils pour le commerce de la confiture, il existe des conseils spécifiques à la restauration.</a:t>
            </a:r>
          </a:p>
          <a:p>
            <a:endParaRPr lang="en-GB" sz="2200" b="1" dirty="0"/>
          </a:p>
          <a:p>
            <a:pPr marL="342900" indent="-342900">
              <a:buFont typeface="Arial" panose="020B0604020202020204" pitchFamily="34" charset="0"/>
              <a:buChar char="•"/>
            </a:pPr>
            <a:r>
              <a:rPr lang="en-GB" sz="2200" b="1" dirty="0"/>
              <a:t>Les dépôts permettent de lisser les revenus : </a:t>
            </a:r>
            <a:r>
              <a:rPr lang="en-GB" sz="2200" dirty="0"/>
              <a:t>Même si un événement n'a lieu que le mois prochain, le dépôt effectué aujourd'hui apporte des liquidités immédiates, ce qui est essentiel pour la gestion du fonds de roulement.</a:t>
            </a:r>
          </a:p>
          <a:p>
            <a:pPr marL="342900" indent="-342900">
              <a:buFont typeface="Arial" panose="020B0604020202020204" pitchFamily="34" charset="0"/>
              <a:buChar char="•"/>
            </a:pPr>
            <a:r>
              <a:rPr lang="en-GB" sz="2200" b="1" dirty="0"/>
              <a:t>Stabiliser les coûts fixes : </a:t>
            </a:r>
            <a:r>
              <a:rPr lang="en-GB" sz="2200" dirty="0"/>
              <a:t>lorsque l'entreprise connaît ses frais généraux et peut prévoir les seuils de rentabilité. Bien entendu, il faut les réduire là où c'est possible.</a:t>
            </a:r>
          </a:p>
          <a:p>
            <a:pPr marL="342900" indent="-342900">
              <a:buFont typeface="Arial" panose="020B0604020202020204" pitchFamily="34" charset="0"/>
              <a:buChar char="•"/>
            </a:pPr>
            <a:r>
              <a:rPr lang="en-GB" sz="2200" b="1" dirty="0"/>
              <a:t>Les périodes de pointe </a:t>
            </a:r>
            <a:r>
              <a:rPr lang="en-GB" sz="2200" dirty="0"/>
              <a:t>génèrent des flux de trésorerie importants - prévoyez les mois plus calmes en épargnant ou en diversifiant vos activités.</a:t>
            </a:r>
          </a:p>
          <a:p>
            <a:pPr marL="342900" indent="-342900">
              <a:buFont typeface="Arial" panose="020B0604020202020204" pitchFamily="34" charset="0"/>
              <a:buChar char="•"/>
            </a:pPr>
            <a:r>
              <a:rPr lang="en-GB" sz="2200" b="1" dirty="0"/>
              <a:t>S'efforcer d'obtenir un résultat positif chaque mois </a:t>
            </a:r>
            <a:r>
              <a:rPr lang="en-GB" sz="2200" dirty="0"/>
              <a:t>- ce qui témoigne d'un contrôle financier rigoureux et d'une utilisation stratégique des dépôts.    Il faut du temps pour y parvenir. </a:t>
            </a:r>
            <a:endParaRPr lang="en-IE" dirty="0"/>
          </a:p>
        </p:txBody>
      </p:sp>
    </p:spTree>
    <p:extLst>
      <p:ext uri="{BB962C8B-B14F-4D97-AF65-F5344CB8AC3E}">
        <p14:creationId xmlns:p14="http://schemas.microsoft.com/office/powerpoint/2010/main" val="4079352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A83E2-66E9-3EA1-0E99-B6F92A5366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292405-9E1D-24BA-B13C-4FCAB1F3FA8E}"/>
              </a:ext>
            </a:extLst>
          </p:cNvPr>
          <p:cNvSpPr>
            <a:spLocks noGrp="1"/>
          </p:cNvSpPr>
          <p:nvPr>
            <p:ph type="body" sz="quarter" idx="27"/>
          </p:nvPr>
        </p:nvSpPr>
        <p:spPr/>
        <p:txBody>
          <a:bodyPr/>
          <a:lstStyle/>
          <a:p>
            <a:r>
              <a:rPr lang="en-US" dirty="0"/>
              <a:t>FINANCEMENT NÉCESSAIRE POUR 4 PHASES CLÉS </a:t>
            </a:r>
          </a:p>
        </p:txBody>
      </p:sp>
      <p:cxnSp>
        <p:nvCxnSpPr>
          <p:cNvPr id="14" name="Straight Connector 13">
            <a:extLst>
              <a:ext uri="{FF2B5EF4-FFF2-40B4-BE49-F238E27FC236}">
                <a16:creationId xmlns:a16="http://schemas.microsoft.com/office/drawing/2014/main" id="{A15DD76D-9BEE-DC9F-4AC0-7BC93B6AE3DA}"/>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AC39CD3C-4D75-6003-ED91-9EA417AC7613}"/>
              </a:ext>
            </a:extLst>
          </p:cNvPr>
          <p:cNvSpPr txBox="1">
            <a:spLocks/>
          </p:cNvSpPr>
          <p:nvPr/>
        </p:nvSpPr>
        <p:spPr>
          <a:xfrm>
            <a:off x="2180492" y="1756269"/>
            <a:ext cx="89505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LA TRÉSORERIE POUR GÉRER VOTRE ENTREPRISE - QUELQUES CONSEILS</a:t>
            </a:r>
          </a:p>
        </p:txBody>
      </p:sp>
      <p:grpSp>
        <p:nvGrpSpPr>
          <p:cNvPr id="6" name="Group 5">
            <a:extLst>
              <a:ext uri="{FF2B5EF4-FFF2-40B4-BE49-F238E27FC236}">
                <a16:creationId xmlns:a16="http://schemas.microsoft.com/office/drawing/2014/main" id="{EE5C8C9B-486F-D3BE-3482-7F14739093F8}"/>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0938E688-8DF3-9408-E411-5FE58276D833}"/>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2256DF2D-158A-7552-EA48-B00554E85126}"/>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
        <p:nvSpPr>
          <p:cNvPr id="3" name="Text Placeholder 7">
            <a:extLst>
              <a:ext uri="{FF2B5EF4-FFF2-40B4-BE49-F238E27FC236}">
                <a16:creationId xmlns:a16="http://schemas.microsoft.com/office/drawing/2014/main" id="{AA1F0ED0-3253-70D8-90F1-871D076164C7}"/>
              </a:ext>
            </a:extLst>
          </p:cNvPr>
          <p:cNvSpPr txBox="1">
            <a:spLocks/>
          </p:cNvSpPr>
          <p:nvPr/>
        </p:nvSpPr>
        <p:spPr>
          <a:xfrm>
            <a:off x="2180493" y="2532185"/>
            <a:ext cx="8423030"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en-US" sz="2000" dirty="0"/>
              <a:t>Surveillez attentivement toutes les dépenses et soyez aussi frugal que possible. Réduisez vos dépenses mensuelles - achetez des fournitures en gros pour obtenir une remise, louez des locaux plus petits, changez de fournisseur d'électricité...</a:t>
            </a:r>
          </a:p>
          <a:p>
            <a:pPr marL="342900" indent="-342900">
              <a:buClr>
                <a:srgbClr val="B6D1E1"/>
              </a:buClr>
              <a:buFont typeface="Arial" panose="020B0604020202020204" pitchFamily="34" charset="0"/>
              <a:buChar char="•"/>
            </a:pPr>
            <a:endParaRPr lang="en-US" sz="2000" dirty="0"/>
          </a:p>
          <a:p>
            <a:pPr marL="342900" indent="-342900">
              <a:buClr>
                <a:srgbClr val="B6D1E1"/>
              </a:buClr>
              <a:buFont typeface="Arial" panose="020B0604020202020204" pitchFamily="34" charset="0"/>
              <a:buChar char="•"/>
            </a:pPr>
            <a:r>
              <a:rPr lang="en-US" sz="2000" dirty="0"/>
              <a:t>Recouvrer plus rapidement les paiements des clients (en accordant éventuellement une remise en pourcentage pour les inciter à le faire).</a:t>
            </a:r>
          </a:p>
          <a:p>
            <a:pPr marL="342900" indent="-342900">
              <a:buClr>
                <a:srgbClr val="B6D1E1"/>
              </a:buClr>
              <a:buFont typeface="Arial" panose="020B0604020202020204" pitchFamily="34" charset="0"/>
              <a:buChar char="•"/>
            </a:pPr>
            <a:endParaRPr lang="en-US" sz="2000" dirty="0"/>
          </a:p>
          <a:p>
            <a:pPr marL="342900" indent="-342900">
              <a:buClr>
                <a:srgbClr val="B6D1E1"/>
              </a:buClr>
              <a:buFont typeface="Arial" panose="020B0604020202020204" pitchFamily="34" charset="0"/>
              <a:buChar char="•"/>
            </a:pPr>
            <a:r>
              <a:rPr lang="en-US" sz="2000" dirty="0"/>
              <a:t>Lorsque les liquidités s'amenuisent, vous devez examiner attentivement la manière de libérer les stocks à rotation lente et de les convertir en liquidités. Comment réduire les stocks afin de fonctionner au plus juste sans </a:t>
            </a:r>
            <a:r>
              <a:rPr lang="en-US" sz="2000" dirty="0" err="1"/>
              <a:t>compromettre les </a:t>
            </a:r>
            <a:r>
              <a:rPr lang="en-US" sz="2000" dirty="0"/>
              <a:t>ventes futures en raison d'un sous-approvisionnement ?  C'est très important dans une entreprise alimentaire. </a:t>
            </a:r>
          </a:p>
          <a:p>
            <a:pPr marL="342900" indent="-342900">
              <a:buClr>
                <a:srgbClr val="B6D1E1"/>
              </a:buClr>
              <a:buFont typeface="Arial" panose="020B0604020202020204" pitchFamily="34" charset="0"/>
              <a:buChar char="•"/>
            </a:pPr>
            <a:endParaRPr lang="en-US" sz="2000" dirty="0"/>
          </a:p>
          <a:p>
            <a:pPr>
              <a:buClr>
                <a:srgbClr val="B6D1E1"/>
              </a:buClr>
            </a:pPr>
            <a:endParaRPr lang="en-US" sz="2000" dirty="0"/>
          </a:p>
          <a:p>
            <a:pPr marL="342900" indent="-342900">
              <a:buClr>
                <a:srgbClr val="B6D1E1"/>
              </a:buClr>
              <a:buFont typeface="Arial" panose="020B0604020202020204" pitchFamily="34" charset="0"/>
              <a:buChar char="•"/>
            </a:pPr>
            <a:endParaRPr lang="en-US" sz="2000" dirty="0"/>
          </a:p>
        </p:txBody>
      </p:sp>
    </p:spTree>
    <p:extLst>
      <p:ext uri="{BB962C8B-B14F-4D97-AF65-F5344CB8AC3E}">
        <p14:creationId xmlns:p14="http://schemas.microsoft.com/office/powerpoint/2010/main" val="3200497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en-US" dirty="0"/>
              <a:t>FINANCEMENT NÉCESSAIRE POUR 4 PHASES CLÉS </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8950570"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LA TRÉSORERIE POUR GÉRER VOTRE ENTREPRISE - QUELQUES CONSEILS</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2198077" y="2708031"/>
            <a:ext cx="3077307"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La gestion des stocks </a:t>
            </a:r>
          </a:p>
          <a:p>
            <a:pPr>
              <a:buClr>
                <a:srgbClr val="B6D1E1"/>
              </a:buClr>
            </a:pPr>
            <a:r>
              <a:rPr lang="en-US" dirty="0"/>
              <a:t>Principe de base - Maintenir les stocks à un niveau aussi bas que possible. Vous devez justifier la détention de stocks plus importants par rapport aux coûts qui s'y rattachent.</a:t>
            </a:r>
          </a:p>
          <a:p>
            <a:pPr>
              <a:buClr>
                <a:srgbClr val="B6D1E1"/>
              </a:buClr>
            </a:pPr>
            <a:endParaRPr lang="en-US" dirty="0"/>
          </a:p>
        </p:txBody>
      </p:sp>
      <p:sp>
        <p:nvSpPr>
          <p:cNvPr id="4" name="Text Placeholder 7">
            <a:extLst>
              <a:ext uri="{FF2B5EF4-FFF2-40B4-BE49-F238E27FC236}">
                <a16:creationId xmlns:a16="http://schemas.microsoft.com/office/drawing/2014/main" id="{45432849-A2C0-0787-33C2-15A7EFF9A887}"/>
              </a:ext>
            </a:extLst>
          </p:cNvPr>
          <p:cNvSpPr txBox="1">
            <a:spLocks/>
          </p:cNvSpPr>
          <p:nvPr/>
        </p:nvSpPr>
        <p:spPr>
          <a:xfrm>
            <a:off x="5785341" y="2708031"/>
            <a:ext cx="6013937"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Risques de surstockage </a:t>
            </a:r>
          </a:p>
          <a:p>
            <a:pPr marL="342900" indent="-342900">
              <a:buClr>
                <a:srgbClr val="B6D1E1"/>
              </a:buClr>
              <a:buFont typeface="Arial" panose="020B0604020202020204" pitchFamily="34" charset="0"/>
              <a:buChar char="•"/>
            </a:pPr>
            <a:r>
              <a:rPr lang="en-US" dirty="0"/>
              <a:t>Utilisation inefficace des liquidités</a:t>
            </a:r>
          </a:p>
          <a:p>
            <a:pPr marL="342900" indent="-342900">
              <a:buClr>
                <a:srgbClr val="B6D1E1"/>
              </a:buClr>
              <a:buFont typeface="Arial" panose="020B0604020202020204" pitchFamily="34" charset="0"/>
              <a:buChar char="•"/>
            </a:pPr>
            <a:r>
              <a:rPr lang="en-US" dirty="0"/>
              <a:t>Risque d'obsolescence/détérioration</a:t>
            </a:r>
          </a:p>
          <a:p>
            <a:pPr marL="342900" indent="-342900">
              <a:buClr>
                <a:srgbClr val="B6D1E1"/>
              </a:buClr>
              <a:buFont typeface="Arial" panose="020B0604020202020204" pitchFamily="34" charset="0"/>
              <a:buChar char="•"/>
            </a:pPr>
            <a:r>
              <a:rPr lang="en-US" dirty="0"/>
              <a:t>Il se peut que vous deviez faire des remises pour vous libérer de l'obligation d'achat.</a:t>
            </a:r>
          </a:p>
          <a:p>
            <a:pPr>
              <a:buClr>
                <a:srgbClr val="B6D1E1"/>
              </a:buClr>
            </a:pPr>
            <a:endParaRPr lang="en-US" dirty="0"/>
          </a:p>
          <a:p>
            <a:pPr>
              <a:buClr>
                <a:srgbClr val="B6D1E1"/>
              </a:buClr>
            </a:pPr>
            <a:r>
              <a:rPr lang="en-US" b="1" dirty="0"/>
              <a:t>Risques de sous-stockage </a:t>
            </a:r>
          </a:p>
          <a:p>
            <a:pPr marL="342900" indent="-342900">
              <a:buClr>
                <a:srgbClr val="B6D1E1"/>
              </a:buClr>
              <a:buFont typeface="Arial" panose="020B0604020202020204" pitchFamily="34" charset="0"/>
              <a:buChar char="•"/>
            </a:pPr>
            <a:r>
              <a:rPr lang="en-US" dirty="0"/>
              <a:t>Coûts de livraison élevés en cas de réapprovisionnement fréquent</a:t>
            </a:r>
          </a:p>
          <a:p>
            <a:pPr marL="342900" indent="-342900">
              <a:buClr>
                <a:srgbClr val="B6D1E1"/>
              </a:buClr>
              <a:buFont typeface="Arial" panose="020B0604020202020204" pitchFamily="34" charset="0"/>
              <a:buChar char="•"/>
            </a:pPr>
            <a:r>
              <a:rPr lang="en-US" dirty="0"/>
              <a:t>Ne pas bénéficier de remises globales</a:t>
            </a:r>
          </a:p>
          <a:p>
            <a:pPr marL="342900" indent="-342900">
              <a:buClr>
                <a:srgbClr val="B6D1E1"/>
              </a:buClr>
              <a:buFont typeface="Arial" panose="020B0604020202020204" pitchFamily="34" charset="0"/>
              <a:buChar char="•"/>
            </a:pPr>
            <a:r>
              <a:rPr lang="en-US" dirty="0"/>
              <a:t>Commandes perdues, production retardée, stocks en attente</a:t>
            </a:r>
          </a:p>
          <a:p>
            <a:pPr>
              <a:buClr>
                <a:srgbClr val="B6D1E1"/>
              </a:buClr>
            </a:pPr>
            <a:endParaRPr lang="en-US" dirty="0"/>
          </a:p>
        </p:txBody>
      </p:sp>
      <p:cxnSp>
        <p:nvCxnSpPr>
          <p:cNvPr id="5" name="Straight Connector 4">
            <a:extLst>
              <a:ext uri="{FF2B5EF4-FFF2-40B4-BE49-F238E27FC236}">
                <a16:creationId xmlns:a16="http://schemas.microsoft.com/office/drawing/2014/main" id="{11E51CFD-81D6-2BE6-22EB-1BDE2CEEA651}"/>
              </a:ext>
            </a:extLst>
          </p:cNvPr>
          <p:cNvCxnSpPr>
            <a:cxnSpLocks/>
          </p:cNvCxnSpPr>
          <p:nvPr/>
        </p:nvCxnSpPr>
        <p:spPr>
          <a:xfrm flipV="1">
            <a:off x="5498583" y="2533243"/>
            <a:ext cx="0" cy="237286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11F5ABC-66FC-31A0-9F4C-C0F7321C69A7}"/>
              </a:ext>
            </a:extLst>
          </p:cNvPr>
          <p:cNvGrpSpPr/>
          <p:nvPr/>
        </p:nvGrpSpPr>
        <p:grpSpPr>
          <a:xfrm>
            <a:off x="2855344" y="5586374"/>
            <a:ext cx="2155671" cy="879908"/>
            <a:chOff x="2950517" y="2985038"/>
            <a:chExt cx="2842847" cy="1218363"/>
          </a:xfrm>
        </p:grpSpPr>
        <p:pic>
          <p:nvPicPr>
            <p:cNvPr id="11" name="Picture 10" descr="A picture containing text, clipart&#10;&#10;Description automatically generated">
              <a:extLst>
                <a:ext uri="{FF2B5EF4-FFF2-40B4-BE49-F238E27FC236}">
                  <a16:creationId xmlns:a16="http://schemas.microsoft.com/office/drawing/2014/main" id="{9BB3C472-CBFC-57E1-65A5-139686906C4E}"/>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12" name="Picture 11" descr="Icon&#10;&#10;Description automatically generated">
              <a:extLst>
                <a:ext uri="{FF2B5EF4-FFF2-40B4-BE49-F238E27FC236}">
                  <a16:creationId xmlns:a16="http://schemas.microsoft.com/office/drawing/2014/main" id="{EBA15470-19B1-2A4D-5939-6AA6B5AEF323}"/>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Tree>
    <p:extLst>
      <p:ext uri="{BB962C8B-B14F-4D97-AF65-F5344CB8AC3E}">
        <p14:creationId xmlns:p14="http://schemas.microsoft.com/office/powerpoint/2010/main" val="1206690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en-US" dirty="0"/>
              <a:t>FINANCEMENT NÉCESSAIRE POUR 4 PHASES CLÉS </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669446"/>
            <a:ext cx="8704385"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LA TRÉSORERIE POUR GÉRER VOTRE ENTREPRISE - QUELQUES CONSEILS</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51412" y="1222792"/>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03</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357191" y="2511990"/>
            <a:ext cx="5334891"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sz="1600" b="1" dirty="0"/>
              <a:t>Introduire un système de gestion des stocks</a:t>
            </a:r>
          </a:p>
          <a:p>
            <a:r>
              <a:rPr lang="en-GB" sz="1600" dirty="0"/>
              <a:t>Un contrôle efficace des stocks permet de réduire les déchets et d'améliorer les marges bénéficiaires, ce qui est très important pour les ingrédients périssables.</a:t>
            </a:r>
          </a:p>
          <a:p>
            <a:pPr marL="342900" indent="-342900">
              <a:buFont typeface="Arial" panose="020B0604020202020204" pitchFamily="34" charset="0"/>
              <a:buChar char="•"/>
            </a:pPr>
            <a:r>
              <a:rPr lang="en-GB" sz="1600" b="1" dirty="0"/>
              <a:t>Suivez les stocks </a:t>
            </a:r>
            <a:r>
              <a:rPr lang="en-GB" sz="1600" dirty="0"/>
              <a:t>: Utilisez une feuille de calcul ou une simple application de gestion des stocks pour contrôler les niveaux d'ingrédients (farine, épices, bocaux, emballages).</a:t>
            </a:r>
          </a:p>
          <a:p>
            <a:pPr marL="342900" indent="-342900">
              <a:buFont typeface="Arial" panose="020B0604020202020204" pitchFamily="34" charset="0"/>
              <a:buChar char="•"/>
            </a:pPr>
            <a:r>
              <a:rPr lang="en-GB" sz="1600" b="1" dirty="0"/>
              <a:t>Attribuez une valeur </a:t>
            </a:r>
            <a:r>
              <a:rPr lang="en-GB" sz="1600" dirty="0"/>
              <a:t>: Attribuez une valeur € à chaque article en stock - sachez ce qui est immobilisé dans des ingrédients inutilisés.</a:t>
            </a:r>
          </a:p>
          <a:p>
            <a:pPr marL="342900" indent="-342900">
              <a:buFont typeface="Arial" panose="020B0604020202020204" pitchFamily="34" charset="0"/>
              <a:buChar char="•"/>
            </a:pPr>
            <a:r>
              <a:rPr lang="en-GB" sz="1600" b="1" dirty="0"/>
              <a:t>Surveiller les dates de péremption </a:t>
            </a:r>
            <a:r>
              <a:rPr lang="en-GB" sz="1600" dirty="0"/>
              <a:t>: Effectuer une rotation des stocks en utilisant la méthode FIFO (First In, First Out) afin d'éviter les pertes.</a:t>
            </a:r>
          </a:p>
          <a:p>
            <a:pPr marL="342900" indent="-342900">
              <a:buFont typeface="Arial" panose="020B0604020202020204" pitchFamily="34" charset="0"/>
              <a:buChar char="•"/>
            </a:pPr>
            <a:r>
              <a:rPr lang="en-GB" sz="1600" b="1" dirty="0"/>
              <a:t>Réduisez les ralentisseurs </a:t>
            </a:r>
            <a:r>
              <a:rPr lang="en-GB" sz="1600" dirty="0"/>
              <a:t>: Retirez-les du menu.</a:t>
            </a:r>
            <a:endParaRPr lang="en-US" sz="1600" dirty="0"/>
          </a:p>
        </p:txBody>
      </p:sp>
      <p:sp>
        <p:nvSpPr>
          <p:cNvPr id="4" name="Text Placeholder 7">
            <a:extLst>
              <a:ext uri="{FF2B5EF4-FFF2-40B4-BE49-F238E27FC236}">
                <a16:creationId xmlns:a16="http://schemas.microsoft.com/office/drawing/2014/main" id="{45432849-A2C0-0787-33C2-15A7EFF9A887}"/>
              </a:ext>
            </a:extLst>
          </p:cNvPr>
          <p:cNvSpPr txBox="1">
            <a:spLocks/>
          </p:cNvSpPr>
          <p:nvPr/>
        </p:nvSpPr>
        <p:spPr>
          <a:xfrm>
            <a:off x="6096000" y="2596137"/>
            <a:ext cx="5468816"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sz="2000" b="1" dirty="0"/>
              <a:t>Contrôle du crédit</a:t>
            </a:r>
          </a:p>
          <a:p>
            <a:pPr>
              <a:buClr>
                <a:srgbClr val="B6D1E1"/>
              </a:buClr>
            </a:pPr>
            <a:endParaRPr lang="en-US" sz="2000" b="1" dirty="0"/>
          </a:p>
          <a:p>
            <a:pPr marL="342900" indent="-342900">
              <a:buClr>
                <a:srgbClr val="B6D1E1"/>
              </a:buClr>
              <a:buFont typeface="Arial" panose="020B0604020202020204" pitchFamily="34" charset="0"/>
              <a:buChar char="•"/>
            </a:pPr>
            <a:r>
              <a:rPr lang="en-US" sz="2000" dirty="0"/>
              <a:t>Obtenir un maximum de crédit de la part des fournisseurs</a:t>
            </a:r>
          </a:p>
          <a:p>
            <a:pPr marL="342900" indent="-342900">
              <a:buClr>
                <a:srgbClr val="B6D1E1"/>
              </a:buClr>
              <a:buFont typeface="Arial" panose="020B0604020202020204" pitchFamily="34" charset="0"/>
              <a:buChar char="•"/>
            </a:pPr>
            <a:r>
              <a:rPr lang="en-US" sz="2000" dirty="0"/>
              <a:t>Veillez à ce que vos factures soient émises au fur et à mesure et n'attendez pas la fin du mois.</a:t>
            </a:r>
          </a:p>
          <a:p>
            <a:pPr marL="342900" indent="-342900">
              <a:buClr>
                <a:srgbClr val="B6D1E1"/>
              </a:buClr>
              <a:buFont typeface="Arial" panose="020B0604020202020204" pitchFamily="34" charset="0"/>
              <a:buChar char="•"/>
            </a:pPr>
            <a:r>
              <a:rPr lang="en-US" sz="2000" dirty="0"/>
              <a:t>Essayez de réduire votre découvert au minimum</a:t>
            </a:r>
          </a:p>
          <a:p>
            <a:pPr marL="342900" indent="-342900">
              <a:buClr>
                <a:srgbClr val="B6D1E1"/>
              </a:buClr>
              <a:buFont typeface="Arial" panose="020B0604020202020204" pitchFamily="34" charset="0"/>
              <a:buChar char="•"/>
            </a:pPr>
            <a:r>
              <a:rPr lang="en-US" sz="2000" dirty="0"/>
              <a:t>Indiquez clairement vos conditions générales, y compris la réserve de propriété (les biens sont la propriété de l'acheteur jusqu'à leur paiement intégral).</a:t>
            </a:r>
          </a:p>
          <a:p>
            <a:pPr>
              <a:buClr>
                <a:srgbClr val="B6D1E1"/>
              </a:buClr>
            </a:pPr>
            <a:endParaRPr lang="en-US" sz="2000" dirty="0"/>
          </a:p>
        </p:txBody>
      </p:sp>
      <p:cxnSp>
        <p:nvCxnSpPr>
          <p:cNvPr id="5" name="Straight Connector 4">
            <a:extLst>
              <a:ext uri="{FF2B5EF4-FFF2-40B4-BE49-F238E27FC236}">
                <a16:creationId xmlns:a16="http://schemas.microsoft.com/office/drawing/2014/main" id="{11E51CFD-81D6-2BE6-22EB-1BDE2CEEA651}"/>
              </a:ext>
            </a:extLst>
          </p:cNvPr>
          <p:cNvCxnSpPr>
            <a:cxnSpLocks/>
          </p:cNvCxnSpPr>
          <p:nvPr/>
        </p:nvCxnSpPr>
        <p:spPr>
          <a:xfrm flipV="1">
            <a:off x="5867860" y="2585997"/>
            <a:ext cx="0" cy="342794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795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416C46-8DB1-9408-9A56-EE367163CF65}"/>
              </a:ext>
            </a:extLst>
          </p:cNvPr>
          <p:cNvSpPr>
            <a:spLocks noGrp="1"/>
          </p:cNvSpPr>
          <p:nvPr>
            <p:ph type="body" sz="quarter" idx="27"/>
          </p:nvPr>
        </p:nvSpPr>
        <p:spPr/>
        <p:txBody>
          <a:bodyPr/>
          <a:lstStyle/>
          <a:p>
            <a:r>
              <a:rPr lang="en-US" dirty="0"/>
              <a:t>FINANCEMENT NÉCESSAIRE POUR 4 PHASES CLÉS </a:t>
            </a:r>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5046785"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POUR QUE VOUS PUISSIEZ VIVRE !</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04</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2215662" y="2800774"/>
            <a:ext cx="4554415" cy="346029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sz="1800" dirty="0"/>
              <a:t>De nombreuses femmes conservent un emploi à temps partiel dans les premiers jours de la création de leur entreprise alimentaire afin de s'assurer un revenu sûr.</a:t>
            </a:r>
          </a:p>
          <a:p>
            <a:pPr>
              <a:buClr>
                <a:srgbClr val="B6D1E1"/>
              </a:buClr>
            </a:pPr>
            <a:r>
              <a:rPr lang="en-US" sz="1800" dirty="0"/>
              <a:t>flux. Avoir un emploi à temps partiel tout en créant sa propre entreprise est une façon de se couvrir, de se donner les moyens d'agir.</a:t>
            </a:r>
          </a:p>
          <a:p>
            <a:pPr>
              <a:buClr>
                <a:srgbClr val="B6D1E1"/>
              </a:buClr>
            </a:pPr>
            <a:r>
              <a:rPr lang="en-US" sz="1800" dirty="0"/>
              <a:t>un revenu garanti pendant que vous travaillez au développement de votre entreprise. L'inconvénient le plus évident est le temps qu'il faut consacrer à la création de votre entreprise</a:t>
            </a:r>
          </a:p>
        </p:txBody>
      </p:sp>
      <p:cxnSp>
        <p:nvCxnSpPr>
          <p:cNvPr id="5" name="Straight Connector 4">
            <a:extLst>
              <a:ext uri="{FF2B5EF4-FFF2-40B4-BE49-F238E27FC236}">
                <a16:creationId xmlns:a16="http://schemas.microsoft.com/office/drawing/2014/main" id="{11E51CFD-81D6-2BE6-22EB-1BDE2CEEA651}"/>
              </a:ext>
            </a:extLst>
          </p:cNvPr>
          <p:cNvCxnSpPr>
            <a:cxnSpLocks/>
          </p:cNvCxnSpPr>
          <p:nvPr/>
        </p:nvCxnSpPr>
        <p:spPr>
          <a:xfrm flipV="1">
            <a:off x="7169122" y="2691505"/>
            <a:ext cx="0" cy="358620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D5419A5C-3701-26E1-492F-D89E1A9A45FB}"/>
              </a:ext>
            </a:extLst>
          </p:cNvPr>
          <p:cNvSpPr txBox="1">
            <a:spLocks/>
          </p:cNvSpPr>
          <p:nvPr/>
        </p:nvSpPr>
        <p:spPr>
          <a:xfrm>
            <a:off x="7262447" y="2895315"/>
            <a:ext cx="4343400"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en-IE" sz="3200" b="1" i="1" dirty="0">
                <a:solidFill>
                  <a:srgbClr val="84BFA4"/>
                </a:solidFill>
              </a:rPr>
              <a:t>SUIVANT ... Rechercher et tirer parti de toute initiative de financement et de tout service de soutien financé par le gouvernement pour</a:t>
            </a:r>
          </a:p>
          <a:p>
            <a:pPr marL="0" lvl="1">
              <a:lnSpc>
                <a:spcPts val="2840"/>
              </a:lnSpc>
              <a:spcBef>
                <a:spcPts val="200"/>
              </a:spcBef>
              <a:buClr>
                <a:srgbClr val="B6D1E1"/>
              </a:buClr>
            </a:pPr>
            <a:r>
              <a:rPr lang="en-IE" sz="3200" b="1" i="1" dirty="0">
                <a:solidFill>
                  <a:srgbClr val="84BFA4"/>
                </a:solidFill>
              </a:rPr>
              <a:t>les petites entreprises. </a:t>
            </a:r>
          </a:p>
          <a:p>
            <a:pPr marL="0" lvl="1">
              <a:lnSpc>
                <a:spcPts val="2840"/>
              </a:lnSpc>
              <a:spcBef>
                <a:spcPts val="200"/>
              </a:spcBef>
              <a:buClr>
                <a:srgbClr val="B6D1E1"/>
              </a:buClr>
            </a:pPr>
            <a:endParaRPr lang="en-IE" sz="2000" dirty="0">
              <a:solidFill>
                <a:srgbClr val="84BFA4"/>
              </a:solidFill>
            </a:endParaRPr>
          </a:p>
        </p:txBody>
      </p:sp>
      <p:grpSp>
        <p:nvGrpSpPr>
          <p:cNvPr id="11" name="Group 10">
            <a:extLst>
              <a:ext uri="{FF2B5EF4-FFF2-40B4-BE49-F238E27FC236}">
                <a16:creationId xmlns:a16="http://schemas.microsoft.com/office/drawing/2014/main" id="{89CAA710-FDFE-AAFA-427C-B564EE3698E4}"/>
              </a:ext>
            </a:extLst>
          </p:cNvPr>
          <p:cNvGrpSpPr/>
          <p:nvPr/>
        </p:nvGrpSpPr>
        <p:grpSpPr>
          <a:xfrm>
            <a:off x="9590687" y="1232138"/>
            <a:ext cx="2360630" cy="1469509"/>
            <a:chOff x="2553056" y="439217"/>
            <a:chExt cx="2532805" cy="1656065"/>
          </a:xfrm>
        </p:grpSpPr>
        <p:pic>
          <p:nvPicPr>
            <p:cNvPr id="12" name="Picture 11" descr="Icon&#10;&#10;Description automatically generated">
              <a:extLst>
                <a:ext uri="{FF2B5EF4-FFF2-40B4-BE49-F238E27FC236}">
                  <a16:creationId xmlns:a16="http://schemas.microsoft.com/office/drawing/2014/main" id="{DEB1EC75-F58D-50F3-6511-7C9724A06D7C}"/>
                </a:ext>
              </a:extLst>
            </p:cNvPr>
            <p:cNvPicPr>
              <a:picLocks noChangeAspect="1"/>
            </p:cNvPicPr>
            <p:nvPr/>
          </p:nvPicPr>
          <p:blipFill>
            <a:blip r:embed="rId2"/>
            <a:stretch>
              <a:fillRect/>
            </a:stretch>
          </p:blipFill>
          <p:spPr>
            <a:xfrm>
              <a:off x="2553056" y="439217"/>
              <a:ext cx="2532805" cy="1656065"/>
            </a:xfrm>
            <a:prstGeom prst="rect">
              <a:avLst/>
            </a:prstGeom>
          </p:spPr>
        </p:pic>
        <p:pic>
          <p:nvPicPr>
            <p:cNvPr id="13" name="Picture 12" descr="Icon&#10;&#10;Description automatically generated">
              <a:extLst>
                <a:ext uri="{FF2B5EF4-FFF2-40B4-BE49-F238E27FC236}">
                  <a16:creationId xmlns:a16="http://schemas.microsoft.com/office/drawing/2014/main" id="{3CFB8D88-FADD-E15A-4ECB-813538C3F7B2}"/>
                </a:ext>
              </a:extLst>
            </p:cNvPr>
            <p:cNvPicPr>
              <a:picLocks noChangeAspect="1"/>
            </p:cNvPicPr>
            <p:nvPr/>
          </p:nvPicPr>
          <p:blipFill>
            <a:blip r:embed="rId3"/>
            <a:stretch>
              <a:fillRect/>
            </a:stretch>
          </p:blipFill>
          <p:spPr>
            <a:xfrm>
              <a:off x="4078203" y="707840"/>
              <a:ext cx="224095" cy="244396"/>
            </a:xfrm>
            <a:prstGeom prst="rect">
              <a:avLst/>
            </a:prstGeom>
          </p:spPr>
        </p:pic>
      </p:grpSp>
    </p:spTree>
    <p:extLst>
      <p:ext uri="{BB962C8B-B14F-4D97-AF65-F5344CB8AC3E}">
        <p14:creationId xmlns:p14="http://schemas.microsoft.com/office/powerpoint/2010/main" val="661446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5226775" cy="3172713"/>
          </a:xfrm>
        </p:spPr>
        <p:txBody>
          <a:bodyPr>
            <a:normAutofit/>
          </a:bodyPr>
          <a:lstStyle/>
          <a:p>
            <a:r>
              <a:rPr lang="en-US" dirty="0"/>
              <a:t>OÙ TROUVER DE L'AIDE</a:t>
            </a:r>
            <a:endParaRPr lang="en-GB" dirty="0"/>
          </a:p>
        </p:txBody>
      </p:sp>
    </p:spTree>
    <p:extLst>
      <p:ext uri="{BB962C8B-B14F-4D97-AF65-F5344CB8AC3E}">
        <p14:creationId xmlns:p14="http://schemas.microsoft.com/office/powerpoint/2010/main" val="266113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983783"/>
            <a:ext cx="6147263" cy="3158610"/>
          </a:xfrm>
        </p:spPr>
        <p:txBody>
          <a:bodyPr>
            <a:normAutofit/>
          </a:bodyPr>
          <a:lstStyle/>
          <a:p>
            <a:r>
              <a:rPr lang="en-GB" dirty="0"/>
              <a:t>VOTRE ENTREPRISE SERA-T-ELLE VIABLE ?</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8E2864-D55D-37B1-CBFF-48BDB0D64CE5}"/>
              </a:ext>
            </a:extLst>
          </p:cNvPr>
          <p:cNvSpPr>
            <a:spLocks noGrp="1"/>
          </p:cNvSpPr>
          <p:nvPr>
            <p:ph type="body" sz="quarter" idx="27"/>
          </p:nvPr>
        </p:nvSpPr>
        <p:spPr/>
        <p:txBody>
          <a:bodyPr/>
          <a:lstStyle/>
          <a:p>
            <a:r>
              <a:rPr lang="en-US" dirty="0"/>
              <a:t>OÙ TROUVER DE L'AIDE</a:t>
            </a:r>
            <a:endParaRPr lang="en-GB"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0" y="1459294"/>
            <a:ext cx="411785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000" b="1" dirty="0"/>
              <a:t>Toutes les entreprises alimentaires n'ont pas besoin du même type de financement ou de soutien.</a:t>
            </a:r>
          </a:p>
          <a:p>
            <a:pPr>
              <a:buNone/>
            </a:pPr>
            <a:br>
              <a:rPr lang="en-GB" sz="2000" dirty="0"/>
            </a:br>
            <a:r>
              <a:rPr lang="en-GB" sz="2000" dirty="0"/>
              <a:t>Votre modèle d'entreprise, qu'il s'agisse d'une confiture maison vendue sur les marchés ou d'une cuisine professionnelle servant de traiteur à des événements, déterminera la meilleure voie à suivre.</a:t>
            </a:r>
          </a:p>
          <a:p>
            <a:pPr>
              <a:buNone/>
            </a:pPr>
            <a:endParaRPr lang="en-GB" sz="2000" dirty="0"/>
          </a:p>
          <a:p>
            <a:r>
              <a:rPr lang="en-GB" sz="2000" dirty="0"/>
              <a:t>Cette section est </a:t>
            </a:r>
            <a:r>
              <a:rPr lang="en-GB" sz="2000" b="1" dirty="0"/>
              <a:t>divisée en deux parties</a:t>
            </a:r>
            <a:r>
              <a:rPr lang="en-GB" sz="2000" dirty="0"/>
              <a:t>, en fonction du </a:t>
            </a:r>
            <a:r>
              <a:rPr lang="en-GB" sz="2000" b="1" dirty="0"/>
              <a:t>niveau de complexité </a:t>
            </a:r>
            <a:r>
              <a:rPr lang="en-GB" sz="2000" dirty="0"/>
              <a:t>et d'</a:t>
            </a:r>
            <a:r>
              <a:rPr lang="en-GB" sz="2000" b="1" dirty="0"/>
              <a:t>investissement </a:t>
            </a:r>
            <a:r>
              <a:rPr lang="en-GB" sz="2000" dirty="0"/>
              <a:t>dont votre entreprise alimentaire a besoin.</a:t>
            </a:r>
          </a:p>
        </p:txBody>
      </p:sp>
      <p:sp>
        <p:nvSpPr>
          <p:cNvPr id="25" name="Text Placeholder 4">
            <a:extLst>
              <a:ext uri="{FF2B5EF4-FFF2-40B4-BE49-F238E27FC236}">
                <a16:creationId xmlns:a16="http://schemas.microsoft.com/office/drawing/2014/main" id="{6A62C547-16AB-5436-E4F1-E4CD002B1AE2}"/>
              </a:ext>
            </a:extLst>
          </p:cNvPr>
          <p:cNvSpPr>
            <a:spLocks noGrp="1"/>
          </p:cNvSpPr>
          <p:nvPr>
            <p:ph type="body" sz="quarter" idx="14"/>
          </p:nvPr>
        </p:nvSpPr>
        <p:spPr>
          <a:xfrm>
            <a:off x="6238172" y="3587253"/>
            <a:ext cx="2188047" cy="822909"/>
          </a:xfrm>
        </p:spPr>
        <p:txBody>
          <a:bodyPr anchor="t"/>
          <a:lstStyle/>
          <a:p>
            <a:pPr algn="ctr">
              <a:lnSpc>
                <a:spcPts val="2940"/>
              </a:lnSpc>
            </a:pPr>
            <a:r>
              <a:rPr lang="en-US" sz="2000" b="1" dirty="0">
                <a:solidFill>
                  <a:srgbClr val="94C7B0"/>
                </a:solidFill>
              </a:rPr>
              <a:t>DES INVESTISSEMENTS DE DÉPART PEU ÉLEVÉS</a:t>
            </a:r>
          </a:p>
        </p:txBody>
      </p:sp>
      <p:sp>
        <p:nvSpPr>
          <p:cNvPr id="26" name="Text Placeholder 6">
            <a:extLst>
              <a:ext uri="{FF2B5EF4-FFF2-40B4-BE49-F238E27FC236}">
                <a16:creationId xmlns:a16="http://schemas.microsoft.com/office/drawing/2014/main" id="{F52B9798-120B-C438-52F6-A9A94810619C}"/>
              </a:ext>
            </a:extLst>
          </p:cNvPr>
          <p:cNvSpPr txBox="1">
            <a:spLocks/>
          </p:cNvSpPr>
          <p:nvPr/>
        </p:nvSpPr>
        <p:spPr>
          <a:xfrm>
            <a:off x="9318469" y="3577291"/>
            <a:ext cx="2225667" cy="822909"/>
          </a:xfrm>
          <a:prstGeom prst="rect">
            <a:avLst/>
          </a:prstGeom>
        </p:spPr>
        <p:txBody>
          <a:bodyPr anchor="t"/>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2940"/>
              </a:lnSpc>
            </a:pPr>
            <a:r>
              <a:rPr lang="en-US" sz="2000" b="1" dirty="0">
                <a:solidFill>
                  <a:srgbClr val="94C7B0"/>
                </a:solidFill>
              </a:rPr>
              <a:t>DES INVESTISSEMENTS DE DÉMARRAGE PLUS COMPLEXES</a:t>
            </a:r>
          </a:p>
        </p:txBody>
      </p:sp>
      <p:grpSp>
        <p:nvGrpSpPr>
          <p:cNvPr id="27" name="Group 26">
            <a:extLst>
              <a:ext uri="{FF2B5EF4-FFF2-40B4-BE49-F238E27FC236}">
                <a16:creationId xmlns:a16="http://schemas.microsoft.com/office/drawing/2014/main" id="{C2DA4290-0737-E24F-72C6-06BC8D5D4C30}"/>
              </a:ext>
            </a:extLst>
          </p:cNvPr>
          <p:cNvGrpSpPr/>
          <p:nvPr/>
        </p:nvGrpSpPr>
        <p:grpSpPr>
          <a:xfrm>
            <a:off x="6762659" y="2042730"/>
            <a:ext cx="1119696" cy="1488201"/>
            <a:chOff x="1828799" y="1798501"/>
            <a:chExt cx="1163784" cy="1546799"/>
          </a:xfrm>
        </p:grpSpPr>
        <p:sp>
          <p:nvSpPr>
            <p:cNvPr id="28" name="Graphic 4">
              <a:extLst>
                <a:ext uri="{FF2B5EF4-FFF2-40B4-BE49-F238E27FC236}">
                  <a16:creationId xmlns:a16="http://schemas.microsoft.com/office/drawing/2014/main" id="{8DB4B580-BC29-AD60-85C2-DD52280EFF77}"/>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29" name="Text Placeholder 4">
              <a:extLst>
                <a:ext uri="{FF2B5EF4-FFF2-40B4-BE49-F238E27FC236}">
                  <a16:creationId xmlns:a16="http://schemas.microsoft.com/office/drawing/2014/main" id="{4651E2A7-75E4-2077-0D84-E1580578B612}"/>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grpSp>
        <p:nvGrpSpPr>
          <p:cNvPr id="30" name="Group 29">
            <a:extLst>
              <a:ext uri="{FF2B5EF4-FFF2-40B4-BE49-F238E27FC236}">
                <a16:creationId xmlns:a16="http://schemas.microsoft.com/office/drawing/2014/main" id="{F110AE4C-6AB2-87EA-09A4-23343C49FC68}"/>
              </a:ext>
            </a:extLst>
          </p:cNvPr>
          <p:cNvGrpSpPr/>
          <p:nvPr/>
        </p:nvGrpSpPr>
        <p:grpSpPr>
          <a:xfrm>
            <a:off x="9708084" y="2042730"/>
            <a:ext cx="1119696" cy="1488201"/>
            <a:chOff x="1828799" y="1798501"/>
            <a:chExt cx="1163784" cy="1546799"/>
          </a:xfrm>
        </p:grpSpPr>
        <p:sp>
          <p:nvSpPr>
            <p:cNvPr id="31" name="Graphic 4">
              <a:extLst>
                <a:ext uri="{FF2B5EF4-FFF2-40B4-BE49-F238E27FC236}">
                  <a16:creationId xmlns:a16="http://schemas.microsoft.com/office/drawing/2014/main" id="{4E75CA49-CD02-962B-8712-6AF8E2285ACD}"/>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32" name="Text Placeholder 4">
              <a:extLst>
                <a:ext uri="{FF2B5EF4-FFF2-40B4-BE49-F238E27FC236}">
                  <a16:creationId xmlns:a16="http://schemas.microsoft.com/office/drawing/2014/main" id="{E73128B2-B894-6B14-2F5E-3FD6DCB2D681}"/>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cxnSp>
        <p:nvCxnSpPr>
          <p:cNvPr id="33" name="Straight Connector 32">
            <a:extLst>
              <a:ext uri="{FF2B5EF4-FFF2-40B4-BE49-F238E27FC236}">
                <a16:creationId xmlns:a16="http://schemas.microsoft.com/office/drawing/2014/main" id="{D80D7BD4-2CF2-85DF-3E09-548F1A706A0D}"/>
              </a:ext>
            </a:extLst>
          </p:cNvPr>
          <p:cNvCxnSpPr>
            <a:cxnSpLocks/>
          </p:cNvCxnSpPr>
          <p:nvPr/>
        </p:nvCxnSpPr>
        <p:spPr>
          <a:xfrm flipV="1">
            <a:off x="8761273" y="1861450"/>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896F72-1E82-FAFF-6274-7DAAC7AEF354}"/>
              </a:ext>
            </a:extLst>
          </p:cNvPr>
          <p:cNvCxnSpPr>
            <a:cxnSpLocks/>
          </p:cNvCxnSpPr>
          <p:nvPr/>
        </p:nvCxnSpPr>
        <p:spPr>
          <a:xfrm flipV="1">
            <a:off x="11709627" y="1861450"/>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EE672B-9033-A1EF-B5AB-590625719986}"/>
              </a:ext>
            </a:extLst>
          </p:cNvPr>
          <p:cNvCxnSpPr>
            <a:cxnSpLocks/>
          </p:cNvCxnSpPr>
          <p:nvPr/>
        </p:nvCxnSpPr>
        <p:spPr>
          <a:xfrm flipV="1">
            <a:off x="6019166" y="2153335"/>
            <a:ext cx="0" cy="373274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C00FD1D-AF1D-5DE7-83D2-0F84D72847D2}"/>
              </a:ext>
            </a:extLst>
          </p:cNvPr>
          <p:cNvGrpSpPr/>
          <p:nvPr/>
        </p:nvGrpSpPr>
        <p:grpSpPr>
          <a:xfrm>
            <a:off x="5038206" y="3577291"/>
            <a:ext cx="1006498" cy="2087999"/>
            <a:chOff x="1797479" y="2311504"/>
            <a:chExt cx="1006498" cy="2087999"/>
          </a:xfrm>
        </p:grpSpPr>
        <p:pic>
          <p:nvPicPr>
            <p:cNvPr id="43" name="Picture 42" descr="Icon&#10;&#10;Description automatically generated">
              <a:extLst>
                <a:ext uri="{FF2B5EF4-FFF2-40B4-BE49-F238E27FC236}">
                  <a16:creationId xmlns:a16="http://schemas.microsoft.com/office/drawing/2014/main" id="{BA1F00B2-9D4B-39D8-EE27-C6A5F4E1CCCC}"/>
                </a:ext>
              </a:extLst>
            </p:cNvPr>
            <p:cNvPicPr>
              <a:picLocks noChangeAspect="1"/>
            </p:cNvPicPr>
            <p:nvPr/>
          </p:nvPicPr>
          <p:blipFill>
            <a:blip r:embed="rId2"/>
            <a:stretch>
              <a:fillRect/>
            </a:stretch>
          </p:blipFill>
          <p:spPr>
            <a:xfrm>
              <a:off x="1797479" y="2311504"/>
              <a:ext cx="1006498" cy="2087999"/>
            </a:xfrm>
            <a:prstGeom prst="rect">
              <a:avLst/>
            </a:prstGeom>
          </p:spPr>
        </p:pic>
        <p:pic>
          <p:nvPicPr>
            <p:cNvPr id="44" name="Picture 43" descr="Icon&#10;&#10;Description automatically generated">
              <a:extLst>
                <a:ext uri="{FF2B5EF4-FFF2-40B4-BE49-F238E27FC236}">
                  <a16:creationId xmlns:a16="http://schemas.microsoft.com/office/drawing/2014/main" id="{DD35B2C5-DCFE-DAD4-C54D-8DF5E44ABEC4}"/>
                </a:ext>
              </a:extLst>
            </p:cNvPr>
            <p:cNvPicPr>
              <a:picLocks noChangeAspect="1"/>
            </p:cNvPicPr>
            <p:nvPr/>
          </p:nvPicPr>
          <p:blipFill>
            <a:blip r:embed="rId3"/>
            <a:stretch>
              <a:fillRect/>
            </a:stretch>
          </p:blipFill>
          <p:spPr>
            <a:xfrm flipH="1">
              <a:off x="2443741" y="3267026"/>
              <a:ext cx="179368" cy="195618"/>
            </a:xfrm>
            <a:prstGeom prst="rect">
              <a:avLst/>
            </a:prstGeom>
          </p:spPr>
        </p:pic>
      </p:grpSp>
      <p:grpSp>
        <p:nvGrpSpPr>
          <p:cNvPr id="45" name="Group 44">
            <a:extLst>
              <a:ext uri="{FF2B5EF4-FFF2-40B4-BE49-F238E27FC236}">
                <a16:creationId xmlns:a16="http://schemas.microsoft.com/office/drawing/2014/main" id="{290CEA39-47C2-8DF7-2A5B-6A203D2690A5}"/>
              </a:ext>
            </a:extLst>
          </p:cNvPr>
          <p:cNvGrpSpPr/>
          <p:nvPr/>
        </p:nvGrpSpPr>
        <p:grpSpPr>
          <a:xfrm>
            <a:off x="8396364" y="3767216"/>
            <a:ext cx="961602" cy="1531193"/>
            <a:chOff x="3196937" y="4514086"/>
            <a:chExt cx="1285655" cy="2087999"/>
          </a:xfrm>
        </p:grpSpPr>
        <p:pic>
          <p:nvPicPr>
            <p:cNvPr id="46" name="Picture 45" descr="Icon&#10;&#10;Description automatically generated">
              <a:extLst>
                <a:ext uri="{FF2B5EF4-FFF2-40B4-BE49-F238E27FC236}">
                  <a16:creationId xmlns:a16="http://schemas.microsoft.com/office/drawing/2014/main" id="{418E200B-CF8C-F027-F021-F3FAC6E46DB7}"/>
                </a:ext>
              </a:extLst>
            </p:cNvPr>
            <p:cNvPicPr>
              <a:picLocks noChangeAspect="1"/>
            </p:cNvPicPr>
            <p:nvPr/>
          </p:nvPicPr>
          <p:blipFill>
            <a:blip r:embed="rId4"/>
            <a:stretch>
              <a:fillRect/>
            </a:stretch>
          </p:blipFill>
          <p:spPr>
            <a:xfrm>
              <a:off x="3196937" y="4514086"/>
              <a:ext cx="1285655" cy="2087999"/>
            </a:xfrm>
            <a:prstGeom prst="rect">
              <a:avLst/>
            </a:prstGeom>
          </p:spPr>
        </p:pic>
        <p:pic>
          <p:nvPicPr>
            <p:cNvPr id="47" name="Picture 46" descr="Icon&#10;&#10;Description automatically generated">
              <a:extLst>
                <a:ext uri="{FF2B5EF4-FFF2-40B4-BE49-F238E27FC236}">
                  <a16:creationId xmlns:a16="http://schemas.microsoft.com/office/drawing/2014/main" id="{9CE34FA5-1DC4-B808-8C17-A82694E78389}"/>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21264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8E2864-D55D-37B1-CBFF-48BDB0D64CE5}"/>
              </a:ext>
            </a:extLst>
          </p:cNvPr>
          <p:cNvSpPr>
            <a:spLocks noGrp="1"/>
          </p:cNvSpPr>
          <p:nvPr>
            <p:ph type="body" sz="quarter" idx="27"/>
          </p:nvPr>
        </p:nvSpPr>
        <p:spPr/>
        <p:txBody>
          <a:bodyPr/>
          <a:lstStyle/>
          <a:p>
            <a:r>
              <a:rPr lang="en-US" dirty="0"/>
              <a:t>LE CONTEXTE</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2" y="1663384"/>
            <a:ext cx="4420084"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sz="2000" dirty="0"/>
              <a:t>La création d'une entreprise représente une opportunité importante pour les femmes migrantes ou réfugiées. Cependant, on sait que les femmes dépendent encore de leur épargne personnelle comme principale source de financement de leur entreprise.  </a:t>
            </a:r>
          </a:p>
          <a:p>
            <a:pPr>
              <a:buClr>
                <a:srgbClr val="B6D1E1"/>
              </a:buClr>
            </a:pPr>
            <a:endParaRPr lang="en-US" sz="2000" dirty="0"/>
          </a:p>
          <a:p>
            <a:pPr>
              <a:buClr>
                <a:srgbClr val="B6D1E1"/>
              </a:buClr>
            </a:pPr>
            <a:r>
              <a:rPr lang="en-US" sz="2000" dirty="0"/>
              <a:t>Cela peut donc être particulièrement difficile lorsque vous reconstruisez votre vie dans un nouveau pays.  Toutes les femmes, quelle que soit leur origine, craignent d'essuyer un refus ou de rencontrer des difficultés lorsqu'elles tentent d'obtenir un crédit ou un financement pour leur entreprise.</a:t>
            </a:r>
          </a:p>
          <a:p>
            <a:pPr>
              <a:buClr>
                <a:srgbClr val="B6D1E1"/>
              </a:buClr>
            </a:pPr>
            <a:endParaRPr lang="en-US" sz="2000" dirty="0"/>
          </a:p>
        </p:txBody>
      </p:sp>
      <p:cxnSp>
        <p:nvCxnSpPr>
          <p:cNvPr id="33" name="Straight Connector 32">
            <a:extLst>
              <a:ext uri="{FF2B5EF4-FFF2-40B4-BE49-F238E27FC236}">
                <a16:creationId xmlns:a16="http://schemas.microsoft.com/office/drawing/2014/main" id="{D80D7BD4-2CF2-85DF-3E09-548F1A706A0D}"/>
              </a:ext>
            </a:extLst>
          </p:cNvPr>
          <p:cNvCxnSpPr>
            <a:cxnSpLocks/>
          </p:cNvCxnSpPr>
          <p:nvPr/>
        </p:nvCxnSpPr>
        <p:spPr>
          <a:xfrm flipV="1">
            <a:off x="5987073" y="1721964"/>
            <a:ext cx="0" cy="435337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BA9B77C6-AB4D-0A86-2AC8-25B32CC5DA9F}"/>
              </a:ext>
            </a:extLst>
          </p:cNvPr>
          <p:cNvSpPr txBox="1">
            <a:spLocks/>
          </p:cNvSpPr>
          <p:nvPr/>
        </p:nvSpPr>
        <p:spPr>
          <a:xfrm>
            <a:off x="6600798" y="1913436"/>
            <a:ext cx="4542481" cy="82290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2800" b="1">
                <a:solidFill>
                  <a:srgbClr val="94C7B0"/>
                </a:solidFill>
              </a:rPr>
              <a:t>DES INVESTISSEMENTS DE DÉPART PEU ÉLEVÉS</a:t>
            </a:r>
            <a:endParaRPr lang="en-US" sz="2800" b="1" dirty="0">
              <a:solidFill>
                <a:srgbClr val="94C7B0"/>
              </a:solidFill>
            </a:endParaRPr>
          </a:p>
        </p:txBody>
      </p:sp>
      <p:grpSp>
        <p:nvGrpSpPr>
          <p:cNvPr id="8" name="Group 7">
            <a:extLst>
              <a:ext uri="{FF2B5EF4-FFF2-40B4-BE49-F238E27FC236}">
                <a16:creationId xmlns:a16="http://schemas.microsoft.com/office/drawing/2014/main" id="{F38CC1F8-D83B-9890-5884-32C62B7BA353}"/>
              </a:ext>
            </a:extLst>
          </p:cNvPr>
          <p:cNvGrpSpPr/>
          <p:nvPr/>
        </p:nvGrpSpPr>
        <p:grpSpPr>
          <a:xfrm>
            <a:off x="5383309" y="1546783"/>
            <a:ext cx="1119696" cy="1488201"/>
            <a:chOff x="1828799" y="1798501"/>
            <a:chExt cx="1163784" cy="1546799"/>
          </a:xfrm>
        </p:grpSpPr>
        <p:sp>
          <p:nvSpPr>
            <p:cNvPr id="9" name="Graphic 4">
              <a:extLst>
                <a:ext uri="{FF2B5EF4-FFF2-40B4-BE49-F238E27FC236}">
                  <a16:creationId xmlns:a16="http://schemas.microsoft.com/office/drawing/2014/main" id="{67DACCF0-07CD-8CF5-60D1-5521139C32B4}"/>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0" name="Text Placeholder 4">
              <a:extLst>
                <a:ext uri="{FF2B5EF4-FFF2-40B4-BE49-F238E27FC236}">
                  <a16:creationId xmlns:a16="http://schemas.microsoft.com/office/drawing/2014/main" id="{BBB8BFBA-37E4-A90B-5ACB-106623A985E4}"/>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
        <p:nvSpPr>
          <p:cNvPr id="11" name="Text Placeholder 7">
            <a:extLst>
              <a:ext uri="{FF2B5EF4-FFF2-40B4-BE49-F238E27FC236}">
                <a16:creationId xmlns:a16="http://schemas.microsoft.com/office/drawing/2014/main" id="{F9870B84-8104-3966-963E-1CF83B5D5373}"/>
              </a:ext>
            </a:extLst>
          </p:cNvPr>
          <p:cNvSpPr txBox="1">
            <a:spLocks/>
          </p:cNvSpPr>
          <p:nvPr/>
        </p:nvSpPr>
        <p:spPr>
          <a:xfrm>
            <a:off x="6581128" y="2717514"/>
            <a:ext cx="5151087" cy="180030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La bonne nouvelle pour les femmes chefs d'entreprise est qu'il existe </a:t>
            </a:r>
            <a:r>
              <a:rPr lang="en-US" b="1" dirty="0"/>
              <a:t>toute une série de ressources gratuites ou peu coûteuses </a:t>
            </a:r>
            <a:r>
              <a:rPr lang="en-US" dirty="0"/>
              <a:t>pour les aider à surmonter bon nombre de ces difficultés et à réussir dans les affaires.</a:t>
            </a:r>
          </a:p>
          <a:p>
            <a:pPr>
              <a:buClr>
                <a:srgbClr val="B6D1E1"/>
              </a:buClr>
            </a:pPr>
            <a:endParaRPr lang="en-US" dirty="0"/>
          </a:p>
        </p:txBody>
      </p:sp>
      <p:sp>
        <p:nvSpPr>
          <p:cNvPr id="12" name="Text Placeholder 4">
            <a:extLst>
              <a:ext uri="{FF2B5EF4-FFF2-40B4-BE49-F238E27FC236}">
                <a16:creationId xmlns:a16="http://schemas.microsoft.com/office/drawing/2014/main" id="{DE76B3CB-9F28-C8D1-291E-DA04715C9F3E}"/>
              </a:ext>
            </a:extLst>
          </p:cNvPr>
          <p:cNvSpPr txBox="1">
            <a:spLocks/>
          </p:cNvSpPr>
          <p:nvPr/>
        </p:nvSpPr>
        <p:spPr>
          <a:xfrm>
            <a:off x="6536220" y="4571393"/>
            <a:ext cx="5007918" cy="82290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2800" b="1" dirty="0">
                <a:solidFill>
                  <a:srgbClr val="94C7B0"/>
                </a:solidFill>
              </a:rPr>
              <a:t>DES INVESTISSEMENTS DE DÉMARRAGE PLUS COMPLEXES</a:t>
            </a:r>
          </a:p>
        </p:txBody>
      </p:sp>
      <p:grpSp>
        <p:nvGrpSpPr>
          <p:cNvPr id="13" name="Group 12">
            <a:extLst>
              <a:ext uri="{FF2B5EF4-FFF2-40B4-BE49-F238E27FC236}">
                <a16:creationId xmlns:a16="http://schemas.microsoft.com/office/drawing/2014/main" id="{5FC52CE6-5A17-AAB5-1F3C-6E324CC9EA89}"/>
              </a:ext>
            </a:extLst>
          </p:cNvPr>
          <p:cNvGrpSpPr/>
          <p:nvPr/>
        </p:nvGrpSpPr>
        <p:grpSpPr>
          <a:xfrm>
            <a:off x="5318732" y="4204740"/>
            <a:ext cx="1119696" cy="1488201"/>
            <a:chOff x="1828799" y="1798501"/>
            <a:chExt cx="1163784" cy="1546799"/>
          </a:xfrm>
        </p:grpSpPr>
        <p:sp>
          <p:nvSpPr>
            <p:cNvPr id="14" name="Graphic 4">
              <a:extLst>
                <a:ext uri="{FF2B5EF4-FFF2-40B4-BE49-F238E27FC236}">
                  <a16:creationId xmlns:a16="http://schemas.microsoft.com/office/drawing/2014/main" id="{5A901D4A-0909-D008-2DBE-466561400E6B}"/>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5" name="Text Placeholder 4">
              <a:extLst>
                <a:ext uri="{FF2B5EF4-FFF2-40B4-BE49-F238E27FC236}">
                  <a16:creationId xmlns:a16="http://schemas.microsoft.com/office/drawing/2014/main" id="{259DB037-B487-8186-1214-6314D5CF1933}"/>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sp>
        <p:nvSpPr>
          <p:cNvPr id="16" name="Text Placeholder 7">
            <a:extLst>
              <a:ext uri="{FF2B5EF4-FFF2-40B4-BE49-F238E27FC236}">
                <a16:creationId xmlns:a16="http://schemas.microsoft.com/office/drawing/2014/main" id="{418DB1BF-59D0-4259-255D-AE51AC9B4EEE}"/>
              </a:ext>
            </a:extLst>
          </p:cNvPr>
          <p:cNvSpPr txBox="1">
            <a:spLocks/>
          </p:cNvSpPr>
          <p:nvPr/>
        </p:nvSpPr>
        <p:spPr>
          <a:xfrm>
            <a:off x="6516552" y="5398655"/>
            <a:ext cx="5033230" cy="8316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De nombreuses autres options sont également disponibles</a:t>
            </a:r>
          </a:p>
          <a:p>
            <a:pPr>
              <a:buClr>
                <a:srgbClr val="B6D1E1"/>
              </a:buClr>
            </a:pPr>
            <a:endParaRPr lang="en-US" dirty="0"/>
          </a:p>
        </p:txBody>
      </p:sp>
    </p:spTree>
    <p:extLst>
      <p:ext uri="{BB962C8B-B14F-4D97-AF65-F5344CB8AC3E}">
        <p14:creationId xmlns:p14="http://schemas.microsoft.com/office/powerpoint/2010/main" val="3438454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8532B8-1BCB-3193-ED49-A2A960AD2098}"/>
              </a:ext>
            </a:extLst>
          </p:cNvPr>
          <p:cNvSpPr>
            <a:spLocks noGrp="1"/>
          </p:cNvSpPr>
          <p:nvPr>
            <p:ph type="body" sz="quarter" idx="27"/>
          </p:nvPr>
        </p:nvSpPr>
        <p:spPr/>
        <p:txBody>
          <a:bodyPr/>
          <a:lstStyle/>
          <a:p>
            <a:r>
              <a:rPr lang="en-US" dirty="0"/>
              <a:t>OÙ TROUVER DE L'AIDE</a:t>
            </a:r>
            <a:endParaRPr lang="en-GB"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98077" y="1535365"/>
            <a:ext cx="917516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INVESTISSEMENTS LIMITÉS AU DÉMARRAGE - OÙ TROUVER DE L'AIDE ?</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2198077" y="2422856"/>
            <a:ext cx="9317163"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1600" dirty="0"/>
              <a:t>La création d'une petite entreprise alimentaire, comme la vente de produits faits maison, la restauration à domicile ou l'essai de recettes sur les marchés locaux, ne nécessite pas toujours un prêt important.</a:t>
            </a:r>
          </a:p>
          <a:p>
            <a:pPr>
              <a:buNone/>
            </a:pPr>
            <a:r>
              <a:rPr lang="en-GB" sz="1600" dirty="0"/>
              <a:t>La bonne nouvelle pour les femmes entrepreneurs, en particulier les migrantes ou les réfugiées, c'est que de nombreuses ressources gratuites ou peu coûteuses peuvent vous aider à démarrer en toute confiance, même si vous démarrez à zéro ou si vous gérez des fonds limités.</a:t>
            </a:r>
          </a:p>
          <a:p>
            <a:pPr>
              <a:buNone/>
            </a:pPr>
            <a:endParaRPr lang="en-GB" sz="1600" dirty="0"/>
          </a:p>
          <a:p>
            <a:r>
              <a:rPr lang="en-GB" sz="1600" dirty="0"/>
              <a:t>Traditionnellement, les entrepreneurs s'adressent à leur banque pour obtenir un prêt commercial.</a:t>
            </a:r>
            <a:br>
              <a:rPr lang="en-GB" sz="1600" dirty="0"/>
            </a:br>
            <a:r>
              <a:rPr lang="en-GB" sz="1600" dirty="0"/>
              <a:t>Mais les banques exigent souvent un long historique financier ou des garanties, ce que la plupart des créateurs d'entreprise, en particulier les nouveaux venus, n'ont pas. </a:t>
            </a:r>
            <a:r>
              <a:rPr lang="en-US" sz="1600" dirty="0"/>
              <a:t>Heureusement, d'autres options s'offrent aux chefs d'entreprise. La clé du succès est de savoir où chercher. Nous allons maintenant examiner quelques-unes de ces options.</a:t>
            </a:r>
          </a:p>
          <a:p>
            <a:pPr>
              <a:buClr>
                <a:srgbClr val="B6D1E1"/>
              </a:buClr>
            </a:pPr>
            <a:endParaRPr lang="en-US" sz="1600" dirty="0"/>
          </a:p>
        </p:txBody>
      </p:sp>
      <p:sp>
        <p:nvSpPr>
          <p:cNvPr id="17" name="TextBox 16">
            <a:extLst>
              <a:ext uri="{FF2B5EF4-FFF2-40B4-BE49-F238E27FC236}">
                <a16:creationId xmlns:a16="http://schemas.microsoft.com/office/drawing/2014/main" id="{765E965F-D68A-CD01-7027-E927F48F0463}"/>
              </a:ext>
            </a:extLst>
          </p:cNvPr>
          <p:cNvSpPr txBox="1"/>
          <p:nvPr/>
        </p:nvSpPr>
        <p:spPr>
          <a:xfrm>
            <a:off x="336987" y="5769018"/>
            <a:ext cx="11736038" cy="646331"/>
          </a:xfrm>
          <a:prstGeom prst="rect">
            <a:avLst/>
          </a:prstGeom>
          <a:noFill/>
        </p:spPr>
        <p:txBody>
          <a:bodyPr wrap="square">
            <a:spAutoFit/>
          </a:bodyPr>
          <a:lstStyle/>
          <a:p>
            <a:r>
              <a:rPr lang="en-US" dirty="0">
                <a:solidFill>
                  <a:schemeClr val="bg1"/>
                </a:solidFill>
                <a:highlight>
                  <a:srgbClr val="94C7B0"/>
                </a:highlight>
              </a:rPr>
              <a:t>Pour les femmes fondatrices d'entreprise dont les besoins financiers sont plus complexes, nous couvrons également d'autres sources. </a:t>
            </a:r>
            <a:r>
              <a:rPr lang="en-US" u="sng" dirty="0">
                <a:solidFill>
                  <a:schemeClr val="bg1"/>
                </a:solidFill>
                <a:highlight>
                  <a:srgbClr val="94C7B0"/>
                </a:highlight>
              </a:rPr>
              <a:t>REMARQUE - tout le contenu qui suit vous sensibilisera aux différents mécanismes de financement. </a:t>
            </a:r>
            <a:endParaRPr lang="en-US" dirty="0">
              <a:solidFill>
                <a:schemeClr val="bg1"/>
              </a:solidFill>
              <a:highlight>
                <a:srgbClr val="94C7B0"/>
              </a:highlight>
            </a:endParaRPr>
          </a:p>
        </p:txBody>
      </p:sp>
    </p:spTree>
    <p:extLst>
      <p:ext uri="{BB962C8B-B14F-4D97-AF65-F5344CB8AC3E}">
        <p14:creationId xmlns:p14="http://schemas.microsoft.com/office/powerpoint/2010/main" val="2624356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8532B8-1BCB-3193-ED49-A2A960AD2098}"/>
              </a:ext>
            </a:extLst>
          </p:cNvPr>
          <p:cNvSpPr>
            <a:spLocks noGrp="1"/>
          </p:cNvSpPr>
          <p:nvPr>
            <p:ph type="body" sz="quarter" idx="27"/>
          </p:nvPr>
        </p:nvSpPr>
        <p:spPr/>
        <p:txBody>
          <a:bodyPr/>
          <a:lstStyle/>
          <a:p>
            <a:r>
              <a:rPr lang="en-US" dirty="0"/>
              <a:t>OÙ TROUVER DE L'AIDE</a:t>
            </a:r>
            <a:endParaRPr lang="en-GB"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2180492" y="1756269"/>
            <a:ext cx="6157596"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INVESTISSEMENTS LIMITÉS POUR LES JEUNES ENTREPRISES - OÙ TROUVER DE L'AIDE ?</a:t>
            </a:r>
          </a:p>
        </p:txBody>
      </p:sp>
      <p:grpSp>
        <p:nvGrpSpPr>
          <p:cNvPr id="6" name="Group 5">
            <a:extLst>
              <a:ext uri="{FF2B5EF4-FFF2-40B4-BE49-F238E27FC236}">
                <a16:creationId xmlns:a16="http://schemas.microsoft.com/office/drawing/2014/main" id="{4FCA9709-0E91-D5C8-6BEB-D901F59392EC}"/>
              </a:ext>
            </a:extLst>
          </p:cNvPr>
          <p:cNvGrpSpPr/>
          <p:nvPr/>
        </p:nvGrpSpPr>
        <p:grpSpPr>
          <a:xfrm>
            <a:off x="721599" y="1378091"/>
            <a:ext cx="1119696" cy="1488201"/>
            <a:chOff x="1828799" y="1798501"/>
            <a:chExt cx="1163784" cy="1546799"/>
          </a:xfrm>
        </p:grpSpPr>
        <p:sp>
          <p:nvSpPr>
            <p:cNvPr id="7" name="Graphic 4">
              <a:extLst>
                <a:ext uri="{FF2B5EF4-FFF2-40B4-BE49-F238E27FC236}">
                  <a16:creationId xmlns:a16="http://schemas.microsoft.com/office/drawing/2014/main" id="{7FDC3BF8-50BD-2189-A3A7-9B073EF988B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4">
              <a:extLst>
                <a:ext uri="{FF2B5EF4-FFF2-40B4-BE49-F238E27FC236}">
                  <a16:creationId xmlns:a16="http://schemas.microsoft.com/office/drawing/2014/main" id="{90547F0B-30AB-A258-369E-2D3C8EBF59CA}"/>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01</a:t>
              </a:r>
            </a:p>
          </p:txBody>
        </p:sp>
      </p:gr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489992" y="3334586"/>
            <a:ext cx="7255888" cy="269670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Dans cette section, nous vous présentons</a:t>
            </a:r>
          </a:p>
          <a:p>
            <a:pPr marL="342900" indent="-342900">
              <a:buClr>
                <a:srgbClr val="B6D1E1"/>
              </a:buClr>
              <a:buFont typeface="Arial" panose="020B0604020202020204" pitchFamily="34" charset="0"/>
              <a:buChar char="•"/>
            </a:pPr>
            <a:r>
              <a:rPr lang="en-US" dirty="0"/>
              <a:t>Investissements privés d'amis et de membres de la famille</a:t>
            </a:r>
          </a:p>
          <a:p>
            <a:pPr marL="342900" indent="-342900">
              <a:buClr>
                <a:srgbClr val="B6D1E1"/>
              </a:buClr>
              <a:buFont typeface="Arial" panose="020B0604020202020204" pitchFamily="34" charset="0"/>
              <a:buChar char="•"/>
            </a:pPr>
            <a:r>
              <a:rPr lang="en-US" dirty="0"/>
              <a:t>Microcrédit et prêts de microfinance </a:t>
            </a:r>
          </a:p>
          <a:p>
            <a:pPr marL="342900" indent="-342900">
              <a:buClr>
                <a:srgbClr val="B6D1E1"/>
              </a:buClr>
              <a:buFont typeface="Arial" panose="020B0604020202020204" pitchFamily="34" charset="0"/>
              <a:buChar char="•"/>
            </a:pPr>
            <a:r>
              <a:rPr lang="en-US" dirty="0"/>
              <a:t>Financement participatif (crowdfunding)</a:t>
            </a:r>
          </a:p>
          <a:p>
            <a:pPr marL="342900" indent="-342900">
              <a:buClr>
                <a:srgbClr val="B6D1E1"/>
              </a:buClr>
              <a:buFont typeface="Arial" panose="020B0604020202020204" pitchFamily="34" charset="0"/>
              <a:buChar char="•"/>
            </a:pPr>
            <a:r>
              <a:rPr lang="en-US" dirty="0"/>
              <a:t>Subventions</a:t>
            </a:r>
          </a:p>
          <a:p>
            <a:pPr>
              <a:buClr>
                <a:srgbClr val="B6D1E1"/>
              </a:buClr>
            </a:pPr>
            <a:endParaRPr lang="en-US" dirty="0"/>
          </a:p>
        </p:txBody>
      </p:sp>
      <p:grpSp>
        <p:nvGrpSpPr>
          <p:cNvPr id="2" name="Group 1">
            <a:extLst>
              <a:ext uri="{FF2B5EF4-FFF2-40B4-BE49-F238E27FC236}">
                <a16:creationId xmlns:a16="http://schemas.microsoft.com/office/drawing/2014/main" id="{3F51E562-58A3-40A1-3A48-10B01E21C2A9}"/>
              </a:ext>
            </a:extLst>
          </p:cNvPr>
          <p:cNvGrpSpPr/>
          <p:nvPr/>
        </p:nvGrpSpPr>
        <p:grpSpPr>
          <a:xfrm>
            <a:off x="7745880" y="2496476"/>
            <a:ext cx="3557889" cy="2787669"/>
            <a:chOff x="448873" y="4678394"/>
            <a:chExt cx="2490973" cy="1678570"/>
          </a:xfrm>
        </p:grpSpPr>
        <p:pic>
          <p:nvPicPr>
            <p:cNvPr id="4" name="Picture 3" descr="A picture containing text, vector graphics&#10;&#10;Description automatically generated">
              <a:extLst>
                <a:ext uri="{FF2B5EF4-FFF2-40B4-BE49-F238E27FC236}">
                  <a16:creationId xmlns:a16="http://schemas.microsoft.com/office/drawing/2014/main" id="{BCACD731-CE1C-C6E7-517B-6DDCCB146A07}"/>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5" name="Picture 4" descr="Icon&#10;&#10;Description automatically generated">
              <a:extLst>
                <a:ext uri="{FF2B5EF4-FFF2-40B4-BE49-F238E27FC236}">
                  <a16:creationId xmlns:a16="http://schemas.microsoft.com/office/drawing/2014/main" id="{4DB1F86C-0121-930F-0209-DAC7D3B6838B}"/>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10" name="Picture 9" descr="Icon&#10;&#10;Description automatically generated">
              <a:extLst>
                <a:ext uri="{FF2B5EF4-FFF2-40B4-BE49-F238E27FC236}">
                  <a16:creationId xmlns:a16="http://schemas.microsoft.com/office/drawing/2014/main" id="{15001DFD-F67F-FDE8-B9A6-36552134EE31}"/>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11" name="Picture 10" descr="Icon&#10;&#10;Description automatically generated">
              <a:extLst>
                <a:ext uri="{FF2B5EF4-FFF2-40B4-BE49-F238E27FC236}">
                  <a16:creationId xmlns:a16="http://schemas.microsoft.com/office/drawing/2014/main" id="{0340D6DE-6DFC-161B-0522-4E17F3A41079}"/>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3378101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8532B8-1BCB-3193-ED49-A2A960AD2098}"/>
              </a:ext>
            </a:extLst>
          </p:cNvPr>
          <p:cNvSpPr>
            <a:spLocks noGrp="1"/>
          </p:cNvSpPr>
          <p:nvPr>
            <p:ph type="body" sz="quarter" idx="27"/>
          </p:nvPr>
        </p:nvSpPr>
        <p:spPr/>
        <p:txBody>
          <a:bodyPr/>
          <a:lstStyle/>
          <a:p>
            <a:r>
              <a:rPr lang="en-US" dirty="0"/>
              <a:t>OÙ TROUVER DE L'AIDE</a:t>
            </a:r>
            <a:endParaRPr lang="en-GB" dirty="0"/>
          </a:p>
        </p:txBody>
      </p:sp>
      <p:cxnSp>
        <p:nvCxnSpPr>
          <p:cNvPr id="14" name="Straight Connector 13">
            <a:extLst>
              <a:ext uri="{FF2B5EF4-FFF2-40B4-BE49-F238E27FC236}">
                <a16:creationId xmlns:a16="http://schemas.microsoft.com/office/drawing/2014/main" id="{921963DF-CBD5-2924-CD1A-9F93B684C210}"/>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599279" y="1420094"/>
            <a:ext cx="933846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LOW START UP INVESMENTS - Investissements privés </a:t>
            </a:r>
          </a:p>
        </p:txBody>
      </p:sp>
      <p:sp>
        <p:nvSpPr>
          <p:cNvPr id="3" name="Text Placeholder 7">
            <a:extLst>
              <a:ext uri="{FF2B5EF4-FFF2-40B4-BE49-F238E27FC236}">
                <a16:creationId xmlns:a16="http://schemas.microsoft.com/office/drawing/2014/main" id="{94CA1918-14DA-AAC9-1888-4A91DBBD686D}"/>
              </a:ext>
            </a:extLst>
          </p:cNvPr>
          <p:cNvSpPr txBox="1">
            <a:spLocks/>
          </p:cNvSpPr>
          <p:nvPr/>
        </p:nvSpPr>
        <p:spPr>
          <a:xfrm>
            <a:off x="644706" y="1978400"/>
            <a:ext cx="10799319"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US" sz="1800" b="1" dirty="0"/>
              <a:t>L'investissement privé </a:t>
            </a:r>
            <a:r>
              <a:rPr lang="en-US" sz="1800" dirty="0"/>
              <a:t>est souvent une bonne option pour une nouvelle entreprise alimentaire, en particulier </a:t>
            </a:r>
            <a:r>
              <a:rPr lang="en-GB" sz="1800" dirty="0"/>
              <a:t>lorsque vous pouvez démontrer le potentiel d'une forte demande ou d'une forte croissance. Ce type de soutien ne se limite souvent pas à de l'argent, mais s'accompagne de conseils précieux, d'encouragements ou de relations professionnelles que les prêteurs traditionnels n'offrent généralement pas. De nombreuses femmes commencent près de chez elles, en se tournant vers leurs amis et leur famille. Bien que cela puisse être un excellent moyen de démarrer, il est important de protéger à la fois votre entreprise et vos relations :</a:t>
            </a:r>
          </a:p>
          <a:p>
            <a:pPr>
              <a:buNone/>
            </a:pPr>
            <a:endParaRPr lang="en-GB" sz="400" dirty="0"/>
          </a:p>
          <a:p>
            <a:pPr marL="342900" indent="-342900">
              <a:buFont typeface="Arial" panose="020B0604020202020204" pitchFamily="34" charset="0"/>
              <a:buChar char="•"/>
            </a:pPr>
            <a:r>
              <a:rPr lang="en-GB" sz="1800" b="1" dirty="0"/>
              <a:t>Restez professionnel </a:t>
            </a:r>
            <a:r>
              <a:rPr lang="en-GB" sz="1800" dirty="0"/>
              <a:t>: Mettez toujours les accords par écrit, même avec vos proches.</a:t>
            </a:r>
          </a:p>
          <a:p>
            <a:pPr marL="342900" indent="-342900">
              <a:buFont typeface="Arial" panose="020B0604020202020204" pitchFamily="34" charset="0"/>
              <a:buChar char="•"/>
            </a:pPr>
            <a:r>
              <a:rPr lang="en-GB" sz="1800" b="1" dirty="0"/>
              <a:t>Fixer des attentes claires </a:t>
            </a:r>
            <a:r>
              <a:rPr lang="en-GB" sz="1800" dirty="0"/>
              <a:t>: Expliquez que les start-ups comportent des risques et qu'il est possible qu'ils ne récupèrent pas leur argent.</a:t>
            </a:r>
          </a:p>
          <a:p>
            <a:pPr marL="342900" indent="-342900">
              <a:buFont typeface="Arial" panose="020B0604020202020204" pitchFamily="34" charset="0"/>
              <a:buChar char="•"/>
            </a:pPr>
            <a:r>
              <a:rPr lang="en-GB" sz="1800" b="1" dirty="0"/>
              <a:t>Traitez-le comme un investissement formel </a:t>
            </a:r>
            <a:r>
              <a:rPr lang="en-GB" sz="1800" dirty="0"/>
              <a:t>: Partagez un plan d'affaires simple, convenez des modalités de remboursement (le cas échéant) et communiquez régulièrement.</a:t>
            </a:r>
          </a:p>
          <a:p>
            <a:endParaRPr lang="en-GB" sz="1800" dirty="0"/>
          </a:p>
          <a:p>
            <a:r>
              <a:rPr lang="en-GB" sz="1800" dirty="0"/>
              <a:t>N'oubliez pas : L'objectif est de réaliser votre rêve sans mettre en péril vos relations personnelles les plus importantes.</a:t>
            </a:r>
          </a:p>
          <a:p>
            <a:pPr>
              <a:buClr>
                <a:srgbClr val="B6D1E1"/>
              </a:buClr>
            </a:pPr>
            <a:endParaRPr lang="en-US" sz="1800" dirty="0"/>
          </a:p>
        </p:txBody>
      </p:sp>
    </p:spTree>
    <p:extLst>
      <p:ext uri="{BB962C8B-B14F-4D97-AF65-F5344CB8AC3E}">
        <p14:creationId xmlns:p14="http://schemas.microsoft.com/office/powerpoint/2010/main" val="998067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83D29-C8A8-B0AA-C86A-B4234DF8A7A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CDB1289-902D-39AD-4F5E-E589A43CDA42}"/>
              </a:ext>
            </a:extLst>
          </p:cNvPr>
          <p:cNvSpPr>
            <a:spLocks noGrp="1"/>
          </p:cNvSpPr>
          <p:nvPr>
            <p:ph type="body" sz="quarter" idx="27"/>
          </p:nvPr>
        </p:nvSpPr>
        <p:spPr/>
        <p:txBody>
          <a:bodyPr/>
          <a:lstStyle/>
          <a:p>
            <a:r>
              <a:rPr lang="en-US" dirty="0"/>
              <a:t>OÙ TROUVER DE L'AIDE</a:t>
            </a:r>
            <a:endParaRPr lang="en-GB" dirty="0"/>
          </a:p>
        </p:txBody>
      </p:sp>
      <p:cxnSp>
        <p:nvCxnSpPr>
          <p:cNvPr id="14" name="Straight Connector 13">
            <a:extLst>
              <a:ext uri="{FF2B5EF4-FFF2-40B4-BE49-F238E27FC236}">
                <a16:creationId xmlns:a16="http://schemas.microsoft.com/office/drawing/2014/main" id="{5316924F-CB7A-BD97-CC2A-269222F42C85}"/>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10AB6AEF-9CA6-8784-9973-979A70E7FBDD}"/>
              </a:ext>
            </a:extLst>
          </p:cNvPr>
          <p:cNvSpPr txBox="1">
            <a:spLocks/>
          </p:cNvSpPr>
          <p:nvPr/>
        </p:nvSpPr>
        <p:spPr>
          <a:xfrm>
            <a:off x="487751" y="1474738"/>
            <a:ext cx="933846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LOW START UP INVESMENTS - Investissements privés </a:t>
            </a:r>
          </a:p>
        </p:txBody>
      </p:sp>
      <p:sp>
        <p:nvSpPr>
          <p:cNvPr id="3" name="Text Placeholder 7">
            <a:extLst>
              <a:ext uri="{FF2B5EF4-FFF2-40B4-BE49-F238E27FC236}">
                <a16:creationId xmlns:a16="http://schemas.microsoft.com/office/drawing/2014/main" id="{D8BEB93C-F906-C43A-1E42-5D872857E4E2}"/>
              </a:ext>
            </a:extLst>
          </p:cNvPr>
          <p:cNvSpPr txBox="1">
            <a:spLocks/>
          </p:cNvSpPr>
          <p:nvPr/>
        </p:nvSpPr>
        <p:spPr>
          <a:xfrm>
            <a:off x="2170576" y="1993357"/>
            <a:ext cx="9666135"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1" name="TextBox 10">
            <a:extLst>
              <a:ext uri="{FF2B5EF4-FFF2-40B4-BE49-F238E27FC236}">
                <a16:creationId xmlns:a16="http://schemas.microsoft.com/office/drawing/2014/main" id="{71719C16-4270-75EE-47F8-3D816C743063}"/>
              </a:ext>
            </a:extLst>
          </p:cNvPr>
          <p:cNvSpPr txBox="1"/>
          <p:nvPr/>
        </p:nvSpPr>
        <p:spPr>
          <a:xfrm>
            <a:off x="439546" y="2183649"/>
            <a:ext cx="7082688" cy="3970318"/>
          </a:xfrm>
          <a:prstGeom prst="rect">
            <a:avLst/>
          </a:prstGeom>
          <a:noFill/>
        </p:spPr>
        <p:txBody>
          <a:bodyPr wrap="square">
            <a:spAutoFit/>
          </a:bodyPr>
          <a:lstStyle/>
          <a:p>
            <a:r>
              <a:rPr lang="en-GB" b="1" dirty="0"/>
              <a:t>Différentes façons dont les amis et la famille peuvent vous soutenir :</a:t>
            </a:r>
          </a:p>
          <a:p>
            <a:r>
              <a:rPr lang="en-GB" dirty="0"/>
              <a:t>Les amis et la famille n'ont pas toujours besoin de fournir de grosses sommes d'argent. Le soutien peut également prendre la forme de :</a:t>
            </a:r>
          </a:p>
          <a:p>
            <a:pPr marL="342900" indent="-342900">
              <a:buFont typeface="Arial" panose="020B0604020202020204" pitchFamily="34" charset="0"/>
              <a:buChar char="•"/>
            </a:pPr>
            <a:r>
              <a:rPr lang="en-GB" dirty="0"/>
              <a:t>Un petit financement d'amorçage (quelques centaines d'euros pour démarrer)</a:t>
            </a:r>
          </a:p>
          <a:p>
            <a:pPr marL="342900" indent="-342900">
              <a:buFont typeface="Arial" panose="020B0604020202020204" pitchFamily="34" charset="0"/>
              <a:buChar char="•"/>
            </a:pPr>
            <a:r>
              <a:rPr lang="en-GB" dirty="0"/>
              <a:t>Acheter/pré-commander vos premiers produits pour tester le marché</a:t>
            </a:r>
          </a:p>
          <a:p>
            <a:pPr marL="342900" indent="-342900">
              <a:buFont typeface="Arial" panose="020B0604020202020204" pitchFamily="34" charset="0"/>
              <a:buChar char="•"/>
            </a:pPr>
            <a:r>
              <a:rPr lang="en-GB" dirty="0"/>
              <a:t>Offrir du matériel, de l'espace ou des moyens de transport (par exemple, utiliser une cuisine à domicile ou emprunter une camionnette).</a:t>
            </a:r>
          </a:p>
          <a:p>
            <a:pPr marL="342900" indent="-342900">
              <a:buFont typeface="Arial" panose="020B0604020202020204" pitchFamily="34" charset="0"/>
              <a:buChar char="•"/>
            </a:pPr>
            <a:r>
              <a:rPr lang="en-GB" dirty="0"/>
              <a:t>Soutien des compétences - quelqu'un peut peut-être vous aider en matière de comptabilité, de conception ou de marketing.</a:t>
            </a:r>
          </a:p>
          <a:p>
            <a:endParaRPr lang="en-GB" dirty="0"/>
          </a:p>
          <a:p>
            <a:r>
              <a:rPr lang="en-GB" dirty="0"/>
              <a:t>Cela normalise les contributions non monétaires, qui sont souvent tout aussi précieuses pour les entreprises alimentaires en phase de démarrage.</a:t>
            </a:r>
          </a:p>
        </p:txBody>
      </p:sp>
      <p:pic>
        <p:nvPicPr>
          <p:cNvPr id="10" name="Picture 9" descr="Two women laughing">
            <a:extLst>
              <a:ext uri="{FF2B5EF4-FFF2-40B4-BE49-F238E27FC236}">
                <a16:creationId xmlns:a16="http://schemas.microsoft.com/office/drawing/2014/main" id="{0612DB6C-60F6-4AB7-1BD5-82A5AA897BBC}"/>
              </a:ext>
            </a:extLst>
          </p:cNvPr>
          <p:cNvPicPr>
            <a:picLocks noChangeAspect="1"/>
          </p:cNvPicPr>
          <p:nvPr/>
        </p:nvPicPr>
        <p:blipFill>
          <a:blip r:embed="rId2"/>
          <a:stretch>
            <a:fillRect/>
          </a:stretch>
        </p:blipFill>
        <p:spPr>
          <a:xfrm>
            <a:off x="7844781" y="2717856"/>
            <a:ext cx="4080075" cy="2720050"/>
          </a:xfrm>
          <a:prstGeom prst="rect">
            <a:avLst/>
          </a:prstGeom>
        </p:spPr>
      </p:pic>
    </p:spTree>
    <p:extLst>
      <p:ext uri="{BB962C8B-B14F-4D97-AF65-F5344CB8AC3E}">
        <p14:creationId xmlns:p14="http://schemas.microsoft.com/office/powerpoint/2010/main" val="3857213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BF18-C8EC-0B7D-E9E1-8661CF608BE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748DB67-75F9-48A7-3341-AC7F5F7DF820}"/>
              </a:ext>
            </a:extLst>
          </p:cNvPr>
          <p:cNvSpPr>
            <a:spLocks noGrp="1"/>
          </p:cNvSpPr>
          <p:nvPr>
            <p:ph type="body" sz="quarter" idx="27"/>
          </p:nvPr>
        </p:nvSpPr>
        <p:spPr/>
        <p:txBody>
          <a:bodyPr/>
          <a:lstStyle/>
          <a:p>
            <a:r>
              <a:rPr lang="en-US" dirty="0"/>
              <a:t>OÙ TROUVER DE L'AIDE</a:t>
            </a:r>
            <a:endParaRPr lang="en-GB" dirty="0"/>
          </a:p>
        </p:txBody>
      </p:sp>
      <p:cxnSp>
        <p:nvCxnSpPr>
          <p:cNvPr id="14" name="Straight Connector 13">
            <a:extLst>
              <a:ext uri="{FF2B5EF4-FFF2-40B4-BE49-F238E27FC236}">
                <a16:creationId xmlns:a16="http://schemas.microsoft.com/office/drawing/2014/main" id="{A82E7A72-91FF-3C97-F94F-5413DD471EA6}"/>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90E4BC42-2D89-1B49-968B-77AB0E18522B}"/>
              </a:ext>
            </a:extLst>
          </p:cNvPr>
          <p:cNvSpPr txBox="1">
            <a:spLocks/>
          </p:cNvSpPr>
          <p:nvPr/>
        </p:nvSpPr>
        <p:spPr>
          <a:xfrm>
            <a:off x="769739" y="1460242"/>
            <a:ext cx="933846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LOW START UP INVESMENTS - Investissements privés </a:t>
            </a:r>
          </a:p>
        </p:txBody>
      </p:sp>
      <p:sp>
        <p:nvSpPr>
          <p:cNvPr id="3" name="Text Placeholder 7">
            <a:extLst>
              <a:ext uri="{FF2B5EF4-FFF2-40B4-BE49-F238E27FC236}">
                <a16:creationId xmlns:a16="http://schemas.microsoft.com/office/drawing/2014/main" id="{2250DABE-DE4A-498D-8B2C-6B0804141906}"/>
              </a:ext>
            </a:extLst>
          </p:cNvPr>
          <p:cNvSpPr txBox="1">
            <a:spLocks/>
          </p:cNvSpPr>
          <p:nvPr/>
        </p:nvSpPr>
        <p:spPr>
          <a:xfrm>
            <a:off x="2170576" y="1993357"/>
            <a:ext cx="9666135"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1" name="TextBox 10">
            <a:extLst>
              <a:ext uri="{FF2B5EF4-FFF2-40B4-BE49-F238E27FC236}">
                <a16:creationId xmlns:a16="http://schemas.microsoft.com/office/drawing/2014/main" id="{4EBA9CDF-7520-D7CC-70DD-245B1EEB237D}"/>
              </a:ext>
            </a:extLst>
          </p:cNvPr>
          <p:cNvSpPr txBox="1"/>
          <p:nvPr/>
        </p:nvSpPr>
        <p:spPr>
          <a:xfrm>
            <a:off x="751411" y="2027988"/>
            <a:ext cx="10507489" cy="3200876"/>
          </a:xfrm>
          <a:prstGeom prst="rect">
            <a:avLst/>
          </a:prstGeom>
          <a:noFill/>
        </p:spPr>
        <p:txBody>
          <a:bodyPr wrap="square">
            <a:spAutoFit/>
          </a:bodyPr>
          <a:lstStyle/>
          <a:p>
            <a:r>
              <a:rPr lang="en-GB" sz="2200" b="1" dirty="0"/>
              <a:t>Conseils pour la conversation :</a:t>
            </a:r>
          </a:p>
          <a:p>
            <a:r>
              <a:rPr lang="en-GB" sz="2200" dirty="0"/>
              <a:t>Aborder la question de l'argent avec des amis ou des membres de la famille peut s'avérer délicat. Faites-le </a:t>
            </a:r>
            <a:r>
              <a:rPr lang="en-IE" sz="2400" dirty="0"/>
              <a:t>de manière professionnelle et respectueuse. </a:t>
            </a:r>
            <a:r>
              <a:rPr lang="en-GB" sz="2200" dirty="0"/>
              <a:t>Voici quelques idées</a:t>
            </a:r>
          </a:p>
          <a:p>
            <a:endParaRPr lang="en-GB" sz="2200" dirty="0"/>
          </a:p>
          <a:p>
            <a:pPr marL="342900" indent="-342900">
              <a:buFont typeface="Arial" panose="020B0604020202020204" pitchFamily="34" charset="0"/>
              <a:buChar char="•"/>
            </a:pPr>
            <a:r>
              <a:rPr lang="en-GB" sz="2200" dirty="0"/>
              <a:t>Considérer qu'il s'agit d'une opportunité et non d'une faveur</a:t>
            </a:r>
          </a:p>
          <a:p>
            <a:pPr marL="342900" indent="-342900">
              <a:buFont typeface="Arial" panose="020B0604020202020204" pitchFamily="34" charset="0"/>
              <a:buChar char="•"/>
            </a:pPr>
            <a:r>
              <a:rPr lang="en-GB" sz="2200" dirty="0"/>
              <a:t>Être franc en ce qui concerne les risques et les délais</a:t>
            </a:r>
          </a:p>
          <a:p>
            <a:pPr marL="342900" indent="-342900">
              <a:buFont typeface="Arial" panose="020B0604020202020204" pitchFamily="34" charset="0"/>
              <a:buChar char="•"/>
            </a:pPr>
            <a:r>
              <a:rPr lang="en-GB" sz="2200" dirty="0"/>
              <a:t>Offrir une petite prime de remerciement (comme un produit gratuit, un service de restauration à venir ou une remise fixe pour les achats en cours).</a:t>
            </a:r>
          </a:p>
          <a:p>
            <a:pPr marL="342900" indent="-342900">
              <a:buFont typeface="Arial" panose="020B0604020202020204" pitchFamily="34" charset="0"/>
              <a:buChar char="•"/>
            </a:pPr>
            <a:endParaRPr lang="en-GB" sz="2200" dirty="0"/>
          </a:p>
        </p:txBody>
      </p:sp>
      <p:grpSp>
        <p:nvGrpSpPr>
          <p:cNvPr id="16" name="Grupa 11">
            <a:extLst>
              <a:ext uri="{FF2B5EF4-FFF2-40B4-BE49-F238E27FC236}">
                <a16:creationId xmlns:a16="http://schemas.microsoft.com/office/drawing/2014/main" id="{D8FEB14F-64E2-45DD-6FC7-FF2248E2B443}"/>
              </a:ext>
            </a:extLst>
          </p:cNvPr>
          <p:cNvGrpSpPr/>
          <p:nvPr/>
        </p:nvGrpSpPr>
        <p:grpSpPr>
          <a:xfrm>
            <a:off x="751412" y="5066359"/>
            <a:ext cx="8396298" cy="1687855"/>
            <a:chOff x="6392064" y="2074265"/>
            <a:chExt cx="3250502" cy="1480279"/>
          </a:xfrm>
        </p:grpSpPr>
        <p:sp>
          <p:nvSpPr>
            <p:cNvPr id="17" name="Rectangle 16">
              <a:extLst>
                <a:ext uri="{FF2B5EF4-FFF2-40B4-BE49-F238E27FC236}">
                  <a16:creationId xmlns:a16="http://schemas.microsoft.com/office/drawing/2014/main" id="{F169784D-AAB2-B3E8-7D12-71BBECD8F6AA}"/>
                </a:ext>
              </a:extLst>
            </p:cNvPr>
            <p:cNvSpPr/>
            <p:nvPr/>
          </p:nvSpPr>
          <p:spPr>
            <a:xfrm>
              <a:off x="6718365" y="2373623"/>
              <a:ext cx="2924201" cy="1180921"/>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nvGrpSpPr>
            <p:cNvPr id="18" name="Group 17">
              <a:extLst>
                <a:ext uri="{FF2B5EF4-FFF2-40B4-BE49-F238E27FC236}">
                  <a16:creationId xmlns:a16="http://schemas.microsoft.com/office/drawing/2014/main" id="{BAF08A8C-9E45-D17A-57D1-478C9AF59831}"/>
                </a:ext>
              </a:extLst>
            </p:cNvPr>
            <p:cNvGrpSpPr/>
            <p:nvPr/>
          </p:nvGrpSpPr>
          <p:grpSpPr>
            <a:xfrm>
              <a:off x="6392064" y="2074265"/>
              <a:ext cx="2788753" cy="578690"/>
              <a:chOff x="2045517" y="6166884"/>
              <a:chExt cx="2788753" cy="578690"/>
            </a:xfrm>
          </p:grpSpPr>
          <p:sp>
            <p:nvSpPr>
              <p:cNvPr id="20" name="Rectangle 7">
                <a:extLst>
                  <a:ext uri="{FF2B5EF4-FFF2-40B4-BE49-F238E27FC236}">
                    <a16:creationId xmlns:a16="http://schemas.microsoft.com/office/drawing/2014/main" id="{01CB1F57-B7DE-1932-E718-DAB61D72F746}"/>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Rectangle 8">
                <a:extLst>
                  <a:ext uri="{FF2B5EF4-FFF2-40B4-BE49-F238E27FC236}">
                    <a16:creationId xmlns:a16="http://schemas.microsoft.com/office/drawing/2014/main" id="{38B8032A-94AB-3A5A-B2F3-0C2E709DF8E0}"/>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Rectangle 9">
                <a:extLst>
                  <a:ext uri="{FF2B5EF4-FFF2-40B4-BE49-F238E27FC236}">
                    <a16:creationId xmlns:a16="http://schemas.microsoft.com/office/drawing/2014/main" id="{B103AC45-DF85-A0ED-676D-A8EFA246161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noProof="0" dirty="0">
                    <a:effectLst/>
                    <a:latin typeface="Calibri" panose="020F0502020204030204" pitchFamily="34" charset="0"/>
                    <a:ea typeface="Times New Roman" panose="02020603050405020304" pitchFamily="18" charset="0"/>
                    <a:cs typeface="Times New Roman" panose="02020603050405020304" pitchFamily="18" charset="0"/>
                  </a:rPr>
                  <a:t>Exercice</a:t>
                </a:r>
                <a:endParaRPr lang="en-GB" sz="3000" noProof="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4" name="Graphic 10" descr="Clipboard Partially Ticked outline">
                <a:extLst>
                  <a:ext uri="{FF2B5EF4-FFF2-40B4-BE49-F238E27FC236}">
                    <a16:creationId xmlns:a16="http://schemas.microsoft.com/office/drawing/2014/main" id="{B0A7A4EE-CAA5-6FC6-99FA-683B6A552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9" name="Text Placeholder 2">
              <a:extLst>
                <a:ext uri="{FF2B5EF4-FFF2-40B4-BE49-F238E27FC236}">
                  <a16:creationId xmlns:a16="http://schemas.microsoft.com/office/drawing/2014/main" id="{A0F1A360-AD36-E4B4-4856-CC04EA825B4F}"/>
                </a:ext>
              </a:extLst>
            </p:cNvPr>
            <p:cNvSpPr txBox="1">
              <a:spLocks/>
            </p:cNvSpPr>
            <p:nvPr/>
          </p:nvSpPr>
          <p:spPr>
            <a:xfrm>
              <a:off x="6914310" y="2754117"/>
              <a:ext cx="2728256" cy="53339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GB" b="1" noProof="0" dirty="0"/>
            </a:p>
          </p:txBody>
        </p:sp>
      </p:grpSp>
      <p:sp>
        <p:nvSpPr>
          <p:cNvPr id="26" name="TextBox 25">
            <a:extLst>
              <a:ext uri="{FF2B5EF4-FFF2-40B4-BE49-F238E27FC236}">
                <a16:creationId xmlns:a16="http://schemas.microsoft.com/office/drawing/2014/main" id="{A62B31B7-9487-21B6-06D1-6451143342FF}"/>
              </a:ext>
            </a:extLst>
          </p:cNvPr>
          <p:cNvSpPr txBox="1"/>
          <p:nvPr/>
        </p:nvSpPr>
        <p:spPr>
          <a:xfrm>
            <a:off x="1741875" y="5796176"/>
            <a:ext cx="4557782" cy="646331"/>
          </a:xfrm>
          <a:prstGeom prst="rect">
            <a:avLst/>
          </a:prstGeom>
          <a:noFill/>
        </p:spPr>
        <p:txBody>
          <a:bodyPr wrap="square">
            <a:spAutoFit/>
          </a:bodyPr>
          <a:lstStyle/>
          <a:p>
            <a:r>
              <a:rPr lang="en-GB" sz="1800" b="1" dirty="0"/>
              <a:t>Téléchargez et complétez notre </a:t>
            </a:r>
            <a:r>
              <a:rPr lang="en-IE" sz="1800" b="1" dirty="0"/>
              <a:t>liste de contrôle pour le financement des amis et de la famille</a:t>
            </a:r>
          </a:p>
        </p:txBody>
      </p:sp>
      <p:graphicFrame>
        <p:nvGraphicFramePr>
          <p:cNvPr id="27" name="Object 26">
            <a:extLst>
              <a:ext uri="{FF2B5EF4-FFF2-40B4-BE49-F238E27FC236}">
                <a16:creationId xmlns:a16="http://schemas.microsoft.com/office/drawing/2014/main" id="{904D001E-8F0A-9DEB-A25F-5F5EC33E1230}"/>
              </a:ext>
            </a:extLst>
          </p:cNvPr>
          <p:cNvGraphicFramePr>
            <a:graphicFrameLocks noChangeAspect="1"/>
          </p:cNvGraphicFramePr>
          <p:nvPr>
            <p:extLst>
              <p:ext uri="{D42A27DB-BD31-4B8C-83A1-F6EECF244321}">
                <p14:modId xmlns:p14="http://schemas.microsoft.com/office/powerpoint/2010/main" val="2943118855"/>
              </p:ext>
            </p:extLst>
          </p:nvPr>
        </p:nvGraphicFramePr>
        <p:xfrm>
          <a:off x="8017851" y="5770068"/>
          <a:ext cx="1129859" cy="965088"/>
        </p:xfrm>
        <a:graphic>
          <a:graphicData uri="http://schemas.openxmlformats.org/presentationml/2006/ole">
            <mc:AlternateContent xmlns:mc="http://schemas.openxmlformats.org/markup-compatibility/2006">
              <mc:Choice xmlns:v="urn:schemas-microsoft-com:vml" Requires="v">
                <p:oleObj name="Document" showAsIcon="1" r:id="rId4" imgW="914249" imgH="781050" progId="Word.Document.12">
                  <p:embed/>
                </p:oleObj>
              </mc:Choice>
              <mc:Fallback>
                <p:oleObj name="Document" showAsIcon="1" r:id="rId4" imgW="914249" imgH="781050" progId="Word.Document.12">
                  <p:embed/>
                  <p:pic>
                    <p:nvPicPr>
                      <p:cNvPr id="0" name=""/>
                      <p:cNvPicPr/>
                      <p:nvPr/>
                    </p:nvPicPr>
                    <p:blipFill>
                      <a:blip r:embed="rId5"/>
                      <a:stretch>
                        <a:fillRect/>
                      </a:stretch>
                    </p:blipFill>
                    <p:spPr>
                      <a:xfrm>
                        <a:off x="8017851" y="5770068"/>
                        <a:ext cx="1129859" cy="965088"/>
                      </a:xfrm>
                      <a:prstGeom prst="rect">
                        <a:avLst/>
                      </a:prstGeom>
                    </p:spPr>
                  </p:pic>
                </p:oleObj>
              </mc:Fallback>
            </mc:AlternateContent>
          </a:graphicData>
        </a:graphic>
      </p:graphicFrame>
      <p:sp>
        <p:nvSpPr>
          <p:cNvPr id="29" name="TextBox 28">
            <a:extLst>
              <a:ext uri="{FF2B5EF4-FFF2-40B4-BE49-F238E27FC236}">
                <a16:creationId xmlns:a16="http://schemas.microsoft.com/office/drawing/2014/main" id="{E2832D11-5FB0-1E49-C269-1C272A8A5351}"/>
              </a:ext>
            </a:extLst>
          </p:cNvPr>
          <p:cNvSpPr txBox="1"/>
          <p:nvPr/>
        </p:nvSpPr>
        <p:spPr>
          <a:xfrm>
            <a:off x="6352184" y="5811967"/>
            <a:ext cx="1884898" cy="646331"/>
          </a:xfrm>
          <a:prstGeom prst="rect">
            <a:avLst/>
          </a:prstGeom>
          <a:noFill/>
        </p:spPr>
        <p:txBody>
          <a:bodyPr wrap="square">
            <a:spAutoFit/>
          </a:bodyPr>
          <a:lstStyle/>
          <a:p>
            <a:pPr marL="15875" indent="-15875" algn="ctr">
              <a:buClr>
                <a:srgbClr val="B6D1E1"/>
              </a:buClr>
            </a:pPr>
            <a:r>
              <a:rPr lang="en-GB" sz="1800" b="1" dirty="0">
                <a:solidFill>
                  <a:srgbClr val="94C7B0"/>
                </a:solidFill>
              </a:rPr>
              <a:t>Double clic sur l'icône </a:t>
            </a:r>
          </a:p>
          <a:p>
            <a:pPr marL="15875" indent="-15875">
              <a:buClr>
                <a:srgbClr val="B6D1E1"/>
              </a:buClr>
            </a:pPr>
            <a:r>
              <a:rPr lang="en-GB" sz="1800" b="1" dirty="0">
                <a:solidFill>
                  <a:srgbClr val="94C7B0"/>
                </a:solidFill>
              </a:rPr>
              <a:t> pour télécharger</a:t>
            </a:r>
          </a:p>
        </p:txBody>
      </p:sp>
    </p:spTree>
    <p:extLst>
      <p:ext uri="{BB962C8B-B14F-4D97-AF65-F5344CB8AC3E}">
        <p14:creationId xmlns:p14="http://schemas.microsoft.com/office/powerpoint/2010/main" val="2896283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8532B8-1BCB-3193-ED49-A2A960AD2098}"/>
              </a:ext>
            </a:extLst>
          </p:cNvPr>
          <p:cNvSpPr>
            <a:spLocks noGrp="1"/>
          </p:cNvSpPr>
          <p:nvPr>
            <p:ph type="body" sz="quarter" idx="27"/>
          </p:nvPr>
        </p:nvSpPr>
        <p:spPr/>
        <p:txBody>
          <a:bodyPr/>
          <a:lstStyle/>
          <a:p>
            <a:r>
              <a:rPr lang="en-US" dirty="0"/>
              <a:t>OÙ TROUVER DE L'AIDE</a:t>
            </a:r>
            <a:endParaRPr lang="en-GB" dirty="0"/>
          </a:p>
        </p:txBody>
      </p:sp>
      <p:sp>
        <p:nvSpPr>
          <p:cNvPr id="23" name="Text Placeholder 4">
            <a:extLst>
              <a:ext uri="{FF2B5EF4-FFF2-40B4-BE49-F238E27FC236}">
                <a16:creationId xmlns:a16="http://schemas.microsoft.com/office/drawing/2014/main" id="{4A35D1C2-D65A-8CCA-3C86-995F740B7F29}"/>
              </a:ext>
            </a:extLst>
          </p:cNvPr>
          <p:cNvSpPr txBox="1">
            <a:spLocks/>
          </p:cNvSpPr>
          <p:nvPr/>
        </p:nvSpPr>
        <p:spPr>
          <a:xfrm>
            <a:off x="637112" y="1580113"/>
            <a:ext cx="1113578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FAIBLES INVESTISSEMENTS DE DÉMARRAGE - microcrédit et microfinance </a:t>
            </a:r>
          </a:p>
        </p:txBody>
      </p:sp>
      <p:sp>
        <p:nvSpPr>
          <p:cNvPr id="2" name="Text Placeholder 7">
            <a:extLst>
              <a:ext uri="{FF2B5EF4-FFF2-40B4-BE49-F238E27FC236}">
                <a16:creationId xmlns:a16="http://schemas.microsoft.com/office/drawing/2014/main" id="{EBDC1A33-28C8-B894-5747-C443DC206F2B}"/>
              </a:ext>
            </a:extLst>
          </p:cNvPr>
          <p:cNvSpPr txBox="1">
            <a:spLocks/>
          </p:cNvSpPr>
          <p:nvPr/>
        </p:nvSpPr>
        <p:spPr>
          <a:xfrm>
            <a:off x="2030754" y="2911097"/>
            <a:ext cx="9406996"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a:p>
            <a:pPr>
              <a:buClr>
                <a:srgbClr val="B6D1E1"/>
              </a:buClr>
            </a:pPr>
            <a:endParaRPr lang="en-US" dirty="0"/>
          </a:p>
        </p:txBody>
      </p:sp>
      <p:sp>
        <p:nvSpPr>
          <p:cNvPr id="12" name="TextBox 11">
            <a:extLst>
              <a:ext uri="{FF2B5EF4-FFF2-40B4-BE49-F238E27FC236}">
                <a16:creationId xmlns:a16="http://schemas.microsoft.com/office/drawing/2014/main" id="{FE490DDE-8EA9-D9F1-FCF9-B5758DE21C58}"/>
              </a:ext>
            </a:extLst>
          </p:cNvPr>
          <p:cNvSpPr txBox="1"/>
          <p:nvPr/>
        </p:nvSpPr>
        <p:spPr>
          <a:xfrm>
            <a:off x="751412" y="2318313"/>
            <a:ext cx="10524318" cy="4093428"/>
          </a:xfrm>
          <a:prstGeom prst="rect">
            <a:avLst/>
          </a:prstGeom>
          <a:noFill/>
        </p:spPr>
        <p:txBody>
          <a:bodyPr wrap="square">
            <a:spAutoFit/>
          </a:bodyPr>
          <a:lstStyle/>
          <a:p>
            <a:r>
              <a:rPr lang="en-GB" sz="2000" dirty="0"/>
              <a:t>Le microcrédit et la microfinance peuvent être des outils puissants pour les femmes qui créent de petites entreprises alimentaires, en particulier si vous ne remplissez pas les conditions requises pour obtenir un prêt bancaire traditionnel ou si vous n'avez pas d'antécédents financiers dans votre nouveau pays.</a:t>
            </a:r>
          </a:p>
          <a:p>
            <a:endParaRPr lang="en-GB" sz="2000" dirty="0"/>
          </a:p>
          <a:p>
            <a:r>
              <a:rPr lang="en-GB" sz="2000" b="1" dirty="0"/>
              <a:t>Quelle est la différence ?</a:t>
            </a:r>
          </a:p>
          <a:p>
            <a:pPr marL="342900" indent="-342900">
              <a:buFont typeface="Arial" panose="020B0604020202020204" pitchFamily="34" charset="0"/>
              <a:buChar char="•"/>
            </a:pPr>
            <a:r>
              <a:rPr lang="en-GB" sz="2000" b="1" dirty="0">
                <a:solidFill>
                  <a:srgbClr val="94C7B0"/>
                </a:solidFill>
              </a:rPr>
              <a:t>Microcrédit : </a:t>
            </a:r>
            <a:r>
              <a:rPr lang="en-GB" sz="2000" dirty="0"/>
              <a:t>petits prêts (souvent de 500 à 25 000 euros) généralement accordés sans garantie. Ces prêts peuvent être accordés à des particuliers ou à des groupes. Idéal pour démarrer votre entreprise alimentaire, votre service de restauration à domicile ou votre premier stand de nourriture.</a:t>
            </a:r>
          </a:p>
          <a:p>
            <a:pPr marL="342900" indent="-342900">
              <a:buFont typeface="Arial" panose="020B0604020202020204" pitchFamily="34" charset="0"/>
              <a:buChar char="•"/>
            </a:pPr>
            <a:r>
              <a:rPr lang="en-GB" sz="2000" b="1" dirty="0">
                <a:solidFill>
                  <a:srgbClr val="94C7B0"/>
                </a:solidFill>
              </a:rPr>
              <a:t>Microfinance :  </a:t>
            </a:r>
            <a:r>
              <a:rPr lang="en-GB" sz="2000" dirty="0"/>
              <a:t>Un système plus large qui comprend des prêts, des comptes d'épargne, des assurances et parfois des formations commerciales. Il est conçu pour aider les entrepreneurs à faibles revenus à créer des entreprises durables.</a:t>
            </a:r>
            <a:endParaRPr lang="en-IE" sz="2000" dirty="0"/>
          </a:p>
        </p:txBody>
      </p:sp>
    </p:spTree>
    <p:extLst>
      <p:ext uri="{BB962C8B-B14F-4D97-AF65-F5344CB8AC3E}">
        <p14:creationId xmlns:p14="http://schemas.microsoft.com/office/powerpoint/2010/main" val="800895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61E1-53D1-0D62-5214-49755CD4804B}"/>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C791632-B69F-06E3-F1DE-EA14303D3693}"/>
              </a:ext>
            </a:extLst>
          </p:cNvPr>
          <p:cNvSpPr>
            <a:spLocks noGrp="1"/>
          </p:cNvSpPr>
          <p:nvPr>
            <p:ph type="body" sz="quarter" idx="27"/>
          </p:nvPr>
        </p:nvSpPr>
        <p:spPr/>
        <p:txBody>
          <a:bodyPr/>
          <a:lstStyle/>
          <a:p>
            <a:r>
              <a:rPr lang="en-US" dirty="0"/>
              <a:t>OÙ TROUVER DE L'AIDE</a:t>
            </a:r>
            <a:endParaRPr lang="en-GB" dirty="0"/>
          </a:p>
        </p:txBody>
      </p:sp>
      <p:sp>
        <p:nvSpPr>
          <p:cNvPr id="23" name="Text Placeholder 4">
            <a:extLst>
              <a:ext uri="{FF2B5EF4-FFF2-40B4-BE49-F238E27FC236}">
                <a16:creationId xmlns:a16="http://schemas.microsoft.com/office/drawing/2014/main" id="{F8BC2D76-3DD9-07A3-0CCF-1F48F7A7F891}"/>
              </a:ext>
            </a:extLst>
          </p:cNvPr>
          <p:cNvSpPr txBox="1">
            <a:spLocks/>
          </p:cNvSpPr>
          <p:nvPr/>
        </p:nvSpPr>
        <p:spPr>
          <a:xfrm>
            <a:off x="700924" y="1631577"/>
            <a:ext cx="1111334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FAIBLES INVESTISSEMENTS DE DÉMARRAGE - microcrédit et microfinance </a:t>
            </a:r>
          </a:p>
        </p:txBody>
      </p:sp>
      <p:sp>
        <p:nvSpPr>
          <p:cNvPr id="2" name="Text Placeholder 7">
            <a:extLst>
              <a:ext uri="{FF2B5EF4-FFF2-40B4-BE49-F238E27FC236}">
                <a16:creationId xmlns:a16="http://schemas.microsoft.com/office/drawing/2014/main" id="{AFBD7313-A6C8-B74D-A757-85E8454D288A}"/>
              </a:ext>
            </a:extLst>
          </p:cNvPr>
          <p:cNvSpPr txBox="1">
            <a:spLocks/>
          </p:cNvSpPr>
          <p:nvPr/>
        </p:nvSpPr>
        <p:spPr>
          <a:xfrm>
            <a:off x="2030754" y="2911097"/>
            <a:ext cx="9406996" cy="322364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a:p>
            <a:pPr>
              <a:buClr>
                <a:srgbClr val="B6D1E1"/>
              </a:buClr>
            </a:pPr>
            <a:endParaRPr lang="en-US" dirty="0"/>
          </a:p>
          <a:p>
            <a:pPr>
              <a:buClr>
                <a:srgbClr val="B6D1E1"/>
              </a:buClr>
            </a:pPr>
            <a:endParaRPr lang="en-US" dirty="0"/>
          </a:p>
        </p:txBody>
      </p:sp>
      <p:sp>
        <p:nvSpPr>
          <p:cNvPr id="12" name="TextBox 11">
            <a:extLst>
              <a:ext uri="{FF2B5EF4-FFF2-40B4-BE49-F238E27FC236}">
                <a16:creationId xmlns:a16="http://schemas.microsoft.com/office/drawing/2014/main" id="{DD8815ED-06E9-CEA8-1886-1A95099E727D}"/>
              </a:ext>
            </a:extLst>
          </p:cNvPr>
          <p:cNvSpPr txBox="1"/>
          <p:nvPr/>
        </p:nvSpPr>
        <p:spPr>
          <a:xfrm>
            <a:off x="833841" y="2408071"/>
            <a:ext cx="10524318" cy="3477875"/>
          </a:xfrm>
          <a:prstGeom prst="rect">
            <a:avLst/>
          </a:prstGeom>
          <a:noFill/>
        </p:spPr>
        <p:txBody>
          <a:bodyPr wrap="square">
            <a:spAutoFit/>
          </a:bodyPr>
          <a:lstStyle/>
          <a:p>
            <a:r>
              <a:rPr lang="en-GB" sz="2000" b="1" dirty="0"/>
              <a:t>Pourquoi c'est utile pour les jeunes entreprises du secteur alimentaire</a:t>
            </a:r>
          </a:p>
          <a:p>
            <a:pPr marL="342900" indent="-342900">
              <a:buFont typeface="Arial" panose="020B0604020202020204" pitchFamily="34" charset="0"/>
              <a:buChar char="•"/>
            </a:pPr>
            <a:r>
              <a:rPr lang="en-GB" sz="2000" dirty="0"/>
              <a:t>Des conditions flexibles adaptées aux nouveaux entrepreneurs</a:t>
            </a:r>
          </a:p>
          <a:p>
            <a:pPr marL="342900" indent="-342900">
              <a:buFont typeface="Arial" panose="020B0604020202020204" pitchFamily="34" charset="0"/>
              <a:buChar char="•"/>
            </a:pPr>
            <a:r>
              <a:rPr lang="en-GB" sz="2000" dirty="0"/>
              <a:t>Obstacles moindres à l'accès - souvent pas d'antécédents de crédit formels nécessaires</a:t>
            </a:r>
          </a:p>
          <a:p>
            <a:pPr marL="342900" indent="-342900">
              <a:buFont typeface="Arial" panose="020B0604020202020204" pitchFamily="34" charset="0"/>
              <a:buChar char="•"/>
            </a:pPr>
            <a:r>
              <a:rPr lang="en-GB" sz="2000" dirty="0"/>
              <a:t>Options de prêt de groupe pour les femmes qui souhaitent démarrer ensemble ou co-investir</a:t>
            </a:r>
          </a:p>
          <a:p>
            <a:pPr marL="342900" indent="-342900">
              <a:buFont typeface="Arial" panose="020B0604020202020204" pitchFamily="34" charset="0"/>
              <a:buChar char="•"/>
            </a:pPr>
            <a:r>
              <a:rPr lang="en-GB" sz="2000" dirty="0"/>
              <a:t>Un soutien supplémentaire, tel qu'un coaching d'entreprise, un mentorat ou une formation à la culture financière.</a:t>
            </a:r>
          </a:p>
          <a:p>
            <a:endParaRPr lang="en-GB" sz="2000" dirty="0"/>
          </a:p>
          <a:p>
            <a:r>
              <a:rPr lang="en-GB" sz="2000" b="1" dirty="0"/>
              <a:t>Ce dont vous aurez généralement besoin</a:t>
            </a:r>
          </a:p>
          <a:p>
            <a:pPr marL="342900" indent="-342900">
              <a:buFont typeface="Arial" panose="020B0604020202020204" pitchFamily="34" charset="0"/>
              <a:buChar char="•"/>
            </a:pPr>
            <a:r>
              <a:rPr lang="en-GB" sz="2000" dirty="0"/>
              <a:t>Un plan d'entreprise de base </a:t>
            </a:r>
          </a:p>
          <a:p>
            <a:pPr marL="342900" indent="-342900">
              <a:buFont typeface="Arial" panose="020B0604020202020204" pitchFamily="34" charset="0"/>
              <a:buChar char="•"/>
            </a:pPr>
            <a:r>
              <a:rPr lang="en-GB" sz="2000" dirty="0"/>
              <a:t>Preuve de résidence et pièce d'identité</a:t>
            </a:r>
          </a:p>
          <a:p>
            <a:pPr marL="342900" indent="-342900">
              <a:buFont typeface="Arial" panose="020B0604020202020204" pitchFamily="34" charset="0"/>
              <a:buChar char="•"/>
            </a:pPr>
            <a:r>
              <a:rPr lang="en-GB" sz="2000" dirty="0"/>
              <a:t>Description de l'utilisation du prêt (par exemple, équipement de cuisine, licences, emballage)</a:t>
            </a:r>
          </a:p>
        </p:txBody>
      </p:sp>
    </p:spTree>
    <p:extLst>
      <p:ext uri="{BB962C8B-B14F-4D97-AF65-F5344CB8AC3E}">
        <p14:creationId xmlns:p14="http://schemas.microsoft.com/office/powerpoint/2010/main" val="2690204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E6F86-4763-FDF0-F1B3-B57CDF0ABB20}"/>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E116DA07-981E-4AE6-F049-E4C3BF855C69}"/>
              </a:ext>
            </a:extLst>
          </p:cNvPr>
          <p:cNvSpPr>
            <a:spLocks noGrp="1"/>
          </p:cNvSpPr>
          <p:nvPr>
            <p:ph type="body" sz="quarter" idx="27"/>
          </p:nvPr>
        </p:nvSpPr>
        <p:spPr/>
        <p:txBody>
          <a:bodyPr/>
          <a:lstStyle/>
          <a:p>
            <a:r>
              <a:rPr lang="en-US" dirty="0"/>
              <a:t>OÙ TROUVER DE L'AIDE</a:t>
            </a:r>
            <a:endParaRPr lang="en-GB" dirty="0"/>
          </a:p>
        </p:txBody>
      </p:sp>
      <p:sp>
        <p:nvSpPr>
          <p:cNvPr id="4" name="Text Placeholder 3">
            <a:extLst>
              <a:ext uri="{FF2B5EF4-FFF2-40B4-BE49-F238E27FC236}">
                <a16:creationId xmlns:a16="http://schemas.microsoft.com/office/drawing/2014/main" id="{920953DA-5313-513A-59C3-5D4DEA5E3929}"/>
              </a:ext>
            </a:extLst>
          </p:cNvPr>
          <p:cNvSpPr>
            <a:spLocks noGrp="1"/>
          </p:cNvSpPr>
          <p:nvPr>
            <p:ph type="body" sz="quarter" idx="14"/>
          </p:nvPr>
        </p:nvSpPr>
        <p:spPr/>
        <p:txBody>
          <a:bodyPr/>
          <a:lstStyle/>
          <a:p>
            <a:endParaRPr lang="en-GB" sz="3600" dirty="0">
              <a:solidFill>
                <a:schemeClr val="bg1"/>
              </a:solidFill>
            </a:endParaRPr>
          </a:p>
          <a:p>
            <a:r>
              <a:rPr lang="en-GB" sz="3600" dirty="0">
                <a:solidFill>
                  <a:schemeClr val="bg1"/>
                </a:solidFill>
              </a:rPr>
              <a:t>QUELQUES LECTURES POUR UN APPRENTISSAGE PLUS APPROFONDI </a:t>
            </a:r>
          </a:p>
        </p:txBody>
      </p:sp>
      <p:sp>
        <p:nvSpPr>
          <p:cNvPr id="20" name="Text Placeholder 2">
            <a:extLst>
              <a:ext uri="{FF2B5EF4-FFF2-40B4-BE49-F238E27FC236}">
                <a16:creationId xmlns:a16="http://schemas.microsoft.com/office/drawing/2014/main" id="{59520D8E-EB37-CF83-DE44-40A77A121D86}"/>
              </a:ext>
            </a:extLst>
          </p:cNvPr>
          <p:cNvSpPr txBox="1">
            <a:spLocks/>
          </p:cNvSpPr>
          <p:nvPr/>
        </p:nvSpPr>
        <p:spPr>
          <a:xfrm>
            <a:off x="738347" y="2500319"/>
            <a:ext cx="10865220" cy="328781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b="1" dirty="0">
                <a:solidFill>
                  <a:srgbClr val="B6D1E1"/>
                </a:solidFill>
              </a:rPr>
              <a:t>SUÈDE</a:t>
            </a:r>
          </a:p>
          <a:p>
            <a:pPr fontAlgn="base">
              <a:buClr>
                <a:srgbClr val="B6D1E1"/>
              </a:buClr>
            </a:pPr>
            <a:endParaRPr lang="en-IE" sz="2400" b="1" dirty="0"/>
          </a:p>
          <a:p>
            <a:pPr>
              <a:buNone/>
            </a:pPr>
            <a:r>
              <a:rPr lang="en-IE" sz="2400" b="1" i="1" dirty="0" err="1"/>
              <a:t>Mikrofonden</a:t>
            </a:r>
            <a:endParaRPr lang="en-IE" sz="2400" b="1" dirty="0"/>
          </a:p>
          <a:p>
            <a:pPr marL="342900" indent="-342900">
              <a:buFont typeface="Arial" panose="020B0604020202020204" pitchFamily="34" charset="0"/>
              <a:buChar char="•"/>
            </a:pPr>
            <a:r>
              <a:rPr lang="en-IE" sz="2400" dirty="0"/>
              <a:t>Réseau de financement social proposant des </a:t>
            </a:r>
            <a:r>
              <a:rPr lang="en-IE" sz="2400" b="1" dirty="0"/>
              <a:t>prêts et des garanties </a:t>
            </a:r>
            <a:r>
              <a:rPr lang="en-IE" sz="2400" dirty="0"/>
              <a:t>pour les coopératives et les entrepreneurs sociaux.</a:t>
            </a:r>
          </a:p>
          <a:p>
            <a:pPr marL="342900" indent="-342900">
              <a:buFont typeface="Arial" panose="020B0604020202020204" pitchFamily="34" charset="0"/>
              <a:buChar char="•"/>
            </a:pPr>
            <a:r>
              <a:rPr lang="en-IE" sz="2400" dirty="0"/>
              <a:t>Soutient les petites entreprises que les banques ne financent généralement pas.</a:t>
            </a:r>
          </a:p>
          <a:p>
            <a:pPr marL="342900" indent="-342900">
              <a:buFont typeface="Arial" panose="020B0604020202020204" pitchFamily="34" charset="0"/>
              <a:buChar char="•"/>
            </a:pPr>
            <a:r>
              <a:rPr lang="en-IE" sz="2400" dirty="0"/>
              <a:t>Site web : </a:t>
            </a:r>
            <a:r>
              <a:rPr lang="en-IE" sz="2400" dirty="0">
                <a:hlinkClick r:id="rId2"/>
              </a:rPr>
              <a:t>www.mikrofonden.se</a:t>
            </a:r>
            <a:endParaRPr lang="en-IE" sz="2400" dirty="0"/>
          </a:p>
          <a:p>
            <a:endParaRPr lang="en-IE" sz="2400" dirty="0"/>
          </a:p>
          <a:p>
            <a:pPr>
              <a:buNone/>
            </a:pPr>
            <a:r>
              <a:rPr lang="en-IE" sz="2400" b="1" i="1" dirty="0" err="1"/>
              <a:t>Almi Företagspartner</a:t>
            </a:r>
            <a:endParaRPr lang="en-IE" sz="2400" b="1" dirty="0"/>
          </a:p>
          <a:p>
            <a:pPr marL="342900" indent="-342900">
              <a:buFont typeface="Arial" panose="020B0604020202020204" pitchFamily="34" charset="0"/>
              <a:buChar char="•"/>
            </a:pPr>
            <a:r>
              <a:rPr lang="en-IE" sz="2400" dirty="0"/>
              <a:t>Prêteur public proposant des </a:t>
            </a:r>
            <a:r>
              <a:rPr lang="en-IE" sz="2400" b="1" dirty="0"/>
              <a:t>prêts, des conseils et un soutien à l'innovation </a:t>
            </a:r>
            <a:r>
              <a:rPr lang="en-IE" sz="2400" dirty="0"/>
              <a:t>pour les entrepreneurs.</a:t>
            </a:r>
          </a:p>
          <a:p>
            <a:pPr marL="342900" indent="-342900">
              <a:buFont typeface="Arial" panose="020B0604020202020204" pitchFamily="34" charset="0"/>
              <a:buChar char="•"/>
            </a:pPr>
            <a:r>
              <a:rPr lang="en-IE" sz="2400" dirty="0"/>
              <a:t>Souvent utilisé par les </a:t>
            </a:r>
            <a:r>
              <a:rPr lang="en-IE" sz="2400" b="1" dirty="0"/>
              <a:t>migrants et les femmes entrepreneurs</a:t>
            </a:r>
            <a:r>
              <a:rPr lang="en-IE" sz="2400" dirty="0"/>
              <a:t>.</a:t>
            </a:r>
          </a:p>
          <a:p>
            <a:pPr marL="342900" indent="-342900">
              <a:buFont typeface="Arial" panose="020B0604020202020204" pitchFamily="34" charset="0"/>
              <a:buChar char="•"/>
            </a:pPr>
            <a:r>
              <a:rPr lang="en-IE" sz="2400" dirty="0"/>
              <a:t>Site web : </a:t>
            </a:r>
            <a:r>
              <a:rPr lang="en-IE" sz="2400" dirty="0">
                <a:hlinkClick r:id="rId3"/>
              </a:rPr>
              <a:t>www.almi.se</a:t>
            </a:r>
            <a:endParaRPr lang="en-IE" sz="2400" dirty="0"/>
          </a:p>
          <a:p>
            <a:pPr fontAlgn="base">
              <a:buClr>
                <a:srgbClr val="B6D1E1"/>
              </a:buClr>
            </a:pPr>
            <a:endParaRPr lang="en-IE" sz="2400" dirty="0"/>
          </a:p>
          <a:p>
            <a:pPr fontAlgn="base">
              <a:buClr>
                <a:srgbClr val="B6D1E1"/>
              </a:buClr>
            </a:pPr>
            <a:endParaRPr lang="en-US" sz="2400" dirty="0"/>
          </a:p>
        </p:txBody>
      </p:sp>
      <p:sp>
        <p:nvSpPr>
          <p:cNvPr id="2" name="Text Placeholder 4">
            <a:extLst>
              <a:ext uri="{FF2B5EF4-FFF2-40B4-BE49-F238E27FC236}">
                <a16:creationId xmlns:a16="http://schemas.microsoft.com/office/drawing/2014/main" id="{4B21B4A8-A26D-99A5-73F7-1D850673423C}"/>
              </a:ext>
            </a:extLst>
          </p:cNvPr>
          <p:cNvSpPr txBox="1">
            <a:spLocks/>
          </p:cNvSpPr>
          <p:nvPr/>
        </p:nvSpPr>
        <p:spPr>
          <a:xfrm>
            <a:off x="700924" y="1631577"/>
            <a:ext cx="1111334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FAIBLES INVESTISSEMENTS DE DÉMARRAGE - microcrédit et microfinance </a:t>
            </a:r>
          </a:p>
        </p:txBody>
      </p:sp>
    </p:spTree>
    <p:extLst>
      <p:ext uri="{BB962C8B-B14F-4D97-AF65-F5344CB8AC3E}">
        <p14:creationId xmlns:p14="http://schemas.microsoft.com/office/powerpoint/2010/main" val="392633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PLAN DE CROISSANCE </a:t>
            </a:r>
            <a:endParaRPr lang="en-IE"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5086512"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Vous avez une idée géniale d'entreprise alimentaire, vous avez étudié le marché, vous êtes convaincu de son potentiel et vous avez le soutien de votre entourage. </a:t>
            </a:r>
          </a:p>
          <a:p>
            <a:pPr>
              <a:buClr>
                <a:srgbClr val="B6D1E1"/>
              </a:buClr>
            </a:pPr>
            <a:endParaRPr lang="en-US" dirty="0"/>
          </a:p>
          <a:p>
            <a:pPr>
              <a:buClr>
                <a:srgbClr val="B6D1E1"/>
              </a:buClr>
            </a:pPr>
            <a:r>
              <a:rPr lang="en-US" dirty="0"/>
              <a:t>Avant d'investir votre temps, votre énergie et vos ressources, vous devez déterminer s'il s'agit d'une entreprise viable. La viabilité mesure la capacité de votre entreprise à démarrer, à se développer et à survivre. </a:t>
            </a:r>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sp>
        <p:nvSpPr>
          <p:cNvPr id="2" name="Text Placeholder 2">
            <a:extLst>
              <a:ext uri="{FF2B5EF4-FFF2-40B4-BE49-F238E27FC236}">
                <a16:creationId xmlns:a16="http://schemas.microsoft.com/office/drawing/2014/main" id="{F4FD55BF-F88F-5225-D680-6BFF462EA194}"/>
              </a:ext>
            </a:extLst>
          </p:cNvPr>
          <p:cNvSpPr txBox="1">
            <a:spLocks/>
          </p:cNvSpPr>
          <p:nvPr/>
        </p:nvSpPr>
        <p:spPr>
          <a:xfrm>
            <a:off x="6800363" y="2262269"/>
            <a:ext cx="4657727"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en-IE" sz="3600" b="1" i="1" dirty="0">
                <a:solidFill>
                  <a:srgbClr val="84BFA4"/>
                </a:solidFill>
              </a:rPr>
              <a:t>Pouvez-vous réaliser des bénéfices à un prix que vos clients seront heureux de payer ?</a:t>
            </a:r>
          </a:p>
          <a:p>
            <a:pPr marL="0" lvl="1">
              <a:lnSpc>
                <a:spcPts val="2840"/>
              </a:lnSpc>
              <a:spcBef>
                <a:spcPts val="200"/>
              </a:spcBef>
              <a:buClr>
                <a:srgbClr val="B6D1E1"/>
              </a:buClr>
            </a:pPr>
            <a:endParaRPr lang="en-IE" dirty="0">
              <a:solidFill>
                <a:srgbClr val="84BFA4"/>
              </a:solidFill>
            </a:endParaRP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6357846" y="1593904"/>
            <a:ext cx="0" cy="218768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491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C0730-F856-BC20-D01C-35D1D7201806}"/>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F07D728B-BFD3-AF2F-8A49-A96ADBC0FB86}"/>
              </a:ext>
            </a:extLst>
          </p:cNvPr>
          <p:cNvSpPr>
            <a:spLocks noGrp="1"/>
          </p:cNvSpPr>
          <p:nvPr>
            <p:ph type="body" sz="quarter" idx="27"/>
          </p:nvPr>
        </p:nvSpPr>
        <p:spPr/>
        <p:txBody>
          <a:bodyPr/>
          <a:lstStyle/>
          <a:p>
            <a:r>
              <a:rPr lang="en-US" dirty="0"/>
              <a:t>OÙ TROUVER DE L'AIDE</a:t>
            </a:r>
            <a:endParaRPr lang="en-GB" dirty="0"/>
          </a:p>
        </p:txBody>
      </p:sp>
      <p:sp>
        <p:nvSpPr>
          <p:cNvPr id="4" name="Text Placeholder 3">
            <a:extLst>
              <a:ext uri="{FF2B5EF4-FFF2-40B4-BE49-F238E27FC236}">
                <a16:creationId xmlns:a16="http://schemas.microsoft.com/office/drawing/2014/main" id="{16D86C88-9818-7752-B5AE-F90315AC201C}"/>
              </a:ext>
            </a:extLst>
          </p:cNvPr>
          <p:cNvSpPr>
            <a:spLocks noGrp="1"/>
          </p:cNvSpPr>
          <p:nvPr>
            <p:ph type="body" sz="quarter" idx="14"/>
          </p:nvPr>
        </p:nvSpPr>
        <p:spPr/>
        <p:txBody>
          <a:bodyPr/>
          <a:lstStyle/>
          <a:p>
            <a:endParaRPr lang="en-GB" sz="3600" dirty="0">
              <a:solidFill>
                <a:schemeClr val="bg1"/>
              </a:solidFill>
            </a:endParaRPr>
          </a:p>
          <a:p>
            <a:r>
              <a:rPr lang="en-GB" sz="3600" dirty="0">
                <a:solidFill>
                  <a:schemeClr val="bg1"/>
                </a:solidFill>
              </a:rPr>
              <a:t>QUELQUES LECTURES POUR UN APPRENTISSAGE PLUS APPROFONDI </a:t>
            </a:r>
          </a:p>
        </p:txBody>
      </p:sp>
      <p:sp>
        <p:nvSpPr>
          <p:cNvPr id="20" name="Text Placeholder 2">
            <a:extLst>
              <a:ext uri="{FF2B5EF4-FFF2-40B4-BE49-F238E27FC236}">
                <a16:creationId xmlns:a16="http://schemas.microsoft.com/office/drawing/2014/main" id="{C5525F77-FF01-677B-F8DF-9ECCB97B7CD5}"/>
              </a:ext>
            </a:extLst>
          </p:cNvPr>
          <p:cNvSpPr txBox="1">
            <a:spLocks/>
          </p:cNvSpPr>
          <p:nvPr/>
        </p:nvSpPr>
        <p:spPr>
          <a:xfrm>
            <a:off x="700924" y="2416306"/>
            <a:ext cx="10865220" cy="328781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000" b="1" dirty="0">
                <a:solidFill>
                  <a:srgbClr val="B6D1E1"/>
                </a:solidFill>
              </a:rPr>
              <a:t>FRANCE</a:t>
            </a:r>
          </a:p>
          <a:p>
            <a:pPr fontAlgn="base">
              <a:buClr>
                <a:srgbClr val="B6D1E1"/>
              </a:buClr>
            </a:pPr>
            <a:endParaRPr lang="en-IE" sz="2000" b="1" dirty="0"/>
          </a:p>
          <a:p>
            <a:pPr>
              <a:buNone/>
            </a:pPr>
            <a:r>
              <a:rPr lang="en-GB" sz="2000" b="1" i="1" dirty="0"/>
              <a:t>ADIE (Association pour le Droit à </a:t>
            </a:r>
            <a:r>
              <a:rPr lang="en-GB" sz="2000" b="1" i="1" dirty="0" err="1"/>
              <a:t>l'Initiative Économique</a:t>
            </a:r>
            <a:r>
              <a:rPr lang="en-GB" sz="2000" b="1" i="1" dirty="0"/>
              <a:t>)</a:t>
            </a:r>
            <a:endParaRPr lang="en-GB" sz="2000" b="1" dirty="0"/>
          </a:p>
          <a:p>
            <a:pPr marL="342900" indent="-342900">
              <a:buFont typeface="Arial" panose="020B0604020202020204" pitchFamily="34" charset="0"/>
              <a:buChar char="•"/>
            </a:pPr>
            <a:r>
              <a:rPr lang="en-GB" sz="2000" dirty="0"/>
              <a:t>Propose des microcrédits (jusqu'à 12 000 euros) et un accompagnement gratuit des entreprises.</a:t>
            </a:r>
          </a:p>
          <a:p>
            <a:pPr marL="342900" indent="-342900">
              <a:buFont typeface="Arial" panose="020B0604020202020204" pitchFamily="34" charset="0"/>
              <a:buChar char="•"/>
            </a:pPr>
            <a:r>
              <a:rPr lang="en-GB" sz="2000" dirty="0"/>
              <a:t>L'accent est mis sur les femmes, les migrants et les chômeurs.</a:t>
            </a:r>
          </a:p>
          <a:p>
            <a:pPr marL="342900" indent="-342900">
              <a:buFont typeface="Arial" panose="020B0604020202020204" pitchFamily="34" charset="0"/>
              <a:buChar char="•"/>
            </a:pPr>
            <a:r>
              <a:rPr lang="en-GB" sz="2000" dirty="0"/>
              <a:t>Excellent soutien aux stands de nourriture, à la restauration et à la production domestique.</a:t>
            </a:r>
          </a:p>
          <a:p>
            <a:pPr marL="342900" indent="-342900">
              <a:buFont typeface="Arial" panose="020B0604020202020204" pitchFamily="34" charset="0"/>
              <a:buChar char="•"/>
            </a:pPr>
            <a:r>
              <a:rPr lang="en-GB" sz="2000" dirty="0"/>
              <a:t>Site web : </a:t>
            </a:r>
            <a:r>
              <a:rPr lang="en-GB" sz="2000" dirty="0">
                <a:hlinkClick r:id="rId2"/>
              </a:rPr>
              <a:t>www.adie.org</a:t>
            </a:r>
            <a:endParaRPr lang="en-GB" sz="2000" dirty="0"/>
          </a:p>
          <a:p>
            <a:pPr marL="342900" indent="-342900">
              <a:buFont typeface="Arial" panose="020B0604020202020204" pitchFamily="34" charset="0"/>
              <a:buChar char="•"/>
            </a:pPr>
            <a:endParaRPr lang="en-GB" sz="2000" dirty="0"/>
          </a:p>
          <a:p>
            <a:r>
              <a:rPr lang="en-IE" sz="2000" b="1" dirty="0">
                <a:solidFill>
                  <a:srgbClr val="B6D1E1"/>
                </a:solidFill>
              </a:rPr>
              <a:t>PAYS-BAS </a:t>
            </a:r>
          </a:p>
          <a:p>
            <a:pPr>
              <a:buNone/>
            </a:pPr>
            <a:r>
              <a:rPr lang="en-GB" sz="2000" b="1" i="1" dirty="0" err="1"/>
              <a:t>Qredits</a:t>
            </a:r>
            <a:endParaRPr lang="en-GB" sz="2000" b="1" dirty="0"/>
          </a:p>
          <a:p>
            <a:pPr marL="342900" indent="-342900">
              <a:buFont typeface="Arial" panose="020B0604020202020204" pitchFamily="34" charset="0"/>
              <a:buChar char="•"/>
            </a:pPr>
            <a:r>
              <a:rPr lang="en-GB" sz="2000" dirty="0"/>
              <a:t>Propose des microcrédits jusqu'à 50 000 euros pour les petites entreprises.</a:t>
            </a:r>
          </a:p>
          <a:p>
            <a:pPr marL="342900" indent="-342900">
              <a:buFont typeface="Arial" panose="020B0604020202020204" pitchFamily="34" charset="0"/>
              <a:buChar char="•"/>
            </a:pPr>
            <a:r>
              <a:rPr lang="en-GB" sz="2000" dirty="0"/>
              <a:t>Fournit un mentorat et des outils en ligne dans plusieurs langues.</a:t>
            </a:r>
          </a:p>
          <a:p>
            <a:pPr marL="342900" indent="-342900">
              <a:buFont typeface="Arial" panose="020B0604020202020204" pitchFamily="34" charset="0"/>
              <a:buChar char="•"/>
            </a:pPr>
            <a:r>
              <a:rPr lang="en-GB" sz="2000" dirty="0"/>
              <a:t>Accessible aux nouveaux entrepreneurs, y compris les migrants.</a:t>
            </a:r>
          </a:p>
          <a:p>
            <a:pPr marL="342900" indent="-342900">
              <a:buFont typeface="Arial" panose="020B0604020202020204" pitchFamily="34" charset="0"/>
              <a:buChar char="•"/>
            </a:pPr>
            <a:r>
              <a:rPr lang="en-GB" sz="2000" dirty="0"/>
              <a:t>Site web : </a:t>
            </a:r>
            <a:r>
              <a:rPr lang="en-GB" sz="2000" dirty="0">
                <a:hlinkClick r:id="rId3"/>
              </a:rPr>
              <a:t>www.qredits.com</a:t>
            </a:r>
            <a:endParaRPr lang="en-GB" sz="2000" dirty="0"/>
          </a:p>
          <a:p>
            <a:endParaRPr lang="en-IE" sz="2000" b="1" dirty="0">
              <a:solidFill>
                <a:srgbClr val="B6D1E1"/>
              </a:solidFill>
            </a:endParaRPr>
          </a:p>
          <a:p>
            <a:pPr marL="342900" indent="-342900">
              <a:buFont typeface="Arial" panose="020B0604020202020204" pitchFamily="34" charset="0"/>
              <a:buChar char="•"/>
            </a:pPr>
            <a:endParaRPr lang="en-GB" sz="2000" dirty="0"/>
          </a:p>
          <a:p>
            <a:pPr fontAlgn="base">
              <a:buClr>
                <a:srgbClr val="B6D1E1"/>
              </a:buClr>
            </a:pPr>
            <a:endParaRPr lang="en-IE" sz="2000" dirty="0"/>
          </a:p>
          <a:p>
            <a:pPr fontAlgn="base">
              <a:buClr>
                <a:srgbClr val="B6D1E1"/>
              </a:buClr>
            </a:pPr>
            <a:endParaRPr lang="en-US" sz="2000" dirty="0"/>
          </a:p>
        </p:txBody>
      </p:sp>
      <p:sp>
        <p:nvSpPr>
          <p:cNvPr id="2" name="Text Placeholder 4">
            <a:extLst>
              <a:ext uri="{FF2B5EF4-FFF2-40B4-BE49-F238E27FC236}">
                <a16:creationId xmlns:a16="http://schemas.microsoft.com/office/drawing/2014/main" id="{A51F6E6C-041C-F988-B310-4A93610733E8}"/>
              </a:ext>
            </a:extLst>
          </p:cNvPr>
          <p:cNvSpPr txBox="1">
            <a:spLocks/>
          </p:cNvSpPr>
          <p:nvPr/>
        </p:nvSpPr>
        <p:spPr>
          <a:xfrm>
            <a:off x="700924" y="1631577"/>
            <a:ext cx="1111334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FAIBLES INVESTISSEMENTS DE DÉMARRAGE - microcrédit et microfinance </a:t>
            </a:r>
          </a:p>
        </p:txBody>
      </p:sp>
    </p:spTree>
    <p:extLst>
      <p:ext uri="{BB962C8B-B14F-4D97-AF65-F5344CB8AC3E}">
        <p14:creationId xmlns:p14="http://schemas.microsoft.com/office/powerpoint/2010/main" val="2399201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14"/>
          </p:nvPr>
        </p:nvSpPr>
        <p:spPr/>
        <p:txBody>
          <a:bodyPr/>
          <a:lstStyle/>
          <a:p>
            <a:endParaRPr lang="en-GB" sz="3600" dirty="0">
              <a:solidFill>
                <a:schemeClr val="bg1"/>
              </a:solidFill>
            </a:endParaRPr>
          </a:p>
          <a:p>
            <a:r>
              <a:rPr lang="en-GB" sz="3600" dirty="0">
                <a:solidFill>
                  <a:schemeClr val="bg1"/>
                </a:solidFill>
              </a:rPr>
              <a:t>QUELQUES LECTURES POUR UN APPRENTISSAGE PLUS APPROFONDI </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637113" y="2306243"/>
            <a:ext cx="5997998" cy="255939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1800" b="1" dirty="0"/>
              <a:t>IRLANDE </a:t>
            </a:r>
          </a:p>
          <a:p>
            <a:pPr fontAlgn="base">
              <a:buClr>
                <a:srgbClr val="B6D1E1"/>
              </a:buClr>
            </a:pPr>
            <a:endParaRPr lang="en-IE" sz="1800" b="1" dirty="0"/>
          </a:p>
          <a:p>
            <a:pPr fontAlgn="base">
              <a:buClr>
                <a:srgbClr val="B6D1E1"/>
              </a:buClr>
            </a:pPr>
            <a:r>
              <a:rPr lang="en-IE" sz="1600" dirty="0">
                <a:hlinkClick r:id="rId3"/>
              </a:rPr>
              <a:t>https://microfinanceireland.ie/ </a:t>
            </a:r>
            <a:r>
              <a:rPr lang="en-IE" sz="1600" dirty="0"/>
              <a:t>fournit de petits prêts par l'intermédiaire du Fonds de prêts aux micro-entreprises du gouvernement. </a:t>
            </a:r>
          </a:p>
          <a:p>
            <a:pPr marL="342900" indent="-342900" fontAlgn="base">
              <a:buClr>
                <a:srgbClr val="B6D1E1"/>
              </a:buClr>
              <a:buFont typeface="Arial" panose="020B0604020202020204" pitchFamily="34" charset="0"/>
              <a:buChar char="•"/>
            </a:pPr>
            <a:r>
              <a:rPr lang="en-GB" sz="1600" dirty="0"/>
              <a:t>propose des prêts professionnels non garantis de 2 000 à 25 000 euros pour des projets commercialement viables. Les entreprises individuelles, les sociétés de personnes et les sociétés à responsabilité limitée peuvent toutes déposer une demande.</a:t>
            </a:r>
          </a:p>
          <a:p>
            <a:pPr marL="342900" indent="-342900" fontAlgn="base">
              <a:buClr>
                <a:srgbClr val="B6D1E1"/>
              </a:buClr>
              <a:buFont typeface="Arial" panose="020B0604020202020204" pitchFamily="34" charset="0"/>
              <a:buChar char="•"/>
            </a:pPr>
            <a:r>
              <a:rPr lang="en-GB" sz="1600" dirty="0"/>
              <a:t>Les IMF peuvent prendre en considération les demandes d'entreprises qui se sont vu refuser un prêt par leur banque. Elles examinent chaque demande et fondent leur décision sur la viabilité de l'entreprise et votre capacité à rembourser le prêt.</a:t>
            </a:r>
          </a:p>
          <a:p>
            <a:pPr marL="342900" indent="-342900" fontAlgn="base">
              <a:buClr>
                <a:srgbClr val="B6D1E1"/>
              </a:buClr>
              <a:buFont typeface="Arial" panose="020B0604020202020204" pitchFamily="34" charset="0"/>
              <a:buChar char="•"/>
            </a:pPr>
            <a:endParaRPr lang="en-US" sz="1600" dirty="0"/>
          </a:p>
        </p:txBody>
      </p:sp>
      <p:cxnSp>
        <p:nvCxnSpPr>
          <p:cNvPr id="15" name="Straight Connector 14">
            <a:extLst>
              <a:ext uri="{FF2B5EF4-FFF2-40B4-BE49-F238E27FC236}">
                <a16:creationId xmlns:a16="http://schemas.microsoft.com/office/drawing/2014/main" id="{0FA2D817-6D43-60C0-5A10-D6F0A713B59C}"/>
              </a:ext>
            </a:extLst>
          </p:cNvPr>
          <p:cNvCxnSpPr>
            <a:cxnSpLocks/>
          </p:cNvCxnSpPr>
          <p:nvPr/>
        </p:nvCxnSpPr>
        <p:spPr>
          <a:xfrm flipH="1">
            <a:off x="773154" y="2202906"/>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93BC9F4-9EEF-4C2D-9508-E5E3151C6A40}"/>
              </a:ext>
            </a:extLst>
          </p:cNvPr>
          <p:cNvGrpSpPr/>
          <p:nvPr/>
        </p:nvGrpSpPr>
        <p:grpSpPr>
          <a:xfrm>
            <a:off x="6848690" y="2574808"/>
            <a:ext cx="5343310" cy="4469172"/>
            <a:chOff x="4308293" y="667658"/>
            <a:chExt cx="6811123" cy="5696857"/>
          </a:xfrm>
        </p:grpSpPr>
        <p:pic>
          <p:nvPicPr>
            <p:cNvPr id="22" name="Picture 21">
              <a:extLst>
                <a:ext uri="{FF2B5EF4-FFF2-40B4-BE49-F238E27FC236}">
                  <a16:creationId xmlns:a16="http://schemas.microsoft.com/office/drawing/2014/main" id="{A8B1B43F-5062-046B-C312-2BDC93C853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4AC54811-1829-6A41-D956-5A68E5B2769B}"/>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Online Media 3" title="Joe's application to Microfinance Ireland">
            <a:hlinkClick r:id="" action="ppaction://media"/>
            <a:extLst>
              <a:ext uri="{FF2B5EF4-FFF2-40B4-BE49-F238E27FC236}">
                <a16:creationId xmlns:a16="http://schemas.microsoft.com/office/drawing/2014/main" id="{EA95896F-0518-B3C5-D3EB-487D59C806CE}"/>
              </a:ext>
            </a:extLst>
          </p:cNvPr>
          <p:cNvPicPr>
            <a:picLocks noRot="1" noChangeAspect="1"/>
          </p:cNvPicPr>
          <p:nvPr>
            <a:videoFile r:link="rId1"/>
          </p:nvPr>
        </p:nvPicPr>
        <p:blipFill>
          <a:blip r:embed="rId5"/>
          <a:stretch>
            <a:fillRect/>
          </a:stretch>
        </p:blipFill>
        <p:spPr>
          <a:xfrm>
            <a:off x="7783437" y="2859439"/>
            <a:ext cx="4408563" cy="2871606"/>
          </a:xfrm>
          <a:prstGeom prst="rect">
            <a:avLst/>
          </a:prstGeom>
        </p:spPr>
      </p:pic>
      <p:grpSp>
        <p:nvGrpSpPr>
          <p:cNvPr id="25" name="Group 24">
            <a:extLst>
              <a:ext uri="{FF2B5EF4-FFF2-40B4-BE49-F238E27FC236}">
                <a16:creationId xmlns:a16="http://schemas.microsoft.com/office/drawing/2014/main" id="{EFAA16C6-4E70-8891-2585-FF29D518E031}"/>
              </a:ext>
            </a:extLst>
          </p:cNvPr>
          <p:cNvGrpSpPr/>
          <p:nvPr/>
        </p:nvGrpSpPr>
        <p:grpSpPr>
          <a:xfrm rot="584197">
            <a:off x="6692447" y="2333402"/>
            <a:ext cx="1686910" cy="1686910"/>
            <a:chOff x="4240924" y="3373820"/>
            <a:chExt cx="1686910" cy="1686910"/>
          </a:xfrm>
        </p:grpSpPr>
        <p:sp>
          <p:nvSpPr>
            <p:cNvPr id="26" name="Oval 25">
              <a:extLst>
                <a:ext uri="{FF2B5EF4-FFF2-40B4-BE49-F238E27FC236}">
                  <a16:creationId xmlns:a16="http://schemas.microsoft.com/office/drawing/2014/main" id="{91DB8BDF-124A-E2CF-D8A2-D45769992E9C}"/>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8A329DE-718F-68D7-37A3-1E8228445108}"/>
                </a:ext>
              </a:extLst>
            </p:cNvPr>
            <p:cNvSpPr txBox="1"/>
            <p:nvPr/>
          </p:nvSpPr>
          <p:spPr>
            <a:xfrm>
              <a:off x="4352278" y="3531244"/>
              <a:ext cx="1465198" cy="132343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Cliquer pour </a:t>
              </a:r>
              <a:r>
                <a:rPr lang="en-GB" sz="2800" b="0" i="0" u="none" strike="noStrike" dirty="0">
                  <a:solidFill>
                    <a:schemeClr val="bg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voir</a:t>
              </a:r>
              <a:endParaRPr lang="en-GB" sz="2800" b="0" i="0" dirty="0">
                <a:solidFill>
                  <a:schemeClr val="bg1"/>
                </a:solidFill>
                <a:effectLst/>
                <a:latin typeface="Calibri" panose="020F0502020204030204" pitchFamily="34" charset="0"/>
                <a:cs typeface="Calibri" panose="020F0502020204030204" pitchFamily="34" charset="0"/>
              </a:endParaRPr>
            </a:p>
          </p:txBody>
        </p:sp>
      </p:grpSp>
      <p:sp>
        <p:nvSpPr>
          <p:cNvPr id="2" name="Text Placeholder 4">
            <a:extLst>
              <a:ext uri="{FF2B5EF4-FFF2-40B4-BE49-F238E27FC236}">
                <a16:creationId xmlns:a16="http://schemas.microsoft.com/office/drawing/2014/main" id="{68AF725D-A680-C8D1-3663-BE258750C584}"/>
              </a:ext>
            </a:extLst>
          </p:cNvPr>
          <p:cNvSpPr txBox="1">
            <a:spLocks/>
          </p:cNvSpPr>
          <p:nvPr/>
        </p:nvSpPr>
        <p:spPr>
          <a:xfrm>
            <a:off x="637112" y="1422310"/>
            <a:ext cx="1113578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FAIBLES INVESTISSEMENTS DE DÉMARRAGE - microcrédit et microfinance </a:t>
            </a:r>
          </a:p>
        </p:txBody>
      </p:sp>
    </p:spTree>
    <p:extLst>
      <p:ext uri="{BB962C8B-B14F-4D97-AF65-F5344CB8AC3E}">
        <p14:creationId xmlns:p14="http://schemas.microsoft.com/office/powerpoint/2010/main" val="12283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4"/>
                                        </p:tgtEl>
                                      </p:cBhvr>
                                    </p:cmd>
                                  </p:childTnLst>
                                </p:cTn>
                              </p:par>
                            </p:childTnLst>
                          </p:cTn>
                        </p:par>
                      </p:childTnLst>
                    </p:cTn>
                  </p:par>
                </p:childTnLst>
              </p:cTn>
              <p:nextCondLst>
                <p:cond evt="onClick" delay="0">
                  <p:tgtEl>
                    <p:spTgt spid="24"/>
                  </p:tgtEl>
                </p:cond>
              </p:nextCondLst>
            </p:seq>
            <p:video>
              <p:cMediaNode vol="80000">
                <p:cTn id="12" fill="hold" display="0">
                  <p:stCondLst>
                    <p:cond delay="indefinite"/>
                  </p:stCondLst>
                </p:cTn>
                <p:tgtEl>
                  <p:spTgt spid="2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2ADAC-724F-09AE-A9E2-1E39AC335201}"/>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22CB608A-C739-C24F-5811-310B073E82A0}"/>
              </a:ext>
            </a:extLst>
          </p:cNvPr>
          <p:cNvSpPr>
            <a:spLocks noGrp="1"/>
          </p:cNvSpPr>
          <p:nvPr>
            <p:ph type="body" sz="quarter" idx="27"/>
          </p:nvPr>
        </p:nvSpPr>
        <p:spPr/>
        <p:txBody>
          <a:bodyPr/>
          <a:lstStyle/>
          <a:p>
            <a:r>
              <a:rPr lang="en-US" dirty="0"/>
              <a:t>OÙ TROUVER DE L'AIDE</a:t>
            </a:r>
            <a:endParaRPr lang="en-GB" dirty="0"/>
          </a:p>
        </p:txBody>
      </p:sp>
      <p:sp>
        <p:nvSpPr>
          <p:cNvPr id="4" name="Text Placeholder 3">
            <a:extLst>
              <a:ext uri="{FF2B5EF4-FFF2-40B4-BE49-F238E27FC236}">
                <a16:creationId xmlns:a16="http://schemas.microsoft.com/office/drawing/2014/main" id="{C5C351B8-EDDA-0F4B-28B0-D5DF4D14F41C}"/>
              </a:ext>
            </a:extLst>
          </p:cNvPr>
          <p:cNvSpPr>
            <a:spLocks noGrp="1"/>
          </p:cNvSpPr>
          <p:nvPr>
            <p:ph type="body" sz="quarter" idx="14"/>
          </p:nvPr>
        </p:nvSpPr>
        <p:spPr/>
        <p:txBody>
          <a:bodyPr/>
          <a:lstStyle/>
          <a:p>
            <a:endParaRPr lang="en-GB" sz="3600" dirty="0">
              <a:solidFill>
                <a:schemeClr val="bg1"/>
              </a:solidFill>
            </a:endParaRPr>
          </a:p>
          <a:p>
            <a:r>
              <a:rPr lang="en-GB" sz="3600" dirty="0">
                <a:solidFill>
                  <a:schemeClr val="bg1"/>
                </a:solidFill>
              </a:rPr>
              <a:t>QUELQUES LECTURES POUR UN APPRENTISSAGE PLUS APPROFONDI </a:t>
            </a:r>
          </a:p>
        </p:txBody>
      </p:sp>
      <p:sp>
        <p:nvSpPr>
          <p:cNvPr id="20" name="Text Placeholder 2">
            <a:extLst>
              <a:ext uri="{FF2B5EF4-FFF2-40B4-BE49-F238E27FC236}">
                <a16:creationId xmlns:a16="http://schemas.microsoft.com/office/drawing/2014/main" id="{B2476937-2656-AAEF-8D98-6621BA46F04E}"/>
              </a:ext>
            </a:extLst>
          </p:cNvPr>
          <p:cNvSpPr txBox="1">
            <a:spLocks/>
          </p:cNvSpPr>
          <p:nvPr/>
        </p:nvSpPr>
        <p:spPr>
          <a:xfrm>
            <a:off x="700924" y="2492602"/>
            <a:ext cx="10865220" cy="328781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b="1" dirty="0">
                <a:solidFill>
                  <a:srgbClr val="B6D1E1"/>
                </a:solidFill>
              </a:rPr>
              <a:t>SOUTIEN À L'ÉCHELLE DE L'UE</a:t>
            </a:r>
          </a:p>
          <a:p>
            <a:pPr fontAlgn="base">
              <a:buClr>
                <a:srgbClr val="B6D1E1"/>
              </a:buClr>
            </a:pPr>
            <a:endParaRPr lang="en-IE" sz="2400" b="1" dirty="0"/>
          </a:p>
          <a:p>
            <a:pPr>
              <a:buNone/>
            </a:pPr>
            <a:r>
              <a:rPr lang="en-GB" sz="2000" b="1" i="1" dirty="0"/>
              <a:t>Réseau européen de la microfinance (REM)</a:t>
            </a:r>
            <a:endParaRPr lang="en-GB" sz="2000" b="1" dirty="0"/>
          </a:p>
          <a:p>
            <a:pPr marL="342900" indent="-342900">
              <a:buFont typeface="Arial" panose="020B0604020202020204" pitchFamily="34" charset="0"/>
              <a:buChar char="•"/>
            </a:pPr>
            <a:r>
              <a:rPr lang="en-GB" sz="2000" dirty="0"/>
              <a:t>Met en relation les institutions de microfinance à travers l'UE.</a:t>
            </a:r>
          </a:p>
          <a:p>
            <a:pPr marL="342900" indent="-342900">
              <a:buFont typeface="Arial" panose="020B0604020202020204" pitchFamily="34" charset="0"/>
              <a:buChar char="•"/>
            </a:pPr>
            <a:r>
              <a:rPr lang="en-GB" sz="2000" dirty="0"/>
              <a:t>Son annuaire vous aide à trouver un prêteur local à vocation sociale dans votre pays.</a:t>
            </a:r>
          </a:p>
          <a:p>
            <a:pPr marL="342900" indent="-342900">
              <a:buFont typeface="Arial" panose="020B0604020202020204" pitchFamily="34" charset="0"/>
              <a:buChar char="•"/>
            </a:pPr>
            <a:r>
              <a:rPr lang="en-GB" sz="2000" dirty="0"/>
              <a:t>Site web : </a:t>
            </a:r>
            <a:r>
              <a:rPr lang="en-GB" sz="2000" dirty="0">
                <a:hlinkClick r:id="rId2"/>
              </a:rPr>
              <a:t>www.european-microfinance.org</a:t>
            </a:r>
            <a:endParaRPr lang="en-GB" sz="2000" dirty="0"/>
          </a:p>
          <a:p>
            <a:endParaRPr lang="en-GB" sz="2000" dirty="0"/>
          </a:p>
          <a:p>
            <a:pPr>
              <a:buNone/>
            </a:pPr>
            <a:r>
              <a:rPr lang="en-GB" sz="2000" b="1" i="1" dirty="0"/>
              <a:t>EaSI Microfinance (Programme de l'UE)</a:t>
            </a:r>
            <a:endParaRPr lang="en-GB" sz="2000" b="1" dirty="0"/>
          </a:p>
          <a:p>
            <a:pPr marL="342900" indent="-342900">
              <a:buFont typeface="Arial" panose="020B0604020202020204" pitchFamily="34" charset="0"/>
              <a:buChar char="•"/>
            </a:pPr>
            <a:r>
              <a:rPr lang="en-GB" sz="2000" dirty="0"/>
              <a:t>Garanties de prêt soutenues par l'UE pour les fournisseurs de microfinancement.</a:t>
            </a:r>
          </a:p>
          <a:p>
            <a:pPr marL="342900" indent="-342900">
              <a:buFont typeface="Arial" panose="020B0604020202020204" pitchFamily="34" charset="0"/>
              <a:buChar char="•"/>
            </a:pPr>
            <a:r>
              <a:rPr lang="en-GB" sz="2000" dirty="0"/>
              <a:t>Les entrepreneurs peuvent poser leur candidature par l'intermédiaire de partenaires locaux dans chaque pays.</a:t>
            </a:r>
          </a:p>
          <a:p>
            <a:pPr marL="342900" indent="-342900">
              <a:buFont typeface="Arial" panose="020B0604020202020204" pitchFamily="34" charset="0"/>
              <a:buChar char="•"/>
            </a:pPr>
            <a:r>
              <a:rPr lang="en-GB" sz="2000" dirty="0"/>
              <a:t>Consultez les ressources de l'UE sur la </a:t>
            </a:r>
            <a:r>
              <a:rPr lang="en-IE" dirty="0">
                <a:hlinkClick r:id="rId3"/>
              </a:rPr>
              <a:t>microfinance et le financement des entreprises sociales - Commission européenne </a:t>
            </a:r>
            <a:r>
              <a:rPr lang="en-GB" sz="2000" dirty="0"/>
              <a:t>pour trouver des partenaires EaSI.</a:t>
            </a:r>
          </a:p>
          <a:p>
            <a:endParaRPr lang="en-IE" sz="2400" b="1" dirty="0">
              <a:solidFill>
                <a:srgbClr val="B6D1E1"/>
              </a:solidFill>
            </a:endParaRPr>
          </a:p>
          <a:p>
            <a:pPr marL="342900" indent="-342900">
              <a:buFont typeface="Arial" panose="020B0604020202020204" pitchFamily="34" charset="0"/>
              <a:buChar char="•"/>
            </a:pPr>
            <a:endParaRPr lang="en-GB" dirty="0"/>
          </a:p>
          <a:p>
            <a:pPr fontAlgn="base">
              <a:buClr>
                <a:srgbClr val="B6D1E1"/>
              </a:buClr>
            </a:pPr>
            <a:endParaRPr lang="en-IE" dirty="0"/>
          </a:p>
          <a:p>
            <a:pPr fontAlgn="base">
              <a:buClr>
                <a:srgbClr val="B6D1E1"/>
              </a:buClr>
            </a:pPr>
            <a:endParaRPr lang="en-US" dirty="0"/>
          </a:p>
        </p:txBody>
      </p:sp>
      <p:sp>
        <p:nvSpPr>
          <p:cNvPr id="2" name="Text Placeholder 4">
            <a:extLst>
              <a:ext uri="{FF2B5EF4-FFF2-40B4-BE49-F238E27FC236}">
                <a16:creationId xmlns:a16="http://schemas.microsoft.com/office/drawing/2014/main" id="{7291A15E-1A72-F331-3508-3A4B33F680AF}"/>
              </a:ext>
            </a:extLst>
          </p:cNvPr>
          <p:cNvSpPr txBox="1">
            <a:spLocks/>
          </p:cNvSpPr>
          <p:nvPr/>
        </p:nvSpPr>
        <p:spPr>
          <a:xfrm>
            <a:off x="700924" y="1631577"/>
            <a:ext cx="1111334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FAIBLES INVESTISSEMENTS DE DÉMARRAGE - microcrédit et microfinance </a:t>
            </a:r>
          </a:p>
        </p:txBody>
      </p:sp>
    </p:spTree>
    <p:extLst>
      <p:ext uri="{BB962C8B-B14F-4D97-AF65-F5344CB8AC3E}">
        <p14:creationId xmlns:p14="http://schemas.microsoft.com/office/powerpoint/2010/main" val="2107104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14"/>
          </p:nvPr>
        </p:nvSpPr>
        <p:spPr/>
        <p:txBody>
          <a:bodyPr/>
          <a:lstStyle/>
          <a:p>
            <a:endParaRPr lang="en-GB" sz="3600" dirty="0">
              <a:solidFill>
                <a:schemeClr val="bg1"/>
              </a:solidFill>
            </a:endParaRPr>
          </a:p>
          <a:p>
            <a:r>
              <a:rPr lang="en-GB" sz="3600" dirty="0">
                <a:solidFill>
                  <a:schemeClr val="bg1"/>
                </a:solidFill>
              </a:rPr>
              <a:t>QUELQUES LECTURES POUR UN APPRENTISSAGE PLUS APPROFONDI </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565674" y="1854836"/>
            <a:ext cx="7579814" cy="3148328"/>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1400" dirty="0"/>
              <a:t>Le crowdfunding consiste à collecter de petites sommes d'argent auprès d'un grand nombre de personnes, souvent par l'intermédiaire de </a:t>
            </a:r>
            <a:r>
              <a:rPr lang="en-GB" sz="1400" b="1" dirty="0"/>
              <a:t>plateformes en ligne, </a:t>
            </a:r>
            <a:r>
              <a:rPr lang="en-GB" sz="1400" dirty="0"/>
              <a:t>afin de financer un nouveau projet, un produit ou une entreprise.  Le crowdfunding vous aide :</a:t>
            </a:r>
          </a:p>
          <a:p>
            <a:pPr marL="342900" indent="-342900">
              <a:buFont typeface="Arial" panose="020B0604020202020204" pitchFamily="34" charset="0"/>
              <a:buChar char="•"/>
            </a:pPr>
            <a:r>
              <a:rPr lang="en-GB" sz="1400" b="1" dirty="0"/>
              <a:t>Créer une communauté de </a:t>
            </a:r>
            <a:r>
              <a:rPr lang="en-GB" sz="1400" dirty="0"/>
              <a:t>supporters et de clients de la première heure</a:t>
            </a:r>
          </a:p>
          <a:p>
            <a:pPr marL="342900" indent="-342900">
              <a:buFont typeface="Arial" panose="020B0604020202020204" pitchFamily="34" charset="0"/>
              <a:buChar char="•"/>
            </a:pPr>
            <a:r>
              <a:rPr lang="en-GB" sz="1400" b="1" dirty="0"/>
              <a:t>Augmenter votre visibilité </a:t>
            </a:r>
            <a:r>
              <a:rPr lang="en-GB" sz="1400" dirty="0"/>
              <a:t>dans le monde de l'alimentation</a:t>
            </a:r>
          </a:p>
          <a:p>
            <a:pPr marL="342900" indent="-342900">
              <a:buFont typeface="Arial" panose="020B0604020202020204" pitchFamily="34" charset="0"/>
              <a:buChar char="•"/>
            </a:pPr>
            <a:r>
              <a:rPr lang="en-GB" sz="1400" b="1" dirty="0"/>
              <a:t>Ajoutez de la crédibilité </a:t>
            </a:r>
            <a:r>
              <a:rPr lang="en-GB" sz="1400" dirty="0"/>
              <a:t>à votre marque en montrant que d'autres croient en votre idée.</a:t>
            </a:r>
          </a:p>
          <a:p>
            <a:pPr fontAlgn="base">
              <a:buClr>
                <a:srgbClr val="B6D1E1"/>
              </a:buClr>
            </a:pPr>
            <a:endParaRPr lang="en-IE" sz="1400" b="1" dirty="0"/>
          </a:p>
          <a:p>
            <a:pPr fontAlgn="base">
              <a:buClr>
                <a:srgbClr val="B6D1E1"/>
              </a:buClr>
            </a:pPr>
            <a:r>
              <a:rPr lang="en-IE" sz="1400" b="1" dirty="0"/>
              <a:t>Le crowdfunding est-il adapté à votre entreprise ?</a:t>
            </a:r>
          </a:p>
          <a:p>
            <a:pPr fontAlgn="base">
              <a:buClr>
                <a:srgbClr val="B6D1E1"/>
              </a:buClr>
            </a:pPr>
            <a:r>
              <a:rPr lang="en-GB" sz="1400" dirty="0"/>
              <a:t>Le crowdfunding fonctionne mieux pour les start-ups ou les entreprises en phase de démarrage qui recherchent un financement modeste pour se lancer ou se développer.  Il est particulièrement efficace pour</a:t>
            </a:r>
          </a:p>
          <a:p>
            <a:pPr marL="342900" indent="-342900" fontAlgn="base">
              <a:buClr>
                <a:srgbClr val="B6D1E1"/>
              </a:buClr>
              <a:buFont typeface="Arial" panose="020B0604020202020204" pitchFamily="34" charset="0"/>
              <a:buChar char="•"/>
            </a:pPr>
            <a:r>
              <a:rPr lang="en-GB" sz="1400" dirty="0"/>
              <a:t>Produits alimentaires artisanaux</a:t>
            </a:r>
          </a:p>
          <a:p>
            <a:pPr marL="342900" indent="-342900" fontAlgn="base">
              <a:buClr>
                <a:srgbClr val="B6D1E1"/>
              </a:buClr>
              <a:buFont typeface="Arial" panose="020B0604020202020204" pitchFamily="34" charset="0"/>
              <a:buChar char="•"/>
            </a:pPr>
            <a:r>
              <a:rPr lang="en-GB" sz="1400" dirty="0"/>
              <a:t>Pop-ups, stands de nourriture et food trucks</a:t>
            </a:r>
          </a:p>
          <a:p>
            <a:pPr marL="342900" indent="-342900" fontAlgn="base">
              <a:buClr>
                <a:srgbClr val="B6D1E1"/>
              </a:buClr>
              <a:buFont typeface="Arial" panose="020B0604020202020204" pitchFamily="34" charset="0"/>
              <a:buChar char="•"/>
            </a:pPr>
            <a:r>
              <a:rPr lang="en-GB" sz="1400" dirty="0"/>
              <a:t>Nouveaux produits emballés (comme les sauces, les confitures ou les produits de boulangerie)</a:t>
            </a:r>
          </a:p>
          <a:p>
            <a:pPr marL="342900" indent="-342900" fontAlgn="base">
              <a:buClr>
                <a:srgbClr val="B6D1E1"/>
              </a:buClr>
              <a:buFont typeface="Arial" panose="020B0604020202020204" pitchFamily="34" charset="0"/>
              <a:buChar char="•"/>
            </a:pPr>
            <a:r>
              <a:rPr lang="en-GB" sz="1400" dirty="0"/>
              <a:t>Projets ayant une histoire personnelle ou communautaire</a:t>
            </a:r>
            <a:endParaRPr lang="en-IE" sz="1400" dirty="0"/>
          </a:p>
          <a:p>
            <a:pPr fontAlgn="base">
              <a:buClr>
                <a:srgbClr val="B6D1E1"/>
              </a:buClr>
            </a:pPr>
            <a:endParaRPr lang="en-IE" sz="1400" dirty="0"/>
          </a:p>
          <a:p>
            <a:pPr fontAlgn="base">
              <a:buClr>
                <a:srgbClr val="B6D1E1"/>
              </a:buClr>
            </a:pPr>
            <a:endParaRPr lang="en-US" sz="1400" dirty="0"/>
          </a:p>
        </p:txBody>
      </p:sp>
      <p:sp>
        <p:nvSpPr>
          <p:cNvPr id="2" name="Text Placeholder 4">
            <a:extLst>
              <a:ext uri="{FF2B5EF4-FFF2-40B4-BE49-F238E27FC236}">
                <a16:creationId xmlns:a16="http://schemas.microsoft.com/office/drawing/2014/main" id="{51025631-2AC9-A2F2-9CE2-AD3B82F34195}"/>
              </a:ext>
            </a:extLst>
          </p:cNvPr>
          <p:cNvSpPr txBox="1">
            <a:spLocks/>
          </p:cNvSpPr>
          <p:nvPr/>
        </p:nvSpPr>
        <p:spPr>
          <a:xfrm>
            <a:off x="565674" y="1352148"/>
            <a:ext cx="1113578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B6D1E1"/>
                </a:solidFill>
              </a:rPr>
              <a:t>LOW START UP INVESTMENTS - Crowdfunding </a:t>
            </a:r>
          </a:p>
        </p:txBody>
      </p:sp>
      <p:pic>
        <p:nvPicPr>
          <p:cNvPr id="5" name="Picture 4" descr="A person sitting at a desk looking at a computer screen&#10;&#10;AI-generated content may be incorrect.">
            <a:extLst>
              <a:ext uri="{FF2B5EF4-FFF2-40B4-BE49-F238E27FC236}">
                <a16:creationId xmlns:a16="http://schemas.microsoft.com/office/drawing/2014/main" id="{556315D0-3C9D-DB7D-ACC0-67E16518C7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33455" y="2826530"/>
            <a:ext cx="3734530" cy="2488420"/>
          </a:xfrm>
          <a:prstGeom prst="rect">
            <a:avLst/>
          </a:prstGeom>
        </p:spPr>
      </p:pic>
    </p:spTree>
    <p:extLst>
      <p:ext uri="{BB962C8B-B14F-4D97-AF65-F5344CB8AC3E}">
        <p14:creationId xmlns:p14="http://schemas.microsoft.com/office/powerpoint/2010/main" val="2252236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577508" y="1373645"/>
            <a:ext cx="7259405" cy="338080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Pourquoi cela fonctionne pour l'alimentation :</a:t>
            </a:r>
          </a:p>
          <a:p>
            <a:pPr>
              <a:buNone/>
            </a:pPr>
            <a:endParaRPr lang="en-GB" b="1" dirty="0"/>
          </a:p>
          <a:p>
            <a:pPr marL="342900" indent="-342900">
              <a:buFont typeface="Arial" panose="020B0604020202020204" pitchFamily="34" charset="0"/>
              <a:buChar char="•"/>
            </a:pPr>
            <a:r>
              <a:rPr lang="en-GB" dirty="0"/>
              <a:t>Les gens aiment soutenir les fabricants de produits alimentaires indépendants</a:t>
            </a:r>
          </a:p>
          <a:p>
            <a:pPr marL="342900" indent="-342900">
              <a:buFont typeface="Arial" panose="020B0604020202020204" pitchFamily="34" charset="0"/>
              <a:buChar char="•"/>
            </a:pPr>
            <a:r>
              <a:rPr lang="en-GB" dirty="0"/>
              <a:t>Les récompenses sont faciles à créer : vous pouvez offrir des échantillons, des paniers, des invitations à des événements, etc.</a:t>
            </a:r>
          </a:p>
          <a:p>
            <a:pPr marL="342900" indent="-342900">
              <a:buFont typeface="Arial" panose="020B0604020202020204" pitchFamily="34" charset="0"/>
              <a:buChar char="•"/>
            </a:pPr>
            <a:r>
              <a:rPr lang="en-GB" dirty="0"/>
              <a:t>Le partage de votre parcours (photos, recettes, vidéos) rend votre campagne attrayante et humaine.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r>
              <a:rPr lang="en-GB" b="1" dirty="0"/>
              <a:t>Quel type de crowdfunding vous convient le mieux ?</a:t>
            </a:r>
          </a:p>
          <a:p>
            <a:r>
              <a:rPr lang="en-GB" dirty="0"/>
              <a:t>Le crowdfunding se présente sous différentes formes, chacune ayant son propre objectif et ses propres attentes. Sur la diapositive suivante, vous verrez une répartition claire des quatre types de crowdfunding pour vous aider à choisir celui qui convient le mieux à votre start-up alimentaire.</a:t>
            </a:r>
            <a:endParaRPr lang="en-IE" b="1" dirty="0"/>
          </a:p>
        </p:txBody>
      </p:sp>
      <p:pic>
        <p:nvPicPr>
          <p:cNvPr id="14" name="Picture 13">
            <a:extLst>
              <a:ext uri="{FF2B5EF4-FFF2-40B4-BE49-F238E27FC236}">
                <a16:creationId xmlns:a16="http://schemas.microsoft.com/office/drawing/2014/main" id="{35C104FE-C0FB-2C3C-F579-97E6ACF6D4C2}"/>
              </a:ext>
            </a:extLst>
          </p:cNvPr>
          <p:cNvPicPr>
            <a:picLocks noChangeAspect="1"/>
          </p:cNvPicPr>
          <p:nvPr/>
        </p:nvPicPr>
        <p:blipFill>
          <a:blip r:embed="rId2"/>
          <a:stretch>
            <a:fillRect/>
          </a:stretch>
        </p:blipFill>
        <p:spPr>
          <a:xfrm>
            <a:off x="8114912" y="2189223"/>
            <a:ext cx="3730690" cy="3100833"/>
          </a:xfrm>
          <a:prstGeom prst="rect">
            <a:avLst/>
          </a:prstGeom>
        </p:spPr>
      </p:pic>
    </p:spTree>
    <p:extLst>
      <p:ext uri="{BB962C8B-B14F-4D97-AF65-F5344CB8AC3E}">
        <p14:creationId xmlns:p14="http://schemas.microsoft.com/office/powerpoint/2010/main" val="3040116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E037B-6B1A-A3F1-E897-2DFACD9E2E26}"/>
              </a:ext>
            </a:extLst>
          </p:cNvPr>
          <p:cNvSpPr>
            <a:spLocks noGrp="1"/>
          </p:cNvSpPr>
          <p:nvPr>
            <p:ph type="body" sz="quarter" idx="27"/>
          </p:nvPr>
        </p:nvSpPr>
        <p:spPr>
          <a:xfrm>
            <a:off x="543849" y="608682"/>
            <a:ext cx="10907188" cy="720752"/>
          </a:xfrm>
        </p:spPr>
        <p:txBody>
          <a:bodyPr/>
          <a:lstStyle/>
          <a:p>
            <a:r>
              <a:rPr lang="en-US" sz="3600" b="1" dirty="0"/>
              <a:t>LOW START UP INVESTMENTS - Crowdfunding </a:t>
            </a:r>
          </a:p>
          <a:p>
            <a:endParaRPr lang="en-IE" dirty="0"/>
          </a:p>
        </p:txBody>
      </p:sp>
      <p:graphicFrame>
        <p:nvGraphicFramePr>
          <p:cNvPr id="4" name="Table 2">
            <a:extLst>
              <a:ext uri="{FF2B5EF4-FFF2-40B4-BE49-F238E27FC236}">
                <a16:creationId xmlns:a16="http://schemas.microsoft.com/office/drawing/2014/main" id="{CFB3C580-657E-E74F-7991-6380C8D417CB}"/>
              </a:ext>
            </a:extLst>
          </p:cNvPr>
          <p:cNvGraphicFramePr>
            <a:graphicFrameLocks noGrp="1"/>
          </p:cNvGraphicFramePr>
          <p:nvPr>
            <p:extLst>
              <p:ext uri="{D42A27DB-BD31-4B8C-83A1-F6EECF244321}">
                <p14:modId xmlns:p14="http://schemas.microsoft.com/office/powerpoint/2010/main" val="3075290698"/>
              </p:ext>
            </p:extLst>
          </p:nvPr>
        </p:nvGraphicFramePr>
        <p:xfrm>
          <a:off x="437071" y="3038090"/>
          <a:ext cx="11326415" cy="2865120"/>
        </p:xfrm>
        <a:graphic>
          <a:graphicData uri="http://schemas.openxmlformats.org/drawingml/2006/table">
            <a:tbl>
              <a:tblPr bandRow="1">
                <a:tableStyleId>{5940675A-B579-460E-94D1-54222C63F5DA}</a:tableStyleId>
              </a:tblPr>
              <a:tblGrid>
                <a:gridCol w="2265283">
                  <a:extLst>
                    <a:ext uri="{9D8B030D-6E8A-4147-A177-3AD203B41FA5}">
                      <a16:colId xmlns:a16="http://schemas.microsoft.com/office/drawing/2014/main" val="4205517258"/>
                    </a:ext>
                  </a:extLst>
                </a:gridCol>
                <a:gridCol w="2265283">
                  <a:extLst>
                    <a:ext uri="{9D8B030D-6E8A-4147-A177-3AD203B41FA5}">
                      <a16:colId xmlns:a16="http://schemas.microsoft.com/office/drawing/2014/main" val="1895718856"/>
                    </a:ext>
                  </a:extLst>
                </a:gridCol>
                <a:gridCol w="2265283">
                  <a:extLst>
                    <a:ext uri="{9D8B030D-6E8A-4147-A177-3AD203B41FA5}">
                      <a16:colId xmlns:a16="http://schemas.microsoft.com/office/drawing/2014/main" val="1643720986"/>
                    </a:ext>
                  </a:extLst>
                </a:gridCol>
                <a:gridCol w="2265283">
                  <a:extLst>
                    <a:ext uri="{9D8B030D-6E8A-4147-A177-3AD203B41FA5}">
                      <a16:colId xmlns:a16="http://schemas.microsoft.com/office/drawing/2014/main" val="2769437469"/>
                    </a:ext>
                  </a:extLst>
                </a:gridCol>
                <a:gridCol w="2265283">
                  <a:extLst>
                    <a:ext uri="{9D8B030D-6E8A-4147-A177-3AD203B41FA5}">
                      <a16:colId xmlns:a16="http://schemas.microsoft.com/office/drawing/2014/main" val="2844166177"/>
                    </a:ext>
                  </a:extLst>
                </a:gridCol>
              </a:tblGrid>
              <a:tr h="370840">
                <a:tc>
                  <a:txBody>
                    <a:bodyPr/>
                    <a:lstStyle/>
                    <a:p>
                      <a:pPr algn="ctr">
                        <a:lnSpc>
                          <a:spcPct val="100000"/>
                        </a:lnSpc>
                      </a:pPr>
                      <a:r>
                        <a:rPr lang="en-GB" sz="1600" b="1" noProof="0" dirty="0">
                          <a:solidFill>
                            <a:srgbClr val="382B1B"/>
                          </a:solidFill>
                          <a:latin typeface="+mn-lt"/>
                        </a:rPr>
                        <a:t>QU'EST-CE QUE C'EST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p>
                      <a:r>
                        <a:rPr lang="en-GB" sz="1400" dirty="0">
                          <a:latin typeface="+mn-lt"/>
                        </a:rPr>
                        <a:t>Les sympathisants donnent de l'argent parce qu'ils croient en vous ou en votre mission, sans attendre de retour financier.</a:t>
                      </a:r>
                    </a:p>
                  </a:txBody>
                  <a:tcPr anchor="ctr">
                    <a:lnL w="12700" cap="flat" cmpd="sng" algn="ctr">
                      <a:solidFill>
                        <a:schemeClr val="bg1"/>
                      </a:solidFill>
                      <a:prstDash val="solid"/>
                      <a:round/>
                      <a:headEnd type="none" w="med" len="med"/>
                      <a:tailEnd type="none" w="med" len="med"/>
                    </a:lnL>
                  </a:tcPr>
                </a:tc>
                <a:tc>
                  <a:txBody>
                    <a:bodyPr/>
                    <a:lstStyle/>
                    <a:p>
                      <a:r>
                        <a:rPr lang="en-GB" sz="1400" dirty="0">
                          <a:latin typeface="+mn-lt"/>
                        </a:rPr>
                        <a:t>Les donateurs financent la création d'un produit spécifique (comme une nouvelle saveur de confiture ou une boîte repas) et le reçoivent une fois qu'il est prêt.</a:t>
                      </a:r>
                    </a:p>
                  </a:txBody>
                  <a:tcPr anchor="ctr"/>
                </a:tc>
                <a:tc>
                  <a:txBody>
                    <a:bodyPr/>
                    <a:lstStyle/>
                    <a:p>
                      <a:r>
                        <a:rPr lang="en-GB" sz="1400" dirty="0">
                          <a:latin typeface="+mn-lt"/>
                        </a:rPr>
                        <a:t>Un groupe de personnes vous prête de l'argent et vous le remboursez au fil du temps avec des intérêts.</a:t>
                      </a:r>
                    </a:p>
                  </a:txBody>
                  <a:tcPr anchor="ctr"/>
                </a:tc>
                <a:tc>
                  <a:txBody>
                    <a:bodyPr/>
                    <a:lstStyle/>
                    <a:p>
                      <a:r>
                        <a:rPr lang="en-GB" sz="1400" dirty="0">
                          <a:latin typeface="+mn-lt"/>
                        </a:rPr>
                        <a:t>Les supporters investissent dans votre entreprise et reçoivent une petite part de propriété (capital).</a:t>
                      </a:r>
                    </a:p>
                  </a:txBody>
                  <a:tcPr anchor="ctr"/>
                </a:tc>
                <a:extLst>
                  <a:ext uri="{0D108BD9-81ED-4DB2-BD59-A6C34878D82A}">
                    <a16:rowId xmlns:a16="http://schemas.microsoft.com/office/drawing/2014/main" val="4149982825"/>
                  </a:ext>
                </a:extLst>
              </a:tr>
              <a:tr h="370840">
                <a:tc>
                  <a:txBody>
                    <a:bodyPr/>
                    <a:lstStyle/>
                    <a:p>
                      <a:pPr algn="ctr">
                        <a:lnSpc>
                          <a:spcPct val="100000"/>
                        </a:lnSpc>
                      </a:pPr>
                      <a:r>
                        <a:rPr lang="en-GB" sz="1600" b="1" noProof="0" dirty="0">
                          <a:solidFill>
                            <a:srgbClr val="382B1B"/>
                          </a:solidFill>
                          <a:latin typeface="+mn-lt"/>
                        </a:rPr>
                        <a:t>MEILLEUR POUR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dirty="0">
                          <a:latin typeface="+mn-lt"/>
                        </a:rPr>
                        <a:t>Cuisines communautaires, projets alimentaires sociaux ou initiatives dirigées par des femmes migrantes ayant un impact social.</a:t>
                      </a:r>
                      <a:endParaRPr kumimoji="0" lang="en-GB" sz="1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dirty="0">
                          <a:latin typeface="+mn-lt"/>
                        </a:rPr>
                        <a:t>Les producteurs de denrées alimentaires qui lancent une gamme de produits, organisent des événements pop-up ou proposent des cuisines d'essai.</a:t>
                      </a:r>
                      <a:endParaRPr kumimoji="0" lang="en-GB" sz="1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GB" sz="1400" dirty="0">
                          <a:latin typeface="+mn-lt"/>
                        </a:rPr>
                        <a:t>Les entrepreneurs qui souhaitent obtenir un financement sans renoncer à la propriété.</a:t>
                      </a:r>
                      <a:endParaRPr kumimoji="0" lang="en-GB" sz="1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sz="1400" dirty="0">
                          <a:latin typeface="+mn-lt"/>
                        </a:rPr>
                        <a:t>Les entreprises alimentaires modulables, comme les produits emballés ou les franchises, qui visent la croissance.</a:t>
                      </a:r>
                      <a:endParaRPr lang="en-IE" sz="1400" dirty="0">
                        <a:latin typeface="+mn-lt"/>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noProof="0" dirty="0">
                        <a:ln>
                          <a:noFill/>
                        </a:ln>
                        <a:solidFill>
                          <a:srgbClr val="382B1B"/>
                        </a:solidFill>
                        <a:effectLst/>
                        <a:latin typeface="+mn-lt"/>
                        <a:ea typeface="MS PGothic" charset="-128"/>
                      </a:endParaRPr>
                    </a:p>
                  </a:txBody>
                  <a:tcPr marL="68580" marR="68580" marT="0" marB="0" horzOverflow="overflow"/>
                </a:tc>
                <a:extLst>
                  <a:ext uri="{0D108BD9-81ED-4DB2-BD59-A6C34878D82A}">
                    <a16:rowId xmlns:a16="http://schemas.microsoft.com/office/drawing/2014/main" val="3892702306"/>
                  </a:ext>
                </a:extLst>
              </a:tr>
            </a:tbl>
          </a:graphicData>
        </a:graphic>
      </p:graphicFrame>
      <p:graphicFrame>
        <p:nvGraphicFramePr>
          <p:cNvPr id="5" name="Table 2">
            <a:extLst>
              <a:ext uri="{FF2B5EF4-FFF2-40B4-BE49-F238E27FC236}">
                <a16:creationId xmlns:a16="http://schemas.microsoft.com/office/drawing/2014/main" id="{1630D73D-5180-173F-0376-EDA3674F12E3}"/>
              </a:ext>
            </a:extLst>
          </p:cNvPr>
          <p:cNvGraphicFramePr>
            <a:graphicFrameLocks noGrp="1"/>
          </p:cNvGraphicFramePr>
          <p:nvPr>
            <p:extLst>
              <p:ext uri="{D42A27DB-BD31-4B8C-83A1-F6EECF244321}">
                <p14:modId xmlns:p14="http://schemas.microsoft.com/office/powerpoint/2010/main" val="1265879508"/>
              </p:ext>
            </p:extLst>
          </p:nvPr>
        </p:nvGraphicFramePr>
        <p:xfrm>
          <a:off x="2696679" y="1403378"/>
          <a:ext cx="9091212" cy="1615440"/>
        </p:xfrm>
        <a:graphic>
          <a:graphicData uri="http://schemas.openxmlformats.org/drawingml/2006/table">
            <a:tbl>
              <a:tblPr bandRow="1">
                <a:tableStyleId>{5940675A-B579-460E-94D1-54222C63F5DA}</a:tableStyleId>
              </a:tblPr>
              <a:tblGrid>
                <a:gridCol w="2272803">
                  <a:extLst>
                    <a:ext uri="{9D8B030D-6E8A-4147-A177-3AD203B41FA5}">
                      <a16:colId xmlns:a16="http://schemas.microsoft.com/office/drawing/2014/main" val="4205517258"/>
                    </a:ext>
                  </a:extLst>
                </a:gridCol>
                <a:gridCol w="2272803">
                  <a:extLst>
                    <a:ext uri="{9D8B030D-6E8A-4147-A177-3AD203B41FA5}">
                      <a16:colId xmlns:a16="http://schemas.microsoft.com/office/drawing/2014/main" val="1895718856"/>
                    </a:ext>
                  </a:extLst>
                </a:gridCol>
                <a:gridCol w="2272803">
                  <a:extLst>
                    <a:ext uri="{9D8B030D-6E8A-4147-A177-3AD203B41FA5}">
                      <a16:colId xmlns:a16="http://schemas.microsoft.com/office/drawing/2014/main" val="1643720986"/>
                    </a:ext>
                  </a:extLst>
                </a:gridCol>
                <a:gridCol w="2272803">
                  <a:extLst>
                    <a:ext uri="{9D8B030D-6E8A-4147-A177-3AD203B41FA5}">
                      <a16:colId xmlns:a16="http://schemas.microsoft.com/office/drawing/2014/main" val="2769437469"/>
                    </a:ext>
                  </a:extLst>
                </a:gridCol>
              </a:tblGrid>
              <a:tr h="385605">
                <a:tc gridSpan="4">
                  <a:txBody>
                    <a:bodyPr/>
                    <a:lstStyle/>
                    <a:p>
                      <a:pPr algn="ctr">
                        <a:lnSpc>
                          <a:spcPct val="100000"/>
                        </a:lnSpc>
                      </a:pPr>
                      <a:r>
                        <a:rPr lang="en-GB" sz="2000" b="1" noProof="0" dirty="0">
                          <a:solidFill>
                            <a:srgbClr val="382B1B"/>
                          </a:solidFill>
                        </a:rPr>
                        <a:t>TYPE DE CROWDFUNDING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6D1E1"/>
                    </a:solidFill>
                  </a:tcPr>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tc hMerge="1">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x-none" sz="2400" b="0" i="0" u="none" strike="noStrike" cap="none" normalizeH="0" baseline="0" dirty="0">
                        <a:ln>
                          <a:noFill/>
                        </a:ln>
                        <a:solidFill>
                          <a:srgbClr val="142D55"/>
                        </a:solidFill>
                        <a:effectLst/>
                        <a:latin typeface="Calibri" charset="0"/>
                        <a:ea typeface="MS PGothic" charset="-128"/>
                      </a:endParaRPr>
                    </a:p>
                  </a:txBody>
                  <a:tcPr marL="68580" marR="68580" marT="0" marB="0" horzOverflow="overflow"/>
                </a:tc>
                <a:extLst>
                  <a:ext uri="{0D108BD9-81ED-4DB2-BD59-A6C34878D82A}">
                    <a16:rowId xmlns:a16="http://schemas.microsoft.com/office/drawing/2014/main" val="4149982825"/>
                  </a:ext>
                </a:extLst>
              </a:tr>
              <a:tr h="688580">
                <a:tc>
                  <a:txBody>
                    <a:bodyPr/>
                    <a:lstStyle/>
                    <a:p>
                      <a:pPr algn="ctr">
                        <a:lnSpc>
                          <a:spcPct val="100000"/>
                        </a:lnSpc>
                      </a:pPr>
                      <a:r>
                        <a:rPr lang="en-GB" sz="2000" b="1" dirty="0">
                          <a:solidFill>
                            <a:schemeClr val="bg1"/>
                          </a:solidFill>
                        </a:rPr>
                        <a:t>Basé sur les dons (Charity Crowdfunding)</a:t>
                      </a:r>
                      <a:endParaRPr lang="en-GB" sz="2000" b="1"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GB" sz="2000" b="1" dirty="0">
                          <a:solidFill>
                            <a:schemeClr val="bg1"/>
                          </a:solidFill>
                        </a:rPr>
                        <a:t>Basé sur la récompense (prévente)</a:t>
                      </a:r>
                      <a:endParaRPr kumimoji="0" lang="en-GB" sz="2000" b="1" i="0" u="none" strike="noStrike" cap="none" normalizeH="0" baseline="0" noProof="0" dirty="0">
                        <a:ln>
                          <a:noFill/>
                        </a:ln>
                        <a:solidFill>
                          <a:schemeClr val="bg1"/>
                        </a:solidFill>
                        <a:effectLst/>
                        <a:latin typeface="Calibri" charset="0"/>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GB" sz="2000" b="1" dirty="0">
                          <a:solidFill>
                            <a:schemeClr val="bg1"/>
                          </a:solidFill>
                        </a:rPr>
                        <a:t>Prêt entre particuliers </a:t>
                      </a:r>
                      <a:endParaRPr kumimoji="0" lang="en-GB" sz="2000" b="1" i="0" u="none" strike="noStrike" cap="none" normalizeH="0" baseline="0" noProof="0" dirty="0">
                        <a:ln>
                          <a:noFill/>
                        </a:ln>
                        <a:solidFill>
                          <a:schemeClr val="bg1"/>
                        </a:solidFill>
                        <a:effectLst/>
                        <a:latin typeface="Calibri" charset="0"/>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tc>
                  <a:txBody>
                    <a:bodyPr/>
                    <a:lstStyle>
                      <a:lvl1pPr defTabSz="457200">
                        <a:spcBef>
                          <a:spcPct val="20000"/>
                        </a:spcBef>
                        <a:defRPr sz="2800">
                          <a:solidFill>
                            <a:schemeClr val="tx1"/>
                          </a:solidFill>
                          <a:latin typeface="Lucida Grande" charset="0"/>
                          <a:ea typeface="MS PGothic" charset="-128"/>
                          <a:cs typeface="Geneva" charset="0"/>
                        </a:defRPr>
                      </a:lvl1pPr>
                      <a:lvl2pPr marL="742950" indent="-285750" defTabSz="457200">
                        <a:spcBef>
                          <a:spcPct val="20000"/>
                        </a:spcBef>
                        <a:defRPr sz="2400">
                          <a:solidFill>
                            <a:schemeClr val="tx1"/>
                          </a:solidFill>
                          <a:latin typeface="Lucida Grande" charset="0"/>
                          <a:ea typeface="Geneva" charset="0"/>
                          <a:cs typeface="Geneva" charset="0"/>
                        </a:defRPr>
                      </a:lvl2pPr>
                      <a:lvl3pPr marL="1143000" indent="-228600" defTabSz="457200">
                        <a:spcBef>
                          <a:spcPct val="20000"/>
                        </a:spcBef>
                        <a:defRPr sz="2000">
                          <a:solidFill>
                            <a:schemeClr val="tx1"/>
                          </a:solidFill>
                          <a:latin typeface="Lucida Grande" charset="0"/>
                          <a:ea typeface="Geneva" charset="0"/>
                          <a:cs typeface="Geneva" charset="0"/>
                        </a:defRPr>
                      </a:lvl3pPr>
                      <a:lvl4pPr marL="1600200" indent="-228600" defTabSz="457200">
                        <a:spcBef>
                          <a:spcPct val="20000"/>
                        </a:spcBef>
                        <a:defRPr>
                          <a:solidFill>
                            <a:schemeClr val="tx1"/>
                          </a:solidFill>
                          <a:latin typeface="Lucida Grande" charset="0"/>
                          <a:ea typeface="Geneva" charset="0"/>
                          <a:cs typeface="Geneva" charset="0"/>
                        </a:defRPr>
                      </a:lvl4pPr>
                      <a:lvl5pPr marL="2057400" indent="-228600" defTabSz="457200">
                        <a:spcBef>
                          <a:spcPct val="20000"/>
                        </a:spcBef>
                        <a:defRPr>
                          <a:solidFill>
                            <a:schemeClr val="tx1"/>
                          </a:solidFill>
                          <a:latin typeface="Lucida Grande" charset="0"/>
                          <a:ea typeface="Geneva" charset="0"/>
                          <a:cs typeface="Geneva" charset="0"/>
                        </a:defRPr>
                      </a:lvl5pPr>
                      <a:lvl6pPr marL="25146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6pPr>
                      <a:lvl7pPr marL="29718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7pPr>
                      <a:lvl8pPr marL="34290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8pPr>
                      <a:lvl9pPr marL="3886200" indent="-228600" defTabSz="457200" eaLnBrk="0" fontAlgn="base" hangingPunct="0">
                        <a:spcBef>
                          <a:spcPct val="20000"/>
                        </a:spcBef>
                        <a:spcAft>
                          <a:spcPct val="0"/>
                        </a:spcAft>
                        <a:defRPr>
                          <a:solidFill>
                            <a:schemeClr val="tx1"/>
                          </a:solidFill>
                          <a:latin typeface="Lucida Grande" charset="0"/>
                          <a:ea typeface="Geneva" charset="0"/>
                          <a:cs typeface="Geneva"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GB" sz="2000" b="1" dirty="0">
                          <a:solidFill>
                            <a:schemeClr val="bg1"/>
                          </a:solidFill>
                        </a:rPr>
                        <a:t>Financement participatif (Equity Crowdfunding) </a:t>
                      </a:r>
                      <a:endParaRPr kumimoji="0" lang="en-GB" sz="2000" b="1" i="0" u="none" strike="noStrike" cap="none" normalizeH="0" baseline="0" noProof="0" dirty="0">
                        <a:ln>
                          <a:noFill/>
                        </a:ln>
                        <a:solidFill>
                          <a:schemeClr val="bg1"/>
                        </a:solidFill>
                        <a:effectLst/>
                        <a:latin typeface="Calibri" charset="0"/>
                        <a:ea typeface="MS PGothic"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4BFA4"/>
                    </a:solidFill>
                  </a:tcPr>
                </a:tc>
                <a:extLst>
                  <a:ext uri="{0D108BD9-81ED-4DB2-BD59-A6C34878D82A}">
                    <a16:rowId xmlns:a16="http://schemas.microsoft.com/office/drawing/2014/main" val="3892702306"/>
                  </a:ext>
                </a:extLst>
              </a:tr>
            </a:tbl>
          </a:graphicData>
        </a:graphic>
      </p:graphicFrame>
    </p:spTree>
    <p:extLst>
      <p:ext uri="{BB962C8B-B14F-4D97-AF65-F5344CB8AC3E}">
        <p14:creationId xmlns:p14="http://schemas.microsoft.com/office/powerpoint/2010/main" val="3486723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501826" y="1847721"/>
            <a:ext cx="8400951" cy="2869358"/>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1800" dirty="0"/>
              <a:t>Différentes plateformes facilitent différents modèles de collecte de fonds. </a:t>
            </a:r>
            <a:r>
              <a:rPr lang="en-GB" sz="1800" dirty="0"/>
              <a:t>Le choix de la bonne plateforme et du bon modèle de financement est tout aussi important que l'élaboration de votre campagne. En Europe, plusieurs plateformes (comme </a:t>
            </a:r>
            <a:r>
              <a:rPr lang="en-GB" sz="1800" dirty="0" err="1"/>
              <a:t>Ulule</a:t>
            </a:r>
            <a:r>
              <a:rPr lang="en-GB" sz="1800" dirty="0"/>
              <a:t>, Kickstarter, GoFundMe ou </a:t>
            </a:r>
            <a:r>
              <a:rPr lang="en-GB" sz="1800" dirty="0" err="1"/>
              <a:t>Goteo</a:t>
            </a:r>
            <a:r>
              <a:rPr lang="en-GB" sz="1800" dirty="0"/>
              <a:t>) prennent en charge différents modèles et chacune s'accompagne de frais et de règles de financement différents.</a:t>
            </a:r>
          </a:p>
          <a:p>
            <a:pPr fontAlgn="base">
              <a:buClr>
                <a:srgbClr val="B6D1E1"/>
              </a:buClr>
            </a:pPr>
            <a:r>
              <a:rPr lang="en-IE" sz="1800" dirty="0"/>
              <a:t> </a:t>
            </a:r>
            <a:endParaRPr lang="en-US" sz="1800" dirty="0"/>
          </a:p>
        </p:txBody>
      </p:sp>
      <p:grpSp>
        <p:nvGrpSpPr>
          <p:cNvPr id="2" name="Group 1">
            <a:extLst>
              <a:ext uri="{FF2B5EF4-FFF2-40B4-BE49-F238E27FC236}">
                <a16:creationId xmlns:a16="http://schemas.microsoft.com/office/drawing/2014/main" id="{744F90DD-5220-2D36-7E6E-BB2008C7EBA9}"/>
              </a:ext>
            </a:extLst>
          </p:cNvPr>
          <p:cNvGrpSpPr/>
          <p:nvPr/>
        </p:nvGrpSpPr>
        <p:grpSpPr>
          <a:xfrm>
            <a:off x="8827497" y="873878"/>
            <a:ext cx="3160142" cy="1800843"/>
            <a:chOff x="5829800" y="4615307"/>
            <a:chExt cx="3231589" cy="1584771"/>
          </a:xfrm>
        </p:grpSpPr>
        <p:pic>
          <p:nvPicPr>
            <p:cNvPr id="3" name="Picture 2" descr="A picture containing text, tableware, dishware, plate&#10;&#10;Description automatically generated">
              <a:extLst>
                <a:ext uri="{FF2B5EF4-FFF2-40B4-BE49-F238E27FC236}">
                  <a16:creationId xmlns:a16="http://schemas.microsoft.com/office/drawing/2014/main" id="{E105AC69-9276-3FAD-7B93-9DF9EEE8C7AC}"/>
                </a:ext>
              </a:extLst>
            </p:cNvPr>
            <p:cNvPicPr>
              <a:picLocks noChangeAspect="1"/>
            </p:cNvPicPr>
            <p:nvPr/>
          </p:nvPicPr>
          <p:blipFill>
            <a:blip r:embed="rId2"/>
            <a:stretch>
              <a:fillRect/>
            </a:stretch>
          </p:blipFill>
          <p:spPr>
            <a:xfrm>
              <a:off x="5829800" y="4615307"/>
              <a:ext cx="3231589" cy="1584771"/>
            </a:xfrm>
            <a:prstGeom prst="rect">
              <a:avLst/>
            </a:prstGeom>
          </p:spPr>
        </p:pic>
        <p:pic>
          <p:nvPicPr>
            <p:cNvPr id="4" name="Picture 3" descr="Icon&#10;&#10;Description automatically generated">
              <a:extLst>
                <a:ext uri="{FF2B5EF4-FFF2-40B4-BE49-F238E27FC236}">
                  <a16:creationId xmlns:a16="http://schemas.microsoft.com/office/drawing/2014/main" id="{37683F57-FBAF-5BFD-05FC-86E8B893B124}"/>
                </a:ext>
              </a:extLst>
            </p:cNvPr>
            <p:cNvPicPr>
              <a:picLocks noChangeAspect="1"/>
            </p:cNvPicPr>
            <p:nvPr/>
          </p:nvPicPr>
          <p:blipFill>
            <a:blip r:embed="rId3"/>
            <a:stretch>
              <a:fillRect/>
            </a:stretch>
          </p:blipFill>
          <p:spPr>
            <a:xfrm>
              <a:off x="7048780" y="4951678"/>
              <a:ext cx="248404" cy="270907"/>
            </a:xfrm>
            <a:prstGeom prst="rect">
              <a:avLst/>
            </a:prstGeom>
          </p:spPr>
        </p:pic>
      </p:grpSp>
      <p:sp>
        <p:nvSpPr>
          <p:cNvPr id="6" name="TextBox 5">
            <a:extLst>
              <a:ext uri="{FF2B5EF4-FFF2-40B4-BE49-F238E27FC236}">
                <a16:creationId xmlns:a16="http://schemas.microsoft.com/office/drawing/2014/main" id="{AE2D3CD2-1895-445F-BA5D-2E9B3426DA7C}"/>
              </a:ext>
            </a:extLst>
          </p:cNvPr>
          <p:cNvSpPr txBox="1"/>
          <p:nvPr/>
        </p:nvSpPr>
        <p:spPr>
          <a:xfrm>
            <a:off x="501826" y="1347890"/>
            <a:ext cx="10095115" cy="479618"/>
          </a:xfrm>
          <a:prstGeom prst="rect">
            <a:avLst/>
          </a:prstGeom>
          <a:noFill/>
        </p:spPr>
        <p:txBody>
          <a:bodyPr wrap="square">
            <a:spAutoFit/>
          </a:bodyPr>
          <a:lstStyle/>
          <a:p>
            <a:pPr>
              <a:lnSpc>
                <a:spcPts val="2940"/>
              </a:lnSpc>
            </a:pPr>
            <a:r>
              <a:rPr lang="en-US" sz="3200" b="1" dirty="0">
                <a:solidFill>
                  <a:srgbClr val="B6D1E1"/>
                </a:solidFill>
              </a:rPr>
              <a:t>LOW START UP INVESTMENTS - Crowdfunding </a:t>
            </a:r>
          </a:p>
        </p:txBody>
      </p:sp>
      <p:graphicFrame>
        <p:nvGraphicFramePr>
          <p:cNvPr id="22" name="Table 21">
            <a:extLst>
              <a:ext uri="{FF2B5EF4-FFF2-40B4-BE49-F238E27FC236}">
                <a16:creationId xmlns:a16="http://schemas.microsoft.com/office/drawing/2014/main" id="{3533B308-6DF4-E3C2-7E57-0580402D5FA1}"/>
              </a:ext>
            </a:extLst>
          </p:cNvPr>
          <p:cNvGraphicFramePr>
            <a:graphicFrameLocks noGrp="1"/>
          </p:cNvGraphicFramePr>
          <p:nvPr>
            <p:extLst>
              <p:ext uri="{D42A27DB-BD31-4B8C-83A1-F6EECF244321}">
                <p14:modId xmlns:p14="http://schemas.microsoft.com/office/powerpoint/2010/main" val="4018913419"/>
              </p:ext>
            </p:extLst>
          </p:nvPr>
        </p:nvGraphicFramePr>
        <p:xfrm>
          <a:off x="437566" y="3521934"/>
          <a:ext cx="11550073" cy="2992120"/>
        </p:xfrm>
        <a:graphic>
          <a:graphicData uri="http://schemas.openxmlformats.org/drawingml/2006/table">
            <a:tbl>
              <a:tblPr firstRow="1" bandRow="1">
                <a:tableStyleId>{5C22544A-7EE6-4342-B048-85BDC9FD1C3A}</a:tableStyleId>
              </a:tblPr>
              <a:tblGrid>
                <a:gridCol w="1772701">
                  <a:extLst>
                    <a:ext uri="{9D8B030D-6E8A-4147-A177-3AD203B41FA5}">
                      <a16:colId xmlns:a16="http://schemas.microsoft.com/office/drawing/2014/main" val="2267020541"/>
                    </a:ext>
                  </a:extLst>
                </a:gridCol>
                <a:gridCol w="5922283">
                  <a:extLst>
                    <a:ext uri="{9D8B030D-6E8A-4147-A177-3AD203B41FA5}">
                      <a16:colId xmlns:a16="http://schemas.microsoft.com/office/drawing/2014/main" val="1657455788"/>
                    </a:ext>
                  </a:extLst>
                </a:gridCol>
                <a:gridCol w="3855089">
                  <a:extLst>
                    <a:ext uri="{9D8B030D-6E8A-4147-A177-3AD203B41FA5}">
                      <a16:colId xmlns:a16="http://schemas.microsoft.com/office/drawing/2014/main" val="3752724056"/>
                    </a:ext>
                  </a:extLst>
                </a:gridCol>
              </a:tblGrid>
              <a:tr h="370840">
                <a:tc>
                  <a:txBody>
                    <a:bodyPr/>
                    <a:lstStyle/>
                    <a:p>
                      <a:r>
                        <a:rPr lang="en-GB" sz="1400" dirty="0"/>
                        <a:t>Ce qu'il faut faire</a:t>
                      </a:r>
                      <a:endParaRPr lang="en-IE" sz="1400" dirty="0"/>
                    </a:p>
                  </a:txBody>
                  <a:tcPr>
                    <a:solidFill>
                      <a:srgbClr val="B6D1E1"/>
                    </a:solidFill>
                  </a:tcPr>
                </a:tc>
                <a:tc>
                  <a:txBody>
                    <a:bodyPr/>
                    <a:lstStyle/>
                    <a:p>
                      <a:r>
                        <a:rPr lang="en-GB" sz="1400" dirty="0"/>
                        <a:t>Ce qu'il faut savoir</a:t>
                      </a:r>
                      <a:endParaRPr lang="en-IE" sz="1400" dirty="0"/>
                    </a:p>
                  </a:txBody>
                  <a:tcPr>
                    <a:solidFill>
                      <a:srgbClr val="B6D1E1"/>
                    </a:solidFill>
                  </a:tcPr>
                </a:tc>
                <a:tc>
                  <a:txBody>
                    <a:bodyPr/>
                    <a:lstStyle/>
                    <a:p>
                      <a:r>
                        <a:rPr lang="en-GB" sz="1400" dirty="0"/>
                        <a:t>Conseil</a:t>
                      </a:r>
                      <a:endParaRPr lang="en-IE" sz="1400" dirty="0"/>
                    </a:p>
                  </a:txBody>
                  <a:tcPr>
                    <a:solidFill>
                      <a:srgbClr val="B6D1E1"/>
                    </a:solidFill>
                  </a:tcPr>
                </a:tc>
                <a:extLst>
                  <a:ext uri="{0D108BD9-81ED-4DB2-BD59-A6C34878D82A}">
                    <a16:rowId xmlns:a16="http://schemas.microsoft.com/office/drawing/2014/main" val="17315321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Frais d'hébergement de la plateforme</a:t>
                      </a:r>
                    </a:p>
                    <a:p>
                      <a:endParaRPr lang="en-IE" sz="1400" dirty="0"/>
                    </a:p>
                  </a:txBody>
                  <a:tcPr>
                    <a:solidFill>
                      <a:srgbClr val="B6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Certaines plateformes facturent un montant fixe pour héberger votre campagne, qu'elle soit réussie ou non.</a:t>
                      </a:r>
                    </a:p>
                    <a:p>
                      <a:endParaRPr lang="en-IE" sz="1400" dirty="0"/>
                    </a:p>
                  </a:txBody>
                  <a:tcPr>
                    <a:solidFill>
                      <a:srgbClr val="B6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Vérifiez toujours ce point avant de vous lancer : certaines plateformes européennes proposent un hébergement gratuit, mais ne facturent qu'en cas de succès.</a:t>
                      </a:r>
                    </a:p>
                  </a:txBody>
                  <a:tcPr>
                    <a:solidFill>
                      <a:srgbClr val="B6D1E1"/>
                    </a:solidFill>
                  </a:tcPr>
                </a:tc>
                <a:extLst>
                  <a:ext uri="{0D108BD9-81ED-4DB2-BD59-A6C34878D82A}">
                    <a16:rowId xmlns:a16="http://schemas.microsoft.com/office/drawing/2014/main" val="1602797353"/>
                  </a:ext>
                </a:extLst>
              </a:tr>
              <a:tr h="370840">
                <a:tc>
                  <a:txBody>
                    <a:bodyPr/>
                    <a:lstStyle/>
                    <a:p>
                      <a:r>
                        <a:rPr lang="en-GB" sz="1400" b="1" dirty="0"/>
                        <a:t>Frais de dossier </a:t>
                      </a:r>
                      <a:endParaRPr lang="en-IE" sz="1400" b="1" dirty="0"/>
                    </a:p>
                  </a:txBody>
                  <a:tcPr>
                    <a:solidFill>
                      <a:srgbClr val="B6D1E1"/>
                    </a:solidFill>
                  </a:tcPr>
                </a:tc>
                <a:tc>
                  <a:txBody>
                    <a:bodyPr/>
                    <a:lstStyle/>
                    <a:p>
                      <a:r>
                        <a:rPr lang="en-GB" sz="1400" dirty="0"/>
                        <a:t>La plupart des plateformes prélèvent un </a:t>
                      </a:r>
                      <a:r>
                        <a:rPr lang="en-GB" sz="1400" b="0" dirty="0"/>
                        <a:t>pourcentage du montant total collecté, ce qui constitue leur principale source de revenus. La fourchette typique : 3 % à 12 %. </a:t>
                      </a:r>
                      <a:r>
                        <a:rPr lang="en-GB" sz="1400" dirty="0"/>
                        <a:t>Les plateformes comme </a:t>
                      </a:r>
                      <a:r>
                        <a:rPr lang="en-GB" sz="1400" b="0" dirty="0"/>
                        <a:t>Kickstarter ou </a:t>
                      </a:r>
                      <a:r>
                        <a:rPr lang="en-GB" sz="1400" b="0" dirty="0" err="1"/>
                        <a:t>Ulule </a:t>
                      </a:r>
                      <a:r>
                        <a:rPr lang="en-GB" sz="1400" dirty="0"/>
                        <a:t>prélèvent environ </a:t>
                      </a:r>
                      <a:r>
                        <a:rPr lang="en-GB" sz="1400" b="0" dirty="0"/>
                        <a:t>5 %.</a:t>
                      </a:r>
                      <a:endParaRPr lang="en-IE" sz="1400" b="0" dirty="0"/>
                    </a:p>
                  </a:txBody>
                  <a:tcPr>
                    <a:solidFill>
                      <a:srgbClr val="B6D1E1"/>
                    </a:solidFill>
                  </a:tcPr>
                </a:tc>
                <a:tc>
                  <a:txBody>
                    <a:bodyPr/>
                    <a:lstStyle/>
                    <a:p>
                      <a:r>
                        <a:rPr lang="en-US" sz="1400" kern="1200" dirty="0">
                          <a:solidFill>
                            <a:schemeClr val="dk1"/>
                          </a:solidFill>
                          <a:effectLst/>
                          <a:latin typeface="+mn-lt"/>
                          <a:ea typeface="+mn-ea"/>
                          <a:cs typeface="+mn-cs"/>
                        </a:rPr>
                        <a:t>Veillez à lire les petits caractères. Des frais plus élevés peuvent inclure des services supplémentaires tels que le marketing ou le coaching.</a:t>
                      </a:r>
                      <a:endParaRPr lang="en-IE" sz="1400" dirty="0"/>
                    </a:p>
                  </a:txBody>
                  <a:tcPr>
                    <a:solidFill>
                      <a:srgbClr val="B6D1E1"/>
                    </a:solidFill>
                  </a:tcPr>
                </a:tc>
                <a:extLst>
                  <a:ext uri="{0D108BD9-81ED-4DB2-BD59-A6C34878D82A}">
                    <a16:rowId xmlns:a16="http://schemas.microsoft.com/office/drawing/2014/main" val="640266935"/>
                  </a:ext>
                </a:extLst>
              </a:tr>
              <a:tr h="370840">
                <a:tc>
                  <a:txBody>
                    <a:bodyPr/>
                    <a:lstStyle/>
                    <a:p>
                      <a:pPr>
                        <a:lnSpc>
                          <a:spcPct val="115000"/>
                        </a:lnSpc>
                        <a:spcAft>
                          <a:spcPts val="1000"/>
                        </a:spcAft>
                        <a:buNone/>
                      </a:pPr>
                      <a:r>
                        <a:rPr lang="en-US" sz="1400" b="1" dirty="0">
                          <a:effectLst/>
                          <a:latin typeface="+mn-lt"/>
                          <a:ea typeface="MS Mincho" panose="02020609040205080304" pitchFamily="49" charset="-128"/>
                          <a:cs typeface="Times New Roman" panose="02020603050405020304" pitchFamily="18" charset="0"/>
                        </a:rPr>
                        <a:t>Frais de traitement des paiements</a:t>
                      </a:r>
                      <a:endParaRPr lang="en-IE" sz="1400" b="1" dirty="0">
                        <a:effectLst/>
                        <a:latin typeface="+mn-lt"/>
                        <a:ea typeface="MS Mincho" panose="02020609040205080304" pitchFamily="49" charset="-128"/>
                        <a:cs typeface="Times New Roman" panose="02020603050405020304" pitchFamily="18" charset="0"/>
                      </a:endParaRPr>
                    </a:p>
                  </a:txBody>
                  <a:tcPr marL="68580" marR="68580" marT="0" marB="0">
                    <a:solidFill>
                      <a:srgbClr val="B6D1E1"/>
                    </a:solidFill>
                  </a:tcPr>
                </a:tc>
                <a:tc>
                  <a:txBody>
                    <a:bodyPr/>
                    <a:lstStyle/>
                    <a:p>
                      <a:r>
                        <a:rPr lang="en-US" sz="1400" kern="1200" dirty="0">
                          <a:solidFill>
                            <a:schemeClr val="dk1"/>
                          </a:solidFill>
                          <a:effectLst/>
                          <a:latin typeface="+mn-lt"/>
                          <a:ea typeface="+mn-ea"/>
                          <a:cs typeface="+mn-cs"/>
                        </a:rPr>
                        <a:t>Chaque transaction (par exemple, carte de crédit ou PayPal) comporte également des frais de traitement. Généralement de 2,5 % à 3,5 % par promesse de don.</a:t>
                      </a:r>
                      <a:endParaRPr lang="en-IE" sz="1400" b="0" dirty="0"/>
                    </a:p>
                  </a:txBody>
                  <a:tcPr>
                    <a:solidFill>
                      <a:srgbClr val="B6D1E1"/>
                    </a:solidFill>
                  </a:tcPr>
                </a:tc>
                <a:tc>
                  <a:txBody>
                    <a:bodyPr/>
                    <a:lstStyle/>
                    <a:p>
                      <a:r>
                        <a:rPr lang="en-US" sz="1400" kern="1200" dirty="0">
                          <a:solidFill>
                            <a:schemeClr val="dk1"/>
                          </a:solidFill>
                          <a:effectLst/>
                          <a:latin typeface="+mn-lt"/>
                          <a:ea typeface="+mn-ea"/>
                          <a:cs typeface="+mn-cs"/>
                        </a:rPr>
                        <a:t>Tenez-en compte dans votre objectif de collecte de fonds afin de ne pas être à court une fois les frais déduits.</a:t>
                      </a:r>
                      <a:endParaRPr lang="en-IE" sz="1400" dirty="0"/>
                    </a:p>
                  </a:txBody>
                  <a:tcPr>
                    <a:solidFill>
                      <a:srgbClr val="B6D1E1"/>
                    </a:solidFill>
                  </a:tcPr>
                </a:tc>
                <a:extLst>
                  <a:ext uri="{0D108BD9-81ED-4DB2-BD59-A6C34878D82A}">
                    <a16:rowId xmlns:a16="http://schemas.microsoft.com/office/drawing/2014/main" val="420757087"/>
                  </a:ext>
                </a:extLst>
              </a:tr>
            </a:tbl>
          </a:graphicData>
        </a:graphic>
      </p:graphicFrame>
    </p:spTree>
    <p:extLst>
      <p:ext uri="{BB962C8B-B14F-4D97-AF65-F5344CB8AC3E}">
        <p14:creationId xmlns:p14="http://schemas.microsoft.com/office/powerpoint/2010/main" val="2560872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a:noFill/>
        </p:spPr>
        <p:txBody>
          <a:bodyPr/>
          <a:lstStyle/>
          <a:p>
            <a:r>
              <a:rPr lang="en-US" dirty="0"/>
              <a:t>Be Inspired - </a:t>
            </a:r>
            <a:r>
              <a:rPr lang="en-IE" sz="3600" b="1" dirty="0">
                <a:solidFill>
                  <a:schemeClr val="bg1"/>
                </a:solidFill>
                <a:highlight>
                  <a:srgbClr val="B6D1E1"/>
                </a:highlight>
              </a:rPr>
              <a:t>Étude de</a:t>
            </a:r>
            <a:r>
              <a:rPr lang="en-US" dirty="0"/>
              <a:t> cas sur le crowdfunding  </a:t>
            </a:r>
            <a:endParaRPr lang="en-GB" dirty="0"/>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14"/>
          </p:nvPr>
        </p:nvSpPr>
        <p:spPr/>
        <p:txBody>
          <a:bodyPr/>
          <a:lstStyle/>
          <a:p>
            <a:endParaRPr lang="en-GB" sz="3200" dirty="0">
              <a:solidFill>
                <a:schemeClr val="bg1"/>
              </a:solidFill>
            </a:endParaRPr>
          </a:p>
          <a:p>
            <a:r>
              <a:rPr lang="en-GB" sz="3200" dirty="0">
                <a:solidFill>
                  <a:schemeClr val="bg1"/>
                </a:solidFill>
              </a:rPr>
              <a:t>QUELQUES LECTURES POUR UN APPRENTISSAGE PLUS APPROFONDI </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379044" y="1386334"/>
            <a:ext cx="11074609" cy="5276311"/>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IE" sz="2000" b="1" dirty="0"/>
              <a:t>Africa Blossoms </a:t>
            </a:r>
            <a:r>
              <a:rPr lang="en-IE" sz="2000" dirty="0"/>
              <a:t>Website </a:t>
            </a:r>
            <a:r>
              <a:rPr lang="fr-FR" sz="2000" dirty="0">
                <a:hlinkClick r:id="rId2"/>
              </a:rPr>
              <a:t>Biscuits Afrique et Culture - Africa Blossoms</a:t>
            </a:r>
            <a:endParaRPr lang="en-IE" sz="2000" b="1" dirty="0"/>
          </a:p>
          <a:p>
            <a:pPr>
              <a:lnSpc>
                <a:spcPts val="1950"/>
              </a:lnSpc>
              <a:spcAft>
                <a:spcPts val="1875"/>
              </a:spcAft>
              <a:buNone/>
            </a:pPr>
            <a:r>
              <a:rPr lang="en-IE" sz="2000" b="1" dirty="0"/>
              <a:t>Pays </a:t>
            </a:r>
            <a:r>
              <a:rPr lang="en-IE" sz="2000" dirty="0"/>
              <a:t>: France</a:t>
            </a:r>
            <a:br>
              <a:rPr lang="en-IE" sz="2000" dirty="0"/>
            </a:br>
            <a:r>
              <a:rPr lang="en-IE" sz="2000" b="1" dirty="0"/>
              <a:t>Fondateur </a:t>
            </a:r>
            <a:r>
              <a:rPr lang="en-IE" sz="2000" dirty="0"/>
              <a:t>: Imelda </a:t>
            </a:r>
            <a:r>
              <a:rPr lang="en-IE" sz="2000" dirty="0" err="1"/>
              <a:t>Kabasi</a:t>
            </a:r>
            <a:br>
              <a:rPr lang="en-IE" sz="2000" dirty="0"/>
            </a:br>
            <a:r>
              <a:rPr lang="en-IE" sz="2000" b="1" dirty="0"/>
              <a:t>Plateforme utilisée </a:t>
            </a:r>
            <a:r>
              <a:rPr lang="en-IE" sz="2000" dirty="0"/>
              <a:t>:     </a:t>
            </a:r>
            <a:r>
              <a:rPr lang="en-IE" sz="2000" dirty="0" err="1">
                <a:hlinkClick r:id="rId3"/>
              </a:rPr>
              <a:t>Ulule</a:t>
            </a:r>
            <a:br>
              <a:rPr lang="en-IE" sz="2000" dirty="0"/>
            </a:br>
            <a:r>
              <a:rPr lang="en-IE" sz="2000" b="1" dirty="0"/>
              <a:t>Objectif de financement </a:t>
            </a:r>
            <a:r>
              <a:rPr lang="en-IE" sz="2000" dirty="0"/>
              <a:t>: 4 000</a:t>
            </a:r>
            <a:br>
              <a:rPr lang="en-IE" sz="2000" dirty="0"/>
            </a:br>
            <a:r>
              <a:rPr lang="en-IE" sz="2000" b="1" dirty="0"/>
              <a:t>Montant levé </a:t>
            </a:r>
            <a:r>
              <a:rPr lang="en-IE" sz="2000" dirty="0"/>
              <a:t>: 4 410 € auprès de </a:t>
            </a:r>
            <a:r>
              <a:rPr lang="en-IE" sz="2000" dirty="0">
                <a:solidFill>
                  <a:srgbClr val="232221"/>
                </a:solidFill>
                <a:effectLst/>
                <a:latin typeface="sofia-pro"/>
              </a:rPr>
              <a:t>393 </a:t>
            </a:r>
            <a:r>
              <a:rPr lang="en-IE" sz="2000" b="0" dirty="0">
                <a:solidFill>
                  <a:srgbClr val="232221"/>
                </a:solidFill>
                <a:effectLst/>
                <a:latin typeface="sofia-pro"/>
              </a:rPr>
              <a:t>contributeurs </a:t>
            </a:r>
            <a:r>
              <a:rPr lang="en-IE" sz="2000" b="1" dirty="0"/>
              <a:t>Modèle </a:t>
            </a:r>
            <a:r>
              <a:rPr lang="en-IE" sz="2000" dirty="0"/>
              <a:t>:                   Modèle : crowdfunding basé sur la récompense</a:t>
            </a:r>
          </a:p>
          <a:p>
            <a:endParaRPr lang="en-IE" sz="2000" dirty="0"/>
          </a:p>
          <a:p>
            <a:r>
              <a:rPr lang="en-GB" sz="2000" b="1" dirty="0">
                <a:solidFill>
                  <a:srgbClr val="B6D1E1"/>
                </a:solidFill>
              </a:rPr>
              <a:t>L'histoire - </a:t>
            </a:r>
            <a:r>
              <a:rPr lang="en-GB" sz="2000" dirty="0"/>
              <a:t>Imelda </a:t>
            </a:r>
            <a:r>
              <a:rPr lang="en-GB" sz="2000" dirty="0" err="1"/>
              <a:t>Kabasi</a:t>
            </a:r>
            <a:r>
              <a:rPr lang="en-GB" sz="2000" dirty="0"/>
              <a:t>, originaire de la République démocratique du Congo et vivant aujourd'hui en France, a créé Africa Blossoms pour célébrer la cuisine et la culture africaines à travers des ateliers de cuisine et des expériences de restauration faites à la main. Elle souhaitait donner aux femmes africaines les moyens d'agir en promouvant les traditions culinaires et l'esprit d'entreprise.</a:t>
            </a:r>
          </a:p>
          <a:p>
            <a:endParaRPr lang="en-GB" sz="2000" dirty="0"/>
          </a:p>
          <a:p>
            <a:r>
              <a:rPr lang="en-GB" sz="2000" b="1" dirty="0">
                <a:solidFill>
                  <a:srgbClr val="B6D1E1"/>
                </a:solidFill>
              </a:rPr>
              <a:t>Son objectif - </a:t>
            </a:r>
            <a:r>
              <a:rPr lang="en-GB" sz="2000" dirty="0"/>
              <a:t>Imelda a lancé une campagne de crowdfunding en 2020 pour :</a:t>
            </a:r>
          </a:p>
          <a:p>
            <a:pPr marL="342900" indent="-342900">
              <a:buFont typeface="Arial" panose="020B0604020202020204" pitchFamily="34" charset="0"/>
              <a:buChar char="•"/>
            </a:pPr>
            <a:r>
              <a:rPr lang="en-GB" sz="2000" dirty="0"/>
              <a:t>Financer l'équipement et le matériel de cuisine</a:t>
            </a:r>
          </a:p>
          <a:p>
            <a:pPr marL="342900" indent="-342900">
              <a:buFont typeface="Arial" panose="020B0604020202020204" pitchFamily="34" charset="0"/>
              <a:buChar char="•"/>
            </a:pPr>
            <a:r>
              <a:rPr lang="en-GB" sz="2000" dirty="0"/>
              <a:t>Développer l'emballage et la marque de ses produits alimentaires</a:t>
            </a:r>
          </a:p>
          <a:p>
            <a:pPr marL="342900" indent="-342900">
              <a:buFont typeface="Arial" panose="020B0604020202020204" pitchFamily="34" charset="0"/>
              <a:buChar char="•"/>
            </a:pPr>
            <a:r>
              <a:rPr lang="en-GB" sz="2000" dirty="0"/>
              <a:t>Développer ses ateliers pour les femmes de la région</a:t>
            </a:r>
            <a:endParaRPr lang="en-IE" sz="2000" dirty="0"/>
          </a:p>
        </p:txBody>
      </p:sp>
      <p:pic>
        <p:nvPicPr>
          <p:cNvPr id="21" name="Picture 20">
            <a:extLst>
              <a:ext uri="{FF2B5EF4-FFF2-40B4-BE49-F238E27FC236}">
                <a16:creationId xmlns:a16="http://schemas.microsoft.com/office/drawing/2014/main" id="{B4DE8ED1-9195-8E5C-DE32-13329F8C3746}"/>
              </a:ext>
            </a:extLst>
          </p:cNvPr>
          <p:cNvPicPr>
            <a:picLocks noChangeAspect="1"/>
          </p:cNvPicPr>
          <p:nvPr/>
        </p:nvPicPr>
        <p:blipFill>
          <a:blip r:embed="rId4"/>
          <a:stretch>
            <a:fillRect/>
          </a:stretch>
        </p:blipFill>
        <p:spPr>
          <a:xfrm>
            <a:off x="6877634" y="1847370"/>
            <a:ext cx="4426029" cy="1721875"/>
          </a:xfrm>
          <a:prstGeom prst="rect">
            <a:avLst/>
          </a:prstGeom>
        </p:spPr>
      </p:pic>
    </p:spTree>
    <p:extLst>
      <p:ext uri="{BB962C8B-B14F-4D97-AF65-F5344CB8AC3E}">
        <p14:creationId xmlns:p14="http://schemas.microsoft.com/office/powerpoint/2010/main" val="274212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B912C-63A7-80DD-83BD-0D1DD7AE1A87}"/>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DF6EC842-88E7-5B05-D2B6-4778654BB4B3}"/>
              </a:ext>
            </a:extLst>
          </p:cNvPr>
          <p:cNvSpPr>
            <a:spLocks noGrp="1"/>
          </p:cNvSpPr>
          <p:nvPr>
            <p:ph type="body" sz="quarter" idx="27"/>
          </p:nvPr>
        </p:nvSpPr>
        <p:spPr>
          <a:noFill/>
        </p:spPr>
        <p:txBody>
          <a:bodyPr/>
          <a:lstStyle/>
          <a:p>
            <a:r>
              <a:rPr lang="en-US" dirty="0"/>
              <a:t>Be Inspired - </a:t>
            </a:r>
            <a:r>
              <a:rPr lang="en-IE" sz="3600" b="1" dirty="0">
                <a:solidFill>
                  <a:schemeClr val="bg1"/>
                </a:solidFill>
                <a:highlight>
                  <a:srgbClr val="B6D1E1"/>
                </a:highlight>
              </a:rPr>
              <a:t>Étude de</a:t>
            </a:r>
            <a:r>
              <a:rPr lang="en-US" dirty="0"/>
              <a:t> cas sur le crowdfunding  </a:t>
            </a:r>
            <a:endParaRPr lang="en-GB" dirty="0"/>
          </a:p>
        </p:txBody>
      </p:sp>
      <p:sp>
        <p:nvSpPr>
          <p:cNvPr id="4" name="Text Placeholder 3">
            <a:extLst>
              <a:ext uri="{FF2B5EF4-FFF2-40B4-BE49-F238E27FC236}">
                <a16:creationId xmlns:a16="http://schemas.microsoft.com/office/drawing/2014/main" id="{CEA4A936-95DA-833E-3204-D729A30599CF}"/>
              </a:ext>
            </a:extLst>
          </p:cNvPr>
          <p:cNvSpPr>
            <a:spLocks noGrp="1"/>
          </p:cNvSpPr>
          <p:nvPr>
            <p:ph type="body" sz="quarter" idx="14"/>
          </p:nvPr>
        </p:nvSpPr>
        <p:spPr/>
        <p:txBody>
          <a:bodyPr/>
          <a:lstStyle/>
          <a:p>
            <a:endParaRPr lang="en-GB" sz="3600" dirty="0">
              <a:solidFill>
                <a:schemeClr val="bg1"/>
              </a:solidFill>
            </a:endParaRPr>
          </a:p>
          <a:p>
            <a:r>
              <a:rPr lang="en-GB" sz="3600" dirty="0">
                <a:solidFill>
                  <a:schemeClr val="bg1"/>
                </a:solidFill>
              </a:rPr>
              <a:t>QUELQUES LECTURES POUR UN APPRENTISSAGE PLUS APPROFONDI </a:t>
            </a:r>
          </a:p>
        </p:txBody>
      </p:sp>
      <p:sp>
        <p:nvSpPr>
          <p:cNvPr id="20" name="Text Placeholder 2">
            <a:extLst>
              <a:ext uri="{FF2B5EF4-FFF2-40B4-BE49-F238E27FC236}">
                <a16:creationId xmlns:a16="http://schemas.microsoft.com/office/drawing/2014/main" id="{A2E3F635-1275-9616-90FE-6543890864B9}"/>
              </a:ext>
            </a:extLst>
          </p:cNvPr>
          <p:cNvSpPr txBox="1">
            <a:spLocks/>
          </p:cNvSpPr>
          <p:nvPr/>
        </p:nvSpPr>
        <p:spPr>
          <a:xfrm>
            <a:off x="490539" y="1357402"/>
            <a:ext cx="6532951" cy="174424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1800" b="1" dirty="0">
                <a:solidFill>
                  <a:srgbClr val="B6D1E1"/>
                </a:solidFill>
              </a:rPr>
              <a:t>La campagne - </a:t>
            </a:r>
            <a:r>
              <a:rPr lang="en-GB" sz="1800" dirty="0"/>
              <a:t>hébergée sur </a:t>
            </a:r>
            <a:r>
              <a:rPr lang="en-GB" sz="1800" dirty="0" err="1"/>
              <a:t>Ulule</a:t>
            </a:r>
            <a:r>
              <a:rPr lang="en-GB" sz="1800" dirty="0"/>
              <a:t>, la campagne d'Imelda comprenait les éléments suivants :</a:t>
            </a:r>
          </a:p>
          <a:p>
            <a:pPr marL="342900" indent="-342900">
              <a:buFont typeface="Arial" panose="020B0604020202020204" pitchFamily="34" charset="0"/>
              <a:buChar char="•"/>
            </a:pPr>
            <a:r>
              <a:rPr lang="en-GB" sz="1800" dirty="0"/>
              <a:t>Un récit chaleureux sur ses racines et ses valeurs</a:t>
            </a:r>
          </a:p>
          <a:p>
            <a:pPr marL="342900" indent="-342900">
              <a:buFont typeface="Arial" panose="020B0604020202020204" pitchFamily="34" charset="0"/>
              <a:buChar char="•"/>
            </a:pPr>
            <a:r>
              <a:rPr lang="en-GB" sz="1800" dirty="0"/>
              <a:t>Vidéos et photos présentant les plats, les ateliers et sa mission</a:t>
            </a:r>
          </a:p>
          <a:p>
            <a:pPr marL="342900" indent="-342900">
              <a:buFont typeface="Arial" panose="020B0604020202020204" pitchFamily="34" charset="0"/>
              <a:buChar char="•"/>
            </a:pPr>
            <a:r>
              <a:rPr lang="en-GB" sz="1800" dirty="0"/>
              <a:t>Des récompenses telles que : </a:t>
            </a:r>
          </a:p>
          <a:p>
            <a:pPr marL="800100" lvl="1" indent="-342900" algn="l">
              <a:buFont typeface="Arial" panose="020B0604020202020204" pitchFamily="34" charset="0"/>
              <a:buChar char="•"/>
            </a:pPr>
            <a:r>
              <a:rPr lang="en-GB" sz="1800" dirty="0"/>
              <a:t>Un remerciement sur les médias sociaux</a:t>
            </a:r>
          </a:p>
          <a:p>
            <a:pPr marL="800100" lvl="1" indent="-342900" algn="l">
              <a:buFont typeface="Arial" panose="020B0604020202020204" pitchFamily="34" charset="0"/>
              <a:buChar char="•"/>
            </a:pPr>
            <a:r>
              <a:rPr lang="en-GB" sz="1800" dirty="0"/>
              <a:t>Invitations à des dégustations</a:t>
            </a:r>
          </a:p>
          <a:p>
            <a:pPr marL="800100" lvl="1" indent="-342900" algn="l">
              <a:buFont typeface="Arial" panose="020B0604020202020204" pitchFamily="34" charset="0"/>
              <a:buChar char="•"/>
            </a:pPr>
            <a:r>
              <a:rPr lang="en-GB" sz="1800" dirty="0"/>
              <a:t>Paniers garnis africains faits à la main. </a:t>
            </a:r>
          </a:p>
          <a:p>
            <a:pPr marL="342900" indent="-342900">
              <a:buFont typeface="Arial" panose="020B0604020202020204" pitchFamily="34" charset="0"/>
              <a:buChar char="•"/>
            </a:pPr>
            <a:endParaRPr lang="en-GB" sz="1800" dirty="0"/>
          </a:p>
          <a:p>
            <a:r>
              <a:rPr lang="en-GB" sz="1800" b="1" dirty="0">
                <a:solidFill>
                  <a:srgbClr val="B6D1E1"/>
                </a:solidFill>
              </a:rPr>
              <a:t>Les résultats  </a:t>
            </a:r>
          </a:p>
          <a:p>
            <a:pPr marL="342900" indent="-342900">
              <a:buFont typeface="Arial" panose="020B0604020202020204" pitchFamily="34" charset="0"/>
              <a:buChar char="•"/>
            </a:pPr>
            <a:r>
              <a:rPr lang="en-GB" sz="1800" dirty="0"/>
              <a:t>Elle a dépassé son objectif de financement avec 4 410 euros récoltés.</a:t>
            </a:r>
          </a:p>
          <a:p>
            <a:pPr marL="342900" indent="-342900">
              <a:buFont typeface="Arial" panose="020B0604020202020204" pitchFamily="34" charset="0"/>
              <a:buChar char="•"/>
            </a:pPr>
            <a:r>
              <a:rPr lang="en-GB" sz="1800" dirty="0"/>
              <a:t>Obtenir le soutien de la communauté, l'attention de la presse et la visibilité</a:t>
            </a:r>
          </a:p>
          <a:p>
            <a:pPr marL="342900" indent="-342900">
              <a:buFont typeface="Arial" panose="020B0604020202020204" pitchFamily="34" charset="0"/>
              <a:buChar char="•"/>
            </a:pPr>
            <a:r>
              <a:rPr lang="en-GB" sz="1800" dirty="0"/>
              <a:t>A utilisé les fonds pour agrandir son espace d'atelier alimentaire</a:t>
            </a:r>
          </a:p>
          <a:p>
            <a:pPr marL="342900" indent="-342900">
              <a:buFont typeface="Arial" panose="020B0604020202020204" pitchFamily="34" charset="0"/>
              <a:buChar char="•"/>
            </a:pPr>
            <a:r>
              <a:rPr lang="en-GB" sz="1800" dirty="0"/>
              <a:t>Mise en place d'un réseau croissant de femmes entrepreneurs autour de la cuisine africaine</a:t>
            </a:r>
            <a:endParaRPr lang="en-IE" sz="1800" dirty="0"/>
          </a:p>
        </p:txBody>
      </p:sp>
      <p:pic>
        <p:nvPicPr>
          <p:cNvPr id="14" name="Online Media 13" title="Africa Blossoms - Les Biscuits Qui Racontent L' Afrique ! (sous-titres en anglais)">
            <a:hlinkClick r:id="" action="ppaction://media"/>
            <a:extLst>
              <a:ext uri="{FF2B5EF4-FFF2-40B4-BE49-F238E27FC236}">
                <a16:creationId xmlns:a16="http://schemas.microsoft.com/office/drawing/2014/main" id="{7664CD7B-AF9A-E92A-E1AE-F7AA48B21A01}"/>
              </a:ext>
            </a:extLst>
          </p:cNvPr>
          <p:cNvPicPr>
            <a:picLocks noRot="1" noChangeAspect="1"/>
          </p:cNvPicPr>
          <p:nvPr>
            <a:videoFile r:link="rId1"/>
          </p:nvPr>
        </p:nvPicPr>
        <p:blipFill>
          <a:blip r:embed="rId3"/>
          <a:stretch>
            <a:fillRect/>
          </a:stretch>
        </p:blipFill>
        <p:spPr>
          <a:xfrm>
            <a:off x="7210416" y="2622444"/>
            <a:ext cx="4448184" cy="2513224"/>
          </a:xfrm>
          <a:prstGeom prst="rect">
            <a:avLst/>
          </a:prstGeom>
        </p:spPr>
      </p:pic>
    </p:spTree>
    <p:extLst>
      <p:ext uri="{BB962C8B-B14F-4D97-AF65-F5344CB8AC3E}">
        <p14:creationId xmlns:p14="http://schemas.microsoft.com/office/powerpoint/2010/main" val="25039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B912C-63A7-80DD-83BD-0D1DD7AE1A87}"/>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DF6EC842-88E7-5B05-D2B6-4778654BB4B3}"/>
              </a:ext>
            </a:extLst>
          </p:cNvPr>
          <p:cNvSpPr>
            <a:spLocks noGrp="1"/>
          </p:cNvSpPr>
          <p:nvPr>
            <p:ph type="body" sz="quarter" idx="27"/>
          </p:nvPr>
        </p:nvSpPr>
        <p:spPr>
          <a:noFill/>
        </p:spPr>
        <p:txBody>
          <a:bodyPr/>
          <a:lstStyle/>
          <a:p>
            <a:r>
              <a:rPr lang="en-US" dirty="0"/>
              <a:t>Be Inspired - </a:t>
            </a:r>
            <a:r>
              <a:rPr lang="en-IE" sz="3600" b="1" dirty="0">
                <a:solidFill>
                  <a:schemeClr val="bg1"/>
                </a:solidFill>
                <a:highlight>
                  <a:srgbClr val="B6D1E1"/>
                </a:highlight>
              </a:rPr>
              <a:t>Étude de</a:t>
            </a:r>
            <a:r>
              <a:rPr lang="en-US" dirty="0"/>
              <a:t> cas sur le crowdfunding  </a:t>
            </a:r>
            <a:endParaRPr lang="en-GB" dirty="0"/>
          </a:p>
        </p:txBody>
      </p:sp>
      <p:sp>
        <p:nvSpPr>
          <p:cNvPr id="4" name="Text Placeholder 3">
            <a:extLst>
              <a:ext uri="{FF2B5EF4-FFF2-40B4-BE49-F238E27FC236}">
                <a16:creationId xmlns:a16="http://schemas.microsoft.com/office/drawing/2014/main" id="{CEA4A936-95DA-833E-3204-D729A30599CF}"/>
              </a:ext>
            </a:extLst>
          </p:cNvPr>
          <p:cNvSpPr>
            <a:spLocks noGrp="1"/>
          </p:cNvSpPr>
          <p:nvPr>
            <p:ph type="body" sz="quarter" idx="14"/>
          </p:nvPr>
        </p:nvSpPr>
        <p:spPr/>
        <p:txBody>
          <a:bodyPr/>
          <a:lstStyle/>
          <a:p>
            <a:endParaRPr lang="en-GB" sz="3600" dirty="0">
              <a:solidFill>
                <a:schemeClr val="bg1"/>
              </a:solidFill>
            </a:endParaRPr>
          </a:p>
          <a:p>
            <a:r>
              <a:rPr lang="en-GB" sz="3600" dirty="0">
                <a:solidFill>
                  <a:schemeClr val="bg1"/>
                </a:solidFill>
              </a:rPr>
              <a:t>QUELQUES LECTURES POUR UN APPRENTISSAGE PLUS APPROFONDI </a:t>
            </a:r>
          </a:p>
        </p:txBody>
      </p:sp>
      <p:sp>
        <p:nvSpPr>
          <p:cNvPr id="20" name="Text Placeholder 2">
            <a:extLst>
              <a:ext uri="{FF2B5EF4-FFF2-40B4-BE49-F238E27FC236}">
                <a16:creationId xmlns:a16="http://schemas.microsoft.com/office/drawing/2014/main" id="{A2E3F635-1275-9616-90FE-6543890864B9}"/>
              </a:ext>
            </a:extLst>
          </p:cNvPr>
          <p:cNvSpPr txBox="1">
            <a:spLocks/>
          </p:cNvSpPr>
          <p:nvPr/>
        </p:nvSpPr>
        <p:spPr>
          <a:xfrm>
            <a:off x="490538" y="1357402"/>
            <a:ext cx="11385441" cy="174424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dirty="0"/>
              <a:t>Imelda a proposé des niveaux de récompense simples, significatifs et directement liés à sa mission de partage de la nourriture et de la culture africaines :</a:t>
            </a:r>
          </a:p>
          <a:p>
            <a:pPr>
              <a:buNone/>
            </a:pPr>
            <a:endParaRPr lang="en-GB" dirty="0"/>
          </a:p>
          <a:p>
            <a:pPr marL="342900" indent="-342900">
              <a:buFont typeface="Arial" panose="020B0604020202020204" pitchFamily="34" charset="0"/>
              <a:buChar char="•"/>
            </a:pPr>
            <a:r>
              <a:rPr lang="en-GB" b="1" dirty="0"/>
              <a:t>€5 - Merci ! </a:t>
            </a:r>
            <a:r>
              <a:rPr lang="en-GB" dirty="0"/>
              <a:t>Elle a publié un message de remerciement sur les médias sociaux</a:t>
            </a:r>
          </a:p>
          <a:p>
            <a:pPr marL="342900" indent="-342900">
              <a:buFont typeface="Arial" panose="020B0604020202020204" pitchFamily="34" charset="0"/>
              <a:buChar char="•"/>
            </a:pPr>
            <a:r>
              <a:rPr lang="en-GB" b="1" dirty="0"/>
              <a:t>€15 - Livre de recettes numérique. </a:t>
            </a:r>
            <a:r>
              <a:rPr lang="en-GB" dirty="0"/>
              <a:t>Un PDF avec 5 recettes africaines provenant de la famille et de l'expérience du fondateur.</a:t>
            </a:r>
          </a:p>
          <a:p>
            <a:pPr marL="342900" indent="-342900">
              <a:buFont typeface="Arial" panose="020B0604020202020204" pitchFamily="34" charset="0"/>
              <a:buChar char="•"/>
            </a:pPr>
            <a:r>
              <a:rPr lang="en-GB" b="1" dirty="0"/>
              <a:t>30 € - Boîte de dégustation. </a:t>
            </a:r>
            <a:r>
              <a:rPr lang="en-GB" dirty="0"/>
              <a:t>Une sélection de friandises africaines faites à la main, dont les célèbres Biscuits</a:t>
            </a:r>
            <a:r>
              <a:rPr lang="en-GB" i="1" dirty="0"/>
              <a:t> Sans Gluten Aux </a:t>
            </a:r>
            <a:r>
              <a:rPr lang="en-GB" dirty="0"/>
              <a:t>Graines </a:t>
            </a:r>
            <a:r>
              <a:rPr lang="en-GB" i="1" dirty="0"/>
              <a:t>De La Paix</a:t>
            </a:r>
            <a:r>
              <a:rPr lang="en-GB" dirty="0"/>
              <a:t>, livrés localement. Frais de port en sus. </a:t>
            </a:r>
          </a:p>
          <a:p>
            <a:pPr marL="342900" indent="-342900">
              <a:buFont typeface="Arial" panose="020B0604020202020204" pitchFamily="34" charset="0"/>
              <a:buChar char="•"/>
            </a:pPr>
            <a:r>
              <a:rPr lang="en-GB" b="1" dirty="0"/>
              <a:t>€50 - Invitation à l'atelier. </a:t>
            </a:r>
            <a:r>
              <a:rPr lang="en-GB" dirty="0"/>
              <a:t>Accès à un atelier de cuisine africaine. Apprenez des recettes, des techniques culinaires et les histoires qui les sous-tendent.</a:t>
            </a:r>
          </a:p>
          <a:p>
            <a:pPr marL="342900" indent="-342900">
              <a:buFont typeface="Arial" panose="020B0604020202020204" pitchFamily="34" charset="0"/>
              <a:buChar char="•"/>
            </a:pPr>
            <a:r>
              <a:rPr lang="en-GB" b="1" dirty="0"/>
              <a:t>100 € - Le Pack Premium </a:t>
            </a:r>
            <a:r>
              <a:rPr lang="en-GB" dirty="0"/>
              <a:t>comprend le livre de recettes, la boîte de dégustation et une place dans l'atelier. Plus une vidéo personnelle de remerciement</a:t>
            </a:r>
          </a:p>
          <a:p>
            <a:endParaRPr lang="en-GB" b="1" dirty="0"/>
          </a:p>
          <a:p>
            <a:r>
              <a:rPr lang="en-GB" b="1" dirty="0"/>
              <a:t>Pourquoi cela a marché : </a:t>
            </a:r>
          </a:p>
          <a:p>
            <a:pPr marL="342900" indent="-342900">
              <a:buFont typeface="Arial" panose="020B0604020202020204" pitchFamily="34" charset="0"/>
              <a:buChar char="•"/>
            </a:pPr>
            <a:r>
              <a:rPr lang="en-GB" dirty="0"/>
              <a:t>Chaque étage offre une touche personnelle et une authenticité culturelle.</a:t>
            </a:r>
          </a:p>
          <a:p>
            <a:pPr marL="342900" indent="-342900">
              <a:buFont typeface="Arial" panose="020B0604020202020204" pitchFamily="34" charset="0"/>
              <a:buChar char="•"/>
            </a:pPr>
            <a:r>
              <a:rPr lang="en-GB" dirty="0"/>
              <a:t>Une valeur ajoutée évidente - les supporters ont pu goûter, apprendre et nouer des liens.</a:t>
            </a:r>
          </a:p>
          <a:p>
            <a:pPr marL="342900" indent="-342900">
              <a:buFont typeface="Arial" panose="020B0604020202020204" pitchFamily="34" charset="0"/>
              <a:buChar char="•"/>
            </a:pPr>
            <a:r>
              <a:rPr lang="en-GB" dirty="0"/>
              <a:t>Un bon mélange d'options abordables et premium</a:t>
            </a:r>
          </a:p>
          <a:p>
            <a:pPr>
              <a:buNone/>
            </a:pPr>
            <a:endParaRPr lang="en-IE" dirty="0"/>
          </a:p>
        </p:txBody>
      </p:sp>
    </p:spTree>
    <p:extLst>
      <p:ext uri="{BB962C8B-B14F-4D97-AF65-F5344CB8AC3E}">
        <p14:creationId xmlns:p14="http://schemas.microsoft.com/office/powerpoint/2010/main" val="196361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9775D0-B29A-9CD2-AEDC-1768CEC2722F}"/>
              </a:ext>
            </a:extLst>
          </p:cNvPr>
          <p:cNvSpPr>
            <a:spLocks noGrp="1"/>
          </p:cNvSpPr>
          <p:nvPr>
            <p:ph type="body" sz="quarter" idx="27"/>
          </p:nvPr>
        </p:nvSpPr>
        <p:spPr>
          <a:xfrm>
            <a:off x="751414" y="378372"/>
            <a:ext cx="7943135" cy="1126708"/>
          </a:xfrm>
        </p:spPr>
        <p:txBody>
          <a:bodyPr/>
          <a:lstStyle/>
          <a:p>
            <a:r>
              <a:rPr lang="en-US" dirty="0"/>
              <a:t>PRIX, COÛTS ET BÉNÉFICES - COMMENT FIXER VOTRE PRIX ?</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264789" y="1959310"/>
            <a:ext cx="4573531" cy="335054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Il y a trois facteurs clés à prendre en compte...</a:t>
            </a:r>
          </a:p>
          <a:p>
            <a:pPr marL="457200" indent="-457200">
              <a:buClr>
                <a:srgbClr val="B6D1E1"/>
              </a:buClr>
              <a:buFont typeface="+mj-lt"/>
              <a:buAutoNum type="arabicPeriod"/>
            </a:pPr>
            <a:r>
              <a:rPr lang="en-US" dirty="0"/>
              <a:t>Il doit exister un besoin clair pour votre produit ou service alimentaire (ou vous devez en créer un). C'est l'</a:t>
            </a:r>
            <a:r>
              <a:rPr lang="en-US" b="1" dirty="0">
                <a:solidFill>
                  <a:srgbClr val="94C7B0"/>
                </a:solidFill>
              </a:rPr>
              <a:t>OPPORTUNITÉ.</a:t>
            </a:r>
          </a:p>
          <a:p>
            <a:pPr marL="457200" indent="-457200">
              <a:buClr>
                <a:srgbClr val="B6D1E1"/>
              </a:buClr>
              <a:buFont typeface="+mj-lt"/>
              <a:buAutoNum type="arabicPeriod"/>
            </a:pPr>
            <a:r>
              <a:rPr lang="en-US" dirty="0"/>
              <a:t>Ce besoin doit avoir un potentiel suffisant pour créer une </a:t>
            </a:r>
            <a:r>
              <a:rPr lang="en-US" b="1" dirty="0">
                <a:solidFill>
                  <a:srgbClr val="94C7B0"/>
                </a:solidFill>
              </a:rPr>
              <a:t>DEMANDE.</a:t>
            </a:r>
          </a:p>
          <a:p>
            <a:pPr marL="457200" indent="-457200">
              <a:buClr>
                <a:srgbClr val="B6D1E1"/>
              </a:buClr>
              <a:buFont typeface="+mj-lt"/>
              <a:buAutoNum type="arabicPeriod"/>
            </a:pPr>
            <a:r>
              <a:rPr lang="en-US" dirty="0"/>
              <a:t>Votre idée doit comporter suffisamment de </a:t>
            </a:r>
            <a:r>
              <a:rPr lang="en-US" b="1" dirty="0">
                <a:solidFill>
                  <a:srgbClr val="94C7B0"/>
                </a:solidFill>
              </a:rPr>
              <a:t>€€ RECOMPENSE €€ </a:t>
            </a:r>
            <a:r>
              <a:rPr lang="en-US" dirty="0"/>
              <a:t>pour pouvoir répondre aux besoins de votre entreprise.</a:t>
            </a:r>
          </a:p>
          <a:p>
            <a:pPr>
              <a:buClr>
                <a:srgbClr val="B6D1E1"/>
              </a:buClr>
            </a:pPr>
            <a:endParaRPr lang="en-US" dirty="0"/>
          </a:p>
        </p:txBody>
      </p:sp>
      <p:sp>
        <p:nvSpPr>
          <p:cNvPr id="2" name="Text Placeholder 2">
            <a:extLst>
              <a:ext uri="{FF2B5EF4-FFF2-40B4-BE49-F238E27FC236}">
                <a16:creationId xmlns:a16="http://schemas.microsoft.com/office/drawing/2014/main" id="{F4FD55BF-F88F-5225-D680-6BFF462EA194}"/>
              </a:ext>
            </a:extLst>
          </p:cNvPr>
          <p:cNvSpPr txBox="1">
            <a:spLocks/>
          </p:cNvSpPr>
          <p:nvPr/>
        </p:nvSpPr>
        <p:spPr>
          <a:xfrm>
            <a:off x="7732631" y="1972186"/>
            <a:ext cx="4127392" cy="1600200"/>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en-IE" sz="3200" i="1" dirty="0">
                <a:solidFill>
                  <a:srgbClr val="84BFA4"/>
                </a:solidFill>
              </a:rPr>
              <a:t>De nombreuses entreprises échouent (et échouent rapidement) parce qu'elles n'ont pas déterminé ou mal calculé l'aspect </a:t>
            </a:r>
            <a:r>
              <a:rPr lang="en-IE" sz="3200" b="1" i="1" dirty="0">
                <a:solidFill>
                  <a:srgbClr val="84BFA4"/>
                </a:solidFill>
              </a:rPr>
              <a:t>RÉCOMPENSE </a:t>
            </a:r>
            <a:r>
              <a:rPr lang="en-IE" sz="3200" i="1" dirty="0">
                <a:solidFill>
                  <a:srgbClr val="84BFA4"/>
                </a:solidFill>
              </a:rPr>
              <a:t>de leur proposition commerciale.</a:t>
            </a:r>
          </a:p>
          <a:p>
            <a:pPr marL="0" lvl="1">
              <a:lnSpc>
                <a:spcPts val="2840"/>
              </a:lnSpc>
              <a:spcBef>
                <a:spcPts val="200"/>
              </a:spcBef>
              <a:buClr>
                <a:srgbClr val="B6D1E1"/>
              </a:buClr>
            </a:pPr>
            <a:endParaRPr lang="en-IE" sz="2000" dirty="0">
              <a:solidFill>
                <a:srgbClr val="84BFA4"/>
              </a:solidFill>
            </a:endParaRP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6636815" y="2198338"/>
            <a:ext cx="0" cy="238916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B360E55-A23D-5C8D-C26C-9CB0BABF19D1}"/>
              </a:ext>
            </a:extLst>
          </p:cNvPr>
          <p:cNvGrpSpPr/>
          <p:nvPr/>
        </p:nvGrpSpPr>
        <p:grpSpPr>
          <a:xfrm>
            <a:off x="4993597" y="4715008"/>
            <a:ext cx="2935288" cy="1944688"/>
            <a:chOff x="228600" y="2589279"/>
            <a:chExt cx="2935288" cy="1944688"/>
          </a:xfrm>
        </p:grpSpPr>
        <p:pic>
          <p:nvPicPr>
            <p:cNvPr id="13" name="Picture 12" descr="A picture containing text&#10;&#10;Description automatically generated">
              <a:extLst>
                <a:ext uri="{FF2B5EF4-FFF2-40B4-BE49-F238E27FC236}">
                  <a16:creationId xmlns:a16="http://schemas.microsoft.com/office/drawing/2014/main" id="{A09F4B96-F7D4-56FB-66D4-C9A063A47451}"/>
                </a:ext>
              </a:extLst>
            </p:cNvPr>
            <p:cNvPicPr>
              <a:picLocks noChangeAspect="1"/>
            </p:cNvPicPr>
            <p:nvPr/>
          </p:nvPicPr>
          <p:blipFill>
            <a:blip r:embed="rId2"/>
            <a:stretch>
              <a:fillRect/>
            </a:stretch>
          </p:blipFill>
          <p:spPr>
            <a:xfrm>
              <a:off x="228600" y="2589279"/>
              <a:ext cx="2935288" cy="1944688"/>
            </a:xfrm>
            <a:prstGeom prst="rect">
              <a:avLst/>
            </a:prstGeom>
          </p:spPr>
        </p:pic>
        <p:pic>
          <p:nvPicPr>
            <p:cNvPr id="14" name="Picture 13" descr="Icon&#10;&#10;Description automatically generated">
              <a:extLst>
                <a:ext uri="{FF2B5EF4-FFF2-40B4-BE49-F238E27FC236}">
                  <a16:creationId xmlns:a16="http://schemas.microsoft.com/office/drawing/2014/main" id="{8BE56187-83FD-ABBD-4268-2F1E85E08C0E}"/>
                </a:ext>
              </a:extLst>
            </p:cNvPr>
            <p:cNvPicPr>
              <a:picLocks noChangeAspect="1"/>
            </p:cNvPicPr>
            <p:nvPr/>
          </p:nvPicPr>
          <p:blipFill>
            <a:blip r:embed="rId3"/>
            <a:stretch>
              <a:fillRect/>
            </a:stretch>
          </p:blipFill>
          <p:spPr>
            <a:xfrm flipH="1">
              <a:off x="2493295" y="3198654"/>
              <a:ext cx="241903" cy="263817"/>
            </a:xfrm>
            <a:prstGeom prst="rect">
              <a:avLst/>
            </a:prstGeom>
          </p:spPr>
        </p:pic>
      </p:grpSp>
    </p:spTree>
    <p:extLst>
      <p:ext uri="{BB962C8B-B14F-4D97-AF65-F5344CB8AC3E}">
        <p14:creationId xmlns:p14="http://schemas.microsoft.com/office/powerpoint/2010/main" val="4031443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382895" y="2360538"/>
            <a:ext cx="11100398" cy="2773596"/>
          </a:xfrm>
          <a:prstGeom prst="rect">
            <a:avLst/>
          </a:prstGeom>
        </p:spPr>
        <p:txBody>
          <a:bodyPr vert="horz" lIns="91440" tIns="45720" rIns="91440" bIns="45720" numCol="2" spcCol="180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fontAlgn="base">
              <a:buClr>
                <a:srgbClr val="B6D1E1"/>
              </a:buClr>
              <a:buFont typeface="Arial" panose="020B0604020202020204" pitchFamily="34" charset="0"/>
              <a:buChar char="•"/>
            </a:pPr>
            <a:r>
              <a:rPr lang="en-IE" dirty="0"/>
              <a:t>D'excellents pitchs vidéo sont essentiels à la réussite des campagnes de crowdfunding.</a:t>
            </a:r>
          </a:p>
          <a:p>
            <a:pPr marL="342900" indent="-342900" fontAlgn="base">
              <a:buClr>
                <a:srgbClr val="B6D1E1"/>
              </a:buClr>
              <a:buFont typeface="Arial" panose="020B0604020202020204" pitchFamily="34" charset="0"/>
              <a:buChar char="•"/>
            </a:pPr>
            <a:r>
              <a:rPr lang="en-IE" dirty="0"/>
              <a:t>Mais la présentation de votre produit ou service demande de la pratique, de la préparation et de la persévérance.</a:t>
            </a:r>
          </a:p>
          <a:p>
            <a:pPr marL="342900" indent="-342900" fontAlgn="base">
              <a:buClr>
                <a:srgbClr val="B6D1E1"/>
              </a:buClr>
              <a:buFont typeface="Arial" panose="020B0604020202020204" pitchFamily="34" charset="0"/>
              <a:buChar char="•"/>
            </a:pPr>
            <a:r>
              <a:rPr lang="en-IE" dirty="0"/>
              <a:t>Faites vos recherches en consultant d'autres vidéos.</a:t>
            </a:r>
          </a:p>
          <a:p>
            <a:pPr marL="342900" indent="-342900" fontAlgn="base">
              <a:buClr>
                <a:srgbClr val="B6D1E1"/>
              </a:buClr>
              <a:buFont typeface="Arial" panose="020B0604020202020204" pitchFamily="34" charset="0"/>
              <a:buChar char="•"/>
            </a:pPr>
            <a:endParaRPr lang="en-IE" dirty="0"/>
          </a:p>
          <a:p>
            <a:pPr marL="342900" indent="-342900" fontAlgn="base">
              <a:buClr>
                <a:srgbClr val="B6D1E1"/>
              </a:buClr>
              <a:buFont typeface="Arial" panose="020B0604020202020204" pitchFamily="34" charset="0"/>
              <a:buChar char="•"/>
            </a:pPr>
            <a:endParaRPr lang="en-IE" dirty="0"/>
          </a:p>
          <a:p>
            <a:pPr fontAlgn="base">
              <a:buClr>
                <a:srgbClr val="B6D1E1"/>
              </a:buClr>
            </a:pPr>
            <a:endParaRPr lang="en-IE" dirty="0"/>
          </a:p>
          <a:p>
            <a:pPr marL="342900" indent="-342900" fontAlgn="base">
              <a:buClr>
                <a:srgbClr val="B6D1E1"/>
              </a:buClr>
              <a:buFont typeface="Arial" panose="020B0604020202020204" pitchFamily="34" charset="0"/>
              <a:buChar char="•"/>
            </a:pPr>
            <a:r>
              <a:rPr lang="en-IE" dirty="0"/>
              <a:t>Rédigez un script convaincant qui communique vos arguments de vente uniques de manière simple et claire.</a:t>
            </a:r>
          </a:p>
          <a:p>
            <a:pPr marL="342900" indent="-342900" fontAlgn="base">
              <a:buClr>
                <a:srgbClr val="B6D1E1"/>
              </a:buClr>
              <a:buFont typeface="Arial" panose="020B0604020202020204" pitchFamily="34" charset="0"/>
              <a:buChar char="•"/>
            </a:pPr>
            <a:r>
              <a:rPr lang="en-IE" dirty="0"/>
              <a:t>Faites part de votre vision avec passion et enthousiasme - c'est contagieux et cela donnera à l'observateur confiance en votre engagement.</a:t>
            </a:r>
          </a:p>
          <a:p>
            <a:pPr marL="342900" indent="-342900" fontAlgn="base">
              <a:buClr>
                <a:srgbClr val="B6D1E1"/>
              </a:buClr>
              <a:buFont typeface="Arial" panose="020B0604020202020204" pitchFamily="34" charset="0"/>
              <a:buChar char="•"/>
            </a:pPr>
            <a:r>
              <a:rPr lang="en-IE" dirty="0"/>
              <a:t>Répétez la prise de vue jusqu'à ce qu'elle soit correcte.</a:t>
            </a:r>
          </a:p>
          <a:p>
            <a:pPr fontAlgn="base">
              <a:buClr>
                <a:srgbClr val="B6D1E1"/>
              </a:buClr>
            </a:pPr>
            <a:endParaRPr lang="en-US" dirty="0"/>
          </a:p>
        </p:txBody>
      </p:sp>
      <p:sp>
        <p:nvSpPr>
          <p:cNvPr id="2" name="Rectangle 1">
            <a:extLst>
              <a:ext uri="{FF2B5EF4-FFF2-40B4-BE49-F238E27FC236}">
                <a16:creationId xmlns:a16="http://schemas.microsoft.com/office/drawing/2014/main" id="{F8C2562B-AC41-2B0C-A135-1304BE29499D}"/>
              </a:ext>
            </a:extLst>
          </p:cNvPr>
          <p:cNvSpPr/>
          <p:nvPr/>
        </p:nvSpPr>
        <p:spPr>
          <a:xfrm>
            <a:off x="4078774" y="5114903"/>
            <a:ext cx="6255466" cy="79041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7B05CE9-5D0D-6FA4-B9A2-9A0F80A3BE61}"/>
              </a:ext>
            </a:extLst>
          </p:cNvPr>
          <p:cNvSpPr txBox="1">
            <a:spLocks/>
          </p:cNvSpPr>
          <p:nvPr/>
        </p:nvSpPr>
        <p:spPr>
          <a:xfrm>
            <a:off x="4172274" y="5210030"/>
            <a:ext cx="5379297" cy="140691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dirty="0">
                <a:hlinkClick r:id="rId2"/>
              </a:rPr>
              <a:t>Comment perfectionner son pitch vidéo pour le crowdfunding | Republic Europe</a:t>
            </a:r>
            <a:endParaRPr lang="en-US" b="1" dirty="0"/>
          </a:p>
        </p:txBody>
      </p:sp>
      <p:grpSp>
        <p:nvGrpSpPr>
          <p:cNvPr id="4" name="Group 3">
            <a:extLst>
              <a:ext uri="{FF2B5EF4-FFF2-40B4-BE49-F238E27FC236}">
                <a16:creationId xmlns:a16="http://schemas.microsoft.com/office/drawing/2014/main" id="{D3CF6D1A-C532-7FB2-6414-2C92A9E2D94E}"/>
              </a:ext>
            </a:extLst>
          </p:cNvPr>
          <p:cNvGrpSpPr/>
          <p:nvPr/>
        </p:nvGrpSpPr>
        <p:grpSpPr>
          <a:xfrm>
            <a:off x="2240653" y="5222739"/>
            <a:ext cx="2788753" cy="578690"/>
            <a:chOff x="845728" y="5174850"/>
            <a:chExt cx="2788753" cy="578690"/>
          </a:xfrm>
        </p:grpSpPr>
        <p:grpSp>
          <p:nvGrpSpPr>
            <p:cNvPr id="6" name="Group 5">
              <a:extLst>
                <a:ext uri="{FF2B5EF4-FFF2-40B4-BE49-F238E27FC236}">
                  <a16:creationId xmlns:a16="http://schemas.microsoft.com/office/drawing/2014/main" id="{88FDF2E1-A428-112F-DA8C-C09A6884C859}"/>
                </a:ext>
              </a:extLst>
            </p:cNvPr>
            <p:cNvGrpSpPr/>
            <p:nvPr/>
          </p:nvGrpSpPr>
          <p:grpSpPr>
            <a:xfrm>
              <a:off x="845728" y="5174850"/>
              <a:ext cx="2788753" cy="578690"/>
              <a:chOff x="2045517" y="6166884"/>
              <a:chExt cx="2788753" cy="578690"/>
            </a:xfrm>
          </p:grpSpPr>
          <p:sp>
            <p:nvSpPr>
              <p:cNvPr id="8" name="Rectangle 7">
                <a:extLst>
                  <a:ext uri="{FF2B5EF4-FFF2-40B4-BE49-F238E27FC236}">
                    <a16:creationId xmlns:a16="http://schemas.microsoft.com/office/drawing/2014/main" id="{3DA413A0-B4E8-8866-F798-121121325FA1}"/>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CA951D-57E6-8FCF-D8DA-595ED96FBC8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75C70D-0B47-BF0C-A6CB-5C75BCC9E7E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latin typeface="Calibri" panose="020F0502020204030204" pitchFamily="34" charset="0"/>
                    <a:ea typeface="Times New Roman" panose="02020603050405020304" pitchFamily="18" charset="0"/>
                    <a:cs typeface="Times New Roman" panose="02020603050405020304" pitchFamily="18" charset="0"/>
                  </a:rPr>
                  <a:t>Lire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7" name="Graphic 6" descr="Books on shelf outline">
              <a:extLst>
                <a:ext uri="{FF2B5EF4-FFF2-40B4-BE49-F238E27FC236}">
                  <a16:creationId xmlns:a16="http://schemas.microsoft.com/office/drawing/2014/main" id="{7D109DF8-7567-A771-E886-2FE804AC28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sp>
        <p:nvSpPr>
          <p:cNvPr id="13" name="Text Placeholder 2">
            <a:extLst>
              <a:ext uri="{FF2B5EF4-FFF2-40B4-BE49-F238E27FC236}">
                <a16:creationId xmlns:a16="http://schemas.microsoft.com/office/drawing/2014/main" id="{1A5ECB88-D908-48FF-CA39-98A259C98A9C}"/>
              </a:ext>
            </a:extLst>
          </p:cNvPr>
          <p:cNvSpPr txBox="1">
            <a:spLocks/>
          </p:cNvSpPr>
          <p:nvPr/>
        </p:nvSpPr>
        <p:spPr>
          <a:xfrm>
            <a:off x="512049" y="1947621"/>
            <a:ext cx="5736955" cy="823993"/>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b="1" dirty="0"/>
              <a:t>Un bon argumentaire vidéo est essentiel !</a:t>
            </a:r>
            <a:endParaRPr lang="en-US" dirty="0"/>
          </a:p>
        </p:txBody>
      </p:sp>
      <p:sp>
        <p:nvSpPr>
          <p:cNvPr id="21" name="TextBox 20">
            <a:extLst>
              <a:ext uri="{FF2B5EF4-FFF2-40B4-BE49-F238E27FC236}">
                <a16:creationId xmlns:a16="http://schemas.microsoft.com/office/drawing/2014/main" id="{3270D243-46F9-9D31-7E11-ABAB81CAC12F}"/>
              </a:ext>
            </a:extLst>
          </p:cNvPr>
          <p:cNvSpPr txBox="1"/>
          <p:nvPr/>
        </p:nvSpPr>
        <p:spPr>
          <a:xfrm>
            <a:off x="501826" y="1347890"/>
            <a:ext cx="10095115" cy="479618"/>
          </a:xfrm>
          <a:prstGeom prst="rect">
            <a:avLst/>
          </a:prstGeom>
          <a:noFill/>
        </p:spPr>
        <p:txBody>
          <a:bodyPr wrap="square">
            <a:spAutoFit/>
          </a:bodyPr>
          <a:lstStyle/>
          <a:p>
            <a:pPr>
              <a:lnSpc>
                <a:spcPts val="2940"/>
              </a:lnSpc>
            </a:pPr>
            <a:r>
              <a:rPr lang="en-US" sz="3200" b="1" dirty="0">
                <a:solidFill>
                  <a:srgbClr val="B6D1E1"/>
                </a:solidFill>
              </a:rPr>
              <a:t>LOW START UP INVESTMENTS - Crowdfunding </a:t>
            </a:r>
          </a:p>
        </p:txBody>
      </p:sp>
    </p:spTree>
    <p:extLst>
      <p:ext uri="{BB962C8B-B14F-4D97-AF65-F5344CB8AC3E}">
        <p14:creationId xmlns:p14="http://schemas.microsoft.com/office/powerpoint/2010/main" val="3451949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SOYEZ INSPIRÉS</a:t>
            </a:r>
          </a:p>
        </p:txBody>
      </p:sp>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14"/>
          </p:nvPr>
        </p:nvSpPr>
        <p:spPr/>
        <p:txBody>
          <a:bodyPr/>
          <a:lstStyle/>
          <a:p>
            <a:endParaRPr lang="en-GB" sz="3600" dirty="0">
              <a:solidFill>
                <a:schemeClr val="bg1"/>
              </a:solidFill>
            </a:endParaRPr>
          </a:p>
          <a:p>
            <a:r>
              <a:rPr lang="en-GB" sz="3600" dirty="0">
                <a:solidFill>
                  <a:schemeClr val="bg1"/>
                </a:solidFill>
              </a:rPr>
              <a:t>QUELQUES LECTURES POUR UN APPRENTISSAGE PLUS APPROFONDI </a:t>
            </a:r>
          </a:p>
        </p:txBody>
      </p:sp>
      <p:grpSp>
        <p:nvGrpSpPr>
          <p:cNvPr id="2" name="Group 1">
            <a:extLst>
              <a:ext uri="{FF2B5EF4-FFF2-40B4-BE49-F238E27FC236}">
                <a16:creationId xmlns:a16="http://schemas.microsoft.com/office/drawing/2014/main" id="{5A7500C9-18B9-80AA-667F-7EFE2CAC0C3E}"/>
              </a:ext>
            </a:extLst>
          </p:cNvPr>
          <p:cNvGrpSpPr/>
          <p:nvPr/>
        </p:nvGrpSpPr>
        <p:grpSpPr>
          <a:xfrm>
            <a:off x="5934085" y="1389187"/>
            <a:ext cx="6257915" cy="5234152"/>
            <a:chOff x="4308293" y="667658"/>
            <a:chExt cx="6811123" cy="5696857"/>
          </a:xfrm>
        </p:grpSpPr>
        <p:pic>
          <p:nvPicPr>
            <p:cNvPr id="3" name="Picture 2">
              <a:extLst>
                <a:ext uri="{FF2B5EF4-FFF2-40B4-BE49-F238E27FC236}">
                  <a16:creationId xmlns:a16="http://schemas.microsoft.com/office/drawing/2014/main" id="{7061EBD5-1E55-F846-1DDD-EA63284B89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5" name="Rectangle 4">
              <a:extLst>
                <a:ext uri="{FF2B5EF4-FFF2-40B4-BE49-F238E27FC236}">
                  <a16:creationId xmlns:a16="http://schemas.microsoft.com/office/drawing/2014/main" id="{DE548D0C-4DA2-E5C3-350E-5084B5C73683}"/>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22022" y="1796142"/>
            <a:ext cx="3947950" cy="446734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lnSpc>
                <a:spcPct val="100000"/>
              </a:lnSpc>
              <a:buClr>
                <a:srgbClr val="B6D1E1"/>
              </a:buClr>
            </a:pPr>
            <a:r>
              <a:rPr lang="en-IE" sz="3200" dirty="0"/>
              <a:t>Des femmes autonomes présentent leur entreprise et partagent leur histoire</a:t>
            </a:r>
          </a:p>
          <a:p>
            <a:pPr fontAlgn="base">
              <a:buClr>
                <a:srgbClr val="B6D1E1"/>
              </a:buClr>
            </a:pPr>
            <a:endParaRPr lang="en-US" sz="2400" dirty="0"/>
          </a:p>
        </p:txBody>
      </p:sp>
      <p:pic>
        <p:nvPicPr>
          <p:cNvPr id="6" name="Online Media 1" title="Empowered women pitch their businesses and share their stories">
            <a:hlinkClick r:id="" action="ppaction://media"/>
            <a:extLst>
              <a:ext uri="{FF2B5EF4-FFF2-40B4-BE49-F238E27FC236}">
                <a16:creationId xmlns:a16="http://schemas.microsoft.com/office/drawing/2014/main" id="{9C94F058-10DB-29CC-BE6D-15828B187EF4}"/>
              </a:ext>
            </a:extLst>
          </p:cNvPr>
          <p:cNvPicPr>
            <a:picLocks noRot="1" noChangeAspect="1"/>
          </p:cNvPicPr>
          <p:nvPr>
            <a:videoFile r:link="rId1"/>
          </p:nvPr>
        </p:nvPicPr>
        <p:blipFill rotWithShape="1">
          <a:blip r:embed="rId4"/>
          <a:srcRect l="6869" r="6869"/>
          <a:stretch/>
        </p:blipFill>
        <p:spPr>
          <a:xfrm>
            <a:off x="7005234" y="1717174"/>
            <a:ext cx="5186766" cy="3397266"/>
          </a:xfrm>
          <a:prstGeom prst="rect">
            <a:avLst/>
          </a:prstGeom>
        </p:spPr>
      </p:pic>
      <p:grpSp>
        <p:nvGrpSpPr>
          <p:cNvPr id="7" name="Group 6">
            <a:extLst>
              <a:ext uri="{FF2B5EF4-FFF2-40B4-BE49-F238E27FC236}">
                <a16:creationId xmlns:a16="http://schemas.microsoft.com/office/drawing/2014/main" id="{B3BADFCF-6847-B7B5-7518-2626EB5AAAC6}"/>
              </a:ext>
            </a:extLst>
          </p:cNvPr>
          <p:cNvGrpSpPr/>
          <p:nvPr/>
        </p:nvGrpSpPr>
        <p:grpSpPr>
          <a:xfrm rot="584197">
            <a:off x="5428052" y="3230155"/>
            <a:ext cx="1686910" cy="1686910"/>
            <a:chOff x="4240924" y="3373820"/>
            <a:chExt cx="1686910" cy="1686910"/>
          </a:xfrm>
        </p:grpSpPr>
        <p:sp>
          <p:nvSpPr>
            <p:cNvPr id="8" name="Oval 7">
              <a:extLst>
                <a:ext uri="{FF2B5EF4-FFF2-40B4-BE49-F238E27FC236}">
                  <a16:creationId xmlns:a16="http://schemas.microsoft.com/office/drawing/2014/main" id="{2D8BAC3F-3238-4D46-3402-587AD52DA54C}"/>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561C99-32A4-E8AE-0921-40B30B6ED81E}"/>
                </a:ext>
              </a:extLst>
            </p:cNvPr>
            <p:cNvSpPr txBox="1"/>
            <p:nvPr/>
          </p:nvSpPr>
          <p:spPr>
            <a:xfrm>
              <a:off x="4352278" y="3531244"/>
              <a:ext cx="1465198" cy="132343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Cliquer pour </a:t>
              </a:r>
              <a:r>
                <a:rPr lang="en-GB" sz="28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voir</a:t>
              </a:r>
              <a:endParaRPr lang="en-GB" sz="28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89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cxnSp>
        <p:nvCxnSpPr>
          <p:cNvPr id="15" name="Straight Connector 14">
            <a:extLst>
              <a:ext uri="{FF2B5EF4-FFF2-40B4-BE49-F238E27FC236}">
                <a16:creationId xmlns:a16="http://schemas.microsoft.com/office/drawing/2014/main" id="{0FA2D817-6D43-60C0-5A10-D6F0A713B59C}"/>
              </a:ext>
            </a:extLst>
          </p:cNvPr>
          <p:cNvCxnSpPr>
            <a:cxnSpLocks/>
          </p:cNvCxnSpPr>
          <p:nvPr/>
        </p:nvCxnSpPr>
        <p:spPr>
          <a:xfrm flipH="1">
            <a:off x="-578090" y="1871526"/>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D26B58C7-C93E-28AC-8352-AB6CF8E4F046}"/>
              </a:ext>
            </a:extLst>
          </p:cNvPr>
          <p:cNvSpPr txBox="1">
            <a:spLocks/>
          </p:cNvSpPr>
          <p:nvPr/>
        </p:nvSpPr>
        <p:spPr>
          <a:xfrm>
            <a:off x="818754" y="1610935"/>
            <a:ext cx="775865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FAIBLES INVESTISSEMENTS DE DÉMARRAGE - SUBVENTIONS</a:t>
            </a:r>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751412" y="2420476"/>
            <a:ext cx="4437642"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dirty="0"/>
              <a:t>Une subvention est une allocation, généralement financière, accordée par un organisme public ou une fondation à un individu ou à une entreprise pour faciliter la réalisation d'un objectif commercial spécifique, par exemple le démarrage, l'expansion, etc.  </a:t>
            </a:r>
          </a:p>
          <a:p>
            <a:pPr fontAlgn="base">
              <a:buClr>
                <a:srgbClr val="B6D1E1"/>
              </a:buClr>
            </a:pPr>
            <a:endParaRPr lang="en-IE" dirty="0"/>
          </a:p>
          <a:p>
            <a:pPr fontAlgn="base">
              <a:buClr>
                <a:srgbClr val="B6D1E1"/>
              </a:buClr>
            </a:pPr>
            <a:r>
              <a:rPr lang="en-IE" dirty="0"/>
              <a:t>Il existe de nombreuses possibilités de subventions locales, régionales et nationales.  Commencez à rechercher celle qui vous convient le mieux.</a:t>
            </a:r>
          </a:p>
          <a:p>
            <a:pPr fontAlgn="base">
              <a:buClr>
                <a:srgbClr val="B6D1E1"/>
              </a:buClr>
            </a:pPr>
            <a:endParaRPr lang="en-US" dirty="0"/>
          </a:p>
        </p:txBody>
      </p:sp>
      <p:sp>
        <p:nvSpPr>
          <p:cNvPr id="2" name="Text Placeholder 2">
            <a:extLst>
              <a:ext uri="{FF2B5EF4-FFF2-40B4-BE49-F238E27FC236}">
                <a16:creationId xmlns:a16="http://schemas.microsoft.com/office/drawing/2014/main" id="{D459100F-206C-7DD3-F41C-F4F1389CB6F1}"/>
              </a:ext>
            </a:extLst>
          </p:cNvPr>
          <p:cNvSpPr txBox="1">
            <a:spLocks/>
          </p:cNvSpPr>
          <p:nvPr/>
        </p:nvSpPr>
        <p:spPr>
          <a:xfrm>
            <a:off x="6205006" y="2228683"/>
            <a:ext cx="5117025"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000" b="1" dirty="0">
                <a:solidFill>
                  <a:srgbClr val="B6D1E1"/>
                </a:solidFill>
              </a:rPr>
              <a:t>SUCCÈS DANS L'OBTENTION DE SUBVENTIONS</a:t>
            </a:r>
          </a:p>
          <a:p>
            <a:pPr fontAlgn="base">
              <a:buClr>
                <a:srgbClr val="B6D1E1"/>
              </a:buClr>
            </a:pPr>
            <a:r>
              <a:rPr lang="en-IE" sz="2000" dirty="0"/>
              <a:t>Comme pour un gâteau, la réussite d'une demande de subvention dépend des ingrédients (vous et votre projet) et du respect d'une bonne recette !   </a:t>
            </a:r>
          </a:p>
          <a:p>
            <a:pPr fontAlgn="base">
              <a:buClr>
                <a:srgbClr val="B6D1E1"/>
              </a:buClr>
            </a:pPr>
            <a:endParaRPr lang="en-IE" sz="2000" dirty="0"/>
          </a:p>
          <a:p>
            <a:pPr fontAlgn="base">
              <a:buClr>
                <a:srgbClr val="B6D1E1"/>
              </a:buClr>
            </a:pPr>
            <a:r>
              <a:rPr lang="en-IE" sz="2000" dirty="0"/>
              <a:t>Dans les diapositives qui suivent, nous partageons nos meilleures pratiques, nos conseils et nos astuces pour obtenir des subventions. Une fois que vous aurez trouvé les ingrédients et la recette, vous serez en mesure de rechercher des financements au niveau local, régional et peut-être même national.</a:t>
            </a:r>
            <a:endParaRPr lang="en-US" sz="2000" dirty="0"/>
          </a:p>
        </p:txBody>
      </p:sp>
      <p:cxnSp>
        <p:nvCxnSpPr>
          <p:cNvPr id="3" name="Straight Connector 2">
            <a:extLst>
              <a:ext uri="{FF2B5EF4-FFF2-40B4-BE49-F238E27FC236}">
                <a16:creationId xmlns:a16="http://schemas.microsoft.com/office/drawing/2014/main" id="{FF65711B-EAA9-FE8D-1AD6-540646D45569}"/>
              </a:ext>
            </a:extLst>
          </p:cNvPr>
          <p:cNvCxnSpPr>
            <a:cxnSpLocks/>
          </p:cNvCxnSpPr>
          <p:nvPr/>
        </p:nvCxnSpPr>
        <p:spPr>
          <a:xfrm flipV="1">
            <a:off x="5777127" y="2305364"/>
            <a:ext cx="0" cy="358620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540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985045" y="2987886"/>
            <a:ext cx="5786003"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600" dirty="0"/>
              <a:t>Vidéo intéressante sur ce que fait et ne fait pas une subvention.</a:t>
            </a:r>
            <a:endParaRPr lang="en-US" sz="2600" dirty="0"/>
          </a:p>
        </p:txBody>
      </p:sp>
      <p:grpSp>
        <p:nvGrpSpPr>
          <p:cNvPr id="4" name="Group 3">
            <a:extLst>
              <a:ext uri="{FF2B5EF4-FFF2-40B4-BE49-F238E27FC236}">
                <a16:creationId xmlns:a16="http://schemas.microsoft.com/office/drawing/2014/main" id="{F3CE73CE-BD40-C269-C13F-272BA56296F5}"/>
              </a:ext>
            </a:extLst>
          </p:cNvPr>
          <p:cNvGrpSpPr/>
          <p:nvPr/>
        </p:nvGrpSpPr>
        <p:grpSpPr>
          <a:xfrm>
            <a:off x="6848690" y="2574808"/>
            <a:ext cx="5343310" cy="4469172"/>
            <a:chOff x="4308293" y="667658"/>
            <a:chExt cx="6811123" cy="5696857"/>
          </a:xfrm>
        </p:grpSpPr>
        <p:pic>
          <p:nvPicPr>
            <p:cNvPr id="6" name="Picture 5">
              <a:extLst>
                <a:ext uri="{FF2B5EF4-FFF2-40B4-BE49-F238E27FC236}">
                  <a16:creationId xmlns:a16="http://schemas.microsoft.com/office/drawing/2014/main" id="{27D55386-C360-C651-B97E-434E5BE512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7" name="Rectangle 6">
              <a:extLst>
                <a:ext uri="{FF2B5EF4-FFF2-40B4-BE49-F238E27FC236}">
                  <a16:creationId xmlns:a16="http://schemas.microsoft.com/office/drawing/2014/main" id="{A269FA5A-D630-3CD9-3601-474EC416CC3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Online Media 1" title="What Is A Grant?">
            <a:hlinkClick r:id="" action="ppaction://media"/>
            <a:extLst>
              <a:ext uri="{FF2B5EF4-FFF2-40B4-BE49-F238E27FC236}">
                <a16:creationId xmlns:a16="http://schemas.microsoft.com/office/drawing/2014/main" id="{C3210F9F-E1FA-E3BE-17B5-53D8144F8656}"/>
              </a:ext>
            </a:extLst>
          </p:cNvPr>
          <p:cNvPicPr>
            <a:picLocks noRot="1" noChangeAspect="1"/>
          </p:cNvPicPr>
          <p:nvPr>
            <a:videoFile r:link="rId1"/>
          </p:nvPr>
        </p:nvPicPr>
        <p:blipFill rotWithShape="1">
          <a:blip r:embed="rId4"/>
          <a:srcRect l="6522" r="6522"/>
          <a:stretch/>
        </p:blipFill>
        <p:spPr>
          <a:xfrm>
            <a:off x="7733654" y="2872805"/>
            <a:ext cx="4458346" cy="2896870"/>
          </a:xfrm>
          <a:prstGeom prst="rect">
            <a:avLst/>
          </a:prstGeom>
        </p:spPr>
      </p:pic>
      <p:grpSp>
        <p:nvGrpSpPr>
          <p:cNvPr id="20" name="Group 19">
            <a:extLst>
              <a:ext uri="{FF2B5EF4-FFF2-40B4-BE49-F238E27FC236}">
                <a16:creationId xmlns:a16="http://schemas.microsoft.com/office/drawing/2014/main" id="{B268B581-7A39-F2AB-F26B-02DC03E6157F}"/>
              </a:ext>
            </a:extLst>
          </p:cNvPr>
          <p:cNvGrpSpPr/>
          <p:nvPr/>
        </p:nvGrpSpPr>
        <p:grpSpPr>
          <a:xfrm rot="584197">
            <a:off x="6063482" y="4353783"/>
            <a:ext cx="1686910" cy="1686910"/>
            <a:chOff x="4240924" y="3373820"/>
            <a:chExt cx="1686910" cy="1686910"/>
          </a:xfrm>
        </p:grpSpPr>
        <p:sp>
          <p:nvSpPr>
            <p:cNvPr id="21" name="Oval 20">
              <a:extLst>
                <a:ext uri="{FF2B5EF4-FFF2-40B4-BE49-F238E27FC236}">
                  <a16:creationId xmlns:a16="http://schemas.microsoft.com/office/drawing/2014/main" id="{58EEFE8F-49B4-DB93-6B4E-6DF8A7717AB2}"/>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7D90CB0-4C36-BD47-7B23-55B58B8B869A}"/>
                </a:ext>
              </a:extLst>
            </p:cNvPr>
            <p:cNvSpPr txBox="1"/>
            <p:nvPr/>
          </p:nvSpPr>
          <p:spPr>
            <a:xfrm>
              <a:off x="4352278" y="3531244"/>
              <a:ext cx="1465198" cy="132343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Cliquer pour </a:t>
              </a:r>
              <a:r>
                <a:rPr lang="en-GB" sz="28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voir</a:t>
              </a:r>
              <a:endParaRPr lang="en-GB" sz="2800" b="0" i="0" dirty="0">
                <a:solidFill>
                  <a:schemeClr val="bg1"/>
                </a:solidFill>
                <a:effectLst/>
                <a:latin typeface="Calibri" panose="020F0502020204030204" pitchFamily="34" charset="0"/>
                <a:cs typeface="Calibri" panose="020F0502020204030204" pitchFamily="34" charset="0"/>
              </a:endParaRPr>
            </a:p>
          </p:txBody>
        </p:sp>
      </p:grpSp>
      <p:sp>
        <p:nvSpPr>
          <p:cNvPr id="2" name="Text Placeholder 4">
            <a:extLst>
              <a:ext uri="{FF2B5EF4-FFF2-40B4-BE49-F238E27FC236}">
                <a16:creationId xmlns:a16="http://schemas.microsoft.com/office/drawing/2014/main" id="{960E458F-5D78-B610-24E4-81676A2E3C48}"/>
              </a:ext>
            </a:extLst>
          </p:cNvPr>
          <p:cNvSpPr txBox="1">
            <a:spLocks/>
          </p:cNvSpPr>
          <p:nvPr/>
        </p:nvSpPr>
        <p:spPr>
          <a:xfrm>
            <a:off x="818754" y="1610935"/>
            <a:ext cx="7758653"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FAIBLES INVESTISSEMENTS DE DÉMARRAGE - SUBVENTIONS</a:t>
            </a:r>
          </a:p>
        </p:txBody>
      </p:sp>
    </p:spTree>
    <p:extLst>
      <p:ext uri="{BB962C8B-B14F-4D97-AF65-F5344CB8AC3E}">
        <p14:creationId xmlns:p14="http://schemas.microsoft.com/office/powerpoint/2010/main" val="67879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758714" y="2327676"/>
            <a:ext cx="10907188"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000" dirty="0"/>
              <a:t>La principale préoccupation des bailleurs de fonds est de s'assurer que votre entreprise est bien planifiée et qu'elle sera durable. </a:t>
            </a:r>
          </a:p>
          <a:p>
            <a:pPr fontAlgn="base">
              <a:buClr>
                <a:srgbClr val="B6D1E1"/>
              </a:buClr>
            </a:pPr>
            <a:endParaRPr lang="en-IE" sz="2000" dirty="0"/>
          </a:p>
          <a:p>
            <a:pPr fontAlgn="base">
              <a:buClr>
                <a:srgbClr val="B6D1E1"/>
              </a:buClr>
            </a:pPr>
            <a:r>
              <a:rPr lang="en-IE" sz="2000" dirty="0"/>
              <a:t>Pour que la demande soit efficace, il faut que vous sachiez clairement pourquoi vous avez besoin d'un financement...</a:t>
            </a:r>
          </a:p>
          <a:p>
            <a:pPr fontAlgn="base">
              <a:buClr>
                <a:srgbClr val="B6D1E1"/>
              </a:buClr>
            </a:pPr>
            <a:endParaRPr lang="en-IE" sz="2000" dirty="0"/>
          </a:p>
          <a:p>
            <a:pPr marL="342900" indent="-342900">
              <a:buFont typeface="Arial" panose="020B0604020202020204" pitchFamily="34" charset="0"/>
              <a:buChar char="•"/>
            </a:pPr>
            <a:r>
              <a:rPr lang="en-IE" sz="2000" dirty="0"/>
              <a:t>Coûts de démarrage, par exemple location d'une cuisine, licence, premier cycle de production</a:t>
            </a:r>
          </a:p>
          <a:p>
            <a:pPr marL="342900" indent="-342900">
              <a:buFont typeface="Arial" panose="020B0604020202020204" pitchFamily="34" charset="0"/>
              <a:buChar char="•"/>
            </a:pPr>
            <a:r>
              <a:rPr lang="en-IE" sz="2000" dirty="0"/>
              <a:t>Nouveaux équipements ou installations, par exemple fours, outils d'emballage, réfrigération</a:t>
            </a:r>
          </a:p>
          <a:p>
            <a:pPr marL="342900" indent="-342900">
              <a:buFont typeface="Arial" panose="020B0604020202020204" pitchFamily="34" charset="0"/>
              <a:buChar char="•"/>
            </a:pPr>
            <a:r>
              <a:rPr lang="en-IE" sz="2000" dirty="0"/>
              <a:t>Développement d'une nouvelle gamme de produits : versions d'essai, recettes régionales, options sans allergènes, etc.</a:t>
            </a:r>
          </a:p>
          <a:p>
            <a:pPr marL="342900" indent="-342900">
              <a:buFont typeface="Arial" panose="020B0604020202020204" pitchFamily="34" charset="0"/>
              <a:buChar char="•"/>
            </a:pPr>
            <a:r>
              <a:rPr lang="en-IE" sz="2000" dirty="0"/>
              <a:t>Formation et perfectionnement, par exemple certification en matière de sécurité alimentaire, planification d'entreprise, marketing dans les médias sociaux</a:t>
            </a:r>
          </a:p>
          <a:p>
            <a:pPr marL="342900" indent="-342900">
              <a:buFont typeface="Arial" panose="020B0604020202020204" pitchFamily="34" charset="0"/>
              <a:buChar char="•"/>
            </a:pPr>
            <a:r>
              <a:rPr lang="en-IE" sz="2000" dirty="0"/>
              <a:t>Recherche et développement : test de la durée de conservation, recherche d'emballages durables, affinage des recettes, etc.</a:t>
            </a:r>
          </a:p>
          <a:p>
            <a:pPr fontAlgn="base">
              <a:buClr>
                <a:srgbClr val="B6D1E1"/>
              </a:buClr>
            </a:pPr>
            <a:endParaRPr lang="en-IE" sz="2000" dirty="0"/>
          </a:p>
          <a:p>
            <a:pPr fontAlgn="base">
              <a:buClr>
                <a:srgbClr val="B6D1E1"/>
              </a:buClr>
            </a:pPr>
            <a:endParaRPr lang="en-IE" sz="2000" dirty="0"/>
          </a:p>
          <a:p>
            <a:pPr fontAlgn="base">
              <a:buClr>
                <a:srgbClr val="B6D1E1"/>
              </a:buClr>
            </a:pPr>
            <a:endParaRPr lang="en-US" sz="2000" dirty="0"/>
          </a:p>
        </p:txBody>
      </p:sp>
      <p:sp>
        <p:nvSpPr>
          <p:cNvPr id="2" name="Text Placeholder 4">
            <a:extLst>
              <a:ext uri="{FF2B5EF4-FFF2-40B4-BE49-F238E27FC236}">
                <a16:creationId xmlns:a16="http://schemas.microsoft.com/office/drawing/2014/main" id="{0E9ABA77-2A1F-C026-2178-3759F05830A0}"/>
              </a:ext>
            </a:extLst>
          </p:cNvPr>
          <p:cNvSpPr txBox="1">
            <a:spLocks/>
          </p:cNvSpPr>
          <p:nvPr/>
        </p:nvSpPr>
        <p:spPr>
          <a:xfrm>
            <a:off x="818754" y="1610935"/>
            <a:ext cx="10847148"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FAIBLES INVESTISSEMENTS DE DÉMARRAGE - SUBVENTIONS</a:t>
            </a:r>
          </a:p>
        </p:txBody>
      </p:sp>
    </p:spTree>
    <p:extLst>
      <p:ext uri="{BB962C8B-B14F-4D97-AF65-F5344CB8AC3E}">
        <p14:creationId xmlns:p14="http://schemas.microsoft.com/office/powerpoint/2010/main" val="1656152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424065" y="1397800"/>
            <a:ext cx="10275186" cy="3174159"/>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dirty="0"/>
              <a:t>Jusqu'à 50 % des demandes reçues par les financeurs ne répondent pas aux critères publiés. Au minimum, vous devez lire les lignes directrices publiées par le financeur.  </a:t>
            </a:r>
          </a:p>
          <a:p>
            <a:pPr fontAlgn="base">
              <a:buClr>
                <a:srgbClr val="B6D1E1"/>
              </a:buClr>
            </a:pPr>
            <a:endParaRPr lang="en-IE" dirty="0"/>
          </a:p>
          <a:p>
            <a:pPr fontAlgn="base">
              <a:buClr>
                <a:srgbClr val="B6D1E1"/>
              </a:buClr>
            </a:pPr>
            <a:r>
              <a:rPr lang="en-IE" b="1" dirty="0"/>
              <a:t>Tenez compte des </a:t>
            </a:r>
            <a:r>
              <a:rPr lang="en-IE" dirty="0"/>
              <a:t>motivations du financeur, du format de candidature, du niveau de financement, des délais de soumission, de l'éligibilité et du processus de prise de décision.</a:t>
            </a:r>
          </a:p>
          <a:p>
            <a:pPr fontAlgn="base">
              <a:buClr>
                <a:srgbClr val="B6D1E1"/>
              </a:buClr>
            </a:pPr>
            <a:endParaRPr lang="en-IE" dirty="0"/>
          </a:p>
          <a:p>
            <a:pPr>
              <a:buNone/>
            </a:pPr>
            <a:r>
              <a:rPr lang="en-GB" dirty="0"/>
              <a:t>Liez votre demande de financement à des </a:t>
            </a:r>
            <a:r>
              <a:rPr lang="en-GB" b="1" dirty="0"/>
              <a:t>résultats concrets </a:t>
            </a:r>
            <a:r>
              <a:rPr lang="en-GB" dirty="0"/>
              <a:t>:</a:t>
            </a:r>
          </a:p>
          <a:p>
            <a:pPr>
              <a:buNone/>
            </a:pPr>
            <a:endParaRPr lang="en-GB" dirty="0"/>
          </a:p>
          <a:p>
            <a:pPr marL="342900" indent="-342900">
              <a:buFont typeface="Arial" panose="020B0604020202020204" pitchFamily="34" charset="0"/>
              <a:buChar char="•"/>
            </a:pPr>
            <a:r>
              <a:rPr lang="en-GB" dirty="0"/>
              <a:t>Cela vous aidera-t-il à augmenter vos ventes ?</a:t>
            </a:r>
          </a:p>
          <a:p>
            <a:pPr marL="342900" indent="-342900">
              <a:buFont typeface="Arial" panose="020B0604020202020204" pitchFamily="34" charset="0"/>
              <a:buChar char="•"/>
            </a:pPr>
            <a:r>
              <a:rPr lang="en-GB" dirty="0"/>
              <a:t>Atteindre de nouveaux clients ?</a:t>
            </a:r>
          </a:p>
          <a:p>
            <a:pPr marL="342900" indent="-342900">
              <a:buFont typeface="Arial" panose="020B0604020202020204" pitchFamily="34" charset="0"/>
              <a:buChar char="•"/>
            </a:pPr>
            <a:r>
              <a:rPr lang="en-GB" dirty="0"/>
              <a:t>Fournir un emploi pour vous et peut-être pour d'autres ?</a:t>
            </a:r>
          </a:p>
          <a:p>
            <a:pPr marL="342900" indent="-342900">
              <a:buFont typeface="Arial" panose="020B0604020202020204" pitchFamily="34" charset="0"/>
              <a:buChar char="•"/>
            </a:pPr>
            <a:r>
              <a:rPr lang="en-GB" dirty="0"/>
              <a:t>Réduire les déchets ou améliorer la durabilité ?</a:t>
            </a:r>
          </a:p>
          <a:p>
            <a:endParaRPr lang="en-GB" dirty="0"/>
          </a:p>
          <a:p>
            <a:r>
              <a:rPr lang="en-GB" dirty="0"/>
              <a:t>Une explication claire et assurée de la manière dont l'argent vous aidera à </a:t>
            </a:r>
            <a:r>
              <a:rPr lang="en-GB" dirty="0" err="1"/>
              <a:t>vous</a:t>
            </a:r>
            <a:r>
              <a:rPr lang="en-GB" dirty="0"/>
              <a:t> developer </a:t>
            </a:r>
            <a:r>
              <a:rPr lang="en-GB" dirty="0" err="1"/>
              <a:t>est</a:t>
            </a:r>
            <a:r>
              <a:rPr lang="en-GB" dirty="0"/>
              <a:t> la clé du succès.</a:t>
            </a:r>
          </a:p>
          <a:p>
            <a:pPr fontAlgn="base">
              <a:buClr>
                <a:srgbClr val="B6D1E1"/>
              </a:buClr>
            </a:pPr>
            <a:endParaRPr lang="en-IE" dirty="0"/>
          </a:p>
          <a:p>
            <a:pPr fontAlgn="base">
              <a:buClr>
                <a:srgbClr val="B6D1E1"/>
              </a:buClr>
            </a:pPr>
            <a:endParaRPr lang="en-IE" dirty="0"/>
          </a:p>
          <a:p>
            <a:pPr fontAlgn="base">
              <a:buClr>
                <a:srgbClr val="B6D1E1"/>
              </a:buClr>
            </a:pPr>
            <a:endParaRPr lang="en-US" dirty="0"/>
          </a:p>
        </p:txBody>
      </p:sp>
      <p:grpSp>
        <p:nvGrpSpPr>
          <p:cNvPr id="3" name="Group 2">
            <a:extLst>
              <a:ext uri="{FF2B5EF4-FFF2-40B4-BE49-F238E27FC236}">
                <a16:creationId xmlns:a16="http://schemas.microsoft.com/office/drawing/2014/main" id="{E30F5BC2-3216-F253-92A2-D692DE0B853B}"/>
              </a:ext>
            </a:extLst>
          </p:cNvPr>
          <p:cNvGrpSpPr/>
          <p:nvPr/>
        </p:nvGrpSpPr>
        <p:grpSpPr>
          <a:xfrm>
            <a:off x="9098280" y="3700862"/>
            <a:ext cx="2560320" cy="1673605"/>
            <a:chOff x="8575675" y="2358219"/>
            <a:chExt cx="3311525" cy="1944688"/>
          </a:xfrm>
        </p:grpSpPr>
        <p:pic>
          <p:nvPicPr>
            <p:cNvPr id="4" name="Picture 3" descr="Icon&#10;&#10;Description automatically generated">
              <a:extLst>
                <a:ext uri="{FF2B5EF4-FFF2-40B4-BE49-F238E27FC236}">
                  <a16:creationId xmlns:a16="http://schemas.microsoft.com/office/drawing/2014/main" id="{1840D711-559E-14FE-A708-9F39D52D0E93}"/>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11" name="Picture 10" descr="Icon&#10;&#10;Description automatically generated">
              <a:extLst>
                <a:ext uri="{FF2B5EF4-FFF2-40B4-BE49-F238E27FC236}">
                  <a16:creationId xmlns:a16="http://schemas.microsoft.com/office/drawing/2014/main" id="{D171F304-CFA7-9F34-2607-1D674B5B17D9}"/>
                </a:ext>
              </a:extLst>
            </p:cNvPr>
            <p:cNvPicPr>
              <a:picLocks noChangeAspect="1"/>
            </p:cNvPicPr>
            <p:nvPr/>
          </p:nvPicPr>
          <p:blipFill>
            <a:blip r:embed="rId3"/>
            <a:stretch>
              <a:fillRect/>
            </a:stretch>
          </p:blipFill>
          <p:spPr>
            <a:xfrm>
              <a:off x="9326880" y="3330562"/>
              <a:ext cx="309245" cy="337260"/>
            </a:xfrm>
            <a:prstGeom prst="rect">
              <a:avLst/>
            </a:prstGeom>
          </p:spPr>
        </p:pic>
      </p:grpSp>
    </p:spTree>
    <p:extLst>
      <p:ext uri="{BB962C8B-B14F-4D97-AF65-F5344CB8AC3E}">
        <p14:creationId xmlns:p14="http://schemas.microsoft.com/office/powerpoint/2010/main" val="37360785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384795" y="1332988"/>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000" b="1" dirty="0">
                <a:solidFill>
                  <a:srgbClr val="B6D1E1"/>
                </a:solidFill>
              </a:rPr>
              <a:t>TOP TIPS </a:t>
            </a:r>
          </a:p>
          <a:p>
            <a:pPr fontAlgn="base">
              <a:buClr>
                <a:srgbClr val="B6D1E1"/>
              </a:buClr>
            </a:pPr>
            <a:endParaRPr lang="en-IE" sz="1800" b="1" dirty="0"/>
          </a:p>
          <a:p>
            <a:pPr fontAlgn="base">
              <a:buClr>
                <a:srgbClr val="B6D1E1"/>
              </a:buClr>
            </a:pPr>
            <a:r>
              <a:rPr lang="en-IE" sz="1800" b="1" dirty="0"/>
              <a:t>Les gens donnent aux gens</a:t>
            </a:r>
          </a:p>
          <a:p>
            <a:pPr marL="342900" indent="-342900" fontAlgn="base">
              <a:buClr>
                <a:srgbClr val="B6D1E1"/>
              </a:buClr>
              <a:buFont typeface="Arial" panose="020B0604020202020204" pitchFamily="34" charset="0"/>
              <a:buChar char="•"/>
            </a:pPr>
            <a:r>
              <a:rPr lang="en-IE" sz="1800" dirty="0"/>
              <a:t>Soyez créatif et engageant à propos de votre idée, c'est l'occasion de vous distinguer des autres. Vendez votre idée et suscitez l'intérêt du lecteur.</a:t>
            </a:r>
          </a:p>
          <a:p>
            <a:pPr marL="342900" indent="-342900" fontAlgn="base">
              <a:buClr>
                <a:srgbClr val="B6D1E1"/>
              </a:buClr>
              <a:buFont typeface="Arial" panose="020B0604020202020204" pitchFamily="34" charset="0"/>
              <a:buChar char="•"/>
            </a:pPr>
            <a:r>
              <a:rPr lang="en-IE" sz="1800" dirty="0"/>
              <a:t>Renforcez votre crédibilité et soyez professionnel ! </a:t>
            </a:r>
          </a:p>
          <a:p>
            <a:pPr marL="342900" indent="-342900" fontAlgn="base">
              <a:buClr>
                <a:srgbClr val="B6D1E1"/>
              </a:buClr>
              <a:buFont typeface="Arial" panose="020B0604020202020204" pitchFamily="34" charset="0"/>
              <a:buChar char="•"/>
            </a:pPr>
            <a:r>
              <a:rPr lang="en-IE" sz="1800" dirty="0"/>
              <a:t>L'une des principales raisons pour lesquelles les demandes sont financées est que les financeurs sont convaincus que le demandeur est bien organisé et qu'il est un promoteur capable de mener à bien le projet proposé.</a:t>
            </a:r>
          </a:p>
          <a:p>
            <a:pPr fontAlgn="base">
              <a:buClr>
                <a:srgbClr val="B6D1E1"/>
              </a:buClr>
            </a:pPr>
            <a:endParaRPr lang="en-IE" sz="1800" dirty="0"/>
          </a:p>
          <a:p>
            <a:pPr fontAlgn="base">
              <a:buClr>
                <a:srgbClr val="B6D1E1"/>
              </a:buClr>
            </a:pPr>
            <a:r>
              <a:rPr lang="en-IE" sz="1800" b="1" dirty="0"/>
              <a:t>Ne partez pas du principe que le bailleur de fonds connaît votre entreprise ou vos antécédents.</a:t>
            </a:r>
          </a:p>
          <a:p>
            <a:pPr marL="342900" indent="-342900" fontAlgn="base">
              <a:buClr>
                <a:srgbClr val="B6D1E1"/>
              </a:buClr>
              <a:buFont typeface="Arial" panose="020B0604020202020204" pitchFamily="34" charset="0"/>
              <a:buChar char="•"/>
            </a:pPr>
            <a:r>
              <a:rPr lang="en-IE" sz="1800" dirty="0"/>
              <a:t>Décrivez votre projet de manière sincère et succincte.</a:t>
            </a:r>
          </a:p>
          <a:p>
            <a:pPr marL="342900" indent="-342900" fontAlgn="base">
              <a:buClr>
                <a:srgbClr val="B6D1E1"/>
              </a:buClr>
              <a:buFont typeface="Arial" panose="020B0604020202020204" pitchFamily="34" charset="0"/>
              <a:buChar char="•"/>
            </a:pPr>
            <a:r>
              <a:rPr lang="en-IE" sz="1800" dirty="0"/>
              <a:t>Décomposer les exigences de la demande en petits morceaux</a:t>
            </a:r>
          </a:p>
          <a:p>
            <a:pPr marL="342900" indent="-342900" fontAlgn="base">
              <a:buClr>
                <a:srgbClr val="B6D1E1"/>
              </a:buClr>
              <a:buFont typeface="Arial" panose="020B0604020202020204" pitchFamily="34" charset="0"/>
              <a:buChar char="•"/>
            </a:pPr>
            <a:r>
              <a:rPr lang="en-IE" sz="1800" dirty="0"/>
              <a:t>Réfléchissez bien à la présentation ; la plupart des financeurs lisent de nombreuses demandes et si une demande est facile à lire et bien présentée, cela leur facilite la vie.</a:t>
            </a:r>
          </a:p>
          <a:p>
            <a:pPr marL="342900" indent="-342900" fontAlgn="base">
              <a:buClr>
                <a:srgbClr val="B6D1E1"/>
              </a:buClr>
              <a:buFont typeface="Arial" panose="020B0604020202020204" pitchFamily="34" charset="0"/>
              <a:buChar char="•"/>
            </a:pPr>
            <a:r>
              <a:rPr lang="en-IE" sz="1800" dirty="0"/>
              <a:t>Ne faites pas trop de promesses - vous devrez un jour tenir vos promesses.</a:t>
            </a:r>
          </a:p>
          <a:p>
            <a:pPr marL="342900" indent="-342900" fontAlgn="base">
              <a:buClr>
                <a:srgbClr val="B6D1E1"/>
              </a:buClr>
              <a:buFont typeface="Arial" panose="020B0604020202020204" pitchFamily="34" charset="0"/>
              <a:buChar char="•"/>
            </a:pPr>
            <a:r>
              <a:rPr lang="en-IE" sz="1800" dirty="0"/>
              <a:t>L'élaboration d'une demande de fonds prend toujours beaucoup plus de temps qu'on ne le pense !</a:t>
            </a:r>
          </a:p>
          <a:p>
            <a:pPr fontAlgn="base">
              <a:buClr>
                <a:srgbClr val="B6D1E1"/>
              </a:buClr>
            </a:pPr>
            <a:endParaRPr lang="en-US" sz="1800" dirty="0"/>
          </a:p>
        </p:txBody>
      </p:sp>
    </p:spTree>
    <p:extLst>
      <p:ext uri="{BB962C8B-B14F-4D97-AF65-F5344CB8AC3E}">
        <p14:creationId xmlns:p14="http://schemas.microsoft.com/office/powerpoint/2010/main" val="1607069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2231-2F2F-BDEC-0DB1-47E63FCB16F9}"/>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6A092CA4-68E1-1C66-3669-FB9A882C6E82}"/>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54BEC2F0-B5B6-2EFB-81A2-ACA307A3A606}"/>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800" b="1" dirty="0">
                <a:solidFill>
                  <a:srgbClr val="B6D1E1"/>
                </a:solidFill>
              </a:rPr>
              <a:t>TOP TIPS </a:t>
            </a:r>
          </a:p>
          <a:p>
            <a:pPr fontAlgn="base">
              <a:buClr>
                <a:srgbClr val="B6D1E1"/>
              </a:buClr>
            </a:pPr>
            <a:endParaRPr lang="en-IE" b="1" dirty="0"/>
          </a:p>
          <a:p>
            <a:pPr fontAlgn="base">
              <a:buClr>
                <a:srgbClr val="B6D1E1"/>
              </a:buClr>
            </a:pPr>
            <a:r>
              <a:rPr lang="en-IE" b="1" dirty="0"/>
              <a:t>N'oubliez pas qu'il s'agit d'une concurrence </a:t>
            </a:r>
          </a:p>
          <a:p>
            <a:pPr marL="342900" indent="-342900" fontAlgn="base">
              <a:buClr>
                <a:srgbClr val="B6D1E1"/>
              </a:buClr>
              <a:buFont typeface="Arial" panose="020B0604020202020204" pitchFamily="34" charset="0"/>
              <a:buChar char="•"/>
            </a:pPr>
            <a:r>
              <a:rPr lang="en-IE" dirty="0"/>
              <a:t>Mettez toutes les chances de votre côté</a:t>
            </a:r>
          </a:p>
          <a:p>
            <a:pPr marL="342900" indent="-342900" fontAlgn="base">
              <a:buClr>
                <a:srgbClr val="B6D1E1"/>
              </a:buClr>
              <a:buFont typeface="Arial" panose="020B0604020202020204" pitchFamily="34" charset="0"/>
              <a:buChar char="•"/>
            </a:pPr>
            <a:r>
              <a:rPr lang="en-IE" dirty="0"/>
              <a:t>Rédigez votre candidature d'une manière intéressante qui reflète l'énergie et l'esprit de votre projet (style journaliste).</a:t>
            </a:r>
          </a:p>
          <a:p>
            <a:pPr marL="342900" indent="-342900" fontAlgn="base">
              <a:buClr>
                <a:srgbClr val="B6D1E1"/>
              </a:buClr>
              <a:buFont typeface="Arial" panose="020B0604020202020204" pitchFamily="34" charset="0"/>
              <a:buChar char="•"/>
            </a:pPr>
            <a:r>
              <a:rPr lang="en-IE" dirty="0"/>
              <a:t>La force de la preuve du besoin. Il ne suffit pas de dire : "nous savons... nous pensons....", mais de l'étayer par des recherches pertinentes.</a:t>
            </a:r>
          </a:p>
          <a:p>
            <a:pPr marL="342900" indent="-342900" fontAlgn="base">
              <a:buClr>
                <a:srgbClr val="B6D1E1"/>
              </a:buClr>
              <a:buFont typeface="Arial" panose="020B0604020202020204" pitchFamily="34" charset="0"/>
              <a:buChar char="•"/>
            </a:pPr>
            <a:r>
              <a:rPr lang="en-IE" dirty="0"/>
              <a:t>Montrez que votre projet est complémentaire. Il n'est pas en concurrence avec d'autres - la raison pour laquelle vous êtes différent est d'une importance vitale.</a:t>
            </a:r>
          </a:p>
          <a:p>
            <a:pPr marL="342900" indent="-342900" fontAlgn="base">
              <a:buClr>
                <a:srgbClr val="B6D1E1"/>
              </a:buClr>
              <a:buFont typeface="Arial" panose="020B0604020202020204" pitchFamily="34" charset="0"/>
              <a:buChar char="•"/>
            </a:pPr>
            <a:r>
              <a:rPr lang="en-IE" dirty="0"/>
              <a:t>Enfin, n'hésitez pas à contacter l'agence de financement avant de déposer votre candidature</a:t>
            </a:r>
          </a:p>
          <a:p>
            <a:pPr fontAlgn="base">
              <a:buClr>
                <a:srgbClr val="B6D1E1"/>
              </a:buClr>
            </a:pPr>
            <a:endParaRPr lang="en-US" dirty="0"/>
          </a:p>
        </p:txBody>
      </p:sp>
    </p:spTree>
    <p:extLst>
      <p:ext uri="{BB962C8B-B14F-4D97-AF65-F5344CB8AC3E}">
        <p14:creationId xmlns:p14="http://schemas.microsoft.com/office/powerpoint/2010/main" val="4155065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8F471-724D-9F4E-54E3-8265BD556135}"/>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71BC3009-D773-B91A-A276-8360AED953AB}"/>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6A8D0A9B-BC5B-5CAF-6F7C-5FA84B082771}"/>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800" b="1" dirty="0">
                <a:solidFill>
                  <a:srgbClr val="B6D1E1"/>
                </a:solidFill>
              </a:rPr>
              <a:t>SUÈDE</a:t>
            </a:r>
          </a:p>
          <a:p>
            <a:pPr fontAlgn="base">
              <a:buClr>
                <a:srgbClr val="B6D1E1"/>
              </a:buClr>
            </a:pPr>
            <a:endParaRPr lang="en-IE" b="1" dirty="0"/>
          </a:p>
          <a:p>
            <a:pPr fontAlgn="base">
              <a:buClr>
                <a:srgbClr val="B6D1E1"/>
              </a:buClr>
            </a:pPr>
            <a:endParaRPr lang="en-US" dirty="0"/>
          </a:p>
        </p:txBody>
      </p:sp>
      <p:graphicFrame>
        <p:nvGraphicFramePr>
          <p:cNvPr id="2" name="Table 1">
            <a:extLst>
              <a:ext uri="{FF2B5EF4-FFF2-40B4-BE49-F238E27FC236}">
                <a16:creationId xmlns:a16="http://schemas.microsoft.com/office/drawing/2014/main" id="{D6724415-4C89-04EF-EBFD-A8B4A4EB0222}"/>
              </a:ext>
            </a:extLst>
          </p:cNvPr>
          <p:cNvGraphicFramePr>
            <a:graphicFrameLocks noGrp="1"/>
          </p:cNvGraphicFramePr>
          <p:nvPr>
            <p:extLst>
              <p:ext uri="{D42A27DB-BD31-4B8C-83A1-F6EECF244321}">
                <p14:modId xmlns:p14="http://schemas.microsoft.com/office/powerpoint/2010/main" val="2214632377"/>
              </p:ext>
            </p:extLst>
          </p:nvPr>
        </p:nvGraphicFramePr>
        <p:xfrm>
          <a:off x="630808" y="1816840"/>
          <a:ext cx="10897364" cy="4520726"/>
        </p:xfrm>
        <a:graphic>
          <a:graphicData uri="http://schemas.openxmlformats.org/drawingml/2006/table">
            <a:tbl>
              <a:tblPr/>
              <a:tblGrid>
                <a:gridCol w="1405555">
                  <a:extLst>
                    <a:ext uri="{9D8B030D-6E8A-4147-A177-3AD203B41FA5}">
                      <a16:colId xmlns:a16="http://schemas.microsoft.com/office/drawing/2014/main" val="1617009092"/>
                    </a:ext>
                  </a:extLst>
                </a:gridCol>
                <a:gridCol w="4043127">
                  <a:extLst>
                    <a:ext uri="{9D8B030D-6E8A-4147-A177-3AD203B41FA5}">
                      <a16:colId xmlns:a16="http://schemas.microsoft.com/office/drawing/2014/main" val="3829384549"/>
                    </a:ext>
                  </a:extLst>
                </a:gridCol>
                <a:gridCol w="2724341">
                  <a:extLst>
                    <a:ext uri="{9D8B030D-6E8A-4147-A177-3AD203B41FA5}">
                      <a16:colId xmlns:a16="http://schemas.microsoft.com/office/drawing/2014/main" val="2939049573"/>
                    </a:ext>
                  </a:extLst>
                </a:gridCol>
                <a:gridCol w="2724341">
                  <a:extLst>
                    <a:ext uri="{9D8B030D-6E8A-4147-A177-3AD203B41FA5}">
                      <a16:colId xmlns:a16="http://schemas.microsoft.com/office/drawing/2014/main" val="1534239146"/>
                    </a:ext>
                  </a:extLst>
                </a:gridCol>
              </a:tblGrid>
              <a:tr h="355211">
                <a:tc>
                  <a:txBody>
                    <a:bodyPr/>
                    <a:lstStyle/>
                    <a:p>
                      <a:r>
                        <a:rPr lang="en-IE" sz="2000" b="1" dirty="0">
                          <a:solidFill>
                            <a:srgbClr val="94C7B0"/>
                          </a:solidFill>
                        </a:rPr>
                        <a:t>Type</a:t>
                      </a:r>
                    </a:p>
                  </a:txBody>
                  <a:tcPr marL="88803" marR="88803" marT="44401" marB="44401" anchor="ctr">
                    <a:lnL>
                      <a:noFill/>
                    </a:lnL>
                    <a:lnR>
                      <a:noFill/>
                    </a:lnR>
                    <a:lnT>
                      <a:noFill/>
                    </a:lnT>
                    <a:lnB>
                      <a:noFill/>
                    </a:lnB>
                    <a:noFill/>
                  </a:tcPr>
                </a:tc>
                <a:tc>
                  <a:txBody>
                    <a:bodyPr/>
                    <a:lstStyle/>
                    <a:p>
                      <a:r>
                        <a:rPr lang="en-IE" sz="2000" b="1" dirty="0">
                          <a:solidFill>
                            <a:srgbClr val="94C7B0"/>
                          </a:solidFill>
                        </a:rPr>
                        <a:t>Exemple de subvention / soutien</a:t>
                      </a:r>
                    </a:p>
                  </a:txBody>
                  <a:tcPr marL="88803" marR="88803" marT="44401" marB="44401" anchor="ctr">
                    <a:lnL>
                      <a:noFill/>
                    </a:lnL>
                    <a:lnR>
                      <a:noFill/>
                    </a:lnR>
                    <a:lnT>
                      <a:noFill/>
                    </a:lnT>
                    <a:lnB>
                      <a:noFill/>
                    </a:lnB>
                    <a:noFill/>
                  </a:tcPr>
                </a:tc>
                <a:tc>
                  <a:txBody>
                    <a:bodyPr/>
                    <a:lstStyle/>
                    <a:p>
                      <a:r>
                        <a:rPr lang="en-IE" sz="2000" b="1">
                          <a:solidFill>
                            <a:srgbClr val="94C7B0"/>
                          </a:solidFill>
                        </a:rPr>
                        <a:t>Qui l'offre</a:t>
                      </a:r>
                    </a:p>
                  </a:txBody>
                  <a:tcPr marL="88803" marR="88803" marT="44401" marB="44401" anchor="ctr">
                    <a:lnL>
                      <a:noFill/>
                    </a:lnL>
                    <a:lnR>
                      <a:noFill/>
                    </a:lnR>
                    <a:lnT>
                      <a:noFill/>
                    </a:lnT>
                    <a:lnB>
                      <a:noFill/>
                    </a:lnB>
                    <a:noFill/>
                  </a:tcPr>
                </a:tc>
                <a:tc>
                  <a:txBody>
                    <a:bodyPr/>
                    <a:lstStyle/>
                    <a:p>
                      <a:r>
                        <a:rPr lang="en-IE" sz="2000" b="1" dirty="0">
                          <a:solidFill>
                            <a:srgbClr val="94C7B0"/>
                          </a:solidFill>
                        </a:rPr>
                        <a:t>Notes</a:t>
                      </a:r>
                    </a:p>
                  </a:txBody>
                  <a:tcPr marL="88803" marR="88803" marT="44401" marB="44401" anchor="ctr">
                    <a:lnL>
                      <a:noFill/>
                    </a:lnL>
                    <a:lnR>
                      <a:noFill/>
                    </a:lnR>
                    <a:lnT>
                      <a:noFill/>
                    </a:lnT>
                    <a:lnB>
                      <a:noFill/>
                    </a:lnB>
                    <a:noFill/>
                  </a:tcPr>
                </a:tc>
                <a:extLst>
                  <a:ext uri="{0D108BD9-81ED-4DB2-BD59-A6C34878D82A}">
                    <a16:rowId xmlns:a16="http://schemas.microsoft.com/office/drawing/2014/main" val="376656784"/>
                  </a:ext>
                </a:extLst>
              </a:tr>
              <a:tr h="1420845">
                <a:tc>
                  <a:txBody>
                    <a:bodyPr/>
                    <a:lstStyle/>
                    <a:p>
                      <a:r>
                        <a:rPr lang="en-IE" sz="2000" b="1" dirty="0">
                          <a:solidFill>
                            <a:srgbClr val="B6D1E1"/>
                          </a:solidFill>
                        </a:rPr>
                        <a:t>Locale</a:t>
                      </a:r>
                      <a:endParaRPr lang="en-IE" sz="2000" dirty="0">
                        <a:solidFill>
                          <a:srgbClr val="B6D1E1"/>
                        </a:solidFill>
                      </a:endParaRPr>
                    </a:p>
                  </a:txBody>
                  <a:tcPr marL="88803" marR="88803" marT="44401" marB="44401" anchor="ctr">
                    <a:lnL>
                      <a:noFill/>
                    </a:lnL>
                    <a:lnR>
                      <a:noFill/>
                    </a:lnR>
                    <a:lnT>
                      <a:noFill/>
                    </a:lnT>
                    <a:lnB>
                      <a:noFill/>
                    </a:lnB>
                    <a:noFill/>
                  </a:tcPr>
                </a:tc>
                <a:tc>
                  <a:txBody>
                    <a:bodyPr/>
                    <a:lstStyle/>
                    <a:p>
                      <a:r>
                        <a:rPr lang="en-IE" sz="1600" b="1" dirty="0" err="1"/>
                        <a:t>Le </a:t>
                      </a:r>
                      <a:r>
                        <a:rPr lang="en-IE" sz="1600" b="1" dirty="0"/>
                        <a:t>prix </a:t>
                      </a:r>
                      <a:r>
                        <a:rPr lang="en-IE" sz="1600" b="1" dirty="0" err="1"/>
                        <a:t>de l</a:t>
                      </a:r>
                      <a:r>
                        <a:rPr lang="en-IE" sz="1600" b="1" dirty="0"/>
                        <a:t>'énergie</a:t>
                      </a:r>
                    </a:p>
                  </a:txBody>
                  <a:tcPr marL="88803" marR="88803" marT="44401" marB="44401" anchor="ctr">
                    <a:lnL>
                      <a:noFill/>
                    </a:lnL>
                    <a:lnR>
                      <a:noFill/>
                    </a:lnR>
                    <a:lnT>
                      <a:noFill/>
                    </a:lnT>
                    <a:lnB>
                      <a:noFill/>
                    </a:lnB>
                    <a:noFill/>
                  </a:tcPr>
                </a:tc>
                <a:tc>
                  <a:txBody>
                    <a:bodyPr/>
                    <a:lstStyle/>
                    <a:p>
                      <a:r>
                        <a:rPr lang="sv-SE" sz="1600" dirty="0"/>
                        <a:t>Services municipaux de l'emploi (via Arbetsförmedlingen)</a:t>
                      </a:r>
                    </a:p>
                  </a:txBody>
                  <a:tcPr marL="88803" marR="88803" marT="44401" marB="44401" anchor="ctr">
                    <a:lnL>
                      <a:noFill/>
                    </a:lnL>
                    <a:lnR>
                      <a:noFill/>
                    </a:lnR>
                    <a:lnT>
                      <a:noFill/>
                    </a:lnT>
                    <a:lnB>
                      <a:noFill/>
                    </a:lnB>
                    <a:noFill/>
                  </a:tcPr>
                </a:tc>
                <a:tc>
                  <a:txBody>
                    <a:bodyPr/>
                    <a:lstStyle/>
                    <a:p>
                      <a:r>
                        <a:rPr lang="en-GB" sz="1600" dirty="0"/>
                        <a:t>Pour les chômeurs qui créent une entreprise. Peut inclure un accompagnement et un soutien financier.</a:t>
                      </a:r>
                    </a:p>
                  </a:txBody>
                  <a:tcPr marL="88803" marR="88803" marT="44401" marB="44401" anchor="ctr">
                    <a:lnL>
                      <a:noFill/>
                    </a:lnL>
                    <a:lnR>
                      <a:noFill/>
                    </a:lnR>
                    <a:lnT>
                      <a:noFill/>
                    </a:lnT>
                    <a:lnB>
                      <a:noFill/>
                    </a:lnB>
                    <a:noFill/>
                  </a:tcPr>
                </a:tc>
                <a:extLst>
                  <a:ext uri="{0D108BD9-81ED-4DB2-BD59-A6C34878D82A}">
                    <a16:rowId xmlns:a16="http://schemas.microsoft.com/office/drawing/2014/main" val="3319909931"/>
                  </a:ext>
                </a:extLst>
              </a:tr>
              <a:tr h="1420845">
                <a:tc>
                  <a:txBody>
                    <a:bodyPr/>
                    <a:lstStyle/>
                    <a:p>
                      <a:r>
                        <a:rPr lang="en-IE" sz="2000" b="1">
                          <a:solidFill>
                            <a:srgbClr val="B6D1E1"/>
                          </a:solidFill>
                        </a:rPr>
                        <a:t>Régionale</a:t>
                      </a:r>
                      <a:endParaRPr lang="en-IE" sz="2000">
                        <a:solidFill>
                          <a:srgbClr val="B6D1E1"/>
                        </a:solidFill>
                      </a:endParaRPr>
                    </a:p>
                  </a:txBody>
                  <a:tcPr marL="88803" marR="88803" marT="44401" marB="44401" anchor="ctr">
                    <a:lnL>
                      <a:noFill/>
                    </a:lnL>
                    <a:lnR>
                      <a:noFill/>
                    </a:lnR>
                    <a:lnT>
                      <a:noFill/>
                    </a:lnT>
                    <a:lnB>
                      <a:noFill/>
                    </a:lnB>
                    <a:noFill/>
                  </a:tcPr>
                </a:tc>
                <a:tc>
                  <a:txBody>
                    <a:bodyPr/>
                    <a:lstStyle/>
                    <a:p>
                      <a:r>
                        <a:rPr lang="en-IE" sz="1600" b="1" dirty="0"/>
                        <a:t>Soutien régional de l'ALMI</a:t>
                      </a:r>
                    </a:p>
                  </a:txBody>
                  <a:tcPr marL="88803" marR="88803" marT="44401" marB="44401" anchor="ctr">
                    <a:lnL>
                      <a:noFill/>
                    </a:lnL>
                    <a:lnR>
                      <a:noFill/>
                    </a:lnR>
                    <a:lnT>
                      <a:noFill/>
                    </a:lnT>
                    <a:lnB>
                      <a:noFill/>
                    </a:lnB>
                    <a:noFill/>
                  </a:tcPr>
                </a:tc>
                <a:tc>
                  <a:txBody>
                    <a:bodyPr/>
                    <a:lstStyle/>
                    <a:p>
                      <a:r>
                        <a:rPr lang="en-IE" sz="1600" dirty="0"/>
                        <a:t>ALMI </a:t>
                      </a:r>
                      <a:r>
                        <a:rPr lang="en-IE" sz="1600" dirty="0" err="1"/>
                        <a:t>Företagspartner</a:t>
                      </a:r>
                      <a:endParaRPr lang="en-IE" sz="1600" dirty="0"/>
                    </a:p>
                  </a:txBody>
                  <a:tcPr marL="88803" marR="88803" marT="44401" marB="44401" anchor="ctr">
                    <a:lnL>
                      <a:noFill/>
                    </a:lnL>
                    <a:lnR>
                      <a:noFill/>
                    </a:lnR>
                    <a:lnT>
                      <a:noFill/>
                    </a:lnT>
                    <a:lnB>
                      <a:noFill/>
                    </a:lnB>
                    <a:noFill/>
                  </a:tcPr>
                </a:tc>
                <a:tc>
                  <a:txBody>
                    <a:bodyPr/>
                    <a:lstStyle/>
                    <a:p>
                      <a:r>
                        <a:rPr lang="en-GB" sz="1600" dirty="0"/>
                        <a:t>Offre des prêts et des subventions pour le développement des petites entreprises, y compris les femmes et les fondateurs immigrés.</a:t>
                      </a:r>
                    </a:p>
                  </a:txBody>
                  <a:tcPr marL="88803" marR="88803" marT="44401" marB="44401" anchor="ctr">
                    <a:lnL>
                      <a:noFill/>
                    </a:lnL>
                    <a:lnR>
                      <a:noFill/>
                    </a:lnR>
                    <a:lnT>
                      <a:noFill/>
                    </a:lnT>
                    <a:lnB>
                      <a:noFill/>
                    </a:lnB>
                    <a:noFill/>
                  </a:tcPr>
                </a:tc>
                <a:extLst>
                  <a:ext uri="{0D108BD9-81ED-4DB2-BD59-A6C34878D82A}">
                    <a16:rowId xmlns:a16="http://schemas.microsoft.com/office/drawing/2014/main" val="3633542305"/>
                  </a:ext>
                </a:extLst>
              </a:tr>
              <a:tr h="1154437">
                <a:tc>
                  <a:txBody>
                    <a:bodyPr/>
                    <a:lstStyle/>
                    <a:p>
                      <a:r>
                        <a:rPr lang="en-IE" sz="2000" b="1" dirty="0">
                          <a:solidFill>
                            <a:srgbClr val="B6D1E1"/>
                          </a:solidFill>
                        </a:rPr>
                        <a:t>Nationales</a:t>
                      </a:r>
                      <a:endParaRPr lang="en-IE" sz="2000" dirty="0">
                        <a:solidFill>
                          <a:srgbClr val="B6D1E1"/>
                        </a:solidFill>
                      </a:endParaRPr>
                    </a:p>
                  </a:txBody>
                  <a:tcPr marL="88803" marR="88803" marT="44401" marB="44401" anchor="ctr">
                    <a:lnL>
                      <a:noFill/>
                    </a:lnL>
                    <a:lnR>
                      <a:noFill/>
                    </a:lnR>
                    <a:lnT>
                      <a:noFill/>
                    </a:lnT>
                    <a:lnB>
                      <a:noFill/>
                    </a:lnB>
                    <a:noFill/>
                  </a:tcPr>
                </a:tc>
                <a:tc>
                  <a:txBody>
                    <a:bodyPr/>
                    <a:lstStyle/>
                    <a:p>
                      <a:r>
                        <a:rPr lang="en-GB" sz="1600" b="1" dirty="0" err="1"/>
                        <a:t>Tillväxtverket </a:t>
                      </a:r>
                      <a:r>
                        <a:rPr lang="en-GB" sz="1600" b="1" dirty="0"/>
                        <a:t>(Agence suédoise pour la croissance économique et régionale)</a:t>
                      </a:r>
                    </a:p>
                  </a:txBody>
                  <a:tcPr marL="88803" marR="88803" marT="44401" marB="44401" anchor="ctr">
                    <a:lnL>
                      <a:noFill/>
                    </a:lnL>
                    <a:lnR>
                      <a:noFill/>
                    </a:lnR>
                    <a:lnT>
                      <a:noFill/>
                    </a:lnT>
                    <a:lnB>
                      <a:noFill/>
                    </a:lnB>
                    <a:noFill/>
                  </a:tcPr>
                </a:tc>
                <a:tc>
                  <a:txBody>
                    <a:bodyPr/>
                    <a:lstStyle/>
                    <a:p>
                      <a:r>
                        <a:rPr lang="en-IE" sz="1600"/>
                        <a:t>Agence gouvernementale</a:t>
                      </a:r>
                    </a:p>
                  </a:txBody>
                  <a:tcPr marL="88803" marR="88803" marT="44401" marB="44401" anchor="ctr">
                    <a:lnL>
                      <a:noFill/>
                    </a:lnL>
                    <a:lnR>
                      <a:noFill/>
                    </a:lnR>
                    <a:lnT>
                      <a:noFill/>
                    </a:lnT>
                    <a:lnB>
                      <a:noFill/>
                    </a:lnB>
                    <a:noFill/>
                  </a:tcPr>
                </a:tc>
                <a:tc>
                  <a:txBody>
                    <a:bodyPr/>
                    <a:lstStyle/>
                    <a:p>
                      <a:r>
                        <a:rPr lang="en-GB" sz="1600" dirty="0"/>
                        <a:t>Propose des appels à propositions et des programmes de soutien axés sur l'innovation et l'égalité.</a:t>
                      </a:r>
                    </a:p>
                  </a:txBody>
                  <a:tcPr marL="88803" marR="88803" marT="44401" marB="44401" anchor="ctr">
                    <a:lnL>
                      <a:noFill/>
                    </a:lnL>
                    <a:lnR>
                      <a:noFill/>
                    </a:lnR>
                    <a:lnT>
                      <a:noFill/>
                    </a:lnT>
                    <a:lnB>
                      <a:noFill/>
                    </a:lnB>
                    <a:noFill/>
                  </a:tcPr>
                </a:tc>
                <a:extLst>
                  <a:ext uri="{0D108BD9-81ED-4DB2-BD59-A6C34878D82A}">
                    <a16:rowId xmlns:a16="http://schemas.microsoft.com/office/drawing/2014/main" val="1788017124"/>
                  </a:ext>
                </a:extLst>
              </a:tr>
            </a:tbl>
          </a:graphicData>
        </a:graphic>
      </p:graphicFrame>
    </p:spTree>
    <p:extLst>
      <p:ext uri="{BB962C8B-B14F-4D97-AF65-F5344CB8AC3E}">
        <p14:creationId xmlns:p14="http://schemas.microsoft.com/office/powerpoint/2010/main" val="4293650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27A14-C89D-FDF8-C07E-15CE89805DF6}"/>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87D2CE8D-A57A-31EB-A678-4E4DD2ABC810}"/>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AEB7320C-2C0A-9916-57A6-A22007A52861}"/>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800" b="1" dirty="0">
                <a:solidFill>
                  <a:srgbClr val="B6D1E1"/>
                </a:solidFill>
              </a:rPr>
              <a:t>IRLANDE </a:t>
            </a:r>
          </a:p>
          <a:p>
            <a:pPr fontAlgn="base">
              <a:buClr>
                <a:srgbClr val="B6D1E1"/>
              </a:buClr>
            </a:pPr>
            <a:endParaRPr lang="en-IE" b="1" dirty="0"/>
          </a:p>
          <a:p>
            <a:pPr fontAlgn="base">
              <a:buClr>
                <a:srgbClr val="B6D1E1"/>
              </a:buClr>
            </a:pPr>
            <a:endParaRPr lang="en-US" dirty="0"/>
          </a:p>
        </p:txBody>
      </p:sp>
      <p:graphicFrame>
        <p:nvGraphicFramePr>
          <p:cNvPr id="3" name="Table 2">
            <a:extLst>
              <a:ext uri="{FF2B5EF4-FFF2-40B4-BE49-F238E27FC236}">
                <a16:creationId xmlns:a16="http://schemas.microsoft.com/office/drawing/2014/main" id="{038DDBD6-6223-5902-A2F9-F9DD1490E733}"/>
              </a:ext>
            </a:extLst>
          </p:cNvPr>
          <p:cNvGraphicFramePr>
            <a:graphicFrameLocks noGrp="1"/>
          </p:cNvGraphicFramePr>
          <p:nvPr>
            <p:extLst>
              <p:ext uri="{D42A27DB-BD31-4B8C-83A1-F6EECF244321}">
                <p14:modId xmlns:p14="http://schemas.microsoft.com/office/powerpoint/2010/main" val="80197299"/>
              </p:ext>
            </p:extLst>
          </p:nvPr>
        </p:nvGraphicFramePr>
        <p:xfrm>
          <a:off x="820732" y="1762802"/>
          <a:ext cx="10837868" cy="4723593"/>
        </p:xfrm>
        <a:graphic>
          <a:graphicData uri="http://schemas.openxmlformats.org/drawingml/2006/table">
            <a:tbl>
              <a:tblPr/>
              <a:tblGrid>
                <a:gridCol w="1418203">
                  <a:extLst>
                    <a:ext uri="{9D8B030D-6E8A-4147-A177-3AD203B41FA5}">
                      <a16:colId xmlns:a16="http://schemas.microsoft.com/office/drawing/2014/main" val="1693927876"/>
                    </a:ext>
                  </a:extLst>
                </a:gridCol>
                <a:gridCol w="2998694">
                  <a:extLst>
                    <a:ext uri="{9D8B030D-6E8A-4147-A177-3AD203B41FA5}">
                      <a16:colId xmlns:a16="http://schemas.microsoft.com/office/drawing/2014/main" val="3377810947"/>
                    </a:ext>
                  </a:extLst>
                </a:gridCol>
                <a:gridCol w="2286000">
                  <a:extLst>
                    <a:ext uri="{9D8B030D-6E8A-4147-A177-3AD203B41FA5}">
                      <a16:colId xmlns:a16="http://schemas.microsoft.com/office/drawing/2014/main" val="232496605"/>
                    </a:ext>
                  </a:extLst>
                </a:gridCol>
                <a:gridCol w="4134971">
                  <a:extLst>
                    <a:ext uri="{9D8B030D-6E8A-4147-A177-3AD203B41FA5}">
                      <a16:colId xmlns:a16="http://schemas.microsoft.com/office/drawing/2014/main" val="3696642391"/>
                    </a:ext>
                  </a:extLst>
                </a:gridCol>
              </a:tblGrid>
              <a:tr h="316461">
                <a:tc>
                  <a:txBody>
                    <a:bodyPr/>
                    <a:lstStyle/>
                    <a:p>
                      <a:r>
                        <a:rPr lang="en-IE" sz="2000" b="1" dirty="0">
                          <a:solidFill>
                            <a:srgbClr val="B6D1E1"/>
                          </a:solidFill>
                        </a:rPr>
                        <a:t>Type</a:t>
                      </a:r>
                    </a:p>
                  </a:txBody>
                  <a:tcPr marL="79115" marR="79115" marT="39558" marB="39558" anchor="ctr">
                    <a:lnL>
                      <a:noFill/>
                    </a:lnL>
                    <a:lnR>
                      <a:noFill/>
                    </a:lnR>
                    <a:lnT>
                      <a:noFill/>
                    </a:lnT>
                    <a:lnB>
                      <a:noFill/>
                    </a:lnB>
                    <a:noFill/>
                  </a:tcPr>
                </a:tc>
                <a:tc>
                  <a:txBody>
                    <a:bodyPr/>
                    <a:lstStyle/>
                    <a:p>
                      <a:r>
                        <a:rPr lang="en-IE" sz="2000" b="1" dirty="0">
                          <a:solidFill>
                            <a:srgbClr val="B6D1E1"/>
                          </a:solidFill>
                        </a:rPr>
                        <a:t>Exemple de subvention / soutien</a:t>
                      </a:r>
                    </a:p>
                  </a:txBody>
                  <a:tcPr marL="79115" marR="79115" marT="39558" marB="39558" anchor="ctr">
                    <a:lnL>
                      <a:noFill/>
                    </a:lnL>
                    <a:lnR>
                      <a:noFill/>
                    </a:lnR>
                    <a:lnT>
                      <a:noFill/>
                    </a:lnT>
                    <a:lnB>
                      <a:noFill/>
                    </a:lnB>
                    <a:noFill/>
                  </a:tcPr>
                </a:tc>
                <a:tc>
                  <a:txBody>
                    <a:bodyPr/>
                    <a:lstStyle/>
                    <a:p>
                      <a:r>
                        <a:rPr lang="en-IE" sz="2000" b="1" dirty="0">
                          <a:solidFill>
                            <a:srgbClr val="B6D1E1"/>
                          </a:solidFill>
                        </a:rPr>
                        <a:t>Qui l'offre</a:t>
                      </a:r>
                    </a:p>
                  </a:txBody>
                  <a:tcPr marL="79115" marR="79115" marT="39558" marB="39558" anchor="ctr">
                    <a:lnL>
                      <a:noFill/>
                    </a:lnL>
                    <a:lnR>
                      <a:noFill/>
                    </a:lnR>
                    <a:lnT>
                      <a:noFill/>
                    </a:lnT>
                    <a:lnB>
                      <a:noFill/>
                    </a:lnB>
                    <a:noFill/>
                  </a:tcPr>
                </a:tc>
                <a:tc>
                  <a:txBody>
                    <a:bodyPr/>
                    <a:lstStyle/>
                    <a:p>
                      <a:r>
                        <a:rPr lang="en-IE" sz="2000" b="1" dirty="0">
                          <a:solidFill>
                            <a:srgbClr val="B6D1E1"/>
                          </a:solidFill>
                        </a:rPr>
                        <a:t>Notes</a:t>
                      </a:r>
                    </a:p>
                  </a:txBody>
                  <a:tcPr marL="79115" marR="79115" marT="39558" marB="39558" anchor="ctr">
                    <a:lnL>
                      <a:noFill/>
                    </a:lnL>
                    <a:lnR>
                      <a:noFill/>
                    </a:lnR>
                    <a:lnT>
                      <a:noFill/>
                    </a:lnT>
                    <a:lnB>
                      <a:noFill/>
                    </a:lnB>
                    <a:noFill/>
                  </a:tcPr>
                </a:tc>
                <a:extLst>
                  <a:ext uri="{0D108BD9-81ED-4DB2-BD59-A6C34878D82A}">
                    <a16:rowId xmlns:a16="http://schemas.microsoft.com/office/drawing/2014/main" val="1422705343"/>
                  </a:ext>
                </a:extLst>
              </a:tr>
              <a:tr h="1265844">
                <a:tc>
                  <a:txBody>
                    <a:bodyPr/>
                    <a:lstStyle/>
                    <a:p>
                      <a:r>
                        <a:rPr lang="en-IE" sz="2000" b="1" dirty="0">
                          <a:solidFill>
                            <a:srgbClr val="94C7B0"/>
                          </a:solidFill>
                        </a:rPr>
                        <a:t>Locale</a:t>
                      </a:r>
                      <a:endParaRPr lang="en-IE" sz="2000" dirty="0">
                        <a:solidFill>
                          <a:srgbClr val="94C7B0"/>
                        </a:solidFill>
                      </a:endParaRPr>
                    </a:p>
                  </a:txBody>
                  <a:tcPr marL="79115" marR="79115" marT="39558" marB="39558" anchor="ctr">
                    <a:lnL>
                      <a:noFill/>
                    </a:lnL>
                    <a:lnR>
                      <a:noFill/>
                    </a:lnR>
                    <a:lnT>
                      <a:noFill/>
                    </a:lnT>
                    <a:lnB>
                      <a:noFill/>
                    </a:lnB>
                    <a:noFill/>
                  </a:tcPr>
                </a:tc>
                <a:tc>
                  <a:txBody>
                    <a:bodyPr/>
                    <a:lstStyle/>
                    <a:p>
                      <a:r>
                        <a:rPr lang="en-IE" sz="1600" b="1" dirty="0"/>
                        <a:t>Subvention pour l'étude de faisabilité</a:t>
                      </a:r>
                    </a:p>
                  </a:txBody>
                  <a:tcPr marL="79115" marR="79115" marT="39558" marB="39558" anchor="ctr">
                    <a:lnL>
                      <a:noFill/>
                    </a:lnL>
                    <a:lnR>
                      <a:noFill/>
                    </a:lnR>
                    <a:lnT>
                      <a:noFill/>
                    </a:lnT>
                    <a:lnB>
                      <a:noFill/>
                    </a:lnB>
                    <a:noFill/>
                  </a:tcPr>
                </a:tc>
                <a:tc>
                  <a:txBody>
                    <a:bodyPr/>
                    <a:lstStyle/>
                    <a:p>
                      <a:r>
                        <a:rPr lang="en-IE" sz="1600" dirty="0"/>
                        <a:t>Bureau de l'entreprise locale (LEO)</a:t>
                      </a:r>
                    </a:p>
                  </a:txBody>
                  <a:tcPr marL="79115" marR="79115" marT="39558" marB="39558" anchor="ctr">
                    <a:lnL>
                      <a:noFill/>
                    </a:lnL>
                    <a:lnR>
                      <a:noFill/>
                    </a:lnR>
                    <a:lnT>
                      <a:noFill/>
                    </a:lnT>
                    <a:lnB>
                      <a:noFill/>
                    </a:lnB>
                    <a:noFill/>
                  </a:tcPr>
                </a:tc>
                <a:tc>
                  <a:txBody>
                    <a:bodyPr/>
                    <a:lstStyle/>
                    <a:p>
                      <a:r>
                        <a:rPr lang="en-GB" sz="1600" dirty="0"/>
                        <a:t>Il soutient la recherche, l'analyse du marché et le test de nouvelles idées de produits - idéal pour les concepts alimentaires en phase de démarrage.</a:t>
                      </a:r>
                    </a:p>
                  </a:txBody>
                  <a:tcPr marL="79115" marR="79115" marT="39558" marB="39558" anchor="ctr">
                    <a:lnL>
                      <a:noFill/>
                    </a:lnL>
                    <a:lnR>
                      <a:noFill/>
                    </a:lnR>
                    <a:lnT>
                      <a:noFill/>
                    </a:lnT>
                    <a:lnB>
                      <a:noFill/>
                    </a:lnB>
                    <a:noFill/>
                  </a:tcPr>
                </a:tc>
                <a:extLst>
                  <a:ext uri="{0D108BD9-81ED-4DB2-BD59-A6C34878D82A}">
                    <a16:rowId xmlns:a16="http://schemas.microsoft.com/office/drawing/2014/main" val="1171554119"/>
                  </a:ext>
                </a:extLst>
              </a:tr>
              <a:tr h="1265844">
                <a:tc>
                  <a:txBody>
                    <a:bodyPr/>
                    <a:lstStyle/>
                    <a:p>
                      <a:r>
                        <a:rPr lang="en-IE" sz="2000" b="1">
                          <a:solidFill>
                            <a:srgbClr val="94C7B0"/>
                          </a:solidFill>
                        </a:rPr>
                        <a:t>Régionale</a:t>
                      </a:r>
                      <a:endParaRPr lang="en-IE" sz="2000">
                        <a:solidFill>
                          <a:srgbClr val="94C7B0"/>
                        </a:solidFill>
                      </a:endParaRPr>
                    </a:p>
                  </a:txBody>
                  <a:tcPr marL="79115" marR="79115" marT="39558" marB="39558" anchor="ctr">
                    <a:lnL>
                      <a:noFill/>
                    </a:lnL>
                    <a:lnR>
                      <a:noFill/>
                    </a:lnR>
                    <a:lnT>
                      <a:noFill/>
                    </a:lnT>
                    <a:lnB>
                      <a:noFill/>
                    </a:lnB>
                    <a:noFill/>
                  </a:tcPr>
                </a:tc>
                <a:tc>
                  <a:txBody>
                    <a:bodyPr/>
                    <a:lstStyle/>
                    <a:p>
                      <a:r>
                        <a:rPr lang="en-IE" sz="1600" b="1" dirty="0"/>
                        <a:t>Subvention d'amorçage</a:t>
                      </a:r>
                    </a:p>
                  </a:txBody>
                  <a:tcPr marL="79115" marR="79115" marT="39558" marB="39558" anchor="ctr">
                    <a:lnL>
                      <a:noFill/>
                    </a:lnL>
                    <a:lnR>
                      <a:noFill/>
                    </a:lnR>
                    <a:lnT>
                      <a:noFill/>
                    </a:lnT>
                    <a:lnB>
                      <a:noFill/>
                    </a:lnB>
                    <a:noFill/>
                  </a:tcPr>
                </a:tc>
                <a:tc>
                  <a:txBody>
                    <a:bodyPr/>
                    <a:lstStyle/>
                    <a:p>
                      <a:r>
                        <a:rPr lang="en-IE" sz="1600" dirty="0"/>
                        <a:t>LEO (au niveau régional)</a:t>
                      </a:r>
                    </a:p>
                  </a:txBody>
                  <a:tcPr marL="79115" marR="79115" marT="39558" marB="39558" anchor="ctr">
                    <a:lnL>
                      <a:noFill/>
                    </a:lnL>
                    <a:lnR>
                      <a:noFill/>
                    </a:lnR>
                    <a:lnT>
                      <a:noFill/>
                    </a:lnT>
                    <a:lnB>
                      <a:noFill/>
                    </a:lnB>
                    <a:noFill/>
                  </a:tcPr>
                </a:tc>
                <a:tc>
                  <a:txBody>
                    <a:bodyPr/>
                    <a:lstStyle/>
                    <a:p>
                      <a:r>
                        <a:rPr lang="en-GB" sz="1600" dirty="0"/>
                        <a:t>Destiné aux micro-entreprises (moins de 10 salariés) qui démarrent une activité - couvre le capital, les salaires et les frais d'installation.</a:t>
                      </a:r>
                    </a:p>
                  </a:txBody>
                  <a:tcPr marL="79115" marR="79115" marT="39558" marB="39558" anchor="ctr">
                    <a:lnL>
                      <a:noFill/>
                    </a:lnL>
                    <a:lnR>
                      <a:noFill/>
                    </a:lnR>
                    <a:lnT>
                      <a:noFill/>
                    </a:lnT>
                    <a:lnB>
                      <a:noFill/>
                    </a:lnB>
                    <a:noFill/>
                  </a:tcPr>
                </a:tc>
                <a:extLst>
                  <a:ext uri="{0D108BD9-81ED-4DB2-BD59-A6C34878D82A}">
                    <a16:rowId xmlns:a16="http://schemas.microsoft.com/office/drawing/2014/main" val="3548341372"/>
                  </a:ext>
                </a:extLst>
              </a:tr>
              <a:tr h="1503189">
                <a:tc>
                  <a:txBody>
                    <a:bodyPr/>
                    <a:lstStyle/>
                    <a:p>
                      <a:r>
                        <a:rPr lang="en-IE" sz="2000" b="1" dirty="0">
                          <a:solidFill>
                            <a:srgbClr val="94C7B0"/>
                          </a:solidFill>
                        </a:rPr>
                        <a:t>Nationales</a:t>
                      </a:r>
                      <a:endParaRPr lang="en-IE" sz="2000" dirty="0">
                        <a:solidFill>
                          <a:srgbClr val="94C7B0"/>
                        </a:solidFill>
                      </a:endParaRPr>
                    </a:p>
                  </a:txBody>
                  <a:tcPr marL="79115" marR="79115" marT="39558" marB="39558" anchor="ctr">
                    <a:lnL>
                      <a:noFill/>
                    </a:lnL>
                    <a:lnR>
                      <a:noFill/>
                    </a:lnR>
                    <a:lnT>
                      <a:noFill/>
                    </a:lnT>
                    <a:lnB>
                      <a:noFill/>
                    </a:lnB>
                    <a:noFill/>
                  </a:tcPr>
                </a:tc>
                <a:tc>
                  <a:txBody>
                    <a:bodyPr/>
                    <a:lstStyle/>
                    <a:p>
                      <a:r>
                        <a:rPr lang="en-IE" sz="1600" b="1" dirty="0"/>
                        <a:t>Enterprise Ireland - New Frontiers / Chèques innovation</a:t>
                      </a:r>
                    </a:p>
                  </a:txBody>
                  <a:tcPr marL="79115" marR="79115" marT="39558" marB="39558" anchor="ctr">
                    <a:lnL>
                      <a:noFill/>
                    </a:lnL>
                    <a:lnR>
                      <a:noFill/>
                    </a:lnR>
                    <a:lnT>
                      <a:noFill/>
                    </a:lnT>
                    <a:lnB>
                      <a:noFill/>
                    </a:lnB>
                    <a:noFill/>
                  </a:tcPr>
                </a:tc>
                <a:tc>
                  <a:txBody>
                    <a:bodyPr/>
                    <a:lstStyle/>
                    <a:p>
                      <a:r>
                        <a:rPr lang="en-IE" sz="1600"/>
                        <a:t>Enterprise Ireland</a:t>
                      </a:r>
                    </a:p>
                  </a:txBody>
                  <a:tcPr marL="79115" marR="79115" marT="39558" marB="39558" anchor="ctr">
                    <a:lnL>
                      <a:noFill/>
                    </a:lnL>
                    <a:lnR>
                      <a:noFill/>
                    </a:lnR>
                    <a:lnT>
                      <a:noFill/>
                    </a:lnT>
                    <a:lnB>
                      <a:noFill/>
                    </a:lnB>
                    <a:noFill/>
                  </a:tcPr>
                </a:tc>
                <a:tc>
                  <a:txBody>
                    <a:bodyPr/>
                    <a:lstStyle/>
                    <a:p>
                      <a:r>
                        <a:rPr lang="en-GB" sz="1600" dirty="0"/>
                        <a:t>Financement et formation au niveau national pour les jeunes entreprises à fort potentiel de croissance, y compris l'innovation en matière de produits alimentaires et l'expansion du marché.</a:t>
                      </a:r>
                    </a:p>
                  </a:txBody>
                  <a:tcPr marL="79115" marR="79115" marT="39558" marB="39558" anchor="ctr">
                    <a:lnL>
                      <a:noFill/>
                    </a:lnL>
                    <a:lnR>
                      <a:noFill/>
                    </a:lnR>
                    <a:lnT>
                      <a:noFill/>
                    </a:lnT>
                    <a:lnB>
                      <a:noFill/>
                    </a:lnB>
                    <a:noFill/>
                  </a:tcPr>
                </a:tc>
                <a:extLst>
                  <a:ext uri="{0D108BD9-81ED-4DB2-BD59-A6C34878D82A}">
                    <a16:rowId xmlns:a16="http://schemas.microsoft.com/office/drawing/2014/main" val="2557164616"/>
                  </a:ext>
                </a:extLst>
              </a:tr>
            </a:tbl>
          </a:graphicData>
        </a:graphic>
      </p:graphicFrame>
    </p:spTree>
    <p:extLst>
      <p:ext uri="{BB962C8B-B14F-4D97-AF65-F5344CB8AC3E}">
        <p14:creationId xmlns:p14="http://schemas.microsoft.com/office/powerpoint/2010/main" val="168169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VOTRE ENTREPRISE SERA-T-ELLE VIABLE ?</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2" y="1766887"/>
            <a:ext cx="3350702"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Si vous ne connaissez pas vraiment vos coûts, vous ne pouvez pas savoir si vous allez faire des bénéfices ou non. De nombreux entrepreneurs débutants confondent chiffre d'affaires et bénéfices.</a:t>
            </a:r>
          </a:p>
          <a:p>
            <a:pPr>
              <a:buClr>
                <a:srgbClr val="B6D1E1"/>
              </a:buClr>
            </a:pPr>
            <a:endParaRPr lang="en-US" dirty="0"/>
          </a:p>
          <a:p>
            <a:pPr>
              <a:buClr>
                <a:srgbClr val="B6D1E1"/>
              </a:buClr>
            </a:pPr>
            <a:r>
              <a:rPr lang="en-US" b="1" dirty="0"/>
              <a:t>Soyons clairs...</a:t>
            </a:r>
          </a:p>
          <a:p>
            <a:pPr>
              <a:buClr>
                <a:srgbClr val="B6D1E1"/>
              </a:buClr>
            </a:pPr>
            <a:endParaRPr lang="en-US" dirty="0"/>
          </a:p>
        </p:txBody>
      </p:sp>
      <p:sp>
        <p:nvSpPr>
          <p:cNvPr id="6" name="Text Placeholder 7">
            <a:extLst>
              <a:ext uri="{FF2B5EF4-FFF2-40B4-BE49-F238E27FC236}">
                <a16:creationId xmlns:a16="http://schemas.microsoft.com/office/drawing/2014/main" id="{4BC5934A-E1E4-DCF8-26DF-8E14CF7D0920}"/>
              </a:ext>
            </a:extLst>
          </p:cNvPr>
          <p:cNvSpPr txBox="1">
            <a:spLocks/>
          </p:cNvSpPr>
          <p:nvPr/>
        </p:nvSpPr>
        <p:spPr>
          <a:xfrm>
            <a:off x="4923295" y="1766887"/>
            <a:ext cx="65402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en-US" b="1" dirty="0">
                <a:solidFill>
                  <a:srgbClr val="94C7B0"/>
                </a:solidFill>
              </a:rPr>
              <a:t>Coût </a:t>
            </a:r>
            <a:r>
              <a:rPr lang="en-US" dirty="0"/>
              <a:t>- le montant nécessaire pour produire le produit ou le service à vendre.</a:t>
            </a:r>
          </a:p>
          <a:p>
            <a:pPr marL="342900" indent="-342900">
              <a:buClr>
                <a:srgbClr val="B6D1E1"/>
              </a:buClr>
              <a:buFont typeface="Arial" panose="020B0604020202020204" pitchFamily="34" charset="0"/>
              <a:buChar char="•"/>
            </a:pPr>
            <a:r>
              <a:rPr lang="en-US" dirty="0"/>
              <a:t>Le prix est le prix de vente par unité que les clients paient pour votre produit ou service. Ainsi, lorsque les clients demandent "Combien ça coûte ?", votre réponse est votre prix.</a:t>
            </a:r>
          </a:p>
          <a:p>
            <a:pPr marL="342900" indent="-342900">
              <a:buClr>
                <a:srgbClr val="B6D1E1"/>
              </a:buClr>
              <a:buFont typeface="Arial" panose="020B0604020202020204" pitchFamily="34" charset="0"/>
              <a:buChar char="•"/>
            </a:pPr>
            <a:r>
              <a:rPr lang="en-US" b="1" dirty="0">
                <a:solidFill>
                  <a:srgbClr val="94C7B0"/>
                </a:solidFill>
              </a:rPr>
              <a:t>Le chiffre d'affaires </a:t>
            </a:r>
            <a:r>
              <a:rPr lang="en-US" dirty="0"/>
              <a:t>est le montant des recettes de l'entreprise (générées par les ventes).</a:t>
            </a:r>
          </a:p>
          <a:p>
            <a:pPr marL="342900" indent="-342900">
              <a:buClr>
                <a:srgbClr val="B6D1E1"/>
              </a:buClr>
              <a:buFont typeface="Arial" panose="020B0604020202020204" pitchFamily="34" charset="0"/>
              <a:buChar char="•"/>
            </a:pPr>
            <a:r>
              <a:rPr lang="en-US" b="1" dirty="0">
                <a:solidFill>
                  <a:srgbClr val="94C7B0"/>
                </a:solidFill>
              </a:rPr>
              <a:t>Le bénéfice </a:t>
            </a:r>
            <a:r>
              <a:rPr lang="en-US" dirty="0"/>
              <a:t>est ce qui reste lorsque vous avez couvert tous vos coûts.</a:t>
            </a:r>
          </a:p>
          <a:p>
            <a:pPr marL="342900" indent="-342900">
              <a:buClr>
                <a:srgbClr val="B6D1E1"/>
              </a:buClr>
              <a:buFont typeface="Arial" panose="020B0604020202020204" pitchFamily="34" charset="0"/>
              <a:buChar char="•"/>
            </a:pPr>
            <a:endParaRPr lang="en-US" dirty="0"/>
          </a:p>
        </p:txBody>
      </p:sp>
      <p:cxnSp>
        <p:nvCxnSpPr>
          <p:cNvPr id="7" name="Straight Connector 6">
            <a:extLst>
              <a:ext uri="{FF2B5EF4-FFF2-40B4-BE49-F238E27FC236}">
                <a16:creationId xmlns:a16="http://schemas.microsoft.com/office/drawing/2014/main" id="{1B8B45F2-C0A2-AEDB-2090-E6155ED4FDD4}"/>
              </a:ext>
            </a:extLst>
          </p:cNvPr>
          <p:cNvCxnSpPr>
            <a:cxnSpLocks/>
          </p:cNvCxnSpPr>
          <p:nvPr/>
        </p:nvCxnSpPr>
        <p:spPr>
          <a:xfrm flipV="1">
            <a:off x="4358564" y="1717891"/>
            <a:ext cx="0" cy="274562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B8EC3F0-6234-C863-E955-78DD95A1901C}"/>
              </a:ext>
            </a:extLst>
          </p:cNvPr>
          <p:cNvGrpSpPr/>
          <p:nvPr/>
        </p:nvGrpSpPr>
        <p:grpSpPr>
          <a:xfrm>
            <a:off x="2518527" y="4830792"/>
            <a:ext cx="2641372" cy="1651625"/>
            <a:chOff x="8575675" y="2358219"/>
            <a:chExt cx="3311525" cy="1944688"/>
          </a:xfrm>
        </p:grpSpPr>
        <p:pic>
          <p:nvPicPr>
            <p:cNvPr id="13" name="Picture 12" descr="Icon&#10;&#10;Description automatically generated">
              <a:extLst>
                <a:ext uri="{FF2B5EF4-FFF2-40B4-BE49-F238E27FC236}">
                  <a16:creationId xmlns:a16="http://schemas.microsoft.com/office/drawing/2014/main" id="{FDEC25E4-557E-4CC7-2E4C-DF973AF1F1BE}"/>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14" name="Picture 13" descr="Icon&#10;&#10;Description automatically generated">
              <a:extLst>
                <a:ext uri="{FF2B5EF4-FFF2-40B4-BE49-F238E27FC236}">
                  <a16:creationId xmlns:a16="http://schemas.microsoft.com/office/drawing/2014/main" id="{B2789C8B-E510-9217-7E30-CCCDA47040D9}"/>
                </a:ext>
              </a:extLst>
            </p:cNvPr>
            <p:cNvPicPr>
              <a:picLocks noChangeAspect="1"/>
            </p:cNvPicPr>
            <p:nvPr/>
          </p:nvPicPr>
          <p:blipFill>
            <a:blip r:embed="rId3"/>
            <a:stretch>
              <a:fillRect/>
            </a:stretch>
          </p:blipFill>
          <p:spPr>
            <a:xfrm>
              <a:off x="9326880" y="3330562"/>
              <a:ext cx="309245" cy="337260"/>
            </a:xfrm>
            <a:prstGeom prst="rect">
              <a:avLst/>
            </a:prstGeom>
          </p:spPr>
        </p:pic>
      </p:grpSp>
    </p:spTree>
    <p:extLst>
      <p:ext uri="{BB962C8B-B14F-4D97-AF65-F5344CB8AC3E}">
        <p14:creationId xmlns:p14="http://schemas.microsoft.com/office/powerpoint/2010/main" val="4071386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656F4-633F-5240-1CD8-AE5C24BF37D3}"/>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839A7BAA-4E26-AD88-F3CA-BE70ED978C16}"/>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9E27B658-279E-10C3-F645-AE9F50A3F5E0}"/>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800" b="1" dirty="0">
                <a:solidFill>
                  <a:srgbClr val="B6D1E1"/>
                </a:solidFill>
              </a:rPr>
              <a:t>France  </a:t>
            </a:r>
          </a:p>
          <a:p>
            <a:pPr fontAlgn="base">
              <a:buClr>
                <a:srgbClr val="B6D1E1"/>
              </a:buClr>
            </a:pPr>
            <a:endParaRPr lang="en-IE" b="1" dirty="0"/>
          </a:p>
          <a:p>
            <a:pPr fontAlgn="base">
              <a:buClr>
                <a:srgbClr val="B6D1E1"/>
              </a:buClr>
            </a:pPr>
            <a:endParaRPr lang="en-US" dirty="0"/>
          </a:p>
        </p:txBody>
      </p:sp>
      <p:graphicFrame>
        <p:nvGraphicFramePr>
          <p:cNvPr id="3" name="Table 2">
            <a:extLst>
              <a:ext uri="{FF2B5EF4-FFF2-40B4-BE49-F238E27FC236}">
                <a16:creationId xmlns:a16="http://schemas.microsoft.com/office/drawing/2014/main" id="{30122A93-BB12-6390-147B-BE6B4FE1FA9B}"/>
              </a:ext>
            </a:extLst>
          </p:cNvPr>
          <p:cNvGraphicFramePr>
            <a:graphicFrameLocks noGrp="1"/>
          </p:cNvGraphicFramePr>
          <p:nvPr>
            <p:extLst>
              <p:ext uri="{D42A27DB-BD31-4B8C-83A1-F6EECF244321}">
                <p14:modId xmlns:p14="http://schemas.microsoft.com/office/powerpoint/2010/main" val="1242565575"/>
              </p:ext>
            </p:extLst>
          </p:nvPr>
        </p:nvGraphicFramePr>
        <p:xfrm>
          <a:off x="820732" y="1762802"/>
          <a:ext cx="10837868" cy="4845513"/>
        </p:xfrm>
        <a:graphic>
          <a:graphicData uri="http://schemas.openxmlformats.org/drawingml/2006/table">
            <a:tbl>
              <a:tblPr/>
              <a:tblGrid>
                <a:gridCol w="1418203">
                  <a:extLst>
                    <a:ext uri="{9D8B030D-6E8A-4147-A177-3AD203B41FA5}">
                      <a16:colId xmlns:a16="http://schemas.microsoft.com/office/drawing/2014/main" val="1693927876"/>
                    </a:ext>
                  </a:extLst>
                </a:gridCol>
                <a:gridCol w="2998694">
                  <a:extLst>
                    <a:ext uri="{9D8B030D-6E8A-4147-A177-3AD203B41FA5}">
                      <a16:colId xmlns:a16="http://schemas.microsoft.com/office/drawing/2014/main" val="3377810947"/>
                    </a:ext>
                  </a:extLst>
                </a:gridCol>
                <a:gridCol w="2286000">
                  <a:extLst>
                    <a:ext uri="{9D8B030D-6E8A-4147-A177-3AD203B41FA5}">
                      <a16:colId xmlns:a16="http://schemas.microsoft.com/office/drawing/2014/main" val="232496605"/>
                    </a:ext>
                  </a:extLst>
                </a:gridCol>
                <a:gridCol w="4134971">
                  <a:extLst>
                    <a:ext uri="{9D8B030D-6E8A-4147-A177-3AD203B41FA5}">
                      <a16:colId xmlns:a16="http://schemas.microsoft.com/office/drawing/2014/main" val="3696642391"/>
                    </a:ext>
                  </a:extLst>
                </a:gridCol>
              </a:tblGrid>
              <a:tr h="316461">
                <a:tc>
                  <a:txBody>
                    <a:bodyPr/>
                    <a:lstStyle/>
                    <a:p>
                      <a:r>
                        <a:rPr lang="en-IE" sz="2400" b="1" dirty="0">
                          <a:solidFill>
                            <a:srgbClr val="B6D1E1"/>
                          </a:solidFill>
                        </a:rPr>
                        <a:t>Type</a:t>
                      </a:r>
                    </a:p>
                  </a:txBody>
                  <a:tcPr marL="79115" marR="79115" marT="39558" marB="39558" anchor="ctr">
                    <a:lnL>
                      <a:noFill/>
                    </a:lnL>
                    <a:lnR>
                      <a:noFill/>
                    </a:lnR>
                    <a:lnT>
                      <a:noFill/>
                    </a:lnT>
                    <a:lnB>
                      <a:noFill/>
                    </a:lnB>
                    <a:noFill/>
                  </a:tcPr>
                </a:tc>
                <a:tc>
                  <a:txBody>
                    <a:bodyPr/>
                    <a:lstStyle/>
                    <a:p>
                      <a:r>
                        <a:rPr lang="en-IE" sz="2400" b="1" dirty="0">
                          <a:solidFill>
                            <a:srgbClr val="B6D1E1"/>
                          </a:solidFill>
                        </a:rPr>
                        <a:t>Exemple de subvention / soutien</a:t>
                      </a:r>
                    </a:p>
                  </a:txBody>
                  <a:tcPr marL="79115" marR="79115" marT="39558" marB="39558" anchor="ctr">
                    <a:lnL>
                      <a:noFill/>
                    </a:lnL>
                    <a:lnR>
                      <a:noFill/>
                    </a:lnR>
                    <a:lnT>
                      <a:noFill/>
                    </a:lnT>
                    <a:lnB>
                      <a:noFill/>
                    </a:lnB>
                    <a:noFill/>
                  </a:tcPr>
                </a:tc>
                <a:tc>
                  <a:txBody>
                    <a:bodyPr/>
                    <a:lstStyle/>
                    <a:p>
                      <a:r>
                        <a:rPr lang="en-IE" sz="2400" b="1" dirty="0">
                          <a:solidFill>
                            <a:srgbClr val="B6D1E1"/>
                          </a:solidFill>
                        </a:rPr>
                        <a:t>Qui l'offre</a:t>
                      </a:r>
                    </a:p>
                  </a:txBody>
                  <a:tcPr marL="79115" marR="79115" marT="39558" marB="39558" anchor="ctr">
                    <a:lnL>
                      <a:noFill/>
                    </a:lnL>
                    <a:lnR>
                      <a:noFill/>
                    </a:lnR>
                    <a:lnT>
                      <a:noFill/>
                    </a:lnT>
                    <a:lnB>
                      <a:noFill/>
                    </a:lnB>
                    <a:noFill/>
                  </a:tcPr>
                </a:tc>
                <a:tc>
                  <a:txBody>
                    <a:bodyPr/>
                    <a:lstStyle/>
                    <a:p>
                      <a:r>
                        <a:rPr lang="en-IE" sz="2400" b="1" dirty="0">
                          <a:solidFill>
                            <a:srgbClr val="B6D1E1"/>
                          </a:solidFill>
                        </a:rPr>
                        <a:t>Notes</a:t>
                      </a:r>
                    </a:p>
                  </a:txBody>
                  <a:tcPr marL="79115" marR="79115" marT="39558" marB="39558" anchor="ctr">
                    <a:lnL>
                      <a:noFill/>
                    </a:lnL>
                    <a:lnR>
                      <a:noFill/>
                    </a:lnR>
                    <a:lnT>
                      <a:noFill/>
                    </a:lnT>
                    <a:lnB>
                      <a:noFill/>
                    </a:lnB>
                    <a:noFill/>
                  </a:tcPr>
                </a:tc>
                <a:extLst>
                  <a:ext uri="{0D108BD9-81ED-4DB2-BD59-A6C34878D82A}">
                    <a16:rowId xmlns:a16="http://schemas.microsoft.com/office/drawing/2014/main" val="1422705343"/>
                  </a:ext>
                </a:extLst>
              </a:tr>
              <a:tr h="1265844">
                <a:tc>
                  <a:txBody>
                    <a:bodyPr/>
                    <a:lstStyle/>
                    <a:p>
                      <a:r>
                        <a:rPr lang="en-IE" sz="2400" b="1" dirty="0">
                          <a:solidFill>
                            <a:srgbClr val="94C7B0"/>
                          </a:solidFill>
                        </a:rPr>
                        <a:t>Locale</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en-IE" b="1" dirty="0" err="1"/>
                        <a:t>Plateformes</a:t>
                      </a:r>
                      <a:r>
                        <a:rPr lang="en-IE" b="1" dirty="0"/>
                        <a:t> </a:t>
                      </a:r>
                      <a:r>
                        <a:rPr lang="en-IE" b="1" dirty="0" err="1"/>
                        <a:t>d'initiative</a:t>
                      </a:r>
                      <a:r>
                        <a:rPr lang="en-IE" b="1" dirty="0"/>
                        <a:t> locale (PFIL)</a:t>
                      </a:r>
                    </a:p>
                  </a:txBody>
                  <a:tcPr anchor="ctr">
                    <a:lnL>
                      <a:noFill/>
                    </a:lnL>
                    <a:lnR>
                      <a:noFill/>
                    </a:lnR>
                    <a:lnT>
                      <a:noFill/>
                    </a:lnT>
                    <a:lnB>
                      <a:noFill/>
                    </a:lnB>
                    <a:noFill/>
                  </a:tcPr>
                </a:tc>
                <a:tc>
                  <a:txBody>
                    <a:bodyPr/>
                    <a:lstStyle/>
                    <a:p>
                      <a:r>
                        <a:rPr lang="en-IE" dirty="0"/>
                        <a:t>Bureaux au niveau de la ville ou du département</a:t>
                      </a:r>
                    </a:p>
                  </a:txBody>
                  <a:tcPr anchor="ctr">
                    <a:lnL>
                      <a:noFill/>
                    </a:lnL>
                    <a:lnR>
                      <a:noFill/>
                    </a:lnR>
                    <a:lnT>
                      <a:noFill/>
                    </a:lnT>
                    <a:lnB>
                      <a:noFill/>
                    </a:lnB>
                    <a:noFill/>
                  </a:tcPr>
                </a:tc>
                <a:tc>
                  <a:txBody>
                    <a:bodyPr/>
                    <a:lstStyle/>
                    <a:p>
                      <a:r>
                        <a:rPr lang="en-GB" dirty="0"/>
                        <a:t>Fournir des services de mentorat et de microfinancement, souvent à des entrepreneurs migrants ou à faibles revenus.</a:t>
                      </a:r>
                      <a:endParaRPr lang="en-IE" dirty="0"/>
                    </a:p>
                  </a:txBody>
                  <a:tcPr anchor="ctr">
                    <a:lnL>
                      <a:noFill/>
                    </a:lnL>
                    <a:lnR>
                      <a:noFill/>
                    </a:lnR>
                    <a:lnT>
                      <a:noFill/>
                    </a:lnT>
                    <a:lnB>
                      <a:noFill/>
                    </a:lnB>
                    <a:noFill/>
                  </a:tcPr>
                </a:tc>
                <a:extLst>
                  <a:ext uri="{0D108BD9-81ED-4DB2-BD59-A6C34878D82A}">
                    <a16:rowId xmlns:a16="http://schemas.microsoft.com/office/drawing/2014/main" val="1171554119"/>
                  </a:ext>
                </a:extLst>
              </a:tr>
              <a:tr h="1265844">
                <a:tc>
                  <a:txBody>
                    <a:bodyPr/>
                    <a:lstStyle/>
                    <a:p>
                      <a:r>
                        <a:rPr lang="en-IE" sz="2400" b="1">
                          <a:solidFill>
                            <a:srgbClr val="94C7B0"/>
                          </a:solidFill>
                        </a:rPr>
                        <a:t>Régionale</a:t>
                      </a:r>
                      <a:endParaRPr lang="en-IE" sz="2400">
                        <a:solidFill>
                          <a:srgbClr val="94C7B0"/>
                        </a:solidFill>
                      </a:endParaRPr>
                    </a:p>
                  </a:txBody>
                  <a:tcPr marL="79115" marR="79115" marT="39558" marB="39558" anchor="ctr">
                    <a:lnL>
                      <a:noFill/>
                    </a:lnL>
                    <a:lnR>
                      <a:noFill/>
                    </a:lnR>
                    <a:lnT>
                      <a:noFill/>
                    </a:lnT>
                    <a:lnB>
                      <a:noFill/>
                    </a:lnB>
                    <a:noFill/>
                  </a:tcPr>
                </a:tc>
                <a:tc>
                  <a:txBody>
                    <a:bodyPr/>
                    <a:lstStyle/>
                    <a:p>
                      <a:r>
                        <a:rPr lang="fr-FR" b="1"/>
                        <a:t>Aides Régionales à la Création d'Entreprise</a:t>
                      </a:r>
                      <a:endParaRPr lang="en-IE" sz="1800" b="1" dirty="0"/>
                    </a:p>
                  </a:txBody>
                  <a:tcPr marL="79115" marR="79115" marT="39558" marB="39558" anchor="ctr">
                    <a:lnL>
                      <a:noFill/>
                    </a:lnL>
                    <a:lnR>
                      <a:noFill/>
                    </a:lnR>
                    <a:lnT>
                      <a:noFill/>
                    </a:lnT>
                    <a:lnB>
                      <a:noFill/>
                    </a:lnB>
                    <a:noFill/>
                  </a:tcPr>
                </a:tc>
                <a:tc>
                  <a:txBody>
                    <a:bodyPr/>
                    <a:lstStyle/>
                    <a:p>
                      <a:r>
                        <a:rPr lang="en-IE" dirty="0"/>
                        <a:t>Conseils </a:t>
                      </a:r>
                      <a:r>
                        <a:rPr lang="en-IE" dirty="0" err="1"/>
                        <a:t>régionaux</a:t>
                      </a:r>
                      <a:endParaRPr lang="en-IE" sz="1800" dirty="0"/>
                    </a:p>
                  </a:txBody>
                  <a:tcPr marL="79115" marR="79115" marT="39558" marB="39558" anchor="ctr">
                    <a:lnL>
                      <a:noFill/>
                    </a:lnL>
                    <a:lnR>
                      <a:noFill/>
                    </a:lnR>
                    <a:lnT>
                      <a:noFill/>
                    </a:lnT>
                    <a:lnB>
                      <a:noFill/>
                    </a:lnB>
                    <a:noFill/>
                  </a:tcPr>
                </a:tc>
                <a:tc>
                  <a:txBody>
                    <a:bodyPr/>
                    <a:lstStyle/>
                    <a:p>
                      <a:r>
                        <a:rPr lang="en-GB" dirty="0"/>
                        <a:t>Financement régional pour l'entrepreneuriat féminin, y compris les entreprises alimentaires.</a:t>
                      </a:r>
                      <a:endParaRPr lang="en-GB" sz="1800" dirty="0"/>
                    </a:p>
                  </a:txBody>
                  <a:tcPr marL="79115" marR="79115" marT="39558" marB="39558" anchor="ctr">
                    <a:lnL>
                      <a:noFill/>
                    </a:lnL>
                    <a:lnR>
                      <a:noFill/>
                    </a:lnR>
                    <a:lnT>
                      <a:noFill/>
                    </a:lnT>
                    <a:lnB>
                      <a:noFill/>
                    </a:lnB>
                    <a:noFill/>
                  </a:tcPr>
                </a:tc>
                <a:extLst>
                  <a:ext uri="{0D108BD9-81ED-4DB2-BD59-A6C34878D82A}">
                    <a16:rowId xmlns:a16="http://schemas.microsoft.com/office/drawing/2014/main" val="3548341372"/>
                  </a:ext>
                </a:extLst>
              </a:tr>
              <a:tr h="1503189">
                <a:tc>
                  <a:txBody>
                    <a:bodyPr/>
                    <a:lstStyle/>
                    <a:p>
                      <a:r>
                        <a:rPr lang="en-IE" sz="2400" b="1" dirty="0">
                          <a:solidFill>
                            <a:srgbClr val="94C7B0"/>
                          </a:solidFill>
                        </a:rPr>
                        <a:t>Nationales</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en-GB" b="1" dirty="0" err="1"/>
                        <a:t>Bpifrance </a:t>
                      </a:r>
                      <a:r>
                        <a:rPr lang="en-GB" b="1" dirty="0"/>
                        <a:t>(Banque nationale d'investissement)</a:t>
                      </a:r>
                      <a:endParaRPr lang="en-IE" sz="1800" b="1" dirty="0"/>
                    </a:p>
                  </a:txBody>
                  <a:tcPr marL="79115" marR="79115" marT="39558" marB="39558" anchor="ctr">
                    <a:lnL>
                      <a:noFill/>
                    </a:lnL>
                    <a:lnR>
                      <a:noFill/>
                    </a:lnR>
                    <a:lnT>
                      <a:noFill/>
                    </a:lnT>
                    <a:lnB>
                      <a:noFill/>
                    </a:lnB>
                    <a:noFill/>
                  </a:tcPr>
                </a:tc>
                <a:tc>
                  <a:txBody>
                    <a:bodyPr/>
                    <a:lstStyle/>
                    <a:p>
                      <a:r>
                        <a:rPr lang="en-IE" dirty="0"/>
                        <a:t>Soutenu par le gouvernement</a:t>
                      </a:r>
                      <a:endParaRPr lang="en-IE" sz="1800" dirty="0"/>
                    </a:p>
                  </a:txBody>
                  <a:tcPr marL="79115" marR="79115" marT="39558" marB="39558" anchor="ctr">
                    <a:lnL>
                      <a:noFill/>
                    </a:lnL>
                    <a:lnR>
                      <a:noFill/>
                    </a:lnR>
                    <a:lnT>
                      <a:noFill/>
                    </a:lnT>
                    <a:lnB>
                      <a:noFill/>
                    </a:lnB>
                    <a:noFill/>
                  </a:tcPr>
                </a:tc>
                <a:tc>
                  <a:txBody>
                    <a:bodyPr/>
                    <a:lstStyle/>
                    <a:p>
                      <a:r>
                        <a:rPr lang="en-GB" dirty="0"/>
                        <a:t>Subventions et prêts axés sur l'innovation pour le développement des PME, notamment par l'intermédiaire de </a:t>
                      </a:r>
                      <a:r>
                        <a:rPr lang="en-GB" b="1" dirty="0" err="1"/>
                        <a:t>Bpifrance Création</a:t>
                      </a:r>
                      <a:r>
                        <a:rPr lang="en-GB" dirty="0"/>
                        <a:t>.</a:t>
                      </a:r>
                      <a:endParaRPr lang="en-IE" dirty="0"/>
                    </a:p>
                  </a:txBody>
                  <a:tcPr anchor="ctr">
                    <a:lnL>
                      <a:noFill/>
                    </a:lnL>
                    <a:lnR>
                      <a:noFill/>
                    </a:lnR>
                    <a:lnT>
                      <a:noFill/>
                    </a:lnT>
                    <a:lnB>
                      <a:noFill/>
                    </a:lnB>
                    <a:noFill/>
                  </a:tcPr>
                </a:tc>
                <a:extLst>
                  <a:ext uri="{0D108BD9-81ED-4DB2-BD59-A6C34878D82A}">
                    <a16:rowId xmlns:a16="http://schemas.microsoft.com/office/drawing/2014/main" val="2557164616"/>
                  </a:ext>
                </a:extLst>
              </a:tr>
            </a:tbl>
          </a:graphicData>
        </a:graphic>
      </p:graphicFrame>
    </p:spTree>
    <p:extLst>
      <p:ext uri="{BB962C8B-B14F-4D97-AF65-F5344CB8AC3E}">
        <p14:creationId xmlns:p14="http://schemas.microsoft.com/office/powerpoint/2010/main" val="1137437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51E68-1163-C9B3-8998-EED8AA968F91}"/>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42EB265B-CB65-309D-68F7-DB896C11C097}"/>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7D53E606-9506-0B01-7C4C-49D71DB00B8B}"/>
              </a:ext>
            </a:extLst>
          </p:cNvPr>
          <p:cNvSpPr txBox="1">
            <a:spLocks/>
          </p:cNvSpPr>
          <p:nvPr/>
        </p:nvSpPr>
        <p:spPr>
          <a:xfrm>
            <a:off x="384795" y="1335041"/>
            <a:ext cx="114967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800" b="1" dirty="0">
                <a:solidFill>
                  <a:srgbClr val="B6D1E1"/>
                </a:solidFill>
              </a:rPr>
              <a:t>Pays-Bas  </a:t>
            </a:r>
          </a:p>
          <a:p>
            <a:pPr fontAlgn="base">
              <a:buClr>
                <a:srgbClr val="B6D1E1"/>
              </a:buClr>
            </a:pPr>
            <a:endParaRPr lang="en-IE" b="1" dirty="0"/>
          </a:p>
          <a:p>
            <a:pPr fontAlgn="base">
              <a:buClr>
                <a:srgbClr val="B6D1E1"/>
              </a:buClr>
            </a:pPr>
            <a:endParaRPr lang="en-US" dirty="0"/>
          </a:p>
        </p:txBody>
      </p:sp>
      <p:graphicFrame>
        <p:nvGraphicFramePr>
          <p:cNvPr id="3" name="Table 2">
            <a:extLst>
              <a:ext uri="{FF2B5EF4-FFF2-40B4-BE49-F238E27FC236}">
                <a16:creationId xmlns:a16="http://schemas.microsoft.com/office/drawing/2014/main" id="{A2B443DD-C5F6-0529-0E9F-166FEDCB3731}"/>
              </a:ext>
            </a:extLst>
          </p:cNvPr>
          <p:cNvGraphicFramePr>
            <a:graphicFrameLocks noGrp="1"/>
          </p:cNvGraphicFramePr>
          <p:nvPr>
            <p:extLst>
              <p:ext uri="{D42A27DB-BD31-4B8C-83A1-F6EECF244321}">
                <p14:modId xmlns:p14="http://schemas.microsoft.com/office/powerpoint/2010/main" val="3629253199"/>
              </p:ext>
            </p:extLst>
          </p:nvPr>
        </p:nvGraphicFramePr>
        <p:xfrm>
          <a:off x="820732" y="1762802"/>
          <a:ext cx="10837868" cy="4845513"/>
        </p:xfrm>
        <a:graphic>
          <a:graphicData uri="http://schemas.openxmlformats.org/drawingml/2006/table">
            <a:tbl>
              <a:tblPr/>
              <a:tblGrid>
                <a:gridCol w="1418203">
                  <a:extLst>
                    <a:ext uri="{9D8B030D-6E8A-4147-A177-3AD203B41FA5}">
                      <a16:colId xmlns:a16="http://schemas.microsoft.com/office/drawing/2014/main" val="1693927876"/>
                    </a:ext>
                  </a:extLst>
                </a:gridCol>
                <a:gridCol w="2998694">
                  <a:extLst>
                    <a:ext uri="{9D8B030D-6E8A-4147-A177-3AD203B41FA5}">
                      <a16:colId xmlns:a16="http://schemas.microsoft.com/office/drawing/2014/main" val="3377810947"/>
                    </a:ext>
                  </a:extLst>
                </a:gridCol>
                <a:gridCol w="2286000">
                  <a:extLst>
                    <a:ext uri="{9D8B030D-6E8A-4147-A177-3AD203B41FA5}">
                      <a16:colId xmlns:a16="http://schemas.microsoft.com/office/drawing/2014/main" val="232496605"/>
                    </a:ext>
                  </a:extLst>
                </a:gridCol>
                <a:gridCol w="4134971">
                  <a:extLst>
                    <a:ext uri="{9D8B030D-6E8A-4147-A177-3AD203B41FA5}">
                      <a16:colId xmlns:a16="http://schemas.microsoft.com/office/drawing/2014/main" val="3696642391"/>
                    </a:ext>
                  </a:extLst>
                </a:gridCol>
              </a:tblGrid>
              <a:tr h="316461">
                <a:tc>
                  <a:txBody>
                    <a:bodyPr/>
                    <a:lstStyle/>
                    <a:p>
                      <a:r>
                        <a:rPr lang="en-IE" sz="2400" b="1" dirty="0">
                          <a:solidFill>
                            <a:srgbClr val="B6D1E1"/>
                          </a:solidFill>
                        </a:rPr>
                        <a:t>Type</a:t>
                      </a:r>
                    </a:p>
                  </a:txBody>
                  <a:tcPr marL="79115" marR="79115" marT="39558" marB="39558" anchor="ctr">
                    <a:lnL>
                      <a:noFill/>
                    </a:lnL>
                    <a:lnR>
                      <a:noFill/>
                    </a:lnR>
                    <a:lnT>
                      <a:noFill/>
                    </a:lnT>
                    <a:lnB>
                      <a:noFill/>
                    </a:lnB>
                    <a:noFill/>
                  </a:tcPr>
                </a:tc>
                <a:tc>
                  <a:txBody>
                    <a:bodyPr/>
                    <a:lstStyle/>
                    <a:p>
                      <a:r>
                        <a:rPr lang="en-IE" sz="2400" b="1" dirty="0">
                          <a:solidFill>
                            <a:srgbClr val="B6D1E1"/>
                          </a:solidFill>
                        </a:rPr>
                        <a:t>Exemple de subvention / soutien</a:t>
                      </a:r>
                    </a:p>
                  </a:txBody>
                  <a:tcPr marL="79115" marR="79115" marT="39558" marB="39558" anchor="ctr">
                    <a:lnL>
                      <a:noFill/>
                    </a:lnL>
                    <a:lnR>
                      <a:noFill/>
                    </a:lnR>
                    <a:lnT>
                      <a:noFill/>
                    </a:lnT>
                    <a:lnB>
                      <a:noFill/>
                    </a:lnB>
                    <a:noFill/>
                  </a:tcPr>
                </a:tc>
                <a:tc>
                  <a:txBody>
                    <a:bodyPr/>
                    <a:lstStyle/>
                    <a:p>
                      <a:r>
                        <a:rPr lang="en-IE" sz="2400" b="1" dirty="0">
                          <a:solidFill>
                            <a:srgbClr val="B6D1E1"/>
                          </a:solidFill>
                        </a:rPr>
                        <a:t>Qui l'offre</a:t>
                      </a:r>
                    </a:p>
                  </a:txBody>
                  <a:tcPr marL="79115" marR="79115" marT="39558" marB="39558" anchor="ctr">
                    <a:lnL>
                      <a:noFill/>
                    </a:lnL>
                    <a:lnR>
                      <a:noFill/>
                    </a:lnR>
                    <a:lnT>
                      <a:noFill/>
                    </a:lnT>
                    <a:lnB>
                      <a:noFill/>
                    </a:lnB>
                    <a:noFill/>
                  </a:tcPr>
                </a:tc>
                <a:tc>
                  <a:txBody>
                    <a:bodyPr/>
                    <a:lstStyle/>
                    <a:p>
                      <a:r>
                        <a:rPr lang="en-IE" sz="2400" b="1" dirty="0">
                          <a:solidFill>
                            <a:srgbClr val="B6D1E1"/>
                          </a:solidFill>
                        </a:rPr>
                        <a:t>Notes</a:t>
                      </a:r>
                    </a:p>
                  </a:txBody>
                  <a:tcPr marL="79115" marR="79115" marT="39558" marB="39558" anchor="ctr">
                    <a:lnL>
                      <a:noFill/>
                    </a:lnL>
                    <a:lnR>
                      <a:noFill/>
                    </a:lnR>
                    <a:lnT>
                      <a:noFill/>
                    </a:lnT>
                    <a:lnB>
                      <a:noFill/>
                    </a:lnB>
                    <a:noFill/>
                  </a:tcPr>
                </a:tc>
                <a:extLst>
                  <a:ext uri="{0D108BD9-81ED-4DB2-BD59-A6C34878D82A}">
                    <a16:rowId xmlns:a16="http://schemas.microsoft.com/office/drawing/2014/main" val="1422705343"/>
                  </a:ext>
                </a:extLst>
              </a:tr>
              <a:tr h="1265844">
                <a:tc>
                  <a:txBody>
                    <a:bodyPr/>
                    <a:lstStyle/>
                    <a:p>
                      <a:r>
                        <a:rPr lang="en-IE" sz="2400" b="1" dirty="0">
                          <a:solidFill>
                            <a:srgbClr val="94C7B0"/>
                          </a:solidFill>
                        </a:rPr>
                        <a:t>Locale</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en-IE" b="1" dirty="0"/>
                        <a:t>Fonds d'innovation des municipalités</a:t>
                      </a:r>
                      <a:endParaRPr lang="en-IE" sz="1800" b="1" dirty="0"/>
                    </a:p>
                  </a:txBody>
                  <a:tcPr marL="79115" marR="79115" marT="39558" marB="39558" anchor="ctr">
                    <a:lnL>
                      <a:noFill/>
                    </a:lnL>
                    <a:lnR>
                      <a:noFill/>
                    </a:lnR>
                    <a:lnT>
                      <a:noFill/>
                    </a:lnT>
                    <a:lnB>
                      <a:noFill/>
                    </a:lnB>
                    <a:noFill/>
                  </a:tcPr>
                </a:tc>
                <a:tc>
                  <a:txBody>
                    <a:bodyPr/>
                    <a:lstStyle/>
                    <a:p>
                      <a:r>
                        <a:rPr lang="en-IE" dirty="0" err="1"/>
                        <a:t>Gemeente </a:t>
                      </a:r>
                      <a:r>
                        <a:rPr lang="en-IE" dirty="0"/>
                        <a:t>(Municipalité)</a:t>
                      </a:r>
                      <a:endParaRPr lang="en-IE" sz="1800" dirty="0"/>
                    </a:p>
                  </a:txBody>
                  <a:tcPr marL="79115" marR="79115" marT="39558" marB="39558" anchor="ctr">
                    <a:lnL>
                      <a:noFill/>
                    </a:lnL>
                    <a:lnR>
                      <a:noFill/>
                    </a:lnR>
                    <a:lnT>
                      <a:noFill/>
                    </a:lnT>
                    <a:lnB>
                      <a:noFill/>
                    </a:lnB>
                    <a:noFill/>
                  </a:tcPr>
                </a:tc>
                <a:tc>
                  <a:txBody>
                    <a:bodyPr/>
                    <a:lstStyle/>
                    <a:p>
                      <a:r>
                        <a:rPr lang="en-GB" dirty="0"/>
                        <a:t>Amsterdam, Rotterdam et d'autres villes soutiennent les femmes et les migrants entrepreneurs au moyen de subventions à l'innovation.</a:t>
                      </a:r>
                      <a:endParaRPr lang="en-GB" sz="1800" dirty="0"/>
                    </a:p>
                  </a:txBody>
                  <a:tcPr marL="79115" marR="79115" marT="39558" marB="39558" anchor="ctr">
                    <a:lnL>
                      <a:noFill/>
                    </a:lnL>
                    <a:lnR>
                      <a:noFill/>
                    </a:lnR>
                    <a:lnT>
                      <a:noFill/>
                    </a:lnT>
                    <a:lnB>
                      <a:noFill/>
                    </a:lnB>
                    <a:noFill/>
                  </a:tcPr>
                </a:tc>
                <a:extLst>
                  <a:ext uri="{0D108BD9-81ED-4DB2-BD59-A6C34878D82A}">
                    <a16:rowId xmlns:a16="http://schemas.microsoft.com/office/drawing/2014/main" val="1171554119"/>
                  </a:ext>
                </a:extLst>
              </a:tr>
              <a:tr h="1265844">
                <a:tc>
                  <a:txBody>
                    <a:bodyPr/>
                    <a:lstStyle/>
                    <a:p>
                      <a:r>
                        <a:rPr lang="en-IE" sz="2400" b="1">
                          <a:solidFill>
                            <a:srgbClr val="94C7B0"/>
                          </a:solidFill>
                        </a:rPr>
                        <a:t>Régionale</a:t>
                      </a:r>
                      <a:endParaRPr lang="en-IE" sz="2400">
                        <a:solidFill>
                          <a:srgbClr val="94C7B0"/>
                        </a:solidFill>
                      </a:endParaRPr>
                    </a:p>
                  </a:txBody>
                  <a:tcPr marL="79115" marR="79115" marT="39558" marB="39558" anchor="ctr">
                    <a:lnL>
                      <a:noFill/>
                    </a:lnL>
                    <a:lnR>
                      <a:noFill/>
                    </a:lnR>
                    <a:lnT>
                      <a:noFill/>
                    </a:lnT>
                    <a:lnB>
                      <a:noFill/>
                    </a:lnB>
                    <a:noFill/>
                  </a:tcPr>
                </a:tc>
                <a:tc>
                  <a:txBody>
                    <a:bodyPr/>
                    <a:lstStyle/>
                    <a:p>
                      <a:r>
                        <a:rPr lang="en-IE" b="1" dirty="0"/>
                        <a:t>ROM (Agences de développement régional)</a:t>
                      </a:r>
                      <a:endParaRPr lang="en-IE" sz="1800" b="1" dirty="0"/>
                    </a:p>
                  </a:txBody>
                  <a:tcPr marL="79115" marR="79115" marT="39558" marB="39558" anchor="ctr">
                    <a:lnL>
                      <a:noFill/>
                    </a:lnL>
                    <a:lnR>
                      <a:noFill/>
                    </a:lnR>
                    <a:lnT>
                      <a:noFill/>
                    </a:lnT>
                    <a:lnB>
                      <a:noFill/>
                    </a:lnB>
                    <a:noFill/>
                  </a:tcPr>
                </a:tc>
                <a:tc>
                  <a:txBody>
                    <a:bodyPr/>
                    <a:lstStyle/>
                    <a:p>
                      <a:r>
                        <a:rPr lang="en-IE" dirty="0"/>
                        <a:t>Conseils économiques régionaux</a:t>
                      </a:r>
                      <a:endParaRPr lang="en-IE" sz="1800" dirty="0"/>
                    </a:p>
                  </a:txBody>
                  <a:tcPr marL="79115" marR="79115" marT="39558" marB="39558" anchor="ctr">
                    <a:lnL>
                      <a:noFill/>
                    </a:lnL>
                    <a:lnR>
                      <a:noFill/>
                    </a:lnR>
                    <a:lnT>
                      <a:noFill/>
                    </a:lnT>
                    <a:lnB>
                      <a:noFill/>
                    </a:lnB>
                    <a:noFill/>
                  </a:tcPr>
                </a:tc>
                <a:tc>
                  <a:txBody>
                    <a:bodyPr/>
                    <a:lstStyle/>
                    <a:p>
                      <a:r>
                        <a:rPr lang="en-GB" dirty="0"/>
                        <a:t>Offrir une aide au démarrage, des prêts à taux réduit et un accès aux fonds structurels de l'UE.</a:t>
                      </a:r>
                      <a:endParaRPr lang="en-GB" sz="1800" dirty="0"/>
                    </a:p>
                  </a:txBody>
                  <a:tcPr marL="79115" marR="79115" marT="39558" marB="39558" anchor="ctr">
                    <a:lnL>
                      <a:noFill/>
                    </a:lnL>
                    <a:lnR>
                      <a:noFill/>
                    </a:lnR>
                    <a:lnT>
                      <a:noFill/>
                    </a:lnT>
                    <a:lnB>
                      <a:noFill/>
                    </a:lnB>
                    <a:noFill/>
                  </a:tcPr>
                </a:tc>
                <a:extLst>
                  <a:ext uri="{0D108BD9-81ED-4DB2-BD59-A6C34878D82A}">
                    <a16:rowId xmlns:a16="http://schemas.microsoft.com/office/drawing/2014/main" val="3548341372"/>
                  </a:ext>
                </a:extLst>
              </a:tr>
              <a:tr h="1503189">
                <a:tc>
                  <a:txBody>
                    <a:bodyPr/>
                    <a:lstStyle/>
                    <a:p>
                      <a:r>
                        <a:rPr lang="en-IE" sz="2400" b="1" dirty="0">
                          <a:solidFill>
                            <a:srgbClr val="94C7B0"/>
                          </a:solidFill>
                        </a:rPr>
                        <a:t>Nationales</a:t>
                      </a:r>
                      <a:endParaRPr lang="en-IE" sz="2400" dirty="0">
                        <a:solidFill>
                          <a:srgbClr val="94C7B0"/>
                        </a:solidFill>
                      </a:endParaRPr>
                    </a:p>
                  </a:txBody>
                  <a:tcPr marL="79115" marR="79115" marT="39558" marB="39558" anchor="ctr">
                    <a:lnL>
                      <a:noFill/>
                    </a:lnL>
                    <a:lnR>
                      <a:noFill/>
                    </a:lnR>
                    <a:lnT>
                      <a:noFill/>
                    </a:lnT>
                    <a:lnB>
                      <a:noFill/>
                    </a:lnB>
                    <a:noFill/>
                  </a:tcPr>
                </a:tc>
                <a:tc>
                  <a:txBody>
                    <a:bodyPr/>
                    <a:lstStyle/>
                    <a:p>
                      <a:r>
                        <a:rPr lang="en-IE" b="1" dirty="0" err="1"/>
                        <a:t>Qredits </a:t>
                      </a:r>
                      <a:r>
                        <a:rPr lang="en-IE" b="1" dirty="0"/>
                        <a:t>Microfinance + Support Grants</a:t>
                      </a:r>
                      <a:endParaRPr lang="en-IE" sz="1800" b="1" dirty="0"/>
                    </a:p>
                  </a:txBody>
                  <a:tcPr marL="79115" marR="79115" marT="39558" marB="39558" anchor="ctr">
                    <a:lnL>
                      <a:noFill/>
                    </a:lnL>
                    <a:lnR>
                      <a:noFill/>
                    </a:lnR>
                    <a:lnT>
                      <a:noFill/>
                    </a:lnT>
                    <a:lnB>
                      <a:noFill/>
                    </a:lnB>
                    <a:noFill/>
                  </a:tcPr>
                </a:tc>
                <a:tc>
                  <a:txBody>
                    <a:bodyPr/>
                    <a:lstStyle/>
                    <a:p>
                      <a:r>
                        <a:rPr lang="en-IE" dirty="0"/>
                        <a:t>ONG soutenue par le gouvernement</a:t>
                      </a:r>
                      <a:endParaRPr lang="en-IE" sz="1800" dirty="0"/>
                    </a:p>
                  </a:txBody>
                  <a:tcPr marL="79115" marR="79115" marT="39558" marB="39558" anchor="ctr">
                    <a:lnL>
                      <a:noFill/>
                    </a:lnL>
                    <a:lnR>
                      <a:noFill/>
                    </a:lnR>
                    <a:lnT>
                      <a:noFill/>
                    </a:lnT>
                    <a:lnB>
                      <a:noFill/>
                    </a:lnB>
                    <a:noFill/>
                  </a:tcPr>
                </a:tc>
                <a:tc>
                  <a:txBody>
                    <a:bodyPr/>
                    <a:lstStyle/>
                    <a:p>
                      <a:r>
                        <a:rPr lang="en-GB" dirty="0"/>
                        <a:t>Fournit des microcrédits et des formations ; souvent associé à des subventions nationales aux entreprises pour les migrants et les femmes.</a:t>
                      </a:r>
                      <a:endParaRPr lang="en-GB" sz="1800" dirty="0"/>
                    </a:p>
                  </a:txBody>
                  <a:tcPr marL="79115" marR="79115" marT="39558" marB="39558" anchor="ctr">
                    <a:lnL>
                      <a:noFill/>
                    </a:lnL>
                    <a:lnR>
                      <a:noFill/>
                    </a:lnR>
                    <a:lnT>
                      <a:noFill/>
                    </a:lnT>
                    <a:lnB>
                      <a:noFill/>
                    </a:lnB>
                    <a:noFill/>
                  </a:tcPr>
                </a:tc>
                <a:extLst>
                  <a:ext uri="{0D108BD9-81ED-4DB2-BD59-A6C34878D82A}">
                    <a16:rowId xmlns:a16="http://schemas.microsoft.com/office/drawing/2014/main" val="2557164616"/>
                  </a:ext>
                </a:extLst>
              </a:tr>
            </a:tbl>
          </a:graphicData>
        </a:graphic>
      </p:graphicFrame>
    </p:spTree>
    <p:extLst>
      <p:ext uri="{BB962C8B-B14F-4D97-AF65-F5344CB8AC3E}">
        <p14:creationId xmlns:p14="http://schemas.microsoft.com/office/powerpoint/2010/main" val="40520215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cxnSp>
        <p:nvCxnSpPr>
          <p:cNvPr id="15" name="Straight Connector 14">
            <a:extLst>
              <a:ext uri="{FF2B5EF4-FFF2-40B4-BE49-F238E27FC236}">
                <a16:creationId xmlns:a16="http://schemas.microsoft.com/office/drawing/2014/main" id="{0FA2D817-6D43-60C0-5A10-D6F0A713B59C}"/>
              </a:ext>
            </a:extLst>
          </p:cNvPr>
          <p:cNvCxnSpPr>
            <a:cxnSpLocks/>
          </p:cNvCxnSpPr>
          <p:nvPr/>
        </p:nvCxnSpPr>
        <p:spPr>
          <a:xfrm flipH="1">
            <a:off x="818755" y="1966893"/>
            <a:ext cx="10885446"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D26B58C7-C93E-28AC-8352-AB6CF8E4F046}"/>
              </a:ext>
            </a:extLst>
          </p:cNvPr>
          <p:cNvSpPr txBox="1">
            <a:spLocks/>
          </p:cNvSpPr>
          <p:nvPr/>
        </p:nvSpPr>
        <p:spPr>
          <a:xfrm>
            <a:off x="2180491" y="1756269"/>
            <a:ext cx="7319969" cy="44180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940"/>
              </a:lnSpc>
            </a:pPr>
            <a:r>
              <a:rPr lang="en-US" sz="3200" b="1" dirty="0">
                <a:solidFill>
                  <a:srgbClr val="94C7B0"/>
                </a:solidFill>
              </a:rPr>
              <a:t>DES INVESTISSEMENTS DE DÉMARRAGE PLUS COMPLEXES  </a:t>
            </a:r>
          </a:p>
        </p:txBody>
      </p:sp>
      <p:grpSp>
        <p:nvGrpSpPr>
          <p:cNvPr id="17" name="Group 16">
            <a:extLst>
              <a:ext uri="{FF2B5EF4-FFF2-40B4-BE49-F238E27FC236}">
                <a16:creationId xmlns:a16="http://schemas.microsoft.com/office/drawing/2014/main" id="{84D0314B-8D2F-1C48-2216-95520C278A1B}"/>
              </a:ext>
            </a:extLst>
          </p:cNvPr>
          <p:cNvGrpSpPr/>
          <p:nvPr/>
        </p:nvGrpSpPr>
        <p:grpSpPr>
          <a:xfrm>
            <a:off x="721599" y="1378091"/>
            <a:ext cx="1119696" cy="1488201"/>
            <a:chOff x="1828799" y="1798501"/>
            <a:chExt cx="1163784" cy="1546799"/>
          </a:xfrm>
        </p:grpSpPr>
        <p:sp>
          <p:nvSpPr>
            <p:cNvPr id="18" name="Graphic 4">
              <a:extLst>
                <a:ext uri="{FF2B5EF4-FFF2-40B4-BE49-F238E27FC236}">
                  <a16:creationId xmlns:a16="http://schemas.microsoft.com/office/drawing/2014/main" id="{438CFCF3-97AF-27B9-0E6F-EF94CBE166F5}"/>
                </a:ext>
              </a:extLst>
            </p:cNvPr>
            <p:cNvSpPr/>
            <p:nvPr/>
          </p:nvSpPr>
          <p:spPr>
            <a:xfrm>
              <a:off x="1830023" y="1798501"/>
              <a:ext cx="1162560" cy="119869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9" name="Text Placeholder 4">
              <a:extLst>
                <a:ext uri="{FF2B5EF4-FFF2-40B4-BE49-F238E27FC236}">
                  <a16:creationId xmlns:a16="http://schemas.microsoft.com/office/drawing/2014/main" id="{BEF4200A-6E32-5A7B-9AE3-38301CD56DFF}"/>
                </a:ext>
              </a:extLst>
            </p:cNvPr>
            <p:cNvSpPr txBox="1">
              <a:spLocks/>
            </p:cNvSpPr>
            <p:nvPr/>
          </p:nvSpPr>
          <p:spPr>
            <a:xfrm>
              <a:off x="1828799" y="2382982"/>
              <a:ext cx="1149927" cy="96231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400" b="1" dirty="0">
                  <a:solidFill>
                    <a:schemeClr val="bg1"/>
                  </a:solidFill>
                </a:rPr>
                <a:t>02</a:t>
              </a:r>
            </a:p>
          </p:txBody>
        </p:sp>
      </p:gr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923337" y="2939478"/>
            <a:ext cx="452550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dirty="0"/>
              <a:t>Bien que de nombreuses approches mentionnées dans les diapositives précédentes s'appliquent à toutes les entreprises, cette section vise spécifiquement à approfondir l'apprentissage en vue de répondre à des besoins plus complexes en matière de financement de démarrage.</a:t>
            </a:r>
            <a:endParaRPr lang="en-IE" b="1"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5766718" y="2640207"/>
            <a:ext cx="6227069"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b="1" dirty="0"/>
              <a:t>Dans cette section, nous abordons les points suivants </a:t>
            </a:r>
          </a:p>
          <a:p>
            <a:pPr marL="342900" indent="-342900" fontAlgn="base">
              <a:buClr>
                <a:srgbClr val="B6D1E1"/>
              </a:buClr>
              <a:buFont typeface="Arial" panose="020B0604020202020204" pitchFamily="34" charset="0"/>
              <a:buChar char="•"/>
            </a:pPr>
            <a:endParaRPr lang="en-IE" dirty="0"/>
          </a:p>
          <a:p>
            <a:pPr marL="342900" indent="-342900" fontAlgn="base">
              <a:buClr>
                <a:srgbClr val="B6D1E1"/>
              </a:buClr>
              <a:buFont typeface="Arial" panose="020B0604020202020204" pitchFamily="34" charset="0"/>
              <a:buChar char="•"/>
            </a:pPr>
            <a:r>
              <a:rPr lang="en-GB" dirty="0"/>
              <a:t>Prêts et crédits bancaires </a:t>
            </a:r>
          </a:p>
          <a:p>
            <a:pPr marL="342900" indent="-342900" fontAlgn="base">
              <a:buClr>
                <a:srgbClr val="B6D1E1"/>
              </a:buClr>
              <a:buFont typeface="Arial" panose="020B0604020202020204" pitchFamily="34" charset="0"/>
              <a:buChar char="•"/>
            </a:pPr>
            <a:r>
              <a:rPr lang="en-GB" dirty="0"/>
              <a:t>Investissement providentiel </a:t>
            </a:r>
          </a:p>
          <a:p>
            <a:pPr marL="342900" indent="-342900" fontAlgn="base">
              <a:buClr>
                <a:srgbClr val="B6D1E1"/>
              </a:buClr>
              <a:buFont typeface="Arial" panose="020B0604020202020204" pitchFamily="34" charset="0"/>
              <a:buChar char="•"/>
            </a:pPr>
            <a:r>
              <a:rPr lang="en-GB" dirty="0"/>
              <a:t>Capital-risque (VC)</a:t>
            </a:r>
          </a:p>
          <a:p>
            <a:pPr marL="342900" indent="-342900" fontAlgn="base">
              <a:buClr>
                <a:srgbClr val="B6D1E1"/>
              </a:buClr>
              <a:buFont typeface="Arial" panose="020B0604020202020204" pitchFamily="34" charset="0"/>
              <a:buChar char="•"/>
            </a:pPr>
            <a:r>
              <a:rPr lang="en-GB" dirty="0"/>
              <a:t>Financement participatif (Equity Crowdfunding) </a:t>
            </a:r>
          </a:p>
          <a:p>
            <a:pPr marL="342900" indent="-342900" fontAlgn="base">
              <a:buClr>
                <a:srgbClr val="B6D1E1"/>
              </a:buClr>
              <a:buFont typeface="Arial" panose="020B0604020202020204" pitchFamily="34" charset="0"/>
              <a:buChar char="•"/>
            </a:pPr>
            <a:r>
              <a:rPr lang="en-GB" dirty="0"/>
              <a:t>Modèles de financement mixte / cofinancement</a:t>
            </a:r>
            <a:endParaRPr lang="en-US" dirty="0"/>
          </a:p>
        </p:txBody>
      </p:sp>
      <p:cxnSp>
        <p:nvCxnSpPr>
          <p:cNvPr id="3" name="Straight Connector 2">
            <a:extLst>
              <a:ext uri="{FF2B5EF4-FFF2-40B4-BE49-F238E27FC236}">
                <a16:creationId xmlns:a16="http://schemas.microsoft.com/office/drawing/2014/main" id="{77E9485B-EB7C-8C0D-D1FA-EC45A9923652}"/>
              </a:ext>
            </a:extLst>
          </p:cNvPr>
          <p:cNvCxnSpPr>
            <a:cxnSpLocks/>
          </p:cNvCxnSpPr>
          <p:nvPr/>
        </p:nvCxnSpPr>
        <p:spPr>
          <a:xfrm flipV="1">
            <a:off x="5577608" y="2866292"/>
            <a:ext cx="0" cy="191149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8DA3ADA-E500-3CC6-F14A-B1B3E093FEA5}"/>
              </a:ext>
            </a:extLst>
          </p:cNvPr>
          <p:cNvGrpSpPr/>
          <p:nvPr/>
        </p:nvGrpSpPr>
        <p:grpSpPr>
          <a:xfrm>
            <a:off x="4647261" y="5172569"/>
            <a:ext cx="1981379" cy="1490394"/>
            <a:chOff x="4921017" y="4867599"/>
            <a:chExt cx="2591254" cy="1695031"/>
          </a:xfrm>
        </p:grpSpPr>
        <p:pic>
          <p:nvPicPr>
            <p:cNvPr id="12" name="Picture 11" descr="Icon&#10;&#10;Description automatically generated">
              <a:extLst>
                <a:ext uri="{FF2B5EF4-FFF2-40B4-BE49-F238E27FC236}">
                  <a16:creationId xmlns:a16="http://schemas.microsoft.com/office/drawing/2014/main" id="{DEFF3F7B-224A-037D-C3FC-3D6FFA725976}"/>
                </a:ext>
              </a:extLst>
            </p:cNvPr>
            <p:cNvPicPr>
              <a:picLocks noChangeAspect="1"/>
            </p:cNvPicPr>
            <p:nvPr/>
          </p:nvPicPr>
          <p:blipFill>
            <a:blip r:embed="rId2"/>
            <a:stretch>
              <a:fillRect/>
            </a:stretch>
          </p:blipFill>
          <p:spPr>
            <a:xfrm>
              <a:off x="4921017" y="4867599"/>
              <a:ext cx="2591254" cy="1695031"/>
            </a:xfrm>
            <a:prstGeom prst="rect">
              <a:avLst/>
            </a:prstGeom>
          </p:spPr>
        </p:pic>
        <p:pic>
          <p:nvPicPr>
            <p:cNvPr id="13" name="Picture 12" descr="Icon&#10;&#10;Description automatically generated">
              <a:extLst>
                <a:ext uri="{FF2B5EF4-FFF2-40B4-BE49-F238E27FC236}">
                  <a16:creationId xmlns:a16="http://schemas.microsoft.com/office/drawing/2014/main" id="{F02B95EE-F151-4589-F570-D8E7B62D8215}"/>
                </a:ext>
              </a:extLst>
            </p:cNvPr>
            <p:cNvPicPr>
              <a:picLocks noChangeAspect="1"/>
            </p:cNvPicPr>
            <p:nvPr/>
          </p:nvPicPr>
          <p:blipFill>
            <a:blip r:embed="rId3"/>
            <a:stretch>
              <a:fillRect/>
            </a:stretch>
          </p:blipFill>
          <p:spPr>
            <a:xfrm>
              <a:off x="6215529" y="5418048"/>
              <a:ext cx="222511" cy="242669"/>
            </a:xfrm>
            <a:prstGeom prst="rect">
              <a:avLst/>
            </a:prstGeom>
          </p:spPr>
        </p:pic>
      </p:grpSp>
    </p:spTree>
    <p:extLst>
      <p:ext uri="{BB962C8B-B14F-4D97-AF65-F5344CB8AC3E}">
        <p14:creationId xmlns:p14="http://schemas.microsoft.com/office/powerpoint/2010/main" val="3360813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GB" sz="3200" dirty="0"/>
              <a:t>DES INVESTISSEMENTS DE DÉMARRAGE PLUS COMPLEXES </a:t>
            </a:r>
          </a:p>
        </p:txBody>
      </p:sp>
      <p:sp>
        <p:nvSpPr>
          <p:cNvPr id="5" name="Text Placeholder 2">
            <a:extLst>
              <a:ext uri="{FF2B5EF4-FFF2-40B4-BE49-F238E27FC236}">
                <a16:creationId xmlns:a16="http://schemas.microsoft.com/office/drawing/2014/main" id="{35E3B565-2C45-4C70-96E0-65FE82E6B186}"/>
              </a:ext>
            </a:extLst>
          </p:cNvPr>
          <p:cNvSpPr txBox="1">
            <a:spLocks/>
          </p:cNvSpPr>
          <p:nvPr/>
        </p:nvSpPr>
        <p:spPr>
          <a:xfrm>
            <a:off x="407483" y="1347314"/>
            <a:ext cx="5428313"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1600" b="1" dirty="0"/>
              <a:t>Prêts bancaires</a:t>
            </a:r>
          </a:p>
          <a:p>
            <a:pPr fontAlgn="base">
              <a:buClr>
                <a:srgbClr val="B6D1E1"/>
              </a:buClr>
            </a:pPr>
            <a:endParaRPr lang="en-IE" sz="1600" dirty="0"/>
          </a:p>
          <a:p>
            <a:pPr fontAlgn="base">
              <a:buClr>
                <a:srgbClr val="B6D1E1"/>
              </a:buClr>
            </a:pPr>
            <a:r>
              <a:rPr lang="en-GB" sz="1600" dirty="0"/>
              <a:t>Un prêt bancaire est une méthode traditionnelle de financement d'une nouvelle entreprise ou d'une entreprise en expansion. Les banques attendent généralement :</a:t>
            </a:r>
          </a:p>
          <a:p>
            <a:pPr marL="342900" indent="-342900" fontAlgn="base">
              <a:buClr>
                <a:srgbClr val="B6D1E1"/>
              </a:buClr>
              <a:buFont typeface="Arial" panose="020B0604020202020204" pitchFamily="34" charset="0"/>
              <a:buChar char="•"/>
            </a:pPr>
            <a:r>
              <a:rPr lang="en-GB" sz="1600" dirty="0"/>
              <a:t>Un plan d'affaires solide et réaliste</a:t>
            </a:r>
          </a:p>
          <a:p>
            <a:pPr marL="342900" indent="-342900" fontAlgn="base">
              <a:buClr>
                <a:srgbClr val="B6D1E1"/>
              </a:buClr>
              <a:buFont typeface="Arial" panose="020B0604020202020204" pitchFamily="34" charset="0"/>
              <a:buChar char="•"/>
            </a:pPr>
            <a:r>
              <a:rPr lang="en-GB" sz="1600" dirty="0"/>
              <a:t>Des prévisions financières claires et une capacité de remboursement.</a:t>
            </a:r>
          </a:p>
          <a:p>
            <a:pPr marL="342900" indent="-342900" fontAlgn="base">
              <a:buClr>
                <a:srgbClr val="B6D1E1"/>
              </a:buClr>
              <a:buFont typeface="Arial" panose="020B0604020202020204" pitchFamily="34" charset="0"/>
              <a:buChar char="•"/>
            </a:pPr>
            <a:r>
              <a:rPr lang="en-GB" sz="1600" dirty="0"/>
              <a:t> Dans de nombreux cas, des garanties personnelles ou des sûretés sont demandées par la banque ou le prêteur.</a:t>
            </a:r>
          </a:p>
          <a:p>
            <a:pPr fontAlgn="base">
              <a:buClr>
                <a:srgbClr val="B6D1E1"/>
              </a:buClr>
            </a:pPr>
            <a:endParaRPr lang="en-GB" sz="1600" b="1" dirty="0">
              <a:solidFill>
                <a:srgbClr val="94C7B0"/>
              </a:solidFill>
            </a:endParaRPr>
          </a:p>
          <a:p>
            <a:pPr fontAlgn="base">
              <a:buClr>
                <a:srgbClr val="B6D1E1"/>
              </a:buClr>
            </a:pPr>
            <a:r>
              <a:rPr lang="en-GB" sz="1600" b="1" dirty="0">
                <a:solidFill>
                  <a:srgbClr val="94C7B0"/>
                </a:solidFill>
              </a:rPr>
              <a:t>Conseils : </a:t>
            </a:r>
            <a:r>
              <a:rPr lang="en-GB" sz="1600" dirty="0"/>
              <a:t>Si votre plan d'affaires est solide et que vos prévisions sont bonnes, évitez si possible d'offrir des biens personnels en garantie. Faites toujours le tour des banques. Les critères et les taux de prêt varient d'une banque à l'autre, en particulier pour les entreprises en phase de démarrage ou dirigées par des femmes.</a:t>
            </a:r>
          </a:p>
          <a:p>
            <a:pPr fontAlgn="base">
              <a:buClr>
                <a:srgbClr val="B6D1E1"/>
              </a:buClr>
            </a:pPr>
            <a:endParaRPr lang="en-IE" sz="1600" dirty="0"/>
          </a:p>
          <a:p>
            <a:pPr fontAlgn="base">
              <a:buClr>
                <a:srgbClr val="B6D1E1"/>
              </a:buClr>
            </a:pPr>
            <a:endParaRPr lang="en-IE" sz="1600" b="1"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6356205" y="1360612"/>
            <a:ext cx="5302395" cy="305017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1800" b="1" dirty="0"/>
              <a:t>Facilités de crédit</a:t>
            </a:r>
          </a:p>
          <a:p>
            <a:pPr marL="342900" indent="-342900" fontAlgn="base">
              <a:buClr>
                <a:srgbClr val="B6D1E1"/>
              </a:buClr>
              <a:buFontTx/>
              <a:buChar char="-"/>
            </a:pPr>
            <a:endParaRPr lang="en-IE" sz="1800" b="1" dirty="0"/>
          </a:p>
          <a:p>
            <a:pPr>
              <a:buNone/>
            </a:pPr>
            <a:r>
              <a:rPr lang="en-GB" sz="1800" dirty="0"/>
              <a:t>En plus des prêts forfaitaires, les banques peuvent proposer des outils de crédit flexibles tels que</a:t>
            </a:r>
          </a:p>
          <a:p>
            <a:pPr>
              <a:buNone/>
            </a:pPr>
            <a:endParaRPr lang="en-GB" sz="1800" dirty="0"/>
          </a:p>
          <a:p>
            <a:pPr marL="342900" indent="-342900">
              <a:buFont typeface="Arial" panose="020B0604020202020204" pitchFamily="34" charset="0"/>
              <a:buChar char="•"/>
            </a:pPr>
            <a:r>
              <a:rPr lang="en-GB" sz="1800" b="1" dirty="0"/>
              <a:t>Découverts </a:t>
            </a:r>
            <a:r>
              <a:rPr lang="en-GB" sz="1800" dirty="0"/>
              <a:t>- liés à votre compte professionnel pour les besoins de trésorerie à court terme</a:t>
            </a:r>
          </a:p>
          <a:p>
            <a:pPr marL="342900" indent="-342900">
              <a:buFont typeface="Arial" panose="020B0604020202020204" pitchFamily="34" charset="0"/>
              <a:buChar char="•"/>
            </a:pPr>
            <a:r>
              <a:rPr lang="en-GB" sz="1800" b="1" dirty="0"/>
              <a:t>Lignes de crédit </a:t>
            </a:r>
            <a:r>
              <a:rPr lang="en-GB" sz="1800" dirty="0"/>
              <a:t>- vous n'empruntez que ce dont vous avez besoin, quand vous en avez besoin, et les intérêts ne sont perçus que sur le montant utilisé.</a:t>
            </a:r>
          </a:p>
          <a:p>
            <a:pPr marL="342900" indent="-342900">
              <a:buFont typeface="Arial" panose="020B0604020202020204" pitchFamily="34" charset="0"/>
              <a:buChar char="•"/>
            </a:pPr>
            <a:r>
              <a:rPr lang="en-GB" sz="1800" b="1" dirty="0"/>
              <a:t>Cartes de crédit pour les entreprises </a:t>
            </a:r>
            <a:r>
              <a:rPr lang="en-GB" sz="1800" dirty="0"/>
              <a:t>- utiles pour gérer les petits coûts récurrents</a:t>
            </a:r>
          </a:p>
          <a:p>
            <a:endParaRPr lang="en-GB" sz="1800" dirty="0"/>
          </a:p>
          <a:p>
            <a:r>
              <a:rPr lang="en-GB" sz="1800" dirty="0"/>
              <a:t>Ils peuvent soutenir les opérations quotidiennes mais ne doivent pas remplacer le financement à long terme.</a:t>
            </a:r>
          </a:p>
          <a:p>
            <a:pPr fontAlgn="base">
              <a:buClr>
                <a:srgbClr val="B6D1E1"/>
              </a:buClr>
            </a:pPr>
            <a:endParaRPr lang="en-IE" sz="1800" dirty="0"/>
          </a:p>
          <a:p>
            <a:pPr marL="342900" indent="-342900" fontAlgn="base">
              <a:buClr>
                <a:srgbClr val="B6D1E1"/>
              </a:buClr>
              <a:buFont typeface="Arial" panose="020B0604020202020204" pitchFamily="34" charset="0"/>
              <a:buChar char="•"/>
            </a:pPr>
            <a:endParaRPr lang="en-US" sz="1800" dirty="0"/>
          </a:p>
        </p:txBody>
      </p:sp>
      <p:cxnSp>
        <p:nvCxnSpPr>
          <p:cNvPr id="3" name="Straight Connector 2">
            <a:extLst>
              <a:ext uri="{FF2B5EF4-FFF2-40B4-BE49-F238E27FC236}">
                <a16:creationId xmlns:a16="http://schemas.microsoft.com/office/drawing/2014/main" id="{77E9485B-EB7C-8C0D-D1FA-EC45A9923652}"/>
              </a:ext>
            </a:extLst>
          </p:cNvPr>
          <p:cNvCxnSpPr>
            <a:cxnSpLocks/>
          </p:cNvCxnSpPr>
          <p:nvPr/>
        </p:nvCxnSpPr>
        <p:spPr>
          <a:xfrm flipV="1">
            <a:off x="5927450" y="2216858"/>
            <a:ext cx="0" cy="339932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185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a:xfrm>
            <a:off x="571898" y="608682"/>
            <a:ext cx="10907188" cy="720752"/>
          </a:xfrm>
        </p:spPr>
        <p:txBody>
          <a:bodyPr/>
          <a:lstStyle/>
          <a:p>
            <a:r>
              <a:rPr lang="en-GB" sz="3200" dirty="0"/>
              <a:t>Traiter avec sa banque - Ce qu'il faut faire et ne pas faire pour les créateurs d'entreprise</a:t>
            </a:r>
          </a:p>
          <a:p>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273380" y="1236517"/>
            <a:ext cx="11645240"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endParaRPr lang="en-GB" sz="2000" b="1" dirty="0"/>
          </a:p>
          <a:p>
            <a:pPr fontAlgn="base">
              <a:buClr>
                <a:srgbClr val="B6D1E1"/>
              </a:buClr>
            </a:pPr>
            <a:r>
              <a:rPr lang="en-GB" sz="2000" b="1" dirty="0"/>
              <a:t>✅ DO :</a:t>
            </a:r>
          </a:p>
          <a:p>
            <a:pPr marL="342900" indent="-342900" fontAlgn="base">
              <a:buClr>
                <a:srgbClr val="B6D1E1"/>
              </a:buClr>
              <a:buFont typeface="Arial" panose="020B0604020202020204" pitchFamily="34" charset="0"/>
              <a:buChar char="•"/>
            </a:pPr>
            <a:r>
              <a:rPr lang="en-GB" sz="2000" dirty="0"/>
              <a:t>Préparez-vous bien avant de rencontrer votre banque. Apportez un plan d'entreprise clair, des prévisions de trésorerie réalistes et une connaissance de votre marché.</a:t>
            </a:r>
          </a:p>
          <a:p>
            <a:pPr marL="342900" indent="-342900" fontAlgn="base">
              <a:buClr>
                <a:srgbClr val="B6D1E1"/>
              </a:buClr>
              <a:buFont typeface="Arial" panose="020B0604020202020204" pitchFamily="34" charset="0"/>
              <a:buChar char="•"/>
            </a:pPr>
            <a:r>
              <a:rPr lang="en-GB" sz="2000" dirty="0"/>
              <a:t>Tenez votre banque informée, dans les bons comme dans les mauvais moments. La transparence renforce la confiance. Faites-lui part de vos réussites et alertez-la rapidement en cas de difficultés.</a:t>
            </a:r>
          </a:p>
          <a:p>
            <a:pPr marL="342900" indent="-342900" fontAlgn="base">
              <a:buClr>
                <a:srgbClr val="B6D1E1"/>
              </a:buClr>
              <a:buFont typeface="Arial" panose="020B0604020202020204" pitchFamily="34" charset="0"/>
              <a:buChar char="•"/>
            </a:pPr>
            <a:r>
              <a:rPr lang="en-GB" sz="2000" dirty="0"/>
              <a:t>Choisissez une banque proche de chez vous. Avoir un contact local peut être un réel avantage en termes d'assistance et de réactivité.</a:t>
            </a:r>
          </a:p>
          <a:p>
            <a:pPr marL="342900" indent="-342900" fontAlgn="base">
              <a:buClr>
                <a:srgbClr val="B6D1E1"/>
              </a:buClr>
              <a:buFont typeface="Arial" panose="020B0604020202020204" pitchFamily="34" charset="0"/>
              <a:buChar char="•"/>
            </a:pPr>
            <a:r>
              <a:rPr lang="en-GB" sz="2000" dirty="0"/>
              <a:t>Faites le tour du marché. Les banques offrent des conditions différentes, en particulier celles qui offrent un soutien spécifique aux entreprises en phase de démarrage ou aux entreprises dirigées par des femmes.</a:t>
            </a:r>
          </a:p>
          <a:p>
            <a:pPr fontAlgn="base">
              <a:buClr>
                <a:srgbClr val="B6D1E1"/>
              </a:buClr>
            </a:pPr>
            <a:endParaRPr lang="en-GB" sz="2000" b="1" dirty="0"/>
          </a:p>
          <a:p>
            <a:pPr fontAlgn="base">
              <a:buClr>
                <a:srgbClr val="B6D1E1"/>
              </a:buClr>
            </a:pPr>
            <a:r>
              <a:rPr lang="en-GB" sz="2000" b="1" dirty="0"/>
              <a:t>❌ DON'T :</a:t>
            </a:r>
          </a:p>
          <a:p>
            <a:pPr marL="342900" indent="-342900" fontAlgn="base">
              <a:buClr>
                <a:srgbClr val="B6D1E1"/>
              </a:buClr>
              <a:buFont typeface="Arial" panose="020B0604020202020204" pitchFamily="34" charset="0"/>
              <a:buChar char="•"/>
            </a:pPr>
            <a:r>
              <a:rPr lang="en-GB" sz="2000" dirty="0"/>
              <a:t>Ne vous précipitez pas pour conclure un accord sans en comprendre les termes. Lisez toutes les conditions, en particulier celles qui concernent les taux d'intérêt, les calendriers de remboursement et les pénalités.</a:t>
            </a:r>
          </a:p>
          <a:p>
            <a:pPr marL="342900" indent="-342900" fontAlgn="base">
              <a:buClr>
                <a:srgbClr val="B6D1E1"/>
              </a:buClr>
              <a:buFont typeface="Arial" panose="020B0604020202020204" pitchFamily="34" charset="0"/>
              <a:buChar char="•"/>
            </a:pPr>
            <a:r>
              <a:rPr lang="en-GB" sz="2000" dirty="0"/>
              <a:t>Ne proposez pas de garanties personnelles à la légère. Ne l'envisagez qu'en cas d'absolue nécessité et jamais pour un montant supérieur à celui que vous pouvez vous permettre de perdre.</a:t>
            </a:r>
          </a:p>
          <a:p>
            <a:pPr marL="342900" indent="-342900" fontAlgn="base">
              <a:buClr>
                <a:srgbClr val="B6D1E1"/>
              </a:buClr>
              <a:buFont typeface="Arial" panose="020B0604020202020204" pitchFamily="34" charset="0"/>
              <a:buChar char="•"/>
            </a:pPr>
            <a:r>
              <a:rPr lang="en-GB" sz="2000" dirty="0"/>
              <a:t>Si vous prévoyez des problèmes de trésorerie ou des retards, informez-en rapidement votre banque. Elle pourra vous proposer des solutions.</a:t>
            </a:r>
          </a:p>
          <a:p>
            <a:pPr fontAlgn="base">
              <a:buClr>
                <a:srgbClr val="B6D1E1"/>
              </a:buClr>
            </a:pPr>
            <a:endParaRPr lang="en-GB" sz="2000" b="1" dirty="0"/>
          </a:p>
          <a:p>
            <a:pPr fontAlgn="base">
              <a:buClr>
                <a:srgbClr val="B6D1E1"/>
              </a:buClr>
            </a:pPr>
            <a:endParaRPr lang="en-GB" sz="2000" b="1" dirty="0"/>
          </a:p>
          <a:p>
            <a:pPr marL="342900" indent="-342900" fontAlgn="base">
              <a:buClr>
                <a:srgbClr val="B6D1E1"/>
              </a:buClr>
              <a:buFont typeface="Wingdings" pitchFamily="2" charset="2"/>
              <a:buChar char="ü"/>
            </a:pPr>
            <a:endParaRPr lang="en-US" sz="2000" dirty="0"/>
          </a:p>
        </p:txBody>
      </p:sp>
    </p:spTree>
    <p:extLst>
      <p:ext uri="{BB962C8B-B14F-4D97-AF65-F5344CB8AC3E}">
        <p14:creationId xmlns:p14="http://schemas.microsoft.com/office/powerpoint/2010/main" val="3195164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6DA72-6BC4-F679-9E58-3634E96FF9AF}"/>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BF12241D-AC34-276F-6F2E-6071F9C8E564}"/>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D83C0FAC-BDCF-B2ED-E811-02628BB1A65F}"/>
              </a:ext>
            </a:extLst>
          </p:cNvPr>
          <p:cNvSpPr txBox="1">
            <a:spLocks/>
          </p:cNvSpPr>
          <p:nvPr/>
        </p:nvSpPr>
        <p:spPr>
          <a:xfrm>
            <a:off x="342937" y="1152369"/>
            <a:ext cx="11645240"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endParaRPr lang="en-GB" b="1" dirty="0"/>
          </a:p>
          <a:p>
            <a:pPr fontAlgn="base">
              <a:buClr>
                <a:srgbClr val="B6D1E1"/>
              </a:buClr>
            </a:pPr>
            <a:r>
              <a:rPr lang="en-IE" b="1" dirty="0"/>
              <a:t>Get Technical - comparez les formules de prêt</a:t>
            </a:r>
          </a:p>
          <a:p>
            <a:pPr fontAlgn="base">
              <a:buClr>
                <a:srgbClr val="B6D1E1"/>
              </a:buClr>
            </a:pPr>
            <a:r>
              <a:rPr lang="en-GB" dirty="0"/>
              <a:t>Lors de l'examen des offres de prêt, tous les prêteurs ne présentent pas le coût de l'emprunt de la même manière. Certains mettent l'accent sur le taux d'intérêt, d'autres sur le montant total à rembourser. Il peut donc être difficile de savoir quelle est la meilleure option pour votre entreprise.</a:t>
            </a:r>
          </a:p>
          <a:p>
            <a:pPr fontAlgn="base">
              <a:buClr>
                <a:srgbClr val="B6D1E1"/>
              </a:buClr>
            </a:pPr>
            <a:endParaRPr lang="en-GB" dirty="0"/>
          </a:p>
          <a:p>
            <a:pPr fontAlgn="base">
              <a:buClr>
                <a:srgbClr val="B6D1E1"/>
              </a:buClr>
            </a:pPr>
            <a:r>
              <a:rPr lang="en-GB" b="1" dirty="0"/>
              <a:t>Conseils pour une comparaison intelligente des prêts</a:t>
            </a:r>
          </a:p>
          <a:p>
            <a:pPr fontAlgn="base">
              <a:buClr>
                <a:srgbClr val="B6D1E1"/>
              </a:buClr>
            </a:pPr>
            <a:endParaRPr lang="en-GB" b="1" dirty="0"/>
          </a:p>
          <a:p>
            <a:pPr fontAlgn="base">
              <a:buClr>
                <a:srgbClr val="B6D1E1"/>
              </a:buClr>
            </a:pPr>
            <a:r>
              <a:rPr lang="en-GB" b="1" dirty="0">
                <a:solidFill>
                  <a:srgbClr val="94C7B0"/>
                </a:solidFill>
              </a:rPr>
              <a:t>1.  Demander le TAEG</a:t>
            </a:r>
          </a:p>
          <a:p>
            <a:pPr fontAlgn="base">
              <a:buClr>
                <a:srgbClr val="B6D1E1"/>
              </a:buClr>
            </a:pPr>
            <a:r>
              <a:rPr lang="en-GB" dirty="0"/>
              <a:t>Demandez toujours le taux annuel effectif global (TAEG).Le TAEG reflète le coût réel du prêt sur un an, y compris les intérêts et tous les </a:t>
            </a:r>
            <a:r>
              <a:rPr lang="en-GB" dirty="0" err="1"/>
              <a:t>frais.Il </a:t>
            </a:r>
            <a:r>
              <a:rPr lang="en-GB" dirty="0"/>
              <a:t>vous aide à comparer différents prêts à conditions égales, même si les structures varient.</a:t>
            </a:r>
          </a:p>
          <a:p>
            <a:pPr fontAlgn="base">
              <a:buClr>
                <a:srgbClr val="B6D1E1"/>
              </a:buClr>
            </a:pPr>
            <a:endParaRPr lang="en-GB" dirty="0"/>
          </a:p>
          <a:p>
            <a:pPr fontAlgn="base">
              <a:buClr>
                <a:srgbClr val="B6D1E1"/>
              </a:buClr>
            </a:pPr>
            <a:r>
              <a:rPr lang="en-GB" b="1" dirty="0">
                <a:solidFill>
                  <a:srgbClr val="94C7B0"/>
                </a:solidFill>
              </a:rPr>
              <a:t>2. Attention aux TAEG élevés</a:t>
            </a:r>
          </a:p>
          <a:p>
            <a:pPr fontAlgn="base">
              <a:buClr>
                <a:srgbClr val="B6D1E1"/>
              </a:buClr>
            </a:pPr>
            <a:r>
              <a:rPr lang="en-GB" dirty="0"/>
              <a:t>Les prêteurs alternatifs qui proposent un financement rapide ou qui travaillent avec des emprunteurs à faible solvabilité peuvent facturer des </a:t>
            </a:r>
            <a:r>
              <a:rPr lang="en-GB" dirty="0" err="1"/>
              <a:t>TAEG </a:t>
            </a:r>
            <a:r>
              <a:rPr lang="en-GB" dirty="0"/>
              <a:t>beaucoup plus élevés.</a:t>
            </a:r>
          </a:p>
          <a:p>
            <a:pPr fontAlgn="base">
              <a:buClr>
                <a:srgbClr val="B6D1E1"/>
              </a:buClr>
            </a:pPr>
            <a:endParaRPr lang="en-GB" dirty="0"/>
          </a:p>
          <a:p>
            <a:pPr fontAlgn="base">
              <a:buClr>
                <a:srgbClr val="B6D1E1"/>
              </a:buClr>
            </a:pPr>
            <a:r>
              <a:rPr lang="en-GB" dirty="0"/>
              <a:t>Un exemple permet d'expliquer ........</a:t>
            </a:r>
            <a:endParaRPr lang="en-US" dirty="0"/>
          </a:p>
        </p:txBody>
      </p:sp>
    </p:spTree>
    <p:extLst>
      <p:ext uri="{BB962C8B-B14F-4D97-AF65-F5344CB8AC3E}">
        <p14:creationId xmlns:p14="http://schemas.microsoft.com/office/powerpoint/2010/main" val="2623601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9D179-02F5-0383-02FE-2A0FDF00136D}"/>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A769600E-7D87-160F-02B9-5F0935859A14}"/>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BAB8BF89-C5D1-A26E-9796-8303056E5C06}"/>
              </a:ext>
            </a:extLst>
          </p:cNvPr>
          <p:cNvSpPr txBox="1">
            <a:spLocks/>
          </p:cNvSpPr>
          <p:nvPr/>
        </p:nvSpPr>
        <p:spPr>
          <a:xfrm>
            <a:off x="342937" y="1152369"/>
            <a:ext cx="11645240"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endParaRPr lang="en-GB" b="1" dirty="0"/>
          </a:p>
          <a:p>
            <a:pPr fontAlgn="base">
              <a:buClr>
                <a:srgbClr val="B6D1E1"/>
              </a:buClr>
            </a:pPr>
            <a:endParaRPr lang="en-GB" b="1" dirty="0"/>
          </a:p>
        </p:txBody>
      </p:sp>
      <p:graphicFrame>
        <p:nvGraphicFramePr>
          <p:cNvPr id="3" name="Table 2">
            <a:extLst>
              <a:ext uri="{FF2B5EF4-FFF2-40B4-BE49-F238E27FC236}">
                <a16:creationId xmlns:a16="http://schemas.microsoft.com/office/drawing/2014/main" id="{CAB8A28F-F2E1-66B6-E7A7-694E43235721}"/>
              </a:ext>
            </a:extLst>
          </p:cNvPr>
          <p:cNvGraphicFramePr>
            <a:graphicFrameLocks noGrp="1"/>
          </p:cNvGraphicFramePr>
          <p:nvPr>
            <p:extLst>
              <p:ext uri="{D42A27DB-BD31-4B8C-83A1-F6EECF244321}">
                <p14:modId xmlns:p14="http://schemas.microsoft.com/office/powerpoint/2010/main" val="3511066097"/>
              </p:ext>
            </p:extLst>
          </p:nvPr>
        </p:nvGraphicFramePr>
        <p:xfrm>
          <a:off x="342936" y="1399877"/>
          <a:ext cx="11376174" cy="2194560"/>
        </p:xfrm>
        <a:graphic>
          <a:graphicData uri="http://schemas.openxmlformats.org/drawingml/2006/table">
            <a:tbl>
              <a:tblPr/>
              <a:tblGrid>
                <a:gridCol w="1896029">
                  <a:extLst>
                    <a:ext uri="{9D8B030D-6E8A-4147-A177-3AD203B41FA5}">
                      <a16:colId xmlns:a16="http://schemas.microsoft.com/office/drawing/2014/main" val="1374606637"/>
                    </a:ext>
                  </a:extLst>
                </a:gridCol>
                <a:gridCol w="1896029">
                  <a:extLst>
                    <a:ext uri="{9D8B030D-6E8A-4147-A177-3AD203B41FA5}">
                      <a16:colId xmlns:a16="http://schemas.microsoft.com/office/drawing/2014/main" val="1146684543"/>
                    </a:ext>
                  </a:extLst>
                </a:gridCol>
                <a:gridCol w="1896029">
                  <a:extLst>
                    <a:ext uri="{9D8B030D-6E8A-4147-A177-3AD203B41FA5}">
                      <a16:colId xmlns:a16="http://schemas.microsoft.com/office/drawing/2014/main" val="1292734498"/>
                    </a:ext>
                  </a:extLst>
                </a:gridCol>
                <a:gridCol w="1896029">
                  <a:extLst>
                    <a:ext uri="{9D8B030D-6E8A-4147-A177-3AD203B41FA5}">
                      <a16:colId xmlns:a16="http://schemas.microsoft.com/office/drawing/2014/main" val="3411624138"/>
                    </a:ext>
                  </a:extLst>
                </a:gridCol>
                <a:gridCol w="1896029">
                  <a:extLst>
                    <a:ext uri="{9D8B030D-6E8A-4147-A177-3AD203B41FA5}">
                      <a16:colId xmlns:a16="http://schemas.microsoft.com/office/drawing/2014/main" val="824478368"/>
                    </a:ext>
                  </a:extLst>
                </a:gridCol>
                <a:gridCol w="1896029">
                  <a:extLst>
                    <a:ext uri="{9D8B030D-6E8A-4147-A177-3AD203B41FA5}">
                      <a16:colId xmlns:a16="http://schemas.microsoft.com/office/drawing/2014/main" val="522861566"/>
                    </a:ext>
                  </a:extLst>
                </a:gridCol>
              </a:tblGrid>
              <a:tr h="0">
                <a:tc>
                  <a:txBody>
                    <a:bodyPr/>
                    <a:lstStyle/>
                    <a:p>
                      <a:r>
                        <a:rPr lang="en-IE" sz="2400" b="1" dirty="0">
                          <a:solidFill>
                            <a:srgbClr val="382B1B"/>
                          </a:solidFill>
                        </a:rPr>
                        <a:t>Prêteur</a:t>
                      </a:r>
                    </a:p>
                  </a:txBody>
                  <a:tcPr anchor="ctr">
                    <a:lnL>
                      <a:noFill/>
                    </a:lnL>
                    <a:lnR>
                      <a:noFill/>
                    </a:lnR>
                    <a:lnT>
                      <a:noFill/>
                    </a:lnT>
                    <a:lnB>
                      <a:noFill/>
                    </a:lnB>
                    <a:solidFill>
                      <a:srgbClr val="E6C8C7"/>
                    </a:solidFill>
                  </a:tcPr>
                </a:tc>
                <a:tc>
                  <a:txBody>
                    <a:bodyPr/>
                    <a:lstStyle/>
                    <a:p>
                      <a:r>
                        <a:rPr lang="en-IE" sz="2400" b="1" dirty="0">
                          <a:solidFill>
                            <a:srgbClr val="382B1B"/>
                          </a:solidFill>
                        </a:rPr>
                        <a:t>Taux d'intérêt</a:t>
                      </a:r>
                    </a:p>
                  </a:txBody>
                  <a:tcPr anchor="ctr">
                    <a:lnL>
                      <a:noFill/>
                    </a:lnL>
                    <a:lnR>
                      <a:noFill/>
                    </a:lnR>
                    <a:lnT>
                      <a:noFill/>
                    </a:lnT>
                    <a:lnB>
                      <a:noFill/>
                    </a:lnB>
                    <a:solidFill>
                      <a:srgbClr val="E6C8C7"/>
                    </a:solidFill>
                  </a:tcPr>
                </a:tc>
                <a:tc>
                  <a:txBody>
                    <a:bodyPr/>
                    <a:lstStyle/>
                    <a:p>
                      <a:r>
                        <a:rPr lang="en-IE" sz="2400" b="1" dirty="0">
                          <a:solidFill>
                            <a:srgbClr val="382B1B"/>
                          </a:solidFill>
                        </a:rPr>
                        <a:t>Honoraires</a:t>
                      </a:r>
                    </a:p>
                  </a:txBody>
                  <a:tcPr anchor="ctr">
                    <a:lnL>
                      <a:noFill/>
                    </a:lnL>
                    <a:lnR>
                      <a:noFill/>
                    </a:lnR>
                    <a:lnT>
                      <a:noFill/>
                    </a:lnT>
                    <a:lnB>
                      <a:noFill/>
                    </a:lnB>
                    <a:solidFill>
                      <a:srgbClr val="E6C8C7"/>
                    </a:solidFill>
                  </a:tcPr>
                </a:tc>
                <a:tc>
                  <a:txBody>
                    <a:bodyPr/>
                    <a:lstStyle/>
                    <a:p>
                      <a:r>
                        <a:rPr lang="en-IE" sz="2400" b="1" dirty="0">
                          <a:solidFill>
                            <a:srgbClr val="382B1B"/>
                          </a:solidFill>
                        </a:rPr>
                        <a:t>Durée</a:t>
                      </a:r>
                    </a:p>
                  </a:txBody>
                  <a:tcPr anchor="ctr">
                    <a:lnL>
                      <a:noFill/>
                    </a:lnL>
                    <a:lnR>
                      <a:noFill/>
                    </a:lnR>
                    <a:lnT>
                      <a:noFill/>
                    </a:lnT>
                    <a:lnB>
                      <a:noFill/>
                    </a:lnB>
                    <a:solidFill>
                      <a:srgbClr val="E6C8C7"/>
                    </a:solidFill>
                  </a:tcPr>
                </a:tc>
                <a:tc>
                  <a:txBody>
                    <a:bodyPr/>
                    <a:lstStyle/>
                    <a:p>
                      <a:r>
                        <a:rPr lang="en-IE" sz="2400" b="1" dirty="0">
                          <a:solidFill>
                            <a:srgbClr val="382B1B"/>
                          </a:solidFill>
                        </a:rPr>
                        <a:t>Coût total</a:t>
                      </a:r>
                    </a:p>
                  </a:txBody>
                  <a:tcPr anchor="ctr">
                    <a:lnL>
                      <a:noFill/>
                    </a:lnL>
                    <a:lnR>
                      <a:noFill/>
                    </a:lnR>
                    <a:lnT>
                      <a:noFill/>
                    </a:lnT>
                    <a:lnB>
                      <a:noFill/>
                    </a:lnB>
                    <a:solidFill>
                      <a:srgbClr val="E6C8C7"/>
                    </a:solidFill>
                  </a:tcPr>
                </a:tc>
                <a:tc>
                  <a:txBody>
                    <a:bodyPr/>
                    <a:lstStyle/>
                    <a:p>
                      <a:r>
                        <a:rPr lang="en-IE" sz="2400" b="1" dirty="0">
                          <a:solidFill>
                            <a:srgbClr val="382B1B"/>
                          </a:solidFill>
                        </a:rPr>
                        <a:t>APR</a:t>
                      </a:r>
                    </a:p>
                  </a:txBody>
                  <a:tcPr anchor="ctr">
                    <a:lnL>
                      <a:noFill/>
                    </a:lnL>
                    <a:lnR>
                      <a:noFill/>
                    </a:lnR>
                    <a:lnT>
                      <a:noFill/>
                    </a:lnT>
                    <a:lnB>
                      <a:noFill/>
                    </a:lnB>
                    <a:solidFill>
                      <a:srgbClr val="E6C8C7"/>
                    </a:solidFill>
                  </a:tcPr>
                </a:tc>
                <a:extLst>
                  <a:ext uri="{0D108BD9-81ED-4DB2-BD59-A6C34878D82A}">
                    <a16:rowId xmlns:a16="http://schemas.microsoft.com/office/drawing/2014/main" val="3234398059"/>
                  </a:ext>
                </a:extLst>
              </a:tr>
              <a:tr h="0">
                <a:tc>
                  <a:txBody>
                    <a:bodyPr/>
                    <a:lstStyle/>
                    <a:p>
                      <a:r>
                        <a:rPr lang="en-IE" sz="2400" b="1" dirty="0">
                          <a:solidFill>
                            <a:schemeClr val="bg1"/>
                          </a:solidFill>
                        </a:rPr>
                        <a:t>Banque A</a:t>
                      </a:r>
                      <a:endParaRPr lang="en-IE" sz="2400" dirty="0">
                        <a:solidFill>
                          <a:schemeClr val="bg1"/>
                        </a:solidFill>
                      </a:endParaRPr>
                    </a:p>
                  </a:txBody>
                  <a:tcPr anchor="ctr">
                    <a:lnL>
                      <a:noFill/>
                    </a:lnL>
                    <a:lnR>
                      <a:noFill/>
                    </a:lnR>
                    <a:lnT>
                      <a:noFill/>
                    </a:lnT>
                    <a:lnB>
                      <a:noFill/>
                    </a:lnB>
                    <a:solidFill>
                      <a:srgbClr val="94C7B0"/>
                    </a:solidFill>
                  </a:tcPr>
                </a:tc>
                <a:tc>
                  <a:txBody>
                    <a:bodyPr/>
                    <a:lstStyle/>
                    <a:p>
                      <a:r>
                        <a:rPr lang="en-IE" dirty="0"/>
                        <a:t>6% par an</a:t>
                      </a:r>
                    </a:p>
                  </a:txBody>
                  <a:tcPr anchor="ctr">
                    <a:lnL>
                      <a:noFill/>
                    </a:lnL>
                    <a:lnR>
                      <a:noFill/>
                    </a:lnR>
                    <a:lnT>
                      <a:noFill/>
                    </a:lnT>
                    <a:lnB>
                      <a:noFill/>
                    </a:lnB>
                    <a:solidFill>
                      <a:srgbClr val="94C7B0"/>
                    </a:solidFill>
                  </a:tcPr>
                </a:tc>
                <a:tc>
                  <a:txBody>
                    <a:bodyPr/>
                    <a:lstStyle/>
                    <a:p>
                      <a:r>
                        <a:rPr lang="en-IE" dirty="0"/>
                        <a:t>100 € de frais administratifs</a:t>
                      </a:r>
                    </a:p>
                  </a:txBody>
                  <a:tcPr anchor="ctr">
                    <a:lnL>
                      <a:noFill/>
                    </a:lnL>
                    <a:lnR>
                      <a:noFill/>
                    </a:lnR>
                    <a:lnT>
                      <a:noFill/>
                    </a:lnT>
                    <a:lnB>
                      <a:noFill/>
                    </a:lnB>
                    <a:solidFill>
                      <a:srgbClr val="94C7B0"/>
                    </a:solidFill>
                  </a:tcPr>
                </a:tc>
                <a:tc>
                  <a:txBody>
                    <a:bodyPr/>
                    <a:lstStyle/>
                    <a:p>
                      <a:r>
                        <a:rPr lang="en-IE" dirty="0"/>
                        <a:t>1 an</a:t>
                      </a:r>
                    </a:p>
                  </a:txBody>
                  <a:tcPr anchor="ctr">
                    <a:lnL>
                      <a:noFill/>
                    </a:lnL>
                    <a:lnR>
                      <a:noFill/>
                    </a:lnR>
                    <a:lnT>
                      <a:noFill/>
                    </a:lnT>
                    <a:lnB>
                      <a:noFill/>
                    </a:lnB>
                    <a:solidFill>
                      <a:srgbClr val="94C7B0"/>
                    </a:solidFill>
                  </a:tcPr>
                </a:tc>
                <a:tc>
                  <a:txBody>
                    <a:bodyPr/>
                    <a:lstStyle/>
                    <a:p>
                      <a:r>
                        <a:rPr lang="en-IE" dirty="0"/>
                        <a:t>€10,600</a:t>
                      </a:r>
                    </a:p>
                  </a:txBody>
                  <a:tcPr anchor="ctr">
                    <a:lnL>
                      <a:noFill/>
                    </a:lnL>
                    <a:lnR>
                      <a:noFill/>
                    </a:lnR>
                    <a:lnT>
                      <a:noFill/>
                    </a:lnT>
                    <a:lnB>
                      <a:noFill/>
                    </a:lnB>
                    <a:solidFill>
                      <a:srgbClr val="94C7B0"/>
                    </a:solidFill>
                  </a:tcPr>
                </a:tc>
                <a:tc>
                  <a:txBody>
                    <a:bodyPr/>
                    <a:lstStyle/>
                    <a:p>
                      <a:r>
                        <a:rPr lang="en-IE" b="1" dirty="0"/>
                        <a:t>6.14%</a:t>
                      </a:r>
                      <a:endParaRPr lang="en-IE" dirty="0"/>
                    </a:p>
                  </a:txBody>
                  <a:tcPr anchor="ctr">
                    <a:lnL>
                      <a:noFill/>
                    </a:lnL>
                    <a:lnR>
                      <a:noFill/>
                    </a:lnR>
                    <a:lnT>
                      <a:noFill/>
                    </a:lnT>
                    <a:lnB>
                      <a:noFill/>
                    </a:lnB>
                    <a:solidFill>
                      <a:srgbClr val="94C7B0"/>
                    </a:solidFill>
                  </a:tcPr>
                </a:tc>
                <a:extLst>
                  <a:ext uri="{0D108BD9-81ED-4DB2-BD59-A6C34878D82A}">
                    <a16:rowId xmlns:a16="http://schemas.microsoft.com/office/drawing/2014/main" val="1905189113"/>
                  </a:ext>
                </a:extLst>
              </a:tr>
              <a:tr h="0">
                <a:tc>
                  <a:txBody>
                    <a:bodyPr/>
                    <a:lstStyle/>
                    <a:p>
                      <a:r>
                        <a:rPr lang="en-IE" sz="2400" b="1" dirty="0">
                          <a:solidFill>
                            <a:schemeClr val="bg1"/>
                          </a:solidFill>
                        </a:rPr>
                        <a:t>Prêteur B </a:t>
                      </a:r>
                      <a:r>
                        <a:rPr lang="en-IE" sz="1800" dirty="0">
                          <a:solidFill>
                            <a:schemeClr val="bg1"/>
                          </a:solidFill>
                        </a:rPr>
                        <a:t>(Prêt rapide)</a:t>
                      </a:r>
                      <a:endParaRPr lang="en-IE" sz="2400" dirty="0">
                        <a:solidFill>
                          <a:schemeClr val="bg1"/>
                        </a:solidFill>
                      </a:endParaRPr>
                    </a:p>
                  </a:txBody>
                  <a:tcPr anchor="ctr">
                    <a:lnL>
                      <a:noFill/>
                    </a:lnL>
                    <a:lnR>
                      <a:noFill/>
                    </a:lnR>
                    <a:lnT>
                      <a:noFill/>
                    </a:lnT>
                    <a:lnB>
                      <a:noFill/>
                    </a:lnB>
                    <a:solidFill>
                      <a:srgbClr val="B6D1E1"/>
                    </a:solidFill>
                  </a:tcPr>
                </a:tc>
                <a:tc>
                  <a:txBody>
                    <a:bodyPr/>
                    <a:lstStyle/>
                    <a:p>
                      <a:r>
                        <a:rPr lang="en-IE" dirty="0"/>
                        <a:t>3% par mois</a:t>
                      </a:r>
                    </a:p>
                  </a:txBody>
                  <a:tcPr anchor="ctr">
                    <a:lnL>
                      <a:noFill/>
                    </a:lnL>
                    <a:lnR>
                      <a:noFill/>
                    </a:lnR>
                    <a:lnT>
                      <a:noFill/>
                    </a:lnT>
                    <a:lnB>
                      <a:noFill/>
                    </a:lnB>
                    <a:solidFill>
                      <a:srgbClr val="B6D1E1"/>
                    </a:solidFill>
                  </a:tcPr>
                </a:tc>
                <a:tc>
                  <a:txBody>
                    <a:bodyPr/>
                    <a:lstStyle/>
                    <a:p>
                      <a:r>
                        <a:rPr lang="en-IE"/>
                        <a:t>300 € de frais</a:t>
                      </a:r>
                    </a:p>
                  </a:txBody>
                  <a:tcPr anchor="ctr">
                    <a:lnL>
                      <a:noFill/>
                    </a:lnL>
                    <a:lnR>
                      <a:noFill/>
                    </a:lnR>
                    <a:lnT>
                      <a:noFill/>
                    </a:lnT>
                    <a:lnB>
                      <a:noFill/>
                    </a:lnB>
                    <a:solidFill>
                      <a:srgbClr val="B6D1E1"/>
                    </a:solidFill>
                  </a:tcPr>
                </a:tc>
                <a:tc>
                  <a:txBody>
                    <a:bodyPr/>
                    <a:lstStyle/>
                    <a:p>
                      <a:r>
                        <a:rPr lang="en-IE"/>
                        <a:t>1 an</a:t>
                      </a:r>
                    </a:p>
                  </a:txBody>
                  <a:tcPr anchor="ctr">
                    <a:lnL>
                      <a:noFill/>
                    </a:lnL>
                    <a:lnR>
                      <a:noFill/>
                    </a:lnR>
                    <a:lnT>
                      <a:noFill/>
                    </a:lnT>
                    <a:lnB>
                      <a:noFill/>
                    </a:lnB>
                    <a:solidFill>
                      <a:srgbClr val="B6D1E1"/>
                    </a:solidFill>
                  </a:tcPr>
                </a:tc>
                <a:tc>
                  <a:txBody>
                    <a:bodyPr/>
                    <a:lstStyle/>
                    <a:p>
                      <a:r>
                        <a:rPr lang="en-IE" dirty="0"/>
                        <a:t>€12,360</a:t>
                      </a:r>
                    </a:p>
                  </a:txBody>
                  <a:tcPr anchor="ctr">
                    <a:lnL>
                      <a:noFill/>
                    </a:lnL>
                    <a:lnR>
                      <a:noFill/>
                    </a:lnR>
                    <a:lnT>
                      <a:noFill/>
                    </a:lnT>
                    <a:lnB>
                      <a:noFill/>
                    </a:lnB>
                    <a:solidFill>
                      <a:srgbClr val="B6D1E1"/>
                    </a:solidFill>
                  </a:tcPr>
                </a:tc>
                <a:tc>
                  <a:txBody>
                    <a:bodyPr/>
                    <a:lstStyle/>
                    <a:p>
                      <a:r>
                        <a:rPr lang="en-IE" b="1" dirty="0"/>
                        <a:t>23.6%</a:t>
                      </a:r>
                      <a:endParaRPr lang="en-IE" dirty="0"/>
                    </a:p>
                  </a:txBody>
                  <a:tcPr anchor="ctr">
                    <a:lnL>
                      <a:noFill/>
                    </a:lnL>
                    <a:lnR>
                      <a:noFill/>
                    </a:lnR>
                    <a:lnT>
                      <a:noFill/>
                    </a:lnT>
                    <a:lnB>
                      <a:noFill/>
                    </a:lnB>
                    <a:solidFill>
                      <a:srgbClr val="B6D1E1"/>
                    </a:solidFill>
                  </a:tcPr>
                </a:tc>
                <a:extLst>
                  <a:ext uri="{0D108BD9-81ED-4DB2-BD59-A6C34878D82A}">
                    <a16:rowId xmlns:a16="http://schemas.microsoft.com/office/drawing/2014/main" val="2338184753"/>
                  </a:ext>
                </a:extLst>
              </a:tr>
            </a:tbl>
          </a:graphicData>
        </a:graphic>
      </p:graphicFrame>
      <p:sp>
        <p:nvSpPr>
          <p:cNvPr id="5" name="TextBox 4">
            <a:extLst>
              <a:ext uri="{FF2B5EF4-FFF2-40B4-BE49-F238E27FC236}">
                <a16:creationId xmlns:a16="http://schemas.microsoft.com/office/drawing/2014/main" id="{6DF17623-97A4-CC0C-2BC2-D36FD91E5216}"/>
              </a:ext>
            </a:extLst>
          </p:cNvPr>
          <p:cNvSpPr txBox="1"/>
          <p:nvPr/>
        </p:nvSpPr>
        <p:spPr>
          <a:xfrm>
            <a:off x="501246" y="3829005"/>
            <a:ext cx="10907188" cy="2123658"/>
          </a:xfrm>
          <a:prstGeom prst="rect">
            <a:avLst/>
          </a:prstGeom>
          <a:noFill/>
        </p:spPr>
        <p:txBody>
          <a:bodyPr wrap="square">
            <a:spAutoFit/>
          </a:bodyPr>
          <a:lstStyle/>
          <a:p>
            <a:pPr>
              <a:buNone/>
            </a:pPr>
            <a:r>
              <a:rPr lang="en-GB" sz="2200" b="1" dirty="0"/>
              <a:t>Ce que cela montre :</a:t>
            </a:r>
          </a:p>
          <a:p>
            <a:pPr marL="342900" indent="-342900">
              <a:buFont typeface="Arial" panose="020B0604020202020204" pitchFamily="34" charset="0"/>
              <a:buChar char="•"/>
            </a:pPr>
            <a:r>
              <a:rPr lang="en-GB" sz="2200" dirty="0"/>
              <a:t>Le prêteur B semble moins cher à première vue avec un "taux de 3 %". Mais à y regarder de plus près, il s'agit d'un taux mensuel et non annuel.</a:t>
            </a:r>
          </a:p>
          <a:p>
            <a:pPr marL="342900" indent="-342900">
              <a:buFont typeface="Arial" panose="020B0604020202020204" pitchFamily="34" charset="0"/>
              <a:buChar char="•"/>
            </a:pPr>
            <a:r>
              <a:rPr lang="en-GB" sz="2200" dirty="0"/>
              <a:t>Lorsque vous incluez les frais et que vous convertissez en taux annuel effectif global, c'est beaucoup plus cher.</a:t>
            </a:r>
          </a:p>
          <a:p>
            <a:pPr marL="342900" indent="-342900">
              <a:buFont typeface="Arial" panose="020B0604020202020204" pitchFamily="34" charset="0"/>
              <a:buChar char="•"/>
            </a:pPr>
            <a:r>
              <a:rPr lang="en-GB" sz="2200" dirty="0"/>
              <a:t>Le TAEG vous permet de connaître le coût réel et complet de l'emprunt, et pas seulement le chiffre de surface.</a:t>
            </a:r>
          </a:p>
        </p:txBody>
      </p:sp>
    </p:spTree>
    <p:extLst>
      <p:ext uri="{BB962C8B-B14F-4D97-AF65-F5344CB8AC3E}">
        <p14:creationId xmlns:p14="http://schemas.microsoft.com/office/powerpoint/2010/main" val="2064343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384268" y="1351429"/>
            <a:ext cx="11469314" cy="253800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b="1" dirty="0"/>
              <a:t>Choisir entre une ligne de crédit et un prêt traditionnel.</a:t>
            </a:r>
          </a:p>
          <a:p>
            <a:pPr fontAlgn="base">
              <a:buClr>
                <a:srgbClr val="B6D1E1"/>
              </a:buClr>
            </a:pPr>
            <a:endParaRPr lang="en-IE" dirty="0"/>
          </a:p>
          <a:p>
            <a:pPr fontAlgn="base">
              <a:buClr>
                <a:srgbClr val="B6D1E1"/>
              </a:buClr>
            </a:pPr>
            <a:r>
              <a:rPr lang="en-GB" dirty="0"/>
              <a:t>Comprendre la différence entre un prêt aux entreprises et une ligne de crédit peut vous aider à choisir la solution la mieux adaptée à vos besoins de financement.</a:t>
            </a:r>
          </a:p>
          <a:p>
            <a:pPr fontAlgn="base">
              <a:buClr>
                <a:srgbClr val="B6D1E1"/>
              </a:buClr>
            </a:pPr>
            <a:endParaRPr lang="en-GB" dirty="0"/>
          </a:p>
          <a:p>
            <a:pPr fontAlgn="base">
              <a:buClr>
                <a:srgbClr val="B6D1E1"/>
              </a:buClr>
            </a:pPr>
            <a:endParaRPr lang="en-GB" dirty="0"/>
          </a:p>
          <a:p>
            <a:pPr fontAlgn="base">
              <a:buClr>
                <a:srgbClr val="B6D1E1"/>
              </a:buClr>
            </a:pPr>
            <a:endParaRPr lang="en-GB" dirty="0"/>
          </a:p>
          <a:p>
            <a:pPr marL="342900" indent="-342900" fontAlgn="base">
              <a:buClr>
                <a:srgbClr val="B6D1E1"/>
              </a:buClr>
              <a:buFont typeface="Wingdings" pitchFamily="2" charset="2"/>
              <a:buChar char="ü"/>
            </a:pPr>
            <a:endParaRPr lang="en-IE" dirty="0"/>
          </a:p>
          <a:p>
            <a:pPr marL="342900" indent="-342900" fontAlgn="base">
              <a:buClr>
                <a:srgbClr val="B6D1E1"/>
              </a:buClr>
              <a:buFont typeface="Wingdings" pitchFamily="2" charset="2"/>
              <a:buChar char="ü"/>
            </a:pPr>
            <a:endParaRPr lang="en-US" dirty="0"/>
          </a:p>
        </p:txBody>
      </p:sp>
      <p:graphicFrame>
        <p:nvGraphicFramePr>
          <p:cNvPr id="20" name="Table 19">
            <a:extLst>
              <a:ext uri="{FF2B5EF4-FFF2-40B4-BE49-F238E27FC236}">
                <a16:creationId xmlns:a16="http://schemas.microsoft.com/office/drawing/2014/main" id="{E05214A4-A6CF-3C72-4C00-76A2924590F2}"/>
              </a:ext>
            </a:extLst>
          </p:cNvPr>
          <p:cNvGraphicFramePr>
            <a:graphicFrameLocks noGrp="1"/>
          </p:cNvGraphicFramePr>
          <p:nvPr>
            <p:extLst>
              <p:ext uri="{D42A27DB-BD31-4B8C-83A1-F6EECF244321}">
                <p14:modId xmlns:p14="http://schemas.microsoft.com/office/powerpoint/2010/main" val="1364009444"/>
              </p:ext>
            </p:extLst>
          </p:nvPr>
        </p:nvGraphicFramePr>
        <p:xfrm>
          <a:off x="531159" y="2687320"/>
          <a:ext cx="11214848" cy="3596640"/>
        </p:xfrm>
        <a:graphic>
          <a:graphicData uri="http://schemas.openxmlformats.org/drawingml/2006/table">
            <a:tbl>
              <a:tblPr firstRow="1" bandRow="1">
                <a:tableStyleId>{5C22544A-7EE6-4342-B048-85BDC9FD1C3A}</a:tableStyleId>
              </a:tblPr>
              <a:tblGrid>
                <a:gridCol w="5607424">
                  <a:extLst>
                    <a:ext uri="{9D8B030D-6E8A-4147-A177-3AD203B41FA5}">
                      <a16:colId xmlns:a16="http://schemas.microsoft.com/office/drawing/2014/main" val="2609753889"/>
                    </a:ext>
                  </a:extLst>
                </a:gridCol>
                <a:gridCol w="5607424">
                  <a:extLst>
                    <a:ext uri="{9D8B030D-6E8A-4147-A177-3AD203B41FA5}">
                      <a16:colId xmlns:a16="http://schemas.microsoft.com/office/drawing/2014/main" val="32259558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Prêt aux entreprises</a:t>
                      </a:r>
                    </a:p>
                  </a:txBody>
                  <a:tcPr>
                    <a:solidFill>
                      <a:srgbClr val="B6D1E1"/>
                    </a:solidFill>
                  </a:tcPr>
                </a:tc>
                <a:tc>
                  <a:txBody>
                    <a:bodyPr/>
                    <a:lstStyle/>
                    <a:p>
                      <a:r>
                        <a:rPr lang="en-GB" sz="2000" dirty="0"/>
                        <a:t>Ligne de crédit</a:t>
                      </a:r>
                      <a:endParaRPr lang="en-IE" sz="2000" dirty="0"/>
                    </a:p>
                  </a:txBody>
                  <a:tcPr>
                    <a:solidFill>
                      <a:srgbClr val="B6D1E1"/>
                    </a:solidFill>
                  </a:tcPr>
                </a:tc>
                <a:extLst>
                  <a:ext uri="{0D108BD9-81ED-4DB2-BD59-A6C34878D82A}">
                    <a16:rowId xmlns:a16="http://schemas.microsoft.com/office/drawing/2014/main" val="3815757865"/>
                  </a:ext>
                </a:extLst>
              </a:tr>
              <a:tr h="370840">
                <a:tc>
                  <a:txBody>
                    <a:bodyPr/>
                    <a:lstStyle/>
                    <a:p>
                      <a:pPr marL="0" indent="0" fontAlgn="base">
                        <a:buClr>
                          <a:srgbClr val="B6D1E1"/>
                        </a:buClr>
                        <a:buFont typeface="Arial" panose="020B0604020202020204" pitchFamily="34" charset="0"/>
                        <a:buNone/>
                      </a:pPr>
                      <a:r>
                        <a:rPr lang="en-GB" sz="1800" dirty="0"/>
                        <a:t>Une somme d'argent fixe</a:t>
                      </a:r>
                    </a:p>
                    <a:p>
                      <a:pPr marL="0" indent="0" fontAlgn="base">
                        <a:buClr>
                          <a:srgbClr val="B6D1E1"/>
                        </a:buClr>
                        <a:buFont typeface="Arial" panose="020B0604020202020204" pitchFamily="34" charset="0"/>
                        <a:buNone/>
                      </a:pPr>
                      <a:r>
                        <a:rPr lang="en-GB" sz="1800" dirty="0"/>
                        <a:t>Remboursement sur une période déterminée avec intérêts</a:t>
                      </a:r>
                    </a:p>
                    <a:p>
                      <a:endParaRPr lang="en-IE" sz="1800" dirty="0"/>
                    </a:p>
                  </a:txBody>
                  <a:tcPr>
                    <a:solidFill>
                      <a:srgbClr val="B6D1E1"/>
                    </a:solidFill>
                  </a:tcPr>
                </a:tc>
                <a:tc>
                  <a:txBody>
                    <a:bodyPr/>
                    <a:lstStyle/>
                    <a:p>
                      <a:pPr marL="285750" indent="-285750">
                        <a:buFont typeface="Arial" panose="020B0604020202020204" pitchFamily="34" charset="0"/>
                        <a:buChar char="•"/>
                      </a:pPr>
                      <a:r>
                        <a:rPr lang="en-GB" sz="1800" dirty="0"/>
                        <a:t>Fonctionne comme une carte de crédit pour votre entreprise</a:t>
                      </a:r>
                    </a:p>
                    <a:p>
                      <a:pPr marL="285750" indent="-285750">
                        <a:buFont typeface="Arial" panose="020B0604020202020204" pitchFamily="34" charset="0"/>
                        <a:buChar char="•"/>
                      </a:pPr>
                      <a:r>
                        <a:rPr lang="en-GB" sz="1800" dirty="0"/>
                        <a:t>Approuvé pour un montant maximum, mais vous ne payez des intérêts que sur les fonds que vous utilisez réellement.</a:t>
                      </a:r>
                    </a:p>
                    <a:p>
                      <a:pPr marL="285750" indent="-285750">
                        <a:buFont typeface="Arial" panose="020B0604020202020204" pitchFamily="34" charset="0"/>
                        <a:buChar char="•"/>
                      </a:pPr>
                      <a:r>
                        <a:rPr lang="en-GB" sz="1800" dirty="0"/>
                        <a:t>Des conditions de remboursement souples</a:t>
                      </a:r>
                    </a:p>
                  </a:txBody>
                  <a:tcPr>
                    <a:solidFill>
                      <a:srgbClr val="B6D1E1"/>
                    </a:solidFill>
                  </a:tcPr>
                </a:tc>
                <a:extLst>
                  <a:ext uri="{0D108BD9-81ED-4DB2-BD59-A6C34878D82A}">
                    <a16:rowId xmlns:a16="http://schemas.microsoft.com/office/drawing/2014/main" val="12746928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Meilleur pour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Investissements à long terme tels que l'équipement, les nouveaux locaux, les mises à niveau importantes ou l'expansion</a:t>
                      </a:r>
                    </a:p>
                    <a:p>
                      <a:endParaRPr lang="en-IE" sz="1800" dirty="0"/>
                    </a:p>
                  </a:txBody>
                  <a:tcPr>
                    <a:solidFill>
                      <a:srgbClr val="B6D1E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Meilleur pour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Besoins à court terme ou saisonniers tels que l'achat de stocks, la gestion des baisses de trésorerie </a:t>
                      </a:r>
                      <a:r>
                        <a:rPr lang="en-GB" sz="1800" dirty="0" err="1"/>
                        <a:t>à court terme</a:t>
                      </a:r>
                      <a:r>
                        <a:rPr lang="en-GB" sz="1800" dirty="0"/>
                        <a:t>, la couverture des coûts d'exploitation temporaires. </a:t>
                      </a:r>
                      <a:endParaRPr lang="en-IE" sz="1800" dirty="0"/>
                    </a:p>
                    <a:p>
                      <a:endParaRPr lang="en-IE" sz="1800" dirty="0"/>
                    </a:p>
                  </a:txBody>
                  <a:tcPr>
                    <a:solidFill>
                      <a:srgbClr val="B6D1E1"/>
                    </a:solidFill>
                  </a:tcPr>
                </a:tc>
                <a:extLst>
                  <a:ext uri="{0D108BD9-81ED-4DB2-BD59-A6C34878D82A}">
                    <a16:rowId xmlns:a16="http://schemas.microsoft.com/office/drawing/2014/main" val="396848014"/>
                  </a:ext>
                </a:extLst>
              </a:tr>
            </a:tbl>
          </a:graphicData>
        </a:graphic>
      </p:graphicFrame>
    </p:spTree>
    <p:extLst>
      <p:ext uri="{BB962C8B-B14F-4D97-AF65-F5344CB8AC3E}">
        <p14:creationId xmlns:p14="http://schemas.microsoft.com/office/powerpoint/2010/main" val="26325168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370821" y="1309761"/>
            <a:ext cx="11536550"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1600" b="1" dirty="0"/>
              <a:t>Planifier soigneusement, emprunter</a:t>
            </a:r>
          </a:p>
          <a:p>
            <a:pPr fontAlgn="base">
              <a:buClr>
                <a:srgbClr val="B6D1E1"/>
              </a:buClr>
            </a:pPr>
            <a:endParaRPr lang="en-IE" sz="1600" b="1" dirty="0"/>
          </a:p>
          <a:p>
            <a:pPr marL="342900" indent="-342900" fontAlgn="base">
              <a:buClr>
                <a:srgbClr val="B6D1E1"/>
              </a:buClr>
              <a:buFont typeface="Arial" panose="020B0604020202020204" pitchFamily="34" charset="0"/>
              <a:buChar char="•"/>
            </a:pPr>
            <a:r>
              <a:rPr lang="en-IE" sz="1600" b="1" dirty="0"/>
              <a:t>Au bon moment : </a:t>
            </a:r>
            <a:r>
              <a:rPr lang="en-IE" sz="1600" dirty="0"/>
              <a:t>Lorsque vous planifiez votre prêt professionnel, veillez à emprunter au bon moment. Si vous contractez le prêt trop tôt, il y a des chances que vous finissiez par en dépenser la majeure partie à des fins autres que celles pour lesquelles il a été contracté. Si vous empruntez trop tard, vous risquez de mettre un frein à votre activité, car vous devrez également payer les intérêts à un moment où votre entreprise peut se développer de manière exponentielle.</a:t>
            </a:r>
          </a:p>
          <a:p>
            <a:pPr marL="342900" indent="-342900" fontAlgn="base">
              <a:buClr>
                <a:srgbClr val="B6D1E1"/>
              </a:buClr>
              <a:buFont typeface="Arial" panose="020B0604020202020204" pitchFamily="34" charset="0"/>
              <a:buChar char="•"/>
            </a:pPr>
            <a:r>
              <a:rPr lang="en-IE" sz="1600" b="1" dirty="0"/>
              <a:t>Le bon montant : un </a:t>
            </a:r>
            <a:r>
              <a:rPr lang="en-IE" sz="1600" dirty="0"/>
              <a:t>montant trop faible peut entraîner une sous-capitalisation, ce qui peut poser d'autres problèmes à votre entreprise en phase de démarrage.</a:t>
            </a:r>
          </a:p>
          <a:p>
            <a:pPr fontAlgn="base">
              <a:buClr>
                <a:srgbClr val="B6D1E1"/>
              </a:buClr>
            </a:pPr>
            <a:endParaRPr lang="en-IE" sz="1600" dirty="0"/>
          </a:p>
          <a:p>
            <a:pPr fontAlgn="base">
              <a:buClr>
                <a:srgbClr val="B6D1E1"/>
              </a:buClr>
            </a:pPr>
            <a:r>
              <a:rPr lang="en-IE" sz="1600" b="1" dirty="0"/>
              <a:t>Ne pas</a:t>
            </a:r>
          </a:p>
          <a:p>
            <a:pPr marL="342900" indent="-342900" fontAlgn="base">
              <a:buClr>
                <a:srgbClr val="B6D1E1"/>
              </a:buClr>
              <a:buFont typeface="Arial" panose="020B0604020202020204" pitchFamily="34" charset="0"/>
              <a:buChar char="•"/>
            </a:pPr>
            <a:r>
              <a:rPr lang="en-IE" sz="1600" b="1" dirty="0"/>
              <a:t>Mélanger votre compte professionnel et votre compte personnel. </a:t>
            </a:r>
            <a:r>
              <a:rPr lang="en-IE" sz="1600" dirty="0"/>
              <a:t>Ce n'est jamais une bonne idée de mélanger l'argent de votre entreprise avec votre argent personnel. Vous pouvez effectuer vos opérations bancaires auprès de la même institution si vous le souhaitez, mais veillez à ouvrir un compte bancaire distinct pour votre petite entreprise. Si vous transférez de l'argent entre les deux, gardez une trace écrite.</a:t>
            </a:r>
          </a:p>
          <a:p>
            <a:pPr marL="342900" indent="-342900" fontAlgn="base">
              <a:buClr>
                <a:srgbClr val="B6D1E1"/>
              </a:buClr>
              <a:buFont typeface="Arial" panose="020B0604020202020204" pitchFamily="34" charset="0"/>
              <a:buChar char="•"/>
            </a:pPr>
            <a:r>
              <a:rPr lang="en-IE" sz="1600" b="1" dirty="0"/>
              <a:t>Ne commettez pas l'erreur de ne vous adresser qu'à un seul type de prêteur. </a:t>
            </a:r>
            <a:r>
              <a:rPr lang="en-IE" sz="1600" dirty="0"/>
              <a:t>En connaissant toutes les options qui s'offrent à vous, il est non seulement plus facile de décider comment choisir un prêt professionnel approprié, mais cela augmente également les chances d'obtenir un prêt.</a:t>
            </a:r>
          </a:p>
          <a:p>
            <a:pPr fontAlgn="base">
              <a:buClr>
                <a:srgbClr val="B6D1E1"/>
              </a:buClr>
            </a:pPr>
            <a:endParaRPr lang="en-IE" sz="1600" dirty="0"/>
          </a:p>
          <a:p>
            <a:pPr marL="342900" indent="-342900" fontAlgn="base">
              <a:buClr>
                <a:srgbClr val="B6D1E1"/>
              </a:buClr>
              <a:buFont typeface="Wingdings" pitchFamily="2" charset="2"/>
              <a:buChar char="ü"/>
            </a:pPr>
            <a:endParaRPr lang="en-IE" sz="1600" dirty="0"/>
          </a:p>
          <a:p>
            <a:pPr marL="342900" indent="-342900" fontAlgn="base">
              <a:buClr>
                <a:srgbClr val="B6D1E1"/>
              </a:buClr>
              <a:buFont typeface="Wingdings" pitchFamily="2" charset="2"/>
              <a:buChar char="ü"/>
            </a:pPr>
            <a:endParaRPr lang="en-US" sz="1600" dirty="0"/>
          </a:p>
        </p:txBody>
      </p:sp>
    </p:spTree>
    <p:extLst>
      <p:ext uri="{BB962C8B-B14F-4D97-AF65-F5344CB8AC3E}">
        <p14:creationId xmlns:p14="http://schemas.microsoft.com/office/powerpoint/2010/main" val="3483999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519993" y="1589419"/>
            <a:ext cx="11299972" cy="4880392"/>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000" b="1" dirty="0"/>
              <a:t>INVESTISSEMENT PROVIDENTIEL </a:t>
            </a:r>
          </a:p>
          <a:p>
            <a:pPr fontAlgn="base">
              <a:buClr>
                <a:srgbClr val="B6D1E1"/>
              </a:buClr>
            </a:pPr>
            <a:r>
              <a:rPr lang="en-GB" sz="2000" dirty="0"/>
              <a:t>Les investisseurs providentiels (ou "business angels") sont des particuliers qui investissent leur propre argent dans des entreprises en phase de démarrage. En retour, ils reçoivent :</a:t>
            </a:r>
          </a:p>
          <a:p>
            <a:pPr marL="342900" indent="-342900" fontAlgn="base">
              <a:buClr>
                <a:srgbClr val="B6D1E1"/>
              </a:buClr>
              <a:buFont typeface="Arial" panose="020B0604020202020204" pitchFamily="34" charset="0"/>
              <a:buChar char="•"/>
            </a:pPr>
            <a:r>
              <a:rPr lang="en-GB" sz="2000" dirty="0"/>
              <a:t>Une part de propriété (appelée participation au capital)</a:t>
            </a:r>
          </a:p>
          <a:p>
            <a:pPr marL="342900" indent="-342900" fontAlgn="base">
              <a:buClr>
                <a:srgbClr val="B6D1E1"/>
              </a:buClr>
              <a:buFont typeface="Arial" panose="020B0604020202020204" pitchFamily="34" charset="0"/>
              <a:buChar char="•"/>
            </a:pPr>
            <a:r>
              <a:rPr lang="en-GB" sz="2000" dirty="0"/>
              <a:t>Parfois un droit de regard sur les décisions de l'entreprise ou un siège au sein de votre conseil consultatif (si vous en avez un)</a:t>
            </a:r>
          </a:p>
          <a:p>
            <a:pPr marL="342900" indent="-342900" fontAlgn="base">
              <a:buClr>
                <a:srgbClr val="B6D1E1"/>
              </a:buClr>
              <a:buFont typeface="Arial" panose="020B0604020202020204" pitchFamily="34" charset="0"/>
              <a:buChar char="•"/>
            </a:pPr>
            <a:endParaRPr lang="en-GB" sz="2000" dirty="0"/>
          </a:p>
          <a:p>
            <a:pPr fontAlgn="base">
              <a:buClr>
                <a:srgbClr val="B6D1E1"/>
              </a:buClr>
            </a:pPr>
            <a:r>
              <a:rPr lang="en-GB" sz="2000" b="1" dirty="0">
                <a:solidFill>
                  <a:srgbClr val="B6D1E1"/>
                </a:solidFill>
              </a:rPr>
              <a:t>Pourquoi envisager un investisseur providentiel ?</a:t>
            </a:r>
          </a:p>
          <a:p>
            <a:pPr fontAlgn="base">
              <a:buClr>
                <a:srgbClr val="B6D1E1"/>
              </a:buClr>
            </a:pPr>
            <a:r>
              <a:rPr lang="en-GB" sz="2000" dirty="0"/>
              <a:t>En plus du financement, de nombreux investisseurs providentiels apportent :</a:t>
            </a:r>
          </a:p>
          <a:p>
            <a:pPr marL="342900" indent="-342900" fontAlgn="base">
              <a:buClr>
                <a:srgbClr val="B6D1E1"/>
              </a:buClr>
              <a:buFont typeface="Arial" panose="020B0604020202020204" pitchFamily="34" charset="0"/>
              <a:buChar char="•"/>
            </a:pPr>
            <a:r>
              <a:rPr lang="en-GB" sz="2000" dirty="0"/>
              <a:t>Expérience dans l'industrie</a:t>
            </a:r>
          </a:p>
          <a:p>
            <a:pPr marL="342900" indent="-342900" fontAlgn="base">
              <a:buClr>
                <a:srgbClr val="B6D1E1"/>
              </a:buClr>
              <a:buFont typeface="Arial" panose="020B0604020202020204" pitchFamily="34" charset="0"/>
              <a:buChar char="•"/>
            </a:pPr>
            <a:r>
              <a:rPr lang="en-GB" sz="2000" dirty="0"/>
              <a:t>Mentorat et orientation</a:t>
            </a:r>
          </a:p>
          <a:p>
            <a:pPr marL="342900" indent="-342900" fontAlgn="base">
              <a:buClr>
                <a:srgbClr val="B6D1E1"/>
              </a:buClr>
              <a:buFont typeface="Arial" panose="020B0604020202020204" pitchFamily="34" charset="0"/>
              <a:buChar char="•"/>
            </a:pPr>
            <a:r>
              <a:rPr lang="en-GB" sz="2000" dirty="0"/>
              <a:t>Des contacts et des réseaux précieux</a:t>
            </a:r>
          </a:p>
          <a:p>
            <a:pPr marL="342900" indent="-342900" fontAlgn="base">
              <a:buClr>
                <a:srgbClr val="B6D1E1"/>
              </a:buClr>
              <a:buFont typeface="Arial" panose="020B0604020202020204" pitchFamily="34" charset="0"/>
              <a:buChar char="•"/>
            </a:pPr>
            <a:endParaRPr lang="en-GB" sz="2000" dirty="0"/>
          </a:p>
          <a:p>
            <a:pPr fontAlgn="base">
              <a:buClr>
                <a:srgbClr val="B6D1E1"/>
              </a:buClr>
            </a:pPr>
            <a:r>
              <a:rPr lang="en-GB" sz="2000" dirty="0"/>
              <a:t>Cette combinaison de capital et de soutien stratégique peut s'avérer extrêmement précieuse pour aider une nouvelle entreprise alimentaire à s'agrandir, à se lancer dans la vente au détail ou à atteindre les marchés d'exportation.</a:t>
            </a:r>
            <a:endParaRPr lang="en-IE" sz="2000" dirty="0"/>
          </a:p>
          <a:p>
            <a:pPr marL="342900" indent="-342900" fontAlgn="base">
              <a:buClr>
                <a:srgbClr val="B6D1E1"/>
              </a:buClr>
              <a:buFont typeface="Arial" panose="020B0604020202020204" pitchFamily="34" charset="0"/>
              <a:buChar char="•"/>
            </a:pPr>
            <a:endParaRPr lang="en-US" sz="2000" dirty="0"/>
          </a:p>
        </p:txBody>
      </p:sp>
      <p:grpSp>
        <p:nvGrpSpPr>
          <p:cNvPr id="3" name="Group 2">
            <a:extLst>
              <a:ext uri="{FF2B5EF4-FFF2-40B4-BE49-F238E27FC236}">
                <a16:creationId xmlns:a16="http://schemas.microsoft.com/office/drawing/2014/main" id="{445E0C11-B247-C285-E8AA-FAE4A18DF1CF}"/>
              </a:ext>
            </a:extLst>
          </p:cNvPr>
          <p:cNvGrpSpPr/>
          <p:nvPr/>
        </p:nvGrpSpPr>
        <p:grpSpPr>
          <a:xfrm>
            <a:off x="8879891" y="3348271"/>
            <a:ext cx="2490973" cy="1678570"/>
            <a:chOff x="448873" y="4678394"/>
            <a:chExt cx="2490973" cy="1678570"/>
          </a:xfrm>
        </p:grpSpPr>
        <p:pic>
          <p:nvPicPr>
            <p:cNvPr id="4" name="Picture 3" descr="A picture containing text, vector graphics&#10;&#10;Description automatically generated">
              <a:extLst>
                <a:ext uri="{FF2B5EF4-FFF2-40B4-BE49-F238E27FC236}">
                  <a16:creationId xmlns:a16="http://schemas.microsoft.com/office/drawing/2014/main" id="{D9AD1132-A7FD-CB69-F41C-9FBB74E50410}"/>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6" name="Picture 5" descr="Icon&#10;&#10;Description automatically generated">
              <a:extLst>
                <a:ext uri="{FF2B5EF4-FFF2-40B4-BE49-F238E27FC236}">
                  <a16:creationId xmlns:a16="http://schemas.microsoft.com/office/drawing/2014/main" id="{6B920FF6-9780-9E7E-CA47-F66DEB9D3913}"/>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7" name="Picture 6" descr="Icon&#10;&#10;Description automatically generated">
              <a:extLst>
                <a:ext uri="{FF2B5EF4-FFF2-40B4-BE49-F238E27FC236}">
                  <a16:creationId xmlns:a16="http://schemas.microsoft.com/office/drawing/2014/main" id="{6DB94B60-CCB1-BBCF-2FED-00D21E9B34D3}"/>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8" name="Picture 7" descr="Icon&#10;&#10;Description automatically generated">
              <a:extLst>
                <a:ext uri="{FF2B5EF4-FFF2-40B4-BE49-F238E27FC236}">
                  <a16:creationId xmlns:a16="http://schemas.microsoft.com/office/drawing/2014/main" id="{74EE6878-C7B7-0778-4FAE-4254D59C9433}"/>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334223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COÛTS</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539647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Le coût est une </a:t>
            </a:r>
            <a:r>
              <a:rPr lang="en-US" b="1" dirty="0"/>
              <a:t>évaluation monétaire qui doit refléter et récompenser vos efforts. </a:t>
            </a:r>
          </a:p>
          <a:p>
            <a:pPr marL="366713" indent="-366713">
              <a:buClr>
                <a:srgbClr val="B6D1E1"/>
              </a:buClr>
              <a:buFont typeface="+mj-lt"/>
              <a:buAutoNum type="arabicPeriod"/>
            </a:pPr>
            <a:r>
              <a:rPr lang="en-US" dirty="0"/>
              <a:t>Effort</a:t>
            </a:r>
          </a:p>
          <a:p>
            <a:pPr marL="366713" indent="-366713">
              <a:buClr>
                <a:srgbClr val="B6D1E1"/>
              </a:buClr>
              <a:buFont typeface="+mj-lt"/>
              <a:buAutoNum type="arabicPeriod"/>
            </a:pPr>
            <a:r>
              <a:rPr lang="en-US" dirty="0"/>
              <a:t>Matériaux</a:t>
            </a:r>
          </a:p>
          <a:p>
            <a:pPr marL="366713" indent="-366713">
              <a:buClr>
                <a:srgbClr val="B6D1E1"/>
              </a:buClr>
              <a:buFont typeface="+mj-lt"/>
              <a:buAutoNum type="arabicPeriod"/>
            </a:pPr>
            <a:r>
              <a:rPr lang="en-US" dirty="0"/>
              <a:t>Ressources</a:t>
            </a:r>
          </a:p>
          <a:p>
            <a:pPr marL="366713" indent="-366713">
              <a:buClr>
                <a:srgbClr val="B6D1E1"/>
              </a:buClr>
              <a:buFont typeface="+mj-lt"/>
              <a:buAutoNum type="arabicPeriod"/>
            </a:pPr>
            <a:r>
              <a:rPr lang="en-US" dirty="0"/>
              <a:t>Temps et services consommés</a:t>
            </a:r>
          </a:p>
          <a:p>
            <a:pPr marL="366713" indent="-366713">
              <a:buClr>
                <a:srgbClr val="B6D1E1"/>
              </a:buClr>
              <a:buFont typeface="+mj-lt"/>
              <a:buAutoNum type="arabicPeriod"/>
            </a:pPr>
            <a:r>
              <a:rPr lang="en-US" dirty="0"/>
              <a:t>Risques encourus et opportunités manquées (si vous étiez employé ailleurs, combien auriez-vous gagné ?) </a:t>
            </a:r>
          </a:p>
          <a:p>
            <a:pPr marL="366713" indent="-366713">
              <a:buClr>
                <a:srgbClr val="B6D1E1"/>
              </a:buClr>
              <a:buFont typeface="+mj-lt"/>
              <a:buAutoNum type="arabicPeriod"/>
            </a:pPr>
            <a:endParaRPr lang="en-US" dirty="0"/>
          </a:p>
        </p:txBody>
      </p:sp>
      <p:sp>
        <p:nvSpPr>
          <p:cNvPr id="6" name="Text Placeholder 7">
            <a:extLst>
              <a:ext uri="{FF2B5EF4-FFF2-40B4-BE49-F238E27FC236}">
                <a16:creationId xmlns:a16="http://schemas.microsoft.com/office/drawing/2014/main" id="{4BC5934A-E1E4-DCF8-26DF-8E14CF7D0920}"/>
              </a:ext>
            </a:extLst>
          </p:cNvPr>
          <p:cNvSpPr txBox="1">
            <a:spLocks/>
          </p:cNvSpPr>
          <p:nvPr/>
        </p:nvSpPr>
        <p:spPr>
          <a:xfrm>
            <a:off x="7237708" y="1810799"/>
            <a:ext cx="4954292"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L'objectif du calcul des coûts est triple</a:t>
            </a:r>
          </a:p>
          <a:p>
            <a:pPr marL="366713" indent="-366713">
              <a:buClr>
                <a:srgbClr val="B6D1E1"/>
              </a:buClr>
              <a:buFont typeface="+mj-lt"/>
              <a:buAutoNum type="arabicPeriod"/>
            </a:pPr>
            <a:r>
              <a:rPr lang="en-US" dirty="0"/>
              <a:t>Contrôler les coûts</a:t>
            </a:r>
          </a:p>
          <a:p>
            <a:pPr marL="366713" indent="-366713">
              <a:buClr>
                <a:srgbClr val="B6D1E1"/>
              </a:buClr>
              <a:buFont typeface="+mj-lt"/>
              <a:buAutoNum type="arabicPeriod"/>
            </a:pPr>
            <a:r>
              <a:rPr lang="en-US" dirty="0"/>
              <a:t>Pour fixer votre prix</a:t>
            </a:r>
          </a:p>
          <a:p>
            <a:pPr marL="366713" indent="-366713">
              <a:buClr>
                <a:srgbClr val="B6D1E1"/>
              </a:buClr>
              <a:buFont typeface="+mj-lt"/>
              <a:buAutoNum type="arabicPeriod"/>
            </a:pPr>
            <a:r>
              <a:rPr lang="en-US" dirty="0"/>
              <a:t>Pour identifier vos ventes les plus rentables</a:t>
            </a:r>
          </a:p>
          <a:p>
            <a:pPr marL="366713" indent="-366713">
              <a:buClr>
                <a:srgbClr val="B6D1E1"/>
              </a:buClr>
              <a:buFont typeface="+mj-lt"/>
              <a:buAutoNum type="arabicPeriod"/>
            </a:pPr>
            <a:endParaRPr lang="en-US" dirty="0"/>
          </a:p>
        </p:txBody>
      </p:sp>
      <p:cxnSp>
        <p:nvCxnSpPr>
          <p:cNvPr id="7" name="Straight Connector 6">
            <a:extLst>
              <a:ext uri="{FF2B5EF4-FFF2-40B4-BE49-F238E27FC236}">
                <a16:creationId xmlns:a16="http://schemas.microsoft.com/office/drawing/2014/main" id="{1B8B45F2-C0A2-AEDB-2090-E6155ED4FDD4}"/>
              </a:ext>
            </a:extLst>
          </p:cNvPr>
          <p:cNvCxnSpPr>
            <a:cxnSpLocks/>
          </p:cNvCxnSpPr>
          <p:nvPr/>
        </p:nvCxnSpPr>
        <p:spPr>
          <a:xfrm flipV="1">
            <a:off x="6466334" y="1609403"/>
            <a:ext cx="0" cy="252864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9754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471BD-C3F5-7070-455F-FF547B6F028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AF789A3-8065-9509-D7A9-42739F9C1698}"/>
              </a:ext>
            </a:extLst>
          </p:cNvPr>
          <p:cNvSpPr/>
          <p:nvPr/>
        </p:nvSpPr>
        <p:spPr>
          <a:xfrm>
            <a:off x="4078774" y="5227760"/>
            <a:ext cx="6255466" cy="790414"/>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4BB1A35-C3D9-35C4-8024-A6D3FB27256A}"/>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47BBA3B8-17E1-9067-FCD9-0DD383FAC4A9}"/>
              </a:ext>
            </a:extLst>
          </p:cNvPr>
          <p:cNvSpPr txBox="1">
            <a:spLocks/>
          </p:cNvSpPr>
          <p:nvPr/>
        </p:nvSpPr>
        <p:spPr>
          <a:xfrm>
            <a:off x="519993" y="1589419"/>
            <a:ext cx="10775536"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IE" sz="1800" dirty="0"/>
              <a:t>L'investissement providentiel s'est développé dans toute l'Europe, en particulier en Europe centrale et orientale :</a:t>
            </a:r>
          </a:p>
          <a:p>
            <a:pPr marL="342900" indent="-342900">
              <a:buFont typeface="Arial" panose="020B0604020202020204" pitchFamily="34" charset="0"/>
              <a:buChar char="•"/>
            </a:pPr>
            <a:r>
              <a:rPr lang="en-IE" sz="1800" dirty="0"/>
              <a:t>Marques alimentaires innovantes</a:t>
            </a:r>
          </a:p>
          <a:p>
            <a:pPr marL="342900" indent="-342900">
              <a:buFont typeface="Arial" panose="020B0604020202020204" pitchFamily="34" charset="0"/>
              <a:buChar char="•"/>
            </a:pPr>
            <a:r>
              <a:rPr lang="en-IE" sz="1800" dirty="0"/>
              <a:t>Entreprises dirigées par des femmes</a:t>
            </a:r>
          </a:p>
          <a:p>
            <a:pPr marL="342900" indent="-342900">
              <a:buFont typeface="Arial" panose="020B0604020202020204" pitchFamily="34" charset="0"/>
              <a:buChar char="•"/>
            </a:pPr>
            <a:r>
              <a:rPr lang="en-IE" sz="1800" dirty="0"/>
              <a:t>Entreprises à impact (par exemple, durabilité, entreprises fondées par des migrants)</a:t>
            </a:r>
          </a:p>
          <a:p>
            <a:endParaRPr lang="en-IE" sz="1800" dirty="0"/>
          </a:p>
          <a:p>
            <a:r>
              <a:rPr lang="en-IE" sz="1800" dirty="0"/>
              <a:t>Des réseaux tels que l'</a:t>
            </a:r>
            <a:r>
              <a:rPr lang="en-IE" sz="1800" b="1" dirty="0"/>
              <a:t>EBAN (European Business Angel Network) </a:t>
            </a:r>
            <a:r>
              <a:rPr lang="en-IE" sz="1800" dirty="0"/>
              <a:t>et les associations nationales d'investisseurs providentiels aident à mettre en relation les entrepreneurs et les investisseurs appropriés.</a:t>
            </a:r>
          </a:p>
          <a:p>
            <a:endParaRPr lang="en-IE" sz="1800" dirty="0"/>
          </a:p>
          <a:p>
            <a:r>
              <a:rPr lang="en-GB" sz="1800" b="1" i="0" dirty="0">
                <a:solidFill>
                  <a:srgbClr val="111111"/>
                </a:solidFill>
                <a:effectLst/>
              </a:rPr>
              <a:t>EBAN </a:t>
            </a:r>
            <a:r>
              <a:rPr lang="en-GB" sz="1800" dirty="0" err="1">
                <a:hlinkClick r:id="rId2"/>
              </a:rPr>
              <a:t>EBAN </a:t>
            </a:r>
            <a:r>
              <a:rPr lang="en-GB" sz="1800" dirty="0">
                <a:hlinkClick r:id="rId2"/>
              </a:rPr>
              <a:t>- le principal réseau européen d'investisseurs en phase de démarrage </a:t>
            </a:r>
            <a:r>
              <a:rPr lang="en-GB" sz="1800" i="0" dirty="0">
                <a:solidFill>
                  <a:srgbClr val="111111"/>
                </a:solidFill>
                <a:effectLst/>
              </a:rPr>
              <a:t>est le représentant paneuropéen de la communauté des investisseurs en phase de démarrage</a:t>
            </a:r>
            <a:r>
              <a:rPr lang="en-GB" sz="1800" b="0" i="0" dirty="0">
                <a:solidFill>
                  <a:srgbClr val="111111"/>
                </a:solidFill>
                <a:effectLst/>
              </a:rPr>
              <a:t>. Il regroupe plus de 100 organisations membres, plus de 200 affiliés et plus de 100 partenaires dans plus de 50 pays en Europe et au-delà.</a:t>
            </a:r>
            <a:endParaRPr lang="en-IE" sz="1800" dirty="0"/>
          </a:p>
          <a:p>
            <a:pPr marL="342900" indent="-342900" fontAlgn="base">
              <a:buClr>
                <a:srgbClr val="B6D1E1"/>
              </a:buClr>
              <a:buFont typeface="Arial" panose="020B0604020202020204" pitchFamily="34" charset="0"/>
              <a:buChar char="•"/>
            </a:pPr>
            <a:endParaRPr lang="en-US" sz="1800" dirty="0"/>
          </a:p>
        </p:txBody>
      </p:sp>
      <p:sp>
        <p:nvSpPr>
          <p:cNvPr id="9" name="TextBox 8">
            <a:extLst>
              <a:ext uri="{FF2B5EF4-FFF2-40B4-BE49-F238E27FC236}">
                <a16:creationId xmlns:a16="http://schemas.microsoft.com/office/drawing/2014/main" id="{DA7B3365-0D80-C4DA-8426-B0030F44CB46}"/>
              </a:ext>
            </a:extLst>
          </p:cNvPr>
          <p:cNvSpPr txBox="1"/>
          <p:nvPr/>
        </p:nvSpPr>
        <p:spPr>
          <a:xfrm>
            <a:off x="4204085" y="5348750"/>
            <a:ext cx="6535802" cy="461665"/>
          </a:xfrm>
          <a:prstGeom prst="rect">
            <a:avLst/>
          </a:prstGeom>
          <a:noFill/>
        </p:spPr>
        <p:txBody>
          <a:bodyPr wrap="square">
            <a:spAutoFit/>
          </a:bodyPr>
          <a:lstStyle/>
          <a:p>
            <a:r>
              <a:rPr lang="en-GB" sz="2400" dirty="0">
                <a:hlinkClick r:id="rId3"/>
              </a:rPr>
              <a:t>Guides sur l'investissement providentiel - EBAN</a:t>
            </a:r>
            <a:endParaRPr lang="en-IE" sz="2400" dirty="0"/>
          </a:p>
        </p:txBody>
      </p:sp>
      <p:grpSp>
        <p:nvGrpSpPr>
          <p:cNvPr id="14" name="Group 13">
            <a:extLst>
              <a:ext uri="{FF2B5EF4-FFF2-40B4-BE49-F238E27FC236}">
                <a16:creationId xmlns:a16="http://schemas.microsoft.com/office/drawing/2014/main" id="{54EC7CB6-FE03-D07C-AEEF-A1D5EB84354A}"/>
              </a:ext>
            </a:extLst>
          </p:cNvPr>
          <p:cNvGrpSpPr/>
          <p:nvPr/>
        </p:nvGrpSpPr>
        <p:grpSpPr>
          <a:xfrm>
            <a:off x="2126353" y="5371342"/>
            <a:ext cx="2788753" cy="578690"/>
            <a:chOff x="845728" y="5174850"/>
            <a:chExt cx="2788753" cy="578690"/>
          </a:xfrm>
        </p:grpSpPr>
        <p:grpSp>
          <p:nvGrpSpPr>
            <p:cNvPr id="15" name="Group 14">
              <a:extLst>
                <a:ext uri="{FF2B5EF4-FFF2-40B4-BE49-F238E27FC236}">
                  <a16:creationId xmlns:a16="http://schemas.microsoft.com/office/drawing/2014/main" id="{E5D07858-6FA0-2985-4FDD-D7CF33FEE8EC}"/>
                </a:ext>
              </a:extLst>
            </p:cNvPr>
            <p:cNvGrpSpPr/>
            <p:nvPr/>
          </p:nvGrpSpPr>
          <p:grpSpPr>
            <a:xfrm>
              <a:off x="845728" y="5174850"/>
              <a:ext cx="2788753" cy="578690"/>
              <a:chOff x="2045517" y="6166884"/>
              <a:chExt cx="2788753" cy="578690"/>
            </a:xfrm>
          </p:grpSpPr>
          <p:sp>
            <p:nvSpPr>
              <p:cNvPr id="17" name="Rectangle 16">
                <a:extLst>
                  <a:ext uri="{FF2B5EF4-FFF2-40B4-BE49-F238E27FC236}">
                    <a16:creationId xmlns:a16="http://schemas.microsoft.com/office/drawing/2014/main" id="{DBE47CC8-AF2A-70A6-BDED-E6D7DD0A0A87}"/>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AB68C3-E904-2932-9DCF-30DD65564F96}"/>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F230B3A-2594-52D8-8548-CBD851966C7F}"/>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latin typeface="Calibri" panose="020F0502020204030204" pitchFamily="34" charset="0"/>
                    <a:ea typeface="Times New Roman" panose="02020603050405020304" pitchFamily="18" charset="0"/>
                    <a:cs typeface="Times New Roman" panose="02020603050405020304" pitchFamily="18" charset="0"/>
                  </a:rPr>
                  <a:t>Lire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6" name="Graphic 15" descr="Books on shelf outline">
              <a:extLst>
                <a:ext uri="{FF2B5EF4-FFF2-40B4-BE49-F238E27FC236}">
                  <a16:creationId xmlns:a16="http://schemas.microsoft.com/office/drawing/2014/main" id="{262312D1-59FE-8DCD-33F9-74BA798323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791" y="5178054"/>
              <a:ext cx="551275" cy="551275"/>
            </a:xfrm>
            <a:prstGeom prst="rect">
              <a:avLst/>
            </a:prstGeom>
          </p:spPr>
        </p:pic>
      </p:grpSp>
    </p:spTree>
    <p:extLst>
      <p:ext uri="{BB962C8B-B14F-4D97-AF65-F5344CB8AC3E}">
        <p14:creationId xmlns:p14="http://schemas.microsoft.com/office/powerpoint/2010/main" val="223037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AB767-3453-CED1-E7E5-14562062DBE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5F27715-30BB-374C-6CEC-FCEBB26C2894}"/>
              </a:ext>
            </a:extLst>
          </p:cNvPr>
          <p:cNvSpPr txBox="1"/>
          <p:nvPr/>
        </p:nvSpPr>
        <p:spPr>
          <a:xfrm>
            <a:off x="8787653" y="6380629"/>
            <a:ext cx="2998694" cy="369332"/>
          </a:xfrm>
          <a:prstGeom prst="rect">
            <a:avLst/>
          </a:prstGeom>
          <a:solidFill>
            <a:schemeClr val="bg1"/>
          </a:solidFill>
        </p:spPr>
        <p:txBody>
          <a:bodyPr wrap="square" rtlCol="0">
            <a:spAutoFit/>
          </a:bodyPr>
          <a:lstStyle/>
          <a:p>
            <a:endParaRPr lang="en-IE" dirty="0"/>
          </a:p>
        </p:txBody>
      </p:sp>
      <p:sp>
        <p:nvSpPr>
          <p:cNvPr id="10" name="Text Placeholder 9">
            <a:extLst>
              <a:ext uri="{FF2B5EF4-FFF2-40B4-BE49-F238E27FC236}">
                <a16:creationId xmlns:a16="http://schemas.microsoft.com/office/drawing/2014/main" id="{D550B9F8-3823-AB15-EDE4-2091BB740C34}"/>
              </a:ext>
            </a:extLst>
          </p:cNvPr>
          <p:cNvSpPr>
            <a:spLocks noGrp="1"/>
          </p:cNvSpPr>
          <p:nvPr>
            <p:ph type="body" sz="quarter" idx="27"/>
          </p:nvPr>
        </p:nvSpPr>
        <p:spPr>
          <a:xfrm>
            <a:off x="642406" y="612767"/>
            <a:ext cx="10907188" cy="720752"/>
          </a:xfrm>
        </p:spPr>
        <p:txBody>
          <a:bodyPr/>
          <a:lstStyle/>
          <a:p>
            <a:r>
              <a:rPr lang="en-GB" sz="3200" dirty="0"/>
              <a:t>Liste de contrôle pour la présentation d'un investissement providentiel</a:t>
            </a:r>
          </a:p>
          <a:p>
            <a:endParaRPr lang="en-GB" sz="3200" dirty="0"/>
          </a:p>
        </p:txBody>
      </p:sp>
      <p:sp>
        <p:nvSpPr>
          <p:cNvPr id="2" name="Text Placeholder 2">
            <a:extLst>
              <a:ext uri="{FF2B5EF4-FFF2-40B4-BE49-F238E27FC236}">
                <a16:creationId xmlns:a16="http://schemas.microsoft.com/office/drawing/2014/main" id="{54BCDF3A-B1EB-ADC4-86C9-CA4805B6B92A}"/>
              </a:ext>
            </a:extLst>
          </p:cNvPr>
          <p:cNvSpPr txBox="1">
            <a:spLocks/>
          </p:cNvSpPr>
          <p:nvPr/>
        </p:nvSpPr>
        <p:spPr>
          <a:xfrm>
            <a:off x="600675" y="1311269"/>
            <a:ext cx="11414271" cy="2598137"/>
          </a:xfrm>
          <a:prstGeom prst="rect">
            <a:avLst/>
          </a:prstGeom>
        </p:spPr>
        <p:txBody>
          <a:bodyPr vert="horz" lIns="91440" tIns="45720" rIns="91440" bIns="45720" numCol="2"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1600" dirty="0"/>
              <a:t>Ce qu'il faut préparer avant d'approcher un investisseur providentiel :</a:t>
            </a:r>
          </a:p>
          <a:p>
            <a:pPr>
              <a:buNone/>
            </a:pPr>
            <a:endParaRPr lang="en-GB" sz="1600" dirty="0"/>
          </a:p>
          <a:p>
            <a:pPr>
              <a:buNone/>
            </a:pPr>
            <a:r>
              <a:rPr lang="en-GB" sz="1600" b="1" dirty="0">
                <a:solidFill>
                  <a:srgbClr val="94C7B0"/>
                </a:solidFill>
              </a:rPr>
              <a:t>1. Un plan d'affaires clair</a:t>
            </a:r>
          </a:p>
          <a:p>
            <a:pPr marL="342900" indent="-342900">
              <a:buFont typeface="Arial" panose="020B0604020202020204" pitchFamily="34" charset="0"/>
              <a:buChar char="•"/>
            </a:pPr>
            <a:r>
              <a:rPr lang="en-GB" sz="1600" dirty="0"/>
              <a:t>Résumé concis</a:t>
            </a:r>
          </a:p>
          <a:p>
            <a:pPr marL="342900" indent="-342900">
              <a:buFont typeface="Arial" panose="020B0604020202020204" pitchFamily="34" charset="0"/>
              <a:buChar char="•"/>
            </a:pPr>
            <a:r>
              <a:rPr lang="en-GB" sz="1600" dirty="0"/>
              <a:t>Besoin clair du marché et votre solution</a:t>
            </a:r>
          </a:p>
          <a:p>
            <a:pPr marL="342900" indent="-342900">
              <a:buFont typeface="Arial" panose="020B0604020202020204" pitchFamily="34" charset="0"/>
              <a:buChar char="•"/>
            </a:pPr>
            <a:r>
              <a:rPr lang="en-GB" sz="1600" dirty="0"/>
              <a:t>Modèle d'entreprise : comment allez-vous gagner de l'argent ?</a:t>
            </a:r>
          </a:p>
          <a:p>
            <a:pPr>
              <a:buFont typeface="Arial" panose="020B0604020202020204" pitchFamily="34" charset="0"/>
              <a:buChar char="•"/>
            </a:pPr>
            <a:endParaRPr lang="en-GB" sz="1600" dirty="0"/>
          </a:p>
          <a:p>
            <a:pPr>
              <a:buNone/>
            </a:pPr>
            <a:r>
              <a:rPr lang="en-GB" sz="1600" b="1" dirty="0">
                <a:solidFill>
                  <a:srgbClr val="94C7B0"/>
                </a:solidFill>
              </a:rPr>
              <a:t>2. Les finances</a:t>
            </a:r>
          </a:p>
          <a:p>
            <a:pPr marL="342900" indent="-342900">
              <a:buFont typeface="Arial" panose="020B0604020202020204" pitchFamily="34" charset="0"/>
              <a:buChar char="•"/>
            </a:pPr>
            <a:r>
              <a:rPr lang="en-GB" sz="1600" dirty="0"/>
              <a:t>Prévisions de flux de trésorerie sur 3 ans et seuil de rentabilité</a:t>
            </a:r>
          </a:p>
          <a:p>
            <a:pPr marL="342900" indent="-342900">
              <a:buFont typeface="Arial" panose="020B0604020202020204" pitchFamily="34" charset="0"/>
              <a:buChar char="•"/>
            </a:pPr>
            <a:r>
              <a:rPr lang="en-GB" sz="1600" dirty="0"/>
              <a:t>Les capitaux nécessaires et leur utilisation</a:t>
            </a:r>
          </a:p>
          <a:p>
            <a:pPr marL="342900" indent="-342900">
              <a:buFont typeface="Arial" panose="020B0604020202020204" pitchFamily="34" charset="0"/>
              <a:buChar char="•"/>
            </a:pPr>
            <a:r>
              <a:rPr lang="en-GB" sz="1600" dirty="0"/>
              <a:t>Fonds propres offerts (% de propriété en échange de l'investissement)</a:t>
            </a:r>
          </a:p>
          <a:p>
            <a:endParaRPr lang="en-GB" sz="1600" dirty="0"/>
          </a:p>
          <a:p>
            <a:endParaRPr lang="en-GB" sz="1600" dirty="0"/>
          </a:p>
          <a:p>
            <a:endParaRPr lang="en-GB" sz="1600" dirty="0"/>
          </a:p>
          <a:p>
            <a:endParaRPr lang="en-GB" sz="1600" dirty="0"/>
          </a:p>
          <a:p>
            <a:pPr>
              <a:buNone/>
            </a:pPr>
            <a:r>
              <a:rPr lang="en-GB" sz="1600" b="1" dirty="0">
                <a:solidFill>
                  <a:srgbClr val="94C7B0"/>
                </a:solidFill>
              </a:rPr>
              <a:t>3. Pitch Deck</a:t>
            </a:r>
          </a:p>
          <a:p>
            <a:pPr marL="342900" indent="-342900">
              <a:buFont typeface="Arial" panose="020B0604020202020204" pitchFamily="34" charset="0"/>
              <a:buChar char="•"/>
            </a:pPr>
            <a:r>
              <a:rPr lang="en-GB" sz="1600" dirty="0"/>
              <a:t>10-15 diapositives couvrant</a:t>
            </a:r>
          </a:p>
          <a:p>
            <a:pPr marL="742950" lvl="1" indent="-285750" algn="l">
              <a:buFont typeface="Arial" panose="020B0604020202020204" pitchFamily="34" charset="0"/>
              <a:buChar char="•"/>
            </a:pPr>
            <a:r>
              <a:rPr lang="en-GB" sz="1600" dirty="0"/>
              <a:t>Problème et solution</a:t>
            </a:r>
          </a:p>
          <a:p>
            <a:pPr marL="742950" lvl="1" indent="-285750" algn="l">
              <a:buFont typeface="Arial" panose="020B0604020202020204" pitchFamily="34" charset="0"/>
              <a:buChar char="•"/>
            </a:pPr>
            <a:r>
              <a:rPr lang="en-GB" sz="1600" dirty="0"/>
              <a:t>Opportunité de marché</a:t>
            </a:r>
          </a:p>
          <a:p>
            <a:pPr marL="742950" lvl="1" indent="-285750" algn="l">
              <a:buFont typeface="Arial" panose="020B0604020202020204" pitchFamily="34" charset="0"/>
              <a:buChar char="•"/>
            </a:pPr>
            <a:r>
              <a:rPr lang="en-GB" sz="1600" dirty="0"/>
              <a:t>Produit</a:t>
            </a:r>
          </a:p>
          <a:p>
            <a:pPr marL="742950" lvl="1" indent="-285750" algn="l">
              <a:buFont typeface="Arial" panose="020B0604020202020204" pitchFamily="34" charset="0"/>
              <a:buChar char="•"/>
            </a:pPr>
            <a:r>
              <a:rPr lang="en-GB" sz="1600" dirty="0"/>
              <a:t>Traction jusqu'à présent</a:t>
            </a:r>
          </a:p>
          <a:p>
            <a:pPr marL="742950" lvl="1" indent="-285750" algn="l">
              <a:buFont typeface="Arial" panose="020B0604020202020204" pitchFamily="34" charset="0"/>
              <a:buChar char="•"/>
            </a:pPr>
            <a:r>
              <a:rPr lang="en-GB" sz="1600" dirty="0"/>
              <a:t>L'équipe</a:t>
            </a:r>
          </a:p>
          <a:p>
            <a:pPr marL="742950" lvl="1" indent="-285750" algn="l">
              <a:buFont typeface="Arial" panose="020B0604020202020204" pitchFamily="34" charset="0"/>
              <a:buChar char="•"/>
            </a:pPr>
            <a:r>
              <a:rPr lang="en-GB" sz="1600" dirty="0"/>
              <a:t>Finances</a:t>
            </a:r>
          </a:p>
          <a:p>
            <a:pPr marL="742950" lvl="1" indent="-285750" algn="l">
              <a:buFont typeface="Arial" panose="020B0604020202020204" pitchFamily="34" charset="0"/>
              <a:buChar char="•"/>
            </a:pPr>
            <a:r>
              <a:rPr lang="en-GB" sz="1600" dirty="0"/>
              <a:t>Offre d'investissement</a:t>
            </a:r>
          </a:p>
          <a:p>
            <a:pPr lvl="1" algn="l"/>
            <a:endParaRPr lang="en-GB" sz="1600" dirty="0"/>
          </a:p>
          <a:p>
            <a:pPr>
              <a:buNone/>
            </a:pPr>
            <a:r>
              <a:rPr lang="en-GB" sz="1600" b="1" dirty="0">
                <a:solidFill>
                  <a:srgbClr val="94C7B0"/>
                </a:solidFill>
              </a:rPr>
              <a:t>4. Stratégie de sortie</a:t>
            </a:r>
          </a:p>
          <a:p>
            <a:pPr marL="342900" indent="-342900">
              <a:buFont typeface="Arial" panose="020B0604020202020204" pitchFamily="34" charset="0"/>
              <a:buChar char="•"/>
            </a:pPr>
            <a:r>
              <a:rPr lang="en-GB" sz="1600" dirty="0"/>
              <a:t>Comment et quand l'investisseur peut obtenir un retour (par exemple, vente future, rachat d'actions, partage des revenus).</a:t>
            </a:r>
          </a:p>
          <a:p>
            <a:pPr>
              <a:buNone/>
            </a:pPr>
            <a:endParaRPr lang="en-US" sz="1600" dirty="0"/>
          </a:p>
        </p:txBody>
      </p:sp>
      <p:sp>
        <p:nvSpPr>
          <p:cNvPr id="4" name="TextBox 3">
            <a:extLst>
              <a:ext uri="{FF2B5EF4-FFF2-40B4-BE49-F238E27FC236}">
                <a16:creationId xmlns:a16="http://schemas.microsoft.com/office/drawing/2014/main" id="{32576798-F386-BEAF-33C6-8D8380B3BBC4}"/>
              </a:ext>
            </a:extLst>
          </p:cNvPr>
          <p:cNvSpPr txBox="1"/>
          <p:nvPr/>
        </p:nvSpPr>
        <p:spPr>
          <a:xfrm>
            <a:off x="600675" y="5525630"/>
            <a:ext cx="8940612" cy="584775"/>
          </a:xfrm>
          <a:prstGeom prst="rect">
            <a:avLst/>
          </a:prstGeom>
          <a:noFill/>
        </p:spPr>
        <p:txBody>
          <a:bodyPr wrap="square">
            <a:spAutoFit/>
          </a:bodyPr>
          <a:lstStyle/>
          <a:p>
            <a:pPr>
              <a:buNone/>
            </a:pPr>
            <a:r>
              <a:rPr lang="en-GB" sz="1600" b="1" dirty="0">
                <a:solidFill>
                  <a:srgbClr val="94C7B0"/>
                </a:solidFill>
              </a:rPr>
              <a:t>5. Preuve du concept</a:t>
            </a:r>
          </a:p>
          <a:p>
            <a:pPr marL="342900" indent="-342900">
              <a:buFont typeface="Arial" panose="020B0604020202020204" pitchFamily="34" charset="0"/>
              <a:buChar char="•"/>
            </a:pPr>
            <a:r>
              <a:rPr lang="en-GB" sz="1600" dirty="0"/>
              <a:t>Échantillons de produits, données de tests de marché, témoignages ou ventes anticipées</a:t>
            </a:r>
          </a:p>
        </p:txBody>
      </p:sp>
    </p:spTree>
    <p:extLst>
      <p:ext uri="{BB962C8B-B14F-4D97-AF65-F5344CB8AC3E}">
        <p14:creationId xmlns:p14="http://schemas.microsoft.com/office/powerpoint/2010/main" val="213136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4529366" y="1817382"/>
            <a:ext cx="6559296"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fontAlgn="base">
              <a:buClr>
                <a:srgbClr val="B6D1E1"/>
              </a:buClr>
              <a:buFont typeface="+mj-lt"/>
              <a:buAutoNum type="arabicPeriod"/>
            </a:pPr>
            <a:r>
              <a:rPr lang="en-IE" dirty="0"/>
              <a:t>La qualité, la passion, l'engagement et l'intégrité des fondateurs</a:t>
            </a:r>
          </a:p>
          <a:p>
            <a:pPr marL="457200" indent="-457200" fontAlgn="base">
              <a:buClr>
                <a:srgbClr val="B6D1E1"/>
              </a:buClr>
              <a:buFont typeface="+mj-lt"/>
              <a:buAutoNum type="arabicPeriod"/>
            </a:pPr>
            <a:r>
              <a:rPr lang="en-IE" dirty="0"/>
              <a:t>L'opportunité de marché visée et le potentiel de l'entreprise à devenir très importante</a:t>
            </a:r>
          </a:p>
          <a:p>
            <a:pPr marL="457200" indent="-457200" fontAlgn="base">
              <a:buClr>
                <a:srgbClr val="B6D1E1"/>
              </a:buClr>
              <a:buFont typeface="+mj-lt"/>
              <a:buAutoNum type="arabicPeriod"/>
            </a:pPr>
            <a:r>
              <a:rPr lang="en-IE" dirty="0"/>
              <a:t>Un plan d'entreprise clairement conçu et toute preuve précoce de l'obtention d'une traction vers le plan.</a:t>
            </a:r>
          </a:p>
          <a:p>
            <a:pPr marL="457200" indent="-457200" fontAlgn="base">
              <a:buClr>
                <a:srgbClr val="B6D1E1"/>
              </a:buClr>
              <a:buFont typeface="+mj-lt"/>
              <a:buAutoNum type="arabicPeriod"/>
            </a:pPr>
            <a:r>
              <a:rPr lang="en-IE" dirty="0"/>
              <a:t>Technologie ou propriété intellectuelle intéressante</a:t>
            </a:r>
          </a:p>
          <a:p>
            <a:pPr marL="457200" indent="-457200" fontAlgn="base">
              <a:buClr>
                <a:srgbClr val="B6D1E1"/>
              </a:buClr>
              <a:buFont typeface="+mj-lt"/>
              <a:buAutoNum type="arabicPeriod"/>
            </a:pPr>
            <a:r>
              <a:rPr lang="en-IE" dirty="0"/>
              <a:t>Une évaluation appropriée avec des conditions raisonnables</a:t>
            </a:r>
          </a:p>
          <a:p>
            <a:pPr marL="457200" indent="-457200" fontAlgn="base">
              <a:buClr>
                <a:srgbClr val="B6D1E1"/>
              </a:buClr>
              <a:buFont typeface="+mj-lt"/>
              <a:buAutoNum type="arabicPeriod"/>
            </a:pPr>
            <a:r>
              <a:rPr lang="en-IE" dirty="0"/>
              <a:t>La viabilité de la levée de fonds supplémentaires en cas de progrès.</a:t>
            </a:r>
          </a:p>
          <a:p>
            <a:pPr marL="457200" indent="-457200" fontAlgn="base">
              <a:buClr>
                <a:srgbClr val="B6D1E1"/>
              </a:buClr>
              <a:buFont typeface="+mj-lt"/>
              <a:buAutoNum type="arabicPeriod"/>
            </a:pPr>
            <a:endParaRPr lang="en-US" dirty="0"/>
          </a:p>
        </p:txBody>
      </p:sp>
      <p:sp>
        <p:nvSpPr>
          <p:cNvPr id="5" name="Text Placeholder 2">
            <a:extLst>
              <a:ext uri="{FF2B5EF4-FFF2-40B4-BE49-F238E27FC236}">
                <a16:creationId xmlns:a16="http://schemas.microsoft.com/office/drawing/2014/main" id="{0544CB3F-96A0-99EC-0E51-5B62EA68A99A}"/>
              </a:ext>
            </a:extLst>
          </p:cNvPr>
          <p:cNvSpPr txBox="1">
            <a:spLocks/>
          </p:cNvSpPr>
          <p:nvPr/>
        </p:nvSpPr>
        <p:spPr>
          <a:xfrm>
            <a:off x="859330"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b="1" dirty="0"/>
              <a:t>6 choses auxquelles les investisseurs providentiels, les business angels et les particuliers tiennent le plus</a:t>
            </a:r>
          </a:p>
          <a:p>
            <a:pPr fontAlgn="base">
              <a:buClr>
                <a:srgbClr val="B6D1E1"/>
              </a:buClr>
            </a:pPr>
            <a:endParaRPr lang="en-US" sz="2400" b="1" dirty="0"/>
          </a:p>
        </p:txBody>
      </p:sp>
      <p:sp>
        <p:nvSpPr>
          <p:cNvPr id="4" name="TextBox 3">
            <a:extLst>
              <a:ext uri="{FF2B5EF4-FFF2-40B4-BE49-F238E27FC236}">
                <a16:creationId xmlns:a16="http://schemas.microsoft.com/office/drawing/2014/main" id="{7F622E6D-4E94-2DFB-2A01-D2799B541C08}"/>
              </a:ext>
            </a:extLst>
          </p:cNvPr>
          <p:cNvSpPr txBox="1"/>
          <p:nvPr/>
        </p:nvSpPr>
        <p:spPr>
          <a:xfrm>
            <a:off x="859330" y="3545303"/>
            <a:ext cx="2023872" cy="553998"/>
          </a:xfrm>
          <a:prstGeom prst="rect">
            <a:avLst/>
          </a:prstGeom>
          <a:noFill/>
        </p:spPr>
        <p:txBody>
          <a:bodyPr wrap="square">
            <a:spAutoFit/>
          </a:bodyPr>
          <a:lstStyle/>
          <a:p>
            <a:pPr fontAlgn="base"/>
            <a:r>
              <a:rPr lang="en-IE" sz="1000" b="1" dirty="0">
                <a:solidFill>
                  <a:srgbClr val="382B1B"/>
                </a:solidFill>
              </a:rPr>
              <a:t>Source </a:t>
            </a:r>
            <a:r>
              <a:rPr lang="en-GB" sz="1000" b="1" dirty="0">
                <a:solidFill>
                  <a:srgbClr val="382B1B"/>
                </a:solidFill>
                <a:hlinkClick r:id="rId2">
                  <a:extLst>
                    <a:ext uri="{A12FA001-AC4F-418D-AE19-62706E023703}">
                      <ahyp:hlinkClr xmlns:ahyp="http://schemas.microsoft.com/office/drawing/2018/hyperlinkcolor" val="tx"/>
                    </a:ext>
                  </a:extLst>
                </a:hlinkClick>
              </a:rPr>
              <a:t>20 choses que tous les entrepreneurs doivent savoir sur les investisseurs providentiels (forbes.com)</a:t>
            </a:r>
            <a:endParaRPr lang="en-IE" sz="1000" b="1" dirty="0">
              <a:solidFill>
                <a:srgbClr val="382B1B"/>
              </a:solidFill>
            </a:endParaRPr>
          </a:p>
        </p:txBody>
      </p:sp>
      <p:cxnSp>
        <p:nvCxnSpPr>
          <p:cNvPr id="6" name="Straight Connector 5">
            <a:extLst>
              <a:ext uri="{FF2B5EF4-FFF2-40B4-BE49-F238E27FC236}">
                <a16:creationId xmlns:a16="http://schemas.microsoft.com/office/drawing/2014/main" id="{7F18B29A-9900-8D61-B470-1DC3D596DA2F}"/>
              </a:ext>
            </a:extLst>
          </p:cNvPr>
          <p:cNvCxnSpPr>
            <a:cxnSpLocks/>
          </p:cNvCxnSpPr>
          <p:nvPr/>
        </p:nvCxnSpPr>
        <p:spPr>
          <a:xfrm flipV="1">
            <a:off x="4023329" y="1611533"/>
            <a:ext cx="0" cy="342908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4495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805533" y="2283593"/>
            <a:ext cx="10853067"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000" dirty="0"/>
              <a:t>La plupart des nouvelles entreprises auront du mal à obtenir des montants importants de capital, mais l'investissement providentiel peut aider les entreprises à atteindre le niveau suivant de financement et d'expansion. Dans toute l'Europe</a:t>
            </a:r>
            <a:r>
              <a:rPr lang="en-IE" sz="2000" b="1" dirty="0"/>
              <a:t>, Angel Investment Networks </a:t>
            </a:r>
            <a:r>
              <a:rPr lang="en-IE" sz="2000" dirty="0"/>
              <a:t>permet à ses membres de trouver et d'entrer en contact avec d'autres membres en ce qui concerne les investissements et le financement des entreprises. Des milliers de business angels utilisent le réseau pour rechercher des idées, et des entrepreneurs s'inscrivent chaque jour.</a:t>
            </a:r>
          </a:p>
          <a:p>
            <a:pPr fontAlgn="base">
              <a:buClr>
                <a:srgbClr val="B6D1E1"/>
              </a:buClr>
            </a:pPr>
            <a:endParaRPr lang="en-IE" sz="2000" dirty="0"/>
          </a:p>
          <a:p>
            <a:pPr fontAlgn="base">
              <a:buClr>
                <a:srgbClr val="B6D1E1"/>
              </a:buClr>
            </a:pPr>
            <a:r>
              <a:rPr lang="en-IE" sz="2000" dirty="0"/>
              <a:t>EXEMPLE : </a:t>
            </a:r>
            <a:r>
              <a:rPr lang="en-IE" sz="2000" dirty="0">
                <a:hlinkClick r:id="rId2">
                  <a:extLst>
                    <a:ext uri="{A12FA001-AC4F-418D-AE19-62706E023703}">
                      <ahyp:hlinkClr xmlns:ahyp="http://schemas.microsoft.com/office/drawing/2018/hyperlinkcolor" val="tx"/>
                    </a:ext>
                  </a:extLst>
                </a:hlinkClick>
              </a:rPr>
              <a:t>Irish Investment Network </a:t>
            </a:r>
            <a:r>
              <a:rPr lang="en-IE" sz="2000" dirty="0"/>
              <a:t>compte plus de 170 000 investisseurs providentiels enregistrés. Son site est présenté avec </a:t>
            </a:r>
          </a:p>
          <a:p>
            <a:pPr fontAlgn="base">
              <a:buClr>
                <a:srgbClr val="B6D1E1"/>
              </a:buClr>
            </a:pPr>
            <a:endParaRPr lang="en-IE" sz="2000" dirty="0"/>
          </a:p>
          <a:p>
            <a:pPr marL="342900" indent="-342900" fontAlgn="base">
              <a:buClr>
                <a:srgbClr val="B6D1E1"/>
              </a:buClr>
              <a:buFont typeface="Arial" panose="020B0604020202020204" pitchFamily="34" charset="0"/>
              <a:buChar char="•"/>
            </a:pPr>
            <a:r>
              <a:rPr lang="en-IE" sz="2000" b="1" dirty="0"/>
              <a:t>Des listes claires d'</a:t>
            </a:r>
            <a:r>
              <a:rPr lang="en-IE" sz="2000" dirty="0"/>
              <a:t>investisseurs providentiels affichées qui contiennent les </a:t>
            </a:r>
            <a:r>
              <a:rPr lang="en-IE" sz="2000" b="1" dirty="0"/>
              <a:t>détails de leur(s) secteur(s) spécifique(s) </a:t>
            </a:r>
          </a:p>
          <a:p>
            <a:pPr marL="342900" indent="-342900" fontAlgn="base">
              <a:buClr>
                <a:srgbClr val="B6D1E1"/>
              </a:buClr>
              <a:buFont typeface="Arial" panose="020B0604020202020204" pitchFamily="34" charset="0"/>
              <a:buChar char="•"/>
            </a:pPr>
            <a:r>
              <a:rPr lang="en-IE" sz="2000" b="1" dirty="0"/>
              <a:t>Montants d'investissement potentiels</a:t>
            </a:r>
          </a:p>
          <a:p>
            <a:pPr marL="342900" indent="-342900" fontAlgn="base">
              <a:buClr>
                <a:srgbClr val="B6D1E1"/>
              </a:buClr>
              <a:buFont typeface="Arial" panose="020B0604020202020204" pitchFamily="34" charset="0"/>
              <a:buChar char="•"/>
            </a:pPr>
            <a:r>
              <a:rPr lang="en-IE" sz="2000" b="1" dirty="0"/>
              <a:t>Localisation souhaitée </a:t>
            </a:r>
            <a:r>
              <a:rPr lang="en-IE" sz="2000" dirty="0"/>
              <a:t>de l'entreprise potentielle</a:t>
            </a:r>
          </a:p>
          <a:p>
            <a:pPr fontAlgn="base">
              <a:buClr>
                <a:srgbClr val="B6D1E1"/>
              </a:buClr>
            </a:pPr>
            <a:endParaRPr lang="en-US" sz="2000" dirty="0"/>
          </a:p>
        </p:txBody>
      </p:sp>
      <p:sp>
        <p:nvSpPr>
          <p:cNvPr id="5" name="Text Placeholder 2">
            <a:extLst>
              <a:ext uri="{FF2B5EF4-FFF2-40B4-BE49-F238E27FC236}">
                <a16:creationId xmlns:a16="http://schemas.microsoft.com/office/drawing/2014/main" id="{0544CB3F-96A0-99EC-0E51-5B62EA68A99A}"/>
              </a:ext>
            </a:extLst>
          </p:cNvPr>
          <p:cNvSpPr txBox="1">
            <a:spLocks/>
          </p:cNvSpPr>
          <p:nvPr/>
        </p:nvSpPr>
        <p:spPr>
          <a:xfrm>
            <a:off x="805533" y="1658494"/>
            <a:ext cx="7020265"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b="1" dirty="0"/>
              <a:t>Réseaux d'investisseurs providentiels</a:t>
            </a:r>
          </a:p>
          <a:p>
            <a:pPr fontAlgn="base">
              <a:buClr>
                <a:srgbClr val="B6D1E1"/>
              </a:buClr>
            </a:pPr>
            <a:endParaRPr lang="en-US" sz="2400" b="1" dirty="0"/>
          </a:p>
        </p:txBody>
      </p:sp>
    </p:spTree>
    <p:extLst>
      <p:ext uri="{BB962C8B-B14F-4D97-AF65-F5344CB8AC3E}">
        <p14:creationId xmlns:p14="http://schemas.microsoft.com/office/powerpoint/2010/main" val="22286920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5303521" y="2800233"/>
            <a:ext cx="6559296"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dirty="0"/>
              <a:t> </a:t>
            </a:r>
            <a:endParaRPr lang="en-US" dirty="0"/>
          </a:p>
        </p:txBody>
      </p:sp>
      <p:sp>
        <p:nvSpPr>
          <p:cNvPr id="5" name="Text Placeholder 2">
            <a:extLst>
              <a:ext uri="{FF2B5EF4-FFF2-40B4-BE49-F238E27FC236}">
                <a16:creationId xmlns:a16="http://schemas.microsoft.com/office/drawing/2014/main" id="{0544CB3F-96A0-99EC-0E51-5B62EA68A99A}"/>
              </a:ext>
            </a:extLst>
          </p:cNvPr>
          <p:cNvSpPr txBox="1">
            <a:spLocks/>
          </p:cNvSpPr>
          <p:nvPr/>
        </p:nvSpPr>
        <p:spPr>
          <a:xfrm>
            <a:off x="631628" y="1501419"/>
            <a:ext cx="10655321"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b="1" dirty="0"/>
              <a:t>Capital-risque (VC)</a:t>
            </a:r>
          </a:p>
          <a:p>
            <a:pPr fontAlgn="base">
              <a:lnSpc>
                <a:spcPct val="100000"/>
              </a:lnSpc>
              <a:buClr>
                <a:srgbClr val="B6D1E1"/>
              </a:buClr>
            </a:pPr>
            <a:endParaRPr lang="en-IE" sz="1000" b="1" dirty="0"/>
          </a:p>
          <a:p>
            <a:pPr marL="342900" indent="-342900" fontAlgn="base">
              <a:buClr>
                <a:srgbClr val="B6D1E1"/>
              </a:buClr>
              <a:buFont typeface="Arial" panose="020B0604020202020204" pitchFamily="34" charset="0"/>
              <a:buChar char="•"/>
            </a:pPr>
            <a:r>
              <a:rPr lang="en-IE" dirty="0"/>
              <a:t>Capital fourni par des sociétés professionnelles à temps plein (capital-risqueurs) qui investissent avec la direction dans des entreprises ambitieuses à croissance rapide ayant le potentiel de devenir des entreprises importantes.</a:t>
            </a:r>
          </a:p>
          <a:p>
            <a:pPr marL="342900" indent="-342900" fontAlgn="base">
              <a:buClr>
                <a:srgbClr val="B6D1E1"/>
              </a:buClr>
              <a:buFont typeface="Arial" panose="020B0604020202020204" pitchFamily="34" charset="0"/>
              <a:buChar char="•"/>
            </a:pPr>
            <a:r>
              <a:rPr lang="en-GB" dirty="0"/>
              <a:t>Le capital-risque devient une source de financement de plus en plus courante pour les entreprises alimentaires innovantes ou évolutives en Europe. Il n'est pas destiné à toutes les start-up. Il convient mieux si vous êtes en train de créer une entreprise alimentaire évolutive et à croissance rapide (par exemple, une ligne de produits à base de plantes, une technologie alimentaire, un emballage durable).</a:t>
            </a:r>
          </a:p>
          <a:p>
            <a:pPr marL="342900" indent="-342900" fontAlgn="base">
              <a:buClr>
                <a:srgbClr val="B6D1E1"/>
              </a:buClr>
              <a:buFont typeface="Arial" panose="020B0604020202020204" pitchFamily="34" charset="0"/>
              <a:buChar char="•"/>
            </a:pPr>
            <a:r>
              <a:rPr lang="en-IE" dirty="0"/>
              <a:t>est susceptible d'apporter une contribution considérable à la crédibilité de l'entreprise et de fournir une expertise en matière de gestion, un soutien et un accès à ses contacts.  Dans le cadre de leur encadrement et du suivi de leur investissement, ils chercheront probablement à devenir membres du conseil d'administration - prévoyez donc la création d'une structure de conseil d'administration dans votre plan d'établissement. </a:t>
            </a:r>
          </a:p>
          <a:p>
            <a:pPr fontAlgn="base">
              <a:buClr>
                <a:srgbClr val="B6D1E1"/>
              </a:buClr>
            </a:pPr>
            <a:endParaRPr lang="en-US" dirty="0"/>
          </a:p>
        </p:txBody>
      </p:sp>
    </p:spTree>
    <p:extLst>
      <p:ext uri="{BB962C8B-B14F-4D97-AF65-F5344CB8AC3E}">
        <p14:creationId xmlns:p14="http://schemas.microsoft.com/office/powerpoint/2010/main" val="39336220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US" dirty="0"/>
              <a:t>OÙ TROUVER DE L'AIDE</a:t>
            </a:r>
            <a:endParaRPr lang="en-GB" dirty="0"/>
          </a:p>
        </p:txBody>
      </p:sp>
      <p:sp>
        <p:nvSpPr>
          <p:cNvPr id="2" name="Text Placeholder 2">
            <a:extLst>
              <a:ext uri="{FF2B5EF4-FFF2-40B4-BE49-F238E27FC236}">
                <a16:creationId xmlns:a16="http://schemas.microsoft.com/office/drawing/2014/main" id="{A28B23BF-6C45-A041-F19E-E24190371880}"/>
              </a:ext>
            </a:extLst>
          </p:cNvPr>
          <p:cNvSpPr txBox="1">
            <a:spLocks/>
          </p:cNvSpPr>
          <p:nvPr/>
        </p:nvSpPr>
        <p:spPr>
          <a:xfrm>
            <a:off x="4450829" y="1817382"/>
            <a:ext cx="6559296" cy="259813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Wingdings" panose="05000000000000000000" pitchFamily="2" charset="2"/>
              <a:buChar char="ü"/>
            </a:pPr>
            <a:r>
              <a:rPr lang="en-IE" dirty="0"/>
              <a:t>Les investisseurs en capital-risque cherchent généralement à </a:t>
            </a:r>
            <a:r>
              <a:rPr lang="en-IE" b="1" dirty="0"/>
              <a:t>réaliser leur investissement dans les cinq ans, </a:t>
            </a:r>
            <a:r>
              <a:rPr lang="en-IE" dirty="0"/>
              <a:t>soit par la vente de l'entreprise, soit par le rachat de leur participation par l'entreprise.</a:t>
            </a:r>
          </a:p>
          <a:p>
            <a:pPr>
              <a:buClr>
                <a:srgbClr val="B6D1E1"/>
              </a:buClr>
            </a:pPr>
            <a:endParaRPr lang="en-IE" dirty="0"/>
          </a:p>
          <a:p>
            <a:pPr marL="342900" indent="-342900">
              <a:buClr>
                <a:srgbClr val="B6D1E1"/>
              </a:buClr>
              <a:buFont typeface="Wingdings" panose="05000000000000000000" pitchFamily="2" charset="2"/>
              <a:buChar char="ü"/>
            </a:pPr>
            <a:r>
              <a:rPr lang="en-IE" dirty="0"/>
              <a:t>Les fonds de capital-risque investissent généralement dans des entreprises qui </a:t>
            </a:r>
            <a:r>
              <a:rPr lang="en-IE" b="1" dirty="0"/>
              <a:t>lèvent plus de 500 000 euros de fonds propres</a:t>
            </a:r>
            <a:r>
              <a:rPr lang="en-IE" dirty="0"/>
              <a:t>. Les entreprises doivent être actives dans un </a:t>
            </a:r>
            <a:r>
              <a:rPr lang="en-IE" b="1" dirty="0"/>
              <a:t>secteur attractif à croissance rapide et disposer d'une équipe de direction solide et de compétences démontrables</a:t>
            </a:r>
            <a:r>
              <a:rPr lang="en-IE" dirty="0"/>
              <a:t>. Le produit/service doit résoudre un problème clairement identifié.</a:t>
            </a:r>
          </a:p>
        </p:txBody>
      </p:sp>
      <p:sp>
        <p:nvSpPr>
          <p:cNvPr id="5" name="Text Placeholder 2">
            <a:extLst>
              <a:ext uri="{FF2B5EF4-FFF2-40B4-BE49-F238E27FC236}">
                <a16:creationId xmlns:a16="http://schemas.microsoft.com/office/drawing/2014/main" id="{0544CB3F-96A0-99EC-0E51-5B62EA68A99A}"/>
              </a:ext>
            </a:extLst>
          </p:cNvPr>
          <p:cNvSpPr txBox="1">
            <a:spLocks/>
          </p:cNvSpPr>
          <p:nvPr/>
        </p:nvSpPr>
        <p:spPr>
          <a:xfrm>
            <a:off x="900899"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Contrairement au financement bancaire, les investisseurs en capital-risque ne </a:t>
            </a:r>
            <a:r>
              <a:rPr lang="en-IE" b="1" dirty="0"/>
              <a:t>recherchent </a:t>
            </a:r>
            <a:r>
              <a:rPr lang="en-IE" dirty="0"/>
              <a:t>pas </a:t>
            </a:r>
            <a:r>
              <a:rPr lang="en-IE" b="1" dirty="0"/>
              <a:t>un remboursement programmé, </a:t>
            </a:r>
            <a:r>
              <a:rPr lang="en-IE" dirty="0"/>
              <a:t>mais une minorité du capital social de votre entreprise en échange de liquidités. </a:t>
            </a:r>
          </a:p>
        </p:txBody>
      </p:sp>
      <p:cxnSp>
        <p:nvCxnSpPr>
          <p:cNvPr id="6" name="Straight Connector 5">
            <a:extLst>
              <a:ext uri="{FF2B5EF4-FFF2-40B4-BE49-F238E27FC236}">
                <a16:creationId xmlns:a16="http://schemas.microsoft.com/office/drawing/2014/main" id="{7F18B29A-9900-8D61-B470-1DC3D596DA2F}"/>
              </a:ext>
            </a:extLst>
          </p:cNvPr>
          <p:cNvCxnSpPr>
            <a:cxnSpLocks/>
          </p:cNvCxnSpPr>
          <p:nvPr/>
        </p:nvCxnSpPr>
        <p:spPr>
          <a:xfrm flipV="1">
            <a:off x="4085037" y="1714457"/>
            <a:ext cx="0" cy="3429085"/>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8664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1161F49-2159-4613-8E95-A9E50517CA07}"/>
              </a:ext>
            </a:extLst>
          </p:cNvPr>
          <p:cNvSpPr>
            <a:spLocks noGrp="1"/>
          </p:cNvSpPr>
          <p:nvPr>
            <p:ph type="body" sz="quarter" idx="27"/>
          </p:nvPr>
        </p:nvSpPr>
        <p:spPr>
          <a:xfrm>
            <a:off x="1" y="650028"/>
            <a:ext cx="12192000" cy="720752"/>
          </a:xfrm>
        </p:spPr>
        <p:txBody>
          <a:bodyPr/>
          <a:lstStyle/>
          <a:p>
            <a:pPr algn="ctr"/>
            <a:r>
              <a:rPr lang="en-US" dirty="0"/>
              <a:t>LA DIFFÉRENCE ENTRE ....</a:t>
            </a:r>
          </a:p>
          <a:p>
            <a:pPr algn="ctr"/>
            <a:endParaRPr lang="en-US" dirty="0"/>
          </a:p>
        </p:txBody>
      </p:sp>
      <p:graphicFrame>
        <p:nvGraphicFramePr>
          <p:cNvPr id="8" name="Table 7">
            <a:extLst>
              <a:ext uri="{FF2B5EF4-FFF2-40B4-BE49-F238E27FC236}">
                <a16:creationId xmlns:a16="http://schemas.microsoft.com/office/drawing/2014/main" id="{9A61F6B2-1A4A-1426-5871-0CF3A428C4C8}"/>
              </a:ext>
            </a:extLst>
          </p:cNvPr>
          <p:cNvGraphicFramePr>
            <a:graphicFrameLocks noGrp="1"/>
          </p:cNvGraphicFramePr>
          <p:nvPr>
            <p:extLst>
              <p:ext uri="{D42A27DB-BD31-4B8C-83A1-F6EECF244321}">
                <p14:modId xmlns:p14="http://schemas.microsoft.com/office/powerpoint/2010/main" val="2491022804"/>
              </p:ext>
            </p:extLst>
          </p:nvPr>
        </p:nvGraphicFramePr>
        <p:xfrm>
          <a:off x="457199" y="979445"/>
          <a:ext cx="11362267" cy="5598432"/>
        </p:xfrm>
        <a:graphic>
          <a:graphicData uri="http://schemas.openxmlformats.org/drawingml/2006/table">
            <a:tbl>
              <a:tblPr firstRow="1" bandRow="1">
                <a:tableStyleId>{5C22544A-7EE6-4342-B048-85BDC9FD1C3A}</a:tableStyleId>
              </a:tblPr>
              <a:tblGrid>
                <a:gridCol w="5746284">
                  <a:extLst>
                    <a:ext uri="{9D8B030D-6E8A-4147-A177-3AD203B41FA5}">
                      <a16:colId xmlns:a16="http://schemas.microsoft.com/office/drawing/2014/main" val="2511320271"/>
                    </a:ext>
                  </a:extLst>
                </a:gridCol>
                <a:gridCol w="5615983">
                  <a:extLst>
                    <a:ext uri="{9D8B030D-6E8A-4147-A177-3AD203B41FA5}">
                      <a16:colId xmlns:a16="http://schemas.microsoft.com/office/drawing/2014/main" val="2510859457"/>
                    </a:ext>
                  </a:extLst>
                </a:gridCol>
              </a:tblGrid>
              <a:tr h="417335">
                <a:tc>
                  <a:txBody>
                    <a:bodyPr/>
                    <a:lstStyle/>
                    <a:p>
                      <a:pPr algn="ctr"/>
                      <a:r>
                        <a:rPr lang="en-IE" sz="1800" dirty="0">
                          <a:solidFill>
                            <a:schemeClr val="bg1"/>
                          </a:solidFill>
                        </a:rPr>
                        <a:t>Ange investisseur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ctr"/>
                      <a:r>
                        <a:rPr lang="en-IE" sz="1800" b="1" kern="1200" dirty="0">
                          <a:solidFill>
                            <a:schemeClr val="bg1"/>
                          </a:solidFill>
                          <a:latin typeface="+mn-lt"/>
                          <a:ea typeface="+mn-ea"/>
                          <a:cs typeface="+mn-cs"/>
                        </a:rPr>
                        <a:t>Capital-risque</a:t>
                      </a:r>
                      <a:endParaRPr lang="en-IE" sz="1800" dirty="0">
                        <a:solidFill>
                          <a:srgbClr val="E9527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D1E1"/>
                    </a:solidFill>
                  </a:tcPr>
                </a:tc>
                <a:extLst>
                  <a:ext uri="{0D108BD9-81ED-4DB2-BD59-A6C34878D82A}">
                    <a16:rowId xmlns:a16="http://schemas.microsoft.com/office/drawing/2014/main" val="3925927922"/>
                  </a:ext>
                </a:extLst>
              </a:tr>
              <a:tr h="435488">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400" b="1" i="0" kern="1200" dirty="0">
                          <a:solidFill>
                            <a:srgbClr val="382B1B"/>
                          </a:solidFill>
                          <a:effectLst/>
                          <a:latin typeface="+mn-lt"/>
                          <a:ea typeface="+mn-ea"/>
                          <a:cs typeface="+mn-cs"/>
                        </a:rPr>
                        <a:t>Le capital-investissement </a:t>
                      </a:r>
                      <a:r>
                        <a:rPr lang="en-IE" sz="1400" b="0" i="0" kern="1200" dirty="0">
                          <a:solidFill>
                            <a:srgbClr val="382B1B"/>
                          </a:solidFill>
                          <a:effectLst/>
                          <a:latin typeface="+mn-lt"/>
                          <a:ea typeface="+mn-ea"/>
                          <a:cs typeface="+mn-cs"/>
                        </a:rPr>
                        <a:t>est simplement constitué de parts (actions ou titres) d'une entreprise qui n'est pas cotée en bourse.</a:t>
                      </a:r>
                    </a:p>
                  </a:txBody>
                  <a:tcPr anchor="ctr">
                    <a:lnL w="12700" cap="flat" cmpd="sng" algn="ctr">
                      <a:solidFill>
                        <a:srgbClr val="B6D1E1"/>
                      </a:solidFill>
                      <a:prstDash val="solid"/>
                      <a:round/>
                      <a:headEnd type="none" w="med" len="med"/>
                      <a:tailEnd type="none" w="med" len="med"/>
                    </a:lnL>
                    <a:lnR w="12700" cap="flat" cmpd="sng" algn="ctr">
                      <a:solidFill>
                        <a:srgbClr val="B6D1E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6D1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extLst>
                  <a:ext uri="{0D108BD9-81ED-4DB2-BD59-A6C34878D82A}">
                    <a16:rowId xmlns:a16="http://schemas.microsoft.com/office/drawing/2014/main" val="3854540361"/>
                  </a:ext>
                </a:extLst>
              </a:tr>
              <a:tr h="4368108">
                <a:tc>
                  <a:txBody>
                    <a:bodyPr/>
                    <a:lstStyle/>
                    <a:p>
                      <a:pPr marL="342900" marR="0" lvl="0" indent="-342900" algn="l" defTabSz="914400" rtl="0" eaLnBrk="1" fontAlgn="auto" latinLnBrk="0" hangingPunct="1">
                        <a:lnSpc>
                          <a:spcPts val="2340"/>
                        </a:lnSpc>
                        <a:spcBef>
                          <a:spcPts val="0"/>
                        </a:spcBef>
                        <a:spcAft>
                          <a:spcPts val="0"/>
                        </a:spcAft>
                        <a:buClr>
                          <a:srgbClr val="B6D1E1"/>
                        </a:buClr>
                        <a:buSzTx/>
                        <a:buFont typeface="Arial" panose="020B0604020202020204" pitchFamily="34" charset="0"/>
                        <a:buChar char="•"/>
                        <a:tabLst/>
                        <a:defRPr/>
                      </a:pPr>
                      <a:r>
                        <a:rPr lang="en-IE" sz="1600" b="0" i="0" kern="1200" dirty="0">
                          <a:solidFill>
                            <a:srgbClr val="382B1B"/>
                          </a:solidFill>
                          <a:effectLst/>
                          <a:latin typeface="+mn-lt"/>
                          <a:ea typeface="+mn-ea"/>
                          <a:cs typeface="+mn-cs"/>
                        </a:rPr>
                        <a:t>Un investisseur individuel</a:t>
                      </a:r>
                    </a:p>
                    <a:p>
                      <a:pPr marL="342900" marR="0" lvl="0" indent="-342900" algn="l" defTabSz="914400" rtl="0" eaLnBrk="1" fontAlgn="auto" latinLnBrk="0" hangingPunct="1">
                        <a:lnSpc>
                          <a:spcPts val="2340"/>
                        </a:lnSpc>
                        <a:spcBef>
                          <a:spcPts val="0"/>
                        </a:spcBef>
                        <a:spcAft>
                          <a:spcPts val="0"/>
                        </a:spcAft>
                        <a:buClr>
                          <a:srgbClr val="B6D1E1"/>
                        </a:buClr>
                        <a:buSzTx/>
                        <a:buFont typeface="Arial" panose="020B0604020202020204" pitchFamily="34" charset="0"/>
                        <a:buChar char="•"/>
                        <a:tabLst/>
                        <a:defRPr/>
                      </a:pPr>
                      <a:r>
                        <a:rPr lang="en-IE" sz="1600" b="0" i="0" kern="1200" dirty="0">
                          <a:solidFill>
                            <a:srgbClr val="382B1B"/>
                          </a:solidFill>
                          <a:effectLst/>
                          <a:latin typeface="+mn-lt"/>
                          <a:ea typeface="+mn-ea"/>
                          <a:cs typeface="+mn-cs"/>
                        </a:rPr>
                        <a:t>Montant de l'investissement : 10 000 euros - 100 000 euros, parfois un peu plus, les groupes peuvent atteindre 1 million d'euros.</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Détenir des capitaux privés en investissant directement dans des entreprises privées</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Les particuliers, souvent des hommes d'affaires prospères, qui investissent leurs fonds personnels dans une opportunité potentiellement gratifiante.</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Ils peuvent être disposés à investir dans des entreprises en phase de démarrage ou de création, ainsi que dans des entreprises établies.</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Disposer d'une expérience et de contacts à mettre à profit</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Peut être disposé à être "pratique" ou à "mettre la main à la pâte" en ajoutant des compétences importantes.</a:t>
                      </a:r>
                    </a:p>
                    <a:p>
                      <a:pPr marL="342900" indent="-342900">
                        <a:lnSpc>
                          <a:spcPts val="2340"/>
                        </a:lnSpc>
                        <a:buClr>
                          <a:srgbClr val="B6D1E1"/>
                        </a:buClr>
                        <a:buFont typeface="Arial" panose="020B0604020202020204" pitchFamily="34" charset="0"/>
                        <a:buChar char="•"/>
                      </a:pPr>
                      <a:endParaRPr lang="en-IE" sz="1600" b="0" i="0" kern="1200" dirty="0">
                        <a:solidFill>
                          <a:srgbClr val="382B1B"/>
                        </a:solidFill>
                        <a:effectLst/>
                        <a:latin typeface="+mn-lt"/>
                        <a:ea typeface="+mn-ea"/>
                        <a:cs typeface="+mn-cs"/>
                      </a:endParaRPr>
                    </a:p>
                  </a:txBody>
                  <a:tcPr anchor="ctr">
                    <a:lnL w="12700" cap="flat" cmpd="sng" algn="ctr">
                      <a:solidFill>
                        <a:srgbClr val="B6D1E1"/>
                      </a:solidFill>
                      <a:prstDash val="solid"/>
                      <a:round/>
                      <a:headEnd type="none" w="med" len="med"/>
                      <a:tailEnd type="none" w="med" len="med"/>
                    </a:lnL>
                    <a:lnR w="12700" cap="flat" cmpd="sng" algn="ctr">
                      <a:solidFill>
                        <a:srgbClr val="B6D1E1"/>
                      </a:solidFill>
                      <a:prstDash val="solid"/>
                      <a:round/>
                      <a:headEnd type="none" w="med" len="med"/>
                      <a:tailEnd type="none" w="med" len="med"/>
                    </a:lnR>
                    <a:lnT w="12700" cap="flat" cmpd="sng" algn="ctr">
                      <a:solidFill>
                        <a:srgbClr val="B6D1E1"/>
                      </a:solidFill>
                      <a:prstDash val="solid"/>
                      <a:round/>
                      <a:headEnd type="none" w="med" len="med"/>
                      <a:tailEnd type="none" w="med" len="med"/>
                    </a:lnT>
                    <a:lnB w="12700" cap="flat" cmpd="sng" algn="ctr">
                      <a:solidFill>
                        <a:srgbClr val="B6D1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ts val="2340"/>
                        </a:lnSpc>
                        <a:spcBef>
                          <a:spcPts val="0"/>
                        </a:spcBef>
                        <a:spcAft>
                          <a:spcPts val="0"/>
                        </a:spcAft>
                        <a:buClr>
                          <a:srgbClr val="B6D1E1"/>
                        </a:buClr>
                        <a:buSzTx/>
                        <a:buFont typeface="Arial" panose="020B0604020202020204" pitchFamily="34" charset="0"/>
                        <a:buChar char="•"/>
                        <a:tabLst/>
                        <a:defRPr/>
                      </a:pPr>
                      <a:r>
                        <a:rPr lang="en-IE" sz="1600" b="0" i="0" kern="1200" dirty="0">
                          <a:solidFill>
                            <a:srgbClr val="382B1B"/>
                          </a:solidFill>
                          <a:effectLst/>
                          <a:latin typeface="+mn-lt"/>
                          <a:ea typeface="+mn-ea"/>
                          <a:cs typeface="+mn-cs"/>
                        </a:rPr>
                        <a:t>Une société ou une entreprise plutôt qu'un individu</a:t>
                      </a:r>
                    </a:p>
                    <a:p>
                      <a:pPr marL="342900" marR="0" lvl="0" indent="-342900" algn="l" defTabSz="914400" rtl="0" eaLnBrk="1" fontAlgn="auto" latinLnBrk="0" hangingPunct="1">
                        <a:lnSpc>
                          <a:spcPts val="2340"/>
                        </a:lnSpc>
                        <a:spcBef>
                          <a:spcPts val="0"/>
                        </a:spcBef>
                        <a:spcAft>
                          <a:spcPts val="0"/>
                        </a:spcAft>
                        <a:buClr>
                          <a:srgbClr val="B6D1E1"/>
                        </a:buClr>
                        <a:buSzTx/>
                        <a:buFont typeface="Arial" panose="020B0604020202020204" pitchFamily="34" charset="0"/>
                        <a:buChar char="•"/>
                        <a:tabLst/>
                        <a:defRPr/>
                      </a:pPr>
                      <a:r>
                        <a:rPr lang="en-IE" sz="1600" b="0" i="0" kern="1200" dirty="0">
                          <a:solidFill>
                            <a:srgbClr val="382B1B"/>
                          </a:solidFill>
                          <a:effectLst/>
                          <a:latin typeface="+mn-lt"/>
                          <a:ea typeface="+mn-ea"/>
                          <a:cs typeface="+mn-cs"/>
                        </a:rPr>
                        <a:t>Montant des investissements : 1 million d'euros et plus</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Détenir des capitaux privés en investissant directement dans des entreprises privées</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Le capital est investi par des entreprises qui utilisent l'argent d'autrui. Elles collectent cet argent en offrant aux investisseurs la possibilité de participer à un fonds qui est ensuite utilisé pour acheter des actions d'une société privée.</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Rarement intéressés par les entreprises en phase de démarrage, sauf pour des raisons impérieuses (par exemple, les entreprises de haute technologie dont les fondateurs ont déjà réussi).</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Avoir des contacts</a:t>
                      </a:r>
                    </a:p>
                    <a:p>
                      <a:pPr marL="342900" indent="-342900">
                        <a:lnSpc>
                          <a:spcPts val="2340"/>
                        </a:lnSpc>
                        <a:buClr>
                          <a:srgbClr val="B6D1E1"/>
                        </a:buClr>
                        <a:buFont typeface="Arial" panose="020B0604020202020204" pitchFamily="34" charset="0"/>
                        <a:buChar char="•"/>
                      </a:pPr>
                      <a:r>
                        <a:rPr lang="en-IE" sz="1600" b="0" i="0" kern="1200" dirty="0">
                          <a:solidFill>
                            <a:srgbClr val="382B1B"/>
                          </a:solidFill>
                          <a:effectLst/>
                          <a:latin typeface="+mn-lt"/>
                          <a:ea typeface="+mn-ea"/>
                          <a:cs typeface="+mn-cs"/>
                        </a:rPr>
                        <a:t>Exiger un siège à bord</a:t>
                      </a:r>
                    </a:p>
                  </a:txBody>
                  <a:tcPr anchor="ctr">
                    <a:lnL w="12700" cap="flat" cmpd="sng" algn="ctr">
                      <a:solidFill>
                        <a:srgbClr val="B6D1E1"/>
                      </a:solidFill>
                      <a:prstDash val="solid"/>
                      <a:round/>
                      <a:headEnd type="none" w="med" len="med"/>
                      <a:tailEnd type="none" w="med" len="med"/>
                    </a:lnL>
                    <a:lnR w="12700" cap="flat" cmpd="sng" algn="ctr">
                      <a:solidFill>
                        <a:srgbClr val="B6D1E1"/>
                      </a:solidFill>
                      <a:prstDash val="solid"/>
                      <a:round/>
                      <a:headEnd type="none" w="med" len="med"/>
                      <a:tailEnd type="none" w="med" len="med"/>
                    </a:lnR>
                    <a:lnT w="12700" cap="flat" cmpd="sng" algn="ctr">
                      <a:solidFill>
                        <a:srgbClr val="B6D1E1"/>
                      </a:solidFill>
                      <a:prstDash val="solid"/>
                      <a:round/>
                      <a:headEnd type="none" w="med" len="med"/>
                      <a:tailEnd type="none" w="med" len="med"/>
                    </a:lnT>
                    <a:lnB w="12700" cap="flat" cmpd="sng" algn="ctr">
                      <a:solidFill>
                        <a:srgbClr val="B6D1E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3816275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A53C0-2A68-D6FB-65A5-EC53BCDB8AA4}"/>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5C25B7ED-15F2-6EC7-95CA-A3EA2DDC1CE6}"/>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B084D290-E445-B6FD-F27D-8C3C1CBD1615}"/>
              </a:ext>
            </a:extLst>
          </p:cNvPr>
          <p:cNvSpPr txBox="1">
            <a:spLocks/>
          </p:cNvSpPr>
          <p:nvPr/>
        </p:nvSpPr>
        <p:spPr>
          <a:xfrm>
            <a:off x="900899"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p>
        </p:txBody>
      </p:sp>
      <p:sp>
        <p:nvSpPr>
          <p:cNvPr id="52" name="TextBox 51">
            <a:extLst>
              <a:ext uri="{FF2B5EF4-FFF2-40B4-BE49-F238E27FC236}">
                <a16:creationId xmlns:a16="http://schemas.microsoft.com/office/drawing/2014/main" id="{390D89C1-310E-97BE-F8F3-92B37BBADC9D}"/>
              </a:ext>
            </a:extLst>
          </p:cNvPr>
          <p:cNvSpPr txBox="1"/>
          <p:nvPr/>
        </p:nvSpPr>
        <p:spPr>
          <a:xfrm>
            <a:off x="383913" y="1380015"/>
            <a:ext cx="10907188" cy="5139869"/>
          </a:xfrm>
          <a:prstGeom prst="rect">
            <a:avLst/>
          </a:prstGeom>
          <a:noFill/>
        </p:spPr>
        <p:txBody>
          <a:bodyPr wrap="square" rtlCol="0">
            <a:spAutoFit/>
          </a:bodyPr>
          <a:lstStyle/>
          <a:p>
            <a:r>
              <a:rPr lang="en-GB" sz="2000" b="1" dirty="0">
                <a:solidFill>
                  <a:srgbClr val="94C7B0"/>
                </a:solidFill>
              </a:rPr>
              <a:t>Equity Crowdfunding - Qu'est-ce que c'est ?</a:t>
            </a:r>
          </a:p>
          <a:p>
            <a:r>
              <a:rPr lang="en-GB" sz="2000" dirty="0"/>
              <a:t>L'equity crowdfunding vous permet de collecter des fonds en offrant des parts de votre entreprise à un grand nombre de petits investisseurs, généralement par l'intermédiaire d'une plateforme en ligne. Au lieu de recevoir un produit ou une récompense (comme dans le cas du crowdfunding traditionnel), les supporters deviennent copropriétaires de votre entreprise.</a:t>
            </a:r>
          </a:p>
          <a:p>
            <a:endParaRPr lang="en-GB" sz="2000" dirty="0"/>
          </a:p>
          <a:p>
            <a:r>
              <a:rPr lang="en-GB" sz="2000" dirty="0">
                <a:solidFill>
                  <a:srgbClr val="B6D1E1"/>
                </a:solidFill>
              </a:rPr>
              <a:t>Caractéristiques principales :</a:t>
            </a:r>
          </a:p>
          <a:p>
            <a:pPr marL="285750" indent="-285750">
              <a:buFont typeface="Arial" panose="020B0604020202020204" pitchFamily="34" charset="0"/>
              <a:buChar char="•"/>
            </a:pPr>
            <a:r>
              <a:rPr lang="en-GB" sz="2000" dirty="0"/>
              <a:t>Lever des fonds sans passer par des banques ou des sociétés de capital-risque</a:t>
            </a:r>
          </a:p>
          <a:p>
            <a:pPr marL="285750" indent="-285750">
              <a:buFont typeface="Arial" panose="020B0604020202020204" pitchFamily="34" charset="0"/>
              <a:buChar char="•"/>
            </a:pPr>
            <a:r>
              <a:rPr lang="en-GB" sz="2000" dirty="0"/>
              <a:t>Chaque investisseur reçoit une petite participation dans votre entreprise</a:t>
            </a:r>
          </a:p>
          <a:p>
            <a:pPr marL="285750" indent="-285750">
              <a:buFont typeface="Arial" panose="020B0604020202020204" pitchFamily="34" charset="0"/>
              <a:buChar char="•"/>
            </a:pPr>
            <a:r>
              <a:rPr lang="en-GB" sz="2000" dirty="0"/>
              <a:t>Les plateformes s'occupent souvent de la conformité et de la paperasserie juridique</a:t>
            </a:r>
          </a:p>
          <a:p>
            <a:pPr marL="285750" indent="-285750">
              <a:buFont typeface="Arial" panose="020B0604020202020204" pitchFamily="34" charset="0"/>
              <a:buChar char="•"/>
            </a:pPr>
            <a:r>
              <a:rPr lang="en-GB" sz="2000" dirty="0"/>
              <a:t>Plateformes populaires dans l'UE : </a:t>
            </a:r>
          </a:p>
          <a:p>
            <a:pPr marL="742950" lvl="1" indent="-285750">
              <a:buFont typeface="Arial" panose="020B0604020202020204" pitchFamily="34" charset="0"/>
              <a:buChar char="•"/>
            </a:pPr>
            <a:r>
              <a:rPr lang="en-GB" sz="2000" dirty="0">
                <a:hlinkClick r:id="rId2"/>
              </a:rPr>
              <a:t>Investissez dans les meilleures startups d'Europe | Crowdcube </a:t>
            </a:r>
            <a:endParaRPr lang="en-GB" sz="2000" dirty="0"/>
          </a:p>
          <a:p>
            <a:pPr marL="742950" lvl="1" indent="-285750">
              <a:buFont typeface="Arial" panose="020B0604020202020204" pitchFamily="34" charset="0"/>
              <a:buChar char="•"/>
            </a:pPr>
            <a:r>
              <a:rPr lang="en-GB" sz="2000" dirty="0">
                <a:hlinkClick r:id="rId3"/>
              </a:rPr>
              <a:t>Investir en ligne dans des startups via l'equity crowdfunding | République d'Europe</a:t>
            </a:r>
            <a:endParaRPr lang="en-GB" sz="2000" dirty="0"/>
          </a:p>
          <a:p>
            <a:pPr marL="742950" lvl="1" indent="-285750">
              <a:buFont typeface="Arial" panose="020B0604020202020204" pitchFamily="34" charset="0"/>
              <a:buChar char="•"/>
            </a:pPr>
            <a:r>
              <a:rPr lang="fr-FR" sz="2000" dirty="0">
                <a:hlinkClick r:id="rId4"/>
              </a:rPr>
              <a:t>WiSEED - Investir dans le Crowdfunding immobilier et la transition </a:t>
            </a:r>
            <a:r>
              <a:rPr lang="en-GB" sz="2000" dirty="0"/>
              <a:t>énergétique </a:t>
            </a:r>
          </a:p>
          <a:p>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21751565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2ED6E-854F-CE7D-F8FD-1272309128F1}"/>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6A6D48ED-2F43-8974-881C-2B7006D3505B}"/>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78ECFDEA-86FC-BB94-1337-6E1463999D24}"/>
              </a:ext>
            </a:extLst>
          </p:cNvPr>
          <p:cNvSpPr txBox="1">
            <a:spLocks/>
          </p:cNvSpPr>
          <p:nvPr/>
        </p:nvSpPr>
        <p:spPr>
          <a:xfrm>
            <a:off x="900899"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p>
        </p:txBody>
      </p:sp>
      <p:sp>
        <p:nvSpPr>
          <p:cNvPr id="52" name="TextBox 51">
            <a:extLst>
              <a:ext uri="{FF2B5EF4-FFF2-40B4-BE49-F238E27FC236}">
                <a16:creationId xmlns:a16="http://schemas.microsoft.com/office/drawing/2014/main" id="{33E8ABF3-67C2-E5C4-E2F4-A079058FAA9B}"/>
              </a:ext>
            </a:extLst>
          </p:cNvPr>
          <p:cNvSpPr txBox="1"/>
          <p:nvPr/>
        </p:nvSpPr>
        <p:spPr>
          <a:xfrm>
            <a:off x="383913" y="1380015"/>
            <a:ext cx="11593044" cy="4154984"/>
          </a:xfrm>
          <a:prstGeom prst="rect">
            <a:avLst/>
          </a:prstGeom>
          <a:noFill/>
        </p:spPr>
        <p:txBody>
          <a:bodyPr wrap="square" rtlCol="0">
            <a:spAutoFit/>
          </a:bodyPr>
          <a:lstStyle/>
          <a:p>
            <a:r>
              <a:rPr lang="en-GB" sz="2200" b="1" dirty="0">
                <a:solidFill>
                  <a:srgbClr val="94C7B0"/>
                </a:solidFill>
              </a:rPr>
              <a:t>Pourquoi le financement participatif (equity crowdfunding) fonctionne-t-il pour les entreprises alimentaires en phase de démarrage ?</a:t>
            </a:r>
          </a:p>
          <a:p>
            <a:pPr marL="285750" indent="-285750">
              <a:buFont typeface="Arial" panose="020B0604020202020204" pitchFamily="34" charset="0"/>
              <a:buChar char="•"/>
            </a:pPr>
            <a:r>
              <a:rPr lang="en-GB" sz="2200" dirty="0"/>
              <a:t>Engage les clients fidèles en tant que copropriétaires. </a:t>
            </a:r>
          </a:p>
          <a:p>
            <a:pPr marL="285750" indent="-285750">
              <a:buFont typeface="Arial" panose="020B0604020202020204" pitchFamily="34" charset="0"/>
              <a:buChar char="•"/>
            </a:pPr>
            <a:r>
              <a:rPr lang="en-GB" sz="2200" dirty="0"/>
              <a:t>Création d'une communauté et d'ambassadeurs de la marque</a:t>
            </a:r>
          </a:p>
          <a:p>
            <a:pPr marL="285750" indent="-285750">
              <a:buFont typeface="Arial" panose="020B0604020202020204" pitchFamily="34" charset="0"/>
              <a:buChar char="•"/>
            </a:pPr>
            <a:r>
              <a:rPr lang="en-GB" sz="2200" dirty="0"/>
              <a:t>Idéal pour les entreprises qui s'adressent aux consommateurs, comme les marques de produits alimentaires et de boissons, où les gens se sentent liés émotionnellement au produit.</a:t>
            </a:r>
          </a:p>
          <a:p>
            <a:pPr marL="285750" indent="-285750">
              <a:buFont typeface="Arial" panose="020B0604020202020204" pitchFamily="34" charset="0"/>
              <a:buChar char="•"/>
            </a:pPr>
            <a:endParaRPr lang="en-GB" sz="2200" dirty="0"/>
          </a:p>
          <a:p>
            <a:r>
              <a:rPr lang="en-GB" sz="2200" b="1" dirty="0">
                <a:solidFill>
                  <a:srgbClr val="94C7B0"/>
                </a:solidFill>
              </a:rPr>
              <a:t>Ce qu'il faut garder à l'esprit :</a:t>
            </a:r>
          </a:p>
          <a:p>
            <a:pPr marL="342900" indent="-342900">
              <a:buFont typeface="Arial" panose="020B0604020202020204" pitchFamily="34" charset="0"/>
              <a:buChar char="•"/>
            </a:pPr>
            <a:r>
              <a:rPr lang="en-GB" sz="2200" dirty="0"/>
              <a:t>Vous aurez besoin d'un plan d'entreprise solide, de données financières et d'une présentation convaincante.</a:t>
            </a:r>
          </a:p>
          <a:p>
            <a:pPr marL="342900" indent="-342900">
              <a:buFont typeface="Arial" panose="020B0604020202020204" pitchFamily="34" charset="0"/>
              <a:buChar char="•"/>
            </a:pPr>
            <a:r>
              <a:rPr lang="en-GB" sz="2200" dirty="0"/>
              <a:t>Vous renoncez à des fonds propres ; assurez-vous donc d'être à l'aise avec la propriété partagée.</a:t>
            </a:r>
          </a:p>
          <a:p>
            <a:pPr marL="342900" indent="-342900">
              <a:buFont typeface="Arial" panose="020B0604020202020204" pitchFamily="34" charset="0"/>
              <a:buChar char="•"/>
            </a:pPr>
            <a:r>
              <a:rPr lang="en-GB" sz="2200" dirty="0"/>
              <a:t>Les obligations légales et les obligations d'information augmentent avec le nombre d'actionnaires. </a:t>
            </a:r>
          </a:p>
          <a:p>
            <a:endParaRPr lang="en-GB" sz="2200" dirty="0"/>
          </a:p>
          <a:p>
            <a:r>
              <a:rPr lang="en-GB" sz="2200" dirty="0"/>
              <a:t> </a:t>
            </a:r>
          </a:p>
        </p:txBody>
      </p:sp>
    </p:spTree>
    <p:extLst>
      <p:ext uri="{BB962C8B-B14F-4D97-AF65-F5344CB8AC3E}">
        <p14:creationId xmlns:p14="http://schemas.microsoft.com/office/powerpoint/2010/main" val="24258808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7316-38EC-1C72-A45A-55CF7CA138B1}"/>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DA3CAD9D-1ACC-E0AA-B812-677786398A76}"/>
              </a:ext>
            </a:extLst>
          </p:cNvPr>
          <p:cNvSpPr>
            <a:spLocks noGrp="1"/>
          </p:cNvSpPr>
          <p:nvPr>
            <p:ph type="body" sz="quarter" idx="27"/>
          </p:nvPr>
        </p:nvSpPr>
        <p:spPr/>
        <p:txBody>
          <a:bodyPr/>
          <a:lstStyle/>
          <a:p>
            <a:r>
              <a:rPr lang="en-US" dirty="0"/>
              <a:t>OÙ TROUVER DE L'AIDE</a:t>
            </a:r>
            <a:endParaRPr lang="en-GB" dirty="0"/>
          </a:p>
        </p:txBody>
      </p:sp>
      <p:sp>
        <p:nvSpPr>
          <p:cNvPr id="5" name="Text Placeholder 2">
            <a:extLst>
              <a:ext uri="{FF2B5EF4-FFF2-40B4-BE49-F238E27FC236}">
                <a16:creationId xmlns:a16="http://schemas.microsoft.com/office/drawing/2014/main" id="{DF59EB48-524A-EC02-808D-91C2C160A96A}"/>
              </a:ext>
            </a:extLst>
          </p:cNvPr>
          <p:cNvSpPr txBox="1">
            <a:spLocks/>
          </p:cNvSpPr>
          <p:nvPr/>
        </p:nvSpPr>
        <p:spPr>
          <a:xfrm>
            <a:off x="900899" y="1817382"/>
            <a:ext cx="2775849" cy="3223236"/>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p>
        </p:txBody>
      </p:sp>
      <p:sp>
        <p:nvSpPr>
          <p:cNvPr id="3" name="TextBox 2">
            <a:extLst>
              <a:ext uri="{FF2B5EF4-FFF2-40B4-BE49-F238E27FC236}">
                <a16:creationId xmlns:a16="http://schemas.microsoft.com/office/drawing/2014/main" id="{A6B9B442-25E8-21E3-01D9-F0B5E0E73ED4}"/>
              </a:ext>
            </a:extLst>
          </p:cNvPr>
          <p:cNvSpPr txBox="1"/>
          <p:nvPr/>
        </p:nvSpPr>
        <p:spPr>
          <a:xfrm>
            <a:off x="579213" y="1379577"/>
            <a:ext cx="10286999" cy="4770537"/>
          </a:xfrm>
          <a:prstGeom prst="rect">
            <a:avLst/>
          </a:prstGeom>
          <a:noFill/>
        </p:spPr>
        <p:txBody>
          <a:bodyPr wrap="square">
            <a:spAutoFit/>
          </a:bodyPr>
          <a:lstStyle/>
          <a:p>
            <a:r>
              <a:rPr lang="en-GB" b="1" dirty="0">
                <a:solidFill>
                  <a:srgbClr val="94C7B0"/>
                </a:solidFill>
              </a:rPr>
              <a:t>Modèles de financement mixte / cofinancement</a:t>
            </a:r>
            <a:endParaRPr lang="en-GB" sz="1600" b="1" dirty="0">
              <a:solidFill>
                <a:srgbClr val="94C7B0"/>
              </a:solidFill>
            </a:endParaRPr>
          </a:p>
          <a:p>
            <a:r>
              <a:rPr lang="en-GB" dirty="0"/>
              <a:t>Le financement mixte combine différents types de financement, tels qu'une combinaison de subventions, de prêts et d'investissements privés, afin de réduire les risques et de soutenir la croissance, en particulier dans les entreprises à mission ou en phase de démarrage.</a:t>
            </a:r>
          </a:p>
          <a:p>
            <a:endParaRPr lang="en-GB" dirty="0"/>
          </a:p>
          <a:p>
            <a:r>
              <a:rPr lang="en-GB" b="1" dirty="0">
                <a:solidFill>
                  <a:srgbClr val="94C7B0"/>
                </a:solidFill>
              </a:rPr>
              <a:t>Types courants :</a:t>
            </a:r>
          </a:p>
          <a:p>
            <a:pPr marL="285750" indent="-285750">
              <a:buFont typeface="Arial" panose="020B0604020202020204" pitchFamily="34" charset="0"/>
              <a:buChar char="•"/>
            </a:pPr>
            <a:r>
              <a:rPr lang="en-GB" dirty="0"/>
              <a:t>Subvention + prêt : Utiliser une subvention pour couvrir les frais de R&amp;D, puis contracter un prêt pour augmenter la production.</a:t>
            </a:r>
          </a:p>
          <a:p>
            <a:pPr marL="285750" indent="-285750">
              <a:buFont typeface="Arial" panose="020B0604020202020204" pitchFamily="34" charset="0"/>
              <a:buChar char="•"/>
            </a:pPr>
            <a:r>
              <a:rPr lang="en-GB" dirty="0"/>
              <a:t>Public + privé : Le financement du gouvernement/de l'UE correspond à l'investissement providentiel ou de capital-risque.</a:t>
            </a:r>
          </a:p>
          <a:p>
            <a:pPr marL="285750" indent="-285750">
              <a:buFont typeface="Arial" panose="020B0604020202020204" pitchFamily="34" charset="0"/>
              <a:buChar char="•"/>
            </a:pPr>
            <a:r>
              <a:rPr lang="en-GB" dirty="0"/>
              <a:t>Finance d'impact : Fonds destinés aux entreprises sociales ou aux objectifs de développement durable</a:t>
            </a:r>
          </a:p>
          <a:p>
            <a:endParaRPr lang="en-GB" b="1" dirty="0">
              <a:solidFill>
                <a:srgbClr val="94C7B0"/>
              </a:solidFill>
            </a:endParaRPr>
          </a:p>
          <a:p>
            <a:r>
              <a:rPr lang="en-GB" b="1" dirty="0">
                <a:solidFill>
                  <a:srgbClr val="94C7B0"/>
                </a:solidFill>
              </a:rPr>
              <a:t>Pourquoi c'est utile :</a:t>
            </a:r>
          </a:p>
          <a:p>
            <a:pPr marL="285750" indent="-285750">
              <a:buFont typeface="Arial" panose="020B0604020202020204" pitchFamily="34" charset="0"/>
              <a:buChar char="•"/>
            </a:pPr>
            <a:r>
              <a:rPr lang="en-GB" dirty="0"/>
              <a:t>Contribue à réduire les risques liés aux investissements précoces pour les bailleurs de fonds privés</a:t>
            </a:r>
          </a:p>
          <a:p>
            <a:pPr marL="285750" indent="-285750">
              <a:buFont typeface="Arial" panose="020B0604020202020204" pitchFamily="34" charset="0"/>
              <a:buChar char="•"/>
            </a:pPr>
            <a:r>
              <a:rPr lang="en-GB" dirty="0"/>
              <a:t>Faciliter l'accès des fondateurs de petite taille ou sous-représentés à des capitaux importants</a:t>
            </a:r>
          </a:p>
          <a:p>
            <a:pPr marL="285750" indent="-285750">
              <a:buFont typeface="Arial" panose="020B0604020202020204" pitchFamily="34" charset="0"/>
              <a:buChar char="•"/>
            </a:pPr>
            <a:r>
              <a:rPr lang="en-GB" dirty="0"/>
              <a:t>Encourage la croissance tout en restant conforme à la mission</a:t>
            </a:r>
            <a:endParaRPr lang="en-IE" dirty="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226210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LES 3 ÉLÉMENTS DES COÛTS</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7783217"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Le calcul des coûts d'un produit alimentaire physique est simple. </a:t>
            </a:r>
          </a:p>
          <a:p>
            <a:pPr>
              <a:buClr>
                <a:srgbClr val="B6D1E1"/>
              </a:buClr>
            </a:pPr>
            <a:r>
              <a:rPr lang="en-US" dirty="0"/>
              <a:t>Votre coût est le montant des dépenses nécessaires à la fabrication d'un produit. Il comprend </a:t>
            </a:r>
            <a:r>
              <a:rPr lang="en-US" b="1" dirty="0"/>
              <a:t>trois éléments </a:t>
            </a:r>
            <a:r>
              <a:rPr lang="en-US" dirty="0"/>
              <a:t>:</a:t>
            </a:r>
          </a:p>
          <a:p>
            <a:pPr marL="366713" indent="-366713">
              <a:buClr>
                <a:srgbClr val="B6D1E1"/>
              </a:buClr>
              <a:buFont typeface="+mj-lt"/>
              <a:buAutoNum type="arabicPeriod"/>
            </a:pPr>
            <a:endParaRPr lang="en-US" dirty="0"/>
          </a:p>
          <a:p>
            <a:pPr marL="366713" indent="-366713">
              <a:buClr>
                <a:srgbClr val="B6D1E1"/>
              </a:buClr>
              <a:buFont typeface="+mj-lt"/>
              <a:buAutoNum type="arabicPeriod"/>
            </a:pPr>
            <a:r>
              <a:rPr lang="en-US" b="1" dirty="0"/>
              <a:t>Le coût de vos matériaux</a:t>
            </a:r>
            <a:r>
              <a:rPr lang="en-US" dirty="0"/>
              <a:t>, y compris l'emballage</a:t>
            </a:r>
          </a:p>
          <a:p>
            <a:pPr marL="366713" indent="-366713">
              <a:buClr>
                <a:srgbClr val="B6D1E1"/>
              </a:buClr>
              <a:buFont typeface="+mj-lt"/>
              <a:buAutoNum type="arabicPeriod"/>
            </a:pPr>
            <a:r>
              <a:rPr lang="en-US" b="1" dirty="0"/>
              <a:t>Main-d'œuvre </a:t>
            </a:r>
            <a:r>
              <a:rPr lang="en-US" dirty="0"/>
              <a:t>- le coût de votre temps (ou de celui d'autres personnes) pour la fabrication et la vente de l'article.</a:t>
            </a:r>
          </a:p>
          <a:p>
            <a:pPr marL="366713" indent="-366713">
              <a:buClr>
                <a:srgbClr val="B6D1E1"/>
              </a:buClr>
              <a:buFont typeface="+mj-lt"/>
              <a:buAutoNum type="arabicPeriod"/>
            </a:pPr>
            <a:r>
              <a:rPr lang="en-US" b="1" dirty="0"/>
              <a:t>Frais généraux </a:t>
            </a:r>
            <a:r>
              <a:rPr lang="en-US" dirty="0"/>
              <a:t>- les coûts liés à l'activité de l'entreprise, par exemple le loyer, le transport, les frais de marketing.</a:t>
            </a:r>
          </a:p>
          <a:p>
            <a:pPr marL="366713" indent="-366713">
              <a:buClr>
                <a:srgbClr val="B6D1E1"/>
              </a:buClr>
              <a:buFont typeface="+mj-lt"/>
              <a:buAutoNum type="arabicPeriod"/>
            </a:pPr>
            <a:endParaRPr lang="en-US" dirty="0"/>
          </a:p>
        </p:txBody>
      </p:sp>
      <p:sp>
        <p:nvSpPr>
          <p:cNvPr id="3" name="TextBox 2">
            <a:extLst>
              <a:ext uri="{FF2B5EF4-FFF2-40B4-BE49-F238E27FC236}">
                <a16:creationId xmlns:a16="http://schemas.microsoft.com/office/drawing/2014/main" id="{DF41C3B3-F68D-0667-463C-29E6B70E8AF6}"/>
              </a:ext>
            </a:extLst>
          </p:cNvPr>
          <p:cNvSpPr txBox="1"/>
          <p:nvPr/>
        </p:nvSpPr>
        <p:spPr>
          <a:xfrm>
            <a:off x="712923" y="4844534"/>
            <a:ext cx="7842142" cy="646331"/>
          </a:xfrm>
          <a:prstGeom prst="rect">
            <a:avLst/>
          </a:prstGeom>
          <a:noFill/>
        </p:spPr>
        <p:txBody>
          <a:bodyPr wrap="square">
            <a:spAutoFit/>
          </a:bodyPr>
          <a:lstStyle/>
          <a:p>
            <a:pPr>
              <a:buClr>
                <a:srgbClr val="EC2179"/>
              </a:buClr>
            </a:pPr>
            <a:r>
              <a:rPr lang="en-US" sz="3600" b="1" dirty="0">
                <a:solidFill>
                  <a:srgbClr val="94C7B0"/>
                </a:solidFill>
              </a:rPr>
              <a:t>MATÉRIAUX </a:t>
            </a:r>
            <a:r>
              <a:rPr lang="en-US" sz="3600" b="1" dirty="0">
                <a:solidFill>
                  <a:srgbClr val="B6D1E1"/>
                </a:solidFill>
              </a:rPr>
              <a:t>+ </a:t>
            </a:r>
            <a:r>
              <a:rPr lang="en-US" sz="3600" b="1" dirty="0">
                <a:solidFill>
                  <a:srgbClr val="94C7B0"/>
                </a:solidFill>
              </a:rPr>
              <a:t>MAIN-D'ŒUVRE </a:t>
            </a:r>
            <a:r>
              <a:rPr lang="en-US" sz="3600" b="1" dirty="0">
                <a:solidFill>
                  <a:srgbClr val="B6D1E1"/>
                </a:solidFill>
              </a:rPr>
              <a:t>+ </a:t>
            </a:r>
            <a:r>
              <a:rPr lang="en-US" sz="3600" b="1" dirty="0">
                <a:solidFill>
                  <a:srgbClr val="94C7B0"/>
                </a:solidFill>
              </a:rPr>
              <a:t>FRAIS GÉNÉRAUX </a:t>
            </a:r>
          </a:p>
        </p:txBody>
      </p:sp>
      <p:cxnSp>
        <p:nvCxnSpPr>
          <p:cNvPr id="10" name="Straight Connector 9">
            <a:extLst>
              <a:ext uri="{FF2B5EF4-FFF2-40B4-BE49-F238E27FC236}">
                <a16:creationId xmlns:a16="http://schemas.microsoft.com/office/drawing/2014/main" id="{700BD27D-3816-666F-A232-9750DE6D1C86}"/>
              </a:ext>
            </a:extLst>
          </p:cNvPr>
          <p:cNvCxnSpPr>
            <a:cxnSpLocks/>
          </p:cNvCxnSpPr>
          <p:nvPr/>
        </p:nvCxnSpPr>
        <p:spPr>
          <a:xfrm>
            <a:off x="483988" y="4541004"/>
            <a:ext cx="7916093"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218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983783"/>
            <a:ext cx="5381757" cy="3158610"/>
          </a:xfrm>
        </p:spPr>
        <p:txBody>
          <a:bodyPr>
            <a:normAutofit/>
          </a:bodyPr>
          <a:lstStyle/>
          <a:p>
            <a:r>
              <a:rPr lang="en-IE" dirty="0">
                <a:latin typeface="Calibri" charset="0"/>
                <a:ea typeface="MS PGothic" charset="-128"/>
              </a:rPr>
              <a:t>SURMONTER UN "NON" LORS DE LA RECHERCHE DE FINANCEMENT </a:t>
            </a:r>
            <a:endParaRPr lang="en-IE" dirty="0"/>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3767862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sz="2800" dirty="0"/>
              <a:t>SURMONTER UN "NON" LORS DE LA RECHERCHE DE FINANCEMENT</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32363" y="1624901"/>
            <a:ext cx="4745549"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Si la recette n'est pas bonne et que vous n'obtenez pas la subvention ou que vous ne réussissez pas votre campagne de crowdfunding, assurez-vous d'utiliser ces rejets comme une expérience d'apprentissage !   Un refus peut être décourageant.  </a:t>
            </a:r>
          </a:p>
          <a:p>
            <a:endParaRPr lang="en-US" dirty="0"/>
          </a:p>
          <a:p>
            <a:r>
              <a:rPr lang="en-US" dirty="0"/>
              <a:t>Mais ne vous laissez pas abattre. Les étapes suivantes vous permettront d'augmenter vos chances d'être reconsidéré, d'améliorer vos chances d'obtenir un financement à l'avenir et, d'une manière générale, de réduire le stress lié à l'obtention d'un financement. </a:t>
            </a:r>
          </a:p>
          <a:p>
            <a:endParaRPr lang="en-US" dirty="0"/>
          </a:p>
          <a:p>
            <a:endParaRPr lang="en-US" dirty="0"/>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5877399" y="1624901"/>
            <a:ext cx="0" cy="432644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31BA2EBC-F8AD-EE2E-5599-99E338C89CE7}"/>
              </a:ext>
            </a:extLst>
          </p:cNvPr>
          <p:cNvSpPr txBox="1">
            <a:spLocks/>
          </p:cNvSpPr>
          <p:nvPr/>
        </p:nvSpPr>
        <p:spPr>
          <a:xfrm>
            <a:off x="6400800" y="1841876"/>
            <a:ext cx="4850969" cy="383050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Réfléchissez à votre approche </a:t>
            </a:r>
            <a:r>
              <a:rPr lang="en-US" dirty="0"/>
              <a:t>et soyez honnête avec vous-même. Avez-vous précipité votre candidature ? Pensiez-vous vraiment avoir respecté les priorités ou n'avez-vous pas été à la hauteur en rédigeant votre projet ? </a:t>
            </a:r>
          </a:p>
          <a:p>
            <a:endParaRPr lang="en-US" dirty="0"/>
          </a:p>
          <a:p>
            <a:r>
              <a:rPr lang="en-US" b="1" dirty="0"/>
              <a:t>Demandez un retour d'information </a:t>
            </a:r>
            <a:r>
              <a:rPr lang="en-US" dirty="0"/>
              <a:t>Même si votre lettre de refus précise la raison de votre refus, demander un retour d'information verbal vous permettra parfois d'obtenir une réponse plus complète et plus ouverte. </a:t>
            </a:r>
          </a:p>
          <a:p>
            <a:endParaRPr lang="en-US" dirty="0"/>
          </a:p>
          <a:p>
            <a:endParaRPr lang="en-US" dirty="0"/>
          </a:p>
        </p:txBody>
      </p:sp>
    </p:spTree>
    <p:extLst>
      <p:ext uri="{BB962C8B-B14F-4D97-AF65-F5344CB8AC3E}">
        <p14:creationId xmlns:p14="http://schemas.microsoft.com/office/powerpoint/2010/main" val="3283867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sz="2800" dirty="0"/>
              <a:t>SURMONTER UN "NON" LORS DE LA RECHERCHE DE FINANCEMENT</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32363" y="1841876"/>
            <a:ext cx="4451081"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Agissez de manière professionnelle </a:t>
            </a:r>
            <a:r>
              <a:rPr lang="en-US" dirty="0"/>
              <a:t>même si vous êtes découragé, gardez un comportement et des actions aussi professionnels que possible. I</a:t>
            </a:r>
          </a:p>
          <a:p>
            <a:endParaRPr lang="en-US" dirty="0"/>
          </a:p>
          <a:p>
            <a:r>
              <a:rPr lang="en-US" dirty="0"/>
              <a:t>Si vous remerciez poliment l'éventuel donateur pour le temps qu'il vous a consacré et que vous le relanciez quelques semaines plus tard, lorsque vous aurez recueilli davantage d'informations ou ajusté votre modèle d'entreprise, vous aurez de bien meilleures chances d'obtenir ce financement. </a:t>
            </a:r>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5644925" y="1640400"/>
            <a:ext cx="0" cy="432644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31BA2EBC-F8AD-EE2E-5599-99E338C89CE7}"/>
              </a:ext>
            </a:extLst>
          </p:cNvPr>
          <p:cNvSpPr txBox="1">
            <a:spLocks/>
          </p:cNvSpPr>
          <p:nvPr/>
        </p:nvSpPr>
        <p:spPr>
          <a:xfrm>
            <a:off x="6400800" y="1841876"/>
            <a:ext cx="4850969" cy="383050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Découvrez ce qui a été financé</a:t>
            </a:r>
          </a:p>
          <a:p>
            <a:r>
              <a:rPr lang="en-US" dirty="0"/>
              <a:t>Les bailleurs de fonds publient souvent des listes de ce qu'ils ont financé</a:t>
            </a:r>
          </a:p>
          <a:p>
            <a:endParaRPr lang="en-US" dirty="0"/>
          </a:p>
          <a:p>
            <a:pPr marL="342900" indent="-342900">
              <a:buClr>
                <a:srgbClr val="B6D1E1"/>
              </a:buClr>
              <a:buFont typeface="Arial" panose="020B0604020202020204" pitchFamily="34" charset="0"/>
              <a:buChar char="•"/>
            </a:pPr>
            <a:r>
              <a:rPr lang="en-US" dirty="0"/>
              <a:t>Que remarquez-vous à propos des projets qui ont été financés ? </a:t>
            </a:r>
          </a:p>
          <a:p>
            <a:pPr marL="342900" indent="-342900">
              <a:buClr>
                <a:srgbClr val="B6D1E1"/>
              </a:buClr>
              <a:buFont typeface="Arial" panose="020B0604020202020204" pitchFamily="34" charset="0"/>
              <a:buChar char="•"/>
            </a:pPr>
            <a:r>
              <a:rPr lang="en-US" dirty="0"/>
              <a:t>Les entreprises étaient-elles à un stade différent du vôtre ? </a:t>
            </a:r>
          </a:p>
          <a:p>
            <a:pPr marL="342900" indent="-342900">
              <a:buClr>
                <a:srgbClr val="B6D1E1"/>
              </a:buClr>
              <a:buFont typeface="Arial" panose="020B0604020202020204" pitchFamily="34" charset="0"/>
              <a:buChar char="•"/>
            </a:pPr>
            <a:r>
              <a:rPr lang="en-US" dirty="0"/>
              <a:t>Avez-vous demandé beaucoup plus (ou moins) d'argent qu'ils n'en ont reçu ? </a:t>
            </a:r>
          </a:p>
          <a:p>
            <a:pPr marL="342900" indent="-342900">
              <a:buClr>
                <a:srgbClr val="B6D1E1"/>
              </a:buClr>
              <a:buFont typeface="Arial" panose="020B0604020202020204" pitchFamily="34" charset="0"/>
              <a:buChar char="•"/>
            </a:pPr>
            <a:r>
              <a:rPr lang="en-US" dirty="0"/>
              <a:t>Avez-vous posé votre candidature pour des activités que ce financeur n'a pas soutenues ?</a:t>
            </a:r>
          </a:p>
          <a:p>
            <a:endParaRPr lang="en-US" dirty="0"/>
          </a:p>
          <a:p>
            <a:endParaRPr lang="en-US" dirty="0"/>
          </a:p>
          <a:p>
            <a:endParaRPr lang="en-US" dirty="0"/>
          </a:p>
        </p:txBody>
      </p:sp>
    </p:spTree>
    <p:extLst>
      <p:ext uri="{BB962C8B-B14F-4D97-AF65-F5344CB8AC3E}">
        <p14:creationId xmlns:p14="http://schemas.microsoft.com/office/powerpoint/2010/main" val="23351453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sz="2800" dirty="0"/>
              <a:t>SURMONTER UN "NON" LORS DE LA RECHERCHE DE FINANCEMENT</a:t>
            </a: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32363" y="1841876"/>
            <a:ext cx="4683556"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Réfléchissez à vos options </a:t>
            </a:r>
          </a:p>
          <a:p>
            <a:endParaRPr lang="en-US" b="1" dirty="0"/>
          </a:p>
          <a:p>
            <a:r>
              <a:rPr lang="en-US" dirty="0"/>
              <a:t>Il n'y a pas de bonne ou de mauvaise façon de rechercher des financements. Si un canal semble générer plus d'obstacles que de possibilités de progrès, il est peut-être temps de changer de stratégie. Pour augmenter vos chances d'obtenir un oui, il suffit de choisir le bon canal (ou groupe de canaux) à utiliser pour cultiver le financement. </a:t>
            </a:r>
          </a:p>
          <a:p>
            <a:endParaRPr lang="en-US" b="1" dirty="0"/>
          </a:p>
          <a:p>
            <a:endParaRPr lang="en-US" b="1" dirty="0"/>
          </a:p>
          <a:p>
            <a:endParaRPr lang="en-US" dirty="0"/>
          </a:p>
        </p:txBody>
      </p:sp>
      <p:cxnSp>
        <p:nvCxnSpPr>
          <p:cNvPr id="3" name="Straight Connector 2">
            <a:extLst>
              <a:ext uri="{FF2B5EF4-FFF2-40B4-BE49-F238E27FC236}">
                <a16:creationId xmlns:a16="http://schemas.microsoft.com/office/drawing/2014/main" id="{3CA43801-78A0-E20B-68C0-87DF7A641ABF}"/>
              </a:ext>
            </a:extLst>
          </p:cNvPr>
          <p:cNvCxnSpPr>
            <a:cxnSpLocks/>
          </p:cNvCxnSpPr>
          <p:nvPr/>
        </p:nvCxnSpPr>
        <p:spPr>
          <a:xfrm flipV="1">
            <a:off x="5846402" y="1609403"/>
            <a:ext cx="0" cy="432644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31BA2EBC-F8AD-EE2E-5599-99E338C89CE7}"/>
              </a:ext>
            </a:extLst>
          </p:cNvPr>
          <p:cNvSpPr txBox="1">
            <a:spLocks/>
          </p:cNvSpPr>
          <p:nvPr/>
        </p:nvSpPr>
        <p:spPr>
          <a:xfrm>
            <a:off x="6400800" y="1841876"/>
            <a:ext cx="4850969" cy="3830504"/>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Examinez votre modèle d'entreprise </a:t>
            </a:r>
          </a:p>
          <a:p>
            <a:endParaRPr lang="en-US" b="1" dirty="0"/>
          </a:p>
          <a:p>
            <a:r>
              <a:rPr lang="en-US" dirty="0"/>
              <a:t>Utilisez le rejet comme une opportunité d'apprentissage. Examinez votre modèle d'entreprise pour y déceler d'éventuelles failles ou faiblesses majeures. </a:t>
            </a:r>
          </a:p>
          <a:p>
            <a:endParaRPr lang="en-US" dirty="0"/>
          </a:p>
          <a:p>
            <a:r>
              <a:rPr lang="en-US" dirty="0"/>
              <a:t>En comblant ces lacunes, vous rendrez votre idée d'entreprise alimentaire plus attrayante pour d'autres investisseurs potentiels, ce qui pourrait vous permettre d'obtenir un meilleur résultat la deuxième fois. </a:t>
            </a:r>
          </a:p>
          <a:p>
            <a:endParaRPr lang="en-US" b="1" dirty="0"/>
          </a:p>
        </p:txBody>
      </p:sp>
    </p:spTree>
    <p:extLst>
      <p:ext uri="{BB962C8B-B14F-4D97-AF65-F5344CB8AC3E}">
        <p14:creationId xmlns:p14="http://schemas.microsoft.com/office/powerpoint/2010/main" val="26494582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b="1" dirty="0">
                <a:solidFill>
                  <a:schemeClr val="bg1"/>
                </a:solidFill>
              </a:rPr>
              <a:t>www.3kitchens.eu</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2" name="Text Placeholder 6">
            <a:extLst>
              <a:ext uri="{FF2B5EF4-FFF2-40B4-BE49-F238E27FC236}">
                <a16:creationId xmlns:a16="http://schemas.microsoft.com/office/drawing/2014/main" id="{973667BD-6CFA-DCE3-A9E5-F4FFD5D77281}"/>
              </a:ext>
            </a:extLst>
          </p:cNvPr>
          <p:cNvSpPr txBox="1">
            <a:spLocks/>
          </p:cNvSpPr>
          <p:nvPr/>
        </p:nvSpPr>
        <p:spPr>
          <a:xfrm>
            <a:off x="1389829" y="1719794"/>
            <a:ext cx="4060089" cy="178498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600" b="1" dirty="0">
                <a:solidFill>
                  <a:srgbClr val="382B1B"/>
                </a:solidFill>
              </a:rPr>
              <a:t>Étape suivante 5 </a:t>
            </a:r>
          </a:p>
          <a:p>
            <a:pPr algn="ctr"/>
            <a:r>
              <a:rPr lang="en-US" sz="2600" dirty="0">
                <a:solidFill>
                  <a:srgbClr val="382B1B"/>
                </a:solidFill>
              </a:rPr>
              <a:t> Le marketing avec peu de moyens </a:t>
            </a:r>
          </a:p>
        </p:txBody>
      </p:sp>
    </p:spTree>
    <p:extLst>
      <p:ext uri="{BB962C8B-B14F-4D97-AF65-F5344CB8AC3E}">
        <p14:creationId xmlns:p14="http://schemas.microsoft.com/office/powerpoint/2010/main" val="1667090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12594</Words>
  <Application>Microsoft Office PowerPoint</Application>
  <PresentationFormat>Widescreen</PresentationFormat>
  <Paragraphs>1097</Paragraphs>
  <Slides>94</Slides>
  <Notes>0</Notes>
  <HiddenSlides>0</HiddenSlides>
  <MMClips>4</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103" baseType="lpstr">
      <vt:lpstr>Arial</vt:lpstr>
      <vt:lpstr>Calibri</vt:lpstr>
      <vt:lpstr>Calibri Light</vt:lpstr>
      <vt:lpstr>Montserrat</vt:lpstr>
      <vt:lpstr>sofia-pro</vt:lpstr>
      <vt:lpstr>Wingdings</vt:lpstr>
      <vt:lpstr>Office Theme</vt:lpstr>
      <vt:lpstr>Macro-Enabled Worksheet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docId:229836906AF542420C025719C270B3BB</cp:keywords>
  <cp:lastModifiedBy>Orla Casey</cp:lastModifiedBy>
  <cp:revision>317</cp:revision>
  <cp:lastPrinted>2021-04-25T09:20:42Z</cp:lastPrinted>
  <dcterms:created xsi:type="dcterms:W3CDTF">2019-11-20T14:08:21Z</dcterms:created>
  <dcterms:modified xsi:type="dcterms:W3CDTF">2025-07-01T11:26:35Z</dcterms:modified>
</cp:coreProperties>
</file>