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handoutMasterIdLst>
    <p:handoutMasterId r:id="rId74"/>
  </p:handoutMasterIdLst>
  <p:sldIdLst>
    <p:sldId id="4394" r:id="rId2"/>
    <p:sldId id="4395" r:id="rId3"/>
    <p:sldId id="4591" r:id="rId4"/>
    <p:sldId id="4397" r:id="rId5"/>
    <p:sldId id="4416" r:id="rId6"/>
    <p:sldId id="4417" r:id="rId7"/>
    <p:sldId id="4418" r:id="rId8"/>
    <p:sldId id="4419" r:id="rId9"/>
    <p:sldId id="4420" r:id="rId10"/>
    <p:sldId id="4567" r:id="rId11"/>
    <p:sldId id="4421" r:id="rId12"/>
    <p:sldId id="4568" r:id="rId13"/>
    <p:sldId id="4436" r:id="rId14"/>
    <p:sldId id="4512" r:id="rId15"/>
    <p:sldId id="4513" r:id="rId16"/>
    <p:sldId id="4413" r:id="rId17"/>
    <p:sldId id="4541" r:id="rId18"/>
    <p:sldId id="4573" r:id="rId19"/>
    <p:sldId id="4575" r:id="rId20"/>
    <p:sldId id="4574" r:id="rId21"/>
    <p:sldId id="4544" r:id="rId22"/>
    <p:sldId id="4545" r:id="rId23"/>
    <p:sldId id="4576" r:id="rId24"/>
    <p:sldId id="4577" r:id="rId25"/>
    <p:sldId id="4578" r:id="rId26"/>
    <p:sldId id="4579" r:id="rId27"/>
    <p:sldId id="4580" r:id="rId28"/>
    <p:sldId id="4581" r:id="rId29"/>
    <p:sldId id="4582" r:id="rId30"/>
    <p:sldId id="4583" r:id="rId31"/>
    <p:sldId id="4584" r:id="rId32"/>
    <p:sldId id="4585" r:id="rId33"/>
    <p:sldId id="4586" r:id="rId34"/>
    <p:sldId id="4587" r:id="rId35"/>
    <p:sldId id="4558" r:id="rId36"/>
    <p:sldId id="4562" r:id="rId37"/>
    <p:sldId id="4564" r:id="rId38"/>
    <p:sldId id="4565" r:id="rId39"/>
    <p:sldId id="4566" r:id="rId40"/>
    <p:sldId id="4414" r:id="rId41"/>
    <p:sldId id="4547" r:id="rId42"/>
    <p:sldId id="4548" r:id="rId43"/>
    <p:sldId id="4588" r:id="rId44"/>
    <p:sldId id="4549" r:id="rId45"/>
    <p:sldId id="4589" r:id="rId46"/>
    <p:sldId id="4550" r:id="rId47"/>
    <p:sldId id="4552" r:id="rId48"/>
    <p:sldId id="4590" r:id="rId49"/>
    <p:sldId id="4412" r:id="rId50"/>
    <p:sldId id="4514" r:id="rId51"/>
    <p:sldId id="4515" r:id="rId52"/>
    <p:sldId id="4516" r:id="rId53"/>
    <p:sldId id="4517" r:id="rId54"/>
    <p:sldId id="4518" r:id="rId55"/>
    <p:sldId id="4526" r:id="rId56"/>
    <p:sldId id="4527" r:id="rId57"/>
    <p:sldId id="4528" r:id="rId58"/>
    <p:sldId id="4519" r:id="rId59"/>
    <p:sldId id="4520" r:id="rId60"/>
    <p:sldId id="4529" r:id="rId61"/>
    <p:sldId id="4530" r:id="rId62"/>
    <p:sldId id="4531" r:id="rId63"/>
    <p:sldId id="4532" r:id="rId64"/>
    <p:sldId id="4409" r:id="rId65"/>
    <p:sldId id="4539" r:id="rId66"/>
    <p:sldId id="4540" r:id="rId67"/>
    <p:sldId id="4569" r:id="rId68"/>
    <p:sldId id="4570" r:id="rId69"/>
    <p:sldId id="4571" r:id="rId70"/>
    <p:sldId id="4572" r:id="rId71"/>
    <p:sldId id="4415" r:id="rId72"/>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94C7B0"/>
    <a:srgbClr val="E6C8C7"/>
    <a:srgbClr val="B6D1E1"/>
    <a:srgbClr val="C54A9A"/>
    <a:srgbClr val="F26B27"/>
    <a:srgbClr val="1EB3DD"/>
    <a:srgbClr val="1E494F"/>
    <a:srgbClr val="FFC652"/>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0"/>
    <p:restoredTop sz="94729"/>
  </p:normalViewPr>
  <p:slideViewPr>
    <p:cSldViewPr snapToGrid="0" snapToObjects="1">
      <p:cViewPr varScale="1">
        <p:scale>
          <a:sx n="83" d="100"/>
          <a:sy n="83" d="100"/>
        </p:scale>
        <p:origin x="30" y="3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4B0BAC28-7436-4B11-86E9-47409EFDE47C}" type="datetimeFigureOut">
              <a:rPr lang="en-IE" smtClean="0"/>
              <a:t>01/07/2025</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0DA1904A-9A76-401D-96E6-74F2625AFB5A}" type="slidenum">
              <a:rPr lang="en-IE" smtClean="0"/>
              <a:t>‹#›</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7/1/2025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1005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89773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 Page - Pink Heading">
    <p:spTree>
      <p:nvGrpSpPr>
        <p:cNvPr id="1" name=""/>
        <p:cNvGrpSpPr/>
        <p:nvPr/>
      </p:nvGrpSpPr>
      <p:grpSpPr>
        <a:xfrm>
          <a:off x="0" y="0"/>
          <a:ext cx="0" cy="0"/>
          <a:chOff x="0" y="0"/>
          <a:chExt cx="0" cy="0"/>
        </a:xfrm>
      </p:grpSpPr>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rgbClr val="382B1B"/>
                </a:solidFill>
                <a:latin typeface="+mn-lt"/>
              </a:defRPr>
            </a:lvl1pPr>
          </a:lstStyle>
          <a:p>
            <a:pPr lvl="0"/>
            <a:r>
              <a:rPr lang="en-US" dirty="0"/>
              <a:t>Heading</a:t>
            </a:r>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54665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96345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61210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785096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528169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43868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5073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14321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0955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19263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80432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03903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71" r:id="rId5"/>
    <p:sldLayoutId id="2147483672" r:id="rId6"/>
    <p:sldLayoutId id="2147483673" r:id="rId7"/>
    <p:sldLayoutId id="2147483674" r:id="rId8"/>
    <p:sldLayoutId id="2147483677" r:id="rId9"/>
    <p:sldLayoutId id="2147483678" r:id="rId10"/>
    <p:sldLayoutId id="2147483679" r:id="rId11"/>
    <p:sldLayoutId id="2147483683" r:id="rId12"/>
    <p:sldLayoutId id="2147483680" r:id="rId13"/>
    <p:sldLayoutId id="2147483681" r:id="rId14"/>
    <p:sldLayoutId id="2147483682" r:id="rId15"/>
    <p:sldLayoutId id="2147483676"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hyperlink" Target="https://everydaycookingwithmira.com/actionable-steps-healthier-habi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acebook.com/sligo.gkitchen"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homeallneeds.com/discover-the-top-low-fat-alternatives-to-heavy-cream-for-healthier-cooking/"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www.ros.ie/ros-registration-web/ros-registration;jsessionid_ros-registration-web-public-frontend=3A941467AEAAC86C07398236981D8B78?execution=e1s1" TargetMode="External"/><Relationship Id="rId2" Type="http://schemas.openxmlformats.org/officeDocument/2006/relationships/hyperlink" Target="https://www.verksamt.se/" TargetMode="External"/><Relationship Id="rId1" Type="http://schemas.openxmlformats.org/officeDocument/2006/relationships/slideLayout" Target="../slideLayouts/slideLayout10.xml"/><Relationship Id="rId4" Type="http://schemas.openxmlformats.org/officeDocument/2006/relationships/hyperlink" Target="https://www.service-public.fr/particuliers/vosdroits/R61572"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gethealingatthetable.org/about/" TargetMode="External"/><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mariecurry.fr/"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hyperlink" Target="https://espanol.news/fsa-analiza-los-riesgos-de-las-ventas-de-alimentos-en-linea/" TargetMode="External"/><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www.etsy.co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marketsy.io/how-to-sell-spices-on-etsy/?utm_source=chatgpt.com" TargetMode="External"/><Relationship Id="rId2" Type="http://schemas.openxmlformats.org/officeDocument/2006/relationships/hyperlink" Target="https://www.etsy.com/listing/1826673172/portuguese-spice-seasonings-piri-piri?ls=a&amp;external=1&amp;rec_type=ad&amp;ref=landingpage_similar_listing_top-3&amp;pro=1&amp;frs=1&amp;plkey=6cec389adbc0af391c300e28728132a3a2e096e8%3A1826673172" TargetMode="External"/><Relationship Id="rId1" Type="http://schemas.openxmlformats.org/officeDocument/2006/relationships/slideLayout" Target="../slideLayouts/slideLayout10.xml"/><Relationship Id="rId5" Type="http://schemas.openxmlformats.org/officeDocument/2006/relationships/hyperlink" Target="https://www.etsy.com/news/etsy-welcomes-afghan-refugees-to-the-uplift-makers-program?utm_source=chatgpt.com" TargetMode="Externa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startups.co.uk/guides/how-to-start-an-amazon-marketplace-busines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brockabeuzeville.pages.dev/new-eaed-new-food-products-june-2025-images-namx/" TargetMode="External"/><Relationship Id="rId2" Type="http://schemas.openxmlformats.org/officeDocument/2006/relationships/image" Target="../media/image7.jpg"/><Relationship Id="rId1" Type="http://schemas.openxmlformats.org/officeDocument/2006/relationships/slideLayout" Target="../slideLayouts/slideLayout9.xml"/><Relationship Id="rId5" Type="http://schemas.openxmlformats.org/officeDocument/2006/relationships/hyperlink" Target="https://www.pexels.com/photo/black-boulangerie-alsacience-food-truck-730129/" TargetMode="Externa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shopify.com/examples" TargetMode="External"/><Relationship Id="rId1" Type="http://schemas.openxmlformats.org/officeDocument/2006/relationships/slideLayout" Target="../slideLayouts/slideLayout10.xml"/><Relationship Id="rId5" Type="http://schemas.openxmlformats.org/officeDocument/2006/relationships/hyperlink" Target="https://www.shopify.com/ie/free-trial?term=shopify&amp;adid=565806880750&amp;campaignid=15439902875&amp;branded_enterprise=1&amp;BOID=brand&amp;utm_medium=cpc&amp;utm_source=google&amp;gad_source=1&amp;gbraid=0AAAAAC3Mv88iadFAnWtTJ1wQ0pITo3Hbt&amp;gclid=EAIaIQobChMI6ej-vKCkiQMVK5pQBh0itTG_EAAYASAAEgJgg_D_BwE&amp;cmadid=516586848;cmadvertiserid=10730501;cmcampaignid=26990768;cmplacementid=324286430;cmcreativeid=163722649;cmsiteid=5500011" TargetMode="Externa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www.shopify.com/tool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hyperlink" Target="https://www.top10bestwebsitebuilders.com/" TargetMode="Externa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hyperlink" Target="https://wpshout.com/how-to-hire-a-web-designer/" TargetMode="Externa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irishtimes.com/news/politics/migrant-women-s-determination-and-grit-find-form-in-start-ups-1.3715233" TargetMode="External"/><Relationship Id="rId1" Type="http://schemas.openxmlformats.org/officeDocument/2006/relationships/slideLayout" Target="../slideLayouts/slideLayout9.xml"/><Relationship Id="rId4" Type="http://schemas.openxmlformats.org/officeDocument/2006/relationships/hyperlink" Target="http://www.soyou.ie/"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ar.inspiredpencil.com/pictures-2023/african-woman-cooking" TargetMode="External"/><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b="1"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46427" y="3843580"/>
            <a:ext cx="5926332" cy="701474"/>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5500" b="1" dirty="0"/>
              <a:t>LE DÉMARRAGE </a:t>
            </a:r>
            <a:r>
              <a:rPr lang="en-US" sz="5500" b="1" dirty="0">
                <a:solidFill>
                  <a:srgbClr val="382B1B"/>
                </a:solidFill>
              </a:rPr>
              <a:t>DE VOTRE ENTREPRISE</a:t>
            </a:r>
          </a:p>
          <a:p>
            <a:pPr>
              <a:lnSpc>
                <a:spcPts val="4600"/>
              </a:lnSpc>
            </a:pPr>
            <a:endParaRPr lang="en-US" sz="5500" b="1"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09374" y="2845039"/>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ÉTAPE 3</a:t>
            </a:r>
            <a:r>
              <a:rPr lang="en-US" sz="4000" b="1" dirty="0">
                <a:solidFill>
                  <a:srgbClr val="94C7B0"/>
                </a:solidFill>
                <a:highlight>
                  <a:srgbClr val="94C7B0"/>
                </a:highlight>
              </a:rPr>
              <a:t>.</a:t>
            </a:r>
          </a:p>
        </p:txBody>
      </p:sp>
      <p:pic>
        <p:nvPicPr>
          <p:cNvPr id="6" name="Picture 5" descr="Woman working at food truck">
            <a:extLst>
              <a:ext uri="{FF2B5EF4-FFF2-40B4-BE49-F238E27FC236}">
                <a16:creationId xmlns:a16="http://schemas.microsoft.com/office/drawing/2014/main" id="{7FBA8330-27EC-CE2A-08BC-A66244F6239A}"/>
              </a:ext>
            </a:extLst>
          </p:cNvPr>
          <p:cNvPicPr>
            <a:picLocks noChangeAspect="1"/>
          </p:cNvPicPr>
          <p:nvPr/>
        </p:nvPicPr>
        <p:blipFill>
          <a:blip r:embed="rId2"/>
          <a:stretch>
            <a:fillRect/>
          </a:stretch>
        </p:blipFill>
        <p:spPr>
          <a:xfrm>
            <a:off x="7357872" y="2185416"/>
            <a:ext cx="4155948" cy="2770632"/>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B366E-0AAF-3770-7B11-3A9BCF7CF90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7768527-6E65-95D6-BC95-2C065F3072C3}"/>
              </a:ext>
            </a:extLst>
          </p:cNvPr>
          <p:cNvSpPr>
            <a:spLocks noGrp="1"/>
          </p:cNvSpPr>
          <p:nvPr>
            <p:ph type="body" sz="quarter" idx="27"/>
          </p:nvPr>
        </p:nvSpPr>
        <p:spPr/>
        <p:txBody>
          <a:bodyPr/>
          <a:lstStyle/>
          <a:p>
            <a:r>
              <a:rPr lang="en-US" dirty="0"/>
              <a:t>DES SERVICES LORSQUE LE BUDGET EST SERRÉ </a:t>
            </a:r>
          </a:p>
        </p:txBody>
      </p:sp>
      <p:sp>
        <p:nvSpPr>
          <p:cNvPr id="7" name="Text Placeholder 3">
            <a:extLst>
              <a:ext uri="{FF2B5EF4-FFF2-40B4-BE49-F238E27FC236}">
                <a16:creationId xmlns:a16="http://schemas.microsoft.com/office/drawing/2014/main" id="{4B557566-0AB3-C067-76A5-A478E3FD4761}"/>
              </a:ext>
            </a:extLst>
          </p:cNvPr>
          <p:cNvSpPr txBox="1">
            <a:spLocks/>
          </p:cNvSpPr>
          <p:nvPr/>
        </p:nvSpPr>
        <p:spPr>
          <a:xfrm>
            <a:off x="519954" y="1434797"/>
            <a:ext cx="10650070" cy="467201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400" b="1" dirty="0">
                <a:solidFill>
                  <a:srgbClr val="94C7B0"/>
                </a:solidFill>
              </a:rPr>
              <a:t>Exemples d'entreprises de restauration que vous pouvez créer avec un budget limité :</a:t>
            </a:r>
          </a:p>
          <a:p>
            <a:pPr>
              <a:buNone/>
            </a:pPr>
            <a:endParaRPr lang="en-GB" sz="2000" b="1" dirty="0">
              <a:solidFill>
                <a:srgbClr val="94C7B0"/>
              </a:solidFill>
            </a:endParaRPr>
          </a:p>
          <a:p>
            <a:pPr marL="342900" indent="-342900">
              <a:buFont typeface="Arial" panose="020B0604020202020204" pitchFamily="34" charset="0"/>
              <a:buChar char="•"/>
            </a:pPr>
            <a:r>
              <a:rPr lang="en-GB" b="1" dirty="0"/>
              <a:t>Restauration à domicile </a:t>
            </a:r>
            <a:r>
              <a:rPr lang="en-GB" dirty="0"/>
              <a:t>dans votre communauté et lors d'événements</a:t>
            </a:r>
          </a:p>
          <a:p>
            <a:pPr marL="342900" indent="-342900">
              <a:buFont typeface="Arial" panose="020B0604020202020204" pitchFamily="34" charset="0"/>
              <a:buChar char="•"/>
            </a:pPr>
            <a:r>
              <a:rPr lang="en-GB" b="1" dirty="0"/>
              <a:t>Préparation de repas ou livraison à domicile </a:t>
            </a:r>
            <a:r>
              <a:rPr lang="en-GB" dirty="0"/>
              <a:t>(par exemple, plats traditionnels)</a:t>
            </a:r>
          </a:p>
          <a:p>
            <a:pPr marL="342900" indent="-342900">
              <a:buFont typeface="Arial" panose="020B0604020202020204" pitchFamily="34" charset="0"/>
              <a:buChar char="•"/>
            </a:pPr>
            <a:r>
              <a:rPr lang="en-GB" b="1" dirty="0"/>
              <a:t>Cours de cuisine </a:t>
            </a:r>
            <a:r>
              <a:rPr lang="en-GB" dirty="0"/>
              <a:t>- en personne ou en ligne, pour partager votre culture et vos recettes</a:t>
            </a:r>
          </a:p>
          <a:p>
            <a:pPr marL="342900" indent="-342900">
              <a:buFont typeface="Arial" panose="020B0604020202020204" pitchFamily="34" charset="0"/>
              <a:buChar char="•"/>
            </a:pPr>
            <a:r>
              <a:rPr lang="en-GB" b="1" dirty="0"/>
              <a:t>Dîners pop-up ou clubs de dégustation</a:t>
            </a:r>
            <a:endParaRPr lang="en-GB" dirty="0"/>
          </a:p>
          <a:p>
            <a:pPr marL="342900" indent="-342900">
              <a:buFont typeface="Arial" panose="020B0604020202020204" pitchFamily="34" charset="0"/>
              <a:buChar char="•"/>
            </a:pPr>
            <a:r>
              <a:rPr lang="en-GB" b="1" dirty="0"/>
              <a:t>Stands de nourriture de rue ou chariots de nourriture </a:t>
            </a:r>
            <a:r>
              <a:rPr lang="en-GB" dirty="0"/>
              <a:t>(saisonniers ou événementiels)</a:t>
            </a:r>
          </a:p>
          <a:p>
            <a:pPr marL="342900" indent="-342900">
              <a:buFont typeface="Arial" panose="020B0604020202020204" pitchFamily="34" charset="0"/>
              <a:buChar char="•"/>
            </a:pPr>
            <a:r>
              <a:rPr lang="en-GB" b="1" dirty="0"/>
              <a:t>Services de chef privé </a:t>
            </a:r>
            <a:r>
              <a:rPr lang="en-GB" dirty="0"/>
              <a:t>pour les petits événements ou les familles</a:t>
            </a:r>
          </a:p>
          <a:p>
            <a:pPr marL="342900" indent="-342900">
              <a:buFont typeface="Arial" panose="020B0604020202020204" pitchFamily="34" charset="0"/>
              <a:buChar char="•"/>
            </a:pPr>
            <a:r>
              <a:rPr lang="en-GB" b="1" dirty="0"/>
              <a:t>Stylisme alimentaire ou photographie </a:t>
            </a:r>
            <a:r>
              <a:rPr lang="en-GB" dirty="0"/>
              <a:t>si vous aimez la présentation</a:t>
            </a:r>
          </a:p>
          <a:p>
            <a:pPr marL="342900" indent="-342900">
              <a:buFont typeface="Arial" panose="020B0604020202020204" pitchFamily="34" charset="0"/>
              <a:buChar char="•"/>
            </a:pPr>
            <a:r>
              <a:rPr lang="en-GB" b="1" dirty="0"/>
              <a:t>Visites gastronomiques ou récits culturels à travers la cuisine</a:t>
            </a:r>
          </a:p>
          <a:p>
            <a:endParaRPr lang="en-GB" b="1" dirty="0"/>
          </a:p>
          <a:p>
            <a:r>
              <a:rPr lang="en-GB" dirty="0"/>
              <a:t>Ce type d'entreprise peut souvent démarrer dans votre propre cuisine, avec vos propres outils, et se développer petit à petit.</a:t>
            </a:r>
          </a:p>
          <a:p>
            <a:endParaRPr lang="en-IE" dirty="0"/>
          </a:p>
        </p:txBody>
      </p:sp>
    </p:spTree>
    <p:extLst>
      <p:ext uri="{BB962C8B-B14F-4D97-AF65-F5344CB8AC3E}">
        <p14:creationId xmlns:p14="http://schemas.microsoft.com/office/powerpoint/2010/main" val="114007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DES SERVICES LORSQUE LE BUDGET EST SERRÉ </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0012" y="1536811"/>
            <a:ext cx="10751975" cy="4672013"/>
          </a:xfrm>
        </p:spPr>
        <p:txBody>
          <a:bodyPr/>
          <a:lstStyle/>
          <a:p>
            <a:pPr>
              <a:buNone/>
            </a:pPr>
            <a:r>
              <a:rPr lang="en-GB" sz="2000" dirty="0"/>
              <a:t> Qu'il s'agisse de votre cuisine, de votre sens de l'hospitalité, de votre connaissance des recettes traditionnelles ou de votre façon de rassembler les gens autour de la nourriture, chaque femme a quelque chose de précieux à offrir. Il est fort probable que vous possédiez déjà des compétences, des recettes, des techniques, des connaissances ou une expérience que d'autres sont prêts à payer.</a:t>
            </a:r>
          </a:p>
          <a:p>
            <a:pPr>
              <a:buNone/>
            </a:pPr>
            <a:endParaRPr lang="en-GB" sz="2000" dirty="0"/>
          </a:p>
          <a:p>
            <a:pPr>
              <a:buNone/>
            </a:pPr>
            <a:r>
              <a:rPr lang="en-GB" sz="2000" dirty="0"/>
              <a:t>La création d'une entreprise de restauration est l'un des moyens les plus souples de gagner de l'argent si.. :</a:t>
            </a:r>
          </a:p>
          <a:p>
            <a:pPr>
              <a:buNone/>
            </a:pPr>
            <a:endParaRPr lang="en-GB" sz="2000" dirty="0"/>
          </a:p>
          <a:p>
            <a:pPr marL="342900" indent="-342900">
              <a:buFont typeface="Arial" panose="020B0604020202020204" pitchFamily="34" charset="0"/>
              <a:buChar char="•"/>
            </a:pPr>
            <a:r>
              <a:rPr lang="en-GB" sz="2000" dirty="0"/>
              <a:t>Vous ne souhaitez travailler qu'à temps partiel ou de manière saisonnière</a:t>
            </a:r>
          </a:p>
          <a:p>
            <a:pPr marL="342900" indent="-342900">
              <a:buFont typeface="Arial" panose="020B0604020202020204" pitchFamily="34" charset="0"/>
              <a:buChar char="•"/>
            </a:pPr>
            <a:r>
              <a:rPr lang="en-GB" sz="2000" dirty="0"/>
              <a:t>Vous devez travailler à domicile</a:t>
            </a:r>
          </a:p>
          <a:p>
            <a:pPr marL="342900" indent="-342900">
              <a:buFont typeface="Arial" panose="020B0604020202020204" pitchFamily="34" charset="0"/>
              <a:buChar char="•"/>
            </a:pPr>
            <a:r>
              <a:rPr lang="en-GB" sz="2000" dirty="0"/>
              <a:t>Vous débutez dans un nouveau pays</a:t>
            </a:r>
          </a:p>
          <a:p>
            <a:pPr marL="342900" indent="-342900">
              <a:buFont typeface="Arial" panose="020B0604020202020204" pitchFamily="34" charset="0"/>
              <a:buChar char="•"/>
            </a:pPr>
            <a:r>
              <a:rPr lang="en-GB" sz="2000" dirty="0"/>
              <a:t>Vous n'avez pas d'expérience professionnelle ni de qualifications formelles</a:t>
            </a:r>
          </a:p>
          <a:p>
            <a:endParaRPr lang="en-GB" sz="2000" dirty="0"/>
          </a:p>
          <a:p>
            <a:r>
              <a:rPr lang="en-GB" sz="2000" dirty="0"/>
              <a:t>Votre culture, votre nourriture, vos soins, ce ne sont pas de petites choses. Elles sont au cœur de votre entreprise.</a:t>
            </a:r>
          </a:p>
          <a:p>
            <a:pPr algn="just"/>
            <a:endParaRPr lang="en-GB" sz="2000" b="0" i="0" dirty="0">
              <a:effectLst/>
            </a:endParaRPr>
          </a:p>
          <a:p>
            <a:pPr algn="just"/>
            <a:endParaRPr lang="en-IE" sz="2000" dirty="0"/>
          </a:p>
        </p:txBody>
      </p:sp>
    </p:spTree>
    <p:extLst>
      <p:ext uri="{BB962C8B-B14F-4D97-AF65-F5344CB8AC3E}">
        <p14:creationId xmlns:p14="http://schemas.microsoft.com/office/powerpoint/2010/main" val="10884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F3B8-B2E5-32F7-4DDD-2285C7E1FA2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0DD11F7-8129-5401-3EA6-6A110EF0D119}"/>
              </a:ext>
            </a:extLst>
          </p:cNvPr>
          <p:cNvSpPr>
            <a:spLocks noGrp="1"/>
          </p:cNvSpPr>
          <p:nvPr>
            <p:ph type="body" sz="quarter" idx="27"/>
          </p:nvPr>
        </p:nvSpPr>
        <p:spPr/>
        <p:txBody>
          <a:bodyPr/>
          <a:lstStyle/>
          <a:p>
            <a:r>
              <a:rPr lang="en-US" dirty="0"/>
              <a:t>AUTO-ÉVALUATION </a:t>
            </a:r>
          </a:p>
        </p:txBody>
      </p:sp>
      <p:sp>
        <p:nvSpPr>
          <p:cNvPr id="4" name="Text Placeholder 3">
            <a:extLst>
              <a:ext uri="{FF2B5EF4-FFF2-40B4-BE49-F238E27FC236}">
                <a16:creationId xmlns:a16="http://schemas.microsoft.com/office/drawing/2014/main" id="{6BAE1559-5893-5046-1CF0-424ECF1F3F81}"/>
              </a:ext>
            </a:extLst>
          </p:cNvPr>
          <p:cNvSpPr>
            <a:spLocks noGrp="1"/>
          </p:cNvSpPr>
          <p:nvPr>
            <p:ph type="body" sz="quarter" idx="14"/>
          </p:nvPr>
        </p:nvSpPr>
        <p:spPr>
          <a:xfrm>
            <a:off x="451030" y="1334682"/>
            <a:ext cx="10751975" cy="4672013"/>
          </a:xfrm>
        </p:spPr>
        <p:txBody>
          <a:bodyPr/>
          <a:lstStyle/>
          <a:p>
            <a:pPr>
              <a:buNone/>
            </a:pPr>
            <a:r>
              <a:rPr lang="en-GB" sz="2000" b="1" dirty="0"/>
              <a:t> Posez-vous la question :  </a:t>
            </a:r>
            <a:r>
              <a:rPr lang="en-GB" sz="2000" i="1" dirty="0"/>
              <a:t>"Quelles sont mes compétences en matière d'alimentation que d'autres pourraient payer ?".</a:t>
            </a:r>
          </a:p>
          <a:p>
            <a:pPr>
              <a:buNone/>
            </a:pPr>
            <a:endParaRPr lang="en-GB" sz="2000" dirty="0"/>
          </a:p>
          <a:p>
            <a:pPr>
              <a:buNone/>
            </a:pPr>
            <a:r>
              <a:rPr lang="en-GB" sz="2000" dirty="0"/>
              <a:t>Cela pourrait être le cas :</a:t>
            </a:r>
          </a:p>
          <a:p>
            <a:pPr marL="342900" indent="-342900">
              <a:buFont typeface="Arial" panose="020B0604020202020204" pitchFamily="34" charset="0"/>
              <a:buChar char="•"/>
            </a:pPr>
            <a:r>
              <a:rPr lang="en-GB" sz="2000" dirty="0"/>
              <a:t>Cuisiner ou faire des pâtisseries pour les autres</a:t>
            </a:r>
          </a:p>
          <a:p>
            <a:pPr marL="342900" indent="-342900">
              <a:buFont typeface="Arial" panose="020B0604020202020204" pitchFamily="34" charset="0"/>
              <a:buChar char="•"/>
            </a:pPr>
            <a:r>
              <a:rPr lang="en-GB" sz="2000" dirty="0"/>
              <a:t>Enseigner un plat traditionnel de votre culture</a:t>
            </a:r>
          </a:p>
          <a:p>
            <a:pPr marL="342900" indent="-342900">
              <a:buFont typeface="Arial" panose="020B0604020202020204" pitchFamily="34" charset="0"/>
              <a:buChar char="•"/>
            </a:pPr>
            <a:r>
              <a:rPr lang="en-GB" sz="2000" dirty="0"/>
              <a:t>Organiser de petits événements ou accueillir des personnes</a:t>
            </a:r>
          </a:p>
          <a:p>
            <a:pPr marL="342900" indent="-342900">
              <a:buFont typeface="Arial" panose="020B0604020202020204" pitchFamily="34" charset="0"/>
              <a:buChar char="•"/>
            </a:pPr>
            <a:r>
              <a:rPr lang="en-GB" sz="2000" dirty="0"/>
              <a:t>Préparer des repas pour des personnes occupées ou des personnes âgées</a:t>
            </a:r>
          </a:p>
          <a:p>
            <a:pPr marL="342900" indent="-342900">
              <a:buFont typeface="Arial" panose="020B0604020202020204" pitchFamily="34" charset="0"/>
              <a:buChar char="•"/>
            </a:pPr>
            <a:r>
              <a:rPr lang="en-GB" sz="2000" dirty="0"/>
              <a:t>Création de mélanges d'épices, de sauces ou de conserves</a:t>
            </a:r>
          </a:p>
          <a:p>
            <a:pPr marL="342900" indent="-342900">
              <a:buFont typeface="Arial" panose="020B0604020202020204" pitchFamily="34" charset="0"/>
              <a:buChar char="•"/>
            </a:pPr>
            <a:r>
              <a:rPr lang="en-GB" sz="2000" dirty="0"/>
              <a:t>Raconter des histoires et partager le patrimoine alimentaire</a:t>
            </a:r>
          </a:p>
          <a:p>
            <a:endParaRPr lang="en-GB" sz="2000" dirty="0"/>
          </a:p>
          <a:p>
            <a:r>
              <a:rPr lang="en-GB" sz="2000" dirty="0"/>
              <a:t>Notez-en autant que possible. Commencez par ce que vous connaissez et aimez, développez votre étude de marché, et c'est là que votre entreprise peut commencer.</a:t>
            </a:r>
          </a:p>
          <a:p>
            <a:endParaRPr lang="en-GB" sz="2000" dirty="0"/>
          </a:p>
          <a:p>
            <a:r>
              <a:rPr lang="en-GB" sz="2000" dirty="0"/>
              <a:t>Téléchargez et remplissez le formulaire </a:t>
            </a:r>
            <a:r>
              <a:rPr lang="en-GB" sz="2000" b="1" dirty="0"/>
              <a:t>Cuisines : Auto-évaluation des entreprises de restauration</a:t>
            </a:r>
          </a:p>
          <a:p>
            <a:r>
              <a:rPr lang="en-GB" sz="1400" b="1" dirty="0">
                <a:solidFill>
                  <a:srgbClr val="94C7B0"/>
                </a:solidFill>
              </a:rPr>
              <a:t>Double-cliquez sur l'icône pour ouvrir</a:t>
            </a:r>
          </a:p>
          <a:p>
            <a:endParaRPr lang="en-GB" sz="1400" dirty="0">
              <a:solidFill>
                <a:srgbClr val="94C7B0"/>
              </a:solidFill>
            </a:endParaRPr>
          </a:p>
          <a:p>
            <a:endParaRPr lang="en-GB" sz="2000" dirty="0"/>
          </a:p>
          <a:p>
            <a:endParaRPr lang="en-GB" sz="2000" dirty="0"/>
          </a:p>
          <a:p>
            <a:pPr>
              <a:buNone/>
            </a:pPr>
            <a:endParaRPr lang="en-IE" sz="2000" dirty="0"/>
          </a:p>
        </p:txBody>
      </p:sp>
      <p:graphicFrame>
        <p:nvGraphicFramePr>
          <p:cNvPr id="2" name="Object 1">
            <a:extLst>
              <a:ext uri="{FF2B5EF4-FFF2-40B4-BE49-F238E27FC236}">
                <a16:creationId xmlns:a16="http://schemas.microsoft.com/office/drawing/2014/main" id="{10A9EA34-BC3B-D24D-58CD-D8E788AE7611}"/>
              </a:ext>
            </a:extLst>
          </p:cNvPr>
          <p:cNvGraphicFramePr>
            <a:graphicFrameLocks noChangeAspect="1"/>
          </p:cNvGraphicFramePr>
          <p:nvPr>
            <p:extLst>
              <p:ext uri="{D42A27DB-BD31-4B8C-83A1-F6EECF244321}">
                <p14:modId xmlns:p14="http://schemas.microsoft.com/office/powerpoint/2010/main" val="2839965579"/>
              </p:ext>
            </p:extLst>
          </p:nvPr>
        </p:nvGraphicFramePr>
        <p:xfrm>
          <a:off x="3260785" y="5831831"/>
          <a:ext cx="914400" cy="781050"/>
        </p:xfrm>
        <a:graphic>
          <a:graphicData uri="http://schemas.openxmlformats.org/presentationml/2006/ole">
            <mc:AlternateContent xmlns:mc="http://schemas.openxmlformats.org/markup-compatibility/2006">
              <mc:Choice xmlns:v="urn:schemas-microsoft-com:vml" Requires="v">
                <p:oleObj name="Document" showAsIcon="1" r:id="rId2" imgW="914249" imgH="781050" progId="Word.Document.12">
                  <p:embed/>
                </p:oleObj>
              </mc:Choice>
              <mc:Fallback>
                <p:oleObj name="Document" showAsIcon="1" r:id="rId2" imgW="914249" imgH="781050" progId="Word.Document.12">
                  <p:embed/>
                  <p:pic>
                    <p:nvPicPr>
                      <p:cNvPr id="0" name=""/>
                      <p:cNvPicPr/>
                      <p:nvPr/>
                    </p:nvPicPr>
                    <p:blipFill>
                      <a:blip r:embed="rId3"/>
                      <a:stretch>
                        <a:fillRect/>
                      </a:stretch>
                    </p:blipFill>
                    <p:spPr>
                      <a:xfrm>
                        <a:off x="3260785" y="5831831"/>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8154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a:xfrm>
            <a:off x="527125" y="311362"/>
            <a:ext cx="10907188" cy="720752"/>
          </a:xfrm>
        </p:spPr>
        <p:txBody>
          <a:bodyPr/>
          <a:lstStyle/>
          <a:p>
            <a:r>
              <a:rPr lang="en-GB" dirty="0"/>
              <a:t>VENDRE UN SERVICE PERSONNEL - UN EXEMPLE</a:t>
            </a:r>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394962" y="1589108"/>
            <a:ext cx="7678059" cy="4467344"/>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400" b="1" dirty="0"/>
              <a:t>Mira Garvin </a:t>
            </a:r>
            <a:r>
              <a:rPr lang="en-IE" sz="2400" dirty="0"/>
              <a:t>vit à Dublin, mais est originaire de l'île Maurice. Elle a transformé sa passion pour la nourriture dans son pays d'adoption en une activité de coach en santé et en nutrition.</a:t>
            </a:r>
            <a:endParaRPr lang="en-US" sz="2400" dirty="0"/>
          </a:p>
        </p:txBody>
      </p:sp>
      <p:sp>
        <p:nvSpPr>
          <p:cNvPr id="6" name="Freeform 5">
            <a:extLst>
              <a:ext uri="{FF2B5EF4-FFF2-40B4-BE49-F238E27FC236}">
                <a16:creationId xmlns:a16="http://schemas.microsoft.com/office/drawing/2014/main" id="{CBCA8DD2-C930-45F5-0F11-24EAA8248CCE}"/>
              </a:ext>
            </a:extLst>
          </p:cNvPr>
          <p:cNvSpPr/>
          <p:nvPr/>
        </p:nvSpPr>
        <p:spPr>
          <a:xfrm>
            <a:off x="8883492" y="438532"/>
            <a:ext cx="4169688"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dpi="0" rotWithShape="1">
            <a:blip r:embed="rId2"/>
            <a:srcRect/>
            <a:stretch>
              <a:fillRect l="-3824" r="-3824"/>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Graphic 4">
            <a:extLst>
              <a:ext uri="{FF2B5EF4-FFF2-40B4-BE49-F238E27FC236}">
                <a16:creationId xmlns:a16="http://schemas.microsoft.com/office/drawing/2014/main" id="{4C89022E-8FDD-98EC-F61A-F76B476FB75A}"/>
              </a:ext>
            </a:extLst>
          </p:cNvPr>
          <p:cNvSpPr/>
          <p:nvPr/>
        </p:nvSpPr>
        <p:spPr>
          <a:xfrm>
            <a:off x="10504433" y="3387211"/>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8" name="Picture 7">
            <a:extLst>
              <a:ext uri="{FF2B5EF4-FFF2-40B4-BE49-F238E27FC236}">
                <a16:creationId xmlns:a16="http://schemas.microsoft.com/office/drawing/2014/main" id="{829AE377-723C-9FCF-AE44-695B9EE577B5}"/>
              </a:ext>
            </a:extLst>
          </p:cNvPr>
          <p:cNvPicPr>
            <a:picLocks noChangeAspect="1"/>
          </p:cNvPicPr>
          <p:nvPr/>
        </p:nvPicPr>
        <p:blipFill>
          <a:blip r:embed="rId3"/>
          <a:stretch>
            <a:fillRect/>
          </a:stretch>
        </p:blipFill>
        <p:spPr>
          <a:xfrm>
            <a:off x="5506178" y="3245119"/>
            <a:ext cx="3009900" cy="4124325"/>
          </a:xfrm>
          <a:prstGeom prst="rect">
            <a:avLst/>
          </a:prstGeom>
        </p:spPr>
      </p:pic>
      <p:grpSp>
        <p:nvGrpSpPr>
          <p:cNvPr id="9" name="Group 8">
            <a:extLst>
              <a:ext uri="{FF2B5EF4-FFF2-40B4-BE49-F238E27FC236}">
                <a16:creationId xmlns:a16="http://schemas.microsoft.com/office/drawing/2014/main" id="{70A3EDE9-D400-B37F-4E85-090AB489C2FC}"/>
              </a:ext>
            </a:extLst>
          </p:cNvPr>
          <p:cNvGrpSpPr/>
          <p:nvPr/>
        </p:nvGrpSpPr>
        <p:grpSpPr>
          <a:xfrm rot="584197">
            <a:off x="4477048" y="4943213"/>
            <a:ext cx="1686910" cy="1686910"/>
            <a:chOff x="4240924" y="3373820"/>
            <a:chExt cx="1686910" cy="1686910"/>
          </a:xfrm>
        </p:grpSpPr>
        <p:sp>
          <p:nvSpPr>
            <p:cNvPr id="11" name="Oval 10">
              <a:extLst>
                <a:ext uri="{FF2B5EF4-FFF2-40B4-BE49-F238E27FC236}">
                  <a16:creationId xmlns:a16="http://schemas.microsoft.com/office/drawing/2014/main" id="{837BC797-AF6B-FDC5-FC1A-FF4231010D1E}"/>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E22370-5361-45DA-016D-1DC093F47134}"/>
                </a:ext>
              </a:extLst>
            </p:cNvPr>
            <p:cNvSpPr txBox="1"/>
            <p:nvPr/>
          </p:nvSpPr>
          <p:spPr>
            <a:xfrm>
              <a:off x="4335583" y="363914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Cliquer pour </a:t>
              </a:r>
              <a:r>
                <a:rPr lang="en-GB" sz="30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lire</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9" name="Text Placeholder 2">
            <a:extLst>
              <a:ext uri="{FF2B5EF4-FFF2-40B4-BE49-F238E27FC236}">
                <a16:creationId xmlns:a16="http://schemas.microsoft.com/office/drawing/2014/main" id="{35CAE407-CE59-55C2-DB94-E8DEDDE6046A}"/>
              </a:ext>
            </a:extLst>
          </p:cNvPr>
          <p:cNvSpPr txBox="1">
            <a:spLocks/>
          </p:cNvSpPr>
          <p:nvPr/>
        </p:nvSpPr>
        <p:spPr>
          <a:xfrm>
            <a:off x="394962" y="2999211"/>
            <a:ext cx="4130885" cy="3238733"/>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400" dirty="0"/>
              <a:t>Les défis liés au bien-être ont conduit Mira à créer un blog culinaire et à suivre une formation de nutritionniste. Parmi les services qu'elle propose, elle dirige un programme de 10 semaines appelé </a:t>
            </a:r>
            <a:r>
              <a:rPr lang="en-IE" sz="2400" b="1" dirty="0"/>
              <a:t>Project </a:t>
            </a:r>
            <a:r>
              <a:rPr lang="en-IE" sz="2400" dirty="0"/>
              <a:t>Me pour les mères de nouveau-nés, afin de les aider à préparer des repas faciles et sains.</a:t>
            </a:r>
          </a:p>
          <a:p>
            <a:pPr fontAlgn="base">
              <a:buClr>
                <a:srgbClr val="B6D1E1"/>
              </a:buClr>
            </a:pPr>
            <a:endParaRPr lang="en-US" sz="2400" dirty="0"/>
          </a:p>
        </p:txBody>
      </p:sp>
    </p:spTree>
    <p:extLst>
      <p:ext uri="{BB962C8B-B14F-4D97-AF65-F5344CB8AC3E}">
        <p14:creationId xmlns:p14="http://schemas.microsoft.com/office/powerpoint/2010/main" val="489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sz="3200" dirty="0"/>
              <a:t>COMMENCER À TEMPS PARTIEL POURRAIT ÊTRE UNE OPTION</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199439" y="1290121"/>
            <a:ext cx="5573829" cy="5162437"/>
          </a:xfrm>
          <a:solidFill>
            <a:srgbClr val="B6D1E1"/>
          </a:solidFill>
        </p:spPr>
        <p:txBody>
          <a:bodyPr/>
          <a:lstStyle/>
          <a:p>
            <a:pPr>
              <a:buNone/>
            </a:pPr>
            <a:r>
              <a:rPr lang="en-GB" sz="1400" b="1" dirty="0"/>
              <a:t>ENTREPRISE À TEMPS PARTIEL</a:t>
            </a:r>
          </a:p>
          <a:p>
            <a:pPr>
              <a:buNone/>
            </a:pPr>
            <a:r>
              <a:rPr lang="en-GB" sz="1400" dirty="0"/>
              <a:t>Pour de nombreuses femmes, en particulier lorsqu'elles s'installent dans un nouveau pays ou qu'elles doivent jongler avec d'autres responsabilités, créer une entreprise alimentaire </a:t>
            </a:r>
            <a:r>
              <a:rPr lang="en-GB" sz="1400" b="1" dirty="0"/>
              <a:t>à temps partiel </a:t>
            </a:r>
            <a:r>
              <a:rPr lang="en-GB" sz="1400" dirty="0"/>
              <a:t>est un choix judicieux et valorisant. Cette approche est utile :</a:t>
            </a:r>
          </a:p>
          <a:p>
            <a:pPr>
              <a:buNone/>
            </a:pPr>
            <a:endParaRPr lang="en-GB" sz="1400" dirty="0"/>
          </a:p>
          <a:p>
            <a:pPr marL="342900" indent="-342900">
              <a:buFont typeface="Arial" panose="020B0604020202020204" pitchFamily="34" charset="0"/>
              <a:buChar char="•"/>
            </a:pPr>
            <a:r>
              <a:rPr lang="en-GB" sz="1400" b="1" dirty="0"/>
              <a:t>Diminuer le risque financier </a:t>
            </a:r>
            <a:r>
              <a:rPr lang="en-GB" sz="1400" dirty="0"/>
              <a:t>- pas besoin d'un investissement initial important</a:t>
            </a:r>
          </a:p>
          <a:p>
            <a:pPr marL="342900" indent="-342900">
              <a:buFont typeface="Arial" panose="020B0604020202020204" pitchFamily="34" charset="0"/>
              <a:buChar char="•"/>
            </a:pPr>
            <a:r>
              <a:rPr lang="en-GB" sz="1400" b="1" dirty="0"/>
              <a:t>Tester les eaux </a:t>
            </a:r>
            <a:r>
              <a:rPr lang="en-GB" sz="1400" dirty="0"/>
              <a:t>- découvrir si le travail indépendant correspond à votre vie et à votre personnalité</a:t>
            </a:r>
          </a:p>
          <a:p>
            <a:pPr marL="342900" indent="-342900">
              <a:buFont typeface="Arial" panose="020B0604020202020204" pitchFamily="34" charset="0"/>
              <a:buChar char="•"/>
            </a:pPr>
            <a:r>
              <a:rPr lang="en-GB" sz="1400" b="1" dirty="0"/>
              <a:t>Renforcer la confiance </a:t>
            </a:r>
            <a:r>
              <a:rPr lang="en-GB" sz="1400" dirty="0"/>
              <a:t>- tester son idée tout en apprenant au fur et à mesure</a:t>
            </a:r>
          </a:p>
          <a:p>
            <a:pPr marL="342900" indent="-342900">
              <a:buFont typeface="Arial" panose="020B0604020202020204" pitchFamily="34" charset="0"/>
              <a:buChar char="•"/>
            </a:pPr>
            <a:r>
              <a:rPr lang="en-GB" sz="1400" b="1" dirty="0"/>
              <a:t>Gagnez de l'argent tout en apprenant </a:t>
            </a:r>
            <a:r>
              <a:rPr lang="en-GB" sz="1400" dirty="0"/>
              <a:t>- même de petites étapes peuvent rapporter de l'argent et ouvrir de nouvelles opportunités.</a:t>
            </a:r>
          </a:p>
          <a:p>
            <a:pPr>
              <a:buFont typeface="Arial" panose="020B0604020202020204" pitchFamily="34" charset="0"/>
              <a:buChar char="•"/>
            </a:pPr>
            <a:endParaRPr lang="en-GB" sz="1400" dirty="0"/>
          </a:p>
          <a:p>
            <a:r>
              <a:rPr lang="en-GB" sz="1400" dirty="0"/>
              <a:t>Vous pouvez toujours vous développer plus tard, en ajoutant du temps, des services ou des clients lorsque vous êtes prêt.</a:t>
            </a:r>
          </a:p>
          <a:p>
            <a:endParaRPr lang="en-US" sz="1400" dirty="0"/>
          </a:p>
          <a:p>
            <a:endParaRPr lang="en-US" sz="1400" dirty="0"/>
          </a:p>
          <a:p>
            <a:endParaRPr lang="en-US" sz="1400" dirty="0"/>
          </a:p>
        </p:txBody>
      </p:sp>
      <p:sp>
        <p:nvSpPr>
          <p:cNvPr id="3" name="TextBox 2">
            <a:extLst>
              <a:ext uri="{FF2B5EF4-FFF2-40B4-BE49-F238E27FC236}">
                <a16:creationId xmlns:a16="http://schemas.microsoft.com/office/drawing/2014/main" id="{20460215-CACC-FF29-AF95-2C11850D76AF}"/>
              </a:ext>
            </a:extLst>
          </p:cNvPr>
          <p:cNvSpPr txBox="1"/>
          <p:nvPr/>
        </p:nvSpPr>
        <p:spPr>
          <a:xfrm>
            <a:off x="6205006" y="1290121"/>
            <a:ext cx="5573829" cy="4585871"/>
          </a:xfrm>
          <a:prstGeom prst="rect">
            <a:avLst/>
          </a:prstGeom>
          <a:solidFill>
            <a:srgbClr val="E6C8C7"/>
          </a:solidFill>
        </p:spPr>
        <p:txBody>
          <a:bodyPr wrap="square">
            <a:spAutoFit/>
          </a:bodyPr>
          <a:lstStyle/>
          <a:p>
            <a:pPr>
              <a:buNone/>
            </a:pPr>
            <a:r>
              <a:rPr lang="en-GB" sz="2000" b="1" dirty="0"/>
              <a:t>ENTREPRISES SAISONNIÈRES</a:t>
            </a:r>
          </a:p>
          <a:p>
            <a:pPr>
              <a:buNone/>
            </a:pPr>
            <a:r>
              <a:rPr lang="en-GB" sz="1600" dirty="0"/>
              <a:t>Une autre option flexible consiste à gérer une </a:t>
            </a:r>
            <a:r>
              <a:rPr lang="en-GB" sz="1600" b="1" dirty="0"/>
              <a:t>entreprise de restauration saisonnière, qui </a:t>
            </a:r>
            <a:r>
              <a:rPr lang="en-GB" sz="1600" dirty="0"/>
              <a:t>travaille en fonction des vacances, des horaires scolaires ou des événements culturels. Il peut s'agir d'une activité à temps plein pendant certains mois ou à temps partiel tout au long de l'année. En voici quelques exemples :</a:t>
            </a:r>
          </a:p>
          <a:p>
            <a:pPr>
              <a:buNone/>
            </a:pPr>
            <a:endParaRPr lang="en-GB" sz="1600" dirty="0"/>
          </a:p>
          <a:p>
            <a:pPr marL="285750" indent="-285750">
              <a:buFont typeface="Arial" panose="020B0604020202020204" pitchFamily="34" charset="0"/>
              <a:buChar char="•"/>
            </a:pPr>
            <a:r>
              <a:rPr lang="en-GB" sz="1600" dirty="0"/>
              <a:t>Cuisine ou service de traiteur pour des </a:t>
            </a:r>
            <a:r>
              <a:rPr lang="en-GB" sz="1600" b="1" dirty="0"/>
              <a:t>célébrations religieuses ou culturelles</a:t>
            </a:r>
            <a:endParaRPr lang="en-GB" sz="1600" dirty="0"/>
          </a:p>
          <a:p>
            <a:pPr marL="285750" indent="-285750">
              <a:buFont typeface="Arial" panose="020B0604020202020204" pitchFamily="34" charset="0"/>
              <a:buChar char="•"/>
            </a:pPr>
            <a:r>
              <a:rPr lang="en-GB" sz="1600" dirty="0"/>
              <a:t>Vendre de la nourriture de rue ou des en-cas lors de </a:t>
            </a:r>
            <a:r>
              <a:rPr lang="en-GB" sz="1600" b="1" dirty="0"/>
              <a:t>festivals ou de marchés d'été</a:t>
            </a:r>
            <a:endParaRPr lang="en-GB" sz="1600" dirty="0"/>
          </a:p>
          <a:p>
            <a:pPr marL="285750" indent="-285750">
              <a:buFont typeface="Arial" panose="020B0604020202020204" pitchFamily="34" charset="0"/>
              <a:buChar char="•"/>
            </a:pPr>
            <a:r>
              <a:rPr lang="en-GB" sz="1600" dirty="0"/>
              <a:t>Proposer des </a:t>
            </a:r>
            <a:r>
              <a:rPr lang="en-GB" sz="1600" b="1" dirty="0"/>
              <a:t>préparations de repas de fêtes </a:t>
            </a:r>
            <a:r>
              <a:rPr lang="en-GB" sz="1600" dirty="0"/>
              <a:t>ou des </a:t>
            </a:r>
            <a:r>
              <a:rPr lang="en-GB" sz="1600" b="1" dirty="0"/>
              <a:t>menus pour des événements spéciaux</a:t>
            </a:r>
            <a:endParaRPr lang="en-GB" sz="1600" dirty="0"/>
          </a:p>
          <a:p>
            <a:pPr marL="285750" indent="-285750">
              <a:buFont typeface="Arial" panose="020B0604020202020204" pitchFamily="34" charset="0"/>
              <a:buChar char="•"/>
            </a:pPr>
            <a:r>
              <a:rPr lang="en-GB" sz="1600" dirty="0"/>
              <a:t>Tenir des pop-ups ou des stands de nourriture pendant les </a:t>
            </a:r>
            <a:r>
              <a:rPr lang="en-GB" sz="1600" b="1" dirty="0"/>
              <a:t>périodes de forte activité </a:t>
            </a:r>
            <a:r>
              <a:rPr lang="en-GB" sz="1600" dirty="0"/>
              <a:t>(Ramadan, Noël, etc.).</a:t>
            </a:r>
          </a:p>
          <a:p>
            <a:endParaRPr lang="en-GB" sz="1600" dirty="0"/>
          </a:p>
          <a:p>
            <a:r>
              <a:rPr lang="en-GB" sz="1600" dirty="0"/>
              <a:t>Encore une fois, vous n'êtes pas obligé de tout faire en même temps. C'est votre cuisine, votre temps, votre façon de faire.</a:t>
            </a:r>
          </a:p>
        </p:txBody>
      </p:sp>
    </p:spTree>
    <p:extLst>
      <p:ext uri="{BB962C8B-B14F-4D97-AF65-F5344CB8AC3E}">
        <p14:creationId xmlns:p14="http://schemas.microsoft.com/office/powerpoint/2010/main" val="83413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sz="3200" dirty="0"/>
              <a:t>CRÉER UNE ENTREPRISE À TEMPS PARTIEL - UN EXEMPLE</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667036"/>
            <a:ext cx="5806539" cy="4672013"/>
          </a:xfrm>
        </p:spPr>
        <p:txBody>
          <a:bodyPr/>
          <a:lstStyle/>
          <a:p>
            <a:r>
              <a:rPr lang="en-US" b="1" dirty="0"/>
              <a:t>Mabel Chah </a:t>
            </a:r>
            <a:r>
              <a:rPr lang="en-US" dirty="0"/>
              <a:t>est arrivée en Irlande en provenance du Cameroun en 2013. Alors qu'elle vivait dans un </a:t>
            </a:r>
            <a:r>
              <a:rPr lang="en-US" dirty="0" err="1"/>
              <a:t>centre de </a:t>
            </a:r>
            <a:r>
              <a:rPr lang="en-US" dirty="0"/>
              <a:t>prise en charge directe à Sligo, elle a été l'une des forces motrices de la </a:t>
            </a:r>
            <a:r>
              <a:rPr lang="en-US" dirty="0">
                <a:hlinkClick r:id="rId2">
                  <a:extLst>
                    <a:ext uri="{A12FA001-AC4F-418D-AE19-62706E023703}">
                      <ahyp:hlinkClr xmlns:ahyp="http://schemas.microsoft.com/office/drawing/2018/hyperlinkcolor" val="tx"/>
                    </a:ext>
                  </a:extLst>
                </a:hlinkClick>
              </a:rPr>
              <a:t>Sligo Global Kitchen</a:t>
            </a:r>
            <a:r>
              <a:rPr lang="en-US" dirty="0"/>
              <a:t>, qui donne aux demandeurs d'asile la possibilité de cuisiner leurs propres plats dans la cuisine du Model Arts Centre et d'inviter la communauté locale à partager un repas.</a:t>
            </a:r>
          </a:p>
          <a:p>
            <a:endParaRPr lang="en-US" dirty="0"/>
          </a:p>
          <a:p>
            <a:r>
              <a:rPr lang="en-US" dirty="0"/>
              <a:t>Mabel a créé sa propre entreprise à temps partiel, Chah's Hot Sauce, qu'elle a pu combiner avec ses études et ses activités de chanteuse et d'auteur-compositeur.</a:t>
            </a:r>
          </a:p>
          <a:p>
            <a:endParaRPr lang="en-US" dirty="0"/>
          </a:p>
        </p:txBody>
      </p:sp>
      <p:sp>
        <p:nvSpPr>
          <p:cNvPr id="2" name="Freeform 1">
            <a:extLst>
              <a:ext uri="{FF2B5EF4-FFF2-40B4-BE49-F238E27FC236}">
                <a16:creationId xmlns:a16="http://schemas.microsoft.com/office/drawing/2014/main" id="{EA11610E-1E38-6C9C-6672-F3D1FC2F2043}"/>
              </a:ext>
            </a:extLst>
          </p:cNvPr>
          <p:cNvSpPr/>
          <p:nvPr/>
        </p:nvSpPr>
        <p:spPr>
          <a:xfrm>
            <a:off x="8273095" y="1523379"/>
            <a:ext cx="4169688"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dpi="0" rotWithShape="1">
            <a:blip r:embed="rId3"/>
            <a:srcRect/>
            <a:stretch>
              <a:fillRect t="-4032" b="-4032"/>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1156131C-3CE6-C383-5B7F-51BD8F417DD2}"/>
              </a:ext>
            </a:extLst>
          </p:cNvPr>
          <p:cNvSpPr/>
          <p:nvPr/>
        </p:nvSpPr>
        <p:spPr>
          <a:xfrm rot="3048013">
            <a:off x="6882472" y="3227949"/>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17330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34582" y="1534333"/>
            <a:ext cx="5226774" cy="3158610"/>
          </a:xfrm>
        </p:spPr>
        <p:txBody>
          <a:bodyPr>
            <a:normAutofit/>
          </a:bodyPr>
          <a:lstStyle/>
          <a:p>
            <a:r>
              <a:rPr lang="en-US" sz="4800" dirty="0">
                <a:solidFill>
                  <a:schemeClr val="bg1"/>
                </a:solidFill>
              </a:rPr>
              <a:t>L</a:t>
            </a:r>
            <a:r>
              <a:rPr lang="en-US" dirty="0"/>
              <a:t>’EXPLOITATION</a:t>
            </a:r>
            <a:r>
              <a:rPr lang="en-US" sz="4800" dirty="0">
                <a:solidFill>
                  <a:schemeClr val="bg1"/>
                </a:solidFill>
              </a:rPr>
              <a:t> - LE "COMMENT" D'UNE ENTREPRISE ALIMENTAIRE </a:t>
            </a:r>
          </a:p>
          <a:p>
            <a:endParaRPr lang="en-US" sz="4800" dirty="0">
              <a:solidFill>
                <a:schemeClr val="bg1"/>
              </a:solidFill>
            </a:endParaRP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grpSp>
        <p:nvGrpSpPr>
          <p:cNvPr id="2" name="Group 1">
            <a:extLst>
              <a:ext uri="{FF2B5EF4-FFF2-40B4-BE49-F238E27FC236}">
                <a16:creationId xmlns:a16="http://schemas.microsoft.com/office/drawing/2014/main" id="{9FF0F637-CBC0-2D11-FFE0-7FD8E7D46EEA}"/>
              </a:ext>
            </a:extLst>
          </p:cNvPr>
          <p:cNvGrpSpPr/>
          <p:nvPr/>
        </p:nvGrpSpPr>
        <p:grpSpPr>
          <a:xfrm>
            <a:off x="1360376" y="3456121"/>
            <a:ext cx="3296816" cy="2757387"/>
            <a:chOff x="4534941" y="638925"/>
            <a:chExt cx="1499470" cy="1254125"/>
          </a:xfrm>
        </p:grpSpPr>
        <p:pic>
          <p:nvPicPr>
            <p:cNvPr id="3" name="Picture 2" descr="Logo&#10;&#10;Description automatically generated with medium confidence">
              <a:extLst>
                <a:ext uri="{FF2B5EF4-FFF2-40B4-BE49-F238E27FC236}">
                  <a16:creationId xmlns:a16="http://schemas.microsoft.com/office/drawing/2014/main" id="{27E6DB9B-E9BA-4052-7A84-08FCEFF9E247}"/>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9" name="Picture 8" descr="Icon&#10;&#10;Description automatically generated">
              <a:extLst>
                <a:ext uri="{FF2B5EF4-FFF2-40B4-BE49-F238E27FC236}">
                  <a16:creationId xmlns:a16="http://schemas.microsoft.com/office/drawing/2014/main" id="{8907E9E9-E40D-A020-3314-7D19BFB86F5F}"/>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1070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DEVENIR OPÉRATIONNEL !</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642406" y="1347352"/>
            <a:ext cx="10907188" cy="4672013"/>
          </a:xfrm>
        </p:spPr>
        <p:txBody>
          <a:bodyPr/>
          <a:lstStyle/>
          <a:p>
            <a:r>
              <a:rPr lang="en-GB" sz="1800" dirty="0"/>
              <a:t>Il s'agit de l'aspect pratique de la création d'une entreprise alimentaire, qui vous permet de comprendre comment tout fonctionne dans la vie réelle. Il s'agit des décisions quotidiennes et des outils physiques dont vous aurez besoin pour préparer, servir et vendre vos produits alimentaires, que ce soit à la maison, dans une cuisine partagée ou sur un étal de marché.</a:t>
            </a:r>
          </a:p>
          <a:p>
            <a:endParaRPr lang="en-GB" sz="1800" dirty="0"/>
          </a:p>
          <a:p>
            <a:r>
              <a:rPr lang="en-GB" sz="1800" dirty="0"/>
              <a:t>Vous devrez prévoir :</a:t>
            </a:r>
          </a:p>
          <a:p>
            <a:pPr marL="457200" indent="-457200">
              <a:buFont typeface="+mj-lt"/>
              <a:buAutoNum type="arabicPeriod"/>
            </a:pPr>
            <a:r>
              <a:rPr lang="en-GB" sz="1800" b="1" dirty="0"/>
              <a:t>L'endroit où vous préparez vos aliments </a:t>
            </a:r>
            <a:r>
              <a:rPr lang="en-GB" sz="1800" dirty="0"/>
              <a:t>- cuisine à domicile, espace partagé, pop-up</a:t>
            </a:r>
          </a:p>
          <a:p>
            <a:pPr marL="457200" indent="-457200">
              <a:buFont typeface="+mj-lt"/>
              <a:buAutoNum type="arabicPeriod"/>
            </a:pPr>
            <a:r>
              <a:rPr lang="en-GB" sz="1800" b="1" dirty="0"/>
              <a:t>Quels sont les équipements et les outils dont vous avez besoin </a:t>
            </a:r>
            <a:r>
              <a:rPr lang="en-GB" sz="1800" dirty="0"/>
              <a:t>- pots, emballages, réfrigération, conteneurs de livraison ?</a:t>
            </a:r>
          </a:p>
          <a:p>
            <a:pPr marL="457200" indent="-457200">
              <a:buFont typeface="+mj-lt"/>
              <a:buAutoNum type="arabicPeriod"/>
            </a:pPr>
            <a:r>
              <a:rPr lang="en-GB" sz="1800" b="1" dirty="0"/>
              <a:t>L'origine des ingrédients et des fournitures </a:t>
            </a:r>
            <a:r>
              <a:rPr lang="en-GB" sz="1800" dirty="0"/>
              <a:t>- approvisionnement local, durable ou culturel</a:t>
            </a:r>
          </a:p>
          <a:p>
            <a:pPr marL="457200" indent="-457200">
              <a:buFont typeface="+mj-lt"/>
              <a:buAutoNum type="arabicPeriod"/>
            </a:pPr>
            <a:r>
              <a:rPr lang="en-GB" sz="1800" b="1" dirty="0"/>
              <a:t>Comment rester sûr et légal </a:t>
            </a:r>
            <a:r>
              <a:rPr lang="en-GB" sz="1800" dirty="0"/>
              <a:t>- hygiène alimentaire, traçabilité, propreté et conformité</a:t>
            </a:r>
          </a:p>
          <a:p>
            <a:pPr marL="457200" indent="-457200">
              <a:buFont typeface="+mj-lt"/>
              <a:buAutoNum type="arabicPeriod"/>
            </a:pPr>
            <a:r>
              <a:rPr lang="en-GB" sz="1800" b="1" dirty="0"/>
              <a:t>Comment vous emballez et stockez vos aliments </a:t>
            </a:r>
            <a:r>
              <a:rPr lang="en-GB" sz="1800" dirty="0"/>
              <a:t>- pour les marchés, les commandes en ligne ou la livraison.</a:t>
            </a:r>
          </a:p>
          <a:p>
            <a:pPr marL="457200" indent="-457200">
              <a:buFont typeface="+mj-lt"/>
              <a:buAutoNum type="arabicPeriod"/>
            </a:pPr>
            <a:r>
              <a:rPr lang="en-GB" sz="1800" b="1" dirty="0"/>
              <a:t>Comment fonctionne votre processus </a:t>
            </a:r>
            <a:r>
              <a:rPr lang="en-GB" sz="1800" dirty="0"/>
              <a:t>- de la cuisine à la vente et à la réception du paiement</a:t>
            </a:r>
          </a:p>
          <a:p>
            <a:pPr marL="342900" indent="-342900">
              <a:buFont typeface="Arial" panose="020B0604020202020204" pitchFamily="34" charset="0"/>
              <a:buChar char="•"/>
            </a:pPr>
            <a:endParaRPr lang="en-GB" sz="1800" dirty="0"/>
          </a:p>
          <a:p>
            <a:pPr marL="457200" indent="-457200">
              <a:buAutoNum type="arabicPeriod"/>
            </a:pPr>
            <a:r>
              <a:rPr lang="en-GB" sz="1800" dirty="0"/>
              <a:t>Choisir le </a:t>
            </a:r>
            <a:r>
              <a:rPr lang="en-GB" sz="1800" b="1" dirty="0"/>
              <a:t>bon espace pour cuisiner </a:t>
            </a:r>
            <a:r>
              <a:rPr lang="en-GB" sz="1800" dirty="0"/>
              <a:t>est l'une des décisions les plus importantes et les plus pratiques que vous aurez à prendre. Ce choix a une incidence sur l'organisation juridique, les normes d'hygiène, les besoins en équipement et la manière dont vous évoluerez au fil du temps.   Examinons quelques options..</a:t>
            </a:r>
          </a:p>
          <a:p>
            <a:endParaRPr lang="en-US" sz="1800" dirty="0"/>
          </a:p>
          <a:p>
            <a:endParaRPr lang="en-US" sz="1800" dirty="0"/>
          </a:p>
        </p:txBody>
      </p:sp>
    </p:spTree>
    <p:extLst>
      <p:ext uri="{BB962C8B-B14F-4D97-AF65-F5344CB8AC3E}">
        <p14:creationId xmlns:p14="http://schemas.microsoft.com/office/powerpoint/2010/main" val="294742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70A4-CC08-E5F7-8503-F8A3BF9AF80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2896E4F-D921-FA7F-245E-B55B5CE5789F}"/>
              </a:ext>
            </a:extLst>
          </p:cNvPr>
          <p:cNvSpPr>
            <a:spLocks noGrp="1"/>
          </p:cNvSpPr>
          <p:nvPr>
            <p:ph type="body" sz="quarter" idx="27"/>
          </p:nvPr>
        </p:nvSpPr>
        <p:spPr/>
        <p:txBody>
          <a:bodyPr/>
          <a:lstStyle/>
          <a:p>
            <a:r>
              <a:rPr lang="en-US" dirty="0"/>
              <a:t>1. </a:t>
            </a:r>
            <a:r>
              <a:rPr lang="en-GB" b="1" dirty="0"/>
              <a:t>Où préparerez-vous vos aliments ?</a:t>
            </a:r>
            <a:endParaRPr lang="en-US" dirty="0"/>
          </a:p>
        </p:txBody>
      </p:sp>
      <p:sp>
        <p:nvSpPr>
          <p:cNvPr id="4" name="Text Placeholder 3">
            <a:extLst>
              <a:ext uri="{FF2B5EF4-FFF2-40B4-BE49-F238E27FC236}">
                <a16:creationId xmlns:a16="http://schemas.microsoft.com/office/drawing/2014/main" id="{2F2F0CCC-7D3B-EBFD-1583-531593F4C89D}"/>
              </a:ext>
            </a:extLst>
          </p:cNvPr>
          <p:cNvSpPr>
            <a:spLocks noGrp="1"/>
          </p:cNvSpPr>
          <p:nvPr>
            <p:ph type="body" sz="quarter" idx="14"/>
          </p:nvPr>
        </p:nvSpPr>
        <p:spPr>
          <a:xfrm>
            <a:off x="292783" y="1317412"/>
            <a:ext cx="8447806" cy="4672013"/>
          </a:xfrm>
        </p:spPr>
        <p:txBody>
          <a:bodyPr/>
          <a:lstStyle/>
          <a:p>
            <a:r>
              <a:rPr lang="en-GB" sz="1600" dirty="0"/>
              <a:t>Vos conditions de vie personnelles vous permettent-elles de produire à partir d'une </a:t>
            </a:r>
            <a:r>
              <a:rPr lang="en-GB" sz="1600" b="1" dirty="0">
                <a:solidFill>
                  <a:srgbClr val="94C7B0"/>
                </a:solidFill>
              </a:rPr>
              <a:t>cuisine familiale </a:t>
            </a:r>
            <a:r>
              <a:rPr lang="en-GB" sz="1600" dirty="0"/>
              <a:t>?</a:t>
            </a:r>
          </a:p>
          <a:p>
            <a:r>
              <a:rPr lang="en-GB" sz="1600" b="1" noProof="1">
                <a:solidFill>
                  <a:schemeClr val="bg1"/>
                </a:solidFill>
              </a:rPr>
              <a:t>#</a:t>
            </a:r>
          </a:p>
          <a:p>
            <a:pPr>
              <a:buNone/>
            </a:pPr>
            <a:r>
              <a:rPr lang="en-GB" sz="1600" dirty="0"/>
              <a:t>Dans de nombreux pays de l'UE, vous </a:t>
            </a:r>
            <a:r>
              <a:rPr lang="en-GB" sz="1600" b="1" dirty="0"/>
              <a:t>pouvez légalement préparer des aliments à domicile, </a:t>
            </a:r>
            <a:r>
              <a:rPr lang="en-GB" sz="1600" dirty="0"/>
              <a:t>mais uniquement si votre cuisine répond à certaines normes d'hygiène et de sécurité. Cette pratique est souvent autorisée pour les aliments non périssables et à faible risque (tels que les confitures, les mélanges d'épices ou les produits de boulangerie) ou pour la restauration à petite échelle.</a:t>
            </a:r>
          </a:p>
          <a:p>
            <a:pPr>
              <a:buNone/>
            </a:pPr>
            <a:endParaRPr lang="en-GB" sz="1600" dirty="0"/>
          </a:p>
          <a:p>
            <a:pPr>
              <a:buNone/>
            </a:pPr>
            <a:r>
              <a:rPr lang="en-GB" sz="1600" dirty="0"/>
              <a:t>Points à prendre en compte :</a:t>
            </a:r>
          </a:p>
          <a:p>
            <a:pPr marL="285750" indent="-285750">
              <a:buFont typeface="Arial" panose="020B0604020202020204" pitchFamily="34" charset="0"/>
              <a:buChar char="•"/>
            </a:pPr>
            <a:r>
              <a:rPr lang="en-GB" sz="1600" dirty="0"/>
              <a:t>Disposez-vous d'un </a:t>
            </a:r>
            <a:r>
              <a:rPr lang="en-GB" sz="1600" b="1" dirty="0"/>
              <a:t>espace de stockage séparé </a:t>
            </a:r>
            <a:r>
              <a:rPr lang="en-GB" sz="1600" dirty="0"/>
              <a:t>pour les ingrédients et le matériel de votre entreprise ?</a:t>
            </a:r>
          </a:p>
          <a:p>
            <a:pPr marL="285750" indent="-285750">
              <a:buFont typeface="Arial" panose="020B0604020202020204" pitchFamily="34" charset="0"/>
              <a:buChar char="•"/>
            </a:pPr>
            <a:r>
              <a:rPr lang="en-GB" sz="1600" dirty="0"/>
              <a:t>Votre cuisine est-elle </a:t>
            </a:r>
            <a:r>
              <a:rPr lang="en-GB" sz="1600" b="1" dirty="0"/>
              <a:t>très propre et sans désordre </a:t>
            </a:r>
            <a:r>
              <a:rPr lang="en-GB" sz="1600" dirty="0"/>
              <a:t>?</a:t>
            </a:r>
          </a:p>
          <a:p>
            <a:pPr marL="285750" indent="-285750">
              <a:buFont typeface="Arial" panose="020B0604020202020204" pitchFamily="34" charset="0"/>
              <a:buChar char="•"/>
            </a:pPr>
            <a:r>
              <a:rPr lang="en-GB" sz="1600" dirty="0"/>
              <a:t>Pouvez-vous vous assurer qu'</a:t>
            </a:r>
            <a:r>
              <a:rPr lang="en-GB" sz="1600" b="1" dirty="0"/>
              <a:t>aucun animal domestique ou enfant </a:t>
            </a:r>
            <a:r>
              <a:rPr lang="en-GB" sz="1600" dirty="0"/>
              <a:t>n'interfère avec la production ?</a:t>
            </a:r>
          </a:p>
          <a:p>
            <a:pPr marL="285750" indent="-285750">
              <a:buFont typeface="Arial" panose="020B0604020202020204" pitchFamily="34" charset="0"/>
              <a:buChar char="•"/>
            </a:pPr>
            <a:r>
              <a:rPr lang="en-GB" sz="1600" dirty="0"/>
              <a:t>Devez-vous </a:t>
            </a:r>
            <a:r>
              <a:rPr lang="en-GB" sz="1600" b="1" dirty="0"/>
              <a:t>enregistrer votre cuisine à domicile </a:t>
            </a:r>
            <a:r>
              <a:rPr lang="en-GB" sz="1600" dirty="0"/>
              <a:t>auprès des autorités alimentaires locales ?</a:t>
            </a:r>
          </a:p>
          <a:p>
            <a:pPr marL="285750" indent="-285750">
              <a:buFont typeface="Arial" panose="020B0604020202020204" pitchFamily="34" charset="0"/>
              <a:buChar char="•"/>
            </a:pPr>
            <a:endParaRPr lang="en-GB" sz="1400" dirty="0"/>
          </a:p>
          <a:p>
            <a:r>
              <a:rPr lang="en-GB" sz="1400" dirty="0"/>
              <a:t>💡 </a:t>
            </a:r>
            <a:r>
              <a:rPr lang="en-GB" sz="1400" b="1" dirty="0"/>
              <a:t>Renseignez-vous auprès de votre municipalité ou de votre agence locale de sécurité alimentaire </a:t>
            </a:r>
            <a:r>
              <a:rPr lang="en-GB" sz="1400" dirty="0"/>
              <a:t>(elles disposent souvent de directives en plusieurs langues).</a:t>
            </a:r>
          </a:p>
          <a:p>
            <a:endParaRPr lang="en-GB" sz="1400" dirty="0"/>
          </a:p>
          <a:p>
            <a:endParaRPr lang="en-US" sz="1600" b="1" noProof="1">
              <a:solidFill>
                <a:schemeClr val="bg1"/>
              </a:solidFill>
            </a:endParaRPr>
          </a:p>
          <a:p>
            <a:endParaRPr lang="en-US" sz="1600" dirty="0"/>
          </a:p>
          <a:p>
            <a:endParaRPr lang="en-US" sz="1600" dirty="0"/>
          </a:p>
        </p:txBody>
      </p:sp>
      <p:pic>
        <p:nvPicPr>
          <p:cNvPr id="3" name="Picture 2" descr="A person in a kitchen cooking">
            <a:extLst>
              <a:ext uri="{FF2B5EF4-FFF2-40B4-BE49-F238E27FC236}">
                <a16:creationId xmlns:a16="http://schemas.microsoft.com/office/drawing/2014/main" id="{38A13CC7-0A6D-98EA-1339-98ED36A27852}"/>
              </a:ext>
            </a:extLst>
          </p:cNvPr>
          <p:cNvPicPr>
            <a:picLocks noChangeAspect="1"/>
          </p:cNvPicPr>
          <p:nvPr/>
        </p:nvPicPr>
        <p:blipFill>
          <a:blip r:embed="rId2">
            <a:extLst>
              <a:ext uri="{837473B0-CC2E-450A-ABE3-18F120FF3D39}">
                <a1611:picAttrSrcUrl xmlns:a1611="http://schemas.microsoft.com/office/drawing/2016/11/main" r:id="rId3"/>
              </a:ext>
            </a:extLst>
          </a:blip>
          <a:srcRect l="32072" r="11383"/>
          <a:stretch/>
        </p:blipFill>
        <p:spPr>
          <a:xfrm>
            <a:off x="8980673" y="2433918"/>
            <a:ext cx="2918545" cy="2949388"/>
          </a:xfrm>
          <a:prstGeom prst="rect">
            <a:avLst/>
          </a:prstGeom>
        </p:spPr>
      </p:pic>
    </p:spTree>
    <p:extLst>
      <p:ext uri="{BB962C8B-B14F-4D97-AF65-F5344CB8AC3E}">
        <p14:creationId xmlns:p14="http://schemas.microsoft.com/office/powerpoint/2010/main" val="321469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9AEAF-9E47-B79E-527B-D2269F1B7D1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B2BB155-852A-D532-6E6A-4DF862610C8E}"/>
              </a:ext>
            </a:extLst>
          </p:cNvPr>
          <p:cNvSpPr>
            <a:spLocks noGrp="1"/>
          </p:cNvSpPr>
          <p:nvPr>
            <p:ph type="body" sz="quarter" idx="27"/>
          </p:nvPr>
        </p:nvSpPr>
        <p:spPr/>
        <p:txBody>
          <a:bodyPr/>
          <a:lstStyle/>
          <a:p>
            <a:r>
              <a:rPr lang="en-US" dirty="0"/>
              <a:t>1. </a:t>
            </a:r>
            <a:r>
              <a:rPr lang="en-GB" b="1" dirty="0"/>
              <a:t>Où préparerez-vous vos aliments ?</a:t>
            </a:r>
            <a:endParaRPr lang="en-US" dirty="0"/>
          </a:p>
        </p:txBody>
      </p:sp>
      <p:sp>
        <p:nvSpPr>
          <p:cNvPr id="4" name="Text Placeholder 3">
            <a:extLst>
              <a:ext uri="{FF2B5EF4-FFF2-40B4-BE49-F238E27FC236}">
                <a16:creationId xmlns:a16="http://schemas.microsoft.com/office/drawing/2014/main" id="{4798891C-FB7D-7E18-0140-4932FA821AC4}"/>
              </a:ext>
            </a:extLst>
          </p:cNvPr>
          <p:cNvSpPr>
            <a:spLocks noGrp="1"/>
          </p:cNvSpPr>
          <p:nvPr>
            <p:ph type="body" sz="quarter" idx="14"/>
          </p:nvPr>
        </p:nvSpPr>
        <p:spPr>
          <a:xfrm>
            <a:off x="642406" y="1424989"/>
            <a:ext cx="10907188" cy="4672013"/>
          </a:xfrm>
        </p:spPr>
        <p:txBody>
          <a:bodyPr/>
          <a:lstStyle/>
          <a:p>
            <a:pPr>
              <a:buNone/>
            </a:pPr>
            <a:r>
              <a:rPr lang="en-GB" b="1" dirty="0"/>
              <a:t>Êtes-vous autorisé à produire des aliments à domicile en toute légalité ?</a:t>
            </a:r>
          </a:p>
          <a:p>
            <a:pPr>
              <a:buNone/>
            </a:pPr>
            <a:endParaRPr lang="en-GB" b="1" dirty="0"/>
          </a:p>
          <a:p>
            <a:pPr>
              <a:buNone/>
            </a:pPr>
            <a:r>
              <a:rPr lang="en-GB" dirty="0"/>
              <a:t>Chaque pays de l'UE, et souvent chaque ville, a des règles différentes. Vous devrez :</a:t>
            </a:r>
          </a:p>
          <a:p>
            <a:pPr marL="342900" indent="-342900">
              <a:buFont typeface="Arial" panose="020B0604020202020204" pitchFamily="34" charset="0"/>
              <a:buChar char="•"/>
            </a:pPr>
            <a:r>
              <a:rPr lang="en-GB" b="1" dirty="0"/>
              <a:t>Enregistrez votre entreprise alimentaire </a:t>
            </a:r>
            <a:r>
              <a:rPr lang="en-GB" dirty="0"/>
              <a:t>auprès des autorités locales</a:t>
            </a:r>
          </a:p>
          <a:p>
            <a:pPr marL="342900" indent="-342900">
              <a:buFont typeface="Arial" panose="020B0604020202020204" pitchFamily="34" charset="0"/>
              <a:buChar char="•"/>
            </a:pPr>
            <a:r>
              <a:rPr lang="en-GB" b="1" dirty="0"/>
              <a:t>Suivre un cours de sécurité alimentaire ou obtenir un certificat d'hygiène</a:t>
            </a:r>
            <a:endParaRPr lang="en-GB" dirty="0"/>
          </a:p>
          <a:p>
            <a:pPr marL="342900" indent="-342900">
              <a:buFont typeface="Arial" panose="020B0604020202020204" pitchFamily="34" charset="0"/>
              <a:buChar char="•"/>
            </a:pPr>
            <a:r>
              <a:rPr lang="en-GB" dirty="0"/>
              <a:t>Être ouvert aux </a:t>
            </a:r>
            <a:r>
              <a:rPr lang="en-GB" b="1" dirty="0"/>
              <a:t>inspections sanitaires </a:t>
            </a:r>
            <a:r>
              <a:rPr lang="en-GB" dirty="0"/>
              <a:t>à domicile</a:t>
            </a:r>
          </a:p>
          <a:p>
            <a:pPr marL="342900" indent="-342900">
              <a:buFont typeface="Arial" panose="020B0604020202020204" pitchFamily="34" charset="0"/>
              <a:buChar char="•"/>
            </a:pPr>
            <a:r>
              <a:rPr lang="en-GB" dirty="0"/>
              <a:t>Séparer clairement l'espace de cuisson </a:t>
            </a:r>
            <a:r>
              <a:rPr lang="en-GB" b="1" dirty="0"/>
              <a:t>personnel de l'</a:t>
            </a:r>
            <a:r>
              <a:rPr lang="en-GB" dirty="0"/>
              <a:t>espace de cuisson </a:t>
            </a:r>
            <a:r>
              <a:rPr lang="en-GB" b="1" dirty="0"/>
              <a:t>professionnel</a:t>
            </a:r>
          </a:p>
          <a:p>
            <a:pPr>
              <a:buFont typeface="Arial" panose="020B0604020202020204" pitchFamily="34" charset="0"/>
              <a:buChar char="•"/>
            </a:pPr>
            <a:endParaRPr lang="en-GB" dirty="0"/>
          </a:p>
          <a:p>
            <a:pPr>
              <a:buNone/>
            </a:pPr>
            <a:r>
              <a:rPr lang="en-GB" dirty="0"/>
              <a:t>En cas de doute, commencez par prendre contact :</a:t>
            </a:r>
          </a:p>
          <a:p>
            <a:pPr marL="342900" indent="-342900">
              <a:buFont typeface="Arial" panose="020B0604020202020204" pitchFamily="34" charset="0"/>
              <a:buChar char="•"/>
            </a:pPr>
            <a:r>
              <a:rPr lang="en-GB" b="1" dirty="0"/>
              <a:t>Le bureau de </a:t>
            </a:r>
            <a:r>
              <a:rPr lang="en-GB" dirty="0"/>
              <a:t>votre </a:t>
            </a:r>
            <a:r>
              <a:rPr lang="en-GB" b="1" dirty="0"/>
              <a:t>municipalité</a:t>
            </a:r>
            <a:endParaRPr lang="en-GB" dirty="0"/>
          </a:p>
          <a:p>
            <a:pPr marL="342900" indent="-342900">
              <a:buFont typeface="Arial" panose="020B0604020202020204" pitchFamily="34" charset="0"/>
              <a:buChar char="•"/>
            </a:pPr>
            <a:r>
              <a:rPr lang="en-GB" dirty="0"/>
              <a:t>L'</a:t>
            </a:r>
            <a:r>
              <a:rPr lang="en-GB" b="1" dirty="0"/>
              <a:t>agence </a:t>
            </a:r>
            <a:r>
              <a:rPr lang="en-GB" dirty="0"/>
              <a:t>locale </a:t>
            </a:r>
            <a:r>
              <a:rPr lang="en-GB" b="1" dirty="0"/>
              <a:t>de sécurité alimentaire </a:t>
            </a:r>
            <a:r>
              <a:rPr lang="en-GB" dirty="0"/>
              <a:t>ou le </a:t>
            </a:r>
            <a:r>
              <a:rPr lang="en-GB" b="1" dirty="0"/>
              <a:t>service de santé publique</a:t>
            </a:r>
            <a:endParaRPr lang="en-GB" dirty="0"/>
          </a:p>
          <a:p>
            <a:pPr marL="342900" indent="-342900">
              <a:buFont typeface="Arial" panose="020B0604020202020204" pitchFamily="34" charset="0"/>
              <a:buChar char="•"/>
            </a:pPr>
            <a:r>
              <a:rPr lang="en-GB" dirty="0"/>
              <a:t>Une </a:t>
            </a:r>
            <a:r>
              <a:rPr lang="en-GB" b="1" dirty="0"/>
              <a:t>entreprise locale de femmes ou un groupe de soutien aux migrants </a:t>
            </a:r>
            <a:r>
              <a:rPr lang="en-GB" dirty="0"/>
              <a:t>- ils disposent souvent d'informations dans votre langue.</a:t>
            </a:r>
          </a:p>
          <a:p>
            <a:endParaRPr lang="en-GB" sz="2000" dirty="0"/>
          </a:p>
          <a:p>
            <a:endParaRPr lang="en-US" b="1" noProof="1">
              <a:solidFill>
                <a:schemeClr val="bg1"/>
              </a:solidFill>
            </a:endParaRPr>
          </a:p>
          <a:p>
            <a:endParaRPr lang="en-US" dirty="0"/>
          </a:p>
          <a:p>
            <a:endParaRPr lang="en-US" dirty="0"/>
          </a:p>
        </p:txBody>
      </p:sp>
    </p:spTree>
    <p:extLst>
      <p:ext uri="{BB962C8B-B14F-4D97-AF65-F5344CB8AC3E}">
        <p14:creationId xmlns:p14="http://schemas.microsoft.com/office/powerpoint/2010/main" val="369643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26068" y="1751193"/>
            <a:ext cx="700387" cy="340283"/>
          </a:xfrm>
        </p:spPr>
        <p:txBody>
          <a:bodyPr/>
          <a:lstStyle/>
          <a:p>
            <a:pPr algn="l"/>
            <a:r>
              <a:rPr lang="en-US"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726455" y="1703916"/>
            <a:ext cx="9252000" cy="340283"/>
          </a:xfrm>
        </p:spPr>
        <p:txBody>
          <a:bodyPr/>
          <a:lstStyle/>
          <a:p>
            <a:pPr>
              <a:tabLst>
                <a:tab pos="8577263" algn="l"/>
              </a:tabLst>
            </a:pPr>
            <a:r>
              <a:rPr lang="en-GB" sz="2400" b="0" i="0" dirty="0">
                <a:solidFill>
                  <a:srgbClr val="382B1B"/>
                </a:solidFill>
                <a:effectLst/>
              </a:rPr>
              <a:t>Être en affaires - Fabriquer des produits ou fournir un service</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26068" y="2265834"/>
            <a:ext cx="700387" cy="340283"/>
          </a:xfrm>
        </p:spPr>
        <p:txBody>
          <a:bodyPr/>
          <a:lstStyle/>
          <a:p>
            <a:pPr algn="l"/>
            <a:r>
              <a:rPr lang="en-US"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726455" y="3299814"/>
            <a:ext cx="9509707" cy="395939"/>
          </a:xfrm>
        </p:spPr>
        <p:txBody>
          <a:bodyPr/>
          <a:lstStyle/>
          <a:p>
            <a:pPr>
              <a:tabLst>
                <a:tab pos="8577263" algn="l"/>
              </a:tabLst>
            </a:pPr>
            <a:r>
              <a:rPr lang="en-GB" sz="2400" dirty="0">
                <a:solidFill>
                  <a:srgbClr val="382B1B"/>
                </a:solidFill>
              </a:rPr>
              <a:t>Démarrage d'une activité en ligne</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26068" y="3295116"/>
            <a:ext cx="700387" cy="340283"/>
          </a:xfrm>
        </p:spPr>
        <p:txBody>
          <a:bodyPr/>
          <a:lstStyle/>
          <a:p>
            <a:pPr algn="l"/>
            <a:r>
              <a:rPr lang="en-US"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26455" y="2278657"/>
            <a:ext cx="9829736" cy="335595"/>
          </a:xfrm>
        </p:spPr>
        <p:txBody>
          <a:bodyPr/>
          <a:lstStyle/>
          <a:p>
            <a:pPr>
              <a:tabLst>
                <a:tab pos="8577263" algn="l"/>
              </a:tabLst>
            </a:pPr>
            <a:r>
              <a:rPr lang="en-GB" sz="2400" b="0" i="0" dirty="0">
                <a:solidFill>
                  <a:srgbClr val="382B1B"/>
                </a:solidFill>
                <a:effectLst/>
              </a:rPr>
              <a:t>Opérations - Le "comment" de l'entreprise</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Contenu</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26068" y="2780475"/>
            <a:ext cx="700387" cy="340283"/>
          </a:xfrm>
        </p:spPr>
        <p:txBody>
          <a:bodyPr/>
          <a:lstStyle/>
          <a:p>
            <a:pPr algn="l"/>
            <a:r>
              <a:rPr lang="en-US"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726455" y="3825717"/>
            <a:ext cx="9252000" cy="340283"/>
          </a:xfrm>
        </p:spPr>
        <p:txBody>
          <a:bodyPr/>
          <a:lstStyle/>
          <a:p>
            <a:pPr>
              <a:tabLst>
                <a:tab pos="8577263" algn="l"/>
              </a:tabLst>
            </a:pPr>
            <a:r>
              <a:rPr lang="en-GB" sz="2400" b="0" i="0" dirty="0">
                <a:solidFill>
                  <a:srgbClr val="382B1B"/>
                </a:solidFill>
                <a:effectLst/>
              </a:rPr>
              <a:t>Démarrez votre activité avec votre propre site web</a:t>
            </a:r>
            <a:endParaRPr lang="en-US" dirty="0"/>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1026068" y="3809757"/>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05</a:t>
            </a:r>
          </a:p>
        </p:txBody>
      </p:sp>
      <p:sp>
        <p:nvSpPr>
          <p:cNvPr id="4" name="Text Placeholder 12">
            <a:extLst>
              <a:ext uri="{FF2B5EF4-FFF2-40B4-BE49-F238E27FC236}">
                <a16:creationId xmlns:a16="http://schemas.microsoft.com/office/drawing/2014/main" id="{123AD0F2-5FA4-5C82-572C-CB5E14C4FCE5}"/>
              </a:ext>
            </a:extLst>
          </p:cNvPr>
          <p:cNvSpPr txBox="1">
            <a:spLocks/>
          </p:cNvSpPr>
          <p:nvPr/>
        </p:nvSpPr>
        <p:spPr>
          <a:xfrm>
            <a:off x="1726455" y="2817020"/>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L'aspect juridique de la création d'entreprise</a:t>
            </a:r>
          </a:p>
        </p:txBody>
      </p:sp>
      <p:pic>
        <p:nvPicPr>
          <p:cNvPr id="6" name="Picture 5">
            <a:extLst>
              <a:ext uri="{FF2B5EF4-FFF2-40B4-BE49-F238E27FC236}">
                <a16:creationId xmlns:a16="http://schemas.microsoft.com/office/drawing/2014/main" id="{DB86F61F-01C6-52CF-77AC-3896E1E3DBD3}"/>
              </a:ext>
            </a:extLst>
          </p:cNvPr>
          <p:cNvPicPr>
            <a:picLocks noChangeAspect="1"/>
          </p:cNvPicPr>
          <p:nvPr/>
        </p:nvPicPr>
        <p:blipFill>
          <a:blip r:embed="rId2"/>
          <a:stretch>
            <a:fillRect/>
          </a:stretch>
        </p:blipFill>
        <p:spPr>
          <a:xfrm>
            <a:off x="1447533" y="4977364"/>
            <a:ext cx="8915465" cy="1009657"/>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2FB6-2EE7-70B0-F87D-AC0DF8E031B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5239756-60F7-C40D-0B9D-3FC7E88131CB}"/>
              </a:ext>
            </a:extLst>
          </p:cNvPr>
          <p:cNvSpPr>
            <a:spLocks noGrp="1"/>
          </p:cNvSpPr>
          <p:nvPr>
            <p:ph type="body" sz="quarter" idx="27"/>
          </p:nvPr>
        </p:nvSpPr>
        <p:spPr/>
        <p:txBody>
          <a:bodyPr/>
          <a:lstStyle/>
          <a:p>
            <a:r>
              <a:rPr lang="en-US" dirty="0"/>
              <a:t>1. </a:t>
            </a:r>
            <a:r>
              <a:rPr lang="en-GB" b="1" dirty="0"/>
              <a:t>Où préparerez-vous vos aliments ?</a:t>
            </a:r>
            <a:endParaRPr lang="en-US" dirty="0"/>
          </a:p>
        </p:txBody>
      </p:sp>
      <p:sp>
        <p:nvSpPr>
          <p:cNvPr id="4" name="Text Placeholder 3">
            <a:extLst>
              <a:ext uri="{FF2B5EF4-FFF2-40B4-BE49-F238E27FC236}">
                <a16:creationId xmlns:a16="http://schemas.microsoft.com/office/drawing/2014/main" id="{2386F175-A534-2FA2-FA26-874B799E3B4C}"/>
              </a:ext>
            </a:extLst>
          </p:cNvPr>
          <p:cNvSpPr>
            <a:spLocks noGrp="1"/>
          </p:cNvSpPr>
          <p:nvPr>
            <p:ph type="body" sz="quarter" idx="14"/>
          </p:nvPr>
        </p:nvSpPr>
        <p:spPr>
          <a:xfrm>
            <a:off x="292782" y="1236729"/>
            <a:ext cx="11648205" cy="4672013"/>
          </a:xfrm>
        </p:spPr>
        <p:txBody>
          <a:bodyPr/>
          <a:lstStyle/>
          <a:p>
            <a:pPr>
              <a:buNone/>
            </a:pPr>
            <a:r>
              <a:rPr lang="en-GB" sz="1600" b="1" dirty="0">
                <a:solidFill>
                  <a:srgbClr val="94C7B0"/>
                </a:solidFill>
              </a:rPr>
              <a:t>Cuisines partagées ou communautaires/incubateurs</a:t>
            </a:r>
          </a:p>
          <a:p>
            <a:pPr>
              <a:buNone/>
            </a:pPr>
            <a:r>
              <a:rPr lang="en-GB" sz="1600" dirty="0"/>
              <a:t>Si votre domicile ne convient pas ou n'est pas autorisé, vous pouvez louer du temps dans une </a:t>
            </a:r>
            <a:r>
              <a:rPr lang="en-GB" sz="1600" b="1" dirty="0"/>
              <a:t>cuisine agréée </a:t>
            </a:r>
            <a:r>
              <a:rPr lang="en-GB" sz="1600" dirty="0"/>
              <a:t>conçue pour les petites entreprises. Ce sont d'excellentes options car elles répondent déjà aux normes de sécurité alimentaire et disposent de l'équipement professionnel dont vous avez besoin.</a:t>
            </a:r>
          </a:p>
          <a:p>
            <a:pPr>
              <a:buNone/>
            </a:pPr>
            <a:endParaRPr lang="en-GB" sz="1600" dirty="0"/>
          </a:p>
          <a:p>
            <a:pPr>
              <a:buNone/>
            </a:pPr>
            <a:r>
              <a:rPr lang="en-GB" sz="1600" b="1" dirty="0">
                <a:solidFill>
                  <a:srgbClr val="94C7B0"/>
                </a:solidFill>
              </a:rPr>
              <a:t>Qu'est-ce que c'est ?</a:t>
            </a:r>
          </a:p>
          <a:p>
            <a:pPr marL="342900" indent="-342900">
              <a:buFont typeface="Arial" panose="020B0604020202020204" pitchFamily="34" charset="0"/>
              <a:buChar char="•"/>
            </a:pPr>
            <a:r>
              <a:rPr lang="en-GB" sz="1600" b="1" dirty="0">
                <a:solidFill>
                  <a:srgbClr val="94C7B0"/>
                </a:solidFill>
              </a:rPr>
              <a:t>Cuisines partagées </a:t>
            </a:r>
            <a:r>
              <a:rPr lang="en-GB" sz="1600" dirty="0">
                <a:solidFill>
                  <a:srgbClr val="94C7B0"/>
                </a:solidFill>
              </a:rPr>
              <a:t>: </a:t>
            </a:r>
            <a:r>
              <a:rPr lang="en-GB" sz="1600" dirty="0"/>
              <a:t>Cuisines commerciales que plusieurs petites entreprises alimentaires louent à l'heure ou à la journée. Elles sont souvent utilisées par les traiteurs, les boulangers ou les cuisiniers ambulants.</a:t>
            </a:r>
          </a:p>
          <a:p>
            <a:pPr marL="342900" indent="-342900">
              <a:buFont typeface="Arial" panose="020B0604020202020204" pitchFamily="34" charset="0"/>
              <a:buChar char="•"/>
            </a:pPr>
            <a:r>
              <a:rPr lang="en-GB" sz="1600" b="1" dirty="0">
                <a:solidFill>
                  <a:srgbClr val="94C7B0"/>
                </a:solidFill>
              </a:rPr>
              <a:t>Cuisines communautaires/incubateurs </a:t>
            </a:r>
            <a:r>
              <a:rPr lang="en-GB" sz="1600" dirty="0">
                <a:solidFill>
                  <a:srgbClr val="94C7B0"/>
                </a:solidFill>
              </a:rPr>
              <a:t>: </a:t>
            </a:r>
            <a:r>
              <a:rPr lang="en-GB" sz="1600" dirty="0"/>
              <a:t>Généralement gérées par des organisations à but non lucratif ou des conseils locaux, ces cuisines soutiennent les micro-entreprises en leur offrant un espace, une formation et un mentorat.</a:t>
            </a:r>
          </a:p>
          <a:p>
            <a:pPr marL="342900" indent="-342900">
              <a:buFont typeface="Arial" panose="020B0604020202020204" pitchFamily="34" charset="0"/>
              <a:buChar char="•"/>
            </a:pPr>
            <a:r>
              <a:rPr lang="en-GB" sz="1600" dirty="0"/>
              <a:t>Ils comprennent souvent des entrepôts, des chambres froides, des zones de livraison et parfois un service d'emballage.</a:t>
            </a:r>
          </a:p>
          <a:p>
            <a:endParaRPr lang="en-GB" sz="800" dirty="0"/>
          </a:p>
          <a:p>
            <a:r>
              <a:rPr lang="en-GB" sz="1600" b="1" dirty="0"/>
              <a:t>Avantages :</a:t>
            </a:r>
          </a:p>
          <a:p>
            <a:pPr marL="342900" indent="-342900">
              <a:buFont typeface="Arial" panose="020B0604020202020204" pitchFamily="34" charset="0"/>
              <a:buChar char="•"/>
            </a:pPr>
            <a:r>
              <a:rPr lang="en-GB" sz="1600" dirty="0"/>
              <a:t>Pas besoin d'investir dans un équipement coûteux au départ</a:t>
            </a:r>
          </a:p>
          <a:p>
            <a:pPr marL="342900" indent="-342900">
              <a:buFont typeface="Arial" panose="020B0604020202020204" pitchFamily="34" charset="0"/>
              <a:buChar char="•"/>
            </a:pPr>
            <a:r>
              <a:rPr lang="en-GB" sz="1600" dirty="0"/>
              <a:t>Accès à un espace propre, légal et professionnel</a:t>
            </a:r>
          </a:p>
          <a:p>
            <a:pPr marL="342900" indent="-342900">
              <a:buFont typeface="Arial" panose="020B0604020202020204" pitchFamily="34" charset="0"/>
              <a:buChar char="•"/>
            </a:pPr>
            <a:r>
              <a:rPr lang="en-GB" sz="1600" dirty="0"/>
              <a:t>Possibilités d'entrer en contact avec d'autres petits producteurs de denrées alimentaires</a:t>
            </a:r>
          </a:p>
          <a:p>
            <a:endParaRPr lang="en-GB" sz="1600" dirty="0"/>
          </a:p>
          <a:p>
            <a:r>
              <a:rPr lang="en-GB" sz="1600" dirty="0"/>
              <a:t>Termes de </a:t>
            </a:r>
            <a:r>
              <a:rPr lang="en-GB" sz="1600" b="1" dirty="0">
                <a:solidFill>
                  <a:srgbClr val="94C7B0"/>
                </a:solidFill>
              </a:rPr>
              <a:t>recherche </a:t>
            </a:r>
            <a:r>
              <a:rPr lang="en-GB" sz="1600" dirty="0"/>
              <a:t>: "cuisine d'économat", "incubateur alimentaire", "cuisine de travail"</a:t>
            </a:r>
            <a:endParaRPr lang="en-GB" sz="1400" dirty="0"/>
          </a:p>
          <a:p>
            <a:endParaRPr lang="en-US" sz="1600" b="1" noProof="1">
              <a:solidFill>
                <a:schemeClr val="bg1"/>
              </a:solidFill>
            </a:endParaRPr>
          </a:p>
          <a:p>
            <a:endParaRPr lang="en-US" sz="1600" dirty="0"/>
          </a:p>
          <a:p>
            <a:endParaRPr lang="en-US" sz="1600" dirty="0"/>
          </a:p>
        </p:txBody>
      </p:sp>
    </p:spTree>
    <p:extLst>
      <p:ext uri="{BB962C8B-B14F-4D97-AF65-F5344CB8AC3E}">
        <p14:creationId xmlns:p14="http://schemas.microsoft.com/office/powerpoint/2010/main" val="108611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2. DE QUEL ÉQUIPEMENT AVEZ-VOUS BESOIN ?</a:t>
            </a:r>
          </a:p>
        </p:txBody>
      </p:sp>
      <p:sp>
        <p:nvSpPr>
          <p:cNvPr id="3" name="Text Placeholder 2">
            <a:extLst>
              <a:ext uri="{FF2B5EF4-FFF2-40B4-BE49-F238E27FC236}">
                <a16:creationId xmlns:a16="http://schemas.microsoft.com/office/drawing/2014/main" id="{7FC07DF8-B38C-E9B6-9596-E6397EBB51EB}"/>
              </a:ext>
            </a:extLst>
          </p:cNvPr>
          <p:cNvSpPr>
            <a:spLocks noGrp="1"/>
          </p:cNvSpPr>
          <p:nvPr>
            <p:ph type="body" sz="quarter" idx="14"/>
          </p:nvPr>
        </p:nvSpPr>
        <p:spPr>
          <a:xfrm>
            <a:off x="379760" y="1381685"/>
            <a:ext cx="7867770" cy="4672013"/>
          </a:xfrm>
        </p:spPr>
        <p:txBody>
          <a:bodyPr/>
          <a:lstStyle/>
          <a:p>
            <a:pPr>
              <a:buNone/>
            </a:pPr>
            <a:r>
              <a:rPr lang="en-GB" sz="1800" dirty="0"/>
              <a:t>Créer une entreprise alimentaire ne signifie pas qu'il faille s'équiper d'une cuisine professionnelle dès le premier jour. De nombreuses femmes commencent avec ce qu'elles ont déjà et investissent progressivement au fur et à mesure que leur entreprise se développe. Cette section vous aide à réfléchir aux outils, à l'équipement et aux fournitures dont vous aurez besoin pour produire, emballer et vendre vos produits alimentaires de manière sûre et efficace, sans dépenser trop.</a:t>
            </a:r>
          </a:p>
          <a:p>
            <a:pPr>
              <a:buNone/>
            </a:pPr>
            <a:endParaRPr lang="en-GB" sz="1800" dirty="0"/>
          </a:p>
          <a:p>
            <a:pPr>
              <a:buNone/>
            </a:pPr>
            <a:r>
              <a:rPr lang="en-GB" sz="1800" b="1" dirty="0"/>
              <a:t>Commencez par ce que vous possédez déjà. </a:t>
            </a:r>
            <a:r>
              <a:rPr lang="en-GB" sz="1800" dirty="0"/>
              <a:t>Avant d'acheter quoi que ce soit de nouveau, faites le point :</a:t>
            </a:r>
          </a:p>
          <a:p>
            <a:pPr marL="342900" indent="-342900">
              <a:buFont typeface="Arial" panose="020B0604020202020204" pitchFamily="34" charset="0"/>
              <a:buChar char="•"/>
            </a:pPr>
            <a:r>
              <a:rPr lang="en-GB" sz="1800" dirty="0"/>
              <a:t>Quelles casseroles, poêles, plaques de cuisson ou couteaux utilisez-vous déjà ?</a:t>
            </a:r>
          </a:p>
          <a:p>
            <a:pPr marL="342900" indent="-342900">
              <a:buFont typeface="Arial" panose="020B0604020202020204" pitchFamily="34" charset="0"/>
              <a:buChar char="•"/>
            </a:pPr>
            <a:r>
              <a:rPr lang="en-GB" sz="1800" dirty="0"/>
              <a:t>Avez-vous un mixeur, une cuisinière ou un four qui fonctionne bien ?</a:t>
            </a:r>
          </a:p>
          <a:p>
            <a:pPr marL="342900" indent="-342900">
              <a:buFont typeface="Arial" panose="020B0604020202020204" pitchFamily="34" charset="0"/>
              <a:buChar char="•"/>
            </a:pPr>
            <a:r>
              <a:rPr lang="en-GB" sz="1800" dirty="0"/>
              <a:t>Pouvez-vous utiliser votre table à manger pour préparer ou emballer vos affaires ?</a:t>
            </a:r>
          </a:p>
          <a:p>
            <a:pPr marL="342900" indent="-342900">
              <a:buFont typeface="Arial" panose="020B0604020202020204" pitchFamily="34" charset="0"/>
              <a:buChar char="•"/>
            </a:pPr>
            <a:r>
              <a:rPr lang="en-GB" sz="1800" dirty="0"/>
              <a:t>Vos outils sont-ils en bon état et faciles à nettoyer ?</a:t>
            </a:r>
          </a:p>
          <a:p>
            <a:endParaRPr lang="en-GB" sz="1800" dirty="0"/>
          </a:p>
          <a:p>
            <a:r>
              <a:rPr lang="en-GB" sz="1800" b="1" dirty="0"/>
              <a:t>Conseil : </a:t>
            </a:r>
            <a:r>
              <a:rPr lang="en-GB" sz="1800" dirty="0"/>
              <a:t>séparez l'usage professionnel lorsque c'est possible - réservez certains ustensiles ou récipients à votre entreprise alimentaire.</a:t>
            </a:r>
            <a:endParaRPr lang="en-IE" sz="1800" dirty="0"/>
          </a:p>
        </p:txBody>
      </p:sp>
      <p:pic>
        <p:nvPicPr>
          <p:cNvPr id="13" name="Picture 12" descr="Close-up of stainless steel pans against stainless steel wall">
            <a:extLst>
              <a:ext uri="{FF2B5EF4-FFF2-40B4-BE49-F238E27FC236}">
                <a16:creationId xmlns:a16="http://schemas.microsoft.com/office/drawing/2014/main" id="{5DB423DA-D6B4-89E0-2086-40FDAD451175}"/>
              </a:ext>
            </a:extLst>
          </p:cNvPr>
          <p:cNvPicPr>
            <a:picLocks noChangeAspect="1"/>
          </p:cNvPicPr>
          <p:nvPr/>
        </p:nvPicPr>
        <p:blipFill>
          <a:blip r:embed="rId2"/>
          <a:srcRect t="-11879" r="44209" b="11879"/>
          <a:stretch/>
        </p:blipFill>
        <p:spPr>
          <a:xfrm>
            <a:off x="8489325" y="1583264"/>
            <a:ext cx="3394633" cy="4056351"/>
          </a:xfrm>
          <a:prstGeom prst="rect">
            <a:avLst/>
          </a:prstGeom>
        </p:spPr>
      </p:pic>
    </p:spTree>
    <p:extLst>
      <p:ext uri="{BB962C8B-B14F-4D97-AF65-F5344CB8AC3E}">
        <p14:creationId xmlns:p14="http://schemas.microsoft.com/office/powerpoint/2010/main" val="2951603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321108" y="333548"/>
            <a:ext cx="10741335" cy="1126708"/>
          </a:xfrm>
        </p:spPr>
        <p:txBody>
          <a:bodyPr/>
          <a:lstStyle/>
          <a:p>
            <a:r>
              <a:rPr lang="en-US" dirty="0"/>
              <a:t>2. DE QUEL ÉQUIPEMENT AVEZ-VOUS BESOIN ?</a:t>
            </a:r>
          </a:p>
          <a:p>
            <a:r>
              <a:rPr lang="en-GB" sz="2000" dirty="0">
                <a:solidFill>
                  <a:srgbClr val="382B1B"/>
                </a:solidFill>
              </a:rPr>
              <a:t>Les différents types d'aliments nécessitent des outils différents. Voici les catégories les plus courantes :</a:t>
            </a:r>
            <a:endParaRPr lang="en-US" sz="2000" dirty="0">
              <a:solidFill>
                <a:srgbClr val="382B1B"/>
              </a:solidFill>
            </a:endParaRPr>
          </a:p>
        </p:txBody>
      </p:sp>
      <p:sp>
        <p:nvSpPr>
          <p:cNvPr id="7" name="Text Placeholder 3">
            <a:extLst>
              <a:ext uri="{FF2B5EF4-FFF2-40B4-BE49-F238E27FC236}">
                <a16:creationId xmlns:a16="http://schemas.microsoft.com/office/drawing/2014/main" id="{69125AA9-B090-3E0B-274B-2A896CFFB8A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cxnSp>
        <p:nvCxnSpPr>
          <p:cNvPr id="8" name="Straight Connector 7">
            <a:extLst>
              <a:ext uri="{FF2B5EF4-FFF2-40B4-BE49-F238E27FC236}">
                <a16:creationId xmlns:a16="http://schemas.microsoft.com/office/drawing/2014/main" id="{8058FCAA-972F-CC58-D4A2-75BC4A0B8537}"/>
              </a:ext>
            </a:extLst>
          </p:cNvPr>
          <p:cNvCxnSpPr>
            <a:cxnSpLocks/>
          </p:cNvCxnSpPr>
          <p:nvPr/>
        </p:nvCxnSpPr>
        <p:spPr>
          <a:xfrm flipV="1">
            <a:off x="5808816" y="2058784"/>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FDEBD9-FFAB-54D9-232B-3ABACCCFC569}"/>
              </a:ext>
            </a:extLst>
          </p:cNvPr>
          <p:cNvSpPr txBox="1"/>
          <p:nvPr/>
        </p:nvSpPr>
        <p:spPr>
          <a:xfrm>
            <a:off x="636494" y="1933991"/>
            <a:ext cx="4760259" cy="4093428"/>
          </a:xfrm>
          <a:prstGeom prst="rect">
            <a:avLst/>
          </a:prstGeom>
          <a:noFill/>
        </p:spPr>
        <p:txBody>
          <a:bodyPr wrap="square">
            <a:spAutoFit/>
          </a:bodyPr>
          <a:lstStyle/>
          <a:p>
            <a:pPr>
              <a:buNone/>
            </a:pPr>
            <a:r>
              <a:rPr lang="en-IE" sz="2000" b="1" dirty="0">
                <a:solidFill>
                  <a:srgbClr val="94C7B0"/>
                </a:solidFill>
              </a:rPr>
              <a:t>Pour les aliments secs ou les conserves (par exemple, les mélanges d'épices, les chutneys, les sauces) :</a:t>
            </a:r>
          </a:p>
          <a:p>
            <a:pPr>
              <a:buNone/>
            </a:pPr>
            <a:endParaRPr lang="en-IE" sz="2000" b="1" dirty="0"/>
          </a:p>
          <a:p>
            <a:pPr marL="342900" indent="-342900">
              <a:buFont typeface="Arial" panose="020B0604020202020204" pitchFamily="34" charset="0"/>
              <a:buChar char="•"/>
            </a:pPr>
            <a:r>
              <a:rPr lang="en-IE" sz="2000" dirty="0"/>
              <a:t>Grandes casseroles pour faire bouillir ou conserver</a:t>
            </a:r>
          </a:p>
          <a:p>
            <a:pPr marL="342900" indent="-342900">
              <a:buFont typeface="Arial" panose="020B0604020202020204" pitchFamily="34" charset="0"/>
              <a:buChar char="•"/>
            </a:pPr>
            <a:r>
              <a:rPr lang="en-IE" sz="2000" dirty="0"/>
              <a:t>Balance pour le portionnement</a:t>
            </a:r>
          </a:p>
          <a:p>
            <a:pPr marL="342900" indent="-342900">
              <a:buFont typeface="Arial" panose="020B0604020202020204" pitchFamily="34" charset="0"/>
              <a:buChar char="•"/>
            </a:pPr>
            <a:r>
              <a:rPr lang="en-IE" sz="2000" dirty="0"/>
              <a:t>Mixeur ou broyeur (pour les épices, les pâtes, etc.)</a:t>
            </a:r>
          </a:p>
          <a:p>
            <a:pPr marL="342900" indent="-342900">
              <a:buFont typeface="Arial" panose="020B0604020202020204" pitchFamily="34" charset="0"/>
              <a:buChar char="•"/>
            </a:pPr>
            <a:r>
              <a:rPr lang="en-IE" sz="2000" dirty="0"/>
              <a:t>Entonnoir, louches, bols à mélanger</a:t>
            </a:r>
          </a:p>
          <a:p>
            <a:pPr marL="342900" indent="-342900">
              <a:buFont typeface="Arial" panose="020B0604020202020204" pitchFamily="34" charset="0"/>
              <a:buChar char="•"/>
            </a:pPr>
            <a:r>
              <a:rPr lang="en-IE" sz="2000" dirty="0"/>
              <a:t>Bocaux en verre, bouteilles ou sachets alimentaires refermables</a:t>
            </a:r>
          </a:p>
          <a:p>
            <a:pPr marL="342900" indent="-342900">
              <a:buFont typeface="Arial" panose="020B0604020202020204" pitchFamily="34" charset="0"/>
              <a:buChar char="•"/>
            </a:pPr>
            <a:r>
              <a:rPr lang="en-IE" sz="2000" dirty="0"/>
              <a:t>Étiquettes (manuscrites ou imprimables)</a:t>
            </a:r>
          </a:p>
        </p:txBody>
      </p:sp>
      <p:sp>
        <p:nvSpPr>
          <p:cNvPr id="16" name="TextBox 15">
            <a:extLst>
              <a:ext uri="{FF2B5EF4-FFF2-40B4-BE49-F238E27FC236}">
                <a16:creationId xmlns:a16="http://schemas.microsoft.com/office/drawing/2014/main" id="{A3356637-3A59-70B5-CA38-5867580A4789}"/>
              </a:ext>
            </a:extLst>
          </p:cNvPr>
          <p:cNvSpPr txBox="1"/>
          <p:nvPr/>
        </p:nvSpPr>
        <p:spPr>
          <a:xfrm>
            <a:off x="6005732" y="2272544"/>
            <a:ext cx="5486393" cy="2800767"/>
          </a:xfrm>
          <a:prstGeom prst="rect">
            <a:avLst/>
          </a:prstGeom>
          <a:noFill/>
        </p:spPr>
        <p:txBody>
          <a:bodyPr wrap="square">
            <a:spAutoFit/>
          </a:bodyPr>
          <a:lstStyle/>
          <a:p>
            <a:pPr>
              <a:buNone/>
            </a:pPr>
            <a:r>
              <a:rPr lang="en-IE" sz="2200" b="1" dirty="0">
                <a:solidFill>
                  <a:srgbClr val="94C7B0"/>
                </a:solidFill>
              </a:rPr>
              <a:t>Pour la cuisson :</a:t>
            </a:r>
          </a:p>
          <a:p>
            <a:pPr>
              <a:buNone/>
            </a:pPr>
            <a:endParaRPr lang="en-IE" sz="2200" b="1" dirty="0"/>
          </a:p>
          <a:p>
            <a:pPr marL="342900" indent="-342900">
              <a:buFont typeface="Arial" panose="020B0604020202020204" pitchFamily="34" charset="0"/>
              <a:buChar char="•"/>
            </a:pPr>
            <a:r>
              <a:rPr lang="en-IE" sz="2200" dirty="0"/>
              <a:t>Moules, plaques, poches à douille, spatules</a:t>
            </a:r>
          </a:p>
          <a:p>
            <a:pPr marL="342900" indent="-342900">
              <a:buFont typeface="Arial" panose="020B0604020202020204" pitchFamily="34" charset="0"/>
              <a:buChar char="•"/>
            </a:pPr>
            <a:r>
              <a:rPr lang="en-IE" sz="2200" dirty="0"/>
              <a:t>Batteur à main électrique ou batteur sur socle Tasses à mesurer, balance numérique</a:t>
            </a:r>
          </a:p>
          <a:p>
            <a:pPr marL="342900" indent="-342900">
              <a:buFont typeface="Arial" panose="020B0604020202020204" pitchFamily="34" charset="0"/>
              <a:buChar char="•"/>
            </a:pPr>
            <a:r>
              <a:rPr lang="en-IE" sz="2200" dirty="0"/>
              <a:t>Thermomètre de four</a:t>
            </a:r>
          </a:p>
          <a:p>
            <a:pPr marL="342900" indent="-342900">
              <a:buFont typeface="Arial" panose="020B0604020202020204" pitchFamily="34" charset="0"/>
              <a:buChar char="•"/>
            </a:pPr>
            <a:r>
              <a:rPr lang="en-IE" sz="2200" dirty="0"/>
              <a:t>Grilles de refroidissement</a:t>
            </a:r>
          </a:p>
          <a:p>
            <a:pPr marL="342900" indent="-342900">
              <a:buFont typeface="Arial" panose="020B0604020202020204" pitchFamily="34" charset="0"/>
              <a:buChar char="•"/>
            </a:pPr>
            <a:r>
              <a:rPr lang="en-IE" sz="2200" dirty="0"/>
              <a:t>Récipients ou boîtes hermétiques pour le transport</a:t>
            </a:r>
          </a:p>
        </p:txBody>
      </p:sp>
    </p:spTree>
    <p:extLst>
      <p:ext uri="{BB962C8B-B14F-4D97-AF65-F5344CB8AC3E}">
        <p14:creationId xmlns:p14="http://schemas.microsoft.com/office/powerpoint/2010/main" val="215121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C698C-8074-B0E6-8AD4-82CD9A3C228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A83E9D0-089C-24F3-CFB8-E2DE6F572BAA}"/>
              </a:ext>
            </a:extLst>
          </p:cNvPr>
          <p:cNvSpPr>
            <a:spLocks noGrp="1"/>
          </p:cNvSpPr>
          <p:nvPr>
            <p:ph type="body" sz="quarter" idx="27"/>
          </p:nvPr>
        </p:nvSpPr>
        <p:spPr>
          <a:xfrm>
            <a:off x="321108" y="333548"/>
            <a:ext cx="10741335" cy="1126708"/>
          </a:xfrm>
        </p:spPr>
        <p:txBody>
          <a:bodyPr/>
          <a:lstStyle/>
          <a:p>
            <a:r>
              <a:rPr lang="en-US" dirty="0"/>
              <a:t>2. DE QUEL ÉQUIPEMENT AVEZ-VOUS BESOIN ?</a:t>
            </a:r>
          </a:p>
          <a:p>
            <a:r>
              <a:rPr lang="en-GB" sz="2000" dirty="0">
                <a:solidFill>
                  <a:srgbClr val="382B1B"/>
                </a:solidFill>
              </a:rPr>
              <a:t>Les différents types d'aliments nécessitent des outils différents. Voici les catégories les plus courantes :</a:t>
            </a:r>
            <a:endParaRPr lang="en-US" sz="2000" dirty="0">
              <a:solidFill>
                <a:srgbClr val="382B1B"/>
              </a:solidFill>
            </a:endParaRPr>
          </a:p>
        </p:txBody>
      </p:sp>
      <p:sp>
        <p:nvSpPr>
          <p:cNvPr id="7" name="Text Placeholder 3">
            <a:extLst>
              <a:ext uri="{FF2B5EF4-FFF2-40B4-BE49-F238E27FC236}">
                <a16:creationId xmlns:a16="http://schemas.microsoft.com/office/drawing/2014/main" id="{DDF8B7A3-3AA7-1F34-AA02-0812D748A167}"/>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cxnSp>
        <p:nvCxnSpPr>
          <p:cNvPr id="8" name="Straight Connector 7">
            <a:extLst>
              <a:ext uri="{FF2B5EF4-FFF2-40B4-BE49-F238E27FC236}">
                <a16:creationId xmlns:a16="http://schemas.microsoft.com/office/drawing/2014/main" id="{868B1184-F4AA-E6BB-B4F9-2FC5116ED04D}"/>
              </a:ext>
            </a:extLst>
          </p:cNvPr>
          <p:cNvCxnSpPr>
            <a:cxnSpLocks/>
          </p:cNvCxnSpPr>
          <p:nvPr/>
        </p:nvCxnSpPr>
        <p:spPr>
          <a:xfrm flipV="1">
            <a:off x="5808816" y="2058784"/>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F55288-6104-D9C6-1050-0C203095B74C}"/>
              </a:ext>
            </a:extLst>
          </p:cNvPr>
          <p:cNvSpPr txBox="1"/>
          <p:nvPr/>
        </p:nvSpPr>
        <p:spPr>
          <a:xfrm>
            <a:off x="636494" y="1933991"/>
            <a:ext cx="4760259" cy="4401205"/>
          </a:xfrm>
          <a:prstGeom prst="rect">
            <a:avLst/>
          </a:prstGeom>
          <a:noFill/>
        </p:spPr>
        <p:txBody>
          <a:bodyPr wrap="square">
            <a:spAutoFit/>
          </a:bodyPr>
          <a:lstStyle/>
          <a:p>
            <a:pPr>
              <a:buNone/>
            </a:pPr>
            <a:r>
              <a:rPr lang="en-GB" sz="2000" b="1" dirty="0">
                <a:solidFill>
                  <a:srgbClr val="94C7B0"/>
                </a:solidFill>
              </a:rPr>
              <a:t>Pour la restauration ou les plats chauds :</a:t>
            </a:r>
          </a:p>
          <a:p>
            <a:pPr>
              <a:buNone/>
            </a:pPr>
            <a:endParaRPr lang="en-GB" sz="2000" b="1" dirty="0">
              <a:solidFill>
                <a:srgbClr val="94C7B0"/>
              </a:solidFill>
            </a:endParaRPr>
          </a:p>
          <a:p>
            <a:pPr marL="342900" indent="-342900">
              <a:buFont typeface="Arial" panose="020B0604020202020204" pitchFamily="34" charset="0"/>
              <a:buChar char="•"/>
            </a:pPr>
            <a:r>
              <a:rPr lang="en-GB" sz="2000" dirty="0"/>
              <a:t>Grandes marmites, tandoors, cuiseurs à riz, mijoteurs</a:t>
            </a:r>
          </a:p>
          <a:p>
            <a:pPr marL="342900" indent="-342900">
              <a:buFont typeface="Arial" panose="020B0604020202020204" pitchFamily="34" charset="0"/>
              <a:buChar char="•"/>
            </a:pPr>
            <a:r>
              <a:rPr lang="en-GB" sz="2000" dirty="0"/>
              <a:t>Conteneurs résistants à la chaleur pour la livraison</a:t>
            </a:r>
          </a:p>
          <a:p>
            <a:pPr marL="342900" indent="-342900">
              <a:buFont typeface="Arial" panose="020B0604020202020204" pitchFamily="34" charset="0"/>
              <a:buChar char="•"/>
            </a:pPr>
            <a:r>
              <a:rPr lang="en-GB" sz="2000" dirty="0"/>
              <a:t>Thermomètres (pour s'assurer que les aliments restent chauds ou froids)</a:t>
            </a:r>
          </a:p>
          <a:p>
            <a:pPr marL="342900" indent="-342900">
              <a:buFont typeface="Arial" panose="020B0604020202020204" pitchFamily="34" charset="0"/>
              <a:buChar char="•"/>
            </a:pPr>
            <a:r>
              <a:rPr lang="en-GB" sz="2000" dirty="0"/>
              <a:t>Emballages réutilisables ou compostables</a:t>
            </a:r>
          </a:p>
          <a:p>
            <a:pPr marL="342900" indent="-342900">
              <a:buFont typeface="Arial" panose="020B0604020202020204" pitchFamily="34" charset="0"/>
              <a:buChar char="•"/>
            </a:pPr>
            <a:r>
              <a:rPr lang="en-GB" sz="2000" dirty="0"/>
              <a:t>Grandes planches de préparation, ustensiles de service</a:t>
            </a:r>
          </a:p>
          <a:p>
            <a:pPr marL="342900" indent="-342900">
              <a:buFont typeface="Arial" panose="020B0604020202020204" pitchFamily="34" charset="0"/>
              <a:buChar char="•"/>
            </a:pPr>
            <a:r>
              <a:rPr lang="en-GB" sz="2000" dirty="0"/>
              <a:t>Sacs alimentaires isothermes (pour les livraisons ou les marchés)</a:t>
            </a:r>
          </a:p>
        </p:txBody>
      </p:sp>
      <p:sp>
        <p:nvSpPr>
          <p:cNvPr id="16" name="TextBox 15">
            <a:extLst>
              <a:ext uri="{FF2B5EF4-FFF2-40B4-BE49-F238E27FC236}">
                <a16:creationId xmlns:a16="http://schemas.microsoft.com/office/drawing/2014/main" id="{6C72142A-BAB7-0EB4-E3D3-FE414C71E78B}"/>
              </a:ext>
            </a:extLst>
          </p:cNvPr>
          <p:cNvSpPr txBox="1"/>
          <p:nvPr/>
        </p:nvSpPr>
        <p:spPr>
          <a:xfrm>
            <a:off x="6096000" y="1869132"/>
            <a:ext cx="5486393" cy="2462213"/>
          </a:xfrm>
          <a:prstGeom prst="rect">
            <a:avLst/>
          </a:prstGeom>
          <a:noFill/>
        </p:spPr>
        <p:txBody>
          <a:bodyPr wrap="square">
            <a:spAutoFit/>
          </a:bodyPr>
          <a:lstStyle/>
          <a:p>
            <a:pPr>
              <a:buNone/>
            </a:pPr>
            <a:r>
              <a:rPr lang="en-IE" sz="2200" b="1" dirty="0">
                <a:solidFill>
                  <a:srgbClr val="94C7B0"/>
                </a:solidFill>
              </a:rPr>
              <a:t>Utile :</a:t>
            </a:r>
          </a:p>
          <a:p>
            <a:pPr>
              <a:buNone/>
            </a:pPr>
            <a:endParaRPr lang="en-IE" sz="2200" b="1" dirty="0">
              <a:solidFill>
                <a:srgbClr val="94C7B0"/>
              </a:solidFill>
            </a:endParaRPr>
          </a:p>
          <a:p>
            <a:pPr marL="342900" indent="-342900">
              <a:buFont typeface="Arial" panose="020B0604020202020204" pitchFamily="34" charset="0"/>
              <a:buChar char="•"/>
            </a:pPr>
            <a:r>
              <a:rPr lang="en-IE" sz="2200" dirty="0"/>
              <a:t>Imprimante d'étiquettes ou imprimante à jet d'encre</a:t>
            </a:r>
          </a:p>
          <a:p>
            <a:pPr marL="342900" indent="-342900">
              <a:buFont typeface="Arial" panose="020B0604020202020204" pitchFamily="34" charset="0"/>
              <a:buChar char="•"/>
            </a:pPr>
            <a:r>
              <a:rPr lang="en-IE" sz="2200" dirty="0"/>
              <a:t>Machine à emballer sous vide (pour la fraîcheur)</a:t>
            </a:r>
          </a:p>
          <a:p>
            <a:pPr marL="342900" indent="-342900">
              <a:buFont typeface="Arial" panose="020B0604020202020204" pitchFamily="34" charset="0"/>
              <a:buChar char="•"/>
            </a:pPr>
            <a:r>
              <a:rPr lang="en-IE" sz="2200" dirty="0"/>
              <a:t>Barèmes de livraison (pour le calcul des frais de port)</a:t>
            </a:r>
          </a:p>
          <a:p>
            <a:pPr marL="342900" indent="-342900">
              <a:buFont typeface="Arial" panose="020B0604020202020204" pitchFamily="34" charset="0"/>
              <a:buChar char="•"/>
            </a:pPr>
            <a:r>
              <a:rPr lang="en-IE" sz="2200" dirty="0"/>
              <a:t>Rayonnages ou étagères de stockage</a:t>
            </a:r>
          </a:p>
          <a:p>
            <a:pPr marL="342900" indent="-342900">
              <a:buFont typeface="Arial" panose="020B0604020202020204" pitchFamily="34" charset="0"/>
              <a:buChar char="•"/>
            </a:pPr>
            <a:r>
              <a:rPr lang="en-IE" sz="2200" dirty="0"/>
              <a:t>Plastifieuse</a:t>
            </a:r>
          </a:p>
        </p:txBody>
      </p:sp>
    </p:spTree>
    <p:extLst>
      <p:ext uri="{BB962C8B-B14F-4D97-AF65-F5344CB8AC3E}">
        <p14:creationId xmlns:p14="http://schemas.microsoft.com/office/powerpoint/2010/main" val="307800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7F61-C583-75C5-69A2-41FED98ADA4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82D6112-585F-F7C8-6242-8DCAB7E69D95}"/>
              </a:ext>
            </a:extLst>
          </p:cNvPr>
          <p:cNvSpPr>
            <a:spLocks noGrp="1"/>
          </p:cNvSpPr>
          <p:nvPr>
            <p:ph type="body" sz="quarter" idx="27"/>
          </p:nvPr>
        </p:nvSpPr>
        <p:spPr>
          <a:xfrm>
            <a:off x="321108" y="333548"/>
            <a:ext cx="10741335" cy="1126708"/>
          </a:xfrm>
        </p:spPr>
        <p:txBody>
          <a:bodyPr/>
          <a:lstStyle/>
          <a:p>
            <a:r>
              <a:rPr lang="en-US" dirty="0"/>
              <a:t>2. DE QUEL ÉQUIPEMENT AVEZ-VOUS BESOIN ?</a:t>
            </a:r>
          </a:p>
          <a:p>
            <a:r>
              <a:rPr lang="en-GB" sz="2800" dirty="0">
                <a:solidFill>
                  <a:srgbClr val="382B1B"/>
                </a:solidFill>
              </a:rPr>
              <a:t>Emballage </a:t>
            </a:r>
            <a:endParaRPr lang="en-US" sz="2800" dirty="0">
              <a:solidFill>
                <a:srgbClr val="382B1B"/>
              </a:solidFill>
            </a:endParaRPr>
          </a:p>
        </p:txBody>
      </p:sp>
      <p:sp>
        <p:nvSpPr>
          <p:cNvPr id="7" name="Text Placeholder 3">
            <a:extLst>
              <a:ext uri="{FF2B5EF4-FFF2-40B4-BE49-F238E27FC236}">
                <a16:creationId xmlns:a16="http://schemas.microsoft.com/office/drawing/2014/main" id="{315FDD86-3F0B-F3F7-355C-7C966615BD36}"/>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E89DA303-F98C-6176-54DE-B6CEAC97EA13}"/>
              </a:ext>
            </a:extLst>
          </p:cNvPr>
          <p:cNvSpPr txBox="1"/>
          <p:nvPr/>
        </p:nvSpPr>
        <p:spPr>
          <a:xfrm>
            <a:off x="321108" y="1806653"/>
            <a:ext cx="7664822" cy="4524315"/>
          </a:xfrm>
          <a:prstGeom prst="rect">
            <a:avLst/>
          </a:prstGeom>
          <a:noFill/>
        </p:spPr>
        <p:txBody>
          <a:bodyPr wrap="square">
            <a:spAutoFit/>
          </a:bodyPr>
          <a:lstStyle/>
          <a:p>
            <a:pPr>
              <a:buNone/>
            </a:pPr>
            <a:r>
              <a:rPr lang="en-GB" dirty="0"/>
              <a:t>L'emballage est un élément essentiel de votre entreprise alimentaire, car il permet de protéger votre produit, d'instaurer un climat de confiance, d'exprimer votre identité culturelle et de vous démarquer sur le marché. </a:t>
            </a:r>
          </a:p>
          <a:p>
            <a:pPr>
              <a:buNone/>
            </a:pPr>
            <a:endParaRPr lang="en-GB" b="1" dirty="0"/>
          </a:p>
          <a:p>
            <a:pPr>
              <a:buNone/>
            </a:pPr>
            <a:r>
              <a:rPr lang="en-GB" b="1" dirty="0">
                <a:solidFill>
                  <a:srgbClr val="94C7B0"/>
                </a:solidFill>
              </a:rPr>
              <a:t>L'importance d'un bon emballage</a:t>
            </a:r>
          </a:p>
          <a:p>
            <a:pPr marL="342900" indent="-342900">
              <a:buFont typeface="Arial" panose="020B0604020202020204" pitchFamily="34" charset="0"/>
              <a:buChar char="•"/>
            </a:pPr>
            <a:r>
              <a:rPr lang="en-GB" b="1" dirty="0"/>
              <a:t>Sécurité alimentaire </a:t>
            </a:r>
            <a:r>
              <a:rPr lang="en-GB" dirty="0"/>
              <a:t>: Préserve la fraîcheur, la propreté et la non-contamination de vos produits</a:t>
            </a:r>
          </a:p>
          <a:p>
            <a:pPr marL="342900" indent="-342900">
              <a:buFont typeface="Arial" panose="020B0604020202020204" pitchFamily="34" charset="0"/>
              <a:buChar char="•"/>
            </a:pPr>
            <a:r>
              <a:rPr lang="en-GB" b="1" dirty="0"/>
              <a:t>Conformité légale </a:t>
            </a:r>
            <a:r>
              <a:rPr lang="en-GB" dirty="0"/>
              <a:t>: Aide à respecter les lois sur la sécurité alimentaire (par exemple, l'étiquetage, le scellement)</a:t>
            </a:r>
          </a:p>
          <a:p>
            <a:pPr marL="342900" indent="-342900">
              <a:buFont typeface="Arial" panose="020B0604020202020204" pitchFamily="34" charset="0"/>
              <a:buChar char="•"/>
            </a:pPr>
            <a:r>
              <a:rPr lang="en-GB" b="1" dirty="0"/>
              <a:t>L'image de marque </a:t>
            </a:r>
            <a:r>
              <a:rPr lang="en-GB" dirty="0"/>
              <a:t>: Elle raconte votre histoire avant même que l'on goûte à votre nourriture.</a:t>
            </a:r>
          </a:p>
          <a:p>
            <a:pPr marL="342900" indent="-342900">
              <a:buFont typeface="Arial" panose="020B0604020202020204" pitchFamily="34" charset="0"/>
              <a:buChar char="•"/>
            </a:pPr>
            <a:r>
              <a:rPr lang="en-GB" b="1" dirty="0"/>
              <a:t>Prêt pour le transport </a:t>
            </a:r>
            <a:r>
              <a:rPr lang="en-GB" dirty="0"/>
              <a:t>: Suffisamment solide pour survivre à une livraison ou à un jour de marché</a:t>
            </a:r>
          </a:p>
          <a:p>
            <a:pPr marL="342900" indent="-342900">
              <a:buFont typeface="Arial" panose="020B0604020202020204" pitchFamily="34" charset="0"/>
              <a:buChar char="•"/>
            </a:pPr>
            <a:r>
              <a:rPr lang="en-GB" b="1" dirty="0"/>
              <a:t>Expérience client </a:t>
            </a:r>
            <a:r>
              <a:rPr lang="en-GB" dirty="0"/>
              <a:t>: Apparaît comme professionnel et crée un climat de confiance</a:t>
            </a:r>
          </a:p>
          <a:p>
            <a:endParaRPr lang="en-IE" dirty="0"/>
          </a:p>
        </p:txBody>
      </p:sp>
      <p:pic>
        <p:nvPicPr>
          <p:cNvPr id="9" name="Picture 8" descr="Cardboard boxes">
            <a:extLst>
              <a:ext uri="{FF2B5EF4-FFF2-40B4-BE49-F238E27FC236}">
                <a16:creationId xmlns:a16="http://schemas.microsoft.com/office/drawing/2014/main" id="{5B3145B6-2E11-6449-52D3-A6FFC36158B3}"/>
              </a:ext>
            </a:extLst>
          </p:cNvPr>
          <p:cNvPicPr>
            <a:picLocks noChangeAspect="1"/>
          </p:cNvPicPr>
          <p:nvPr/>
        </p:nvPicPr>
        <p:blipFill>
          <a:blip r:embed="rId2"/>
          <a:srcRect l="37143" r="15049"/>
          <a:stretch/>
        </p:blipFill>
        <p:spPr>
          <a:xfrm>
            <a:off x="8545436" y="2057400"/>
            <a:ext cx="2884564" cy="4042064"/>
          </a:xfrm>
          <a:prstGeom prst="rect">
            <a:avLst/>
          </a:prstGeom>
        </p:spPr>
      </p:pic>
    </p:spTree>
    <p:extLst>
      <p:ext uri="{BB962C8B-B14F-4D97-AF65-F5344CB8AC3E}">
        <p14:creationId xmlns:p14="http://schemas.microsoft.com/office/powerpoint/2010/main" val="406920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8164-D3A5-3D98-9B22-542EADB629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04C6DF2-E86E-804F-C974-11E7B264BFA6}"/>
              </a:ext>
            </a:extLst>
          </p:cNvPr>
          <p:cNvSpPr>
            <a:spLocks noGrp="1"/>
          </p:cNvSpPr>
          <p:nvPr>
            <p:ph type="body" sz="quarter" idx="27"/>
          </p:nvPr>
        </p:nvSpPr>
        <p:spPr>
          <a:xfrm>
            <a:off x="321108" y="333548"/>
            <a:ext cx="10741335" cy="1126708"/>
          </a:xfrm>
        </p:spPr>
        <p:txBody>
          <a:bodyPr/>
          <a:lstStyle/>
          <a:p>
            <a:r>
              <a:rPr lang="en-US" dirty="0"/>
              <a:t>2. DE QUEL ÉQUIPEMENT AVEZ-VOUS BESOIN ?</a:t>
            </a:r>
          </a:p>
          <a:p>
            <a:r>
              <a:rPr lang="en-GB" sz="2400" dirty="0">
                <a:solidFill>
                  <a:srgbClr val="382B1B"/>
                </a:solidFill>
              </a:rPr>
              <a:t>Types d'emballage en fonction du produit</a:t>
            </a:r>
            <a:endParaRPr lang="en-US" sz="4400" dirty="0">
              <a:solidFill>
                <a:srgbClr val="382B1B"/>
              </a:solidFill>
            </a:endParaRPr>
          </a:p>
        </p:txBody>
      </p:sp>
      <p:sp>
        <p:nvSpPr>
          <p:cNvPr id="7" name="Text Placeholder 3">
            <a:extLst>
              <a:ext uri="{FF2B5EF4-FFF2-40B4-BE49-F238E27FC236}">
                <a16:creationId xmlns:a16="http://schemas.microsoft.com/office/drawing/2014/main" id="{53A940E0-4E7D-ACE8-A1A6-CDF454731E29}"/>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70AF1D9A-9F04-9385-1071-019D2E54173A}"/>
              </a:ext>
            </a:extLst>
          </p:cNvPr>
          <p:cNvSpPr txBox="1"/>
          <p:nvPr/>
        </p:nvSpPr>
        <p:spPr>
          <a:xfrm>
            <a:off x="6852977" y="1766924"/>
            <a:ext cx="5649386" cy="3970318"/>
          </a:xfrm>
          <a:prstGeom prst="rect">
            <a:avLst/>
          </a:prstGeom>
          <a:noFill/>
        </p:spPr>
        <p:txBody>
          <a:bodyPr wrap="square">
            <a:spAutoFit/>
          </a:bodyPr>
          <a:lstStyle/>
          <a:p>
            <a:pPr>
              <a:buNone/>
            </a:pPr>
            <a:r>
              <a:rPr lang="en-IE" b="1" dirty="0">
                <a:solidFill>
                  <a:srgbClr val="94C7B0"/>
                </a:solidFill>
              </a:rPr>
              <a:t> Mélanges d'épices, mélanges secs, thés</a:t>
            </a:r>
          </a:p>
          <a:p>
            <a:pPr marL="342900" indent="-342900">
              <a:buFont typeface="Arial" panose="020B0604020202020204" pitchFamily="34" charset="0"/>
              <a:buChar char="•"/>
            </a:pPr>
            <a:r>
              <a:rPr lang="en-IE" dirty="0"/>
              <a:t>Pochettes en papier kraft refermables avec fenêtre</a:t>
            </a:r>
          </a:p>
          <a:p>
            <a:pPr marL="342900" indent="-342900">
              <a:buFont typeface="Arial" panose="020B0604020202020204" pitchFamily="34" charset="0"/>
              <a:buChar char="•"/>
            </a:pPr>
            <a:r>
              <a:rPr lang="en-IE" dirty="0"/>
              <a:t>Sacs en aluminium à fermeture éclair</a:t>
            </a:r>
          </a:p>
          <a:p>
            <a:pPr marL="342900" indent="-342900">
              <a:buFont typeface="Arial" panose="020B0604020202020204" pitchFamily="34" charset="0"/>
              <a:buChar char="•"/>
            </a:pPr>
            <a:r>
              <a:rPr lang="en-IE" dirty="0"/>
              <a:t>Petits pots en verre ou en PET avec couvercles à vis</a:t>
            </a:r>
          </a:p>
          <a:p>
            <a:pPr marL="342900" indent="-342900">
              <a:buFont typeface="Arial" panose="020B0604020202020204" pitchFamily="34" charset="0"/>
              <a:buChar char="•"/>
            </a:pPr>
            <a:r>
              <a:rPr lang="en-IE" dirty="0"/>
              <a:t> La zone d'étiquetage doit être plate et visible</a:t>
            </a:r>
          </a:p>
          <a:p>
            <a:pPr marL="342900" indent="-342900">
              <a:buFont typeface="Arial" panose="020B0604020202020204" pitchFamily="34" charset="0"/>
              <a:buChar char="•"/>
            </a:pPr>
            <a:endParaRPr lang="en-IE" dirty="0"/>
          </a:p>
          <a:p>
            <a:endParaRPr lang="en-IE" dirty="0"/>
          </a:p>
          <a:p>
            <a:pPr>
              <a:buNone/>
            </a:pPr>
            <a:r>
              <a:rPr lang="en-IE" b="1" dirty="0">
                <a:solidFill>
                  <a:srgbClr val="94C7B0"/>
                </a:solidFill>
              </a:rPr>
              <a:t>Confitures, Chutneys, Sauces</a:t>
            </a:r>
          </a:p>
          <a:p>
            <a:pPr marL="342900" indent="-342900">
              <a:buFont typeface="Arial" panose="020B0604020202020204" pitchFamily="34" charset="0"/>
              <a:buChar char="•"/>
            </a:pPr>
            <a:r>
              <a:rPr lang="en-IE" dirty="0"/>
              <a:t>Bocaux en verre avec couvercles hermétiques</a:t>
            </a:r>
          </a:p>
          <a:p>
            <a:pPr marL="342900" indent="-342900">
              <a:buFont typeface="Arial" panose="020B0604020202020204" pitchFamily="34" charset="0"/>
              <a:buChar char="•"/>
            </a:pPr>
            <a:r>
              <a:rPr lang="en-IE" dirty="0"/>
              <a:t>Couvercles thermoscellés pour une meilleure conservation</a:t>
            </a:r>
          </a:p>
          <a:p>
            <a:pPr marL="342900" indent="-342900">
              <a:buFont typeface="Arial" panose="020B0604020202020204" pitchFamily="34" charset="0"/>
              <a:buChar char="•"/>
            </a:pPr>
            <a:r>
              <a:rPr lang="en-IE" dirty="0"/>
              <a:t>Étiquettes de sécurité/scellés anti-violation</a:t>
            </a:r>
          </a:p>
          <a:p>
            <a:endParaRPr lang="en-IE" dirty="0"/>
          </a:p>
          <a:p>
            <a:endParaRPr lang="en-IE" dirty="0"/>
          </a:p>
        </p:txBody>
      </p:sp>
      <p:sp>
        <p:nvSpPr>
          <p:cNvPr id="3" name="TextBox 2">
            <a:extLst>
              <a:ext uri="{FF2B5EF4-FFF2-40B4-BE49-F238E27FC236}">
                <a16:creationId xmlns:a16="http://schemas.microsoft.com/office/drawing/2014/main" id="{20C53858-C4C9-7B91-43BB-3713B15D6976}"/>
              </a:ext>
            </a:extLst>
          </p:cNvPr>
          <p:cNvSpPr txBox="1"/>
          <p:nvPr/>
        </p:nvSpPr>
        <p:spPr>
          <a:xfrm>
            <a:off x="584678" y="1748909"/>
            <a:ext cx="6096000" cy="4216539"/>
          </a:xfrm>
          <a:prstGeom prst="rect">
            <a:avLst/>
          </a:prstGeom>
          <a:noFill/>
        </p:spPr>
        <p:txBody>
          <a:bodyPr wrap="square">
            <a:spAutoFit/>
          </a:bodyPr>
          <a:lstStyle/>
          <a:p>
            <a:pPr>
              <a:buNone/>
            </a:pPr>
            <a:r>
              <a:rPr lang="en-IE" b="1" dirty="0">
                <a:solidFill>
                  <a:srgbClr val="94C7B0"/>
                </a:solidFill>
              </a:rPr>
              <a:t>Aliments chauds/préparés (restauration/livraison)</a:t>
            </a:r>
          </a:p>
          <a:p>
            <a:pPr marL="342900" indent="-342900">
              <a:buFont typeface="Arial" panose="020B0604020202020204" pitchFamily="34" charset="0"/>
              <a:buChar char="•"/>
            </a:pPr>
            <a:r>
              <a:rPr lang="en-IE" dirty="0"/>
              <a:t>Contenants écologiques pour les plats à emporter (carton, plastique compostable)</a:t>
            </a:r>
          </a:p>
          <a:p>
            <a:pPr marL="342900" indent="-342900">
              <a:buFont typeface="Arial" panose="020B0604020202020204" pitchFamily="34" charset="0"/>
              <a:buChar char="•"/>
            </a:pPr>
            <a:r>
              <a:rPr lang="en-IE" dirty="0"/>
              <a:t>Sacs thermiques ou doublure en aluminium pour la conservation de la chaleur</a:t>
            </a:r>
          </a:p>
          <a:p>
            <a:pPr marL="342900" indent="-342900">
              <a:buFont typeface="Arial" panose="020B0604020202020204" pitchFamily="34" charset="0"/>
              <a:buChar char="•"/>
            </a:pPr>
            <a:r>
              <a:rPr lang="en-IE" dirty="0"/>
              <a:t>Autocollants inviolables pour la confiance des clients</a:t>
            </a:r>
          </a:p>
          <a:p>
            <a:pPr marL="342900" indent="-342900">
              <a:buFont typeface="Arial" panose="020B0604020202020204" pitchFamily="34" charset="0"/>
              <a:buChar char="•"/>
            </a:pPr>
            <a:r>
              <a:rPr lang="en-IE" dirty="0"/>
              <a:t>Compartiments séparés pour les sauces, le pain, le riz, etc.</a:t>
            </a:r>
          </a:p>
          <a:p>
            <a:pPr>
              <a:buFont typeface="Arial" panose="020B0604020202020204" pitchFamily="34" charset="0"/>
              <a:buChar char="•"/>
            </a:pPr>
            <a:endParaRPr lang="en-IE" dirty="0"/>
          </a:p>
          <a:p>
            <a:pPr>
              <a:buNone/>
            </a:pPr>
            <a:r>
              <a:rPr lang="en-IE" b="1" dirty="0">
                <a:solidFill>
                  <a:srgbClr val="94C7B0"/>
                </a:solidFill>
              </a:rPr>
              <a:t>Produits de boulangerie</a:t>
            </a:r>
          </a:p>
          <a:p>
            <a:pPr marL="342900" indent="-342900">
              <a:buFont typeface="Arial" panose="020B0604020202020204" pitchFamily="34" charset="0"/>
              <a:buChar char="•"/>
            </a:pPr>
            <a:r>
              <a:rPr lang="en-IE" dirty="0"/>
              <a:t>Boîtes en carton avec inserts (pour les pâtisseries)</a:t>
            </a:r>
          </a:p>
          <a:p>
            <a:pPr marL="342900" indent="-342900">
              <a:buFont typeface="Arial" panose="020B0604020202020204" pitchFamily="34" charset="0"/>
              <a:buChar char="•"/>
            </a:pPr>
            <a:r>
              <a:rPr lang="en-IE" dirty="0"/>
              <a:t>Sacs compostables ou emballages transparents biodégradables</a:t>
            </a:r>
          </a:p>
          <a:p>
            <a:pPr marL="342900" indent="-342900">
              <a:buFont typeface="Arial" panose="020B0604020202020204" pitchFamily="34" charset="0"/>
              <a:buChar char="•"/>
            </a:pPr>
            <a:r>
              <a:rPr lang="en-IE" dirty="0"/>
              <a:t>Papier sulfurisé à l'intérieur pour éviter les taches d'huile</a:t>
            </a:r>
          </a:p>
          <a:p>
            <a:pPr marL="342900" indent="-342900">
              <a:buFont typeface="Arial" panose="020B0604020202020204" pitchFamily="34" charset="0"/>
              <a:buChar char="•"/>
            </a:pPr>
            <a:r>
              <a:rPr lang="en-IE" dirty="0"/>
              <a:t>Base solide pour l'empilage ou la présentation</a:t>
            </a:r>
          </a:p>
          <a:p>
            <a:pPr>
              <a:buNone/>
            </a:pPr>
            <a:endParaRPr lang="en-IE" sz="1400" dirty="0"/>
          </a:p>
        </p:txBody>
      </p:sp>
    </p:spTree>
    <p:extLst>
      <p:ext uri="{BB962C8B-B14F-4D97-AF65-F5344CB8AC3E}">
        <p14:creationId xmlns:p14="http://schemas.microsoft.com/office/powerpoint/2010/main" val="1311251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436E2-236B-685F-CC3F-AD00DB7645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68352C9-11FB-E8ED-6522-4AA4FD4F1135}"/>
              </a:ext>
            </a:extLst>
          </p:cNvPr>
          <p:cNvSpPr>
            <a:spLocks noGrp="1"/>
          </p:cNvSpPr>
          <p:nvPr>
            <p:ph type="body" sz="quarter" idx="27"/>
          </p:nvPr>
        </p:nvSpPr>
        <p:spPr>
          <a:xfrm>
            <a:off x="321108" y="459054"/>
            <a:ext cx="10741335" cy="1126708"/>
          </a:xfrm>
        </p:spPr>
        <p:txBody>
          <a:bodyPr/>
          <a:lstStyle/>
          <a:p>
            <a:r>
              <a:rPr lang="en-US" dirty="0"/>
              <a:t>3. </a:t>
            </a:r>
            <a:r>
              <a:rPr lang="en-GB" sz="3200" b="1" dirty="0"/>
              <a:t>Où se procurer les ingrédients et les fournitures ?</a:t>
            </a:r>
          </a:p>
          <a:p>
            <a:r>
              <a:rPr lang="en-GB" sz="2400" dirty="0">
                <a:solidFill>
                  <a:srgbClr val="382B1B"/>
                </a:solidFill>
              </a:rPr>
              <a:t>Approvisionnement local, durable ou culturel</a:t>
            </a:r>
          </a:p>
          <a:p>
            <a:endParaRPr lang="en-GB" sz="1600" dirty="0"/>
          </a:p>
        </p:txBody>
      </p:sp>
      <p:sp>
        <p:nvSpPr>
          <p:cNvPr id="7" name="Text Placeholder 3">
            <a:extLst>
              <a:ext uri="{FF2B5EF4-FFF2-40B4-BE49-F238E27FC236}">
                <a16:creationId xmlns:a16="http://schemas.microsoft.com/office/drawing/2014/main" id="{72FA1D18-367F-B6A0-EE75-6F741E41F7FC}"/>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02D89F87-1407-0B44-C8F0-DECAEFA4277C}"/>
              </a:ext>
            </a:extLst>
          </p:cNvPr>
          <p:cNvSpPr txBox="1"/>
          <p:nvPr/>
        </p:nvSpPr>
        <p:spPr>
          <a:xfrm>
            <a:off x="412379" y="1914613"/>
            <a:ext cx="7340122" cy="5293757"/>
          </a:xfrm>
          <a:prstGeom prst="rect">
            <a:avLst/>
          </a:prstGeom>
          <a:noFill/>
        </p:spPr>
        <p:txBody>
          <a:bodyPr wrap="square">
            <a:spAutoFit/>
          </a:bodyPr>
          <a:lstStyle/>
          <a:p>
            <a:r>
              <a:rPr lang="en-GB" sz="2000" dirty="0"/>
              <a:t>Ce que vous cuisinez dépend de ce à quoi vous avez accès et de la manière dont vous choisissez de vous approvisionner. Que vous prépariez des plats de votre pays d'origine ou que vous créiez une fusion d'ingrédients locaux et traditionnels, la façon dont vous faites vos achats et l'endroit où vous les faites font partie de l'histoire de votre entreprise.</a:t>
            </a:r>
          </a:p>
          <a:p>
            <a:endParaRPr lang="en-GB" sz="2000" dirty="0"/>
          </a:p>
          <a:p>
            <a:r>
              <a:rPr lang="en-GB" sz="2000" b="1" dirty="0">
                <a:solidFill>
                  <a:srgbClr val="94C7B0"/>
                </a:solidFill>
              </a:rPr>
              <a:t>Objectifs clés en matière d'approvisionnement :</a:t>
            </a:r>
          </a:p>
          <a:p>
            <a:pPr marL="342900" indent="-342900">
              <a:buFont typeface="Arial" panose="020B0604020202020204" pitchFamily="34" charset="0"/>
              <a:buChar char="•"/>
            </a:pPr>
            <a:r>
              <a:rPr lang="en-GB" sz="2000" dirty="0"/>
              <a:t>Une qualité fiable - Fraîche, sûre et constante</a:t>
            </a:r>
          </a:p>
          <a:p>
            <a:pPr marL="342900" indent="-342900">
              <a:buFont typeface="Arial" panose="020B0604020202020204" pitchFamily="34" charset="0"/>
              <a:buChar char="•"/>
            </a:pPr>
            <a:r>
              <a:rPr lang="en-GB" sz="2000" dirty="0"/>
              <a:t>Des prix équitables - abordables dès maintenant et évolutifs au fur et à mesure de votre croissance</a:t>
            </a:r>
          </a:p>
          <a:p>
            <a:pPr marL="342900" indent="-342900">
              <a:buFont typeface="Arial" panose="020B0604020202020204" pitchFamily="34" charset="0"/>
              <a:buChar char="•"/>
            </a:pPr>
            <a:r>
              <a:rPr lang="en-GB" sz="2000" dirty="0"/>
              <a:t>Authenticité et fournisseurs dignes de confiance - Fidèle à vos racines culturelles ou à la cuisine que vous avez choisie</a:t>
            </a:r>
          </a:p>
          <a:p>
            <a:pPr marL="342900" indent="-342900">
              <a:buFont typeface="Arial" panose="020B0604020202020204" pitchFamily="34" charset="0"/>
              <a:buChar char="•"/>
            </a:pPr>
            <a:r>
              <a:rPr lang="en-GB" sz="2000" dirty="0"/>
              <a:t>Durabilité - Si possible, réduire les déchets et soutenir les écosystèmes locaux</a:t>
            </a:r>
            <a:endParaRPr lang="en-IE" sz="2000" dirty="0"/>
          </a:p>
          <a:p>
            <a:pPr>
              <a:buFont typeface="Arial" panose="020B0604020202020204" pitchFamily="34" charset="0"/>
              <a:buChar char="•"/>
            </a:pPr>
            <a:endParaRPr lang="en-IE" sz="2000" dirty="0"/>
          </a:p>
          <a:p>
            <a:pPr>
              <a:buNone/>
            </a:pPr>
            <a:endParaRPr lang="en-IE" sz="1600" dirty="0"/>
          </a:p>
        </p:txBody>
      </p:sp>
      <p:pic>
        <p:nvPicPr>
          <p:cNvPr id="13" name="Picture 12" descr="Ingredients on baskets">
            <a:extLst>
              <a:ext uri="{FF2B5EF4-FFF2-40B4-BE49-F238E27FC236}">
                <a16:creationId xmlns:a16="http://schemas.microsoft.com/office/drawing/2014/main" id="{0717755D-CC2C-ED7A-8014-543389B26C4D}"/>
              </a:ext>
            </a:extLst>
          </p:cNvPr>
          <p:cNvPicPr>
            <a:picLocks noChangeAspect="1"/>
          </p:cNvPicPr>
          <p:nvPr/>
        </p:nvPicPr>
        <p:blipFill>
          <a:blip r:embed="rId2"/>
          <a:stretch>
            <a:fillRect/>
          </a:stretch>
        </p:blipFill>
        <p:spPr>
          <a:xfrm>
            <a:off x="7924800" y="2784762"/>
            <a:ext cx="3934832" cy="2452255"/>
          </a:xfrm>
          <a:prstGeom prst="rect">
            <a:avLst/>
          </a:prstGeom>
        </p:spPr>
      </p:pic>
    </p:spTree>
    <p:extLst>
      <p:ext uri="{BB962C8B-B14F-4D97-AF65-F5344CB8AC3E}">
        <p14:creationId xmlns:p14="http://schemas.microsoft.com/office/powerpoint/2010/main" val="425937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9C8EE-1626-3CF0-A2A0-D2257B51A78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BEACEEF-9B39-0418-3CAC-D7EF464FDBFB}"/>
              </a:ext>
            </a:extLst>
          </p:cNvPr>
          <p:cNvSpPr>
            <a:spLocks noGrp="1"/>
          </p:cNvSpPr>
          <p:nvPr>
            <p:ph type="body" sz="quarter" idx="27"/>
          </p:nvPr>
        </p:nvSpPr>
        <p:spPr>
          <a:xfrm>
            <a:off x="321108" y="459054"/>
            <a:ext cx="10741335" cy="1126708"/>
          </a:xfrm>
        </p:spPr>
        <p:txBody>
          <a:bodyPr/>
          <a:lstStyle/>
          <a:p>
            <a:r>
              <a:rPr lang="en-US" dirty="0"/>
              <a:t>3. </a:t>
            </a:r>
            <a:r>
              <a:rPr lang="en-GB" sz="3200" b="1" dirty="0"/>
              <a:t>Où se procurer les ingrédients et les fournitures ?</a:t>
            </a:r>
          </a:p>
          <a:p>
            <a:pPr>
              <a:buNone/>
            </a:pPr>
            <a:r>
              <a:rPr lang="en-GB" sz="2400" b="1" dirty="0">
                <a:solidFill>
                  <a:srgbClr val="382B1B"/>
                </a:solidFill>
              </a:rPr>
              <a:t>Types de fournisseurs que vous pouvez envisager</a:t>
            </a:r>
          </a:p>
          <a:p>
            <a:endParaRPr lang="en-GB" sz="1600" dirty="0"/>
          </a:p>
        </p:txBody>
      </p:sp>
      <p:sp>
        <p:nvSpPr>
          <p:cNvPr id="7" name="Text Placeholder 3">
            <a:extLst>
              <a:ext uri="{FF2B5EF4-FFF2-40B4-BE49-F238E27FC236}">
                <a16:creationId xmlns:a16="http://schemas.microsoft.com/office/drawing/2014/main" id="{3F3F8DFB-0749-5186-CD39-CB13EF105235}"/>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FA2D8D56-4A16-1BC8-1DDD-6542D52CF43D}"/>
              </a:ext>
            </a:extLst>
          </p:cNvPr>
          <p:cNvSpPr txBox="1"/>
          <p:nvPr/>
        </p:nvSpPr>
        <p:spPr>
          <a:xfrm>
            <a:off x="412378" y="1744283"/>
            <a:ext cx="11573433" cy="4893647"/>
          </a:xfrm>
          <a:prstGeom prst="rect">
            <a:avLst/>
          </a:prstGeom>
          <a:noFill/>
        </p:spPr>
        <p:txBody>
          <a:bodyPr wrap="square" numCol="2">
            <a:spAutoFit/>
          </a:bodyPr>
          <a:lstStyle/>
          <a:p>
            <a:pPr>
              <a:buNone/>
            </a:pPr>
            <a:r>
              <a:rPr lang="en-GB" sz="1600" b="1" dirty="0">
                <a:solidFill>
                  <a:srgbClr val="94C7B0"/>
                </a:solidFill>
              </a:rPr>
              <a:t>1. Marchés et agriculteurs locaux</a:t>
            </a:r>
          </a:p>
          <a:p>
            <a:pPr marL="342900" indent="-342900">
              <a:buFont typeface="Arial" panose="020B0604020202020204" pitchFamily="34" charset="0"/>
              <a:buChar char="•"/>
            </a:pPr>
            <a:r>
              <a:rPr lang="en-GB" sz="1600" dirty="0"/>
              <a:t>Idéal pour les produits frais, les herbes, les œufs et même le miel ou les céréales.</a:t>
            </a:r>
          </a:p>
          <a:p>
            <a:pPr marL="342900" indent="-342900">
              <a:buFont typeface="Arial" panose="020B0604020202020204" pitchFamily="34" charset="0"/>
              <a:buChar char="•"/>
            </a:pPr>
            <a:r>
              <a:rPr lang="en-GB" sz="1600" dirty="0"/>
              <a:t>Souvent plus flexible pour les petites commandes</a:t>
            </a:r>
          </a:p>
          <a:p>
            <a:pPr marL="342900" indent="-342900">
              <a:buFont typeface="Arial" panose="020B0604020202020204" pitchFamily="34" charset="0"/>
              <a:buChar char="•"/>
            </a:pPr>
            <a:r>
              <a:rPr lang="en-GB" sz="1600" dirty="0"/>
              <a:t>Établir des contacts dans votre région</a:t>
            </a:r>
          </a:p>
          <a:p>
            <a:pPr marL="342900" indent="-342900">
              <a:buFont typeface="Arial" panose="020B0604020202020204" pitchFamily="34" charset="0"/>
              <a:buChar char="•"/>
            </a:pPr>
            <a:r>
              <a:rPr lang="en-GB" sz="1600" dirty="0"/>
              <a:t>Renseignez-vous sur les remises en vrac ou sur les articles "imparfaits" à un prix inférieur.</a:t>
            </a:r>
          </a:p>
          <a:p>
            <a:endParaRPr lang="en-GB" sz="1600" dirty="0"/>
          </a:p>
          <a:p>
            <a:pPr>
              <a:buNone/>
            </a:pPr>
            <a:r>
              <a:rPr lang="en-GB" sz="1600" b="1" dirty="0">
                <a:solidFill>
                  <a:srgbClr val="94C7B0"/>
                </a:solidFill>
              </a:rPr>
              <a:t>2. Épiceries ethniques</a:t>
            </a:r>
          </a:p>
          <a:p>
            <a:pPr marL="342900" indent="-342900">
              <a:buFont typeface="Arial" panose="020B0604020202020204" pitchFamily="34" charset="0"/>
              <a:buChar char="•"/>
            </a:pPr>
            <a:r>
              <a:rPr lang="en-GB" sz="1600" dirty="0"/>
              <a:t>Essentiel pour les ingrédients culturels (par exemple la farine d'injera, la pâte de tamarin, les bananes plantains)</a:t>
            </a:r>
          </a:p>
          <a:p>
            <a:pPr marL="342900" indent="-342900">
              <a:buFont typeface="Arial" panose="020B0604020202020204" pitchFamily="34" charset="0"/>
              <a:buChar char="•"/>
            </a:pPr>
            <a:r>
              <a:rPr lang="en-GB" sz="1600" dirty="0"/>
              <a:t>Aidez à préserver l'authenticité de vos recettes</a:t>
            </a:r>
          </a:p>
          <a:p>
            <a:pPr marL="342900" indent="-342900">
              <a:buFont typeface="Arial" panose="020B0604020202020204" pitchFamily="34" charset="0"/>
              <a:buChar char="•"/>
            </a:pPr>
            <a:r>
              <a:rPr lang="en-GB" sz="1600" dirty="0"/>
              <a:t>Beaucoup fournissent également des emballages ou des épices </a:t>
            </a:r>
            <a:r>
              <a:rPr lang="en-GB" sz="1600" dirty="0" err="1"/>
              <a:t>en</a:t>
            </a:r>
            <a:r>
              <a:rPr lang="en-GB" sz="1600" dirty="0"/>
              <a:t> </a:t>
            </a:r>
            <a:r>
              <a:rPr lang="en-GB" sz="1600" dirty="0" err="1"/>
              <a:t>vrac</a:t>
            </a:r>
            <a:endParaRPr lang="en-GB" sz="1600" dirty="0"/>
          </a:p>
          <a:p>
            <a:pPr>
              <a:buFont typeface="Arial" panose="020B0604020202020204" pitchFamily="34" charset="0"/>
              <a:buChar char="•"/>
            </a:pPr>
            <a:endParaRPr lang="en-GB" sz="1600" dirty="0"/>
          </a:p>
          <a:p>
            <a:pPr>
              <a:buFont typeface="Arial" panose="020B0604020202020204" pitchFamily="34" charset="0"/>
              <a:buChar char="•"/>
            </a:pPr>
            <a:endParaRPr lang="en-GB" sz="1600" dirty="0"/>
          </a:p>
          <a:p>
            <a:pPr>
              <a:buFont typeface="Arial" panose="020B0604020202020204" pitchFamily="34" charset="0"/>
              <a:buChar char="•"/>
            </a:pPr>
            <a:endParaRPr lang="en-GB" sz="1600" dirty="0"/>
          </a:p>
          <a:p>
            <a:pPr>
              <a:buFont typeface="Arial" panose="020B0604020202020204" pitchFamily="34" charset="0"/>
              <a:buChar char="•"/>
            </a:pPr>
            <a:endParaRPr lang="en-GB" sz="1600" dirty="0"/>
          </a:p>
          <a:p>
            <a:endParaRPr lang="en-GB" sz="1600" dirty="0"/>
          </a:p>
          <a:p>
            <a:pPr>
              <a:buNone/>
            </a:pPr>
            <a:r>
              <a:rPr lang="en-GB" sz="1600" b="1" dirty="0">
                <a:solidFill>
                  <a:srgbClr val="94C7B0"/>
                </a:solidFill>
              </a:rPr>
              <a:t>3. Magasins de gros Cash &amp; Carry</a:t>
            </a:r>
          </a:p>
          <a:p>
            <a:pPr marL="342900" indent="-342900">
              <a:buFont typeface="Arial" panose="020B0604020202020204" pitchFamily="34" charset="0"/>
              <a:buChar char="•"/>
            </a:pPr>
            <a:r>
              <a:rPr lang="en-GB" sz="1600" dirty="0"/>
              <a:t>Des quantités plus importantes à des prix plus bas (comme Metro, Makro, Suma, etc.)</a:t>
            </a:r>
          </a:p>
          <a:p>
            <a:pPr marL="342900" indent="-342900">
              <a:buFont typeface="Arial" panose="020B0604020202020204" pitchFamily="34" charset="0"/>
              <a:buChar char="•"/>
            </a:pPr>
            <a:r>
              <a:rPr lang="en-GB" sz="1600" dirty="0"/>
              <a:t>Nécessité d'un enregistrement commercial pour accéder à certains services</a:t>
            </a:r>
          </a:p>
          <a:p>
            <a:pPr marL="342900" indent="-342900">
              <a:buFont typeface="Arial" panose="020B0604020202020204" pitchFamily="34" charset="0"/>
              <a:buChar char="•"/>
            </a:pPr>
            <a:r>
              <a:rPr lang="en-GB" sz="1600" dirty="0"/>
              <a:t>Bon pour les produits secs, les huiles, les ingrédients de boulangerie, les emballages</a:t>
            </a:r>
          </a:p>
          <a:p>
            <a:pPr>
              <a:buFont typeface="Arial" panose="020B0604020202020204" pitchFamily="34" charset="0"/>
              <a:buChar char="•"/>
            </a:pPr>
            <a:endParaRPr lang="en-GB" sz="1600" dirty="0"/>
          </a:p>
          <a:p>
            <a:pPr>
              <a:buNone/>
            </a:pPr>
            <a:r>
              <a:rPr lang="en-GB" sz="1600" b="1" dirty="0">
                <a:solidFill>
                  <a:srgbClr val="94C7B0"/>
                </a:solidFill>
              </a:rPr>
              <a:t>4. Fournisseurs de produits alimentaires en ligne</a:t>
            </a:r>
          </a:p>
          <a:p>
            <a:pPr marL="342900" indent="-342900">
              <a:buFont typeface="Arial" panose="020B0604020202020204" pitchFamily="34" charset="0"/>
              <a:buChar char="•"/>
            </a:pPr>
            <a:r>
              <a:rPr lang="en-GB" sz="1600" dirty="0"/>
              <a:t>Utile si l'accès local est limité (en particulier pour les ingrédients rares)</a:t>
            </a:r>
          </a:p>
          <a:p>
            <a:pPr marL="342900" indent="-342900">
              <a:buFont typeface="Arial" panose="020B0604020202020204" pitchFamily="34" charset="0"/>
              <a:buChar char="•"/>
            </a:pPr>
            <a:r>
              <a:rPr lang="en-GB" sz="1600" dirty="0"/>
              <a:t>Surveillez les frais d'expédition - les envois en nombre peuvent permettre d'économiser de l'argent</a:t>
            </a:r>
          </a:p>
          <a:p>
            <a:pPr marL="342900" indent="-342900">
              <a:buFont typeface="Arial" panose="020B0604020202020204" pitchFamily="34" charset="0"/>
              <a:buChar char="•"/>
            </a:pPr>
            <a:r>
              <a:rPr lang="en-GB" sz="1600" dirty="0"/>
              <a:t>Vérifiez toujours les pratiques de sécurité alimentaire approuvées par l'UE</a:t>
            </a:r>
          </a:p>
          <a:p>
            <a:endParaRPr lang="en-IE" sz="1600" dirty="0"/>
          </a:p>
          <a:p>
            <a:pPr>
              <a:buNone/>
            </a:pPr>
            <a:endParaRPr lang="en-IE" sz="1200" dirty="0"/>
          </a:p>
        </p:txBody>
      </p:sp>
    </p:spTree>
    <p:extLst>
      <p:ext uri="{BB962C8B-B14F-4D97-AF65-F5344CB8AC3E}">
        <p14:creationId xmlns:p14="http://schemas.microsoft.com/office/powerpoint/2010/main" val="2062964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5A3D-ACF6-7A81-160A-CB45724C118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659315E-4A35-05AC-3364-81CDBACF3AAA}"/>
              </a:ext>
            </a:extLst>
          </p:cNvPr>
          <p:cNvSpPr>
            <a:spLocks noGrp="1"/>
          </p:cNvSpPr>
          <p:nvPr>
            <p:ph type="body" sz="quarter" idx="27"/>
          </p:nvPr>
        </p:nvSpPr>
        <p:spPr>
          <a:xfrm>
            <a:off x="321108" y="548701"/>
            <a:ext cx="10741335" cy="1126708"/>
          </a:xfrm>
        </p:spPr>
        <p:txBody>
          <a:bodyPr/>
          <a:lstStyle/>
          <a:p>
            <a:r>
              <a:rPr lang="en-US" dirty="0"/>
              <a:t>3. </a:t>
            </a:r>
            <a:r>
              <a:rPr lang="en-GB" sz="3200" b="1" dirty="0"/>
              <a:t>Où se procurer les ingrédients et les fournitures ?</a:t>
            </a:r>
          </a:p>
          <a:p>
            <a:pPr>
              <a:buNone/>
            </a:pPr>
            <a:r>
              <a:rPr lang="en-GB" sz="2000" b="1" dirty="0">
                <a:solidFill>
                  <a:srgbClr val="382B1B"/>
                </a:solidFill>
              </a:rPr>
              <a:t>Questions à poser lors du choix des fournisseurs</a:t>
            </a:r>
          </a:p>
          <a:p>
            <a:endParaRPr lang="en-GB" sz="1600" dirty="0"/>
          </a:p>
        </p:txBody>
      </p:sp>
      <p:sp>
        <p:nvSpPr>
          <p:cNvPr id="7" name="Text Placeholder 3">
            <a:extLst>
              <a:ext uri="{FF2B5EF4-FFF2-40B4-BE49-F238E27FC236}">
                <a16:creationId xmlns:a16="http://schemas.microsoft.com/office/drawing/2014/main" id="{D54BE8DA-B14E-DE45-6049-1C7CF5355BC6}"/>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3D7B85DC-150E-ABB1-0FF8-AA1E0D83CA42}"/>
              </a:ext>
            </a:extLst>
          </p:cNvPr>
          <p:cNvSpPr txBox="1"/>
          <p:nvPr/>
        </p:nvSpPr>
        <p:spPr>
          <a:xfrm>
            <a:off x="412378" y="1914613"/>
            <a:ext cx="10336303" cy="4678204"/>
          </a:xfrm>
          <a:prstGeom prst="rect">
            <a:avLst/>
          </a:prstGeom>
          <a:noFill/>
        </p:spPr>
        <p:txBody>
          <a:bodyPr wrap="square">
            <a:spAutoFit/>
          </a:bodyPr>
          <a:lstStyle/>
          <a:p>
            <a:pPr marL="285750" indent="-285750">
              <a:buFont typeface="Arial" panose="020B0604020202020204" pitchFamily="34" charset="0"/>
              <a:buChar char="•"/>
            </a:pPr>
            <a:r>
              <a:rPr lang="en-GB" sz="2000" dirty="0"/>
              <a:t>Ce produit est-il sûr et autorisé à être utilisé dans mon pays pour la revente ?</a:t>
            </a:r>
          </a:p>
          <a:p>
            <a:pPr marL="285750" indent="-285750">
              <a:buFont typeface="Arial" panose="020B0604020202020204" pitchFamily="34" charset="0"/>
              <a:buChar char="•"/>
            </a:pPr>
            <a:r>
              <a:rPr lang="en-GB" sz="2000" dirty="0"/>
              <a:t>La qualité sera-t-elle constante (goût, texture, fraîcheur) ?</a:t>
            </a:r>
          </a:p>
          <a:p>
            <a:pPr marL="285750" indent="-285750">
              <a:buFont typeface="Arial" panose="020B0604020202020204" pitchFamily="34" charset="0"/>
              <a:buChar char="•"/>
            </a:pPr>
            <a:r>
              <a:rPr lang="en-GB" sz="2000" dirty="0"/>
              <a:t>Quels sont les montants minimums de commande ? Le produit est-il disponible en petites quantités ou dois-je acheter de grandes quantités ?</a:t>
            </a:r>
          </a:p>
          <a:p>
            <a:pPr marL="285750" indent="-285750">
              <a:buFont typeface="Arial" panose="020B0604020202020204" pitchFamily="34" charset="0"/>
              <a:buChar char="•"/>
            </a:pPr>
            <a:r>
              <a:rPr lang="en-GB" sz="2000" dirty="0"/>
              <a:t>Peuvent-ils commander des produits spécifiques sur demande ? </a:t>
            </a:r>
          </a:p>
          <a:p>
            <a:pPr marL="285750" indent="-285750">
              <a:buFont typeface="Arial" panose="020B0604020202020204" pitchFamily="34" charset="0"/>
              <a:buChar char="•"/>
            </a:pPr>
            <a:r>
              <a:rPr lang="en-GB" sz="2000" dirty="0"/>
              <a:t>Cet ingrédient correspond-il à l'histoire que je veux raconter avec mon plat ?</a:t>
            </a:r>
          </a:p>
          <a:p>
            <a:pPr marL="285750" indent="-285750">
              <a:buFont typeface="Arial" panose="020B0604020202020204" pitchFamily="34" charset="0"/>
              <a:buChar char="•"/>
            </a:pPr>
            <a:r>
              <a:rPr lang="en-GB" sz="2000" dirty="0"/>
              <a:t>Puis-je faire confiance à ce fournisseur en matière de livraison et de fiabilité ?</a:t>
            </a:r>
          </a:p>
          <a:p>
            <a:pPr marL="285750" indent="-285750">
              <a:buFont typeface="Arial" panose="020B0604020202020204" pitchFamily="34" charset="0"/>
              <a:buChar char="•"/>
            </a:pPr>
            <a:r>
              <a:rPr lang="en-GB" sz="2000" dirty="0"/>
              <a:t>Les prix sont-ils équitables et stables dans le temps ?</a:t>
            </a:r>
          </a:p>
          <a:p>
            <a:pPr marL="285750" indent="-285750">
              <a:buFont typeface="Arial" panose="020B0604020202020204" pitchFamily="34" charset="0"/>
              <a:buChar char="•"/>
            </a:pPr>
            <a:r>
              <a:rPr lang="en-GB" sz="2000" dirty="0"/>
              <a:t>Proposent-ils des conditions de crédit ou une certaine souplesse de paiement (pouvez-vous payer une semaine plus tard si nécessaire ? Sont-ils ouverts aux accords avec les petites entreprises ?)</a:t>
            </a:r>
          </a:p>
          <a:p>
            <a:pPr marL="285750" indent="-285750">
              <a:buFont typeface="Arial" panose="020B0604020202020204" pitchFamily="34" charset="0"/>
              <a:buChar char="•"/>
            </a:pPr>
            <a:r>
              <a:rPr lang="en-GB" sz="2000" dirty="0"/>
              <a:t>Sont-ils accueillants et soutiennent-ils les petites entreprises dirigées par des migrants ? Vous traiteront-ils avec respect et seront-ils disposés à en apprendre davantage sur vos ingrédients ?</a:t>
            </a:r>
          </a:p>
          <a:p>
            <a:pPr marL="285750" indent="-285750">
              <a:buFont typeface="Arial" panose="020B0604020202020204" pitchFamily="34" charset="0"/>
              <a:buChar char="•"/>
            </a:pPr>
            <a:r>
              <a:rPr lang="en-GB" sz="2000" dirty="0"/>
              <a:t>Pouvez-vous construire une bonne relation au fil du temps ? </a:t>
            </a:r>
          </a:p>
          <a:p>
            <a:pPr marL="285750" indent="-285750">
              <a:buFont typeface="Arial" panose="020B0604020202020204" pitchFamily="34" charset="0"/>
              <a:buChar char="•"/>
            </a:pPr>
            <a:endParaRPr lang="en-GB" sz="2000" dirty="0"/>
          </a:p>
          <a:p>
            <a:pPr>
              <a:buNone/>
            </a:pPr>
            <a:endParaRPr lang="en-IE" sz="1800" dirty="0"/>
          </a:p>
        </p:txBody>
      </p:sp>
    </p:spTree>
    <p:extLst>
      <p:ext uri="{BB962C8B-B14F-4D97-AF65-F5344CB8AC3E}">
        <p14:creationId xmlns:p14="http://schemas.microsoft.com/office/powerpoint/2010/main" val="398678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B44EC-476B-B401-E41D-99E9F493D49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42656D4-94AF-95FE-C0E6-787826C0069E}"/>
              </a:ext>
            </a:extLst>
          </p:cNvPr>
          <p:cNvSpPr>
            <a:spLocks noGrp="1"/>
          </p:cNvSpPr>
          <p:nvPr>
            <p:ph type="body" sz="quarter" idx="27"/>
          </p:nvPr>
        </p:nvSpPr>
        <p:spPr>
          <a:xfrm>
            <a:off x="321108" y="548701"/>
            <a:ext cx="10741335" cy="1126708"/>
          </a:xfrm>
        </p:spPr>
        <p:txBody>
          <a:bodyPr/>
          <a:lstStyle/>
          <a:p>
            <a:pPr>
              <a:buNone/>
            </a:pPr>
            <a:r>
              <a:rPr lang="en-GB" sz="2800" b="1" dirty="0"/>
              <a:t>4. Comment rester dans la légalité et en sécurité ?</a:t>
            </a:r>
          </a:p>
          <a:p>
            <a:endParaRPr lang="en-GB" sz="1600" dirty="0"/>
          </a:p>
        </p:txBody>
      </p:sp>
      <p:sp>
        <p:nvSpPr>
          <p:cNvPr id="7" name="Text Placeholder 3">
            <a:extLst>
              <a:ext uri="{FF2B5EF4-FFF2-40B4-BE49-F238E27FC236}">
                <a16:creationId xmlns:a16="http://schemas.microsoft.com/office/drawing/2014/main" id="{DD0D95EF-5D80-3882-C266-18555DFCCC2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704B2744-F727-8642-4181-DD7F2EA5E694}"/>
              </a:ext>
            </a:extLst>
          </p:cNvPr>
          <p:cNvSpPr txBox="1"/>
          <p:nvPr/>
        </p:nvSpPr>
        <p:spPr>
          <a:xfrm>
            <a:off x="321108" y="1816001"/>
            <a:ext cx="11279221" cy="4247317"/>
          </a:xfrm>
          <a:prstGeom prst="rect">
            <a:avLst/>
          </a:prstGeom>
          <a:noFill/>
        </p:spPr>
        <p:txBody>
          <a:bodyPr wrap="square">
            <a:spAutoFit/>
          </a:bodyPr>
          <a:lstStyle/>
          <a:p>
            <a:pPr>
              <a:buNone/>
            </a:pPr>
            <a:r>
              <a:rPr lang="en-GB" sz="1500" dirty="0"/>
              <a:t>Lorsque les gens mangent vos aliments, ils vous confient leur santé. Votre tâche consiste à assurer la sécurité de ces aliments, depuis votre cuisine jusqu'à leurs mains. Vous devez préparer</a:t>
            </a:r>
          </a:p>
          <a:p>
            <a:pPr>
              <a:buNone/>
            </a:pPr>
            <a:endParaRPr lang="en-GB" sz="1500" b="1" dirty="0"/>
          </a:p>
          <a:p>
            <a:pPr>
              <a:buNone/>
            </a:pPr>
            <a:r>
              <a:rPr lang="en-GB" sz="1500" b="1" dirty="0">
                <a:solidFill>
                  <a:srgbClr val="94C7B0"/>
                </a:solidFill>
              </a:rPr>
              <a:t>Formation à l'hygiène et à la sécurité alimentaires</a:t>
            </a:r>
          </a:p>
          <a:p>
            <a:r>
              <a:rPr lang="en-GB" sz="1500" dirty="0"/>
              <a:t>La plupart des pays de l'UE exigent que vous suiviez un cours de base sur la sécurité alimentaire, souvent appelé "certificat de manipulation des aliments" ou "formation HACCP".  Ces formations sont généralement disponibles en ligne, à bas prix ou gratuitement, et dans plusieurs langues.  Certains conseils ou centres pour migrants les proposent même gratuitement aux petites entreprises qui démarrent.</a:t>
            </a:r>
          </a:p>
          <a:p>
            <a:r>
              <a:rPr lang="en-GB" sz="1500" i="1" dirty="0"/>
              <a:t>Recherchez "cours de sécurité alimentaire + votre ville/pays" pour trouver des options locales.</a:t>
            </a:r>
          </a:p>
          <a:p>
            <a:endParaRPr lang="en-GB" sz="1500" i="1" dirty="0">
              <a:solidFill>
                <a:srgbClr val="94C7B0"/>
              </a:solidFill>
            </a:endParaRPr>
          </a:p>
          <a:p>
            <a:pPr>
              <a:buNone/>
            </a:pPr>
            <a:r>
              <a:rPr lang="en-GB" sz="1500" b="1" dirty="0">
                <a:solidFill>
                  <a:srgbClr val="94C7B0"/>
                </a:solidFill>
              </a:rPr>
              <a:t>Enregistrement de votre entreprise alimentaire</a:t>
            </a:r>
          </a:p>
          <a:p>
            <a:r>
              <a:rPr lang="en-GB" sz="1500" dirty="0"/>
              <a:t>Vous devez enregistrer votre entreprise alimentaire auprès des autorités locales, même si vous travaillez à domicile ou à temps partiel. Cette démarche est généralement gratuite ou peu coûteuse, mais elle doit être effectuée avant que vous ne commenciez à vendre.  Les autorités peuvent inspecter votre cuisine, mais ce n'est pas pour vous mettre la puce à l'oreille, c'est pour assurer votre sécurité et vous guider.</a:t>
            </a:r>
          </a:p>
          <a:p>
            <a:endParaRPr lang="en-GB" sz="1500" dirty="0"/>
          </a:p>
          <a:p>
            <a:r>
              <a:rPr lang="en-GB" sz="1500" dirty="0"/>
              <a:t>En Suède, c'est l'</a:t>
            </a:r>
            <a:r>
              <a:rPr lang="en-IE" sz="1500" b="1" dirty="0"/>
              <a:t>Agence alimentaire suédoise (</a:t>
            </a:r>
            <a:r>
              <a:rPr lang="en-IE" sz="1500" b="1" dirty="0" err="1"/>
              <a:t>Livsmedelsverket</a:t>
            </a:r>
            <a:r>
              <a:rPr lang="en-IE" sz="1500" b="1" dirty="0"/>
              <a:t>) </a:t>
            </a:r>
            <a:r>
              <a:rPr lang="en-IE" sz="1500" dirty="0"/>
              <a:t>qui </a:t>
            </a:r>
            <a:r>
              <a:rPr lang="en-GB" sz="1500" dirty="0"/>
              <a:t>s'en charge </a:t>
            </a:r>
            <a:r>
              <a:rPr lang="en-IE" sz="1500" dirty="0"/>
              <a:t>: </a:t>
            </a:r>
            <a:r>
              <a:rPr lang="en-GB" sz="1500" dirty="0"/>
              <a:t>La France, par l'intermédiaire de la </a:t>
            </a:r>
            <a:r>
              <a:rPr lang="en-GB" sz="1500" b="1" dirty="0"/>
              <a:t>DDPP </a:t>
            </a:r>
            <a:r>
              <a:rPr lang="en-GB" sz="1500" dirty="0"/>
              <a:t>; l'Irlande, par le </a:t>
            </a:r>
            <a:r>
              <a:rPr lang="en-GB" sz="1500" b="1" dirty="0"/>
              <a:t>HSE </a:t>
            </a:r>
            <a:r>
              <a:rPr lang="en-GB" sz="1500" dirty="0"/>
              <a:t>; et les Pays-Bas, par l'</a:t>
            </a:r>
            <a:r>
              <a:rPr lang="en-GB" sz="1500" b="1" dirty="0"/>
              <a:t>Autorité néerlandaise de sécurité des aliments et des produits de consommation (NVWA).</a:t>
            </a:r>
          </a:p>
          <a:p>
            <a:endParaRPr lang="en-GB" sz="1500" dirty="0"/>
          </a:p>
          <a:p>
            <a:pPr>
              <a:buNone/>
            </a:pPr>
            <a:endParaRPr lang="en-IE" sz="1500" dirty="0"/>
          </a:p>
        </p:txBody>
      </p:sp>
    </p:spTree>
    <p:extLst>
      <p:ext uri="{BB962C8B-B14F-4D97-AF65-F5344CB8AC3E}">
        <p14:creationId xmlns:p14="http://schemas.microsoft.com/office/powerpoint/2010/main" val="322430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760794"/>
            <a:ext cx="11576536" cy="3762613"/>
          </a:xfrm>
        </p:spPr>
        <p:txBody>
          <a:bodyPr/>
          <a:lstStyle/>
          <a:p>
            <a:r>
              <a:rPr lang="en-GB" sz="1800" dirty="0"/>
              <a:t>À la fin de cette étape, vous serez en mesure de :</a:t>
            </a:r>
          </a:p>
          <a:p>
            <a:pPr>
              <a:buFont typeface="+mj-lt"/>
              <a:buAutoNum type="arabicPeriod"/>
            </a:pPr>
            <a:r>
              <a:rPr lang="en-GB" sz="1800" b="1" dirty="0"/>
              <a:t>Comprenez la différence </a:t>
            </a:r>
            <a:r>
              <a:rPr lang="en-GB" sz="1800" dirty="0"/>
              <a:t>entre la vente d'un produit alimentaire et l'offre d'un service lié à l'alimentation et choisissez la voie qui vous convient le mieux.</a:t>
            </a:r>
          </a:p>
          <a:p>
            <a:pPr>
              <a:buFont typeface="+mj-lt"/>
              <a:buAutoNum type="arabicPeriod"/>
            </a:pPr>
            <a:r>
              <a:rPr lang="en-GB" sz="1800" b="1" dirty="0"/>
              <a:t>Planifiez les principales étapes opérationnelles de </a:t>
            </a:r>
            <a:r>
              <a:rPr lang="en-GB" sz="1800" dirty="0"/>
              <a:t>votre entreprise alimentaire, y compris l'installation de la cuisine, l'équipement, l'approvisionnement et l'emballage.</a:t>
            </a:r>
          </a:p>
          <a:p>
            <a:pPr>
              <a:buFont typeface="+mj-lt"/>
              <a:buAutoNum type="arabicPeriod"/>
            </a:pPr>
            <a:r>
              <a:rPr lang="en-GB" sz="1800" b="1" dirty="0"/>
              <a:t>Comprendre les options juridiques qui s'offrent à vous </a:t>
            </a:r>
            <a:r>
              <a:rPr lang="en-GB" sz="1800" dirty="0"/>
              <a:t>(entreprise individuelle, société de personnes ou société à responsabilité limitée) et savoir comment enregistrer votre entreprise.</a:t>
            </a:r>
          </a:p>
          <a:p>
            <a:pPr>
              <a:buFont typeface="+mj-lt"/>
              <a:buAutoNum type="arabicPeriod"/>
            </a:pPr>
            <a:r>
              <a:rPr lang="en-GB" sz="1800" b="1" dirty="0"/>
              <a:t>Explorez les différentes manières de vendre en ligne</a:t>
            </a:r>
            <a:r>
              <a:rPr lang="en-GB" sz="1800" dirty="0"/>
              <a:t>, notamment en utilisant des plateformes comme Etsy ou Amazon, et comprenez ce dont vous avez besoin pour démarrer.</a:t>
            </a:r>
          </a:p>
          <a:p>
            <a:pPr>
              <a:buFont typeface="+mj-lt"/>
              <a:buAutoNum type="arabicPeriod"/>
            </a:pPr>
            <a:r>
              <a:rPr lang="en-GB" sz="1800" b="1" dirty="0"/>
              <a:t>Reconnaître l'intérêt d'avoir son propre site web </a:t>
            </a:r>
            <a:r>
              <a:rPr lang="en-GB" sz="1800" dirty="0"/>
              <a:t>et connaître les possibilités d'en créer un avec un petit budget.</a:t>
            </a:r>
          </a:p>
          <a:p>
            <a:pPr>
              <a:buFont typeface="+mj-lt"/>
              <a:buAutoNum type="arabicPeriod"/>
            </a:pPr>
            <a:r>
              <a:rPr lang="en-GB" sz="1800" b="1" dirty="0"/>
              <a:t>Soyez attentifs aux modèles d'entreprise alternatifs</a:t>
            </a:r>
            <a:r>
              <a:rPr lang="en-GB" sz="1800" dirty="0"/>
              <a:t>, tels que les entreprises sociales et les sociétés de gestion collective, qui s'alignent sur les objectifs de la communauté et de la finalité.</a:t>
            </a:r>
          </a:p>
          <a:p>
            <a:pPr algn="ctr" fontAlgn="base"/>
            <a:endParaRPr lang="en-GB" sz="1800" dirty="0"/>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1077218"/>
          </a:xfrm>
          <a:prstGeom prst="rect">
            <a:avLst/>
          </a:prstGeom>
          <a:noFill/>
        </p:spPr>
        <p:txBody>
          <a:bodyPr wrap="square">
            <a:spAutoFit/>
          </a:bodyPr>
          <a:lstStyle/>
          <a:p>
            <a:pPr>
              <a:buNone/>
            </a:pPr>
            <a:r>
              <a:rPr lang="en-GB" sz="3200" b="1" dirty="0"/>
              <a:t>Objectifs d'apprentissage - Étape 3 : Démarrage de l'entreprise</a:t>
            </a:r>
          </a:p>
          <a:p>
            <a:pPr>
              <a:buNone/>
            </a:pPr>
            <a:r>
              <a:rPr lang="en-GB" sz="3200" dirty="0"/>
              <a:t>À la fin de l'étape 3, vous serez en mesure de :</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6E81B-6774-02E7-2E85-B09B8B5FF30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89CB993-B002-010C-8A82-B2646CCE29D8}"/>
              </a:ext>
            </a:extLst>
          </p:cNvPr>
          <p:cNvSpPr>
            <a:spLocks noGrp="1"/>
          </p:cNvSpPr>
          <p:nvPr>
            <p:ph type="body" sz="quarter" idx="27"/>
          </p:nvPr>
        </p:nvSpPr>
        <p:spPr>
          <a:xfrm>
            <a:off x="321108" y="548701"/>
            <a:ext cx="10741335" cy="1126708"/>
          </a:xfrm>
        </p:spPr>
        <p:txBody>
          <a:bodyPr/>
          <a:lstStyle/>
          <a:p>
            <a:pPr>
              <a:buNone/>
            </a:pPr>
            <a:r>
              <a:rPr lang="en-GB" sz="2800" b="1" dirty="0"/>
              <a:t>4. Comment rester dans la légalité et en sécurité ?</a:t>
            </a:r>
          </a:p>
          <a:p>
            <a:endParaRPr lang="en-GB" sz="1600" dirty="0"/>
          </a:p>
        </p:txBody>
      </p:sp>
      <p:sp>
        <p:nvSpPr>
          <p:cNvPr id="7" name="Text Placeholder 3">
            <a:extLst>
              <a:ext uri="{FF2B5EF4-FFF2-40B4-BE49-F238E27FC236}">
                <a16:creationId xmlns:a16="http://schemas.microsoft.com/office/drawing/2014/main" id="{4ED3974A-76C8-BAA7-D1B0-759FC106F63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E08CE122-16A3-4160-0E70-53D63C4D31C7}"/>
              </a:ext>
            </a:extLst>
          </p:cNvPr>
          <p:cNvSpPr txBox="1"/>
          <p:nvPr/>
        </p:nvSpPr>
        <p:spPr>
          <a:xfrm>
            <a:off x="321108" y="1816001"/>
            <a:ext cx="11279221" cy="4247317"/>
          </a:xfrm>
          <a:prstGeom prst="rect">
            <a:avLst/>
          </a:prstGeom>
          <a:noFill/>
        </p:spPr>
        <p:txBody>
          <a:bodyPr wrap="square">
            <a:spAutoFit/>
          </a:bodyPr>
          <a:lstStyle/>
          <a:p>
            <a:pPr>
              <a:buNone/>
            </a:pPr>
            <a:r>
              <a:rPr lang="en-GB" sz="1500" dirty="0"/>
              <a:t>Lorsque les gens mangent vos aliments, ils vous confient leur santé. Votre tâche consiste à assurer la sécurité de ces aliments, depuis votre cuisine jusqu'à leurs mains. Vous devez préparer</a:t>
            </a:r>
          </a:p>
          <a:p>
            <a:pPr>
              <a:buNone/>
            </a:pPr>
            <a:endParaRPr lang="en-GB" sz="1500" b="1" dirty="0"/>
          </a:p>
          <a:p>
            <a:pPr>
              <a:buNone/>
            </a:pPr>
            <a:r>
              <a:rPr lang="en-GB" sz="1500" b="1" dirty="0">
                <a:solidFill>
                  <a:srgbClr val="94C7B0"/>
                </a:solidFill>
              </a:rPr>
              <a:t>Formation à l'hygiène et à la sécurité alimentaires</a:t>
            </a:r>
          </a:p>
          <a:p>
            <a:r>
              <a:rPr lang="en-GB" sz="1500" dirty="0"/>
              <a:t>La plupart des pays de l'UE exigent que vous suiviez un cours de base sur la sécurité alimentaire, souvent appelé "certificat de manipulation des aliments" ou "formation HACCP".  Ces formations sont généralement disponibles en ligne, à bas prix ou gratuitement, et dans plusieurs langues.  Certains conseils ou centres pour migrants les proposent même gratuitement aux petites entreprises qui démarrent.</a:t>
            </a:r>
          </a:p>
          <a:p>
            <a:r>
              <a:rPr lang="en-GB" sz="1500" i="1" dirty="0"/>
              <a:t>Recherchez "cours de sécurité alimentaire + votre ville/pays" pour trouver des options locales.</a:t>
            </a:r>
          </a:p>
          <a:p>
            <a:endParaRPr lang="en-GB" sz="1500" i="1" dirty="0">
              <a:solidFill>
                <a:srgbClr val="94C7B0"/>
              </a:solidFill>
            </a:endParaRPr>
          </a:p>
          <a:p>
            <a:pPr>
              <a:buNone/>
            </a:pPr>
            <a:r>
              <a:rPr lang="en-GB" sz="1500" b="1" dirty="0">
                <a:solidFill>
                  <a:srgbClr val="94C7B0"/>
                </a:solidFill>
              </a:rPr>
              <a:t>Enregistrement de votre entreprise alimentaire</a:t>
            </a:r>
          </a:p>
          <a:p>
            <a:r>
              <a:rPr lang="en-GB" sz="1500" dirty="0"/>
              <a:t>Vous devez enregistrer votre entreprise alimentaire auprès des autorités locales, même si vous travaillez à domicile ou à temps partiel. Cette démarche est généralement gratuite ou peu coûteuse, mais elle doit être effectuée avant que vous ne commenciez à vendre.  Les autorités peuvent inspecter votre cuisine, mais ce n'est pas pour vous mettre la puce à l'oreille, c'est pour assurer votre sécurité et vous guider.</a:t>
            </a:r>
          </a:p>
          <a:p>
            <a:endParaRPr lang="en-GB" sz="1500" dirty="0"/>
          </a:p>
          <a:p>
            <a:r>
              <a:rPr lang="en-GB" sz="1500" dirty="0"/>
              <a:t>En Suède, c'est l'</a:t>
            </a:r>
            <a:r>
              <a:rPr lang="en-IE" sz="1500" b="1" dirty="0"/>
              <a:t>Agence alimentaire suédoise (</a:t>
            </a:r>
            <a:r>
              <a:rPr lang="en-IE" sz="1500" b="1" dirty="0" err="1"/>
              <a:t>Livsmedelsverket</a:t>
            </a:r>
            <a:r>
              <a:rPr lang="en-IE" sz="1500" b="1" dirty="0"/>
              <a:t>) </a:t>
            </a:r>
            <a:r>
              <a:rPr lang="en-IE" sz="1500" dirty="0"/>
              <a:t>qui </a:t>
            </a:r>
            <a:r>
              <a:rPr lang="en-GB" sz="1500" dirty="0"/>
              <a:t>s'en charge </a:t>
            </a:r>
            <a:r>
              <a:rPr lang="en-IE" sz="1500" dirty="0"/>
              <a:t>: </a:t>
            </a:r>
            <a:r>
              <a:rPr lang="en-GB" sz="1500" dirty="0"/>
              <a:t>La France, par l'intermédiaire de la </a:t>
            </a:r>
            <a:r>
              <a:rPr lang="en-GB" sz="1500" b="1" dirty="0"/>
              <a:t>DDPP </a:t>
            </a:r>
            <a:r>
              <a:rPr lang="en-GB" sz="1500" dirty="0"/>
              <a:t>; l'Irlande, par le </a:t>
            </a:r>
            <a:r>
              <a:rPr lang="en-GB" sz="1500" b="1" dirty="0"/>
              <a:t>HSE </a:t>
            </a:r>
            <a:r>
              <a:rPr lang="en-GB" sz="1500" dirty="0"/>
              <a:t>; et les Pays-Bas, par l'</a:t>
            </a:r>
            <a:r>
              <a:rPr lang="en-GB" sz="1500" b="1" dirty="0"/>
              <a:t>Autorité néerlandaise de sécurité des aliments et des produits de consommation (NVWA).</a:t>
            </a:r>
          </a:p>
          <a:p>
            <a:endParaRPr lang="en-GB" sz="1500" dirty="0"/>
          </a:p>
          <a:p>
            <a:pPr>
              <a:buNone/>
            </a:pPr>
            <a:endParaRPr lang="en-IE" sz="1500" dirty="0"/>
          </a:p>
        </p:txBody>
      </p:sp>
    </p:spTree>
    <p:extLst>
      <p:ext uri="{BB962C8B-B14F-4D97-AF65-F5344CB8AC3E}">
        <p14:creationId xmlns:p14="http://schemas.microsoft.com/office/powerpoint/2010/main" val="361949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1ED7-176E-65AB-26F4-6646F32BDF7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953877A-E4BD-1AB0-4EA0-8715A042E059}"/>
              </a:ext>
            </a:extLst>
          </p:cNvPr>
          <p:cNvSpPr>
            <a:spLocks noGrp="1"/>
          </p:cNvSpPr>
          <p:nvPr>
            <p:ph type="body" sz="quarter" idx="27"/>
          </p:nvPr>
        </p:nvSpPr>
        <p:spPr>
          <a:xfrm>
            <a:off x="321108" y="548701"/>
            <a:ext cx="10741335" cy="1126708"/>
          </a:xfrm>
        </p:spPr>
        <p:txBody>
          <a:bodyPr/>
          <a:lstStyle/>
          <a:p>
            <a:pPr>
              <a:buNone/>
            </a:pPr>
            <a:r>
              <a:rPr lang="en-GB" sz="2800" b="1" dirty="0"/>
              <a:t>4. Comment rester dans la légalité et en sécurité ?</a:t>
            </a:r>
          </a:p>
          <a:p>
            <a:endParaRPr lang="en-GB" sz="1600" dirty="0"/>
          </a:p>
        </p:txBody>
      </p:sp>
      <p:sp>
        <p:nvSpPr>
          <p:cNvPr id="7" name="Text Placeholder 3">
            <a:extLst>
              <a:ext uri="{FF2B5EF4-FFF2-40B4-BE49-F238E27FC236}">
                <a16:creationId xmlns:a16="http://schemas.microsoft.com/office/drawing/2014/main" id="{BFDDA688-0F43-1767-B569-3041BEE711BA}"/>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664B4C3F-6D59-93A9-5AC6-CB4D37067D04}"/>
              </a:ext>
            </a:extLst>
          </p:cNvPr>
          <p:cNvSpPr txBox="1"/>
          <p:nvPr/>
        </p:nvSpPr>
        <p:spPr>
          <a:xfrm>
            <a:off x="321108" y="1816001"/>
            <a:ext cx="11279221" cy="4031873"/>
          </a:xfrm>
          <a:prstGeom prst="rect">
            <a:avLst/>
          </a:prstGeom>
          <a:noFill/>
        </p:spPr>
        <p:txBody>
          <a:bodyPr wrap="square">
            <a:spAutoFit/>
          </a:bodyPr>
          <a:lstStyle/>
          <a:p>
            <a:pPr>
              <a:buNone/>
            </a:pPr>
            <a:r>
              <a:rPr lang="en-GB" sz="2000" b="1" dirty="0">
                <a:solidFill>
                  <a:srgbClr val="94C7B0"/>
                </a:solidFill>
              </a:rPr>
              <a:t>Règles d'étiquetage des denrées alimentaires</a:t>
            </a:r>
          </a:p>
          <a:p>
            <a:pPr>
              <a:buNone/>
            </a:pPr>
            <a:r>
              <a:rPr lang="en-GB" sz="2000" dirty="0"/>
              <a:t>Si vous emballez vos aliments (bocaux, sacs, boîtes), l'étiquette doit comporter les informations suivantes :</a:t>
            </a:r>
          </a:p>
          <a:p>
            <a:pPr marL="342900" indent="-342900">
              <a:buFont typeface="Arial" panose="020B0604020202020204" pitchFamily="34" charset="0"/>
              <a:buChar char="•"/>
            </a:pPr>
            <a:r>
              <a:rPr lang="en-GB" sz="2000" dirty="0"/>
              <a:t>Nom du produit</a:t>
            </a:r>
          </a:p>
          <a:p>
            <a:pPr marL="342900" indent="-342900">
              <a:buFont typeface="Arial" panose="020B0604020202020204" pitchFamily="34" charset="0"/>
              <a:buChar char="•"/>
            </a:pPr>
            <a:r>
              <a:rPr lang="en-GB" sz="2000" dirty="0"/>
              <a:t>Liste complète des ingrédients (par ordre de quantité)</a:t>
            </a:r>
          </a:p>
          <a:p>
            <a:pPr marL="342900" indent="-342900">
              <a:buFont typeface="Arial" panose="020B0604020202020204" pitchFamily="34" charset="0"/>
              <a:buChar char="•"/>
            </a:pPr>
            <a:r>
              <a:rPr lang="en-GB" sz="2000" dirty="0"/>
              <a:t>Les allergènes sont clairement indiqués (par exemple, </a:t>
            </a:r>
            <a:r>
              <a:rPr lang="en-GB" sz="2000" i="1" dirty="0"/>
              <a:t>contient du lait, du blé</a:t>
            </a:r>
            <a:r>
              <a:rPr lang="en-GB" sz="2000" dirty="0"/>
              <a:t>).</a:t>
            </a:r>
          </a:p>
          <a:p>
            <a:pPr marL="342900" indent="-342900">
              <a:buFont typeface="Arial" panose="020B0604020202020204" pitchFamily="34" charset="0"/>
              <a:buChar char="•"/>
            </a:pPr>
            <a:r>
              <a:rPr lang="en-GB" sz="2000" dirty="0"/>
              <a:t>Date de péremption</a:t>
            </a:r>
          </a:p>
          <a:p>
            <a:pPr marL="342900" indent="-342900">
              <a:buFont typeface="Arial" panose="020B0604020202020204" pitchFamily="34" charset="0"/>
              <a:buChar char="•"/>
            </a:pPr>
            <a:r>
              <a:rPr lang="en-GB" sz="2000" dirty="0"/>
              <a:t>Poids net</a:t>
            </a:r>
          </a:p>
          <a:p>
            <a:pPr marL="342900" indent="-342900">
              <a:buFont typeface="Arial" panose="020B0604020202020204" pitchFamily="34" charset="0"/>
              <a:buChar char="•"/>
            </a:pPr>
            <a:r>
              <a:rPr lang="en-GB" sz="2000" dirty="0"/>
              <a:t>Votre nom/nom de l'entreprise et vos coordonnées</a:t>
            </a:r>
          </a:p>
          <a:p>
            <a:pPr marL="342900" indent="-342900">
              <a:buFont typeface="Arial" panose="020B0604020202020204" pitchFamily="34" charset="0"/>
              <a:buChar char="•"/>
            </a:pPr>
            <a:r>
              <a:rPr lang="en-GB" sz="2000" dirty="0"/>
              <a:t>Pays d'origine (s'il n'est pas local)</a:t>
            </a:r>
          </a:p>
          <a:p>
            <a:endParaRPr lang="en-GB" sz="2000" dirty="0"/>
          </a:p>
          <a:p>
            <a:r>
              <a:rPr lang="en-GB" sz="2000" dirty="0"/>
              <a:t>Facultatif mais utile : instructions de conservation, conseils de réchauffage, petite histoire culturelle.</a:t>
            </a:r>
          </a:p>
          <a:p>
            <a:endParaRPr lang="en-GB" dirty="0"/>
          </a:p>
          <a:p>
            <a:pPr>
              <a:buNone/>
            </a:pPr>
            <a:endParaRPr lang="en-IE" sz="1800" dirty="0"/>
          </a:p>
        </p:txBody>
      </p:sp>
    </p:spTree>
    <p:extLst>
      <p:ext uri="{BB962C8B-B14F-4D97-AF65-F5344CB8AC3E}">
        <p14:creationId xmlns:p14="http://schemas.microsoft.com/office/powerpoint/2010/main" val="150618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3EEF2-70FB-C70A-B055-6DE3FBAFBC7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BC48D8E-C8CC-25C4-117A-E0CB8579E57F}"/>
              </a:ext>
            </a:extLst>
          </p:cNvPr>
          <p:cNvSpPr>
            <a:spLocks noGrp="1"/>
          </p:cNvSpPr>
          <p:nvPr>
            <p:ph type="body" sz="quarter" idx="27"/>
          </p:nvPr>
        </p:nvSpPr>
        <p:spPr>
          <a:xfrm>
            <a:off x="321108" y="548701"/>
            <a:ext cx="10741335" cy="1126708"/>
          </a:xfrm>
        </p:spPr>
        <p:txBody>
          <a:bodyPr/>
          <a:lstStyle/>
          <a:p>
            <a:pPr>
              <a:buNone/>
            </a:pPr>
            <a:r>
              <a:rPr lang="en-GB" sz="2800" dirty="0"/>
              <a:t>5</a:t>
            </a:r>
            <a:r>
              <a:rPr lang="en-GB" sz="2800" b="1" dirty="0"/>
              <a:t>. </a:t>
            </a:r>
            <a:r>
              <a:rPr lang="en-GB" sz="2800" dirty="0"/>
              <a:t>Comment allez-vous emballer et conserver vos aliments ?</a:t>
            </a:r>
            <a:endParaRPr lang="en-GB" sz="1600" dirty="0"/>
          </a:p>
        </p:txBody>
      </p:sp>
      <p:sp>
        <p:nvSpPr>
          <p:cNvPr id="7" name="Text Placeholder 3">
            <a:extLst>
              <a:ext uri="{FF2B5EF4-FFF2-40B4-BE49-F238E27FC236}">
                <a16:creationId xmlns:a16="http://schemas.microsoft.com/office/drawing/2014/main" id="{86A219D8-3789-AEC5-B0DD-775D084D55CB}"/>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8C7DB39A-BADE-EC07-EBE5-7F5A34288787}"/>
              </a:ext>
            </a:extLst>
          </p:cNvPr>
          <p:cNvSpPr txBox="1"/>
          <p:nvPr/>
        </p:nvSpPr>
        <p:spPr>
          <a:xfrm>
            <a:off x="321108" y="1837708"/>
            <a:ext cx="11279221" cy="4216539"/>
          </a:xfrm>
          <a:prstGeom prst="rect">
            <a:avLst/>
          </a:prstGeom>
          <a:noFill/>
        </p:spPr>
        <p:txBody>
          <a:bodyPr wrap="square">
            <a:spAutoFit/>
          </a:bodyPr>
          <a:lstStyle/>
          <a:p>
            <a:pPr>
              <a:buNone/>
            </a:pPr>
            <a:r>
              <a:rPr lang="en-GB" sz="1600" dirty="0"/>
              <a:t>Une fois que vos produits alimentaires sont fabriqués, ils doivent être protégés, présentés et conservés, qu'ils soient vendus sur un marché, livrés à un voisin ou expédiés au-delà des frontières. Le bon plan d'emballage et de stockage permet à vos aliments de rester sûrs, légaux et attrayants pour les clients.</a:t>
            </a:r>
          </a:p>
          <a:p>
            <a:pPr>
              <a:buNone/>
            </a:pPr>
            <a:endParaRPr lang="en-GB" sz="1600" dirty="0"/>
          </a:p>
          <a:p>
            <a:pPr>
              <a:buNone/>
            </a:pPr>
            <a:r>
              <a:rPr lang="en-GB" sz="1600" b="1" dirty="0">
                <a:solidFill>
                  <a:srgbClr val="94C7B0"/>
                </a:solidFill>
              </a:rPr>
              <a:t>Pourquoi c'est important :</a:t>
            </a:r>
          </a:p>
          <a:p>
            <a:pPr marL="342900" indent="-342900">
              <a:buFont typeface="Arial" panose="020B0604020202020204" pitchFamily="34" charset="0"/>
              <a:buChar char="•"/>
            </a:pPr>
            <a:r>
              <a:rPr lang="en-GB" sz="1600" dirty="0"/>
              <a:t>Protection - Empêche la détérioration, les déversements et les dommages</a:t>
            </a:r>
          </a:p>
          <a:p>
            <a:pPr marL="342900" indent="-342900">
              <a:buFont typeface="Arial" panose="020B0604020202020204" pitchFamily="34" charset="0"/>
              <a:buChar char="•"/>
            </a:pPr>
            <a:r>
              <a:rPr lang="en-GB" sz="1600" dirty="0"/>
              <a:t>Conformité - Conforme à la législation européenne en matière de sécurité alimentaire et d'étiquetage</a:t>
            </a:r>
          </a:p>
          <a:p>
            <a:pPr marL="342900" indent="-342900">
              <a:buFont typeface="Arial" panose="020B0604020202020204" pitchFamily="34" charset="0"/>
              <a:buChar char="•"/>
            </a:pPr>
            <a:r>
              <a:rPr lang="en-GB" sz="1600" dirty="0"/>
              <a:t>Image de marque - donne à votre produit un aspect professionnel et spécial</a:t>
            </a:r>
          </a:p>
          <a:p>
            <a:pPr marL="342900" indent="-342900">
              <a:buFont typeface="Arial" panose="020B0604020202020204" pitchFamily="34" charset="0"/>
              <a:buChar char="•"/>
            </a:pPr>
            <a:r>
              <a:rPr lang="en-GB" sz="1600" dirty="0"/>
              <a:t>Stockage - Garde vos aliments frais et organisés jusqu'à leur vente</a:t>
            </a:r>
          </a:p>
          <a:p>
            <a:endParaRPr lang="en-GB" sz="1600" dirty="0"/>
          </a:p>
          <a:p>
            <a:r>
              <a:rPr lang="en-GB" sz="1600" b="1" dirty="0">
                <a:solidFill>
                  <a:srgbClr val="94C7B0"/>
                </a:solidFill>
              </a:rPr>
              <a:t>Considérations relatives à l'emballage</a:t>
            </a:r>
            <a:r>
              <a:rPr lang="en-GB" sz="1600" dirty="0"/>
              <a:t>. Choisissez un emballage qui est :</a:t>
            </a:r>
          </a:p>
          <a:p>
            <a:pPr marL="342900" indent="-342900">
              <a:buFont typeface="Arial" panose="020B0604020202020204" pitchFamily="34" charset="0"/>
              <a:buChar char="•"/>
            </a:pPr>
            <a:r>
              <a:rPr lang="en-GB" sz="1600" dirty="0"/>
              <a:t>Sécurité alimentaire, suffisamment robuste pour être manipulé et distribué</a:t>
            </a:r>
          </a:p>
          <a:p>
            <a:pPr marL="342900" indent="-342900">
              <a:buFont typeface="Arial" panose="020B0604020202020204" pitchFamily="34" charset="0"/>
              <a:buChar char="•"/>
            </a:pPr>
            <a:r>
              <a:rPr lang="en-GB" sz="1600" dirty="0"/>
              <a:t>Attrayante et adaptée à la marque </a:t>
            </a:r>
          </a:p>
          <a:p>
            <a:pPr marL="342900" indent="-342900">
              <a:buFont typeface="Arial" panose="020B0604020202020204" pitchFamily="34" charset="0"/>
              <a:buChar char="•"/>
            </a:pPr>
            <a:r>
              <a:rPr lang="en-GB" sz="1600" dirty="0"/>
              <a:t>Adapté au type d'aliment (sec, liquide, fragile, etc.)</a:t>
            </a:r>
          </a:p>
          <a:p>
            <a:pPr marL="342900" indent="-342900">
              <a:buFont typeface="Arial" panose="020B0604020202020204" pitchFamily="34" charset="0"/>
              <a:buChar char="•"/>
            </a:pPr>
            <a:r>
              <a:rPr lang="en-GB" sz="1600" dirty="0"/>
              <a:t>Respectueux de l'environnement si possible (recyclable, compostable)</a:t>
            </a:r>
          </a:p>
          <a:p>
            <a:endParaRPr lang="en-GB" sz="1400" dirty="0"/>
          </a:p>
          <a:p>
            <a:pPr>
              <a:buNone/>
            </a:pPr>
            <a:endParaRPr lang="en-IE" sz="1400" dirty="0"/>
          </a:p>
        </p:txBody>
      </p:sp>
      <p:pic>
        <p:nvPicPr>
          <p:cNvPr id="9" name="Picture 8" descr="Jars of honey on shelves">
            <a:extLst>
              <a:ext uri="{FF2B5EF4-FFF2-40B4-BE49-F238E27FC236}">
                <a16:creationId xmlns:a16="http://schemas.microsoft.com/office/drawing/2014/main" id="{4DFA7E1F-3D75-3B9F-220E-322D8741528B}"/>
              </a:ext>
            </a:extLst>
          </p:cNvPr>
          <p:cNvPicPr>
            <a:picLocks noChangeAspect="1"/>
          </p:cNvPicPr>
          <p:nvPr/>
        </p:nvPicPr>
        <p:blipFill>
          <a:blip r:embed="rId2"/>
          <a:stretch>
            <a:fillRect/>
          </a:stretch>
        </p:blipFill>
        <p:spPr>
          <a:xfrm>
            <a:off x="7382002" y="3659738"/>
            <a:ext cx="3860279" cy="2556808"/>
          </a:xfrm>
          <a:prstGeom prst="rect">
            <a:avLst/>
          </a:prstGeom>
        </p:spPr>
      </p:pic>
    </p:spTree>
    <p:extLst>
      <p:ext uri="{BB962C8B-B14F-4D97-AF65-F5344CB8AC3E}">
        <p14:creationId xmlns:p14="http://schemas.microsoft.com/office/powerpoint/2010/main" val="151561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BDC66-7362-4788-615B-BF929586F5D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B55BD6C-A146-6BE7-C6D2-5D0BCA8AB2A3}"/>
              </a:ext>
            </a:extLst>
          </p:cNvPr>
          <p:cNvSpPr>
            <a:spLocks noGrp="1"/>
          </p:cNvSpPr>
          <p:nvPr>
            <p:ph type="body" sz="quarter" idx="27"/>
          </p:nvPr>
        </p:nvSpPr>
        <p:spPr>
          <a:xfrm>
            <a:off x="321108" y="311378"/>
            <a:ext cx="10741335" cy="1126708"/>
          </a:xfrm>
        </p:spPr>
        <p:txBody>
          <a:bodyPr/>
          <a:lstStyle/>
          <a:p>
            <a:pPr>
              <a:buNone/>
            </a:pPr>
            <a:r>
              <a:rPr lang="en-GB" sz="2800" b="1" dirty="0"/>
              <a:t>6. </a:t>
            </a:r>
            <a:r>
              <a:rPr lang="en-GB" sz="2800" dirty="0"/>
              <a:t>Fonctionnement du processus </a:t>
            </a:r>
          </a:p>
          <a:p>
            <a:pPr>
              <a:buNone/>
            </a:pPr>
            <a:r>
              <a:rPr lang="en-GB" sz="2000" dirty="0">
                <a:solidFill>
                  <a:srgbClr val="382B1B"/>
                </a:solidFill>
              </a:rPr>
              <a:t>Planifier votre chaîne d'approvisionnement alimentaire et vos opérations quotidiennes</a:t>
            </a:r>
            <a:endParaRPr lang="en-GB" sz="4000" dirty="0">
              <a:solidFill>
                <a:srgbClr val="382B1B"/>
              </a:solidFill>
            </a:endParaRPr>
          </a:p>
        </p:txBody>
      </p:sp>
      <p:sp>
        <p:nvSpPr>
          <p:cNvPr id="7" name="Text Placeholder 3">
            <a:extLst>
              <a:ext uri="{FF2B5EF4-FFF2-40B4-BE49-F238E27FC236}">
                <a16:creationId xmlns:a16="http://schemas.microsoft.com/office/drawing/2014/main" id="{22EEB9B2-FB04-E4B1-4E97-6F15AED82D3D}"/>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4E11455B-4556-EA53-B254-92EC932494E5}"/>
              </a:ext>
            </a:extLst>
          </p:cNvPr>
          <p:cNvSpPr txBox="1"/>
          <p:nvPr/>
        </p:nvSpPr>
        <p:spPr>
          <a:xfrm>
            <a:off x="321108" y="1812680"/>
            <a:ext cx="11279221" cy="1569660"/>
          </a:xfrm>
          <a:prstGeom prst="rect">
            <a:avLst/>
          </a:prstGeom>
          <a:noFill/>
        </p:spPr>
        <p:txBody>
          <a:bodyPr wrap="square">
            <a:spAutoFit/>
          </a:bodyPr>
          <a:lstStyle/>
          <a:p>
            <a:pPr>
              <a:buNone/>
            </a:pPr>
            <a:r>
              <a:rPr lang="en-GB" sz="1600" dirty="0"/>
              <a:t>Une fois que vous savez ce que vous vendez et où vous le vendez, vous avez besoin d'un plan clair sur la façon dont tout se déroule, étape par étape. Il s'agit de votre chaîne d'approvisionnement et de votre plan de production, depuis l'approvisionnement en ingrédients jusqu'à la cuisson, l'emballage et la livraison.</a:t>
            </a:r>
          </a:p>
          <a:p>
            <a:r>
              <a:rPr lang="en-GB" sz="1600" dirty="0"/>
              <a:t>Cette section vous aide à rester organisé, à gagner du temps et à vous préparer à des surprises.</a:t>
            </a:r>
          </a:p>
          <a:p>
            <a:endParaRPr lang="en-GB" sz="1600" dirty="0"/>
          </a:p>
          <a:p>
            <a:pPr>
              <a:buNone/>
            </a:pPr>
            <a:endParaRPr lang="en-IE" sz="1600" dirty="0"/>
          </a:p>
        </p:txBody>
      </p:sp>
      <p:sp>
        <p:nvSpPr>
          <p:cNvPr id="4" name="TextBox 3">
            <a:extLst>
              <a:ext uri="{FF2B5EF4-FFF2-40B4-BE49-F238E27FC236}">
                <a16:creationId xmlns:a16="http://schemas.microsoft.com/office/drawing/2014/main" id="{FB09B437-A3B5-18D7-A4FB-3ACF984ED24D}"/>
              </a:ext>
            </a:extLst>
          </p:cNvPr>
          <p:cNvSpPr txBox="1"/>
          <p:nvPr/>
        </p:nvSpPr>
        <p:spPr>
          <a:xfrm>
            <a:off x="501214" y="2974684"/>
            <a:ext cx="5459504" cy="3108543"/>
          </a:xfrm>
          <a:prstGeom prst="rect">
            <a:avLst/>
          </a:prstGeom>
          <a:noFill/>
        </p:spPr>
        <p:txBody>
          <a:bodyPr wrap="square">
            <a:spAutoFit/>
          </a:bodyPr>
          <a:lstStyle/>
          <a:p>
            <a:pPr>
              <a:buNone/>
            </a:pPr>
            <a:r>
              <a:rPr lang="en-GB" sz="1400" b="1" dirty="0">
                <a:solidFill>
                  <a:srgbClr val="94C7B0"/>
                </a:solidFill>
              </a:rPr>
              <a:t>Votre chaîne d'approvisionnement alimentaire</a:t>
            </a:r>
          </a:p>
          <a:p>
            <a:pPr>
              <a:buNone/>
            </a:pPr>
            <a:r>
              <a:rPr lang="en-GB" sz="1400" dirty="0"/>
              <a:t>Comprend </a:t>
            </a:r>
            <a:r>
              <a:rPr lang="en-GB" sz="1400" b="1" dirty="0"/>
              <a:t>tout ce qui se passe </a:t>
            </a:r>
            <a:r>
              <a:rPr lang="en-GB" sz="1400" dirty="0"/>
              <a:t>entre le moment où vous achetez vos ingrédients et le moment où votre client reçoit le produit final. Un exemple simple :</a:t>
            </a:r>
          </a:p>
          <a:p>
            <a:pPr marL="342900" indent="-342900">
              <a:buFont typeface="+mj-lt"/>
              <a:buAutoNum type="arabicPeriod"/>
            </a:pPr>
            <a:r>
              <a:rPr lang="en-GB" sz="1400" dirty="0"/>
              <a:t>Acheter des ingrédients auprès d'un fournisseur</a:t>
            </a:r>
          </a:p>
          <a:p>
            <a:pPr marL="342900" indent="-342900">
              <a:buFont typeface="+mj-lt"/>
              <a:buAutoNum type="arabicPeriod"/>
            </a:pPr>
            <a:r>
              <a:rPr lang="en-GB" sz="1400" dirty="0"/>
              <a:t>Préparer les aliments dans votre cuisine</a:t>
            </a:r>
          </a:p>
          <a:p>
            <a:pPr marL="342900" indent="-342900">
              <a:buFont typeface="+mj-lt"/>
              <a:buAutoNum type="arabicPeriod"/>
            </a:pPr>
            <a:r>
              <a:rPr lang="en-GB" sz="1400" dirty="0"/>
              <a:t>L'emballer et l'étiqueter en toute sécurité</a:t>
            </a:r>
          </a:p>
          <a:p>
            <a:pPr marL="342900" indent="-342900">
              <a:buFont typeface="+mj-lt"/>
              <a:buAutoNum type="arabicPeriod"/>
            </a:pPr>
            <a:r>
              <a:rPr lang="en-GB" sz="1400" dirty="0"/>
              <a:t>Stockez-le dans un endroit frais et propre</a:t>
            </a:r>
          </a:p>
          <a:p>
            <a:pPr marL="342900" indent="-342900">
              <a:buFont typeface="+mj-lt"/>
              <a:buAutoNum type="arabicPeriod"/>
            </a:pPr>
            <a:r>
              <a:rPr lang="en-GB" sz="1400" dirty="0"/>
              <a:t>Livrer le produit au client ou à l'endroit où vous le vendrez </a:t>
            </a:r>
          </a:p>
          <a:p>
            <a:pPr marL="342900" indent="-342900">
              <a:buFont typeface="+mj-lt"/>
              <a:buAutoNum type="arabicPeriod"/>
            </a:pPr>
            <a:r>
              <a:rPr lang="en-GB" sz="1400" dirty="0"/>
              <a:t>Obtenir un retour d'information et un paiement</a:t>
            </a:r>
          </a:p>
          <a:p>
            <a:pPr>
              <a:buNone/>
            </a:pPr>
            <a:r>
              <a:rPr lang="en-GB" sz="1400" b="1" dirty="0"/>
              <a:t>Posez-vous la question :</a:t>
            </a:r>
            <a:endParaRPr lang="en-GB" sz="1400" dirty="0"/>
          </a:p>
          <a:p>
            <a:pPr>
              <a:buFont typeface="Arial" panose="020B0604020202020204" pitchFamily="34" charset="0"/>
              <a:buChar char="•"/>
            </a:pPr>
            <a:r>
              <a:rPr lang="en-GB" sz="1400" dirty="0"/>
              <a:t>Quelles sont les étapes à suivre chaque jour/semaine ?</a:t>
            </a:r>
          </a:p>
          <a:p>
            <a:pPr>
              <a:buFont typeface="Arial" panose="020B0604020202020204" pitchFamily="34" charset="0"/>
              <a:buChar char="•"/>
            </a:pPr>
            <a:r>
              <a:rPr lang="en-GB" sz="1400" dirty="0"/>
              <a:t>Où y a-t-il des retards ou des goulets d'étranglement ?</a:t>
            </a:r>
          </a:p>
          <a:p>
            <a:pPr>
              <a:buFont typeface="Arial" panose="020B0604020202020204" pitchFamily="34" charset="0"/>
              <a:buChar char="•"/>
            </a:pPr>
            <a:r>
              <a:rPr lang="en-GB" sz="1400" dirty="0"/>
              <a:t>Êtes-vous trop dépendant d'un seul fournisseur ou d'un seul outil ?</a:t>
            </a:r>
          </a:p>
        </p:txBody>
      </p:sp>
      <p:cxnSp>
        <p:nvCxnSpPr>
          <p:cNvPr id="6" name="Straight Connector 5">
            <a:extLst>
              <a:ext uri="{FF2B5EF4-FFF2-40B4-BE49-F238E27FC236}">
                <a16:creationId xmlns:a16="http://schemas.microsoft.com/office/drawing/2014/main" id="{87A588FC-805D-582B-4D3B-6E0E94EFC585}"/>
              </a:ext>
            </a:extLst>
          </p:cNvPr>
          <p:cNvCxnSpPr>
            <a:cxnSpLocks/>
          </p:cNvCxnSpPr>
          <p:nvPr/>
        </p:nvCxnSpPr>
        <p:spPr>
          <a:xfrm flipV="1">
            <a:off x="6328769" y="3143513"/>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77F48C-F1C8-5D16-50D6-BA4C83FCE794}"/>
              </a:ext>
            </a:extLst>
          </p:cNvPr>
          <p:cNvSpPr txBox="1"/>
          <p:nvPr/>
        </p:nvSpPr>
        <p:spPr>
          <a:xfrm>
            <a:off x="6490447" y="2974683"/>
            <a:ext cx="5459506" cy="3108543"/>
          </a:xfrm>
          <a:prstGeom prst="rect">
            <a:avLst/>
          </a:prstGeom>
          <a:noFill/>
        </p:spPr>
        <p:txBody>
          <a:bodyPr wrap="square" rtlCol="0">
            <a:spAutoFit/>
          </a:bodyPr>
          <a:lstStyle/>
          <a:p>
            <a:pPr>
              <a:buNone/>
            </a:pPr>
            <a:r>
              <a:rPr lang="en-GB" sz="1400" b="1" dirty="0">
                <a:solidFill>
                  <a:srgbClr val="94C7B0"/>
                </a:solidFill>
              </a:rPr>
              <a:t>Calendrier de production</a:t>
            </a:r>
          </a:p>
          <a:p>
            <a:pPr>
              <a:buNone/>
            </a:pPr>
            <a:r>
              <a:rPr lang="en-GB" sz="1400" b="1" dirty="0"/>
              <a:t>Combien de temps faut-il pour produire vos aliments ?</a:t>
            </a:r>
            <a:r>
              <a:rPr lang="en-GB" sz="1400" dirty="0"/>
              <a:t> Cela comprend</a:t>
            </a:r>
          </a:p>
          <a:p>
            <a:pPr marL="285750" indent="-285750">
              <a:buFont typeface="Arial" panose="020B0604020202020204" pitchFamily="34" charset="0"/>
              <a:buChar char="•"/>
            </a:pPr>
            <a:r>
              <a:rPr lang="en-GB" sz="1400" dirty="0"/>
              <a:t>Approvisionnement en ingrédients (1-2 jours ?)</a:t>
            </a:r>
          </a:p>
          <a:p>
            <a:pPr marL="285750" indent="-285750">
              <a:buFont typeface="Arial" panose="020B0604020202020204" pitchFamily="34" charset="0"/>
              <a:buChar char="•"/>
            </a:pPr>
            <a:r>
              <a:rPr lang="en-GB" sz="1400" dirty="0"/>
              <a:t>Temps de préparation et de cuisson (2 heures ? 8 heures ?)</a:t>
            </a:r>
          </a:p>
          <a:p>
            <a:pPr marL="285750" indent="-285750">
              <a:buFont typeface="Arial" panose="020B0604020202020204" pitchFamily="34" charset="0"/>
              <a:buChar char="•"/>
            </a:pPr>
            <a:r>
              <a:rPr lang="en-GB" sz="1400" dirty="0"/>
              <a:t>Refroidissement, emballage et étiquetage</a:t>
            </a:r>
          </a:p>
          <a:p>
            <a:pPr marL="285750" indent="-285750">
              <a:buFont typeface="Arial" panose="020B0604020202020204" pitchFamily="34" charset="0"/>
              <a:buChar char="•"/>
            </a:pPr>
            <a:r>
              <a:rPr lang="en-GB" sz="1400" dirty="0"/>
              <a:t>Livraison ou stockage</a:t>
            </a:r>
          </a:p>
          <a:p>
            <a:pPr>
              <a:buNone/>
            </a:pPr>
            <a:r>
              <a:rPr lang="en-GB" sz="1400" dirty="0"/>
              <a:t>Vous devez également prévoir :</a:t>
            </a:r>
          </a:p>
          <a:p>
            <a:pPr marL="285750" indent="-285750">
              <a:buFont typeface="Arial" panose="020B0604020202020204" pitchFamily="34" charset="0"/>
              <a:buChar char="•"/>
            </a:pPr>
            <a:r>
              <a:rPr lang="en-GB" sz="1400" b="1" dirty="0"/>
              <a:t>Commandes urgentes </a:t>
            </a:r>
            <a:r>
              <a:rPr lang="en-GB" sz="1400" dirty="0"/>
              <a:t>: Pouvez-vous augmenter la production rapidement ?</a:t>
            </a:r>
          </a:p>
          <a:p>
            <a:pPr marL="285750" indent="-285750">
              <a:buFont typeface="Arial" panose="020B0604020202020204" pitchFamily="34" charset="0"/>
              <a:buChar char="•"/>
            </a:pPr>
            <a:r>
              <a:rPr lang="en-GB" sz="1400" b="1" dirty="0"/>
              <a:t>Retards </a:t>
            </a:r>
            <a:r>
              <a:rPr lang="en-GB" sz="1400" dirty="0"/>
              <a:t>: Que se passe-t-il si votre ingrédient clé est en rupture de stock ?</a:t>
            </a:r>
          </a:p>
          <a:p>
            <a:pPr marL="285750" indent="-285750">
              <a:buFont typeface="Arial" panose="020B0604020202020204" pitchFamily="34" charset="0"/>
              <a:buChar char="•"/>
            </a:pPr>
            <a:r>
              <a:rPr lang="en-GB" sz="1400" b="1" dirty="0"/>
              <a:t>Passer à l'échelle supérieure </a:t>
            </a:r>
            <a:r>
              <a:rPr lang="en-GB" sz="1400" dirty="0"/>
              <a:t>: Que se passe-t-il si vous recevez une grosse commande, pouvez-vous y faire face ?</a:t>
            </a:r>
          </a:p>
          <a:p>
            <a:endParaRPr lang="en-IE" sz="1400" dirty="0"/>
          </a:p>
        </p:txBody>
      </p:sp>
    </p:spTree>
    <p:extLst>
      <p:ext uri="{BB962C8B-B14F-4D97-AF65-F5344CB8AC3E}">
        <p14:creationId xmlns:p14="http://schemas.microsoft.com/office/powerpoint/2010/main" val="2598800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C4F7A-0E8F-52A2-CA1F-F138E85EF6F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319D18F-8CD8-9E45-A84C-5168B0C5C285}"/>
              </a:ext>
            </a:extLst>
          </p:cNvPr>
          <p:cNvSpPr>
            <a:spLocks noGrp="1"/>
          </p:cNvSpPr>
          <p:nvPr>
            <p:ph type="body" sz="quarter" idx="27"/>
          </p:nvPr>
        </p:nvSpPr>
        <p:spPr>
          <a:xfrm>
            <a:off x="321108" y="311378"/>
            <a:ext cx="10741335" cy="1126708"/>
          </a:xfrm>
        </p:spPr>
        <p:txBody>
          <a:bodyPr/>
          <a:lstStyle/>
          <a:p>
            <a:pPr>
              <a:buNone/>
            </a:pPr>
            <a:r>
              <a:rPr lang="en-GB" sz="2800" b="1" dirty="0"/>
              <a:t>6. </a:t>
            </a:r>
            <a:r>
              <a:rPr lang="en-GB" sz="2800" dirty="0"/>
              <a:t>Fonctionnement du processus </a:t>
            </a:r>
          </a:p>
          <a:p>
            <a:pPr>
              <a:buNone/>
            </a:pPr>
            <a:r>
              <a:rPr lang="en-GB" sz="2000" dirty="0">
                <a:solidFill>
                  <a:srgbClr val="382B1B"/>
                </a:solidFill>
              </a:rPr>
              <a:t>Planifier votre chaîne d'approvisionnement alimentaire et vos opérations quotidiennes</a:t>
            </a:r>
            <a:endParaRPr lang="en-GB" sz="4000" dirty="0">
              <a:solidFill>
                <a:srgbClr val="382B1B"/>
              </a:solidFill>
            </a:endParaRPr>
          </a:p>
        </p:txBody>
      </p:sp>
      <p:sp>
        <p:nvSpPr>
          <p:cNvPr id="7" name="Text Placeholder 3">
            <a:extLst>
              <a:ext uri="{FF2B5EF4-FFF2-40B4-BE49-F238E27FC236}">
                <a16:creationId xmlns:a16="http://schemas.microsoft.com/office/drawing/2014/main" id="{8C603A9E-E838-C715-521D-8935D9A95879}"/>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81DB2ABE-94C7-152B-F03C-57DBBFFA7074}"/>
              </a:ext>
            </a:extLst>
          </p:cNvPr>
          <p:cNvSpPr txBox="1"/>
          <p:nvPr/>
        </p:nvSpPr>
        <p:spPr>
          <a:xfrm>
            <a:off x="232769" y="1803044"/>
            <a:ext cx="5782544" cy="3693319"/>
          </a:xfrm>
          <a:prstGeom prst="rect">
            <a:avLst/>
          </a:prstGeom>
          <a:noFill/>
        </p:spPr>
        <p:txBody>
          <a:bodyPr wrap="square">
            <a:spAutoFit/>
          </a:bodyPr>
          <a:lstStyle/>
          <a:p>
            <a:pPr>
              <a:buNone/>
            </a:pPr>
            <a:r>
              <a:rPr lang="en-GB" b="1" dirty="0">
                <a:solidFill>
                  <a:srgbClr val="94C7B0"/>
                </a:solidFill>
              </a:rPr>
              <a:t>Faisabilité de la production</a:t>
            </a:r>
          </a:p>
          <a:p>
            <a:pPr>
              <a:buNone/>
            </a:pPr>
            <a:r>
              <a:rPr lang="en-GB" dirty="0"/>
              <a:t>Faites le lien avec votre étude de marché :</a:t>
            </a:r>
          </a:p>
          <a:p>
            <a:pPr marL="285750" indent="-285750">
              <a:buFont typeface="Arial" panose="020B0604020202020204" pitchFamily="34" charset="0"/>
              <a:buChar char="•"/>
            </a:pPr>
            <a:r>
              <a:rPr lang="en-GB" dirty="0"/>
              <a:t>Le produit correspond-il à ce que les clients ont dit vouloir ?</a:t>
            </a:r>
          </a:p>
          <a:p>
            <a:pPr marL="285750" indent="-285750">
              <a:buFont typeface="Arial" panose="020B0604020202020204" pitchFamily="34" charset="0"/>
              <a:buChar char="•"/>
            </a:pPr>
            <a:r>
              <a:rPr lang="en-GB" dirty="0"/>
              <a:t>Pouvez-vous produire suffisamment pour répondre à la demande sans vous épuiser ?</a:t>
            </a:r>
          </a:p>
          <a:p>
            <a:pPr marL="285750" indent="-285750">
              <a:buFont typeface="Arial" panose="020B0604020202020204" pitchFamily="34" charset="0"/>
              <a:buChar char="•"/>
            </a:pPr>
            <a:r>
              <a:rPr lang="en-GB" dirty="0"/>
              <a:t>Vos prix sont-ils réalistes par rapport à vos délais et coûts de production ?</a:t>
            </a:r>
          </a:p>
          <a:p>
            <a:pPr marL="285750" indent="-285750">
              <a:buFont typeface="Arial" panose="020B0604020202020204" pitchFamily="34" charset="0"/>
              <a:buChar char="•"/>
            </a:pPr>
            <a:endParaRPr lang="en-GB" dirty="0"/>
          </a:p>
          <a:p>
            <a:r>
              <a:rPr lang="en-GB" dirty="0"/>
              <a:t>Si quelque chose prend trop de temps ou coûte trop cher à fabriquer, il se peut que ce ne soit pas faisable ou qu'il faille simplifier.</a:t>
            </a:r>
          </a:p>
          <a:p>
            <a:pPr>
              <a:buNone/>
            </a:pPr>
            <a:endParaRPr lang="en-GB" sz="1600" b="1" dirty="0">
              <a:solidFill>
                <a:srgbClr val="94C7B0"/>
              </a:solidFill>
            </a:endParaRPr>
          </a:p>
        </p:txBody>
      </p:sp>
      <p:cxnSp>
        <p:nvCxnSpPr>
          <p:cNvPr id="6" name="Straight Connector 5">
            <a:extLst>
              <a:ext uri="{FF2B5EF4-FFF2-40B4-BE49-F238E27FC236}">
                <a16:creationId xmlns:a16="http://schemas.microsoft.com/office/drawing/2014/main" id="{1606E34C-040C-81DF-8D8C-4F9E394E7B60}"/>
              </a:ext>
            </a:extLst>
          </p:cNvPr>
          <p:cNvCxnSpPr>
            <a:cxnSpLocks/>
          </p:cNvCxnSpPr>
          <p:nvPr/>
        </p:nvCxnSpPr>
        <p:spPr>
          <a:xfrm flipV="1">
            <a:off x="6328769" y="2098879"/>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53C4AB7-8B31-918E-7CEA-3D98CE12E033}"/>
              </a:ext>
            </a:extLst>
          </p:cNvPr>
          <p:cNvSpPr txBox="1"/>
          <p:nvPr/>
        </p:nvSpPr>
        <p:spPr>
          <a:xfrm>
            <a:off x="6508379" y="1803044"/>
            <a:ext cx="5459506" cy="4524315"/>
          </a:xfrm>
          <a:prstGeom prst="rect">
            <a:avLst/>
          </a:prstGeom>
          <a:noFill/>
        </p:spPr>
        <p:txBody>
          <a:bodyPr wrap="square" rtlCol="0">
            <a:spAutoFit/>
          </a:bodyPr>
          <a:lstStyle/>
          <a:p>
            <a:pPr>
              <a:buNone/>
            </a:pPr>
            <a:r>
              <a:rPr lang="en-GB" b="1" dirty="0">
                <a:solidFill>
                  <a:srgbClr val="94C7B0"/>
                </a:solidFill>
              </a:rPr>
              <a:t>Vulnérabilité : Qu'est-ce qui pourrait mal tourner ?</a:t>
            </a:r>
          </a:p>
          <a:p>
            <a:pPr>
              <a:buNone/>
            </a:pPr>
            <a:r>
              <a:rPr lang="en-GB" dirty="0"/>
              <a:t>Pensez à l'avance aux problèmes potentiels :</a:t>
            </a:r>
          </a:p>
          <a:p>
            <a:pPr marL="342900" indent="-342900">
              <a:buFont typeface="Arial" panose="020B0604020202020204" pitchFamily="34" charset="0"/>
              <a:buChar char="•"/>
            </a:pPr>
            <a:r>
              <a:rPr lang="en-GB" dirty="0"/>
              <a:t>Le fournisseur ne livre pas à temps</a:t>
            </a:r>
          </a:p>
          <a:p>
            <a:pPr marL="342900" indent="-342900">
              <a:buFont typeface="Arial" panose="020B0604020202020204" pitchFamily="34" charset="0"/>
              <a:buChar char="•"/>
            </a:pPr>
            <a:r>
              <a:rPr lang="en-GB" dirty="0"/>
              <a:t>Rupture du four ou du réfrigérateur</a:t>
            </a:r>
          </a:p>
          <a:p>
            <a:pPr marL="342900" indent="-342900">
              <a:buFont typeface="Arial" panose="020B0604020202020204" pitchFamily="34" charset="0"/>
              <a:buChar char="•"/>
            </a:pPr>
            <a:r>
              <a:rPr lang="en-GB" dirty="0"/>
              <a:t>L'emballage est épuisé</a:t>
            </a:r>
          </a:p>
          <a:p>
            <a:pPr marL="342900" indent="-342900">
              <a:buFont typeface="Arial" panose="020B0604020202020204" pitchFamily="34" charset="0"/>
              <a:buChar char="•"/>
            </a:pPr>
            <a:r>
              <a:rPr lang="en-GB" dirty="0"/>
              <a:t>Une urgence personnelle vous empêche de cuisiner</a:t>
            </a:r>
          </a:p>
          <a:p>
            <a:r>
              <a:rPr lang="en-GB" dirty="0"/>
              <a:t>Posez-vous la question :</a:t>
            </a:r>
          </a:p>
          <a:p>
            <a:pPr marL="342900" indent="-342900">
              <a:buFont typeface="Arial" panose="020B0604020202020204" pitchFamily="34" charset="0"/>
              <a:buChar char="•"/>
            </a:pPr>
            <a:r>
              <a:rPr lang="en-GB" dirty="0"/>
              <a:t>Comment gérer le risque ? (Fournisseur de secours ? Lot d'urgence ?)</a:t>
            </a:r>
          </a:p>
          <a:p>
            <a:pPr marL="342900" indent="-342900">
              <a:buFont typeface="Arial" panose="020B0604020202020204" pitchFamily="34" charset="0"/>
              <a:buChar char="•"/>
            </a:pPr>
            <a:r>
              <a:rPr lang="en-GB" dirty="0"/>
              <a:t>Cela m'arrêterait-il complètement ou me ralentirait-il seulement ?</a:t>
            </a:r>
          </a:p>
          <a:p>
            <a:pPr marL="342900" indent="-342900">
              <a:buFont typeface="Arial" panose="020B0604020202020204" pitchFamily="34" charset="0"/>
              <a:buChar char="•"/>
            </a:pPr>
            <a:r>
              <a:rPr lang="en-GB" dirty="0"/>
              <a:t>Comment puis-je expliquer les retards de manière professionnelle aux clients ?</a:t>
            </a:r>
          </a:p>
          <a:p>
            <a:r>
              <a:rPr lang="en-GB" dirty="0"/>
              <a:t>💡 </a:t>
            </a:r>
            <a:r>
              <a:rPr lang="en-GB" i="1" dirty="0"/>
              <a:t>Préparez un plan B simple pour vos étapes les plus importantes.</a:t>
            </a:r>
            <a:endParaRPr lang="en-GB" dirty="0"/>
          </a:p>
          <a:p>
            <a:endParaRPr lang="en-IE" sz="1600" dirty="0"/>
          </a:p>
        </p:txBody>
      </p:sp>
    </p:spTree>
    <p:extLst>
      <p:ext uri="{BB962C8B-B14F-4D97-AF65-F5344CB8AC3E}">
        <p14:creationId xmlns:p14="http://schemas.microsoft.com/office/powerpoint/2010/main" val="3286132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sz="3200" dirty="0"/>
              <a:t>STOCKS ET MATÉRIAUX - CE QU'IL FAUT PRENDRE EN COMPTE </a:t>
            </a:r>
            <a:endParaRPr lang="en-US" sz="3200" dirty="0">
              <a:solidFill>
                <a:srgbClr val="56C6E5"/>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770965" y="1729789"/>
            <a:ext cx="5576048"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0" indent="-457200">
              <a:buClr>
                <a:srgbClr val="B6D1E1"/>
              </a:buClr>
              <a:buFont typeface="+mj-lt"/>
              <a:buAutoNum type="arabicPeriod"/>
            </a:pPr>
            <a:r>
              <a:rPr lang="en-US" sz="2000" b="1" dirty="0"/>
              <a:t>Rotation des stocks :  </a:t>
            </a:r>
            <a:r>
              <a:rPr lang="en-US" sz="2000" dirty="0"/>
              <a:t>À quel rythme devrez-vous vous réapprovisionner ?  Il s'agit d'un chiffre important qui permet d'évaluer la force de vente de votre entreprise.  </a:t>
            </a:r>
          </a:p>
          <a:p>
            <a:pPr marL="457200" lvl="0" indent="-457200">
              <a:buClr>
                <a:srgbClr val="B6D1E1"/>
              </a:buClr>
              <a:buFont typeface="+mj-lt"/>
              <a:buAutoNum type="arabicPeriod"/>
            </a:pPr>
            <a:endParaRPr lang="en-US" sz="2000" dirty="0"/>
          </a:p>
          <a:p>
            <a:pPr marL="457200" lvl="0" indent="-457200">
              <a:buClr>
                <a:srgbClr val="B6D1E1"/>
              </a:buClr>
              <a:buFont typeface="+mj-lt"/>
              <a:buAutoNum type="arabicPeriod"/>
            </a:pPr>
            <a:r>
              <a:rPr lang="en-US" sz="2000" b="1" dirty="0"/>
              <a:t>Besoins en stocks spéciaux : </a:t>
            </a:r>
            <a:r>
              <a:rPr lang="en-US" sz="2000" dirty="0"/>
              <a:t>Disposez-vous d'un plan pour répondre aux besoins saisonniers en matière de stocks ?  </a:t>
            </a:r>
          </a:p>
          <a:p>
            <a:pPr marL="446088" lvl="0">
              <a:buClr>
                <a:srgbClr val="B6D1E1"/>
              </a:buClr>
            </a:pPr>
            <a:r>
              <a:rPr lang="en-US" sz="2000" dirty="0"/>
              <a:t>Il s'agit notamment d'un plan de commande avec délai d'exécution.</a:t>
            </a:r>
          </a:p>
          <a:p>
            <a:pPr marL="457200" lvl="0" indent="-457200">
              <a:buClr>
                <a:srgbClr val="B6D1E1"/>
              </a:buClr>
              <a:buFont typeface="+mj-lt"/>
              <a:buAutoNum type="arabicPeriod"/>
            </a:pPr>
            <a:endParaRPr lang="en-US" sz="2000" dirty="0"/>
          </a:p>
          <a:p>
            <a:pPr marL="457200" lvl="0" indent="-457200">
              <a:buClr>
                <a:srgbClr val="B6D1E1"/>
              </a:buClr>
              <a:buFont typeface="+mj-lt"/>
              <a:buAutoNum type="arabicPeriod" startAt="3"/>
            </a:pPr>
            <a:r>
              <a:rPr lang="en-US" sz="2000" b="1" dirty="0"/>
              <a:t>Contrôle des stocks :  </a:t>
            </a:r>
            <a:r>
              <a:rPr lang="en-US" sz="2000" dirty="0"/>
              <a:t>Vous devrez établir un plan de suivi et de contrôle des stocks. N'oubliez pas que le stock est synonyme d'argent liquide et qu'il convient donc de le gérer de manière très rigoureuse. </a:t>
            </a:r>
          </a:p>
        </p:txBody>
      </p:sp>
      <p:sp>
        <p:nvSpPr>
          <p:cNvPr id="20" name="Text Placeholder 3">
            <a:extLst>
              <a:ext uri="{FF2B5EF4-FFF2-40B4-BE49-F238E27FC236}">
                <a16:creationId xmlns:a16="http://schemas.microsoft.com/office/drawing/2014/main" id="{4E53AD18-7555-036F-FA4A-0842EE539985}"/>
              </a:ext>
            </a:extLst>
          </p:cNvPr>
          <p:cNvSpPr txBox="1">
            <a:spLocks/>
          </p:cNvSpPr>
          <p:nvPr/>
        </p:nvSpPr>
        <p:spPr>
          <a:xfrm>
            <a:off x="6651811" y="1693930"/>
            <a:ext cx="4966448"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0" indent="-457200">
              <a:buClr>
                <a:srgbClr val="B6D1E1"/>
              </a:buClr>
              <a:buFont typeface="+mj-lt"/>
              <a:buAutoNum type="arabicPeriod" startAt="4"/>
            </a:pPr>
            <a:r>
              <a:rPr lang="en-US" sz="2000" b="1" dirty="0">
                <a:solidFill>
                  <a:schemeClr val="tx1"/>
                </a:solidFill>
              </a:rPr>
              <a:t>Conditions de paiement : </a:t>
            </a:r>
            <a:r>
              <a:rPr lang="en-US" sz="2000" dirty="0">
                <a:solidFill>
                  <a:schemeClr val="tx1"/>
                </a:solidFill>
              </a:rPr>
              <a:t>Soyez très clair sur la base de la relation fournisseur-acheteur. Quelles sont ses conditions de paiement ?  Quelles sont les conditions de livraison ?</a:t>
            </a:r>
          </a:p>
          <a:p>
            <a:pPr marL="457200" lvl="0" indent="-457200">
              <a:buClr>
                <a:srgbClr val="B6D1E1"/>
              </a:buClr>
              <a:buFont typeface="+mj-lt"/>
              <a:buAutoNum type="arabicPeriod" startAt="4"/>
            </a:pPr>
            <a:endParaRPr lang="en-US" sz="2000" dirty="0"/>
          </a:p>
          <a:p>
            <a:pPr marL="457200" lvl="0" indent="-457200">
              <a:buClr>
                <a:srgbClr val="B6D1E1"/>
              </a:buClr>
              <a:buFont typeface="+mj-lt"/>
              <a:buAutoNum type="arabicPeriod" startAt="4"/>
            </a:pPr>
            <a:r>
              <a:rPr lang="en-US" sz="2000" b="1" dirty="0">
                <a:solidFill>
                  <a:schemeClr val="tx1"/>
                </a:solidFill>
              </a:rPr>
              <a:t>Plan de secours :</a:t>
            </a:r>
          </a:p>
          <a:p>
            <a:pPr marL="446088" lvl="0">
              <a:buClr>
                <a:srgbClr val="B6D1E1"/>
              </a:buClr>
            </a:pPr>
            <a:r>
              <a:rPr lang="en-US" sz="2000" dirty="0">
                <a:solidFill>
                  <a:schemeClr val="tx1"/>
                </a:solidFill>
              </a:rPr>
              <a:t>Il est important de disposer d'un plan de secours au cas où vous perdriez un fournisseur ou si celui-ci n'était pas en mesure de répondre à vos besoins. Ce plan peut inclure des options de fournisseurs alternatifs. </a:t>
            </a:r>
            <a:endParaRPr lang="en-US" sz="2000" dirty="0"/>
          </a:p>
          <a:p>
            <a:pPr marL="457200" lvl="0" indent="-457200">
              <a:buClr>
                <a:srgbClr val="B6D1E1"/>
              </a:buClr>
              <a:buFont typeface="+mj-lt"/>
              <a:buAutoNum type="arabicPeriod" startAt="4"/>
            </a:pPr>
            <a:endParaRPr lang="en-US" sz="2000" dirty="0"/>
          </a:p>
        </p:txBody>
      </p:sp>
    </p:spTree>
    <p:extLst>
      <p:ext uri="{BB962C8B-B14F-4D97-AF65-F5344CB8AC3E}">
        <p14:creationId xmlns:p14="http://schemas.microsoft.com/office/powerpoint/2010/main" val="1843864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LA QUALITÉ, UNE PRIORITÉ ABSOLUE</a:t>
            </a: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6089936" y="1447600"/>
            <a:ext cx="5522259"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Lorsque les clients sentent qu'ils peuvent compter sur la qualité constante de vos produits, ils sont plus enclins à vous renouveler leur confiance. </a:t>
            </a:r>
          </a:p>
          <a:p>
            <a:pPr>
              <a:buClr>
                <a:srgbClr val="B6D1E1"/>
              </a:buClr>
            </a:pPr>
            <a:endParaRPr lang="en-US" dirty="0"/>
          </a:p>
          <a:p>
            <a:pPr>
              <a:buClr>
                <a:srgbClr val="B6D1E1"/>
              </a:buClr>
            </a:pPr>
            <a:r>
              <a:rPr lang="en-US" dirty="0"/>
              <a:t>Une qualité constante exige un travail acharné, une attention particulière aux détails et des systèmes de contrôle et d'évaluation de la conformité de vos produits aux normes que vous avez fixées. </a:t>
            </a:r>
          </a:p>
          <a:p>
            <a:pPr>
              <a:buClr>
                <a:srgbClr val="B6D1E1"/>
              </a:buClr>
            </a:pPr>
            <a:endParaRPr lang="en-US" dirty="0"/>
          </a:p>
          <a:p>
            <a:pPr>
              <a:buClr>
                <a:srgbClr val="B6D1E1"/>
              </a:buClr>
            </a:pPr>
            <a:r>
              <a:rPr lang="en-US" dirty="0"/>
              <a:t>Le contrôle de la qualité est un processus continu qui touche tous les domaines, des achats à la distribution en passant par la production.</a:t>
            </a:r>
          </a:p>
          <a:p>
            <a:pPr>
              <a:buClr>
                <a:srgbClr val="B6D1E1"/>
              </a:buClr>
            </a:pPr>
            <a:r>
              <a:rPr lang="en-US" dirty="0"/>
              <a:t> </a:t>
            </a:r>
          </a:p>
          <a:p>
            <a:pPr>
              <a:buClr>
                <a:srgbClr val="B6D1E1"/>
              </a:buClr>
            </a:pPr>
            <a:endParaRPr lang="en-US" b="1" dirty="0"/>
          </a:p>
          <a:p>
            <a:pPr marL="457200" indent="-457200">
              <a:buClr>
                <a:srgbClr val="B6D1E1"/>
              </a:buClr>
              <a:buFont typeface="+mj-lt"/>
              <a:buAutoNum type="arabicPeriod"/>
            </a:pP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5172322" y="1455050"/>
            <a:ext cx="0" cy="182603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BE5810A-5CE2-02F2-51AA-F6935A1518AC}"/>
              </a:ext>
            </a:extLst>
          </p:cNvPr>
          <p:cNvSpPr txBox="1">
            <a:spLocks/>
          </p:cNvSpPr>
          <p:nvPr/>
        </p:nvSpPr>
        <p:spPr>
          <a:xfrm>
            <a:off x="277622" y="1631177"/>
            <a:ext cx="3977087"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400" b="1" i="1" dirty="0">
                <a:solidFill>
                  <a:srgbClr val="94C7B0"/>
                </a:solidFill>
              </a:rPr>
              <a:t>Parce que votre nourriture est votre réputation.</a:t>
            </a:r>
          </a:p>
          <a:p>
            <a:pPr>
              <a:buNone/>
            </a:pPr>
            <a:endParaRPr lang="en-GB" sz="2400" i="1" dirty="0">
              <a:solidFill>
                <a:srgbClr val="94C7B0"/>
              </a:solidFill>
            </a:endParaRPr>
          </a:p>
          <a:p>
            <a:r>
              <a:rPr lang="en-GB" sz="2400" i="1" dirty="0">
                <a:solidFill>
                  <a:srgbClr val="94C7B0"/>
                </a:solidFill>
              </a:rPr>
              <a:t>Dans une petite entreprise alimentaire, la </a:t>
            </a:r>
            <a:r>
              <a:rPr lang="en-GB" sz="2400" b="1" i="1" dirty="0">
                <a:solidFill>
                  <a:srgbClr val="94C7B0"/>
                </a:solidFill>
              </a:rPr>
              <a:t>qualité est primordiale</a:t>
            </a:r>
            <a:r>
              <a:rPr lang="en-GB" sz="2400" i="1" dirty="0">
                <a:solidFill>
                  <a:srgbClr val="94C7B0"/>
                </a:solidFill>
              </a:rPr>
              <a:t>. Les gens ne se souviendront pas seulement du goût de vos plats, ils se souviendront de ce qu'ils ont ressenti.</a:t>
            </a:r>
          </a:p>
          <a:p>
            <a:pPr marL="0" lvl="1" algn="l">
              <a:lnSpc>
                <a:spcPts val="2640"/>
              </a:lnSpc>
              <a:spcBef>
                <a:spcPts val="0"/>
              </a:spcBef>
            </a:pPr>
            <a:endParaRPr lang="en-GB" sz="3200" b="1" i="1" dirty="0">
              <a:solidFill>
                <a:srgbClr val="94C7B0"/>
              </a:solidFill>
            </a:endParaRPr>
          </a:p>
        </p:txBody>
      </p:sp>
      <p:grpSp>
        <p:nvGrpSpPr>
          <p:cNvPr id="9" name="Group 8">
            <a:extLst>
              <a:ext uri="{FF2B5EF4-FFF2-40B4-BE49-F238E27FC236}">
                <a16:creationId xmlns:a16="http://schemas.microsoft.com/office/drawing/2014/main" id="{C5CEAB80-838B-5D1D-253A-946C8D9BDDE5}"/>
              </a:ext>
            </a:extLst>
          </p:cNvPr>
          <p:cNvGrpSpPr/>
          <p:nvPr/>
        </p:nvGrpSpPr>
        <p:grpSpPr>
          <a:xfrm>
            <a:off x="4137538" y="4093830"/>
            <a:ext cx="1770834" cy="2265985"/>
            <a:chOff x="3196937" y="4514086"/>
            <a:chExt cx="1285655" cy="2087999"/>
          </a:xfrm>
        </p:grpSpPr>
        <p:pic>
          <p:nvPicPr>
            <p:cNvPr id="14" name="Picture 13" descr="Icon&#10;&#10;Description automatically generated">
              <a:extLst>
                <a:ext uri="{FF2B5EF4-FFF2-40B4-BE49-F238E27FC236}">
                  <a16:creationId xmlns:a16="http://schemas.microsoft.com/office/drawing/2014/main" id="{A5BC13B1-8AEF-D25D-F279-80FD4BEA9787}"/>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15" name="Picture 14" descr="Icon&#10;&#10;Description automatically generated">
              <a:extLst>
                <a:ext uri="{FF2B5EF4-FFF2-40B4-BE49-F238E27FC236}">
                  <a16:creationId xmlns:a16="http://schemas.microsoft.com/office/drawing/2014/main" id="{9D831B4A-A229-1730-69F5-DD23B0507B7D}"/>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2723172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B696EC-8AB3-5DC9-2BE9-39D5EC4C0D26}"/>
              </a:ext>
            </a:extLst>
          </p:cNvPr>
          <p:cNvSpPr>
            <a:spLocks noGrp="1"/>
          </p:cNvSpPr>
          <p:nvPr>
            <p:ph type="body" sz="quarter" idx="27"/>
          </p:nvPr>
        </p:nvSpPr>
        <p:spPr>
          <a:xfrm>
            <a:off x="751414" y="355600"/>
            <a:ext cx="10526186" cy="1149480"/>
          </a:xfrm>
        </p:spPr>
        <p:txBody>
          <a:bodyPr/>
          <a:lstStyle/>
          <a:p>
            <a:r>
              <a:rPr lang="en-US" dirty="0"/>
              <a:t>CONDITIONS D'EXERCICE - CE QU'IL FAUT SAVOIR</a:t>
            </a:r>
            <a:endParaRPr lang="en-US" dirty="0">
              <a:solidFill>
                <a:srgbClr val="F5905D"/>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3386667" y="3382805"/>
            <a:ext cx="7890933" cy="3474321"/>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en-US" sz="2000" b="1" dirty="0"/>
              <a:t>CONDITIONS DE PAIEMENT </a:t>
            </a:r>
            <a:r>
              <a:rPr lang="en-US" sz="2000" dirty="0"/>
              <a:t>- vos décisions concernant le moment où un client paie - s'agit-il d'un paiement anticipé, d'un paiement à la livraison, d'un crédit à 15 ou 30 jours, d'éventuelles pénalités de retard ?</a:t>
            </a:r>
          </a:p>
          <a:p>
            <a:pPr marL="342900" indent="-342900">
              <a:buClr>
                <a:srgbClr val="B6D1E1"/>
              </a:buClr>
              <a:buFont typeface="Arial" panose="020B0604020202020204" pitchFamily="34" charset="0"/>
              <a:buChar char="•"/>
            </a:pPr>
            <a:r>
              <a:rPr lang="en-US" sz="2000" b="1" dirty="0"/>
              <a:t>ARRANGEMENTS DE LIVRAISON </a:t>
            </a:r>
            <a:r>
              <a:rPr lang="en-US" sz="2000" dirty="0"/>
              <a:t>- livraison gratuite ou frais de livraison ?</a:t>
            </a:r>
          </a:p>
          <a:p>
            <a:pPr marL="342900" indent="-342900">
              <a:buClr>
                <a:srgbClr val="B6D1E1"/>
              </a:buClr>
              <a:buFont typeface="Arial" panose="020B0604020202020204" pitchFamily="34" charset="0"/>
              <a:buChar char="•"/>
            </a:pPr>
            <a:r>
              <a:rPr lang="en-US" sz="2000" b="1" dirty="0"/>
              <a:t>GARANTIE </a:t>
            </a:r>
            <a:r>
              <a:rPr lang="en-US" sz="2000" dirty="0"/>
              <a:t>- sur votre travail offre une assurance, même si elle est générale. Par exemple, nous offrons une garantie de remboursement de 30 jours sur tous les articles non périssables.  Les articles périssables ne peuvent pas être retournés.</a:t>
            </a:r>
            <a:endParaRPr lang="en-US" sz="2000" b="1" dirty="0"/>
          </a:p>
        </p:txBody>
      </p:sp>
      <p:sp>
        <p:nvSpPr>
          <p:cNvPr id="23" name="Text Placeholder 3">
            <a:extLst>
              <a:ext uri="{FF2B5EF4-FFF2-40B4-BE49-F238E27FC236}">
                <a16:creationId xmlns:a16="http://schemas.microsoft.com/office/drawing/2014/main" id="{2BB2A27C-7C88-E743-E517-8BD802652C5F}"/>
              </a:ext>
            </a:extLst>
          </p:cNvPr>
          <p:cNvSpPr txBox="1">
            <a:spLocks/>
          </p:cNvSpPr>
          <p:nvPr/>
        </p:nvSpPr>
        <p:spPr>
          <a:xfrm>
            <a:off x="777712" y="2102322"/>
            <a:ext cx="10957088" cy="3912493"/>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Il s'agit d'un domaine très important qu'il convient d'aborder correctement dès le départ.  Vos conditions générales de vente décrivent les détails importants que vous communiquez à vos clients avant qu'ils n'achètent, afin de garantir une compréhension mutuelle. </a:t>
            </a:r>
          </a:p>
          <a:p>
            <a:pPr>
              <a:buClr>
                <a:srgbClr val="B6D1E1"/>
              </a:buClr>
            </a:pPr>
            <a:endParaRPr lang="en-US" b="1" dirty="0"/>
          </a:p>
        </p:txBody>
      </p:sp>
      <p:cxnSp>
        <p:nvCxnSpPr>
          <p:cNvPr id="11" name="Straight Connector 10">
            <a:extLst>
              <a:ext uri="{FF2B5EF4-FFF2-40B4-BE49-F238E27FC236}">
                <a16:creationId xmlns:a16="http://schemas.microsoft.com/office/drawing/2014/main" id="{A4F6F250-0CC3-E3B7-8230-95B148FB704E}"/>
              </a:ext>
            </a:extLst>
          </p:cNvPr>
          <p:cNvCxnSpPr>
            <a:cxnSpLocks/>
          </p:cNvCxnSpPr>
          <p:nvPr/>
        </p:nvCxnSpPr>
        <p:spPr>
          <a:xfrm flipV="1">
            <a:off x="3209643" y="3382805"/>
            <a:ext cx="0" cy="269626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125A6BAE-AF1C-23EA-E894-C680245C38F6}"/>
              </a:ext>
            </a:extLst>
          </p:cNvPr>
          <p:cNvSpPr txBox="1">
            <a:spLocks/>
          </p:cNvSpPr>
          <p:nvPr/>
        </p:nvSpPr>
        <p:spPr>
          <a:xfrm>
            <a:off x="498432" y="3675215"/>
            <a:ext cx="2799723"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en-GB" sz="3200" b="1" i="1" dirty="0">
                <a:solidFill>
                  <a:srgbClr val="94C7B0"/>
                </a:solidFill>
              </a:rPr>
              <a:t>Parfois appelées T&amp;C (terms and conditions) - elles couvrent</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4272202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B696EC-8AB3-5DC9-2BE9-39D5EC4C0D26}"/>
              </a:ext>
            </a:extLst>
          </p:cNvPr>
          <p:cNvSpPr>
            <a:spLocks noGrp="1"/>
          </p:cNvSpPr>
          <p:nvPr>
            <p:ph type="body" sz="quarter" idx="27"/>
          </p:nvPr>
        </p:nvSpPr>
        <p:spPr>
          <a:xfrm>
            <a:off x="751414" y="355600"/>
            <a:ext cx="9945340" cy="1149480"/>
          </a:xfrm>
        </p:spPr>
        <p:txBody>
          <a:bodyPr/>
          <a:lstStyle/>
          <a:p>
            <a:r>
              <a:rPr lang="en-US" dirty="0"/>
              <a:t>CONDITIONS D'EXERCICE - CE QU'IL FAUT SAVOIR</a:t>
            </a:r>
            <a:endParaRPr lang="en-US" dirty="0">
              <a:solidFill>
                <a:srgbClr val="F5905D"/>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3572933" y="1788543"/>
            <a:ext cx="8178799" cy="3931521"/>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tabLst>
                <a:tab pos="574675" algn="l"/>
              </a:tabLst>
            </a:pPr>
            <a:r>
              <a:rPr lang="en-US" sz="1600" b="1" dirty="0"/>
              <a:t>DÉLAIS DE LIVRAISON </a:t>
            </a:r>
            <a:r>
              <a:rPr lang="en-US" sz="1600" dirty="0"/>
              <a:t>- Indiquez les dates de livraison prévues à partir du moment de la commande.</a:t>
            </a:r>
          </a:p>
          <a:p>
            <a:pPr marL="342900" indent="-342900">
              <a:buClr>
                <a:srgbClr val="B6D1E1"/>
              </a:buClr>
              <a:buFont typeface="Arial" panose="020B0604020202020204" pitchFamily="34" charset="0"/>
              <a:buChar char="•"/>
              <a:tabLst>
                <a:tab pos="574675" algn="l"/>
              </a:tabLst>
            </a:pPr>
            <a:r>
              <a:rPr lang="en-US" sz="1600" b="1" dirty="0"/>
              <a:t>POLITIQUES DE REMBOURSEMENT OU DE RETOUR -</a:t>
            </a:r>
          </a:p>
          <a:p>
            <a:pPr marL="15875" indent="-15875">
              <a:buClr>
                <a:srgbClr val="B6D1E1"/>
              </a:buClr>
              <a:tabLst>
                <a:tab pos="355600" algn="l"/>
                <a:tab pos="574675" algn="l"/>
              </a:tabLst>
            </a:pPr>
            <a:r>
              <a:rPr lang="en-US" sz="1600" dirty="0"/>
              <a:t>		- Les sites de commerce électronique consacrent généralement leur propre page web à cette politique. Si vous</a:t>
            </a:r>
          </a:p>
          <a:p>
            <a:pPr marL="15875" indent="-15875">
              <a:buClr>
                <a:srgbClr val="B6D1E1"/>
              </a:buClr>
              <a:tabLst>
                <a:tab pos="355600" algn="l"/>
                <a:tab pos="574675" algn="l"/>
              </a:tabLst>
            </a:pPr>
            <a:r>
              <a:rPr lang="en-US" sz="1600" dirty="0"/>
              <a:t>			vendent des produits en ligne, vous pouvez également inclure ces politiques dans vos conditions générales de vente.  </a:t>
            </a:r>
          </a:p>
          <a:p>
            <a:pPr marL="15875" indent="-15875">
              <a:buClr>
                <a:srgbClr val="B6D1E1"/>
              </a:buClr>
              <a:tabLst>
                <a:tab pos="355600" algn="l"/>
                <a:tab pos="574675" algn="l"/>
              </a:tabLst>
            </a:pPr>
            <a:r>
              <a:rPr lang="en-US" sz="1600" dirty="0"/>
              <a:t>		- Les détaillants appliquent normalement des politiques de retour ou de remboursement distinctes. </a:t>
            </a:r>
          </a:p>
          <a:p>
            <a:pPr marL="15875" indent="-15875">
              <a:buClr>
                <a:srgbClr val="B6D1E1"/>
              </a:buClr>
              <a:tabLst>
                <a:tab pos="355600" algn="l"/>
                <a:tab pos="574675" algn="l"/>
              </a:tabLst>
            </a:pPr>
            <a:r>
              <a:rPr lang="en-US" sz="1600" dirty="0"/>
              <a:t>		- Pour les entreprises de services, la politique de retour dépend des éléments suivants </a:t>
            </a:r>
          </a:p>
          <a:p>
            <a:pPr marL="15875" indent="-15875">
              <a:buClr>
                <a:srgbClr val="B6D1E1"/>
              </a:buClr>
              <a:tabLst>
                <a:tab pos="355600" algn="l"/>
                <a:tab pos="574675" algn="l"/>
              </a:tabLst>
            </a:pPr>
            <a:r>
              <a:rPr lang="en-US" sz="1600" dirty="0"/>
              <a:t>			votre service</a:t>
            </a:r>
          </a:p>
          <a:p>
            <a:pPr marL="342900" indent="-342900">
              <a:buClr>
                <a:srgbClr val="B6D1E1"/>
              </a:buClr>
              <a:buFont typeface="Arial" panose="020B0604020202020204" pitchFamily="34" charset="0"/>
              <a:buChar char="•"/>
              <a:tabLst>
                <a:tab pos="574675" algn="l"/>
              </a:tabLst>
            </a:pPr>
            <a:r>
              <a:rPr lang="en-US" sz="1600" b="1" dirty="0"/>
              <a:t>DÉCLARATION DE CONFIDENTIALITÉ - </a:t>
            </a:r>
            <a:r>
              <a:rPr lang="en-US" sz="1600" dirty="0"/>
              <a:t>Si vous traitez des informations personnellement identifiables, vous avez besoin d'une politique de confidentialité.  Il est toujours recommandé de faire référence à la confidentialité dans vos conditions générales de vente, mais vous aurez également besoin d'une politique de confidentialité distincte. Cette section n'a pas besoin d'être longue. </a:t>
            </a:r>
            <a:endParaRPr lang="en-US" sz="1600"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3226576" y="1960405"/>
            <a:ext cx="0" cy="410172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472EB003-B52B-9A1A-6337-02DEAB59C344}"/>
              </a:ext>
            </a:extLst>
          </p:cNvPr>
          <p:cNvSpPr txBox="1">
            <a:spLocks/>
          </p:cNvSpPr>
          <p:nvPr/>
        </p:nvSpPr>
        <p:spPr>
          <a:xfrm>
            <a:off x="440268" y="2418272"/>
            <a:ext cx="2799723"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en-GB" sz="3200" b="1" i="1" dirty="0">
                <a:solidFill>
                  <a:srgbClr val="94C7B0"/>
                </a:solidFill>
              </a:rPr>
              <a:t>Parfois appelées T&amp;C (terms and conditions) - elles couvrent</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2778326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BESOIN D'AIDE ?</a:t>
            </a: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5378827" y="1729789"/>
            <a:ext cx="6085040"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Si vous avez besoin de personnel dès le départ, pensez à votre équipe de démarrage :  </a:t>
            </a:r>
          </a:p>
          <a:p>
            <a:pPr>
              <a:buClr>
                <a:srgbClr val="B6D1E1"/>
              </a:buClr>
            </a:pPr>
            <a:endParaRPr lang="en-US" b="1" dirty="0"/>
          </a:p>
          <a:p>
            <a:pPr marL="342900" indent="-342900">
              <a:buClr>
                <a:srgbClr val="B6D1E1"/>
              </a:buClr>
              <a:buFont typeface="Arial" panose="020B0604020202020204" pitchFamily="34" charset="0"/>
              <a:buChar char="•"/>
            </a:pPr>
            <a:r>
              <a:rPr lang="en-US" dirty="0"/>
              <a:t>Qui fait partie de votre équipe de démarrage ?  </a:t>
            </a:r>
          </a:p>
          <a:p>
            <a:pPr marL="342900" indent="-342900">
              <a:buClr>
                <a:srgbClr val="B6D1E1"/>
              </a:buClr>
              <a:buFont typeface="Arial" panose="020B0604020202020204" pitchFamily="34" charset="0"/>
              <a:buChar char="•"/>
            </a:pPr>
            <a:r>
              <a:rPr lang="en-US" dirty="0"/>
              <a:t>Quel sera son principal domaine de responsabilité ?   Décrivez ce que vous pensez être son rôle et ses tâches et expliquez en quoi il est qualifié ou compétent pour ces tâches.  </a:t>
            </a:r>
          </a:p>
          <a:p>
            <a:pPr marL="342900" indent="-342900">
              <a:buClr>
                <a:srgbClr val="B6D1E1"/>
              </a:buClr>
              <a:buFont typeface="Arial" panose="020B0604020202020204" pitchFamily="34" charset="0"/>
              <a:buChar char="•"/>
            </a:pPr>
            <a:r>
              <a:rPr lang="en-US" dirty="0"/>
              <a:t>Quel sera leur coût pour votre entreprise et pouvez-vous vous permettre de les prendre en charge ?</a:t>
            </a:r>
          </a:p>
          <a:p>
            <a:pPr>
              <a:buClr>
                <a:srgbClr val="B6D1E1"/>
              </a:buClr>
            </a:pP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4789828" y="1837543"/>
            <a:ext cx="0" cy="24396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BE5810A-5CE2-02F2-51AA-F6935A1518AC}"/>
              </a:ext>
            </a:extLst>
          </p:cNvPr>
          <p:cNvSpPr txBox="1">
            <a:spLocks/>
          </p:cNvSpPr>
          <p:nvPr/>
        </p:nvSpPr>
        <p:spPr>
          <a:xfrm>
            <a:off x="756277" y="1729789"/>
            <a:ext cx="3744005"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en-GB" b="1" i="1" dirty="0">
                <a:solidFill>
                  <a:srgbClr val="94C7B0"/>
                </a:solidFill>
              </a:rPr>
              <a:t>Même si vous créez votre entreprise en tant que société unipersonnelle, vous devrez peut-être prévoir d'engager du personnel clé pour vous aider dans votre entreprise.  Il peut s'agir d'un membre du personnel, d'un freelance ou d'un entrepreneur indépendant qui vous aidera à mener à bien les activités de l'entreprise.  </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322598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6147263" cy="3158610"/>
          </a:xfrm>
        </p:spPr>
        <p:txBody>
          <a:bodyPr>
            <a:normAutofit/>
          </a:bodyPr>
          <a:lstStyle/>
          <a:p>
            <a:r>
              <a:rPr lang="en-US" sz="4800" dirty="0">
                <a:solidFill>
                  <a:schemeClr val="bg1"/>
                </a:solidFill>
              </a:rPr>
              <a:t>Être en affaires ...</a:t>
            </a:r>
          </a:p>
          <a:p>
            <a:r>
              <a:rPr lang="en-US" sz="4800" dirty="0">
                <a:solidFill>
                  <a:schemeClr val="bg1"/>
                </a:solidFill>
              </a:rPr>
              <a:t>Fabriquer des produits ou fournir un service</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grpSp>
        <p:nvGrpSpPr>
          <p:cNvPr id="2" name="Group 1">
            <a:extLst>
              <a:ext uri="{FF2B5EF4-FFF2-40B4-BE49-F238E27FC236}">
                <a16:creationId xmlns:a16="http://schemas.microsoft.com/office/drawing/2014/main" id="{9FF0F637-CBC0-2D11-FFE0-7FD8E7D46EEA}"/>
              </a:ext>
            </a:extLst>
          </p:cNvPr>
          <p:cNvGrpSpPr/>
          <p:nvPr/>
        </p:nvGrpSpPr>
        <p:grpSpPr>
          <a:xfrm>
            <a:off x="1360376" y="3456121"/>
            <a:ext cx="3296816" cy="2757387"/>
            <a:chOff x="4534941" y="638925"/>
            <a:chExt cx="1499470" cy="1254125"/>
          </a:xfrm>
        </p:grpSpPr>
        <p:pic>
          <p:nvPicPr>
            <p:cNvPr id="3" name="Picture 2" descr="Logo&#10;&#10;Description automatically generated with medium confidence">
              <a:extLst>
                <a:ext uri="{FF2B5EF4-FFF2-40B4-BE49-F238E27FC236}">
                  <a16:creationId xmlns:a16="http://schemas.microsoft.com/office/drawing/2014/main" id="{27E6DB9B-E9BA-4052-7A84-08FCEFF9E247}"/>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9" name="Picture 8" descr="Icon&#10;&#10;Description automatically generated">
              <a:extLst>
                <a:ext uri="{FF2B5EF4-FFF2-40B4-BE49-F238E27FC236}">
                  <a16:creationId xmlns:a16="http://schemas.microsoft.com/office/drawing/2014/main" id="{8907E9E9-E40D-A020-3314-7D19BFB86F5F}"/>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en-IE" dirty="0"/>
              <a:t>L'aspect juridique de la création d'entreprise</a:t>
            </a:r>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403132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20944F-DB25-9664-0DAE-10061747ACB3}"/>
              </a:ext>
            </a:extLst>
          </p:cNvPr>
          <p:cNvSpPr>
            <a:spLocks noGrp="1"/>
          </p:cNvSpPr>
          <p:nvPr>
            <p:ph type="body" sz="quarter" idx="27"/>
          </p:nvPr>
        </p:nvSpPr>
        <p:spPr>
          <a:xfrm>
            <a:off x="751414" y="378372"/>
            <a:ext cx="9557151" cy="1126708"/>
          </a:xfrm>
        </p:spPr>
        <p:txBody>
          <a:bodyPr/>
          <a:lstStyle/>
          <a:p>
            <a:r>
              <a:rPr lang="en-IE" sz="3600" dirty="0"/>
              <a:t>LE CHOIX DU MODE DE CRÉATION DE L'ENTREPRISE EST UNE ÉTAPE IMPORTANTE.</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2188229"/>
            <a:ext cx="378618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Dans cette section, nous vous présentons les principales structures d'entreprise et les options qui s'offrent à vous. Il est important que vous compreniez les lois locales, régionales et fédérales lorsque vous créez votre nouvelle entreprise. </a:t>
            </a:r>
          </a:p>
          <a:p>
            <a:pPr marL="0" lvl="1" algn="l">
              <a:lnSpc>
                <a:spcPts val="2340"/>
              </a:lnSpc>
              <a:spcBef>
                <a:spcPts val="0"/>
              </a:spcBef>
            </a:pPr>
            <a:endParaRPr lang="en-GB" dirty="0">
              <a:solidFill>
                <a:srgbClr val="382B1B"/>
              </a:solidFill>
            </a:endParaRPr>
          </a:p>
        </p:txBody>
      </p:sp>
      <p:sp>
        <p:nvSpPr>
          <p:cNvPr id="2" name="Text Placeholder 3">
            <a:extLst>
              <a:ext uri="{FF2B5EF4-FFF2-40B4-BE49-F238E27FC236}">
                <a16:creationId xmlns:a16="http://schemas.microsoft.com/office/drawing/2014/main" id="{68B7375D-2D38-6B2F-E2AF-E9F8D8A3E727}"/>
              </a:ext>
            </a:extLst>
          </p:cNvPr>
          <p:cNvSpPr txBox="1">
            <a:spLocks/>
          </p:cNvSpPr>
          <p:nvPr/>
        </p:nvSpPr>
        <p:spPr>
          <a:xfrm>
            <a:off x="5138739" y="2197754"/>
            <a:ext cx="626436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Les</a:t>
            </a:r>
            <a:r>
              <a:rPr lang="en-GB" sz="2200" b="1" dirty="0">
                <a:solidFill>
                  <a:srgbClr val="382B1B"/>
                </a:solidFill>
              </a:rPr>
              <a:t> entreprises commerciales peuvent être structurées de différentes manières, mais il existe généralement trois formes juridiques.</a:t>
            </a:r>
          </a:p>
          <a:p>
            <a:pPr marL="0" lvl="1" algn="l">
              <a:lnSpc>
                <a:spcPct val="100000"/>
              </a:lnSpc>
              <a:spcBef>
                <a:spcPts val="0"/>
              </a:spcBef>
            </a:pPr>
            <a:endParaRPr lang="en-GB" sz="8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Entreprise individuelle</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Partenariat</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Société anonyme</a:t>
            </a:r>
          </a:p>
          <a:p>
            <a:pPr marL="0" lvl="1" algn="l">
              <a:lnSpc>
                <a:spcPts val="2340"/>
              </a:lnSpc>
              <a:spcBef>
                <a:spcPts val="0"/>
              </a:spcBef>
            </a:pPr>
            <a:endParaRPr lang="en-GB" sz="2200" dirty="0">
              <a:solidFill>
                <a:srgbClr val="382B1B"/>
              </a:solidFill>
            </a:endParaRPr>
          </a:p>
          <a:p>
            <a:pPr marL="0" lvl="1" algn="l">
              <a:lnSpc>
                <a:spcPts val="2340"/>
              </a:lnSpc>
              <a:spcBef>
                <a:spcPts val="0"/>
              </a:spcBef>
            </a:pPr>
            <a:r>
              <a:rPr lang="en-GB" sz="2200" dirty="0">
                <a:solidFill>
                  <a:srgbClr val="382B1B"/>
                </a:solidFill>
              </a:rPr>
              <a:t>Nous vous présentons ensuite quelques structures commerciales intéressantes et émergentes. </a:t>
            </a:r>
          </a:p>
          <a:p>
            <a:pPr marL="0" lvl="1" algn="l">
              <a:lnSpc>
                <a:spcPts val="2340"/>
              </a:lnSpc>
              <a:spcBef>
                <a:spcPts val="0"/>
              </a:spcBef>
            </a:pPr>
            <a:endParaRPr lang="en-GB" dirty="0">
              <a:solidFill>
                <a:srgbClr val="382B1B"/>
              </a:solidFill>
            </a:endParaRPr>
          </a:p>
        </p:txBody>
      </p:sp>
      <p:cxnSp>
        <p:nvCxnSpPr>
          <p:cNvPr id="6" name="Straight Connector 5">
            <a:extLst>
              <a:ext uri="{FF2B5EF4-FFF2-40B4-BE49-F238E27FC236}">
                <a16:creationId xmlns:a16="http://schemas.microsoft.com/office/drawing/2014/main" id="{0B4BAE80-1E7D-216F-C874-F93ED8D468CA}"/>
              </a:ext>
            </a:extLst>
          </p:cNvPr>
          <p:cNvCxnSpPr>
            <a:cxnSpLocks/>
          </p:cNvCxnSpPr>
          <p:nvPr/>
        </p:nvCxnSpPr>
        <p:spPr>
          <a:xfrm flipV="1">
            <a:off x="4703636" y="1806917"/>
            <a:ext cx="0" cy="305195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543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en-US" dirty="0"/>
              <a:t>NÉGOCIANT INDÉPENDANT </a:t>
            </a:r>
          </a:p>
        </p:txBody>
      </p:sp>
      <p:sp>
        <p:nvSpPr>
          <p:cNvPr id="8" name="Text Placeholder 3">
            <a:extLst>
              <a:ext uri="{FF2B5EF4-FFF2-40B4-BE49-F238E27FC236}">
                <a16:creationId xmlns:a16="http://schemas.microsoft.com/office/drawing/2014/main" id="{13F0B3B1-F407-6ABC-F670-222F5F3DA9D1}"/>
              </a:ext>
            </a:extLst>
          </p:cNvPr>
          <p:cNvSpPr txBox="1">
            <a:spLocks/>
          </p:cNvSpPr>
          <p:nvPr/>
        </p:nvSpPr>
        <p:spPr>
          <a:xfrm>
            <a:off x="358591" y="1337094"/>
            <a:ext cx="9044202"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en-GB" sz="1400" dirty="0">
                <a:solidFill>
                  <a:srgbClr val="382B1B"/>
                </a:solidFill>
              </a:rPr>
              <a:t>La plupart des femmes qui se lancent dans une activité alimentaire le font sous la forme d'une entreprise individuelle - la structure juridique la plus simple et la plus souple. Vous pouvez gérer votre entreprise seule, depuis votre cuisine ou un étal de marché, sans avoir besoin d'associés ou d'une structure d'entreprise.</a:t>
            </a:r>
          </a:p>
          <a:p>
            <a:pPr marL="342900" lvl="1" indent="-342900" algn="l">
              <a:lnSpc>
                <a:spcPts val="2340"/>
              </a:lnSpc>
              <a:spcBef>
                <a:spcPts val="0"/>
              </a:spcBef>
              <a:buClr>
                <a:srgbClr val="B6D1E1"/>
              </a:buClr>
              <a:buFont typeface="Arial" panose="020B0604020202020204" pitchFamily="34" charset="0"/>
              <a:buChar char="•"/>
            </a:pPr>
            <a:endParaRPr lang="en-GB" sz="1400" dirty="0">
              <a:solidFill>
                <a:srgbClr val="382B1B"/>
              </a:solidFill>
            </a:endParaRPr>
          </a:p>
          <a:p>
            <a:pPr marL="0" lvl="1" algn="l">
              <a:lnSpc>
                <a:spcPts val="2340"/>
              </a:lnSpc>
              <a:spcBef>
                <a:spcPts val="0"/>
              </a:spcBef>
              <a:buClr>
                <a:srgbClr val="B6D1E1"/>
              </a:buClr>
            </a:pPr>
            <a:r>
              <a:rPr lang="en-GB" sz="1400" b="1" dirty="0">
                <a:solidFill>
                  <a:srgbClr val="382B1B"/>
                </a:solidFill>
              </a:rPr>
              <a:t>Qu'est-ce qu'un entrepreneur individuel ?</a:t>
            </a:r>
          </a:p>
          <a:p>
            <a:pPr marL="0" lvl="1" algn="l">
              <a:lnSpc>
                <a:spcPts val="2340"/>
              </a:lnSpc>
              <a:spcBef>
                <a:spcPts val="0"/>
              </a:spcBef>
              <a:buClr>
                <a:srgbClr val="B6D1E1"/>
              </a:buClr>
            </a:pPr>
            <a:r>
              <a:rPr lang="en-GB" sz="1400" dirty="0">
                <a:solidFill>
                  <a:srgbClr val="382B1B"/>
                </a:solidFill>
              </a:rPr>
              <a:t>Être une entreprise individuelle signifie :</a:t>
            </a:r>
          </a:p>
          <a:p>
            <a:pPr marL="342900" lvl="1" indent="-342900" algn="l">
              <a:lnSpc>
                <a:spcPts val="2340"/>
              </a:lnSpc>
              <a:spcBef>
                <a:spcPts val="0"/>
              </a:spcBef>
              <a:buClr>
                <a:srgbClr val="B6D1E1"/>
              </a:buClr>
              <a:buFont typeface="Arial" panose="020B0604020202020204" pitchFamily="34" charset="0"/>
              <a:buChar char="•"/>
            </a:pPr>
            <a:r>
              <a:rPr lang="en-GB" sz="1400" dirty="0">
                <a:solidFill>
                  <a:srgbClr val="382B1B"/>
                </a:solidFill>
              </a:rPr>
              <a:t>Vous possédez et gérez vous-même l'entreprise</a:t>
            </a:r>
          </a:p>
          <a:p>
            <a:pPr marL="342900" lvl="1" indent="-342900" algn="l">
              <a:lnSpc>
                <a:spcPts val="2340"/>
              </a:lnSpc>
              <a:spcBef>
                <a:spcPts val="0"/>
              </a:spcBef>
              <a:buClr>
                <a:srgbClr val="B6D1E1"/>
              </a:buClr>
              <a:buFont typeface="Arial" panose="020B0604020202020204" pitchFamily="34" charset="0"/>
              <a:buChar char="•"/>
            </a:pPr>
            <a:r>
              <a:rPr lang="en-GB" sz="1400" dirty="0">
                <a:solidFill>
                  <a:srgbClr val="382B1B"/>
                </a:solidFill>
              </a:rPr>
              <a:t>Vous gardez les bénéfices</a:t>
            </a:r>
          </a:p>
          <a:p>
            <a:pPr marL="342900" lvl="1" indent="-342900" algn="l">
              <a:lnSpc>
                <a:spcPts val="2340"/>
              </a:lnSpc>
              <a:spcBef>
                <a:spcPts val="0"/>
              </a:spcBef>
              <a:buClr>
                <a:srgbClr val="B6D1E1"/>
              </a:buClr>
              <a:buFont typeface="Arial" panose="020B0604020202020204" pitchFamily="34" charset="0"/>
              <a:buChar char="•"/>
            </a:pPr>
            <a:r>
              <a:rPr lang="en-GB" sz="1400" dirty="0">
                <a:solidFill>
                  <a:srgbClr val="382B1B"/>
                </a:solidFill>
              </a:rPr>
              <a:t>Vous êtes personnellement responsable de l'entreprise (dettes, impôts, etc.).</a:t>
            </a:r>
          </a:p>
          <a:p>
            <a:pPr marL="342900" lvl="1" indent="-342900" algn="l">
              <a:lnSpc>
                <a:spcPts val="2340"/>
              </a:lnSpc>
              <a:spcBef>
                <a:spcPts val="0"/>
              </a:spcBef>
              <a:buClr>
                <a:srgbClr val="B6D1E1"/>
              </a:buClr>
              <a:buFont typeface="Arial" panose="020B0604020202020204" pitchFamily="34" charset="0"/>
              <a:buChar char="•"/>
            </a:pPr>
            <a:endParaRPr lang="en-GB" sz="1400" dirty="0">
              <a:solidFill>
                <a:srgbClr val="382B1B"/>
              </a:solidFill>
            </a:endParaRPr>
          </a:p>
          <a:p>
            <a:pPr>
              <a:buNone/>
            </a:pPr>
            <a:r>
              <a:rPr lang="en-GB" sz="1400" b="1" dirty="0"/>
              <a:t>Ce que vous devez faire (en fonction de votre pays)</a:t>
            </a:r>
          </a:p>
          <a:p>
            <a:pPr>
              <a:buNone/>
            </a:pPr>
            <a:r>
              <a:rPr lang="en-GB" sz="1400" b="1" dirty="0"/>
              <a:t>En général, vous devez :</a:t>
            </a:r>
          </a:p>
          <a:p>
            <a:pPr marL="342900" indent="-342900">
              <a:buFont typeface="Arial" panose="020B0604020202020204" pitchFamily="34" charset="0"/>
              <a:buChar char="•"/>
            </a:pPr>
            <a:r>
              <a:rPr lang="en-GB" sz="1400" dirty="0"/>
              <a:t>S'inscrire en tant qu'entreprise individuelle auprès de l'autorité locale chargée de la gestion des entreprises</a:t>
            </a:r>
          </a:p>
          <a:p>
            <a:pPr marL="342900" indent="-342900">
              <a:buFont typeface="Arial" panose="020B0604020202020204" pitchFamily="34" charset="0"/>
              <a:buChar char="•"/>
            </a:pPr>
            <a:r>
              <a:rPr lang="en-GB" sz="1400" dirty="0"/>
              <a:t>Demander un numéro d'identification fiscale ou un numéro de TVA (si vos revenus sont supérieurs à la limite)</a:t>
            </a:r>
          </a:p>
          <a:p>
            <a:pPr marL="342900" indent="-342900">
              <a:buFont typeface="Arial" panose="020B0604020202020204" pitchFamily="34" charset="0"/>
              <a:buChar char="•"/>
            </a:pPr>
            <a:r>
              <a:rPr lang="en-GB" sz="1400" dirty="0"/>
              <a:t>Enregistrez votre entreprise alimentaire auprès de votre bureau local de sécurité alimentaire.</a:t>
            </a:r>
          </a:p>
          <a:p>
            <a:pPr marL="342900" indent="-342900">
              <a:buFont typeface="Arial" panose="020B0604020202020204" pitchFamily="34" charset="0"/>
              <a:buChar char="•"/>
            </a:pPr>
            <a:r>
              <a:rPr lang="en-GB" sz="1400" dirty="0"/>
              <a:t>Suivez l'évolution de vos revenus et de vos dépenses</a:t>
            </a:r>
          </a:p>
          <a:p>
            <a:pPr marL="342900" indent="-342900">
              <a:buFont typeface="Arial" panose="020B0604020202020204" pitchFamily="34" charset="0"/>
              <a:buChar char="•"/>
            </a:pPr>
            <a:r>
              <a:rPr lang="en-GB" sz="1400" dirty="0"/>
              <a:t>Déclarer ses revenus une fois par an (simple déclaration fiscale)</a:t>
            </a:r>
          </a:p>
          <a:p>
            <a:pPr marL="342900" lvl="1" indent="-342900" algn="l">
              <a:lnSpc>
                <a:spcPts val="2340"/>
              </a:lnSpc>
              <a:spcBef>
                <a:spcPts val="0"/>
              </a:spcBef>
              <a:buClr>
                <a:srgbClr val="B6D1E1"/>
              </a:buClr>
              <a:buFont typeface="Arial" panose="020B0604020202020204" pitchFamily="34" charset="0"/>
              <a:buChar char="•"/>
            </a:pPr>
            <a:endParaRPr lang="en-GB" sz="1400" dirty="0">
              <a:solidFill>
                <a:srgbClr val="382B1B"/>
              </a:solidFill>
            </a:endParaRPr>
          </a:p>
          <a:p>
            <a:pPr marL="0" lvl="1" algn="l">
              <a:lnSpc>
                <a:spcPts val="2340"/>
              </a:lnSpc>
              <a:spcBef>
                <a:spcPts val="0"/>
              </a:spcBef>
            </a:pPr>
            <a:endParaRPr lang="en-GB" sz="1400" dirty="0">
              <a:solidFill>
                <a:srgbClr val="382B1B"/>
              </a:solidFill>
            </a:endParaRPr>
          </a:p>
        </p:txBody>
      </p:sp>
      <p:sp>
        <p:nvSpPr>
          <p:cNvPr id="12" name="TextBox 11">
            <a:extLst>
              <a:ext uri="{FF2B5EF4-FFF2-40B4-BE49-F238E27FC236}">
                <a16:creationId xmlns:a16="http://schemas.microsoft.com/office/drawing/2014/main" id="{DA854B73-0143-FEC1-6322-80DEA2128AE3}"/>
              </a:ext>
            </a:extLst>
          </p:cNvPr>
          <p:cNvSpPr txBox="1"/>
          <p:nvPr/>
        </p:nvSpPr>
        <p:spPr>
          <a:xfrm>
            <a:off x="9096131" y="2320949"/>
            <a:ext cx="2357717" cy="3139321"/>
          </a:xfrm>
          <a:prstGeom prst="rect">
            <a:avLst/>
          </a:prstGeom>
          <a:solidFill>
            <a:srgbClr val="E6C8C7"/>
          </a:solidFill>
        </p:spPr>
        <p:txBody>
          <a:bodyPr wrap="square">
            <a:spAutoFit/>
          </a:bodyPr>
          <a:lstStyle/>
          <a:p>
            <a:pPr>
              <a:buNone/>
            </a:pPr>
            <a:r>
              <a:rPr lang="en-GB" sz="1800" b="1" dirty="0"/>
              <a:t>S'INSCRIRE .</a:t>
            </a:r>
          </a:p>
          <a:p>
            <a:pPr>
              <a:buNone/>
            </a:pPr>
            <a:endParaRPr lang="en-GB" sz="1800" b="1" dirty="0"/>
          </a:p>
          <a:p>
            <a:r>
              <a:rPr lang="en-GB" sz="1800" b="1" dirty="0"/>
              <a:t>Suède </a:t>
            </a:r>
            <a:r>
              <a:rPr lang="en-GB" sz="1800" dirty="0"/>
              <a:t>: </a:t>
            </a:r>
            <a:r>
              <a:rPr lang="en-GB" sz="1800" dirty="0">
                <a:hlinkClick r:id="rId2"/>
              </a:rPr>
              <a:t>verksamt.se</a:t>
            </a:r>
            <a:endParaRPr lang="en-GB" sz="1800" dirty="0"/>
          </a:p>
          <a:p>
            <a:r>
              <a:rPr lang="en-GB" sz="1800" b="1" dirty="0"/>
              <a:t>Pays-Bas </a:t>
            </a:r>
            <a:r>
              <a:rPr lang="en-GB" sz="1800" dirty="0"/>
              <a:t>: www.kvk.nl </a:t>
            </a:r>
          </a:p>
          <a:p>
            <a:r>
              <a:rPr lang="en-GB" b="1" dirty="0"/>
              <a:t>Irlande : </a:t>
            </a:r>
            <a:r>
              <a:rPr lang="en-IE" dirty="0">
                <a:hlinkClick r:id="rId3"/>
              </a:rPr>
              <a:t>Enregistrement des ROS</a:t>
            </a:r>
            <a:endParaRPr lang="en-IE" dirty="0"/>
          </a:p>
          <a:p>
            <a:r>
              <a:rPr lang="en-IE" sz="1800" b="1" dirty="0"/>
              <a:t>France : </a:t>
            </a:r>
            <a:r>
              <a:rPr lang="fr-FR" dirty="0">
                <a:hlinkClick r:id="rId4"/>
              </a:rPr>
              <a:t>Guichet des formalités des entreprises | Service-Public.fr</a:t>
            </a:r>
            <a:endParaRPr lang="en-GB" sz="1800" dirty="0"/>
          </a:p>
        </p:txBody>
      </p:sp>
    </p:spTree>
    <p:extLst>
      <p:ext uri="{BB962C8B-B14F-4D97-AF65-F5344CB8AC3E}">
        <p14:creationId xmlns:p14="http://schemas.microsoft.com/office/powerpoint/2010/main" val="3413375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F2977-A558-F5DA-2D96-3E52912CB0D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D3CF3F-9AB2-07C5-88D0-BFA2A228A57D}"/>
              </a:ext>
            </a:extLst>
          </p:cNvPr>
          <p:cNvSpPr>
            <a:spLocks noGrp="1"/>
          </p:cNvSpPr>
          <p:nvPr>
            <p:ph type="body" sz="quarter" idx="27"/>
          </p:nvPr>
        </p:nvSpPr>
        <p:spPr/>
        <p:txBody>
          <a:bodyPr/>
          <a:lstStyle/>
          <a:p>
            <a:r>
              <a:rPr lang="en-US" dirty="0"/>
              <a:t>NÉGOCIANT INDÉPENDANT </a:t>
            </a:r>
          </a:p>
        </p:txBody>
      </p:sp>
      <p:sp>
        <p:nvSpPr>
          <p:cNvPr id="8" name="Text Placeholder 3">
            <a:extLst>
              <a:ext uri="{FF2B5EF4-FFF2-40B4-BE49-F238E27FC236}">
                <a16:creationId xmlns:a16="http://schemas.microsoft.com/office/drawing/2014/main" id="{A12F8F21-0682-5A41-B1D3-A39ADB9204F6}"/>
              </a:ext>
            </a:extLst>
          </p:cNvPr>
          <p:cNvSpPr txBox="1">
            <a:spLocks/>
          </p:cNvSpPr>
          <p:nvPr/>
        </p:nvSpPr>
        <p:spPr>
          <a:xfrm>
            <a:off x="600636" y="1371600"/>
            <a:ext cx="11367246"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en-GB" b="1" dirty="0">
                <a:solidFill>
                  <a:srgbClr val="94C7B0"/>
                </a:solidFill>
              </a:rPr>
              <a:t>Qu'en est-il des impôts ?</a:t>
            </a:r>
          </a:p>
          <a:p>
            <a:pPr marL="0" lvl="1" algn="l">
              <a:lnSpc>
                <a:spcPts val="2340"/>
              </a:lnSpc>
              <a:spcBef>
                <a:spcPts val="0"/>
              </a:spcBef>
              <a:buClr>
                <a:srgbClr val="B6D1E1"/>
              </a:buClr>
            </a:pPr>
            <a:r>
              <a:rPr lang="en-GB" dirty="0"/>
              <a:t>En tant qu'entreprise individuelle :</a:t>
            </a:r>
          </a:p>
          <a:p>
            <a:pPr marL="342900" lvl="1" indent="-342900" algn="l">
              <a:lnSpc>
                <a:spcPts val="2340"/>
              </a:lnSpc>
              <a:spcBef>
                <a:spcPts val="0"/>
              </a:spcBef>
              <a:buClr>
                <a:srgbClr val="B6D1E1"/>
              </a:buClr>
              <a:buFont typeface="Arial" panose="020B0604020202020204" pitchFamily="34" charset="0"/>
              <a:buChar char="•"/>
            </a:pPr>
            <a:r>
              <a:rPr lang="en-GB" dirty="0"/>
              <a:t>Vous payez l'impôt sur vos bénéfices (et non sur le total de vos ventes).</a:t>
            </a:r>
          </a:p>
          <a:p>
            <a:pPr marL="342900" lvl="1" indent="-342900" algn="l">
              <a:lnSpc>
                <a:spcPts val="2340"/>
              </a:lnSpc>
              <a:spcBef>
                <a:spcPts val="0"/>
              </a:spcBef>
              <a:buClr>
                <a:srgbClr val="B6D1E1"/>
              </a:buClr>
              <a:buFont typeface="Arial" panose="020B0604020202020204" pitchFamily="34" charset="0"/>
              <a:buChar char="•"/>
            </a:pPr>
            <a:r>
              <a:rPr lang="en-GB" dirty="0"/>
              <a:t>Vous pouvez déduire les frais professionnels (ingrédients, emballages, étiquettes, etc.).</a:t>
            </a:r>
          </a:p>
          <a:p>
            <a:pPr marL="342900" lvl="1" indent="-342900" algn="l">
              <a:lnSpc>
                <a:spcPts val="2340"/>
              </a:lnSpc>
              <a:spcBef>
                <a:spcPts val="0"/>
              </a:spcBef>
              <a:buClr>
                <a:srgbClr val="B6D1E1"/>
              </a:buClr>
              <a:buFont typeface="Arial" panose="020B0604020202020204" pitchFamily="34" charset="0"/>
              <a:buChar char="•"/>
            </a:pPr>
            <a:r>
              <a:rPr lang="en-GB" dirty="0"/>
              <a:t>Vous devrez peut-être facturer la TVA si vous dépassez le seuil de revenu.</a:t>
            </a:r>
          </a:p>
          <a:p>
            <a:pPr marL="342900" lvl="1" indent="-342900" algn="l">
              <a:lnSpc>
                <a:spcPts val="2340"/>
              </a:lnSpc>
              <a:spcBef>
                <a:spcPts val="0"/>
              </a:spcBef>
              <a:buClr>
                <a:srgbClr val="B6D1E1"/>
              </a:buClr>
              <a:buFont typeface="Arial" panose="020B0604020202020204" pitchFamily="34" charset="0"/>
              <a:buChar char="•"/>
            </a:pPr>
            <a:r>
              <a:rPr lang="en-GB" dirty="0"/>
              <a:t>Vous êtes responsable de la conservation des reçus et des registres</a:t>
            </a:r>
          </a:p>
          <a:p>
            <a:pPr marL="0" lvl="1" algn="l">
              <a:lnSpc>
                <a:spcPts val="2340"/>
              </a:lnSpc>
              <a:spcBef>
                <a:spcPts val="0"/>
              </a:spcBef>
              <a:buClr>
                <a:srgbClr val="B6D1E1"/>
              </a:buClr>
            </a:pPr>
            <a:endParaRPr lang="en-GB" dirty="0"/>
          </a:p>
          <a:p>
            <a:pPr marL="0" lvl="1" algn="l">
              <a:lnSpc>
                <a:spcPts val="2340"/>
              </a:lnSpc>
              <a:spcBef>
                <a:spcPts val="0"/>
              </a:spcBef>
              <a:buClr>
                <a:srgbClr val="B6D1E1"/>
              </a:buClr>
            </a:pPr>
            <a:r>
              <a:rPr lang="en-GB" b="1" dirty="0">
                <a:solidFill>
                  <a:srgbClr val="94C7B0"/>
                </a:solidFill>
              </a:rPr>
              <a:t>Risques à connaître</a:t>
            </a:r>
          </a:p>
          <a:p>
            <a:pPr marL="342900" lvl="1" indent="-342900" algn="l">
              <a:lnSpc>
                <a:spcPts val="2340"/>
              </a:lnSpc>
              <a:spcBef>
                <a:spcPts val="0"/>
              </a:spcBef>
              <a:buClr>
                <a:srgbClr val="B6D1E1"/>
              </a:buClr>
              <a:buFont typeface="Arial" panose="020B0604020202020204" pitchFamily="34" charset="0"/>
              <a:buChar char="•"/>
            </a:pPr>
            <a:r>
              <a:rPr lang="en-GB" dirty="0"/>
              <a:t>Si votre entreprise a des dettes ou des problèmes, vous êtes personnellement responsable - il n'y a pas de séparation juridique comme dans le cas d'une société à responsabilité limitée.</a:t>
            </a:r>
          </a:p>
          <a:p>
            <a:pPr marL="342900" lvl="1" indent="-342900" algn="l">
              <a:lnSpc>
                <a:spcPts val="2340"/>
              </a:lnSpc>
              <a:spcBef>
                <a:spcPts val="0"/>
              </a:spcBef>
              <a:buClr>
                <a:srgbClr val="B6D1E1"/>
              </a:buClr>
              <a:buFont typeface="Arial" panose="020B0604020202020204" pitchFamily="34" charset="0"/>
              <a:buChar char="•"/>
            </a:pPr>
            <a:r>
              <a:rPr lang="en-GB" dirty="0"/>
              <a:t>Vous devez séparer l'argent de votre entreprise de votre argent personnel.</a:t>
            </a:r>
          </a:p>
          <a:p>
            <a:pPr marL="342900" lvl="1" indent="-342900" algn="l">
              <a:lnSpc>
                <a:spcPts val="2340"/>
              </a:lnSpc>
              <a:spcBef>
                <a:spcPts val="0"/>
              </a:spcBef>
              <a:buClr>
                <a:srgbClr val="B6D1E1"/>
              </a:buClr>
              <a:buFont typeface="Arial" panose="020B0604020202020204" pitchFamily="34" charset="0"/>
              <a:buChar char="•"/>
            </a:pPr>
            <a:r>
              <a:rPr lang="en-GB" dirty="0"/>
              <a:t>Souscrire une assurance responsabilité civile produits</a:t>
            </a:r>
            <a:endParaRPr lang="en-GB" sz="2200" dirty="0">
              <a:solidFill>
                <a:srgbClr val="382B1B"/>
              </a:solidFill>
            </a:endParaRPr>
          </a:p>
          <a:p>
            <a:pPr marL="0" lvl="1" algn="l">
              <a:lnSpc>
                <a:spcPts val="2340"/>
              </a:lnSpc>
              <a:spcBef>
                <a:spcPts val="0"/>
              </a:spcBef>
            </a:pPr>
            <a:endParaRPr lang="en-GB" dirty="0">
              <a:solidFill>
                <a:srgbClr val="382B1B"/>
              </a:solidFill>
            </a:endParaRPr>
          </a:p>
        </p:txBody>
      </p:sp>
    </p:spTree>
    <p:extLst>
      <p:ext uri="{BB962C8B-B14F-4D97-AF65-F5344CB8AC3E}">
        <p14:creationId xmlns:p14="http://schemas.microsoft.com/office/powerpoint/2010/main" val="2635382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en-US" dirty="0"/>
              <a:t>UN PARTENARIAT COMMERCIAL</a:t>
            </a:r>
          </a:p>
        </p:txBody>
      </p:sp>
      <p:sp>
        <p:nvSpPr>
          <p:cNvPr id="8" name="Text Placeholder 3">
            <a:extLst>
              <a:ext uri="{FF2B5EF4-FFF2-40B4-BE49-F238E27FC236}">
                <a16:creationId xmlns:a16="http://schemas.microsoft.com/office/drawing/2014/main" id="{13F0B3B1-F407-6ABC-F670-222F5F3DA9D1}"/>
              </a:ext>
            </a:extLst>
          </p:cNvPr>
          <p:cNvSpPr txBox="1">
            <a:spLocks/>
          </p:cNvSpPr>
          <p:nvPr/>
        </p:nvSpPr>
        <p:spPr>
          <a:xfrm>
            <a:off x="421341" y="1577788"/>
            <a:ext cx="11237259"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endParaRPr lang="en-GB" dirty="0">
              <a:solidFill>
                <a:srgbClr val="382B1B"/>
              </a:solidFill>
            </a:endParaRPr>
          </a:p>
        </p:txBody>
      </p:sp>
      <p:sp>
        <p:nvSpPr>
          <p:cNvPr id="15" name="TextBox 14">
            <a:extLst>
              <a:ext uri="{FF2B5EF4-FFF2-40B4-BE49-F238E27FC236}">
                <a16:creationId xmlns:a16="http://schemas.microsoft.com/office/drawing/2014/main" id="{8588BA96-7993-2477-E0F1-86B59DFA535D}"/>
              </a:ext>
            </a:extLst>
          </p:cNvPr>
          <p:cNvSpPr txBox="1"/>
          <p:nvPr/>
        </p:nvSpPr>
        <p:spPr>
          <a:xfrm>
            <a:off x="739588" y="1371600"/>
            <a:ext cx="10712824" cy="4832092"/>
          </a:xfrm>
          <a:prstGeom prst="rect">
            <a:avLst/>
          </a:prstGeom>
          <a:noFill/>
        </p:spPr>
        <p:txBody>
          <a:bodyPr wrap="square" rtlCol="0">
            <a:spAutoFit/>
          </a:bodyPr>
          <a:lstStyle/>
          <a:p>
            <a:r>
              <a:rPr lang="en-GB" sz="2000" dirty="0"/>
              <a:t>On parle de partenariat lorsque deux personnes ou plus gèrent ensemble une entreprise et en partagent les bénéfices. Vous pouvez envisager de créer une entreprise alimentaire avec un ami, un parent ou une personne qui possède des compétences que vous n'avez pas. Par exemple :</a:t>
            </a:r>
          </a:p>
          <a:p>
            <a:pPr marL="285750" indent="-285750">
              <a:buFont typeface="Arial" panose="020B0604020202020204" pitchFamily="34" charset="0"/>
              <a:buChar char="•"/>
            </a:pPr>
            <a:r>
              <a:rPr lang="en-GB" sz="2000" dirty="0"/>
              <a:t>L'un de vous aime cuisiner, l'autre est doué pour gérer l'argent</a:t>
            </a:r>
          </a:p>
          <a:p>
            <a:pPr marL="285750" indent="-285750">
              <a:buFont typeface="Arial" panose="020B0604020202020204" pitchFamily="34" charset="0"/>
              <a:buChar char="•"/>
            </a:pPr>
            <a:r>
              <a:rPr lang="en-GB" sz="2000" dirty="0"/>
              <a:t>L'un parle couramment la langue locale, l'autre connaît les recettes et les traditions.</a:t>
            </a:r>
          </a:p>
          <a:p>
            <a:pPr marL="285750" indent="-285750">
              <a:buFont typeface="Arial" panose="020B0604020202020204" pitchFamily="34" charset="0"/>
              <a:buChar char="•"/>
            </a:pPr>
            <a:r>
              <a:rPr lang="en-GB" sz="2000" dirty="0"/>
              <a:t>L'un veut vendre en personne, l'autre crée une boutique en ligne</a:t>
            </a:r>
          </a:p>
          <a:p>
            <a:endParaRPr lang="en-GB" sz="2000" dirty="0"/>
          </a:p>
          <a:p>
            <a:r>
              <a:rPr lang="en-GB" sz="2000" dirty="0"/>
              <a:t>Lorsqu'il fonctionne bien, un partenariat peut apporter du soutien, de l'énergie et un succès partagé.</a:t>
            </a:r>
          </a:p>
          <a:p>
            <a:endParaRPr lang="en-GB" sz="2000" dirty="0"/>
          </a:p>
          <a:p>
            <a:r>
              <a:rPr lang="en-GB" sz="2000" b="1" dirty="0">
                <a:solidFill>
                  <a:srgbClr val="94C7B0"/>
                </a:solidFill>
              </a:rPr>
              <a:t>Pourquoi créer un partenariat ?</a:t>
            </a:r>
          </a:p>
          <a:p>
            <a:pPr marL="285750" indent="-285750">
              <a:buFont typeface="Arial" panose="020B0604020202020204" pitchFamily="34" charset="0"/>
              <a:buChar char="•"/>
            </a:pPr>
            <a:r>
              <a:rPr lang="en-GB" sz="2000" dirty="0"/>
              <a:t>Vous pouvez partager les coûts, les risques et les responsabilités.</a:t>
            </a:r>
          </a:p>
          <a:p>
            <a:pPr marL="285750" indent="-285750">
              <a:buFont typeface="Arial" panose="020B0604020202020204" pitchFamily="34" charset="0"/>
              <a:buChar char="•"/>
            </a:pPr>
            <a:r>
              <a:rPr lang="en-GB" sz="2000" dirty="0"/>
              <a:t>Vous réunissez différents talents (par exemple, marketing, cuisine, design).</a:t>
            </a:r>
          </a:p>
          <a:p>
            <a:pPr marL="285750" indent="-285750">
              <a:buFont typeface="Arial" panose="020B0604020202020204" pitchFamily="34" charset="0"/>
              <a:buChar char="•"/>
            </a:pPr>
            <a:r>
              <a:rPr lang="en-GB" sz="2000" dirty="0"/>
              <a:t>Vous n'êtes pas obligé de tout faire seul, vous pouvez vous sentir plus en sécurité et plus fort.</a:t>
            </a:r>
          </a:p>
          <a:p>
            <a:pPr marL="285750" indent="-285750">
              <a:buFont typeface="Arial" panose="020B0604020202020204" pitchFamily="34" charset="0"/>
              <a:buChar char="•"/>
            </a:pPr>
            <a:r>
              <a:rPr lang="en-GB" sz="2000" dirty="0"/>
              <a:t>Le temps et les idées de deux personnes peuvent vous permettre de vous développer plus rapidement.</a:t>
            </a:r>
            <a:endParaRPr lang="en-IE" sz="2000" dirty="0"/>
          </a:p>
        </p:txBody>
      </p:sp>
    </p:spTree>
    <p:extLst>
      <p:ext uri="{BB962C8B-B14F-4D97-AF65-F5344CB8AC3E}">
        <p14:creationId xmlns:p14="http://schemas.microsoft.com/office/powerpoint/2010/main" val="947776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3385D-9D0E-9ED9-ABA9-6880CCB7CE8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5185519-FE5E-CCC4-1F70-FDD2708A48CA}"/>
              </a:ext>
            </a:extLst>
          </p:cNvPr>
          <p:cNvSpPr>
            <a:spLocks noGrp="1"/>
          </p:cNvSpPr>
          <p:nvPr>
            <p:ph type="body" sz="quarter" idx="27"/>
          </p:nvPr>
        </p:nvSpPr>
        <p:spPr/>
        <p:txBody>
          <a:bodyPr/>
          <a:lstStyle/>
          <a:p>
            <a:r>
              <a:rPr lang="en-US" dirty="0"/>
              <a:t>UN PARTENARIAT COMMERCIAL</a:t>
            </a:r>
          </a:p>
        </p:txBody>
      </p:sp>
      <p:sp>
        <p:nvSpPr>
          <p:cNvPr id="8" name="Text Placeholder 3">
            <a:extLst>
              <a:ext uri="{FF2B5EF4-FFF2-40B4-BE49-F238E27FC236}">
                <a16:creationId xmlns:a16="http://schemas.microsoft.com/office/drawing/2014/main" id="{33CFE36E-2955-C7DD-95C8-FBAD6023682B}"/>
              </a:ext>
            </a:extLst>
          </p:cNvPr>
          <p:cNvSpPr txBox="1">
            <a:spLocks/>
          </p:cNvSpPr>
          <p:nvPr/>
        </p:nvSpPr>
        <p:spPr>
          <a:xfrm>
            <a:off x="421341" y="1577788"/>
            <a:ext cx="11237259"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endParaRPr lang="en-GB" dirty="0">
              <a:solidFill>
                <a:srgbClr val="382B1B"/>
              </a:solidFill>
            </a:endParaRPr>
          </a:p>
        </p:txBody>
      </p:sp>
      <p:sp>
        <p:nvSpPr>
          <p:cNvPr id="10" name="Rectangle 7">
            <a:extLst>
              <a:ext uri="{FF2B5EF4-FFF2-40B4-BE49-F238E27FC236}">
                <a16:creationId xmlns:a16="http://schemas.microsoft.com/office/drawing/2014/main" id="{65DCBF3B-AF6B-46F4-2266-AAEBE7152E37}"/>
              </a:ext>
            </a:extLst>
          </p:cNvPr>
          <p:cNvSpPr>
            <a:spLocks noChangeArrowheads="1"/>
          </p:cNvSpPr>
          <p:nvPr/>
        </p:nvSpPr>
        <p:spPr bwMode="auto">
          <a:xfrm>
            <a:off x="421341" y="1762512"/>
            <a:ext cx="1070690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94C7B0"/>
                </a:solidFill>
                <a:effectLst/>
              </a:rPr>
              <a:t>Mais choisissez avec soin. </a:t>
            </a:r>
            <a:r>
              <a:rPr kumimoji="0" lang="en-US" altLang="en-US" b="0" i="0" u="none" strike="noStrike" cap="none" normalizeH="0" baseline="0" dirty="0">
                <a:ln>
                  <a:noFill/>
                </a:ln>
                <a:solidFill>
                  <a:schemeClr val="tx1"/>
                </a:solidFill>
                <a:effectLst/>
              </a:rPr>
              <a:t>Tout partenariat n'est pas forcément une bonne idée.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rPr>
              <a:t>De nombreuses petites entreprises échouent parce que les partenaires ne se sont pas mis d'accord sur l'argent, la direction ou les efforts à fournir. Posez-vous la question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rPr>
              <a:t>Avons-nous les mêmes valeurs et les mêmes objectifs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rPr>
              <a:t>Pouvons-nous parler franchement en cas de problème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rPr>
              <a:t>Sommes-nous tous deux prêts à travailler dur et à nous engager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rPr>
              <a:t>Que se passe-t-il si une personne veut partir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94C7B0"/>
                </a:solidFill>
                <a:effectLst/>
              </a:rPr>
              <a:t>Protégez-vous avec un accord de partenariat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Avant de commencer, écrivez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Qui fait quoi</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Comment les bénéfices (et les coûts) sont partagés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Qui décide des prix, des fournisseurs ou des changements importants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Que se passe-t-il si une personne veut arrêter ou si l'entreprise ferme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rPr>
              <a:t>C'est ce qu'on appelle un accord de partenariat. Vous n'avez pas besoin d'un avocat, mais il est judicieux de mettre votre accord par écrit</a:t>
            </a:r>
            <a:r>
              <a:rPr lang="en-US" altLang="en-US" dirty="0"/>
              <a:t>, </a:t>
            </a:r>
            <a:r>
              <a:rPr kumimoji="0" lang="en-US" altLang="en-US" i="0" u="none" strike="noStrike" cap="none" normalizeH="0" baseline="0" dirty="0">
                <a:ln>
                  <a:noFill/>
                </a:ln>
                <a:solidFill>
                  <a:schemeClr val="tx1"/>
                </a:solidFill>
                <a:effectLst/>
              </a:rPr>
              <a:t>même pour des amis ou des membres de la famille.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couple of women looking at something&#10;&#10;AI-generated content may be incorrect.">
            <a:extLst>
              <a:ext uri="{FF2B5EF4-FFF2-40B4-BE49-F238E27FC236}">
                <a16:creationId xmlns:a16="http://schemas.microsoft.com/office/drawing/2014/main" id="{B67FFD38-F4D1-764E-8AAC-8E7185A4CF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40143" y="2605178"/>
            <a:ext cx="3818457" cy="2545638"/>
          </a:xfrm>
          <a:prstGeom prst="rect">
            <a:avLst/>
          </a:prstGeom>
        </p:spPr>
      </p:pic>
    </p:spTree>
    <p:extLst>
      <p:ext uri="{BB962C8B-B14F-4D97-AF65-F5344CB8AC3E}">
        <p14:creationId xmlns:p14="http://schemas.microsoft.com/office/powerpoint/2010/main" val="951614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bs-Latn-BA" sz="2800" dirty="0"/>
              <a:t>SOCIÉTÉ À RESPONSABILITÉ LIMITÉE - </a:t>
            </a:r>
            <a:r>
              <a:rPr lang="en-IE" sz="2800" dirty="0"/>
              <a:t>une entité juridique distincte</a:t>
            </a:r>
            <a:endParaRPr lang="bs-Latn-BA" sz="2800" dirty="0">
              <a:solidFill>
                <a:srgbClr val="56C6E5"/>
              </a:solidFill>
            </a:endParaRPr>
          </a:p>
        </p:txBody>
      </p:sp>
      <p:sp>
        <p:nvSpPr>
          <p:cNvPr id="7" name="Text Placeholder 3">
            <a:extLst>
              <a:ext uri="{FF2B5EF4-FFF2-40B4-BE49-F238E27FC236}">
                <a16:creationId xmlns:a16="http://schemas.microsoft.com/office/drawing/2014/main" id="{1865DD56-19B6-C680-C8E0-7CF554289CEA}"/>
              </a:ext>
            </a:extLst>
          </p:cNvPr>
          <p:cNvSpPr txBox="1">
            <a:spLocks/>
          </p:cNvSpPr>
          <p:nvPr/>
        </p:nvSpPr>
        <p:spPr>
          <a:xfrm>
            <a:off x="446488" y="1607048"/>
            <a:ext cx="378618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000" dirty="0"/>
              <a:t>Une société à responsabilité limitée est un type d'entreprise qui est juridiquement séparée de vous en tant que personne. Cela signifie que la société a son propre nom, son propre compte bancaire et ses propres responsabilités.</a:t>
            </a:r>
          </a:p>
          <a:p>
            <a:r>
              <a:rPr lang="en-GB" sz="2000" dirty="0"/>
              <a:t>En cas de problème, par exemple si l'entreprise doit de l'argent ou est poursuivie en justice, seuls les actifs de l'entreprise sont menacés, et </a:t>
            </a:r>
            <a:r>
              <a:rPr lang="en-GB" sz="2000" i="1" dirty="0"/>
              <a:t>non votre argent ou vos biens personnels </a:t>
            </a:r>
            <a:r>
              <a:rPr lang="en-GB" sz="2000" dirty="0"/>
              <a:t>(à condition que vous ayez respecté la loi et que vous n'ayez pas donné de garantie personnelle).</a:t>
            </a:r>
          </a:p>
          <a:p>
            <a:pPr marL="0" lvl="1" algn="l">
              <a:lnSpc>
                <a:spcPts val="2340"/>
              </a:lnSpc>
              <a:spcBef>
                <a:spcPts val="0"/>
              </a:spcBef>
            </a:pPr>
            <a:endParaRPr lang="en-GB" sz="2000" dirty="0">
              <a:solidFill>
                <a:srgbClr val="382B1B"/>
              </a:solidFill>
            </a:endParaRPr>
          </a:p>
        </p:txBody>
      </p:sp>
      <p:sp>
        <p:nvSpPr>
          <p:cNvPr id="9" name="Text Placeholder 3">
            <a:extLst>
              <a:ext uri="{FF2B5EF4-FFF2-40B4-BE49-F238E27FC236}">
                <a16:creationId xmlns:a16="http://schemas.microsoft.com/office/drawing/2014/main" id="{324C42F0-5BAC-DD21-AE7C-DC7DCE91FD9E}"/>
              </a:ext>
            </a:extLst>
          </p:cNvPr>
          <p:cNvSpPr txBox="1">
            <a:spLocks/>
          </p:cNvSpPr>
          <p:nvPr/>
        </p:nvSpPr>
        <p:spPr>
          <a:xfrm>
            <a:off x="4627392" y="1604752"/>
            <a:ext cx="7265409"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en-GB" sz="1800" b="1" dirty="0">
                <a:solidFill>
                  <a:srgbClr val="94C7B0"/>
                </a:solidFill>
              </a:rPr>
              <a:t>Pourquoi choisir une société anonyme ?</a:t>
            </a:r>
          </a:p>
          <a:p>
            <a:pPr marL="342900" lvl="1" indent="-342900" algn="l">
              <a:lnSpc>
                <a:spcPts val="2340"/>
              </a:lnSpc>
              <a:spcBef>
                <a:spcPts val="0"/>
              </a:spcBef>
              <a:buClr>
                <a:srgbClr val="B6D1E1"/>
              </a:buClr>
              <a:buFont typeface="Arial" panose="020B0604020202020204" pitchFamily="34" charset="0"/>
              <a:buChar char="•"/>
            </a:pPr>
            <a:r>
              <a:rPr lang="en-GB" sz="1800" dirty="0">
                <a:solidFill>
                  <a:srgbClr val="382B1B"/>
                </a:solidFill>
              </a:rPr>
              <a:t>Votre argent personnel, votre maison ou vos biens sont protégés</a:t>
            </a:r>
          </a:p>
          <a:p>
            <a:pPr marL="342900" lvl="1" indent="-342900" algn="l">
              <a:lnSpc>
                <a:spcPts val="2340"/>
              </a:lnSpc>
              <a:spcBef>
                <a:spcPts val="0"/>
              </a:spcBef>
              <a:buClr>
                <a:srgbClr val="B6D1E1"/>
              </a:buClr>
              <a:buFont typeface="Arial" panose="020B0604020202020204" pitchFamily="34" charset="0"/>
              <a:buChar char="•"/>
            </a:pPr>
            <a:r>
              <a:rPr lang="en-GB" sz="1800" dirty="0">
                <a:solidFill>
                  <a:srgbClr val="382B1B"/>
                </a:solidFill>
              </a:rPr>
              <a:t>Il peut donner à votre entreprise une image plus professionnelle et plus digne de confiance.</a:t>
            </a:r>
          </a:p>
          <a:p>
            <a:pPr marL="342900" lvl="1" indent="-342900" algn="l">
              <a:lnSpc>
                <a:spcPts val="2340"/>
              </a:lnSpc>
              <a:spcBef>
                <a:spcPts val="0"/>
              </a:spcBef>
              <a:buClr>
                <a:srgbClr val="B6D1E1"/>
              </a:buClr>
              <a:buFont typeface="Arial" panose="020B0604020202020204" pitchFamily="34" charset="0"/>
              <a:buChar char="•"/>
            </a:pPr>
            <a:r>
              <a:rPr lang="en-GB" sz="1800" dirty="0">
                <a:solidFill>
                  <a:srgbClr val="382B1B"/>
                </a:solidFill>
              </a:rPr>
              <a:t>Certains grands clients ou magasins ne travailleront qu'avec des entreprises</a:t>
            </a:r>
          </a:p>
          <a:p>
            <a:pPr marL="342900" lvl="1" indent="-342900" algn="l">
              <a:lnSpc>
                <a:spcPts val="2340"/>
              </a:lnSpc>
              <a:spcBef>
                <a:spcPts val="0"/>
              </a:spcBef>
              <a:buClr>
                <a:srgbClr val="B6D1E1"/>
              </a:buClr>
              <a:buFont typeface="Arial" panose="020B0604020202020204" pitchFamily="34" charset="0"/>
              <a:buChar char="•"/>
            </a:pPr>
            <a:r>
              <a:rPr lang="en-GB" sz="1800" dirty="0">
                <a:solidFill>
                  <a:srgbClr val="382B1B"/>
                </a:solidFill>
              </a:rPr>
              <a:t>Il peut vous aider à vous développer, à embaucher du personnel ou à attirer des investisseurs.</a:t>
            </a:r>
          </a:p>
          <a:p>
            <a:pPr marL="0" lvl="1" algn="l">
              <a:lnSpc>
                <a:spcPts val="2340"/>
              </a:lnSpc>
              <a:spcBef>
                <a:spcPts val="0"/>
              </a:spcBef>
              <a:buClr>
                <a:srgbClr val="B6D1E1"/>
              </a:buClr>
            </a:pPr>
            <a:endParaRPr lang="en-GB" sz="1800" dirty="0">
              <a:solidFill>
                <a:srgbClr val="382B1B"/>
              </a:solidFill>
            </a:endParaRPr>
          </a:p>
          <a:p>
            <a:pPr marL="0" lvl="1" algn="l">
              <a:lnSpc>
                <a:spcPts val="2340"/>
              </a:lnSpc>
              <a:spcBef>
                <a:spcPts val="0"/>
              </a:spcBef>
              <a:buClr>
                <a:srgbClr val="B6D1E1"/>
              </a:buClr>
            </a:pPr>
            <a:r>
              <a:rPr lang="en-GB" sz="1800" b="1" dirty="0">
                <a:solidFill>
                  <a:srgbClr val="94C7B0"/>
                </a:solidFill>
              </a:rPr>
              <a:t>Ce qu'il faut savoir</a:t>
            </a:r>
          </a:p>
          <a:p>
            <a:pPr marL="342900" lvl="1" indent="-342900" algn="l">
              <a:lnSpc>
                <a:spcPts val="2340"/>
              </a:lnSpc>
              <a:spcBef>
                <a:spcPts val="0"/>
              </a:spcBef>
              <a:buClr>
                <a:srgbClr val="B6D1E1"/>
              </a:buClr>
              <a:buFont typeface="Arial" panose="020B0604020202020204" pitchFamily="34" charset="0"/>
              <a:buChar char="•"/>
            </a:pPr>
            <a:r>
              <a:rPr lang="en-GB" sz="1800" dirty="0">
                <a:solidFill>
                  <a:schemeClr val="tx1"/>
                </a:solidFill>
              </a:rPr>
              <a:t>C'est plus compliqué que d'être une entreprise individuelle ; vous devez déposer des comptes chaque année et respecter davantage de règles.</a:t>
            </a:r>
          </a:p>
          <a:p>
            <a:pPr marL="342900" lvl="1" indent="-342900" algn="l">
              <a:lnSpc>
                <a:spcPts val="2340"/>
              </a:lnSpc>
              <a:spcBef>
                <a:spcPts val="0"/>
              </a:spcBef>
              <a:buClr>
                <a:srgbClr val="B6D1E1"/>
              </a:buClr>
              <a:buFont typeface="Arial" panose="020B0604020202020204" pitchFamily="34" charset="0"/>
              <a:buChar char="•"/>
            </a:pPr>
            <a:r>
              <a:rPr lang="en-GB" sz="1800" dirty="0">
                <a:solidFill>
                  <a:schemeClr val="tx1"/>
                </a:solidFill>
              </a:rPr>
              <a:t>Vous devez enregistrer officiellement la société (auprès du registre du commerce de votre pays).</a:t>
            </a:r>
          </a:p>
          <a:p>
            <a:pPr marL="342900" lvl="1" indent="-342900" algn="l">
              <a:lnSpc>
                <a:spcPts val="2340"/>
              </a:lnSpc>
              <a:spcBef>
                <a:spcPts val="0"/>
              </a:spcBef>
              <a:buClr>
                <a:srgbClr val="B6D1E1"/>
              </a:buClr>
              <a:buFont typeface="Arial" panose="020B0604020202020204" pitchFamily="34" charset="0"/>
              <a:buChar char="•"/>
            </a:pPr>
            <a:r>
              <a:rPr lang="en-GB" sz="1800" dirty="0">
                <a:solidFill>
                  <a:schemeClr val="tx1"/>
                </a:solidFill>
              </a:rPr>
              <a:t>Vous devez ouvrir un compte bancaire professionnel</a:t>
            </a:r>
          </a:p>
          <a:p>
            <a:pPr marL="342900" lvl="1" indent="-342900" algn="l">
              <a:lnSpc>
                <a:spcPts val="2340"/>
              </a:lnSpc>
              <a:spcBef>
                <a:spcPts val="0"/>
              </a:spcBef>
              <a:buClr>
                <a:srgbClr val="B6D1E1"/>
              </a:buClr>
              <a:buFont typeface="Arial" panose="020B0604020202020204" pitchFamily="34" charset="0"/>
              <a:buChar char="•"/>
            </a:pPr>
            <a:r>
              <a:rPr lang="en-GB" sz="1800" dirty="0">
                <a:solidFill>
                  <a:schemeClr val="tx1"/>
                </a:solidFill>
              </a:rPr>
              <a:t>Vous pouvez avoir besoin de l'aide d'un comptable ou d'un expert-comptable.</a:t>
            </a:r>
          </a:p>
          <a:p>
            <a:pPr marL="0" lvl="1" algn="l">
              <a:lnSpc>
                <a:spcPts val="2340"/>
              </a:lnSpc>
              <a:spcBef>
                <a:spcPts val="0"/>
              </a:spcBef>
            </a:pPr>
            <a:endParaRPr lang="en-GB" sz="1800" dirty="0">
              <a:solidFill>
                <a:srgbClr val="382B1B"/>
              </a:solidFill>
            </a:endParaRPr>
          </a:p>
        </p:txBody>
      </p:sp>
      <p:cxnSp>
        <p:nvCxnSpPr>
          <p:cNvPr id="10" name="Straight Connector 9">
            <a:extLst>
              <a:ext uri="{FF2B5EF4-FFF2-40B4-BE49-F238E27FC236}">
                <a16:creationId xmlns:a16="http://schemas.microsoft.com/office/drawing/2014/main" id="{D806894F-417E-0D6A-5F1A-C2EDE2E44C1D}"/>
              </a:ext>
            </a:extLst>
          </p:cNvPr>
          <p:cNvCxnSpPr>
            <a:cxnSpLocks/>
          </p:cNvCxnSpPr>
          <p:nvPr/>
        </p:nvCxnSpPr>
        <p:spPr>
          <a:xfrm flipV="1">
            <a:off x="4430033" y="1607048"/>
            <a:ext cx="0" cy="44325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725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a:xfrm>
            <a:off x="207035" y="311362"/>
            <a:ext cx="11451565" cy="720752"/>
          </a:xfrm>
        </p:spPr>
        <p:txBody>
          <a:bodyPr/>
          <a:lstStyle/>
          <a:p>
            <a:r>
              <a:rPr lang="en-IE" dirty="0"/>
              <a:t>D'AUTRES MOYENS </a:t>
            </a:r>
            <a:r>
              <a:rPr lang="bs-Latn-BA" dirty="0"/>
              <a:t>INTÉRESSANTS </a:t>
            </a:r>
            <a:r>
              <a:rPr lang="en-IE" dirty="0"/>
              <a:t>D'ENTRER EN </a:t>
            </a:r>
            <a:r>
              <a:rPr lang="bs-Latn-BA" dirty="0"/>
              <a:t>AFFAIRES</a:t>
            </a:r>
            <a:endParaRPr lang="en-US" dirty="0"/>
          </a:p>
        </p:txBody>
      </p:sp>
      <p:sp>
        <p:nvSpPr>
          <p:cNvPr id="5" name="Text Placeholder 3">
            <a:extLst>
              <a:ext uri="{FF2B5EF4-FFF2-40B4-BE49-F238E27FC236}">
                <a16:creationId xmlns:a16="http://schemas.microsoft.com/office/drawing/2014/main" id="{BD7DD7CB-4161-1FD6-1456-BA13B8A041C4}"/>
              </a:ext>
            </a:extLst>
          </p:cNvPr>
          <p:cNvSpPr txBox="1">
            <a:spLocks/>
          </p:cNvSpPr>
          <p:nvPr/>
        </p:nvSpPr>
        <p:spPr>
          <a:xfrm>
            <a:off x="200571" y="1952773"/>
            <a:ext cx="2861801"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000" dirty="0">
                <a:solidFill>
                  <a:srgbClr val="382B1B"/>
                </a:solidFill>
              </a:rPr>
              <a:t>Voici quelques structures d'entreprise intéressantes qui peuvent soutenir votre démarrage d'entreprise de manière plus créative :</a:t>
            </a:r>
          </a:p>
          <a:p>
            <a:pPr marL="0" lvl="1" algn="l">
              <a:lnSpc>
                <a:spcPts val="2340"/>
              </a:lnSpc>
              <a:spcBef>
                <a:spcPts val="0"/>
              </a:spcBef>
            </a:pPr>
            <a:endParaRPr lang="en-GB" sz="20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000" dirty="0">
                <a:solidFill>
                  <a:srgbClr val="382B1B"/>
                </a:solidFill>
              </a:rPr>
              <a:t>Entreprise sociale</a:t>
            </a:r>
          </a:p>
          <a:p>
            <a:pPr marL="342900" lvl="1" indent="-342900" algn="l">
              <a:lnSpc>
                <a:spcPts val="2340"/>
              </a:lnSpc>
              <a:spcBef>
                <a:spcPts val="0"/>
              </a:spcBef>
              <a:buClr>
                <a:srgbClr val="B6D1E1"/>
              </a:buClr>
              <a:buFont typeface="Arial" panose="020B0604020202020204" pitchFamily="34" charset="0"/>
              <a:buChar char="•"/>
            </a:pPr>
            <a:r>
              <a:rPr lang="en-GB" sz="2000" dirty="0">
                <a:solidFill>
                  <a:srgbClr val="382B1B"/>
                </a:solidFill>
              </a:rPr>
              <a:t>Entreprises communautaires</a:t>
            </a:r>
          </a:p>
          <a:p>
            <a:pPr marL="342900" lvl="1" indent="-342900" algn="l">
              <a:lnSpc>
                <a:spcPts val="2340"/>
              </a:lnSpc>
              <a:spcBef>
                <a:spcPts val="0"/>
              </a:spcBef>
              <a:buClr>
                <a:srgbClr val="B6D1E1"/>
              </a:buClr>
              <a:buFont typeface="Arial" panose="020B0604020202020204" pitchFamily="34" charset="0"/>
              <a:buChar char="•"/>
            </a:pPr>
            <a:r>
              <a:rPr lang="en-GB" sz="2000" dirty="0">
                <a:solidFill>
                  <a:srgbClr val="382B1B"/>
                </a:solidFill>
              </a:rPr>
              <a:t>Collectifs</a:t>
            </a:r>
          </a:p>
          <a:p>
            <a:pPr marL="342900" lvl="1" indent="-342900" algn="l">
              <a:lnSpc>
                <a:spcPts val="2340"/>
              </a:lnSpc>
              <a:spcBef>
                <a:spcPts val="0"/>
              </a:spcBef>
              <a:buClr>
                <a:srgbClr val="B6D1E1"/>
              </a:buClr>
              <a:buFont typeface="Arial" panose="020B0604020202020204" pitchFamily="34" charset="0"/>
              <a:buChar char="•"/>
            </a:pPr>
            <a:r>
              <a:rPr lang="en-GB" sz="2000" dirty="0">
                <a:solidFill>
                  <a:srgbClr val="382B1B"/>
                </a:solidFill>
              </a:rPr>
              <a:t>Innovation sociale</a:t>
            </a:r>
          </a:p>
          <a:p>
            <a:pPr marL="0" lvl="1" algn="l">
              <a:lnSpc>
                <a:spcPts val="2340"/>
              </a:lnSpc>
              <a:spcBef>
                <a:spcPts val="0"/>
              </a:spcBef>
            </a:pPr>
            <a:endParaRPr lang="en-GB" sz="2000" b="1" dirty="0">
              <a:solidFill>
                <a:srgbClr val="382B1B"/>
              </a:solidFill>
            </a:endParaRPr>
          </a:p>
          <a:p>
            <a:pPr marL="0" lvl="1" algn="l">
              <a:lnSpc>
                <a:spcPts val="2340"/>
              </a:lnSpc>
              <a:spcBef>
                <a:spcPts val="0"/>
              </a:spcBef>
            </a:pPr>
            <a:endParaRPr lang="en-GB" sz="2000" b="1" dirty="0">
              <a:solidFill>
                <a:srgbClr val="382B1B"/>
              </a:solidFill>
            </a:endParaRPr>
          </a:p>
        </p:txBody>
      </p:sp>
      <p:sp>
        <p:nvSpPr>
          <p:cNvPr id="6" name="Text Placeholder 3">
            <a:extLst>
              <a:ext uri="{FF2B5EF4-FFF2-40B4-BE49-F238E27FC236}">
                <a16:creationId xmlns:a16="http://schemas.microsoft.com/office/drawing/2014/main" id="{409B4873-2151-0C58-3395-006652E37887}"/>
              </a:ext>
            </a:extLst>
          </p:cNvPr>
          <p:cNvSpPr txBox="1">
            <a:spLocks/>
          </p:cNvSpPr>
          <p:nvPr/>
        </p:nvSpPr>
        <p:spPr>
          <a:xfrm>
            <a:off x="0" y="3655499"/>
            <a:ext cx="673053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cxnSp>
        <p:nvCxnSpPr>
          <p:cNvPr id="7" name="Straight Connector 6">
            <a:extLst>
              <a:ext uri="{FF2B5EF4-FFF2-40B4-BE49-F238E27FC236}">
                <a16:creationId xmlns:a16="http://schemas.microsoft.com/office/drawing/2014/main" id="{26DCFBBE-0C34-1A4B-932F-B246DF6D2713}"/>
              </a:ext>
            </a:extLst>
          </p:cNvPr>
          <p:cNvCxnSpPr>
            <a:cxnSpLocks/>
          </p:cNvCxnSpPr>
          <p:nvPr/>
        </p:nvCxnSpPr>
        <p:spPr>
          <a:xfrm flipV="1">
            <a:off x="3170672" y="2326869"/>
            <a:ext cx="0" cy="190447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4">
            <a:extLst>
              <a:ext uri="{FF2B5EF4-FFF2-40B4-BE49-F238E27FC236}">
                <a16:creationId xmlns:a16="http://schemas.microsoft.com/office/drawing/2014/main" id="{031D5355-7C24-2716-E461-9E309D68FC37}"/>
              </a:ext>
            </a:extLst>
          </p:cNvPr>
          <p:cNvSpPr>
            <a:spLocks noChangeArrowheads="1"/>
          </p:cNvSpPr>
          <p:nvPr/>
        </p:nvSpPr>
        <p:spPr bwMode="auto">
          <a:xfrm>
            <a:off x="3405419" y="1504547"/>
            <a:ext cx="8786581"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1. L'entreprise sociale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Une entreprise qui vend des biens ou des services (comme toute autre entreprise) </a:t>
            </a:r>
            <a:r>
              <a:rPr kumimoji="0" lang="en-US" altLang="en-US" i="0" u="none" strike="noStrike" cap="none" normalizeH="0" baseline="0" dirty="0">
                <a:ln>
                  <a:noFill/>
                </a:ln>
                <a:solidFill>
                  <a:schemeClr val="tx1"/>
                </a:solidFill>
                <a:effectLst/>
              </a:rPr>
              <a:t>mais qui utilise ses bénéfices pour faire du bien à la communauté ou pour une cause sociale. Exemples d'aliments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Une entreprise de restauration qui forme des femmes migrantes</a:t>
            </a:r>
            <a:r>
              <a:rPr kumimoji="0" lang="en-US" altLang="en-US" b="0" i="0" u="none" strike="noStrike" cap="none" normalizeH="0" baseline="0" dirty="0" err="1">
                <a:ln>
                  <a:noFill/>
                </a:ln>
                <a:solidFill>
                  <a:schemeClr val="tx1"/>
                </a:solidFill>
                <a:effectLst/>
              </a:rPr>
              <a:t>, par exemple </a:t>
            </a:r>
            <a:r>
              <a:rPr lang="fr-FR" sz="1100" dirty="0">
                <a:hlinkClick r:id="rId2"/>
              </a:rPr>
              <a:t>Marie Curry - Traiteur et Restaurant Solidaire</a:t>
            </a:r>
            <a:endParaRPr kumimoji="0" lang="en-US" altLang="en-US"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 stand de nourriture qui donne des repas aux familles dans le besoin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Une entreprise qui soutient les coopératives agricoles dans votre pays d'origine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2. Entreprise communautaire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Souvent géré par </a:t>
            </a:r>
            <a:r>
              <a:rPr kumimoji="0" lang="en-US" altLang="en-US" b="1" i="0" u="none" strike="noStrike" cap="none" normalizeH="0" baseline="0" dirty="0">
                <a:ln>
                  <a:noFill/>
                </a:ln>
                <a:solidFill>
                  <a:schemeClr val="tx1"/>
                </a:solidFill>
                <a:effectLst/>
              </a:rPr>
              <a:t>un groupe de personnes </a:t>
            </a:r>
            <a:r>
              <a:rPr kumimoji="0" lang="en-US" altLang="en-US" b="0" i="0" u="none" strike="noStrike" cap="none" normalizeH="0" baseline="0" dirty="0">
                <a:ln>
                  <a:noFill/>
                </a:ln>
                <a:solidFill>
                  <a:schemeClr val="tx1"/>
                </a:solidFill>
                <a:effectLst/>
              </a:rPr>
              <a:t>pour répondre aux besoins de leur </a:t>
            </a:r>
            <a:r>
              <a:rPr kumimoji="0" lang="en-US" altLang="en-US" b="0" i="0" u="none" strike="noStrike" cap="none" normalizeH="0" baseline="0" dirty="0" err="1">
                <a:ln>
                  <a:noFill/>
                </a:ln>
                <a:solidFill>
                  <a:schemeClr val="tx1"/>
                </a:solidFill>
                <a:effectLst/>
              </a:rPr>
              <a:t>quartier </a:t>
            </a:r>
            <a:r>
              <a:rPr kumimoji="0" lang="en-US" altLang="en-US" b="0" i="0" u="none" strike="noStrike" cap="none" normalizeH="0" baseline="0" dirty="0">
                <a:ln>
                  <a:noFill/>
                </a:ln>
                <a:solidFill>
                  <a:schemeClr val="tx1"/>
                </a:solidFill>
                <a:effectLst/>
              </a:rPr>
              <a:t>ou de leur ville. Il peut s'agir de nourriture, de services ou d'événements locaux, et les bénéfices sont généralement réinvestis dans la région.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Exemples dans l'alimentation :</a:t>
            </a:r>
            <a:endParaRPr kumimoji="0" lang="en-US" altLang="en-US"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Une cuisine commune pour les cuisiniers locaux</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Une plate-forme alimentaire qui relie les producteurs migrants aux acheteurs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 café communautaire à bas prix géré par des bénévoles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0137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9CF04-0406-A9ED-1F92-CAC5D8D5B99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0E19-6A9E-C8CC-07F6-918249433C75}"/>
              </a:ext>
            </a:extLst>
          </p:cNvPr>
          <p:cNvSpPr>
            <a:spLocks noGrp="1"/>
          </p:cNvSpPr>
          <p:nvPr>
            <p:ph type="body" sz="quarter" idx="27"/>
          </p:nvPr>
        </p:nvSpPr>
        <p:spPr>
          <a:xfrm>
            <a:off x="250168" y="311362"/>
            <a:ext cx="11408432" cy="720752"/>
          </a:xfrm>
        </p:spPr>
        <p:txBody>
          <a:bodyPr/>
          <a:lstStyle/>
          <a:p>
            <a:r>
              <a:rPr lang="en-IE" dirty="0"/>
              <a:t>D'AUTRES MOYENS </a:t>
            </a:r>
            <a:r>
              <a:rPr lang="bs-Latn-BA" dirty="0"/>
              <a:t>INTÉRESSANTS </a:t>
            </a:r>
            <a:r>
              <a:rPr lang="en-IE" dirty="0"/>
              <a:t>D'ENTRER EN </a:t>
            </a:r>
            <a:r>
              <a:rPr lang="bs-Latn-BA" dirty="0"/>
              <a:t>AFFAIRES</a:t>
            </a:r>
            <a:endParaRPr lang="en-US" dirty="0"/>
          </a:p>
        </p:txBody>
      </p:sp>
      <p:sp>
        <p:nvSpPr>
          <p:cNvPr id="5" name="Text Placeholder 3">
            <a:extLst>
              <a:ext uri="{FF2B5EF4-FFF2-40B4-BE49-F238E27FC236}">
                <a16:creationId xmlns:a16="http://schemas.microsoft.com/office/drawing/2014/main" id="{450A87F3-3738-CFFF-302C-E15DC052D86E}"/>
              </a:ext>
            </a:extLst>
          </p:cNvPr>
          <p:cNvSpPr txBox="1">
            <a:spLocks/>
          </p:cNvSpPr>
          <p:nvPr/>
        </p:nvSpPr>
        <p:spPr>
          <a:xfrm>
            <a:off x="240725" y="1909641"/>
            <a:ext cx="2864784"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Voici quelques structures d'entreprise intéressantes qui peuvent soutenir votre démarrage d'entreprise de manière plus créative :</a:t>
            </a:r>
          </a:p>
          <a:p>
            <a:pPr marL="0" lvl="1" algn="l">
              <a:lnSpc>
                <a:spcPts val="2340"/>
              </a:lnSpc>
              <a:spcBef>
                <a:spcPts val="0"/>
              </a:spcBef>
            </a:pPr>
            <a:endParaRPr lang="en-GB" sz="22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Entreprise sociale</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Entreprises communautaires</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Collectifs</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Innovation sociale</a:t>
            </a:r>
          </a:p>
          <a:p>
            <a:pPr marL="0" lvl="1" algn="l">
              <a:lnSpc>
                <a:spcPts val="2340"/>
              </a:lnSpc>
              <a:spcBef>
                <a:spcPts val="0"/>
              </a:spcBef>
            </a:pPr>
            <a:endParaRPr lang="en-GB" sz="2200" b="1" dirty="0">
              <a:solidFill>
                <a:srgbClr val="382B1B"/>
              </a:solidFill>
            </a:endParaRPr>
          </a:p>
          <a:p>
            <a:pPr marL="0" lvl="1" algn="l">
              <a:lnSpc>
                <a:spcPts val="2340"/>
              </a:lnSpc>
              <a:spcBef>
                <a:spcPts val="0"/>
              </a:spcBef>
            </a:pPr>
            <a:endParaRPr lang="en-GB" b="1" dirty="0">
              <a:solidFill>
                <a:srgbClr val="382B1B"/>
              </a:solidFill>
            </a:endParaRPr>
          </a:p>
        </p:txBody>
      </p:sp>
      <p:sp>
        <p:nvSpPr>
          <p:cNvPr id="6" name="Text Placeholder 3">
            <a:extLst>
              <a:ext uri="{FF2B5EF4-FFF2-40B4-BE49-F238E27FC236}">
                <a16:creationId xmlns:a16="http://schemas.microsoft.com/office/drawing/2014/main" id="{16DDCAB9-923C-62F2-5863-CD40DB5A43BB}"/>
              </a:ext>
            </a:extLst>
          </p:cNvPr>
          <p:cNvSpPr txBox="1">
            <a:spLocks/>
          </p:cNvSpPr>
          <p:nvPr/>
        </p:nvSpPr>
        <p:spPr>
          <a:xfrm>
            <a:off x="0" y="3655499"/>
            <a:ext cx="673053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cxnSp>
        <p:nvCxnSpPr>
          <p:cNvPr id="7" name="Straight Connector 6">
            <a:extLst>
              <a:ext uri="{FF2B5EF4-FFF2-40B4-BE49-F238E27FC236}">
                <a16:creationId xmlns:a16="http://schemas.microsoft.com/office/drawing/2014/main" id="{C96675CC-54DA-CBFB-D2D7-55FADD2FB6A7}"/>
              </a:ext>
            </a:extLst>
          </p:cNvPr>
          <p:cNvCxnSpPr>
            <a:cxnSpLocks/>
          </p:cNvCxnSpPr>
          <p:nvPr/>
        </p:nvCxnSpPr>
        <p:spPr>
          <a:xfrm flipV="1">
            <a:off x="3170672" y="2326869"/>
            <a:ext cx="0" cy="190447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35C4231-E48A-AFEA-2045-D00262A39D5F}"/>
              </a:ext>
            </a:extLst>
          </p:cNvPr>
          <p:cNvSpPr>
            <a:spLocks noChangeArrowheads="1"/>
          </p:cNvSpPr>
          <p:nvPr/>
        </p:nvSpPr>
        <p:spPr bwMode="auto">
          <a:xfrm>
            <a:off x="3442904" y="1684553"/>
            <a:ext cx="813645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3. Collectifs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Un groupe de personnes travaillant ensemble avec des </a:t>
            </a:r>
            <a:r>
              <a:rPr kumimoji="0" lang="en-US" altLang="en-US" b="1" i="0" u="none" strike="noStrike" cap="none" normalizeH="0" baseline="0" dirty="0">
                <a:ln>
                  <a:noFill/>
                </a:ln>
                <a:solidFill>
                  <a:schemeClr val="tx1"/>
                </a:solidFill>
                <a:effectLst/>
              </a:rPr>
              <a:t>valeurs partagées et un droit de parole égal</a:t>
            </a:r>
            <a:r>
              <a:rPr lang="en-US" altLang="en-US" dirty="0"/>
              <a:t>, </a:t>
            </a:r>
            <a:r>
              <a:rPr kumimoji="0" lang="en-US" altLang="en-US" b="0" i="0" u="none" strike="noStrike" cap="none" normalizeH="0" baseline="0" dirty="0">
                <a:ln>
                  <a:noFill/>
                </a:ln>
                <a:solidFill>
                  <a:schemeClr val="tx1"/>
                </a:solidFill>
                <a:effectLst/>
              </a:rPr>
              <a:t>pas de patron, juste une prise de décision commune.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Dans le domaine de l'alimentation, cela pourrait ressembler à ce qui suit :</a:t>
            </a:r>
            <a:endParaRPr kumimoji="0" lang="en-US" altLang="en-US"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Une équipe de femmes de cultures différentes partageant un stand sur un marché</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Une cuisine collective avec des outils et des horaires de réservation partagés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 événement pop-up narratif et gastronomique créé à plusieurs voix</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4. L'innovation sociale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rPr>
              <a:t>L'innovation sociale consiste à utiliser de nouvelles idées </a:t>
            </a:r>
            <a:r>
              <a:rPr kumimoji="0" lang="en-US" altLang="en-US" b="0" i="0" u="none" strike="noStrike" cap="none" normalizeH="0" baseline="0" dirty="0">
                <a:ln>
                  <a:noFill/>
                </a:ln>
                <a:solidFill>
                  <a:schemeClr val="tx1"/>
                </a:solidFill>
                <a:effectLst/>
              </a:rPr>
              <a:t>pour résoudre d'anciens problèmes, en particulier de manière créative ou culturelle.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Dans le domaine de l'alimentation, il peut s'agir de</a:t>
            </a:r>
            <a:endParaRPr kumimoji="0" lang="en-US" altLang="en-US"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Une boîte alimentaire "payez ce que vous pouvez" (pay-what-you-can)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Un club de recettes qui enseigne la langue et la cuisine en même temps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3882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en-GB" dirty="0"/>
              <a:t>Commencer par les places de marché en ligne</a:t>
            </a:r>
          </a:p>
          <a:p>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pic>
        <p:nvPicPr>
          <p:cNvPr id="2" name="Picture 1" descr="A picture containing text, silhouette&#10;&#10;Description automatically generated">
            <a:extLst>
              <a:ext uri="{FF2B5EF4-FFF2-40B4-BE49-F238E27FC236}">
                <a16:creationId xmlns:a16="http://schemas.microsoft.com/office/drawing/2014/main" id="{94828934-EA1B-80CB-585A-4DCD9650667D}"/>
              </a:ext>
            </a:extLst>
          </p:cNvPr>
          <p:cNvPicPr>
            <a:picLocks noChangeAspect="1"/>
          </p:cNvPicPr>
          <p:nvPr/>
        </p:nvPicPr>
        <p:blipFill rotWithShape="1">
          <a:blip r:embed="rId2"/>
          <a:srcRect l="19151" t="20561" r="22031" b="25795"/>
          <a:stretch/>
        </p:blipFill>
        <p:spPr>
          <a:xfrm flipH="1">
            <a:off x="598427" y="3072248"/>
            <a:ext cx="3991790" cy="2748727"/>
          </a:xfrm>
          <a:prstGeom prst="rect">
            <a:avLst/>
          </a:prstGeom>
        </p:spPr>
      </p:pic>
    </p:spTree>
    <p:extLst>
      <p:ext uri="{BB962C8B-B14F-4D97-AF65-F5344CB8AC3E}">
        <p14:creationId xmlns:p14="http://schemas.microsoft.com/office/powerpoint/2010/main" val="189981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ÊTRE EN AFFAIRES - VOS CHOIX</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8" y="1667036"/>
            <a:ext cx="5755444" cy="4672013"/>
          </a:xfrm>
        </p:spPr>
        <p:txBody>
          <a:bodyPr/>
          <a:lstStyle/>
          <a:p>
            <a:r>
              <a:rPr lang="en-US" dirty="0"/>
              <a:t>Dans cette section, nous vous présentons les différentes manières accessibles de créer une entreprise et d'y rester.</a:t>
            </a:r>
          </a:p>
          <a:p>
            <a:endParaRPr lang="en-US" dirty="0"/>
          </a:p>
          <a:p>
            <a:pPr marL="457200" indent="-457200">
              <a:buClr>
                <a:srgbClr val="94C7B0"/>
              </a:buClr>
              <a:buFont typeface="+mj-lt"/>
              <a:buAutoNum type="arabicPeriod"/>
            </a:pPr>
            <a:r>
              <a:rPr lang="en-US" dirty="0"/>
              <a:t>Fabrication d'un produit alimentaire ou prestation d'un service</a:t>
            </a:r>
          </a:p>
          <a:p>
            <a:pPr marL="457200" indent="-457200">
              <a:buClr>
                <a:srgbClr val="94C7B0"/>
              </a:buClr>
              <a:buFont typeface="+mj-lt"/>
              <a:buAutoNum type="arabicPeriod"/>
            </a:pPr>
            <a:r>
              <a:rPr lang="en-US" dirty="0"/>
              <a:t>Temps partiel ou saisonnier</a:t>
            </a:r>
          </a:p>
          <a:p>
            <a:endParaRPr lang="en-US" dirty="0"/>
          </a:p>
        </p:txBody>
      </p:sp>
      <p:sp>
        <p:nvSpPr>
          <p:cNvPr id="7" name="Text Placeholder 2">
            <a:extLst>
              <a:ext uri="{FF2B5EF4-FFF2-40B4-BE49-F238E27FC236}">
                <a16:creationId xmlns:a16="http://schemas.microsoft.com/office/drawing/2014/main" id="{E19A0B4B-6854-DF88-6C43-432292B40FCA}"/>
              </a:ext>
            </a:extLst>
          </p:cNvPr>
          <p:cNvSpPr txBox="1">
            <a:spLocks/>
          </p:cNvSpPr>
          <p:nvPr/>
        </p:nvSpPr>
        <p:spPr>
          <a:xfrm>
            <a:off x="7156825" y="1667036"/>
            <a:ext cx="4312328"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3040"/>
              </a:lnSpc>
              <a:spcBef>
                <a:spcPts val="200"/>
              </a:spcBef>
              <a:buClr>
                <a:srgbClr val="B6D1E1"/>
              </a:buClr>
            </a:pPr>
            <a:r>
              <a:rPr lang="en-IE" sz="3600" b="1" i="1" dirty="0">
                <a:solidFill>
                  <a:srgbClr val="84BFA4"/>
                </a:solidFill>
              </a:rPr>
              <a:t>Et vous emmène ensuite à l'aventure de la possibilité</a:t>
            </a:r>
          </a:p>
          <a:p>
            <a:pPr marL="0" lvl="1">
              <a:lnSpc>
                <a:spcPts val="3040"/>
              </a:lnSpc>
              <a:spcBef>
                <a:spcPts val="200"/>
              </a:spcBef>
              <a:buClr>
                <a:srgbClr val="B6D1E1"/>
              </a:buClr>
            </a:pPr>
            <a:r>
              <a:rPr lang="en-IE" sz="3600" b="1" i="1" dirty="0">
                <a:solidFill>
                  <a:srgbClr val="84BFA4"/>
                </a:solidFill>
              </a:rPr>
              <a:t> de la création d'un commerce alimentaire en ligne </a:t>
            </a:r>
          </a:p>
          <a:p>
            <a:pPr marL="0" lvl="1">
              <a:lnSpc>
                <a:spcPts val="3040"/>
              </a:lnSpc>
              <a:spcBef>
                <a:spcPts val="200"/>
              </a:spcBef>
              <a:buClr>
                <a:srgbClr val="B6D1E1"/>
              </a:buClr>
            </a:pPr>
            <a:endParaRPr lang="en-IE" dirty="0">
              <a:solidFill>
                <a:srgbClr val="84BFA4"/>
              </a:solidFill>
            </a:endParaRPr>
          </a:p>
        </p:txBody>
      </p:sp>
      <p:cxnSp>
        <p:nvCxnSpPr>
          <p:cNvPr id="8" name="Straight Connector 7">
            <a:extLst>
              <a:ext uri="{FF2B5EF4-FFF2-40B4-BE49-F238E27FC236}">
                <a16:creationId xmlns:a16="http://schemas.microsoft.com/office/drawing/2014/main" id="{3937777F-84A1-C9FF-DCC0-CBD4FA79E810}"/>
              </a:ext>
            </a:extLst>
          </p:cNvPr>
          <p:cNvCxnSpPr>
            <a:cxnSpLocks/>
          </p:cNvCxnSpPr>
          <p:nvPr/>
        </p:nvCxnSpPr>
        <p:spPr>
          <a:xfrm flipV="1">
            <a:off x="6931284" y="1469918"/>
            <a:ext cx="0" cy="218768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385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738347" y="313520"/>
            <a:ext cx="10907188" cy="720752"/>
          </a:xfrm>
        </p:spPr>
        <p:txBody>
          <a:bodyPr/>
          <a:lstStyle/>
          <a:p>
            <a:r>
              <a:rPr lang="en-US" dirty="0"/>
              <a:t>COMMENCER PAR LES PLACES DE MARCHÉ EN LIGNE</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272183" y="1421028"/>
            <a:ext cx="5276968" cy="4672013"/>
          </a:xfrm>
        </p:spPr>
        <p:txBody>
          <a:bodyPr/>
          <a:lstStyle/>
          <a:p>
            <a:pPr>
              <a:buNone/>
            </a:pPr>
            <a:r>
              <a:rPr lang="en-GB" sz="1600" dirty="0"/>
              <a:t>Nous vivons une époque passionnante pour les entrepreneurs du secteur alimentaire. La façon dont les gens achètent et découvrent la nourriture a évolué, de plus </a:t>
            </a:r>
            <a:r>
              <a:rPr lang="en-GB" sz="1600" b="1" dirty="0"/>
              <a:t>en plus de clients recherchent en ligne des expériences culinaires uniques, faites maison et culturellement riches.</a:t>
            </a:r>
          </a:p>
          <a:p>
            <a:pPr>
              <a:buNone/>
            </a:pPr>
            <a:endParaRPr lang="en-GB" sz="1600" dirty="0"/>
          </a:p>
          <a:p>
            <a:pPr>
              <a:buNone/>
            </a:pPr>
            <a:r>
              <a:rPr lang="en-GB" sz="1600" dirty="0"/>
              <a:t>Cela signifie que vous n'avez pas besoin d'un magasin ou d'un étal de marché pour commencer. Depuis votre propre cuisine, vous pouvez commencer modestement et toucher des clients au niveau local et dans l'ensemble de l'UE.</a:t>
            </a:r>
          </a:p>
          <a:p>
            <a:pPr>
              <a:buNone/>
            </a:pPr>
            <a:endParaRPr lang="en-GB" sz="1600" dirty="0"/>
          </a:p>
          <a:p>
            <a:pPr>
              <a:buNone/>
            </a:pPr>
            <a:r>
              <a:rPr lang="en-GB" sz="1600" dirty="0"/>
              <a:t>Les plateformes permettent à une femme au Portugal de vendre sa sauce piquante ou ses mélanges d'épices faits à la main à un client en Belgique, le tout depuis son domicile.</a:t>
            </a:r>
          </a:p>
          <a:p>
            <a:pPr>
              <a:buNone/>
            </a:pPr>
            <a:endParaRPr lang="en-GB" sz="1050" dirty="0"/>
          </a:p>
          <a:p>
            <a:r>
              <a:rPr lang="en-GB" sz="1600" b="1" i="1" dirty="0"/>
              <a:t>Veillez à respecter les réglementations de votre pays en matière de sécurité alimentaire et d'étiquetage</a:t>
            </a:r>
            <a:r>
              <a:rPr lang="en-GB" sz="1600" i="1" dirty="0"/>
              <a:t>.</a:t>
            </a:r>
            <a:endParaRPr lang="en-GB" sz="1600" dirty="0"/>
          </a:p>
          <a:p>
            <a:pPr>
              <a:buNone/>
            </a:pPr>
            <a:endParaRPr lang="en-GB" sz="1600" dirty="0"/>
          </a:p>
          <a:p>
            <a:endParaRPr lang="en-IE" sz="1600" dirty="0"/>
          </a:p>
        </p:txBody>
      </p:sp>
      <p:cxnSp>
        <p:nvCxnSpPr>
          <p:cNvPr id="3" name="Straight Connector 2">
            <a:extLst>
              <a:ext uri="{FF2B5EF4-FFF2-40B4-BE49-F238E27FC236}">
                <a16:creationId xmlns:a16="http://schemas.microsoft.com/office/drawing/2014/main" id="{F680A1AE-1E94-B241-6C12-23B4621F8298}"/>
              </a:ext>
            </a:extLst>
          </p:cNvPr>
          <p:cNvCxnSpPr>
            <a:cxnSpLocks/>
          </p:cNvCxnSpPr>
          <p:nvPr/>
        </p:nvCxnSpPr>
        <p:spPr>
          <a:xfrm flipV="1">
            <a:off x="5692584" y="1967738"/>
            <a:ext cx="0" cy="248045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551280-0037-E618-616E-3E31070BD99D}"/>
              </a:ext>
            </a:extLst>
          </p:cNvPr>
          <p:cNvSpPr txBox="1"/>
          <p:nvPr/>
        </p:nvSpPr>
        <p:spPr>
          <a:xfrm>
            <a:off x="5755346" y="1285518"/>
            <a:ext cx="6436654" cy="5078313"/>
          </a:xfrm>
          <a:prstGeom prst="rect">
            <a:avLst/>
          </a:prstGeom>
          <a:noFill/>
        </p:spPr>
        <p:txBody>
          <a:bodyPr wrap="square">
            <a:spAutoFit/>
          </a:bodyPr>
          <a:lstStyle/>
          <a:p>
            <a:pPr>
              <a:buNone/>
            </a:pPr>
            <a:r>
              <a:rPr lang="en-GB" sz="1600" b="1" dirty="0"/>
              <a:t>Ces plateformes fonctionnent bien pour :</a:t>
            </a:r>
          </a:p>
          <a:p>
            <a:pPr>
              <a:buNone/>
            </a:pPr>
            <a:r>
              <a:rPr lang="en-GB" sz="1600" b="1" dirty="0"/>
              <a:t>Produits alimentaires conservés - </a:t>
            </a:r>
            <a:r>
              <a:rPr lang="en-GB" sz="1600" dirty="0"/>
              <a:t>articles de longue conservation, faciles à emballer et pouvant être expédiés en toute sécurité, tels que</a:t>
            </a:r>
          </a:p>
          <a:p>
            <a:pPr marL="285750" indent="-285750">
              <a:buFont typeface="Arial" panose="020B0604020202020204" pitchFamily="34" charset="0"/>
              <a:buChar char="•"/>
            </a:pPr>
            <a:r>
              <a:rPr lang="en-GB" sz="1600" dirty="0"/>
              <a:t>Confitures et conserves, cornichons et légumes fermentés</a:t>
            </a:r>
          </a:p>
          <a:p>
            <a:pPr marL="285750" indent="-285750">
              <a:buFont typeface="Arial" panose="020B0604020202020204" pitchFamily="34" charset="0"/>
              <a:buChar char="•"/>
            </a:pPr>
            <a:r>
              <a:rPr lang="en-GB" sz="1600" dirty="0"/>
              <a:t>Mélanges d'épices et sauces sèches</a:t>
            </a:r>
          </a:p>
          <a:p>
            <a:pPr marL="285750" indent="-285750">
              <a:buFont typeface="Arial" panose="020B0604020202020204" pitchFamily="34" charset="0"/>
              <a:buChar char="•"/>
            </a:pPr>
            <a:r>
              <a:rPr lang="en-GB" sz="1600" dirty="0"/>
              <a:t>Mélanges pour pâtisseries ou snacks secs traditionnels</a:t>
            </a:r>
          </a:p>
          <a:p>
            <a:endParaRPr lang="en-GB" sz="1600" b="1" dirty="0"/>
          </a:p>
          <a:p>
            <a:r>
              <a:rPr lang="en-GB" sz="1600" b="1" dirty="0"/>
              <a:t>Cours de cuisine en ligne ou expériences culinaires virtuelles</a:t>
            </a:r>
            <a:br>
              <a:rPr lang="en-GB" sz="1600" dirty="0"/>
            </a:br>
            <a:r>
              <a:rPr lang="en-GB" sz="1600" dirty="0"/>
              <a:t>Vendez vos connaissances plutôt qu'un produit ! Il peut s'agir de</a:t>
            </a:r>
          </a:p>
          <a:p>
            <a:pPr marL="285750" indent="-285750">
              <a:buFont typeface="Arial" panose="020B0604020202020204" pitchFamily="34" charset="0"/>
              <a:buChar char="•"/>
            </a:pPr>
            <a:r>
              <a:rPr lang="en-GB" sz="1600" dirty="0"/>
              <a:t>Cours de cuisine en ligne ponctuels ou récurrents</a:t>
            </a:r>
          </a:p>
          <a:p>
            <a:pPr marL="285750" indent="-285750">
              <a:buFont typeface="Arial" panose="020B0604020202020204" pitchFamily="34" charset="0"/>
              <a:buChar char="•"/>
            </a:pPr>
            <a:r>
              <a:rPr lang="en-GB" sz="1600" dirty="0"/>
              <a:t>Ateliers autour d'un plat ou d'un aliment de fête</a:t>
            </a:r>
          </a:p>
          <a:p>
            <a:pPr marL="285750" indent="-285750">
              <a:buFont typeface="Arial" panose="020B0604020202020204" pitchFamily="34" charset="0"/>
              <a:buChar char="•"/>
            </a:pPr>
            <a:r>
              <a:rPr lang="en-GB" sz="1600" dirty="0"/>
              <a:t>Expériences culturelles virtuelles en matière d'alimentation - récits, recettes et cuisine commune</a:t>
            </a:r>
          </a:p>
          <a:p>
            <a:pPr>
              <a:buNone/>
            </a:pPr>
            <a:endParaRPr lang="en-GB" sz="1600" b="1" dirty="0"/>
          </a:p>
          <a:p>
            <a:pPr>
              <a:buNone/>
            </a:pPr>
            <a:r>
              <a:rPr lang="en-GB" sz="1600" b="1" dirty="0"/>
              <a:t>La narration culturelle à travers la nourriture</a:t>
            </a:r>
            <a:br>
              <a:rPr lang="en-GB" sz="1600" dirty="0"/>
            </a:br>
            <a:r>
              <a:rPr lang="en-GB" sz="1600" dirty="0"/>
              <a:t>Les plateformes comme Etsy et Instagram sont parfaites pour :</a:t>
            </a:r>
          </a:p>
          <a:p>
            <a:pPr marL="285750" indent="-285750">
              <a:buFont typeface="Arial" panose="020B0604020202020204" pitchFamily="34" charset="0"/>
              <a:buChar char="•"/>
            </a:pPr>
            <a:r>
              <a:rPr lang="en-GB" sz="1600" dirty="0"/>
              <a:t>Partager votre patrimoine grâce à des fiches de recettes, des livres de cuisine numériques ou des plans de repas téléchargeables.</a:t>
            </a:r>
          </a:p>
          <a:p>
            <a:pPr marL="285750" indent="-285750">
              <a:buFont typeface="Arial" panose="020B0604020202020204" pitchFamily="34" charset="0"/>
              <a:buChar char="•"/>
            </a:pPr>
            <a:r>
              <a:rPr lang="en-GB" sz="1600" dirty="0"/>
              <a:t>Vente d'objets artisanaux ou de cadeaux liés à l'alimentation (par exemple, kits d'épices + recettes)</a:t>
            </a:r>
          </a:p>
        </p:txBody>
      </p:sp>
    </p:spTree>
    <p:extLst>
      <p:ext uri="{BB962C8B-B14F-4D97-AF65-F5344CB8AC3E}">
        <p14:creationId xmlns:p14="http://schemas.microsoft.com/office/powerpoint/2010/main" val="2002255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MARCHÉS EN LIGNE</a:t>
            </a:r>
          </a:p>
        </p:txBody>
      </p:sp>
      <p:sp>
        <p:nvSpPr>
          <p:cNvPr id="2" name="Text Placeholder 3">
            <a:extLst>
              <a:ext uri="{FF2B5EF4-FFF2-40B4-BE49-F238E27FC236}">
                <a16:creationId xmlns:a16="http://schemas.microsoft.com/office/drawing/2014/main" id="{57667195-CC82-B278-6429-F366CD015766}"/>
              </a:ext>
            </a:extLst>
          </p:cNvPr>
          <p:cNvSpPr txBox="1">
            <a:spLocks/>
          </p:cNvSpPr>
          <p:nvPr/>
        </p:nvSpPr>
        <p:spPr>
          <a:xfrm>
            <a:off x="395288" y="1433233"/>
            <a:ext cx="5566242" cy="251460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t>Dans cette section, vous allez :</a:t>
            </a:r>
          </a:p>
          <a:p>
            <a:pPr marL="342900" indent="-342900">
              <a:buClr>
                <a:srgbClr val="B6D1E1"/>
              </a:buClr>
              <a:buFont typeface="Arial" panose="020B0604020202020204" pitchFamily="34" charset="0"/>
              <a:buChar char="•"/>
            </a:pPr>
            <a:r>
              <a:rPr lang="en-GB" dirty="0"/>
              <a:t>Qu'est-ce qu'un marché en ligne ?</a:t>
            </a:r>
          </a:p>
          <a:p>
            <a:pPr marL="342900" indent="-342900">
              <a:buClr>
                <a:srgbClr val="B6D1E1"/>
              </a:buClr>
              <a:buFont typeface="Arial" panose="020B0604020202020204" pitchFamily="34" charset="0"/>
              <a:buChar char="•"/>
            </a:pPr>
            <a:r>
              <a:rPr lang="en-GB" dirty="0"/>
              <a:t>Découvrez les avantages des places de marché en ligne et leurs différences par rapport aux sites de commerce électronique indépendants.</a:t>
            </a:r>
          </a:p>
          <a:p>
            <a:pPr marL="342900" indent="-342900">
              <a:buClr>
                <a:srgbClr val="B6D1E1"/>
              </a:buClr>
              <a:buFont typeface="Arial" panose="020B0604020202020204" pitchFamily="34" charset="0"/>
              <a:buChar char="•"/>
            </a:pPr>
            <a:r>
              <a:rPr lang="en-GB" dirty="0"/>
              <a:t>Pleins feux sur les principales places de marché en ligne et les avantages et inconvénients de chacune d'entre elles</a:t>
            </a:r>
          </a:p>
          <a:p>
            <a:pPr marL="342900" indent="-342900">
              <a:buClr>
                <a:srgbClr val="B6D1E1"/>
              </a:buClr>
              <a:buFont typeface="Arial" panose="020B0604020202020204" pitchFamily="34" charset="0"/>
              <a:buChar char="•"/>
            </a:pPr>
            <a:r>
              <a:rPr lang="en-GB" dirty="0"/>
              <a:t>Ce qu'il faut pour vendre sur une place de marché en ligne</a:t>
            </a:r>
          </a:p>
          <a:p>
            <a:endParaRPr lang="en-GB" dirty="0"/>
          </a:p>
          <a:p>
            <a:endParaRPr lang="en-IE" dirty="0"/>
          </a:p>
        </p:txBody>
      </p:sp>
    </p:spTree>
    <p:extLst>
      <p:ext uri="{BB962C8B-B14F-4D97-AF65-F5344CB8AC3E}">
        <p14:creationId xmlns:p14="http://schemas.microsoft.com/office/powerpoint/2010/main" val="1981529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751414" y="378372"/>
            <a:ext cx="10756223" cy="1126708"/>
          </a:xfrm>
        </p:spPr>
        <p:txBody>
          <a:bodyPr/>
          <a:lstStyle/>
          <a:p>
            <a:r>
              <a:rPr lang="en-US" dirty="0"/>
              <a:t>QU'EST-CE QU'UNE PLACE DE MARCHÉ EN LIGNE ET POURQUOI CELA POURRAIT-IL VOUS CONVENIR ? </a:t>
            </a:r>
          </a:p>
        </p:txBody>
      </p:sp>
      <p:sp>
        <p:nvSpPr>
          <p:cNvPr id="15" name="TextBox 14">
            <a:extLst>
              <a:ext uri="{FF2B5EF4-FFF2-40B4-BE49-F238E27FC236}">
                <a16:creationId xmlns:a16="http://schemas.microsoft.com/office/drawing/2014/main" id="{3F6F536B-A6EE-8A61-3685-676FEAE30EF1}"/>
              </a:ext>
            </a:extLst>
          </p:cNvPr>
          <p:cNvSpPr txBox="1"/>
          <p:nvPr/>
        </p:nvSpPr>
        <p:spPr>
          <a:xfrm>
            <a:off x="604307" y="1810871"/>
            <a:ext cx="10983385" cy="4278094"/>
          </a:xfrm>
          <a:prstGeom prst="rect">
            <a:avLst/>
          </a:prstGeom>
          <a:noFill/>
        </p:spPr>
        <p:txBody>
          <a:bodyPr wrap="square" rtlCol="0">
            <a:spAutoFit/>
          </a:bodyPr>
          <a:lstStyle/>
          <a:p>
            <a:r>
              <a:rPr lang="en-GB" sz="1600" dirty="0"/>
              <a:t>Une place de marché en ligne est un site web sur lequel de nombreux vendeurs différents peuvent répertorier et vendre leurs produits ou services, comme une version numérique d'un marché ou d'un bazar. Vous n'avez pas besoin d'avoir votre propre site web ni de compétences techniques. Il vous suffit de créer un profil, d'inscrire votre produit et la plateforme vous met en relation avec des acheteurs potentiels.</a:t>
            </a:r>
          </a:p>
          <a:p>
            <a:endParaRPr lang="en-GB" sz="1600" dirty="0"/>
          </a:p>
          <a:p>
            <a:r>
              <a:rPr lang="en-GB" sz="1600" b="1" dirty="0"/>
              <a:t>Pourquoi utiliser un marché en ligne ?</a:t>
            </a:r>
          </a:p>
          <a:p>
            <a:r>
              <a:rPr lang="en-GB" sz="1600" dirty="0"/>
              <a:t>Avantages :</a:t>
            </a:r>
          </a:p>
          <a:p>
            <a:pPr marL="285750" indent="-285750">
              <a:buFont typeface="Arial" panose="020B0604020202020204" pitchFamily="34" charset="0"/>
              <a:buChar char="•"/>
            </a:pPr>
            <a:r>
              <a:rPr lang="en-GB" sz="1600" dirty="0"/>
              <a:t>Faible coût de départ - pas besoin de créer son propre site web</a:t>
            </a:r>
          </a:p>
          <a:p>
            <a:pPr marL="285750" indent="-285750">
              <a:buFont typeface="Arial" panose="020B0604020202020204" pitchFamily="34" charset="0"/>
              <a:buChar char="•"/>
            </a:pPr>
            <a:r>
              <a:rPr lang="en-GB" sz="1600" dirty="0"/>
              <a:t>Accès à des audiences prêtes à l'emploi qui naviguent et achètent déjà</a:t>
            </a:r>
          </a:p>
          <a:p>
            <a:pPr marL="285750" indent="-285750">
              <a:buFont typeface="Arial" panose="020B0604020202020204" pitchFamily="34" charset="0"/>
              <a:buChar char="•"/>
            </a:pPr>
            <a:r>
              <a:rPr lang="en-GB" sz="1600" dirty="0"/>
              <a:t>Outils intégrés pour l'expédition, les paiements et les messages des clients</a:t>
            </a:r>
          </a:p>
          <a:p>
            <a:pPr marL="285750" indent="-285750">
              <a:buFont typeface="Arial" panose="020B0604020202020204" pitchFamily="34" charset="0"/>
              <a:buChar char="•"/>
            </a:pPr>
            <a:r>
              <a:rPr lang="en-GB" sz="1600" dirty="0"/>
              <a:t>Vous pouvez commencer modestement et évoluer à votre rythme</a:t>
            </a:r>
          </a:p>
          <a:p>
            <a:endParaRPr lang="en-GB" sz="1600" dirty="0"/>
          </a:p>
          <a:p>
            <a:r>
              <a:rPr lang="en-GB" sz="1600" b="1" dirty="0"/>
              <a:t>Par rapport aux sites de commerce électronique indépendants :</a:t>
            </a:r>
          </a:p>
          <a:p>
            <a:pPr marL="285750" indent="-285750">
              <a:buFont typeface="Arial" panose="020B0604020202020204" pitchFamily="34" charset="0"/>
              <a:buChar char="•"/>
            </a:pPr>
            <a:r>
              <a:rPr lang="en-GB" sz="1600" dirty="0"/>
              <a:t>Les places de marché en ligne vous offrent une visibilité immédiate, alors qu'un site web personnel prend du temps (et de l'argent) pour attirer des visiteurs</a:t>
            </a:r>
          </a:p>
          <a:p>
            <a:pPr marL="285750" indent="-285750">
              <a:buFont typeface="Arial" panose="020B0604020202020204" pitchFamily="34" charset="0"/>
              <a:buChar char="•"/>
            </a:pPr>
            <a:r>
              <a:rPr lang="en-GB" sz="1600" dirty="0"/>
              <a:t>Les places de marché s'occupent de certains détails techniques pour vous (paiement, inscriptions, etc.).</a:t>
            </a:r>
          </a:p>
          <a:p>
            <a:pPr marL="285750" indent="-285750">
              <a:buFont typeface="Arial" panose="020B0604020202020204" pitchFamily="34" charset="0"/>
              <a:buChar char="•"/>
            </a:pPr>
            <a:r>
              <a:rPr lang="en-GB" sz="1600" dirty="0"/>
              <a:t>Votre boutique fait partie d'un écosystème plus large, ce qui contribue à instaurer un climat de confiance avec les clients.</a:t>
            </a:r>
            <a:endParaRPr lang="en-IE" sz="1600" dirty="0"/>
          </a:p>
        </p:txBody>
      </p:sp>
    </p:spTree>
    <p:extLst>
      <p:ext uri="{BB962C8B-B14F-4D97-AF65-F5344CB8AC3E}">
        <p14:creationId xmlns:p14="http://schemas.microsoft.com/office/powerpoint/2010/main" val="1979100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751411" y="311362"/>
            <a:ext cx="11325569" cy="720752"/>
          </a:xfrm>
        </p:spPr>
        <p:txBody>
          <a:bodyPr/>
          <a:lstStyle/>
          <a:p>
            <a:r>
              <a:rPr lang="en-US" dirty="0"/>
              <a:t>PLEINS FEUX SUR LES PLACES DE MARCHÉ À CONSIDÉRER</a:t>
            </a:r>
          </a:p>
        </p:txBody>
      </p:sp>
      <p:graphicFrame>
        <p:nvGraphicFramePr>
          <p:cNvPr id="8" name="Table 7">
            <a:extLst>
              <a:ext uri="{FF2B5EF4-FFF2-40B4-BE49-F238E27FC236}">
                <a16:creationId xmlns:a16="http://schemas.microsoft.com/office/drawing/2014/main" id="{185B260D-BB36-AD42-72F5-D55FF3E0531C}"/>
              </a:ext>
            </a:extLst>
          </p:cNvPr>
          <p:cNvGraphicFramePr>
            <a:graphicFrameLocks noGrp="1"/>
          </p:cNvGraphicFramePr>
          <p:nvPr>
            <p:extLst>
              <p:ext uri="{D42A27DB-BD31-4B8C-83A1-F6EECF244321}">
                <p14:modId xmlns:p14="http://schemas.microsoft.com/office/powerpoint/2010/main" val="699890929"/>
              </p:ext>
            </p:extLst>
          </p:nvPr>
        </p:nvGraphicFramePr>
        <p:xfrm>
          <a:off x="1190080" y="1607978"/>
          <a:ext cx="9811840" cy="4479493"/>
        </p:xfrm>
        <a:graphic>
          <a:graphicData uri="http://schemas.openxmlformats.org/drawingml/2006/table">
            <a:tbl>
              <a:tblPr/>
              <a:tblGrid>
                <a:gridCol w="2452960">
                  <a:extLst>
                    <a:ext uri="{9D8B030D-6E8A-4147-A177-3AD203B41FA5}">
                      <a16:colId xmlns:a16="http://schemas.microsoft.com/office/drawing/2014/main" val="3153579232"/>
                    </a:ext>
                  </a:extLst>
                </a:gridCol>
                <a:gridCol w="2452960">
                  <a:extLst>
                    <a:ext uri="{9D8B030D-6E8A-4147-A177-3AD203B41FA5}">
                      <a16:colId xmlns:a16="http://schemas.microsoft.com/office/drawing/2014/main" val="163603694"/>
                    </a:ext>
                  </a:extLst>
                </a:gridCol>
                <a:gridCol w="2452960">
                  <a:extLst>
                    <a:ext uri="{9D8B030D-6E8A-4147-A177-3AD203B41FA5}">
                      <a16:colId xmlns:a16="http://schemas.microsoft.com/office/drawing/2014/main" val="3160469295"/>
                    </a:ext>
                  </a:extLst>
                </a:gridCol>
                <a:gridCol w="2452960">
                  <a:extLst>
                    <a:ext uri="{9D8B030D-6E8A-4147-A177-3AD203B41FA5}">
                      <a16:colId xmlns:a16="http://schemas.microsoft.com/office/drawing/2014/main" val="4073110583"/>
                    </a:ext>
                  </a:extLst>
                </a:gridCol>
              </a:tblGrid>
              <a:tr h="341281">
                <a:tc>
                  <a:txBody>
                    <a:bodyPr/>
                    <a:lstStyle/>
                    <a:p>
                      <a:r>
                        <a:rPr lang="en-IE" sz="1400" b="1"/>
                        <a:t>Plate-forme</a:t>
                      </a:r>
                    </a:p>
                  </a:txBody>
                  <a:tcPr marL="85320" marR="85320" marT="42660" marB="42660" anchor="ctr">
                    <a:lnL>
                      <a:noFill/>
                    </a:lnL>
                    <a:lnR>
                      <a:noFill/>
                    </a:lnR>
                    <a:lnT>
                      <a:noFill/>
                    </a:lnT>
                    <a:lnB>
                      <a:noFill/>
                    </a:lnB>
                    <a:solidFill>
                      <a:srgbClr val="E6C8C7"/>
                    </a:solidFill>
                  </a:tcPr>
                </a:tc>
                <a:tc>
                  <a:txBody>
                    <a:bodyPr/>
                    <a:lstStyle/>
                    <a:p>
                      <a:r>
                        <a:rPr lang="en-IE" sz="1400" b="1"/>
                        <a:t>Bon pour</a:t>
                      </a:r>
                    </a:p>
                  </a:txBody>
                  <a:tcPr marL="85320" marR="85320" marT="42660" marB="42660" anchor="ctr">
                    <a:lnL>
                      <a:noFill/>
                    </a:lnL>
                    <a:lnR>
                      <a:noFill/>
                    </a:lnR>
                    <a:lnT>
                      <a:noFill/>
                    </a:lnT>
                    <a:lnB>
                      <a:noFill/>
                    </a:lnB>
                    <a:solidFill>
                      <a:srgbClr val="E6C8C7"/>
                    </a:solidFill>
                  </a:tcPr>
                </a:tc>
                <a:tc>
                  <a:txBody>
                    <a:bodyPr/>
                    <a:lstStyle/>
                    <a:p>
                      <a:r>
                        <a:rPr lang="en-IE" sz="1400" b="1"/>
                        <a:t>Pour</a:t>
                      </a:r>
                    </a:p>
                  </a:txBody>
                  <a:tcPr marL="85320" marR="85320" marT="42660" marB="42660" anchor="ctr">
                    <a:lnL>
                      <a:noFill/>
                    </a:lnL>
                    <a:lnR>
                      <a:noFill/>
                    </a:lnR>
                    <a:lnT>
                      <a:noFill/>
                    </a:lnT>
                    <a:lnB>
                      <a:noFill/>
                    </a:lnB>
                    <a:solidFill>
                      <a:srgbClr val="E6C8C7"/>
                    </a:solidFill>
                  </a:tcPr>
                </a:tc>
                <a:tc>
                  <a:txBody>
                    <a:bodyPr/>
                    <a:lstStyle/>
                    <a:p>
                      <a:r>
                        <a:rPr lang="en-IE" sz="1400" b="1" dirty="0"/>
                        <a:t>Cons</a:t>
                      </a:r>
                    </a:p>
                  </a:txBody>
                  <a:tcPr marL="85320" marR="85320" marT="42660" marB="42660" anchor="ctr">
                    <a:lnL>
                      <a:noFill/>
                    </a:lnL>
                    <a:lnR>
                      <a:noFill/>
                    </a:lnR>
                    <a:lnT>
                      <a:noFill/>
                    </a:lnT>
                    <a:lnB>
                      <a:noFill/>
                    </a:lnB>
                    <a:solidFill>
                      <a:srgbClr val="E6C8C7"/>
                    </a:solidFill>
                  </a:tcPr>
                </a:tc>
                <a:extLst>
                  <a:ext uri="{0D108BD9-81ED-4DB2-BD59-A6C34878D82A}">
                    <a16:rowId xmlns:a16="http://schemas.microsoft.com/office/drawing/2014/main" val="904977096"/>
                  </a:ext>
                </a:extLst>
              </a:tr>
              <a:tr h="853203">
                <a:tc>
                  <a:txBody>
                    <a:bodyPr/>
                    <a:lstStyle/>
                    <a:p>
                      <a:r>
                        <a:rPr lang="en-IE" sz="1400" b="1" dirty="0"/>
                        <a:t>Etsy</a:t>
                      </a:r>
                      <a:endParaRPr lang="en-IE" sz="1400" dirty="0"/>
                    </a:p>
                  </a:txBody>
                  <a:tcPr marL="85320" marR="85320" marT="42660" marB="42660" anchor="ctr">
                    <a:lnL>
                      <a:noFill/>
                    </a:lnL>
                    <a:lnR>
                      <a:noFill/>
                    </a:lnR>
                    <a:lnT>
                      <a:noFill/>
                    </a:lnT>
                    <a:lnB>
                      <a:noFill/>
                    </a:lnB>
                    <a:noFill/>
                  </a:tcPr>
                </a:tc>
                <a:tc>
                  <a:txBody>
                    <a:bodyPr/>
                    <a:lstStyle/>
                    <a:p>
                      <a:r>
                        <a:rPr lang="en-GB" sz="1400" dirty="0"/>
                        <a:t>Produits alimentaires artisanaux et spécialisés</a:t>
                      </a:r>
                    </a:p>
                  </a:txBody>
                  <a:tcPr marL="85320" marR="85320" marT="42660" marB="42660" anchor="ctr">
                    <a:lnL>
                      <a:noFill/>
                    </a:lnL>
                    <a:lnR>
                      <a:noFill/>
                    </a:lnR>
                    <a:lnT>
                      <a:noFill/>
                    </a:lnT>
                    <a:lnB>
                      <a:noFill/>
                    </a:lnB>
                    <a:noFill/>
                  </a:tcPr>
                </a:tc>
                <a:tc>
                  <a:txBody>
                    <a:bodyPr/>
                    <a:lstStyle/>
                    <a:p>
                      <a:r>
                        <a:rPr lang="en-GB" sz="1400"/>
                        <a:t>Facile à utiliser, communauté forte, bon pour la narration</a:t>
                      </a:r>
                    </a:p>
                  </a:txBody>
                  <a:tcPr marL="85320" marR="85320" marT="42660" marB="42660" anchor="ctr">
                    <a:lnL>
                      <a:noFill/>
                    </a:lnL>
                    <a:lnR>
                      <a:noFill/>
                    </a:lnR>
                    <a:lnT>
                      <a:noFill/>
                    </a:lnT>
                    <a:lnB>
                      <a:noFill/>
                    </a:lnB>
                    <a:noFill/>
                  </a:tcPr>
                </a:tc>
                <a:tc>
                  <a:txBody>
                    <a:bodyPr/>
                    <a:lstStyle/>
                    <a:p>
                      <a:r>
                        <a:rPr lang="en-GB" sz="1400"/>
                        <a:t>Frais, limités à certains types d'aliments</a:t>
                      </a:r>
                    </a:p>
                  </a:txBody>
                  <a:tcPr marL="85320" marR="85320" marT="42660" marB="42660" anchor="ctr">
                    <a:lnL>
                      <a:noFill/>
                    </a:lnL>
                    <a:lnR>
                      <a:noFill/>
                    </a:lnR>
                    <a:lnT>
                      <a:noFill/>
                    </a:lnT>
                    <a:lnB>
                      <a:noFill/>
                    </a:lnB>
                    <a:noFill/>
                  </a:tcPr>
                </a:tc>
                <a:extLst>
                  <a:ext uri="{0D108BD9-81ED-4DB2-BD59-A6C34878D82A}">
                    <a16:rowId xmlns:a16="http://schemas.microsoft.com/office/drawing/2014/main" val="1120078566"/>
                  </a:ext>
                </a:extLst>
              </a:tr>
              <a:tr h="853203">
                <a:tc>
                  <a:txBody>
                    <a:bodyPr/>
                    <a:lstStyle/>
                    <a:p>
                      <a:r>
                        <a:rPr lang="en-IE" sz="1400" b="1" dirty="0"/>
                        <a:t>Amazon Handmade/FBA</a:t>
                      </a:r>
                      <a:endParaRPr lang="en-IE" sz="1400" dirty="0"/>
                    </a:p>
                  </a:txBody>
                  <a:tcPr marL="85320" marR="85320" marT="42660" marB="42660" anchor="ctr">
                    <a:lnL>
                      <a:noFill/>
                    </a:lnL>
                    <a:lnR>
                      <a:noFill/>
                    </a:lnR>
                    <a:lnT>
                      <a:noFill/>
                    </a:lnT>
                    <a:lnB>
                      <a:noFill/>
                    </a:lnB>
                    <a:noFill/>
                  </a:tcPr>
                </a:tc>
                <a:tc>
                  <a:txBody>
                    <a:bodyPr/>
                    <a:lstStyle/>
                    <a:p>
                      <a:r>
                        <a:rPr lang="en-IE" sz="1400" dirty="0"/>
                        <a:t>Aliments conditionnés évolutifs et stables à l'étalage</a:t>
                      </a:r>
                    </a:p>
                  </a:txBody>
                  <a:tcPr marL="85320" marR="85320" marT="42660" marB="42660" anchor="ctr">
                    <a:lnL>
                      <a:noFill/>
                    </a:lnL>
                    <a:lnR>
                      <a:noFill/>
                    </a:lnR>
                    <a:lnT>
                      <a:noFill/>
                    </a:lnT>
                    <a:lnB>
                      <a:noFill/>
                    </a:lnB>
                    <a:noFill/>
                  </a:tcPr>
                </a:tc>
                <a:tc>
                  <a:txBody>
                    <a:bodyPr/>
                    <a:lstStyle/>
                    <a:p>
                      <a:r>
                        <a:rPr lang="en-GB" sz="1400" dirty="0"/>
                        <a:t>Grande base de clients, soutien à l'expédition en option</a:t>
                      </a:r>
                    </a:p>
                  </a:txBody>
                  <a:tcPr marL="85320" marR="85320" marT="42660" marB="42660" anchor="ctr">
                    <a:lnL>
                      <a:noFill/>
                    </a:lnL>
                    <a:lnR>
                      <a:noFill/>
                    </a:lnR>
                    <a:lnT>
                      <a:noFill/>
                    </a:lnT>
                    <a:lnB>
                      <a:noFill/>
                    </a:lnB>
                    <a:noFill/>
                  </a:tcPr>
                </a:tc>
                <a:tc>
                  <a:txBody>
                    <a:bodyPr/>
                    <a:lstStyle/>
                    <a:p>
                      <a:r>
                        <a:rPr lang="en-GB" sz="1400"/>
                        <a:t>Concurrence élevée, exigences strictes en matière de conformité alimentaire</a:t>
                      </a:r>
                    </a:p>
                  </a:txBody>
                  <a:tcPr marL="85320" marR="85320" marT="42660" marB="42660" anchor="ctr">
                    <a:lnL>
                      <a:noFill/>
                    </a:lnL>
                    <a:lnR>
                      <a:noFill/>
                    </a:lnR>
                    <a:lnT>
                      <a:noFill/>
                    </a:lnT>
                    <a:lnB>
                      <a:noFill/>
                    </a:lnB>
                    <a:noFill/>
                  </a:tcPr>
                </a:tc>
                <a:extLst>
                  <a:ext uri="{0D108BD9-81ED-4DB2-BD59-A6C34878D82A}">
                    <a16:rowId xmlns:a16="http://schemas.microsoft.com/office/drawing/2014/main" val="1106743609"/>
                  </a:ext>
                </a:extLst>
              </a:tr>
              <a:tr h="853203">
                <a:tc>
                  <a:txBody>
                    <a:bodyPr/>
                    <a:lstStyle/>
                    <a:p>
                      <a:r>
                        <a:rPr lang="en-IE" sz="1400" b="1"/>
                        <a:t>Place de marché Facebook</a:t>
                      </a:r>
                      <a:endParaRPr lang="en-IE" sz="1400"/>
                    </a:p>
                  </a:txBody>
                  <a:tcPr marL="85320" marR="85320" marT="42660" marB="42660" anchor="ctr">
                    <a:lnL>
                      <a:noFill/>
                    </a:lnL>
                    <a:lnR>
                      <a:noFill/>
                    </a:lnR>
                    <a:lnT>
                      <a:noFill/>
                    </a:lnT>
                    <a:lnB>
                      <a:noFill/>
                    </a:lnB>
                    <a:noFill/>
                  </a:tcPr>
                </a:tc>
                <a:tc>
                  <a:txBody>
                    <a:bodyPr/>
                    <a:lstStyle/>
                    <a:p>
                      <a:r>
                        <a:rPr lang="en-GB" sz="1400"/>
                        <a:t>Produits secs locaux ou promotion d'expériences alimentaires</a:t>
                      </a:r>
                    </a:p>
                  </a:txBody>
                  <a:tcPr marL="85320" marR="85320" marT="42660" marB="42660" anchor="ctr">
                    <a:lnL>
                      <a:noFill/>
                    </a:lnL>
                    <a:lnR>
                      <a:noFill/>
                    </a:lnR>
                    <a:lnT>
                      <a:noFill/>
                    </a:lnT>
                    <a:lnB>
                      <a:noFill/>
                    </a:lnB>
                    <a:noFill/>
                  </a:tcPr>
                </a:tc>
                <a:tc>
                  <a:txBody>
                    <a:bodyPr/>
                    <a:lstStyle/>
                    <a:p>
                      <a:r>
                        <a:rPr lang="en-GB" sz="1400" dirty="0"/>
                        <a:t>La liste est gratuite et permet de tester des idées au niveau local.</a:t>
                      </a:r>
                    </a:p>
                  </a:txBody>
                  <a:tcPr marL="85320" marR="85320" marT="42660" marB="42660" anchor="ctr">
                    <a:lnL>
                      <a:noFill/>
                    </a:lnL>
                    <a:lnR>
                      <a:noFill/>
                    </a:lnR>
                    <a:lnT>
                      <a:noFill/>
                    </a:lnT>
                    <a:lnB>
                      <a:noFill/>
                    </a:lnB>
                    <a:noFill/>
                  </a:tcPr>
                </a:tc>
                <a:tc>
                  <a:txBody>
                    <a:bodyPr/>
                    <a:lstStyle/>
                    <a:p>
                      <a:r>
                        <a:rPr lang="en-GB" sz="1400"/>
                        <a:t>Limité à votre région, commandes/logistique autogérées</a:t>
                      </a:r>
                    </a:p>
                  </a:txBody>
                  <a:tcPr marL="85320" marR="85320" marT="42660" marB="42660" anchor="ctr">
                    <a:lnL>
                      <a:noFill/>
                    </a:lnL>
                    <a:lnR>
                      <a:noFill/>
                    </a:lnR>
                    <a:lnT>
                      <a:noFill/>
                    </a:lnT>
                    <a:lnB>
                      <a:noFill/>
                    </a:lnB>
                    <a:noFill/>
                  </a:tcPr>
                </a:tc>
                <a:extLst>
                  <a:ext uri="{0D108BD9-81ED-4DB2-BD59-A6C34878D82A}">
                    <a16:rowId xmlns:a16="http://schemas.microsoft.com/office/drawing/2014/main" val="120503855"/>
                  </a:ext>
                </a:extLst>
              </a:tr>
              <a:tr h="597242">
                <a:tc>
                  <a:txBody>
                    <a:bodyPr/>
                    <a:lstStyle/>
                    <a:p>
                      <a:r>
                        <a:rPr lang="en-IE" sz="1400" b="1"/>
                        <a:t>eBay</a:t>
                      </a:r>
                      <a:endParaRPr lang="en-IE" sz="1400"/>
                    </a:p>
                  </a:txBody>
                  <a:tcPr marL="85320" marR="85320" marT="42660" marB="42660" anchor="ctr">
                    <a:lnL>
                      <a:noFill/>
                    </a:lnL>
                    <a:lnR>
                      <a:noFill/>
                    </a:lnR>
                    <a:lnT>
                      <a:noFill/>
                    </a:lnT>
                    <a:lnB>
                      <a:noFill/>
                    </a:lnB>
                    <a:noFill/>
                  </a:tcPr>
                </a:tc>
                <a:tc>
                  <a:txBody>
                    <a:bodyPr/>
                    <a:lstStyle/>
                    <a:p>
                      <a:r>
                        <a:rPr lang="en-IE" sz="1400"/>
                        <a:t>Produits alimentaires non périssables</a:t>
                      </a:r>
                    </a:p>
                  </a:txBody>
                  <a:tcPr marL="85320" marR="85320" marT="42660" marB="42660" anchor="ctr">
                    <a:lnL>
                      <a:noFill/>
                    </a:lnL>
                    <a:lnR>
                      <a:noFill/>
                    </a:lnR>
                    <a:lnT>
                      <a:noFill/>
                    </a:lnT>
                    <a:lnB>
                      <a:noFill/>
                    </a:lnB>
                    <a:noFill/>
                  </a:tcPr>
                </a:tc>
                <a:tc>
                  <a:txBody>
                    <a:bodyPr/>
                    <a:lstStyle/>
                    <a:p>
                      <a:r>
                        <a:rPr lang="en-IE" sz="1400" dirty="0"/>
                        <a:t>Plate-forme bien connue, portée mondiale</a:t>
                      </a:r>
                    </a:p>
                  </a:txBody>
                  <a:tcPr marL="85320" marR="85320" marT="42660" marB="42660" anchor="ctr">
                    <a:lnL>
                      <a:noFill/>
                    </a:lnL>
                    <a:lnR>
                      <a:noFill/>
                    </a:lnR>
                    <a:lnT>
                      <a:noFill/>
                    </a:lnT>
                    <a:lnB>
                      <a:noFill/>
                    </a:lnB>
                    <a:noFill/>
                  </a:tcPr>
                </a:tc>
                <a:tc>
                  <a:txBody>
                    <a:bodyPr/>
                    <a:lstStyle/>
                    <a:p>
                      <a:r>
                        <a:rPr lang="en-GB" sz="1400"/>
                        <a:t>Moins axée sur l'alimentation artisanale, la confiance des acheteurs peut varier</a:t>
                      </a:r>
                    </a:p>
                  </a:txBody>
                  <a:tcPr marL="85320" marR="85320" marT="42660" marB="42660" anchor="ctr">
                    <a:lnL>
                      <a:noFill/>
                    </a:lnL>
                    <a:lnR>
                      <a:noFill/>
                    </a:lnR>
                    <a:lnT>
                      <a:noFill/>
                    </a:lnT>
                    <a:lnB>
                      <a:noFill/>
                    </a:lnB>
                    <a:noFill/>
                  </a:tcPr>
                </a:tc>
                <a:extLst>
                  <a:ext uri="{0D108BD9-81ED-4DB2-BD59-A6C34878D82A}">
                    <a16:rowId xmlns:a16="http://schemas.microsoft.com/office/drawing/2014/main" val="239809343"/>
                  </a:ext>
                </a:extLst>
              </a:tr>
              <a:tr h="853203">
                <a:tc>
                  <a:txBody>
                    <a:bodyPr/>
                    <a:lstStyle/>
                    <a:p>
                      <a:r>
                        <a:rPr lang="en-IE" sz="1400" b="1"/>
                        <a:t>Sites locaux/nationaux</a:t>
                      </a:r>
                      <a:endParaRPr lang="en-IE" sz="1400"/>
                    </a:p>
                  </a:txBody>
                  <a:tcPr marL="85320" marR="85320" marT="42660" marB="42660" anchor="ctr">
                    <a:lnL>
                      <a:noFill/>
                    </a:lnL>
                    <a:lnR>
                      <a:noFill/>
                    </a:lnR>
                    <a:lnT>
                      <a:noFill/>
                    </a:lnT>
                    <a:lnB>
                      <a:noFill/>
                    </a:lnB>
                    <a:noFill/>
                  </a:tcPr>
                </a:tc>
                <a:tc>
                  <a:txBody>
                    <a:bodyPr/>
                    <a:lstStyle/>
                    <a:p>
                      <a:r>
                        <a:rPr lang="en-IE" sz="1400"/>
                        <a:t>Produits régionaux spécialisés</a:t>
                      </a:r>
                    </a:p>
                  </a:txBody>
                  <a:tcPr marL="85320" marR="85320" marT="42660" marB="42660" anchor="ctr">
                    <a:lnL>
                      <a:noFill/>
                    </a:lnL>
                    <a:lnR>
                      <a:noFill/>
                    </a:lnR>
                    <a:lnT>
                      <a:noFill/>
                    </a:lnT>
                    <a:lnB>
                      <a:noFill/>
                    </a:lnB>
                    <a:noFill/>
                  </a:tcPr>
                </a:tc>
                <a:tc>
                  <a:txBody>
                    <a:bodyPr/>
                    <a:lstStyle/>
                    <a:p>
                      <a:r>
                        <a:rPr lang="en-GB" sz="1400" dirty="0"/>
                        <a:t>Peut soutenir les fabricants de produits alimentaires locaux (par exemple, </a:t>
                      </a:r>
                      <a:r>
                        <a:rPr lang="en-GB" sz="1400" dirty="0" err="1"/>
                        <a:t>Marktplaats </a:t>
                      </a:r>
                      <a:r>
                        <a:rPr lang="en-GB" sz="1400" dirty="0"/>
                        <a:t>NL).</a:t>
                      </a:r>
                    </a:p>
                  </a:txBody>
                  <a:tcPr marL="85320" marR="85320" marT="42660" marB="42660" anchor="ctr">
                    <a:lnL>
                      <a:noFill/>
                    </a:lnL>
                    <a:lnR>
                      <a:noFill/>
                    </a:lnR>
                    <a:lnT>
                      <a:noFill/>
                    </a:lnT>
                    <a:lnB>
                      <a:noFill/>
                    </a:lnB>
                    <a:noFill/>
                  </a:tcPr>
                </a:tc>
                <a:tc>
                  <a:txBody>
                    <a:bodyPr/>
                    <a:lstStyle/>
                    <a:p>
                      <a:r>
                        <a:rPr lang="en-GB" sz="1400" dirty="0"/>
                        <a:t>Varie en fonction du pays et de la législation alimentaire</a:t>
                      </a:r>
                    </a:p>
                  </a:txBody>
                  <a:tcPr marL="85320" marR="85320" marT="42660" marB="42660" anchor="ctr">
                    <a:lnL>
                      <a:noFill/>
                    </a:lnL>
                    <a:lnR>
                      <a:noFill/>
                    </a:lnR>
                    <a:lnT>
                      <a:noFill/>
                    </a:lnT>
                    <a:lnB>
                      <a:noFill/>
                    </a:lnB>
                    <a:noFill/>
                  </a:tcPr>
                </a:tc>
                <a:extLst>
                  <a:ext uri="{0D108BD9-81ED-4DB2-BD59-A6C34878D82A}">
                    <a16:rowId xmlns:a16="http://schemas.microsoft.com/office/drawing/2014/main" val="1163909298"/>
                  </a:ext>
                </a:extLst>
              </a:tr>
            </a:tbl>
          </a:graphicData>
        </a:graphic>
      </p:graphicFrame>
      <p:sp>
        <p:nvSpPr>
          <p:cNvPr id="9" name="Rectangle 1">
            <a:extLst>
              <a:ext uri="{FF2B5EF4-FFF2-40B4-BE49-F238E27FC236}">
                <a16:creationId xmlns:a16="http://schemas.microsoft.com/office/drawing/2014/main" id="{5C8F1B7F-FCB7-BBF6-CA86-CDEC77F2989F}"/>
              </a:ext>
            </a:extLst>
          </p:cNvPr>
          <p:cNvSpPr>
            <a:spLocks noChangeArrowheads="1"/>
          </p:cNvSpPr>
          <p:nvPr/>
        </p:nvSpPr>
        <p:spPr bwMode="auto">
          <a:xfrm>
            <a:off x="641985" y="160797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5319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VENDRE SUR LES PLACES DE MARCHÉ</a:t>
            </a:r>
          </a:p>
        </p:txBody>
      </p:sp>
      <p:sp>
        <p:nvSpPr>
          <p:cNvPr id="10" name="TextBox 9">
            <a:extLst>
              <a:ext uri="{FF2B5EF4-FFF2-40B4-BE49-F238E27FC236}">
                <a16:creationId xmlns:a16="http://schemas.microsoft.com/office/drawing/2014/main" id="{E14A7DA9-974B-3F4C-EDA5-D8FFD228BA1F}"/>
              </a:ext>
            </a:extLst>
          </p:cNvPr>
          <p:cNvSpPr txBox="1"/>
          <p:nvPr/>
        </p:nvSpPr>
        <p:spPr>
          <a:xfrm>
            <a:off x="859536" y="1508760"/>
            <a:ext cx="5769864" cy="3416320"/>
          </a:xfrm>
          <a:prstGeom prst="rect">
            <a:avLst/>
          </a:prstGeom>
          <a:noFill/>
        </p:spPr>
        <p:txBody>
          <a:bodyPr wrap="square">
            <a:spAutoFit/>
          </a:bodyPr>
          <a:lstStyle/>
          <a:p>
            <a:pPr>
              <a:buNone/>
            </a:pPr>
            <a:r>
              <a:rPr lang="en-GB" dirty="0"/>
              <a:t>Avant d'inscrire votre produit ou service sur la liste, assurez-vous que vous disposez des informations nécessaires :</a:t>
            </a:r>
          </a:p>
          <a:p>
            <a:pPr>
              <a:buNone/>
            </a:pPr>
            <a:endParaRPr lang="en-GB" dirty="0"/>
          </a:p>
          <a:p>
            <a:r>
              <a:rPr lang="en-GB" dirty="0"/>
              <a:t>✅ Un produit légal et sûr à expédier (vérifiez les lois alimentaires locales !)</a:t>
            </a:r>
          </a:p>
          <a:p>
            <a:r>
              <a:rPr lang="en-GB" dirty="0"/>
              <a:t>✅ </a:t>
            </a:r>
            <a:r>
              <a:rPr lang="en-GB" b="1" dirty="0"/>
              <a:t>Des étiquettes </a:t>
            </a:r>
            <a:r>
              <a:rPr lang="en-GB" dirty="0"/>
              <a:t>claires avec les ingrédients, les allergènes et les dates de péremption</a:t>
            </a:r>
          </a:p>
          <a:p>
            <a:r>
              <a:rPr lang="en-GB" dirty="0"/>
              <a:t>✅ De bonnes </a:t>
            </a:r>
            <a:r>
              <a:rPr lang="en-GB" b="1" dirty="0"/>
              <a:t>photos </a:t>
            </a:r>
            <a:r>
              <a:rPr lang="en-GB" dirty="0"/>
              <a:t>qui présentent votre produit de manière attrayante</a:t>
            </a:r>
          </a:p>
          <a:p>
            <a:r>
              <a:rPr lang="en-GB" dirty="0"/>
              <a:t>✅ Une </a:t>
            </a:r>
            <a:r>
              <a:rPr lang="en-GB" b="1" dirty="0"/>
              <a:t>histoire ou une description </a:t>
            </a:r>
            <a:r>
              <a:rPr lang="en-GB" dirty="0"/>
              <a:t>courte mais chaleureuse - les gens aiment savoir d'où vient la nourriture et qui l'a préparée.</a:t>
            </a:r>
          </a:p>
          <a:p>
            <a:r>
              <a:rPr lang="en-GB" dirty="0"/>
              <a:t>✅ Un moyen d'</a:t>
            </a:r>
            <a:r>
              <a:rPr lang="en-GB" b="1" dirty="0"/>
              <a:t>emballer et d'envoyer </a:t>
            </a:r>
            <a:r>
              <a:rPr lang="en-GB" dirty="0"/>
              <a:t>votre produit en toute sécurité et à un prix abordable</a:t>
            </a:r>
          </a:p>
        </p:txBody>
      </p:sp>
      <p:pic>
        <p:nvPicPr>
          <p:cNvPr id="12" name="Picture 11" descr="A phone on a plate surrounded by food&#10;&#10;AI-generated content may be incorrect.">
            <a:extLst>
              <a:ext uri="{FF2B5EF4-FFF2-40B4-BE49-F238E27FC236}">
                <a16:creationId xmlns:a16="http://schemas.microsoft.com/office/drawing/2014/main" id="{CB977E64-1698-6A2B-05BF-C26A443FF5E9}"/>
              </a:ext>
            </a:extLst>
          </p:cNvPr>
          <p:cNvPicPr>
            <a:picLocks noChangeAspect="1"/>
          </p:cNvPicPr>
          <p:nvPr/>
        </p:nvPicPr>
        <p:blipFill>
          <a:blip r:embed="rId2">
            <a:extLst>
              <a:ext uri="{837473B0-CC2E-450A-ABE3-18F120FF3D39}">
                <a1611:picAttrSrcUrl xmlns:a1611="http://schemas.microsoft.com/office/drawing/2016/11/main" r:id="rId3"/>
              </a:ext>
            </a:extLst>
          </a:blip>
          <a:srcRect t="17722" r="18417" b="18564"/>
          <a:stretch/>
        </p:blipFill>
        <p:spPr>
          <a:xfrm>
            <a:off x="7453097" y="2171700"/>
            <a:ext cx="4090791" cy="2067791"/>
          </a:xfrm>
          <a:prstGeom prst="rect">
            <a:avLst/>
          </a:prstGeom>
        </p:spPr>
      </p:pic>
    </p:spTree>
    <p:extLst>
      <p:ext uri="{BB962C8B-B14F-4D97-AF65-F5344CB8AC3E}">
        <p14:creationId xmlns:p14="http://schemas.microsoft.com/office/powerpoint/2010/main" val="3604028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Etsy</a:t>
            </a:r>
          </a:p>
        </p:txBody>
      </p:sp>
      <p:grpSp>
        <p:nvGrpSpPr>
          <p:cNvPr id="7" name="Group 6">
            <a:extLst>
              <a:ext uri="{FF2B5EF4-FFF2-40B4-BE49-F238E27FC236}">
                <a16:creationId xmlns:a16="http://schemas.microsoft.com/office/drawing/2014/main" id="{A8B61DA9-AD82-99BE-8C38-E3E3DFD50E63}"/>
              </a:ext>
            </a:extLst>
          </p:cNvPr>
          <p:cNvGrpSpPr/>
          <p:nvPr/>
        </p:nvGrpSpPr>
        <p:grpSpPr>
          <a:xfrm>
            <a:off x="5934085" y="854012"/>
            <a:ext cx="6257915" cy="5234152"/>
            <a:chOff x="4308293" y="667658"/>
            <a:chExt cx="6811123" cy="5696857"/>
          </a:xfrm>
        </p:grpSpPr>
        <p:pic>
          <p:nvPicPr>
            <p:cNvPr id="8" name="Picture 7">
              <a:extLst>
                <a:ext uri="{FF2B5EF4-FFF2-40B4-BE49-F238E27FC236}">
                  <a16:creationId xmlns:a16="http://schemas.microsoft.com/office/drawing/2014/main" id="{BDB46D3C-A81A-D3D5-B4C1-A58F147EF3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85853D4-BAB8-88DE-DFDB-17272FFD1D8D}"/>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87264BFE-AF0A-8618-B5E1-95C1F8209152}"/>
              </a:ext>
            </a:extLst>
          </p:cNvPr>
          <p:cNvPicPr>
            <a:picLocks noChangeAspect="1"/>
          </p:cNvPicPr>
          <p:nvPr/>
        </p:nvPicPr>
        <p:blipFill>
          <a:blip r:embed="rId3"/>
          <a:stretch>
            <a:fillRect/>
          </a:stretch>
        </p:blipFill>
        <p:spPr>
          <a:xfrm>
            <a:off x="7087739" y="1243307"/>
            <a:ext cx="5104261" cy="3385843"/>
          </a:xfrm>
          <a:prstGeom prst="rect">
            <a:avLst/>
          </a:prstGeom>
        </p:spPr>
      </p:pic>
      <p:grpSp>
        <p:nvGrpSpPr>
          <p:cNvPr id="4" name="Group 3">
            <a:extLst>
              <a:ext uri="{FF2B5EF4-FFF2-40B4-BE49-F238E27FC236}">
                <a16:creationId xmlns:a16="http://schemas.microsoft.com/office/drawing/2014/main" id="{1DE59C0F-1530-EB46-8EB3-B6D616930CD3}"/>
              </a:ext>
            </a:extLst>
          </p:cNvPr>
          <p:cNvGrpSpPr/>
          <p:nvPr/>
        </p:nvGrpSpPr>
        <p:grpSpPr>
          <a:xfrm rot="584197">
            <a:off x="5645028" y="1431868"/>
            <a:ext cx="1686910" cy="1686910"/>
            <a:chOff x="4240924" y="3373820"/>
            <a:chExt cx="1686910" cy="1686910"/>
          </a:xfrm>
        </p:grpSpPr>
        <p:sp>
          <p:nvSpPr>
            <p:cNvPr id="6" name="Oval 5">
              <a:extLst>
                <a:ext uri="{FF2B5EF4-FFF2-40B4-BE49-F238E27FC236}">
                  <a16:creationId xmlns:a16="http://schemas.microsoft.com/office/drawing/2014/main" id="{6A728A96-60AA-1AE1-07F5-282515AA0846}"/>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82E387-5F69-82F0-2140-4886EC96C19E}"/>
                </a:ext>
              </a:extLst>
            </p:cNvPr>
            <p:cNvSpPr txBox="1"/>
            <p:nvPr/>
          </p:nvSpPr>
          <p:spPr>
            <a:xfrm>
              <a:off x="4352278" y="3531244"/>
              <a:ext cx="1465198" cy="132343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Cliquer pour </a:t>
              </a:r>
              <a:r>
                <a:rPr lang="en-GB" sz="28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voir</a:t>
              </a:r>
              <a:endParaRPr lang="en-GB" sz="2800" b="0" i="0" dirty="0">
                <a:solidFill>
                  <a:schemeClr val="bg1"/>
                </a:solidFill>
                <a:effectLst/>
                <a:latin typeface="Calibri" panose="020F0502020204030204" pitchFamily="34" charset="0"/>
                <a:cs typeface="Calibri" panose="020F0502020204030204" pitchFamily="34" charset="0"/>
              </a:endParaRPr>
            </a:p>
          </p:txBody>
        </p:sp>
      </p:grpSp>
      <p:sp>
        <p:nvSpPr>
          <p:cNvPr id="12" name="Rectangle 2">
            <a:extLst>
              <a:ext uri="{FF2B5EF4-FFF2-40B4-BE49-F238E27FC236}">
                <a16:creationId xmlns:a16="http://schemas.microsoft.com/office/drawing/2014/main" id="{7F683F93-06C8-A77B-60DB-E35745C31851}"/>
              </a:ext>
            </a:extLst>
          </p:cNvPr>
          <p:cNvSpPr>
            <a:spLocks noChangeArrowheads="1"/>
          </p:cNvSpPr>
          <p:nvPr/>
        </p:nvSpPr>
        <p:spPr bwMode="auto">
          <a:xfrm>
            <a:off x="148456" y="1814283"/>
            <a:ext cx="554537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Etsy </a:t>
            </a:r>
            <a:r>
              <a:rPr kumimoji="0" lang="en-US" altLang="en-US" sz="1600" i="0" u="none" strike="noStrike" cap="none" normalizeH="0" baseline="0" dirty="0">
                <a:ln>
                  <a:noFill/>
                </a:ln>
                <a:solidFill>
                  <a:schemeClr val="tx1"/>
                </a:solidFill>
                <a:effectLst/>
                <a:latin typeface="Arial" panose="020B0604020202020204" pitchFamily="34" charset="0"/>
              </a:rPr>
              <a:t>est un marché mondial en ligne qui célèbre les produits faits à la main, les petites séries et les produits créatifs. Il est conçu pour les personnes qui souhaitent acheter et vendre des produits ayant un sens, des histoires, une culture et un lien personnel.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Pour les femmes qui se lancent dans l'alimentation, Etsy peut devenir le cœur de leur activité. C'est Etsy qui le dit le mieux : "Nous aidons notre communauté de vendeurs à transformer leurs idées en entreprises prospères".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Des millions d'acheteurs visitent Etsy </a:t>
            </a:r>
            <a:r>
              <a:rPr kumimoji="0" lang="en-GB" altLang="en-US" sz="1600" b="0" i="0" u="none" strike="noStrike" cap="none" normalizeH="0" baseline="0" dirty="0">
                <a:ln>
                  <a:noFill/>
                </a:ln>
                <a:solidFill>
                  <a:schemeClr val="tx1"/>
                </a:solidFill>
                <a:effectLst/>
                <a:latin typeface="Arial" panose="020B0604020202020204" pitchFamily="34" charset="0"/>
              </a:rPr>
              <a:t>à la recherche d'un objet unique, fabriqué </a:t>
            </a:r>
            <a:r>
              <a:rPr kumimoji="0" lang="en-US" altLang="en-US" sz="1600" b="0" i="0" u="none" strike="noStrike" cap="none" normalizeH="0" baseline="0" dirty="0">
                <a:ln>
                  <a:noFill/>
                </a:ln>
                <a:solidFill>
                  <a:schemeClr val="tx1"/>
                </a:solidFill>
                <a:effectLst/>
                <a:latin typeface="Arial" panose="020B0604020202020204" pitchFamily="34" charset="0"/>
              </a:rPr>
              <a:t>avec soin et non en série. Ils veulent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i="0" u="none" strike="noStrike" cap="none" normalizeH="0" baseline="0" dirty="0">
                <a:ln>
                  <a:noFill/>
                </a:ln>
                <a:solidFill>
                  <a:schemeClr val="tx1"/>
                </a:solidFill>
                <a:effectLst/>
                <a:latin typeface="Arial" panose="020B0604020202020204" pitchFamily="34" charset="0"/>
              </a:rPr>
              <a:t>Des saveurs qui ont une histoire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i="0" u="none" strike="noStrike" cap="none" normalizeH="0" baseline="0" dirty="0">
                <a:ln>
                  <a:noFill/>
                </a:ln>
                <a:solidFill>
                  <a:schemeClr val="tx1"/>
                </a:solidFill>
                <a:effectLst/>
                <a:latin typeface="Arial" panose="020B0604020202020204" pitchFamily="34" charset="0"/>
              </a:rPr>
              <a:t>Bocaux et kits d'épices étiquetés à la main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i="0" u="none" strike="noStrike" cap="none" normalizeH="0" baseline="0" dirty="0">
                <a:ln>
                  <a:noFill/>
                </a:ln>
                <a:solidFill>
                  <a:schemeClr val="tx1"/>
                </a:solidFill>
                <a:effectLst/>
                <a:latin typeface="Arial" panose="020B0604020202020204" pitchFamily="34" charset="0"/>
              </a:rPr>
              <a:t>De beaux cadeaux alimentaires, personnels et attentionnés</a:t>
            </a:r>
          </a:p>
        </p:txBody>
      </p:sp>
    </p:spTree>
    <p:extLst>
      <p:ext uri="{BB962C8B-B14F-4D97-AF65-F5344CB8AC3E}">
        <p14:creationId xmlns:p14="http://schemas.microsoft.com/office/powerpoint/2010/main" val="2111969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Etsy</a:t>
            </a:r>
          </a:p>
        </p:txBody>
      </p:sp>
      <p:cxnSp>
        <p:nvCxnSpPr>
          <p:cNvPr id="2" name="Straight Connector 1">
            <a:extLst>
              <a:ext uri="{FF2B5EF4-FFF2-40B4-BE49-F238E27FC236}">
                <a16:creationId xmlns:a16="http://schemas.microsoft.com/office/drawing/2014/main" id="{77EBDA00-7DC0-87A2-4C21-77212B483C0F}"/>
              </a:ext>
            </a:extLst>
          </p:cNvPr>
          <p:cNvCxnSpPr>
            <a:cxnSpLocks/>
          </p:cNvCxnSpPr>
          <p:nvPr/>
        </p:nvCxnSpPr>
        <p:spPr>
          <a:xfrm flipV="1">
            <a:off x="5793128" y="1420033"/>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7570C2D-5A32-192D-D4BF-B13549884354}"/>
              </a:ext>
            </a:extLst>
          </p:cNvPr>
          <p:cNvSpPr txBox="1">
            <a:spLocks/>
          </p:cNvSpPr>
          <p:nvPr/>
        </p:nvSpPr>
        <p:spPr>
          <a:xfrm>
            <a:off x="296395" y="1275759"/>
            <a:ext cx="5496731"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1800" b="1" dirty="0"/>
              <a:t>Avantages d'Esty</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Soutient les produits artisanaux et culturels </a:t>
            </a:r>
            <a:r>
              <a:rPr lang="en-GB" sz="1600" dirty="0"/>
              <a:t>- Parfait pour les confitures, les mélanges d'épices, les thés, les produits de boulangerie et les en-cas secs qui reflètent les racines culturelles.</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Faible coût de départ </a:t>
            </a:r>
            <a:r>
              <a:rPr lang="en-GB" sz="1600" dirty="0"/>
              <a:t>- Les frais d'inscription sont minimes (environ 0,20 € par article).</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Pas besoin de créer un site web </a:t>
            </a:r>
            <a:r>
              <a:rPr lang="en-GB" sz="1600" dirty="0"/>
              <a:t>- Etsy fournit la vitrine.</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Votre histoire compte </a:t>
            </a:r>
            <a:r>
              <a:rPr lang="en-GB" sz="1600" dirty="0"/>
              <a:t>- Etsy est conçu pour les créatifs et les conteurs, l'origine de votre nourriture, votre recette de famille ou votre tradition fait partie intégrante du produit. </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Public de niche </a:t>
            </a:r>
            <a:r>
              <a:rPr lang="en-GB" sz="1600" b="1" dirty="0"/>
              <a:t>- </a:t>
            </a:r>
            <a:r>
              <a:rPr lang="en-GB" sz="1600" dirty="0"/>
              <a:t>qui privilégie la qualité par rapport à la production de masse. Les gens font leurs achats sur Etsy pour trouver des choses qu'ils ne trouvent pas dans les grands magasins. Vous pouvez vendre dans toute l'Union européenne, à condition de respecter les réglementations en matière d'alimentation et d'expédition.</a:t>
            </a:r>
          </a:p>
          <a:p>
            <a:pPr marL="0" lvl="1" algn="l">
              <a:lnSpc>
                <a:spcPts val="2340"/>
              </a:lnSpc>
              <a:spcBef>
                <a:spcPts val="0"/>
              </a:spcBef>
            </a:pPr>
            <a:endParaRPr lang="en-GB" sz="1600" dirty="0"/>
          </a:p>
        </p:txBody>
      </p:sp>
      <p:sp>
        <p:nvSpPr>
          <p:cNvPr id="13" name="Text Placeholder 3">
            <a:extLst>
              <a:ext uri="{FF2B5EF4-FFF2-40B4-BE49-F238E27FC236}">
                <a16:creationId xmlns:a16="http://schemas.microsoft.com/office/drawing/2014/main" id="{39CA4C50-2328-7109-0C14-FB9F96A0A570}"/>
              </a:ext>
            </a:extLst>
          </p:cNvPr>
          <p:cNvSpPr txBox="1">
            <a:spLocks/>
          </p:cNvSpPr>
          <p:nvPr/>
        </p:nvSpPr>
        <p:spPr>
          <a:xfrm>
            <a:off x="6096000" y="1275759"/>
            <a:ext cx="5988416" cy="38433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1800" b="1" dirty="0"/>
              <a:t>Inconvénients d'Etsy</a:t>
            </a:r>
            <a:endParaRPr lang="en-GB" sz="1800" dirty="0"/>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Les aliments doivent être de longue conservation </a:t>
            </a:r>
            <a:r>
              <a:rPr lang="en-GB" sz="1600" dirty="0"/>
              <a:t>- Aucun aliment frais, congelé ou périssable n'est autorisé. Seuls les produits séchés ou conservés sont acceptés. Vous devez vérifier si votre produit remplit les conditions requises.</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Vous vous occupez de l'expédition et de l'emballage </a:t>
            </a:r>
            <a:r>
              <a:rPr lang="en-GB" sz="1600" dirty="0"/>
              <a:t>- Vous êtes responsable d'un emballage sûr, attrayant et conforme à la réglementation.</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Les frais d'expédition </a:t>
            </a:r>
            <a:r>
              <a:rPr lang="en-GB" sz="1600" dirty="0"/>
              <a:t>peuvent affecter vos marges bénéficiaires.</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Les frais s'accumulent </a:t>
            </a:r>
            <a:r>
              <a:rPr lang="en-GB" sz="1600" dirty="0"/>
              <a:t>- Etsy facture des frais d'inscription, des frais de transaction et des frais de traitement des paiements, il est donc important de fixer le prix avec soin.</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la législation de l'UE en matière de sécurité alimentaire, d'hygiène et d'étiquetage </a:t>
            </a:r>
            <a:r>
              <a:rPr lang="en-GB" sz="1600" dirty="0"/>
              <a:t>(ingrédients, allergènes, durée de conservation, etc.), qui peut varier légèrement selon les pays.</a:t>
            </a:r>
          </a:p>
          <a:p>
            <a:pPr marL="342900" lvl="1" indent="-342900" algn="l">
              <a:lnSpc>
                <a:spcPts val="2340"/>
              </a:lnSpc>
              <a:spcBef>
                <a:spcPts val="0"/>
              </a:spcBef>
              <a:buClr>
                <a:srgbClr val="B6D1E1"/>
              </a:buClr>
              <a:buFont typeface="Arial" panose="020B0604020202020204" pitchFamily="34" charset="0"/>
              <a:buChar char="•"/>
            </a:pPr>
            <a:r>
              <a:rPr lang="en-GB" sz="1600" b="1" dirty="0"/>
              <a:t>La visibilité peut être un défi au début </a:t>
            </a:r>
            <a:r>
              <a:rPr lang="en-GB" sz="1600" dirty="0"/>
              <a:t>- En tant que nouveau vendeur, vous devez vous démarquer.</a:t>
            </a:r>
          </a:p>
          <a:p>
            <a:pPr marL="342900" lvl="1" indent="-342900" algn="l">
              <a:lnSpc>
                <a:spcPts val="2340"/>
              </a:lnSpc>
              <a:spcBef>
                <a:spcPts val="0"/>
              </a:spcBef>
              <a:buClr>
                <a:srgbClr val="B6D1E1"/>
              </a:buClr>
              <a:buFont typeface="Arial" panose="020B0604020202020204" pitchFamily="34" charset="0"/>
              <a:buChar char="•"/>
            </a:pPr>
            <a:endParaRPr lang="en-GB" sz="1600" dirty="0"/>
          </a:p>
          <a:p>
            <a:pPr marL="0" lvl="1" algn="l">
              <a:lnSpc>
                <a:spcPts val="2340"/>
              </a:lnSpc>
              <a:spcBef>
                <a:spcPts val="0"/>
              </a:spcBef>
            </a:pPr>
            <a:endParaRPr lang="en-GB" sz="1600" dirty="0"/>
          </a:p>
        </p:txBody>
      </p:sp>
    </p:spTree>
    <p:extLst>
      <p:ext uri="{BB962C8B-B14F-4D97-AF65-F5344CB8AC3E}">
        <p14:creationId xmlns:p14="http://schemas.microsoft.com/office/powerpoint/2010/main" val="4200807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Etsy - Un exemple</a:t>
            </a:r>
          </a:p>
        </p:txBody>
      </p:sp>
      <p:sp>
        <p:nvSpPr>
          <p:cNvPr id="12" name="Text Placeholder 3">
            <a:extLst>
              <a:ext uri="{FF2B5EF4-FFF2-40B4-BE49-F238E27FC236}">
                <a16:creationId xmlns:a16="http://schemas.microsoft.com/office/drawing/2014/main" id="{F7570C2D-5A32-192D-D4BF-B13549884354}"/>
              </a:ext>
            </a:extLst>
          </p:cNvPr>
          <p:cNvSpPr txBox="1">
            <a:spLocks/>
          </p:cNvSpPr>
          <p:nvPr/>
        </p:nvSpPr>
        <p:spPr>
          <a:xfrm>
            <a:off x="305081" y="1383622"/>
            <a:ext cx="7063627"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000" b="1" dirty="0"/>
              <a:t>Mélange d'épices portugaises Piri </a:t>
            </a:r>
            <a:r>
              <a:rPr lang="en-GB" sz="2000" b="1" dirty="0" err="1"/>
              <a:t>Piri</a:t>
            </a:r>
          </a:p>
          <a:p>
            <a:r>
              <a:rPr lang="en-GB" sz="2000" dirty="0"/>
              <a:t>Ce mélange d'épices artisanales apporte les </a:t>
            </a:r>
            <a:r>
              <a:rPr lang="en-GB" sz="2000" dirty="0" err="1"/>
              <a:t>saveurs </a:t>
            </a:r>
            <a:r>
              <a:rPr lang="en-GB" sz="2000" dirty="0"/>
              <a:t>ardentes du Portugal dans les cuisines de toute l'Europe. Fabriqué à partir d'ingrédients traditionnels, il est parfait pour assaisonner les viandes et les légumes, ou pour donner du piquant aux sauces.</a:t>
            </a:r>
          </a:p>
          <a:p>
            <a:r>
              <a:rPr lang="en-GB" sz="1400" dirty="0">
                <a:hlinkClick r:id="rId2"/>
              </a:rPr>
              <a:t>Assaisonnements d'épices portugaises, mélange d'épices pour poulet Piri </a:t>
            </a:r>
            <a:r>
              <a:rPr lang="en-GB" sz="1400" dirty="0" err="1">
                <a:hlinkClick r:id="rId2"/>
              </a:rPr>
              <a:t>Piri</a:t>
            </a:r>
            <a:r>
              <a:rPr lang="en-GB" sz="1400" dirty="0">
                <a:hlinkClick r:id="rId2"/>
              </a:rPr>
              <a:t>, mélange portugais épicé, épices du Portugal, épices européennes, torchon du Portugal - Etsy</a:t>
            </a:r>
            <a:endParaRPr lang="en-GB" sz="1400" dirty="0"/>
          </a:p>
          <a:p>
            <a:endParaRPr lang="en-GB" sz="1400" dirty="0"/>
          </a:p>
          <a:p>
            <a:r>
              <a:rPr lang="en-GB" sz="1400" b="1" dirty="0">
                <a:solidFill>
                  <a:schemeClr val="tx1"/>
                </a:solidFill>
              </a:rPr>
              <a:t>                                      READ </a:t>
            </a:r>
            <a:r>
              <a:rPr lang="en-GB" sz="1400" b="1" dirty="0">
                <a:solidFill>
                  <a:srgbClr val="94C7B0"/>
                </a:solidFill>
              </a:rPr>
              <a:t>: </a:t>
            </a:r>
            <a:r>
              <a:rPr lang="en-GB" sz="1400" dirty="0">
                <a:solidFill>
                  <a:srgbClr val="0563C1"/>
                </a:solidFill>
                <a:hlinkClick r:id="rId3">
                  <a:extLst>
                    <a:ext uri="{A12FA001-AC4F-418D-AE19-62706E023703}">
                      <ahyp:hlinkClr xmlns:ahyp="http://schemas.microsoft.com/office/drawing/2018/hyperlinkcolor" val="tx"/>
                    </a:ext>
                  </a:extLst>
                </a:hlinkClick>
              </a:rPr>
              <a:t>Comment vendre des épices sur Etsy - </a:t>
            </a:r>
            <a:r>
              <a:rPr lang="en-GB" sz="1400" dirty="0" err="1">
                <a:solidFill>
                  <a:srgbClr val="94C7B0"/>
                </a:solidFill>
                <a:hlinkClick r:id="rId3">
                  <a:extLst>
                    <a:ext uri="{A12FA001-AC4F-418D-AE19-62706E023703}">
                      <ahyp:hlinkClr xmlns:ahyp="http://schemas.microsoft.com/office/drawing/2018/hyperlinkcolor" val="tx"/>
                    </a:ext>
                  </a:extLst>
                </a:hlinkClick>
              </a:rPr>
              <a:t>Marketsy</a:t>
            </a:r>
            <a:endParaRPr lang="en-GB" sz="1400" dirty="0">
              <a:solidFill>
                <a:srgbClr val="94C7B0"/>
              </a:solidFill>
            </a:endParaRPr>
          </a:p>
          <a:p>
            <a:endParaRPr lang="en-GB" sz="2000" dirty="0"/>
          </a:p>
          <a:p>
            <a:pPr marL="0" lvl="1" algn="l">
              <a:lnSpc>
                <a:spcPts val="2340"/>
              </a:lnSpc>
              <a:spcBef>
                <a:spcPts val="0"/>
              </a:spcBef>
            </a:pPr>
            <a:endParaRPr lang="en-GB" sz="2000" dirty="0">
              <a:solidFill>
                <a:srgbClr val="382B1B"/>
              </a:solidFill>
            </a:endParaRPr>
          </a:p>
          <a:p>
            <a:pPr marL="0" lvl="1" algn="l">
              <a:lnSpc>
                <a:spcPts val="2340"/>
              </a:lnSpc>
              <a:spcBef>
                <a:spcPts val="0"/>
              </a:spcBef>
            </a:pPr>
            <a:endParaRPr lang="en-GB" sz="2000" dirty="0">
              <a:solidFill>
                <a:srgbClr val="382B1B"/>
              </a:solidFill>
            </a:endParaRPr>
          </a:p>
          <a:p>
            <a:pPr marL="0" lvl="1" algn="l">
              <a:lnSpc>
                <a:spcPts val="2340"/>
              </a:lnSpc>
              <a:spcBef>
                <a:spcPts val="0"/>
              </a:spcBef>
            </a:pPr>
            <a:endParaRPr lang="en-GB" sz="2000" dirty="0">
              <a:solidFill>
                <a:srgbClr val="382B1B"/>
              </a:solidFill>
            </a:endParaRPr>
          </a:p>
          <a:p>
            <a:pPr marL="0" lvl="1" algn="l">
              <a:lnSpc>
                <a:spcPts val="2340"/>
              </a:lnSpc>
              <a:spcBef>
                <a:spcPts val="0"/>
              </a:spcBef>
            </a:pPr>
            <a:endParaRPr lang="en-GB" sz="2000" dirty="0">
              <a:solidFill>
                <a:srgbClr val="382B1B"/>
              </a:solidFill>
            </a:endParaRPr>
          </a:p>
        </p:txBody>
      </p:sp>
      <p:pic>
        <p:nvPicPr>
          <p:cNvPr id="7" name="Picture 6">
            <a:extLst>
              <a:ext uri="{FF2B5EF4-FFF2-40B4-BE49-F238E27FC236}">
                <a16:creationId xmlns:a16="http://schemas.microsoft.com/office/drawing/2014/main" id="{BDF6CB00-2F83-BC09-EA53-90F500AEF1D4}"/>
              </a:ext>
            </a:extLst>
          </p:cNvPr>
          <p:cNvPicPr>
            <a:picLocks noChangeAspect="1"/>
          </p:cNvPicPr>
          <p:nvPr/>
        </p:nvPicPr>
        <p:blipFill>
          <a:blip r:embed="rId4"/>
          <a:stretch>
            <a:fillRect/>
          </a:stretch>
        </p:blipFill>
        <p:spPr>
          <a:xfrm>
            <a:off x="8355105" y="1249319"/>
            <a:ext cx="2303929" cy="2659569"/>
          </a:xfrm>
          <a:prstGeom prst="rect">
            <a:avLst/>
          </a:prstGeom>
        </p:spPr>
      </p:pic>
      <p:sp>
        <p:nvSpPr>
          <p:cNvPr id="9" name="TextBox 8">
            <a:extLst>
              <a:ext uri="{FF2B5EF4-FFF2-40B4-BE49-F238E27FC236}">
                <a16:creationId xmlns:a16="http://schemas.microsoft.com/office/drawing/2014/main" id="{91F25D6F-F476-C389-0C01-F7F6E63E96FD}"/>
              </a:ext>
            </a:extLst>
          </p:cNvPr>
          <p:cNvSpPr txBox="1"/>
          <p:nvPr/>
        </p:nvSpPr>
        <p:spPr>
          <a:xfrm>
            <a:off x="439830" y="4260396"/>
            <a:ext cx="11061887" cy="2123658"/>
          </a:xfrm>
          <a:prstGeom prst="rect">
            <a:avLst/>
          </a:prstGeom>
          <a:solidFill>
            <a:srgbClr val="E6C8C7"/>
          </a:solidFill>
        </p:spPr>
        <p:txBody>
          <a:bodyPr wrap="square">
            <a:spAutoFit/>
          </a:bodyPr>
          <a:lstStyle/>
          <a:p>
            <a:pPr>
              <a:buNone/>
            </a:pPr>
            <a:r>
              <a:rPr lang="en-GB" sz="1600" b="1" dirty="0"/>
              <a:t>Femmes réfugiées afghanes - Etsy Uplift Makers Program</a:t>
            </a:r>
          </a:p>
          <a:p>
            <a:r>
              <a:rPr lang="en-GB" sz="1600" dirty="0"/>
              <a:t>Bien qu'il ne s'agisse pas de nourriture, cette initiative est très intéressante. Le programme Uplift Makers d'Etsy a aidé des réfugiées afghanes à lancer plus de 20 boutiques Etsy proposant des textiles d'intérieur créés à l'aide des techniques traditionnelles afghanes de travaux d'aiguille. Asila, mère de deux enfants et membre du collectif, a exprimé sa gratitude : "Je suis très reconnaissante de pouvoir vendre mes produits en ligne. Au fur et à mesure que mon entreprise se développe, j'espère enseigner à d'autres femmes réfugiées à fabriquer leurs propres produits et à subvenir à leurs besoins, et les employer."</a:t>
            </a:r>
          </a:p>
          <a:p>
            <a:endParaRPr lang="en-GB" sz="1600" dirty="0"/>
          </a:p>
          <a:p>
            <a:r>
              <a:rPr lang="en-GB" sz="1600" dirty="0"/>
              <a:t>LIRE LA SUITE </a:t>
            </a:r>
            <a:r>
              <a:rPr lang="en-GB" sz="1600" dirty="0">
                <a:hlinkClick r:id="rId5"/>
              </a:rPr>
              <a:t>Etsy accueille des réfugiés afghans dans le cadre du programme Uplift Makers</a:t>
            </a:r>
            <a:endParaRPr lang="en-GB" sz="1600" dirty="0"/>
          </a:p>
        </p:txBody>
      </p:sp>
    </p:spTree>
    <p:extLst>
      <p:ext uri="{BB962C8B-B14F-4D97-AF65-F5344CB8AC3E}">
        <p14:creationId xmlns:p14="http://schemas.microsoft.com/office/powerpoint/2010/main" val="1433730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dirty="0"/>
              <a:t>MARCHÉ DE AMAZON</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5767547" y="1657350"/>
            <a:ext cx="6276816" cy="2200275"/>
          </a:xfrm>
        </p:spPr>
        <p:txBody>
          <a:bodyPr/>
          <a:lstStyle/>
          <a:p>
            <a:pPr marL="0" lvl="1" algn="l">
              <a:lnSpc>
                <a:spcPts val="2640"/>
              </a:lnSpc>
              <a:spcBef>
                <a:spcPts val="0"/>
              </a:spcBef>
            </a:pPr>
            <a:r>
              <a:rPr lang="en-GB" sz="2800" b="1" dirty="0">
                <a:solidFill>
                  <a:srgbClr val="94C7B0"/>
                </a:solidFill>
              </a:rPr>
              <a:t>EN SAVOIR PLUS - </a:t>
            </a:r>
            <a:r>
              <a:rPr lang="en-GB" sz="2800" b="1" i="1" dirty="0">
                <a:solidFill>
                  <a:srgbClr val="94C7B0"/>
                </a:solidFill>
              </a:rPr>
              <a:t>Comment créer une entreprise sur Amazon Marketplace ?</a:t>
            </a:r>
          </a:p>
          <a:p>
            <a:pPr marL="0" lvl="1" algn="l">
              <a:lnSpc>
                <a:spcPts val="2640"/>
              </a:lnSpc>
              <a:spcBef>
                <a:spcPts val="0"/>
              </a:spcBef>
            </a:pPr>
            <a:endParaRPr lang="en-GB" sz="2800" b="1" i="1" dirty="0">
              <a:solidFill>
                <a:srgbClr val="94C7B0"/>
              </a:solidFill>
            </a:endParaRPr>
          </a:p>
        </p:txBody>
      </p:sp>
      <p:cxnSp>
        <p:nvCxnSpPr>
          <p:cNvPr id="6" name="Straight Connector 5">
            <a:extLst>
              <a:ext uri="{FF2B5EF4-FFF2-40B4-BE49-F238E27FC236}">
                <a16:creationId xmlns:a16="http://schemas.microsoft.com/office/drawing/2014/main" id="{41B5B580-9686-D2CA-017B-463628FC5FBD}"/>
              </a:ext>
            </a:extLst>
          </p:cNvPr>
          <p:cNvCxnSpPr>
            <a:cxnSpLocks/>
          </p:cNvCxnSpPr>
          <p:nvPr/>
        </p:nvCxnSpPr>
        <p:spPr>
          <a:xfrm flipV="1">
            <a:off x="5221629" y="1548621"/>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71525" y="1585914"/>
            <a:ext cx="4302463" cy="364051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000" dirty="0"/>
              <a:t>La puissance de la plateforme de commerce électronique Amazon.com est difficile à absorber. Des millions de vendeurs tiers utilisent Amazon Marketplace comme plateforme pour faciliter la vente directe à l'utilisateur final ou au client en ligne. </a:t>
            </a:r>
          </a:p>
          <a:p>
            <a:pPr marL="0" lvl="1" algn="l">
              <a:lnSpc>
                <a:spcPts val="2340"/>
              </a:lnSpc>
              <a:spcBef>
                <a:spcPts val="0"/>
              </a:spcBef>
            </a:pPr>
            <a:endParaRPr lang="en-GB" sz="2000" dirty="0"/>
          </a:p>
          <a:p>
            <a:pPr marL="0" lvl="1" algn="l">
              <a:lnSpc>
                <a:spcPts val="2340"/>
              </a:lnSpc>
              <a:spcBef>
                <a:spcPts val="0"/>
              </a:spcBef>
            </a:pPr>
            <a:r>
              <a:rPr lang="en-GB" sz="2000" dirty="0"/>
              <a:t>Amazon perçoit une commission sur chaque vente.  Le vendeur assume des responsabilités en matière de merchandising et gère ses prix.</a:t>
            </a:r>
          </a:p>
          <a:p>
            <a:pPr marL="0" lvl="1" algn="l">
              <a:lnSpc>
                <a:spcPts val="2340"/>
              </a:lnSpc>
              <a:spcBef>
                <a:spcPts val="0"/>
              </a:spcBef>
            </a:pPr>
            <a:endParaRPr lang="en-GB" sz="1800" dirty="0"/>
          </a:p>
        </p:txBody>
      </p:sp>
      <p:grpSp>
        <p:nvGrpSpPr>
          <p:cNvPr id="12" name="Group 11">
            <a:extLst>
              <a:ext uri="{FF2B5EF4-FFF2-40B4-BE49-F238E27FC236}">
                <a16:creationId xmlns:a16="http://schemas.microsoft.com/office/drawing/2014/main" id="{7D3E600C-7FFA-9AD6-2B2D-0E60AFA8D380}"/>
              </a:ext>
            </a:extLst>
          </p:cNvPr>
          <p:cNvGrpSpPr/>
          <p:nvPr/>
        </p:nvGrpSpPr>
        <p:grpSpPr>
          <a:xfrm>
            <a:off x="6804509" y="2582163"/>
            <a:ext cx="5387491" cy="4506125"/>
            <a:chOff x="4308293" y="667658"/>
            <a:chExt cx="6811123" cy="5696857"/>
          </a:xfrm>
        </p:grpSpPr>
        <p:pic>
          <p:nvPicPr>
            <p:cNvPr id="13" name="Picture 12">
              <a:extLst>
                <a:ext uri="{FF2B5EF4-FFF2-40B4-BE49-F238E27FC236}">
                  <a16:creationId xmlns:a16="http://schemas.microsoft.com/office/drawing/2014/main" id="{E43916B1-EA9D-CEFF-CA50-EE19CE5FDE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4" name="Rectangle 13">
              <a:extLst>
                <a:ext uri="{FF2B5EF4-FFF2-40B4-BE49-F238E27FC236}">
                  <a16:creationId xmlns:a16="http://schemas.microsoft.com/office/drawing/2014/main" id="{83B9A601-6E11-EFC6-3EC6-65FC913D9177}"/>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C7717212-319E-523B-021A-760C9604FF03}"/>
              </a:ext>
            </a:extLst>
          </p:cNvPr>
          <p:cNvPicPr>
            <a:picLocks noChangeAspect="1"/>
          </p:cNvPicPr>
          <p:nvPr/>
        </p:nvPicPr>
        <p:blipFill rotWithShape="1">
          <a:blip r:embed="rId3"/>
          <a:srcRect l="1927" t="2451" r="3052" b="12381"/>
          <a:stretch/>
        </p:blipFill>
        <p:spPr>
          <a:xfrm>
            <a:off x="7743825" y="2838074"/>
            <a:ext cx="4448175" cy="2948364"/>
          </a:xfrm>
          <a:prstGeom prst="rect">
            <a:avLst/>
          </a:prstGeom>
        </p:spPr>
      </p:pic>
      <p:grpSp>
        <p:nvGrpSpPr>
          <p:cNvPr id="20" name="Group 19">
            <a:extLst>
              <a:ext uri="{FF2B5EF4-FFF2-40B4-BE49-F238E27FC236}">
                <a16:creationId xmlns:a16="http://schemas.microsoft.com/office/drawing/2014/main" id="{8265A531-1077-FD2E-74DE-86C8C7B3973D}"/>
              </a:ext>
            </a:extLst>
          </p:cNvPr>
          <p:cNvGrpSpPr/>
          <p:nvPr/>
        </p:nvGrpSpPr>
        <p:grpSpPr>
          <a:xfrm rot="584197">
            <a:off x="6286757" y="3099115"/>
            <a:ext cx="1452275" cy="1452275"/>
            <a:chOff x="4240924" y="3373820"/>
            <a:chExt cx="1686910" cy="1686910"/>
          </a:xfrm>
        </p:grpSpPr>
        <p:sp>
          <p:nvSpPr>
            <p:cNvPr id="21" name="Oval 20">
              <a:extLst>
                <a:ext uri="{FF2B5EF4-FFF2-40B4-BE49-F238E27FC236}">
                  <a16:creationId xmlns:a16="http://schemas.microsoft.com/office/drawing/2014/main" id="{F639C34E-581A-ED6B-E6CC-8EC7FA15F285}"/>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8BCD076-80C3-197F-F791-8F325D1D2E69}"/>
                </a:ext>
              </a:extLst>
            </p:cNvPr>
            <p:cNvSpPr txBox="1"/>
            <p:nvPr/>
          </p:nvSpPr>
          <p:spPr>
            <a:xfrm>
              <a:off x="4352278" y="3436734"/>
              <a:ext cx="1465198" cy="1512458"/>
            </a:xfrm>
            <a:prstGeom prst="rect">
              <a:avLst/>
            </a:prstGeom>
            <a:noFill/>
          </p:spPr>
          <p:txBody>
            <a:bodyPr wrap="square">
              <a:spAutoFit/>
            </a:bodyPr>
            <a:lstStyle/>
            <a:p>
              <a:pPr algn="ctr">
                <a:lnSpc>
                  <a:spcPts val="3200"/>
                </a:lnSpc>
              </a:pPr>
              <a:r>
                <a:rPr lang="en-GB" sz="2400" b="0" i="0" u="none" strike="noStrike" dirty="0">
                  <a:solidFill>
                    <a:schemeClr val="bg1"/>
                  </a:solidFill>
                  <a:effectLst/>
                  <a:latin typeface="Calibri" panose="020F0502020204030204" pitchFamily="34" charset="0"/>
                  <a:cs typeface="Calibri" panose="020F0502020204030204" pitchFamily="34" charset="0"/>
                </a:rPr>
                <a:t>Cliquer pour </a:t>
              </a:r>
              <a:r>
                <a:rPr lang="en-GB" sz="24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voir</a:t>
              </a:r>
              <a:endParaRPr lang="en-GB" sz="2400" b="0" i="0" dirty="0">
                <a:solidFill>
                  <a:schemeClr val="bg1"/>
                </a:solidFill>
                <a:effectLst/>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136EB411-D87D-5773-C7BE-E62318014279}"/>
              </a:ext>
            </a:extLst>
          </p:cNvPr>
          <p:cNvSpPr txBox="1"/>
          <p:nvPr/>
        </p:nvSpPr>
        <p:spPr>
          <a:xfrm>
            <a:off x="609600" y="5510971"/>
            <a:ext cx="6096000" cy="964367"/>
          </a:xfrm>
          <a:prstGeom prst="rect">
            <a:avLst/>
          </a:prstGeom>
          <a:solidFill>
            <a:srgbClr val="E6C8C7"/>
          </a:solidFill>
        </p:spPr>
        <p:txBody>
          <a:bodyPr wrap="square">
            <a:spAutoFit/>
          </a:bodyPr>
          <a:lstStyle/>
          <a:p>
            <a:pPr marL="0" lvl="1" algn="l">
              <a:lnSpc>
                <a:spcPts val="2340"/>
              </a:lnSpc>
              <a:spcBef>
                <a:spcPts val="0"/>
              </a:spcBef>
            </a:pPr>
            <a:r>
              <a:rPr lang="en-GB" sz="1800" b="1" dirty="0"/>
              <a:t>CONSEIL </a:t>
            </a:r>
            <a:r>
              <a:rPr lang="en-GB" sz="1800" dirty="0"/>
              <a:t>- </a:t>
            </a:r>
            <a:r>
              <a:rPr lang="en-GB" sz="1800" b="1" dirty="0"/>
              <a:t>Amazon convient mieux à ceux qui veulent passer à l'échelle supérieure.  Si vous débutez, envisagez d'abord de tester votre produit sur des plates-formes locales ou sur Etsy.</a:t>
            </a:r>
            <a:endParaRPr lang="en-IE" b="1" dirty="0"/>
          </a:p>
        </p:txBody>
      </p:sp>
    </p:spTree>
    <p:extLst>
      <p:ext uri="{BB962C8B-B14F-4D97-AF65-F5344CB8AC3E}">
        <p14:creationId xmlns:p14="http://schemas.microsoft.com/office/powerpoint/2010/main" val="893500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553985" y="301896"/>
            <a:ext cx="10907188" cy="720752"/>
          </a:xfrm>
        </p:spPr>
        <p:txBody>
          <a:bodyPr/>
          <a:lstStyle/>
          <a:p>
            <a:r>
              <a:rPr lang="en-IE" dirty="0"/>
              <a:t>MARCHÉ DE AMAZON</a:t>
            </a:r>
          </a:p>
        </p:txBody>
      </p:sp>
      <p:cxnSp>
        <p:nvCxnSpPr>
          <p:cNvPr id="6" name="Straight Connector 5">
            <a:extLst>
              <a:ext uri="{FF2B5EF4-FFF2-40B4-BE49-F238E27FC236}">
                <a16:creationId xmlns:a16="http://schemas.microsoft.com/office/drawing/2014/main" id="{41B5B580-9686-D2CA-017B-463628FC5FBD}"/>
              </a:ext>
            </a:extLst>
          </p:cNvPr>
          <p:cNvCxnSpPr>
            <a:cxnSpLocks/>
          </p:cNvCxnSpPr>
          <p:nvPr/>
        </p:nvCxnSpPr>
        <p:spPr>
          <a:xfrm flipV="1">
            <a:off x="6228249" y="1585914"/>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314324" y="1346923"/>
            <a:ext cx="5649421"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1800" b="1" dirty="0"/>
              <a:t>Les avantages de l'Amazonie</a:t>
            </a:r>
          </a:p>
          <a:p>
            <a:pPr marL="0" lvl="1" algn="l">
              <a:lnSpc>
                <a:spcPts val="2340"/>
              </a:lnSpc>
              <a:spcBef>
                <a:spcPts val="0"/>
              </a:spcBef>
            </a:pPr>
            <a:endParaRPr lang="en-GB" sz="1800" b="1" dirty="0"/>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Accès massif à la clientèle </a:t>
            </a:r>
            <a:r>
              <a:rPr lang="en-GB" sz="1600" dirty="0"/>
              <a:t>- Amazon compte des millions d'utilisateurs actifs dans toute l'Union européenne. Idéal pour les produits alimentaires de longue conservation ou évolutifs (par exemple, les mélanges de thé, les sauces, les en-cas secs).</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Fulfilment by Amazon (FBA</a:t>
            </a:r>
            <a:r>
              <a:rPr lang="en-GB" sz="1600" dirty="0"/>
              <a:t>) s'occupe de l'emballage, de l'expédition et du service à la clientèle. Cela permet de gagner du temps et de ne pas avoir à gérer seul la logistique.</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Confiance et infrastructure intégrées </a:t>
            </a:r>
            <a:r>
              <a:rPr lang="en-GB" sz="1600" dirty="0"/>
              <a:t>- Les clients font confiance à Amazon pour un service rapide et fiable. La plateforme fournit aux vendeurs des tableaux de bord, des données et des outils pour suivre leurs ventes et leurs performances.</a:t>
            </a:r>
          </a:p>
          <a:p>
            <a:pPr marL="342900" lvl="1" indent="-342900" algn="l">
              <a:lnSpc>
                <a:spcPts val="2340"/>
              </a:lnSpc>
              <a:spcBef>
                <a:spcPts val="0"/>
              </a:spcBef>
              <a:buClr>
                <a:srgbClr val="B6D1E1"/>
              </a:buClr>
              <a:buFont typeface="Arial" panose="020B0604020202020204" pitchFamily="34" charset="0"/>
              <a:buChar char="•"/>
            </a:pPr>
            <a:r>
              <a:rPr lang="en-GB" sz="1600" b="1" dirty="0">
                <a:solidFill>
                  <a:srgbClr val="94C7B0"/>
                </a:solidFill>
              </a:rPr>
              <a:t>Portée internationale - </a:t>
            </a:r>
            <a:r>
              <a:rPr lang="en-GB" sz="1600" dirty="0"/>
              <a:t>Votre produit alimentaire peut être vendu dans différents pays de l'UE (sous réserve d'un étiquetage et d'une conformité corrects)</a:t>
            </a:r>
            <a:r>
              <a:rPr lang="en-GB" sz="1600" b="1" dirty="0">
                <a:solidFill>
                  <a:srgbClr val="94C7B0"/>
                </a:solidFill>
              </a:rPr>
              <a:t>.</a:t>
            </a:r>
          </a:p>
          <a:p>
            <a:pPr marL="0" lvl="1" algn="l">
              <a:lnSpc>
                <a:spcPts val="2340"/>
              </a:lnSpc>
              <a:spcBef>
                <a:spcPts val="0"/>
              </a:spcBef>
            </a:pPr>
            <a:endParaRPr lang="en-GB" sz="1600" dirty="0"/>
          </a:p>
        </p:txBody>
      </p:sp>
      <p:sp>
        <p:nvSpPr>
          <p:cNvPr id="7" name="Text Placeholder 3">
            <a:extLst>
              <a:ext uri="{FF2B5EF4-FFF2-40B4-BE49-F238E27FC236}">
                <a16:creationId xmlns:a16="http://schemas.microsoft.com/office/drawing/2014/main" id="{74998CFC-1F2F-1A67-017A-A91F2E1070BB}"/>
              </a:ext>
            </a:extLst>
          </p:cNvPr>
          <p:cNvSpPr txBox="1">
            <a:spLocks/>
          </p:cNvSpPr>
          <p:nvPr/>
        </p:nvSpPr>
        <p:spPr>
          <a:xfrm>
            <a:off x="6523863" y="1424549"/>
            <a:ext cx="4812287" cy="38433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b="1" dirty="0"/>
              <a:t>Les défis d'Amazon</a:t>
            </a:r>
          </a:p>
          <a:p>
            <a:pPr marL="0" lvl="1" algn="l">
              <a:lnSpc>
                <a:spcPts val="2340"/>
              </a:lnSpc>
              <a:spcBef>
                <a:spcPts val="0"/>
              </a:spcBef>
            </a:pPr>
            <a:endParaRPr lang="en-GB" dirty="0"/>
          </a:p>
          <a:p>
            <a:pPr marL="342900" lvl="1" indent="-342900" algn="l">
              <a:lnSpc>
                <a:spcPts val="2340"/>
              </a:lnSpc>
              <a:spcBef>
                <a:spcPts val="0"/>
              </a:spcBef>
              <a:buClr>
                <a:srgbClr val="B6D1E1"/>
              </a:buClr>
              <a:buFont typeface="Arial" panose="020B0604020202020204" pitchFamily="34" charset="0"/>
              <a:buChar char="•"/>
            </a:pPr>
            <a:r>
              <a:rPr lang="en-GB" sz="2000" dirty="0"/>
              <a:t>Les fonctions d'adhésion gratuite sont </a:t>
            </a:r>
            <a:r>
              <a:rPr lang="en-GB" sz="2000" b="1" dirty="0"/>
              <a:t>limitées </a:t>
            </a:r>
            <a:r>
              <a:rPr lang="en-GB" sz="2000" dirty="0"/>
              <a:t>et s'accompagnent </a:t>
            </a:r>
            <a:r>
              <a:rPr lang="en-GB" sz="2000" b="1" dirty="0"/>
              <a:t>de frais d'inscription élevés.</a:t>
            </a:r>
          </a:p>
          <a:p>
            <a:pPr marL="342900" lvl="1" indent="-342900" algn="l">
              <a:lnSpc>
                <a:spcPts val="2340"/>
              </a:lnSpc>
              <a:spcBef>
                <a:spcPts val="0"/>
              </a:spcBef>
              <a:buClr>
                <a:srgbClr val="B6D1E1"/>
              </a:buClr>
              <a:buFont typeface="Arial" panose="020B0604020202020204" pitchFamily="34" charset="0"/>
              <a:buChar char="•"/>
            </a:pPr>
            <a:r>
              <a:rPr lang="en-GB" sz="2000" dirty="0"/>
              <a:t>Une concurrence importante. Amazon compte de nombreux marchands avec lesquels vous devrez rivaliser.</a:t>
            </a:r>
          </a:p>
          <a:p>
            <a:pPr marL="342900" lvl="1" indent="-342900" algn="l">
              <a:lnSpc>
                <a:spcPts val="2340"/>
              </a:lnSpc>
              <a:spcBef>
                <a:spcPts val="0"/>
              </a:spcBef>
              <a:buClr>
                <a:srgbClr val="B6D1E1"/>
              </a:buClr>
              <a:buFont typeface="Arial" panose="020B0604020202020204" pitchFamily="34" charset="0"/>
              <a:buChar char="•"/>
            </a:pPr>
            <a:r>
              <a:rPr lang="en-GB" sz="2000" dirty="0"/>
              <a:t>Selon la situation, vous ne recevrez pas votre argent avant un délai de 14 à 90 jours après la vente d'un objet. </a:t>
            </a:r>
          </a:p>
          <a:p>
            <a:pPr marL="342900" lvl="1" indent="-342900" algn="l">
              <a:lnSpc>
                <a:spcPts val="2340"/>
              </a:lnSpc>
              <a:spcBef>
                <a:spcPts val="0"/>
              </a:spcBef>
              <a:buClr>
                <a:srgbClr val="B6D1E1"/>
              </a:buClr>
              <a:buFont typeface="Arial" panose="020B0604020202020204" pitchFamily="34" charset="0"/>
              <a:buChar char="•"/>
            </a:pPr>
            <a:r>
              <a:rPr lang="en-GB" sz="2000" dirty="0"/>
              <a:t>Absence de développement de la marque - Les noms des vendeurs individuels ne sont pas mis en valeur lors de l'achat d'articles sur Amazon.</a:t>
            </a:r>
          </a:p>
          <a:p>
            <a:pPr marL="342900" lvl="1" indent="-342900" algn="l">
              <a:lnSpc>
                <a:spcPts val="2340"/>
              </a:lnSpc>
              <a:spcBef>
                <a:spcPts val="0"/>
              </a:spcBef>
              <a:buClr>
                <a:srgbClr val="B6D1E1"/>
              </a:buClr>
              <a:buFont typeface="Arial" panose="020B0604020202020204" pitchFamily="34" charset="0"/>
              <a:buChar char="•"/>
            </a:pPr>
            <a:endParaRPr lang="en-GB" sz="2000" dirty="0"/>
          </a:p>
          <a:p>
            <a:pPr marL="0" lvl="1" algn="l">
              <a:lnSpc>
                <a:spcPts val="2340"/>
              </a:lnSpc>
              <a:spcBef>
                <a:spcPts val="0"/>
              </a:spcBef>
            </a:pPr>
            <a:endParaRPr lang="en-GB" sz="2000" dirty="0"/>
          </a:p>
        </p:txBody>
      </p:sp>
    </p:spTree>
    <p:extLst>
      <p:ext uri="{BB962C8B-B14F-4D97-AF65-F5344CB8AC3E}">
        <p14:creationId xmlns:p14="http://schemas.microsoft.com/office/powerpoint/2010/main" val="195246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483079" y="316933"/>
            <a:ext cx="11175521" cy="720752"/>
          </a:xfrm>
        </p:spPr>
        <p:txBody>
          <a:bodyPr/>
          <a:lstStyle/>
          <a:p>
            <a:r>
              <a:rPr lang="en-US" sz="2900" dirty="0"/>
              <a:t>FABRIQUER DES PRODUITS ALIMENTAIRES/ FOURNIR UN SERVICE</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439748"/>
            <a:ext cx="7088298" cy="4672013"/>
          </a:xfrm>
        </p:spPr>
        <p:txBody>
          <a:bodyPr/>
          <a:lstStyle/>
          <a:p>
            <a:pPr>
              <a:buNone/>
            </a:pPr>
            <a:r>
              <a:rPr lang="en-GB" sz="1800" b="1" dirty="0"/>
              <a:t>Un produit alimentaire </a:t>
            </a:r>
            <a:r>
              <a:rPr lang="en-GB" sz="1800" dirty="0"/>
              <a:t>est quelque chose que vos clients peuvent voir, toucher, goûter ou emporter chez eux, comme un pot de chutney maison, un plateau de baklavas ou des mélanges d'épices emballés. Il s'agit d'articles que vous fabriquez ou préparez et que vous vendez ensuite, souvent avec un emballage, des étiquettes et des prix clairs. De nombreuses femmes migrantes commencent par là : elles cuisinent à la maison, vendent sur les marchés locaux ou approvisionnent des magasins ou des cafés.</a:t>
            </a:r>
          </a:p>
          <a:p>
            <a:pPr>
              <a:buNone/>
            </a:pPr>
            <a:endParaRPr lang="en-GB" sz="1800" dirty="0"/>
          </a:p>
          <a:p>
            <a:r>
              <a:rPr lang="en-GB" sz="1800" b="1" dirty="0"/>
              <a:t>Un service de restauration, en </a:t>
            </a:r>
            <a:r>
              <a:rPr lang="en-GB" sz="1800" dirty="0"/>
              <a:t>revanche, s'appuie sur vos </a:t>
            </a:r>
            <a:r>
              <a:rPr lang="en-GB" sz="1800" b="1" dirty="0"/>
              <a:t>compétences et votre sens de l'hospitalité</a:t>
            </a:r>
            <a:r>
              <a:rPr lang="en-GB" sz="1800" dirty="0"/>
              <a:t>. Il peut s'agir d'un service de traiteur privé pour des événements, d'un chariot de nourriture, de l'organisation de dîners pop-up, de cours de cuisine ou de la préparation de repas sur mesure. Les clients achètent votre </a:t>
            </a:r>
            <a:r>
              <a:rPr lang="en-GB" sz="1800" b="1" dirty="0"/>
              <a:t>temps, votre talent et votre attention, et </a:t>
            </a:r>
            <a:r>
              <a:rPr lang="en-GB" sz="1800" dirty="0"/>
              <a:t>non quelque chose qu'ils peuvent toucher avant de s'engager. Votre capacité à instaurer la confiance, à bien communiquer et à offrir une expérience agréable est tout aussi importante que la nourriture elle-même.</a:t>
            </a:r>
          </a:p>
          <a:p>
            <a:endParaRPr lang="en-US" sz="1800" dirty="0"/>
          </a:p>
          <a:p>
            <a:endParaRPr lang="en-US" sz="1800" dirty="0"/>
          </a:p>
          <a:p>
            <a:endParaRPr lang="en-US" sz="1800" dirty="0"/>
          </a:p>
          <a:p>
            <a:endParaRPr lang="en-US" sz="1800" dirty="0"/>
          </a:p>
        </p:txBody>
      </p:sp>
      <p:pic>
        <p:nvPicPr>
          <p:cNvPr id="8" name="Picture 7" descr="A group of food items&#10;&#10;AI-generated content may be incorrect.">
            <a:extLst>
              <a:ext uri="{FF2B5EF4-FFF2-40B4-BE49-F238E27FC236}">
                <a16:creationId xmlns:a16="http://schemas.microsoft.com/office/drawing/2014/main" id="{A3BC310F-A6A1-4DA6-B0F6-C1741A174E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17992" y="1508760"/>
            <a:ext cx="2756916" cy="1837944"/>
          </a:xfrm>
          <a:prstGeom prst="rect">
            <a:avLst/>
          </a:prstGeom>
        </p:spPr>
      </p:pic>
      <p:pic>
        <p:nvPicPr>
          <p:cNvPr id="10" name="Picture 9" descr="A food truck with food on the side&#10;&#10;AI-generated content may be incorrect.">
            <a:extLst>
              <a:ext uri="{FF2B5EF4-FFF2-40B4-BE49-F238E27FC236}">
                <a16:creationId xmlns:a16="http://schemas.microsoft.com/office/drawing/2014/main" id="{4BF81F43-0429-17AE-3D06-BCA450900BB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56500" y="4066032"/>
            <a:ext cx="2718408" cy="1420368"/>
          </a:xfrm>
          <a:prstGeom prst="rect">
            <a:avLst/>
          </a:prstGeom>
        </p:spPr>
      </p:pic>
    </p:spTree>
    <p:extLst>
      <p:ext uri="{BB962C8B-B14F-4D97-AF65-F5344CB8AC3E}">
        <p14:creationId xmlns:p14="http://schemas.microsoft.com/office/powerpoint/2010/main" val="1472771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SHOPIFY, une voie alternative</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197920" y="1328126"/>
            <a:ext cx="531661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1600" dirty="0">
                <a:solidFill>
                  <a:srgbClr val="382B1B"/>
                </a:solidFill>
              </a:rPr>
              <a:t>Si vous êtes prêt à </a:t>
            </a:r>
            <a:r>
              <a:rPr lang="en-GB" sz="1600" dirty="0"/>
              <a:t>créer votre propre magasin de produits alimentaires en ligne, </a:t>
            </a:r>
            <a:r>
              <a:rPr lang="en-GB" sz="1600" dirty="0">
                <a:solidFill>
                  <a:srgbClr val="382B1B"/>
                </a:solidFill>
              </a:rPr>
              <a:t>Shopify est une place de marché en ligne unique en son genre, car il s'agit d'un créateur de site web, mais pour les entreprises qui souhaitent vendre directement aux consommateurs.   </a:t>
            </a:r>
          </a:p>
          <a:p>
            <a:pPr marL="0" lvl="1" algn="l">
              <a:lnSpc>
                <a:spcPts val="2340"/>
              </a:lnSpc>
              <a:spcBef>
                <a:spcPts val="0"/>
              </a:spcBef>
            </a:pPr>
            <a:endParaRPr lang="en-GB" sz="1600" dirty="0">
              <a:solidFill>
                <a:srgbClr val="382B1B"/>
              </a:solidFill>
            </a:endParaRPr>
          </a:p>
          <a:p>
            <a:pPr>
              <a:buNone/>
            </a:pPr>
            <a:r>
              <a:rPr lang="en-GB" sz="1600" dirty="0"/>
              <a:t>Avec Shopify, vous pouvez :</a:t>
            </a:r>
          </a:p>
          <a:p>
            <a:pPr marL="342900" indent="-342900">
              <a:buFont typeface="Arial" panose="020B0604020202020204" pitchFamily="34" charset="0"/>
              <a:buChar char="•"/>
            </a:pPr>
            <a:r>
              <a:rPr lang="en-GB" sz="1600" dirty="0"/>
              <a:t>Vendre </a:t>
            </a:r>
            <a:r>
              <a:rPr lang="en-GB" sz="1600" b="1" dirty="0"/>
              <a:t>directement à vos clients </a:t>
            </a:r>
            <a:r>
              <a:rPr lang="en-GB" sz="1600" dirty="0"/>
              <a:t>sans passer par des vendeurs concurrents</a:t>
            </a:r>
          </a:p>
          <a:p>
            <a:pPr marL="342900" indent="-342900">
              <a:buFont typeface="Arial" panose="020B0604020202020204" pitchFamily="34" charset="0"/>
              <a:buChar char="•"/>
            </a:pPr>
            <a:r>
              <a:rPr lang="en-GB" sz="1600" dirty="0"/>
              <a:t>Créez votre propre boutique à l'aide de modèles (aucun codage n'est nécessaire)</a:t>
            </a:r>
          </a:p>
          <a:p>
            <a:pPr marL="342900" indent="-342900">
              <a:buFont typeface="Arial" panose="020B0604020202020204" pitchFamily="34" charset="0"/>
              <a:buChar char="•"/>
            </a:pPr>
            <a:r>
              <a:rPr lang="en-GB" sz="1600" dirty="0"/>
              <a:t>Gérer les </a:t>
            </a:r>
            <a:r>
              <a:rPr lang="en-GB" sz="1600" b="1" dirty="0"/>
              <a:t>paiements, le marketing, la caisse et l'expédition </a:t>
            </a:r>
            <a:r>
              <a:rPr lang="en-GB" sz="1600" dirty="0"/>
              <a:t>en un seul endroit</a:t>
            </a:r>
          </a:p>
          <a:p>
            <a:pPr marL="342900" indent="-342900">
              <a:buFont typeface="Arial" panose="020B0604020202020204" pitchFamily="34" charset="0"/>
              <a:buChar char="•"/>
            </a:pPr>
            <a:r>
              <a:rPr lang="en-GB" sz="1600" dirty="0"/>
              <a:t>À partir d'environ </a:t>
            </a:r>
            <a:r>
              <a:rPr lang="en-GB" sz="1600" b="1" dirty="0"/>
              <a:t>9 €/mois</a:t>
            </a:r>
          </a:p>
          <a:p>
            <a:endParaRPr lang="en-GB" sz="1600" dirty="0"/>
          </a:p>
          <a:p>
            <a:r>
              <a:rPr lang="en-GB" sz="1600" dirty="0"/>
              <a:t>Découvrez de vrais exemples de magasins d'alimentation sur :</a:t>
            </a:r>
            <a:br>
              <a:rPr lang="en-GB" sz="1600" dirty="0"/>
            </a:br>
            <a:r>
              <a:rPr lang="en-GB" sz="1600" dirty="0">
                <a:hlinkClick r:id="rId2"/>
              </a:rPr>
              <a:t>🌐 www.shopify.com/examples </a:t>
            </a:r>
            <a:r>
              <a:rPr lang="en-GB" sz="1600" dirty="0"/>
              <a:t>et cliquez sur nourriture et boisson </a:t>
            </a:r>
          </a:p>
          <a:p>
            <a:pPr marL="0" lvl="1" algn="l">
              <a:lnSpc>
                <a:spcPts val="2340"/>
              </a:lnSpc>
              <a:spcBef>
                <a:spcPts val="0"/>
              </a:spcBef>
            </a:pPr>
            <a:endParaRPr lang="en-GB" sz="1600" dirty="0">
              <a:solidFill>
                <a:srgbClr val="382B1B"/>
              </a:solidFill>
            </a:endParaRPr>
          </a:p>
        </p:txBody>
      </p:sp>
      <p:grpSp>
        <p:nvGrpSpPr>
          <p:cNvPr id="7" name="Group 6">
            <a:extLst>
              <a:ext uri="{FF2B5EF4-FFF2-40B4-BE49-F238E27FC236}">
                <a16:creationId xmlns:a16="http://schemas.microsoft.com/office/drawing/2014/main" id="{A8B61DA9-AD82-99BE-8C38-E3E3DFD50E63}"/>
              </a:ext>
            </a:extLst>
          </p:cNvPr>
          <p:cNvGrpSpPr/>
          <p:nvPr/>
        </p:nvGrpSpPr>
        <p:grpSpPr>
          <a:xfrm>
            <a:off x="5934085" y="854012"/>
            <a:ext cx="6257915" cy="5234152"/>
            <a:chOff x="4308293" y="667658"/>
            <a:chExt cx="6811123" cy="5696857"/>
          </a:xfrm>
        </p:grpSpPr>
        <p:pic>
          <p:nvPicPr>
            <p:cNvPr id="8" name="Picture 7">
              <a:extLst>
                <a:ext uri="{FF2B5EF4-FFF2-40B4-BE49-F238E27FC236}">
                  <a16:creationId xmlns:a16="http://schemas.microsoft.com/office/drawing/2014/main" id="{BDB46D3C-A81A-D3D5-B4C1-A58F147EF3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85853D4-BAB8-88DE-DFDB-17272FFD1D8D}"/>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2BB32E4C-23CE-ADE0-482E-ADD6D4D23020}"/>
              </a:ext>
            </a:extLst>
          </p:cNvPr>
          <p:cNvPicPr>
            <a:picLocks noChangeAspect="1"/>
          </p:cNvPicPr>
          <p:nvPr/>
        </p:nvPicPr>
        <p:blipFill>
          <a:blip r:embed="rId4"/>
          <a:stretch>
            <a:fillRect/>
          </a:stretch>
        </p:blipFill>
        <p:spPr>
          <a:xfrm>
            <a:off x="7058025" y="1157286"/>
            <a:ext cx="5133975" cy="3455559"/>
          </a:xfrm>
          <a:prstGeom prst="rect">
            <a:avLst/>
          </a:prstGeom>
        </p:spPr>
      </p:pic>
      <p:grpSp>
        <p:nvGrpSpPr>
          <p:cNvPr id="13" name="Group 12">
            <a:extLst>
              <a:ext uri="{FF2B5EF4-FFF2-40B4-BE49-F238E27FC236}">
                <a16:creationId xmlns:a16="http://schemas.microsoft.com/office/drawing/2014/main" id="{3870F85A-C2FB-0598-926C-EF10AB917442}"/>
              </a:ext>
            </a:extLst>
          </p:cNvPr>
          <p:cNvGrpSpPr/>
          <p:nvPr/>
        </p:nvGrpSpPr>
        <p:grpSpPr>
          <a:xfrm rot="584197">
            <a:off x="5645028" y="1431868"/>
            <a:ext cx="1686910" cy="1686910"/>
            <a:chOff x="4240924" y="3373820"/>
            <a:chExt cx="1686910" cy="1686910"/>
          </a:xfrm>
        </p:grpSpPr>
        <p:sp>
          <p:nvSpPr>
            <p:cNvPr id="14" name="Oval 13">
              <a:extLst>
                <a:ext uri="{FF2B5EF4-FFF2-40B4-BE49-F238E27FC236}">
                  <a16:creationId xmlns:a16="http://schemas.microsoft.com/office/drawing/2014/main" id="{21D77371-94C9-9118-230B-694C1CE3EA28}"/>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6A90911-B730-6580-09BB-75DBA8195504}"/>
                </a:ext>
              </a:extLst>
            </p:cNvPr>
            <p:cNvSpPr txBox="1"/>
            <p:nvPr/>
          </p:nvSpPr>
          <p:spPr>
            <a:xfrm>
              <a:off x="4352278" y="3531244"/>
              <a:ext cx="1465198" cy="132343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Cliquer pour </a:t>
              </a:r>
              <a:r>
                <a:rPr lang="en-GB" sz="28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voir</a:t>
              </a:r>
              <a:endParaRPr lang="en-GB" sz="28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47225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SHOPIFY</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1614488"/>
            <a:ext cx="1038701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000" b="1" dirty="0">
                <a:solidFill>
                  <a:srgbClr val="382B1B"/>
                </a:solidFill>
              </a:rPr>
              <a:t>Pour un abonnement mensuel, les avantages de la vente sur Shopify sont les suivants :</a:t>
            </a:r>
          </a:p>
          <a:p>
            <a:pPr marL="0" lvl="1" algn="l">
              <a:lnSpc>
                <a:spcPts val="2340"/>
              </a:lnSpc>
              <a:spcBef>
                <a:spcPts val="0"/>
              </a:spcBef>
            </a:pPr>
            <a:endParaRPr lang="en-GB" sz="20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382B1B"/>
                </a:solidFill>
              </a:rPr>
              <a:t>Vendre sur votre site web ou sur une place de marché</a:t>
            </a:r>
          </a:p>
          <a:p>
            <a:pPr marL="323850" lvl="1" algn="l">
              <a:lnSpc>
                <a:spcPts val="2340"/>
              </a:lnSpc>
              <a:spcBef>
                <a:spcPts val="0"/>
              </a:spcBef>
              <a:buClr>
                <a:srgbClr val="B6D1E1"/>
              </a:buClr>
            </a:pPr>
            <a:r>
              <a:rPr lang="en-GB" sz="1800" dirty="0">
                <a:solidFill>
                  <a:srgbClr val="382B1B"/>
                </a:solidFill>
              </a:rPr>
              <a:t>Avec Shopify, vous disposez d'un site web conçu pour les entreprises de commerce électronique. Par exemple, vous pouvez choisir parmi des modèles de conception de sites de commerce électronique, qui facilitent la création d'un site web et la transition vers la vente de votre site.</a:t>
            </a:r>
          </a:p>
          <a:p>
            <a:pPr marL="342900" lvl="1" indent="-342900" algn="l">
              <a:lnSpc>
                <a:spcPts val="2340"/>
              </a:lnSpc>
              <a:spcBef>
                <a:spcPts val="0"/>
              </a:spcBef>
              <a:buClr>
                <a:srgbClr val="B6D1E1"/>
              </a:buClr>
              <a:buFont typeface="Arial" panose="020B0604020202020204" pitchFamily="34" charset="0"/>
              <a:buChar char="•"/>
            </a:pPr>
            <a:endParaRPr lang="en-GB" sz="18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382B1B"/>
                </a:solidFill>
              </a:rPr>
              <a:t>Créer une boutique en ligne rapidement, sans connaissances en développement</a:t>
            </a:r>
          </a:p>
          <a:p>
            <a:pPr marL="323850" lvl="1" algn="l">
              <a:lnSpc>
                <a:spcPts val="2340"/>
              </a:lnSpc>
              <a:spcBef>
                <a:spcPts val="0"/>
              </a:spcBef>
              <a:buClr>
                <a:srgbClr val="B6D1E1"/>
              </a:buClr>
            </a:pPr>
            <a:r>
              <a:rPr lang="en-GB" sz="1800" dirty="0">
                <a:solidFill>
                  <a:srgbClr val="382B1B"/>
                </a:solidFill>
              </a:rPr>
              <a:t>Les modèles de conception, gratuits ou payants, proposés par Shopify permettent à tout un chacun de lancer une boutique en ligne. Même si vous n'avez pas d'expérience en matière de développement, vous pouvez créer et publier une boutique pour votre entreprise en toute confiance.</a:t>
            </a:r>
          </a:p>
          <a:p>
            <a:pPr marL="323850" lvl="1" algn="l">
              <a:lnSpc>
                <a:spcPts val="2340"/>
              </a:lnSpc>
              <a:spcBef>
                <a:spcPts val="0"/>
              </a:spcBef>
              <a:buClr>
                <a:srgbClr val="B6D1E1"/>
              </a:buClr>
            </a:pPr>
            <a:endParaRPr lang="en-GB" sz="18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1800" b="1" dirty="0">
                <a:solidFill>
                  <a:srgbClr val="382B1B"/>
                </a:solidFill>
              </a:rPr>
              <a:t>Lancer des publicités Google et Facebook à partir de la plateforme</a:t>
            </a:r>
          </a:p>
          <a:p>
            <a:pPr marL="323850" lvl="1" algn="l">
              <a:lnSpc>
                <a:spcPts val="2340"/>
              </a:lnSpc>
              <a:spcBef>
                <a:spcPts val="0"/>
              </a:spcBef>
              <a:buClr>
                <a:srgbClr val="B6D1E1"/>
              </a:buClr>
            </a:pPr>
            <a:r>
              <a:rPr lang="en-GB" sz="1800" dirty="0">
                <a:solidFill>
                  <a:srgbClr val="382B1B"/>
                </a:solidFill>
              </a:rPr>
              <a:t>Shopify comprend également une fonction intégrée pour la publicité de vos produits. Que vous souhaitiez lancer des publicités sur Facebook ou Google, vous pouvez le faire à partir de Shopify. </a:t>
            </a:r>
          </a:p>
          <a:p>
            <a:pPr marL="0" lvl="1" algn="l">
              <a:lnSpc>
                <a:spcPts val="2340"/>
              </a:lnSpc>
              <a:spcBef>
                <a:spcPts val="0"/>
              </a:spcBef>
            </a:pPr>
            <a:endParaRPr lang="en-GB" sz="1800" dirty="0">
              <a:solidFill>
                <a:srgbClr val="382B1B"/>
              </a:solidFill>
            </a:endParaRPr>
          </a:p>
        </p:txBody>
      </p:sp>
    </p:spTree>
    <p:extLst>
      <p:ext uri="{BB962C8B-B14F-4D97-AF65-F5344CB8AC3E}">
        <p14:creationId xmlns:p14="http://schemas.microsoft.com/office/powerpoint/2010/main" val="501149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SHOPIFY</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1614488"/>
            <a:ext cx="392906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solidFill>
                  <a:srgbClr val="382B1B"/>
                </a:solidFill>
              </a:rPr>
              <a:t>Shopify propose de nombreux outils qui vous aideront à lancer votre entreprise.</a:t>
            </a:r>
          </a:p>
          <a:p>
            <a:pPr marL="0" lvl="1" algn="l">
              <a:lnSpc>
                <a:spcPts val="2340"/>
              </a:lnSpc>
              <a:spcBef>
                <a:spcPts val="0"/>
              </a:spcBef>
            </a:pPr>
            <a:endParaRPr lang="en-GB" dirty="0">
              <a:solidFill>
                <a:srgbClr val="382B1B"/>
              </a:solidFill>
            </a:endParaRPr>
          </a:p>
        </p:txBody>
      </p:sp>
      <p:grpSp>
        <p:nvGrpSpPr>
          <p:cNvPr id="2" name="Group 1">
            <a:extLst>
              <a:ext uri="{FF2B5EF4-FFF2-40B4-BE49-F238E27FC236}">
                <a16:creationId xmlns:a16="http://schemas.microsoft.com/office/drawing/2014/main" id="{9A794F09-2D2E-7498-B463-6F20EC8B11E2}"/>
              </a:ext>
            </a:extLst>
          </p:cNvPr>
          <p:cNvGrpSpPr/>
          <p:nvPr/>
        </p:nvGrpSpPr>
        <p:grpSpPr>
          <a:xfrm>
            <a:off x="3600451" y="45091"/>
            <a:ext cx="8591550" cy="6812909"/>
            <a:chOff x="4308293" y="667658"/>
            <a:chExt cx="6811123" cy="5696857"/>
          </a:xfrm>
        </p:grpSpPr>
        <p:pic>
          <p:nvPicPr>
            <p:cNvPr id="3" name="Picture 2">
              <a:extLst>
                <a:ext uri="{FF2B5EF4-FFF2-40B4-BE49-F238E27FC236}">
                  <a16:creationId xmlns:a16="http://schemas.microsoft.com/office/drawing/2014/main" id="{0E6B0EE3-4CF0-4AF4-9878-7089C8BC84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B69D948F-E35B-4400-05F5-1DC0F6DBBEC0}"/>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1ECC1FD0-263F-2DF1-C773-830B9183CAF6}"/>
              </a:ext>
            </a:extLst>
          </p:cNvPr>
          <p:cNvPicPr>
            <a:picLocks noChangeAspect="1"/>
          </p:cNvPicPr>
          <p:nvPr/>
        </p:nvPicPr>
        <p:blipFill>
          <a:blip r:embed="rId3"/>
          <a:stretch>
            <a:fillRect/>
          </a:stretch>
        </p:blipFill>
        <p:spPr>
          <a:xfrm>
            <a:off x="5018668" y="398049"/>
            <a:ext cx="7183556" cy="4731163"/>
          </a:xfrm>
          <a:prstGeom prst="rect">
            <a:avLst/>
          </a:prstGeom>
        </p:spPr>
      </p:pic>
      <p:grpSp>
        <p:nvGrpSpPr>
          <p:cNvPr id="15" name="Group 14">
            <a:extLst>
              <a:ext uri="{FF2B5EF4-FFF2-40B4-BE49-F238E27FC236}">
                <a16:creationId xmlns:a16="http://schemas.microsoft.com/office/drawing/2014/main" id="{DC0AE6BF-5785-12AC-7F7F-6F4F8C96A6E5}"/>
              </a:ext>
            </a:extLst>
          </p:cNvPr>
          <p:cNvGrpSpPr/>
          <p:nvPr/>
        </p:nvGrpSpPr>
        <p:grpSpPr>
          <a:xfrm rot="584197">
            <a:off x="3816229" y="3074930"/>
            <a:ext cx="1686910" cy="1686910"/>
            <a:chOff x="4240924" y="3373820"/>
            <a:chExt cx="1686910" cy="1686910"/>
          </a:xfrm>
        </p:grpSpPr>
        <p:sp>
          <p:nvSpPr>
            <p:cNvPr id="16" name="Oval 15">
              <a:extLst>
                <a:ext uri="{FF2B5EF4-FFF2-40B4-BE49-F238E27FC236}">
                  <a16:creationId xmlns:a16="http://schemas.microsoft.com/office/drawing/2014/main" id="{5B60B719-5656-CEB7-BE02-BB7D2C35A7A0}"/>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985B018-E0CB-B8F7-E71A-9AC982D3AA3D}"/>
                </a:ext>
              </a:extLst>
            </p:cNvPr>
            <p:cNvSpPr txBox="1"/>
            <p:nvPr/>
          </p:nvSpPr>
          <p:spPr>
            <a:xfrm>
              <a:off x="4352278" y="3531244"/>
              <a:ext cx="1465198" cy="132343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Cliquer pour </a:t>
              </a:r>
              <a:r>
                <a:rPr lang="en-GB" sz="28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voir</a:t>
              </a:r>
              <a:endParaRPr lang="en-GB" sz="28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20177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FACEBOOK MARKETPLACE FOR BUSINESS</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578644" y="1311751"/>
            <a:ext cx="398472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000" b="1" dirty="0"/>
              <a:t>Un potentiel, mais des limites.</a:t>
            </a:r>
            <a:endParaRPr lang="en-GB" sz="2000" dirty="0"/>
          </a:p>
          <a:p>
            <a:pPr>
              <a:buNone/>
            </a:pPr>
            <a:r>
              <a:rPr lang="en-GB" sz="2000" b="1" dirty="0"/>
              <a:t>Pourquoi cela pourrait fonctionner :</a:t>
            </a:r>
            <a:endParaRPr lang="en-GB" sz="2000" dirty="0"/>
          </a:p>
          <a:p>
            <a:pPr marL="285750" indent="-285750">
              <a:buFont typeface="Arial" panose="020B0604020202020204" pitchFamily="34" charset="0"/>
              <a:buChar char="•"/>
            </a:pPr>
            <a:r>
              <a:rPr lang="en-GB" sz="2000" dirty="0"/>
              <a:t>Il </a:t>
            </a:r>
            <a:r>
              <a:rPr lang="en-GB" sz="2000" b="1" dirty="0"/>
              <a:t>est gratuit</a:t>
            </a:r>
            <a:r>
              <a:rPr lang="en-GB" sz="2000" dirty="0"/>
              <a:t>, </a:t>
            </a:r>
            <a:r>
              <a:rPr lang="en-GB" sz="2000" b="1" dirty="0"/>
              <a:t>local </a:t>
            </a:r>
            <a:r>
              <a:rPr lang="en-GB" sz="2000" dirty="0"/>
              <a:t>et </a:t>
            </a:r>
            <a:r>
              <a:rPr lang="en-GB" sz="2000" b="1" dirty="0"/>
              <a:t>facile à utiliser</a:t>
            </a:r>
            <a:r>
              <a:rPr lang="en-GB" sz="2000" dirty="0"/>
              <a:t>.</a:t>
            </a:r>
          </a:p>
          <a:p>
            <a:pPr marL="285750" indent="-285750">
              <a:buFont typeface="Arial" panose="020B0604020202020204" pitchFamily="34" charset="0"/>
              <a:buChar char="•"/>
            </a:pPr>
            <a:r>
              <a:rPr lang="en-GB" sz="2000" dirty="0"/>
              <a:t>Bon pour la promotion de </a:t>
            </a:r>
            <a:r>
              <a:rPr lang="en-GB" sz="2000" b="1" dirty="0"/>
              <a:t>produits alimentaires secs</a:t>
            </a:r>
            <a:r>
              <a:rPr lang="en-GB" sz="2000" dirty="0"/>
              <a:t>, d'</a:t>
            </a:r>
            <a:r>
              <a:rPr lang="en-GB" sz="2000" b="1" dirty="0"/>
              <a:t>ateliers de cuisine </a:t>
            </a:r>
            <a:r>
              <a:rPr lang="en-GB" sz="2000" dirty="0"/>
              <a:t>ou </a:t>
            </a:r>
            <a:r>
              <a:rPr lang="en-GB" sz="2000" b="1" dirty="0"/>
              <a:t>de kits repas </a:t>
            </a:r>
            <a:r>
              <a:rPr lang="en-GB" sz="2000" dirty="0"/>
              <a:t>(dans les limites légales).</a:t>
            </a:r>
          </a:p>
          <a:p>
            <a:pPr marL="285750" indent="-285750">
              <a:buFont typeface="Arial" panose="020B0604020202020204" pitchFamily="34" charset="0"/>
              <a:buChar char="•"/>
            </a:pPr>
            <a:r>
              <a:rPr lang="en-GB" sz="2000" dirty="0"/>
              <a:t>Vous pouvez commencer avec un simple téléphone et un compte Facebook.</a:t>
            </a:r>
          </a:p>
          <a:p>
            <a:pPr marL="0" lvl="1" algn="l">
              <a:lnSpc>
                <a:spcPts val="2340"/>
              </a:lnSpc>
              <a:spcBef>
                <a:spcPts val="0"/>
              </a:spcBef>
            </a:pPr>
            <a:endParaRPr lang="en-GB" sz="2000" dirty="0">
              <a:solidFill>
                <a:srgbClr val="382B1B"/>
              </a:solidFill>
            </a:endParaRPr>
          </a:p>
        </p:txBody>
      </p:sp>
      <p:sp>
        <p:nvSpPr>
          <p:cNvPr id="2" name="Text Placeholder 3">
            <a:extLst>
              <a:ext uri="{FF2B5EF4-FFF2-40B4-BE49-F238E27FC236}">
                <a16:creationId xmlns:a16="http://schemas.microsoft.com/office/drawing/2014/main" id="{68B7375D-2D38-6B2F-E2AF-E9F8D8A3E727}"/>
              </a:ext>
            </a:extLst>
          </p:cNvPr>
          <p:cNvSpPr txBox="1">
            <a:spLocks/>
          </p:cNvSpPr>
          <p:nvPr/>
        </p:nvSpPr>
        <p:spPr>
          <a:xfrm>
            <a:off x="5138739" y="1407319"/>
            <a:ext cx="6719886"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000" b="1" dirty="0"/>
              <a:t>Limites :</a:t>
            </a:r>
            <a:endParaRPr lang="en-GB" sz="2000" dirty="0"/>
          </a:p>
          <a:p>
            <a:pPr marL="285750" indent="-285750">
              <a:buFont typeface="Arial" panose="020B0604020202020204" pitchFamily="34" charset="0"/>
              <a:buChar char="•"/>
            </a:pPr>
            <a:r>
              <a:rPr lang="en-GB" sz="2000" b="1" dirty="0"/>
              <a:t>Pas de caisse intégrée </a:t>
            </a:r>
            <a:r>
              <a:rPr lang="en-GB" sz="2000" dirty="0"/>
              <a:t>- vous devez gérer vous-même les paiements et l'expédition.</a:t>
            </a:r>
          </a:p>
          <a:p>
            <a:pPr marL="285750" indent="-285750">
              <a:buFont typeface="Arial" panose="020B0604020202020204" pitchFamily="34" charset="0"/>
              <a:buChar char="•"/>
            </a:pPr>
            <a:r>
              <a:rPr lang="en-GB" sz="2000" dirty="0"/>
              <a:t>Non conçu spécifiquement pour l'alimentation - plus général.</a:t>
            </a:r>
          </a:p>
          <a:p>
            <a:pPr marL="285750" indent="-285750">
              <a:buFont typeface="Arial" panose="020B0604020202020204" pitchFamily="34" charset="0"/>
              <a:buChar char="•"/>
            </a:pPr>
            <a:r>
              <a:rPr lang="en-GB" sz="2000" b="1" dirty="0"/>
              <a:t>La confiance et la visibilité </a:t>
            </a:r>
            <a:r>
              <a:rPr lang="en-GB" sz="2000" dirty="0"/>
              <a:t>sont moindres par rapport à Etsy ou Amazon.</a:t>
            </a:r>
          </a:p>
          <a:p>
            <a:endParaRPr lang="en-GB" sz="2000" dirty="0"/>
          </a:p>
          <a:p>
            <a:r>
              <a:rPr lang="en-GB" sz="2000" b="1" dirty="0"/>
              <a:t>3 Kitchens Verdict :</a:t>
            </a:r>
            <a:br>
              <a:rPr lang="en-GB" sz="2000" dirty="0"/>
            </a:br>
            <a:r>
              <a:rPr lang="en-GB" sz="2000" dirty="0"/>
              <a:t>Un bon </a:t>
            </a:r>
            <a:r>
              <a:rPr lang="en-GB" sz="2000" i="1" dirty="0"/>
              <a:t>terrain d'essai </a:t>
            </a:r>
            <a:r>
              <a:rPr lang="en-GB" sz="2000" dirty="0"/>
              <a:t>pour l'intérêt local ou la promotion d'offres. Peut faire partie d'une approche multiplateforme, en particulier pour les femmes plus à l'aise avec Facebook.</a:t>
            </a:r>
          </a:p>
        </p:txBody>
      </p:sp>
      <p:pic>
        <p:nvPicPr>
          <p:cNvPr id="3" name="Picture 2" descr="Icon&#10;&#10;Description automatically generated">
            <a:extLst>
              <a:ext uri="{FF2B5EF4-FFF2-40B4-BE49-F238E27FC236}">
                <a16:creationId xmlns:a16="http://schemas.microsoft.com/office/drawing/2014/main" id="{01DBB27F-6B30-702E-F3C6-5D2DFF1C3E8B}"/>
              </a:ext>
            </a:extLst>
          </p:cNvPr>
          <p:cNvPicPr>
            <a:picLocks noChangeAspect="1"/>
          </p:cNvPicPr>
          <p:nvPr/>
        </p:nvPicPr>
        <p:blipFill rotWithShape="1">
          <a:blip r:embed="rId2"/>
          <a:srcRect l="27930" t="21074" r="29535" b="20561"/>
          <a:stretch/>
        </p:blipFill>
        <p:spPr>
          <a:xfrm>
            <a:off x="1484835" y="4803161"/>
            <a:ext cx="2106089" cy="2181887"/>
          </a:xfrm>
          <a:prstGeom prst="rect">
            <a:avLst/>
          </a:prstGeom>
        </p:spPr>
      </p:pic>
      <p:pic>
        <p:nvPicPr>
          <p:cNvPr id="4" name="Picture 3">
            <a:extLst>
              <a:ext uri="{FF2B5EF4-FFF2-40B4-BE49-F238E27FC236}">
                <a16:creationId xmlns:a16="http://schemas.microsoft.com/office/drawing/2014/main" id="{9FD304B3-C2AB-929A-FC63-F93B816B4789}"/>
              </a:ext>
            </a:extLst>
          </p:cNvPr>
          <p:cNvPicPr>
            <a:picLocks noChangeAspect="1"/>
          </p:cNvPicPr>
          <p:nvPr/>
        </p:nvPicPr>
        <p:blipFill>
          <a:blip r:embed="rId3"/>
          <a:stretch>
            <a:fillRect/>
          </a:stretch>
        </p:blipFill>
        <p:spPr>
          <a:xfrm>
            <a:off x="2026024" y="5546249"/>
            <a:ext cx="632628" cy="664393"/>
          </a:xfrm>
          <a:prstGeom prst="rect">
            <a:avLst/>
          </a:prstGeom>
        </p:spPr>
      </p:pic>
      <p:cxnSp>
        <p:nvCxnSpPr>
          <p:cNvPr id="6" name="Straight Connector 5">
            <a:extLst>
              <a:ext uri="{FF2B5EF4-FFF2-40B4-BE49-F238E27FC236}">
                <a16:creationId xmlns:a16="http://schemas.microsoft.com/office/drawing/2014/main" id="{0B4BAE80-1E7D-216F-C874-F93ED8D468CA}"/>
              </a:ext>
            </a:extLst>
          </p:cNvPr>
          <p:cNvCxnSpPr>
            <a:cxnSpLocks/>
          </p:cNvCxnSpPr>
          <p:nvPr/>
        </p:nvCxnSpPr>
        <p:spPr>
          <a:xfrm flipV="1">
            <a:off x="4721565" y="1520046"/>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28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solidFill>
                  <a:srgbClr val="E6C8C7"/>
                </a:solidFill>
              </a:rPr>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en-GB" sz="4800" dirty="0">
                <a:solidFill>
                  <a:schemeClr val="bg1"/>
                </a:solidFill>
              </a:rPr>
              <a:t>Démarrez votre activité avec votre propre site web</a:t>
            </a:r>
          </a:p>
        </p:txBody>
      </p:sp>
    </p:spTree>
    <p:extLst>
      <p:ext uri="{BB962C8B-B14F-4D97-AF65-F5344CB8AC3E}">
        <p14:creationId xmlns:p14="http://schemas.microsoft.com/office/powerpoint/2010/main" val="2558319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74A0F1-6792-F99A-73B2-6F65D36E1F40}"/>
              </a:ext>
            </a:extLst>
          </p:cNvPr>
          <p:cNvSpPr>
            <a:spLocks noGrp="1"/>
          </p:cNvSpPr>
          <p:nvPr>
            <p:ph type="body" sz="quarter" idx="27"/>
          </p:nvPr>
        </p:nvSpPr>
        <p:spPr/>
        <p:txBody>
          <a:bodyPr/>
          <a:lstStyle/>
          <a:p>
            <a:r>
              <a:rPr lang="en-US" dirty="0"/>
              <a:t>L'IMPORTANCE DE VOTRE PROPRE SITE WEB</a:t>
            </a:r>
          </a:p>
        </p:txBody>
      </p:sp>
      <p:sp>
        <p:nvSpPr>
          <p:cNvPr id="11" name="Text Placeholder 3">
            <a:extLst>
              <a:ext uri="{FF2B5EF4-FFF2-40B4-BE49-F238E27FC236}">
                <a16:creationId xmlns:a16="http://schemas.microsoft.com/office/drawing/2014/main" id="{6DB670FE-5737-08DE-2D34-1317FEF58CF2}"/>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1500" dirty="0"/>
              <a:t>Au fur et à mesure que votre entreprise alimentaire se développe, la création de </a:t>
            </a:r>
            <a:r>
              <a:rPr lang="en-GB" sz="1500" b="1" dirty="0"/>
              <a:t>votre propre site web </a:t>
            </a:r>
            <a:r>
              <a:rPr lang="en-GB" sz="1500" dirty="0"/>
              <a:t>devient une étape importante.</a:t>
            </a:r>
          </a:p>
          <a:p>
            <a:r>
              <a:rPr lang="en-GB" sz="1500" dirty="0"/>
              <a:t>Au début, vous pouvez vendre sur Etsy, utiliser Instagram ou livrer à votre communauté. Mais au fil du temps, avoir son propre site web signifie : </a:t>
            </a:r>
          </a:p>
          <a:p>
            <a:endParaRPr lang="en-GB" sz="1500" dirty="0"/>
          </a:p>
          <a:p>
            <a:pPr marL="342900" indent="-342900">
              <a:buFont typeface="Arial" panose="020B0604020202020204" pitchFamily="34" charset="0"/>
              <a:buChar char="•"/>
            </a:pPr>
            <a:r>
              <a:rPr lang="en-GB" sz="1500" b="1" dirty="0">
                <a:solidFill>
                  <a:srgbClr val="94C7B0"/>
                </a:solidFill>
              </a:rPr>
              <a:t>Votre espace vous appartient : </a:t>
            </a:r>
            <a:r>
              <a:rPr lang="en-GB" sz="1500" dirty="0"/>
              <a:t>Pas d'algorithmes, pas de concurrence d'autres vendeurs sur la même page. Votre nom, votre histoire, votre nourriture, en un seul endroit.</a:t>
            </a:r>
          </a:p>
          <a:p>
            <a:pPr marL="342900" indent="-342900">
              <a:buFont typeface="Arial" panose="020B0604020202020204" pitchFamily="34" charset="0"/>
              <a:buChar char="•"/>
            </a:pPr>
            <a:r>
              <a:rPr lang="en-GB" sz="1500" b="1" dirty="0">
                <a:solidFill>
                  <a:srgbClr val="94C7B0"/>
                </a:solidFill>
              </a:rPr>
              <a:t>Instaurer la confiance : </a:t>
            </a:r>
            <a:r>
              <a:rPr lang="en-GB" sz="1500" dirty="0"/>
              <a:t>Les clients se sentent plus en confiance lorsqu'ils peuvent visiter un </a:t>
            </a:r>
            <a:r>
              <a:rPr lang="en-GB" sz="1500" dirty="0" err="1"/>
              <a:t>site d'</a:t>
            </a:r>
            <a:r>
              <a:rPr lang="en-GB" sz="1500" dirty="0"/>
              <a:t>apparence professionnelle, ce qui montre que vous êtes sérieux, organisé et facile à contacter.</a:t>
            </a:r>
          </a:p>
          <a:p>
            <a:pPr marL="342900" indent="-342900">
              <a:buFont typeface="Arial" panose="020B0604020202020204" pitchFamily="34" charset="0"/>
              <a:buChar char="•"/>
            </a:pPr>
            <a:r>
              <a:rPr lang="en-GB" sz="1500" b="1" dirty="0">
                <a:solidFill>
                  <a:srgbClr val="94C7B0"/>
                </a:solidFill>
              </a:rPr>
              <a:t>Racontez votre histoire : </a:t>
            </a:r>
            <a:r>
              <a:rPr lang="en-GB" sz="1500" dirty="0"/>
              <a:t>Vous pouvez partager votre culture, vos recettes, vos photos et votre parcours, et pas seulement un prix et un produit. C'est particulièrement utile pour vendre des produits alimentaires culturels ou issus du patrimoine.</a:t>
            </a:r>
          </a:p>
          <a:p>
            <a:pPr marL="342900" indent="-342900">
              <a:buFont typeface="Arial" panose="020B0604020202020204" pitchFamily="34" charset="0"/>
              <a:buChar char="•"/>
            </a:pPr>
            <a:r>
              <a:rPr lang="en-GB" sz="1500" b="1" dirty="0">
                <a:solidFill>
                  <a:srgbClr val="94C7B0"/>
                </a:solidFill>
              </a:rPr>
              <a:t>Vous donne plus de contrôle : </a:t>
            </a:r>
            <a:r>
              <a:rPr lang="en-GB" sz="1500" dirty="0"/>
              <a:t>Vous décidez de la conception, des prix, de l'expédition et de la manière dont les clients achètent. Vous pouvez relier votre site web à d'autres plateformes, comme les médias sociaux ou Etsy, ou l'utiliser comme boutique principale.</a:t>
            </a:r>
          </a:p>
          <a:p>
            <a:pPr marL="342900" indent="-342900">
              <a:buFont typeface="Arial" panose="020B0604020202020204" pitchFamily="34" charset="0"/>
              <a:buChar char="•"/>
            </a:pPr>
            <a:r>
              <a:rPr lang="en-GB" sz="1500" b="1" dirty="0">
                <a:solidFill>
                  <a:srgbClr val="94C7B0"/>
                </a:solidFill>
              </a:rPr>
              <a:t>De meilleures marges bénéficiaires : </a:t>
            </a:r>
            <a:r>
              <a:rPr lang="en-GB" sz="1500" dirty="0"/>
              <a:t>La vente par l'intermédiaire de votre site web n'entraîne pas de frais de plateforme intermédiaire (comme ceux d'Etsy ou d'Amazon). Vous gardez une plus grande partie de l'argent de chaque vente</a:t>
            </a:r>
          </a:p>
          <a:p>
            <a:pPr marL="342900" indent="-342900">
              <a:buFont typeface="Arial" panose="020B0604020202020204" pitchFamily="34" charset="0"/>
              <a:buChar char="•"/>
            </a:pPr>
            <a:r>
              <a:rPr lang="en-GB" sz="1500" b="1" dirty="0">
                <a:solidFill>
                  <a:srgbClr val="94C7B0"/>
                </a:solidFill>
              </a:rPr>
              <a:t>Flexible pour l'avenir : </a:t>
            </a:r>
            <a:r>
              <a:rPr lang="en-GB" sz="1500" dirty="0"/>
              <a:t>Vous voulez ajouter un cours de cuisine en ligne ? Un blog ? Une section de recettes ? Vous pouvez faire évoluer votre site web en fonction de la croissance de votre entreprise.</a:t>
            </a:r>
          </a:p>
          <a:p>
            <a:endParaRPr lang="en-GB" sz="1500" dirty="0"/>
          </a:p>
        </p:txBody>
      </p:sp>
    </p:spTree>
    <p:extLst>
      <p:ext uri="{BB962C8B-B14F-4D97-AF65-F5344CB8AC3E}">
        <p14:creationId xmlns:p14="http://schemas.microsoft.com/office/powerpoint/2010/main" val="1793400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74A0F1-6792-F99A-73B2-6F65D36E1F40}"/>
              </a:ext>
            </a:extLst>
          </p:cNvPr>
          <p:cNvSpPr>
            <a:spLocks noGrp="1"/>
          </p:cNvSpPr>
          <p:nvPr>
            <p:ph type="body" sz="quarter" idx="27"/>
          </p:nvPr>
        </p:nvSpPr>
        <p:spPr/>
        <p:txBody>
          <a:bodyPr/>
          <a:lstStyle/>
          <a:p>
            <a:r>
              <a:rPr lang="en-US" dirty="0"/>
              <a:t>CRÉER SON PROPRE SITE WEB</a:t>
            </a:r>
          </a:p>
        </p:txBody>
      </p:sp>
      <p:sp>
        <p:nvSpPr>
          <p:cNvPr id="10" name="Text Placeholder 3">
            <a:extLst>
              <a:ext uri="{FF2B5EF4-FFF2-40B4-BE49-F238E27FC236}">
                <a16:creationId xmlns:a16="http://schemas.microsoft.com/office/drawing/2014/main" id="{292F4E78-C065-B791-188A-C4AF1D267F9D}"/>
              </a:ext>
            </a:extLst>
          </p:cNvPr>
          <p:cNvSpPr>
            <a:spLocks noGrp="1"/>
          </p:cNvSpPr>
          <p:nvPr>
            <p:ph type="body" sz="quarter" idx="14"/>
          </p:nvPr>
        </p:nvSpPr>
        <p:spPr>
          <a:xfrm>
            <a:off x="241733" y="1720105"/>
            <a:ext cx="2814919" cy="2371725"/>
          </a:xfrm>
        </p:spPr>
        <p:txBody>
          <a:bodyPr/>
          <a:lstStyle/>
          <a:p>
            <a:pPr marL="0" lvl="1" algn="l">
              <a:lnSpc>
                <a:spcPts val="2640"/>
              </a:lnSpc>
              <a:spcBef>
                <a:spcPts val="0"/>
              </a:spcBef>
            </a:pPr>
            <a:r>
              <a:rPr lang="en-GB" sz="3200" b="1" i="1" dirty="0">
                <a:solidFill>
                  <a:srgbClr val="94C7B0"/>
                </a:solidFill>
              </a:rPr>
              <a:t>Il y a </a:t>
            </a:r>
          </a:p>
          <a:p>
            <a:pPr marL="0" lvl="1" algn="l">
              <a:lnSpc>
                <a:spcPts val="2640"/>
              </a:lnSpc>
              <a:spcBef>
                <a:spcPts val="0"/>
              </a:spcBef>
            </a:pPr>
            <a:r>
              <a:rPr lang="en-GB" sz="3200" b="1" i="1" dirty="0">
                <a:solidFill>
                  <a:srgbClr val="94C7B0"/>
                </a:solidFill>
              </a:rPr>
              <a:t>les trois principales façons de configurer votre site web</a:t>
            </a:r>
          </a:p>
          <a:p>
            <a:pPr marL="0" lvl="1">
              <a:lnSpc>
                <a:spcPts val="2640"/>
              </a:lnSpc>
              <a:spcBef>
                <a:spcPts val="0"/>
              </a:spcBef>
            </a:pPr>
            <a:endParaRPr lang="en-GB" sz="3200" b="1" i="1" dirty="0">
              <a:solidFill>
                <a:srgbClr val="94C7B0"/>
              </a:solidFill>
            </a:endParaRPr>
          </a:p>
        </p:txBody>
      </p:sp>
      <p:sp>
        <p:nvSpPr>
          <p:cNvPr id="11" name="Text Placeholder 3">
            <a:extLst>
              <a:ext uri="{FF2B5EF4-FFF2-40B4-BE49-F238E27FC236}">
                <a16:creationId xmlns:a16="http://schemas.microsoft.com/office/drawing/2014/main" id="{6DB670FE-5737-08DE-2D34-1317FEF58CF2}"/>
              </a:ext>
            </a:extLst>
          </p:cNvPr>
          <p:cNvSpPr txBox="1">
            <a:spLocks/>
          </p:cNvSpPr>
          <p:nvPr/>
        </p:nvSpPr>
        <p:spPr>
          <a:xfrm>
            <a:off x="3352800" y="1487254"/>
            <a:ext cx="84268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000" b="1" dirty="0"/>
              <a:t>1. Utiliser un constructeur de site web (DIY - débutant)</a:t>
            </a:r>
          </a:p>
          <a:p>
            <a:pPr>
              <a:buNone/>
            </a:pPr>
            <a:r>
              <a:rPr lang="en-GB" sz="2000" dirty="0"/>
              <a:t>Créez votre propre site web ou boutique en ligne à l'aide d'outils de type "glisser-déposer", sans avoir besoin de coder. Parfait pour les nouveaux utilisateurs ou ceux qui ont un budget limité.</a:t>
            </a:r>
          </a:p>
          <a:p>
            <a:pPr>
              <a:buNone/>
            </a:pPr>
            <a:endParaRPr lang="en-GB" sz="2000" dirty="0"/>
          </a:p>
          <a:p>
            <a:pPr>
              <a:buNone/>
            </a:pPr>
            <a:r>
              <a:rPr lang="en-GB" sz="2000" b="1" dirty="0"/>
              <a:t>Exemples :</a:t>
            </a:r>
            <a:endParaRPr lang="en-GB" sz="2000" dirty="0"/>
          </a:p>
          <a:p>
            <a:pPr marL="342900" indent="-342900">
              <a:buFont typeface="Arial" panose="020B0604020202020204" pitchFamily="34" charset="0"/>
              <a:buChar char="•"/>
            </a:pPr>
            <a:r>
              <a:rPr lang="en-GB" sz="2000" b="1" dirty="0"/>
              <a:t>Shopify </a:t>
            </a:r>
            <a:r>
              <a:rPr lang="en-GB" sz="2000" dirty="0"/>
              <a:t>(idéal pour la vente de produits alimentaires)</a:t>
            </a:r>
          </a:p>
          <a:p>
            <a:pPr marL="342900" indent="-342900">
              <a:buFont typeface="Arial" panose="020B0604020202020204" pitchFamily="34" charset="0"/>
              <a:buChar char="•"/>
            </a:pPr>
            <a:r>
              <a:rPr lang="en-GB" sz="2000" b="1" dirty="0"/>
              <a:t>Wix</a:t>
            </a:r>
            <a:endParaRPr lang="en-GB" sz="2000" dirty="0"/>
          </a:p>
          <a:p>
            <a:pPr marL="342900" indent="-342900">
              <a:buFont typeface="Arial" panose="020B0604020202020204" pitchFamily="34" charset="0"/>
              <a:buChar char="•"/>
            </a:pPr>
            <a:r>
              <a:rPr lang="en-GB" sz="2000" b="1" dirty="0"/>
              <a:t>Squarespace</a:t>
            </a:r>
            <a:endParaRPr lang="en-GB" sz="2000" dirty="0"/>
          </a:p>
          <a:p>
            <a:pPr marL="342900" indent="-342900">
              <a:buFont typeface="Arial" panose="020B0604020202020204" pitchFamily="34" charset="0"/>
              <a:buChar char="•"/>
            </a:pPr>
            <a:r>
              <a:rPr lang="en-GB" sz="2000" b="1" dirty="0"/>
              <a:t>WordPress.com</a:t>
            </a:r>
          </a:p>
          <a:p>
            <a:endParaRPr lang="en-GB" sz="2000" dirty="0"/>
          </a:p>
          <a:p>
            <a:pPr>
              <a:buNone/>
            </a:pPr>
            <a:r>
              <a:rPr lang="en-GB" sz="2000" dirty="0"/>
              <a:t>Il offre</a:t>
            </a:r>
          </a:p>
          <a:p>
            <a:pPr marL="342900" indent="-342900">
              <a:buFont typeface="Arial" panose="020B0604020202020204" pitchFamily="34" charset="0"/>
              <a:buChar char="•"/>
            </a:pPr>
            <a:r>
              <a:rPr lang="en-GB" sz="2000" dirty="0"/>
              <a:t>Démarrage à faible coût</a:t>
            </a:r>
          </a:p>
          <a:p>
            <a:pPr marL="342900" indent="-342900">
              <a:buFont typeface="Arial" panose="020B0604020202020204" pitchFamily="34" charset="0"/>
              <a:buChar char="•"/>
            </a:pPr>
            <a:r>
              <a:rPr lang="en-GB" sz="2000" dirty="0"/>
              <a:t>Contrôlez votre conception et votre contenu</a:t>
            </a:r>
          </a:p>
          <a:p>
            <a:pPr marL="342900" indent="-342900">
              <a:buFont typeface="Arial" panose="020B0604020202020204" pitchFamily="34" charset="0"/>
              <a:buChar char="•"/>
            </a:pPr>
            <a:r>
              <a:rPr lang="en-GB" sz="2000" dirty="0"/>
              <a:t>Des tutoriels étape par étape sont disponibles</a:t>
            </a:r>
          </a:p>
          <a:p>
            <a:br>
              <a:rPr lang="en-GB" sz="2000" dirty="0"/>
            </a:br>
            <a:r>
              <a:rPr lang="en-GB" sz="2000" b="1" dirty="0"/>
              <a:t>READ : </a:t>
            </a:r>
            <a:r>
              <a:rPr lang="en-GB" sz="2000" dirty="0">
                <a:hlinkClick r:id="rId2"/>
              </a:rPr>
              <a:t>Les meilleurs constructeurs de sites web pour les débutants</a:t>
            </a:r>
            <a:endParaRPr lang="en-GB" sz="2000" dirty="0"/>
          </a:p>
          <a:p>
            <a:pPr lvl="1" indent="-457200" algn="l">
              <a:lnSpc>
                <a:spcPts val="2340"/>
              </a:lnSpc>
              <a:spcBef>
                <a:spcPts val="0"/>
              </a:spcBef>
              <a:buClr>
                <a:srgbClr val="B6D1E1"/>
              </a:buClr>
              <a:buFont typeface="+mj-lt"/>
              <a:buAutoNum type="arabicPeriod"/>
            </a:pPr>
            <a:endParaRPr lang="en-GB" sz="2000" dirty="0">
              <a:solidFill>
                <a:srgbClr val="382B1B"/>
              </a:solidFill>
            </a:endParaRPr>
          </a:p>
        </p:txBody>
      </p:sp>
      <p:cxnSp>
        <p:nvCxnSpPr>
          <p:cNvPr id="12" name="Straight Connector 11">
            <a:extLst>
              <a:ext uri="{FF2B5EF4-FFF2-40B4-BE49-F238E27FC236}">
                <a16:creationId xmlns:a16="http://schemas.microsoft.com/office/drawing/2014/main" id="{3C690E7E-EF8F-E882-9F8B-D4E9BFB36709}"/>
              </a:ext>
            </a:extLst>
          </p:cNvPr>
          <p:cNvCxnSpPr>
            <a:cxnSpLocks/>
          </p:cNvCxnSpPr>
          <p:nvPr/>
        </p:nvCxnSpPr>
        <p:spPr>
          <a:xfrm flipV="1">
            <a:off x="3056652" y="1455051"/>
            <a:ext cx="0" cy="456923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255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0FF16-27F6-255C-785A-A7589BF8271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98CE7DA-9873-AF21-0628-0E1075C9B126}"/>
              </a:ext>
            </a:extLst>
          </p:cNvPr>
          <p:cNvSpPr>
            <a:spLocks noGrp="1"/>
          </p:cNvSpPr>
          <p:nvPr>
            <p:ph type="body" sz="quarter" idx="27"/>
          </p:nvPr>
        </p:nvSpPr>
        <p:spPr/>
        <p:txBody>
          <a:bodyPr/>
          <a:lstStyle/>
          <a:p>
            <a:r>
              <a:rPr lang="en-US" dirty="0"/>
              <a:t>CRÉER SON PROPRE SITE WEB</a:t>
            </a:r>
          </a:p>
        </p:txBody>
      </p:sp>
      <p:sp>
        <p:nvSpPr>
          <p:cNvPr id="10" name="Text Placeholder 3">
            <a:extLst>
              <a:ext uri="{FF2B5EF4-FFF2-40B4-BE49-F238E27FC236}">
                <a16:creationId xmlns:a16="http://schemas.microsoft.com/office/drawing/2014/main" id="{99B41ED6-55DA-4AA2-E6E3-8981719B1F7C}"/>
              </a:ext>
            </a:extLst>
          </p:cNvPr>
          <p:cNvSpPr>
            <a:spLocks noGrp="1"/>
          </p:cNvSpPr>
          <p:nvPr>
            <p:ph type="body" sz="quarter" idx="14"/>
          </p:nvPr>
        </p:nvSpPr>
        <p:spPr>
          <a:xfrm>
            <a:off x="241733" y="1720105"/>
            <a:ext cx="2814919" cy="2371725"/>
          </a:xfrm>
        </p:spPr>
        <p:txBody>
          <a:bodyPr/>
          <a:lstStyle/>
          <a:p>
            <a:pPr marL="0" lvl="1" algn="l">
              <a:lnSpc>
                <a:spcPts val="2640"/>
              </a:lnSpc>
              <a:spcBef>
                <a:spcPts val="0"/>
              </a:spcBef>
            </a:pPr>
            <a:r>
              <a:rPr lang="en-GB" sz="3200" b="1" i="1" dirty="0">
                <a:solidFill>
                  <a:srgbClr val="94C7B0"/>
                </a:solidFill>
              </a:rPr>
              <a:t>Il y a </a:t>
            </a:r>
          </a:p>
          <a:p>
            <a:pPr marL="0" lvl="1" algn="l">
              <a:lnSpc>
                <a:spcPts val="2640"/>
              </a:lnSpc>
              <a:spcBef>
                <a:spcPts val="0"/>
              </a:spcBef>
            </a:pPr>
            <a:r>
              <a:rPr lang="en-GB" sz="3200" b="1" i="1" dirty="0">
                <a:solidFill>
                  <a:srgbClr val="94C7B0"/>
                </a:solidFill>
              </a:rPr>
              <a:t>les trois principales façons de configurer votre site web</a:t>
            </a: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nSpc>
                <a:spcPts val="2640"/>
              </a:lnSpc>
              <a:spcBef>
                <a:spcPts val="0"/>
              </a:spcBef>
            </a:pPr>
            <a:endParaRPr lang="en-GB" sz="3200" b="1" i="1" dirty="0">
              <a:solidFill>
                <a:srgbClr val="94C7B0"/>
              </a:solidFill>
            </a:endParaRPr>
          </a:p>
        </p:txBody>
      </p:sp>
      <p:sp>
        <p:nvSpPr>
          <p:cNvPr id="11" name="Text Placeholder 3">
            <a:extLst>
              <a:ext uri="{FF2B5EF4-FFF2-40B4-BE49-F238E27FC236}">
                <a16:creationId xmlns:a16="http://schemas.microsoft.com/office/drawing/2014/main" id="{86858D0D-D093-EEEF-6CE1-B90C89736A3F}"/>
              </a:ext>
            </a:extLst>
          </p:cNvPr>
          <p:cNvSpPr txBox="1">
            <a:spLocks/>
          </p:cNvSpPr>
          <p:nvPr/>
        </p:nvSpPr>
        <p:spPr>
          <a:xfrm>
            <a:off x="3231778" y="1289799"/>
            <a:ext cx="84268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1600" b="1" dirty="0"/>
              <a:t>2. Engager un professionnel</a:t>
            </a:r>
          </a:p>
          <a:p>
            <a:pPr>
              <a:buNone/>
            </a:pPr>
            <a:r>
              <a:rPr lang="en-GB" sz="1600" dirty="0"/>
              <a:t>Si vous disposez d'un budget suffisant, vous pouvez payer un concepteur de sites web pour qu'il vous construise un site web personnalisé. Cette option vous permet de disposer d'un site de marque soigné, sans que vous ayez à vous familiariser avec les aspects techniques. Il peut s'agir</a:t>
            </a:r>
          </a:p>
          <a:p>
            <a:pPr marL="342900" indent="-342900">
              <a:buFont typeface="Arial" panose="020B0604020202020204" pitchFamily="34" charset="0"/>
              <a:buChar char="•"/>
            </a:pPr>
            <a:r>
              <a:rPr lang="en-GB" sz="1600" dirty="0"/>
              <a:t>Gain de temps</a:t>
            </a:r>
          </a:p>
          <a:p>
            <a:pPr marL="342900" indent="-342900">
              <a:buFont typeface="Arial" panose="020B0604020202020204" pitchFamily="34" charset="0"/>
              <a:buChar char="•"/>
            </a:pPr>
            <a:r>
              <a:rPr lang="en-GB" sz="1600" dirty="0"/>
              <a:t>Adapté aux objectifs de votre entreprise</a:t>
            </a:r>
          </a:p>
          <a:p>
            <a:pPr marL="342900" indent="-342900">
              <a:buFont typeface="Arial" panose="020B0604020202020204" pitchFamily="34" charset="0"/>
              <a:buChar char="•"/>
            </a:pPr>
            <a:r>
              <a:rPr lang="en-GB" sz="1600" dirty="0"/>
              <a:t>Idéal pour les marques en croissance</a:t>
            </a:r>
          </a:p>
          <a:p>
            <a:pPr marL="342900" indent="-342900">
              <a:buFont typeface="Arial" panose="020B0604020202020204" pitchFamily="34" charset="0"/>
              <a:buChar char="•"/>
            </a:pPr>
            <a:endParaRPr lang="en-GB" sz="1600" dirty="0"/>
          </a:p>
          <a:p>
            <a:r>
              <a:rPr lang="en-GB" sz="1600" b="1" dirty="0"/>
              <a:t>READ : </a:t>
            </a:r>
            <a:r>
              <a:rPr lang="en-GB" sz="1600" dirty="0">
                <a:hlinkClick r:id="rId2"/>
              </a:rPr>
              <a:t>Comment embaucher un concepteur de sites Web : Le guide "Tout ce qu'il faut savoir</a:t>
            </a:r>
            <a:endParaRPr lang="en-GB" sz="1600" dirty="0"/>
          </a:p>
          <a:p>
            <a:endParaRPr lang="en-GB" sz="1600" dirty="0"/>
          </a:p>
          <a:p>
            <a:pPr>
              <a:buNone/>
            </a:pPr>
            <a:r>
              <a:rPr lang="en-GB" sz="1600" b="1" dirty="0"/>
              <a:t>3. Commencer par un "site web" sur les médias sociaux</a:t>
            </a:r>
          </a:p>
          <a:p>
            <a:pPr>
              <a:buNone/>
            </a:pPr>
            <a:r>
              <a:rPr lang="en-GB" sz="1600" dirty="0"/>
              <a:t>Les pages Instagram ou Facebook peuvent agir comme un mini-site web, un endroit où promouvoir votre nourriture, prendre des commandes et établir des liens avec d'autres plateformes comme Etsy.</a:t>
            </a:r>
          </a:p>
          <a:p>
            <a:pPr marL="342900" indent="-342900">
              <a:buFont typeface="Arial" panose="020B0604020202020204" pitchFamily="34" charset="0"/>
              <a:buChar char="•"/>
            </a:pPr>
            <a:r>
              <a:rPr lang="en-GB" sz="1600" dirty="0"/>
              <a:t>Mise en place gratuite</a:t>
            </a:r>
          </a:p>
          <a:p>
            <a:pPr marL="342900" indent="-342900">
              <a:buFont typeface="Arial" panose="020B0604020202020204" pitchFamily="34" charset="0"/>
              <a:buChar char="•"/>
            </a:pPr>
            <a:r>
              <a:rPr lang="en-GB" sz="1600" dirty="0"/>
              <a:t>Idéal pour tester votre idée</a:t>
            </a:r>
          </a:p>
          <a:p>
            <a:pPr marL="342900" indent="-342900">
              <a:buFont typeface="Arial" panose="020B0604020202020204" pitchFamily="34" charset="0"/>
              <a:buChar char="•"/>
            </a:pPr>
            <a:r>
              <a:rPr lang="en-GB" sz="1600" dirty="0"/>
              <a:t>Renforce la visibilité pendant que vous préparez un site complet</a:t>
            </a:r>
          </a:p>
          <a:p>
            <a:endParaRPr lang="en-GB" sz="1600" dirty="0"/>
          </a:p>
          <a:p>
            <a:pPr lvl="1" indent="-457200" algn="l">
              <a:lnSpc>
                <a:spcPts val="2340"/>
              </a:lnSpc>
              <a:spcBef>
                <a:spcPts val="0"/>
              </a:spcBef>
              <a:buClr>
                <a:srgbClr val="B6D1E1"/>
              </a:buClr>
              <a:buFont typeface="+mj-lt"/>
              <a:buAutoNum type="arabicPeriod"/>
            </a:pPr>
            <a:endParaRPr lang="en-GB" sz="1600" dirty="0">
              <a:solidFill>
                <a:srgbClr val="382B1B"/>
              </a:solidFill>
            </a:endParaRPr>
          </a:p>
        </p:txBody>
      </p:sp>
      <p:cxnSp>
        <p:nvCxnSpPr>
          <p:cNvPr id="12" name="Straight Connector 11">
            <a:extLst>
              <a:ext uri="{FF2B5EF4-FFF2-40B4-BE49-F238E27FC236}">
                <a16:creationId xmlns:a16="http://schemas.microsoft.com/office/drawing/2014/main" id="{E0726D3D-5C6D-82AD-18E6-E7B44059F571}"/>
              </a:ext>
            </a:extLst>
          </p:cNvPr>
          <p:cNvCxnSpPr>
            <a:cxnSpLocks/>
          </p:cNvCxnSpPr>
          <p:nvPr/>
        </p:nvCxnSpPr>
        <p:spPr>
          <a:xfrm flipV="1">
            <a:off x="3056652" y="1455051"/>
            <a:ext cx="0" cy="456923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6782F4D-2931-61AC-FFC3-28DCD608C576}"/>
              </a:ext>
            </a:extLst>
          </p:cNvPr>
          <p:cNvSpPr txBox="1"/>
          <p:nvPr/>
        </p:nvSpPr>
        <p:spPr>
          <a:xfrm>
            <a:off x="241733" y="4510055"/>
            <a:ext cx="2555251" cy="1323439"/>
          </a:xfrm>
          <a:prstGeom prst="rect">
            <a:avLst/>
          </a:prstGeom>
          <a:solidFill>
            <a:srgbClr val="E6C8C7"/>
          </a:solidFill>
        </p:spPr>
        <p:txBody>
          <a:bodyPr wrap="square">
            <a:spAutoFit/>
          </a:bodyPr>
          <a:lstStyle/>
          <a:p>
            <a:pPr>
              <a:buNone/>
            </a:pPr>
            <a:r>
              <a:rPr lang="en-GB" sz="1600" b="1" dirty="0"/>
              <a:t>Conseil : </a:t>
            </a:r>
            <a:r>
              <a:rPr lang="en-GB" sz="1600" dirty="0"/>
              <a:t>commencez là où vous vous sentez à l'aise. Vous pourrez toujours évoluer vers un site web complet plus tard.</a:t>
            </a:r>
          </a:p>
        </p:txBody>
      </p:sp>
    </p:spTree>
    <p:extLst>
      <p:ext uri="{BB962C8B-B14F-4D97-AF65-F5344CB8AC3E}">
        <p14:creationId xmlns:p14="http://schemas.microsoft.com/office/powerpoint/2010/main" val="2518678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F832-4EE4-534A-B2EA-544C5774D4F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87A963D-15B8-78C4-2FBC-705CBC19178D}"/>
              </a:ext>
            </a:extLst>
          </p:cNvPr>
          <p:cNvSpPr>
            <a:spLocks noGrp="1"/>
          </p:cNvSpPr>
          <p:nvPr>
            <p:ph type="body" sz="quarter" idx="27"/>
          </p:nvPr>
        </p:nvSpPr>
        <p:spPr/>
        <p:txBody>
          <a:bodyPr/>
          <a:lstStyle/>
          <a:p>
            <a:r>
              <a:rPr lang="en-US" dirty="0"/>
              <a:t>6 SECTIONS CLÉS DE VOTRE SITE WEB</a:t>
            </a:r>
          </a:p>
        </p:txBody>
      </p:sp>
      <p:sp>
        <p:nvSpPr>
          <p:cNvPr id="11" name="Text Placeholder 3">
            <a:extLst>
              <a:ext uri="{FF2B5EF4-FFF2-40B4-BE49-F238E27FC236}">
                <a16:creationId xmlns:a16="http://schemas.microsoft.com/office/drawing/2014/main" id="{86DC1DC9-C9B3-472E-DBBB-918D25F8A1B2}"/>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2E6E3899-FDB8-9091-840B-7667DB4D2C79}"/>
              </a:ext>
            </a:extLst>
          </p:cNvPr>
          <p:cNvSpPr txBox="1"/>
          <p:nvPr/>
        </p:nvSpPr>
        <p:spPr>
          <a:xfrm>
            <a:off x="609599" y="1192306"/>
            <a:ext cx="10907187" cy="5249066"/>
          </a:xfrm>
          <a:prstGeom prst="rect">
            <a:avLst/>
          </a:prstGeom>
          <a:noFill/>
        </p:spPr>
        <p:txBody>
          <a:bodyPr wrap="square">
            <a:spAutoFit/>
          </a:bodyPr>
          <a:lstStyle/>
          <a:p>
            <a:pPr>
              <a:lnSpc>
                <a:spcPct val="115000"/>
              </a:lnSpc>
              <a:spcAft>
                <a:spcPts val="1000"/>
              </a:spcAft>
              <a:buNone/>
            </a:pPr>
            <a:r>
              <a:rPr lang="en-US" sz="2200" dirty="0">
                <a:effectLst/>
                <a:ea typeface="MS Mincho" panose="02020609040205080304" pitchFamily="49" charset="-128"/>
                <a:cs typeface="Times New Roman" panose="02020603050405020304" pitchFamily="18" charset="0"/>
              </a:rPr>
              <a:t>Cette liste de contrôle est conçue pour </a:t>
            </a:r>
            <a:r>
              <a:rPr lang="en-US" sz="2200" dirty="0">
                <a:ea typeface="MS Mincho" panose="02020609040205080304" pitchFamily="49" charset="-128"/>
                <a:cs typeface="Times New Roman" panose="02020603050405020304" pitchFamily="18" charset="0"/>
              </a:rPr>
              <a:t>vous aider à </a:t>
            </a:r>
            <a:r>
              <a:rPr lang="en-US" sz="2200" dirty="0">
                <a:effectLst/>
                <a:ea typeface="MS Mincho" panose="02020609040205080304" pitchFamily="49" charset="-128"/>
                <a:cs typeface="Times New Roman" panose="02020603050405020304" pitchFamily="18" charset="0"/>
              </a:rPr>
              <a:t>préparer le contenu d'un site web chaleureux, efficace et culturellement riche pour les entreprises alimentaires.</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1. Page d'accueil</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Un nom d'entreprise et un logo clairs</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Un message de bienvenue chaleureux et amical</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Un bref résumé de qui vous êtes et de ce que vous offrez</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Une ou deux belles images d'aliments ou de produits</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2. À propos de moi/de nous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Votre histoire - pourquoi vous cuisinez, ce que votre nourriture représente pour vous</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Antécédents culturels ou personnels</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Qu'est-ce qui rend votre entreprise spéciale ou différente ?</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Une photo sympathique de vous (facultatif, mais permet d'instaurer un climat de confiance)</a:t>
            </a:r>
            <a:endParaRPr lang="en-IE" sz="2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94752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703DB-78C8-9AEC-3007-CEF1D0AD31A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66F363E-B88F-BBB7-81B1-72369D58D395}"/>
              </a:ext>
            </a:extLst>
          </p:cNvPr>
          <p:cNvSpPr>
            <a:spLocks noGrp="1"/>
          </p:cNvSpPr>
          <p:nvPr>
            <p:ph type="body" sz="quarter" idx="27"/>
          </p:nvPr>
        </p:nvSpPr>
        <p:spPr/>
        <p:txBody>
          <a:bodyPr/>
          <a:lstStyle/>
          <a:p>
            <a:r>
              <a:rPr lang="en-US" dirty="0"/>
              <a:t>6 SECTIONS CLÉS DE VOTRE SITE WEB</a:t>
            </a:r>
          </a:p>
        </p:txBody>
      </p:sp>
      <p:sp>
        <p:nvSpPr>
          <p:cNvPr id="11" name="Text Placeholder 3">
            <a:extLst>
              <a:ext uri="{FF2B5EF4-FFF2-40B4-BE49-F238E27FC236}">
                <a16:creationId xmlns:a16="http://schemas.microsoft.com/office/drawing/2014/main" id="{766197A5-1E05-409E-010D-CEB34A56951A}"/>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D9820F4D-ED46-6419-050B-FEFB7C1D7455}"/>
              </a:ext>
            </a:extLst>
          </p:cNvPr>
          <p:cNvSpPr txBox="1"/>
          <p:nvPr/>
        </p:nvSpPr>
        <p:spPr>
          <a:xfrm>
            <a:off x="609599" y="1192306"/>
            <a:ext cx="10907187" cy="5249066"/>
          </a:xfrm>
          <a:prstGeom prst="rect">
            <a:avLst/>
          </a:prstGeom>
          <a:noFill/>
        </p:spPr>
        <p:txBody>
          <a:bodyPr wrap="square">
            <a:spAutoFit/>
          </a:bodyPr>
          <a:lstStyle/>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3. Produits ou services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Liste de ce que vous vendez (par exemple, mélanges d'épices, conserves, thé)</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Brève description de chaque article ou service</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Prix et modalités de commande</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Photos de produits - propres, claires, lumière naturelle</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4. Informations sur les contacts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WhatsApp, courriel ou formulaire de contact</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Liens vers les médias sociaux (Instagram, Facebook)</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Promesse d'un délai de réponse court (par exemple, "Je répondrai dans les 24 heures")</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5. Témoignages ou critiques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Citations de clients satisfaits </a:t>
            </a:r>
            <a:endParaRPr lang="en-US" sz="2200" dirty="0">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Une section "Ce que les clients disent de nous".</a:t>
            </a:r>
          </a:p>
        </p:txBody>
      </p:sp>
    </p:spTree>
    <p:extLst>
      <p:ext uri="{BB962C8B-B14F-4D97-AF65-F5344CB8AC3E}">
        <p14:creationId xmlns:p14="http://schemas.microsoft.com/office/powerpoint/2010/main" val="148385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518936" y="311362"/>
            <a:ext cx="10907188" cy="720752"/>
          </a:xfrm>
        </p:spPr>
        <p:txBody>
          <a:bodyPr/>
          <a:lstStyle/>
          <a:p>
            <a:r>
              <a:rPr lang="en-US" dirty="0"/>
              <a:t>LA FABRICATION DE PRODUITS - UN EXEMPLE</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667036"/>
            <a:ext cx="7212284" cy="4672013"/>
          </a:xfrm>
        </p:spPr>
        <p:txBody>
          <a:bodyPr/>
          <a:lstStyle/>
          <a:p>
            <a:pPr algn="just"/>
            <a:r>
              <a:rPr lang="en-GB" b="0" i="0" dirty="0">
                <a:effectLst/>
              </a:rPr>
              <a:t>Ana Tereza Rodrigues est arrivée à Dublin/Irlande en provenance de Goiânia</a:t>
            </a:r>
            <a:r>
              <a:rPr lang="en-GB" dirty="0"/>
              <a:t>, au </a:t>
            </a:r>
            <a:r>
              <a:rPr lang="en-GB" b="0" i="0" dirty="0">
                <a:effectLst/>
              </a:rPr>
              <a:t>Brésil. Elle était prête à saisir de nouvelles opportunités.  Ana a passé quelques années à s'efforcer d'apprendre la langue tout en occupant quelques emplois. Un jour, encouragée par son amie </a:t>
            </a:r>
            <a:r>
              <a:rPr lang="en-GB" b="1" i="0" dirty="0">
                <a:solidFill>
                  <a:srgbClr val="94C7B0"/>
                </a:solidFill>
                <a:effectLst/>
              </a:rPr>
              <a:t>So You </a:t>
            </a:r>
            <a:r>
              <a:rPr lang="en-GB" b="0" i="0" dirty="0">
                <a:effectLst/>
              </a:rPr>
              <a:t>was born, elle s'est lancée dans la fabrication d'étonnantes garnitures de gâteaux pour toutes les occasions, par exemple les mariages, les anniversaires et les baptêmes.</a:t>
            </a:r>
          </a:p>
          <a:p>
            <a:pPr algn="just"/>
            <a:endParaRPr lang="en-GB" b="0" i="0" dirty="0">
              <a:effectLst/>
            </a:endParaRPr>
          </a:p>
          <a:p>
            <a:r>
              <a:rPr lang="en-GB" b="0" i="0" dirty="0">
                <a:effectLst/>
              </a:rPr>
              <a:t>Les toppers sont très inhabituels et uniques.  </a:t>
            </a:r>
            <a:r>
              <a:rPr lang="en-GB" dirty="0"/>
              <a:t>Ana vend ses produits sur son site web www.soyou.ie </a:t>
            </a:r>
          </a:p>
          <a:p>
            <a:endParaRPr lang="en-GB" dirty="0"/>
          </a:p>
          <a:p>
            <a:r>
              <a:rPr lang="en-GB" dirty="0"/>
              <a:t>Son histoire a fait l'objet d'un article dans le Irish Times. Lisez et inspirez-vous </a:t>
            </a:r>
            <a:r>
              <a:rPr lang="en-GB" dirty="0">
                <a:hlinkClick r:id="rId2">
                  <a:extLst>
                    <a:ext uri="{A12FA001-AC4F-418D-AE19-62706E023703}">
                      <ahyp:hlinkClr xmlns:ahyp="http://schemas.microsoft.com/office/drawing/2018/hyperlinkcolor" val="tx"/>
                    </a:ext>
                  </a:extLst>
                </a:hlinkClick>
              </a:rPr>
              <a:t>La détermination et le courage des femmes migrantes se concrétisent dans les start-ups (irishtimes.com)</a:t>
            </a:r>
            <a:endParaRPr lang="en-GB" b="0" i="0" dirty="0">
              <a:effectLst/>
            </a:endParaRPr>
          </a:p>
          <a:p>
            <a:pPr algn="l"/>
            <a:endParaRPr lang="en-GB" b="0" i="0" dirty="0">
              <a:effectLst/>
            </a:endParaRPr>
          </a:p>
          <a:p>
            <a:endParaRPr lang="en-IE" dirty="0"/>
          </a:p>
        </p:txBody>
      </p:sp>
      <p:pic>
        <p:nvPicPr>
          <p:cNvPr id="2" name="Picture 2" descr="#6">
            <a:extLst>
              <a:ext uri="{FF2B5EF4-FFF2-40B4-BE49-F238E27FC236}">
                <a16:creationId xmlns:a16="http://schemas.microsoft.com/office/drawing/2014/main" id="{F0323D86-1C09-29BC-CD59-DCD461E67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386" y="1348352"/>
            <a:ext cx="3466508" cy="4920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7A5C4D-1348-50FD-BF1E-CAD6B10B42C0}"/>
              </a:ext>
            </a:extLst>
          </p:cNvPr>
          <p:cNvSpPr txBox="1"/>
          <p:nvPr/>
        </p:nvSpPr>
        <p:spPr>
          <a:xfrm>
            <a:off x="9128501" y="861469"/>
            <a:ext cx="2297623" cy="461665"/>
          </a:xfrm>
          <a:prstGeom prst="rect">
            <a:avLst/>
          </a:prstGeom>
          <a:solidFill>
            <a:srgbClr val="94C7B0"/>
          </a:solidFill>
        </p:spPr>
        <p:txBody>
          <a:bodyPr wrap="square">
            <a:spAutoFit/>
          </a:bodyPr>
          <a:lstStyle/>
          <a:p>
            <a:pPr algn="ctr"/>
            <a:r>
              <a:rPr lang="en-GB" sz="2400" dirty="0">
                <a:solidFill>
                  <a:schemeClr val="bg1"/>
                </a:solidFill>
                <a:hlinkClick r:id="rId4">
                  <a:extLst>
                    <a:ext uri="{A12FA001-AC4F-418D-AE19-62706E023703}">
                      <ahyp:hlinkClr xmlns:ahyp="http://schemas.microsoft.com/office/drawing/2018/hyperlinkcolor" val="tx"/>
                    </a:ext>
                  </a:extLst>
                </a:hlinkClick>
              </a:rPr>
              <a:t>www.soyou.ie </a:t>
            </a:r>
            <a:endParaRPr lang="en-US" sz="2400" dirty="0">
              <a:solidFill>
                <a:schemeClr val="bg1"/>
              </a:solidFill>
            </a:endParaRPr>
          </a:p>
        </p:txBody>
      </p:sp>
    </p:spTree>
    <p:extLst>
      <p:ext uri="{BB962C8B-B14F-4D97-AF65-F5344CB8AC3E}">
        <p14:creationId xmlns:p14="http://schemas.microsoft.com/office/powerpoint/2010/main" val="13683657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28F1B-B7A1-584A-5C7C-B08A7734979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7D773A9-2BE2-FBA7-3256-C9F3F98BC9EE}"/>
              </a:ext>
            </a:extLst>
          </p:cNvPr>
          <p:cNvSpPr>
            <a:spLocks noGrp="1"/>
          </p:cNvSpPr>
          <p:nvPr>
            <p:ph type="body" sz="quarter" idx="27"/>
          </p:nvPr>
        </p:nvSpPr>
        <p:spPr/>
        <p:txBody>
          <a:bodyPr/>
          <a:lstStyle/>
          <a:p>
            <a:r>
              <a:rPr lang="en-US" dirty="0"/>
              <a:t>6 SECTIONS CLÉS DE VOTRE SITE WEB</a:t>
            </a:r>
          </a:p>
        </p:txBody>
      </p:sp>
      <p:sp>
        <p:nvSpPr>
          <p:cNvPr id="11" name="Text Placeholder 3">
            <a:extLst>
              <a:ext uri="{FF2B5EF4-FFF2-40B4-BE49-F238E27FC236}">
                <a16:creationId xmlns:a16="http://schemas.microsoft.com/office/drawing/2014/main" id="{04EFFDFC-111F-E788-2A8E-A087DC1C07D3}"/>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727BD800-1140-250A-6316-80AFE142728C}"/>
              </a:ext>
            </a:extLst>
          </p:cNvPr>
          <p:cNvSpPr txBox="1"/>
          <p:nvPr/>
        </p:nvSpPr>
        <p:spPr>
          <a:xfrm>
            <a:off x="609599" y="1434353"/>
            <a:ext cx="10907187" cy="1621406"/>
          </a:xfrm>
          <a:prstGeom prst="rect">
            <a:avLst/>
          </a:prstGeom>
          <a:noFill/>
        </p:spPr>
        <p:txBody>
          <a:bodyPr wrap="square">
            <a:spAutoFit/>
          </a:bodyPr>
          <a:lstStyle/>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6. </a:t>
            </a:r>
            <a:r>
              <a:rPr lang="en-IE" sz="2200" b="1" dirty="0">
                <a:solidFill>
                  <a:srgbClr val="4F81BD"/>
                </a:solidFill>
                <a:effectLst/>
                <a:ea typeface="MS Gothic" panose="020B0609070205080204" pitchFamily="49" charset="-128"/>
                <a:cs typeface="Times New Roman" panose="02020603050405020304" pitchFamily="18" charset="0"/>
              </a:rPr>
              <a:t>Ajouter de la valeur</a:t>
            </a: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Blog ou page de recettes partageant des histoires culturelles sur l'alimentation</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Calendrier pour les événements, les marchés ou les cours</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Section FAQ (par exemple, "Livrez-vous dans toute l'UE ?", "Votre nourriture est-elle halal/végétalienne ?")</a:t>
            </a:r>
            <a:endParaRPr lang="en-IE" sz="2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23499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b="1" dirty="0">
                <a:solidFill>
                  <a:schemeClr val="bg1"/>
                </a:solidFill>
              </a:rPr>
              <a:t>www.3kitchens.eu</a:t>
            </a:r>
          </a:p>
        </p:txBody>
      </p:sp>
      <p:grpSp>
        <p:nvGrpSpPr>
          <p:cNvPr id="8" name="Group 7">
            <a:extLst>
              <a:ext uri="{FF2B5EF4-FFF2-40B4-BE49-F238E27FC236}">
                <a16:creationId xmlns:a16="http://schemas.microsoft.com/office/drawing/2014/main" id="{3AEC95ED-124E-53DC-105D-3A505DEDCCBE}"/>
              </a:ext>
            </a:extLst>
          </p:cNvPr>
          <p:cNvGrpSpPr/>
          <p:nvPr/>
        </p:nvGrpSpPr>
        <p:grpSpPr>
          <a:xfrm>
            <a:off x="782841" y="696218"/>
            <a:ext cx="5317704" cy="4677840"/>
            <a:chOff x="2639536" y="4480401"/>
            <a:chExt cx="2257853" cy="1986172"/>
          </a:xfrm>
        </p:grpSpPr>
        <p:pic>
          <p:nvPicPr>
            <p:cNvPr id="9" name="Picture 8" descr="Icon&#10;&#10;Description automatically generated">
              <a:extLst>
                <a:ext uri="{FF2B5EF4-FFF2-40B4-BE49-F238E27FC236}">
                  <a16:creationId xmlns:a16="http://schemas.microsoft.com/office/drawing/2014/main" id="{34D7F1C2-F413-E30B-05D4-297FE2D33AD6}"/>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0" name="Picture 9" descr="Icon&#10;&#10;Description automatically generated">
              <a:extLst>
                <a:ext uri="{FF2B5EF4-FFF2-40B4-BE49-F238E27FC236}">
                  <a16:creationId xmlns:a16="http://schemas.microsoft.com/office/drawing/2014/main" id="{345D0655-0B75-AFB9-EEC5-0AA39F32D630}"/>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2" name="Text Placeholder 6">
            <a:extLst>
              <a:ext uri="{FF2B5EF4-FFF2-40B4-BE49-F238E27FC236}">
                <a16:creationId xmlns:a16="http://schemas.microsoft.com/office/drawing/2014/main" id="{61EAE043-D67C-7A66-63CA-C65D6B9F559C}"/>
              </a:ext>
            </a:extLst>
          </p:cNvPr>
          <p:cNvSpPr txBox="1">
            <a:spLocks/>
          </p:cNvSpPr>
          <p:nvPr/>
        </p:nvSpPr>
        <p:spPr>
          <a:xfrm>
            <a:off x="1470426" y="2118588"/>
            <a:ext cx="4060089" cy="837258"/>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500" dirty="0">
                <a:solidFill>
                  <a:srgbClr val="382B1B"/>
                </a:solidFill>
              </a:rPr>
              <a:t>Ensuite... Étape 4</a:t>
            </a:r>
          </a:p>
        </p:txBody>
      </p:sp>
    </p:spTree>
    <p:extLst>
      <p:ext uri="{BB962C8B-B14F-4D97-AF65-F5344CB8AC3E}">
        <p14:creationId xmlns:p14="http://schemas.microsoft.com/office/powerpoint/2010/main" val="211478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GB" b="0" i="0" dirty="0">
                <a:effectLst/>
              </a:rPr>
              <a:t>Ana Tereza partage son expérience...</a:t>
            </a:r>
            <a:endParaRPr lang="en-US" dirty="0"/>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839389" y="1667036"/>
            <a:ext cx="10985057" cy="4672013"/>
          </a:xfrm>
        </p:spPr>
        <p:txBody>
          <a:bodyPr/>
          <a:lstStyle/>
          <a:p>
            <a:pPr algn="just"/>
            <a:r>
              <a:rPr lang="en-GB" b="0" i="0" dirty="0">
                <a:effectLst/>
              </a:rPr>
              <a:t>Ana Tereza s'est depuis retirée de l'entreprise, mais son expérience est très utile </a:t>
            </a:r>
            <a:r>
              <a:rPr lang="en-GB" dirty="0"/>
              <a:t>pour les nouveaux entrepreneurs</a:t>
            </a:r>
            <a:r>
              <a:rPr lang="en-GB" b="0" i="0" dirty="0">
                <a:effectLst/>
              </a:rPr>
              <a:t>.</a:t>
            </a:r>
          </a:p>
          <a:p>
            <a:pPr algn="just"/>
            <a:endParaRPr lang="en-GB" sz="2600" b="1" i="0" dirty="0">
              <a:effectLst/>
            </a:endParaRPr>
          </a:p>
          <a:p>
            <a:pPr marL="342900" indent="-342900" algn="just">
              <a:buClr>
                <a:srgbClr val="B6D1E1"/>
              </a:buClr>
              <a:buFont typeface="Arial" panose="020B0604020202020204" pitchFamily="34" charset="0"/>
              <a:buChar char="•"/>
            </a:pPr>
            <a:r>
              <a:rPr lang="en-GB" b="0" i="0" dirty="0">
                <a:effectLst/>
              </a:rPr>
              <a:t>"Cela n'a pas été très facile, car la barrière de la langue est la première difficulté", a déclaré Mme Rodrigues. "Nous devons tout chercher et nous ne connaissons pas la terminologie pour tout.</a:t>
            </a:r>
          </a:p>
          <a:p>
            <a:pPr marL="342900" indent="-342900" algn="just">
              <a:buClr>
                <a:srgbClr val="B6D1E1"/>
              </a:buClr>
              <a:buFont typeface="Arial" panose="020B0604020202020204" pitchFamily="34" charset="0"/>
              <a:buChar char="•"/>
            </a:pPr>
            <a:endParaRPr lang="en-GB" b="0" i="0" dirty="0">
              <a:effectLst/>
            </a:endParaRPr>
          </a:p>
          <a:p>
            <a:pPr marL="342900" indent="-342900" algn="just">
              <a:buClr>
                <a:srgbClr val="B6D1E1"/>
              </a:buClr>
              <a:buFont typeface="Arial" panose="020B0604020202020204" pitchFamily="34" charset="0"/>
              <a:buChar char="•"/>
            </a:pPr>
            <a:r>
              <a:rPr lang="en-GB" b="0" i="0" dirty="0">
                <a:effectLst/>
              </a:rPr>
              <a:t>Ana a rencontré des obstacles, notamment lorsqu'elle a demandé un prêt de 10 000 euros pour l'achat de matériel. "J'ai essayé une fois, mais ma demande n'a pas été acceptée et je n'ai jamais réessayé". </a:t>
            </a:r>
          </a:p>
          <a:p>
            <a:pPr algn="just">
              <a:buClr>
                <a:srgbClr val="B6D1E1"/>
              </a:buClr>
            </a:pPr>
            <a:endParaRPr lang="en-GB" b="0" i="0" dirty="0">
              <a:effectLst/>
            </a:endParaRPr>
          </a:p>
          <a:p>
            <a:pPr marL="342900" indent="-342900" algn="just">
              <a:buClr>
                <a:srgbClr val="B6D1E1"/>
              </a:buClr>
              <a:buFont typeface="Arial" panose="020B0604020202020204" pitchFamily="34" charset="0"/>
              <a:buChar char="•"/>
            </a:pPr>
            <a:r>
              <a:rPr lang="en-GB" b="0" i="0" dirty="0">
                <a:effectLst/>
              </a:rPr>
              <a:t>Elle espère un jour avoir son propre local où elle pourra à la fois travailler et présenter ses produits.</a:t>
            </a:r>
          </a:p>
          <a:p>
            <a:pPr algn="just">
              <a:buClr>
                <a:srgbClr val="B6D1E1"/>
              </a:buClr>
            </a:pPr>
            <a:endParaRPr lang="en-GB" b="0" i="0" dirty="0">
              <a:effectLst/>
            </a:endParaRPr>
          </a:p>
          <a:p>
            <a:pPr marL="342900" indent="-342900" algn="just">
              <a:buClr>
                <a:srgbClr val="B6D1E1"/>
              </a:buClr>
              <a:buFont typeface="Arial" panose="020B0604020202020204" pitchFamily="34" charset="0"/>
              <a:buChar char="•"/>
            </a:pPr>
            <a:r>
              <a:rPr lang="en-GB" b="0" i="0" dirty="0">
                <a:effectLst/>
              </a:rPr>
              <a:t>"J'aimerais avoir une petite boutique. Ce serait mon rêve".</a:t>
            </a:r>
          </a:p>
          <a:p>
            <a:pPr marL="342900" indent="-342900" algn="just">
              <a:buClr>
                <a:srgbClr val="B6D1E1"/>
              </a:buClr>
              <a:buFont typeface="Arial" panose="020B0604020202020204" pitchFamily="34" charset="0"/>
              <a:buChar char="•"/>
            </a:pPr>
            <a:endParaRPr lang="en-GB" dirty="0"/>
          </a:p>
          <a:p>
            <a:pPr algn="just"/>
            <a:endParaRPr lang="en-GB" b="0" i="0" dirty="0">
              <a:effectLst/>
            </a:endParaRPr>
          </a:p>
          <a:p>
            <a:pPr algn="just"/>
            <a:endParaRPr lang="en-GB" b="0" i="0" dirty="0">
              <a:effectLst/>
            </a:endParaRPr>
          </a:p>
          <a:p>
            <a:pPr algn="just"/>
            <a:endParaRPr lang="en-GB" b="0" i="0" dirty="0">
              <a:effectLst/>
            </a:endParaRPr>
          </a:p>
          <a:p>
            <a:pPr algn="just"/>
            <a:endParaRPr lang="en-IE" dirty="0"/>
          </a:p>
        </p:txBody>
      </p:sp>
    </p:spTree>
    <p:extLst>
      <p:ext uri="{BB962C8B-B14F-4D97-AF65-F5344CB8AC3E}">
        <p14:creationId xmlns:p14="http://schemas.microsoft.com/office/powerpoint/2010/main" val="261643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DES SERVICES LORSQUE LE BUDGET EST SERRÉ </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597342" y="1388979"/>
            <a:ext cx="6762682" cy="4672013"/>
          </a:xfrm>
        </p:spPr>
        <p:txBody>
          <a:bodyPr/>
          <a:lstStyle/>
          <a:p>
            <a:pPr>
              <a:buNone/>
            </a:pPr>
            <a:r>
              <a:rPr lang="en-GB" sz="2000" dirty="0"/>
              <a:t>Lorsque l'argent est rare, la chose la plus puissante dont vous disposez est votre grande idée et vos compétences.</a:t>
            </a:r>
          </a:p>
          <a:p>
            <a:pPr>
              <a:buNone/>
            </a:pPr>
            <a:endParaRPr lang="en-GB" sz="2000" dirty="0"/>
          </a:p>
          <a:p>
            <a:pPr>
              <a:buNone/>
            </a:pPr>
            <a:r>
              <a:rPr lang="en-GB" sz="2000" dirty="0"/>
              <a:t>De nombreuses </a:t>
            </a:r>
            <a:r>
              <a:rPr lang="en-GB" sz="2000" b="1" dirty="0"/>
              <a:t>entreprises de restauration </a:t>
            </a:r>
            <a:r>
              <a:rPr lang="en-GB" sz="2000" dirty="0"/>
              <a:t>sont idéales pour démarrer avec </a:t>
            </a:r>
            <a:r>
              <a:rPr lang="en-GB" sz="2000" b="1" dirty="0"/>
              <a:t>peu ou pas d'argent</a:t>
            </a:r>
            <a:r>
              <a:rPr lang="en-GB" sz="2000" dirty="0"/>
              <a:t>.</a:t>
            </a:r>
          </a:p>
          <a:p>
            <a:pPr>
              <a:buNone/>
            </a:pPr>
            <a:endParaRPr lang="en-GB" sz="2000" dirty="0"/>
          </a:p>
          <a:p>
            <a:pPr>
              <a:buNone/>
            </a:pPr>
            <a:r>
              <a:rPr lang="en-GB" sz="2000" dirty="0"/>
              <a:t>Ils n'ont souvent pas besoin d'un magasin physique, d'un équipement coûteux ou d'un stock important. Ils s'appuient plutôt sur votre expérience, votre culture et votre capacité à créer des liens significatifs par le biais de la nourriture.</a:t>
            </a:r>
          </a:p>
          <a:p>
            <a:endParaRPr lang="en-GB" sz="2000" dirty="0"/>
          </a:p>
          <a:p>
            <a:r>
              <a:rPr lang="en-GB" sz="2000" dirty="0"/>
              <a:t>Même si votre rêve est de vendre un jour un produit emballé, commencer par une entreprise de services peut être une première étape judicieuse, vous permettant de vous forger une réputation, de tester vos idées et de gagner de l'argent au fur et à mesure que vous vous développez.</a:t>
            </a:r>
          </a:p>
          <a:p>
            <a:pPr algn="just"/>
            <a:endParaRPr lang="en-IE" sz="2000" dirty="0"/>
          </a:p>
        </p:txBody>
      </p:sp>
      <p:pic>
        <p:nvPicPr>
          <p:cNvPr id="6" name="Picture 5" descr="A person cooking in a kitchen&#10;&#10;AI-generated content may be incorrect.">
            <a:extLst>
              <a:ext uri="{FF2B5EF4-FFF2-40B4-BE49-F238E27FC236}">
                <a16:creationId xmlns:a16="http://schemas.microsoft.com/office/drawing/2014/main" id="{CBC472A6-49B7-CF7D-11E1-5AD2DFF046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85910" y="1475353"/>
            <a:ext cx="2836901" cy="4250038"/>
          </a:xfrm>
          <a:prstGeom prst="rect">
            <a:avLst/>
          </a:prstGeom>
        </p:spPr>
      </p:pic>
    </p:spTree>
    <p:extLst>
      <p:ext uri="{BB962C8B-B14F-4D97-AF65-F5344CB8AC3E}">
        <p14:creationId xmlns:p14="http://schemas.microsoft.com/office/powerpoint/2010/main" val="65732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10509</Words>
  <Application>Microsoft Office PowerPoint</Application>
  <PresentationFormat>Widescreen</PresentationFormat>
  <Paragraphs>837</Paragraphs>
  <Slides>71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MS Gothic</vt:lpstr>
      <vt:lpstr>MS Mincho</vt:lpstr>
      <vt:lpstr>Arial</vt:lpstr>
      <vt:lpstr>Calibri</vt:lpstr>
      <vt:lpstr>Calibri Light</vt:lpstr>
      <vt:lpstr>Montserrat</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docId:2E5257490CFF7D4F6AACF772E40E14EF</cp:keywords>
  <cp:lastModifiedBy>Orla Casey</cp:lastModifiedBy>
  <cp:revision>304</cp:revision>
  <cp:lastPrinted>2021-04-19T12:51:59Z</cp:lastPrinted>
  <dcterms:created xsi:type="dcterms:W3CDTF">2019-11-20T14:08:21Z</dcterms:created>
  <dcterms:modified xsi:type="dcterms:W3CDTF">2025-07-01T11:24:03Z</dcterms:modified>
</cp:coreProperties>
</file>