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4394" r:id="rId2"/>
    <p:sldId id="4395" r:id="rId3"/>
    <p:sldId id="4565" r:id="rId4"/>
    <p:sldId id="4396" r:id="rId5"/>
    <p:sldId id="4390" r:id="rId6"/>
    <p:sldId id="4397" r:id="rId7"/>
    <p:sldId id="4398" r:id="rId8"/>
    <p:sldId id="4484" r:id="rId9"/>
    <p:sldId id="4400" r:id="rId10"/>
    <p:sldId id="4411" r:id="rId11"/>
    <p:sldId id="4485" r:id="rId12"/>
    <p:sldId id="4424" r:id="rId13"/>
    <p:sldId id="4486" r:id="rId14"/>
    <p:sldId id="4426" r:id="rId15"/>
    <p:sldId id="4427" r:id="rId16"/>
    <p:sldId id="4420" r:id="rId17"/>
    <p:sldId id="4429" r:id="rId18"/>
    <p:sldId id="4488" r:id="rId19"/>
    <p:sldId id="4432" r:id="rId20"/>
    <p:sldId id="4433" r:id="rId21"/>
    <p:sldId id="4489" r:id="rId22"/>
    <p:sldId id="4435" r:id="rId23"/>
    <p:sldId id="4436" r:id="rId24"/>
    <p:sldId id="4490" r:id="rId25"/>
    <p:sldId id="4438" r:id="rId26"/>
    <p:sldId id="4439" r:id="rId27"/>
    <p:sldId id="4440" r:id="rId28"/>
    <p:sldId id="4491" r:id="rId29"/>
    <p:sldId id="4441" r:id="rId30"/>
    <p:sldId id="4442" r:id="rId31"/>
    <p:sldId id="4443" r:id="rId32"/>
    <p:sldId id="4492" r:id="rId33"/>
    <p:sldId id="4444" r:id="rId34"/>
    <p:sldId id="4445" r:id="rId35"/>
    <p:sldId id="4446" r:id="rId36"/>
    <p:sldId id="4563" r:id="rId37"/>
    <p:sldId id="4447" r:id="rId38"/>
    <p:sldId id="4448" r:id="rId39"/>
    <p:sldId id="4449" r:id="rId40"/>
    <p:sldId id="4409" r:id="rId41"/>
    <p:sldId id="4450" r:id="rId42"/>
    <p:sldId id="4451" r:id="rId43"/>
    <p:sldId id="4493" r:id="rId44"/>
    <p:sldId id="4453" r:id="rId45"/>
    <p:sldId id="4418" r:id="rId46"/>
    <p:sldId id="4494" r:id="rId47"/>
    <p:sldId id="4455" r:id="rId48"/>
    <p:sldId id="4495" r:id="rId49"/>
    <p:sldId id="4496" r:id="rId50"/>
    <p:sldId id="4458" r:id="rId51"/>
    <p:sldId id="4497" r:id="rId52"/>
    <p:sldId id="4459" r:id="rId53"/>
    <p:sldId id="4460" r:id="rId54"/>
    <p:sldId id="4461" r:id="rId55"/>
    <p:sldId id="4463" r:id="rId56"/>
    <p:sldId id="4499" r:id="rId57"/>
    <p:sldId id="4464" r:id="rId58"/>
    <p:sldId id="4465" r:id="rId59"/>
    <p:sldId id="4500" r:id="rId60"/>
    <p:sldId id="4501" r:id="rId61"/>
    <p:sldId id="4503" r:id="rId62"/>
    <p:sldId id="4502" r:id="rId63"/>
    <p:sldId id="4469" r:id="rId64"/>
    <p:sldId id="4506" r:id="rId65"/>
    <p:sldId id="4504" r:id="rId66"/>
    <p:sldId id="4505" r:id="rId67"/>
    <p:sldId id="4475" r:id="rId68"/>
    <p:sldId id="4476" r:id="rId69"/>
    <p:sldId id="4478" r:id="rId70"/>
    <p:sldId id="4564" r:id="rId71"/>
    <p:sldId id="4480" r:id="rId72"/>
    <p:sldId id="4412" r:id="rId73"/>
    <p:sldId id="4430" r:id="rId74"/>
    <p:sldId id="4431" r:id="rId75"/>
    <p:sldId id="259" r:id="rId76"/>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CFA735A0-8267-49BD-8EA4-073953BD6C3D}">
          <p14:sldIdLst>
            <p14:sldId id="4394"/>
            <p14:sldId id="4395"/>
            <p14:sldId id="4565"/>
            <p14:sldId id="4396"/>
            <p14:sldId id="4390"/>
            <p14:sldId id="4397"/>
            <p14:sldId id="4398"/>
            <p14:sldId id="4484"/>
            <p14:sldId id="4400"/>
            <p14:sldId id="4411"/>
            <p14:sldId id="4485"/>
            <p14:sldId id="4424"/>
            <p14:sldId id="4486"/>
            <p14:sldId id="4426"/>
            <p14:sldId id="4427"/>
            <p14:sldId id="4420"/>
            <p14:sldId id="4429"/>
            <p14:sldId id="4488"/>
            <p14:sldId id="4432"/>
            <p14:sldId id="4433"/>
            <p14:sldId id="4489"/>
            <p14:sldId id="4435"/>
            <p14:sldId id="4436"/>
            <p14:sldId id="4490"/>
            <p14:sldId id="4438"/>
            <p14:sldId id="4439"/>
            <p14:sldId id="4440"/>
            <p14:sldId id="4491"/>
            <p14:sldId id="4441"/>
            <p14:sldId id="4442"/>
            <p14:sldId id="4443"/>
            <p14:sldId id="4492"/>
            <p14:sldId id="4444"/>
            <p14:sldId id="4445"/>
            <p14:sldId id="4446"/>
            <p14:sldId id="4563"/>
            <p14:sldId id="4447"/>
            <p14:sldId id="4448"/>
            <p14:sldId id="4449"/>
            <p14:sldId id="4409"/>
            <p14:sldId id="4450"/>
            <p14:sldId id="4451"/>
            <p14:sldId id="4493"/>
            <p14:sldId id="4453"/>
            <p14:sldId id="4418"/>
            <p14:sldId id="4494"/>
            <p14:sldId id="4455"/>
            <p14:sldId id="4495"/>
            <p14:sldId id="4496"/>
            <p14:sldId id="4458"/>
            <p14:sldId id="4497"/>
            <p14:sldId id="4459"/>
            <p14:sldId id="4460"/>
            <p14:sldId id="4461"/>
            <p14:sldId id="4463"/>
            <p14:sldId id="4499"/>
            <p14:sldId id="4464"/>
            <p14:sldId id="4465"/>
            <p14:sldId id="4500"/>
            <p14:sldId id="4501"/>
            <p14:sldId id="4503"/>
            <p14:sldId id="4502"/>
            <p14:sldId id="4469"/>
            <p14:sldId id="4506"/>
            <p14:sldId id="4504"/>
            <p14:sldId id="4505"/>
            <p14:sldId id="4475"/>
            <p14:sldId id="4476"/>
            <p14:sldId id="4478"/>
            <p14:sldId id="4564"/>
            <p14:sldId id="4480"/>
            <p14:sldId id="4412"/>
            <p14:sldId id="4430"/>
            <p14:sldId id="4431"/>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B6D1E1"/>
    <a:srgbClr val="94C7B0"/>
    <a:srgbClr val="FFC652"/>
    <a:srgbClr val="F26B27"/>
    <a:srgbClr val="C54A9A"/>
    <a:srgbClr val="1EB3DD"/>
    <a:srgbClr val="142D55"/>
    <a:srgbClr val="1E494F"/>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4CD15-B3F9-44B5-982A-E392B6A55641}" v="1236" dt="2025-04-28T06:02:42.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729"/>
  </p:normalViewPr>
  <p:slideViewPr>
    <p:cSldViewPr snapToGrid="0" snapToObjects="1">
      <p:cViewPr varScale="1">
        <p:scale>
          <a:sx n="83" d="100"/>
          <a:sy n="83" d="100"/>
        </p:scale>
        <p:origin x="30" y="30"/>
      </p:cViewPr>
      <p:guideLst/>
    </p:cSldViewPr>
  </p:slideViewPr>
  <p:notesTextViewPr>
    <p:cViewPr>
      <p:scale>
        <a:sx n="1" d="1"/>
        <a:sy n="1" d="1"/>
      </p:scale>
      <p:origin x="0" y="0"/>
    </p:cViewPr>
  </p:notesTextViewPr>
  <p:sorterViewPr>
    <p:cViewPr>
      <p:scale>
        <a:sx n="96" d="100"/>
        <a:sy n="96" d="100"/>
      </p:scale>
      <p:origin x="0" y="-3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1" Type="http://schemas.openxmlformats.org/officeDocument/2006/relationships/image" Target="../media/image23.jpeg"/></Relationships>
</file>

<file path=ppt/diagrams/_rels/data1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image" Target="../media/image70.jpg"/></Relationships>
</file>

<file path=ppt/diagrams/_rels/data2.xml.rels><?xml version="1.0" encoding="UTF-8" standalone="yes"?>
<Relationships xmlns="http://schemas.openxmlformats.org/package/2006/relationships"><Relationship Id="rId1" Type="http://schemas.openxmlformats.org/officeDocument/2006/relationships/hyperlink" Target="https://migoodfoodfund.org/the-latest/business-pitch-tips/"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image" Target="../media/image70.jpg"/></Relationships>
</file>

<file path=ppt/diagrams/_rels/drawing2.xml.rels><?xml version="1.0" encoding="UTF-8" standalone="yes"?>
<Relationships xmlns="http://schemas.openxmlformats.org/package/2006/relationships"><Relationship Id="rId1" Type="http://schemas.openxmlformats.org/officeDocument/2006/relationships/hyperlink" Target="https://migoodfoodfund.org/the-latest/business-pitch-tip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BC742-F03C-4AFF-877C-1D549DF72446}" type="doc">
      <dgm:prSet loTypeId="urn:microsoft.com/office/officeart/2005/8/layout/pList2" loCatId="list" qsTypeId="urn:microsoft.com/office/officeart/2005/8/quickstyle/simple1" qsCatId="simple" csTypeId="urn:microsoft.com/office/officeart/2005/8/colors/accent1_2" csCatId="accent1" phldr="1"/>
      <dgm:spPr/>
    </dgm:pt>
    <dgm:pt modelId="{5630D963-0660-4F45-96B3-C7E386448855}">
      <dgm:prSet phldrT="[Tekst]" custT="1"/>
      <dgm:spPr>
        <a:solidFill>
          <a:srgbClr val="94C7B0"/>
        </a:solidFill>
        <a:ln>
          <a:noFill/>
        </a:ln>
      </dgm:spPr>
      <dgm:t>
        <a:bodyPr/>
        <a:lstStyle/>
        <a:p>
          <a:endParaRPr lang="en-GB" sz="2000" b="1" noProof="0" dirty="0"/>
        </a:p>
        <a:p>
          <a:r>
            <a:rPr lang="en-GB" sz="2000" b="1" noProof="0" dirty="0"/>
            <a:t>Formulez et définissez clairement votre idée d'entreprise alimentaire</a:t>
          </a:r>
          <a:endParaRPr lang="en-GB" sz="2000" noProof="0" dirty="0"/>
        </a:p>
      </dgm:t>
    </dgm:pt>
    <dgm:pt modelId="{41EFF1BC-8D6D-4226-BD70-11DEC94031C0}" type="parTrans" cxnId="{70B95F55-E4A7-43EE-B4A2-C7FDDD1C0B2F}">
      <dgm:prSet/>
      <dgm:spPr/>
      <dgm:t>
        <a:bodyPr/>
        <a:lstStyle/>
        <a:p>
          <a:endParaRPr lang="en-GB"/>
        </a:p>
      </dgm:t>
    </dgm:pt>
    <dgm:pt modelId="{3DC24C54-58C5-4D38-B0B4-4CA1197FC4EC}" type="sibTrans" cxnId="{70B95F55-E4A7-43EE-B4A2-C7FDDD1C0B2F}">
      <dgm:prSet/>
      <dgm:spPr/>
      <dgm:t>
        <a:bodyPr/>
        <a:lstStyle/>
        <a:p>
          <a:endParaRPr lang="en-GB"/>
        </a:p>
      </dgm:t>
    </dgm:pt>
    <dgm:pt modelId="{1F320938-ABA3-4C62-AADA-73165E2E2510}">
      <dgm:prSet phldrT="[Tekst]"/>
      <dgm:spPr>
        <a:solidFill>
          <a:srgbClr val="94C7B0"/>
        </a:solidFill>
        <a:ln>
          <a:noFill/>
        </a:ln>
      </dgm:spPr>
      <dgm:t>
        <a:bodyPr/>
        <a:lstStyle/>
        <a:p>
          <a:endParaRPr lang="en-GB" b="1" noProof="0" dirty="0"/>
        </a:p>
        <a:p>
          <a:r>
            <a:rPr lang="en-GB" b="1" noProof="0" dirty="0"/>
            <a:t>Comprendre pourquoi il est important de tester votre idée d'entreprise alimentaire</a:t>
          </a:r>
          <a:endParaRPr lang="en-GB" noProof="0" dirty="0"/>
        </a:p>
      </dgm:t>
    </dgm:pt>
    <dgm:pt modelId="{BF3B7880-CE55-4899-8C59-36E58FA31E3A}" type="parTrans" cxnId="{CB45B484-664B-438F-AF4D-C19DD1CF20C3}">
      <dgm:prSet/>
      <dgm:spPr/>
      <dgm:t>
        <a:bodyPr/>
        <a:lstStyle/>
        <a:p>
          <a:endParaRPr lang="en-GB"/>
        </a:p>
      </dgm:t>
    </dgm:pt>
    <dgm:pt modelId="{8CD813DB-5E30-49C1-B0CA-0CF3EBB5FB50}" type="sibTrans" cxnId="{CB45B484-664B-438F-AF4D-C19DD1CF20C3}">
      <dgm:prSet/>
      <dgm:spPr/>
      <dgm:t>
        <a:bodyPr/>
        <a:lstStyle/>
        <a:p>
          <a:endParaRPr lang="en-GB"/>
        </a:p>
      </dgm:t>
    </dgm:pt>
    <dgm:pt modelId="{95DF688C-BC5A-4B81-A4C4-1D0F12B2F595}">
      <dgm:prSet phldrT="[Tekst]"/>
      <dgm:spPr>
        <a:solidFill>
          <a:srgbClr val="94C7B0"/>
        </a:solidFill>
        <a:ln>
          <a:noFill/>
        </a:ln>
      </dgm:spPr>
      <dgm:t>
        <a:bodyPr/>
        <a:lstStyle/>
        <a:p>
          <a:endParaRPr lang="en-GB" b="1" noProof="0" dirty="0"/>
        </a:p>
        <a:p>
          <a:r>
            <a:rPr lang="en-GB" b="1" noProof="0" dirty="0"/>
            <a:t>Tester et évaluer votre idée d'entreprise alimentaire dans la vie réelle</a:t>
          </a:r>
          <a:endParaRPr lang="en-GB" noProof="0" dirty="0"/>
        </a:p>
      </dgm:t>
    </dgm:pt>
    <dgm:pt modelId="{88577F18-276C-49B2-BC13-00AB521708EF}" type="parTrans" cxnId="{4C50BF51-1A1B-4B76-8FF5-A195D3133C85}">
      <dgm:prSet/>
      <dgm:spPr/>
      <dgm:t>
        <a:bodyPr/>
        <a:lstStyle/>
        <a:p>
          <a:endParaRPr lang="en-GB"/>
        </a:p>
      </dgm:t>
    </dgm:pt>
    <dgm:pt modelId="{D1007A20-13D2-4C86-A6DF-43C3BEFC5DC8}" type="sibTrans" cxnId="{4C50BF51-1A1B-4B76-8FF5-A195D3133C85}">
      <dgm:prSet/>
      <dgm:spPr/>
      <dgm:t>
        <a:bodyPr/>
        <a:lstStyle/>
        <a:p>
          <a:endParaRPr lang="en-GB"/>
        </a:p>
      </dgm:t>
    </dgm:pt>
    <dgm:pt modelId="{B9DB2FF8-724E-461C-9626-0350165B1236}">
      <dgm:prSet phldrT="[Tekst]"/>
      <dgm:spPr>
        <a:solidFill>
          <a:srgbClr val="94C7B0"/>
        </a:solidFill>
        <a:ln>
          <a:noFill/>
        </a:ln>
      </dgm:spPr>
      <dgm:t>
        <a:bodyPr/>
        <a:lstStyle/>
        <a:p>
          <a:endParaRPr lang="en-GB" b="1" noProof="0" dirty="0"/>
        </a:p>
        <a:p>
          <a:r>
            <a:rPr lang="en-GB" b="1" noProof="0" dirty="0"/>
            <a:t>Identifier et définir votre marché cible</a:t>
          </a:r>
        </a:p>
      </dgm:t>
    </dgm:pt>
    <dgm:pt modelId="{CA848D14-F25E-4F3D-AE87-3B10C1BD71B7}" type="parTrans" cxnId="{5467C09A-E058-45F8-BEFD-7378B1983C35}">
      <dgm:prSet/>
      <dgm:spPr/>
      <dgm:t>
        <a:bodyPr/>
        <a:lstStyle/>
        <a:p>
          <a:endParaRPr lang="en-GB"/>
        </a:p>
      </dgm:t>
    </dgm:pt>
    <dgm:pt modelId="{83744670-7271-4603-A11D-F3859444D7A2}" type="sibTrans" cxnId="{5467C09A-E058-45F8-BEFD-7378B1983C35}">
      <dgm:prSet/>
      <dgm:spPr/>
      <dgm:t>
        <a:bodyPr/>
        <a:lstStyle/>
        <a:p>
          <a:endParaRPr lang="en-GB"/>
        </a:p>
      </dgm:t>
    </dgm:pt>
    <dgm:pt modelId="{BCC57A18-98A7-4F88-A5F1-91E837F458E2}" type="pres">
      <dgm:prSet presAssocID="{778BC742-F03C-4AFF-877C-1D549DF72446}" presName="Name0" presStyleCnt="0">
        <dgm:presLayoutVars>
          <dgm:dir/>
          <dgm:resizeHandles val="exact"/>
        </dgm:presLayoutVars>
      </dgm:prSet>
      <dgm:spPr/>
    </dgm:pt>
    <dgm:pt modelId="{F07DE89E-A3FC-4DE9-95FF-9CACD9A6FC49}" type="pres">
      <dgm:prSet presAssocID="{778BC742-F03C-4AFF-877C-1D549DF72446}" presName="bkgdShp" presStyleLbl="alignAccFollowNode1" presStyleIdx="0" presStyleCnt="1"/>
      <dgm:spPr>
        <a:solidFill>
          <a:srgbClr val="B6D1E1">
            <a:alpha val="90000"/>
          </a:srgbClr>
        </a:solidFill>
        <a:ln>
          <a:noFill/>
        </a:ln>
      </dgm:spPr>
    </dgm:pt>
    <dgm:pt modelId="{BE0F0C54-07F7-410C-B5B9-723AC3E19EC5}" type="pres">
      <dgm:prSet presAssocID="{778BC742-F03C-4AFF-877C-1D549DF72446}" presName="linComp" presStyleCnt="0"/>
      <dgm:spPr/>
    </dgm:pt>
    <dgm:pt modelId="{0E239C25-2672-4AC6-A7F5-7FCC1D08923E}" type="pres">
      <dgm:prSet presAssocID="{5630D963-0660-4F45-96B3-C7E386448855}" presName="compNode" presStyleCnt="0"/>
      <dgm:spPr/>
    </dgm:pt>
    <dgm:pt modelId="{C16B6E08-A293-4BBF-9C1C-98A43B89E392}" type="pres">
      <dgm:prSet presAssocID="{5630D963-0660-4F45-96B3-C7E386448855}" presName="node" presStyleLbl="node1" presStyleIdx="0" presStyleCnt="4">
        <dgm:presLayoutVars>
          <dgm:bulletEnabled val="1"/>
        </dgm:presLayoutVars>
      </dgm:prSet>
      <dgm:spPr/>
    </dgm:pt>
    <dgm:pt modelId="{808B7673-F1F8-4EBD-BD90-CCAB3BBCE956}" type="pres">
      <dgm:prSet presAssocID="{5630D963-0660-4F45-96B3-C7E386448855}" presName="invisiNode" presStyleLbl="node1" presStyleIdx="0" presStyleCnt="4"/>
      <dgm:spPr/>
    </dgm:pt>
    <dgm:pt modelId="{99E1F288-4A84-484A-8F4C-EEF41B6256E0}" type="pres">
      <dgm:prSet presAssocID="{5630D963-0660-4F45-96B3-C7E386448855}" presName="imagNode" presStyleLbl="fg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858" t="-24836" r="-359592" b="-245048"/>
          </a:stretch>
        </a:blipFill>
        <a:ln>
          <a:noFill/>
        </a:ln>
      </dgm:spPr>
    </dgm:pt>
    <dgm:pt modelId="{D22BDDB9-73FE-48FA-85BE-DB2C31552421}" type="pres">
      <dgm:prSet presAssocID="{3DC24C54-58C5-4D38-B0B4-4CA1197FC4EC}" presName="sibTrans" presStyleLbl="sibTrans2D1" presStyleIdx="0" presStyleCnt="0"/>
      <dgm:spPr/>
    </dgm:pt>
    <dgm:pt modelId="{ABBB3122-6BA5-4264-80EA-A67B8276FB28}" type="pres">
      <dgm:prSet presAssocID="{1F320938-ABA3-4C62-AADA-73165E2E2510}" presName="compNode" presStyleCnt="0"/>
      <dgm:spPr/>
    </dgm:pt>
    <dgm:pt modelId="{B46C2B4D-65AC-4B34-AD29-16E54BC905E5}" type="pres">
      <dgm:prSet presAssocID="{1F320938-ABA3-4C62-AADA-73165E2E2510}" presName="node" presStyleLbl="node1" presStyleIdx="1" presStyleCnt="4">
        <dgm:presLayoutVars>
          <dgm:bulletEnabled val="1"/>
        </dgm:presLayoutVars>
      </dgm:prSet>
      <dgm:spPr/>
    </dgm:pt>
    <dgm:pt modelId="{84801671-BCC8-4D58-8E94-ACEEE325EC80}" type="pres">
      <dgm:prSet presAssocID="{1F320938-ABA3-4C62-AADA-73165E2E2510}" presName="invisiNode" presStyleLbl="node1" presStyleIdx="1" presStyleCnt="4"/>
      <dgm:spPr/>
    </dgm:pt>
    <dgm:pt modelId="{F02D0839-4734-449D-A765-33F9B94071CF}" type="pres">
      <dgm:prSet presAssocID="{1F320938-ABA3-4C62-AADA-73165E2E2510}" presName="imagNode" presStyleLbl="fgImgPlace1" presStyleIdx="1"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1010" t="-25858" r="-241010" b="-242906"/>
          </a:stretch>
        </a:blipFill>
        <a:ln>
          <a:noFill/>
        </a:ln>
      </dgm:spPr>
    </dgm:pt>
    <dgm:pt modelId="{6235E441-858C-48DD-BC97-9578CB545192}" type="pres">
      <dgm:prSet presAssocID="{8CD813DB-5E30-49C1-B0CA-0CF3EBB5FB50}" presName="sibTrans" presStyleLbl="sibTrans2D1" presStyleIdx="0" presStyleCnt="0"/>
      <dgm:spPr/>
    </dgm:pt>
    <dgm:pt modelId="{54115DD8-FA7B-48AE-B051-2A79EEF42F27}" type="pres">
      <dgm:prSet presAssocID="{95DF688C-BC5A-4B81-A4C4-1D0F12B2F595}" presName="compNode" presStyleCnt="0"/>
      <dgm:spPr/>
    </dgm:pt>
    <dgm:pt modelId="{2F70456B-0F62-45D3-870B-EEC4D1213276}" type="pres">
      <dgm:prSet presAssocID="{95DF688C-BC5A-4B81-A4C4-1D0F12B2F595}" presName="node" presStyleLbl="node1" presStyleIdx="2" presStyleCnt="4">
        <dgm:presLayoutVars>
          <dgm:bulletEnabled val="1"/>
        </dgm:presLayoutVars>
      </dgm:prSet>
      <dgm:spPr/>
    </dgm:pt>
    <dgm:pt modelId="{0AC82F7C-DF2D-4DE1-AE69-409AE98C4159}" type="pres">
      <dgm:prSet presAssocID="{95DF688C-BC5A-4B81-A4C4-1D0F12B2F595}" presName="invisiNode" presStyleLbl="node1" presStyleIdx="2" presStyleCnt="4"/>
      <dgm:spPr/>
    </dgm:pt>
    <dgm:pt modelId="{2DF6137C-C642-4539-9EBF-D3946774C9DC}" type="pres">
      <dgm:prSet presAssocID="{95DF688C-BC5A-4B81-A4C4-1D0F12B2F595}" presName="imagNode" presStyleLbl="fgImgPlace1" presStyleIdx="2"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3857" t="-24120" r="-121951" b="-231980"/>
          </a:stretch>
        </a:blipFill>
        <a:ln>
          <a:noFill/>
        </a:ln>
      </dgm:spPr>
    </dgm:pt>
    <dgm:pt modelId="{06F579F2-F703-4DAB-9AF9-E19CE9B12BD6}" type="pres">
      <dgm:prSet presAssocID="{D1007A20-13D2-4C86-A6DF-43C3BEFC5DC8}" presName="sibTrans" presStyleLbl="sibTrans2D1" presStyleIdx="0" presStyleCnt="0"/>
      <dgm:spPr/>
    </dgm:pt>
    <dgm:pt modelId="{7170E0DE-9F11-4995-802B-7B18811815DF}" type="pres">
      <dgm:prSet presAssocID="{B9DB2FF8-724E-461C-9626-0350165B1236}" presName="compNode" presStyleCnt="0"/>
      <dgm:spPr/>
    </dgm:pt>
    <dgm:pt modelId="{9A83BDC4-9AD1-49B7-B9A9-BBB57F350C5E}" type="pres">
      <dgm:prSet presAssocID="{B9DB2FF8-724E-461C-9626-0350165B1236}" presName="node" presStyleLbl="node1" presStyleIdx="3" presStyleCnt="4">
        <dgm:presLayoutVars>
          <dgm:bulletEnabled val="1"/>
        </dgm:presLayoutVars>
      </dgm:prSet>
      <dgm:spPr/>
    </dgm:pt>
    <dgm:pt modelId="{CC7E1267-C330-45E8-A3D1-38C84787006C}" type="pres">
      <dgm:prSet presAssocID="{B9DB2FF8-724E-461C-9626-0350165B1236}" presName="invisiNode" presStyleLbl="node1" presStyleIdx="3" presStyleCnt="4"/>
      <dgm:spPr/>
    </dgm:pt>
    <dgm:pt modelId="{3474E677-0991-4FBB-ABBC-6B97EFE4303D}" type="pres">
      <dgm:prSet presAssocID="{B9DB2FF8-724E-461C-9626-0350165B1236}" presName="imagNode" presStyleLbl="fgImgPlace1" presStyleIdx="3"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48263" t="-24517" r="-10741" b="-234079"/>
          </a:stretch>
        </a:blipFill>
        <a:ln>
          <a:noFill/>
        </a:ln>
      </dgm:spPr>
    </dgm:pt>
  </dgm:ptLst>
  <dgm:cxnLst>
    <dgm:cxn modelId="{2BDA5F05-44B0-4A41-8122-0EA40978351B}" type="presOf" srcId="{3DC24C54-58C5-4D38-B0B4-4CA1197FC4EC}" destId="{D22BDDB9-73FE-48FA-85BE-DB2C31552421}" srcOrd="0" destOrd="0" presId="urn:microsoft.com/office/officeart/2005/8/layout/pList2"/>
    <dgm:cxn modelId="{A1D4C222-C3B8-41A2-ACE9-DBF4FC85FF87}" type="presOf" srcId="{B9DB2FF8-724E-461C-9626-0350165B1236}" destId="{9A83BDC4-9AD1-49B7-B9A9-BBB57F350C5E}" srcOrd="0" destOrd="0" presId="urn:microsoft.com/office/officeart/2005/8/layout/pList2"/>
    <dgm:cxn modelId="{9EB83B61-3372-4DA0-B864-4550FE422425}" type="presOf" srcId="{1F320938-ABA3-4C62-AADA-73165E2E2510}" destId="{B46C2B4D-65AC-4B34-AD29-16E54BC905E5}" srcOrd="0" destOrd="0" presId="urn:microsoft.com/office/officeart/2005/8/layout/pList2"/>
    <dgm:cxn modelId="{4C50BF51-1A1B-4B76-8FF5-A195D3133C85}" srcId="{778BC742-F03C-4AFF-877C-1D549DF72446}" destId="{95DF688C-BC5A-4B81-A4C4-1D0F12B2F595}" srcOrd="2" destOrd="0" parTransId="{88577F18-276C-49B2-BC13-00AB521708EF}" sibTransId="{D1007A20-13D2-4C86-A6DF-43C3BEFC5DC8}"/>
    <dgm:cxn modelId="{70B95F55-E4A7-43EE-B4A2-C7FDDD1C0B2F}" srcId="{778BC742-F03C-4AFF-877C-1D549DF72446}" destId="{5630D963-0660-4F45-96B3-C7E386448855}" srcOrd="0" destOrd="0" parTransId="{41EFF1BC-8D6D-4226-BD70-11DEC94031C0}" sibTransId="{3DC24C54-58C5-4D38-B0B4-4CA1197FC4EC}"/>
    <dgm:cxn modelId="{E5CE1577-5EA7-4C68-A78C-3E344F6A475F}" type="presOf" srcId="{778BC742-F03C-4AFF-877C-1D549DF72446}" destId="{BCC57A18-98A7-4F88-A5F1-91E837F458E2}" srcOrd="0" destOrd="0" presId="urn:microsoft.com/office/officeart/2005/8/layout/pList2"/>
    <dgm:cxn modelId="{C95C7A57-8824-4DC8-9E9A-FE70DFF5BFB4}" type="presOf" srcId="{D1007A20-13D2-4C86-A6DF-43C3BEFC5DC8}" destId="{06F579F2-F703-4DAB-9AF9-E19CE9B12BD6}" srcOrd="0" destOrd="0" presId="urn:microsoft.com/office/officeart/2005/8/layout/pList2"/>
    <dgm:cxn modelId="{CB45B484-664B-438F-AF4D-C19DD1CF20C3}" srcId="{778BC742-F03C-4AFF-877C-1D549DF72446}" destId="{1F320938-ABA3-4C62-AADA-73165E2E2510}" srcOrd="1" destOrd="0" parTransId="{BF3B7880-CE55-4899-8C59-36E58FA31E3A}" sibTransId="{8CD813DB-5E30-49C1-B0CA-0CF3EBB5FB50}"/>
    <dgm:cxn modelId="{5467C09A-E058-45F8-BEFD-7378B1983C35}" srcId="{778BC742-F03C-4AFF-877C-1D549DF72446}" destId="{B9DB2FF8-724E-461C-9626-0350165B1236}" srcOrd="3" destOrd="0" parTransId="{CA848D14-F25E-4F3D-AE87-3B10C1BD71B7}" sibTransId="{83744670-7271-4603-A11D-F3859444D7A2}"/>
    <dgm:cxn modelId="{E9D3A1B9-662C-41A8-A998-8D09F8760382}" type="presOf" srcId="{5630D963-0660-4F45-96B3-C7E386448855}" destId="{C16B6E08-A293-4BBF-9C1C-98A43B89E392}" srcOrd="0" destOrd="0" presId="urn:microsoft.com/office/officeart/2005/8/layout/pList2"/>
    <dgm:cxn modelId="{757178CA-D238-460C-8FF5-021D28E94EC3}" type="presOf" srcId="{95DF688C-BC5A-4B81-A4C4-1D0F12B2F595}" destId="{2F70456B-0F62-45D3-870B-EEC4D1213276}" srcOrd="0" destOrd="0" presId="urn:microsoft.com/office/officeart/2005/8/layout/pList2"/>
    <dgm:cxn modelId="{946B41E6-6B14-467C-A206-564238116D83}" type="presOf" srcId="{8CD813DB-5E30-49C1-B0CA-0CF3EBB5FB50}" destId="{6235E441-858C-48DD-BC97-9578CB545192}" srcOrd="0" destOrd="0" presId="urn:microsoft.com/office/officeart/2005/8/layout/pList2"/>
    <dgm:cxn modelId="{AB74D977-B191-4B48-9124-25EE044B3419}" type="presParOf" srcId="{BCC57A18-98A7-4F88-A5F1-91E837F458E2}" destId="{F07DE89E-A3FC-4DE9-95FF-9CACD9A6FC49}" srcOrd="0" destOrd="0" presId="urn:microsoft.com/office/officeart/2005/8/layout/pList2"/>
    <dgm:cxn modelId="{6F26E034-DD3C-421C-A9AA-1C9E944CF7AA}" type="presParOf" srcId="{BCC57A18-98A7-4F88-A5F1-91E837F458E2}" destId="{BE0F0C54-07F7-410C-B5B9-723AC3E19EC5}" srcOrd="1" destOrd="0" presId="urn:microsoft.com/office/officeart/2005/8/layout/pList2"/>
    <dgm:cxn modelId="{52D5F085-FC55-49F2-B81F-D263F818DE6B}" type="presParOf" srcId="{BE0F0C54-07F7-410C-B5B9-723AC3E19EC5}" destId="{0E239C25-2672-4AC6-A7F5-7FCC1D08923E}" srcOrd="0" destOrd="0" presId="urn:microsoft.com/office/officeart/2005/8/layout/pList2"/>
    <dgm:cxn modelId="{EED73876-035E-4531-A561-35FCE198B303}" type="presParOf" srcId="{0E239C25-2672-4AC6-A7F5-7FCC1D08923E}" destId="{C16B6E08-A293-4BBF-9C1C-98A43B89E392}" srcOrd="0" destOrd="0" presId="urn:microsoft.com/office/officeart/2005/8/layout/pList2"/>
    <dgm:cxn modelId="{DF873B9D-704D-4527-8A00-F32B9701817E}" type="presParOf" srcId="{0E239C25-2672-4AC6-A7F5-7FCC1D08923E}" destId="{808B7673-F1F8-4EBD-BD90-CCAB3BBCE956}" srcOrd="1" destOrd="0" presId="urn:microsoft.com/office/officeart/2005/8/layout/pList2"/>
    <dgm:cxn modelId="{8AD65C57-0797-4C42-BE6B-6A75326A68C3}" type="presParOf" srcId="{0E239C25-2672-4AC6-A7F5-7FCC1D08923E}" destId="{99E1F288-4A84-484A-8F4C-EEF41B6256E0}" srcOrd="2" destOrd="0" presId="urn:microsoft.com/office/officeart/2005/8/layout/pList2"/>
    <dgm:cxn modelId="{1477CC45-13B8-40EC-A25C-6E12E5084BFE}" type="presParOf" srcId="{BE0F0C54-07F7-410C-B5B9-723AC3E19EC5}" destId="{D22BDDB9-73FE-48FA-85BE-DB2C31552421}" srcOrd="1" destOrd="0" presId="urn:microsoft.com/office/officeart/2005/8/layout/pList2"/>
    <dgm:cxn modelId="{D54D55FB-D35B-4271-8A70-D2D431C4F77F}" type="presParOf" srcId="{BE0F0C54-07F7-410C-B5B9-723AC3E19EC5}" destId="{ABBB3122-6BA5-4264-80EA-A67B8276FB28}" srcOrd="2" destOrd="0" presId="urn:microsoft.com/office/officeart/2005/8/layout/pList2"/>
    <dgm:cxn modelId="{9A70AD18-020D-41AA-8A38-9E111641A23F}" type="presParOf" srcId="{ABBB3122-6BA5-4264-80EA-A67B8276FB28}" destId="{B46C2B4D-65AC-4B34-AD29-16E54BC905E5}" srcOrd="0" destOrd="0" presId="urn:microsoft.com/office/officeart/2005/8/layout/pList2"/>
    <dgm:cxn modelId="{CE964245-682F-447D-B896-3FFF1B195656}" type="presParOf" srcId="{ABBB3122-6BA5-4264-80EA-A67B8276FB28}" destId="{84801671-BCC8-4D58-8E94-ACEEE325EC80}" srcOrd="1" destOrd="0" presId="urn:microsoft.com/office/officeart/2005/8/layout/pList2"/>
    <dgm:cxn modelId="{B29D1509-0409-49D9-83B0-45B5AC23249E}" type="presParOf" srcId="{ABBB3122-6BA5-4264-80EA-A67B8276FB28}" destId="{F02D0839-4734-449D-A765-33F9B94071CF}" srcOrd="2" destOrd="0" presId="urn:microsoft.com/office/officeart/2005/8/layout/pList2"/>
    <dgm:cxn modelId="{67D7F84C-5943-4FB8-894C-3598E1AE19B5}" type="presParOf" srcId="{BE0F0C54-07F7-410C-B5B9-723AC3E19EC5}" destId="{6235E441-858C-48DD-BC97-9578CB545192}" srcOrd="3" destOrd="0" presId="urn:microsoft.com/office/officeart/2005/8/layout/pList2"/>
    <dgm:cxn modelId="{A27690A1-B088-48E7-B878-05AD6B835F72}" type="presParOf" srcId="{BE0F0C54-07F7-410C-B5B9-723AC3E19EC5}" destId="{54115DD8-FA7B-48AE-B051-2A79EEF42F27}" srcOrd="4" destOrd="0" presId="urn:microsoft.com/office/officeart/2005/8/layout/pList2"/>
    <dgm:cxn modelId="{21968D60-039E-4775-A2E6-B10F5C9B3BB7}" type="presParOf" srcId="{54115DD8-FA7B-48AE-B051-2A79EEF42F27}" destId="{2F70456B-0F62-45D3-870B-EEC4D1213276}" srcOrd="0" destOrd="0" presId="urn:microsoft.com/office/officeart/2005/8/layout/pList2"/>
    <dgm:cxn modelId="{C389AF40-27D9-4E83-BC63-8E10F5ADF7D2}" type="presParOf" srcId="{54115DD8-FA7B-48AE-B051-2A79EEF42F27}" destId="{0AC82F7C-DF2D-4DE1-AE69-409AE98C4159}" srcOrd="1" destOrd="0" presId="urn:microsoft.com/office/officeart/2005/8/layout/pList2"/>
    <dgm:cxn modelId="{3BB54FB3-14C2-497F-BBED-869C9D15D019}" type="presParOf" srcId="{54115DD8-FA7B-48AE-B051-2A79EEF42F27}" destId="{2DF6137C-C642-4539-9EBF-D3946774C9DC}" srcOrd="2" destOrd="0" presId="urn:microsoft.com/office/officeart/2005/8/layout/pList2"/>
    <dgm:cxn modelId="{72122646-F064-4ED2-8472-D0850CF884FD}" type="presParOf" srcId="{BE0F0C54-07F7-410C-B5B9-723AC3E19EC5}" destId="{06F579F2-F703-4DAB-9AF9-E19CE9B12BD6}" srcOrd="5" destOrd="0" presId="urn:microsoft.com/office/officeart/2005/8/layout/pList2"/>
    <dgm:cxn modelId="{B4D3C65B-8FDC-4ECE-8C3B-4BF7FCD01FF4}" type="presParOf" srcId="{BE0F0C54-07F7-410C-B5B9-723AC3E19EC5}" destId="{7170E0DE-9F11-4995-802B-7B18811815DF}" srcOrd="6" destOrd="0" presId="urn:microsoft.com/office/officeart/2005/8/layout/pList2"/>
    <dgm:cxn modelId="{7C737C24-E929-42C5-8843-65DBE2E408E4}" type="presParOf" srcId="{7170E0DE-9F11-4995-802B-7B18811815DF}" destId="{9A83BDC4-9AD1-49B7-B9A9-BBB57F350C5E}" srcOrd="0" destOrd="0" presId="urn:microsoft.com/office/officeart/2005/8/layout/pList2"/>
    <dgm:cxn modelId="{327B30C6-BCF0-4F67-A7B0-D9C3A610263F}" type="presParOf" srcId="{7170E0DE-9F11-4995-802B-7B18811815DF}" destId="{CC7E1267-C330-45E8-A3D1-38C84787006C}" srcOrd="1" destOrd="0" presId="urn:microsoft.com/office/officeart/2005/8/layout/pList2"/>
    <dgm:cxn modelId="{2BA50DB9-42CB-4CBB-A642-22952023D10E}" type="presParOf" srcId="{7170E0DE-9F11-4995-802B-7B18811815DF}" destId="{3474E677-0991-4FBB-ABBC-6B97EFE4303D}"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8BC742-F03C-4AFF-877C-1D549DF72446}" type="doc">
      <dgm:prSet loTypeId="urn:microsoft.com/office/officeart/2005/8/layout/pList2" loCatId="list" qsTypeId="urn:microsoft.com/office/officeart/2005/8/quickstyle/simple1" qsCatId="simple" csTypeId="urn:microsoft.com/office/officeart/2005/8/colors/accent1_2" csCatId="accent1" phldr="1"/>
      <dgm:spPr/>
    </dgm:pt>
    <dgm:pt modelId="{5630D963-0660-4F45-96B3-C7E386448855}">
      <dgm:prSet phldrT="[Tekst]" custT="1"/>
      <dgm:spPr>
        <a:solidFill>
          <a:srgbClr val="94C7B0"/>
        </a:solidFill>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dirty="0">
              <a:ln>
                <a:noFill/>
              </a:ln>
              <a:solidFill>
                <a:schemeClr val="bg1"/>
              </a:solidFill>
              <a:effectLst/>
              <a:latin typeface="Arial" panose="020B0604020202020204" pitchFamily="34" charset="0"/>
            </a:rPr>
            <a:t>Consultez des magazines sur l'alimentation, des informations locales ou des publications communautaires, mais vérifiez toujours l'origine de l'information.</a:t>
          </a:r>
          <a:endParaRPr lang="en-GB" sz="1800" b="0" noProof="0" dirty="0">
            <a:solidFill>
              <a:schemeClr val="bg1"/>
            </a:solidFill>
          </a:endParaRPr>
        </a:p>
        <a:p>
          <a:pPr marL="0" lvl="0" defTabSz="889000">
            <a:lnSpc>
              <a:spcPct val="90000"/>
            </a:lnSpc>
            <a:spcBef>
              <a:spcPct val="0"/>
            </a:spcBef>
            <a:spcAft>
              <a:spcPct val="35000"/>
            </a:spcAft>
            <a:buNone/>
          </a:pPr>
          <a:endParaRPr lang="en-GB" sz="1800" b="1" noProof="0" dirty="0"/>
        </a:p>
      </dgm:t>
    </dgm:pt>
    <dgm:pt modelId="{41EFF1BC-8D6D-4226-BD70-11DEC94031C0}" type="parTrans" cxnId="{70B95F55-E4A7-43EE-B4A2-C7FDDD1C0B2F}">
      <dgm:prSet/>
      <dgm:spPr/>
      <dgm:t>
        <a:bodyPr/>
        <a:lstStyle/>
        <a:p>
          <a:endParaRPr lang="en-GB"/>
        </a:p>
      </dgm:t>
    </dgm:pt>
    <dgm:pt modelId="{3DC24C54-58C5-4D38-B0B4-4CA1197FC4EC}" type="sibTrans" cxnId="{70B95F55-E4A7-43EE-B4A2-C7FDDD1C0B2F}">
      <dgm:prSet/>
      <dgm:spPr/>
      <dgm:t>
        <a:bodyPr/>
        <a:lstStyle/>
        <a:p>
          <a:endParaRPr lang="en-GB"/>
        </a:p>
      </dgm:t>
    </dgm:pt>
    <dgm:pt modelId="{1F320938-ABA3-4C62-AADA-73165E2E2510}">
      <dgm:prSet phldrT="[Tekst]" custT="1"/>
      <dgm:spPr>
        <a:solidFill>
          <a:srgbClr val="94C7B0"/>
        </a:solidFill>
        <a:ln>
          <a:noFill/>
        </a:ln>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noProof="0" dirty="0">
              <a:ln>
                <a:noFill/>
              </a:ln>
              <a:solidFill>
                <a:prstClr val="white"/>
              </a:solidFill>
              <a:effectLst/>
              <a:latin typeface="Arial" panose="020B0604020202020204" pitchFamily="34" charset="0"/>
              <a:ea typeface="+mn-ea"/>
              <a:cs typeface="+mn-cs"/>
            </a:rPr>
            <a:t>Visitez les sites web des autorités locales, des agences commerciales ou des organisations d'aide aux migrants liés à l'alimentation, à la restauration ou à l'hôtellerie.</a:t>
          </a:r>
        </a:p>
      </dgm:t>
    </dgm:pt>
    <dgm:pt modelId="{BF3B7880-CE55-4899-8C59-36E58FA31E3A}" type="parTrans" cxnId="{CB45B484-664B-438F-AF4D-C19DD1CF20C3}">
      <dgm:prSet/>
      <dgm:spPr/>
      <dgm:t>
        <a:bodyPr/>
        <a:lstStyle/>
        <a:p>
          <a:endParaRPr lang="en-GB"/>
        </a:p>
      </dgm:t>
    </dgm:pt>
    <dgm:pt modelId="{8CD813DB-5E30-49C1-B0CA-0CF3EBB5FB50}" type="sibTrans" cxnId="{CB45B484-664B-438F-AF4D-C19DD1CF20C3}">
      <dgm:prSet/>
      <dgm:spPr/>
      <dgm:t>
        <a:bodyPr/>
        <a:lstStyle/>
        <a:p>
          <a:endParaRPr lang="en-GB"/>
        </a:p>
      </dgm:t>
    </dgm:pt>
    <dgm:pt modelId="{95DF688C-BC5A-4B81-A4C4-1D0F12B2F595}">
      <dgm:prSet phldrT="[Tekst]" custT="1"/>
      <dgm:spPr>
        <a:solidFill>
          <a:srgbClr val="94C7B0"/>
        </a:solidFill>
        <a:ln>
          <a:noFill/>
        </a:ln>
      </dgm:spPr>
      <dgm:t>
        <a:bodyPr/>
        <a:lstStyle/>
        <a:p>
          <a:r>
            <a:rPr kumimoji="0" lang="en-GB" sz="1800" b="0" i="0" u="none" strike="noStrike" kern="1200" cap="none" normalizeH="0" baseline="0" noProof="0" dirty="0">
              <a:ln>
                <a:noFill/>
              </a:ln>
              <a:solidFill>
                <a:prstClr val="white"/>
              </a:solidFill>
              <a:effectLst/>
              <a:latin typeface="Arial" panose="020B0604020202020204" pitchFamily="34" charset="0"/>
              <a:ea typeface="+mn-ea"/>
              <a:cs typeface="+mn-cs"/>
            </a:rPr>
            <a:t>Effectuez des recherches en ligne en utilisant des termes tels que "demande d'aliments traditionnels en Suède" ou "marché de la boulangerie artisanale en Irlande".</a:t>
          </a:r>
        </a:p>
      </dgm:t>
    </dgm:pt>
    <dgm:pt modelId="{88577F18-276C-49B2-BC13-00AB521708EF}" type="parTrans" cxnId="{4C50BF51-1A1B-4B76-8FF5-A195D3133C85}">
      <dgm:prSet/>
      <dgm:spPr/>
      <dgm:t>
        <a:bodyPr/>
        <a:lstStyle/>
        <a:p>
          <a:endParaRPr lang="en-GB"/>
        </a:p>
      </dgm:t>
    </dgm:pt>
    <dgm:pt modelId="{D1007A20-13D2-4C86-A6DF-43C3BEFC5DC8}" type="sibTrans" cxnId="{4C50BF51-1A1B-4B76-8FF5-A195D3133C85}">
      <dgm:prSet/>
      <dgm:spPr/>
      <dgm:t>
        <a:bodyPr/>
        <a:lstStyle/>
        <a:p>
          <a:endParaRPr lang="en-GB"/>
        </a:p>
      </dgm:t>
    </dgm:pt>
    <dgm:pt modelId="{BCC57A18-98A7-4F88-A5F1-91E837F458E2}" type="pres">
      <dgm:prSet presAssocID="{778BC742-F03C-4AFF-877C-1D549DF72446}" presName="Name0" presStyleCnt="0">
        <dgm:presLayoutVars>
          <dgm:dir/>
          <dgm:resizeHandles val="exact"/>
        </dgm:presLayoutVars>
      </dgm:prSet>
      <dgm:spPr/>
    </dgm:pt>
    <dgm:pt modelId="{F07DE89E-A3FC-4DE9-95FF-9CACD9A6FC49}" type="pres">
      <dgm:prSet presAssocID="{778BC742-F03C-4AFF-877C-1D549DF72446}" presName="bkgdShp" presStyleLbl="alignAccFollowNode1" presStyleIdx="0" presStyleCnt="1"/>
      <dgm:spPr>
        <a:solidFill>
          <a:srgbClr val="B6D1E1">
            <a:alpha val="90000"/>
          </a:srgbClr>
        </a:solidFill>
        <a:ln>
          <a:noFill/>
        </a:ln>
      </dgm:spPr>
    </dgm:pt>
    <dgm:pt modelId="{BE0F0C54-07F7-410C-B5B9-723AC3E19EC5}" type="pres">
      <dgm:prSet presAssocID="{778BC742-F03C-4AFF-877C-1D549DF72446}" presName="linComp" presStyleCnt="0"/>
      <dgm:spPr/>
    </dgm:pt>
    <dgm:pt modelId="{0E239C25-2672-4AC6-A7F5-7FCC1D08923E}" type="pres">
      <dgm:prSet presAssocID="{5630D963-0660-4F45-96B3-C7E386448855}" presName="compNode" presStyleCnt="0"/>
      <dgm:spPr/>
    </dgm:pt>
    <dgm:pt modelId="{C16B6E08-A293-4BBF-9C1C-98A43B89E392}" type="pres">
      <dgm:prSet presAssocID="{5630D963-0660-4F45-96B3-C7E386448855}" presName="node" presStyleLbl="node1" presStyleIdx="0" presStyleCnt="3">
        <dgm:presLayoutVars>
          <dgm:bulletEnabled val="1"/>
        </dgm:presLayoutVars>
      </dgm:prSet>
      <dgm:spPr/>
    </dgm:pt>
    <dgm:pt modelId="{808B7673-F1F8-4EBD-BD90-CCAB3BBCE956}" type="pres">
      <dgm:prSet presAssocID="{5630D963-0660-4F45-96B3-C7E386448855}" presName="invisiNode" presStyleLbl="node1" presStyleIdx="0" presStyleCnt="3"/>
      <dgm:spPr/>
    </dgm:pt>
    <dgm:pt modelId="{99E1F288-4A84-484A-8F4C-EEF41B6256E0}" type="pres">
      <dgm:prSet presAssocID="{5630D963-0660-4F45-96B3-C7E386448855}" presName="imagNode" presStyleLbl="fgImgPlace1" presStyleIdx="0" presStyleCnt="3"/>
      <dgm:spPr>
        <a:blipFill>
          <a:blip xmlns:r="http://schemas.openxmlformats.org/officeDocument/2006/relationships" r:embed="rId1"/>
          <a:srcRect/>
          <a:stretch>
            <a:fillRect t="-32000" b="-32000"/>
          </a:stretch>
        </a:blipFill>
        <a:ln>
          <a:noFill/>
        </a:ln>
      </dgm:spPr>
    </dgm:pt>
    <dgm:pt modelId="{D22BDDB9-73FE-48FA-85BE-DB2C31552421}" type="pres">
      <dgm:prSet presAssocID="{3DC24C54-58C5-4D38-B0B4-4CA1197FC4EC}" presName="sibTrans" presStyleLbl="sibTrans2D1" presStyleIdx="0" presStyleCnt="0"/>
      <dgm:spPr/>
    </dgm:pt>
    <dgm:pt modelId="{ABBB3122-6BA5-4264-80EA-A67B8276FB28}" type="pres">
      <dgm:prSet presAssocID="{1F320938-ABA3-4C62-AADA-73165E2E2510}" presName="compNode" presStyleCnt="0"/>
      <dgm:spPr/>
    </dgm:pt>
    <dgm:pt modelId="{B46C2B4D-65AC-4B34-AD29-16E54BC905E5}" type="pres">
      <dgm:prSet presAssocID="{1F320938-ABA3-4C62-AADA-73165E2E2510}" presName="node" presStyleLbl="node1" presStyleIdx="1" presStyleCnt="3">
        <dgm:presLayoutVars>
          <dgm:bulletEnabled val="1"/>
        </dgm:presLayoutVars>
      </dgm:prSet>
      <dgm:spPr/>
    </dgm:pt>
    <dgm:pt modelId="{84801671-BCC8-4D58-8E94-ACEEE325EC80}" type="pres">
      <dgm:prSet presAssocID="{1F320938-ABA3-4C62-AADA-73165E2E2510}" presName="invisiNode" presStyleLbl="node1" presStyleIdx="1" presStyleCnt="3"/>
      <dgm:spPr/>
    </dgm:pt>
    <dgm:pt modelId="{F02D0839-4734-449D-A765-33F9B94071CF}" type="pres">
      <dgm:prSet presAssocID="{1F320938-ABA3-4C62-AADA-73165E2E2510}" presName="imagNode" presStyleLbl="fgImgPlace1" presStyleIdx="1" presStyleCnt="3"/>
      <dgm:spPr>
        <a:blipFill dpi="0" rotWithShape="1">
          <a:blip xmlns:r="http://schemas.openxmlformats.org/officeDocument/2006/relationships" r:embed="rId2"/>
          <a:srcRect/>
          <a:stretch>
            <a:fillRect l="445" t="-18182" r="-445" b="-45818"/>
          </a:stretch>
        </a:blipFill>
        <a:ln>
          <a:noFill/>
        </a:ln>
      </dgm:spPr>
    </dgm:pt>
    <dgm:pt modelId="{6235E441-858C-48DD-BC97-9578CB545192}" type="pres">
      <dgm:prSet presAssocID="{8CD813DB-5E30-49C1-B0CA-0CF3EBB5FB50}" presName="sibTrans" presStyleLbl="sibTrans2D1" presStyleIdx="0" presStyleCnt="0"/>
      <dgm:spPr/>
    </dgm:pt>
    <dgm:pt modelId="{54115DD8-FA7B-48AE-B051-2A79EEF42F27}" type="pres">
      <dgm:prSet presAssocID="{95DF688C-BC5A-4B81-A4C4-1D0F12B2F595}" presName="compNode" presStyleCnt="0"/>
      <dgm:spPr/>
    </dgm:pt>
    <dgm:pt modelId="{2F70456B-0F62-45D3-870B-EEC4D1213276}" type="pres">
      <dgm:prSet presAssocID="{95DF688C-BC5A-4B81-A4C4-1D0F12B2F595}" presName="node" presStyleLbl="node1" presStyleIdx="2" presStyleCnt="3">
        <dgm:presLayoutVars>
          <dgm:bulletEnabled val="1"/>
        </dgm:presLayoutVars>
      </dgm:prSet>
      <dgm:spPr/>
    </dgm:pt>
    <dgm:pt modelId="{0AC82F7C-DF2D-4DE1-AE69-409AE98C4159}" type="pres">
      <dgm:prSet presAssocID="{95DF688C-BC5A-4B81-A4C4-1D0F12B2F595}" presName="invisiNode" presStyleLbl="node1" presStyleIdx="2" presStyleCnt="3"/>
      <dgm:spPr/>
    </dgm:pt>
    <dgm:pt modelId="{2DF6137C-C642-4539-9EBF-D3946774C9DC}" type="pres">
      <dgm:prSet presAssocID="{95DF688C-BC5A-4B81-A4C4-1D0F12B2F595}" presName="imagNode" presStyleLbl="fgImgPlace1" presStyleIdx="2" presStyleCnt="3"/>
      <dgm:spPr>
        <a:blipFill dpi="0" rotWithShape="1">
          <a:blip xmlns:r="http://schemas.openxmlformats.org/officeDocument/2006/relationships" r:embed="rId3"/>
          <a:srcRect/>
          <a:stretch>
            <a:fillRect t="-32949" b="-31051"/>
          </a:stretch>
        </a:blipFill>
        <a:ln>
          <a:noFill/>
        </a:ln>
      </dgm:spPr>
    </dgm:pt>
  </dgm:ptLst>
  <dgm:cxnLst>
    <dgm:cxn modelId="{2BDA5F05-44B0-4A41-8122-0EA40978351B}" type="presOf" srcId="{3DC24C54-58C5-4D38-B0B4-4CA1197FC4EC}" destId="{D22BDDB9-73FE-48FA-85BE-DB2C31552421}" srcOrd="0" destOrd="0" presId="urn:microsoft.com/office/officeart/2005/8/layout/pList2"/>
    <dgm:cxn modelId="{9EB83B61-3372-4DA0-B864-4550FE422425}" type="presOf" srcId="{1F320938-ABA3-4C62-AADA-73165E2E2510}" destId="{B46C2B4D-65AC-4B34-AD29-16E54BC905E5}" srcOrd="0" destOrd="0" presId="urn:microsoft.com/office/officeart/2005/8/layout/pList2"/>
    <dgm:cxn modelId="{4C50BF51-1A1B-4B76-8FF5-A195D3133C85}" srcId="{778BC742-F03C-4AFF-877C-1D549DF72446}" destId="{95DF688C-BC5A-4B81-A4C4-1D0F12B2F595}" srcOrd="2" destOrd="0" parTransId="{88577F18-276C-49B2-BC13-00AB521708EF}" sibTransId="{D1007A20-13D2-4C86-A6DF-43C3BEFC5DC8}"/>
    <dgm:cxn modelId="{70B95F55-E4A7-43EE-B4A2-C7FDDD1C0B2F}" srcId="{778BC742-F03C-4AFF-877C-1D549DF72446}" destId="{5630D963-0660-4F45-96B3-C7E386448855}" srcOrd="0" destOrd="0" parTransId="{41EFF1BC-8D6D-4226-BD70-11DEC94031C0}" sibTransId="{3DC24C54-58C5-4D38-B0B4-4CA1197FC4EC}"/>
    <dgm:cxn modelId="{E5CE1577-5EA7-4C68-A78C-3E344F6A475F}" type="presOf" srcId="{778BC742-F03C-4AFF-877C-1D549DF72446}" destId="{BCC57A18-98A7-4F88-A5F1-91E837F458E2}" srcOrd="0" destOrd="0" presId="urn:microsoft.com/office/officeart/2005/8/layout/pList2"/>
    <dgm:cxn modelId="{CB45B484-664B-438F-AF4D-C19DD1CF20C3}" srcId="{778BC742-F03C-4AFF-877C-1D549DF72446}" destId="{1F320938-ABA3-4C62-AADA-73165E2E2510}" srcOrd="1" destOrd="0" parTransId="{BF3B7880-CE55-4899-8C59-36E58FA31E3A}" sibTransId="{8CD813DB-5E30-49C1-B0CA-0CF3EBB5FB50}"/>
    <dgm:cxn modelId="{E9D3A1B9-662C-41A8-A998-8D09F8760382}" type="presOf" srcId="{5630D963-0660-4F45-96B3-C7E386448855}" destId="{C16B6E08-A293-4BBF-9C1C-98A43B89E392}" srcOrd="0" destOrd="0" presId="urn:microsoft.com/office/officeart/2005/8/layout/pList2"/>
    <dgm:cxn modelId="{757178CA-D238-460C-8FF5-021D28E94EC3}" type="presOf" srcId="{95DF688C-BC5A-4B81-A4C4-1D0F12B2F595}" destId="{2F70456B-0F62-45D3-870B-EEC4D1213276}" srcOrd="0" destOrd="0" presId="urn:microsoft.com/office/officeart/2005/8/layout/pList2"/>
    <dgm:cxn modelId="{946B41E6-6B14-467C-A206-564238116D83}" type="presOf" srcId="{8CD813DB-5E30-49C1-B0CA-0CF3EBB5FB50}" destId="{6235E441-858C-48DD-BC97-9578CB545192}" srcOrd="0" destOrd="0" presId="urn:microsoft.com/office/officeart/2005/8/layout/pList2"/>
    <dgm:cxn modelId="{AB74D977-B191-4B48-9124-25EE044B3419}" type="presParOf" srcId="{BCC57A18-98A7-4F88-A5F1-91E837F458E2}" destId="{F07DE89E-A3FC-4DE9-95FF-9CACD9A6FC49}" srcOrd="0" destOrd="0" presId="urn:microsoft.com/office/officeart/2005/8/layout/pList2"/>
    <dgm:cxn modelId="{6F26E034-DD3C-421C-A9AA-1C9E944CF7AA}" type="presParOf" srcId="{BCC57A18-98A7-4F88-A5F1-91E837F458E2}" destId="{BE0F0C54-07F7-410C-B5B9-723AC3E19EC5}" srcOrd="1" destOrd="0" presId="urn:microsoft.com/office/officeart/2005/8/layout/pList2"/>
    <dgm:cxn modelId="{52D5F085-FC55-49F2-B81F-D263F818DE6B}" type="presParOf" srcId="{BE0F0C54-07F7-410C-B5B9-723AC3E19EC5}" destId="{0E239C25-2672-4AC6-A7F5-7FCC1D08923E}" srcOrd="0" destOrd="0" presId="urn:microsoft.com/office/officeart/2005/8/layout/pList2"/>
    <dgm:cxn modelId="{EED73876-035E-4531-A561-35FCE198B303}" type="presParOf" srcId="{0E239C25-2672-4AC6-A7F5-7FCC1D08923E}" destId="{C16B6E08-A293-4BBF-9C1C-98A43B89E392}" srcOrd="0" destOrd="0" presId="urn:microsoft.com/office/officeart/2005/8/layout/pList2"/>
    <dgm:cxn modelId="{DF873B9D-704D-4527-8A00-F32B9701817E}" type="presParOf" srcId="{0E239C25-2672-4AC6-A7F5-7FCC1D08923E}" destId="{808B7673-F1F8-4EBD-BD90-CCAB3BBCE956}" srcOrd="1" destOrd="0" presId="urn:microsoft.com/office/officeart/2005/8/layout/pList2"/>
    <dgm:cxn modelId="{8AD65C57-0797-4C42-BE6B-6A75326A68C3}" type="presParOf" srcId="{0E239C25-2672-4AC6-A7F5-7FCC1D08923E}" destId="{99E1F288-4A84-484A-8F4C-EEF41B6256E0}" srcOrd="2" destOrd="0" presId="urn:microsoft.com/office/officeart/2005/8/layout/pList2"/>
    <dgm:cxn modelId="{1477CC45-13B8-40EC-A25C-6E12E5084BFE}" type="presParOf" srcId="{BE0F0C54-07F7-410C-B5B9-723AC3E19EC5}" destId="{D22BDDB9-73FE-48FA-85BE-DB2C31552421}" srcOrd="1" destOrd="0" presId="urn:microsoft.com/office/officeart/2005/8/layout/pList2"/>
    <dgm:cxn modelId="{D54D55FB-D35B-4271-8A70-D2D431C4F77F}" type="presParOf" srcId="{BE0F0C54-07F7-410C-B5B9-723AC3E19EC5}" destId="{ABBB3122-6BA5-4264-80EA-A67B8276FB28}" srcOrd="2" destOrd="0" presId="urn:microsoft.com/office/officeart/2005/8/layout/pList2"/>
    <dgm:cxn modelId="{9A70AD18-020D-41AA-8A38-9E111641A23F}" type="presParOf" srcId="{ABBB3122-6BA5-4264-80EA-A67B8276FB28}" destId="{B46C2B4D-65AC-4B34-AD29-16E54BC905E5}" srcOrd="0" destOrd="0" presId="urn:microsoft.com/office/officeart/2005/8/layout/pList2"/>
    <dgm:cxn modelId="{CE964245-682F-447D-B896-3FFF1B195656}" type="presParOf" srcId="{ABBB3122-6BA5-4264-80EA-A67B8276FB28}" destId="{84801671-BCC8-4D58-8E94-ACEEE325EC80}" srcOrd="1" destOrd="0" presId="urn:microsoft.com/office/officeart/2005/8/layout/pList2"/>
    <dgm:cxn modelId="{B29D1509-0409-49D9-83B0-45B5AC23249E}" type="presParOf" srcId="{ABBB3122-6BA5-4264-80EA-A67B8276FB28}" destId="{F02D0839-4734-449D-A765-33F9B94071CF}" srcOrd="2" destOrd="0" presId="urn:microsoft.com/office/officeart/2005/8/layout/pList2"/>
    <dgm:cxn modelId="{67D7F84C-5943-4FB8-894C-3598E1AE19B5}" type="presParOf" srcId="{BE0F0C54-07F7-410C-B5B9-723AC3E19EC5}" destId="{6235E441-858C-48DD-BC97-9578CB545192}" srcOrd="3" destOrd="0" presId="urn:microsoft.com/office/officeart/2005/8/layout/pList2"/>
    <dgm:cxn modelId="{A27690A1-B088-48E7-B878-05AD6B835F72}" type="presParOf" srcId="{BE0F0C54-07F7-410C-B5B9-723AC3E19EC5}" destId="{54115DD8-FA7B-48AE-B051-2A79EEF42F27}" srcOrd="4" destOrd="0" presId="urn:microsoft.com/office/officeart/2005/8/layout/pList2"/>
    <dgm:cxn modelId="{21968D60-039E-4775-A2E6-B10F5C9B3BB7}" type="presParOf" srcId="{54115DD8-FA7B-48AE-B051-2A79EEF42F27}" destId="{2F70456B-0F62-45D3-870B-EEC4D1213276}" srcOrd="0" destOrd="0" presId="urn:microsoft.com/office/officeart/2005/8/layout/pList2"/>
    <dgm:cxn modelId="{C389AF40-27D9-4E83-BC63-8E10F5ADF7D2}" type="presParOf" srcId="{54115DD8-FA7B-48AE-B051-2A79EEF42F27}" destId="{0AC82F7C-DF2D-4DE1-AE69-409AE98C4159}" srcOrd="1" destOrd="0" presId="urn:microsoft.com/office/officeart/2005/8/layout/pList2"/>
    <dgm:cxn modelId="{3BB54FB3-14C2-497F-BBED-869C9D15D019}" type="presParOf" srcId="{54115DD8-FA7B-48AE-B051-2A79EEF42F27}" destId="{2DF6137C-C642-4539-9EBF-D3946774C9D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13EEBD-E342-48EA-98A7-419B7B10EC2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GB"/>
        </a:p>
      </dgm:t>
    </dgm:pt>
    <dgm:pt modelId="{BFEE1EFC-ABDE-408A-BD96-72160ACC81D9}">
      <dgm:prSet phldrT="[Tekst]"/>
      <dgm:spPr/>
      <dgm:t>
        <a:bodyPr/>
        <a:lstStyle/>
        <a:p>
          <a:r>
            <a:rPr kumimoji="0" lang="en-GB" b="1" i="0" u="none" strike="noStrike" cap="none" normalizeH="0" baseline="0" noProof="0" dirty="0">
              <a:ln>
                <a:noFill/>
              </a:ln>
              <a:solidFill>
                <a:schemeClr val="tx1"/>
              </a:solidFill>
              <a:effectLst/>
              <a:latin typeface="+mn-lt"/>
            </a:rPr>
            <a:t>Entretiens approfondis </a:t>
          </a:r>
          <a:endParaRPr lang="en-GB" noProof="0" dirty="0">
            <a:latin typeface="+mn-lt"/>
          </a:endParaRPr>
        </a:p>
      </dgm:t>
    </dgm:pt>
    <dgm:pt modelId="{6F88E6B1-7320-43E5-83C4-F38B6DC9BA12}" type="parTrans" cxnId="{5284E68F-F6CB-4E0C-8E79-4BE77E187422}">
      <dgm:prSet/>
      <dgm:spPr/>
      <dgm:t>
        <a:bodyPr/>
        <a:lstStyle/>
        <a:p>
          <a:endParaRPr lang="en-GB"/>
        </a:p>
      </dgm:t>
    </dgm:pt>
    <dgm:pt modelId="{948A704D-1088-4F7A-8760-737BCF9FDB86}" type="sibTrans" cxnId="{5284E68F-F6CB-4E0C-8E79-4BE77E187422}">
      <dgm:prSet/>
      <dgm:spPr/>
      <dgm:t>
        <a:bodyPr/>
        <a:lstStyle/>
        <a:p>
          <a:endParaRPr lang="en-GB"/>
        </a:p>
      </dgm:t>
    </dgm:pt>
    <dgm:pt modelId="{322708C3-EAF8-40D6-8130-B161D81B856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Conversations en tête-à-tête pour explorer les opinions et les sentiments</a:t>
          </a:r>
          <a:endParaRPr lang="en-GB" noProof="0" dirty="0"/>
        </a:p>
      </dgm:t>
    </dgm:pt>
    <dgm:pt modelId="{7E18B349-4DB5-4CD2-9052-F04D69BD3C93}" type="parTrans" cxnId="{ED3E3EDF-5527-4C04-A0B5-84BC9ACB0B4A}">
      <dgm:prSet/>
      <dgm:spPr/>
      <dgm:t>
        <a:bodyPr/>
        <a:lstStyle/>
        <a:p>
          <a:endParaRPr lang="en-GB"/>
        </a:p>
      </dgm:t>
    </dgm:pt>
    <dgm:pt modelId="{5600AD0C-0DE7-48C7-9106-C69D11479CBC}" type="sibTrans" cxnId="{ED3E3EDF-5527-4C04-A0B5-84BC9ACB0B4A}">
      <dgm:prSet/>
      <dgm:spPr/>
      <dgm:t>
        <a:bodyPr/>
        <a:lstStyle/>
        <a:p>
          <a:endParaRPr lang="en-GB"/>
        </a:p>
      </dgm:t>
    </dgm:pt>
    <dgm:pt modelId="{2055FA60-7780-402A-B436-3A929F48DD85}">
      <dgm:prSet phldrT="[Tekst]"/>
      <dgm:spPr/>
      <dgm:t>
        <a:bodyPr/>
        <a:lstStyle/>
        <a:p>
          <a:r>
            <a:rPr kumimoji="0" lang="en-GB" b="1" i="0" u="none" strike="noStrike" cap="none" normalizeH="0" baseline="0" noProof="0" dirty="0">
              <a:ln>
                <a:noFill/>
              </a:ln>
              <a:solidFill>
                <a:schemeClr val="tx1"/>
              </a:solidFill>
              <a:effectLst/>
              <a:latin typeface="+mn-lt"/>
            </a:rPr>
            <a:t>Groupes de discussion </a:t>
          </a:r>
          <a:endParaRPr lang="en-GB" noProof="0" dirty="0">
            <a:latin typeface="+mn-lt"/>
          </a:endParaRPr>
        </a:p>
      </dgm:t>
    </dgm:pt>
    <dgm:pt modelId="{30699F68-68E6-4DBD-A901-520F190CBEC2}" type="parTrans" cxnId="{1D27F27D-20F4-4838-9941-7D549B59D6F5}">
      <dgm:prSet/>
      <dgm:spPr/>
      <dgm:t>
        <a:bodyPr/>
        <a:lstStyle/>
        <a:p>
          <a:endParaRPr lang="en-GB"/>
        </a:p>
      </dgm:t>
    </dgm:pt>
    <dgm:pt modelId="{042ED57F-CF55-4725-A5AD-68180B1D5AA1}" type="sibTrans" cxnId="{1D27F27D-20F4-4838-9941-7D549B59D6F5}">
      <dgm:prSet/>
      <dgm:spPr/>
      <dgm:t>
        <a:bodyPr/>
        <a:lstStyle/>
        <a:p>
          <a:endParaRPr lang="en-GB"/>
        </a:p>
      </dgm:t>
    </dgm:pt>
    <dgm:pt modelId="{4DCD8D4A-EE46-4917-9262-E077F2A49BD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Discussions en petits groupes pour recueillir des points de vue et des idées partagés</a:t>
          </a:r>
          <a:endParaRPr lang="en-GB" noProof="0" dirty="0"/>
        </a:p>
      </dgm:t>
    </dgm:pt>
    <dgm:pt modelId="{18CC16AD-5001-45D9-8600-38C6889F7537}" type="parTrans" cxnId="{C11C9BB4-89A2-48BC-A603-D13F2816AAAE}">
      <dgm:prSet/>
      <dgm:spPr/>
      <dgm:t>
        <a:bodyPr/>
        <a:lstStyle/>
        <a:p>
          <a:endParaRPr lang="en-GB"/>
        </a:p>
      </dgm:t>
    </dgm:pt>
    <dgm:pt modelId="{F951762D-FB39-4F70-B3FA-57132DAE02DF}" type="sibTrans" cxnId="{C11C9BB4-89A2-48BC-A603-D13F2816AAAE}">
      <dgm:prSet/>
      <dgm:spPr/>
      <dgm:t>
        <a:bodyPr/>
        <a:lstStyle/>
        <a:p>
          <a:endParaRPr lang="en-GB"/>
        </a:p>
      </dgm:t>
    </dgm:pt>
    <dgm:pt modelId="{C8D6D2D0-35C4-468A-85B0-6E3774D0A7A8}">
      <dgm:prSet phldrT="[Tekst]" custT="1"/>
      <dgm:spPr/>
      <dgm:t>
        <a:bodyPr/>
        <a:lstStyle/>
        <a:p>
          <a:r>
            <a:rPr lang="en-GB" sz="2200" b="1" noProof="0" dirty="0">
              <a:latin typeface="+mn-lt"/>
            </a:rPr>
            <a:t>Étude de marché </a:t>
          </a:r>
          <a:r>
            <a:rPr kumimoji="0" lang="en-GB" sz="2200" b="1" i="0" u="none" strike="noStrike" cap="none" normalizeH="0" baseline="0" noProof="0" dirty="0">
              <a:ln>
                <a:noFill/>
              </a:ln>
              <a:solidFill>
                <a:schemeClr val="tx1"/>
              </a:solidFill>
              <a:effectLst/>
              <a:latin typeface="+mn-lt"/>
            </a:rPr>
            <a:t>Communautés</a:t>
          </a:r>
          <a:r>
            <a:rPr lang="en-GB" sz="2200" b="1" noProof="0" dirty="0">
              <a:latin typeface="+mn-lt"/>
            </a:rPr>
            <a:t> en ligne </a:t>
          </a:r>
        </a:p>
      </dgm:t>
    </dgm:pt>
    <dgm:pt modelId="{BEC1F76D-8831-4EC3-8DFB-3B2A4F591AA0}" type="parTrans" cxnId="{FC8E35E1-3F74-48E1-A38C-8EAA5676D959}">
      <dgm:prSet/>
      <dgm:spPr/>
      <dgm:t>
        <a:bodyPr/>
        <a:lstStyle/>
        <a:p>
          <a:endParaRPr lang="en-GB"/>
        </a:p>
      </dgm:t>
    </dgm:pt>
    <dgm:pt modelId="{E089F382-04E8-4F50-8FD5-D4760D3AC761}" type="sibTrans" cxnId="{FC8E35E1-3F74-48E1-A38C-8EAA5676D959}">
      <dgm:prSet/>
      <dgm:spPr/>
      <dgm:t>
        <a:bodyPr/>
        <a:lstStyle/>
        <a:p>
          <a:endParaRPr lang="en-GB"/>
        </a:p>
      </dgm:t>
    </dgm:pt>
    <dgm:pt modelId="{18B66589-8D22-4CBB-A3A7-56A3A07138C1}">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Groupes tels que LinkedIn ou Facebook pour un retour d'information informel</a:t>
          </a:r>
          <a:endParaRPr lang="en-GB" noProof="0" dirty="0"/>
        </a:p>
      </dgm:t>
    </dgm:pt>
    <dgm:pt modelId="{3A9261DA-4257-4CB5-96F2-690D04641F71}" type="parTrans" cxnId="{5D044179-2FB8-4175-B636-B5B233EB4D04}">
      <dgm:prSet/>
      <dgm:spPr/>
      <dgm:t>
        <a:bodyPr/>
        <a:lstStyle/>
        <a:p>
          <a:endParaRPr lang="en-GB"/>
        </a:p>
      </dgm:t>
    </dgm:pt>
    <dgm:pt modelId="{7B9438BF-78C2-411B-AAB6-E03CED92CCDD}" type="sibTrans" cxnId="{5D044179-2FB8-4175-B636-B5B233EB4D04}">
      <dgm:prSet/>
      <dgm:spPr/>
      <dgm:t>
        <a:bodyPr/>
        <a:lstStyle/>
        <a:p>
          <a:endParaRPr lang="en-GB"/>
        </a:p>
      </dgm:t>
    </dgm:pt>
    <dgm:pt modelId="{62DEFE5F-CC5B-4300-BB84-BC9FA340DC56}" type="pres">
      <dgm:prSet presAssocID="{0D13EEBD-E342-48EA-98A7-419B7B10EC28}" presName="Name0" presStyleCnt="0">
        <dgm:presLayoutVars>
          <dgm:chMax/>
          <dgm:chPref/>
          <dgm:dir/>
        </dgm:presLayoutVars>
      </dgm:prSet>
      <dgm:spPr/>
    </dgm:pt>
    <dgm:pt modelId="{1D855CCA-A22E-493D-8978-CECDE35EB870}" type="pres">
      <dgm:prSet presAssocID="{BFEE1EFC-ABDE-408A-BD96-72160ACC81D9}" presName="parenttextcomposite" presStyleCnt="0"/>
      <dgm:spPr/>
    </dgm:pt>
    <dgm:pt modelId="{0B81DEC2-CC7B-4E2D-91A8-8BF40BA952DB}" type="pres">
      <dgm:prSet presAssocID="{BFEE1EFC-ABDE-408A-BD96-72160ACC81D9}" presName="parenttext" presStyleLbl="revTx" presStyleIdx="0" presStyleCnt="3">
        <dgm:presLayoutVars>
          <dgm:chMax/>
          <dgm:chPref val="2"/>
          <dgm:bulletEnabled val="1"/>
        </dgm:presLayoutVars>
      </dgm:prSet>
      <dgm:spPr/>
    </dgm:pt>
    <dgm:pt modelId="{E92B3450-8C20-4167-AED0-C9AA63697C64}" type="pres">
      <dgm:prSet presAssocID="{BFEE1EFC-ABDE-408A-BD96-72160ACC81D9}" presName="composite" presStyleCnt="0"/>
      <dgm:spPr/>
    </dgm:pt>
    <dgm:pt modelId="{7FDB66E0-F639-460B-88AB-242D2B01C916}" type="pres">
      <dgm:prSet presAssocID="{BFEE1EFC-ABDE-408A-BD96-72160ACC81D9}" presName="chevron1" presStyleLbl="alignNode1" presStyleIdx="0" presStyleCnt="21"/>
      <dgm:spPr>
        <a:solidFill>
          <a:srgbClr val="94C7B0"/>
        </a:solidFill>
        <a:ln>
          <a:solidFill>
            <a:srgbClr val="94C7B0"/>
          </a:solidFill>
        </a:ln>
      </dgm:spPr>
    </dgm:pt>
    <dgm:pt modelId="{70252F7B-1BE0-4126-BA35-EEDF7113E0ED}" type="pres">
      <dgm:prSet presAssocID="{BFEE1EFC-ABDE-408A-BD96-72160ACC81D9}" presName="chevron2" presStyleLbl="alignNode1" presStyleIdx="1" presStyleCnt="21"/>
      <dgm:spPr>
        <a:solidFill>
          <a:srgbClr val="94C7B0"/>
        </a:solidFill>
        <a:ln>
          <a:solidFill>
            <a:srgbClr val="94C7B0"/>
          </a:solidFill>
        </a:ln>
      </dgm:spPr>
    </dgm:pt>
    <dgm:pt modelId="{7C9268F3-A416-4CDE-A18A-87AC569ECEE1}" type="pres">
      <dgm:prSet presAssocID="{BFEE1EFC-ABDE-408A-BD96-72160ACC81D9}" presName="chevron3" presStyleLbl="alignNode1" presStyleIdx="2" presStyleCnt="21"/>
      <dgm:spPr>
        <a:solidFill>
          <a:srgbClr val="94C7B0"/>
        </a:solidFill>
        <a:ln>
          <a:solidFill>
            <a:srgbClr val="94C7B0"/>
          </a:solidFill>
        </a:ln>
      </dgm:spPr>
    </dgm:pt>
    <dgm:pt modelId="{CD26A8A9-D55A-4C97-A728-BD6BEDE8346C}" type="pres">
      <dgm:prSet presAssocID="{BFEE1EFC-ABDE-408A-BD96-72160ACC81D9}" presName="chevron4" presStyleLbl="alignNode1" presStyleIdx="3" presStyleCnt="21"/>
      <dgm:spPr>
        <a:solidFill>
          <a:srgbClr val="94C7B0"/>
        </a:solidFill>
        <a:ln>
          <a:solidFill>
            <a:srgbClr val="94C7B0"/>
          </a:solidFill>
        </a:ln>
      </dgm:spPr>
    </dgm:pt>
    <dgm:pt modelId="{96252AC0-82E9-4190-A816-2331CE13160D}" type="pres">
      <dgm:prSet presAssocID="{BFEE1EFC-ABDE-408A-BD96-72160ACC81D9}" presName="chevron5" presStyleLbl="alignNode1" presStyleIdx="4" presStyleCnt="21"/>
      <dgm:spPr>
        <a:solidFill>
          <a:srgbClr val="94C7B0"/>
        </a:solidFill>
        <a:ln>
          <a:solidFill>
            <a:srgbClr val="94C7B0"/>
          </a:solidFill>
        </a:ln>
      </dgm:spPr>
    </dgm:pt>
    <dgm:pt modelId="{607A8BF8-D55B-492D-8115-555BAD6F7901}" type="pres">
      <dgm:prSet presAssocID="{BFEE1EFC-ABDE-408A-BD96-72160ACC81D9}" presName="chevron6" presStyleLbl="alignNode1" presStyleIdx="5" presStyleCnt="21"/>
      <dgm:spPr>
        <a:solidFill>
          <a:srgbClr val="94C7B0"/>
        </a:solidFill>
        <a:ln>
          <a:solidFill>
            <a:srgbClr val="94C7B0"/>
          </a:solidFill>
        </a:ln>
      </dgm:spPr>
    </dgm:pt>
    <dgm:pt modelId="{2348D905-C468-42A7-9046-D8C7D66F35A4}" type="pres">
      <dgm:prSet presAssocID="{BFEE1EFC-ABDE-408A-BD96-72160ACC81D9}" presName="chevron7" presStyleLbl="alignNode1" presStyleIdx="6" presStyleCnt="21"/>
      <dgm:spPr>
        <a:solidFill>
          <a:srgbClr val="94C7B0"/>
        </a:solidFill>
        <a:ln>
          <a:solidFill>
            <a:srgbClr val="94C7B0"/>
          </a:solidFill>
        </a:ln>
      </dgm:spPr>
    </dgm:pt>
    <dgm:pt modelId="{FFFD05D6-DEE0-4BB7-B056-0CB2A7480B65}" type="pres">
      <dgm:prSet presAssocID="{BFEE1EFC-ABDE-408A-BD96-72160ACC81D9}" presName="childtext" presStyleLbl="solidFgAcc1" presStyleIdx="0" presStyleCnt="3">
        <dgm:presLayoutVars>
          <dgm:chMax/>
          <dgm:chPref val="0"/>
          <dgm:bulletEnabled val="1"/>
        </dgm:presLayoutVars>
      </dgm:prSet>
      <dgm:spPr/>
    </dgm:pt>
    <dgm:pt modelId="{B76D6CED-1E08-4214-9258-38E01798A6F8}" type="pres">
      <dgm:prSet presAssocID="{948A704D-1088-4F7A-8760-737BCF9FDB86}" presName="sibTrans" presStyleCnt="0"/>
      <dgm:spPr/>
    </dgm:pt>
    <dgm:pt modelId="{7EE2C0D6-DBFB-4889-93FF-5F360A9E8DD7}" type="pres">
      <dgm:prSet presAssocID="{2055FA60-7780-402A-B436-3A929F48DD85}" presName="parenttextcomposite" presStyleCnt="0"/>
      <dgm:spPr/>
    </dgm:pt>
    <dgm:pt modelId="{A712A07F-2F23-455C-A33F-379CF1E8C633}" type="pres">
      <dgm:prSet presAssocID="{2055FA60-7780-402A-B436-3A929F48DD85}" presName="parenttext" presStyleLbl="revTx" presStyleIdx="1" presStyleCnt="3">
        <dgm:presLayoutVars>
          <dgm:chMax/>
          <dgm:chPref val="2"/>
          <dgm:bulletEnabled val="1"/>
        </dgm:presLayoutVars>
      </dgm:prSet>
      <dgm:spPr/>
    </dgm:pt>
    <dgm:pt modelId="{C932A3D3-7FBD-432F-8C85-0356ACFD5BC9}" type="pres">
      <dgm:prSet presAssocID="{2055FA60-7780-402A-B436-3A929F48DD85}" presName="composite" presStyleCnt="0"/>
      <dgm:spPr/>
    </dgm:pt>
    <dgm:pt modelId="{A0E645FE-953F-4D1F-AE8D-6BA7D0806041}" type="pres">
      <dgm:prSet presAssocID="{2055FA60-7780-402A-B436-3A929F48DD85}" presName="chevron1" presStyleLbl="alignNode1" presStyleIdx="7" presStyleCnt="21"/>
      <dgm:spPr>
        <a:solidFill>
          <a:srgbClr val="94C7B0"/>
        </a:solidFill>
        <a:ln>
          <a:solidFill>
            <a:srgbClr val="94C7B0"/>
          </a:solidFill>
        </a:ln>
      </dgm:spPr>
    </dgm:pt>
    <dgm:pt modelId="{FEC7533E-1A4F-4C98-87D8-4313BEC5AEB0}" type="pres">
      <dgm:prSet presAssocID="{2055FA60-7780-402A-B436-3A929F48DD85}" presName="chevron2" presStyleLbl="alignNode1" presStyleIdx="8" presStyleCnt="21"/>
      <dgm:spPr>
        <a:solidFill>
          <a:srgbClr val="94C7B0"/>
        </a:solidFill>
        <a:ln>
          <a:solidFill>
            <a:srgbClr val="94C7B0"/>
          </a:solidFill>
        </a:ln>
      </dgm:spPr>
    </dgm:pt>
    <dgm:pt modelId="{CA550331-39B3-4C0E-BFD1-E7AC7B108204}" type="pres">
      <dgm:prSet presAssocID="{2055FA60-7780-402A-B436-3A929F48DD85}" presName="chevron3" presStyleLbl="alignNode1" presStyleIdx="9" presStyleCnt="21"/>
      <dgm:spPr>
        <a:solidFill>
          <a:srgbClr val="94C7B0"/>
        </a:solidFill>
        <a:ln>
          <a:solidFill>
            <a:srgbClr val="94C7B0"/>
          </a:solidFill>
        </a:ln>
      </dgm:spPr>
    </dgm:pt>
    <dgm:pt modelId="{CE0C5878-D7CC-45CC-81A5-CB3699C255E6}" type="pres">
      <dgm:prSet presAssocID="{2055FA60-7780-402A-B436-3A929F48DD85}" presName="chevron4" presStyleLbl="alignNode1" presStyleIdx="10" presStyleCnt="21"/>
      <dgm:spPr>
        <a:solidFill>
          <a:srgbClr val="94C7B0"/>
        </a:solidFill>
        <a:ln>
          <a:solidFill>
            <a:srgbClr val="94C7B0"/>
          </a:solidFill>
        </a:ln>
      </dgm:spPr>
    </dgm:pt>
    <dgm:pt modelId="{A783C5A6-B2F8-41C4-9D60-A782602D7E37}" type="pres">
      <dgm:prSet presAssocID="{2055FA60-7780-402A-B436-3A929F48DD85}" presName="chevron5" presStyleLbl="alignNode1" presStyleIdx="11" presStyleCnt="21"/>
      <dgm:spPr>
        <a:solidFill>
          <a:srgbClr val="94C7B0"/>
        </a:solidFill>
        <a:ln>
          <a:solidFill>
            <a:srgbClr val="94C7B0"/>
          </a:solidFill>
        </a:ln>
      </dgm:spPr>
    </dgm:pt>
    <dgm:pt modelId="{FD45265F-D5B6-4A45-B872-FBBD79DC2969}" type="pres">
      <dgm:prSet presAssocID="{2055FA60-7780-402A-B436-3A929F48DD85}" presName="chevron6" presStyleLbl="alignNode1" presStyleIdx="12" presStyleCnt="21"/>
      <dgm:spPr>
        <a:solidFill>
          <a:srgbClr val="94C7B0"/>
        </a:solidFill>
        <a:ln>
          <a:solidFill>
            <a:srgbClr val="94C7B0"/>
          </a:solidFill>
        </a:ln>
      </dgm:spPr>
    </dgm:pt>
    <dgm:pt modelId="{7A90DE89-50BF-4947-91E9-4CBAF125AED5}" type="pres">
      <dgm:prSet presAssocID="{2055FA60-7780-402A-B436-3A929F48DD85}" presName="chevron7" presStyleLbl="alignNode1" presStyleIdx="13" presStyleCnt="21"/>
      <dgm:spPr>
        <a:solidFill>
          <a:srgbClr val="94C7B0"/>
        </a:solidFill>
        <a:ln>
          <a:solidFill>
            <a:srgbClr val="94C7B0"/>
          </a:solidFill>
        </a:ln>
      </dgm:spPr>
    </dgm:pt>
    <dgm:pt modelId="{D90D29F9-D776-4CF1-895D-1DE1EDA90A79}" type="pres">
      <dgm:prSet presAssocID="{2055FA60-7780-402A-B436-3A929F48DD85}" presName="childtext" presStyleLbl="solidFgAcc1" presStyleIdx="1" presStyleCnt="3">
        <dgm:presLayoutVars>
          <dgm:chMax/>
          <dgm:chPref val="0"/>
          <dgm:bulletEnabled val="1"/>
        </dgm:presLayoutVars>
      </dgm:prSet>
      <dgm:spPr/>
    </dgm:pt>
    <dgm:pt modelId="{46DE2D9A-BA3A-41A5-A229-119C4C46C7D9}" type="pres">
      <dgm:prSet presAssocID="{042ED57F-CF55-4725-A5AD-68180B1D5AA1}" presName="sibTrans" presStyleCnt="0"/>
      <dgm:spPr/>
    </dgm:pt>
    <dgm:pt modelId="{8F5BBD8A-977A-49BE-82C3-130F51F38C64}" type="pres">
      <dgm:prSet presAssocID="{C8D6D2D0-35C4-468A-85B0-6E3774D0A7A8}" presName="parenttextcomposite" presStyleCnt="0"/>
      <dgm:spPr/>
    </dgm:pt>
    <dgm:pt modelId="{571B0E3C-8518-4371-8B94-165E95A7D772}" type="pres">
      <dgm:prSet presAssocID="{C8D6D2D0-35C4-468A-85B0-6E3774D0A7A8}" presName="parenttext" presStyleLbl="revTx" presStyleIdx="2" presStyleCnt="3">
        <dgm:presLayoutVars>
          <dgm:chMax/>
          <dgm:chPref val="2"/>
          <dgm:bulletEnabled val="1"/>
        </dgm:presLayoutVars>
      </dgm:prSet>
      <dgm:spPr/>
    </dgm:pt>
    <dgm:pt modelId="{EE6247F8-5934-4260-BE7E-22FC789109DF}" type="pres">
      <dgm:prSet presAssocID="{C8D6D2D0-35C4-468A-85B0-6E3774D0A7A8}" presName="composite" presStyleCnt="0"/>
      <dgm:spPr/>
    </dgm:pt>
    <dgm:pt modelId="{021A6D39-6B9A-4330-836A-C30DAE5AE0A7}" type="pres">
      <dgm:prSet presAssocID="{C8D6D2D0-35C4-468A-85B0-6E3774D0A7A8}" presName="chevron1" presStyleLbl="alignNode1" presStyleIdx="14" presStyleCnt="21"/>
      <dgm:spPr>
        <a:solidFill>
          <a:srgbClr val="94C7B0"/>
        </a:solidFill>
        <a:ln>
          <a:solidFill>
            <a:srgbClr val="94C7B0"/>
          </a:solidFill>
        </a:ln>
      </dgm:spPr>
    </dgm:pt>
    <dgm:pt modelId="{7FF8AE0A-3676-468F-B82B-600AF1449FA0}" type="pres">
      <dgm:prSet presAssocID="{C8D6D2D0-35C4-468A-85B0-6E3774D0A7A8}" presName="chevron2" presStyleLbl="alignNode1" presStyleIdx="15" presStyleCnt="21"/>
      <dgm:spPr>
        <a:solidFill>
          <a:srgbClr val="94C7B0"/>
        </a:solidFill>
        <a:ln>
          <a:solidFill>
            <a:srgbClr val="94C7B0"/>
          </a:solidFill>
        </a:ln>
      </dgm:spPr>
    </dgm:pt>
    <dgm:pt modelId="{8C5264B8-6140-4A2B-BCB2-74AC52579D47}" type="pres">
      <dgm:prSet presAssocID="{C8D6D2D0-35C4-468A-85B0-6E3774D0A7A8}" presName="chevron3" presStyleLbl="alignNode1" presStyleIdx="16" presStyleCnt="21"/>
      <dgm:spPr>
        <a:solidFill>
          <a:srgbClr val="94C7B0"/>
        </a:solidFill>
        <a:ln>
          <a:solidFill>
            <a:srgbClr val="94C7B0"/>
          </a:solidFill>
        </a:ln>
      </dgm:spPr>
    </dgm:pt>
    <dgm:pt modelId="{41AE04A8-3A2A-4381-98CE-1C12F8CEEF4E}" type="pres">
      <dgm:prSet presAssocID="{C8D6D2D0-35C4-468A-85B0-6E3774D0A7A8}" presName="chevron4" presStyleLbl="alignNode1" presStyleIdx="17" presStyleCnt="21"/>
      <dgm:spPr>
        <a:solidFill>
          <a:srgbClr val="94C7B0"/>
        </a:solidFill>
        <a:ln>
          <a:solidFill>
            <a:srgbClr val="94C7B0"/>
          </a:solidFill>
        </a:ln>
      </dgm:spPr>
    </dgm:pt>
    <dgm:pt modelId="{1D50EAD0-AD48-4324-9D9C-CF22BE3D3ED1}" type="pres">
      <dgm:prSet presAssocID="{C8D6D2D0-35C4-468A-85B0-6E3774D0A7A8}" presName="chevron5" presStyleLbl="alignNode1" presStyleIdx="18" presStyleCnt="21"/>
      <dgm:spPr>
        <a:solidFill>
          <a:srgbClr val="94C7B0"/>
        </a:solidFill>
        <a:ln>
          <a:solidFill>
            <a:srgbClr val="94C7B0"/>
          </a:solidFill>
        </a:ln>
      </dgm:spPr>
    </dgm:pt>
    <dgm:pt modelId="{EE650588-A2D4-4379-A877-BE8DC4367BE0}" type="pres">
      <dgm:prSet presAssocID="{C8D6D2D0-35C4-468A-85B0-6E3774D0A7A8}" presName="chevron6" presStyleLbl="alignNode1" presStyleIdx="19" presStyleCnt="21"/>
      <dgm:spPr>
        <a:solidFill>
          <a:srgbClr val="94C7B0"/>
        </a:solidFill>
        <a:ln>
          <a:solidFill>
            <a:srgbClr val="94C7B0"/>
          </a:solidFill>
        </a:ln>
      </dgm:spPr>
    </dgm:pt>
    <dgm:pt modelId="{605FA112-929F-4EC9-B724-27A8A1CB40B5}" type="pres">
      <dgm:prSet presAssocID="{C8D6D2D0-35C4-468A-85B0-6E3774D0A7A8}" presName="chevron7" presStyleLbl="alignNode1" presStyleIdx="20" presStyleCnt="21"/>
      <dgm:spPr>
        <a:solidFill>
          <a:srgbClr val="94C7B0"/>
        </a:solidFill>
        <a:ln>
          <a:solidFill>
            <a:srgbClr val="94C7B0"/>
          </a:solidFill>
        </a:ln>
      </dgm:spPr>
    </dgm:pt>
    <dgm:pt modelId="{72D970BC-2C70-400C-96DC-00F1926F56D8}" type="pres">
      <dgm:prSet presAssocID="{C8D6D2D0-35C4-468A-85B0-6E3774D0A7A8}" presName="childtext" presStyleLbl="solidFgAcc1" presStyleIdx="2" presStyleCnt="3">
        <dgm:presLayoutVars>
          <dgm:chMax/>
          <dgm:chPref val="0"/>
          <dgm:bulletEnabled val="1"/>
        </dgm:presLayoutVars>
      </dgm:prSet>
      <dgm:spPr/>
    </dgm:pt>
  </dgm:ptLst>
  <dgm:cxnLst>
    <dgm:cxn modelId="{6FD1EF64-CEC2-4232-8B03-94741D76BDDB}" type="presOf" srcId="{0D13EEBD-E342-48EA-98A7-419B7B10EC28}" destId="{62DEFE5F-CC5B-4300-BB84-BC9FA340DC56}" srcOrd="0" destOrd="0" presId="urn:microsoft.com/office/officeart/2008/layout/VerticalAccentList"/>
    <dgm:cxn modelId="{A9F1F851-2677-4A4F-9F95-D122AA9C8508}" type="presOf" srcId="{BFEE1EFC-ABDE-408A-BD96-72160ACC81D9}" destId="{0B81DEC2-CC7B-4E2D-91A8-8BF40BA952DB}" srcOrd="0" destOrd="0" presId="urn:microsoft.com/office/officeart/2008/layout/VerticalAccentList"/>
    <dgm:cxn modelId="{5D044179-2FB8-4175-B636-B5B233EB4D04}" srcId="{C8D6D2D0-35C4-468A-85B0-6E3774D0A7A8}" destId="{18B66589-8D22-4CBB-A3A7-56A3A07138C1}" srcOrd="0" destOrd="0" parTransId="{3A9261DA-4257-4CB5-96F2-690D04641F71}" sibTransId="{7B9438BF-78C2-411B-AAB6-E03CED92CCDD}"/>
    <dgm:cxn modelId="{1D27F27D-20F4-4838-9941-7D549B59D6F5}" srcId="{0D13EEBD-E342-48EA-98A7-419B7B10EC28}" destId="{2055FA60-7780-402A-B436-3A929F48DD85}" srcOrd="1" destOrd="0" parTransId="{30699F68-68E6-4DBD-A901-520F190CBEC2}" sibTransId="{042ED57F-CF55-4725-A5AD-68180B1D5AA1}"/>
    <dgm:cxn modelId="{5284E68F-F6CB-4E0C-8E79-4BE77E187422}" srcId="{0D13EEBD-E342-48EA-98A7-419B7B10EC28}" destId="{BFEE1EFC-ABDE-408A-BD96-72160ACC81D9}" srcOrd="0" destOrd="0" parTransId="{6F88E6B1-7320-43E5-83C4-F38B6DC9BA12}" sibTransId="{948A704D-1088-4F7A-8760-737BCF9FDB86}"/>
    <dgm:cxn modelId="{6183D590-6AF8-44D4-90F0-06DF3CAE9158}" type="presOf" srcId="{322708C3-EAF8-40D6-8130-B161D81B856A}" destId="{FFFD05D6-DEE0-4BB7-B056-0CB2A7480B65}" srcOrd="0" destOrd="0" presId="urn:microsoft.com/office/officeart/2008/layout/VerticalAccentList"/>
    <dgm:cxn modelId="{3B432695-085C-44D4-9BC4-300138B46E36}" type="presOf" srcId="{2055FA60-7780-402A-B436-3A929F48DD85}" destId="{A712A07F-2F23-455C-A33F-379CF1E8C633}" srcOrd="0" destOrd="0" presId="urn:microsoft.com/office/officeart/2008/layout/VerticalAccentList"/>
    <dgm:cxn modelId="{C11C9BB4-89A2-48BC-A603-D13F2816AAAE}" srcId="{2055FA60-7780-402A-B436-3A929F48DD85}" destId="{4DCD8D4A-EE46-4917-9262-E077F2A49BDA}" srcOrd="0" destOrd="0" parTransId="{18CC16AD-5001-45D9-8600-38C6889F7537}" sibTransId="{F951762D-FB39-4F70-B3FA-57132DAE02DF}"/>
    <dgm:cxn modelId="{4BF8E9CD-3DFA-421E-A85A-1B5D7A7B086B}" type="presOf" srcId="{4DCD8D4A-EE46-4917-9262-E077F2A49BDA}" destId="{D90D29F9-D776-4CF1-895D-1DE1EDA90A79}" srcOrd="0" destOrd="0" presId="urn:microsoft.com/office/officeart/2008/layout/VerticalAccentList"/>
    <dgm:cxn modelId="{526022D4-9B4C-438C-BBB2-D72748EF8EDD}" type="presOf" srcId="{C8D6D2D0-35C4-468A-85B0-6E3774D0A7A8}" destId="{571B0E3C-8518-4371-8B94-165E95A7D772}" srcOrd="0" destOrd="0" presId="urn:microsoft.com/office/officeart/2008/layout/VerticalAccentList"/>
    <dgm:cxn modelId="{ED3E3EDF-5527-4C04-A0B5-84BC9ACB0B4A}" srcId="{BFEE1EFC-ABDE-408A-BD96-72160ACC81D9}" destId="{322708C3-EAF8-40D6-8130-B161D81B856A}" srcOrd="0" destOrd="0" parTransId="{7E18B349-4DB5-4CD2-9052-F04D69BD3C93}" sibTransId="{5600AD0C-0DE7-48C7-9106-C69D11479CBC}"/>
    <dgm:cxn modelId="{FC8E35E1-3F74-48E1-A38C-8EAA5676D959}" srcId="{0D13EEBD-E342-48EA-98A7-419B7B10EC28}" destId="{C8D6D2D0-35C4-468A-85B0-6E3774D0A7A8}" srcOrd="2" destOrd="0" parTransId="{BEC1F76D-8831-4EC3-8DFB-3B2A4F591AA0}" sibTransId="{E089F382-04E8-4F50-8FD5-D4760D3AC761}"/>
    <dgm:cxn modelId="{25ED71F3-BDB7-4899-92B3-CBF7E32E2761}" type="presOf" srcId="{18B66589-8D22-4CBB-A3A7-56A3A07138C1}" destId="{72D970BC-2C70-400C-96DC-00F1926F56D8}" srcOrd="0" destOrd="0" presId="urn:microsoft.com/office/officeart/2008/layout/VerticalAccentList"/>
    <dgm:cxn modelId="{A5DDB06C-686B-430D-91AF-F5E5B0EAA0CB}" type="presParOf" srcId="{62DEFE5F-CC5B-4300-BB84-BC9FA340DC56}" destId="{1D855CCA-A22E-493D-8978-CECDE35EB870}" srcOrd="0" destOrd="0" presId="urn:microsoft.com/office/officeart/2008/layout/VerticalAccentList"/>
    <dgm:cxn modelId="{50B4C4E2-6706-447B-A6C7-64F739448A6D}" type="presParOf" srcId="{1D855CCA-A22E-493D-8978-CECDE35EB870}" destId="{0B81DEC2-CC7B-4E2D-91A8-8BF40BA952DB}" srcOrd="0" destOrd="0" presId="urn:microsoft.com/office/officeart/2008/layout/VerticalAccentList"/>
    <dgm:cxn modelId="{15DB4DA2-5E4F-41F8-B248-4CE8694B3ACF}" type="presParOf" srcId="{62DEFE5F-CC5B-4300-BB84-BC9FA340DC56}" destId="{E92B3450-8C20-4167-AED0-C9AA63697C64}" srcOrd="1" destOrd="0" presId="urn:microsoft.com/office/officeart/2008/layout/VerticalAccentList"/>
    <dgm:cxn modelId="{E79E0C5E-E501-4D32-A0FD-0F06B71A014F}" type="presParOf" srcId="{E92B3450-8C20-4167-AED0-C9AA63697C64}" destId="{7FDB66E0-F639-460B-88AB-242D2B01C916}" srcOrd="0" destOrd="0" presId="urn:microsoft.com/office/officeart/2008/layout/VerticalAccentList"/>
    <dgm:cxn modelId="{DB45D787-E254-478E-B2CE-C30E8EC4CDC3}" type="presParOf" srcId="{E92B3450-8C20-4167-AED0-C9AA63697C64}" destId="{70252F7B-1BE0-4126-BA35-EEDF7113E0ED}" srcOrd="1" destOrd="0" presId="urn:microsoft.com/office/officeart/2008/layout/VerticalAccentList"/>
    <dgm:cxn modelId="{B22D71B2-B7B7-40C3-A1B5-DECA1606CB53}" type="presParOf" srcId="{E92B3450-8C20-4167-AED0-C9AA63697C64}" destId="{7C9268F3-A416-4CDE-A18A-87AC569ECEE1}" srcOrd="2" destOrd="0" presId="urn:microsoft.com/office/officeart/2008/layout/VerticalAccentList"/>
    <dgm:cxn modelId="{4286124C-72A0-4D32-83B1-9D26846CA79D}" type="presParOf" srcId="{E92B3450-8C20-4167-AED0-C9AA63697C64}" destId="{CD26A8A9-D55A-4C97-A728-BD6BEDE8346C}" srcOrd="3" destOrd="0" presId="urn:microsoft.com/office/officeart/2008/layout/VerticalAccentList"/>
    <dgm:cxn modelId="{CF07F812-1AD3-4CDA-A7A4-32BB7FB7A964}" type="presParOf" srcId="{E92B3450-8C20-4167-AED0-C9AA63697C64}" destId="{96252AC0-82E9-4190-A816-2331CE13160D}" srcOrd="4" destOrd="0" presId="urn:microsoft.com/office/officeart/2008/layout/VerticalAccentList"/>
    <dgm:cxn modelId="{F04DF3EB-0B45-452C-ACA7-E3D0AD84C377}" type="presParOf" srcId="{E92B3450-8C20-4167-AED0-C9AA63697C64}" destId="{607A8BF8-D55B-492D-8115-555BAD6F7901}" srcOrd="5" destOrd="0" presId="urn:microsoft.com/office/officeart/2008/layout/VerticalAccentList"/>
    <dgm:cxn modelId="{075C3126-0661-495F-A77A-A7DA158B6931}" type="presParOf" srcId="{E92B3450-8C20-4167-AED0-C9AA63697C64}" destId="{2348D905-C468-42A7-9046-D8C7D66F35A4}" srcOrd="6" destOrd="0" presId="urn:microsoft.com/office/officeart/2008/layout/VerticalAccentList"/>
    <dgm:cxn modelId="{7011498B-7CA0-4EEC-8EC0-3E2276D72801}" type="presParOf" srcId="{E92B3450-8C20-4167-AED0-C9AA63697C64}" destId="{FFFD05D6-DEE0-4BB7-B056-0CB2A7480B65}" srcOrd="7" destOrd="0" presId="urn:microsoft.com/office/officeart/2008/layout/VerticalAccentList"/>
    <dgm:cxn modelId="{3EC0B732-20DD-4D06-9EFA-A09CF3AE3EC6}" type="presParOf" srcId="{62DEFE5F-CC5B-4300-BB84-BC9FA340DC56}" destId="{B76D6CED-1E08-4214-9258-38E01798A6F8}" srcOrd="2" destOrd="0" presId="urn:microsoft.com/office/officeart/2008/layout/VerticalAccentList"/>
    <dgm:cxn modelId="{BAEAFAA4-0097-4075-B27A-AC94D60779DE}" type="presParOf" srcId="{62DEFE5F-CC5B-4300-BB84-BC9FA340DC56}" destId="{7EE2C0D6-DBFB-4889-93FF-5F360A9E8DD7}" srcOrd="3" destOrd="0" presId="urn:microsoft.com/office/officeart/2008/layout/VerticalAccentList"/>
    <dgm:cxn modelId="{6D921981-A6DA-4F1C-BAE5-E21AA6C3A9D3}" type="presParOf" srcId="{7EE2C0D6-DBFB-4889-93FF-5F360A9E8DD7}" destId="{A712A07F-2F23-455C-A33F-379CF1E8C633}" srcOrd="0" destOrd="0" presId="urn:microsoft.com/office/officeart/2008/layout/VerticalAccentList"/>
    <dgm:cxn modelId="{F375B2AE-6606-42D0-BAF3-FCDF8278ABD1}" type="presParOf" srcId="{62DEFE5F-CC5B-4300-BB84-BC9FA340DC56}" destId="{C932A3D3-7FBD-432F-8C85-0356ACFD5BC9}" srcOrd="4" destOrd="0" presId="urn:microsoft.com/office/officeart/2008/layout/VerticalAccentList"/>
    <dgm:cxn modelId="{689F15E8-5A93-4A1A-8144-17ED8EAC475B}" type="presParOf" srcId="{C932A3D3-7FBD-432F-8C85-0356ACFD5BC9}" destId="{A0E645FE-953F-4D1F-AE8D-6BA7D0806041}" srcOrd="0" destOrd="0" presId="urn:microsoft.com/office/officeart/2008/layout/VerticalAccentList"/>
    <dgm:cxn modelId="{249C41C3-CF67-4BC3-81AE-BA47373AAC87}" type="presParOf" srcId="{C932A3D3-7FBD-432F-8C85-0356ACFD5BC9}" destId="{FEC7533E-1A4F-4C98-87D8-4313BEC5AEB0}" srcOrd="1" destOrd="0" presId="urn:microsoft.com/office/officeart/2008/layout/VerticalAccentList"/>
    <dgm:cxn modelId="{B999A5C4-1EC9-486F-A89F-EB382232C56E}" type="presParOf" srcId="{C932A3D3-7FBD-432F-8C85-0356ACFD5BC9}" destId="{CA550331-39B3-4C0E-BFD1-E7AC7B108204}" srcOrd="2" destOrd="0" presId="urn:microsoft.com/office/officeart/2008/layout/VerticalAccentList"/>
    <dgm:cxn modelId="{F341F2C0-A4B4-4E59-B21F-C7DD3BCCA78D}" type="presParOf" srcId="{C932A3D3-7FBD-432F-8C85-0356ACFD5BC9}" destId="{CE0C5878-D7CC-45CC-81A5-CB3699C255E6}" srcOrd="3" destOrd="0" presId="urn:microsoft.com/office/officeart/2008/layout/VerticalAccentList"/>
    <dgm:cxn modelId="{8718140B-4AED-4923-AEDC-6B5435ECBBF5}" type="presParOf" srcId="{C932A3D3-7FBD-432F-8C85-0356ACFD5BC9}" destId="{A783C5A6-B2F8-41C4-9D60-A782602D7E37}" srcOrd="4" destOrd="0" presId="urn:microsoft.com/office/officeart/2008/layout/VerticalAccentList"/>
    <dgm:cxn modelId="{31183CC5-E053-41A3-9111-2B6C35305278}" type="presParOf" srcId="{C932A3D3-7FBD-432F-8C85-0356ACFD5BC9}" destId="{FD45265F-D5B6-4A45-B872-FBBD79DC2969}" srcOrd="5" destOrd="0" presId="urn:microsoft.com/office/officeart/2008/layout/VerticalAccentList"/>
    <dgm:cxn modelId="{CE5DB024-1EBC-466B-A202-D4284020659A}" type="presParOf" srcId="{C932A3D3-7FBD-432F-8C85-0356ACFD5BC9}" destId="{7A90DE89-50BF-4947-91E9-4CBAF125AED5}" srcOrd="6" destOrd="0" presId="urn:microsoft.com/office/officeart/2008/layout/VerticalAccentList"/>
    <dgm:cxn modelId="{44719E12-4523-4573-B999-9465FC74D97F}" type="presParOf" srcId="{C932A3D3-7FBD-432F-8C85-0356ACFD5BC9}" destId="{D90D29F9-D776-4CF1-895D-1DE1EDA90A79}" srcOrd="7" destOrd="0" presId="urn:microsoft.com/office/officeart/2008/layout/VerticalAccentList"/>
    <dgm:cxn modelId="{7E589790-A797-416A-8D19-9CA703832066}" type="presParOf" srcId="{62DEFE5F-CC5B-4300-BB84-BC9FA340DC56}" destId="{46DE2D9A-BA3A-41A5-A229-119C4C46C7D9}" srcOrd="5" destOrd="0" presId="urn:microsoft.com/office/officeart/2008/layout/VerticalAccentList"/>
    <dgm:cxn modelId="{58B68B7A-3486-4D40-9234-D73BA32726AA}" type="presParOf" srcId="{62DEFE5F-CC5B-4300-BB84-BC9FA340DC56}" destId="{8F5BBD8A-977A-49BE-82C3-130F51F38C64}" srcOrd="6" destOrd="0" presId="urn:microsoft.com/office/officeart/2008/layout/VerticalAccentList"/>
    <dgm:cxn modelId="{AC6AFE0D-29AF-4655-8DA7-5E3B01650118}" type="presParOf" srcId="{8F5BBD8A-977A-49BE-82C3-130F51F38C64}" destId="{571B0E3C-8518-4371-8B94-165E95A7D772}" srcOrd="0" destOrd="0" presId="urn:microsoft.com/office/officeart/2008/layout/VerticalAccentList"/>
    <dgm:cxn modelId="{8AC5D0F8-97B4-4FD0-8888-AA6DB98228F4}" type="presParOf" srcId="{62DEFE5F-CC5B-4300-BB84-BC9FA340DC56}" destId="{EE6247F8-5934-4260-BE7E-22FC789109DF}" srcOrd="7" destOrd="0" presId="urn:microsoft.com/office/officeart/2008/layout/VerticalAccentList"/>
    <dgm:cxn modelId="{824B7325-85A6-4214-A415-EAD0870DC7EB}" type="presParOf" srcId="{EE6247F8-5934-4260-BE7E-22FC789109DF}" destId="{021A6D39-6B9A-4330-836A-C30DAE5AE0A7}" srcOrd="0" destOrd="0" presId="urn:microsoft.com/office/officeart/2008/layout/VerticalAccentList"/>
    <dgm:cxn modelId="{4220593C-200C-4E40-AD49-7864CEDD46CB}" type="presParOf" srcId="{EE6247F8-5934-4260-BE7E-22FC789109DF}" destId="{7FF8AE0A-3676-468F-B82B-600AF1449FA0}" srcOrd="1" destOrd="0" presId="urn:microsoft.com/office/officeart/2008/layout/VerticalAccentList"/>
    <dgm:cxn modelId="{ADA9DAAB-C7A2-4DF3-BEB5-57D19C5AA000}" type="presParOf" srcId="{EE6247F8-5934-4260-BE7E-22FC789109DF}" destId="{8C5264B8-6140-4A2B-BCB2-74AC52579D47}" srcOrd="2" destOrd="0" presId="urn:microsoft.com/office/officeart/2008/layout/VerticalAccentList"/>
    <dgm:cxn modelId="{5E4F2B2B-8846-4D40-A558-BFC01CEB01E1}" type="presParOf" srcId="{EE6247F8-5934-4260-BE7E-22FC789109DF}" destId="{41AE04A8-3A2A-4381-98CE-1C12F8CEEF4E}" srcOrd="3" destOrd="0" presId="urn:microsoft.com/office/officeart/2008/layout/VerticalAccentList"/>
    <dgm:cxn modelId="{1CEAFF39-55B8-4B13-849E-A813F39EB906}" type="presParOf" srcId="{EE6247F8-5934-4260-BE7E-22FC789109DF}" destId="{1D50EAD0-AD48-4324-9D9C-CF22BE3D3ED1}" srcOrd="4" destOrd="0" presId="urn:microsoft.com/office/officeart/2008/layout/VerticalAccentList"/>
    <dgm:cxn modelId="{D339D812-18D6-4CC9-968A-F5B42600FBC5}" type="presParOf" srcId="{EE6247F8-5934-4260-BE7E-22FC789109DF}" destId="{EE650588-A2D4-4379-A877-BE8DC4367BE0}" srcOrd="5" destOrd="0" presId="urn:microsoft.com/office/officeart/2008/layout/VerticalAccentList"/>
    <dgm:cxn modelId="{372D7E96-6222-4CA2-8618-2DB614C38814}" type="presParOf" srcId="{EE6247F8-5934-4260-BE7E-22FC789109DF}" destId="{605FA112-929F-4EC9-B724-27A8A1CB40B5}" srcOrd="6" destOrd="0" presId="urn:microsoft.com/office/officeart/2008/layout/VerticalAccentList"/>
    <dgm:cxn modelId="{AC3BD710-2D8A-4BF9-AEC1-17A188DFCEEB}" type="presParOf" srcId="{EE6247F8-5934-4260-BE7E-22FC789109DF}" destId="{72D970BC-2C70-400C-96DC-00F1926F56D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13EEBD-E342-48EA-98A7-419B7B10EC2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GB"/>
        </a:p>
      </dgm:t>
    </dgm:pt>
    <dgm:pt modelId="{BFEE1EFC-ABDE-408A-BD96-72160ACC81D9}">
      <dgm:prSet phldrT="[Tekst]"/>
      <dgm:spPr/>
      <dgm:t>
        <a:bodyPr/>
        <a:lstStyle/>
        <a:p>
          <a:r>
            <a:rPr kumimoji="0" lang="en-GB" b="1" i="0" u="none" strike="noStrike" cap="none" normalizeH="0" baseline="0" noProof="0" dirty="0">
              <a:ln>
                <a:noFill/>
              </a:ln>
              <a:solidFill>
                <a:schemeClr val="tx1"/>
              </a:solidFill>
              <a:effectLst/>
            </a:rPr>
            <a:t>Plateformes</a:t>
          </a:r>
          <a:r>
            <a:rPr kumimoji="0" lang="en-GB" b="0" i="0" u="none" strike="noStrike" cap="none" normalizeH="0" baseline="0" noProof="0" dirty="0">
              <a:ln>
                <a:noFill/>
              </a:ln>
              <a:solidFill>
                <a:schemeClr val="tx1"/>
              </a:solidFill>
              <a:effectLst/>
            </a:rPr>
            <a:t> </a:t>
          </a:r>
          <a:r>
            <a:rPr kumimoji="0" lang="en-GB" b="1" i="0" u="none" strike="noStrike" cap="none" normalizeH="0" baseline="0" noProof="0" dirty="0">
              <a:ln>
                <a:noFill/>
              </a:ln>
              <a:solidFill>
                <a:schemeClr val="tx1"/>
              </a:solidFill>
              <a:effectLst/>
            </a:rPr>
            <a:t>d'écoute </a:t>
          </a:r>
          <a:endParaRPr lang="en-GB" noProof="0" dirty="0">
            <a:latin typeface="+mn-lt"/>
          </a:endParaRPr>
        </a:p>
      </dgm:t>
    </dgm:pt>
    <dgm:pt modelId="{6F88E6B1-7320-43E5-83C4-F38B6DC9BA12}" type="parTrans" cxnId="{5284E68F-F6CB-4E0C-8E79-4BE77E187422}">
      <dgm:prSet/>
      <dgm:spPr/>
      <dgm:t>
        <a:bodyPr/>
        <a:lstStyle/>
        <a:p>
          <a:endParaRPr lang="en-GB"/>
        </a:p>
      </dgm:t>
    </dgm:pt>
    <dgm:pt modelId="{948A704D-1088-4F7A-8760-737BCF9FDB86}" type="sibTrans" cxnId="{5284E68F-F6CB-4E0C-8E79-4BE77E187422}">
      <dgm:prSet/>
      <dgm:spPr/>
      <dgm:t>
        <a:bodyPr/>
        <a:lstStyle/>
        <a:p>
          <a:endParaRPr lang="en-GB"/>
        </a:p>
      </dgm:t>
    </dgm:pt>
    <dgm:pt modelId="{322708C3-EAF8-40D6-8130-B161D81B856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Blogs, forums ou espaces sociaux où vous observez les conversations</a:t>
          </a:r>
          <a:endParaRPr lang="en-GB" noProof="0" dirty="0"/>
        </a:p>
      </dgm:t>
    </dgm:pt>
    <dgm:pt modelId="{7E18B349-4DB5-4CD2-9052-F04D69BD3C93}" type="parTrans" cxnId="{ED3E3EDF-5527-4C04-A0B5-84BC9ACB0B4A}">
      <dgm:prSet/>
      <dgm:spPr/>
      <dgm:t>
        <a:bodyPr/>
        <a:lstStyle/>
        <a:p>
          <a:endParaRPr lang="en-GB"/>
        </a:p>
      </dgm:t>
    </dgm:pt>
    <dgm:pt modelId="{5600AD0C-0DE7-48C7-9106-C69D11479CBC}" type="sibTrans" cxnId="{ED3E3EDF-5527-4C04-A0B5-84BC9ACB0B4A}">
      <dgm:prSet/>
      <dgm:spPr/>
      <dgm:t>
        <a:bodyPr/>
        <a:lstStyle/>
        <a:p>
          <a:endParaRPr lang="en-GB"/>
        </a:p>
      </dgm:t>
    </dgm:pt>
    <dgm:pt modelId="{2055FA60-7780-402A-B436-3A929F48DD85}">
      <dgm:prSet phldrT="[Tekst]"/>
      <dgm:spPr/>
      <dgm:t>
        <a:bodyPr/>
        <a:lstStyle/>
        <a:p>
          <a:r>
            <a:rPr kumimoji="0" lang="en-GB" b="1" i="0" u="none" strike="noStrike" cap="none" normalizeH="0" baseline="0" noProof="0" dirty="0">
              <a:ln>
                <a:noFill/>
              </a:ln>
              <a:solidFill>
                <a:schemeClr val="tx1"/>
              </a:solidFill>
              <a:effectLst/>
            </a:rPr>
            <a:t>Enquêtes ou questionnaires</a:t>
          </a:r>
          <a:r>
            <a:rPr kumimoji="0" lang="en-GB" b="0" i="0" u="none" strike="noStrike" cap="none" normalizeH="0" baseline="0" noProof="0" dirty="0">
              <a:ln>
                <a:noFill/>
              </a:ln>
              <a:solidFill>
                <a:schemeClr val="tx1"/>
              </a:solidFill>
              <a:effectLst/>
            </a:rPr>
            <a:t> </a:t>
          </a:r>
          <a:endParaRPr lang="en-GB" noProof="0" dirty="0">
            <a:latin typeface="+mn-lt"/>
          </a:endParaRPr>
        </a:p>
      </dgm:t>
    </dgm:pt>
    <dgm:pt modelId="{30699F68-68E6-4DBD-A901-520F190CBEC2}" type="parTrans" cxnId="{1D27F27D-20F4-4838-9941-7D549B59D6F5}">
      <dgm:prSet/>
      <dgm:spPr/>
      <dgm:t>
        <a:bodyPr/>
        <a:lstStyle/>
        <a:p>
          <a:endParaRPr lang="en-GB"/>
        </a:p>
      </dgm:t>
    </dgm:pt>
    <dgm:pt modelId="{042ED57F-CF55-4725-A5AD-68180B1D5AA1}" type="sibTrans" cxnId="{1D27F27D-20F4-4838-9941-7D549B59D6F5}">
      <dgm:prSet/>
      <dgm:spPr/>
      <dgm:t>
        <a:bodyPr/>
        <a:lstStyle/>
        <a:p>
          <a:endParaRPr lang="en-GB"/>
        </a:p>
      </dgm:t>
    </dgm:pt>
    <dgm:pt modelId="{4DCD8D4A-EE46-4917-9262-E077F2A49BD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Questions structurées pour recueillir des réponses rapides</a:t>
          </a:r>
          <a:endParaRPr lang="en-GB" noProof="0" dirty="0"/>
        </a:p>
      </dgm:t>
    </dgm:pt>
    <dgm:pt modelId="{18CC16AD-5001-45D9-8600-38C6889F7537}" type="parTrans" cxnId="{C11C9BB4-89A2-48BC-A603-D13F2816AAAE}">
      <dgm:prSet/>
      <dgm:spPr/>
      <dgm:t>
        <a:bodyPr/>
        <a:lstStyle/>
        <a:p>
          <a:endParaRPr lang="en-GB"/>
        </a:p>
      </dgm:t>
    </dgm:pt>
    <dgm:pt modelId="{F951762D-FB39-4F70-B3FA-57132DAE02DF}" type="sibTrans" cxnId="{C11C9BB4-89A2-48BC-A603-D13F2816AAAE}">
      <dgm:prSet/>
      <dgm:spPr/>
      <dgm:t>
        <a:bodyPr/>
        <a:lstStyle/>
        <a:p>
          <a:endParaRPr lang="en-GB"/>
        </a:p>
      </dgm:t>
    </dgm:pt>
    <dgm:pt modelId="{C8D6D2D0-35C4-468A-85B0-6E3774D0A7A8}">
      <dgm:prSet phldrT="[Tekst]" custT="1"/>
      <dgm:spPr/>
      <dgm:t>
        <a:bodyPr/>
        <a:lstStyle/>
        <a:p>
          <a:r>
            <a:rPr kumimoji="0" lang="en-GB" sz="2200" b="1" i="0" u="none" strike="noStrike" cap="none" normalizeH="0" baseline="0" noProof="0" dirty="0">
              <a:ln>
                <a:noFill/>
              </a:ln>
              <a:solidFill>
                <a:schemeClr val="tx1"/>
              </a:solidFill>
              <a:effectLst/>
            </a:rPr>
            <a:t>Observation</a:t>
          </a:r>
          <a:endParaRPr lang="en-GB" sz="2200" b="1" noProof="0" dirty="0">
            <a:latin typeface="+mn-lt"/>
          </a:endParaRPr>
        </a:p>
      </dgm:t>
    </dgm:pt>
    <dgm:pt modelId="{BEC1F76D-8831-4EC3-8DFB-3B2A4F591AA0}" type="parTrans" cxnId="{FC8E35E1-3F74-48E1-A38C-8EAA5676D959}">
      <dgm:prSet/>
      <dgm:spPr/>
      <dgm:t>
        <a:bodyPr/>
        <a:lstStyle/>
        <a:p>
          <a:endParaRPr lang="en-GB"/>
        </a:p>
      </dgm:t>
    </dgm:pt>
    <dgm:pt modelId="{E089F382-04E8-4F50-8FD5-D4760D3AC761}" type="sibTrans" cxnId="{FC8E35E1-3F74-48E1-A38C-8EAA5676D959}">
      <dgm:prSet/>
      <dgm:spPr/>
      <dgm:t>
        <a:bodyPr/>
        <a:lstStyle/>
        <a:p>
          <a:endParaRPr lang="en-GB"/>
        </a:p>
      </dgm:t>
    </dgm:pt>
    <dgm:pt modelId="{18B66589-8D22-4CBB-A3A7-56A3A07138C1}">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Observer le comportement des gens dans les magasins, sur les marchés ou lors d'événements</a:t>
          </a:r>
          <a:endParaRPr lang="en-GB" noProof="0" dirty="0"/>
        </a:p>
      </dgm:t>
    </dgm:pt>
    <dgm:pt modelId="{3A9261DA-4257-4CB5-96F2-690D04641F71}" type="parTrans" cxnId="{5D044179-2FB8-4175-B636-B5B233EB4D04}">
      <dgm:prSet/>
      <dgm:spPr/>
      <dgm:t>
        <a:bodyPr/>
        <a:lstStyle/>
        <a:p>
          <a:endParaRPr lang="en-GB"/>
        </a:p>
      </dgm:t>
    </dgm:pt>
    <dgm:pt modelId="{7B9438BF-78C2-411B-AAB6-E03CED92CCDD}" type="sibTrans" cxnId="{5D044179-2FB8-4175-B636-B5B233EB4D04}">
      <dgm:prSet/>
      <dgm:spPr/>
      <dgm:t>
        <a:bodyPr/>
        <a:lstStyle/>
        <a:p>
          <a:endParaRPr lang="en-GB"/>
        </a:p>
      </dgm:t>
    </dgm:pt>
    <dgm:pt modelId="{62DEFE5F-CC5B-4300-BB84-BC9FA340DC56}" type="pres">
      <dgm:prSet presAssocID="{0D13EEBD-E342-48EA-98A7-419B7B10EC28}" presName="Name0" presStyleCnt="0">
        <dgm:presLayoutVars>
          <dgm:chMax/>
          <dgm:chPref/>
          <dgm:dir/>
        </dgm:presLayoutVars>
      </dgm:prSet>
      <dgm:spPr/>
    </dgm:pt>
    <dgm:pt modelId="{1D855CCA-A22E-493D-8978-CECDE35EB870}" type="pres">
      <dgm:prSet presAssocID="{BFEE1EFC-ABDE-408A-BD96-72160ACC81D9}" presName="parenttextcomposite" presStyleCnt="0"/>
      <dgm:spPr/>
    </dgm:pt>
    <dgm:pt modelId="{0B81DEC2-CC7B-4E2D-91A8-8BF40BA952DB}" type="pres">
      <dgm:prSet presAssocID="{BFEE1EFC-ABDE-408A-BD96-72160ACC81D9}" presName="parenttext" presStyleLbl="revTx" presStyleIdx="0" presStyleCnt="3">
        <dgm:presLayoutVars>
          <dgm:chMax/>
          <dgm:chPref val="2"/>
          <dgm:bulletEnabled val="1"/>
        </dgm:presLayoutVars>
      </dgm:prSet>
      <dgm:spPr/>
    </dgm:pt>
    <dgm:pt modelId="{E92B3450-8C20-4167-AED0-C9AA63697C64}" type="pres">
      <dgm:prSet presAssocID="{BFEE1EFC-ABDE-408A-BD96-72160ACC81D9}" presName="composite" presStyleCnt="0"/>
      <dgm:spPr/>
    </dgm:pt>
    <dgm:pt modelId="{7FDB66E0-F639-460B-88AB-242D2B01C916}" type="pres">
      <dgm:prSet presAssocID="{BFEE1EFC-ABDE-408A-BD96-72160ACC81D9}" presName="chevron1" presStyleLbl="alignNode1" presStyleIdx="0" presStyleCnt="21"/>
      <dgm:spPr>
        <a:solidFill>
          <a:srgbClr val="94C7B0"/>
        </a:solidFill>
        <a:ln>
          <a:solidFill>
            <a:srgbClr val="94C7B0"/>
          </a:solidFill>
        </a:ln>
      </dgm:spPr>
    </dgm:pt>
    <dgm:pt modelId="{70252F7B-1BE0-4126-BA35-EEDF7113E0ED}" type="pres">
      <dgm:prSet presAssocID="{BFEE1EFC-ABDE-408A-BD96-72160ACC81D9}" presName="chevron2" presStyleLbl="alignNode1" presStyleIdx="1" presStyleCnt="21"/>
      <dgm:spPr>
        <a:solidFill>
          <a:srgbClr val="94C7B0"/>
        </a:solidFill>
        <a:ln>
          <a:solidFill>
            <a:srgbClr val="94C7B0"/>
          </a:solidFill>
        </a:ln>
      </dgm:spPr>
    </dgm:pt>
    <dgm:pt modelId="{7C9268F3-A416-4CDE-A18A-87AC569ECEE1}" type="pres">
      <dgm:prSet presAssocID="{BFEE1EFC-ABDE-408A-BD96-72160ACC81D9}" presName="chevron3" presStyleLbl="alignNode1" presStyleIdx="2" presStyleCnt="21"/>
      <dgm:spPr>
        <a:solidFill>
          <a:srgbClr val="94C7B0"/>
        </a:solidFill>
        <a:ln>
          <a:solidFill>
            <a:srgbClr val="94C7B0"/>
          </a:solidFill>
        </a:ln>
      </dgm:spPr>
    </dgm:pt>
    <dgm:pt modelId="{CD26A8A9-D55A-4C97-A728-BD6BEDE8346C}" type="pres">
      <dgm:prSet presAssocID="{BFEE1EFC-ABDE-408A-BD96-72160ACC81D9}" presName="chevron4" presStyleLbl="alignNode1" presStyleIdx="3" presStyleCnt="21"/>
      <dgm:spPr>
        <a:solidFill>
          <a:srgbClr val="94C7B0"/>
        </a:solidFill>
        <a:ln>
          <a:solidFill>
            <a:srgbClr val="94C7B0"/>
          </a:solidFill>
        </a:ln>
      </dgm:spPr>
    </dgm:pt>
    <dgm:pt modelId="{96252AC0-82E9-4190-A816-2331CE13160D}" type="pres">
      <dgm:prSet presAssocID="{BFEE1EFC-ABDE-408A-BD96-72160ACC81D9}" presName="chevron5" presStyleLbl="alignNode1" presStyleIdx="4" presStyleCnt="21"/>
      <dgm:spPr>
        <a:solidFill>
          <a:srgbClr val="94C7B0"/>
        </a:solidFill>
        <a:ln>
          <a:solidFill>
            <a:srgbClr val="94C7B0"/>
          </a:solidFill>
        </a:ln>
      </dgm:spPr>
    </dgm:pt>
    <dgm:pt modelId="{607A8BF8-D55B-492D-8115-555BAD6F7901}" type="pres">
      <dgm:prSet presAssocID="{BFEE1EFC-ABDE-408A-BD96-72160ACC81D9}" presName="chevron6" presStyleLbl="alignNode1" presStyleIdx="5" presStyleCnt="21"/>
      <dgm:spPr>
        <a:solidFill>
          <a:srgbClr val="94C7B0"/>
        </a:solidFill>
        <a:ln>
          <a:solidFill>
            <a:srgbClr val="94C7B0"/>
          </a:solidFill>
        </a:ln>
      </dgm:spPr>
    </dgm:pt>
    <dgm:pt modelId="{2348D905-C468-42A7-9046-D8C7D66F35A4}" type="pres">
      <dgm:prSet presAssocID="{BFEE1EFC-ABDE-408A-BD96-72160ACC81D9}" presName="chevron7" presStyleLbl="alignNode1" presStyleIdx="6" presStyleCnt="21"/>
      <dgm:spPr>
        <a:solidFill>
          <a:srgbClr val="94C7B0"/>
        </a:solidFill>
        <a:ln>
          <a:solidFill>
            <a:srgbClr val="94C7B0"/>
          </a:solidFill>
        </a:ln>
      </dgm:spPr>
    </dgm:pt>
    <dgm:pt modelId="{FFFD05D6-DEE0-4BB7-B056-0CB2A7480B65}" type="pres">
      <dgm:prSet presAssocID="{BFEE1EFC-ABDE-408A-BD96-72160ACC81D9}" presName="childtext" presStyleLbl="solidFgAcc1" presStyleIdx="0" presStyleCnt="3">
        <dgm:presLayoutVars>
          <dgm:chMax/>
          <dgm:chPref val="0"/>
          <dgm:bulletEnabled val="1"/>
        </dgm:presLayoutVars>
      </dgm:prSet>
      <dgm:spPr/>
    </dgm:pt>
    <dgm:pt modelId="{B76D6CED-1E08-4214-9258-38E01798A6F8}" type="pres">
      <dgm:prSet presAssocID="{948A704D-1088-4F7A-8760-737BCF9FDB86}" presName="sibTrans" presStyleCnt="0"/>
      <dgm:spPr/>
    </dgm:pt>
    <dgm:pt modelId="{7EE2C0D6-DBFB-4889-93FF-5F360A9E8DD7}" type="pres">
      <dgm:prSet presAssocID="{2055FA60-7780-402A-B436-3A929F48DD85}" presName="parenttextcomposite" presStyleCnt="0"/>
      <dgm:spPr/>
    </dgm:pt>
    <dgm:pt modelId="{A712A07F-2F23-455C-A33F-379CF1E8C633}" type="pres">
      <dgm:prSet presAssocID="{2055FA60-7780-402A-B436-3A929F48DD85}" presName="parenttext" presStyleLbl="revTx" presStyleIdx="1" presStyleCnt="3">
        <dgm:presLayoutVars>
          <dgm:chMax/>
          <dgm:chPref val="2"/>
          <dgm:bulletEnabled val="1"/>
        </dgm:presLayoutVars>
      </dgm:prSet>
      <dgm:spPr/>
    </dgm:pt>
    <dgm:pt modelId="{C932A3D3-7FBD-432F-8C85-0356ACFD5BC9}" type="pres">
      <dgm:prSet presAssocID="{2055FA60-7780-402A-B436-3A929F48DD85}" presName="composite" presStyleCnt="0"/>
      <dgm:spPr/>
    </dgm:pt>
    <dgm:pt modelId="{A0E645FE-953F-4D1F-AE8D-6BA7D0806041}" type="pres">
      <dgm:prSet presAssocID="{2055FA60-7780-402A-B436-3A929F48DD85}" presName="chevron1" presStyleLbl="alignNode1" presStyleIdx="7" presStyleCnt="21"/>
      <dgm:spPr>
        <a:solidFill>
          <a:srgbClr val="94C7B0"/>
        </a:solidFill>
        <a:ln>
          <a:solidFill>
            <a:srgbClr val="94C7B0"/>
          </a:solidFill>
        </a:ln>
      </dgm:spPr>
    </dgm:pt>
    <dgm:pt modelId="{FEC7533E-1A4F-4C98-87D8-4313BEC5AEB0}" type="pres">
      <dgm:prSet presAssocID="{2055FA60-7780-402A-B436-3A929F48DD85}" presName="chevron2" presStyleLbl="alignNode1" presStyleIdx="8" presStyleCnt="21"/>
      <dgm:spPr>
        <a:solidFill>
          <a:srgbClr val="94C7B0"/>
        </a:solidFill>
        <a:ln>
          <a:solidFill>
            <a:srgbClr val="94C7B0"/>
          </a:solidFill>
        </a:ln>
      </dgm:spPr>
    </dgm:pt>
    <dgm:pt modelId="{CA550331-39B3-4C0E-BFD1-E7AC7B108204}" type="pres">
      <dgm:prSet presAssocID="{2055FA60-7780-402A-B436-3A929F48DD85}" presName="chevron3" presStyleLbl="alignNode1" presStyleIdx="9" presStyleCnt="21"/>
      <dgm:spPr>
        <a:solidFill>
          <a:srgbClr val="94C7B0"/>
        </a:solidFill>
        <a:ln>
          <a:solidFill>
            <a:srgbClr val="94C7B0"/>
          </a:solidFill>
        </a:ln>
      </dgm:spPr>
    </dgm:pt>
    <dgm:pt modelId="{CE0C5878-D7CC-45CC-81A5-CB3699C255E6}" type="pres">
      <dgm:prSet presAssocID="{2055FA60-7780-402A-B436-3A929F48DD85}" presName="chevron4" presStyleLbl="alignNode1" presStyleIdx="10" presStyleCnt="21"/>
      <dgm:spPr>
        <a:solidFill>
          <a:srgbClr val="94C7B0"/>
        </a:solidFill>
        <a:ln>
          <a:solidFill>
            <a:srgbClr val="94C7B0"/>
          </a:solidFill>
        </a:ln>
      </dgm:spPr>
    </dgm:pt>
    <dgm:pt modelId="{A783C5A6-B2F8-41C4-9D60-A782602D7E37}" type="pres">
      <dgm:prSet presAssocID="{2055FA60-7780-402A-B436-3A929F48DD85}" presName="chevron5" presStyleLbl="alignNode1" presStyleIdx="11" presStyleCnt="21"/>
      <dgm:spPr>
        <a:solidFill>
          <a:srgbClr val="94C7B0"/>
        </a:solidFill>
        <a:ln>
          <a:solidFill>
            <a:srgbClr val="94C7B0"/>
          </a:solidFill>
        </a:ln>
      </dgm:spPr>
    </dgm:pt>
    <dgm:pt modelId="{FD45265F-D5B6-4A45-B872-FBBD79DC2969}" type="pres">
      <dgm:prSet presAssocID="{2055FA60-7780-402A-B436-3A929F48DD85}" presName="chevron6" presStyleLbl="alignNode1" presStyleIdx="12" presStyleCnt="21"/>
      <dgm:spPr>
        <a:solidFill>
          <a:srgbClr val="94C7B0"/>
        </a:solidFill>
        <a:ln>
          <a:solidFill>
            <a:srgbClr val="94C7B0"/>
          </a:solidFill>
        </a:ln>
      </dgm:spPr>
    </dgm:pt>
    <dgm:pt modelId="{7A90DE89-50BF-4947-91E9-4CBAF125AED5}" type="pres">
      <dgm:prSet presAssocID="{2055FA60-7780-402A-B436-3A929F48DD85}" presName="chevron7" presStyleLbl="alignNode1" presStyleIdx="13" presStyleCnt="21"/>
      <dgm:spPr>
        <a:solidFill>
          <a:srgbClr val="94C7B0"/>
        </a:solidFill>
        <a:ln>
          <a:solidFill>
            <a:srgbClr val="94C7B0"/>
          </a:solidFill>
        </a:ln>
      </dgm:spPr>
    </dgm:pt>
    <dgm:pt modelId="{D90D29F9-D776-4CF1-895D-1DE1EDA90A79}" type="pres">
      <dgm:prSet presAssocID="{2055FA60-7780-402A-B436-3A929F48DD85}" presName="childtext" presStyleLbl="solidFgAcc1" presStyleIdx="1" presStyleCnt="3">
        <dgm:presLayoutVars>
          <dgm:chMax/>
          <dgm:chPref val="0"/>
          <dgm:bulletEnabled val="1"/>
        </dgm:presLayoutVars>
      </dgm:prSet>
      <dgm:spPr/>
    </dgm:pt>
    <dgm:pt modelId="{46DE2D9A-BA3A-41A5-A229-119C4C46C7D9}" type="pres">
      <dgm:prSet presAssocID="{042ED57F-CF55-4725-A5AD-68180B1D5AA1}" presName="sibTrans" presStyleCnt="0"/>
      <dgm:spPr/>
    </dgm:pt>
    <dgm:pt modelId="{8F5BBD8A-977A-49BE-82C3-130F51F38C64}" type="pres">
      <dgm:prSet presAssocID="{C8D6D2D0-35C4-468A-85B0-6E3774D0A7A8}" presName="parenttextcomposite" presStyleCnt="0"/>
      <dgm:spPr/>
    </dgm:pt>
    <dgm:pt modelId="{571B0E3C-8518-4371-8B94-165E95A7D772}" type="pres">
      <dgm:prSet presAssocID="{C8D6D2D0-35C4-468A-85B0-6E3774D0A7A8}" presName="parenttext" presStyleLbl="revTx" presStyleIdx="2" presStyleCnt="3">
        <dgm:presLayoutVars>
          <dgm:chMax/>
          <dgm:chPref val="2"/>
          <dgm:bulletEnabled val="1"/>
        </dgm:presLayoutVars>
      </dgm:prSet>
      <dgm:spPr/>
    </dgm:pt>
    <dgm:pt modelId="{EE6247F8-5934-4260-BE7E-22FC789109DF}" type="pres">
      <dgm:prSet presAssocID="{C8D6D2D0-35C4-468A-85B0-6E3774D0A7A8}" presName="composite" presStyleCnt="0"/>
      <dgm:spPr/>
    </dgm:pt>
    <dgm:pt modelId="{021A6D39-6B9A-4330-836A-C30DAE5AE0A7}" type="pres">
      <dgm:prSet presAssocID="{C8D6D2D0-35C4-468A-85B0-6E3774D0A7A8}" presName="chevron1" presStyleLbl="alignNode1" presStyleIdx="14" presStyleCnt="21"/>
      <dgm:spPr>
        <a:solidFill>
          <a:srgbClr val="94C7B0"/>
        </a:solidFill>
        <a:ln>
          <a:solidFill>
            <a:srgbClr val="94C7B0"/>
          </a:solidFill>
        </a:ln>
      </dgm:spPr>
    </dgm:pt>
    <dgm:pt modelId="{7FF8AE0A-3676-468F-B82B-600AF1449FA0}" type="pres">
      <dgm:prSet presAssocID="{C8D6D2D0-35C4-468A-85B0-6E3774D0A7A8}" presName="chevron2" presStyleLbl="alignNode1" presStyleIdx="15" presStyleCnt="21"/>
      <dgm:spPr>
        <a:solidFill>
          <a:srgbClr val="94C7B0"/>
        </a:solidFill>
        <a:ln>
          <a:solidFill>
            <a:srgbClr val="94C7B0"/>
          </a:solidFill>
        </a:ln>
      </dgm:spPr>
    </dgm:pt>
    <dgm:pt modelId="{8C5264B8-6140-4A2B-BCB2-74AC52579D47}" type="pres">
      <dgm:prSet presAssocID="{C8D6D2D0-35C4-468A-85B0-6E3774D0A7A8}" presName="chevron3" presStyleLbl="alignNode1" presStyleIdx="16" presStyleCnt="21"/>
      <dgm:spPr>
        <a:solidFill>
          <a:srgbClr val="94C7B0"/>
        </a:solidFill>
        <a:ln>
          <a:solidFill>
            <a:srgbClr val="94C7B0"/>
          </a:solidFill>
        </a:ln>
      </dgm:spPr>
    </dgm:pt>
    <dgm:pt modelId="{41AE04A8-3A2A-4381-98CE-1C12F8CEEF4E}" type="pres">
      <dgm:prSet presAssocID="{C8D6D2D0-35C4-468A-85B0-6E3774D0A7A8}" presName="chevron4" presStyleLbl="alignNode1" presStyleIdx="17" presStyleCnt="21"/>
      <dgm:spPr>
        <a:solidFill>
          <a:srgbClr val="94C7B0"/>
        </a:solidFill>
        <a:ln>
          <a:solidFill>
            <a:srgbClr val="94C7B0"/>
          </a:solidFill>
        </a:ln>
      </dgm:spPr>
    </dgm:pt>
    <dgm:pt modelId="{1D50EAD0-AD48-4324-9D9C-CF22BE3D3ED1}" type="pres">
      <dgm:prSet presAssocID="{C8D6D2D0-35C4-468A-85B0-6E3774D0A7A8}" presName="chevron5" presStyleLbl="alignNode1" presStyleIdx="18" presStyleCnt="21"/>
      <dgm:spPr>
        <a:solidFill>
          <a:srgbClr val="94C7B0"/>
        </a:solidFill>
        <a:ln>
          <a:solidFill>
            <a:srgbClr val="94C7B0"/>
          </a:solidFill>
        </a:ln>
      </dgm:spPr>
    </dgm:pt>
    <dgm:pt modelId="{EE650588-A2D4-4379-A877-BE8DC4367BE0}" type="pres">
      <dgm:prSet presAssocID="{C8D6D2D0-35C4-468A-85B0-6E3774D0A7A8}" presName="chevron6" presStyleLbl="alignNode1" presStyleIdx="19" presStyleCnt="21"/>
      <dgm:spPr>
        <a:solidFill>
          <a:srgbClr val="94C7B0"/>
        </a:solidFill>
        <a:ln>
          <a:solidFill>
            <a:srgbClr val="94C7B0"/>
          </a:solidFill>
        </a:ln>
      </dgm:spPr>
    </dgm:pt>
    <dgm:pt modelId="{605FA112-929F-4EC9-B724-27A8A1CB40B5}" type="pres">
      <dgm:prSet presAssocID="{C8D6D2D0-35C4-468A-85B0-6E3774D0A7A8}" presName="chevron7" presStyleLbl="alignNode1" presStyleIdx="20" presStyleCnt="21"/>
      <dgm:spPr>
        <a:solidFill>
          <a:srgbClr val="94C7B0"/>
        </a:solidFill>
        <a:ln>
          <a:solidFill>
            <a:srgbClr val="94C7B0"/>
          </a:solidFill>
        </a:ln>
      </dgm:spPr>
    </dgm:pt>
    <dgm:pt modelId="{72D970BC-2C70-400C-96DC-00F1926F56D8}" type="pres">
      <dgm:prSet presAssocID="{C8D6D2D0-35C4-468A-85B0-6E3774D0A7A8}" presName="childtext" presStyleLbl="solidFgAcc1" presStyleIdx="2" presStyleCnt="3">
        <dgm:presLayoutVars>
          <dgm:chMax/>
          <dgm:chPref val="0"/>
          <dgm:bulletEnabled val="1"/>
        </dgm:presLayoutVars>
      </dgm:prSet>
      <dgm:spPr/>
    </dgm:pt>
  </dgm:ptLst>
  <dgm:cxnLst>
    <dgm:cxn modelId="{6FD1EF64-CEC2-4232-8B03-94741D76BDDB}" type="presOf" srcId="{0D13EEBD-E342-48EA-98A7-419B7B10EC28}" destId="{62DEFE5F-CC5B-4300-BB84-BC9FA340DC56}" srcOrd="0" destOrd="0" presId="urn:microsoft.com/office/officeart/2008/layout/VerticalAccentList"/>
    <dgm:cxn modelId="{A9F1F851-2677-4A4F-9F95-D122AA9C8508}" type="presOf" srcId="{BFEE1EFC-ABDE-408A-BD96-72160ACC81D9}" destId="{0B81DEC2-CC7B-4E2D-91A8-8BF40BA952DB}" srcOrd="0" destOrd="0" presId="urn:microsoft.com/office/officeart/2008/layout/VerticalAccentList"/>
    <dgm:cxn modelId="{5D044179-2FB8-4175-B636-B5B233EB4D04}" srcId="{C8D6D2D0-35C4-468A-85B0-6E3774D0A7A8}" destId="{18B66589-8D22-4CBB-A3A7-56A3A07138C1}" srcOrd="0" destOrd="0" parTransId="{3A9261DA-4257-4CB5-96F2-690D04641F71}" sibTransId="{7B9438BF-78C2-411B-AAB6-E03CED92CCDD}"/>
    <dgm:cxn modelId="{1D27F27D-20F4-4838-9941-7D549B59D6F5}" srcId="{0D13EEBD-E342-48EA-98A7-419B7B10EC28}" destId="{2055FA60-7780-402A-B436-3A929F48DD85}" srcOrd="1" destOrd="0" parTransId="{30699F68-68E6-4DBD-A901-520F190CBEC2}" sibTransId="{042ED57F-CF55-4725-A5AD-68180B1D5AA1}"/>
    <dgm:cxn modelId="{5284E68F-F6CB-4E0C-8E79-4BE77E187422}" srcId="{0D13EEBD-E342-48EA-98A7-419B7B10EC28}" destId="{BFEE1EFC-ABDE-408A-BD96-72160ACC81D9}" srcOrd="0" destOrd="0" parTransId="{6F88E6B1-7320-43E5-83C4-F38B6DC9BA12}" sibTransId="{948A704D-1088-4F7A-8760-737BCF9FDB86}"/>
    <dgm:cxn modelId="{6183D590-6AF8-44D4-90F0-06DF3CAE9158}" type="presOf" srcId="{322708C3-EAF8-40D6-8130-B161D81B856A}" destId="{FFFD05D6-DEE0-4BB7-B056-0CB2A7480B65}" srcOrd="0" destOrd="0" presId="urn:microsoft.com/office/officeart/2008/layout/VerticalAccentList"/>
    <dgm:cxn modelId="{3B432695-085C-44D4-9BC4-300138B46E36}" type="presOf" srcId="{2055FA60-7780-402A-B436-3A929F48DD85}" destId="{A712A07F-2F23-455C-A33F-379CF1E8C633}" srcOrd="0" destOrd="0" presId="urn:microsoft.com/office/officeart/2008/layout/VerticalAccentList"/>
    <dgm:cxn modelId="{C11C9BB4-89A2-48BC-A603-D13F2816AAAE}" srcId="{2055FA60-7780-402A-B436-3A929F48DD85}" destId="{4DCD8D4A-EE46-4917-9262-E077F2A49BDA}" srcOrd="0" destOrd="0" parTransId="{18CC16AD-5001-45D9-8600-38C6889F7537}" sibTransId="{F951762D-FB39-4F70-B3FA-57132DAE02DF}"/>
    <dgm:cxn modelId="{4BF8E9CD-3DFA-421E-A85A-1B5D7A7B086B}" type="presOf" srcId="{4DCD8D4A-EE46-4917-9262-E077F2A49BDA}" destId="{D90D29F9-D776-4CF1-895D-1DE1EDA90A79}" srcOrd="0" destOrd="0" presId="urn:microsoft.com/office/officeart/2008/layout/VerticalAccentList"/>
    <dgm:cxn modelId="{526022D4-9B4C-438C-BBB2-D72748EF8EDD}" type="presOf" srcId="{C8D6D2D0-35C4-468A-85B0-6E3774D0A7A8}" destId="{571B0E3C-8518-4371-8B94-165E95A7D772}" srcOrd="0" destOrd="0" presId="urn:microsoft.com/office/officeart/2008/layout/VerticalAccentList"/>
    <dgm:cxn modelId="{ED3E3EDF-5527-4C04-A0B5-84BC9ACB0B4A}" srcId="{BFEE1EFC-ABDE-408A-BD96-72160ACC81D9}" destId="{322708C3-EAF8-40D6-8130-B161D81B856A}" srcOrd="0" destOrd="0" parTransId="{7E18B349-4DB5-4CD2-9052-F04D69BD3C93}" sibTransId="{5600AD0C-0DE7-48C7-9106-C69D11479CBC}"/>
    <dgm:cxn modelId="{FC8E35E1-3F74-48E1-A38C-8EAA5676D959}" srcId="{0D13EEBD-E342-48EA-98A7-419B7B10EC28}" destId="{C8D6D2D0-35C4-468A-85B0-6E3774D0A7A8}" srcOrd="2" destOrd="0" parTransId="{BEC1F76D-8831-4EC3-8DFB-3B2A4F591AA0}" sibTransId="{E089F382-04E8-4F50-8FD5-D4760D3AC761}"/>
    <dgm:cxn modelId="{25ED71F3-BDB7-4899-92B3-CBF7E32E2761}" type="presOf" srcId="{18B66589-8D22-4CBB-A3A7-56A3A07138C1}" destId="{72D970BC-2C70-400C-96DC-00F1926F56D8}" srcOrd="0" destOrd="0" presId="urn:microsoft.com/office/officeart/2008/layout/VerticalAccentList"/>
    <dgm:cxn modelId="{A5DDB06C-686B-430D-91AF-F5E5B0EAA0CB}" type="presParOf" srcId="{62DEFE5F-CC5B-4300-BB84-BC9FA340DC56}" destId="{1D855CCA-A22E-493D-8978-CECDE35EB870}" srcOrd="0" destOrd="0" presId="urn:microsoft.com/office/officeart/2008/layout/VerticalAccentList"/>
    <dgm:cxn modelId="{50B4C4E2-6706-447B-A6C7-64F739448A6D}" type="presParOf" srcId="{1D855CCA-A22E-493D-8978-CECDE35EB870}" destId="{0B81DEC2-CC7B-4E2D-91A8-8BF40BA952DB}" srcOrd="0" destOrd="0" presId="urn:microsoft.com/office/officeart/2008/layout/VerticalAccentList"/>
    <dgm:cxn modelId="{15DB4DA2-5E4F-41F8-B248-4CE8694B3ACF}" type="presParOf" srcId="{62DEFE5F-CC5B-4300-BB84-BC9FA340DC56}" destId="{E92B3450-8C20-4167-AED0-C9AA63697C64}" srcOrd="1" destOrd="0" presId="urn:microsoft.com/office/officeart/2008/layout/VerticalAccentList"/>
    <dgm:cxn modelId="{E79E0C5E-E501-4D32-A0FD-0F06B71A014F}" type="presParOf" srcId="{E92B3450-8C20-4167-AED0-C9AA63697C64}" destId="{7FDB66E0-F639-460B-88AB-242D2B01C916}" srcOrd="0" destOrd="0" presId="urn:microsoft.com/office/officeart/2008/layout/VerticalAccentList"/>
    <dgm:cxn modelId="{DB45D787-E254-478E-B2CE-C30E8EC4CDC3}" type="presParOf" srcId="{E92B3450-8C20-4167-AED0-C9AA63697C64}" destId="{70252F7B-1BE0-4126-BA35-EEDF7113E0ED}" srcOrd="1" destOrd="0" presId="urn:microsoft.com/office/officeart/2008/layout/VerticalAccentList"/>
    <dgm:cxn modelId="{B22D71B2-B7B7-40C3-A1B5-DECA1606CB53}" type="presParOf" srcId="{E92B3450-8C20-4167-AED0-C9AA63697C64}" destId="{7C9268F3-A416-4CDE-A18A-87AC569ECEE1}" srcOrd="2" destOrd="0" presId="urn:microsoft.com/office/officeart/2008/layout/VerticalAccentList"/>
    <dgm:cxn modelId="{4286124C-72A0-4D32-83B1-9D26846CA79D}" type="presParOf" srcId="{E92B3450-8C20-4167-AED0-C9AA63697C64}" destId="{CD26A8A9-D55A-4C97-A728-BD6BEDE8346C}" srcOrd="3" destOrd="0" presId="urn:microsoft.com/office/officeart/2008/layout/VerticalAccentList"/>
    <dgm:cxn modelId="{CF07F812-1AD3-4CDA-A7A4-32BB7FB7A964}" type="presParOf" srcId="{E92B3450-8C20-4167-AED0-C9AA63697C64}" destId="{96252AC0-82E9-4190-A816-2331CE13160D}" srcOrd="4" destOrd="0" presId="urn:microsoft.com/office/officeart/2008/layout/VerticalAccentList"/>
    <dgm:cxn modelId="{F04DF3EB-0B45-452C-ACA7-E3D0AD84C377}" type="presParOf" srcId="{E92B3450-8C20-4167-AED0-C9AA63697C64}" destId="{607A8BF8-D55B-492D-8115-555BAD6F7901}" srcOrd="5" destOrd="0" presId="urn:microsoft.com/office/officeart/2008/layout/VerticalAccentList"/>
    <dgm:cxn modelId="{075C3126-0661-495F-A77A-A7DA158B6931}" type="presParOf" srcId="{E92B3450-8C20-4167-AED0-C9AA63697C64}" destId="{2348D905-C468-42A7-9046-D8C7D66F35A4}" srcOrd="6" destOrd="0" presId="urn:microsoft.com/office/officeart/2008/layout/VerticalAccentList"/>
    <dgm:cxn modelId="{7011498B-7CA0-4EEC-8EC0-3E2276D72801}" type="presParOf" srcId="{E92B3450-8C20-4167-AED0-C9AA63697C64}" destId="{FFFD05D6-DEE0-4BB7-B056-0CB2A7480B65}" srcOrd="7" destOrd="0" presId="urn:microsoft.com/office/officeart/2008/layout/VerticalAccentList"/>
    <dgm:cxn modelId="{3EC0B732-20DD-4D06-9EFA-A09CF3AE3EC6}" type="presParOf" srcId="{62DEFE5F-CC5B-4300-BB84-BC9FA340DC56}" destId="{B76D6CED-1E08-4214-9258-38E01798A6F8}" srcOrd="2" destOrd="0" presId="urn:microsoft.com/office/officeart/2008/layout/VerticalAccentList"/>
    <dgm:cxn modelId="{BAEAFAA4-0097-4075-B27A-AC94D60779DE}" type="presParOf" srcId="{62DEFE5F-CC5B-4300-BB84-BC9FA340DC56}" destId="{7EE2C0D6-DBFB-4889-93FF-5F360A9E8DD7}" srcOrd="3" destOrd="0" presId="urn:microsoft.com/office/officeart/2008/layout/VerticalAccentList"/>
    <dgm:cxn modelId="{6D921981-A6DA-4F1C-BAE5-E21AA6C3A9D3}" type="presParOf" srcId="{7EE2C0D6-DBFB-4889-93FF-5F360A9E8DD7}" destId="{A712A07F-2F23-455C-A33F-379CF1E8C633}" srcOrd="0" destOrd="0" presId="urn:microsoft.com/office/officeart/2008/layout/VerticalAccentList"/>
    <dgm:cxn modelId="{F375B2AE-6606-42D0-BAF3-FCDF8278ABD1}" type="presParOf" srcId="{62DEFE5F-CC5B-4300-BB84-BC9FA340DC56}" destId="{C932A3D3-7FBD-432F-8C85-0356ACFD5BC9}" srcOrd="4" destOrd="0" presId="urn:microsoft.com/office/officeart/2008/layout/VerticalAccentList"/>
    <dgm:cxn modelId="{689F15E8-5A93-4A1A-8144-17ED8EAC475B}" type="presParOf" srcId="{C932A3D3-7FBD-432F-8C85-0356ACFD5BC9}" destId="{A0E645FE-953F-4D1F-AE8D-6BA7D0806041}" srcOrd="0" destOrd="0" presId="urn:microsoft.com/office/officeart/2008/layout/VerticalAccentList"/>
    <dgm:cxn modelId="{249C41C3-CF67-4BC3-81AE-BA47373AAC87}" type="presParOf" srcId="{C932A3D3-7FBD-432F-8C85-0356ACFD5BC9}" destId="{FEC7533E-1A4F-4C98-87D8-4313BEC5AEB0}" srcOrd="1" destOrd="0" presId="urn:microsoft.com/office/officeart/2008/layout/VerticalAccentList"/>
    <dgm:cxn modelId="{B999A5C4-1EC9-486F-A89F-EB382232C56E}" type="presParOf" srcId="{C932A3D3-7FBD-432F-8C85-0356ACFD5BC9}" destId="{CA550331-39B3-4C0E-BFD1-E7AC7B108204}" srcOrd="2" destOrd="0" presId="urn:microsoft.com/office/officeart/2008/layout/VerticalAccentList"/>
    <dgm:cxn modelId="{F341F2C0-A4B4-4E59-B21F-C7DD3BCCA78D}" type="presParOf" srcId="{C932A3D3-7FBD-432F-8C85-0356ACFD5BC9}" destId="{CE0C5878-D7CC-45CC-81A5-CB3699C255E6}" srcOrd="3" destOrd="0" presId="urn:microsoft.com/office/officeart/2008/layout/VerticalAccentList"/>
    <dgm:cxn modelId="{8718140B-4AED-4923-AEDC-6B5435ECBBF5}" type="presParOf" srcId="{C932A3D3-7FBD-432F-8C85-0356ACFD5BC9}" destId="{A783C5A6-B2F8-41C4-9D60-A782602D7E37}" srcOrd="4" destOrd="0" presId="urn:microsoft.com/office/officeart/2008/layout/VerticalAccentList"/>
    <dgm:cxn modelId="{31183CC5-E053-41A3-9111-2B6C35305278}" type="presParOf" srcId="{C932A3D3-7FBD-432F-8C85-0356ACFD5BC9}" destId="{FD45265F-D5B6-4A45-B872-FBBD79DC2969}" srcOrd="5" destOrd="0" presId="urn:microsoft.com/office/officeart/2008/layout/VerticalAccentList"/>
    <dgm:cxn modelId="{CE5DB024-1EBC-466B-A202-D4284020659A}" type="presParOf" srcId="{C932A3D3-7FBD-432F-8C85-0356ACFD5BC9}" destId="{7A90DE89-50BF-4947-91E9-4CBAF125AED5}" srcOrd="6" destOrd="0" presId="urn:microsoft.com/office/officeart/2008/layout/VerticalAccentList"/>
    <dgm:cxn modelId="{44719E12-4523-4573-B999-9465FC74D97F}" type="presParOf" srcId="{C932A3D3-7FBD-432F-8C85-0356ACFD5BC9}" destId="{D90D29F9-D776-4CF1-895D-1DE1EDA90A79}" srcOrd="7" destOrd="0" presId="urn:microsoft.com/office/officeart/2008/layout/VerticalAccentList"/>
    <dgm:cxn modelId="{7E589790-A797-416A-8D19-9CA703832066}" type="presParOf" srcId="{62DEFE5F-CC5B-4300-BB84-BC9FA340DC56}" destId="{46DE2D9A-BA3A-41A5-A229-119C4C46C7D9}" srcOrd="5" destOrd="0" presId="urn:microsoft.com/office/officeart/2008/layout/VerticalAccentList"/>
    <dgm:cxn modelId="{58B68B7A-3486-4D40-9234-D73BA32726AA}" type="presParOf" srcId="{62DEFE5F-CC5B-4300-BB84-BC9FA340DC56}" destId="{8F5BBD8A-977A-49BE-82C3-130F51F38C64}" srcOrd="6" destOrd="0" presId="urn:microsoft.com/office/officeart/2008/layout/VerticalAccentList"/>
    <dgm:cxn modelId="{AC6AFE0D-29AF-4655-8DA7-5E3B01650118}" type="presParOf" srcId="{8F5BBD8A-977A-49BE-82C3-130F51F38C64}" destId="{571B0E3C-8518-4371-8B94-165E95A7D772}" srcOrd="0" destOrd="0" presId="urn:microsoft.com/office/officeart/2008/layout/VerticalAccentList"/>
    <dgm:cxn modelId="{8AC5D0F8-97B4-4FD0-8888-AA6DB98228F4}" type="presParOf" srcId="{62DEFE5F-CC5B-4300-BB84-BC9FA340DC56}" destId="{EE6247F8-5934-4260-BE7E-22FC789109DF}" srcOrd="7" destOrd="0" presId="urn:microsoft.com/office/officeart/2008/layout/VerticalAccentList"/>
    <dgm:cxn modelId="{824B7325-85A6-4214-A415-EAD0870DC7EB}" type="presParOf" srcId="{EE6247F8-5934-4260-BE7E-22FC789109DF}" destId="{021A6D39-6B9A-4330-836A-C30DAE5AE0A7}" srcOrd="0" destOrd="0" presId="urn:microsoft.com/office/officeart/2008/layout/VerticalAccentList"/>
    <dgm:cxn modelId="{4220593C-200C-4E40-AD49-7864CEDD46CB}" type="presParOf" srcId="{EE6247F8-5934-4260-BE7E-22FC789109DF}" destId="{7FF8AE0A-3676-468F-B82B-600AF1449FA0}" srcOrd="1" destOrd="0" presId="urn:microsoft.com/office/officeart/2008/layout/VerticalAccentList"/>
    <dgm:cxn modelId="{ADA9DAAB-C7A2-4DF3-BEB5-57D19C5AA000}" type="presParOf" srcId="{EE6247F8-5934-4260-BE7E-22FC789109DF}" destId="{8C5264B8-6140-4A2B-BCB2-74AC52579D47}" srcOrd="2" destOrd="0" presId="urn:microsoft.com/office/officeart/2008/layout/VerticalAccentList"/>
    <dgm:cxn modelId="{5E4F2B2B-8846-4D40-A558-BFC01CEB01E1}" type="presParOf" srcId="{EE6247F8-5934-4260-BE7E-22FC789109DF}" destId="{41AE04A8-3A2A-4381-98CE-1C12F8CEEF4E}" srcOrd="3" destOrd="0" presId="urn:microsoft.com/office/officeart/2008/layout/VerticalAccentList"/>
    <dgm:cxn modelId="{1CEAFF39-55B8-4B13-849E-A813F39EB906}" type="presParOf" srcId="{EE6247F8-5934-4260-BE7E-22FC789109DF}" destId="{1D50EAD0-AD48-4324-9D9C-CF22BE3D3ED1}" srcOrd="4" destOrd="0" presId="urn:microsoft.com/office/officeart/2008/layout/VerticalAccentList"/>
    <dgm:cxn modelId="{D339D812-18D6-4CC9-968A-F5B42600FBC5}" type="presParOf" srcId="{EE6247F8-5934-4260-BE7E-22FC789109DF}" destId="{EE650588-A2D4-4379-A877-BE8DC4367BE0}" srcOrd="5" destOrd="0" presId="urn:microsoft.com/office/officeart/2008/layout/VerticalAccentList"/>
    <dgm:cxn modelId="{372D7E96-6222-4CA2-8618-2DB614C38814}" type="presParOf" srcId="{EE6247F8-5934-4260-BE7E-22FC789109DF}" destId="{605FA112-929F-4EC9-B724-27A8A1CB40B5}" srcOrd="6" destOrd="0" presId="urn:microsoft.com/office/officeart/2008/layout/VerticalAccentList"/>
    <dgm:cxn modelId="{AC3BD710-2D8A-4BF9-AEC1-17A188DFCEEB}" type="presParOf" srcId="{EE6247F8-5934-4260-BE7E-22FC789109DF}" destId="{72D970BC-2C70-400C-96DC-00F1926F56D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52C09-FFFB-4A94-903F-7953EA5B93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6F274BA-9FB1-49F4-8001-914FE490D98E}">
      <dgm:prSet phldrT="[Tekst]" custT="1"/>
      <dgm:spPr>
        <a:solidFill>
          <a:srgbClr val="B6D1E1"/>
        </a:solidFill>
        <a:ln>
          <a:noFill/>
        </a:ln>
      </dgm:spPr>
      <dgm:t>
        <a:bodyPr/>
        <a:lstStyle/>
        <a:p>
          <a:pPr algn="l"/>
          <a:r>
            <a:rPr lang="en-GB" sz="2200" b="1" noProof="0" dirty="0"/>
            <a:t>Avant de tester ou de développer votre idée d'entreprise alimentaire, vous devez la définir clairement. Une idée solide est une idée que vous pouvez expliquer simplement et avec assurance en quelques phrases. Être capable de parler clairement de son idée est une compétence clé pour tout entrepreneur.</a:t>
          </a:r>
        </a:p>
      </dgm:t>
    </dgm:pt>
    <dgm:pt modelId="{AC9A1E12-A424-4A21-A403-DE80D2C38E6A}" type="parTrans" cxnId="{2C11C73B-830E-47D6-BC12-F6BA8877E97B}">
      <dgm:prSet/>
      <dgm:spPr/>
      <dgm:t>
        <a:bodyPr/>
        <a:lstStyle/>
        <a:p>
          <a:endParaRPr lang="en-GB"/>
        </a:p>
      </dgm:t>
    </dgm:pt>
    <dgm:pt modelId="{C611CDA6-4F1F-41A3-B3C1-752F43693069}" type="sibTrans" cxnId="{2C11C73B-830E-47D6-BC12-F6BA8877E97B}">
      <dgm:prSet/>
      <dgm:spPr/>
      <dgm:t>
        <a:bodyPr/>
        <a:lstStyle/>
        <a:p>
          <a:endParaRPr lang="en-GB"/>
        </a:p>
      </dgm:t>
    </dgm:pt>
    <dgm:pt modelId="{9D0163B8-D0E2-424E-AE58-0E0A9E745B36}">
      <dgm:prSet custT="1"/>
      <dgm:spPr>
        <a:ln>
          <a:solidFill>
            <a:srgbClr val="94C7B0"/>
          </a:solidFill>
        </a:ln>
      </dgm:spPr>
      <dgm:t>
        <a:bodyPr/>
        <a:lstStyle/>
        <a:p>
          <a:pPr marL="0" indent="0">
            <a:buNone/>
          </a:pPr>
          <a:r>
            <a:rPr lang="en-GB" sz="2000" noProof="0" dirty="0"/>
            <a:t>Plus votre idée est claire, plus il sera facile pour les autres de la comprendre et de la soutenir. Au fur et à mesure que votre entreprise se développera, vous devrez la décrire à de nombreuses personnes différentes : clients, fournisseurs, mentors, banques et peut-être même investisseurs potentiels.</a:t>
          </a:r>
        </a:p>
      </dgm:t>
    </dgm:pt>
    <dgm:pt modelId="{0395B07E-DB22-4D64-AE4B-A6E39BF2C252}" type="parTrans" cxnId="{FF314C6F-60D8-43D5-8B51-1779735265A1}">
      <dgm:prSet/>
      <dgm:spPr/>
      <dgm:t>
        <a:bodyPr/>
        <a:lstStyle/>
        <a:p>
          <a:endParaRPr lang="en-GB"/>
        </a:p>
      </dgm:t>
    </dgm:pt>
    <dgm:pt modelId="{CB6D3F60-29DF-40FD-A614-097E68BD771C}" type="sibTrans" cxnId="{FF314C6F-60D8-43D5-8B51-1779735265A1}">
      <dgm:prSet/>
      <dgm:spPr/>
      <dgm:t>
        <a:bodyPr/>
        <a:lstStyle/>
        <a:p>
          <a:endParaRPr lang="en-GB"/>
        </a:p>
      </dgm:t>
    </dgm:pt>
    <dgm:pt modelId="{E23D53CB-4A8F-46C8-842E-BC6B4BEDD9B6}">
      <dgm:prSet custT="1"/>
      <dgm:spPr>
        <a:ln>
          <a:solidFill>
            <a:srgbClr val="94C7B0"/>
          </a:solidFill>
        </a:ln>
      </dgm:spPr>
      <dgm:t>
        <a:bodyPr/>
        <a:lstStyle/>
        <a:p>
          <a:pPr marL="228600" indent="0">
            <a:buNone/>
          </a:pPr>
          <a:endParaRPr lang="en-GB" sz="100" noProof="0" dirty="0"/>
        </a:p>
      </dgm:t>
    </dgm:pt>
    <dgm:pt modelId="{2584341D-944B-41AD-ABBA-A83AC775E07F}" type="parTrans" cxnId="{978B5F9F-D082-4E3D-AFA5-6D5B7DAC541C}">
      <dgm:prSet/>
      <dgm:spPr/>
      <dgm:t>
        <a:bodyPr/>
        <a:lstStyle/>
        <a:p>
          <a:endParaRPr lang="en-IE"/>
        </a:p>
      </dgm:t>
    </dgm:pt>
    <dgm:pt modelId="{10A3300E-2D7D-4AD6-9806-98DD569C62A2}" type="sibTrans" cxnId="{978B5F9F-D082-4E3D-AFA5-6D5B7DAC541C}">
      <dgm:prSet/>
      <dgm:spPr/>
      <dgm:t>
        <a:bodyPr/>
        <a:lstStyle/>
        <a:p>
          <a:endParaRPr lang="en-IE"/>
        </a:p>
      </dgm:t>
    </dgm:pt>
    <dgm:pt modelId="{B34E2851-E3B8-4982-8E66-45D370BAFB61}">
      <dgm:prSet custT="1"/>
      <dgm:spPr>
        <a:ln>
          <a:solidFill>
            <a:srgbClr val="94C7B0"/>
          </a:solidFill>
        </a:ln>
      </dgm:spPr>
      <dgm:t>
        <a:bodyPr/>
        <a:lstStyle/>
        <a:p>
          <a:pPr marL="0" indent="0">
            <a:buNone/>
          </a:pPr>
          <a:r>
            <a:rPr lang="en-GB" sz="2000" b="1" noProof="0" dirty="0"/>
            <a:t>Vous souhaitez en savoir plus ? </a:t>
          </a:r>
          <a:r>
            <a:rPr lang="en-GB" sz="2000" b="0" dirty="0" err="1"/>
            <a:t>Découvrez </a:t>
          </a:r>
          <a:r>
            <a:rPr lang="en-GB" sz="2000" dirty="0"/>
            <a:t>la </a:t>
          </a:r>
          <a:r>
            <a:rPr lang="en-GB" sz="2000" dirty="0">
              <a:hlinkClick xmlns:r="http://schemas.openxmlformats.org/officeDocument/2006/relationships" r:id="rId1"/>
            </a:rPr>
            <a:t>recette d'un bon discours commercial : Conseils pour les entrepreneurs du secteur alimentaire</a:t>
          </a:r>
          <a:r>
            <a:rPr lang="en-GB" sz="2000" dirty="0"/>
            <a:t>, qui offre des conseils pratiques pour présenter efficacement votre idée d'entreprise alimentaire.</a:t>
          </a:r>
          <a:endParaRPr lang="en-GB" sz="2000" noProof="0" dirty="0"/>
        </a:p>
      </dgm:t>
    </dgm:pt>
    <dgm:pt modelId="{480E1E79-9024-4B28-BD1A-DF9143685341}" type="parTrans" cxnId="{1B9A95B4-33A6-4713-B637-09FB69345C1A}">
      <dgm:prSet/>
      <dgm:spPr/>
      <dgm:t>
        <a:bodyPr/>
        <a:lstStyle/>
        <a:p>
          <a:endParaRPr lang="en-IE"/>
        </a:p>
      </dgm:t>
    </dgm:pt>
    <dgm:pt modelId="{66C97E45-9281-4902-B819-11B507647A1E}" type="sibTrans" cxnId="{1B9A95B4-33A6-4713-B637-09FB69345C1A}">
      <dgm:prSet/>
      <dgm:spPr/>
      <dgm:t>
        <a:bodyPr/>
        <a:lstStyle/>
        <a:p>
          <a:endParaRPr lang="en-IE"/>
        </a:p>
      </dgm:t>
    </dgm:pt>
    <dgm:pt modelId="{85F7AE8A-5678-4B77-B332-C6A804439F47}">
      <dgm:prSet custT="1"/>
      <dgm:spPr>
        <a:ln>
          <a:solidFill>
            <a:srgbClr val="94C7B0"/>
          </a:solidFill>
        </a:ln>
      </dgm:spPr>
      <dgm:t>
        <a:bodyPr/>
        <a:lstStyle/>
        <a:p>
          <a:pPr marL="0" indent="0">
            <a:buNone/>
          </a:pPr>
          <a:endParaRPr lang="en-GB" sz="2000" noProof="0" dirty="0"/>
        </a:p>
      </dgm:t>
    </dgm:pt>
    <dgm:pt modelId="{BBBC6A5F-792B-4C50-9B3C-CD0B20B5FFC3}" type="parTrans" cxnId="{ED1A807D-52A0-4A50-BADC-B1355A517538}">
      <dgm:prSet/>
      <dgm:spPr/>
      <dgm:t>
        <a:bodyPr/>
        <a:lstStyle/>
        <a:p>
          <a:endParaRPr lang="en-IE"/>
        </a:p>
      </dgm:t>
    </dgm:pt>
    <dgm:pt modelId="{D8A88B97-FF36-4FA7-965B-655196A5C4DD}" type="sibTrans" cxnId="{ED1A807D-52A0-4A50-BADC-B1355A517538}">
      <dgm:prSet/>
      <dgm:spPr/>
      <dgm:t>
        <a:bodyPr/>
        <a:lstStyle/>
        <a:p>
          <a:endParaRPr lang="en-IE"/>
        </a:p>
      </dgm:t>
    </dgm:pt>
    <dgm:pt modelId="{9102A923-250B-442C-B165-1CCC43CBA4A9}">
      <dgm:prSet custT="1"/>
      <dgm:spPr>
        <a:ln>
          <a:solidFill>
            <a:srgbClr val="94C7B0"/>
          </a:solidFill>
        </a:ln>
      </dgm:spPr>
      <dgm:t>
        <a:bodyPr/>
        <a:lstStyle/>
        <a:p>
          <a:pPr marL="0" indent="0">
            <a:buNone/>
          </a:pPr>
          <a:endParaRPr lang="en-GB" sz="2000" noProof="0" dirty="0"/>
        </a:p>
      </dgm:t>
    </dgm:pt>
    <dgm:pt modelId="{DF898674-56A1-44AB-BA66-DCDBAA8E8C27}" type="parTrans" cxnId="{DF8841C2-E25F-42CA-8DB1-56E4E584352F}">
      <dgm:prSet/>
      <dgm:spPr/>
      <dgm:t>
        <a:bodyPr/>
        <a:lstStyle/>
        <a:p>
          <a:endParaRPr lang="fr-FR"/>
        </a:p>
      </dgm:t>
    </dgm:pt>
    <dgm:pt modelId="{56CAC90D-6152-43E9-9D12-DE3C2F600782}" type="sibTrans" cxnId="{DF8841C2-E25F-42CA-8DB1-56E4E584352F}">
      <dgm:prSet/>
      <dgm:spPr/>
      <dgm:t>
        <a:bodyPr/>
        <a:lstStyle/>
        <a:p>
          <a:endParaRPr lang="fr-FR"/>
        </a:p>
      </dgm:t>
    </dgm:pt>
    <dgm:pt modelId="{3E6BFF2F-1A8D-45EF-9B5C-63BC09BBCEDD}" type="pres">
      <dgm:prSet presAssocID="{F5D52C09-FFFB-4A94-903F-7953EA5B9328}" presName="linear" presStyleCnt="0">
        <dgm:presLayoutVars>
          <dgm:dir/>
          <dgm:animLvl val="lvl"/>
          <dgm:resizeHandles val="exact"/>
        </dgm:presLayoutVars>
      </dgm:prSet>
      <dgm:spPr/>
    </dgm:pt>
    <dgm:pt modelId="{346C8F07-63DA-44F2-866A-1D32B46ABF2C}" type="pres">
      <dgm:prSet presAssocID="{E6F274BA-9FB1-49F4-8001-914FE490D98E}" presName="parentLin" presStyleCnt="0"/>
      <dgm:spPr/>
    </dgm:pt>
    <dgm:pt modelId="{FE07B783-EFD5-46EE-B398-60F361274BAD}" type="pres">
      <dgm:prSet presAssocID="{E6F274BA-9FB1-49F4-8001-914FE490D98E}" presName="parentLeftMargin" presStyleLbl="node1" presStyleIdx="0" presStyleCnt="1"/>
      <dgm:spPr/>
    </dgm:pt>
    <dgm:pt modelId="{DAF57209-25DA-42B3-A7D7-98ADEFB87B68}" type="pres">
      <dgm:prSet presAssocID="{E6F274BA-9FB1-49F4-8001-914FE490D98E}" presName="parentText" presStyleLbl="node1" presStyleIdx="0" presStyleCnt="1" custScaleX="127212" custScaleY="532292" custLinFactNeighborX="-81907" custLinFactNeighborY="-17306">
        <dgm:presLayoutVars>
          <dgm:chMax val="0"/>
          <dgm:bulletEnabled val="1"/>
        </dgm:presLayoutVars>
      </dgm:prSet>
      <dgm:spPr/>
    </dgm:pt>
    <dgm:pt modelId="{34A538D5-9D09-41C0-858C-A9DCEF4E53E9}" type="pres">
      <dgm:prSet presAssocID="{E6F274BA-9FB1-49F4-8001-914FE490D98E}" presName="negativeSpace" presStyleCnt="0"/>
      <dgm:spPr/>
    </dgm:pt>
    <dgm:pt modelId="{6C2E5EC6-3043-403B-A6AA-A7B9062691FA}" type="pres">
      <dgm:prSet presAssocID="{E6F274BA-9FB1-49F4-8001-914FE490D98E}" presName="childText" presStyleLbl="conFgAcc1" presStyleIdx="0" presStyleCnt="1" custScaleY="49368" custLinFactY="10329" custLinFactNeighborX="0" custLinFactNeighborY="100000">
        <dgm:presLayoutVars>
          <dgm:bulletEnabled val="1"/>
        </dgm:presLayoutVars>
      </dgm:prSet>
      <dgm:spPr/>
    </dgm:pt>
  </dgm:ptLst>
  <dgm:cxnLst>
    <dgm:cxn modelId="{475AE906-5638-4C65-AF7A-B99A2100D936}" type="presOf" srcId="{9D0163B8-D0E2-424E-AE58-0E0A9E745B36}" destId="{6C2E5EC6-3043-403B-A6AA-A7B9062691FA}" srcOrd="0" destOrd="1" presId="urn:microsoft.com/office/officeart/2005/8/layout/list1"/>
    <dgm:cxn modelId="{F0E5CF09-18F1-466F-BBEB-3D1CB9275660}" type="presOf" srcId="{85F7AE8A-5678-4B77-B332-C6A804439F47}" destId="{6C2E5EC6-3043-403B-A6AA-A7B9062691FA}" srcOrd="0" destOrd="3" presId="urn:microsoft.com/office/officeart/2005/8/layout/list1"/>
    <dgm:cxn modelId="{5B3F1F30-D5AC-43A1-95A9-9616F1A803AA}" type="presOf" srcId="{9102A923-250B-442C-B165-1CCC43CBA4A9}" destId="{6C2E5EC6-3043-403B-A6AA-A7B9062691FA}" srcOrd="0" destOrd="2" presId="urn:microsoft.com/office/officeart/2005/8/layout/list1"/>
    <dgm:cxn modelId="{2C11C73B-830E-47D6-BC12-F6BA8877E97B}" srcId="{F5D52C09-FFFB-4A94-903F-7953EA5B9328}" destId="{E6F274BA-9FB1-49F4-8001-914FE490D98E}" srcOrd="0" destOrd="0" parTransId="{AC9A1E12-A424-4A21-A403-DE80D2C38E6A}" sibTransId="{C611CDA6-4F1F-41A3-B3C1-752F43693069}"/>
    <dgm:cxn modelId="{5D2F1367-B85A-40A7-9CCA-15EB63CFD26A}" type="presOf" srcId="{E23D53CB-4A8F-46C8-842E-BC6B4BEDD9B6}" destId="{6C2E5EC6-3043-403B-A6AA-A7B9062691FA}" srcOrd="0" destOrd="0" presId="urn:microsoft.com/office/officeart/2005/8/layout/list1"/>
    <dgm:cxn modelId="{FF314C6F-60D8-43D5-8B51-1779735265A1}" srcId="{E6F274BA-9FB1-49F4-8001-914FE490D98E}" destId="{9D0163B8-D0E2-424E-AE58-0E0A9E745B36}" srcOrd="1" destOrd="0" parTransId="{0395B07E-DB22-4D64-AE4B-A6E39BF2C252}" sibTransId="{CB6D3F60-29DF-40FD-A614-097E68BD771C}"/>
    <dgm:cxn modelId="{EB3D247C-B2F4-4FC9-871E-C25A78ACC969}" type="presOf" srcId="{B34E2851-E3B8-4982-8E66-45D370BAFB61}" destId="{6C2E5EC6-3043-403B-A6AA-A7B9062691FA}" srcOrd="0" destOrd="4" presId="urn:microsoft.com/office/officeart/2005/8/layout/list1"/>
    <dgm:cxn modelId="{ED1A807D-52A0-4A50-BADC-B1355A517538}" srcId="{E6F274BA-9FB1-49F4-8001-914FE490D98E}" destId="{85F7AE8A-5678-4B77-B332-C6A804439F47}" srcOrd="3" destOrd="0" parTransId="{BBBC6A5F-792B-4C50-9B3C-CD0B20B5FFC3}" sibTransId="{D8A88B97-FF36-4FA7-965B-655196A5C4DD}"/>
    <dgm:cxn modelId="{343C657E-047D-47CC-A0DC-ADACE238AEC5}" type="presOf" srcId="{E6F274BA-9FB1-49F4-8001-914FE490D98E}" destId="{DAF57209-25DA-42B3-A7D7-98ADEFB87B68}" srcOrd="1" destOrd="0" presId="urn:microsoft.com/office/officeart/2005/8/layout/list1"/>
    <dgm:cxn modelId="{9E70258E-06FD-4F62-A043-D355C695CC8A}" type="presOf" srcId="{E6F274BA-9FB1-49F4-8001-914FE490D98E}" destId="{FE07B783-EFD5-46EE-B398-60F361274BAD}" srcOrd="0" destOrd="0" presId="urn:microsoft.com/office/officeart/2005/8/layout/list1"/>
    <dgm:cxn modelId="{978B5F9F-D082-4E3D-AFA5-6D5B7DAC541C}" srcId="{E6F274BA-9FB1-49F4-8001-914FE490D98E}" destId="{E23D53CB-4A8F-46C8-842E-BC6B4BEDD9B6}" srcOrd="0" destOrd="0" parTransId="{2584341D-944B-41AD-ABBA-A83AC775E07F}" sibTransId="{10A3300E-2D7D-4AD6-9806-98DD569C62A2}"/>
    <dgm:cxn modelId="{F003C6A0-A82E-4FBC-8C1B-6B27BE5C0338}" type="presOf" srcId="{F5D52C09-FFFB-4A94-903F-7953EA5B9328}" destId="{3E6BFF2F-1A8D-45EF-9B5C-63BC09BBCEDD}" srcOrd="0" destOrd="0" presId="urn:microsoft.com/office/officeart/2005/8/layout/list1"/>
    <dgm:cxn modelId="{1B9A95B4-33A6-4713-B637-09FB69345C1A}" srcId="{E6F274BA-9FB1-49F4-8001-914FE490D98E}" destId="{B34E2851-E3B8-4982-8E66-45D370BAFB61}" srcOrd="4" destOrd="0" parTransId="{480E1E79-9024-4B28-BD1A-DF9143685341}" sibTransId="{66C97E45-9281-4902-B819-11B507647A1E}"/>
    <dgm:cxn modelId="{DF8841C2-E25F-42CA-8DB1-56E4E584352F}" srcId="{E6F274BA-9FB1-49F4-8001-914FE490D98E}" destId="{9102A923-250B-442C-B165-1CCC43CBA4A9}" srcOrd="2" destOrd="0" parTransId="{DF898674-56A1-44AB-BA66-DCDBAA8E8C27}" sibTransId="{56CAC90D-6152-43E9-9D12-DE3C2F600782}"/>
    <dgm:cxn modelId="{5DC1FF53-DA4D-488E-8A09-201F8F48B276}" type="presParOf" srcId="{3E6BFF2F-1A8D-45EF-9B5C-63BC09BBCEDD}" destId="{346C8F07-63DA-44F2-866A-1D32B46ABF2C}" srcOrd="0" destOrd="0" presId="urn:microsoft.com/office/officeart/2005/8/layout/list1"/>
    <dgm:cxn modelId="{A6E0B2B0-8D8D-4418-A90E-8B57DC5227C5}" type="presParOf" srcId="{346C8F07-63DA-44F2-866A-1D32B46ABF2C}" destId="{FE07B783-EFD5-46EE-B398-60F361274BAD}" srcOrd="0" destOrd="0" presId="urn:microsoft.com/office/officeart/2005/8/layout/list1"/>
    <dgm:cxn modelId="{C615ED8C-AE2F-4DEC-BC0D-18F3D7E688D2}" type="presParOf" srcId="{346C8F07-63DA-44F2-866A-1D32B46ABF2C}" destId="{DAF57209-25DA-42B3-A7D7-98ADEFB87B68}" srcOrd="1" destOrd="0" presId="urn:microsoft.com/office/officeart/2005/8/layout/list1"/>
    <dgm:cxn modelId="{0B74AC8E-5076-4589-9A7A-C7AB6A1BC870}" type="presParOf" srcId="{3E6BFF2F-1A8D-45EF-9B5C-63BC09BBCEDD}" destId="{34A538D5-9D09-41C0-858C-A9DCEF4E53E9}" srcOrd="1" destOrd="0" presId="urn:microsoft.com/office/officeart/2005/8/layout/list1"/>
    <dgm:cxn modelId="{9C26BC50-16F2-49FF-8212-D0C86493B89C}" type="presParOf" srcId="{3E6BFF2F-1A8D-45EF-9B5C-63BC09BBCEDD}" destId="{6C2E5EC6-3043-403B-A6AA-A7B9062691F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67012D-8DB3-4A6D-B90F-B2C718FCD6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5B2B090-523B-4F1E-B91D-97CF8A59D8CA}">
      <dgm:prSet phldrT="[Tekst]" custT="1"/>
      <dgm:spPr>
        <a:solidFill>
          <a:srgbClr val="94C7B0"/>
        </a:solidFill>
        <a:ln>
          <a:noFill/>
        </a:ln>
      </dgm:spPr>
      <dgm:t>
        <a:bodyPr/>
        <a:lstStyle/>
        <a:p>
          <a:r>
            <a:rPr lang="en-GB" sz="1600" b="1" noProof="0" dirty="0"/>
            <a:t>Qui sera </a:t>
          </a:r>
          <a:r>
            <a:rPr lang="en-GB" sz="1600" b="1" noProof="0" dirty="0" err="1"/>
            <a:t>votre</a:t>
          </a:r>
          <a:r>
            <a:rPr lang="en-GB" sz="1600" b="1" noProof="0" dirty="0"/>
            <a:t> client.</a:t>
          </a:r>
          <a:endParaRPr lang="en-GB" sz="1600" noProof="0" dirty="0"/>
        </a:p>
      </dgm:t>
    </dgm:pt>
    <dgm:pt modelId="{E1A09D5E-AFC3-4586-8800-9752140A9BAB}" type="parTrans" cxnId="{F31D393E-81AE-4BC9-AFEE-7F3E70BE4B64}">
      <dgm:prSet/>
      <dgm:spPr/>
      <dgm:t>
        <a:bodyPr/>
        <a:lstStyle/>
        <a:p>
          <a:endParaRPr lang="en-GB"/>
        </a:p>
      </dgm:t>
    </dgm:pt>
    <dgm:pt modelId="{031E7E11-866A-4E6D-BD26-96445471E571}" type="sibTrans" cxnId="{F31D393E-81AE-4BC9-AFEE-7F3E70BE4B64}">
      <dgm:prSet/>
      <dgm:spPr/>
      <dgm:t>
        <a:bodyPr/>
        <a:lstStyle/>
        <a:p>
          <a:endParaRPr lang="en-GB"/>
        </a:p>
      </dgm:t>
    </dgm:pt>
    <dgm:pt modelId="{43F15E5C-CA08-4745-9E30-8394FA4C1289}">
      <dgm:prSet custT="1"/>
      <dgm:spPr>
        <a:solidFill>
          <a:srgbClr val="94C7B0"/>
        </a:solidFill>
        <a:ln>
          <a:noFill/>
        </a:ln>
      </dgm:spPr>
      <dgm:t>
        <a:bodyPr/>
        <a:lstStyle/>
        <a:p>
          <a:pPr>
            <a:buNone/>
          </a:pPr>
          <a:r>
            <a:rPr lang="en-GB" sz="1600" b="1" noProof="0" dirty="0"/>
            <a:t>Où vous comptez vendre.</a:t>
          </a:r>
          <a:endParaRPr lang="en-GB" sz="1600" noProof="0" dirty="0"/>
        </a:p>
      </dgm:t>
    </dgm:pt>
    <dgm:pt modelId="{38BE4941-5005-4D15-85CF-F888907BBB86}" type="parTrans" cxnId="{2F86CD37-07D2-4268-BE40-E896219C79B4}">
      <dgm:prSet/>
      <dgm:spPr/>
      <dgm:t>
        <a:bodyPr/>
        <a:lstStyle/>
        <a:p>
          <a:endParaRPr lang="en-GB"/>
        </a:p>
      </dgm:t>
    </dgm:pt>
    <dgm:pt modelId="{FEEA878F-1EC7-4D5B-93F4-12929F2C69A3}" type="sibTrans" cxnId="{2F86CD37-07D2-4268-BE40-E896219C79B4}">
      <dgm:prSet/>
      <dgm:spPr/>
      <dgm:t>
        <a:bodyPr/>
        <a:lstStyle/>
        <a:p>
          <a:endParaRPr lang="en-GB"/>
        </a:p>
      </dgm:t>
    </dgm:pt>
    <dgm:pt modelId="{D555BCD9-7C0C-4627-BDAA-E51A01274098}">
      <dgm:prSet custT="1"/>
      <dgm:spPr>
        <a:solidFill>
          <a:srgbClr val="94C7B0"/>
        </a:solidFill>
        <a:ln>
          <a:noFill/>
        </a:ln>
      </dgm:spPr>
      <dgm:t>
        <a:bodyPr/>
        <a:lstStyle/>
        <a:p>
          <a:pPr>
            <a:buNone/>
          </a:pPr>
          <a:r>
            <a:rPr lang="en-GB" sz="1600" b="1" noProof="0" dirty="0"/>
            <a:t>Ce que font vos concurrents.</a:t>
          </a:r>
          <a:endParaRPr lang="en-GB" sz="1600" noProof="0" dirty="0"/>
        </a:p>
      </dgm:t>
    </dgm:pt>
    <dgm:pt modelId="{B5CB0FAD-E296-4860-B31F-6D8EB536C0CD}" type="parTrans" cxnId="{E5A8063A-1874-420B-8EA5-DDE56A2B2C02}">
      <dgm:prSet/>
      <dgm:spPr/>
      <dgm:t>
        <a:bodyPr/>
        <a:lstStyle/>
        <a:p>
          <a:endParaRPr lang="en-GB"/>
        </a:p>
      </dgm:t>
    </dgm:pt>
    <dgm:pt modelId="{313D76E3-C5A8-45E0-88ED-6CDDEAC945DE}" type="sibTrans" cxnId="{E5A8063A-1874-420B-8EA5-DDE56A2B2C02}">
      <dgm:prSet/>
      <dgm:spPr/>
      <dgm:t>
        <a:bodyPr/>
        <a:lstStyle/>
        <a:p>
          <a:endParaRPr lang="en-GB"/>
        </a:p>
      </dgm:t>
    </dgm:pt>
    <dgm:pt modelId="{C163CC08-9369-4C22-A23C-82F07B981D7C}">
      <dgm:prSet custT="1"/>
      <dgm:spPr>
        <a:solidFill>
          <a:srgbClr val="94C7B0"/>
        </a:solidFill>
        <a:ln>
          <a:noFill/>
        </a:ln>
      </dgm:spPr>
      <dgm:t>
        <a:bodyPr/>
        <a:lstStyle/>
        <a:p>
          <a:r>
            <a:rPr lang="en-GB" sz="1600" b="1" noProof="0" dirty="0"/>
            <a:t>Comment votre offre se situe-t-elle par rapport aux autres ?</a:t>
          </a:r>
          <a:endParaRPr lang="en-GB" sz="1600" noProof="0" dirty="0"/>
        </a:p>
      </dgm:t>
    </dgm:pt>
    <dgm:pt modelId="{B03D341B-15A6-4AA7-8C77-1D6B8EE4B8BF}" type="parTrans" cxnId="{D42D3FFE-6867-4A7C-B9F1-12CD997EB6A0}">
      <dgm:prSet/>
      <dgm:spPr/>
      <dgm:t>
        <a:bodyPr/>
        <a:lstStyle/>
        <a:p>
          <a:endParaRPr lang="en-GB"/>
        </a:p>
      </dgm:t>
    </dgm:pt>
    <dgm:pt modelId="{FA58D956-6EF6-492D-A7D9-FE2523036584}" type="sibTrans" cxnId="{D42D3FFE-6867-4A7C-B9F1-12CD997EB6A0}">
      <dgm:prSet/>
      <dgm:spPr/>
      <dgm:t>
        <a:bodyPr/>
        <a:lstStyle/>
        <a:p>
          <a:endParaRPr lang="en-GB"/>
        </a:p>
      </dgm:t>
    </dgm:pt>
    <dgm:pt modelId="{2CE856BE-13E4-4B83-9EF6-457BF6504BDC}">
      <dgm:prSet phldrT="[Tekst]" custT="1"/>
      <dgm:spPr>
        <a:solidFill>
          <a:srgbClr val="94C7B0"/>
        </a:solidFill>
        <a:ln>
          <a:noFill/>
        </a:ln>
      </dgm:spPr>
      <dgm:t>
        <a:bodyPr/>
        <a:lstStyle/>
        <a:p>
          <a:r>
            <a:rPr lang="en-GB" sz="1600" b="1" noProof="0" dirty="0"/>
            <a:t>Ce qui fait la valeur de votre produit ou service alimentaire.</a:t>
          </a:r>
          <a:endParaRPr lang="en-GB" sz="1600" noProof="0" dirty="0"/>
        </a:p>
      </dgm:t>
    </dgm:pt>
    <dgm:pt modelId="{5825CECB-75DB-4092-9616-D90711202AB8}" type="parTrans" cxnId="{67196C86-769C-4BA7-90EF-7DCD2C7895B4}">
      <dgm:prSet/>
      <dgm:spPr/>
      <dgm:t>
        <a:bodyPr/>
        <a:lstStyle/>
        <a:p>
          <a:endParaRPr lang="en-GB"/>
        </a:p>
      </dgm:t>
    </dgm:pt>
    <dgm:pt modelId="{FA32ADF3-666C-41EE-BE6E-5581926E2EE0}" type="sibTrans" cxnId="{67196C86-769C-4BA7-90EF-7DCD2C7895B4}">
      <dgm:prSet/>
      <dgm:spPr/>
      <dgm:t>
        <a:bodyPr/>
        <a:lstStyle/>
        <a:p>
          <a:endParaRPr lang="en-GB"/>
        </a:p>
      </dgm:t>
    </dgm:pt>
    <dgm:pt modelId="{8F3014D9-1630-42D6-AAAE-E39FAF2C10F3}">
      <dgm:prSet phldrT="[Tekst]" custT="1"/>
      <dgm:spPr>
        <a:ln>
          <a:solidFill>
            <a:srgbClr val="B6D1E1"/>
          </a:solidFill>
        </a:ln>
      </dgm:spPr>
      <dgm:t>
        <a:bodyPr/>
        <a:lstStyle/>
        <a:p>
          <a:pPr>
            <a:buNone/>
          </a:pPr>
          <a:r>
            <a:rPr lang="en-GB" sz="1600" noProof="0" dirty="0"/>
            <a:t>Quels sont leurs besoins, leur valeur ou leurs difficultés ?</a:t>
          </a:r>
        </a:p>
      </dgm:t>
    </dgm:pt>
    <dgm:pt modelId="{B1E9DB74-CBD7-4BD9-BC9E-1DF990031AB9}" type="parTrans" cxnId="{12BCCF5C-F467-4EA9-A36D-ECBCD22139BB}">
      <dgm:prSet/>
      <dgm:spPr/>
      <dgm:t>
        <a:bodyPr/>
        <a:lstStyle/>
        <a:p>
          <a:endParaRPr lang="en-GB"/>
        </a:p>
      </dgm:t>
    </dgm:pt>
    <dgm:pt modelId="{9B7D57ED-F7D6-4ACE-BCB1-24F1B371ABB4}" type="sibTrans" cxnId="{12BCCF5C-F467-4EA9-A36D-ECBCD22139BB}">
      <dgm:prSet/>
      <dgm:spPr/>
      <dgm:t>
        <a:bodyPr/>
        <a:lstStyle/>
        <a:p>
          <a:endParaRPr lang="en-GB"/>
        </a:p>
      </dgm:t>
    </dgm:pt>
    <dgm:pt modelId="{709BF4C0-2F0C-4291-B258-99328FD7C58A}">
      <dgm:prSet phldrT="[Tekst]" custT="1"/>
      <dgm:spPr>
        <a:ln>
          <a:solidFill>
            <a:srgbClr val="B6D1E1"/>
          </a:solidFill>
        </a:ln>
      </dgm:spPr>
      <dgm:t>
        <a:bodyPr/>
        <a:lstStyle/>
        <a:p>
          <a:pPr>
            <a:buNone/>
          </a:pPr>
          <a:r>
            <a:rPr lang="en-GB" sz="1600" noProof="0" dirty="0"/>
            <a:t>Quels sont les caractéristiques ou les avantages culinaires qui comptent le plus pour votre client ?</a:t>
          </a:r>
        </a:p>
      </dgm:t>
    </dgm:pt>
    <dgm:pt modelId="{260CA5E8-3384-491E-B5E4-45005E6ED04B}" type="parTrans" cxnId="{04985468-81E3-4F63-8B16-45813DDC646E}">
      <dgm:prSet/>
      <dgm:spPr/>
      <dgm:t>
        <a:bodyPr/>
        <a:lstStyle/>
        <a:p>
          <a:endParaRPr lang="en-GB"/>
        </a:p>
      </dgm:t>
    </dgm:pt>
    <dgm:pt modelId="{1FE201E4-4EB6-49C1-99CB-3C2B2EBEC037}" type="sibTrans" cxnId="{04985468-81E3-4F63-8B16-45813DDC646E}">
      <dgm:prSet/>
      <dgm:spPr/>
      <dgm:t>
        <a:bodyPr/>
        <a:lstStyle/>
        <a:p>
          <a:endParaRPr lang="en-GB"/>
        </a:p>
      </dgm:t>
    </dgm:pt>
    <dgm:pt modelId="{25A809FA-5D7B-4446-804D-CA7E57803ADA}">
      <dgm:prSet custT="1"/>
      <dgm:spPr>
        <a:ln>
          <a:solidFill>
            <a:srgbClr val="B6D1E1"/>
          </a:solidFill>
        </a:ln>
      </dgm:spPr>
      <dgm:t>
        <a:bodyPr/>
        <a:lstStyle/>
        <a:p>
          <a:pPr>
            <a:buNone/>
          </a:pPr>
          <a:r>
            <a:rPr lang="en-GB" sz="1600" noProof="0" dirty="0"/>
            <a:t>Définissez la zone géographique sur laquelle vous vous concentrerez au cours de la première année.</a:t>
          </a:r>
        </a:p>
      </dgm:t>
    </dgm:pt>
    <dgm:pt modelId="{FD2AE83B-25A6-4D46-954E-17035C0A44B0}" type="parTrans" cxnId="{F03C9798-1087-49FB-B359-A2A9F702B9C6}">
      <dgm:prSet/>
      <dgm:spPr/>
      <dgm:t>
        <a:bodyPr/>
        <a:lstStyle/>
        <a:p>
          <a:endParaRPr lang="en-GB"/>
        </a:p>
      </dgm:t>
    </dgm:pt>
    <dgm:pt modelId="{86579C00-BBD8-4A62-BA9D-9BE37A969997}" type="sibTrans" cxnId="{F03C9798-1087-49FB-B359-A2A9F702B9C6}">
      <dgm:prSet/>
      <dgm:spPr/>
      <dgm:t>
        <a:bodyPr/>
        <a:lstStyle/>
        <a:p>
          <a:endParaRPr lang="en-GB"/>
        </a:p>
      </dgm:t>
    </dgm:pt>
    <dgm:pt modelId="{2AC39FCB-56EE-4F58-9510-FB69165A1090}">
      <dgm:prSet custT="1"/>
      <dgm:spPr>
        <a:ln>
          <a:solidFill>
            <a:srgbClr val="B6D1E1"/>
          </a:solidFill>
        </a:ln>
      </dgm:spPr>
      <dgm:t>
        <a:bodyPr/>
        <a:lstStyle/>
        <a:p>
          <a:pPr>
            <a:buNone/>
          </a:pPr>
          <a:r>
            <a:rPr lang="en-GB" sz="1600" noProof="0" dirty="0"/>
            <a:t>Qui d'autre vend dans la même zone ? Quel est leur prix ?</a:t>
          </a:r>
        </a:p>
      </dgm:t>
    </dgm:pt>
    <dgm:pt modelId="{0C43266A-FD11-4ED2-9BDE-6C6E96ADBA92}" type="parTrans" cxnId="{069846F9-3CA1-4F2D-89BA-F2A7C79CF29E}">
      <dgm:prSet/>
      <dgm:spPr/>
      <dgm:t>
        <a:bodyPr/>
        <a:lstStyle/>
        <a:p>
          <a:endParaRPr lang="en-GB"/>
        </a:p>
      </dgm:t>
    </dgm:pt>
    <dgm:pt modelId="{1446B2A5-06B8-40B6-81F0-1A9552B7993C}" type="sibTrans" cxnId="{069846F9-3CA1-4F2D-89BA-F2A7C79CF29E}">
      <dgm:prSet/>
      <dgm:spPr/>
      <dgm:t>
        <a:bodyPr/>
        <a:lstStyle/>
        <a:p>
          <a:endParaRPr lang="en-GB"/>
        </a:p>
      </dgm:t>
    </dgm:pt>
    <dgm:pt modelId="{9D66E2B8-4068-4139-8C75-74C80A11C28A}">
      <dgm:prSet custT="1"/>
      <dgm:spPr>
        <a:ln>
          <a:solidFill>
            <a:srgbClr val="B6D1E1"/>
          </a:solidFill>
        </a:ln>
      </dgm:spPr>
      <dgm:t>
        <a:bodyPr/>
        <a:lstStyle/>
        <a:p>
          <a:pPr>
            <a:buNone/>
          </a:pPr>
          <a:r>
            <a:rPr lang="en-GB" sz="1600" noProof="0" dirty="0"/>
            <a:t>Pouvez-vous rester compétitif en vous distinguant des autres ? </a:t>
          </a:r>
        </a:p>
      </dgm:t>
    </dgm:pt>
    <dgm:pt modelId="{82772A99-D936-4F29-BFD9-97B13722B777}" type="parTrans" cxnId="{38DD5B1F-99EF-4295-A3CA-08904C683C7C}">
      <dgm:prSet/>
      <dgm:spPr/>
      <dgm:t>
        <a:bodyPr/>
        <a:lstStyle/>
        <a:p>
          <a:endParaRPr lang="en-GB"/>
        </a:p>
      </dgm:t>
    </dgm:pt>
    <dgm:pt modelId="{628846E5-BF47-4306-9BDF-8BF4E48A8BA5}" type="sibTrans" cxnId="{38DD5B1F-99EF-4295-A3CA-08904C683C7C}">
      <dgm:prSet/>
      <dgm:spPr/>
      <dgm:t>
        <a:bodyPr/>
        <a:lstStyle/>
        <a:p>
          <a:endParaRPr lang="en-GB"/>
        </a:p>
      </dgm:t>
    </dgm:pt>
    <dgm:pt modelId="{DAF7A459-D6D8-467D-A9ED-A28548F7B50B}">
      <dgm:prSet custT="1"/>
      <dgm:spPr>
        <a:ln>
          <a:solidFill>
            <a:srgbClr val="B6D1E1"/>
          </a:solidFill>
        </a:ln>
      </dgm:spPr>
      <dgm:t>
        <a:bodyPr/>
        <a:lstStyle/>
        <a:p>
          <a:pPr>
            <a:buNone/>
          </a:pPr>
          <a:r>
            <a:rPr lang="en-GB" sz="1600" noProof="0" dirty="0"/>
            <a:t>Pourquoi les clients vous choisiraient-ils ?</a:t>
          </a:r>
        </a:p>
      </dgm:t>
    </dgm:pt>
    <dgm:pt modelId="{C3BC7C5D-E25F-48EE-BC62-58337A8BA798}" type="parTrans" cxnId="{ABB553B3-6AA0-4463-9312-270DBCB7E52D}">
      <dgm:prSet/>
      <dgm:spPr/>
      <dgm:t>
        <a:bodyPr/>
        <a:lstStyle/>
        <a:p>
          <a:endParaRPr lang="en-GB"/>
        </a:p>
      </dgm:t>
    </dgm:pt>
    <dgm:pt modelId="{1DD0AA65-81C3-4BFD-A0F2-DE776480067F}" type="sibTrans" cxnId="{ABB553B3-6AA0-4463-9312-270DBCB7E52D}">
      <dgm:prSet/>
      <dgm:spPr/>
      <dgm:t>
        <a:bodyPr/>
        <a:lstStyle/>
        <a:p>
          <a:endParaRPr lang="en-GB"/>
        </a:p>
      </dgm:t>
    </dgm:pt>
    <dgm:pt modelId="{02E742EF-5414-4EAB-B4B4-14D6351A4B5C}" type="pres">
      <dgm:prSet presAssocID="{EC67012D-8DB3-4A6D-B90F-B2C718FCD6F2}" presName="linear" presStyleCnt="0">
        <dgm:presLayoutVars>
          <dgm:dir/>
          <dgm:animLvl val="lvl"/>
          <dgm:resizeHandles val="exact"/>
        </dgm:presLayoutVars>
      </dgm:prSet>
      <dgm:spPr/>
    </dgm:pt>
    <dgm:pt modelId="{6D9C9397-F7DC-4A6F-BE75-9365AA5C8EB4}" type="pres">
      <dgm:prSet presAssocID="{D5B2B090-523B-4F1E-B91D-97CF8A59D8CA}" presName="parentLin" presStyleCnt="0"/>
      <dgm:spPr/>
    </dgm:pt>
    <dgm:pt modelId="{E329B66C-5164-4302-898E-5955509DC4E0}" type="pres">
      <dgm:prSet presAssocID="{D5B2B090-523B-4F1E-B91D-97CF8A59D8CA}" presName="parentLeftMargin" presStyleLbl="node1" presStyleIdx="0" presStyleCnt="5"/>
      <dgm:spPr/>
    </dgm:pt>
    <dgm:pt modelId="{8822E82D-42C3-44B1-B441-085CD90DA869}" type="pres">
      <dgm:prSet presAssocID="{D5B2B090-523B-4F1E-B91D-97CF8A59D8CA}" presName="parentText" presStyleLbl="node1" presStyleIdx="0" presStyleCnt="5">
        <dgm:presLayoutVars>
          <dgm:chMax val="0"/>
          <dgm:bulletEnabled val="1"/>
        </dgm:presLayoutVars>
      </dgm:prSet>
      <dgm:spPr/>
    </dgm:pt>
    <dgm:pt modelId="{DE7846EA-6384-4EE5-AAA3-87E997153AE6}" type="pres">
      <dgm:prSet presAssocID="{D5B2B090-523B-4F1E-B91D-97CF8A59D8CA}" presName="negativeSpace" presStyleCnt="0"/>
      <dgm:spPr/>
    </dgm:pt>
    <dgm:pt modelId="{0B0DB9D0-0B3A-4493-894D-9E5947B87DD5}" type="pres">
      <dgm:prSet presAssocID="{D5B2B090-523B-4F1E-B91D-97CF8A59D8CA}" presName="childText" presStyleLbl="conFgAcc1" presStyleIdx="0" presStyleCnt="5">
        <dgm:presLayoutVars>
          <dgm:bulletEnabled val="1"/>
        </dgm:presLayoutVars>
      </dgm:prSet>
      <dgm:spPr/>
    </dgm:pt>
    <dgm:pt modelId="{007251E6-8C94-48A0-B860-C6EECF8E4686}" type="pres">
      <dgm:prSet presAssocID="{031E7E11-866A-4E6D-BD26-96445471E571}" presName="spaceBetweenRectangles" presStyleCnt="0"/>
      <dgm:spPr/>
    </dgm:pt>
    <dgm:pt modelId="{949117DB-953F-4AEE-B609-BD753A9503E5}" type="pres">
      <dgm:prSet presAssocID="{2CE856BE-13E4-4B83-9EF6-457BF6504BDC}" presName="parentLin" presStyleCnt="0"/>
      <dgm:spPr/>
    </dgm:pt>
    <dgm:pt modelId="{0E30FE6C-568A-4DB5-8F95-4D0CCB365AC0}" type="pres">
      <dgm:prSet presAssocID="{2CE856BE-13E4-4B83-9EF6-457BF6504BDC}" presName="parentLeftMargin" presStyleLbl="node1" presStyleIdx="0" presStyleCnt="5"/>
      <dgm:spPr/>
    </dgm:pt>
    <dgm:pt modelId="{680B4CF2-95DE-48FF-938E-5D009D677CB1}" type="pres">
      <dgm:prSet presAssocID="{2CE856BE-13E4-4B83-9EF6-457BF6504BDC}" presName="parentText" presStyleLbl="node1" presStyleIdx="1" presStyleCnt="5">
        <dgm:presLayoutVars>
          <dgm:chMax val="0"/>
          <dgm:bulletEnabled val="1"/>
        </dgm:presLayoutVars>
      </dgm:prSet>
      <dgm:spPr/>
    </dgm:pt>
    <dgm:pt modelId="{74295DBB-4B4A-4BC5-BDCA-FBF9D73EFDB7}" type="pres">
      <dgm:prSet presAssocID="{2CE856BE-13E4-4B83-9EF6-457BF6504BDC}" presName="negativeSpace" presStyleCnt="0"/>
      <dgm:spPr/>
    </dgm:pt>
    <dgm:pt modelId="{04B6F7D1-BFE1-4DE2-ADC0-5F719314E556}" type="pres">
      <dgm:prSet presAssocID="{2CE856BE-13E4-4B83-9EF6-457BF6504BDC}" presName="childText" presStyleLbl="conFgAcc1" presStyleIdx="1" presStyleCnt="5">
        <dgm:presLayoutVars>
          <dgm:bulletEnabled val="1"/>
        </dgm:presLayoutVars>
      </dgm:prSet>
      <dgm:spPr/>
    </dgm:pt>
    <dgm:pt modelId="{D6C9EB27-3DAE-40C1-B1A0-DF153273477B}" type="pres">
      <dgm:prSet presAssocID="{FA32ADF3-666C-41EE-BE6E-5581926E2EE0}" presName="spaceBetweenRectangles" presStyleCnt="0"/>
      <dgm:spPr/>
    </dgm:pt>
    <dgm:pt modelId="{5E83B164-FB90-4705-8026-73614CCC060E}" type="pres">
      <dgm:prSet presAssocID="{43F15E5C-CA08-4745-9E30-8394FA4C1289}" presName="parentLin" presStyleCnt="0"/>
      <dgm:spPr/>
    </dgm:pt>
    <dgm:pt modelId="{D3EC9D04-8A8A-441B-B371-274F3E0CA100}" type="pres">
      <dgm:prSet presAssocID="{43F15E5C-CA08-4745-9E30-8394FA4C1289}" presName="parentLeftMargin" presStyleLbl="node1" presStyleIdx="1" presStyleCnt="5"/>
      <dgm:spPr/>
    </dgm:pt>
    <dgm:pt modelId="{79B6302D-8487-459E-B78E-47EEF6989747}" type="pres">
      <dgm:prSet presAssocID="{43F15E5C-CA08-4745-9E30-8394FA4C1289}" presName="parentText" presStyleLbl="node1" presStyleIdx="2" presStyleCnt="5">
        <dgm:presLayoutVars>
          <dgm:chMax val="0"/>
          <dgm:bulletEnabled val="1"/>
        </dgm:presLayoutVars>
      </dgm:prSet>
      <dgm:spPr/>
    </dgm:pt>
    <dgm:pt modelId="{872066FB-D958-4A9C-B28F-364574524381}" type="pres">
      <dgm:prSet presAssocID="{43F15E5C-CA08-4745-9E30-8394FA4C1289}" presName="negativeSpace" presStyleCnt="0"/>
      <dgm:spPr/>
    </dgm:pt>
    <dgm:pt modelId="{85141A89-C3BA-45C1-8033-51D0779B5FBD}" type="pres">
      <dgm:prSet presAssocID="{43F15E5C-CA08-4745-9E30-8394FA4C1289}" presName="childText" presStyleLbl="conFgAcc1" presStyleIdx="2" presStyleCnt="5">
        <dgm:presLayoutVars>
          <dgm:bulletEnabled val="1"/>
        </dgm:presLayoutVars>
      </dgm:prSet>
      <dgm:spPr/>
    </dgm:pt>
    <dgm:pt modelId="{D50BCD7D-79DD-40B5-B0C3-0B1420910756}" type="pres">
      <dgm:prSet presAssocID="{FEEA878F-1EC7-4D5B-93F4-12929F2C69A3}" presName="spaceBetweenRectangles" presStyleCnt="0"/>
      <dgm:spPr/>
    </dgm:pt>
    <dgm:pt modelId="{F123B8B6-6F96-4B56-8950-9BC331AD357C}" type="pres">
      <dgm:prSet presAssocID="{D555BCD9-7C0C-4627-BDAA-E51A01274098}" presName="parentLin" presStyleCnt="0"/>
      <dgm:spPr/>
    </dgm:pt>
    <dgm:pt modelId="{0710D7C1-315F-42CF-B51B-79E405F5DD14}" type="pres">
      <dgm:prSet presAssocID="{D555BCD9-7C0C-4627-BDAA-E51A01274098}" presName="parentLeftMargin" presStyleLbl="node1" presStyleIdx="2" presStyleCnt="5"/>
      <dgm:spPr/>
    </dgm:pt>
    <dgm:pt modelId="{2DDA88F6-188A-4F15-9450-DC8DBE7B3E5A}" type="pres">
      <dgm:prSet presAssocID="{D555BCD9-7C0C-4627-BDAA-E51A01274098}" presName="parentText" presStyleLbl="node1" presStyleIdx="3" presStyleCnt="5">
        <dgm:presLayoutVars>
          <dgm:chMax val="0"/>
          <dgm:bulletEnabled val="1"/>
        </dgm:presLayoutVars>
      </dgm:prSet>
      <dgm:spPr/>
    </dgm:pt>
    <dgm:pt modelId="{BDBA0BF2-7F54-4CDB-8C91-4C81EE3652D6}" type="pres">
      <dgm:prSet presAssocID="{D555BCD9-7C0C-4627-BDAA-E51A01274098}" presName="negativeSpace" presStyleCnt="0"/>
      <dgm:spPr/>
    </dgm:pt>
    <dgm:pt modelId="{CF4FBCD3-D166-4ECD-A4D6-3DE48304DBA1}" type="pres">
      <dgm:prSet presAssocID="{D555BCD9-7C0C-4627-BDAA-E51A01274098}" presName="childText" presStyleLbl="conFgAcc1" presStyleIdx="3" presStyleCnt="5">
        <dgm:presLayoutVars>
          <dgm:bulletEnabled val="1"/>
        </dgm:presLayoutVars>
      </dgm:prSet>
      <dgm:spPr/>
    </dgm:pt>
    <dgm:pt modelId="{893D032D-8048-41B4-AD37-6490BA25E2E5}" type="pres">
      <dgm:prSet presAssocID="{313D76E3-C5A8-45E0-88ED-6CDDEAC945DE}" presName="spaceBetweenRectangles" presStyleCnt="0"/>
      <dgm:spPr/>
    </dgm:pt>
    <dgm:pt modelId="{A55BB2F0-DC78-4D77-95AE-36024A7802D5}" type="pres">
      <dgm:prSet presAssocID="{C163CC08-9369-4C22-A23C-82F07B981D7C}" presName="parentLin" presStyleCnt="0"/>
      <dgm:spPr/>
    </dgm:pt>
    <dgm:pt modelId="{C6CE5DF0-3964-457E-A578-64686BD61E1C}" type="pres">
      <dgm:prSet presAssocID="{C163CC08-9369-4C22-A23C-82F07B981D7C}" presName="parentLeftMargin" presStyleLbl="node1" presStyleIdx="3" presStyleCnt="5"/>
      <dgm:spPr/>
    </dgm:pt>
    <dgm:pt modelId="{EC1B45A5-7545-4098-AC60-1A70886B5D44}" type="pres">
      <dgm:prSet presAssocID="{C163CC08-9369-4C22-A23C-82F07B981D7C}" presName="parentText" presStyleLbl="node1" presStyleIdx="4" presStyleCnt="5">
        <dgm:presLayoutVars>
          <dgm:chMax val="0"/>
          <dgm:bulletEnabled val="1"/>
        </dgm:presLayoutVars>
      </dgm:prSet>
      <dgm:spPr/>
    </dgm:pt>
    <dgm:pt modelId="{90E370B2-AAF2-4E86-886D-903F65021DAF}" type="pres">
      <dgm:prSet presAssocID="{C163CC08-9369-4C22-A23C-82F07B981D7C}" presName="negativeSpace" presStyleCnt="0"/>
      <dgm:spPr/>
    </dgm:pt>
    <dgm:pt modelId="{2C42F61D-2FC5-4B32-A7D8-25B86735E401}" type="pres">
      <dgm:prSet presAssocID="{C163CC08-9369-4C22-A23C-82F07B981D7C}" presName="childText" presStyleLbl="conFgAcc1" presStyleIdx="4" presStyleCnt="5">
        <dgm:presLayoutVars>
          <dgm:bulletEnabled val="1"/>
        </dgm:presLayoutVars>
      </dgm:prSet>
      <dgm:spPr/>
    </dgm:pt>
  </dgm:ptLst>
  <dgm:cxnLst>
    <dgm:cxn modelId="{DF980019-3395-4E2E-AF25-ADCB93B32C71}" type="presOf" srcId="{EC67012D-8DB3-4A6D-B90F-B2C718FCD6F2}" destId="{02E742EF-5414-4EAB-B4B4-14D6351A4B5C}" srcOrd="0" destOrd="0" presId="urn:microsoft.com/office/officeart/2005/8/layout/list1"/>
    <dgm:cxn modelId="{38DD5B1F-99EF-4295-A3CA-08904C683C7C}" srcId="{C163CC08-9369-4C22-A23C-82F07B981D7C}" destId="{9D66E2B8-4068-4139-8C75-74C80A11C28A}" srcOrd="0" destOrd="0" parTransId="{82772A99-D936-4F29-BFD9-97B13722B777}" sibTransId="{628846E5-BF47-4306-9BDF-8BF4E48A8BA5}"/>
    <dgm:cxn modelId="{FCC00E36-EAB9-4F07-B725-9EC827C7F5F7}" type="presOf" srcId="{D5B2B090-523B-4F1E-B91D-97CF8A59D8CA}" destId="{E329B66C-5164-4302-898E-5955509DC4E0}" srcOrd="0" destOrd="0" presId="urn:microsoft.com/office/officeart/2005/8/layout/list1"/>
    <dgm:cxn modelId="{734F2936-F993-4669-B243-C36530E35076}" type="presOf" srcId="{9D66E2B8-4068-4139-8C75-74C80A11C28A}" destId="{2C42F61D-2FC5-4B32-A7D8-25B86735E401}" srcOrd="0" destOrd="0" presId="urn:microsoft.com/office/officeart/2005/8/layout/list1"/>
    <dgm:cxn modelId="{2F86CD37-07D2-4268-BE40-E896219C79B4}" srcId="{EC67012D-8DB3-4A6D-B90F-B2C718FCD6F2}" destId="{43F15E5C-CA08-4745-9E30-8394FA4C1289}" srcOrd="2" destOrd="0" parTransId="{38BE4941-5005-4D15-85CF-F888907BBB86}" sibTransId="{FEEA878F-1EC7-4D5B-93F4-12929F2C69A3}"/>
    <dgm:cxn modelId="{30B7D339-7BD7-4151-A4FA-5A8D7779FA3D}" type="presOf" srcId="{2CE856BE-13E4-4B83-9EF6-457BF6504BDC}" destId="{680B4CF2-95DE-48FF-938E-5D009D677CB1}" srcOrd="1" destOrd="0" presId="urn:microsoft.com/office/officeart/2005/8/layout/list1"/>
    <dgm:cxn modelId="{E5A8063A-1874-420B-8EA5-DDE56A2B2C02}" srcId="{EC67012D-8DB3-4A6D-B90F-B2C718FCD6F2}" destId="{D555BCD9-7C0C-4627-BDAA-E51A01274098}" srcOrd="3" destOrd="0" parTransId="{B5CB0FAD-E296-4860-B31F-6D8EB536C0CD}" sibTransId="{313D76E3-C5A8-45E0-88ED-6CDDEAC945DE}"/>
    <dgm:cxn modelId="{3279503B-D8F5-416D-9E89-C7232A4F588D}" type="presOf" srcId="{C163CC08-9369-4C22-A23C-82F07B981D7C}" destId="{EC1B45A5-7545-4098-AC60-1A70886B5D44}" srcOrd="1" destOrd="0" presId="urn:microsoft.com/office/officeart/2005/8/layout/list1"/>
    <dgm:cxn modelId="{F31D393E-81AE-4BC9-AFEE-7F3E70BE4B64}" srcId="{EC67012D-8DB3-4A6D-B90F-B2C718FCD6F2}" destId="{D5B2B090-523B-4F1E-B91D-97CF8A59D8CA}" srcOrd="0" destOrd="0" parTransId="{E1A09D5E-AFC3-4586-8800-9752140A9BAB}" sibTransId="{031E7E11-866A-4E6D-BD26-96445471E571}"/>
    <dgm:cxn modelId="{12BCCF5C-F467-4EA9-A36D-ECBCD22139BB}" srcId="{D5B2B090-523B-4F1E-B91D-97CF8A59D8CA}" destId="{8F3014D9-1630-42D6-AAAE-E39FAF2C10F3}" srcOrd="0" destOrd="0" parTransId="{B1E9DB74-CBD7-4BD9-BC9E-1DF990031AB9}" sibTransId="{9B7D57ED-F7D6-4ACE-BCB1-24F1B371ABB4}"/>
    <dgm:cxn modelId="{A1AC3A5E-DEC0-48E9-8067-208BB0796828}" type="presOf" srcId="{D555BCD9-7C0C-4627-BDAA-E51A01274098}" destId="{0710D7C1-315F-42CF-B51B-79E405F5DD14}" srcOrd="0" destOrd="0" presId="urn:microsoft.com/office/officeart/2005/8/layout/list1"/>
    <dgm:cxn modelId="{04985468-81E3-4F63-8B16-45813DDC646E}" srcId="{2CE856BE-13E4-4B83-9EF6-457BF6504BDC}" destId="{709BF4C0-2F0C-4291-B258-99328FD7C58A}" srcOrd="0" destOrd="0" parTransId="{260CA5E8-3384-491E-B5E4-45005E6ED04B}" sibTransId="{1FE201E4-4EB6-49C1-99CB-3C2B2EBEC037}"/>
    <dgm:cxn modelId="{A1F81849-6BC3-40DB-B2FF-079D1E15B713}" type="presOf" srcId="{25A809FA-5D7B-4446-804D-CA7E57803ADA}" destId="{85141A89-C3BA-45C1-8033-51D0779B5FBD}" srcOrd="0" destOrd="0" presId="urn:microsoft.com/office/officeart/2005/8/layout/list1"/>
    <dgm:cxn modelId="{7FEB9D69-7BDC-4D32-B18B-C6358C950121}" type="presOf" srcId="{D555BCD9-7C0C-4627-BDAA-E51A01274098}" destId="{2DDA88F6-188A-4F15-9450-DC8DBE7B3E5A}" srcOrd="1" destOrd="0" presId="urn:microsoft.com/office/officeart/2005/8/layout/list1"/>
    <dgm:cxn modelId="{BA733A6D-DBDC-4025-BB43-9F24FA056515}" type="presOf" srcId="{2AC39FCB-56EE-4F58-9510-FB69165A1090}" destId="{CF4FBCD3-D166-4ECD-A4D6-3DE48304DBA1}" srcOrd="0" destOrd="0" presId="urn:microsoft.com/office/officeart/2005/8/layout/list1"/>
    <dgm:cxn modelId="{67196C86-769C-4BA7-90EF-7DCD2C7895B4}" srcId="{EC67012D-8DB3-4A6D-B90F-B2C718FCD6F2}" destId="{2CE856BE-13E4-4B83-9EF6-457BF6504BDC}" srcOrd="1" destOrd="0" parTransId="{5825CECB-75DB-4092-9616-D90711202AB8}" sibTransId="{FA32ADF3-666C-41EE-BE6E-5581926E2EE0}"/>
    <dgm:cxn modelId="{F03C9798-1087-49FB-B359-A2A9F702B9C6}" srcId="{43F15E5C-CA08-4745-9E30-8394FA4C1289}" destId="{25A809FA-5D7B-4446-804D-CA7E57803ADA}" srcOrd="0" destOrd="0" parTransId="{FD2AE83B-25A6-4D46-954E-17035C0A44B0}" sibTransId="{86579C00-BBD8-4A62-BA9D-9BE37A969997}"/>
    <dgm:cxn modelId="{CB8A739D-F1E1-461E-8307-199D1E2C59C6}" type="presOf" srcId="{8F3014D9-1630-42D6-AAAE-E39FAF2C10F3}" destId="{0B0DB9D0-0B3A-4493-894D-9E5947B87DD5}" srcOrd="0" destOrd="0" presId="urn:microsoft.com/office/officeart/2005/8/layout/list1"/>
    <dgm:cxn modelId="{920F3DA2-177F-4C74-BCB1-27C70D72FCA8}" type="presOf" srcId="{2CE856BE-13E4-4B83-9EF6-457BF6504BDC}" destId="{0E30FE6C-568A-4DB5-8F95-4D0CCB365AC0}" srcOrd="0" destOrd="0" presId="urn:microsoft.com/office/officeart/2005/8/layout/list1"/>
    <dgm:cxn modelId="{ABB553B3-6AA0-4463-9312-270DBCB7E52D}" srcId="{C163CC08-9369-4C22-A23C-82F07B981D7C}" destId="{DAF7A459-D6D8-467D-A9ED-A28548F7B50B}" srcOrd="1" destOrd="0" parTransId="{C3BC7C5D-E25F-48EE-BC62-58337A8BA798}" sibTransId="{1DD0AA65-81C3-4BFD-A0F2-DE776480067F}"/>
    <dgm:cxn modelId="{B6B3A5C3-5A41-4223-8F9E-456100194B31}" type="presOf" srcId="{D5B2B090-523B-4F1E-B91D-97CF8A59D8CA}" destId="{8822E82D-42C3-44B1-B441-085CD90DA869}" srcOrd="1" destOrd="0" presId="urn:microsoft.com/office/officeart/2005/8/layout/list1"/>
    <dgm:cxn modelId="{C90D0FC5-4B51-47DA-9DB5-9F0479CA0687}" type="presOf" srcId="{DAF7A459-D6D8-467D-A9ED-A28548F7B50B}" destId="{2C42F61D-2FC5-4B32-A7D8-25B86735E401}" srcOrd="0" destOrd="1" presId="urn:microsoft.com/office/officeart/2005/8/layout/list1"/>
    <dgm:cxn modelId="{1A6964D7-C52F-4AD4-8C98-AF0006EF0AAC}" type="presOf" srcId="{709BF4C0-2F0C-4291-B258-99328FD7C58A}" destId="{04B6F7D1-BFE1-4DE2-ADC0-5F719314E556}" srcOrd="0" destOrd="0" presId="urn:microsoft.com/office/officeart/2005/8/layout/list1"/>
    <dgm:cxn modelId="{BCA149DE-F5EA-4C8D-816E-CCAB981911FC}" type="presOf" srcId="{C163CC08-9369-4C22-A23C-82F07B981D7C}" destId="{C6CE5DF0-3964-457E-A578-64686BD61E1C}" srcOrd="0" destOrd="0" presId="urn:microsoft.com/office/officeart/2005/8/layout/list1"/>
    <dgm:cxn modelId="{2915C6EF-024E-40B5-8873-631B08D0321A}" type="presOf" srcId="{43F15E5C-CA08-4745-9E30-8394FA4C1289}" destId="{79B6302D-8487-459E-B78E-47EEF6989747}" srcOrd="1" destOrd="0" presId="urn:microsoft.com/office/officeart/2005/8/layout/list1"/>
    <dgm:cxn modelId="{DBA67AF3-56DB-4953-A07A-EC4D8C0D73C9}" type="presOf" srcId="{43F15E5C-CA08-4745-9E30-8394FA4C1289}" destId="{D3EC9D04-8A8A-441B-B371-274F3E0CA100}" srcOrd="0" destOrd="0" presId="urn:microsoft.com/office/officeart/2005/8/layout/list1"/>
    <dgm:cxn modelId="{069846F9-3CA1-4F2D-89BA-F2A7C79CF29E}" srcId="{D555BCD9-7C0C-4627-BDAA-E51A01274098}" destId="{2AC39FCB-56EE-4F58-9510-FB69165A1090}" srcOrd="0" destOrd="0" parTransId="{0C43266A-FD11-4ED2-9BDE-6C6E96ADBA92}" sibTransId="{1446B2A5-06B8-40B6-81F0-1A9552B7993C}"/>
    <dgm:cxn modelId="{D42D3FFE-6867-4A7C-B9F1-12CD997EB6A0}" srcId="{EC67012D-8DB3-4A6D-B90F-B2C718FCD6F2}" destId="{C163CC08-9369-4C22-A23C-82F07B981D7C}" srcOrd="4" destOrd="0" parTransId="{B03D341B-15A6-4AA7-8C77-1D6B8EE4B8BF}" sibTransId="{FA58D956-6EF6-492D-A7D9-FE2523036584}"/>
    <dgm:cxn modelId="{6563EBA4-C7A7-45BE-8723-4A1243091B39}" type="presParOf" srcId="{02E742EF-5414-4EAB-B4B4-14D6351A4B5C}" destId="{6D9C9397-F7DC-4A6F-BE75-9365AA5C8EB4}" srcOrd="0" destOrd="0" presId="urn:microsoft.com/office/officeart/2005/8/layout/list1"/>
    <dgm:cxn modelId="{4AD0F252-6B93-484C-B0AE-1A96CA452B90}" type="presParOf" srcId="{6D9C9397-F7DC-4A6F-BE75-9365AA5C8EB4}" destId="{E329B66C-5164-4302-898E-5955509DC4E0}" srcOrd="0" destOrd="0" presId="urn:microsoft.com/office/officeart/2005/8/layout/list1"/>
    <dgm:cxn modelId="{A929B25E-5074-40C2-AE25-1ED02271874F}" type="presParOf" srcId="{6D9C9397-F7DC-4A6F-BE75-9365AA5C8EB4}" destId="{8822E82D-42C3-44B1-B441-085CD90DA869}" srcOrd="1" destOrd="0" presId="urn:microsoft.com/office/officeart/2005/8/layout/list1"/>
    <dgm:cxn modelId="{38CD9938-C3E5-4BA6-98D7-77A6FCA97B1B}" type="presParOf" srcId="{02E742EF-5414-4EAB-B4B4-14D6351A4B5C}" destId="{DE7846EA-6384-4EE5-AAA3-87E997153AE6}" srcOrd="1" destOrd="0" presId="urn:microsoft.com/office/officeart/2005/8/layout/list1"/>
    <dgm:cxn modelId="{12DEA631-CF97-46DE-960C-60FDECA6B251}" type="presParOf" srcId="{02E742EF-5414-4EAB-B4B4-14D6351A4B5C}" destId="{0B0DB9D0-0B3A-4493-894D-9E5947B87DD5}" srcOrd="2" destOrd="0" presId="urn:microsoft.com/office/officeart/2005/8/layout/list1"/>
    <dgm:cxn modelId="{9678BB55-A7F6-4916-8C72-EB9A6FEAF403}" type="presParOf" srcId="{02E742EF-5414-4EAB-B4B4-14D6351A4B5C}" destId="{007251E6-8C94-48A0-B860-C6EECF8E4686}" srcOrd="3" destOrd="0" presId="urn:microsoft.com/office/officeart/2005/8/layout/list1"/>
    <dgm:cxn modelId="{13AE8C33-C084-4224-853D-686CCAE60FBF}" type="presParOf" srcId="{02E742EF-5414-4EAB-B4B4-14D6351A4B5C}" destId="{949117DB-953F-4AEE-B609-BD753A9503E5}" srcOrd="4" destOrd="0" presId="urn:microsoft.com/office/officeart/2005/8/layout/list1"/>
    <dgm:cxn modelId="{F98FEEAF-069C-4C62-876E-9956628E55BA}" type="presParOf" srcId="{949117DB-953F-4AEE-B609-BD753A9503E5}" destId="{0E30FE6C-568A-4DB5-8F95-4D0CCB365AC0}" srcOrd="0" destOrd="0" presId="urn:microsoft.com/office/officeart/2005/8/layout/list1"/>
    <dgm:cxn modelId="{D62A97B3-F08C-48B3-9740-31921149C0CF}" type="presParOf" srcId="{949117DB-953F-4AEE-B609-BD753A9503E5}" destId="{680B4CF2-95DE-48FF-938E-5D009D677CB1}" srcOrd="1" destOrd="0" presId="urn:microsoft.com/office/officeart/2005/8/layout/list1"/>
    <dgm:cxn modelId="{857AB785-597B-46F6-B759-71F01AFBEC62}" type="presParOf" srcId="{02E742EF-5414-4EAB-B4B4-14D6351A4B5C}" destId="{74295DBB-4B4A-4BC5-BDCA-FBF9D73EFDB7}" srcOrd="5" destOrd="0" presId="urn:microsoft.com/office/officeart/2005/8/layout/list1"/>
    <dgm:cxn modelId="{95CF2A9F-535D-4A44-B1B1-4BE9BCDB924B}" type="presParOf" srcId="{02E742EF-5414-4EAB-B4B4-14D6351A4B5C}" destId="{04B6F7D1-BFE1-4DE2-ADC0-5F719314E556}" srcOrd="6" destOrd="0" presId="urn:microsoft.com/office/officeart/2005/8/layout/list1"/>
    <dgm:cxn modelId="{06B1E6F1-9448-4E2F-8D91-463AE48D7B32}" type="presParOf" srcId="{02E742EF-5414-4EAB-B4B4-14D6351A4B5C}" destId="{D6C9EB27-3DAE-40C1-B1A0-DF153273477B}" srcOrd="7" destOrd="0" presId="urn:microsoft.com/office/officeart/2005/8/layout/list1"/>
    <dgm:cxn modelId="{C615E6AE-EEBD-4028-BBBF-9882AA625DC5}" type="presParOf" srcId="{02E742EF-5414-4EAB-B4B4-14D6351A4B5C}" destId="{5E83B164-FB90-4705-8026-73614CCC060E}" srcOrd="8" destOrd="0" presId="urn:microsoft.com/office/officeart/2005/8/layout/list1"/>
    <dgm:cxn modelId="{424D1A3B-77B9-429C-9532-5D0A87FB7FC9}" type="presParOf" srcId="{5E83B164-FB90-4705-8026-73614CCC060E}" destId="{D3EC9D04-8A8A-441B-B371-274F3E0CA100}" srcOrd="0" destOrd="0" presId="urn:microsoft.com/office/officeart/2005/8/layout/list1"/>
    <dgm:cxn modelId="{32178F23-0449-4141-9B41-4DE006AA8F71}" type="presParOf" srcId="{5E83B164-FB90-4705-8026-73614CCC060E}" destId="{79B6302D-8487-459E-B78E-47EEF6989747}" srcOrd="1" destOrd="0" presId="urn:microsoft.com/office/officeart/2005/8/layout/list1"/>
    <dgm:cxn modelId="{8C8791AA-B823-4772-90E6-C84F674C8299}" type="presParOf" srcId="{02E742EF-5414-4EAB-B4B4-14D6351A4B5C}" destId="{872066FB-D958-4A9C-B28F-364574524381}" srcOrd="9" destOrd="0" presId="urn:microsoft.com/office/officeart/2005/8/layout/list1"/>
    <dgm:cxn modelId="{E2ED2F31-C1D4-49FD-9117-B762736F5114}" type="presParOf" srcId="{02E742EF-5414-4EAB-B4B4-14D6351A4B5C}" destId="{85141A89-C3BA-45C1-8033-51D0779B5FBD}" srcOrd="10" destOrd="0" presId="urn:microsoft.com/office/officeart/2005/8/layout/list1"/>
    <dgm:cxn modelId="{C6C1284D-901C-44CC-9F50-0A497977DA23}" type="presParOf" srcId="{02E742EF-5414-4EAB-B4B4-14D6351A4B5C}" destId="{D50BCD7D-79DD-40B5-B0C3-0B1420910756}" srcOrd="11" destOrd="0" presId="urn:microsoft.com/office/officeart/2005/8/layout/list1"/>
    <dgm:cxn modelId="{43B8D940-86EC-4DA2-B63D-8D1F33F2747A}" type="presParOf" srcId="{02E742EF-5414-4EAB-B4B4-14D6351A4B5C}" destId="{F123B8B6-6F96-4B56-8950-9BC331AD357C}" srcOrd="12" destOrd="0" presId="urn:microsoft.com/office/officeart/2005/8/layout/list1"/>
    <dgm:cxn modelId="{AD02E53A-FAE1-4357-96FE-3008BFCD20AA}" type="presParOf" srcId="{F123B8B6-6F96-4B56-8950-9BC331AD357C}" destId="{0710D7C1-315F-42CF-B51B-79E405F5DD14}" srcOrd="0" destOrd="0" presId="urn:microsoft.com/office/officeart/2005/8/layout/list1"/>
    <dgm:cxn modelId="{62E89131-9500-4F60-AEB8-34DFC6655DE3}" type="presParOf" srcId="{F123B8B6-6F96-4B56-8950-9BC331AD357C}" destId="{2DDA88F6-188A-4F15-9450-DC8DBE7B3E5A}" srcOrd="1" destOrd="0" presId="urn:microsoft.com/office/officeart/2005/8/layout/list1"/>
    <dgm:cxn modelId="{9037BE7D-308B-4C8E-A38D-11736146D8B1}" type="presParOf" srcId="{02E742EF-5414-4EAB-B4B4-14D6351A4B5C}" destId="{BDBA0BF2-7F54-4CDB-8C91-4C81EE3652D6}" srcOrd="13" destOrd="0" presId="urn:microsoft.com/office/officeart/2005/8/layout/list1"/>
    <dgm:cxn modelId="{275BE6B4-D6B0-4FD6-A621-D154CF7F77E9}" type="presParOf" srcId="{02E742EF-5414-4EAB-B4B4-14D6351A4B5C}" destId="{CF4FBCD3-D166-4ECD-A4D6-3DE48304DBA1}" srcOrd="14" destOrd="0" presId="urn:microsoft.com/office/officeart/2005/8/layout/list1"/>
    <dgm:cxn modelId="{32028782-655E-47BE-A833-B1F032DAAA53}" type="presParOf" srcId="{02E742EF-5414-4EAB-B4B4-14D6351A4B5C}" destId="{893D032D-8048-41B4-AD37-6490BA25E2E5}" srcOrd="15" destOrd="0" presId="urn:microsoft.com/office/officeart/2005/8/layout/list1"/>
    <dgm:cxn modelId="{78FA47A9-8DCC-41F5-9038-411C07CAD527}" type="presParOf" srcId="{02E742EF-5414-4EAB-B4B4-14D6351A4B5C}" destId="{A55BB2F0-DC78-4D77-95AE-36024A7802D5}" srcOrd="16" destOrd="0" presId="urn:microsoft.com/office/officeart/2005/8/layout/list1"/>
    <dgm:cxn modelId="{08B43A2B-477F-406A-A71D-F24F9E03BC67}" type="presParOf" srcId="{A55BB2F0-DC78-4D77-95AE-36024A7802D5}" destId="{C6CE5DF0-3964-457E-A578-64686BD61E1C}" srcOrd="0" destOrd="0" presId="urn:microsoft.com/office/officeart/2005/8/layout/list1"/>
    <dgm:cxn modelId="{DB2019E4-B5F4-4054-9A24-B4BDDC8D526A}" type="presParOf" srcId="{A55BB2F0-DC78-4D77-95AE-36024A7802D5}" destId="{EC1B45A5-7545-4098-AC60-1A70886B5D44}" srcOrd="1" destOrd="0" presId="urn:microsoft.com/office/officeart/2005/8/layout/list1"/>
    <dgm:cxn modelId="{8D9A7178-9F48-4331-B1B7-5B0B69E155FD}" type="presParOf" srcId="{02E742EF-5414-4EAB-B4B4-14D6351A4B5C}" destId="{90E370B2-AAF2-4E86-886D-903F65021DAF}" srcOrd="17" destOrd="0" presId="urn:microsoft.com/office/officeart/2005/8/layout/list1"/>
    <dgm:cxn modelId="{CD78E728-F1EF-4BBB-AF31-F46C21A738F0}" type="presParOf" srcId="{02E742EF-5414-4EAB-B4B4-14D6351A4B5C}" destId="{2C42F61D-2FC5-4B32-A7D8-25B86735E40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8A17D6-4EB3-4C9E-B905-E932BAF33F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065C047-B146-47E8-9EB4-C28A9D089692}">
      <dgm:prSet phldrT="[Tekst]" custT="1"/>
      <dgm:spPr>
        <a:solidFill>
          <a:srgbClr val="94C7B0"/>
        </a:solidFill>
      </dgm:spPr>
      <dgm:t>
        <a:bodyPr/>
        <a:lstStyle/>
        <a:p>
          <a:pPr>
            <a:buNone/>
          </a:pPr>
          <a:r>
            <a:rPr lang="en-GB" sz="1600" b="1" noProof="0" dirty="0"/>
            <a:t>Vous pourriez viser un marché de masse, c'est-à-dire un groupe très large de personnes qui achètent toutes des produits similaires et largement disponibles.</a:t>
          </a:r>
        </a:p>
      </dgm:t>
    </dgm:pt>
    <dgm:pt modelId="{6DA25ECE-D565-4D99-B169-5D68202670E2}" type="parTrans" cxnId="{4004397B-D7FA-49BB-9F79-2F06A8520741}">
      <dgm:prSet/>
      <dgm:spPr/>
      <dgm:t>
        <a:bodyPr/>
        <a:lstStyle/>
        <a:p>
          <a:endParaRPr lang="en-GB"/>
        </a:p>
      </dgm:t>
    </dgm:pt>
    <dgm:pt modelId="{45C7DCCA-0DBD-49CD-A62C-981AB4598BA3}" type="sibTrans" cxnId="{4004397B-D7FA-49BB-9F79-2F06A8520741}">
      <dgm:prSet/>
      <dgm:spPr/>
      <dgm:t>
        <a:bodyPr/>
        <a:lstStyle/>
        <a:p>
          <a:endParaRPr lang="en-GB"/>
        </a:p>
      </dgm:t>
    </dgm:pt>
    <dgm:pt modelId="{402DA95D-87FF-4674-AF32-D5BAF61628E6}">
      <dgm:prSet phldrT="[Tekst]" custT="1"/>
      <dgm:spPr>
        <a:solidFill>
          <a:srgbClr val="94C7B0"/>
        </a:solidFill>
      </dgm:spPr>
      <dgm:t>
        <a:bodyPr/>
        <a:lstStyle/>
        <a:p>
          <a:pPr>
            <a:buNone/>
          </a:pPr>
          <a:r>
            <a:rPr lang="en-GB" sz="1400" b="1" noProof="0" dirty="0"/>
            <a:t>La plupart des nouvelles entreprises alimentaires, en particulier les petites entreprises ou les entreprises personnelles, commencent par un marché de niche. Un créneau est un groupe plus petit et plus spécifique de clients ayant des besoins ou des goûts particuliers.</a:t>
          </a:r>
        </a:p>
      </dgm:t>
    </dgm:pt>
    <dgm:pt modelId="{BF08C083-5D76-4980-B094-2A0066DB1536}" type="parTrans" cxnId="{013163DD-E563-4F1A-838B-ACE48A54F518}">
      <dgm:prSet/>
      <dgm:spPr/>
      <dgm:t>
        <a:bodyPr/>
        <a:lstStyle/>
        <a:p>
          <a:endParaRPr lang="en-GB"/>
        </a:p>
      </dgm:t>
    </dgm:pt>
    <dgm:pt modelId="{E66EB471-E9B8-49ED-AAF1-DFB31D614C4F}" type="sibTrans" cxnId="{013163DD-E563-4F1A-838B-ACE48A54F518}">
      <dgm:prSet/>
      <dgm:spPr/>
      <dgm:t>
        <a:bodyPr/>
        <a:lstStyle/>
        <a:p>
          <a:endParaRPr lang="en-GB"/>
        </a:p>
      </dgm:t>
    </dgm:pt>
    <dgm:pt modelId="{F8EC1563-9383-4C06-854F-FAB9E9E5900E}">
      <dgm:prSet phldrT="[Tekst]" custT="1"/>
      <dgm:spPr>
        <a:ln>
          <a:solidFill>
            <a:srgbClr val="B6D1E1"/>
          </a:solidFill>
        </a:ln>
      </dgm:spPr>
      <dgm:t>
        <a:bodyPr/>
        <a:lstStyle/>
        <a:p>
          <a:pPr>
            <a:buNone/>
          </a:pPr>
          <a:r>
            <a:rPr lang="en-GB" sz="1800" b="1" noProof="0" dirty="0"/>
            <a:t>Exemple :</a:t>
          </a:r>
          <a:r>
            <a:rPr lang="en-GB" sz="1800" noProof="0" dirty="0"/>
            <a:t> Chocolat fait à la main à partir de recettes traditionnelles, d'ingrédients biologiques ou d'arômes de votre pays d'origine tels que la cardamome, l'eau de rose ou le piment.</a:t>
          </a:r>
        </a:p>
      </dgm:t>
    </dgm:pt>
    <dgm:pt modelId="{F214E911-1F7E-4275-9C4F-075CA92FADBF}" type="parTrans" cxnId="{2209C946-5788-40AE-A08B-8AC2228D1232}">
      <dgm:prSet/>
      <dgm:spPr/>
      <dgm:t>
        <a:bodyPr/>
        <a:lstStyle/>
        <a:p>
          <a:endParaRPr lang="en-GB"/>
        </a:p>
      </dgm:t>
    </dgm:pt>
    <dgm:pt modelId="{42FB8B56-CA2A-4B6F-8EAB-51928C835903}" type="sibTrans" cxnId="{2209C946-5788-40AE-A08B-8AC2228D1232}">
      <dgm:prSet/>
      <dgm:spPr/>
      <dgm:t>
        <a:bodyPr/>
        <a:lstStyle/>
        <a:p>
          <a:endParaRPr lang="en-GB"/>
        </a:p>
      </dgm:t>
    </dgm:pt>
    <dgm:pt modelId="{43B8C430-D14E-458C-A47D-289CDBA922E7}">
      <dgm:prSet phldrT="[Tekst]" custT="1"/>
      <dgm:spPr>
        <a:ln>
          <a:solidFill>
            <a:srgbClr val="B6D1E1"/>
          </a:solidFill>
        </a:ln>
      </dgm:spPr>
      <dgm:t>
        <a:bodyPr/>
        <a:lstStyle/>
        <a:p>
          <a:pPr>
            <a:buNone/>
          </a:pPr>
          <a:r>
            <a:rPr lang="en-GB" sz="1800" b="1" noProof="0" dirty="0"/>
            <a:t>Exemple : une barre de chocolat ordinaire vendue dans les supermarchés :</a:t>
          </a:r>
          <a:r>
            <a:rPr lang="en-GB" sz="1800" noProof="0" dirty="0"/>
            <a:t> Une barre de chocolat ordinaire vendue dans les supermarchés.</a:t>
          </a:r>
          <a:br>
            <a:rPr lang="en-GB" sz="1800" noProof="0" dirty="0"/>
          </a:br>
          <a:r>
            <a:rPr lang="en-GB" sz="1800" noProof="0" dirty="0"/>
            <a:t>Elles sont fabriquées en grandes quantités et vendues par des marques mondiales telles que Cadbury, Nestlé ou Mars.</a:t>
          </a:r>
        </a:p>
      </dgm:t>
    </dgm:pt>
    <dgm:pt modelId="{3AA75138-8DD3-4092-8CAB-7C860F5E283A}" type="parTrans" cxnId="{797695BF-3FBC-4DA0-93D0-33407322CCC3}">
      <dgm:prSet/>
      <dgm:spPr/>
      <dgm:t>
        <a:bodyPr/>
        <a:lstStyle/>
        <a:p>
          <a:endParaRPr lang="en-GB"/>
        </a:p>
      </dgm:t>
    </dgm:pt>
    <dgm:pt modelId="{3230060E-D86D-4911-8734-B133BC9CFB6A}" type="sibTrans" cxnId="{797695BF-3FBC-4DA0-93D0-33407322CCC3}">
      <dgm:prSet/>
      <dgm:spPr/>
      <dgm:t>
        <a:bodyPr/>
        <a:lstStyle/>
        <a:p>
          <a:endParaRPr lang="en-GB"/>
        </a:p>
      </dgm:t>
    </dgm:pt>
    <dgm:pt modelId="{5D25D81A-CA3F-4B3B-810B-ABBFCD2790DF}" type="pres">
      <dgm:prSet presAssocID="{A08A17D6-4EB3-4C9E-B905-E932BAF33F68}" presName="linear" presStyleCnt="0">
        <dgm:presLayoutVars>
          <dgm:dir/>
          <dgm:animLvl val="lvl"/>
          <dgm:resizeHandles val="exact"/>
        </dgm:presLayoutVars>
      </dgm:prSet>
      <dgm:spPr/>
    </dgm:pt>
    <dgm:pt modelId="{95F1FDD6-1E86-473D-B04E-502B5048E881}" type="pres">
      <dgm:prSet presAssocID="{E065C047-B146-47E8-9EB4-C28A9D089692}" presName="parentLin" presStyleCnt="0"/>
      <dgm:spPr/>
    </dgm:pt>
    <dgm:pt modelId="{6E5CB84A-3D15-48BC-BA59-6B8655A3462A}" type="pres">
      <dgm:prSet presAssocID="{E065C047-B146-47E8-9EB4-C28A9D089692}" presName="parentLeftMargin" presStyleLbl="node1" presStyleIdx="0" presStyleCnt="2"/>
      <dgm:spPr/>
    </dgm:pt>
    <dgm:pt modelId="{7291CD6C-F814-4C27-91B1-C2A08BA356E7}" type="pres">
      <dgm:prSet presAssocID="{E065C047-B146-47E8-9EB4-C28A9D089692}" presName="parentText" presStyleLbl="node1" presStyleIdx="0" presStyleCnt="2" custScaleX="129542" custScaleY="178367">
        <dgm:presLayoutVars>
          <dgm:chMax val="0"/>
          <dgm:bulletEnabled val="1"/>
        </dgm:presLayoutVars>
      </dgm:prSet>
      <dgm:spPr/>
    </dgm:pt>
    <dgm:pt modelId="{1C830103-B1FB-4387-A130-E7D4ED589B3F}" type="pres">
      <dgm:prSet presAssocID="{E065C047-B146-47E8-9EB4-C28A9D089692}" presName="negativeSpace" presStyleCnt="0"/>
      <dgm:spPr/>
    </dgm:pt>
    <dgm:pt modelId="{6562C193-C5D6-4C58-988A-A48D8661283C}" type="pres">
      <dgm:prSet presAssocID="{E065C047-B146-47E8-9EB4-C28A9D089692}" presName="childText" presStyleLbl="conFgAcc1" presStyleIdx="0" presStyleCnt="2">
        <dgm:presLayoutVars>
          <dgm:bulletEnabled val="1"/>
        </dgm:presLayoutVars>
      </dgm:prSet>
      <dgm:spPr/>
    </dgm:pt>
    <dgm:pt modelId="{4C36F758-4B6E-4692-A701-7E72BC439B39}" type="pres">
      <dgm:prSet presAssocID="{45C7DCCA-0DBD-49CD-A62C-981AB4598BA3}" presName="spaceBetweenRectangles" presStyleCnt="0"/>
      <dgm:spPr/>
    </dgm:pt>
    <dgm:pt modelId="{1BD9558B-ED9D-4153-ADE4-8F9A866E5615}" type="pres">
      <dgm:prSet presAssocID="{402DA95D-87FF-4674-AF32-D5BAF61628E6}" presName="parentLin" presStyleCnt="0"/>
      <dgm:spPr/>
    </dgm:pt>
    <dgm:pt modelId="{FF021C55-BBC5-4968-ADC9-5E8CD423087B}" type="pres">
      <dgm:prSet presAssocID="{402DA95D-87FF-4674-AF32-D5BAF61628E6}" presName="parentLeftMargin" presStyleLbl="node1" presStyleIdx="0" presStyleCnt="2"/>
      <dgm:spPr/>
    </dgm:pt>
    <dgm:pt modelId="{BBD40AA9-30D6-445C-BAD3-C62E8F1671CD}" type="pres">
      <dgm:prSet presAssocID="{402DA95D-87FF-4674-AF32-D5BAF61628E6}" presName="parentText" presStyleLbl="node1" presStyleIdx="1" presStyleCnt="2" custScaleX="130016" custScaleY="179733">
        <dgm:presLayoutVars>
          <dgm:chMax val="0"/>
          <dgm:bulletEnabled val="1"/>
        </dgm:presLayoutVars>
      </dgm:prSet>
      <dgm:spPr/>
    </dgm:pt>
    <dgm:pt modelId="{AC9A1B7F-3D85-4C6B-9403-C69C469ED0DB}" type="pres">
      <dgm:prSet presAssocID="{402DA95D-87FF-4674-AF32-D5BAF61628E6}" presName="negativeSpace" presStyleCnt="0"/>
      <dgm:spPr/>
    </dgm:pt>
    <dgm:pt modelId="{FBE4F817-50DF-41C6-9A0F-90CFED1BCE4D}" type="pres">
      <dgm:prSet presAssocID="{402DA95D-87FF-4674-AF32-D5BAF61628E6}" presName="childText" presStyleLbl="conFgAcc1" presStyleIdx="1" presStyleCnt="2">
        <dgm:presLayoutVars>
          <dgm:bulletEnabled val="1"/>
        </dgm:presLayoutVars>
      </dgm:prSet>
      <dgm:spPr/>
    </dgm:pt>
  </dgm:ptLst>
  <dgm:cxnLst>
    <dgm:cxn modelId="{2209C946-5788-40AE-A08B-8AC2228D1232}" srcId="{402DA95D-87FF-4674-AF32-D5BAF61628E6}" destId="{F8EC1563-9383-4C06-854F-FAB9E9E5900E}" srcOrd="0" destOrd="0" parTransId="{F214E911-1F7E-4275-9C4F-075CA92FADBF}" sibTransId="{42FB8B56-CA2A-4B6F-8EAB-51928C835903}"/>
    <dgm:cxn modelId="{4004397B-D7FA-49BB-9F79-2F06A8520741}" srcId="{A08A17D6-4EB3-4C9E-B905-E932BAF33F68}" destId="{E065C047-B146-47E8-9EB4-C28A9D089692}" srcOrd="0" destOrd="0" parTransId="{6DA25ECE-D565-4D99-B169-5D68202670E2}" sibTransId="{45C7DCCA-0DBD-49CD-A62C-981AB4598BA3}"/>
    <dgm:cxn modelId="{894EC984-DB4F-44E6-BAB3-3AA969BB2D4C}" type="presOf" srcId="{E065C047-B146-47E8-9EB4-C28A9D089692}" destId="{6E5CB84A-3D15-48BC-BA59-6B8655A3462A}" srcOrd="0" destOrd="0" presId="urn:microsoft.com/office/officeart/2005/8/layout/list1"/>
    <dgm:cxn modelId="{5DD56599-C214-4DB3-BD53-E8FA7DE20586}" type="presOf" srcId="{E065C047-B146-47E8-9EB4-C28A9D089692}" destId="{7291CD6C-F814-4C27-91B1-C2A08BA356E7}" srcOrd="1" destOrd="0" presId="urn:microsoft.com/office/officeart/2005/8/layout/list1"/>
    <dgm:cxn modelId="{D5E9749E-A801-4DC5-9AF6-58BD643C890F}" type="presOf" srcId="{402DA95D-87FF-4674-AF32-D5BAF61628E6}" destId="{FF021C55-BBC5-4968-ADC9-5E8CD423087B}" srcOrd="0" destOrd="0" presId="urn:microsoft.com/office/officeart/2005/8/layout/list1"/>
    <dgm:cxn modelId="{797695BF-3FBC-4DA0-93D0-33407322CCC3}" srcId="{E065C047-B146-47E8-9EB4-C28A9D089692}" destId="{43B8C430-D14E-458C-A47D-289CDBA922E7}" srcOrd="0" destOrd="0" parTransId="{3AA75138-8DD3-4092-8CAB-7C860F5E283A}" sibTransId="{3230060E-D86D-4911-8734-B133BC9CFB6A}"/>
    <dgm:cxn modelId="{5FA2C1D9-571D-4877-B21B-99D42A4E2669}" type="presOf" srcId="{43B8C430-D14E-458C-A47D-289CDBA922E7}" destId="{6562C193-C5D6-4C58-988A-A48D8661283C}" srcOrd="0" destOrd="0" presId="urn:microsoft.com/office/officeart/2005/8/layout/list1"/>
    <dgm:cxn modelId="{CFF046DA-B5C3-4D14-A3F2-1EAAD5F4DABD}" type="presOf" srcId="{402DA95D-87FF-4674-AF32-D5BAF61628E6}" destId="{BBD40AA9-30D6-445C-BAD3-C62E8F1671CD}" srcOrd="1" destOrd="0" presId="urn:microsoft.com/office/officeart/2005/8/layout/list1"/>
    <dgm:cxn modelId="{013163DD-E563-4F1A-838B-ACE48A54F518}" srcId="{A08A17D6-4EB3-4C9E-B905-E932BAF33F68}" destId="{402DA95D-87FF-4674-AF32-D5BAF61628E6}" srcOrd="1" destOrd="0" parTransId="{BF08C083-5D76-4980-B094-2A0066DB1536}" sibTransId="{E66EB471-E9B8-49ED-AAF1-DFB31D614C4F}"/>
    <dgm:cxn modelId="{A671F8E7-1E8B-4514-A8B1-2353A0FBD808}" type="presOf" srcId="{F8EC1563-9383-4C06-854F-FAB9E9E5900E}" destId="{FBE4F817-50DF-41C6-9A0F-90CFED1BCE4D}" srcOrd="0" destOrd="0" presId="urn:microsoft.com/office/officeart/2005/8/layout/list1"/>
    <dgm:cxn modelId="{01A42DF3-E944-453E-928C-E3A337A1FBF1}" type="presOf" srcId="{A08A17D6-4EB3-4C9E-B905-E932BAF33F68}" destId="{5D25D81A-CA3F-4B3B-810B-ABBFCD2790DF}" srcOrd="0" destOrd="0" presId="urn:microsoft.com/office/officeart/2005/8/layout/list1"/>
    <dgm:cxn modelId="{9D98F97A-6430-4475-8C31-3DC4013117C9}" type="presParOf" srcId="{5D25D81A-CA3F-4B3B-810B-ABBFCD2790DF}" destId="{95F1FDD6-1E86-473D-B04E-502B5048E881}" srcOrd="0" destOrd="0" presId="urn:microsoft.com/office/officeart/2005/8/layout/list1"/>
    <dgm:cxn modelId="{F6C31AE7-BE7B-4FD6-B4ED-0AE043D45260}" type="presParOf" srcId="{95F1FDD6-1E86-473D-B04E-502B5048E881}" destId="{6E5CB84A-3D15-48BC-BA59-6B8655A3462A}" srcOrd="0" destOrd="0" presId="urn:microsoft.com/office/officeart/2005/8/layout/list1"/>
    <dgm:cxn modelId="{EEC4FAB1-90DA-4FD8-BC1F-49A6B20FF230}" type="presParOf" srcId="{95F1FDD6-1E86-473D-B04E-502B5048E881}" destId="{7291CD6C-F814-4C27-91B1-C2A08BA356E7}" srcOrd="1" destOrd="0" presId="urn:microsoft.com/office/officeart/2005/8/layout/list1"/>
    <dgm:cxn modelId="{F0BDF932-3273-471F-8AA1-19B85360CDF5}" type="presParOf" srcId="{5D25D81A-CA3F-4B3B-810B-ABBFCD2790DF}" destId="{1C830103-B1FB-4387-A130-E7D4ED589B3F}" srcOrd="1" destOrd="0" presId="urn:microsoft.com/office/officeart/2005/8/layout/list1"/>
    <dgm:cxn modelId="{1F2515CE-DB55-4283-BD56-FB72A22D4172}" type="presParOf" srcId="{5D25D81A-CA3F-4B3B-810B-ABBFCD2790DF}" destId="{6562C193-C5D6-4C58-988A-A48D8661283C}" srcOrd="2" destOrd="0" presId="urn:microsoft.com/office/officeart/2005/8/layout/list1"/>
    <dgm:cxn modelId="{BF489BE4-E63F-4C85-9C2D-2AFD0B1C9EC2}" type="presParOf" srcId="{5D25D81A-CA3F-4B3B-810B-ABBFCD2790DF}" destId="{4C36F758-4B6E-4692-A701-7E72BC439B39}" srcOrd="3" destOrd="0" presId="urn:microsoft.com/office/officeart/2005/8/layout/list1"/>
    <dgm:cxn modelId="{5C4B48B0-5206-4FEC-BB3C-1EA7DF5028D0}" type="presParOf" srcId="{5D25D81A-CA3F-4B3B-810B-ABBFCD2790DF}" destId="{1BD9558B-ED9D-4153-ADE4-8F9A866E5615}" srcOrd="4" destOrd="0" presId="urn:microsoft.com/office/officeart/2005/8/layout/list1"/>
    <dgm:cxn modelId="{294E3AF6-DF7D-48C4-9A2F-0555940BC061}" type="presParOf" srcId="{1BD9558B-ED9D-4153-ADE4-8F9A866E5615}" destId="{FF021C55-BBC5-4968-ADC9-5E8CD423087B}" srcOrd="0" destOrd="0" presId="urn:microsoft.com/office/officeart/2005/8/layout/list1"/>
    <dgm:cxn modelId="{01AD1F40-DBDC-4069-8B97-09C323C0CD5F}" type="presParOf" srcId="{1BD9558B-ED9D-4153-ADE4-8F9A866E5615}" destId="{BBD40AA9-30D6-445C-BAD3-C62E8F1671CD}" srcOrd="1" destOrd="0" presId="urn:microsoft.com/office/officeart/2005/8/layout/list1"/>
    <dgm:cxn modelId="{2E47D995-2F21-4076-B80B-23FD78C3F0EE}" type="presParOf" srcId="{5D25D81A-CA3F-4B3B-810B-ABBFCD2790DF}" destId="{AC9A1B7F-3D85-4C6B-9403-C69C469ED0DB}" srcOrd="5" destOrd="0" presId="urn:microsoft.com/office/officeart/2005/8/layout/list1"/>
    <dgm:cxn modelId="{42563DB9-90D8-4AE4-9B44-CDD1F75C0E9B}" type="presParOf" srcId="{5D25D81A-CA3F-4B3B-810B-ABBFCD2790DF}" destId="{FBE4F817-50DF-41C6-9A0F-90CFED1BCE4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E18760-773F-4889-92C3-ACE7AC4A1E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FFF2B56C-34B2-4A4A-9EDE-B0DE99B6B87C}">
      <dgm:prSet phldrT="[Tekst]"/>
      <dgm:spPr>
        <a:solidFill>
          <a:srgbClr val="94C7B0"/>
        </a:solidFill>
        <a:ln>
          <a:noFill/>
        </a:ln>
      </dgm:spPr>
      <dgm:t>
        <a:bodyPr/>
        <a:lstStyle/>
        <a:p>
          <a:r>
            <a:rPr lang="en-GB" b="1" i="0" noProof="0" dirty="0">
              <a:effectLst/>
            </a:rPr>
            <a:t>Base de clients potentiels</a:t>
          </a:r>
          <a:endParaRPr lang="en-GB" noProof="0" dirty="0"/>
        </a:p>
      </dgm:t>
    </dgm:pt>
    <dgm:pt modelId="{8BF57045-C63B-4FC5-92FC-4ECA77A68C2E}" type="parTrans" cxnId="{15FB25DA-8D07-4BB4-A9A1-08C0599EE5DC}">
      <dgm:prSet/>
      <dgm:spPr/>
      <dgm:t>
        <a:bodyPr/>
        <a:lstStyle/>
        <a:p>
          <a:endParaRPr lang="en-GB"/>
        </a:p>
      </dgm:t>
    </dgm:pt>
    <dgm:pt modelId="{D492DAD8-8DBD-477C-AB72-1C2786C4B792}" type="sibTrans" cxnId="{15FB25DA-8D07-4BB4-A9A1-08C0599EE5DC}">
      <dgm:prSet/>
      <dgm:spPr/>
      <dgm:t>
        <a:bodyPr/>
        <a:lstStyle/>
        <a:p>
          <a:endParaRPr lang="en-GB"/>
        </a:p>
      </dgm:t>
    </dgm:pt>
    <dgm:pt modelId="{46E4C29C-EE4D-471D-9CEA-D5772D88508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Qui sont vos clients ? </a:t>
          </a:r>
        </a:p>
      </dgm:t>
    </dgm:pt>
    <dgm:pt modelId="{5962405E-0B9C-4589-9E7C-8C39A6B8E959}" type="parTrans" cxnId="{C71B7D65-C924-452C-90E6-767DCC149850}">
      <dgm:prSet/>
      <dgm:spPr/>
      <dgm:t>
        <a:bodyPr/>
        <a:lstStyle/>
        <a:p>
          <a:endParaRPr lang="en-GB"/>
        </a:p>
      </dgm:t>
    </dgm:pt>
    <dgm:pt modelId="{A15674A2-4F33-41B0-A8E5-E99E3CB802E6}" type="sibTrans" cxnId="{C71B7D65-C924-452C-90E6-767DCC149850}">
      <dgm:prSet/>
      <dgm:spPr/>
      <dgm:t>
        <a:bodyPr/>
        <a:lstStyle/>
        <a:p>
          <a:endParaRPr lang="en-GB"/>
        </a:p>
      </dgm:t>
    </dgm:pt>
    <dgm:pt modelId="{6A9E31B6-EF5C-47A3-8022-0DBEF399E3D9}">
      <dgm:prSet phldrT="[Tekst]"/>
      <dgm:spPr>
        <a:solidFill>
          <a:srgbClr val="94C7B0"/>
        </a:solidFill>
        <a:ln>
          <a:noFill/>
        </a:ln>
      </dgm:spPr>
      <dgm:t>
        <a:bodyPr/>
        <a:lstStyle/>
        <a:p>
          <a:r>
            <a:rPr lang="en-GB" b="1" i="0" noProof="0" dirty="0">
              <a:effectLst/>
            </a:rPr>
            <a:t>Examinez vos concurrents</a:t>
          </a:r>
          <a:endParaRPr lang="en-GB" noProof="0" dirty="0"/>
        </a:p>
      </dgm:t>
    </dgm:pt>
    <dgm:pt modelId="{3D802BFC-CB1A-4096-86EF-0465933E32FD}" type="parTrans" cxnId="{F73207B7-0ABB-40C6-93B4-47AF5A6E87CD}">
      <dgm:prSet/>
      <dgm:spPr/>
      <dgm:t>
        <a:bodyPr/>
        <a:lstStyle/>
        <a:p>
          <a:endParaRPr lang="en-GB"/>
        </a:p>
      </dgm:t>
    </dgm:pt>
    <dgm:pt modelId="{B99A4098-C30B-4E93-AA04-F79ECD842E31}" type="sibTrans" cxnId="{F73207B7-0ABB-40C6-93B4-47AF5A6E87CD}">
      <dgm:prSet/>
      <dgm:spPr/>
      <dgm:t>
        <a:bodyPr/>
        <a:lstStyle/>
        <a:p>
          <a:endParaRPr lang="en-GB"/>
        </a:p>
      </dgm:t>
    </dgm:pt>
    <dgm:pt modelId="{810EFE8D-3918-4BE5-8913-20CF93E15C90}">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Qui vos concurrents tentent-ils d'atteindre ? </a:t>
          </a:r>
        </a:p>
      </dgm:t>
    </dgm:pt>
    <dgm:pt modelId="{CDFD5C46-EED1-41C6-96EA-F426E1143E04}" type="parTrans" cxnId="{79AB58EF-8E3A-412A-966E-66C8876B1BC1}">
      <dgm:prSet/>
      <dgm:spPr/>
      <dgm:t>
        <a:bodyPr/>
        <a:lstStyle/>
        <a:p>
          <a:endParaRPr lang="en-GB"/>
        </a:p>
      </dgm:t>
    </dgm:pt>
    <dgm:pt modelId="{B592EFF1-AB57-494D-B595-38183909895F}" type="sibTrans" cxnId="{79AB58EF-8E3A-412A-966E-66C8876B1BC1}">
      <dgm:prSet/>
      <dgm:spPr/>
      <dgm:t>
        <a:bodyPr/>
        <a:lstStyle/>
        <a:p>
          <a:endParaRPr lang="en-GB"/>
        </a:p>
      </dgm:t>
    </dgm:pt>
    <dgm:pt modelId="{396E4234-08A2-4E58-9377-8B7F82036EA9}">
      <dgm:prSet phldrT="[Tekst]"/>
      <dgm:spPr>
        <a:solidFill>
          <a:srgbClr val="94C7B0"/>
        </a:solidFill>
        <a:ln>
          <a:noFill/>
        </a:ln>
      </dgm:spPr>
      <dgm:t>
        <a:bodyPr/>
        <a:lstStyle/>
        <a:p>
          <a:r>
            <a:rPr lang="en-GB" b="1" i="0" noProof="0" dirty="0">
              <a:effectLst/>
            </a:rPr>
            <a:t>Analysez votre produit ou service</a:t>
          </a:r>
          <a:endParaRPr lang="en-GB" noProof="0" dirty="0"/>
        </a:p>
      </dgm:t>
    </dgm:pt>
    <dgm:pt modelId="{2BFCBFCC-3757-4583-BF47-DDDC85A41C3E}" type="parTrans" cxnId="{381E1EE9-E01F-4FB4-B21A-8A1FA756F568}">
      <dgm:prSet/>
      <dgm:spPr/>
      <dgm:t>
        <a:bodyPr/>
        <a:lstStyle/>
        <a:p>
          <a:endParaRPr lang="en-GB"/>
        </a:p>
      </dgm:t>
    </dgm:pt>
    <dgm:pt modelId="{B3232DED-B6C7-4B56-A321-2B7607B4D724}" type="sibTrans" cxnId="{381E1EE9-E01F-4FB4-B21A-8A1FA756F568}">
      <dgm:prSet/>
      <dgm:spPr/>
      <dgm:t>
        <a:bodyPr/>
        <a:lstStyle/>
        <a:p>
          <a:endParaRPr lang="en-GB"/>
        </a:p>
      </dgm:t>
    </dgm:pt>
    <dgm:pt modelId="{A52DDC02-0404-4587-ABF2-63EA6A451C78}">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Dressez une liste des principales caractéristiques et des principaux avantages que vous offrez.</a:t>
          </a:r>
        </a:p>
      </dgm:t>
    </dgm:pt>
    <dgm:pt modelId="{17D72C09-C1C7-4559-86AE-A7585D7B1882}" type="parTrans" cxnId="{6B750308-A5CB-4584-8BDE-A4D481ADC712}">
      <dgm:prSet/>
      <dgm:spPr/>
      <dgm:t>
        <a:bodyPr/>
        <a:lstStyle/>
        <a:p>
          <a:endParaRPr lang="en-GB"/>
        </a:p>
      </dgm:t>
    </dgm:pt>
    <dgm:pt modelId="{E74CCD07-36FC-499A-A279-0E52DC0E4032}" type="sibTrans" cxnId="{6B750308-A5CB-4584-8BDE-A4D481ADC712}">
      <dgm:prSet/>
      <dgm:spPr/>
      <dgm:t>
        <a:bodyPr/>
        <a:lstStyle/>
        <a:p>
          <a:endParaRPr lang="en-GB"/>
        </a:p>
      </dgm:t>
    </dgm:pt>
    <dgm:pt modelId="{6FB6AF06-8902-47B4-AD1A-8B4C1CC8B9D4}">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Pensez-vous qu'ils choisiraient votre produit alimentaire ou votre service ? Pourquoi ?</a:t>
          </a:r>
        </a:p>
      </dgm:t>
    </dgm:pt>
    <dgm:pt modelId="{37FC253C-124D-4AB4-B274-0688F9468686}" type="parTrans" cxnId="{84283C0B-7C9B-4A6D-A50D-68BF69C18ED7}">
      <dgm:prSet/>
      <dgm:spPr/>
      <dgm:t>
        <a:bodyPr/>
        <a:lstStyle/>
        <a:p>
          <a:endParaRPr lang="en-GB"/>
        </a:p>
      </dgm:t>
    </dgm:pt>
    <dgm:pt modelId="{C2368A48-9A12-44A1-B3F6-9379E9D65CA1}" type="sibTrans" cxnId="{84283C0B-7C9B-4A6D-A50D-68BF69C18ED7}">
      <dgm:prSet/>
      <dgm:spPr/>
      <dgm:t>
        <a:bodyPr/>
        <a:lstStyle/>
        <a:p>
          <a:endParaRPr lang="en-GB"/>
        </a:p>
      </dgm:t>
    </dgm:pt>
    <dgm:pt modelId="{90F2E1B3-73B4-4095-927A-22E37E7D99F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Recherchez des intérêts, des habitudes ou des situations communes.</a:t>
          </a:r>
        </a:p>
      </dgm:t>
    </dgm:pt>
    <dgm:pt modelId="{9BC2FC43-75F5-4153-8D9B-F2BDA7AD8A52}" type="parTrans" cxnId="{84725CC3-1A98-427E-8ACC-FEE579FDBF17}">
      <dgm:prSet/>
      <dgm:spPr/>
      <dgm:t>
        <a:bodyPr/>
        <a:lstStyle/>
        <a:p>
          <a:endParaRPr lang="en-GB"/>
        </a:p>
      </dgm:t>
    </dgm:pt>
    <dgm:pt modelId="{221A3996-A7F8-4393-9C0D-686DFAA26396}" type="sibTrans" cxnId="{84725CC3-1A98-427E-8ACC-FEE579FDBF17}">
      <dgm:prSet/>
      <dgm:spPr/>
      <dgm:t>
        <a:bodyPr/>
        <a:lstStyle/>
        <a:p>
          <a:endParaRPr lang="en-GB"/>
        </a:p>
      </dgm:t>
    </dgm:pt>
    <dgm:pt modelId="{61B45A07-D8CE-42F7-BF00-B3205A2AFB6B}">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Quel groupe est le plus susceptible d'en bénéficier et d'acheter ?</a:t>
          </a:r>
        </a:p>
      </dgm:t>
    </dgm:pt>
    <dgm:pt modelId="{6ABCB767-B785-41E3-97CE-BD6B4DD8D393}" type="parTrans" cxnId="{CC5178D8-9EE7-4B6B-A231-22DAAF4FA720}">
      <dgm:prSet/>
      <dgm:spPr/>
      <dgm:t>
        <a:bodyPr/>
        <a:lstStyle/>
        <a:p>
          <a:endParaRPr lang="en-GB"/>
        </a:p>
      </dgm:t>
    </dgm:pt>
    <dgm:pt modelId="{E9701E6F-0517-4FC7-B3B6-6A0A709B533E}" type="sibTrans" cxnId="{CC5178D8-9EE7-4B6B-A231-22DAAF4FA720}">
      <dgm:prSet/>
      <dgm:spPr/>
      <dgm:t>
        <a:bodyPr/>
        <a:lstStyle/>
        <a:p>
          <a:endParaRPr lang="en-GB"/>
        </a:p>
      </dgm:t>
    </dgm:pt>
    <dgm:pt modelId="{533EB424-1FC6-4C24-B7F0-8569D5975AD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Quel type de clients servent-ils ?</a:t>
          </a:r>
        </a:p>
      </dgm:t>
    </dgm:pt>
    <dgm:pt modelId="{6A9610E3-84CE-4A14-93A7-8ED116D6AF9E}" type="parTrans" cxnId="{DE19E0AA-26DD-4165-ACC6-279D1C166F7E}">
      <dgm:prSet/>
      <dgm:spPr/>
      <dgm:t>
        <a:bodyPr/>
        <a:lstStyle/>
        <a:p>
          <a:endParaRPr lang="en-GB"/>
        </a:p>
      </dgm:t>
    </dgm:pt>
    <dgm:pt modelId="{23C6BA24-8306-4E36-9319-672E652902F8}" type="sibTrans" cxnId="{DE19E0AA-26DD-4165-ACC6-279D1C166F7E}">
      <dgm:prSet/>
      <dgm:spPr/>
      <dgm:t>
        <a:bodyPr/>
        <a:lstStyle/>
        <a:p>
          <a:endParaRPr lang="en-GB"/>
        </a:p>
      </dgm:t>
    </dgm:pt>
    <dgm:pt modelId="{E5305CE7-037F-4A35-B92C-ED1E3C2E39E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N'essayez pas de les copier.</a:t>
          </a:r>
        </a:p>
      </dgm:t>
    </dgm:pt>
    <dgm:pt modelId="{7001EF5E-0305-4151-AB57-CCD139CE5633}" type="parTrans" cxnId="{4ACFB969-D140-4C0B-9F39-BB72EF43B656}">
      <dgm:prSet/>
      <dgm:spPr/>
      <dgm:t>
        <a:bodyPr/>
        <a:lstStyle/>
        <a:p>
          <a:endParaRPr lang="en-GB"/>
        </a:p>
      </dgm:t>
    </dgm:pt>
    <dgm:pt modelId="{86B7EBD7-83CF-4828-A76E-5869145F6970}" type="sibTrans" cxnId="{4ACFB969-D140-4C0B-9F39-BB72EF43B656}">
      <dgm:prSet/>
      <dgm:spPr/>
      <dgm:t>
        <a:bodyPr/>
        <a:lstStyle/>
        <a:p>
          <a:endParaRPr lang="en-GB"/>
        </a:p>
      </dgm:t>
    </dgm:pt>
    <dgm:pt modelId="{792C36AA-B7EC-4209-A1D0-E27192B73DD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Cherchez plutôt un marché plus petit qui leur échappe, une niche sur laquelle vous pouvez vous concentrer.</a:t>
          </a:r>
        </a:p>
      </dgm:t>
    </dgm:pt>
    <dgm:pt modelId="{964EA286-CE14-451A-952C-854682356336}" type="parTrans" cxnId="{8C2629DC-048F-4C1C-89AD-C9F3ED9F8917}">
      <dgm:prSet/>
      <dgm:spPr/>
      <dgm:t>
        <a:bodyPr/>
        <a:lstStyle/>
        <a:p>
          <a:endParaRPr lang="en-GB"/>
        </a:p>
      </dgm:t>
    </dgm:pt>
    <dgm:pt modelId="{4CEB366F-752A-48AC-BD14-C5B99AB55240}" type="sibTrans" cxnId="{8C2629DC-048F-4C1C-89AD-C9F3ED9F8917}">
      <dgm:prSet/>
      <dgm:spPr/>
      <dgm:t>
        <a:bodyPr/>
        <a:lstStyle/>
        <a:p>
          <a:endParaRPr lang="en-GB"/>
        </a:p>
      </dgm:t>
    </dgm:pt>
    <dgm:pt modelId="{CBBD4CB3-D36F-4DB5-9726-9AC8EB387648}">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Dressez ensuite la liste des types de personnes qui auraient besoin de ces produits ou qui les souhaiteraient.</a:t>
          </a:r>
        </a:p>
      </dgm:t>
    </dgm:pt>
    <dgm:pt modelId="{B1700E18-990B-47AC-A1C7-18E121851662}" type="parTrans" cxnId="{FD4AAB1D-BE32-4BE6-991D-E625C286ED4F}">
      <dgm:prSet/>
      <dgm:spPr/>
      <dgm:t>
        <a:bodyPr/>
        <a:lstStyle/>
        <a:p>
          <a:endParaRPr lang="en-GB"/>
        </a:p>
      </dgm:t>
    </dgm:pt>
    <dgm:pt modelId="{3E5B4ED3-90CB-44CF-9A41-35F4BA8A95CF}" type="sibTrans" cxnId="{FD4AAB1D-BE32-4BE6-991D-E625C286ED4F}">
      <dgm:prSet/>
      <dgm:spPr/>
      <dgm:t>
        <a:bodyPr/>
        <a:lstStyle/>
        <a:p>
          <a:endParaRPr lang="en-GB"/>
        </a:p>
      </dgm:t>
    </dgm:pt>
    <dgm:pt modelId="{2854B914-FA69-40A0-AA64-F7C7825647F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Décrivez-les plus en détail</a:t>
          </a:r>
        </a:p>
      </dgm:t>
    </dgm:pt>
    <dgm:pt modelId="{CD5C889D-F712-44B7-B21E-8C3EA10E12E2}" type="parTrans" cxnId="{4AF85228-83B9-42A6-999A-49D559724501}">
      <dgm:prSet/>
      <dgm:spPr/>
      <dgm:t>
        <a:bodyPr/>
        <a:lstStyle/>
        <a:p>
          <a:endParaRPr lang="en-GB"/>
        </a:p>
      </dgm:t>
    </dgm:pt>
    <dgm:pt modelId="{D50C275F-DC33-4ADC-8846-A3F404ADB082}" type="sibTrans" cxnId="{4AF85228-83B9-42A6-999A-49D559724501}">
      <dgm:prSet/>
      <dgm:spPr/>
      <dgm:t>
        <a:bodyPr/>
        <a:lstStyle/>
        <a:p>
          <a:endParaRPr lang="en-GB"/>
        </a:p>
      </dgm:t>
    </dgm:pt>
    <dgm:pt modelId="{F1D1A0A4-0CE4-4D2F-863C-20F537AE6624}">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Tenez compte de leur âge, de leur lieu de résidence, de leurs revenus, de leur profession, de leurs antécédents et de leur mode de vie.</a:t>
          </a:r>
        </a:p>
      </dgm:t>
    </dgm:pt>
    <dgm:pt modelId="{8D245FEA-A91A-4D85-A41B-39BBF7761507}" type="parTrans" cxnId="{2DBD0E1B-BCD3-4D6A-9EE4-7D086E51A1F6}">
      <dgm:prSet/>
      <dgm:spPr/>
      <dgm:t>
        <a:bodyPr/>
        <a:lstStyle/>
        <a:p>
          <a:endParaRPr lang="en-GB"/>
        </a:p>
      </dgm:t>
    </dgm:pt>
    <dgm:pt modelId="{A9F0AAE3-20A3-46AB-B574-CC71DFCEA6FD}" type="sibTrans" cxnId="{2DBD0E1B-BCD3-4D6A-9EE4-7D086E51A1F6}">
      <dgm:prSet/>
      <dgm:spPr/>
      <dgm:t>
        <a:bodyPr/>
        <a:lstStyle/>
        <a:p>
          <a:endParaRPr lang="en-GB"/>
        </a:p>
      </dgm:t>
    </dgm:pt>
    <dgm:pt modelId="{129FD79E-8BA0-4DBA-9197-6B4980AE8907}" type="pres">
      <dgm:prSet presAssocID="{CBE18760-773F-4889-92C3-ACE7AC4A1E3B}" presName="Name0" presStyleCnt="0">
        <dgm:presLayoutVars>
          <dgm:dir/>
          <dgm:animLvl val="lvl"/>
          <dgm:resizeHandles val="exact"/>
        </dgm:presLayoutVars>
      </dgm:prSet>
      <dgm:spPr/>
    </dgm:pt>
    <dgm:pt modelId="{96917717-2C66-4DEC-817E-2FC76BCD5D88}" type="pres">
      <dgm:prSet presAssocID="{FFF2B56C-34B2-4A4A-9EDE-B0DE99B6B87C}" presName="composite" presStyleCnt="0"/>
      <dgm:spPr/>
    </dgm:pt>
    <dgm:pt modelId="{FDD46060-85E9-4094-80A7-FCA289A7C23E}" type="pres">
      <dgm:prSet presAssocID="{FFF2B56C-34B2-4A4A-9EDE-B0DE99B6B87C}" presName="parTx" presStyleLbl="alignNode1" presStyleIdx="0" presStyleCnt="3">
        <dgm:presLayoutVars>
          <dgm:chMax val="0"/>
          <dgm:chPref val="0"/>
          <dgm:bulletEnabled val="1"/>
        </dgm:presLayoutVars>
      </dgm:prSet>
      <dgm:spPr/>
    </dgm:pt>
    <dgm:pt modelId="{18006FDB-21E4-4262-BF85-FE8DAFBC6531}" type="pres">
      <dgm:prSet presAssocID="{FFF2B56C-34B2-4A4A-9EDE-B0DE99B6B87C}" presName="desTx" presStyleLbl="alignAccFollowNode1" presStyleIdx="0" presStyleCnt="3">
        <dgm:presLayoutVars>
          <dgm:bulletEnabled val="1"/>
        </dgm:presLayoutVars>
      </dgm:prSet>
      <dgm:spPr/>
    </dgm:pt>
    <dgm:pt modelId="{887B7435-7D65-4E1A-A735-D1058CB5AEE8}" type="pres">
      <dgm:prSet presAssocID="{D492DAD8-8DBD-477C-AB72-1C2786C4B792}" presName="space" presStyleCnt="0"/>
      <dgm:spPr/>
    </dgm:pt>
    <dgm:pt modelId="{F140A220-7F12-4646-BC07-2B2499F90D6D}" type="pres">
      <dgm:prSet presAssocID="{6A9E31B6-EF5C-47A3-8022-0DBEF399E3D9}" presName="composite" presStyleCnt="0"/>
      <dgm:spPr/>
    </dgm:pt>
    <dgm:pt modelId="{A5CD389A-1DC1-4F68-9A15-37EB16B2CC0D}" type="pres">
      <dgm:prSet presAssocID="{6A9E31B6-EF5C-47A3-8022-0DBEF399E3D9}" presName="parTx" presStyleLbl="alignNode1" presStyleIdx="1" presStyleCnt="3">
        <dgm:presLayoutVars>
          <dgm:chMax val="0"/>
          <dgm:chPref val="0"/>
          <dgm:bulletEnabled val="1"/>
        </dgm:presLayoutVars>
      </dgm:prSet>
      <dgm:spPr/>
    </dgm:pt>
    <dgm:pt modelId="{B105F972-8027-462C-B2DA-0BE4EEA6604D}" type="pres">
      <dgm:prSet presAssocID="{6A9E31B6-EF5C-47A3-8022-0DBEF399E3D9}" presName="desTx" presStyleLbl="alignAccFollowNode1" presStyleIdx="1" presStyleCnt="3">
        <dgm:presLayoutVars>
          <dgm:bulletEnabled val="1"/>
        </dgm:presLayoutVars>
      </dgm:prSet>
      <dgm:spPr/>
    </dgm:pt>
    <dgm:pt modelId="{4DFCFD4D-0C95-42A5-8D17-2E22964AEFA0}" type="pres">
      <dgm:prSet presAssocID="{B99A4098-C30B-4E93-AA04-F79ECD842E31}" presName="space" presStyleCnt="0"/>
      <dgm:spPr/>
    </dgm:pt>
    <dgm:pt modelId="{13736F85-EFC3-4F1F-81EA-A81D8C4F2247}" type="pres">
      <dgm:prSet presAssocID="{396E4234-08A2-4E58-9377-8B7F82036EA9}" presName="composite" presStyleCnt="0"/>
      <dgm:spPr/>
    </dgm:pt>
    <dgm:pt modelId="{85D0F4F1-A952-4FBC-99FC-9CE951AECFC6}" type="pres">
      <dgm:prSet presAssocID="{396E4234-08A2-4E58-9377-8B7F82036EA9}" presName="parTx" presStyleLbl="alignNode1" presStyleIdx="2" presStyleCnt="3">
        <dgm:presLayoutVars>
          <dgm:chMax val="0"/>
          <dgm:chPref val="0"/>
          <dgm:bulletEnabled val="1"/>
        </dgm:presLayoutVars>
      </dgm:prSet>
      <dgm:spPr/>
    </dgm:pt>
    <dgm:pt modelId="{B6132E6C-9AA2-4A53-BC2C-B5196C10D5A1}" type="pres">
      <dgm:prSet presAssocID="{396E4234-08A2-4E58-9377-8B7F82036EA9}" presName="desTx" presStyleLbl="alignAccFollowNode1" presStyleIdx="2" presStyleCnt="3">
        <dgm:presLayoutVars>
          <dgm:bulletEnabled val="1"/>
        </dgm:presLayoutVars>
      </dgm:prSet>
      <dgm:spPr/>
    </dgm:pt>
  </dgm:ptLst>
  <dgm:cxnLst>
    <dgm:cxn modelId="{FB64CF03-8148-4F11-80F8-ECA4B8ED6840}" type="presOf" srcId="{61B45A07-D8CE-42F7-BF00-B3205A2AFB6B}" destId="{18006FDB-21E4-4262-BF85-FE8DAFBC6531}" srcOrd="0" destOrd="3" presId="urn:microsoft.com/office/officeart/2005/8/layout/hList1"/>
    <dgm:cxn modelId="{6B750308-A5CB-4584-8BDE-A4D481ADC712}" srcId="{396E4234-08A2-4E58-9377-8B7F82036EA9}" destId="{A52DDC02-0404-4587-ABF2-63EA6A451C78}" srcOrd="0" destOrd="0" parTransId="{17D72C09-C1C7-4559-86AE-A7585D7B1882}" sibTransId="{E74CCD07-36FC-499A-A279-0E52DC0E4032}"/>
    <dgm:cxn modelId="{84283C0B-7C9B-4A6D-A50D-68BF69C18ED7}" srcId="{FFF2B56C-34B2-4A4A-9EDE-B0DE99B6B87C}" destId="{6FB6AF06-8902-47B4-AD1A-8B4C1CC8B9D4}" srcOrd="1" destOrd="0" parTransId="{37FC253C-124D-4AB4-B274-0688F9468686}" sibTransId="{C2368A48-9A12-44A1-B3F6-9379E9D65CA1}"/>
    <dgm:cxn modelId="{2DBD0E1B-BCD3-4D6A-9EE4-7D086E51A1F6}" srcId="{396E4234-08A2-4E58-9377-8B7F82036EA9}" destId="{F1D1A0A4-0CE4-4D2F-863C-20F537AE6624}" srcOrd="3" destOrd="0" parTransId="{8D245FEA-A91A-4D85-A41B-39BBF7761507}" sibTransId="{A9F0AAE3-20A3-46AB-B574-CC71DFCEA6FD}"/>
    <dgm:cxn modelId="{FD4AAB1D-BE32-4BE6-991D-E625C286ED4F}" srcId="{396E4234-08A2-4E58-9377-8B7F82036EA9}" destId="{CBBD4CB3-D36F-4DB5-9726-9AC8EB387648}" srcOrd="1" destOrd="0" parTransId="{B1700E18-990B-47AC-A1C7-18E121851662}" sibTransId="{3E5B4ED3-90CB-44CF-9A41-35F4BA8A95CF}"/>
    <dgm:cxn modelId="{1A1E5127-02A3-4B9A-9F40-8AE5CF601ED5}" type="presOf" srcId="{E5305CE7-037F-4A35-B92C-ED1E3C2E39E2}" destId="{B105F972-8027-462C-B2DA-0BE4EEA6604D}" srcOrd="0" destOrd="2" presId="urn:microsoft.com/office/officeart/2005/8/layout/hList1"/>
    <dgm:cxn modelId="{4AF85228-83B9-42A6-999A-49D559724501}" srcId="{396E4234-08A2-4E58-9377-8B7F82036EA9}" destId="{2854B914-FA69-40A0-AA64-F7C7825647FE}" srcOrd="2" destOrd="0" parTransId="{CD5C889D-F712-44B7-B21E-8C3EA10E12E2}" sibTransId="{D50C275F-DC33-4ADC-8846-A3F404ADB082}"/>
    <dgm:cxn modelId="{B12D523C-85B3-48B6-87A4-A094217FB79D}" type="presOf" srcId="{CBE18760-773F-4889-92C3-ACE7AC4A1E3B}" destId="{129FD79E-8BA0-4DBA-9197-6B4980AE8907}" srcOrd="0" destOrd="0" presId="urn:microsoft.com/office/officeart/2005/8/layout/hList1"/>
    <dgm:cxn modelId="{CA9B6260-C038-4DF3-B031-9D7F0EEA5DA4}" type="presOf" srcId="{CBBD4CB3-D36F-4DB5-9726-9AC8EB387648}" destId="{B6132E6C-9AA2-4A53-BC2C-B5196C10D5A1}" srcOrd="0" destOrd="1" presId="urn:microsoft.com/office/officeart/2005/8/layout/hList1"/>
    <dgm:cxn modelId="{C71B7D65-C924-452C-90E6-767DCC149850}" srcId="{FFF2B56C-34B2-4A4A-9EDE-B0DE99B6B87C}" destId="{46E4C29C-EE4D-471D-9CEA-D5772D885082}" srcOrd="0" destOrd="0" parTransId="{5962405E-0B9C-4589-9E7C-8C39A6B8E959}" sibTransId="{A15674A2-4F33-41B0-A8E5-E99E3CB802E6}"/>
    <dgm:cxn modelId="{4ACFB969-D140-4C0B-9F39-BB72EF43B656}" srcId="{6A9E31B6-EF5C-47A3-8022-0DBEF399E3D9}" destId="{E5305CE7-037F-4A35-B92C-ED1E3C2E39E2}" srcOrd="2" destOrd="0" parTransId="{7001EF5E-0305-4151-AB57-CCD139CE5633}" sibTransId="{86B7EBD7-83CF-4828-A76E-5869145F6970}"/>
    <dgm:cxn modelId="{06B8236F-A006-4BED-A03F-8A3B4708F75A}" type="presOf" srcId="{90F2E1B3-73B4-4095-927A-22E37E7D99F2}" destId="{18006FDB-21E4-4262-BF85-FE8DAFBC6531}" srcOrd="0" destOrd="2" presId="urn:microsoft.com/office/officeart/2005/8/layout/hList1"/>
    <dgm:cxn modelId="{7286158A-C23E-4210-83A2-E57A05CF0543}" type="presOf" srcId="{792C36AA-B7EC-4209-A1D0-E27192B73DDE}" destId="{B105F972-8027-462C-B2DA-0BE4EEA6604D}" srcOrd="0" destOrd="3" presId="urn:microsoft.com/office/officeart/2005/8/layout/hList1"/>
    <dgm:cxn modelId="{5724EC8D-E048-4622-AEED-FE6D4BD1BF28}" type="presOf" srcId="{396E4234-08A2-4E58-9377-8B7F82036EA9}" destId="{85D0F4F1-A952-4FBC-99FC-9CE951AECFC6}" srcOrd="0" destOrd="0" presId="urn:microsoft.com/office/officeart/2005/8/layout/hList1"/>
    <dgm:cxn modelId="{EDAB8D92-E379-4138-BF87-8585CE157C28}" type="presOf" srcId="{533EB424-1FC6-4C24-B7F0-8569D5975ADE}" destId="{B105F972-8027-462C-B2DA-0BE4EEA6604D}" srcOrd="0" destOrd="1" presId="urn:microsoft.com/office/officeart/2005/8/layout/hList1"/>
    <dgm:cxn modelId="{DE19E0AA-26DD-4165-ACC6-279D1C166F7E}" srcId="{6A9E31B6-EF5C-47A3-8022-0DBEF399E3D9}" destId="{533EB424-1FC6-4C24-B7F0-8569D5975ADE}" srcOrd="1" destOrd="0" parTransId="{6A9610E3-84CE-4A14-93A7-8ED116D6AF9E}" sibTransId="{23C6BA24-8306-4E36-9319-672E652902F8}"/>
    <dgm:cxn modelId="{7B7A30AC-0765-43A5-A4C0-A169EE4728F6}" type="presOf" srcId="{6A9E31B6-EF5C-47A3-8022-0DBEF399E3D9}" destId="{A5CD389A-1DC1-4F68-9A15-37EB16B2CC0D}" srcOrd="0" destOrd="0" presId="urn:microsoft.com/office/officeart/2005/8/layout/hList1"/>
    <dgm:cxn modelId="{1F192AAE-448A-4456-8743-6221EB647A71}" type="presOf" srcId="{A52DDC02-0404-4587-ABF2-63EA6A451C78}" destId="{B6132E6C-9AA2-4A53-BC2C-B5196C10D5A1}" srcOrd="0" destOrd="0" presId="urn:microsoft.com/office/officeart/2005/8/layout/hList1"/>
    <dgm:cxn modelId="{47031CAF-FC21-4464-AEC7-CE421F6B9402}" type="presOf" srcId="{6FB6AF06-8902-47B4-AD1A-8B4C1CC8B9D4}" destId="{18006FDB-21E4-4262-BF85-FE8DAFBC6531}" srcOrd="0" destOrd="1" presId="urn:microsoft.com/office/officeart/2005/8/layout/hList1"/>
    <dgm:cxn modelId="{687FFEAF-89EC-4C03-B4B3-BB53645ACF41}" type="presOf" srcId="{FFF2B56C-34B2-4A4A-9EDE-B0DE99B6B87C}" destId="{FDD46060-85E9-4094-80A7-FCA289A7C23E}" srcOrd="0" destOrd="0" presId="urn:microsoft.com/office/officeart/2005/8/layout/hList1"/>
    <dgm:cxn modelId="{F73207B7-0ABB-40C6-93B4-47AF5A6E87CD}" srcId="{CBE18760-773F-4889-92C3-ACE7AC4A1E3B}" destId="{6A9E31B6-EF5C-47A3-8022-0DBEF399E3D9}" srcOrd="1" destOrd="0" parTransId="{3D802BFC-CB1A-4096-86EF-0465933E32FD}" sibTransId="{B99A4098-C30B-4E93-AA04-F79ECD842E31}"/>
    <dgm:cxn modelId="{84725CC3-1A98-427E-8ACC-FEE579FDBF17}" srcId="{FFF2B56C-34B2-4A4A-9EDE-B0DE99B6B87C}" destId="{90F2E1B3-73B4-4095-927A-22E37E7D99F2}" srcOrd="2" destOrd="0" parTransId="{9BC2FC43-75F5-4153-8D9B-F2BDA7AD8A52}" sibTransId="{221A3996-A7F8-4393-9C0D-686DFAA26396}"/>
    <dgm:cxn modelId="{1A3B70CA-536E-491E-BD39-18B5FA20406A}" type="presOf" srcId="{2854B914-FA69-40A0-AA64-F7C7825647FE}" destId="{B6132E6C-9AA2-4A53-BC2C-B5196C10D5A1}" srcOrd="0" destOrd="2" presId="urn:microsoft.com/office/officeart/2005/8/layout/hList1"/>
    <dgm:cxn modelId="{7EF747D6-83A0-4A1C-A56A-A72892F46529}" type="presOf" srcId="{46E4C29C-EE4D-471D-9CEA-D5772D885082}" destId="{18006FDB-21E4-4262-BF85-FE8DAFBC6531}" srcOrd="0" destOrd="0" presId="urn:microsoft.com/office/officeart/2005/8/layout/hList1"/>
    <dgm:cxn modelId="{CC5178D8-9EE7-4B6B-A231-22DAAF4FA720}" srcId="{FFF2B56C-34B2-4A4A-9EDE-B0DE99B6B87C}" destId="{61B45A07-D8CE-42F7-BF00-B3205A2AFB6B}" srcOrd="3" destOrd="0" parTransId="{6ABCB767-B785-41E3-97CE-BD6B4DD8D393}" sibTransId="{E9701E6F-0517-4FC7-B3B6-6A0A709B533E}"/>
    <dgm:cxn modelId="{15FB25DA-8D07-4BB4-A9A1-08C0599EE5DC}" srcId="{CBE18760-773F-4889-92C3-ACE7AC4A1E3B}" destId="{FFF2B56C-34B2-4A4A-9EDE-B0DE99B6B87C}" srcOrd="0" destOrd="0" parTransId="{8BF57045-C63B-4FC5-92FC-4ECA77A68C2E}" sibTransId="{D492DAD8-8DBD-477C-AB72-1C2786C4B792}"/>
    <dgm:cxn modelId="{8C2629DC-048F-4C1C-89AD-C9F3ED9F8917}" srcId="{6A9E31B6-EF5C-47A3-8022-0DBEF399E3D9}" destId="{792C36AA-B7EC-4209-A1D0-E27192B73DDE}" srcOrd="3" destOrd="0" parTransId="{964EA286-CE14-451A-952C-854682356336}" sibTransId="{4CEB366F-752A-48AC-BD14-C5B99AB55240}"/>
    <dgm:cxn modelId="{381E1EE9-E01F-4FB4-B21A-8A1FA756F568}" srcId="{CBE18760-773F-4889-92C3-ACE7AC4A1E3B}" destId="{396E4234-08A2-4E58-9377-8B7F82036EA9}" srcOrd="2" destOrd="0" parTransId="{2BFCBFCC-3757-4583-BF47-DDDC85A41C3E}" sibTransId="{B3232DED-B6C7-4B56-A321-2B7607B4D724}"/>
    <dgm:cxn modelId="{AA17EFE9-2844-4584-B596-930E9DC86F51}" type="presOf" srcId="{810EFE8D-3918-4BE5-8913-20CF93E15C90}" destId="{B105F972-8027-462C-B2DA-0BE4EEA6604D}" srcOrd="0" destOrd="0" presId="urn:microsoft.com/office/officeart/2005/8/layout/hList1"/>
    <dgm:cxn modelId="{79AB58EF-8E3A-412A-966E-66C8876B1BC1}" srcId="{6A9E31B6-EF5C-47A3-8022-0DBEF399E3D9}" destId="{810EFE8D-3918-4BE5-8913-20CF93E15C90}" srcOrd="0" destOrd="0" parTransId="{CDFD5C46-EED1-41C6-96EA-F426E1143E04}" sibTransId="{B592EFF1-AB57-494D-B595-38183909895F}"/>
    <dgm:cxn modelId="{7A739CF5-E6AE-44FD-843D-32A3033BCE94}" type="presOf" srcId="{F1D1A0A4-0CE4-4D2F-863C-20F537AE6624}" destId="{B6132E6C-9AA2-4A53-BC2C-B5196C10D5A1}" srcOrd="0" destOrd="3" presId="urn:microsoft.com/office/officeart/2005/8/layout/hList1"/>
    <dgm:cxn modelId="{083B7B91-BEF5-4C90-9510-CDA6DA2E7DEB}" type="presParOf" srcId="{129FD79E-8BA0-4DBA-9197-6B4980AE8907}" destId="{96917717-2C66-4DEC-817E-2FC76BCD5D88}" srcOrd="0" destOrd="0" presId="urn:microsoft.com/office/officeart/2005/8/layout/hList1"/>
    <dgm:cxn modelId="{1E68E678-B95C-48F6-B34F-87411F10C073}" type="presParOf" srcId="{96917717-2C66-4DEC-817E-2FC76BCD5D88}" destId="{FDD46060-85E9-4094-80A7-FCA289A7C23E}" srcOrd="0" destOrd="0" presId="urn:microsoft.com/office/officeart/2005/8/layout/hList1"/>
    <dgm:cxn modelId="{A348F73D-FA5B-4595-8396-D28DEDC91AFB}" type="presParOf" srcId="{96917717-2C66-4DEC-817E-2FC76BCD5D88}" destId="{18006FDB-21E4-4262-BF85-FE8DAFBC6531}" srcOrd="1" destOrd="0" presId="urn:microsoft.com/office/officeart/2005/8/layout/hList1"/>
    <dgm:cxn modelId="{A7D65FBD-37CE-4B67-95E7-D8BBA81F26EA}" type="presParOf" srcId="{129FD79E-8BA0-4DBA-9197-6B4980AE8907}" destId="{887B7435-7D65-4E1A-A735-D1058CB5AEE8}" srcOrd="1" destOrd="0" presId="urn:microsoft.com/office/officeart/2005/8/layout/hList1"/>
    <dgm:cxn modelId="{4C17F09E-707B-47E4-BC22-8EE327518A31}" type="presParOf" srcId="{129FD79E-8BA0-4DBA-9197-6B4980AE8907}" destId="{F140A220-7F12-4646-BC07-2B2499F90D6D}" srcOrd="2" destOrd="0" presId="urn:microsoft.com/office/officeart/2005/8/layout/hList1"/>
    <dgm:cxn modelId="{CD97F75F-848A-457C-8B5C-138713650871}" type="presParOf" srcId="{F140A220-7F12-4646-BC07-2B2499F90D6D}" destId="{A5CD389A-1DC1-4F68-9A15-37EB16B2CC0D}" srcOrd="0" destOrd="0" presId="urn:microsoft.com/office/officeart/2005/8/layout/hList1"/>
    <dgm:cxn modelId="{2F9150ED-9942-4E92-BD7C-18837699DE12}" type="presParOf" srcId="{F140A220-7F12-4646-BC07-2B2499F90D6D}" destId="{B105F972-8027-462C-B2DA-0BE4EEA6604D}" srcOrd="1" destOrd="0" presId="urn:microsoft.com/office/officeart/2005/8/layout/hList1"/>
    <dgm:cxn modelId="{F69D1490-77CA-4163-B005-C8137F53BD0C}" type="presParOf" srcId="{129FD79E-8BA0-4DBA-9197-6B4980AE8907}" destId="{4DFCFD4D-0C95-42A5-8D17-2E22964AEFA0}" srcOrd="3" destOrd="0" presId="urn:microsoft.com/office/officeart/2005/8/layout/hList1"/>
    <dgm:cxn modelId="{26419AED-38D2-4A31-A610-F924CE0D206E}" type="presParOf" srcId="{129FD79E-8BA0-4DBA-9197-6B4980AE8907}" destId="{13736F85-EFC3-4F1F-81EA-A81D8C4F2247}" srcOrd="4" destOrd="0" presId="urn:microsoft.com/office/officeart/2005/8/layout/hList1"/>
    <dgm:cxn modelId="{885E1ECA-4CAB-428F-B85E-BE734ED0ECF1}" type="presParOf" srcId="{13736F85-EFC3-4F1F-81EA-A81D8C4F2247}" destId="{85D0F4F1-A952-4FBC-99FC-9CE951AECFC6}" srcOrd="0" destOrd="0" presId="urn:microsoft.com/office/officeart/2005/8/layout/hList1"/>
    <dgm:cxn modelId="{7F718E6C-1241-4B19-84B5-488766AE6543}" type="presParOf" srcId="{13736F85-EFC3-4F1F-81EA-A81D8C4F2247}" destId="{B6132E6C-9AA2-4A53-BC2C-B5196C10D5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18760-773F-4889-92C3-ACE7AC4A1E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FFF2B56C-34B2-4A4A-9EDE-B0DE99B6B87C}">
      <dgm:prSet phldrT="[Tekst]"/>
      <dgm:spPr>
        <a:solidFill>
          <a:srgbClr val="94C7B0"/>
        </a:solidFill>
        <a:ln>
          <a:noFill/>
        </a:ln>
      </dgm:spPr>
      <dgm:t>
        <a:bodyPr/>
        <a:lstStyle/>
        <a:p>
          <a:r>
            <a:rPr lang="en-GB" b="1" noProof="0" dirty="0"/>
            <a:t>Dans quelle mesure répondez-vous à leurs besoins ?</a:t>
          </a:r>
        </a:p>
      </dgm:t>
    </dgm:pt>
    <dgm:pt modelId="{8BF57045-C63B-4FC5-92FC-4ECA77A68C2E}" type="parTrans" cxnId="{15FB25DA-8D07-4BB4-A9A1-08C0599EE5DC}">
      <dgm:prSet/>
      <dgm:spPr/>
      <dgm:t>
        <a:bodyPr/>
        <a:lstStyle/>
        <a:p>
          <a:endParaRPr lang="en-GB"/>
        </a:p>
      </dgm:t>
    </dgm:pt>
    <dgm:pt modelId="{D492DAD8-8DBD-477C-AB72-1C2786C4B792}" type="sibTrans" cxnId="{15FB25DA-8D07-4BB4-A9A1-08C0599EE5DC}">
      <dgm:prSet/>
      <dgm:spPr/>
      <dgm:t>
        <a:bodyPr/>
        <a:lstStyle/>
        <a:p>
          <a:endParaRPr lang="en-GB"/>
        </a:p>
      </dgm:t>
    </dgm:pt>
    <dgm:pt modelId="{46E4C29C-EE4D-471D-9CEA-D5772D88508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Quand et comment utiliseront-ils votre produit ou service alimentaire ?</a:t>
          </a:r>
        </a:p>
      </dgm:t>
    </dgm:pt>
    <dgm:pt modelId="{5962405E-0B9C-4589-9E7C-8C39A6B8E959}" type="parTrans" cxnId="{C71B7D65-C924-452C-90E6-767DCC149850}">
      <dgm:prSet/>
      <dgm:spPr/>
      <dgm:t>
        <a:bodyPr/>
        <a:lstStyle/>
        <a:p>
          <a:endParaRPr lang="en-GB"/>
        </a:p>
      </dgm:t>
    </dgm:pt>
    <dgm:pt modelId="{A15674A2-4F33-41B0-A8E5-E99E3CB802E6}" type="sibTrans" cxnId="{C71B7D65-C924-452C-90E6-767DCC149850}">
      <dgm:prSet/>
      <dgm:spPr/>
      <dgm:t>
        <a:bodyPr/>
        <a:lstStyle/>
        <a:p>
          <a:endParaRPr lang="en-GB"/>
        </a:p>
      </dgm:t>
    </dgm:pt>
    <dgm:pt modelId="{6A9E31B6-EF5C-47A3-8022-0DBEF399E3D9}">
      <dgm:prSet phldrT="[Tekst]"/>
      <dgm:spPr>
        <a:solidFill>
          <a:srgbClr val="94C7B0"/>
        </a:solidFill>
        <a:ln>
          <a:noFill/>
        </a:ln>
      </dgm:spPr>
      <dgm:t>
        <a:bodyPr/>
        <a:lstStyle/>
        <a:p>
          <a:r>
            <a:rPr lang="en-GB" b="1" noProof="0" dirty="0"/>
            <a:t>Prenez le temps d'évaluer</a:t>
          </a:r>
        </a:p>
      </dgm:t>
    </dgm:pt>
    <dgm:pt modelId="{3D802BFC-CB1A-4096-86EF-0465933E32FD}" type="parTrans" cxnId="{F73207B7-0ABB-40C6-93B4-47AF5A6E87CD}">
      <dgm:prSet/>
      <dgm:spPr/>
      <dgm:t>
        <a:bodyPr/>
        <a:lstStyle/>
        <a:p>
          <a:endParaRPr lang="en-GB"/>
        </a:p>
      </dgm:t>
    </dgm:pt>
    <dgm:pt modelId="{B99A4098-C30B-4E93-AA04-F79ECD842E31}" type="sibTrans" cxnId="{F73207B7-0ABB-40C6-93B4-47AF5A6E87CD}">
      <dgm:prSet/>
      <dgm:spPr/>
      <dgm:t>
        <a:bodyPr/>
        <a:lstStyle/>
        <a:p>
          <a:endParaRPr lang="en-GB"/>
        </a:p>
      </dgm:t>
    </dgm:pt>
    <dgm:pt modelId="{810EFE8D-3918-4BE5-8913-20CF93E15C90}">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Y a-t-il suffisamment de personnes comme elles pour créer une entreprise ?</a:t>
          </a:r>
        </a:p>
      </dgm:t>
    </dgm:pt>
    <dgm:pt modelId="{CDFD5C46-EED1-41C6-96EA-F426E1143E04}" type="parTrans" cxnId="{79AB58EF-8E3A-412A-966E-66C8876B1BC1}">
      <dgm:prSet/>
      <dgm:spPr/>
      <dgm:t>
        <a:bodyPr/>
        <a:lstStyle/>
        <a:p>
          <a:endParaRPr lang="en-GB"/>
        </a:p>
      </dgm:t>
    </dgm:pt>
    <dgm:pt modelId="{B592EFF1-AB57-494D-B595-38183909895F}" type="sibTrans" cxnId="{79AB58EF-8E3A-412A-966E-66C8876B1BC1}">
      <dgm:prSet/>
      <dgm:spPr/>
      <dgm:t>
        <a:bodyPr/>
        <a:lstStyle/>
        <a:p>
          <a:endParaRPr lang="en-GB"/>
        </a:p>
      </dgm:t>
    </dgm:pt>
    <dgm:pt modelId="{A6CC083B-F39D-42E2-B0E2-CAAE040D092C}">
      <dgm:prSet/>
      <dgm:spPr>
        <a:ln>
          <a:noFill/>
        </a:ln>
      </dgm:spPr>
      <dgm:t>
        <a:bodyPr/>
        <a:lstStyle/>
        <a:p>
          <a:pPr>
            <a:buFont typeface="Arial" panose="020B0604020202020204" pitchFamily="34" charset="0"/>
            <a:buChar char="•"/>
          </a:pPr>
          <a:r>
            <a:rPr lang="en-GB" noProof="0" dirty="0"/>
            <a:t>Qu'est-ce qui les rend utiles, passionnants ou significatifs ?</a:t>
          </a:r>
        </a:p>
      </dgm:t>
    </dgm:pt>
    <dgm:pt modelId="{3BF09529-F9DC-4063-AE6B-15D41D29DE70}" type="parTrans" cxnId="{F5CB7B66-B6BE-423F-ACB2-976A46DC3A1B}">
      <dgm:prSet/>
      <dgm:spPr/>
      <dgm:t>
        <a:bodyPr/>
        <a:lstStyle/>
        <a:p>
          <a:endParaRPr lang="en-GB"/>
        </a:p>
      </dgm:t>
    </dgm:pt>
    <dgm:pt modelId="{C0B2F60A-FDD3-4F6C-80F1-CD8F3F41F25A}" type="sibTrans" cxnId="{F5CB7B66-B6BE-423F-ACB2-976A46DC3A1B}">
      <dgm:prSet/>
      <dgm:spPr/>
      <dgm:t>
        <a:bodyPr/>
        <a:lstStyle/>
        <a:p>
          <a:endParaRPr lang="en-GB"/>
        </a:p>
      </dgm:t>
    </dgm:pt>
    <dgm:pt modelId="{781569B9-CE64-469D-A73E-B92A295481A4}">
      <dgm:prSet/>
      <dgm:spPr>
        <a:ln>
          <a:noFill/>
        </a:ln>
      </dgm:spPr>
      <dgm:t>
        <a:bodyPr/>
        <a:lstStyle/>
        <a:p>
          <a:pPr>
            <a:buFont typeface="Arial" panose="020B0604020202020204" pitchFamily="34" charset="0"/>
            <a:buChar char="•"/>
          </a:pPr>
          <a:r>
            <a:rPr lang="en-GB" noProof="0" dirty="0"/>
            <a:t>Où s'informent-ils - en ligne, dans les magasins locaux, par l'intermédiaire d'amis ?</a:t>
          </a:r>
        </a:p>
      </dgm:t>
    </dgm:pt>
    <dgm:pt modelId="{7E4A205A-A728-488F-946C-052B8170CD65}" type="parTrans" cxnId="{6898D2E5-AD20-4CE8-B327-94780F60914C}">
      <dgm:prSet/>
      <dgm:spPr/>
      <dgm:t>
        <a:bodyPr/>
        <a:lstStyle/>
        <a:p>
          <a:endParaRPr lang="en-GB"/>
        </a:p>
      </dgm:t>
    </dgm:pt>
    <dgm:pt modelId="{818E13AF-FAE7-4F17-8383-8FDE6693D0EC}" type="sibTrans" cxnId="{6898D2E5-AD20-4CE8-B327-94780F60914C}">
      <dgm:prSet/>
      <dgm:spPr/>
      <dgm:t>
        <a:bodyPr/>
        <a:lstStyle/>
        <a:p>
          <a:endParaRPr lang="en-GB"/>
        </a:p>
      </dgm:t>
    </dgm:pt>
    <dgm:pt modelId="{F28FF037-F60F-493A-944E-072AE4523CDD}">
      <dgm:prSet/>
      <dgm:spPr>
        <a:ln>
          <a:noFill/>
        </a:ln>
      </dgm:spPr>
      <dgm:t>
        <a:bodyPr/>
        <a:lstStyle/>
        <a:p>
          <a:pPr>
            <a:buFont typeface="Arial" panose="020B0604020202020204" pitchFamily="34" charset="0"/>
            <a:buChar char="•"/>
          </a:pPr>
          <a:r>
            <a:rPr lang="en-GB" noProof="0" dirty="0"/>
            <a:t>Quel type de message leur parlerait le mieux ?</a:t>
          </a:r>
        </a:p>
      </dgm:t>
    </dgm:pt>
    <dgm:pt modelId="{50B86211-0926-4FD7-80CE-76DE3E716BA7}" type="parTrans" cxnId="{21A23E38-F1BC-4DA9-8DE7-0F680754A61B}">
      <dgm:prSet/>
      <dgm:spPr/>
      <dgm:t>
        <a:bodyPr/>
        <a:lstStyle/>
        <a:p>
          <a:endParaRPr lang="en-GB"/>
        </a:p>
      </dgm:t>
    </dgm:pt>
    <dgm:pt modelId="{8B31F0FC-F742-45EF-BE8A-F6D2A8819914}" type="sibTrans" cxnId="{21A23E38-F1BC-4DA9-8DE7-0F680754A61B}">
      <dgm:prSet/>
      <dgm:spPr/>
      <dgm:t>
        <a:bodyPr/>
        <a:lstStyle/>
        <a:p>
          <a:endParaRPr lang="en-GB"/>
        </a:p>
      </dgm:t>
    </dgm:pt>
    <dgm:pt modelId="{16738D23-32FF-4BB1-B72C-5E33F505F101}">
      <dgm:prSet/>
      <dgm:spPr>
        <a:ln>
          <a:noFill/>
        </a:ln>
      </dgm:spPr>
      <dgm:t>
        <a:bodyPr/>
        <a:lstStyle/>
        <a:p>
          <a:pPr>
            <a:buFont typeface="Arial" panose="020B0604020202020204" pitchFamily="34" charset="0"/>
            <a:buChar char="•"/>
          </a:pPr>
          <a:r>
            <a:rPr lang="en-GB" noProof="0" dirty="0"/>
            <a:t>Bénéficieront-ils de ce que je propose ? Peuvent-ils en percevoir la valeur ?</a:t>
          </a:r>
        </a:p>
      </dgm:t>
    </dgm:pt>
    <dgm:pt modelId="{D8549250-D795-48E3-94B5-E7DAF1E202A6}" type="parTrans" cxnId="{6167E998-63C4-41A2-AD9F-299FD7D221C2}">
      <dgm:prSet/>
      <dgm:spPr/>
      <dgm:t>
        <a:bodyPr/>
        <a:lstStyle/>
        <a:p>
          <a:endParaRPr lang="en-GB"/>
        </a:p>
      </dgm:t>
    </dgm:pt>
    <dgm:pt modelId="{5CEC9E7C-4028-478A-AD47-E38A7BF706C6}" type="sibTrans" cxnId="{6167E998-63C4-41A2-AD9F-299FD7D221C2}">
      <dgm:prSet/>
      <dgm:spPr/>
      <dgm:t>
        <a:bodyPr/>
        <a:lstStyle/>
        <a:p>
          <a:endParaRPr lang="en-GB"/>
        </a:p>
      </dgm:t>
    </dgm:pt>
    <dgm:pt modelId="{1406712A-46C8-4217-8554-29A15660C785}">
      <dgm:prSet/>
      <dgm:spPr>
        <a:ln>
          <a:noFill/>
        </a:ln>
      </dgm:spPr>
      <dgm:t>
        <a:bodyPr/>
        <a:lstStyle/>
        <a:p>
          <a:pPr>
            <a:buFont typeface="Arial" panose="020B0604020202020204" pitchFamily="34" charset="0"/>
            <a:buChar char="•"/>
          </a:pPr>
          <a:r>
            <a:rPr lang="en-GB" noProof="0" dirty="0"/>
            <a:t>Est-ce que je comprends ce qui influence leurs choix ?</a:t>
          </a:r>
        </a:p>
      </dgm:t>
    </dgm:pt>
    <dgm:pt modelId="{5DA75279-1FB4-4805-A9A0-DC37C38B17D0}" type="parTrans" cxnId="{443C0C4F-6EF4-4FF2-A16E-62FBFFD8B77A}">
      <dgm:prSet/>
      <dgm:spPr/>
      <dgm:t>
        <a:bodyPr/>
        <a:lstStyle/>
        <a:p>
          <a:endParaRPr lang="en-GB"/>
        </a:p>
      </dgm:t>
    </dgm:pt>
    <dgm:pt modelId="{7C0CA26F-56CE-4059-8487-EDF6B1CAA0FC}" type="sibTrans" cxnId="{443C0C4F-6EF4-4FF2-A16E-62FBFFD8B77A}">
      <dgm:prSet/>
      <dgm:spPr/>
      <dgm:t>
        <a:bodyPr/>
        <a:lstStyle/>
        <a:p>
          <a:endParaRPr lang="en-GB"/>
        </a:p>
      </dgm:t>
    </dgm:pt>
    <dgm:pt modelId="{6D0DE777-1E68-4158-99C2-0B35245C94E0}">
      <dgm:prSet/>
      <dgm:spPr>
        <a:ln>
          <a:noFill/>
        </a:ln>
      </dgm:spPr>
      <dgm:t>
        <a:bodyPr/>
        <a:lstStyle/>
        <a:p>
          <a:pPr>
            <a:buFont typeface="Arial" panose="020B0604020202020204" pitchFamily="34" charset="0"/>
            <a:buChar char="•"/>
          </a:pPr>
          <a:r>
            <a:rPr lang="en-GB" noProof="0" dirty="0"/>
            <a:t>Ont-ils les moyens d'acheter mon produit alimentaire ou mon service ?</a:t>
          </a:r>
        </a:p>
      </dgm:t>
    </dgm:pt>
    <dgm:pt modelId="{6EC2A52D-AFBF-4A43-9765-C1BC964C1254}" type="parTrans" cxnId="{3DB42BE4-3B0C-4C19-AEF6-90E19C22577A}">
      <dgm:prSet/>
      <dgm:spPr/>
      <dgm:t>
        <a:bodyPr/>
        <a:lstStyle/>
        <a:p>
          <a:endParaRPr lang="en-GB"/>
        </a:p>
      </dgm:t>
    </dgm:pt>
    <dgm:pt modelId="{20EA4CB9-86FC-4D67-B5C0-BD1404FE62A2}" type="sibTrans" cxnId="{3DB42BE4-3B0C-4C19-AEF6-90E19C22577A}">
      <dgm:prSet/>
      <dgm:spPr/>
      <dgm:t>
        <a:bodyPr/>
        <a:lstStyle/>
        <a:p>
          <a:endParaRPr lang="en-GB"/>
        </a:p>
      </dgm:t>
    </dgm:pt>
    <dgm:pt modelId="{71AF6F56-6681-4711-96AF-F346AD429A89}">
      <dgm:prSet/>
      <dgm:spPr>
        <a:ln>
          <a:noFill/>
        </a:ln>
      </dgm:spPr>
      <dgm:t>
        <a:bodyPr/>
        <a:lstStyle/>
        <a:p>
          <a:pPr>
            <a:buFont typeface="Arial" panose="020B0604020202020204" pitchFamily="34" charset="0"/>
            <a:buChar char="•"/>
          </a:pPr>
          <a:r>
            <a:rPr lang="en-GB" noProof="0" dirty="0"/>
            <a:t>Puis-je les atteindre d'une manière qui leur semble réelle et respectueuse ?</a:t>
          </a:r>
        </a:p>
      </dgm:t>
    </dgm:pt>
    <dgm:pt modelId="{FC5CA398-F327-45E3-BF5A-74456D936530}" type="parTrans" cxnId="{836B7487-8372-4623-8F14-3DF66361311C}">
      <dgm:prSet/>
      <dgm:spPr/>
      <dgm:t>
        <a:bodyPr/>
        <a:lstStyle/>
        <a:p>
          <a:endParaRPr lang="en-GB"/>
        </a:p>
      </dgm:t>
    </dgm:pt>
    <dgm:pt modelId="{30993B83-710C-40BA-8DB4-333E4EF11BA6}" type="sibTrans" cxnId="{836B7487-8372-4623-8F14-3DF66361311C}">
      <dgm:prSet/>
      <dgm:spPr/>
      <dgm:t>
        <a:bodyPr/>
        <a:lstStyle/>
        <a:p>
          <a:endParaRPr lang="en-GB"/>
        </a:p>
      </dgm:t>
    </dgm:pt>
    <dgm:pt modelId="{129FD79E-8BA0-4DBA-9197-6B4980AE8907}" type="pres">
      <dgm:prSet presAssocID="{CBE18760-773F-4889-92C3-ACE7AC4A1E3B}" presName="Name0" presStyleCnt="0">
        <dgm:presLayoutVars>
          <dgm:dir/>
          <dgm:animLvl val="lvl"/>
          <dgm:resizeHandles val="exact"/>
        </dgm:presLayoutVars>
      </dgm:prSet>
      <dgm:spPr/>
    </dgm:pt>
    <dgm:pt modelId="{96917717-2C66-4DEC-817E-2FC76BCD5D88}" type="pres">
      <dgm:prSet presAssocID="{FFF2B56C-34B2-4A4A-9EDE-B0DE99B6B87C}" presName="composite" presStyleCnt="0"/>
      <dgm:spPr/>
    </dgm:pt>
    <dgm:pt modelId="{FDD46060-85E9-4094-80A7-FCA289A7C23E}" type="pres">
      <dgm:prSet presAssocID="{FFF2B56C-34B2-4A4A-9EDE-B0DE99B6B87C}" presName="parTx" presStyleLbl="alignNode1" presStyleIdx="0" presStyleCnt="2">
        <dgm:presLayoutVars>
          <dgm:chMax val="0"/>
          <dgm:chPref val="0"/>
          <dgm:bulletEnabled val="1"/>
        </dgm:presLayoutVars>
      </dgm:prSet>
      <dgm:spPr/>
    </dgm:pt>
    <dgm:pt modelId="{18006FDB-21E4-4262-BF85-FE8DAFBC6531}" type="pres">
      <dgm:prSet presAssocID="{FFF2B56C-34B2-4A4A-9EDE-B0DE99B6B87C}" presName="desTx" presStyleLbl="alignAccFollowNode1" presStyleIdx="0" presStyleCnt="2">
        <dgm:presLayoutVars>
          <dgm:bulletEnabled val="1"/>
        </dgm:presLayoutVars>
      </dgm:prSet>
      <dgm:spPr/>
    </dgm:pt>
    <dgm:pt modelId="{887B7435-7D65-4E1A-A735-D1058CB5AEE8}" type="pres">
      <dgm:prSet presAssocID="{D492DAD8-8DBD-477C-AB72-1C2786C4B792}" presName="space" presStyleCnt="0"/>
      <dgm:spPr/>
    </dgm:pt>
    <dgm:pt modelId="{F140A220-7F12-4646-BC07-2B2499F90D6D}" type="pres">
      <dgm:prSet presAssocID="{6A9E31B6-EF5C-47A3-8022-0DBEF399E3D9}" presName="composite" presStyleCnt="0"/>
      <dgm:spPr/>
    </dgm:pt>
    <dgm:pt modelId="{A5CD389A-1DC1-4F68-9A15-37EB16B2CC0D}" type="pres">
      <dgm:prSet presAssocID="{6A9E31B6-EF5C-47A3-8022-0DBEF399E3D9}" presName="parTx" presStyleLbl="alignNode1" presStyleIdx="1" presStyleCnt="2">
        <dgm:presLayoutVars>
          <dgm:chMax val="0"/>
          <dgm:chPref val="0"/>
          <dgm:bulletEnabled val="1"/>
        </dgm:presLayoutVars>
      </dgm:prSet>
      <dgm:spPr/>
    </dgm:pt>
    <dgm:pt modelId="{B105F972-8027-462C-B2DA-0BE4EEA6604D}" type="pres">
      <dgm:prSet presAssocID="{6A9E31B6-EF5C-47A3-8022-0DBEF399E3D9}" presName="desTx" presStyleLbl="alignAccFollowNode1" presStyleIdx="1" presStyleCnt="2">
        <dgm:presLayoutVars>
          <dgm:bulletEnabled val="1"/>
        </dgm:presLayoutVars>
      </dgm:prSet>
      <dgm:spPr/>
    </dgm:pt>
  </dgm:ptLst>
  <dgm:cxnLst>
    <dgm:cxn modelId="{5449FD0F-7487-4032-BA04-2AE4AF51A665}" type="presOf" srcId="{6D0DE777-1E68-4158-99C2-0B35245C94E0}" destId="{B105F972-8027-462C-B2DA-0BE4EEA6604D}" srcOrd="0" destOrd="3" presId="urn:microsoft.com/office/officeart/2005/8/layout/hList1"/>
    <dgm:cxn modelId="{A978932A-7FBB-4E6A-874C-B721CA5DA776}" type="presOf" srcId="{781569B9-CE64-469D-A73E-B92A295481A4}" destId="{18006FDB-21E4-4262-BF85-FE8DAFBC6531}" srcOrd="0" destOrd="2" presId="urn:microsoft.com/office/officeart/2005/8/layout/hList1"/>
    <dgm:cxn modelId="{21A23E38-F1BC-4DA9-8DE7-0F680754A61B}" srcId="{FFF2B56C-34B2-4A4A-9EDE-B0DE99B6B87C}" destId="{F28FF037-F60F-493A-944E-072AE4523CDD}" srcOrd="3" destOrd="0" parTransId="{50B86211-0926-4FD7-80CE-76DE3E716BA7}" sibTransId="{8B31F0FC-F742-45EF-BE8A-F6D2A8819914}"/>
    <dgm:cxn modelId="{E246833A-01B2-4AE1-BC60-C75196E60DA8}" type="presOf" srcId="{F28FF037-F60F-493A-944E-072AE4523CDD}" destId="{18006FDB-21E4-4262-BF85-FE8DAFBC6531}" srcOrd="0" destOrd="3" presId="urn:microsoft.com/office/officeart/2005/8/layout/hList1"/>
    <dgm:cxn modelId="{B12D523C-85B3-48B6-87A4-A094217FB79D}" type="presOf" srcId="{CBE18760-773F-4889-92C3-ACE7AC4A1E3B}" destId="{129FD79E-8BA0-4DBA-9197-6B4980AE8907}" srcOrd="0" destOrd="0" presId="urn:microsoft.com/office/officeart/2005/8/layout/hList1"/>
    <dgm:cxn modelId="{C71B7D65-C924-452C-90E6-767DCC149850}" srcId="{FFF2B56C-34B2-4A4A-9EDE-B0DE99B6B87C}" destId="{46E4C29C-EE4D-471D-9CEA-D5772D885082}" srcOrd="0" destOrd="0" parTransId="{5962405E-0B9C-4589-9E7C-8C39A6B8E959}" sibTransId="{A15674A2-4F33-41B0-A8E5-E99E3CB802E6}"/>
    <dgm:cxn modelId="{F5CB7B66-B6BE-423F-ACB2-976A46DC3A1B}" srcId="{FFF2B56C-34B2-4A4A-9EDE-B0DE99B6B87C}" destId="{A6CC083B-F39D-42E2-B0E2-CAAE040D092C}" srcOrd="1" destOrd="0" parTransId="{3BF09529-F9DC-4063-AE6B-15D41D29DE70}" sibTransId="{C0B2F60A-FDD3-4F6C-80F1-CD8F3F41F25A}"/>
    <dgm:cxn modelId="{443C0C4F-6EF4-4FF2-A16E-62FBFFD8B77A}" srcId="{6A9E31B6-EF5C-47A3-8022-0DBEF399E3D9}" destId="{1406712A-46C8-4217-8554-29A15660C785}" srcOrd="2" destOrd="0" parTransId="{5DA75279-1FB4-4805-A9A0-DC37C38B17D0}" sibTransId="{7C0CA26F-56CE-4059-8487-EDF6B1CAA0FC}"/>
    <dgm:cxn modelId="{836B7487-8372-4623-8F14-3DF66361311C}" srcId="{6A9E31B6-EF5C-47A3-8022-0DBEF399E3D9}" destId="{71AF6F56-6681-4711-96AF-F346AD429A89}" srcOrd="4" destOrd="0" parTransId="{FC5CA398-F327-45E3-BF5A-74456D936530}" sibTransId="{30993B83-710C-40BA-8DB4-333E4EF11BA6}"/>
    <dgm:cxn modelId="{53227F8A-384B-4842-BA03-9D4282D56A6B}" type="presOf" srcId="{71AF6F56-6681-4711-96AF-F346AD429A89}" destId="{B105F972-8027-462C-B2DA-0BE4EEA6604D}" srcOrd="0" destOrd="4" presId="urn:microsoft.com/office/officeart/2005/8/layout/hList1"/>
    <dgm:cxn modelId="{6167E998-63C4-41A2-AD9F-299FD7D221C2}" srcId="{6A9E31B6-EF5C-47A3-8022-0DBEF399E3D9}" destId="{16738D23-32FF-4BB1-B72C-5E33F505F101}" srcOrd="1" destOrd="0" parTransId="{D8549250-D795-48E3-94B5-E7DAF1E202A6}" sibTransId="{5CEC9E7C-4028-478A-AD47-E38A7BF706C6}"/>
    <dgm:cxn modelId="{B85BE3AA-F656-4811-9344-B06D53C26E84}" type="presOf" srcId="{16738D23-32FF-4BB1-B72C-5E33F505F101}" destId="{B105F972-8027-462C-B2DA-0BE4EEA6604D}" srcOrd="0" destOrd="1" presId="urn:microsoft.com/office/officeart/2005/8/layout/hList1"/>
    <dgm:cxn modelId="{7B7A30AC-0765-43A5-A4C0-A169EE4728F6}" type="presOf" srcId="{6A9E31B6-EF5C-47A3-8022-0DBEF399E3D9}" destId="{A5CD389A-1DC1-4F68-9A15-37EB16B2CC0D}" srcOrd="0" destOrd="0" presId="urn:microsoft.com/office/officeart/2005/8/layout/hList1"/>
    <dgm:cxn modelId="{687FFEAF-89EC-4C03-B4B3-BB53645ACF41}" type="presOf" srcId="{FFF2B56C-34B2-4A4A-9EDE-B0DE99B6B87C}" destId="{FDD46060-85E9-4094-80A7-FCA289A7C23E}" srcOrd="0" destOrd="0" presId="urn:microsoft.com/office/officeart/2005/8/layout/hList1"/>
    <dgm:cxn modelId="{F73207B7-0ABB-40C6-93B4-47AF5A6E87CD}" srcId="{CBE18760-773F-4889-92C3-ACE7AC4A1E3B}" destId="{6A9E31B6-EF5C-47A3-8022-0DBEF399E3D9}" srcOrd="1" destOrd="0" parTransId="{3D802BFC-CB1A-4096-86EF-0465933E32FD}" sibTransId="{B99A4098-C30B-4E93-AA04-F79ECD842E31}"/>
    <dgm:cxn modelId="{7EF747D6-83A0-4A1C-A56A-A72892F46529}" type="presOf" srcId="{46E4C29C-EE4D-471D-9CEA-D5772D885082}" destId="{18006FDB-21E4-4262-BF85-FE8DAFBC6531}" srcOrd="0" destOrd="0" presId="urn:microsoft.com/office/officeart/2005/8/layout/hList1"/>
    <dgm:cxn modelId="{15FB25DA-8D07-4BB4-A9A1-08C0599EE5DC}" srcId="{CBE18760-773F-4889-92C3-ACE7AC4A1E3B}" destId="{FFF2B56C-34B2-4A4A-9EDE-B0DE99B6B87C}" srcOrd="0" destOrd="0" parTransId="{8BF57045-C63B-4FC5-92FC-4ECA77A68C2E}" sibTransId="{D492DAD8-8DBD-477C-AB72-1C2786C4B792}"/>
    <dgm:cxn modelId="{3DB42BE4-3B0C-4C19-AEF6-90E19C22577A}" srcId="{6A9E31B6-EF5C-47A3-8022-0DBEF399E3D9}" destId="{6D0DE777-1E68-4158-99C2-0B35245C94E0}" srcOrd="3" destOrd="0" parTransId="{6EC2A52D-AFBF-4A43-9765-C1BC964C1254}" sibTransId="{20EA4CB9-86FC-4D67-B5C0-BD1404FE62A2}"/>
    <dgm:cxn modelId="{6898D2E5-AD20-4CE8-B327-94780F60914C}" srcId="{FFF2B56C-34B2-4A4A-9EDE-B0DE99B6B87C}" destId="{781569B9-CE64-469D-A73E-B92A295481A4}" srcOrd="2" destOrd="0" parTransId="{7E4A205A-A728-488F-946C-052B8170CD65}" sibTransId="{818E13AF-FAE7-4F17-8383-8FDE6693D0EC}"/>
    <dgm:cxn modelId="{AA17EFE9-2844-4584-B596-930E9DC86F51}" type="presOf" srcId="{810EFE8D-3918-4BE5-8913-20CF93E15C90}" destId="{B105F972-8027-462C-B2DA-0BE4EEA6604D}" srcOrd="0" destOrd="0" presId="urn:microsoft.com/office/officeart/2005/8/layout/hList1"/>
    <dgm:cxn modelId="{12B49CED-1DE1-4E2F-ABBA-3C2E5048EA63}" type="presOf" srcId="{1406712A-46C8-4217-8554-29A15660C785}" destId="{B105F972-8027-462C-B2DA-0BE4EEA6604D}" srcOrd="0" destOrd="2" presId="urn:microsoft.com/office/officeart/2005/8/layout/hList1"/>
    <dgm:cxn modelId="{79AB58EF-8E3A-412A-966E-66C8876B1BC1}" srcId="{6A9E31B6-EF5C-47A3-8022-0DBEF399E3D9}" destId="{810EFE8D-3918-4BE5-8913-20CF93E15C90}" srcOrd="0" destOrd="0" parTransId="{CDFD5C46-EED1-41C6-96EA-F426E1143E04}" sibTransId="{B592EFF1-AB57-494D-B595-38183909895F}"/>
    <dgm:cxn modelId="{423823F6-4E01-4095-AE8E-1B3B54AED4A2}" type="presOf" srcId="{A6CC083B-F39D-42E2-B0E2-CAAE040D092C}" destId="{18006FDB-21E4-4262-BF85-FE8DAFBC6531}" srcOrd="0" destOrd="1" presId="urn:microsoft.com/office/officeart/2005/8/layout/hList1"/>
    <dgm:cxn modelId="{083B7B91-BEF5-4C90-9510-CDA6DA2E7DEB}" type="presParOf" srcId="{129FD79E-8BA0-4DBA-9197-6B4980AE8907}" destId="{96917717-2C66-4DEC-817E-2FC76BCD5D88}" srcOrd="0" destOrd="0" presId="urn:microsoft.com/office/officeart/2005/8/layout/hList1"/>
    <dgm:cxn modelId="{1E68E678-B95C-48F6-B34F-87411F10C073}" type="presParOf" srcId="{96917717-2C66-4DEC-817E-2FC76BCD5D88}" destId="{FDD46060-85E9-4094-80A7-FCA289A7C23E}" srcOrd="0" destOrd="0" presId="urn:microsoft.com/office/officeart/2005/8/layout/hList1"/>
    <dgm:cxn modelId="{A348F73D-FA5B-4595-8396-D28DEDC91AFB}" type="presParOf" srcId="{96917717-2C66-4DEC-817E-2FC76BCD5D88}" destId="{18006FDB-21E4-4262-BF85-FE8DAFBC6531}" srcOrd="1" destOrd="0" presId="urn:microsoft.com/office/officeart/2005/8/layout/hList1"/>
    <dgm:cxn modelId="{A7D65FBD-37CE-4B67-95E7-D8BBA81F26EA}" type="presParOf" srcId="{129FD79E-8BA0-4DBA-9197-6B4980AE8907}" destId="{887B7435-7D65-4E1A-A735-D1058CB5AEE8}" srcOrd="1" destOrd="0" presId="urn:microsoft.com/office/officeart/2005/8/layout/hList1"/>
    <dgm:cxn modelId="{4C17F09E-707B-47E4-BC22-8EE327518A31}" type="presParOf" srcId="{129FD79E-8BA0-4DBA-9197-6B4980AE8907}" destId="{F140A220-7F12-4646-BC07-2B2499F90D6D}" srcOrd="2" destOrd="0" presId="urn:microsoft.com/office/officeart/2005/8/layout/hList1"/>
    <dgm:cxn modelId="{CD97F75F-848A-457C-8B5C-138713650871}" type="presParOf" srcId="{F140A220-7F12-4646-BC07-2B2499F90D6D}" destId="{A5CD389A-1DC1-4F68-9A15-37EB16B2CC0D}" srcOrd="0" destOrd="0" presId="urn:microsoft.com/office/officeart/2005/8/layout/hList1"/>
    <dgm:cxn modelId="{2F9150ED-9942-4E92-BD7C-18837699DE12}" type="presParOf" srcId="{F140A220-7F12-4646-BC07-2B2499F90D6D}" destId="{B105F972-8027-462C-B2DA-0BE4EEA660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D621D8-C5DB-4D80-AB44-F8381760D27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80234A25-3771-49C0-8C9A-4E9649C47FFB}">
      <dgm:prSet phldrT="[Tekst]" custT="1"/>
      <dgm:spPr>
        <a:solidFill>
          <a:srgbClr val="94C7B0"/>
        </a:solidFill>
      </dgm:spPr>
      <dgm:t>
        <a:bodyPr/>
        <a:lstStyle/>
        <a:p>
          <a:pPr algn="r"/>
          <a:endParaRPr lang="en-GB" sz="1800" b="1" noProof="0" dirty="0"/>
        </a:p>
      </dgm:t>
    </dgm:pt>
    <dgm:pt modelId="{DB4C6BA3-DC50-4399-B23E-8886D7F626DD}" type="parTrans" cxnId="{20A74373-CCEC-4081-BECA-8EFDE725AC52}">
      <dgm:prSet/>
      <dgm:spPr/>
      <dgm:t>
        <a:bodyPr/>
        <a:lstStyle/>
        <a:p>
          <a:endParaRPr lang="en-GB"/>
        </a:p>
      </dgm:t>
    </dgm:pt>
    <dgm:pt modelId="{C7A2F8D0-3F7B-4262-88D2-BEDE4DBDB1AD}" type="sibTrans" cxnId="{20A74373-CCEC-4081-BECA-8EFDE725AC52}">
      <dgm:prSet/>
      <dgm:spPr/>
      <dgm:t>
        <a:bodyPr/>
        <a:lstStyle/>
        <a:p>
          <a:endParaRPr lang="en-GB"/>
        </a:p>
      </dgm:t>
    </dgm:pt>
    <dgm:pt modelId="{7C348376-E9CF-416D-9C22-DEAEE99BE31F}">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Étape 2</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Choisir l'axe de travail</a:t>
          </a:r>
          <a:endParaRPr lang="en-GB" b="0" noProof="0" dirty="0">
            <a:solidFill>
              <a:schemeClr val="bg1"/>
            </a:solidFill>
          </a:endParaRPr>
        </a:p>
      </dgm:t>
    </dgm:pt>
    <dgm:pt modelId="{B40C070E-B79B-432E-AC64-57689B8CE1E7}" type="parTrans" cxnId="{CFCA4E83-A962-4C63-AE91-515B2B49B439}">
      <dgm:prSet/>
      <dgm:spPr/>
      <dgm:t>
        <a:bodyPr/>
        <a:lstStyle/>
        <a:p>
          <a:endParaRPr lang="en-GB"/>
        </a:p>
      </dgm:t>
    </dgm:pt>
    <dgm:pt modelId="{5833E98F-2E9B-4F3A-A30D-87E1EBDF04FE}" type="sibTrans" cxnId="{CFCA4E83-A962-4C63-AE91-515B2B49B439}">
      <dgm:prSet/>
      <dgm:spPr/>
      <dgm:t>
        <a:bodyPr/>
        <a:lstStyle/>
        <a:p>
          <a:endParaRPr lang="en-GB"/>
        </a:p>
      </dgm:t>
    </dgm:pt>
    <dgm:pt modelId="{E839CE7D-6653-4AE7-BE7A-84C8C34102A5}">
      <dgm:prSet phldrT="[Tekst]" custT="1"/>
      <dgm:spPr>
        <a:solidFill>
          <a:srgbClr val="94C7B0"/>
        </a:solidFill>
      </dgm:spPr>
      <dgm:t>
        <a:bodyPr/>
        <a:lstStyle/>
        <a:p>
          <a:pPr algn="r"/>
          <a:endParaRPr lang="en-GB" sz="1800" b="1" noProof="0" dirty="0"/>
        </a:p>
      </dgm:t>
    </dgm:pt>
    <dgm:pt modelId="{55010400-29FF-4A4C-84CF-4E37CEA77452}" type="parTrans" cxnId="{52701D17-174E-4713-A4FD-567B99732F4C}">
      <dgm:prSet/>
      <dgm:spPr/>
      <dgm:t>
        <a:bodyPr/>
        <a:lstStyle/>
        <a:p>
          <a:endParaRPr lang="en-GB"/>
        </a:p>
      </dgm:t>
    </dgm:pt>
    <dgm:pt modelId="{EFE140D3-52D8-4AA6-83CD-E4A99C0390B7}" type="sibTrans" cxnId="{52701D17-174E-4713-A4FD-567B99732F4C}">
      <dgm:prSet/>
      <dgm:spPr/>
      <dgm:t>
        <a:bodyPr/>
        <a:lstStyle/>
        <a:p>
          <a:endParaRPr lang="en-GB"/>
        </a:p>
      </dgm:t>
    </dgm:pt>
    <dgm:pt modelId="{E4F1922E-1491-42E5-8E3E-DFF69035FA87}">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Étape 3</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Comprendre comment votre client voit le monde</a:t>
          </a:r>
          <a:endParaRPr lang="en-GB" b="0" noProof="0" dirty="0">
            <a:solidFill>
              <a:schemeClr val="bg1"/>
            </a:solidFill>
          </a:endParaRPr>
        </a:p>
      </dgm:t>
    </dgm:pt>
    <dgm:pt modelId="{8CE2DBCF-FD11-4DA7-BA0A-8D5C9CEDCA49}" type="parTrans" cxnId="{17628F82-A10D-4790-AAB0-A78D40A9C776}">
      <dgm:prSet/>
      <dgm:spPr/>
      <dgm:t>
        <a:bodyPr/>
        <a:lstStyle/>
        <a:p>
          <a:endParaRPr lang="en-GB"/>
        </a:p>
      </dgm:t>
    </dgm:pt>
    <dgm:pt modelId="{DC09BBCF-B5E4-413C-8C5B-3A0F7E20A815}" type="sibTrans" cxnId="{17628F82-A10D-4790-AAB0-A78D40A9C776}">
      <dgm:prSet/>
      <dgm:spPr/>
      <dgm:t>
        <a:bodyPr/>
        <a:lstStyle/>
        <a:p>
          <a:endParaRPr lang="en-GB"/>
        </a:p>
      </dgm:t>
    </dgm:pt>
    <dgm:pt modelId="{2FDEC9EC-E263-4F30-9E60-3BCCD9262E20}">
      <dgm:prSet phldrT="[Tekst]" custT="1"/>
      <dgm:spPr>
        <a:solidFill>
          <a:srgbClr val="94C7B0"/>
        </a:solidFill>
      </dgm:spPr>
      <dgm:t>
        <a:bodyPr/>
        <a:lstStyle/>
        <a:p>
          <a:pPr algn="r"/>
          <a:endParaRPr lang="en-GB" sz="1800" b="1" noProof="0" dirty="0"/>
        </a:p>
      </dgm:t>
    </dgm:pt>
    <dgm:pt modelId="{5C7C1EFE-1EA8-4ABB-9085-C5597F061094}" type="parTrans" cxnId="{23EA0521-3130-4A93-89CE-FE154D97C210}">
      <dgm:prSet/>
      <dgm:spPr/>
      <dgm:t>
        <a:bodyPr/>
        <a:lstStyle/>
        <a:p>
          <a:endParaRPr lang="en-GB"/>
        </a:p>
      </dgm:t>
    </dgm:pt>
    <dgm:pt modelId="{D9248A6F-796A-4044-A226-6049180CDF5F}" type="sibTrans" cxnId="{23EA0521-3130-4A93-89CE-FE154D97C210}">
      <dgm:prSet/>
      <dgm:spPr/>
      <dgm:t>
        <a:bodyPr/>
        <a:lstStyle/>
        <a:p>
          <a:endParaRPr lang="en-GB"/>
        </a:p>
      </dgm:t>
    </dgm:pt>
    <dgm:pt modelId="{BCD4FD48-0FBB-414C-8287-61E382D5AC5A}">
      <dgm:prSet phldrT="[Tekst]" custT="1"/>
      <dgm:spPr>
        <a:solidFill>
          <a:srgbClr val="94C7B0"/>
        </a:solidFill>
      </dgm:spPr>
      <dgm:t>
        <a:bodyPr/>
        <a:lstStyle/>
        <a:p>
          <a:pPr algn="r"/>
          <a:endParaRPr lang="en-GB" sz="1800" b="1" noProof="0" dirty="0"/>
        </a:p>
      </dgm:t>
    </dgm:pt>
    <dgm:pt modelId="{F4C2237C-6DA3-437C-B2CB-76E45253AA2E}" type="parTrans" cxnId="{909EBBE4-7951-4533-80C2-CF8A00BD8F32}">
      <dgm:prSet/>
      <dgm:spPr/>
      <dgm:t>
        <a:bodyPr/>
        <a:lstStyle/>
        <a:p>
          <a:endParaRPr lang="en-GB"/>
        </a:p>
      </dgm:t>
    </dgm:pt>
    <dgm:pt modelId="{98E5828F-A0CE-4B1D-9528-A4DC8C586190}" type="sibTrans" cxnId="{909EBBE4-7951-4533-80C2-CF8A00BD8F32}">
      <dgm:prSet/>
      <dgm:spPr/>
      <dgm:t>
        <a:bodyPr/>
        <a:lstStyle/>
        <a:p>
          <a:endParaRPr lang="en-GB"/>
        </a:p>
      </dgm:t>
    </dgm:pt>
    <dgm:pt modelId="{08F65A55-9C58-4843-91A3-CFD361E59B89}">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Étape 4</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Rassemblez vos informations</a:t>
          </a:r>
          <a:endParaRPr lang="en-GB" b="0" noProof="0" dirty="0">
            <a:solidFill>
              <a:schemeClr val="bg1"/>
            </a:solidFill>
          </a:endParaRPr>
        </a:p>
      </dgm:t>
    </dgm:pt>
    <dgm:pt modelId="{E5BE9BDF-3FFC-4A6B-850B-9C4E9928E7C6}" type="parTrans" cxnId="{A612CBCD-5CF1-4500-8790-E94543E2CD31}">
      <dgm:prSet/>
      <dgm:spPr/>
      <dgm:t>
        <a:bodyPr/>
        <a:lstStyle/>
        <a:p>
          <a:endParaRPr lang="en-GB"/>
        </a:p>
      </dgm:t>
    </dgm:pt>
    <dgm:pt modelId="{ACC74C5B-5A62-4F37-AD14-2B5F5CB0AC5E}" type="sibTrans" cxnId="{A612CBCD-5CF1-4500-8790-E94543E2CD31}">
      <dgm:prSet/>
      <dgm:spPr/>
      <dgm:t>
        <a:bodyPr/>
        <a:lstStyle/>
        <a:p>
          <a:endParaRPr lang="en-GB"/>
        </a:p>
      </dgm:t>
    </dgm:pt>
    <dgm:pt modelId="{67F42180-8C06-4345-AA05-30D2940C7191}">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Étape 5</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Vérifier si votre idée correspond et si elle est prête</a:t>
          </a:r>
          <a:endParaRPr lang="en-GB" b="0" noProof="0" dirty="0">
            <a:solidFill>
              <a:schemeClr val="bg1"/>
            </a:solidFill>
          </a:endParaRPr>
        </a:p>
      </dgm:t>
    </dgm:pt>
    <dgm:pt modelId="{21D18CD9-6011-473F-8ABF-12ADA72FF203}" type="parTrans" cxnId="{B792149B-C716-4E5D-BA1C-1DEFAD2A6245}">
      <dgm:prSet/>
      <dgm:spPr/>
      <dgm:t>
        <a:bodyPr/>
        <a:lstStyle/>
        <a:p>
          <a:endParaRPr lang="en-GB"/>
        </a:p>
      </dgm:t>
    </dgm:pt>
    <dgm:pt modelId="{475B1106-688A-4E03-B26A-B7B9E9F3EF92}" type="sibTrans" cxnId="{B792149B-C716-4E5D-BA1C-1DEFAD2A6245}">
      <dgm:prSet/>
      <dgm:spPr/>
      <dgm:t>
        <a:bodyPr/>
        <a:lstStyle/>
        <a:p>
          <a:endParaRPr lang="en-GB"/>
        </a:p>
      </dgm:t>
    </dgm:pt>
    <dgm:pt modelId="{637F2F60-98B6-4C19-9D4F-E5B230DFAE8A}">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Étape 1</a:t>
          </a:r>
        </a:p>
        <a:p>
          <a:pPr>
            <a:buClrTx/>
            <a:buSzTx/>
          </a:pPr>
          <a:r>
            <a:rPr kumimoji="0" lang="en-GB" b="0" i="0" u="none" strike="noStrike" cap="none" normalizeH="0" baseline="0" noProof="0" dirty="0">
              <a:ln>
                <a:noFill/>
              </a:ln>
              <a:solidFill>
                <a:schemeClr val="bg1"/>
              </a:solidFill>
              <a:effectLst/>
              <a:cs typeface="Arial" panose="020B0604020202020204" pitchFamily="34" charset="0"/>
            </a:rPr>
            <a:t>Créer une liste de souhaits des clients</a:t>
          </a:r>
          <a:endParaRPr lang="en-GB" b="0" noProof="0" dirty="0">
            <a:solidFill>
              <a:schemeClr val="bg1"/>
            </a:solidFill>
          </a:endParaRPr>
        </a:p>
      </dgm:t>
    </dgm:pt>
    <dgm:pt modelId="{DE952462-2E71-4C6A-95B7-00B58DB96078}" type="sibTrans" cxnId="{315C1926-2A3A-4410-B3AA-028F32B30921}">
      <dgm:prSet/>
      <dgm:spPr/>
      <dgm:t>
        <a:bodyPr/>
        <a:lstStyle/>
        <a:p>
          <a:endParaRPr lang="en-GB"/>
        </a:p>
      </dgm:t>
    </dgm:pt>
    <dgm:pt modelId="{CF4D2455-5671-4484-8C81-9EF6A47E040B}" type="parTrans" cxnId="{315C1926-2A3A-4410-B3AA-028F32B30921}">
      <dgm:prSet/>
      <dgm:spPr/>
      <dgm:t>
        <a:bodyPr/>
        <a:lstStyle/>
        <a:p>
          <a:endParaRPr lang="en-GB"/>
        </a:p>
      </dgm:t>
    </dgm:pt>
    <dgm:pt modelId="{479E3215-E918-400F-80B8-EF927DA3DE63}">
      <dgm:prSet phldrT="[Tekst]" custT="1"/>
      <dgm:spPr>
        <a:solidFill>
          <a:srgbClr val="94C7B0"/>
        </a:solidFill>
      </dgm:spPr>
      <dgm:t>
        <a:bodyPr/>
        <a:lstStyle/>
        <a:p>
          <a:pPr algn="r"/>
          <a:endParaRPr lang="en-GB" sz="1800" b="1" noProof="0" dirty="0"/>
        </a:p>
      </dgm:t>
    </dgm:pt>
    <dgm:pt modelId="{B48C88C2-D174-4A26-8773-F50D240A28FD}" type="sibTrans" cxnId="{4D5AC8B8-39B6-40F3-912F-FF9218AD1074}">
      <dgm:prSet/>
      <dgm:spPr/>
      <dgm:t>
        <a:bodyPr/>
        <a:lstStyle/>
        <a:p>
          <a:endParaRPr lang="en-GB"/>
        </a:p>
      </dgm:t>
    </dgm:pt>
    <dgm:pt modelId="{10343C5E-2A29-4EA1-8ED0-664CF1D062CB}" type="parTrans" cxnId="{4D5AC8B8-39B6-40F3-912F-FF9218AD1074}">
      <dgm:prSet/>
      <dgm:spPr/>
      <dgm:t>
        <a:bodyPr/>
        <a:lstStyle/>
        <a:p>
          <a:endParaRPr lang="en-GB"/>
        </a:p>
      </dgm:t>
    </dgm:pt>
    <dgm:pt modelId="{AB7E7C85-629D-4C88-99AC-5332EC90659F}" type="pres">
      <dgm:prSet presAssocID="{C0D621D8-C5DB-4D80-AB44-F8381760D27B}" presName="Name0" presStyleCnt="0">
        <dgm:presLayoutVars>
          <dgm:dir/>
          <dgm:animLvl val="lvl"/>
          <dgm:resizeHandles val="exact"/>
        </dgm:presLayoutVars>
      </dgm:prSet>
      <dgm:spPr/>
    </dgm:pt>
    <dgm:pt modelId="{42826C31-1240-4CAD-95D3-9A86350299C9}" type="pres">
      <dgm:prSet presAssocID="{80234A25-3771-49C0-8C9A-4E9649C47FFB}" presName="compositeNode" presStyleCnt="0">
        <dgm:presLayoutVars>
          <dgm:bulletEnabled val="1"/>
        </dgm:presLayoutVars>
      </dgm:prSet>
      <dgm:spPr/>
    </dgm:pt>
    <dgm:pt modelId="{4887009A-D641-46E8-B91F-2C0466D9D51C}" type="pres">
      <dgm:prSet presAssocID="{80234A25-3771-49C0-8C9A-4E9649C47FFB}" presName="bgRect" presStyleLbl="node1" presStyleIdx="0" presStyleCnt="5"/>
      <dgm:spPr/>
    </dgm:pt>
    <dgm:pt modelId="{B1206100-F975-41E1-B3B4-1E112E45B5F5}" type="pres">
      <dgm:prSet presAssocID="{80234A25-3771-49C0-8C9A-4E9649C47FFB}" presName="parentNode" presStyleLbl="node1" presStyleIdx="0" presStyleCnt="5">
        <dgm:presLayoutVars>
          <dgm:chMax val="0"/>
          <dgm:bulletEnabled val="1"/>
        </dgm:presLayoutVars>
      </dgm:prSet>
      <dgm:spPr/>
    </dgm:pt>
    <dgm:pt modelId="{D521B6E6-7AB9-4183-AE48-06D8A38151C4}" type="pres">
      <dgm:prSet presAssocID="{80234A25-3771-49C0-8C9A-4E9649C47FFB}" presName="childNode" presStyleLbl="node1" presStyleIdx="0" presStyleCnt="5">
        <dgm:presLayoutVars>
          <dgm:bulletEnabled val="1"/>
        </dgm:presLayoutVars>
      </dgm:prSet>
      <dgm:spPr/>
    </dgm:pt>
    <dgm:pt modelId="{0525A7A5-DB77-4B26-9FA5-7F8629AE813B}" type="pres">
      <dgm:prSet presAssocID="{C7A2F8D0-3F7B-4262-88D2-BEDE4DBDB1AD}" presName="hSp" presStyleCnt="0"/>
      <dgm:spPr/>
    </dgm:pt>
    <dgm:pt modelId="{9E9E911C-62FD-4743-BEB6-96B1DAAC4CB5}" type="pres">
      <dgm:prSet presAssocID="{C7A2F8D0-3F7B-4262-88D2-BEDE4DBDB1AD}" presName="vProcSp" presStyleCnt="0"/>
      <dgm:spPr/>
    </dgm:pt>
    <dgm:pt modelId="{1E1DBFA6-1400-421D-8FBA-1EAA957B6587}" type="pres">
      <dgm:prSet presAssocID="{C7A2F8D0-3F7B-4262-88D2-BEDE4DBDB1AD}" presName="vSp1" presStyleCnt="0"/>
      <dgm:spPr/>
    </dgm:pt>
    <dgm:pt modelId="{45147AC1-6983-40EE-AC6E-FE0F01366A4F}" type="pres">
      <dgm:prSet presAssocID="{C7A2F8D0-3F7B-4262-88D2-BEDE4DBDB1AD}" presName="simulatedConn" presStyleLbl="solidFgAcc1" presStyleIdx="0" presStyleCnt="4"/>
      <dgm:spPr>
        <a:solidFill>
          <a:srgbClr val="B6D1E1"/>
        </a:solidFill>
        <a:ln>
          <a:noFill/>
        </a:ln>
      </dgm:spPr>
    </dgm:pt>
    <dgm:pt modelId="{EF2D3121-D106-4B61-AFDA-CE5CBE34BF17}" type="pres">
      <dgm:prSet presAssocID="{C7A2F8D0-3F7B-4262-88D2-BEDE4DBDB1AD}" presName="vSp2" presStyleCnt="0"/>
      <dgm:spPr/>
    </dgm:pt>
    <dgm:pt modelId="{06DABF58-F479-4859-9301-219C3AEEA778}" type="pres">
      <dgm:prSet presAssocID="{C7A2F8D0-3F7B-4262-88D2-BEDE4DBDB1AD}" presName="sibTrans" presStyleCnt="0"/>
      <dgm:spPr/>
    </dgm:pt>
    <dgm:pt modelId="{0F24359E-1FC6-456E-A3ED-BDEB1EE5DC74}" type="pres">
      <dgm:prSet presAssocID="{479E3215-E918-400F-80B8-EF927DA3DE63}" presName="compositeNode" presStyleCnt="0">
        <dgm:presLayoutVars>
          <dgm:bulletEnabled val="1"/>
        </dgm:presLayoutVars>
      </dgm:prSet>
      <dgm:spPr/>
    </dgm:pt>
    <dgm:pt modelId="{37C4637E-FB31-4D9A-87C2-3CF0AD7D80B9}" type="pres">
      <dgm:prSet presAssocID="{479E3215-E918-400F-80B8-EF927DA3DE63}" presName="bgRect" presStyleLbl="node1" presStyleIdx="1" presStyleCnt="5"/>
      <dgm:spPr/>
    </dgm:pt>
    <dgm:pt modelId="{C4994E6F-DB13-402D-AA0D-4F0A9EF76D77}" type="pres">
      <dgm:prSet presAssocID="{479E3215-E918-400F-80B8-EF927DA3DE63}" presName="parentNode" presStyleLbl="node1" presStyleIdx="1" presStyleCnt="5">
        <dgm:presLayoutVars>
          <dgm:chMax val="0"/>
          <dgm:bulletEnabled val="1"/>
        </dgm:presLayoutVars>
      </dgm:prSet>
      <dgm:spPr/>
    </dgm:pt>
    <dgm:pt modelId="{25DC0F6C-F81E-4DA5-8F8B-3AD0FA921E34}" type="pres">
      <dgm:prSet presAssocID="{479E3215-E918-400F-80B8-EF927DA3DE63}" presName="childNode" presStyleLbl="node1" presStyleIdx="1" presStyleCnt="5">
        <dgm:presLayoutVars>
          <dgm:bulletEnabled val="1"/>
        </dgm:presLayoutVars>
      </dgm:prSet>
      <dgm:spPr/>
    </dgm:pt>
    <dgm:pt modelId="{6F1210B8-537A-4FD9-99D6-9995F6F64516}" type="pres">
      <dgm:prSet presAssocID="{B48C88C2-D174-4A26-8773-F50D240A28FD}" presName="hSp" presStyleCnt="0"/>
      <dgm:spPr/>
    </dgm:pt>
    <dgm:pt modelId="{ACA4B46E-F973-4E0C-87C0-3AE66652BA8B}" type="pres">
      <dgm:prSet presAssocID="{B48C88C2-D174-4A26-8773-F50D240A28FD}" presName="vProcSp" presStyleCnt="0"/>
      <dgm:spPr/>
    </dgm:pt>
    <dgm:pt modelId="{946D4766-001B-4DAC-907E-89743511CA44}" type="pres">
      <dgm:prSet presAssocID="{B48C88C2-D174-4A26-8773-F50D240A28FD}" presName="vSp1" presStyleCnt="0"/>
      <dgm:spPr/>
    </dgm:pt>
    <dgm:pt modelId="{4E1C3506-96B6-4F37-B1CD-6A4F88B2FB29}" type="pres">
      <dgm:prSet presAssocID="{B48C88C2-D174-4A26-8773-F50D240A28FD}" presName="simulatedConn" presStyleLbl="solidFgAcc1" presStyleIdx="1" presStyleCnt="4"/>
      <dgm:spPr>
        <a:solidFill>
          <a:srgbClr val="B6D1E1"/>
        </a:solidFill>
        <a:ln>
          <a:noFill/>
        </a:ln>
      </dgm:spPr>
    </dgm:pt>
    <dgm:pt modelId="{35AEAB4C-7257-4052-8C30-8E1DF5939C43}" type="pres">
      <dgm:prSet presAssocID="{B48C88C2-D174-4A26-8773-F50D240A28FD}" presName="vSp2" presStyleCnt="0"/>
      <dgm:spPr/>
    </dgm:pt>
    <dgm:pt modelId="{E6CB05D1-C213-4FD9-B2C7-41BC947518E6}" type="pres">
      <dgm:prSet presAssocID="{B48C88C2-D174-4A26-8773-F50D240A28FD}" presName="sibTrans" presStyleCnt="0"/>
      <dgm:spPr/>
    </dgm:pt>
    <dgm:pt modelId="{A0BF8A07-8F9C-4976-8D2A-AC1B14A21948}" type="pres">
      <dgm:prSet presAssocID="{E839CE7D-6653-4AE7-BE7A-84C8C34102A5}" presName="compositeNode" presStyleCnt="0">
        <dgm:presLayoutVars>
          <dgm:bulletEnabled val="1"/>
        </dgm:presLayoutVars>
      </dgm:prSet>
      <dgm:spPr/>
    </dgm:pt>
    <dgm:pt modelId="{0FD0D365-DC66-40A8-B109-7FCC61A16A24}" type="pres">
      <dgm:prSet presAssocID="{E839CE7D-6653-4AE7-BE7A-84C8C34102A5}" presName="bgRect" presStyleLbl="node1" presStyleIdx="2" presStyleCnt="5"/>
      <dgm:spPr/>
    </dgm:pt>
    <dgm:pt modelId="{CFA7F169-1922-4AD5-AE62-DF96DFE07BA6}" type="pres">
      <dgm:prSet presAssocID="{E839CE7D-6653-4AE7-BE7A-84C8C34102A5}" presName="parentNode" presStyleLbl="node1" presStyleIdx="2" presStyleCnt="5">
        <dgm:presLayoutVars>
          <dgm:chMax val="0"/>
          <dgm:bulletEnabled val="1"/>
        </dgm:presLayoutVars>
      </dgm:prSet>
      <dgm:spPr/>
    </dgm:pt>
    <dgm:pt modelId="{12A604F1-D0F6-46EE-BFE4-02664FC2CD09}" type="pres">
      <dgm:prSet presAssocID="{E839CE7D-6653-4AE7-BE7A-84C8C34102A5}" presName="childNode" presStyleLbl="node1" presStyleIdx="2" presStyleCnt="5">
        <dgm:presLayoutVars>
          <dgm:bulletEnabled val="1"/>
        </dgm:presLayoutVars>
      </dgm:prSet>
      <dgm:spPr/>
    </dgm:pt>
    <dgm:pt modelId="{811EB54E-3174-4EB1-A65E-94A27FD16546}" type="pres">
      <dgm:prSet presAssocID="{EFE140D3-52D8-4AA6-83CD-E4A99C0390B7}" presName="hSp" presStyleCnt="0"/>
      <dgm:spPr/>
    </dgm:pt>
    <dgm:pt modelId="{9A4EFC4C-A2A9-4853-904C-F5446507C76D}" type="pres">
      <dgm:prSet presAssocID="{EFE140D3-52D8-4AA6-83CD-E4A99C0390B7}" presName="vProcSp" presStyleCnt="0"/>
      <dgm:spPr/>
    </dgm:pt>
    <dgm:pt modelId="{6BFAB82F-D9CF-46BD-852B-759E8A12658E}" type="pres">
      <dgm:prSet presAssocID="{EFE140D3-52D8-4AA6-83CD-E4A99C0390B7}" presName="vSp1" presStyleCnt="0"/>
      <dgm:spPr/>
    </dgm:pt>
    <dgm:pt modelId="{4D360DA9-B35D-43C4-88CD-41E27857268D}" type="pres">
      <dgm:prSet presAssocID="{EFE140D3-52D8-4AA6-83CD-E4A99C0390B7}" presName="simulatedConn" presStyleLbl="solidFgAcc1" presStyleIdx="2" presStyleCnt="4"/>
      <dgm:spPr>
        <a:solidFill>
          <a:srgbClr val="B6D1E1"/>
        </a:solidFill>
        <a:ln>
          <a:noFill/>
        </a:ln>
      </dgm:spPr>
    </dgm:pt>
    <dgm:pt modelId="{85D9B75E-ACF0-47D9-979C-03353D791E2F}" type="pres">
      <dgm:prSet presAssocID="{EFE140D3-52D8-4AA6-83CD-E4A99C0390B7}" presName="vSp2" presStyleCnt="0"/>
      <dgm:spPr/>
    </dgm:pt>
    <dgm:pt modelId="{8B0C94AD-8280-4993-95A6-BEB78065E61B}" type="pres">
      <dgm:prSet presAssocID="{EFE140D3-52D8-4AA6-83CD-E4A99C0390B7}" presName="sibTrans" presStyleCnt="0"/>
      <dgm:spPr/>
    </dgm:pt>
    <dgm:pt modelId="{961DF4EA-702D-4F57-82E5-BD34AD9BA32A}" type="pres">
      <dgm:prSet presAssocID="{2FDEC9EC-E263-4F30-9E60-3BCCD9262E20}" presName="compositeNode" presStyleCnt="0">
        <dgm:presLayoutVars>
          <dgm:bulletEnabled val="1"/>
        </dgm:presLayoutVars>
      </dgm:prSet>
      <dgm:spPr/>
    </dgm:pt>
    <dgm:pt modelId="{CE942354-BDFB-4A40-B7A3-B44F618E4E52}" type="pres">
      <dgm:prSet presAssocID="{2FDEC9EC-E263-4F30-9E60-3BCCD9262E20}" presName="bgRect" presStyleLbl="node1" presStyleIdx="3" presStyleCnt="5"/>
      <dgm:spPr/>
    </dgm:pt>
    <dgm:pt modelId="{DF572791-2824-4440-A672-BB778F421E45}" type="pres">
      <dgm:prSet presAssocID="{2FDEC9EC-E263-4F30-9E60-3BCCD9262E20}" presName="parentNode" presStyleLbl="node1" presStyleIdx="3" presStyleCnt="5">
        <dgm:presLayoutVars>
          <dgm:chMax val="0"/>
          <dgm:bulletEnabled val="1"/>
        </dgm:presLayoutVars>
      </dgm:prSet>
      <dgm:spPr/>
    </dgm:pt>
    <dgm:pt modelId="{55703391-B145-49F1-8924-500A694251E6}" type="pres">
      <dgm:prSet presAssocID="{2FDEC9EC-E263-4F30-9E60-3BCCD9262E20}" presName="childNode" presStyleLbl="node1" presStyleIdx="3" presStyleCnt="5">
        <dgm:presLayoutVars>
          <dgm:bulletEnabled val="1"/>
        </dgm:presLayoutVars>
      </dgm:prSet>
      <dgm:spPr/>
    </dgm:pt>
    <dgm:pt modelId="{099A2C4E-A2E0-43C8-ACE2-83FC97A5503B}" type="pres">
      <dgm:prSet presAssocID="{D9248A6F-796A-4044-A226-6049180CDF5F}" presName="hSp" presStyleCnt="0"/>
      <dgm:spPr/>
    </dgm:pt>
    <dgm:pt modelId="{D33589B0-9564-46E9-AEAB-FF8C07833C7E}" type="pres">
      <dgm:prSet presAssocID="{D9248A6F-796A-4044-A226-6049180CDF5F}" presName="vProcSp" presStyleCnt="0"/>
      <dgm:spPr/>
    </dgm:pt>
    <dgm:pt modelId="{B25001AA-A0E4-4FEE-9B9E-73F1DEDD84BC}" type="pres">
      <dgm:prSet presAssocID="{D9248A6F-796A-4044-A226-6049180CDF5F}" presName="vSp1" presStyleCnt="0"/>
      <dgm:spPr/>
    </dgm:pt>
    <dgm:pt modelId="{160D1D67-83F0-440B-85DD-BDA27772CA04}" type="pres">
      <dgm:prSet presAssocID="{D9248A6F-796A-4044-A226-6049180CDF5F}" presName="simulatedConn" presStyleLbl="solidFgAcc1" presStyleIdx="3" presStyleCnt="4"/>
      <dgm:spPr>
        <a:solidFill>
          <a:srgbClr val="B6D1E1"/>
        </a:solidFill>
        <a:ln>
          <a:noFill/>
        </a:ln>
      </dgm:spPr>
    </dgm:pt>
    <dgm:pt modelId="{3A8C24BC-1B63-446D-B445-6D7476601F3F}" type="pres">
      <dgm:prSet presAssocID="{D9248A6F-796A-4044-A226-6049180CDF5F}" presName="vSp2" presStyleCnt="0"/>
      <dgm:spPr/>
    </dgm:pt>
    <dgm:pt modelId="{FE0AA07C-C302-4E3B-9511-7036F645E500}" type="pres">
      <dgm:prSet presAssocID="{D9248A6F-796A-4044-A226-6049180CDF5F}" presName="sibTrans" presStyleCnt="0"/>
      <dgm:spPr/>
    </dgm:pt>
    <dgm:pt modelId="{B9ECB5B5-AC47-4CC7-81B6-05B6FC325EDC}" type="pres">
      <dgm:prSet presAssocID="{BCD4FD48-0FBB-414C-8287-61E382D5AC5A}" presName="compositeNode" presStyleCnt="0">
        <dgm:presLayoutVars>
          <dgm:bulletEnabled val="1"/>
        </dgm:presLayoutVars>
      </dgm:prSet>
      <dgm:spPr/>
    </dgm:pt>
    <dgm:pt modelId="{F1A68F2A-15E4-4ADF-AC44-88EA2CE5673A}" type="pres">
      <dgm:prSet presAssocID="{BCD4FD48-0FBB-414C-8287-61E382D5AC5A}" presName="bgRect" presStyleLbl="node1" presStyleIdx="4" presStyleCnt="5"/>
      <dgm:spPr/>
    </dgm:pt>
    <dgm:pt modelId="{71CE3777-EA77-4BDE-8201-8C7B2B32DFD7}" type="pres">
      <dgm:prSet presAssocID="{BCD4FD48-0FBB-414C-8287-61E382D5AC5A}" presName="parentNode" presStyleLbl="node1" presStyleIdx="4" presStyleCnt="5">
        <dgm:presLayoutVars>
          <dgm:chMax val="0"/>
          <dgm:bulletEnabled val="1"/>
        </dgm:presLayoutVars>
      </dgm:prSet>
      <dgm:spPr/>
    </dgm:pt>
    <dgm:pt modelId="{748D4C47-C388-4EBE-9A10-66385673565F}" type="pres">
      <dgm:prSet presAssocID="{BCD4FD48-0FBB-414C-8287-61E382D5AC5A}" presName="childNode" presStyleLbl="node1" presStyleIdx="4" presStyleCnt="5">
        <dgm:presLayoutVars>
          <dgm:bulletEnabled val="1"/>
        </dgm:presLayoutVars>
      </dgm:prSet>
      <dgm:spPr/>
    </dgm:pt>
  </dgm:ptLst>
  <dgm:cxnLst>
    <dgm:cxn modelId="{52701D17-174E-4713-A4FD-567B99732F4C}" srcId="{C0D621D8-C5DB-4D80-AB44-F8381760D27B}" destId="{E839CE7D-6653-4AE7-BE7A-84C8C34102A5}" srcOrd="2" destOrd="0" parTransId="{55010400-29FF-4A4C-84CF-4E37CEA77452}" sibTransId="{EFE140D3-52D8-4AA6-83CD-E4A99C0390B7}"/>
    <dgm:cxn modelId="{47FA661A-A092-428B-B13A-81AEF379EB4A}" type="presOf" srcId="{637F2F60-98B6-4C19-9D4F-E5B230DFAE8A}" destId="{D521B6E6-7AB9-4183-AE48-06D8A38151C4}" srcOrd="0" destOrd="0" presId="urn:microsoft.com/office/officeart/2005/8/layout/hProcess7"/>
    <dgm:cxn modelId="{23EA0521-3130-4A93-89CE-FE154D97C210}" srcId="{C0D621D8-C5DB-4D80-AB44-F8381760D27B}" destId="{2FDEC9EC-E263-4F30-9E60-3BCCD9262E20}" srcOrd="3" destOrd="0" parTransId="{5C7C1EFE-1EA8-4ABB-9085-C5597F061094}" sibTransId="{D9248A6F-796A-4044-A226-6049180CDF5F}"/>
    <dgm:cxn modelId="{315C1926-2A3A-4410-B3AA-028F32B30921}" srcId="{80234A25-3771-49C0-8C9A-4E9649C47FFB}" destId="{637F2F60-98B6-4C19-9D4F-E5B230DFAE8A}" srcOrd="0" destOrd="0" parTransId="{CF4D2455-5671-4484-8C81-9EF6A47E040B}" sibTransId="{DE952462-2E71-4C6A-95B7-00B58DB96078}"/>
    <dgm:cxn modelId="{AD614129-A899-4871-9AF9-DB04BF0D7941}" type="presOf" srcId="{479E3215-E918-400F-80B8-EF927DA3DE63}" destId="{37C4637E-FB31-4D9A-87C2-3CF0AD7D80B9}" srcOrd="0" destOrd="0" presId="urn:microsoft.com/office/officeart/2005/8/layout/hProcess7"/>
    <dgm:cxn modelId="{EC26F73F-8A47-43F5-9F4A-40BA840E4DE7}" type="presOf" srcId="{2FDEC9EC-E263-4F30-9E60-3BCCD9262E20}" destId="{CE942354-BDFB-4A40-B7A3-B44F618E4E52}" srcOrd="0" destOrd="0" presId="urn:microsoft.com/office/officeart/2005/8/layout/hProcess7"/>
    <dgm:cxn modelId="{B14D705C-86CD-495A-88F7-9A545B8F1D33}" type="presOf" srcId="{80234A25-3771-49C0-8C9A-4E9649C47FFB}" destId="{B1206100-F975-41E1-B3B4-1E112E45B5F5}" srcOrd="1" destOrd="0" presId="urn:microsoft.com/office/officeart/2005/8/layout/hProcess7"/>
    <dgm:cxn modelId="{E199C942-AD50-4E81-A282-5B4D23EB5B3B}" type="presOf" srcId="{E4F1922E-1491-42E5-8E3E-DFF69035FA87}" destId="{12A604F1-D0F6-46EE-BFE4-02664FC2CD09}" srcOrd="0" destOrd="0" presId="urn:microsoft.com/office/officeart/2005/8/layout/hProcess7"/>
    <dgm:cxn modelId="{12A7404D-29A0-49B2-9A6F-FCE477DD5423}" type="presOf" srcId="{BCD4FD48-0FBB-414C-8287-61E382D5AC5A}" destId="{F1A68F2A-15E4-4ADF-AC44-88EA2CE5673A}" srcOrd="0" destOrd="0" presId="urn:microsoft.com/office/officeart/2005/8/layout/hProcess7"/>
    <dgm:cxn modelId="{4A0E8470-9DA7-4D64-8BD9-DB10D43FE9FB}" type="presOf" srcId="{80234A25-3771-49C0-8C9A-4E9649C47FFB}" destId="{4887009A-D641-46E8-B91F-2C0466D9D51C}" srcOrd="0" destOrd="0" presId="urn:microsoft.com/office/officeart/2005/8/layout/hProcess7"/>
    <dgm:cxn modelId="{20A74373-CCEC-4081-BECA-8EFDE725AC52}" srcId="{C0D621D8-C5DB-4D80-AB44-F8381760D27B}" destId="{80234A25-3771-49C0-8C9A-4E9649C47FFB}" srcOrd="0" destOrd="0" parTransId="{DB4C6BA3-DC50-4399-B23E-8886D7F626DD}" sibTransId="{C7A2F8D0-3F7B-4262-88D2-BEDE4DBDB1AD}"/>
    <dgm:cxn modelId="{F4C1D675-10BC-4511-B757-CA0D2E04AF24}" type="presOf" srcId="{67F42180-8C06-4345-AA05-30D2940C7191}" destId="{748D4C47-C388-4EBE-9A10-66385673565F}" srcOrd="0" destOrd="0" presId="urn:microsoft.com/office/officeart/2005/8/layout/hProcess7"/>
    <dgm:cxn modelId="{D5BC6D7B-48FE-42E3-B53E-6664FFEFCE57}" type="presOf" srcId="{BCD4FD48-0FBB-414C-8287-61E382D5AC5A}" destId="{71CE3777-EA77-4BDE-8201-8C7B2B32DFD7}" srcOrd="1" destOrd="0" presId="urn:microsoft.com/office/officeart/2005/8/layout/hProcess7"/>
    <dgm:cxn modelId="{17628F82-A10D-4790-AAB0-A78D40A9C776}" srcId="{E839CE7D-6653-4AE7-BE7A-84C8C34102A5}" destId="{E4F1922E-1491-42E5-8E3E-DFF69035FA87}" srcOrd="0" destOrd="0" parTransId="{8CE2DBCF-FD11-4DA7-BA0A-8D5C9CEDCA49}" sibTransId="{DC09BBCF-B5E4-413C-8C5B-3A0F7E20A815}"/>
    <dgm:cxn modelId="{CFCA4E83-A962-4C63-AE91-515B2B49B439}" srcId="{479E3215-E918-400F-80B8-EF927DA3DE63}" destId="{7C348376-E9CF-416D-9C22-DEAEE99BE31F}" srcOrd="0" destOrd="0" parTransId="{B40C070E-B79B-432E-AC64-57689B8CE1E7}" sibTransId="{5833E98F-2E9B-4F3A-A30D-87E1EBDF04FE}"/>
    <dgm:cxn modelId="{56739891-0795-4652-A499-3CE3C392E344}" type="presOf" srcId="{08F65A55-9C58-4843-91A3-CFD361E59B89}" destId="{55703391-B145-49F1-8924-500A694251E6}" srcOrd="0" destOrd="0" presId="urn:microsoft.com/office/officeart/2005/8/layout/hProcess7"/>
    <dgm:cxn modelId="{5BF43494-B67F-4767-948F-DEC5B905F388}" type="presOf" srcId="{2FDEC9EC-E263-4F30-9E60-3BCCD9262E20}" destId="{DF572791-2824-4440-A672-BB778F421E45}" srcOrd="1" destOrd="0" presId="urn:microsoft.com/office/officeart/2005/8/layout/hProcess7"/>
    <dgm:cxn modelId="{B792149B-C716-4E5D-BA1C-1DEFAD2A6245}" srcId="{BCD4FD48-0FBB-414C-8287-61E382D5AC5A}" destId="{67F42180-8C06-4345-AA05-30D2940C7191}" srcOrd="0" destOrd="0" parTransId="{21D18CD9-6011-473F-8ABF-12ADA72FF203}" sibTransId="{475B1106-688A-4E03-B26A-B7B9E9F3EF92}"/>
    <dgm:cxn modelId="{141B36A1-9F52-4D04-B390-124C4C90E883}" type="presOf" srcId="{E839CE7D-6653-4AE7-BE7A-84C8C34102A5}" destId="{CFA7F169-1922-4AD5-AE62-DF96DFE07BA6}" srcOrd="1" destOrd="0" presId="urn:microsoft.com/office/officeart/2005/8/layout/hProcess7"/>
    <dgm:cxn modelId="{1BC637A1-3C33-4CF5-AF6F-D76022A87B14}" type="presOf" srcId="{479E3215-E918-400F-80B8-EF927DA3DE63}" destId="{C4994E6F-DB13-402D-AA0D-4F0A9EF76D77}" srcOrd="1" destOrd="0" presId="urn:microsoft.com/office/officeart/2005/8/layout/hProcess7"/>
    <dgm:cxn modelId="{CE526DA5-D4A8-4E3C-9D49-67175CFEB12B}" type="presOf" srcId="{C0D621D8-C5DB-4D80-AB44-F8381760D27B}" destId="{AB7E7C85-629D-4C88-99AC-5332EC90659F}" srcOrd="0" destOrd="0" presId="urn:microsoft.com/office/officeart/2005/8/layout/hProcess7"/>
    <dgm:cxn modelId="{8A650CAC-8944-434F-A9E2-2125F8B74F92}" type="presOf" srcId="{E839CE7D-6653-4AE7-BE7A-84C8C34102A5}" destId="{0FD0D365-DC66-40A8-B109-7FCC61A16A24}" srcOrd="0" destOrd="0" presId="urn:microsoft.com/office/officeart/2005/8/layout/hProcess7"/>
    <dgm:cxn modelId="{4D5AC8B8-39B6-40F3-912F-FF9218AD1074}" srcId="{C0D621D8-C5DB-4D80-AB44-F8381760D27B}" destId="{479E3215-E918-400F-80B8-EF927DA3DE63}" srcOrd="1" destOrd="0" parTransId="{10343C5E-2A29-4EA1-8ED0-664CF1D062CB}" sibTransId="{B48C88C2-D174-4A26-8773-F50D240A28FD}"/>
    <dgm:cxn modelId="{80331BC2-DC09-41E0-85D3-EEB9EC907293}" type="presOf" srcId="{7C348376-E9CF-416D-9C22-DEAEE99BE31F}" destId="{25DC0F6C-F81E-4DA5-8F8B-3AD0FA921E34}" srcOrd="0" destOrd="0" presId="urn:microsoft.com/office/officeart/2005/8/layout/hProcess7"/>
    <dgm:cxn modelId="{A612CBCD-5CF1-4500-8790-E94543E2CD31}" srcId="{2FDEC9EC-E263-4F30-9E60-3BCCD9262E20}" destId="{08F65A55-9C58-4843-91A3-CFD361E59B89}" srcOrd="0" destOrd="0" parTransId="{E5BE9BDF-3FFC-4A6B-850B-9C4E9928E7C6}" sibTransId="{ACC74C5B-5A62-4F37-AD14-2B5F5CB0AC5E}"/>
    <dgm:cxn modelId="{909EBBE4-7951-4533-80C2-CF8A00BD8F32}" srcId="{C0D621D8-C5DB-4D80-AB44-F8381760D27B}" destId="{BCD4FD48-0FBB-414C-8287-61E382D5AC5A}" srcOrd="4" destOrd="0" parTransId="{F4C2237C-6DA3-437C-B2CB-76E45253AA2E}" sibTransId="{98E5828F-A0CE-4B1D-9528-A4DC8C586190}"/>
    <dgm:cxn modelId="{E0956F54-4AB8-48EA-A790-DD87E5A8BBD4}" type="presParOf" srcId="{AB7E7C85-629D-4C88-99AC-5332EC90659F}" destId="{42826C31-1240-4CAD-95D3-9A86350299C9}" srcOrd="0" destOrd="0" presId="urn:microsoft.com/office/officeart/2005/8/layout/hProcess7"/>
    <dgm:cxn modelId="{F43EE373-C79D-42A6-B513-854ED549F551}" type="presParOf" srcId="{42826C31-1240-4CAD-95D3-9A86350299C9}" destId="{4887009A-D641-46E8-B91F-2C0466D9D51C}" srcOrd="0" destOrd="0" presId="urn:microsoft.com/office/officeart/2005/8/layout/hProcess7"/>
    <dgm:cxn modelId="{5D88E019-BFC0-4D6A-94A5-EB2680CDCDC4}" type="presParOf" srcId="{42826C31-1240-4CAD-95D3-9A86350299C9}" destId="{B1206100-F975-41E1-B3B4-1E112E45B5F5}" srcOrd="1" destOrd="0" presId="urn:microsoft.com/office/officeart/2005/8/layout/hProcess7"/>
    <dgm:cxn modelId="{4F4217D4-072E-4995-88DD-C26F22FF81C2}" type="presParOf" srcId="{42826C31-1240-4CAD-95D3-9A86350299C9}" destId="{D521B6E6-7AB9-4183-AE48-06D8A38151C4}" srcOrd="2" destOrd="0" presId="urn:microsoft.com/office/officeart/2005/8/layout/hProcess7"/>
    <dgm:cxn modelId="{8EB2B382-7ACD-46B0-8580-87E6917F1147}" type="presParOf" srcId="{AB7E7C85-629D-4C88-99AC-5332EC90659F}" destId="{0525A7A5-DB77-4B26-9FA5-7F8629AE813B}" srcOrd="1" destOrd="0" presId="urn:microsoft.com/office/officeart/2005/8/layout/hProcess7"/>
    <dgm:cxn modelId="{FFA96FD2-5D2E-48A9-9F5B-AE2D47C4B641}" type="presParOf" srcId="{AB7E7C85-629D-4C88-99AC-5332EC90659F}" destId="{9E9E911C-62FD-4743-BEB6-96B1DAAC4CB5}" srcOrd="2" destOrd="0" presId="urn:microsoft.com/office/officeart/2005/8/layout/hProcess7"/>
    <dgm:cxn modelId="{FAEFFCA2-42E0-48C6-97E9-41AA281B4CDF}" type="presParOf" srcId="{9E9E911C-62FD-4743-BEB6-96B1DAAC4CB5}" destId="{1E1DBFA6-1400-421D-8FBA-1EAA957B6587}" srcOrd="0" destOrd="0" presId="urn:microsoft.com/office/officeart/2005/8/layout/hProcess7"/>
    <dgm:cxn modelId="{E01AC559-350B-40AF-864D-93ED998178C9}" type="presParOf" srcId="{9E9E911C-62FD-4743-BEB6-96B1DAAC4CB5}" destId="{45147AC1-6983-40EE-AC6E-FE0F01366A4F}" srcOrd="1" destOrd="0" presId="urn:microsoft.com/office/officeart/2005/8/layout/hProcess7"/>
    <dgm:cxn modelId="{DD2E84FB-499F-41D7-B126-CDD8872E7C25}" type="presParOf" srcId="{9E9E911C-62FD-4743-BEB6-96B1DAAC4CB5}" destId="{EF2D3121-D106-4B61-AFDA-CE5CBE34BF17}" srcOrd="2" destOrd="0" presId="urn:microsoft.com/office/officeart/2005/8/layout/hProcess7"/>
    <dgm:cxn modelId="{131C0084-8726-4B2C-90A0-D2F567FB99F7}" type="presParOf" srcId="{AB7E7C85-629D-4C88-99AC-5332EC90659F}" destId="{06DABF58-F479-4859-9301-219C3AEEA778}" srcOrd="3" destOrd="0" presId="urn:microsoft.com/office/officeart/2005/8/layout/hProcess7"/>
    <dgm:cxn modelId="{9EE0FB1F-F78F-49B3-AFB9-1AB2B285D9E7}" type="presParOf" srcId="{AB7E7C85-629D-4C88-99AC-5332EC90659F}" destId="{0F24359E-1FC6-456E-A3ED-BDEB1EE5DC74}" srcOrd="4" destOrd="0" presId="urn:microsoft.com/office/officeart/2005/8/layout/hProcess7"/>
    <dgm:cxn modelId="{F348C9C9-C036-4DD4-9D0B-9574B5CF78B1}" type="presParOf" srcId="{0F24359E-1FC6-456E-A3ED-BDEB1EE5DC74}" destId="{37C4637E-FB31-4D9A-87C2-3CF0AD7D80B9}" srcOrd="0" destOrd="0" presId="urn:microsoft.com/office/officeart/2005/8/layout/hProcess7"/>
    <dgm:cxn modelId="{EA77DC30-9415-4935-9E72-CEA4E4696BB3}" type="presParOf" srcId="{0F24359E-1FC6-456E-A3ED-BDEB1EE5DC74}" destId="{C4994E6F-DB13-402D-AA0D-4F0A9EF76D77}" srcOrd="1" destOrd="0" presId="urn:microsoft.com/office/officeart/2005/8/layout/hProcess7"/>
    <dgm:cxn modelId="{D68F5809-9BF7-44F8-A745-0B9803259A67}" type="presParOf" srcId="{0F24359E-1FC6-456E-A3ED-BDEB1EE5DC74}" destId="{25DC0F6C-F81E-4DA5-8F8B-3AD0FA921E34}" srcOrd="2" destOrd="0" presId="urn:microsoft.com/office/officeart/2005/8/layout/hProcess7"/>
    <dgm:cxn modelId="{52D55BA8-FAE2-4FE8-86C0-0ED410BA3335}" type="presParOf" srcId="{AB7E7C85-629D-4C88-99AC-5332EC90659F}" destId="{6F1210B8-537A-4FD9-99D6-9995F6F64516}" srcOrd="5" destOrd="0" presId="urn:microsoft.com/office/officeart/2005/8/layout/hProcess7"/>
    <dgm:cxn modelId="{814B97D1-A893-4A25-86F7-DF01AD7A03AF}" type="presParOf" srcId="{AB7E7C85-629D-4C88-99AC-5332EC90659F}" destId="{ACA4B46E-F973-4E0C-87C0-3AE66652BA8B}" srcOrd="6" destOrd="0" presId="urn:microsoft.com/office/officeart/2005/8/layout/hProcess7"/>
    <dgm:cxn modelId="{42C81832-3956-41DD-B12E-FDCB9099BB7B}" type="presParOf" srcId="{ACA4B46E-F973-4E0C-87C0-3AE66652BA8B}" destId="{946D4766-001B-4DAC-907E-89743511CA44}" srcOrd="0" destOrd="0" presId="urn:microsoft.com/office/officeart/2005/8/layout/hProcess7"/>
    <dgm:cxn modelId="{7F4D58BD-E871-4450-83E0-4DD7ED9CD4CA}" type="presParOf" srcId="{ACA4B46E-F973-4E0C-87C0-3AE66652BA8B}" destId="{4E1C3506-96B6-4F37-B1CD-6A4F88B2FB29}" srcOrd="1" destOrd="0" presId="urn:microsoft.com/office/officeart/2005/8/layout/hProcess7"/>
    <dgm:cxn modelId="{8F9DBC2F-34D6-47C9-93C6-7BA82D6C40F4}" type="presParOf" srcId="{ACA4B46E-F973-4E0C-87C0-3AE66652BA8B}" destId="{35AEAB4C-7257-4052-8C30-8E1DF5939C43}" srcOrd="2" destOrd="0" presId="urn:microsoft.com/office/officeart/2005/8/layout/hProcess7"/>
    <dgm:cxn modelId="{E615494E-6F6A-471E-9305-F59CD4FF99D6}" type="presParOf" srcId="{AB7E7C85-629D-4C88-99AC-5332EC90659F}" destId="{E6CB05D1-C213-4FD9-B2C7-41BC947518E6}" srcOrd="7" destOrd="0" presId="urn:microsoft.com/office/officeart/2005/8/layout/hProcess7"/>
    <dgm:cxn modelId="{18BA9F10-D0A3-418B-ACC4-7B8FC6F2D5D0}" type="presParOf" srcId="{AB7E7C85-629D-4C88-99AC-5332EC90659F}" destId="{A0BF8A07-8F9C-4976-8D2A-AC1B14A21948}" srcOrd="8" destOrd="0" presId="urn:microsoft.com/office/officeart/2005/8/layout/hProcess7"/>
    <dgm:cxn modelId="{9C1767E9-2790-4A51-8F50-C2C77E463ACA}" type="presParOf" srcId="{A0BF8A07-8F9C-4976-8D2A-AC1B14A21948}" destId="{0FD0D365-DC66-40A8-B109-7FCC61A16A24}" srcOrd="0" destOrd="0" presId="urn:microsoft.com/office/officeart/2005/8/layout/hProcess7"/>
    <dgm:cxn modelId="{A3893C83-327B-4776-8230-91A9DB239689}" type="presParOf" srcId="{A0BF8A07-8F9C-4976-8D2A-AC1B14A21948}" destId="{CFA7F169-1922-4AD5-AE62-DF96DFE07BA6}" srcOrd="1" destOrd="0" presId="urn:microsoft.com/office/officeart/2005/8/layout/hProcess7"/>
    <dgm:cxn modelId="{0C7F608C-A1DC-4B51-9E02-5C70FFF61659}" type="presParOf" srcId="{A0BF8A07-8F9C-4976-8D2A-AC1B14A21948}" destId="{12A604F1-D0F6-46EE-BFE4-02664FC2CD09}" srcOrd="2" destOrd="0" presId="urn:microsoft.com/office/officeart/2005/8/layout/hProcess7"/>
    <dgm:cxn modelId="{447402CA-FAC1-45DA-8EAE-CEC843F0D6E9}" type="presParOf" srcId="{AB7E7C85-629D-4C88-99AC-5332EC90659F}" destId="{811EB54E-3174-4EB1-A65E-94A27FD16546}" srcOrd="9" destOrd="0" presId="urn:microsoft.com/office/officeart/2005/8/layout/hProcess7"/>
    <dgm:cxn modelId="{5A4B2FF8-E681-4368-BE4A-4DC609EDBE4E}" type="presParOf" srcId="{AB7E7C85-629D-4C88-99AC-5332EC90659F}" destId="{9A4EFC4C-A2A9-4853-904C-F5446507C76D}" srcOrd="10" destOrd="0" presId="urn:microsoft.com/office/officeart/2005/8/layout/hProcess7"/>
    <dgm:cxn modelId="{023C6224-1808-4D99-A36C-406607CAE591}" type="presParOf" srcId="{9A4EFC4C-A2A9-4853-904C-F5446507C76D}" destId="{6BFAB82F-D9CF-46BD-852B-759E8A12658E}" srcOrd="0" destOrd="0" presId="urn:microsoft.com/office/officeart/2005/8/layout/hProcess7"/>
    <dgm:cxn modelId="{33A320CE-58FA-4F54-9A0A-1C490ADF59F5}" type="presParOf" srcId="{9A4EFC4C-A2A9-4853-904C-F5446507C76D}" destId="{4D360DA9-B35D-43C4-88CD-41E27857268D}" srcOrd="1" destOrd="0" presId="urn:microsoft.com/office/officeart/2005/8/layout/hProcess7"/>
    <dgm:cxn modelId="{669BDB0A-0BB1-41A6-8022-E554E479ACE6}" type="presParOf" srcId="{9A4EFC4C-A2A9-4853-904C-F5446507C76D}" destId="{85D9B75E-ACF0-47D9-979C-03353D791E2F}" srcOrd="2" destOrd="0" presId="urn:microsoft.com/office/officeart/2005/8/layout/hProcess7"/>
    <dgm:cxn modelId="{01AC5FCF-71B8-4273-8951-691EE732E029}" type="presParOf" srcId="{AB7E7C85-629D-4C88-99AC-5332EC90659F}" destId="{8B0C94AD-8280-4993-95A6-BEB78065E61B}" srcOrd="11" destOrd="0" presId="urn:microsoft.com/office/officeart/2005/8/layout/hProcess7"/>
    <dgm:cxn modelId="{DE85B8C4-24D1-4C8C-96FD-CAD0C12C4215}" type="presParOf" srcId="{AB7E7C85-629D-4C88-99AC-5332EC90659F}" destId="{961DF4EA-702D-4F57-82E5-BD34AD9BA32A}" srcOrd="12" destOrd="0" presId="urn:microsoft.com/office/officeart/2005/8/layout/hProcess7"/>
    <dgm:cxn modelId="{6509F617-8D42-4A65-8020-45F64B795471}" type="presParOf" srcId="{961DF4EA-702D-4F57-82E5-BD34AD9BA32A}" destId="{CE942354-BDFB-4A40-B7A3-B44F618E4E52}" srcOrd="0" destOrd="0" presId="urn:microsoft.com/office/officeart/2005/8/layout/hProcess7"/>
    <dgm:cxn modelId="{DA52D8EB-6D5E-4BD0-8118-2804207E9690}" type="presParOf" srcId="{961DF4EA-702D-4F57-82E5-BD34AD9BA32A}" destId="{DF572791-2824-4440-A672-BB778F421E45}" srcOrd="1" destOrd="0" presId="urn:microsoft.com/office/officeart/2005/8/layout/hProcess7"/>
    <dgm:cxn modelId="{441EFBC1-2DF2-4F7E-AB6B-86DB7B0B6EB4}" type="presParOf" srcId="{961DF4EA-702D-4F57-82E5-BD34AD9BA32A}" destId="{55703391-B145-49F1-8924-500A694251E6}" srcOrd="2" destOrd="0" presId="urn:microsoft.com/office/officeart/2005/8/layout/hProcess7"/>
    <dgm:cxn modelId="{EB2E677D-A87B-4287-B961-84FF41466EA1}" type="presParOf" srcId="{AB7E7C85-629D-4C88-99AC-5332EC90659F}" destId="{099A2C4E-A2E0-43C8-ACE2-83FC97A5503B}" srcOrd="13" destOrd="0" presId="urn:microsoft.com/office/officeart/2005/8/layout/hProcess7"/>
    <dgm:cxn modelId="{C75C00C5-682E-4F9A-9AB0-02F4C2EB0D94}" type="presParOf" srcId="{AB7E7C85-629D-4C88-99AC-5332EC90659F}" destId="{D33589B0-9564-46E9-AEAB-FF8C07833C7E}" srcOrd="14" destOrd="0" presId="urn:microsoft.com/office/officeart/2005/8/layout/hProcess7"/>
    <dgm:cxn modelId="{0B168A07-E1BE-4638-A511-4F4228D5EA2F}" type="presParOf" srcId="{D33589B0-9564-46E9-AEAB-FF8C07833C7E}" destId="{B25001AA-A0E4-4FEE-9B9E-73F1DEDD84BC}" srcOrd="0" destOrd="0" presId="urn:microsoft.com/office/officeart/2005/8/layout/hProcess7"/>
    <dgm:cxn modelId="{AFCC28C5-DCF6-4AEB-8E39-8AA1C6F3154A}" type="presParOf" srcId="{D33589B0-9564-46E9-AEAB-FF8C07833C7E}" destId="{160D1D67-83F0-440B-85DD-BDA27772CA04}" srcOrd="1" destOrd="0" presId="urn:microsoft.com/office/officeart/2005/8/layout/hProcess7"/>
    <dgm:cxn modelId="{831C42C9-F636-4442-B54A-4DB037F9574F}" type="presParOf" srcId="{D33589B0-9564-46E9-AEAB-FF8C07833C7E}" destId="{3A8C24BC-1B63-446D-B445-6D7476601F3F}" srcOrd="2" destOrd="0" presId="urn:microsoft.com/office/officeart/2005/8/layout/hProcess7"/>
    <dgm:cxn modelId="{596343E6-EC0D-493C-A109-99B7593907EF}" type="presParOf" srcId="{AB7E7C85-629D-4C88-99AC-5332EC90659F}" destId="{FE0AA07C-C302-4E3B-9511-7036F645E500}" srcOrd="15" destOrd="0" presId="urn:microsoft.com/office/officeart/2005/8/layout/hProcess7"/>
    <dgm:cxn modelId="{8019BFCD-E9DC-4A7D-8E43-93BBD06BC308}" type="presParOf" srcId="{AB7E7C85-629D-4C88-99AC-5332EC90659F}" destId="{B9ECB5B5-AC47-4CC7-81B6-05B6FC325EDC}" srcOrd="16" destOrd="0" presId="urn:microsoft.com/office/officeart/2005/8/layout/hProcess7"/>
    <dgm:cxn modelId="{F247B28B-9083-4024-8BEA-F7D992C81A42}" type="presParOf" srcId="{B9ECB5B5-AC47-4CC7-81B6-05B6FC325EDC}" destId="{F1A68F2A-15E4-4ADF-AC44-88EA2CE5673A}" srcOrd="0" destOrd="0" presId="urn:microsoft.com/office/officeart/2005/8/layout/hProcess7"/>
    <dgm:cxn modelId="{CA12ACE9-D6CF-4549-8AA7-D94AB31B4E12}" type="presParOf" srcId="{B9ECB5B5-AC47-4CC7-81B6-05B6FC325EDC}" destId="{71CE3777-EA77-4BDE-8201-8C7B2B32DFD7}" srcOrd="1" destOrd="0" presId="urn:microsoft.com/office/officeart/2005/8/layout/hProcess7"/>
    <dgm:cxn modelId="{F61F8D32-EC14-4174-AC3B-4E7B441330B2}" type="presParOf" srcId="{B9ECB5B5-AC47-4CC7-81B6-05B6FC325EDC}" destId="{748D4C47-C388-4EBE-9A10-66385673565F}"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E310C6-0653-412D-99CC-91692512DE1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21522796-57B7-4237-8140-F9BF0982C2FE}">
      <dgm:prSet phldrT="[Tekst]"/>
      <dgm:spPr>
        <a:solidFill>
          <a:srgbClr val="94C7B0"/>
        </a:solidFill>
        <a:ln>
          <a:noFill/>
        </a:ln>
      </dgm:spPr>
      <dgm:t>
        <a:bodyPr/>
        <a:lstStyle/>
        <a:p>
          <a:r>
            <a:rPr lang="en-GB" b="1" noProof="0" dirty="0"/>
            <a:t>Leçons</a:t>
          </a:r>
        </a:p>
      </dgm:t>
    </dgm:pt>
    <dgm:pt modelId="{D0EA40B6-80B2-42E1-816D-5A07760F90F9}" type="parTrans" cxnId="{9CDC30AC-F953-4715-9274-B2EC98834AD3}">
      <dgm:prSet/>
      <dgm:spPr/>
      <dgm:t>
        <a:bodyPr/>
        <a:lstStyle/>
        <a:p>
          <a:endParaRPr lang="en-GB"/>
        </a:p>
      </dgm:t>
    </dgm:pt>
    <dgm:pt modelId="{10A2968A-59E0-4D2A-BF78-7F4717D793E9}" type="sibTrans" cxnId="{9CDC30AC-F953-4715-9274-B2EC98834AD3}">
      <dgm:prSet/>
      <dgm:spPr/>
      <dgm:t>
        <a:bodyPr/>
        <a:lstStyle/>
        <a:p>
          <a:endParaRPr lang="en-GB"/>
        </a:p>
      </dgm:t>
    </dgm:pt>
    <dgm:pt modelId="{A26BAB58-03E5-4045-B4CF-653C3573519C}">
      <dgm:prSet phldrT="[Tekst]"/>
      <dgm:spPr>
        <a:solidFill>
          <a:srgbClr val="94C7B0"/>
        </a:solidFill>
        <a:ln>
          <a:noFill/>
        </a:ln>
      </dgm:spPr>
      <dgm:t>
        <a:bodyPr/>
        <a:lstStyle/>
        <a:p>
          <a:r>
            <a:rPr lang="en-GB" b="1" noProof="0" dirty="0"/>
            <a:t>Modèles</a:t>
          </a:r>
        </a:p>
      </dgm:t>
    </dgm:pt>
    <dgm:pt modelId="{F7CBA245-9F71-4BD4-B98D-2B19FC6BA1ED}" type="parTrans" cxnId="{9933178E-4B26-42F5-8E04-46B4F4712A14}">
      <dgm:prSet/>
      <dgm:spPr/>
      <dgm:t>
        <a:bodyPr/>
        <a:lstStyle/>
        <a:p>
          <a:endParaRPr lang="en-GB"/>
        </a:p>
      </dgm:t>
    </dgm:pt>
    <dgm:pt modelId="{0189CCEE-46A8-4EE2-B6D9-384C3B85C205}" type="sibTrans" cxnId="{9933178E-4B26-42F5-8E04-46B4F4712A14}">
      <dgm:prSet/>
      <dgm:spPr/>
      <dgm:t>
        <a:bodyPr/>
        <a:lstStyle/>
        <a:p>
          <a:endParaRPr lang="en-GB"/>
        </a:p>
      </dgm:t>
    </dgm:pt>
    <dgm:pt modelId="{5C584E51-96EF-4E9D-AFA4-97EB0B51C937}">
      <dgm:prSet phldrT="[Tekst]" custT="1"/>
      <dgm:spPr>
        <a:solidFill>
          <a:srgbClr val="B6D1E1">
            <a:alpha val="90000"/>
          </a:srgbClr>
        </a:solidFill>
      </dgm:spPr>
      <dgm:t>
        <a:bodyPr/>
        <a:lstStyle/>
        <a:p>
          <a:pPr>
            <a:buNone/>
          </a:pPr>
          <a:r>
            <a:rPr lang="en-GB" sz="1800" b="1" noProof="0" dirty="0"/>
            <a:t>     </a:t>
          </a:r>
          <a:r>
            <a:rPr lang="en-GB" sz="1700" b="1" noProof="0" dirty="0"/>
            <a:t>Recherchez des modèles </a:t>
          </a:r>
          <a:r>
            <a:rPr lang="en-GB" sz="1700" noProof="0" dirty="0"/>
            <a:t>dans la façon dont vous résolvez les problèmes. Ils peuvent montrer comment vous abordez les défis. Soyez conscient des domaines dans lesquels vous pourriez avoir besoin d'aide ou de nouvelles compétences, dans les affaires, la production, les ventes, etc.</a:t>
          </a:r>
        </a:p>
      </dgm:t>
    </dgm:pt>
    <dgm:pt modelId="{4D368B31-6282-452C-8040-430B1C4E4F6D}" type="parTrans" cxnId="{84087FBF-47E8-4CA4-BE8E-9CC2A4A8AAC0}">
      <dgm:prSet/>
      <dgm:spPr/>
      <dgm:t>
        <a:bodyPr/>
        <a:lstStyle/>
        <a:p>
          <a:endParaRPr lang="en-GB"/>
        </a:p>
      </dgm:t>
    </dgm:pt>
    <dgm:pt modelId="{28E52076-9535-438C-9A6D-7D1C20171404}" type="sibTrans" cxnId="{84087FBF-47E8-4CA4-BE8E-9CC2A4A8AAC0}">
      <dgm:prSet/>
      <dgm:spPr/>
      <dgm:t>
        <a:bodyPr/>
        <a:lstStyle/>
        <a:p>
          <a:endParaRPr lang="en-GB"/>
        </a:p>
      </dgm:t>
    </dgm:pt>
    <dgm:pt modelId="{91BE9AF8-E3C6-4324-BC60-9D318BAA61CD}">
      <dgm:prSet phldrT="[Tekst]"/>
      <dgm:spPr>
        <a:solidFill>
          <a:srgbClr val="94C7B0"/>
        </a:solidFill>
        <a:ln>
          <a:noFill/>
        </a:ln>
      </dgm:spPr>
      <dgm:t>
        <a:bodyPr/>
        <a:lstStyle/>
        <a:p>
          <a:r>
            <a:rPr lang="en-GB" b="1" noProof="0" dirty="0"/>
            <a:t>Passion</a:t>
          </a:r>
          <a:endParaRPr lang="en-GB" noProof="0" dirty="0"/>
        </a:p>
      </dgm:t>
    </dgm:pt>
    <dgm:pt modelId="{CD0F9CE8-70F6-494F-B279-9D8E302764D2}" type="parTrans" cxnId="{E1392CE1-976E-46B6-BE9B-8D12EA9B7F68}">
      <dgm:prSet/>
      <dgm:spPr/>
      <dgm:t>
        <a:bodyPr/>
        <a:lstStyle/>
        <a:p>
          <a:endParaRPr lang="en-GB"/>
        </a:p>
      </dgm:t>
    </dgm:pt>
    <dgm:pt modelId="{3A2418D3-F559-416D-AEFD-D8835F783857}" type="sibTrans" cxnId="{E1392CE1-976E-46B6-BE9B-8D12EA9B7F68}">
      <dgm:prSet/>
      <dgm:spPr/>
      <dgm:t>
        <a:bodyPr/>
        <a:lstStyle/>
        <a:p>
          <a:endParaRPr lang="en-GB"/>
        </a:p>
      </dgm:t>
    </dgm:pt>
    <dgm:pt modelId="{27C7257B-6CB0-4ACA-B993-D562338C2BD1}">
      <dgm:prSet phldrT="[Tekst]" custT="1"/>
      <dgm:spPr>
        <a:solidFill>
          <a:srgbClr val="B6D1E1">
            <a:alpha val="90000"/>
          </a:srgbClr>
        </a:solidFill>
      </dgm:spPr>
      <dgm:t>
        <a:bodyPr/>
        <a:lstStyle/>
        <a:p>
          <a:pPr>
            <a:buNone/>
          </a:pPr>
          <a:r>
            <a:rPr lang="en-GB" sz="1700" b="1" noProof="0" dirty="0"/>
            <a:t>   Votre créneau </a:t>
          </a:r>
          <a:r>
            <a:rPr lang="en-GB" sz="1700" b="0" noProof="0" dirty="0"/>
            <a:t>provient souvent de vos antécédents personnels ou culturels</a:t>
          </a:r>
          <a:r>
            <a:rPr lang="en-GB" sz="1700" noProof="0" dirty="0"/>
            <a:t>, de vos centres d'intérêt et de vos aptitudes naturelles. Suivez ce qui a du sens et de la valeur pour vous.</a:t>
          </a:r>
        </a:p>
      </dgm:t>
    </dgm:pt>
    <dgm:pt modelId="{4D93B5D8-9293-42AE-B63F-85E818E76508}" type="parTrans" cxnId="{CB67C318-EA64-423A-9EE3-A380C89ABD1F}">
      <dgm:prSet/>
      <dgm:spPr/>
      <dgm:t>
        <a:bodyPr/>
        <a:lstStyle/>
        <a:p>
          <a:endParaRPr lang="en-GB"/>
        </a:p>
      </dgm:t>
    </dgm:pt>
    <dgm:pt modelId="{9B97DD3D-C436-4BDA-910C-BA25699B0802}" type="sibTrans" cxnId="{CB67C318-EA64-423A-9EE3-A380C89ABD1F}">
      <dgm:prSet/>
      <dgm:spPr/>
      <dgm:t>
        <a:bodyPr/>
        <a:lstStyle/>
        <a:p>
          <a:endParaRPr lang="en-GB"/>
        </a:p>
      </dgm:t>
    </dgm:pt>
    <dgm:pt modelId="{F79DF0EC-D4DC-48E5-8369-D3A7E2A1E015}">
      <dgm:prSet phldrT="[Tekst]" custT="1"/>
      <dgm:spPr>
        <a:solidFill>
          <a:srgbClr val="B6D1E1">
            <a:alpha val="90000"/>
          </a:srgbClr>
        </a:solidFill>
      </dgm:spPr>
      <dgm:t>
        <a:bodyPr/>
        <a:lstStyle/>
        <a:p>
          <a:pPr>
            <a:buNone/>
          </a:pPr>
          <a:r>
            <a:rPr lang="en-GB" sz="1800" b="1" noProof="0" dirty="0"/>
            <a:t>    Identifiez les leçons importantes que </a:t>
          </a:r>
          <a:r>
            <a:rPr lang="en-GB" sz="1800" noProof="0" dirty="0"/>
            <a:t>vous avez tirées de votre expérience de vie, de votre culture et de votre travail. Utilisez-les pour donner forme à votre idée d'entreprise alimentaire et tirez parti de vos points forts.</a:t>
          </a:r>
        </a:p>
      </dgm:t>
    </dgm:pt>
    <dgm:pt modelId="{81832A90-D7D7-41E4-AED6-BABA9CACEF35}" type="parTrans" cxnId="{1A56AC44-CF94-4F7A-B22D-49EFCC55ABA6}">
      <dgm:prSet/>
      <dgm:spPr/>
      <dgm:t>
        <a:bodyPr/>
        <a:lstStyle/>
        <a:p>
          <a:endParaRPr lang="en-GB"/>
        </a:p>
      </dgm:t>
    </dgm:pt>
    <dgm:pt modelId="{E334E80B-5118-42D7-8F82-CF4843C9C865}" type="sibTrans" cxnId="{1A56AC44-CF94-4F7A-B22D-49EFCC55ABA6}">
      <dgm:prSet/>
      <dgm:spPr/>
      <dgm:t>
        <a:bodyPr/>
        <a:lstStyle/>
        <a:p>
          <a:endParaRPr lang="en-GB"/>
        </a:p>
      </dgm:t>
    </dgm:pt>
    <dgm:pt modelId="{ECC7AD0A-B2FB-4FF6-8DE4-9862F1FDDA92}" type="pres">
      <dgm:prSet presAssocID="{9DE310C6-0653-412D-99CC-91692512DE16}" presName="Name0" presStyleCnt="0">
        <dgm:presLayoutVars>
          <dgm:dir/>
          <dgm:animLvl val="lvl"/>
          <dgm:resizeHandles/>
        </dgm:presLayoutVars>
      </dgm:prSet>
      <dgm:spPr/>
    </dgm:pt>
    <dgm:pt modelId="{A50CDAB0-B3F6-4C58-997A-8FCC9F70E34A}" type="pres">
      <dgm:prSet presAssocID="{21522796-57B7-4237-8140-F9BF0982C2FE}" presName="linNode" presStyleCnt="0"/>
      <dgm:spPr/>
    </dgm:pt>
    <dgm:pt modelId="{125A7A25-98F6-4B0D-BD6E-8329505053AF}" type="pres">
      <dgm:prSet presAssocID="{21522796-57B7-4237-8140-F9BF0982C2FE}" presName="parentShp" presStyleLbl="node1" presStyleIdx="0" presStyleCnt="3" custScaleX="54042">
        <dgm:presLayoutVars>
          <dgm:bulletEnabled val="1"/>
        </dgm:presLayoutVars>
      </dgm:prSet>
      <dgm:spPr/>
    </dgm:pt>
    <dgm:pt modelId="{8B86772C-293B-426A-A3A2-79C275C4ADFF}" type="pres">
      <dgm:prSet presAssocID="{21522796-57B7-4237-8140-F9BF0982C2FE}" presName="childShp" presStyleLbl="bgAccFollowNode1" presStyleIdx="0" presStyleCnt="3" custScaleX="130639">
        <dgm:presLayoutVars>
          <dgm:bulletEnabled val="1"/>
        </dgm:presLayoutVars>
      </dgm:prSet>
      <dgm:spPr/>
    </dgm:pt>
    <dgm:pt modelId="{9BEF1039-113D-4058-A402-A4D73C88E5DF}" type="pres">
      <dgm:prSet presAssocID="{10A2968A-59E0-4D2A-BF78-7F4717D793E9}" presName="spacing" presStyleCnt="0"/>
      <dgm:spPr/>
    </dgm:pt>
    <dgm:pt modelId="{828E76F2-E65E-40F7-B01D-2A8ACE3FF09A}" type="pres">
      <dgm:prSet presAssocID="{A26BAB58-03E5-4045-B4CF-653C3573519C}" presName="linNode" presStyleCnt="0"/>
      <dgm:spPr/>
    </dgm:pt>
    <dgm:pt modelId="{E083C6A7-7FEB-4775-8771-C81A50150B1E}" type="pres">
      <dgm:prSet presAssocID="{A26BAB58-03E5-4045-B4CF-653C3573519C}" presName="parentShp" presStyleLbl="node1" presStyleIdx="1" presStyleCnt="3" custScaleX="53854">
        <dgm:presLayoutVars>
          <dgm:bulletEnabled val="1"/>
        </dgm:presLayoutVars>
      </dgm:prSet>
      <dgm:spPr/>
    </dgm:pt>
    <dgm:pt modelId="{C18B6170-D13D-4CA0-8D0B-AE9E210A6429}" type="pres">
      <dgm:prSet presAssocID="{A26BAB58-03E5-4045-B4CF-653C3573519C}" presName="childShp" presStyleLbl="bgAccFollowNode1" presStyleIdx="1" presStyleCnt="3" custScaleX="130764">
        <dgm:presLayoutVars>
          <dgm:bulletEnabled val="1"/>
        </dgm:presLayoutVars>
      </dgm:prSet>
      <dgm:spPr/>
    </dgm:pt>
    <dgm:pt modelId="{5DF4D1D4-8862-464F-B9CC-199C70452998}" type="pres">
      <dgm:prSet presAssocID="{0189CCEE-46A8-4EE2-B6D9-384C3B85C205}" presName="spacing" presStyleCnt="0"/>
      <dgm:spPr/>
    </dgm:pt>
    <dgm:pt modelId="{4AE65769-E8F3-42A6-BDCF-BEE5AA18542B}" type="pres">
      <dgm:prSet presAssocID="{91BE9AF8-E3C6-4324-BC60-9D318BAA61CD}" presName="linNode" presStyleCnt="0"/>
      <dgm:spPr/>
    </dgm:pt>
    <dgm:pt modelId="{C73253B2-CB29-4A76-BC30-863DFA2789E1}" type="pres">
      <dgm:prSet presAssocID="{91BE9AF8-E3C6-4324-BC60-9D318BAA61CD}" presName="parentShp" presStyleLbl="node1" presStyleIdx="2" presStyleCnt="3" custScaleX="53684">
        <dgm:presLayoutVars>
          <dgm:bulletEnabled val="1"/>
        </dgm:presLayoutVars>
      </dgm:prSet>
      <dgm:spPr/>
    </dgm:pt>
    <dgm:pt modelId="{03F1AB43-5511-4167-924D-1C6B26295531}" type="pres">
      <dgm:prSet presAssocID="{91BE9AF8-E3C6-4324-BC60-9D318BAA61CD}" presName="childShp" presStyleLbl="bgAccFollowNode1" presStyleIdx="2" presStyleCnt="3" custScaleX="130877">
        <dgm:presLayoutVars>
          <dgm:bulletEnabled val="1"/>
        </dgm:presLayoutVars>
      </dgm:prSet>
      <dgm:spPr/>
    </dgm:pt>
  </dgm:ptLst>
  <dgm:cxnLst>
    <dgm:cxn modelId="{50590211-CD2D-4504-A7CC-AD9E4E742E29}" type="presOf" srcId="{27C7257B-6CB0-4ACA-B993-D562338C2BD1}" destId="{03F1AB43-5511-4167-924D-1C6B26295531}" srcOrd="0" destOrd="0" presId="urn:microsoft.com/office/officeart/2005/8/layout/vList6"/>
    <dgm:cxn modelId="{CB67C318-EA64-423A-9EE3-A380C89ABD1F}" srcId="{91BE9AF8-E3C6-4324-BC60-9D318BAA61CD}" destId="{27C7257B-6CB0-4ACA-B993-D562338C2BD1}" srcOrd="0" destOrd="0" parTransId="{4D93B5D8-9293-42AE-B63F-85E818E76508}" sibTransId="{9B97DD3D-C436-4BDA-910C-BA25699B0802}"/>
    <dgm:cxn modelId="{BBEF8525-92FA-48E0-9807-0D05676F5497}" type="presOf" srcId="{9DE310C6-0653-412D-99CC-91692512DE16}" destId="{ECC7AD0A-B2FB-4FF6-8DE4-9862F1FDDA92}" srcOrd="0" destOrd="0" presId="urn:microsoft.com/office/officeart/2005/8/layout/vList6"/>
    <dgm:cxn modelId="{3EB6395E-0D66-4696-BAFE-6010B836B574}" type="presOf" srcId="{5C584E51-96EF-4E9D-AFA4-97EB0B51C937}" destId="{C18B6170-D13D-4CA0-8D0B-AE9E210A6429}" srcOrd="0" destOrd="0" presId="urn:microsoft.com/office/officeart/2005/8/layout/vList6"/>
    <dgm:cxn modelId="{1A56AC44-CF94-4F7A-B22D-49EFCC55ABA6}" srcId="{21522796-57B7-4237-8140-F9BF0982C2FE}" destId="{F79DF0EC-D4DC-48E5-8369-D3A7E2A1E015}" srcOrd="0" destOrd="0" parTransId="{81832A90-D7D7-41E4-AED6-BABA9CACEF35}" sibTransId="{E334E80B-5118-42D7-8F82-CF4843C9C865}"/>
    <dgm:cxn modelId="{78AB5580-7BF7-45B9-BBA4-BAEEDE6DE6AD}" type="presOf" srcId="{21522796-57B7-4237-8140-F9BF0982C2FE}" destId="{125A7A25-98F6-4B0D-BD6E-8329505053AF}" srcOrd="0" destOrd="0" presId="urn:microsoft.com/office/officeart/2005/8/layout/vList6"/>
    <dgm:cxn modelId="{9933178E-4B26-42F5-8E04-46B4F4712A14}" srcId="{9DE310C6-0653-412D-99CC-91692512DE16}" destId="{A26BAB58-03E5-4045-B4CF-653C3573519C}" srcOrd="1" destOrd="0" parTransId="{F7CBA245-9F71-4BD4-B98D-2B19FC6BA1ED}" sibTransId="{0189CCEE-46A8-4EE2-B6D9-384C3B85C205}"/>
    <dgm:cxn modelId="{1A9C2D90-BD10-4C54-BE3E-C003002387A6}" type="presOf" srcId="{F79DF0EC-D4DC-48E5-8369-D3A7E2A1E015}" destId="{8B86772C-293B-426A-A3A2-79C275C4ADFF}" srcOrd="0" destOrd="0" presId="urn:microsoft.com/office/officeart/2005/8/layout/vList6"/>
    <dgm:cxn modelId="{9CDC30AC-F953-4715-9274-B2EC98834AD3}" srcId="{9DE310C6-0653-412D-99CC-91692512DE16}" destId="{21522796-57B7-4237-8140-F9BF0982C2FE}" srcOrd="0" destOrd="0" parTransId="{D0EA40B6-80B2-42E1-816D-5A07760F90F9}" sibTransId="{10A2968A-59E0-4D2A-BF78-7F4717D793E9}"/>
    <dgm:cxn modelId="{84087FBF-47E8-4CA4-BE8E-9CC2A4A8AAC0}" srcId="{A26BAB58-03E5-4045-B4CF-653C3573519C}" destId="{5C584E51-96EF-4E9D-AFA4-97EB0B51C937}" srcOrd="0" destOrd="0" parTransId="{4D368B31-6282-452C-8040-430B1C4E4F6D}" sibTransId="{28E52076-9535-438C-9A6D-7D1C20171404}"/>
    <dgm:cxn modelId="{F63998D7-CBB9-479D-8C4D-5CE76F445E49}" type="presOf" srcId="{A26BAB58-03E5-4045-B4CF-653C3573519C}" destId="{E083C6A7-7FEB-4775-8771-C81A50150B1E}" srcOrd="0" destOrd="0" presId="urn:microsoft.com/office/officeart/2005/8/layout/vList6"/>
    <dgm:cxn modelId="{E1392CE1-976E-46B6-BE9B-8D12EA9B7F68}" srcId="{9DE310C6-0653-412D-99CC-91692512DE16}" destId="{91BE9AF8-E3C6-4324-BC60-9D318BAA61CD}" srcOrd="2" destOrd="0" parTransId="{CD0F9CE8-70F6-494F-B279-9D8E302764D2}" sibTransId="{3A2418D3-F559-416D-AEFD-D8835F783857}"/>
    <dgm:cxn modelId="{EA4B3CE9-F415-409D-88B8-142E44171BC3}" type="presOf" srcId="{91BE9AF8-E3C6-4324-BC60-9D318BAA61CD}" destId="{C73253B2-CB29-4A76-BC30-863DFA2789E1}" srcOrd="0" destOrd="0" presId="urn:microsoft.com/office/officeart/2005/8/layout/vList6"/>
    <dgm:cxn modelId="{0E85D949-2703-4886-8983-87F9BDECB498}" type="presParOf" srcId="{ECC7AD0A-B2FB-4FF6-8DE4-9862F1FDDA92}" destId="{A50CDAB0-B3F6-4C58-997A-8FCC9F70E34A}" srcOrd="0" destOrd="0" presId="urn:microsoft.com/office/officeart/2005/8/layout/vList6"/>
    <dgm:cxn modelId="{E7DFF45D-4C3F-48ED-99C2-AE56D612BDF9}" type="presParOf" srcId="{A50CDAB0-B3F6-4C58-997A-8FCC9F70E34A}" destId="{125A7A25-98F6-4B0D-BD6E-8329505053AF}" srcOrd="0" destOrd="0" presId="urn:microsoft.com/office/officeart/2005/8/layout/vList6"/>
    <dgm:cxn modelId="{D8BB25A5-C473-4336-9526-2471B8AC4A97}" type="presParOf" srcId="{A50CDAB0-B3F6-4C58-997A-8FCC9F70E34A}" destId="{8B86772C-293B-426A-A3A2-79C275C4ADFF}" srcOrd="1" destOrd="0" presId="urn:microsoft.com/office/officeart/2005/8/layout/vList6"/>
    <dgm:cxn modelId="{C0CBD0A8-E624-4957-9818-46301A2B78E5}" type="presParOf" srcId="{ECC7AD0A-B2FB-4FF6-8DE4-9862F1FDDA92}" destId="{9BEF1039-113D-4058-A402-A4D73C88E5DF}" srcOrd="1" destOrd="0" presId="urn:microsoft.com/office/officeart/2005/8/layout/vList6"/>
    <dgm:cxn modelId="{C3EEFBC8-03DA-416A-BBC1-4568EE726751}" type="presParOf" srcId="{ECC7AD0A-B2FB-4FF6-8DE4-9862F1FDDA92}" destId="{828E76F2-E65E-40F7-B01D-2A8ACE3FF09A}" srcOrd="2" destOrd="0" presId="urn:microsoft.com/office/officeart/2005/8/layout/vList6"/>
    <dgm:cxn modelId="{B86F37BD-A5F9-4A45-987D-03779CE12A15}" type="presParOf" srcId="{828E76F2-E65E-40F7-B01D-2A8ACE3FF09A}" destId="{E083C6A7-7FEB-4775-8771-C81A50150B1E}" srcOrd="0" destOrd="0" presId="urn:microsoft.com/office/officeart/2005/8/layout/vList6"/>
    <dgm:cxn modelId="{CA8F6676-F9CD-4D0F-95E9-158E27D4A60B}" type="presParOf" srcId="{828E76F2-E65E-40F7-B01D-2A8ACE3FF09A}" destId="{C18B6170-D13D-4CA0-8D0B-AE9E210A6429}" srcOrd="1" destOrd="0" presId="urn:microsoft.com/office/officeart/2005/8/layout/vList6"/>
    <dgm:cxn modelId="{5D851B68-BAA7-492E-8879-F6EDEB6A91B0}" type="presParOf" srcId="{ECC7AD0A-B2FB-4FF6-8DE4-9862F1FDDA92}" destId="{5DF4D1D4-8862-464F-B9CC-199C70452998}" srcOrd="3" destOrd="0" presId="urn:microsoft.com/office/officeart/2005/8/layout/vList6"/>
    <dgm:cxn modelId="{D5A04213-D68A-4D6F-9B08-F1FCB035E5CC}" type="presParOf" srcId="{ECC7AD0A-B2FB-4FF6-8DE4-9862F1FDDA92}" destId="{4AE65769-E8F3-42A6-BDCF-BEE5AA18542B}" srcOrd="4" destOrd="0" presId="urn:microsoft.com/office/officeart/2005/8/layout/vList6"/>
    <dgm:cxn modelId="{C104466B-C27F-4B95-8B57-A80F3DD11702}" type="presParOf" srcId="{4AE65769-E8F3-42A6-BDCF-BEE5AA18542B}" destId="{C73253B2-CB29-4A76-BC30-863DFA2789E1}" srcOrd="0" destOrd="0" presId="urn:microsoft.com/office/officeart/2005/8/layout/vList6"/>
    <dgm:cxn modelId="{36F96940-DAD3-4B9D-9FB5-2BCCC6F13C65}" type="presParOf" srcId="{4AE65769-E8F3-42A6-BDCF-BEE5AA18542B}" destId="{03F1AB43-5511-4167-924D-1C6B2629553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C7FD33-7FB2-438D-97D5-FD48248915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99F4D32-6913-4E85-99FF-B9534EF2062E}">
      <dgm:prSet phldrT="[Tekst]" custT="1"/>
      <dgm:spPr>
        <a:solidFill>
          <a:srgbClr val="94C7B0"/>
        </a:solidFill>
      </dgm:spPr>
      <dgm:t>
        <a:bodyPr/>
        <a:lstStyle/>
        <a:p>
          <a:r>
            <a:rPr lang="en-GB" sz="2000" noProof="0" dirty="0"/>
            <a:t>Comprendre les risques encourus...</a:t>
          </a:r>
        </a:p>
      </dgm:t>
    </dgm:pt>
    <dgm:pt modelId="{5D3BF7B9-4822-4C07-BC38-DC8803CBD711}" type="parTrans" cxnId="{52C25793-A872-4B22-96E0-78C99EE8CA76}">
      <dgm:prSet/>
      <dgm:spPr/>
      <dgm:t>
        <a:bodyPr/>
        <a:lstStyle/>
        <a:p>
          <a:endParaRPr lang="en-GB"/>
        </a:p>
      </dgm:t>
    </dgm:pt>
    <dgm:pt modelId="{7C55F901-D305-4300-9A84-3CDAFE11FD94}" type="sibTrans" cxnId="{52C25793-A872-4B22-96E0-78C99EE8CA76}">
      <dgm:prSet/>
      <dgm:spPr/>
      <dgm:t>
        <a:bodyPr/>
        <a:lstStyle/>
        <a:p>
          <a:endParaRPr lang="en-GB"/>
        </a:p>
      </dgm:t>
    </dgm:pt>
    <dgm:pt modelId="{D223BCAB-0B4F-4BE0-AFEB-EE3CAAFE76BE}">
      <dgm:prSet phldrT="[Tekst]" custT="1"/>
      <dgm:spPr>
        <a:solidFill>
          <a:srgbClr val="94C7B0"/>
        </a:solidFill>
      </dgm:spPr>
      <dgm:t>
        <a:bodyPr/>
        <a:lstStyle/>
        <a:p>
          <a:r>
            <a:rPr lang="en-GB" sz="2000" noProof="0" dirty="0"/>
            <a:t>Découvrir qui est votre client idéal...</a:t>
          </a:r>
        </a:p>
      </dgm:t>
    </dgm:pt>
    <dgm:pt modelId="{28C2DB76-414E-4A54-92C8-04AE793C76E9}" type="parTrans" cxnId="{B341C6BC-BA82-41E9-ADD0-7D4A0C2690B6}">
      <dgm:prSet/>
      <dgm:spPr/>
      <dgm:t>
        <a:bodyPr/>
        <a:lstStyle/>
        <a:p>
          <a:endParaRPr lang="en-GB"/>
        </a:p>
      </dgm:t>
    </dgm:pt>
    <dgm:pt modelId="{C17B29A9-073C-4441-A583-2B6D6DC1159E}" type="sibTrans" cxnId="{B341C6BC-BA82-41E9-ADD0-7D4A0C2690B6}">
      <dgm:prSet/>
      <dgm:spPr/>
      <dgm:t>
        <a:bodyPr/>
        <a:lstStyle/>
        <a:p>
          <a:endParaRPr lang="en-GB"/>
        </a:p>
      </dgm:t>
    </dgm:pt>
    <dgm:pt modelId="{ACAB60C3-C11C-40A7-AE1E-03E906E9483F}">
      <dgm:prSet phldrT="[Tekst]" custT="1"/>
      <dgm:spPr>
        <a:solidFill>
          <a:srgbClr val="94C7B0"/>
        </a:solidFill>
      </dgm:spPr>
      <dgm:t>
        <a:bodyPr/>
        <a:lstStyle/>
        <a:p>
          <a:pPr algn="l"/>
          <a:r>
            <a:rPr lang="en-GB" sz="2000" noProof="0" dirty="0"/>
            <a:t>Identifier les possibilités d'amélioration...</a:t>
          </a:r>
        </a:p>
      </dgm:t>
    </dgm:pt>
    <dgm:pt modelId="{C9213B45-3BD6-4979-A7D5-A4B87B47E903}" type="parTrans" cxnId="{421AB99F-01B6-43D0-B156-9612489BD5CF}">
      <dgm:prSet/>
      <dgm:spPr/>
      <dgm:t>
        <a:bodyPr/>
        <a:lstStyle/>
        <a:p>
          <a:endParaRPr lang="en-GB"/>
        </a:p>
      </dgm:t>
    </dgm:pt>
    <dgm:pt modelId="{108CE5C8-D8F6-4D62-B873-6668C59C623A}" type="sibTrans" cxnId="{421AB99F-01B6-43D0-B156-9612489BD5CF}">
      <dgm:prSet/>
      <dgm:spPr/>
      <dgm:t>
        <a:bodyPr/>
        <a:lstStyle/>
        <a:p>
          <a:endParaRPr lang="en-GB"/>
        </a:p>
      </dgm:t>
    </dgm:pt>
    <dgm:pt modelId="{D36F9C14-F481-4DCD-9A35-995ADA67B907}">
      <dgm:prSet/>
      <dgm:spPr>
        <a:ln>
          <a:solidFill>
            <a:srgbClr val="B6D1E1"/>
          </a:solidFill>
        </a:ln>
      </dgm:spPr>
      <dgm:t>
        <a:bodyPr/>
        <a:lstStyle/>
        <a:p>
          <a:pPr>
            <a:buClr>
              <a:srgbClr val="B6D1E1"/>
            </a:buClr>
            <a:buNone/>
          </a:pPr>
          <a:r>
            <a:rPr lang="en-GB" noProof="0" dirty="0"/>
            <a:t>...afin que vous puissiez décider si votre idée vaut la peine d'être poursuivie.</a:t>
          </a:r>
        </a:p>
      </dgm:t>
    </dgm:pt>
    <dgm:pt modelId="{BFBF345D-11EE-4ADC-A5A2-1E635179F730}" type="parTrans" cxnId="{71F676FC-34ED-4CC7-9043-8EE63FF31B92}">
      <dgm:prSet/>
      <dgm:spPr/>
      <dgm:t>
        <a:bodyPr/>
        <a:lstStyle/>
        <a:p>
          <a:endParaRPr lang="en-GB"/>
        </a:p>
      </dgm:t>
    </dgm:pt>
    <dgm:pt modelId="{C2AD4D82-C1FD-4B0C-9ED3-0A10ACEC7326}" type="sibTrans" cxnId="{71F676FC-34ED-4CC7-9043-8EE63FF31B92}">
      <dgm:prSet/>
      <dgm:spPr/>
      <dgm:t>
        <a:bodyPr/>
        <a:lstStyle/>
        <a:p>
          <a:endParaRPr lang="en-GB"/>
        </a:p>
      </dgm:t>
    </dgm:pt>
    <dgm:pt modelId="{EF00F7A0-5182-4274-987A-AC49FD113431}">
      <dgm:prSet/>
      <dgm:spPr>
        <a:ln>
          <a:solidFill>
            <a:srgbClr val="B6D1E1"/>
          </a:solidFill>
        </a:ln>
      </dgm:spPr>
      <dgm:t>
        <a:bodyPr/>
        <a:lstStyle/>
        <a:p>
          <a:pPr>
            <a:buClr>
              <a:srgbClr val="B6D1E1"/>
            </a:buClr>
            <a:buNone/>
          </a:pPr>
          <a:r>
            <a:rPr lang="en-GB" noProof="0" dirty="0"/>
            <a:t>...et qui est le plus susceptible d'acheter chez vous, afin que vous puissiez façonner votre produit alimentaire ou votre service de manière à répondre à leurs besoins réels.</a:t>
          </a:r>
        </a:p>
      </dgm:t>
    </dgm:pt>
    <dgm:pt modelId="{878AFB16-D60C-4020-A401-A9E96CBC91AF}" type="parTrans" cxnId="{409C2C95-CF33-44DF-BACE-D9523EAB9B7A}">
      <dgm:prSet/>
      <dgm:spPr/>
      <dgm:t>
        <a:bodyPr/>
        <a:lstStyle/>
        <a:p>
          <a:endParaRPr lang="en-GB"/>
        </a:p>
      </dgm:t>
    </dgm:pt>
    <dgm:pt modelId="{24CF2A99-CB4E-4D07-BC22-D66322069CF7}" type="sibTrans" cxnId="{409C2C95-CF33-44DF-BACE-D9523EAB9B7A}">
      <dgm:prSet/>
      <dgm:spPr/>
      <dgm:t>
        <a:bodyPr/>
        <a:lstStyle/>
        <a:p>
          <a:endParaRPr lang="en-GB"/>
        </a:p>
      </dgm:t>
    </dgm:pt>
    <dgm:pt modelId="{A45143C3-089E-4A5A-B6A1-49E23A9E8B3F}">
      <dgm:prSet/>
      <dgm:spPr>
        <a:ln>
          <a:solidFill>
            <a:srgbClr val="B6D1E1"/>
          </a:solidFill>
        </a:ln>
      </dgm:spPr>
      <dgm:t>
        <a:bodyPr/>
        <a:lstStyle/>
        <a:p>
          <a:pPr>
            <a:buNone/>
          </a:pPr>
          <a:r>
            <a:rPr lang="en-GB" noProof="0" dirty="0"/>
            <a:t>...ou l'innovation en découvrant ce qui manque aux produits ou services alimentaires actuels ou ce dont ils ne sont pas satisfaits.</a:t>
          </a:r>
        </a:p>
      </dgm:t>
    </dgm:pt>
    <dgm:pt modelId="{0FF27CFE-9C60-4A63-A110-DF6B9A5E9FCC}" type="parTrans" cxnId="{9ECE9480-8329-4787-AA01-16046E2D1704}">
      <dgm:prSet/>
      <dgm:spPr/>
      <dgm:t>
        <a:bodyPr/>
        <a:lstStyle/>
        <a:p>
          <a:endParaRPr lang="en-GB"/>
        </a:p>
      </dgm:t>
    </dgm:pt>
    <dgm:pt modelId="{2DBEB166-F3F0-4D17-B045-590801FB196D}" type="sibTrans" cxnId="{9ECE9480-8329-4787-AA01-16046E2D1704}">
      <dgm:prSet/>
      <dgm:spPr/>
      <dgm:t>
        <a:bodyPr/>
        <a:lstStyle/>
        <a:p>
          <a:endParaRPr lang="en-GB"/>
        </a:p>
      </dgm:t>
    </dgm:pt>
    <dgm:pt modelId="{476212AC-595E-4C3E-AA80-D7D0DC796C21}" type="pres">
      <dgm:prSet presAssocID="{71C7FD33-7FB2-438D-97D5-FD48248915A7}" presName="linear" presStyleCnt="0">
        <dgm:presLayoutVars>
          <dgm:dir/>
          <dgm:animLvl val="lvl"/>
          <dgm:resizeHandles val="exact"/>
        </dgm:presLayoutVars>
      </dgm:prSet>
      <dgm:spPr/>
    </dgm:pt>
    <dgm:pt modelId="{B7A5FD7C-A543-4145-A83E-34B9EE8CA0DE}" type="pres">
      <dgm:prSet presAssocID="{799F4D32-6913-4E85-99FF-B9534EF2062E}" presName="parentLin" presStyleCnt="0"/>
      <dgm:spPr/>
    </dgm:pt>
    <dgm:pt modelId="{D4238307-5FF4-4657-9059-5BEC3DB29F18}" type="pres">
      <dgm:prSet presAssocID="{799F4D32-6913-4E85-99FF-B9534EF2062E}" presName="parentLeftMargin" presStyleLbl="node1" presStyleIdx="0" presStyleCnt="3"/>
      <dgm:spPr/>
    </dgm:pt>
    <dgm:pt modelId="{65D4756B-439A-4415-AB86-FDC0FC2531A9}" type="pres">
      <dgm:prSet presAssocID="{799F4D32-6913-4E85-99FF-B9534EF2062E}" presName="parentText" presStyleLbl="node1" presStyleIdx="0" presStyleCnt="3">
        <dgm:presLayoutVars>
          <dgm:chMax val="0"/>
          <dgm:bulletEnabled val="1"/>
        </dgm:presLayoutVars>
      </dgm:prSet>
      <dgm:spPr/>
    </dgm:pt>
    <dgm:pt modelId="{FE139AC6-0DEA-4380-BF63-37DD2101AD36}" type="pres">
      <dgm:prSet presAssocID="{799F4D32-6913-4E85-99FF-B9534EF2062E}" presName="negativeSpace" presStyleCnt="0"/>
      <dgm:spPr/>
    </dgm:pt>
    <dgm:pt modelId="{60448BF8-7393-489C-B0FC-EA2F430DA416}" type="pres">
      <dgm:prSet presAssocID="{799F4D32-6913-4E85-99FF-B9534EF2062E}" presName="childText" presStyleLbl="conFgAcc1" presStyleIdx="0" presStyleCnt="3">
        <dgm:presLayoutVars>
          <dgm:bulletEnabled val="1"/>
        </dgm:presLayoutVars>
      </dgm:prSet>
      <dgm:spPr/>
    </dgm:pt>
    <dgm:pt modelId="{9E07E5D9-1C61-46B7-B590-574DBC928225}" type="pres">
      <dgm:prSet presAssocID="{7C55F901-D305-4300-9A84-3CDAFE11FD94}" presName="spaceBetweenRectangles" presStyleCnt="0"/>
      <dgm:spPr/>
    </dgm:pt>
    <dgm:pt modelId="{F81E0C6D-2FDB-46C0-A17F-B63E47593C88}" type="pres">
      <dgm:prSet presAssocID="{D223BCAB-0B4F-4BE0-AFEB-EE3CAAFE76BE}" presName="parentLin" presStyleCnt="0"/>
      <dgm:spPr/>
    </dgm:pt>
    <dgm:pt modelId="{6B0E2153-5E89-4AA6-841E-23EDF896DBF9}" type="pres">
      <dgm:prSet presAssocID="{D223BCAB-0B4F-4BE0-AFEB-EE3CAAFE76BE}" presName="parentLeftMargin" presStyleLbl="node1" presStyleIdx="0" presStyleCnt="3"/>
      <dgm:spPr/>
    </dgm:pt>
    <dgm:pt modelId="{9C2C373F-D501-4536-934B-BDD082379068}" type="pres">
      <dgm:prSet presAssocID="{D223BCAB-0B4F-4BE0-AFEB-EE3CAAFE76BE}" presName="parentText" presStyleLbl="node1" presStyleIdx="1" presStyleCnt="3">
        <dgm:presLayoutVars>
          <dgm:chMax val="0"/>
          <dgm:bulletEnabled val="1"/>
        </dgm:presLayoutVars>
      </dgm:prSet>
      <dgm:spPr/>
    </dgm:pt>
    <dgm:pt modelId="{243D2AE6-F511-4599-9FF6-3C635EA10E88}" type="pres">
      <dgm:prSet presAssocID="{D223BCAB-0B4F-4BE0-AFEB-EE3CAAFE76BE}" presName="negativeSpace" presStyleCnt="0"/>
      <dgm:spPr/>
    </dgm:pt>
    <dgm:pt modelId="{375146CB-582E-48D2-AF4E-5E000D76E9C9}" type="pres">
      <dgm:prSet presAssocID="{D223BCAB-0B4F-4BE0-AFEB-EE3CAAFE76BE}" presName="childText" presStyleLbl="conFgAcc1" presStyleIdx="1" presStyleCnt="3">
        <dgm:presLayoutVars>
          <dgm:bulletEnabled val="1"/>
        </dgm:presLayoutVars>
      </dgm:prSet>
      <dgm:spPr/>
    </dgm:pt>
    <dgm:pt modelId="{B7F48504-34D4-4210-B472-FCEBC8E1EB4B}" type="pres">
      <dgm:prSet presAssocID="{C17B29A9-073C-4441-A583-2B6D6DC1159E}" presName="spaceBetweenRectangles" presStyleCnt="0"/>
      <dgm:spPr/>
    </dgm:pt>
    <dgm:pt modelId="{6A2C6279-CD5D-4D50-85A6-C41579A946EB}" type="pres">
      <dgm:prSet presAssocID="{ACAB60C3-C11C-40A7-AE1E-03E906E9483F}" presName="parentLin" presStyleCnt="0"/>
      <dgm:spPr/>
    </dgm:pt>
    <dgm:pt modelId="{164C010B-FE86-4B45-A764-23F0D30AADF8}" type="pres">
      <dgm:prSet presAssocID="{ACAB60C3-C11C-40A7-AE1E-03E906E9483F}" presName="parentLeftMargin" presStyleLbl="node1" presStyleIdx="1" presStyleCnt="3"/>
      <dgm:spPr/>
    </dgm:pt>
    <dgm:pt modelId="{34F784EB-58CF-412C-9A1F-CEF590D51A20}" type="pres">
      <dgm:prSet presAssocID="{ACAB60C3-C11C-40A7-AE1E-03E906E9483F}" presName="parentText" presStyleLbl="node1" presStyleIdx="2" presStyleCnt="3">
        <dgm:presLayoutVars>
          <dgm:chMax val="0"/>
          <dgm:bulletEnabled val="1"/>
        </dgm:presLayoutVars>
      </dgm:prSet>
      <dgm:spPr/>
    </dgm:pt>
    <dgm:pt modelId="{63DD54D1-36A1-4588-BDC5-66DFB524A174}" type="pres">
      <dgm:prSet presAssocID="{ACAB60C3-C11C-40A7-AE1E-03E906E9483F}" presName="negativeSpace" presStyleCnt="0"/>
      <dgm:spPr/>
    </dgm:pt>
    <dgm:pt modelId="{599EA5C8-3A5A-4711-97F0-6A294A1A3222}" type="pres">
      <dgm:prSet presAssocID="{ACAB60C3-C11C-40A7-AE1E-03E906E9483F}" presName="childText" presStyleLbl="conFgAcc1" presStyleIdx="2" presStyleCnt="3">
        <dgm:presLayoutVars>
          <dgm:bulletEnabled val="1"/>
        </dgm:presLayoutVars>
      </dgm:prSet>
      <dgm:spPr/>
    </dgm:pt>
  </dgm:ptLst>
  <dgm:cxnLst>
    <dgm:cxn modelId="{0BD69308-E296-4267-A816-6149511D5B94}" type="presOf" srcId="{799F4D32-6913-4E85-99FF-B9534EF2062E}" destId="{65D4756B-439A-4415-AB86-FDC0FC2531A9}" srcOrd="1" destOrd="0" presId="urn:microsoft.com/office/officeart/2005/8/layout/list1"/>
    <dgm:cxn modelId="{9B50FD1B-ADED-4A16-847B-34F278097BA4}" type="presOf" srcId="{799F4D32-6913-4E85-99FF-B9534EF2062E}" destId="{D4238307-5FF4-4657-9059-5BEC3DB29F18}" srcOrd="0" destOrd="0" presId="urn:microsoft.com/office/officeart/2005/8/layout/list1"/>
    <dgm:cxn modelId="{4EB3713B-AEE0-4DCE-9395-4E32D6F345BD}" type="presOf" srcId="{A45143C3-089E-4A5A-B6A1-49E23A9E8B3F}" destId="{599EA5C8-3A5A-4711-97F0-6A294A1A3222}" srcOrd="0" destOrd="0" presId="urn:microsoft.com/office/officeart/2005/8/layout/list1"/>
    <dgm:cxn modelId="{F4F58746-AEAE-4E4E-A70E-AABBF8DFF12B}" type="presOf" srcId="{D223BCAB-0B4F-4BE0-AFEB-EE3CAAFE76BE}" destId="{6B0E2153-5E89-4AA6-841E-23EDF896DBF9}" srcOrd="0" destOrd="0" presId="urn:microsoft.com/office/officeart/2005/8/layout/list1"/>
    <dgm:cxn modelId="{F1A9A14E-78BC-4ED4-8B91-A69546A264AB}" type="presOf" srcId="{ACAB60C3-C11C-40A7-AE1E-03E906E9483F}" destId="{164C010B-FE86-4B45-A764-23F0D30AADF8}" srcOrd="0" destOrd="0" presId="urn:microsoft.com/office/officeart/2005/8/layout/list1"/>
    <dgm:cxn modelId="{E81A4674-D705-4F80-A21A-76817616CD5F}" type="presOf" srcId="{D36F9C14-F481-4DCD-9A35-995ADA67B907}" destId="{60448BF8-7393-489C-B0FC-EA2F430DA416}" srcOrd="0" destOrd="0" presId="urn:microsoft.com/office/officeart/2005/8/layout/list1"/>
    <dgm:cxn modelId="{9ECE9480-8329-4787-AA01-16046E2D1704}" srcId="{ACAB60C3-C11C-40A7-AE1E-03E906E9483F}" destId="{A45143C3-089E-4A5A-B6A1-49E23A9E8B3F}" srcOrd="0" destOrd="0" parTransId="{0FF27CFE-9C60-4A63-A110-DF6B9A5E9FCC}" sibTransId="{2DBEB166-F3F0-4D17-B045-590801FB196D}"/>
    <dgm:cxn modelId="{B78AC68B-65F7-4B06-B9F3-5039DFC6E46E}" type="presOf" srcId="{71C7FD33-7FB2-438D-97D5-FD48248915A7}" destId="{476212AC-595E-4C3E-AA80-D7D0DC796C21}" srcOrd="0" destOrd="0" presId="urn:microsoft.com/office/officeart/2005/8/layout/list1"/>
    <dgm:cxn modelId="{52C25793-A872-4B22-96E0-78C99EE8CA76}" srcId="{71C7FD33-7FB2-438D-97D5-FD48248915A7}" destId="{799F4D32-6913-4E85-99FF-B9534EF2062E}" srcOrd="0" destOrd="0" parTransId="{5D3BF7B9-4822-4C07-BC38-DC8803CBD711}" sibTransId="{7C55F901-D305-4300-9A84-3CDAFE11FD94}"/>
    <dgm:cxn modelId="{409C2C95-CF33-44DF-BACE-D9523EAB9B7A}" srcId="{D223BCAB-0B4F-4BE0-AFEB-EE3CAAFE76BE}" destId="{EF00F7A0-5182-4274-987A-AC49FD113431}" srcOrd="0" destOrd="0" parTransId="{878AFB16-D60C-4020-A401-A9E96CBC91AF}" sibTransId="{24CF2A99-CB4E-4D07-BC22-D66322069CF7}"/>
    <dgm:cxn modelId="{421AB99F-01B6-43D0-B156-9612489BD5CF}" srcId="{71C7FD33-7FB2-438D-97D5-FD48248915A7}" destId="{ACAB60C3-C11C-40A7-AE1E-03E906E9483F}" srcOrd="2" destOrd="0" parTransId="{C9213B45-3BD6-4979-A7D5-A4B87B47E903}" sibTransId="{108CE5C8-D8F6-4D62-B873-6668C59C623A}"/>
    <dgm:cxn modelId="{307C8BAB-F748-4A9C-877A-E7E5367B7DCC}" type="presOf" srcId="{D223BCAB-0B4F-4BE0-AFEB-EE3CAAFE76BE}" destId="{9C2C373F-D501-4536-934B-BDD082379068}" srcOrd="1" destOrd="0" presId="urn:microsoft.com/office/officeart/2005/8/layout/list1"/>
    <dgm:cxn modelId="{2523D8AB-6AD1-4044-9452-8E253F57E5E3}" type="presOf" srcId="{ACAB60C3-C11C-40A7-AE1E-03E906E9483F}" destId="{34F784EB-58CF-412C-9A1F-CEF590D51A20}" srcOrd="1" destOrd="0" presId="urn:microsoft.com/office/officeart/2005/8/layout/list1"/>
    <dgm:cxn modelId="{B341C6BC-BA82-41E9-ADD0-7D4A0C2690B6}" srcId="{71C7FD33-7FB2-438D-97D5-FD48248915A7}" destId="{D223BCAB-0B4F-4BE0-AFEB-EE3CAAFE76BE}" srcOrd="1" destOrd="0" parTransId="{28C2DB76-414E-4A54-92C8-04AE793C76E9}" sibTransId="{C17B29A9-073C-4441-A583-2B6D6DC1159E}"/>
    <dgm:cxn modelId="{CA0502EC-F118-43E9-8397-811240A02CF1}" type="presOf" srcId="{EF00F7A0-5182-4274-987A-AC49FD113431}" destId="{375146CB-582E-48D2-AF4E-5E000D76E9C9}" srcOrd="0" destOrd="0" presId="urn:microsoft.com/office/officeart/2005/8/layout/list1"/>
    <dgm:cxn modelId="{71F676FC-34ED-4CC7-9043-8EE63FF31B92}" srcId="{799F4D32-6913-4E85-99FF-B9534EF2062E}" destId="{D36F9C14-F481-4DCD-9A35-995ADA67B907}" srcOrd="0" destOrd="0" parTransId="{BFBF345D-11EE-4ADC-A5A2-1E635179F730}" sibTransId="{C2AD4D82-C1FD-4B0C-9ED3-0A10ACEC7326}"/>
    <dgm:cxn modelId="{5CDFC875-6AD2-4515-A98D-345632858435}" type="presParOf" srcId="{476212AC-595E-4C3E-AA80-D7D0DC796C21}" destId="{B7A5FD7C-A543-4145-A83E-34B9EE8CA0DE}" srcOrd="0" destOrd="0" presId="urn:microsoft.com/office/officeart/2005/8/layout/list1"/>
    <dgm:cxn modelId="{8FC6F7FD-D9A0-4664-8A87-47CEEE9F6A8B}" type="presParOf" srcId="{B7A5FD7C-A543-4145-A83E-34B9EE8CA0DE}" destId="{D4238307-5FF4-4657-9059-5BEC3DB29F18}" srcOrd="0" destOrd="0" presId="urn:microsoft.com/office/officeart/2005/8/layout/list1"/>
    <dgm:cxn modelId="{C86A6DFF-93B1-4200-99A7-F1565E59FC88}" type="presParOf" srcId="{B7A5FD7C-A543-4145-A83E-34B9EE8CA0DE}" destId="{65D4756B-439A-4415-AB86-FDC0FC2531A9}" srcOrd="1" destOrd="0" presId="urn:microsoft.com/office/officeart/2005/8/layout/list1"/>
    <dgm:cxn modelId="{51049A0B-2052-4EF0-89C2-D16BD98DC3D3}" type="presParOf" srcId="{476212AC-595E-4C3E-AA80-D7D0DC796C21}" destId="{FE139AC6-0DEA-4380-BF63-37DD2101AD36}" srcOrd="1" destOrd="0" presId="urn:microsoft.com/office/officeart/2005/8/layout/list1"/>
    <dgm:cxn modelId="{0E8CC79D-BB62-4895-8730-E5FAF20DCF3F}" type="presParOf" srcId="{476212AC-595E-4C3E-AA80-D7D0DC796C21}" destId="{60448BF8-7393-489C-B0FC-EA2F430DA416}" srcOrd="2" destOrd="0" presId="urn:microsoft.com/office/officeart/2005/8/layout/list1"/>
    <dgm:cxn modelId="{964E4291-DA4F-431C-BA06-A635D34FB770}" type="presParOf" srcId="{476212AC-595E-4C3E-AA80-D7D0DC796C21}" destId="{9E07E5D9-1C61-46B7-B590-574DBC928225}" srcOrd="3" destOrd="0" presId="urn:microsoft.com/office/officeart/2005/8/layout/list1"/>
    <dgm:cxn modelId="{8BA1163E-99F0-4245-9CD8-AB3119B5E5A0}" type="presParOf" srcId="{476212AC-595E-4C3E-AA80-D7D0DC796C21}" destId="{F81E0C6D-2FDB-46C0-A17F-B63E47593C88}" srcOrd="4" destOrd="0" presId="urn:microsoft.com/office/officeart/2005/8/layout/list1"/>
    <dgm:cxn modelId="{317E6BF8-BE37-4217-B3E9-81AC5474B5A5}" type="presParOf" srcId="{F81E0C6D-2FDB-46C0-A17F-B63E47593C88}" destId="{6B0E2153-5E89-4AA6-841E-23EDF896DBF9}" srcOrd="0" destOrd="0" presId="urn:microsoft.com/office/officeart/2005/8/layout/list1"/>
    <dgm:cxn modelId="{7C2EA616-A83E-497A-9764-032EA151423A}" type="presParOf" srcId="{F81E0C6D-2FDB-46C0-A17F-B63E47593C88}" destId="{9C2C373F-D501-4536-934B-BDD082379068}" srcOrd="1" destOrd="0" presId="urn:microsoft.com/office/officeart/2005/8/layout/list1"/>
    <dgm:cxn modelId="{59139E71-A8D7-40B3-81FD-5941C9C4FCE4}" type="presParOf" srcId="{476212AC-595E-4C3E-AA80-D7D0DC796C21}" destId="{243D2AE6-F511-4599-9FF6-3C635EA10E88}" srcOrd="5" destOrd="0" presId="urn:microsoft.com/office/officeart/2005/8/layout/list1"/>
    <dgm:cxn modelId="{E87C8AE4-AA40-4570-BB74-73186DB2CD02}" type="presParOf" srcId="{476212AC-595E-4C3E-AA80-D7D0DC796C21}" destId="{375146CB-582E-48D2-AF4E-5E000D76E9C9}" srcOrd="6" destOrd="0" presId="urn:microsoft.com/office/officeart/2005/8/layout/list1"/>
    <dgm:cxn modelId="{1612B8A4-B4B1-43A1-A0DF-4E73AF224B69}" type="presParOf" srcId="{476212AC-595E-4C3E-AA80-D7D0DC796C21}" destId="{B7F48504-34D4-4210-B472-FCEBC8E1EB4B}" srcOrd="7" destOrd="0" presId="urn:microsoft.com/office/officeart/2005/8/layout/list1"/>
    <dgm:cxn modelId="{CA226849-E34D-4182-BC8F-66C2B292FE74}" type="presParOf" srcId="{476212AC-595E-4C3E-AA80-D7D0DC796C21}" destId="{6A2C6279-CD5D-4D50-85A6-C41579A946EB}" srcOrd="8" destOrd="0" presId="urn:microsoft.com/office/officeart/2005/8/layout/list1"/>
    <dgm:cxn modelId="{5ECC7081-1BC9-4878-8736-BD677A66DC29}" type="presParOf" srcId="{6A2C6279-CD5D-4D50-85A6-C41579A946EB}" destId="{164C010B-FE86-4B45-A764-23F0D30AADF8}" srcOrd="0" destOrd="0" presId="urn:microsoft.com/office/officeart/2005/8/layout/list1"/>
    <dgm:cxn modelId="{BB349F7F-1CD0-4471-AECC-85EEF4984C81}" type="presParOf" srcId="{6A2C6279-CD5D-4D50-85A6-C41579A946EB}" destId="{34F784EB-58CF-412C-9A1F-CEF590D51A20}" srcOrd="1" destOrd="0" presId="urn:microsoft.com/office/officeart/2005/8/layout/list1"/>
    <dgm:cxn modelId="{BD2632FE-04E9-4D9C-8D46-BF035EEFBCEF}" type="presParOf" srcId="{476212AC-595E-4C3E-AA80-D7D0DC796C21}" destId="{63DD54D1-36A1-4588-BDC5-66DFB524A174}" srcOrd="9" destOrd="0" presId="urn:microsoft.com/office/officeart/2005/8/layout/list1"/>
    <dgm:cxn modelId="{FAB2F8EB-C50D-4E1E-8871-5F56AC0ACF6E}" type="presParOf" srcId="{476212AC-595E-4C3E-AA80-D7D0DC796C21}" destId="{599EA5C8-3A5A-4711-97F0-6A294A1A32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DE89E-A3FC-4DE9-95FF-9CACD9A6FC49}">
      <dsp:nvSpPr>
        <dsp:cNvPr id="0" name=""/>
        <dsp:cNvSpPr/>
      </dsp:nvSpPr>
      <dsp:spPr>
        <a:xfrm>
          <a:off x="0" y="0"/>
          <a:ext cx="8128000" cy="2082164"/>
        </a:xfrm>
        <a:prstGeom prst="roundRect">
          <a:avLst>
            <a:gd name="adj" fmla="val 10000"/>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E1F288-4A84-484A-8F4C-EEF41B6256E0}">
      <dsp:nvSpPr>
        <dsp:cNvPr id="0" name=""/>
        <dsp:cNvSpPr/>
      </dsp:nvSpPr>
      <dsp:spPr>
        <a:xfrm>
          <a:off x="246078"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858" t="-24836" r="-359592" b="-245048"/>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6B6E08-A293-4BBF-9C1C-98A43B89E392}">
      <dsp:nvSpPr>
        <dsp:cNvPr id="0" name=""/>
        <dsp:cNvSpPr/>
      </dsp:nvSpPr>
      <dsp:spPr>
        <a:xfrm rot="10800000">
          <a:off x="246078"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endParaRPr lang="en-GB" sz="2000" b="1" kern="1200" noProof="0" dirty="0"/>
        </a:p>
        <a:p>
          <a:pPr marL="0" lvl="0" indent="0" algn="ctr" defTabSz="889000">
            <a:lnSpc>
              <a:spcPct val="90000"/>
            </a:lnSpc>
            <a:spcBef>
              <a:spcPct val="0"/>
            </a:spcBef>
            <a:spcAft>
              <a:spcPct val="35000"/>
            </a:spcAft>
            <a:buNone/>
          </a:pPr>
          <a:r>
            <a:rPr lang="en-GB" sz="2000" b="1" kern="1200" noProof="0" dirty="0"/>
            <a:t>Formulez et définissez clairement votre idée d'entreprise alimentaire</a:t>
          </a:r>
          <a:endParaRPr lang="en-GB" sz="2000" kern="1200" noProof="0" dirty="0"/>
        </a:p>
      </dsp:txBody>
      <dsp:txXfrm rot="10800000">
        <a:off x="300689" y="2082164"/>
        <a:ext cx="1666555" cy="2490257"/>
      </dsp:txXfrm>
    </dsp:sp>
    <dsp:sp modelId="{F02D0839-4734-449D-A765-33F9B94071CF}">
      <dsp:nvSpPr>
        <dsp:cNvPr id="0" name=""/>
        <dsp:cNvSpPr/>
      </dsp:nvSpPr>
      <dsp:spPr>
        <a:xfrm>
          <a:off x="2199433"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1010" t="-25858" r="-241010" b="-24290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46C2B4D-65AC-4B34-AD29-16E54BC905E5}">
      <dsp:nvSpPr>
        <dsp:cNvPr id="0" name=""/>
        <dsp:cNvSpPr/>
      </dsp:nvSpPr>
      <dsp:spPr>
        <a:xfrm rot="10800000">
          <a:off x="2199433"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GB" sz="1800" b="1" kern="1200" noProof="0" dirty="0"/>
        </a:p>
        <a:p>
          <a:pPr marL="0" lvl="0" indent="0" algn="ctr" defTabSz="800100">
            <a:lnSpc>
              <a:spcPct val="90000"/>
            </a:lnSpc>
            <a:spcBef>
              <a:spcPct val="0"/>
            </a:spcBef>
            <a:spcAft>
              <a:spcPct val="35000"/>
            </a:spcAft>
            <a:buNone/>
          </a:pPr>
          <a:r>
            <a:rPr lang="en-GB" sz="1800" b="1" kern="1200" noProof="0" dirty="0"/>
            <a:t>Comprendre pourquoi il est important de tester votre idée d'entreprise alimentaire</a:t>
          </a:r>
          <a:endParaRPr lang="en-GB" sz="1800" kern="1200" noProof="0" dirty="0"/>
        </a:p>
      </dsp:txBody>
      <dsp:txXfrm rot="10800000">
        <a:off x="2254044" y="2082164"/>
        <a:ext cx="1666555" cy="2490257"/>
      </dsp:txXfrm>
    </dsp:sp>
    <dsp:sp modelId="{2DF6137C-C642-4539-9EBF-D3946774C9DC}">
      <dsp:nvSpPr>
        <dsp:cNvPr id="0" name=""/>
        <dsp:cNvSpPr/>
      </dsp:nvSpPr>
      <dsp:spPr>
        <a:xfrm>
          <a:off x="4152788"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3857" t="-24120" r="-121951" b="-23198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70456B-0F62-45D3-870B-EEC4D1213276}">
      <dsp:nvSpPr>
        <dsp:cNvPr id="0" name=""/>
        <dsp:cNvSpPr/>
      </dsp:nvSpPr>
      <dsp:spPr>
        <a:xfrm rot="10800000">
          <a:off x="4152788"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GB" sz="1800" b="1" kern="1200" noProof="0" dirty="0"/>
        </a:p>
        <a:p>
          <a:pPr marL="0" lvl="0" indent="0" algn="ctr" defTabSz="800100">
            <a:lnSpc>
              <a:spcPct val="90000"/>
            </a:lnSpc>
            <a:spcBef>
              <a:spcPct val="0"/>
            </a:spcBef>
            <a:spcAft>
              <a:spcPct val="35000"/>
            </a:spcAft>
            <a:buNone/>
          </a:pPr>
          <a:r>
            <a:rPr lang="en-GB" sz="1800" b="1" kern="1200" noProof="0" dirty="0"/>
            <a:t>Tester et évaluer votre idée d'entreprise alimentaire dans la vie réelle</a:t>
          </a:r>
          <a:endParaRPr lang="en-GB" sz="1800" kern="1200" noProof="0" dirty="0"/>
        </a:p>
      </dsp:txBody>
      <dsp:txXfrm rot="10800000">
        <a:off x="4207399" y="2082164"/>
        <a:ext cx="1666555" cy="2490257"/>
      </dsp:txXfrm>
    </dsp:sp>
    <dsp:sp modelId="{3474E677-0991-4FBB-ABBC-6B97EFE4303D}">
      <dsp:nvSpPr>
        <dsp:cNvPr id="0" name=""/>
        <dsp:cNvSpPr/>
      </dsp:nvSpPr>
      <dsp:spPr>
        <a:xfrm>
          <a:off x="6106144"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48263" t="-24517" r="-10741" b="-234079"/>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A83BDC4-9AD1-49B7-B9A9-BBB57F350C5E}">
      <dsp:nvSpPr>
        <dsp:cNvPr id="0" name=""/>
        <dsp:cNvSpPr/>
      </dsp:nvSpPr>
      <dsp:spPr>
        <a:xfrm rot="10800000">
          <a:off x="6106144"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GB" sz="1800" b="1" kern="1200" noProof="0" dirty="0"/>
        </a:p>
        <a:p>
          <a:pPr marL="0" lvl="0" indent="0" algn="ctr" defTabSz="800100">
            <a:lnSpc>
              <a:spcPct val="90000"/>
            </a:lnSpc>
            <a:spcBef>
              <a:spcPct val="0"/>
            </a:spcBef>
            <a:spcAft>
              <a:spcPct val="35000"/>
            </a:spcAft>
            <a:buNone/>
          </a:pPr>
          <a:r>
            <a:rPr lang="en-GB" sz="1800" b="1" kern="1200" noProof="0" dirty="0"/>
            <a:t>Identifier et définir votre marché cible</a:t>
          </a:r>
        </a:p>
      </dsp:txBody>
      <dsp:txXfrm rot="10800000">
        <a:off x="6160755" y="2082164"/>
        <a:ext cx="1666555" cy="24902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DE89E-A3FC-4DE9-95FF-9CACD9A6FC49}">
      <dsp:nvSpPr>
        <dsp:cNvPr id="0" name=""/>
        <dsp:cNvSpPr/>
      </dsp:nvSpPr>
      <dsp:spPr>
        <a:xfrm>
          <a:off x="0" y="0"/>
          <a:ext cx="11240293" cy="1827465"/>
        </a:xfrm>
        <a:prstGeom prst="roundRect">
          <a:avLst>
            <a:gd name="adj" fmla="val 10000"/>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E1F288-4A84-484A-8F4C-EEF41B6256E0}">
      <dsp:nvSpPr>
        <dsp:cNvPr id="0" name=""/>
        <dsp:cNvSpPr/>
      </dsp:nvSpPr>
      <dsp:spPr>
        <a:xfrm>
          <a:off x="337208" y="243662"/>
          <a:ext cx="3301836" cy="1340141"/>
        </a:xfrm>
        <a:prstGeom prst="roundRect">
          <a:avLst>
            <a:gd name="adj" fmla="val 10000"/>
          </a:avLst>
        </a:prstGeom>
        <a:blipFill>
          <a:blip xmlns:r="http://schemas.openxmlformats.org/officeDocument/2006/relationships" r:embed="rId1"/>
          <a:srcRect/>
          <a:stretch>
            <a:fillRect t="-32000" b="-32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6B6E08-A293-4BBF-9C1C-98A43B89E392}">
      <dsp:nvSpPr>
        <dsp:cNvPr id="0" name=""/>
        <dsp:cNvSpPr/>
      </dsp:nvSpPr>
      <dsp:spPr>
        <a:xfrm rot="10800000">
          <a:off x="337208" y="1827465"/>
          <a:ext cx="3301836" cy="2233569"/>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noProof="0" dirty="0">
              <a:ln>
                <a:noFill/>
              </a:ln>
              <a:solidFill>
                <a:schemeClr val="bg1"/>
              </a:solidFill>
              <a:effectLst/>
              <a:latin typeface="Arial" panose="020B0604020202020204" pitchFamily="34" charset="0"/>
            </a:rPr>
            <a:t>Consultez des magazines sur l'alimentation, des informations locales ou des publications communautaires, mais vérifiez toujours l'origine de l'information.</a:t>
          </a:r>
          <a:endParaRPr lang="en-GB" sz="1800" b="0" kern="1200" noProof="0" dirty="0">
            <a:solidFill>
              <a:schemeClr val="bg1"/>
            </a:solidFill>
          </a:endParaRPr>
        </a:p>
        <a:p>
          <a:pPr marL="0" lvl="0" algn="ctr" defTabSz="889000">
            <a:lnSpc>
              <a:spcPct val="90000"/>
            </a:lnSpc>
            <a:spcBef>
              <a:spcPct val="0"/>
            </a:spcBef>
            <a:spcAft>
              <a:spcPct val="35000"/>
            </a:spcAft>
            <a:buNone/>
          </a:pPr>
          <a:endParaRPr lang="en-GB" sz="1800" b="1" kern="1200" noProof="0" dirty="0"/>
        </a:p>
      </dsp:txBody>
      <dsp:txXfrm rot="10800000">
        <a:off x="405898" y="1827465"/>
        <a:ext cx="3164456" cy="2164879"/>
      </dsp:txXfrm>
    </dsp:sp>
    <dsp:sp modelId="{F02D0839-4734-449D-A765-33F9B94071CF}">
      <dsp:nvSpPr>
        <dsp:cNvPr id="0" name=""/>
        <dsp:cNvSpPr/>
      </dsp:nvSpPr>
      <dsp:spPr>
        <a:xfrm>
          <a:off x="3969228" y="243662"/>
          <a:ext cx="3301836" cy="1340141"/>
        </a:xfrm>
        <a:prstGeom prst="roundRect">
          <a:avLst>
            <a:gd name="adj" fmla="val 10000"/>
          </a:avLst>
        </a:prstGeom>
        <a:blipFill dpi="0" rotWithShape="1">
          <a:blip xmlns:r="http://schemas.openxmlformats.org/officeDocument/2006/relationships" r:embed="rId2"/>
          <a:srcRect/>
          <a:stretch>
            <a:fillRect l="445" t="-18182" r="-445" b="-45818"/>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46C2B4D-65AC-4B34-AD29-16E54BC905E5}">
      <dsp:nvSpPr>
        <dsp:cNvPr id="0" name=""/>
        <dsp:cNvSpPr/>
      </dsp:nvSpPr>
      <dsp:spPr>
        <a:xfrm rot="10800000">
          <a:off x="3969228" y="1827465"/>
          <a:ext cx="3301836" cy="2233569"/>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noProof="0" dirty="0">
              <a:ln>
                <a:noFill/>
              </a:ln>
              <a:solidFill>
                <a:prstClr val="white"/>
              </a:solidFill>
              <a:effectLst/>
              <a:latin typeface="Arial" panose="020B0604020202020204" pitchFamily="34" charset="0"/>
              <a:ea typeface="+mn-ea"/>
              <a:cs typeface="+mn-cs"/>
            </a:rPr>
            <a:t>Visitez les sites web des autorités locales, des agences commerciales ou des organisations d'aide aux migrants liés à l'alimentation, à la restauration ou à l'hôtellerie.</a:t>
          </a:r>
        </a:p>
      </dsp:txBody>
      <dsp:txXfrm rot="10800000">
        <a:off x="4037918" y="1827465"/>
        <a:ext cx="3164456" cy="2164879"/>
      </dsp:txXfrm>
    </dsp:sp>
    <dsp:sp modelId="{2DF6137C-C642-4539-9EBF-D3946774C9DC}">
      <dsp:nvSpPr>
        <dsp:cNvPr id="0" name=""/>
        <dsp:cNvSpPr/>
      </dsp:nvSpPr>
      <dsp:spPr>
        <a:xfrm>
          <a:off x="7601248" y="243662"/>
          <a:ext cx="3301836" cy="1340141"/>
        </a:xfrm>
        <a:prstGeom prst="roundRect">
          <a:avLst>
            <a:gd name="adj" fmla="val 10000"/>
          </a:avLst>
        </a:prstGeom>
        <a:blipFill dpi="0" rotWithShape="1">
          <a:blip xmlns:r="http://schemas.openxmlformats.org/officeDocument/2006/relationships" r:embed="rId3"/>
          <a:srcRect/>
          <a:stretch>
            <a:fillRect t="-32949" b="-31051"/>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70456B-0F62-45D3-870B-EEC4D1213276}">
      <dsp:nvSpPr>
        <dsp:cNvPr id="0" name=""/>
        <dsp:cNvSpPr/>
      </dsp:nvSpPr>
      <dsp:spPr>
        <a:xfrm rot="10800000">
          <a:off x="7601248" y="1827465"/>
          <a:ext cx="3301836" cy="2233569"/>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kumimoji="0" lang="en-GB" sz="1800" b="0" i="0" u="none" strike="noStrike" kern="1200" cap="none" normalizeH="0" baseline="0" noProof="0" dirty="0">
              <a:ln>
                <a:noFill/>
              </a:ln>
              <a:solidFill>
                <a:prstClr val="white"/>
              </a:solidFill>
              <a:effectLst/>
              <a:latin typeface="Arial" panose="020B0604020202020204" pitchFamily="34" charset="0"/>
              <a:ea typeface="+mn-ea"/>
              <a:cs typeface="+mn-cs"/>
            </a:rPr>
            <a:t>Effectuez des recherches en ligne en utilisant des termes tels que "demande d'aliments traditionnels en Suède" ou "marché de la boulangerie artisanale en Irlande".</a:t>
          </a:r>
        </a:p>
      </dsp:txBody>
      <dsp:txXfrm rot="10800000">
        <a:off x="7669938" y="1827465"/>
        <a:ext cx="3164456" cy="21648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DEC2-CC7B-4E2D-91A8-8BF40BA952DB}">
      <dsp:nvSpPr>
        <dsp:cNvPr id="0" name=""/>
        <dsp:cNvSpPr/>
      </dsp:nvSpPr>
      <dsp:spPr>
        <a:xfrm>
          <a:off x="1027779" y="1126"/>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latin typeface="+mn-lt"/>
            </a:rPr>
            <a:t>Entretiens approfondis </a:t>
          </a:r>
          <a:endParaRPr lang="en-GB" sz="2200" kern="1200" noProof="0" dirty="0">
            <a:latin typeface="+mn-lt"/>
          </a:endParaRPr>
        </a:p>
      </dsp:txBody>
      <dsp:txXfrm>
        <a:off x="1027779" y="1126"/>
        <a:ext cx="5290443" cy="480949"/>
      </dsp:txXfrm>
    </dsp:sp>
    <dsp:sp modelId="{7FDB66E0-F639-460B-88AB-242D2B01C916}">
      <dsp:nvSpPr>
        <dsp:cNvPr id="0" name=""/>
        <dsp:cNvSpPr/>
      </dsp:nvSpPr>
      <dsp:spPr>
        <a:xfrm>
          <a:off x="102777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52F7B-1BE0-4126-BA35-EEDF7113E0ED}">
      <dsp:nvSpPr>
        <dsp:cNvPr id="0" name=""/>
        <dsp:cNvSpPr/>
      </dsp:nvSpPr>
      <dsp:spPr>
        <a:xfrm>
          <a:off x="177138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268F3-A416-4CDE-A18A-87AC569ECEE1}">
      <dsp:nvSpPr>
        <dsp:cNvPr id="0" name=""/>
        <dsp:cNvSpPr/>
      </dsp:nvSpPr>
      <dsp:spPr>
        <a:xfrm>
          <a:off x="251556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6A8A9-D55A-4C97-A728-BD6BEDE8346C}">
      <dsp:nvSpPr>
        <dsp:cNvPr id="0" name=""/>
        <dsp:cNvSpPr/>
      </dsp:nvSpPr>
      <dsp:spPr>
        <a:xfrm>
          <a:off x="325917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52AC0-82E9-4190-A816-2331CE13160D}">
      <dsp:nvSpPr>
        <dsp:cNvPr id="0" name=""/>
        <dsp:cNvSpPr/>
      </dsp:nvSpPr>
      <dsp:spPr>
        <a:xfrm>
          <a:off x="400335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A8BF8-D55B-492D-8115-555BAD6F7901}">
      <dsp:nvSpPr>
        <dsp:cNvPr id="0" name=""/>
        <dsp:cNvSpPr/>
      </dsp:nvSpPr>
      <dsp:spPr>
        <a:xfrm>
          <a:off x="474696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8D905-C468-42A7-9046-D8C7D66F35A4}">
      <dsp:nvSpPr>
        <dsp:cNvPr id="0" name=""/>
        <dsp:cNvSpPr/>
      </dsp:nvSpPr>
      <dsp:spPr>
        <a:xfrm>
          <a:off x="549115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D05D6-DEE0-4BB7-B056-0CB2A7480B65}">
      <dsp:nvSpPr>
        <dsp:cNvPr id="0" name=""/>
        <dsp:cNvSpPr/>
      </dsp:nvSpPr>
      <dsp:spPr>
        <a:xfrm>
          <a:off x="1027779" y="580047"/>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Conversations en tête-à-tête pour explorer les opinions et les sentiments</a:t>
          </a:r>
          <a:endParaRPr lang="en-GB" sz="2200" kern="1200" noProof="0" dirty="0"/>
        </a:p>
      </dsp:txBody>
      <dsp:txXfrm>
        <a:off x="1027779" y="580047"/>
        <a:ext cx="5359219" cy="783769"/>
      </dsp:txXfrm>
    </dsp:sp>
    <dsp:sp modelId="{A712A07F-2F23-455C-A33F-379CF1E8C633}">
      <dsp:nvSpPr>
        <dsp:cNvPr id="0" name=""/>
        <dsp:cNvSpPr/>
      </dsp:nvSpPr>
      <dsp:spPr>
        <a:xfrm>
          <a:off x="1027779" y="1530313"/>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latin typeface="+mn-lt"/>
            </a:rPr>
            <a:t>Groupes de discussion </a:t>
          </a:r>
          <a:endParaRPr lang="en-GB" sz="2200" kern="1200" noProof="0" dirty="0">
            <a:latin typeface="+mn-lt"/>
          </a:endParaRPr>
        </a:p>
      </dsp:txBody>
      <dsp:txXfrm>
        <a:off x="1027779" y="1530313"/>
        <a:ext cx="5290443" cy="480949"/>
      </dsp:txXfrm>
    </dsp:sp>
    <dsp:sp modelId="{A0E645FE-953F-4D1F-AE8D-6BA7D0806041}">
      <dsp:nvSpPr>
        <dsp:cNvPr id="0" name=""/>
        <dsp:cNvSpPr/>
      </dsp:nvSpPr>
      <dsp:spPr>
        <a:xfrm>
          <a:off x="102777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7533E-1A4F-4C98-87D8-4313BEC5AEB0}">
      <dsp:nvSpPr>
        <dsp:cNvPr id="0" name=""/>
        <dsp:cNvSpPr/>
      </dsp:nvSpPr>
      <dsp:spPr>
        <a:xfrm>
          <a:off x="177138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50331-39B3-4C0E-BFD1-E7AC7B108204}">
      <dsp:nvSpPr>
        <dsp:cNvPr id="0" name=""/>
        <dsp:cNvSpPr/>
      </dsp:nvSpPr>
      <dsp:spPr>
        <a:xfrm>
          <a:off x="251556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C5878-D7CC-45CC-81A5-CB3699C255E6}">
      <dsp:nvSpPr>
        <dsp:cNvPr id="0" name=""/>
        <dsp:cNvSpPr/>
      </dsp:nvSpPr>
      <dsp:spPr>
        <a:xfrm>
          <a:off x="325917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3C5A6-B2F8-41C4-9D60-A782602D7E37}">
      <dsp:nvSpPr>
        <dsp:cNvPr id="0" name=""/>
        <dsp:cNvSpPr/>
      </dsp:nvSpPr>
      <dsp:spPr>
        <a:xfrm>
          <a:off x="400335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5265F-D5B6-4A45-B872-FBBD79DC2969}">
      <dsp:nvSpPr>
        <dsp:cNvPr id="0" name=""/>
        <dsp:cNvSpPr/>
      </dsp:nvSpPr>
      <dsp:spPr>
        <a:xfrm>
          <a:off x="474696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0DE89-50BF-4947-91E9-4CBAF125AED5}">
      <dsp:nvSpPr>
        <dsp:cNvPr id="0" name=""/>
        <dsp:cNvSpPr/>
      </dsp:nvSpPr>
      <dsp:spPr>
        <a:xfrm>
          <a:off x="549115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D29F9-D776-4CF1-895D-1DE1EDA90A79}">
      <dsp:nvSpPr>
        <dsp:cNvPr id="0" name=""/>
        <dsp:cNvSpPr/>
      </dsp:nvSpPr>
      <dsp:spPr>
        <a:xfrm>
          <a:off x="1027779" y="2109234"/>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Discussions en petits groupes pour recueillir des points de vue et des idées partagés</a:t>
          </a:r>
          <a:endParaRPr lang="en-GB" sz="2200" kern="1200" noProof="0" dirty="0"/>
        </a:p>
      </dsp:txBody>
      <dsp:txXfrm>
        <a:off x="1027779" y="2109234"/>
        <a:ext cx="5359219" cy="783769"/>
      </dsp:txXfrm>
    </dsp:sp>
    <dsp:sp modelId="{571B0E3C-8518-4371-8B94-165E95A7D772}">
      <dsp:nvSpPr>
        <dsp:cNvPr id="0" name=""/>
        <dsp:cNvSpPr/>
      </dsp:nvSpPr>
      <dsp:spPr>
        <a:xfrm>
          <a:off x="1027779" y="3059500"/>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GB" sz="2200" b="1" kern="1200" noProof="0" dirty="0">
              <a:latin typeface="+mn-lt"/>
            </a:rPr>
            <a:t>Étude de marché </a:t>
          </a:r>
          <a:r>
            <a:rPr kumimoji="0" lang="en-GB" sz="2200" b="1" i="0" u="none" strike="noStrike" kern="1200" cap="none" normalizeH="0" baseline="0" noProof="0" dirty="0">
              <a:ln>
                <a:noFill/>
              </a:ln>
              <a:solidFill>
                <a:schemeClr val="tx1"/>
              </a:solidFill>
              <a:effectLst/>
              <a:latin typeface="+mn-lt"/>
            </a:rPr>
            <a:t>Communautés</a:t>
          </a:r>
          <a:r>
            <a:rPr lang="en-GB" sz="2200" b="1" kern="1200" noProof="0" dirty="0">
              <a:latin typeface="+mn-lt"/>
            </a:rPr>
            <a:t> en ligne </a:t>
          </a:r>
        </a:p>
      </dsp:txBody>
      <dsp:txXfrm>
        <a:off x="1027779" y="3059500"/>
        <a:ext cx="5290443" cy="480949"/>
      </dsp:txXfrm>
    </dsp:sp>
    <dsp:sp modelId="{021A6D39-6B9A-4330-836A-C30DAE5AE0A7}">
      <dsp:nvSpPr>
        <dsp:cNvPr id="0" name=""/>
        <dsp:cNvSpPr/>
      </dsp:nvSpPr>
      <dsp:spPr>
        <a:xfrm>
          <a:off x="102777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8AE0A-3676-468F-B82B-600AF1449FA0}">
      <dsp:nvSpPr>
        <dsp:cNvPr id="0" name=""/>
        <dsp:cNvSpPr/>
      </dsp:nvSpPr>
      <dsp:spPr>
        <a:xfrm>
          <a:off x="177138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64B8-6140-4A2B-BCB2-74AC52579D47}">
      <dsp:nvSpPr>
        <dsp:cNvPr id="0" name=""/>
        <dsp:cNvSpPr/>
      </dsp:nvSpPr>
      <dsp:spPr>
        <a:xfrm>
          <a:off x="251556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E04A8-3A2A-4381-98CE-1C12F8CEEF4E}">
      <dsp:nvSpPr>
        <dsp:cNvPr id="0" name=""/>
        <dsp:cNvSpPr/>
      </dsp:nvSpPr>
      <dsp:spPr>
        <a:xfrm>
          <a:off x="325917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0EAD0-AD48-4324-9D9C-CF22BE3D3ED1}">
      <dsp:nvSpPr>
        <dsp:cNvPr id="0" name=""/>
        <dsp:cNvSpPr/>
      </dsp:nvSpPr>
      <dsp:spPr>
        <a:xfrm>
          <a:off x="400335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50588-A2D4-4379-A877-BE8DC4367BE0}">
      <dsp:nvSpPr>
        <dsp:cNvPr id="0" name=""/>
        <dsp:cNvSpPr/>
      </dsp:nvSpPr>
      <dsp:spPr>
        <a:xfrm>
          <a:off x="474696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FA112-929F-4EC9-B724-27A8A1CB40B5}">
      <dsp:nvSpPr>
        <dsp:cNvPr id="0" name=""/>
        <dsp:cNvSpPr/>
      </dsp:nvSpPr>
      <dsp:spPr>
        <a:xfrm>
          <a:off x="549115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970BC-2C70-400C-96DC-00F1926F56D8}">
      <dsp:nvSpPr>
        <dsp:cNvPr id="0" name=""/>
        <dsp:cNvSpPr/>
      </dsp:nvSpPr>
      <dsp:spPr>
        <a:xfrm>
          <a:off x="1027779" y="3638421"/>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Groupes tels que LinkedIn ou Facebook pour un retour d'information informel</a:t>
          </a:r>
          <a:endParaRPr lang="en-GB" sz="2200" kern="1200" noProof="0" dirty="0"/>
        </a:p>
      </dsp:txBody>
      <dsp:txXfrm>
        <a:off x="1027779" y="3638421"/>
        <a:ext cx="5359219" cy="7837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DEC2-CC7B-4E2D-91A8-8BF40BA952DB}">
      <dsp:nvSpPr>
        <dsp:cNvPr id="0" name=""/>
        <dsp:cNvSpPr/>
      </dsp:nvSpPr>
      <dsp:spPr>
        <a:xfrm>
          <a:off x="1027779" y="1126"/>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rPr>
            <a:t>Plateformes</a:t>
          </a:r>
          <a:r>
            <a:rPr kumimoji="0" lang="en-GB" sz="2200" b="0" i="0" u="none" strike="noStrike" kern="1200" cap="none" normalizeH="0" baseline="0" noProof="0" dirty="0">
              <a:ln>
                <a:noFill/>
              </a:ln>
              <a:solidFill>
                <a:schemeClr val="tx1"/>
              </a:solidFill>
              <a:effectLst/>
            </a:rPr>
            <a:t> </a:t>
          </a:r>
          <a:r>
            <a:rPr kumimoji="0" lang="en-GB" sz="2200" b="1" i="0" u="none" strike="noStrike" kern="1200" cap="none" normalizeH="0" baseline="0" noProof="0" dirty="0">
              <a:ln>
                <a:noFill/>
              </a:ln>
              <a:solidFill>
                <a:schemeClr val="tx1"/>
              </a:solidFill>
              <a:effectLst/>
            </a:rPr>
            <a:t>d'écoute </a:t>
          </a:r>
          <a:endParaRPr lang="en-GB" sz="2200" kern="1200" noProof="0" dirty="0">
            <a:latin typeface="+mn-lt"/>
          </a:endParaRPr>
        </a:p>
      </dsp:txBody>
      <dsp:txXfrm>
        <a:off x="1027779" y="1126"/>
        <a:ext cx="5290443" cy="480949"/>
      </dsp:txXfrm>
    </dsp:sp>
    <dsp:sp modelId="{7FDB66E0-F639-460B-88AB-242D2B01C916}">
      <dsp:nvSpPr>
        <dsp:cNvPr id="0" name=""/>
        <dsp:cNvSpPr/>
      </dsp:nvSpPr>
      <dsp:spPr>
        <a:xfrm>
          <a:off x="102777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52F7B-1BE0-4126-BA35-EEDF7113E0ED}">
      <dsp:nvSpPr>
        <dsp:cNvPr id="0" name=""/>
        <dsp:cNvSpPr/>
      </dsp:nvSpPr>
      <dsp:spPr>
        <a:xfrm>
          <a:off x="177138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268F3-A416-4CDE-A18A-87AC569ECEE1}">
      <dsp:nvSpPr>
        <dsp:cNvPr id="0" name=""/>
        <dsp:cNvSpPr/>
      </dsp:nvSpPr>
      <dsp:spPr>
        <a:xfrm>
          <a:off x="251556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6A8A9-D55A-4C97-A728-BD6BEDE8346C}">
      <dsp:nvSpPr>
        <dsp:cNvPr id="0" name=""/>
        <dsp:cNvSpPr/>
      </dsp:nvSpPr>
      <dsp:spPr>
        <a:xfrm>
          <a:off x="325917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52AC0-82E9-4190-A816-2331CE13160D}">
      <dsp:nvSpPr>
        <dsp:cNvPr id="0" name=""/>
        <dsp:cNvSpPr/>
      </dsp:nvSpPr>
      <dsp:spPr>
        <a:xfrm>
          <a:off x="400335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A8BF8-D55B-492D-8115-555BAD6F7901}">
      <dsp:nvSpPr>
        <dsp:cNvPr id="0" name=""/>
        <dsp:cNvSpPr/>
      </dsp:nvSpPr>
      <dsp:spPr>
        <a:xfrm>
          <a:off x="474696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8D905-C468-42A7-9046-D8C7D66F35A4}">
      <dsp:nvSpPr>
        <dsp:cNvPr id="0" name=""/>
        <dsp:cNvSpPr/>
      </dsp:nvSpPr>
      <dsp:spPr>
        <a:xfrm>
          <a:off x="549115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D05D6-DEE0-4BB7-B056-0CB2A7480B65}">
      <dsp:nvSpPr>
        <dsp:cNvPr id="0" name=""/>
        <dsp:cNvSpPr/>
      </dsp:nvSpPr>
      <dsp:spPr>
        <a:xfrm>
          <a:off x="1027779" y="580047"/>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kumimoji="0" lang="en-GB" sz="2100" b="0" i="0" u="none" strike="noStrike" kern="1200" cap="none" normalizeH="0" baseline="0" noProof="0" dirty="0">
              <a:ln>
                <a:noFill/>
              </a:ln>
              <a:solidFill>
                <a:schemeClr val="tx1"/>
              </a:solidFill>
              <a:effectLst/>
            </a:rPr>
            <a:t>Blogs, forums ou espaces sociaux où vous observez les conversations</a:t>
          </a:r>
          <a:endParaRPr lang="en-GB" sz="2100" kern="1200" noProof="0" dirty="0"/>
        </a:p>
      </dsp:txBody>
      <dsp:txXfrm>
        <a:off x="1027779" y="580047"/>
        <a:ext cx="5359219" cy="783769"/>
      </dsp:txXfrm>
    </dsp:sp>
    <dsp:sp modelId="{A712A07F-2F23-455C-A33F-379CF1E8C633}">
      <dsp:nvSpPr>
        <dsp:cNvPr id="0" name=""/>
        <dsp:cNvSpPr/>
      </dsp:nvSpPr>
      <dsp:spPr>
        <a:xfrm>
          <a:off x="1027779" y="1530313"/>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rPr>
            <a:t>Enquêtes ou questionnaires</a:t>
          </a:r>
          <a:r>
            <a:rPr kumimoji="0" lang="en-GB" sz="2200" b="0" i="0" u="none" strike="noStrike" kern="1200" cap="none" normalizeH="0" baseline="0" noProof="0" dirty="0">
              <a:ln>
                <a:noFill/>
              </a:ln>
              <a:solidFill>
                <a:schemeClr val="tx1"/>
              </a:solidFill>
              <a:effectLst/>
            </a:rPr>
            <a:t> </a:t>
          </a:r>
          <a:endParaRPr lang="en-GB" sz="2200" kern="1200" noProof="0" dirty="0">
            <a:latin typeface="+mn-lt"/>
          </a:endParaRPr>
        </a:p>
      </dsp:txBody>
      <dsp:txXfrm>
        <a:off x="1027779" y="1530313"/>
        <a:ext cx="5290443" cy="480949"/>
      </dsp:txXfrm>
    </dsp:sp>
    <dsp:sp modelId="{A0E645FE-953F-4D1F-AE8D-6BA7D0806041}">
      <dsp:nvSpPr>
        <dsp:cNvPr id="0" name=""/>
        <dsp:cNvSpPr/>
      </dsp:nvSpPr>
      <dsp:spPr>
        <a:xfrm>
          <a:off x="102777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7533E-1A4F-4C98-87D8-4313BEC5AEB0}">
      <dsp:nvSpPr>
        <dsp:cNvPr id="0" name=""/>
        <dsp:cNvSpPr/>
      </dsp:nvSpPr>
      <dsp:spPr>
        <a:xfrm>
          <a:off x="177138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50331-39B3-4C0E-BFD1-E7AC7B108204}">
      <dsp:nvSpPr>
        <dsp:cNvPr id="0" name=""/>
        <dsp:cNvSpPr/>
      </dsp:nvSpPr>
      <dsp:spPr>
        <a:xfrm>
          <a:off x="251556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C5878-D7CC-45CC-81A5-CB3699C255E6}">
      <dsp:nvSpPr>
        <dsp:cNvPr id="0" name=""/>
        <dsp:cNvSpPr/>
      </dsp:nvSpPr>
      <dsp:spPr>
        <a:xfrm>
          <a:off x="325917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3C5A6-B2F8-41C4-9D60-A782602D7E37}">
      <dsp:nvSpPr>
        <dsp:cNvPr id="0" name=""/>
        <dsp:cNvSpPr/>
      </dsp:nvSpPr>
      <dsp:spPr>
        <a:xfrm>
          <a:off x="400335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5265F-D5B6-4A45-B872-FBBD79DC2969}">
      <dsp:nvSpPr>
        <dsp:cNvPr id="0" name=""/>
        <dsp:cNvSpPr/>
      </dsp:nvSpPr>
      <dsp:spPr>
        <a:xfrm>
          <a:off x="474696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0DE89-50BF-4947-91E9-4CBAF125AED5}">
      <dsp:nvSpPr>
        <dsp:cNvPr id="0" name=""/>
        <dsp:cNvSpPr/>
      </dsp:nvSpPr>
      <dsp:spPr>
        <a:xfrm>
          <a:off x="549115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D29F9-D776-4CF1-895D-1DE1EDA90A79}">
      <dsp:nvSpPr>
        <dsp:cNvPr id="0" name=""/>
        <dsp:cNvSpPr/>
      </dsp:nvSpPr>
      <dsp:spPr>
        <a:xfrm>
          <a:off x="1027779" y="2109234"/>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kumimoji="0" lang="en-GB" sz="2100" b="0" i="0" u="none" strike="noStrike" kern="1200" cap="none" normalizeH="0" baseline="0" noProof="0" dirty="0">
              <a:ln>
                <a:noFill/>
              </a:ln>
              <a:solidFill>
                <a:schemeClr val="tx1"/>
              </a:solidFill>
              <a:effectLst/>
            </a:rPr>
            <a:t>Questions structurées pour recueillir des réponses rapides</a:t>
          </a:r>
          <a:endParaRPr lang="en-GB" sz="2100" kern="1200" noProof="0" dirty="0"/>
        </a:p>
      </dsp:txBody>
      <dsp:txXfrm>
        <a:off x="1027779" y="2109234"/>
        <a:ext cx="5359219" cy="783769"/>
      </dsp:txXfrm>
    </dsp:sp>
    <dsp:sp modelId="{571B0E3C-8518-4371-8B94-165E95A7D772}">
      <dsp:nvSpPr>
        <dsp:cNvPr id="0" name=""/>
        <dsp:cNvSpPr/>
      </dsp:nvSpPr>
      <dsp:spPr>
        <a:xfrm>
          <a:off x="1027779" y="3059500"/>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rPr>
            <a:t>Observation</a:t>
          </a:r>
          <a:endParaRPr lang="en-GB" sz="2200" b="1" kern="1200" noProof="0" dirty="0">
            <a:latin typeface="+mn-lt"/>
          </a:endParaRPr>
        </a:p>
      </dsp:txBody>
      <dsp:txXfrm>
        <a:off x="1027779" y="3059500"/>
        <a:ext cx="5290443" cy="480949"/>
      </dsp:txXfrm>
    </dsp:sp>
    <dsp:sp modelId="{021A6D39-6B9A-4330-836A-C30DAE5AE0A7}">
      <dsp:nvSpPr>
        <dsp:cNvPr id="0" name=""/>
        <dsp:cNvSpPr/>
      </dsp:nvSpPr>
      <dsp:spPr>
        <a:xfrm>
          <a:off x="102777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8AE0A-3676-468F-B82B-600AF1449FA0}">
      <dsp:nvSpPr>
        <dsp:cNvPr id="0" name=""/>
        <dsp:cNvSpPr/>
      </dsp:nvSpPr>
      <dsp:spPr>
        <a:xfrm>
          <a:off x="177138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64B8-6140-4A2B-BCB2-74AC52579D47}">
      <dsp:nvSpPr>
        <dsp:cNvPr id="0" name=""/>
        <dsp:cNvSpPr/>
      </dsp:nvSpPr>
      <dsp:spPr>
        <a:xfrm>
          <a:off x="251556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E04A8-3A2A-4381-98CE-1C12F8CEEF4E}">
      <dsp:nvSpPr>
        <dsp:cNvPr id="0" name=""/>
        <dsp:cNvSpPr/>
      </dsp:nvSpPr>
      <dsp:spPr>
        <a:xfrm>
          <a:off x="325917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0EAD0-AD48-4324-9D9C-CF22BE3D3ED1}">
      <dsp:nvSpPr>
        <dsp:cNvPr id="0" name=""/>
        <dsp:cNvSpPr/>
      </dsp:nvSpPr>
      <dsp:spPr>
        <a:xfrm>
          <a:off x="400335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50588-A2D4-4379-A877-BE8DC4367BE0}">
      <dsp:nvSpPr>
        <dsp:cNvPr id="0" name=""/>
        <dsp:cNvSpPr/>
      </dsp:nvSpPr>
      <dsp:spPr>
        <a:xfrm>
          <a:off x="474696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FA112-929F-4EC9-B724-27A8A1CB40B5}">
      <dsp:nvSpPr>
        <dsp:cNvPr id="0" name=""/>
        <dsp:cNvSpPr/>
      </dsp:nvSpPr>
      <dsp:spPr>
        <a:xfrm>
          <a:off x="549115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970BC-2C70-400C-96DC-00F1926F56D8}">
      <dsp:nvSpPr>
        <dsp:cNvPr id="0" name=""/>
        <dsp:cNvSpPr/>
      </dsp:nvSpPr>
      <dsp:spPr>
        <a:xfrm>
          <a:off x="1027779" y="3638421"/>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kumimoji="0" lang="en-GB" sz="2100" b="0" i="0" u="none" strike="noStrike" kern="1200" cap="none" normalizeH="0" baseline="0" noProof="0" dirty="0">
              <a:ln>
                <a:noFill/>
              </a:ln>
              <a:solidFill>
                <a:schemeClr val="tx1"/>
              </a:solidFill>
              <a:effectLst/>
            </a:rPr>
            <a:t>Observer le comportement des gens dans les magasins, sur les marchés ou lors d'événements</a:t>
          </a:r>
          <a:endParaRPr lang="en-GB" sz="2100" kern="1200" noProof="0" dirty="0"/>
        </a:p>
      </dsp:txBody>
      <dsp:txXfrm>
        <a:off x="1027779" y="3638421"/>
        <a:ext cx="5359219" cy="783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E5EC6-3043-403B-A6AA-A7B9062691FA}">
      <dsp:nvSpPr>
        <dsp:cNvPr id="0" name=""/>
        <dsp:cNvSpPr/>
      </dsp:nvSpPr>
      <dsp:spPr>
        <a:xfrm>
          <a:off x="0" y="1538304"/>
          <a:ext cx="11270537" cy="1429287"/>
        </a:xfrm>
        <a:prstGeom prst="rect">
          <a:avLst/>
        </a:prstGeom>
        <a:solidFill>
          <a:schemeClr val="lt1">
            <a:alpha val="90000"/>
            <a:hueOff val="0"/>
            <a:satOff val="0"/>
            <a:lumOff val="0"/>
            <a:alphaOff val="0"/>
          </a:schemeClr>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4719" tIns="208280" rIns="874719" bIns="7112" numCol="1" spcCol="1270" anchor="t" anchorCtr="0">
          <a:noAutofit/>
        </a:bodyPr>
        <a:lstStyle/>
        <a:p>
          <a:pPr marL="228600" lvl="1" indent="0" algn="l" defTabSz="44450">
            <a:lnSpc>
              <a:spcPct val="90000"/>
            </a:lnSpc>
            <a:spcBef>
              <a:spcPct val="0"/>
            </a:spcBef>
            <a:spcAft>
              <a:spcPct val="15000"/>
            </a:spcAft>
            <a:buNone/>
          </a:pPr>
          <a:endParaRPr lang="en-GB" sz="100" kern="1200" noProof="0" dirty="0"/>
        </a:p>
        <a:p>
          <a:pPr marL="0" lvl="1" indent="0" algn="l" defTabSz="889000">
            <a:lnSpc>
              <a:spcPct val="90000"/>
            </a:lnSpc>
            <a:spcBef>
              <a:spcPct val="0"/>
            </a:spcBef>
            <a:spcAft>
              <a:spcPct val="15000"/>
            </a:spcAft>
            <a:buNone/>
          </a:pPr>
          <a:r>
            <a:rPr lang="en-GB" sz="2000" kern="1200" noProof="0" dirty="0"/>
            <a:t>Plus votre idée est claire, plus il sera facile pour les autres de la comprendre et de la soutenir. Au fur et à mesure que votre entreprise se développera, vous devrez la décrire à de nombreuses personnes différentes : clients, fournisseurs, mentors, banques et peut-être même investisseurs potentiels.</a:t>
          </a:r>
        </a:p>
        <a:p>
          <a:pPr marL="0" lvl="1" indent="0" algn="l" defTabSz="889000">
            <a:lnSpc>
              <a:spcPct val="90000"/>
            </a:lnSpc>
            <a:spcBef>
              <a:spcPct val="0"/>
            </a:spcBef>
            <a:spcAft>
              <a:spcPct val="15000"/>
            </a:spcAft>
            <a:buNone/>
          </a:pPr>
          <a:endParaRPr lang="en-GB" sz="2000" kern="1200" noProof="0" dirty="0"/>
        </a:p>
        <a:p>
          <a:pPr marL="0" lvl="1" indent="0" algn="l" defTabSz="889000">
            <a:lnSpc>
              <a:spcPct val="90000"/>
            </a:lnSpc>
            <a:spcBef>
              <a:spcPct val="0"/>
            </a:spcBef>
            <a:spcAft>
              <a:spcPct val="15000"/>
            </a:spcAft>
            <a:buNone/>
          </a:pPr>
          <a:endParaRPr lang="en-GB" sz="2000" kern="1200" noProof="0" dirty="0"/>
        </a:p>
        <a:p>
          <a:pPr marL="0" lvl="1" indent="0" algn="l" defTabSz="889000">
            <a:lnSpc>
              <a:spcPct val="90000"/>
            </a:lnSpc>
            <a:spcBef>
              <a:spcPct val="0"/>
            </a:spcBef>
            <a:spcAft>
              <a:spcPct val="15000"/>
            </a:spcAft>
            <a:buNone/>
          </a:pPr>
          <a:r>
            <a:rPr lang="en-GB" sz="2000" b="1" kern="1200" noProof="0" dirty="0"/>
            <a:t>Vous souhaitez en savoir plus ? </a:t>
          </a:r>
          <a:r>
            <a:rPr lang="en-GB" sz="2000" b="0" kern="1200" dirty="0" err="1"/>
            <a:t>Découvrez </a:t>
          </a:r>
          <a:r>
            <a:rPr lang="en-GB" sz="2000" kern="1200" dirty="0"/>
            <a:t>la </a:t>
          </a:r>
          <a:r>
            <a:rPr lang="en-GB" sz="2000" kern="1200" dirty="0">
              <a:hlinkClick xmlns:r="http://schemas.openxmlformats.org/officeDocument/2006/relationships" r:id="rId1"/>
            </a:rPr>
            <a:t>recette d'un bon discours commercial : Conseils pour les entrepreneurs du secteur alimentaire</a:t>
          </a:r>
          <a:r>
            <a:rPr lang="en-GB" sz="2000" kern="1200" dirty="0"/>
            <a:t>, qui offre des conseils pratiques pour présenter efficacement votre idée d'entreprise alimentaire.</a:t>
          </a:r>
          <a:endParaRPr lang="en-GB" sz="2000" kern="1200" noProof="0" dirty="0"/>
        </a:p>
      </dsp:txBody>
      <dsp:txXfrm>
        <a:off x="0" y="1538304"/>
        <a:ext cx="11270537" cy="1429287"/>
      </dsp:txXfrm>
    </dsp:sp>
    <dsp:sp modelId="{DAF57209-25DA-42B3-A7D7-98ADEFB87B68}">
      <dsp:nvSpPr>
        <dsp:cNvPr id="0" name=""/>
        <dsp:cNvSpPr/>
      </dsp:nvSpPr>
      <dsp:spPr>
        <a:xfrm>
          <a:off x="101859" y="6947"/>
          <a:ext cx="10026431" cy="1569791"/>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200" tIns="0" rIns="298200" bIns="0" numCol="1" spcCol="1270" anchor="ctr" anchorCtr="0">
          <a:noAutofit/>
        </a:bodyPr>
        <a:lstStyle/>
        <a:p>
          <a:pPr marL="0" lvl="0" indent="0" algn="l" defTabSz="977900">
            <a:lnSpc>
              <a:spcPct val="90000"/>
            </a:lnSpc>
            <a:spcBef>
              <a:spcPct val="0"/>
            </a:spcBef>
            <a:spcAft>
              <a:spcPct val="35000"/>
            </a:spcAft>
            <a:buNone/>
          </a:pPr>
          <a:r>
            <a:rPr lang="en-GB" sz="2200" b="1" kern="1200" noProof="0" dirty="0"/>
            <a:t>Avant de tester ou de développer votre idée d'entreprise alimentaire, vous devez la définir clairement. Une idée solide est une idée que vous pouvez expliquer simplement et avec assurance en quelques phrases. Être capable de parler clairement de son idée est une compétence clé pour tout entrepreneur.</a:t>
          </a:r>
        </a:p>
      </dsp:txBody>
      <dsp:txXfrm>
        <a:off x="178490" y="83578"/>
        <a:ext cx="9873169" cy="1416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B9D0-0B3A-4493-894D-9E5947B87DD5}">
      <dsp:nvSpPr>
        <dsp:cNvPr id="0" name=""/>
        <dsp:cNvSpPr/>
      </dsp:nvSpPr>
      <dsp:spPr>
        <a:xfrm>
          <a:off x="0" y="21359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Quels sont leurs besoins, leur valeur ou leurs difficultés ?</a:t>
          </a:r>
        </a:p>
      </dsp:txBody>
      <dsp:txXfrm>
        <a:off x="0" y="213593"/>
        <a:ext cx="10663723" cy="551250"/>
      </dsp:txXfrm>
    </dsp:sp>
    <dsp:sp modelId="{8822E82D-42C3-44B1-B441-085CD90DA869}">
      <dsp:nvSpPr>
        <dsp:cNvPr id="0" name=""/>
        <dsp:cNvSpPr/>
      </dsp:nvSpPr>
      <dsp:spPr>
        <a:xfrm>
          <a:off x="533186" y="659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Qui sera </a:t>
          </a:r>
          <a:r>
            <a:rPr lang="en-GB" sz="1600" b="1" kern="1200" noProof="0" dirty="0" err="1"/>
            <a:t>votre</a:t>
          </a:r>
          <a:r>
            <a:rPr lang="en-GB" sz="1600" b="1" kern="1200" noProof="0" dirty="0"/>
            <a:t> client.</a:t>
          </a:r>
          <a:endParaRPr lang="en-GB" sz="1600" kern="1200" noProof="0" dirty="0"/>
        </a:p>
      </dsp:txBody>
      <dsp:txXfrm>
        <a:off x="547596" y="80403"/>
        <a:ext cx="7435786" cy="266380"/>
      </dsp:txXfrm>
    </dsp:sp>
    <dsp:sp modelId="{04B6F7D1-BFE1-4DE2-ADC0-5F719314E556}">
      <dsp:nvSpPr>
        <dsp:cNvPr id="0" name=""/>
        <dsp:cNvSpPr/>
      </dsp:nvSpPr>
      <dsp:spPr>
        <a:xfrm>
          <a:off x="0" y="96644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Quels sont les caractéristiques ou les avantages culinaires qui comptent le plus pour votre client ?</a:t>
          </a:r>
        </a:p>
      </dsp:txBody>
      <dsp:txXfrm>
        <a:off x="0" y="966443"/>
        <a:ext cx="10663723" cy="551250"/>
      </dsp:txXfrm>
    </dsp:sp>
    <dsp:sp modelId="{680B4CF2-95DE-48FF-938E-5D009D677CB1}">
      <dsp:nvSpPr>
        <dsp:cNvPr id="0" name=""/>
        <dsp:cNvSpPr/>
      </dsp:nvSpPr>
      <dsp:spPr>
        <a:xfrm>
          <a:off x="533186" y="81884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Ce qui fait la valeur de votre produit ou service alimentaire.</a:t>
          </a:r>
          <a:endParaRPr lang="en-GB" sz="1600" kern="1200" noProof="0" dirty="0"/>
        </a:p>
      </dsp:txBody>
      <dsp:txXfrm>
        <a:off x="547596" y="833253"/>
        <a:ext cx="7435786" cy="266380"/>
      </dsp:txXfrm>
    </dsp:sp>
    <dsp:sp modelId="{85141A89-C3BA-45C1-8033-51D0779B5FBD}">
      <dsp:nvSpPr>
        <dsp:cNvPr id="0" name=""/>
        <dsp:cNvSpPr/>
      </dsp:nvSpPr>
      <dsp:spPr>
        <a:xfrm>
          <a:off x="0" y="171929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Définissez la zone géographique sur laquelle vous vous concentrerez au cours de la première année.</a:t>
          </a:r>
        </a:p>
      </dsp:txBody>
      <dsp:txXfrm>
        <a:off x="0" y="1719293"/>
        <a:ext cx="10663723" cy="551250"/>
      </dsp:txXfrm>
    </dsp:sp>
    <dsp:sp modelId="{79B6302D-8487-459E-B78E-47EEF6989747}">
      <dsp:nvSpPr>
        <dsp:cNvPr id="0" name=""/>
        <dsp:cNvSpPr/>
      </dsp:nvSpPr>
      <dsp:spPr>
        <a:xfrm>
          <a:off x="533186" y="15716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Où vous comptez vendre.</a:t>
          </a:r>
          <a:endParaRPr lang="en-GB" sz="1600" kern="1200" noProof="0" dirty="0"/>
        </a:p>
      </dsp:txBody>
      <dsp:txXfrm>
        <a:off x="547596" y="1586103"/>
        <a:ext cx="7435786" cy="266380"/>
      </dsp:txXfrm>
    </dsp:sp>
    <dsp:sp modelId="{CF4FBCD3-D166-4ECD-A4D6-3DE48304DBA1}">
      <dsp:nvSpPr>
        <dsp:cNvPr id="0" name=""/>
        <dsp:cNvSpPr/>
      </dsp:nvSpPr>
      <dsp:spPr>
        <a:xfrm>
          <a:off x="0" y="247214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Qui d'autre vend dans la même zone ? Quel est leur prix ?</a:t>
          </a:r>
        </a:p>
      </dsp:txBody>
      <dsp:txXfrm>
        <a:off x="0" y="2472143"/>
        <a:ext cx="10663723" cy="551250"/>
      </dsp:txXfrm>
    </dsp:sp>
    <dsp:sp modelId="{2DDA88F6-188A-4F15-9450-DC8DBE7B3E5A}">
      <dsp:nvSpPr>
        <dsp:cNvPr id="0" name=""/>
        <dsp:cNvSpPr/>
      </dsp:nvSpPr>
      <dsp:spPr>
        <a:xfrm>
          <a:off x="533186" y="232454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Ce que font vos concurrents.</a:t>
          </a:r>
          <a:endParaRPr lang="en-GB" sz="1600" kern="1200" noProof="0" dirty="0"/>
        </a:p>
      </dsp:txBody>
      <dsp:txXfrm>
        <a:off x="547596" y="2338953"/>
        <a:ext cx="7435786" cy="266380"/>
      </dsp:txXfrm>
    </dsp:sp>
    <dsp:sp modelId="{2C42F61D-2FC5-4B32-A7D8-25B86735E401}">
      <dsp:nvSpPr>
        <dsp:cNvPr id="0" name=""/>
        <dsp:cNvSpPr/>
      </dsp:nvSpPr>
      <dsp:spPr>
        <a:xfrm>
          <a:off x="0" y="3224993"/>
          <a:ext cx="10663723" cy="81900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Pouvez-vous rester compétitif en vous distinguant des autres ? </a:t>
          </a:r>
        </a:p>
        <a:p>
          <a:pPr marL="171450" lvl="1" indent="-171450" algn="l" defTabSz="711200">
            <a:lnSpc>
              <a:spcPct val="90000"/>
            </a:lnSpc>
            <a:spcBef>
              <a:spcPct val="0"/>
            </a:spcBef>
            <a:spcAft>
              <a:spcPct val="15000"/>
            </a:spcAft>
            <a:buNone/>
          </a:pPr>
          <a:r>
            <a:rPr lang="en-GB" sz="1600" kern="1200" noProof="0" dirty="0"/>
            <a:t>Pourquoi les clients vous choisiraient-ils ?</a:t>
          </a:r>
        </a:p>
      </dsp:txBody>
      <dsp:txXfrm>
        <a:off x="0" y="3224993"/>
        <a:ext cx="10663723" cy="819000"/>
      </dsp:txXfrm>
    </dsp:sp>
    <dsp:sp modelId="{EC1B45A5-7545-4098-AC60-1A70886B5D44}">
      <dsp:nvSpPr>
        <dsp:cNvPr id="0" name=""/>
        <dsp:cNvSpPr/>
      </dsp:nvSpPr>
      <dsp:spPr>
        <a:xfrm>
          <a:off x="533186" y="30773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Comment votre offre se situe-t-elle par rapport aux autres ?</a:t>
          </a:r>
          <a:endParaRPr lang="en-GB" sz="1600" kern="1200" noProof="0" dirty="0"/>
        </a:p>
      </dsp:txBody>
      <dsp:txXfrm>
        <a:off x="547596" y="3091803"/>
        <a:ext cx="7435786"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2C193-C5D6-4C58-988A-A48D8661283C}">
      <dsp:nvSpPr>
        <dsp:cNvPr id="0" name=""/>
        <dsp:cNvSpPr/>
      </dsp:nvSpPr>
      <dsp:spPr>
        <a:xfrm>
          <a:off x="0" y="514305"/>
          <a:ext cx="10981357" cy="1433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275" tIns="270764" rIns="852275" bIns="128016" numCol="1" spcCol="1270" anchor="t" anchorCtr="0">
          <a:noAutofit/>
        </a:bodyPr>
        <a:lstStyle/>
        <a:p>
          <a:pPr marL="171450" lvl="1" indent="-171450" algn="l" defTabSz="800100">
            <a:lnSpc>
              <a:spcPct val="90000"/>
            </a:lnSpc>
            <a:spcBef>
              <a:spcPct val="0"/>
            </a:spcBef>
            <a:spcAft>
              <a:spcPct val="15000"/>
            </a:spcAft>
            <a:buNone/>
          </a:pPr>
          <a:r>
            <a:rPr lang="en-GB" sz="1800" b="1" kern="1200" noProof="0" dirty="0"/>
            <a:t>Exemple : une barre de chocolat ordinaire vendue dans les supermarchés :</a:t>
          </a:r>
          <a:r>
            <a:rPr lang="en-GB" sz="1800" kern="1200" noProof="0" dirty="0"/>
            <a:t> Une barre de chocolat ordinaire vendue dans les supermarchés.</a:t>
          </a:r>
          <a:br>
            <a:rPr lang="en-GB" sz="1800" kern="1200" noProof="0" dirty="0"/>
          </a:br>
          <a:r>
            <a:rPr lang="en-GB" sz="1800" kern="1200" noProof="0" dirty="0"/>
            <a:t>Elles sont fabriquées en grandes quantités et vendues par des marques mondiales telles que Cadbury, Nestlé ou Mars.</a:t>
          </a:r>
        </a:p>
      </dsp:txBody>
      <dsp:txXfrm>
        <a:off x="0" y="514305"/>
        <a:ext cx="10981357" cy="1433250"/>
      </dsp:txXfrm>
    </dsp:sp>
    <dsp:sp modelId="{7291CD6C-F814-4C27-91B1-C2A08BA356E7}">
      <dsp:nvSpPr>
        <dsp:cNvPr id="0" name=""/>
        <dsp:cNvSpPr/>
      </dsp:nvSpPr>
      <dsp:spPr>
        <a:xfrm>
          <a:off x="549067" y="21684"/>
          <a:ext cx="9957828" cy="684501"/>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548" tIns="0" rIns="290548"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Vous pourriez viser un marché de masse, c'est-à-dire un groupe très large de personnes qui achètent toutes des produits similaires et largement disponibles.</a:t>
          </a:r>
        </a:p>
      </dsp:txBody>
      <dsp:txXfrm>
        <a:off x="582482" y="55099"/>
        <a:ext cx="9890998" cy="617671"/>
      </dsp:txXfrm>
    </dsp:sp>
    <dsp:sp modelId="{FBE4F817-50DF-41C6-9A0F-90CFED1BCE4D}">
      <dsp:nvSpPr>
        <dsp:cNvPr id="0" name=""/>
        <dsp:cNvSpPr/>
      </dsp:nvSpPr>
      <dsp:spPr>
        <a:xfrm>
          <a:off x="0" y="2515619"/>
          <a:ext cx="10981357" cy="921375"/>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275" tIns="270764" rIns="852275" bIns="128016" numCol="1" spcCol="1270" anchor="t" anchorCtr="0">
          <a:noAutofit/>
        </a:bodyPr>
        <a:lstStyle/>
        <a:p>
          <a:pPr marL="171450" lvl="1" indent="-171450" algn="l" defTabSz="800100">
            <a:lnSpc>
              <a:spcPct val="90000"/>
            </a:lnSpc>
            <a:spcBef>
              <a:spcPct val="0"/>
            </a:spcBef>
            <a:spcAft>
              <a:spcPct val="15000"/>
            </a:spcAft>
            <a:buNone/>
          </a:pPr>
          <a:r>
            <a:rPr lang="en-GB" sz="1800" b="1" kern="1200" noProof="0" dirty="0"/>
            <a:t>Exemple :</a:t>
          </a:r>
          <a:r>
            <a:rPr lang="en-GB" sz="1800" kern="1200" noProof="0" dirty="0"/>
            <a:t> Chocolat fait à la main à partir de recettes traditionnelles, d'ingrédients biologiques ou d'arômes de votre pays d'origine tels que la cardamome, l'eau de rose ou le piment.</a:t>
          </a:r>
        </a:p>
      </dsp:txBody>
      <dsp:txXfrm>
        <a:off x="0" y="2515619"/>
        <a:ext cx="10981357" cy="921375"/>
      </dsp:txXfrm>
    </dsp:sp>
    <dsp:sp modelId="{BBD40AA9-30D6-445C-BAD3-C62E8F1671CD}">
      <dsp:nvSpPr>
        <dsp:cNvPr id="0" name=""/>
        <dsp:cNvSpPr/>
      </dsp:nvSpPr>
      <dsp:spPr>
        <a:xfrm>
          <a:off x="549067" y="2017755"/>
          <a:ext cx="9994264" cy="689743"/>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548" tIns="0" rIns="290548" bIns="0" numCol="1" spcCol="1270" anchor="ctr" anchorCtr="0">
          <a:noAutofit/>
        </a:bodyPr>
        <a:lstStyle/>
        <a:p>
          <a:pPr marL="0" lvl="0" indent="0" algn="l" defTabSz="622300">
            <a:lnSpc>
              <a:spcPct val="90000"/>
            </a:lnSpc>
            <a:spcBef>
              <a:spcPct val="0"/>
            </a:spcBef>
            <a:spcAft>
              <a:spcPct val="35000"/>
            </a:spcAft>
            <a:buNone/>
          </a:pPr>
          <a:r>
            <a:rPr lang="en-GB" sz="1400" b="1" kern="1200" noProof="0" dirty="0"/>
            <a:t>La plupart des nouvelles entreprises alimentaires, en particulier les petites entreprises ou les entreprises personnelles, commencent par un marché de niche. Un créneau est un groupe plus petit et plus spécifique de clients ayant des besoins ou des goûts particuliers.</a:t>
          </a:r>
        </a:p>
      </dsp:txBody>
      <dsp:txXfrm>
        <a:off x="582737" y="2051425"/>
        <a:ext cx="9926924" cy="6224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46060-85E9-4094-80A7-FCA289A7C23E}">
      <dsp:nvSpPr>
        <dsp:cNvPr id="0" name=""/>
        <dsp:cNvSpPr/>
      </dsp:nvSpPr>
      <dsp:spPr>
        <a:xfrm>
          <a:off x="3250" y="115686"/>
          <a:ext cx="3168864" cy="4320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i="0" kern="1200" noProof="0" dirty="0">
              <a:effectLst/>
            </a:rPr>
            <a:t>Base de clients potentiels</a:t>
          </a:r>
          <a:endParaRPr lang="en-GB" sz="1500" kern="1200" noProof="0" dirty="0"/>
        </a:p>
      </dsp:txBody>
      <dsp:txXfrm>
        <a:off x="3250" y="115686"/>
        <a:ext cx="3168864" cy="432000"/>
      </dsp:txXfrm>
    </dsp:sp>
    <dsp:sp modelId="{18006FDB-21E4-4262-BF85-FE8DAFBC6531}">
      <dsp:nvSpPr>
        <dsp:cNvPr id="0" name=""/>
        <dsp:cNvSpPr/>
      </dsp:nvSpPr>
      <dsp:spPr>
        <a:xfrm>
          <a:off x="3250" y="547686"/>
          <a:ext cx="3168864" cy="2640346"/>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Qui sont vos clients ? </a:t>
          </a:r>
        </a:p>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Pensez-vous qu'ils choisiraient votre produit alimentaire ou votre service ? Pourquoi ?</a:t>
          </a:r>
        </a:p>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Recherchez des intérêts, des habitudes ou des situations communes.</a:t>
          </a:r>
        </a:p>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Quel groupe est le plus susceptible d'en bénéficier et d'acheter ?</a:t>
          </a:r>
        </a:p>
      </dsp:txBody>
      <dsp:txXfrm>
        <a:off x="3250" y="547686"/>
        <a:ext cx="3168864" cy="2640346"/>
      </dsp:txXfrm>
    </dsp:sp>
    <dsp:sp modelId="{A5CD389A-1DC1-4F68-9A15-37EB16B2CC0D}">
      <dsp:nvSpPr>
        <dsp:cNvPr id="0" name=""/>
        <dsp:cNvSpPr/>
      </dsp:nvSpPr>
      <dsp:spPr>
        <a:xfrm>
          <a:off x="3615755" y="115686"/>
          <a:ext cx="3168864" cy="4320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i="0" kern="1200" noProof="0" dirty="0">
              <a:effectLst/>
            </a:rPr>
            <a:t>Examinez vos concurrents</a:t>
          </a:r>
          <a:endParaRPr lang="en-GB" sz="1500" kern="1200" noProof="0" dirty="0"/>
        </a:p>
      </dsp:txBody>
      <dsp:txXfrm>
        <a:off x="3615755" y="115686"/>
        <a:ext cx="3168864" cy="432000"/>
      </dsp:txXfrm>
    </dsp:sp>
    <dsp:sp modelId="{B105F972-8027-462C-B2DA-0BE4EEA6604D}">
      <dsp:nvSpPr>
        <dsp:cNvPr id="0" name=""/>
        <dsp:cNvSpPr/>
      </dsp:nvSpPr>
      <dsp:spPr>
        <a:xfrm>
          <a:off x="3615755" y="547686"/>
          <a:ext cx="3168864" cy="2640346"/>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Qui vos concurrents tentent-ils d'atteindre ? </a:t>
          </a:r>
        </a:p>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Quel type de clients servent-ils ?</a:t>
          </a:r>
        </a:p>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N'essayez pas de les copier.</a:t>
          </a:r>
        </a:p>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Cherchez plutôt un marché plus petit qui leur échappe, une niche sur laquelle vous pouvez vous concentrer.</a:t>
          </a:r>
        </a:p>
      </dsp:txBody>
      <dsp:txXfrm>
        <a:off x="3615755" y="547686"/>
        <a:ext cx="3168864" cy="2640346"/>
      </dsp:txXfrm>
    </dsp:sp>
    <dsp:sp modelId="{85D0F4F1-A952-4FBC-99FC-9CE951AECFC6}">
      <dsp:nvSpPr>
        <dsp:cNvPr id="0" name=""/>
        <dsp:cNvSpPr/>
      </dsp:nvSpPr>
      <dsp:spPr>
        <a:xfrm>
          <a:off x="7228260" y="115686"/>
          <a:ext cx="3168864" cy="4320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i="0" kern="1200" noProof="0" dirty="0">
              <a:effectLst/>
            </a:rPr>
            <a:t>Analysez votre produit ou service</a:t>
          </a:r>
          <a:endParaRPr lang="en-GB" sz="1500" kern="1200" noProof="0" dirty="0"/>
        </a:p>
      </dsp:txBody>
      <dsp:txXfrm>
        <a:off x="7228260" y="115686"/>
        <a:ext cx="3168864" cy="432000"/>
      </dsp:txXfrm>
    </dsp:sp>
    <dsp:sp modelId="{B6132E6C-9AA2-4A53-BC2C-B5196C10D5A1}">
      <dsp:nvSpPr>
        <dsp:cNvPr id="0" name=""/>
        <dsp:cNvSpPr/>
      </dsp:nvSpPr>
      <dsp:spPr>
        <a:xfrm>
          <a:off x="7228260" y="547686"/>
          <a:ext cx="3168864" cy="2640346"/>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Dressez une liste des principales caractéristiques et des principaux avantages que vous offrez.</a:t>
          </a:r>
        </a:p>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Dressez ensuite la liste des types de personnes qui auraient besoin de ces produits ou qui les souhaiteraient.</a:t>
          </a:r>
        </a:p>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Décrivez-les plus en détail</a:t>
          </a:r>
        </a:p>
        <a:p>
          <a:pPr marL="114300" lvl="1" indent="-114300" algn="l" defTabSz="666750">
            <a:lnSpc>
              <a:spcPct val="90000"/>
            </a:lnSpc>
            <a:spcBef>
              <a:spcPct val="0"/>
            </a:spcBef>
            <a:spcAft>
              <a:spcPct val="15000"/>
            </a:spcAft>
            <a:buClr>
              <a:srgbClr val="382B1B"/>
            </a:buClr>
            <a:buFont typeface="Arial" panose="020B0604020202020204" pitchFamily="34" charset="0"/>
            <a:buChar char="•"/>
          </a:pPr>
          <a:r>
            <a:rPr lang="en-GB" sz="1500" kern="1200" noProof="0" dirty="0"/>
            <a:t>Tenez compte de leur âge, de leur lieu de résidence, de leurs revenus, de leur profession, de leurs antécédents et de leur mode de vie.</a:t>
          </a:r>
        </a:p>
      </dsp:txBody>
      <dsp:txXfrm>
        <a:off x="7228260" y="547686"/>
        <a:ext cx="3168864" cy="2640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46060-85E9-4094-80A7-FCA289A7C23E}">
      <dsp:nvSpPr>
        <dsp:cNvPr id="0" name=""/>
        <dsp:cNvSpPr/>
      </dsp:nvSpPr>
      <dsp:spPr>
        <a:xfrm>
          <a:off x="50" y="103363"/>
          <a:ext cx="4859940" cy="652047"/>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noProof="0" dirty="0"/>
            <a:t>Dans quelle mesure répondez-vous à leurs besoins ?</a:t>
          </a:r>
        </a:p>
      </dsp:txBody>
      <dsp:txXfrm>
        <a:off x="50" y="103363"/>
        <a:ext cx="4859940" cy="652047"/>
      </dsp:txXfrm>
    </dsp:sp>
    <dsp:sp modelId="{18006FDB-21E4-4262-BF85-FE8DAFBC6531}">
      <dsp:nvSpPr>
        <dsp:cNvPr id="0" name=""/>
        <dsp:cNvSpPr/>
      </dsp:nvSpPr>
      <dsp:spPr>
        <a:xfrm>
          <a:off x="50" y="755411"/>
          <a:ext cx="4859940" cy="2921366"/>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lr>
              <a:srgbClr val="382B1B"/>
            </a:buClr>
            <a:buFont typeface="Arial" panose="020B0604020202020204" pitchFamily="34" charset="0"/>
            <a:buChar char="•"/>
          </a:pPr>
          <a:r>
            <a:rPr lang="en-GB" sz="1800" kern="1200" noProof="0" dirty="0"/>
            <a:t>Quand et comment utiliseront-ils votre produit ou service alimentaire ?</a:t>
          </a:r>
        </a:p>
        <a:p>
          <a:pPr marL="171450" lvl="1" indent="-171450" algn="l" defTabSz="800100">
            <a:lnSpc>
              <a:spcPct val="90000"/>
            </a:lnSpc>
            <a:spcBef>
              <a:spcPct val="0"/>
            </a:spcBef>
            <a:spcAft>
              <a:spcPct val="15000"/>
            </a:spcAft>
            <a:buFont typeface="Arial" panose="020B0604020202020204" pitchFamily="34" charset="0"/>
            <a:buChar char="•"/>
          </a:pPr>
          <a:r>
            <a:rPr lang="en-GB" sz="1800" kern="1200" noProof="0" dirty="0"/>
            <a:t>Qu'est-ce qui les rend utiles, passionnants ou significatifs ?</a:t>
          </a:r>
        </a:p>
        <a:p>
          <a:pPr marL="171450" lvl="1" indent="-171450" algn="l" defTabSz="800100">
            <a:lnSpc>
              <a:spcPct val="90000"/>
            </a:lnSpc>
            <a:spcBef>
              <a:spcPct val="0"/>
            </a:spcBef>
            <a:spcAft>
              <a:spcPct val="15000"/>
            </a:spcAft>
            <a:buFont typeface="Arial" panose="020B0604020202020204" pitchFamily="34" charset="0"/>
            <a:buChar char="•"/>
          </a:pPr>
          <a:r>
            <a:rPr lang="en-GB" sz="1800" kern="1200" noProof="0" dirty="0"/>
            <a:t>Où s'informent-ils - en ligne, dans les magasins locaux, par l'intermédiaire d'amis ?</a:t>
          </a:r>
        </a:p>
        <a:p>
          <a:pPr marL="171450" lvl="1" indent="-171450" algn="l" defTabSz="800100">
            <a:lnSpc>
              <a:spcPct val="90000"/>
            </a:lnSpc>
            <a:spcBef>
              <a:spcPct val="0"/>
            </a:spcBef>
            <a:spcAft>
              <a:spcPct val="15000"/>
            </a:spcAft>
            <a:buFont typeface="Arial" panose="020B0604020202020204" pitchFamily="34" charset="0"/>
            <a:buChar char="•"/>
          </a:pPr>
          <a:r>
            <a:rPr lang="en-GB" sz="1800" kern="1200" noProof="0" dirty="0"/>
            <a:t>Quel type de message leur parlerait le mieux ?</a:t>
          </a:r>
        </a:p>
      </dsp:txBody>
      <dsp:txXfrm>
        <a:off x="50" y="755411"/>
        <a:ext cx="4859940" cy="2921366"/>
      </dsp:txXfrm>
    </dsp:sp>
    <dsp:sp modelId="{A5CD389A-1DC1-4F68-9A15-37EB16B2CC0D}">
      <dsp:nvSpPr>
        <dsp:cNvPr id="0" name=""/>
        <dsp:cNvSpPr/>
      </dsp:nvSpPr>
      <dsp:spPr>
        <a:xfrm>
          <a:off x="5540383" y="103363"/>
          <a:ext cx="4859940" cy="652047"/>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noProof="0" dirty="0"/>
            <a:t>Prenez le temps d'évaluer</a:t>
          </a:r>
        </a:p>
      </dsp:txBody>
      <dsp:txXfrm>
        <a:off x="5540383" y="103363"/>
        <a:ext cx="4859940" cy="652047"/>
      </dsp:txXfrm>
    </dsp:sp>
    <dsp:sp modelId="{B105F972-8027-462C-B2DA-0BE4EEA6604D}">
      <dsp:nvSpPr>
        <dsp:cNvPr id="0" name=""/>
        <dsp:cNvSpPr/>
      </dsp:nvSpPr>
      <dsp:spPr>
        <a:xfrm>
          <a:off x="5540383" y="755411"/>
          <a:ext cx="4859940" cy="2921366"/>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lr>
              <a:srgbClr val="382B1B"/>
            </a:buClr>
            <a:buFont typeface="Arial" panose="020B0604020202020204" pitchFamily="34" charset="0"/>
            <a:buChar char="•"/>
          </a:pPr>
          <a:r>
            <a:rPr lang="en-GB" sz="1800" kern="1200" noProof="0" dirty="0"/>
            <a:t>Y a-t-il suffisamment de personnes comme elles pour créer une entreprise ?</a:t>
          </a:r>
        </a:p>
        <a:p>
          <a:pPr marL="171450" lvl="1" indent="-171450" algn="l" defTabSz="800100">
            <a:lnSpc>
              <a:spcPct val="90000"/>
            </a:lnSpc>
            <a:spcBef>
              <a:spcPct val="0"/>
            </a:spcBef>
            <a:spcAft>
              <a:spcPct val="15000"/>
            </a:spcAft>
            <a:buFont typeface="Arial" panose="020B0604020202020204" pitchFamily="34" charset="0"/>
            <a:buChar char="•"/>
          </a:pPr>
          <a:r>
            <a:rPr lang="en-GB" sz="1800" kern="1200" noProof="0" dirty="0"/>
            <a:t>Bénéficieront-ils de ce que je propose ? Peuvent-ils en percevoir la valeur ?</a:t>
          </a:r>
        </a:p>
        <a:p>
          <a:pPr marL="171450" lvl="1" indent="-171450" algn="l" defTabSz="800100">
            <a:lnSpc>
              <a:spcPct val="90000"/>
            </a:lnSpc>
            <a:spcBef>
              <a:spcPct val="0"/>
            </a:spcBef>
            <a:spcAft>
              <a:spcPct val="15000"/>
            </a:spcAft>
            <a:buFont typeface="Arial" panose="020B0604020202020204" pitchFamily="34" charset="0"/>
            <a:buChar char="•"/>
          </a:pPr>
          <a:r>
            <a:rPr lang="en-GB" sz="1800" kern="1200" noProof="0" dirty="0"/>
            <a:t>Est-ce que je comprends ce qui influence leurs choix ?</a:t>
          </a:r>
        </a:p>
        <a:p>
          <a:pPr marL="171450" lvl="1" indent="-171450" algn="l" defTabSz="800100">
            <a:lnSpc>
              <a:spcPct val="90000"/>
            </a:lnSpc>
            <a:spcBef>
              <a:spcPct val="0"/>
            </a:spcBef>
            <a:spcAft>
              <a:spcPct val="15000"/>
            </a:spcAft>
            <a:buFont typeface="Arial" panose="020B0604020202020204" pitchFamily="34" charset="0"/>
            <a:buChar char="•"/>
          </a:pPr>
          <a:r>
            <a:rPr lang="en-GB" sz="1800" kern="1200" noProof="0" dirty="0"/>
            <a:t>Ont-ils les moyens d'acheter mon produit alimentaire ou mon service ?</a:t>
          </a:r>
        </a:p>
        <a:p>
          <a:pPr marL="171450" lvl="1" indent="-171450" algn="l" defTabSz="800100">
            <a:lnSpc>
              <a:spcPct val="90000"/>
            </a:lnSpc>
            <a:spcBef>
              <a:spcPct val="0"/>
            </a:spcBef>
            <a:spcAft>
              <a:spcPct val="15000"/>
            </a:spcAft>
            <a:buFont typeface="Arial" panose="020B0604020202020204" pitchFamily="34" charset="0"/>
            <a:buChar char="•"/>
          </a:pPr>
          <a:r>
            <a:rPr lang="en-GB" sz="1800" kern="1200" noProof="0" dirty="0"/>
            <a:t>Puis-je les atteindre d'une manière qui leur semble réelle et respectueuse ?</a:t>
          </a:r>
        </a:p>
      </dsp:txBody>
      <dsp:txXfrm>
        <a:off x="5540383" y="755411"/>
        <a:ext cx="4859940" cy="29213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7009A-D641-46E8-B91F-2C0466D9D51C}">
      <dsp:nvSpPr>
        <dsp:cNvPr id="0" name=""/>
        <dsp:cNvSpPr/>
      </dsp:nvSpPr>
      <dsp:spPr>
        <a:xfrm>
          <a:off x="5623"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763948" y="1423975"/>
        <a:ext cx="1931782" cy="392638"/>
      </dsp:txXfrm>
    </dsp:sp>
    <dsp:sp modelId="{D521B6E6-7AB9-4183-AE48-06D8A38151C4}">
      <dsp:nvSpPr>
        <dsp:cNvPr id="0" name=""/>
        <dsp:cNvSpPr/>
      </dsp:nvSpPr>
      <dsp:spPr>
        <a:xfrm>
          <a:off x="398261"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ClrTx/>
            <a:buSzTx/>
            <a:buNone/>
          </a:pPr>
          <a:r>
            <a:rPr kumimoji="0" lang="en-GB" sz="2200" b="1" i="0" u="none" strike="noStrike" kern="1200" cap="none" normalizeH="0" baseline="0" noProof="0" dirty="0">
              <a:ln>
                <a:noFill/>
              </a:ln>
              <a:solidFill>
                <a:schemeClr val="bg1"/>
              </a:solidFill>
              <a:effectLst/>
              <a:cs typeface="Arial" panose="020B0604020202020204" pitchFamily="34" charset="0"/>
            </a:rPr>
            <a:t>Étape 1</a:t>
          </a:r>
        </a:p>
        <a:p>
          <a:pPr marL="0" lvl="0" indent="0" algn="l" defTabSz="977900">
            <a:lnSpc>
              <a:spcPct val="90000"/>
            </a:lnSpc>
            <a:spcBef>
              <a:spcPct val="0"/>
            </a:spcBef>
            <a:spcAft>
              <a:spcPct val="35000"/>
            </a:spcAft>
            <a:buClrTx/>
            <a:buSzTx/>
            <a:buNone/>
          </a:pPr>
          <a:r>
            <a:rPr kumimoji="0" lang="en-GB" sz="2200" b="0" i="0" u="none" strike="noStrike" kern="1200" cap="none" normalizeH="0" baseline="0" noProof="0" dirty="0">
              <a:ln>
                <a:noFill/>
              </a:ln>
              <a:solidFill>
                <a:schemeClr val="bg1"/>
              </a:solidFill>
              <a:effectLst/>
              <a:cs typeface="Arial" panose="020B0604020202020204" pitchFamily="34" charset="0"/>
            </a:rPr>
            <a:t>Créer une liste de souhaits des clients</a:t>
          </a:r>
          <a:endParaRPr lang="en-GB" sz="2200" b="0" kern="1200" noProof="0" dirty="0">
            <a:solidFill>
              <a:schemeClr val="bg1"/>
            </a:solidFill>
          </a:endParaRPr>
        </a:p>
      </dsp:txBody>
      <dsp:txXfrm>
        <a:off x="398261" y="654403"/>
        <a:ext cx="1462579" cy="2355832"/>
      </dsp:txXfrm>
    </dsp:sp>
    <dsp:sp modelId="{37C4637E-FB31-4D9A-87C2-3CF0AD7D80B9}">
      <dsp:nvSpPr>
        <dsp:cNvPr id="0" name=""/>
        <dsp:cNvSpPr/>
      </dsp:nvSpPr>
      <dsp:spPr>
        <a:xfrm>
          <a:off x="2037528"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1267956" y="1423975"/>
        <a:ext cx="1931782" cy="392638"/>
      </dsp:txXfrm>
    </dsp:sp>
    <dsp:sp modelId="{45147AC1-6983-40EE-AC6E-FE0F01366A4F}">
      <dsp:nvSpPr>
        <dsp:cNvPr id="0" name=""/>
        <dsp:cNvSpPr/>
      </dsp:nvSpPr>
      <dsp:spPr>
        <a:xfrm rot="5400000">
          <a:off x="1874283"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5DC0F6C-F81E-4DA5-8F8B-3AD0FA921E34}">
      <dsp:nvSpPr>
        <dsp:cNvPr id="0" name=""/>
        <dsp:cNvSpPr/>
      </dsp:nvSpPr>
      <dsp:spPr>
        <a:xfrm>
          <a:off x="2430167"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ClrTx/>
            <a:buSzTx/>
            <a:buNone/>
          </a:pPr>
          <a:r>
            <a:rPr kumimoji="0" lang="en-GB" sz="2200" b="1" i="0" u="none" strike="noStrike" kern="1200" cap="none" normalizeH="0" baseline="0" noProof="0" dirty="0">
              <a:ln>
                <a:noFill/>
              </a:ln>
              <a:solidFill>
                <a:schemeClr val="bg1"/>
              </a:solidFill>
              <a:effectLst/>
              <a:cs typeface="Arial" panose="020B0604020202020204" pitchFamily="34" charset="0"/>
            </a:rPr>
            <a:t>Étape 2</a:t>
          </a:r>
          <a:endParaRPr kumimoji="0" lang="en-GB" sz="2200" b="0" i="0" u="none" strike="noStrike" kern="1200" cap="none" normalizeH="0" baseline="0" noProof="0" dirty="0">
            <a:ln>
              <a:noFill/>
            </a:ln>
            <a:solidFill>
              <a:schemeClr val="bg1"/>
            </a:solidFill>
            <a:effectLst/>
            <a:cs typeface="Arial" panose="020B0604020202020204" pitchFamily="34" charset="0"/>
          </a:endParaRPr>
        </a:p>
        <a:p>
          <a:pPr marL="0" lvl="0" indent="0" algn="l" defTabSz="977900">
            <a:lnSpc>
              <a:spcPct val="90000"/>
            </a:lnSpc>
            <a:spcBef>
              <a:spcPct val="0"/>
            </a:spcBef>
            <a:spcAft>
              <a:spcPct val="35000"/>
            </a:spcAft>
            <a:buClrTx/>
            <a:buSzTx/>
            <a:buNone/>
          </a:pPr>
          <a:r>
            <a:rPr kumimoji="0" lang="en-GB" sz="2200" b="0" i="0" u="none" strike="noStrike" kern="1200" cap="none" normalizeH="0" baseline="0" noProof="0" dirty="0">
              <a:ln>
                <a:noFill/>
              </a:ln>
              <a:solidFill>
                <a:schemeClr val="bg1"/>
              </a:solidFill>
              <a:effectLst/>
              <a:cs typeface="Arial" panose="020B0604020202020204" pitchFamily="34" charset="0"/>
            </a:rPr>
            <a:t>Choisir l'axe de travail</a:t>
          </a:r>
          <a:endParaRPr lang="en-GB" sz="2200" b="0" kern="1200" noProof="0" dirty="0">
            <a:solidFill>
              <a:schemeClr val="bg1"/>
            </a:solidFill>
          </a:endParaRPr>
        </a:p>
      </dsp:txBody>
      <dsp:txXfrm>
        <a:off x="2430167" y="654403"/>
        <a:ext cx="1462579" cy="2355832"/>
      </dsp:txXfrm>
    </dsp:sp>
    <dsp:sp modelId="{0FD0D365-DC66-40A8-B109-7FCC61A16A24}">
      <dsp:nvSpPr>
        <dsp:cNvPr id="0" name=""/>
        <dsp:cNvSpPr/>
      </dsp:nvSpPr>
      <dsp:spPr>
        <a:xfrm>
          <a:off x="4069434"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3299862" y="1423975"/>
        <a:ext cx="1931782" cy="392638"/>
      </dsp:txXfrm>
    </dsp:sp>
    <dsp:sp modelId="{4E1C3506-96B6-4F37-B1CD-6A4F88B2FB29}">
      <dsp:nvSpPr>
        <dsp:cNvPr id="0" name=""/>
        <dsp:cNvSpPr/>
      </dsp:nvSpPr>
      <dsp:spPr>
        <a:xfrm rot="5400000">
          <a:off x="3906189"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2A604F1-D0F6-46EE-BFE4-02664FC2CD09}">
      <dsp:nvSpPr>
        <dsp:cNvPr id="0" name=""/>
        <dsp:cNvSpPr/>
      </dsp:nvSpPr>
      <dsp:spPr>
        <a:xfrm>
          <a:off x="4462072"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ClrTx/>
            <a:buSzTx/>
            <a:buNone/>
          </a:pPr>
          <a:r>
            <a:rPr kumimoji="0" lang="en-GB" sz="2200" b="1" i="0" u="none" strike="noStrike" kern="1200" cap="none" normalizeH="0" baseline="0" noProof="0" dirty="0">
              <a:ln>
                <a:noFill/>
              </a:ln>
              <a:solidFill>
                <a:schemeClr val="bg1"/>
              </a:solidFill>
              <a:effectLst/>
              <a:cs typeface="Arial" panose="020B0604020202020204" pitchFamily="34" charset="0"/>
            </a:rPr>
            <a:t>Étape 3</a:t>
          </a:r>
          <a:endParaRPr kumimoji="0" lang="en-GB" sz="2200" b="0" i="0" u="none" strike="noStrike" kern="1200" cap="none" normalizeH="0" baseline="0" noProof="0" dirty="0">
            <a:ln>
              <a:noFill/>
            </a:ln>
            <a:solidFill>
              <a:schemeClr val="bg1"/>
            </a:solidFill>
            <a:effectLst/>
            <a:cs typeface="Arial" panose="020B0604020202020204" pitchFamily="34" charset="0"/>
          </a:endParaRPr>
        </a:p>
        <a:p>
          <a:pPr marL="0" lvl="0" indent="0" algn="l" defTabSz="977900">
            <a:lnSpc>
              <a:spcPct val="90000"/>
            </a:lnSpc>
            <a:spcBef>
              <a:spcPct val="0"/>
            </a:spcBef>
            <a:spcAft>
              <a:spcPct val="35000"/>
            </a:spcAft>
            <a:buClrTx/>
            <a:buSzTx/>
            <a:buNone/>
          </a:pPr>
          <a:r>
            <a:rPr kumimoji="0" lang="en-GB" sz="2200" b="0" i="0" u="none" strike="noStrike" kern="1200" cap="none" normalizeH="0" baseline="0" noProof="0" dirty="0">
              <a:ln>
                <a:noFill/>
              </a:ln>
              <a:solidFill>
                <a:schemeClr val="bg1"/>
              </a:solidFill>
              <a:effectLst/>
              <a:cs typeface="Arial" panose="020B0604020202020204" pitchFamily="34" charset="0"/>
            </a:rPr>
            <a:t>Comprendre comment votre client voit le monde</a:t>
          </a:r>
          <a:endParaRPr lang="en-GB" sz="2200" b="0" kern="1200" noProof="0" dirty="0">
            <a:solidFill>
              <a:schemeClr val="bg1"/>
            </a:solidFill>
          </a:endParaRPr>
        </a:p>
      </dsp:txBody>
      <dsp:txXfrm>
        <a:off x="4462072" y="654403"/>
        <a:ext cx="1462579" cy="2355832"/>
      </dsp:txXfrm>
    </dsp:sp>
    <dsp:sp modelId="{CE942354-BDFB-4A40-B7A3-B44F618E4E52}">
      <dsp:nvSpPr>
        <dsp:cNvPr id="0" name=""/>
        <dsp:cNvSpPr/>
      </dsp:nvSpPr>
      <dsp:spPr>
        <a:xfrm>
          <a:off x="6101339"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5331767" y="1423975"/>
        <a:ext cx="1931782" cy="392638"/>
      </dsp:txXfrm>
    </dsp:sp>
    <dsp:sp modelId="{4D360DA9-B35D-43C4-88CD-41E27857268D}">
      <dsp:nvSpPr>
        <dsp:cNvPr id="0" name=""/>
        <dsp:cNvSpPr/>
      </dsp:nvSpPr>
      <dsp:spPr>
        <a:xfrm rot="5400000">
          <a:off x="5938094"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5703391-B145-49F1-8924-500A694251E6}">
      <dsp:nvSpPr>
        <dsp:cNvPr id="0" name=""/>
        <dsp:cNvSpPr/>
      </dsp:nvSpPr>
      <dsp:spPr>
        <a:xfrm>
          <a:off x="6493978"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ClrTx/>
            <a:buSzTx/>
            <a:buNone/>
          </a:pPr>
          <a:r>
            <a:rPr kumimoji="0" lang="en-GB" sz="2200" b="1" i="0" u="none" strike="noStrike" kern="1200" cap="none" normalizeH="0" baseline="0" noProof="0" dirty="0">
              <a:ln>
                <a:noFill/>
              </a:ln>
              <a:solidFill>
                <a:schemeClr val="bg1"/>
              </a:solidFill>
              <a:effectLst/>
              <a:cs typeface="Arial" panose="020B0604020202020204" pitchFamily="34" charset="0"/>
            </a:rPr>
            <a:t>Étape 4</a:t>
          </a:r>
          <a:endParaRPr kumimoji="0" lang="en-GB" sz="2200" b="0" i="0" u="none" strike="noStrike" kern="1200" cap="none" normalizeH="0" baseline="0" noProof="0" dirty="0">
            <a:ln>
              <a:noFill/>
            </a:ln>
            <a:solidFill>
              <a:schemeClr val="bg1"/>
            </a:solidFill>
            <a:effectLst/>
            <a:cs typeface="Arial" panose="020B0604020202020204" pitchFamily="34" charset="0"/>
          </a:endParaRPr>
        </a:p>
        <a:p>
          <a:pPr marL="0" lvl="0" indent="0" algn="l" defTabSz="977900">
            <a:lnSpc>
              <a:spcPct val="90000"/>
            </a:lnSpc>
            <a:spcBef>
              <a:spcPct val="0"/>
            </a:spcBef>
            <a:spcAft>
              <a:spcPct val="35000"/>
            </a:spcAft>
            <a:buClrTx/>
            <a:buSzTx/>
            <a:buNone/>
          </a:pPr>
          <a:r>
            <a:rPr kumimoji="0" lang="en-GB" sz="2200" b="0" i="0" u="none" strike="noStrike" kern="1200" cap="none" normalizeH="0" baseline="0" noProof="0" dirty="0">
              <a:ln>
                <a:noFill/>
              </a:ln>
              <a:solidFill>
                <a:schemeClr val="bg1"/>
              </a:solidFill>
              <a:effectLst/>
              <a:cs typeface="Arial" panose="020B0604020202020204" pitchFamily="34" charset="0"/>
            </a:rPr>
            <a:t>Rassemblez vos informations</a:t>
          </a:r>
          <a:endParaRPr lang="en-GB" sz="2200" b="0" kern="1200" noProof="0" dirty="0">
            <a:solidFill>
              <a:schemeClr val="bg1"/>
            </a:solidFill>
          </a:endParaRPr>
        </a:p>
      </dsp:txBody>
      <dsp:txXfrm>
        <a:off x="6493978" y="654403"/>
        <a:ext cx="1462579" cy="2355832"/>
      </dsp:txXfrm>
    </dsp:sp>
    <dsp:sp modelId="{F1A68F2A-15E4-4ADF-AC44-88EA2CE5673A}">
      <dsp:nvSpPr>
        <dsp:cNvPr id="0" name=""/>
        <dsp:cNvSpPr/>
      </dsp:nvSpPr>
      <dsp:spPr>
        <a:xfrm>
          <a:off x="8133245"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7363673" y="1423975"/>
        <a:ext cx="1931782" cy="392638"/>
      </dsp:txXfrm>
    </dsp:sp>
    <dsp:sp modelId="{160D1D67-83F0-440B-85DD-BDA27772CA04}">
      <dsp:nvSpPr>
        <dsp:cNvPr id="0" name=""/>
        <dsp:cNvSpPr/>
      </dsp:nvSpPr>
      <dsp:spPr>
        <a:xfrm rot="5400000">
          <a:off x="7970000"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8D4C47-C388-4EBE-9A10-66385673565F}">
      <dsp:nvSpPr>
        <dsp:cNvPr id="0" name=""/>
        <dsp:cNvSpPr/>
      </dsp:nvSpPr>
      <dsp:spPr>
        <a:xfrm>
          <a:off x="8525883"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ClrTx/>
            <a:buSzTx/>
            <a:buNone/>
          </a:pPr>
          <a:r>
            <a:rPr kumimoji="0" lang="en-GB" sz="2200" b="1" i="0" u="none" strike="noStrike" kern="1200" cap="none" normalizeH="0" baseline="0" noProof="0" dirty="0">
              <a:ln>
                <a:noFill/>
              </a:ln>
              <a:solidFill>
                <a:schemeClr val="bg1"/>
              </a:solidFill>
              <a:effectLst/>
              <a:cs typeface="Arial" panose="020B0604020202020204" pitchFamily="34" charset="0"/>
            </a:rPr>
            <a:t>Étape 5</a:t>
          </a:r>
          <a:endParaRPr kumimoji="0" lang="en-GB" sz="2200" b="0" i="0" u="none" strike="noStrike" kern="1200" cap="none" normalizeH="0" baseline="0" noProof="0" dirty="0">
            <a:ln>
              <a:noFill/>
            </a:ln>
            <a:solidFill>
              <a:schemeClr val="bg1"/>
            </a:solidFill>
            <a:effectLst/>
            <a:cs typeface="Arial" panose="020B0604020202020204" pitchFamily="34" charset="0"/>
          </a:endParaRPr>
        </a:p>
        <a:p>
          <a:pPr marL="0" lvl="0" indent="0" algn="l" defTabSz="977900">
            <a:lnSpc>
              <a:spcPct val="90000"/>
            </a:lnSpc>
            <a:spcBef>
              <a:spcPct val="0"/>
            </a:spcBef>
            <a:spcAft>
              <a:spcPct val="35000"/>
            </a:spcAft>
            <a:buClrTx/>
            <a:buSzTx/>
            <a:buNone/>
          </a:pPr>
          <a:r>
            <a:rPr kumimoji="0" lang="en-GB" sz="2200" b="0" i="0" u="none" strike="noStrike" kern="1200" cap="none" normalizeH="0" baseline="0" noProof="0" dirty="0">
              <a:ln>
                <a:noFill/>
              </a:ln>
              <a:solidFill>
                <a:schemeClr val="bg1"/>
              </a:solidFill>
              <a:effectLst/>
              <a:cs typeface="Arial" panose="020B0604020202020204" pitchFamily="34" charset="0"/>
            </a:rPr>
            <a:t>Vérifier si votre idée correspond et si elle est prête</a:t>
          </a:r>
          <a:endParaRPr lang="en-GB" sz="2200" b="0" kern="1200" noProof="0" dirty="0">
            <a:solidFill>
              <a:schemeClr val="bg1"/>
            </a:solidFill>
          </a:endParaRPr>
        </a:p>
      </dsp:txBody>
      <dsp:txXfrm>
        <a:off x="8525883" y="654403"/>
        <a:ext cx="1462579" cy="23558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772C-293B-426A-A3A2-79C275C4ADFF}">
      <dsp:nvSpPr>
        <dsp:cNvPr id="0" name=""/>
        <dsp:cNvSpPr/>
      </dsp:nvSpPr>
      <dsp:spPr>
        <a:xfrm>
          <a:off x="2049785" y="0"/>
          <a:ext cx="7415874"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None/>
          </a:pPr>
          <a:r>
            <a:rPr lang="en-GB" sz="1800" b="1" kern="1200" noProof="0" dirty="0"/>
            <a:t>    Identifiez les leçons importantes que </a:t>
          </a:r>
          <a:r>
            <a:rPr lang="en-GB" sz="1800" kern="1200" noProof="0" dirty="0"/>
            <a:t>vous avez tirées de votre expérience de vie, de votre culture et de votre travail. Utilisez-les pour donner forme à votre idée d'entreprise alimentaire et tirez parti de vos points forts.</a:t>
          </a:r>
        </a:p>
      </dsp:txBody>
      <dsp:txXfrm>
        <a:off x="2049785" y="189309"/>
        <a:ext cx="6847946" cy="1135856"/>
      </dsp:txXfrm>
    </dsp:sp>
    <dsp:sp modelId="{125A7A25-98F6-4B0D-BD6E-8329505053AF}">
      <dsp:nvSpPr>
        <dsp:cNvPr id="0" name=""/>
        <dsp:cNvSpPr/>
      </dsp:nvSpPr>
      <dsp:spPr>
        <a:xfrm>
          <a:off x="4614" y="0"/>
          <a:ext cx="2045171"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b="1" kern="1200" noProof="0" dirty="0"/>
            <a:t>Leçons</a:t>
          </a:r>
        </a:p>
      </dsp:txBody>
      <dsp:txXfrm>
        <a:off x="78545" y="73931"/>
        <a:ext cx="1897309" cy="1366612"/>
      </dsp:txXfrm>
    </dsp:sp>
    <dsp:sp modelId="{C18B6170-D13D-4CA0-8D0B-AE9E210A6429}">
      <dsp:nvSpPr>
        <dsp:cNvPr id="0" name=""/>
        <dsp:cNvSpPr/>
      </dsp:nvSpPr>
      <dsp:spPr>
        <a:xfrm>
          <a:off x="2040048" y="1665922"/>
          <a:ext cx="7430226"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None/>
          </a:pPr>
          <a:r>
            <a:rPr lang="en-GB" sz="1800" b="1" kern="1200" noProof="0" dirty="0"/>
            <a:t>     </a:t>
          </a:r>
          <a:r>
            <a:rPr lang="en-GB" sz="1700" b="1" kern="1200" noProof="0" dirty="0"/>
            <a:t>Recherchez des modèles </a:t>
          </a:r>
          <a:r>
            <a:rPr lang="en-GB" sz="1700" kern="1200" noProof="0" dirty="0"/>
            <a:t>dans la façon dont vous résolvez les problèmes. Ils peuvent montrer comment vous abordez les défis. Soyez conscient des domaines dans lesquels vous pourriez avoir besoin d'aide ou de nouvelles compétences, dans les affaires, la production, les ventes, etc.</a:t>
          </a:r>
        </a:p>
      </dsp:txBody>
      <dsp:txXfrm>
        <a:off x="2040048" y="1855231"/>
        <a:ext cx="6862298" cy="1135856"/>
      </dsp:txXfrm>
    </dsp:sp>
    <dsp:sp modelId="{E083C6A7-7FEB-4775-8771-C81A50150B1E}">
      <dsp:nvSpPr>
        <dsp:cNvPr id="0" name=""/>
        <dsp:cNvSpPr/>
      </dsp:nvSpPr>
      <dsp:spPr>
        <a:xfrm>
          <a:off x="0" y="1665922"/>
          <a:ext cx="2040048"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b="1" kern="1200" noProof="0" dirty="0"/>
            <a:t>Modèles</a:t>
          </a:r>
        </a:p>
      </dsp:txBody>
      <dsp:txXfrm>
        <a:off x="73931" y="1739853"/>
        <a:ext cx="1892186" cy="1366612"/>
      </dsp:txXfrm>
    </dsp:sp>
    <dsp:sp modelId="{03F1AB43-5511-4167-924D-1C6B26295531}">
      <dsp:nvSpPr>
        <dsp:cNvPr id="0" name=""/>
        <dsp:cNvSpPr/>
      </dsp:nvSpPr>
      <dsp:spPr>
        <a:xfrm>
          <a:off x="2033618" y="3331845"/>
          <a:ext cx="7436647"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None/>
          </a:pPr>
          <a:r>
            <a:rPr lang="en-GB" sz="1700" b="1" kern="1200" noProof="0" dirty="0"/>
            <a:t>   Votre créneau </a:t>
          </a:r>
          <a:r>
            <a:rPr lang="en-GB" sz="1700" b="0" kern="1200" noProof="0" dirty="0"/>
            <a:t>provient souvent de vos antécédents personnels ou culturels</a:t>
          </a:r>
          <a:r>
            <a:rPr lang="en-GB" sz="1700" kern="1200" noProof="0" dirty="0"/>
            <a:t>, de vos centres d'intérêt et de vos aptitudes naturelles. Suivez ce qui a du sens et de la valeur pour vous.</a:t>
          </a:r>
        </a:p>
      </dsp:txBody>
      <dsp:txXfrm>
        <a:off x="2033618" y="3521154"/>
        <a:ext cx="6868719" cy="1135856"/>
      </dsp:txXfrm>
    </dsp:sp>
    <dsp:sp modelId="{C73253B2-CB29-4A76-BC30-863DFA2789E1}">
      <dsp:nvSpPr>
        <dsp:cNvPr id="0" name=""/>
        <dsp:cNvSpPr/>
      </dsp:nvSpPr>
      <dsp:spPr>
        <a:xfrm>
          <a:off x="9" y="3331845"/>
          <a:ext cx="2033608"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b="1" kern="1200" noProof="0" dirty="0"/>
            <a:t>Passion</a:t>
          </a:r>
          <a:endParaRPr lang="en-GB" sz="3400" kern="1200" noProof="0" dirty="0"/>
        </a:p>
      </dsp:txBody>
      <dsp:txXfrm>
        <a:off x="73940" y="3405776"/>
        <a:ext cx="1885746" cy="1366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48BF8-7393-489C-B0FC-EA2F430DA416}">
      <dsp:nvSpPr>
        <dsp:cNvPr id="0" name=""/>
        <dsp:cNvSpPr/>
      </dsp:nvSpPr>
      <dsp:spPr>
        <a:xfrm>
          <a:off x="0" y="260649"/>
          <a:ext cx="7953829" cy="722925"/>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54076" rIns="617306" bIns="120904" numCol="1" spcCol="1270" anchor="t" anchorCtr="0">
          <a:noAutofit/>
        </a:bodyPr>
        <a:lstStyle/>
        <a:p>
          <a:pPr marL="171450" lvl="1" indent="-171450" algn="l" defTabSz="755650">
            <a:lnSpc>
              <a:spcPct val="90000"/>
            </a:lnSpc>
            <a:spcBef>
              <a:spcPct val="0"/>
            </a:spcBef>
            <a:spcAft>
              <a:spcPct val="15000"/>
            </a:spcAft>
            <a:buClr>
              <a:srgbClr val="B6D1E1"/>
            </a:buClr>
            <a:buNone/>
          </a:pPr>
          <a:r>
            <a:rPr lang="en-GB" sz="1700" kern="1200" noProof="0" dirty="0"/>
            <a:t>...afin que vous puissiez décider si votre idée vaut la peine d'être poursuivie.</a:t>
          </a:r>
        </a:p>
      </dsp:txBody>
      <dsp:txXfrm>
        <a:off x="0" y="260649"/>
        <a:ext cx="7953829" cy="722925"/>
      </dsp:txXfrm>
    </dsp:sp>
    <dsp:sp modelId="{65D4756B-439A-4415-AB86-FDC0FC2531A9}">
      <dsp:nvSpPr>
        <dsp:cNvPr id="0" name=""/>
        <dsp:cNvSpPr/>
      </dsp:nvSpPr>
      <dsp:spPr>
        <a:xfrm>
          <a:off x="397691" y="9729"/>
          <a:ext cx="5567680" cy="50184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en-GB" sz="2000" kern="1200" noProof="0" dirty="0"/>
            <a:t>Comprendre les risques encourus...</a:t>
          </a:r>
        </a:p>
      </dsp:txBody>
      <dsp:txXfrm>
        <a:off x="422189" y="34227"/>
        <a:ext cx="5518684" cy="452844"/>
      </dsp:txXfrm>
    </dsp:sp>
    <dsp:sp modelId="{375146CB-582E-48D2-AF4E-5E000D76E9C9}">
      <dsp:nvSpPr>
        <dsp:cNvPr id="0" name=""/>
        <dsp:cNvSpPr/>
      </dsp:nvSpPr>
      <dsp:spPr>
        <a:xfrm>
          <a:off x="0" y="1326295"/>
          <a:ext cx="7953829" cy="1204875"/>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54076" rIns="617306" bIns="120904" numCol="1" spcCol="1270" anchor="t" anchorCtr="0">
          <a:noAutofit/>
        </a:bodyPr>
        <a:lstStyle/>
        <a:p>
          <a:pPr marL="171450" lvl="1" indent="-171450" algn="l" defTabSz="755650">
            <a:lnSpc>
              <a:spcPct val="90000"/>
            </a:lnSpc>
            <a:spcBef>
              <a:spcPct val="0"/>
            </a:spcBef>
            <a:spcAft>
              <a:spcPct val="15000"/>
            </a:spcAft>
            <a:buClr>
              <a:srgbClr val="B6D1E1"/>
            </a:buClr>
            <a:buNone/>
          </a:pPr>
          <a:r>
            <a:rPr lang="en-GB" sz="1700" kern="1200" noProof="0" dirty="0"/>
            <a:t>...et qui est le plus susceptible d'acheter chez vous, afin que vous puissiez façonner votre produit alimentaire ou votre service de manière à répondre à leurs besoins réels.</a:t>
          </a:r>
        </a:p>
      </dsp:txBody>
      <dsp:txXfrm>
        <a:off x="0" y="1326295"/>
        <a:ext cx="7953829" cy="1204875"/>
      </dsp:txXfrm>
    </dsp:sp>
    <dsp:sp modelId="{9C2C373F-D501-4536-934B-BDD082379068}">
      <dsp:nvSpPr>
        <dsp:cNvPr id="0" name=""/>
        <dsp:cNvSpPr/>
      </dsp:nvSpPr>
      <dsp:spPr>
        <a:xfrm>
          <a:off x="397691" y="1075375"/>
          <a:ext cx="5567680" cy="50184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en-GB" sz="2000" kern="1200" noProof="0" dirty="0"/>
            <a:t>Découvrir qui est votre client idéal...</a:t>
          </a:r>
        </a:p>
      </dsp:txBody>
      <dsp:txXfrm>
        <a:off x="422189" y="1099873"/>
        <a:ext cx="5518684" cy="452844"/>
      </dsp:txXfrm>
    </dsp:sp>
    <dsp:sp modelId="{599EA5C8-3A5A-4711-97F0-6A294A1A3222}">
      <dsp:nvSpPr>
        <dsp:cNvPr id="0" name=""/>
        <dsp:cNvSpPr/>
      </dsp:nvSpPr>
      <dsp:spPr>
        <a:xfrm>
          <a:off x="0" y="2873890"/>
          <a:ext cx="7953829" cy="96390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54076" rIns="617306" bIns="120904" numCol="1" spcCol="1270" anchor="t" anchorCtr="0">
          <a:noAutofit/>
        </a:bodyPr>
        <a:lstStyle/>
        <a:p>
          <a:pPr marL="171450" lvl="1" indent="-171450" algn="l" defTabSz="755650">
            <a:lnSpc>
              <a:spcPct val="90000"/>
            </a:lnSpc>
            <a:spcBef>
              <a:spcPct val="0"/>
            </a:spcBef>
            <a:spcAft>
              <a:spcPct val="15000"/>
            </a:spcAft>
            <a:buNone/>
          </a:pPr>
          <a:r>
            <a:rPr lang="en-GB" sz="1700" kern="1200" noProof="0" dirty="0"/>
            <a:t>...ou l'innovation en découvrant ce qui manque aux produits ou services alimentaires actuels ou ce dont ils ne sont pas satisfaits.</a:t>
          </a:r>
        </a:p>
      </dsp:txBody>
      <dsp:txXfrm>
        <a:off x="0" y="2873890"/>
        <a:ext cx="7953829" cy="963900"/>
      </dsp:txXfrm>
    </dsp:sp>
    <dsp:sp modelId="{34F784EB-58CF-412C-9A1F-CEF590D51A20}">
      <dsp:nvSpPr>
        <dsp:cNvPr id="0" name=""/>
        <dsp:cNvSpPr/>
      </dsp:nvSpPr>
      <dsp:spPr>
        <a:xfrm>
          <a:off x="397691" y="2622970"/>
          <a:ext cx="5567680" cy="50184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en-GB" sz="2000" kern="1200" noProof="0" dirty="0"/>
            <a:t>Identifier les possibilités d'amélioration...</a:t>
          </a:r>
        </a:p>
      </dsp:txBody>
      <dsp:txXfrm>
        <a:off x="422189" y="2647468"/>
        <a:ext cx="551868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7/1/2025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Cliquez pour éditer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694112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124071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98963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284220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76751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864622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6747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51104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91C1602E-6291-8C4D-26AF-E051266C0B0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953040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1C15EB45-7D96-292D-83C8-F45F81BDD26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826458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32878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5390" y="1141350"/>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 style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0" r:id="rId5"/>
    <p:sldLayoutId id="2147483665" r:id="rId6"/>
    <p:sldLayoutId id="2147483666" r:id="rId7"/>
    <p:sldLayoutId id="2147483651" r:id="rId8"/>
    <p:sldLayoutId id="2147483661" r:id="rId9"/>
    <p:sldLayoutId id="2147483667" r:id="rId10"/>
    <p:sldLayoutId id="2147483662" r:id="rId11"/>
    <p:sldLayoutId id="2147483652"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svg"/><Relationship Id="rId7" Type="http://schemas.openxmlformats.org/officeDocument/2006/relationships/diagramLayout" Target="../diagrams/layout1.xml"/><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diagramData" Target="../diagrams/data1.xml"/><Relationship Id="rId5" Type="http://schemas.openxmlformats.org/officeDocument/2006/relationships/image" Target="../media/image22.svg"/><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svg"/><Relationship Id="rId7" Type="http://schemas.openxmlformats.org/officeDocument/2006/relationships/diagramColors" Target="../diagrams/colors2.xml"/><Relationship Id="rId2" Type="http://schemas.openxmlformats.org/officeDocument/2006/relationships/image" Target="../media/image24.png"/><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fi.co/one-sentence-pitch"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hyperlink" Target="https://medium.com/swlh/7-ways-to-refine-your-business-idea-fc8bb7b74a4f"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localenterprise.ie/Offaly/Publications-Resources/Business-Downloads/Evaluate-Your-Idea.pdf"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2.svg"/><Relationship Id="rId2" Type="http://schemas.openxmlformats.org/officeDocument/2006/relationships/slideLayout" Target="../slideLayouts/slideLayout20.xml"/><Relationship Id="rId1" Type="http://schemas.openxmlformats.org/officeDocument/2006/relationships/video" Target="https://www.youtube.com/embed/WgvSYSp3gAc?feature=oembed" TargetMode="Externa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www.youtube.com/watch?v=WgvSYSp3gAc&amp;feature=youtu.b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cozymeal.com/magazine/top-food-trends"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alerts" TargetMode="External"/><Relationship Id="rId2" Type="http://schemas.openxmlformats.org/officeDocument/2006/relationships/hyperlink" Target="https://trends.google.com/trends/?geo=US" TargetMode="External"/><Relationship Id="rId1" Type="http://schemas.openxmlformats.org/officeDocument/2006/relationships/slideLayout" Target="../slideLayouts/slideLayout20.xml"/><Relationship Id="rId6" Type="http://schemas.openxmlformats.org/officeDocument/2006/relationships/image" Target="../media/image42.jpg"/><Relationship Id="rId5" Type="http://schemas.openxmlformats.org/officeDocument/2006/relationships/hyperlink" Target="https://ads.google.com/intl/en_ie/home/tools/keyword-planner/" TargetMode="External"/><Relationship Id="rId4" Type="http://schemas.openxmlformats.org/officeDocument/2006/relationships/hyperlink" Target="https://ads.google.com/intl/en_BA/home/?pli=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8.svg"/><Relationship Id="rId7" Type="http://schemas.openxmlformats.org/officeDocument/2006/relationships/diagramColors" Target="../diagrams/colors7.xml"/><Relationship Id="rId2" Type="http://schemas.openxmlformats.org/officeDocument/2006/relationships/image" Target="../media/image47.png"/><Relationship Id="rId1" Type="http://schemas.openxmlformats.org/officeDocument/2006/relationships/slideLayout" Target="../slideLayouts/slideLayout2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goodreads.com/book/show/2642717-nichecraft"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hyperlink" Target="https://3kitchens.eu/from-homemaker-to-business-owner-ihsaans-culinary-journey/"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s://www.bluemarbleicecream.com/home/mission" TargetMode="External"/><Relationship Id="rId1" Type="http://schemas.openxmlformats.org/officeDocument/2006/relationships/slideLayout" Target="../slideLayouts/slideLayout2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s://www.salesforce.com/small-business/how-to-do-market-research/" TargetMode="Externa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sba.gov/business-guide/plan-your-business/market-research-competitive-analysis" TargetMode="External"/><Relationship Id="rId1" Type="http://schemas.openxmlformats.org/officeDocument/2006/relationships/slideLayout" Target="../slideLayouts/slideLayout2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45.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localenterprise.ie/Mayo/FAQs/Start%20a%20Business%20FAQ/How%20do%20I%20go%20about%20conducting%20market%20research/" TargetMode="External"/><Relationship Id="rId1" Type="http://schemas.openxmlformats.org/officeDocument/2006/relationships/slideLayout" Target="../slideLayouts/slideLayout23.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47.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hyperlink" Target="https://picadomexican.com/" TargetMode="External"/><Relationship Id="rId7" Type="http://schemas.openxmlformats.org/officeDocument/2006/relationships/image" Target="../media/image75.png"/><Relationship Id="rId2" Type="http://schemas.openxmlformats.org/officeDocument/2006/relationships/hyperlink" Target="https://open.spotify.com/episode/5kXmcn240jVXbsgDasUXvw?si=2d1a53197ebb41fc" TargetMode="External"/><Relationship Id="rId1" Type="http://schemas.openxmlformats.org/officeDocument/2006/relationships/slideLayout" Target="../slideLayouts/slideLayout2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74.jpg"/></Relationships>
</file>

<file path=ppt/slides/_rels/slide52.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2.xml"/><Relationship Id="rId5" Type="http://schemas.openxmlformats.org/officeDocument/2006/relationships/image" Target="../media/image80.svg"/><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a-J_SwmMJyo&amp;t=1s&amp;ab_channel=Inc." TargetMode="External"/><Relationship Id="rId2" Type="http://schemas.openxmlformats.org/officeDocument/2006/relationships/slideLayout" Target="../slideLayouts/slideLayout22.xml"/><Relationship Id="rId1" Type="http://schemas.openxmlformats.org/officeDocument/2006/relationships/video" Target="https://www.youtube.com/embed/a-J_SwmMJyo?feature=oembed" TargetMode="External"/><Relationship Id="rId5" Type="http://schemas.openxmlformats.org/officeDocument/2006/relationships/image" Target="../media/image81.jpe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3" Type="http://schemas.openxmlformats.org/officeDocument/2006/relationships/hyperlink" Target="https://www.earth.com/news/right-ear-listening-ability/" TargetMode="External"/><Relationship Id="rId2" Type="http://schemas.openxmlformats.org/officeDocument/2006/relationships/image" Target="../media/image83.jp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hyperlink" Target="https://3kitchens.eu/celebrating-world-refugee-day-3-kitchens-is-inspired-by-funke/" TargetMode="External"/><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88.png"/></Relationships>
</file>

<file path=ppt/slides/_rels/slide64.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22.xml"/><Relationship Id="rId5" Type="http://schemas.openxmlformats.org/officeDocument/2006/relationships/image" Target="../media/image92.svg"/><Relationship Id="rId4" Type="http://schemas.openxmlformats.org/officeDocument/2006/relationships/image" Target="../media/image91.png"/></Relationships>
</file>

<file path=ppt/slides/_rels/slide65.xml.rels><?xml version="1.0" encoding="UTF-8" standalone="yes"?>
<Relationships xmlns="http://schemas.openxmlformats.org/package/2006/relationships"><Relationship Id="rId3" Type="http://schemas.openxmlformats.org/officeDocument/2006/relationships/hyperlink" Target="https://www.zoom.com/" TargetMode="External"/><Relationship Id="rId7" Type="http://schemas.openxmlformats.org/officeDocument/2006/relationships/image" Target="../media/image93.jpg"/><Relationship Id="rId2" Type="http://schemas.openxmlformats.org/officeDocument/2006/relationships/hyperlink" Target="https://otter.ai/" TargetMode="External"/><Relationship Id="rId1" Type="http://schemas.openxmlformats.org/officeDocument/2006/relationships/slideLayout" Target="../slideLayouts/slideLayout22.xml"/><Relationship Id="rId6" Type="http://schemas.openxmlformats.org/officeDocument/2006/relationships/hyperlink" Target="https://www.linkedin.com/groups/" TargetMode="External"/><Relationship Id="rId5" Type="http://schemas.openxmlformats.org/officeDocument/2006/relationships/hyperlink" Target="https://www.facebook.com/groups/feed/" TargetMode="External"/><Relationship Id="rId4" Type="http://schemas.openxmlformats.org/officeDocument/2006/relationships/hyperlink" Target="https://meet.google.com/landin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pl.quora.com/" TargetMode="External"/><Relationship Id="rId7" Type="http://schemas.openxmlformats.org/officeDocument/2006/relationships/image" Target="../media/image93.jpg"/><Relationship Id="rId2" Type="http://schemas.openxmlformats.org/officeDocument/2006/relationships/hyperlink" Target="https://www.reddit.com/?rdt=47372" TargetMode="External"/><Relationship Id="rId1" Type="http://schemas.openxmlformats.org/officeDocument/2006/relationships/slideLayout" Target="../slideLayouts/slideLayout22.xml"/><Relationship Id="rId6" Type="http://schemas.openxmlformats.org/officeDocument/2006/relationships/hyperlink" Target="https://keep.google.com/u/0/" TargetMode="External"/><Relationship Id="rId5" Type="http://schemas.openxmlformats.org/officeDocument/2006/relationships/hyperlink" Target="https://www.surveymonkey.com/" TargetMode="External"/><Relationship Id="rId4" Type="http://schemas.openxmlformats.org/officeDocument/2006/relationships/hyperlink" Target="https://workspace.google.com/products/forms/"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Layout" Target="../slideLayouts/slideLayout15.xml"/><Relationship Id="rId5" Type="http://schemas.openxmlformats.org/officeDocument/2006/relationships/image" Target="../media/image100.svg"/><Relationship Id="rId4" Type="http://schemas.openxmlformats.org/officeDocument/2006/relationships/image" Target="../media/image99.png"/></Relationships>
</file>

<file path=ppt/slides/_rels/slide73.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6.xml"/><Relationship Id="rId5" Type="http://schemas.openxmlformats.org/officeDocument/2006/relationships/image" Target="../media/image103.svg"/><Relationship Id="rId4" Type="http://schemas.openxmlformats.org/officeDocument/2006/relationships/image" Target="../media/image102.png"/></Relationships>
</file>

<file path=ppt/slides/_rels/slide75.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coffeerepublic.co.uk/" TargetMode="External"/><Relationship Id="rId2" Type="http://schemas.openxmlformats.org/officeDocument/2006/relationships/slideLayout" Target="../slideLayouts/slideLayout16.xml"/><Relationship Id="rId1" Type="http://schemas.openxmlformats.org/officeDocument/2006/relationships/video" Target="https://www.youtube.com/embed/r8nHptyS234?feature=oembed"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dreads.com/book/show/871634.Anyone_Can_Do_It" TargetMode="External"/><Relationship Id="rId2" Type="http://schemas.openxmlformats.org/officeDocument/2006/relationships/image" Target="../media/image1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GB" sz="3300" b="1" noProof="0"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892921" y="3701900"/>
            <a:ext cx="8979048"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5500" b="1" dirty="0">
                <a:solidFill>
                  <a:srgbClr val="382B1B"/>
                </a:solidFill>
              </a:rPr>
              <a:t>LA RECHERCHE EN ACTION - </a:t>
            </a:r>
            <a:r>
              <a:rPr lang="en-GB" sz="5500" b="1" dirty="0"/>
              <a:t>PROUVEZ </a:t>
            </a:r>
            <a:r>
              <a:rPr lang="en-GB" sz="5500" b="1" noProof="0" dirty="0"/>
              <a:t>VOTRE IDÉ</a:t>
            </a:r>
            <a:r>
              <a:rPr lang="en-GB" sz="5500" b="1" dirty="0"/>
              <a:t>E DE BUSINESS ALIMENTAIRE</a:t>
            </a:r>
            <a:endParaRPr lang="en-GB" sz="5500" noProof="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40370" y="2829541"/>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4000" b="1" noProof="0" dirty="0">
                <a:highlight>
                  <a:srgbClr val="94C7B0"/>
                </a:highlight>
              </a:rPr>
              <a:t> ÉTAPE 2</a:t>
            </a:r>
            <a:r>
              <a:rPr lang="en-GB" sz="4000" b="1" noProof="0" dirty="0">
                <a:solidFill>
                  <a:srgbClr val="94C7B0"/>
                </a:solidFill>
                <a:highlight>
                  <a:srgbClr val="94C7B0"/>
                </a:highlight>
              </a:rPr>
              <a:t>.</a:t>
            </a:r>
          </a:p>
        </p:txBody>
      </p:sp>
      <p:pic>
        <p:nvPicPr>
          <p:cNvPr id="3" name="Picture 2">
            <a:extLst>
              <a:ext uri="{FF2B5EF4-FFF2-40B4-BE49-F238E27FC236}">
                <a16:creationId xmlns:a16="http://schemas.microsoft.com/office/drawing/2014/main" id="{9AB865D0-0D38-FFBF-295C-DCC315D475B5}"/>
              </a:ext>
            </a:extLst>
          </p:cNvPr>
          <p:cNvPicPr>
            <a:picLocks noChangeAspect="1"/>
          </p:cNvPicPr>
          <p:nvPr/>
        </p:nvPicPr>
        <p:blipFill>
          <a:blip r:embed="rId2"/>
          <a:stretch>
            <a:fillRect/>
          </a:stretch>
        </p:blipFill>
        <p:spPr>
          <a:xfrm>
            <a:off x="8124644" y="690297"/>
            <a:ext cx="3388011" cy="2981209"/>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821471" cy="3312543"/>
          </a:xfrm>
        </p:spPr>
        <p:txBody>
          <a:bodyPr>
            <a:normAutofit/>
          </a:bodyPr>
          <a:lstStyle/>
          <a:p>
            <a:r>
              <a:rPr lang="en-GB" noProof="0" dirty="0"/>
              <a:t>VOS 4 ÉTAPES POUR TESTER ET QUALIFIER VOTRE IDÉE D'ENTREPRISE ALIMENTAIRE</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02</a:t>
            </a:r>
          </a:p>
        </p:txBody>
      </p:sp>
      <p:pic>
        <p:nvPicPr>
          <p:cNvPr id="13" name="Graphic 12" descr="Handshake with solid fill">
            <a:extLst>
              <a:ext uri="{FF2B5EF4-FFF2-40B4-BE49-F238E27FC236}">
                <a16:creationId xmlns:a16="http://schemas.microsoft.com/office/drawing/2014/main" id="{F2711131-0201-A320-0A4C-668002EE74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214" y="4760385"/>
            <a:ext cx="1586261" cy="1586261"/>
          </a:xfrm>
          <a:prstGeom prst="rect">
            <a:avLst/>
          </a:prstGeom>
        </p:spPr>
      </p:pic>
    </p:spTree>
    <p:extLst>
      <p:ext uri="{BB962C8B-B14F-4D97-AF65-F5344CB8AC3E}">
        <p14:creationId xmlns:p14="http://schemas.microsoft.com/office/powerpoint/2010/main" val="265310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7A25-F3B2-3749-FF10-6F9ABC653DB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7719921-68D2-1FCB-F14A-7ED1C91147BB}"/>
              </a:ext>
            </a:extLst>
          </p:cNvPr>
          <p:cNvSpPr>
            <a:spLocks noGrp="1"/>
          </p:cNvSpPr>
          <p:nvPr>
            <p:ph type="body" sz="quarter" idx="27"/>
          </p:nvPr>
        </p:nvSpPr>
        <p:spPr>
          <a:xfrm>
            <a:off x="751412" y="311362"/>
            <a:ext cx="11222874" cy="720752"/>
          </a:xfrm>
        </p:spPr>
        <p:txBody>
          <a:bodyPr/>
          <a:lstStyle/>
          <a:p>
            <a:r>
              <a:rPr lang="en-GB" sz="3200" noProof="0" dirty="0"/>
              <a:t>4 ÉTAPES POUR TESTER ET QUALIFIER VOTRE IDÉE D'ENTREPRISE</a:t>
            </a:r>
          </a:p>
        </p:txBody>
      </p:sp>
      <p:grpSp>
        <p:nvGrpSpPr>
          <p:cNvPr id="4" name="Grupa 3">
            <a:extLst>
              <a:ext uri="{FF2B5EF4-FFF2-40B4-BE49-F238E27FC236}">
                <a16:creationId xmlns:a16="http://schemas.microsoft.com/office/drawing/2014/main" id="{7F7E6209-C2E5-E660-DBAA-69F8D1F3EA59}"/>
              </a:ext>
            </a:extLst>
          </p:cNvPr>
          <p:cNvGrpSpPr/>
          <p:nvPr/>
        </p:nvGrpSpPr>
        <p:grpSpPr>
          <a:xfrm>
            <a:off x="9851724" y="4008422"/>
            <a:ext cx="1902649" cy="1724285"/>
            <a:chOff x="8756021" y="4031963"/>
            <a:chExt cx="1902649" cy="1724285"/>
          </a:xfrm>
        </p:grpSpPr>
        <p:pic>
          <p:nvPicPr>
            <p:cNvPr id="11" name="Graphic 10" descr="Upstairs with solid fill">
              <a:extLst>
                <a:ext uri="{FF2B5EF4-FFF2-40B4-BE49-F238E27FC236}">
                  <a16:creationId xmlns:a16="http://schemas.microsoft.com/office/drawing/2014/main" id="{A7705C43-38DC-E8B4-B267-24BE48648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3330" y="4250908"/>
              <a:ext cx="1505340" cy="1505340"/>
            </a:xfrm>
            <a:prstGeom prst="rect">
              <a:avLst/>
            </a:prstGeom>
          </p:spPr>
        </p:pic>
        <p:pic>
          <p:nvPicPr>
            <p:cNvPr id="13" name="Graphic 12" descr="Woman with solid fill">
              <a:extLst>
                <a:ext uri="{FF2B5EF4-FFF2-40B4-BE49-F238E27FC236}">
                  <a16:creationId xmlns:a16="http://schemas.microsoft.com/office/drawing/2014/main" id="{42B411E7-86B2-A36A-0F91-E7F2CDF9D4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56021" y="4031963"/>
              <a:ext cx="1383244" cy="1383244"/>
            </a:xfrm>
            <a:prstGeom prst="rect">
              <a:avLst/>
            </a:prstGeom>
          </p:spPr>
        </p:pic>
      </p:grpSp>
      <p:graphicFrame>
        <p:nvGraphicFramePr>
          <p:cNvPr id="6" name="Diagram 5">
            <a:extLst>
              <a:ext uri="{FF2B5EF4-FFF2-40B4-BE49-F238E27FC236}">
                <a16:creationId xmlns:a16="http://schemas.microsoft.com/office/drawing/2014/main" id="{E7147408-540D-746F-46A5-10A2B7CF55C6}"/>
              </a:ext>
            </a:extLst>
          </p:cNvPr>
          <p:cNvGraphicFramePr/>
          <p:nvPr>
            <p:extLst>
              <p:ext uri="{D42A27DB-BD31-4B8C-83A1-F6EECF244321}">
                <p14:modId xmlns:p14="http://schemas.microsoft.com/office/powerpoint/2010/main" val="2685612620"/>
              </p:ext>
            </p:extLst>
          </p:nvPr>
        </p:nvGraphicFramePr>
        <p:xfrm>
          <a:off x="2032000" y="1511300"/>
          <a:ext cx="8128000" cy="46270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70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1" y="311362"/>
            <a:ext cx="12267903" cy="720752"/>
          </a:xfrm>
        </p:spPr>
        <p:txBody>
          <a:bodyPr/>
          <a:lstStyle/>
          <a:p>
            <a:r>
              <a:rPr lang="en-GB" sz="2800" noProof="0" dirty="0"/>
              <a:t>ÉTAPE 1 : </a:t>
            </a:r>
            <a:r>
              <a:rPr lang="en-GB" sz="2800" b="1" noProof="0" dirty="0"/>
              <a:t>FAÇONNER ET DÉFINIR CLAIREMENT VOTRE IDÉE D'ENTREPRISE</a:t>
            </a:r>
            <a:endParaRPr lang="en-GB" sz="2800" noProof="0" dirty="0"/>
          </a:p>
        </p:txBody>
      </p:sp>
      <p:pic>
        <p:nvPicPr>
          <p:cNvPr id="6" name="Graphic 5" descr="Rating Star with solid fill">
            <a:extLst>
              <a:ext uri="{FF2B5EF4-FFF2-40B4-BE49-F238E27FC236}">
                <a16:creationId xmlns:a16="http://schemas.microsoft.com/office/drawing/2014/main" id="{11833D27-8A4C-47D2-092B-610EAAA21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39092" y="1032114"/>
            <a:ext cx="1402701" cy="1402701"/>
          </a:xfrm>
          <a:prstGeom prst="rect">
            <a:avLst/>
          </a:prstGeom>
        </p:spPr>
      </p:pic>
      <p:graphicFrame>
        <p:nvGraphicFramePr>
          <p:cNvPr id="8" name="Diagram 7">
            <a:extLst>
              <a:ext uri="{FF2B5EF4-FFF2-40B4-BE49-F238E27FC236}">
                <a16:creationId xmlns:a16="http://schemas.microsoft.com/office/drawing/2014/main" id="{2DCC9F52-04B0-2236-B0A2-29A0862547B7}"/>
              </a:ext>
            </a:extLst>
          </p:cNvPr>
          <p:cNvGraphicFramePr/>
          <p:nvPr>
            <p:extLst>
              <p:ext uri="{D42A27DB-BD31-4B8C-83A1-F6EECF244321}">
                <p14:modId xmlns:p14="http://schemas.microsoft.com/office/powerpoint/2010/main" val="1423852335"/>
              </p:ext>
            </p:extLst>
          </p:nvPr>
        </p:nvGraphicFramePr>
        <p:xfrm>
          <a:off x="341658" y="1537090"/>
          <a:ext cx="11270537" cy="2967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617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7922-711F-7254-1A10-8AF09E6D090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9E39E35-CFB1-6592-8764-70719CA7CFDD}"/>
              </a:ext>
            </a:extLst>
          </p:cNvPr>
          <p:cNvSpPr>
            <a:spLocks noGrp="1"/>
          </p:cNvSpPr>
          <p:nvPr>
            <p:ph type="body" sz="quarter" idx="27"/>
          </p:nvPr>
        </p:nvSpPr>
        <p:spPr>
          <a:xfrm>
            <a:off x="751412" y="311362"/>
            <a:ext cx="11440588" cy="720752"/>
          </a:xfrm>
        </p:spPr>
        <p:txBody>
          <a:bodyPr/>
          <a:lstStyle/>
          <a:p>
            <a:r>
              <a:rPr lang="en-GB" sz="2800" noProof="0" dirty="0"/>
              <a:t>ÉTAPE 1 : </a:t>
            </a:r>
            <a:r>
              <a:rPr lang="en-GB" sz="2800" b="1" noProof="0" dirty="0"/>
              <a:t>FAÇONNER ET DÉFINIR CLAIREMENT VOTRE IDÉE D'ENTREPRISE</a:t>
            </a:r>
            <a:endParaRPr lang="en-GB" sz="2800" noProof="0" dirty="0"/>
          </a:p>
        </p:txBody>
      </p:sp>
      <p:sp>
        <p:nvSpPr>
          <p:cNvPr id="5" name="Freeform 1">
            <a:extLst>
              <a:ext uri="{FF2B5EF4-FFF2-40B4-BE49-F238E27FC236}">
                <a16:creationId xmlns:a16="http://schemas.microsoft.com/office/drawing/2014/main" id="{B2697B1F-E5BB-A23E-BE1B-62D39D278BA1}"/>
              </a:ext>
            </a:extLst>
          </p:cNvPr>
          <p:cNvSpPr>
            <a:spLocks noChangeArrowheads="1"/>
          </p:cNvSpPr>
          <p:nvPr/>
        </p:nvSpPr>
        <p:spPr bwMode="auto">
          <a:xfrm>
            <a:off x="3167384" y="162464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 name="Freeform 171">
            <a:extLst>
              <a:ext uri="{FF2B5EF4-FFF2-40B4-BE49-F238E27FC236}">
                <a16:creationId xmlns:a16="http://schemas.microsoft.com/office/drawing/2014/main" id="{346CB7FC-EAF0-1E29-B5C6-72DC45A52BD3}"/>
              </a:ext>
            </a:extLst>
          </p:cNvPr>
          <p:cNvSpPr>
            <a:spLocks noChangeArrowheads="1"/>
          </p:cNvSpPr>
          <p:nvPr/>
        </p:nvSpPr>
        <p:spPr bwMode="auto">
          <a:xfrm>
            <a:off x="3228112" y="1685369"/>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94C7B0"/>
          </a:solidFill>
          <a:ln>
            <a:noFill/>
          </a:ln>
          <a:effectLst/>
        </p:spPr>
        <p:txBody>
          <a:bodyPr wrap="none" anchor="ctr"/>
          <a:lstStyle/>
          <a:p>
            <a:endParaRPr lang="en-GB" sz="900" noProof="0" dirty="0"/>
          </a:p>
        </p:txBody>
      </p:sp>
      <p:sp>
        <p:nvSpPr>
          <p:cNvPr id="8" name="Freeform 172">
            <a:extLst>
              <a:ext uri="{FF2B5EF4-FFF2-40B4-BE49-F238E27FC236}">
                <a16:creationId xmlns:a16="http://schemas.microsoft.com/office/drawing/2014/main" id="{5D3AAFA3-CB27-7D93-04DB-5401473E2DC1}"/>
              </a:ext>
            </a:extLst>
          </p:cNvPr>
          <p:cNvSpPr>
            <a:spLocks noChangeArrowheads="1"/>
          </p:cNvSpPr>
          <p:nvPr/>
        </p:nvSpPr>
        <p:spPr bwMode="auto">
          <a:xfrm>
            <a:off x="3291371" y="174609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9" name="Freeform 173">
            <a:extLst>
              <a:ext uri="{FF2B5EF4-FFF2-40B4-BE49-F238E27FC236}">
                <a16:creationId xmlns:a16="http://schemas.microsoft.com/office/drawing/2014/main" id="{62518665-6C97-AA3B-1C0F-5B2BF93BDB08}"/>
              </a:ext>
            </a:extLst>
          </p:cNvPr>
          <p:cNvSpPr>
            <a:spLocks noChangeArrowheads="1"/>
          </p:cNvSpPr>
          <p:nvPr/>
        </p:nvSpPr>
        <p:spPr bwMode="auto">
          <a:xfrm>
            <a:off x="4756434" y="3044160"/>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B6D1E1"/>
          </a:solidFill>
          <a:ln>
            <a:noFill/>
          </a:ln>
          <a:effectLst/>
        </p:spPr>
        <p:txBody>
          <a:bodyPr wrap="none" anchor="ctr"/>
          <a:lstStyle/>
          <a:p>
            <a:endParaRPr lang="en-GB" sz="900" noProof="0" dirty="0"/>
          </a:p>
        </p:txBody>
      </p:sp>
      <p:sp>
        <p:nvSpPr>
          <p:cNvPr id="10" name="Freeform 174">
            <a:extLst>
              <a:ext uri="{FF2B5EF4-FFF2-40B4-BE49-F238E27FC236}">
                <a16:creationId xmlns:a16="http://schemas.microsoft.com/office/drawing/2014/main" id="{A8656E40-EB92-3252-D27A-D94062ED2FBC}"/>
              </a:ext>
            </a:extLst>
          </p:cNvPr>
          <p:cNvSpPr>
            <a:spLocks noChangeArrowheads="1"/>
          </p:cNvSpPr>
          <p:nvPr/>
        </p:nvSpPr>
        <p:spPr bwMode="auto">
          <a:xfrm>
            <a:off x="4703298" y="2991022"/>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1" name="Freeform 175">
            <a:extLst>
              <a:ext uri="{FF2B5EF4-FFF2-40B4-BE49-F238E27FC236}">
                <a16:creationId xmlns:a16="http://schemas.microsoft.com/office/drawing/2014/main" id="{F3E4F91B-4E57-F43A-E42A-C7CF9FD23201}"/>
              </a:ext>
            </a:extLst>
          </p:cNvPr>
          <p:cNvSpPr>
            <a:spLocks noChangeArrowheads="1"/>
          </p:cNvSpPr>
          <p:nvPr/>
        </p:nvSpPr>
        <p:spPr bwMode="auto">
          <a:xfrm>
            <a:off x="6142429" y="162013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3" name="Freeform 176">
            <a:extLst>
              <a:ext uri="{FF2B5EF4-FFF2-40B4-BE49-F238E27FC236}">
                <a16:creationId xmlns:a16="http://schemas.microsoft.com/office/drawing/2014/main" id="{ACA32E4A-2FA4-A45D-AE65-80334CE28334}"/>
              </a:ext>
            </a:extLst>
          </p:cNvPr>
          <p:cNvSpPr>
            <a:spLocks noChangeArrowheads="1"/>
          </p:cNvSpPr>
          <p:nvPr/>
        </p:nvSpPr>
        <p:spPr bwMode="auto">
          <a:xfrm>
            <a:off x="6203157" y="1680858"/>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14" name="Freeform 177">
            <a:extLst>
              <a:ext uri="{FF2B5EF4-FFF2-40B4-BE49-F238E27FC236}">
                <a16:creationId xmlns:a16="http://schemas.microsoft.com/office/drawing/2014/main" id="{6DBAFF50-FABC-19C3-807D-9CDD41B8DBFC}"/>
              </a:ext>
            </a:extLst>
          </p:cNvPr>
          <p:cNvSpPr>
            <a:spLocks noChangeArrowheads="1"/>
          </p:cNvSpPr>
          <p:nvPr/>
        </p:nvSpPr>
        <p:spPr bwMode="auto">
          <a:xfrm>
            <a:off x="6266414" y="1741586"/>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5" name="Freeform 178">
            <a:extLst>
              <a:ext uri="{FF2B5EF4-FFF2-40B4-BE49-F238E27FC236}">
                <a16:creationId xmlns:a16="http://schemas.microsoft.com/office/drawing/2014/main" id="{C46EE9A8-0D86-D340-DD37-8276CD416692}"/>
              </a:ext>
            </a:extLst>
          </p:cNvPr>
          <p:cNvSpPr>
            <a:spLocks noChangeArrowheads="1"/>
          </p:cNvSpPr>
          <p:nvPr/>
        </p:nvSpPr>
        <p:spPr bwMode="auto">
          <a:xfrm>
            <a:off x="7731478" y="3039648"/>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16" name="Freeform 179">
            <a:extLst>
              <a:ext uri="{FF2B5EF4-FFF2-40B4-BE49-F238E27FC236}">
                <a16:creationId xmlns:a16="http://schemas.microsoft.com/office/drawing/2014/main" id="{81A5E374-CA2B-31BB-37BA-65500DE488C9}"/>
              </a:ext>
            </a:extLst>
          </p:cNvPr>
          <p:cNvSpPr>
            <a:spLocks noChangeArrowheads="1"/>
          </p:cNvSpPr>
          <p:nvPr/>
        </p:nvSpPr>
        <p:spPr bwMode="auto">
          <a:xfrm>
            <a:off x="7678341" y="2986510"/>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7" name="Freeform 180">
            <a:extLst>
              <a:ext uri="{FF2B5EF4-FFF2-40B4-BE49-F238E27FC236}">
                <a16:creationId xmlns:a16="http://schemas.microsoft.com/office/drawing/2014/main" id="{EA1BA7AD-8EA9-3397-8F51-96493A988F35}"/>
              </a:ext>
            </a:extLst>
          </p:cNvPr>
          <p:cNvSpPr>
            <a:spLocks noChangeArrowheads="1"/>
          </p:cNvSpPr>
          <p:nvPr/>
        </p:nvSpPr>
        <p:spPr bwMode="auto">
          <a:xfrm>
            <a:off x="8860501" y="1624641"/>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8" name="Freeform 181">
            <a:extLst>
              <a:ext uri="{FF2B5EF4-FFF2-40B4-BE49-F238E27FC236}">
                <a16:creationId xmlns:a16="http://schemas.microsoft.com/office/drawing/2014/main" id="{44EA9D64-8A3C-8E43-CD49-4B1602E73A3B}"/>
              </a:ext>
            </a:extLst>
          </p:cNvPr>
          <p:cNvSpPr>
            <a:spLocks noChangeArrowheads="1"/>
          </p:cNvSpPr>
          <p:nvPr/>
        </p:nvSpPr>
        <p:spPr bwMode="auto">
          <a:xfrm>
            <a:off x="8921229" y="1685369"/>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94C7B0"/>
          </a:solidFill>
          <a:ln>
            <a:noFill/>
          </a:ln>
          <a:effectLst/>
        </p:spPr>
        <p:txBody>
          <a:bodyPr wrap="none" anchor="ctr"/>
          <a:lstStyle/>
          <a:p>
            <a:endParaRPr lang="en-GB" sz="900" noProof="0" dirty="0"/>
          </a:p>
        </p:txBody>
      </p:sp>
      <p:sp>
        <p:nvSpPr>
          <p:cNvPr id="19" name="Freeform 182">
            <a:extLst>
              <a:ext uri="{FF2B5EF4-FFF2-40B4-BE49-F238E27FC236}">
                <a16:creationId xmlns:a16="http://schemas.microsoft.com/office/drawing/2014/main" id="{246AD815-CA51-E0F2-265E-D2B647B0AADC}"/>
              </a:ext>
            </a:extLst>
          </p:cNvPr>
          <p:cNvSpPr>
            <a:spLocks noChangeArrowheads="1"/>
          </p:cNvSpPr>
          <p:nvPr/>
        </p:nvSpPr>
        <p:spPr bwMode="auto">
          <a:xfrm>
            <a:off x="8981957" y="174609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0" name="Freeform 183">
            <a:extLst>
              <a:ext uri="{FF2B5EF4-FFF2-40B4-BE49-F238E27FC236}">
                <a16:creationId xmlns:a16="http://schemas.microsoft.com/office/drawing/2014/main" id="{27ABB0F0-7CDD-6CF9-C1F9-AED606A88389}"/>
              </a:ext>
            </a:extLst>
          </p:cNvPr>
          <p:cNvSpPr>
            <a:spLocks noChangeArrowheads="1"/>
          </p:cNvSpPr>
          <p:nvPr/>
        </p:nvSpPr>
        <p:spPr bwMode="auto">
          <a:xfrm>
            <a:off x="10447019" y="3044160"/>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B6D1E1"/>
          </a:solidFill>
          <a:ln>
            <a:noFill/>
          </a:ln>
          <a:effectLst/>
        </p:spPr>
        <p:txBody>
          <a:bodyPr wrap="none" anchor="ctr"/>
          <a:lstStyle/>
          <a:p>
            <a:endParaRPr lang="en-GB" sz="900" noProof="0" dirty="0"/>
          </a:p>
        </p:txBody>
      </p:sp>
      <p:sp>
        <p:nvSpPr>
          <p:cNvPr id="21" name="Freeform 184">
            <a:extLst>
              <a:ext uri="{FF2B5EF4-FFF2-40B4-BE49-F238E27FC236}">
                <a16:creationId xmlns:a16="http://schemas.microsoft.com/office/drawing/2014/main" id="{8F053EF4-EA97-4935-99DC-5F6C23FF31FD}"/>
              </a:ext>
            </a:extLst>
          </p:cNvPr>
          <p:cNvSpPr>
            <a:spLocks noChangeArrowheads="1"/>
          </p:cNvSpPr>
          <p:nvPr/>
        </p:nvSpPr>
        <p:spPr bwMode="auto">
          <a:xfrm>
            <a:off x="10396413" y="2991022"/>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3" name="CuadroTexto 553">
            <a:extLst>
              <a:ext uri="{FF2B5EF4-FFF2-40B4-BE49-F238E27FC236}">
                <a16:creationId xmlns:a16="http://schemas.microsoft.com/office/drawing/2014/main" id="{543EE6D0-D73D-4B9A-3005-C326F409053E}"/>
              </a:ext>
            </a:extLst>
          </p:cNvPr>
          <p:cNvSpPr txBox="1"/>
          <p:nvPr/>
        </p:nvSpPr>
        <p:spPr>
          <a:xfrm>
            <a:off x="3741084" y="1846346"/>
            <a:ext cx="1378393" cy="584775"/>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Identifier le problème</a:t>
            </a:r>
          </a:p>
        </p:txBody>
      </p:sp>
      <p:sp>
        <p:nvSpPr>
          <p:cNvPr id="26" name="CuadroTexto 553">
            <a:extLst>
              <a:ext uri="{FF2B5EF4-FFF2-40B4-BE49-F238E27FC236}">
                <a16:creationId xmlns:a16="http://schemas.microsoft.com/office/drawing/2014/main" id="{B7916818-EE87-B79A-58EB-56E956B2F6E8}"/>
              </a:ext>
            </a:extLst>
          </p:cNvPr>
          <p:cNvSpPr txBox="1"/>
          <p:nvPr/>
        </p:nvSpPr>
        <p:spPr>
          <a:xfrm>
            <a:off x="6541076" y="1877376"/>
            <a:ext cx="1634761" cy="584775"/>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Expliquez votre solution</a:t>
            </a:r>
          </a:p>
        </p:txBody>
      </p:sp>
      <p:sp>
        <p:nvSpPr>
          <p:cNvPr id="27" name="CuadroTexto 553">
            <a:extLst>
              <a:ext uri="{FF2B5EF4-FFF2-40B4-BE49-F238E27FC236}">
                <a16:creationId xmlns:a16="http://schemas.microsoft.com/office/drawing/2014/main" id="{2F63CCB2-6414-EEC5-9FA2-8845CBBDB94D}"/>
              </a:ext>
            </a:extLst>
          </p:cNvPr>
          <p:cNvSpPr txBox="1"/>
          <p:nvPr/>
        </p:nvSpPr>
        <p:spPr>
          <a:xfrm>
            <a:off x="9597107" y="1892512"/>
            <a:ext cx="1138465" cy="584775"/>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Montrez l'avantage</a:t>
            </a:r>
          </a:p>
        </p:txBody>
      </p:sp>
      <p:grpSp>
        <p:nvGrpSpPr>
          <p:cNvPr id="92" name="Grupa 91">
            <a:extLst>
              <a:ext uri="{FF2B5EF4-FFF2-40B4-BE49-F238E27FC236}">
                <a16:creationId xmlns:a16="http://schemas.microsoft.com/office/drawing/2014/main" id="{C1ABE904-4170-5CA4-EFF8-CCDD08FD7A09}"/>
              </a:ext>
            </a:extLst>
          </p:cNvPr>
          <p:cNvGrpSpPr/>
          <p:nvPr/>
        </p:nvGrpSpPr>
        <p:grpSpPr>
          <a:xfrm>
            <a:off x="256822" y="1563913"/>
            <a:ext cx="2568289" cy="2398757"/>
            <a:chOff x="256822" y="1563913"/>
            <a:chExt cx="2568289" cy="2398757"/>
          </a:xfrm>
        </p:grpSpPr>
        <p:sp>
          <p:nvSpPr>
            <p:cNvPr id="28" name="Freeform 175">
              <a:extLst>
                <a:ext uri="{FF2B5EF4-FFF2-40B4-BE49-F238E27FC236}">
                  <a16:creationId xmlns:a16="http://schemas.microsoft.com/office/drawing/2014/main" id="{C7D5A563-759F-CBFF-980D-CB6994EF2DF2}"/>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9" name="Freeform 176">
              <a:extLst>
                <a:ext uri="{FF2B5EF4-FFF2-40B4-BE49-F238E27FC236}">
                  <a16:creationId xmlns:a16="http://schemas.microsoft.com/office/drawing/2014/main" id="{62906AA8-1BF3-6630-8B6C-5702980DC4B2}"/>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30" name="Freeform 177">
              <a:extLst>
                <a:ext uri="{FF2B5EF4-FFF2-40B4-BE49-F238E27FC236}">
                  <a16:creationId xmlns:a16="http://schemas.microsoft.com/office/drawing/2014/main" id="{1DDA403E-C275-F5DC-FE22-49719E1D27CB}"/>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1" name="Freeform 178">
              <a:extLst>
                <a:ext uri="{FF2B5EF4-FFF2-40B4-BE49-F238E27FC236}">
                  <a16:creationId xmlns:a16="http://schemas.microsoft.com/office/drawing/2014/main" id="{5AFF83D6-3490-4200-E0EA-12BF87C06A12}"/>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32" name="Freeform 179">
              <a:extLst>
                <a:ext uri="{FF2B5EF4-FFF2-40B4-BE49-F238E27FC236}">
                  <a16:creationId xmlns:a16="http://schemas.microsoft.com/office/drawing/2014/main" id="{28B7B0A4-7A5E-7538-1377-CF54D2965A68}"/>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3" name="CuadroTexto 553">
              <a:extLst>
                <a:ext uri="{FF2B5EF4-FFF2-40B4-BE49-F238E27FC236}">
                  <a16:creationId xmlns:a16="http://schemas.microsoft.com/office/drawing/2014/main" id="{5F4CA09D-3876-6BC3-8875-B75F5AEF7496}"/>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1</a:t>
              </a:r>
            </a:p>
          </p:txBody>
        </p:sp>
      </p:grpSp>
      <p:sp>
        <p:nvSpPr>
          <p:cNvPr id="34" name="CuadroTexto 553">
            <a:extLst>
              <a:ext uri="{FF2B5EF4-FFF2-40B4-BE49-F238E27FC236}">
                <a16:creationId xmlns:a16="http://schemas.microsoft.com/office/drawing/2014/main" id="{9CA64FDD-0FAE-1A33-9BBC-98F99D7B72D3}"/>
              </a:ext>
            </a:extLst>
          </p:cNvPr>
          <p:cNvSpPr txBox="1"/>
          <p:nvPr/>
        </p:nvSpPr>
        <p:spPr>
          <a:xfrm>
            <a:off x="705009" y="1904581"/>
            <a:ext cx="1579900"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Soyez bref</a:t>
            </a:r>
          </a:p>
        </p:txBody>
      </p:sp>
      <p:sp>
        <p:nvSpPr>
          <p:cNvPr id="35" name="CuadroTexto 553">
            <a:extLst>
              <a:ext uri="{FF2B5EF4-FFF2-40B4-BE49-F238E27FC236}">
                <a16:creationId xmlns:a16="http://schemas.microsoft.com/office/drawing/2014/main" id="{E549FA47-4DDE-A882-3D3B-7347DA7F779F}"/>
              </a:ext>
            </a:extLst>
          </p:cNvPr>
          <p:cNvSpPr txBox="1"/>
          <p:nvPr/>
        </p:nvSpPr>
        <p:spPr>
          <a:xfrm>
            <a:off x="4841517" y="3240444"/>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2</a:t>
            </a:r>
          </a:p>
        </p:txBody>
      </p:sp>
      <p:sp>
        <p:nvSpPr>
          <p:cNvPr id="36" name="CuadroTexto 553">
            <a:extLst>
              <a:ext uri="{FF2B5EF4-FFF2-40B4-BE49-F238E27FC236}">
                <a16:creationId xmlns:a16="http://schemas.microsoft.com/office/drawing/2014/main" id="{481B85E5-58FD-712A-8BE3-E91BCADCD995}"/>
              </a:ext>
            </a:extLst>
          </p:cNvPr>
          <p:cNvSpPr txBox="1"/>
          <p:nvPr/>
        </p:nvSpPr>
        <p:spPr>
          <a:xfrm>
            <a:off x="7816895" y="3220207"/>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3</a:t>
            </a:r>
          </a:p>
        </p:txBody>
      </p:sp>
      <p:sp>
        <p:nvSpPr>
          <p:cNvPr id="37" name="CuadroTexto 553">
            <a:extLst>
              <a:ext uri="{FF2B5EF4-FFF2-40B4-BE49-F238E27FC236}">
                <a16:creationId xmlns:a16="http://schemas.microsoft.com/office/drawing/2014/main" id="{3D7E38D4-6E60-E077-6554-26AB9BE24E20}"/>
              </a:ext>
            </a:extLst>
          </p:cNvPr>
          <p:cNvSpPr txBox="1"/>
          <p:nvPr/>
        </p:nvSpPr>
        <p:spPr>
          <a:xfrm>
            <a:off x="10523447" y="3218326"/>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4</a:t>
            </a:r>
          </a:p>
        </p:txBody>
      </p:sp>
      <p:sp>
        <p:nvSpPr>
          <p:cNvPr id="38" name="TextBox 3">
            <a:extLst>
              <a:ext uri="{FF2B5EF4-FFF2-40B4-BE49-F238E27FC236}">
                <a16:creationId xmlns:a16="http://schemas.microsoft.com/office/drawing/2014/main" id="{EFCF530E-A165-B77C-9312-BF4FCD61FA96}"/>
              </a:ext>
            </a:extLst>
          </p:cNvPr>
          <p:cNvSpPr txBox="1"/>
          <p:nvPr/>
        </p:nvSpPr>
        <p:spPr>
          <a:xfrm>
            <a:off x="7678341" y="867894"/>
            <a:ext cx="4484279" cy="707886"/>
          </a:xfrm>
          <a:prstGeom prst="rect">
            <a:avLst/>
          </a:prstGeom>
          <a:noFill/>
        </p:spPr>
        <p:txBody>
          <a:bodyPr wrap="square">
            <a:spAutoFit/>
          </a:bodyPr>
          <a:lstStyle/>
          <a:p>
            <a:pPr algn="r"/>
            <a:r>
              <a:rPr lang="en-GB" sz="4000" b="1" noProof="0" dirty="0">
                <a:solidFill>
                  <a:schemeClr val="bg1"/>
                </a:solidFill>
                <a:highlight>
                  <a:srgbClr val="E6C8C7"/>
                </a:highlight>
              </a:rPr>
              <a:t> 7 CONSEILS CLÉS </a:t>
            </a:r>
            <a:endParaRPr lang="en-GB" sz="4000" b="1" noProof="0" dirty="0">
              <a:solidFill>
                <a:srgbClr val="E6C8C7"/>
              </a:solidFill>
              <a:highlight>
                <a:srgbClr val="E6C8C7"/>
              </a:highlight>
            </a:endParaRPr>
          </a:p>
        </p:txBody>
      </p:sp>
      <p:sp>
        <p:nvSpPr>
          <p:cNvPr id="40" name="pole tekstowe 39">
            <a:extLst>
              <a:ext uri="{FF2B5EF4-FFF2-40B4-BE49-F238E27FC236}">
                <a16:creationId xmlns:a16="http://schemas.microsoft.com/office/drawing/2014/main" id="{6E20D21D-AA09-A6DB-C956-F7DF4B8AC513}"/>
              </a:ext>
            </a:extLst>
          </p:cNvPr>
          <p:cNvSpPr txBox="1"/>
          <p:nvPr/>
        </p:nvSpPr>
        <p:spPr>
          <a:xfrm>
            <a:off x="461242" y="2194004"/>
            <a:ext cx="1520774" cy="1200329"/>
          </a:xfrm>
          <a:prstGeom prst="rect">
            <a:avLst/>
          </a:prstGeom>
          <a:noFill/>
        </p:spPr>
        <p:txBody>
          <a:bodyPr wrap="square">
            <a:spAutoFit/>
          </a:bodyPr>
          <a:lstStyle/>
          <a:p>
            <a:pPr algn="ctr"/>
            <a:r>
              <a:rPr lang="en-GB" sz="1200" noProof="0" dirty="0" err="1">
                <a:solidFill>
                  <a:schemeClr val="bg1"/>
                </a:solidFill>
                <a:latin typeface="Calibri" panose="020F0502020204030204" pitchFamily="34" charset="0"/>
                <a:ea typeface="Lato" charset="0"/>
                <a:cs typeface="Calibri" panose="020F0502020204030204" pitchFamily="34" charset="0"/>
              </a:rPr>
              <a:t>Décrivez</a:t>
            </a:r>
            <a:r>
              <a:rPr lang="en-GB" sz="1200" noProof="0" dirty="0">
                <a:solidFill>
                  <a:schemeClr val="bg1"/>
                </a:solidFill>
                <a:latin typeface="Calibri" panose="020F0502020204030204" pitchFamily="34" charset="0"/>
                <a:ea typeface="Lato" charset="0"/>
                <a:cs typeface="Calibri" panose="020F0502020204030204" pitchFamily="34" charset="0"/>
              </a:rPr>
              <a:t> </a:t>
            </a:r>
            <a:r>
              <a:rPr lang="en-GB" sz="1200" noProof="0" dirty="0" err="1">
                <a:solidFill>
                  <a:schemeClr val="bg1"/>
                </a:solidFill>
                <a:latin typeface="Calibri" panose="020F0502020204030204" pitchFamily="34" charset="0"/>
                <a:ea typeface="Lato" charset="0"/>
                <a:cs typeface="Calibri" panose="020F0502020204030204" pitchFamily="34" charset="0"/>
              </a:rPr>
              <a:t>votre</a:t>
            </a:r>
            <a:r>
              <a:rPr lang="en-GB" sz="1200" noProof="0" dirty="0">
                <a:solidFill>
                  <a:schemeClr val="bg1"/>
                </a:solidFill>
                <a:latin typeface="Calibri" panose="020F0502020204030204" pitchFamily="34" charset="0"/>
                <a:ea typeface="Lato" charset="0"/>
                <a:cs typeface="Calibri" panose="020F0502020204030204" pitchFamily="34" charset="0"/>
              </a:rPr>
              <a:t> idée </a:t>
            </a:r>
            <a:r>
              <a:rPr lang="en-GB" sz="1200" noProof="0" dirty="0" err="1">
                <a:solidFill>
                  <a:schemeClr val="bg1"/>
                </a:solidFill>
                <a:latin typeface="Calibri" panose="020F0502020204030204" pitchFamily="34" charset="0"/>
                <a:ea typeface="Lato" charset="0"/>
                <a:cs typeface="Calibri" panose="020F0502020204030204" pitchFamily="34" charset="0"/>
              </a:rPr>
              <a:t>alimentaire</a:t>
            </a:r>
            <a:r>
              <a:rPr lang="en-GB" sz="1200" noProof="0" dirty="0">
                <a:solidFill>
                  <a:schemeClr val="bg1"/>
                </a:solidFill>
                <a:latin typeface="Calibri" panose="020F0502020204030204" pitchFamily="34" charset="0"/>
                <a:ea typeface="Lato" charset="0"/>
                <a:cs typeface="Calibri" panose="020F0502020204030204" pitchFamily="34" charset="0"/>
              </a:rPr>
              <a:t> </a:t>
            </a:r>
            <a:r>
              <a:rPr lang="en-GB" sz="1200" noProof="0" dirty="0" err="1">
                <a:solidFill>
                  <a:schemeClr val="bg1"/>
                </a:solidFill>
                <a:latin typeface="Calibri" panose="020F0502020204030204" pitchFamily="34" charset="0"/>
                <a:ea typeface="Lato" charset="0"/>
                <a:cs typeface="Calibri" panose="020F0502020204030204" pitchFamily="34" charset="0"/>
              </a:rPr>
              <a:t>en</a:t>
            </a:r>
            <a:r>
              <a:rPr lang="en-GB" sz="1200" noProof="0" dirty="0">
                <a:solidFill>
                  <a:schemeClr val="bg1"/>
                </a:solidFill>
                <a:latin typeface="Calibri" panose="020F0502020204030204" pitchFamily="34" charset="0"/>
                <a:ea typeface="Lato" charset="0"/>
                <a:cs typeface="Calibri" panose="020F0502020204030204" pitchFamily="34" charset="0"/>
              </a:rPr>
              <a:t> </a:t>
            </a:r>
            <a:r>
              <a:rPr lang="en-GB" sz="1200" noProof="0" dirty="0" err="1">
                <a:solidFill>
                  <a:schemeClr val="bg1"/>
                </a:solidFill>
                <a:latin typeface="Calibri" panose="020F0502020204030204" pitchFamily="34" charset="0"/>
                <a:ea typeface="Lato" charset="0"/>
                <a:cs typeface="Calibri" panose="020F0502020204030204" pitchFamily="34" charset="0"/>
              </a:rPr>
              <a:t>quelques</a:t>
            </a:r>
            <a:r>
              <a:rPr lang="en-GB" sz="1200" noProof="0" dirty="0">
                <a:solidFill>
                  <a:schemeClr val="bg1"/>
                </a:solidFill>
                <a:latin typeface="Calibri" panose="020F0502020204030204" pitchFamily="34" charset="0"/>
                <a:ea typeface="Lato" charset="0"/>
                <a:cs typeface="Calibri" panose="020F0502020204030204" pitchFamily="34" charset="0"/>
              </a:rPr>
              <a:t> phrases </a:t>
            </a:r>
            <a:r>
              <a:rPr lang="en-GB" sz="1200" noProof="0" dirty="0" err="1">
                <a:solidFill>
                  <a:schemeClr val="bg1"/>
                </a:solidFill>
                <a:latin typeface="Calibri" panose="020F0502020204030204" pitchFamily="34" charset="0"/>
                <a:ea typeface="Lato" charset="0"/>
                <a:cs typeface="Calibri" panose="020F0502020204030204" pitchFamily="34" charset="0"/>
              </a:rPr>
              <a:t>claires</a:t>
            </a:r>
            <a:r>
              <a:rPr lang="en-GB" sz="1200" noProof="0" dirty="0">
                <a:solidFill>
                  <a:schemeClr val="bg1"/>
                </a:solidFill>
                <a:latin typeface="Calibri" panose="020F0502020204030204" pitchFamily="34" charset="0"/>
                <a:ea typeface="Lato" charset="0"/>
                <a:cs typeface="Calibri" panose="020F0502020204030204" pitchFamily="34" charset="0"/>
              </a:rPr>
              <a:t>. </a:t>
            </a:r>
            <a:r>
              <a:rPr lang="en-GB" sz="1200" noProof="0" dirty="0" err="1">
                <a:solidFill>
                  <a:schemeClr val="bg1"/>
                </a:solidFill>
                <a:latin typeface="Calibri" panose="020F0502020204030204" pitchFamily="34" charset="0"/>
                <a:ea typeface="Lato" charset="0"/>
                <a:cs typeface="Calibri" panose="020F0502020204030204" pitchFamily="34" charset="0"/>
              </a:rPr>
              <a:t>Faites</a:t>
            </a:r>
            <a:r>
              <a:rPr lang="en-GB" sz="1200" noProof="0" dirty="0">
                <a:solidFill>
                  <a:schemeClr val="bg1"/>
                </a:solidFill>
                <a:latin typeface="Calibri" panose="020F0502020204030204" pitchFamily="34" charset="0"/>
                <a:ea typeface="Lato" charset="0"/>
                <a:cs typeface="Calibri" panose="020F0502020204030204" pitchFamily="34" charset="0"/>
              </a:rPr>
              <a:t> </a:t>
            </a:r>
            <a:r>
              <a:rPr lang="en-GB" sz="1200" noProof="0" dirty="0" err="1">
                <a:solidFill>
                  <a:schemeClr val="bg1"/>
                </a:solidFill>
                <a:latin typeface="Calibri" panose="020F0502020204030204" pitchFamily="34" charset="0"/>
                <a:ea typeface="Lato" charset="0"/>
                <a:cs typeface="Calibri" panose="020F0502020204030204" pitchFamily="34" charset="0"/>
              </a:rPr>
              <a:t>en</a:t>
            </a:r>
            <a:r>
              <a:rPr lang="en-GB" sz="1200" noProof="0" dirty="0">
                <a:solidFill>
                  <a:schemeClr val="bg1"/>
                </a:solidFill>
                <a:latin typeface="Calibri" panose="020F0502020204030204" pitchFamily="34" charset="0"/>
                <a:ea typeface="Lato" charset="0"/>
                <a:cs typeface="Calibri" panose="020F0502020204030204" pitchFamily="34" charset="0"/>
              </a:rPr>
              <a:t> </a:t>
            </a:r>
            <a:r>
              <a:rPr lang="en-GB" sz="1200" noProof="0" dirty="0" err="1">
                <a:solidFill>
                  <a:schemeClr val="bg1"/>
                </a:solidFill>
                <a:latin typeface="Calibri" panose="020F0502020204030204" pitchFamily="34" charset="0"/>
                <a:ea typeface="Lato" charset="0"/>
                <a:cs typeface="Calibri" panose="020F0502020204030204" pitchFamily="34" charset="0"/>
              </a:rPr>
              <a:t>sorte</a:t>
            </a:r>
            <a:r>
              <a:rPr lang="en-GB" sz="1200" noProof="0" dirty="0">
                <a:solidFill>
                  <a:schemeClr val="bg1"/>
                </a:solidFill>
                <a:latin typeface="Calibri" panose="020F0502020204030204" pitchFamily="34" charset="0"/>
                <a:ea typeface="Lato" charset="0"/>
                <a:cs typeface="Calibri" panose="020F0502020204030204" pitchFamily="34" charset="0"/>
              </a:rPr>
              <a:t> que </a:t>
            </a:r>
            <a:r>
              <a:rPr lang="en-GB" sz="1200" noProof="0" dirty="0" err="1">
                <a:solidFill>
                  <a:schemeClr val="bg1"/>
                </a:solidFill>
                <a:latin typeface="Calibri" panose="020F0502020204030204" pitchFamily="34" charset="0"/>
                <a:ea typeface="Lato" charset="0"/>
                <a:cs typeface="Calibri" panose="020F0502020204030204" pitchFamily="34" charset="0"/>
              </a:rPr>
              <a:t>chaque</a:t>
            </a:r>
            <a:r>
              <a:rPr lang="en-GB" sz="1200" noProof="0" dirty="0">
                <a:solidFill>
                  <a:schemeClr val="bg1"/>
                </a:solidFill>
                <a:latin typeface="Calibri" panose="020F0502020204030204" pitchFamily="34" charset="0"/>
                <a:ea typeface="Lato" charset="0"/>
                <a:cs typeface="Calibri" panose="020F0502020204030204" pitchFamily="34" charset="0"/>
              </a:rPr>
              <a:t> mot </a:t>
            </a:r>
            <a:r>
              <a:rPr lang="en-GB" sz="1200" noProof="0" dirty="0" err="1">
                <a:solidFill>
                  <a:schemeClr val="bg1"/>
                </a:solidFill>
                <a:latin typeface="Calibri" panose="020F0502020204030204" pitchFamily="34" charset="0"/>
                <a:ea typeface="Lato" charset="0"/>
                <a:cs typeface="Calibri" panose="020F0502020204030204" pitchFamily="34" charset="0"/>
              </a:rPr>
              <a:t>compte</a:t>
            </a:r>
            <a:r>
              <a:rPr lang="en-GB" sz="1200" noProof="0" dirty="0">
                <a:solidFill>
                  <a:schemeClr val="bg1"/>
                </a:solidFill>
                <a:latin typeface="Calibri" panose="020F0502020204030204" pitchFamily="34" charset="0"/>
                <a:ea typeface="Lato" charset="0"/>
                <a:cs typeface="Calibri" panose="020F0502020204030204" pitchFamily="34" charset="0"/>
              </a:rPr>
              <a:t>.</a:t>
            </a:r>
          </a:p>
        </p:txBody>
      </p:sp>
      <p:sp>
        <p:nvSpPr>
          <p:cNvPr id="41" name="Freeform 1">
            <a:extLst>
              <a:ext uri="{FF2B5EF4-FFF2-40B4-BE49-F238E27FC236}">
                <a16:creationId xmlns:a16="http://schemas.microsoft.com/office/drawing/2014/main" id="{5A4E42FB-A16D-2B0A-36AB-488A56945E49}"/>
              </a:ext>
            </a:extLst>
          </p:cNvPr>
          <p:cNvSpPr>
            <a:spLocks noChangeArrowheads="1"/>
          </p:cNvSpPr>
          <p:nvPr/>
        </p:nvSpPr>
        <p:spPr bwMode="auto">
          <a:xfrm>
            <a:off x="5164891" y="4043108"/>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2" name="Freeform 171">
            <a:extLst>
              <a:ext uri="{FF2B5EF4-FFF2-40B4-BE49-F238E27FC236}">
                <a16:creationId xmlns:a16="http://schemas.microsoft.com/office/drawing/2014/main" id="{D196FB7A-7ACA-0272-4AF0-F0672FD11F83}"/>
              </a:ext>
            </a:extLst>
          </p:cNvPr>
          <p:cNvSpPr>
            <a:spLocks noChangeArrowheads="1"/>
          </p:cNvSpPr>
          <p:nvPr/>
        </p:nvSpPr>
        <p:spPr bwMode="auto">
          <a:xfrm>
            <a:off x="5225619" y="4103836"/>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94C7B0"/>
          </a:solidFill>
          <a:ln>
            <a:noFill/>
          </a:ln>
          <a:effectLst/>
        </p:spPr>
        <p:txBody>
          <a:bodyPr wrap="none" anchor="ctr"/>
          <a:lstStyle/>
          <a:p>
            <a:endParaRPr lang="en-GB" sz="900" noProof="0" dirty="0"/>
          </a:p>
        </p:txBody>
      </p:sp>
      <p:sp>
        <p:nvSpPr>
          <p:cNvPr id="43" name="Freeform 172">
            <a:extLst>
              <a:ext uri="{FF2B5EF4-FFF2-40B4-BE49-F238E27FC236}">
                <a16:creationId xmlns:a16="http://schemas.microsoft.com/office/drawing/2014/main" id="{CF551636-5866-83E8-7729-20C2D3B0D3A0}"/>
              </a:ext>
            </a:extLst>
          </p:cNvPr>
          <p:cNvSpPr>
            <a:spLocks noChangeArrowheads="1"/>
          </p:cNvSpPr>
          <p:nvPr/>
        </p:nvSpPr>
        <p:spPr bwMode="auto">
          <a:xfrm>
            <a:off x="5288878" y="416456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4" name="Freeform 173">
            <a:extLst>
              <a:ext uri="{FF2B5EF4-FFF2-40B4-BE49-F238E27FC236}">
                <a16:creationId xmlns:a16="http://schemas.microsoft.com/office/drawing/2014/main" id="{35960C8C-BC2F-7723-31C6-1648FD7EEADD}"/>
              </a:ext>
            </a:extLst>
          </p:cNvPr>
          <p:cNvSpPr>
            <a:spLocks noChangeArrowheads="1"/>
          </p:cNvSpPr>
          <p:nvPr/>
        </p:nvSpPr>
        <p:spPr bwMode="auto">
          <a:xfrm>
            <a:off x="6753941" y="5462627"/>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B6D1E1"/>
          </a:solidFill>
          <a:ln>
            <a:noFill/>
          </a:ln>
          <a:effectLst/>
        </p:spPr>
        <p:txBody>
          <a:bodyPr wrap="none" anchor="ctr"/>
          <a:lstStyle/>
          <a:p>
            <a:endParaRPr lang="en-GB" sz="900" noProof="0" dirty="0"/>
          </a:p>
        </p:txBody>
      </p:sp>
      <p:sp>
        <p:nvSpPr>
          <p:cNvPr id="45" name="Freeform 174">
            <a:extLst>
              <a:ext uri="{FF2B5EF4-FFF2-40B4-BE49-F238E27FC236}">
                <a16:creationId xmlns:a16="http://schemas.microsoft.com/office/drawing/2014/main" id="{1730FA35-CE30-173F-D1EB-ABB76E2FA46C}"/>
              </a:ext>
            </a:extLst>
          </p:cNvPr>
          <p:cNvSpPr>
            <a:spLocks noChangeArrowheads="1"/>
          </p:cNvSpPr>
          <p:nvPr/>
        </p:nvSpPr>
        <p:spPr bwMode="auto">
          <a:xfrm>
            <a:off x="6700805" y="5409489"/>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6" name="Freeform 175">
            <a:extLst>
              <a:ext uri="{FF2B5EF4-FFF2-40B4-BE49-F238E27FC236}">
                <a16:creationId xmlns:a16="http://schemas.microsoft.com/office/drawing/2014/main" id="{3F4B53C1-2DF5-D09A-405C-A4E246AE6E60}"/>
              </a:ext>
            </a:extLst>
          </p:cNvPr>
          <p:cNvSpPr>
            <a:spLocks noChangeArrowheads="1"/>
          </p:cNvSpPr>
          <p:nvPr/>
        </p:nvSpPr>
        <p:spPr bwMode="auto">
          <a:xfrm>
            <a:off x="8070049" y="401486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7" name="Freeform 176">
            <a:extLst>
              <a:ext uri="{FF2B5EF4-FFF2-40B4-BE49-F238E27FC236}">
                <a16:creationId xmlns:a16="http://schemas.microsoft.com/office/drawing/2014/main" id="{3887819F-5DDE-3CC5-1ED2-06C8EC225A13}"/>
              </a:ext>
            </a:extLst>
          </p:cNvPr>
          <p:cNvSpPr>
            <a:spLocks noChangeArrowheads="1"/>
          </p:cNvSpPr>
          <p:nvPr/>
        </p:nvSpPr>
        <p:spPr bwMode="auto">
          <a:xfrm>
            <a:off x="8130777" y="407559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48" name="Freeform 177">
            <a:extLst>
              <a:ext uri="{FF2B5EF4-FFF2-40B4-BE49-F238E27FC236}">
                <a16:creationId xmlns:a16="http://schemas.microsoft.com/office/drawing/2014/main" id="{B5517C1D-496B-D4F4-8DE4-547AD432E1DC}"/>
              </a:ext>
            </a:extLst>
          </p:cNvPr>
          <p:cNvSpPr>
            <a:spLocks noChangeArrowheads="1"/>
          </p:cNvSpPr>
          <p:nvPr/>
        </p:nvSpPr>
        <p:spPr bwMode="auto">
          <a:xfrm>
            <a:off x="8194034" y="413631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9" name="Freeform 178">
            <a:extLst>
              <a:ext uri="{FF2B5EF4-FFF2-40B4-BE49-F238E27FC236}">
                <a16:creationId xmlns:a16="http://schemas.microsoft.com/office/drawing/2014/main" id="{C979FCF5-C8BC-A1BB-ED43-6FBF3257D3A6}"/>
              </a:ext>
            </a:extLst>
          </p:cNvPr>
          <p:cNvSpPr>
            <a:spLocks noChangeArrowheads="1"/>
          </p:cNvSpPr>
          <p:nvPr/>
        </p:nvSpPr>
        <p:spPr bwMode="auto">
          <a:xfrm>
            <a:off x="9659098" y="543438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0" name="Freeform 179">
            <a:extLst>
              <a:ext uri="{FF2B5EF4-FFF2-40B4-BE49-F238E27FC236}">
                <a16:creationId xmlns:a16="http://schemas.microsoft.com/office/drawing/2014/main" id="{B7B09A1F-B878-5196-7E39-6D5C2D37F206}"/>
              </a:ext>
            </a:extLst>
          </p:cNvPr>
          <p:cNvSpPr>
            <a:spLocks noChangeArrowheads="1"/>
          </p:cNvSpPr>
          <p:nvPr/>
        </p:nvSpPr>
        <p:spPr bwMode="auto">
          <a:xfrm>
            <a:off x="9605961" y="538124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1" name="CuadroTexto 553">
            <a:extLst>
              <a:ext uri="{FF2B5EF4-FFF2-40B4-BE49-F238E27FC236}">
                <a16:creationId xmlns:a16="http://schemas.microsoft.com/office/drawing/2014/main" id="{59D84BBF-CBE1-268D-2591-A3B164070AA0}"/>
              </a:ext>
            </a:extLst>
          </p:cNvPr>
          <p:cNvSpPr txBox="1"/>
          <p:nvPr/>
        </p:nvSpPr>
        <p:spPr>
          <a:xfrm>
            <a:off x="5637269" y="4303774"/>
            <a:ext cx="1668874"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Racontez votre histoire</a:t>
            </a:r>
          </a:p>
        </p:txBody>
      </p:sp>
      <p:sp>
        <p:nvSpPr>
          <p:cNvPr id="52" name="CuadroTexto 553">
            <a:extLst>
              <a:ext uri="{FF2B5EF4-FFF2-40B4-BE49-F238E27FC236}">
                <a16:creationId xmlns:a16="http://schemas.microsoft.com/office/drawing/2014/main" id="{088A0481-3AA0-0A49-172E-C04F473BC03F}"/>
              </a:ext>
            </a:extLst>
          </p:cNvPr>
          <p:cNvSpPr txBox="1"/>
          <p:nvPr/>
        </p:nvSpPr>
        <p:spPr>
          <a:xfrm>
            <a:off x="8498466" y="4303774"/>
            <a:ext cx="1634761"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Pensez visuellement</a:t>
            </a:r>
          </a:p>
        </p:txBody>
      </p:sp>
      <p:sp>
        <p:nvSpPr>
          <p:cNvPr id="53" name="Freeform 175">
            <a:extLst>
              <a:ext uri="{FF2B5EF4-FFF2-40B4-BE49-F238E27FC236}">
                <a16:creationId xmlns:a16="http://schemas.microsoft.com/office/drawing/2014/main" id="{305C71BE-DF91-D6CE-C125-6082ED4D4133}"/>
              </a:ext>
            </a:extLst>
          </p:cNvPr>
          <p:cNvSpPr>
            <a:spLocks noChangeArrowheads="1"/>
          </p:cNvSpPr>
          <p:nvPr/>
        </p:nvSpPr>
        <p:spPr bwMode="auto">
          <a:xfrm>
            <a:off x="2140271" y="402747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4" name="Freeform 176">
            <a:extLst>
              <a:ext uri="{FF2B5EF4-FFF2-40B4-BE49-F238E27FC236}">
                <a16:creationId xmlns:a16="http://schemas.microsoft.com/office/drawing/2014/main" id="{0EEF7CEE-A8AE-03DF-7695-D5D0F11D1C6B}"/>
              </a:ext>
            </a:extLst>
          </p:cNvPr>
          <p:cNvSpPr>
            <a:spLocks noChangeArrowheads="1"/>
          </p:cNvSpPr>
          <p:nvPr/>
        </p:nvSpPr>
        <p:spPr bwMode="auto">
          <a:xfrm>
            <a:off x="2153510" y="408820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55" name="Freeform 177">
            <a:extLst>
              <a:ext uri="{FF2B5EF4-FFF2-40B4-BE49-F238E27FC236}">
                <a16:creationId xmlns:a16="http://schemas.microsoft.com/office/drawing/2014/main" id="{01017EEF-FD93-291E-F204-EE9571D4418C}"/>
              </a:ext>
            </a:extLst>
          </p:cNvPr>
          <p:cNvSpPr>
            <a:spLocks noChangeArrowheads="1"/>
          </p:cNvSpPr>
          <p:nvPr/>
        </p:nvSpPr>
        <p:spPr bwMode="auto">
          <a:xfrm>
            <a:off x="2264256" y="4148932"/>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6" name="Freeform 178">
            <a:extLst>
              <a:ext uri="{FF2B5EF4-FFF2-40B4-BE49-F238E27FC236}">
                <a16:creationId xmlns:a16="http://schemas.microsoft.com/office/drawing/2014/main" id="{5213C247-1D81-452F-BE5D-E8C47CCFEAB0}"/>
              </a:ext>
            </a:extLst>
          </p:cNvPr>
          <p:cNvSpPr>
            <a:spLocks noChangeArrowheads="1"/>
          </p:cNvSpPr>
          <p:nvPr/>
        </p:nvSpPr>
        <p:spPr bwMode="auto">
          <a:xfrm>
            <a:off x="3729320" y="5446994"/>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7" name="Freeform 179">
            <a:extLst>
              <a:ext uri="{FF2B5EF4-FFF2-40B4-BE49-F238E27FC236}">
                <a16:creationId xmlns:a16="http://schemas.microsoft.com/office/drawing/2014/main" id="{04BAE373-8A87-AC4C-0CE2-986AA0960E3A}"/>
              </a:ext>
            </a:extLst>
          </p:cNvPr>
          <p:cNvSpPr>
            <a:spLocks noChangeArrowheads="1"/>
          </p:cNvSpPr>
          <p:nvPr/>
        </p:nvSpPr>
        <p:spPr bwMode="auto">
          <a:xfrm>
            <a:off x="3676183" y="5393856"/>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8" name="CuadroTexto 553">
            <a:extLst>
              <a:ext uri="{FF2B5EF4-FFF2-40B4-BE49-F238E27FC236}">
                <a16:creationId xmlns:a16="http://schemas.microsoft.com/office/drawing/2014/main" id="{F4433FDC-713A-8BE8-490A-D3DDFD8D216A}"/>
              </a:ext>
            </a:extLst>
          </p:cNvPr>
          <p:cNvSpPr txBox="1"/>
          <p:nvPr/>
        </p:nvSpPr>
        <p:spPr>
          <a:xfrm>
            <a:off x="3828125" y="5633812"/>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5</a:t>
            </a:r>
          </a:p>
        </p:txBody>
      </p:sp>
      <p:sp>
        <p:nvSpPr>
          <p:cNvPr id="59" name="CuadroTexto 553">
            <a:extLst>
              <a:ext uri="{FF2B5EF4-FFF2-40B4-BE49-F238E27FC236}">
                <a16:creationId xmlns:a16="http://schemas.microsoft.com/office/drawing/2014/main" id="{03606F5F-6485-E525-DB56-20BA3BB38554}"/>
              </a:ext>
            </a:extLst>
          </p:cNvPr>
          <p:cNvSpPr txBox="1"/>
          <p:nvPr/>
        </p:nvSpPr>
        <p:spPr>
          <a:xfrm>
            <a:off x="2571207" y="4309909"/>
            <a:ext cx="1579900"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Personnalisez-le</a:t>
            </a:r>
          </a:p>
        </p:txBody>
      </p:sp>
      <p:sp>
        <p:nvSpPr>
          <p:cNvPr id="60" name="CuadroTexto 553">
            <a:extLst>
              <a:ext uri="{FF2B5EF4-FFF2-40B4-BE49-F238E27FC236}">
                <a16:creationId xmlns:a16="http://schemas.microsoft.com/office/drawing/2014/main" id="{27B9C331-2342-8199-C53D-39D58C56B3FC}"/>
              </a:ext>
            </a:extLst>
          </p:cNvPr>
          <p:cNvSpPr txBox="1"/>
          <p:nvPr/>
        </p:nvSpPr>
        <p:spPr>
          <a:xfrm>
            <a:off x="6839024" y="5658911"/>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6</a:t>
            </a:r>
          </a:p>
        </p:txBody>
      </p:sp>
      <p:sp>
        <p:nvSpPr>
          <p:cNvPr id="61" name="CuadroTexto 553">
            <a:extLst>
              <a:ext uri="{FF2B5EF4-FFF2-40B4-BE49-F238E27FC236}">
                <a16:creationId xmlns:a16="http://schemas.microsoft.com/office/drawing/2014/main" id="{FE065DDB-73DC-6B53-6131-9D2B9E171786}"/>
              </a:ext>
            </a:extLst>
          </p:cNvPr>
          <p:cNvSpPr txBox="1"/>
          <p:nvPr/>
        </p:nvSpPr>
        <p:spPr>
          <a:xfrm>
            <a:off x="9744515" y="5614940"/>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7</a:t>
            </a:r>
          </a:p>
        </p:txBody>
      </p:sp>
      <p:sp>
        <p:nvSpPr>
          <p:cNvPr id="85" name="pole tekstowe 84">
            <a:extLst>
              <a:ext uri="{FF2B5EF4-FFF2-40B4-BE49-F238E27FC236}">
                <a16:creationId xmlns:a16="http://schemas.microsoft.com/office/drawing/2014/main" id="{3CE047EC-A240-4AB0-F092-073168849562}"/>
              </a:ext>
            </a:extLst>
          </p:cNvPr>
          <p:cNvSpPr txBox="1"/>
          <p:nvPr/>
        </p:nvSpPr>
        <p:spPr>
          <a:xfrm>
            <a:off x="3394142" y="2358432"/>
            <a:ext cx="1407557" cy="1384995"/>
          </a:xfrm>
          <a:prstGeom prst="rect">
            <a:avLst/>
          </a:prstGeom>
          <a:noFill/>
        </p:spPr>
        <p:txBody>
          <a:bodyPr wrap="square">
            <a:spAutoFit/>
          </a:bodyPr>
          <a:lstStyle/>
          <a:p>
            <a:pPr algn="ctr"/>
            <a:r>
              <a:rPr lang="en-GB" sz="1200" dirty="0">
                <a:solidFill>
                  <a:schemeClr val="bg1"/>
                </a:solidFill>
              </a:rPr>
              <a:t>À quel besoin ou à quelle lacune alimentaire les membres de votre nouvelle communauté sont-ils confrontés ?</a:t>
            </a:r>
            <a:endParaRPr lang="en-GB" sz="1200" noProof="0" dirty="0">
              <a:solidFill>
                <a:schemeClr val="bg1"/>
              </a:solidFill>
              <a:latin typeface="Calibri" panose="020F0502020204030204" pitchFamily="34" charset="0"/>
              <a:ea typeface="Lato" charset="0"/>
              <a:cs typeface="Calibri" panose="020F0502020204030204" pitchFamily="34" charset="0"/>
            </a:endParaRPr>
          </a:p>
        </p:txBody>
      </p:sp>
      <p:sp>
        <p:nvSpPr>
          <p:cNvPr id="86" name="pole tekstowe 85">
            <a:extLst>
              <a:ext uri="{FF2B5EF4-FFF2-40B4-BE49-F238E27FC236}">
                <a16:creationId xmlns:a16="http://schemas.microsoft.com/office/drawing/2014/main" id="{BCB7C153-9F2E-8128-E29B-30B9775CC7EC}"/>
              </a:ext>
            </a:extLst>
          </p:cNvPr>
          <p:cNvSpPr txBox="1"/>
          <p:nvPr/>
        </p:nvSpPr>
        <p:spPr>
          <a:xfrm>
            <a:off x="6292492" y="2350784"/>
            <a:ext cx="1634761" cy="1384995"/>
          </a:xfrm>
          <a:prstGeom prst="rect">
            <a:avLst/>
          </a:prstGeom>
          <a:noFill/>
        </p:spPr>
        <p:txBody>
          <a:bodyPr wrap="square">
            <a:spAutoFit/>
          </a:bodyPr>
          <a:lstStyle/>
          <a:p>
            <a:pPr algn="ctr"/>
            <a:r>
              <a:rPr lang="en-GB" sz="1400" noProof="0" dirty="0">
                <a:solidFill>
                  <a:schemeClr val="bg1"/>
                </a:solidFill>
                <a:latin typeface="Calibri" panose="020F0502020204030204" pitchFamily="34" charset="0"/>
                <a:ea typeface="Lato" charset="0"/>
                <a:cs typeface="Calibri" panose="020F0502020204030204" pitchFamily="34" charset="0"/>
              </a:rPr>
              <a:t>En une phrase, </a:t>
            </a:r>
            <a:r>
              <a:rPr lang="en-GB" sz="1400" dirty="0">
                <a:solidFill>
                  <a:schemeClr val="bg1"/>
                </a:solidFill>
              </a:rPr>
              <a:t>comment votre plat ou votre service de restauration répond-il à ce besoin ?</a:t>
            </a:r>
            <a:endParaRPr lang="en-GB" sz="1400" noProof="0" dirty="0">
              <a:solidFill>
                <a:schemeClr val="bg1"/>
              </a:solidFill>
              <a:latin typeface="Calibri" panose="020F0502020204030204" pitchFamily="34" charset="0"/>
              <a:ea typeface="Lato" charset="0"/>
              <a:cs typeface="Calibri" panose="020F0502020204030204" pitchFamily="34" charset="0"/>
            </a:endParaRPr>
          </a:p>
        </p:txBody>
      </p:sp>
      <p:sp>
        <p:nvSpPr>
          <p:cNvPr id="87" name="pole tekstowe 86">
            <a:extLst>
              <a:ext uri="{FF2B5EF4-FFF2-40B4-BE49-F238E27FC236}">
                <a16:creationId xmlns:a16="http://schemas.microsoft.com/office/drawing/2014/main" id="{C931498E-748E-2B51-BC07-7C6BA6B2D9DB}"/>
              </a:ext>
            </a:extLst>
          </p:cNvPr>
          <p:cNvSpPr txBox="1"/>
          <p:nvPr/>
        </p:nvSpPr>
        <p:spPr>
          <a:xfrm>
            <a:off x="9193888" y="2480983"/>
            <a:ext cx="1227379" cy="1200329"/>
          </a:xfrm>
          <a:prstGeom prst="rect">
            <a:avLst/>
          </a:prstGeom>
          <a:noFill/>
        </p:spPr>
        <p:txBody>
          <a:bodyPr wrap="square">
            <a:spAutoFit/>
          </a:bodyPr>
          <a:lstStyle/>
          <a:p>
            <a:pPr algn="ctr"/>
            <a:r>
              <a:rPr lang="en-GB" sz="1200" dirty="0">
                <a:solidFill>
                  <a:schemeClr val="bg1"/>
                </a:solidFill>
              </a:rPr>
              <a:t>Qu'est-ce que vos clients y gagneront ? Un goût de chez eux ? Quelque chose de sain ?</a:t>
            </a:r>
            <a:endParaRPr lang="en-GB" sz="1200" noProof="0" dirty="0">
              <a:solidFill>
                <a:schemeClr val="bg1"/>
              </a:solidFill>
              <a:latin typeface="Calibri" panose="020F0502020204030204" pitchFamily="34" charset="0"/>
              <a:ea typeface="Lato" charset="0"/>
              <a:cs typeface="Calibri" panose="020F0502020204030204" pitchFamily="34" charset="0"/>
            </a:endParaRPr>
          </a:p>
        </p:txBody>
      </p:sp>
      <p:sp>
        <p:nvSpPr>
          <p:cNvPr id="88" name="pole tekstowe 87">
            <a:extLst>
              <a:ext uri="{FF2B5EF4-FFF2-40B4-BE49-F238E27FC236}">
                <a16:creationId xmlns:a16="http://schemas.microsoft.com/office/drawing/2014/main" id="{1607F936-C5B1-6C3F-0914-0C979986DDD6}"/>
              </a:ext>
            </a:extLst>
          </p:cNvPr>
          <p:cNvSpPr txBox="1"/>
          <p:nvPr/>
        </p:nvSpPr>
        <p:spPr>
          <a:xfrm>
            <a:off x="5458515" y="4880546"/>
            <a:ext cx="1318510" cy="1200329"/>
          </a:xfrm>
          <a:prstGeom prst="rect">
            <a:avLst/>
          </a:prstGeom>
          <a:noFill/>
        </p:spPr>
        <p:txBody>
          <a:bodyPr wrap="square">
            <a:spAutoFit/>
          </a:bodyPr>
          <a:lstStyle/>
          <a:p>
            <a:pPr algn="ctr"/>
            <a:r>
              <a:rPr lang="en-GB" sz="1200" noProof="0" dirty="0">
                <a:solidFill>
                  <a:schemeClr val="bg1"/>
                </a:solidFill>
                <a:latin typeface="Calibri" panose="020F0502020204030204" pitchFamily="34" charset="0"/>
                <a:ea typeface="Lato" charset="0"/>
                <a:cs typeface="Calibri" panose="020F0502020204030204" pitchFamily="34" charset="0"/>
              </a:rPr>
              <a:t>Racontez l'histoire de votre idée alimentaire. Une histoire vraie et personnelle crée la confiance.</a:t>
            </a:r>
          </a:p>
        </p:txBody>
      </p:sp>
      <p:sp>
        <p:nvSpPr>
          <p:cNvPr id="89" name="pole tekstowe 88">
            <a:extLst>
              <a:ext uri="{FF2B5EF4-FFF2-40B4-BE49-F238E27FC236}">
                <a16:creationId xmlns:a16="http://schemas.microsoft.com/office/drawing/2014/main" id="{1B485DFA-B603-FCD1-C184-7B27B0E9C20F}"/>
              </a:ext>
            </a:extLst>
          </p:cNvPr>
          <p:cNvSpPr txBox="1"/>
          <p:nvPr/>
        </p:nvSpPr>
        <p:spPr>
          <a:xfrm>
            <a:off x="8251309" y="4816465"/>
            <a:ext cx="1506281" cy="1384995"/>
          </a:xfrm>
          <a:prstGeom prst="rect">
            <a:avLst/>
          </a:prstGeom>
          <a:noFill/>
        </p:spPr>
        <p:txBody>
          <a:bodyPr wrap="square">
            <a:spAutoFit/>
          </a:bodyPr>
          <a:lstStyle/>
          <a:p>
            <a:pPr algn="ctr"/>
            <a:r>
              <a:rPr lang="en-GB" sz="1200" noProof="0" dirty="0">
                <a:solidFill>
                  <a:schemeClr val="bg1"/>
                </a:solidFill>
                <a:latin typeface="Calibri" panose="020F0502020204030204" pitchFamily="34" charset="0"/>
                <a:ea typeface="Lato" charset="0"/>
                <a:cs typeface="Calibri" panose="020F0502020204030204" pitchFamily="34" charset="0"/>
              </a:rPr>
              <a:t>Utilisez des graphiques, des images ou des exemples simples pour faciliter la compréhension de votre idée.</a:t>
            </a:r>
          </a:p>
        </p:txBody>
      </p:sp>
      <p:sp>
        <p:nvSpPr>
          <p:cNvPr id="91" name="pole tekstowe 90">
            <a:extLst>
              <a:ext uri="{FF2B5EF4-FFF2-40B4-BE49-F238E27FC236}">
                <a16:creationId xmlns:a16="http://schemas.microsoft.com/office/drawing/2014/main" id="{374413AF-E2F3-7FC3-C14B-77F4824C3530}"/>
              </a:ext>
            </a:extLst>
          </p:cNvPr>
          <p:cNvSpPr txBox="1"/>
          <p:nvPr/>
        </p:nvSpPr>
        <p:spPr>
          <a:xfrm>
            <a:off x="2449227" y="4631800"/>
            <a:ext cx="1333854" cy="1569660"/>
          </a:xfrm>
          <a:prstGeom prst="rect">
            <a:avLst/>
          </a:prstGeom>
          <a:noFill/>
        </p:spPr>
        <p:txBody>
          <a:bodyPr wrap="square">
            <a:spAutoFit/>
          </a:bodyPr>
          <a:lstStyle/>
          <a:p>
            <a:pPr algn="ctr"/>
            <a:r>
              <a:rPr lang="en-GB" sz="1200" dirty="0">
                <a:solidFill>
                  <a:schemeClr val="bg1"/>
                </a:solidFill>
              </a:rPr>
              <a:t>Reliez votre idée alimentaire à votre culture, à votre histoire ou à votre passion. Donnez une impression de réalité.</a:t>
            </a:r>
            <a:endParaRPr lang="en-GB" sz="1200" noProof="0" dirty="0">
              <a:solidFill>
                <a:schemeClr val="bg1"/>
              </a:solidFill>
            </a:endParaRPr>
          </a:p>
        </p:txBody>
      </p:sp>
    </p:spTree>
    <p:extLst>
      <p:ext uri="{BB962C8B-B14F-4D97-AF65-F5344CB8AC3E}">
        <p14:creationId xmlns:p14="http://schemas.microsoft.com/office/powerpoint/2010/main" val="198373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2" y="311362"/>
            <a:ext cx="11440588" cy="720752"/>
          </a:xfrm>
        </p:spPr>
        <p:txBody>
          <a:bodyPr/>
          <a:lstStyle/>
          <a:p>
            <a:r>
              <a:rPr lang="en-GB" sz="2800" noProof="0" dirty="0"/>
              <a:t>ÉTAPE 1 : </a:t>
            </a:r>
            <a:r>
              <a:rPr lang="en-GB" sz="2800" dirty="0"/>
              <a:t>FACONNER ET DÉFINIR CLAIREMENT VOTRE IDÉE D'ENTREPRISE</a:t>
            </a:r>
            <a:endParaRPr lang="en-GB" sz="2800"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231774" y="1271240"/>
            <a:ext cx="6190891" cy="5441711"/>
          </a:xfrm>
        </p:spPr>
        <p:txBody>
          <a:bodyPr numCol="1"/>
          <a:lstStyle/>
          <a:p>
            <a:pPr fontAlgn="base">
              <a:buClr>
                <a:srgbClr val="B6D1E1"/>
              </a:buClr>
            </a:pPr>
            <a:r>
              <a:rPr lang="en-GB" sz="2800" b="1" i="0" noProof="0" dirty="0">
                <a:solidFill>
                  <a:srgbClr val="94C7B0"/>
                </a:solidFill>
                <a:effectLst/>
              </a:rPr>
              <a:t>Approches simples pour définir votre idée d'entreprise</a:t>
            </a:r>
          </a:p>
          <a:p>
            <a:pPr fontAlgn="base">
              <a:buClr>
                <a:srgbClr val="B6D1E1"/>
              </a:buClr>
            </a:pPr>
            <a:endParaRPr lang="en-GB" sz="2200" i="0" noProof="0" dirty="0">
              <a:effectLst/>
            </a:endParaRPr>
          </a:p>
          <a:p>
            <a:pPr fontAlgn="base">
              <a:buClr>
                <a:srgbClr val="B6D1E1"/>
              </a:buClr>
            </a:pPr>
            <a:r>
              <a:rPr lang="en-GB" b="1" i="0" noProof="0" dirty="0">
                <a:effectLst/>
              </a:rPr>
              <a:t>Essayez ce format de présentation en une phrase (</a:t>
            </a:r>
            <a:r>
              <a:rPr lang="en-GB" i="0" noProof="0" dirty="0">
                <a:effectLst/>
              </a:rPr>
              <a:t>du </a:t>
            </a:r>
            <a:r>
              <a:rPr lang="en-GB" b="1" i="0" noProof="0" dirty="0">
                <a:solidFill>
                  <a:srgbClr val="94C7B0"/>
                </a:solidFill>
                <a:effectLst/>
                <a:hlinkClick r:id="rId2">
                  <a:extLst>
                    <a:ext uri="{A12FA001-AC4F-418D-AE19-62706E023703}">
                      <ahyp:hlinkClr xmlns:ahyp="http://schemas.microsoft.com/office/drawing/2018/hyperlinkcolor" val="tx"/>
                    </a:ext>
                  </a:extLst>
                </a:hlinkClick>
              </a:rPr>
              <a:t>Founder Institute</a:t>
            </a:r>
            <a:r>
              <a:rPr lang="en-GB" b="1" i="0" noProof="0" dirty="0">
                <a:effectLst/>
              </a:rPr>
              <a:t>) :</a:t>
            </a:r>
          </a:p>
          <a:p>
            <a:pPr fontAlgn="base">
              <a:buClr>
                <a:srgbClr val="B6D1E1"/>
              </a:buClr>
            </a:pPr>
            <a:endParaRPr lang="en-GB" noProof="0" dirty="0"/>
          </a:p>
          <a:p>
            <a:pPr fontAlgn="base">
              <a:buClr>
                <a:srgbClr val="B6D1E1"/>
              </a:buClr>
            </a:pPr>
            <a:r>
              <a:rPr lang="en-GB" i="0" noProof="0" dirty="0">
                <a:effectLst/>
              </a:rPr>
              <a:t>Mon [nom de l'entreprise] développe [produit ou service alimentaire] pour aider [groupe cible] à résoudre [problème lié à l'alimentation], avec [ce qui le rend spécial ou unique]".</a:t>
            </a:r>
          </a:p>
          <a:p>
            <a:pPr fontAlgn="base">
              <a:buClr>
                <a:srgbClr val="B6D1E1"/>
              </a:buClr>
            </a:pPr>
            <a:endParaRPr lang="en-GB" dirty="0"/>
          </a:p>
          <a:p>
            <a:pPr fontAlgn="base">
              <a:buClr>
                <a:srgbClr val="B6D1E1"/>
              </a:buClr>
            </a:pPr>
            <a:r>
              <a:rPr lang="en-GB" b="1" i="0" noProof="0" dirty="0">
                <a:effectLst/>
              </a:rPr>
              <a:t>Exemple : </a:t>
            </a:r>
            <a:r>
              <a:rPr lang="en-GB" dirty="0"/>
              <a:t>"Mon entreprise, Taste of Home Berlin, développe une gamme de bols syriens fraîchement préparés pour aider les employés de bureau de Berlin à trouver des repas rapides et sains, avec des recettes créées et inspirées de la cuisine traditionnelle du Moyen-Orient.</a:t>
            </a:r>
            <a:endParaRPr lang="en-GB" i="0" noProof="0" dirty="0">
              <a:effectLst/>
            </a:endParaRPr>
          </a:p>
        </p:txBody>
      </p:sp>
      <p:pic>
        <p:nvPicPr>
          <p:cNvPr id="3" name="Obraz 2">
            <a:extLst>
              <a:ext uri="{FF2B5EF4-FFF2-40B4-BE49-F238E27FC236}">
                <a16:creationId xmlns:a16="http://schemas.microsoft.com/office/drawing/2014/main" id="{CF5C5F8A-10E3-1652-52A2-3F349D0E3921}"/>
              </a:ext>
            </a:extLst>
          </p:cNvPr>
          <p:cNvPicPr>
            <a:picLocks noChangeAspect="1"/>
          </p:cNvPicPr>
          <p:nvPr/>
        </p:nvPicPr>
        <p:blipFill>
          <a:blip r:embed="rId3"/>
          <a:srcRect r="32441"/>
          <a:stretch/>
        </p:blipFill>
        <p:spPr>
          <a:xfrm>
            <a:off x="6383396" y="1126174"/>
            <a:ext cx="5808604" cy="5731844"/>
          </a:xfrm>
          <a:prstGeom prst="rect">
            <a:avLst/>
          </a:prstGeom>
        </p:spPr>
      </p:pic>
    </p:spTree>
    <p:extLst>
      <p:ext uri="{BB962C8B-B14F-4D97-AF65-F5344CB8AC3E}">
        <p14:creationId xmlns:p14="http://schemas.microsoft.com/office/powerpoint/2010/main" val="107771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GB" sz="3600" noProof="0" dirty="0">
                <a:solidFill>
                  <a:schemeClr val="bg1"/>
                </a:solidFill>
              </a:rPr>
              <a:t>7 façons d'affiner votre idée d'entreprise par Liz Huber</a:t>
            </a:r>
          </a:p>
        </p:txBody>
      </p:sp>
      <p:grpSp>
        <p:nvGrpSpPr>
          <p:cNvPr id="2" name="Group 1">
            <a:extLst>
              <a:ext uri="{FF2B5EF4-FFF2-40B4-BE49-F238E27FC236}">
                <a16:creationId xmlns:a16="http://schemas.microsoft.com/office/drawing/2014/main" id="{5A7500C9-18B9-80AA-667F-7EFE2CAC0C3E}"/>
              </a:ext>
            </a:extLst>
          </p:cNvPr>
          <p:cNvGrpSpPr/>
          <p:nvPr/>
        </p:nvGrpSpPr>
        <p:grpSpPr>
          <a:xfrm>
            <a:off x="5934085" y="1854137"/>
            <a:ext cx="6257915" cy="5234152"/>
            <a:chOff x="4308293" y="667658"/>
            <a:chExt cx="6811123" cy="5696857"/>
          </a:xfrm>
        </p:grpSpPr>
        <p:pic>
          <p:nvPicPr>
            <p:cNvPr id="3" name="Picture 2">
              <a:extLst>
                <a:ext uri="{FF2B5EF4-FFF2-40B4-BE49-F238E27FC236}">
                  <a16:creationId xmlns:a16="http://schemas.microsoft.com/office/drawing/2014/main" id="{7061EBD5-1E55-F846-1DDD-EA63284B89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5" name="Rectangle 4">
              <a:extLst>
                <a:ext uri="{FF2B5EF4-FFF2-40B4-BE49-F238E27FC236}">
                  <a16:creationId xmlns:a16="http://schemas.microsoft.com/office/drawing/2014/main" id="{DE548D0C-4DA2-E5C3-350E-5084B5C73683}"/>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5" name="Picture 14">
            <a:extLst>
              <a:ext uri="{FF2B5EF4-FFF2-40B4-BE49-F238E27FC236}">
                <a16:creationId xmlns:a16="http://schemas.microsoft.com/office/drawing/2014/main" id="{297BA050-CDD2-54A4-4723-C7B662C69DFE}"/>
              </a:ext>
            </a:extLst>
          </p:cNvPr>
          <p:cNvPicPr>
            <a:picLocks noChangeAspect="1"/>
          </p:cNvPicPr>
          <p:nvPr/>
        </p:nvPicPr>
        <p:blipFill>
          <a:blip r:embed="rId3"/>
          <a:stretch>
            <a:fillRect/>
          </a:stretch>
        </p:blipFill>
        <p:spPr>
          <a:xfrm>
            <a:off x="7009623" y="3224453"/>
            <a:ext cx="5166048" cy="2405831"/>
          </a:xfrm>
          <a:prstGeom prst="rect">
            <a:avLst/>
          </a:prstGeom>
        </p:spPr>
      </p:pic>
      <p:pic>
        <p:nvPicPr>
          <p:cNvPr id="16" name="Picture 15">
            <a:extLst>
              <a:ext uri="{FF2B5EF4-FFF2-40B4-BE49-F238E27FC236}">
                <a16:creationId xmlns:a16="http://schemas.microsoft.com/office/drawing/2014/main" id="{71CFB6F8-4530-2F07-AC2C-F452654A7FE6}"/>
              </a:ext>
            </a:extLst>
          </p:cNvPr>
          <p:cNvPicPr>
            <a:picLocks noChangeAspect="1"/>
          </p:cNvPicPr>
          <p:nvPr/>
        </p:nvPicPr>
        <p:blipFill>
          <a:blip r:embed="rId4"/>
          <a:stretch>
            <a:fillRect/>
          </a:stretch>
        </p:blipFill>
        <p:spPr>
          <a:xfrm>
            <a:off x="7004957" y="2219478"/>
            <a:ext cx="5187043" cy="1429697"/>
          </a:xfrm>
          <a:prstGeom prst="rect">
            <a:avLst/>
          </a:prstGeom>
        </p:spPr>
      </p:pic>
      <p:grpSp>
        <p:nvGrpSpPr>
          <p:cNvPr id="17" name="Group 16">
            <a:extLst>
              <a:ext uri="{FF2B5EF4-FFF2-40B4-BE49-F238E27FC236}">
                <a16:creationId xmlns:a16="http://schemas.microsoft.com/office/drawing/2014/main" id="{B8714BD2-5309-B7ED-0F51-337B181E31C4}"/>
              </a:ext>
            </a:extLst>
          </p:cNvPr>
          <p:cNvGrpSpPr/>
          <p:nvPr/>
        </p:nvGrpSpPr>
        <p:grpSpPr>
          <a:xfrm rot="584197">
            <a:off x="9928710" y="928853"/>
            <a:ext cx="1686910" cy="1686910"/>
            <a:chOff x="4240924" y="3373820"/>
            <a:chExt cx="1686910" cy="1686910"/>
          </a:xfrm>
        </p:grpSpPr>
        <p:sp>
          <p:nvSpPr>
            <p:cNvPr id="18" name="Oval 17">
              <a:extLst>
                <a:ext uri="{FF2B5EF4-FFF2-40B4-BE49-F238E27FC236}">
                  <a16:creationId xmlns:a16="http://schemas.microsoft.com/office/drawing/2014/main" id="{995F5960-1424-9853-724A-A4A4AD24EF53}"/>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TextBox 18">
              <a:extLst>
                <a:ext uri="{FF2B5EF4-FFF2-40B4-BE49-F238E27FC236}">
                  <a16:creationId xmlns:a16="http://schemas.microsoft.com/office/drawing/2014/main" id="{335B6A4A-1864-31A9-CA5C-CC22BD7054E9}"/>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1" i="0" u="none" strike="noStrike" noProof="0"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Cliquez pour </a:t>
              </a:r>
              <a:r>
                <a:rPr lang="en-GB" sz="3000" b="1" noProof="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voir</a:t>
              </a:r>
              <a:endParaRPr lang="en-GB" sz="3000" b="1" i="0" noProof="0" dirty="0">
                <a:solidFill>
                  <a:schemeClr val="bg1"/>
                </a:solidFill>
                <a:effectLst/>
                <a:latin typeface="Calibri" panose="020F0502020204030204" pitchFamily="34" charset="0"/>
                <a:cs typeface="Calibri" panose="020F0502020204030204" pitchFamily="34" charset="0"/>
              </a:endParaRPr>
            </a:p>
          </p:txBody>
        </p:sp>
      </p:gr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86910" y="2746259"/>
            <a:ext cx="5837052" cy="268244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noProof="0" dirty="0"/>
              <a:t>Si vous souhaitez explorer d'autres moyens de façonner et de renforcer votre idée d'entreprise, cet article propose sept conseils clairs et pratiques pour vous aider à réfléchir, à affiner et à aller de l'avant.</a:t>
            </a:r>
          </a:p>
          <a:p>
            <a:pPr fontAlgn="base">
              <a:buClr>
                <a:srgbClr val="B6D1E1"/>
              </a:buClr>
            </a:pPr>
            <a:br>
              <a:rPr lang="en-GB" noProof="0" dirty="0"/>
            </a:br>
            <a:r>
              <a:rPr lang="en-GB" noProof="0" dirty="0"/>
              <a:t>Il s'agit d'une lecture utile avant de passer à l'étape suivante.</a:t>
            </a:r>
          </a:p>
          <a:p>
            <a:pPr fontAlgn="base">
              <a:buClr>
                <a:srgbClr val="B6D1E1"/>
              </a:buClr>
            </a:pPr>
            <a:endParaRPr lang="en-GB" noProof="0" dirty="0"/>
          </a:p>
          <a:p>
            <a:pPr fontAlgn="base">
              <a:buClr>
                <a:srgbClr val="B6D1E1"/>
              </a:buClr>
            </a:pPr>
            <a:endParaRPr lang="en-GB" noProof="0" dirty="0"/>
          </a:p>
          <a:p>
            <a:pPr algn="r" fontAlgn="base">
              <a:buClr>
                <a:srgbClr val="B6D1E1"/>
              </a:buClr>
            </a:pPr>
            <a:r>
              <a:rPr lang="en-GB" sz="4400" noProof="0" dirty="0">
                <a:solidFill>
                  <a:srgbClr val="94C7B0"/>
                </a:solidFill>
                <a:sym typeface="Wingdings" panose="05000000000000000000" pitchFamily="2" charset="2"/>
              </a:rPr>
              <a:t></a:t>
            </a:r>
            <a:endParaRPr lang="en-GB" sz="4400" noProof="0" dirty="0">
              <a:solidFill>
                <a:srgbClr val="94C7B0"/>
              </a:solidFill>
            </a:endParaRPr>
          </a:p>
        </p:txBody>
      </p:sp>
    </p:spTree>
    <p:extLst>
      <p:ext uri="{BB962C8B-B14F-4D97-AF65-F5344CB8AC3E}">
        <p14:creationId xmlns:p14="http://schemas.microsoft.com/office/powerpoint/2010/main" val="186132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4" y="378372"/>
            <a:ext cx="11440585" cy="1126708"/>
          </a:xfrm>
        </p:spPr>
        <p:txBody>
          <a:bodyPr/>
          <a:lstStyle/>
          <a:p>
            <a:r>
              <a:rPr lang="en-GB" noProof="0" dirty="0"/>
              <a:t>ÉTAPE 2 : </a:t>
            </a:r>
            <a:r>
              <a:rPr lang="en-GB" b="1" noProof="0" dirty="0"/>
              <a:t>COMPRENDRE POURQUOI IL EST IMPORTANT DE TESTER VOTRE IDÉE</a:t>
            </a:r>
            <a:endParaRPr lang="en-GB" noProof="0" dirty="0"/>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278238" y="1753662"/>
            <a:ext cx="6240368" cy="2437952"/>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1800" b="1" dirty="0"/>
              <a:t>Les tests vous aident à</a:t>
            </a:r>
          </a:p>
          <a:p>
            <a:pPr marL="342900" indent="-342900">
              <a:buFont typeface="Arial" panose="020B0604020202020204" pitchFamily="34" charset="0"/>
              <a:buChar char="•"/>
            </a:pPr>
            <a:r>
              <a:rPr lang="en-GB" sz="1800" dirty="0"/>
              <a:t>voir si votre idée répond vraiment à un besoin de votre communauté</a:t>
            </a:r>
          </a:p>
          <a:p>
            <a:pPr marL="342900" indent="-342900">
              <a:buFont typeface="Arial" panose="020B0604020202020204" pitchFamily="34" charset="0"/>
              <a:buChar char="•"/>
            </a:pPr>
            <a:r>
              <a:rPr lang="en-GB" sz="1800" dirty="0"/>
              <a:t>Apprendre ce que les gens aiment et, surtout, ce qu'ils n'aiment pas.</a:t>
            </a:r>
          </a:p>
          <a:p>
            <a:pPr marL="342900" indent="-342900">
              <a:buFont typeface="Arial" panose="020B0604020202020204" pitchFamily="34" charset="0"/>
              <a:buChar char="•"/>
            </a:pPr>
            <a:r>
              <a:rPr lang="en-GB" sz="1800" dirty="0"/>
              <a:t>Renforcer la confiance et améliorer votre offre avant d'investir davantage</a:t>
            </a:r>
          </a:p>
          <a:p>
            <a:pPr>
              <a:buFont typeface="Arial" panose="020B0604020202020204" pitchFamily="34" charset="0"/>
              <a:buChar char="•"/>
            </a:pPr>
            <a:endParaRPr lang="en-GB" sz="1800" dirty="0"/>
          </a:p>
          <a:p>
            <a:r>
              <a:rPr lang="en-GB" sz="1800" b="1" dirty="0"/>
              <a:t>N'ayez pas peur de faire des changements.</a:t>
            </a:r>
          </a:p>
          <a:p>
            <a:pPr marL="342900" indent="-342900">
              <a:buFont typeface="Arial" panose="020B0604020202020204" pitchFamily="34" charset="0"/>
              <a:buChar char="•"/>
            </a:pPr>
            <a:r>
              <a:rPr lang="en-GB" sz="1800" dirty="0"/>
              <a:t>S'adapter, s'améliorer ou recommencer n'est pas un échec, c'est intelligent. Cela montre que vous êtes à l'écoute, que vous apprenez et que vous devenez plus fort.</a:t>
            </a:r>
          </a:p>
          <a:p>
            <a:pPr marL="342900" indent="-342900">
              <a:buFont typeface="Arial" panose="020B0604020202020204" pitchFamily="34" charset="0"/>
              <a:buChar char="•"/>
            </a:pPr>
            <a:r>
              <a:rPr lang="en-GB" sz="1800" dirty="0"/>
              <a:t>Rêvez grand, mais testez d'abord.</a:t>
            </a:r>
          </a:p>
          <a:p>
            <a:pPr marL="342900" indent="-342900">
              <a:buFont typeface="Arial" panose="020B0604020202020204" pitchFamily="34" charset="0"/>
              <a:buChar char="•"/>
            </a:pPr>
            <a:r>
              <a:rPr lang="en-GB" sz="1800" dirty="0"/>
              <a:t>Protégez votre temps, votre énergie et votre confiance. Un entrepreneur alimentaire avisé sait </a:t>
            </a:r>
          </a:p>
          <a:p>
            <a:r>
              <a:rPr lang="en-GB" sz="1800" dirty="0"/>
              <a:t>     quand dire </a:t>
            </a:r>
            <a:r>
              <a:rPr lang="en-GB" sz="1800" b="1" dirty="0"/>
              <a:t>oui </a:t>
            </a:r>
            <a:r>
              <a:rPr lang="en-GB" sz="1800" dirty="0"/>
              <a:t>et quand dire </a:t>
            </a:r>
            <a:r>
              <a:rPr lang="en-GB" sz="1800" b="1" dirty="0"/>
              <a:t>pas encore</a:t>
            </a:r>
            <a:r>
              <a:rPr lang="en-GB" sz="1200" dirty="0"/>
              <a:t>.</a:t>
            </a:r>
          </a:p>
          <a:p>
            <a:pPr marL="0" lvl="1" algn="l">
              <a:lnSpc>
                <a:spcPts val="2340"/>
              </a:lnSpc>
              <a:spcBef>
                <a:spcPts val="0"/>
              </a:spcBef>
            </a:pPr>
            <a:endParaRPr lang="en-GB" sz="1800" noProof="0" dirty="0">
              <a:solidFill>
                <a:srgbClr val="382B1B"/>
              </a:solidFill>
            </a:endParaRPr>
          </a:p>
        </p:txBody>
      </p:sp>
      <p:sp>
        <p:nvSpPr>
          <p:cNvPr id="4" name="TextBox 3">
            <a:extLst>
              <a:ext uri="{FF2B5EF4-FFF2-40B4-BE49-F238E27FC236}">
                <a16:creationId xmlns:a16="http://schemas.microsoft.com/office/drawing/2014/main" id="{0239357E-1FB8-7DB8-E5D2-D9D0C8B799BA}"/>
              </a:ext>
            </a:extLst>
          </p:cNvPr>
          <p:cNvSpPr txBox="1"/>
          <p:nvPr/>
        </p:nvSpPr>
        <p:spPr>
          <a:xfrm>
            <a:off x="6849584" y="1753662"/>
            <a:ext cx="5064177" cy="4031873"/>
          </a:xfrm>
          <a:prstGeom prst="rect">
            <a:avLst/>
          </a:prstGeom>
          <a:solidFill>
            <a:srgbClr val="B6D1E1"/>
          </a:solidFill>
        </p:spPr>
        <p:txBody>
          <a:bodyPr wrap="square">
            <a:spAutoFit/>
          </a:bodyPr>
          <a:lstStyle/>
          <a:p>
            <a:pPr>
              <a:buNone/>
            </a:pPr>
            <a:r>
              <a:rPr lang="en-GB" sz="1600" b="1" dirty="0"/>
              <a:t>EXEMPLE </a:t>
            </a:r>
          </a:p>
          <a:p>
            <a:pPr>
              <a:buNone/>
            </a:pPr>
            <a:r>
              <a:rPr lang="en-GB" sz="1600" dirty="0"/>
              <a:t>Au Royaume-Uni, un groupe de migrantes syriennes a mis au point un sirop de rose inspiré de recettes syriennes traditionnelles. </a:t>
            </a:r>
          </a:p>
          <a:p>
            <a:pPr>
              <a:buNone/>
            </a:pPr>
            <a:r>
              <a:rPr lang="en-GB" sz="1600" dirty="0"/>
              <a:t>Elles ont commencé par produire de petites quantités et à offrir des échantillons sur les marchés locaux et lors d'événements communautaires afin d'évaluer l'intérêt des clients et de recueillir leurs commentaires. Cette approche leur a permis d'affiner leur produit en fonction des réactions en temps réel. Leur initiative a reçu le soutien d'un projet d'entreprise pour les réfugiés au Royaume-Uni, qui leur a fourni des ressources et un mentorat pour développer leur entreprise. Grâce à ce soutien, ils ont pu passer de tests à petite échelle à un modèle d'entreprise plus structuré, ce qui leur a permis d'élargir la disponibilité de leur produit.   </a:t>
            </a:r>
          </a:p>
        </p:txBody>
      </p:sp>
    </p:spTree>
    <p:extLst>
      <p:ext uri="{BB962C8B-B14F-4D97-AF65-F5344CB8AC3E}">
        <p14:creationId xmlns:p14="http://schemas.microsoft.com/office/powerpoint/2010/main" val="163007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461896" y="1781465"/>
            <a:ext cx="11615085"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1600" b="1" noProof="0" dirty="0">
                <a:solidFill>
                  <a:srgbClr val="94C7B0"/>
                </a:solidFill>
              </a:rPr>
              <a:t>Une bonne idée n'est qu'un début...</a:t>
            </a:r>
          </a:p>
          <a:p>
            <a:pPr marL="0" lvl="1" algn="l">
              <a:lnSpc>
                <a:spcPts val="2340"/>
              </a:lnSpc>
              <a:spcBef>
                <a:spcPts val="0"/>
              </a:spcBef>
            </a:pPr>
            <a:r>
              <a:rPr lang="en-GB" sz="1600" noProof="0" dirty="0">
                <a:solidFill>
                  <a:srgbClr val="382B1B"/>
                </a:solidFill>
              </a:rPr>
              <a:t>Il s'agit ensuite de déterminer si les gens en veulent vraiment et s'ils sont prêts à payer pour cela. Ce processus s'appelle la </a:t>
            </a:r>
            <a:r>
              <a:rPr lang="en-GB" sz="1600" b="1" noProof="0" dirty="0">
                <a:solidFill>
                  <a:srgbClr val="94C7B0"/>
                </a:solidFill>
              </a:rPr>
              <a:t>qualification de l'idée</a:t>
            </a:r>
            <a:r>
              <a:rPr lang="en-GB" sz="1600" noProof="0" dirty="0">
                <a:solidFill>
                  <a:srgbClr val="382B1B"/>
                </a:solidFill>
              </a:rPr>
              <a:t>. Il vous permet d'avancer avec plus de certitude, plutôt que de passer des mois (voire des années) à construire quelque chose dont personne n'a besoin.</a:t>
            </a:r>
          </a:p>
          <a:p>
            <a:pPr marL="0" lvl="1" algn="l">
              <a:lnSpc>
                <a:spcPts val="2340"/>
              </a:lnSpc>
              <a:spcBef>
                <a:spcPts val="0"/>
              </a:spcBef>
            </a:pPr>
            <a:endParaRPr lang="en-GB" sz="1600" dirty="0">
              <a:solidFill>
                <a:srgbClr val="382B1B"/>
              </a:solidFill>
            </a:endParaRPr>
          </a:p>
          <a:p>
            <a:pPr marL="0" lvl="1" algn="l">
              <a:lnSpc>
                <a:spcPts val="2340"/>
              </a:lnSpc>
              <a:spcBef>
                <a:spcPts val="0"/>
              </a:spcBef>
            </a:pPr>
            <a:r>
              <a:rPr lang="en-GB" sz="1600" b="1" noProof="0" dirty="0">
                <a:solidFill>
                  <a:srgbClr val="94C7B0"/>
                </a:solidFill>
              </a:rPr>
              <a:t>Posez-vous la question : </a:t>
            </a:r>
          </a:p>
          <a:p>
            <a:pPr marL="0" lvl="1" algn="l">
              <a:lnSpc>
                <a:spcPts val="2340"/>
              </a:lnSpc>
              <a:spcBef>
                <a:spcPts val="0"/>
              </a:spcBef>
            </a:pPr>
            <a:endParaRPr lang="en-GB" sz="1000" b="1" noProof="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1600" b="1" noProof="0" dirty="0">
                <a:solidFill>
                  <a:srgbClr val="382B1B"/>
                </a:solidFill>
              </a:rPr>
              <a:t>À qui cela s'adresse-t-il exactement ? Pour qui exactement vais-je cuisiner ou créer ces aliments ?   </a:t>
            </a:r>
            <a:r>
              <a:rPr lang="en-GB" sz="1600" noProof="0" dirty="0">
                <a:solidFill>
                  <a:srgbClr val="382B1B"/>
                </a:solidFill>
              </a:rPr>
              <a:t>S'agit-il de personnes qui ont envie de manger à la maison ? Des habitants curieux ?</a:t>
            </a:r>
          </a:p>
          <a:p>
            <a:pPr marL="342900" lvl="1" indent="-342900" algn="l">
              <a:lnSpc>
                <a:spcPts val="2340"/>
              </a:lnSpc>
              <a:spcBef>
                <a:spcPts val="0"/>
              </a:spcBef>
              <a:buClr>
                <a:srgbClr val="B6D1E1"/>
              </a:buClr>
              <a:buFont typeface="Arial" panose="020B0604020202020204" pitchFamily="34" charset="0"/>
              <a:buChar char="•"/>
            </a:pPr>
            <a:r>
              <a:rPr lang="en-GB" sz="1600" b="1" noProof="0" dirty="0">
                <a:solidFill>
                  <a:srgbClr val="382B1B"/>
                </a:solidFill>
              </a:rPr>
              <a:t>Ai-je parlé directement à ces personnes et leur ai-je demandé ce qu'elles voulaient ?  </a:t>
            </a:r>
            <a:r>
              <a:rPr lang="en-GB" sz="1600" noProof="0" dirty="0">
                <a:solidFill>
                  <a:srgbClr val="382B1B"/>
                </a:solidFill>
              </a:rPr>
              <a:t>Ai-je partagé des échantillons, écouté les commentaires ou observé ce qu'ils achètent ?</a:t>
            </a:r>
          </a:p>
          <a:p>
            <a:pPr marL="342900" lvl="1" indent="-342900" algn="l">
              <a:lnSpc>
                <a:spcPts val="2340"/>
              </a:lnSpc>
              <a:spcBef>
                <a:spcPts val="0"/>
              </a:spcBef>
              <a:buClr>
                <a:srgbClr val="B6D1E1"/>
              </a:buClr>
              <a:buFont typeface="Arial" panose="020B0604020202020204" pitchFamily="34" charset="0"/>
              <a:buChar char="•"/>
            </a:pPr>
            <a:r>
              <a:rPr lang="en-GB" sz="1600" b="1" noProof="0" dirty="0">
                <a:solidFill>
                  <a:srgbClr val="382B1B"/>
                </a:solidFill>
              </a:rPr>
              <a:t>Est-ce que quelqu'un d'autre propose quelque chose de similaire et en quoi mon produit est-il différent ?   </a:t>
            </a:r>
            <a:r>
              <a:rPr lang="en-GB" sz="1600" noProof="0" dirty="0">
                <a:solidFill>
                  <a:srgbClr val="382B1B"/>
                </a:solidFill>
              </a:rPr>
              <a:t>Est-ce que je propose une saveur unique, des ingrédients plus sains, un meilleur service ou une histoire culturelle que les autres n'offrent pas ?</a:t>
            </a:r>
          </a:p>
          <a:p>
            <a:pPr marL="342900" lvl="1" indent="-342900" algn="l">
              <a:lnSpc>
                <a:spcPts val="2340"/>
              </a:lnSpc>
              <a:spcBef>
                <a:spcPts val="0"/>
              </a:spcBef>
              <a:buClr>
                <a:srgbClr val="B6D1E1"/>
              </a:buClr>
              <a:buFont typeface="Arial" panose="020B0604020202020204" pitchFamily="34" charset="0"/>
              <a:buChar char="•"/>
            </a:pPr>
            <a:r>
              <a:rPr lang="en-GB" sz="1600" b="1" noProof="0" dirty="0">
                <a:solidFill>
                  <a:srgbClr val="382B1B"/>
                </a:solidFill>
              </a:rPr>
              <a:t>Cette activité alimentaire peut-elle générer des revenus suffisants pour me permettre de subvenir à mes besoins, même de façon modeste au début ? </a:t>
            </a:r>
            <a:r>
              <a:rPr lang="en-GB" sz="1600" noProof="0" dirty="0">
                <a:solidFill>
                  <a:srgbClr val="382B1B"/>
                </a:solidFill>
              </a:rPr>
              <a:t>Que faudra-t-il pour atteindre le seuil de rentabilité ou faire un petit profit ?</a:t>
            </a:r>
          </a:p>
          <a:p>
            <a:pPr marL="0" lvl="1" algn="l">
              <a:lnSpc>
                <a:spcPts val="2340"/>
              </a:lnSpc>
              <a:spcBef>
                <a:spcPts val="0"/>
              </a:spcBef>
            </a:pPr>
            <a:endParaRPr lang="en-GB" sz="1600" noProof="0" dirty="0">
              <a:solidFill>
                <a:srgbClr val="382B1B"/>
              </a:solidFill>
            </a:endParaRPr>
          </a:p>
        </p:txBody>
      </p:sp>
      <p:sp>
        <p:nvSpPr>
          <p:cNvPr id="10" name="Text Placeholder 8">
            <a:extLst>
              <a:ext uri="{FF2B5EF4-FFF2-40B4-BE49-F238E27FC236}">
                <a16:creationId xmlns:a16="http://schemas.microsoft.com/office/drawing/2014/main" id="{829BA45A-B9CF-54E1-882D-EA2044D60BC0}"/>
              </a:ext>
            </a:extLst>
          </p:cNvPr>
          <p:cNvSpPr txBox="1">
            <a:spLocks/>
          </p:cNvSpPr>
          <p:nvPr/>
        </p:nvSpPr>
        <p:spPr>
          <a:xfrm>
            <a:off x="6601297" y="1860003"/>
            <a:ext cx="4718957"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GB" sz="2200" noProof="0" dirty="0">
              <a:solidFill>
                <a:srgbClr val="382B1B"/>
              </a:solidFill>
            </a:endParaRPr>
          </a:p>
        </p:txBody>
      </p:sp>
      <p:sp>
        <p:nvSpPr>
          <p:cNvPr id="5" name="Text Placeholder 6">
            <a:extLst>
              <a:ext uri="{FF2B5EF4-FFF2-40B4-BE49-F238E27FC236}">
                <a16:creationId xmlns:a16="http://schemas.microsoft.com/office/drawing/2014/main" id="{25D0F657-D93F-83C4-C06B-AF93F27A2941}"/>
              </a:ext>
            </a:extLst>
          </p:cNvPr>
          <p:cNvSpPr>
            <a:spLocks noGrp="1"/>
          </p:cNvSpPr>
          <p:nvPr>
            <p:ph type="body" sz="quarter" idx="27"/>
          </p:nvPr>
        </p:nvSpPr>
        <p:spPr>
          <a:xfrm>
            <a:off x="751414" y="378372"/>
            <a:ext cx="11440585" cy="1126708"/>
          </a:xfrm>
        </p:spPr>
        <p:txBody>
          <a:bodyPr/>
          <a:lstStyle/>
          <a:p>
            <a:r>
              <a:rPr lang="en-GB" noProof="0" dirty="0"/>
              <a:t>ÉTAPE 2 : </a:t>
            </a:r>
            <a:r>
              <a:rPr lang="en-GB" b="1" noProof="0" dirty="0"/>
              <a:t>COMPRENDRE POURQUOI IL EST IMPORTANT DE TESTER VOTRE IDÉE</a:t>
            </a:r>
            <a:endParaRPr lang="en-GB" noProof="0" dirty="0"/>
          </a:p>
        </p:txBody>
      </p:sp>
    </p:spTree>
    <p:extLst>
      <p:ext uri="{BB962C8B-B14F-4D97-AF65-F5344CB8AC3E}">
        <p14:creationId xmlns:p14="http://schemas.microsoft.com/office/powerpoint/2010/main" val="77743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B73C-B2FD-BD37-CF64-B2517AE006A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FE1AB37-D909-659B-EE3A-41DB6335D1AE}"/>
              </a:ext>
            </a:extLst>
          </p:cNvPr>
          <p:cNvSpPr>
            <a:spLocks noGrp="1"/>
          </p:cNvSpPr>
          <p:nvPr>
            <p:ph type="body" sz="quarter" idx="27"/>
          </p:nvPr>
        </p:nvSpPr>
        <p:spPr>
          <a:xfrm>
            <a:off x="400594" y="311362"/>
            <a:ext cx="11258006" cy="720752"/>
          </a:xfrm>
        </p:spPr>
        <p:txBody>
          <a:bodyPr/>
          <a:lstStyle/>
          <a:p>
            <a:r>
              <a:rPr lang="en-GB" sz="3200" noProof="0" dirty="0"/>
              <a:t>ÉTAPE 3 : </a:t>
            </a:r>
            <a:r>
              <a:rPr lang="en-GB" sz="3200" b="1" noProof="0" dirty="0"/>
              <a:t>TESTER ET ÉVALUER VOTRE IDÉE DANS LA VIE RÉELLE</a:t>
            </a:r>
            <a:endParaRPr lang="en-GB" sz="3200" noProof="0" dirty="0"/>
          </a:p>
        </p:txBody>
      </p:sp>
      <p:graphicFrame>
        <p:nvGraphicFramePr>
          <p:cNvPr id="4" name="Diagram 3">
            <a:extLst>
              <a:ext uri="{FF2B5EF4-FFF2-40B4-BE49-F238E27FC236}">
                <a16:creationId xmlns:a16="http://schemas.microsoft.com/office/drawing/2014/main" id="{3907ABB7-4410-132D-7AE8-25FCA812F98F}"/>
              </a:ext>
            </a:extLst>
          </p:cNvPr>
          <p:cNvGraphicFramePr/>
          <p:nvPr>
            <p:extLst>
              <p:ext uri="{D42A27DB-BD31-4B8C-83A1-F6EECF244321}">
                <p14:modId xmlns:p14="http://schemas.microsoft.com/office/powerpoint/2010/main" val="225782794"/>
              </p:ext>
            </p:extLst>
          </p:nvPr>
        </p:nvGraphicFramePr>
        <p:xfrm>
          <a:off x="636336" y="2252311"/>
          <a:ext cx="10663723" cy="4109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a:extLst>
              <a:ext uri="{FF2B5EF4-FFF2-40B4-BE49-F238E27FC236}">
                <a16:creationId xmlns:a16="http://schemas.microsoft.com/office/drawing/2014/main" id="{5CDE7B2C-605A-B061-F320-9615E8D32499}"/>
              </a:ext>
            </a:extLst>
          </p:cNvPr>
          <p:cNvSpPr txBox="1"/>
          <p:nvPr/>
        </p:nvSpPr>
        <p:spPr>
          <a:xfrm>
            <a:off x="636335" y="1236648"/>
            <a:ext cx="10663723" cy="923330"/>
          </a:xfrm>
          <a:prstGeom prst="rect">
            <a:avLst/>
          </a:prstGeom>
          <a:noFill/>
        </p:spPr>
        <p:txBody>
          <a:bodyPr wrap="square">
            <a:spAutoFit/>
          </a:bodyPr>
          <a:lstStyle/>
          <a:p>
            <a:pPr fontAlgn="base">
              <a:buClr>
                <a:srgbClr val="B6D1E1"/>
              </a:buClr>
            </a:pPr>
            <a:r>
              <a:rPr lang="en-GB" i="0" noProof="0" dirty="0">
                <a:effectLst/>
              </a:rPr>
              <a:t>Il existe de nombreuses façons pratiques de déterminer si votre idée d'entreprise pourrait réussir dans le monde réel. Commencez par vous faire une idée précise de vos clients, de votre produit et du marché qui vous entoure.</a:t>
            </a:r>
          </a:p>
          <a:p>
            <a:pPr fontAlgn="base">
              <a:buClr>
                <a:srgbClr val="B6D1E1"/>
              </a:buClr>
            </a:pPr>
            <a:r>
              <a:rPr lang="en-GB" b="1" i="0" noProof="0" dirty="0">
                <a:solidFill>
                  <a:srgbClr val="94C7B0"/>
                </a:solidFill>
                <a:effectLst/>
              </a:rPr>
              <a:t>Réfléchissez :</a:t>
            </a:r>
          </a:p>
        </p:txBody>
      </p:sp>
    </p:spTree>
    <p:extLst>
      <p:ext uri="{BB962C8B-B14F-4D97-AF65-F5344CB8AC3E}">
        <p14:creationId xmlns:p14="http://schemas.microsoft.com/office/powerpoint/2010/main" val="245534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sz="3200" noProof="0" dirty="0"/>
              <a:t>ÉTAPE 3 : </a:t>
            </a:r>
            <a:r>
              <a:rPr lang="en-GB" sz="3200" b="1" noProof="0" dirty="0"/>
              <a:t>TESTER ET ÉVALUER VOTRE IDÉE DANS LA VIE RÉELLE</a:t>
            </a:r>
            <a:endParaRPr lang="en-GB" sz="3200"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45772" y="1936823"/>
            <a:ext cx="6912828" cy="3997923"/>
          </a:xfrm>
        </p:spPr>
        <p:txBody>
          <a:bodyPr numCol="1"/>
          <a:lstStyle/>
          <a:p>
            <a:pPr fontAlgn="base">
              <a:buClr>
                <a:srgbClr val="B6D1E1"/>
              </a:buClr>
            </a:pPr>
            <a:r>
              <a:rPr lang="en-GB" sz="2200" i="0" noProof="0" dirty="0">
                <a:effectLst/>
              </a:rPr>
              <a:t>Plus vous répondrez clairement et honnêtement à ces questions, plus vous serez confiant et prêt à aller de l'avant.</a:t>
            </a:r>
          </a:p>
          <a:p>
            <a:pPr fontAlgn="base">
              <a:buClr>
                <a:srgbClr val="B6D1E1"/>
              </a:buClr>
            </a:pPr>
            <a:endParaRPr lang="en-GB" sz="2200" i="0" noProof="0" dirty="0">
              <a:effectLst/>
            </a:endParaRPr>
          </a:p>
          <a:p>
            <a:pPr fontAlgn="base">
              <a:buClr>
                <a:srgbClr val="B6D1E1"/>
              </a:buClr>
            </a:pPr>
            <a:r>
              <a:rPr lang="en-GB" sz="2200" i="0" noProof="0" dirty="0">
                <a:effectLst/>
              </a:rPr>
              <a:t>Vous serez en mesure de repérer rapidement les risques, de prendre des décisions plus judicieuses et d'expliquer votre idée aux autres avec clarté et détermination.</a:t>
            </a:r>
          </a:p>
          <a:p>
            <a:pPr fontAlgn="base">
              <a:buClr>
                <a:srgbClr val="B6D1E1"/>
              </a:buClr>
            </a:pPr>
            <a:endParaRPr lang="en-GB" i="0" noProof="0" dirty="0">
              <a:effectLst/>
            </a:endParaRPr>
          </a:p>
          <a:p>
            <a:pPr fontAlgn="base">
              <a:buClr>
                <a:srgbClr val="B6D1E1"/>
              </a:buClr>
            </a:pPr>
            <a:r>
              <a:rPr lang="en-GB" b="1" noProof="0" dirty="0">
                <a:solidFill>
                  <a:srgbClr val="94C7B0"/>
                </a:solidFill>
              </a:rPr>
              <a:t>Vous voulez plus de soutien ?</a:t>
            </a:r>
            <a:br>
              <a:rPr lang="en-GB" noProof="0" dirty="0"/>
            </a:br>
            <a:r>
              <a:rPr lang="en-GB" noProof="0" dirty="0"/>
              <a:t>Téléchargez ce guide étape par étape gratuit du Local Enterprise Office (Irlande) pour vous aider à évaluer votre idée de manière pratique et structurée. </a:t>
            </a:r>
          </a:p>
          <a:p>
            <a:pPr fontAlgn="base">
              <a:buClr>
                <a:srgbClr val="B6D1E1"/>
              </a:buClr>
            </a:pPr>
            <a:br>
              <a:rPr lang="en-GB" noProof="0" dirty="0"/>
            </a:br>
            <a:r>
              <a:rPr lang="en-GB" b="1" noProof="0" dirty="0">
                <a:solidFill>
                  <a:srgbClr val="94C7B0"/>
                </a:solidFill>
                <a:sym typeface="Wingdings" panose="05000000000000000000" pitchFamily="2" charset="2"/>
              </a:rPr>
              <a:t> </a:t>
            </a:r>
            <a:r>
              <a:rPr lang="en-GB" b="1" noProof="0" dirty="0">
                <a:solidFill>
                  <a:srgbClr val="94C7B0"/>
                </a:solidFill>
                <a:hlinkClick r:id="rId2">
                  <a:extLst>
                    <a:ext uri="{A12FA001-AC4F-418D-AE19-62706E023703}">
                      <ahyp:hlinkClr xmlns:ahyp="http://schemas.microsoft.com/office/drawing/2018/hyperlinkcolor" val="tx"/>
                    </a:ext>
                  </a:extLst>
                </a:hlinkClick>
              </a:rPr>
              <a:t>Télécharger le guide</a:t>
            </a:r>
            <a:endParaRPr lang="en-GB" b="1" noProof="0" dirty="0">
              <a:solidFill>
                <a:srgbClr val="94C7B0"/>
              </a:solidFill>
            </a:endParaRPr>
          </a:p>
        </p:txBody>
      </p:sp>
      <p:pic>
        <p:nvPicPr>
          <p:cNvPr id="3" name="Obraz 2" descr="Obraz zawierający osoba, ubrania, ściana, owoce&#10;&#10;Zawartość wygenerowana przez sztuczną inteligencję może być niepoprawna.">
            <a:extLst>
              <a:ext uri="{FF2B5EF4-FFF2-40B4-BE49-F238E27FC236}">
                <a16:creationId xmlns:a16="http://schemas.microsoft.com/office/drawing/2014/main" id="{6FABFF6E-37CC-6523-B6A4-026368C5C598}"/>
              </a:ext>
            </a:extLst>
          </p:cNvPr>
          <p:cNvPicPr>
            <a:picLocks noChangeAspect="1"/>
          </p:cNvPicPr>
          <p:nvPr/>
        </p:nvPicPr>
        <p:blipFill>
          <a:blip r:embed="rId3"/>
          <a:stretch>
            <a:fillRect/>
          </a:stretch>
        </p:blipFill>
        <p:spPr>
          <a:xfrm>
            <a:off x="751412" y="1324933"/>
            <a:ext cx="3480502" cy="5221705"/>
          </a:xfrm>
          <a:prstGeom prst="roundRect">
            <a:avLst/>
          </a:prstGeom>
        </p:spPr>
      </p:pic>
    </p:spTree>
    <p:extLst>
      <p:ext uri="{BB962C8B-B14F-4D97-AF65-F5344CB8AC3E}">
        <p14:creationId xmlns:p14="http://schemas.microsoft.com/office/powerpoint/2010/main" val="245665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233335" y="1717258"/>
            <a:ext cx="700387" cy="340283"/>
          </a:xfrm>
        </p:spPr>
        <p:txBody>
          <a:bodyPr/>
          <a:lstStyle/>
          <a:p>
            <a:pPr algn="l"/>
            <a:r>
              <a:rPr lang="en-GB" noProof="0" dirty="0"/>
              <a:t>01</a:t>
            </a:r>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233334" y="2781086"/>
            <a:ext cx="700387" cy="340283"/>
          </a:xfrm>
        </p:spPr>
        <p:txBody>
          <a:bodyPr/>
          <a:lstStyle/>
          <a:p>
            <a:pPr algn="l"/>
            <a:r>
              <a:rPr lang="en-GB" noProof="0" dirty="0"/>
              <a:t>02</a:t>
            </a:r>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233333" y="4511783"/>
            <a:ext cx="700387" cy="340283"/>
          </a:xfrm>
        </p:spPr>
        <p:txBody>
          <a:bodyPr/>
          <a:lstStyle/>
          <a:p>
            <a:pPr algn="l"/>
            <a:r>
              <a:rPr lang="en-GB" noProof="0" dirty="0"/>
              <a:t>04</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GB" noProof="0" dirty="0"/>
              <a:t>Contenu</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233335" y="3607815"/>
            <a:ext cx="700387" cy="340283"/>
          </a:xfrm>
        </p:spPr>
        <p:txBody>
          <a:bodyPr/>
          <a:lstStyle/>
          <a:p>
            <a:pPr algn="l"/>
            <a:r>
              <a:rPr lang="en-GB" noProof="0" dirty="0"/>
              <a:t>03</a:t>
            </a:r>
          </a:p>
        </p:txBody>
      </p:sp>
      <p:sp>
        <p:nvSpPr>
          <p:cNvPr id="4" name="TextBox 3">
            <a:extLst>
              <a:ext uri="{FF2B5EF4-FFF2-40B4-BE49-F238E27FC236}">
                <a16:creationId xmlns:a16="http://schemas.microsoft.com/office/drawing/2014/main" id="{22E24718-F9A5-5AAC-218E-784A8750441F}"/>
              </a:ext>
            </a:extLst>
          </p:cNvPr>
          <p:cNvSpPr txBox="1"/>
          <p:nvPr/>
        </p:nvSpPr>
        <p:spPr>
          <a:xfrm>
            <a:off x="1776966" y="1515780"/>
            <a:ext cx="10101525" cy="3693319"/>
          </a:xfrm>
          <a:prstGeom prst="rect">
            <a:avLst/>
          </a:prstGeom>
          <a:noFill/>
        </p:spPr>
        <p:txBody>
          <a:bodyPr wrap="square">
            <a:spAutoFit/>
          </a:bodyPr>
          <a:lstStyle/>
          <a:p>
            <a:r>
              <a:rPr lang="en-GB" b="1" dirty="0"/>
              <a:t>L'importance de la recherche</a:t>
            </a:r>
            <a:br>
              <a:rPr lang="en-GB" dirty="0"/>
            </a:br>
            <a:r>
              <a:rPr lang="en-GB" dirty="0"/>
              <a:t>Découvrez comment la recherche vous aide à éviter les erreurs et à créer une entreprise alimentaire qui réponde à des besoins réels.</a:t>
            </a:r>
          </a:p>
          <a:p>
            <a:endParaRPr lang="en-GB" b="1" dirty="0"/>
          </a:p>
          <a:p>
            <a:r>
              <a:rPr lang="en-GB" b="1" dirty="0"/>
              <a:t>Vos 4 étapes pour tester et qualifier votre idée d'entreprise alimentaire</a:t>
            </a:r>
            <a:br>
              <a:rPr lang="en-GB" dirty="0"/>
            </a:br>
            <a:r>
              <a:rPr lang="en-GB" dirty="0"/>
              <a:t>Suivez un processus simple et pratique pour façonner, tester et affiner votre idée.</a:t>
            </a:r>
          </a:p>
          <a:p>
            <a:endParaRPr lang="en-GB" b="1" dirty="0"/>
          </a:p>
          <a:p>
            <a:r>
              <a:rPr lang="en-GB" b="1" dirty="0"/>
              <a:t>Introduction à l'étude de marché - Approches pratiques</a:t>
            </a:r>
            <a:br>
              <a:rPr lang="en-GB" dirty="0"/>
            </a:br>
            <a:r>
              <a:rPr lang="en-GB" dirty="0"/>
              <a:t>Découvrez des méthodes simples pour savoir ce que vos futurs clients veulent et ce dont ils ont besoin.</a:t>
            </a:r>
          </a:p>
          <a:p>
            <a:endParaRPr lang="en-GB" b="1" dirty="0"/>
          </a:p>
          <a:p>
            <a:r>
              <a:rPr lang="en-GB" b="1" dirty="0"/>
              <a:t>Examinez votre concurrence</a:t>
            </a:r>
            <a:br>
              <a:rPr lang="en-GB" dirty="0"/>
            </a:br>
            <a:r>
              <a:rPr lang="en-GB" dirty="0"/>
              <a:t>Découvrez qui sont les autres acteurs de votre secteur et comment votre offre alimentaire peut se démarquer.</a:t>
            </a:r>
          </a:p>
        </p:txBody>
      </p:sp>
      <p:pic>
        <p:nvPicPr>
          <p:cNvPr id="5" name="Picture 4">
            <a:extLst>
              <a:ext uri="{FF2B5EF4-FFF2-40B4-BE49-F238E27FC236}">
                <a16:creationId xmlns:a16="http://schemas.microsoft.com/office/drawing/2014/main" id="{A60E2F22-04CA-2DC1-EE57-F7314D77B79A}"/>
              </a:ext>
            </a:extLst>
          </p:cNvPr>
          <p:cNvPicPr>
            <a:picLocks noChangeAspect="1"/>
          </p:cNvPicPr>
          <p:nvPr/>
        </p:nvPicPr>
        <p:blipFill>
          <a:blip r:embed="rId2"/>
          <a:stretch>
            <a:fillRect/>
          </a:stretch>
        </p:blipFill>
        <p:spPr>
          <a:xfrm>
            <a:off x="1122886" y="5192615"/>
            <a:ext cx="8915465" cy="1009657"/>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ÉTAPE 4 : IDENTIFIER ET DÉFINIR VOTRE MARCHÉ CIBLE</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41189" y="1363075"/>
            <a:ext cx="10556003" cy="4913781"/>
          </a:xfrm>
        </p:spPr>
        <p:txBody>
          <a:bodyPr numCol="1"/>
          <a:lstStyle/>
          <a:p>
            <a:pPr fontAlgn="base">
              <a:buClr>
                <a:srgbClr val="B6D1E1"/>
              </a:buClr>
            </a:pPr>
            <a:r>
              <a:rPr lang="en-GB" sz="2000" b="1" i="0" noProof="0" dirty="0">
                <a:solidFill>
                  <a:srgbClr val="94C7B0"/>
                </a:solidFill>
                <a:effectLst/>
              </a:rPr>
              <a:t>Qu'est-ce qu'un marché cible ?</a:t>
            </a:r>
          </a:p>
          <a:p>
            <a:pPr fontAlgn="base">
              <a:buClr>
                <a:srgbClr val="B6D1E1"/>
              </a:buClr>
            </a:pPr>
            <a:endParaRPr lang="en-GB" sz="1800" b="1" i="0" noProof="0" dirty="0">
              <a:effectLst/>
            </a:endParaRPr>
          </a:p>
          <a:p>
            <a:pPr>
              <a:buNone/>
            </a:pPr>
            <a:r>
              <a:rPr lang="en-GB" sz="1800" noProof="0" dirty="0"/>
              <a:t>Un marché cible est un groupe de personnes qui partagent des besoins, des intérêts ou des caractéristiques similaires et que votre entreprise est censée servir.</a:t>
            </a:r>
          </a:p>
          <a:p>
            <a:pPr>
              <a:buNone/>
            </a:pPr>
            <a:br>
              <a:rPr lang="en-GB" sz="1800" noProof="0" dirty="0"/>
            </a:br>
            <a:r>
              <a:rPr lang="en-GB" sz="1800" noProof="0" dirty="0"/>
              <a:t>Il s'agit généralement des personnes les plus susceptibles d'acheter votre produit alimentaire ou d'utiliser votre service.</a:t>
            </a:r>
          </a:p>
          <a:p>
            <a:pPr marL="342900" indent="-342900">
              <a:buFont typeface="Arial" panose="020B0604020202020204" pitchFamily="34" charset="0"/>
              <a:buChar char="•"/>
            </a:pPr>
            <a:r>
              <a:rPr lang="en-GB" sz="1800" b="1" noProof="0" dirty="0">
                <a:solidFill>
                  <a:srgbClr val="94C7B0"/>
                </a:solidFill>
              </a:rPr>
              <a:t>Concentrez votre temps et votre énergie </a:t>
            </a:r>
            <a:r>
              <a:rPr lang="en-GB" sz="1800" noProof="0" dirty="0"/>
              <a:t>sur les clients les plus intéressés par ce que vous proposez.</a:t>
            </a:r>
          </a:p>
          <a:p>
            <a:pPr marL="342900" indent="-342900">
              <a:buFont typeface="Arial" panose="020B0604020202020204" pitchFamily="34" charset="0"/>
              <a:buChar char="•"/>
            </a:pPr>
            <a:r>
              <a:rPr lang="en-GB" sz="1800" b="1" noProof="0" dirty="0">
                <a:solidFill>
                  <a:srgbClr val="94C7B0"/>
                </a:solidFill>
              </a:rPr>
              <a:t>Adaptez votre produit ou votre service </a:t>
            </a:r>
            <a:r>
              <a:rPr lang="en-GB" sz="1800" noProof="0" dirty="0"/>
              <a:t>à leurs besoins réels et à leurs préférences.</a:t>
            </a:r>
          </a:p>
          <a:p>
            <a:pPr marL="342900" indent="-342900">
              <a:buFont typeface="Arial" panose="020B0604020202020204" pitchFamily="34" charset="0"/>
              <a:buChar char="•"/>
            </a:pPr>
            <a:r>
              <a:rPr lang="en-GB" sz="1800" b="1" noProof="0" dirty="0">
                <a:solidFill>
                  <a:srgbClr val="94C7B0"/>
                </a:solidFill>
              </a:rPr>
              <a:t>Créez des messages marketing </a:t>
            </a:r>
            <a:r>
              <a:rPr lang="en-GB" sz="1800" noProof="0" dirty="0"/>
              <a:t>qui s'adressent directement aux personnes que vous souhaitez atteindre.</a:t>
            </a:r>
          </a:p>
          <a:p>
            <a:endParaRPr lang="en-GB" sz="1800" noProof="0" dirty="0"/>
          </a:p>
          <a:p>
            <a:r>
              <a:rPr lang="en-GB" sz="1800" b="1" noProof="0" dirty="0"/>
              <a:t>Plus vous serez précis </a:t>
            </a:r>
            <a:r>
              <a:rPr lang="en-GB" sz="1800" b="1" dirty="0"/>
              <a:t>sur votre marché cible</a:t>
            </a:r>
            <a:r>
              <a:rPr lang="en-GB" sz="1800" b="1" noProof="0" dirty="0"/>
              <a:t>, mieux ce sera.</a:t>
            </a:r>
            <a:br>
              <a:rPr lang="en-GB" sz="1800" b="1" noProof="0" dirty="0"/>
            </a:br>
            <a:endParaRPr lang="en-GB" sz="1800" b="1" noProof="0" dirty="0"/>
          </a:p>
          <a:p>
            <a:pPr marL="342900" indent="-342900">
              <a:buFont typeface="Arial" panose="020B0604020202020204" pitchFamily="34" charset="0"/>
              <a:buChar char="•"/>
            </a:pPr>
            <a:r>
              <a:rPr lang="en-GB" sz="1800" noProof="0" dirty="0"/>
              <a:t>Vous n'avez pas besoin de toucher tout le monde et vous n'êtes pas obligé de le faire. </a:t>
            </a:r>
          </a:p>
          <a:p>
            <a:pPr marL="342900" indent="-342900">
              <a:buFont typeface="Arial" panose="020B0604020202020204" pitchFamily="34" charset="0"/>
              <a:buChar char="•"/>
            </a:pPr>
            <a:r>
              <a:rPr lang="en-GB" sz="1800" noProof="0" dirty="0"/>
              <a:t>Se concentrer sur un groupe spécifique ne signifie pas que vous excluez les autres... Cela signifie simplement que vous dirigez votre énergie là où elle a le plus de chances d'aboutir à un succès commercial.</a:t>
            </a:r>
          </a:p>
        </p:txBody>
      </p:sp>
    </p:spTree>
    <p:extLst>
      <p:ext uri="{BB962C8B-B14F-4D97-AF65-F5344CB8AC3E}">
        <p14:creationId xmlns:p14="http://schemas.microsoft.com/office/powerpoint/2010/main" val="1964765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437CA-C82A-3989-094A-7755C248DEC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9E8BD92-FEF2-1184-18DA-B09E02B375C9}"/>
              </a:ext>
            </a:extLst>
          </p:cNvPr>
          <p:cNvSpPr>
            <a:spLocks noGrp="1"/>
          </p:cNvSpPr>
          <p:nvPr>
            <p:ph type="body" sz="quarter" idx="27"/>
          </p:nvPr>
        </p:nvSpPr>
        <p:spPr/>
        <p:txBody>
          <a:bodyPr/>
          <a:lstStyle/>
          <a:p>
            <a:r>
              <a:rPr lang="en-GB" noProof="0" dirty="0"/>
              <a:t>Marché de masse ou marché de niche ?</a:t>
            </a:r>
          </a:p>
        </p:txBody>
      </p:sp>
      <p:graphicFrame>
        <p:nvGraphicFramePr>
          <p:cNvPr id="5" name="Diagram 4">
            <a:extLst>
              <a:ext uri="{FF2B5EF4-FFF2-40B4-BE49-F238E27FC236}">
                <a16:creationId xmlns:a16="http://schemas.microsoft.com/office/drawing/2014/main" id="{DD59329D-310F-13F6-665D-545C05302F41}"/>
              </a:ext>
            </a:extLst>
          </p:cNvPr>
          <p:cNvGraphicFramePr/>
          <p:nvPr>
            <p:extLst>
              <p:ext uri="{D42A27DB-BD31-4B8C-83A1-F6EECF244321}">
                <p14:modId xmlns:p14="http://schemas.microsoft.com/office/powerpoint/2010/main" val="1060073087"/>
              </p:ext>
            </p:extLst>
          </p:nvPr>
        </p:nvGraphicFramePr>
        <p:xfrm>
          <a:off x="559334" y="1767840"/>
          <a:ext cx="10981357" cy="34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a:extLst>
              <a:ext uri="{FF2B5EF4-FFF2-40B4-BE49-F238E27FC236}">
                <a16:creationId xmlns:a16="http://schemas.microsoft.com/office/drawing/2014/main" id="{1898B36D-A108-F0AB-BA73-67529C575867}"/>
              </a:ext>
            </a:extLst>
          </p:cNvPr>
          <p:cNvSpPr>
            <a:spLocks noGrp="1"/>
          </p:cNvSpPr>
          <p:nvPr>
            <p:ph type="body" sz="quarter" idx="14"/>
          </p:nvPr>
        </p:nvSpPr>
        <p:spPr>
          <a:xfrm>
            <a:off x="559335" y="1374688"/>
            <a:ext cx="10981356" cy="484701"/>
          </a:xfrm>
        </p:spPr>
        <p:txBody>
          <a:bodyPr numCol="1"/>
          <a:lstStyle/>
          <a:p>
            <a:pPr>
              <a:buNone/>
            </a:pPr>
            <a:r>
              <a:rPr lang="en-GB" sz="2000" noProof="0" dirty="0"/>
              <a:t>Lorsque vous créez votre entreprise, il est utile de savoir sur quel type de marché vous vous lancez :</a:t>
            </a:r>
          </a:p>
        </p:txBody>
      </p:sp>
      <p:sp>
        <p:nvSpPr>
          <p:cNvPr id="8" name="Text Placeholder 2">
            <a:extLst>
              <a:ext uri="{FF2B5EF4-FFF2-40B4-BE49-F238E27FC236}">
                <a16:creationId xmlns:a16="http://schemas.microsoft.com/office/drawing/2014/main" id="{67526EA7-00DD-FD2B-4017-8F3EDAC158B2}"/>
              </a:ext>
            </a:extLst>
          </p:cNvPr>
          <p:cNvSpPr txBox="1">
            <a:spLocks/>
          </p:cNvSpPr>
          <p:nvPr/>
        </p:nvSpPr>
        <p:spPr>
          <a:xfrm>
            <a:off x="559334" y="5374572"/>
            <a:ext cx="10981357" cy="117206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noProof="0" dirty="0"/>
              <a:t>Ces produits n'ont pas besoin de plaire à tout le monde, mais seulement aux bonnes personnes.</a:t>
            </a:r>
          </a:p>
          <a:p>
            <a:r>
              <a:rPr lang="en-GB" sz="2000" noProof="0" dirty="0"/>
              <a:t>Si votre idée est liée à votre </a:t>
            </a:r>
            <a:r>
              <a:rPr lang="en-GB" sz="2000" b="1" noProof="0" dirty="0"/>
              <a:t>culture, à votre histoire ou à vos compétences</a:t>
            </a:r>
            <a:r>
              <a:rPr lang="en-GB" sz="2000" noProof="0" dirty="0"/>
              <a:t>, c'est votre force. Vous n'êtes pas en concurrence avec les grandes usines. Vous offrez quelque chose d'unique qui vient de </a:t>
            </a:r>
            <a:r>
              <a:rPr lang="en-GB" sz="2000" i="1" noProof="0" dirty="0"/>
              <a:t>vous</a:t>
            </a:r>
            <a:r>
              <a:rPr lang="en-GB" sz="2000" noProof="0" dirty="0"/>
              <a:t>.</a:t>
            </a:r>
          </a:p>
        </p:txBody>
      </p:sp>
    </p:spTree>
    <p:extLst>
      <p:ext uri="{BB962C8B-B14F-4D97-AF65-F5344CB8AC3E}">
        <p14:creationId xmlns:p14="http://schemas.microsoft.com/office/powerpoint/2010/main" val="18244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GB" noProof="0" dirty="0"/>
              <a:t>TROUVER SON CRÉNEAU</a:t>
            </a:r>
            <a:endParaRPr lang="en-GB" noProof="0" dirty="0">
              <a:effectLst/>
            </a:endParaRPr>
          </a:p>
        </p:txBody>
      </p:sp>
      <p:grpSp>
        <p:nvGrpSpPr>
          <p:cNvPr id="2" name="Group 1">
            <a:extLst>
              <a:ext uri="{FF2B5EF4-FFF2-40B4-BE49-F238E27FC236}">
                <a16:creationId xmlns:a16="http://schemas.microsoft.com/office/drawing/2014/main" id="{5A7500C9-18B9-80AA-667F-7EFE2CAC0C3E}"/>
              </a:ext>
            </a:extLst>
          </p:cNvPr>
          <p:cNvGrpSpPr/>
          <p:nvPr/>
        </p:nvGrpSpPr>
        <p:grpSpPr>
          <a:xfrm>
            <a:off x="5934085" y="1854137"/>
            <a:ext cx="6257915" cy="5234152"/>
            <a:chOff x="4308293" y="667658"/>
            <a:chExt cx="6811123" cy="5696857"/>
          </a:xfrm>
        </p:grpSpPr>
        <p:pic>
          <p:nvPicPr>
            <p:cNvPr id="3" name="Picture 2">
              <a:extLst>
                <a:ext uri="{FF2B5EF4-FFF2-40B4-BE49-F238E27FC236}">
                  <a16:creationId xmlns:a16="http://schemas.microsoft.com/office/drawing/2014/main" id="{7061EBD5-1E55-F846-1DDD-EA63284B89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5" name="Rectangle 4">
              <a:extLst>
                <a:ext uri="{FF2B5EF4-FFF2-40B4-BE49-F238E27FC236}">
                  <a16:creationId xmlns:a16="http://schemas.microsoft.com/office/drawing/2014/main" id="{DE548D0C-4DA2-E5C3-350E-5084B5C73683}"/>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22021" y="1796142"/>
            <a:ext cx="5482985" cy="3921264"/>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sz="2000" b="1" noProof="0" dirty="0"/>
              <a:t>Cette courte vidéo présente de manière claire et pratique les marchés de niche et explique pourquoi ils sont importants.</a:t>
            </a:r>
          </a:p>
          <a:p>
            <a:pPr fontAlgn="base">
              <a:buClr>
                <a:srgbClr val="B6D1E1"/>
              </a:buClr>
            </a:pPr>
            <a:br>
              <a:rPr lang="en-GB" sz="2000" noProof="0" dirty="0"/>
            </a:br>
            <a:r>
              <a:rPr lang="en-GB" sz="2000" noProof="0" dirty="0"/>
              <a:t>Elle est particulièrement utile si vous êtes au début de votre parcours professionnel et que vous cherchez des moyens de cibler votre idée.</a:t>
            </a:r>
          </a:p>
          <a:p>
            <a:pPr fontAlgn="base">
              <a:buClr>
                <a:srgbClr val="B6D1E1"/>
              </a:buClr>
            </a:pPr>
            <a:br>
              <a:rPr lang="en-GB" sz="2000" noProof="0" dirty="0"/>
            </a:br>
            <a:r>
              <a:rPr lang="en-GB" sz="2000" noProof="0" dirty="0"/>
              <a:t>La vidéo explique comment le fait de servir un groupe de clients plus restreint et bien défini peut en fait conduire à une croissance plus forte et plus durable de l'entreprise.</a:t>
            </a:r>
          </a:p>
          <a:p>
            <a:pPr fontAlgn="base">
              <a:buClr>
                <a:srgbClr val="B6D1E1"/>
              </a:buClr>
            </a:pPr>
            <a:br>
              <a:rPr lang="en-GB" sz="2000" noProof="0" dirty="0"/>
            </a:br>
            <a:r>
              <a:rPr lang="en-GB" sz="2000" b="1" noProof="0" dirty="0">
                <a:solidFill>
                  <a:srgbClr val="94C7B0"/>
                </a:solidFill>
                <a:sym typeface="Wingdings" panose="05000000000000000000" pitchFamily="2" charset="2"/>
              </a:rPr>
              <a:t> </a:t>
            </a:r>
            <a:r>
              <a:rPr lang="en-GB" sz="2000" b="1" noProof="0" dirty="0">
                <a:solidFill>
                  <a:srgbClr val="94C7B0"/>
                </a:solidFill>
                <a:hlinkClick r:id="rId4">
                  <a:extLst>
                    <a:ext uri="{A12FA001-AC4F-418D-AE19-62706E023703}">
                      <ahyp:hlinkClr xmlns:ahyp="http://schemas.microsoft.com/office/drawing/2018/hyperlinkcolor" val="tx"/>
                    </a:ext>
                  </a:extLst>
                </a:hlinkClick>
              </a:rPr>
              <a:t>Voir la vidéo</a:t>
            </a:r>
            <a:endParaRPr lang="en-GB" sz="2000" b="1" noProof="0" dirty="0">
              <a:solidFill>
                <a:srgbClr val="94C7B0"/>
              </a:solidFill>
            </a:endParaRPr>
          </a:p>
        </p:txBody>
      </p:sp>
      <p:pic>
        <p:nvPicPr>
          <p:cNvPr id="6" name="Online Media 1" title="How to Find Your Niche Market + 5 Examples to Inspire You">
            <a:hlinkClick r:id="" action="ppaction://media"/>
            <a:extLst>
              <a:ext uri="{FF2B5EF4-FFF2-40B4-BE49-F238E27FC236}">
                <a16:creationId xmlns:a16="http://schemas.microsoft.com/office/drawing/2014/main" id="{04367478-E197-1ECC-3421-B55899A01D0C}"/>
              </a:ext>
            </a:extLst>
          </p:cNvPr>
          <p:cNvPicPr>
            <a:picLocks noRot="1" noChangeAspect="1"/>
          </p:cNvPicPr>
          <p:nvPr>
            <a:videoFile r:link="rId1"/>
          </p:nvPr>
        </p:nvPicPr>
        <p:blipFill rotWithShape="1">
          <a:blip r:embed="rId5"/>
          <a:srcRect t="442" r="13342" b="-442"/>
          <a:stretch/>
        </p:blipFill>
        <p:spPr>
          <a:xfrm>
            <a:off x="6988629" y="2195829"/>
            <a:ext cx="5203371" cy="3392576"/>
          </a:xfrm>
          <a:prstGeom prst="rect">
            <a:avLst/>
          </a:prstGeom>
        </p:spPr>
      </p:pic>
      <p:pic>
        <p:nvPicPr>
          <p:cNvPr id="16" name="Graphic 15" descr="Loan with solid fill">
            <a:extLst>
              <a:ext uri="{FF2B5EF4-FFF2-40B4-BE49-F238E27FC236}">
                <a16:creationId xmlns:a16="http://schemas.microsoft.com/office/drawing/2014/main" id="{DE40D75F-7D0A-F523-52F3-74309E652A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84855" y="5154539"/>
            <a:ext cx="1607975" cy="1607975"/>
          </a:xfrm>
          <a:prstGeom prst="rect">
            <a:avLst/>
          </a:prstGeom>
        </p:spPr>
      </p:pic>
    </p:spTree>
    <p:extLst>
      <p:ext uri="{BB962C8B-B14F-4D97-AF65-F5344CB8AC3E}">
        <p14:creationId xmlns:p14="http://schemas.microsoft.com/office/powerpoint/2010/main" val="27181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TROUVER S</a:t>
            </a:r>
            <a:r>
              <a:rPr lang="en-GB" dirty="0"/>
              <a:t>A</a:t>
            </a:r>
            <a:r>
              <a:rPr lang="en-GB" noProof="0" dirty="0"/>
              <a:t> NICHE - regarder les tendances</a:t>
            </a:r>
            <a:endParaRPr lang="en-GB" noProof="0" dirty="0">
              <a:effectLst/>
            </a:endParaRP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444936" y="1502229"/>
            <a:ext cx="7393278" cy="4465434"/>
          </a:xfrm>
        </p:spPr>
        <p:txBody>
          <a:bodyPr numCol="1"/>
          <a:lstStyle/>
          <a:p>
            <a:pPr fontAlgn="base">
              <a:buClr>
                <a:srgbClr val="B6D1E1"/>
              </a:buClr>
            </a:pPr>
            <a:r>
              <a:rPr lang="en-GB" sz="2200" b="1" i="0" noProof="0" dirty="0">
                <a:effectLst/>
              </a:rPr>
              <a:t>Le fruit du moment...</a:t>
            </a:r>
          </a:p>
          <a:p>
            <a:pPr fontAlgn="base">
              <a:buClr>
                <a:srgbClr val="B6D1E1"/>
              </a:buClr>
            </a:pPr>
            <a:r>
              <a:rPr lang="en-GB" sz="2200" i="0" noProof="0" dirty="0">
                <a:effectLst/>
              </a:rPr>
              <a:t>Le yuzu réduit l'inflammation et contribue à la santé cardiaque. Il contient de puissants antioxydants et est aussi vitaminé que les mandarines. Vous pouvez chercher à les introduire dans votre menu sous forme de recettes. Peut-être dans un dessert ou une sauce ? Soyez innovant !</a:t>
            </a:r>
          </a:p>
          <a:p>
            <a:pPr fontAlgn="base">
              <a:buClr>
                <a:srgbClr val="B6D1E1"/>
              </a:buClr>
            </a:pPr>
            <a:r>
              <a:rPr lang="en-GB" sz="2200" i="0" noProof="0" dirty="0">
                <a:effectLst/>
              </a:rPr>
              <a:t>   </a:t>
            </a:r>
          </a:p>
          <a:p>
            <a:pPr fontAlgn="base">
              <a:buClr>
                <a:srgbClr val="B6D1E1"/>
              </a:buClr>
            </a:pPr>
            <a:endParaRPr lang="en-GB" sz="2200" i="0" noProof="0" dirty="0">
              <a:effectLst/>
            </a:endParaRPr>
          </a:p>
          <a:p>
            <a:pPr fontAlgn="base">
              <a:buClr>
                <a:srgbClr val="B6D1E1"/>
              </a:buClr>
            </a:pPr>
            <a:r>
              <a:rPr lang="en-GB" b="1" noProof="0" dirty="0"/>
              <a:t>Le beurre est à </a:t>
            </a:r>
            <a:r>
              <a:rPr lang="en-GB" sz="2200" b="1" i="0" noProof="0" dirty="0">
                <a:effectLst/>
              </a:rPr>
              <a:t>nouveau</a:t>
            </a:r>
            <a:r>
              <a:rPr lang="en-GB" b="1" noProof="0" dirty="0"/>
              <a:t> votre meilleur ami </a:t>
            </a:r>
          </a:p>
          <a:p>
            <a:pPr fontAlgn="base">
              <a:buClr>
                <a:srgbClr val="B6D1E1"/>
              </a:buClr>
            </a:pPr>
            <a:r>
              <a:rPr lang="en-GB" noProof="0" dirty="0"/>
              <a:t>Pensez à utiliser d'autres types de lait ou de substituts que le lait de vache. Vous pouvez peut-être créer une planche à beurre avec de nouveaux produits uniques à tremper dans vos créations originales. Faites preuve d'imagination pour créer des versions salées ou sucrées. </a:t>
            </a:r>
          </a:p>
          <a:p>
            <a:pPr fontAlgn="base">
              <a:buClr>
                <a:srgbClr val="B6D1E1"/>
              </a:buClr>
            </a:pPr>
            <a:endParaRPr lang="en-GB" sz="2200" i="0" noProof="0" dirty="0">
              <a:effectLst/>
            </a:endParaRPr>
          </a:p>
          <a:p>
            <a:pPr fontAlgn="base">
              <a:buClr>
                <a:srgbClr val="B6D1E1"/>
              </a:buClr>
            </a:pPr>
            <a:r>
              <a:rPr lang="en-GB" b="1" noProof="0" dirty="0">
                <a:solidFill>
                  <a:srgbClr val="94C7B0"/>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en-GB" b="1" noProof="0" dirty="0">
                <a:solidFill>
                  <a:srgbClr val="94C7B0"/>
                </a:solidFill>
                <a:hlinkClick r:id="rId2">
                  <a:extLst>
                    <a:ext uri="{A12FA001-AC4F-418D-AE19-62706E023703}">
                      <ahyp:hlinkClr xmlns:ahyp="http://schemas.microsoft.com/office/drawing/2018/hyperlinkcolor" val="tx"/>
                    </a:ext>
                  </a:extLst>
                </a:hlinkClick>
              </a:rPr>
              <a:t>Visitez ce site web pour plus d'informations !</a:t>
            </a:r>
            <a:endParaRPr lang="en-GB" sz="2200" b="1" i="0" noProof="0" dirty="0">
              <a:solidFill>
                <a:srgbClr val="94C7B0"/>
              </a:solidFill>
              <a:effectLst/>
            </a:endParaRPr>
          </a:p>
        </p:txBody>
      </p:sp>
      <p:sp>
        <p:nvSpPr>
          <p:cNvPr id="6" name="Text Placeholder 2">
            <a:extLst>
              <a:ext uri="{FF2B5EF4-FFF2-40B4-BE49-F238E27FC236}">
                <a16:creationId xmlns:a16="http://schemas.microsoft.com/office/drawing/2014/main" id="{5F5F87DD-A2E4-4327-E7B2-387CB59B0439}"/>
              </a:ext>
            </a:extLst>
          </p:cNvPr>
          <p:cNvSpPr txBox="1">
            <a:spLocks/>
          </p:cNvSpPr>
          <p:nvPr/>
        </p:nvSpPr>
        <p:spPr>
          <a:xfrm>
            <a:off x="760122" y="1502229"/>
            <a:ext cx="3037723" cy="192084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sz="2400" b="1" i="1" noProof="0" dirty="0">
                <a:solidFill>
                  <a:srgbClr val="B6D1E1"/>
                </a:solidFill>
              </a:rPr>
              <a:t>Plus vous définissez votre marché cible, mieux c'est.  </a:t>
            </a:r>
          </a:p>
        </p:txBody>
      </p:sp>
      <p:pic>
        <p:nvPicPr>
          <p:cNvPr id="8" name="Picture 7" descr="A pair of oranges with leaves&#10;&#10;Description automatically generated">
            <a:extLst>
              <a:ext uri="{FF2B5EF4-FFF2-40B4-BE49-F238E27FC236}">
                <a16:creationId xmlns:a16="http://schemas.microsoft.com/office/drawing/2014/main" id="{45647AFB-9711-7741-E991-CE06F3E8CAF6}"/>
              </a:ext>
            </a:extLst>
          </p:cNvPr>
          <p:cNvPicPr>
            <a:picLocks noChangeAspect="1"/>
          </p:cNvPicPr>
          <p:nvPr/>
        </p:nvPicPr>
        <p:blipFill>
          <a:blip r:embed="rId3"/>
          <a:stretch>
            <a:fillRect/>
          </a:stretch>
        </p:blipFill>
        <p:spPr>
          <a:xfrm>
            <a:off x="876268" y="2671360"/>
            <a:ext cx="2464263" cy="3229649"/>
          </a:xfrm>
          <a:prstGeom prst="ellipse">
            <a:avLst/>
          </a:prstGeom>
          <a:ln>
            <a:noFill/>
          </a:ln>
          <a:effectLst>
            <a:softEdge rad="112500"/>
          </a:effectLst>
        </p:spPr>
      </p:pic>
    </p:spTree>
    <p:extLst>
      <p:ext uri="{BB962C8B-B14F-4D97-AF65-F5344CB8AC3E}">
        <p14:creationId xmlns:p14="http://schemas.microsoft.com/office/powerpoint/2010/main" val="2562545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D89E0-5838-5C02-D82F-D4A45215B58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BC9579F-D959-04C3-129E-EFC5C94F3B46}"/>
              </a:ext>
            </a:extLst>
          </p:cNvPr>
          <p:cNvSpPr>
            <a:spLocks noGrp="1"/>
          </p:cNvSpPr>
          <p:nvPr>
            <p:ph type="body" sz="quarter" idx="27"/>
          </p:nvPr>
        </p:nvSpPr>
        <p:spPr/>
        <p:txBody>
          <a:bodyPr/>
          <a:lstStyle/>
          <a:p>
            <a:r>
              <a:rPr lang="en-GB" noProof="0" dirty="0"/>
              <a:t>IDENTIFIEZ VOTRE MARCHÉ CIBLE </a:t>
            </a:r>
            <a:endParaRPr lang="en-GB" noProof="0" dirty="0">
              <a:effectLst/>
            </a:endParaRPr>
          </a:p>
        </p:txBody>
      </p:sp>
      <p:graphicFrame>
        <p:nvGraphicFramePr>
          <p:cNvPr id="9" name="Diagram 8">
            <a:extLst>
              <a:ext uri="{FF2B5EF4-FFF2-40B4-BE49-F238E27FC236}">
                <a16:creationId xmlns:a16="http://schemas.microsoft.com/office/drawing/2014/main" id="{6E19A94C-44F5-3CDC-A3DA-5CB2D9AD4AA8}"/>
              </a:ext>
            </a:extLst>
          </p:cNvPr>
          <p:cNvGraphicFramePr/>
          <p:nvPr>
            <p:extLst>
              <p:ext uri="{D42A27DB-BD31-4B8C-83A1-F6EECF244321}">
                <p14:modId xmlns:p14="http://schemas.microsoft.com/office/powerpoint/2010/main" val="536397611"/>
              </p:ext>
            </p:extLst>
          </p:nvPr>
        </p:nvGraphicFramePr>
        <p:xfrm>
          <a:off x="967061" y="3113744"/>
          <a:ext cx="10400375" cy="330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pole tekstowe 17">
            <a:extLst>
              <a:ext uri="{FF2B5EF4-FFF2-40B4-BE49-F238E27FC236}">
                <a16:creationId xmlns:a16="http://schemas.microsoft.com/office/drawing/2014/main" id="{24D0018D-E7BD-2BC6-A30A-5BCE18E95C82}"/>
              </a:ext>
            </a:extLst>
          </p:cNvPr>
          <p:cNvSpPr txBox="1"/>
          <p:nvPr/>
        </p:nvSpPr>
        <p:spPr>
          <a:xfrm>
            <a:off x="703248" y="1180377"/>
            <a:ext cx="10785503" cy="1785104"/>
          </a:xfrm>
          <a:prstGeom prst="rect">
            <a:avLst/>
          </a:prstGeom>
          <a:noFill/>
        </p:spPr>
        <p:txBody>
          <a:bodyPr wrap="square">
            <a:spAutoFit/>
          </a:bodyPr>
          <a:lstStyle/>
          <a:p>
            <a:r>
              <a:rPr lang="en-GB" sz="2200" noProof="0" dirty="0"/>
              <a:t>Vous pouvez vendre votre produit ou service alimentaire dans deux directions principales. L'une est celle des particuliers - c'est ce que l'on appelle le commerce interentreprises (B2C). L'autre s'adresse à d'autres entreprises, c'est le commerce interentreprises (B2B). </a:t>
            </a:r>
          </a:p>
          <a:p>
            <a:r>
              <a:rPr lang="en-GB" sz="2200" b="1" noProof="0" dirty="0"/>
              <a:t>Comprendre la différence vous aidera à décider qui vous voulez atteindre et comment vous adresser à eux.</a:t>
            </a:r>
          </a:p>
        </p:txBody>
      </p:sp>
    </p:spTree>
    <p:extLst>
      <p:ext uri="{BB962C8B-B14F-4D97-AF65-F5344CB8AC3E}">
        <p14:creationId xmlns:p14="http://schemas.microsoft.com/office/powerpoint/2010/main" val="225731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391886" y="311362"/>
            <a:ext cx="11266714" cy="720752"/>
          </a:xfrm>
        </p:spPr>
        <p:txBody>
          <a:bodyPr/>
          <a:lstStyle/>
          <a:p>
            <a:r>
              <a:rPr lang="en-GB" noProof="0" dirty="0"/>
              <a:t>L'ÉTUDE DE MARCHÉ - POURQUOI EST-ELLE NÉCESSAIRE ?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889335" y="2474474"/>
            <a:ext cx="2315092" cy="2671201"/>
          </a:xfrm>
        </p:spPr>
        <p:txBody>
          <a:bodyPr numCol="1"/>
          <a:lstStyle/>
          <a:p>
            <a:pPr algn="ctr" fontAlgn="base">
              <a:buClr>
                <a:srgbClr val="B6D1E1"/>
              </a:buClr>
            </a:pPr>
            <a:r>
              <a:rPr lang="en-GB" sz="2000" b="1" noProof="0" dirty="0"/>
              <a:t>Pour comprendre le potentiel de votre marché</a:t>
            </a:r>
          </a:p>
          <a:p>
            <a:pPr algn="ctr" fontAlgn="base">
              <a:buClr>
                <a:srgbClr val="B6D1E1"/>
              </a:buClr>
            </a:pPr>
            <a:br>
              <a:rPr lang="en-GB" sz="2000" noProof="0" dirty="0"/>
            </a:br>
            <a:r>
              <a:rPr lang="en-GB" sz="2000" noProof="0" dirty="0"/>
              <a:t>Elle vous indique s'il existe un réel intérêt pour ce que vous voulez offrir et quels types de produits ou de services les gens recherchent.</a:t>
            </a:r>
            <a:endParaRPr lang="en-GB" sz="2000" i="0" noProof="0" dirty="0">
              <a:effectLst/>
            </a:endParaRPr>
          </a:p>
        </p:txBody>
      </p:sp>
      <p:cxnSp>
        <p:nvCxnSpPr>
          <p:cNvPr id="2" name="Straight Connector 1">
            <a:extLst>
              <a:ext uri="{FF2B5EF4-FFF2-40B4-BE49-F238E27FC236}">
                <a16:creationId xmlns:a16="http://schemas.microsoft.com/office/drawing/2014/main" id="{989CB4CB-3A0F-8E56-A144-A01C8F5E8755}"/>
              </a:ext>
            </a:extLst>
          </p:cNvPr>
          <p:cNvCxnSpPr>
            <a:cxnSpLocks/>
          </p:cNvCxnSpPr>
          <p:nvPr/>
        </p:nvCxnSpPr>
        <p:spPr>
          <a:xfrm>
            <a:off x="3385688"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CCF1924-EA85-F84A-7888-39332772C1C0}"/>
              </a:ext>
            </a:extLst>
          </p:cNvPr>
          <p:cNvCxnSpPr>
            <a:cxnSpLocks/>
          </p:cNvCxnSpPr>
          <p:nvPr/>
        </p:nvCxnSpPr>
        <p:spPr>
          <a:xfrm>
            <a:off x="6092149"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669ADF-2954-8300-9CD7-A36ACAC5B122}"/>
              </a:ext>
            </a:extLst>
          </p:cNvPr>
          <p:cNvCxnSpPr>
            <a:cxnSpLocks/>
          </p:cNvCxnSpPr>
          <p:nvPr/>
        </p:nvCxnSpPr>
        <p:spPr>
          <a:xfrm>
            <a:off x="8798610"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176D36-47B1-6AD0-7A51-B72D045A52F9}"/>
              </a:ext>
            </a:extLst>
          </p:cNvPr>
          <p:cNvCxnSpPr>
            <a:cxnSpLocks/>
          </p:cNvCxnSpPr>
          <p:nvPr/>
        </p:nvCxnSpPr>
        <p:spPr>
          <a:xfrm>
            <a:off x="11505070"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F6BB65-0324-5FCA-38F0-0508CF137C7A}"/>
              </a:ext>
            </a:extLst>
          </p:cNvPr>
          <p:cNvCxnSpPr>
            <a:cxnSpLocks/>
          </p:cNvCxnSpPr>
          <p:nvPr/>
        </p:nvCxnSpPr>
        <p:spPr>
          <a:xfrm>
            <a:off x="679227"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167E39B-ECC5-CD48-F5AD-9786C35A949F}"/>
              </a:ext>
            </a:extLst>
          </p:cNvPr>
          <p:cNvSpPr txBox="1">
            <a:spLocks/>
          </p:cNvSpPr>
          <p:nvPr/>
        </p:nvSpPr>
        <p:spPr>
          <a:xfrm>
            <a:off x="3617623" y="2478905"/>
            <a:ext cx="2315092" cy="267120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en-GB" sz="2000" b="1" noProof="0" dirty="0"/>
              <a:t>Pour guider vos décisions à l'aide d'informations réelles</a:t>
            </a:r>
          </a:p>
          <a:p>
            <a:pPr algn="ctr" fontAlgn="base">
              <a:buClr>
                <a:srgbClr val="B6D1E1"/>
              </a:buClr>
            </a:pPr>
            <a:br>
              <a:rPr lang="en-GB" sz="2000" noProof="0" dirty="0"/>
            </a:br>
            <a:r>
              <a:rPr lang="en-GB" sz="2000" noProof="0" dirty="0"/>
              <a:t>Au lieu de deviner, vous pouvez faire des choix fondés sur des faits, des tendances et les besoins réels des clients.</a:t>
            </a:r>
          </a:p>
        </p:txBody>
      </p:sp>
      <p:sp>
        <p:nvSpPr>
          <p:cNvPr id="10" name="Text Placeholder 2">
            <a:extLst>
              <a:ext uri="{FF2B5EF4-FFF2-40B4-BE49-F238E27FC236}">
                <a16:creationId xmlns:a16="http://schemas.microsoft.com/office/drawing/2014/main" id="{53389891-F813-2694-5B57-CF7EE47CCEC7}"/>
              </a:ext>
            </a:extLst>
          </p:cNvPr>
          <p:cNvSpPr txBox="1">
            <a:spLocks/>
          </p:cNvSpPr>
          <p:nvPr/>
        </p:nvSpPr>
        <p:spPr>
          <a:xfrm>
            <a:off x="6137053" y="2478905"/>
            <a:ext cx="2567567" cy="297068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en-GB" sz="2000" b="1" noProof="0" dirty="0"/>
              <a:t>Pour trouver des moyens pratiques d'améliorer votre idée</a:t>
            </a:r>
          </a:p>
          <a:p>
            <a:pPr algn="ctr" fontAlgn="base">
              <a:buClr>
                <a:srgbClr val="B6D1E1"/>
              </a:buClr>
            </a:pPr>
            <a:br>
              <a:rPr lang="en-GB" sz="2000" noProof="0" dirty="0"/>
            </a:br>
            <a:r>
              <a:rPr lang="en-GB" sz="2000" noProof="0" dirty="0"/>
              <a:t>La recherche peut vous aider à ajuster votre produit alimentaire ou votre service pour qu'il corresponde mieux à ce que veulent réellement vos clients.</a:t>
            </a:r>
          </a:p>
        </p:txBody>
      </p:sp>
      <p:sp>
        <p:nvSpPr>
          <p:cNvPr id="11" name="Text Placeholder 2">
            <a:extLst>
              <a:ext uri="{FF2B5EF4-FFF2-40B4-BE49-F238E27FC236}">
                <a16:creationId xmlns:a16="http://schemas.microsoft.com/office/drawing/2014/main" id="{7A83A9EB-2DF6-5C1A-764E-0286A8A78D15}"/>
              </a:ext>
            </a:extLst>
          </p:cNvPr>
          <p:cNvSpPr txBox="1">
            <a:spLocks/>
          </p:cNvSpPr>
          <p:nvPr/>
        </p:nvSpPr>
        <p:spPr>
          <a:xfrm>
            <a:off x="8892601" y="2500754"/>
            <a:ext cx="2518479" cy="297068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en-GB" sz="2000" b="1" noProof="0" dirty="0"/>
              <a:t>Pour connaître directement l'avis de vos clients potentiels</a:t>
            </a:r>
          </a:p>
          <a:p>
            <a:pPr algn="ctr" fontAlgn="base">
              <a:buClr>
                <a:srgbClr val="B6D1E1"/>
              </a:buClr>
            </a:pPr>
            <a:br>
              <a:rPr lang="en-GB" sz="2000" noProof="0" dirty="0"/>
            </a:br>
            <a:r>
              <a:rPr lang="en-GB" sz="2000" noProof="0" dirty="0"/>
              <a:t>Leurs commentaires vous aident à résoudre des problèmes réels et à concentrer vos efforts là où ils comptent le plus.</a:t>
            </a:r>
          </a:p>
        </p:txBody>
      </p:sp>
      <p:pic>
        <p:nvPicPr>
          <p:cNvPr id="14" name="Graphic 13" descr="Customer review outline">
            <a:extLst>
              <a:ext uri="{FF2B5EF4-FFF2-40B4-BE49-F238E27FC236}">
                <a16:creationId xmlns:a16="http://schemas.microsoft.com/office/drawing/2014/main" id="{5771D565-9643-F738-7C30-D2177553E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5643" y="1474001"/>
            <a:ext cx="996042" cy="996042"/>
          </a:xfrm>
          <a:prstGeom prst="rect">
            <a:avLst/>
          </a:prstGeom>
        </p:spPr>
      </p:pic>
      <p:pic>
        <p:nvPicPr>
          <p:cNvPr id="16" name="Graphic 15" descr="Judge female outline">
            <a:extLst>
              <a:ext uri="{FF2B5EF4-FFF2-40B4-BE49-F238E27FC236}">
                <a16:creationId xmlns:a16="http://schemas.microsoft.com/office/drawing/2014/main" id="{B2878702-DE04-C716-8927-694DCD526E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3057" y="1474001"/>
            <a:ext cx="996042" cy="996042"/>
          </a:xfrm>
          <a:prstGeom prst="rect">
            <a:avLst/>
          </a:prstGeom>
        </p:spPr>
      </p:pic>
      <p:pic>
        <p:nvPicPr>
          <p:cNvPr id="18" name="Graphic 17" descr="Brainstorm outline">
            <a:extLst>
              <a:ext uri="{FF2B5EF4-FFF2-40B4-BE49-F238E27FC236}">
                <a16:creationId xmlns:a16="http://schemas.microsoft.com/office/drawing/2014/main" id="{CB8C98D5-285F-E398-5017-DCE8660D24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37272" y="1474001"/>
            <a:ext cx="996042" cy="996042"/>
          </a:xfrm>
          <a:prstGeom prst="rect">
            <a:avLst/>
          </a:prstGeom>
        </p:spPr>
      </p:pic>
      <p:pic>
        <p:nvPicPr>
          <p:cNvPr id="20" name="Graphic 19" descr="Clipboard Ticked outline">
            <a:extLst>
              <a:ext uri="{FF2B5EF4-FFF2-40B4-BE49-F238E27FC236}">
                <a16:creationId xmlns:a16="http://schemas.microsoft.com/office/drawing/2014/main" id="{196AFCA3-A9CA-C095-FDD5-FC05CBE5A3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16186" y="1474001"/>
            <a:ext cx="996042" cy="996042"/>
          </a:xfrm>
          <a:prstGeom prst="rect">
            <a:avLst/>
          </a:prstGeom>
        </p:spPr>
      </p:pic>
    </p:spTree>
    <p:extLst>
      <p:ext uri="{BB962C8B-B14F-4D97-AF65-F5344CB8AC3E}">
        <p14:creationId xmlns:p14="http://schemas.microsoft.com/office/powerpoint/2010/main" val="306638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RECHERCHER D'ABORD UNE VUE D'ENSEMBLE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2" y="1515964"/>
            <a:ext cx="7167944" cy="3211351"/>
          </a:xfrm>
        </p:spPr>
        <p:txBody>
          <a:bodyPr numCol="1"/>
          <a:lstStyle/>
          <a:p>
            <a:pPr>
              <a:buNone/>
            </a:pPr>
            <a:r>
              <a:rPr lang="en-GB" sz="1800" b="1" noProof="0" dirty="0">
                <a:solidFill>
                  <a:srgbClr val="94C7B0"/>
                </a:solidFill>
              </a:rPr>
              <a:t>Posez-vous la question : </a:t>
            </a:r>
          </a:p>
          <a:p>
            <a:pPr marL="342900" indent="-342900">
              <a:buFont typeface="Arial" panose="020B0604020202020204" pitchFamily="34" charset="0"/>
              <a:buChar char="•"/>
            </a:pPr>
            <a:r>
              <a:rPr lang="en-GB" sz="1600" b="1" noProof="0" dirty="0"/>
              <a:t>Quelle est la taille du marché que vous souhaitez pénétrer ?</a:t>
            </a:r>
          </a:p>
          <a:p>
            <a:pPr marL="342900" indent="-342900">
              <a:buFont typeface="Arial" panose="020B0604020202020204" pitchFamily="34" charset="0"/>
              <a:buChar char="•"/>
            </a:pPr>
            <a:r>
              <a:rPr lang="en-GB" sz="1600" b="1" noProof="0" dirty="0"/>
              <a:t>Qui d'autre fait déjà quelque chose de similaire ?</a:t>
            </a:r>
          </a:p>
          <a:p>
            <a:pPr>
              <a:buNone/>
            </a:pPr>
            <a:endParaRPr lang="en-GB" sz="1600" noProof="0" dirty="0"/>
          </a:p>
          <a:p>
            <a:pPr>
              <a:buNone/>
            </a:pPr>
            <a:r>
              <a:rPr lang="en-GB" sz="1600" noProof="0" dirty="0"/>
              <a:t>Utilisez des outils gratuits tels que </a:t>
            </a:r>
          </a:p>
          <a:p>
            <a:pPr marL="342900" indent="-342900">
              <a:buFont typeface="Wingdings" panose="05000000000000000000" pitchFamily="2" charset="2"/>
              <a:buChar char="ü"/>
            </a:pPr>
            <a:r>
              <a:rPr lang="en-GB" sz="1600" b="1" noProof="0" dirty="0">
                <a:solidFill>
                  <a:srgbClr val="94C7B0"/>
                </a:solidFill>
                <a:hlinkClick r:id="rId2">
                  <a:extLst>
                    <a:ext uri="{A12FA001-AC4F-418D-AE19-62706E023703}">
                      <ahyp:hlinkClr xmlns:ahyp="http://schemas.microsoft.com/office/drawing/2018/hyperlinkcolor" val="tx"/>
                    </a:ext>
                  </a:extLst>
                </a:hlinkClick>
              </a:rPr>
              <a:t>Google Trends, </a:t>
            </a:r>
            <a:endParaRPr lang="en-GB" sz="1600" b="1" noProof="0" dirty="0">
              <a:solidFill>
                <a:srgbClr val="94C7B0"/>
              </a:solidFill>
            </a:endParaRPr>
          </a:p>
          <a:p>
            <a:pPr marL="342900" indent="-342900">
              <a:buFont typeface="Wingdings" panose="05000000000000000000" pitchFamily="2" charset="2"/>
              <a:buChar char="ü"/>
            </a:pPr>
            <a:r>
              <a:rPr lang="en-GB" sz="1600" b="1" noProof="0" dirty="0">
                <a:solidFill>
                  <a:srgbClr val="94C7B0"/>
                </a:solidFill>
                <a:hlinkClick r:id="rId3">
                  <a:extLst>
                    <a:ext uri="{A12FA001-AC4F-418D-AE19-62706E023703}">
                      <ahyp:hlinkClr xmlns:ahyp="http://schemas.microsoft.com/office/drawing/2018/hyperlinkcolor" val="tx"/>
                    </a:ext>
                  </a:extLst>
                </a:hlinkClick>
              </a:rPr>
              <a:t>Google Alerts, </a:t>
            </a:r>
            <a:endParaRPr lang="en-GB" sz="1600" b="1" noProof="0" dirty="0">
              <a:solidFill>
                <a:srgbClr val="94C7B0"/>
              </a:solidFill>
            </a:endParaRPr>
          </a:p>
          <a:p>
            <a:pPr marL="342900" indent="-342900">
              <a:buFont typeface="Wingdings" panose="05000000000000000000" pitchFamily="2" charset="2"/>
              <a:buChar char="ü"/>
            </a:pPr>
            <a:r>
              <a:rPr lang="en-GB" sz="1600" b="1" noProof="0" dirty="0">
                <a:solidFill>
                  <a:srgbClr val="94C7B0"/>
                </a:solidFill>
                <a:hlinkClick r:id="rId4">
                  <a:extLst>
                    <a:ext uri="{A12FA001-AC4F-418D-AE19-62706E023703}">
                      <ahyp:hlinkClr xmlns:ahyp="http://schemas.microsoft.com/office/drawing/2018/hyperlinkcolor" val="tx"/>
                    </a:ext>
                  </a:extLst>
                </a:hlinkClick>
              </a:rPr>
              <a:t>Google Ads </a:t>
            </a:r>
            <a:endParaRPr lang="en-GB" sz="1600" b="1" noProof="0" dirty="0">
              <a:solidFill>
                <a:srgbClr val="94C7B0"/>
              </a:solidFill>
            </a:endParaRPr>
          </a:p>
          <a:p>
            <a:pPr marL="342900" indent="-342900">
              <a:buFont typeface="Wingdings" panose="05000000000000000000" pitchFamily="2" charset="2"/>
              <a:buChar char="ü"/>
            </a:pPr>
            <a:r>
              <a:rPr lang="en-GB" sz="1600" b="1" noProof="0" dirty="0">
                <a:solidFill>
                  <a:srgbClr val="94C7B0"/>
                </a:solidFill>
                <a:hlinkClick r:id="rId5">
                  <a:extLst>
                    <a:ext uri="{A12FA001-AC4F-418D-AE19-62706E023703}">
                      <ahyp:hlinkClr xmlns:ahyp="http://schemas.microsoft.com/office/drawing/2018/hyperlinkcolor" val="tx"/>
                    </a:ext>
                  </a:extLst>
                </a:hlinkClick>
              </a:rPr>
              <a:t>le planificateur de mots-clés</a:t>
            </a:r>
            <a:endParaRPr lang="en-GB" sz="1600" b="1" noProof="0" dirty="0">
              <a:solidFill>
                <a:srgbClr val="94C7B0"/>
              </a:solidFill>
            </a:endParaRPr>
          </a:p>
          <a:p>
            <a:r>
              <a:rPr lang="en-GB" sz="1600" noProof="0" dirty="0"/>
              <a:t>pour savoir ce que les gens recherchent dans le domaine de l'alimentation et de la gastronomie et quels sont les sujets les plus populaires actuellement.</a:t>
            </a:r>
          </a:p>
        </p:txBody>
      </p:sp>
      <p:pic>
        <p:nvPicPr>
          <p:cNvPr id="8" name="Picture 7" descr="A hand holding a notebook and pen&#10;&#10;Description automatically generated">
            <a:extLst>
              <a:ext uri="{FF2B5EF4-FFF2-40B4-BE49-F238E27FC236}">
                <a16:creationId xmlns:a16="http://schemas.microsoft.com/office/drawing/2014/main" id="{47B0458C-0E3A-EF43-3D78-52B7E6FE6294}"/>
              </a:ext>
            </a:extLst>
          </p:cNvPr>
          <p:cNvPicPr>
            <a:picLocks noChangeAspect="1"/>
          </p:cNvPicPr>
          <p:nvPr/>
        </p:nvPicPr>
        <p:blipFill>
          <a:blip r:embed="rId6"/>
          <a:srcRect l="18656" r="7178"/>
          <a:stretch/>
        </p:blipFill>
        <p:spPr>
          <a:xfrm>
            <a:off x="8062599" y="1250923"/>
            <a:ext cx="3596001" cy="3211350"/>
          </a:xfrm>
          <a:prstGeom prst="roundRect">
            <a:avLst/>
          </a:prstGeom>
          <a:ln>
            <a:noFill/>
          </a:ln>
          <a:effectLst>
            <a:softEdge rad="0"/>
          </a:effectLst>
        </p:spPr>
      </p:pic>
      <p:sp>
        <p:nvSpPr>
          <p:cNvPr id="3" name="pole tekstowe 2">
            <a:extLst>
              <a:ext uri="{FF2B5EF4-FFF2-40B4-BE49-F238E27FC236}">
                <a16:creationId xmlns:a16="http://schemas.microsoft.com/office/drawing/2014/main" id="{AA161685-5C4F-71D9-CE0E-F380B21A9620}"/>
              </a:ext>
            </a:extLst>
          </p:cNvPr>
          <p:cNvSpPr txBox="1"/>
          <p:nvPr/>
        </p:nvSpPr>
        <p:spPr>
          <a:xfrm>
            <a:off x="686602" y="4945357"/>
            <a:ext cx="11036808" cy="1323439"/>
          </a:xfrm>
          <a:prstGeom prst="rect">
            <a:avLst/>
          </a:prstGeom>
          <a:noFill/>
        </p:spPr>
        <p:txBody>
          <a:bodyPr wrap="square">
            <a:spAutoFit/>
          </a:bodyPr>
          <a:lstStyle/>
          <a:p>
            <a:pPr>
              <a:buNone/>
            </a:pPr>
            <a:r>
              <a:rPr lang="en-GB" sz="1600" noProof="0" dirty="0"/>
              <a:t>Essayez de rechercher des rapports sectoriels ou des aperçus du marché en utilisant des termes tels que "marché [de votre produit]" ou "demande [de votre service]". Regardez les recherches connexes au bas de la page de résultats - elles peuvent vous donner de nouvelles idées.</a:t>
            </a:r>
          </a:p>
          <a:p>
            <a:r>
              <a:rPr lang="en-GB" sz="1600" noProof="0" dirty="0"/>
              <a:t>Examinez de près une ou deux entreprises similaires à la vôtre. </a:t>
            </a:r>
            <a:r>
              <a:rPr lang="en-GB" sz="1600" b="1" noProof="0" dirty="0"/>
              <a:t>Qui sont leurs clients ? Qu'est-ce qu'ils font bien ? Que pourriez-vous faire différemment ?</a:t>
            </a:r>
          </a:p>
        </p:txBody>
      </p:sp>
    </p:spTree>
    <p:extLst>
      <p:ext uri="{BB962C8B-B14F-4D97-AF65-F5344CB8AC3E}">
        <p14:creationId xmlns:p14="http://schemas.microsoft.com/office/powerpoint/2010/main" val="2292909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VOTRE MARCHÉ CIBLE</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02260" y="1283341"/>
            <a:ext cx="10088095" cy="4548987"/>
          </a:xfrm>
        </p:spPr>
        <p:txBody>
          <a:bodyPr numCol="1"/>
          <a:lstStyle/>
          <a:p>
            <a:pPr>
              <a:buNone/>
            </a:pPr>
            <a:r>
              <a:rPr lang="en-GB" sz="1600" dirty="0"/>
              <a:t>Avant d'aller de l'avant, vérifiez si votre idée d'entreprise alimentaire repose sur une demande et une opportunité réelles.</a:t>
            </a:r>
          </a:p>
          <a:p>
            <a:pPr>
              <a:buNone/>
            </a:pPr>
            <a:endParaRPr lang="en-GB" sz="1600" dirty="0"/>
          </a:p>
          <a:p>
            <a:r>
              <a:rPr lang="en-GB" sz="1600" b="1" dirty="0"/>
              <a:t>Votre idée s'inscrit-elle dans le cadre d'une tendance ou d'une demande croissante ?</a:t>
            </a:r>
            <a:br>
              <a:rPr lang="en-GB" sz="1600" dirty="0"/>
            </a:br>
            <a:r>
              <a:rPr lang="en-GB" sz="1600" dirty="0"/>
              <a:t>De plus en plus de personnes recherchent-elles le type d'aliments que vous souhaitez proposer, comme des saveurs internationales, des plats cuisinés à la maison, des en-cas sains ou des plats à base de plantes ?</a:t>
            </a:r>
          </a:p>
          <a:p>
            <a:endParaRPr lang="en-GB" sz="1600" dirty="0"/>
          </a:p>
          <a:p>
            <a:r>
              <a:rPr lang="en-GB" sz="1600" b="1" dirty="0"/>
              <a:t>Pouvez-vous trouver d'autres entreprises alimentaires qui réussissent bien dans ce domaine ?</a:t>
            </a:r>
            <a:br>
              <a:rPr lang="en-GB" sz="1600" dirty="0"/>
            </a:br>
            <a:r>
              <a:rPr lang="en-GB" sz="1600" dirty="0"/>
              <a:t>Existe-t-il des étals de marché, des cafés ou des services de livraison qui proposent quelque chose de similaire et qui ont du succès, ce qui prouve que les gens sont prêts à payer pour cela ?</a:t>
            </a:r>
          </a:p>
          <a:p>
            <a:endParaRPr lang="en-GB" sz="1600" dirty="0"/>
          </a:p>
          <a:p>
            <a:r>
              <a:rPr lang="en-GB" sz="1600" b="1" dirty="0"/>
              <a:t>Votre offre alimentaire est-elle clairement différente ou spéciale ?</a:t>
            </a:r>
            <a:br>
              <a:rPr lang="en-GB" sz="1600" dirty="0"/>
            </a:br>
            <a:r>
              <a:rPr lang="en-GB" sz="1600" dirty="0"/>
              <a:t>Votre produit se distingue-t-il par une recette, une histoire, un contexte culturel, un prix ou une touche personnelle uniques que d'autres n'offrent pas ?</a:t>
            </a:r>
          </a:p>
          <a:p>
            <a:endParaRPr lang="en-GB" sz="1600" dirty="0"/>
          </a:p>
          <a:p>
            <a:r>
              <a:rPr lang="en-GB" sz="1600" dirty="0"/>
              <a:t>Si vous pouvez répondre par l</a:t>
            </a:r>
            <a:r>
              <a:rPr lang="en-GB" sz="1600" i="1" dirty="0"/>
              <a:t>'affirmative </a:t>
            </a:r>
            <a:r>
              <a:rPr lang="en-GB" sz="1600" dirty="0"/>
              <a:t>à la plupart de ces questions, vous êtes sur la bonne voie.  Si ce n'est pas encore le cas, ce n'est pas grave. Vous n'en êtes qu'à vos débuts, et c'est en se posant les bonnes questions que les entreprises agroalimentaires intelligentes démarrent. </a:t>
            </a:r>
          </a:p>
        </p:txBody>
      </p:sp>
      <p:pic>
        <p:nvPicPr>
          <p:cNvPr id="3" name="Graphic 2" descr="Badge Question Mark with solid fill">
            <a:extLst>
              <a:ext uri="{FF2B5EF4-FFF2-40B4-BE49-F238E27FC236}">
                <a16:creationId xmlns:a16="http://schemas.microsoft.com/office/drawing/2014/main" id="{E5E2722A-0C49-2BD2-B6E8-60883944D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1296" y="1441191"/>
            <a:ext cx="1457908" cy="1457908"/>
          </a:xfrm>
          <a:prstGeom prst="rect">
            <a:avLst/>
          </a:prstGeom>
        </p:spPr>
      </p:pic>
      <p:pic>
        <p:nvPicPr>
          <p:cNvPr id="5" name="Picture 4">
            <a:extLst>
              <a:ext uri="{FF2B5EF4-FFF2-40B4-BE49-F238E27FC236}">
                <a16:creationId xmlns:a16="http://schemas.microsoft.com/office/drawing/2014/main" id="{A3710FAD-2BA7-5DE8-70B7-52C873BE5987}"/>
              </a:ext>
            </a:extLst>
          </p:cNvPr>
          <p:cNvPicPr>
            <a:picLocks noChangeAspect="1"/>
          </p:cNvPicPr>
          <p:nvPr/>
        </p:nvPicPr>
        <p:blipFill>
          <a:blip r:embed="rId4"/>
          <a:stretch>
            <a:fillRect/>
          </a:stretch>
        </p:blipFill>
        <p:spPr>
          <a:xfrm>
            <a:off x="10740259" y="4601451"/>
            <a:ext cx="1463167" cy="1457070"/>
          </a:xfrm>
          <a:prstGeom prst="rect">
            <a:avLst/>
          </a:prstGeom>
        </p:spPr>
      </p:pic>
      <p:pic>
        <p:nvPicPr>
          <p:cNvPr id="6" name="Picture 5">
            <a:extLst>
              <a:ext uri="{FF2B5EF4-FFF2-40B4-BE49-F238E27FC236}">
                <a16:creationId xmlns:a16="http://schemas.microsoft.com/office/drawing/2014/main" id="{EB6E2881-D1A0-A212-F84F-54261D16E597}"/>
              </a:ext>
            </a:extLst>
          </p:cNvPr>
          <p:cNvPicPr>
            <a:picLocks noChangeAspect="1"/>
          </p:cNvPicPr>
          <p:nvPr/>
        </p:nvPicPr>
        <p:blipFill>
          <a:blip r:embed="rId4"/>
          <a:stretch>
            <a:fillRect/>
          </a:stretch>
        </p:blipFill>
        <p:spPr>
          <a:xfrm>
            <a:off x="10740259" y="2968804"/>
            <a:ext cx="1463167" cy="1457070"/>
          </a:xfrm>
          <a:prstGeom prst="rect">
            <a:avLst/>
          </a:prstGeom>
        </p:spPr>
      </p:pic>
    </p:spTree>
    <p:extLst>
      <p:ext uri="{BB962C8B-B14F-4D97-AF65-F5344CB8AC3E}">
        <p14:creationId xmlns:p14="http://schemas.microsoft.com/office/powerpoint/2010/main" val="107934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8A69-43F0-137E-AF5A-3ADB0BD005D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EF4109D-EB0F-50BD-6DC0-A8BFAC5E7A9B}"/>
              </a:ext>
            </a:extLst>
          </p:cNvPr>
          <p:cNvSpPr>
            <a:spLocks noGrp="1"/>
          </p:cNvSpPr>
          <p:nvPr>
            <p:ph type="body" sz="quarter" idx="27"/>
          </p:nvPr>
        </p:nvSpPr>
        <p:spPr/>
        <p:txBody>
          <a:bodyPr/>
          <a:lstStyle/>
          <a:p>
            <a:r>
              <a:rPr lang="en-GB" noProof="0" dirty="0"/>
              <a:t>IDENTIFIER VOTRE MARCHÉ CIBLE </a:t>
            </a:r>
            <a:endParaRPr lang="en-GB" noProof="0" dirty="0">
              <a:effectLst/>
            </a:endParaRPr>
          </a:p>
        </p:txBody>
      </p:sp>
      <p:sp>
        <p:nvSpPr>
          <p:cNvPr id="12" name="Text Placeholder 2">
            <a:extLst>
              <a:ext uri="{FF2B5EF4-FFF2-40B4-BE49-F238E27FC236}">
                <a16:creationId xmlns:a16="http://schemas.microsoft.com/office/drawing/2014/main" id="{6F1A1F43-CAFB-1D2B-C8DA-D2CB585BF04B}"/>
              </a:ext>
            </a:extLst>
          </p:cNvPr>
          <p:cNvSpPr>
            <a:spLocks noGrp="1"/>
          </p:cNvSpPr>
          <p:nvPr>
            <p:ph type="body" sz="quarter" idx="14"/>
          </p:nvPr>
        </p:nvSpPr>
        <p:spPr>
          <a:xfrm>
            <a:off x="463970" y="1681843"/>
            <a:ext cx="6553909" cy="3698679"/>
          </a:xfrm>
        </p:spPr>
        <p:txBody>
          <a:bodyPr numCol="1"/>
          <a:lstStyle/>
          <a:p>
            <a:pPr>
              <a:buNone/>
            </a:pPr>
            <a:r>
              <a:rPr lang="en-GB" sz="2400" b="1" noProof="0" dirty="0">
                <a:solidFill>
                  <a:srgbClr val="94C7B0"/>
                </a:solidFill>
              </a:rPr>
              <a:t>Comprenez vos clients en profondeur</a:t>
            </a:r>
          </a:p>
          <a:p>
            <a:pPr>
              <a:buNone/>
            </a:pPr>
            <a:endParaRPr lang="en-GB" b="1" noProof="0" dirty="0"/>
          </a:p>
          <a:p>
            <a:r>
              <a:rPr lang="en-GB" noProof="0" dirty="0"/>
              <a:t>Pour entrer en contact avec les bonnes personnes, essayez de comprendre plus que leur âge ou leur lieu de résidence.</a:t>
            </a:r>
          </a:p>
          <a:p>
            <a:br>
              <a:rPr lang="en-GB" noProof="0" dirty="0"/>
            </a:br>
            <a:r>
              <a:rPr lang="en-GB" noProof="0" dirty="0"/>
              <a:t>Réfléchissez au type de personne qu'ils sont - </a:t>
            </a:r>
            <a:r>
              <a:rPr lang="en-GB" b="1" noProof="0" dirty="0"/>
              <a:t>leurs valeurs, leurs habitudes, leur mode de vie, leurs intérêts et leurs comportements</a:t>
            </a:r>
            <a:r>
              <a:rPr lang="en-GB" noProof="0" dirty="0"/>
              <a:t>. </a:t>
            </a:r>
          </a:p>
          <a:p>
            <a:endParaRPr lang="en-GB" noProof="0" dirty="0"/>
          </a:p>
          <a:p>
            <a:r>
              <a:rPr lang="en-GB" noProof="0" dirty="0"/>
              <a:t>Ces éléments influencent la façon dont ils choisissent d'acheter des produits alimentaires et des services, et les raisons pour lesquelles ils le font. </a:t>
            </a:r>
          </a:p>
        </p:txBody>
      </p:sp>
      <p:pic>
        <p:nvPicPr>
          <p:cNvPr id="6" name="Picture 5" descr="Close-up of question mark on a hardwood floor against a wall">
            <a:extLst>
              <a:ext uri="{FF2B5EF4-FFF2-40B4-BE49-F238E27FC236}">
                <a16:creationId xmlns:a16="http://schemas.microsoft.com/office/drawing/2014/main" id="{B0B04889-7E85-59FF-5BBA-06E41CC189E3}"/>
              </a:ext>
            </a:extLst>
          </p:cNvPr>
          <p:cNvPicPr>
            <a:picLocks noChangeAspect="1"/>
          </p:cNvPicPr>
          <p:nvPr/>
        </p:nvPicPr>
        <p:blipFill>
          <a:blip r:embed="rId2"/>
          <a:srcRect l="3805" r="62546"/>
          <a:stretch/>
        </p:blipFill>
        <p:spPr>
          <a:xfrm>
            <a:off x="7482575" y="1419282"/>
            <a:ext cx="3108756" cy="4539031"/>
          </a:xfrm>
          <a:prstGeom prst="rect">
            <a:avLst/>
          </a:prstGeom>
        </p:spPr>
      </p:pic>
    </p:spTree>
    <p:extLst>
      <p:ext uri="{BB962C8B-B14F-4D97-AF65-F5344CB8AC3E}">
        <p14:creationId xmlns:p14="http://schemas.microsoft.com/office/powerpoint/2010/main" val="2547746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IDENTIFIEZ VOTRE MARCHÉ CIBLE </a:t>
            </a:r>
            <a:endParaRPr lang="en-GB" noProof="0" dirty="0">
              <a:effectLst/>
            </a:endParaRPr>
          </a:p>
        </p:txBody>
      </p:sp>
      <p:graphicFrame>
        <p:nvGraphicFramePr>
          <p:cNvPr id="2" name="Diagram 1">
            <a:extLst>
              <a:ext uri="{FF2B5EF4-FFF2-40B4-BE49-F238E27FC236}">
                <a16:creationId xmlns:a16="http://schemas.microsoft.com/office/drawing/2014/main" id="{EDF12B94-099F-10B9-F8DD-C07D42B7BAA7}"/>
              </a:ext>
            </a:extLst>
          </p:cNvPr>
          <p:cNvGraphicFramePr/>
          <p:nvPr>
            <p:extLst>
              <p:ext uri="{D42A27DB-BD31-4B8C-83A1-F6EECF244321}">
                <p14:modId xmlns:p14="http://schemas.microsoft.com/office/powerpoint/2010/main" val="444802682"/>
              </p:ext>
            </p:extLst>
          </p:nvPr>
        </p:nvGraphicFramePr>
        <p:xfrm>
          <a:off x="895812" y="1674796"/>
          <a:ext cx="10400375" cy="3780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3CD58EAE-88FE-7D61-1B11-269CA99F31D8}"/>
              </a:ext>
            </a:extLst>
          </p:cNvPr>
          <p:cNvSpPr txBox="1"/>
          <p:nvPr/>
        </p:nvSpPr>
        <p:spPr>
          <a:xfrm>
            <a:off x="895811" y="5451289"/>
            <a:ext cx="10400375" cy="707886"/>
          </a:xfrm>
          <a:prstGeom prst="rect">
            <a:avLst/>
          </a:prstGeom>
          <a:noFill/>
        </p:spPr>
        <p:txBody>
          <a:bodyPr wrap="square">
            <a:spAutoFit/>
          </a:bodyPr>
          <a:lstStyle/>
          <a:p>
            <a:r>
              <a:rPr lang="en-GB" sz="2000" b="1" noProof="0" dirty="0"/>
              <a:t>N'oubliez pas : </a:t>
            </a:r>
            <a:r>
              <a:rPr lang="en-GB" sz="2000" noProof="0" dirty="0"/>
              <a:t>il n'est pas nécessaire de toucher tout le monde. Vous pouvez même desservir plus d'un groupe de niche - assurez-vous simplement que chaque groupe est clair et accessible.</a:t>
            </a:r>
          </a:p>
        </p:txBody>
      </p:sp>
    </p:spTree>
    <p:extLst>
      <p:ext uri="{BB962C8B-B14F-4D97-AF65-F5344CB8AC3E}">
        <p14:creationId xmlns:p14="http://schemas.microsoft.com/office/powerpoint/2010/main" val="266232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641214"/>
            <a:ext cx="11576536" cy="3762613"/>
          </a:xfrm>
        </p:spPr>
        <p:txBody>
          <a:bodyPr/>
          <a:lstStyle/>
          <a:p>
            <a:pPr>
              <a:buNone/>
            </a:pPr>
            <a:r>
              <a:rPr lang="en-GB" sz="1340" dirty="0"/>
              <a:t>À la fin de ce module, </a:t>
            </a:r>
            <a:r>
              <a:rPr lang="en-GB" sz="1340" b="1" dirty="0"/>
              <a:t>vous serez en mesure de </a:t>
            </a:r>
            <a:r>
              <a:rPr lang="en-GB" sz="1340" dirty="0"/>
              <a:t>:</a:t>
            </a:r>
          </a:p>
          <a:p>
            <a:pPr marL="342900" indent="-342900">
              <a:buAutoNum type="arabicPeriod"/>
            </a:pPr>
            <a:r>
              <a:rPr lang="en-GB" sz="1340" b="1" dirty="0"/>
              <a:t>Comprendre la valeur d'une étude de marché axée sur l'alimentation</a:t>
            </a:r>
            <a:br>
              <a:rPr lang="en-GB" sz="1340" dirty="0"/>
            </a:br>
            <a:r>
              <a:rPr lang="en-GB" sz="1340" dirty="0"/>
              <a:t>Apprendre comment les études permettent d'éviter les erreurs courantes, d'économiser des ressources et de créer des produits alimentaires que les gens veulent vraiment.</a:t>
            </a:r>
          </a:p>
          <a:p>
            <a:pPr marL="342900" indent="-342900">
              <a:buAutoNum type="arabicPeriod"/>
            </a:pPr>
            <a:r>
              <a:rPr lang="en-GB" sz="1340" b="1" dirty="0"/>
              <a:t>Explorer les solutions existantes dans votre niche alimentaire</a:t>
            </a:r>
            <a:br>
              <a:rPr lang="en-GB" sz="1340" dirty="0"/>
            </a:br>
            <a:r>
              <a:rPr lang="en-GB" sz="1340" dirty="0"/>
              <a:t>Apprenez à identifier les entreprises similaires et à comprendre ce qui rend votre idée différente et nécessaire.</a:t>
            </a:r>
          </a:p>
          <a:p>
            <a:pPr marL="342900" indent="-342900">
              <a:buAutoNum type="arabicPeriod"/>
            </a:pPr>
            <a:r>
              <a:rPr lang="en-GB" sz="1340" b="1" dirty="0"/>
              <a:t>Appliquer des méthodes de recherche pratiques</a:t>
            </a:r>
            <a:br>
              <a:rPr lang="en-GB" sz="1340" dirty="0"/>
            </a:br>
            <a:r>
              <a:rPr lang="en-GB" sz="1340" dirty="0"/>
              <a:t>Acquérir des connaissances pratiques sur l'utilisation d'enquêtes, d'entretiens, de groupes de discussion et d'observations pour recueillir des informations utiles.</a:t>
            </a:r>
          </a:p>
          <a:p>
            <a:pPr marL="342900" indent="-342900">
              <a:buAutoNum type="arabicPeriod"/>
            </a:pPr>
            <a:r>
              <a:rPr lang="en-GB" sz="1340" b="1" dirty="0"/>
              <a:t>Testez et affinez votre idée d'entreprise alimentaire dans la vie réelle</a:t>
            </a:r>
            <a:br>
              <a:rPr lang="en-GB" sz="1340" dirty="0"/>
            </a:br>
            <a:r>
              <a:rPr lang="en-GB" sz="1340" dirty="0"/>
              <a:t>Découvrez comment commencer modestement, essayer votre produit avec de vrais clients et apporter des modifications en fonction de ce que vous avez appris.</a:t>
            </a:r>
          </a:p>
          <a:p>
            <a:pPr marL="342900" indent="-342900">
              <a:buAutoNum type="arabicPeriod"/>
            </a:pPr>
            <a:r>
              <a:rPr lang="en-GB" sz="1340" b="1" dirty="0"/>
              <a:t>Définissez votre marché cible</a:t>
            </a:r>
            <a:br>
              <a:rPr lang="en-GB" sz="1340" dirty="0"/>
            </a:br>
            <a:r>
              <a:rPr lang="en-GB" sz="1340" dirty="0"/>
              <a:t>Identifiez le groupe spécifique de personnes qui sont les plus susceptibles d'acheter et d'apprécier vos produits alimentaires et adaptez votre offre à ces personnes.</a:t>
            </a:r>
          </a:p>
          <a:p>
            <a:pPr marL="342900" indent="-342900">
              <a:buAutoNum type="arabicPeriod"/>
            </a:pPr>
            <a:r>
              <a:rPr lang="en-GB" sz="1340" b="1" dirty="0"/>
              <a:t>Évaluez si votre idée est suffisamment solide pour se développer</a:t>
            </a:r>
            <a:br>
              <a:rPr lang="en-GB" sz="1340" dirty="0"/>
            </a:br>
            <a:r>
              <a:rPr lang="en-GB" sz="1340" dirty="0"/>
              <a:t>Utilisez tout ce que vous avez appris - des commentaires des clients aux informations sur les concurrents - pour décider si votre idée d'entreprise alimentaire est prête à aller de l'avant ou si elle nécessite des ajustements.</a:t>
            </a:r>
          </a:p>
          <a:p>
            <a:pPr algn="ctr" fontAlgn="base"/>
            <a:endParaRPr lang="en-GB" sz="1340" dirty="0"/>
          </a:p>
          <a:p>
            <a:pPr algn="ctr"/>
            <a:br>
              <a:rPr lang="en-GB" sz="1340" noProof="0" dirty="0"/>
            </a:br>
            <a:endParaRPr lang="en-GB" sz="1340" noProof="0" dirty="0"/>
          </a:p>
          <a:p>
            <a:pPr algn="ctr"/>
            <a:endParaRPr lang="en-GB" sz="1340"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9" y="215796"/>
            <a:ext cx="11408964" cy="1077218"/>
          </a:xfrm>
          <a:prstGeom prst="rect">
            <a:avLst/>
          </a:prstGeom>
          <a:noFill/>
        </p:spPr>
        <p:txBody>
          <a:bodyPr wrap="square">
            <a:spAutoFit/>
          </a:bodyPr>
          <a:lstStyle/>
          <a:p>
            <a:pPr>
              <a:buNone/>
            </a:pPr>
            <a:r>
              <a:rPr lang="en-GB" sz="3200" b="1" dirty="0"/>
              <a:t>Objectifs d'apprentissage - Étape 2 : explorer et prouver votre idée</a:t>
            </a:r>
          </a:p>
          <a:p>
            <a:pPr>
              <a:buNone/>
            </a:pPr>
            <a:r>
              <a:rPr lang="en-GB" sz="3200" dirty="0"/>
              <a:t>À la fin de l'étape 2, vous serez en mesure de :</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sz="3600" noProof="0" dirty="0">
                <a:solidFill>
                  <a:schemeClr val="bg1"/>
                </a:solidFill>
              </a:rPr>
              <a:t>TROUVER </a:t>
            </a:r>
            <a:r>
              <a:rPr lang="en-GB" dirty="0"/>
              <a:t>VOS CLIENTS</a:t>
            </a:r>
            <a:endParaRPr lang="en-GB" sz="3600" noProof="0" dirty="0">
              <a:solidFill>
                <a:schemeClr val="bg1"/>
              </a:solidFill>
            </a:endParaRPr>
          </a:p>
        </p:txBody>
      </p:sp>
      <p:pic>
        <p:nvPicPr>
          <p:cNvPr id="3" name="Graphic 2" descr="Bullseye with solid fill">
            <a:extLst>
              <a:ext uri="{FF2B5EF4-FFF2-40B4-BE49-F238E27FC236}">
                <a16:creationId xmlns:a16="http://schemas.microsoft.com/office/drawing/2014/main" id="{774F8700-0F8B-8908-5DD3-348AD1123C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26717" y="1192856"/>
            <a:ext cx="1831883" cy="1831883"/>
          </a:xfrm>
          <a:prstGeom prst="rect">
            <a:avLst/>
          </a:prstGeom>
        </p:spPr>
      </p:pic>
      <p:graphicFrame>
        <p:nvGraphicFramePr>
          <p:cNvPr id="2" name="Diagram 1">
            <a:extLst>
              <a:ext uri="{FF2B5EF4-FFF2-40B4-BE49-F238E27FC236}">
                <a16:creationId xmlns:a16="http://schemas.microsoft.com/office/drawing/2014/main" id="{ACA20D5E-22AA-7F8C-4B6A-E2AAB69BE0F3}"/>
              </a:ext>
            </a:extLst>
          </p:cNvPr>
          <p:cNvGraphicFramePr/>
          <p:nvPr>
            <p:extLst>
              <p:ext uri="{D42A27DB-BD31-4B8C-83A1-F6EECF244321}">
                <p14:modId xmlns:p14="http://schemas.microsoft.com/office/powerpoint/2010/main" val="942561475"/>
              </p:ext>
            </p:extLst>
          </p:nvPr>
        </p:nvGraphicFramePr>
        <p:xfrm>
          <a:off x="1044969" y="2513058"/>
          <a:ext cx="10102062" cy="3664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pole tekstowe 12">
            <a:extLst>
              <a:ext uri="{FF2B5EF4-FFF2-40B4-BE49-F238E27FC236}">
                <a16:creationId xmlns:a16="http://schemas.microsoft.com/office/drawing/2014/main" id="{AEBC6B45-D0D3-330B-D78D-8D5DE1FD2CE8}"/>
              </a:ext>
            </a:extLst>
          </p:cNvPr>
          <p:cNvSpPr txBox="1"/>
          <p:nvPr/>
        </p:nvSpPr>
        <p:spPr>
          <a:xfrm>
            <a:off x="601793" y="1638210"/>
            <a:ext cx="8464791" cy="769441"/>
          </a:xfrm>
          <a:prstGeom prst="rect">
            <a:avLst/>
          </a:prstGeom>
          <a:noFill/>
        </p:spPr>
        <p:txBody>
          <a:bodyPr wrap="square">
            <a:spAutoFit/>
          </a:bodyPr>
          <a:lstStyle/>
          <a:p>
            <a:r>
              <a:rPr lang="en-GB" sz="2200" noProof="0" dirty="0"/>
              <a:t>Voici </a:t>
            </a:r>
            <a:r>
              <a:rPr lang="en-GB" sz="2200" b="1" noProof="0" dirty="0"/>
              <a:t>cinq étapes simples </a:t>
            </a:r>
            <a:r>
              <a:rPr lang="en-GB" sz="2200" noProof="0" dirty="0"/>
              <a:t>qui vous aideront à mieux comprendre qui est votre client idéal et comment entrer en contact avec lui de manière significative :</a:t>
            </a:r>
          </a:p>
        </p:txBody>
      </p:sp>
    </p:spTree>
    <p:extLst>
      <p:ext uri="{BB962C8B-B14F-4D97-AF65-F5344CB8AC3E}">
        <p14:creationId xmlns:p14="http://schemas.microsoft.com/office/powerpoint/2010/main" val="174286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38348" y="327691"/>
            <a:ext cx="6768442" cy="720752"/>
          </a:xfrm>
        </p:spPr>
        <p:txBody>
          <a:bodyPr/>
          <a:lstStyle/>
          <a:p>
            <a:r>
              <a:rPr lang="en-GB" sz="3200" noProof="0" dirty="0">
                <a:solidFill>
                  <a:schemeClr val="bg1"/>
                </a:solidFill>
              </a:rPr>
              <a:t>01 </a:t>
            </a:r>
            <a:r>
              <a:rPr kumimoji="0" lang="en-GB" sz="3200" i="0" u="none" strike="noStrike" cap="none" normalizeH="0" baseline="0" noProof="0" dirty="0">
                <a:ln>
                  <a:noFill/>
                </a:ln>
                <a:solidFill>
                  <a:schemeClr val="bg1"/>
                </a:solidFill>
                <a:effectLst/>
                <a:cs typeface="Arial" panose="020B0604020202020204" pitchFamily="34" charset="0"/>
              </a:rPr>
              <a:t>DRESSER LA LISTE DES SOUHAITS DES CLIENTS</a:t>
            </a:r>
            <a:endParaRPr lang="en-GB" sz="3200" noProof="0" dirty="0">
              <a:solidFill>
                <a:schemeClr val="bg1"/>
              </a:solidFill>
            </a:endParaRP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7" y="1543051"/>
            <a:ext cx="7177103" cy="4987258"/>
          </a:xfrm>
        </p:spPr>
        <p:txBody>
          <a:bodyPr/>
          <a:lstStyle/>
          <a:p>
            <a:pPr>
              <a:buNone/>
            </a:pPr>
            <a:r>
              <a:rPr lang="en-GB" dirty="0"/>
              <a:t>Réfléchissez aux types de personnes que vous aimeriez servir avec votre nourriture. Soyez précis. Imaginez leur vie, leurs besoins et leurs goûts.</a:t>
            </a:r>
          </a:p>
          <a:p>
            <a:pPr>
              <a:buNone/>
            </a:pPr>
            <a:endParaRPr lang="en-GB" b="1" dirty="0"/>
          </a:p>
          <a:p>
            <a:pPr>
              <a:buNone/>
            </a:pPr>
            <a:r>
              <a:rPr lang="en-GB" b="1" dirty="0"/>
              <a:t>Posez-vous la question :</a:t>
            </a:r>
          </a:p>
          <a:p>
            <a:pPr marL="342900" indent="-342900">
              <a:buFont typeface="Arial" panose="020B0604020202020204" pitchFamily="34" charset="0"/>
              <a:buChar char="•"/>
            </a:pPr>
            <a:r>
              <a:rPr lang="en-GB" dirty="0"/>
              <a:t>Qui serait enthousiaste à l'idée de goûter à ma cuisine ?</a:t>
            </a:r>
          </a:p>
          <a:p>
            <a:pPr marL="342900" indent="-342900">
              <a:buFont typeface="Arial" panose="020B0604020202020204" pitchFamily="34" charset="0"/>
              <a:buChar char="•"/>
            </a:pPr>
            <a:r>
              <a:rPr lang="en-GB" dirty="0"/>
              <a:t>Quels types de repas ou d'expériences culinaires leur manquent-ils actuellement ?</a:t>
            </a:r>
          </a:p>
          <a:p>
            <a:pPr marL="342900" indent="-342900">
              <a:buFont typeface="Arial" panose="020B0604020202020204" pitchFamily="34" charset="0"/>
              <a:buChar char="•"/>
            </a:pPr>
            <a:r>
              <a:rPr lang="en-GB" dirty="0"/>
              <a:t>S'agit-il de familles, d'employés de bureau, de parents ou de personnes âgées ?</a:t>
            </a:r>
          </a:p>
          <a:p>
            <a:endParaRPr lang="en-GB" dirty="0"/>
          </a:p>
          <a:p>
            <a:r>
              <a:rPr lang="en-GB" b="1" dirty="0"/>
              <a:t>CONSEIL </a:t>
            </a:r>
            <a:r>
              <a:rPr lang="en-GB" dirty="0"/>
              <a:t>: </a:t>
            </a:r>
          </a:p>
          <a:p>
            <a:r>
              <a:rPr lang="en-GB" dirty="0"/>
              <a:t>Écrivez 3 à 5 types de "clients idéaux". Donnez-leur un nom et décrivez leurs habitudes. Cela vous aidera à établir un lien plus personnel avec les personnes que vous souhaitez atteindre.</a:t>
            </a:r>
          </a:p>
        </p:txBody>
      </p:sp>
      <p:sp>
        <p:nvSpPr>
          <p:cNvPr id="12" name="Rectangle 11">
            <a:extLst>
              <a:ext uri="{FF2B5EF4-FFF2-40B4-BE49-F238E27FC236}">
                <a16:creationId xmlns:a16="http://schemas.microsoft.com/office/drawing/2014/main" id="{911E98A0-01F3-03D1-982A-9E5A8DE2F4A1}"/>
              </a:ext>
            </a:extLst>
          </p:cNvPr>
          <p:cNvSpPr/>
          <p:nvPr/>
        </p:nvSpPr>
        <p:spPr>
          <a:xfrm>
            <a:off x="7780539" y="182977"/>
            <a:ext cx="3727944" cy="400110"/>
          </a:xfrm>
          <a:prstGeom prst="rect">
            <a:avLst/>
          </a:prstGeom>
          <a:solidFill>
            <a:srgbClr val="B6D1E1"/>
          </a:solidFill>
        </p:spPr>
        <p:txBody>
          <a:bodyPr wrap="none">
            <a:spAutoFit/>
          </a:bodyPr>
          <a:lstStyle/>
          <a:p>
            <a:r>
              <a:rPr lang="en-GB" sz="2000" noProof="0" dirty="0">
                <a:solidFill>
                  <a:schemeClr val="bg1"/>
                </a:solidFill>
              </a:rPr>
              <a:t>DÉFINISSEZ VOTRE MARCHÉ CIBLE</a:t>
            </a:r>
          </a:p>
        </p:txBody>
      </p:sp>
      <p:pic>
        <p:nvPicPr>
          <p:cNvPr id="4" name="Picture 3" descr="A person holding trays of food&#10;&#10;AI-generated content may be incorrect.">
            <a:extLst>
              <a:ext uri="{FF2B5EF4-FFF2-40B4-BE49-F238E27FC236}">
                <a16:creationId xmlns:a16="http://schemas.microsoft.com/office/drawing/2014/main" id="{DF89D2A9-EC4C-5993-BCF4-9ADAB179D884}"/>
              </a:ext>
            </a:extLst>
          </p:cNvPr>
          <p:cNvPicPr>
            <a:picLocks noChangeAspect="1"/>
          </p:cNvPicPr>
          <p:nvPr/>
        </p:nvPicPr>
        <p:blipFill>
          <a:blip r:embed="rId2"/>
          <a:stretch>
            <a:fillRect/>
          </a:stretch>
        </p:blipFill>
        <p:spPr>
          <a:xfrm>
            <a:off x="8047826" y="1767091"/>
            <a:ext cx="3772601" cy="3772601"/>
          </a:xfrm>
          <a:prstGeom prst="rect">
            <a:avLst/>
          </a:prstGeom>
        </p:spPr>
      </p:pic>
    </p:spTree>
    <p:extLst>
      <p:ext uri="{BB962C8B-B14F-4D97-AF65-F5344CB8AC3E}">
        <p14:creationId xmlns:p14="http://schemas.microsoft.com/office/powerpoint/2010/main" val="4198242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0E6DA-C309-D7AA-30E4-A70340C3FD1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26CE002-5667-265B-C1A2-F676797D526F}"/>
              </a:ext>
            </a:extLst>
          </p:cNvPr>
          <p:cNvSpPr>
            <a:spLocks noGrp="1"/>
          </p:cNvSpPr>
          <p:nvPr>
            <p:ph type="body" sz="quarter" idx="27"/>
          </p:nvPr>
        </p:nvSpPr>
        <p:spPr>
          <a:xfrm>
            <a:off x="816726" y="327691"/>
            <a:ext cx="6891763" cy="720752"/>
          </a:xfrm>
        </p:spPr>
        <p:txBody>
          <a:bodyPr/>
          <a:lstStyle/>
          <a:p>
            <a:r>
              <a:rPr lang="en-GB" sz="3200" dirty="0"/>
              <a:t>01 CRÉER UNE LISTE DE SOUHAITS POUR LES CLIENTS</a:t>
            </a:r>
          </a:p>
        </p:txBody>
      </p:sp>
      <p:sp>
        <p:nvSpPr>
          <p:cNvPr id="3" name="Text Placeholder 2">
            <a:extLst>
              <a:ext uri="{FF2B5EF4-FFF2-40B4-BE49-F238E27FC236}">
                <a16:creationId xmlns:a16="http://schemas.microsoft.com/office/drawing/2014/main" id="{DD0BC509-6034-383C-C2BF-7E0E471A055F}"/>
              </a:ext>
            </a:extLst>
          </p:cNvPr>
          <p:cNvSpPr>
            <a:spLocks noGrp="1"/>
          </p:cNvSpPr>
          <p:nvPr>
            <p:ph type="body" sz="quarter" idx="14"/>
          </p:nvPr>
        </p:nvSpPr>
        <p:spPr>
          <a:xfrm>
            <a:off x="738347" y="1395005"/>
            <a:ext cx="6192801" cy="4987258"/>
          </a:xfrm>
        </p:spPr>
        <p:txBody>
          <a:bodyPr/>
          <a:lstStyle/>
          <a:p>
            <a:pPr>
              <a:buNone/>
            </a:pPr>
            <a:r>
              <a:rPr lang="en-GB" noProof="0" dirty="0"/>
              <a:t>Cette approche est proposée par Lynda Falkenstein, coach d'entreprise, auteur de </a:t>
            </a:r>
          </a:p>
          <a:p>
            <a:pPr>
              <a:buNone/>
            </a:pPr>
            <a:endParaRPr lang="en-GB" i="1" noProof="0" dirty="0"/>
          </a:p>
          <a:p>
            <a:pPr>
              <a:buNone/>
            </a:pPr>
            <a:r>
              <a:rPr lang="en-GB" b="1" i="1" noProof="0" dirty="0" err="1"/>
              <a:t>Nichecraft </a:t>
            </a:r>
            <a:r>
              <a:rPr lang="en-GB" b="1" i="1" noProof="0" dirty="0"/>
              <a:t>: Using Your Specialness to Focus Your Business, Corner Your Market and Make Customers Seek Out</a:t>
            </a:r>
            <a:r>
              <a:rPr lang="en-GB" b="1" noProof="0" dirty="0"/>
              <a:t>.</a:t>
            </a:r>
          </a:p>
          <a:p>
            <a:pPr>
              <a:buNone/>
            </a:pPr>
            <a:endParaRPr lang="en-GB" noProof="0" dirty="0"/>
          </a:p>
          <a:p>
            <a:pPr>
              <a:buNone/>
            </a:pPr>
            <a:r>
              <a:rPr lang="en-GB" noProof="0" dirty="0"/>
              <a:t>Dans son livre, elle présente une méthode pratique pour identifier vos points forts, concentrer votre énergie et attirer les bons clients pour votre entreprise.</a:t>
            </a:r>
          </a:p>
          <a:p>
            <a:pPr>
              <a:buNone/>
            </a:pPr>
            <a:endParaRPr lang="en-GB" noProof="0" dirty="0"/>
          </a:p>
          <a:p>
            <a:r>
              <a:rPr lang="en-GB" noProof="0" dirty="0"/>
              <a:t>Si vous souhaitez explorer sa méthode plus en détail, vous pouvez lire l'ouvrage sur </a:t>
            </a:r>
            <a:r>
              <a:rPr lang="en-GB" b="1" noProof="0" dirty="0">
                <a:solidFill>
                  <a:srgbClr val="94C7B0"/>
                </a:solidFill>
                <a:hlinkClick r:id="rId2">
                  <a:extLst>
                    <a:ext uri="{A12FA001-AC4F-418D-AE19-62706E023703}">
                      <ahyp:hlinkClr xmlns:ahyp="http://schemas.microsoft.com/office/drawing/2018/hyperlinkcolor" val="tx"/>
                    </a:ext>
                  </a:extLst>
                </a:hlinkClick>
              </a:rPr>
              <a:t>Goodreads</a:t>
            </a:r>
            <a:r>
              <a:rPr lang="en-GB" noProof="0" dirty="0"/>
              <a:t>. Il s'agit d'une ressource utile pour tous ceux qui cherchent à créer une entreprise orientée vers un but précis et une direction claire.</a:t>
            </a:r>
          </a:p>
        </p:txBody>
      </p:sp>
      <p:cxnSp>
        <p:nvCxnSpPr>
          <p:cNvPr id="9" name="Straight Connector 8">
            <a:extLst>
              <a:ext uri="{FF2B5EF4-FFF2-40B4-BE49-F238E27FC236}">
                <a16:creationId xmlns:a16="http://schemas.microsoft.com/office/drawing/2014/main" id="{F1551F42-6D9F-CC5F-96F9-ED44D1120435}"/>
              </a:ext>
            </a:extLst>
          </p:cNvPr>
          <p:cNvCxnSpPr>
            <a:cxnSpLocks/>
          </p:cNvCxnSpPr>
          <p:nvPr/>
        </p:nvCxnSpPr>
        <p:spPr>
          <a:xfrm>
            <a:off x="7708490" y="1529442"/>
            <a:ext cx="0" cy="45024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FB908AB-C6C9-B2C1-3A9A-5296F1CF0D5A}"/>
              </a:ext>
            </a:extLst>
          </p:cNvPr>
          <p:cNvSpPr/>
          <p:nvPr/>
        </p:nvSpPr>
        <p:spPr>
          <a:xfrm>
            <a:off x="7780539" y="182977"/>
            <a:ext cx="3727944" cy="400110"/>
          </a:xfrm>
          <a:prstGeom prst="rect">
            <a:avLst/>
          </a:prstGeom>
          <a:solidFill>
            <a:srgbClr val="B6D1E1"/>
          </a:solidFill>
        </p:spPr>
        <p:txBody>
          <a:bodyPr wrap="none">
            <a:spAutoFit/>
          </a:bodyPr>
          <a:lstStyle/>
          <a:p>
            <a:r>
              <a:rPr lang="en-GB" sz="2000" noProof="0" dirty="0">
                <a:solidFill>
                  <a:schemeClr val="bg1"/>
                </a:solidFill>
              </a:rPr>
              <a:t>DÉFINISSEZ VOTRE MARCHÉ CIBLE</a:t>
            </a:r>
          </a:p>
        </p:txBody>
      </p:sp>
      <p:pic>
        <p:nvPicPr>
          <p:cNvPr id="4" name="Obraz 3">
            <a:extLst>
              <a:ext uri="{FF2B5EF4-FFF2-40B4-BE49-F238E27FC236}">
                <a16:creationId xmlns:a16="http://schemas.microsoft.com/office/drawing/2014/main" id="{0B8C8875-9330-7F9D-2D31-CC0B1B4ECAAC}"/>
              </a:ext>
            </a:extLst>
          </p:cNvPr>
          <p:cNvPicPr>
            <a:picLocks noChangeAspect="1"/>
          </p:cNvPicPr>
          <p:nvPr/>
        </p:nvPicPr>
        <p:blipFill>
          <a:blip r:embed="rId3"/>
          <a:stretch>
            <a:fillRect/>
          </a:stretch>
        </p:blipFill>
        <p:spPr>
          <a:xfrm>
            <a:off x="8485677" y="1529442"/>
            <a:ext cx="2967976" cy="4502483"/>
          </a:xfrm>
          <a:prstGeom prst="rect">
            <a:avLst/>
          </a:prstGeom>
        </p:spPr>
      </p:pic>
    </p:spTree>
    <p:extLst>
      <p:ext uri="{BB962C8B-B14F-4D97-AF65-F5344CB8AC3E}">
        <p14:creationId xmlns:p14="http://schemas.microsoft.com/office/powerpoint/2010/main" val="2804207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327691"/>
            <a:ext cx="6805042" cy="720752"/>
          </a:xfrm>
        </p:spPr>
        <p:txBody>
          <a:bodyPr/>
          <a:lstStyle/>
          <a:p>
            <a:r>
              <a:rPr lang="en-GB" sz="3200" noProof="0" dirty="0">
                <a:solidFill>
                  <a:schemeClr val="bg1"/>
                </a:solidFill>
              </a:rPr>
              <a:t>02 CHOISISSEZ VOS DOMAINES D'INTERVENTION</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8" y="1543050"/>
            <a:ext cx="6485407" cy="4672013"/>
          </a:xfrm>
        </p:spPr>
        <p:txBody>
          <a:bodyPr/>
          <a:lstStyle/>
          <a:p>
            <a:pPr>
              <a:buNone/>
            </a:pPr>
            <a:r>
              <a:rPr lang="en-GB" dirty="0"/>
              <a:t>Vous ne pouvez pas servir tout le monde et c'est normal. Il est maintenant temps de réduire votre champ d'action et de vous concentrer sur vos clients les plus réalistes et les plus accessibles.</a:t>
            </a:r>
          </a:p>
          <a:p>
            <a:pPr>
              <a:buNone/>
            </a:pPr>
            <a:endParaRPr lang="en-GB" dirty="0"/>
          </a:p>
          <a:p>
            <a:pPr>
              <a:buNone/>
            </a:pPr>
            <a:r>
              <a:rPr lang="en-GB" b="1" dirty="0"/>
              <a:t>Posez-vous la question :</a:t>
            </a:r>
          </a:p>
          <a:p>
            <a:pPr marL="342900" indent="-342900">
              <a:buFont typeface="Arial" panose="020B0604020202020204" pitchFamily="34" charset="0"/>
              <a:buChar char="•"/>
            </a:pPr>
            <a:r>
              <a:rPr lang="en-GB" dirty="0"/>
              <a:t>À qui ai-je facilement accès en ce moment ?</a:t>
            </a:r>
          </a:p>
          <a:p>
            <a:pPr marL="342900" indent="-342900">
              <a:buFont typeface="Arial" panose="020B0604020202020204" pitchFamily="34" charset="0"/>
              <a:buChar char="•"/>
            </a:pPr>
            <a:r>
              <a:rPr lang="en-GB" dirty="0"/>
              <a:t>Qui a les moyens d'acheter mes produits et qui est susceptible de le faire bientôt ?</a:t>
            </a:r>
          </a:p>
          <a:p>
            <a:pPr marL="342900" indent="-342900">
              <a:buFont typeface="Arial" panose="020B0604020202020204" pitchFamily="34" charset="0"/>
              <a:buChar char="•"/>
            </a:pPr>
            <a:r>
              <a:rPr lang="en-GB" dirty="0"/>
              <a:t>Où ces personnes vivent-elles, font-elles leurs courses ou se réunissent-elles ?</a:t>
            </a:r>
          </a:p>
          <a:p>
            <a:pPr>
              <a:buFont typeface="Arial" panose="020B0604020202020204" pitchFamily="34" charset="0"/>
              <a:buChar char="•"/>
            </a:pPr>
            <a:endParaRPr lang="en-GB" dirty="0"/>
          </a:p>
          <a:p>
            <a:r>
              <a:rPr lang="en-GB" b="1" dirty="0"/>
              <a:t>CONSEIL : </a:t>
            </a:r>
            <a:r>
              <a:rPr lang="en-GB" dirty="0"/>
              <a:t>Commencez par un petit groupe. Vous pourrez toujours vous agrandir par la suite. La concentration vous permet de nouer des relations plus solides et d'apprendre plus rapidement.</a:t>
            </a:r>
          </a:p>
        </p:txBody>
      </p:sp>
      <p:cxnSp>
        <p:nvCxnSpPr>
          <p:cNvPr id="9" name="Straight Connector 8">
            <a:extLst>
              <a:ext uri="{FF2B5EF4-FFF2-40B4-BE49-F238E27FC236}">
                <a16:creationId xmlns:a16="http://schemas.microsoft.com/office/drawing/2014/main" id="{D8C8A88E-749A-99E9-C791-EA5B2872FDAE}"/>
              </a:ext>
            </a:extLst>
          </p:cNvPr>
          <p:cNvCxnSpPr>
            <a:cxnSpLocks/>
          </p:cNvCxnSpPr>
          <p:nvPr/>
        </p:nvCxnSpPr>
        <p:spPr>
          <a:xfrm>
            <a:off x="7371167" y="1543050"/>
            <a:ext cx="0" cy="468562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312D58B-F146-C31A-EB89-45AACECCCDA4}"/>
              </a:ext>
            </a:extLst>
          </p:cNvPr>
          <p:cNvSpPr/>
          <p:nvPr/>
        </p:nvSpPr>
        <p:spPr>
          <a:xfrm>
            <a:off x="7780539" y="182977"/>
            <a:ext cx="3727944" cy="400110"/>
          </a:xfrm>
          <a:prstGeom prst="rect">
            <a:avLst/>
          </a:prstGeom>
          <a:solidFill>
            <a:srgbClr val="B6D1E1"/>
          </a:solidFill>
        </p:spPr>
        <p:txBody>
          <a:bodyPr wrap="none">
            <a:spAutoFit/>
          </a:bodyPr>
          <a:lstStyle/>
          <a:p>
            <a:r>
              <a:rPr lang="en-GB" sz="2000" noProof="0" dirty="0">
                <a:solidFill>
                  <a:schemeClr val="bg1"/>
                </a:solidFill>
              </a:rPr>
              <a:t>DÉFINISSEZ VOTRE MARCHÉ CIBLE</a:t>
            </a:r>
          </a:p>
        </p:txBody>
      </p:sp>
      <p:sp>
        <p:nvSpPr>
          <p:cNvPr id="5" name="TextBox 4">
            <a:extLst>
              <a:ext uri="{FF2B5EF4-FFF2-40B4-BE49-F238E27FC236}">
                <a16:creationId xmlns:a16="http://schemas.microsoft.com/office/drawing/2014/main" id="{27E88EC9-DAC5-4246-610F-44AEF9CBD59C}"/>
              </a:ext>
            </a:extLst>
          </p:cNvPr>
          <p:cNvSpPr txBox="1"/>
          <p:nvPr/>
        </p:nvSpPr>
        <p:spPr>
          <a:xfrm>
            <a:off x="7621771" y="1603434"/>
            <a:ext cx="4357424" cy="2308324"/>
          </a:xfrm>
          <a:prstGeom prst="rect">
            <a:avLst/>
          </a:prstGeom>
          <a:solidFill>
            <a:srgbClr val="B6D1E1"/>
          </a:solidFill>
        </p:spPr>
        <p:txBody>
          <a:bodyPr wrap="square">
            <a:spAutoFit/>
          </a:bodyPr>
          <a:lstStyle/>
          <a:p>
            <a:r>
              <a:rPr lang="en-GB" sz="1600" b="1" dirty="0"/>
              <a:t>Trouvez les personnes qui ont besoin (et qui veulent) de votre nourriture</a:t>
            </a:r>
            <a:br>
              <a:rPr lang="en-GB" sz="1600" dirty="0"/>
            </a:br>
            <a:r>
              <a:rPr lang="en-GB" sz="1600" b="1" dirty="0"/>
              <a:t>CONSEIL : </a:t>
            </a:r>
            <a:r>
              <a:rPr lang="en-GB" sz="1600" dirty="0"/>
              <a:t>Commencez près de chez vous.</a:t>
            </a:r>
            <a:br>
              <a:rPr lang="en-GB" sz="1600" dirty="0"/>
            </a:br>
            <a:r>
              <a:rPr lang="en-GB" sz="1600" dirty="0"/>
              <a:t>Faites le tour de votre communauté, de votre quartier ou de vos réseaux. Qui a déjà envie du type de nourriture que vous préparez ? Concentrez-vous sur les personnes auxquelles vous avez déjà accès et en qui vous avez confiance.</a:t>
            </a:r>
            <a:endParaRPr lang="en-IE" sz="1600" dirty="0"/>
          </a:p>
        </p:txBody>
      </p:sp>
      <p:sp>
        <p:nvSpPr>
          <p:cNvPr id="10" name="TextBox 9">
            <a:extLst>
              <a:ext uri="{FF2B5EF4-FFF2-40B4-BE49-F238E27FC236}">
                <a16:creationId xmlns:a16="http://schemas.microsoft.com/office/drawing/2014/main" id="{FD87E68B-9402-68C0-8779-65F1CE4A709F}"/>
              </a:ext>
            </a:extLst>
          </p:cNvPr>
          <p:cNvSpPr txBox="1"/>
          <p:nvPr/>
        </p:nvSpPr>
        <p:spPr>
          <a:xfrm>
            <a:off x="7677869" y="4015655"/>
            <a:ext cx="4301324" cy="2062103"/>
          </a:xfrm>
          <a:prstGeom prst="rect">
            <a:avLst/>
          </a:prstGeom>
          <a:solidFill>
            <a:srgbClr val="B6D1E1"/>
          </a:solidFill>
        </p:spPr>
        <p:txBody>
          <a:bodyPr wrap="square">
            <a:spAutoFit/>
          </a:bodyPr>
          <a:lstStyle/>
          <a:p>
            <a:r>
              <a:rPr lang="en-GB" sz="1600" b="1" dirty="0"/>
              <a:t>Vérifiez si votre idée est pertinente</a:t>
            </a:r>
            <a:br>
              <a:rPr lang="en-GB" sz="1600" dirty="0"/>
            </a:br>
            <a:r>
              <a:rPr lang="en-GB" sz="1600" b="1" dirty="0"/>
              <a:t>CONSEIL : </a:t>
            </a:r>
            <a:r>
              <a:rPr lang="en-GB" sz="1600" dirty="0"/>
              <a:t>Faites correspondre vos produits alimentaires à leurs besoins.</a:t>
            </a:r>
            <a:br>
              <a:rPr lang="en-GB" sz="1600" dirty="0"/>
            </a:br>
            <a:r>
              <a:rPr lang="en-GB" sz="1600" dirty="0"/>
              <a:t>Votre produit résout-il un problème alimentaire réel ? Son prix est-il adapté à votre public ? Pouvez-vous les atteindre facilement ? Si quelque chose ne correspond pas, modifiez et testez à nouveau.</a:t>
            </a:r>
            <a:endParaRPr lang="en-IE" sz="1600" dirty="0"/>
          </a:p>
        </p:txBody>
      </p:sp>
    </p:spTree>
    <p:extLst>
      <p:ext uri="{BB962C8B-B14F-4D97-AF65-F5344CB8AC3E}">
        <p14:creationId xmlns:p14="http://schemas.microsoft.com/office/powerpoint/2010/main" val="3894945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327691"/>
            <a:ext cx="10907188" cy="720752"/>
          </a:xfrm>
        </p:spPr>
        <p:txBody>
          <a:bodyPr/>
          <a:lstStyle/>
          <a:p>
            <a:r>
              <a:rPr lang="en-GB" sz="3600" noProof="0" dirty="0">
                <a:solidFill>
                  <a:schemeClr val="bg1"/>
                </a:solidFill>
              </a:rPr>
              <a:t>02 CHOISIR L'OBJECTIF À ATTEINDRE</a:t>
            </a:r>
          </a:p>
        </p:txBody>
      </p:sp>
      <p:sp>
        <p:nvSpPr>
          <p:cNvPr id="6" name="Rectangle 5">
            <a:extLst>
              <a:ext uri="{FF2B5EF4-FFF2-40B4-BE49-F238E27FC236}">
                <a16:creationId xmlns:a16="http://schemas.microsoft.com/office/drawing/2014/main" id="{86356628-FC25-B291-CB92-6ECACCCF7920}"/>
              </a:ext>
            </a:extLst>
          </p:cNvPr>
          <p:cNvSpPr/>
          <p:nvPr/>
        </p:nvSpPr>
        <p:spPr>
          <a:xfrm>
            <a:off x="7989091" y="182977"/>
            <a:ext cx="3386183" cy="400110"/>
          </a:xfrm>
          <a:prstGeom prst="rect">
            <a:avLst/>
          </a:prstGeom>
          <a:solidFill>
            <a:srgbClr val="B6D1E1"/>
          </a:solidFill>
        </p:spPr>
        <p:txBody>
          <a:bodyPr wrap="none">
            <a:spAutoFit/>
          </a:bodyPr>
          <a:lstStyle/>
          <a:p>
            <a:r>
              <a:rPr lang="en-GB" sz="2000" noProof="0" dirty="0">
                <a:solidFill>
                  <a:schemeClr val="bg1"/>
                </a:solidFill>
              </a:rPr>
              <a:t>DÉFINIR VOTRE MARCHÉ CIBLE</a:t>
            </a:r>
          </a:p>
        </p:txBody>
      </p:sp>
      <p:graphicFrame>
        <p:nvGraphicFramePr>
          <p:cNvPr id="2" name="Diagram 1">
            <a:extLst>
              <a:ext uri="{FF2B5EF4-FFF2-40B4-BE49-F238E27FC236}">
                <a16:creationId xmlns:a16="http://schemas.microsoft.com/office/drawing/2014/main" id="{BE8BF92E-6116-4800-B127-EE087DB8AF43}"/>
              </a:ext>
            </a:extLst>
          </p:cNvPr>
          <p:cNvGraphicFramePr/>
          <p:nvPr>
            <p:extLst>
              <p:ext uri="{D42A27DB-BD31-4B8C-83A1-F6EECF244321}">
                <p14:modId xmlns:p14="http://schemas.microsoft.com/office/powerpoint/2010/main" val="2993312307"/>
              </p:ext>
            </p:extLst>
          </p:nvPr>
        </p:nvGraphicFramePr>
        <p:xfrm>
          <a:off x="816725" y="1408176"/>
          <a:ext cx="9470275"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13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371574" y="318982"/>
            <a:ext cx="7257135" cy="720752"/>
          </a:xfrm>
        </p:spPr>
        <p:txBody>
          <a:bodyPr/>
          <a:lstStyle/>
          <a:p>
            <a:r>
              <a:rPr lang="en-GB" sz="3200" noProof="0" dirty="0">
                <a:solidFill>
                  <a:schemeClr val="bg1"/>
                </a:solidFill>
              </a:rPr>
              <a:t>03 </a:t>
            </a:r>
            <a:r>
              <a:rPr kumimoji="0" lang="en-GB" sz="3200" i="0" u="none" strike="noStrike" cap="none" normalizeH="0" baseline="0" noProof="0" dirty="0">
                <a:ln>
                  <a:noFill/>
                </a:ln>
                <a:solidFill>
                  <a:schemeClr val="bg1"/>
                </a:solidFill>
                <a:effectLst/>
                <a:cs typeface="Arial" panose="020B0604020202020204" pitchFamily="34" charset="0"/>
              </a:rPr>
              <a:t>COMPRENDRE COMMENT VOTRE CLIENT VOIT LE MONDE</a:t>
            </a:r>
            <a:endParaRPr lang="en-GB" sz="3200" noProof="0" dirty="0">
              <a:solidFill>
                <a:schemeClr val="bg1"/>
              </a:solidFill>
            </a:endParaRP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609322" y="1369639"/>
            <a:ext cx="11082079" cy="3722893"/>
          </a:xfrm>
        </p:spPr>
        <p:txBody>
          <a:bodyPr/>
          <a:lstStyle/>
          <a:p>
            <a:pPr>
              <a:buNone/>
            </a:pPr>
            <a:r>
              <a:rPr lang="en-GB" sz="1600" dirty="0"/>
              <a:t>Pour créer une entreprise alimentaire digne de ce nom, il ne s'agit pas de savoir ce que vous voulez cuisiner, mais ce que </a:t>
            </a:r>
            <a:r>
              <a:rPr lang="en-GB" sz="1600" i="1" dirty="0"/>
              <a:t>votre client </a:t>
            </a:r>
            <a:r>
              <a:rPr lang="en-GB" sz="1600" dirty="0"/>
              <a:t>veut manger.  Réfléchissez à la manière dont vos produits s'intègrent dans leur vie quotidienne. Aujourd'hui, de nombreuses personnes sont désireuses de goûter aux plats du monde entier, mais ne savent pas par où commencer, ni à qui faire confiance.</a:t>
            </a:r>
          </a:p>
          <a:p>
            <a:pPr>
              <a:buNone/>
            </a:pPr>
            <a:endParaRPr lang="en-GB" sz="1600" dirty="0"/>
          </a:p>
          <a:p>
            <a:pPr>
              <a:buNone/>
            </a:pPr>
            <a:r>
              <a:rPr lang="en-GB" sz="1600" b="1" dirty="0"/>
              <a:t>C'est là que vous intervenez.</a:t>
            </a:r>
            <a:br>
              <a:rPr lang="en-GB" sz="1600" dirty="0"/>
            </a:br>
            <a:r>
              <a:rPr lang="en-GB" sz="1600" dirty="0"/>
              <a:t>Vous apportez un patrimoine culinaire unique. Qu'il s'agisse de pains plats syriens, de ragoûts d'Afrique de l'Ouest, de snacks philippins ou de pâtisseries roumaines, vous avez quelque chose de spécial à offrir. Mais pour réussir, vous devez d'abord comprendre ce que votre client recherche vraiment.</a:t>
            </a:r>
          </a:p>
          <a:p>
            <a:pPr>
              <a:buNone/>
            </a:pPr>
            <a:endParaRPr lang="en-GB" sz="1600" dirty="0"/>
          </a:p>
          <a:p>
            <a:pPr>
              <a:buNone/>
            </a:pPr>
            <a:r>
              <a:rPr lang="en-GB" sz="1600" b="1" dirty="0"/>
              <a:t>Posez-lui des questions telles que : "Êtes-vous prêt à essayer de nouveaux plats ?</a:t>
            </a:r>
            <a:endParaRPr lang="en-GB" sz="1600" dirty="0"/>
          </a:p>
          <a:p>
            <a:pPr>
              <a:buFont typeface="Arial" panose="020B0604020202020204" pitchFamily="34" charset="0"/>
              <a:buChar char="•"/>
            </a:pPr>
            <a:r>
              <a:rPr lang="en-GB" sz="1600" dirty="0"/>
              <a:t>"Êtes-vous ouvert à l'idée d'essayer de nouveaux plats issus d'autres cultures ?"</a:t>
            </a:r>
          </a:p>
          <a:p>
            <a:pPr>
              <a:buFont typeface="Arial" panose="020B0604020202020204" pitchFamily="34" charset="0"/>
              <a:buChar char="•"/>
            </a:pPr>
            <a:r>
              <a:rPr lang="en-GB" sz="1600" dirty="0"/>
              <a:t>"Quelles sont les saveurs ou les expériences alimentaires qui vous manquent ou auxquelles vous aimeriez avoir accès ?</a:t>
            </a:r>
          </a:p>
          <a:p>
            <a:pPr>
              <a:buFont typeface="Arial" panose="020B0604020202020204" pitchFamily="34" charset="0"/>
              <a:buChar char="•"/>
            </a:pPr>
            <a:r>
              <a:rPr lang="en-GB" sz="1600" dirty="0"/>
              <a:t>"Qu'est-ce qui vous empêche d'essayer des plats d'autres régions du monde ?"</a:t>
            </a:r>
          </a:p>
          <a:p>
            <a:pPr>
              <a:buFont typeface="Arial" panose="020B0604020202020204" pitchFamily="34" charset="0"/>
              <a:buChar char="•"/>
            </a:pPr>
            <a:endParaRPr lang="en-GB" sz="1600" dirty="0"/>
          </a:p>
          <a:p>
            <a:r>
              <a:rPr lang="en-GB" sz="1600" b="1" dirty="0"/>
              <a:t>En écoutant attentivement, vous trouverez des occasions de vous rapprocher.</a:t>
            </a:r>
            <a:br>
              <a:rPr lang="en-GB" sz="1600" dirty="0"/>
            </a:br>
            <a:r>
              <a:rPr lang="en-GB" sz="1600" dirty="0"/>
              <a:t>Il peut s'agir de proposer des versions plus douces de plats traditionnels, d'expliquer clairement les ingrédients ou de partager une histoire personnelle qui suscite la confiance.</a:t>
            </a:r>
          </a:p>
        </p:txBody>
      </p:sp>
      <p:sp>
        <p:nvSpPr>
          <p:cNvPr id="9" name="Rectangle 8">
            <a:extLst>
              <a:ext uri="{FF2B5EF4-FFF2-40B4-BE49-F238E27FC236}">
                <a16:creationId xmlns:a16="http://schemas.microsoft.com/office/drawing/2014/main" id="{C9AB44E2-CA10-D0C0-5362-C3DA3343B398}"/>
              </a:ext>
            </a:extLst>
          </p:cNvPr>
          <p:cNvSpPr/>
          <p:nvPr/>
        </p:nvSpPr>
        <p:spPr>
          <a:xfrm>
            <a:off x="7458322" y="88149"/>
            <a:ext cx="4433778" cy="461665"/>
          </a:xfrm>
          <a:prstGeom prst="rect">
            <a:avLst/>
          </a:prstGeom>
          <a:solidFill>
            <a:srgbClr val="B6D1E1"/>
          </a:solidFill>
        </p:spPr>
        <p:txBody>
          <a:bodyPr wrap="none">
            <a:spAutoFit/>
          </a:bodyPr>
          <a:lstStyle/>
          <a:p>
            <a:r>
              <a:rPr lang="en-GB" sz="2400" noProof="0" dirty="0">
                <a:solidFill>
                  <a:schemeClr val="bg1"/>
                </a:solidFill>
              </a:rPr>
              <a:t>DÉFINISSEZ VOTRE MARCHÉ CIBLE</a:t>
            </a:r>
          </a:p>
        </p:txBody>
      </p:sp>
    </p:spTree>
    <p:extLst>
      <p:ext uri="{BB962C8B-B14F-4D97-AF65-F5344CB8AC3E}">
        <p14:creationId xmlns:p14="http://schemas.microsoft.com/office/powerpoint/2010/main" val="982811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AD57-C26D-8D16-A720-7FED054175F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E20CCF3-7B44-C454-4CE2-02601CC3BDB3}"/>
              </a:ext>
            </a:extLst>
          </p:cNvPr>
          <p:cNvSpPr>
            <a:spLocks noGrp="1"/>
          </p:cNvSpPr>
          <p:nvPr>
            <p:ph type="body" sz="quarter" idx="27"/>
          </p:nvPr>
        </p:nvSpPr>
        <p:spPr>
          <a:xfrm>
            <a:off x="800396" y="327690"/>
            <a:ext cx="6810895" cy="720752"/>
          </a:xfrm>
        </p:spPr>
        <p:txBody>
          <a:bodyPr/>
          <a:lstStyle/>
          <a:p>
            <a:r>
              <a:rPr lang="en-GB" sz="3200" noProof="0" dirty="0">
                <a:solidFill>
                  <a:schemeClr val="bg1"/>
                </a:solidFill>
              </a:rPr>
              <a:t>03 </a:t>
            </a:r>
            <a:r>
              <a:rPr kumimoji="0" lang="en-GB" sz="3200" i="0" u="none" strike="noStrike" cap="none" normalizeH="0" baseline="0" noProof="0" dirty="0">
                <a:ln>
                  <a:noFill/>
                </a:ln>
                <a:solidFill>
                  <a:schemeClr val="bg1"/>
                </a:solidFill>
                <a:effectLst/>
                <a:cs typeface="Arial" panose="020B0604020202020204" pitchFamily="34" charset="0"/>
              </a:rPr>
              <a:t>COMPRENDRE COMMENT VOTRE CLIENT VOIT LE MONDE</a:t>
            </a:r>
            <a:endParaRPr lang="en-GB" sz="3200" noProof="0" dirty="0">
              <a:solidFill>
                <a:schemeClr val="bg1"/>
              </a:solidFill>
            </a:endParaRPr>
          </a:p>
        </p:txBody>
      </p:sp>
      <p:sp>
        <p:nvSpPr>
          <p:cNvPr id="3" name="Text Placeholder 2">
            <a:extLst>
              <a:ext uri="{FF2B5EF4-FFF2-40B4-BE49-F238E27FC236}">
                <a16:creationId xmlns:a16="http://schemas.microsoft.com/office/drawing/2014/main" id="{81BB6069-5009-5B1E-C57F-4B4D143B793B}"/>
              </a:ext>
            </a:extLst>
          </p:cNvPr>
          <p:cNvSpPr>
            <a:spLocks noGrp="1"/>
          </p:cNvSpPr>
          <p:nvPr>
            <p:ph type="body" sz="quarter" idx="14"/>
          </p:nvPr>
        </p:nvSpPr>
        <p:spPr>
          <a:xfrm>
            <a:off x="351271" y="1291102"/>
            <a:ext cx="11469155" cy="3722893"/>
          </a:xfrm>
        </p:spPr>
        <p:txBody>
          <a:bodyPr/>
          <a:lstStyle/>
          <a:p>
            <a:pPr>
              <a:buNone/>
            </a:pPr>
            <a:r>
              <a:rPr lang="en-GB" sz="1800" b="1" dirty="0"/>
              <a:t>LEARNING FROM Ihsaan's Moroccan Catering Business (UK)</a:t>
            </a:r>
          </a:p>
          <a:p>
            <a:pPr>
              <a:buNone/>
            </a:pPr>
            <a:r>
              <a:rPr lang="en-GB" sz="1800" dirty="0"/>
              <a:t>Ihsaan, originaire du Maroc, s'est installée au Royaume-Uni pour rejoindre son mari. Après avoir passé des années à élever ses enfants et à gérer son foyer, elle a décidé de suivre sa passion de longue date : partager les riches saveurs de la cuisine marocaine par le biais de sa propre entreprise de restauration.</a:t>
            </a:r>
          </a:p>
          <a:p>
            <a:pPr>
              <a:buNone/>
            </a:pPr>
            <a:endParaRPr lang="en-GB" sz="1800" dirty="0"/>
          </a:p>
          <a:p>
            <a:pPr>
              <a:buNone/>
            </a:pPr>
            <a:r>
              <a:rPr lang="en-GB" sz="1800" dirty="0"/>
              <a:t>Au fil des conversations, des recherches et des parrainages, Ihsaan a découvert que de nombreux habitants de sa région étaient impatients de goûter à la cuisine marocaine authentique, mais qu'ils ne savaient pas où la trouver.  Elle a donc conçu son offre pour répondre à cette demande, en proposant des plats savoureux, préparés à la maison et enracinés dans la culture marocaine.</a:t>
            </a:r>
          </a:p>
          <a:p>
            <a:pPr>
              <a:buNone/>
            </a:pPr>
            <a:endParaRPr lang="en-GB" sz="1800" dirty="0"/>
          </a:p>
          <a:p>
            <a:pPr>
              <a:buNone/>
            </a:pPr>
            <a:r>
              <a:rPr lang="en-GB" sz="1800" b="1" dirty="0"/>
              <a:t>Que pouvons-nous apprendre d'Ihsaan ?</a:t>
            </a:r>
            <a:endParaRPr lang="en-GB" sz="1800" dirty="0"/>
          </a:p>
          <a:p>
            <a:pPr marL="342900" indent="-342900">
              <a:buFont typeface="Arial" panose="020B0604020202020204" pitchFamily="34" charset="0"/>
              <a:buChar char="•"/>
            </a:pPr>
            <a:r>
              <a:rPr lang="en-GB" sz="1800" dirty="0"/>
              <a:t>Elle </a:t>
            </a:r>
            <a:r>
              <a:rPr lang="en-GB" sz="1800" b="1" dirty="0"/>
              <a:t>a écouté </a:t>
            </a:r>
            <a:r>
              <a:rPr lang="en-GB" sz="1800" dirty="0"/>
              <a:t>sa communauté avant de se lancer.</a:t>
            </a:r>
          </a:p>
          <a:p>
            <a:pPr marL="342900" indent="-342900">
              <a:buFont typeface="Arial" panose="020B0604020202020204" pitchFamily="34" charset="0"/>
              <a:buChar char="•"/>
            </a:pPr>
            <a:r>
              <a:rPr lang="en-GB" sz="1800" b="1" dirty="0"/>
              <a:t>Elle a utilisé la formation </a:t>
            </a:r>
            <a:r>
              <a:rPr lang="en-GB" sz="1800" dirty="0"/>
              <a:t>pour renforcer la confiance et les compétences commerciales.</a:t>
            </a:r>
          </a:p>
          <a:p>
            <a:pPr marL="342900" indent="-342900">
              <a:buFont typeface="Arial" panose="020B0604020202020204" pitchFamily="34" charset="0"/>
              <a:buChar char="•"/>
            </a:pPr>
            <a:r>
              <a:rPr lang="en-GB" sz="1800" dirty="0"/>
              <a:t>Elle n'a pas essayé de servir tout le monde - elle s'est </a:t>
            </a:r>
            <a:r>
              <a:rPr lang="en-GB" sz="1800" b="1" dirty="0"/>
              <a:t>concentrée </a:t>
            </a:r>
            <a:r>
              <a:rPr lang="en-GB" sz="1800" dirty="0"/>
              <a:t>sur ceux qui appréciaient vraiment son offre.</a:t>
            </a:r>
          </a:p>
          <a:p>
            <a:pPr marL="342900" indent="-342900">
              <a:buFont typeface="Arial" panose="020B0604020202020204" pitchFamily="34" charset="0"/>
              <a:buChar char="•"/>
            </a:pPr>
            <a:r>
              <a:rPr lang="en-GB" sz="1800" dirty="0"/>
              <a:t>Elle a prouvé qu'avec de la </a:t>
            </a:r>
            <a:r>
              <a:rPr lang="en-GB" sz="1800" b="1" dirty="0"/>
              <a:t>passion, de la préparation et du soutien</a:t>
            </a:r>
            <a:r>
              <a:rPr lang="en-GB" sz="1800" dirty="0"/>
              <a:t>, un rêve personnel peut devenir une véritable entreprise.</a:t>
            </a:r>
          </a:p>
          <a:p>
            <a:r>
              <a:rPr lang="en-GB" sz="1800" dirty="0">
                <a:hlinkClick r:id="rId2"/>
              </a:rPr>
              <a:t>D'une femme au foyer à un chef d'entreprise : le parcours culinaire d'Ihsaan - 3 Kitchens</a:t>
            </a:r>
            <a:endParaRPr lang="en-GB" sz="1800" dirty="0"/>
          </a:p>
          <a:p>
            <a:pPr>
              <a:buNone/>
            </a:pPr>
            <a:endParaRPr lang="en-GB" sz="1800" dirty="0"/>
          </a:p>
        </p:txBody>
      </p:sp>
      <p:sp>
        <p:nvSpPr>
          <p:cNvPr id="9" name="Rectangle 8">
            <a:extLst>
              <a:ext uri="{FF2B5EF4-FFF2-40B4-BE49-F238E27FC236}">
                <a16:creationId xmlns:a16="http://schemas.microsoft.com/office/drawing/2014/main" id="{08F58C06-A8B1-3C23-7D46-EF968EB71C49}"/>
              </a:ext>
            </a:extLst>
          </p:cNvPr>
          <p:cNvSpPr/>
          <p:nvPr/>
        </p:nvSpPr>
        <p:spPr>
          <a:xfrm>
            <a:off x="7780539" y="127635"/>
            <a:ext cx="3727944" cy="400110"/>
          </a:xfrm>
          <a:prstGeom prst="rect">
            <a:avLst/>
          </a:prstGeom>
          <a:solidFill>
            <a:srgbClr val="B6D1E1"/>
          </a:solidFill>
        </p:spPr>
        <p:txBody>
          <a:bodyPr wrap="none">
            <a:spAutoFit/>
          </a:bodyPr>
          <a:lstStyle/>
          <a:p>
            <a:r>
              <a:rPr lang="en-GB" sz="2000" noProof="0" dirty="0">
                <a:solidFill>
                  <a:schemeClr val="bg1"/>
                </a:solidFill>
              </a:rPr>
              <a:t>DÉFINISSEZ VOTRE MARCHÉ CIBLE</a:t>
            </a:r>
          </a:p>
        </p:txBody>
      </p:sp>
    </p:spTree>
    <p:extLst>
      <p:ext uri="{BB962C8B-B14F-4D97-AF65-F5344CB8AC3E}">
        <p14:creationId xmlns:p14="http://schemas.microsoft.com/office/powerpoint/2010/main" val="1663263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202809" y="361588"/>
            <a:ext cx="10907188" cy="720752"/>
          </a:xfrm>
        </p:spPr>
        <p:txBody>
          <a:bodyPr/>
          <a:lstStyle/>
          <a:p>
            <a:r>
              <a:rPr lang="en-GB" sz="3600" noProof="0" dirty="0">
                <a:solidFill>
                  <a:schemeClr val="bg1"/>
                </a:solidFill>
              </a:rPr>
              <a:t>04 RASSEMBLEZ</a:t>
            </a:r>
            <a:r>
              <a:rPr kumimoji="0" lang="en-GB" i="0" u="none" strike="noStrike" cap="none" normalizeH="0" baseline="0" noProof="0" dirty="0">
                <a:ln>
                  <a:noFill/>
                </a:ln>
                <a:solidFill>
                  <a:schemeClr val="bg1"/>
                </a:solidFill>
                <a:effectLst/>
                <a:cs typeface="Arial" panose="020B0604020202020204" pitchFamily="34" charset="0"/>
              </a:rPr>
              <a:t> VOS CONNAISSANCES </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561046" y="1368517"/>
            <a:ext cx="10996522" cy="1020154"/>
          </a:xfrm>
        </p:spPr>
        <p:txBody>
          <a:bodyPr/>
          <a:lstStyle/>
          <a:p>
            <a:pPr>
              <a:buNone/>
            </a:pPr>
            <a:r>
              <a:rPr lang="en-GB" dirty="0"/>
              <a:t>Il est maintenant temps de transformer tout ce que vous avez appris sur vous-même, sur vos produits et sur vos clients en une véritable idée d'entreprise, à la fois utile et pratique.</a:t>
            </a:r>
          </a:p>
          <a:p>
            <a:r>
              <a:rPr lang="en-GB" dirty="0"/>
              <a:t>Un projet d'entreprise alimentaire solide présente souvent les cinq qualités suivantes :</a:t>
            </a:r>
          </a:p>
        </p:txBody>
      </p:sp>
      <p:sp>
        <p:nvSpPr>
          <p:cNvPr id="2" name="Rectangle 8">
            <a:extLst>
              <a:ext uri="{FF2B5EF4-FFF2-40B4-BE49-F238E27FC236}">
                <a16:creationId xmlns:a16="http://schemas.microsoft.com/office/drawing/2014/main" id="{BA08F60E-07C9-CEF3-3AF7-8228A16BCC7C}"/>
              </a:ext>
            </a:extLst>
          </p:cNvPr>
          <p:cNvSpPr/>
          <p:nvPr/>
        </p:nvSpPr>
        <p:spPr>
          <a:xfrm>
            <a:off x="7780539" y="87552"/>
            <a:ext cx="3727944" cy="400110"/>
          </a:xfrm>
          <a:prstGeom prst="rect">
            <a:avLst/>
          </a:prstGeom>
          <a:solidFill>
            <a:srgbClr val="B6D1E1"/>
          </a:solidFill>
        </p:spPr>
        <p:txBody>
          <a:bodyPr wrap="none">
            <a:spAutoFit/>
          </a:bodyPr>
          <a:lstStyle/>
          <a:p>
            <a:r>
              <a:rPr lang="en-GB" sz="2000" noProof="0" dirty="0">
                <a:solidFill>
                  <a:schemeClr val="bg1"/>
                </a:solidFill>
              </a:rPr>
              <a:t>DÉFINISSEZ VOTRE MARCHÉ CIBLE</a:t>
            </a:r>
          </a:p>
        </p:txBody>
      </p:sp>
      <p:grpSp>
        <p:nvGrpSpPr>
          <p:cNvPr id="5" name="Grupa 4">
            <a:extLst>
              <a:ext uri="{FF2B5EF4-FFF2-40B4-BE49-F238E27FC236}">
                <a16:creationId xmlns:a16="http://schemas.microsoft.com/office/drawing/2014/main" id="{D3A83B46-3295-24A4-06D2-4B2FFC7FBC22}"/>
              </a:ext>
            </a:extLst>
          </p:cNvPr>
          <p:cNvGrpSpPr/>
          <p:nvPr/>
        </p:nvGrpSpPr>
        <p:grpSpPr>
          <a:xfrm>
            <a:off x="77583" y="2687557"/>
            <a:ext cx="2568289" cy="2398757"/>
            <a:chOff x="256822" y="1563913"/>
            <a:chExt cx="2568289" cy="2398757"/>
          </a:xfrm>
        </p:grpSpPr>
        <p:sp>
          <p:nvSpPr>
            <p:cNvPr id="6" name="Freeform 175">
              <a:extLst>
                <a:ext uri="{FF2B5EF4-FFF2-40B4-BE49-F238E27FC236}">
                  <a16:creationId xmlns:a16="http://schemas.microsoft.com/office/drawing/2014/main" id="{61528792-B379-4834-4760-B66375DF5E69}"/>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8" name="Freeform 176">
              <a:extLst>
                <a:ext uri="{FF2B5EF4-FFF2-40B4-BE49-F238E27FC236}">
                  <a16:creationId xmlns:a16="http://schemas.microsoft.com/office/drawing/2014/main" id="{3DF76C04-5744-B1F6-8626-EFC2F69ED2D2}"/>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9" name="Freeform 177">
              <a:extLst>
                <a:ext uri="{FF2B5EF4-FFF2-40B4-BE49-F238E27FC236}">
                  <a16:creationId xmlns:a16="http://schemas.microsoft.com/office/drawing/2014/main" id="{65BF3B5C-394F-449C-1000-C5D29101A395}"/>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1" name="Freeform 178">
              <a:extLst>
                <a:ext uri="{FF2B5EF4-FFF2-40B4-BE49-F238E27FC236}">
                  <a16:creationId xmlns:a16="http://schemas.microsoft.com/office/drawing/2014/main" id="{6B279923-3933-7C7A-019C-F1365FC7734B}"/>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12" name="Freeform 179">
              <a:extLst>
                <a:ext uri="{FF2B5EF4-FFF2-40B4-BE49-F238E27FC236}">
                  <a16:creationId xmlns:a16="http://schemas.microsoft.com/office/drawing/2014/main" id="{361AE840-68C9-5217-0699-7008372817FD}"/>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3" name="CuadroTexto 553">
              <a:extLst>
                <a:ext uri="{FF2B5EF4-FFF2-40B4-BE49-F238E27FC236}">
                  <a16:creationId xmlns:a16="http://schemas.microsoft.com/office/drawing/2014/main" id="{A7D5B029-9299-E7C8-E504-3A8C08462D84}"/>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1</a:t>
              </a:r>
            </a:p>
          </p:txBody>
        </p:sp>
      </p:grpSp>
      <p:grpSp>
        <p:nvGrpSpPr>
          <p:cNvPr id="21" name="Grupa 20">
            <a:extLst>
              <a:ext uri="{FF2B5EF4-FFF2-40B4-BE49-F238E27FC236}">
                <a16:creationId xmlns:a16="http://schemas.microsoft.com/office/drawing/2014/main" id="{A2C21C63-9F87-4668-04E0-569FD8A822EC}"/>
              </a:ext>
            </a:extLst>
          </p:cNvPr>
          <p:cNvGrpSpPr/>
          <p:nvPr/>
        </p:nvGrpSpPr>
        <p:grpSpPr>
          <a:xfrm>
            <a:off x="4641342" y="2485273"/>
            <a:ext cx="2848550" cy="2644505"/>
            <a:chOff x="256822" y="1563913"/>
            <a:chExt cx="2568289" cy="2398757"/>
          </a:xfrm>
        </p:grpSpPr>
        <p:sp>
          <p:nvSpPr>
            <p:cNvPr id="22" name="Freeform 175">
              <a:extLst>
                <a:ext uri="{FF2B5EF4-FFF2-40B4-BE49-F238E27FC236}">
                  <a16:creationId xmlns:a16="http://schemas.microsoft.com/office/drawing/2014/main" id="{B54AD8A9-77DD-163E-F488-3B9A4725854C}"/>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3" name="Freeform 176">
              <a:extLst>
                <a:ext uri="{FF2B5EF4-FFF2-40B4-BE49-F238E27FC236}">
                  <a16:creationId xmlns:a16="http://schemas.microsoft.com/office/drawing/2014/main" id="{205360CB-D22F-E66A-1393-29BA5EFEF5EA}"/>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24" name="Freeform 177">
              <a:extLst>
                <a:ext uri="{FF2B5EF4-FFF2-40B4-BE49-F238E27FC236}">
                  <a16:creationId xmlns:a16="http://schemas.microsoft.com/office/drawing/2014/main" id="{18CAC475-6953-7913-D343-06221A530675}"/>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5" name="Freeform 178">
              <a:extLst>
                <a:ext uri="{FF2B5EF4-FFF2-40B4-BE49-F238E27FC236}">
                  <a16:creationId xmlns:a16="http://schemas.microsoft.com/office/drawing/2014/main" id="{4BFD6873-5B8B-8E30-2938-668AE4A30F5C}"/>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26" name="Freeform 179">
              <a:extLst>
                <a:ext uri="{FF2B5EF4-FFF2-40B4-BE49-F238E27FC236}">
                  <a16:creationId xmlns:a16="http://schemas.microsoft.com/office/drawing/2014/main" id="{CCB2D392-544B-C7A7-A526-B0BECBBF7463}"/>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7" name="CuadroTexto 553">
              <a:extLst>
                <a:ext uri="{FF2B5EF4-FFF2-40B4-BE49-F238E27FC236}">
                  <a16:creationId xmlns:a16="http://schemas.microsoft.com/office/drawing/2014/main" id="{FA18391D-3660-37D0-A4F8-954B7E6D97C3}"/>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3</a:t>
              </a:r>
            </a:p>
          </p:txBody>
        </p:sp>
      </p:grpSp>
      <p:grpSp>
        <p:nvGrpSpPr>
          <p:cNvPr id="35" name="Grupa 34">
            <a:extLst>
              <a:ext uri="{FF2B5EF4-FFF2-40B4-BE49-F238E27FC236}">
                <a16:creationId xmlns:a16="http://schemas.microsoft.com/office/drawing/2014/main" id="{4E6DB0D2-A2B5-D9DB-8854-722A1CE1F4F6}"/>
              </a:ext>
            </a:extLst>
          </p:cNvPr>
          <p:cNvGrpSpPr/>
          <p:nvPr/>
        </p:nvGrpSpPr>
        <p:grpSpPr>
          <a:xfrm>
            <a:off x="9422143" y="2687557"/>
            <a:ext cx="2568289" cy="2398757"/>
            <a:chOff x="256822" y="1563913"/>
            <a:chExt cx="2568289" cy="2398757"/>
          </a:xfrm>
        </p:grpSpPr>
        <p:sp>
          <p:nvSpPr>
            <p:cNvPr id="36" name="Freeform 175">
              <a:extLst>
                <a:ext uri="{FF2B5EF4-FFF2-40B4-BE49-F238E27FC236}">
                  <a16:creationId xmlns:a16="http://schemas.microsoft.com/office/drawing/2014/main" id="{2656E713-0158-6219-6980-5E10BBDB6C21}"/>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7" name="Freeform 176">
              <a:extLst>
                <a:ext uri="{FF2B5EF4-FFF2-40B4-BE49-F238E27FC236}">
                  <a16:creationId xmlns:a16="http://schemas.microsoft.com/office/drawing/2014/main" id="{90003EB9-FC84-5488-FADF-7469244E2003}"/>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38" name="Freeform 177">
              <a:extLst>
                <a:ext uri="{FF2B5EF4-FFF2-40B4-BE49-F238E27FC236}">
                  <a16:creationId xmlns:a16="http://schemas.microsoft.com/office/drawing/2014/main" id="{0F2CBA84-6880-20EC-87FE-E1C7B38DCC20}"/>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9" name="Freeform 178">
              <a:extLst>
                <a:ext uri="{FF2B5EF4-FFF2-40B4-BE49-F238E27FC236}">
                  <a16:creationId xmlns:a16="http://schemas.microsoft.com/office/drawing/2014/main" id="{C2739CEF-E29F-F3A7-8175-F426C16DCFCC}"/>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40" name="Freeform 179">
              <a:extLst>
                <a:ext uri="{FF2B5EF4-FFF2-40B4-BE49-F238E27FC236}">
                  <a16:creationId xmlns:a16="http://schemas.microsoft.com/office/drawing/2014/main" id="{E295316A-2C84-FBCB-DD4E-4FC9AE80467A}"/>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1" name="CuadroTexto 553">
              <a:extLst>
                <a:ext uri="{FF2B5EF4-FFF2-40B4-BE49-F238E27FC236}">
                  <a16:creationId xmlns:a16="http://schemas.microsoft.com/office/drawing/2014/main" id="{07A0644C-02D6-2EC2-B30F-F2EF43F47FB1}"/>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5</a:t>
              </a:r>
            </a:p>
          </p:txBody>
        </p:sp>
      </p:grpSp>
      <p:grpSp>
        <p:nvGrpSpPr>
          <p:cNvPr id="50" name="Grupa 49">
            <a:extLst>
              <a:ext uri="{FF2B5EF4-FFF2-40B4-BE49-F238E27FC236}">
                <a16:creationId xmlns:a16="http://schemas.microsoft.com/office/drawing/2014/main" id="{34381C6B-1B6A-C7D1-D54F-C39FC1DFEB0E}"/>
              </a:ext>
            </a:extLst>
          </p:cNvPr>
          <p:cNvGrpSpPr/>
          <p:nvPr/>
        </p:nvGrpSpPr>
        <p:grpSpPr>
          <a:xfrm>
            <a:off x="7361831" y="3953680"/>
            <a:ext cx="2568289" cy="2398757"/>
            <a:chOff x="256822" y="1563913"/>
            <a:chExt cx="2568289" cy="2398757"/>
          </a:xfrm>
        </p:grpSpPr>
        <p:sp>
          <p:nvSpPr>
            <p:cNvPr id="51" name="Freeform 175">
              <a:extLst>
                <a:ext uri="{FF2B5EF4-FFF2-40B4-BE49-F238E27FC236}">
                  <a16:creationId xmlns:a16="http://schemas.microsoft.com/office/drawing/2014/main" id="{5CFC5CAE-2FA7-6E5A-A315-D26BFCC89CA6}"/>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2" name="Freeform 176">
              <a:extLst>
                <a:ext uri="{FF2B5EF4-FFF2-40B4-BE49-F238E27FC236}">
                  <a16:creationId xmlns:a16="http://schemas.microsoft.com/office/drawing/2014/main" id="{B225C2BC-B155-2CFF-7BFB-2B23888E01E7}"/>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53" name="Freeform 177">
              <a:extLst>
                <a:ext uri="{FF2B5EF4-FFF2-40B4-BE49-F238E27FC236}">
                  <a16:creationId xmlns:a16="http://schemas.microsoft.com/office/drawing/2014/main" id="{89575C6B-7CD8-BA4F-AE24-B99117CBF391}"/>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4" name="Freeform 178">
              <a:extLst>
                <a:ext uri="{FF2B5EF4-FFF2-40B4-BE49-F238E27FC236}">
                  <a16:creationId xmlns:a16="http://schemas.microsoft.com/office/drawing/2014/main" id="{285B0B4E-2024-DC7F-EA76-4E67DFB48410}"/>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5" name="Freeform 179">
              <a:extLst>
                <a:ext uri="{FF2B5EF4-FFF2-40B4-BE49-F238E27FC236}">
                  <a16:creationId xmlns:a16="http://schemas.microsoft.com/office/drawing/2014/main" id="{4741BA40-A938-2F0B-E1ED-41A00C2590FE}"/>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6" name="CuadroTexto 553">
              <a:extLst>
                <a:ext uri="{FF2B5EF4-FFF2-40B4-BE49-F238E27FC236}">
                  <a16:creationId xmlns:a16="http://schemas.microsoft.com/office/drawing/2014/main" id="{8345DC46-F334-A111-C307-0ED8315B8CC2}"/>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4</a:t>
              </a:r>
            </a:p>
          </p:txBody>
        </p:sp>
      </p:grpSp>
      <p:grpSp>
        <p:nvGrpSpPr>
          <p:cNvPr id="57" name="Grupa 56">
            <a:extLst>
              <a:ext uri="{FF2B5EF4-FFF2-40B4-BE49-F238E27FC236}">
                <a16:creationId xmlns:a16="http://schemas.microsoft.com/office/drawing/2014/main" id="{489D9B98-A4F9-1E5A-1C29-D7416973B9CD}"/>
              </a:ext>
            </a:extLst>
          </p:cNvPr>
          <p:cNvGrpSpPr/>
          <p:nvPr/>
        </p:nvGrpSpPr>
        <p:grpSpPr>
          <a:xfrm>
            <a:off x="2711664" y="3867649"/>
            <a:ext cx="2568289" cy="2398757"/>
            <a:chOff x="256822" y="1563913"/>
            <a:chExt cx="2568289" cy="2398757"/>
          </a:xfrm>
        </p:grpSpPr>
        <p:sp>
          <p:nvSpPr>
            <p:cNvPr id="58" name="Freeform 175">
              <a:extLst>
                <a:ext uri="{FF2B5EF4-FFF2-40B4-BE49-F238E27FC236}">
                  <a16:creationId xmlns:a16="http://schemas.microsoft.com/office/drawing/2014/main" id="{EBAC36C1-C991-3ACA-67DC-0EF69A49036A}"/>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9" name="Freeform 176">
              <a:extLst>
                <a:ext uri="{FF2B5EF4-FFF2-40B4-BE49-F238E27FC236}">
                  <a16:creationId xmlns:a16="http://schemas.microsoft.com/office/drawing/2014/main" id="{78A8AFBF-60D0-86CD-6096-C823FD9867CC}"/>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60" name="Freeform 177">
              <a:extLst>
                <a:ext uri="{FF2B5EF4-FFF2-40B4-BE49-F238E27FC236}">
                  <a16:creationId xmlns:a16="http://schemas.microsoft.com/office/drawing/2014/main" id="{A7D24767-9104-5C60-C8B3-34BC2D9FEEAD}"/>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1" name="Freeform 178">
              <a:extLst>
                <a:ext uri="{FF2B5EF4-FFF2-40B4-BE49-F238E27FC236}">
                  <a16:creationId xmlns:a16="http://schemas.microsoft.com/office/drawing/2014/main" id="{B48FA7A1-9936-5F71-B126-FBB88BBD77D2}"/>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62" name="Freeform 179">
              <a:extLst>
                <a:ext uri="{FF2B5EF4-FFF2-40B4-BE49-F238E27FC236}">
                  <a16:creationId xmlns:a16="http://schemas.microsoft.com/office/drawing/2014/main" id="{A6E555AA-61FA-0E41-83D6-54E248AB9137}"/>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3" name="CuadroTexto 553">
              <a:extLst>
                <a:ext uri="{FF2B5EF4-FFF2-40B4-BE49-F238E27FC236}">
                  <a16:creationId xmlns:a16="http://schemas.microsoft.com/office/drawing/2014/main" id="{22DC7E63-B571-704D-ED3B-026FFF778A45}"/>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2</a:t>
              </a:r>
            </a:p>
          </p:txBody>
        </p:sp>
      </p:grpSp>
      <p:sp>
        <p:nvSpPr>
          <p:cNvPr id="65" name="pole tekstowe 64">
            <a:extLst>
              <a:ext uri="{FF2B5EF4-FFF2-40B4-BE49-F238E27FC236}">
                <a16:creationId xmlns:a16="http://schemas.microsoft.com/office/drawing/2014/main" id="{D6F74F83-69FB-8D5F-AB68-003BBE1B4FBF}"/>
              </a:ext>
            </a:extLst>
          </p:cNvPr>
          <p:cNvSpPr txBox="1"/>
          <p:nvPr/>
        </p:nvSpPr>
        <p:spPr>
          <a:xfrm>
            <a:off x="390561" y="3074065"/>
            <a:ext cx="1423484" cy="1600438"/>
          </a:xfrm>
          <a:prstGeom prst="rect">
            <a:avLst/>
          </a:prstGeom>
          <a:noFill/>
        </p:spPr>
        <p:txBody>
          <a:bodyPr wrap="square">
            <a:spAutoFit/>
          </a:bodyPr>
          <a:lstStyle/>
          <a:p>
            <a:pPr algn="ctr"/>
            <a:r>
              <a:rPr lang="en-GB" sz="1400" noProof="0" dirty="0">
                <a:solidFill>
                  <a:schemeClr val="bg1"/>
                </a:solidFill>
                <a:latin typeface="Calibri" panose="020F0502020204030204" pitchFamily="34" charset="0"/>
                <a:ea typeface="Lato" charset="0"/>
                <a:cs typeface="Calibri" panose="020F0502020204030204" pitchFamily="34" charset="0"/>
              </a:rPr>
              <a:t>Il vous rapproche de vos objectifs à long terme et de la vie que vous souhaitez construire.</a:t>
            </a:r>
          </a:p>
        </p:txBody>
      </p:sp>
      <p:sp>
        <p:nvSpPr>
          <p:cNvPr id="68" name="pole tekstowe 67">
            <a:extLst>
              <a:ext uri="{FF2B5EF4-FFF2-40B4-BE49-F238E27FC236}">
                <a16:creationId xmlns:a16="http://schemas.microsoft.com/office/drawing/2014/main" id="{89E97984-A8C4-2416-082C-A64C29E7802E}"/>
              </a:ext>
            </a:extLst>
          </p:cNvPr>
          <p:cNvSpPr txBox="1"/>
          <p:nvPr/>
        </p:nvSpPr>
        <p:spPr>
          <a:xfrm>
            <a:off x="2918917" y="4303667"/>
            <a:ext cx="1530119" cy="1446550"/>
          </a:xfrm>
          <a:prstGeom prst="rect">
            <a:avLst/>
          </a:prstGeom>
          <a:noFill/>
        </p:spPr>
        <p:txBody>
          <a:bodyPr wrap="square">
            <a:spAutoFit/>
          </a:bodyPr>
          <a:lstStyle/>
          <a:p>
            <a:pPr algn="ctr"/>
            <a:r>
              <a:rPr lang="en-GB" sz="1100" dirty="0">
                <a:solidFill>
                  <a:schemeClr val="bg1"/>
                </a:solidFill>
              </a:rPr>
              <a:t>Il résout </a:t>
            </a:r>
          </a:p>
          <a:p>
            <a:pPr algn="ctr"/>
            <a:r>
              <a:rPr lang="en-GB" sz="1100" dirty="0">
                <a:solidFill>
                  <a:schemeClr val="bg1"/>
                </a:solidFill>
              </a:rPr>
              <a:t>un besoin alimentaire réel. Votre nourriture doit offrir quelque chose qui intéresse les gens et pour lequel ils sont heureux de payer. </a:t>
            </a:r>
          </a:p>
          <a:p>
            <a:pPr algn="ctr"/>
            <a:r>
              <a:rPr lang="en-GB" sz="1100" dirty="0">
                <a:solidFill>
                  <a:schemeClr val="bg1"/>
                </a:solidFill>
              </a:rPr>
              <a:t>de payer pour cela</a:t>
            </a:r>
            <a:r>
              <a:rPr lang="en-GB" sz="1100" dirty="0"/>
              <a:t>. </a:t>
            </a:r>
            <a:endParaRPr lang="en-GB" sz="1100" noProof="0" dirty="0">
              <a:solidFill>
                <a:schemeClr val="bg1"/>
              </a:solidFill>
              <a:latin typeface="Calibri" panose="020F0502020204030204" pitchFamily="34" charset="0"/>
              <a:ea typeface="Lato" charset="0"/>
              <a:cs typeface="Calibri" panose="020F0502020204030204" pitchFamily="34" charset="0"/>
            </a:endParaRPr>
          </a:p>
        </p:txBody>
      </p:sp>
      <p:sp>
        <p:nvSpPr>
          <p:cNvPr id="69" name="pole tekstowe 68">
            <a:extLst>
              <a:ext uri="{FF2B5EF4-FFF2-40B4-BE49-F238E27FC236}">
                <a16:creationId xmlns:a16="http://schemas.microsoft.com/office/drawing/2014/main" id="{7AA328BF-DDBA-091A-2954-24534FD055B6}"/>
              </a:ext>
            </a:extLst>
          </p:cNvPr>
          <p:cNvSpPr txBox="1"/>
          <p:nvPr/>
        </p:nvSpPr>
        <p:spPr>
          <a:xfrm>
            <a:off x="4888287" y="2999789"/>
            <a:ext cx="1863423" cy="1384995"/>
          </a:xfrm>
          <a:prstGeom prst="rect">
            <a:avLst/>
          </a:prstGeom>
          <a:noFill/>
        </p:spPr>
        <p:txBody>
          <a:bodyPr wrap="square">
            <a:spAutoFit/>
          </a:bodyPr>
          <a:lstStyle/>
          <a:p>
            <a:pPr algn="ctr"/>
            <a:r>
              <a:rPr lang="en-GB" sz="1200" dirty="0">
                <a:solidFill>
                  <a:schemeClr val="bg1"/>
                </a:solidFill>
              </a:rPr>
              <a:t>Vous avez réfléchi au fonctionnement de votre idée : comment vous allez cuisiner, vendre, livrer, fixer les prix et cultiver, même à petite échelle pour commencer.</a:t>
            </a:r>
            <a:endParaRPr lang="en-GB" sz="1200" noProof="0" dirty="0">
              <a:solidFill>
                <a:schemeClr val="bg1"/>
              </a:solidFill>
              <a:latin typeface="Calibri" panose="020F0502020204030204" pitchFamily="34" charset="0"/>
              <a:ea typeface="Lato" charset="0"/>
              <a:cs typeface="Calibri" panose="020F0502020204030204" pitchFamily="34" charset="0"/>
            </a:endParaRPr>
          </a:p>
        </p:txBody>
      </p:sp>
      <p:sp>
        <p:nvSpPr>
          <p:cNvPr id="70" name="pole tekstowe 69">
            <a:extLst>
              <a:ext uri="{FF2B5EF4-FFF2-40B4-BE49-F238E27FC236}">
                <a16:creationId xmlns:a16="http://schemas.microsoft.com/office/drawing/2014/main" id="{4F7F58EC-50C9-2898-7C0D-6838DC8C4621}"/>
              </a:ext>
            </a:extLst>
          </p:cNvPr>
          <p:cNvSpPr txBox="1"/>
          <p:nvPr/>
        </p:nvSpPr>
        <p:spPr>
          <a:xfrm>
            <a:off x="7652986" y="4468088"/>
            <a:ext cx="1677796" cy="1323439"/>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Elle offre quelque chose d'unique qui incite les gens à vous choisir</a:t>
            </a:r>
          </a:p>
        </p:txBody>
      </p:sp>
      <p:sp>
        <p:nvSpPr>
          <p:cNvPr id="71" name="pole tekstowe 70">
            <a:extLst>
              <a:ext uri="{FF2B5EF4-FFF2-40B4-BE49-F238E27FC236}">
                <a16:creationId xmlns:a16="http://schemas.microsoft.com/office/drawing/2014/main" id="{9534BEE3-653A-F521-F669-D427F91602C3}"/>
              </a:ext>
            </a:extLst>
          </p:cNvPr>
          <p:cNvSpPr txBox="1"/>
          <p:nvPr/>
        </p:nvSpPr>
        <p:spPr>
          <a:xfrm>
            <a:off x="9798759" y="3075697"/>
            <a:ext cx="1273378" cy="1569660"/>
          </a:xfrm>
          <a:prstGeom prst="rect">
            <a:avLst/>
          </a:prstGeom>
          <a:noFill/>
        </p:spPr>
        <p:txBody>
          <a:bodyPr wrap="square">
            <a:spAutoFit/>
          </a:bodyPr>
          <a:lstStyle/>
          <a:p>
            <a:pPr algn="ctr"/>
            <a:r>
              <a:rPr lang="en-GB" sz="1200" noProof="0" dirty="0">
                <a:solidFill>
                  <a:schemeClr val="bg1"/>
                </a:solidFill>
                <a:latin typeface="Calibri" panose="020F0502020204030204" pitchFamily="34" charset="0"/>
                <a:ea typeface="Lato" charset="0"/>
                <a:cs typeface="Calibri" panose="020F0502020204030204" pitchFamily="34" charset="0"/>
              </a:rPr>
              <a:t>Elle a une marge de progression, ce qui vous permet de l'étendre ou de l'adapter sans perdre ce qui fait sa spécificité.</a:t>
            </a:r>
          </a:p>
        </p:txBody>
      </p:sp>
    </p:spTree>
    <p:extLst>
      <p:ext uri="{BB962C8B-B14F-4D97-AF65-F5344CB8AC3E}">
        <p14:creationId xmlns:p14="http://schemas.microsoft.com/office/powerpoint/2010/main" val="2329882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455707"/>
            <a:ext cx="10907188" cy="720752"/>
          </a:xfrm>
        </p:spPr>
        <p:txBody>
          <a:bodyPr/>
          <a:lstStyle/>
          <a:p>
            <a:r>
              <a:rPr lang="en-GB" sz="3600" noProof="0" dirty="0">
                <a:solidFill>
                  <a:schemeClr val="bg1"/>
                </a:solidFill>
              </a:rPr>
              <a:t>05 </a:t>
            </a:r>
            <a:r>
              <a:rPr kumimoji="0" lang="en-GB" i="0" u="none" strike="noStrike" cap="none" normalizeH="0" baseline="0" noProof="0" dirty="0">
                <a:ln>
                  <a:noFill/>
                </a:ln>
                <a:solidFill>
                  <a:schemeClr val="bg1"/>
                </a:solidFill>
                <a:effectLst/>
                <a:cs typeface="Arial" panose="020B0604020202020204" pitchFamily="34" charset="0"/>
              </a:rPr>
              <a:t>VÉRIFIEZ SI VOTRE IDÉE EST ADAPTÉE ET </a:t>
            </a:r>
            <a:r>
              <a:rPr lang="en-GB" sz="3600" noProof="0" dirty="0">
                <a:solidFill>
                  <a:schemeClr val="bg1"/>
                </a:solidFill>
              </a:rPr>
              <a:t>PRÊTE </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9" y="1543050"/>
            <a:ext cx="4950182" cy="3385085"/>
          </a:xfrm>
        </p:spPr>
        <p:txBody>
          <a:bodyPr/>
          <a:lstStyle/>
          <a:p>
            <a:pPr>
              <a:buClr>
                <a:srgbClr val="B6D1E1"/>
              </a:buClr>
            </a:pPr>
            <a:r>
              <a:rPr lang="en-GB" noProof="0" dirty="0"/>
              <a:t>Prenez maintenant un peu de recul et évaluez votre idée à l'aide des </a:t>
            </a:r>
            <a:r>
              <a:rPr lang="en-GB" b="1" noProof="0" dirty="0"/>
              <a:t>cinq qualités présentées dans la diapositive précédente</a:t>
            </a:r>
            <a:r>
              <a:rPr lang="en-GB" noProof="0" dirty="0"/>
              <a:t>.</a:t>
            </a:r>
          </a:p>
          <a:p>
            <a:pPr>
              <a:buClr>
                <a:srgbClr val="B6D1E1"/>
              </a:buClr>
            </a:pPr>
            <a:br>
              <a:rPr lang="en-GB" noProof="0" dirty="0"/>
            </a:br>
            <a:r>
              <a:rPr lang="en-GB" noProof="0" dirty="0"/>
              <a:t>Si la niche alimentaire que vous avez choisie semble trop difficile à développer pour le moment, il se peut qu'elle ne soit pas adaptée. Ce n'est pas un échec, cela fait partie du processus. </a:t>
            </a:r>
          </a:p>
          <a:p>
            <a:pPr>
              <a:buClr>
                <a:srgbClr val="382B1B"/>
              </a:buClr>
            </a:pPr>
            <a:endParaRPr lang="en-GB" dirty="0"/>
          </a:p>
          <a:p>
            <a:pPr>
              <a:buClr>
                <a:srgbClr val="382B1B"/>
              </a:buClr>
            </a:pPr>
            <a:r>
              <a:rPr lang="en-GB" noProof="0" dirty="0"/>
              <a:t>Laissez tomber et concentrez votre énergie sur l'idée suivante, plus prometteuse. </a:t>
            </a:r>
          </a:p>
        </p:txBody>
      </p:sp>
      <p:sp>
        <p:nvSpPr>
          <p:cNvPr id="2" name="Rectangle 8">
            <a:extLst>
              <a:ext uri="{FF2B5EF4-FFF2-40B4-BE49-F238E27FC236}">
                <a16:creationId xmlns:a16="http://schemas.microsoft.com/office/drawing/2014/main" id="{6676AD92-7245-2F18-AE5F-9DE40B4E1B6F}"/>
              </a:ext>
            </a:extLst>
          </p:cNvPr>
          <p:cNvSpPr/>
          <p:nvPr/>
        </p:nvSpPr>
        <p:spPr>
          <a:xfrm>
            <a:off x="7780539" y="79923"/>
            <a:ext cx="3727944" cy="400110"/>
          </a:xfrm>
          <a:prstGeom prst="rect">
            <a:avLst/>
          </a:prstGeom>
          <a:solidFill>
            <a:srgbClr val="B6D1E1"/>
          </a:solidFill>
        </p:spPr>
        <p:txBody>
          <a:bodyPr wrap="none">
            <a:spAutoFit/>
          </a:bodyPr>
          <a:lstStyle/>
          <a:p>
            <a:r>
              <a:rPr lang="en-GB" sz="2000" noProof="0" dirty="0">
                <a:solidFill>
                  <a:schemeClr val="bg1"/>
                </a:solidFill>
              </a:rPr>
              <a:t>DÉFINISSEZ VOTRE MARCHÉ CIBLE</a:t>
            </a:r>
          </a:p>
        </p:txBody>
      </p:sp>
      <p:pic>
        <p:nvPicPr>
          <p:cNvPr id="9" name="Obraz 8">
            <a:extLst>
              <a:ext uri="{FF2B5EF4-FFF2-40B4-BE49-F238E27FC236}">
                <a16:creationId xmlns:a16="http://schemas.microsoft.com/office/drawing/2014/main" id="{C2911123-A53C-BBBA-E024-3DA5B392C38E}"/>
              </a:ext>
            </a:extLst>
          </p:cNvPr>
          <p:cNvPicPr>
            <a:picLocks noChangeAspect="1"/>
          </p:cNvPicPr>
          <p:nvPr/>
        </p:nvPicPr>
        <p:blipFill>
          <a:blip r:embed="rId2"/>
          <a:srcRect l="11485" r="11948"/>
          <a:stretch/>
        </p:blipFill>
        <p:spPr>
          <a:xfrm>
            <a:off x="6352675" y="1138186"/>
            <a:ext cx="5839326" cy="5719813"/>
          </a:xfrm>
          <a:prstGeom prst="rect">
            <a:avLst/>
          </a:prstGeom>
        </p:spPr>
      </p:pic>
    </p:spTree>
    <p:extLst>
      <p:ext uri="{BB962C8B-B14F-4D97-AF65-F5344CB8AC3E}">
        <p14:creationId xmlns:p14="http://schemas.microsoft.com/office/powerpoint/2010/main" val="3479588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QUALIFIER VOTRE IDÉE D'ENTREPRISE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8359" y="2580044"/>
            <a:ext cx="11619575" cy="3073923"/>
          </a:xfrm>
        </p:spPr>
        <p:txBody>
          <a:bodyPr numCol="1"/>
          <a:lstStyle/>
          <a:p>
            <a:pPr fontAlgn="base">
              <a:buClr>
                <a:srgbClr val="B6D1E1"/>
              </a:buClr>
            </a:pPr>
            <a:r>
              <a:rPr lang="en-GB" sz="1600" b="1" noProof="0" dirty="0">
                <a:effectLst/>
              </a:rPr>
              <a:t>C'est ici que commence véritablement votre plan d'entreprise !</a:t>
            </a:r>
            <a:endParaRPr lang="en-GB" sz="1600" noProof="0" dirty="0">
              <a:effectLst/>
            </a:endParaRPr>
          </a:p>
          <a:p>
            <a:pPr>
              <a:buFont typeface="+mj-lt"/>
              <a:buAutoNum type="arabicPeriod"/>
            </a:pPr>
            <a:r>
              <a:rPr lang="en-GB" sz="1600" b="1" dirty="0"/>
              <a:t>Quel problème alimentaire résolvez-vous ?</a:t>
            </a:r>
            <a:br>
              <a:rPr lang="en-GB" sz="1600" dirty="0"/>
            </a:br>
            <a:r>
              <a:rPr lang="en-GB" sz="1600" i="1" dirty="0"/>
              <a:t>    Exemple : Les gens sont-ils trop occupés pour cuisiner ? Les saveurs de la maison leur manquent-elles ? </a:t>
            </a:r>
            <a:endParaRPr lang="en-GB" sz="1600" dirty="0"/>
          </a:p>
          <a:p>
            <a:pPr>
              <a:buFont typeface="+mj-lt"/>
              <a:buAutoNum type="arabicPeriod"/>
            </a:pPr>
            <a:r>
              <a:rPr lang="en-GB" sz="1600" b="1" dirty="0"/>
              <a:t>Quels sont les avantages évidents de vos produits alimentaires ?</a:t>
            </a:r>
            <a:br>
              <a:rPr lang="en-GB" sz="1600" dirty="0"/>
            </a:br>
            <a:r>
              <a:rPr lang="en-GB" sz="1600" i="1" dirty="0"/>
              <a:t>    Permet-elle de gagner du temps, d'avoir un goût de chez soi, d'utiliser des ingrédients frais et de favoriser le bien-être ?</a:t>
            </a:r>
            <a:endParaRPr lang="en-GB" sz="1600" dirty="0"/>
          </a:p>
          <a:p>
            <a:pPr>
              <a:buFont typeface="+mj-lt"/>
              <a:buAutoNum type="arabicPeriod"/>
            </a:pPr>
            <a:r>
              <a:rPr lang="en-GB" sz="1600" b="1" dirty="0"/>
              <a:t>Pouvez-vous décrire votre nourriture ou votre service avec des mots simples ?</a:t>
            </a:r>
            <a:br>
              <a:rPr lang="en-GB" sz="1600" dirty="0"/>
            </a:br>
            <a:r>
              <a:rPr lang="en-GB" sz="1600" i="1" dirty="0"/>
              <a:t>     Une ou deux phrases qu'un client comprendrait immédiatement.</a:t>
            </a:r>
            <a:endParaRPr lang="en-GB" sz="1600" dirty="0"/>
          </a:p>
          <a:p>
            <a:pPr>
              <a:buFont typeface="+mj-lt"/>
              <a:buAutoNum type="arabicPeriod"/>
            </a:pPr>
            <a:r>
              <a:rPr lang="en-GB" sz="1600" b="1" dirty="0"/>
              <a:t>Qui d'autre propose des plats similaires ?</a:t>
            </a:r>
            <a:br>
              <a:rPr lang="en-GB" sz="1600" dirty="0"/>
            </a:br>
            <a:r>
              <a:rPr lang="en-GB" sz="1600" i="1" dirty="0"/>
              <a:t>   Pensez aux étals de marché, aux plats à emporter, aux traiteurs ou aux vendeurs sur les réseaux sociaux de votre région.</a:t>
            </a:r>
            <a:endParaRPr lang="en-GB" sz="1600" dirty="0"/>
          </a:p>
          <a:p>
            <a:pPr>
              <a:buFont typeface="+mj-lt"/>
              <a:buAutoNum type="arabicPeriod"/>
            </a:pPr>
            <a:r>
              <a:rPr lang="en-GB" sz="1600" b="1" dirty="0"/>
              <a:t>Qu'est-ce qui rend votre cuisine spéciale ou difficile à copier ?</a:t>
            </a:r>
            <a:br>
              <a:rPr lang="en-GB" sz="1600" dirty="0"/>
            </a:br>
            <a:r>
              <a:rPr lang="en-GB" sz="1600" i="1" dirty="0"/>
              <a:t>    S'agit-il de votre histoire personnelle, de votre recette, de votre touche culturelle ou de la manière dont vous servez vos clients ?</a:t>
            </a:r>
            <a:endParaRPr lang="en-GB" sz="1600" dirty="0"/>
          </a:p>
          <a:p>
            <a:pPr>
              <a:buFont typeface="+mj-lt"/>
              <a:buAutoNum type="arabicPeriod"/>
            </a:pPr>
            <a:r>
              <a:rPr lang="en-GB" sz="1600" b="1" dirty="0"/>
              <a:t>Avez-vous accès à ce dont vous avez besoin pour démarrer ?</a:t>
            </a:r>
            <a:br>
              <a:rPr lang="en-GB" sz="1600" dirty="0"/>
            </a:br>
            <a:r>
              <a:rPr lang="en-GB" sz="1600" i="1" dirty="0"/>
              <a:t>    Espace de cuisine, ingrédients, emballage, réseau de soutien, temps ?</a:t>
            </a:r>
            <a:endParaRPr lang="en-GB" sz="1600" dirty="0"/>
          </a:p>
          <a:p>
            <a:pPr fontAlgn="base">
              <a:buClr>
                <a:srgbClr val="B6D1E1"/>
              </a:buClr>
            </a:pPr>
            <a:endParaRPr lang="en-GB" sz="1600" noProof="0" dirty="0">
              <a:effectLst/>
            </a:endParaRPr>
          </a:p>
          <a:p>
            <a:pPr fontAlgn="base">
              <a:buClr>
                <a:srgbClr val="B6D1E1"/>
              </a:buClr>
            </a:pPr>
            <a:endParaRPr lang="en-GB" sz="1600" noProof="0" dirty="0">
              <a:effectLst/>
            </a:endParaRPr>
          </a:p>
          <a:p>
            <a:pPr fontAlgn="base">
              <a:buClr>
                <a:srgbClr val="B6D1E1"/>
              </a:buClr>
            </a:pPr>
            <a:endParaRPr lang="en-GB" sz="1600" noProof="0" dirty="0">
              <a:effectLst/>
            </a:endParaRPr>
          </a:p>
          <a:p>
            <a:pPr fontAlgn="base">
              <a:buClr>
                <a:srgbClr val="B6D1E1"/>
              </a:buClr>
            </a:pPr>
            <a:r>
              <a:rPr lang="en-GB" sz="1600" noProof="0" dirty="0">
                <a:effectLst/>
              </a:rPr>
              <a:t>					</a:t>
            </a:r>
          </a:p>
          <a:p>
            <a:pPr fontAlgn="base">
              <a:buClr>
                <a:srgbClr val="B6D1E1"/>
              </a:buClr>
            </a:pPr>
            <a:endParaRPr lang="en-GB" sz="1600" noProof="0" dirty="0">
              <a:effectLst/>
            </a:endParaRPr>
          </a:p>
          <a:p>
            <a:pPr fontAlgn="base">
              <a:buClr>
                <a:srgbClr val="B6D1E1"/>
              </a:buClr>
            </a:pPr>
            <a:endParaRPr lang="en-GB" sz="1600" noProof="0" dirty="0">
              <a:effectLst/>
            </a:endParaRPr>
          </a:p>
          <a:p>
            <a:pPr fontAlgn="base">
              <a:buClr>
                <a:srgbClr val="B6D1E1"/>
              </a:buClr>
            </a:pPr>
            <a:endParaRPr lang="en-GB" sz="1600" noProof="0" dirty="0">
              <a:effectLst/>
            </a:endParaRPr>
          </a:p>
          <a:p>
            <a:pPr fontAlgn="base">
              <a:buClr>
                <a:srgbClr val="B6D1E1"/>
              </a:buClr>
            </a:pPr>
            <a:endParaRPr lang="en-GB" sz="1600" i="0" noProof="0" dirty="0">
              <a:effectLst/>
            </a:endParaRPr>
          </a:p>
          <a:p>
            <a:pPr fontAlgn="base">
              <a:buClr>
                <a:srgbClr val="B6D1E1"/>
              </a:buClr>
            </a:pPr>
            <a:endParaRPr lang="en-GB" sz="1600" i="0" noProof="0" dirty="0">
              <a:effectLst/>
            </a:endParaRPr>
          </a:p>
          <a:p>
            <a:pPr fontAlgn="base">
              <a:buClr>
                <a:srgbClr val="B6D1E1"/>
              </a:buClr>
            </a:pPr>
            <a:endParaRPr lang="en-GB" sz="1600" i="0" noProof="0" dirty="0">
              <a:effectLst/>
            </a:endParaRPr>
          </a:p>
          <a:p>
            <a:pPr fontAlgn="base">
              <a:buClr>
                <a:srgbClr val="B6D1E1"/>
              </a:buClr>
            </a:pPr>
            <a:endParaRPr lang="en-GB" sz="1600" i="0" noProof="0" dirty="0">
              <a:effectLst/>
            </a:endParaRPr>
          </a:p>
          <a:p>
            <a:pPr fontAlgn="base">
              <a:buClr>
                <a:srgbClr val="B6D1E1"/>
              </a:buClr>
            </a:pPr>
            <a:endParaRPr lang="en-GB" sz="1600" i="0" noProof="0" dirty="0">
              <a:effectLst/>
            </a:endParaRPr>
          </a:p>
          <a:p>
            <a:pPr fontAlgn="base">
              <a:buClr>
                <a:srgbClr val="B6D1E1"/>
              </a:buClr>
            </a:pPr>
            <a:endParaRPr lang="en-GB" sz="1600" i="0" noProof="0" dirty="0">
              <a:effectLst/>
            </a:endParaRPr>
          </a:p>
        </p:txBody>
      </p:sp>
      <p:sp>
        <p:nvSpPr>
          <p:cNvPr id="4" name="Rectangle 3">
            <a:extLst>
              <a:ext uri="{FF2B5EF4-FFF2-40B4-BE49-F238E27FC236}">
                <a16:creationId xmlns:a16="http://schemas.microsoft.com/office/drawing/2014/main" id="{D2556E42-FD5B-2F8C-B7FD-42DB2747DA07}"/>
              </a:ext>
            </a:extLst>
          </p:cNvPr>
          <p:cNvSpPr/>
          <p:nvPr/>
        </p:nvSpPr>
        <p:spPr>
          <a:xfrm>
            <a:off x="3137491" y="1486406"/>
            <a:ext cx="8032254" cy="979207"/>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6" name="Group 5">
            <a:extLst>
              <a:ext uri="{FF2B5EF4-FFF2-40B4-BE49-F238E27FC236}">
                <a16:creationId xmlns:a16="http://schemas.microsoft.com/office/drawing/2014/main" id="{834B68A6-03BC-0C1B-4984-D41B0556F9ED}"/>
              </a:ext>
            </a:extLst>
          </p:cNvPr>
          <p:cNvGrpSpPr/>
          <p:nvPr/>
        </p:nvGrpSpPr>
        <p:grpSpPr>
          <a:xfrm>
            <a:off x="819104" y="1486406"/>
            <a:ext cx="2788753" cy="578690"/>
            <a:chOff x="2045517" y="6166884"/>
            <a:chExt cx="2788753" cy="578690"/>
          </a:xfrm>
        </p:grpSpPr>
        <p:sp>
          <p:nvSpPr>
            <p:cNvPr id="8" name="Rectangle 7">
              <a:extLst>
                <a:ext uri="{FF2B5EF4-FFF2-40B4-BE49-F238E27FC236}">
                  <a16:creationId xmlns:a16="http://schemas.microsoft.com/office/drawing/2014/main" id="{51C587C5-B9F1-ACA6-083C-58EC369B4F61}"/>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CFE785A0-00D3-2EEB-1BAF-D7CBA2B35D6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tangle 9">
              <a:extLst>
                <a:ext uri="{FF2B5EF4-FFF2-40B4-BE49-F238E27FC236}">
                  <a16:creationId xmlns:a16="http://schemas.microsoft.com/office/drawing/2014/main" id="{6E66188C-7157-5B75-E2FA-56F1B28AFC93}"/>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Graphic 10" descr="Clipboard Partially Ticked outline">
              <a:extLst>
                <a:ext uri="{FF2B5EF4-FFF2-40B4-BE49-F238E27FC236}">
                  <a16:creationId xmlns:a16="http://schemas.microsoft.com/office/drawing/2014/main" id="{46C69AEE-CCAE-82DE-DD4C-895101A78E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69CD2CDA-DCC4-0F77-C7DC-485F1DBC0BED}"/>
              </a:ext>
            </a:extLst>
          </p:cNvPr>
          <p:cNvSpPr txBox="1">
            <a:spLocks/>
          </p:cNvSpPr>
          <p:nvPr/>
        </p:nvSpPr>
        <p:spPr>
          <a:xfrm>
            <a:off x="3187110" y="1549186"/>
            <a:ext cx="7118122" cy="5333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sz="2000" b="1" noProof="0" dirty="0"/>
              <a:t>Posez-vous ces questions. </a:t>
            </a:r>
          </a:p>
          <a:p>
            <a:pPr>
              <a:buClr>
                <a:srgbClr val="B6D1E1"/>
              </a:buClr>
            </a:pPr>
            <a:r>
              <a:rPr lang="en-GB" sz="2000" b="1" noProof="0" dirty="0">
                <a:effectLst/>
              </a:rPr>
              <a:t>Utilisez cette liste pour vérifier si votre idée est prête ou si elle a encore besoin d'être retravaillée.</a:t>
            </a:r>
          </a:p>
          <a:p>
            <a:pPr>
              <a:buClr>
                <a:srgbClr val="B6D1E1"/>
              </a:buClr>
            </a:pPr>
            <a:r>
              <a:rPr lang="en-GB" sz="2000" b="1" noProof="0" dirty="0"/>
              <a:t> </a:t>
            </a:r>
          </a:p>
          <a:p>
            <a:pPr algn="r">
              <a:buClr>
                <a:srgbClr val="B6D1E1"/>
              </a:buClr>
            </a:pPr>
            <a:endParaRPr lang="en-GB" sz="2000" b="1" noProof="0" dirty="0"/>
          </a:p>
        </p:txBody>
      </p:sp>
    </p:spTree>
    <p:extLst>
      <p:ext uri="{BB962C8B-B14F-4D97-AF65-F5344CB8AC3E}">
        <p14:creationId xmlns:p14="http://schemas.microsoft.com/office/powerpoint/2010/main" val="125545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358554"/>
            <a:ext cx="6147263" cy="3458375"/>
          </a:xfrm>
        </p:spPr>
        <p:txBody>
          <a:bodyPr>
            <a:normAutofit fontScale="92500"/>
          </a:bodyPr>
          <a:lstStyle/>
          <a:p>
            <a:r>
              <a:rPr lang="en-GB" noProof="0" dirty="0"/>
              <a:t>La recherche et l'expérimentation d'une idée d</a:t>
            </a:r>
            <a:r>
              <a:rPr lang="en-GB" dirty="0"/>
              <a:t>’</a:t>
            </a:r>
            <a:r>
              <a:rPr lang="en-GB" dirty="0" err="1"/>
              <a:t>entreprise</a:t>
            </a:r>
            <a:r>
              <a:rPr lang="en-GB" noProof="0" dirty="0"/>
              <a:t> alimentaire sont essentielles à sa réussite.</a:t>
            </a:r>
          </a:p>
          <a:p>
            <a:endParaRPr lang="en-GB" noProof="0" dirty="0"/>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01</a:t>
            </a:r>
          </a:p>
        </p:txBody>
      </p:sp>
      <p:pic>
        <p:nvPicPr>
          <p:cNvPr id="7" name="Graphic 6" descr="Scientist female with solid fill">
            <a:extLst>
              <a:ext uri="{FF2B5EF4-FFF2-40B4-BE49-F238E27FC236}">
                <a16:creationId xmlns:a16="http://schemas.microsoft.com/office/drawing/2014/main" id="{24B2A206-BD42-0E6B-F53C-CE3D60EE36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8942" y="4476750"/>
            <a:ext cx="1766208" cy="1766208"/>
          </a:xfrm>
          <a:prstGeom prst="rect">
            <a:avLst/>
          </a:prstGeom>
        </p:spPr>
      </p:pic>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1880558"/>
            <a:ext cx="6277892" cy="3916085"/>
          </a:xfrm>
        </p:spPr>
        <p:txBody>
          <a:bodyPr>
            <a:normAutofit/>
          </a:bodyPr>
          <a:lstStyle/>
          <a:p>
            <a:r>
              <a:rPr lang="en-GB" sz="4800" noProof="0" dirty="0">
                <a:solidFill>
                  <a:schemeClr val="bg1"/>
                </a:solidFill>
                <a:highlight>
                  <a:srgbClr val="E6C8C7"/>
                </a:highlight>
              </a:rPr>
              <a:t>INTRODUCTION</a:t>
            </a:r>
            <a:r>
              <a:rPr lang="en-GB" dirty="0">
                <a:highlight>
                  <a:srgbClr val="E6C8C7"/>
                </a:highlight>
              </a:rPr>
              <a:t> </a:t>
            </a:r>
            <a:r>
              <a:rPr lang="fr-FR" dirty="0"/>
              <a:t>À</a:t>
            </a:r>
            <a:endParaRPr lang="en-GB" sz="4800" noProof="0" dirty="0">
              <a:solidFill>
                <a:schemeClr val="bg1"/>
              </a:solidFill>
              <a:highlight>
                <a:srgbClr val="E6C8C7"/>
              </a:highlight>
            </a:endParaRPr>
          </a:p>
          <a:p>
            <a:r>
              <a:rPr lang="en-GB" sz="4800" noProof="0" dirty="0">
                <a:solidFill>
                  <a:schemeClr val="bg1"/>
                </a:solidFill>
                <a:highlight>
                  <a:srgbClr val="E6C8C7"/>
                </a:highlight>
              </a:rPr>
              <a:t>L'ÉTUDE DE MARCHÉ</a:t>
            </a:r>
          </a:p>
          <a:p>
            <a:endParaRPr lang="en-GB" sz="4800" noProof="0" dirty="0">
              <a:solidFill>
                <a:schemeClr val="bg1"/>
              </a:solidFill>
              <a:highlight>
                <a:srgbClr val="E6C8C7"/>
              </a:highlight>
            </a:endParaRPr>
          </a:p>
          <a:p>
            <a:r>
              <a:rPr lang="en-GB" sz="3000" noProof="0" dirty="0">
                <a:solidFill>
                  <a:schemeClr val="bg1"/>
                </a:solidFill>
                <a:highlight>
                  <a:srgbClr val="E6C8C7"/>
                </a:highlight>
              </a:rPr>
              <a:t> </a:t>
            </a:r>
          </a:p>
          <a:p>
            <a:endParaRPr lang="en-GB" sz="4000" noProof="0" dirty="0">
              <a:solidFill>
                <a:schemeClr val="bg1"/>
              </a:solidFill>
              <a:highlight>
                <a:srgbClr val="E6C8C7"/>
              </a:highlight>
            </a:endParaRPr>
          </a:p>
        </p:txBody>
      </p:sp>
      <p:pic>
        <p:nvPicPr>
          <p:cNvPr id="6" name="Graphic 5" descr="Research with solid fill">
            <a:extLst>
              <a:ext uri="{FF2B5EF4-FFF2-40B4-BE49-F238E27FC236}">
                <a16:creationId xmlns:a16="http://schemas.microsoft.com/office/drawing/2014/main" id="{4B2104F5-E9D1-9BE2-EEF9-4465529091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706209">
            <a:off x="1380577" y="4745725"/>
            <a:ext cx="1397400" cy="1397400"/>
          </a:xfrm>
          <a:prstGeom prst="rect">
            <a:avLst/>
          </a:prstGeom>
        </p:spPr>
      </p:pic>
    </p:spTree>
    <p:extLst>
      <p:ext uri="{BB962C8B-B14F-4D97-AF65-F5344CB8AC3E}">
        <p14:creationId xmlns:p14="http://schemas.microsoft.com/office/powerpoint/2010/main" val="2661136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GB" noProof="0" dirty="0"/>
              <a:t>La valeur commerciale de la curiosité</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456447"/>
            <a:ext cx="5357652" cy="1885950"/>
          </a:xfrm>
        </p:spPr>
        <p:txBody>
          <a:bodyPr/>
          <a:lstStyle/>
          <a:p>
            <a:pPr>
              <a:buClr>
                <a:srgbClr val="B6D1E1"/>
              </a:buClr>
            </a:pPr>
            <a:r>
              <a:rPr lang="en-GB" sz="2000" noProof="0" dirty="0"/>
              <a:t>Il existe une croyance selon laquelle le succès dans les affaires découle d'une profonde curiosité à l'égard des autres.</a:t>
            </a:r>
          </a:p>
          <a:p>
            <a:pPr>
              <a:buClr>
                <a:srgbClr val="B6D1E1"/>
              </a:buClr>
            </a:pPr>
            <a:endParaRPr lang="en-GB" sz="2000" noProof="0" dirty="0"/>
          </a:p>
          <a:p>
            <a:pPr>
              <a:buClr>
                <a:srgbClr val="B6D1E1"/>
              </a:buClr>
            </a:pPr>
            <a:r>
              <a:rPr lang="en-GB" sz="2000" noProof="0" dirty="0"/>
              <a:t>Les études de marché incarnent cette curiosité. C'est une compétence qui s'apprend et s'applique. </a:t>
            </a:r>
            <a:endParaRPr lang="en-GB" sz="2000" b="1" noProof="0" dirty="0"/>
          </a:p>
        </p:txBody>
      </p:sp>
      <p:sp>
        <p:nvSpPr>
          <p:cNvPr id="7" name="Text Placeholder 7">
            <a:extLst>
              <a:ext uri="{FF2B5EF4-FFF2-40B4-BE49-F238E27FC236}">
                <a16:creationId xmlns:a16="http://schemas.microsoft.com/office/drawing/2014/main" id="{FC6ABBE6-BCCA-AF68-D750-6E9DF4A5CFCD}"/>
              </a:ext>
            </a:extLst>
          </p:cNvPr>
          <p:cNvSpPr txBox="1">
            <a:spLocks/>
          </p:cNvSpPr>
          <p:nvPr/>
        </p:nvSpPr>
        <p:spPr>
          <a:xfrm>
            <a:off x="861902" y="3679550"/>
            <a:ext cx="4562278" cy="210145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buClr>
                <a:srgbClr val="B6D1E1"/>
              </a:buClr>
            </a:pPr>
            <a:r>
              <a:rPr lang="en-GB" sz="1600" b="1" dirty="0"/>
              <a:t>"Nous n'avons pas créé une entreprise alimentaire pour vendre des produits. Nous l'avons créée pour nourrir les communautés et créer des opportunités".</a:t>
            </a:r>
            <a:br>
              <a:rPr lang="en-GB" sz="1600" dirty="0"/>
            </a:br>
            <a:r>
              <a:rPr lang="en-GB" sz="1600" i="1" dirty="0"/>
              <a:t>- Jennie Dundas</a:t>
            </a:r>
            <a:r>
              <a:rPr lang="en-GB" sz="1600" dirty="0"/>
              <a:t>, cofondatrice de Blue Marble Ice Cream</a:t>
            </a:r>
          </a:p>
          <a:p>
            <a:pPr algn="ctr">
              <a:lnSpc>
                <a:spcPct val="100000"/>
              </a:lnSpc>
              <a:buClr>
                <a:srgbClr val="B6D1E1"/>
              </a:buClr>
            </a:pPr>
            <a:r>
              <a:rPr lang="en-GB" sz="1200" dirty="0">
                <a:hlinkClick r:id="rId2"/>
              </a:rPr>
              <a:t>MISSION - Blue Marble All Natural Ice Cream and Sorbet | Vente au détail et en gros</a:t>
            </a:r>
            <a:br>
              <a:rPr lang="en-GB" sz="1600" dirty="0"/>
            </a:br>
            <a:r>
              <a:rPr lang="en-GB" sz="1600" i="1" dirty="0"/>
              <a:t>Blue Marble a soutenu des entreprises alimentaires dirigées par des femmes dans le monde entier, y compris dans des régions en situation de post-crise comme le Rwanda et Haïti.</a:t>
            </a:r>
            <a:endParaRPr lang="en-GB" sz="1800" noProof="0" dirty="0"/>
          </a:p>
        </p:txBody>
      </p:sp>
      <p:pic>
        <p:nvPicPr>
          <p:cNvPr id="4" name="Obraz 3">
            <a:extLst>
              <a:ext uri="{FF2B5EF4-FFF2-40B4-BE49-F238E27FC236}">
                <a16:creationId xmlns:a16="http://schemas.microsoft.com/office/drawing/2014/main" id="{A7CF95F1-FE20-4B31-EB19-547BE2C846F8}"/>
              </a:ext>
            </a:extLst>
          </p:cNvPr>
          <p:cNvPicPr>
            <a:picLocks noChangeAspect="1"/>
          </p:cNvPicPr>
          <p:nvPr/>
        </p:nvPicPr>
        <p:blipFill>
          <a:blip r:embed="rId3"/>
          <a:stretch>
            <a:fillRect/>
          </a:stretch>
        </p:blipFill>
        <p:spPr>
          <a:xfrm>
            <a:off x="6096000" y="1801960"/>
            <a:ext cx="5666874" cy="3777916"/>
          </a:xfrm>
          <a:prstGeom prst="ellipse">
            <a:avLst/>
          </a:prstGeom>
        </p:spPr>
      </p:pic>
      <p:pic>
        <p:nvPicPr>
          <p:cNvPr id="3" name="Picture 2">
            <a:extLst>
              <a:ext uri="{FF2B5EF4-FFF2-40B4-BE49-F238E27FC236}">
                <a16:creationId xmlns:a16="http://schemas.microsoft.com/office/drawing/2014/main" id="{4830D29C-764D-0C9F-87C9-A8A2C461199B}"/>
              </a:ext>
            </a:extLst>
          </p:cNvPr>
          <p:cNvPicPr>
            <a:picLocks noChangeAspect="1"/>
          </p:cNvPicPr>
          <p:nvPr/>
        </p:nvPicPr>
        <p:blipFill>
          <a:blip r:embed="rId4"/>
          <a:stretch>
            <a:fillRect/>
          </a:stretch>
        </p:blipFill>
        <p:spPr>
          <a:xfrm>
            <a:off x="5485140" y="5383081"/>
            <a:ext cx="2095515" cy="1219209"/>
          </a:xfrm>
          <a:prstGeom prst="rect">
            <a:avLst/>
          </a:prstGeom>
        </p:spPr>
      </p:pic>
    </p:spTree>
    <p:extLst>
      <p:ext uri="{BB962C8B-B14F-4D97-AF65-F5344CB8AC3E}">
        <p14:creationId xmlns:p14="http://schemas.microsoft.com/office/powerpoint/2010/main" val="3908432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GB" noProof="0" dirty="0"/>
              <a:t>ÉTUDES DE MARCHÉ - CE QU'IL FAUT SAVOIR</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59484" y="1418771"/>
            <a:ext cx="7026303" cy="3649175"/>
          </a:xfrm>
        </p:spPr>
        <p:txBody>
          <a:bodyPr/>
          <a:lstStyle/>
          <a:p>
            <a:r>
              <a:rPr lang="en-GB" noProof="0" dirty="0"/>
              <a:t>Les études de marché vous permettent de mieux connaître vos clients potentiels. Elle vous montre ce dont ils ont besoin, ce qu'ils préfèrent, quand et où ils achètent, et comment ils utilisent ce qu'ils achètent. </a:t>
            </a:r>
          </a:p>
          <a:p>
            <a:endParaRPr lang="en-GB" dirty="0"/>
          </a:p>
          <a:p>
            <a:r>
              <a:rPr lang="en-GB" noProof="0" dirty="0"/>
              <a:t>Comprendre cela vous aidera à créer une entreprise alimentaire qui corresponde vraiment aux personnes que vous souhaitez servir.</a:t>
            </a:r>
          </a:p>
          <a:p>
            <a:endParaRPr lang="en-GB" dirty="0"/>
          </a:p>
          <a:p>
            <a:r>
              <a:rPr lang="en-GB" sz="2200" b="1" noProof="0" dirty="0"/>
              <a:t>Pour en savoir plus :</a:t>
            </a:r>
          </a:p>
          <a:p>
            <a:r>
              <a:rPr lang="en-GB" sz="2200" b="1" noProof="0" dirty="0">
                <a:solidFill>
                  <a:srgbClr val="94C7B0"/>
                </a:solidFill>
                <a:hlinkClick r:id="rId2">
                  <a:extLst>
                    <a:ext uri="{A12FA001-AC4F-418D-AE19-62706E023703}">
                      <ahyp:hlinkClr xmlns:ahyp="http://schemas.microsoft.com/office/drawing/2018/hyperlinkcolor" val="tx"/>
                    </a:ext>
                  </a:extLst>
                </a:hlinkClick>
              </a:rPr>
              <a:t>Comment réaliser une étude de marché pour une petite entreprise - Salesforce</a:t>
            </a:r>
            <a:br>
              <a:rPr lang="en-GB" sz="2200" noProof="0" dirty="0"/>
            </a:br>
            <a:r>
              <a:rPr lang="en-GB" sz="2200" i="1" noProof="0" dirty="0"/>
              <a:t>Ce guide présente des étapes claires pour découvrir qui sont vos clients et comment créer une entreprise qui réponde à leurs besoins.</a:t>
            </a:r>
            <a:endParaRPr lang="en-GB" sz="2200" noProof="0" dirty="0"/>
          </a:p>
          <a:p>
            <a:endParaRPr lang="en-GB" noProof="0" dirty="0"/>
          </a:p>
        </p:txBody>
      </p:sp>
      <p:pic>
        <p:nvPicPr>
          <p:cNvPr id="5" name="Picture 4" descr="A diagram of a market research analysis&#10;&#10;Description automatically generated">
            <a:extLst>
              <a:ext uri="{FF2B5EF4-FFF2-40B4-BE49-F238E27FC236}">
                <a16:creationId xmlns:a16="http://schemas.microsoft.com/office/drawing/2014/main" id="{711ABAC2-98AA-1C9B-15D5-DBF73EA12A48}"/>
              </a:ext>
            </a:extLst>
          </p:cNvPr>
          <p:cNvPicPr>
            <a:picLocks noChangeAspect="1"/>
          </p:cNvPicPr>
          <p:nvPr/>
        </p:nvPicPr>
        <p:blipFill>
          <a:blip r:embed="rId3"/>
          <a:stretch>
            <a:fillRect/>
          </a:stretch>
        </p:blipFill>
        <p:spPr>
          <a:xfrm>
            <a:off x="7585787" y="2254634"/>
            <a:ext cx="4367067" cy="2911378"/>
          </a:xfrm>
          <a:prstGeom prst="roundRect">
            <a:avLst/>
          </a:prstGeom>
        </p:spPr>
      </p:pic>
    </p:spTree>
    <p:extLst>
      <p:ext uri="{BB962C8B-B14F-4D97-AF65-F5344CB8AC3E}">
        <p14:creationId xmlns:p14="http://schemas.microsoft.com/office/powerpoint/2010/main" val="750067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9481C-42E6-6755-AB1D-C2BD64E56331}"/>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818FF5D4-CC87-B655-BF39-40549AC56A73}"/>
              </a:ext>
            </a:extLst>
          </p:cNvPr>
          <p:cNvSpPr>
            <a:spLocks noGrp="1"/>
          </p:cNvSpPr>
          <p:nvPr>
            <p:ph type="body" sz="quarter" idx="27"/>
          </p:nvPr>
        </p:nvSpPr>
        <p:spPr>
          <a:xfrm>
            <a:off x="409303" y="311362"/>
            <a:ext cx="11249297" cy="720752"/>
          </a:xfrm>
        </p:spPr>
        <p:txBody>
          <a:bodyPr/>
          <a:lstStyle/>
          <a:p>
            <a:r>
              <a:rPr lang="en-GB" noProof="0" dirty="0"/>
              <a:t>L'ÉTUDE DE MARCHÉ - POURQUOI EST-ELLE NÉCESSAIRE ? </a:t>
            </a:r>
          </a:p>
        </p:txBody>
      </p:sp>
      <p:sp>
        <p:nvSpPr>
          <p:cNvPr id="8" name="Text Placeholder 7">
            <a:extLst>
              <a:ext uri="{FF2B5EF4-FFF2-40B4-BE49-F238E27FC236}">
                <a16:creationId xmlns:a16="http://schemas.microsoft.com/office/drawing/2014/main" id="{4FCC22EB-224A-38F6-CF39-84DF89A93CA0}"/>
              </a:ext>
            </a:extLst>
          </p:cNvPr>
          <p:cNvSpPr>
            <a:spLocks noGrp="1"/>
          </p:cNvSpPr>
          <p:nvPr>
            <p:ph type="body" sz="quarter" idx="14"/>
          </p:nvPr>
        </p:nvSpPr>
        <p:spPr>
          <a:xfrm>
            <a:off x="711199" y="1273430"/>
            <a:ext cx="8421150" cy="1035435"/>
          </a:xfrm>
        </p:spPr>
        <p:txBody>
          <a:bodyPr/>
          <a:lstStyle/>
          <a:p>
            <a:pPr>
              <a:buClr>
                <a:srgbClr val="B6D1E1"/>
              </a:buClr>
            </a:pPr>
            <a:r>
              <a:rPr lang="en-GB" noProof="0" dirty="0"/>
              <a:t>L'étude de marché est un moyen structuré de rechercher des informations utiles qui peuvent guider les décisions de l'entreprise. Elle joue un rôle clé en vous aidant :</a:t>
            </a:r>
          </a:p>
        </p:txBody>
      </p:sp>
      <p:sp>
        <p:nvSpPr>
          <p:cNvPr id="3" name="TextBox 2">
            <a:extLst>
              <a:ext uri="{FF2B5EF4-FFF2-40B4-BE49-F238E27FC236}">
                <a16:creationId xmlns:a16="http://schemas.microsoft.com/office/drawing/2014/main" id="{1656AB42-9724-FB59-E290-C921755C5B31}"/>
              </a:ext>
            </a:extLst>
          </p:cNvPr>
          <p:cNvSpPr txBox="1"/>
          <p:nvPr/>
        </p:nvSpPr>
        <p:spPr>
          <a:xfrm>
            <a:off x="8987246" y="2662666"/>
            <a:ext cx="2890329" cy="3046988"/>
          </a:xfrm>
          <a:prstGeom prst="rect">
            <a:avLst/>
          </a:prstGeom>
          <a:noFill/>
        </p:spPr>
        <p:txBody>
          <a:bodyPr wrap="square">
            <a:spAutoFit/>
          </a:bodyPr>
          <a:lstStyle/>
          <a:p>
            <a:pPr algn="ctr">
              <a:buClr>
                <a:srgbClr val="B6D1E1"/>
              </a:buClr>
            </a:pPr>
            <a:r>
              <a:rPr lang="en-GB" sz="2400" b="1" i="1" noProof="0" dirty="0">
                <a:solidFill>
                  <a:srgbClr val="94C7B0"/>
                </a:solidFill>
              </a:rPr>
              <a:t>Rappelez-vous : </a:t>
            </a:r>
            <a:r>
              <a:rPr lang="en-GB" sz="2400" i="1" noProof="0" dirty="0">
                <a:solidFill>
                  <a:srgbClr val="94C7B0"/>
                </a:solidFill>
              </a:rPr>
              <a:t>Poser des questions spécifiques à votre public</a:t>
            </a:r>
            <a:br>
              <a:rPr lang="en-GB" sz="2400" i="1" noProof="0" dirty="0">
                <a:solidFill>
                  <a:srgbClr val="94C7B0"/>
                </a:solidFill>
              </a:rPr>
            </a:br>
            <a:r>
              <a:rPr lang="en-GB" sz="2400" i="1" noProof="0" dirty="0">
                <a:solidFill>
                  <a:srgbClr val="94C7B0"/>
                </a:solidFill>
              </a:rPr>
              <a:t>vous obtiendrez directement un retour d'information précieux et honnête !</a:t>
            </a:r>
          </a:p>
        </p:txBody>
      </p:sp>
      <p:graphicFrame>
        <p:nvGraphicFramePr>
          <p:cNvPr id="2" name="Diagram 1">
            <a:extLst>
              <a:ext uri="{FF2B5EF4-FFF2-40B4-BE49-F238E27FC236}">
                <a16:creationId xmlns:a16="http://schemas.microsoft.com/office/drawing/2014/main" id="{36E8C771-C591-D8A0-AA35-15D42FE74556}"/>
              </a:ext>
            </a:extLst>
          </p:cNvPr>
          <p:cNvGraphicFramePr/>
          <p:nvPr>
            <p:extLst>
              <p:ext uri="{D42A27DB-BD31-4B8C-83A1-F6EECF244321}">
                <p14:modId xmlns:p14="http://schemas.microsoft.com/office/powerpoint/2010/main" val="861962962"/>
              </p:ext>
            </p:extLst>
          </p:nvPr>
        </p:nvGraphicFramePr>
        <p:xfrm>
          <a:off x="711199" y="2290813"/>
          <a:ext cx="7953829" cy="384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147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ÉTUDE DE MARCHÉ - LES DIFFÉRENTS TYPES </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43256" y="1428388"/>
            <a:ext cx="10482425" cy="769288"/>
          </a:xfrm>
        </p:spPr>
        <p:txBody>
          <a:bodyPr/>
          <a:lstStyle/>
          <a:p>
            <a:pPr>
              <a:buClr>
                <a:srgbClr val="B6D1E1"/>
              </a:buClr>
            </a:pPr>
            <a:r>
              <a:rPr lang="en-GB" noProof="0" dirty="0"/>
              <a:t>Il existe deux grands types d'études de marché. La plupart des entreprises utilisent les deux types d'études pour obtenir une image complète de leur marché. Ces deux types d'études sont utiles et permettent d'obtenir différents types d'informations :</a:t>
            </a:r>
          </a:p>
        </p:txBody>
      </p:sp>
      <p:sp>
        <p:nvSpPr>
          <p:cNvPr id="3" name="TextBox 2">
            <a:extLst>
              <a:ext uri="{FF2B5EF4-FFF2-40B4-BE49-F238E27FC236}">
                <a16:creationId xmlns:a16="http://schemas.microsoft.com/office/drawing/2014/main" id="{20EA0AC5-2683-2A1B-6FBC-0B1454DD21EF}"/>
              </a:ext>
            </a:extLst>
          </p:cNvPr>
          <p:cNvSpPr txBox="1"/>
          <p:nvPr/>
        </p:nvSpPr>
        <p:spPr>
          <a:xfrm>
            <a:off x="1952786" y="5111148"/>
            <a:ext cx="9934414" cy="1323439"/>
          </a:xfrm>
          <a:prstGeom prst="rect">
            <a:avLst/>
          </a:prstGeom>
          <a:noFill/>
        </p:spPr>
        <p:txBody>
          <a:bodyPr wrap="square">
            <a:spAutoFit/>
          </a:bodyPr>
          <a:lstStyle/>
          <a:p>
            <a:pPr eaLnBrk="0" fontAlgn="base" hangingPunct="0">
              <a:spcBef>
                <a:spcPct val="0"/>
              </a:spcBef>
              <a:spcAft>
                <a:spcPct val="0"/>
              </a:spcAft>
            </a:pPr>
            <a:r>
              <a:rPr lang="en-GB" sz="2000" b="1" noProof="0" dirty="0"/>
              <a:t>Découvrez dans ce guide comment les chiffres et les anecdotes peuvent s'associer pour vous aider à prendre de meilleures décisions : </a:t>
            </a:r>
            <a:r>
              <a:rPr kumimoji="0" lang="en-GB" sz="2000" b="1" i="0" u="none" strike="noStrike" cap="none" normalizeH="0" baseline="0" noProof="0" dirty="0">
                <a:ln>
                  <a:noFill/>
                </a:ln>
                <a:solidFill>
                  <a:srgbClr val="94C7B0"/>
                </a:solidFill>
                <a:effectLst/>
                <a:hlinkClick r:id="rId2">
                  <a:extLst>
                    <a:ext uri="{A12FA001-AC4F-418D-AE19-62706E023703}">
                      <ahyp:hlinkClr xmlns:ahyp="http://schemas.microsoft.com/office/drawing/2018/hyperlinkcolor" val="tx"/>
                    </a:ext>
                  </a:extLst>
                </a:hlinkClick>
              </a:rPr>
              <a:t>Étude de marché et analyse concurrentielle - SBA</a:t>
            </a:r>
            <a:br>
              <a:rPr kumimoji="0" lang="en-GB" sz="2000" b="0" i="0" u="none" strike="noStrike" cap="none" normalizeH="0" baseline="0" noProof="0" dirty="0">
                <a:ln>
                  <a:noFill/>
                </a:ln>
                <a:solidFill>
                  <a:srgbClr val="0563C1"/>
                </a:solidFill>
                <a:effectLst/>
                <a:hlinkClick r:id="rId2">
                  <a:extLst>
                    <a:ext uri="{A12FA001-AC4F-418D-AE19-62706E023703}">
                      <ahyp:hlinkClr xmlns:ahyp="http://schemas.microsoft.com/office/drawing/2018/hyperlinkcolor" val="tx"/>
                    </a:ext>
                  </a:extLst>
                </a:hlinkClick>
              </a:rPr>
            </a:br>
            <a:r>
              <a:rPr kumimoji="0" lang="en-GB" sz="2000" b="0" i="1" u="none" strike="noStrike" cap="none" normalizeH="0" baseline="0" noProof="0" dirty="0">
                <a:ln>
                  <a:noFill/>
                </a:ln>
                <a:solidFill>
                  <a:schemeClr val="tx1"/>
                </a:solidFill>
                <a:effectLst/>
              </a:rPr>
              <a:t>Ce guide explique les bases des deux types d'études et comment les utiliser dans votre entreprise.</a:t>
            </a:r>
            <a:endParaRPr kumimoji="0" lang="en-GB" sz="2000" b="0" i="0" u="none" strike="noStrike" cap="none" normalizeH="0" baseline="0" noProof="0" dirty="0">
              <a:ln>
                <a:noFill/>
              </a:ln>
              <a:solidFill>
                <a:schemeClr val="tx1"/>
              </a:solidFill>
              <a:effectLst/>
            </a:endParaRPr>
          </a:p>
        </p:txBody>
      </p:sp>
      <p:pic>
        <p:nvPicPr>
          <p:cNvPr id="9" name="Graphic 8" descr="Woman Shrugging with solid fill">
            <a:extLst>
              <a:ext uri="{FF2B5EF4-FFF2-40B4-BE49-F238E27FC236}">
                <a16:creationId xmlns:a16="http://schemas.microsoft.com/office/drawing/2014/main" id="{BC346423-A028-6EE7-A202-B7786FCE8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1569" y="2436215"/>
            <a:ext cx="2228862" cy="2228862"/>
          </a:xfrm>
          <a:prstGeom prst="rect">
            <a:avLst/>
          </a:prstGeom>
        </p:spPr>
      </p:pic>
      <p:sp>
        <p:nvSpPr>
          <p:cNvPr id="2" name="Freeform 173">
            <a:extLst>
              <a:ext uri="{FF2B5EF4-FFF2-40B4-BE49-F238E27FC236}">
                <a16:creationId xmlns:a16="http://schemas.microsoft.com/office/drawing/2014/main" id="{F6704BAE-7C3F-9579-2964-75EF3D29F242}"/>
              </a:ext>
            </a:extLst>
          </p:cNvPr>
          <p:cNvSpPr>
            <a:spLocks noChangeArrowheads="1"/>
          </p:cNvSpPr>
          <p:nvPr/>
        </p:nvSpPr>
        <p:spPr bwMode="auto">
          <a:xfrm>
            <a:off x="1091657" y="3051682"/>
            <a:ext cx="3889912" cy="180713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B6D1E1"/>
          </a:solidFill>
          <a:ln>
            <a:noFill/>
          </a:ln>
          <a:effectLst/>
        </p:spPr>
        <p:txBody>
          <a:bodyPr wrap="none" anchor="ctr"/>
          <a:lstStyle/>
          <a:p>
            <a:endParaRPr lang="en-GB" sz="900" noProof="0" dirty="0"/>
          </a:p>
        </p:txBody>
      </p:sp>
      <p:sp>
        <p:nvSpPr>
          <p:cNvPr id="4" name="Freeform 174">
            <a:extLst>
              <a:ext uri="{FF2B5EF4-FFF2-40B4-BE49-F238E27FC236}">
                <a16:creationId xmlns:a16="http://schemas.microsoft.com/office/drawing/2014/main" id="{AF0CFF91-0E82-8726-DDD6-AB87C1FE1254}"/>
              </a:ext>
            </a:extLst>
          </p:cNvPr>
          <p:cNvSpPr>
            <a:spLocks noChangeArrowheads="1"/>
          </p:cNvSpPr>
          <p:nvPr/>
        </p:nvSpPr>
        <p:spPr bwMode="auto">
          <a:xfrm>
            <a:off x="1200092" y="2643874"/>
            <a:ext cx="3185928" cy="676348"/>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94C7B0"/>
          </a:solidFill>
          <a:ln>
            <a:noFill/>
          </a:ln>
          <a:effectLst/>
        </p:spPr>
        <p:txBody>
          <a:bodyPr wrap="none" anchor="ctr"/>
          <a:lstStyle/>
          <a:p>
            <a:endParaRPr lang="en-GB" sz="900" noProof="0" dirty="0"/>
          </a:p>
        </p:txBody>
      </p:sp>
      <p:sp>
        <p:nvSpPr>
          <p:cNvPr id="5" name="CuadroTexto 599">
            <a:extLst>
              <a:ext uri="{FF2B5EF4-FFF2-40B4-BE49-F238E27FC236}">
                <a16:creationId xmlns:a16="http://schemas.microsoft.com/office/drawing/2014/main" id="{62C85B59-0AFE-08A5-1443-917396052BBA}"/>
              </a:ext>
            </a:extLst>
          </p:cNvPr>
          <p:cNvSpPr txBox="1"/>
          <p:nvPr/>
        </p:nvSpPr>
        <p:spPr>
          <a:xfrm>
            <a:off x="1435284" y="2736055"/>
            <a:ext cx="3420947"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Recherche quantitative</a:t>
            </a:r>
          </a:p>
        </p:txBody>
      </p:sp>
      <p:sp>
        <p:nvSpPr>
          <p:cNvPr id="7" name="Rectángulo 602">
            <a:extLst>
              <a:ext uri="{FF2B5EF4-FFF2-40B4-BE49-F238E27FC236}">
                <a16:creationId xmlns:a16="http://schemas.microsoft.com/office/drawing/2014/main" id="{F6110D14-E586-69F9-5DCC-0DF7E59A73C9}"/>
              </a:ext>
            </a:extLst>
          </p:cNvPr>
          <p:cNvSpPr/>
          <p:nvPr/>
        </p:nvSpPr>
        <p:spPr>
          <a:xfrm>
            <a:off x="1295975" y="3441403"/>
            <a:ext cx="3560256" cy="1323439"/>
          </a:xfrm>
          <a:prstGeom prst="rect">
            <a:avLst/>
          </a:prstGeom>
        </p:spPr>
        <p:txBody>
          <a:bodyPr wrap="square">
            <a:spAutoFit/>
          </a:bodyPr>
          <a:lstStyle/>
          <a:p>
            <a:r>
              <a:rPr lang="en-GB" sz="1600" noProof="0" dirty="0">
                <a:latin typeface="Calibri" panose="020F0502020204030204" pitchFamily="34" charset="0"/>
                <a:ea typeface="Lato" charset="0"/>
                <a:cs typeface="Calibri" panose="020F0502020204030204" pitchFamily="34" charset="0"/>
              </a:rPr>
              <a:t>Elle vous donne des chiffres, des faits et des statistiques. Elle vous aide à comprendre ce que les gens font, combien de personnes le font et quelles sont les tendances qui se dessinent.</a:t>
            </a:r>
          </a:p>
        </p:txBody>
      </p:sp>
      <p:sp>
        <p:nvSpPr>
          <p:cNvPr id="11" name="Freeform 173">
            <a:extLst>
              <a:ext uri="{FF2B5EF4-FFF2-40B4-BE49-F238E27FC236}">
                <a16:creationId xmlns:a16="http://schemas.microsoft.com/office/drawing/2014/main" id="{7D18A88B-7738-1D73-7DBA-8AF8424A6742}"/>
              </a:ext>
            </a:extLst>
          </p:cNvPr>
          <p:cNvSpPr>
            <a:spLocks noChangeArrowheads="1"/>
          </p:cNvSpPr>
          <p:nvPr/>
        </p:nvSpPr>
        <p:spPr bwMode="auto">
          <a:xfrm>
            <a:off x="7335769" y="3051682"/>
            <a:ext cx="3889912" cy="180713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B6D1E1"/>
          </a:solidFill>
          <a:ln>
            <a:noFill/>
          </a:ln>
          <a:effectLst/>
        </p:spPr>
        <p:txBody>
          <a:bodyPr wrap="none" anchor="ctr"/>
          <a:lstStyle/>
          <a:p>
            <a:endParaRPr lang="en-GB" sz="900" noProof="0" dirty="0"/>
          </a:p>
        </p:txBody>
      </p:sp>
      <p:sp>
        <p:nvSpPr>
          <p:cNvPr id="14" name="Freeform 174">
            <a:extLst>
              <a:ext uri="{FF2B5EF4-FFF2-40B4-BE49-F238E27FC236}">
                <a16:creationId xmlns:a16="http://schemas.microsoft.com/office/drawing/2014/main" id="{A94619BB-5A95-EAC9-CBF2-F9120221EB0C}"/>
              </a:ext>
            </a:extLst>
          </p:cNvPr>
          <p:cNvSpPr>
            <a:spLocks noChangeArrowheads="1"/>
          </p:cNvSpPr>
          <p:nvPr/>
        </p:nvSpPr>
        <p:spPr bwMode="auto">
          <a:xfrm>
            <a:off x="7444204" y="2643874"/>
            <a:ext cx="3185928" cy="676348"/>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94C7B0"/>
          </a:solidFill>
          <a:ln>
            <a:noFill/>
          </a:ln>
          <a:effectLst/>
        </p:spPr>
        <p:txBody>
          <a:bodyPr wrap="none" anchor="ctr"/>
          <a:lstStyle/>
          <a:p>
            <a:endParaRPr lang="en-GB" sz="900" noProof="0" dirty="0"/>
          </a:p>
        </p:txBody>
      </p:sp>
      <p:sp>
        <p:nvSpPr>
          <p:cNvPr id="15" name="CuadroTexto 599">
            <a:extLst>
              <a:ext uri="{FF2B5EF4-FFF2-40B4-BE49-F238E27FC236}">
                <a16:creationId xmlns:a16="http://schemas.microsoft.com/office/drawing/2014/main" id="{F0824A93-3261-42B2-2D09-E4839E320189}"/>
              </a:ext>
            </a:extLst>
          </p:cNvPr>
          <p:cNvSpPr txBox="1"/>
          <p:nvPr/>
        </p:nvSpPr>
        <p:spPr>
          <a:xfrm>
            <a:off x="7679396" y="2736055"/>
            <a:ext cx="3420947"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Recherche qualitative</a:t>
            </a:r>
          </a:p>
        </p:txBody>
      </p:sp>
      <p:sp>
        <p:nvSpPr>
          <p:cNvPr id="16" name="Rectángulo 602">
            <a:extLst>
              <a:ext uri="{FF2B5EF4-FFF2-40B4-BE49-F238E27FC236}">
                <a16:creationId xmlns:a16="http://schemas.microsoft.com/office/drawing/2014/main" id="{93ACC4F8-6953-6C1A-51BA-F5E64D8A6CAA}"/>
              </a:ext>
            </a:extLst>
          </p:cNvPr>
          <p:cNvSpPr/>
          <p:nvPr/>
        </p:nvSpPr>
        <p:spPr>
          <a:xfrm>
            <a:off x="7618557" y="3502959"/>
            <a:ext cx="3560256" cy="1200329"/>
          </a:xfrm>
          <a:prstGeom prst="rect">
            <a:avLst/>
          </a:prstGeom>
        </p:spPr>
        <p:txBody>
          <a:bodyPr wrap="square">
            <a:spAutoFit/>
          </a:bodyPr>
          <a:lstStyle/>
          <a:p>
            <a:r>
              <a:rPr lang="en-GB" noProof="0" dirty="0">
                <a:latin typeface="Calibri" panose="020F0502020204030204" pitchFamily="34" charset="0"/>
                <a:ea typeface="Lato" charset="0"/>
                <a:cs typeface="Calibri" panose="020F0502020204030204" pitchFamily="34" charset="0"/>
              </a:rPr>
              <a:t>Elle vous aide à comprendre pourquoi les gens font ce qu'ils font. Elle se concentre sur les sentiments, les opinions et les motivations. </a:t>
            </a:r>
          </a:p>
        </p:txBody>
      </p:sp>
      <p:pic>
        <p:nvPicPr>
          <p:cNvPr id="18" name="Grafika 17" descr="Gazeta z wypełnieniem pełnym">
            <a:extLst>
              <a:ext uri="{FF2B5EF4-FFF2-40B4-BE49-F238E27FC236}">
                <a16:creationId xmlns:a16="http://schemas.microsoft.com/office/drawing/2014/main" id="{B75D1C23-BCC6-D3B0-6EDE-0D780A29C4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657" y="5200845"/>
            <a:ext cx="914400" cy="914400"/>
          </a:xfrm>
          <a:prstGeom prst="rect">
            <a:avLst/>
          </a:prstGeom>
        </p:spPr>
      </p:pic>
    </p:spTree>
    <p:extLst>
      <p:ext uri="{BB962C8B-B14F-4D97-AF65-F5344CB8AC3E}">
        <p14:creationId xmlns:p14="http://schemas.microsoft.com/office/powerpoint/2010/main" val="3759134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911110AD-2F5E-B158-41B2-3A4DD8FC70D1}"/>
              </a:ext>
            </a:extLst>
          </p:cNvPr>
          <p:cNvSpPr>
            <a:spLocks noGrp="1"/>
          </p:cNvSpPr>
          <p:nvPr>
            <p:ph type="body" sz="quarter" idx="14"/>
          </p:nvPr>
        </p:nvSpPr>
        <p:spPr>
          <a:xfrm>
            <a:off x="591317" y="1810168"/>
            <a:ext cx="11009366" cy="4672013"/>
          </a:xfrm>
        </p:spPr>
        <p:txBody>
          <a:bodyPr/>
          <a:lstStyle/>
          <a:p>
            <a:pPr>
              <a:buNone/>
            </a:pPr>
            <a:r>
              <a:rPr lang="en-GB" sz="2000" noProof="0" dirty="0"/>
              <a:t>La recherche quantitative vous donne des chiffres, des faits et des données qui vous aident à prendre des décisions intelligentes pour votre entreprise. Elle vous aide à découvrir ce que font les gens, combien de personnes sont intéressées et quelles sont les idées les plus prometteuses.</a:t>
            </a:r>
          </a:p>
          <a:p>
            <a:pPr>
              <a:buNone/>
            </a:pPr>
            <a:endParaRPr lang="en-GB" sz="2000" noProof="0" dirty="0"/>
          </a:p>
          <a:p>
            <a:pPr>
              <a:buNone/>
            </a:pPr>
            <a:r>
              <a:rPr lang="en-GB" sz="2000" b="1" noProof="0" dirty="0"/>
              <a:t>Vous pouvez recueillir ce type d'informations en</a:t>
            </a:r>
          </a:p>
          <a:p>
            <a:pPr>
              <a:buNone/>
            </a:pPr>
            <a:endParaRPr lang="en-GB" sz="2000" noProof="0" dirty="0"/>
          </a:p>
          <a:p>
            <a:pPr marL="342900" indent="-342900">
              <a:buFont typeface="Wingdings" panose="05000000000000000000" pitchFamily="2" charset="2"/>
              <a:buChar char="ü"/>
            </a:pPr>
            <a:r>
              <a:rPr lang="en-GB" sz="2000" noProof="0" dirty="0"/>
              <a:t>en effectuant des recherches documentaires (recherches en ligne, lecture de rapports)</a:t>
            </a:r>
          </a:p>
          <a:p>
            <a:pPr marL="342900" indent="-342900">
              <a:buFont typeface="Wingdings" panose="05000000000000000000" pitchFamily="2" charset="2"/>
              <a:buChar char="ü"/>
            </a:pPr>
            <a:r>
              <a:rPr lang="en-GB" sz="2000" noProof="0" dirty="0"/>
              <a:t>en créant des enquêtes ou des questionnaires simples</a:t>
            </a:r>
          </a:p>
          <a:p>
            <a:pPr marL="342900" indent="-342900">
              <a:buFont typeface="Wingdings" panose="05000000000000000000" pitchFamily="2" charset="2"/>
              <a:buChar char="ü"/>
            </a:pPr>
            <a:r>
              <a:rPr lang="en-GB" sz="2000" noProof="0" dirty="0"/>
              <a:t>en examinant les statistiques et les tendances de votre marché.</a:t>
            </a:r>
          </a:p>
          <a:p>
            <a:endParaRPr lang="en-GB" sz="2000" noProof="0" dirty="0"/>
          </a:p>
          <a:p>
            <a:r>
              <a:rPr lang="en-GB" sz="2000" noProof="0" dirty="0"/>
              <a:t>Une fois que vous avez recueilli les données, votre tâche consiste à les organiser, à rechercher des modèles et à les expliquer clairement. </a:t>
            </a:r>
            <a:r>
              <a:rPr lang="en-GB" sz="2000" b="1" noProof="0" dirty="0"/>
              <a:t>Ces faits vous aideront à répondre à des questions telles que :</a:t>
            </a:r>
          </a:p>
          <a:p>
            <a:endParaRPr lang="en-GB" sz="2000" b="1" noProof="0" dirty="0"/>
          </a:p>
          <a:p>
            <a:pPr marL="342900" indent="-342900">
              <a:buFont typeface="Wingdings" panose="05000000000000000000" pitchFamily="2" charset="2"/>
              <a:buChar char="ü"/>
            </a:pPr>
            <a:r>
              <a:rPr lang="en-GB" sz="2000" noProof="0" dirty="0"/>
              <a:t>Combien de personnes veulent ceci ? </a:t>
            </a:r>
          </a:p>
          <a:p>
            <a:pPr marL="342900" indent="-342900">
              <a:buFont typeface="Wingdings" panose="05000000000000000000" pitchFamily="2" charset="2"/>
              <a:buChar char="ü"/>
            </a:pPr>
            <a:r>
              <a:rPr lang="en-GB" sz="2000" noProof="0" dirty="0"/>
              <a:t>Qu'achètent-ils ? </a:t>
            </a:r>
          </a:p>
          <a:p>
            <a:pPr marL="342900" indent="-342900">
              <a:buFont typeface="Wingdings" panose="05000000000000000000" pitchFamily="2" charset="2"/>
              <a:buChar char="ü"/>
            </a:pPr>
            <a:r>
              <a:rPr lang="en-GB" sz="2000" noProof="0" dirty="0"/>
              <a:t>Que recherchent-ils ?</a:t>
            </a:r>
          </a:p>
          <a:p>
            <a:endParaRPr lang="en-GB" sz="2000" noProof="0" dirty="0"/>
          </a:p>
        </p:txBody>
      </p:sp>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4" y="378372"/>
            <a:ext cx="11228776" cy="1126708"/>
          </a:xfrm>
        </p:spPr>
        <p:txBody>
          <a:bodyPr/>
          <a:lstStyle/>
          <a:p>
            <a:r>
              <a:rPr lang="en-GB" noProof="0" dirty="0"/>
              <a:t>ÉTUDE DE MARCHÉ       </a:t>
            </a:r>
          </a:p>
          <a:p>
            <a:r>
              <a:rPr lang="en-GB" noProof="0" dirty="0"/>
              <a:t>ÉTUDE QUANTITATIVE - COMPRENDRE LE QUOI</a:t>
            </a:r>
          </a:p>
        </p:txBody>
      </p:sp>
      <p:pic>
        <p:nvPicPr>
          <p:cNvPr id="3" name="Graphic 2" descr="Mental Health with solid fill">
            <a:extLst>
              <a:ext uri="{FF2B5EF4-FFF2-40B4-BE49-F238E27FC236}">
                <a16:creationId xmlns:a16="http://schemas.microsoft.com/office/drawing/2014/main" id="{327D5484-AA41-1ACC-6821-E46833FB8E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7767" y="2760001"/>
            <a:ext cx="1786812" cy="1786812"/>
          </a:xfrm>
          <a:prstGeom prst="rect">
            <a:avLst/>
          </a:prstGeom>
        </p:spPr>
      </p:pic>
    </p:spTree>
    <p:extLst>
      <p:ext uri="{BB962C8B-B14F-4D97-AF65-F5344CB8AC3E}">
        <p14:creationId xmlns:p14="http://schemas.microsoft.com/office/powerpoint/2010/main" val="2630128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D126-0743-6DC5-EE08-91A344E0F042}"/>
            </a:ext>
          </a:extLst>
        </p:cNvPr>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1762410A-4EB7-AEEE-6A43-C020D0D8A84E}"/>
              </a:ext>
            </a:extLst>
          </p:cNvPr>
          <p:cNvSpPr>
            <a:spLocks noGrp="1"/>
          </p:cNvSpPr>
          <p:nvPr>
            <p:ph type="body" sz="quarter" idx="14"/>
          </p:nvPr>
        </p:nvSpPr>
        <p:spPr>
          <a:xfrm>
            <a:off x="751414" y="2097674"/>
            <a:ext cx="7261211" cy="3113658"/>
          </a:xfrm>
        </p:spPr>
        <p:txBody>
          <a:bodyPr/>
          <a:lstStyle/>
          <a:p>
            <a:pPr>
              <a:buNone/>
            </a:pPr>
            <a:r>
              <a:rPr lang="en-GB" noProof="0" dirty="0"/>
              <a:t>Ce site web propose des étapes pratiques pour la réalisation d'une étude de marché, y compris l'utilisation de questionnaires, d'entretiens et l'examen de publications sectorielles, en soulignant l'importance de vérifier la demande pour votre produit ou service.</a:t>
            </a:r>
          </a:p>
          <a:p>
            <a:br>
              <a:rPr lang="en-GB" b="1" noProof="0" dirty="0">
                <a:solidFill>
                  <a:srgbClr val="94C7B0"/>
                </a:solidFill>
              </a:rPr>
            </a:br>
            <a:r>
              <a:rPr lang="en-GB" b="1" noProof="0" dirty="0">
                <a:solidFill>
                  <a:srgbClr val="94C7B0"/>
                </a:solidFill>
                <a:hlinkClick r:id="rId2">
                  <a:extLst>
                    <a:ext uri="{A12FA001-AC4F-418D-AE19-62706E023703}">
                      <ahyp:hlinkClr xmlns:ahyp="http://schemas.microsoft.com/office/drawing/2018/hyperlinkcolor" val="tx"/>
                    </a:ext>
                  </a:extLst>
                </a:hlinkClick>
              </a:rPr>
              <a:t> Utilisez ce guide </a:t>
            </a:r>
            <a:r>
              <a:rPr lang="en-GB" noProof="0" dirty="0"/>
              <a:t>pour commencer votre étude de marché et valider votre idée d'entreprise.</a:t>
            </a:r>
          </a:p>
          <a:p>
            <a:endParaRPr lang="en-GB" noProof="0" dirty="0"/>
          </a:p>
          <a:p>
            <a:endParaRPr lang="en-GB" noProof="0" dirty="0"/>
          </a:p>
        </p:txBody>
      </p:sp>
      <p:sp>
        <p:nvSpPr>
          <p:cNvPr id="13" name="Text Placeholder 12">
            <a:extLst>
              <a:ext uri="{FF2B5EF4-FFF2-40B4-BE49-F238E27FC236}">
                <a16:creationId xmlns:a16="http://schemas.microsoft.com/office/drawing/2014/main" id="{5DC5A9CB-6D4F-EDE3-E38A-0BE0C68811EA}"/>
              </a:ext>
            </a:extLst>
          </p:cNvPr>
          <p:cNvSpPr>
            <a:spLocks noGrp="1"/>
          </p:cNvSpPr>
          <p:nvPr>
            <p:ph type="body" sz="quarter" idx="27"/>
          </p:nvPr>
        </p:nvSpPr>
        <p:spPr>
          <a:xfrm>
            <a:off x="751414" y="378372"/>
            <a:ext cx="11228776" cy="1126708"/>
          </a:xfrm>
        </p:spPr>
        <p:txBody>
          <a:bodyPr/>
          <a:lstStyle/>
          <a:p>
            <a:r>
              <a:rPr lang="en-GB" noProof="0" dirty="0"/>
              <a:t>ÉTUDE DE MARCHÉ       </a:t>
            </a:r>
          </a:p>
          <a:p>
            <a:r>
              <a:rPr lang="en-GB" noProof="0" dirty="0"/>
              <a:t>Comment réaliser une étude de marché </a:t>
            </a:r>
          </a:p>
        </p:txBody>
      </p:sp>
      <p:sp>
        <p:nvSpPr>
          <p:cNvPr id="2" name="TextBox 2">
            <a:extLst>
              <a:ext uri="{FF2B5EF4-FFF2-40B4-BE49-F238E27FC236}">
                <a16:creationId xmlns:a16="http://schemas.microsoft.com/office/drawing/2014/main" id="{8FA95505-F316-AF0D-7ECD-C92EDE0D3DD3}"/>
              </a:ext>
            </a:extLst>
          </p:cNvPr>
          <p:cNvSpPr txBox="1"/>
          <p:nvPr/>
        </p:nvSpPr>
        <p:spPr>
          <a:xfrm>
            <a:off x="9075503" y="2097674"/>
            <a:ext cx="2378147" cy="1323439"/>
          </a:xfrm>
          <a:prstGeom prst="rect">
            <a:avLst/>
          </a:prstGeom>
          <a:noFill/>
        </p:spPr>
        <p:txBody>
          <a:bodyPr wrap="square">
            <a:spAutoFit/>
          </a:bodyPr>
          <a:lstStyle/>
          <a:p>
            <a:pPr algn="ctr">
              <a:buClr>
                <a:srgbClr val="B6D1E1"/>
              </a:buClr>
            </a:pPr>
            <a:r>
              <a:rPr lang="en-GB" sz="4000" b="1" i="1" noProof="0" dirty="0">
                <a:solidFill>
                  <a:srgbClr val="94C7B0"/>
                </a:solidFill>
              </a:rPr>
              <a:t>Parlons affaires ! </a:t>
            </a:r>
            <a:endParaRPr lang="en-GB" sz="4000" i="1" noProof="0" dirty="0">
              <a:solidFill>
                <a:srgbClr val="94C7B0"/>
              </a:solidFill>
            </a:endParaRPr>
          </a:p>
        </p:txBody>
      </p:sp>
      <p:pic>
        <p:nvPicPr>
          <p:cNvPr id="5" name="Grafika 4" descr="Internet z wypełnieniem pełnym">
            <a:extLst>
              <a:ext uri="{FF2B5EF4-FFF2-40B4-BE49-F238E27FC236}">
                <a16:creationId xmlns:a16="http://schemas.microsoft.com/office/drawing/2014/main" id="{C0050FAF-7D4E-9CBC-F5B8-C9C025EF9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916" y="4460543"/>
            <a:ext cx="914400" cy="914400"/>
          </a:xfrm>
          <a:prstGeom prst="rect">
            <a:avLst/>
          </a:prstGeom>
        </p:spPr>
      </p:pic>
      <p:pic>
        <p:nvPicPr>
          <p:cNvPr id="7" name="Grafika 6" descr="Grupa docelowa kontur">
            <a:extLst>
              <a:ext uri="{FF2B5EF4-FFF2-40B4-BE49-F238E27FC236}">
                <a16:creationId xmlns:a16="http://schemas.microsoft.com/office/drawing/2014/main" id="{398C530A-1262-2753-68CC-8F298EA3E3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5685" y="3511652"/>
            <a:ext cx="1897782" cy="1897782"/>
          </a:xfrm>
          <a:prstGeom prst="rect">
            <a:avLst/>
          </a:prstGeom>
        </p:spPr>
      </p:pic>
    </p:spTree>
    <p:extLst>
      <p:ext uri="{BB962C8B-B14F-4D97-AF65-F5344CB8AC3E}">
        <p14:creationId xmlns:p14="http://schemas.microsoft.com/office/powerpoint/2010/main" val="1782330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sz="3200" noProof="0" dirty="0"/>
              <a:t>RECHERCHE QUANTITATIVE - TROUVER DES DONNÉES COMMERCIALES</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51412" y="1315395"/>
            <a:ext cx="6243885" cy="2443734"/>
          </a:xfrm>
        </p:spPr>
        <p:txBody>
          <a:bodyPr/>
          <a:lstStyle/>
          <a:p>
            <a:pPr>
              <a:buNone/>
            </a:pPr>
            <a:r>
              <a:rPr lang="en-GB" sz="1800" noProof="0" dirty="0"/>
              <a:t>Les données commerciales sont des informations qui montrent ce qui se passe sur votre marché : ce que les gens achètent, ce qu'ils paient et comment les choses évoluent.</a:t>
            </a:r>
          </a:p>
          <a:p>
            <a:pPr>
              <a:buNone/>
            </a:pPr>
            <a:endParaRPr lang="en-GB" sz="1800" noProof="0" dirty="0"/>
          </a:p>
          <a:p>
            <a:pPr>
              <a:buNone/>
            </a:pPr>
            <a:r>
              <a:rPr lang="en-GB" sz="1800" noProof="0" dirty="0"/>
              <a:t>Une fois que vous savez de quel type de données vous avez besoin, l'étape suivante consiste à les trouver. Toutes les sources ne se valent pas et toutes les informations ne sont pas utiles. Ce qui compte, c'est de savoir où chercher et à quoi se fier.</a:t>
            </a:r>
          </a:p>
        </p:txBody>
      </p:sp>
      <p:pic>
        <p:nvPicPr>
          <p:cNvPr id="3" name="Obraz 2">
            <a:extLst>
              <a:ext uri="{FF2B5EF4-FFF2-40B4-BE49-F238E27FC236}">
                <a16:creationId xmlns:a16="http://schemas.microsoft.com/office/drawing/2014/main" id="{DD06215E-B496-09F5-C87C-52834C1D9517}"/>
              </a:ext>
            </a:extLst>
          </p:cNvPr>
          <p:cNvPicPr>
            <a:picLocks noChangeAspect="1"/>
          </p:cNvPicPr>
          <p:nvPr/>
        </p:nvPicPr>
        <p:blipFill>
          <a:blip r:embed="rId2"/>
          <a:stretch>
            <a:fillRect/>
          </a:stretch>
        </p:blipFill>
        <p:spPr>
          <a:xfrm>
            <a:off x="7427726" y="1296344"/>
            <a:ext cx="4041413" cy="2697204"/>
          </a:xfrm>
          <a:prstGeom prst="ellipse">
            <a:avLst/>
          </a:prstGeom>
        </p:spPr>
      </p:pic>
      <p:sp>
        <p:nvSpPr>
          <p:cNvPr id="6" name="pole tekstowe 5">
            <a:extLst>
              <a:ext uri="{FF2B5EF4-FFF2-40B4-BE49-F238E27FC236}">
                <a16:creationId xmlns:a16="http://schemas.microsoft.com/office/drawing/2014/main" id="{F86E9560-7734-D111-C6C9-9AAC5E09F0A1}"/>
              </a:ext>
            </a:extLst>
          </p:cNvPr>
          <p:cNvSpPr txBox="1"/>
          <p:nvPr/>
        </p:nvSpPr>
        <p:spPr>
          <a:xfrm>
            <a:off x="751412" y="3856157"/>
            <a:ext cx="11163220" cy="2554545"/>
          </a:xfrm>
          <a:prstGeom prst="rect">
            <a:avLst/>
          </a:prstGeom>
          <a:noFill/>
        </p:spPr>
        <p:txBody>
          <a:bodyPr wrap="square">
            <a:spAutoFit/>
          </a:bodyPr>
          <a:lstStyle/>
          <a:p>
            <a:pPr>
              <a:buNone/>
            </a:pPr>
            <a:r>
              <a:rPr lang="en-GB" sz="2000" b="1" noProof="0" dirty="0"/>
              <a:t>Voici ce qu'il faut faire :</a:t>
            </a:r>
          </a:p>
          <a:p>
            <a:pPr marL="342900" indent="-342900">
              <a:buFont typeface="Wingdings" panose="05000000000000000000" pitchFamily="2" charset="2"/>
              <a:buChar char="ü"/>
            </a:pPr>
            <a:r>
              <a:rPr lang="en-GB" sz="2000" noProof="0" dirty="0"/>
              <a:t>Utiliser des sources fiables telles que les offices nationaux de statistiques, les associations professionnelles ou les publications sectorielles.</a:t>
            </a:r>
          </a:p>
          <a:p>
            <a:pPr marL="342900" indent="-342900">
              <a:buFont typeface="Wingdings" panose="05000000000000000000" pitchFamily="2" charset="2"/>
              <a:buChar char="ü"/>
            </a:pPr>
            <a:r>
              <a:rPr lang="en-GB" sz="2000" noProof="0" dirty="0"/>
              <a:t>Retracer les données jusqu'à leur source d'origine chaque fois que cela est possible</a:t>
            </a:r>
          </a:p>
          <a:p>
            <a:pPr marL="342900" indent="-342900">
              <a:buFont typeface="Wingdings" panose="05000000000000000000" pitchFamily="2" charset="2"/>
              <a:buChar char="ü"/>
            </a:pPr>
            <a:r>
              <a:rPr lang="en-GB" sz="2000" noProof="0" dirty="0"/>
              <a:t>Concentrez-vous sur les informations qui ont un lien direct avec votre idée, votre produit, votre public et votre marché.</a:t>
            </a:r>
          </a:p>
          <a:p>
            <a:r>
              <a:rPr lang="en-GB" sz="2000" b="1" noProof="0" dirty="0">
                <a:solidFill>
                  <a:srgbClr val="94C7B0"/>
                </a:solidFill>
              </a:rPr>
              <a:t>Les bonnes données ne sont pas seulement collectées - elles sont filtrées, vérifiées et appliquées avec soin !</a:t>
            </a:r>
          </a:p>
        </p:txBody>
      </p:sp>
    </p:spTree>
    <p:extLst>
      <p:ext uri="{BB962C8B-B14F-4D97-AF65-F5344CB8AC3E}">
        <p14:creationId xmlns:p14="http://schemas.microsoft.com/office/powerpoint/2010/main" val="1983988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4292-ED0B-BB34-8060-4EAE75F115D3}"/>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C2448-B3C0-A5B2-0E8B-E157DFDB5B7C}"/>
              </a:ext>
            </a:extLst>
          </p:cNvPr>
          <p:cNvSpPr>
            <a:spLocks noGrp="1"/>
          </p:cNvSpPr>
          <p:nvPr>
            <p:ph type="body" sz="quarter" idx="27"/>
          </p:nvPr>
        </p:nvSpPr>
        <p:spPr>
          <a:xfrm>
            <a:off x="751414" y="378372"/>
            <a:ext cx="8707896" cy="1126708"/>
          </a:xfrm>
        </p:spPr>
        <p:txBody>
          <a:bodyPr/>
          <a:lstStyle/>
          <a:p>
            <a:r>
              <a:rPr lang="en-GB" noProof="0" dirty="0"/>
              <a:t>RECHERCHE ET TEST DU MARCHÉ CIBLE </a:t>
            </a:r>
            <a:r>
              <a:rPr lang="pl-PL" dirty="0"/>
              <a:t>ANALYSE DES </a:t>
            </a:r>
            <a:r>
              <a:rPr lang="en-GB" noProof="0" dirty="0"/>
              <a:t>DONNÉES </a:t>
            </a:r>
          </a:p>
        </p:txBody>
      </p:sp>
      <p:sp>
        <p:nvSpPr>
          <p:cNvPr id="5" name="Text Placeholder 4">
            <a:extLst>
              <a:ext uri="{FF2B5EF4-FFF2-40B4-BE49-F238E27FC236}">
                <a16:creationId xmlns:a16="http://schemas.microsoft.com/office/drawing/2014/main" id="{C86E19ED-6E11-474F-A60A-2C375EF1541B}"/>
              </a:ext>
            </a:extLst>
          </p:cNvPr>
          <p:cNvSpPr>
            <a:spLocks noGrp="1"/>
          </p:cNvSpPr>
          <p:nvPr>
            <p:ph type="body" sz="quarter" idx="14"/>
          </p:nvPr>
        </p:nvSpPr>
        <p:spPr>
          <a:xfrm>
            <a:off x="738349" y="1839167"/>
            <a:ext cx="6048251" cy="4176044"/>
          </a:xfrm>
        </p:spPr>
        <p:txBody>
          <a:bodyPr/>
          <a:lstStyle/>
          <a:p>
            <a:pPr>
              <a:buNone/>
            </a:pPr>
            <a:r>
              <a:rPr lang="en-GB" sz="2000" noProof="0" dirty="0"/>
              <a:t>La collecte d'informations n'est qu'un début. C'est en les analysant que les choses deviennent intéressantes.</a:t>
            </a:r>
          </a:p>
          <a:p>
            <a:pPr>
              <a:buNone/>
            </a:pPr>
            <a:r>
              <a:rPr lang="en-GB" sz="2000" noProof="0" dirty="0"/>
              <a:t>Examinez attentivement les réponses que vous avez recueillies.</a:t>
            </a:r>
            <a:br>
              <a:rPr lang="en-GB" sz="2000" noProof="0" dirty="0"/>
            </a:br>
            <a:endParaRPr lang="en-GB" sz="2000" noProof="0" dirty="0"/>
          </a:p>
          <a:p>
            <a:pPr>
              <a:buNone/>
            </a:pPr>
            <a:r>
              <a:rPr lang="en-GB" sz="2000" b="1" noProof="0" dirty="0"/>
              <a:t>Voyez-vous des tendances, des lacunes ou des résultats inattendus ?</a:t>
            </a:r>
            <a:br>
              <a:rPr lang="en-GB" sz="2000" noProof="0" dirty="0"/>
            </a:br>
            <a:r>
              <a:rPr lang="en-GB" sz="2000" noProof="0" dirty="0"/>
              <a:t>Cherchez des indices qui vous montrent ce que vos clients veulent ou ce dont ils ont vraiment besoin. </a:t>
            </a:r>
          </a:p>
          <a:p>
            <a:r>
              <a:rPr lang="en-GB" sz="2000" noProof="0" dirty="0"/>
              <a:t>Une bonne analyse vous aidera à prendre des décisions plus intelligentes et plus sûres pour votre entreprise. </a:t>
            </a:r>
          </a:p>
          <a:p>
            <a:pPr>
              <a:buNone/>
            </a:pPr>
            <a:endParaRPr lang="en-GB" sz="2000" noProof="0" dirty="0"/>
          </a:p>
          <a:p>
            <a:pPr>
              <a:buNone/>
            </a:pPr>
            <a:r>
              <a:rPr lang="en-GB" sz="2000" b="1" noProof="0" dirty="0">
                <a:solidFill>
                  <a:srgbClr val="94C7B0"/>
                </a:solidFill>
              </a:rPr>
              <a:t>Posez-vous maintenant la question :</a:t>
            </a:r>
          </a:p>
          <a:p>
            <a:pPr marL="342900" indent="-342900">
              <a:buFont typeface="Arial" panose="020B0604020202020204" pitchFamily="34" charset="0"/>
              <a:buChar char="•"/>
            </a:pPr>
            <a:r>
              <a:rPr lang="en-GB" sz="2000" noProof="0" dirty="0"/>
              <a:t>Qu'est-ce que cela signifie pour mon entreprise ?</a:t>
            </a:r>
          </a:p>
          <a:p>
            <a:pPr marL="342900" indent="-342900">
              <a:buFont typeface="Arial" panose="020B0604020202020204" pitchFamily="34" charset="0"/>
              <a:buChar char="•"/>
            </a:pPr>
            <a:r>
              <a:rPr lang="en-GB" sz="2000" noProof="0" dirty="0"/>
              <a:t>Faut-il changer quelque chose ?</a:t>
            </a:r>
          </a:p>
          <a:p>
            <a:pPr marL="342900" indent="-342900">
              <a:buFont typeface="Arial" panose="020B0604020202020204" pitchFamily="34" charset="0"/>
              <a:buChar char="•"/>
            </a:pPr>
            <a:r>
              <a:rPr lang="en-GB" sz="2000" noProof="0" dirty="0"/>
              <a:t>Qu'est-ce qui vaut la peine d'être conservé ?</a:t>
            </a:r>
          </a:p>
        </p:txBody>
      </p:sp>
      <p:sp>
        <p:nvSpPr>
          <p:cNvPr id="3" name="pole tekstowe 2">
            <a:extLst>
              <a:ext uri="{FF2B5EF4-FFF2-40B4-BE49-F238E27FC236}">
                <a16:creationId xmlns:a16="http://schemas.microsoft.com/office/drawing/2014/main" id="{85E750C2-F42E-E065-D795-BAF465E72FB9}"/>
              </a:ext>
            </a:extLst>
          </p:cNvPr>
          <p:cNvSpPr txBox="1"/>
          <p:nvPr/>
        </p:nvSpPr>
        <p:spPr>
          <a:xfrm>
            <a:off x="7122341" y="3596791"/>
            <a:ext cx="4443251" cy="2862322"/>
          </a:xfrm>
          <a:prstGeom prst="rect">
            <a:avLst/>
          </a:prstGeom>
          <a:noFill/>
        </p:spPr>
        <p:txBody>
          <a:bodyPr wrap="square">
            <a:spAutoFit/>
          </a:bodyPr>
          <a:lstStyle/>
          <a:p>
            <a:r>
              <a:rPr lang="en-GB" sz="2000" noProof="0" dirty="0"/>
              <a:t>Rédigez un bref résumé (une page ou moins) qui explique ce que vous avez appris et comment votre idée y répondra.</a:t>
            </a:r>
          </a:p>
          <a:p>
            <a:endParaRPr lang="en-GB" sz="2000" noProof="0" dirty="0"/>
          </a:p>
          <a:p>
            <a:r>
              <a:rPr lang="en-GB" sz="2000" b="1" noProof="0" dirty="0"/>
              <a:t>Vous pouvez commencer par la phrase </a:t>
            </a:r>
            <a:r>
              <a:rPr lang="en-GB" sz="2000" b="1" i="1" noProof="0" dirty="0"/>
              <a:t>suivante </a:t>
            </a:r>
            <a:r>
              <a:rPr lang="en-GB" sz="2000" i="1" noProof="0" dirty="0"/>
              <a:t>"Un changement que j'apporterai en fonction de ce que j'ai appris...".</a:t>
            </a:r>
          </a:p>
        </p:txBody>
      </p:sp>
      <p:grpSp>
        <p:nvGrpSpPr>
          <p:cNvPr id="12" name="Grupa 11">
            <a:extLst>
              <a:ext uri="{FF2B5EF4-FFF2-40B4-BE49-F238E27FC236}">
                <a16:creationId xmlns:a16="http://schemas.microsoft.com/office/drawing/2014/main" id="{420BDB90-0E57-FD7B-D588-F536F34B6CCD}"/>
              </a:ext>
            </a:extLst>
          </p:cNvPr>
          <p:cNvGrpSpPr/>
          <p:nvPr/>
        </p:nvGrpSpPr>
        <p:grpSpPr>
          <a:xfrm>
            <a:off x="7930716" y="1810796"/>
            <a:ext cx="3250502" cy="1480279"/>
            <a:chOff x="6392064" y="2074265"/>
            <a:chExt cx="3250502" cy="1480279"/>
          </a:xfrm>
        </p:grpSpPr>
        <p:sp>
          <p:nvSpPr>
            <p:cNvPr id="4" name="Rectangle 3">
              <a:extLst>
                <a:ext uri="{FF2B5EF4-FFF2-40B4-BE49-F238E27FC236}">
                  <a16:creationId xmlns:a16="http://schemas.microsoft.com/office/drawing/2014/main" id="{F9132B25-7956-46F2-1F48-520B59740745}"/>
                </a:ext>
              </a:extLst>
            </p:cNvPr>
            <p:cNvSpPr/>
            <p:nvPr/>
          </p:nvSpPr>
          <p:spPr>
            <a:xfrm>
              <a:off x="6718365" y="2373623"/>
              <a:ext cx="2924201" cy="1180921"/>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6" name="Group 5">
              <a:extLst>
                <a:ext uri="{FF2B5EF4-FFF2-40B4-BE49-F238E27FC236}">
                  <a16:creationId xmlns:a16="http://schemas.microsoft.com/office/drawing/2014/main" id="{214784BD-D05A-1455-5A53-5323CDB8813E}"/>
                </a:ext>
              </a:extLst>
            </p:cNvPr>
            <p:cNvGrpSpPr/>
            <p:nvPr/>
          </p:nvGrpSpPr>
          <p:grpSpPr>
            <a:xfrm>
              <a:off x="6392064" y="2074265"/>
              <a:ext cx="2788753" cy="578690"/>
              <a:chOff x="2045517" y="6166884"/>
              <a:chExt cx="2788753" cy="578690"/>
            </a:xfrm>
          </p:grpSpPr>
          <p:sp>
            <p:nvSpPr>
              <p:cNvPr id="7" name="Rectangle 7">
                <a:extLst>
                  <a:ext uri="{FF2B5EF4-FFF2-40B4-BE49-F238E27FC236}">
                    <a16:creationId xmlns:a16="http://schemas.microsoft.com/office/drawing/2014/main" id="{A22A89CE-5609-F9EA-3B56-AC1517D3A30B}"/>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8">
                <a:extLst>
                  <a:ext uri="{FF2B5EF4-FFF2-40B4-BE49-F238E27FC236}">
                    <a16:creationId xmlns:a16="http://schemas.microsoft.com/office/drawing/2014/main" id="{F1241CF3-A5FC-CE9B-F260-C46910D99301}"/>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9">
                <a:extLst>
                  <a:ext uri="{FF2B5EF4-FFF2-40B4-BE49-F238E27FC236}">
                    <a16:creationId xmlns:a16="http://schemas.microsoft.com/office/drawing/2014/main" id="{E159A332-3EE0-0637-4F78-3D55EB398DEA}"/>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Graphic 10" descr="Clipboard Partially Ticked outline">
                <a:extLst>
                  <a:ext uri="{FF2B5EF4-FFF2-40B4-BE49-F238E27FC236}">
                    <a16:creationId xmlns:a16="http://schemas.microsoft.com/office/drawing/2014/main" id="{19B59D7F-0CD0-0423-809D-9C724FFC6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1" name="Text Placeholder 2">
              <a:extLst>
                <a:ext uri="{FF2B5EF4-FFF2-40B4-BE49-F238E27FC236}">
                  <a16:creationId xmlns:a16="http://schemas.microsoft.com/office/drawing/2014/main" id="{4FB6D8A0-437A-8F05-B5AB-485FB2C050FB}"/>
                </a:ext>
              </a:extLst>
            </p:cNvPr>
            <p:cNvSpPr txBox="1">
              <a:spLocks/>
            </p:cNvSpPr>
            <p:nvPr/>
          </p:nvSpPr>
          <p:spPr>
            <a:xfrm>
              <a:off x="6914310" y="2754117"/>
              <a:ext cx="2728256" cy="5333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sz="1600" b="1" noProof="0" dirty="0"/>
                <a:t>Transformez votre recherche en votre prochaine étape !</a:t>
              </a:r>
            </a:p>
          </p:txBody>
        </p:sp>
      </p:grpSp>
    </p:spTree>
    <p:extLst>
      <p:ext uri="{BB962C8B-B14F-4D97-AF65-F5344CB8AC3E}">
        <p14:creationId xmlns:p14="http://schemas.microsoft.com/office/powerpoint/2010/main" val="1362083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BFEC-3DC8-DA2E-66E7-3729471E3705}"/>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ED88AA1B-C86F-F305-18EB-B9BD8A92160D}"/>
              </a:ext>
            </a:extLst>
          </p:cNvPr>
          <p:cNvSpPr>
            <a:spLocks noGrp="1"/>
          </p:cNvSpPr>
          <p:nvPr>
            <p:ph type="body" sz="quarter" idx="27"/>
          </p:nvPr>
        </p:nvSpPr>
        <p:spPr/>
        <p:txBody>
          <a:bodyPr/>
          <a:lstStyle/>
          <a:p>
            <a:r>
              <a:rPr lang="en-GB" noProof="0" dirty="0"/>
              <a:t>RECHERCHE QUANTITATIVE - PRINCIPALES TECHNIQUES </a:t>
            </a:r>
          </a:p>
        </p:txBody>
      </p:sp>
      <p:graphicFrame>
        <p:nvGraphicFramePr>
          <p:cNvPr id="7" name="Diagram 6">
            <a:extLst>
              <a:ext uri="{FF2B5EF4-FFF2-40B4-BE49-F238E27FC236}">
                <a16:creationId xmlns:a16="http://schemas.microsoft.com/office/drawing/2014/main" id="{6C7762CA-917F-095C-419B-C8CEE5D1BBBF}"/>
              </a:ext>
            </a:extLst>
          </p:cNvPr>
          <p:cNvGraphicFramePr/>
          <p:nvPr>
            <p:extLst>
              <p:ext uri="{D42A27DB-BD31-4B8C-83A1-F6EECF244321}">
                <p14:modId xmlns:p14="http://schemas.microsoft.com/office/powerpoint/2010/main" val="2391346931"/>
              </p:ext>
            </p:extLst>
          </p:nvPr>
        </p:nvGraphicFramePr>
        <p:xfrm>
          <a:off x="461169" y="2329998"/>
          <a:ext cx="11240293" cy="4061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ymbol zastępczy tekstu 8">
            <a:extLst>
              <a:ext uri="{FF2B5EF4-FFF2-40B4-BE49-F238E27FC236}">
                <a16:creationId xmlns:a16="http://schemas.microsoft.com/office/drawing/2014/main" id="{18EE81F4-C5BF-8075-7E79-068D34D8759B}"/>
              </a:ext>
            </a:extLst>
          </p:cNvPr>
          <p:cNvSpPr>
            <a:spLocks noGrp="1"/>
          </p:cNvSpPr>
          <p:nvPr>
            <p:ph type="body" sz="quarter" idx="14"/>
          </p:nvPr>
        </p:nvSpPr>
        <p:spPr>
          <a:xfrm>
            <a:off x="614442" y="1294440"/>
            <a:ext cx="10963115" cy="1035558"/>
          </a:xfrm>
        </p:spPr>
        <p:txBody>
          <a:bodyPr/>
          <a:lstStyle/>
          <a:p>
            <a:r>
              <a:rPr lang="en-GB" sz="1800" noProof="0" dirty="0"/>
              <a:t>Créer une entreprise alimentaire dans un nouveau pays signifie apprendre à connaître de nouveaux clients, de nouvelles habitudes et de nouvelles opportunités. Il n'est pas nécessaire de tout créer à partir de zéro : la plupart des informations dont vous avez besoin sont déjà disponibles. </a:t>
            </a:r>
            <a:r>
              <a:rPr lang="en-GB" sz="1800" b="1" noProof="0" dirty="0">
                <a:solidFill>
                  <a:srgbClr val="94C7B0"/>
                </a:solidFill>
              </a:rPr>
              <a:t>Voici quelques bonnes adresses pour commencer :</a:t>
            </a:r>
          </a:p>
        </p:txBody>
      </p:sp>
    </p:spTree>
    <p:extLst>
      <p:ext uri="{BB962C8B-B14F-4D97-AF65-F5344CB8AC3E}">
        <p14:creationId xmlns:p14="http://schemas.microsoft.com/office/powerpoint/2010/main" val="377562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POURQUOI LA RECHERCHE EST IMPORTANTE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90538" y="1474235"/>
            <a:ext cx="8008893" cy="4778441"/>
          </a:xfrm>
        </p:spPr>
        <p:txBody>
          <a:bodyPr/>
          <a:lstStyle/>
          <a:p>
            <a:r>
              <a:rPr lang="en-GB" sz="2000" noProof="0" dirty="0">
                <a:solidFill>
                  <a:srgbClr val="94C7B0"/>
                </a:solidFill>
              </a:rPr>
              <a:t>L'étude et l'essai de votre idée d'entreprise est une </a:t>
            </a:r>
            <a:r>
              <a:rPr lang="en-GB" sz="2000" noProof="0" dirty="0" err="1">
                <a:solidFill>
                  <a:srgbClr val="94C7B0"/>
                </a:solidFill>
              </a:rPr>
              <a:t>étape </a:t>
            </a:r>
            <a:r>
              <a:rPr lang="en-GB" sz="2000" noProof="0" dirty="0">
                <a:solidFill>
                  <a:srgbClr val="94C7B0"/>
                </a:solidFill>
              </a:rPr>
              <a:t>très importante, qui vous permet de vous assurer que votre idée alimentaire est vraiment nécessaire et que les clients voudront et paieront pour ce que vous offrez. Prendre le temps de le faire maintenant peut vous éviter des problèmes difficiles plus tard dans votre aventure.</a:t>
            </a:r>
          </a:p>
          <a:p>
            <a:endParaRPr lang="en-GB" sz="2000" b="1" i="1" noProof="0" dirty="0">
              <a:solidFill>
                <a:srgbClr val="94C7B0"/>
              </a:solidFill>
            </a:endParaRPr>
          </a:p>
          <a:p>
            <a:pPr marL="342900" indent="-342900">
              <a:buFont typeface="Wingdings" panose="05000000000000000000" pitchFamily="2" charset="2"/>
              <a:buChar char="ü"/>
            </a:pPr>
            <a:r>
              <a:rPr lang="en-GB" sz="1800" b="1" noProof="0" dirty="0"/>
              <a:t>La recherche vous permet d'éviter de perdre du temps, de l'argent et de l'énergie.</a:t>
            </a:r>
            <a:br>
              <a:rPr lang="en-GB" sz="1800" b="1" noProof="0" dirty="0"/>
            </a:br>
            <a:r>
              <a:rPr lang="en-GB" sz="1800" noProof="0" dirty="0"/>
              <a:t>De nombreuses entreprises échouent parce qu'elles se précipitent sans vérifier s'il existe un réel besoin. Une recherche minutieuse vous permet de savoir ce que les clients veulent vraiment et vous aide à créer quelque chose qu'ils apprécieront.</a:t>
            </a:r>
          </a:p>
          <a:p>
            <a:endParaRPr lang="en-GB" sz="1800" noProof="0" dirty="0"/>
          </a:p>
          <a:p>
            <a:pPr marL="342900" indent="-342900">
              <a:buFont typeface="Wingdings" panose="05000000000000000000" pitchFamily="2" charset="2"/>
              <a:buChar char="ü"/>
            </a:pPr>
            <a:r>
              <a:rPr lang="en-GB" sz="1800" b="1" noProof="0" dirty="0"/>
              <a:t>Faire l'impasse sur la recherche, c'est comme voyager sans carte.</a:t>
            </a:r>
            <a:br>
              <a:rPr lang="en-GB" sz="1800" b="1" noProof="0" dirty="0"/>
            </a:br>
            <a:r>
              <a:rPr lang="en-GB" sz="1800" noProof="0" dirty="0"/>
              <a:t>Si vous allez de l'avant sans tester votre idée, vous risquez de vous perdre ou de dépenser beaucoup de temps et de ressources dans la mauvaise direction. La recherche vous donne une orientation claire et de l'assurance.</a:t>
            </a:r>
          </a:p>
          <a:p>
            <a:endParaRPr lang="en-GB" sz="1800" noProof="0" dirty="0"/>
          </a:p>
        </p:txBody>
      </p:sp>
      <p:pic>
        <p:nvPicPr>
          <p:cNvPr id="8" name="Picture 7" descr="A person holding plates of pastries&#10;&#10;Description automatically generated">
            <a:extLst>
              <a:ext uri="{FF2B5EF4-FFF2-40B4-BE49-F238E27FC236}">
                <a16:creationId xmlns:a16="http://schemas.microsoft.com/office/drawing/2014/main" id="{52E01B31-186C-6544-4C95-4BC511D84AD3}"/>
              </a:ext>
            </a:extLst>
          </p:cNvPr>
          <p:cNvPicPr>
            <a:picLocks noChangeAspect="1"/>
          </p:cNvPicPr>
          <p:nvPr/>
        </p:nvPicPr>
        <p:blipFill>
          <a:blip r:embed="rId2"/>
          <a:stretch>
            <a:fillRect/>
          </a:stretch>
        </p:blipFill>
        <p:spPr>
          <a:xfrm>
            <a:off x="8399431" y="1474235"/>
            <a:ext cx="3054221" cy="4581331"/>
          </a:xfrm>
          <a:prstGeom prst="ellipse">
            <a:avLst/>
          </a:prstGeom>
          <a:ln>
            <a:noFill/>
          </a:ln>
          <a:effectLst>
            <a:softEdge rad="112500"/>
          </a:effectLst>
        </p:spPr>
      </p:pic>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2" y="311362"/>
            <a:ext cx="11208940" cy="720752"/>
          </a:xfrm>
        </p:spPr>
        <p:txBody>
          <a:bodyPr/>
          <a:lstStyle/>
          <a:p>
            <a:r>
              <a:rPr lang="en-GB" noProof="0" dirty="0"/>
              <a:t>ÉTUDES DE MARCHÉ QUALITATIVES - LE POURQUOI</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468112" y="1349447"/>
            <a:ext cx="6149993" cy="4491771"/>
          </a:xfrm>
        </p:spPr>
        <p:txBody>
          <a:bodyPr/>
          <a:lstStyle/>
          <a:p>
            <a:pPr>
              <a:buNone/>
            </a:pPr>
            <a:r>
              <a:rPr lang="en-GB" sz="2000" noProof="0" dirty="0"/>
              <a:t>Les études qualitatives vous permettent de mieux comprendre vos clients. Elle vous montre pourquoi les gens font des choix - </a:t>
            </a:r>
            <a:r>
              <a:rPr lang="en-GB" sz="2000" b="1" noProof="0" dirty="0">
                <a:solidFill>
                  <a:srgbClr val="94C7B0"/>
                </a:solidFill>
              </a:rPr>
              <a:t>pourquoi </a:t>
            </a:r>
            <a:r>
              <a:rPr lang="en-GB" sz="2000" noProof="0" dirty="0"/>
              <a:t>ils aiment ou n'aiment pas quelque chose, </a:t>
            </a:r>
            <a:r>
              <a:rPr lang="en-GB" sz="2000" b="1" noProof="0" dirty="0">
                <a:solidFill>
                  <a:srgbClr val="94C7B0"/>
                </a:solidFill>
              </a:rPr>
              <a:t>ce qu'</a:t>
            </a:r>
            <a:r>
              <a:rPr lang="en-GB" sz="2000" noProof="0" dirty="0"/>
              <a:t>ils pensent d'un produit alimentaire ou d'une expérience, et </a:t>
            </a:r>
            <a:r>
              <a:rPr lang="en-GB" sz="2000" b="1" noProof="0" dirty="0">
                <a:solidFill>
                  <a:srgbClr val="94C7B0"/>
                </a:solidFill>
              </a:rPr>
              <a:t>ce qui </a:t>
            </a:r>
            <a:r>
              <a:rPr lang="en-GB" sz="2000" noProof="0" dirty="0"/>
              <a:t>compte vraiment pour eux.</a:t>
            </a:r>
          </a:p>
          <a:p>
            <a:pPr>
              <a:buNone/>
            </a:pPr>
            <a:endParaRPr lang="en-GB" sz="2000" noProof="0" dirty="0"/>
          </a:p>
          <a:p>
            <a:r>
              <a:rPr lang="en-GB" sz="2000" b="1" noProof="0" dirty="0">
                <a:solidFill>
                  <a:srgbClr val="94C7B0"/>
                </a:solidFill>
              </a:rPr>
              <a:t>C'est le "POURQUOI" qui sous-tend leurs décisions. </a:t>
            </a:r>
          </a:p>
          <a:p>
            <a:endParaRPr lang="en-GB" sz="2000" noProof="0" dirty="0"/>
          </a:p>
          <a:p>
            <a:r>
              <a:rPr lang="en-GB" sz="2000" noProof="0" dirty="0"/>
              <a:t>Vous le découvrez en parlant avec les gens, en les observant ou en recueillant des opinions honnêtes dans le cadre de petits groupes, d'entretiens ou de conversations informelles.</a:t>
            </a:r>
          </a:p>
          <a:p>
            <a:br>
              <a:rPr lang="en-GB" sz="2000" noProof="0" dirty="0"/>
            </a:br>
            <a:r>
              <a:rPr lang="en-GB" sz="2000" noProof="0" dirty="0"/>
              <a:t>En écoutant attentivement les histoires et les expériences réelles, vous aurez une idée plus claire de la manière dont votre idée s'intègre dans leur vie.</a:t>
            </a:r>
          </a:p>
        </p:txBody>
      </p:sp>
      <p:pic>
        <p:nvPicPr>
          <p:cNvPr id="3" name="Obraz 2" descr="Obraz zawierający osoba, Ludzka twarz, ubrania, uśmiech&#10;&#10;Zawartość wygenerowana przez sztuczną inteligencję może być niepoprawna.">
            <a:extLst>
              <a:ext uri="{FF2B5EF4-FFF2-40B4-BE49-F238E27FC236}">
                <a16:creationId xmlns:a16="http://schemas.microsoft.com/office/drawing/2014/main" id="{1CB2C124-4189-6FD2-1217-9518CCFB132F}"/>
              </a:ext>
            </a:extLst>
          </p:cNvPr>
          <p:cNvPicPr>
            <a:picLocks noChangeAspect="1"/>
          </p:cNvPicPr>
          <p:nvPr/>
        </p:nvPicPr>
        <p:blipFill>
          <a:blip r:embed="rId2"/>
          <a:stretch>
            <a:fillRect/>
          </a:stretch>
        </p:blipFill>
        <p:spPr>
          <a:xfrm>
            <a:off x="440436" y="1766945"/>
            <a:ext cx="4663440" cy="3108960"/>
          </a:xfrm>
          <a:prstGeom prst="ellipse">
            <a:avLst/>
          </a:prstGeom>
        </p:spPr>
      </p:pic>
    </p:spTree>
    <p:extLst>
      <p:ext uri="{BB962C8B-B14F-4D97-AF65-F5344CB8AC3E}">
        <p14:creationId xmlns:p14="http://schemas.microsoft.com/office/powerpoint/2010/main" val="491606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C8BCB-914B-6C46-62DF-660944A8C395}"/>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E9D2720-E277-9E75-742F-C56D61B569A1}"/>
              </a:ext>
            </a:extLst>
          </p:cNvPr>
          <p:cNvSpPr>
            <a:spLocks noGrp="1"/>
          </p:cNvSpPr>
          <p:nvPr>
            <p:ph type="body" sz="quarter" idx="27"/>
          </p:nvPr>
        </p:nvSpPr>
        <p:spPr>
          <a:xfrm>
            <a:off x="751412" y="311362"/>
            <a:ext cx="11208940" cy="720752"/>
          </a:xfrm>
        </p:spPr>
        <p:txBody>
          <a:bodyPr/>
          <a:lstStyle/>
          <a:p>
            <a:r>
              <a:rPr lang="en-GB" noProof="0" dirty="0"/>
              <a:t>UNE VRAIE INSPIRATION - LILY RAMIREZ-FORAN</a:t>
            </a:r>
          </a:p>
        </p:txBody>
      </p:sp>
      <p:sp>
        <p:nvSpPr>
          <p:cNvPr id="5" name="Text Placeholder 4">
            <a:extLst>
              <a:ext uri="{FF2B5EF4-FFF2-40B4-BE49-F238E27FC236}">
                <a16:creationId xmlns:a16="http://schemas.microsoft.com/office/drawing/2014/main" id="{70EF149B-C3A9-8CC9-9E5A-BF1443E89C59}"/>
              </a:ext>
            </a:extLst>
          </p:cNvPr>
          <p:cNvSpPr>
            <a:spLocks noGrp="1"/>
          </p:cNvSpPr>
          <p:nvPr>
            <p:ph type="body" sz="quarter" idx="14"/>
          </p:nvPr>
        </p:nvSpPr>
        <p:spPr>
          <a:xfrm>
            <a:off x="5486400" y="1308425"/>
            <a:ext cx="6473952" cy="4843263"/>
          </a:xfrm>
        </p:spPr>
        <p:txBody>
          <a:bodyPr/>
          <a:lstStyle/>
          <a:p>
            <a:pPr>
              <a:buNone/>
            </a:pPr>
            <a:r>
              <a:rPr lang="en-GB" sz="2000" b="1" noProof="0" dirty="0"/>
              <a:t>Lily Ramirez-Foran a quitté le Mexique pour s'installer en Irlande </a:t>
            </a:r>
            <a:r>
              <a:rPr lang="en-GB" sz="2000" noProof="0" dirty="0"/>
              <a:t>et a constaté qu'il existait un vide sur le marché de la cuisine mexicaine authentique.</a:t>
            </a:r>
          </a:p>
          <a:p>
            <a:pPr>
              <a:buNone/>
            </a:pPr>
            <a:endParaRPr lang="en-GB" sz="2000" noProof="0" dirty="0"/>
          </a:p>
          <a:p>
            <a:pPr>
              <a:buNone/>
            </a:pPr>
            <a:r>
              <a:rPr lang="en-GB" sz="2000" noProof="0" dirty="0"/>
              <a:t>Elle a fondé </a:t>
            </a:r>
            <a:r>
              <a:rPr lang="en-GB" sz="2000" i="1" noProof="0" dirty="0"/>
              <a:t>Picado Mexican</a:t>
            </a:r>
            <a:r>
              <a:rPr lang="en-GB" sz="2000" noProof="0" dirty="0"/>
              <a:t>, une épicerie et une école de cuisine, en écoutant sa nouvelle communauté et en partageant sa culture d'une manière qui lui permette d'établir un lien avec la population locale.</a:t>
            </a:r>
          </a:p>
          <a:p>
            <a:pPr>
              <a:buNone/>
            </a:pPr>
            <a:endParaRPr lang="en-GB" sz="2000" noProof="0" dirty="0"/>
          </a:p>
          <a:p>
            <a:pPr>
              <a:buNone/>
            </a:pPr>
            <a:endParaRPr lang="en-GB" sz="2000" noProof="0" dirty="0"/>
          </a:p>
          <a:p>
            <a:pPr>
              <a:buNone/>
            </a:pPr>
            <a:endParaRPr lang="en-GB" sz="2000" noProof="0" dirty="0"/>
          </a:p>
          <a:p>
            <a:pPr lvl="2" algn="l"/>
            <a:r>
              <a:rPr lang="en-GB" sz="2000" b="1" noProof="0" dirty="0">
                <a:solidFill>
                  <a:srgbClr val="94C7B0"/>
                </a:solidFill>
              </a:rPr>
              <a:t>Écoutez </a:t>
            </a:r>
            <a:r>
              <a:rPr lang="en-GB" sz="2000" noProof="0" dirty="0"/>
              <a:t>son épisode de podcast : </a:t>
            </a:r>
            <a:r>
              <a:rPr lang="en-GB" sz="2000" noProof="0" dirty="0">
                <a:hlinkClick r:id="rId2"/>
              </a:rPr>
              <a:t>Des pommes de terre aux tacos - Curious Broadcast</a:t>
            </a:r>
            <a:endParaRPr lang="en-GB" sz="2000" noProof="0" dirty="0"/>
          </a:p>
          <a:p>
            <a:pPr lvl="2" algn="l"/>
            <a:endParaRPr lang="en-GB" sz="2000" noProof="0" dirty="0"/>
          </a:p>
          <a:p>
            <a:pPr lvl="2" algn="l"/>
            <a:r>
              <a:rPr lang="en-GB" sz="2000" b="1" noProof="0" dirty="0">
                <a:solidFill>
                  <a:srgbClr val="94C7B0"/>
                </a:solidFill>
              </a:rPr>
              <a:t>Visitez le </a:t>
            </a:r>
            <a:r>
              <a:rPr lang="en-GB" sz="2000" noProof="0" dirty="0">
                <a:hlinkClick r:id="rId3"/>
              </a:rPr>
              <a:t>site web de Picado Mexican </a:t>
            </a:r>
            <a:r>
              <a:rPr lang="en-GB" sz="2000" noProof="0" dirty="0"/>
              <a:t>pour voir son entreprise en action.</a:t>
            </a:r>
          </a:p>
        </p:txBody>
      </p:sp>
      <p:pic>
        <p:nvPicPr>
          <p:cNvPr id="4" name="Obraz 3" descr="Obraz zawierający jedzenie, Fast food, Kuchnia, posiłek&#10;&#10;Zawartość wygenerowana przez sztuczną inteligencję może być niepoprawna.">
            <a:extLst>
              <a:ext uri="{FF2B5EF4-FFF2-40B4-BE49-F238E27FC236}">
                <a16:creationId xmlns:a16="http://schemas.microsoft.com/office/drawing/2014/main" id="{CE4A17F5-E684-EE3A-6393-6549D15DF51E}"/>
              </a:ext>
            </a:extLst>
          </p:cNvPr>
          <p:cNvPicPr>
            <a:picLocks noChangeAspect="1"/>
          </p:cNvPicPr>
          <p:nvPr/>
        </p:nvPicPr>
        <p:blipFill>
          <a:blip r:embed="rId4"/>
          <a:srcRect t="31017"/>
          <a:stretch/>
        </p:blipFill>
        <p:spPr>
          <a:xfrm>
            <a:off x="532101" y="1763060"/>
            <a:ext cx="4506885" cy="3108960"/>
          </a:xfrm>
          <a:prstGeom prst="ellipse">
            <a:avLst/>
          </a:prstGeom>
        </p:spPr>
      </p:pic>
      <p:sp>
        <p:nvSpPr>
          <p:cNvPr id="9" name="pole tekstowe 8">
            <a:extLst>
              <a:ext uri="{FF2B5EF4-FFF2-40B4-BE49-F238E27FC236}">
                <a16:creationId xmlns:a16="http://schemas.microsoft.com/office/drawing/2014/main" id="{D407B8BD-9786-6E99-D01E-3C8334548935}"/>
              </a:ext>
            </a:extLst>
          </p:cNvPr>
          <p:cNvSpPr txBox="1"/>
          <p:nvPr/>
        </p:nvSpPr>
        <p:spPr>
          <a:xfrm>
            <a:off x="631009" y="5070142"/>
            <a:ext cx="4309068" cy="1631216"/>
          </a:xfrm>
          <a:prstGeom prst="rect">
            <a:avLst/>
          </a:prstGeom>
          <a:noFill/>
        </p:spPr>
        <p:txBody>
          <a:bodyPr wrap="square">
            <a:spAutoFit/>
          </a:bodyPr>
          <a:lstStyle/>
          <a:p>
            <a:pPr algn="ctr">
              <a:buNone/>
            </a:pPr>
            <a:r>
              <a:rPr lang="en-GB" sz="2000" b="1" noProof="0" dirty="0">
                <a:solidFill>
                  <a:srgbClr val="94C7B0"/>
                </a:solidFill>
              </a:rPr>
              <a:t>Découvrez comment le fait d'être à l'écoute de votre nouvelle communauté et de rester fidèle à vos racines peut vous permettre de créer une entreprise solide et utile ! </a:t>
            </a:r>
          </a:p>
        </p:txBody>
      </p:sp>
      <p:pic>
        <p:nvPicPr>
          <p:cNvPr id="10" name="Grafika 9" descr="Internet z wypełnieniem pełnym">
            <a:extLst>
              <a:ext uri="{FF2B5EF4-FFF2-40B4-BE49-F238E27FC236}">
                <a16:creationId xmlns:a16="http://schemas.microsoft.com/office/drawing/2014/main" id="{BA9640F3-F824-331D-A381-FBF436BBC0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6400" y="5354101"/>
            <a:ext cx="914400" cy="914400"/>
          </a:xfrm>
          <a:prstGeom prst="rect">
            <a:avLst/>
          </a:prstGeom>
        </p:spPr>
      </p:pic>
      <p:pic>
        <p:nvPicPr>
          <p:cNvPr id="12" name="Graphic 6" descr="Headphones with solid fill">
            <a:extLst>
              <a:ext uri="{FF2B5EF4-FFF2-40B4-BE49-F238E27FC236}">
                <a16:creationId xmlns:a16="http://schemas.microsoft.com/office/drawing/2014/main" id="{78BEA328-80A0-F36D-2AFB-B8716D57E9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86400" y="4414820"/>
            <a:ext cx="914400" cy="914400"/>
          </a:xfrm>
          <a:prstGeom prst="rect">
            <a:avLst/>
          </a:prstGeom>
        </p:spPr>
      </p:pic>
    </p:spTree>
    <p:extLst>
      <p:ext uri="{BB962C8B-B14F-4D97-AF65-F5344CB8AC3E}">
        <p14:creationId xmlns:p14="http://schemas.microsoft.com/office/powerpoint/2010/main" val="2456269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ÉTUDE DE MARCHÉ QUALITATIVE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960533" y="1699846"/>
            <a:ext cx="7897652" cy="3458308"/>
          </a:xfrm>
        </p:spPr>
        <p:txBody>
          <a:bodyPr/>
          <a:lstStyle/>
          <a:p>
            <a:pPr>
              <a:buNone/>
            </a:pPr>
            <a:r>
              <a:rPr lang="en-GB" noProof="0" dirty="0"/>
              <a:t>Ce type d'étude est basé sur vos propres observations et conversations. Elle n'est pas statistiquement valable, mais elle vous donne des indications précieuses sur les </a:t>
            </a:r>
            <a:r>
              <a:rPr lang="en-GB" b="1" noProof="0" dirty="0"/>
              <a:t>cœurs, les esprits, les opinions, les motivations et les attitudes</a:t>
            </a:r>
            <a:r>
              <a:rPr lang="en-GB" noProof="0" dirty="0"/>
              <a:t>.</a:t>
            </a:r>
          </a:p>
          <a:p>
            <a:pPr>
              <a:buNone/>
            </a:pPr>
            <a:endParaRPr lang="en-GB" noProof="0" dirty="0"/>
          </a:p>
          <a:p>
            <a:pPr>
              <a:buNone/>
            </a:pPr>
            <a:r>
              <a:rPr lang="en-GB" sz="2800" b="1" noProof="0" dirty="0">
                <a:solidFill>
                  <a:srgbClr val="94C7B0"/>
                </a:solidFill>
              </a:rPr>
              <a:t>Posez des questions telles que :</a:t>
            </a:r>
          </a:p>
          <a:p>
            <a:pPr>
              <a:buNone/>
            </a:pPr>
            <a:endParaRPr lang="en-GB" noProof="0" dirty="0"/>
          </a:p>
          <a:p>
            <a:pPr marL="342900" indent="-342900">
              <a:buFont typeface="Wingdings" panose="05000000000000000000" pitchFamily="2" charset="2"/>
              <a:buChar char="Ø"/>
            </a:pPr>
            <a:r>
              <a:rPr lang="en-GB" noProof="0" dirty="0"/>
              <a:t>Est-ce que quelqu'un veut ce que je propose ?</a:t>
            </a:r>
          </a:p>
          <a:p>
            <a:pPr marL="342900" indent="-342900">
              <a:buFont typeface="Wingdings" panose="05000000000000000000" pitchFamily="2" charset="2"/>
              <a:buChar char="Ø"/>
            </a:pPr>
            <a:r>
              <a:rPr lang="en-GB" noProof="0" dirty="0"/>
              <a:t>L'achèteront-ils vraiment ?</a:t>
            </a:r>
          </a:p>
          <a:p>
            <a:pPr marL="342900" indent="-342900">
              <a:buFont typeface="Wingdings" panose="05000000000000000000" pitchFamily="2" charset="2"/>
              <a:buChar char="Ø"/>
            </a:pPr>
            <a:r>
              <a:rPr lang="en-GB" noProof="0" dirty="0"/>
              <a:t>Qu'en pensent-ils ?</a:t>
            </a:r>
          </a:p>
          <a:p>
            <a:pPr marL="342900" indent="-342900">
              <a:buFont typeface="Wingdings" panose="05000000000000000000" pitchFamily="2" charset="2"/>
              <a:buChar char="Ø"/>
            </a:pPr>
            <a:r>
              <a:rPr lang="en-GB" noProof="0" dirty="0"/>
              <a:t>Comment voient-ils ou comprennent-ils mon produit ou mon service ?</a:t>
            </a:r>
          </a:p>
          <a:p>
            <a:pPr marL="342900" indent="-342900">
              <a:buFont typeface="Wingdings" panose="05000000000000000000" pitchFamily="2" charset="2"/>
              <a:buChar char="Ø"/>
            </a:pPr>
            <a:r>
              <a:rPr lang="en-GB" noProof="0" dirty="0"/>
              <a:t>Quelle est leur opinion ou leur attitude à son égard ?</a:t>
            </a:r>
          </a:p>
        </p:txBody>
      </p:sp>
      <p:grpSp>
        <p:nvGrpSpPr>
          <p:cNvPr id="2" name="Grupa 1">
            <a:extLst>
              <a:ext uri="{FF2B5EF4-FFF2-40B4-BE49-F238E27FC236}">
                <a16:creationId xmlns:a16="http://schemas.microsoft.com/office/drawing/2014/main" id="{AB3848B5-9BCF-378E-F2E0-90F63FA64125}"/>
              </a:ext>
            </a:extLst>
          </p:cNvPr>
          <p:cNvGrpSpPr/>
          <p:nvPr/>
        </p:nvGrpSpPr>
        <p:grpSpPr>
          <a:xfrm>
            <a:off x="9621351" y="2208633"/>
            <a:ext cx="1526333" cy="2440733"/>
            <a:chOff x="7996334" y="2392524"/>
            <a:chExt cx="1526333" cy="2440733"/>
          </a:xfrm>
        </p:grpSpPr>
        <p:pic>
          <p:nvPicPr>
            <p:cNvPr id="3" name="Graphic 2" descr="Excellent with solid fill">
              <a:extLst>
                <a:ext uri="{FF2B5EF4-FFF2-40B4-BE49-F238E27FC236}">
                  <a16:creationId xmlns:a16="http://schemas.microsoft.com/office/drawing/2014/main" id="{D3B4FC7A-3B51-8069-5009-B14C5ABD6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02300" y="2392524"/>
              <a:ext cx="914400" cy="914400"/>
            </a:xfrm>
            <a:prstGeom prst="rect">
              <a:avLst/>
            </a:prstGeom>
          </p:spPr>
        </p:pic>
        <p:pic>
          <p:nvPicPr>
            <p:cNvPr id="9" name="Graphic 8" descr="Female Profile with solid fill">
              <a:extLst>
                <a:ext uri="{FF2B5EF4-FFF2-40B4-BE49-F238E27FC236}">
                  <a16:creationId xmlns:a16="http://schemas.microsoft.com/office/drawing/2014/main" id="{6411BD42-3CC7-44C9-53FF-5E322A6A7D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6334" y="3306924"/>
              <a:ext cx="1526333" cy="1526333"/>
            </a:xfrm>
            <a:prstGeom prst="rect">
              <a:avLst/>
            </a:prstGeom>
          </p:spPr>
        </p:pic>
      </p:grpSp>
    </p:spTree>
    <p:extLst>
      <p:ext uri="{BB962C8B-B14F-4D97-AF65-F5344CB8AC3E}">
        <p14:creationId xmlns:p14="http://schemas.microsoft.com/office/powerpoint/2010/main" val="2252875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ÉTUDE DE MARCHÉ - ÉTUDE QUALITATIVE </a:t>
            </a:r>
          </a:p>
        </p:txBody>
      </p:sp>
      <p:grpSp>
        <p:nvGrpSpPr>
          <p:cNvPr id="7" name="Grupa 6">
            <a:extLst>
              <a:ext uri="{FF2B5EF4-FFF2-40B4-BE49-F238E27FC236}">
                <a16:creationId xmlns:a16="http://schemas.microsoft.com/office/drawing/2014/main" id="{60B69763-13FD-BE39-FBC9-156480D3B898}"/>
              </a:ext>
            </a:extLst>
          </p:cNvPr>
          <p:cNvGrpSpPr/>
          <p:nvPr/>
        </p:nvGrpSpPr>
        <p:grpSpPr>
          <a:xfrm>
            <a:off x="1937957" y="4870938"/>
            <a:ext cx="5181036" cy="1094433"/>
            <a:chOff x="1479622" y="4712677"/>
            <a:chExt cx="5181036" cy="1358590"/>
          </a:xfrm>
        </p:grpSpPr>
        <p:sp>
          <p:nvSpPr>
            <p:cNvPr id="12" name="Rectangle 11">
              <a:extLst>
                <a:ext uri="{FF2B5EF4-FFF2-40B4-BE49-F238E27FC236}">
                  <a16:creationId xmlns:a16="http://schemas.microsoft.com/office/drawing/2014/main" id="{C1F5C65E-643D-875B-1452-BE099C9F7972}"/>
                </a:ext>
              </a:extLst>
            </p:cNvPr>
            <p:cNvSpPr/>
            <p:nvPr/>
          </p:nvSpPr>
          <p:spPr>
            <a:xfrm>
              <a:off x="1479622" y="4870938"/>
              <a:ext cx="5181036" cy="1200329"/>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TextBox 13">
              <a:extLst>
                <a:ext uri="{FF2B5EF4-FFF2-40B4-BE49-F238E27FC236}">
                  <a16:creationId xmlns:a16="http://schemas.microsoft.com/office/drawing/2014/main" id="{56BBE1C6-9A2E-AD78-6C94-C74142A0923E}"/>
                </a:ext>
              </a:extLst>
            </p:cNvPr>
            <p:cNvSpPr txBox="1"/>
            <p:nvPr/>
          </p:nvSpPr>
          <p:spPr>
            <a:xfrm>
              <a:off x="1670214" y="4712677"/>
              <a:ext cx="4990444" cy="1015663"/>
            </a:xfrm>
            <a:prstGeom prst="rect">
              <a:avLst/>
            </a:prstGeom>
            <a:noFill/>
          </p:spPr>
          <p:txBody>
            <a:bodyPr wrap="square">
              <a:spAutoFit/>
            </a:bodyPr>
            <a:lstStyle/>
            <a:p>
              <a:r>
                <a:rPr lang="en-GB" sz="2000" b="1" i="0" noProof="0" dirty="0">
                  <a:solidFill>
                    <a:schemeClr val="bg1"/>
                  </a:solidFill>
                  <a:effectLst/>
                  <a:highlight>
                    <a:srgbClr val="B6D1E1"/>
                  </a:highlight>
                </a:rPr>
                <a:t> VOIR LA VIDÉO :</a:t>
              </a:r>
              <a:r>
                <a:rPr lang="en-GB" sz="2000" b="1" i="0" noProof="0" dirty="0">
                  <a:solidFill>
                    <a:srgbClr val="B6D1E1"/>
                  </a:solidFill>
                  <a:effectLst/>
                  <a:highlight>
                    <a:srgbClr val="B6D1E1"/>
                  </a:highlight>
                </a:rPr>
                <a:t>.</a:t>
              </a:r>
            </a:p>
            <a:p>
              <a:r>
                <a:rPr lang="en-GB" sz="2000" b="1" noProof="0" dirty="0">
                  <a:solidFill>
                    <a:srgbClr val="94C7B0"/>
                  </a:solidFill>
                  <a:hlinkClick r:id="rId3">
                    <a:extLst>
                      <a:ext uri="{A12FA001-AC4F-418D-AE19-62706E023703}">
                        <ahyp:hlinkClr xmlns:ahyp="http://schemas.microsoft.com/office/drawing/2018/hyperlinkcolor" val="tx"/>
                      </a:ext>
                    </a:extLst>
                  </a:hlinkClick>
                </a:rPr>
                <a:t>Steve Blank : Vous voulez que votre entreprise réussisse ? Sortez du bâtiment</a:t>
              </a:r>
              <a:endParaRPr lang="en-GB" sz="2000" b="1" noProof="0" dirty="0">
                <a:solidFill>
                  <a:srgbClr val="94C7B0"/>
                </a:solidFill>
              </a:endParaRPr>
            </a:p>
          </p:txBody>
        </p:sp>
      </p:grpSp>
      <p:grpSp>
        <p:nvGrpSpPr>
          <p:cNvPr id="15" name="Group 14">
            <a:extLst>
              <a:ext uri="{FF2B5EF4-FFF2-40B4-BE49-F238E27FC236}">
                <a16:creationId xmlns:a16="http://schemas.microsoft.com/office/drawing/2014/main" id="{22BA0B6E-DE55-DBA8-59DF-2251E71CD238}"/>
              </a:ext>
            </a:extLst>
          </p:cNvPr>
          <p:cNvGrpSpPr/>
          <p:nvPr/>
        </p:nvGrpSpPr>
        <p:grpSpPr>
          <a:xfrm>
            <a:off x="6660658" y="1686434"/>
            <a:ext cx="5531342" cy="4626443"/>
            <a:chOff x="4308293" y="667658"/>
            <a:chExt cx="6811123" cy="5696857"/>
          </a:xfrm>
        </p:grpSpPr>
        <p:pic>
          <p:nvPicPr>
            <p:cNvPr id="16" name="Picture 15">
              <a:extLst>
                <a:ext uri="{FF2B5EF4-FFF2-40B4-BE49-F238E27FC236}">
                  <a16:creationId xmlns:a16="http://schemas.microsoft.com/office/drawing/2014/main" id="{87FF5406-A140-4241-2F3E-817968F942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7" name="Rectangle 16">
              <a:extLst>
                <a:ext uri="{FF2B5EF4-FFF2-40B4-BE49-F238E27FC236}">
                  <a16:creationId xmlns:a16="http://schemas.microsoft.com/office/drawing/2014/main" id="{4E9239AF-29D2-9B75-A016-353277541EC1}"/>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8" name="Online Media 1" title="Steve Blank: Want Your Startup to Succeed? 'Get Out of the Building' | Inc. Magazine">
            <a:hlinkClick r:id="" action="ppaction://media"/>
            <a:extLst>
              <a:ext uri="{FF2B5EF4-FFF2-40B4-BE49-F238E27FC236}">
                <a16:creationId xmlns:a16="http://schemas.microsoft.com/office/drawing/2014/main" id="{BA543A6F-A679-B37C-8540-21D524AB90AA}"/>
              </a:ext>
            </a:extLst>
          </p:cNvPr>
          <p:cNvPicPr>
            <a:picLocks noRot="1" noChangeAspect="1"/>
          </p:cNvPicPr>
          <p:nvPr>
            <a:videoFile r:link="rId1"/>
          </p:nvPr>
        </p:nvPicPr>
        <p:blipFill rotWithShape="1">
          <a:blip r:embed="rId5"/>
          <a:srcRect l="7744" r="7744"/>
          <a:stretch/>
        </p:blipFill>
        <p:spPr>
          <a:xfrm>
            <a:off x="7663526" y="1943430"/>
            <a:ext cx="4528474" cy="3027451"/>
          </a:xfrm>
          <a:prstGeom prst="rect">
            <a:avLst/>
          </a:prstGeom>
        </p:spPr>
      </p:pic>
      <p:sp>
        <p:nvSpPr>
          <p:cNvPr id="6" name="pole tekstowe 5">
            <a:extLst>
              <a:ext uri="{FF2B5EF4-FFF2-40B4-BE49-F238E27FC236}">
                <a16:creationId xmlns:a16="http://schemas.microsoft.com/office/drawing/2014/main" id="{39BBD688-F6BA-64EE-32D3-1D7CD41F8D53}"/>
              </a:ext>
            </a:extLst>
          </p:cNvPr>
          <p:cNvSpPr txBox="1"/>
          <p:nvPr/>
        </p:nvSpPr>
        <p:spPr>
          <a:xfrm>
            <a:off x="585949" y="1415851"/>
            <a:ext cx="6222440" cy="2800767"/>
          </a:xfrm>
          <a:prstGeom prst="rect">
            <a:avLst/>
          </a:prstGeom>
          <a:noFill/>
        </p:spPr>
        <p:txBody>
          <a:bodyPr wrap="square">
            <a:spAutoFit/>
          </a:bodyPr>
          <a:lstStyle/>
          <a:p>
            <a:r>
              <a:rPr lang="en-GB" sz="2200" noProof="0" dirty="0"/>
              <a:t>Dans cette courte vidéo, l'</a:t>
            </a:r>
            <a:r>
              <a:rPr lang="en-GB" sz="2200" b="1" noProof="0" dirty="0"/>
              <a:t>entrepreneur en série Steve Blank </a:t>
            </a:r>
            <a:r>
              <a:rPr lang="en-GB" sz="2200" noProof="0" dirty="0"/>
              <a:t>explique pourquoi tant de startups échouent : </a:t>
            </a:r>
          </a:p>
          <a:p>
            <a:r>
              <a:rPr lang="en-GB" sz="2200" noProof="0" dirty="0"/>
              <a:t>Elles attendent trop longtemps pour savoir si de vrais clients sont intéressés.</a:t>
            </a:r>
          </a:p>
          <a:p>
            <a:br>
              <a:rPr lang="en-GB" sz="2200" noProof="0" dirty="0"/>
            </a:br>
            <a:r>
              <a:rPr lang="en-GB" sz="2200" noProof="0" dirty="0"/>
              <a:t>Il montre comment le fait de parler aux gens dès le début - avant de dépenser trop de temps et d'argent - vous aide à construire quelque chose que les gens veulent vraiment.</a:t>
            </a:r>
          </a:p>
        </p:txBody>
      </p:sp>
    </p:spTree>
    <p:extLst>
      <p:ext uri="{BB962C8B-B14F-4D97-AF65-F5344CB8AC3E}">
        <p14:creationId xmlns:p14="http://schemas.microsoft.com/office/powerpoint/2010/main" val="31188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8"/>
                                        </p:tgtEl>
                                      </p:cBhvr>
                                    </p:cmd>
                                  </p:childTnLst>
                                </p:cTn>
                              </p:par>
                            </p:childTnLst>
                          </p:cTn>
                        </p:par>
                      </p:childTnLst>
                    </p:cTn>
                  </p:par>
                </p:childTnLst>
              </p:cTn>
              <p:nextCondLst>
                <p:cond evt="onClick" delay="0">
                  <p:tgtEl>
                    <p:spTgt spid="18"/>
                  </p:tgtEl>
                </p:cond>
              </p:nextCondLst>
            </p:seq>
            <p:video>
              <p:cMediaNode vol="80000">
                <p:cTn id="12" fill="hold" display="0">
                  <p:stCondLst>
                    <p:cond delay="indefinite"/>
                  </p:stCondLst>
                </p:cTn>
                <p:tgtEl>
                  <p:spTgt spid="18"/>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ÉTUDE DE MARCHÉ QUALITATIVE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78335" y="1318370"/>
            <a:ext cx="6935440" cy="4491771"/>
          </a:xfrm>
        </p:spPr>
        <p:txBody>
          <a:bodyPr/>
          <a:lstStyle/>
          <a:p>
            <a:pPr>
              <a:buNone/>
            </a:pPr>
            <a:r>
              <a:rPr lang="en-GB" b="1" noProof="0" dirty="0"/>
              <a:t>L'étude qualitative vous aide à comprendre </a:t>
            </a:r>
            <a:r>
              <a:rPr lang="en-GB" noProof="0" dirty="0"/>
              <a:t>ce que les gens pensent des produits et des services, et pas seulement ce qu'ils achètent.</a:t>
            </a:r>
          </a:p>
          <a:p>
            <a:pPr>
              <a:buNone/>
            </a:pPr>
            <a:endParaRPr lang="en-GB" noProof="0" dirty="0"/>
          </a:p>
          <a:p>
            <a:pPr>
              <a:buNone/>
            </a:pPr>
            <a:r>
              <a:rPr lang="en-GB" b="1" noProof="0" dirty="0">
                <a:solidFill>
                  <a:srgbClr val="94C7B0"/>
                </a:solidFill>
              </a:rPr>
              <a:t>Demandez-leur s'ils utilisent un produit concurrent. </a:t>
            </a:r>
          </a:p>
          <a:p>
            <a:pPr marL="342900" indent="-342900">
              <a:buFont typeface="Wingdings" panose="05000000000000000000" pitchFamily="2" charset="2"/>
              <a:buChar char="Ø"/>
            </a:pPr>
            <a:r>
              <a:rPr lang="en-GB" noProof="0" dirty="0"/>
              <a:t>Pourquoi ou pourquoi pas ?</a:t>
            </a:r>
          </a:p>
          <a:p>
            <a:pPr marL="342900" indent="-342900">
              <a:buFont typeface="Wingdings" panose="05000000000000000000" pitchFamily="2" charset="2"/>
              <a:buChar char="Ø"/>
            </a:pPr>
            <a:r>
              <a:rPr lang="en-GB" noProof="0" dirty="0"/>
              <a:t>Quand l'utilisent-ils ? </a:t>
            </a:r>
          </a:p>
          <a:p>
            <a:pPr marL="342900" indent="-342900">
              <a:buFont typeface="Wingdings" panose="05000000000000000000" pitchFamily="2" charset="2"/>
              <a:buChar char="Ø"/>
            </a:pPr>
            <a:r>
              <a:rPr lang="en-GB" noProof="0" dirty="0"/>
              <a:t>Qu'est-ce qui les frustre ?</a:t>
            </a:r>
          </a:p>
          <a:p>
            <a:endParaRPr lang="en-GB" noProof="0" dirty="0"/>
          </a:p>
          <a:p>
            <a:r>
              <a:rPr lang="en-GB" noProof="0" dirty="0"/>
              <a:t>Leurs réponses indiquent s'ils sont vos vrais clients et où se situent les lacunes.</a:t>
            </a:r>
          </a:p>
          <a:p>
            <a:br>
              <a:rPr lang="en-GB" noProof="0" dirty="0"/>
            </a:br>
            <a:r>
              <a:rPr lang="en-GB" noProof="0" dirty="0"/>
              <a:t>Expliquez votre idée simplement, demandez </a:t>
            </a:r>
            <a:r>
              <a:rPr lang="en-GB" b="1" noProof="0" dirty="0"/>
              <a:t>"Qu'en pensez-vous ?" </a:t>
            </a:r>
            <a:r>
              <a:rPr lang="en-GB" noProof="0" dirty="0"/>
              <a:t>et écoutez attentivement.</a:t>
            </a:r>
          </a:p>
          <a:p>
            <a:br>
              <a:rPr lang="en-GB" noProof="0" dirty="0"/>
            </a:br>
            <a:r>
              <a:rPr lang="en-GB" noProof="0" dirty="0"/>
              <a:t>S'ils l'apprécient, </a:t>
            </a:r>
            <a:r>
              <a:rPr lang="en-GB" b="1" noProof="0" dirty="0"/>
              <a:t>demandez-leur toujours pourquoi</a:t>
            </a:r>
            <a:r>
              <a:rPr lang="en-GB" noProof="0" dirty="0"/>
              <a:t>. Des réponses plus approfondies révèlent les besoins réels.</a:t>
            </a:r>
          </a:p>
        </p:txBody>
      </p:sp>
      <p:pic>
        <p:nvPicPr>
          <p:cNvPr id="3" name="Obraz 2" descr="Obraz zawierający osoba, ubrania, Ludzka twarz, meble&#10;&#10;Zawartość wygenerowana przez sztuczną inteligencję może być niepoprawna.">
            <a:extLst>
              <a:ext uri="{FF2B5EF4-FFF2-40B4-BE49-F238E27FC236}">
                <a16:creationId xmlns:a16="http://schemas.microsoft.com/office/drawing/2014/main" id="{C8934DCD-0CA2-27B0-3FF6-A328C493B941}"/>
              </a:ext>
            </a:extLst>
          </p:cNvPr>
          <p:cNvPicPr>
            <a:picLocks noChangeAspect="1"/>
          </p:cNvPicPr>
          <p:nvPr/>
        </p:nvPicPr>
        <p:blipFill>
          <a:blip r:embed="rId2"/>
          <a:srcRect l="14978" r="23086"/>
          <a:stretch/>
        </p:blipFill>
        <p:spPr>
          <a:xfrm>
            <a:off x="7673788" y="1538456"/>
            <a:ext cx="4173408" cy="4491772"/>
          </a:xfrm>
          <a:prstGeom prst="roundRect">
            <a:avLst/>
          </a:prstGeom>
        </p:spPr>
      </p:pic>
    </p:spTree>
    <p:extLst>
      <p:ext uri="{BB962C8B-B14F-4D97-AF65-F5344CB8AC3E}">
        <p14:creationId xmlns:p14="http://schemas.microsoft.com/office/powerpoint/2010/main" val="3614356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630676"/>
            <a:ext cx="11513160" cy="720752"/>
          </a:xfrm>
        </p:spPr>
        <p:txBody>
          <a:bodyPr/>
          <a:lstStyle/>
          <a:p>
            <a:r>
              <a:rPr lang="en-GB" noProof="0" dirty="0"/>
              <a:t>PRINCIPALES TECHNIQUES DE LA RECHERCHE QUALITATIVE</a:t>
            </a:r>
          </a:p>
          <a:p>
            <a:endParaRPr lang="en-GB" noProof="0" dirty="0"/>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815713" y="1898583"/>
            <a:ext cx="3444470" cy="3060834"/>
          </a:xfrm>
        </p:spPr>
        <p:txBody>
          <a:bodyPr/>
          <a:lstStyle/>
          <a:p>
            <a:pPr algn="ctr">
              <a:buClr>
                <a:srgbClr val="B6D1E1"/>
              </a:buClr>
            </a:pPr>
            <a:r>
              <a:rPr lang="en-GB" sz="2800" b="1" noProof="0" dirty="0">
                <a:solidFill>
                  <a:srgbClr val="94C7B0"/>
                </a:solidFill>
              </a:rPr>
              <a:t>Il existe de nombreuses façons simples d'explorer ce que les gens pensent et ressentent à propos de votre idée. Choisissez la méthode qui correspond le mieux à votre temps, à vos ressources et à vos clients.</a:t>
            </a:r>
          </a:p>
        </p:txBody>
      </p:sp>
      <p:graphicFrame>
        <p:nvGraphicFramePr>
          <p:cNvPr id="3" name="Diagram 2">
            <a:extLst>
              <a:ext uri="{FF2B5EF4-FFF2-40B4-BE49-F238E27FC236}">
                <a16:creationId xmlns:a16="http://schemas.microsoft.com/office/drawing/2014/main" id="{EC84F5CE-3101-E0C3-CAF3-D1EC382C60B5}"/>
              </a:ext>
            </a:extLst>
          </p:cNvPr>
          <p:cNvGraphicFramePr/>
          <p:nvPr>
            <p:extLst>
              <p:ext uri="{D42A27DB-BD31-4B8C-83A1-F6EECF244321}">
                <p14:modId xmlns:p14="http://schemas.microsoft.com/office/powerpoint/2010/main" val="1279007243"/>
              </p:ext>
            </p:extLst>
          </p:nvPr>
        </p:nvGraphicFramePr>
        <p:xfrm>
          <a:off x="-172185" y="1341803"/>
          <a:ext cx="7756893" cy="452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420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C3801-D485-8387-C0AC-DDD6DCD63E39}"/>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8A84BBE1-AF22-9A17-C8AA-80CB40DBC500}"/>
              </a:ext>
            </a:extLst>
          </p:cNvPr>
          <p:cNvSpPr>
            <a:spLocks noGrp="1"/>
          </p:cNvSpPr>
          <p:nvPr>
            <p:ph type="body" sz="quarter" idx="27"/>
          </p:nvPr>
        </p:nvSpPr>
        <p:spPr>
          <a:xfrm>
            <a:off x="678839" y="630676"/>
            <a:ext cx="11443491" cy="720752"/>
          </a:xfrm>
        </p:spPr>
        <p:txBody>
          <a:bodyPr/>
          <a:lstStyle/>
          <a:p>
            <a:r>
              <a:rPr lang="en-GB" noProof="0" dirty="0"/>
              <a:t>PRINCIPALES TECHNIQUES DE LA RECHERCHE QUALITATIVE</a:t>
            </a:r>
          </a:p>
          <a:p>
            <a:endParaRPr lang="en-GB" noProof="0" dirty="0"/>
          </a:p>
        </p:txBody>
      </p:sp>
      <p:graphicFrame>
        <p:nvGraphicFramePr>
          <p:cNvPr id="3" name="Diagram 2">
            <a:extLst>
              <a:ext uri="{FF2B5EF4-FFF2-40B4-BE49-F238E27FC236}">
                <a16:creationId xmlns:a16="http://schemas.microsoft.com/office/drawing/2014/main" id="{6D8B1969-FA9B-5031-C252-49A629AD7AC0}"/>
              </a:ext>
            </a:extLst>
          </p:cNvPr>
          <p:cNvGraphicFramePr/>
          <p:nvPr>
            <p:extLst>
              <p:ext uri="{D42A27DB-BD31-4B8C-83A1-F6EECF244321}">
                <p14:modId xmlns:p14="http://schemas.microsoft.com/office/powerpoint/2010/main" val="3003586777"/>
              </p:ext>
            </p:extLst>
          </p:nvPr>
        </p:nvGraphicFramePr>
        <p:xfrm>
          <a:off x="-172185" y="1341803"/>
          <a:ext cx="7756893" cy="452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a:extLst>
              <a:ext uri="{FF2B5EF4-FFF2-40B4-BE49-F238E27FC236}">
                <a16:creationId xmlns:a16="http://schemas.microsoft.com/office/drawing/2014/main" id="{2BB836CD-27F0-A136-521F-1D5324CA5802}"/>
              </a:ext>
            </a:extLst>
          </p:cNvPr>
          <p:cNvSpPr txBox="1">
            <a:spLocks/>
          </p:cNvSpPr>
          <p:nvPr/>
        </p:nvSpPr>
        <p:spPr>
          <a:xfrm>
            <a:off x="7584708" y="2062555"/>
            <a:ext cx="3542517" cy="306083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Clr>
                <a:srgbClr val="B6D1E1"/>
              </a:buClr>
            </a:pPr>
            <a:r>
              <a:rPr lang="en-GB" sz="2800" b="1" noProof="0" dirty="0">
                <a:solidFill>
                  <a:srgbClr val="94C7B0"/>
                </a:solidFill>
              </a:rPr>
              <a:t>Il existe de nombreuses façons simples d'explorer ce que les gens pensent et ressentent à propos de votre idée. Choisissez la méthode qui correspond le mieux à votre temps, à vos ressources et à vos clients.</a:t>
            </a:r>
          </a:p>
        </p:txBody>
      </p:sp>
    </p:spTree>
    <p:extLst>
      <p:ext uri="{BB962C8B-B14F-4D97-AF65-F5344CB8AC3E}">
        <p14:creationId xmlns:p14="http://schemas.microsoft.com/office/powerpoint/2010/main" val="2359519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ENTRETIENS INDIVIDUELS</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217715" y="1424992"/>
            <a:ext cx="7715794" cy="4928026"/>
          </a:xfrm>
        </p:spPr>
        <p:txBody>
          <a:bodyPr/>
          <a:lstStyle/>
          <a:p>
            <a:pPr marL="215900">
              <a:buClr>
                <a:srgbClr val="B6D1E1"/>
              </a:buClr>
            </a:pPr>
            <a:r>
              <a:rPr lang="en-GB" sz="1800" b="1" noProof="0" dirty="0"/>
              <a:t>Les entretiens individuels sont un moyen efficace d'écouter et d'apprendre d'un seul client à la fois. </a:t>
            </a:r>
          </a:p>
          <a:p>
            <a:pPr marL="215900">
              <a:buClr>
                <a:srgbClr val="B6D1E1"/>
              </a:buClr>
            </a:pPr>
            <a:r>
              <a:rPr lang="en-GB" sz="1800" b="1" noProof="0" dirty="0">
                <a:solidFill>
                  <a:srgbClr val="94C7B0"/>
                </a:solidFill>
              </a:rPr>
              <a:t>Voici ce qu'il faut savoir :</a:t>
            </a:r>
          </a:p>
          <a:p>
            <a:pPr marL="215900">
              <a:buClr>
                <a:srgbClr val="B6D1E1"/>
              </a:buClr>
            </a:pPr>
            <a:endParaRPr lang="en-GB" sz="1800" noProof="0" dirty="0"/>
          </a:p>
          <a:p>
            <a:pPr marL="533400" indent="-317500">
              <a:buClr>
                <a:srgbClr val="B6D1E1"/>
              </a:buClr>
              <a:buFont typeface="Wingdings" pitchFamily="2" charset="2"/>
              <a:buChar char="ü"/>
            </a:pPr>
            <a:r>
              <a:rPr lang="en-GB" sz="1800" noProof="0" dirty="0"/>
              <a:t>Menez un entretien individuel en posant des questions ouvertes et flexibles, généralement en face à face. Laissez la conversation se dérouler naturellement tout en gardant à l'esprit vos principales questions.</a:t>
            </a:r>
          </a:p>
          <a:p>
            <a:pPr marL="215900">
              <a:buClr>
                <a:srgbClr val="B6D1E1"/>
              </a:buClr>
            </a:pPr>
            <a:endParaRPr lang="en-GB" sz="1800" noProof="0" dirty="0"/>
          </a:p>
          <a:p>
            <a:pPr marL="533400" indent="-317500">
              <a:buClr>
                <a:srgbClr val="B6D1E1"/>
              </a:buClr>
              <a:buFont typeface="Wingdings" pitchFamily="2" charset="2"/>
              <a:buChar char="ü"/>
            </a:pPr>
            <a:r>
              <a:rPr lang="en-GB" sz="1800" noProof="0" dirty="0"/>
              <a:t>Il est important d'avoir une bonne capacité d'écoute et de bonnes relations interpersonnelles : restez patient et curieux.</a:t>
            </a:r>
          </a:p>
          <a:p>
            <a:pPr marL="215900">
              <a:buClr>
                <a:srgbClr val="B6D1E1"/>
              </a:buClr>
            </a:pPr>
            <a:endParaRPr lang="en-GB" sz="1800" noProof="0" dirty="0"/>
          </a:p>
          <a:p>
            <a:pPr marL="533400" indent="-317500">
              <a:buClr>
                <a:srgbClr val="B6D1E1"/>
              </a:buClr>
              <a:buFont typeface="Wingdings" pitchFamily="2" charset="2"/>
              <a:buChar char="ü"/>
            </a:pPr>
            <a:r>
              <a:rPr lang="en-GB" sz="1800" noProof="0" dirty="0"/>
              <a:t>Avantages : Vous disposez d'une certaine souplesse et pouvez recueillir un grand nombre d'informations riches et personnelles auprès d'une seule personne.</a:t>
            </a:r>
          </a:p>
          <a:p>
            <a:pPr marL="215900">
              <a:buClr>
                <a:srgbClr val="B6D1E1"/>
              </a:buClr>
            </a:pPr>
            <a:endParaRPr lang="en-GB" sz="1800" noProof="0" dirty="0"/>
          </a:p>
          <a:p>
            <a:pPr marL="533400" indent="-317500">
              <a:buClr>
                <a:srgbClr val="B6D1E1"/>
              </a:buClr>
              <a:buFont typeface="Wingdings" pitchFamily="2" charset="2"/>
              <a:buChar char="ü"/>
            </a:pPr>
            <a:r>
              <a:rPr lang="en-GB" sz="1800" noProof="0" dirty="0"/>
              <a:t>Faites attention à vos propres préjugés - restez ouvert et laissez transparaître les véritables pensées de la personne.</a:t>
            </a:r>
          </a:p>
          <a:p>
            <a:pPr marL="342900" indent="-342900">
              <a:buClr>
                <a:srgbClr val="B6D1E1"/>
              </a:buClr>
              <a:buFont typeface="Wingdings" pitchFamily="2" charset="2"/>
              <a:buChar char="ü"/>
            </a:pPr>
            <a:endParaRPr lang="en-GB" sz="1800" noProof="0" dirty="0"/>
          </a:p>
          <a:p>
            <a:pPr marL="342900" indent="-342900">
              <a:buClr>
                <a:srgbClr val="B6D1E1"/>
              </a:buClr>
              <a:buFont typeface="Wingdings" pitchFamily="2" charset="2"/>
              <a:buChar char="ü"/>
            </a:pPr>
            <a:endParaRPr lang="en-GB" sz="1800" noProof="0" dirty="0"/>
          </a:p>
          <a:p>
            <a:pPr marL="342900" indent="-342900">
              <a:buClr>
                <a:srgbClr val="B6D1E1"/>
              </a:buClr>
              <a:buFont typeface="Wingdings" pitchFamily="2" charset="2"/>
              <a:buChar char="ü"/>
            </a:pPr>
            <a:endParaRPr lang="en-GB" sz="1800" noProof="0" dirty="0"/>
          </a:p>
        </p:txBody>
      </p:sp>
      <p:pic>
        <p:nvPicPr>
          <p:cNvPr id="3" name="Picture 2" descr="A person with their hand on their ear&#10;&#10;AI-generated content may be incorrect.">
            <a:extLst>
              <a:ext uri="{FF2B5EF4-FFF2-40B4-BE49-F238E27FC236}">
                <a16:creationId xmlns:a16="http://schemas.microsoft.com/office/drawing/2014/main" id="{7C02D7E6-E6A8-1D63-3470-C1561AA3EA19}"/>
              </a:ext>
            </a:extLst>
          </p:cNvPr>
          <p:cNvPicPr>
            <a:picLocks noChangeAspect="1"/>
          </p:cNvPicPr>
          <p:nvPr/>
        </p:nvPicPr>
        <p:blipFill>
          <a:blip r:embed="rId2">
            <a:extLst>
              <a:ext uri="{837473B0-CC2E-450A-ABE3-18F120FF3D39}">
                <a1611:picAttrSrcUrl xmlns:a1611="http://schemas.microsoft.com/office/drawing/2016/11/main" r:id="rId3"/>
              </a:ext>
            </a:extLst>
          </a:blip>
          <a:srcRect l="28929"/>
          <a:stretch/>
        </p:blipFill>
        <p:spPr>
          <a:xfrm>
            <a:off x="8296918" y="2250705"/>
            <a:ext cx="3494158" cy="3276600"/>
          </a:xfrm>
          <a:prstGeom prst="rect">
            <a:avLst/>
          </a:prstGeom>
        </p:spPr>
      </p:pic>
    </p:spTree>
    <p:extLst>
      <p:ext uri="{BB962C8B-B14F-4D97-AF65-F5344CB8AC3E}">
        <p14:creationId xmlns:p14="http://schemas.microsoft.com/office/powerpoint/2010/main" val="3331841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GROUPES DE DISCUSSION</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322903" y="1297315"/>
            <a:ext cx="11451086" cy="4491771"/>
          </a:xfrm>
        </p:spPr>
        <p:txBody>
          <a:bodyPr/>
          <a:lstStyle/>
          <a:p>
            <a:pPr>
              <a:buNone/>
            </a:pPr>
            <a:r>
              <a:rPr lang="en-GB" sz="1800" dirty="0"/>
              <a:t>Les groupes de discussion sont un excellent moyen d'entendre différentes opinions sur votre nourriture, dans un cadre détendu et amical. Ils vous aident à comprendre ce que les gens pensent vraiment de vos plats, de votre idée et de votre présentation. Voici comment vous préparer :</a:t>
            </a:r>
          </a:p>
          <a:p>
            <a:pPr>
              <a:buNone/>
            </a:pPr>
            <a:endParaRPr lang="en-GB" sz="1800" dirty="0"/>
          </a:p>
          <a:p>
            <a:pPr marL="342900" indent="-342900">
              <a:buFont typeface="Arial" panose="020B0604020202020204" pitchFamily="34" charset="0"/>
              <a:buChar char="•"/>
            </a:pPr>
            <a:r>
              <a:rPr lang="en-GB" sz="1800" b="1" dirty="0"/>
              <a:t>Invitez des personnes appartenant à votre clientèle cible : </a:t>
            </a:r>
            <a:r>
              <a:rPr lang="en-GB" sz="1800" dirty="0"/>
              <a:t>par exemple, des familles locales, des amateurs de cuisine ou des membres de votre communauté culturelle</a:t>
            </a:r>
            <a:r>
              <a:rPr lang="en-GB" sz="1800" b="1" dirty="0"/>
              <a:t>.</a:t>
            </a:r>
          </a:p>
          <a:p>
            <a:pPr marL="342900" indent="-342900">
              <a:buFont typeface="Arial" panose="020B0604020202020204" pitchFamily="34" charset="0"/>
              <a:buChar char="•"/>
            </a:pPr>
            <a:r>
              <a:rPr lang="en-GB" sz="1800" b="1" dirty="0"/>
              <a:t>Choisissez un lieu et un moment confortables et familiers : </a:t>
            </a:r>
            <a:r>
              <a:rPr lang="en-GB" sz="1800" dirty="0"/>
              <a:t>un centre communautaire, un café ou même en ligne - idéalement, un endroit où l'on peut partager la nourriture !</a:t>
            </a:r>
          </a:p>
          <a:p>
            <a:pPr marL="342900" indent="-342900">
              <a:buFont typeface="Arial" panose="020B0604020202020204" pitchFamily="34" charset="0"/>
              <a:buChar char="•"/>
            </a:pPr>
            <a:r>
              <a:rPr lang="en-GB" sz="1800" b="1" dirty="0"/>
              <a:t>Préparez un plan simple : </a:t>
            </a:r>
            <a:r>
              <a:rPr lang="en-GB" sz="1800" dirty="0"/>
              <a:t>réfléchissez à ce que vous voulez apprendre : préférences gustatives, attentes en matière de prix, idées d'emballage ou lien avec votre histoire.</a:t>
            </a:r>
          </a:p>
          <a:p>
            <a:pPr marL="342900" indent="-342900">
              <a:buFont typeface="Arial" panose="020B0604020202020204" pitchFamily="34" charset="0"/>
              <a:buChar char="•"/>
            </a:pPr>
            <a:r>
              <a:rPr lang="en-GB" sz="1800" b="1" dirty="0"/>
              <a:t>Créez un environnement chaleureux et accueillant :  </a:t>
            </a:r>
            <a:r>
              <a:rPr lang="en-GB" sz="1800" dirty="0"/>
              <a:t>Commencez par faire part de votre objectif et, si nécessaire, demandez gentiment l'autorisation d'enregistrer la séance.</a:t>
            </a:r>
          </a:p>
          <a:p>
            <a:pPr marL="342900" indent="-342900">
              <a:buFont typeface="Arial" panose="020B0604020202020204" pitchFamily="34" charset="0"/>
              <a:buChar char="•"/>
            </a:pPr>
            <a:r>
              <a:rPr lang="en-GB" sz="1800" b="1" dirty="0"/>
              <a:t>Encouragez un partage ouvert et honnête :  </a:t>
            </a:r>
            <a:r>
              <a:rPr lang="en-GB" sz="1800" dirty="0"/>
              <a:t>Proposez de petits échantillons ou des dégustations pour obtenir des réactions en temps réel. Gardez un ton positif et curieux</a:t>
            </a:r>
          </a:p>
          <a:p>
            <a:pPr marL="342900" indent="-342900">
              <a:buFont typeface="Arial" panose="020B0604020202020204" pitchFamily="34" charset="0"/>
              <a:buChar char="•"/>
            </a:pPr>
            <a:r>
              <a:rPr lang="en-GB" sz="1800" b="1" dirty="0"/>
              <a:t>Remerciez tout le monde et offrez un petit cadeau : </a:t>
            </a:r>
            <a:r>
              <a:rPr lang="en-GB" sz="1800" dirty="0"/>
              <a:t>Il peut s'agir d'un échantillon de nourriture, d'une réduction ou d'une note de remerciement personnelle.</a:t>
            </a:r>
          </a:p>
          <a:p>
            <a:pPr marL="342900" indent="-342900">
              <a:buFont typeface="Arial" panose="020B0604020202020204" pitchFamily="34" charset="0"/>
              <a:buChar char="•"/>
            </a:pPr>
            <a:r>
              <a:rPr lang="en-GB" sz="1800" b="1" dirty="0"/>
              <a:t>Recueillez les réactions et demandez l'autorisation d'utiliser les citations :   </a:t>
            </a:r>
            <a:r>
              <a:rPr lang="en-GB" sz="1800" dirty="0"/>
              <a:t>Si quelqu'un a dit quelque chose d'utile, vérifiez si vous pouvez utiliser ses mots dans votre histoire ou votre plan d'affaires.</a:t>
            </a:r>
          </a:p>
        </p:txBody>
      </p:sp>
    </p:spTree>
    <p:extLst>
      <p:ext uri="{BB962C8B-B14F-4D97-AF65-F5344CB8AC3E}">
        <p14:creationId xmlns:p14="http://schemas.microsoft.com/office/powerpoint/2010/main" val="4284609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2A2A5-7330-E362-B21E-E41E7D2549D0}"/>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C0E8EBF-3A3F-51CD-7800-469F375327C5}"/>
              </a:ext>
            </a:extLst>
          </p:cNvPr>
          <p:cNvSpPr>
            <a:spLocks noGrp="1"/>
          </p:cNvSpPr>
          <p:nvPr>
            <p:ph type="body" sz="quarter" idx="27"/>
          </p:nvPr>
        </p:nvSpPr>
        <p:spPr>
          <a:xfrm>
            <a:off x="182880" y="296847"/>
            <a:ext cx="11403148" cy="720752"/>
          </a:xfrm>
        </p:spPr>
        <p:txBody>
          <a:bodyPr/>
          <a:lstStyle/>
          <a:p>
            <a:r>
              <a:rPr lang="en-GB" sz="3200" noProof="0" dirty="0"/>
              <a:t>L'ÉTUDE DE MARCHÉ PAR LE BIAIS DES COMMUNAUTÉS EN LIGNE</a:t>
            </a:r>
          </a:p>
        </p:txBody>
      </p:sp>
      <p:sp>
        <p:nvSpPr>
          <p:cNvPr id="5" name="Text Placeholder 4">
            <a:extLst>
              <a:ext uri="{FF2B5EF4-FFF2-40B4-BE49-F238E27FC236}">
                <a16:creationId xmlns:a16="http://schemas.microsoft.com/office/drawing/2014/main" id="{416BB68E-0EC8-9990-8BF8-716D776EB277}"/>
              </a:ext>
            </a:extLst>
          </p:cNvPr>
          <p:cNvSpPr>
            <a:spLocks noGrp="1"/>
          </p:cNvSpPr>
          <p:nvPr>
            <p:ph type="body" sz="quarter" idx="14"/>
          </p:nvPr>
        </p:nvSpPr>
        <p:spPr>
          <a:xfrm>
            <a:off x="300782" y="1530526"/>
            <a:ext cx="7385374" cy="4928026"/>
          </a:xfrm>
        </p:spPr>
        <p:txBody>
          <a:bodyPr/>
          <a:lstStyle/>
          <a:p>
            <a:pPr marL="215900">
              <a:buClr>
                <a:srgbClr val="B6D1E1"/>
              </a:buClr>
            </a:pPr>
            <a:r>
              <a:rPr lang="en-GB" sz="1800" b="1" noProof="0" dirty="0"/>
              <a:t>Les plateformes en ligne telles que LinkedIn, Instagram et Facebook peuvent être des lieux privilégiés pour découvrir ce que les gens pensent et ce dont ils parlent dans votre domaine d'intérêt.</a:t>
            </a:r>
          </a:p>
          <a:p>
            <a:pPr marL="215900">
              <a:buClr>
                <a:srgbClr val="B6D1E1"/>
              </a:buClr>
            </a:pPr>
            <a:endParaRPr lang="en-GB" sz="1800" noProof="0" dirty="0"/>
          </a:p>
          <a:p>
            <a:pPr marL="533400" indent="-317500">
              <a:buClr>
                <a:srgbClr val="B6D1E1"/>
              </a:buClr>
              <a:buFont typeface="Wingdings" pitchFamily="2" charset="2"/>
              <a:buChar char="ü"/>
            </a:pPr>
            <a:r>
              <a:rPr lang="en-GB" sz="1800" noProof="0" dirty="0"/>
              <a:t>Rejoignez des groupes liés à votre idée d'entreprise alimentaire ou à votre secteur.</a:t>
            </a:r>
          </a:p>
          <a:p>
            <a:pPr marL="215900">
              <a:buClr>
                <a:srgbClr val="B6D1E1"/>
              </a:buClr>
            </a:pPr>
            <a:endParaRPr lang="en-GB" sz="1800" noProof="0" dirty="0"/>
          </a:p>
          <a:p>
            <a:pPr marL="533400" indent="-317500">
              <a:buClr>
                <a:srgbClr val="B6D1E1"/>
              </a:buClr>
              <a:buFont typeface="Wingdings" pitchFamily="2" charset="2"/>
              <a:buChar char="ü"/>
            </a:pPr>
            <a:r>
              <a:rPr lang="en-GB" sz="1800" noProof="0" dirty="0"/>
              <a:t>Observez ce que les gens publient, demandent et discutent.</a:t>
            </a:r>
          </a:p>
          <a:p>
            <a:pPr marL="215900">
              <a:buClr>
                <a:srgbClr val="B6D1E1"/>
              </a:buClr>
            </a:pPr>
            <a:endParaRPr lang="en-GB" sz="1800" noProof="0" dirty="0"/>
          </a:p>
          <a:p>
            <a:pPr marL="533400" indent="-317500">
              <a:buClr>
                <a:srgbClr val="B6D1E1"/>
              </a:buClr>
              <a:buFont typeface="Wingdings" pitchFamily="2" charset="2"/>
              <a:buChar char="ü"/>
            </a:pPr>
            <a:r>
              <a:rPr lang="en-GB" sz="1800" noProof="0" dirty="0"/>
              <a:t>Recherchez les questions, les frustrations ou les tendances communes.</a:t>
            </a:r>
          </a:p>
          <a:p>
            <a:pPr marL="215900">
              <a:buClr>
                <a:srgbClr val="B6D1E1"/>
              </a:buClr>
            </a:pPr>
            <a:endParaRPr lang="en-GB" sz="1800" noProof="0" dirty="0"/>
          </a:p>
          <a:p>
            <a:pPr marL="533400" indent="-317500">
              <a:buClr>
                <a:srgbClr val="B6D1E1"/>
              </a:buClr>
              <a:buFont typeface="Wingdings" pitchFamily="2" charset="2"/>
              <a:buChar char="ü"/>
            </a:pPr>
            <a:r>
              <a:rPr lang="en-GB" sz="1800" noProof="0" dirty="0"/>
              <a:t>Posez des questions respectueuses, si vous y êtes autorisé, et concentrez-vous sur l'apprentissage et non sur la vente.</a:t>
            </a:r>
          </a:p>
          <a:p>
            <a:pPr marL="215900">
              <a:buClr>
                <a:srgbClr val="B6D1E1"/>
              </a:buClr>
            </a:pPr>
            <a:endParaRPr lang="en-GB" sz="1800" noProof="0" dirty="0"/>
          </a:p>
          <a:p>
            <a:pPr marL="533400" indent="-317500">
              <a:buClr>
                <a:srgbClr val="B6D1E1"/>
              </a:buClr>
              <a:buFont typeface="Wingdings" pitchFamily="2" charset="2"/>
              <a:buChar char="ü"/>
            </a:pPr>
            <a:r>
              <a:rPr lang="en-GB" sz="1800" noProof="0" dirty="0"/>
              <a:t>Remarquez le langage utilisé par les gens pour décrire leurs besoins ou leurs problèmes.</a:t>
            </a:r>
          </a:p>
        </p:txBody>
      </p:sp>
      <p:pic>
        <p:nvPicPr>
          <p:cNvPr id="10" name="Picture 9">
            <a:extLst>
              <a:ext uri="{FF2B5EF4-FFF2-40B4-BE49-F238E27FC236}">
                <a16:creationId xmlns:a16="http://schemas.microsoft.com/office/drawing/2014/main" id="{8B42BB89-380C-7284-9B78-7E82EBC3D6EF}"/>
              </a:ext>
            </a:extLst>
          </p:cNvPr>
          <p:cNvPicPr>
            <a:picLocks noChangeAspect="1"/>
          </p:cNvPicPr>
          <p:nvPr/>
        </p:nvPicPr>
        <p:blipFill>
          <a:blip r:embed="rId2"/>
          <a:srcRect l="8122" r="8122"/>
          <a:stretch/>
        </p:blipFill>
        <p:spPr>
          <a:xfrm>
            <a:off x="8351520" y="2367495"/>
            <a:ext cx="3652947" cy="2817832"/>
          </a:xfrm>
          <a:prstGeom prst="roundRect">
            <a:avLst/>
          </a:prstGeom>
          <a:ln>
            <a:noFill/>
          </a:ln>
          <a:effectLst/>
        </p:spPr>
      </p:pic>
    </p:spTree>
    <p:extLst>
      <p:ext uri="{BB962C8B-B14F-4D97-AF65-F5344CB8AC3E}">
        <p14:creationId xmlns:p14="http://schemas.microsoft.com/office/powerpoint/2010/main" val="218228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NE SAUTEZ PAS CETTE ÉTAPE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7" y="1534886"/>
            <a:ext cx="11103973" cy="4490356"/>
          </a:xfrm>
        </p:spPr>
        <p:txBody>
          <a:bodyPr/>
          <a:lstStyle/>
          <a:p>
            <a:r>
              <a:rPr lang="en-GB" sz="2000" b="1" noProof="0" dirty="0"/>
              <a:t>À l'</a:t>
            </a:r>
            <a:r>
              <a:rPr lang="en-GB" sz="2000" b="1" noProof="0" dirty="0">
                <a:solidFill>
                  <a:srgbClr val="94C7B0"/>
                </a:solidFill>
              </a:rPr>
              <a:t>étape 1</a:t>
            </a:r>
            <a:r>
              <a:rPr lang="en-GB" sz="2000" b="1" noProof="0" dirty="0"/>
              <a:t>, vous avez exploré vos premières </a:t>
            </a:r>
            <a:r>
              <a:rPr lang="en-GB" sz="2000" b="1" dirty="0"/>
              <a:t>idées d'</a:t>
            </a:r>
            <a:r>
              <a:rPr lang="en-GB" sz="2000" b="1" noProof="0" dirty="0"/>
              <a:t>entreprises alimentaires.</a:t>
            </a:r>
          </a:p>
          <a:p>
            <a:r>
              <a:rPr lang="en-GB" sz="2000" noProof="0" dirty="0"/>
              <a:t>Avant d'aller plus loin, vous devez maintenant valider que votre idée est valable et qu'elle pourrait devenir rentable. Réfléchissez à la façon dont vous en êtes arrivé là :</a:t>
            </a:r>
          </a:p>
          <a:p>
            <a:pPr marL="342900" indent="-342900">
              <a:buFont typeface="Arial" panose="020B0604020202020204" pitchFamily="34" charset="0"/>
              <a:buChar char="•"/>
            </a:pPr>
            <a:r>
              <a:rPr lang="en-GB" sz="2000" noProof="0" dirty="0"/>
              <a:t>Vous avez découvert une </a:t>
            </a:r>
            <a:r>
              <a:rPr lang="en-GB" sz="2000" dirty="0"/>
              <a:t>lacune dans le marché - personne n'offre la nourriture ou le service alimentaire que vous avez en tête, de la manière que vous proposez.</a:t>
            </a:r>
          </a:p>
          <a:p>
            <a:pPr marL="342900" indent="-342900">
              <a:buFont typeface="Arial" panose="020B0604020202020204" pitchFamily="34" charset="0"/>
              <a:buChar char="•"/>
            </a:pPr>
            <a:r>
              <a:rPr lang="en-GB" sz="2000" noProof="0" dirty="0"/>
              <a:t>Vous avez repéré des opportunités grâce à votre expérience personnelle et à vos observations.</a:t>
            </a:r>
          </a:p>
          <a:p>
            <a:endParaRPr lang="en-GB" sz="2000" noProof="0" dirty="0"/>
          </a:p>
          <a:p>
            <a:r>
              <a:rPr lang="en-GB" sz="2000" noProof="0" dirty="0"/>
              <a:t>Au fur et à mesure que votre idée prend forme, posez-vous toujours la question :</a:t>
            </a:r>
          </a:p>
          <a:p>
            <a:pPr marL="342900" indent="-342900">
              <a:buFont typeface="Arial" panose="020B0604020202020204" pitchFamily="34" charset="0"/>
              <a:buChar char="•"/>
            </a:pPr>
            <a:r>
              <a:rPr lang="en-GB" sz="2000" noProof="0" dirty="0"/>
              <a:t>À quel besoin est-ce que je réponds ?</a:t>
            </a:r>
          </a:p>
          <a:p>
            <a:pPr marL="342900" indent="-342900">
              <a:buFont typeface="Arial" panose="020B0604020202020204" pitchFamily="34" charset="0"/>
              <a:buChar char="•"/>
            </a:pPr>
            <a:r>
              <a:rPr lang="en-GB" sz="2000" noProof="0" dirty="0"/>
              <a:t>Les gens paieront-ils pour ma solution ?</a:t>
            </a:r>
          </a:p>
          <a:p>
            <a:endParaRPr lang="en-GB" sz="2000" noProof="0" dirty="0"/>
          </a:p>
          <a:p>
            <a:r>
              <a:rPr lang="en-GB" sz="2000" b="1" noProof="0" dirty="0">
                <a:solidFill>
                  <a:srgbClr val="94C7B0"/>
                </a:solidFill>
              </a:rPr>
              <a:t>Mais n'oubliez pas : </a:t>
            </a:r>
            <a:r>
              <a:rPr lang="en-GB" sz="2000" noProof="0" dirty="0"/>
              <a:t>Il se peut qu'il y ait un vide parce que personne ne veut de ce </a:t>
            </a:r>
            <a:r>
              <a:rPr lang="en-GB" sz="2000" dirty="0"/>
              <a:t>produit</a:t>
            </a:r>
            <a:r>
              <a:rPr lang="en-GB" sz="2000" noProof="0" dirty="0"/>
              <a:t>. Une bonne recherche vous aidera à déterminer si l'opportunité est réelle. Il est également important de tenir compte du fait que chaque culture a ses propres coutumes, approches et pratiques, et qu'il vous faudra peut-être du temps pour rechercher et apprendre comment approcher les clients potentiels et les groupes cibles dans votre pays d'accueil.</a:t>
            </a:r>
          </a:p>
          <a:p>
            <a:endParaRPr lang="en-GB" sz="2000" noProof="0" dirty="0"/>
          </a:p>
        </p:txBody>
      </p:sp>
      <p:pic>
        <p:nvPicPr>
          <p:cNvPr id="2" name="Graphic 5" descr="Lights On with solid fill">
            <a:extLst>
              <a:ext uri="{FF2B5EF4-FFF2-40B4-BE49-F238E27FC236}">
                <a16:creationId xmlns:a16="http://schemas.microsoft.com/office/drawing/2014/main" id="{F984DA48-A573-24DF-32AB-CB82548671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4026" y="2950808"/>
            <a:ext cx="1343608" cy="1343608"/>
          </a:xfrm>
          <a:prstGeom prst="rect">
            <a:avLst/>
          </a:prstGeom>
        </p:spPr>
      </p:pic>
    </p:spTree>
    <p:extLst>
      <p:ext uri="{BB962C8B-B14F-4D97-AF65-F5344CB8AC3E}">
        <p14:creationId xmlns:p14="http://schemas.microsoft.com/office/powerpoint/2010/main" val="239619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51A1-69FA-FFF9-D8D6-A7C0C763A5DD}"/>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1712DE-DA3C-4CB4-1DEF-41F01515D4F7}"/>
              </a:ext>
            </a:extLst>
          </p:cNvPr>
          <p:cNvSpPr>
            <a:spLocks noGrp="1"/>
          </p:cNvSpPr>
          <p:nvPr>
            <p:ph type="body" sz="quarter" idx="27"/>
          </p:nvPr>
        </p:nvSpPr>
        <p:spPr>
          <a:xfrm>
            <a:off x="678840" y="296847"/>
            <a:ext cx="10907188" cy="720752"/>
          </a:xfrm>
        </p:spPr>
        <p:txBody>
          <a:bodyPr/>
          <a:lstStyle/>
          <a:p>
            <a:r>
              <a:rPr lang="en-GB" noProof="0" dirty="0"/>
              <a:t>PLATEFORMES D'ÉCOUTE POUR LES ÉTUDES DE MARCHÉ</a:t>
            </a:r>
          </a:p>
        </p:txBody>
      </p:sp>
      <p:sp>
        <p:nvSpPr>
          <p:cNvPr id="5" name="Text Placeholder 4">
            <a:extLst>
              <a:ext uri="{FF2B5EF4-FFF2-40B4-BE49-F238E27FC236}">
                <a16:creationId xmlns:a16="http://schemas.microsoft.com/office/drawing/2014/main" id="{645BF274-B0C4-725D-9E3C-15B417689413}"/>
              </a:ext>
            </a:extLst>
          </p:cNvPr>
          <p:cNvSpPr>
            <a:spLocks noGrp="1"/>
          </p:cNvSpPr>
          <p:nvPr>
            <p:ph type="body" sz="quarter" idx="14"/>
          </p:nvPr>
        </p:nvSpPr>
        <p:spPr>
          <a:xfrm>
            <a:off x="4520321" y="1497238"/>
            <a:ext cx="7337248" cy="4491771"/>
          </a:xfrm>
        </p:spPr>
        <p:txBody>
          <a:bodyPr/>
          <a:lstStyle/>
          <a:p>
            <a:pPr>
              <a:buClr>
                <a:srgbClr val="B6D1E1"/>
              </a:buClr>
            </a:pPr>
            <a:r>
              <a:rPr lang="en-GB" b="1" noProof="0" dirty="0"/>
              <a:t>Les blogs, les forums et les communautés en ligne sont d'excellents endroits pour observer discrètement les conversations réelles et découvrir ce qui intéresse vraiment les gens.</a:t>
            </a:r>
          </a:p>
          <a:p>
            <a:pPr>
              <a:buClr>
                <a:srgbClr val="B6D1E1"/>
              </a:buClr>
            </a:pPr>
            <a:endParaRPr lang="en-GB" noProof="0" dirty="0"/>
          </a:p>
          <a:p>
            <a:pPr marL="490538" indent="-490538">
              <a:spcAft>
                <a:spcPts val="700"/>
              </a:spcAft>
              <a:buClr>
                <a:srgbClr val="B6D1E1"/>
              </a:buClr>
              <a:buFont typeface="Wingdings" pitchFamily="2" charset="2"/>
              <a:buChar char="ü"/>
            </a:pPr>
            <a:r>
              <a:rPr lang="en-GB" noProof="0" dirty="0"/>
              <a:t>Lisez des blogs ou des articles en rapport avec votre produit, votre service ou votre secteur.</a:t>
            </a:r>
          </a:p>
          <a:p>
            <a:pPr marL="490538" indent="-490538">
              <a:spcAft>
                <a:spcPts val="700"/>
              </a:spcAft>
              <a:buClr>
                <a:srgbClr val="B6D1E1"/>
              </a:buClr>
              <a:buFont typeface="Wingdings" pitchFamily="2" charset="2"/>
              <a:buChar char="ü"/>
            </a:pPr>
            <a:r>
              <a:rPr lang="en-GB" noProof="0" dirty="0"/>
              <a:t>Visitez des forums en ligne et des espaces communautaires tels que Reddit, Quora ou des forums sur l'alimentation locale.</a:t>
            </a:r>
          </a:p>
          <a:p>
            <a:pPr marL="490538" indent="-490538">
              <a:spcAft>
                <a:spcPts val="700"/>
              </a:spcAft>
              <a:buClr>
                <a:srgbClr val="B6D1E1"/>
              </a:buClr>
              <a:buFont typeface="Wingdings" pitchFamily="2" charset="2"/>
              <a:buChar char="ü"/>
            </a:pPr>
            <a:r>
              <a:rPr lang="en-GB" noProof="0" dirty="0"/>
              <a:t>Prêtez attention aux problèmes, aux besoins ou aux frustrations les plus courants mentionnés par les gens.</a:t>
            </a:r>
          </a:p>
          <a:p>
            <a:pPr marL="490538" indent="-490538">
              <a:spcAft>
                <a:spcPts val="700"/>
              </a:spcAft>
              <a:buClr>
                <a:srgbClr val="B6D1E1"/>
              </a:buClr>
              <a:buFont typeface="Wingdings" pitchFamily="2" charset="2"/>
              <a:buChar char="ü"/>
            </a:pPr>
            <a:r>
              <a:rPr lang="en-GB" noProof="0" dirty="0"/>
              <a:t>Remarquez les questions qui reviennent régulièrement</a:t>
            </a:r>
          </a:p>
          <a:p>
            <a:pPr marL="490538" indent="-490538">
              <a:spcAft>
                <a:spcPts val="700"/>
              </a:spcAft>
              <a:buClr>
                <a:srgbClr val="B6D1E1"/>
              </a:buClr>
              <a:buFont typeface="Wingdings" pitchFamily="2" charset="2"/>
              <a:buChar char="ü"/>
            </a:pPr>
            <a:r>
              <a:rPr lang="en-GB" noProof="0" dirty="0"/>
              <a:t>Recherchez les lacunes ou les opportunités qui pourraient correspondre à votre idée d'entreprise.</a:t>
            </a:r>
          </a:p>
        </p:txBody>
      </p:sp>
      <p:pic>
        <p:nvPicPr>
          <p:cNvPr id="3" name="Picture 2">
            <a:extLst>
              <a:ext uri="{FF2B5EF4-FFF2-40B4-BE49-F238E27FC236}">
                <a16:creationId xmlns:a16="http://schemas.microsoft.com/office/drawing/2014/main" id="{BC42C3D6-751A-A7E4-A5A1-128B8137486A}"/>
              </a:ext>
            </a:extLst>
          </p:cNvPr>
          <p:cNvPicPr>
            <a:picLocks noChangeAspect="1"/>
          </p:cNvPicPr>
          <p:nvPr/>
        </p:nvPicPr>
        <p:blipFill>
          <a:blip r:embed="rId2"/>
          <a:srcRect l="16843" r="3461"/>
          <a:stretch/>
        </p:blipFill>
        <p:spPr>
          <a:xfrm>
            <a:off x="547179" y="2502807"/>
            <a:ext cx="3630185" cy="2933480"/>
          </a:xfrm>
          <a:prstGeom prst="roundRect">
            <a:avLst/>
          </a:prstGeom>
          <a:ln>
            <a:noFill/>
          </a:ln>
          <a:effectLst/>
        </p:spPr>
      </p:pic>
    </p:spTree>
    <p:extLst>
      <p:ext uri="{BB962C8B-B14F-4D97-AF65-F5344CB8AC3E}">
        <p14:creationId xmlns:p14="http://schemas.microsoft.com/office/powerpoint/2010/main" val="4294185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4F0B4-FF2C-8C2E-1D32-85ADEC2F5B7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96E1661-F17D-8CFB-C0A3-B1C43405E4D7}"/>
              </a:ext>
            </a:extLst>
          </p:cNvPr>
          <p:cNvSpPr>
            <a:spLocks noGrp="1"/>
          </p:cNvSpPr>
          <p:nvPr>
            <p:ph type="body" sz="quarter" idx="27"/>
          </p:nvPr>
        </p:nvSpPr>
        <p:spPr>
          <a:xfrm>
            <a:off x="678840" y="296847"/>
            <a:ext cx="10907188" cy="720752"/>
          </a:xfrm>
        </p:spPr>
        <p:txBody>
          <a:bodyPr/>
          <a:lstStyle/>
          <a:p>
            <a:r>
              <a:rPr lang="en-GB" sz="2800" noProof="0" dirty="0"/>
              <a:t>ENQUÊTES ET QUESTIONNAIRES POUR UN RETOUR D'INFORMATION RAPIDE</a:t>
            </a:r>
          </a:p>
        </p:txBody>
      </p:sp>
      <p:sp>
        <p:nvSpPr>
          <p:cNvPr id="5" name="Text Placeholder 4">
            <a:extLst>
              <a:ext uri="{FF2B5EF4-FFF2-40B4-BE49-F238E27FC236}">
                <a16:creationId xmlns:a16="http://schemas.microsoft.com/office/drawing/2014/main" id="{B6E26E9F-E02F-940E-7862-40EFC7482ED9}"/>
              </a:ext>
            </a:extLst>
          </p:cNvPr>
          <p:cNvSpPr>
            <a:spLocks noGrp="1"/>
          </p:cNvSpPr>
          <p:nvPr>
            <p:ph type="body" sz="quarter" idx="14"/>
          </p:nvPr>
        </p:nvSpPr>
        <p:spPr>
          <a:xfrm>
            <a:off x="355171" y="1312810"/>
            <a:ext cx="7613172" cy="4637193"/>
          </a:xfrm>
        </p:spPr>
        <p:txBody>
          <a:bodyPr/>
          <a:lstStyle/>
          <a:p>
            <a:pPr marL="215900">
              <a:buClr>
                <a:srgbClr val="B6D1E1"/>
              </a:buClr>
            </a:pPr>
            <a:r>
              <a:rPr lang="en-GB" sz="1800" b="1" noProof="0" dirty="0"/>
              <a:t>Les enquêtes et les questionnaires vous permettent de recueillir un retour d'information rapide et structuré auprès d'un grand nombre de personnes, ce qui vous donne une vision plus large de votre marché potentiel.</a:t>
            </a:r>
          </a:p>
          <a:p>
            <a:pPr marL="215900">
              <a:buClr>
                <a:srgbClr val="B6D1E1"/>
              </a:buClr>
            </a:pPr>
            <a:endParaRPr lang="en-GB" sz="1800" noProof="0" dirty="0"/>
          </a:p>
          <a:p>
            <a:pPr marL="533400" indent="-317500">
              <a:buClr>
                <a:srgbClr val="B6D1E1"/>
              </a:buClr>
              <a:buFont typeface="Wingdings" pitchFamily="2" charset="2"/>
              <a:buChar char="ü"/>
            </a:pPr>
            <a:r>
              <a:rPr lang="en-GB" sz="1800" noProof="0" dirty="0"/>
              <a:t>Utilisez des questions simples et claires auxquelles il est facile de répondre.</a:t>
            </a:r>
          </a:p>
          <a:p>
            <a:pPr marL="215900">
              <a:buClr>
                <a:srgbClr val="B6D1E1"/>
              </a:buClr>
            </a:pPr>
            <a:endParaRPr lang="en-GB" sz="1800" noProof="0" dirty="0"/>
          </a:p>
          <a:p>
            <a:pPr marL="533400" indent="-317500">
              <a:buClr>
                <a:srgbClr val="B6D1E1"/>
              </a:buClr>
              <a:buFont typeface="Wingdings" pitchFamily="2" charset="2"/>
              <a:buChar char="ü"/>
            </a:pPr>
            <a:r>
              <a:rPr lang="en-GB" sz="1800" noProof="0" dirty="0"/>
              <a:t>Faites en sorte que les enquêtes soient courtes - concentrez-vous sur ce que vous avez vraiment besoin de savoir.</a:t>
            </a:r>
          </a:p>
          <a:p>
            <a:pPr marL="533400" indent="-317500">
              <a:buClr>
                <a:srgbClr val="B6D1E1"/>
              </a:buClr>
              <a:buFont typeface="Wingdings" pitchFamily="2" charset="2"/>
              <a:buChar char="ü"/>
            </a:pPr>
            <a:endParaRPr lang="en-GB" sz="1800" noProof="0" dirty="0"/>
          </a:p>
          <a:p>
            <a:pPr marL="533400" indent="-317500">
              <a:buClr>
                <a:srgbClr val="B6D1E1"/>
              </a:buClr>
              <a:buFont typeface="Wingdings" pitchFamily="2" charset="2"/>
              <a:buChar char="ü"/>
            </a:pPr>
            <a:r>
              <a:rPr lang="en-GB" sz="1800" noProof="0" dirty="0"/>
              <a:t>Choisissez le meilleur moyen d'atteindre les gens (en ligne, en face à face, par téléphone).</a:t>
            </a:r>
          </a:p>
          <a:p>
            <a:pPr marL="533400" indent="-317500">
              <a:buClr>
                <a:srgbClr val="B6D1E1"/>
              </a:buClr>
              <a:buFont typeface="Wingdings" pitchFamily="2" charset="2"/>
              <a:buChar char="ü"/>
            </a:pPr>
            <a:endParaRPr lang="en-GB" sz="1800" noProof="0" dirty="0"/>
          </a:p>
          <a:p>
            <a:pPr marL="533400" indent="-317500">
              <a:buClr>
                <a:srgbClr val="B6D1E1"/>
              </a:buClr>
              <a:buFont typeface="Wingdings" pitchFamily="2" charset="2"/>
              <a:buChar char="ü"/>
            </a:pPr>
            <a:r>
              <a:rPr lang="en-GB" sz="1800" noProof="0" dirty="0"/>
              <a:t>Commencez par des questions simples, puis passez à des questions plus détaillées.</a:t>
            </a:r>
          </a:p>
          <a:p>
            <a:pPr marL="533400" indent="-317500">
              <a:buClr>
                <a:srgbClr val="B6D1E1"/>
              </a:buClr>
              <a:buFont typeface="Wingdings" pitchFamily="2" charset="2"/>
              <a:buChar char="ü"/>
            </a:pPr>
            <a:endParaRPr lang="en-GB" sz="1800" noProof="0" dirty="0"/>
          </a:p>
          <a:p>
            <a:pPr marL="533400" indent="-317500">
              <a:buClr>
                <a:srgbClr val="B6D1E1"/>
              </a:buClr>
              <a:buFont typeface="Wingdings" pitchFamily="2" charset="2"/>
              <a:buChar char="ü"/>
            </a:pPr>
            <a:r>
              <a:rPr lang="en-GB" sz="1800" noProof="0" dirty="0"/>
              <a:t>Respectez le temps et la vie privée des gens - ne demandez que ce qui est nécessaire.</a:t>
            </a:r>
          </a:p>
        </p:txBody>
      </p:sp>
      <p:pic>
        <p:nvPicPr>
          <p:cNvPr id="10" name="Picture 9">
            <a:extLst>
              <a:ext uri="{FF2B5EF4-FFF2-40B4-BE49-F238E27FC236}">
                <a16:creationId xmlns:a16="http://schemas.microsoft.com/office/drawing/2014/main" id="{3D75BC5E-13DA-E6CF-B0E9-21D18A88BBDA}"/>
              </a:ext>
            </a:extLst>
          </p:cNvPr>
          <p:cNvPicPr>
            <a:picLocks noChangeAspect="1"/>
          </p:cNvPicPr>
          <p:nvPr/>
        </p:nvPicPr>
        <p:blipFill>
          <a:blip r:embed="rId2"/>
          <a:srcRect l="6798" r="6798"/>
          <a:stretch/>
        </p:blipFill>
        <p:spPr>
          <a:xfrm>
            <a:off x="8351520" y="2367495"/>
            <a:ext cx="3652947" cy="2817832"/>
          </a:xfrm>
          <a:prstGeom prst="roundRect">
            <a:avLst/>
          </a:prstGeom>
          <a:ln>
            <a:noFill/>
          </a:ln>
          <a:effectLst/>
        </p:spPr>
      </p:pic>
    </p:spTree>
    <p:extLst>
      <p:ext uri="{BB962C8B-B14F-4D97-AF65-F5344CB8AC3E}">
        <p14:creationId xmlns:p14="http://schemas.microsoft.com/office/powerpoint/2010/main" val="768373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43E3A-E75B-0C9A-47BE-DDD052F9A0D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55D8B97-3676-39BF-66DF-3A1BCCF9673F}"/>
              </a:ext>
            </a:extLst>
          </p:cNvPr>
          <p:cNvSpPr>
            <a:spLocks noGrp="1"/>
          </p:cNvSpPr>
          <p:nvPr>
            <p:ph type="body" sz="quarter" idx="27"/>
          </p:nvPr>
        </p:nvSpPr>
        <p:spPr>
          <a:xfrm>
            <a:off x="678840" y="296847"/>
            <a:ext cx="10907188" cy="720752"/>
          </a:xfrm>
        </p:spPr>
        <p:txBody>
          <a:bodyPr/>
          <a:lstStyle/>
          <a:p>
            <a:r>
              <a:rPr lang="pl-PL" dirty="0"/>
              <a:t>COMPRENDRE LES CLIENTS PAR L'OBSERVATION</a:t>
            </a:r>
            <a:endParaRPr lang="en-GB" noProof="0" dirty="0"/>
          </a:p>
        </p:txBody>
      </p:sp>
      <p:sp>
        <p:nvSpPr>
          <p:cNvPr id="5" name="Text Placeholder 4">
            <a:extLst>
              <a:ext uri="{FF2B5EF4-FFF2-40B4-BE49-F238E27FC236}">
                <a16:creationId xmlns:a16="http://schemas.microsoft.com/office/drawing/2014/main" id="{F0981D05-9B33-C8FF-14AD-454440FF468C}"/>
              </a:ext>
            </a:extLst>
          </p:cNvPr>
          <p:cNvSpPr>
            <a:spLocks noGrp="1"/>
          </p:cNvSpPr>
          <p:nvPr>
            <p:ph type="body" sz="quarter" idx="14"/>
          </p:nvPr>
        </p:nvSpPr>
        <p:spPr>
          <a:xfrm>
            <a:off x="4520321" y="1384134"/>
            <a:ext cx="7337248" cy="4695068"/>
          </a:xfrm>
        </p:spPr>
        <p:txBody>
          <a:bodyPr/>
          <a:lstStyle/>
          <a:p>
            <a:pPr>
              <a:buClr>
                <a:srgbClr val="B6D1E1"/>
              </a:buClr>
            </a:pPr>
            <a:r>
              <a:rPr lang="en-GB" sz="1800" b="1" noProof="0" dirty="0"/>
              <a:t>L'observation consiste à regarder tranquillement comment les gens se comportent dans des lieux réels tels que des magasins, des marchés ou des événements, afin de mieux comprendre leurs habitudes et leurs choix.</a:t>
            </a:r>
          </a:p>
          <a:p>
            <a:pPr>
              <a:buClr>
                <a:srgbClr val="B6D1E1"/>
              </a:buClr>
            </a:pPr>
            <a:endParaRPr lang="en-GB" sz="1800" noProof="0" dirty="0"/>
          </a:p>
          <a:p>
            <a:pPr marL="490538" indent="-490538">
              <a:spcAft>
                <a:spcPts val="700"/>
              </a:spcAft>
              <a:buClr>
                <a:srgbClr val="B6D1E1"/>
              </a:buClr>
              <a:buFont typeface="Wingdings" pitchFamily="2" charset="2"/>
              <a:buChar char="ü"/>
            </a:pPr>
            <a:r>
              <a:rPr lang="en-GB" sz="1800" noProof="0" dirty="0"/>
              <a:t>Visitez les endroits où vos futurs clients passent du temps</a:t>
            </a:r>
          </a:p>
          <a:p>
            <a:pPr marL="490538" indent="-490538">
              <a:spcAft>
                <a:spcPts val="700"/>
              </a:spcAft>
              <a:buClr>
                <a:srgbClr val="B6D1E1"/>
              </a:buClr>
              <a:buFont typeface="Wingdings" pitchFamily="2" charset="2"/>
              <a:buChar char="ü"/>
            </a:pPr>
            <a:endParaRPr lang="en-GB" sz="1800" noProof="0" dirty="0"/>
          </a:p>
          <a:p>
            <a:pPr marL="490538" indent="-490538">
              <a:spcAft>
                <a:spcPts val="700"/>
              </a:spcAft>
              <a:buClr>
                <a:srgbClr val="B6D1E1"/>
              </a:buClr>
              <a:buFont typeface="Wingdings" pitchFamily="2" charset="2"/>
              <a:buChar char="ü"/>
            </a:pPr>
            <a:r>
              <a:rPr lang="en-GB" sz="1800" noProof="0" dirty="0"/>
              <a:t>Observez quels produits ou services ils choisissent et pourquoi</a:t>
            </a:r>
          </a:p>
          <a:p>
            <a:pPr marL="490538" indent="-490538">
              <a:spcAft>
                <a:spcPts val="700"/>
              </a:spcAft>
              <a:buClr>
                <a:srgbClr val="B6D1E1"/>
              </a:buClr>
              <a:buFont typeface="Wingdings" pitchFamily="2" charset="2"/>
              <a:buChar char="ü"/>
            </a:pPr>
            <a:endParaRPr lang="en-GB" sz="1800" noProof="0" dirty="0"/>
          </a:p>
          <a:p>
            <a:pPr marL="490538" indent="-490538">
              <a:spcAft>
                <a:spcPts val="700"/>
              </a:spcAft>
              <a:buClr>
                <a:srgbClr val="B6D1E1"/>
              </a:buClr>
              <a:buFont typeface="Wingdings" pitchFamily="2" charset="2"/>
              <a:buChar char="ü"/>
            </a:pPr>
            <a:r>
              <a:rPr lang="en-GB" sz="1800" noProof="0" dirty="0"/>
              <a:t>Remarquez ce qui attire leur attention ou ce qu'ils ignorent.</a:t>
            </a:r>
          </a:p>
          <a:p>
            <a:pPr marL="490538" indent="-490538">
              <a:spcAft>
                <a:spcPts val="700"/>
              </a:spcAft>
              <a:buClr>
                <a:srgbClr val="B6D1E1"/>
              </a:buClr>
              <a:buFont typeface="Wingdings" pitchFamily="2" charset="2"/>
              <a:buChar char="ü"/>
            </a:pPr>
            <a:endParaRPr lang="en-GB" sz="1800" noProof="0" dirty="0"/>
          </a:p>
          <a:p>
            <a:pPr marL="490538" indent="-490538">
              <a:spcAft>
                <a:spcPts val="700"/>
              </a:spcAft>
              <a:buClr>
                <a:srgbClr val="B6D1E1"/>
              </a:buClr>
              <a:buFont typeface="Wingdings" pitchFamily="2" charset="2"/>
              <a:buChar char="ü"/>
            </a:pPr>
            <a:r>
              <a:rPr lang="en-GB" sz="1800" noProof="0" dirty="0"/>
              <a:t>Recherchez des modèles de comportement, et pas seulement des actions individuelles.</a:t>
            </a:r>
          </a:p>
          <a:p>
            <a:pPr marL="490538" indent="-490538">
              <a:spcAft>
                <a:spcPts val="700"/>
              </a:spcAft>
              <a:buClr>
                <a:srgbClr val="B6D1E1"/>
              </a:buClr>
              <a:buFont typeface="Wingdings" pitchFamily="2" charset="2"/>
              <a:buChar char="ü"/>
            </a:pPr>
            <a:endParaRPr lang="en-GB" sz="1800" noProof="0" dirty="0"/>
          </a:p>
          <a:p>
            <a:pPr marL="490538" indent="-490538">
              <a:spcAft>
                <a:spcPts val="700"/>
              </a:spcAft>
              <a:buClr>
                <a:srgbClr val="B6D1E1"/>
              </a:buClr>
              <a:buFont typeface="Wingdings" pitchFamily="2" charset="2"/>
              <a:buChar char="ü"/>
            </a:pPr>
            <a:r>
              <a:rPr lang="en-GB" sz="1800" noProof="0" dirty="0"/>
              <a:t>Prenez des notes simples - concentrez-vous sur ce qui est utile à votre idée.</a:t>
            </a:r>
          </a:p>
        </p:txBody>
      </p:sp>
      <p:pic>
        <p:nvPicPr>
          <p:cNvPr id="3" name="Picture 2">
            <a:extLst>
              <a:ext uri="{FF2B5EF4-FFF2-40B4-BE49-F238E27FC236}">
                <a16:creationId xmlns:a16="http://schemas.microsoft.com/office/drawing/2014/main" id="{625A6F89-D6E0-ABF1-1B5B-879D8A48324A}"/>
              </a:ext>
            </a:extLst>
          </p:cNvPr>
          <p:cNvPicPr>
            <a:picLocks noChangeAspect="1"/>
          </p:cNvPicPr>
          <p:nvPr/>
        </p:nvPicPr>
        <p:blipFill>
          <a:blip r:embed="rId2"/>
          <a:srcRect l="11147" r="11147"/>
          <a:stretch/>
        </p:blipFill>
        <p:spPr>
          <a:xfrm>
            <a:off x="547179" y="2502807"/>
            <a:ext cx="3630185" cy="2933480"/>
          </a:xfrm>
          <a:prstGeom prst="roundRect">
            <a:avLst/>
          </a:prstGeom>
          <a:ln>
            <a:noFill/>
          </a:ln>
          <a:effectLst/>
        </p:spPr>
      </p:pic>
    </p:spTree>
    <p:extLst>
      <p:ext uri="{BB962C8B-B14F-4D97-AF65-F5344CB8AC3E}">
        <p14:creationId xmlns:p14="http://schemas.microsoft.com/office/powerpoint/2010/main" val="1057254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1513160" cy="720752"/>
          </a:xfrm>
        </p:spPr>
        <p:txBody>
          <a:bodyPr/>
          <a:lstStyle/>
          <a:p>
            <a:r>
              <a:rPr lang="pl-PL" dirty="0"/>
              <a:t>INSPIRATION RÉELLE </a:t>
            </a:r>
            <a:r>
              <a:rPr lang="en-IE" dirty="0"/>
              <a:t>- </a:t>
            </a:r>
            <a:r>
              <a:rPr lang="en-GB" b="1" dirty="0"/>
              <a:t>Rencontrez Funke</a:t>
            </a:r>
            <a:endParaRPr lang="en-GB" noProof="0" dirty="0">
              <a:effectLst/>
            </a:endParaRP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319199" y="1120075"/>
            <a:ext cx="6835904" cy="3763623"/>
          </a:xfrm>
        </p:spPr>
        <p:txBody>
          <a:bodyPr/>
          <a:lstStyle/>
          <a:p>
            <a:pPr>
              <a:buNone/>
            </a:pPr>
            <a:br>
              <a:rPr lang="en-GB" sz="1800" dirty="0"/>
            </a:br>
            <a:r>
              <a:rPr lang="en-GB" sz="1800" dirty="0"/>
              <a:t>Une femme résiliente qui, après son arrivée en Irlande, a transformé sa passion pour la cuisine en une entreprise alimentaire florissante. Grâce à son dévouement et au soutien de la communauté, Funke a préservé son héritage culturel et enrichi le paysage culinaire de sa nouvelle communauté.</a:t>
            </a:r>
          </a:p>
          <a:p>
            <a:pPr>
              <a:buNone/>
            </a:pPr>
            <a:endParaRPr lang="en-GB" sz="1800" dirty="0"/>
          </a:p>
          <a:p>
            <a:pPr>
              <a:buNone/>
            </a:pPr>
            <a:r>
              <a:rPr lang="en-GB" sz="1800" b="1" dirty="0"/>
              <a:t>Principaux enseignements :</a:t>
            </a:r>
            <a:endParaRPr lang="en-GB" sz="1800" dirty="0"/>
          </a:p>
          <a:p>
            <a:pPr marL="342900" indent="-342900">
              <a:buFont typeface="Arial" panose="020B0604020202020204" pitchFamily="34" charset="0"/>
              <a:buChar char="•"/>
            </a:pPr>
            <a:r>
              <a:rPr lang="en-GB" sz="1800" b="1" dirty="0"/>
              <a:t>Préservation de la culture :</a:t>
            </a:r>
            <a:r>
              <a:rPr lang="en-GB" sz="1800" dirty="0"/>
              <a:t> Les plats de Funke offrent un goût de son pays d'origine et maintiennent les traditions vivantes.</a:t>
            </a:r>
          </a:p>
          <a:p>
            <a:pPr marL="342900" indent="-342900">
              <a:buFont typeface="Arial" panose="020B0604020202020204" pitchFamily="34" charset="0"/>
              <a:buChar char="•"/>
            </a:pPr>
            <a:r>
              <a:rPr lang="en-GB" sz="1800" b="1" dirty="0"/>
              <a:t>Engagement communautaire :</a:t>
            </a:r>
            <a:r>
              <a:rPr lang="en-GB" sz="1800" dirty="0"/>
              <a:t> Elle a tissé des liens en partageant ses plats lors d'événements et de marchés locaux.</a:t>
            </a:r>
          </a:p>
          <a:p>
            <a:pPr marL="342900" indent="-342900">
              <a:buFont typeface="Arial" panose="020B0604020202020204" pitchFamily="34" charset="0"/>
              <a:buChar char="•"/>
            </a:pPr>
            <a:r>
              <a:rPr lang="en-GB" sz="1800" b="1" dirty="0"/>
              <a:t>Esprit d'entreprise :</a:t>
            </a:r>
            <a:r>
              <a:rPr lang="en-GB" sz="1800" dirty="0"/>
              <a:t> Funke a relevé les défis liés à la création d'une entreprise dans un nouvel environnement en faisant preuve de détermination et d'adaptabilité.</a:t>
            </a:r>
          </a:p>
          <a:p>
            <a:pPr>
              <a:buNone/>
            </a:pPr>
            <a:endParaRPr lang="en-GB" sz="1800" noProof="0" dirty="0"/>
          </a:p>
        </p:txBody>
      </p:sp>
      <p:grpSp>
        <p:nvGrpSpPr>
          <p:cNvPr id="6" name="Grupa 5">
            <a:extLst>
              <a:ext uri="{FF2B5EF4-FFF2-40B4-BE49-F238E27FC236}">
                <a16:creationId xmlns:a16="http://schemas.microsoft.com/office/drawing/2014/main" id="{67BFA9F8-84CE-65C1-7B09-2AC69E2E50F1}"/>
              </a:ext>
            </a:extLst>
          </p:cNvPr>
          <p:cNvGrpSpPr/>
          <p:nvPr/>
        </p:nvGrpSpPr>
        <p:grpSpPr>
          <a:xfrm>
            <a:off x="449735" y="5755585"/>
            <a:ext cx="8239870" cy="805568"/>
            <a:chOff x="1574918" y="4712677"/>
            <a:chExt cx="5181036" cy="805568"/>
          </a:xfrm>
        </p:grpSpPr>
        <p:sp>
          <p:nvSpPr>
            <p:cNvPr id="8" name="Rectangle 11">
              <a:extLst>
                <a:ext uri="{FF2B5EF4-FFF2-40B4-BE49-F238E27FC236}">
                  <a16:creationId xmlns:a16="http://schemas.microsoft.com/office/drawing/2014/main" id="{4BCE737B-018A-C6E6-511F-1C2DC3406C5C}"/>
                </a:ext>
              </a:extLst>
            </p:cNvPr>
            <p:cNvSpPr/>
            <p:nvPr/>
          </p:nvSpPr>
          <p:spPr>
            <a:xfrm>
              <a:off x="1574918" y="4804870"/>
              <a:ext cx="5181036" cy="713375"/>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TextBox 13">
              <a:extLst>
                <a:ext uri="{FF2B5EF4-FFF2-40B4-BE49-F238E27FC236}">
                  <a16:creationId xmlns:a16="http://schemas.microsoft.com/office/drawing/2014/main" id="{CB42B1B4-1A8F-62D4-F384-4841260B6C6B}"/>
                </a:ext>
              </a:extLst>
            </p:cNvPr>
            <p:cNvSpPr txBox="1"/>
            <p:nvPr/>
          </p:nvSpPr>
          <p:spPr>
            <a:xfrm>
              <a:off x="1670215" y="4712677"/>
              <a:ext cx="4990443" cy="400110"/>
            </a:xfrm>
            <a:prstGeom prst="rect">
              <a:avLst/>
            </a:prstGeom>
            <a:noFill/>
          </p:spPr>
          <p:txBody>
            <a:bodyPr wrap="square">
              <a:spAutoFit/>
            </a:bodyPr>
            <a:lstStyle/>
            <a:p>
              <a:r>
                <a:rPr lang="en-GB" sz="2000" b="1" i="0" noProof="0" dirty="0">
                  <a:solidFill>
                    <a:schemeClr val="bg1"/>
                  </a:solidFill>
                  <a:effectLst/>
                  <a:highlight>
                    <a:srgbClr val="B6D1E1"/>
                  </a:highlight>
                </a:rPr>
                <a:t>Découvrez l'histoire de </a:t>
              </a:r>
              <a:r>
                <a:rPr lang="en-GB" sz="2000" b="1" dirty="0">
                  <a:solidFill>
                    <a:schemeClr val="bg1"/>
                  </a:solidFill>
                  <a:highlight>
                    <a:srgbClr val="B6D1E1"/>
                  </a:highlight>
                </a:rPr>
                <a:t>Funke </a:t>
              </a:r>
              <a:r>
                <a:rPr lang="pl-PL" sz="2000" b="1" i="0" noProof="0" dirty="0">
                  <a:solidFill>
                    <a:schemeClr val="bg1"/>
                  </a:solidFill>
                  <a:effectLst/>
                  <a:highlight>
                    <a:srgbClr val="B6D1E1"/>
                  </a:highlight>
                </a:rPr>
                <a:t>: </a:t>
              </a:r>
              <a:endParaRPr lang="en-GB" sz="2000" b="1" i="0" noProof="0" dirty="0">
                <a:solidFill>
                  <a:schemeClr val="bg1"/>
                </a:solidFill>
                <a:effectLst/>
                <a:highlight>
                  <a:srgbClr val="B6D1E1"/>
                </a:highlight>
              </a:endParaRPr>
            </a:p>
          </p:txBody>
        </p:sp>
      </p:grpSp>
      <p:grpSp>
        <p:nvGrpSpPr>
          <p:cNvPr id="11" name="Group 14">
            <a:extLst>
              <a:ext uri="{FF2B5EF4-FFF2-40B4-BE49-F238E27FC236}">
                <a16:creationId xmlns:a16="http://schemas.microsoft.com/office/drawing/2014/main" id="{4873926A-2499-AB2C-4B77-55D30D1EF42E}"/>
              </a:ext>
            </a:extLst>
          </p:cNvPr>
          <p:cNvGrpSpPr/>
          <p:nvPr/>
        </p:nvGrpSpPr>
        <p:grpSpPr>
          <a:xfrm>
            <a:off x="6660658" y="1686434"/>
            <a:ext cx="5531342" cy="4626443"/>
            <a:chOff x="4308293" y="667658"/>
            <a:chExt cx="6811123" cy="5696857"/>
          </a:xfrm>
        </p:grpSpPr>
        <p:pic>
          <p:nvPicPr>
            <p:cNvPr id="12" name="Picture 15">
              <a:extLst>
                <a:ext uri="{FF2B5EF4-FFF2-40B4-BE49-F238E27FC236}">
                  <a16:creationId xmlns:a16="http://schemas.microsoft.com/office/drawing/2014/main" id="{7273977E-C0CE-F5AF-84E5-C1389C6D2C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4" name="Rectangle 16">
              <a:extLst>
                <a:ext uri="{FF2B5EF4-FFF2-40B4-BE49-F238E27FC236}">
                  <a16:creationId xmlns:a16="http://schemas.microsoft.com/office/drawing/2014/main" id="{799928C6-F321-BC7E-154F-8940213BFE2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 name="TextBox 2">
            <a:extLst>
              <a:ext uri="{FF2B5EF4-FFF2-40B4-BE49-F238E27FC236}">
                <a16:creationId xmlns:a16="http://schemas.microsoft.com/office/drawing/2014/main" id="{5450642E-8893-F718-F026-DADCB6845015}"/>
              </a:ext>
            </a:extLst>
          </p:cNvPr>
          <p:cNvSpPr txBox="1"/>
          <p:nvPr/>
        </p:nvSpPr>
        <p:spPr>
          <a:xfrm>
            <a:off x="572933" y="6094621"/>
            <a:ext cx="7695935" cy="338554"/>
          </a:xfrm>
          <a:prstGeom prst="rect">
            <a:avLst/>
          </a:prstGeom>
          <a:noFill/>
        </p:spPr>
        <p:txBody>
          <a:bodyPr wrap="square">
            <a:spAutoFit/>
          </a:bodyPr>
          <a:lstStyle/>
          <a:p>
            <a:r>
              <a:rPr lang="en-GB" sz="1600" dirty="0">
                <a:hlinkClick r:id="rId3"/>
              </a:rPr>
              <a:t>Célébration de la Journée mondiale du réfugié : 3 cuisines s'inspirent de </a:t>
            </a:r>
            <a:r>
              <a:rPr lang="en-GB" sz="1600" dirty="0" err="1">
                <a:hlinkClick r:id="rId3"/>
              </a:rPr>
              <a:t>Funké </a:t>
            </a:r>
            <a:r>
              <a:rPr lang="en-GB" sz="1600" dirty="0">
                <a:hlinkClick r:id="rId3"/>
              </a:rPr>
              <a:t>- 3 cuisines</a:t>
            </a:r>
            <a:endParaRPr lang="en-IE" sz="1600" dirty="0"/>
          </a:p>
        </p:txBody>
      </p:sp>
      <p:pic>
        <p:nvPicPr>
          <p:cNvPr id="7" name="Picture 6">
            <a:extLst>
              <a:ext uri="{FF2B5EF4-FFF2-40B4-BE49-F238E27FC236}">
                <a16:creationId xmlns:a16="http://schemas.microsoft.com/office/drawing/2014/main" id="{3A37972B-4108-504E-FC0E-46F5DCFFC3BD}"/>
              </a:ext>
            </a:extLst>
          </p:cNvPr>
          <p:cNvPicPr>
            <a:picLocks noChangeAspect="1"/>
          </p:cNvPicPr>
          <p:nvPr/>
        </p:nvPicPr>
        <p:blipFill>
          <a:blip r:embed="rId4"/>
          <a:stretch>
            <a:fillRect/>
          </a:stretch>
        </p:blipFill>
        <p:spPr>
          <a:xfrm>
            <a:off x="8199753" y="2082644"/>
            <a:ext cx="3563814" cy="2826221"/>
          </a:xfrm>
          <a:prstGeom prst="rect">
            <a:avLst/>
          </a:prstGeom>
        </p:spPr>
      </p:pic>
    </p:spTree>
    <p:extLst>
      <p:ext uri="{BB962C8B-B14F-4D97-AF65-F5344CB8AC3E}">
        <p14:creationId xmlns:p14="http://schemas.microsoft.com/office/powerpoint/2010/main" val="36102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1C1D-D98D-2E43-E60E-5DD829F0625A}"/>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FEEDC6D-5871-5C14-D08D-28228C917393}"/>
              </a:ext>
            </a:extLst>
          </p:cNvPr>
          <p:cNvSpPr>
            <a:spLocks noGrp="1"/>
          </p:cNvSpPr>
          <p:nvPr>
            <p:ph type="body" sz="quarter" idx="27"/>
          </p:nvPr>
        </p:nvSpPr>
        <p:spPr>
          <a:xfrm>
            <a:off x="678840" y="296847"/>
            <a:ext cx="11513160" cy="720752"/>
          </a:xfrm>
        </p:spPr>
        <p:txBody>
          <a:bodyPr/>
          <a:lstStyle/>
          <a:p>
            <a:r>
              <a:rPr lang="en-GB" sz="2800" noProof="0" dirty="0"/>
              <a:t>LA PUISSANCE DES QUESTIONNAIRES DANS LES ÉTUDES DE MARCHÉ</a:t>
            </a:r>
            <a:endParaRPr lang="en-GB" sz="2800" noProof="0" dirty="0">
              <a:effectLst/>
            </a:endParaRPr>
          </a:p>
        </p:txBody>
      </p:sp>
      <p:sp>
        <p:nvSpPr>
          <p:cNvPr id="5" name="Text Placeholder 4">
            <a:extLst>
              <a:ext uri="{FF2B5EF4-FFF2-40B4-BE49-F238E27FC236}">
                <a16:creationId xmlns:a16="http://schemas.microsoft.com/office/drawing/2014/main" id="{568BE9A7-AFFA-95CC-8D96-9BC2F60F2359}"/>
              </a:ext>
            </a:extLst>
          </p:cNvPr>
          <p:cNvSpPr>
            <a:spLocks noGrp="1"/>
          </p:cNvSpPr>
          <p:nvPr>
            <p:ph type="body" sz="quarter" idx="14"/>
          </p:nvPr>
        </p:nvSpPr>
        <p:spPr>
          <a:xfrm>
            <a:off x="559053" y="1704872"/>
            <a:ext cx="8979393" cy="4193414"/>
          </a:xfrm>
        </p:spPr>
        <p:txBody>
          <a:bodyPr/>
          <a:lstStyle/>
          <a:p>
            <a:pPr>
              <a:buNone/>
            </a:pPr>
            <a:r>
              <a:rPr lang="en-GB" noProof="0" dirty="0"/>
              <a:t>Les questionnaires </a:t>
            </a:r>
            <a:r>
              <a:rPr lang="en-GB" b="1" noProof="0" dirty="0"/>
              <a:t>sont un outil simple et puissant </a:t>
            </a:r>
            <a:r>
              <a:rPr lang="en-GB" noProof="0" dirty="0"/>
              <a:t>pour recueillir des informations claires auprès d'un grand nombre de personnes. Ils vous aident à comprendre rapidement les besoins, les opinions et les habitudes d'achat des clients.</a:t>
            </a:r>
          </a:p>
          <a:p>
            <a:pPr>
              <a:buNone/>
            </a:pPr>
            <a:endParaRPr lang="en-GB" noProof="0" dirty="0"/>
          </a:p>
          <a:p>
            <a:pPr>
              <a:buNone/>
            </a:pPr>
            <a:r>
              <a:rPr lang="en-GB" b="1" noProof="0" dirty="0">
                <a:solidFill>
                  <a:srgbClr val="94C7B0"/>
                </a:solidFill>
              </a:rPr>
              <a:t>Avantages de l'utilisation des questionnaires</a:t>
            </a:r>
          </a:p>
          <a:p>
            <a:pPr>
              <a:buNone/>
            </a:pPr>
            <a:endParaRPr lang="en-GB" noProof="0" dirty="0"/>
          </a:p>
          <a:p>
            <a:pPr marL="342900" indent="-342900">
              <a:buFont typeface="Arial" panose="020B0604020202020204" pitchFamily="34" charset="0"/>
              <a:buChar char="•"/>
            </a:pPr>
            <a:r>
              <a:rPr lang="en-GB" noProof="0" dirty="0"/>
              <a:t>Recueillir rapidement et facilement un large éventail de points de vue</a:t>
            </a:r>
          </a:p>
          <a:p>
            <a:pPr marL="342900" indent="-342900">
              <a:buFont typeface="Arial" panose="020B0604020202020204" pitchFamily="34" charset="0"/>
              <a:buChar char="•"/>
            </a:pPr>
            <a:r>
              <a:rPr lang="en-GB" noProof="0" dirty="0"/>
              <a:t>Identifier les tendances, les besoins et les opportunités de votre marché</a:t>
            </a:r>
          </a:p>
          <a:p>
            <a:pPr marL="342900" indent="-342900">
              <a:buFont typeface="Arial" panose="020B0604020202020204" pitchFamily="34" charset="0"/>
              <a:buChar char="•"/>
            </a:pPr>
            <a:r>
              <a:rPr lang="en-GB" noProof="0" dirty="0"/>
              <a:t>Tester de nouvelles idées avant d'investir du temps ou de l'argent</a:t>
            </a:r>
          </a:p>
          <a:p>
            <a:pPr marL="342900" indent="-342900">
              <a:buFont typeface="Arial" panose="020B0604020202020204" pitchFamily="34" charset="0"/>
              <a:buChar char="•"/>
            </a:pPr>
            <a:r>
              <a:rPr lang="en-GB" noProof="0" dirty="0"/>
              <a:t>Obtenir des connaissances réelles pour guider vos décisions</a:t>
            </a:r>
          </a:p>
          <a:p>
            <a:pPr marL="342900" indent="-342900">
              <a:buFont typeface="Arial" panose="020B0604020202020204" pitchFamily="34" charset="0"/>
              <a:buChar char="•"/>
            </a:pPr>
            <a:r>
              <a:rPr lang="en-GB" noProof="0" dirty="0"/>
              <a:t>Atteindre des personnes situées dans des lieux différents grâce à des formulaires en ligne ou sur papier</a:t>
            </a:r>
          </a:p>
          <a:p>
            <a:endParaRPr lang="en-GB" noProof="0" dirty="0"/>
          </a:p>
          <a:p>
            <a:r>
              <a:rPr lang="en-GB" noProof="0" dirty="0"/>
              <a:t>Un bon questionnaire vous donne une idée précise de ce que veulent vos clients.</a:t>
            </a:r>
          </a:p>
        </p:txBody>
      </p:sp>
      <p:grpSp>
        <p:nvGrpSpPr>
          <p:cNvPr id="2" name="Grupa 1">
            <a:extLst>
              <a:ext uri="{FF2B5EF4-FFF2-40B4-BE49-F238E27FC236}">
                <a16:creationId xmlns:a16="http://schemas.microsoft.com/office/drawing/2014/main" id="{F3DF5F2D-1048-45A5-ACD6-CDCCA022A42D}"/>
              </a:ext>
            </a:extLst>
          </p:cNvPr>
          <p:cNvGrpSpPr/>
          <p:nvPr/>
        </p:nvGrpSpPr>
        <p:grpSpPr>
          <a:xfrm>
            <a:off x="8783902" y="3077973"/>
            <a:ext cx="1867677" cy="1867677"/>
            <a:chOff x="9893560" y="4347386"/>
            <a:chExt cx="1867677" cy="1867677"/>
          </a:xfrm>
        </p:grpSpPr>
        <p:pic>
          <p:nvPicPr>
            <p:cNvPr id="7" name="Graphic 6" descr="Thought with solid fill">
              <a:extLst>
                <a:ext uri="{FF2B5EF4-FFF2-40B4-BE49-F238E27FC236}">
                  <a16:creationId xmlns:a16="http://schemas.microsoft.com/office/drawing/2014/main" id="{7CE5F0A3-4DCA-917E-1714-125AFAC5D9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3560" y="4347386"/>
              <a:ext cx="1867677" cy="1867677"/>
            </a:xfrm>
            <a:prstGeom prst="rect">
              <a:avLst/>
            </a:prstGeom>
          </p:spPr>
        </p:pic>
        <p:pic>
          <p:nvPicPr>
            <p:cNvPr id="9" name="Graphic 8" descr="Question Mark with solid fill">
              <a:extLst>
                <a:ext uri="{FF2B5EF4-FFF2-40B4-BE49-F238E27FC236}">
                  <a16:creationId xmlns:a16="http://schemas.microsoft.com/office/drawing/2014/main" id="{9B0AC72B-9F7B-5814-8358-07CE07DDF2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9504" y="4653871"/>
              <a:ext cx="457200" cy="457200"/>
            </a:xfrm>
            <a:prstGeom prst="rect">
              <a:avLst/>
            </a:prstGeom>
          </p:spPr>
        </p:pic>
      </p:grpSp>
    </p:spTree>
    <p:extLst>
      <p:ext uri="{BB962C8B-B14F-4D97-AF65-F5344CB8AC3E}">
        <p14:creationId xmlns:p14="http://schemas.microsoft.com/office/powerpoint/2010/main" val="3569410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15CD-B801-08CD-613E-A216EFD0A5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0E15CD4D-9E6D-4B46-B765-B622D857FC50}"/>
              </a:ext>
            </a:extLst>
          </p:cNvPr>
          <p:cNvSpPr>
            <a:spLocks noGrp="1"/>
          </p:cNvSpPr>
          <p:nvPr>
            <p:ph type="body" sz="quarter" idx="27"/>
          </p:nvPr>
        </p:nvSpPr>
        <p:spPr>
          <a:xfrm>
            <a:off x="678840" y="296847"/>
            <a:ext cx="11513160" cy="720752"/>
          </a:xfrm>
        </p:spPr>
        <p:txBody>
          <a:bodyPr/>
          <a:lstStyle/>
          <a:p>
            <a:r>
              <a:rPr lang="en-GB" sz="3200" noProof="0" dirty="0"/>
              <a:t>DES OUTILS SIMPLES POUR SOUTENIR VOTRE ÉTUDE DE MARCHÉ</a:t>
            </a:r>
            <a:endParaRPr lang="en-GB" sz="3200" noProof="0" dirty="0">
              <a:effectLst/>
            </a:endParaRPr>
          </a:p>
        </p:txBody>
      </p:sp>
      <p:sp>
        <p:nvSpPr>
          <p:cNvPr id="5" name="Text Placeholder 4">
            <a:extLst>
              <a:ext uri="{FF2B5EF4-FFF2-40B4-BE49-F238E27FC236}">
                <a16:creationId xmlns:a16="http://schemas.microsoft.com/office/drawing/2014/main" id="{7F5BD625-E405-61A5-B303-E9036E747BA0}"/>
              </a:ext>
            </a:extLst>
          </p:cNvPr>
          <p:cNvSpPr>
            <a:spLocks noGrp="1"/>
          </p:cNvSpPr>
          <p:nvPr>
            <p:ph type="body" sz="quarter" idx="14"/>
          </p:nvPr>
        </p:nvSpPr>
        <p:spPr>
          <a:xfrm>
            <a:off x="738349" y="1723293"/>
            <a:ext cx="7975345" cy="4193414"/>
          </a:xfrm>
        </p:spPr>
        <p:txBody>
          <a:bodyPr/>
          <a:lstStyle/>
          <a:p>
            <a:pPr>
              <a:buNone/>
            </a:pPr>
            <a:r>
              <a:rPr lang="en-GB" b="1" noProof="0" dirty="0"/>
              <a:t>Entretiens approfondis - </a:t>
            </a:r>
            <a:r>
              <a:rPr lang="en-GB" b="1" noProof="0" dirty="0">
                <a:solidFill>
                  <a:srgbClr val="94C7B0"/>
                </a:solidFill>
                <a:hlinkClick r:id="rId2">
                  <a:extLst>
                    <a:ext uri="{A12FA001-AC4F-418D-AE19-62706E023703}">
                      <ahyp:hlinkClr xmlns:ahyp="http://schemas.microsoft.com/office/drawing/2018/hyperlinkcolor" val="tx"/>
                    </a:ext>
                  </a:extLst>
                </a:hlinkClick>
              </a:rPr>
              <a:t>Otter.ai </a:t>
            </a:r>
            <a:r>
              <a:rPr lang="en-GB" b="1" noProof="0" dirty="0"/>
              <a:t>ou enregistreur téléphonique :</a:t>
            </a:r>
          </a:p>
          <a:p>
            <a:r>
              <a:rPr lang="en-GB" noProof="0" dirty="0"/>
              <a:t>Utilisez une application gratuite comme Otter.ai ou l'enregistreur de votre téléphone pour capturer la conversation afin de pouvoir l'écouter attentivement sans vous soucier de prendre des notes.</a:t>
            </a:r>
          </a:p>
          <a:p>
            <a:endParaRPr lang="en-GB" noProof="0" dirty="0"/>
          </a:p>
          <a:p>
            <a:pPr>
              <a:buNone/>
            </a:pPr>
            <a:r>
              <a:rPr lang="en-GB" b="1" noProof="0" dirty="0"/>
              <a:t>Groupes de discussion - </a:t>
            </a:r>
            <a:r>
              <a:rPr lang="en-GB" b="1" noProof="0" dirty="0">
                <a:solidFill>
                  <a:srgbClr val="94C7B0"/>
                </a:solidFill>
                <a:hlinkClick r:id="rId3">
                  <a:extLst>
                    <a:ext uri="{A12FA001-AC4F-418D-AE19-62706E023703}">
                      <ahyp:hlinkClr xmlns:ahyp="http://schemas.microsoft.com/office/drawing/2018/hyperlinkcolor" val="tx"/>
                    </a:ext>
                  </a:extLst>
                </a:hlinkClick>
              </a:rPr>
              <a:t>Zoom </a:t>
            </a:r>
            <a:r>
              <a:rPr lang="en-GB" b="1" noProof="0" dirty="0"/>
              <a:t>ou </a:t>
            </a:r>
            <a:r>
              <a:rPr lang="en-GB" b="1" noProof="0" dirty="0">
                <a:solidFill>
                  <a:srgbClr val="94C7B0"/>
                </a:solidFill>
                <a:hlinkClick r:id="rId4">
                  <a:extLst>
                    <a:ext uri="{A12FA001-AC4F-418D-AE19-62706E023703}">
                      <ahyp:hlinkClr xmlns:ahyp="http://schemas.microsoft.com/office/drawing/2018/hyperlinkcolor" val="tx"/>
                    </a:ext>
                  </a:extLst>
                </a:hlinkClick>
              </a:rPr>
              <a:t>Google Meet </a:t>
            </a:r>
            <a:r>
              <a:rPr lang="en-GB" b="1" noProof="0" dirty="0"/>
              <a:t>:</a:t>
            </a:r>
          </a:p>
          <a:p>
            <a:pPr>
              <a:buNone/>
            </a:pPr>
            <a:r>
              <a:rPr lang="en-GB" noProof="0" dirty="0"/>
              <a:t>Organisez un appel gratuit sur Zoom ou Google Meet pour réunir votre petit groupe et enregistrez la session (avec autorisation) pour la revoir plus tard.</a:t>
            </a:r>
          </a:p>
          <a:p>
            <a:pPr>
              <a:buNone/>
            </a:pPr>
            <a:endParaRPr lang="en-GB" noProof="0" dirty="0"/>
          </a:p>
          <a:p>
            <a:pPr>
              <a:buNone/>
            </a:pPr>
            <a:r>
              <a:rPr lang="en-GB" b="1" noProof="0" dirty="0"/>
              <a:t>Communautés en ligne - </a:t>
            </a:r>
            <a:r>
              <a:rPr lang="en-GB" b="1" noProof="0" dirty="0">
                <a:solidFill>
                  <a:srgbClr val="94C7B0"/>
                </a:solidFill>
                <a:hlinkClick r:id="rId5">
                  <a:extLst>
                    <a:ext uri="{A12FA001-AC4F-418D-AE19-62706E023703}">
                      <ahyp:hlinkClr xmlns:ahyp="http://schemas.microsoft.com/office/drawing/2018/hyperlinkcolor" val="tx"/>
                    </a:ext>
                  </a:extLst>
                </a:hlinkClick>
              </a:rPr>
              <a:t>Groupes Facebook </a:t>
            </a:r>
            <a:r>
              <a:rPr lang="en-GB" b="1" noProof="0" dirty="0"/>
              <a:t>ou </a:t>
            </a:r>
            <a:r>
              <a:rPr lang="en-GB" b="1" noProof="0" dirty="0">
                <a:solidFill>
                  <a:srgbClr val="94C7B0"/>
                </a:solidFill>
                <a:hlinkClick r:id="rId6">
                  <a:extLst>
                    <a:ext uri="{A12FA001-AC4F-418D-AE19-62706E023703}">
                      <ahyp:hlinkClr xmlns:ahyp="http://schemas.microsoft.com/office/drawing/2018/hyperlinkcolor" val="tx"/>
                    </a:ext>
                  </a:extLst>
                </a:hlinkClick>
              </a:rPr>
              <a:t>LinkedIn </a:t>
            </a:r>
            <a:r>
              <a:rPr lang="en-GB" b="1" noProof="0" dirty="0"/>
              <a:t>:</a:t>
            </a:r>
          </a:p>
          <a:p>
            <a:pPr>
              <a:buNone/>
            </a:pPr>
            <a:r>
              <a:rPr lang="en-GB" noProof="0" dirty="0"/>
              <a:t>Rejoignez des groupes pertinents et passez du temps à lire les messages et les commentaires pour comprendre ce que les gens dans votre domaine demandent, partagent ou rencontrent comme difficultés.</a:t>
            </a:r>
          </a:p>
        </p:txBody>
      </p:sp>
      <p:pic>
        <p:nvPicPr>
          <p:cNvPr id="4" name="Obraz 3" descr="Obraz zawierający tekst, Materiały biurowe, komputer, osoba&#10;&#10;Zawartość wygenerowana przez sztuczną inteligencję może być niepoprawna.">
            <a:extLst>
              <a:ext uri="{FF2B5EF4-FFF2-40B4-BE49-F238E27FC236}">
                <a16:creationId xmlns:a16="http://schemas.microsoft.com/office/drawing/2014/main" id="{0983E879-6CF9-D435-96EF-0D285948BA30}"/>
              </a:ext>
            </a:extLst>
          </p:cNvPr>
          <p:cNvPicPr>
            <a:picLocks noChangeAspect="1"/>
          </p:cNvPicPr>
          <p:nvPr/>
        </p:nvPicPr>
        <p:blipFill>
          <a:blip r:embed="rId7"/>
          <a:stretch>
            <a:fillRect/>
          </a:stretch>
        </p:blipFill>
        <p:spPr>
          <a:xfrm>
            <a:off x="8862430" y="1502646"/>
            <a:ext cx="2942707" cy="4414061"/>
          </a:xfrm>
          <a:prstGeom prst="roundRect">
            <a:avLst/>
          </a:prstGeom>
        </p:spPr>
      </p:pic>
    </p:spTree>
    <p:extLst>
      <p:ext uri="{BB962C8B-B14F-4D97-AF65-F5344CB8AC3E}">
        <p14:creationId xmlns:p14="http://schemas.microsoft.com/office/powerpoint/2010/main" val="340668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D084F-9CDD-F9F1-23A4-0D6874879F7B}"/>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E561D41B-4F9E-E8DD-9975-E2381558A2B2}"/>
              </a:ext>
            </a:extLst>
          </p:cNvPr>
          <p:cNvSpPr>
            <a:spLocks noGrp="1"/>
          </p:cNvSpPr>
          <p:nvPr>
            <p:ph type="body" sz="quarter" idx="27"/>
          </p:nvPr>
        </p:nvSpPr>
        <p:spPr>
          <a:xfrm>
            <a:off x="678840" y="296847"/>
            <a:ext cx="11513160" cy="720752"/>
          </a:xfrm>
        </p:spPr>
        <p:txBody>
          <a:bodyPr/>
          <a:lstStyle/>
          <a:p>
            <a:r>
              <a:rPr lang="en-GB" sz="3200" noProof="0" dirty="0"/>
              <a:t>DES OUTILS SIMPLES POUR SOUTENIR VOTRE ÉTUDE DE MARCHÉ</a:t>
            </a:r>
            <a:endParaRPr lang="en-GB" sz="3200" noProof="0" dirty="0">
              <a:effectLst/>
            </a:endParaRPr>
          </a:p>
        </p:txBody>
      </p:sp>
      <p:sp>
        <p:nvSpPr>
          <p:cNvPr id="5" name="Text Placeholder 4">
            <a:extLst>
              <a:ext uri="{FF2B5EF4-FFF2-40B4-BE49-F238E27FC236}">
                <a16:creationId xmlns:a16="http://schemas.microsoft.com/office/drawing/2014/main" id="{735D140A-FFE9-E333-CFFC-1675F81295F6}"/>
              </a:ext>
            </a:extLst>
          </p:cNvPr>
          <p:cNvSpPr>
            <a:spLocks noGrp="1"/>
          </p:cNvSpPr>
          <p:nvPr>
            <p:ph type="body" sz="quarter" idx="14"/>
          </p:nvPr>
        </p:nvSpPr>
        <p:spPr>
          <a:xfrm>
            <a:off x="738349" y="1723293"/>
            <a:ext cx="7975345" cy="4193414"/>
          </a:xfrm>
        </p:spPr>
        <p:txBody>
          <a:bodyPr/>
          <a:lstStyle/>
          <a:p>
            <a:pPr>
              <a:buNone/>
            </a:pPr>
            <a:r>
              <a:rPr lang="en-GB" b="1" noProof="0" dirty="0"/>
              <a:t>Plateformes d'écoute - </a:t>
            </a:r>
            <a:r>
              <a:rPr lang="en-GB" b="1" noProof="0" dirty="0">
                <a:solidFill>
                  <a:srgbClr val="94C7B0"/>
                </a:solidFill>
                <a:hlinkClick r:id="rId2">
                  <a:extLst>
                    <a:ext uri="{A12FA001-AC4F-418D-AE19-62706E023703}">
                      <ahyp:hlinkClr xmlns:ahyp="http://schemas.microsoft.com/office/drawing/2018/hyperlinkcolor" val="tx"/>
                    </a:ext>
                  </a:extLst>
                </a:hlinkClick>
              </a:rPr>
              <a:t>Reddit</a:t>
            </a:r>
            <a:r>
              <a:rPr lang="en-GB" b="1" noProof="0" dirty="0"/>
              <a:t>, </a:t>
            </a:r>
            <a:r>
              <a:rPr lang="en-GB" b="1" noProof="0" dirty="0">
                <a:solidFill>
                  <a:srgbClr val="94C7B0"/>
                </a:solidFill>
                <a:hlinkClick r:id="rId3">
                  <a:extLst>
                    <a:ext uri="{A12FA001-AC4F-418D-AE19-62706E023703}">
                      <ahyp:hlinkClr xmlns:ahyp="http://schemas.microsoft.com/office/drawing/2018/hyperlinkcolor" val="tx"/>
                    </a:ext>
                  </a:extLst>
                </a:hlinkClick>
              </a:rPr>
              <a:t>Quora</a:t>
            </a:r>
            <a:r>
              <a:rPr lang="en-GB" b="1" noProof="0" dirty="0"/>
              <a:t>, Blogs :</a:t>
            </a:r>
          </a:p>
          <a:p>
            <a:pPr>
              <a:buNone/>
            </a:pPr>
            <a:r>
              <a:rPr lang="en-GB" noProof="0" dirty="0"/>
              <a:t>Recherchez des forums ou des commentaires de blogs sur votre secteur et observez tranquillement les questions, les conseils et les problèmes courants qui y sont abordés.</a:t>
            </a:r>
          </a:p>
          <a:p>
            <a:pPr>
              <a:buNone/>
            </a:pPr>
            <a:endParaRPr lang="en-GB" noProof="0" dirty="0"/>
          </a:p>
          <a:p>
            <a:pPr>
              <a:buNone/>
            </a:pPr>
            <a:r>
              <a:rPr lang="en-GB" b="1" noProof="0" dirty="0"/>
              <a:t>Enquêtes ou questionnaires - </a:t>
            </a:r>
            <a:r>
              <a:rPr lang="en-GB" b="1" noProof="0" dirty="0">
                <a:solidFill>
                  <a:srgbClr val="94C7B0"/>
                </a:solidFill>
                <a:hlinkClick r:id="rId4">
                  <a:extLst>
                    <a:ext uri="{A12FA001-AC4F-418D-AE19-62706E023703}">
                      <ahyp:hlinkClr xmlns:ahyp="http://schemas.microsoft.com/office/drawing/2018/hyperlinkcolor" val="tx"/>
                    </a:ext>
                  </a:extLst>
                </a:hlinkClick>
              </a:rPr>
              <a:t>Google Forms </a:t>
            </a:r>
            <a:r>
              <a:rPr lang="en-GB" b="1" noProof="0" dirty="0"/>
              <a:t>ou </a:t>
            </a:r>
            <a:r>
              <a:rPr lang="en-GB" b="1" noProof="0" dirty="0">
                <a:solidFill>
                  <a:srgbClr val="94C7B0"/>
                </a:solidFill>
                <a:hlinkClick r:id="rId5">
                  <a:extLst>
                    <a:ext uri="{A12FA001-AC4F-418D-AE19-62706E023703}">
                      <ahyp:hlinkClr xmlns:ahyp="http://schemas.microsoft.com/office/drawing/2018/hyperlinkcolor" val="tx"/>
                    </a:ext>
                  </a:extLst>
                </a:hlinkClick>
              </a:rPr>
              <a:t>SurveyMonkey </a:t>
            </a:r>
            <a:r>
              <a:rPr lang="en-GB" b="1" noProof="0" dirty="0"/>
              <a:t>:</a:t>
            </a:r>
          </a:p>
          <a:p>
            <a:pPr>
              <a:buNone/>
            </a:pPr>
            <a:r>
              <a:rPr lang="en-GB" noProof="0" dirty="0"/>
              <a:t>Créez une enquête courte et facile à répondre à l'aide de Google Forms ou de SurveyMonkey et partagez-la par courriel, dans les groupes WhatsApp ou dans les médias sociaux.</a:t>
            </a:r>
          </a:p>
          <a:p>
            <a:pPr>
              <a:buNone/>
            </a:pPr>
            <a:endParaRPr lang="en-GB" noProof="0" dirty="0"/>
          </a:p>
          <a:p>
            <a:pPr>
              <a:buNone/>
            </a:pPr>
            <a:r>
              <a:rPr lang="en-GB" b="1" noProof="0" dirty="0"/>
              <a:t>Observation - </a:t>
            </a:r>
            <a:r>
              <a:rPr lang="en-GB" b="1" noProof="0" dirty="0">
                <a:solidFill>
                  <a:srgbClr val="94C7B0"/>
                </a:solidFill>
                <a:hlinkClick r:id="rId6">
                  <a:extLst>
                    <a:ext uri="{A12FA001-AC4F-418D-AE19-62706E023703}">
                      <ahyp:hlinkClr xmlns:ahyp="http://schemas.microsoft.com/office/drawing/2018/hyperlinkcolor" val="tx"/>
                    </a:ext>
                  </a:extLst>
                </a:hlinkClick>
              </a:rPr>
              <a:t>Google Keep </a:t>
            </a:r>
            <a:r>
              <a:rPr lang="en-GB" b="1" noProof="0" dirty="0"/>
              <a:t>ou une application de notes :</a:t>
            </a:r>
          </a:p>
          <a:p>
            <a:pPr>
              <a:buNone/>
            </a:pPr>
            <a:r>
              <a:rPr lang="en-GB" noProof="0" dirty="0"/>
              <a:t>Passez du temps sur les marchés locaux ou les foires alimentaires, observez le comportement des clients et notez rapidement ce que vous remarquez sur les choix et les habitudes. </a:t>
            </a:r>
          </a:p>
        </p:txBody>
      </p:sp>
      <p:pic>
        <p:nvPicPr>
          <p:cNvPr id="4" name="Obraz 3" descr="Obraz zawierający tekst, Materiały biurowe, komputer, osoba&#10;&#10;Zawartość wygenerowana przez sztuczną inteligencję może być niepoprawna.">
            <a:extLst>
              <a:ext uri="{FF2B5EF4-FFF2-40B4-BE49-F238E27FC236}">
                <a16:creationId xmlns:a16="http://schemas.microsoft.com/office/drawing/2014/main" id="{440689E4-0679-A463-09F8-12D27EEB1105}"/>
              </a:ext>
            </a:extLst>
          </p:cNvPr>
          <p:cNvPicPr>
            <a:picLocks noChangeAspect="1"/>
          </p:cNvPicPr>
          <p:nvPr/>
        </p:nvPicPr>
        <p:blipFill>
          <a:blip r:embed="rId7"/>
          <a:stretch>
            <a:fillRect/>
          </a:stretch>
        </p:blipFill>
        <p:spPr>
          <a:xfrm>
            <a:off x="8862430" y="1502646"/>
            <a:ext cx="2942707" cy="4414061"/>
          </a:xfrm>
          <a:prstGeom prst="roundRect">
            <a:avLst/>
          </a:prstGeom>
        </p:spPr>
      </p:pic>
    </p:spTree>
    <p:extLst>
      <p:ext uri="{BB962C8B-B14F-4D97-AF65-F5344CB8AC3E}">
        <p14:creationId xmlns:p14="http://schemas.microsoft.com/office/powerpoint/2010/main" val="2612673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COMMENT TROUVER DES PERSONNES À INTERVIEWER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38348" y="1723292"/>
            <a:ext cx="7276099" cy="4491771"/>
          </a:xfrm>
        </p:spPr>
        <p:txBody>
          <a:bodyPr/>
          <a:lstStyle/>
          <a:p>
            <a:pPr>
              <a:buClr>
                <a:srgbClr val="B6D1E1"/>
              </a:buClr>
            </a:pPr>
            <a:r>
              <a:rPr lang="en-GB" sz="2400" b="1" noProof="0" dirty="0">
                <a:solidFill>
                  <a:srgbClr val="94C7B0"/>
                </a:solidFill>
              </a:rPr>
              <a:t>Utilisez votre réseau et le réseau de votre réseau.</a:t>
            </a:r>
          </a:p>
          <a:p>
            <a:pPr>
              <a:buClr>
                <a:srgbClr val="B6D1E1"/>
              </a:buClr>
            </a:pPr>
            <a:endParaRPr lang="en-GB" sz="2000" b="1" noProof="0" dirty="0"/>
          </a:p>
          <a:p>
            <a:pPr>
              <a:buNone/>
            </a:pPr>
            <a:r>
              <a:rPr lang="en-GB" sz="2000" noProof="0" dirty="0"/>
              <a:t>Tendez la main à vos contacts, à vos amis et aux membres de votre communauté qui peuvent vous mettre en contact avec des personnes avec lesquelles il vaut la peine de s'entretenir.</a:t>
            </a:r>
          </a:p>
          <a:p>
            <a:pPr>
              <a:buNone/>
            </a:pPr>
            <a:endParaRPr lang="en-GB" sz="2000" noProof="0" dirty="0"/>
          </a:p>
          <a:p>
            <a:r>
              <a:rPr lang="en-GB" sz="2000" b="1" noProof="0" dirty="0"/>
              <a:t>Lorsque vous invitez quelqu'un à un entretien, soyez clair :</a:t>
            </a:r>
          </a:p>
          <a:p>
            <a:endParaRPr lang="en-GB" sz="2000" b="1" noProof="0" dirty="0"/>
          </a:p>
          <a:p>
            <a:pPr marL="342900" indent="-342900">
              <a:buFont typeface="Arial" panose="020B0604020202020204" pitchFamily="34" charset="0"/>
              <a:buChar char="•"/>
            </a:pPr>
            <a:r>
              <a:rPr lang="en-GB" sz="2000" noProof="0" dirty="0"/>
              <a:t>Dites-lui quand vous souhaitez le rencontrer, combien de temps cela prendra et de quoi vous aimeriez parler.</a:t>
            </a:r>
          </a:p>
          <a:p>
            <a:pPr marL="342900" indent="-342900">
              <a:buFont typeface="Arial" panose="020B0604020202020204" pitchFamily="34" charset="0"/>
              <a:buChar char="•"/>
            </a:pPr>
            <a:endParaRPr lang="en-GB" sz="2000" noProof="0" dirty="0"/>
          </a:p>
          <a:p>
            <a:pPr marL="342900" indent="-342900">
              <a:buFont typeface="Arial" panose="020B0604020202020204" pitchFamily="34" charset="0"/>
              <a:buChar char="•"/>
            </a:pPr>
            <a:r>
              <a:rPr lang="en-GB" sz="2000" noProof="0" dirty="0"/>
              <a:t>Fixez des rendez-vous le plus tôt possible et, si vous le pouvez, arrangez-vous pour rencontrer certaines personnes en personne. Les conversations personnelles permettent souvent d'obtenir des informations plus approfondies et plus utiles.</a:t>
            </a:r>
          </a:p>
          <a:p>
            <a:pPr>
              <a:buClr>
                <a:srgbClr val="B6D1E1"/>
              </a:buClr>
            </a:pPr>
            <a:endParaRPr lang="en-GB" sz="2000" noProof="0" dirty="0"/>
          </a:p>
          <a:p>
            <a:pPr>
              <a:buClr>
                <a:srgbClr val="B6D1E1"/>
              </a:buClr>
            </a:pPr>
            <a:endParaRPr lang="en-GB" sz="2000" noProof="0" dirty="0"/>
          </a:p>
        </p:txBody>
      </p:sp>
      <p:pic>
        <p:nvPicPr>
          <p:cNvPr id="3" name="Obraz 2" descr="Obraz zawierający sztuka, krąg&#10;&#10;Zawartość wygenerowana przez sztuczną inteligencję może być niepoprawna.">
            <a:extLst>
              <a:ext uri="{FF2B5EF4-FFF2-40B4-BE49-F238E27FC236}">
                <a16:creationId xmlns:a16="http://schemas.microsoft.com/office/drawing/2014/main" id="{DB81E21A-944E-8A85-30D6-7E2552608CE7}"/>
              </a:ext>
            </a:extLst>
          </p:cNvPr>
          <p:cNvPicPr>
            <a:picLocks noChangeAspect="1"/>
          </p:cNvPicPr>
          <p:nvPr/>
        </p:nvPicPr>
        <p:blipFill>
          <a:blip r:embed="rId2"/>
          <a:stretch>
            <a:fillRect/>
          </a:stretch>
        </p:blipFill>
        <p:spPr>
          <a:xfrm flipH="1">
            <a:off x="8397890" y="1122883"/>
            <a:ext cx="3794110" cy="5692588"/>
          </a:xfrm>
          <a:prstGeom prst="rect">
            <a:avLst/>
          </a:prstGeom>
        </p:spPr>
      </p:pic>
    </p:spTree>
    <p:extLst>
      <p:ext uri="{BB962C8B-B14F-4D97-AF65-F5344CB8AC3E}">
        <p14:creationId xmlns:p14="http://schemas.microsoft.com/office/powerpoint/2010/main" val="597851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CONSTRUIRE L'ENSEMBLE DES QUESTIONS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368149" y="1453459"/>
            <a:ext cx="11048787" cy="4371749"/>
          </a:xfrm>
        </p:spPr>
        <p:txBody>
          <a:bodyPr/>
          <a:lstStyle/>
          <a:p>
            <a:pPr>
              <a:buClr>
                <a:srgbClr val="B6D1E1"/>
              </a:buClr>
            </a:pPr>
            <a:r>
              <a:rPr lang="en-GB" sz="2000" b="1" noProof="0" dirty="0"/>
              <a:t>Les questions sont au cœur d'une bonne étude de marché</a:t>
            </a:r>
          </a:p>
          <a:p>
            <a:pPr>
              <a:buClr>
                <a:srgbClr val="B6D1E1"/>
              </a:buClr>
            </a:pPr>
            <a:endParaRPr lang="en-GB" sz="2000" b="1" noProof="0" dirty="0"/>
          </a:p>
          <a:p>
            <a:pPr>
              <a:buNone/>
            </a:pPr>
            <a:r>
              <a:rPr lang="en-GB" sz="2000" noProof="0" dirty="0"/>
              <a:t>Les questions que vous posez (et la manière dont vous les posez) détermineront ce que vous apprendrez. </a:t>
            </a:r>
          </a:p>
          <a:p>
            <a:pPr>
              <a:buNone/>
            </a:pPr>
            <a:br>
              <a:rPr lang="en-GB" sz="2000" noProof="0" dirty="0"/>
            </a:br>
            <a:r>
              <a:rPr lang="en-GB" sz="2000" noProof="0" dirty="0"/>
              <a:t>Contrairement à une enquête scientifique, votre objectif n'est pas seulement de recueillir des faits, mais aussi de susciter des émotions. Vous voulez comprendre ce que ressentent vos clients cibles, ce qui les motive et ce qui pourrait les inciter à acheter.</a:t>
            </a:r>
          </a:p>
          <a:p>
            <a:pPr>
              <a:buNone/>
            </a:pPr>
            <a:endParaRPr lang="en-GB" sz="2000" noProof="0" dirty="0"/>
          </a:p>
          <a:p>
            <a:pPr>
              <a:buNone/>
            </a:pPr>
            <a:r>
              <a:rPr lang="en-GB" sz="2000" noProof="0" dirty="0"/>
              <a:t>Privilégiez les questions ouvertes qui aident les gens à expliquer comment et pourquoi ils prennent leurs décisions.</a:t>
            </a:r>
          </a:p>
          <a:p>
            <a:r>
              <a:rPr lang="en-GB" sz="2000" noProof="0" dirty="0"/>
              <a:t>Que vous validiez votre marché ou que vous testiez votre idée, l'une des questions essentielles à poser est la suivante :</a:t>
            </a:r>
            <a:br>
              <a:rPr lang="en-GB" sz="2000" noProof="0" dirty="0"/>
            </a:br>
            <a:endParaRPr lang="en-GB" sz="2000" noProof="0" dirty="0"/>
          </a:p>
          <a:p>
            <a:pPr algn="ctr"/>
            <a:r>
              <a:rPr lang="en-GB" sz="2000" b="1" dirty="0"/>
              <a:t>Quelle est votre plus grande difficulté quotidienne avec la nourriture ou les repas ?</a:t>
            </a:r>
            <a:br>
              <a:rPr lang="en-GB" sz="2000" noProof="0" dirty="0"/>
            </a:br>
            <a:endParaRPr lang="en-GB" sz="2000" noProof="0" dirty="0"/>
          </a:p>
          <a:p>
            <a:r>
              <a:rPr lang="en-GB" sz="2000" noProof="0" dirty="0"/>
              <a:t>La réponse vous montrera ce qui importe le plus à votre client lorsqu'il prend une décision.</a:t>
            </a:r>
          </a:p>
          <a:p>
            <a:pPr>
              <a:buClr>
                <a:srgbClr val="B6D1E1"/>
              </a:buClr>
            </a:pPr>
            <a:endParaRPr lang="en-GB" sz="2000" noProof="0" dirty="0"/>
          </a:p>
          <a:p>
            <a:pPr>
              <a:buClr>
                <a:srgbClr val="B6D1E1"/>
              </a:buClr>
            </a:pPr>
            <a:endParaRPr lang="en-GB" sz="2000" noProof="0" dirty="0"/>
          </a:p>
        </p:txBody>
      </p:sp>
      <p:pic>
        <p:nvPicPr>
          <p:cNvPr id="3" name="Grafika 2" descr="Pytania z wypełnieniem pełnym">
            <a:extLst>
              <a:ext uri="{FF2B5EF4-FFF2-40B4-BE49-F238E27FC236}">
                <a16:creationId xmlns:a16="http://schemas.microsoft.com/office/drawing/2014/main" id="{6D5CFA95-353F-7948-61AB-504C7BA51E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5659" y="1123406"/>
            <a:ext cx="1031277" cy="1031277"/>
          </a:xfrm>
          <a:prstGeom prst="rect">
            <a:avLst/>
          </a:prstGeom>
        </p:spPr>
      </p:pic>
    </p:spTree>
    <p:extLst>
      <p:ext uri="{BB962C8B-B14F-4D97-AF65-F5344CB8AC3E}">
        <p14:creationId xmlns:p14="http://schemas.microsoft.com/office/powerpoint/2010/main" val="2607086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538595" y="296847"/>
            <a:ext cx="10907188" cy="720752"/>
          </a:xfrm>
        </p:spPr>
        <p:txBody>
          <a:bodyPr/>
          <a:lstStyle/>
          <a:p>
            <a:r>
              <a:rPr lang="en-GB" noProof="0" dirty="0"/>
              <a:t>ÉLABORATION DE LA SÉRIE DE QUESTIONS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38595" y="1237188"/>
            <a:ext cx="11449582" cy="4659939"/>
          </a:xfrm>
        </p:spPr>
        <p:txBody>
          <a:bodyPr/>
          <a:lstStyle/>
          <a:p>
            <a:pPr>
              <a:buClr>
                <a:srgbClr val="B6D1E1"/>
              </a:buClr>
            </a:pPr>
            <a:r>
              <a:rPr lang="en-GB" sz="1800" noProof="0" dirty="0"/>
              <a:t>Utilisez ces questions pour mieux comprendre les habitudes alimentaires, les besoins et les intérêts des gens, en particulier lorsque vous présentez des repas, des en-cas ou des produits inspirés de votre culture.</a:t>
            </a:r>
          </a:p>
          <a:p>
            <a:pPr>
              <a:buClr>
                <a:srgbClr val="B6D1E1"/>
              </a:buClr>
            </a:pPr>
            <a:endParaRPr lang="en-GB" sz="1800" dirty="0"/>
          </a:p>
          <a:p>
            <a:pPr marL="457200" indent="-457200">
              <a:buClr>
                <a:srgbClr val="B6D1E1"/>
              </a:buClr>
              <a:buAutoNum type="arabicPeriod"/>
            </a:pPr>
            <a:r>
              <a:rPr lang="en-GB" sz="1800" b="1" noProof="0" dirty="0">
                <a:solidFill>
                  <a:srgbClr val="B6D1E1"/>
                </a:solidFill>
              </a:rPr>
              <a:t>Habitudes alimentaires quotidiennes</a:t>
            </a:r>
          </a:p>
          <a:p>
            <a:pPr marL="342900" indent="-342900">
              <a:buClr>
                <a:srgbClr val="B6D1E1"/>
              </a:buClr>
              <a:buFont typeface="Arial" panose="020B0604020202020204" pitchFamily="34" charset="0"/>
              <a:buChar char="•"/>
            </a:pPr>
            <a:r>
              <a:rPr lang="en-GB" sz="1800" noProof="0" dirty="0"/>
              <a:t>Que mangez-vous habituellement au déjeuner ou au dîner pendant la semaine ?</a:t>
            </a:r>
          </a:p>
          <a:p>
            <a:pPr marL="342900" indent="-342900">
              <a:buClr>
                <a:srgbClr val="B6D1E1"/>
              </a:buClr>
              <a:buFont typeface="Arial" panose="020B0604020202020204" pitchFamily="34" charset="0"/>
              <a:buChar char="•"/>
            </a:pPr>
            <a:r>
              <a:rPr lang="en-GB" sz="1800" noProof="0" dirty="0"/>
              <a:t>À quelle fréquence cuisinez-vous à la maison plutôt que d'acheter des plats préparés ?</a:t>
            </a:r>
          </a:p>
          <a:p>
            <a:pPr marL="342900" indent="-342900">
              <a:buClr>
                <a:srgbClr val="B6D1E1"/>
              </a:buClr>
              <a:buFont typeface="Arial" panose="020B0604020202020204" pitchFamily="34" charset="0"/>
              <a:buChar char="•"/>
            </a:pPr>
            <a:r>
              <a:rPr lang="en-GB" sz="1800" noProof="0" dirty="0"/>
              <a:t>Où prenez-vous habituellement vos repas, au supermarché, au restaurant, dans la rue ou ailleurs ?</a:t>
            </a:r>
          </a:p>
          <a:p>
            <a:pPr>
              <a:buClr>
                <a:srgbClr val="B6D1E1"/>
              </a:buClr>
            </a:pPr>
            <a:endParaRPr lang="en-GB" sz="1800" dirty="0"/>
          </a:p>
          <a:p>
            <a:pPr>
              <a:buClr>
                <a:srgbClr val="B6D1E1"/>
              </a:buClr>
            </a:pPr>
            <a:r>
              <a:rPr lang="en-GB" sz="1800" b="1" noProof="0" dirty="0">
                <a:solidFill>
                  <a:srgbClr val="B6D1E1"/>
                </a:solidFill>
              </a:rPr>
              <a:t>2. Défis alimentaires</a:t>
            </a:r>
          </a:p>
          <a:p>
            <a:pPr marL="342900" indent="-342900">
              <a:buClr>
                <a:srgbClr val="B6D1E1"/>
              </a:buClr>
              <a:buFont typeface="Arial" panose="020B0604020202020204" pitchFamily="34" charset="0"/>
              <a:buChar char="•"/>
            </a:pPr>
            <a:r>
              <a:rPr lang="en-GB" sz="1800" noProof="0" dirty="0"/>
              <a:t>Quelle est votre plus grande difficulté lorsqu'il s'agit de préparer ou d'avoir accès à de la bonne nourriture ?</a:t>
            </a:r>
          </a:p>
          <a:p>
            <a:pPr marL="342900" indent="-342900">
              <a:buClr>
                <a:srgbClr val="B6D1E1"/>
              </a:buClr>
              <a:buFont typeface="Arial" panose="020B0604020202020204" pitchFamily="34" charset="0"/>
              <a:buChar char="•"/>
            </a:pPr>
            <a:r>
              <a:rPr lang="en-GB" sz="1800" noProof="0" dirty="0"/>
              <a:t>Y a-t-il des plats, des ingrédients ou des saveurs qui vous manquent de votre enfance ou de votre pays d'origine ?</a:t>
            </a:r>
          </a:p>
          <a:p>
            <a:pPr marL="342900" indent="-342900">
              <a:buClr>
                <a:srgbClr val="B6D1E1"/>
              </a:buClr>
              <a:buFont typeface="Arial" panose="020B0604020202020204" pitchFamily="34" charset="0"/>
              <a:buChar char="•"/>
            </a:pPr>
            <a:r>
              <a:rPr lang="en-GB" sz="1800" noProof="0" dirty="0"/>
              <a:t>Trouvez-vous difficile de trouver de la nourriture authentique provenant d'autres cultures ?</a:t>
            </a:r>
          </a:p>
          <a:p>
            <a:pPr>
              <a:buClr>
                <a:srgbClr val="B6D1E1"/>
              </a:buClr>
            </a:pPr>
            <a:endParaRPr lang="en-GB" sz="1800" b="1" dirty="0">
              <a:solidFill>
                <a:srgbClr val="B6D1E1"/>
              </a:solidFill>
            </a:endParaRPr>
          </a:p>
          <a:p>
            <a:pPr>
              <a:buClr>
                <a:srgbClr val="B6D1E1"/>
              </a:buClr>
            </a:pPr>
            <a:r>
              <a:rPr lang="en-GB" sz="1800" b="1" noProof="0" dirty="0">
                <a:solidFill>
                  <a:srgbClr val="B6D1E1"/>
                </a:solidFill>
              </a:rPr>
              <a:t>3. Ouverture à la cuisine mondiale</a:t>
            </a:r>
          </a:p>
          <a:p>
            <a:pPr marL="342900" indent="-342900">
              <a:buClr>
                <a:srgbClr val="B6D1E1"/>
              </a:buClr>
              <a:buFont typeface="Arial" panose="020B0604020202020204" pitchFamily="34" charset="0"/>
              <a:buChar char="•"/>
            </a:pPr>
            <a:r>
              <a:rPr lang="en-GB" sz="1800" noProof="0" dirty="0"/>
              <a:t>Souhaitez-vous essayer des plats maison ou traditionnels de différents pays ?</a:t>
            </a:r>
          </a:p>
          <a:p>
            <a:pPr marL="342900" indent="-342900">
              <a:buClr>
                <a:srgbClr val="B6D1E1"/>
              </a:buClr>
              <a:buFont typeface="Arial" panose="020B0604020202020204" pitchFamily="34" charset="0"/>
              <a:buChar char="•"/>
            </a:pPr>
            <a:r>
              <a:rPr lang="en-GB" sz="1800" noProof="0" dirty="0"/>
              <a:t>Qu'est-ce qui peut vous faire hésiter à goûter un plat qui ne vous est pas familier ?</a:t>
            </a:r>
          </a:p>
          <a:p>
            <a:pPr marL="342900" indent="-342900">
              <a:buClr>
                <a:srgbClr val="B6D1E1"/>
              </a:buClr>
              <a:buFont typeface="Arial" panose="020B0604020202020204" pitchFamily="34" charset="0"/>
              <a:buChar char="•"/>
            </a:pPr>
            <a:r>
              <a:rPr lang="en-GB" sz="1800" noProof="0" dirty="0"/>
              <a:t>Qu'est-ce qui vous aiderait à vous sentir plus à l'aise pour essayer de nouveaux plats ?</a:t>
            </a:r>
          </a:p>
        </p:txBody>
      </p:sp>
    </p:spTree>
    <p:extLst>
      <p:ext uri="{BB962C8B-B14F-4D97-AF65-F5344CB8AC3E}">
        <p14:creationId xmlns:p14="http://schemas.microsoft.com/office/powerpoint/2010/main" val="230557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EXPLORER CE QUI EXISTE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14933" y="1377434"/>
            <a:ext cx="10189722" cy="4490356"/>
          </a:xfrm>
        </p:spPr>
        <p:txBody>
          <a:bodyPr/>
          <a:lstStyle/>
          <a:p>
            <a:pPr>
              <a:buNone/>
            </a:pPr>
            <a:r>
              <a:rPr lang="en-GB" sz="1600" noProof="0" dirty="0"/>
              <a:t>Avant d'aller trop loin avec votre idée d'entreprise alimentaire, prenez le temps d'explorer ce qui existe déjà. Vous découvrirez peut-être que d'autres entreprises proposent quelque chose de similaire - et c'est en fait un bon signe. Cela signifie qu'il existe un marché pour ce à quoi vous pensez, et cela vous donne l'occasion de le faire différemment - ou mieux.</a:t>
            </a:r>
          </a:p>
          <a:p>
            <a:pPr>
              <a:buNone/>
            </a:pPr>
            <a:endParaRPr lang="en-GB" sz="1600" dirty="0"/>
          </a:p>
          <a:p>
            <a:pPr>
              <a:buNone/>
            </a:pPr>
            <a:r>
              <a:rPr lang="en-GB" sz="1600" noProof="0" dirty="0"/>
              <a:t>Commencez par rechercher en ligne des produits alimentaires ou des services similaires aux vôtres. Utilisez des mots-clés simples sur Google, YouTube et les médias sociaux. </a:t>
            </a:r>
          </a:p>
          <a:p>
            <a:pPr>
              <a:buNone/>
            </a:pPr>
            <a:endParaRPr lang="en-GB" sz="1600" dirty="0"/>
          </a:p>
          <a:p>
            <a:pPr>
              <a:buNone/>
            </a:pPr>
            <a:r>
              <a:rPr lang="en-GB" sz="1600" noProof="0" dirty="0"/>
              <a:t>Consultez les entreprises alimentaires, les pop-ups, les camions-restaurants, les menus de livraison, les services de traiteur et les marques alimentaires locales. Prêtez attention à ce qu'ils proposent et à la manière dont ils s'adressent à leurs clients. Si quelque chose de similaire existe déjà, ne vous découragez pas.</a:t>
            </a:r>
          </a:p>
          <a:p>
            <a:pPr>
              <a:buNone/>
            </a:pPr>
            <a:endParaRPr lang="en-GB" sz="1600" dirty="0"/>
          </a:p>
          <a:p>
            <a:pPr>
              <a:buNone/>
            </a:pPr>
            <a:r>
              <a:rPr lang="en-GB" sz="1600" b="1" noProof="0" dirty="0"/>
              <a:t>Posez-vous la question : </a:t>
            </a:r>
          </a:p>
          <a:p>
            <a:pPr marL="342900" indent="-342900">
              <a:buFont typeface="Arial" panose="020B0604020202020204" pitchFamily="34" charset="0"/>
              <a:buChar char="•"/>
            </a:pPr>
            <a:r>
              <a:rPr lang="en-GB" sz="1600" noProof="0" dirty="0"/>
              <a:t>Puis-je rendre ce produit plus savoureux, plus sain, plus abordable ou plus pratique ?</a:t>
            </a:r>
          </a:p>
          <a:p>
            <a:pPr marL="342900" indent="-342900">
              <a:buFont typeface="Arial" panose="020B0604020202020204" pitchFamily="34" charset="0"/>
              <a:buChar char="•"/>
            </a:pPr>
            <a:r>
              <a:rPr lang="en-GB" sz="1600" noProof="0" dirty="0"/>
              <a:t>Pourrais-je offrir un meilleur service, des ingrédients locaux ou une nouvelle version d'un plat traditionnel ? </a:t>
            </a:r>
          </a:p>
          <a:p>
            <a:pPr marL="342900" indent="-342900">
              <a:buFont typeface="Arial" panose="020B0604020202020204" pitchFamily="34" charset="0"/>
              <a:buChar char="•"/>
            </a:pPr>
            <a:r>
              <a:rPr lang="en-GB" sz="1600" noProof="0" dirty="0"/>
              <a:t>Y a-t-il un autre groupe de personnes que je pourrais servir, un créneau que d'autres n'ont pas trouvé ?</a:t>
            </a:r>
          </a:p>
        </p:txBody>
      </p:sp>
      <p:pic>
        <p:nvPicPr>
          <p:cNvPr id="2" name="Graphic 5" descr="Lights On with solid fill">
            <a:extLst>
              <a:ext uri="{FF2B5EF4-FFF2-40B4-BE49-F238E27FC236}">
                <a16:creationId xmlns:a16="http://schemas.microsoft.com/office/drawing/2014/main" id="{C2556F58-CEFC-4B44-9BBB-1130972C77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4026" y="2950808"/>
            <a:ext cx="1343608" cy="1343608"/>
          </a:xfrm>
          <a:prstGeom prst="rect">
            <a:avLst/>
          </a:prstGeom>
        </p:spPr>
      </p:pic>
    </p:spTree>
    <p:extLst>
      <p:ext uri="{BB962C8B-B14F-4D97-AF65-F5344CB8AC3E}">
        <p14:creationId xmlns:p14="http://schemas.microsoft.com/office/powerpoint/2010/main" val="228797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25A82-3A22-A811-E15C-857FF1B7BF8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3B6E214-ACCC-5322-C239-BE079F19B024}"/>
              </a:ext>
            </a:extLst>
          </p:cNvPr>
          <p:cNvSpPr>
            <a:spLocks noGrp="1"/>
          </p:cNvSpPr>
          <p:nvPr>
            <p:ph type="body" sz="quarter" idx="27"/>
          </p:nvPr>
        </p:nvSpPr>
        <p:spPr>
          <a:xfrm>
            <a:off x="538595" y="296847"/>
            <a:ext cx="10907188" cy="720752"/>
          </a:xfrm>
        </p:spPr>
        <p:txBody>
          <a:bodyPr/>
          <a:lstStyle/>
          <a:p>
            <a:r>
              <a:rPr lang="en-GB" noProof="0" dirty="0"/>
              <a:t>CONSTRUCTION DE L'ENSEMBLE DES QUESTIONS </a:t>
            </a:r>
          </a:p>
        </p:txBody>
      </p:sp>
      <p:sp>
        <p:nvSpPr>
          <p:cNvPr id="5" name="Text Placeholder 4">
            <a:extLst>
              <a:ext uri="{FF2B5EF4-FFF2-40B4-BE49-F238E27FC236}">
                <a16:creationId xmlns:a16="http://schemas.microsoft.com/office/drawing/2014/main" id="{2C09AECB-C4EF-BEF6-610C-A5CEF6A4D948}"/>
              </a:ext>
            </a:extLst>
          </p:cNvPr>
          <p:cNvSpPr>
            <a:spLocks noGrp="1"/>
          </p:cNvSpPr>
          <p:nvPr>
            <p:ph type="body" sz="quarter" idx="14"/>
          </p:nvPr>
        </p:nvSpPr>
        <p:spPr>
          <a:xfrm>
            <a:off x="538595" y="1427922"/>
            <a:ext cx="11449582" cy="4659939"/>
          </a:xfrm>
        </p:spPr>
        <p:txBody>
          <a:bodyPr/>
          <a:lstStyle/>
          <a:p>
            <a:pPr>
              <a:buClr>
                <a:srgbClr val="B6D1E1"/>
              </a:buClr>
            </a:pPr>
            <a:r>
              <a:rPr lang="en-GB" b="1" noProof="0" dirty="0">
                <a:solidFill>
                  <a:srgbClr val="B6D1E1"/>
                </a:solidFill>
              </a:rPr>
              <a:t>4. Prix et attentes</a:t>
            </a:r>
          </a:p>
          <a:p>
            <a:pPr marL="342900" indent="-342900">
              <a:buClr>
                <a:srgbClr val="B6D1E1"/>
              </a:buClr>
              <a:buFont typeface="Arial" panose="020B0604020202020204" pitchFamily="34" charset="0"/>
              <a:buChar char="•"/>
            </a:pPr>
            <a:r>
              <a:rPr lang="en-GB" noProof="0" dirty="0"/>
              <a:t>Combien vous attendriez-vous à payer pour un repas traditionnel fraîchement préparé et provenant d'une autre culture ?</a:t>
            </a:r>
          </a:p>
          <a:p>
            <a:pPr marL="342900" indent="-342900">
              <a:buClr>
                <a:srgbClr val="B6D1E1"/>
              </a:buClr>
              <a:buFont typeface="Arial" panose="020B0604020202020204" pitchFamily="34" charset="0"/>
              <a:buChar char="•"/>
            </a:pPr>
            <a:r>
              <a:rPr lang="en-GB" noProof="0" dirty="0"/>
              <a:t>Qu'est-ce qui fait qu'un produit alimentaire a de la valeur ou vaut son prix à vos yeux ?</a:t>
            </a:r>
          </a:p>
          <a:p>
            <a:pPr marL="342900" indent="-342900">
              <a:buClr>
                <a:srgbClr val="B6D1E1"/>
              </a:buClr>
              <a:buFont typeface="Arial" panose="020B0604020202020204" pitchFamily="34" charset="0"/>
              <a:buChar char="•"/>
            </a:pPr>
            <a:r>
              <a:rPr lang="en-GB" noProof="0" dirty="0"/>
              <a:t>Seriez-vous prêt à payer davantage pour des aliments faits à la main, d'origine locale ou ayant une histoire culturelle ?</a:t>
            </a:r>
          </a:p>
        </p:txBody>
      </p:sp>
    </p:spTree>
    <p:extLst>
      <p:ext uri="{BB962C8B-B14F-4D97-AF65-F5344CB8AC3E}">
        <p14:creationId xmlns:p14="http://schemas.microsoft.com/office/powerpoint/2010/main" val="3217960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TESTER L'ENSEMBLE DES QUESTIONS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52864" y="1669143"/>
            <a:ext cx="4443250" cy="4226605"/>
          </a:xfrm>
        </p:spPr>
        <p:txBody>
          <a:bodyPr/>
          <a:lstStyle/>
          <a:p>
            <a:pPr>
              <a:buNone/>
            </a:pPr>
            <a:r>
              <a:rPr lang="en-US" sz="2000" dirty="0"/>
              <a:t>Il est important de tester votre série de questions avant de commencer. Il est difficile de tout réussir du premier coup. Après quelques entretiens initiaux, vous </a:t>
            </a:r>
            <a:r>
              <a:rPr lang="en-US" sz="2000" dirty="0" err="1"/>
              <a:t>vous rendrez </a:t>
            </a:r>
            <a:r>
              <a:rPr lang="en-US" sz="2000" dirty="0"/>
              <a:t>probablement </a:t>
            </a:r>
            <a:r>
              <a:rPr lang="en-US" sz="2000" dirty="0" err="1"/>
              <a:t>compte qu'</a:t>
            </a:r>
            <a:r>
              <a:rPr lang="en-US" sz="2000" dirty="0"/>
              <a:t>il existe d'autres informations importantes que vous souhaitez également recueillir.</a:t>
            </a:r>
            <a:endParaRPr lang="pl-PL" sz="2000" dirty="0"/>
          </a:p>
          <a:p>
            <a:pPr>
              <a:buNone/>
            </a:pPr>
            <a:endParaRPr lang="en-US" sz="2000" dirty="0"/>
          </a:p>
          <a:p>
            <a:r>
              <a:rPr lang="en-US" sz="2000" dirty="0"/>
              <a:t>Une bonne approche consiste à organiser trois à cinq entretiens tests, puis à revoir soigneusement vos questions et vos réponses. Assurez-vous d'obtenir le type d'informations dont vous avez besoin pour orienter votre idée d'entreprise.</a:t>
            </a:r>
          </a:p>
        </p:txBody>
      </p:sp>
      <p:sp>
        <p:nvSpPr>
          <p:cNvPr id="7" name="Text Placeholder 4">
            <a:extLst>
              <a:ext uri="{FF2B5EF4-FFF2-40B4-BE49-F238E27FC236}">
                <a16:creationId xmlns:a16="http://schemas.microsoft.com/office/drawing/2014/main" id="{94FC73A2-8A54-6E44-FDE1-0442DDCF0ABA}"/>
              </a:ext>
            </a:extLst>
          </p:cNvPr>
          <p:cNvSpPr txBox="1">
            <a:spLocks/>
          </p:cNvSpPr>
          <p:nvPr/>
        </p:nvSpPr>
        <p:spPr>
          <a:xfrm>
            <a:off x="5762171" y="1669143"/>
            <a:ext cx="5805715" cy="422660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noProof="0" dirty="0"/>
              <a:t>Voici quelques éléments à prendre en compte lors de cet examen : </a:t>
            </a:r>
          </a:p>
          <a:p>
            <a:pPr>
              <a:buClr>
                <a:srgbClr val="B6D1E1"/>
              </a:buClr>
            </a:pPr>
            <a:endParaRPr lang="en-GB" b="1" noProof="0" dirty="0"/>
          </a:p>
          <a:p>
            <a:pPr marL="342900" indent="-342900">
              <a:buClr>
                <a:srgbClr val="B6D1E1"/>
              </a:buClr>
              <a:buFont typeface="Wingdings" panose="05000000000000000000" pitchFamily="2" charset="2"/>
              <a:buChar char="ü"/>
            </a:pPr>
            <a:r>
              <a:rPr lang="en-GB" noProof="0" dirty="0"/>
              <a:t>Les questions sont-elles suffisamment ouvertes pour entamer un dialogue ? </a:t>
            </a:r>
          </a:p>
          <a:p>
            <a:pPr marL="342900" indent="-342900">
              <a:buClr>
                <a:srgbClr val="B6D1E1"/>
              </a:buClr>
              <a:buFont typeface="Wingdings" panose="05000000000000000000" pitchFamily="2" charset="2"/>
              <a:buChar char="ü"/>
            </a:pPr>
            <a:r>
              <a:rPr lang="en-GB" noProof="0" dirty="0"/>
              <a:t>Certaines questions sont-elles inutiles ? </a:t>
            </a:r>
          </a:p>
          <a:p>
            <a:pPr marL="342900" indent="-342900">
              <a:buClr>
                <a:srgbClr val="B6D1E1"/>
              </a:buClr>
              <a:buFont typeface="Wingdings" panose="05000000000000000000" pitchFamily="2" charset="2"/>
              <a:buChar char="ü"/>
            </a:pPr>
            <a:r>
              <a:rPr lang="en-GB" noProof="0" dirty="0"/>
              <a:t>S'agit-il du bon marché cible ? </a:t>
            </a:r>
          </a:p>
          <a:p>
            <a:pPr marL="342900" indent="-342900">
              <a:buClr>
                <a:srgbClr val="B6D1E1"/>
              </a:buClr>
              <a:buFont typeface="Wingdings" panose="05000000000000000000" pitchFamily="2" charset="2"/>
              <a:buChar char="ü"/>
            </a:pPr>
            <a:r>
              <a:rPr lang="en-GB" noProof="0" dirty="0"/>
              <a:t>Quelle est la durée des entretiens ? </a:t>
            </a:r>
          </a:p>
          <a:p>
            <a:pPr marL="342900" indent="-342900">
              <a:buClr>
                <a:srgbClr val="B6D1E1"/>
              </a:buClr>
              <a:buFont typeface="Wingdings" panose="05000000000000000000" pitchFamily="2" charset="2"/>
              <a:buChar char="ü"/>
            </a:pPr>
            <a:r>
              <a:rPr lang="en-GB" noProof="0" dirty="0"/>
              <a:t>Ces entretiens m'ont-ils permis de découvrir quelque chose sur lequel je dois demander plus de détails ? </a:t>
            </a:r>
          </a:p>
          <a:p>
            <a:pPr marL="342900" indent="-342900">
              <a:buClr>
                <a:srgbClr val="B6D1E1"/>
              </a:buClr>
              <a:buFont typeface="Wingdings" panose="05000000000000000000" pitchFamily="2" charset="2"/>
              <a:buChar char="ü"/>
            </a:pPr>
            <a:r>
              <a:rPr lang="en-GB" noProof="0" dirty="0"/>
              <a:t>Quelles questions ont été mal comprises et comment les reformuler ? </a:t>
            </a:r>
          </a:p>
          <a:p>
            <a:pPr>
              <a:buClr>
                <a:srgbClr val="B6D1E1"/>
              </a:buClr>
            </a:pPr>
            <a:endParaRPr lang="en-GB" noProof="0" dirty="0"/>
          </a:p>
          <a:p>
            <a:pPr>
              <a:buClr>
                <a:srgbClr val="B6D1E1"/>
              </a:buClr>
            </a:pPr>
            <a:endParaRPr lang="en-GB" noProof="0" dirty="0"/>
          </a:p>
        </p:txBody>
      </p:sp>
      <p:cxnSp>
        <p:nvCxnSpPr>
          <p:cNvPr id="11" name="Straight Connector 10">
            <a:extLst>
              <a:ext uri="{FF2B5EF4-FFF2-40B4-BE49-F238E27FC236}">
                <a16:creationId xmlns:a16="http://schemas.microsoft.com/office/drawing/2014/main" id="{7A6CDAD6-4FDF-1A9E-D05F-4B6E623769E3}"/>
              </a:ext>
            </a:extLst>
          </p:cNvPr>
          <p:cNvCxnSpPr>
            <a:cxnSpLocks/>
          </p:cNvCxnSpPr>
          <p:nvPr/>
        </p:nvCxnSpPr>
        <p:spPr>
          <a:xfrm>
            <a:off x="5305205" y="1500413"/>
            <a:ext cx="0" cy="491490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3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33751" y="2125997"/>
            <a:ext cx="6147263" cy="3458375"/>
          </a:xfrm>
        </p:spPr>
        <p:txBody>
          <a:bodyPr>
            <a:normAutofit/>
          </a:bodyPr>
          <a:lstStyle/>
          <a:p>
            <a:r>
              <a:rPr lang="en-GB" noProof="0" dirty="0"/>
              <a:t>VÉRIFIEZ VOTRE</a:t>
            </a:r>
            <a:br>
              <a:rPr lang="en-GB" noProof="0" dirty="0"/>
            </a:br>
            <a:r>
              <a:rPr lang="en-GB" noProof="0" dirty="0"/>
              <a:t>COMPÉTITION</a:t>
            </a:r>
          </a:p>
          <a:p>
            <a:endParaRPr lang="en-GB" noProof="0" dirty="0"/>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04</a:t>
            </a:r>
          </a:p>
        </p:txBody>
      </p:sp>
      <p:pic>
        <p:nvPicPr>
          <p:cNvPr id="3" name="Graphic 2" descr="Eye with solid fill">
            <a:extLst>
              <a:ext uri="{FF2B5EF4-FFF2-40B4-BE49-F238E27FC236}">
                <a16:creationId xmlns:a16="http://schemas.microsoft.com/office/drawing/2014/main" id="{6206D932-BFC1-83E2-1563-8F03C9F2EF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3050" y="4238625"/>
            <a:ext cx="914400" cy="914400"/>
          </a:xfrm>
          <a:prstGeom prst="rect">
            <a:avLst/>
          </a:prstGeom>
        </p:spPr>
      </p:pic>
      <p:pic>
        <p:nvPicPr>
          <p:cNvPr id="12" name="Graphic 11" descr="Magnifying glass with solid fill">
            <a:extLst>
              <a:ext uri="{FF2B5EF4-FFF2-40B4-BE49-F238E27FC236}">
                <a16:creationId xmlns:a16="http://schemas.microsoft.com/office/drawing/2014/main" id="{CABBC7FE-47C1-323A-F398-E887C4E31B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57857">
            <a:off x="1267757" y="4157953"/>
            <a:ext cx="1464987" cy="1464987"/>
          </a:xfrm>
          <a:prstGeom prst="rect">
            <a:avLst/>
          </a:prstGeom>
        </p:spPr>
      </p:pic>
    </p:spTree>
    <p:extLst>
      <p:ext uri="{BB962C8B-B14F-4D97-AF65-F5344CB8AC3E}">
        <p14:creationId xmlns:p14="http://schemas.microsoft.com/office/powerpoint/2010/main" val="1560008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QUALIFIER VOTRE IDÉE D'ENTREPRISE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8" y="1534886"/>
            <a:ext cx="7621881" cy="4490356"/>
          </a:xfrm>
        </p:spPr>
        <p:txBody>
          <a:bodyPr/>
          <a:lstStyle/>
          <a:p>
            <a:pPr>
              <a:buClr>
                <a:srgbClr val="B6D1E1"/>
              </a:buClr>
            </a:pPr>
            <a:r>
              <a:rPr lang="en-GB" sz="2800" b="1" noProof="0" dirty="0"/>
              <a:t>Étape suivante : Vérifier la concurrence </a:t>
            </a:r>
          </a:p>
          <a:p>
            <a:pPr>
              <a:buClr>
                <a:srgbClr val="B6D1E1"/>
              </a:buClr>
            </a:pPr>
            <a:endParaRPr lang="en-GB" sz="2800" b="1" noProof="0" dirty="0"/>
          </a:p>
          <a:p>
            <a:pPr>
              <a:buClr>
                <a:srgbClr val="B6D1E1"/>
              </a:buClr>
            </a:pPr>
            <a:r>
              <a:rPr lang="en-GB" noProof="0" dirty="0"/>
              <a:t>Connaître vos concurrents vous aidera à communiquer avec votre public cible, à distinguer votre entreprise de ses concurrents, à améliorer vos processus et à relever les défis de votre marché.  </a:t>
            </a:r>
          </a:p>
          <a:p>
            <a:pPr>
              <a:buClr>
                <a:srgbClr val="B6D1E1"/>
              </a:buClr>
            </a:pPr>
            <a:endParaRPr lang="en-GB" b="1" noProof="0" dirty="0"/>
          </a:p>
          <a:p>
            <a:pPr>
              <a:buClr>
                <a:srgbClr val="B6D1E1"/>
              </a:buClr>
            </a:pPr>
            <a:r>
              <a:rPr lang="en-GB" b="1" noProof="0" dirty="0"/>
              <a:t>Comprenez vos concurrents. </a:t>
            </a:r>
            <a:r>
              <a:rPr lang="en-GB" noProof="0" dirty="0"/>
              <a:t>Savoir qui sont vos concurrents et ce qu'ils proposent peut vous aider à faire ressortir vos produits, vos services et votre marketing. </a:t>
            </a:r>
          </a:p>
          <a:p>
            <a:pPr>
              <a:buClr>
                <a:srgbClr val="B6D1E1"/>
              </a:buClr>
            </a:pPr>
            <a:endParaRPr lang="en-GB" noProof="0" dirty="0"/>
          </a:p>
          <a:p>
            <a:pPr>
              <a:buClr>
                <a:srgbClr val="B6D1E1"/>
              </a:buClr>
            </a:pPr>
            <a:r>
              <a:rPr lang="en-GB" noProof="0" dirty="0"/>
              <a:t>Vous pouvez utiliser ces connaissances pour créer des stratégies de marketing qui </a:t>
            </a:r>
            <a:r>
              <a:rPr lang="en-GB" b="1" noProof="0" dirty="0"/>
              <a:t>tirent parti des faiblesses de vos concurrents </a:t>
            </a:r>
            <a:r>
              <a:rPr lang="en-GB" noProof="0" dirty="0"/>
              <a:t>et améliorent les performances de votre propre entreprise.  En utilisant les </a:t>
            </a:r>
            <a:r>
              <a:rPr lang="en-GB" b="1" noProof="0" dirty="0"/>
              <a:t>mots clés </a:t>
            </a:r>
            <a:r>
              <a:rPr lang="en-GB" noProof="0" dirty="0"/>
              <a:t>de la description de votre entreprise, recherchez-les sur Google et interrogez leurs sites web pour savoir ce qui différencie votre approche de celle de vos concurrents. </a:t>
            </a:r>
          </a:p>
        </p:txBody>
      </p:sp>
      <p:pic>
        <p:nvPicPr>
          <p:cNvPr id="5" name="Obraz 4" descr="Obraz zawierający pionek szachowy, Gry, Sporty halowe, gra planszowa&#10;&#10;Zawartość wygenerowana przez sztuczną inteligencję może być niepoprawna.">
            <a:extLst>
              <a:ext uri="{FF2B5EF4-FFF2-40B4-BE49-F238E27FC236}">
                <a16:creationId xmlns:a16="http://schemas.microsoft.com/office/drawing/2014/main" id="{B88C5C09-26C1-855B-2602-0A5C4F883E28}"/>
              </a:ext>
            </a:extLst>
          </p:cNvPr>
          <p:cNvPicPr>
            <a:picLocks noChangeAspect="1"/>
          </p:cNvPicPr>
          <p:nvPr/>
        </p:nvPicPr>
        <p:blipFill>
          <a:blip r:embed="rId2"/>
          <a:srcRect l="34652" r="4877"/>
          <a:stretch/>
        </p:blipFill>
        <p:spPr>
          <a:xfrm>
            <a:off x="8518358" y="1751540"/>
            <a:ext cx="3283656" cy="4057048"/>
          </a:xfrm>
          <a:prstGeom prst="roundRect">
            <a:avLst/>
          </a:prstGeom>
        </p:spPr>
      </p:pic>
    </p:spTree>
    <p:extLst>
      <p:ext uri="{BB962C8B-B14F-4D97-AF65-F5344CB8AC3E}">
        <p14:creationId xmlns:p14="http://schemas.microsoft.com/office/powerpoint/2010/main" val="1969838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FA28D71-D676-9F65-2F49-B3F8681A1815}"/>
              </a:ext>
            </a:extLst>
          </p:cNvPr>
          <p:cNvSpPr/>
          <p:nvPr/>
        </p:nvSpPr>
        <p:spPr>
          <a:xfrm>
            <a:off x="6189044" y="4948064"/>
            <a:ext cx="5583856" cy="114249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POUR CHAQUE CONCURRENT, CONSIDÉREZ</a:t>
            </a:r>
            <a:endParaRPr lang="en-GB" noProof="0" dirty="0">
              <a:effectLst/>
            </a:endParaRP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30221" y="1619251"/>
            <a:ext cx="6674823" cy="3429000"/>
          </a:xfrm>
        </p:spPr>
        <p:txBody>
          <a:bodyPr/>
          <a:lstStyle/>
          <a:p>
            <a:pPr marL="342900" indent="-342900">
              <a:buClr>
                <a:srgbClr val="B6D1E1"/>
              </a:buClr>
              <a:buFont typeface="Arial" panose="020B0604020202020204" pitchFamily="34" charset="0"/>
              <a:buChar char="•"/>
            </a:pPr>
            <a:r>
              <a:rPr lang="en-GB" b="1" noProof="0" dirty="0"/>
              <a:t>Informations génériques ; </a:t>
            </a:r>
            <a:r>
              <a:rPr lang="en-GB" noProof="0" dirty="0"/>
              <a:t>année de création, taille (employés, sites) </a:t>
            </a:r>
          </a:p>
          <a:p>
            <a:pPr marL="342900" indent="-342900">
              <a:buClr>
                <a:srgbClr val="B6D1E1"/>
              </a:buClr>
              <a:buFont typeface="Arial" panose="020B0604020202020204" pitchFamily="34" charset="0"/>
              <a:buChar char="•"/>
            </a:pPr>
            <a:r>
              <a:rPr lang="en-GB" b="1" noProof="0" dirty="0"/>
              <a:t>Clients/secteurs cibles </a:t>
            </a:r>
            <a:r>
              <a:rPr lang="en-GB" noProof="0" dirty="0"/>
              <a:t>(généralement listés sur le site web) </a:t>
            </a:r>
          </a:p>
          <a:p>
            <a:pPr marL="342900" indent="-342900">
              <a:buClr>
                <a:srgbClr val="B6D1E1"/>
              </a:buClr>
              <a:buFont typeface="Arial" panose="020B0604020202020204" pitchFamily="34" charset="0"/>
              <a:buChar char="•"/>
            </a:pPr>
            <a:r>
              <a:rPr lang="en-GB" b="1" noProof="0" dirty="0"/>
              <a:t>Approche marketing et commerciale </a:t>
            </a:r>
            <a:r>
              <a:rPr lang="en-GB" noProof="0" dirty="0"/>
              <a:t>(actualités et événements sur le site web) </a:t>
            </a:r>
          </a:p>
          <a:p>
            <a:pPr marL="342900" indent="-342900">
              <a:buClr>
                <a:srgbClr val="B6D1E1"/>
              </a:buClr>
              <a:buFont typeface="Arial" panose="020B0604020202020204" pitchFamily="34" charset="0"/>
              <a:buChar char="•"/>
            </a:pPr>
            <a:r>
              <a:rPr lang="en-GB" b="1" noProof="0" dirty="0"/>
              <a:t>Forces et faiblesses : </a:t>
            </a:r>
            <a:r>
              <a:rPr lang="en-GB" noProof="0" dirty="0"/>
              <a:t>consultez les avis pour connaître les points forts et les points faibles de l'entreprise. </a:t>
            </a:r>
          </a:p>
          <a:p>
            <a:pPr marL="342900" indent="-342900">
              <a:buClr>
                <a:srgbClr val="B6D1E1"/>
              </a:buClr>
              <a:buFont typeface="Arial" panose="020B0604020202020204" pitchFamily="34" charset="0"/>
              <a:buChar char="•"/>
            </a:pPr>
            <a:r>
              <a:rPr lang="en-GB" b="1" noProof="0" dirty="0"/>
              <a:t>USP (Unique Selling Proposition) ; </a:t>
            </a:r>
            <a:r>
              <a:rPr lang="en-GB" noProof="0" dirty="0"/>
              <a:t>ce qui les rend uniques et qui convainc les clients d'acheter </a:t>
            </a:r>
          </a:p>
          <a:p>
            <a:pPr marL="342900" indent="-342900">
              <a:buClr>
                <a:srgbClr val="B6D1E1"/>
              </a:buClr>
              <a:buFont typeface="Arial" panose="020B0604020202020204" pitchFamily="34" charset="0"/>
              <a:buChar char="•"/>
            </a:pPr>
            <a:r>
              <a:rPr lang="en-GB" b="1" noProof="0" dirty="0"/>
              <a:t>Comparez ; </a:t>
            </a:r>
            <a:r>
              <a:rPr lang="en-GB" noProof="0" dirty="0"/>
              <a:t>par exemple, un tableau visuel avec des colonnes comparant leurs différentes offres, caractéristique par caractéristique. </a:t>
            </a:r>
          </a:p>
          <a:p>
            <a:pPr>
              <a:buClr>
                <a:srgbClr val="B6D1E1"/>
              </a:buClr>
            </a:pPr>
            <a:endParaRPr lang="en-GB" noProof="0" dirty="0"/>
          </a:p>
        </p:txBody>
      </p:sp>
      <p:grpSp>
        <p:nvGrpSpPr>
          <p:cNvPr id="8" name="Group 7">
            <a:extLst>
              <a:ext uri="{FF2B5EF4-FFF2-40B4-BE49-F238E27FC236}">
                <a16:creationId xmlns:a16="http://schemas.microsoft.com/office/drawing/2014/main" id="{2ECDC01D-1965-8BDF-585C-484B95E967A5}"/>
              </a:ext>
            </a:extLst>
          </p:cNvPr>
          <p:cNvGrpSpPr/>
          <p:nvPr/>
        </p:nvGrpSpPr>
        <p:grpSpPr>
          <a:xfrm>
            <a:off x="9176928" y="4550735"/>
            <a:ext cx="2788753" cy="578690"/>
            <a:chOff x="2045517" y="6166884"/>
            <a:chExt cx="2788753" cy="578690"/>
          </a:xfrm>
        </p:grpSpPr>
        <p:sp>
          <p:nvSpPr>
            <p:cNvPr id="9" name="Rectangle 8">
              <a:extLst>
                <a:ext uri="{FF2B5EF4-FFF2-40B4-BE49-F238E27FC236}">
                  <a16:creationId xmlns:a16="http://schemas.microsoft.com/office/drawing/2014/main" id="{3E63613B-4FD6-97B9-6031-458BBCCC062B}"/>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tangle 9">
              <a:extLst>
                <a:ext uri="{FF2B5EF4-FFF2-40B4-BE49-F238E27FC236}">
                  <a16:creationId xmlns:a16="http://schemas.microsoft.com/office/drawing/2014/main" id="{BFB3F582-93C6-7213-6CC5-D30EA93800B4}"/>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ctangle 10">
              <a:extLst>
                <a:ext uri="{FF2B5EF4-FFF2-40B4-BE49-F238E27FC236}">
                  <a16:creationId xmlns:a16="http://schemas.microsoft.com/office/drawing/2014/main" id="{E22945DE-9E85-1AAE-8BC2-BB639C30A9F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52E00700-70F8-9BF3-D778-65BE07ECF4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EF50C760-503D-B056-10DD-CE875230FE77}"/>
              </a:ext>
            </a:extLst>
          </p:cNvPr>
          <p:cNvSpPr txBox="1">
            <a:spLocks/>
          </p:cNvSpPr>
          <p:nvPr/>
        </p:nvSpPr>
        <p:spPr>
          <a:xfrm>
            <a:off x="5747657" y="5246915"/>
            <a:ext cx="5731329"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GB" sz="2000" b="1" noProof="0" dirty="0"/>
              <a:t>Pourquoi avez-vous un avantage concurrentiel ? Rédigez un paragraphe récapitulatif </a:t>
            </a:r>
          </a:p>
        </p:txBody>
      </p:sp>
      <p:pic>
        <p:nvPicPr>
          <p:cNvPr id="5" name="Graphic 4" descr="Bar chart with solid fill">
            <a:extLst>
              <a:ext uri="{FF2B5EF4-FFF2-40B4-BE49-F238E27FC236}">
                <a16:creationId xmlns:a16="http://schemas.microsoft.com/office/drawing/2014/main" id="{4C84DAA5-0997-D361-1752-259D344178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6783" y="2221251"/>
            <a:ext cx="1530863" cy="1530863"/>
          </a:xfrm>
          <a:prstGeom prst="rect">
            <a:avLst/>
          </a:prstGeom>
        </p:spPr>
      </p:pic>
    </p:spTree>
    <p:extLst>
      <p:ext uri="{BB962C8B-B14F-4D97-AF65-F5344CB8AC3E}">
        <p14:creationId xmlns:p14="http://schemas.microsoft.com/office/powerpoint/2010/main" val="1008656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GB" noProof="0"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GB" sz="3300" b="1" noProof="0" dirty="0">
                <a:solidFill>
                  <a:schemeClr val="bg1"/>
                </a:solidFill>
              </a:rPr>
              <a:t>www.3kitchens.eu</a:t>
            </a:r>
          </a:p>
        </p:txBody>
      </p:sp>
      <p:grpSp>
        <p:nvGrpSpPr>
          <p:cNvPr id="3" name="Grupa 2">
            <a:extLst>
              <a:ext uri="{FF2B5EF4-FFF2-40B4-BE49-F238E27FC236}">
                <a16:creationId xmlns:a16="http://schemas.microsoft.com/office/drawing/2014/main" id="{E2DDEC1B-2E0F-D4B1-9544-8FCBEE85DCB4}"/>
              </a:ext>
            </a:extLst>
          </p:cNvPr>
          <p:cNvGrpSpPr/>
          <p:nvPr/>
        </p:nvGrpSpPr>
        <p:grpSpPr>
          <a:xfrm>
            <a:off x="1172886" y="1420800"/>
            <a:ext cx="4060089" cy="3285260"/>
            <a:chOff x="1182887" y="1797758"/>
            <a:chExt cx="4060089" cy="3285260"/>
          </a:xfrm>
        </p:grpSpPr>
        <p:grpSp>
          <p:nvGrpSpPr>
            <p:cNvPr id="2" name="Grupa 1">
              <a:extLst>
                <a:ext uri="{FF2B5EF4-FFF2-40B4-BE49-F238E27FC236}">
                  <a16:creationId xmlns:a16="http://schemas.microsoft.com/office/drawing/2014/main" id="{680F894A-65AD-5F13-47F7-76B4F2D31B92}"/>
                </a:ext>
              </a:extLst>
            </p:cNvPr>
            <p:cNvGrpSpPr/>
            <p:nvPr/>
          </p:nvGrpSpPr>
          <p:grpSpPr>
            <a:xfrm>
              <a:off x="1182887" y="1797758"/>
              <a:ext cx="4060089" cy="1632858"/>
              <a:chOff x="1182887" y="1797758"/>
              <a:chExt cx="4060089" cy="1632858"/>
            </a:xfrm>
          </p:grpSpPr>
          <p:sp>
            <p:nvSpPr>
              <p:cNvPr id="6" name="Text Placeholder 5">
                <a:extLst>
                  <a:ext uri="{FF2B5EF4-FFF2-40B4-BE49-F238E27FC236}">
                    <a16:creationId xmlns:a16="http://schemas.microsoft.com/office/drawing/2014/main" id="{07A701C7-9F8D-8C93-76E1-59B2A33D3EFA}"/>
                  </a:ext>
                </a:extLst>
              </p:cNvPr>
              <p:cNvSpPr txBox="1">
                <a:spLocks/>
              </p:cNvSpPr>
              <p:nvPr/>
            </p:nvSpPr>
            <p:spPr>
              <a:xfrm>
                <a:off x="1615189" y="2606754"/>
                <a:ext cx="3195486" cy="731140"/>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noProof="0" dirty="0">
                    <a:solidFill>
                      <a:srgbClr val="382B1B"/>
                    </a:solidFill>
                  </a:rPr>
                  <a:t>Démarrage de l'entreprise</a:t>
                </a:r>
              </a:p>
            </p:txBody>
          </p:sp>
          <p:sp>
            <p:nvSpPr>
              <p:cNvPr id="7" name="Text Placeholder 6">
                <a:extLst>
                  <a:ext uri="{FF2B5EF4-FFF2-40B4-BE49-F238E27FC236}">
                    <a16:creationId xmlns:a16="http://schemas.microsoft.com/office/drawing/2014/main" id="{E330AB77-C2CA-ADF9-1B26-57AE8A23C63F}"/>
                  </a:ext>
                </a:extLst>
              </p:cNvPr>
              <p:cNvSpPr txBox="1">
                <a:spLocks/>
              </p:cNvSpPr>
              <p:nvPr/>
            </p:nvSpPr>
            <p:spPr>
              <a:xfrm>
                <a:off x="1182887" y="1860602"/>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3200" b="1" noProof="0" dirty="0">
                    <a:solidFill>
                      <a:srgbClr val="382B1B"/>
                    </a:solidFill>
                  </a:rPr>
                  <a:t>Suivant </a:t>
                </a:r>
                <a:r>
                  <a:rPr lang="pl-PL" sz="3200" b="1" noProof="0" dirty="0">
                    <a:solidFill>
                      <a:srgbClr val="382B1B"/>
                    </a:solidFill>
                  </a:rPr>
                  <a:t>:</a:t>
                </a:r>
                <a:r>
                  <a:rPr lang="en-GB" sz="3200" b="1" noProof="0" dirty="0">
                    <a:solidFill>
                      <a:srgbClr val="382B1B"/>
                    </a:solidFill>
                  </a:rPr>
                  <a:t> Étape 3 </a:t>
                </a:r>
              </a:p>
            </p:txBody>
          </p:sp>
          <p:sp>
            <p:nvSpPr>
              <p:cNvPr id="8" name="Speech Bubble: Rectangle with Corners Rounded 7">
                <a:extLst>
                  <a:ext uri="{FF2B5EF4-FFF2-40B4-BE49-F238E27FC236}">
                    <a16:creationId xmlns:a16="http://schemas.microsoft.com/office/drawing/2014/main" id="{61ADDE71-5AB1-FF96-7AB7-D7B7F527389D}"/>
                  </a:ext>
                </a:extLst>
              </p:cNvPr>
              <p:cNvSpPr/>
              <p:nvPr/>
            </p:nvSpPr>
            <p:spPr>
              <a:xfrm>
                <a:off x="1615189" y="1797758"/>
                <a:ext cx="3270993" cy="1632858"/>
              </a:xfrm>
              <a:prstGeom prst="wedgeRound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0" name="Graphic 9" descr="Female Profile with solid fill">
              <a:extLst>
                <a:ext uri="{FF2B5EF4-FFF2-40B4-BE49-F238E27FC236}">
                  <a16:creationId xmlns:a16="http://schemas.microsoft.com/office/drawing/2014/main" id="{207E2122-D50D-7C3D-47A1-8962C53E9D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4945" y="3520107"/>
              <a:ext cx="1562911" cy="1562911"/>
            </a:xfrm>
            <a:prstGeom prst="rect">
              <a:avLst/>
            </a:prstGeom>
          </p:spPr>
        </p:pic>
      </p:grpSp>
    </p:spTree>
    <p:extLst>
      <p:ext uri="{BB962C8B-B14F-4D97-AF65-F5344CB8AC3E}">
        <p14:creationId xmlns:p14="http://schemas.microsoft.com/office/powerpoint/2010/main" val="166709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COMMENCER PETIT, RÊVER GRAND</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52247" y="1403130"/>
            <a:ext cx="5822267" cy="3399028"/>
          </a:xfrm>
        </p:spPr>
        <p:txBody>
          <a:bodyPr/>
          <a:lstStyle/>
          <a:p>
            <a:pPr>
              <a:buNone/>
            </a:pPr>
            <a:r>
              <a:rPr lang="en-GB" sz="1800" noProof="0" dirty="0"/>
              <a:t>Inspirez-vous de </a:t>
            </a:r>
            <a:r>
              <a:rPr lang="en-GB" sz="1800" b="1" noProof="0" dirty="0"/>
              <a:t>Sahar Hashemi</a:t>
            </a:r>
            <a:r>
              <a:rPr lang="en-GB" sz="1800" noProof="0" dirty="0"/>
              <a:t>, qui a cofondé </a:t>
            </a:r>
            <a:r>
              <a:rPr lang="en-GB" sz="1800" b="1" noProof="0" dirty="0">
                <a:solidFill>
                  <a:srgbClr val="94C7B0"/>
                </a:solidFill>
                <a:hlinkClick r:id="rId3">
                  <a:extLst>
                    <a:ext uri="{A12FA001-AC4F-418D-AE19-62706E023703}">
                      <ahyp:hlinkClr xmlns:ahyp="http://schemas.microsoft.com/office/drawing/2018/hyperlinkcolor" val="tx"/>
                    </a:ext>
                  </a:extLst>
                </a:hlinkClick>
              </a:rPr>
              <a:t>Coffee Republic </a:t>
            </a:r>
            <a:r>
              <a:rPr lang="en-GB" sz="1800" noProof="0" dirty="0"/>
              <a:t>après avoir constaté qu'il était possible d'introduire la culture du café au Royaume-Uni. Elle n'avait aucune expérience dans le domaine des affaires - juste une idée, une passion et le courage de commencer.</a:t>
            </a:r>
          </a:p>
          <a:p>
            <a:pPr>
              <a:buNone/>
            </a:pPr>
            <a:endParaRPr lang="en-GB" sz="1800" noProof="0" dirty="0"/>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GB" sz="1800" b="1" i="0" u="none" strike="noStrike" cap="none" normalizeH="0" baseline="0" noProof="0" dirty="0">
                <a:ln>
                  <a:noFill/>
                </a:ln>
                <a:solidFill>
                  <a:schemeClr val="tx1"/>
                </a:solidFill>
                <a:effectLst/>
              </a:rPr>
              <a:t>Vous n'avez pas besoin d'être un expert.</a:t>
            </a:r>
            <a:br>
              <a:rPr kumimoji="0" lang="en-GB" sz="1800" b="0" i="0" u="none" strike="noStrike" cap="none" normalizeH="0" baseline="0" noProof="0" dirty="0">
                <a:ln>
                  <a:noFill/>
                </a:ln>
                <a:solidFill>
                  <a:schemeClr val="tx1"/>
                </a:solidFill>
                <a:effectLst/>
              </a:rPr>
            </a:br>
            <a:r>
              <a:rPr kumimoji="0" lang="en-GB" sz="1800" b="0" i="0" u="none" strike="noStrike" cap="none" normalizeH="0" baseline="0" noProof="0" dirty="0">
                <a:ln>
                  <a:noFill/>
                </a:ln>
                <a:solidFill>
                  <a:schemeClr val="tx1"/>
                </a:solidFill>
                <a:effectLst/>
              </a:rPr>
              <a:t>Comme Sahar, vous pouvez réussir en voyant un besoin et en faisant le premier pas.</a:t>
            </a:r>
          </a:p>
          <a:p>
            <a:pPr marR="0" lvl="0" algn="l" defTabSz="914400" rtl="0" eaLnBrk="0" fontAlgn="base" latinLnBrk="0" hangingPunct="0">
              <a:lnSpc>
                <a:spcPct val="100000"/>
              </a:lnSpc>
              <a:spcBef>
                <a:spcPct val="0"/>
              </a:spcBef>
              <a:spcAft>
                <a:spcPct val="0"/>
              </a:spcAft>
              <a:buClrTx/>
              <a:buSzTx/>
              <a:tabLst/>
            </a:pPr>
            <a:endParaRPr kumimoji="0" lang="en-GB" sz="1800" b="0" i="0" u="none" strike="noStrike" cap="none" normalizeH="0" baseline="0" noProof="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GB" sz="1800" b="1" i="0" u="none" strike="noStrike" cap="none" normalizeH="0" baseline="0" noProof="0" dirty="0">
                <a:ln>
                  <a:noFill/>
                </a:ln>
                <a:solidFill>
                  <a:schemeClr val="tx1"/>
                </a:solidFill>
                <a:effectLst/>
              </a:rPr>
              <a:t>Commencez modestement, apprenez au fur et à mesure.</a:t>
            </a:r>
            <a:br>
              <a:rPr kumimoji="0" lang="en-GB" sz="1800" b="0" i="0" u="none" strike="noStrike" cap="none" normalizeH="0" baseline="0" noProof="0" dirty="0">
                <a:ln>
                  <a:noFill/>
                </a:ln>
                <a:solidFill>
                  <a:schemeClr val="tx1"/>
                </a:solidFill>
                <a:effectLst/>
              </a:rPr>
            </a:br>
            <a:r>
              <a:rPr kumimoji="0" lang="en-GB" sz="1800" b="0" i="0" u="none" strike="noStrike" cap="none" normalizeH="0" baseline="0" noProof="0" dirty="0">
                <a:ln>
                  <a:noFill/>
                </a:ln>
                <a:solidFill>
                  <a:schemeClr val="tx1"/>
                </a:solidFill>
                <a:effectLst/>
              </a:rPr>
              <a:t>Le succès vient de l'action, pas de la perfection</a:t>
            </a:r>
            <a:r>
              <a:rPr kumimoji="0" lang="en-GB" sz="1600" b="0" i="0" u="none" strike="noStrike" cap="none" normalizeH="0" baseline="0" noProof="0" dirty="0">
                <a:ln>
                  <a:noFill/>
                </a:ln>
                <a:solidFill>
                  <a:schemeClr val="tx1"/>
                </a:solidFill>
                <a:effectLst/>
              </a:rPr>
              <a:t>.</a:t>
            </a:r>
          </a:p>
        </p:txBody>
      </p:sp>
      <p:grpSp>
        <p:nvGrpSpPr>
          <p:cNvPr id="7" name="Group 6">
            <a:extLst>
              <a:ext uri="{FF2B5EF4-FFF2-40B4-BE49-F238E27FC236}">
                <a16:creationId xmlns:a16="http://schemas.microsoft.com/office/drawing/2014/main" id="{2507A590-EFF5-2598-0E79-0392F0A79E2F}"/>
              </a:ext>
            </a:extLst>
          </p:cNvPr>
          <p:cNvGrpSpPr/>
          <p:nvPr/>
        </p:nvGrpSpPr>
        <p:grpSpPr>
          <a:xfrm>
            <a:off x="5934085" y="1403130"/>
            <a:ext cx="6257915" cy="5234152"/>
            <a:chOff x="4308293" y="667658"/>
            <a:chExt cx="6811123" cy="5696857"/>
          </a:xfrm>
        </p:grpSpPr>
        <p:pic>
          <p:nvPicPr>
            <p:cNvPr id="8" name="Picture 7">
              <a:extLst>
                <a:ext uri="{FF2B5EF4-FFF2-40B4-BE49-F238E27FC236}">
                  <a16:creationId xmlns:a16="http://schemas.microsoft.com/office/drawing/2014/main" id="{75DEFE92-1CD2-717B-D35D-9A0C4497AB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9591A1AD-2E75-F293-6DB3-C4D6F6597015}"/>
                </a:ext>
              </a:extLst>
            </p:cNvPr>
            <p:cNvSpPr/>
            <p:nvPr/>
          </p:nvSpPr>
          <p:spPr>
            <a:xfrm>
              <a:off x="5544457" y="1088571"/>
              <a:ext cx="3779157"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0" name="Online Media 4" title="What makes an entrepreneur? | Sahar Hashemi | TEDxYouth@Bath">
            <a:hlinkClick r:id="" action="ppaction://media"/>
            <a:extLst>
              <a:ext uri="{FF2B5EF4-FFF2-40B4-BE49-F238E27FC236}">
                <a16:creationId xmlns:a16="http://schemas.microsoft.com/office/drawing/2014/main" id="{66708A7B-733F-1611-6F8E-F646BD7520C0}"/>
              </a:ext>
            </a:extLst>
          </p:cNvPr>
          <p:cNvPicPr>
            <a:picLocks noRot="1" noChangeAspect="1"/>
          </p:cNvPicPr>
          <p:nvPr>
            <a:videoFile r:link="rId1"/>
          </p:nvPr>
        </p:nvPicPr>
        <p:blipFill>
          <a:blip r:embed="rId5"/>
          <a:stretch>
            <a:fillRect/>
          </a:stretch>
        </p:blipFill>
        <p:spPr>
          <a:xfrm>
            <a:off x="7002541" y="1747157"/>
            <a:ext cx="5189459" cy="3399028"/>
          </a:xfrm>
          <a:prstGeom prst="rect">
            <a:avLst/>
          </a:prstGeom>
        </p:spPr>
      </p:pic>
      <p:sp>
        <p:nvSpPr>
          <p:cNvPr id="5" name="pole tekstowe 4">
            <a:extLst>
              <a:ext uri="{FF2B5EF4-FFF2-40B4-BE49-F238E27FC236}">
                <a16:creationId xmlns:a16="http://schemas.microsoft.com/office/drawing/2014/main" id="{92A09B94-D756-2EF7-23AB-D2FF7C670B06}"/>
              </a:ext>
            </a:extLst>
          </p:cNvPr>
          <p:cNvSpPr txBox="1"/>
          <p:nvPr/>
        </p:nvSpPr>
        <p:spPr>
          <a:xfrm>
            <a:off x="2412275" y="5389457"/>
            <a:ext cx="5022690" cy="830997"/>
          </a:xfrm>
          <a:prstGeom prst="rect">
            <a:avLst/>
          </a:prstGeom>
          <a:noFill/>
        </p:spPr>
        <p:txBody>
          <a:bodyPr wrap="square">
            <a:spAutoFit/>
          </a:bodyPr>
          <a:lstStyle/>
          <a:p>
            <a:pPr>
              <a:buNone/>
            </a:pPr>
            <a:r>
              <a:rPr lang="en-GB" sz="2400" b="1" noProof="0" dirty="0">
                <a:solidFill>
                  <a:srgbClr val="94C7B0"/>
                </a:solidFill>
              </a:rPr>
              <a:t>Regardez son discours TEDxYouth </a:t>
            </a:r>
          </a:p>
          <a:p>
            <a:pPr>
              <a:buNone/>
            </a:pPr>
            <a:r>
              <a:rPr lang="en-GB" sz="2400" b="1" noProof="0" dirty="0">
                <a:solidFill>
                  <a:srgbClr val="94C7B0"/>
                </a:solidFill>
              </a:rPr>
              <a:t>pour plus d'inspiration ! </a:t>
            </a:r>
            <a:r>
              <a:rPr lang="en-GB" sz="2400" b="1" noProof="0" dirty="0">
                <a:solidFill>
                  <a:srgbClr val="94C7B0"/>
                </a:solidFill>
                <a:sym typeface="Wingdings" panose="05000000000000000000" pitchFamily="2" charset="2"/>
              </a:rPr>
              <a:t> </a:t>
            </a:r>
            <a:endParaRPr lang="en-GB" sz="2400" b="1" noProof="0" dirty="0">
              <a:solidFill>
                <a:srgbClr val="94C7B0"/>
              </a:solidFill>
            </a:endParaRPr>
          </a:p>
        </p:txBody>
      </p:sp>
    </p:spTree>
    <p:extLst>
      <p:ext uri="{BB962C8B-B14F-4D97-AF65-F5344CB8AC3E}">
        <p14:creationId xmlns:p14="http://schemas.microsoft.com/office/powerpoint/2010/main" val="5380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COMMENCER PETIT, RÊVER GRAND</a:t>
            </a:r>
          </a:p>
        </p:txBody>
      </p:sp>
      <p:pic>
        <p:nvPicPr>
          <p:cNvPr id="12" name="Picture 2">
            <a:extLst>
              <a:ext uri="{FF2B5EF4-FFF2-40B4-BE49-F238E27FC236}">
                <a16:creationId xmlns:a16="http://schemas.microsoft.com/office/drawing/2014/main" id="{AA8137E2-5B9C-6CDA-84C7-EBF32A26B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026" y="1851919"/>
            <a:ext cx="2548603" cy="406310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83A5A013-6D84-3CB4-178C-1EE41AACED38}"/>
              </a:ext>
            </a:extLst>
          </p:cNvPr>
          <p:cNvSpPr txBox="1"/>
          <p:nvPr/>
        </p:nvSpPr>
        <p:spPr>
          <a:xfrm>
            <a:off x="476081" y="1331111"/>
            <a:ext cx="8073888" cy="5047536"/>
          </a:xfrm>
          <a:prstGeom prst="rect">
            <a:avLst/>
          </a:prstGeom>
          <a:noFill/>
        </p:spPr>
        <p:txBody>
          <a:bodyPr wrap="square">
            <a:spAutoFit/>
          </a:bodyPr>
          <a:lstStyle/>
          <a:p>
            <a:r>
              <a:rPr lang="en-GB" sz="2000" b="1" noProof="0" dirty="0"/>
              <a:t>LECTURE RECOMMANDÉE</a:t>
            </a:r>
          </a:p>
          <a:p>
            <a:endParaRPr lang="en-GB" sz="2000" dirty="0"/>
          </a:p>
          <a:p>
            <a:r>
              <a:rPr lang="en-GB" sz="2000" noProof="0" dirty="0"/>
              <a:t>Dans </a:t>
            </a:r>
            <a:r>
              <a:rPr lang="en-GB" sz="2000" b="1" i="1" noProof="0" dirty="0">
                <a:solidFill>
                  <a:srgbClr val="94C7B0"/>
                </a:solidFill>
                <a:hlinkClick r:id="rId3">
                  <a:extLst>
                    <a:ext uri="{A12FA001-AC4F-418D-AE19-62706E023703}">
                      <ahyp:hlinkClr xmlns:ahyp="http://schemas.microsoft.com/office/drawing/2018/hyperlinkcolor" val="tx"/>
                    </a:ext>
                  </a:extLst>
                </a:hlinkClick>
              </a:rPr>
              <a:t>Anyone Can Do It</a:t>
            </a:r>
            <a:r>
              <a:rPr lang="en-GB" sz="2000" noProof="0" dirty="0"/>
              <a:t>, Sahar raconte comment elle a transformé une idée en Coffee Republic</a:t>
            </a:r>
            <a:r>
              <a:rPr lang="en-GB" sz="2000" dirty="0" err="1"/>
              <a:t>, </a:t>
            </a:r>
            <a:r>
              <a:rPr lang="en-GB" sz="2000" dirty="0"/>
              <a:t>sans aucune expérience commerciale préalable. Son histoire nous rappelle avec force que la passion et l'action peuvent mener loin. Elle regorge d'enseignements précieux en matière d'entrepreneuriat et d'idées concrètes pour tous ceux qui partent de zéro.</a:t>
            </a:r>
          </a:p>
          <a:p>
            <a:endParaRPr lang="en-GB" sz="2000" dirty="0"/>
          </a:p>
          <a:p>
            <a:r>
              <a:rPr lang="en-GB" sz="2000" dirty="0"/>
              <a:t>L'une des leçons les plus marquantes de Sahar est la suivante :  </a:t>
            </a:r>
            <a:r>
              <a:rPr lang="en-GB" sz="2000" b="1" dirty="0"/>
              <a:t>"Si vous attendez de vous sentir prêt, vous ne le ferez jamais.</a:t>
            </a:r>
          </a:p>
          <a:p>
            <a:br>
              <a:rPr lang="en-GB" sz="2000" dirty="0"/>
            </a:br>
            <a:r>
              <a:rPr lang="en-GB" sz="2000" dirty="0"/>
              <a:t>Cet état d'esprit l'a aidée à prendre des mesures audacieuses, même lorsque la situation était incertaine, et c'est un rappel utile pour tout entrepreneur alimentaire en herbe.</a:t>
            </a:r>
          </a:p>
          <a:p>
            <a:endParaRPr lang="en-GB" sz="2000" noProof="0" dirty="0"/>
          </a:p>
          <a:p>
            <a:endParaRPr lang="en-GB" sz="2000" noProof="0" dirty="0"/>
          </a:p>
        </p:txBody>
      </p:sp>
    </p:spTree>
    <p:extLst>
      <p:ext uri="{BB962C8B-B14F-4D97-AF65-F5344CB8AC3E}">
        <p14:creationId xmlns:p14="http://schemas.microsoft.com/office/powerpoint/2010/main" val="314999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9963</Words>
  <Application>Microsoft Office PowerPoint</Application>
  <PresentationFormat>Widescreen</PresentationFormat>
  <Paragraphs>721</Paragraphs>
  <Slides>75</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Calibri Light</vt:lpstr>
      <vt:lpstr>Montserrat</vt:lpstr>
      <vt:lpstr>Quattrocento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docId:C143A574DEE8DE0DA058B56972E80FEA</cp:keywords>
  <cp:lastModifiedBy>Orla Casey</cp:lastModifiedBy>
  <cp:revision>294</cp:revision>
  <cp:lastPrinted>2021-03-30T19:00:04Z</cp:lastPrinted>
  <dcterms:created xsi:type="dcterms:W3CDTF">2019-11-20T14:08:21Z</dcterms:created>
  <dcterms:modified xsi:type="dcterms:W3CDTF">2025-07-01T11:21:45Z</dcterms:modified>
</cp:coreProperties>
</file>