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71"/>
  </p:notesMasterIdLst>
  <p:handoutMasterIdLst>
    <p:handoutMasterId r:id="rId72"/>
  </p:handoutMasterIdLst>
  <p:sldIdLst>
    <p:sldId id="4394" r:id="rId3"/>
    <p:sldId id="4543" r:id="rId4"/>
    <p:sldId id="4545" r:id="rId5"/>
    <p:sldId id="4565" r:id="rId6"/>
    <p:sldId id="4395" r:id="rId7"/>
    <p:sldId id="4396" r:id="rId8"/>
    <p:sldId id="4423" r:id="rId9"/>
    <p:sldId id="4422" r:id="rId10"/>
    <p:sldId id="4433" r:id="rId11"/>
    <p:sldId id="4492" r:id="rId12"/>
    <p:sldId id="4548" r:id="rId13"/>
    <p:sldId id="4490" r:id="rId14"/>
    <p:sldId id="4564" r:id="rId15"/>
    <p:sldId id="4493" r:id="rId16"/>
    <p:sldId id="4409" r:id="rId17"/>
    <p:sldId id="4552" r:id="rId18"/>
    <p:sldId id="4491" r:id="rId19"/>
    <p:sldId id="4544" r:id="rId20"/>
    <p:sldId id="4549" r:id="rId21"/>
    <p:sldId id="4550" r:id="rId22"/>
    <p:sldId id="4553" r:id="rId23"/>
    <p:sldId id="4495" r:id="rId24"/>
    <p:sldId id="4551" r:id="rId25"/>
    <p:sldId id="4559" r:id="rId26"/>
    <p:sldId id="4498" r:id="rId27"/>
    <p:sldId id="4414" r:id="rId28"/>
    <p:sldId id="4499" r:id="rId29"/>
    <p:sldId id="4557" r:id="rId30"/>
    <p:sldId id="4556" r:id="rId31"/>
    <p:sldId id="4502" r:id="rId32"/>
    <p:sldId id="4503" r:id="rId33"/>
    <p:sldId id="4504" r:id="rId34"/>
    <p:sldId id="4505" r:id="rId35"/>
    <p:sldId id="4506" r:id="rId36"/>
    <p:sldId id="4507" r:id="rId37"/>
    <p:sldId id="4508" r:id="rId38"/>
    <p:sldId id="4509" r:id="rId39"/>
    <p:sldId id="4510" r:id="rId40"/>
    <p:sldId id="4511" r:id="rId41"/>
    <p:sldId id="4417" r:id="rId42"/>
    <p:sldId id="4512" r:id="rId43"/>
    <p:sldId id="4513" r:id="rId44"/>
    <p:sldId id="4514" r:id="rId45"/>
    <p:sldId id="4515" r:id="rId46"/>
    <p:sldId id="4516" r:id="rId47"/>
    <p:sldId id="4519" r:id="rId48"/>
    <p:sldId id="4517" r:id="rId49"/>
    <p:sldId id="4518" r:id="rId50"/>
    <p:sldId id="4520" r:id="rId51"/>
    <p:sldId id="4521" r:id="rId52"/>
    <p:sldId id="4522" r:id="rId53"/>
    <p:sldId id="4523" r:id="rId54"/>
    <p:sldId id="4524" r:id="rId55"/>
    <p:sldId id="4525" r:id="rId56"/>
    <p:sldId id="4526" r:id="rId57"/>
    <p:sldId id="4527" r:id="rId58"/>
    <p:sldId id="4528" r:id="rId59"/>
    <p:sldId id="4561" r:id="rId60"/>
    <p:sldId id="4531" r:id="rId61"/>
    <p:sldId id="4537" r:id="rId62"/>
    <p:sldId id="4562" r:id="rId63"/>
    <p:sldId id="4538" r:id="rId64"/>
    <p:sldId id="4563" r:id="rId65"/>
    <p:sldId id="4420" r:id="rId66"/>
    <p:sldId id="4532" r:id="rId67"/>
    <p:sldId id="4533" r:id="rId68"/>
    <p:sldId id="4535" r:id="rId69"/>
    <p:sldId id="4421" r:id="rId7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B6D1E1"/>
    <a:srgbClr val="84BFA4"/>
    <a:srgbClr val="E6C8C7"/>
    <a:srgbClr val="FFC652"/>
    <a:srgbClr val="F26B27"/>
    <a:srgbClr val="1EB3DD"/>
    <a:srgbClr val="1E494F"/>
    <a:srgbClr val="C54A9A"/>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729"/>
  </p:normalViewPr>
  <p:slideViewPr>
    <p:cSldViewPr snapToGrid="0" snapToObjects="1">
      <p:cViewPr varScale="1">
        <p:scale>
          <a:sx n="83" d="100"/>
          <a:sy n="83" d="100"/>
        </p:scale>
        <p:origin x="30" y="-45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ata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ata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rawing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image" Target="../media/image6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image" Target="../media/image7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dgm:spPr>
        <a:solidFill>
          <a:srgbClr val="B6D1E1"/>
        </a:solidFill>
      </dgm:spPr>
      <dgm:t>
        <a:bodyPr/>
        <a:lstStyle/>
        <a:p>
          <a:r>
            <a:rPr lang="en-GB" noProof="0" dirty="0">
              <a:solidFill>
                <a:schemeClr val="tx1"/>
              </a:solidFill>
            </a:rPr>
            <a:t>Grâce à l'entrepreneuriat, les </a:t>
          </a:r>
          <a:r>
            <a:rPr lang="en-GB" b="1" noProof="0" dirty="0">
              <a:solidFill>
                <a:schemeClr val="tx1"/>
              </a:solidFill>
            </a:rPr>
            <a:t>femmes migrantes </a:t>
          </a:r>
          <a:r>
            <a:rPr lang="en-GB" noProof="0" dirty="0">
              <a:solidFill>
                <a:schemeClr val="tx1"/>
              </a:solidFill>
            </a:rPr>
            <a:t>peuvent créer leur propre emploi. Les femmes ont été décrites comme des "contributeurs silencieux" à nos économies, mais en tant que femme migrante, vous avez l'expérience de la vie, la résilience et un grand nombre des compétences nécessaires pour devenir une femme entrepreneur prospère. </a:t>
          </a: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B4816C24-DE42-4336-898F-C29DE353E615}">
      <dgm:prSet phldrT="[Tekst]"/>
      <dgm:spPr>
        <a:solidFill>
          <a:srgbClr val="B6D1E1"/>
        </a:solidFill>
      </dgm:spPr>
      <dgm:t>
        <a:bodyPr/>
        <a:lstStyle/>
        <a:p>
          <a:r>
            <a:rPr lang="en-GB" b="0" i="0" noProof="0" dirty="0">
              <a:solidFill>
                <a:schemeClr val="tx1"/>
              </a:solidFill>
              <a:effectLst/>
            </a:rPr>
            <a:t>De nombreux </a:t>
          </a:r>
          <a:r>
            <a:rPr lang="en-GB" b="1" i="0" noProof="0" dirty="0">
              <a:solidFill>
                <a:schemeClr val="tx1"/>
              </a:solidFill>
              <a:effectLst/>
            </a:rPr>
            <a:t>enfants d'immigrés</a:t>
          </a:r>
          <a:r>
            <a:rPr lang="en-GB" b="0" i="0" noProof="0" dirty="0">
              <a:solidFill>
                <a:schemeClr val="tx1"/>
              </a:solidFill>
              <a:effectLst/>
            </a:rPr>
            <a:t>, nés dans leur patrie d'adoption, se sont lancés avec succès dans la création d'entreprise. </a:t>
          </a:r>
        </a:p>
        <a:p>
          <a:r>
            <a:rPr lang="en-GB" b="0" i="0" noProof="0" dirty="0">
              <a:solidFill>
                <a:schemeClr val="tx1"/>
              </a:solidFill>
              <a:effectLst/>
            </a:rPr>
            <a:t> Vous avez une nouvelle façon de voir les choses, qui combine souvent le meilleur de l'environnement culturel et des possibilités de </a:t>
          </a:r>
          <a:r>
            <a:rPr lang="en-GB" noProof="0" dirty="0">
              <a:solidFill>
                <a:schemeClr val="tx1"/>
              </a:solidFill>
            </a:rPr>
            <a:t>réussite commerciale </a:t>
          </a:r>
          <a:r>
            <a:rPr lang="en-GB" b="0" i="0" noProof="0" dirty="0">
              <a:solidFill>
                <a:schemeClr val="tx1"/>
              </a:solidFill>
              <a:effectLst/>
            </a:rPr>
            <a:t>unique et </a:t>
          </a:r>
          <a:r>
            <a:rPr lang="en-GB" noProof="0" dirty="0">
              <a:solidFill>
                <a:schemeClr val="tx1"/>
              </a:solidFill>
            </a:rPr>
            <a:t>innovante</a:t>
          </a:r>
          <a:r>
            <a:rPr lang="en-GB" b="0" i="0" noProof="0" dirty="0">
              <a:solidFill>
                <a:schemeClr val="bg1"/>
              </a:solidFill>
              <a:effectLst/>
            </a:rPr>
            <a:t>. </a:t>
          </a:r>
          <a:endParaRPr lang="en-GB" noProof="0" dirty="0">
            <a:solidFill>
              <a:schemeClr val="bg1"/>
            </a:solidFill>
          </a:endParaRPr>
        </a:p>
      </dgm:t>
    </dgm:pt>
    <dgm:pt modelId="{0879372A-A29B-4BD9-90BF-7170BE7E009E}" type="parTrans" cxnId="{F75D5E1F-4FCD-4A46-B3BF-7D079E161FED}">
      <dgm:prSet/>
      <dgm:spPr/>
      <dgm:t>
        <a:bodyPr/>
        <a:lstStyle/>
        <a:p>
          <a:endParaRPr lang="en-GB"/>
        </a:p>
      </dgm:t>
    </dgm:pt>
    <dgm:pt modelId="{83F882E7-6EF3-4DB8-BA27-10CA7385757C}" type="sibTrans" cxnId="{F75D5E1F-4FCD-4A46-B3BF-7D079E161FED}">
      <dgm:prSet/>
      <dgm:spPr/>
      <dgm:t>
        <a:bodyPr/>
        <a:lstStyle/>
        <a:p>
          <a:endParaRPr lang="en-GB"/>
        </a:p>
      </dgm:t>
    </dgm:pt>
    <dgm:pt modelId="{34A958EC-CEBD-4B85-828A-6FA63F17D887}">
      <dgm:prSet phldrT="[Tekst]"/>
      <dgm:spPr>
        <a:solidFill>
          <a:srgbClr val="B6D1E1"/>
        </a:solidFill>
      </dgm:spPr>
      <dgm:t>
        <a:bodyPr/>
        <a:lstStyle/>
        <a:p>
          <a:endParaRPr lang="pl-PL" b="1" i="0" noProof="0" dirty="0">
            <a:solidFill>
              <a:schemeClr val="bg1"/>
            </a:solidFill>
            <a:effectLst/>
          </a:endParaRPr>
        </a:p>
        <a:p>
          <a:r>
            <a:rPr lang="en-GB" b="1" i="0" noProof="0" dirty="0">
              <a:solidFill>
                <a:schemeClr val="tx1"/>
              </a:solidFill>
              <a:effectLst/>
            </a:rPr>
            <a:t>Les réfugiés </a:t>
          </a:r>
          <a:r>
            <a:rPr lang="en-GB" b="0" i="0" noProof="0" dirty="0">
              <a:solidFill>
                <a:schemeClr val="tx1"/>
              </a:solidFill>
              <a:effectLst/>
            </a:rPr>
            <a:t>arrivent en terre inconnue, non seulement à la recherche d'une vie plus sûre, mais aussi dans l'espoir d'avoir un impact et d'apporter une contribution. </a:t>
          </a:r>
          <a:endParaRPr lang="en-GB" noProof="0" dirty="0">
            <a:solidFill>
              <a:schemeClr val="tx1"/>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dgm:spPr>
    </dgm:pt>
    <dgm:pt modelId="{A9F6983E-0174-4EF9-979B-C2786CF12364}" type="pres">
      <dgm:prSet presAssocID="{C2E75115-26CA-406B-862D-67782D2D5A8D}" presName="sibTrans" presStyleLbl="sibTrans2D1" presStyleIdx="0" presStyleCnt="0"/>
      <dgm:spPr/>
    </dgm:pt>
    <dgm:pt modelId="{829C5759-3210-4F40-9E56-95BC67B39BBC}" type="pres">
      <dgm:prSet presAssocID="{B4816C24-DE42-4336-898F-C29DE353E615}" presName="compNode" presStyleCnt="0"/>
      <dgm:spPr/>
    </dgm:pt>
    <dgm:pt modelId="{02AA4BC8-29D5-4D64-B35D-3AB4564000A4}" type="pres">
      <dgm:prSet presAssocID="{B4816C24-DE42-4336-898F-C29DE353E615}" presName="node" presStyleLbl="node1" presStyleIdx="1" presStyleCnt="3">
        <dgm:presLayoutVars>
          <dgm:bulletEnabled val="1"/>
        </dgm:presLayoutVars>
      </dgm:prSet>
      <dgm:spPr/>
    </dgm:pt>
    <dgm:pt modelId="{4BD8D447-87FA-4066-BE37-8EAE3C328FB1}" type="pres">
      <dgm:prSet presAssocID="{B4816C24-DE42-4336-898F-C29DE353E615}" presName="invisiNode" presStyleLbl="node1" presStyleIdx="1" presStyleCnt="3"/>
      <dgm:spPr/>
    </dgm:pt>
    <dgm:pt modelId="{15DE5D82-547F-48CC-9EFF-0E74B92C4B1C}" type="pres">
      <dgm:prSet presAssocID="{B4816C24-DE42-4336-898F-C29DE353E615}"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dgm:spPr>
    </dgm:pt>
    <dgm:pt modelId="{24EAB3E5-4546-4852-AD4F-041A40A85D2B}" type="pres">
      <dgm:prSet presAssocID="{83F882E7-6EF3-4DB8-BA27-10CA738575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LinFactNeighborX="377" custLinFactNeighborY="0">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dgm:spPr>
    </dgm:pt>
  </dgm:ptLst>
  <dgm:cxnLst>
    <dgm:cxn modelId="{1A1BAD07-066F-4CE1-8FF3-CBCFAF3EAC6D}" type="presOf" srcId="{83F882E7-6EF3-4DB8-BA27-10CA7385757C}" destId="{24EAB3E5-4546-4852-AD4F-041A40A85D2B}" srcOrd="0" destOrd="0" presId="urn:microsoft.com/office/officeart/2005/8/layout/pList2"/>
    <dgm:cxn modelId="{DFD5251B-9EBE-45DE-9170-0C9C532E68D5}" type="presOf" srcId="{49B93A0F-8F20-433C-A7B9-568B0FFE628A}" destId="{9AF50571-46C0-4024-B769-3A9B93730442}" srcOrd="0" destOrd="0" presId="urn:microsoft.com/office/officeart/2005/8/layout/pList2"/>
    <dgm:cxn modelId="{F75D5E1F-4FCD-4A46-B3BF-7D079E161FED}" srcId="{EF189628-5B2E-4931-9E1A-6BAD9358AF06}" destId="{B4816C24-DE42-4336-898F-C29DE353E615}" srcOrd="1" destOrd="0" parTransId="{0879372A-A29B-4BD9-90BF-7170BE7E009E}" sibTransId="{83F882E7-6EF3-4DB8-BA27-10CA7385757C}"/>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3342AE8A-2EB8-49B6-9ABE-28F7C3EB1325}" type="presOf" srcId="{B4816C24-DE42-4336-898F-C29DE353E615}" destId="{02AA4BC8-29D5-4D64-B35D-3AB4564000A4}"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6D718087-7767-4F4D-99D3-44BE2572BA49}" type="presParOf" srcId="{392187FC-D56A-4C7E-9FD2-8E76E09D86F8}" destId="{829C5759-3210-4F40-9E56-95BC67B39BBC}" srcOrd="2" destOrd="0" presId="urn:microsoft.com/office/officeart/2005/8/layout/pList2"/>
    <dgm:cxn modelId="{F1C2236A-F16F-401A-A142-EC7240A1764D}" type="presParOf" srcId="{829C5759-3210-4F40-9E56-95BC67B39BBC}" destId="{02AA4BC8-29D5-4D64-B35D-3AB4564000A4}" srcOrd="0" destOrd="0" presId="urn:microsoft.com/office/officeart/2005/8/layout/pList2"/>
    <dgm:cxn modelId="{A7271096-1F1B-4F0F-B8C3-C8F1AAEF9DAA}" type="presParOf" srcId="{829C5759-3210-4F40-9E56-95BC67B39BBC}" destId="{4BD8D447-87FA-4066-BE37-8EAE3C328FB1}" srcOrd="1" destOrd="0" presId="urn:microsoft.com/office/officeart/2005/8/layout/pList2"/>
    <dgm:cxn modelId="{92B4086A-CCED-4F4C-AB57-03E1CD5FEF66}" type="presParOf" srcId="{829C5759-3210-4F40-9E56-95BC67B39BBC}" destId="{15DE5D82-547F-48CC-9EFF-0E74B92C4B1C}" srcOrd="2" destOrd="0" presId="urn:microsoft.com/office/officeart/2005/8/layout/pList2"/>
    <dgm:cxn modelId="{5E520004-75E7-4C79-A504-E4608B1221BF}" type="presParOf" srcId="{392187FC-D56A-4C7E-9FD2-8E76E09D86F8}" destId="{24EAB3E5-4546-4852-AD4F-041A40A85D2B}"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en-GB" b="1" noProof="0" dirty="0"/>
            <a:t>1. Vous </a:t>
          </a:r>
          <a:r>
            <a:rPr lang="en-GB" b="1" noProof="0" dirty="0" err="1"/>
            <a:t>êtes</a:t>
          </a:r>
          <a:r>
            <a:rPr lang="en-GB" b="1" noProof="0" dirty="0"/>
            <a:t> forte et adaptable</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en-GB" b="1" noProof="0" dirty="0"/>
            <a:t>2. Vous comprenez les gens</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en-GB" b="1" noProof="0" dirty="0"/>
            <a:t>3. Vous </a:t>
          </a:r>
          <a:r>
            <a:rPr lang="en-GB" b="1" noProof="0" dirty="0" err="1"/>
            <a:t>êtes</a:t>
          </a:r>
          <a:r>
            <a:rPr lang="en-GB" b="1" noProof="0" dirty="0"/>
            <a:t> </a:t>
          </a:r>
          <a:r>
            <a:rPr lang="en-GB" b="1" noProof="0" dirty="0" err="1"/>
            <a:t>une</a:t>
          </a:r>
          <a:r>
            <a:rPr lang="en-GB" b="1" noProof="0" dirty="0"/>
            <a:t> </a:t>
          </a:r>
          <a:r>
            <a:rPr lang="en-GB" b="1" noProof="0" dirty="0" err="1"/>
            <a:t>excellente</a:t>
          </a:r>
          <a:r>
            <a:rPr lang="en-GB" b="1" noProof="0" dirty="0"/>
            <a:t> </a:t>
          </a:r>
          <a:r>
            <a:rPr lang="en-GB" b="1" noProof="0" dirty="0" err="1"/>
            <a:t>communicatrice</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en-GB" noProof="0" dirty="0"/>
            <a:t>Faire face au changement et trouver des solutions fait déjà partie de votre quotidien. Ce sont des compétences essentielles pour gérer une entreprise.</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en-GB" noProof="0" dirty="0"/>
            <a:t>De nombreuses femmes migrantes ont une forte conscience sociale. Vous sentez souvent ce dont les autres ont besoin et vous savez comment entrer en contact avec eux. C'est le cœur d'une bonne entreprise.</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en-GB" noProof="0" dirty="0"/>
            <a:t>Pas seulement avec des mots, mais en écoutant, en faisant preuve d'empathie et en faisant en sorte que les gens se sentent compris. Les clients y attachent plus d'importance que vous ne le pensez.</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CE89-3897-4BEC-9B33-BD94111F67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6ADDBAC-EABB-499A-80CC-55D17AE09044}">
      <dgm:prSet phldrT="[Tekst]"/>
      <dgm:spPr>
        <a:solidFill>
          <a:srgbClr val="84BFA4"/>
        </a:solidFill>
      </dgm:spPr>
      <dgm:t>
        <a:bodyPr/>
        <a:lstStyle/>
        <a:p>
          <a:r>
            <a:rPr lang="en-GB" b="1" noProof="0" dirty="0"/>
            <a:t>4. Vous </a:t>
          </a:r>
          <a:r>
            <a:rPr lang="en-GB" b="1" noProof="0" dirty="0" err="1"/>
            <a:t>êtes</a:t>
          </a:r>
          <a:r>
            <a:rPr lang="en-GB" b="1" noProof="0" dirty="0"/>
            <a:t> </a:t>
          </a:r>
          <a:r>
            <a:rPr lang="en-GB" b="1" noProof="0" dirty="0" err="1"/>
            <a:t>prévoyante</a:t>
          </a:r>
          <a:endParaRPr lang="en-GB" noProof="0" dirty="0"/>
        </a:p>
      </dgm:t>
    </dgm:pt>
    <dgm:pt modelId="{81CE008E-80B8-4219-82E5-B2CF00158C0E}" type="parTrans" cxnId="{60DAB11D-B51E-40D5-A23B-2B99E790BB03}">
      <dgm:prSet/>
      <dgm:spPr/>
      <dgm:t>
        <a:bodyPr/>
        <a:lstStyle/>
        <a:p>
          <a:endParaRPr lang="en-GB"/>
        </a:p>
      </dgm:t>
    </dgm:pt>
    <dgm:pt modelId="{D0EA0BC6-86C7-4B07-8A86-7E1B58DE2BBC}" type="sibTrans" cxnId="{60DAB11D-B51E-40D5-A23B-2B99E790BB03}">
      <dgm:prSet/>
      <dgm:spPr/>
      <dgm:t>
        <a:bodyPr/>
        <a:lstStyle/>
        <a:p>
          <a:endParaRPr lang="en-GB"/>
        </a:p>
      </dgm:t>
    </dgm:pt>
    <dgm:pt modelId="{E3991712-9B73-4630-9C84-17880989D459}">
      <dgm:prSet phldrT="[Tekst]"/>
      <dgm:spPr>
        <a:solidFill>
          <a:srgbClr val="84BFA4"/>
        </a:solidFill>
      </dgm:spPr>
      <dgm:t>
        <a:bodyPr/>
        <a:lstStyle/>
        <a:p>
          <a:r>
            <a:rPr lang="en-GB" b="1" noProof="0" dirty="0"/>
            <a:t>5. Vous soutenez les autres</a:t>
          </a:r>
          <a:endParaRPr lang="en-GB" noProof="0" dirty="0"/>
        </a:p>
      </dgm:t>
    </dgm:pt>
    <dgm:pt modelId="{DF2F14E5-5678-4822-8151-6006EAABB8F0}" type="parTrans" cxnId="{3D118127-D947-4E98-A748-DE9631F58FBD}">
      <dgm:prSet/>
      <dgm:spPr/>
      <dgm:t>
        <a:bodyPr/>
        <a:lstStyle/>
        <a:p>
          <a:endParaRPr lang="en-GB"/>
        </a:p>
      </dgm:t>
    </dgm:pt>
    <dgm:pt modelId="{332473FA-F952-4C34-A96A-E3B79A74BA89}" type="sibTrans" cxnId="{3D118127-D947-4E98-A748-DE9631F58FBD}">
      <dgm:prSet/>
      <dgm:spPr/>
      <dgm:t>
        <a:bodyPr/>
        <a:lstStyle/>
        <a:p>
          <a:endParaRPr lang="en-GB"/>
        </a:p>
      </dgm:t>
    </dgm:pt>
    <dgm:pt modelId="{EE463240-844C-40D6-8D1B-C36FDC04EDBE}">
      <dgm:prSet phldrT="[Tekst]"/>
      <dgm:spPr>
        <a:solidFill>
          <a:srgbClr val="84BFA4"/>
        </a:solidFill>
      </dgm:spPr>
      <dgm:t>
        <a:bodyPr/>
        <a:lstStyle/>
        <a:p>
          <a:r>
            <a:rPr lang="en-GB" b="1" noProof="0" dirty="0"/>
            <a:t>6. Vous </a:t>
          </a:r>
          <a:r>
            <a:rPr lang="en-GB" b="1" noProof="0" dirty="0" err="1"/>
            <a:t>êtes</a:t>
          </a:r>
          <a:r>
            <a:rPr lang="en-GB" b="1" noProof="0" dirty="0"/>
            <a:t> </a:t>
          </a:r>
          <a:r>
            <a:rPr lang="en-GB" b="1" noProof="0" dirty="0" err="1"/>
            <a:t>créative</a:t>
          </a:r>
          <a:r>
            <a:rPr lang="en-GB" b="1" noProof="0" dirty="0"/>
            <a:t> !</a:t>
          </a:r>
          <a:endParaRPr lang="en-GB" noProof="0" dirty="0"/>
        </a:p>
      </dgm:t>
    </dgm:pt>
    <dgm:pt modelId="{DD86155D-F5F1-4348-9321-6ED29620DD07}" type="parTrans" cxnId="{382966D7-13C5-41D7-AEE9-FB1EFA21CC6C}">
      <dgm:prSet/>
      <dgm:spPr/>
      <dgm:t>
        <a:bodyPr/>
        <a:lstStyle/>
        <a:p>
          <a:endParaRPr lang="en-GB"/>
        </a:p>
      </dgm:t>
    </dgm:pt>
    <dgm:pt modelId="{A3F2F36D-2910-480D-9474-7E31291043F2}" type="sibTrans" cxnId="{382966D7-13C5-41D7-AEE9-FB1EFA21CC6C}">
      <dgm:prSet/>
      <dgm:spPr/>
      <dgm:t>
        <a:bodyPr/>
        <a:lstStyle/>
        <a:p>
          <a:endParaRPr lang="en-GB"/>
        </a:p>
      </dgm:t>
    </dgm:pt>
    <dgm:pt modelId="{E6CCF5D2-BDCA-4510-B97B-121CEAD9327C}">
      <dgm:prSet/>
      <dgm:spPr/>
      <dgm:t>
        <a:bodyPr/>
        <a:lstStyle/>
        <a:p>
          <a:pPr marL="0" indent="0">
            <a:buClr>
              <a:srgbClr val="B6D1E1"/>
            </a:buClr>
            <a:buNone/>
          </a:pPr>
          <a:r>
            <a:rPr lang="en-GB" noProof="0" dirty="0"/>
            <a:t>Vous avez dû planifier votre avenir et celui de votre famille. Cet état d'esprit tourné vers l'avenir vous aide à repérer les opportunités et à éviter les risques.</a:t>
          </a:r>
        </a:p>
      </dgm:t>
    </dgm:pt>
    <dgm:pt modelId="{F41EB57D-71BD-48F4-BE19-A02EC09A7053}" type="parTrans" cxnId="{9D631582-D824-4D25-8C9A-9DC08A26CBCF}">
      <dgm:prSet/>
      <dgm:spPr/>
      <dgm:t>
        <a:bodyPr/>
        <a:lstStyle/>
        <a:p>
          <a:endParaRPr lang="en-GB"/>
        </a:p>
      </dgm:t>
    </dgm:pt>
    <dgm:pt modelId="{202C9A8E-7940-4135-B3D8-2E5B754F0811}" type="sibTrans" cxnId="{9D631582-D824-4D25-8C9A-9DC08A26CBCF}">
      <dgm:prSet/>
      <dgm:spPr/>
      <dgm:t>
        <a:bodyPr/>
        <a:lstStyle/>
        <a:p>
          <a:endParaRPr lang="en-GB"/>
        </a:p>
      </dgm:t>
    </dgm:pt>
    <dgm:pt modelId="{58731DAB-BFA9-4AEC-91E1-DDB1453DA72C}">
      <dgm:prSet/>
      <dgm:spPr/>
      <dgm:t>
        <a:bodyPr/>
        <a:lstStyle/>
        <a:p>
          <a:pPr marL="0" indent="0">
            <a:buClr>
              <a:srgbClr val="B6D1E1"/>
            </a:buClr>
            <a:buNone/>
          </a:pPr>
          <a:r>
            <a:rPr lang="en-GB" noProof="0" dirty="0"/>
            <a:t>Les femmes travaillent généralement bien ensemble. Lorsqu'une femme s'élève, nous nous élevons toutes. C'est l'esprit de la communauté et de la collaboration.</a:t>
          </a:r>
        </a:p>
      </dgm:t>
    </dgm:pt>
    <dgm:pt modelId="{01613EB8-5B6B-4D67-9E54-645EF8B63D00}" type="parTrans" cxnId="{C1EA359E-3B14-4E44-95B8-FE90734EF9D5}">
      <dgm:prSet/>
      <dgm:spPr/>
      <dgm:t>
        <a:bodyPr/>
        <a:lstStyle/>
        <a:p>
          <a:endParaRPr lang="en-GB"/>
        </a:p>
      </dgm:t>
    </dgm:pt>
    <dgm:pt modelId="{165897DC-0ECA-457A-9988-96E68AF11125}" type="sibTrans" cxnId="{C1EA359E-3B14-4E44-95B8-FE90734EF9D5}">
      <dgm:prSet/>
      <dgm:spPr/>
      <dgm:t>
        <a:bodyPr/>
        <a:lstStyle/>
        <a:p>
          <a:endParaRPr lang="en-GB"/>
        </a:p>
      </dgm:t>
    </dgm:pt>
    <dgm:pt modelId="{CA03B3AB-58D2-49E1-A674-DC8908CCD965}">
      <dgm:prSet/>
      <dgm:spPr/>
      <dgm:t>
        <a:bodyPr/>
        <a:lstStyle/>
        <a:p>
          <a:pPr marL="0" indent="0">
            <a:buNone/>
          </a:pPr>
          <a:r>
            <a:rPr lang="en-GB" noProof="0" dirty="0"/>
            <a:t>Qu'il s'agisse de cuisiner, de résoudre des problèmes ou de tirer le meilleur parti de ce que vous avez, la créativité se manifeste sous de nombreuses formes. C'est aussi le point de départ de nombreuses entreprises prospères.</a:t>
          </a:r>
        </a:p>
      </dgm:t>
    </dgm:pt>
    <dgm:pt modelId="{EC399B15-3C62-43E3-AFE4-3C30BF45A3A1}" type="parTrans" cxnId="{87A37CCE-8970-492D-8381-BF74024574DA}">
      <dgm:prSet/>
      <dgm:spPr/>
      <dgm:t>
        <a:bodyPr/>
        <a:lstStyle/>
        <a:p>
          <a:endParaRPr lang="en-GB"/>
        </a:p>
      </dgm:t>
    </dgm:pt>
    <dgm:pt modelId="{40C6FFF9-3C78-4060-9E74-1ADE20CB01F2}" type="sibTrans" cxnId="{87A37CCE-8970-492D-8381-BF74024574DA}">
      <dgm:prSet/>
      <dgm:spPr/>
      <dgm:t>
        <a:bodyPr/>
        <a:lstStyle/>
        <a:p>
          <a:endParaRPr lang="en-GB"/>
        </a:p>
      </dgm:t>
    </dgm:pt>
    <dgm:pt modelId="{05100A5F-4979-480D-ABED-0A56C9C4EAC4}" type="pres">
      <dgm:prSet presAssocID="{81E7CE89-3897-4BEC-9B33-BD94111F6727}" presName="linear" presStyleCnt="0">
        <dgm:presLayoutVars>
          <dgm:dir/>
          <dgm:animLvl val="lvl"/>
          <dgm:resizeHandles val="exact"/>
        </dgm:presLayoutVars>
      </dgm:prSet>
      <dgm:spPr/>
    </dgm:pt>
    <dgm:pt modelId="{39908C87-AE98-43B5-9638-77D315566661}" type="pres">
      <dgm:prSet presAssocID="{16ADDBAC-EABB-499A-80CC-55D17AE09044}" presName="parentLin" presStyleCnt="0"/>
      <dgm:spPr/>
    </dgm:pt>
    <dgm:pt modelId="{D1C73A11-B08B-47EA-9F42-9A81E1C28191}" type="pres">
      <dgm:prSet presAssocID="{16ADDBAC-EABB-499A-80CC-55D17AE09044}" presName="parentLeftMargin" presStyleLbl="node1" presStyleIdx="0" presStyleCnt="3"/>
      <dgm:spPr/>
    </dgm:pt>
    <dgm:pt modelId="{372FD4C0-DA54-4433-9802-F6873F2BC7E8}" type="pres">
      <dgm:prSet presAssocID="{16ADDBAC-EABB-499A-80CC-55D17AE09044}" presName="parentText" presStyleLbl="node1" presStyleIdx="0" presStyleCnt="3">
        <dgm:presLayoutVars>
          <dgm:chMax val="0"/>
          <dgm:bulletEnabled val="1"/>
        </dgm:presLayoutVars>
      </dgm:prSet>
      <dgm:spPr/>
    </dgm:pt>
    <dgm:pt modelId="{77463CC9-D337-47E7-9400-39B96F73F22C}" type="pres">
      <dgm:prSet presAssocID="{16ADDBAC-EABB-499A-80CC-55D17AE09044}" presName="negativeSpace" presStyleCnt="0"/>
      <dgm:spPr/>
    </dgm:pt>
    <dgm:pt modelId="{563B5152-5BC2-404C-9FDD-A66FC9696496}" type="pres">
      <dgm:prSet presAssocID="{16ADDBAC-EABB-499A-80CC-55D17AE09044}" presName="childText" presStyleLbl="conFgAcc1" presStyleIdx="0" presStyleCnt="3">
        <dgm:presLayoutVars>
          <dgm:bulletEnabled val="1"/>
        </dgm:presLayoutVars>
      </dgm:prSet>
      <dgm:spPr/>
    </dgm:pt>
    <dgm:pt modelId="{3C96AB9F-AD96-4474-B9FA-933BB06009CC}" type="pres">
      <dgm:prSet presAssocID="{D0EA0BC6-86C7-4B07-8A86-7E1B58DE2BBC}" presName="spaceBetweenRectangles" presStyleCnt="0"/>
      <dgm:spPr/>
    </dgm:pt>
    <dgm:pt modelId="{8270C83C-0CC9-4398-BA94-F0A63744A452}" type="pres">
      <dgm:prSet presAssocID="{E3991712-9B73-4630-9C84-17880989D459}" presName="parentLin" presStyleCnt="0"/>
      <dgm:spPr/>
    </dgm:pt>
    <dgm:pt modelId="{C0437A3F-7C21-462C-A248-A010F312626A}" type="pres">
      <dgm:prSet presAssocID="{E3991712-9B73-4630-9C84-17880989D459}" presName="parentLeftMargin" presStyleLbl="node1" presStyleIdx="0" presStyleCnt="3"/>
      <dgm:spPr/>
    </dgm:pt>
    <dgm:pt modelId="{88FD4CB4-BEF1-4924-BE8F-C69454665D02}" type="pres">
      <dgm:prSet presAssocID="{E3991712-9B73-4630-9C84-17880989D459}" presName="parentText" presStyleLbl="node1" presStyleIdx="1" presStyleCnt="3">
        <dgm:presLayoutVars>
          <dgm:chMax val="0"/>
          <dgm:bulletEnabled val="1"/>
        </dgm:presLayoutVars>
      </dgm:prSet>
      <dgm:spPr/>
    </dgm:pt>
    <dgm:pt modelId="{7045D7BA-8837-444C-A0BD-BD0498115079}" type="pres">
      <dgm:prSet presAssocID="{E3991712-9B73-4630-9C84-17880989D459}" presName="negativeSpace" presStyleCnt="0"/>
      <dgm:spPr/>
    </dgm:pt>
    <dgm:pt modelId="{7CD521E7-ADE8-4A2E-A784-669FA1FAC42F}" type="pres">
      <dgm:prSet presAssocID="{E3991712-9B73-4630-9C84-17880989D459}" presName="childText" presStyleLbl="conFgAcc1" presStyleIdx="1" presStyleCnt="3">
        <dgm:presLayoutVars>
          <dgm:bulletEnabled val="1"/>
        </dgm:presLayoutVars>
      </dgm:prSet>
      <dgm:spPr/>
    </dgm:pt>
    <dgm:pt modelId="{DE68200A-06A9-4C2B-ADBE-BFF3733C7E4D}" type="pres">
      <dgm:prSet presAssocID="{332473FA-F952-4C34-A96A-E3B79A74BA89}" presName="spaceBetweenRectangles" presStyleCnt="0"/>
      <dgm:spPr/>
    </dgm:pt>
    <dgm:pt modelId="{77A57F3F-3F92-4AAF-A6F3-F7E4C8D70640}" type="pres">
      <dgm:prSet presAssocID="{EE463240-844C-40D6-8D1B-C36FDC04EDBE}" presName="parentLin" presStyleCnt="0"/>
      <dgm:spPr/>
    </dgm:pt>
    <dgm:pt modelId="{7B2E82A9-9155-4921-866A-14EF159C791F}" type="pres">
      <dgm:prSet presAssocID="{EE463240-844C-40D6-8D1B-C36FDC04EDBE}" presName="parentLeftMargin" presStyleLbl="node1" presStyleIdx="1" presStyleCnt="3"/>
      <dgm:spPr/>
    </dgm:pt>
    <dgm:pt modelId="{C70FB613-EE2D-4704-A9C3-38FA4DCE28DD}" type="pres">
      <dgm:prSet presAssocID="{EE463240-844C-40D6-8D1B-C36FDC04EDBE}" presName="parentText" presStyleLbl="node1" presStyleIdx="2" presStyleCnt="3">
        <dgm:presLayoutVars>
          <dgm:chMax val="0"/>
          <dgm:bulletEnabled val="1"/>
        </dgm:presLayoutVars>
      </dgm:prSet>
      <dgm:spPr/>
    </dgm:pt>
    <dgm:pt modelId="{424AFFE3-BC48-4DC4-B3AF-9B17FE524643}" type="pres">
      <dgm:prSet presAssocID="{EE463240-844C-40D6-8D1B-C36FDC04EDBE}" presName="negativeSpace" presStyleCnt="0"/>
      <dgm:spPr/>
    </dgm:pt>
    <dgm:pt modelId="{33EBC69A-9187-4A91-9DE6-425AB5D64609}" type="pres">
      <dgm:prSet presAssocID="{EE463240-844C-40D6-8D1B-C36FDC04EDBE}" presName="childText" presStyleLbl="conFgAcc1" presStyleIdx="2" presStyleCnt="3">
        <dgm:presLayoutVars>
          <dgm:bulletEnabled val="1"/>
        </dgm:presLayoutVars>
      </dgm:prSet>
      <dgm:spPr/>
    </dgm:pt>
  </dgm:ptLst>
  <dgm:cxnLst>
    <dgm:cxn modelId="{61C85002-E16B-45A3-9F1B-5CCC9099DA76}" type="presOf" srcId="{81E7CE89-3897-4BEC-9B33-BD94111F6727}" destId="{05100A5F-4979-480D-ABED-0A56C9C4EAC4}" srcOrd="0" destOrd="0" presId="urn:microsoft.com/office/officeart/2005/8/layout/list1"/>
    <dgm:cxn modelId="{60DAB11D-B51E-40D5-A23B-2B99E790BB03}" srcId="{81E7CE89-3897-4BEC-9B33-BD94111F6727}" destId="{16ADDBAC-EABB-499A-80CC-55D17AE09044}" srcOrd="0" destOrd="0" parTransId="{81CE008E-80B8-4219-82E5-B2CF00158C0E}" sibTransId="{D0EA0BC6-86C7-4B07-8A86-7E1B58DE2BBC}"/>
    <dgm:cxn modelId="{3D118127-D947-4E98-A748-DE9631F58FBD}" srcId="{81E7CE89-3897-4BEC-9B33-BD94111F6727}" destId="{E3991712-9B73-4630-9C84-17880989D459}" srcOrd="1" destOrd="0" parTransId="{DF2F14E5-5678-4822-8151-6006EAABB8F0}" sibTransId="{332473FA-F952-4C34-A96A-E3B79A74BA89}"/>
    <dgm:cxn modelId="{61AD6C35-C673-40A4-A5BC-CCC9C43BC05C}" type="presOf" srcId="{E3991712-9B73-4630-9C84-17880989D459}" destId="{C0437A3F-7C21-462C-A248-A010F312626A}" srcOrd="0" destOrd="0" presId="urn:microsoft.com/office/officeart/2005/8/layout/list1"/>
    <dgm:cxn modelId="{466BC93F-B989-41EF-B99C-BC809FD13AD7}" type="presOf" srcId="{CA03B3AB-58D2-49E1-A674-DC8908CCD965}" destId="{33EBC69A-9187-4A91-9DE6-425AB5D64609}" srcOrd="0" destOrd="0" presId="urn:microsoft.com/office/officeart/2005/8/layout/list1"/>
    <dgm:cxn modelId="{9D631582-D824-4D25-8C9A-9DC08A26CBCF}" srcId="{16ADDBAC-EABB-499A-80CC-55D17AE09044}" destId="{E6CCF5D2-BDCA-4510-B97B-121CEAD9327C}" srcOrd="0" destOrd="0" parTransId="{F41EB57D-71BD-48F4-BE19-A02EC09A7053}" sibTransId="{202C9A8E-7940-4135-B3D8-2E5B754F0811}"/>
    <dgm:cxn modelId="{6E25E184-33D4-44F4-A0F9-46E6E14F0201}" type="presOf" srcId="{EE463240-844C-40D6-8D1B-C36FDC04EDBE}" destId="{C70FB613-EE2D-4704-A9C3-38FA4DCE28DD}" srcOrd="1" destOrd="0" presId="urn:microsoft.com/office/officeart/2005/8/layout/list1"/>
    <dgm:cxn modelId="{BF53A695-4733-456B-B4C2-898B59C1EB76}" type="presOf" srcId="{E6CCF5D2-BDCA-4510-B97B-121CEAD9327C}" destId="{563B5152-5BC2-404C-9FDD-A66FC9696496}" srcOrd="0" destOrd="0" presId="urn:microsoft.com/office/officeart/2005/8/layout/list1"/>
    <dgm:cxn modelId="{DC730697-2394-4532-8540-C5996FD71E71}" type="presOf" srcId="{16ADDBAC-EABB-499A-80CC-55D17AE09044}" destId="{D1C73A11-B08B-47EA-9F42-9A81E1C28191}" srcOrd="0" destOrd="0" presId="urn:microsoft.com/office/officeart/2005/8/layout/list1"/>
    <dgm:cxn modelId="{35E4CF9B-E4C8-40C0-B8B5-DCD9FD2BF36F}" type="presOf" srcId="{EE463240-844C-40D6-8D1B-C36FDC04EDBE}" destId="{7B2E82A9-9155-4921-866A-14EF159C791F}" srcOrd="0" destOrd="0" presId="urn:microsoft.com/office/officeart/2005/8/layout/list1"/>
    <dgm:cxn modelId="{C1EA359E-3B14-4E44-95B8-FE90734EF9D5}" srcId="{E3991712-9B73-4630-9C84-17880989D459}" destId="{58731DAB-BFA9-4AEC-91E1-DDB1453DA72C}" srcOrd="0" destOrd="0" parTransId="{01613EB8-5B6B-4D67-9E54-645EF8B63D00}" sibTransId="{165897DC-0ECA-457A-9988-96E68AF11125}"/>
    <dgm:cxn modelId="{EAD454BC-7211-449A-B0B7-80F380644A1B}" type="presOf" srcId="{16ADDBAC-EABB-499A-80CC-55D17AE09044}" destId="{372FD4C0-DA54-4433-9802-F6873F2BC7E8}" srcOrd="1" destOrd="0" presId="urn:microsoft.com/office/officeart/2005/8/layout/list1"/>
    <dgm:cxn modelId="{7CE2A1CD-C942-4BC9-BC31-EE890A8A5F01}" type="presOf" srcId="{E3991712-9B73-4630-9C84-17880989D459}" destId="{88FD4CB4-BEF1-4924-BE8F-C69454665D02}" srcOrd="1" destOrd="0" presId="urn:microsoft.com/office/officeart/2005/8/layout/list1"/>
    <dgm:cxn modelId="{87A37CCE-8970-492D-8381-BF74024574DA}" srcId="{EE463240-844C-40D6-8D1B-C36FDC04EDBE}" destId="{CA03B3AB-58D2-49E1-A674-DC8908CCD965}" srcOrd="0" destOrd="0" parTransId="{EC399B15-3C62-43E3-AFE4-3C30BF45A3A1}" sibTransId="{40C6FFF9-3C78-4060-9E74-1ADE20CB01F2}"/>
    <dgm:cxn modelId="{382966D7-13C5-41D7-AEE9-FB1EFA21CC6C}" srcId="{81E7CE89-3897-4BEC-9B33-BD94111F6727}" destId="{EE463240-844C-40D6-8D1B-C36FDC04EDBE}" srcOrd="2" destOrd="0" parTransId="{DD86155D-F5F1-4348-9321-6ED29620DD07}" sibTransId="{A3F2F36D-2910-480D-9474-7E31291043F2}"/>
    <dgm:cxn modelId="{C22F4FE4-B1D5-4D33-BEAA-711D69BDA0DB}" type="presOf" srcId="{58731DAB-BFA9-4AEC-91E1-DDB1453DA72C}" destId="{7CD521E7-ADE8-4A2E-A784-669FA1FAC42F}" srcOrd="0" destOrd="0" presId="urn:microsoft.com/office/officeart/2005/8/layout/list1"/>
    <dgm:cxn modelId="{53180509-E685-4E03-AAC2-D71ECDD04115}" type="presParOf" srcId="{05100A5F-4979-480D-ABED-0A56C9C4EAC4}" destId="{39908C87-AE98-43B5-9638-77D315566661}" srcOrd="0" destOrd="0" presId="urn:microsoft.com/office/officeart/2005/8/layout/list1"/>
    <dgm:cxn modelId="{8729484F-5FA2-495A-8DB1-7036D463728A}" type="presParOf" srcId="{39908C87-AE98-43B5-9638-77D315566661}" destId="{D1C73A11-B08B-47EA-9F42-9A81E1C28191}" srcOrd="0" destOrd="0" presId="urn:microsoft.com/office/officeart/2005/8/layout/list1"/>
    <dgm:cxn modelId="{804100DD-BD3E-4B56-8315-9F4820A898A4}" type="presParOf" srcId="{39908C87-AE98-43B5-9638-77D315566661}" destId="{372FD4C0-DA54-4433-9802-F6873F2BC7E8}" srcOrd="1" destOrd="0" presId="urn:microsoft.com/office/officeart/2005/8/layout/list1"/>
    <dgm:cxn modelId="{7A8BC623-932C-4732-B500-A362CDA94A85}" type="presParOf" srcId="{05100A5F-4979-480D-ABED-0A56C9C4EAC4}" destId="{77463CC9-D337-47E7-9400-39B96F73F22C}" srcOrd="1" destOrd="0" presId="urn:microsoft.com/office/officeart/2005/8/layout/list1"/>
    <dgm:cxn modelId="{636F8A0E-B9E0-47AE-8992-556F0B2CFE66}" type="presParOf" srcId="{05100A5F-4979-480D-ABED-0A56C9C4EAC4}" destId="{563B5152-5BC2-404C-9FDD-A66FC9696496}" srcOrd="2" destOrd="0" presId="urn:microsoft.com/office/officeart/2005/8/layout/list1"/>
    <dgm:cxn modelId="{94F0A00B-7FB1-438F-A114-DC3E7645E8E8}" type="presParOf" srcId="{05100A5F-4979-480D-ABED-0A56C9C4EAC4}" destId="{3C96AB9F-AD96-4474-B9FA-933BB06009CC}" srcOrd="3" destOrd="0" presId="urn:microsoft.com/office/officeart/2005/8/layout/list1"/>
    <dgm:cxn modelId="{D5F8E7C8-AC2D-493E-A854-4A333BD3ECC9}" type="presParOf" srcId="{05100A5F-4979-480D-ABED-0A56C9C4EAC4}" destId="{8270C83C-0CC9-4398-BA94-F0A63744A452}" srcOrd="4" destOrd="0" presId="urn:microsoft.com/office/officeart/2005/8/layout/list1"/>
    <dgm:cxn modelId="{5ADEC949-C2C9-4A4E-AC8E-30D761C76643}" type="presParOf" srcId="{8270C83C-0CC9-4398-BA94-F0A63744A452}" destId="{C0437A3F-7C21-462C-A248-A010F312626A}" srcOrd="0" destOrd="0" presId="urn:microsoft.com/office/officeart/2005/8/layout/list1"/>
    <dgm:cxn modelId="{F260E318-5DE5-4E09-B8D3-270D2CA6F130}" type="presParOf" srcId="{8270C83C-0CC9-4398-BA94-F0A63744A452}" destId="{88FD4CB4-BEF1-4924-BE8F-C69454665D02}" srcOrd="1" destOrd="0" presId="urn:microsoft.com/office/officeart/2005/8/layout/list1"/>
    <dgm:cxn modelId="{ECC63DED-18FD-4136-9D0B-5881004D4A68}" type="presParOf" srcId="{05100A5F-4979-480D-ABED-0A56C9C4EAC4}" destId="{7045D7BA-8837-444C-A0BD-BD0498115079}" srcOrd="5" destOrd="0" presId="urn:microsoft.com/office/officeart/2005/8/layout/list1"/>
    <dgm:cxn modelId="{19928304-F65B-48A1-86D8-2700093B73CF}" type="presParOf" srcId="{05100A5F-4979-480D-ABED-0A56C9C4EAC4}" destId="{7CD521E7-ADE8-4A2E-A784-669FA1FAC42F}" srcOrd="6" destOrd="0" presId="urn:microsoft.com/office/officeart/2005/8/layout/list1"/>
    <dgm:cxn modelId="{8F82902A-76D2-445D-882E-FDF7E3F660EC}" type="presParOf" srcId="{05100A5F-4979-480D-ABED-0A56C9C4EAC4}" destId="{DE68200A-06A9-4C2B-ADBE-BFF3733C7E4D}" srcOrd="7" destOrd="0" presId="urn:microsoft.com/office/officeart/2005/8/layout/list1"/>
    <dgm:cxn modelId="{6E1C1403-7C93-4D25-8E75-D1DFE235A816}" type="presParOf" srcId="{05100A5F-4979-480D-ABED-0A56C9C4EAC4}" destId="{77A57F3F-3F92-4AAF-A6F3-F7E4C8D70640}" srcOrd="8" destOrd="0" presId="urn:microsoft.com/office/officeart/2005/8/layout/list1"/>
    <dgm:cxn modelId="{69BC405B-C150-469E-891C-E32AF4643F83}" type="presParOf" srcId="{77A57F3F-3F92-4AAF-A6F3-F7E4C8D70640}" destId="{7B2E82A9-9155-4921-866A-14EF159C791F}" srcOrd="0" destOrd="0" presId="urn:microsoft.com/office/officeart/2005/8/layout/list1"/>
    <dgm:cxn modelId="{24D642AC-1318-4610-9DD4-F7FFCC0EF93B}" type="presParOf" srcId="{77A57F3F-3F92-4AAF-A6F3-F7E4C8D70640}" destId="{C70FB613-EE2D-4704-A9C3-38FA4DCE28DD}" srcOrd="1" destOrd="0" presId="urn:microsoft.com/office/officeart/2005/8/layout/list1"/>
    <dgm:cxn modelId="{39FE2C52-3281-4FA0-91B3-34F925335B6A}" type="presParOf" srcId="{05100A5F-4979-480D-ABED-0A56C9C4EAC4}" destId="{424AFFE3-BC48-4DC4-B3AF-9B17FE524643}" srcOrd="9" destOrd="0" presId="urn:microsoft.com/office/officeart/2005/8/layout/list1"/>
    <dgm:cxn modelId="{9D324B37-3BB2-4FA6-8A2C-DED6DBC7883B}" type="presParOf" srcId="{05100A5F-4979-480D-ABED-0A56C9C4EAC4}" destId="{33EBC69A-9187-4A91-9DE6-425AB5D6460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en-GB" sz="3200" b="1" noProof="0" dirty="0"/>
            <a:t>Faire preuve de souplesse et résoudre les problèmes</a:t>
          </a:r>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a:buFont typeface="Arial" panose="020B0604020202020204" pitchFamily="34" charset="0"/>
            <a:buChar char="•"/>
          </a:pPr>
          <a:r>
            <a:rPr lang="en-GB" sz="2200" noProof="0" dirty="0"/>
            <a:t>Les choses ne se passent pas toujours comme prévu. Les entrepreneurs doivent trouver de nouvelles façons de résoudre les problèmes.
En tant que migrante, vous avez déjà appris à vous adapter à de nouveaux lieux, à de nouvelles langues et à de nouveaux systèmes. C'est une compétence très utile.</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en-GB" sz="3200" b="1" noProof="0" dirty="0"/>
            <a:t>Travailler dur et prendre des initiatives</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en-GB" sz="2200" noProof="0" dirty="0"/>
            <a:t>Commencer quelque chose de nouveau signifie faire des efforts et prendre des mesures. Vous avez peut-être l'habitude de travailler pour subvenir aux besoins de votre famille ou pour construire votre vie dans un nouveau pays. Cette même force vous permet d'avancer dans les affaires.</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custT="1"/>
      <dgm:spPr>
        <a:solidFill>
          <a:srgbClr val="B6D1E1"/>
        </a:solidFill>
        <a:ln>
          <a:noFill/>
        </a:ln>
      </dgm:spPr>
      <dgm:t>
        <a:bodyPr/>
        <a:lstStyle/>
        <a:p>
          <a:r>
            <a:rPr lang="en-GB" sz="3200" b="1" noProof="0" dirty="0"/>
            <a:t>Être créatif et trouver de nouvelles idées</a:t>
          </a:r>
          <a:endParaRPr lang="en-GB" sz="3200"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269875" indent="-269875">
            <a:buFont typeface="Arial" panose="020B0604020202020204" pitchFamily="34" charset="0"/>
            <a:buChar char="•"/>
          </a:pPr>
          <a:r>
            <a:rPr lang="en-GB" sz="2200" noProof="0" dirty="0"/>
            <a:t>La créativité consiste à trouver de nouvelles façons de faire quelque chose, comme cuisiner un repas à partir de quelques ingrédients ou se débrouiller seul lorsque les ressources sont limitées.</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custT="1"/>
      <dgm:spPr>
        <a:solidFill>
          <a:srgbClr val="B6D1E1"/>
        </a:solidFill>
        <a:ln>
          <a:noFill/>
        </a:ln>
      </dgm:spPr>
      <dgm:t>
        <a:bodyPr/>
        <a:lstStyle/>
        <a:p>
          <a:pPr>
            <a:buNone/>
          </a:pPr>
          <a:r>
            <a:rPr lang="en-GB" sz="3200" b="1" noProof="0" dirty="0"/>
            <a:t>Faire ce que l'on aime </a:t>
          </a:r>
          <a:endParaRPr lang="en-GB" sz="3200"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marL="228600" indent="-228600">
            <a:buFont typeface="Arial" panose="020B0604020202020204" pitchFamily="34" charset="0"/>
            <a:buChar char="•"/>
          </a:pPr>
          <a:r>
            <a:rPr lang="en-GB" sz="2200" noProof="0" dirty="0"/>
            <a:t>Il est plus facile de rester motivé lorsque l'on aime ce que l'on fait.</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51E23D0D-51B4-4857-B520-77CA9E60E8B7}">
      <dgm:prSet phldrT="[Tekst]" custT="1"/>
      <dgm:spPr/>
      <dgm:t>
        <a:bodyPr/>
        <a:lstStyle/>
        <a:p>
          <a:pPr marL="269875" indent="-269875">
            <a:buFont typeface="Arial" panose="020B0604020202020204" pitchFamily="34" charset="0"/>
            <a:buChar char="•"/>
          </a:pPr>
          <a:r>
            <a:rPr lang="en-GB" sz="2200" noProof="0" dirty="0"/>
            <a:t>De nombreuses entreprises prospères sont nées d'une simple idée ou d'une compétence que quelqu'un a transformée en quelque chose de spécial.</a:t>
          </a:r>
          <a:endParaRPr lang="en-GB" sz="2200" noProof="0" dirty="0">
            <a:solidFill>
              <a:schemeClr val="tx1"/>
            </a:solidFill>
          </a:endParaRPr>
        </a:p>
      </dgm:t>
    </dgm:pt>
    <dgm:pt modelId="{E0041FFD-B8BA-45B8-8081-4623634D1C15}" type="parTrans" cxnId="{26EC9B52-7428-4CB2-BFB8-FC8B0E79C7D2}">
      <dgm:prSet/>
      <dgm:spPr/>
      <dgm:t>
        <a:bodyPr/>
        <a:lstStyle/>
        <a:p>
          <a:endParaRPr lang="en-IE"/>
        </a:p>
      </dgm:t>
    </dgm:pt>
    <dgm:pt modelId="{E62ABD76-E74A-4075-9161-A125CD2B586B}" type="sibTrans" cxnId="{26EC9B52-7428-4CB2-BFB8-FC8B0E79C7D2}">
      <dgm:prSet/>
      <dgm:spPr/>
      <dgm:t>
        <a:bodyPr/>
        <a:lstStyle/>
        <a:p>
          <a:endParaRPr lang="en-IE"/>
        </a:p>
      </dgm:t>
    </dgm:pt>
    <dgm:pt modelId="{D21264FB-B29F-477E-AB6A-B5262998E986}">
      <dgm:prSet phldrT="[Tekst]" custT="1"/>
      <dgm:spPr/>
      <dgm:t>
        <a:bodyPr/>
        <a:lstStyle/>
        <a:p>
          <a:pPr marL="228600" indent="-228600">
            <a:buFont typeface="Arial" panose="020B0604020202020204" pitchFamily="34" charset="0"/>
            <a:buChar char="•"/>
          </a:pPr>
          <a:r>
            <a:rPr lang="en-GB" sz="2200" noProof="0" dirty="0"/>
            <a:t>Lorsque vous aimez cuisiner, enseigner ou aider les autres, les gens le ressentent. Cela renforce votre entreprise et lui donne plus de sens.</a:t>
          </a:r>
        </a:p>
      </dgm:t>
    </dgm:pt>
    <dgm:pt modelId="{E420E2F0-B01B-4496-8DE6-3066BF304E87}" type="parTrans" cxnId="{FBBD4F99-4AD1-44DF-9F95-4BF113FEBC09}">
      <dgm:prSet/>
      <dgm:spPr/>
      <dgm:t>
        <a:bodyPr/>
        <a:lstStyle/>
        <a:p>
          <a:endParaRPr lang="en-IE"/>
        </a:p>
      </dgm:t>
    </dgm:pt>
    <dgm:pt modelId="{0CC7A098-5345-410E-AAF3-370CC8B32237}" type="sibTrans" cxnId="{FBBD4F99-4AD1-44DF-9F95-4BF113FEBC09}">
      <dgm:prSet/>
      <dgm:spPr/>
      <dgm:t>
        <a:bodyPr/>
        <a:lstStyle/>
        <a:p>
          <a:endParaRPr lang="en-IE"/>
        </a:p>
      </dgm:t>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470" custLinFactNeighborY="-8">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768FA33A-4FDE-44BD-9417-854CC4172BDC}" type="presOf" srcId="{7C0CAF63-8D11-40B2-A81F-C5F9D0DE09E4}" destId="{6BABA797-9002-4FC9-B781-7E0A93A69AD5}" srcOrd="0" destOrd="0"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F35DC245-2F64-40B8-B574-9F8A0B73D25C}" type="presOf" srcId="{51E23D0D-51B4-4857-B520-77CA9E60E8B7}" destId="{6BABA797-9002-4FC9-B781-7E0A93A69AD5}" srcOrd="0" destOrd="1" presId="urn:microsoft.com/office/officeart/2005/8/layout/vList2"/>
    <dgm:cxn modelId="{8C607149-821B-4273-A2A2-C9A32EE53178}" srcId="{B239299A-CC69-404B-8903-E9B2C782F9DE}" destId="{5A0ECA6A-7E48-436F-ADAF-4E5B49EA5A09}" srcOrd="0" destOrd="0" parTransId="{45669AFB-4C4F-4541-9E68-8AEED0A4EE56}" sibTransId="{FAE5E38A-9901-444E-8C7B-984F0F02A381}"/>
    <dgm:cxn modelId="{26EC9B52-7428-4CB2-BFB8-FC8B0E79C7D2}" srcId="{6846D97F-2F2C-4613-AFF5-2E3252130761}" destId="{51E23D0D-51B4-4857-B520-77CA9E60E8B7}" srcOrd="1" destOrd="0" parTransId="{E0041FFD-B8BA-45B8-8081-4623634D1C15}" sibTransId="{E62ABD76-E74A-4075-9161-A125CD2B586B}"/>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FBBD4F99-4AD1-44DF-9F95-4BF113FEBC09}" srcId="{B239299A-CC69-404B-8903-E9B2C782F9DE}" destId="{D21264FB-B29F-477E-AB6A-B5262998E986}" srcOrd="1" destOrd="0" parTransId="{E420E2F0-B01B-4496-8DE6-3066BF304E87}" sibTransId="{0CC7A098-5345-410E-AAF3-370CC8B32237}"/>
    <dgm:cxn modelId="{05E44EBA-2F7B-4574-BC06-68E9A32E85FA}" type="presOf" srcId="{D21264FB-B29F-477E-AB6A-B5262998E986}"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BBFD8D-FB8F-40A9-8F2D-6DE2693226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846D97F-2F2C-4613-AFF5-2E3252130761}">
      <dgm:prSet phldrT="[Tekst]"/>
      <dgm:spPr>
        <a:solidFill>
          <a:srgbClr val="B6D1E1"/>
        </a:solidFill>
        <a:ln>
          <a:noFill/>
        </a:ln>
      </dgm:spPr>
      <dgm:t>
        <a:bodyPr/>
        <a:lstStyle/>
        <a:p>
          <a:r>
            <a:rPr lang="en-GB" b="1" noProof="0" dirty="0"/>
            <a:t>Rester fort face aux défis </a:t>
          </a:r>
          <a:endParaRPr lang="en-GB" noProof="0" dirty="0"/>
        </a:p>
      </dgm:t>
    </dgm:pt>
    <dgm:pt modelId="{A8BD9B02-D232-491F-99AB-85314D521135}" type="parTrans" cxnId="{0BFA2160-9405-4CEA-9413-DBB7F8CB1CED}">
      <dgm:prSet/>
      <dgm:spPr/>
      <dgm:t>
        <a:bodyPr/>
        <a:lstStyle/>
        <a:p>
          <a:endParaRPr lang="en-GB"/>
        </a:p>
      </dgm:t>
    </dgm:pt>
    <dgm:pt modelId="{4DA9801C-90AA-4D8D-9C68-62B2CA1EC3B6}" type="sibTrans" cxnId="{0BFA2160-9405-4CEA-9413-DBB7F8CB1CED}">
      <dgm:prSet/>
      <dgm:spPr/>
      <dgm:t>
        <a:bodyPr/>
        <a:lstStyle/>
        <a:p>
          <a:endParaRPr lang="en-GB"/>
        </a:p>
      </dgm:t>
    </dgm:pt>
    <dgm:pt modelId="{7C0CAF63-8D11-40B2-A81F-C5F9D0DE09E4}">
      <dgm:prSet phldrT="[Tekst]" custT="1"/>
      <dgm:spPr/>
      <dgm:t>
        <a:bodyPr/>
        <a:lstStyle/>
        <a:p>
          <a:pPr marL="357188" indent="-357188">
            <a:buFont typeface="Arial" panose="020B0604020202020204" pitchFamily="34" charset="0"/>
            <a:buChar char="•"/>
          </a:pPr>
          <a:r>
            <a:rPr lang="en-GB" sz="2200" noProof="0" dirty="0"/>
            <a:t>Toute entreprise connaît des hauts et des bas. Mais vous avez déjà surmonté de nombreuses difficultés.</a:t>
          </a:r>
          <a:endParaRPr lang="en-GB" sz="2200" noProof="0" dirty="0">
            <a:solidFill>
              <a:schemeClr val="tx1"/>
            </a:solidFill>
          </a:endParaRPr>
        </a:p>
      </dgm:t>
    </dgm:pt>
    <dgm:pt modelId="{5AC6A6A8-8B73-4C21-B30F-92D2C8524161}" type="parTrans" cxnId="{2B9D0FFF-F587-41AE-A17E-64B04D3AB91C}">
      <dgm:prSet/>
      <dgm:spPr/>
      <dgm:t>
        <a:bodyPr/>
        <a:lstStyle/>
        <a:p>
          <a:endParaRPr lang="en-GB"/>
        </a:p>
      </dgm:t>
    </dgm:pt>
    <dgm:pt modelId="{E06556D5-8794-484C-96AA-CB10944306B6}" type="sibTrans" cxnId="{2B9D0FFF-F587-41AE-A17E-64B04D3AB91C}">
      <dgm:prSet/>
      <dgm:spPr/>
      <dgm:t>
        <a:bodyPr/>
        <a:lstStyle/>
        <a:p>
          <a:endParaRPr lang="en-GB"/>
        </a:p>
      </dgm:t>
    </dgm:pt>
    <dgm:pt modelId="{B239299A-CC69-404B-8903-E9B2C782F9DE}">
      <dgm:prSet phldrT="[Tekst]"/>
      <dgm:spPr>
        <a:solidFill>
          <a:srgbClr val="B6D1E1"/>
        </a:solidFill>
        <a:ln>
          <a:noFill/>
        </a:ln>
      </dgm:spPr>
      <dgm:t>
        <a:bodyPr/>
        <a:lstStyle/>
        <a:p>
          <a:pPr>
            <a:buNone/>
          </a:pPr>
          <a:r>
            <a:rPr lang="en-GB" b="1" noProof="0" dirty="0"/>
            <a:t>Être positif à l'égard de l'avenir</a:t>
          </a:r>
          <a:endParaRPr lang="en-GB" noProof="0" dirty="0"/>
        </a:p>
      </dgm:t>
    </dgm:pt>
    <dgm:pt modelId="{9EFA3F3D-9621-4C61-A878-CED22EB66D7B}" type="parTrans" cxnId="{D551CD02-CE65-47A5-94A9-B0A8B21DA302}">
      <dgm:prSet/>
      <dgm:spPr/>
      <dgm:t>
        <a:bodyPr/>
        <a:lstStyle/>
        <a:p>
          <a:endParaRPr lang="en-GB"/>
        </a:p>
      </dgm:t>
    </dgm:pt>
    <dgm:pt modelId="{BC6C94BF-2CBA-4137-B1B0-A7C2A0BFF339}" type="sibTrans" cxnId="{D551CD02-CE65-47A5-94A9-B0A8B21DA302}">
      <dgm:prSet/>
      <dgm:spPr/>
      <dgm:t>
        <a:bodyPr/>
        <a:lstStyle/>
        <a:p>
          <a:endParaRPr lang="en-GB"/>
        </a:p>
      </dgm:t>
    </dgm:pt>
    <dgm:pt modelId="{5A0ECA6A-7E48-436F-ADAF-4E5B49EA5A09}">
      <dgm:prSet phldrT="[Tekst]" custT="1"/>
      <dgm:spPr/>
      <dgm:t>
        <a:bodyPr/>
        <a:lstStyle/>
        <a:p>
          <a:pPr>
            <a:buFont typeface="Arial" panose="020B0604020202020204" pitchFamily="34" charset="0"/>
            <a:buChar char="•"/>
          </a:pPr>
          <a:r>
            <a:rPr lang="en-GB" sz="2200" noProof="0" dirty="0"/>
            <a:t>  Il n'est pas nécessaire d'avoir tout compris avant de commencer.</a:t>
          </a:r>
        </a:p>
      </dgm:t>
    </dgm:pt>
    <dgm:pt modelId="{45669AFB-4C4F-4541-9E68-8AEED0A4EE56}" type="parTrans" cxnId="{8C607149-821B-4273-A2A2-C9A32EE53178}">
      <dgm:prSet/>
      <dgm:spPr/>
      <dgm:t>
        <a:bodyPr/>
        <a:lstStyle/>
        <a:p>
          <a:endParaRPr lang="en-GB"/>
        </a:p>
      </dgm:t>
    </dgm:pt>
    <dgm:pt modelId="{FAE5E38A-9901-444E-8C7B-984F0F02A381}" type="sibTrans" cxnId="{8C607149-821B-4273-A2A2-C9A32EE53178}">
      <dgm:prSet/>
      <dgm:spPr/>
      <dgm:t>
        <a:bodyPr/>
        <a:lstStyle/>
        <a:p>
          <a:endParaRPr lang="en-GB"/>
        </a:p>
      </dgm:t>
    </dgm:pt>
    <dgm:pt modelId="{EBC59225-F774-4308-9E66-3495801A0847}">
      <dgm:prSet phldrT="[Tekst]" custT="1"/>
      <dgm:spPr/>
      <dgm:t>
        <a:bodyPr/>
        <a:lstStyle/>
        <a:p>
          <a:pPr marL="357188" indent="-357188">
            <a:buFont typeface="Arial" panose="020B0604020202020204" pitchFamily="34" charset="0"/>
            <a:buChar char="•"/>
          </a:pPr>
          <a:r>
            <a:rPr lang="en-GB" sz="2200" noProof="0" dirty="0"/>
            <a:t>La résilience consiste à ne pas abandonner lorsque les choses sont difficiles. Cela signifie essayer à nouveau et apprendre au fur et à mesure</a:t>
          </a:r>
          <a:r>
            <a:rPr lang="en-GB" sz="2500" noProof="0" dirty="0"/>
            <a:t>.</a:t>
          </a:r>
          <a:endParaRPr lang="en-GB" sz="2500" noProof="0" dirty="0">
            <a:solidFill>
              <a:schemeClr val="tx1"/>
            </a:solidFill>
          </a:endParaRPr>
        </a:p>
      </dgm:t>
    </dgm:pt>
    <dgm:pt modelId="{8459764A-6CE0-4211-8E9E-F830FEEFF016}" type="parTrans" cxnId="{4666399A-7944-44EA-8556-0D810D1836CE}">
      <dgm:prSet/>
      <dgm:spPr/>
    </dgm:pt>
    <dgm:pt modelId="{327065FF-7C47-4EA3-B891-988E192A4339}" type="sibTrans" cxnId="{4666399A-7944-44EA-8556-0D810D1836CE}">
      <dgm:prSet/>
      <dgm:spPr/>
    </dgm:pt>
    <dgm:pt modelId="{E870F9B7-2E75-4329-A3A6-22A5C3F73779}">
      <dgm:prSet phldrT="[Tekst]" custT="1"/>
      <dgm:spPr/>
      <dgm:t>
        <a:bodyPr/>
        <a:lstStyle/>
        <a:p>
          <a:pPr>
            <a:buFont typeface="Arial" panose="020B0604020202020204" pitchFamily="34" charset="0"/>
            <a:buChar char="•"/>
          </a:pPr>
          <a:r>
            <a:rPr lang="en-GB" sz="2200" noProof="0" dirty="0"/>
            <a:t>   Si vous croyez en vous, ne serait-ce qu'un peu, vous êtes déjà sur la bonne voie. </a:t>
          </a:r>
        </a:p>
      </dgm:t>
    </dgm:pt>
    <dgm:pt modelId="{C89DBD9D-B4B4-4A38-A7D4-FD171F49BB99}" type="parTrans" cxnId="{1B3C430B-3241-4CC6-BECA-2BF85FED900F}">
      <dgm:prSet/>
      <dgm:spPr/>
    </dgm:pt>
    <dgm:pt modelId="{B02C8CE7-6321-4307-BC0D-C11880C5D5A9}" type="sibTrans" cxnId="{1B3C430B-3241-4CC6-BECA-2BF85FED900F}">
      <dgm:prSet/>
      <dgm:spPr/>
    </dgm:pt>
    <dgm:pt modelId="{3880547E-E003-4155-93E3-0CA252EB63B4}">
      <dgm:prSet phldrT="[Tekst]" custT="1"/>
      <dgm:spPr/>
      <dgm:t>
        <a:bodyPr/>
        <a:lstStyle/>
        <a:p>
          <a:pPr>
            <a:buFont typeface="Arial" panose="020B0604020202020204" pitchFamily="34" charset="0"/>
            <a:buChar char="•"/>
          </a:pPr>
          <a:r>
            <a:rPr lang="en-GB" sz="2200" noProof="0" dirty="0"/>
            <a:t>   Chaque petit pas compte.</a:t>
          </a:r>
        </a:p>
      </dgm:t>
    </dgm:pt>
    <dgm:pt modelId="{BD653E93-FEEE-4A9D-962C-FBD9432CFD71}" type="parTrans" cxnId="{B9C0330C-1669-4E87-A741-C66BCD519E26}">
      <dgm:prSet/>
      <dgm:spPr/>
    </dgm:pt>
    <dgm:pt modelId="{68FD7ED3-6C57-47C3-A9F4-1008727047BB}" type="sibTrans" cxnId="{B9C0330C-1669-4E87-A741-C66BCD519E26}">
      <dgm:prSet/>
      <dgm:spPr/>
    </dgm:pt>
    <dgm:pt modelId="{67DBDCB4-FD72-49F9-AACD-D6DC0F6B42C1}" type="pres">
      <dgm:prSet presAssocID="{DABBFD8D-FB8F-40A9-8F2D-6DE2693226E8}" presName="linear" presStyleCnt="0">
        <dgm:presLayoutVars>
          <dgm:animLvl val="lvl"/>
          <dgm:resizeHandles val="exact"/>
        </dgm:presLayoutVars>
      </dgm:prSet>
      <dgm:spPr/>
    </dgm:pt>
    <dgm:pt modelId="{71398DDF-32C3-45D8-92A1-B7F5EAD87CBB}" type="pres">
      <dgm:prSet presAssocID="{6846D97F-2F2C-4613-AFF5-2E3252130761}" presName="parentText" presStyleLbl="node1" presStyleIdx="0" presStyleCnt="2" custLinFactNeighborX="-699" custLinFactNeighborY="-7093">
        <dgm:presLayoutVars>
          <dgm:chMax val="0"/>
          <dgm:bulletEnabled val="1"/>
        </dgm:presLayoutVars>
      </dgm:prSet>
      <dgm:spPr/>
    </dgm:pt>
    <dgm:pt modelId="{6BABA797-9002-4FC9-B781-7E0A93A69AD5}" type="pres">
      <dgm:prSet presAssocID="{6846D97F-2F2C-4613-AFF5-2E3252130761}" presName="childText" presStyleLbl="revTx" presStyleIdx="0" presStyleCnt="2">
        <dgm:presLayoutVars>
          <dgm:bulletEnabled val="1"/>
        </dgm:presLayoutVars>
      </dgm:prSet>
      <dgm:spPr/>
    </dgm:pt>
    <dgm:pt modelId="{43AA09AB-63E0-4BAD-88E8-F0A5EA84C663}" type="pres">
      <dgm:prSet presAssocID="{B239299A-CC69-404B-8903-E9B2C782F9DE}" presName="parentText" presStyleLbl="node1" presStyleIdx="1" presStyleCnt="2">
        <dgm:presLayoutVars>
          <dgm:chMax val="0"/>
          <dgm:bulletEnabled val="1"/>
        </dgm:presLayoutVars>
      </dgm:prSet>
      <dgm:spPr/>
    </dgm:pt>
    <dgm:pt modelId="{0A31A1BD-9608-45AB-B3C8-7DEE8639AA98}" type="pres">
      <dgm:prSet presAssocID="{B239299A-CC69-404B-8903-E9B2C782F9DE}" presName="childText" presStyleLbl="revTx" presStyleIdx="1" presStyleCnt="2">
        <dgm:presLayoutVars>
          <dgm:bulletEnabled val="1"/>
        </dgm:presLayoutVars>
      </dgm:prSet>
      <dgm:spPr/>
    </dgm:pt>
  </dgm:ptLst>
  <dgm:cxnLst>
    <dgm:cxn modelId="{D551CD02-CE65-47A5-94A9-B0A8B21DA302}" srcId="{DABBFD8D-FB8F-40A9-8F2D-6DE2693226E8}" destId="{B239299A-CC69-404B-8903-E9B2C782F9DE}" srcOrd="1" destOrd="0" parTransId="{9EFA3F3D-9621-4C61-A878-CED22EB66D7B}" sibTransId="{BC6C94BF-2CBA-4137-B1B0-A7C2A0BFF339}"/>
    <dgm:cxn modelId="{37A1AC03-13FA-44B8-B2AA-1970A98ABC7B}" type="presOf" srcId="{B239299A-CC69-404B-8903-E9B2C782F9DE}" destId="{43AA09AB-63E0-4BAD-88E8-F0A5EA84C663}" srcOrd="0" destOrd="0" presId="urn:microsoft.com/office/officeart/2005/8/layout/vList2"/>
    <dgm:cxn modelId="{1B3C430B-3241-4CC6-BECA-2BF85FED900F}" srcId="{B239299A-CC69-404B-8903-E9B2C782F9DE}" destId="{E870F9B7-2E75-4329-A3A6-22A5C3F73779}" srcOrd="1" destOrd="0" parTransId="{C89DBD9D-B4B4-4A38-A7D4-FD171F49BB99}" sibTransId="{B02C8CE7-6321-4307-BC0D-C11880C5D5A9}"/>
    <dgm:cxn modelId="{B9C0330C-1669-4E87-A741-C66BCD519E26}" srcId="{B239299A-CC69-404B-8903-E9B2C782F9DE}" destId="{3880547E-E003-4155-93E3-0CA252EB63B4}" srcOrd="2" destOrd="0" parTransId="{BD653E93-FEEE-4A9D-962C-FBD9432CFD71}" sibTransId="{68FD7ED3-6C57-47C3-A9F4-1008727047BB}"/>
    <dgm:cxn modelId="{7192791D-B440-4F0E-B9BA-A3C1F946081E}" type="presOf" srcId="{EBC59225-F774-4308-9E66-3495801A0847}" destId="{6BABA797-9002-4FC9-B781-7E0A93A69AD5}" srcOrd="0" destOrd="1" presId="urn:microsoft.com/office/officeart/2005/8/layout/vList2"/>
    <dgm:cxn modelId="{768FA33A-4FDE-44BD-9417-854CC4172BDC}" type="presOf" srcId="{7C0CAF63-8D11-40B2-A81F-C5F9D0DE09E4}" destId="{6BABA797-9002-4FC9-B781-7E0A93A69AD5}" srcOrd="0" destOrd="0" presId="urn:microsoft.com/office/officeart/2005/8/layout/vList2"/>
    <dgm:cxn modelId="{D7F5775B-7E31-4049-BC04-CC2BAFEC79BD}" type="presOf" srcId="{3880547E-E003-4155-93E3-0CA252EB63B4}" destId="{0A31A1BD-9608-45AB-B3C8-7DEE8639AA98}" srcOrd="0" destOrd="2" presId="urn:microsoft.com/office/officeart/2005/8/layout/vList2"/>
    <dgm:cxn modelId="{0BFA2160-9405-4CEA-9413-DBB7F8CB1CED}" srcId="{DABBFD8D-FB8F-40A9-8F2D-6DE2693226E8}" destId="{6846D97F-2F2C-4613-AFF5-2E3252130761}" srcOrd="0" destOrd="0" parTransId="{A8BD9B02-D232-491F-99AB-85314D521135}" sibTransId="{4DA9801C-90AA-4D8D-9C68-62B2CA1EC3B6}"/>
    <dgm:cxn modelId="{8C607149-821B-4273-A2A2-C9A32EE53178}" srcId="{B239299A-CC69-404B-8903-E9B2C782F9DE}" destId="{5A0ECA6A-7E48-436F-ADAF-4E5B49EA5A09}" srcOrd="0" destOrd="0" parTransId="{45669AFB-4C4F-4541-9E68-8AEED0A4EE56}" sibTransId="{FAE5E38A-9901-444E-8C7B-984F0F02A381}"/>
    <dgm:cxn modelId="{F8EE7F79-2250-47D2-A50B-08C3A7EB74F3}" type="presOf" srcId="{5A0ECA6A-7E48-436F-ADAF-4E5B49EA5A09}" destId="{0A31A1BD-9608-45AB-B3C8-7DEE8639AA98}" srcOrd="0" destOrd="0" presId="urn:microsoft.com/office/officeart/2005/8/layout/vList2"/>
    <dgm:cxn modelId="{138BC080-6F59-44A7-8816-320184E1745B}" type="presOf" srcId="{DABBFD8D-FB8F-40A9-8F2D-6DE2693226E8}" destId="{67DBDCB4-FD72-49F9-AACD-D6DC0F6B42C1}" srcOrd="0" destOrd="0" presId="urn:microsoft.com/office/officeart/2005/8/layout/vList2"/>
    <dgm:cxn modelId="{4666399A-7944-44EA-8556-0D810D1836CE}" srcId="{6846D97F-2F2C-4613-AFF5-2E3252130761}" destId="{EBC59225-F774-4308-9E66-3495801A0847}" srcOrd="1" destOrd="0" parTransId="{8459764A-6CE0-4211-8E9E-F830FEEFF016}" sibTransId="{327065FF-7C47-4EA3-B891-988E192A4339}"/>
    <dgm:cxn modelId="{5DE2D9CB-864A-467F-AB90-7C8F5E45D681}" type="presOf" srcId="{E870F9B7-2E75-4329-A3A6-22A5C3F73779}" destId="{0A31A1BD-9608-45AB-B3C8-7DEE8639AA98}" srcOrd="0" destOrd="1" presId="urn:microsoft.com/office/officeart/2005/8/layout/vList2"/>
    <dgm:cxn modelId="{C435EEDE-9C67-4694-9A15-EC78B0E05B3F}" type="presOf" srcId="{6846D97F-2F2C-4613-AFF5-2E3252130761}" destId="{71398DDF-32C3-45D8-92A1-B7F5EAD87CBB}" srcOrd="0" destOrd="0" presId="urn:microsoft.com/office/officeart/2005/8/layout/vList2"/>
    <dgm:cxn modelId="{2B9D0FFF-F587-41AE-A17E-64B04D3AB91C}" srcId="{6846D97F-2F2C-4613-AFF5-2E3252130761}" destId="{7C0CAF63-8D11-40B2-A81F-C5F9D0DE09E4}" srcOrd="0" destOrd="0" parTransId="{5AC6A6A8-8B73-4C21-B30F-92D2C8524161}" sibTransId="{E06556D5-8794-484C-96AA-CB10944306B6}"/>
    <dgm:cxn modelId="{D3500CBC-E3A3-44B3-813B-29C0D6FF6B5D}" type="presParOf" srcId="{67DBDCB4-FD72-49F9-AACD-D6DC0F6B42C1}" destId="{71398DDF-32C3-45D8-92A1-B7F5EAD87CBB}" srcOrd="0" destOrd="0" presId="urn:microsoft.com/office/officeart/2005/8/layout/vList2"/>
    <dgm:cxn modelId="{3E93B7AD-01F1-4E88-B449-2744FC6E7F9F}" type="presParOf" srcId="{67DBDCB4-FD72-49F9-AACD-D6DC0F6B42C1}" destId="{6BABA797-9002-4FC9-B781-7E0A93A69AD5}" srcOrd="1" destOrd="0" presId="urn:microsoft.com/office/officeart/2005/8/layout/vList2"/>
    <dgm:cxn modelId="{04314502-BC60-4A19-B5BC-987CFEEA25DA}" type="presParOf" srcId="{67DBDCB4-FD72-49F9-AACD-D6DC0F6B42C1}" destId="{43AA09AB-63E0-4BAD-88E8-F0A5EA84C663}" srcOrd="2" destOrd="0" presId="urn:microsoft.com/office/officeart/2005/8/layout/vList2"/>
    <dgm:cxn modelId="{EA7FC6E6-3065-4762-A653-B55C850026FC}" type="presParOf" srcId="{67DBDCB4-FD72-49F9-AACD-D6DC0F6B42C1}" destId="{0A31A1BD-9608-45AB-B3C8-7DEE8639AA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en-GB" sz="1600" b="1" noProof="0" dirty="0">
              <a:solidFill>
                <a:srgbClr val="382B1B"/>
              </a:solidFill>
            </a:rPr>
            <a:t>Cuisine érythréenne - Des saveurs riches aux racines profondes</a:t>
          </a:r>
        </a:p>
        <a:p>
          <a:r>
            <a:rPr lang="en-GB" sz="1400" noProof="0" dirty="0">
              <a:solidFill>
                <a:srgbClr val="382B1B"/>
              </a:solidFill>
            </a:rPr>
            <a:t>Votre entreprise pourrait préparer des injera avec des lentilles, des ragoûts épicés ou une boîte à repas végétalienne basée sur les traditions du jeûne. De nombreuses personnes sont à la recherche d'options alimentaires à base de plantes ; c'est un moyen de répondre à ce besoin tout en partageant quelque chose de significatif de votre culture.</a:t>
          </a:r>
          <a:br>
            <a:rPr lang="en-GB" sz="1200" noProof="0" dirty="0"/>
          </a:br>
          <a:endParaRPr lang="en-GB" sz="1200" noProof="0" dirty="0">
            <a:solidFill>
              <a:schemeClr val="bg1"/>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en-IE" sz="1600" b="1" dirty="0">
              <a:solidFill>
                <a:srgbClr val="382B1B"/>
              </a:solidFill>
            </a:rPr>
            <a:t>En-cas de rue pakistanais - de grandes saveurs en petites bouchées</a:t>
          </a:r>
        </a:p>
        <a:p>
          <a:r>
            <a:rPr lang="en-GB" sz="1400" b="0" dirty="0">
              <a:solidFill>
                <a:srgbClr val="382B1B"/>
              </a:solidFill>
            </a:rPr>
            <a:t>Les samosas croustillants, les pakoras épicés ou le chana chaat (salade de pois chiches) sont parfaits pour les marchés, les festivals ou la livraison à domicile. Ces en-cas sont végétariens et pleins de saveur, parfaits pour les curieux.</a:t>
          </a:r>
          <a:br>
            <a:rPr lang="en-IE" sz="1400" b="0" dirty="0">
              <a:solidFill>
                <a:srgbClr val="382B1B"/>
              </a:solidFill>
            </a:rPr>
          </a:br>
          <a:endParaRPr lang="en-GB" sz="1200" b="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9E92EFD8-5D79-4D62-97B2-EA9A702B4476}">
      <dgm:prSet custT="1"/>
      <dgm:spPr>
        <a:solidFill>
          <a:srgbClr val="B6D1E1"/>
        </a:solidFill>
      </dgm:spPr>
      <dgm:t>
        <a:bodyPr/>
        <a:lstStyle/>
        <a:p>
          <a:r>
            <a:rPr lang="en-GB" sz="1600" b="1" noProof="0" dirty="0">
              <a:solidFill>
                <a:srgbClr val="382B1B"/>
              </a:solidFill>
              <a:highlight>
                <a:srgbClr val="B6D1E1"/>
              </a:highlight>
            </a:rPr>
            <a:t>Repas ukrainiens - </a:t>
          </a:r>
          <a:r>
            <a:rPr lang="en-GB" sz="1600" b="1" noProof="0" dirty="0">
              <a:solidFill>
                <a:srgbClr val="382B1B"/>
              </a:solidFill>
            </a:rPr>
            <a:t>Recettes authentiques et attrayantes pour le marché</a:t>
          </a:r>
          <a:r>
            <a:rPr lang="en-GB" sz="1400" b="1" noProof="0" dirty="0">
              <a:solidFill>
                <a:srgbClr val="382B1B"/>
              </a:solidFill>
            </a:rPr>
            <a:t>
</a:t>
          </a:r>
          <a:r>
            <a:rPr lang="en-GB" sz="1300" noProof="0" dirty="0">
              <a:solidFill>
                <a:srgbClr val="382B1B"/>
              </a:solidFill>
              <a:highlight>
                <a:srgbClr val="B6D1E1"/>
              </a:highlight>
            </a:rPr>
            <a:t>Des plats comme les </a:t>
          </a:r>
          <a:r>
            <a:rPr lang="en-GB" sz="1300" noProof="0" dirty="0" err="1">
              <a:solidFill>
                <a:srgbClr val="382B1B"/>
              </a:solidFill>
              <a:highlight>
                <a:srgbClr val="B6D1E1"/>
              </a:highlight>
            </a:rPr>
            <a:t>deruny </a:t>
          </a:r>
          <a:r>
            <a:rPr lang="en-GB" sz="1300" noProof="0" dirty="0">
              <a:solidFill>
                <a:srgbClr val="382B1B"/>
              </a:solidFill>
              <a:highlight>
                <a:srgbClr val="B6D1E1"/>
              </a:highlight>
            </a:rPr>
            <a:t>(galettes de pommes de terre), le bortsch, les </a:t>
          </a:r>
          <a:r>
            <a:rPr lang="en-IE" sz="1300" noProof="0" dirty="0" err="1">
              <a:solidFill>
                <a:srgbClr val="382B1B"/>
              </a:solidFill>
            </a:rPr>
            <a:t>holubtsi </a:t>
          </a:r>
          <a:r>
            <a:rPr lang="en-IE" sz="1300" noProof="0" dirty="0">
              <a:solidFill>
                <a:srgbClr val="382B1B"/>
              </a:solidFill>
            </a:rPr>
            <a:t>(</a:t>
          </a:r>
          <a:r>
            <a:rPr lang="en-GB" sz="1300" noProof="0" dirty="0">
              <a:solidFill>
                <a:srgbClr val="382B1B"/>
              </a:solidFill>
              <a:highlight>
                <a:srgbClr val="B6D1E1"/>
              </a:highlight>
            </a:rPr>
            <a:t>rouleaux de chou farcis) pourraient être proposés dans le cadre d'un service hebdomadaire de plats à emporter, d'emballages de repas surgelés ou de services de traiteur pour des événements communautaires, afin de donner aux gens un aperçu de l'hospitalité ukrainienne.</a:t>
          </a:r>
          <a:endParaRPr lang="en-IE" sz="1300" noProof="0" dirty="0">
            <a:solidFill>
              <a:srgbClr val="382B1B"/>
            </a:solidFill>
            <a:highlight>
              <a:srgbClr val="B6D1E1"/>
            </a:highlight>
          </a:endParaRPr>
        </a:p>
      </dgm:t>
    </dgm:pt>
    <dgm:pt modelId="{1556F807-7D2C-435B-A79A-0B21CF0DB6BE}" type="parTrans" cxnId="{7B480DA3-9D3A-422E-80C7-57BA264B62B0}">
      <dgm:prSet/>
      <dgm:spPr/>
      <dgm:t>
        <a:bodyPr/>
        <a:lstStyle/>
        <a:p>
          <a:endParaRPr lang="en-IE"/>
        </a:p>
      </dgm:t>
    </dgm:pt>
    <dgm:pt modelId="{BAE41CA9-A249-45F5-892E-648AC6ED327C}" type="sibTrans" cxnId="{7B480DA3-9D3A-422E-80C7-57BA264B62B0}">
      <dgm:prSet/>
      <dgm:spPr/>
      <dgm:t>
        <a:bodyPr/>
        <a:lstStyle/>
        <a:p>
          <a:endParaRPr lang="en-IE"/>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blipFill rotWithShape="0">
          <a:blip xmlns:r="http://schemas.openxmlformats.org/officeDocument/2006/relationships" r:embed="rId1"/>
          <a:srcRect/>
          <a:stretch>
            <a:fillRect t="-76000" b="-76000"/>
          </a:stretch>
        </a:blip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3" custScaleX="136190" custLinFactNeighborX="-8999" custLinFactNeighborY="0">
        <dgm:presLayoutVars>
          <dgm:bulletEnabled val="1"/>
        </dgm:presLayoutVars>
      </dgm:prSet>
      <dgm:spPr/>
    </dgm:pt>
    <dgm:pt modelId="{AA5BD624-5293-4D1A-95D6-67E93BCC2731}" type="pres">
      <dgm:prSet presAssocID="{49B93A0F-8F20-433C-A7B9-568B0FFE628A}" presName="invisiNode" presStyleLbl="node1" presStyleIdx="0" presStyleCnt="3"/>
      <dgm:spPr/>
    </dgm:pt>
    <dgm:pt modelId="{3CD8FEE1-6099-45FE-8DE2-3C1202951175}" type="pres">
      <dgm:prSet presAssocID="{49B93A0F-8F20-433C-A7B9-568B0FFE628A}" presName="imagNode" presStyleLbl="fgImgPlace1" presStyleIdx="0" presStyleCnt="3" custScaleX="118378" custScaleY="102021"/>
      <dgm:spPr/>
    </dgm:pt>
    <dgm:pt modelId="{A9F6983E-0174-4EF9-979B-C2786CF12364}" type="pres">
      <dgm:prSet presAssocID="{C2E75115-26CA-406B-862D-67782D2D5A8D}" presName="sibTrans" presStyleLbl="sibTrans2D1" presStyleIdx="0" presStyleCnt="0"/>
      <dgm:spPr/>
    </dgm:pt>
    <dgm:pt modelId="{13FF7D0F-7E65-4FFF-A3EE-015322D60335}" type="pres">
      <dgm:prSet presAssocID="{9E92EFD8-5D79-4D62-97B2-EA9A702B4476}" presName="compNode" presStyleCnt="0"/>
      <dgm:spPr/>
    </dgm:pt>
    <dgm:pt modelId="{7DED12B5-B583-4F53-90A1-5B1181200D49}" type="pres">
      <dgm:prSet presAssocID="{9E92EFD8-5D79-4D62-97B2-EA9A702B4476}" presName="node" presStyleLbl="node1" presStyleIdx="1" presStyleCnt="3" custScaleX="129261">
        <dgm:presLayoutVars>
          <dgm:bulletEnabled val="1"/>
        </dgm:presLayoutVars>
      </dgm:prSet>
      <dgm:spPr/>
    </dgm:pt>
    <dgm:pt modelId="{FD45B872-DDB8-4721-B118-AB5680EC3F5C}" type="pres">
      <dgm:prSet presAssocID="{9E92EFD8-5D79-4D62-97B2-EA9A702B4476}" presName="invisiNode" presStyleLbl="node1" presStyleIdx="1" presStyleCnt="3"/>
      <dgm:spPr/>
    </dgm:pt>
    <dgm:pt modelId="{7DAC231D-B6C3-49DB-A7BA-20396790BDA4}" type="pres">
      <dgm:prSet presAssocID="{9E92EFD8-5D79-4D62-97B2-EA9A702B4476}" presName="imagNode" presStyleLbl="fgImgPlace1" presStyleIdx="1" presStyleCnt="3" custScaleX="122526"/>
      <dgm:spPr>
        <a:blipFill>
          <a:blip xmlns:r="http://schemas.openxmlformats.org/officeDocument/2006/relationships" r:embed="rId2"/>
          <a:srcRect/>
          <a:stretch>
            <a:fillRect t="-17000" b="-17000"/>
          </a:stretch>
        </a:blipFill>
      </dgm:spPr>
    </dgm:pt>
    <dgm:pt modelId="{4037A8AA-7DB4-4030-97FC-B8C28DEFB8E6}" type="pres">
      <dgm:prSet presAssocID="{BAE41CA9-A249-45F5-892E-648AC6ED327C}"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2" presStyleCnt="3" custScaleX="120023">
        <dgm:presLayoutVars>
          <dgm:bulletEnabled val="1"/>
        </dgm:presLayoutVars>
      </dgm:prSet>
      <dgm:spPr/>
    </dgm:pt>
    <dgm:pt modelId="{65AEDDC2-FF4F-4F33-A68A-207EFDF6A55F}" type="pres">
      <dgm:prSet presAssocID="{34A958EC-CEBD-4B85-828A-6FA63F17D887}" presName="invisiNode" presStyleLbl="node1" presStyleIdx="2" presStyleCnt="3"/>
      <dgm:spPr/>
    </dgm:pt>
    <dgm:pt modelId="{A99B3132-359C-4E74-A407-FE8D6BA00F93}" type="pres">
      <dgm:prSet presAssocID="{34A958EC-CEBD-4B85-828A-6FA63F17D887}" presName="imagNode" presStyleLbl="fgImgPlace1" presStyleIdx="2" presStyleCnt="3" custScaleX="117526" custScaleY="101321" custLinFactX="-100000" custLinFactNeighborX="-177384"/>
      <dgm:spPr>
        <a:blipFill>
          <a:blip xmlns:r="http://schemas.openxmlformats.org/officeDocument/2006/relationships" r:embed="rId1"/>
          <a:srcRect/>
          <a:stretch>
            <a:fillRect l="-4000" r="-4000"/>
          </a:stretch>
        </a:blipFill>
      </dgm:spPr>
    </dgm:pt>
  </dgm:ptLst>
  <dgm:cxnLst>
    <dgm:cxn modelId="{DFD5251B-9EBE-45DE-9170-0C9C532E68D5}" type="presOf" srcId="{49B93A0F-8F20-433C-A7B9-568B0FFE628A}" destId="{9AF50571-46C0-4024-B769-3A9B93730442}" srcOrd="0" destOrd="0" presId="urn:microsoft.com/office/officeart/2005/8/layout/pList2"/>
    <dgm:cxn modelId="{A2A4951B-DD8F-40B2-AEED-A089F7BA67D7}" type="presOf" srcId="{BAE41CA9-A249-45F5-892E-648AC6ED327C}" destId="{4037A8AA-7DB4-4030-97FC-B8C28DEFB8E6}"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CB677587-C2DB-40F9-8E83-AC793C3290AE}" type="presOf" srcId="{9E92EFD8-5D79-4D62-97B2-EA9A702B4476}" destId="{7DED12B5-B583-4F53-90A1-5B1181200D49}" srcOrd="0" destOrd="0" presId="urn:microsoft.com/office/officeart/2005/8/layout/pList2"/>
    <dgm:cxn modelId="{89084B9F-F69B-41FF-9B40-B70C2B61FDB5}" type="presOf" srcId="{EF189628-5B2E-4931-9E1A-6BAD9358AF06}" destId="{6F3A2F6F-97DA-401D-9D57-1D2B70E84663}" srcOrd="0" destOrd="0" presId="urn:microsoft.com/office/officeart/2005/8/layout/pList2"/>
    <dgm:cxn modelId="{7B480DA3-9D3A-422E-80C7-57BA264B62B0}" srcId="{EF189628-5B2E-4931-9E1A-6BAD9358AF06}" destId="{9E92EFD8-5D79-4D62-97B2-EA9A702B4476}" srcOrd="1" destOrd="0" parTransId="{1556F807-7D2C-435B-A79A-0B21CF0DB6BE}" sibTransId="{BAE41CA9-A249-45F5-892E-648AC6ED327C}"/>
    <dgm:cxn modelId="{519A36C6-D3BE-4DCD-8739-8FAEFCDBB744}" srcId="{EF189628-5B2E-4931-9E1A-6BAD9358AF06}" destId="{34A958EC-CEBD-4B85-828A-6FA63F17D887}" srcOrd="2"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53C607BC-ACD6-4509-A6D1-B5F1BD6B2F79}" type="presParOf" srcId="{392187FC-D56A-4C7E-9FD2-8E76E09D86F8}" destId="{13FF7D0F-7E65-4FFF-A3EE-015322D60335}" srcOrd="2" destOrd="0" presId="urn:microsoft.com/office/officeart/2005/8/layout/pList2"/>
    <dgm:cxn modelId="{0E74A5AE-6783-4CB9-9E24-259898C35D73}" type="presParOf" srcId="{13FF7D0F-7E65-4FFF-A3EE-015322D60335}" destId="{7DED12B5-B583-4F53-90A1-5B1181200D49}" srcOrd="0" destOrd="0" presId="urn:microsoft.com/office/officeart/2005/8/layout/pList2"/>
    <dgm:cxn modelId="{DA7D5301-31F9-459F-B017-3BA5C6372242}" type="presParOf" srcId="{13FF7D0F-7E65-4FFF-A3EE-015322D60335}" destId="{FD45B872-DDB8-4721-B118-AB5680EC3F5C}" srcOrd="1" destOrd="0" presId="urn:microsoft.com/office/officeart/2005/8/layout/pList2"/>
    <dgm:cxn modelId="{9AC07FFC-D443-46CE-81C9-8C9D412973FD}" type="presParOf" srcId="{13FF7D0F-7E65-4FFF-A3EE-015322D60335}" destId="{7DAC231D-B6C3-49DB-A7BA-20396790BDA4}" srcOrd="2" destOrd="0" presId="urn:microsoft.com/office/officeart/2005/8/layout/pList2"/>
    <dgm:cxn modelId="{A6603A0C-6098-46AB-B2AD-5E192200F611}" type="presParOf" srcId="{392187FC-D56A-4C7E-9FD2-8E76E09D86F8}" destId="{4037A8AA-7DB4-4030-97FC-B8C28DEFB8E6}" srcOrd="3" destOrd="0" presId="urn:microsoft.com/office/officeart/2005/8/layout/pList2"/>
    <dgm:cxn modelId="{407AED06-3611-4E53-8206-202D058306B9}" type="presParOf" srcId="{392187FC-D56A-4C7E-9FD2-8E76E09D86F8}" destId="{14D3ACFB-4956-4CD1-A041-7AE971963647}" srcOrd="4"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189628-5B2E-4931-9E1A-6BAD9358AF06}" type="doc">
      <dgm:prSet loTypeId="urn:microsoft.com/office/officeart/2005/8/layout/pList2" loCatId="list" qsTypeId="urn:microsoft.com/office/officeart/2005/8/quickstyle/simple1" qsCatId="simple" csTypeId="urn:microsoft.com/office/officeart/2005/8/colors/accent1_2" csCatId="accent1" phldr="1"/>
      <dgm:spPr/>
    </dgm:pt>
    <dgm:pt modelId="{49B93A0F-8F20-433C-A7B9-568B0FFE628A}">
      <dgm:prSet phldrT="[Tekst]" custT="1"/>
      <dgm:spPr>
        <a:solidFill>
          <a:srgbClr val="B6D1E1"/>
        </a:solidFill>
      </dgm:spPr>
      <dgm:t>
        <a:bodyPr/>
        <a:lstStyle/>
        <a:p>
          <a:r>
            <a:rPr lang="en-GB" sz="1600" b="1" noProof="0" dirty="0">
              <a:solidFill>
                <a:srgbClr val="382B1B"/>
              </a:solidFill>
            </a:rPr>
            <a:t>Épices d'Afrique du Nord - Un voyage </a:t>
          </a:r>
          <a:r>
            <a:rPr lang="en-GB" sz="1600" b="1" noProof="0" dirty="0" err="1">
              <a:solidFill>
                <a:srgbClr val="382B1B"/>
              </a:solidFill>
            </a:rPr>
            <a:t>savoureux</a:t>
          </a:r>
        </a:p>
        <a:p>
          <a:br>
            <a:rPr lang="en-GB" sz="1600" noProof="0" dirty="0">
              <a:solidFill>
                <a:srgbClr val="382B1B"/>
              </a:solidFill>
            </a:rPr>
          </a:br>
          <a:r>
            <a:rPr lang="en-GB" sz="1600" noProof="0" dirty="0">
              <a:solidFill>
                <a:srgbClr val="382B1B"/>
              </a:solidFill>
            </a:rPr>
            <a:t>De nombreux plats d'Afrique du Nord se caractérisent par des épices fortes et des </a:t>
          </a:r>
          <a:r>
            <a:rPr lang="en-GB" sz="1600" noProof="0" dirty="0" err="1">
              <a:solidFill>
                <a:srgbClr val="382B1B"/>
              </a:solidFill>
            </a:rPr>
            <a:t>saveurs colorées</a:t>
          </a:r>
          <a:r>
            <a:rPr lang="en-GB" sz="1600" noProof="0" dirty="0">
              <a:solidFill>
                <a:srgbClr val="382B1B"/>
              </a:solidFill>
            </a:rPr>
            <a:t>. Une boutique d'épices, des cours de cuisine ou un stand de cuisine de rue pourraient faire découvrir aux membres de votre communauté la richesse de cette cuisine.</a:t>
          </a:r>
          <a:endParaRPr lang="en-GB" sz="1400" noProof="0" dirty="0">
            <a:solidFill>
              <a:srgbClr val="382B1B"/>
            </a:solidFill>
          </a:endParaRPr>
        </a:p>
      </dgm:t>
    </dgm:pt>
    <dgm:pt modelId="{777AB104-3E2E-4234-8F91-4AA87915F24D}" type="parTrans" cxnId="{22738759-8B06-4F6C-A62D-C554FFBAED85}">
      <dgm:prSet/>
      <dgm:spPr/>
      <dgm:t>
        <a:bodyPr/>
        <a:lstStyle/>
        <a:p>
          <a:endParaRPr lang="en-GB"/>
        </a:p>
      </dgm:t>
    </dgm:pt>
    <dgm:pt modelId="{C2E75115-26CA-406B-862D-67782D2D5A8D}" type="sibTrans" cxnId="{22738759-8B06-4F6C-A62D-C554FFBAED85}">
      <dgm:prSet/>
      <dgm:spPr/>
      <dgm:t>
        <a:bodyPr/>
        <a:lstStyle/>
        <a:p>
          <a:endParaRPr lang="en-GB"/>
        </a:p>
      </dgm:t>
    </dgm:pt>
    <dgm:pt modelId="{34A958EC-CEBD-4B85-828A-6FA63F17D887}">
      <dgm:prSet phldrT="[Tekst]" custT="1"/>
      <dgm:spPr>
        <a:solidFill>
          <a:srgbClr val="B6D1E1"/>
        </a:solidFill>
      </dgm:spPr>
      <dgm:t>
        <a:bodyPr/>
        <a:lstStyle/>
        <a:p>
          <a:r>
            <a:rPr lang="en-GB" sz="1600" b="1" noProof="0" dirty="0">
              <a:solidFill>
                <a:srgbClr val="382B1B"/>
              </a:solidFill>
            </a:rPr>
            <a:t>Traditions du café au Moyen-Orient - Une affaire à suivre</a:t>
          </a:r>
        </a:p>
        <a:p>
          <a:br>
            <a:rPr lang="en-GB" sz="1600" noProof="0" dirty="0">
              <a:solidFill>
                <a:srgbClr val="382B1B"/>
              </a:solidFill>
            </a:rPr>
          </a:br>
          <a:r>
            <a:rPr lang="en-GB" sz="1600" noProof="0" dirty="0">
              <a:solidFill>
                <a:srgbClr val="382B1B"/>
              </a:solidFill>
            </a:rPr>
            <a:t>Le café joue un rôle social important dans de nombreux pays du Moyen-Orient. L'ouverture d'un chariot à café ou d'un café qui partage les méthodes traditionnelles de préparation et encourage le sens de la communauté pourrait offrir quelque chose de nouveau et d'accueillant dans votre ville.</a:t>
          </a:r>
          <a:endParaRPr lang="en-GB" sz="1400" noProof="0" dirty="0">
            <a:solidFill>
              <a:srgbClr val="382B1B"/>
            </a:solidFill>
          </a:endParaRPr>
        </a:p>
      </dgm:t>
    </dgm:pt>
    <dgm:pt modelId="{EA84D1C0-8413-4766-A9FF-CA8C362D81F4}" type="parTrans" cxnId="{519A36C6-D3BE-4DCD-8739-8FAEFCDBB744}">
      <dgm:prSet/>
      <dgm:spPr/>
      <dgm:t>
        <a:bodyPr/>
        <a:lstStyle/>
        <a:p>
          <a:endParaRPr lang="en-GB"/>
        </a:p>
      </dgm:t>
    </dgm:pt>
    <dgm:pt modelId="{5BD80C3C-E1CD-4EA8-97E1-F3F5CA6FA87B}" type="sibTrans" cxnId="{519A36C6-D3BE-4DCD-8739-8FAEFCDBB744}">
      <dgm:prSet/>
      <dgm:spPr/>
      <dgm:t>
        <a:bodyPr/>
        <a:lstStyle/>
        <a:p>
          <a:endParaRPr lang="en-GB"/>
        </a:p>
      </dgm:t>
    </dgm:pt>
    <dgm:pt modelId="{6F3A2F6F-97DA-401D-9D57-1D2B70E84663}" type="pres">
      <dgm:prSet presAssocID="{EF189628-5B2E-4931-9E1A-6BAD9358AF06}" presName="Name0" presStyleCnt="0">
        <dgm:presLayoutVars>
          <dgm:dir/>
          <dgm:resizeHandles val="exact"/>
        </dgm:presLayoutVars>
      </dgm:prSet>
      <dgm:spPr/>
    </dgm:pt>
    <dgm:pt modelId="{994DB756-A10D-40AB-8EE9-C4EAE0C762F6}" type="pres">
      <dgm:prSet presAssocID="{EF189628-5B2E-4931-9E1A-6BAD9358AF06}" presName="bkgdShp" presStyleLbl="alignAccFollowNode1" presStyleIdx="0" presStyleCnt="1"/>
      <dgm:spPr>
        <a:solidFill>
          <a:srgbClr val="84BFA4">
            <a:alpha val="90000"/>
          </a:srgbClr>
        </a:solidFill>
      </dgm:spPr>
    </dgm:pt>
    <dgm:pt modelId="{392187FC-D56A-4C7E-9FD2-8E76E09D86F8}" type="pres">
      <dgm:prSet presAssocID="{EF189628-5B2E-4931-9E1A-6BAD9358AF06}" presName="linComp" presStyleCnt="0"/>
      <dgm:spPr/>
    </dgm:pt>
    <dgm:pt modelId="{749A1E4E-F38C-4A5A-9A18-D40C40130DFE}" type="pres">
      <dgm:prSet presAssocID="{49B93A0F-8F20-433C-A7B9-568B0FFE628A}" presName="compNode" presStyleCnt="0"/>
      <dgm:spPr/>
    </dgm:pt>
    <dgm:pt modelId="{9AF50571-46C0-4024-B769-3A9B93730442}" type="pres">
      <dgm:prSet presAssocID="{49B93A0F-8F20-433C-A7B9-568B0FFE628A}" presName="node" presStyleLbl="node1" presStyleIdx="0" presStyleCnt="2">
        <dgm:presLayoutVars>
          <dgm:bulletEnabled val="1"/>
        </dgm:presLayoutVars>
      </dgm:prSet>
      <dgm:spPr/>
    </dgm:pt>
    <dgm:pt modelId="{AA5BD624-5293-4D1A-95D6-67E93BCC2731}" type="pres">
      <dgm:prSet presAssocID="{49B93A0F-8F20-433C-A7B9-568B0FFE628A}" presName="invisiNode" presStyleLbl="node1" presStyleIdx="0" presStyleCnt="2"/>
      <dgm:spPr/>
    </dgm:pt>
    <dgm:pt modelId="{3CD8FEE1-6099-45FE-8DE2-3C1202951175}" type="pres">
      <dgm:prSet presAssocID="{49B93A0F-8F20-433C-A7B9-568B0FFE628A}"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dgm:spPr>
    </dgm:pt>
    <dgm:pt modelId="{A9F6983E-0174-4EF9-979B-C2786CF12364}" type="pres">
      <dgm:prSet presAssocID="{C2E75115-26CA-406B-862D-67782D2D5A8D}" presName="sibTrans" presStyleLbl="sibTrans2D1" presStyleIdx="0" presStyleCnt="0"/>
      <dgm:spPr/>
    </dgm:pt>
    <dgm:pt modelId="{14D3ACFB-4956-4CD1-A041-7AE971963647}" type="pres">
      <dgm:prSet presAssocID="{34A958EC-CEBD-4B85-828A-6FA63F17D887}" presName="compNode" presStyleCnt="0"/>
      <dgm:spPr/>
    </dgm:pt>
    <dgm:pt modelId="{BF1B48C6-7148-4A4C-93CD-6EFFAFCB09F4}" type="pres">
      <dgm:prSet presAssocID="{34A958EC-CEBD-4B85-828A-6FA63F17D887}" presName="node" presStyleLbl="node1" presStyleIdx="1" presStyleCnt="2">
        <dgm:presLayoutVars>
          <dgm:bulletEnabled val="1"/>
        </dgm:presLayoutVars>
      </dgm:prSet>
      <dgm:spPr/>
    </dgm:pt>
    <dgm:pt modelId="{65AEDDC2-FF4F-4F33-A68A-207EFDF6A55F}" type="pres">
      <dgm:prSet presAssocID="{34A958EC-CEBD-4B85-828A-6FA63F17D887}" presName="invisiNode" presStyleLbl="node1" presStyleIdx="1" presStyleCnt="2"/>
      <dgm:spPr/>
    </dgm:pt>
    <dgm:pt modelId="{A99B3132-359C-4E74-A407-FE8D6BA00F93}" type="pres">
      <dgm:prSet presAssocID="{34A958EC-CEBD-4B85-828A-6FA63F17D887}"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dgm:spPr>
    </dgm:pt>
  </dgm:ptLst>
  <dgm:cxnLst>
    <dgm:cxn modelId="{DFD5251B-9EBE-45DE-9170-0C9C532E68D5}" type="presOf" srcId="{49B93A0F-8F20-433C-A7B9-568B0FFE628A}" destId="{9AF50571-46C0-4024-B769-3A9B93730442}" srcOrd="0" destOrd="0" presId="urn:microsoft.com/office/officeart/2005/8/layout/pList2"/>
    <dgm:cxn modelId="{C936166D-C069-4E98-B329-8D2313344431}" type="presOf" srcId="{C2E75115-26CA-406B-862D-67782D2D5A8D}" destId="{A9F6983E-0174-4EF9-979B-C2786CF12364}" srcOrd="0" destOrd="0" presId="urn:microsoft.com/office/officeart/2005/8/layout/pList2"/>
    <dgm:cxn modelId="{22738759-8B06-4F6C-A62D-C554FFBAED85}" srcId="{EF189628-5B2E-4931-9E1A-6BAD9358AF06}" destId="{49B93A0F-8F20-433C-A7B9-568B0FFE628A}" srcOrd="0" destOrd="0" parTransId="{777AB104-3E2E-4234-8F91-4AA87915F24D}" sibTransId="{C2E75115-26CA-406B-862D-67782D2D5A8D}"/>
    <dgm:cxn modelId="{89084B9F-F69B-41FF-9B40-B70C2B61FDB5}" type="presOf" srcId="{EF189628-5B2E-4931-9E1A-6BAD9358AF06}" destId="{6F3A2F6F-97DA-401D-9D57-1D2B70E84663}" srcOrd="0" destOrd="0" presId="urn:microsoft.com/office/officeart/2005/8/layout/pList2"/>
    <dgm:cxn modelId="{519A36C6-D3BE-4DCD-8739-8FAEFCDBB744}" srcId="{EF189628-5B2E-4931-9E1A-6BAD9358AF06}" destId="{34A958EC-CEBD-4B85-828A-6FA63F17D887}" srcOrd="1" destOrd="0" parTransId="{EA84D1C0-8413-4766-A9FF-CA8C362D81F4}" sibTransId="{5BD80C3C-E1CD-4EA8-97E1-F3F5CA6FA87B}"/>
    <dgm:cxn modelId="{82A061E5-8AEA-4D05-BDFB-5CADEA4BF63C}" type="presOf" srcId="{34A958EC-CEBD-4B85-828A-6FA63F17D887}" destId="{BF1B48C6-7148-4A4C-93CD-6EFFAFCB09F4}" srcOrd="0" destOrd="0" presId="urn:microsoft.com/office/officeart/2005/8/layout/pList2"/>
    <dgm:cxn modelId="{6BDCFD88-4D3C-4D5E-9229-F349796C357B}" type="presParOf" srcId="{6F3A2F6F-97DA-401D-9D57-1D2B70E84663}" destId="{994DB756-A10D-40AB-8EE9-C4EAE0C762F6}" srcOrd="0" destOrd="0" presId="urn:microsoft.com/office/officeart/2005/8/layout/pList2"/>
    <dgm:cxn modelId="{583F2F7D-0D0B-401E-9A48-CF5D8882A995}" type="presParOf" srcId="{6F3A2F6F-97DA-401D-9D57-1D2B70E84663}" destId="{392187FC-D56A-4C7E-9FD2-8E76E09D86F8}" srcOrd="1" destOrd="0" presId="urn:microsoft.com/office/officeart/2005/8/layout/pList2"/>
    <dgm:cxn modelId="{74ECF0D8-658E-4D37-8C43-4EB867B90CE5}" type="presParOf" srcId="{392187FC-D56A-4C7E-9FD2-8E76E09D86F8}" destId="{749A1E4E-F38C-4A5A-9A18-D40C40130DFE}" srcOrd="0" destOrd="0" presId="urn:microsoft.com/office/officeart/2005/8/layout/pList2"/>
    <dgm:cxn modelId="{F3FA61BE-9C79-4E8C-B317-E795C22B0B93}" type="presParOf" srcId="{749A1E4E-F38C-4A5A-9A18-D40C40130DFE}" destId="{9AF50571-46C0-4024-B769-3A9B93730442}" srcOrd="0" destOrd="0" presId="urn:microsoft.com/office/officeart/2005/8/layout/pList2"/>
    <dgm:cxn modelId="{A9B9FB7A-C565-498B-B514-4487A2B99569}" type="presParOf" srcId="{749A1E4E-F38C-4A5A-9A18-D40C40130DFE}" destId="{AA5BD624-5293-4D1A-95D6-67E93BCC2731}" srcOrd="1" destOrd="0" presId="urn:microsoft.com/office/officeart/2005/8/layout/pList2"/>
    <dgm:cxn modelId="{80A62A75-11B6-427C-AECB-C30FB9B5714B}" type="presParOf" srcId="{749A1E4E-F38C-4A5A-9A18-D40C40130DFE}" destId="{3CD8FEE1-6099-45FE-8DE2-3C1202951175}" srcOrd="2" destOrd="0" presId="urn:microsoft.com/office/officeart/2005/8/layout/pList2"/>
    <dgm:cxn modelId="{686BBC3F-E13B-4198-A9D7-AB59E32D2366}" type="presParOf" srcId="{392187FC-D56A-4C7E-9FD2-8E76E09D86F8}" destId="{A9F6983E-0174-4EF9-979B-C2786CF12364}" srcOrd="1" destOrd="0" presId="urn:microsoft.com/office/officeart/2005/8/layout/pList2"/>
    <dgm:cxn modelId="{407AED06-3611-4E53-8206-202D058306B9}" type="presParOf" srcId="{392187FC-D56A-4C7E-9FD2-8E76E09D86F8}" destId="{14D3ACFB-4956-4CD1-A041-7AE971963647}" srcOrd="2" destOrd="0" presId="urn:microsoft.com/office/officeart/2005/8/layout/pList2"/>
    <dgm:cxn modelId="{51917FBF-D8CC-4EA2-B109-CEAA7F971CFA}" type="presParOf" srcId="{14D3ACFB-4956-4CD1-A041-7AE971963647}" destId="{BF1B48C6-7148-4A4C-93CD-6EFFAFCB09F4}" srcOrd="0" destOrd="0" presId="urn:microsoft.com/office/officeart/2005/8/layout/pList2"/>
    <dgm:cxn modelId="{8A3B857E-1C67-4D66-AAE8-E288ADF9CE46}" type="presParOf" srcId="{14D3ACFB-4956-4CD1-A041-7AE971963647}" destId="{65AEDDC2-FF4F-4F33-A68A-207EFDF6A55F}" srcOrd="1" destOrd="0" presId="urn:microsoft.com/office/officeart/2005/8/layout/pList2"/>
    <dgm:cxn modelId="{147D4106-5B18-464D-AACB-9382B22372D3}" type="presParOf" srcId="{14D3ACFB-4956-4CD1-A041-7AE971963647}" destId="{A99B3132-359C-4E74-A407-FE8D6BA00F9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1843516"/>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1277" y="245802"/>
          <a:ext cx="3047920" cy="135191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7913" r="316"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1277"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kern="1200" noProof="0" dirty="0">
              <a:solidFill>
                <a:schemeClr val="tx1"/>
              </a:solidFill>
            </a:rPr>
            <a:t>Grâce à l'entrepreneuriat, les </a:t>
          </a:r>
          <a:r>
            <a:rPr lang="en-GB" sz="1300" b="1" kern="1200" noProof="0" dirty="0">
              <a:solidFill>
                <a:schemeClr val="tx1"/>
              </a:solidFill>
            </a:rPr>
            <a:t>femmes migrantes </a:t>
          </a:r>
          <a:r>
            <a:rPr lang="en-GB" sz="1300" kern="1200" noProof="0" dirty="0">
              <a:solidFill>
                <a:schemeClr val="tx1"/>
              </a:solidFill>
            </a:rPr>
            <a:t>peuvent créer leur propre emploi. Les femmes ont été décrites comme des "contributeurs silencieux" à nos économies, mais en tant que femme migrante, vous avez l'expérience de la vie, la résilience et un grand nombre des compétences nécessaires pour devenir une femme entrepreneur prospère. </a:t>
          </a:r>
        </a:p>
      </dsp:txBody>
      <dsp:txXfrm rot="10800000">
        <a:off x="380570" y="1843516"/>
        <a:ext cx="2909334" cy="2183894"/>
      </dsp:txXfrm>
    </dsp:sp>
    <dsp:sp modelId="{15DE5D82-547F-48CC-9EFF-0E74B92C4B1C}">
      <dsp:nvSpPr>
        <dsp:cNvPr id="0" name=""/>
        <dsp:cNvSpPr/>
      </dsp:nvSpPr>
      <dsp:spPr>
        <a:xfrm>
          <a:off x="3663989" y="245802"/>
          <a:ext cx="3047920" cy="135191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7913" b="-4208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A4BC8-29D5-4D64-B35D-3AB4564000A4}">
      <dsp:nvSpPr>
        <dsp:cNvPr id="0" name=""/>
        <dsp:cNvSpPr/>
      </dsp:nvSpPr>
      <dsp:spPr>
        <a:xfrm rot="10800000">
          <a:off x="3663989"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b="0" i="0" kern="1200" noProof="0" dirty="0">
              <a:solidFill>
                <a:schemeClr val="tx1"/>
              </a:solidFill>
              <a:effectLst/>
            </a:rPr>
            <a:t>De nombreux </a:t>
          </a:r>
          <a:r>
            <a:rPr lang="en-GB" sz="1300" b="1" i="0" kern="1200" noProof="0" dirty="0">
              <a:solidFill>
                <a:schemeClr val="tx1"/>
              </a:solidFill>
              <a:effectLst/>
            </a:rPr>
            <a:t>enfants d'immigrés</a:t>
          </a:r>
          <a:r>
            <a:rPr lang="en-GB" sz="1300" b="0" i="0" kern="1200" noProof="0" dirty="0">
              <a:solidFill>
                <a:schemeClr val="tx1"/>
              </a:solidFill>
              <a:effectLst/>
            </a:rPr>
            <a:t>, nés dans leur patrie d'adoption, se sont lancés avec succès dans la création d'entreprise. </a:t>
          </a:r>
        </a:p>
        <a:p>
          <a:pPr marL="0" lvl="0" indent="0" algn="ctr" defTabSz="577850">
            <a:lnSpc>
              <a:spcPct val="90000"/>
            </a:lnSpc>
            <a:spcBef>
              <a:spcPct val="0"/>
            </a:spcBef>
            <a:spcAft>
              <a:spcPct val="35000"/>
            </a:spcAft>
            <a:buNone/>
          </a:pPr>
          <a:r>
            <a:rPr lang="en-GB" sz="1300" b="0" i="0" kern="1200" noProof="0" dirty="0">
              <a:solidFill>
                <a:schemeClr val="tx1"/>
              </a:solidFill>
              <a:effectLst/>
            </a:rPr>
            <a:t> Vous avez une nouvelle façon de voir les choses, qui combine souvent le meilleur de l'environnement culturel et des possibilités de </a:t>
          </a:r>
          <a:r>
            <a:rPr lang="en-GB" sz="1300" kern="1200" noProof="0" dirty="0">
              <a:solidFill>
                <a:schemeClr val="tx1"/>
              </a:solidFill>
            </a:rPr>
            <a:t>réussite commerciale </a:t>
          </a:r>
          <a:r>
            <a:rPr lang="en-GB" sz="1300" b="0" i="0" kern="1200" noProof="0" dirty="0">
              <a:solidFill>
                <a:schemeClr val="tx1"/>
              </a:solidFill>
              <a:effectLst/>
            </a:rPr>
            <a:t>unique et </a:t>
          </a:r>
          <a:r>
            <a:rPr lang="en-GB" sz="1300" kern="1200" noProof="0" dirty="0">
              <a:solidFill>
                <a:schemeClr val="tx1"/>
              </a:solidFill>
            </a:rPr>
            <a:t>innovante</a:t>
          </a:r>
          <a:r>
            <a:rPr lang="en-GB" sz="1300" b="0" i="0" kern="1200" noProof="0" dirty="0">
              <a:solidFill>
                <a:schemeClr val="bg1"/>
              </a:solidFill>
              <a:effectLst/>
            </a:rPr>
            <a:t>. </a:t>
          </a:r>
          <a:endParaRPr lang="en-GB" sz="1300" kern="1200" noProof="0" dirty="0">
            <a:solidFill>
              <a:schemeClr val="bg1"/>
            </a:solidFill>
          </a:endParaRPr>
        </a:p>
      </dsp:txBody>
      <dsp:txXfrm rot="10800000">
        <a:off x="3733282" y="1843516"/>
        <a:ext cx="2909334" cy="2183894"/>
      </dsp:txXfrm>
    </dsp:sp>
    <dsp:sp modelId="{A99B3132-359C-4E74-A407-FE8D6BA00F93}">
      <dsp:nvSpPr>
        <dsp:cNvPr id="0" name=""/>
        <dsp:cNvSpPr/>
      </dsp:nvSpPr>
      <dsp:spPr>
        <a:xfrm>
          <a:off x="7016702" y="245802"/>
          <a:ext cx="3047920" cy="1351912"/>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6" t="-10049" r="-316" b="-3995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028193" y="1843516"/>
          <a:ext cx="3047920" cy="2253187"/>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endParaRPr lang="pl-PL" sz="1300" b="1" i="0" kern="1200" noProof="0" dirty="0">
            <a:solidFill>
              <a:schemeClr val="bg1"/>
            </a:solidFill>
            <a:effectLst/>
          </a:endParaRPr>
        </a:p>
        <a:p>
          <a:pPr marL="0" lvl="0" indent="0" algn="ctr" defTabSz="577850">
            <a:lnSpc>
              <a:spcPct val="90000"/>
            </a:lnSpc>
            <a:spcBef>
              <a:spcPct val="0"/>
            </a:spcBef>
            <a:spcAft>
              <a:spcPct val="35000"/>
            </a:spcAft>
            <a:buNone/>
          </a:pPr>
          <a:r>
            <a:rPr lang="en-GB" sz="1300" b="1" i="0" kern="1200" noProof="0" dirty="0">
              <a:solidFill>
                <a:schemeClr val="tx1"/>
              </a:solidFill>
              <a:effectLst/>
            </a:rPr>
            <a:t>Les réfugiés </a:t>
          </a:r>
          <a:r>
            <a:rPr lang="en-GB" sz="1300" b="0" i="0" kern="1200" noProof="0" dirty="0">
              <a:solidFill>
                <a:schemeClr val="tx1"/>
              </a:solidFill>
              <a:effectLst/>
            </a:rPr>
            <a:t>arrivent en terre inconnue, non seulement à la recherche d'une vie plus sûre, mais aussi dans l'espoir d'avoir un impact et d'apporter une contribution. </a:t>
          </a:r>
          <a:endParaRPr lang="en-GB" sz="1300" kern="1200" noProof="0" dirty="0">
            <a:solidFill>
              <a:schemeClr val="tx1"/>
            </a:solidFill>
          </a:endParaRPr>
        </a:p>
      </dsp:txBody>
      <dsp:txXfrm rot="10800000">
        <a:off x="7097486" y="1843516"/>
        <a:ext cx="2909334" cy="2183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259581"/>
          <a:ext cx="9585694"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54076" rIns="743956" bIns="120904" numCol="1" spcCol="1270" anchor="t" anchorCtr="0">
          <a:noAutofit/>
        </a:bodyPr>
        <a:lstStyle/>
        <a:p>
          <a:pPr marL="0" lvl="1" indent="0" algn="l" defTabSz="755650">
            <a:lnSpc>
              <a:spcPct val="90000"/>
            </a:lnSpc>
            <a:spcBef>
              <a:spcPct val="0"/>
            </a:spcBef>
            <a:spcAft>
              <a:spcPct val="15000"/>
            </a:spcAft>
            <a:buClr>
              <a:srgbClr val="B6D1E1"/>
            </a:buClr>
            <a:buNone/>
          </a:pPr>
          <a:r>
            <a:rPr lang="en-GB" sz="1700" kern="1200" noProof="0" dirty="0"/>
            <a:t>Faire face au changement et trouver des solutions fait déjà partie de votre quotidien. Ce sont des compétences essentielles pour gérer une entreprise.</a:t>
          </a:r>
        </a:p>
      </dsp:txBody>
      <dsp:txXfrm>
        <a:off x="0" y="259581"/>
        <a:ext cx="9585694" cy="963900"/>
      </dsp:txXfrm>
    </dsp:sp>
    <dsp:sp modelId="{372FD4C0-DA54-4433-9802-F6873F2BC7E8}">
      <dsp:nvSpPr>
        <dsp:cNvPr id="0" name=""/>
        <dsp:cNvSpPr/>
      </dsp:nvSpPr>
      <dsp:spPr>
        <a:xfrm>
          <a:off x="479284" y="8661"/>
          <a:ext cx="6709985" cy="50184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755650">
            <a:lnSpc>
              <a:spcPct val="90000"/>
            </a:lnSpc>
            <a:spcBef>
              <a:spcPct val="0"/>
            </a:spcBef>
            <a:spcAft>
              <a:spcPct val="35000"/>
            </a:spcAft>
            <a:buNone/>
          </a:pPr>
          <a:r>
            <a:rPr lang="en-GB" sz="1700" b="1" kern="1200" noProof="0" dirty="0"/>
            <a:t>1. Vous </a:t>
          </a:r>
          <a:r>
            <a:rPr lang="en-GB" sz="1700" b="1" kern="1200" noProof="0" dirty="0" err="1"/>
            <a:t>êtes</a:t>
          </a:r>
          <a:r>
            <a:rPr lang="en-GB" sz="1700" b="1" kern="1200" noProof="0" dirty="0"/>
            <a:t> forte et adaptable</a:t>
          </a:r>
          <a:endParaRPr lang="en-GB" sz="1700" kern="1200" noProof="0" dirty="0"/>
        </a:p>
      </dsp:txBody>
      <dsp:txXfrm>
        <a:off x="503782" y="33159"/>
        <a:ext cx="6660989" cy="452844"/>
      </dsp:txXfrm>
    </dsp:sp>
    <dsp:sp modelId="{7CD521E7-ADE8-4A2E-A784-669FA1FAC42F}">
      <dsp:nvSpPr>
        <dsp:cNvPr id="0" name=""/>
        <dsp:cNvSpPr/>
      </dsp:nvSpPr>
      <dsp:spPr>
        <a:xfrm>
          <a:off x="0" y="1566201"/>
          <a:ext cx="9585694" cy="1204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54076" rIns="743956" bIns="120904" numCol="1" spcCol="1270" anchor="t" anchorCtr="0">
          <a:noAutofit/>
        </a:bodyPr>
        <a:lstStyle/>
        <a:p>
          <a:pPr marL="0" lvl="1" indent="0" algn="l" defTabSz="755650">
            <a:lnSpc>
              <a:spcPct val="90000"/>
            </a:lnSpc>
            <a:spcBef>
              <a:spcPct val="0"/>
            </a:spcBef>
            <a:spcAft>
              <a:spcPct val="15000"/>
            </a:spcAft>
            <a:buClr>
              <a:srgbClr val="B6D1E1"/>
            </a:buClr>
            <a:buNone/>
          </a:pPr>
          <a:r>
            <a:rPr lang="en-GB" sz="1700" kern="1200" noProof="0" dirty="0"/>
            <a:t>De nombreuses femmes migrantes ont une forte conscience sociale. Vous sentez souvent ce dont les autres ont besoin et vous savez comment entrer en contact avec eux. C'est le cœur d'une bonne entreprise.</a:t>
          </a:r>
        </a:p>
      </dsp:txBody>
      <dsp:txXfrm>
        <a:off x="0" y="1566201"/>
        <a:ext cx="9585694" cy="1204875"/>
      </dsp:txXfrm>
    </dsp:sp>
    <dsp:sp modelId="{88FD4CB4-BEF1-4924-BE8F-C69454665D02}">
      <dsp:nvSpPr>
        <dsp:cNvPr id="0" name=""/>
        <dsp:cNvSpPr/>
      </dsp:nvSpPr>
      <dsp:spPr>
        <a:xfrm>
          <a:off x="479284" y="1315281"/>
          <a:ext cx="6709985" cy="50184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755650">
            <a:lnSpc>
              <a:spcPct val="90000"/>
            </a:lnSpc>
            <a:spcBef>
              <a:spcPct val="0"/>
            </a:spcBef>
            <a:spcAft>
              <a:spcPct val="35000"/>
            </a:spcAft>
            <a:buNone/>
          </a:pPr>
          <a:r>
            <a:rPr lang="en-GB" sz="1700" b="1" kern="1200" noProof="0" dirty="0"/>
            <a:t>2. Vous comprenez les gens</a:t>
          </a:r>
          <a:endParaRPr lang="en-GB" sz="1700" kern="1200" noProof="0" dirty="0"/>
        </a:p>
      </dsp:txBody>
      <dsp:txXfrm>
        <a:off x="503782" y="1339779"/>
        <a:ext cx="6660989" cy="452844"/>
      </dsp:txXfrm>
    </dsp:sp>
    <dsp:sp modelId="{33EBC69A-9187-4A91-9DE6-425AB5D64609}">
      <dsp:nvSpPr>
        <dsp:cNvPr id="0" name=""/>
        <dsp:cNvSpPr/>
      </dsp:nvSpPr>
      <dsp:spPr>
        <a:xfrm>
          <a:off x="0" y="3113796"/>
          <a:ext cx="9585694" cy="1204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54076" rIns="743956" bIns="120904" numCol="1" spcCol="1270" anchor="t" anchorCtr="0">
          <a:noAutofit/>
        </a:bodyPr>
        <a:lstStyle/>
        <a:p>
          <a:pPr marL="0" lvl="1" indent="0" algn="l" defTabSz="755650">
            <a:lnSpc>
              <a:spcPct val="90000"/>
            </a:lnSpc>
            <a:spcBef>
              <a:spcPct val="0"/>
            </a:spcBef>
            <a:spcAft>
              <a:spcPct val="15000"/>
            </a:spcAft>
            <a:buNone/>
          </a:pPr>
          <a:r>
            <a:rPr lang="en-GB" sz="1700" kern="1200" noProof="0" dirty="0"/>
            <a:t>Pas seulement avec des mots, mais en écoutant, en faisant preuve d'empathie et en faisant en sorte que les gens se sentent compris. Les clients y attachent plus d'importance que vous ne le pensez.</a:t>
          </a:r>
        </a:p>
      </dsp:txBody>
      <dsp:txXfrm>
        <a:off x="0" y="3113796"/>
        <a:ext cx="9585694" cy="1204875"/>
      </dsp:txXfrm>
    </dsp:sp>
    <dsp:sp modelId="{C70FB613-EE2D-4704-A9C3-38FA4DCE28DD}">
      <dsp:nvSpPr>
        <dsp:cNvPr id="0" name=""/>
        <dsp:cNvSpPr/>
      </dsp:nvSpPr>
      <dsp:spPr>
        <a:xfrm>
          <a:off x="479284" y="2862876"/>
          <a:ext cx="6709985" cy="50184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755650">
            <a:lnSpc>
              <a:spcPct val="90000"/>
            </a:lnSpc>
            <a:spcBef>
              <a:spcPct val="0"/>
            </a:spcBef>
            <a:spcAft>
              <a:spcPct val="35000"/>
            </a:spcAft>
            <a:buNone/>
          </a:pPr>
          <a:r>
            <a:rPr lang="en-GB" sz="1700" b="1" kern="1200" noProof="0" dirty="0"/>
            <a:t>3. Vous </a:t>
          </a:r>
          <a:r>
            <a:rPr lang="en-GB" sz="1700" b="1" kern="1200" noProof="0" dirty="0" err="1"/>
            <a:t>êtes</a:t>
          </a:r>
          <a:r>
            <a:rPr lang="en-GB" sz="1700" b="1" kern="1200" noProof="0" dirty="0"/>
            <a:t> </a:t>
          </a:r>
          <a:r>
            <a:rPr lang="en-GB" sz="1700" b="1" kern="1200" noProof="0" dirty="0" err="1"/>
            <a:t>une</a:t>
          </a:r>
          <a:r>
            <a:rPr lang="en-GB" sz="1700" b="1" kern="1200" noProof="0" dirty="0"/>
            <a:t> </a:t>
          </a:r>
          <a:r>
            <a:rPr lang="en-GB" sz="1700" b="1" kern="1200" noProof="0" dirty="0" err="1"/>
            <a:t>excellente</a:t>
          </a:r>
          <a:r>
            <a:rPr lang="en-GB" sz="1700" b="1" kern="1200" noProof="0" dirty="0"/>
            <a:t> </a:t>
          </a:r>
          <a:r>
            <a:rPr lang="en-GB" sz="1700" b="1" kern="1200" noProof="0" dirty="0" err="1"/>
            <a:t>communicatrice</a:t>
          </a:r>
          <a:endParaRPr lang="en-GB" sz="1700" kern="1200" noProof="0" dirty="0"/>
        </a:p>
      </dsp:txBody>
      <dsp:txXfrm>
        <a:off x="503782" y="2887374"/>
        <a:ext cx="6660989"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5152-5BC2-404C-9FDD-A66FC9696496}">
      <dsp:nvSpPr>
        <dsp:cNvPr id="0" name=""/>
        <dsp:cNvSpPr/>
      </dsp:nvSpPr>
      <dsp:spPr>
        <a:xfrm>
          <a:off x="0" y="283305"/>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Vous avez dû planifier votre avenir et celui de votre famille. Cet état d'esprit tourné vers l'avenir vous aide à repérer les opportunités et à éviter les risques.</a:t>
          </a:r>
        </a:p>
      </dsp:txBody>
      <dsp:txXfrm>
        <a:off x="0" y="283305"/>
        <a:ext cx="9585694" cy="1077300"/>
      </dsp:txXfrm>
    </dsp:sp>
    <dsp:sp modelId="{372FD4C0-DA54-4433-9802-F6873F2BC7E8}">
      <dsp:nvSpPr>
        <dsp:cNvPr id="0" name=""/>
        <dsp:cNvSpPr/>
      </dsp:nvSpPr>
      <dsp:spPr>
        <a:xfrm>
          <a:off x="479284" y="286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4. Vous </a:t>
          </a:r>
          <a:r>
            <a:rPr lang="en-GB" sz="1900" b="1" kern="1200" noProof="0" dirty="0" err="1"/>
            <a:t>êtes</a:t>
          </a:r>
          <a:r>
            <a:rPr lang="en-GB" sz="1900" b="1" kern="1200" noProof="0" dirty="0"/>
            <a:t> </a:t>
          </a:r>
          <a:r>
            <a:rPr lang="en-GB" sz="1900" b="1" kern="1200" noProof="0" dirty="0" err="1"/>
            <a:t>prévoyante</a:t>
          </a:r>
          <a:endParaRPr lang="en-GB" sz="1900" kern="1200" noProof="0" dirty="0"/>
        </a:p>
      </dsp:txBody>
      <dsp:txXfrm>
        <a:off x="506664" y="30245"/>
        <a:ext cx="6655225" cy="506120"/>
      </dsp:txXfrm>
    </dsp:sp>
    <dsp:sp modelId="{7CD521E7-ADE8-4A2E-A784-669FA1FAC42F}">
      <dsp:nvSpPr>
        <dsp:cNvPr id="0" name=""/>
        <dsp:cNvSpPr/>
      </dsp:nvSpPr>
      <dsp:spPr>
        <a:xfrm>
          <a:off x="0" y="1743645"/>
          <a:ext cx="9585694"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Clr>
              <a:srgbClr val="B6D1E1"/>
            </a:buClr>
            <a:buNone/>
          </a:pPr>
          <a:r>
            <a:rPr lang="en-GB" sz="1900" kern="1200" noProof="0" dirty="0"/>
            <a:t>Les femmes travaillent généralement bien ensemble. Lorsqu'une femme s'élève, nous nous élevons toutes. C'est l'esprit de la communauté et de la collaboration.</a:t>
          </a:r>
        </a:p>
      </dsp:txBody>
      <dsp:txXfrm>
        <a:off x="0" y="1743645"/>
        <a:ext cx="9585694" cy="1077300"/>
      </dsp:txXfrm>
    </dsp:sp>
    <dsp:sp modelId="{88FD4CB4-BEF1-4924-BE8F-C69454665D02}">
      <dsp:nvSpPr>
        <dsp:cNvPr id="0" name=""/>
        <dsp:cNvSpPr/>
      </dsp:nvSpPr>
      <dsp:spPr>
        <a:xfrm>
          <a:off x="479284" y="146320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5. Vous soutenez les autres</a:t>
          </a:r>
          <a:endParaRPr lang="en-GB" sz="1900" kern="1200" noProof="0" dirty="0"/>
        </a:p>
      </dsp:txBody>
      <dsp:txXfrm>
        <a:off x="506664" y="1490585"/>
        <a:ext cx="6655225" cy="506120"/>
      </dsp:txXfrm>
    </dsp:sp>
    <dsp:sp modelId="{33EBC69A-9187-4A91-9DE6-425AB5D64609}">
      <dsp:nvSpPr>
        <dsp:cNvPr id="0" name=""/>
        <dsp:cNvSpPr/>
      </dsp:nvSpPr>
      <dsp:spPr>
        <a:xfrm>
          <a:off x="0" y="3203985"/>
          <a:ext cx="9585694" cy="1346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956" tIns="395732" rIns="743956" bIns="135128" numCol="1" spcCol="1270" anchor="t" anchorCtr="0">
          <a:noAutofit/>
        </a:bodyPr>
        <a:lstStyle/>
        <a:p>
          <a:pPr marL="0" lvl="1" indent="0" algn="l" defTabSz="844550">
            <a:lnSpc>
              <a:spcPct val="90000"/>
            </a:lnSpc>
            <a:spcBef>
              <a:spcPct val="0"/>
            </a:spcBef>
            <a:spcAft>
              <a:spcPct val="15000"/>
            </a:spcAft>
            <a:buNone/>
          </a:pPr>
          <a:r>
            <a:rPr lang="en-GB" sz="1900" kern="1200" noProof="0" dirty="0"/>
            <a:t>Qu'il s'agisse de cuisiner, de résoudre des problèmes ou de tirer le meilleur parti de ce que vous avez, la créativité se manifeste sous de nombreuses formes. C'est aussi le point de départ de nombreuses entreprises prospères.</a:t>
          </a:r>
        </a:p>
      </dsp:txBody>
      <dsp:txXfrm>
        <a:off x="0" y="3203985"/>
        <a:ext cx="9585694" cy="1346625"/>
      </dsp:txXfrm>
    </dsp:sp>
    <dsp:sp modelId="{C70FB613-EE2D-4704-A9C3-38FA4DCE28DD}">
      <dsp:nvSpPr>
        <dsp:cNvPr id="0" name=""/>
        <dsp:cNvSpPr/>
      </dsp:nvSpPr>
      <dsp:spPr>
        <a:xfrm>
          <a:off x="479284" y="2923545"/>
          <a:ext cx="6709985" cy="560880"/>
        </a:xfrm>
        <a:prstGeom prst="roundRect">
          <a:avLst/>
        </a:prstGeom>
        <a:solidFill>
          <a:srgbClr val="84BF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621" tIns="0" rIns="253621" bIns="0" numCol="1" spcCol="1270" anchor="ctr" anchorCtr="0">
          <a:noAutofit/>
        </a:bodyPr>
        <a:lstStyle/>
        <a:p>
          <a:pPr marL="0" lvl="0" indent="0" algn="l" defTabSz="844550">
            <a:lnSpc>
              <a:spcPct val="90000"/>
            </a:lnSpc>
            <a:spcBef>
              <a:spcPct val="0"/>
            </a:spcBef>
            <a:spcAft>
              <a:spcPct val="35000"/>
            </a:spcAft>
            <a:buNone/>
          </a:pPr>
          <a:r>
            <a:rPr lang="en-GB" sz="1900" b="1" kern="1200" noProof="0" dirty="0"/>
            <a:t>6. Vous </a:t>
          </a:r>
          <a:r>
            <a:rPr lang="en-GB" sz="1900" b="1" kern="1200" noProof="0" dirty="0" err="1"/>
            <a:t>êtes</a:t>
          </a:r>
          <a:r>
            <a:rPr lang="en-GB" sz="1900" b="1" kern="1200" noProof="0" dirty="0"/>
            <a:t> </a:t>
          </a:r>
          <a:r>
            <a:rPr lang="en-GB" sz="1900" b="1" kern="1200" noProof="0" dirty="0" err="1"/>
            <a:t>créative</a:t>
          </a:r>
          <a:r>
            <a:rPr lang="en-GB" sz="1900" b="1" kern="1200" noProof="0" dirty="0"/>
            <a:t> !</a:t>
          </a:r>
          <a:endParaRPr lang="en-GB" sz="1900" kern="1200" noProof="0" dirty="0"/>
        </a:p>
      </dsp:txBody>
      <dsp:txXfrm>
        <a:off x="506664" y="2950925"/>
        <a:ext cx="665522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3229"/>
          <a:ext cx="11075958" cy="89856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Faire preuve de souplesse et résoudre les problèmes</a:t>
          </a:r>
        </a:p>
      </dsp:txBody>
      <dsp:txXfrm>
        <a:off x="43864" y="47093"/>
        <a:ext cx="10988230" cy="810832"/>
      </dsp:txXfrm>
    </dsp:sp>
    <dsp:sp modelId="{6BABA797-9002-4FC9-B781-7E0A93A69AD5}">
      <dsp:nvSpPr>
        <dsp:cNvPr id="0" name=""/>
        <dsp:cNvSpPr/>
      </dsp:nvSpPr>
      <dsp:spPr>
        <a:xfrm>
          <a:off x="0" y="901789"/>
          <a:ext cx="11075958"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Les choses ne se passent pas toujours comme prévu. Les entrepreneurs doivent trouver de nouvelles façons de résoudre les problèmes.
En tant que migrante, vous avez déjà appris à vous adapter à de nouveaux lieux, à de nouvelles langues et à de nouveaux systèmes. C'est une compétence très utile.</a:t>
          </a:r>
          <a:endParaRPr lang="en-GB" sz="2200" kern="1200" noProof="0" dirty="0">
            <a:solidFill>
              <a:schemeClr val="tx1"/>
            </a:solidFill>
          </a:endParaRPr>
        </a:p>
      </dsp:txBody>
      <dsp:txXfrm>
        <a:off x="0" y="901789"/>
        <a:ext cx="11075958" cy="1366200"/>
      </dsp:txXfrm>
    </dsp:sp>
    <dsp:sp modelId="{43AA09AB-63E0-4BAD-88E8-F0A5EA84C663}">
      <dsp:nvSpPr>
        <dsp:cNvPr id="0" name=""/>
        <dsp:cNvSpPr/>
      </dsp:nvSpPr>
      <dsp:spPr>
        <a:xfrm>
          <a:off x="0" y="2267989"/>
          <a:ext cx="11075958" cy="89856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Travailler dur et prendre des initiatives</a:t>
          </a:r>
          <a:endParaRPr lang="en-GB" sz="3200" kern="1200" noProof="0" dirty="0"/>
        </a:p>
      </dsp:txBody>
      <dsp:txXfrm>
        <a:off x="43864" y="2311853"/>
        <a:ext cx="10988230" cy="810832"/>
      </dsp:txXfrm>
    </dsp:sp>
    <dsp:sp modelId="{0A31A1BD-9608-45AB-B3C8-7DEE8639AA98}">
      <dsp:nvSpPr>
        <dsp:cNvPr id="0" name=""/>
        <dsp:cNvSpPr/>
      </dsp:nvSpPr>
      <dsp:spPr>
        <a:xfrm>
          <a:off x="0" y="3166549"/>
          <a:ext cx="11075958"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662"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Commencer quelque chose de nouveau signifie faire des efforts et prendre des mesures. Vous avez peut-être l'habitude de travailler pour subvenir aux besoins de votre famille ou pour construire votre vie dans un nouveau pays. Cette même force vous permet d'avancer dans les affaires.</a:t>
          </a:r>
        </a:p>
      </dsp:txBody>
      <dsp:txXfrm>
        <a:off x="0" y="3166549"/>
        <a:ext cx="11075958" cy="1291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17304"/>
          <a:ext cx="11006945" cy="9547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Être créatif et trouver de nouvelles idées</a:t>
          </a:r>
          <a:endParaRPr lang="en-GB" sz="3200" kern="1200" noProof="0" dirty="0"/>
        </a:p>
      </dsp:txBody>
      <dsp:txXfrm>
        <a:off x="46606" y="63910"/>
        <a:ext cx="10913733" cy="861508"/>
      </dsp:txXfrm>
    </dsp:sp>
    <dsp:sp modelId="{6BABA797-9002-4FC9-B781-7E0A93A69AD5}">
      <dsp:nvSpPr>
        <dsp:cNvPr id="0" name=""/>
        <dsp:cNvSpPr/>
      </dsp:nvSpPr>
      <dsp:spPr>
        <a:xfrm>
          <a:off x="0" y="972157"/>
          <a:ext cx="11006945" cy="166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69875" lvl="1" indent="-269875" algn="l" defTabSz="977900">
            <a:lnSpc>
              <a:spcPct val="90000"/>
            </a:lnSpc>
            <a:spcBef>
              <a:spcPct val="0"/>
            </a:spcBef>
            <a:spcAft>
              <a:spcPct val="20000"/>
            </a:spcAft>
            <a:buFont typeface="Arial" panose="020B0604020202020204" pitchFamily="34" charset="0"/>
            <a:buChar char="•"/>
          </a:pPr>
          <a:r>
            <a:rPr lang="en-GB" sz="2200" kern="1200" noProof="0" dirty="0"/>
            <a:t>La créativité consiste à trouver de nouvelles façons de faire quelque chose, comme cuisiner un repas à partir de quelques ingrédients ou se débrouiller seul lorsque les ressources sont limitées.</a:t>
          </a:r>
          <a:endParaRPr lang="en-GB" sz="2200" kern="1200" noProof="0" dirty="0">
            <a:solidFill>
              <a:schemeClr val="tx1"/>
            </a:solidFill>
          </a:endParaRPr>
        </a:p>
        <a:p>
          <a:pPr marL="269875" lvl="1" indent="-269875" algn="l" defTabSz="977900">
            <a:lnSpc>
              <a:spcPct val="90000"/>
            </a:lnSpc>
            <a:spcBef>
              <a:spcPct val="0"/>
            </a:spcBef>
            <a:spcAft>
              <a:spcPct val="20000"/>
            </a:spcAft>
            <a:buFont typeface="Arial" panose="020B0604020202020204" pitchFamily="34" charset="0"/>
            <a:buChar char="•"/>
          </a:pPr>
          <a:r>
            <a:rPr lang="en-GB" sz="2200" kern="1200" noProof="0" dirty="0"/>
            <a:t>De nombreuses entreprises prospères sont nées d'une simple idée ou d'une compétence que quelqu'un a transformée en quelque chose de spécial.</a:t>
          </a:r>
          <a:endParaRPr lang="en-GB" sz="2200" kern="1200" noProof="0" dirty="0">
            <a:solidFill>
              <a:schemeClr val="tx1"/>
            </a:solidFill>
          </a:endParaRPr>
        </a:p>
      </dsp:txBody>
      <dsp:txXfrm>
        <a:off x="0" y="972157"/>
        <a:ext cx="11006945" cy="1662727"/>
      </dsp:txXfrm>
    </dsp:sp>
    <dsp:sp modelId="{43AA09AB-63E0-4BAD-88E8-F0A5EA84C663}">
      <dsp:nvSpPr>
        <dsp:cNvPr id="0" name=""/>
        <dsp:cNvSpPr/>
      </dsp:nvSpPr>
      <dsp:spPr>
        <a:xfrm>
          <a:off x="0" y="2634885"/>
          <a:ext cx="11006945" cy="954720"/>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noProof="0" dirty="0"/>
            <a:t>Faire ce que l'on aime </a:t>
          </a:r>
          <a:endParaRPr lang="en-GB" sz="3200" kern="1200" noProof="0" dirty="0"/>
        </a:p>
      </dsp:txBody>
      <dsp:txXfrm>
        <a:off x="46606" y="2681491"/>
        <a:ext cx="10913733" cy="861508"/>
      </dsp:txXfrm>
    </dsp:sp>
    <dsp:sp modelId="{0A31A1BD-9608-45AB-B3C8-7DEE8639AA98}">
      <dsp:nvSpPr>
        <dsp:cNvPr id="0" name=""/>
        <dsp:cNvSpPr/>
      </dsp:nvSpPr>
      <dsp:spPr>
        <a:xfrm>
          <a:off x="0" y="3589605"/>
          <a:ext cx="11006945" cy="10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71"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Il est plus facile de rester motivé lorsque l'on aime ce que l'on fait.</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Lorsque vous aimez cuisiner, enseigner ou aider les autres, les gens le ressentent. Cela renforce votre entreprise et lui donne plus de sens.</a:t>
          </a:r>
        </a:p>
      </dsp:txBody>
      <dsp:txXfrm>
        <a:off x="0" y="3589605"/>
        <a:ext cx="11006945" cy="1055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98DDF-32C3-45D8-92A1-B7F5EAD87CBB}">
      <dsp:nvSpPr>
        <dsp:cNvPr id="0" name=""/>
        <dsp:cNvSpPr/>
      </dsp:nvSpPr>
      <dsp:spPr>
        <a:xfrm>
          <a:off x="0" y="0"/>
          <a:ext cx="11110463" cy="983384"/>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b="1" kern="1200" noProof="0" dirty="0"/>
            <a:t>Rester fort face aux défis </a:t>
          </a:r>
          <a:endParaRPr lang="en-GB" sz="4100" kern="1200" noProof="0" dirty="0"/>
        </a:p>
      </dsp:txBody>
      <dsp:txXfrm>
        <a:off x="48005" y="48005"/>
        <a:ext cx="11014453" cy="887374"/>
      </dsp:txXfrm>
    </dsp:sp>
    <dsp:sp modelId="{6BABA797-9002-4FC9-B781-7E0A93A69AD5}">
      <dsp:nvSpPr>
        <dsp:cNvPr id="0" name=""/>
        <dsp:cNvSpPr/>
      </dsp:nvSpPr>
      <dsp:spPr>
        <a:xfrm>
          <a:off x="0" y="1025797"/>
          <a:ext cx="11110463" cy="140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27940" rIns="156464" bIns="27940" numCol="1" spcCol="1270" anchor="t" anchorCtr="0">
          <a:noAutofit/>
        </a:bodyPr>
        <a:lstStyle/>
        <a:p>
          <a:pPr marL="357188" lvl="1" indent="-357188" algn="l" defTabSz="977900">
            <a:lnSpc>
              <a:spcPct val="90000"/>
            </a:lnSpc>
            <a:spcBef>
              <a:spcPct val="0"/>
            </a:spcBef>
            <a:spcAft>
              <a:spcPct val="20000"/>
            </a:spcAft>
            <a:buFont typeface="Arial" panose="020B0604020202020204" pitchFamily="34" charset="0"/>
            <a:buChar char="•"/>
          </a:pPr>
          <a:r>
            <a:rPr lang="en-GB" sz="2200" kern="1200" noProof="0" dirty="0"/>
            <a:t>Toute entreprise connaît des hauts et des bas. Mais vous avez déjà surmonté de nombreuses difficultés.</a:t>
          </a:r>
          <a:endParaRPr lang="en-GB" sz="2200" kern="1200" noProof="0" dirty="0">
            <a:solidFill>
              <a:schemeClr val="tx1"/>
            </a:solidFill>
          </a:endParaRPr>
        </a:p>
        <a:p>
          <a:pPr marL="357188" lvl="1" indent="-357188" algn="l" defTabSz="977900">
            <a:lnSpc>
              <a:spcPct val="90000"/>
            </a:lnSpc>
            <a:spcBef>
              <a:spcPct val="0"/>
            </a:spcBef>
            <a:spcAft>
              <a:spcPct val="20000"/>
            </a:spcAft>
            <a:buFont typeface="Arial" panose="020B0604020202020204" pitchFamily="34" charset="0"/>
            <a:buChar char="•"/>
          </a:pPr>
          <a:r>
            <a:rPr lang="en-GB" sz="2200" kern="1200" noProof="0" dirty="0"/>
            <a:t>La résilience consiste à ne pas abandonner lorsque les choses sont difficiles. Cela signifie essayer à nouveau et apprendre au fur et à mesure</a:t>
          </a:r>
          <a:r>
            <a:rPr lang="en-GB" sz="2500" kern="1200" noProof="0" dirty="0"/>
            <a:t>.</a:t>
          </a:r>
          <a:endParaRPr lang="en-GB" sz="2500" kern="1200" noProof="0" dirty="0">
            <a:solidFill>
              <a:schemeClr val="tx1"/>
            </a:solidFill>
          </a:endParaRPr>
        </a:p>
      </dsp:txBody>
      <dsp:txXfrm>
        <a:off x="0" y="1025797"/>
        <a:ext cx="11110463" cy="1400355"/>
      </dsp:txXfrm>
    </dsp:sp>
    <dsp:sp modelId="{43AA09AB-63E0-4BAD-88E8-F0A5EA84C663}">
      <dsp:nvSpPr>
        <dsp:cNvPr id="0" name=""/>
        <dsp:cNvSpPr/>
      </dsp:nvSpPr>
      <dsp:spPr>
        <a:xfrm>
          <a:off x="0" y="2426152"/>
          <a:ext cx="11110463" cy="983384"/>
        </a:xfrm>
        <a:prstGeom prst="roundRect">
          <a:avLst/>
        </a:prstGeom>
        <a:solidFill>
          <a:srgbClr val="B6D1E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b="1" kern="1200" noProof="0" dirty="0"/>
            <a:t>Être positif à l'égard de l'avenir</a:t>
          </a:r>
          <a:endParaRPr lang="en-GB" sz="4100" kern="1200" noProof="0" dirty="0"/>
        </a:p>
      </dsp:txBody>
      <dsp:txXfrm>
        <a:off x="48005" y="2474157"/>
        <a:ext cx="11014453" cy="887374"/>
      </dsp:txXfrm>
    </dsp:sp>
    <dsp:sp modelId="{0A31A1BD-9608-45AB-B3C8-7DEE8639AA98}">
      <dsp:nvSpPr>
        <dsp:cNvPr id="0" name=""/>
        <dsp:cNvSpPr/>
      </dsp:nvSpPr>
      <dsp:spPr>
        <a:xfrm>
          <a:off x="0" y="3409537"/>
          <a:ext cx="11110463" cy="112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57" tIns="27940" rIns="156464" bIns="27940" numCol="1" spcCol="1270" anchor="t" anchorCtr="0">
          <a:noAutofit/>
        </a:bodyPr>
        <a:lstStyle/>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Il n'est pas nécessaire d'avoir tout compris avant de commencer.</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Si vous croyez en vous, ne serait-ce qu'un peu, vous êtes déjà sur la bonne voie. </a:t>
          </a:r>
        </a:p>
        <a:p>
          <a:pPr marL="228600" lvl="1" indent="-228600" algn="l" defTabSz="977900">
            <a:lnSpc>
              <a:spcPct val="90000"/>
            </a:lnSpc>
            <a:spcBef>
              <a:spcPct val="0"/>
            </a:spcBef>
            <a:spcAft>
              <a:spcPct val="20000"/>
            </a:spcAft>
            <a:buFont typeface="Arial" panose="020B0604020202020204" pitchFamily="34" charset="0"/>
            <a:buChar char="•"/>
          </a:pPr>
          <a:r>
            <a:rPr lang="en-GB" sz="2200" kern="1200" noProof="0" dirty="0"/>
            <a:t>   Chaque petit pas compte.</a:t>
          </a:r>
        </a:p>
      </dsp:txBody>
      <dsp:txXfrm>
        <a:off x="0" y="3409537"/>
        <a:ext cx="11110463" cy="11245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blipFill rotWithShape="0">
          <a:blip xmlns:r="http://schemas.openxmlformats.org/officeDocument/2006/relationships" r:embed="rId1"/>
          <a:srcRect/>
          <a:stretch>
            <a:fillRect t="-76000" b="-7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526314" y="281981"/>
          <a:ext cx="2846990" cy="1675354"/>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95699" y="2239317"/>
          <a:ext cx="3275369"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rPr>
            <a:t>Cuisine érythréenne - Des saveurs riches aux racines profondes</a:t>
          </a:r>
        </a:p>
        <a:p>
          <a:pPr marL="0" lvl="0" indent="0" algn="ctr" defTabSz="711200">
            <a:lnSpc>
              <a:spcPct val="90000"/>
            </a:lnSpc>
            <a:spcBef>
              <a:spcPct val="0"/>
            </a:spcBef>
            <a:spcAft>
              <a:spcPct val="35000"/>
            </a:spcAft>
            <a:buNone/>
          </a:pPr>
          <a:r>
            <a:rPr lang="en-GB" sz="1400" kern="1200" noProof="0" dirty="0">
              <a:solidFill>
                <a:srgbClr val="382B1B"/>
              </a:solidFill>
            </a:rPr>
            <a:t>Votre entreprise pourrait préparer des injera avec des lentilles, des ragoûts épicés ou une boîte à repas végétalienne basée sur les traditions du jeûne. De nombreuses personnes sont à la recherche d'options alimentaires à base de plantes ; c'est un moyen de répondre à ce besoin tout en partageant quelque chose de significatif de votre culture.</a:t>
          </a:r>
          <a:br>
            <a:rPr lang="en-GB" sz="1200" kern="1200" noProof="0" dirty="0"/>
          </a:br>
          <a:endParaRPr lang="en-GB" sz="1200" kern="1200" noProof="0" dirty="0">
            <a:solidFill>
              <a:schemeClr val="bg1"/>
            </a:solidFill>
          </a:endParaRPr>
        </a:p>
      </dsp:txBody>
      <dsp:txXfrm rot="10800000">
        <a:off x="179869" y="2239317"/>
        <a:ext cx="3107029" cy="2652773"/>
      </dsp:txXfrm>
    </dsp:sp>
    <dsp:sp modelId="{7DAC231D-B6C3-49DB-A7BA-20396790BDA4}">
      <dsp:nvSpPr>
        <dsp:cNvPr id="0" name=""/>
        <dsp:cNvSpPr/>
      </dsp:nvSpPr>
      <dsp:spPr>
        <a:xfrm>
          <a:off x="3908983" y="298575"/>
          <a:ext cx="2946750" cy="1642166"/>
        </a:xfrm>
        <a:prstGeom prst="roundRect">
          <a:avLst>
            <a:gd name="adj" fmla="val 10000"/>
          </a:avLst>
        </a:prstGeom>
        <a:blipFill>
          <a:blip xmlns:r="http://schemas.openxmlformats.org/officeDocument/2006/relationships" r:embed="rId2"/>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D12B5-B583-4F53-90A1-5B1181200D49}">
      <dsp:nvSpPr>
        <dsp:cNvPr id="0" name=""/>
        <dsp:cNvSpPr/>
      </dsp:nvSpPr>
      <dsp:spPr>
        <a:xfrm rot="10800000">
          <a:off x="3827994" y="2239317"/>
          <a:ext cx="310872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highlight>
                <a:srgbClr val="B6D1E1"/>
              </a:highlight>
            </a:rPr>
            <a:t>Repas ukrainiens - </a:t>
          </a:r>
          <a:r>
            <a:rPr lang="en-GB" sz="1600" b="1" kern="1200" noProof="0" dirty="0">
              <a:solidFill>
                <a:srgbClr val="382B1B"/>
              </a:solidFill>
            </a:rPr>
            <a:t>Recettes authentiques et attrayantes pour le marché</a:t>
          </a:r>
          <a:r>
            <a:rPr lang="en-GB" sz="1400" b="1" kern="1200" noProof="0" dirty="0">
              <a:solidFill>
                <a:srgbClr val="382B1B"/>
              </a:solidFill>
            </a:rPr>
            <a:t>
</a:t>
          </a:r>
          <a:r>
            <a:rPr lang="en-GB" sz="1300" kern="1200" noProof="0" dirty="0">
              <a:solidFill>
                <a:srgbClr val="382B1B"/>
              </a:solidFill>
              <a:highlight>
                <a:srgbClr val="B6D1E1"/>
              </a:highlight>
            </a:rPr>
            <a:t>Des plats comme les </a:t>
          </a:r>
          <a:r>
            <a:rPr lang="en-GB" sz="1300" kern="1200" noProof="0" dirty="0" err="1">
              <a:solidFill>
                <a:srgbClr val="382B1B"/>
              </a:solidFill>
              <a:highlight>
                <a:srgbClr val="B6D1E1"/>
              </a:highlight>
            </a:rPr>
            <a:t>deruny </a:t>
          </a:r>
          <a:r>
            <a:rPr lang="en-GB" sz="1300" kern="1200" noProof="0" dirty="0">
              <a:solidFill>
                <a:srgbClr val="382B1B"/>
              </a:solidFill>
              <a:highlight>
                <a:srgbClr val="B6D1E1"/>
              </a:highlight>
            </a:rPr>
            <a:t>(galettes de pommes de terre), le bortsch, les </a:t>
          </a:r>
          <a:r>
            <a:rPr lang="en-IE" sz="1300" kern="1200" noProof="0" dirty="0" err="1">
              <a:solidFill>
                <a:srgbClr val="382B1B"/>
              </a:solidFill>
            </a:rPr>
            <a:t>holubtsi </a:t>
          </a:r>
          <a:r>
            <a:rPr lang="en-IE" sz="1300" kern="1200" noProof="0" dirty="0">
              <a:solidFill>
                <a:srgbClr val="382B1B"/>
              </a:solidFill>
            </a:rPr>
            <a:t>(</a:t>
          </a:r>
          <a:r>
            <a:rPr lang="en-GB" sz="1300" kern="1200" noProof="0" dirty="0">
              <a:solidFill>
                <a:srgbClr val="382B1B"/>
              </a:solidFill>
              <a:highlight>
                <a:srgbClr val="B6D1E1"/>
              </a:highlight>
            </a:rPr>
            <a:t>rouleaux de chou farcis) pourraient être proposés dans le cadre d'un service hebdomadaire de plats à emporter, d'emballages de repas surgelés ou de services de traiteur pour des événements communautaires, afin de donner aux gens un aperçu de l'hospitalité ukrainienne.</a:t>
          </a:r>
          <a:endParaRPr lang="en-IE" sz="1300" kern="1200" noProof="0" dirty="0">
            <a:solidFill>
              <a:srgbClr val="382B1B"/>
            </a:solidFill>
            <a:highlight>
              <a:srgbClr val="B6D1E1"/>
            </a:highlight>
          </a:endParaRPr>
        </a:p>
      </dsp:txBody>
      <dsp:txXfrm rot="10800000">
        <a:off x="3912164" y="2239317"/>
        <a:ext cx="2940386" cy="2652773"/>
      </dsp:txXfrm>
    </dsp:sp>
    <dsp:sp modelId="{A99B3132-359C-4E74-A407-FE8D6BA00F93}">
      <dsp:nvSpPr>
        <dsp:cNvPr id="0" name=""/>
        <dsp:cNvSpPr/>
      </dsp:nvSpPr>
      <dsp:spPr>
        <a:xfrm>
          <a:off x="536163" y="287729"/>
          <a:ext cx="2826500" cy="1663859"/>
        </a:xfrm>
        <a:prstGeom prst="roundRect">
          <a:avLst>
            <a:gd name="adj" fmla="val 10000"/>
          </a:avLst>
        </a:prstGeom>
        <a:blipFill>
          <a:blip xmlns:r="http://schemas.openxmlformats.org/officeDocument/2006/relationships" r:embed="rId1"/>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7177221" y="2239317"/>
          <a:ext cx="2886552"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IE" sz="1600" b="1" kern="1200" dirty="0">
              <a:solidFill>
                <a:srgbClr val="382B1B"/>
              </a:solidFill>
            </a:rPr>
            <a:t>En-cas de rue pakistanais - de grandes saveurs en petites bouchées</a:t>
          </a:r>
        </a:p>
        <a:p>
          <a:pPr marL="0" lvl="0" indent="0" algn="ctr" defTabSz="711200">
            <a:lnSpc>
              <a:spcPct val="90000"/>
            </a:lnSpc>
            <a:spcBef>
              <a:spcPct val="0"/>
            </a:spcBef>
            <a:spcAft>
              <a:spcPct val="35000"/>
            </a:spcAft>
            <a:buNone/>
          </a:pPr>
          <a:r>
            <a:rPr lang="en-GB" sz="1400" b="0" kern="1200" dirty="0">
              <a:solidFill>
                <a:srgbClr val="382B1B"/>
              </a:solidFill>
            </a:rPr>
            <a:t>Les samosas croustillants, les pakoras épicés ou le chana chaat (salade de pois chiches) sont parfaits pour les marchés, les festivals ou la livraison à domicile. Ces en-cas sont végétariens et pleins de saveur, parfaits pour les curieux.</a:t>
          </a:r>
          <a:br>
            <a:rPr lang="en-IE" sz="1400" b="0" kern="1200" dirty="0">
              <a:solidFill>
                <a:srgbClr val="382B1B"/>
              </a:solidFill>
            </a:rPr>
          </a:br>
          <a:endParaRPr lang="en-GB" sz="1200" b="0" kern="1200" noProof="0" dirty="0">
            <a:solidFill>
              <a:srgbClr val="382B1B"/>
            </a:solidFill>
          </a:endParaRPr>
        </a:p>
      </dsp:txBody>
      <dsp:txXfrm rot="10800000">
        <a:off x="7261391" y="2239317"/>
        <a:ext cx="2718212" cy="26527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B756-A10D-40AB-8EE9-C4EAE0C762F6}">
      <dsp:nvSpPr>
        <dsp:cNvPr id="0" name=""/>
        <dsp:cNvSpPr/>
      </dsp:nvSpPr>
      <dsp:spPr>
        <a:xfrm>
          <a:off x="0" y="0"/>
          <a:ext cx="10375900" cy="2239317"/>
        </a:xfrm>
        <a:prstGeom prst="roundRect">
          <a:avLst>
            <a:gd name="adj" fmla="val 10000"/>
          </a:avLst>
        </a:prstGeom>
        <a:solidFill>
          <a:srgbClr val="84BFA4">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8FEE1-6099-45FE-8DE2-3C1202951175}">
      <dsp:nvSpPr>
        <dsp:cNvPr id="0" name=""/>
        <dsp:cNvSpPr/>
      </dsp:nvSpPr>
      <dsp:spPr>
        <a:xfrm>
          <a:off x="312467" y="298575"/>
          <a:ext cx="4643316" cy="1642166"/>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6" t="-259" r="316" b="-974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F50571-46C0-4024-B769-3A9B93730442}">
      <dsp:nvSpPr>
        <dsp:cNvPr id="0" name=""/>
        <dsp:cNvSpPr/>
      </dsp:nvSpPr>
      <dsp:spPr>
        <a:xfrm rot="10800000">
          <a:off x="312467"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rPr>
            <a:t>Épices d'Afrique du Nord - Un voyage </a:t>
          </a:r>
          <a:r>
            <a:rPr lang="en-GB" sz="1600" b="1" kern="1200" noProof="0" dirty="0" err="1">
              <a:solidFill>
                <a:srgbClr val="382B1B"/>
              </a:solidFill>
            </a:rPr>
            <a:t>savoureux</a:t>
          </a:r>
        </a:p>
        <a:p>
          <a:pPr marL="0" lvl="0" indent="0" algn="ctr" defTabSz="711200">
            <a:lnSpc>
              <a:spcPct val="90000"/>
            </a:lnSpc>
            <a:spcBef>
              <a:spcPct val="0"/>
            </a:spcBef>
            <a:spcAft>
              <a:spcPct val="35000"/>
            </a:spcAft>
            <a:buNone/>
          </a:pPr>
          <a:br>
            <a:rPr lang="en-GB" sz="1600" kern="1200" noProof="0" dirty="0">
              <a:solidFill>
                <a:srgbClr val="382B1B"/>
              </a:solidFill>
            </a:rPr>
          </a:br>
          <a:r>
            <a:rPr lang="en-GB" sz="1600" kern="1200" noProof="0" dirty="0">
              <a:solidFill>
                <a:srgbClr val="382B1B"/>
              </a:solidFill>
            </a:rPr>
            <a:t>De nombreux plats d'Afrique du Nord se caractérisent par des épices fortes et des </a:t>
          </a:r>
          <a:r>
            <a:rPr lang="en-GB" sz="1600" kern="1200" noProof="0" dirty="0" err="1">
              <a:solidFill>
                <a:srgbClr val="382B1B"/>
              </a:solidFill>
            </a:rPr>
            <a:t>saveurs colorées</a:t>
          </a:r>
          <a:r>
            <a:rPr lang="en-GB" sz="1600" kern="1200" noProof="0" dirty="0">
              <a:solidFill>
                <a:srgbClr val="382B1B"/>
              </a:solidFill>
            </a:rPr>
            <a:t>. Une boutique d'épices, des cours de cuisine ou un stand de cuisine de rue pourraient faire découvrir aux membres de votre communauté la richesse de cette cuisine.</a:t>
          </a:r>
          <a:endParaRPr lang="en-GB" sz="1400" kern="1200" noProof="0" dirty="0">
            <a:solidFill>
              <a:srgbClr val="382B1B"/>
            </a:solidFill>
          </a:endParaRPr>
        </a:p>
      </dsp:txBody>
      <dsp:txXfrm rot="10800000">
        <a:off x="396637" y="2239317"/>
        <a:ext cx="4474976" cy="2652773"/>
      </dsp:txXfrm>
    </dsp:sp>
    <dsp:sp modelId="{A99B3132-359C-4E74-A407-FE8D6BA00F93}">
      <dsp:nvSpPr>
        <dsp:cNvPr id="0" name=""/>
        <dsp:cNvSpPr/>
      </dsp:nvSpPr>
      <dsp:spPr>
        <a:xfrm>
          <a:off x="5420115" y="298575"/>
          <a:ext cx="4643316" cy="1642166"/>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80108" b="-5189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B48C6-7148-4A4C-93CD-6EFFAFCB09F4}">
      <dsp:nvSpPr>
        <dsp:cNvPr id="0" name=""/>
        <dsp:cNvSpPr/>
      </dsp:nvSpPr>
      <dsp:spPr>
        <a:xfrm rot="10800000">
          <a:off x="5420115" y="2239317"/>
          <a:ext cx="4643316" cy="2736943"/>
        </a:xfrm>
        <a:prstGeom prst="round2SameRect">
          <a:avLst>
            <a:gd name="adj1" fmla="val 10500"/>
            <a:gd name="adj2" fmla="val 0"/>
          </a:avLst>
        </a:prstGeom>
        <a:solidFill>
          <a:srgbClr val="B6D1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noProof="0" dirty="0">
              <a:solidFill>
                <a:srgbClr val="382B1B"/>
              </a:solidFill>
            </a:rPr>
            <a:t>Traditions du café au Moyen-Orient - Une affaire à suivre</a:t>
          </a:r>
        </a:p>
        <a:p>
          <a:pPr marL="0" lvl="0" indent="0" algn="ctr" defTabSz="711200">
            <a:lnSpc>
              <a:spcPct val="90000"/>
            </a:lnSpc>
            <a:spcBef>
              <a:spcPct val="0"/>
            </a:spcBef>
            <a:spcAft>
              <a:spcPct val="35000"/>
            </a:spcAft>
            <a:buNone/>
          </a:pPr>
          <a:br>
            <a:rPr lang="en-GB" sz="1600" kern="1200" noProof="0" dirty="0">
              <a:solidFill>
                <a:srgbClr val="382B1B"/>
              </a:solidFill>
            </a:rPr>
          </a:br>
          <a:r>
            <a:rPr lang="en-GB" sz="1600" kern="1200" noProof="0" dirty="0">
              <a:solidFill>
                <a:srgbClr val="382B1B"/>
              </a:solidFill>
            </a:rPr>
            <a:t>Le café joue un rôle social important dans de nombreux pays du Moyen-Orient. L'ouverture d'un chariot à café ou d'un café qui partage les méthodes traditionnelles de préparation et encourage le sens de la communauté pourrait offrir quelque chose de nouveau et d'accueillant dans votre ville.</a:t>
          </a:r>
          <a:endParaRPr lang="en-GB" sz="1400" kern="1200" noProof="0" dirty="0">
            <a:solidFill>
              <a:srgbClr val="382B1B"/>
            </a:solidFill>
          </a:endParaRPr>
        </a:p>
      </dsp:txBody>
      <dsp:txXfrm rot="10800000">
        <a:off x="5504285" y="2239317"/>
        <a:ext cx="4474976" cy="265277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0BAC28-7436-4B11-86E9-47409EFDE47C}" type="datetimeFigureOut">
              <a:rPr lang="en-IE" smtClean="0"/>
              <a:t>01/07/2025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C2BBE5-951B-7448-9280-3E5E86F1213F}" type="datetimeFigureOut">
              <a:rPr lang="en-US" smtClean="0"/>
              <a:t>7/1/2025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Cliquez pour éditer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2023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24969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04184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84B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3198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Page - Green Heading">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1263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2799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77926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021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5584364E-1CE8-BC3D-125B-D1DB7744E2AD}"/>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76550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93459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35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03563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0548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 style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2" r:id="rId14"/>
    <p:sldLayoutId id="2147483680" r:id="rId15"/>
    <p:sldLayoutId id="2147483679" r:id="rId16"/>
    <p:sldLayoutId id="2147483683"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fomigrants.net/en/post/8054/turning-a-love-for-cooking-into-a-career-for-refugee-wome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investopedia.com/terms/e/entrepreneur.asp" TargetMode="External"/><Relationship Id="rId1" Type="http://schemas.openxmlformats.org/officeDocument/2006/relationships/slideLayout" Target="../slideLayouts/slideLayout18.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thenationalnews.com/lifestyle/food/2024/07/02/female-refugee-syrian-food-catering-netherlands/" TargetMode="External"/><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iaNwKbR5av0?feature=oembed"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hyperlink" Target="https://www.euronews.com/2021/06/01/multi-ethnic-food-truck-helps-migrant-women-start-new-life-in-bologna"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video" Target="https://www.youtube.com/embed/83OZvbQo4lY?feature=oembed"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3kitchens.eu/how-to-benefit/" TargetMode="External"/><Relationship Id="rId2" Type="http://schemas.openxmlformats.org/officeDocument/2006/relationships/slideLayout" Target="../slideLayouts/slideLayout18.xml"/><Relationship Id="rId1" Type="http://schemas.openxmlformats.org/officeDocument/2006/relationships/video" Target="https://www.youtube.com/embed/RMOlocERVK0?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blog.startupswb.com/category/podcast/" TargetMode="External"/><Relationship Id="rId2" Type="http://schemas.openxmlformats.org/officeDocument/2006/relationships/hyperlink" Target="https://startupswb.com/podcast" TargetMode="External"/><Relationship Id="rId1" Type="http://schemas.openxmlformats.org/officeDocument/2006/relationships/slideLayout" Target="../slideLayouts/slideLayout1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startupswb.com/news-stor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package" Target="../embeddings/Microsoft_Word_Document.docx"/><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sv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leitrimhillcreamery.com/" TargetMode="External"/><Relationship Id="rId2" Type="http://schemas.openxmlformats.org/officeDocument/2006/relationships/image" Target="../media/image45.jpg"/><Relationship Id="rId1" Type="http://schemas.openxmlformats.org/officeDocument/2006/relationships/slideLayout" Target="../slideLayouts/slideLayout14.xml"/><Relationship Id="rId5" Type="http://schemas.openxmlformats.org/officeDocument/2006/relationships/image" Target="../media/image47.sv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sv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55.jpg"/><Relationship Id="rId1" Type="http://schemas.openxmlformats.org/officeDocument/2006/relationships/slideLayout" Target="../slideLayouts/slideLayout16.xml"/><Relationship Id="rId5" Type="http://schemas.openxmlformats.org/officeDocument/2006/relationships/package" Target="../embeddings/Microsoft_Word_Document2.docx"/><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mzn.to/2QsG5Ng" TargetMode="Externa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trendhunter.com/" TargetMode="External"/><Relationship Id="rId1" Type="http://schemas.openxmlformats.org/officeDocument/2006/relationships/slideLayout" Target="../slideLayouts/slideLayout1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9.svg"/></Relationships>
</file>

<file path=ppt/slides/_rels/slide49.xml.rels><?xml version="1.0" encoding="UTF-8" standalone="yes"?>
<Relationships xmlns="http://schemas.openxmlformats.org/package/2006/relationships"><Relationship Id="rId3" Type="http://schemas.openxmlformats.org/officeDocument/2006/relationships/hyperlink" Target="https://www.inc.com/bill-murphyjr/1001-smart-business-ideas-in-caseyou-need-inspiration.html" TargetMode="External"/><Relationship Id="rId7" Type="http://schemas.openxmlformats.org/officeDocument/2006/relationships/image" Target="../media/image61.jpg"/><Relationship Id="rId2" Type="http://schemas.openxmlformats.org/officeDocument/2006/relationships/hyperlink" Target="https://www.entrepreneur.com/topic/inspiration" TargetMode="External"/><Relationship Id="rId1" Type="http://schemas.openxmlformats.org/officeDocument/2006/relationships/slideLayout" Target="../slideLayouts/slideLayout16.xml"/><Relationship Id="rId6" Type="http://schemas.openxmlformats.org/officeDocument/2006/relationships/hyperlink" Target="https://www.entrepreneur.com/t%20opic/inspiration" TargetMode="External"/><Relationship Id="rId5" Type="http://schemas.openxmlformats.org/officeDocument/2006/relationships/image" Target="../media/image60.png"/><Relationship Id="rId4" Type="http://schemas.openxmlformats.org/officeDocument/2006/relationships/hyperlink" Target="https://businessideaslab.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6.xml"/><Relationship Id="rId4" Type="http://schemas.openxmlformats.org/officeDocument/2006/relationships/image" Target="../media/image23.svg"/></Relationships>
</file>

<file path=ppt/slides/_rels/slide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obaninternational.com/blog/empathy-mapping/" TargetMode="Externa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interaction-design.org/literature/article/design-thinking-getting-started-with-empath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1.jpe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log.printsome.com/17-crazy-businessideas"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1.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ntrepreneur.com/article/226501" TargetMode="Externa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682962" y="3688899"/>
            <a:ext cx="10168762" cy="1940560"/>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5500" b="1" noProof="0" dirty="0"/>
              <a:t>SE LANCER DANS </a:t>
            </a:r>
          </a:p>
          <a:p>
            <a:pPr>
              <a:lnSpc>
                <a:spcPts val="4600"/>
              </a:lnSpc>
            </a:pPr>
            <a:r>
              <a:rPr lang="en-GB" sz="4000" b="1" noProof="0" dirty="0">
                <a:solidFill>
                  <a:srgbClr val="382B1B"/>
                </a:solidFill>
              </a:rPr>
              <a:t>L'AVENTURE DE </a:t>
            </a:r>
          </a:p>
          <a:p>
            <a:pPr>
              <a:lnSpc>
                <a:spcPts val="4600"/>
              </a:lnSpc>
            </a:pPr>
            <a:r>
              <a:rPr lang="en-GB" sz="4000" b="1" noProof="0" dirty="0">
                <a:solidFill>
                  <a:srgbClr val="382B1B"/>
                </a:solidFill>
              </a:rPr>
              <a:t>L'ENTREPRENEURIAT</a:t>
            </a:r>
          </a:p>
          <a:p>
            <a:pPr>
              <a:lnSpc>
                <a:spcPts val="4600"/>
              </a:lnSpc>
            </a:pPr>
            <a:endParaRPr lang="en-GB" sz="5500" b="1" noProof="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GB" sz="4000" b="1" noProof="0" dirty="0">
                <a:highlight>
                  <a:srgbClr val="94C7B0"/>
                </a:highlight>
              </a:rPr>
              <a:t> ÉTAPE 1</a:t>
            </a:r>
            <a:r>
              <a:rPr lang="en-GB" sz="4000" b="1" noProof="0" dirty="0">
                <a:solidFill>
                  <a:srgbClr val="94C7B0"/>
                </a:solidFill>
                <a:highlight>
                  <a:srgbClr val="94C7B0"/>
                </a:highlight>
              </a:rPr>
              <a:t>.</a:t>
            </a:r>
          </a:p>
        </p:txBody>
      </p:sp>
      <p:pic>
        <p:nvPicPr>
          <p:cNvPr id="3" name="Picture 2" descr="Woman in bakery">
            <a:extLst>
              <a:ext uri="{FF2B5EF4-FFF2-40B4-BE49-F238E27FC236}">
                <a16:creationId xmlns:a16="http://schemas.microsoft.com/office/drawing/2014/main" id="{697362F3-1BBE-DD3D-1FA4-7C858B414710}"/>
              </a:ext>
            </a:extLst>
          </p:cNvPr>
          <p:cNvPicPr>
            <a:picLocks noChangeAspect="1"/>
          </p:cNvPicPr>
          <p:nvPr/>
        </p:nvPicPr>
        <p:blipFill>
          <a:blip r:embed="rId2"/>
          <a:stretch>
            <a:fillRect/>
          </a:stretch>
        </p:blipFill>
        <p:spPr>
          <a:xfrm>
            <a:off x="6802712" y="690297"/>
            <a:ext cx="4979386" cy="3318294"/>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1216299" cy="1126708"/>
          </a:xfrm>
        </p:spPr>
        <p:txBody>
          <a:bodyPr/>
          <a:lstStyle/>
          <a:p>
            <a:r>
              <a:rPr lang="en-GB" noProof="0" dirty="0"/>
              <a:t>SAVIEZ-VOUS QUE LES FEMMES MIGRANTES ONT TENDANCE À ÊTRE D'EXCELLENTES ENTREPRENEUSES ?</a:t>
            </a:r>
          </a:p>
        </p:txBody>
      </p:sp>
      <p:sp>
        <p:nvSpPr>
          <p:cNvPr id="7" name="Text Placeholder 2">
            <a:extLst>
              <a:ext uri="{FF2B5EF4-FFF2-40B4-BE49-F238E27FC236}">
                <a16:creationId xmlns:a16="http://schemas.microsoft.com/office/drawing/2014/main" id="{3EB1DABC-EFE3-6BCB-682C-400C511B6233}"/>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B6D1E1"/>
                </a:solidFill>
              </a:rPr>
              <a:t>Vous avez ce qu'il faut !</a:t>
            </a:r>
          </a:p>
        </p:txBody>
      </p:sp>
      <p:graphicFrame>
        <p:nvGraphicFramePr>
          <p:cNvPr id="8" name="Diagram 7">
            <a:extLst>
              <a:ext uri="{FF2B5EF4-FFF2-40B4-BE49-F238E27FC236}">
                <a16:creationId xmlns:a16="http://schemas.microsoft.com/office/drawing/2014/main" id="{624462B4-E409-6AEF-B414-B2338DD2FF48}"/>
              </a:ext>
            </a:extLst>
          </p:cNvPr>
          <p:cNvGraphicFramePr/>
          <p:nvPr>
            <p:extLst>
              <p:ext uri="{D42A27DB-BD31-4B8C-83A1-F6EECF244321}">
                <p14:modId xmlns:p14="http://schemas.microsoft.com/office/powerpoint/2010/main" val="3495296531"/>
              </p:ext>
            </p:extLst>
          </p:nvPr>
        </p:nvGraphicFramePr>
        <p:xfrm>
          <a:off x="2253380" y="1837699"/>
          <a:ext cx="9585694" cy="432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A500-B129-3D14-7E50-91326E21FEE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4BD5D7-D339-D900-FB3D-40CF8DA5B018}"/>
              </a:ext>
            </a:extLst>
          </p:cNvPr>
          <p:cNvSpPr>
            <a:spLocks noGrp="1"/>
          </p:cNvSpPr>
          <p:nvPr>
            <p:ph type="body" sz="quarter" idx="27"/>
          </p:nvPr>
        </p:nvSpPr>
        <p:spPr>
          <a:xfrm>
            <a:off x="751414" y="378372"/>
            <a:ext cx="10799356" cy="1126708"/>
          </a:xfrm>
        </p:spPr>
        <p:txBody>
          <a:bodyPr/>
          <a:lstStyle/>
          <a:p>
            <a:r>
              <a:rPr lang="en-GB" noProof="0" dirty="0"/>
              <a:t>SAVIEZ-VOUS QUE LES FEMMES MIGRANTES ONT TENDANCE À ÊTRE D'EXCELLENTES ENTREPRENEUSES ?</a:t>
            </a:r>
          </a:p>
        </p:txBody>
      </p:sp>
      <p:sp>
        <p:nvSpPr>
          <p:cNvPr id="7" name="Text Placeholder 2">
            <a:extLst>
              <a:ext uri="{FF2B5EF4-FFF2-40B4-BE49-F238E27FC236}">
                <a16:creationId xmlns:a16="http://schemas.microsoft.com/office/drawing/2014/main" id="{74D2EB8E-2DAD-EC5D-EA83-F33503189167}"/>
              </a:ext>
            </a:extLst>
          </p:cNvPr>
          <p:cNvSpPr txBox="1">
            <a:spLocks/>
          </p:cNvSpPr>
          <p:nvPr/>
        </p:nvSpPr>
        <p:spPr>
          <a:xfrm>
            <a:off x="449180" y="3059537"/>
            <a:ext cx="1481647" cy="18836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3600" b="1" i="1" noProof="0" dirty="0">
                <a:solidFill>
                  <a:srgbClr val="B6D1E1"/>
                </a:solidFill>
              </a:rPr>
              <a:t>Vous avez ce qu'il faut !</a:t>
            </a:r>
          </a:p>
        </p:txBody>
      </p:sp>
      <p:graphicFrame>
        <p:nvGraphicFramePr>
          <p:cNvPr id="8" name="Diagram 7">
            <a:extLst>
              <a:ext uri="{FF2B5EF4-FFF2-40B4-BE49-F238E27FC236}">
                <a16:creationId xmlns:a16="http://schemas.microsoft.com/office/drawing/2014/main" id="{851CD8E4-A2F4-DE94-EACF-04640FF3C6D8}"/>
              </a:ext>
            </a:extLst>
          </p:cNvPr>
          <p:cNvGraphicFramePr/>
          <p:nvPr>
            <p:extLst>
              <p:ext uri="{D42A27DB-BD31-4B8C-83A1-F6EECF244321}">
                <p14:modId xmlns:p14="http://schemas.microsoft.com/office/powerpoint/2010/main" val="3663959221"/>
              </p:ext>
            </p:extLst>
          </p:nvPr>
        </p:nvGraphicFramePr>
        <p:xfrm>
          <a:off x="2253380" y="1837699"/>
          <a:ext cx="9585694" cy="4553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4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401610" y="378372"/>
            <a:ext cx="11491725" cy="1126708"/>
          </a:xfrm>
        </p:spPr>
        <p:txBody>
          <a:bodyPr/>
          <a:lstStyle/>
          <a:p>
            <a:r>
              <a:rPr lang="en-GB" noProof="0" dirty="0"/>
              <a:t>POURQUOI ENVISAGER L'ENTREPRENEURIAT ALIMENTAIRE COMME CHOIX DE CARRIÈRE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60400" y="1843841"/>
            <a:ext cx="4510983" cy="4463612"/>
          </a:xfrm>
        </p:spPr>
        <p:txBody>
          <a:bodyPr numCol="1"/>
          <a:lstStyle/>
          <a:p>
            <a:r>
              <a:rPr lang="en-GB" sz="1600" noProof="0" dirty="0"/>
              <a:t>L'entrepreneuriat requiert des qualités telles que la </a:t>
            </a:r>
            <a:r>
              <a:rPr lang="en-GB" sz="1600" b="1" noProof="0" dirty="0"/>
              <a:t>patience, la détermination et le courage </a:t>
            </a:r>
            <a:r>
              <a:rPr lang="en-GB" sz="1600" noProof="0" dirty="0"/>
              <a:t>d'essayer quelque chose de nouveau. De nombreuses femmes migrantes possèdent déjà ces atouts, souvent grâce à leur expérience de vie.</a:t>
            </a:r>
          </a:p>
          <a:p>
            <a:endParaRPr lang="en-GB" sz="1600" noProof="0" dirty="0"/>
          </a:p>
          <a:p>
            <a:r>
              <a:rPr lang="en-GB" sz="1600" noProof="0" dirty="0"/>
              <a:t>Vous êtes-vous déjà </a:t>
            </a:r>
            <a:r>
              <a:rPr lang="en-GB" sz="1600" noProof="0" dirty="0" err="1"/>
              <a:t>demandé</a:t>
            </a:r>
            <a:r>
              <a:rPr lang="en-GB" sz="1600" noProof="0" dirty="0"/>
              <a:t> : </a:t>
            </a:r>
          </a:p>
          <a:p>
            <a:pPr marL="342900" indent="-342900">
              <a:buFont typeface="Arial" panose="020B0604020202020204" pitchFamily="34" charset="0"/>
              <a:buChar char="•"/>
            </a:pPr>
            <a:r>
              <a:rPr lang="en-GB" sz="1600" i="1" noProof="0" dirty="0"/>
              <a:t>"J'adore cuisiner, pourrais-je en faire quelque chose ?"</a:t>
            </a:r>
          </a:p>
          <a:p>
            <a:pPr marL="342900" indent="-342900">
              <a:buFont typeface="Arial" panose="020B0604020202020204" pitchFamily="34" charset="0"/>
              <a:buChar char="•"/>
            </a:pPr>
            <a:r>
              <a:rPr lang="en-GB" sz="1600" i="1" noProof="0" dirty="0"/>
              <a:t>"Les gens disent que mes plats sont excellents - peut-être pourrais-je les vendre ?</a:t>
            </a:r>
          </a:p>
          <a:p>
            <a:endParaRPr lang="en-GB" sz="1600" noProof="0" dirty="0"/>
          </a:p>
          <a:p>
            <a:r>
              <a:rPr lang="en-GB" sz="1600" noProof="0" dirty="0"/>
              <a:t>La création d'une petite entreprise alimentaire n'a pas besoin d'être importante ou compliquée. Il s'agit d'une activité que l'on peut développer </a:t>
            </a:r>
            <a:r>
              <a:rPr lang="en-GB" sz="1600" b="1" noProof="0" dirty="0"/>
              <a:t>pas à pas</a:t>
            </a:r>
            <a:r>
              <a:rPr lang="en-GB" sz="1600" noProof="0" dirty="0"/>
              <a:t>.</a:t>
            </a:r>
            <a:endParaRPr lang="en-GB" sz="1600"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654799" y="2134659"/>
            <a:ext cx="487680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en-GB" sz="3200" i="1" noProof="0" dirty="0">
                <a:solidFill>
                  <a:srgbClr val="84BFA4"/>
                </a:solidFill>
              </a:rPr>
              <a:t>Travailler à son compte peut vous donner </a:t>
            </a:r>
            <a:r>
              <a:rPr lang="en-GB" sz="3200" b="1" i="1" noProof="0" dirty="0">
                <a:solidFill>
                  <a:srgbClr val="84BFA4"/>
                </a:solidFill>
              </a:rPr>
              <a:t>plus de liberté et de flexibilité, et vous permettre de tracer votre propre chemin</a:t>
            </a:r>
            <a:r>
              <a:rPr lang="en-GB" sz="3200" i="1" noProof="0" dirty="0">
                <a:solidFill>
                  <a:srgbClr val="84BFA4"/>
                </a:solidFill>
              </a:rPr>
              <a:t>. C'est aussi un moyen de créer des liens avec votre nouvelle communauté, de partager votre culture et de rencontrer des gens qui vous soutiennent.</a:t>
            </a:r>
          </a:p>
          <a:p>
            <a:pPr>
              <a:lnSpc>
                <a:spcPts val="2740"/>
              </a:lnSpc>
            </a:pPr>
            <a:endParaRPr lang="en-GB" sz="3200" i="1" noProof="0" dirty="0">
              <a:solidFill>
                <a:srgbClr val="84BFA4"/>
              </a:solidFill>
            </a:endParaRPr>
          </a:p>
          <a:p>
            <a:pPr>
              <a:lnSpc>
                <a:spcPts val="2740"/>
              </a:lnSpc>
            </a:pPr>
            <a:r>
              <a:rPr lang="en-GB" sz="3200" i="1" noProof="0" dirty="0">
                <a:solidFill>
                  <a:srgbClr val="84BFA4"/>
                </a:solidFill>
              </a:rPr>
              <a:t>...</a:t>
            </a: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5981572" y="19120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9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FB3CE1-99D0-6522-1E49-25DAB2A64286}"/>
              </a:ext>
            </a:extLst>
          </p:cNvPr>
          <p:cNvSpPr>
            <a:spLocks noGrp="1"/>
          </p:cNvSpPr>
          <p:nvPr>
            <p:ph type="body" sz="quarter" idx="27"/>
          </p:nvPr>
        </p:nvSpPr>
        <p:spPr/>
        <p:txBody>
          <a:bodyPr/>
          <a:lstStyle/>
          <a:p>
            <a:r>
              <a:rPr lang="en-GB" sz="3600" noProof="0" dirty="0"/>
              <a:t>Soyez inspirés par </a:t>
            </a:r>
            <a:r>
              <a:rPr lang="en-GB" sz="3600" i="1" noProof="0" dirty="0">
                <a:solidFill>
                  <a:srgbClr val="84BFA4"/>
                </a:solidFill>
                <a:hlinkClick r:id="rId2"/>
              </a:rPr>
              <a:t>cet article </a:t>
            </a:r>
            <a:r>
              <a:rPr lang="en-GB" sz="3600" i="1" noProof="0" dirty="0">
                <a:solidFill>
                  <a:srgbClr val="84BFA4"/>
                </a:solidFill>
              </a:rPr>
              <a:t>!</a:t>
            </a:r>
            <a:endParaRPr lang="en-IE" dirty="0"/>
          </a:p>
        </p:txBody>
      </p:sp>
      <p:sp>
        <p:nvSpPr>
          <p:cNvPr id="3" name="Text Placeholder 2">
            <a:extLst>
              <a:ext uri="{FF2B5EF4-FFF2-40B4-BE49-F238E27FC236}">
                <a16:creationId xmlns:a16="http://schemas.microsoft.com/office/drawing/2014/main" id="{B45ED54C-5B49-F852-EEAF-A97E6EF501F9}"/>
              </a:ext>
            </a:extLst>
          </p:cNvPr>
          <p:cNvSpPr>
            <a:spLocks noGrp="1"/>
          </p:cNvSpPr>
          <p:nvPr>
            <p:ph type="body" sz="quarter" idx="14"/>
          </p:nvPr>
        </p:nvSpPr>
        <p:spPr>
          <a:xfrm>
            <a:off x="640306" y="1809434"/>
            <a:ext cx="10963115" cy="4672013"/>
          </a:xfrm>
        </p:spPr>
        <p:txBody>
          <a:bodyPr/>
          <a:lstStyle/>
          <a:p>
            <a:r>
              <a:rPr lang="en-GB" sz="2000" dirty="0"/>
              <a:t>L'article "</a:t>
            </a:r>
            <a:r>
              <a:rPr lang="en-GB" sz="2000" b="1" dirty="0">
                <a:hlinkClick r:id="rId2"/>
              </a:rPr>
              <a:t>Transformer l'amour de la cuisine en carrière pour les femmes réfugiées</a:t>
            </a:r>
            <a:r>
              <a:rPr lang="en-GB" sz="2000" dirty="0"/>
              <a:t>" met en lumière le parcours inspirant d'un groupe de femmes migrantes qui ont transformé leur passion pour la cuisine en une entreprise professionnelle appelée "</a:t>
            </a:r>
            <a:r>
              <a:rPr lang="en-GB" sz="2000" b="1" dirty="0">
                <a:highlight>
                  <a:srgbClr val="B6D1E1"/>
                </a:highlight>
              </a:rPr>
              <a:t>Meet My Mama</a:t>
            </a:r>
            <a:r>
              <a:rPr lang="en-GB" sz="2000" dirty="0"/>
              <a:t>".</a:t>
            </a:r>
          </a:p>
          <a:p>
            <a:endParaRPr lang="en-GB" sz="2000" dirty="0"/>
          </a:p>
          <a:p>
            <a:r>
              <a:rPr lang="en-GB" sz="2000" dirty="0"/>
              <a:t>Cette initiative permet aux femmes réfugiées de se prendre en charge en leur offrant des opportunités d'emploi leur permettant de partager leur héritage culturel par le biais de la nourriture. En tirant parti de leurs compétences culinaires, ces femmes ont créé une plateforme qui favorise l'intégration, l'indépendance économique et les échanges culturels. </a:t>
            </a:r>
          </a:p>
          <a:p>
            <a:endParaRPr lang="en-GB" sz="2000" dirty="0"/>
          </a:p>
          <a:p>
            <a:r>
              <a:rPr lang="en-GB" sz="2000" dirty="0"/>
              <a:t>Le succès de Meet My Mama illustre la façon dont les passions personnelles peuvent être exploitées pour surmonter les difficultés et construire des carrières intéressantes, en particulier pour ceux qui sont confrontés aux complexités du déplacement et de la réinstallation.</a:t>
            </a:r>
          </a:p>
          <a:p>
            <a:br>
              <a:rPr lang="en-GB" sz="2000" dirty="0"/>
            </a:br>
            <a:r>
              <a:rPr lang="en-GB" sz="2000" dirty="0"/>
              <a:t>En acquérant de l'expérience grâce à des initiatives comme celle-ci, les femmes acquièrent des compétences, de la confiance et des réseaux qui peuvent servir de base solide au lancement de leur propre entreprise alimentaire.</a:t>
            </a:r>
          </a:p>
          <a:p>
            <a:endParaRPr lang="en-GB" sz="2000" dirty="0"/>
          </a:p>
          <a:p>
            <a:endParaRPr lang="en-IE" sz="2000" dirty="0"/>
          </a:p>
        </p:txBody>
      </p:sp>
    </p:spTree>
    <p:extLst>
      <p:ext uri="{BB962C8B-B14F-4D97-AF65-F5344CB8AC3E}">
        <p14:creationId xmlns:p14="http://schemas.microsoft.com/office/powerpoint/2010/main" val="417913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8274053" cy="1126708"/>
          </a:xfrm>
        </p:spPr>
        <p:txBody>
          <a:bodyPr/>
          <a:lstStyle/>
          <a:p>
            <a:r>
              <a:rPr lang="en-GB" sz="3600" noProof="0" dirty="0"/>
              <a:t>CHAQUE FEMME MIGRANTE ENTREPRENEUSE A SA PROPRE HISTOIRE</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38349" y="2016016"/>
            <a:ext cx="7462369" cy="2642611"/>
          </a:xfrm>
        </p:spPr>
        <p:txBody>
          <a:bodyPr numCol="1"/>
          <a:lstStyle/>
          <a:p>
            <a:r>
              <a:rPr lang="en-GB" noProof="0" dirty="0"/>
              <a:t>Au fur et à mesure que vous avancez dans votre </a:t>
            </a:r>
            <a:r>
              <a:rPr lang="en-GB" b="1" noProof="0" dirty="0"/>
              <a:t>aventure </a:t>
            </a:r>
            <a:r>
              <a:rPr lang="en-GB" b="1" noProof="0" dirty="0" err="1"/>
              <a:t>d'apprentissage</a:t>
            </a:r>
            <a:r>
              <a:rPr lang="en-GB" b="1" noProof="0" dirty="0"/>
              <a:t> de </a:t>
            </a:r>
            <a:r>
              <a:rPr lang="en-GB" b="1" dirty="0"/>
              <a:t>3 Kitchens - </a:t>
            </a:r>
            <a:r>
              <a:rPr lang="en-GB" b="1" noProof="0" dirty="0"/>
              <a:t>ENTREPRENEURIAT</a:t>
            </a:r>
            <a:r>
              <a:rPr lang="en-GB" noProof="0" dirty="0"/>
              <a:t>, commencez à réfléchir à votre histoire.</a:t>
            </a:r>
          </a:p>
          <a:p>
            <a:endParaRPr lang="en-GB" noProof="0" dirty="0"/>
          </a:p>
          <a:p>
            <a:pPr marL="342900" indent="-342900">
              <a:buClr>
                <a:srgbClr val="B6D1E1"/>
              </a:buClr>
              <a:buFont typeface="Arial" panose="020B0604020202020204" pitchFamily="34" charset="0"/>
              <a:buChar char="•"/>
            </a:pPr>
            <a:r>
              <a:rPr lang="en-GB" noProof="0" dirty="0"/>
              <a:t>Qu'est-ce qui est inhabituel ou différent dans votre histoire ?</a:t>
            </a:r>
          </a:p>
          <a:p>
            <a:pPr marL="342900" indent="-342900">
              <a:buClr>
                <a:srgbClr val="B6D1E1"/>
              </a:buClr>
              <a:buFont typeface="Arial" panose="020B0604020202020204" pitchFamily="34" charset="0"/>
              <a:buChar char="•"/>
            </a:pPr>
            <a:r>
              <a:rPr lang="en-GB" noProof="0" dirty="0"/>
              <a:t>Quel est le domaine de l'alimentation qui vous passionne ?</a:t>
            </a:r>
          </a:p>
          <a:p>
            <a:pPr marL="342900" indent="-342900">
              <a:buClr>
                <a:srgbClr val="B6D1E1"/>
              </a:buClr>
              <a:buFont typeface="Arial" panose="020B0604020202020204" pitchFamily="34" charset="0"/>
              <a:buChar char="•"/>
            </a:pPr>
            <a:r>
              <a:rPr lang="en-GB" noProof="0" dirty="0"/>
              <a:t>Quels sont vos hobbies ? </a:t>
            </a:r>
          </a:p>
          <a:p>
            <a:pPr marL="342900" indent="-342900">
              <a:buClr>
                <a:srgbClr val="B6D1E1"/>
              </a:buClr>
              <a:buFont typeface="Arial" panose="020B0604020202020204" pitchFamily="34" charset="0"/>
              <a:buChar char="•"/>
            </a:pPr>
            <a:r>
              <a:rPr lang="en-GB" noProof="0" dirty="0"/>
              <a:t>En quoi êtes-vous doué ? </a:t>
            </a:r>
          </a:p>
          <a:p>
            <a:pPr marL="342900" indent="-342900">
              <a:buClr>
                <a:srgbClr val="B6D1E1"/>
              </a:buClr>
              <a:buFont typeface="Arial" panose="020B0604020202020204" pitchFamily="34" charset="0"/>
              <a:buChar char="•"/>
            </a:pPr>
            <a:r>
              <a:rPr lang="en-GB" noProof="0" dirty="0"/>
              <a:t>Avez-vous un talent secret ? Une qualité de star ?</a:t>
            </a:r>
          </a:p>
          <a:p>
            <a:endParaRPr lang="en-GB" noProof="0" dirty="0">
              <a:solidFill>
                <a:srgbClr val="382B1B"/>
              </a:solidFill>
            </a:endParaRP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738348" y="4987138"/>
            <a:ext cx="7729213" cy="125844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GB" sz="2800" b="1" i="1" noProof="0" dirty="0">
                <a:solidFill>
                  <a:srgbClr val="84BFA4"/>
                </a:solidFill>
              </a:rPr>
              <a:t>Vous n'y avez peut-être pas pensé auparavant, mais vous possédez peut-être déjà les bases nécessaires pour créer votre propre </a:t>
            </a:r>
            <a:r>
              <a:rPr lang="en-GB" sz="2800" b="1" i="1" dirty="0">
                <a:solidFill>
                  <a:srgbClr val="84BFA4"/>
                </a:solidFill>
              </a:rPr>
              <a:t>business de cuisine ! </a:t>
            </a:r>
            <a:endParaRPr lang="en-GB" sz="2800" b="1" i="1" noProof="0" dirty="0">
              <a:solidFill>
                <a:srgbClr val="84BFA4"/>
              </a:solidFill>
            </a:endParaRP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8371311" y="1878817"/>
            <a:ext cx="0" cy="31003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Obraz 3" descr="Obraz zawierający osoba, Ludzka twarz, w pomieszczeniu, ściana&#10;&#10;Zawartość wygenerowana przez sztuczną inteligencję może być niepoprawna.">
            <a:extLst>
              <a:ext uri="{FF2B5EF4-FFF2-40B4-BE49-F238E27FC236}">
                <a16:creationId xmlns:a16="http://schemas.microsoft.com/office/drawing/2014/main" id="{6AC5558C-C8C3-6425-D003-1F30B49B725A}"/>
              </a:ext>
            </a:extLst>
          </p:cNvPr>
          <p:cNvPicPr>
            <a:picLocks noChangeAspect="1"/>
          </p:cNvPicPr>
          <p:nvPr/>
        </p:nvPicPr>
        <p:blipFill>
          <a:blip r:embed="rId2"/>
          <a:stretch>
            <a:fillRect/>
          </a:stretch>
        </p:blipFill>
        <p:spPr>
          <a:xfrm>
            <a:off x="9025467" y="1582082"/>
            <a:ext cx="3166533" cy="4749800"/>
          </a:xfrm>
          <a:prstGeom prst="rect">
            <a:avLst/>
          </a:prstGeom>
        </p:spPr>
      </p:pic>
    </p:spTree>
    <p:extLst>
      <p:ext uri="{BB962C8B-B14F-4D97-AF65-F5344CB8AC3E}">
        <p14:creationId xmlns:p14="http://schemas.microsoft.com/office/powerpoint/2010/main" val="64074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02</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619366" cy="3172713"/>
          </a:xfrm>
        </p:spPr>
        <p:txBody>
          <a:bodyPr>
            <a:normAutofit/>
          </a:bodyPr>
          <a:lstStyle/>
          <a:p>
            <a:r>
              <a:rPr lang="en-GB" dirty="0">
                <a:solidFill>
                  <a:srgbClr val="382B1B"/>
                </a:solidFill>
              </a:rPr>
              <a:t>UTILISEZ </a:t>
            </a:r>
            <a:r>
              <a:rPr lang="en-GB" noProof="0" dirty="0">
                <a:solidFill>
                  <a:srgbClr val="382B1B"/>
                </a:solidFill>
              </a:rPr>
              <a:t>VOTRE PASSION </a:t>
            </a:r>
            <a:r>
              <a:rPr lang="en-GB" dirty="0">
                <a:solidFill>
                  <a:srgbClr val="382B1B"/>
                </a:solidFill>
              </a:rPr>
              <a:t>et </a:t>
            </a:r>
            <a:r>
              <a:rPr lang="en-GB" noProof="0" dirty="0">
                <a:solidFill>
                  <a:srgbClr val="382B1B"/>
                </a:solidFill>
              </a:rPr>
              <a:t>VOTRE </a:t>
            </a:r>
            <a:r>
              <a:rPr lang="en-GB" dirty="0">
                <a:solidFill>
                  <a:srgbClr val="382B1B"/>
                </a:solidFill>
              </a:rPr>
              <a:t>HISTOIRE</a:t>
            </a:r>
          </a:p>
          <a:p>
            <a:r>
              <a:rPr lang="en-GB" dirty="0">
                <a:solidFill>
                  <a:srgbClr val="382B1B"/>
                </a:solidFill>
              </a:rPr>
              <a:t>(</a:t>
            </a:r>
            <a:r>
              <a:rPr lang="en-GB" noProof="0" dirty="0">
                <a:solidFill>
                  <a:srgbClr val="382B1B"/>
                </a:solidFill>
              </a:rPr>
              <a:t>ÉTUDES DE CAS)</a:t>
            </a:r>
            <a:endParaRPr lang="en-GB" noProof="0" dirty="0"/>
          </a:p>
        </p:txBody>
      </p:sp>
      <p:pic>
        <p:nvPicPr>
          <p:cNvPr id="10" name="Graphic 9" descr="Gymnast: Floor routine with solid fill">
            <a:extLst>
              <a:ext uri="{FF2B5EF4-FFF2-40B4-BE49-F238E27FC236}">
                <a16:creationId xmlns:a16="http://schemas.microsoft.com/office/drawing/2014/main" id="{273A5370-4F0D-62B2-C8A4-A0F3FE427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6146" y="4371975"/>
            <a:ext cx="1884754" cy="1884754"/>
          </a:xfrm>
          <a:prstGeom prst="rect">
            <a:avLst/>
          </a:prstGeom>
        </p:spPr>
      </p:pic>
    </p:spTree>
    <p:extLst>
      <p:ext uri="{BB962C8B-B14F-4D97-AF65-F5344CB8AC3E}">
        <p14:creationId xmlns:p14="http://schemas.microsoft.com/office/powerpoint/2010/main" val="266113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0AD99-E43F-7402-233D-26B1DA48777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FE78249D-3204-27E0-58FA-21C93F6BADA4}"/>
              </a:ext>
            </a:extLst>
          </p:cNvPr>
          <p:cNvSpPr>
            <a:spLocks noGrp="1"/>
          </p:cNvSpPr>
          <p:nvPr>
            <p:ph type="body" sz="quarter" idx="27"/>
          </p:nvPr>
        </p:nvSpPr>
        <p:spPr/>
        <p:txBody>
          <a:bodyPr/>
          <a:lstStyle/>
          <a:p>
            <a:r>
              <a:rPr lang="en-GB" noProof="0" dirty="0"/>
              <a:t>L'ESSOR DES FEMMES ENTREPRENEU</a:t>
            </a:r>
            <a:r>
              <a:rPr lang="en-GB" dirty="0"/>
              <a:t>RS</a:t>
            </a:r>
            <a:endParaRPr lang="en-GB" noProof="0" dirty="0"/>
          </a:p>
        </p:txBody>
      </p:sp>
      <p:sp>
        <p:nvSpPr>
          <p:cNvPr id="8" name="Text Placeholder 7">
            <a:extLst>
              <a:ext uri="{FF2B5EF4-FFF2-40B4-BE49-F238E27FC236}">
                <a16:creationId xmlns:a16="http://schemas.microsoft.com/office/drawing/2014/main" id="{4F228422-4C78-9E7B-088D-7EC1A8ED242E}"/>
              </a:ext>
            </a:extLst>
          </p:cNvPr>
          <p:cNvSpPr>
            <a:spLocks noGrp="1"/>
          </p:cNvSpPr>
          <p:nvPr>
            <p:ph type="body" sz="quarter" idx="14"/>
          </p:nvPr>
        </p:nvSpPr>
        <p:spPr>
          <a:xfrm>
            <a:off x="3387307" y="1641049"/>
            <a:ext cx="8649418" cy="3963846"/>
          </a:xfrm>
        </p:spPr>
        <p:txBody>
          <a:bodyPr/>
          <a:lstStyle/>
          <a:p>
            <a:r>
              <a:rPr lang="en-GB" b="0" i="0" noProof="0" dirty="0">
                <a:effectLst/>
              </a:rPr>
              <a:t>Partout dans le monde, les femmes entrepreneurs lancent et gèrent de nouvelles entreprises à un rythme plus rapide que jamais.</a:t>
            </a:r>
            <a:r>
              <a:rPr lang="en-GB" b="1" i="0" noProof="0" dirty="0">
                <a:effectLst/>
              </a:rPr>
              <a:t>  Mais saviez-vous que les femmes sont un tiers plus susceptibles que les hommes de créer des entreprises par nécessité ?</a:t>
            </a:r>
          </a:p>
          <a:p>
            <a:endParaRPr lang="en-GB" b="1" i="0" noProof="0" dirty="0">
              <a:effectLst/>
            </a:endParaRPr>
          </a:p>
          <a:p>
            <a:r>
              <a:rPr lang="en-GB" b="0" i="0" noProof="0" dirty="0">
                <a:effectLst/>
              </a:rPr>
              <a:t>De nombreuses petites et très petites entreprises démarrent et se développent progressivement, par le biais d'un processus d'essais et d'erreurs. Il s'agit là d'un excellent point de départ pour se développer. </a:t>
            </a:r>
          </a:p>
          <a:p>
            <a:endParaRPr lang="en-GB" noProof="0" dirty="0"/>
          </a:p>
          <a:p>
            <a:pPr marL="342900" indent="-342900">
              <a:buFont typeface="Wingdings" panose="05000000000000000000" pitchFamily="2" charset="2"/>
              <a:buChar char="è"/>
            </a:pPr>
            <a:r>
              <a:rPr lang="en-GB" b="1" i="0" noProof="0" dirty="0">
                <a:solidFill>
                  <a:srgbClr val="84BFA4"/>
                </a:solidFill>
                <a:effectLst/>
                <a:hlinkClick r:id="rId2">
                  <a:extLst>
                    <a:ext uri="{A12FA001-AC4F-418D-AE19-62706E023703}">
                      <ahyp:hlinkClr xmlns:ahyp="http://schemas.microsoft.com/office/drawing/2018/hyperlinkcolor" val="tx"/>
                    </a:ext>
                  </a:extLst>
                </a:hlinkClick>
              </a:rPr>
              <a:t>Lisez ceci pour plus d'informations !</a:t>
            </a:r>
            <a:endParaRPr lang="en-GB" b="1" i="0" noProof="0" dirty="0">
              <a:solidFill>
                <a:srgbClr val="84BFA4"/>
              </a:solidFill>
              <a:effectLst/>
            </a:endParaRPr>
          </a:p>
          <a:p>
            <a:pPr marL="342900" indent="-342900">
              <a:buFont typeface="Wingdings" panose="05000000000000000000" pitchFamily="2" charset="2"/>
              <a:buChar char="è"/>
            </a:pPr>
            <a:endParaRPr lang="en-GB" b="1" dirty="0">
              <a:solidFill>
                <a:srgbClr val="84BFA4"/>
              </a:solidFill>
            </a:endParaRPr>
          </a:p>
          <a:p>
            <a:endParaRPr lang="en-GB" b="0" i="0" noProof="0" dirty="0">
              <a:effectLst/>
            </a:endParaRPr>
          </a:p>
          <a:p>
            <a:endParaRPr lang="en-GB" b="0" i="0" noProof="0" dirty="0">
              <a:effectLst/>
            </a:endParaRPr>
          </a:p>
          <a:p>
            <a:endParaRPr lang="en-GB" b="0" i="0" noProof="0" dirty="0">
              <a:effectLst/>
            </a:endParaRPr>
          </a:p>
        </p:txBody>
      </p:sp>
      <p:pic>
        <p:nvPicPr>
          <p:cNvPr id="4" name="Obraz 3">
            <a:extLst>
              <a:ext uri="{FF2B5EF4-FFF2-40B4-BE49-F238E27FC236}">
                <a16:creationId xmlns:a16="http://schemas.microsoft.com/office/drawing/2014/main" id="{6F9CFAFB-3992-CB49-8BE8-5970FE6D0A3D}"/>
              </a:ext>
            </a:extLst>
          </p:cNvPr>
          <p:cNvPicPr>
            <a:picLocks noChangeAspect="1"/>
          </p:cNvPicPr>
          <p:nvPr/>
        </p:nvPicPr>
        <p:blipFill>
          <a:blip r:embed="rId3"/>
          <a:stretch>
            <a:fillRect/>
          </a:stretch>
        </p:blipFill>
        <p:spPr>
          <a:xfrm>
            <a:off x="274978" y="1710267"/>
            <a:ext cx="2946189" cy="4419691"/>
          </a:xfrm>
          <a:prstGeom prst="rect">
            <a:avLst/>
          </a:prstGeom>
        </p:spPr>
      </p:pic>
      <p:pic>
        <p:nvPicPr>
          <p:cNvPr id="2" name="Grafika 1" descr="Gazeta z wypełnieniem pełnym">
            <a:extLst>
              <a:ext uri="{FF2B5EF4-FFF2-40B4-BE49-F238E27FC236}">
                <a16:creationId xmlns:a16="http://schemas.microsoft.com/office/drawing/2014/main" id="{E3899A46-ADB5-97ED-6BB8-8DD83AB268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5382" y="4058134"/>
            <a:ext cx="914400" cy="914400"/>
          </a:xfrm>
          <a:prstGeom prst="rect">
            <a:avLst/>
          </a:prstGeom>
        </p:spPr>
      </p:pic>
    </p:spTree>
    <p:extLst>
      <p:ext uri="{BB962C8B-B14F-4D97-AF65-F5344CB8AC3E}">
        <p14:creationId xmlns:p14="http://schemas.microsoft.com/office/powerpoint/2010/main" val="277411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74084" y="437883"/>
            <a:ext cx="10907188" cy="720752"/>
          </a:xfrm>
        </p:spPr>
        <p:txBody>
          <a:bodyPr/>
          <a:lstStyle/>
          <a:p>
            <a:r>
              <a:rPr lang="en-GB" noProof="0" dirty="0"/>
              <a:t>UTILISER SA PASSION - ÉTUDES DE CAS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58785" y="1368593"/>
            <a:ext cx="6691871" cy="5051524"/>
          </a:xfrm>
        </p:spPr>
        <p:txBody>
          <a:bodyPr/>
          <a:lstStyle/>
          <a:p>
            <a:pPr algn="l"/>
            <a:r>
              <a:rPr lang="en-GB" sz="2000" b="1" i="0" noProof="0" dirty="0">
                <a:solidFill>
                  <a:srgbClr val="B6D1E1"/>
                </a:solidFill>
                <a:effectLst/>
              </a:rPr>
              <a:t>Zina Abboud : Du réfugié à l'entrepreneur</a:t>
            </a:r>
            <a:endParaRPr lang="en-GB" sz="2000" b="0" i="0" noProof="0" dirty="0">
              <a:solidFill>
                <a:srgbClr val="B6D1E1"/>
              </a:solidFill>
              <a:effectLst/>
            </a:endParaRPr>
          </a:p>
          <a:p>
            <a:pPr algn="l"/>
            <a:endParaRPr lang="en-GB" sz="2000" i="1" noProof="0" dirty="0"/>
          </a:p>
          <a:p>
            <a:pPr>
              <a:buNone/>
            </a:pPr>
            <a:r>
              <a:rPr lang="en-GB" sz="2000" noProof="0" dirty="0"/>
              <a:t>Zina est l'une des premières réfugiées syriennes à avoir créé sa propre entreprise aux Pays-Bas.</a:t>
            </a:r>
          </a:p>
          <a:p>
            <a:pPr>
              <a:buNone/>
            </a:pPr>
            <a:endParaRPr lang="en-GB" sz="2000" noProof="0" dirty="0"/>
          </a:p>
          <a:p>
            <a:r>
              <a:rPr lang="en-GB" sz="2000" noProof="0" dirty="0"/>
              <a:t>En 2013, elle a dû quitter la Syrie à cause de la guerre.</a:t>
            </a:r>
          </a:p>
          <a:p>
            <a:r>
              <a:rPr lang="en-GB" sz="2000" noProof="0" dirty="0"/>
              <a:t>Après un voyage difficile, elle est arrivée aux Pays-Bas en 2015.</a:t>
            </a:r>
          </a:p>
          <a:p>
            <a:endParaRPr lang="en-GB" sz="2000" noProof="0" dirty="0"/>
          </a:p>
          <a:p>
            <a:pPr>
              <a:buNone/>
            </a:pPr>
            <a:r>
              <a:rPr lang="en-GB" sz="2000" noProof="0" dirty="0"/>
              <a:t>La vie dans un nouveau pays était difficile. Zina se sentait seule. Mais elle a trouvé du réconfort dans quelque chose de </a:t>
            </a:r>
            <a:r>
              <a:rPr lang="en-GB" sz="2000" b="1" noProof="0" dirty="0"/>
              <a:t>familier</a:t>
            </a:r>
            <a:r>
              <a:rPr lang="en-GB" sz="2000" noProof="0" dirty="0"/>
              <a:t> : la cuisine.  Elle a commencé à </a:t>
            </a:r>
            <a:r>
              <a:rPr lang="en-GB" sz="2000" b="1" noProof="0" dirty="0"/>
              <a:t>faire du bénévolat dans la cuisine d'un centre de réfugiés</a:t>
            </a:r>
            <a:r>
              <a:rPr lang="en-GB" sz="2000" noProof="0" dirty="0"/>
              <a:t>. La cuisine l'a aidée à se sentir mieux.</a:t>
            </a:r>
          </a:p>
          <a:p>
            <a:pPr>
              <a:buNone/>
            </a:pPr>
            <a:br>
              <a:rPr lang="en-GB" sz="2000" noProof="0" dirty="0"/>
            </a:br>
            <a:r>
              <a:rPr lang="en-GB" sz="2000" noProof="0" dirty="0"/>
              <a:t>Elle s'est sentie utile et connectée.</a:t>
            </a:r>
          </a:p>
          <a:p>
            <a:pPr>
              <a:buNone/>
            </a:pPr>
            <a:endParaRPr lang="en-GB" sz="2000" noProof="0" dirty="0"/>
          </a:p>
          <a:p>
            <a:r>
              <a:rPr lang="en-GB" sz="2000" i="1" noProof="0" dirty="0"/>
              <a:t>Lisez </a:t>
            </a:r>
            <a:r>
              <a:rPr lang="en-GB" sz="2000" i="1" noProof="0" dirty="0">
                <a:hlinkClick r:id="rId3"/>
              </a:rPr>
              <a:t>son histoire complète ici !</a:t>
            </a:r>
            <a:endParaRPr lang="en-GB" sz="2000"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5"/>
          <a:srcRect t="9469" b="9469"/>
          <a:stretch/>
        </p:blipFill>
        <p:spPr>
          <a:xfrm>
            <a:off x="7421458" y="2006602"/>
            <a:ext cx="4770542" cy="3174999"/>
          </a:xfrm>
          <a:prstGeom prst="rect">
            <a:avLst/>
          </a:prstGeom>
        </p:spPr>
      </p:pic>
    </p:spTree>
    <p:extLst>
      <p:ext uri="{BB962C8B-B14F-4D97-AF65-F5344CB8AC3E}">
        <p14:creationId xmlns:p14="http://schemas.microsoft.com/office/powerpoint/2010/main" val="5588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UTILISER SA PASSION</a:t>
            </a:r>
            <a:r>
              <a:rPr lang="en-GB" dirty="0"/>
              <a:t> - </a:t>
            </a:r>
            <a:r>
              <a:rPr lang="en-GB" noProof="0" dirty="0"/>
              <a:t>ÉTUDES DE CAS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6" y="1542529"/>
            <a:ext cx="6433419" cy="4995333"/>
          </a:xfrm>
        </p:spPr>
        <p:txBody>
          <a:bodyPr/>
          <a:lstStyle/>
          <a:p>
            <a:pPr algn="l"/>
            <a:r>
              <a:rPr lang="en-GB" sz="2000" b="1" i="0" noProof="0" dirty="0">
                <a:solidFill>
                  <a:srgbClr val="B6D1E1"/>
                </a:solidFill>
                <a:effectLst/>
              </a:rPr>
              <a:t>Zina Abboud : Du réfugié à l'entrepreneur</a:t>
            </a:r>
            <a:endParaRPr lang="en-GB" sz="2000" b="0" i="1" noProof="0" dirty="0">
              <a:effectLst/>
            </a:endParaRPr>
          </a:p>
          <a:p>
            <a:pPr>
              <a:buNone/>
            </a:pPr>
            <a:endParaRPr lang="en-GB" sz="2000" noProof="0" dirty="0"/>
          </a:p>
          <a:p>
            <a:r>
              <a:rPr lang="en-GB" sz="2000" noProof="0" dirty="0"/>
              <a:t>Après avoir obtenu son permis de séjour, Zina est passée à l'étape suivante : </a:t>
            </a:r>
            <a:r>
              <a:rPr lang="en-GB" sz="2000" b="1" noProof="0" dirty="0"/>
              <a:t>Elle a créé sa propre entreprise de restauration.</a:t>
            </a:r>
          </a:p>
          <a:p>
            <a:endParaRPr lang="en-GB" sz="2000" noProof="0" dirty="0"/>
          </a:p>
          <a:p>
            <a:pPr marL="342900" indent="-342900">
              <a:buFont typeface="Wingdings" panose="05000000000000000000" pitchFamily="2" charset="2"/>
              <a:buChar char="ü"/>
            </a:pPr>
            <a:r>
              <a:rPr lang="en-GB" sz="2000" noProof="0" dirty="0"/>
              <a:t>Aujourd'hui, Zina est connue comme l'</a:t>
            </a:r>
            <a:r>
              <a:rPr lang="en-GB" sz="2000" b="1" noProof="0" dirty="0"/>
              <a:t>ambassadrice de la cuisine syrienne </a:t>
            </a:r>
            <a:r>
              <a:rPr lang="en-GB" sz="2000" noProof="0" dirty="0"/>
              <a:t>aux Pays-Bas.</a:t>
            </a:r>
          </a:p>
          <a:p>
            <a:pPr marL="342900" indent="-342900">
              <a:buFont typeface="Wingdings" panose="05000000000000000000" pitchFamily="2" charset="2"/>
              <a:buChar char="ü"/>
            </a:pPr>
            <a:r>
              <a:rPr lang="en-GB" sz="2000" noProof="0" dirty="0"/>
              <a:t>Elle propose ses délicieux plats lors de </a:t>
            </a:r>
            <a:r>
              <a:rPr lang="en-GB" sz="2000" b="1" noProof="0" dirty="0"/>
              <a:t>fêtes, de mariages, d'événements et de festivals</a:t>
            </a:r>
            <a:r>
              <a:rPr lang="en-GB" sz="2000" noProof="0" dirty="0"/>
              <a:t>.</a:t>
            </a:r>
          </a:p>
          <a:p>
            <a:endParaRPr lang="en-GB" sz="2000" i="1" noProof="0" dirty="0"/>
          </a:p>
          <a:p>
            <a:endParaRPr lang="en-GB" sz="2000" i="1" noProof="0" dirty="0"/>
          </a:p>
          <a:p>
            <a:pPr algn="r"/>
            <a:r>
              <a:rPr lang="en-GB" sz="2000" b="1" noProof="0" dirty="0"/>
              <a:t>Découvrez son entreprise dans cette vidéo </a:t>
            </a:r>
            <a:r>
              <a:rPr lang="en-GB" sz="2000" b="1" noProof="0" dirty="0">
                <a:sym typeface="Wingdings" panose="05000000000000000000" pitchFamily="2" charset="2"/>
              </a:rPr>
              <a:t> </a:t>
            </a:r>
            <a:endParaRPr lang="en-GB" sz="2000" b="1" noProof="0" dirty="0"/>
          </a:p>
          <a:p>
            <a:endParaRPr lang="en-GB" sz="2000" i="1" noProof="0" dirty="0"/>
          </a:p>
          <a:p>
            <a:endParaRPr lang="en-GB" sz="2000" i="1" noProof="0" dirty="0"/>
          </a:p>
          <a:p>
            <a:r>
              <a:rPr lang="en-GB" sz="2000" i="1" noProof="0" dirty="0"/>
              <a:t>"Ne gardez pas vos belles idées dans votre tête. Montrez au monde ce que vous pouvez faire.”</a:t>
            </a:r>
          </a:p>
          <a:p>
            <a:endParaRPr lang="en-GB" sz="2000" i="1" noProof="0" dirty="0"/>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11" name="Online Media 2">
            <a:hlinkClick r:id="" action="ppaction://media"/>
            <a:extLst>
              <a:ext uri="{FF2B5EF4-FFF2-40B4-BE49-F238E27FC236}">
                <a16:creationId xmlns:a16="http://schemas.microsoft.com/office/drawing/2014/main" id="{4A879FAB-BEB1-D18A-6DC1-B3A3D9E6CD84}"/>
              </a:ext>
            </a:extLst>
          </p:cNvPr>
          <p:cNvPicPr>
            <a:picLocks noRot="1" noChangeAspect="1"/>
          </p:cNvPicPr>
          <p:nvPr>
            <a:videoFile r:link="rId1"/>
          </p:nvPr>
        </p:nvPicPr>
        <p:blipFill>
          <a:blip r:embed="rId4"/>
          <a:srcRect t="147" b="147"/>
          <a:stretch/>
        </p:blipFill>
        <p:spPr>
          <a:xfrm>
            <a:off x="7421458" y="2006602"/>
            <a:ext cx="4770542" cy="3174999"/>
          </a:xfrm>
          <a:prstGeom prst="rect">
            <a:avLst/>
          </a:prstGeom>
        </p:spPr>
      </p:pic>
    </p:spTree>
    <p:extLst>
      <p:ext uri="{BB962C8B-B14F-4D97-AF65-F5344CB8AC3E}">
        <p14:creationId xmlns:p14="http://schemas.microsoft.com/office/powerpoint/2010/main" val="23384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UTILISER </a:t>
            </a:r>
            <a:r>
              <a:rPr lang="en-GB" dirty="0"/>
              <a:t>SA </a:t>
            </a:r>
            <a:r>
              <a:rPr lang="en-GB" noProof="0" dirty="0"/>
              <a:t>PASSION - ÉTUDES DE CAS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321161"/>
            <a:ext cx="10907188" cy="5079640"/>
          </a:xfrm>
        </p:spPr>
        <p:txBody>
          <a:bodyPr/>
          <a:lstStyle/>
          <a:p>
            <a:pPr algn="l"/>
            <a:r>
              <a:rPr lang="en-GB" sz="2400" b="1" i="0" noProof="0" dirty="0">
                <a:solidFill>
                  <a:srgbClr val="B6D1E1"/>
                </a:solidFill>
                <a:effectLst/>
              </a:rPr>
              <a:t>Un Food Truck aux multiples cultures - Bologne, Italie</a:t>
            </a:r>
          </a:p>
          <a:p>
            <a:pPr algn="l"/>
            <a:endParaRPr lang="en-GB" i="1" noProof="0" dirty="0"/>
          </a:p>
          <a:p>
            <a:pPr>
              <a:buNone/>
            </a:pPr>
            <a:r>
              <a:rPr lang="en-GB" noProof="0" dirty="0"/>
              <a:t>À Bologne, un groupe de réfugiées de différents pays s'est réuni pour faire quelque chose de simple mais de puissant : cuisiner </a:t>
            </a:r>
            <a:r>
              <a:rPr lang="en-GB" b="1" noProof="0" dirty="0"/>
              <a:t>et partager la nourriture qu'elles aiment</a:t>
            </a:r>
            <a:r>
              <a:rPr lang="en-GB" noProof="0" dirty="0"/>
              <a:t>.</a:t>
            </a:r>
          </a:p>
          <a:p>
            <a:pPr>
              <a:buNone/>
            </a:pPr>
            <a:endParaRPr lang="en-GB" noProof="0" dirty="0"/>
          </a:p>
          <a:p>
            <a:r>
              <a:rPr lang="en-GB" noProof="0" dirty="0"/>
              <a:t>Avec l'aide d'un projet local, elles ont lancé un camion-restaurant multiethnique, servant des plats de Syrie, du Nigeria, d'Afghanistan et d'ailleurs. Chaque femme apporte sa propre histoire et ses propres saveurs, transformant le camion en un lieu de </a:t>
            </a:r>
            <a:r>
              <a:rPr lang="en-GB" b="1" noProof="0" dirty="0"/>
              <a:t>culture, de communauté et de fierté</a:t>
            </a:r>
            <a:r>
              <a:rPr lang="en-GB" noProof="0" dirty="0"/>
              <a:t>.</a:t>
            </a:r>
          </a:p>
          <a:p>
            <a:endParaRPr lang="en-GB" noProof="0" dirty="0"/>
          </a:p>
          <a:p>
            <a:pPr>
              <a:buNone/>
            </a:pPr>
            <a:r>
              <a:rPr lang="en-GB" noProof="0" dirty="0"/>
              <a:t>Ce projet a donné à ces femmes</a:t>
            </a:r>
          </a:p>
          <a:p>
            <a:pPr>
              <a:buNone/>
            </a:pPr>
            <a:endParaRPr lang="en-GB" noProof="0" dirty="0"/>
          </a:p>
          <a:p>
            <a:pPr marL="342900" indent="-342900">
              <a:buFont typeface="Wingdings" panose="05000000000000000000" pitchFamily="2" charset="2"/>
              <a:buChar char="ü"/>
            </a:pPr>
            <a:r>
              <a:rPr lang="en-GB" b="1" noProof="0" dirty="0"/>
              <a:t>une chance de gagner de l'argent </a:t>
            </a:r>
            <a:r>
              <a:rPr lang="en-GB" noProof="0" dirty="0"/>
              <a:t>en utilisant des compétences qu'elles possédaient déjà</a:t>
            </a:r>
          </a:p>
          <a:p>
            <a:pPr marL="342900" indent="-342900">
              <a:buFont typeface="Wingdings" panose="05000000000000000000" pitchFamily="2" charset="2"/>
              <a:buChar char="ü"/>
            </a:pPr>
            <a:r>
              <a:rPr lang="en-GB" noProof="0" dirty="0"/>
              <a:t>un moyen de </a:t>
            </a:r>
            <a:r>
              <a:rPr lang="en-GB" b="1" noProof="0" dirty="0"/>
              <a:t>se sentir fières et visibles </a:t>
            </a:r>
            <a:r>
              <a:rPr lang="en-GB" noProof="0" dirty="0"/>
              <a:t>dans leur nouvelle maison</a:t>
            </a:r>
          </a:p>
          <a:p>
            <a:pPr marL="342900" indent="-342900">
              <a:buFont typeface="Wingdings" panose="05000000000000000000" pitchFamily="2" charset="2"/>
              <a:buChar char="ü"/>
            </a:pPr>
            <a:r>
              <a:rPr lang="en-GB" noProof="0" dirty="0"/>
              <a:t>Une plateforme pour </a:t>
            </a:r>
            <a:r>
              <a:rPr lang="en-GB" b="1" noProof="0" dirty="0"/>
              <a:t>construire quelque chose en </a:t>
            </a:r>
            <a:r>
              <a:rPr lang="en-GB" noProof="0" dirty="0"/>
              <a:t>équipe</a:t>
            </a:r>
          </a:p>
          <a:p>
            <a:endParaRPr lang="en-GB" noProof="0" dirty="0"/>
          </a:p>
          <a:p>
            <a:pPr>
              <a:buNone/>
            </a:pPr>
            <a:r>
              <a:rPr lang="en-GB" sz="2400" b="1" noProof="0" dirty="0">
                <a:sym typeface="Wingdings" panose="05000000000000000000" pitchFamily="2" charset="2"/>
              </a:rPr>
              <a:t> Découvrez leur </a:t>
            </a:r>
            <a:r>
              <a:rPr lang="en-GB" sz="2400" b="1" noProof="0" dirty="0">
                <a:sym typeface="Wingdings" panose="05000000000000000000" pitchFamily="2" charset="2"/>
                <a:hlinkClick r:id="rId2"/>
              </a:rPr>
              <a:t>histoire complète ici ! </a:t>
            </a:r>
            <a:endParaRPr lang="en-GB" sz="2400" noProof="0" dirty="0"/>
          </a:p>
          <a:p>
            <a:pPr algn="l"/>
            <a:endParaRPr lang="en-GB" b="0" i="1" noProof="0" dirty="0">
              <a:effectLst/>
            </a:endParaRPr>
          </a:p>
          <a:p>
            <a:pPr algn="l"/>
            <a:endParaRPr lang="en-GB" b="0" i="1" noProof="0" dirty="0">
              <a:effectLst/>
            </a:endParaRPr>
          </a:p>
        </p:txBody>
      </p:sp>
    </p:spTree>
    <p:extLst>
      <p:ext uri="{BB962C8B-B14F-4D97-AF65-F5344CB8AC3E}">
        <p14:creationId xmlns:p14="http://schemas.microsoft.com/office/powerpoint/2010/main" val="371121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6D33-81F7-33EF-11C6-8FC200DE41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3266746-B210-56AA-AC13-8F0F0C362F6E}"/>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40317530-2F8C-C357-021A-F6FD12B2EF94}"/>
              </a:ext>
            </a:extLst>
          </p:cNvPr>
          <p:cNvSpPr>
            <a:spLocks noGrp="1"/>
          </p:cNvSpPr>
          <p:nvPr>
            <p:ph type="body" sz="quarter" idx="14"/>
          </p:nvPr>
        </p:nvSpPr>
        <p:spPr>
          <a:xfrm>
            <a:off x="321885" y="1824764"/>
            <a:ext cx="6476153" cy="3963744"/>
          </a:xfrm>
        </p:spPr>
        <p:txBody>
          <a:bodyPr/>
          <a:lstStyle/>
          <a:p>
            <a:pPr fontAlgn="base"/>
            <a:r>
              <a:rPr lang="en-GB" sz="2000" noProof="0" dirty="0"/>
              <a:t>3 Kitchens a pour objectif de donner aux femmes migrantes entrepreneurs les moyens de créer leur propre entreprise alimentaire</a:t>
            </a:r>
            <a:r>
              <a:rPr lang="en-GB" sz="2000" dirty="0"/>
              <a:t>. </a:t>
            </a:r>
          </a:p>
          <a:p>
            <a:pPr fontAlgn="base"/>
            <a:endParaRPr lang="en-GB" sz="800" dirty="0"/>
          </a:p>
          <a:p>
            <a:pPr fontAlgn="base"/>
            <a:r>
              <a:rPr lang="en-GB" sz="2000" noProof="0" dirty="0"/>
              <a:t>Nous voulons partager ce cours avec vous pour vous aider à renforcer vos compétences, vos connaissances et votre confiance dans la création et la gestion réussie de votre propre entreprise alimentaire.  </a:t>
            </a:r>
            <a:r>
              <a:rPr lang="en-GB" sz="2000" b="1" noProof="0" dirty="0"/>
              <a:t>En êtes-vous capable ? </a:t>
            </a:r>
            <a:r>
              <a:rPr lang="en-GB" sz="2000" noProof="0" dirty="0"/>
              <a:t>Bien sûr que vous le pouvez ! </a:t>
            </a:r>
          </a:p>
          <a:p>
            <a:pPr fontAlgn="base"/>
            <a:endParaRPr lang="en-GB" sz="700" noProof="0" dirty="0"/>
          </a:p>
          <a:p>
            <a:pPr fontAlgn="base"/>
            <a:r>
              <a:rPr lang="en-GB" sz="2000" noProof="0" dirty="0"/>
              <a:t>Ouvrez votre esprit et laissez-nous vous emmener dans une aventure d'apprentissage de l'entrepreneuriat alimentaire.......</a:t>
            </a:r>
          </a:p>
          <a:p>
            <a:pPr algn="ctr" fontAlgn="base"/>
            <a:endParaRPr lang="en-GB" sz="2000" noProof="0" dirty="0"/>
          </a:p>
          <a:p>
            <a:pPr algn="ctr"/>
            <a:br>
              <a:rPr lang="en-GB" sz="2000" noProof="0" dirty="0"/>
            </a:br>
            <a:endParaRPr lang="en-GB" sz="900" noProof="0" dirty="0"/>
          </a:p>
          <a:p>
            <a:pPr algn="ctr"/>
            <a:endParaRPr lang="en-GB" sz="2000" noProof="0" dirty="0"/>
          </a:p>
        </p:txBody>
      </p:sp>
      <p:pic>
        <p:nvPicPr>
          <p:cNvPr id="4" name="Obraz 3" descr="Obraz zawierający osoba, jedzenie, posiłek, Fast food&#10;&#10;Zawartość wygenerowana przez sztuczną inteligencję może być niepoprawna.">
            <a:extLst>
              <a:ext uri="{FF2B5EF4-FFF2-40B4-BE49-F238E27FC236}">
                <a16:creationId xmlns:a16="http://schemas.microsoft.com/office/drawing/2014/main" id="{09897468-4FC6-C680-BC93-8A6F9EC84987}"/>
              </a:ext>
            </a:extLst>
          </p:cNvPr>
          <p:cNvPicPr>
            <a:picLocks noChangeAspect="1"/>
          </p:cNvPicPr>
          <p:nvPr/>
        </p:nvPicPr>
        <p:blipFill>
          <a:blip r:embed="rId2"/>
          <a:srcRect t="27228" b="21622"/>
          <a:stretch/>
        </p:blipFill>
        <p:spPr>
          <a:xfrm>
            <a:off x="6937290" y="1888188"/>
            <a:ext cx="4571013" cy="3507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5A0E24A2-0F12-E327-836E-0BD9A716E89D}"/>
              </a:ext>
            </a:extLst>
          </p:cNvPr>
          <p:cNvPicPr>
            <a:picLocks noChangeAspect="1"/>
          </p:cNvPicPr>
          <p:nvPr/>
        </p:nvPicPr>
        <p:blipFill>
          <a:blip r:embed="rId3"/>
          <a:stretch>
            <a:fillRect/>
          </a:stretch>
        </p:blipFill>
        <p:spPr>
          <a:xfrm>
            <a:off x="3551412" y="5854602"/>
            <a:ext cx="8471260" cy="959352"/>
          </a:xfrm>
          <a:prstGeom prst="rect">
            <a:avLst/>
          </a:prstGeom>
        </p:spPr>
      </p:pic>
    </p:spTree>
    <p:extLst>
      <p:ext uri="{BB962C8B-B14F-4D97-AF65-F5344CB8AC3E}">
        <p14:creationId xmlns:p14="http://schemas.microsoft.com/office/powerpoint/2010/main" val="109089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UTILISER </a:t>
            </a:r>
            <a:r>
              <a:rPr lang="en-GB" dirty="0"/>
              <a:t>SA </a:t>
            </a:r>
            <a:r>
              <a:rPr lang="en-GB" noProof="0" dirty="0"/>
              <a:t>PASSION - ÉTUDES DE CAS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60067" y="1445723"/>
            <a:ext cx="6280679" cy="4752164"/>
          </a:xfrm>
        </p:spPr>
        <p:txBody>
          <a:bodyPr/>
          <a:lstStyle/>
          <a:p>
            <a:pPr algn="l"/>
            <a:r>
              <a:rPr lang="en-GB" sz="1800" b="1" i="0" noProof="0" dirty="0">
                <a:solidFill>
                  <a:srgbClr val="B6D1E1"/>
                </a:solidFill>
                <a:effectLst/>
              </a:rPr>
              <a:t>A quoi cela pourrait-il ressembler dans votre communauté ?</a:t>
            </a:r>
          </a:p>
          <a:p>
            <a:pPr>
              <a:buNone/>
            </a:pPr>
            <a:endParaRPr lang="en-GB" sz="1800" noProof="0" dirty="0"/>
          </a:p>
          <a:p>
            <a:pPr marL="342900" indent="-342900">
              <a:buFont typeface="Wingdings" panose="05000000000000000000" pitchFamily="2" charset="2"/>
              <a:buChar char="Ø"/>
            </a:pPr>
            <a:r>
              <a:rPr lang="en-GB" sz="1800" noProof="0" dirty="0"/>
              <a:t>Pourriez-vous vous associer à d'autres femmes migrantes pour tenir un stand de nourriture ou un café ?</a:t>
            </a:r>
          </a:p>
          <a:p>
            <a:endParaRPr lang="en-GB" sz="1800" noProof="0" dirty="0"/>
          </a:p>
          <a:p>
            <a:pPr marL="342900" indent="-342900">
              <a:buFont typeface="Wingdings" panose="05000000000000000000" pitchFamily="2" charset="2"/>
              <a:buChar char="Ø"/>
            </a:pPr>
            <a:r>
              <a:rPr lang="en-GB" sz="1800" noProof="0" dirty="0"/>
              <a:t>Avez-vous des recettes ou des plats que les gens autour de vous aimeraient goûter ?</a:t>
            </a:r>
          </a:p>
          <a:p>
            <a:endParaRPr lang="en-GB" sz="1800" noProof="0" dirty="0"/>
          </a:p>
          <a:p>
            <a:pPr marL="342900" indent="-342900">
              <a:buFont typeface="Wingdings" panose="05000000000000000000" pitchFamily="2" charset="2"/>
              <a:buChar char="Ø"/>
            </a:pPr>
            <a:r>
              <a:rPr lang="en-GB" sz="1800" noProof="0" dirty="0"/>
              <a:t>Votre histoire pourrait-elle être la prochaine à être partagée ?</a:t>
            </a:r>
          </a:p>
          <a:p>
            <a:endParaRPr lang="en-GB" sz="1800" noProof="0" dirty="0"/>
          </a:p>
          <a:p>
            <a:r>
              <a:rPr lang="en-GB" sz="1800" b="1" noProof="0" dirty="0"/>
              <a:t>Commencez par un plat. </a:t>
            </a:r>
          </a:p>
          <a:p>
            <a:r>
              <a:rPr lang="en-GB" sz="1800" b="1" noProof="0" dirty="0"/>
              <a:t>Une idée. </a:t>
            </a:r>
          </a:p>
          <a:p>
            <a:r>
              <a:rPr lang="en-GB" sz="1800" b="1" noProof="0" dirty="0"/>
              <a:t>Un petit pas.</a:t>
            </a:r>
          </a:p>
          <a:p>
            <a:endParaRPr lang="en-GB" sz="1800" noProof="0" dirty="0"/>
          </a:p>
          <a:p>
            <a:r>
              <a:rPr lang="en-GB" sz="1800" noProof="0" dirty="0"/>
              <a:t>C'est ainsi que commencent des voyages comme celui-ci, et nous sommes là pour vous accompagner.</a:t>
            </a:r>
          </a:p>
        </p:txBody>
      </p:sp>
      <p:grpSp>
        <p:nvGrpSpPr>
          <p:cNvPr id="2" name="Group 1">
            <a:extLst>
              <a:ext uri="{FF2B5EF4-FFF2-40B4-BE49-F238E27FC236}">
                <a16:creationId xmlns:a16="http://schemas.microsoft.com/office/drawing/2014/main" id="{933A6CA2-1942-463C-DD56-A9410FE11A84}"/>
              </a:ext>
            </a:extLst>
          </p:cNvPr>
          <p:cNvGrpSpPr/>
          <p:nvPr/>
        </p:nvGrpSpPr>
        <p:grpSpPr>
          <a:xfrm>
            <a:off x="6510347" y="1785698"/>
            <a:ext cx="5681653" cy="4752164"/>
            <a:chOff x="4308293" y="667658"/>
            <a:chExt cx="6811123" cy="5696857"/>
          </a:xfrm>
        </p:grpSpPr>
        <p:pic>
          <p:nvPicPr>
            <p:cNvPr id="3" name="Picture 2">
              <a:extLst>
                <a:ext uri="{FF2B5EF4-FFF2-40B4-BE49-F238E27FC236}">
                  <a16:creationId xmlns:a16="http://schemas.microsoft.com/office/drawing/2014/main" id="{288B6FEB-A46D-930D-21AF-D00369602E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6" name="Rectangle 5">
              <a:extLst>
                <a:ext uri="{FF2B5EF4-FFF2-40B4-BE49-F238E27FC236}">
                  <a16:creationId xmlns:a16="http://schemas.microsoft.com/office/drawing/2014/main" id="{262561C4-42F7-3D4A-34A1-1B5A20ECCAE2}"/>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4" name="Multimedia online 3" title="Multi-ethnic food truck helps migrant women start new life in Bologna">
            <a:hlinkClick r:id="" action="ppaction://media"/>
            <a:extLst>
              <a:ext uri="{FF2B5EF4-FFF2-40B4-BE49-F238E27FC236}">
                <a16:creationId xmlns:a16="http://schemas.microsoft.com/office/drawing/2014/main" id="{CB62C275-60C4-E562-AB01-796D60C8B016}"/>
              </a:ext>
            </a:extLst>
          </p:cNvPr>
          <p:cNvPicPr>
            <a:picLocks noRot="1" noChangeAspect="1"/>
          </p:cNvPicPr>
          <p:nvPr>
            <a:videoFile r:link="rId1"/>
          </p:nvPr>
        </p:nvPicPr>
        <p:blipFill>
          <a:blip r:embed="rId4"/>
          <a:stretch>
            <a:fillRect/>
          </a:stretch>
        </p:blipFill>
        <p:spPr>
          <a:xfrm>
            <a:off x="7523592" y="2136811"/>
            <a:ext cx="4668408" cy="3014749"/>
          </a:xfrm>
          <a:prstGeom prst="rect">
            <a:avLst/>
          </a:prstGeom>
        </p:spPr>
      </p:pic>
    </p:spTree>
    <p:extLst>
      <p:ext uri="{BB962C8B-B14F-4D97-AF65-F5344CB8AC3E}">
        <p14:creationId xmlns:p14="http://schemas.microsoft.com/office/powerpoint/2010/main" val="7289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Obraz zawierający w pomieszczeniu, osoba, Przybory kuchenne, ściana&#10;&#10;Zawartość wygenerowana przez sztuczną inteligencję może być niepoprawna.">
            <a:extLst>
              <a:ext uri="{FF2B5EF4-FFF2-40B4-BE49-F238E27FC236}">
                <a16:creationId xmlns:a16="http://schemas.microsoft.com/office/drawing/2014/main" id="{0251CBF0-3BA7-83A0-2974-8A97C8BC65BC}"/>
              </a:ext>
            </a:extLst>
          </p:cNvPr>
          <p:cNvPicPr>
            <a:picLocks noChangeAspect="1"/>
          </p:cNvPicPr>
          <p:nvPr/>
        </p:nvPicPr>
        <p:blipFill>
          <a:blip r:embed="rId2"/>
          <a:stretch>
            <a:fillRect/>
          </a:stretch>
        </p:blipFill>
        <p:spPr>
          <a:xfrm>
            <a:off x="0" y="-635254"/>
            <a:ext cx="12192000" cy="8128508"/>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noProof="0" dirty="0"/>
          </a:p>
        </p:txBody>
      </p:sp>
      <p:sp>
        <p:nvSpPr>
          <p:cNvPr id="4" name="Prostokąt 3">
            <a:extLst>
              <a:ext uri="{FF2B5EF4-FFF2-40B4-BE49-F238E27FC236}">
                <a16:creationId xmlns:a16="http://schemas.microsoft.com/office/drawing/2014/main" id="{D686FDE0-4C97-FC74-E012-AC8695844D78}"/>
              </a:ext>
            </a:extLst>
          </p:cNvPr>
          <p:cNvSpPr/>
          <p:nvPr/>
        </p:nvSpPr>
        <p:spPr>
          <a:xfrm>
            <a:off x="2117766" y="4735628"/>
            <a:ext cx="7956467" cy="180617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noProof="0" dirty="0"/>
              <a:t>"Pour de nombreuses femmes migrantes, l'entrepreneuriat ne consiste pas seulement à gagner de l'argent. Il s'agit d'appartenir à un groupe, d'avoir confiance en soi et de se faire entendre." </a:t>
            </a:r>
          </a:p>
          <a:p>
            <a:pPr algn="ctr"/>
            <a:endParaRPr lang="en-GB" sz="2100" b="1" noProof="0" dirty="0"/>
          </a:p>
          <a:p>
            <a:pPr algn="ctr"/>
            <a:r>
              <a:rPr lang="en-GB" sz="2100" i="1" noProof="0" dirty="0"/>
              <a:t>- Natasha Webster</a:t>
            </a:r>
            <a:endParaRPr lang="en-GB" sz="2100" noProof="0" dirty="0">
              <a:solidFill>
                <a:schemeClr val="bg1"/>
              </a:solidFill>
            </a:endParaRPr>
          </a:p>
        </p:txBody>
      </p:sp>
      <p:grpSp>
        <p:nvGrpSpPr>
          <p:cNvPr id="5" name="Group 6">
            <a:extLst>
              <a:ext uri="{FF2B5EF4-FFF2-40B4-BE49-F238E27FC236}">
                <a16:creationId xmlns:a16="http://schemas.microsoft.com/office/drawing/2014/main" id="{616AE250-03B2-5606-0B6A-BAFDE1DC363F}"/>
              </a:ext>
            </a:extLst>
          </p:cNvPr>
          <p:cNvGrpSpPr/>
          <p:nvPr/>
        </p:nvGrpSpPr>
        <p:grpSpPr>
          <a:xfrm>
            <a:off x="5352086" y="3877850"/>
            <a:ext cx="1487826" cy="1083162"/>
            <a:chOff x="3400450" y="986392"/>
            <a:chExt cx="1487826" cy="1083162"/>
          </a:xfrm>
          <a:solidFill>
            <a:srgbClr val="B6D1E1"/>
          </a:solidFill>
        </p:grpSpPr>
        <p:sp>
          <p:nvSpPr>
            <p:cNvPr id="6" name="Freeform 16">
              <a:extLst>
                <a:ext uri="{FF2B5EF4-FFF2-40B4-BE49-F238E27FC236}">
                  <a16:creationId xmlns:a16="http://schemas.microsoft.com/office/drawing/2014/main" id="{9F7AE6AC-5E7B-ABE6-5655-25D1421E3F0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360BF2AE-496F-B417-B600-577F0F5698C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391480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L'ASCENSION DES FEMMES ENTREPRENEURS</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8310" y="1409126"/>
            <a:ext cx="10465459" cy="2780372"/>
          </a:xfrm>
        </p:spPr>
        <p:txBody>
          <a:bodyPr/>
          <a:lstStyle/>
          <a:p>
            <a:pPr marL="0" marR="0" lvl="0" indent="0" algn="l" defTabSz="914400" rtl="0" eaLnBrk="1" fontAlgn="auto" latinLnBrk="0" hangingPunct="1">
              <a:lnSpc>
                <a:spcPts val="2340"/>
              </a:lnSpc>
              <a:spcBef>
                <a:spcPts val="0"/>
              </a:spcBef>
              <a:spcAft>
                <a:spcPts val="0"/>
              </a:spcAft>
              <a:buClrTx/>
              <a:buSzTx/>
              <a:buFont typeface="Arial"/>
              <a:buNone/>
              <a:tabLst/>
              <a:defRPr/>
            </a:pPr>
            <a:r>
              <a:rPr kumimoji="0" lang="en-GB" b="1" i="0" u="none" strike="noStrike" kern="1200" cap="none" spc="0" normalizeH="0" baseline="0" noProof="0" dirty="0">
                <a:ln>
                  <a:noFill/>
                </a:ln>
                <a:solidFill>
                  <a:srgbClr val="84BFA4"/>
                </a:solidFill>
                <a:effectLst/>
                <a:uLnTx/>
                <a:uFillTx/>
                <a:latin typeface="Calibri" panose="020F0502020204030204"/>
                <a:ea typeface="+mn-ea"/>
                <a:cs typeface="+mn-cs"/>
              </a:rPr>
              <a:t>Natasha Webster - Histoires de femmes migrantes chefs d'entreprise en Suède</a:t>
            </a:r>
          </a:p>
          <a:p>
            <a:pPr>
              <a:buNone/>
            </a:pPr>
            <a:endParaRPr lang="en-GB" noProof="0" dirty="0"/>
          </a:p>
          <a:p>
            <a:pPr>
              <a:buNone/>
            </a:pPr>
            <a:r>
              <a:rPr lang="en-GB" b="1" noProof="0" dirty="0"/>
              <a:t>Natasha Webster </a:t>
            </a:r>
            <a:r>
              <a:rPr lang="en-GB" noProof="0" dirty="0"/>
              <a:t>est une chercheuse suédoise qui a passé des années à étudier la vie des </a:t>
            </a:r>
            <a:r>
              <a:rPr lang="en-GB" b="1" noProof="0" dirty="0"/>
              <a:t>femmes migrantes qui créent de petites entreprises</a:t>
            </a:r>
            <a:r>
              <a:rPr lang="en-GB" noProof="0" dirty="0"/>
              <a:t>, en particulier dans les zones rurales. </a:t>
            </a:r>
          </a:p>
          <a:p>
            <a:pPr>
              <a:buNone/>
            </a:pPr>
            <a:endParaRPr lang="en-GB" noProof="0" dirty="0"/>
          </a:p>
          <a:p>
            <a:pPr>
              <a:buNone/>
            </a:pPr>
            <a:r>
              <a:rPr lang="en-GB" noProof="0" dirty="0"/>
              <a:t>Elle a interrogé plus de </a:t>
            </a:r>
            <a:r>
              <a:rPr lang="en-GB" b="1" noProof="0" dirty="0"/>
              <a:t>40 femmes </a:t>
            </a:r>
            <a:r>
              <a:rPr lang="en-GB" noProof="0" dirty="0"/>
              <a:t>venues de différentes parties du monde pour s'installer en Suède. Nombre d'entre elles avaient de faibles revenus et étaient confrontées à d'importants défis, notamment l'apprentissage d'une nouvelle langue, l'adaptation à une culture différente et la navigation sur le marché de l'emploi.</a:t>
            </a:r>
          </a:p>
          <a:p>
            <a:pPr>
              <a:buNone/>
            </a:pPr>
            <a:endParaRPr lang="en-GB" noProof="0" dirty="0"/>
          </a:p>
          <a:p>
            <a:pPr>
              <a:buNone/>
            </a:pPr>
            <a:r>
              <a:rPr lang="en-GB" noProof="0" dirty="0"/>
              <a:t>Malgré tout, elles ont trouvé le moyen de créer leur propre entreprise. </a:t>
            </a:r>
          </a:p>
        </p:txBody>
      </p:sp>
      <p:grpSp>
        <p:nvGrpSpPr>
          <p:cNvPr id="6" name="Grupa 5">
            <a:extLst>
              <a:ext uri="{FF2B5EF4-FFF2-40B4-BE49-F238E27FC236}">
                <a16:creationId xmlns:a16="http://schemas.microsoft.com/office/drawing/2014/main" id="{897DBAC2-4BE7-A299-12AC-60535ABF0B72}"/>
              </a:ext>
            </a:extLst>
          </p:cNvPr>
          <p:cNvGrpSpPr/>
          <p:nvPr/>
        </p:nvGrpSpPr>
        <p:grpSpPr>
          <a:xfrm>
            <a:off x="9456738" y="3974038"/>
            <a:ext cx="2027854" cy="2027854"/>
            <a:chOff x="8248262" y="4051040"/>
            <a:chExt cx="2027854" cy="2027854"/>
          </a:xfrm>
        </p:grpSpPr>
        <p:pic>
          <p:nvPicPr>
            <p:cNvPr id="3" name="Graphic 2" descr="Group of women with solid fill">
              <a:extLst>
                <a:ext uri="{FF2B5EF4-FFF2-40B4-BE49-F238E27FC236}">
                  <a16:creationId xmlns:a16="http://schemas.microsoft.com/office/drawing/2014/main" id="{CB4277B3-87D9-FC66-F9F9-A5E9A19BCB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8262" y="4051040"/>
              <a:ext cx="2027854" cy="2027854"/>
            </a:xfrm>
            <a:prstGeom prst="rect">
              <a:avLst/>
            </a:prstGeom>
          </p:spPr>
        </p:pic>
        <p:pic>
          <p:nvPicPr>
            <p:cNvPr id="5" name="Graphic 4" descr="Trophy with solid fill">
              <a:extLst>
                <a:ext uri="{FF2B5EF4-FFF2-40B4-BE49-F238E27FC236}">
                  <a16:creationId xmlns:a16="http://schemas.microsoft.com/office/drawing/2014/main" id="{55E0CF90-0626-0F93-6293-D0883D8E6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4170" y="4995249"/>
              <a:ext cx="656037" cy="656037"/>
            </a:xfrm>
            <a:prstGeom prst="rect">
              <a:avLst/>
            </a:prstGeom>
          </p:spPr>
        </p:pic>
      </p:grpSp>
      <p:sp>
        <p:nvSpPr>
          <p:cNvPr id="4" name="pole tekstowe 3">
            <a:extLst>
              <a:ext uri="{FF2B5EF4-FFF2-40B4-BE49-F238E27FC236}">
                <a16:creationId xmlns:a16="http://schemas.microsoft.com/office/drawing/2014/main" id="{6DE46E70-440C-890D-6031-D27F262E387A}"/>
              </a:ext>
            </a:extLst>
          </p:cNvPr>
          <p:cNvSpPr txBox="1"/>
          <p:nvPr/>
        </p:nvSpPr>
        <p:spPr>
          <a:xfrm>
            <a:off x="707408" y="4661602"/>
            <a:ext cx="8475093" cy="1567865"/>
          </a:xfrm>
          <a:prstGeom prst="rect">
            <a:avLst/>
          </a:prstGeom>
          <a:noFill/>
        </p:spPr>
        <p:txBody>
          <a:bodyPr wrap="square">
            <a:spAutoFit/>
          </a:bodyPr>
          <a:lstStyle/>
          <a:p>
            <a:pPr marL="342900" indent="-342900">
              <a:lnSpc>
                <a:spcPts val="2340"/>
              </a:lnSpc>
              <a:buFont typeface="Wingdings" panose="05000000000000000000" pitchFamily="2" charset="2"/>
              <a:buChar char="Ø"/>
            </a:pPr>
            <a:r>
              <a:rPr lang="en-GB" sz="2200" noProof="0" dirty="0" err="1">
                <a:solidFill>
                  <a:srgbClr val="382B1B"/>
                </a:solidFill>
              </a:rPr>
              <a:t>Certaines</a:t>
            </a:r>
            <a:r>
              <a:rPr lang="en-GB" sz="2200" noProof="0" dirty="0">
                <a:solidFill>
                  <a:srgbClr val="382B1B"/>
                </a:solidFill>
              </a:rPr>
              <a:t> ont commencé par créer de petites entreprises alimentaires à domicile</a:t>
            </a:r>
            <a:r>
              <a:rPr lang="en-GB" sz="2200" dirty="0">
                <a:solidFill>
                  <a:srgbClr val="382B1B"/>
                </a:solidFill>
              </a:rPr>
              <a:t>, en </a:t>
            </a:r>
            <a:r>
              <a:rPr lang="en-GB" sz="2200" noProof="0" dirty="0">
                <a:solidFill>
                  <a:srgbClr val="382B1B"/>
                </a:solidFill>
              </a:rPr>
              <a:t>fabriquant et en vendant des gâteaux, des conserves ou des plats préparés. D'autres ont commencé par proposer des cours de cuisine ou des dîners surprises pour partager leur culture avec la population locale.</a:t>
            </a:r>
          </a:p>
        </p:txBody>
      </p:sp>
    </p:spTree>
    <p:extLst>
      <p:ext uri="{BB962C8B-B14F-4D97-AF65-F5344CB8AC3E}">
        <p14:creationId xmlns:p14="http://schemas.microsoft.com/office/powerpoint/2010/main" val="201568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920E-C70A-F1E9-B270-7A57C1A215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622027C4-851A-B600-E1D0-CCB4D64F178A}"/>
              </a:ext>
            </a:extLst>
          </p:cNvPr>
          <p:cNvSpPr>
            <a:spLocks noGrp="1"/>
          </p:cNvSpPr>
          <p:nvPr>
            <p:ph type="body" sz="quarter" idx="27"/>
          </p:nvPr>
        </p:nvSpPr>
        <p:spPr/>
        <p:txBody>
          <a:bodyPr/>
          <a:lstStyle/>
          <a:p>
            <a:r>
              <a:rPr lang="en-GB" noProof="0" dirty="0"/>
              <a:t>UTILISER SA PASSION - ÉTUDES DE CAS</a:t>
            </a:r>
          </a:p>
        </p:txBody>
      </p:sp>
      <p:sp>
        <p:nvSpPr>
          <p:cNvPr id="8" name="Text Placeholder 7">
            <a:extLst>
              <a:ext uri="{FF2B5EF4-FFF2-40B4-BE49-F238E27FC236}">
                <a16:creationId xmlns:a16="http://schemas.microsoft.com/office/drawing/2014/main" id="{55DB8226-1FE7-7B2D-D182-BA56D3AAB8E6}"/>
              </a:ext>
            </a:extLst>
          </p:cNvPr>
          <p:cNvSpPr>
            <a:spLocks noGrp="1"/>
          </p:cNvSpPr>
          <p:nvPr>
            <p:ph type="body" sz="quarter" idx="14"/>
          </p:nvPr>
        </p:nvSpPr>
        <p:spPr>
          <a:xfrm>
            <a:off x="619141" y="1859830"/>
            <a:ext cx="6473550" cy="4100820"/>
          </a:xfrm>
        </p:spPr>
        <p:txBody>
          <a:bodyPr/>
          <a:lstStyle/>
          <a:p>
            <a:pPr>
              <a:buNone/>
            </a:pPr>
            <a:r>
              <a:rPr lang="en-GB" sz="1800" noProof="0" dirty="0"/>
              <a:t>Ce qu'a découvert le Dr Webster est puissant :</a:t>
            </a:r>
          </a:p>
          <a:p>
            <a:pPr>
              <a:buNone/>
            </a:pPr>
            <a:endParaRPr lang="en-GB" sz="1800" noProof="0" dirty="0"/>
          </a:p>
          <a:p>
            <a:pPr marL="342900" indent="-342900">
              <a:buFont typeface="Wingdings" panose="05000000000000000000" pitchFamily="2" charset="2"/>
              <a:buChar char="ü"/>
            </a:pPr>
            <a:r>
              <a:rPr lang="en-GB" sz="1800" noProof="0" dirty="0"/>
              <a:t>Ces femmes ont utilisé leurs </a:t>
            </a:r>
            <a:r>
              <a:rPr lang="en-GB" sz="1800" b="1" noProof="0" dirty="0"/>
              <a:t>expériences de vie et leurs connaissances culturelles </a:t>
            </a:r>
            <a:r>
              <a:rPr lang="en-GB" sz="1800" noProof="0" dirty="0"/>
              <a:t>pour créer des entreprises.</a:t>
            </a:r>
          </a:p>
          <a:p>
            <a:pPr marL="342900" indent="-342900">
              <a:buFont typeface="Wingdings" panose="05000000000000000000" pitchFamily="2" charset="2"/>
              <a:buChar char="ü"/>
            </a:pPr>
            <a:r>
              <a:rPr lang="en-GB" sz="1800" noProof="0" dirty="0"/>
              <a:t>Elles ont souvent commencé </a:t>
            </a:r>
            <a:r>
              <a:rPr lang="en-GB" sz="1800" b="1" noProof="0" dirty="0"/>
              <a:t>très modestement</a:t>
            </a:r>
            <a:r>
              <a:rPr lang="en-GB" sz="1800" noProof="0" dirty="0"/>
              <a:t>, avec peu d'argent, mais beaucoup de cœur.</a:t>
            </a:r>
          </a:p>
          <a:p>
            <a:pPr marL="342900" indent="-342900">
              <a:buFont typeface="Wingdings" panose="05000000000000000000" pitchFamily="2" charset="2"/>
              <a:buChar char="ü"/>
            </a:pPr>
            <a:r>
              <a:rPr lang="en-GB" sz="1800" noProof="0" dirty="0"/>
              <a:t>Plus important encore, elles ont créé un travail qui </a:t>
            </a:r>
            <a:r>
              <a:rPr lang="en-GB" sz="1800" b="1" noProof="0" dirty="0"/>
              <a:t>correspondait à leur vie et à leur famille</a:t>
            </a:r>
            <a:r>
              <a:rPr lang="en-GB" sz="1800" noProof="0" dirty="0"/>
              <a:t>, selon leurs propres termes.</a:t>
            </a:r>
          </a:p>
          <a:p>
            <a:endParaRPr lang="en-GB" sz="1800" noProof="0" dirty="0"/>
          </a:p>
          <a:p>
            <a:r>
              <a:rPr lang="en-GB" sz="1800" noProof="0" dirty="0"/>
              <a:t>Elle a également constaté que le soutien et l'encouragement de la communauté locale, tels que le </a:t>
            </a:r>
            <a:r>
              <a:rPr lang="en-GB" sz="1800" b="1" noProof="0" dirty="0"/>
              <a:t>bénévolat</a:t>
            </a:r>
            <a:r>
              <a:rPr lang="en-GB" sz="1800" noProof="0" dirty="0"/>
              <a:t>, les </a:t>
            </a:r>
            <a:r>
              <a:rPr lang="en-GB" sz="1800" b="1" noProof="0" dirty="0"/>
              <a:t>réseaux de femmes </a:t>
            </a:r>
            <a:r>
              <a:rPr lang="en-GB" sz="1800" noProof="0" dirty="0"/>
              <a:t>ou les </a:t>
            </a:r>
            <a:r>
              <a:rPr lang="en-GB" sz="1800" b="1" noProof="0" dirty="0"/>
              <a:t>groupes de formation, </a:t>
            </a:r>
            <a:r>
              <a:rPr lang="en-GB" sz="1800" noProof="0" dirty="0"/>
              <a:t>faisaient une grande différence</a:t>
            </a:r>
            <a:r>
              <a:rPr lang="en-GB" sz="1800" dirty="0"/>
              <a:t>.</a:t>
            </a:r>
          </a:p>
          <a:p>
            <a:endParaRPr lang="en-GB" sz="1800" noProof="0" dirty="0"/>
          </a:p>
          <a:p>
            <a:r>
              <a:rPr lang="en-GB" sz="1800" b="1" noProof="0" dirty="0"/>
              <a:t>3 Kitchens dispose de nombreuses ressources pour aider dans ces domaines - </a:t>
            </a:r>
            <a:r>
              <a:rPr lang="en-GB" sz="1800" dirty="0">
                <a:hlinkClick r:id="rId3"/>
              </a:rPr>
              <a:t>How To Benefit - 3 Kitchens</a:t>
            </a:r>
            <a:endParaRPr lang="en-GB" sz="1800" b="0" i="1" noProof="0" dirty="0">
              <a:effectLst/>
            </a:endParaRPr>
          </a:p>
          <a:p>
            <a:pPr algn="l"/>
            <a:endParaRPr lang="en-GB" sz="1800" b="0" i="1" noProof="0" dirty="0">
              <a:effectLst/>
            </a:endParaRPr>
          </a:p>
        </p:txBody>
      </p:sp>
      <p:pic>
        <p:nvPicPr>
          <p:cNvPr id="2" name="Picture 1">
            <a:extLst>
              <a:ext uri="{FF2B5EF4-FFF2-40B4-BE49-F238E27FC236}">
                <a16:creationId xmlns:a16="http://schemas.microsoft.com/office/drawing/2014/main" id="{45CF6ACA-330B-2076-D648-F597DFB5035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310021" y="315318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4" name="pole tekstowe 3">
            <a:extLst>
              <a:ext uri="{FF2B5EF4-FFF2-40B4-BE49-F238E27FC236}">
                <a16:creationId xmlns:a16="http://schemas.microsoft.com/office/drawing/2014/main" id="{D26E745A-335C-ABA1-D8F3-C4CD002CB028}"/>
              </a:ext>
            </a:extLst>
          </p:cNvPr>
          <p:cNvSpPr txBox="1"/>
          <p:nvPr/>
        </p:nvSpPr>
        <p:spPr>
          <a:xfrm>
            <a:off x="538627" y="1397872"/>
            <a:ext cx="10787856" cy="461665"/>
          </a:xfrm>
          <a:prstGeom prst="rect">
            <a:avLst/>
          </a:prstGeom>
          <a:noFill/>
        </p:spPr>
        <p:txBody>
          <a:bodyPr wrap="square">
            <a:spAutoFit/>
          </a:bodyPr>
          <a:lstStyle/>
          <a:p>
            <a:pPr algn="l"/>
            <a:r>
              <a:rPr lang="en-GB" sz="2400" b="1" i="0" noProof="0" dirty="0">
                <a:solidFill>
                  <a:srgbClr val="84BFA4"/>
                </a:solidFill>
                <a:effectLst/>
              </a:rPr>
              <a:t>Natasha Webster - Histoires de femmes migrantes chefs d'entreprise en Suède</a:t>
            </a:r>
          </a:p>
        </p:txBody>
      </p:sp>
      <p:pic>
        <p:nvPicPr>
          <p:cNvPr id="5" name="Multimedia online 4" title="Entrepreneurship: From Bangkok to Finspång, Sweden">
            <a:hlinkClick r:id="" action="ppaction://media"/>
            <a:extLst>
              <a:ext uri="{FF2B5EF4-FFF2-40B4-BE49-F238E27FC236}">
                <a16:creationId xmlns:a16="http://schemas.microsoft.com/office/drawing/2014/main" id="{AF46E0E8-6978-7355-3A4F-ECD59A90D878}"/>
              </a:ext>
            </a:extLst>
          </p:cNvPr>
          <p:cNvPicPr>
            <a:picLocks noRot="1" noChangeAspect="1"/>
          </p:cNvPicPr>
          <p:nvPr>
            <a:videoFile r:link="rId1"/>
          </p:nvPr>
        </p:nvPicPr>
        <p:blipFill>
          <a:blip r:embed="rId5"/>
          <a:stretch>
            <a:fillRect/>
          </a:stretch>
        </p:blipFill>
        <p:spPr>
          <a:xfrm>
            <a:off x="7904795" y="4697742"/>
            <a:ext cx="3753805" cy="2120900"/>
          </a:xfrm>
          <a:prstGeom prst="rect">
            <a:avLst/>
          </a:prstGeom>
        </p:spPr>
      </p:pic>
      <p:sp>
        <p:nvSpPr>
          <p:cNvPr id="7" name="pole tekstowe 6">
            <a:extLst>
              <a:ext uri="{FF2B5EF4-FFF2-40B4-BE49-F238E27FC236}">
                <a16:creationId xmlns:a16="http://schemas.microsoft.com/office/drawing/2014/main" id="{2642B018-F3CF-E22B-D24A-D6BB19AC1F63}"/>
              </a:ext>
            </a:extLst>
          </p:cNvPr>
          <p:cNvSpPr txBox="1"/>
          <p:nvPr/>
        </p:nvSpPr>
        <p:spPr>
          <a:xfrm>
            <a:off x="8609163" y="2378242"/>
            <a:ext cx="3049438" cy="707886"/>
          </a:xfrm>
          <a:prstGeom prst="rect">
            <a:avLst/>
          </a:prstGeom>
          <a:noFill/>
        </p:spPr>
        <p:txBody>
          <a:bodyPr wrap="square">
            <a:spAutoFit/>
          </a:bodyPr>
          <a:lstStyle/>
          <a:p>
            <a:pPr algn="r"/>
            <a:r>
              <a:rPr lang="en-GB" sz="2000" b="1" noProof="0" dirty="0">
                <a:solidFill>
                  <a:srgbClr val="84BFA4"/>
                </a:solidFill>
              </a:rPr>
              <a:t>Regardez cette vidéo pour plus d'informations </a:t>
            </a:r>
            <a:r>
              <a:rPr lang="en-GB" sz="2000" b="1" noProof="0" dirty="0">
                <a:solidFill>
                  <a:srgbClr val="84BFA4"/>
                </a:solidFill>
                <a:sym typeface="Wingdings" panose="05000000000000000000" pitchFamily="2" charset="2"/>
              </a:rPr>
              <a:t>! </a:t>
            </a:r>
            <a:endParaRPr lang="en-GB" sz="2000" b="1" noProof="0" dirty="0">
              <a:solidFill>
                <a:srgbClr val="84BFA4"/>
              </a:solidFill>
            </a:endParaRPr>
          </a:p>
        </p:txBody>
      </p:sp>
    </p:spTree>
    <p:extLst>
      <p:ext uri="{BB962C8B-B14F-4D97-AF65-F5344CB8AC3E}">
        <p14:creationId xmlns:p14="http://schemas.microsoft.com/office/powerpoint/2010/main" val="265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3418-5939-0154-32FA-8B9355AB91D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F83DF68-AA5A-AB6F-5CF6-03E21BA90445}"/>
              </a:ext>
            </a:extLst>
          </p:cNvPr>
          <p:cNvSpPr>
            <a:spLocks noGrp="1"/>
          </p:cNvSpPr>
          <p:nvPr>
            <p:ph type="body" sz="quarter" idx="27"/>
          </p:nvPr>
        </p:nvSpPr>
        <p:spPr/>
        <p:txBody>
          <a:bodyPr/>
          <a:lstStyle/>
          <a:p>
            <a:pPr algn="r"/>
            <a:r>
              <a:rPr lang="en-GB" noProof="0" dirty="0"/>
              <a:t>LE TEMPS DE PENSER !</a:t>
            </a:r>
          </a:p>
        </p:txBody>
      </p:sp>
      <p:sp>
        <p:nvSpPr>
          <p:cNvPr id="3" name="Text Placeholder 2">
            <a:extLst>
              <a:ext uri="{FF2B5EF4-FFF2-40B4-BE49-F238E27FC236}">
                <a16:creationId xmlns:a16="http://schemas.microsoft.com/office/drawing/2014/main" id="{0621466B-D9FC-6BDB-8A73-E1AB027B8E5D}"/>
              </a:ext>
            </a:extLst>
          </p:cNvPr>
          <p:cNvSpPr>
            <a:spLocks noGrp="1"/>
          </p:cNvSpPr>
          <p:nvPr>
            <p:ph type="body" sz="quarter" idx="14"/>
          </p:nvPr>
        </p:nvSpPr>
        <p:spPr>
          <a:xfrm>
            <a:off x="5034013" y="1220269"/>
            <a:ext cx="6949440" cy="4949525"/>
          </a:xfrm>
        </p:spPr>
        <p:txBody>
          <a:bodyPr/>
          <a:lstStyle/>
          <a:p>
            <a:pPr>
              <a:buClr>
                <a:srgbClr val="84BFA4"/>
              </a:buClr>
            </a:pPr>
            <a:endParaRPr lang="en-GB" b="1" noProof="0" dirty="0"/>
          </a:p>
          <a:p>
            <a:pPr>
              <a:buClr>
                <a:srgbClr val="84BFA4"/>
              </a:buClr>
            </a:pPr>
            <a:r>
              <a:rPr lang="en-GB" noProof="0" dirty="0"/>
              <a:t>Les modèles sont si importants pour influencer la décision de devenir indépendant</a:t>
            </a:r>
            <a:r>
              <a:rPr lang="en-GB" dirty="0"/>
              <a:t>, </a:t>
            </a:r>
            <a:r>
              <a:rPr lang="en-GB" noProof="0" dirty="0"/>
              <a:t>nous ne pouvons pas être ce que nous ne voyons pas.</a:t>
            </a:r>
          </a:p>
          <a:p>
            <a:pPr>
              <a:buClr>
                <a:srgbClr val="84BFA4"/>
              </a:buClr>
            </a:pPr>
            <a:endParaRPr lang="en-GB" b="1" noProof="0" dirty="0"/>
          </a:p>
          <a:p>
            <a:pPr>
              <a:buClr>
                <a:srgbClr val="84BFA4"/>
              </a:buClr>
            </a:pPr>
            <a:r>
              <a:rPr lang="en-GB" b="1" noProof="0" dirty="0"/>
              <a:t>Combien de femmes migrantes propriétaires d'entreprises alimentaires connaissez-vous ?</a:t>
            </a:r>
          </a:p>
          <a:p>
            <a:pPr>
              <a:buClr>
                <a:srgbClr val="84BFA4"/>
              </a:buClr>
            </a:pPr>
            <a:endParaRPr lang="en-GB" b="1" noProof="0" dirty="0"/>
          </a:p>
          <a:p>
            <a:pPr marL="762000" indent="-271463">
              <a:buClr>
                <a:srgbClr val="84BFA4"/>
              </a:buClr>
              <a:buFont typeface="Arial" panose="020B0604020202020204" pitchFamily="34" charset="0"/>
              <a:buChar char="•"/>
            </a:pPr>
            <a:r>
              <a:rPr lang="en-GB" noProof="0" dirty="0"/>
              <a:t>Dressez une liste des noms de toutes les entreprises locales que vous connaissez et qui sont dirigées par des femmes de différentes nationalités.</a:t>
            </a:r>
          </a:p>
          <a:p>
            <a:pPr marL="490537">
              <a:buClr>
                <a:srgbClr val="84BFA4"/>
              </a:buClr>
            </a:pPr>
            <a:endParaRPr lang="en-GB" noProof="0" dirty="0"/>
          </a:p>
          <a:p>
            <a:pPr marL="762000" indent="-271463">
              <a:buClr>
                <a:srgbClr val="84BFA4"/>
              </a:buClr>
              <a:buFont typeface="Arial" panose="020B0604020202020204" pitchFamily="34" charset="0"/>
              <a:buChar char="•"/>
            </a:pPr>
            <a:r>
              <a:rPr lang="en-GB" noProof="0" dirty="0"/>
              <a:t>Avez-vous une idée d'entreprise alimentaire issue de votre culture qui vous revient sans cesse - quelque chose qui vous tient à cœur ?</a:t>
            </a:r>
          </a:p>
          <a:p>
            <a:pPr marL="762000" indent="-271463">
              <a:buClr>
                <a:srgbClr val="84BFA4"/>
              </a:buClr>
              <a:buFont typeface="Arial" panose="020B0604020202020204" pitchFamily="34" charset="0"/>
              <a:buChar char="•"/>
            </a:pPr>
            <a:endParaRPr lang="en-GB" i="1" noProof="0" dirty="0"/>
          </a:p>
          <a:p>
            <a:pPr marL="342900" indent="-342900">
              <a:buFont typeface="Wingdings" panose="05000000000000000000" pitchFamily="2" charset="2"/>
              <a:buChar char="q"/>
            </a:pPr>
            <a:endParaRPr lang="en-GB" noProof="0" dirty="0"/>
          </a:p>
        </p:txBody>
      </p:sp>
      <p:pic>
        <p:nvPicPr>
          <p:cNvPr id="6" name="Obraz 5">
            <a:extLst>
              <a:ext uri="{FF2B5EF4-FFF2-40B4-BE49-F238E27FC236}">
                <a16:creationId xmlns:a16="http://schemas.microsoft.com/office/drawing/2014/main" id="{D8728C42-8F13-CCDD-3248-6781A48C9D86}"/>
              </a:ext>
            </a:extLst>
          </p:cNvPr>
          <p:cNvPicPr>
            <a:picLocks noChangeAspect="1"/>
          </p:cNvPicPr>
          <p:nvPr/>
        </p:nvPicPr>
        <p:blipFill>
          <a:blip r:embed="rId2"/>
          <a:stretch>
            <a:fillRect/>
          </a:stretch>
        </p:blipFill>
        <p:spPr>
          <a:xfrm>
            <a:off x="0" y="0"/>
            <a:ext cx="4571428" cy="6858000"/>
          </a:xfrm>
          <a:prstGeom prst="rect">
            <a:avLst/>
          </a:prstGeom>
        </p:spPr>
      </p:pic>
    </p:spTree>
    <p:extLst>
      <p:ext uri="{BB962C8B-B14F-4D97-AF65-F5344CB8AC3E}">
        <p14:creationId xmlns:p14="http://schemas.microsoft.com/office/powerpoint/2010/main" val="26291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086943" cy="720752"/>
          </a:xfrm>
        </p:spPr>
        <p:txBody>
          <a:bodyPr/>
          <a:lstStyle/>
          <a:p>
            <a:r>
              <a:rPr lang="en-GB" noProof="0" dirty="0"/>
              <a:t>A ECOUTER -  LE PODCAST START UPS WITH NO BORDERS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819487"/>
            <a:ext cx="5239118" cy="3743915"/>
          </a:xfrm>
        </p:spPr>
        <p:txBody>
          <a:bodyPr/>
          <a:lstStyle/>
          <a:p>
            <a:pPr>
              <a:buClr>
                <a:srgbClr val="84BFA4"/>
              </a:buClr>
            </a:pPr>
            <a:r>
              <a:rPr lang="en-GB" noProof="0" dirty="0"/>
              <a:t>Jetez un coup d'œil à </a:t>
            </a:r>
            <a:r>
              <a:rPr lang="en-GB" b="1" noProof="0" dirty="0">
                <a:hlinkClick r:id="rId2"/>
              </a:rPr>
              <a:t>cette série de podcasts inspirants </a:t>
            </a:r>
            <a:r>
              <a:rPr lang="en-GB" noProof="0" dirty="0"/>
              <a:t>sur l'entrepreneuriat des migrants. </a:t>
            </a:r>
          </a:p>
          <a:p>
            <a:pPr>
              <a:buClr>
                <a:srgbClr val="84BFA4"/>
              </a:buClr>
            </a:pPr>
            <a:endParaRPr lang="en-GB" noProof="0" dirty="0"/>
          </a:p>
          <a:p>
            <a:pPr>
              <a:buClr>
                <a:srgbClr val="84BFA4"/>
              </a:buClr>
            </a:pPr>
            <a:r>
              <a:rPr lang="en-GB" noProof="0" dirty="0"/>
              <a:t>Certains sujets peuvent être un peu trop pointus, mais si vous creusez un peu, vous trouverez des </a:t>
            </a:r>
            <a:r>
              <a:rPr lang="en-GB" b="1" noProof="0" dirty="0"/>
              <a:t>informations intéressantes et des histoires d'autres entrepreneurs issus de l'immigration ou réfugiés</a:t>
            </a:r>
            <a:r>
              <a:rPr lang="en-GB" noProof="0" dirty="0"/>
              <a:t>, dont beaucoup sont des femmes, qui peuvent servir de modèles et d'études de cas pour les entrepreneurs en herbe.</a:t>
            </a:r>
          </a:p>
          <a:p>
            <a:pPr>
              <a:buClr>
                <a:srgbClr val="84BFA4"/>
              </a:buClr>
            </a:pPr>
            <a:endParaRPr lang="en-GB" noProof="0" dirty="0"/>
          </a:p>
          <a:p>
            <a:pPr>
              <a:buClr>
                <a:srgbClr val="84BFA4"/>
              </a:buClr>
            </a:pPr>
            <a:r>
              <a:rPr lang="en-GB" noProof="0" dirty="0"/>
              <a:t>De nouveaux épisodes sont diffusés chaque semaine. </a:t>
            </a:r>
          </a:p>
          <a:p>
            <a:pPr>
              <a:buClr>
                <a:srgbClr val="84BFA4"/>
              </a:buClr>
            </a:pPr>
            <a:endParaRPr lang="en-GB" noProof="0" dirty="0"/>
          </a:p>
          <a:p>
            <a:pPr>
              <a:buClr>
                <a:srgbClr val="84BFA4"/>
              </a:buClr>
            </a:pPr>
            <a:endParaRPr lang="en-GB" noProof="0" dirty="0"/>
          </a:p>
        </p:txBody>
      </p:sp>
      <p:sp>
        <p:nvSpPr>
          <p:cNvPr id="2" name="TextBox 1">
            <a:extLst>
              <a:ext uri="{FF2B5EF4-FFF2-40B4-BE49-F238E27FC236}">
                <a16:creationId xmlns:a16="http://schemas.microsoft.com/office/drawing/2014/main" id="{7D60CFEB-05C9-04B4-791A-2F7DF8F72231}"/>
              </a:ext>
            </a:extLst>
          </p:cNvPr>
          <p:cNvSpPr txBox="1"/>
          <p:nvPr/>
        </p:nvSpPr>
        <p:spPr>
          <a:xfrm>
            <a:off x="7551775" y="1908713"/>
            <a:ext cx="4286584" cy="3785652"/>
          </a:xfrm>
          <a:prstGeom prst="rect">
            <a:avLst/>
          </a:prstGeom>
          <a:noFill/>
        </p:spPr>
        <p:txBody>
          <a:bodyPr wrap="square">
            <a:spAutoFit/>
          </a:bodyPr>
          <a:lstStyle/>
          <a:p>
            <a:pPr>
              <a:lnSpc>
                <a:spcPts val="2380"/>
              </a:lnSpc>
            </a:pPr>
            <a:r>
              <a:rPr lang="en-GB" sz="2200" noProof="0" dirty="0">
                <a:solidFill>
                  <a:srgbClr val="382B1B"/>
                </a:solidFill>
              </a:rPr>
              <a:t>Accédez à </a:t>
            </a:r>
            <a:r>
              <a:rPr lang="en-GB" sz="2200" b="1" noProof="0" dirty="0">
                <a:solidFill>
                  <a:srgbClr val="382B1B"/>
                </a:solidFill>
                <a:hlinkClick r:id="rId2"/>
              </a:rPr>
              <a:t>ce site web</a:t>
            </a:r>
            <a:endParaRPr lang="en-GB" sz="2200" b="1"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endParaRPr lang="en-GB" sz="2200" noProof="0" dirty="0">
              <a:solidFill>
                <a:srgbClr val="382B1B"/>
              </a:solidFill>
            </a:endParaRPr>
          </a:p>
          <a:p>
            <a:pPr>
              <a:lnSpc>
                <a:spcPts val="2380"/>
              </a:lnSpc>
            </a:pPr>
            <a:r>
              <a:rPr lang="en-GB" sz="2200" noProof="0" dirty="0">
                <a:solidFill>
                  <a:srgbClr val="382B1B"/>
                </a:solidFill>
              </a:rPr>
              <a:t>Cliquez </a:t>
            </a:r>
            <a:r>
              <a:rPr lang="en-GB" sz="2200" b="1" noProof="0" dirty="0">
                <a:solidFill>
                  <a:srgbClr val="382B1B"/>
                </a:solidFill>
                <a:hlinkClick r:id="rId3"/>
              </a:rPr>
              <a:t>sur le bouton Podcast </a:t>
            </a:r>
            <a:r>
              <a:rPr lang="en-GB" sz="2200" noProof="0" dirty="0">
                <a:solidFill>
                  <a:srgbClr val="382B1B"/>
                </a:solidFill>
              </a:rPr>
              <a:t>pour écouter l'épisode de votre choix.</a:t>
            </a:r>
          </a:p>
          <a:p>
            <a:pPr>
              <a:lnSpc>
                <a:spcPts val="2380"/>
              </a:lnSpc>
            </a:pPr>
            <a:endParaRPr lang="en-GB" sz="2200" noProof="0" dirty="0">
              <a:solidFill>
                <a:srgbClr val="382B1B"/>
              </a:solidFill>
            </a:endParaRPr>
          </a:p>
          <a:p>
            <a:pPr>
              <a:lnSpc>
                <a:spcPts val="2380"/>
              </a:lnSpc>
            </a:pPr>
            <a:endParaRPr lang="en-GB" sz="2200" b="1" noProof="0" dirty="0">
              <a:solidFill>
                <a:srgbClr val="84BFA4"/>
              </a:solidFill>
            </a:endParaRPr>
          </a:p>
          <a:p>
            <a:pPr>
              <a:lnSpc>
                <a:spcPts val="2380"/>
              </a:lnSpc>
            </a:pPr>
            <a:r>
              <a:rPr lang="en-GB" sz="2200" noProof="0" dirty="0">
                <a:solidFill>
                  <a:srgbClr val="382B1B"/>
                </a:solidFill>
              </a:rPr>
              <a:t>Cliquez sur le bouton </a:t>
            </a:r>
            <a:r>
              <a:rPr lang="en-GB" sz="2200" b="1" noProof="0" dirty="0">
                <a:solidFill>
                  <a:srgbClr val="382B1B"/>
                </a:solidFill>
                <a:hlinkClick r:id="rId4"/>
              </a:rPr>
              <a:t>Nouvelles et histoires </a:t>
            </a:r>
            <a:r>
              <a:rPr lang="en-GB" sz="2200" noProof="0" dirty="0">
                <a:solidFill>
                  <a:srgbClr val="382B1B"/>
                </a:solidFill>
              </a:rPr>
              <a:t>pour parcourir d'autres informations pertinentes et intéressantes présentées sous forme d'histoires courtes et d'articles d'actualité.</a:t>
            </a:r>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6235572" y="16411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upa 14">
            <a:extLst>
              <a:ext uri="{FF2B5EF4-FFF2-40B4-BE49-F238E27FC236}">
                <a16:creationId xmlns:a16="http://schemas.microsoft.com/office/drawing/2014/main" id="{00188B76-5BE4-FB9E-DEEF-E32989D38F58}"/>
              </a:ext>
            </a:extLst>
          </p:cNvPr>
          <p:cNvGrpSpPr/>
          <p:nvPr/>
        </p:nvGrpSpPr>
        <p:grpSpPr>
          <a:xfrm>
            <a:off x="6411609" y="1641147"/>
            <a:ext cx="964130" cy="964130"/>
            <a:chOff x="6411609" y="1641147"/>
            <a:chExt cx="964130" cy="964130"/>
          </a:xfrm>
        </p:grpSpPr>
        <p:pic>
          <p:nvPicPr>
            <p:cNvPr id="7" name="Graphic 6" descr="Headphones with solid fill">
              <a:extLst>
                <a:ext uri="{FF2B5EF4-FFF2-40B4-BE49-F238E27FC236}">
                  <a16:creationId xmlns:a16="http://schemas.microsoft.com/office/drawing/2014/main" id="{A1866EE1-67DF-E0F1-4AE6-74BFFBEF2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1641147"/>
              <a:ext cx="964130" cy="964130"/>
            </a:xfrm>
            <a:prstGeom prst="rect">
              <a:avLst/>
            </a:prstGeom>
          </p:spPr>
        </p:pic>
        <p:sp>
          <p:nvSpPr>
            <p:cNvPr id="10" name="pole tekstowe 9">
              <a:extLst>
                <a:ext uri="{FF2B5EF4-FFF2-40B4-BE49-F238E27FC236}">
                  <a16:creationId xmlns:a16="http://schemas.microsoft.com/office/drawing/2014/main" id="{4FD14436-B0B2-9CAF-6065-FCAEB9F415E2}"/>
                </a:ext>
              </a:extLst>
            </p:cNvPr>
            <p:cNvSpPr txBox="1"/>
            <p:nvPr/>
          </p:nvSpPr>
          <p:spPr>
            <a:xfrm>
              <a:off x="6754732" y="2123212"/>
              <a:ext cx="277894" cy="384080"/>
            </a:xfrm>
            <a:prstGeom prst="rect">
              <a:avLst/>
            </a:prstGeom>
            <a:noFill/>
          </p:spPr>
          <p:txBody>
            <a:bodyPr wrap="square">
              <a:spAutoFit/>
            </a:bodyPr>
            <a:lstStyle/>
            <a:p>
              <a:pPr>
                <a:lnSpc>
                  <a:spcPts val="2380"/>
                </a:lnSpc>
              </a:pPr>
              <a:r>
                <a:rPr lang="en-GB" sz="1800" b="1" noProof="0" dirty="0">
                  <a:solidFill>
                    <a:srgbClr val="84BFA4"/>
                  </a:solidFill>
                </a:rPr>
                <a:t>1</a:t>
              </a:r>
            </a:p>
          </p:txBody>
        </p:sp>
      </p:grpSp>
      <p:grpSp>
        <p:nvGrpSpPr>
          <p:cNvPr id="14" name="Grupa 13">
            <a:extLst>
              <a:ext uri="{FF2B5EF4-FFF2-40B4-BE49-F238E27FC236}">
                <a16:creationId xmlns:a16="http://schemas.microsoft.com/office/drawing/2014/main" id="{83AF857F-8EA4-06E2-2DA0-5C0FABCF3AFC}"/>
              </a:ext>
            </a:extLst>
          </p:cNvPr>
          <p:cNvGrpSpPr/>
          <p:nvPr/>
        </p:nvGrpSpPr>
        <p:grpSpPr>
          <a:xfrm>
            <a:off x="6411609" y="2946935"/>
            <a:ext cx="964130" cy="964130"/>
            <a:chOff x="6411609" y="2787355"/>
            <a:chExt cx="964130" cy="964130"/>
          </a:xfrm>
        </p:grpSpPr>
        <p:pic>
          <p:nvPicPr>
            <p:cNvPr id="6" name="Graphic 6" descr="Headphones with solid fill">
              <a:extLst>
                <a:ext uri="{FF2B5EF4-FFF2-40B4-BE49-F238E27FC236}">
                  <a16:creationId xmlns:a16="http://schemas.microsoft.com/office/drawing/2014/main" id="{80190E81-50AA-B2AF-378E-7A0DB6A37E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2787355"/>
              <a:ext cx="964130" cy="964130"/>
            </a:xfrm>
            <a:prstGeom prst="rect">
              <a:avLst/>
            </a:prstGeom>
          </p:spPr>
        </p:pic>
        <p:sp>
          <p:nvSpPr>
            <p:cNvPr id="11" name="pole tekstowe 10">
              <a:extLst>
                <a:ext uri="{FF2B5EF4-FFF2-40B4-BE49-F238E27FC236}">
                  <a16:creationId xmlns:a16="http://schemas.microsoft.com/office/drawing/2014/main" id="{CDFB64A8-351F-EC6D-F938-4D10E76261C2}"/>
                </a:ext>
              </a:extLst>
            </p:cNvPr>
            <p:cNvSpPr txBox="1"/>
            <p:nvPr/>
          </p:nvSpPr>
          <p:spPr>
            <a:xfrm>
              <a:off x="6754727" y="3257879"/>
              <a:ext cx="277894" cy="384080"/>
            </a:xfrm>
            <a:prstGeom prst="rect">
              <a:avLst/>
            </a:prstGeom>
            <a:noFill/>
          </p:spPr>
          <p:txBody>
            <a:bodyPr wrap="square">
              <a:spAutoFit/>
            </a:bodyPr>
            <a:lstStyle/>
            <a:p>
              <a:pPr>
                <a:lnSpc>
                  <a:spcPts val="2380"/>
                </a:lnSpc>
              </a:pPr>
              <a:r>
                <a:rPr lang="en-GB" sz="1800" b="1" noProof="0" dirty="0">
                  <a:solidFill>
                    <a:srgbClr val="84BFA4"/>
                  </a:solidFill>
                </a:rPr>
                <a:t>2</a:t>
              </a:r>
            </a:p>
          </p:txBody>
        </p:sp>
      </p:grpSp>
      <p:grpSp>
        <p:nvGrpSpPr>
          <p:cNvPr id="13" name="Grupa 12">
            <a:extLst>
              <a:ext uri="{FF2B5EF4-FFF2-40B4-BE49-F238E27FC236}">
                <a16:creationId xmlns:a16="http://schemas.microsoft.com/office/drawing/2014/main" id="{64786D3A-CD3F-7ECA-03E2-BC01C2E332BC}"/>
              </a:ext>
            </a:extLst>
          </p:cNvPr>
          <p:cNvGrpSpPr/>
          <p:nvPr/>
        </p:nvGrpSpPr>
        <p:grpSpPr>
          <a:xfrm>
            <a:off x="6411609" y="4252723"/>
            <a:ext cx="964130" cy="964130"/>
            <a:chOff x="6411609" y="4252723"/>
            <a:chExt cx="964130" cy="964130"/>
          </a:xfrm>
        </p:grpSpPr>
        <p:pic>
          <p:nvPicPr>
            <p:cNvPr id="8" name="Graphic 6" descr="Headphones with solid fill">
              <a:extLst>
                <a:ext uri="{FF2B5EF4-FFF2-40B4-BE49-F238E27FC236}">
                  <a16:creationId xmlns:a16="http://schemas.microsoft.com/office/drawing/2014/main" id="{3A1D3A71-72D8-5293-709A-9DE29248FD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1609" y="4252723"/>
              <a:ext cx="964130" cy="964130"/>
            </a:xfrm>
            <a:prstGeom prst="rect">
              <a:avLst/>
            </a:prstGeom>
          </p:spPr>
        </p:pic>
        <p:sp>
          <p:nvSpPr>
            <p:cNvPr id="12" name="pole tekstowe 11">
              <a:extLst>
                <a:ext uri="{FF2B5EF4-FFF2-40B4-BE49-F238E27FC236}">
                  <a16:creationId xmlns:a16="http://schemas.microsoft.com/office/drawing/2014/main" id="{14372D0C-B5A9-5DA2-BC82-BE782CD92686}"/>
                </a:ext>
              </a:extLst>
            </p:cNvPr>
            <p:cNvSpPr txBox="1"/>
            <p:nvPr/>
          </p:nvSpPr>
          <p:spPr>
            <a:xfrm>
              <a:off x="6754727" y="4734788"/>
              <a:ext cx="277894" cy="384080"/>
            </a:xfrm>
            <a:prstGeom prst="rect">
              <a:avLst/>
            </a:prstGeom>
            <a:noFill/>
          </p:spPr>
          <p:txBody>
            <a:bodyPr wrap="square">
              <a:spAutoFit/>
            </a:bodyPr>
            <a:lstStyle/>
            <a:p>
              <a:pPr>
                <a:lnSpc>
                  <a:spcPts val="2380"/>
                </a:lnSpc>
              </a:pPr>
              <a:r>
                <a:rPr lang="en-GB" sz="1800" b="1" noProof="0" dirty="0">
                  <a:solidFill>
                    <a:srgbClr val="84BFA4"/>
                  </a:solidFill>
                </a:rPr>
                <a:t>3</a:t>
              </a:r>
            </a:p>
          </p:txBody>
        </p:sp>
      </p:grpSp>
    </p:spTree>
    <p:extLst>
      <p:ext uri="{BB962C8B-B14F-4D97-AF65-F5344CB8AC3E}">
        <p14:creationId xmlns:p14="http://schemas.microsoft.com/office/powerpoint/2010/main" val="186238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dirty="0"/>
              <a:t>COMPRENDRE L'</a:t>
            </a:r>
            <a:r>
              <a:rPr lang="en-GB" noProof="0" dirty="0"/>
              <a:t>ESPRIT D'ENTREPRISE</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03</a:t>
            </a:r>
          </a:p>
        </p:txBody>
      </p:sp>
    </p:spTree>
    <p:extLst>
      <p:ext uri="{BB962C8B-B14F-4D97-AF65-F5344CB8AC3E}">
        <p14:creationId xmlns:p14="http://schemas.microsoft.com/office/powerpoint/2010/main" val="12496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en-GB" noProof="0" dirty="0"/>
              <a:t>L'ESPRIT D'ENTREPRISE - IL EST DÉJÀ EN VOUS</a:t>
            </a:r>
          </a:p>
        </p:txBody>
      </p:sp>
      <p:graphicFrame>
        <p:nvGraphicFramePr>
          <p:cNvPr id="7" name="Diagram 6">
            <a:extLst>
              <a:ext uri="{FF2B5EF4-FFF2-40B4-BE49-F238E27FC236}">
                <a16:creationId xmlns:a16="http://schemas.microsoft.com/office/drawing/2014/main" id="{5DFCE3D9-6763-9997-2D26-BC35DE6FFF4E}"/>
              </a:ext>
            </a:extLst>
          </p:cNvPr>
          <p:cNvGraphicFramePr/>
          <p:nvPr>
            <p:extLst>
              <p:ext uri="{D42A27DB-BD31-4B8C-83A1-F6EECF244321}">
                <p14:modId xmlns:p14="http://schemas.microsoft.com/office/powerpoint/2010/main" val="444996274"/>
              </p:ext>
            </p:extLst>
          </p:nvPr>
        </p:nvGraphicFramePr>
        <p:xfrm>
          <a:off x="512193" y="1352745"/>
          <a:ext cx="11075958" cy="44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21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2B31-C7D8-EB67-6A6B-2BF6D6D865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7BBCF81-B76C-6EEE-2A9C-2A3C21693332}"/>
              </a:ext>
            </a:extLst>
          </p:cNvPr>
          <p:cNvSpPr>
            <a:spLocks noGrp="1"/>
          </p:cNvSpPr>
          <p:nvPr>
            <p:ph type="body" sz="quarter" idx="27"/>
          </p:nvPr>
        </p:nvSpPr>
        <p:spPr/>
        <p:txBody>
          <a:bodyPr/>
          <a:lstStyle/>
          <a:p>
            <a:r>
              <a:rPr lang="en-GB" noProof="0" dirty="0"/>
              <a:t>L'ESPRIT D'ENTREPRISE - IL EST DÉJÀ EN VOUS</a:t>
            </a:r>
          </a:p>
        </p:txBody>
      </p:sp>
      <p:graphicFrame>
        <p:nvGraphicFramePr>
          <p:cNvPr id="7" name="Diagram 6">
            <a:extLst>
              <a:ext uri="{FF2B5EF4-FFF2-40B4-BE49-F238E27FC236}">
                <a16:creationId xmlns:a16="http://schemas.microsoft.com/office/drawing/2014/main" id="{4EA1541B-B646-2EBF-EDD0-6B30841C598D}"/>
              </a:ext>
            </a:extLst>
          </p:cNvPr>
          <p:cNvGraphicFramePr/>
          <p:nvPr>
            <p:extLst>
              <p:ext uri="{D42A27DB-BD31-4B8C-83A1-F6EECF244321}">
                <p14:modId xmlns:p14="http://schemas.microsoft.com/office/powerpoint/2010/main" val="1835227675"/>
              </p:ext>
            </p:extLst>
          </p:nvPr>
        </p:nvGraphicFramePr>
        <p:xfrm>
          <a:off x="391424" y="1462012"/>
          <a:ext cx="11006946" cy="4662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24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DFD3-A242-F669-03FD-B79F4085B78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3209A5-800B-1607-FDCA-A3A670655739}"/>
              </a:ext>
            </a:extLst>
          </p:cNvPr>
          <p:cNvSpPr>
            <a:spLocks noGrp="1"/>
          </p:cNvSpPr>
          <p:nvPr>
            <p:ph type="body" sz="quarter" idx="27"/>
          </p:nvPr>
        </p:nvSpPr>
        <p:spPr/>
        <p:txBody>
          <a:bodyPr/>
          <a:lstStyle/>
          <a:p>
            <a:r>
              <a:rPr lang="en-GB" noProof="0" dirty="0"/>
              <a:t>L'ESPRIT D'ENTREPRISE - IL EST DÉJÀ EN VOUS</a:t>
            </a:r>
          </a:p>
        </p:txBody>
      </p:sp>
      <p:graphicFrame>
        <p:nvGraphicFramePr>
          <p:cNvPr id="7" name="Diagram 6">
            <a:extLst>
              <a:ext uri="{FF2B5EF4-FFF2-40B4-BE49-F238E27FC236}">
                <a16:creationId xmlns:a16="http://schemas.microsoft.com/office/drawing/2014/main" id="{564E45EE-9907-5F66-6660-BA9DB65D9E44}"/>
              </a:ext>
            </a:extLst>
          </p:cNvPr>
          <p:cNvGraphicFramePr/>
          <p:nvPr>
            <p:extLst>
              <p:ext uri="{D42A27DB-BD31-4B8C-83A1-F6EECF244321}">
                <p14:modId xmlns:p14="http://schemas.microsoft.com/office/powerpoint/2010/main" val="136726548"/>
              </p:ext>
            </p:extLst>
          </p:nvPr>
        </p:nvGraphicFramePr>
        <p:xfrm>
          <a:off x="443181" y="1479265"/>
          <a:ext cx="11110463" cy="457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47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9586-325B-FCE3-3287-7DBB0BED1B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5B2761A-7A46-7791-0462-FEC7BDF021EA}"/>
              </a:ext>
            </a:extLst>
          </p:cNvPr>
          <p:cNvSpPr>
            <a:spLocks noGrp="1"/>
          </p:cNvSpPr>
          <p:nvPr>
            <p:ph type="body" sz="quarter" idx="27"/>
          </p:nvPr>
        </p:nvSpPr>
        <p:spPr/>
        <p:txBody>
          <a:bodyPr/>
          <a:lstStyle/>
          <a:p>
            <a:r>
              <a:rPr lang="en-GB" sz="3600" noProof="0" dirty="0">
                <a:solidFill>
                  <a:srgbClr val="382B1B"/>
                </a:solidFill>
              </a:rPr>
              <a:t>A qui </a:t>
            </a:r>
            <a:r>
              <a:rPr lang="en-GB" sz="3600" noProof="0" dirty="0" err="1">
                <a:solidFill>
                  <a:srgbClr val="382B1B"/>
                </a:solidFill>
              </a:rPr>
              <a:t>s'adresse</a:t>
            </a:r>
            <a:r>
              <a:rPr lang="en-GB" sz="3600" noProof="0" dirty="0">
                <a:solidFill>
                  <a:srgbClr val="382B1B"/>
                </a:solidFill>
              </a:rPr>
              <a:t> 3 Kitchens ?</a:t>
            </a:r>
          </a:p>
        </p:txBody>
      </p:sp>
      <p:sp>
        <p:nvSpPr>
          <p:cNvPr id="3" name="Text Placeholder 2">
            <a:extLst>
              <a:ext uri="{FF2B5EF4-FFF2-40B4-BE49-F238E27FC236}">
                <a16:creationId xmlns:a16="http://schemas.microsoft.com/office/drawing/2014/main" id="{D84FBDEE-F197-E869-353A-AAB061D1A5C0}"/>
              </a:ext>
            </a:extLst>
          </p:cNvPr>
          <p:cNvSpPr>
            <a:spLocks noGrp="1"/>
          </p:cNvSpPr>
          <p:nvPr>
            <p:ph type="body" sz="quarter" idx="14"/>
          </p:nvPr>
        </p:nvSpPr>
        <p:spPr>
          <a:xfrm>
            <a:off x="738348" y="1422400"/>
            <a:ext cx="10894851" cy="4939899"/>
          </a:xfrm>
        </p:spPr>
        <p:txBody>
          <a:bodyPr/>
          <a:lstStyle/>
          <a:p>
            <a:r>
              <a:rPr lang="en-GB" sz="2000" noProof="0" dirty="0"/>
              <a:t>Vous êtes peut-être arrivé dans un nouveau pays plein de questions. Mais vous avez aussi apporté votre culture, votre force et vos compétences. C'est ce que 3 Kitchens est là pour soutenir. </a:t>
            </a:r>
          </a:p>
        </p:txBody>
      </p:sp>
      <p:graphicFrame>
        <p:nvGraphicFramePr>
          <p:cNvPr id="12" name="Diagram 11">
            <a:extLst>
              <a:ext uri="{FF2B5EF4-FFF2-40B4-BE49-F238E27FC236}">
                <a16:creationId xmlns:a16="http://schemas.microsoft.com/office/drawing/2014/main" id="{48EBEFFE-1760-D407-BC43-3C4D1E64504F}"/>
              </a:ext>
            </a:extLst>
          </p:cNvPr>
          <p:cNvGraphicFramePr/>
          <p:nvPr>
            <p:extLst>
              <p:ext uri="{D42A27DB-BD31-4B8C-83A1-F6EECF244321}">
                <p14:modId xmlns:p14="http://schemas.microsoft.com/office/powerpoint/2010/main" val="2887086140"/>
              </p:ext>
            </p:extLst>
          </p:nvPr>
        </p:nvGraphicFramePr>
        <p:xfrm>
          <a:off x="908050" y="2183331"/>
          <a:ext cx="10375900" cy="409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08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11007792" cy="1126708"/>
          </a:xfrm>
        </p:spPr>
        <p:txBody>
          <a:bodyPr/>
          <a:lstStyle/>
          <a:p>
            <a:r>
              <a:rPr lang="en-GB" noProof="0" dirty="0"/>
              <a:t>COMPÉTENCES COMMERCIALES QUE VOUS POSSÉDEZ DÉJÀ SANS PEUT-ÊTRE VOUS EN RENDRE COMPTE !</a:t>
            </a:r>
          </a:p>
        </p:txBody>
      </p:sp>
      <p:graphicFrame>
        <p:nvGraphicFramePr>
          <p:cNvPr id="6" name="Table 2">
            <a:extLst>
              <a:ext uri="{FF2B5EF4-FFF2-40B4-BE49-F238E27FC236}">
                <a16:creationId xmlns:a16="http://schemas.microsoft.com/office/drawing/2014/main" id="{7D9FE7B5-8545-B84C-7E0D-5A5FC8E571D8}"/>
              </a:ext>
            </a:extLst>
          </p:cNvPr>
          <p:cNvGraphicFramePr>
            <a:graphicFrameLocks noGrp="1"/>
          </p:cNvGraphicFramePr>
          <p:nvPr>
            <p:extLst>
              <p:ext uri="{D42A27DB-BD31-4B8C-83A1-F6EECF244321}">
                <p14:modId xmlns:p14="http://schemas.microsoft.com/office/powerpoint/2010/main" val="920674836"/>
              </p:ext>
            </p:extLst>
          </p:nvPr>
        </p:nvGraphicFramePr>
        <p:xfrm>
          <a:off x="432792" y="2953206"/>
          <a:ext cx="11326415" cy="1920240"/>
        </p:xfrm>
        <a:graphic>
          <a:graphicData uri="http://schemas.openxmlformats.org/drawingml/2006/table">
            <a:tbl>
              <a:tblPr bandRow="1">
                <a:tableStyleId>{5940675A-B579-460E-94D1-54222C63F5DA}</a:tableStyleId>
              </a:tblPr>
              <a:tblGrid>
                <a:gridCol w="2265283">
                  <a:extLst>
                    <a:ext uri="{9D8B030D-6E8A-4147-A177-3AD203B41FA5}">
                      <a16:colId xmlns:a16="http://schemas.microsoft.com/office/drawing/2014/main" val="4205517258"/>
                    </a:ext>
                  </a:extLst>
                </a:gridCol>
                <a:gridCol w="2265283">
                  <a:extLst>
                    <a:ext uri="{9D8B030D-6E8A-4147-A177-3AD203B41FA5}">
                      <a16:colId xmlns:a16="http://schemas.microsoft.com/office/drawing/2014/main" val="1895718856"/>
                    </a:ext>
                  </a:extLst>
                </a:gridCol>
                <a:gridCol w="2265283">
                  <a:extLst>
                    <a:ext uri="{9D8B030D-6E8A-4147-A177-3AD203B41FA5}">
                      <a16:colId xmlns:a16="http://schemas.microsoft.com/office/drawing/2014/main" val="1643720986"/>
                    </a:ext>
                  </a:extLst>
                </a:gridCol>
                <a:gridCol w="2265283">
                  <a:extLst>
                    <a:ext uri="{9D8B030D-6E8A-4147-A177-3AD203B41FA5}">
                      <a16:colId xmlns:a16="http://schemas.microsoft.com/office/drawing/2014/main" val="2769437469"/>
                    </a:ext>
                  </a:extLst>
                </a:gridCol>
                <a:gridCol w="2265283">
                  <a:extLst>
                    <a:ext uri="{9D8B030D-6E8A-4147-A177-3AD203B41FA5}">
                      <a16:colId xmlns:a16="http://schemas.microsoft.com/office/drawing/2014/main" val="2844166177"/>
                    </a:ext>
                  </a:extLst>
                </a:gridCol>
              </a:tblGrid>
              <a:tr h="370840">
                <a:tc>
                  <a:txBody>
                    <a:bodyPr/>
                    <a:lstStyle/>
                    <a:p>
                      <a:pPr algn="ctr">
                        <a:lnSpc>
                          <a:spcPct val="100000"/>
                        </a:lnSpc>
                      </a:pPr>
                      <a:r>
                        <a:rPr lang="en-GB" sz="2000" b="1" noProof="0" dirty="0">
                          <a:solidFill>
                            <a:srgbClr val="382B1B"/>
                          </a:solidFill>
                          <a:latin typeface="+mn-lt"/>
                        </a:rPr>
                        <a:t>VIE PERSONNELLE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p>
                      <a:r>
                        <a:rPr lang="en-GB" sz="1500" dirty="0"/>
                        <a:t>Trouver des ingrédients ou des substituts dans le cadre d'un budget serré</a:t>
                      </a:r>
                    </a:p>
                  </a:txBody>
                  <a:tcPr anchor="ctr">
                    <a:lnL w="12700" cap="flat" cmpd="sng" algn="ctr">
                      <a:solidFill>
                        <a:schemeClr val="bg1"/>
                      </a:solidFill>
                      <a:prstDash val="solid"/>
                      <a:round/>
                      <a:headEnd type="none" w="med" len="med"/>
                      <a:tailEnd type="none" w="med" len="med"/>
                    </a:lnL>
                  </a:tcPr>
                </a:tc>
                <a:tc>
                  <a:txBody>
                    <a:bodyPr/>
                    <a:lstStyle/>
                    <a:p>
                      <a:r>
                        <a:rPr lang="en-GB" sz="1500" dirty="0"/>
                        <a:t>Créer un repas à partir de restes ou d'ingrédients limités</a:t>
                      </a:r>
                    </a:p>
                  </a:txBody>
                  <a:tcPr anchor="ctr"/>
                </a:tc>
                <a:tc>
                  <a:txBody>
                    <a:bodyPr/>
                    <a:lstStyle/>
                    <a:p>
                      <a:r>
                        <a:rPr lang="en-GB" sz="1500" dirty="0"/>
                        <a:t>Planifier des repas pour la semaine ou une réunion de famille</a:t>
                      </a:r>
                    </a:p>
                  </a:txBody>
                  <a:tcPr anchor="ctr"/>
                </a:tc>
                <a:tc>
                  <a:txBody>
                    <a:bodyPr/>
                    <a:lstStyle/>
                    <a:p>
                      <a:r>
                        <a:rPr lang="en-GB" sz="1500" dirty="0"/>
                        <a:t>Parler à quelqu'un lors d'un événement communautaire ou d'une foire alimentaire</a:t>
                      </a:r>
                    </a:p>
                  </a:txBody>
                  <a:tcPr anchor="ctr"/>
                </a:tc>
                <a:extLst>
                  <a:ext uri="{0D108BD9-81ED-4DB2-BD59-A6C34878D82A}">
                    <a16:rowId xmlns:a16="http://schemas.microsoft.com/office/drawing/2014/main" val="4149982825"/>
                  </a:ext>
                </a:extLst>
              </a:tr>
              <a:tr h="370840">
                <a:tc>
                  <a:txBody>
                    <a:bodyPr/>
                    <a:lstStyle/>
                    <a:p>
                      <a:pPr algn="ctr">
                        <a:lnSpc>
                          <a:spcPct val="100000"/>
                        </a:lnSpc>
                      </a:pPr>
                      <a:r>
                        <a:rPr lang="en-GB" sz="2000" b="1" noProof="0" dirty="0">
                          <a:solidFill>
                            <a:srgbClr val="382B1B"/>
                          </a:solidFill>
                          <a:latin typeface="+mn-lt"/>
                        </a:rPr>
                        <a:t>TRAVAIL COMMUNAUTAIRE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500" dirty="0">
                          <a:latin typeface="+mn-lt"/>
                        </a:rPr>
                        <a:t>Résoudre les problèmes liés au partage d'une cuisine ou d'un espace de cuisson</a:t>
                      </a:r>
                      <a:endParaRPr kumimoji="0" lang="en-GB" sz="15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500" dirty="0">
                          <a:latin typeface="+mn-lt"/>
                        </a:rPr>
                        <a:t>Organiser un événement culturel de partage de nourriture</a:t>
                      </a:r>
                      <a:endParaRPr kumimoji="0" lang="en-GB" sz="15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500" dirty="0">
                          <a:latin typeface="+mn-lt"/>
                        </a:rPr>
                        <a:t>Planification d'un repas communautaire ou d'un cours de cuisine</a:t>
                      </a:r>
                      <a:endParaRPr kumimoji="0" lang="en-GB" sz="15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500" dirty="0">
                          <a:latin typeface="+mn-lt"/>
                        </a:rPr>
                        <a:t>Collaborer avec d'autres pour un événement alimentaire local</a:t>
                      </a:r>
                      <a:endParaRPr kumimoji="0" lang="en-GB" sz="15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3749483193"/>
              </p:ext>
            </p:extLst>
          </p:nvPr>
        </p:nvGraphicFramePr>
        <p:xfrm>
          <a:off x="2692400" y="1801675"/>
          <a:ext cx="9091212" cy="118872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en-GB" sz="2200" b="1" noProof="0" dirty="0">
                          <a:solidFill>
                            <a:srgbClr val="382B1B"/>
                          </a:solidFill>
                        </a:rPr>
                        <a:t>COMPÉTENCES COMMERCIALES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GB" sz="2200" b="1" noProof="0" dirty="0">
                          <a:solidFill>
                            <a:srgbClr val="382B1B"/>
                          </a:solidFill>
                        </a:rPr>
                        <a:t>RÉSOLUTION DE PROBLÈMES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CRÉATIVITÉ</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PLANIFICATION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MISE EN RÉSEAU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1">
            <a:extLst>
              <a:ext uri="{FF2B5EF4-FFF2-40B4-BE49-F238E27FC236}">
                <a16:creationId xmlns:a16="http://schemas.microsoft.com/office/drawing/2014/main" id="{A4BDEC02-A1B1-7130-09F4-34C6FC3B6CB0}"/>
              </a:ext>
            </a:extLst>
          </p:cNvPr>
          <p:cNvGraphicFramePr>
            <a:graphicFrameLocks noGrp="1"/>
          </p:cNvGraphicFramePr>
          <p:nvPr>
            <p:extLst>
              <p:ext uri="{D42A27DB-BD31-4B8C-83A1-F6EECF244321}">
                <p14:modId xmlns:p14="http://schemas.microsoft.com/office/powerpoint/2010/main" val="4223105033"/>
              </p:ext>
            </p:extLst>
          </p:nvPr>
        </p:nvGraphicFramePr>
        <p:xfrm>
          <a:off x="432792" y="5074058"/>
          <a:ext cx="11322136" cy="1066800"/>
        </p:xfrm>
        <a:graphic>
          <a:graphicData uri="http://schemas.openxmlformats.org/drawingml/2006/table">
            <a:tbl>
              <a:tblPr bandRow="1">
                <a:tableStyleId>{5940675A-B579-460E-94D1-54222C63F5DA}</a:tableStyleId>
              </a:tblPr>
              <a:tblGrid>
                <a:gridCol w="2254990">
                  <a:extLst>
                    <a:ext uri="{9D8B030D-6E8A-4147-A177-3AD203B41FA5}">
                      <a16:colId xmlns:a16="http://schemas.microsoft.com/office/drawing/2014/main" val="3133485297"/>
                    </a:ext>
                  </a:extLst>
                </a:gridCol>
                <a:gridCol w="2281033">
                  <a:extLst>
                    <a:ext uri="{9D8B030D-6E8A-4147-A177-3AD203B41FA5}">
                      <a16:colId xmlns:a16="http://schemas.microsoft.com/office/drawing/2014/main" val="2920164623"/>
                    </a:ext>
                  </a:extLst>
                </a:gridCol>
                <a:gridCol w="2254370">
                  <a:extLst>
                    <a:ext uri="{9D8B030D-6E8A-4147-A177-3AD203B41FA5}">
                      <a16:colId xmlns:a16="http://schemas.microsoft.com/office/drawing/2014/main" val="322749690"/>
                    </a:ext>
                  </a:extLst>
                </a:gridCol>
                <a:gridCol w="2260121">
                  <a:extLst>
                    <a:ext uri="{9D8B030D-6E8A-4147-A177-3AD203B41FA5}">
                      <a16:colId xmlns:a16="http://schemas.microsoft.com/office/drawing/2014/main" val="2117370940"/>
                    </a:ext>
                  </a:extLst>
                </a:gridCol>
                <a:gridCol w="2271622">
                  <a:extLst>
                    <a:ext uri="{9D8B030D-6E8A-4147-A177-3AD203B41FA5}">
                      <a16:colId xmlns:a16="http://schemas.microsoft.com/office/drawing/2014/main" val="3446924308"/>
                    </a:ext>
                  </a:extLst>
                </a:gridCol>
              </a:tblGrid>
              <a:tr h="710002">
                <a:tc>
                  <a:txBody>
                    <a:bodyPr/>
                    <a:lstStyle/>
                    <a:p>
                      <a:pPr algn="ctr">
                        <a:lnSpc>
                          <a:spcPct val="100000"/>
                        </a:lnSpc>
                      </a:pPr>
                      <a:r>
                        <a:rPr lang="en-GB" sz="2400" b="1" noProof="0" dirty="0">
                          <a:solidFill>
                            <a:srgbClr val="382B1B"/>
                          </a:solidFill>
                          <a:latin typeface="+mn-lt"/>
                        </a:rPr>
                        <a:t>AFFAIRES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b="1" dirty="0">
                          <a:latin typeface="+mn-lt"/>
                        </a:rPr>
                        <a:t>Trouver un moyen de continuer à cuisiner lorsque les ingrédients ou l'équipement ne sont pas disponibles</a:t>
                      </a:r>
                      <a:endParaRPr kumimoji="0" lang="en-GB" sz="14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b="1" dirty="0">
                          <a:latin typeface="+mn-lt"/>
                        </a:rPr>
                        <a:t>Développer une nouvelle recette ou un nouveau produit alimentaire</a:t>
                      </a:r>
                      <a:endParaRPr kumimoji="0" lang="en-GB" sz="14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b="1" dirty="0">
                          <a:latin typeface="+mn-lt"/>
                        </a:rPr>
                        <a:t>Préparer un étalage sur le marché, un pop-up ou un programme de livraison</a:t>
                      </a:r>
                      <a:endParaRPr kumimoji="0" lang="en-GB" sz="1400" b="1"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382B1B"/>
                          </a:solidFill>
                          <a:effectLst/>
                          <a:latin typeface="+mn-lt"/>
                          <a:ea typeface="MS PGothic" charset="-128"/>
                        </a:rPr>
                        <a:t>Participer à un événement de mise en réseau d'entrepreneurs en phase de démarrage</a:t>
                      </a:r>
                    </a:p>
                  </a:txBody>
                  <a:tcPr marL="68580" marR="68580" marT="0" marB="0" horzOverflow="overflow"/>
                </a:tc>
                <a:extLst>
                  <a:ext uri="{0D108BD9-81ED-4DB2-BD59-A6C34878D82A}">
                    <a16:rowId xmlns:a16="http://schemas.microsoft.com/office/drawing/2014/main" val="1671734301"/>
                  </a:ext>
                </a:extLst>
              </a:tr>
            </a:tbl>
          </a:graphicData>
        </a:graphic>
      </p:graphicFrame>
    </p:spTree>
    <p:extLst>
      <p:ext uri="{BB962C8B-B14F-4D97-AF65-F5344CB8AC3E}">
        <p14:creationId xmlns:p14="http://schemas.microsoft.com/office/powerpoint/2010/main" val="793748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5" y="378372"/>
            <a:ext cx="6970186" cy="1126708"/>
          </a:xfrm>
        </p:spPr>
        <p:txBody>
          <a:bodyPr/>
          <a:lstStyle/>
          <a:p>
            <a:r>
              <a:rPr lang="en-GB" noProof="0" dirty="0"/>
              <a:t>A vous de jouer... </a:t>
            </a:r>
          </a:p>
        </p:txBody>
      </p:sp>
      <p:graphicFrame>
        <p:nvGraphicFramePr>
          <p:cNvPr id="7" name="Table 2">
            <a:extLst>
              <a:ext uri="{FF2B5EF4-FFF2-40B4-BE49-F238E27FC236}">
                <a16:creationId xmlns:a16="http://schemas.microsoft.com/office/drawing/2014/main" id="{A33F211D-B9D6-78BA-C31F-EB98EC8F3B43}"/>
              </a:ext>
            </a:extLst>
          </p:cNvPr>
          <p:cNvGraphicFramePr>
            <a:graphicFrameLocks noGrp="1"/>
          </p:cNvGraphicFramePr>
          <p:nvPr>
            <p:extLst>
              <p:ext uri="{D42A27DB-BD31-4B8C-83A1-F6EECF244321}">
                <p14:modId xmlns:p14="http://schemas.microsoft.com/office/powerpoint/2010/main" val="247169450"/>
              </p:ext>
            </p:extLst>
          </p:nvPr>
        </p:nvGraphicFramePr>
        <p:xfrm>
          <a:off x="2806780" y="3152061"/>
          <a:ext cx="9091212" cy="118872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en-GB" sz="2200" b="1" noProof="0" dirty="0">
                          <a:solidFill>
                            <a:srgbClr val="382B1B"/>
                          </a:solidFill>
                        </a:rPr>
                        <a:t>COMPÉTENCES PROFESSIONNELLES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GB" sz="2200" b="1" noProof="0" dirty="0">
                          <a:solidFill>
                            <a:srgbClr val="382B1B"/>
                          </a:solidFill>
                        </a:rPr>
                        <a:t>RÉSOLUTION DE PROBLÈMES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CREATIVITE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PLANIFICATION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noProof="0" dirty="0">
                          <a:ln>
                            <a:noFill/>
                          </a:ln>
                          <a:solidFill>
                            <a:srgbClr val="382B1B"/>
                          </a:solidFill>
                          <a:effectLst/>
                          <a:latin typeface="Calibri" charset="0"/>
                          <a:ea typeface="MS PGothic" charset="-128"/>
                        </a:rPr>
                        <a:t>MISE EN RÉSEAU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graphicFrame>
        <p:nvGraphicFramePr>
          <p:cNvPr id="2" name="Table 2">
            <a:extLst>
              <a:ext uri="{FF2B5EF4-FFF2-40B4-BE49-F238E27FC236}">
                <a16:creationId xmlns:a16="http://schemas.microsoft.com/office/drawing/2014/main" id="{E6EBCF28-26A2-9D8F-4304-256E7E7A8D50}"/>
              </a:ext>
            </a:extLst>
          </p:cNvPr>
          <p:cNvGraphicFramePr>
            <a:graphicFrameLocks noGrp="1"/>
          </p:cNvGraphicFramePr>
          <p:nvPr>
            <p:extLst>
              <p:ext uri="{D42A27DB-BD31-4B8C-83A1-F6EECF244321}">
                <p14:modId xmlns:p14="http://schemas.microsoft.com/office/powerpoint/2010/main" val="1282456346"/>
              </p:ext>
            </p:extLst>
          </p:nvPr>
        </p:nvGraphicFramePr>
        <p:xfrm>
          <a:off x="418012" y="4329823"/>
          <a:ext cx="11479980" cy="710002"/>
        </p:xfrm>
        <a:graphic>
          <a:graphicData uri="http://schemas.openxmlformats.org/drawingml/2006/table">
            <a:tbl>
              <a:tblPr bandRow="1">
                <a:tableStyleId>{5940675A-B579-460E-94D1-54222C63F5DA}</a:tableStyleId>
              </a:tblPr>
              <a:tblGrid>
                <a:gridCol w="2295996">
                  <a:extLst>
                    <a:ext uri="{9D8B030D-6E8A-4147-A177-3AD203B41FA5}">
                      <a16:colId xmlns:a16="http://schemas.microsoft.com/office/drawing/2014/main" val="4205517258"/>
                    </a:ext>
                  </a:extLst>
                </a:gridCol>
                <a:gridCol w="2295996">
                  <a:extLst>
                    <a:ext uri="{9D8B030D-6E8A-4147-A177-3AD203B41FA5}">
                      <a16:colId xmlns:a16="http://schemas.microsoft.com/office/drawing/2014/main" val="1895718856"/>
                    </a:ext>
                  </a:extLst>
                </a:gridCol>
                <a:gridCol w="2295996">
                  <a:extLst>
                    <a:ext uri="{9D8B030D-6E8A-4147-A177-3AD203B41FA5}">
                      <a16:colId xmlns:a16="http://schemas.microsoft.com/office/drawing/2014/main" val="1643720986"/>
                    </a:ext>
                  </a:extLst>
                </a:gridCol>
                <a:gridCol w="2295996">
                  <a:extLst>
                    <a:ext uri="{9D8B030D-6E8A-4147-A177-3AD203B41FA5}">
                      <a16:colId xmlns:a16="http://schemas.microsoft.com/office/drawing/2014/main" val="2769437469"/>
                    </a:ext>
                  </a:extLst>
                </a:gridCol>
                <a:gridCol w="2295996">
                  <a:extLst>
                    <a:ext uri="{9D8B030D-6E8A-4147-A177-3AD203B41FA5}">
                      <a16:colId xmlns:a16="http://schemas.microsoft.com/office/drawing/2014/main" val="2844166177"/>
                    </a:ext>
                  </a:extLst>
                </a:gridCol>
              </a:tblGrid>
              <a:tr h="710002">
                <a:tc>
                  <a:txBody>
                    <a:bodyPr/>
                    <a:lstStyle/>
                    <a:p>
                      <a:pPr algn="ctr">
                        <a:lnSpc>
                          <a:spcPct val="100000"/>
                        </a:lnSpc>
                      </a:pPr>
                      <a:endParaRPr lang="en-GB" sz="2400" b="1" noProof="0" dirty="0">
                        <a:solidFill>
                          <a:srgbClr val="382B1B"/>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4149982825"/>
                  </a:ext>
                </a:extLst>
              </a:tr>
            </a:tbl>
          </a:graphicData>
        </a:graphic>
      </p:graphicFrame>
      <p:sp>
        <p:nvSpPr>
          <p:cNvPr id="5" name="Text Placeholder 7">
            <a:extLst>
              <a:ext uri="{FF2B5EF4-FFF2-40B4-BE49-F238E27FC236}">
                <a16:creationId xmlns:a16="http://schemas.microsoft.com/office/drawing/2014/main" id="{DF07ABE7-5832-698B-12DB-6F2CCCF6A01E}"/>
              </a:ext>
            </a:extLst>
          </p:cNvPr>
          <p:cNvSpPr>
            <a:spLocks noGrp="1"/>
          </p:cNvSpPr>
          <p:nvPr>
            <p:ph type="body" sz="quarter" idx="14"/>
          </p:nvPr>
        </p:nvSpPr>
        <p:spPr>
          <a:xfrm>
            <a:off x="506072" y="1712119"/>
            <a:ext cx="11391920" cy="1352549"/>
          </a:xfrm>
        </p:spPr>
        <p:txBody>
          <a:bodyPr/>
          <a:lstStyle/>
          <a:p>
            <a:pPr>
              <a:buNone/>
            </a:pPr>
            <a:r>
              <a:rPr lang="en-GB" sz="2000" dirty="0"/>
              <a:t>Tout au long de ce cours, vous verrez à quel point les compétences en matière de résolution de problèmes, de créativité, de planification et de mise en réseau sont précieuses lorsqu'elles sont appliquées dans un contexte professionnel. À vous de </a:t>
            </a:r>
            <a:r>
              <a:rPr lang="en-GB" sz="2000" dirty="0" err="1"/>
              <a:t>jouer</a:t>
            </a:r>
            <a:r>
              <a:rPr lang="en-GB" sz="2000" dirty="0"/>
              <a:t> : </a:t>
            </a:r>
            <a:r>
              <a:rPr lang="en-GB" sz="2000" dirty="0" err="1"/>
              <a:t>Pouvez-vous</a:t>
            </a:r>
            <a:r>
              <a:rPr lang="en-GB" sz="2000" dirty="0"/>
              <a:t> dresser votre propre liste d'activités dans votre vie personnelle, votre communauté ou votre travail qui montrent que vous avez utilisé ces compétences ?</a:t>
            </a:r>
          </a:p>
          <a:p>
            <a:pPr marL="457200" indent="-457200">
              <a:buClr>
                <a:srgbClr val="B6D1E1"/>
              </a:buClr>
              <a:buFont typeface="+mj-lt"/>
              <a:buAutoNum type="arabicPeriod" startAt="5"/>
            </a:pPr>
            <a:endParaRPr lang="en-GB" sz="1800" noProof="0" dirty="0"/>
          </a:p>
          <a:p>
            <a:pPr marL="457200" indent="-457200">
              <a:buClr>
                <a:srgbClr val="B6D1E1"/>
              </a:buClr>
              <a:buFont typeface="+mj-lt"/>
              <a:buAutoNum type="arabicPeriod" startAt="5"/>
            </a:pPr>
            <a:endParaRPr lang="en-GB" sz="1800" noProof="0" dirty="0"/>
          </a:p>
          <a:p>
            <a:pPr marL="457200" indent="-457200">
              <a:buClr>
                <a:srgbClr val="B6D1E1"/>
              </a:buClr>
              <a:buFont typeface="+mj-lt"/>
              <a:buAutoNum type="arabicPeriod" startAt="5"/>
            </a:pPr>
            <a:endParaRPr lang="en-GB" sz="2400" noProof="0" dirty="0"/>
          </a:p>
          <a:p>
            <a:pPr marL="457200" indent="-457200">
              <a:buClr>
                <a:srgbClr val="B6D1E1"/>
              </a:buClr>
              <a:buFont typeface="+mj-lt"/>
              <a:buAutoNum type="arabicPeriod" startAt="5"/>
            </a:pPr>
            <a:endParaRPr lang="en-GB" sz="2400" noProof="0" dirty="0"/>
          </a:p>
          <a:p>
            <a:pPr marL="457200" indent="-457200">
              <a:buClr>
                <a:srgbClr val="B6D1E1"/>
              </a:buClr>
              <a:buFont typeface="+mj-lt"/>
              <a:buAutoNum type="arabicPeriod" startAt="5"/>
            </a:pPr>
            <a:endParaRPr lang="en-GB" sz="2400" noProof="0" dirty="0"/>
          </a:p>
          <a:p>
            <a:pPr>
              <a:buClr>
                <a:srgbClr val="B6D1E1"/>
              </a:buClr>
            </a:pPr>
            <a:r>
              <a:rPr lang="en-GB" sz="2400" noProof="0" dirty="0"/>
              <a:t>Mon exemple</a:t>
            </a:r>
          </a:p>
          <a:p>
            <a:pPr marL="457200" indent="-457200">
              <a:buClr>
                <a:srgbClr val="B6D1E1"/>
              </a:buClr>
              <a:buFont typeface="+mj-lt"/>
              <a:buAutoNum type="arabicPeriod" startAt="5"/>
            </a:pPr>
            <a:endParaRPr lang="en-GB" sz="2400" noProof="0" dirty="0"/>
          </a:p>
          <a:p>
            <a:pPr marL="457200" indent="-457200">
              <a:buClr>
                <a:srgbClr val="B6D1E1"/>
              </a:buClr>
              <a:buFont typeface="+mj-lt"/>
              <a:buAutoNum type="arabicPeriod" startAt="5"/>
            </a:pPr>
            <a:endParaRPr lang="en-GB" sz="2400" noProof="0" dirty="0"/>
          </a:p>
          <a:p>
            <a:pPr marL="457200" indent="-457200">
              <a:buClr>
                <a:srgbClr val="B6D1E1"/>
              </a:buClr>
              <a:buFont typeface="+mj-lt"/>
              <a:buAutoNum type="arabicPeriod" startAt="5"/>
            </a:pPr>
            <a:endParaRPr lang="en-GB" sz="2400" noProof="0" dirty="0"/>
          </a:p>
        </p:txBody>
      </p:sp>
      <p:sp>
        <p:nvSpPr>
          <p:cNvPr id="8" name="Text Placeholder 7">
            <a:extLst>
              <a:ext uri="{FF2B5EF4-FFF2-40B4-BE49-F238E27FC236}">
                <a16:creationId xmlns:a16="http://schemas.microsoft.com/office/drawing/2014/main" id="{05262548-E962-6662-7BA5-5E7756359912}"/>
              </a:ext>
            </a:extLst>
          </p:cNvPr>
          <p:cNvSpPr txBox="1">
            <a:spLocks/>
          </p:cNvSpPr>
          <p:nvPr/>
        </p:nvSpPr>
        <p:spPr>
          <a:xfrm>
            <a:off x="506072" y="5291016"/>
            <a:ext cx="10758417" cy="118321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5875" indent="-15875" algn="ctr">
              <a:buClr>
                <a:srgbClr val="B6D1E1"/>
              </a:buClr>
            </a:pPr>
            <a:r>
              <a:rPr lang="en-GB" sz="2000" b="1" dirty="0"/>
              <a:t>TÉLÉCHARGER DE NOMBREUX EXEMPLES POUR COMMENCER </a:t>
            </a:r>
            <a:r>
              <a:rPr lang="en-GB" sz="2000" dirty="0"/>
              <a:t>(double-cliquer sur l'icône pour télécharger)</a:t>
            </a:r>
          </a:p>
          <a:p>
            <a:pPr marL="15875" indent="-15875" algn="ctr">
              <a:buClr>
                <a:srgbClr val="B6D1E1"/>
              </a:buClr>
            </a:pPr>
            <a:endParaRPr lang="en-GB" sz="2000" dirty="0"/>
          </a:p>
          <a:p>
            <a:pPr marL="15875" indent="-15875" algn="ctr">
              <a:buClr>
                <a:srgbClr val="B6D1E1"/>
              </a:buClr>
            </a:pPr>
            <a:endParaRPr lang="en-GB" sz="2000" dirty="0"/>
          </a:p>
          <a:p>
            <a:pPr marL="15875" indent="-15875" algn="ctr">
              <a:buClr>
                <a:srgbClr val="B6D1E1"/>
              </a:buClr>
            </a:pPr>
            <a:r>
              <a:rPr lang="en-GB" sz="2000" dirty="0"/>
              <a:t> </a:t>
            </a: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a:p>
            <a:pPr marL="15875" indent="-15875" algn="ctr">
              <a:buClr>
                <a:srgbClr val="B6D1E1"/>
              </a:buClr>
              <a:buFont typeface="+mj-lt"/>
              <a:buAutoNum type="arabicPeriod" startAt="5"/>
            </a:pPr>
            <a:endParaRPr lang="en-GB" noProof="0" dirty="0"/>
          </a:p>
        </p:txBody>
      </p:sp>
      <p:graphicFrame>
        <p:nvGraphicFramePr>
          <p:cNvPr id="9" name="Object 8">
            <a:extLst>
              <a:ext uri="{FF2B5EF4-FFF2-40B4-BE49-F238E27FC236}">
                <a16:creationId xmlns:a16="http://schemas.microsoft.com/office/drawing/2014/main" id="{9D50A657-1F81-E95B-A504-F6C075DE2080}"/>
              </a:ext>
            </a:extLst>
          </p:cNvPr>
          <p:cNvGraphicFramePr>
            <a:graphicFrameLocks noChangeAspect="1"/>
          </p:cNvGraphicFramePr>
          <p:nvPr>
            <p:extLst>
              <p:ext uri="{D42A27DB-BD31-4B8C-83A1-F6EECF244321}">
                <p14:modId xmlns:p14="http://schemas.microsoft.com/office/powerpoint/2010/main" val="3334736314"/>
              </p:ext>
            </p:extLst>
          </p:nvPr>
        </p:nvGraphicFramePr>
        <p:xfrm>
          <a:off x="5428080" y="5944371"/>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9" name="Object 8">
                        <a:extLst>
                          <a:ext uri="{FF2B5EF4-FFF2-40B4-BE49-F238E27FC236}">
                            <a16:creationId xmlns:a16="http://schemas.microsoft.com/office/drawing/2014/main" id="{9D50A657-1F81-E95B-A504-F6C075DE2080}"/>
                          </a:ext>
                        </a:extLst>
                      </p:cNvPr>
                      <p:cNvPicPr/>
                      <p:nvPr/>
                    </p:nvPicPr>
                    <p:blipFill>
                      <a:blip r:embed="rId3"/>
                      <a:stretch>
                        <a:fillRect/>
                      </a:stretch>
                    </p:blipFill>
                    <p:spPr>
                      <a:xfrm>
                        <a:off x="5428080" y="5944371"/>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420143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L'ÉTAT D'ESPRIT D'UNE FEMME </a:t>
            </a:r>
            <a:r>
              <a:rPr lang="en-GB" dirty="0"/>
              <a:t>ENTREPRENEUR</a:t>
            </a:r>
            <a:endParaRPr lang="en-GB" noProof="0"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346987"/>
            <a:ext cx="10573120" cy="1954478"/>
          </a:xfrm>
        </p:spPr>
        <p:txBody>
          <a:bodyPr/>
          <a:lstStyle/>
          <a:p>
            <a:pPr>
              <a:buNone/>
            </a:pPr>
            <a:r>
              <a:rPr lang="en-GB" noProof="0" dirty="0"/>
              <a:t>Bien sûr, l'argent compte. Mais pour de nombreuses femmes migrantes qui créent leur propre entreprise, il ne s'agit pas seulement d'un revenu, mais d'un </a:t>
            </a:r>
            <a:r>
              <a:rPr lang="en-GB" b="1" noProof="0" dirty="0"/>
              <a:t>objectif</a:t>
            </a:r>
            <a:r>
              <a:rPr lang="en-GB" noProof="0" dirty="0"/>
              <a:t>. Il s'agit de montrer que </a:t>
            </a:r>
            <a:r>
              <a:rPr lang="en-GB" b="1" noProof="0" dirty="0"/>
              <a:t>votre talent compte</a:t>
            </a:r>
            <a:r>
              <a:rPr lang="en-GB" noProof="0" dirty="0"/>
              <a:t>, que </a:t>
            </a:r>
            <a:r>
              <a:rPr lang="en-GB" b="1" noProof="0" dirty="0"/>
              <a:t>vos idées peuvent faire la différence </a:t>
            </a:r>
            <a:r>
              <a:rPr lang="en-GB" noProof="0" dirty="0"/>
              <a:t>et que </a:t>
            </a:r>
            <a:r>
              <a:rPr lang="en-GB" b="1" noProof="0" dirty="0"/>
              <a:t>vous méritez de façonner votre propre avenir</a:t>
            </a:r>
            <a:r>
              <a:rPr lang="en-GB" noProof="0" dirty="0"/>
              <a:t>.</a:t>
            </a:r>
          </a:p>
          <a:p>
            <a:pPr>
              <a:buNone/>
            </a:pPr>
            <a:endParaRPr lang="en-GB" noProof="0" dirty="0"/>
          </a:p>
          <a:p>
            <a:r>
              <a:rPr lang="en-GB" noProof="0" dirty="0"/>
              <a:t>Tout cela vous semble-t-il familier ?</a:t>
            </a:r>
          </a:p>
        </p:txBody>
      </p:sp>
      <p:sp>
        <p:nvSpPr>
          <p:cNvPr id="14" name="Owal 13">
            <a:extLst>
              <a:ext uri="{FF2B5EF4-FFF2-40B4-BE49-F238E27FC236}">
                <a16:creationId xmlns:a16="http://schemas.microsoft.com/office/drawing/2014/main" id="{305F6CE9-0F60-47A8-24F7-E81460C4B0EA}"/>
              </a:ext>
            </a:extLst>
          </p:cNvPr>
          <p:cNvSpPr/>
          <p:nvPr/>
        </p:nvSpPr>
        <p:spPr>
          <a:xfrm>
            <a:off x="751412"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Travailler de 9 à 5 ne correspond pas à votre vie - ni à votre esprit. Vous voulez être libre de faire les choses à votre façon.</a:t>
            </a:r>
            <a:endParaRPr lang="en-GB" noProof="0" dirty="0">
              <a:solidFill>
                <a:schemeClr val="bg1"/>
              </a:solidFill>
            </a:endParaRPr>
          </a:p>
        </p:txBody>
      </p:sp>
      <p:sp>
        <p:nvSpPr>
          <p:cNvPr id="16" name="Owal 15">
            <a:extLst>
              <a:ext uri="{FF2B5EF4-FFF2-40B4-BE49-F238E27FC236}">
                <a16:creationId xmlns:a16="http://schemas.microsoft.com/office/drawing/2014/main" id="{3FE8ACB0-BE20-2D03-11A8-8B57D6ED55CC}"/>
              </a:ext>
            </a:extLst>
          </p:cNvPr>
          <p:cNvSpPr/>
          <p:nvPr/>
        </p:nvSpPr>
        <p:spPr>
          <a:xfrm>
            <a:off x="4438770"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Vous </a:t>
            </a:r>
            <a:r>
              <a:rPr lang="en-GB" noProof="0" dirty="0" err="1"/>
              <a:t>êtes</a:t>
            </a:r>
            <a:r>
              <a:rPr lang="en-GB" noProof="0" dirty="0"/>
              <a:t> </a:t>
            </a:r>
            <a:r>
              <a:rPr lang="en-GB" noProof="0" dirty="0" err="1"/>
              <a:t>déterminée</a:t>
            </a:r>
            <a:r>
              <a:rPr lang="en-GB" noProof="0" dirty="0"/>
              <a:t>, </a:t>
            </a:r>
            <a:r>
              <a:rPr lang="en-GB" noProof="0" dirty="0" err="1"/>
              <a:t>pleine</a:t>
            </a:r>
            <a:r>
              <a:rPr lang="en-GB" noProof="0" dirty="0"/>
              <a:t> d'idées et </a:t>
            </a:r>
            <a:r>
              <a:rPr lang="en-GB" noProof="0" dirty="0" err="1"/>
              <a:t>prête</a:t>
            </a:r>
            <a:r>
              <a:rPr lang="en-GB" noProof="0" dirty="0"/>
              <a:t> à passer à l'action - même si cela signifie aller de l'avant alors que d'autres hésitent.</a:t>
            </a:r>
          </a:p>
        </p:txBody>
      </p:sp>
      <p:sp>
        <p:nvSpPr>
          <p:cNvPr id="17" name="Owal 16">
            <a:extLst>
              <a:ext uri="{FF2B5EF4-FFF2-40B4-BE49-F238E27FC236}">
                <a16:creationId xmlns:a16="http://schemas.microsoft.com/office/drawing/2014/main" id="{4EE334A8-D8C8-1B58-3277-DAB29384D5C8}"/>
              </a:ext>
            </a:extLst>
          </p:cNvPr>
          <p:cNvSpPr/>
          <p:nvPr/>
        </p:nvSpPr>
        <p:spPr>
          <a:xfrm>
            <a:off x="8126128" y="3429000"/>
            <a:ext cx="3532472" cy="2082013"/>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Vous rêvez de mieux contrôler votre temps, votre énergie et votre avenir, pour vous et votre famille.</a:t>
            </a:r>
          </a:p>
        </p:txBody>
      </p:sp>
      <p:sp>
        <p:nvSpPr>
          <p:cNvPr id="21" name="pole tekstowe 20">
            <a:extLst>
              <a:ext uri="{FF2B5EF4-FFF2-40B4-BE49-F238E27FC236}">
                <a16:creationId xmlns:a16="http://schemas.microsoft.com/office/drawing/2014/main" id="{9A4E2D70-C8C3-282C-060F-60DE1FC8695A}"/>
              </a:ext>
            </a:extLst>
          </p:cNvPr>
          <p:cNvSpPr txBox="1"/>
          <p:nvPr/>
        </p:nvSpPr>
        <p:spPr>
          <a:xfrm>
            <a:off x="1790424" y="5668338"/>
            <a:ext cx="8829164" cy="769441"/>
          </a:xfrm>
          <a:prstGeom prst="rect">
            <a:avLst/>
          </a:prstGeom>
          <a:noFill/>
        </p:spPr>
        <p:txBody>
          <a:bodyPr wrap="square">
            <a:spAutoFit/>
          </a:bodyPr>
          <a:lstStyle/>
          <a:p>
            <a:pPr algn="ctr"/>
            <a:r>
              <a:rPr lang="en-GB" sz="2200" noProof="0" dirty="0"/>
              <a:t>Si cela vous ressemble, l</a:t>
            </a:r>
            <a:r>
              <a:rPr lang="en-GB" sz="2200" b="1" noProof="0" dirty="0"/>
              <a:t>'entrepreneuriat n'est peut-être pas seulement une option, c'est peut-être votre voie.</a:t>
            </a:r>
            <a:endParaRPr lang="en-GB" sz="2200" noProof="0" dirty="0"/>
          </a:p>
        </p:txBody>
      </p:sp>
    </p:spTree>
    <p:extLst>
      <p:ext uri="{BB962C8B-B14F-4D97-AF65-F5344CB8AC3E}">
        <p14:creationId xmlns:p14="http://schemas.microsoft.com/office/powerpoint/2010/main" val="359855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TRAITS ESSENTIELS POUR LE TRAVAIL INDÉPENDANT</a:t>
            </a:r>
          </a:p>
        </p:txBody>
      </p:sp>
      <p:sp>
        <p:nvSpPr>
          <p:cNvPr id="14" name="Text Placeholder 5">
            <a:extLst>
              <a:ext uri="{FF2B5EF4-FFF2-40B4-BE49-F238E27FC236}">
                <a16:creationId xmlns:a16="http://schemas.microsoft.com/office/drawing/2014/main" id="{B0458453-BF67-A11F-B538-D8D36E49598F}"/>
              </a:ext>
            </a:extLst>
          </p:cNvPr>
          <p:cNvSpPr txBox="1">
            <a:spLocks/>
          </p:cNvSpPr>
          <p:nvPr/>
        </p:nvSpPr>
        <p:spPr>
          <a:xfrm>
            <a:off x="692873" y="2564325"/>
            <a:ext cx="10472432" cy="2786338"/>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500"/>
              </a:spcBef>
              <a:buClr>
                <a:srgbClr val="B6D1E1"/>
              </a:buClr>
              <a:buFont typeface="Wingdings" panose="05000000000000000000" pitchFamily="2" charset="2"/>
              <a:buChar char="q"/>
            </a:pPr>
            <a:r>
              <a:rPr lang="en-GB" sz="2000" noProof="0" dirty="0">
                <a:solidFill>
                  <a:srgbClr val="382B1B"/>
                </a:solidFill>
              </a:rPr>
              <a:t>Autonomie</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Niveaux de motivation élevés</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Le désir et la volonté de prendre l'initiative</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Besoin impérieux d'accomplir quelque chose</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Une confiance en soi suffisante</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Une bonne santé physique et un niveau d'énergie élevé</a:t>
            </a:r>
          </a:p>
          <a:p>
            <a:pPr>
              <a:spcBef>
                <a:spcPts val="500"/>
              </a:spcBef>
              <a:buClr>
                <a:srgbClr val="B6D1E1"/>
              </a:buClr>
            </a:pPr>
            <a:endParaRPr lang="en-GB" sz="2000" noProof="0" dirty="0">
              <a:solidFill>
                <a:srgbClr val="382B1B"/>
              </a:solidFill>
            </a:endParaRP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La vision</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Persévérance</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Compétitivité</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Connaissance du secteur d'activité choisi</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Sens de l'organisation </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Débrouillardise</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Résolution de problèmes</a:t>
            </a:r>
          </a:p>
          <a:p>
            <a:pPr marL="342900" indent="-342900">
              <a:spcBef>
                <a:spcPts val="500"/>
              </a:spcBef>
              <a:buClr>
                <a:srgbClr val="B6D1E1"/>
              </a:buClr>
              <a:buFont typeface="Wingdings" panose="05000000000000000000" pitchFamily="2" charset="2"/>
              <a:buChar char="q"/>
            </a:pPr>
            <a:r>
              <a:rPr lang="en-GB" sz="2000" noProof="0" dirty="0">
                <a:solidFill>
                  <a:srgbClr val="382B1B"/>
                </a:solidFill>
              </a:rPr>
              <a:t>Sens aigu des relations humaines.</a:t>
            </a:r>
          </a:p>
        </p:txBody>
      </p:sp>
      <p:sp>
        <p:nvSpPr>
          <p:cNvPr id="3" name="pole tekstowe 2">
            <a:extLst>
              <a:ext uri="{FF2B5EF4-FFF2-40B4-BE49-F238E27FC236}">
                <a16:creationId xmlns:a16="http://schemas.microsoft.com/office/drawing/2014/main" id="{CE56493F-9376-F3CB-06E0-AE5DDB725EE0}"/>
              </a:ext>
            </a:extLst>
          </p:cNvPr>
          <p:cNvSpPr txBox="1"/>
          <p:nvPr/>
        </p:nvSpPr>
        <p:spPr>
          <a:xfrm>
            <a:off x="751412" y="1379406"/>
            <a:ext cx="9923005" cy="833562"/>
          </a:xfrm>
          <a:prstGeom prst="rect">
            <a:avLst/>
          </a:prstGeom>
          <a:noFill/>
        </p:spPr>
        <p:txBody>
          <a:bodyPr wrap="square">
            <a:spAutoFit/>
          </a:bodyPr>
          <a:lstStyle/>
          <a:p>
            <a:pPr>
              <a:spcBef>
                <a:spcPts val="500"/>
              </a:spcBef>
              <a:buClr>
                <a:srgbClr val="B6D1E1"/>
              </a:buClr>
            </a:pPr>
            <a:r>
              <a:rPr lang="en-GB" sz="2200" noProof="0" dirty="0">
                <a:solidFill>
                  <a:srgbClr val="382B1B"/>
                </a:solidFill>
              </a:rPr>
              <a:t>Voici quelques-uns des </a:t>
            </a:r>
            <a:r>
              <a:rPr lang="en-GB" sz="2200" b="1" noProof="0" dirty="0">
                <a:solidFill>
                  <a:srgbClr val="382B1B"/>
                </a:solidFill>
              </a:rPr>
              <a:t>traits de caractère les plus importants </a:t>
            </a:r>
            <a:r>
              <a:rPr lang="en-GB" sz="2200" noProof="0" dirty="0">
                <a:solidFill>
                  <a:srgbClr val="382B1B"/>
                </a:solidFill>
              </a:rPr>
              <a:t>dont vous avez besoin pour travailler à votre compte... </a:t>
            </a:r>
          </a:p>
          <a:p>
            <a:pPr>
              <a:spcBef>
                <a:spcPts val="500"/>
              </a:spcBef>
              <a:buClr>
                <a:srgbClr val="B6D1E1"/>
              </a:buClr>
            </a:pPr>
            <a:r>
              <a:rPr lang="en-GB" sz="2200" noProof="0" dirty="0">
                <a:solidFill>
                  <a:srgbClr val="382B1B"/>
                </a:solidFill>
              </a:rPr>
              <a:t>Utilisez cette liste de contrôle et voyez combien d'entre elles vous décrivent déjà ! </a:t>
            </a:r>
          </a:p>
        </p:txBody>
      </p:sp>
      <p:sp>
        <p:nvSpPr>
          <p:cNvPr id="5" name="pole tekstowe 4">
            <a:extLst>
              <a:ext uri="{FF2B5EF4-FFF2-40B4-BE49-F238E27FC236}">
                <a16:creationId xmlns:a16="http://schemas.microsoft.com/office/drawing/2014/main" id="{D5E9D33F-D4AA-6352-7B0E-0689649B9BBC}"/>
              </a:ext>
            </a:extLst>
          </p:cNvPr>
          <p:cNvSpPr txBox="1"/>
          <p:nvPr/>
        </p:nvSpPr>
        <p:spPr>
          <a:xfrm>
            <a:off x="692873" y="5284787"/>
            <a:ext cx="11087663" cy="769441"/>
          </a:xfrm>
          <a:prstGeom prst="rect">
            <a:avLst/>
          </a:prstGeom>
          <a:noFill/>
        </p:spPr>
        <p:txBody>
          <a:bodyPr wrap="square">
            <a:spAutoFit/>
          </a:bodyPr>
          <a:lstStyle/>
          <a:p>
            <a:r>
              <a:rPr lang="en-GB" sz="2200" b="1" noProof="0" dirty="0"/>
              <a:t>N'oubliez pas : </a:t>
            </a:r>
            <a:r>
              <a:rPr lang="en-GB" sz="2200" noProof="0" dirty="0"/>
              <a:t>vous n'avez pas besoin de tous ces traits immédiatement.</a:t>
            </a:r>
            <a:br>
              <a:rPr lang="en-GB" sz="2200" noProof="0" dirty="0"/>
            </a:br>
            <a:r>
              <a:rPr lang="en-GB" sz="2200" noProof="0" dirty="0"/>
              <a:t>Mais si vous vous reconnaissez dans certains de ces traits de caractère, vous avez déjà le cœur d'un entrepreneur.</a:t>
            </a:r>
          </a:p>
        </p:txBody>
      </p:sp>
    </p:spTree>
    <p:extLst>
      <p:ext uri="{BB962C8B-B14F-4D97-AF65-F5344CB8AC3E}">
        <p14:creationId xmlns:p14="http://schemas.microsoft.com/office/powerpoint/2010/main" val="116469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A0314-87C6-57FE-A9D2-F0290754BE8A}"/>
              </a:ext>
            </a:extLst>
          </p:cNvPr>
          <p:cNvSpPr>
            <a:spLocks noGrp="1"/>
          </p:cNvSpPr>
          <p:nvPr>
            <p:ph type="body" sz="quarter" idx="27"/>
          </p:nvPr>
        </p:nvSpPr>
        <p:spPr>
          <a:xfrm>
            <a:off x="751414" y="378372"/>
            <a:ext cx="11440586" cy="1126708"/>
          </a:xfrm>
        </p:spPr>
        <p:txBody>
          <a:bodyPr/>
          <a:lstStyle/>
          <a:p>
            <a:r>
              <a:rPr lang="en-GB" noProof="0" dirty="0"/>
              <a:t>AUTO-ÉVALUATION</a:t>
            </a:r>
          </a:p>
        </p:txBody>
      </p:sp>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14"/>
          </p:nvPr>
        </p:nvSpPr>
        <p:spPr>
          <a:xfrm>
            <a:off x="271332" y="3293659"/>
            <a:ext cx="11602748" cy="3050628"/>
          </a:xfrm>
        </p:spPr>
        <p:txBody>
          <a:bodyPr/>
          <a:lstStyle/>
          <a:p>
            <a:pPr>
              <a:buNone/>
            </a:pPr>
            <a:r>
              <a:rPr lang="en-GB" sz="1800" noProof="0" dirty="0"/>
              <a:t>Avant de commencer quelque chose de nouveau, il est utile de comprendre </a:t>
            </a:r>
            <a:r>
              <a:rPr lang="en-GB" sz="1800" b="1" noProof="0" dirty="0"/>
              <a:t>ce qui compte pour vous</a:t>
            </a:r>
            <a:r>
              <a:rPr lang="en-GB" sz="1800" noProof="0" dirty="0"/>
              <a:t>.</a:t>
            </a:r>
            <a:br>
              <a:rPr lang="en-GB" sz="1800" noProof="0" dirty="0"/>
            </a:br>
            <a:r>
              <a:rPr lang="en-GB" sz="1800" noProof="0" dirty="0"/>
              <a:t>Prenez quelques minutes pour réfléchir à ces quatre questions. </a:t>
            </a:r>
          </a:p>
          <a:p>
            <a:pPr>
              <a:buNone/>
            </a:pPr>
            <a:r>
              <a:rPr lang="en-GB" sz="1800" noProof="0" dirty="0"/>
              <a:t>Vous pouvez écrire des mots simples ou des phrases courtes.</a:t>
            </a:r>
          </a:p>
          <a:p>
            <a:pPr>
              <a:buNone/>
            </a:pPr>
            <a:endParaRPr lang="en-GB" sz="1800" noProof="0" dirty="0"/>
          </a:p>
          <a:p>
            <a:pPr marL="457200" indent="-457200">
              <a:buFont typeface="+mj-lt"/>
              <a:buAutoNum type="arabicPeriod"/>
            </a:pPr>
            <a:r>
              <a:rPr lang="en-GB" sz="1800" noProof="0" dirty="0"/>
              <a:t>Qu'espérez-vous obtenir de votre entreprise ? (argent, liberté, but, confiance en soi ?)</a:t>
            </a:r>
          </a:p>
          <a:p>
            <a:pPr marL="457200" indent="-457200">
              <a:buFont typeface="+mj-lt"/>
              <a:buAutoNum type="arabicPeriod"/>
            </a:pPr>
            <a:r>
              <a:rPr lang="en-GB" sz="1800" noProof="0" dirty="0"/>
              <a:t>En quoi êtes-vous doué (compétences, talents, choses pour lesquelles les gens vous demandent souvent de l'aide) ?</a:t>
            </a:r>
          </a:p>
          <a:p>
            <a:pPr marL="457200" indent="-457200">
              <a:buFont typeface="+mj-lt"/>
              <a:buAutoNum type="arabicPeriod"/>
            </a:pPr>
            <a:r>
              <a:rPr lang="en-GB" sz="1800" noProof="0" dirty="0"/>
              <a:t>Qu'aimez-vous faire (passe-temps, intérêts, tâches quotidiennes qui vous procurent de la joie) ?</a:t>
            </a:r>
          </a:p>
          <a:p>
            <a:pPr marL="457200" indent="-457200">
              <a:buFont typeface="+mj-lt"/>
              <a:buAutoNum type="arabicPeriod"/>
            </a:pPr>
            <a:r>
              <a:rPr lang="en-GB" sz="1800" noProof="0" dirty="0"/>
              <a:t>De quoi avez-vous besoin en ce moment pour vous sentir prêt ? (soutien, formation, temps, outils ?)</a:t>
            </a:r>
          </a:p>
          <a:p>
            <a:endParaRPr lang="en-GB" sz="1800" noProof="0" dirty="0"/>
          </a:p>
          <a:p>
            <a:r>
              <a:rPr lang="en-GB" sz="1800" noProof="0" dirty="0"/>
              <a:t>Nous utiliserons vos réponses pour vous aider à définir les prochaines étapes de votre parcours.</a:t>
            </a:r>
          </a:p>
        </p:txBody>
      </p:sp>
      <p:sp>
        <p:nvSpPr>
          <p:cNvPr id="3" name="Rectangle 2">
            <a:extLst>
              <a:ext uri="{FF2B5EF4-FFF2-40B4-BE49-F238E27FC236}">
                <a16:creationId xmlns:a16="http://schemas.microsoft.com/office/drawing/2014/main" id="{03CEA03C-3705-84FD-C719-DE02FA3C00F1}"/>
              </a:ext>
            </a:extLst>
          </p:cNvPr>
          <p:cNvSpPr/>
          <p:nvPr/>
        </p:nvSpPr>
        <p:spPr>
          <a:xfrm>
            <a:off x="533081" y="2281960"/>
            <a:ext cx="4904847" cy="85122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4" name="Group 3">
            <a:extLst>
              <a:ext uri="{FF2B5EF4-FFF2-40B4-BE49-F238E27FC236}">
                <a16:creationId xmlns:a16="http://schemas.microsoft.com/office/drawing/2014/main" id="{4EC0C0D9-76AE-6918-73E1-B649444E3720}"/>
              </a:ext>
            </a:extLst>
          </p:cNvPr>
          <p:cNvGrpSpPr/>
          <p:nvPr/>
        </p:nvGrpSpPr>
        <p:grpSpPr>
          <a:xfrm>
            <a:off x="753789" y="1870344"/>
            <a:ext cx="2788753" cy="578690"/>
            <a:chOff x="2045517" y="6166884"/>
            <a:chExt cx="2788753" cy="578690"/>
          </a:xfrm>
        </p:grpSpPr>
        <p:sp>
          <p:nvSpPr>
            <p:cNvPr id="5" name="Rectangle 4">
              <a:extLst>
                <a:ext uri="{FF2B5EF4-FFF2-40B4-BE49-F238E27FC236}">
                  <a16:creationId xmlns:a16="http://schemas.microsoft.com/office/drawing/2014/main" id="{16192122-69C0-61AE-9B67-769ABC129DAC}"/>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ctangle 5">
              <a:extLst>
                <a:ext uri="{FF2B5EF4-FFF2-40B4-BE49-F238E27FC236}">
                  <a16:creationId xmlns:a16="http://schemas.microsoft.com/office/drawing/2014/main" id="{4FD38710-57CF-27D3-A859-83597E01945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a:extLst>
                <a:ext uri="{FF2B5EF4-FFF2-40B4-BE49-F238E27FC236}">
                  <a16:creationId xmlns:a16="http://schemas.microsoft.com/office/drawing/2014/main" id="{06D25DD0-3404-99CA-E2FD-31D459176BE8}"/>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Graphic 7" descr="Clipboard Partially Ticked outline">
              <a:extLst>
                <a:ext uri="{FF2B5EF4-FFF2-40B4-BE49-F238E27FC236}">
                  <a16:creationId xmlns:a16="http://schemas.microsoft.com/office/drawing/2014/main" id="{E4242D1B-84BA-FC78-E999-E516194861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9" name="Text Placeholder 2">
            <a:extLst>
              <a:ext uri="{FF2B5EF4-FFF2-40B4-BE49-F238E27FC236}">
                <a16:creationId xmlns:a16="http://schemas.microsoft.com/office/drawing/2014/main" id="{F4BEE342-9A25-175F-26A2-023AF9411399}"/>
              </a:ext>
            </a:extLst>
          </p:cNvPr>
          <p:cNvSpPr txBox="1">
            <a:spLocks/>
          </p:cNvSpPr>
          <p:nvPr/>
        </p:nvSpPr>
        <p:spPr>
          <a:xfrm>
            <a:off x="751414" y="2509572"/>
            <a:ext cx="4397759" cy="3959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noProof="0" dirty="0"/>
              <a:t>Dressez une liste pour chacun de ces quatre domaines</a:t>
            </a:r>
          </a:p>
        </p:txBody>
      </p:sp>
      <p:pic>
        <p:nvPicPr>
          <p:cNvPr id="15" name="Graphic 14" descr="Clipboard with solid fill">
            <a:extLst>
              <a:ext uri="{FF2B5EF4-FFF2-40B4-BE49-F238E27FC236}">
                <a16:creationId xmlns:a16="http://schemas.microsoft.com/office/drawing/2014/main" id="{1C7DF9DA-338A-30B2-DE7C-92E99CE25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5138">
            <a:off x="9905789" y="2131719"/>
            <a:ext cx="1746472" cy="1746472"/>
          </a:xfrm>
          <a:prstGeom prst="rect">
            <a:avLst/>
          </a:prstGeom>
        </p:spPr>
      </p:pic>
    </p:spTree>
    <p:extLst>
      <p:ext uri="{BB962C8B-B14F-4D97-AF65-F5344CB8AC3E}">
        <p14:creationId xmlns:p14="http://schemas.microsoft.com/office/powerpoint/2010/main" val="401498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2" y="311362"/>
            <a:ext cx="6597121" cy="720752"/>
          </a:xfrm>
        </p:spPr>
        <p:txBody>
          <a:bodyPr/>
          <a:lstStyle/>
          <a:p>
            <a:r>
              <a:rPr lang="en-GB" noProof="0" dirty="0"/>
              <a:t>RELEVER LES DÉFIS</a:t>
            </a:r>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302838" y="1411140"/>
            <a:ext cx="7045695" cy="512261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noProof="0" dirty="0"/>
              <a:t>Créer une entreprise dans un nouveau pays n'est pas toujours facile, surtout en tant que femme migrante. Vous pouvez être confrontée à des difficultés supplémentaires, et c'est tout à fait normal.</a:t>
            </a:r>
          </a:p>
          <a:p>
            <a:pPr>
              <a:buNone/>
            </a:pPr>
            <a:endParaRPr lang="en-GB" noProof="0" dirty="0"/>
          </a:p>
          <a:p>
            <a:pPr>
              <a:buNone/>
            </a:pPr>
            <a:r>
              <a:rPr lang="en-GB" noProof="0" dirty="0"/>
              <a:t>Mais voici la bonne nouvelle :</a:t>
            </a:r>
            <a:br>
              <a:rPr lang="en-GB" noProof="0" dirty="0"/>
            </a:br>
            <a:r>
              <a:rPr lang="en-GB" b="1" noProof="0" dirty="0"/>
              <a:t>Lorsque vous pouvez nommer le défi, vous pouvez commencer à trouver une solution.</a:t>
            </a:r>
          </a:p>
          <a:p>
            <a:pPr>
              <a:buNone/>
            </a:pPr>
            <a:endParaRPr lang="en-GB" noProof="0" dirty="0"/>
          </a:p>
          <a:p>
            <a:pPr>
              <a:buNone/>
            </a:pPr>
            <a:r>
              <a:rPr lang="en-GB" noProof="0" dirty="0"/>
              <a:t>C'est ce que font les entrepreneurs : ils n'ont pas toutes les réponses, mais ils continuent à avancer. Ils trouvent des moyens créatifs d'aller de l'avant et demandent de l'aide lorsqu'ils en ont besoin.</a:t>
            </a:r>
          </a:p>
          <a:p>
            <a:pPr>
              <a:buNone/>
            </a:pPr>
            <a:endParaRPr lang="en-GB" noProof="0" dirty="0"/>
          </a:p>
          <a:p>
            <a:r>
              <a:rPr lang="en-GB" noProof="0" dirty="0"/>
              <a:t>Vous n'avez pas à relever seul les défis.</a:t>
            </a:r>
            <a:br>
              <a:rPr lang="en-GB" noProof="0" dirty="0"/>
            </a:br>
            <a:r>
              <a:rPr lang="en-GB" b="1" noProof="0" dirty="0"/>
              <a:t>3 Kitchens est là pour vous aider à apprendre, à grandir et à trouver votre </a:t>
            </a:r>
            <a:r>
              <a:rPr lang="en-GB" b="1" dirty="0"/>
              <a:t>voie.</a:t>
            </a:r>
            <a:endParaRPr lang="en-GB" noProof="0" dirty="0"/>
          </a:p>
        </p:txBody>
      </p:sp>
      <p:pic>
        <p:nvPicPr>
          <p:cNvPr id="6" name="Picture 5" descr="Colourful wooden maze">
            <a:extLst>
              <a:ext uri="{FF2B5EF4-FFF2-40B4-BE49-F238E27FC236}">
                <a16:creationId xmlns:a16="http://schemas.microsoft.com/office/drawing/2014/main" id="{AA1C159A-03C7-35F1-8C48-5F6475BB592A}"/>
              </a:ext>
            </a:extLst>
          </p:cNvPr>
          <p:cNvPicPr>
            <a:picLocks noChangeAspect="1"/>
          </p:cNvPicPr>
          <p:nvPr/>
        </p:nvPicPr>
        <p:blipFill>
          <a:blip r:embed="rId2"/>
          <a:srcRect l="29986" r="28693"/>
          <a:stretch/>
        </p:blipFill>
        <p:spPr>
          <a:xfrm>
            <a:off x="7707085" y="0"/>
            <a:ext cx="4256955" cy="6858000"/>
          </a:xfrm>
          <a:prstGeom prst="rect">
            <a:avLst/>
          </a:prstGeom>
        </p:spPr>
      </p:pic>
    </p:spTree>
    <p:extLst>
      <p:ext uri="{BB962C8B-B14F-4D97-AF65-F5344CB8AC3E}">
        <p14:creationId xmlns:p14="http://schemas.microsoft.com/office/powerpoint/2010/main" val="235838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en-GB" noProof="0" dirty="0"/>
              <a:t>DÉFIS À RELEVER</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8824" y="1780051"/>
            <a:ext cx="10792716" cy="3580332"/>
          </a:xfrm>
        </p:spPr>
        <p:txBody>
          <a:bodyPr/>
          <a:lstStyle/>
          <a:p>
            <a:pPr>
              <a:buNone/>
            </a:pPr>
            <a:r>
              <a:rPr lang="en-GB" sz="1700" dirty="0"/>
              <a:t>Nous comprenons que la plupart des obstacles auxquels vous êtes confrontés sont réels et souvent liés. Ils peuvent donner l'impression que commencer quelque chose est insurmontable, mais </a:t>
            </a:r>
            <a:r>
              <a:rPr lang="en-GB" sz="1700" i="1" dirty="0"/>
              <a:t>il est possible d'</a:t>
            </a:r>
            <a:r>
              <a:rPr lang="en-GB" sz="1700" dirty="0"/>
              <a:t>avancer, étape par étape.</a:t>
            </a:r>
          </a:p>
          <a:p>
            <a:pPr>
              <a:buNone/>
            </a:pPr>
            <a:endParaRPr lang="en-GB" sz="1700" dirty="0"/>
          </a:p>
          <a:p>
            <a:pPr>
              <a:buNone/>
            </a:pPr>
            <a:r>
              <a:rPr lang="en-GB" sz="1700" dirty="0"/>
              <a:t>Voici quelques-uns des défis les plus courants évoqués par les participants :</a:t>
            </a:r>
          </a:p>
          <a:p>
            <a:pPr>
              <a:buNone/>
            </a:pPr>
            <a:endParaRPr lang="en-GB" sz="1700" dirty="0"/>
          </a:p>
          <a:p>
            <a:pPr marL="342900" indent="-342900">
              <a:buFont typeface="Arial" panose="020B0604020202020204" pitchFamily="34" charset="0"/>
              <a:buChar char="•"/>
            </a:pPr>
            <a:r>
              <a:rPr lang="en-GB" sz="1700" dirty="0"/>
              <a:t>Ne pas savoir comment fonctionne le marché alimentaire local ou ce que les clients pourraient vouloir.</a:t>
            </a:r>
          </a:p>
          <a:p>
            <a:pPr marL="342900" indent="-342900">
              <a:buFont typeface="Arial" panose="020B0604020202020204" pitchFamily="34" charset="0"/>
              <a:buChar char="•"/>
            </a:pPr>
            <a:r>
              <a:rPr lang="en-GB" sz="1700" dirty="0"/>
              <a:t>Ne pas avoir de réseau, c'est-à-dire de personnes qui peuvent vous soutenir, vous conseiller ou vous mettre en contact avec d'autres personnes.</a:t>
            </a:r>
          </a:p>
          <a:p>
            <a:pPr marL="342900" indent="-342900">
              <a:buFont typeface="Arial" panose="020B0604020202020204" pitchFamily="34" charset="0"/>
              <a:buChar char="•"/>
            </a:pPr>
            <a:r>
              <a:rPr lang="en-GB" sz="1700" dirty="0"/>
              <a:t>Ne pas comprendre les règles, les permis ou les étapes à suivre pour créer une entreprise alimentaire</a:t>
            </a:r>
          </a:p>
          <a:p>
            <a:pPr marL="342900" indent="-342900">
              <a:buFont typeface="Arial" panose="020B0604020202020204" pitchFamily="34" charset="0"/>
              <a:buChar char="•"/>
            </a:pPr>
            <a:r>
              <a:rPr lang="en-GB" sz="1700" dirty="0"/>
              <a:t>Il est difficile d'obtenir de l'argent ou même un espace de cuisine pour commencer.</a:t>
            </a:r>
          </a:p>
          <a:p>
            <a:pPr marL="342900" indent="-342900">
              <a:buFont typeface="Arial" panose="020B0604020202020204" pitchFamily="34" charset="0"/>
              <a:buChar char="•"/>
            </a:pPr>
            <a:r>
              <a:rPr lang="en-GB" sz="1700" dirty="0"/>
              <a:t>Avoir des difficultés avec la langue ou s'adapter à une nouvelle culture.</a:t>
            </a:r>
          </a:p>
          <a:p>
            <a:endParaRPr lang="en-GB" sz="1700" dirty="0"/>
          </a:p>
          <a:p>
            <a:r>
              <a:rPr lang="en-GB" sz="1700" dirty="0"/>
              <a:t>Ces obstacles sont réels, mais ils ne sont pas permanents. Misez sur les points forts que vous possédez déjà, notamment vos traditions alimentaires, vos expériences de vie et votre détermination. Vous pouvez apprendre à naviguer dans les systèmes locaux, à nouer des liens et à prendre des mesures significatives pour atteindre vos objectifs en matière de commerce alimentaire.</a:t>
            </a:r>
          </a:p>
        </p:txBody>
      </p:sp>
    </p:spTree>
    <p:extLst>
      <p:ext uri="{BB962C8B-B14F-4D97-AF65-F5344CB8AC3E}">
        <p14:creationId xmlns:p14="http://schemas.microsoft.com/office/powerpoint/2010/main" val="369897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7613653" cy="1126708"/>
          </a:xfrm>
        </p:spPr>
        <p:txBody>
          <a:bodyPr/>
          <a:lstStyle/>
          <a:p>
            <a:r>
              <a:rPr lang="en-GB" noProof="0" dirty="0"/>
              <a:t>BONNE NOUVELLE</a:t>
            </a:r>
          </a:p>
        </p:txBody>
      </p:sp>
      <p:sp>
        <p:nvSpPr>
          <p:cNvPr id="3" name="Text Placeholder 2">
            <a:extLst>
              <a:ext uri="{FF2B5EF4-FFF2-40B4-BE49-F238E27FC236}">
                <a16:creationId xmlns:a16="http://schemas.microsoft.com/office/drawing/2014/main" id="{4EC48B45-923A-2E71-AF4A-8517B789B63C}"/>
              </a:ext>
            </a:extLst>
          </p:cNvPr>
          <p:cNvSpPr>
            <a:spLocks noGrp="1"/>
          </p:cNvSpPr>
          <p:nvPr>
            <p:ph type="body" sz="quarter" idx="14"/>
          </p:nvPr>
        </p:nvSpPr>
        <p:spPr>
          <a:xfrm>
            <a:off x="586800" y="2178955"/>
            <a:ext cx="6314332" cy="3606995"/>
          </a:xfrm>
        </p:spPr>
        <p:txBody>
          <a:bodyPr/>
          <a:lstStyle/>
          <a:p>
            <a:pPr>
              <a:buNone/>
            </a:pPr>
            <a:r>
              <a:rPr lang="en-GB" noProof="0" dirty="0"/>
              <a:t>Dans toute l'Union européenne, il existe de nombreuses aides pour les femmes migrantes qui souhaitent créer ou développer une entreprise agroalimentaire dans leur nouveau pays.</a:t>
            </a:r>
          </a:p>
          <a:p>
            <a:pPr>
              <a:buNone/>
            </a:pPr>
            <a:endParaRPr lang="en-GB" noProof="0" dirty="0"/>
          </a:p>
          <a:p>
            <a:r>
              <a:rPr lang="en-GB" b="1" noProof="0" dirty="0">
                <a:solidFill>
                  <a:srgbClr val="84BFA4"/>
                </a:solidFill>
              </a:rPr>
              <a:t>Tout au long de ce cours, nous vous montrerons quelques-uns des meilleurs exemples pour vous inspirer et vous guider".</a:t>
            </a:r>
          </a:p>
        </p:txBody>
      </p:sp>
      <p:pic>
        <p:nvPicPr>
          <p:cNvPr id="7" name="Obraz 6">
            <a:extLst>
              <a:ext uri="{FF2B5EF4-FFF2-40B4-BE49-F238E27FC236}">
                <a16:creationId xmlns:a16="http://schemas.microsoft.com/office/drawing/2014/main" id="{F59F88AB-692D-7722-DA3A-7059319AC807}"/>
              </a:ext>
            </a:extLst>
          </p:cNvPr>
          <p:cNvPicPr>
            <a:picLocks noChangeAspect="1"/>
          </p:cNvPicPr>
          <p:nvPr/>
        </p:nvPicPr>
        <p:blipFill>
          <a:blip r:embed="rId2"/>
          <a:stretch>
            <a:fillRect/>
          </a:stretch>
        </p:blipFill>
        <p:spPr>
          <a:xfrm>
            <a:off x="7480028" y="1784049"/>
            <a:ext cx="4481451" cy="3171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00601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chemeClr val="bg1"/>
                </a:solidFill>
              </a:rPr>
              <a:t> ÉTUDE DE CAS</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en-GB" b="1" noProof="0" dirty="0">
                <a:solidFill>
                  <a:schemeClr val="bg1"/>
                </a:solidFill>
              </a:rPr>
              <a:t>Entrepreneur : Lisa Gifford </a:t>
            </a:r>
          </a:p>
          <a:p>
            <a:pPr>
              <a:lnSpc>
                <a:spcPts val="2580"/>
              </a:lnSpc>
              <a:spcBef>
                <a:spcPts val="0"/>
              </a:spcBef>
            </a:pPr>
            <a:r>
              <a:rPr lang="en-GB" b="1" noProof="0" dirty="0">
                <a:solidFill>
                  <a:schemeClr val="bg1"/>
                </a:solidFill>
              </a:rPr>
              <a:t>Entreprise : Crèmerie de Leitrim Hill</a:t>
            </a:r>
            <a:endParaRPr lang="en-GB" noProof="0" dirty="0">
              <a:solidFill>
                <a:schemeClr val="bg1"/>
              </a:solidFill>
            </a:endParaRPr>
          </a:p>
          <a:p>
            <a:pPr>
              <a:lnSpc>
                <a:spcPts val="2580"/>
              </a:lnSpc>
              <a:spcBef>
                <a:spcPts val="0"/>
              </a:spcBef>
            </a:pPr>
            <a:r>
              <a:rPr lang="en-GB" b="1" noProof="0" dirty="0">
                <a:solidFill>
                  <a:schemeClr val="bg1"/>
                </a:solidFill>
              </a:rPr>
              <a:t>Lieu : </a:t>
            </a:r>
            <a:r>
              <a:rPr lang="en-GB" b="1" noProof="0" dirty="0" err="1">
                <a:solidFill>
                  <a:schemeClr val="bg1"/>
                </a:solidFill>
              </a:rPr>
              <a:t>Irlande</a:t>
            </a:r>
            <a:r>
              <a:rPr lang="en-GB" b="1" noProof="0" dirty="0">
                <a:solidFill>
                  <a:schemeClr val="bg1"/>
                </a:solidFill>
              </a:rPr>
              <a:t> </a:t>
            </a:r>
            <a:endParaRPr lang="en-GB" noProof="0" dirty="0">
              <a:solidFill>
                <a:schemeClr val="bg1"/>
              </a:solidFill>
            </a:endParaRP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76405" y="1061008"/>
            <a:ext cx="1741182" cy="400110"/>
          </a:xfrm>
          <a:prstGeom prst="rect">
            <a:avLst/>
          </a:prstGeom>
          <a:solidFill>
            <a:srgbClr val="84BFA4"/>
          </a:solidFill>
        </p:spPr>
        <p:txBody>
          <a:bodyPr wrap="none">
            <a:spAutoFit/>
          </a:bodyPr>
          <a:lstStyle/>
          <a:p>
            <a:pPr algn="ctr"/>
            <a:r>
              <a:rPr lang="en-GB" sz="2000" noProof="0" dirty="0">
                <a:solidFill>
                  <a:schemeClr val="bg1"/>
                </a:solidFill>
              </a:rPr>
              <a:t> ÉTUDE DE CAS</a:t>
            </a:r>
          </a:p>
        </p:txBody>
      </p:sp>
      <p:sp>
        <p:nvSpPr>
          <p:cNvPr id="15" name="TextBox 14">
            <a:extLst>
              <a:ext uri="{FF2B5EF4-FFF2-40B4-BE49-F238E27FC236}">
                <a16:creationId xmlns:a16="http://schemas.microsoft.com/office/drawing/2014/main" id="{37EAE2C4-4315-FEBD-5934-C0DCA4CEC44E}"/>
              </a:ext>
            </a:extLst>
          </p:cNvPr>
          <p:cNvSpPr txBox="1"/>
          <p:nvPr/>
        </p:nvSpPr>
        <p:spPr>
          <a:xfrm>
            <a:off x="654701" y="2461935"/>
            <a:ext cx="4860575" cy="2747675"/>
          </a:xfrm>
          <a:prstGeom prst="rect">
            <a:avLst/>
          </a:prstGeom>
          <a:noFill/>
        </p:spPr>
        <p:txBody>
          <a:bodyPr wrap="square">
            <a:spAutoFit/>
          </a:bodyPr>
          <a:lstStyle/>
          <a:p>
            <a:pPr algn="ctr">
              <a:lnSpc>
                <a:spcPts val="2340"/>
              </a:lnSpc>
            </a:pPr>
            <a:r>
              <a:rPr lang="en-GB" sz="2200" i="1" noProof="0" dirty="0">
                <a:solidFill>
                  <a:srgbClr val="382B1B"/>
                </a:solidFill>
              </a:rPr>
              <a:t>Lisa a grandi à New York et s'est installée en Irlande en 2016. À 75 ans, elle s'est installée à Leitrim. Elle a acheté des chèvres et s'est lancée dans la fabrication de fromage. Sa devise est de "faire quelque chose à partir de rien", ce qui l'a amenée à créer Leitrim Hill Creamery, une micro-crèmerie installée dans un hangar à foin reconverti qui fabrique des produits laitiers artisanaux en petites quantités. </a:t>
            </a:r>
          </a:p>
        </p:txBody>
      </p:sp>
      <p:sp>
        <p:nvSpPr>
          <p:cNvPr id="16" name="Freeform 15">
            <a:extLst>
              <a:ext uri="{FF2B5EF4-FFF2-40B4-BE49-F238E27FC236}">
                <a16:creationId xmlns:a16="http://schemas.microsoft.com/office/drawing/2014/main" id="{022CCC47-A79B-7E4B-58A1-A33AA5C2AD33}"/>
              </a:ext>
            </a:extLst>
          </p:cNvPr>
          <p:cNvSpPr/>
          <p:nvPr/>
        </p:nvSpPr>
        <p:spPr>
          <a:xfrm>
            <a:off x="5890661" y="276446"/>
            <a:ext cx="6138995"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grpSp>
        <p:nvGrpSpPr>
          <p:cNvPr id="5" name="Grupa 4">
            <a:extLst>
              <a:ext uri="{FF2B5EF4-FFF2-40B4-BE49-F238E27FC236}">
                <a16:creationId xmlns:a16="http://schemas.microsoft.com/office/drawing/2014/main" id="{5E5F076E-FDF4-34FC-B00D-D6719F4EF73D}"/>
              </a:ext>
            </a:extLst>
          </p:cNvPr>
          <p:cNvGrpSpPr/>
          <p:nvPr/>
        </p:nvGrpSpPr>
        <p:grpSpPr>
          <a:xfrm>
            <a:off x="534216" y="5707278"/>
            <a:ext cx="5101543" cy="914400"/>
            <a:chOff x="789118" y="5751784"/>
            <a:chExt cx="5101543" cy="914400"/>
          </a:xfrm>
        </p:grpSpPr>
        <p:sp>
          <p:nvSpPr>
            <p:cNvPr id="18" name="Text Placeholder 4">
              <a:extLst>
                <a:ext uri="{FF2B5EF4-FFF2-40B4-BE49-F238E27FC236}">
                  <a16:creationId xmlns:a16="http://schemas.microsoft.com/office/drawing/2014/main" id="{709E18FD-47FA-6107-28CB-E0B0FA1BAF05}"/>
                </a:ext>
              </a:extLst>
            </p:cNvPr>
            <p:cNvSpPr txBox="1">
              <a:spLocks/>
            </p:cNvSpPr>
            <p:nvPr/>
          </p:nvSpPr>
          <p:spPr>
            <a:xfrm>
              <a:off x="1794149" y="6022700"/>
              <a:ext cx="4096512" cy="372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1800" b="1" noProof="0" dirty="0">
                  <a:solidFill>
                    <a:srgbClr val="84BFA4"/>
                  </a:solidFill>
                  <a:hlinkClick r:id="rId3">
                    <a:extLst>
                      <a:ext uri="{A12FA001-AC4F-418D-AE19-62706E023703}">
                        <ahyp:hlinkClr xmlns:ahyp="http://schemas.microsoft.com/office/drawing/2018/hyperlinkcolor" val="tx"/>
                      </a:ext>
                    </a:extLst>
                  </a:hlinkClick>
                </a:rPr>
                <a:t>Visitez leur site web pour plus d'informations !</a:t>
              </a:r>
              <a:endParaRPr lang="en-GB" sz="1800" b="1" noProof="0" dirty="0">
                <a:solidFill>
                  <a:srgbClr val="84BFA4"/>
                </a:solidFill>
              </a:endParaRPr>
            </a:p>
          </p:txBody>
        </p:sp>
        <p:pic>
          <p:nvPicPr>
            <p:cNvPr id="3" name="Grafika 2" descr="Internet z wypełnieniem pełnym">
              <a:extLst>
                <a:ext uri="{FF2B5EF4-FFF2-40B4-BE49-F238E27FC236}">
                  <a16:creationId xmlns:a16="http://schemas.microsoft.com/office/drawing/2014/main" id="{15BABE47-235B-21DF-5F6B-388726D5A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118" y="5751784"/>
              <a:ext cx="914400" cy="914400"/>
            </a:xfrm>
            <a:prstGeom prst="rect">
              <a:avLst/>
            </a:prstGeom>
          </p:spPr>
        </p:pic>
      </p:grpSp>
    </p:spTree>
    <p:extLst>
      <p:ext uri="{BB962C8B-B14F-4D97-AF65-F5344CB8AC3E}">
        <p14:creationId xmlns:p14="http://schemas.microsoft.com/office/powerpoint/2010/main" val="2962885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chemeClr val="bg1"/>
                </a:solidFill>
              </a:rPr>
              <a:t> ÉTUDE DE CAS</a:t>
            </a:r>
          </a:p>
        </p:txBody>
      </p:sp>
      <p:sp>
        <p:nvSpPr>
          <p:cNvPr id="7" name="Rectangle 6">
            <a:extLst>
              <a:ext uri="{FF2B5EF4-FFF2-40B4-BE49-F238E27FC236}">
                <a16:creationId xmlns:a16="http://schemas.microsoft.com/office/drawing/2014/main" id="{F1FCC05A-99C0-F90A-C653-1ABA8C8054A2}"/>
              </a:ext>
            </a:extLst>
          </p:cNvPr>
          <p:cNvSpPr/>
          <p:nvPr/>
        </p:nvSpPr>
        <p:spPr>
          <a:xfrm>
            <a:off x="0" y="592224"/>
            <a:ext cx="12191999" cy="137204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5">
            <a:extLst>
              <a:ext uri="{FF2B5EF4-FFF2-40B4-BE49-F238E27FC236}">
                <a16:creationId xmlns:a16="http://schemas.microsoft.com/office/drawing/2014/main" id="{31392DDE-8EEB-DF01-5E93-B51D61C11A85}"/>
              </a:ext>
            </a:extLst>
          </p:cNvPr>
          <p:cNvSpPr txBox="1">
            <a:spLocks/>
          </p:cNvSpPr>
          <p:nvPr/>
        </p:nvSpPr>
        <p:spPr>
          <a:xfrm>
            <a:off x="1065620" y="739563"/>
            <a:ext cx="7130712" cy="1381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80"/>
              </a:lnSpc>
              <a:spcBef>
                <a:spcPts val="0"/>
              </a:spcBef>
            </a:pPr>
            <a:r>
              <a:rPr lang="en-GB" b="1" noProof="0" dirty="0">
                <a:solidFill>
                  <a:schemeClr val="bg1"/>
                </a:solidFill>
              </a:rPr>
              <a:t>Entrepreneur : Lisa</a:t>
            </a:r>
            <a:r>
              <a:rPr lang="en-GB" b="1" dirty="0">
                <a:solidFill>
                  <a:schemeClr val="bg1"/>
                </a:solidFill>
              </a:rPr>
              <a:t> Gifford</a:t>
            </a:r>
            <a:endParaRPr lang="en-GB" noProof="0" dirty="0">
              <a:solidFill>
                <a:schemeClr val="bg1"/>
              </a:solidFill>
            </a:endParaRPr>
          </a:p>
          <a:p>
            <a:pPr>
              <a:lnSpc>
                <a:spcPts val="2580"/>
              </a:lnSpc>
              <a:spcBef>
                <a:spcPts val="0"/>
              </a:spcBef>
            </a:pPr>
            <a:r>
              <a:rPr lang="en-GB" b="1" noProof="0" dirty="0">
                <a:solidFill>
                  <a:schemeClr val="bg1"/>
                </a:solidFill>
              </a:rPr>
              <a:t>Entreprise : Crèmerie de Leitrim Hill</a:t>
            </a:r>
            <a:endParaRPr lang="en-GB" noProof="0" dirty="0">
              <a:solidFill>
                <a:schemeClr val="bg1"/>
              </a:solidFill>
            </a:endParaRPr>
          </a:p>
          <a:p>
            <a:pPr>
              <a:lnSpc>
                <a:spcPts val="2580"/>
              </a:lnSpc>
              <a:spcBef>
                <a:spcPts val="0"/>
              </a:spcBef>
            </a:pPr>
            <a:r>
              <a:rPr lang="en-GB" b="1" noProof="0" dirty="0">
                <a:solidFill>
                  <a:schemeClr val="bg1"/>
                </a:solidFill>
              </a:rPr>
              <a:t>Lieu : </a:t>
            </a:r>
            <a:r>
              <a:rPr lang="en-GB" b="1" noProof="0" dirty="0" err="1">
                <a:solidFill>
                  <a:schemeClr val="bg1"/>
                </a:solidFill>
              </a:rPr>
              <a:t>Irlande</a:t>
            </a:r>
            <a:endParaRPr lang="en-GB" noProof="0" dirty="0">
              <a:solidFill>
                <a:schemeClr val="bg1"/>
              </a:solidFill>
            </a:endParaRPr>
          </a:p>
        </p:txBody>
      </p:sp>
      <p:sp>
        <p:nvSpPr>
          <p:cNvPr id="9" name="Rectangle 8">
            <a:extLst>
              <a:ext uri="{FF2B5EF4-FFF2-40B4-BE49-F238E27FC236}">
                <a16:creationId xmlns:a16="http://schemas.microsoft.com/office/drawing/2014/main" id="{AC09B182-F239-EAC6-6DA9-086C2E454993}"/>
              </a:ext>
            </a:extLst>
          </p:cNvPr>
          <p:cNvSpPr/>
          <p:nvPr/>
        </p:nvSpPr>
        <p:spPr>
          <a:xfrm rot="16200000">
            <a:off x="-376405" y="1061008"/>
            <a:ext cx="1741182" cy="400110"/>
          </a:xfrm>
          <a:prstGeom prst="rect">
            <a:avLst/>
          </a:prstGeom>
          <a:solidFill>
            <a:srgbClr val="84BFA4"/>
          </a:solidFill>
        </p:spPr>
        <p:txBody>
          <a:bodyPr wrap="none">
            <a:spAutoFit/>
          </a:bodyPr>
          <a:lstStyle/>
          <a:p>
            <a:pPr algn="ctr"/>
            <a:r>
              <a:rPr lang="en-GB" sz="2000" noProof="0" dirty="0">
                <a:solidFill>
                  <a:schemeClr val="bg1"/>
                </a:solidFill>
              </a:rPr>
              <a:t> ÉTUDE DE CAS</a:t>
            </a:r>
          </a:p>
        </p:txBody>
      </p:sp>
      <p:sp>
        <p:nvSpPr>
          <p:cNvPr id="15" name="TextBox 14">
            <a:extLst>
              <a:ext uri="{FF2B5EF4-FFF2-40B4-BE49-F238E27FC236}">
                <a16:creationId xmlns:a16="http://schemas.microsoft.com/office/drawing/2014/main" id="{37EAE2C4-4315-FEBD-5934-C0DCA4CEC44E}"/>
              </a:ext>
            </a:extLst>
          </p:cNvPr>
          <p:cNvSpPr txBox="1"/>
          <p:nvPr/>
        </p:nvSpPr>
        <p:spPr>
          <a:xfrm>
            <a:off x="1088304" y="3888910"/>
            <a:ext cx="6696796" cy="977960"/>
          </a:xfrm>
          <a:prstGeom prst="rect">
            <a:avLst/>
          </a:prstGeom>
          <a:noFill/>
        </p:spPr>
        <p:txBody>
          <a:bodyPr wrap="square">
            <a:spAutoFit/>
          </a:bodyPr>
          <a:lstStyle/>
          <a:p>
            <a:pPr algn="ctr">
              <a:lnSpc>
                <a:spcPts val="2340"/>
              </a:lnSpc>
            </a:pPr>
            <a:r>
              <a:rPr lang="en-GB" sz="2200" i="1" noProof="0" dirty="0">
                <a:solidFill>
                  <a:srgbClr val="382B1B"/>
                </a:solidFill>
              </a:rPr>
              <a:t>"Les défis d'une petite entreprise sont permanents et nécessitent éducation, intuition, honnêteté, patience et rapidité de réaction, le tout utilisé de manière appropriée.</a:t>
            </a:r>
          </a:p>
        </p:txBody>
      </p:sp>
      <p:sp>
        <p:nvSpPr>
          <p:cNvPr id="16" name="Freeform 15">
            <a:extLst>
              <a:ext uri="{FF2B5EF4-FFF2-40B4-BE49-F238E27FC236}">
                <a16:creationId xmlns:a16="http://schemas.microsoft.com/office/drawing/2014/main" id="{022CCC47-A79B-7E4B-58A1-A33AA5C2AD33}"/>
              </a:ext>
            </a:extLst>
          </p:cNvPr>
          <p:cNvSpPr/>
          <p:nvPr/>
        </p:nvSpPr>
        <p:spPr>
          <a:xfrm>
            <a:off x="7999461" y="2312534"/>
            <a:ext cx="3049180" cy="2538122"/>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tretch>
              <a:fillRect/>
            </a:stretch>
          </a:blipFill>
          <a:ln w="2960" cap="flat">
            <a:noFill/>
            <a:prstDash val="solid"/>
            <a:miter/>
          </a:ln>
        </p:spPr>
        <p:txBody>
          <a:bodyPr wrap="square" rtlCol="0" anchor="ctr">
            <a:noAutofit/>
          </a:bodyPr>
          <a:lstStyle/>
          <a:p>
            <a:endParaRPr lang="en-GB" b="0" i="0" noProof="0" dirty="0">
              <a:latin typeface="Calibri" panose="020F0502020204030204" pitchFamily="34" charset="0"/>
            </a:endParaRPr>
          </a:p>
        </p:txBody>
      </p:sp>
      <p:sp>
        <p:nvSpPr>
          <p:cNvPr id="17" name="Graphic 4">
            <a:extLst>
              <a:ext uri="{FF2B5EF4-FFF2-40B4-BE49-F238E27FC236}">
                <a16:creationId xmlns:a16="http://schemas.microsoft.com/office/drawing/2014/main" id="{6568C202-169F-6783-6F5C-8FC9B123230D}"/>
              </a:ext>
            </a:extLst>
          </p:cNvPr>
          <p:cNvSpPr/>
          <p:nvPr/>
        </p:nvSpPr>
        <p:spPr>
          <a:xfrm rot="3048013">
            <a:off x="10840108" y="3234926"/>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GB" b="0" i="0" noProof="0" dirty="0">
              <a:latin typeface="Calibri" panose="020F0502020204030204" pitchFamily="34" charset="0"/>
            </a:endParaRPr>
          </a:p>
        </p:txBody>
      </p:sp>
      <p:sp>
        <p:nvSpPr>
          <p:cNvPr id="3" name="TextBox 2">
            <a:extLst>
              <a:ext uri="{FF2B5EF4-FFF2-40B4-BE49-F238E27FC236}">
                <a16:creationId xmlns:a16="http://schemas.microsoft.com/office/drawing/2014/main" id="{E5000556-458F-6696-8CEB-76EA81D368E9}"/>
              </a:ext>
            </a:extLst>
          </p:cNvPr>
          <p:cNvSpPr txBox="1"/>
          <p:nvPr/>
        </p:nvSpPr>
        <p:spPr>
          <a:xfrm>
            <a:off x="1783164" y="3006590"/>
            <a:ext cx="5307076" cy="584775"/>
          </a:xfrm>
          <a:prstGeom prst="rect">
            <a:avLst/>
          </a:prstGeom>
          <a:noFill/>
        </p:spPr>
        <p:txBody>
          <a:bodyPr wrap="square">
            <a:spAutoFit/>
          </a:bodyPr>
          <a:lstStyle/>
          <a:p>
            <a:pPr algn="ctr">
              <a:lnSpc>
                <a:spcPct val="100000"/>
              </a:lnSpc>
            </a:pPr>
            <a:r>
              <a:rPr lang="en-GB" sz="3200" b="1" noProof="0" dirty="0">
                <a:solidFill>
                  <a:srgbClr val="382B1B"/>
                </a:solidFill>
              </a:rPr>
              <a:t>Les conseils de Lisa ?</a:t>
            </a:r>
          </a:p>
        </p:txBody>
      </p:sp>
    </p:spTree>
    <p:extLst>
      <p:ext uri="{BB962C8B-B14F-4D97-AF65-F5344CB8AC3E}">
        <p14:creationId xmlns:p14="http://schemas.microsoft.com/office/powerpoint/2010/main" val="81633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marL="342900" indent="-342900">
              <a:buFont typeface="Arial" panose="020B0604020202020204" pitchFamily="34" charset="0"/>
              <a:buChar char="•"/>
            </a:pPr>
            <a:r>
              <a:rPr lang="en-GB" sz="1700" b="1" dirty="0"/>
              <a:t>Reconnaître ses points forts</a:t>
            </a:r>
            <a:br>
              <a:rPr lang="en-GB" sz="1700" dirty="0"/>
            </a:br>
            <a:r>
              <a:rPr lang="en-GB" sz="1700" dirty="0"/>
              <a:t>Comprenez comment vos antécédents, votre culture et vos expériences de vie peuvent devenir des atouts dans l'entrepreneuriat alimentaire.</a:t>
            </a:r>
          </a:p>
          <a:p>
            <a:pPr marL="342900" indent="-342900">
              <a:buFont typeface="Arial" panose="020B0604020202020204" pitchFamily="34" charset="0"/>
              <a:buChar char="•"/>
            </a:pPr>
            <a:r>
              <a:rPr lang="en-GB" sz="1700" b="1" dirty="0"/>
              <a:t>Reliez votre histoire à votre passion</a:t>
            </a:r>
            <a:br>
              <a:rPr lang="en-GB" sz="1700" dirty="0"/>
            </a:br>
            <a:r>
              <a:rPr lang="en-GB" sz="1700" dirty="0"/>
              <a:t>Identifiez les histoires personnelles, les traditions et les passe-temps qui peuvent inspirer une entreprise alimentaire intéressante.</a:t>
            </a:r>
          </a:p>
          <a:p>
            <a:pPr marL="342900" indent="-342900">
              <a:buFont typeface="Arial" panose="020B0604020202020204" pitchFamily="34" charset="0"/>
              <a:buChar char="•"/>
            </a:pPr>
            <a:r>
              <a:rPr lang="en-GB" sz="1700" b="1" dirty="0"/>
              <a:t>Comprendre ce qu'implique l'entrepreneuriat</a:t>
            </a:r>
            <a:br>
              <a:rPr lang="en-GB" sz="1700" dirty="0"/>
            </a:br>
            <a:r>
              <a:rPr lang="en-GB" sz="1700" dirty="0"/>
              <a:t>Apprenez ce qu'il faut pour devenir un entrepreneur alimentaire et développez l'état d'esprit nécessaire pour commencer.</a:t>
            </a:r>
          </a:p>
          <a:p>
            <a:pPr marL="342900" indent="-342900">
              <a:buFont typeface="Arial" panose="020B0604020202020204" pitchFamily="34" charset="0"/>
              <a:buChar char="•"/>
            </a:pPr>
            <a:r>
              <a:rPr lang="en-GB" sz="1700" b="1" dirty="0"/>
              <a:t>Explorer des idées commerciales en toute confiance</a:t>
            </a:r>
            <a:br>
              <a:rPr lang="en-GB" sz="1700" dirty="0"/>
            </a:br>
            <a:r>
              <a:rPr lang="en-GB" sz="1700" dirty="0"/>
              <a:t>Découvrez des idées d'entreprises alimentaires réalistes basées sur vos compétences, vos intérêts et les besoins de votre communauté.</a:t>
            </a:r>
          </a:p>
          <a:p>
            <a:pPr marL="342900" indent="-342900">
              <a:buFont typeface="Arial" panose="020B0604020202020204" pitchFamily="34" charset="0"/>
              <a:buChar char="•"/>
            </a:pPr>
            <a:r>
              <a:rPr lang="en-GB" sz="1700" b="1" dirty="0"/>
              <a:t>Choisissez la voie qui vous convient</a:t>
            </a:r>
            <a:br>
              <a:rPr lang="en-GB" sz="1700" dirty="0"/>
            </a:br>
            <a:r>
              <a:rPr lang="en-GB" sz="1700" dirty="0"/>
              <a:t>Utilisez des outils de réflexion et des exemples inspirants pour commencer à donner forme à votre idée d'entreprise alimentaire. Décidez si vous aimeriez faire de la nourriture, offrir des services, enseigner à d'autres ou combiner ces options.</a:t>
            </a:r>
          </a:p>
          <a:p>
            <a:br>
              <a:rPr lang="en-GB" sz="1800" dirty="0"/>
            </a:br>
            <a:endParaRPr lang="en-GB" sz="1800" dirty="0"/>
          </a:p>
          <a:p>
            <a:pPr algn="ctr" fontAlgn="base"/>
            <a:endParaRPr lang="en-GB" sz="1800" dirty="0"/>
          </a:p>
          <a:p>
            <a:pPr algn="ctr"/>
            <a:br>
              <a:rPr lang="en-GB" sz="2000" noProof="0" dirty="0"/>
            </a:br>
            <a:endParaRPr lang="en-GB" sz="900" noProof="0" dirty="0"/>
          </a:p>
          <a:p>
            <a:pPr algn="ctr"/>
            <a:endParaRPr lang="en-GB" sz="2000"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8" y="180334"/>
            <a:ext cx="11792301" cy="1384995"/>
          </a:xfrm>
          <a:prstGeom prst="rect">
            <a:avLst/>
          </a:prstGeom>
          <a:noFill/>
        </p:spPr>
        <p:txBody>
          <a:bodyPr wrap="square">
            <a:spAutoFit/>
          </a:bodyPr>
          <a:lstStyle/>
          <a:p>
            <a:pPr>
              <a:buNone/>
            </a:pPr>
            <a:r>
              <a:rPr lang="en-GB" sz="2800" b="1" dirty="0"/>
              <a:t>Objectifs d'apprentissage - Étape 1 : Démarrer l'aventure de votre entreprise alimentaire</a:t>
            </a:r>
          </a:p>
          <a:p>
            <a:pPr>
              <a:buNone/>
            </a:pPr>
            <a:r>
              <a:rPr lang="en-GB" sz="2800" dirty="0"/>
              <a:t>À la fin de l'étape 1, vous serez en mesure de.. :</a:t>
            </a:r>
          </a:p>
        </p:txBody>
      </p:sp>
    </p:spTree>
    <p:extLst>
      <p:ext uri="{BB962C8B-B14F-4D97-AF65-F5344CB8AC3E}">
        <p14:creationId xmlns:p14="http://schemas.microsoft.com/office/powerpoint/2010/main" val="2716317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6356251" cy="3312543"/>
          </a:xfrm>
        </p:spPr>
        <p:txBody>
          <a:bodyPr>
            <a:normAutofit/>
          </a:bodyPr>
          <a:lstStyle/>
          <a:p>
            <a:r>
              <a:rPr lang="en-GB" noProof="0" dirty="0"/>
              <a:t>EXPLORER LES IDÉES D'ENTREPRISES ALIMENTAIRES + CULTURE</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04</a:t>
            </a:r>
          </a:p>
        </p:txBody>
      </p:sp>
    </p:spTree>
    <p:extLst>
      <p:ext uri="{BB962C8B-B14F-4D97-AF65-F5344CB8AC3E}">
        <p14:creationId xmlns:p14="http://schemas.microsoft.com/office/powerpoint/2010/main" val="2834796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IDÉES - IDÉES - IDÉES....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35424" y="1271587"/>
            <a:ext cx="7388352" cy="5148464"/>
          </a:xfrm>
        </p:spPr>
        <p:txBody>
          <a:bodyPr numCol="1"/>
          <a:lstStyle/>
          <a:p>
            <a:pPr>
              <a:buNone/>
            </a:pPr>
            <a:r>
              <a:rPr lang="en-GB" b="1" noProof="0" dirty="0"/>
              <a:t>C'est tout à fait normal ! Les idées commerciales peuvent surgir à tout moment, c'est pourquoi il est bon de rester ouvert et curieux.</a:t>
            </a:r>
          </a:p>
          <a:p>
            <a:pPr>
              <a:buNone/>
            </a:pPr>
            <a:endParaRPr lang="en-GB" b="1" noProof="0" dirty="0"/>
          </a:p>
          <a:p>
            <a:pPr marL="342900" indent="-342900">
              <a:buFont typeface="Wingdings" panose="05000000000000000000" pitchFamily="2" charset="2"/>
              <a:buChar char="Ø"/>
            </a:pPr>
            <a:r>
              <a:rPr lang="en-GB" b="1" noProof="0" dirty="0">
                <a:solidFill>
                  <a:srgbClr val="84BFA4"/>
                </a:solidFill>
              </a:rPr>
              <a:t>Il est normal de ne pas être sûr de soi au début.</a:t>
            </a:r>
            <a:br>
              <a:rPr lang="en-GB" noProof="0" dirty="0"/>
            </a:br>
            <a:r>
              <a:rPr lang="en-GB" noProof="0" dirty="0"/>
              <a:t>Il n'est peut-être pas facile de trouver des idées tout de suite, mais c'est tout à fait normal !</a:t>
            </a:r>
          </a:p>
          <a:p>
            <a:pPr marL="342900" indent="-342900">
              <a:buFont typeface="Wingdings" panose="05000000000000000000" pitchFamily="2" charset="2"/>
              <a:buChar char="Ø"/>
            </a:pPr>
            <a:r>
              <a:rPr lang="en-GB" b="1" noProof="0" dirty="0">
                <a:solidFill>
                  <a:srgbClr val="84BFA4"/>
                </a:solidFill>
              </a:rPr>
              <a:t>Concentrez-vous sur vos rêves et non sur vos limites.</a:t>
            </a:r>
            <a:br>
              <a:rPr lang="en-GB" b="1" noProof="0" dirty="0">
                <a:solidFill>
                  <a:srgbClr val="84BFA4"/>
                </a:solidFill>
              </a:rPr>
            </a:br>
            <a:r>
              <a:rPr lang="en-GB" noProof="0" dirty="0"/>
              <a:t>Pour l'instant, ne vous préoccupez pas du temps, de l'argent ou des obstacles. C'est le moment d'imaginer librement.</a:t>
            </a:r>
          </a:p>
          <a:p>
            <a:pPr marL="342900" indent="-342900">
              <a:buFont typeface="Wingdings" panose="05000000000000000000" pitchFamily="2" charset="2"/>
              <a:buChar char="Ø"/>
            </a:pPr>
            <a:r>
              <a:rPr lang="en-GB" b="1" noProof="0" dirty="0">
                <a:solidFill>
                  <a:srgbClr val="84BFA4"/>
                </a:solidFill>
              </a:rPr>
              <a:t>Donnez-vous l'espace nécessaire pour explorer.</a:t>
            </a:r>
            <a:br>
              <a:rPr lang="en-GB" b="1" noProof="0" dirty="0">
                <a:solidFill>
                  <a:srgbClr val="84BFA4"/>
                </a:solidFill>
              </a:rPr>
            </a:br>
            <a:r>
              <a:rPr lang="en-GB" noProof="0" dirty="0"/>
              <a:t>Restez ouvert, amusez-vous et laissez vos idées grandir - vous ne savez jamais où elles peuvent vous mener !</a:t>
            </a:r>
          </a:p>
          <a:p>
            <a:pPr>
              <a:buNone/>
            </a:pPr>
            <a:endParaRPr lang="en-GB" noProof="0" dirty="0"/>
          </a:p>
          <a:p>
            <a:r>
              <a:rPr lang="en-GB" noProof="0" dirty="0"/>
              <a:t>À la fin de ce module, vous aurez essayé différentes techniques créatives pour vous aider à trouver une idée d'entreprise qui vous convient. </a:t>
            </a:r>
          </a:p>
        </p:txBody>
      </p:sp>
      <p:sp>
        <p:nvSpPr>
          <p:cNvPr id="6" name="Text Placeholder 2">
            <a:extLst>
              <a:ext uri="{FF2B5EF4-FFF2-40B4-BE49-F238E27FC236}">
                <a16:creationId xmlns:a16="http://schemas.microsoft.com/office/drawing/2014/main" id="{BD546202-EE3E-4C35-36DD-8EA444400B2A}"/>
              </a:ext>
            </a:extLst>
          </p:cNvPr>
          <p:cNvSpPr txBox="1">
            <a:spLocks/>
          </p:cNvSpPr>
          <p:nvPr/>
        </p:nvSpPr>
        <p:spPr>
          <a:xfrm>
            <a:off x="639065" y="1568408"/>
            <a:ext cx="3336168" cy="313834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740"/>
              </a:lnSpc>
            </a:pPr>
            <a:r>
              <a:rPr lang="en-GB" sz="3200" b="1" noProof="0" dirty="0">
                <a:solidFill>
                  <a:srgbClr val="84BFA4"/>
                </a:solidFill>
              </a:rPr>
              <a:t>Vous commencez à être enthousiaste à l'idée de créer </a:t>
            </a:r>
            <a:r>
              <a:rPr lang="en-GB" sz="3200" b="1" noProof="0" dirty="0" err="1">
                <a:solidFill>
                  <a:srgbClr val="84BFA4"/>
                </a:solidFill>
              </a:rPr>
              <a:t>votre</a:t>
            </a:r>
            <a:r>
              <a:rPr lang="en-GB" sz="3200" b="1" noProof="0" dirty="0">
                <a:solidFill>
                  <a:srgbClr val="84BFA4"/>
                </a:solidFill>
              </a:rPr>
              <a:t> </a:t>
            </a:r>
            <a:r>
              <a:rPr lang="en-GB" sz="3200" b="1" dirty="0">
                <a:solidFill>
                  <a:srgbClr val="84BFA4"/>
                </a:solidFill>
              </a:rPr>
              <a:t>business de cuisine</a:t>
            </a:r>
            <a:r>
              <a:rPr lang="en-GB" sz="3200" b="1" noProof="0" dirty="0">
                <a:solidFill>
                  <a:srgbClr val="84BFA4"/>
                </a:solidFill>
              </a:rPr>
              <a:t>, mais vous vous demandez peut-être... </a:t>
            </a:r>
            <a:r>
              <a:rPr lang="en-GB" sz="3200" i="1" noProof="0" dirty="0">
                <a:solidFill>
                  <a:srgbClr val="84BFA4"/>
                </a:solidFill>
              </a:rPr>
              <a:t>par où commencer ?</a:t>
            </a:r>
          </a:p>
          <a:p>
            <a:pPr>
              <a:lnSpc>
                <a:spcPts val="2740"/>
              </a:lnSpc>
            </a:pPr>
            <a:endParaRPr lang="en-GB" sz="3200" b="1" i="1" noProof="0" dirty="0">
              <a:solidFill>
                <a:srgbClr val="84BFA4"/>
              </a:solidFill>
            </a:endParaRPr>
          </a:p>
        </p:txBody>
      </p:sp>
      <p:cxnSp>
        <p:nvCxnSpPr>
          <p:cNvPr id="8" name="Straight Connector 7">
            <a:extLst>
              <a:ext uri="{FF2B5EF4-FFF2-40B4-BE49-F238E27FC236}">
                <a16:creationId xmlns:a16="http://schemas.microsoft.com/office/drawing/2014/main" id="{58BE9096-E2C1-C4C9-F8F0-DFBE7A90524E}"/>
              </a:ext>
            </a:extLst>
          </p:cNvPr>
          <p:cNvCxnSpPr>
            <a:cxnSpLocks/>
          </p:cNvCxnSpPr>
          <p:nvPr/>
        </p:nvCxnSpPr>
        <p:spPr>
          <a:xfrm flipV="1">
            <a:off x="4050156" y="1396799"/>
            <a:ext cx="0" cy="454680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 name="Grupa 1">
            <a:extLst>
              <a:ext uri="{FF2B5EF4-FFF2-40B4-BE49-F238E27FC236}">
                <a16:creationId xmlns:a16="http://schemas.microsoft.com/office/drawing/2014/main" id="{92371F10-7DC5-DB3A-A0E1-E4FC0A2FED3B}"/>
              </a:ext>
            </a:extLst>
          </p:cNvPr>
          <p:cNvGrpSpPr/>
          <p:nvPr/>
        </p:nvGrpSpPr>
        <p:grpSpPr>
          <a:xfrm>
            <a:off x="1371600" y="4789373"/>
            <a:ext cx="1757265" cy="1757265"/>
            <a:chOff x="1371600" y="4789373"/>
            <a:chExt cx="1757265" cy="1757265"/>
          </a:xfrm>
        </p:grpSpPr>
        <p:pic>
          <p:nvPicPr>
            <p:cNvPr id="3" name="Graphic 2" descr="Packing Box Open with solid fill">
              <a:extLst>
                <a:ext uri="{FF2B5EF4-FFF2-40B4-BE49-F238E27FC236}">
                  <a16:creationId xmlns:a16="http://schemas.microsoft.com/office/drawing/2014/main" id="{1C8E8C0D-884D-9719-A137-66446F90A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4789373"/>
              <a:ext cx="1757265" cy="1757265"/>
            </a:xfrm>
            <a:prstGeom prst="rect">
              <a:avLst/>
            </a:prstGeom>
          </p:spPr>
        </p:pic>
        <p:pic>
          <p:nvPicPr>
            <p:cNvPr id="5" name="Graphic 4" descr="Lightbulb with solid fill">
              <a:extLst>
                <a:ext uri="{FF2B5EF4-FFF2-40B4-BE49-F238E27FC236}">
                  <a16:creationId xmlns:a16="http://schemas.microsoft.com/office/drawing/2014/main" id="{16459EEF-85F2-CE2F-6D2B-A5511B9A38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6743" y="4789373"/>
              <a:ext cx="766978" cy="766978"/>
            </a:xfrm>
            <a:prstGeom prst="rect">
              <a:avLst/>
            </a:prstGeom>
          </p:spPr>
        </p:pic>
      </p:grpSp>
    </p:spTree>
    <p:extLst>
      <p:ext uri="{BB962C8B-B14F-4D97-AF65-F5344CB8AC3E}">
        <p14:creationId xmlns:p14="http://schemas.microsoft.com/office/powerpoint/2010/main" val="43871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COMMENCER AVEC LA GÉNÉRATION D'IDÉES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77288" y="1495285"/>
            <a:ext cx="5553777" cy="3867430"/>
          </a:xfrm>
        </p:spPr>
        <p:txBody>
          <a:bodyPr numCol="1"/>
          <a:lstStyle/>
          <a:p>
            <a:r>
              <a:rPr lang="en-GB" sz="2800" b="1" noProof="0" dirty="0">
                <a:solidFill>
                  <a:srgbClr val="84BFA4"/>
                </a:solidFill>
              </a:rPr>
              <a:t>Faire ce que l'on aime</a:t>
            </a:r>
          </a:p>
          <a:p>
            <a:endParaRPr lang="en-GB" sz="2000" noProof="0" dirty="0"/>
          </a:p>
          <a:p>
            <a:r>
              <a:rPr lang="en-GB" sz="2000" noProof="0" dirty="0"/>
              <a:t>Créer une nouvelle </a:t>
            </a:r>
            <a:r>
              <a:rPr lang="en-GB" sz="2000" noProof="0" dirty="0" err="1"/>
              <a:t>entreprise</a:t>
            </a:r>
            <a:r>
              <a:rPr lang="en-GB" sz="2000" dirty="0"/>
              <a:t> alimentaire </a:t>
            </a:r>
            <a:r>
              <a:rPr lang="en-GB" sz="2000" noProof="0" dirty="0"/>
              <a:t>prospère prend du temps. Beaucoup de temps. </a:t>
            </a:r>
          </a:p>
          <a:p>
            <a:endParaRPr lang="en-GB" sz="2000" noProof="0" dirty="0"/>
          </a:p>
          <a:p>
            <a:r>
              <a:rPr lang="en-GB" sz="2000" noProof="0" dirty="0"/>
              <a:t>C'est pourquoi, lorsque vous commencez à réfléchir à de nouvelles idées de création d'entreprise, aucune n'est plus importante que celles qui sont liées à </a:t>
            </a:r>
            <a:r>
              <a:rPr lang="en-GB" sz="2000" b="1" noProof="0" dirty="0"/>
              <a:t>vos domaines de prédilection.</a:t>
            </a:r>
          </a:p>
          <a:p>
            <a:endParaRPr lang="en-GB" sz="2000" noProof="0" dirty="0"/>
          </a:p>
          <a:p>
            <a:r>
              <a:rPr lang="en-GB" sz="2000" noProof="0" dirty="0"/>
              <a:t>Lorsque l'on </a:t>
            </a:r>
            <a:r>
              <a:rPr lang="en-GB" sz="2000" b="1" noProof="0" dirty="0"/>
              <a:t>fait ce que l'on aime</a:t>
            </a:r>
            <a:r>
              <a:rPr lang="en-GB" sz="2000" noProof="0" dirty="0"/>
              <a:t>, les longues heures de travail deviennent plus faciles, et cette passion se traduit naturellement dans tous les aspects de votre entreprise alimentaire. Les entrepreneurs passionnés ont une longueur d'avance.</a:t>
            </a:r>
          </a:p>
        </p:txBody>
      </p:sp>
      <p:pic>
        <p:nvPicPr>
          <p:cNvPr id="3" name="Obraz 2">
            <a:extLst>
              <a:ext uri="{FF2B5EF4-FFF2-40B4-BE49-F238E27FC236}">
                <a16:creationId xmlns:a16="http://schemas.microsoft.com/office/drawing/2014/main" id="{856EA7DF-8EBB-33D0-9131-A8F3ECBBE183}"/>
              </a:ext>
            </a:extLst>
          </p:cNvPr>
          <p:cNvPicPr>
            <a:picLocks noChangeAspect="1"/>
          </p:cNvPicPr>
          <p:nvPr/>
        </p:nvPicPr>
        <p:blipFill>
          <a:blip r:embed="rId2"/>
          <a:srcRect l="11704" r="17803"/>
          <a:stretch/>
        </p:blipFill>
        <p:spPr>
          <a:xfrm>
            <a:off x="972151" y="1660539"/>
            <a:ext cx="4523873" cy="4278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1585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4" y="378372"/>
            <a:ext cx="7828993" cy="1126708"/>
          </a:xfrm>
        </p:spPr>
        <p:txBody>
          <a:bodyPr/>
          <a:lstStyle/>
          <a:p>
            <a:r>
              <a:rPr lang="en-GB" noProof="0" dirty="0"/>
              <a:t>EN QUOI ÊTES-VOUS DOUÉ(E) ? </a:t>
            </a:r>
          </a:p>
          <a:p>
            <a:r>
              <a:rPr lang="en-GB" noProof="0" dirty="0"/>
              <a:t>QU'EST-CE QUE VOUS AIMEZ FAIRE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55752" y="1723624"/>
            <a:ext cx="8197527" cy="1696931"/>
          </a:xfrm>
        </p:spPr>
        <p:txBody>
          <a:bodyPr numCol="1"/>
          <a:lstStyle/>
          <a:p>
            <a:pPr>
              <a:buNone/>
            </a:pPr>
            <a:r>
              <a:rPr lang="en-GB" sz="2000" noProof="0" dirty="0"/>
              <a:t>Lorsque vous envisagez de créer votre future entreprise alimentaire, de nombreux aspects de votre vie peuvent être à l'origine d'une idée d'entreprise. Votre expérience professionnelle, vos compétences pratiques, vos passe-temps, vos relations avec la communauté et même vos traditions familiales peuvent tous </a:t>
            </a:r>
            <a:r>
              <a:rPr lang="en-GB" sz="2000" b="1" noProof="0" dirty="0"/>
              <a:t>inspirer de bonnes idées d'entreprise alimentaire !</a:t>
            </a:r>
          </a:p>
          <a:p>
            <a:pPr>
              <a:buNone/>
            </a:pPr>
            <a:endParaRPr lang="en-GB" sz="2000" b="1" noProof="0" dirty="0"/>
          </a:p>
        </p:txBody>
      </p:sp>
      <p:sp>
        <p:nvSpPr>
          <p:cNvPr id="5" name="Text Placeholder 5">
            <a:extLst>
              <a:ext uri="{FF2B5EF4-FFF2-40B4-BE49-F238E27FC236}">
                <a16:creationId xmlns:a16="http://schemas.microsoft.com/office/drawing/2014/main" id="{6F87FF50-A4B5-4625-A6F0-A791200114A9}"/>
              </a:ext>
            </a:extLst>
          </p:cNvPr>
          <p:cNvSpPr txBox="1">
            <a:spLocks/>
          </p:cNvSpPr>
          <p:nvPr/>
        </p:nvSpPr>
        <p:spPr>
          <a:xfrm>
            <a:off x="492148" y="4322055"/>
            <a:ext cx="11207704" cy="2061730"/>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B6D1E1"/>
              </a:buClr>
              <a:buFont typeface="Arial" panose="020B0604020202020204" pitchFamily="34" charset="0"/>
              <a:buChar char="•"/>
            </a:pPr>
            <a:endParaRPr lang="en-GB" sz="2200" noProof="0" dirty="0">
              <a:solidFill>
                <a:srgbClr val="382B1B"/>
              </a:solidFill>
            </a:endParaRPr>
          </a:p>
        </p:txBody>
      </p:sp>
      <p:pic>
        <p:nvPicPr>
          <p:cNvPr id="6" name="Obraz 5">
            <a:extLst>
              <a:ext uri="{FF2B5EF4-FFF2-40B4-BE49-F238E27FC236}">
                <a16:creationId xmlns:a16="http://schemas.microsoft.com/office/drawing/2014/main" id="{C6622DF6-8465-631B-9070-16126B7D1701}"/>
              </a:ext>
            </a:extLst>
          </p:cNvPr>
          <p:cNvPicPr>
            <a:picLocks noChangeAspect="1"/>
          </p:cNvPicPr>
          <p:nvPr/>
        </p:nvPicPr>
        <p:blipFill>
          <a:blip r:embed="rId2"/>
          <a:stretch>
            <a:fillRect/>
          </a:stretch>
        </p:blipFill>
        <p:spPr>
          <a:xfrm>
            <a:off x="8653279" y="787664"/>
            <a:ext cx="3237789" cy="2160872"/>
          </a:xfrm>
          <a:prstGeom prst="ellipse">
            <a:avLst/>
          </a:prstGeom>
          <a:noFill/>
        </p:spPr>
      </p:pic>
      <p:sp>
        <p:nvSpPr>
          <p:cNvPr id="4" name="TextBox 3">
            <a:extLst>
              <a:ext uri="{FF2B5EF4-FFF2-40B4-BE49-F238E27FC236}">
                <a16:creationId xmlns:a16="http://schemas.microsoft.com/office/drawing/2014/main" id="{3EC30F98-5812-37FE-7976-2EE55448D348}"/>
              </a:ext>
            </a:extLst>
          </p:cNvPr>
          <p:cNvSpPr txBox="1"/>
          <p:nvPr/>
        </p:nvSpPr>
        <p:spPr>
          <a:xfrm>
            <a:off x="209569" y="3420555"/>
            <a:ext cx="11490283" cy="2862322"/>
          </a:xfrm>
          <a:prstGeom prst="rect">
            <a:avLst/>
          </a:prstGeom>
          <a:noFill/>
        </p:spPr>
        <p:txBody>
          <a:bodyPr wrap="square">
            <a:spAutoFit/>
          </a:bodyPr>
          <a:lstStyle/>
          <a:p>
            <a:pPr marL="342900" indent="-342900">
              <a:buFont typeface="Arial" panose="020B0604020202020204" pitchFamily="34" charset="0"/>
              <a:buChar char="•"/>
            </a:pPr>
            <a:r>
              <a:rPr lang="en-GB" b="1" dirty="0">
                <a:solidFill>
                  <a:srgbClr val="B6D1E1"/>
                </a:solidFill>
              </a:rPr>
              <a:t>Les traditions familiales : </a:t>
            </a:r>
            <a:r>
              <a:rPr lang="en-GB" dirty="0"/>
              <a:t>Recettes transmises de génération en génération, plats de fêtes ou styles de cuisine culturels que d'autres pourraient aimer essayer.</a:t>
            </a:r>
          </a:p>
          <a:p>
            <a:pPr marL="342900" indent="-342900">
              <a:buFont typeface="Arial" panose="020B0604020202020204" pitchFamily="34" charset="0"/>
              <a:buChar char="•"/>
            </a:pPr>
            <a:r>
              <a:rPr lang="en-GB" b="1" dirty="0">
                <a:solidFill>
                  <a:srgbClr val="B6D1E1"/>
                </a:solidFill>
              </a:rPr>
              <a:t>Expérience professionnelle : </a:t>
            </a:r>
            <a:r>
              <a:rPr lang="en-GB" dirty="0"/>
              <a:t>Cuisiner pour des événements, travailler dans des restaurants ou des cuisines, ou même organiser des repas pour de grands groupes.</a:t>
            </a:r>
          </a:p>
          <a:p>
            <a:pPr marL="342900" indent="-342900">
              <a:buFont typeface="Arial" panose="020B0604020202020204" pitchFamily="34" charset="0"/>
              <a:buChar char="•"/>
            </a:pPr>
            <a:r>
              <a:rPr lang="en-GB" b="1" dirty="0">
                <a:solidFill>
                  <a:srgbClr val="B6D1E1"/>
                </a:solidFill>
              </a:rPr>
              <a:t>Compétences pratiques : </a:t>
            </a:r>
            <a:r>
              <a:rPr lang="en-GB" dirty="0"/>
              <a:t>Établissement d'un budget, planification des repas, conservation des aliments, culture de ses propres ingrédients ou fabrication de ses propres emballages.</a:t>
            </a:r>
          </a:p>
          <a:p>
            <a:pPr marL="342900" indent="-342900">
              <a:buFont typeface="Arial" panose="020B0604020202020204" pitchFamily="34" charset="0"/>
              <a:buChar char="•"/>
            </a:pPr>
            <a:r>
              <a:rPr lang="en-GB" b="1" dirty="0">
                <a:solidFill>
                  <a:srgbClr val="B6D1E1"/>
                </a:solidFill>
              </a:rPr>
              <a:t>Passe-temps </a:t>
            </a:r>
            <a:r>
              <a:rPr lang="en-GB" dirty="0"/>
              <a:t>: Pâtisserie, fermentation, recherche de nourriture, création de mélanges d'épices ou d'en-cas uniques.</a:t>
            </a:r>
          </a:p>
          <a:p>
            <a:pPr marL="342900" indent="-342900">
              <a:buFont typeface="Arial" panose="020B0604020202020204" pitchFamily="34" charset="0"/>
              <a:buChar char="•"/>
            </a:pPr>
            <a:r>
              <a:rPr lang="en-GB" b="1" dirty="0">
                <a:solidFill>
                  <a:srgbClr val="B6D1E1"/>
                </a:solidFill>
              </a:rPr>
              <a:t>Liens avec la communauté : </a:t>
            </a:r>
            <a:r>
              <a:rPr lang="en-GB" dirty="0"/>
              <a:t>Cuisiner pour des groupes religieux ou participer à des repas communautaires</a:t>
            </a:r>
          </a:p>
          <a:p>
            <a:pPr marL="342900" indent="-342900">
              <a:buFont typeface="Arial" panose="020B0604020202020204" pitchFamily="34" charset="0"/>
              <a:buChar char="•"/>
            </a:pPr>
            <a:r>
              <a:rPr lang="en-GB" b="1" dirty="0">
                <a:solidFill>
                  <a:srgbClr val="B6D1E1"/>
                </a:solidFill>
              </a:rPr>
              <a:t>Résolution de problèmes quotidiens : </a:t>
            </a:r>
            <a:r>
              <a:rPr lang="en-GB" dirty="0"/>
              <a:t>Trouver des moyens créatifs d'allonger les repas, de remplacer des ingrédients ou de cuisiner sans tous les outils nécessaires.</a:t>
            </a:r>
            <a:endParaRPr lang="en-IE" dirty="0"/>
          </a:p>
        </p:txBody>
      </p:sp>
    </p:spTree>
    <p:extLst>
      <p:ext uri="{BB962C8B-B14F-4D97-AF65-F5344CB8AC3E}">
        <p14:creationId xmlns:p14="http://schemas.microsoft.com/office/powerpoint/2010/main" val="564327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CRÉATION D'UNE IDÉE D'ENTREPRISE</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7528" y="1290910"/>
            <a:ext cx="6841039" cy="4631077"/>
          </a:xfrm>
        </p:spPr>
        <p:txBody>
          <a:bodyPr numCol="1"/>
          <a:lstStyle/>
          <a:p>
            <a:pPr>
              <a:buNone/>
            </a:pPr>
            <a:r>
              <a:rPr lang="en-GB" sz="1700" dirty="0"/>
              <a:t>Maintenant que vous avez exploré vos compétences, vos passions et vos expériences de vie, il est temps de commencer à réfléchir au type de business de cuisine que vous pourriez créer.</a:t>
            </a:r>
          </a:p>
          <a:p>
            <a:pPr>
              <a:buNone/>
            </a:pPr>
            <a:endParaRPr lang="en-GB" sz="1700" b="1" dirty="0"/>
          </a:p>
          <a:p>
            <a:pPr>
              <a:buNone/>
            </a:pPr>
            <a:r>
              <a:rPr lang="en-GB" sz="1700" b="1" dirty="0"/>
              <a:t>Voici quelques questions pour vous aider à réfléchir :</a:t>
            </a:r>
            <a:endParaRPr lang="en-GB" sz="1700" dirty="0"/>
          </a:p>
          <a:p>
            <a:pPr marL="285750" indent="-285750">
              <a:buFont typeface="Arial" panose="020B0604020202020204" pitchFamily="34" charset="0"/>
              <a:buChar char="•"/>
            </a:pPr>
            <a:r>
              <a:rPr lang="en-GB" sz="1700" dirty="0"/>
              <a:t>Quels sont les aliments que vous aimez préparer et dont vous êtes fier ?</a:t>
            </a:r>
          </a:p>
          <a:p>
            <a:pPr marL="285750" indent="-285750">
              <a:buFont typeface="Arial" panose="020B0604020202020204" pitchFamily="34" charset="0"/>
              <a:buChar char="•"/>
            </a:pPr>
            <a:r>
              <a:rPr lang="en-GB" sz="1700" dirty="0"/>
              <a:t>Vos amis ou votre famille vous demandent-ils toujours un certain plat ?</a:t>
            </a:r>
          </a:p>
          <a:p>
            <a:pPr marL="285750" indent="-285750">
              <a:buFont typeface="Arial" panose="020B0604020202020204" pitchFamily="34" charset="0"/>
              <a:buChar char="•"/>
            </a:pPr>
            <a:r>
              <a:rPr lang="en-GB" sz="1700" dirty="0"/>
              <a:t>Existe-t-il des saveurs issues de votre culture que vous ne trouvez pas dans les magasins ou les restaurants locaux ?</a:t>
            </a:r>
          </a:p>
          <a:p>
            <a:pPr marL="285750" indent="-285750">
              <a:buFont typeface="Arial" panose="020B0604020202020204" pitchFamily="34" charset="0"/>
              <a:buChar char="•"/>
            </a:pPr>
            <a:r>
              <a:rPr lang="en-GB" sz="1700" dirty="0"/>
              <a:t>Pourriez-vous proposer quelque chose de fait maison, de saisonnier ou d'unique qui comblerait une lacune dans votre communauté ?</a:t>
            </a:r>
          </a:p>
          <a:p>
            <a:pPr marL="285750" indent="-285750">
              <a:buFont typeface="Arial" panose="020B0604020202020204" pitchFamily="34" charset="0"/>
              <a:buChar char="•"/>
            </a:pPr>
            <a:r>
              <a:rPr lang="en-GB" sz="1700" dirty="0"/>
              <a:t>Aimez-vous la cuisine, la pâtisserie, les conserves, la restauration ou autre chose ?</a:t>
            </a:r>
          </a:p>
          <a:p>
            <a:pPr>
              <a:buNone/>
            </a:pPr>
            <a:endParaRPr lang="en-GB" sz="1700" noProof="0" dirty="0"/>
          </a:p>
        </p:txBody>
      </p:sp>
      <p:pic>
        <p:nvPicPr>
          <p:cNvPr id="3" name="Picture 2">
            <a:extLst>
              <a:ext uri="{FF2B5EF4-FFF2-40B4-BE49-F238E27FC236}">
                <a16:creationId xmlns:a16="http://schemas.microsoft.com/office/drawing/2014/main" id="{3EB40FE1-82BE-CADF-5AEA-454A0318503F}"/>
              </a:ext>
            </a:extLst>
          </p:cNvPr>
          <p:cNvPicPr>
            <a:picLocks noChangeAspect="1"/>
          </p:cNvPicPr>
          <p:nvPr/>
        </p:nvPicPr>
        <p:blipFill>
          <a:blip r:embed="rId2"/>
          <a:srcRect t="27778" b="27778"/>
          <a:stretch/>
        </p:blipFill>
        <p:spPr>
          <a:xfrm>
            <a:off x="6887547" y="1512624"/>
            <a:ext cx="5304453" cy="3536302"/>
          </a:xfrm>
          <a:prstGeom prst="ellipse">
            <a:avLst/>
          </a:prstGeom>
          <a:ln>
            <a:noFill/>
          </a:ln>
          <a:effectLst>
            <a:softEdge rad="112500"/>
          </a:effectLst>
        </p:spPr>
      </p:pic>
      <p:sp>
        <p:nvSpPr>
          <p:cNvPr id="2" name="TextBox 1">
            <a:extLst>
              <a:ext uri="{FF2B5EF4-FFF2-40B4-BE49-F238E27FC236}">
                <a16:creationId xmlns:a16="http://schemas.microsoft.com/office/drawing/2014/main" id="{49153EB9-5370-FFCC-E26A-993BBF2BC4BC}"/>
              </a:ext>
            </a:extLst>
          </p:cNvPr>
          <p:cNvSpPr txBox="1"/>
          <p:nvPr/>
        </p:nvSpPr>
        <p:spPr>
          <a:xfrm>
            <a:off x="203367" y="5307722"/>
            <a:ext cx="11777231" cy="584775"/>
          </a:xfrm>
          <a:prstGeom prst="rect">
            <a:avLst/>
          </a:prstGeom>
          <a:noFill/>
        </p:spPr>
        <p:txBody>
          <a:bodyPr wrap="square" rtlCol="0">
            <a:spAutoFit/>
          </a:bodyPr>
          <a:lstStyle/>
          <a:p>
            <a:r>
              <a:rPr lang="en-GB" sz="1600" b="1" dirty="0">
                <a:highlight>
                  <a:srgbClr val="B6D1E1"/>
                </a:highlight>
              </a:rPr>
              <a:t>Télécharger les fiches de travail (double-cliquer sur l'icône pour y accéder) :</a:t>
            </a:r>
            <a:br>
              <a:rPr lang="en-GB" sz="1600" dirty="0"/>
            </a:br>
            <a:r>
              <a:rPr lang="en-GB" sz="1600" dirty="0"/>
              <a:t>📝 F</a:t>
            </a:r>
            <a:r>
              <a:rPr lang="en-GB" sz="1600" i="1" dirty="0"/>
              <a:t>euille de travail sur les compétences </a:t>
            </a:r>
            <a:r>
              <a:rPr lang="en-GB" sz="1600" i="1" dirty="0" err="1"/>
              <a:t>commerciales</a:t>
            </a:r>
            <a:r>
              <a:rPr lang="en-GB" sz="1600" i="1" dirty="0"/>
              <a:t>      </a:t>
            </a:r>
            <a:r>
              <a:rPr lang="en-GB" sz="1600" dirty="0"/>
              <a:t>📄 </a:t>
            </a:r>
            <a:r>
              <a:rPr lang="en-GB" sz="1600" i="1" dirty="0"/>
              <a:t>Feuille de travail sur la génération </a:t>
            </a:r>
            <a:r>
              <a:rPr lang="en-GB" sz="1600" i="1" dirty="0" err="1"/>
              <a:t>d'idées</a:t>
            </a:r>
            <a:r>
              <a:rPr lang="en-GB" sz="1600" i="1" dirty="0"/>
              <a:t> </a:t>
            </a:r>
            <a:r>
              <a:rPr lang="en-GB" sz="1600" i="1" dirty="0" err="1"/>
              <a:t>commerciales</a:t>
            </a:r>
            <a:endParaRPr lang="en-IE" sz="1600" dirty="0"/>
          </a:p>
        </p:txBody>
      </p:sp>
      <p:graphicFrame>
        <p:nvGraphicFramePr>
          <p:cNvPr id="4" name="Object 3">
            <a:extLst>
              <a:ext uri="{FF2B5EF4-FFF2-40B4-BE49-F238E27FC236}">
                <a16:creationId xmlns:a16="http://schemas.microsoft.com/office/drawing/2014/main" id="{EC0A0BFE-B4C0-175E-E1F7-750E08832C12}"/>
              </a:ext>
            </a:extLst>
          </p:cNvPr>
          <p:cNvGraphicFramePr>
            <a:graphicFrameLocks noChangeAspect="1"/>
          </p:cNvGraphicFramePr>
          <p:nvPr>
            <p:extLst>
              <p:ext uri="{D42A27DB-BD31-4B8C-83A1-F6EECF244321}">
                <p14:modId xmlns:p14="http://schemas.microsoft.com/office/powerpoint/2010/main" val="2719836765"/>
              </p:ext>
            </p:extLst>
          </p:nvPr>
        </p:nvGraphicFramePr>
        <p:xfrm>
          <a:off x="1814424" y="6138719"/>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4" name="Object 3">
                        <a:extLst>
                          <a:ext uri="{FF2B5EF4-FFF2-40B4-BE49-F238E27FC236}">
                            <a16:creationId xmlns:a16="http://schemas.microsoft.com/office/drawing/2014/main" id="{EC0A0BFE-B4C0-175E-E1F7-750E08832C12}"/>
                          </a:ext>
                        </a:extLst>
                      </p:cNvPr>
                      <p:cNvPicPr/>
                      <p:nvPr/>
                    </p:nvPicPr>
                    <p:blipFill>
                      <a:blip r:embed="rId4"/>
                      <a:stretch>
                        <a:fillRect/>
                      </a:stretch>
                    </p:blipFill>
                    <p:spPr>
                      <a:xfrm>
                        <a:off x="1814424" y="6138719"/>
                        <a:ext cx="914400" cy="781050"/>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1370AF7A-D06E-2BCB-75CD-4016C6B56039}"/>
              </a:ext>
            </a:extLst>
          </p:cNvPr>
          <p:cNvCxnSpPr/>
          <p:nvPr/>
        </p:nvCxnSpPr>
        <p:spPr>
          <a:xfrm>
            <a:off x="4998164" y="5921987"/>
            <a:ext cx="0" cy="7476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Object 7">
            <a:extLst>
              <a:ext uri="{FF2B5EF4-FFF2-40B4-BE49-F238E27FC236}">
                <a16:creationId xmlns:a16="http://schemas.microsoft.com/office/drawing/2014/main" id="{DF9B1624-2A43-C9BC-CAA6-EFAF98D76E5D}"/>
              </a:ext>
            </a:extLst>
          </p:cNvPr>
          <p:cNvGraphicFramePr>
            <a:graphicFrameLocks noChangeAspect="1"/>
          </p:cNvGraphicFramePr>
          <p:nvPr>
            <p:extLst>
              <p:ext uri="{D42A27DB-BD31-4B8C-83A1-F6EECF244321}">
                <p14:modId xmlns:p14="http://schemas.microsoft.com/office/powerpoint/2010/main" val="66911767"/>
              </p:ext>
            </p:extLst>
          </p:nvPr>
        </p:nvGraphicFramePr>
        <p:xfrm>
          <a:off x="6091982" y="6077557"/>
          <a:ext cx="914400" cy="781050"/>
        </p:xfrm>
        <a:graphic>
          <a:graphicData uri="http://schemas.openxmlformats.org/presentationml/2006/ole">
            <mc:AlternateContent xmlns:mc="http://schemas.openxmlformats.org/markup-compatibility/2006">
              <mc:Choice xmlns:v="urn:schemas-microsoft-com:vml" Requires="v">
                <p:oleObj name="Document" showAsIcon="1" r:id="rId5" imgW="914249" imgH="781050" progId="Word.Document.12">
                  <p:embed/>
                </p:oleObj>
              </mc:Choice>
              <mc:Fallback>
                <p:oleObj name="Document" showAsIcon="1" r:id="rId5" imgW="914249" imgH="781050" progId="Word.Document.12">
                  <p:embed/>
                  <p:pic>
                    <p:nvPicPr>
                      <p:cNvPr id="8" name="Object 7">
                        <a:extLst>
                          <a:ext uri="{FF2B5EF4-FFF2-40B4-BE49-F238E27FC236}">
                            <a16:creationId xmlns:a16="http://schemas.microsoft.com/office/drawing/2014/main" id="{DF9B1624-2A43-C9BC-CAA6-EFAF98D76E5D}"/>
                          </a:ext>
                        </a:extLst>
                      </p:cNvPr>
                      <p:cNvPicPr/>
                      <p:nvPr/>
                    </p:nvPicPr>
                    <p:blipFill>
                      <a:blip r:embed="rId4"/>
                      <a:stretch>
                        <a:fillRect/>
                      </a:stretch>
                    </p:blipFill>
                    <p:spPr>
                      <a:xfrm>
                        <a:off x="6091982" y="6077557"/>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1121164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182069" y="351619"/>
            <a:ext cx="10907188" cy="720752"/>
          </a:xfrm>
        </p:spPr>
        <p:txBody>
          <a:bodyPr/>
          <a:lstStyle/>
          <a:p>
            <a:r>
              <a:rPr lang="en-GB" sz="3200" dirty="0"/>
              <a:t>POSEZ-VOUS LA QUESTION</a:t>
            </a:r>
            <a:endParaRPr lang="en-GB" sz="3200" noProof="0"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182069" y="1367449"/>
            <a:ext cx="15884107" cy="4631077"/>
          </a:xfrm>
        </p:spPr>
        <p:txBody>
          <a:bodyPr numCol="1"/>
          <a:lstStyle/>
          <a:p>
            <a:r>
              <a:rPr lang="en-GB" sz="2000" noProof="0" dirty="0"/>
              <a:t>Les aliments que vous préparez ont un sens et peuvent répondre à un besoin réel de votre communauté. </a:t>
            </a:r>
          </a:p>
          <a:p>
            <a:endParaRPr lang="en-GB" sz="2400" dirty="0"/>
          </a:p>
          <a:p>
            <a:endParaRPr lang="en-GB" sz="2400" noProof="0" dirty="0"/>
          </a:p>
          <a:p>
            <a:endParaRPr lang="en-GB" sz="2400" noProof="0" dirty="0">
              <a:solidFill>
                <a:srgbClr val="84BFA4"/>
              </a:solidFill>
            </a:endParaRPr>
          </a:p>
          <a:p>
            <a:endParaRPr lang="en-GB" sz="2400" dirty="0">
              <a:solidFill>
                <a:srgbClr val="84BFA4"/>
              </a:solidFill>
            </a:endParaRPr>
          </a:p>
        </p:txBody>
      </p:sp>
      <p:graphicFrame>
        <p:nvGraphicFramePr>
          <p:cNvPr id="8" name="Table 7">
            <a:extLst>
              <a:ext uri="{FF2B5EF4-FFF2-40B4-BE49-F238E27FC236}">
                <a16:creationId xmlns:a16="http://schemas.microsoft.com/office/drawing/2014/main" id="{37CB4465-713F-BB7A-A042-DF289B1715B9}"/>
              </a:ext>
            </a:extLst>
          </p:cNvPr>
          <p:cNvGraphicFramePr>
            <a:graphicFrameLocks noGrp="1"/>
          </p:cNvGraphicFramePr>
          <p:nvPr>
            <p:extLst>
              <p:ext uri="{D42A27DB-BD31-4B8C-83A1-F6EECF244321}">
                <p14:modId xmlns:p14="http://schemas.microsoft.com/office/powerpoint/2010/main" val="4198909195"/>
              </p:ext>
            </p:extLst>
          </p:nvPr>
        </p:nvGraphicFramePr>
        <p:xfrm>
          <a:off x="227163" y="1928119"/>
          <a:ext cx="11782769" cy="3855720"/>
        </p:xfrm>
        <a:graphic>
          <a:graphicData uri="http://schemas.openxmlformats.org/drawingml/2006/table">
            <a:tbl>
              <a:tblPr firstRow="1" bandRow="1">
                <a:tableStyleId>{5C22544A-7EE6-4342-B048-85BDC9FD1C3A}</a:tableStyleId>
              </a:tblPr>
              <a:tblGrid>
                <a:gridCol w="3651154">
                  <a:extLst>
                    <a:ext uri="{9D8B030D-6E8A-4147-A177-3AD203B41FA5}">
                      <a16:colId xmlns:a16="http://schemas.microsoft.com/office/drawing/2014/main" val="4156234373"/>
                    </a:ext>
                  </a:extLst>
                </a:gridCol>
                <a:gridCol w="3962400">
                  <a:extLst>
                    <a:ext uri="{9D8B030D-6E8A-4147-A177-3AD203B41FA5}">
                      <a16:colId xmlns:a16="http://schemas.microsoft.com/office/drawing/2014/main" val="3744137822"/>
                    </a:ext>
                  </a:extLst>
                </a:gridCol>
                <a:gridCol w="4169215">
                  <a:extLst>
                    <a:ext uri="{9D8B030D-6E8A-4147-A177-3AD203B41FA5}">
                      <a16:colId xmlns:a16="http://schemas.microsoft.com/office/drawing/2014/main" val="2069931209"/>
                    </a:ext>
                  </a:extLst>
                </a:gridCol>
              </a:tblGrid>
              <a:tr h="3852571">
                <a:tc>
                  <a:txBody>
                    <a:bodyPr/>
                    <a:lstStyle/>
                    <a:p>
                      <a:r>
                        <a:rPr lang="en-GB" sz="1900" b="1" noProof="0" dirty="0">
                          <a:solidFill>
                            <a:srgbClr val="382B1B"/>
                          </a:solidFill>
                        </a:rPr>
                        <a:t>Pour qui est-ce que je cuisine ?</a:t>
                      </a:r>
                    </a:p>
                    <a:p>
                      <a:pPr marL="342900" indent="-342900">
                        <a:buFont typeface="Arial" panose="020B0604020202020204" pitchFamily="34" charset="0"/>
                        <a:buChar char="•"/>
                      </a:pPr>
                      <a:r>
                        <a:rPr lang="en-GB" sz="1900" b="0" noProof="0" dirty="0">
                          <a:solidFill>
                            <a:srgbClr val="382B1B"/>
                          </a:solidFill>
                        </a:rPr>
                        <a:t>Les nouveaux arrivants qui n'ont pas le goût de la maison</a:t>
                      </a:r>
                    </a:p>
                    <a:p>
                      <a:pPr marL="342900" indent="-342900">
                        <a:buFont typeface="Arial" panose="020B0604020202020204" pitchFamily="34" charset="0"/>
                        <a:buChar char="•"/>
                      </a:pPr>
                      <a:r>
                        <a:rPr lang="en-GB" sz="1900" b="0" noProof="0" dirty="0">
                          <a:solidFill>
                            <a:srgbClr val="382B1B"/>
                          </a:solidFill>
                        </a:rPr>
                        <a:t>Les parents occupés qui veulent des repas préparés à la maison</a:t>
                      </a:r>
                    </a:p>
                    <a:p>
                      <a:pPr marL="342900" indent="-342900">
                        <a:buFont typeface="Arial" panose="020B0604020202020204" pitchFamily="34" charset="0"/>
                        <a:buChar char="•"/>
                      </a:pPr>
                      <a:r>
                        <a:rPr lang="en-GB" sz="1900" b="0" noProof="0" dirty="0">
                          <a:solidFill>
                            <a:srgbClr val="382B1B"/>
                          </a:solidFill>
                        </a:rPr>
                        <a:t>Les personnes âgées qui apprécient les plats traditionnels mais ne peuvent plus cuisiner</a:t>
                      </a:r>
                    </a:p>
                    <a:p>
                      <a:pPr marL="342900" indent="-342900">
                        <a:buFont typeface="Arial" panose="020B0604020202020204" pitchFamily="34" charset="0"/>
                        <a:buChar char="•"/>
                      </a:pPr>
                      <a:r>
                        <a:rPr lang="en-GB" sz="1900" b="0" noProof="0" dirty="0">
                          <a:solidFill>
                            <a:srgbClr val="382B1B"/>
                          </a:solidFill>
                        </a:rPr>
                        <a:t>Les personnes curieuses d'essayer des plats d'autres cultures</a:t>
                      </a:r>
                    </a:p>
                    <a:p>
                      <a:endParaRPr lang="en-IE" sz="1900" dirty="0"/>
                    </a:p>
                  </a:txBody>
                  <a:tcPr>
                    <a:solidFill>
                      <a:srgbClr val="B6D1E1"/>
                    </a:solidFill>
                  </a:tcPr>
                </a:tc>
                <a:tc>
                  <a:txBody>
                    <a:bodyPr/>
                    <a:lstStyle/>
                    <a:p>
                      <a:r>
                        <a:rPr lang="en-GB" sz="1900" b="1" noProof="0" dirty="0">
                          <a:solidFill>
                            <a:srgbClr val="382B1B"/>
                          </a:solidFill>
                        </a:rPr>
                        <a:t>Quels sont leurs problèmes ?</a:t>
                      </a:r>
                    </a:p>
                    <a:p>
                      <a:pPr marL="342900" indent="-342900">
                        <a:buFont typeface="Arial" panose="020B0604020202020204" pitchFamily="34" charset="0"/>
                        <a:buChar char="•"/>
                      </a:pPr>
                      <a:r>
                        <a:rPr lang="en-GB" sz="1900" b="0" noProof="0" dirty="0">
                          <a:solidFill>
                            <a:srgbClr val="382B1B"/>
                          </a:solidFill>
                        </a:rPr>
                        <a:t>Manque de temps pour cuisiner</a:t>
                      </a:r>
                    </a:p>
                    <a:p>
                      <a:pPr marL="342900" indent="-342900">
                        <a:buFont typeface="Arial" panose="020B0604020202020204" pitchFamily="34" charset="0"/>
                        <a:buChar char="•"/>
                      </a:pPr>
                      <a:r>
                        <a:rPr lang="en-GB" sz="1900" b="0" noProof="0" dirty="0">
                          <a:solidFill>
                            <a:srgbClr val="382B1B"/>
                          </a:solidFill>
                        </a:rPr>
                        <a:t>Peu de choix d'aliments culturels à proximité</a:t>
                      </a:r>
                    </a:p>
                    <a:p>
                      <a:pPr marL="342900" indent="-342900">
                        <a:buFont typeface="Arial" panose="020B0604020202020204" pitchFamily="34" charset="0"/>
                        <a:buChar char="•"/>
                      </a:pPr>
                      <a:r>
                        <a:rPr lang="en-GB" sz="1900" b="0" noProof="0" dirty="0">
                          <a:solidFill>
                            <a:srgbClr val="382B1B"/>
                          </a:solidFill>
                        </a:rPr>
                        <a:t>Envie de quelque chose d'abordable, de sain ou de fraîchement préparé</a:t>
                      </a:r>
                    </a:p>
                    <a:p>
                      <a:pPr marL="342900" indent="-342900">
                        <a:buFont typeface="Arial" panose="020B0604020202020204" pitchFamily="34" charset="0"/>
                        <a:buChar char="•"/>
                      </a:pPr>
                      <a:r>
                        <a:rPr lang="en-GB" sz="1900" b="0" noProof="0" dirty="0">
                          <a:solidFill>
                            <a:srgbClr val="382B1B"/>
                          </a:solidFill>
                        </a:rPr>
                        <a:t>Se sentir déconnectés de leurs traditions alimentaires</a:t>
                      </a:r>
                    </a:p>
                  </a:txBody>
                  <a:tcPr>
                    <a:solidFill>
                      <a:srgbClr val="B6D1E1"/>
                    </a:solidFill>
                  </a:tcPr>
                </a:tc>
                <a:tc>
                  <a:txBody>
                    <a:bodyPr/>
                    <a:lstStyle/>
                    <a:p>
                      <a:r>
                        <a:rPr lang="en-GB" sz="1900" b="1" noProof="0" dirty="0">
                          <a:solidFill>
                            <a:srgbClr val="382B1B"/>
                          </a:solidFill>
                        </a:rPr>
                        <a:t>Comment ma nourriture peut-elle les aider ?</a:t>
                      </a:r>
                    </a:p>
                    <a:p>
                      <a:pPr marL="342900" indent="-342900">
                        <a:buFont typeface="Arial" panose="020B0604020202020204" pitchFamily="34" charset="0"/>
                        <a:buChar char="•"/>
                      </a:pPr>
                      <a:r>
                        <a:rPr lang="en-GB" sz="1900" b="0" noProof="0" dirty="0">
                          <a:solidFill>
                            <a:srgbClr val="382B1B"/>
                          </a:solidFill>
                        </a:rPr>
                        <a:t>En proposant des aliments réconfortants issus d'une culture familière</a:t>
                      </a:r>
                    </a:p>
                    <a:p>
                      <a:pPr marL="342900" indent="-342900">
                        <a:buFont typeface="Arial" panose="020B0604020202020204" pitchFamily="34" charset="0"/>
                        <a:buChar char="•"/>
                      </a:pPr>
                      <a:r>
                        <a:rPr lang="en-GB" sz="1900" b="0" noProof="0" dirty="0">
                          <a:solidFill>
                            <a:srgbClr val="382B1B"/>
                          </a:solidFill>
                        </a:rPr>
                        <a:t>En préparant des repas sains et prêts à consommer pour les familles</a:t>
                      </a:r>
                    </a:p>
                    <a:p>
                      <a:pPr marL="342900" indent="-342900">
                        <a:buFont typeface="Arial" panose="020B0604020202020204" pitchFamily="34" charset="0"/>
                        <a:buChar char="•"/>
                      </a:pPr>
                      <a:r>
                        <a:rPr lang="en-GB" sz="1900" b="0" noProof="0" dirty="0">
                          <a:solidFill>
                            <a:srgbClr val="382B1B"/>
                          </a:solidFill>
                        </a:rPr>
                        <a:t>Partager des plats spéciaux à l'occasion de fêtes ou d'événements</a:t>
                      </a:r>
                    </a:p>
                    <a:p>
                      <a:pPr marL="342900" indent="-342900">
                        <a:buFont typeface="Arial" panose="020B0604020202020204" pitchFamily="34" charset="0"/>
                        <a:buChar char="•"/>
                      </a:pPr>
                      <a:r>
                        <a:rPr lang="en-GB" sz="1900" b="0" noProof="0" dirty="0">
                          <a:solidFill>
                            <a:srgbClr val="382B1B"/>
                          </a:solidFill>
                        </a:rPr>
                        <a:t>Créer quelque chose d'unique qui rassemble les gens</a:t>
                      </a:r>
                    </a:p>
                  </a:txBody>
                  <a:tcPr>
                    <a:solidFill>
                      <a:srgbClr val="B6D1E1"/>
                    </a:solidFill>
                  </a:tcPr>
                </a:tc>
                <a:extLst>
                  <a:ext uri="{0D108BD9-81ED-4DB2-BD59-A6C34878D82A}">
                    <a16:rowId xmlns:a16="http://schemas.microsoft.com/office/drawing/2014/main" val="2844474373"/>
                  </a:ext>
                </a:extLst>
              </a:tr>
            </a:tbl>
          </a:graphicData>
        </a:graphic>
      </p:graphicFrame>
      <p:sp>
        <p:nvSpPr>
          <p:cNvPr id="14" name="TextBox 13">
            <a:extLst>
              <a:ext uri="{FF2B5EF4-FFF2-40B4-BE49-F238E27FC236}">
                <a16:creationId xmlns:a16="http://schemas.microsoft.com/office/drawing/2014/main" id="{C76ADF3C-BFCC-AB0B-3769-7EB9AC3748C6}"/>
              </a:ext>
            </a:extLst>
          </p:cNvPr>
          <p:cNvSpPr txBox="1"/>
          <p:nvPr/>
        </p:nvSpPr>
        <p:spPr>
          <a:xfrm>
            <a:off x="373810" y="5927215"/>
            <a:ext cx="10800273" cy="707886"/>
          </a:xfrm>
          <a:prstGeom prst="rect">
            <a:avLst/>
          </a:prstGeom>
          <a:noFill/>
        </p:spPr>
        <p:txBody>
          <a:bodyPr wrap="square">
            <a:spAutoFit/>
          </a:bodyPr>
          <a:lstStyle/>
          <a:p>
            <a:r>
              <a:rPr lang="en-GB" sz="2000" b="1" noProof="0" dirty="0">
                <a:solidFill>
                  <a:srgbClr val="84BFA4"/>
                </a:solidFill>
              </a:rPr>
              <a:t>Conseil : </a:t>
            </a:r>
            <a:r>
              <a:rPr lang="en-GB" sz="2000" noProof="0" dirty="0">
                <a:solidFill>
                  <a:srgbClr val="382B1B"/>
                </a:solidFill>
              </a:rPr>
              <a:t>Une bonne idée commerciale naît </a:t>
            </a:r>
            <a:r>
              <a:rPr lang="en-GB" sz="2000" noProof="0" dirty="0" err="1">
                <a:solidFill>
                  <a:srgbClr val="382B1B"/>
                </a:solidFill>
              </a:rPr>
              <a:t>souvent</a:t>
            </a:r>
            <a:r>
              <a:rPr lang="en-GB" sz="2000" noProof="0" dirty="0">
                <a:solidFill>
                  <a:srgbClr val="382B1B"/>
                </a:solidFill>
              </a:rPr>
              <a:t> </a:t>
            </a:r>
            <a:r>
              <a:rPr lang="en-GB" sz="2000" dirty="0" err="1">
                <a:solidFill>
                  <a:srgbClr val="382B1B"/>
                </a:solidFill>
              </a:rPr>
              <a:t>quand</a:t>
            </a:r>
            <a:r>
              <a:rPr lang="en-GB" sz="2000" dirty="0">
                <a:solidFill>
                  <a:srgbClr val="382B1B"/>
                </a:solidFill>
              </a:rPr>
              <a:t> </a:t>
            </a:r>
            <a:r>
              <a:rPr lang="en-GB" sz="2000" dirty="0" err="1">
                <a:solidFill>
                  <a:srgbClr val="382B1B"/>
                </a:solidFill>
              </a:rPr>
              <a:t>vous</a:t>
            </a:r>
            <a:r>
              <a:rPr lang="en-GB" sz="2000" dirty="0">
                <a:solidFill>
                  <a:srgbClr val="382B1B"/>
                </a:solidFill>
              </a:rPr>
              <a:t> </a:t>
            </a:r>
            <a:r>
              <a:rPr lang="en-GB" sz="2000" dirty="0" err="1">
                <a:solidFill>
                  <a:srgbClr val="382B1B"/>
                </a:solidFill>
              </a:rPr>
              <a:t>remarquez</a:t>
            </a:r>
            <a:r>
              <a:rPr lang="en-GB" sz="2000" dirty="0">
                <a:solidFill>
                  <a:srgbClr val="382B1B"/>
                </a:solidFill>
              </a:rPr>
              <a:t> que</a:t>
            </a:r>
            <a:r>
              <a:rPr lang="en-GB" sz="2000" noProof="0" dirty="0">
                <a:solidFill>
                  <a:srgbClr val="382B1B"/>
                </a:solidFill>
              </a:rPr>
              <a:t> : "</a:t>
            </a:r>
            <a:r>
              <a:rPr lang="en-GB" sz="2000" noProof="0" dirty="0" err="1">
                <a:solidFill>
                  <a:srgbClr val="382B1B"/>
                </a:solidFill>
              </a:rPr>
              <a:t>D'autres</a:t>
            </a:r>
            <a:r>
              <a:rPr lang="en-GB" sz="2000" noProof="0" dirty="0">
                <a:solidFill>
                  <a:srgbClr val="382B1B"/>
                </a:solidFill>
              </a:rPr>
              <a:t> personnes ont aussi besoin de cela".</a:t>
            </a:r>
            <a:endParaRPr lang="en-IE" sz="2000" dirty="0">
              <a:solidFill>
                <a:srgbClr val="382B1B"/>
              </a:solidFill>
            </a:endParaRPr>
          </a:p>
        </p:txBody>
      </p:sp>
    </p:spTree>
    <p:extLst>
      <p:ext uri="{BB962C8B-B14F-4D97-AF65-F5344CB8AC3E}">
        <p14:creationId xmlns:p14="http://schemas.microsoft.com/office/powerpoint/2010/main" val="167941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2" y="311362"/>
            <a:ext cx="8550243" cy="720752"/>
          </a:xfrm>
        </p:spPr>
        <p:txBody>
          <a:bodyPr/>
          <a:lstStyle/>
          <a:p>
            <a:r>
              <a:rPr lang="en-GB" sz="3200" noProof="0" dirty="0"/>
              <a:t>ACTIVITÉ DE PLANIFICATION D'ENTREPRISE</a:t>
            </a:r>
          </a:p>
        </p:txBody>
      </p:sp>
      <p:pic>
        <p:nvPicPr>
          <p:cNvPr id="10" name="Picture 9" descr="A person in a kitchen mixing food&#10;&#10;Description automatically generated">
            <a:extLst>
              <a:ext uri="{FF2B5EF4-FFF2-40B4-BE49-F238E27FC236}">
                <a16:creationId xmlns:a16="http://schemas.microsoft.com/office/drawing/2014/main" id="{2A2FF3C8-DBDB-611C-00AA-C37D2A0CF3AF}"/>
              </a:ext>
            </a:extLst>
          </p:cNvPr>
          <p:cNvPicPr>
            <a:picLocks noChangeAspect="1"/>
          </p:cNvPicPr>
          <p:nvPr/>
        </p:nvPicPr>
        <p:blipFill>
          <a:blip r:embed="rId2"/>
          <a:stretch>
            <a:fillRect/>
          </a:stretch>
        </p:blipFill>
        <p:spPr>
          <a:xfrm>
            <a:off x="8599588" y="-1026413"/>
            <a:ext cx="3592412" cy="2395138"/>
          </a:xfrm>
          <a:prstGeom prst="rect">
            <a:avLst/>
          </a:prstGeom>
          <a:ln>
            <a:noFill/>
          </a:ln>
          <a:effectLst>
            <a:softEdge rad="112500"/>
          </a:effectLst>
        </p:spPr>
      </p:pic>
      <p:sp>
        <p:nvSpPr>
          <p:cNvPr id="14" name="TextBox 13">
            <a:extLst>
              <a:ext uri="{FF2B5EF4-FFF2-40B4-BE49-F238E27FC236}">
                <a16:creationId xmlns:a16="http://schemas.microsoft.com/office/drawing/2014/main" id="{65FDE349-AB00-ACBE-DE36-E80C2F45B56B}"/>
              </a:ext>
            </a:extLst>
          </p:cNvPr>
          <p:cNvSpPr txBox="1"/>
          <p:nvPr/>
        </p:nvSpPr>
        <p:spPr>
          <a:xfrm>
            <a:off x="264544" y="1402636"/>
            <a:ext cx="11277600" cy="5062924"/>
          </a:xfrm>
          <a:prstGeom prst="rect">
            <a:avLst/>
          </a:prstGeom>
          <a:noFill/>
        </p:spPr>
        <p:txBody>
          <a:bodyPr wrap="square" rtlCol="0">
            <a:spAutoFit/>
          </a:bodyPr>
          <a:lstStyle/>
          <a:p>
            <a:r>
              <a:rPr lang="en-GB" sz="1900" dirty="0"/>
              <a:t>Cette activité vous aide à réfléchir aux problèmes quotidiens liés à l'alimentation et à la manière dont votre expérience et vos compétences pourraient apporter une solution.</a:t>
            </a:r>
          </a:p>
          <a:p>
            <a:endParaRPr lang="en-GB" sz="1900" dirty="0"/>
          </a:p>
          <a:p>
            <a:r>
              <a:rPr lang="en-GB" sz="1900" b="1" dirty="0"/>
              <a:t>Étape 1 : Quels sont les défis (points douloureux) auxquels les gens sont confrontés ?</a:t>
            </a:r>
          </a:p>
          <a:p>
            <a:pPr marL="342900" indent="-342900">
              <a:buFont typeface="Arial" panose="020B0604020202020204" pitchFamily="34" charset="0"/>
              <a:buChar char="•"/>
            </a:pPr>
            <a:r>
              <a:rPr lang="en-GB" sz="1900" dirty="0"/>
              <a:t>Pensez à des choses que vous avez remarquées dans votre propre vie ou dans votre communauté, en particulier en tant que migrant. </a:t>
            </a:r>
          </a:p>
          <a:p>
            <a:pPr marL="342900" indent="-342900">
              <a:buFont typeface="Arial" panose="020B0604020202020204" pitchFamily="34" charset="0"/>
              <a:buChar char="•"/>
            </a:pPr>
            <a:r>
              <a:rPr lang="en-GB" sz="1900" dirty="0"/>
              <a:t>Notez 2 ou 3 difficultés auxquelles les gens sont confrontés en matière d'alimentation ou de repas quotidiens. Exemple : "Il est difficile de trouver des pains traditionnels de mon pays dans les magasins locaux.</a:t>
            </a:r>
          </a:p>
          <a:p>
            <a:endParaRPr lang="en-GB" sz="1900" dirty="0"/>
          </a:p>
          <a:p>
            <a:r>
              <a:rPr lang="en-GB" sz="1900" b="1" dirty="0"/>
              <a:t>Étape 2 : Que pouvez-vous faire ou fabriquer pour aider ?</a:t>
            </a:r>
          </a:p>
          <a:p>
            <a:r>
              <a:rPr lang="en-GB" sz="1900" dirty="0"/>
              <a:t>Pensez aux aliments que vous aimez cuisiner, à vos connaissances culturelles ou à ce que vos amis et voisins vous demandent de préparer. Exemple : "Je fais du pain selon la méthode traditionnelle de ma région".</a:t>
            </a:r>
          </a:p>
          <a:p>
            <a:endParaRPr lang="en-GB" sz="1900" dirty="0"/>
          </a:p>
          <a:p>
            <a:r>
              <a:rPr lang="en-GB" sz="1900" b="1" dirty="0"/>
              <a:t>Étape 3 : Quelle est votre idée de petite entreprise ?</a:t>
            </a:r>
          </a:p>
          <a:p>
            <a:pPr marL="342900" indent="-342900">
              <a:buFont typeface="Arial" panose="020B0604020202020204" pitchFamily="34" charset="0"/>
              <a:buChar char="•"/>
            </a:pPr>
            <a:r>
              <a:rPr lang="en-GB" sz="1900" dirty="0"/>
              <a:t>Essayez maintenant de relier un défi à un domaine dans lequel vous excellez.  Exemple : "Je pourrais vendre des pains frais et traditionnels une fois par semaine au marché local."</a:t>
            </a:r>
            <a:br>
              <a:rPr lang="en-GB" sz="1900" dirty="0"/>
            </a:br>
            <a:endParaRPr lang="en-IE" sz="1900" dirty="0"/>
          </a:p>
        </p:txBody>
      </p:sp>
    </p:spTree>
    <p:extLst>
      <p:ext uri="{BB962C8B-B14F-4D97-AF65-F5344CB8AC3E}">
        <p14:creationId xmlns:p14="http://schemas.microsoft.com/office/powerpoint/2010/main" val="2210604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GÉNÉRATION D'IDÉES D'ENTREPRISE</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52090" y="1609344"/>
            <a:ext cx="7458974" cy="4631077"/>
          </a:xfrm>
        </p:spPr>
        <p:txBody>
          <a:bodyPr numCol="1"/>
          <a:lstStyle/>
          <a:p>
            <a:pPr algn="l">
              <a:lnSpc>
                <a:spcPts val="2440"/>
              </a:lnSpc>
            </a:pPr>
            <a:r>
              <a:rPr lang="en-GB" b="0" i="0" noProof="0" dirty="0">
                <a:effectLst/>
              </a:rPr>
              <a:t>Steve Johnson, l'auteur de </a:t>
            </a:r>
            <a:r>
              <a:rPr lang="en-GB" b="1" i="0" noProof="0" dirty="0">
                <a:solidFill>
                  <a:srgbClr val="84BFA4"/>
                </a:solidFill>
                <a:effectLst/>
              </a:rPr>
              <a:t>"</a:t>
            </a:r>
            <a:r>
              <a:rPr lang="en-GB" b="1" i="0" u="none" strike="noStrike" noProof="0" dirty="0">
                <a:solidFill>
                  <a:srgbClr val="84BFA4"/>
                </a:solidFill>
                <a:effectLst/>
                <a:hlinkClick r:id="rId2">
                  <a:extLst>
                    <a:ext uri="{A12FA001-AC4F-418D-AE19-62706E023703}">
                      <ahyp:hlinkClr xmlns:ahyp="http://schemas.microsoft.com/office/drawing/2018/hyperlinkcolor" val="tx"/>
                    </a:ext>
                  </a:extLst>
                </a:hlinkClick>
              </a:rPr>
              <a:t>Where Good Ideas Come From</a:t>
            </a:r>
            <a:r>
              <a:rPr lang="en-GB" b="1" i="0" noProof="0" dirty="0">
                <a:solidFill>
                  <a:srgbClr val="84BFA4"/>
                </a:solidFill>
                <a:effectLst/>
              </a:rPr>
              <a:t>", </a:t>
            </a:r>
            <a:r>
              <a:rPr lang="en-GB" b="0" i="0" noProof="0" dirty="0">
                <a:effectLst/>
              </a:rPr>
              <a:t>a passé des années à faire des recherches et à écrire sur ce sujet. </a:t>
            </a:r>
          </a:p>
          <a:p>
            <a:pPr algn="l">
              <a:lnSpc>
                <a:spcPts val="2440"/>
              </a:lnSpc>
            </a:pPr>
            <a:endParaRPr lang="en-GB" noProof="0" dirty="0"/>
          </a:p>
          <a:p>
            <a:pPr algn="l">
              <a:lnSpc>
                <a:spcPts val="2440"/>
              </a:lnSpc>
            </a:pPr>
            <a:r>
              <a:rPr lang="en-GB" b="1" i="0" noProof="0" dirty="0">
                <a:effectLst/>
              </a:rPr>
              <a:t>Il estime que vous avez plus de chances de développer de grandes idées lorsque </a:t>
            </a:r>
          </a:p>
          <a:p>
            <a:pPr algn="l">
              <a:lnSpc>
                <a:spcPts val="2440"/>
              </a:lnSpc>
            </a:pPr>
            <a:endParaRPr lang="en-GB" b="1" i="0" noProof="0" dirty="0">
              <a:effectLst/>
            </a:endParaRPr>
          </a:p>
          <a:p>
            <a:pPr marL="342900" indent="-342900" algn="l">
              <a:lnSpc>
                <a:spcPts val="2440"/>
              </a:lnSpc>
              <a:buClr>
                <a:srgbClr val="B6D1E1"/>
              </a:buClr>
              <a:buFont typeface="Arial" panose="020B0604020202020204" pitchFamily="34" charset="0"/>
              <a:buChar char="•"/>
            </a:pPr>
            <a:r>
              <a:rPr lang="en-GB" sz="2200" b="0" noProof="0" dirty="0">
                <a:effectLst/>
              </a:rPr>
              <a:t>vous explorez et expérimentez différents domaines</a:t>
            </a:r>
          </a:p>
          <a:p>
            <a:pPr marL="342900" indent="-342900" algn="l">
              <a:lnSpc>
                <a:spcPts val="2440"/>
              </a:lnSpc>
              <a:buClr>
                <a:srgbClr val="B6D1E1"/>
              </a:buClr>
              <a:buFont typeface="Arial" panose="020B0604020202020204" pitchFamily="34" charset="0"/>
              <a:buChar char="•"/>
            </a:pPr>
            <a:r>
              <a:rPr lang="en-GB" sz="2200" b="0" noProof="0" dirty="0">
                <a:effectLst/>
              </a:rPr>
              <a:t>Vous laissez votre idée se développer lentement, au fil du temps.</a:t>
            </a:r>
          </a:p>
          <a:p>
            <a:pPr marL="342900" indent="-342900" algn="l">
              <a:lnSpc>
                <a:spcPts val="2440"/>
              </a:lnSpc>
              <a:buClr>
                <a:srgbClr val="B6D1E1"/>
              </a:buClr>
              <a:buFont typeface="Arial" panose="020B0604020202020204" pitchFamily="34" charset="0"/>
              <a:buChar char="•"/>
            </a:pPr>
            <a:r>
              <a:rPr lang="en-GB" sz="2200" b="0" noProof="0" dirty="0">
                <a:effectLst/>
              </a:rPr>
              <a:t>Vous explorez et vous êtes ouvert à l'idée de connexions fortuites.</a:t>
            </a:r>
          </a:p>
          <a:p>
            <a:pPr marL="342900" indent="-342900" algn="l">
              <a:lnSpc>
                <a:spcPts val="2440"/>
              </a:lnSpc>
              <a:buClr>
                <a:srgbClr val="B6D1E1"/>
              </a:buClr>
              <a:buFont typeface="Arial" panose="020B0604020202020204" pitchFamily="34" charset="0"/>
              <a:buChar char="•"/>
            </a:pPr>
            <a:r>
              <a:rPr lang="en-GB" sz="2200" b="0" noProof="0" dirty="0">
                <a:effectLst/>
              </a:rPr>
              <a:t>Vous faites des erreurs</a:t>
            </a:r>
          </a:p>
          <a:p>
            <a:pPr marL="342900" indent="-342900" algn="l">
              <a:lnSpc>
                <a:spcPts val="2440"/>
              </a:lnSpc>
              <a:buClr>
                <a:srgbClr val="B6D1E1"/>
              </a:buClr>
              <a:buFont typeface="Arial" panose="020B0604020202020204" pitchFamily="34" charset="0"/>
              <a:buChar char="•"/>
            </a:pPr>
            <a:r>
              <a:rPr lang="en-GB" sz="2200" b="0" noProof="0" dirty="0">
                <a:effectLst/>
              </a:rPr>
              <a:t>Vous cherchez de nouvelles utilisations pour d'anciennes inventions</a:t>
            </a:r>
          </a:p>
          <a:p>
            <a:pPr marL="342900" indent="-342900" algn="l">
              <a:lnSpc>
                <a:spcPts val="2440"/>
              </a:lnSpc>
              <a:buClr>
                <a:srgbClr val="B6D1E1"/>
              </a:buClr>
              <a:buFont typeface="Arial" panose="020B0604020202020204" pitchFamily="34" charset="0"/>
              <a:buChar char="•"/>
            </a:pPr>
            <a:r>
              <a:rPr lang="en-GB" sz="2200" b="0" noProof="0" dirty="0">
                <a:effectLst/>
              </a:rPr>
              <a:t>Vous vous appuyez sur les plates-formes qui vous ont précédé</a:t>
            </a:r>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a:p>
            <a:pPr algn="just">
              <a:lnSpc>
                <a:spcPts val="2440"/>
              </a:lnSpc>
            </a:pPr>
            <a:endParaRPr lang="en-GB" noProof="0" dirty="0"/>
          </a:p>
        </p:txBody>
      </p:sp>
      <p:pic>
        <p:nvPicPr>
          <p:cNvPr id="4" name="Picture 3" descr="A book cover with two people's head&#10;&#10;Description automatically generated">
            <a:extLst>
              <a:ext uri="{FF2B5EF4-FFF2-40B4-BE49-F238E27FC236}">
                <a16:creationId xmlns:a16="http://schemas.microsoft.com/office/drawing/2014/main" id="{D88D9FAF-CAEB-FC10-67A7-CC6F3BB5441E}"/>
              </a:ext>
            </a:extLst>
          </p:cNvPr>
          <p:cNvPicPr>
            <a:picLocks noChangeAspect="1"/>
          </p:cNvPicPr>
          <p:nvPr/>
        </p:nvPicPr>
        <p:blipFill>
          <a:blip r:embed="rId3"/>
          <a:stretch>
            <a:fillRect/>
          </a:stretch>
        </p:blipFill>
        <p:spPr>
          <a:xfrm>
            <a:off x="8264238" y="1735494"/>
            <a:ext cx="2587584" cy="4160103"/>
          </a:xfrm>
          <a:prstGeom prst="rect">
            <a:avLst/>
          </a:prstGeom>
        </p:spPr>
      </p:pic>
    </p:spTree>
    <p:extLst>
      <p:ext uri="{BB962C8B-B14F-4D97-AF65-F5344CB8AC3E}">
        <p14:creationId xmlns:p14="http://schemas.microsoft.com/office/powerpoint/2010/main" val="2765329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TROUVER L'INSPIRATION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98097" y="1339837"/>
            <a:ext cx="8528650" cy="3703801"/>
          </a:xfrm>
        </p:spPr>
        <p:txBody>
          <a:bodyPr numCol="1"/>
          <a:lstStyle/>
          <a:p>
            <a:pPr>
              <a:buNone/>
            </a:pPr>
            <a:r>
              <a:rPr lang="en-GB" sz="1800" noProof="0" dirty="0"/>
              <a:t>Il existe de nombreux sites web qui recueillent et partagent des idées commerciales innovantes. L'un de nos préférés est </a:t>
            </a:r>
            <a:r>
              <a:rPr lang="en-GB" sz="1800" b="1" noProof="0" dirty="0">
                <a:highlight>
                  <a:srgbClr val="B6D1E1"/>
                </a:highlight>
              </a:rPr>
              <a:t>Trend Hunter</a:t>
            </a:r>
            <a:r>
              <a:rPr lang="en-GB" sz="1800" noProof="0" dirty="0"/>
              <a:t>, la communauté de tendances la plus importante et la plus populaire au monde. C'est l'endroit idéal pour les entrepreneurs en herbe et les esprits curieux de découvrir de nouvelles idées !</a:t>
            </a:r>
          </a:p>
          <a:p>
            <a:pPr>
              <a:buNone/>
            </a:pPr>
            <a:br>
              <a:rPr lang="en-GB" sz="1800" noProof="0" dirty="0"/>
            </a:br>
            <a:r>
              <a:rPr lang="en-GB" sz="1800"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sz="1800" b="1" noProof="0" dirty="0">
                <a:solidFill>
                  <a:srgbClr val="84BFA4"/>
                </a:solidFill>
                <a:hlinkClick r:id="rId2">
                  <a:extLst>
                    <a:ext uri="{A12FA001-AC4F-418D-AE19-62706E023703}">
                      <ahyp:hlinkClr xmlns:ahyp="http://schemas.microsoft.com/office/drawing/2018/hyperlinkcolor" val="tx"/>
                    </a:ext>
                  </a:extLst>
                </a:hlinkClick>
              </a:rPr>
              <a:t>Visitez Trend Hunter </a:t>
            </a:r>
            <a:r>
              <a:rPr lang="en-GB" sz="1800" noProof="0" dirty="0"/>
              <a:t>et </a:t>
            </a:r>
            <a:r>
              <a:rPr lang="en-GB" sz="1800" dirty="0"/>
              <a:t>utilisez la barre de recherche pour </a:t>
            </a:r>
            <a:r>
              <a:rPr lang="en-GB" sz="1800" noProof="0" dirty="0"/>
              <a:t>explorer les sections particulièrement utiles pour les entrepreneurs du secteur alimentaire :</a:t>
            </a:r>
          </a:p>
          <a:p>
            <a:pPr>
              <a:buNone/>
            </a:pPr>
            <a:endParaRPr lang="en-GB" sz="1800" noProof="0" dirty="0"/>
          </a:p>
          <a:p>
            <a:pPr marL="342900" indent="-342900">
              <a:buFont typeface="Arial" panose="020B0604020202020204" pitchFamily="34" charset="0"/>
              <a:buChar char="•"/>
            </a:pPr>
            <a:r>
              <a:rPr lang="en-GB" sz="1800" b="1" noProof="0" dirty="0">
                <a:solidFill>
                  <a:srgbClr val="B6D1E1"/>
                </a:solidFill>
              </a:rPr>
              <a:t>Trend Hunter Eco </a:t>
            </a:r>
            <a:r>
              <a:rPr lang="en-GB" sz="1800" noProof="0" dirty="0"/>
              <a:t>- pour des idées sur les emballages durables, les ingrédients locaux et les pratiques alimentaires sans déchets.</a:t>
            </a:r>
          </a:p>
          <a:p>
            <a:pPr marL="342900" indent="-342900">
              <a:buFont typeface="Arial" panose="020B0604020202020204" pitchFamily="34" charset="0"/>
              <a:buChar char="•"/>
            </a:pPr>
            <a:r>
              <a:rPr lang="en-GB" sz="1800" b="1" noProof="0" dirty="0">
                <a:solidFill>
                  <a:srgbClr val="B6D1E1"/>
                </a:solidFill>
              </a:rPr>
              <a:t>Social Business </a:t>
            </a:r>
            <a:r>
              <a:rPr lang="en-GB" sz="1800" noProof="0" dirty="0"/>
              <a:t>- pour les projets alimentaires qui soutiennent le bien-être de la communauté, le partage culturel ou l'accès à la nourriture.</a:t>
            </a:r>
          </a:p>
          <a:p>
            <a:pPr>
              <a:buNone/>
            </a:pPr>
            <a:endParaRPr lang="en-GB" sz="1800" noProof="0" dirty="0"/>
          </a:p>
          <a:p>
            <a:pPr>
              <a:buNone/>
            </a:pPr>
            <a:r>
              <a:rPr lang="en-GB" sz="1800" noProof="0" dirty="0"/>
              <a:t>Vous trouverez des idées classées par thèmes </a:t>
            </a:r>
            <a:r>
              <a:rPr lang="en-GB" sz="1800" dirty="0"/>
              <a:t>: </a:t>
            </a:r>
            <a:r>
              <a:rPr lang="en-GB" sz="1800" noProof="0" dirty="0"/>
              <a:t>alimentation à base de plantes, cuisine de rue culturelle, livraison de repas, repas à bas prix, conception d'emballages, etc. Des pains plats aux boîtes alimentaires, des mélanges d'épices aux clubs de dégustation, voyez comment d'autres transforment la cuisine de tous les jours en opportunités.</a:t>
            </a:r>
          </a:p>
        </p:txBody>
      </p:sp>
      <p:grpSp>
        <p:nvGrpSpPr>
          <p:cNvPr id="4" name="Grupa 3">
            <a:extLst>
              <a:ext uri="{FF2B5EF4-FFF2-40B4-BE49-F238E27FC236}">
                <a16:creationId xmlns:a16="http://schemas.microsoft.com/office/drawing/2014/main" id="{8FC1CC1B-CC35-8B57-432D-83B19E38CCD9}"/>
              </a:ext>
            </a:extLst>
          </p:cNvPr>
          <p:cNvGrpSpPr/>
          <p:nvPr/>
        </p:nvGrpSpPr>
        <p:grpSpPr>
          <a:xfrm>
            <a:off x="9178504" y="2154083"/>
            <a:ext cx="2961737" cy="3148348"/>
            <a:chOff x="8500909" y="1184793"/>
            <a:chExt cx="3691091" cy="3622873"/>
          </a:xfrm>
        </p:grpSpPr>
        <p:grpSp>
          <p:nvGrpSpPr>
            <p:cNvPr id="2" name="Grupa 1">
              <a:extLst>
                <a:ext uri="{FF2B5EF4-FFF2-40B4-BE49-F238E27FC236}">
                  <a16:creationId xmlns:a16="http://schemas.microsoft.com/office/drawing/2014/main" id="{C318B76E-6D73-1A50-65EA-4FAA25DCA3C7}"/>
                </a:ext>
              </a:extLst>
            </p:cNvPr>
            <p:cNvGrpSpPr/>
            <p:nvPr/>
          </p:nvGrpSpPr>
          <p:grpSpPr>
            <a:xfrm>
              <a:off x="9451911" y="1184793"/>
              <a:ext cx="2740089" cy="2740089"/>
              <a:chOff x="8761445" y="2254898"/>
              <a:chExt cx="2740089" cy="2740089"/>
            </a:xfrm>
          </p:grpSpPr>
          <p:sp>
            <p:nvSpPr>
              <p:cNvPr id="6" name="Rectangle 5">
                <a:extLst>
                  <a:ext uri="{FF2B5EF4-FFF2-40B4-BE49-F238E27FC236}">
                    <a16:creationId xmlns:a16="http://schemas.microsoft.com/office/drawing/2014/main" id="{4AA4347C-658E-0808-333E-2FF4EE8DEB9A}"/>
                  </a:ext>
                </a:extLst>
              </p:cNvPr>
              <p:cNvSpPr/>
              <p:nvPr/>
            </p:nvSpPr>
            <p:spPr>
              <a:xfrm>
                <a:off x="9184268" y="2979843"/>
                <a:ext cx="1918179" cy="743747"/>
              </a:xfrm>
              <a:prstGeom prst="rect">
                <a:avLst/>
              </a:prstGeom>
            </p:spPr>
            <p:txBody>
              <a:bodyPr wrap="square">
                <a:spAutoFit/>
              </a:bodyPr>
              <a:lstStyle/>
              <a:p>
                <a:pPr algn="ctr">
                  <a:lnSpc>
                    <a:spcPct val="100000"/>
                  </a:lnSpc>
                </a:pPr>
                <a:r>
                  <a:rPr lang="en-GB" b="1" noProof="0" dirty="0">
                    <a:solidFill>
                      <a:srgbClr val="84BFA4"/>
                    </a:solidFill>
                  </a:rPr>
                  <a:t>Sites web d'inspiration</a:t>
                </a:r>
              </a:p>
            </p:txBody>
          </p:sp>
          <p:pic>
            <p:nvPicPr>
              <p:cNvPr id="8" name="Graphic 7" descr="Thought bubble outline">
                <a:extLst>
                  <a:ext uri="{FF2B5EF4-FFF2-40B4-BE49-F238E27FC236}">
                    <a16:creationId xmlns:a16="http://schemas.microsoft.com/office/drawing/2014/main" id="{2EFFBA36-D864-31BB-E54E-D16050784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1445" y="2254898"/>
                <a:ext cx="2740089" cy="2740089"/>
              </a:xfrm>
              <a:prstGeom prst="rect">
                <a:avLst/>
              </a:prstGeom>
            </p:spPr>
          </p:pic>
        </p:grpSp>
        <p:pic>
          <p:nvPicPr>
            <p:cNvPr id="3" name="Grafika 2" descr="Internet z wypełnieniem pełnym">
              <a:extLst>
                <a:ext uri="{FF2B5EF4-FFF2-40B4-BE49-F238E27FC236}">
                  <a16:creationId xmlns:a16="http://schemas.microsoft.com/office/drawing/2014/main" id="{F9972664-0F53-1E9D-B49C-9EAFF5072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0909" y="3433841"/>
              <a:ext cx="1373825" cy="1373825"/>
            </a:xfrm>
            <a:prstGeom prst="rect">
              <a:avLst/>
            </a:prstGeom>
          </p:spPr>
        </p:pic>
      </p:grpSp>
    </p:spTree>
    <p:extLst>
      <p:ext uri="{BB962C8B-B14F-4D97-AF65-F5344CB8AC3E}">
        <p14:creationId xmlns:p14="http://schemas.microsoft.com/office/powerpoint/2010/main" val="1350058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TROUVER L'INSPIRATION</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914399" y="1454978"/>
            <a:ext cx="7228573" cy="4750192"/>
          </a:xfrm>
        </p:spPr>
        <p:txBody>
          <a:bodyPr numCol="1"/>
          <a:lstStyle/>
          <a:p>
            <a:pPr>
              <a:buNone/>
            </a:pPr>
            <a:r>
              <a:rPr lang="en-GB" sz="1800" b="1" noProof="0" dirty="0"/>
              <a:t>Vous cherchez encore plus d'inspiration ? Jetez un coup d'œil à ces sites !</a:t>
            </a:r>
            <a:endParaRPr lang="en-GB" sz="1800" noProof="0" dirty="0"/>
          </a:p>
          <a:p>
            <a:pPr>
              <a:buNone/>
            </a:pPr>
            <a:r>
              <a:rPr lang="en-GB" sz="1800" noProof="0" dirty="0"/>
              <a:t>Voici d'autres endroits où trouver des idées, des conseils et des exemples de réussite dans le domaine des affaires :</a:t>
            </a:r>
          </a:p>
          <a:p>
            <a:pPr>
              <a:buNone/>
            </a:pPr>
            <a:endParaRPr lang="en-GB" sz="1800" noProof="0" dirty="0"/>
          </a:p>
          <a:p>
            <a:pPr marL="342900" indent="-342900">
              <a:buFont typeface="Wingdings" panose="05000000000000000000" pitchFamily="2" charset="2"/>
              <a:buChar char="Ø"/>
            </a:pPr>
            <a:r>
              <a:rPr lang="en-GB" sz="1800" b="1" noProof="0" dirty="0">
                <a:solidFill>
                  <a:srgbClr val="84BFA4"/>
                </a:solidFill>
                <a:hlinkClick r:id="rId2">
                  <a:extLst>
                    <a:ext uri="{A12FA001-AC4F-418D-AE19-62706E023703}">
                      <ahyp:hlinkClr xmlns:ahyp="http://schemas.microsoft.com/office/drawing/2018/hyperlinkcolor" val="tx"/>
                    </a:ext>
                  </a:extLst>
                </a:hlinkClick>
              </a:rPr>
              <a:t>Inspiration News &amp; Topics - Entrepreneur.com</a:t>
            </a:r>
            <a:br>
              <a:rPr lang="en-GB" sz="1800" noProof="0" dirty="0"/>
            </a:br>
            <a:r>
              <a:rPr lang="en-GB" sz="1800" noProof="0" dirty="0">
                <a:sym typeface="Wingdings" panose="05000000000000000000" pitchFamily="2" charset="2"/>
              </a:rPr>
              <a:t> </a:t>
            </a:r>
            <a:r>
              <a:rPr lang="en-GB" sz="1800" b="1" noProof="0" dirty="0"/>
              <a:t>Explorez des articles </a:t>
            </a:r>
            <a:r>
              <a:rPr lang="en-GB" sz="1800" noProof="0" dirty="0"/>
              <a:t>sur la création, la gestion et la croissance de votre entreprise - pleins de conseils pratiques et d'idées nouvelles.</a:t>
            </a:r>
          </a:p>
          <a:p>
            <a:pPr marL="342900" indent="-342900">
              <a:buFont typeface="Wingdings" panose="05000000000000000000" pitchFamily="2" charset="2"/>
              <a:buChar char="Ø"/>
            </a:pPr>
            <a:r>
              <a:rPr lang="en-GB" sz="1800" b="1" noProof="0" dirty="0">
                <a:solidFill>
                  <a:srgbClr val="84BFA4"/>
                </a:solidFill>
                <a:hlinkClick r:id="rId3">
                  <a:extLst>
                    <a:ext uri="{A12FA001-AC4F-418D-AE19-62706E023703}">
                      <ahyp:hlinkClr xmlns:ahyp="http://schemas.microsoft.com/office/drawing/2018/hyperlinkcolor" val="tx"/>
                    </a:ext>
                  </a:extLst>
                </a:hlinkClick>
              </a:rPr>
              <a:t>1 001 idées d'entreprises intelligentes - Inc.com</a:t>
            </a:r>
            <a:br>
              <a:rPr lang="en-GB" sz="1800" noProof="0" dirty="0"/>
            </a:br>
            <a:r>
              <a:rPr lang="en-GB" sz="1800" noProof="0" dirty="0">
                <a:sym typeface="Wingdings" panose="05000000000000000000" pitchFamily="2" charset="2"/>
              </a:rPr>
              <a:t> </a:t>
            </a:r>
            <a:r>
              <a:rPr lang="en-GB" sz="1800" b="1" noProof="0" dirty="0"/>
              <a:t>Parcourez cette énorme liste </a:t>
            </a:r>
            <a:r>
              <a:rPr lang="en-GB" sz="1800" noProof="0" dirty="0"/>
              <a:t>d'idées créatives - vous en trouverez peut-être une qui vous inspirera quelque chose de passionnant !</a:t>
            </a:r>
          </a:p>
          <a:p>
            <a:pPr marL="342900" indent="-342900">
              <a:buFont typeface="Wingdings" panose="05000000000000000000" pitchFamily="2" charset="2"/>
              <a:buChar char="Ø"/>
            </a:pPr>
            <a:r>
              <a:rPr lang="en-GB" sz="1800" b="1" noProof="0" dirty="0">
                <a:solidFill>
                  <a:srgbClr val="84BFA4"/>
                </a:solidFill>
                <a:hlinkClick r:id="rId4">
                  <a:extLst>
                    <a:ext uri="{A12FA001-AC4F-418D-AE19-62706E023703}">
                      <ahyp:hlinkClr xmlns:ahyp="http://schemas.microsoft.com/office/drawing/2018/hyperlinkcolor" val="tx"/>
                    </a:ext>
                  </a:extLst>
                </a:hlinkClick>
              </a:rPr>
              <a:t>Laboratoire d'idées commerciales</a:t>
            </a:r>
            <a:br>
              <a:rPr lang="en-GB" sz="1800" noProof="0" dirty="0"/>
            </a:br>
            <a:r>
              <a:rPr lang="en-GB" sz="1800" noProof="0" dirty="0">
                <a:sym typeface="Wingdings" panose="05000000000000000000" pitchFamily="2" charset="2"/>
              </a:rPr>
              <a:t> </a:t>
            </a:r>
            <a:r>
              <a:rPr lang="en-GB" sz="1800" b="1" noProof="0" dirty="0"/>
              <a:t>Découvrez des histoires de start-up </a:t>
            </a:r>
            <a:r>
              <a:rPr lang="en-GB" sz="1800" noProof="0" dirty="0"/>
              <a:t>et des concepts commerciaux créatifs d'entrepreneurs du monde entier. </a:t>
            </a:r>
          </a:p>
          <a:p>
            <a:endParaRPr lang="en-GB" sz="1800" noProof="0" dirty="0"/>
          </a:p>
          <a:p>
            <a:r>
              <a:rPr lang="en-GB" sz="1800" noProof="0" dirty="0"/>
              <a:t>Prenez votre temps, explorez et laissez-vous inspirer. Votre idée n'est peut-être qu'à un clic de là ! </a:t>
            </a:r>
          </a:p>
        </p:txBody>
      </p:sp>
      <p:grpSp>
        <p:nvGrpSpPr>
          <p:cNvPr id="2" name="Group 1">
            <a:extLst>
              <a:ext uri="{FF2B5EF4-FFF2-40B4-BE49-F238E27FC236}">
                <a16:creationId xmlns:a16="http://schemas.microsoft.com/office/drawing/2014/main" id="{F16A59A0-E6F9-2D8F-3CE0-DE8BAEAA34A6}"/>
              </a:ext>
            </a:extLst>
          </p:cNvPr>
          <p:cNvGrpSpPr/>
          <p:nvPr/>
        </p:nvGrpSpPr>
        <p:grpSpPr>
          <a:xfrm>
            <a:off x="8142972" y="-59782"/>
            <a:ext cx="4065723" cy="6359536"/>
            <a:chOff x="6660581" y="785664"/>
            <a:chExt cx="3742800" cy="5854425"/>
          </a:xfrm>
        </p:grpSpPr>
        <p:pic>
          <p:nvPicPr>
            <p:cNvPr id="8" name="Picture 7" descr="iPhone6_mockup_front_white.png">
              <a:extLst>
                <a:ext uri="{FF2B5EF4-FFF2-40B4-BE49-F238E27FC236}">
                  <a16:creationId xmlns:a16="http://schemas.microsoft.com/office/drawing/2014/main" id="{5D0F172C-E8DC-5FAE-5D62-497E3DAC0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81" y="785664"/>
              <a:ext cx="3742800" cy="5854425"/>
            </a:xfrm>
            <a:prstGeom prst="rect">
              <a:avLst/>
            </a:prstGeom>
          </p:spPr>
        </p:pic>
        <p:pic>
          <p:nvPicPr>
            <p:cNvPr id="9" name="Picture Placeholder 12">
              <a:hlinkClick r:id="rId6" invalidUrl="https://www.entrepreneur.com/t opic/inspiration"/>
              <a:extLst>
                <a:ext uri="{FF2B5EF4-FFF2-40B4-BE49-F238E27FC236}">
                  <a16:creationId xmlns:a16="http://schemas.microsoft.com/office/drawing/2014/main" id="{471E4A35-A371-25DC-981C-BED0B6C16227}"/>
                </a:ext>
              </a:extLst>
            </p:cNvPr>
            <p:cNvPicPr>
              <a:picLocks noChangeAspect="1"/>
            </p:cNvPicPr>
            <p:nvPr/>
          </p:nvPicPr>
          <p:blipFill>
            <a:blip r:embed="rId7">
              <a:extLst>
                <a:ext uri="{28A0092B-C50C-407E-A947-70E740481C1C}">
                  <a14:useLocalDpi xmlns:a14="http://schemas.microsoft.com/office/drawing/2010/main" val="0"/>
                </a:ext>
              </a:extLst>
            </a:blip>
            <a:srcRect t="1439" b="1439"/>
            <a:stretch>
              <a:fillRect/>
            </a:stretch>
          </p:blipFill>
          <p:spPr>
            <a:xfrm>
              <a:off x="7376130" y="1699319"/>
              <a:ext cx="2280200" cy="4050746"/>
            </a:xfrm>
            <a:prstGeom prst="rect">
              <a:avLst/>
            </a:prstGeom>
          </p:spPr>
        </p:pic>
      </p:grpSp>
    </p:spTree>
    <p:extLst>
      <p:ext uri="{BB962C8B-B14F-4D97-AF65-F5344CB8AC3E}">
        <p14:creationId xmlns:p14="http://schemas.microsoft.com/office/powerpoint/2010/main" val="166273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930544" y="1939514"/>
            <a:ext cx="700387" cy="340283"/>
          </a:xfrm>
        </p:spPr>
        <p:txBody>
          <a:bodyPr/>
          <a:lstStyle/>
          <a:p>
            <a:pPr algn="l"/>
            <a:r>
              <a:rPr lang="en-GB" noProof="0"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30934" y="3995134"/>
            <a:ext cx="10127240" cy="340283"/>
          </a:xfrm>
        </p:spPr>
        <p:txBody>
          <a:bodyPr/>
          <a:lstStyle/>
          <a:p>
            <a:pPr>
              <a:buNone/>
            </a:pPr>
            <a:endParaRPr lang="en-GB" sz="1800" b="1" dirty="0"/>
          </a:p>
          <a:p>
            <a:pPr>
              <a:buNone/>
            </a:pPr>
            <a:r>
              <a:rPr lang="en-GB" sz="1800" b="1" dirty="0"/>
              <a:t>Vous et vos atouts - </a:t>
            </a:r>
            <a:r>
              <a:rPr lang="en-GB" sz="1800" dirty="0"/>
              <a:t>Explorez qui vous êtes, vos origines culturelles, vos expériences de vie et les atouts uniques que vous apportez à l'entrepreneuriat alimentaire.</a:t>
            </a:r>
          </a:p>
          <a:p>
            <a:pPr>
              <a:buNone/>
            </a:pPr>
            <a:endParaRPr lang="en-GB" sz="100" dirty="0"/>
          </a:p>
          <a:p>
            <a:pPr>
              <a:buNone/>
            </a:pPr>
            <a:r>
              <a:rPr lang="en-GB" sz="1800" b="1" dirty="0"/>
              <a:t>Utiliser votre passion et votre histoire - </a:t>
            </a:r>
            <a:r>
              <a:rPr lang="en-GB" sz="1800" dirty="0"/>
              <a:t>Laissez-vous inspirer par des études de cas réels et réfléchissez à la manière dont votre histoire, vos intérêts et vos passions peuvent façonner votre entreprise.</a:t>
            </a:r>
          </a:p>
          <a:p>
            <a:pPr>
              <a:buNone/>
            </a:pPr>
            <a:r>
              <a:rPr lang="en-GB" sz="1800" b="1" dirty="0" err="1"/>
              <a:t>Comprendre</a:t>
            </a:r>
            <a:r>
              <a:rPr lang="en-GB" sz="1800" b="1" dirty="0"/>
              <a:t> l'esprit d'entreprise - </a:t>
            </a:r>
            <a:r>
              <a:rPr lang="en-GB" sz="1800" dirty="0"/>
              <a:t>Apprenez ce que signifie réellement l'esprit d'entreprise, ce qu'il faut faire et comment développer la confiance, l'objectif et la résilience par le biais de l'entreprise.</a:t>
            </a:r>
          </a:p>
          <a:p>
            <a:pPr>
              <a:buNone/>
            </a:pPr>
            <a:r>
              <a:rPr lang="en-GB" sz="1800" b="1" dirty="0"/>
              <a:t>Explorer des idées d'entreprises alimentaires - </a:t>
            </a:r>
            <a:r>
              <a:rPr lang="en-GB" sz="1800" dirty="0"/>
              <a:t>Commencez à générer des idées d'entreprises alimentaires qui sont réalistes et qui reflètent vos compétences, les besoins de la communauté et vos expériences quotidiennes en matière d'alimentation.</a:t>
            </a:r>
          </a:p>
          <a:p>
            <a:pPr>
              <a:buNone/>
            </a:pPr>
            <a:r>
              <a:rPr lang="en-GB" sz="1800" b="1" dirty="0"/>
              <a:t>Quel type d'entreprise alimentaire devrais-je créer ? </a:t>
            </a:r>
            <a:r>
              <a:rPr lang="en-GB" sz="1800" dirty="0"/>
              <a:t>Explorez les tendances et imaginez les prochaines étapes de votre aventure. </a:t>
            </a:r>
          </a:p>
          <a:p>
            <a:endParaRPr lang="en-GB" sz="1800" dirty="0"/>
          </a:p>
          <a:p>
            <a:endParaRPr lang="en-GB" sz="1800" dirty="0"/>
          </a:p>
          <a:p>
            <a:endParaRPr lang="en-GB" sz="1800" dirty="0"/>
          </a:p>
          <a:p>
            <a:pPr>
              <a:tabLst>
                <a:tab pos="8577263" algn="l"/>
              </a:tabLst>
            </a:pPr>
            <a:r>
              <a:rPr lang="en-GB" sz="1800" b="0" i="0" noProof="0" dirty="0">
                <a:solidFill>
                  <a:srgbClr val="382B1B"/>
                </a:solidFill>
                <a:effectLst/>
              </a:rPr>
              <a:t>	</a:t>
            </a:r>
            <a:endParaRPr lang="en-GB" sz="1800" noProof="0"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930545" y="2727145"/>
            <a:ext cx="700387" cy="340283"/>
          </a:xfrm>
        </p:spPr>
        <p:txBody>
          <a:bodyPr/>
          <a:lstStyle/>
          <a:p>
            <a:pPr algn="l"/>
            <a:r>
              <a:rPr lang="en-GB" noProof="0" dirty="0"/>
              <a:t>02</a:t>
            </a:r>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930547" y="3964878"/>
            <a:ext cx="700387" cy="340283"/>
          </a:xfrm>
        </p:spPr>
        <p:txBody>
          <a:bodyPr/>
          <a:lstStyle/>
          <a:p>
            <a:pPr algn="l"/>
            <a:r>
              <a:rPr lang="en-GB" noProof="0"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9526" y="2900460"/>
            <a:ext cx="9829736" cy="335595"/>
          </a:xfrm>
        </p:spPr>
        <p:txBody>
          <a:bodyPr/>
          <a:lstStyle/>
          <a:p>
            <a:pPr>
              <a:tabLst>
                <a:tab pos="8577263" algn="l"/>
              </a:tabLst>
            </a:pPr>
            <a:r>
              <a:rPr lang="en-GB" sz="2400" b="0" i="0" noProof="0" dirty="0">
                <a:solidFill>
                  <a:srgbClr val="382B1B"/>
                </a:solidFill>
                <a:effectLst/>
              </a:rPr>
              <a:t>	</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a:xfrm>
            <a:off x="103517" y="428867"/>
            <a:ext cx="3726881" cy="720752"/>
          </a:xfrm>
        </p:spPr>
        <p:txBody>
          <a:bodyPr/>
          <a:lstStyle/>
          <a:p>
            <a:r>
              <a:rPr lang="en-GB" noProof="0" dirty="0"/>
              <a:t>Table des matières</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930546" y="3324709"/>
            <a:ext cx="700387" cy="340283"/>
          </a:xfrm>
        </p:spPr>
        <p:txBody>
          <a:bodyPr/>
          <a:lstStyle/>
          <a:p>
            <a:pPr algn="l"/>
            <a:r>
              <a:rPr lang="en-GB" noProof="0" dirty="0"/>
              <a:t>03</a:t>
            </a: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930547" y="4774722"/>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noProof="0" dirty="0"/>
              <a:t>05</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729526" y="3818466"/>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endParaRPr lang="en-GB" noProof="0" dirty="0"/>
          </a:p>
        </p:txBody>
      </p:sp>
    </p:spTree>
    <p:extLst>
      <p:ext uri="{BB962C8B-B14F-4D97-AF65-F5344CB8AC3E}">
        <p14:creationId xmlns:p14="http://schemas.microsoft.com/office/powerpoint/2010/main" val="1924337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5044965" y="331048"/>
            <a:ext cx="6821065" cy="720752"/>
          </a:xfrm>
        </p:spPr>
        <p:txBody>
          <a:bodyPr/>
          <a:lstStyle/>
          <a:p>
            <a:pPr algn="r"/>
            <a:r>
              <a:rPr lang="en-GB" sz="3200" noProof="0" dirty="0"/>
              <a:t>GÉNÉRATION D'IDÉES COMMERCIALES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90194" y="1131880"/>
            <a:ext cx="7149409" cy="5203162"/>
          </a:xfrm>
        </p:spPr>
        <p:txBody>
          <a:bodyPr numCol="1"/>
          <a:lstStyle/>
          <a:p>
            <a:pPr>
              <a:buNone/>
            </a:pPr>
            <a:r>
              <a:rPr lang="en-GB" sz="1900" b="1" noProof="0" dirty="0">
                <a:solidFill>
                  <a:srgbClr val="84BFA4"/>
                </a:solidFill>
              </a:rPr>
              <a:t>Apportez un peu de votre culture à votre nouvelle communauté</a:t>
            </a:r>
            <a:endParaRPr lang="en-GB" sz="1900" noProof="0" dirty="0">
              <a:solidFill>
                <a:srgbClr val="84BFA4"/>
              </a:solidFill>
            </a:endParaRPr>
          </a:p>
          <a:p>
            <a:pPr>
              <a:buNone/>
            </a:pPr>
            <a:endParaRPr lang="en-GB" sz="1900" noProof="0" dirty="0"/>
          </a:p>
          <a:p>
            <a:pPr>
              <a:buNone/>
            </a:pPr>
            <a:r>
              <a:rPr lang="en-GB" sz="1900" noProof="0" dirty="0"/>
              <a:t>Vos traditions alimentaires sont puissantes : elles sont porteuses de souvenirs, de sens et d'un potentiel de création d'entreprise.</a:t>
            </a:r>
          </a:p>
          <a:p>
            <a:pPr>
              <a:buNone/>
            </a:pPr>
            <a:endParaRPr lang="en-GB" sz="1900" dirty="0"/>
          </a:p>
          <a:p>
            <a:pPr>
              <a:buNone/>
            </a:pPr>
            <a:r>
              <a:rPr lang="en-GB" sz="1900" noProof="0" dirty="0"/>
              <a:t>Pensez aux pains, aux épices, aux en-cas, à la cuisine de rue, aux repas maison ou aux plats de fête de votre pays ou de votre région.</a:t>
            </a:r>
          </a:p>
          <a:p>
            <a:pPr>
              <a:buNone/>
            </a:pPr>
            <a:r>
              <a:rPr lang="en-GB" sz="1900" noProof="0" dirty="0"/>
              <a:t>Pourriez-vous adapter ou "recycler" une idée culinaire de votre culture et la partager avec les habitants de votre région ?</a:t>
            </a:r>
          </a:p>
          <a:p>
            <a:pPr>
              <a:buNone/>
            </a:pPr>
            <a:endParaRPr lang="en-GB" sz="1900" dirty="0"/>
          </a:p>
          <a:p>
            <a:pPr marL="342900" indent="-342900">
              <a:buFont typeface="Arial" panose="020B0604020202020204" pitchFamily="34" charset="0"/>
              <a:buChar char="•"/>
            </a:pPr>
            <a:r>
              <a:rPr lang="en-GB" sz="1900" noProof="0" dirty="0"/>
              <a:t>Il n'est pas nécessaire d'inventer quelque chose de complètement nouveau</a:t>
            </a:r>
          </a:p>
          <a:p>
            <a:pPr marL="342900" indent="-342900">
              <a:buFont typeface="Arial" panose="020B0604020202020204" pitchFamily="34" charset="0"/>
              <a:buChar char="•"/>
            </a:pPr>
            <a:r>
              <a:rPr lang="en-GB" sz="1900" noProof="0" dirty="0"/>
              <a:t> Vous pouvez partir d'un plat ou d'un produit alimentaire que vous connaissez et aimez déjà.</a:t>
            </a:r>
          </a:p>
          <a:p>
            <a:pPr marL="342900" indent="-342900">
              <a:buFont typeface="Arial" panose="020B0604020202020204" pitchFamily="34" charset="0"/>
              <a:buChar char="•"/>
            </a:pPr>
            <a:r>
              <a:rPr lang="en-GB" sz="1900" noProof="0" dirty="0"/>
              <a:t>Vous pouvez l'améliorer, lui donner une touche personnelle ou l'adapter aux goûts ou aux ingrédients locaux.</a:t>
            </a:r>
          </a:p>
          <a:p>
            <a:pPr marL="342900" indent="-342900">
              <a:buFont typeface="Arial" panose="020B0604020202020204" pitchFamily="34" charset="0"/>
              <a:buChar char="•"/>
            </a:pPr>
            <a:r>
              <a:rPr lang="en-GB" sz="1900" noProof="0" dirty="0"/>
              <a:t>Vous pouvez combiner votre patrimoine alimentaire avec votre nouvel environnement pour créer quelque chose de significatif.</a:t>
            </a:r>
          </a:p>
        </p:txBody>
      </p:sp>
      <p:pic>
        <p:nvPicPr>
          <p:cNvPr id="3" name="Obraz 2">
            <a:extLst>
              <a:ext uri="{FF2B5EF4-FFF2-40B4-BE49-F238E27FC236}">
                <a16:creationId xmlns:a16="http://schemas.microsoft.com/office/drawing/2014/main" id="{C68A8CE9-F353-33EB-C962-726224D65B30}"/>
              </a:ext>
            </a:extLst>
          </p:cNvPr>
          <p:cNvPicPr>
            <a:picLocks noChangeAspect="1"/>
          </p:cNvPicPr>
          <p:nvPr/>
        </p:nvPicPr>
        <p:blipFill>
          <a:blip r:embed="rId2"/>
          <a:stretch>
            <a:fillRect/>
          </a:stretch>
        </p:blipFill>
        <p:spPr>
          <a:xfrm>
            <a:off x="0" y="0"/>
            <a:ext cx="4572615" cy="6858000"/>
          </a:xfrm>
          <a:prstGeom prst="rect">
            <a:avLst/>
          </a:prstGeom>
        </p:spPr>
      </p:pic>
    </p:spTree>
    <p:extLst>
      <p:ext uri="{BB962C8B-B14F-4D97-AF65-F5344CB8AC3E}">
        <p14:creationId xmlns:p14="http://schemas.microsoft.com/office/powerpoint/2010/main" val="79502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ACTIVITÉ DE RECYCLAGE DES ENTREPRISES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51412" y="1748025"/>
            <a:ext cx="7724036" cy="4200388"/>
          </a:xfrm>
        </p:spPr>
        <p:txBody>
          <a:bodyPr numCol="1"/>
          <a:lstStyle/>
          <a:p>
            <a:pPr>
              <a:buNone/>
            </a:pPr>
            <a:r>
              <a:rPr lang="en-GB" sz="1900" i="1" noProof="0" dirty="0"/>
              <a:t>Prenons le temps d'explorer des histoires inspirantes !</a:t>
            </a:r>
            <a:br>
              <a:rPr lang="en-GB" sz="1900" i="1" noProof="0" dirty="0"/>
            </a:br>
            <a:r>
              <a:rPr lang="en-GB" sz="1900" noProof="0" dirty="0">
                <a:sym typeface="Wingdings" panose="05000000000000000000" pitchFamily="2" charset="2"/>
              </a:rPr>
              <a:t> </a:t>
            </a:r>
            <a:r>
              <a:rPr lang="en-GB" sz="1900" noProof="0" dirty="0"/>
              <a:t>Recherchez en ligne des entrepreneurs qui ont créé des entreprises alimentaires intéressantes dans d'autres pays. </a:t>
            </a:r>
          </a:p>
          <a:p>
            <a:pPr>
              <a:buNone/>
            </a:pPr>
            <a:endParaRPr lang="en-GB" sz="1900" noProof="0" dirty="0"/>
          </a:p>
          <a:p>
            <a:pPr>
              <a:buNone/>
            </a:pPr>
            <a:r>
              <a:rPr lang="en-GB" sz="1900" noProof="0" dirty="0"/>
              <a:t>Au fur et à mesure que vous lisez leur parcours, posez-vous des questions :</a:t>
            </a:r>
          </a:p>
          <a:p>
            <a:pPr marL="342900" indent="-342900">
              <a:buFont typeface="Arial" panose="020B0604020202020204" pitchFamily="34" charset="0"/>
              <a:buChar char="•"/>
            </a:pPr>
            <a:r>
              <a:rPr lang="en-GB" sz="1900" b="1" noProof="0" dirty="0"/>
              <a:t>À quel besoin alimentaire répondent-ils pour leur communauté ?</a:t>
            </a:r>
            <a:endParaRPr lang="en-GB" sz="1900" noProof="0" dirty="0"/>
          </a:p>
          <a:p>
            <a:pPr marL="342900" indent="-342900">
              <a:buFont typeface="Arial" panose="020B0604020202020204" pitchFamily="34" charset="0"/>
              <a:buChar char="•"/>
            </a:pPr>
            <a:r>
              <a:rPr lang="en-GB" sz="1900" b="1" noProof="0" dirty="0"/>
              <a:t>Les habitants de ma nouvelle communauté apprécieraient-ils également ce type d'activité ?</a:t>
            </a:r>
            <a:endParaRPr lang="en-GB" sz="1900" noProof="0" dirty="0"/>
          </a:p>
          <a:p>
            <a:pPr marL="342900" indent="-342900">
              <a:buFont typeface="Arial" panose="020B0604020202020204" pitchFamily="34" charset="0"/>
              <a:buChar char="•"/>
            </a:pPr>
            <a:r>
              <a:rPr lang="en-GB" sz="1900" b="1" noProof="0" dirty="0"/>
              <a:t>Pourrais-je apporter une idée similaire ici - avec ma propre touche culturelle ?</a:t>
            </a:r>
            <a:br>
              <a:rPr lang="en-GB" sz="1900" noProof="0" dirty="0"/>
            </a:br>
            <a:endParaRPr lang="en-GB" sz="1900" noProof="0" dirty="0"/>
          </a:p>
          <a:p>
            <a:pPr>
              <a:buNone/>
            </a:pPr>
            <a:r>
              <a:rPr lang="en-GB" sz="1900" b="1" noProof="0" dirty="0"/>
              <a:t>N'oubliez pas :</a:t>
            </a:r>
            <a:br>
              <a:rPr lang="en-GB" sz="1900" noProof="0" dirty="0"/>
            </a:br>
            <a:r>
              <a:rPr lang="en-GB" sz="1900" noProof="0" dirty="0"/>
              <a:t>Votre expérience unique et votre amour de la nourriture peuvent apporter quelque chose de beau et de nécessaire à votre communauté. Faites confiance à votre instinct - vous êtes en train de construire quelque chose de spécial ! </a:t>
            </a:r>
          </a:p>
        </p:txBody>
      </p:sp>
      <p:sp>
        <p:nvSpPr>
          <p:cNvPr id="3" name="Text Placeholder 5">
            <a:extLst>
              <a:ext uri="{FF2B5EF4-FFF2-40B4-BE49-F238E27FC236}">
                <a16:creationId xmlns:a16="http://schemas.microsoft.com/office/drawing/2014/main" id="{681A0776-2DC1-14C3-0618-7CB0EC8D718C}"/>
              </a:ext>
            </a:extLst>
          </p:cNvPr>
          <p:cNvSpPr txBox="1">
            <a:spLocks/>
          </p:cNvSpPr>
          <p:nvPr/>
        </p:nvSpPr>
        <p:spPr>
          <a:xfrm>
            <a:off x="8971119" y="2275138"/>
            <a:ext cx="2494493" cy="34926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040"/>
              </a:lnSpc>
              <a:spcBef>
                <a:spcPts val="0"/>
              </a:spcBef>
            </a:pPr>
            <a:r>
              <a:rPr lang="en-GB" sz="2800" b="1" i="1" noProof="0" dirty="0">
                <a:solidFill>
                  <a:srgbClr val="84BFA4"/>
                </a:solidFill>
              </a:rPr>
              <a:t>Si vous trouvez une idée d'entreprise qui vous semble excitante ou significative, notez-la sur la diapositive suivante !</a:t>
            </a:r>
          </a:p>
        </p:txBody>
      </p:sp>
      <p:sp>
        <p:nvSpPr>
          <p:cNvPr id="5" name="TextBox 4">
            <a:extLst>
              <a:ext uri="{FF2B5EF4-FFF2-40B4-BE49-F238E27FC236}">
                <a16:creationId xmlns:a16="http://schemas.microsoft.com/office/drawing/2014/main" id="{E80959AB-FF4B-5000-5592-0D4B3A217C83}"/>
              </a:ext>
            </a:extLst>
          </p:cNvPr>
          <p:cNvSpPr txBox="1"/>
          <p:nvPr/>
        </p:nvSpPr>
        <p:spPr>
          <a:xfrm>
            <a:off x="726947" y="1027273"/>
            <a:ext cx="6174363" cy="523220"/>
          </a:xfrm>
          <a:prstGeom prst="rect">
            <a:avLst/>
          </a:prstGeom>
          <a:solidFill>
            <a:srgbClr val="B6D1E1"/>
          </a:solidFill>
        </p:spPr>
        <p:txBody>
          <a:bodyPr wrap="square">
            <a:spAutoFit/>
          </a:bodyPr>
          <a:lstStyle/>
          <a:p>
            <a:pPr algn="ctr"/>
            <a:r>
              <a:rPr lang="en-GB" sz="2800" b="1" noProof="0" dirty="0">
                <a:solidFill>
                  <a:schemeClr val="bg1"/>
                </a:solidFill>
              </a:rPr>
              <a:t>Remue-méninges sur votre idée d'entreprise alimentaire</a:t>
            </a:r>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8723283" y="2275138"/>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48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ACTIVITÉ DE RECYCLAGE DES ENTREPRISES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86384" y="2226924"/>
            <a:ext cx="5193792" cy="994978"/>
          </a:xfrm>
        </p:spPr>
        <p:txBody>
          <a:bodyPr numCol="1"/>
          <a:lstStyle/>
          <a:p>
            <a:r>
              <a:rPr lang="en-GB" noProof="0" dirty="0"/>
              <a:t>Lorsque vous rencontrez une entreprise ou une idée qui vous semble intéressante et à fort potentiel, notez les éléments suivants</a:t>
            </a:r>
          </a:p>
          <a:p>
            <a:endParaRPr lang="en-GB" noProof="0" dirty="0"/>
          </a:p>
        </p:txBody>
      </p:sp>
      <p:cxnSp>
        <p:nvCxnSpPr>
          <p:cNvPr id="6" name="Straight Connector 5">
            <a:extLst>
              <a:ext uri="{FF2B5EF4-FFF2-40B4-BE49-F238E27FC236}">
                <a16:creationId xmlns:a16="http://schemas.microsoft.com/office/drawing/2014/main" id="{7FFE62AA-EE2A-172D-F37F-D9FF53B52F6C}"/>
              </a:ext>
            </a:extLst>
          </p:cNvPr>
          <p:cNvCxnSpPr>
            <a:cxnSpLocks/>
          </p:cNvCxnSpPr>
          <p:nvPr/>
        </p:nvCxnSpPr>
        <p:spPr>
          <a:xfrm>
            <a:off x="6197924" y="1902286"/>
            <a:ext cx="0" cy="349267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1">
            <a:extLst>
              <a:ext uri="{FF2B5EF4-FFF2-40B4-BE49-F238E27FC236}">
                <a16:creationId xmlns:a16="http://schemas.microsoft.com/office/drawing/2014/main" id="{1311CAD4-FA24-ECFF-AFE5-2480ED7B8E63}"/>
              </a:ext>
            </a:extLst>
          </p:cNvPr>
          <p:cNvSpPr txBox="1">
            <a:spLocks/>
          </p:cNvSpPr>
          <p:nvPr/>
        </p:nvSpPr>
        <p:spPr>
          <a:xfrm>
            <a:off x="420416" y="3636099"/>
            <a:ext cx="5578048" cy="15357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200" noProof="0" dirty="0">
                <a:solidFill>
                  <a:srgbClr val="382B1B"/>
                </a:solidFill>
              </a:rPr>
              <a:t>Nom de l'entreprise : ......................................</a:t>
            </a:r>
          </a:p>
          <a:p>
            <a:r>
              <a:rPr lang="en-GB" sz="2200" noProof="0" dirty="0">
                <a:solidFill>
                  <a:srgbClr val="382B1B"/>
                </a:solidFill>
              </a:rPr>
              <a:t>Localisation : .....................................................</a:t>
            </a:r>
          </a:p>
          <a:p>
            <a:r>
              <a:rPr lang="en-GB" sz="2200" noProof="0" dirty="0">
                <a:solidFill>
                  <a:srgbClr val="382B1B"/>
                </a:solidFill>
              </a:rPr>
              <a:t>Site web : .....................................................</a:t>
            </a:r>
          </a:p>
          <a:p>
            <a:endParaRPr lang="en-GB" sz="2200" noProof="0" dirty="0">
              <a:solidFill>
                <a:srgbClr val="382B1B"/>
              </a:solidFill>
            </a:endParaRPr>
          </a:p>
          <a:p>
            <a:endParaRPr lang="en-GB" sz="2200" noProof="0" dirty="0">
              <a:solidFill>
                <a:srgbClr val="382B1B"/>
              </a:solidFill>
            </a:endParaRPr>
          </a:p>
        </p:txBody>
      </p:sp>
      <p:sp>
        <p:nvSpPr>
          <p:cNvPr id="4" name="Text Placeholder 11">
            <a:extLst>
              <a:ext uri="{FF2B5EF4-FFF2-40B4-BE49-F238E27FC236}">
                <a16:creationId xmlns:a16="http://schemas.microsoft.com/office/drawing/2014/main" id="{CE8F120C-4B4D-DFDF-A4F7-E0FE89F46B83}"/>
              </a:ext>
            </a:extLst>
          </p:cNvPr>
          <p:cNvSpPr txBox="1">
            <a:spLocks/>
          </p:cNvSpPr>
          <p:nvPr/>
        </p:nvSpPr>
        <p:spPr>
          <a:xfrm>
            <a:off x="6722981" y="2328651"/>
            <a:ext cx="4633867" cy="22006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a:pPr>
            <a:r>
              <a:rPr lang="en-GB" sz="2200" noProof="0" dirty="0">
                <a:solidFill>
                  <a:srgbClr val="382B1B"/>
                </a:solidFill>
              </a:rPr>
              <a:t>Quels produits alimentaires ou services vendent-ils ?</a:t>
            </a:r>
          </a:p>
          <a:p>
            <a:pPr marL="457200" indent="-457200">
              <a:buClr>
                <a:srgbClr val="B6D1E1"/>
              </a:buClr>
              <a:buFont typeface="+mj-lt"/>
              <a:buAutoNum type="arabicPeriod"/>
            </a:pPr>
            <a:r>
              <a:rPr lang="en-GB" sz="2200" noProof="0" dirty="0">
                <a:solidFill>
                  <a:srgbClr val="382B1B"/>
                </a:solidFill>
              </a:rPr>
              <a:t>Comment pourrais-je améliorer ce qu'ils font ? </a:t>
            </a:r>
          </a:p>
          <a:p>
            <a:pPr marL="457200" indent="-457200">
              <a:buClr>
                <a:srgbClr val="B6D1E1"/>
              </a:buClr>
              <a:buFont typeface="+mj-lt"/>
              <a:buAutoNum type="arabicPeriod"/>
            </a:pPr>
            <a:r>
              <a:rPr lang="en-GB" sz="2200" noProof="0" dirty="0">
                <a:solidFill>
                  <a:srgbClr val="382B1B"/>
                </a:solidFill>
              </a:rPr>
              <a:t>Qui, dans ma communauté ou mon lieu de résidence, serait mon marché cible ?</a:t>
            </a:r>
          </a:p>
          <a:p>
            <a:pPr marL="457200" indent="-457200">
              <a:buClr>
                <a:srgbClr val="B6D1E1"/>
              </a:buClr>
              <a:buFont typeface="+mj-lt"/>
              <a:buAutoNum type="arabicPeriod"/>
            </a:pPr>
            <a:endParaRPr lang="en-GB" sz="2200" noProof="0" dirty="0">
              <a:solidFill>
                <a:srgbClr val="382B1B"/>
              </a:solidFill>
            </a:endParaRPr>
          </a:p>
          <a:p>
            <a:pPr marL="457200" indent="-457200">
              <a:buClr>
                <a:srgbClr val="B6D1E1"/>
              </a:buClr>
              <a:buFont typeface="+mj-lt"/>
              <a:buAutoNum type="arabicPeriod"/>
            </a:pPr>
            <a:endParaRPr lang="en-GB" sz="2200" noProof="0" dirty="0">
              <a:solidFill>
                <a:srgbClr val="382B1B"/>
              </a:solidFill>
            </a:endParaRPr>
          </a:p>
        </p:txBody>
      </p:sp>
      <p:sp>
        <p:nvSpPr>
          <p:cNvPr id="8" name="Text Placeholder 3">
            <a:extLst>
              <a:ext uri="{FF2B5EF4-FFF2-40B4-BE49-F238E27FC236}">
                <a16:creationId xmlns:a16="http://schemas.microsoft.com/office/drawing/2014/main" id="{57AF8ABB-8A9D-A797-FF05-E2A76F1B9FA0}"/>
              </a:ext>
            </a:extLst>
          </p:cNvPr>
          <p:cNvSpPr txBox="1">
            <a:spLocks/>
          </p:cNvSpPr>
          <p:nvPr/>
        </p:nvSpPr>
        <p:spPr>
          <a:xfrm>
            <a:off x="1727204" y="5592915"/>
            <a:ext cx="9576385" cy="72075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rgbClr val="00384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GB" sz="2200" b="1" i="0" noProof="0" dirty="0">
                <a:solidFill>
                  <a:srgbClr val="84BFA4"/>
                </a:solidFill>
                <a:sym typeface="Wingdings" panose="05000000000000000000" pitchFamily="2" charset="2"/>
              </a:rPr>
              <a:t> </a:t>
            </a:r>
            <a:r>
              <a:rPr lang="en-GB" sz="2200" b="1" i="0" noProof="0" dirty="0">
                <a:solidFill>
                  <a:srgbClr val="84BFA4"/>
                </a:solidFill>
                <a:hlinkClick r:id="rId2">
                  <a:extLst>
                    <a:ext uri="{A12FA001-AC4F-418D-AE19-62706E023703}">
                      <ahyp:hlinkClr xmlns:ahyp="http://schemas.microsoft.com/office/drawing/2018/hyperlinkcolor" val="tx"/>
                    </a:ext>
                  </a:extLst>
                </a:hlinkClick>
              </a:rPr>
              <a:t>Lisez cet article inspirant </a:t>
            </a:r>
            <a:r>
              <a:rPr lang="en-GB" sz="2200" i="0" noProof="0" dirty="0"/>
              <a:t>et découvrez comment de simples idées sont devenues des voyages d'affaires extraordinaires ! </a:t>
            </a:r>
            <a:endParaRPr lang="en-GB" sz="2200" b="1" i="0" noProof="0" dirty="0">
              <a:solidFill>
                <a:srgbClr val="382B1B"/>
              </a:solidFill>
            </a:endParaRPr>
          </a:p>
        </p:txBody>
      </p:sp>
      <p:pic>
        <p:nvPicPr>
          <p:cNvPr id="3" name="Grafika 2" descr="Gazeta z wypełnieniem pełnym">
            <a:extLst>
              <a:ext uri="{FF2B5EF4-FFF2-40B4-BE49-F238E27FC236}">
                <a16:creationId xmlns:a16="http://schemas.microsoft.com/office/drawing/2014/main" id="{AAC66536-61A8-A567-ECF6-BE27B7BE0A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412" y="5496091"/>
            <a:ext cx="914400" cy="914400"/>
          </a:xfrm>
          <a:prstGeom prst="rect">
            <a:avLst/>
          </a:prstGeom>
        </p:spPr>
      </p:pic>
    </p:spTree>
    <p:extLst>
      <p:ext uri="{BB962C8B-B14F-4D97-AF65-F5344CB8AC3E}">
        <p14:creationId xmlns:p14="http://schemas.microsoft.com/office/powerpoint/2010/main" val="1476879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noProof="0" dirty="0"/>
              <a:t>DÉVELOPPER VOTRE IDÉE D'ENTREPRISE</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237422" y="1282396"/>
            <a:ext cx="6402723" cy="5073011"/>
          </a:xfrm>
        </p:spPr>
        <p:txBody>
          <a:bodyPr numCol="1"/>
          <a:lstStyle/>
          <a:p>
            <a:pPr>
              <a:buNone/>
            </a:pPr>
            <a:r>
              <a:rPr lang="en-GB" sz="2000" b="1" noProof="0" dirty="0">
                <a:solidFill>
                  <a:srgbClr val="84BFA4"/>
                </a:solidFill>
              </a:rPr>
              <a:t>Demandez autour de vous - les bonnes idées naissent de la conversation</a:t>
            </a:r>
          </a:p>
          <a:p>
            <a:pPr>
              <a:buNone/>
            </a:pPr>
            <a:endParaRPr lang="en-GB" sz="2000" noProof="0" dirty="0">
              <a:solidFill>
                <a:srgbClr val="84BFA4"/>
              </a:solidFill>
            </a:endParaRPr>
          </a:p>
          <a:p>
            <a:pPr>
              <a:buNone/>
            </a:pPr>
            <a:r>
              <a:rPr lang="en-GB" sz="2000" noProof="0" dirty="0"/>
              <a:t>Vous n'êtes pas obligé de trouver toutes les idées par vous-même. Souvent, les meilleures idées sont trouvées lorsque l'on parle aux autres et que l'on écoute vraiment.</a:t>
            </a:r>
          </a:p>
          <a:p>
            <a:pPr>
              <a:buNone/>
            </a:pPr>
            <a:endParaRPr lang="en-GB" sz="2000" noProof="0" dirty="0"/>
          </a:p>
          <a:p>
            <a:pPr>
              <a:buNone/>
            </a:pPr>
            <a:r>
              <a:rPr lang="en-GB" sz="2000" b="1" noProof="0" dirty="0"/>
              <a:t>Le brainstorming </a:t>
            </a:r>
            <a:r>
              <a:rPr lang="en-GB" sz="2000" noProof="0" dirty="0"/>
              <a:t>est un moyen efficace de découvrir de nouvelles possibilités. Si vous ne savez pas par où commencer, essayez de faire appel à votre entourage :</a:t>
            </a:r>
          </a:p>
          <a:p>
            <a:pPr>
              <a:buFont typeface="Arial" panose="020B0604020202020204" pitchFamily="34" charset="0"/>
              <a:buChar char="•"/>
            </a:pPr>
            <a:endParaRPr lang="en-GB" sz="2000" noProof="0" dirty="0"/>
          </a:p>
          <a:p>
            <a:pPr marL="342900" indent="-342900">
              <a:buFont typeface="Wingdings" panose="05000000000000000000" pitchFamily="2" charset="2"/>
              <a:buChar char="Ø"/>
            </a:pPr>
            <a:r>
              <a:rPr lang="en-GB" sz="2000" b="1" noProof="0" dirty="0"/>
              <a:t>Demandez à votre famille et à vos amis </a:t>
            </a:r>
            <a:r>
              <a:rPr lang="en-GB" sz="2000" b="1" dirty="0"/>
              <a:t>- </a:t>
            </a:r>
            <a:r>
              <a:rPr lang="en-GB" sz="2000" noProof="0" dirty="0"/>
              <a:t>Quel type de nourriture vous manque ?</a:t>
            </a:r>
          </a:p>
          <a:p>
            <a:pPr marL="342900" indent="-342900">
              <a:buFont typeface="Wingdings" panose="05000000000000000000" pitchFamily="2" charset="2"/>
              <a:buChar char="Ø"/>
            </a:pPr>
            <a:r>
              <a:rPr lang="en-GB" sz="2000" b="1" noProof="0" dirty="0"/>
              <a:t>Écoutez attentivement </a:t>
            </a:r>
            <a:r>
              <a:rPr lang="en-GB" sz="2000" noProof="0" dirty="0"/>
              <a:t>les besoins et les souhaits de votre communauté. Quels sont les aliments dont les gens parlent avec amour ou nostalgie ?</a:t>
            </a:r>
          </a:p>
          <a:p>
            <a:pPr marL="342900" indent="-342900">
              <a:buFont typeface="Wingdings" panose="05000000000000000000" pitchFamily="2" charset="2"/>
              <a:buChar char="Ø"/>
            </a:pPr>
            <a:r>
              <a:rPr lang="en-GB" sz="2000" b="1" noProof="0" dirty="0"/>
              <a:t>Restez ouvert et curieux !</a:t>
            </a:r>
            <a:r>
              <a:rPr lang="en-GB" sz="2000" noProof="0" dirty="0"/>
              <a:t> De simples conversations peuvent déboucher sur une idée forte.</a:t>
            </a:r>
          </a:p>
        </p:txBody>
      </p:sp>
      <p:pic>
        <p:nvPicPr>
          <p:cNvPr id="3" name="Obraz 2" descr="Obraz zawierający osoba, ubrania, Ludzka twarz, kobieta&#10;&#10;Zawartość wygenerowana przez sztuczną inteligencję może być niepoprawna.">
            <a:extLst>
              <a:ext uri="{FF2B5EF4-FFF2-40B4-BE49-F238E27FC236}">
                <a16:creationId xmlns:a16="http://schemas.microsoft.com/office/drawing/2014/main" id="{E64C392C-CD02-9B14-F34D-6B73536C3F9B}"/>
              </a:ext>
            </a:extLst>
          </p:cNvPr>
          <p:cNvPicPr>
            <a:picLocks noChangeAspect="1"/>
          </p:cNvPicPr>
          <p:nvPr/>
        </p:nvPicPr>
        <p:blipFill>
          <a:blip r:embed="rId2"/>
          <a:srcRect l="20699" r="10274"/>
          <a:stretch/>
        </p:blipFill>
        <p:spPr>
          <a:xfrm>
            <a:off x="6737684" y="1343206"/>
            <a:ext cx="5216894" cy="5038825"/>
          </a:xfrm>
          <a:prstGeom prst="roundRect">
            <a:avLst/>
          </a:prstGeom>
        </p:spPr>
      </p:pic>
    </p:spTree>
    <p:extLst>
      <p:ext uri="{BB962C8B-B14F-4D97-AF65-F5344CB8AC3E}">
        <p14:creationId xmlns:p14="http://schemas.microsoft.com/office/powerpoint/2010/main" val="279870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3572" y="311362"/>
            <a:ext cx="12402207" cy="720752"/>
          </a:xfrm>
        </p:spPr>
        <p:txBody>
          <a:bodyPr/>
          <a:lstStyle/>
          <a:p>
            <a:r>
              <a:rPr lang="en-GB" noProof="0" dirty="0"/>
              <a:t>L'EMPATHIE - UNE MINE DE NOUVELLES IDÉES COMMERCIALES</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219575" y="1521137"/>
            <a:ext cx="6167542" cy="5035078"/>
          </a:xfrm>
        </p:spPr>
        <p:txBody>
          <a:bodyPr numCol="1"/>
          <a:lstStyle/>
          <a:p>
            <a:r>
              <a:rPr lang="en-GB" sz="1800" noProof="0" dirty="0"/>
              <a:t>L'empathie est notre capacité à voir le monde à travers les yeux des autres, à voir ce qu'ils voient, à ressentir ce qu'ils ressentent et à vivre les choses comme eux. Vous avez appris précédemment que les meilleures idées commerciales naissent de la prise en compte de la douleur d'un client.</a:t>
            </a:r>
          </a:p>
          <a:p>
            <a:endParaRPr lang="en-GB" sz="1800" noProof="0" dirty="0"/>
          </a:p>
          <a:p>
            <a:r>
              <a:rPr lang="en-GB" sz="1800" noProof="0" dirty="0"/>
              <a:t>L'empathie est donc un outil important qui nous aide à mieux apprécier et comprendre les besoins émotionnels et physiques des gens, ainsi que la manière dont ils voient, comprennent et interagissent avec le monde qui les entoure. </a:t>
            </a:r>
          </a:p>
          <a:p>
            <a:endParaRPr lang="en-GB" sz="1800" noProof="0" dirty="0"/>
          </a:p>
          <a:p>
            <a:r>
              <a:rPr lang="en-GB" sz="1800" noProof="0" dirty="0"/>
              <a:t>Mieux vous comprendrez les besoins des gens, mieux vous serez préparé à concevoir des produits alimentaires ou des services qui répondent à ces besoins.</a:t>
            </a:r>
          </a:p>
          <a:p>
            <a:endParaRPr lang="en-GB" sz="1800" noProof="0" dirty="0"/>
          </a:p>
          <a:p>
            <a:r>
              <a:rPr lang="en-GB" sz="1800"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a:t>
            </a:r>
            <a:r>
              <a:rPr lang="en-GB" sz="1800" b="1" noProof="0" dirty="0">
                <a:solidFill>
                  <a:srgbClr val="84BFA4"/>
                </a:solidFill>
                <a:hlinkClick r:id="rId2">
                  <a:extLst>
                    <a:ext uri="{A12FA001-AC4F-418D-AE19-62706E023703}">
                      <ahyp:hlinkClr xmlns:ahyp="http://schemas.microsoft.com/office/drawing/2018/hyperlinkcolor" val="tx"/>
                    </a:ext>
                  </a:extLst>
                </a:hlinkClick>
              </a:rPr>
              <a:t>Pour en savoir plus sur la cartographie de l'empathie !</a:t>
            </a:r>
            <a:endParaRPr lang="en-GB" sz="1800" b="1" noProof="0" dirty="0">
              <a:solidFill>
                <a:srgbClr val="84BFA4"/>
              </a:solidFill>
            </a:endParaRPr>
          </a:p>
        </p:txBody>
      </p:sp>
      <p:pic>
        <p:nvPicPr>
          <p:cNvPr id="5" name="Picture 4" descr="A diagram of a person with text&#10;&#10;Description automatically generated">
            <a:extLst>
              <a:ext uri="{FF2B5EF4-FFF2-40B4-BE49-F238E27FC236}">
                <a16:creationId xmlns:a16="http://schemas.microsoft.com/office/drawing/2014/main" id="{2C7E5101-8B59-0ECA-CF09-F5E80B1BEEAD}"/>
              </a:ext>
            </a:extLst>
          </p:cNvPr>
          <p:cNvPicPr>
            <a:picLocks noChangeAspect="1"/>
          </p:cNvPicPr>
          <p:nvPr/>
        </p:nvPicPr>
        <p:blipFill>
          <a:blip r:embed="rId3"/>
          <a:stretch>
            <a:fillRect/>
          </a:stretch>
        </p:blipFill>
        <p:spPr>
          <a:xfrm>
            <a:off x="6981664" y="1765932"/>
            <a:ext cx="4442240" cy="3326136"/>
          </a:xfrm>
          <a:prstGeom prst="rect">
            <a:avLst/>
          </a:prstGeom>
        </p:spPr>
      </p:pic>
      <p:pic>
        <p:nvPicPr>
          <p:cNvPr id="2" name="Grafika 1" descr="Gazeta z wypełnieniem pełnym">
            <a:extLst>
              <a:ext uri="{FF2B5EF4-FFF2-40B4-BE49-F238E27FC236}">
                <a16:creationId xmlns:a16="http://schemas.microsoft.com/office/drawing/2014/main" id="{130076A8-20DB-F1A6-BD6C-D28ECC6BEA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5753697"/>
            <a:ext cx="914400" cy="914400"/>
          </a:xfrm>
          <a:prstGeom prst="rect">
            <a:avLst/>
          </a:prstGeom>
        </p:spPr>
      </p:pic>
    </p:spTree>
    <p:extLst>
      <p:ext uri="{BB962C8B-B14F-4D97-AF65-F5344CB8AC3E}">
        <p14:creationId xmlns:p14="http://schemas.microsoft.com/office/powerpoint/2010/main" val="604865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04796" cy="1126708"/>
          </a:xfrm>
        </p:spPr>
        <p:txBody>
          <a:bodyPr/>
          <a:lstStyle/>
          <a:p>
            <a:r>
              <a:rPr lang="en-GB" noProof="0" dirty="0"/>
              <a:t>CONCEVOIR UN PRODUIT OU UN SERVICE </a:t>
            </a:r>
            <a:r>
              <a:rPr lang="en-GB" dirty="0"/>
              <a:t>ALIMENTAIRE </a:t>
            </a:r>
            <a:r>
              <a:rPr lang="en-GB" noProof="0" dirty="0"/>
              <a:t>POUR UN GROUPE SPÉCIFIQUE DE PERSONNES.</a:t>
            </a:r>
          </a:p>
        </p:txBody>
      </p:sp>
      <p:sp>
        <p:nvSpPr>
          <p:cNvPr id="13" name="Text Placeholder 2">
            <a:extLst>
              <a:ext uri="{FF2B5EF4-FFF2-40B4-BE49-F238E27FC236}">
                <a16:creationId xmlns:a16="http://schemas.microsoft.com/office/drawing/2014/main" id="{0E3CCB48-5B2C-F6F1-3366-7E66307710E6}"/>
              </a:ext>
            </a:extLst>
          </p:cNvPr>
          <p:cNvSpPr>
            <a:spLocks noGrp="1"/>
          </p:cNvSpPr>
          <p:nvPr>
            <p:ph type="body" sz="quarter" idx="14"/>
          </p:nvPr>
        </p:nvSpPr>
        <p:spPr>
          <a:xfrm>
            <a:off x="280653" y="1737479"/>
            <a:ext cx="10975596" cy="1228282"/>
          </a:xfrm>
        </p:spPr>
        <p:txBody>
          <a:bodyPr numCol="1"/>
          <a:lstStyle/>
          <a:p>
            <a:pPr>
              <a:buNone/>
            </a:pPr>
            <a:r>
              <a:rPr lang="en-GB" sz="2000" noProof="0" dirty="0"/>
              <a:t>Lorsque vous faites preuve d'empathie - lorsque vous vous mettez vraiment à la place de quelqu'un d'autre - vous pouvez commencer à remarquer des problèmes ou des besoins qu'une entreprise alimentaire pourrait aider à résoudre.</a:t>
            </a:r>
          </a:p>
          <a:p>
            <a:r>
              <a:rPr lang="en-GB" sz="2000" noProof="0" dirty="0"/>
              <a:t>Le groupe de personnes qui bénéficierait le plus de votre entreprise est appelé votre </a:t>
            </a:r>
            <a:r>
              <a:rPr lang="en-GB" sz="2000" b="1" noProof="0" dirty="0"/>
              <a:t>marché cible</a:t>
            </a:r>
            <a:r>
              <a:rPr lang="en-GB" sz="2000" noProof="0" dirty="0"/>
              <a:t>.</a:t>
            </a:r>
            <a:br>
              <a:rPr lang="en-GB" sz="2000" noProof="0" dirty="0"/>
            </a:br>
            <a:r>
              <a:rPr lang="en-GB" sz="2000" noProof="0" dirty="0"/>
              <a:t>Vous pouvez décrire votre marché cible en fonction de différentes caractéristiques, </a:t>
            </a:r>
          </a:p>
          <a:p>
            <a:r>
              <a:rPr lang="en-GB" sz="2000" noProof="0" dirty="0" err="1"/>
              <a:t>telles</a:t>
            </a:r>
            <a:r>
              <a:rPr lang="en-GB" sz="2000" noProof="0" dirty="0"/>
              <a:t> que : </a:t>
            </a:r>
          </a:p>
        </p:txBody>
      </p:sp>
      <p:sp>
        <p:nvSpPr>
          <p:cNvPr id="3" name="Text Placeholder 5">
            <a:extLst>
              <a:ext uri="{FF2B5EF4-FFF2-40B4-BE49-F238E27FC236}">
                <a16:creationId xmlns:a16="http://schemas.microsoft.com/office/drawing/2014/main" id="{D3B8773E-83FE-837F-6899-18F09BB51943}"/>
              </a:ext>
            </a:extLst>
          </p:cNvPr>
          <p:cNvSpPr txBox="1">
            <a:spLocks/>
          </p:cNvSpPr>
          <p:nvPr/>
        </p:nvSpPr>
        <p:spPr>
          <a:xfrm>
            <a:off x="1558155" y="3227490"/>
            <a:ext cx="5147444" cy="109487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ts val="2580"/>
              </a:lnSpc>
              <a:spcBef>
                <a:spcPts val="0"/>
              </a:spcBef>
              <a:buClr>
                <a:srgbClr val="B6D1E1"/>
              </a:buClr>
              <a:buFont typeface="Arial" panose="020B0604020202020204" pitchFamily="34" charset="0"/>
              <a:buChar char="•"/>
            </a:pPr>
            <a:r>
              <a:rPr lang="en-GB" sz="2000" noProof="0" dirty="0">
                <a:solidFill>
                  <a:srgbClr val="382B1B"/>
                </a:solidFill>
              </a:rPr>
              <a:t>l'âge</a:t>
            </a:r>
          </a:p>
          <a:p>
            <a:pPr marL="342900" indent="-342900">
              <a:lnSpc>
                <a:spcPts val="2580"/>
              </a:lnSpc>
              <a:spcBef>
                <a:spcPts val="0"/>
              </a:spcBef>
              <a:buClr>
                <a:srgbClr val="B6D1E1"/>
              </a:buClr>
              <a:buFont typeface="Arial" panose="020B0604020202020204" pitchFamily="34" charset="0"/>
              <a:buChar char="•"/>
            </a:pPr>
            <a:r>
              <a:rPr lang="en-GB" sz="2000" noProof="0" dirty="0">
                <a:solidFill>
                  <a:srgbClr val="382B1B"/>
                </a:solidFill>
              </a:rPr>
              <a:t>le sexe</a:t>
            </a:r>
          </a:p>
          <a:p>
            <a:pPr marL="342900" indent="-342900">
              <a:lnSpc>
                <a:spcPts val="2580"/>
              </a:lnSpc>
              <a:spcBef>
                <a:spcPts val="0"/>
              </a:spcBef>
              <a:buClr>
                <a:srgbClr val="B6D1E1"/>
              </a:buClr>
              <a:buFont typeface="Arial" panose="020B0604020202020204" pitchFamily="34" charset="0"/>
              <a:buChar char="•"/>
            </a:pPr>
            <a:r>
              <a:rPr lang="en-GB" sz="2000" noProof="0" dirty="0">
                <a:solidFill>
                  <a:srgbClr val="382B1B"/>
                </a:solidFill>
              </a:rPr>
              <a:t>la profession</a:t>
            </a:r>
          </a:p>
          <a:p>
            <a:pPr marL="342900" indent="-342900">
              <a:lnSpc>
                <a:spcPts val="2580"/>
              </a:lnSpc>
              <a:spcBef>
                <a:spcPts val="0"/>
              </a:spcBef>
              <a:buClr>
                <a:srgbClr val="B6D1E1"/>
              </a:buClr>
              <a:buFont typeface="Arial" panose="020B0604020202020204" pitchFamily="34" charset="0"/>
              <a:buChar char="•"/>
            </a:pPr>
            <a:r>
              <a:rPr lang="en-GB" sz="2000" noProof="0" dirty="0">
                <a:solidFill>
                  <a:srgbClr val="382B1B"/>
                </a:solidFill>
              </a:rPr>
              <a:t>les centres d'intérêt</a:t>
            </a:r>
          </a:p>
          <a:p>
            <a:pPr marL="342900" indent="-342900">
              <a:lnSpc>
                <a:spcPts val="2580"/>
              </a:lnSpc>
              <a:spcBef>
                <a:spcPts val="0"/>
              </a:spcBef>
              <a:buClr>
                <a:srgbClr val="B6D1E1"/>
              </a:buClr>
              <a:buFont typeface="Arial" panose="020B0604020202020204" pitchFamily="34" charset="0"/>
              <a:buChar char="•"/>
            </a:pPr>
            <a:r>
              <a:rPr lang="en-GB" sz="2000" noProof="0" dirty="0">
                <a:solidFill>
                  <a:srgbClr val="382B1B"/>
                </a:solidFill>
              </a:rPr>
              <a:t>la situation géographique</a:t>
            </a:r>
          </a:p>
        </p:txBody>
      </p:sp>
      <p:pic>
        <p:nvPicPr>
          <p:cNvPr id="4" name="Graphic 3" descr="Bullseye with solid fill">
            <a:extLst>
              <a:ext uri="{FF2B5EF4-FFF2-40B4-BE49-F238E27FC236}">
                <a16:creationId xmlns:a16="http://schemas.microsoft.com/office/drawing/2014/main" id="{02078AF1-1C64-641C-B347-FC08FF5E4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7677" y="3031251"/>
            <a:ext cx="1644398" cy="1644398"/>
          </a:xfrm>
          <a:prstGeom prst="rect">
            <a:avLst/>
          </a:prstGeom>
        </p:spPr>
      </p:pic>
      <p:sp>
        <p:nvSpPr>
          <p:cNvPr id="8" name="pole tekstowe 7">
            <a:extLst>
              <a:ext uri="{FF2B5EF4-FFF2-40B4-BE49-F238E27FC236}">
                <a16:creationId xmlns:a16="http://schemas.microsoft.com/office/drawing/2014/main" id="{57702111-15C2-7F18-D7D3-A579DA215F7C}"/>
              </a:ext>
            </a:extLst>
          </p:cNvPr>
          <p:cNvSpPr txBox="1"/>
          <p:nvPr/>
        </p:nvSpPr>
        <p:spPr>
          <a:xfrm>
            <a:off x="1558156" y="4846958"/>
            <a:ext cx="10171390" cy="1631216"/>
          </a:xfrm>
          <a:prstGeom prst="rect">
            <a:avLst/>
          </a:prstGeom>
          <a:noFill/>
        </p:spPr>
        <p:txBody>
          <a:bodyPr wrap="square">
            <a:spAutoFit/>
          </a:bodyPr>
          <a:lstStyle/>
          <a:p>
            <a:r>
              <a:rPr lang="en-GB" sz="2000" noProof="0" dirty="0"/>
              <a:t>Comme vous le verrez dans la section suivante, vous </a:t>
            </a:r>
            <a:r>
              <a:rPr lang="en-GB" sz="2000" dirty="0"/>
              <a:t>devez </a:t>
            </a:r>
            <a:r>
              <a:rPr lang="en-GB" sz="2000" noProof="0" dirty="0"/>
              <a:t>également tenir compte des aspects culturels, tels que l'appartenance ethnique, la nationalité ou les traditions. Ces aspects peuvent offrir de riches possibilités de créer une entreprise alimentaire qui soit personnelle et significative.</a:t>
            </a:r>
          </a:p>
          <a:p>
            <a:r>
              <a:rPr lang="en-GB" sz="2000" b="1" noProof="0" dirty="0">
                <a:solidFill>
                  <a:srgbClr val="84BFA4"/>
                </a:solidFill>
                <a:sym typeface="Wingdings" panose="05000000000000000000" pitchFamily="2" charset="2"/>
                <a:hlinkClick r:id="rId4">
                  <a:extLst>
                    <a:ext uri="{A12FA001-AC4F-418D-AE19-62706E023703}">
                      <ahyp:hlinkClr xmlns:ahyp="http://schemas.microsoft.com/office/drawing/2018/hyperlinkcolor" val="tx"/>
                    </a:ext>
                  </a:extLst>
                </a:hlinkClick>
              </a:rPr>
              <a:t> </a:t>
            </a:r>
            <a:r>
              <a:rPr lang="en-GB" sz="2000" b="1" noProof="0" dirty="0">
                <a:solidFill>
                  <a:srgbClr val="84BFA4"/>
                </a:solidFill>
                <a:hlinkClick r:id="rId4">
                  <a:extLst>
                    <a:ext uri="{A12FA001-AC4F-418D-AE19-62706E023703}">
                      <ahyp:hlinkClr xmlns:ahyp="http://schemas.microsoft.com/office/drawing/2018/hyperlinkcolor" val="tx"/>
                    </a:ext>
                  </a:extLst>
                </a:hlinkClick>
              </a:rPr>
              <a:t>Pour en savoir plus sur l'importance de l'empathie, lisez cet article !</a:t>
            </a:r>
            <a:endParaRPr lang="en-GB" sz="2000" b="1" noProof="0" dirty="0">
              <a:solidFill>
                <a:srgbClr val="84BFA4"/>
              </a:solidFill>
            </a:endParaRPr>
          </a:p>
        </p:txBody>
      </p:sp>
      <p:pic>
        <p:nvPicPr>
          <p:cNvPr id="9" name="Grafika 8" descr="Gazeta z wypełnieniem pełnym">
            <a:extLst>
              <a:ext uri="{FF2B5EF4-FFF2-40B4-BE49-F238E27FC236}">
                <a16:creationId xmlns:a16="http://schemas.microsoft.com/office/drawing/2014/main" id="{6C79FC4A-0A53-701A-607F-DCA70FBF2B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349" y="5753697"/>
            <a:ext cx="914400" cy="914400"/>
          </a:xfrm>
          <a:prstGeom prst="rect">
            <a:avLst/>
          </a:prstGeom>
        </p:spPr>
      </p:pic>
    </p:spTree>
    <p:extLst>
      <p:ext uri="{BB962C8B-B14F-4D97-AF65-F5344CB8AC3E}">
        <p14:creationId xmlns:p14="http://schemas.microsoft.com/office/powerpoint/2010/main" val="1483340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0" y="625020"/>
            <a:ext cx="12474504" cy="720752"/>
          </a:xfrm>
        </p:spPr>
        <p:txBody>
          <a:bodyPr/>
          <a:lstStyle/>
          <a:p>
            <a:r>
              <a:rPr lang="en-GB" noProof="0" dirty="0"/>
              <a:t>LA CULTURE EST UN ÉLÉMENT IMPORTANT DE VOTRE IDENTITÉ</a:t>
            </a:r>
          </a:p>
          <a:p>
            <a:endParaRPr lang="en-GB" noProof="0"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2557" y="1479011"/>
            <a:ext cx="9089047" cy="4526905"/>
          </a:xfrm>
        </p:spPr>
        <p:txBody>
          <a:bodyPr/>
          <a:lstStyle/>
          <a:p>
            <a:pPr>
              <a:buNone/>
            </a:pPr>
            <a:r>
              <a:rPr lang="en-GB" sz="2000" noProof="0" dirty="0"/>
              <a:t>La culture façonne notre identité. Elle influence notre façon de penser, d'agir et de voir le monde. La culture, c'est plus que vos origines : c'est ce que vous cuisinez, la façon dont vous partagez et les histoires que vous racontez dans vos plats.</a:t>
            </a:r>
          </a:p>
          <a:p>
            <a:pPr>
              <a:buNone/>
            </a:pPr>
            <a:endParaRPr lang="en-GB" sz="2000" dirty="0"/>
          </a:p>
          <a:p>
            <a:pPr>
              <a:buNone/>
            </a:pPr>
            <a:r>
              <a:rPr lang="en-GB" sz="2000" noProof="0" dirty="0"/>
              <a:t>Dans 3 Kitchens, nous pensons que votre culture est une force. Elle façonne ce que vous faites, la manière dont vous servez les autres et la façon dont vous vous connectez à votre communauté.</a:t>
            </a:r>
          </a:p>
          <a:p>
            <a:pPr>
              <a:buNone/>
            </a:pPr>
            <a:endParaRPr lang="en-GB" sz="2000" dirty="0"/>
          </a:p>
          <a:p>
            <a:pPr>
              <a:buNone/>
            </a:pPr>
            <a:r>
              <a:rPr lang="en-GB" sz="2000" noProof="0" dirty="0"/>
              <a:t>La culture peut se manifester par</a:t>
            </a:r>
          </a:p>
          <a:p>
            <a:pPr marL="342900" indent="-342900">
              <a:buFont typeface="Arial" panose="020B0604020202020204" pitchFamily="34" charset="0"/>
              <a:buChar char="•"/>
            </a:pPr>
            <a:r>
              <a:rPr lang="en-GB" sz="2000" noProof="0" dirty="0"/>
              <a:t>les recettes transmises de génération en génération</a:t>
            </a:r>
          </a:p>
          <a:p>
            <a:pPr marL="342900" indent="-342900">
              <a:buFont typeface="Arial" panose="020B0604020202020204" pitchFamily="34" charset="0"/>
              <a:buChar char="•"/>
            </a:pPr>
            <a:r>
              <a:rPr lang="en-GB" sz="2000" noProof="0" dirty="0"/>
              <a:t>les épices, les saveurs et les modes de cuisson</a:t>
            </a:r>
          </a:p>
          <a:p>
            <a:pPr marL="342900" indent="-342900">
              <a:buFont typeface="Arial" panose="020B0604020202020204" pitchFamily="34" charset="0"/>
              <a:buChar char="•"/>
            </a:pPr>
            <a:r>
              <a:rPr lang="en-GB" sz="2000" noProof="0" dirty="0"/>
              <a:t>les rituels familiaux, les repas de fête ou les célébrations communautaires</a:t>
            </a:r>
          </a:p>
          <a:p>
            <a:pPr marL="342900" indent="-342900">
              <a:buFont typeface="Arial" panose="020B0604020202020204" pitchFamily="34" charset="0"/>
              <a:buChar char="•"/>
            </a:pPr>
            <a:r>
              <a:rPr lang="en-GB" sz="2000" noProof="0" dirty="0"/>
              <a:t>les outils, les techniques et les traditions alimentaires propres à votre région.</a:t>
            </a:r>
          </a:p>
          <a:p>
            <a:endParaRPr lang="en-GB" sz="2000" noProof="0" dirty="0"/>
          </a:p>
          <a:p>
            <a:r>
              <a:rPr lang="en-GB" sz="2000" noProof="0" dirty="0" err="1"/>
              <a:t>Vos </a:t>
            </a:r>
            <a:r>
              <a:rPr lang="en-GB" sz="2000" noProof="0" dirty="0"/>
              <a:t>racines, vos souvenirs et vos traditions culinaires peuvent inspirer une entreprise alimentaire qui apporte du réconfort, de la curiosité et des liens aux autres. </a:t>
            </a:r>
          </a:p>
        </p:txBody>
      </p:sp>
      <p:grpSp>
        <p:nvGrpSpPr>
          <p:cNvPr id="2" name="Grupa 1">
            <a:extLst>
              <a:ext uri="{FF2B5EF4-FFF2-40B4-BE49-F238E27FC236}">
                <a16:creationId xmlns:a16="http://schemas.microsoft.com/office/drawing/2014/main" id="{62926EDF-43EC-5C78-0A69-1FE12AF27406}"/>
              </a:ext>
            </a:extLst>
          </p:cNvPr>
          <p:cNvGrpSpPr/>
          <p:nvPr/>
        </p:nvGrpSpPr>
        <p:grpSpPr>
          <a:xfrm>
            <a:off x="9400701" y="3009249"/>
            <a:ext cx="3224939" cy="3224939"/>
            <a:chOff x="9102318" y="2269305"/>
            <a:chExt cx="3224939" cy="3224939"/>
          </a:xfrm>
        </p:grpSpPr>
        <p:sp>
          <p:nvSpPr>
            <p:cNvPr id="15" name="TextBox 14">
              <a:extLst>
                <a:ext uri="{FF2B5EF4-FFF2-40B4-BE49-F238E27FC236}">
                  <a16:creationId xmlns:a16="http://schemas.microsoft.com/office/drawing/2014/main" id="{D0A4BB0A-23F2-76D1-F77F-1CC4AA04572E}"/>
                </a:ext>
              </a:extLst>
            </p:cNvPr>
            <p:cNvSpPr txBox="1"/>
            <p:nvPr/>
          </p:nvSpPr>
          <p:spPr>
            <a:xfrm>
              <a:off x="9912148" y="3009249"/>
              <a:ext cx="1605280" cy="1066959"/>
            </a:xfrm>
            <a:prstGeom prst="rect">
              <a:avLst/>
            </a:prstGeom>
            <a:noFill/>
          </p:spPr>
          <p:txBody>
            <a:bodyPr wrap="square" rtlCol="0">
              <a:spAutoFit/>
            </a:bodyPr>
            <a:lstStyle/>
            <a:p>
              <a:pPr algn="ctr">
                <a:lnSpc>
                  <a:spcPts val="1860"/>
                </a:lnSpc>
              </a:pPr>
              <a:r>
                <a:rPr lang="en-GB" sz="1400" b="1" i="1" noProof="0" dirty="0">
                  <a:solidFill>
                    <a:srgbClr val="84BFA4"/>
                  </a:solidFill>
                </a:rPr>
                <a:t>Ma culture est une source abondante de nouvelles idées commerciales.</a:t>
              </a:r>
            </a:p>
          </p:txBody>
        </p:sp>
        <p:pic>
          <p:nvPicPr>
            <p:cNvPr id="3" name="Graphic 2" descr="Sign with solid fill">
              <a:extLst>
                <a:ext uri="{FF2B5EF4-FFF2-40B4-BE49-F238E27FC236}">
                  <a16:creationId xmlns:a16="http://schemas.microsoft.com/office/drawing/2014/main" id="{62F5EA3B-91A0-6B3B-069F-0E094F846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2318" y="2269305"/>
              <a:ext cx="3224939" cy="3224939"/>
            </a:xfrm>
            <a:prstGeom prst="rect">
              <a:avLst/>
            </a:prstGeom>
          </p:spPr>
        </p:pic>
      </p:grpSp>
    </p:spTree>
    <p:extLst>
      <p:ext uri="{BB962C8B-B14F-4D97-AF65-F5344CB8AC3E}">
        <p14:creationId xmlns:p14="http://schemas.microsoft.com/office/powerpoint/2010/main" val="823999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en-GB" noProof="0" dirty="0"/>
              <a:t>UNE ENTREPRISE</a:t>
            </a:r>
            <a:r>
              <a:rPr lang="en-GB" dirty="0"/>
              <a:t> </a:t>
            </a:r>
            <a:r>
              <a:rPr lang="en-GB" noProof="0" dirty="0"/>
              <a:t>INSPIRÉE PAR VOTRE CULTURE</a:t>
            </a:r>
          </a:p>
        </p:txBody>
      </p:sp>
      <p:graphicFrame>
        <p:nvGraphicFramePr>
          <p:cNvPr id="4" name="Diagram 3">
            <a:extLst>
              <a:ext uri="{FF2B5EF4-FFF2-40B4-BE49-F238E27FC236}">
                <a16:creationId xmlns:a16="http://schemas.microsoft.com/office/drawing/2014/main" id="{F9199FDA-5E49-668F-3881-9A119BB85F15}"/>
              </a:ext>
            </a:extLst>
          </p:cNvPr>
          <p:cNvGraphicFramePr/>
          <p:nvPr>
            <p:extLst>
              <p:ext uri="{D42A27DB-BD31-4B8C-83A1-F6EECF244321}">
                <p14:modId xmlns:p14="http://schemas.microsoft.com/office/powerpoint/2010/main" val="2988420418"/>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erson holding trays of food&#10;&#10;AI-generated content may be incorrect.">
            <a:extLst>
              <a:ext uri="{FF2B5EF4-FFF2-40B4-BE49-F238E27FC236}">
                <a16:creationId xmlns:a16="http://schemas.microsoft.com/office/drawing/2014/main" id="{A7BBCD4E-4CA1-55D9-B317-0B21A0C39C00}"/>
              </a:ext>
            </a:extLst>
          </p:cNvPr>
          <p:cNvPicPr>
            <a:picLocks noChangeAspect="1"/>
          </p:cNvPicPr>
          <p:nvPr/>
        </p:nvPicPr>
        <p:blipFill>
          <a:blip r:embed="rId7"/>
          <a:stretch>
            <a:fillRect/>
          </a:stretch>
        </p:blipFill>
        <p:spPr>
          <a:xfrm>
            <a:off x="8321615" y="1536939"/>
            <a:ext cx="2478657" cy="1731844"/>
          </a:xfrm>
          <a:prstGeom prst="rect">
            <a:avLst/>
          </a:prstGeom>
        </p:spPr>
      </p:pic>
    </p:spTree>
    <p:extLst>
      <p:ext uri="{BB962C8B-B14F-4D97-AF65-F5344CB8AC3E}">
        <p14:creationId xmlns:p14="http://schemas.microsoft.com/office/powerpoint/2010/main" val="2686629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2312-4C80-E0C4-8EE8-1BE9B4757967}"/>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F6B6285-3894-7BBB-921F-80E67CBC5CA2}"/>
              </a:ext>
            </a:extLst>
          </p:cNvPr>
          <p:cNvSpPr>
            <a:spLocks noGrp="1"/>
          </p:cNvSpPr>
          <p:nvPr>
            <p:ph type="body" sz="quarter" idx="27"/>
          </p:nvPr>
        </p:nvSpPr>
        <p:spPr/>
        <p:txBody>
          <a:bodyPr/>
          <a:lstStyle/>
          <a:p>
            <a:r>
              <a:rPr lang="en-GB" sz="2800" noProof="0" dirty="0"/>
              <a:t>QUE DIRIEZ-VOUS D'UNE ENTREPRISE INSPIRÉE PAR VOTRE CULTURE ?</a:t>
            </a:r>
          </a:p>
        </p:txBody>
      </p:sp>
      <p:graphicFrame>
        <p:nvGraphicFramePr>
          <p:cNvPr id="4" name="Diagram 3">
            <a:extLst>
              <a:ext uri="{FF2B5EF4-FFF2-40B4-BE49-F238E27FC236}">
                <a16:creationId xmlns:a16="http://schemas.microsoft.com/office/drawing/2014/main" id="{17E5129A-D262-33DB-4885-297D2506AD38}"/>
              </a:ext>
            </a:extLst>
          </p:cNvPr>
          <p:cNvGraphicFramePr/>
          <p:nvPr>
            <p:extLst>
              <p:ext uri="{D42A27DB-BD31-4B8C-83A1-F6EECF244321}">
                <p14:modId xmlns:p14="http://schemas.microsoft.com/office/powerpoint/2010/main" val="308087904"/>
              </p:ext>
            </p:extLst>
          </p:nvPr>
        </p:nvGraphicFramePr>
        <p:xfrm>
          <a:off x="908050" y="1328287"/>
          <a:ext cx="10375900" cy="497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409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440587" cy="720752"/>
          </a:xfrm>
        </p:spPr>
        <p:txBody>
          <a:bodyPr/>
          <a:lstStyle/>
          <a:p>
            <a:r>
              <a:rPr lang="en-GB" noProof="0" dirty="0"/>
              <a:t>TECHNIQUES DE GÉNÉRATION D'IDÉES - BRAINSTORMING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279613" y="1856063"/>
            <a:ext cx="5239118" cy="4412946"/>
          </a:xfrm>
        </p:spPr>
        <p:txBody>
          <a:bodyPr/>
          <a:lstStyle/>
          <a:p>
            <a:pPr>
              <a:buClr>
                <a:srgbClr val="84BFA4"/>
              </a:buClr>
            </a:pPr>
            <a:r>
              <a:rPr lang="en-GB" sz="2600" b="1" noProof="0" dirty="0"/>
              <a:t>Qu'est-ce que le brainstorming ?</a:t>
            </a:r>
          </a:p>
          <a:p>
            <a:pPr>
              <a:buClr>
                <a:srgbClr val="84BFA4"/>
              </a:buClr>
            </a:pPr>
            <a:endParaRPr lang="en-GB" noProof="0" dirty="0"/>
          </a:p>
          <a:p>
            <a:pPr>
              <a:buClr>
                <a:srgbClr val="84BFA4"/>
              </a:buClr>
            </a:pPr>
            <a:r>
              <a:rPr lang="en-GB" noProof="0" dirty="0"/>
              <a:t>Le brainstorming est un moyen de sortir de son mode de pensée habituel.</a:t>
            </a:r>
          </a:p>
          <a:p>
            <a:pPr>
              <a:buClr>
                <a:srgbClr val="84BFA4"/>
              </a:buClr>
            </a:pPr>
            <a:br>
              <a:rPr lang="en-GB" noProof="0" dirty="0"/>
            </a:br>
            <a:r>
              <a:rPr lang="en-GB" noProof="0" dirty="0"/>
              <a:t>Il vous aide à trouver de nombreuses idées, même celles qui peuvent sembler un peu folles au premier abord.</a:t>
            </a:r>
          </a:p>
          <a:p>
            <a:pPr>
              <a:buClr>
                <a:srgbClr val="84BFA4"/>
              </a:buClr>
            </a:pPr>
            <a:br>
              <a:rPr lang="en-GB" noProof="0" dirty="0"/>
            </a:br>
            <a:r>
              <a:rPr lang="en-GB" noProof="0" dirty="0"/>
              <a:t>Mais parfois, ce sont ces idées inattendues qui peuvent se transformer en solutions brillantes et créatives pour résoudre des problèmes réels.</a:t>
            </a:r>
          </a:p>
          <a:p>
            <a:pPr>
              <a:buClr>
                <a:srgbClr val="84BFA4"/>
              </a:buClr>
            </a:pPr>
            <a:endParaRPr lang="en-GB" noProof="0" dirty="0"/>
          </a:p>
        </p:txBody>
      </p:sp>
      <p:cxnSp>
        <p:nvCxnSpPr>
          <p:cNvPr id="5" name="Straight Connector 4">
            <a:extLst>
              <a:ext uri="{FF2B5EF4-FFF2-40B4-BE49-F238E27FC236}">
                <a16:creationId xmlns:a16="http://schemas.microsoft.com/office/drawing/2014/main" id="{3957CA0C-5FF8-27E4-01C2-CEEAC6BB021B}"/>
              </a:ext>
            </a:extLst>
          </p:cNvPr>
          <p:cNvCxnSpPr>
            <a:cxnSpLocks/>
          </p:cNvCxnSpPr>
          <p:nvPr/>
        </p:nvCxnSpPr>
        <p:spPr>
          <a:xfrm flipV="1">
            <a:off x="5577204" y="1714299"/>
            <a:ext cx="0" cy="207131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5CA58CB-CE64-3370-7822-1B21E7DE3490}"/>
              </a:ext>
            </a:extLst>
          </p:cNvPr>
          <p:cNvSpPr txBox="1">
            <a:spLocks/>
          </p:cNvSpPr>
          <p:nvPr/>
        </p:nvSpPr>
        <p:spPr>
          <a:xfrm>
            <a:off x="932688" y="1856063"/>
            <a:ext cx="4096512" cy="3324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40"/>
              </a:lnSpc>
              <a:spcBef>
                <a:spcPts val="0"/>
              </a:spcBef>
            </a:pPr>
            <a:r>
              <a:rPr lang="en-GB" sz="3200" b="1" i="1" noProof="0" dirty="0">
                <a:solidFill>
                  <a:srgbClr val="84BFA4"/>
                </a:solidFill>
              </a:rPr>
              <a:t>Essayez ces exercices seul ou en groupe - ils peuvent vraiment vous aider !</a:t>
            </a:r>
          </a:p>
        </p:txBody>
      </p:sp>
      <p:pic>
        <p:nvPicPr>
          <p:cNvPr id="10" name="Graphic 9" descr="Right Brain with solid fill">
            <a:extLst>
              <a:ext uri="{FF2B5EF4-FFF2-40B4-BE49-F238E27FC236}">
                <a16:creationId xmlns:a16="http://schemas.microsoft.com/office/drawing/2014/main" id="{70F85917-C01C-C8B4-04F8-4DA550753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7589" y="4305521"/>
            <a:ext cx="1749490" cy="1749490"/>
          </a:xfrm>
          <a:prstGeom prst="rect">
            <a:avLst/>
          </a:prstGeom>
        </p:spPr>
      </p:pic>
    </p:spTree>
    <p:extLst>
      <p:ext uri="{BB962C8B-B14F-4D97-AF65-F5344CB8AC3E}">
        <p14:creationId xmlns:p14="http://schemas.microsoft.com/office/powerpoint/2010/main" val="240941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5305625" cy="3158610"/>
          </a:xfrm>
        </p:spPr>
        <p:txBody>
          <a:bodyPr>
            <a:normAutofit/>
          </a:bodyPr>
          <a:lstStyle/>
          <a:p>
            <a:r>
              <a:rPr lang="en-GB" sz="4800" b="1" dirty="0">
                <a:solidFill>
                  <a:srgbClr val="382B1B"/>
                </a:solidFill>
              </a:rPr>
              <a:t>Vous et Vos </a:t>
            </a:r>
            <a:r>
              <a:rPr lang="en-GB" dirty="0">
                <a:solidFill>
                  <a:srgbClr val="382B1B"/>
                </a:solidFill>
              </a:rPr>
              <a:t>P</a:t>
            </a:r>
            <a:r>
              <a:rPr lang="en-GB" sz="4800" b="1" dirty="0">
                <a:solidFill>
                  <a:srgbClr val="382B1B"/>
                </a:solidFill>
              </a:rPr>
              <a:t>oints Forts</a:t>
            </a:r>
          </a:p>
          <a:p>
            <a:endParaRPr lang="en-GB" noProof="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noProof="0" dirty="0"/>
              <a:t>01</a:t>
            </a:r>
          </a:p>
        </p:txBody>
      </p:sp>
      <p:pic>
        <p:nvPicPr>
          <p:cNvPr id="3" name="Graphic 2" descr="Chef Hat with solid fill">
            <a:extLst>
              <a:ext uri="{FF2B5EF4-FFF2-40B4-BE49-F238E27FC236}">
                <a16:creationId xmlns:a16="http://schemas.microsoft.com/office/drawing/2014/main" id="{BA09944B-57ED-7EC3-FA4A-477EC6E2CF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445" y="3914775"/>
            <a:ext cx="1840125" cy="1840125"/>
          </a:xfrm>
          <a:prstGeom prst="rect">
            <a:avLst/>
          </a:prstGeom>
        </p:spPr>
      </p:pic>
      <p:pic>
        <p:nvPicPr>
          <p:cNvPr id="10" name="Graphic 9" descr="Rolling Pin with solid fill">
            <a:extLst>
              <a:ext uri="{FF2B5EF4-FFF2-40B4-BE49-F238E27FC236}">
                <a16:creationId xmlns:a16="http://schemas.microsoft.com/office/drawing/2014/main" id="{3A439B3B-19A9-3DE8-0091-7A5EF6489A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1126" y="4816929"/>
            <a:ext cx="1129080" cy="1129080"/>
          </a:xfrm>
          <a:prstGeom prst="rect">
            <a:avLst/>
          </a:prstGeom>
        </p:spPr>
      </p:pic>
    </p:spTree>
    <p:extLst>
      <p:ext uri="{BB962C8B-B14F-4D97-AF65-F5344CB8AC3E}">
        <p14:creationId xmlns:p14="http://schemas.microsoft.com/office/powerpoint/2010/main" val="2919955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345995" cy="720752"/>
          </a:xfrm>
        </p:spPr>
        <p:txBody>
          <a:bodyPr/>
          <a:lstStyle/>
          <a:p>
            <a:r>
              <a:rPr lang="en-GB" noProof="0" dirty="0"/>
              <a:t>TECHNIQUES DE GÉNÉRATION D'IDÉES - BRAINSTORMING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892639"/>
            <a:ext cx="10907187" cy="3611690"/>
          </a:xfrm>
        </p:spPr>
        <p:txBody>
          <a:bodyPr/>
          <a:lstStyle/>
          <a:p>
            <a:pPr>
              <a:buClr>
                <a:srgbClr val="84BFA4"/>
              </a:buClr>
            </a:pPr>
            <a:r>
              <a:rPr lang="en-GB" sz="2800" b="1" noProof="0" dirty="0"/>
              <a:t>Débuter avec le remue-méninges</a:t>
            </a:r>
          </a:p>
          <a:p>
            <a:pPr>
              <a:buClr>
                <a:srgbClr val="84BFA4"/>
              </a:buClr>
            </a:pPr>
            <a:endParaRPr lang="en-GB" b="1" noProof="0" dirty="0"/>
          </a:p>
          <a:p>
            <a:pPr marL="342900" indent="-342900">
              <a:buClr>
                <a:srgbClr val="84BFA4"/>
              </a:buClr>
              <a:buFont typeface="Arial" panose="020B0604020202020204" pitchFamily="34" charset="0"/>
              <a:buChar char="•"/>
            </a:pPr>
            <a:r>
              <a:rPr lang="en-GB" noProof="0" dirty="0"/>
              <a:t>Le remue-méninges fonctionne mieux lorsque les </a:t>
            </a:r>
            <a:r>
              <a:rPr lang="en-GB" b="1" noProof="0" dirty="0"/>
              <a:t>instructions sont claires </a:t>
            </a:r>
            <a:r>
              <a:rPr lang="en-GB" noProof="0" dirty="0"/>
              <a:t>et que le temps imparti est limité.</a:t>
            </a:r>
          </a:p>
          <a:p>
            <a:pPr marL="342900" indent="-342900">
              <a:buClr>
                <a:srgbClr val="84BFA4"/>
              </a:buClr>
              <a:buFont typeface="Arial" panose="020B0604020202020204" pitchFamily="34" charset="0"/>
              <a:buChar char="•"/>
            </a:pPr>
            <a:r>
              <a:rPr lang="en-GB" b="1" noProof="0" dirty="0"/>
              <a:t>Rappelez-vous </a:t>
            </a:r>
            <a:r>
              <a:rPr lang="en-GB" noProof="0" dirty="0"/>
              <a:t>: pendant le brainstorming, il n'y a pas de mauvaises idées - pas de jugement sur vous-même ou sur les autres.</a:t>
            </a:r>
          </a:p>
          <a:p>
            <a:pPr marL="342900" indent="-342900">
              <a:buClr>
                <a:srgbClr val="84BFA4"/>
              </a:buClr>
              <a:buFont typeface="Arial" panose="020B0604020202020204" pitchFamily="34" charset="0"/>
              <a:buChar char="•"/>
            </a:pPr>
            <a:r>
              <a:rPr lang="en-GB" noProof="0" dirty="0"/>
              <a:t>Concentrez-vous sur la </a:t>
            </a:r>
            <a:r>
              <a:rPr lang="en-GB" b="1" noProof="0" dirty="0"/>
              <a:t>quantité d'idées </a:t>
            </a:r>
            <a:r>
              <a:rPr lang="en-GB" noProof="0" dirty="0"/>
              <a:t>et non sur leur qualité.</a:t>
            </a:r>
          </a:p>
          <a:p>
            <a:pPr marL="342900" indent="-342900">
              <a:buClr>
                <a:srgbClr val="84BFA4"/>
              </a:buClr>
              <a:buFont typeface="Arial" panose="020B0604020202020204" pitchFamily="34" charset="0"/>
              <a:buChar char="•"/>
            </a:pPr>
            <a:r>
              <a:rPr lang="en-GB" noProof="0" dirty="0"/>
              <a:t>Laissez votre esprit </a:t>
            </a:r>
            <a:r>
              <a:rPr lang="en-GB" b="1" noProof="0" dirty="0"/>
              <a:t>vagabonder et explorer </a:t>
            </a:r>
            <a:r>
              <a:rPr lang="en-GB" noProof="0" dirty="0"/>
              <a:t>- vous pourriez être surpris de voir où il vous mène !</a:t>
            </a:r>
          </a:p>
          <a:p>
            <a:pPr marL="342900" indent="-342900">
              <a:buClr>
                <a:srgbClr val="84BFA4"/>
              </a:buClr>
              <a:buFont typeface="Arial" panose="020B0604020202020204" pitchFamily="34" charset="0"/>
              <a:buChar char="•"/>
            </a:pPr>
            <a:r>
              <a:rPr lang="en-GB" noProof="0" dirty="0"/>
              <a:t>Certaines des meilleures idées commerciales sont nées de </a:t>
            </a:r>
            <a:r>
              <a:rPr lang="en-GB" b="1" noProof="0" dirty="0"/>
              <a:t>rêves fous </a:t>
            </a:r>
            <a:r>
              <a:rPr lang="en-GB" noProof="0" dirty="0"/>
              <a:t>- restez ouvert à l'inattendu.</a:t>
            </a:r>
          </a:p>
          <a:p>
            <a:pPr>
              <a:buClr>
                <a:srgbClr val="84BFA4"/>
              </a:buClr>
            </a:pPr>
            <a:endParaRPr lang="pl-PL" noProof="0" dirty="0"/>
          </a:p>
          <a:p>
            <a:pPr>
              <a:buClr>
                <a:srgbClr val="84BFA4"/>
              </a:buClr>
            </a:pPr>
            <a:endParaRPr lang="en-GB" noProof="0" dirty="0"/>
          </a:p>
          <a:p>
            <a:pPr>
              <a:buClr>
                <a:srgbClr val="84BFA4"/>
              </a:buClr>
            </a:pPr>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 </a:t>
            </a:r>
            <a:r>
              <a:rPr lang="en-GB" b="1" noProof="0" dirty="0">
                <a:solidFill>
                  <a:srgbClr val="84BFA4"/>
                </a:solidFill>
                <a:hlinkClick r:id="rId2">
                  <a:extLst>
                    <a:ext uri="{A12FA001-AC4F-418D-AE19-62706E023703}">
                      <ahyp:hlinkClr xmlns:ahyp="http://schemas.microsoft.com/office/drawing/2018/hyperlinkcolor" val="tx"/>
                    </a:ext>
                  </a:extLst>
                </a:hlinkClick>
              </a:rPr>
              <a:t>Pour en savoir plus sur le brainstorming, consultez cet article !</a:t>
            </a:r>
            <a:endParaRPr lang="en-GB" b="1" noProof="0" dirty="0">
              <a:solidFill>
                <a:srgbClr val="84BFA4"/>
              </a:solidFill>
            </a:endParaRPr>
          </a:p>
          <a:p>
            <a:pPr>
              <a:buClr>
                <a:srgbClr val="84BFA4"/>
              </a:buClr>
            </a:pPr>
            <a:endParaRPr lang="en-GB" noProof="0" dirty="0"/>
          </a:p>
          <a:p>
            <a:pPr>
              <a:buClr>
                <a:srgbClr val="84BFA4"/>
              </a:buClr>
            </a:pPr>
            <a:endParaRPr lang="en-GB" noProof="0" dirty="0"/>
          </a:p>
          <a:p>
            <a:pPr>
              <a:buClr>
                <a:srgbClr val="84BFA4"/>
              </a:buClr>
            </a:pPr>
            <a:endParaRPr lang="en-GB" noProof="0" dirty="0"/>
          </a:p>
        </p:txBody>
      </p:sp>
      <p:pic>
        <p:nvPicPr>
          <p:cNvPr id="6" name="Grafika 5" descr="Gazeta z wypełnieniem pełnym">
            <a:extLst>
              <a:ext uri="{FF2B5EF4-FFF2-40B4-BE49-F238E27FC236}">
                <a16:creationId xmlns:a16="http://schemas.microsoft.com/office/drawing/2014/main" id="{3AD3E4E3-FA94-4391-7DDC-20809A132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557" y="5450454"/>
            <a:ext cx="914400" cy="914400"/>
          </a:xfrm>
          <a:prstGeom prst="rect">
            <a:avLst/>
          </a:prstGeom>
        </p:spPr>
      </p:pic>
    </p:spTree>
    <p:extLst>
      <p:ext uri="{BB962C8B-B14F-4D97-AF65-F5344CB8AC3E}">
        <p14:creationId xmlns:p14="http://schemas.microsoft.com/office/powerpoint/2010/main" val="3781455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F34BDE9C-0314-D65B-0C17-698DB6ACD721}"/>
              </a:ext>
            </a:extLst>
          </p:cNvPr>
          <p:cNvPicPr>
            <a:picLocks noChangeAspect="1"/>
          </p:cNvPicPr>
          <p:nvPr/>
        </p:nvPicPr>
        <p:blipFill>
          <a:blip r:embed="rId2"/>
          <a:stretch>
            <a:fillRect/>
          </a:stretch>
        </p:blipFill>
        <p:spPr>
          <a:xfrm>
            <a:off x="0" y="-635508"/>
            <a:ext cx="12192000" cy="8129016"/>
          </a:xfrm>
          <a:prstGeom prst="rect">
            <a:avLst/>
          </a:prstGeom>
        </p:spPr>
      </p:pic>
      <p:sp>
        <p:nvSpPr>
          <p:cNvPr id="4" name="Prostokąt 3">
            <a:extLst>
              <a:ext uri="{FF2B5EF4-FFF2-40B4-BE49-F238E27FC236}">
                <a16:creationId xmlns:a16="http://schemas.microsoft.com/office/drawing/2014/main" id="{4C2C0274-F87D-FAD3-0853-5C13BF93DE5A}"/>
              </a:ext>
            </a:extLst>
          </p:cNvPr>
          <p:cNvSpPr/>
          <p:nvPr/>
        </p:nvSpPr>
        <p:spPr>
          <a:xfrm>
            <a:off x="2602029" y="1884145"/>
            <a:ext cx="6987942" cy="308970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noProof="0" dirty="0"/>
              <a:t>"Sortez de l'histoire qui vous retient. </a:t>
            </a:r>
          </a:p>
          <a:p>
            <a:pPr algn="ctr"/>
            <a:r>
              <a:rPr lang="en-GB" sz="2400" b="1" noProof="0" dirty="0"/>
              <a:t>Entrez dans la nouvelle histoire que vous êtes prêt à créer."</a:t>
            </a:r>
          </a:p>
          <a:p>
            <a:pPr algn="ctr"/>
            <a:r>
              <a:rPr lang="en-GB" sz="2400" noProof="0" dirty="0"/>
              <a:t> </a:t>
            </a:r>
          </a:p>
          <a:p>
            <a:pPr algn="ctr"/>
            <a:r>
              <a:rPr lang="en-GB" sz="2400" i="1" noProof="0" dirty="0"/>
              <a:t>- Oprah Winfrey </a:t>
            </a:r>
          </a:p>
        </p:txBody>
      </p:sp>
      <p:grpSp>
        <p:nvGrpSpPr>
          <p:cNvPr id="5" name="Group 6">
            <a:extLst>
              <a:ext uri="{FF2B5EF4-FFF2-40B4-BE49-F238E27FC236}">
                <a16:creationId xmlns:a16="http://schemas.microsoft.com/office/drawing/2014/main" id="{EEEDC273-2DC3-829E-BBFA-D0B15EA9FA7F}"/>
              </a:ext>
            </a:extLst>
          </p:cNvPr>
          <p:cNvGrpSpPr/>
          <p:nvPr/>
        </p:nvGrpSpPr>
        <p:grpSpPr>
          <a:xfrm>
            <a:off x="5352087" y="1342564"/>
            <a:ext cx="1487826" cy="1083162"/>
            <a:chOff x="3400450" y="986392"/>
            <a:chExt cx="1487826" cy="1083162"/>
          </a:xfrm>
          <a:solidFill>
            <a:srgbClr val="84BFA4"/>
          </a:solidFill>
        </p:grpSpPr>
        <p:sp>
          <p:nvSpPr>
            <p:cNvPr id="6" name="Freeform 16">
              <a:extLst>
                <a:ext uri="{FF2B5EF4-FFF2-40B4-BE49-F238E27FC236}">
                  <a16:creationId xmlns:a16="http://schemas.microsoft.com/office/drawing/2014/main" id="{D3F52337-A3B5-D2CB-2D9A-08D6638F6BE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grpFill/>
            <a:ln w="8971" cap="flat">
              <a:solidFill>
                <a:srgbClr val="84BFA4"/>
              </a:solidFill>
              <a:prstDash val="solid"/>
              <a:miter/>
            </a:ln>
          </p:spPr>
          <p:txBody>
            <a:bodyPr rtlCol="0" anchor="ctr"/>
            <a:lstStyle/>
            <a:p>
              <a:endParaRPr lang="en-GB" noProof="0" dirty="0"/>
            </a:p>
          </p:txBody>
        </p:sp>
        <p:sp>
          <p:nvSpPr>
            <p:cNvPr id="7" name="Freeform 17">
              <a:extLst>
                <a:ext uri="{FF2B5EF4-FFF2-40B4-BE49-F238E27FC236}">
                  <a16:creationId xmlns:a16="http://schemas.microsoft.com/office/drawing/2014/main" id="{40F0F344-C403-1A50-657A-16E9460F239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solidFill>
                <a:srgbClr val="84BFA4"/>
              </a:solidFill>
              <a:prstDash val="solid"/>
              <a:miter/>
            </a:ln>
          </p:spPr>
          <p:txBody>
            <a:bodyPr rtlCol="0" anchor="ctr"/>
            <a:lstStyle/>
            <a:p>
              <a:endParaRPr lang="en-GB" noProof="0" dirty="0"/>
            </a:p>
          </p:txBody>
        </p:sp>
      </p:grpSp>
    </p:spTree>
    <p:extLst>
      <p:ext uri="{BB962C8B-B14F-4D97-AF65-F5344CB8AC3E}">
        <p14:creationId xmlns:p14="http://schemas.microsoft.com/office/powerpoint/2010/main" val="2696128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317899" y="313462"/>
            <a:ext cx="11556202" cy="720752"/>
          </a:xfrm>
        </p:spPr>
        <p:txBody>
          <a:bodyPr/>
          <a:lstStyle/>
          <a:p>
            <a:r>
              <a:rPr lang="en-GB" sz="3200" noProof="0" dirty="0"/>
              <a:t>ACTIVITÉ "ET SI" - REMUE-MÉNINGES SUR UNE IDÉE D'ENTREPRISE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93212" y="1892639"/>
            <a:ext cx="10386621" cy="2992086"/>
          </a:xfrm>
        </p:spPr>
        <p:txBody>
          <a:bodyPr/>
          <a:lstStyle/>
          <a:p>
            <a:pPr>
              <a:buClr>
                <a:srgbClr val="84BFA4"/>
              </a:buClr>
            </a:pPr>
            <a:r>
              <a:rPr lang="en-GB" b="1" noProof="0" dirty="0"/>
              <a:t>N'hésitez pas à </a:t>
            </a:r>
            <a:r>
              <a:rPr lang="en-GB" noProof="0" dirty="0"/>
              <a:t>laisser libre cours à votre imagination.</a:t>
            </a:r>
          </a:p>
          <a:p>
            <a:pPr>
              <a:buClr>
                <a:srgbClr val="84BFA4"/>
              </a:buClr>
            </a:pPr>
            <a:endParaRPr lang="en-GB" noProof="0" dirty="0"/>
          </a:p>
          <a:p>
            <a:pPr>
              <a:buClr>
                <a:srgbClr val="84BFA4"/>
              </a:buClr>
            </a:pPr>
            <a:r>
              <a:rPr lang="en-GB" b="1" noProof="0" dirty="0"/>
              <a:t>Posez-vous la question </a:t>
            </a:r>
            <a:r>
              <a:rPr lang="en-GB" noProof="0" dirty="0"/>
              <a:t>: </a:t>
            </a:r>
          </a:p>
          <a:p>
            <a:pPr>
              <a:buClr>
                <a:srgbClr val="84BFA4"/>
              </a:buClr>
            </a:pPr>
            <a:r>
              <a:rPr lang="en-GB" noProof="0" dirty="0"/>
              <a:t>Et si les gens pouvaient s'abonner à des livraisons de pain frais ?</a:t>
            </a:r>
          </a:p>
          <a:p>
            <a:pPr>
              <a:buClr>
                <a:srgbClr val="84BFA4"/>
              </a:buClr>
            </a:pPr>
            <a:r>
              <a:rPr lang="en-GB" noProof="0" dirty="0"/>
              <a:t>Et si je pouvais préparer des plats végétaliens abordables en utilisant les saveurs de ma culture ?</a:t>
            </a:r>
          </a:p>
          <a:p>
            <a:pPr>
              <a:buClr>
                <a:srgbClr val="84BFA4"/>
              </a:buClr>
            </a:pPr>
            <a:r>
              <a:rPr lang="en-GB" noProof="0" dirty="0"/>
              <a:t>Et si je cuisinais pour les gens pendant leurs vacances à la maison, pour qu'ils ne se sentent pas seuls ?</a:t>
            </a:r>
          </a:p>
          <a:p>
            <a:pPr>
              <a:buClr>
                <a:srgbClr val="84BFA4"/>
              </a:buClr>
            </a:pPr>
            <a:r>
              <a:rPr lang="en-GB" noProof="0" dirty="0"/>
              <a:t>Et si j'envoyais une boîte de nourriture à quelqu'un à qui notre cuisine manque ?</a:t>
            </a:r>
          </a:p>
          <a:p>
            <a:pPr>
              <a:buClr>
                <a:srgbClr val="84BFA4"/>
              </a:buClr>
            </a:pPr>
            <a:r>
              <a:rPr lang="en-GB" noProof="0" dirty="0"/>
              <a:t>Et si mes voisins pouvaient goûter un plat de mon pays chaque semaine ?</a:t>
            </a:r>
          </a:p>
          <a:p>
            <a:pPr>
              <a:buClr>
                <a:srgbClr val="84BFA4"/>
              </a:buClr>
            </a:pPr>
            <a:endParaRPr lang="en-GB" dirty="0"/>
          </a:p>
          <a:p>
            <a:pPr>
              <a:buClr>
                <a:srgbClr val="84BFA4"/>
              </a:buClr>
            </a:pPr>
            <a:endParaRPr lang="en-GB" noProof="0" dirty="0"/>
          </a:p>
          <a:p>
            <a:pPr>
              <a:buClr>
                <a:srgbClr val="84BFA4"/>
              </a:buClr>
            </a:pPr>
            <a:r>
              <a:rPr lang="en-GB" b="1" noProof="0" dirty="0">
                <a:solidFill>
                  <a:srgbClr val="84BFA4"/>
                </a:solidFill>
                <a:sym typeface="Wingdings" panose="05000000000000000000" pitchFamily="2" charset="2"/>
                <a:hlinkClick r:id="rId2">
                  <a:extLst>
                    <a:ext uri="{A12FA001-AC4F-418D-AE19-62706E023703}">
                      <ahyp:hlinkClr xmlns:ahyp="http://schemas.microsoft.com/office/drawing/2018/hyperlinkcolor" val="tx"/>
                    </a:ext>
                  </a:extLst>
                </a:hlinkClick>
              </a:rPr>
              <a:t>	 Pour en savoir plus sur cette méthode, lisez cet article intéressant !</a:t>
            </a:r>
            <a:endParaRPr lang="en-GB" b="1" noProof="0" dirty="0">
              <a:solidFill>
                <a:srgbClr val="84BFA4"/>
              </a:solidFill>
            </a:endParaRPr>
          </a:p>
        </p:txBody>
      </p:sp>
      <p:pic>
        <p:nvPicPr>
          <p:cNvPr id="6" name="Grafika 5" descr="Gazeta z wypełnieniem pełnym">
            <a:extLst>
              <a:ext uri="{FF2B5EF4-FFF2-40B4-BE49-F238E27FC236}">
                <a16:creationId xmlns:a16="http://schemas.microsoft.com/office/drawing/2014/main" id="{FA68FA5E-0DB0-62AA-DBF9-527D61DA54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410" y="5100844"/>
            <a:ext cx="914400" cy="914400"/>
          </a:xfrm>
          <a:prstGeom prst="rect">
            <a:avLst/>
          </a:prstGeom>
        </p:spPr>
      </p:pic>
    </p:spTree>
    <p:extLst>
      <p:ext uri="{BB962C8B-B14F-4D97-AF65-F5344CB8AC3E}">
        <p14:creationId xmlns:p14="http://schemas.microsoft.com/office/powerpoint/2010/main" val="1434934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9807-552F-D55A-EB07-C8B418FF32A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EF0CC5-00B5-4345-78FB-6AB0E985F909}"/>
              </a:ext>
            </a:extLst>
          </p:cNvPr>
          <p:cNvSpPr>
            <a:spLocks noGrp="1"/>
          </p:cNvSpPr>
          <p:nvPr>
            <p:ph type="body" sz="quarter" idx="27"/>
          </p:nvPr>
        </p:nvSpPr>
        <p:spPr>
          <a:xfrm>
            <a:off x="375706" y="311362"/>
            <a:ext cx="11440588" cy="720752"/>
          </a:xfrm>
        </p:spPr>
        <p:txBody>
          <a:bodyPr/>
          <a:lstStyle/>
          <a:p>
            <a:r>
              <a:rPr lang="en-GB" sz="3200" noProof="0" dirty="0"/>
              <a:t>ACTIVITÉ "ET SI" - REMUE-MÉNINGES SUR UNE IDÉE D'ENTREPRISE</a:t>
            </a:r>
          </a:p>
        </p:txBody>
      </p:sp>
      <p:sp>
        <p:nvSpPr>
          <p:cNvPr id="3" name="Text Placeholder 2">
            <a:extLst>
              <a:ext uri="{FF2B5EF4-FFF2-40B4-BE49-F238E27FC236}">
                <a16:creationId xmlns:a16="http://schemas.microsoft.com/office/drawing/2014/main" id="{25A2B6E2-4E93-AF34-BE36-FDE7BBD5F7A9}"/>
              </a:ext>
            </a:extLst>
          </p:cNvPr>
          <p:cNvSpPr>
            <a:spLocks noGrp="1"/>
          </p:cNvSpPr>
          <p:nvPr>
            <p:ph type="body" sz="quarter" idx="14"/>
          </p:nvPr>
        </p:nvSpPr>
        <p:spPr>
          <a:xfrm>
            <a:off x="793213" y="1598348"/>
            <a:ext cx="10323361" cy="3927965"/>
          </a:xfrm>
        </p:spPr>
        <p:txBody>
          <a:bodyPr/>
          <a:lstStyle/>
          <a:p>
            <a:pPr>
              <a:buClr>
                <a:srgbClr val="84BFA4"/>
              </a:buClr>
            </a:pPr>
            <a:r>
              <a:rPr lang="en-GB" noProof="0" dirty="0"/>
              <a:t>Plus vous vous entraînez à penser de manière créative, plus il vous sera facile d'imaginer des produits et des services qui améliorent la vie des gens.</a:t>
            </a:r>
          </a:p>
          <a:p>
            <a:pPr>
              <a:buClr>
                <a:srgbClr val="84BFA4"/>
              </a:buClr>
            </a:pPr>
            <a:endParaRPr lang="en-GB" noProof="0" dirty="0"/>
          </a:p>
          <a:p>
            <a:pPr>
              <a:buNone/>
            </a:pPr>
            <a:r>
              <a:rPr lang="en-GB" b="1" dirty="0"/>
              <a:t>Pensez à deux produits, habitudes ou besoins liés à l'alimentation.</a:t>
            </a:r>
            <a:br>
              <a:rPr lang="en-GB" dirty="0"/>
            </a:br>
            <a:r>
              <a:rPr lang="en-GB" dirty="0"/>
              <a:t>Pourriez-vous les combiner pour créer quelque chose d'utile, d'amusant ou d'unique ?</a:t>
            </a:r>
          </a:p>
          <a:p>
            <a:pPr>
              <a:buNone/>
            </a:pPr>
            <a:endParaRPr lang="en-GB" dirty="0"/>
          </a:p>
          <a:p>
            <a:pPr>
              <a:buNone/>
            </a:pPr>
            <a:r>
              <a:rPr lang="en-GB" b="1" dirty="0"/>
              <a:t>Exemples :</a:t>
            </a:r>
            <a:endParaRPr lang="en-GB" dirty="0"/>
          </a:p>
          <a:p>
            <a:r>
              <a:rPr lang="en-GB" dirty="0"/>
              <a:t>Combiner </a:t>
            </a:r>
            <a:r>
              <a:rPr lang="en-GB" b="1" dirty="0"/>
              <a:t>un mélange d'épices </a:t>
            </a:r>
            <a:r>
              <a:rPr lang="en-GB" dirty="0"/>
              <a:t>et une </a:t>
            </a:r>
            <a:r>
              <a:rPr lang="en-GB" b="1" dirty="0"/>
              <a:t>carte de recettes </a:t>
            </a:r>
            <a:r>
              <a:rPr lang="en-GB" dirty="0"/>
              <a:t>pour les vendre sous la forme d'un kit de démarrage de repas.</a:t>
            </a:r>
          </a:p>
          <a:p>
            <a:r>
              <a:rPr lang="en-GB" dirty="0"/>
              <a:t>Associer </a:t>
            </a:r>
            <a:r>
              <a:rPr lang="en-GB" b="1" dirty="0"/>
              <a:t>un service de livraison de pain </a:t>
            </a:r>
            <a:r>
              <a:rPr lang="en-GB" dirty="0"/>
              <a:t>à un </a:t>
            </a:r>
            <a:r>
              <a:rPr lang="en-GB" b="1" dirty="0"/>
              <a:t>système de commande WhatsApp.</a:t>
            </a:r>
            <a:endParaRPr lang="en-GB" dirty="0"/>
          </a:p>
          <a:p>
            <a:r>
              <a:rPr lang="en-GB" dirty="0"/>
              <a:t>Combiner les </a:t>
            </a:r>
            <a:r>
              <a:rPr lang="en-GB" b="1" dirty="0"/>
              <a:t>restes </a:t>
            </a:r>
            <a:r>
              <a:rPr lang="en-GB" dirty="0"/>
              <a:t>avec des </a:t>
            </a:r>
            <a:r>
              <a:rPr lang="en-GB" b="1" dirty="0"/>
              <a:t>techniques de conservation </a:t>
            </a:r>
            <a:r>
              <a:rPr lang="en-GB" dirty="0"/>
              <a:t>pour créer un en-cas zéro déchet.</a:t>
            </a:r>
          </a:p>
          <a:p>
            <a:r>
              <a:rPr lang="en-GB" dirty="0"/>
              <a:t>Associer </a:t>
            </a:r>
            <a:r>
              <a:rPr lang="en-GB" b="1" dirty="0"/>
              <a:t>une cuisine familiale </a:t>
            </a:r>
            <a:r>
              <a:rPr lang="en-GB" dirty="0"/>
              <a:t>à un </a:t>
            </a:r>
            <a:r>
              <a:rPr lang="en-GB" b="1" dirty="0"/>
              <a:t>service de traiteur communautaire </a:t>
            </a:r>
            <a:r>
              <a:rPr lang="en-GB" dirty="0"/>
              <a:t>pour proposer des repas lors d'événements culturels</a:t>
            </a:r>
          </a:p>
          <a:p>
            <a:r>
              <a:rPr lang="en-GB" dirty="0"/>
              <a:t>Combiner des </a:t>
            </a:r>
            <a:r>
              <a:rPr lang="en-GB" b="1" dirty="0"/>
              <a:t>recettes traditionnelles </a:t>
            </a:r>
            <a:r>
              <a:rPr lang="en-GB" dirty="0"/>
              <a:t>avec des </a:t>
            </a:r>
            <a:r>
              <a:rPr lang="en-GB" b="1" dirty="0"/>
              <a:t>ingrédients locaux </a:t>
            </a:r>
            <a:r>
              <a:rPr lang="en-GB" dirty="0"/>
              <a:t>pour créer un menu fusion.</a:t>
            </a:r>
          </a:p>
          <a:p>
            <a:pPr>
              <a:buClr>
                <a:srgbClr val="84BFA4"/>
              </a:buClr>
            </a:pPr>
            <a:endParaRPr lang="en-GB" noProof="0" dirty="0"/>
          </a:p>
          <a:p>
            <a:pPr>
              <a:buClr>
                <a:srgbClr val="84BFA4"/>
              </a:buClr>
            </a:pPr>
            <a:r>
              <a:rPr lang="pl-PL" noProof="0" dirty="0"/>
              <a:t>	</a:t>
            </a:r>
          </a:p>
          <a:p>
            <a:pPr>
              <a:buClr>
                <a:srgbClr val="84BFA4"/>
              </a:buClr>
            </a:pPr>
            <a:endParaRPr lang="en-GB" noProof="0" dirty="0"/>
          </a:p>
          <a:p>
            <a:pPr>
              <a:buClr>
                <a:srgbClr val="84BFA4"/>
              </a:buClr>
            </a:pPr>
            <a:r>
              <a:rPr lang="pl-PL" noProof="0" dirty="0"/>
              <a:t>	</a:t>
            </a:r>
            <a:endParaRPr lang="en-GB" b="1" noProof="0" dirty="0">
              <a:solidFill>
                <a:srgbClr val="84BFA4"/>
              </a:solidFill>
            </a:endParaRPr>
          </a:p>
        </p:txBody>
      </p:sp>
    </p:spTree>
    <p:extLst>
      <p:ext uri="{BB962C8B-B14F-4D97-AF65-F5344CB8AC3E}">
        <p14:creationId xmlns:p14="http://schemas.microsoft.com/office/powerpoint/2010/main" val="3079282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053086"/>
            <a:ext cx="5612782" cy="3312543"/>
          </a:xfrm>
        </p:spPr>
        <p:txBody>
          <a:bodyPr>
            <a:normAutofit/>
          </a:bodyPr>
          <a:lstStyle/>
          <a:p>
            <a:r>
              <a:rPr lang="en-GB" noProof="0" dirty="0"/>
              <a:t>QUEL TYPE DE COMMERCE </a:t>
            </a:r>
            <a:r>
              <a:rPr lang="en-GB" dirty="0"/>
              <a:t>ALIMENTAIRE </a:t>
            </a:r>
            <a:r>
              <a:rPr lang="en-GB" noProof="0" dirty="0"/>
              <a:t>DEVRAIS-JE CRÉER ? </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GB" dirty="0"/>
              <a:t>05</a:t>
            </a:r>
            <a:endParaRPr lang="en-GB" noProof="0" dirty="0"/>
          </a:p>
        </p:txBody>
      </p:sp>
    </p:spTree>
    <p:extLst>
      <p:ext uri="{BB962C8B-B14F-4D97-AF65-F5344CB8AC3E}">
        <p14:creationId xmlns:p14="http://schemas.microsoft.com/office/powerpoint/2010/main" val="1267520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200" noProof="0" dirty="0"/>
              <a:t>LES DOMAINES DE CROISSANCE PRÉVUS </a:t>
            </a:r>
            <a:r>
              <a:rPr lang="en-GB" sz="3200" dirty="0"/>
              <a:t>DANS L'ALIMENTATION </a:t>
            </a:r>
            <a:r>
              <a:rPr lang="en-GB" sz="3200" noProof="0" dirty="0"/>
              <a:t>SONT LES SUIVANTS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40029" y="1649051"/>
            <a:ext cx="5764977" cy="4459415"/>
          </a:xfrm>
        </p:spPr>
        <p:txBody>
          <a:bodyPr/>
          <a:lstStyle/>
          <a:p>
            <a:pPr marL="342900" indent="-342900">
              <a:buClr>
                <a:srgbClr val="84BFA4"/>
              </a:buClr>
              <a:buFont typeface="Arial" panose="020B0604020202020204" pitchFamily="34" charset="0"/>
              <a:buChar char="•"/>
            </a:pPr>
            <a:r>
              <a:rPr lang="en-GB" b="1" noProof="0" dirty="0"/>
              <a:t>Mettre l'accent sur la santé et le bien-être </a:t>
            </a:r>
            <a:r>
              <a:rPr lang="en-GB" noProof="0" dirty="0"/>
              <a:t>(par exemple, repas à base de plantes, en-cas à faible teneur en sucre, options adaptées aux allergies)</a:t>
            </a:r>
          </a:p>
          <a:p>
            <a:pPr marL="342900" indent="-342900">
              <a:buClr>
                <a:srgbClr val="84BFA4"/>
              </a:buClr>
              <a:buFont typeface="Arial" panose="020B0604020202020204" pitchFamily="34" charset="0"/>
              <a:buChar char="•"/>
            </a:pPr>
            <a:r>
              <a:rPr lang="en-GB" b="1" noProof="0" dirty="0"/>
              <a:t>offrir une certaine commodité </a:t>
            </a:r>
            <a:r>
              <a:rPr lang="en-GB" noProof="0" dirty="0"/>
              <a:t>(kits de repas, aliments prêts à consommer, services de livraison à domicile, etc.)</a:t>
            </a:r>
          </a:p>
          <a:p>
            <a:pPr marL="342900" indent="-342900">
              <a:buClr>
                <a:srgbClr val="84BFA4"/>
              </a:buClr>
              <a:buFont typeface="Arial" panose="020B0604020202020204" pitchFamily="34" charset="0"/>
              <a:buChar char="•"/>
            </a:pPr>
            <a:r>
              <a:rPr lang="en-GB" b="1" noProof="0" dirty="0"/>
              <a:t>Célébrer l'identité culturelle </a:t>
            </a:r>
            <a:r>
              <a:rPr lang="en-GB" noProof="0" dirty="0"/>
              <a:t>(cuisine régionale, plats traditionnels, cuisine fusion, etc.)</a:t>
            </a:r>
          </a:p>
          <a:p>
            <a:pPr marL="342900" indent="-342900">
              <a:buClr>
                <a:srgbClr val="84BFA4"/>
              </a:buClr>
              <a:buFont typeface="Arial" panose="020B0604020202020204" pitchFamily="34" charset="0"/>
              <a:buChar char="•"/>
            </a:pPr>
            <a:r>
              <a:rPr lang="en-GB" b="1" noProof="0" dirty="0"/>
              <a:t>Favoriser le développement durable </a:t>
            </a:r>
            <a:r>
              <a:rPr lang="en-GB" noProof="0" dirty="0"/>
              <a:t>(cuisine sans déchets, emballages réutilisables, ingrédients locaux, etc.)</a:t>
            </a:r>
          </a:p>
          <a:p>
            <a:pPr marL="342900" indent="-342900">
              <a:buClr>
                <a:srgbClr val="84BFA4"/>
              </a:buClr>
              <a:buFont typeface="Arial" panose="020B0604020202020204" pitchFamily="34" charset="0"/>
              <a:buChar char="•"/>
            </a:pPr>
            <a:r>
              <a:rPr lang="en-GB" b="1" noProof="0" dirty="0"/>
              <a:t>créer une communauté </a:t>
            </a:r>
            <a:r>
              <a:rPr lang="en-GB" noProof="0" dirty="0"/>
              <a:t>(cuisines partagées, événements pop-up, clubs de cuisine ou cercles de soupes).</a:t>
            </a:r>
          </a:p>
          <a:p>
            <a:pPr>
              <a:buClr>
                <a:srgbClr val="84BFA4"/>
              </a:buClr>
            </a:pPr>
            <a:endParaRPr lang="en-GB" noProof="0" dirty="0"/>
          </a:p>
        </p:txBody>
      </p:sp>
      <p:pic>
        <p:nvPicPr>
          <p:cNvPr id="10" name="Graphic 9" descr="Bar graph with upward trend with solid fill">
            <a:extLst>
              <a:ext uri="{FF2B5EF4-FFF2-40B4-BE49-F238E27FC236}">
                <a16:creationId xmlns:a16="http://schemas.microsoft.com/office/drawing/2014/main" id="{74A776DB-BBD9-12E9-5101-816CBDA8B1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381932" y="-155386"/>
            <a:ext cx="1654247" cy="1654247"/>
          </a:xfrm>
          <a:prstGeom prst="rect">
            <a:avLst/>
          </a:prstGeom>
        </p:spPr>
      </p:pic>
      <p:sp>
        <p:nvSpPr>
          <p:cNvPr id="11" name="TextBox 10">
            <a:extLst>
              <a:ext uri="{FF2B5EF4-FFF2-40B4-BE49-F238E27FC236}">
                <a16:creationId xmlns:a16="http://schemas.microsoft.com/office/drawing/2014/main" id="{705F3232-C31B-B945-234F-2213F8B31F63}"/>
              </a:ext>
            </a:extLst>
          </p:cNvPr>
          <p:cNvSpPr txBox="1"/>
          <p:nvPr/>
        </p:nvSpPr>
        <p:spPr>
          <a:xfrm>
            <a:off x="6515819" y="1649051"/>
            <a:ext cx="4994612" cy="4124206"/>
          </a:xfrm>
          <a:prstGeom prst="rect">
            <a:avLst/>
          </a:prstGeom>
          <a:solidFill>
            <a:srgbClr val="B6D1E1"/>
          </a:solidFill>
        </p:spPr>
        <p:txBody>
          <a:bodyPr wrap="square">
            <a:spAutoFit/>
          </a:bodyPr>
          <a:lstStyle/>
          <a:p>
            <a:pPr>
              <a:buClr>
                <a:srgbClr val="84BFA4"/>
              </a:buClr>
            </a:pPr>
            <a:r>
              <a:rPr lang="en-GB" sz="2000" b="1" noProof="0" dirty="0"/>
              <a:t>Il n'est pas nécessaire d'avoir un restaurant pour créer une entreprise alimentaire. Vous pouvez commencer </a:t>
            </a:r>
            <a:r>
              <a:rPr lang="en-GB" sz="2000" noProof="0" dirty="0"/>
              <a:t>par</a:t>
            </a:r>
          </a:p>
          <a:p>
            <a:pPr>
              <a:buClr>
                <a:srgbClr val="84BFA4"/>
              </a:buClr>
            </a:pPr>
            <a:endParaRPr lang="en-GB" sz="2000" dirty="0"/>
          </a:p>
          <a:p>
            <a:pPr marL="285750" indent="-285750">
              <a:buClr>
                <a:srgbClr val="84BFA4"/>
              </a:buClr>
              <a:buFont typeface="Arial" panose="020B0604020202020204" pitchFamily="34" charset="0"/>
              <a:buChar char="•"/>
            </a:pPr>
            <a:r>
              <a:rPr lang="en-GB" sz="2000" noProof="0" dirty="0"/>
              <a:t>un service de traiteur ou de préparation de repas à domicile</a:t>
            </a:r>
          </a:p>
          <a:p>
            <a:pPr marL="285750" indent="-285750">
              <a:buClr>
                <a:srgbClr val="84BFA4"/>
              </a:buClr>
              <a:buFont typeface="Arial" panose="020B0604020202020204" pitchFamily="34" charset="0"/>
              <a:buChar char="•"/>
            </a:pPr>
            <a:r>
              <a:rPr lang="en-GB" sz="2000" noProof="0" dirty="0"/>
              <a:t>Étals de marché ou stands de festival</a:t>
            </a:r>
          </a:p>
          <a:p>
            <a:pPr marL="285750" indent="-285750">
              <a:buClr>
                <a:srgbClr val="84BFA4"/>
              </a:buClr>
              <a:buFont typeface="Arial" panose="020B0604020202020204" pitchFamily="34" charset="0"/>
              <a:buChar char="•"/>
            </a:pPr>
            <a:r>
              <a:rPr lang="en-GB" sz="2000" noProof="0" dirty="0"/>
              <a:t>Commandes spéciales pour des événements ou des fêtes</a:t>
            </a:r>
          </a:p>
          <a:p>
            <a:pPr marL="285750" indent="-285750">
              <a:buClr>
                <a:srgbClr val="84BFA4"/>
              </a:buClr>
              <a:buFont typeface="Arial" panose="020B0604020202020204" pitchFamily="34" charset="0"/>
              <a:buChar char="•"/>
            </a:pPr>
            <a:r>
              <a:rPr lang="en-GB" sz="2000" noProof="0" dirty="0"/>
              <a:t>Modèles d'abonnement ou de livraison</a:t>
            </a:r>
          </a:p>
          <a:p>
            <a:pPr marL="285750" indent="-285750">
              <a:buClr>
                <a:srgbClr val="84BFA4"/>
              </a:buClr>
              <a:buFont typeface="Arial" panose="020B0604020202020204" pitchFamily="34" charset="0"/>
              <a:buChar char="•"/>
            </a:pPr>
            <a:r>
              <a:rPr lang="en-GB" sz="2000" noProof="0" dirty="0"/>
              <a:t>Enseignement, ateliers</a:t>
            </a:r>
            <a:endParaRPr lang="en-GB" sz="2000" dirty="0"/>
          </a:p>
          <a:p>
            <a:pPr marL="285750" indent="-285750">
              <a:buClr>
                <a:srgbClr val="84BFA4"/>
              </a:buClr>
              <a:buFont typeface="Arial" panose="020B0604020202020204" pitchFamily="34" charset="0"/>
              <a:buChar char="•"/>
            </a:pPr>
            <a:r>
              <a:rPr lang="en-GB" sz="2000" noProof="0" dirty="0"/>
              <a:t>Kits de recettes</a:t>
            </a:r>
          </a:p>
          <a:p>
            <a:pPr>
              <a:buClr>
                <a:srgbClr val="84BFA4"/>
              </a:buClr>
            </a:pPr>
            <a:endParaRPr lang="en-GB" sz="2200" noProof="0" dirty="0"/>
          </a:p>
        </p:txBody>
      </p:sp>
    </p:spTree>
    <p:extLst>
      <p:ext uri="{BB962C8B-B14F-4D97-AF65-F5344CB8AC3E}">
        <p14:creationId xmlns:p14="http://schemas.microsoft.com/office/powerpoint/2010/main" val="865400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4" y="378372"/>
            <a:ext cx="10996451" cy="1126708"/>
          </a:xfrm>
        </p:spPr>
        <p:txBody>
          <a:bodyPr/>
          <a:lstStyle/>
          <a:p>
            <a:r>
              <a:rPr lang="en-GB" noProof="0" dirty="0"/>
              <a:t>QUELLE ENTREPRISE ALIMENTAIRE DEVRAIS-JE CRÉER ?            </a:t>
            </a:r>
          </a:p>
          <a:p>
            <a:r>
              <a:rPr lang="en-GB" noProof="0" dirty="0"/>
              <a:t>EXAMINONS QUELQUES OPTIONS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63139" y="1887394"/>
            <a:ext cx="10996451" cy="3172968"/>
          </a:xfrm>
        </p:spPr>
        <p:txBody>
          <a:bodyPr/>
          <a:lstStyle/>
          <a:p>
            <a:pPr marL="342900" indent="-342900">
              <a:buFont typeface="Arial" panose="020B0604020202020204" pitchFamily="34" charset="0"/>
              <a:buChar char="•"/>
            </a:pPr>
            <a:r>
              <a:rPr lang="en-GB" sz="1800" b="1" dirty="0"/>
              <a:t>Cuisine à domicile </a:t>
            </a:r>
            <a:r>
              <a:rPr lang="en-GB" sz="1800" dirty="0"/>
              <a:t>: Préparez des repas, des en-cas ou des produits de boulangerie à partir de votre cuisine pour vos amis, vos voisins ou des commandes locales.</a:t>
            </a:r>
          </a:p>
          <a:p>
            <a:pPr marL="342900" indent="-342900">
              <a:buFont typeface="Arial" panose="020B0604020202020204" pitchFamily="34" charset="0"/>
              <a:buChar char="•"/>
            </a:pPr>
            <a:r>
              <a:rPr lang="en-GB" sz="1800" b="1" dirty="0"/>
              <a:t>Étalage sur un marché ou Pop-Up : </a:t>
            </a:r>
            <a:r>
              <a:rPr lang="en-GB" sz="1800" dirty="0"/>
              <a:t>Vendez des plats traditionnels, de la nourriture de rue ou des produits spécialisés sur les marchés de producteurs, dans les festivals ou lors d'événements temporaires.</a:t>
            </a:r>
          </a:p>
          <a:p>
            <a:pPr marL="342900" indent="-342900">
              <a:buFont typeface="Arial" panose="020B0604020202020204" pitchFamily="34" charset="0"/>
              <a:buChar char="•"/>
            </a:pPr>
            <a:r>
              <a:rPr lang="en-GB" sz="1800" b="1" dirty="0"/>
              <a:t>Traiteur ou commandes spéciales : </a:t>
            </a:r>
            <a:r>
              <a:rPr lang="en-GB" sz="1800" dirty="0"/>
              <a:t>Cuisinez pour des anniversaires, des mariages ou d'autres événements culturels. Vous pouvez également prendre des commandes à l'avance pour les fêtes ou les rassemblements communautaires.</a:t>
            </a:r>
          </a:p>
          <a:p>
            <a:pPr marL="342900" indent="-342900">
              <a:buFont typeface="Arial" panose="020B0604020202020204" pitchFamily="34" charset="0"/>
              <a:buChar char="•"/>
            </a:pPr>
            <a:r>
              <a:rPr lang="en-GB" sz="1800" b="1" dirty="0"/>
              <a:t>Kits de repas ou abonnements : </a:t>
            </a:r>
            <a:r>
              <a:rPr lang="en-GB" sz="1800" dirty="0"/>
              <a:t>Créez et livrez des kits de recettes, des paquets d'épices ou des plats préparés sur une base hebdomadaire ou mensuelle.</a:t>
            </a:r>
          </a:p>
          <a:p>
            <a:pPr marL="342900" indent="-342900">
              <a:buFont typeface="Arial" panose="020B0604020202020204" pitchFamily="34" charset="0"/>
              <a:buChar char="•"/>
            </a:pPr>
            <a:r>
              <a:rPr lang="en-GB" sz="1800" b="1" dirty="0"/>
              <a:t> Enseignement et compétences alimentaires : </a:t>
            </a:r>
            <a:r>
              <a:rPr lang="en-GB" sz="1800" dirty="0"/>
              <a:t>Organiser des petits cours ou des ateliers pour enseigner la fabrication du pain, des recettes traditionnelles ou des techniques culinaires culturelles.</a:t>
            </a:r>
          </a:p>
          <a:p>
            <a:pPr marL="342900" indent="-342900">
              <a:buFont typeface="Arial" panose="020B0604020202020204" pitchFamily="34" charset="0"/>
              <a:buChar char="•"/>
            </a:pPr>
            <a:r>
              <a:rPr lang="en-GB" sz="1800" b="1" dirty="0"/>
              <a:t> Conserves, cornichons ou en-cas : </a:t>
            </a:r>
            <a:r>
              <a:rPr lang="en-GB" sz="1800" dirty="0"/>
              <a:t>Créez des produits de longue conservation, tels que des sauces, des chutneys ou des en-cas séchés qui peuvent être vendus en ligne ou dans des magasins locaux.</a:t>
            </a:r>
          </a:p>
          <a:p>
            <a:pPr>
              <a:buNone/>
            </a:pPr>
            <a:endParaRPr lang="en-GB" sz="1800" dirty="0"/>
          </a:p>
          <a:p>
            <a:pPr>
              <a:buNone/>
            </a:pPr>
            <a:r>
              <a:rPr lang="en-GB" sz="1800" dirty="0"/>
              <a:t>Vous n'êtes pas obligé de choisir une seule activité, commencez là où vous vous sentez à l'aise et développez votre activité à partir de là. Que pourriez-vous essayer en premier ?</a:t>
            </a:r>
          </a:p>
        </p:txBody>
      </p:sp>
    </p:spTree>
    <p:extLst>
      <p:ext uri="{BB962C8B-B14F-4D97-AF65-F5344CB8AC3E}">
        <p14:creationId xmlns:p14="http://schemas.microsoft.com/office/powerpoint/2010/main" val="3896434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EXAMINONS QUELQUES OPTIONS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52382" y="1321571"/>
            <a:ext cx="5522335" cy="4514279"/>
          </a:xfrm>
        </p:spPr>
        <p:txBody>
          <a:bodyPr/>
          <a:lstStyle/>
          <a:p>
            <a:pPr>
              <a:buClr>
                <a:srgbClr val="84BFA4"/>
              </a:buClr>
            </a:pPr>
            <a:r>
              <a:rPr lang="en-GB" sz="2000" b="1" noProof="0" dirty="0"/>
              <a:t>Commerce avec ou sans vitrine </a:t>
            </a:r>
          </a:p>
          <a:p>
            <a:pPr>
              <a:buClr>
                <a:srgbClr val="84BFA4"/>
              </a:buClr>
            </a:pPr>
            <a:endParaRPr lang="en-GB" sz="2000" b="1" noProof="0" dirty="0"/>
          </a:p>
          <a:p>
            <a:pPr>
              <a:buClr>
                <a:srgbClr val="84BFA4"/>
              </a:buClr>
            </a:pPr>
            <a:r>
              <a:rPr lang="en-GB" sz="2000" noProof="0" dirty="0"/>
              <a:t>Pour vendre vos produits, vous </a:t>
            </a:r>
            <a:r>
              <a:rPr lang="en-GB" sz="2000" dirty="0"/>
              <a:t>pouvez </a:t>
            </a:r>
            <a:r>
              <a:rPr lang="en-GB" sz="2000" noProof="0" dirty="0"/>
              <a:t>avoir besoin d'une "vitrine" - </a:t>
            </a:r>
            <a:r>
              <a:rPr lang="en-GB" sz="2000" b="1" noProof="0" dirty="0"/>
              <a:t>soit un espace physique </a:t>
            </a:r>
            <a:r>
              <a:rPr lang="en-GB" sz="2000" noProof="0" dirty="0"/>
              <a:t>comme un magasin ou un café, </a:t>
            </a:r>
            <a:r>
              <a:rPr lang="en-GB" sz="2000" b="1" noProof="0" dirty="0"/>
              <a:t>soit une boutique en ligne </a:t>
            </a:r>
            <a:r>
              <a:rPr lang="en-GB" sz="2000" noProof="0" dirty="0"/>
              <a:t>par le biais d'un site web ou des médias sociaux. </a:t>
            </a:r>
          </a:p>
          <a:p>
            <a:pPr>
              <a:buClr>
                <a:srgbClr val="84BFA4"/>
              </a:buClr>
            </a:pPr>
            <a:br>
              <a:rPr lang="en-GB" sz="2000" noProof="0" dirty="0"/>
            </a:br>
            <a:r>
              <a:rPr lang="en-GB" sz="2000" noProof="0" dirty="0"/>
              <a:t>Aujourd'hui, de nombreuses entreprises utilisent les deux, atteignant ainsi des clients locaux et en ligne en même temps.</a:t>
            </a:r>
          </a:p>
          <a:p>
            <a:pPr>
              <a:buClr>
                <a:srgbClr val="84BFA4"/>
              </a:buClr>
            </a:pPr>
            <a:br>
              <a:rPr lang="en-GB" sz="2000" noProof="0" dirty="0"/>
            </a:br>
            <a:r>
              <a:rPr lang="en-GB" sz="2000" noProof="0" dirty="0"/>
              <a:t>Vous pouvez également commencer modestement en vendant sur des marchés alimentaires </a:t>
            </a:r>
            <a:r>
              <a:rPr lang="en-GB" sz="2000" dirty="0"/>
              <a:t>ou lors d'événements.</a:t>
            </a:r>
          </a:p>
          <a:p>
            <a:pPr>
              <a:buClr>
                <a:srgbClr val="84BFA4"/>
              </a:buClr>
            </a:pPr>
            <a:br>
              <a:rPr lang="en-GB" sz="2000" noProof="0" dirty="0"/>
            </a:br>
            <a:r>
              <a:rPr lang="en-GB" sz="2000" noProof="0" dirty="0"/>
              <a:t>Commencer </a:t>
            </a:r>
            <a:r>
              <a:rPr lang="en-GB" sz="2000" dirty="0"/>
              <a:t>petit et </a:t>
            </a:r>
            <a:r>
              <a:rPr lang="en-GB" sz="2000" noProof="0" dirty="0"/>
              <a:t>simple vous permet d'acquérir de l'expérience et de vous développer sans prendre de gros risques. </a:t>
            </a:r>
          </a:p>
          <a:p>
            <a:pPr>
              <a:buClr>
                <a:srgbClr val="84BFA4"/>
              </a:buClr>
            </a:pPr>
            <a:endParaRPr lang="en-GB" sz="2000" noProof="0" dirty="0"/>
          </a:p>
          <a:p>
            <a:pPr>
              <a:buClr>
                <a:srgbClr val="84BFA4"/>
              </a:buClr>
            </a:pPr>
            <a:endParaRPr lang="en-GB" sz="2000" noProof="0" dirty="0"/>
          </a:p>
          <a:p>
            <a:pPr>
              <a:buClr>
                <a:srgbClr val="84BFA4"/>
              </a:buClr>
            </a:pPr>
            <a:endParaRPr lang="en-GB" sz="2000" noProof="0" dirty="0"/>
          </a:p>
          <a:p>
            <a:pPr>
              <a:buClr>
                <a:srgbClr val="84BFA4"/>
              </a:buClr>
            </a:pPr>
            <a:endParaRPr lang="en-GB" sz="2000" noProof="0" dirty="0"/>
          </a:p>
        </p:txBody>
      </p:sp>
      <p:sp>
        <p:nvSpPr>
          <p:cNvPr id="6" name="Text Placeholder 2">
            <a:extLst>
              <a:ext uri="{FF2B5EF4-FFF2-40B4-BE49-F238E27FC236}">
                <a16:creationId xmlns:a16="http://schemas.microsoft.com/office/drawing/2014/main" id="{E5D520BA-6E26-F677-5215-938B5AA47D2A}"/>
              </a:ext>
            </a:extLst>
          </p:cNvPr>
          <p:cNvSpPr txBox="1">
            <a:spLocks/>
          </p:cNvSpPr>
          <p:nvPr/>
        </p:nvSpPr>
        <p:spPr>
          <a:xfrm>
            <a:off x="6385915" y="1321571"/>
            <a:ext cx="5766816" cy="451427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84BFA4"/>
              </a:buClr>
            </a:pPr>
            <a:r>
              <a:rPr lang="en-GB" sz="2000" b="1" noProof="0" dirty="0"/>
              <a:t>Produit ou service (ou un mélange des deux)</a:t>
            </a:r>
          </a:p>
          <a:p>
            <a:pPr>
              <a:buClr>
                <a:srgbClr val="84BFA4"/>
              </a:buClr>
            </a:pPr>
            <a:endParaRPr lang="en-GB" sz="2000" b="1" noProof="0" dirty="0"/>
          </a:p>
          <a:p>
            <a:pPr>
              <a:buNone/>
            </a:pPr>
            <a:r>
              <a:rPr lang="en-GB" sz="2000" b="1" dirty="0"/>
              <a:t>Vous pouvez vous concentrer sur</a:t>
            </a:r>
          </a:p>
          <a:p>
            <a:pPr marL="342900" indent="-342900">
              <a:buFont typeface="Arial" panose="020B0604020202020204" pitchFamily="34" charset="0"/>
              <a:buChar char="•"/>
            </a:pPr>
            <a:r>
              <a:rPr lang="en-GB" sz="2000" b="1" dirty="0"/>
              <a:t>La fabrication et la vente de vos produits alimentaires </a:t>
            </a:r>
            <a:r>
              <a:rPr lang="en-GB" sz="2000" dirty="0"/>
              <a:t>- sur les marchés de producteurs, en ligne ou dans des magasins locaux (par exemple, sauces, produits de boulangerie, plats préparés).</a:t>
            </a:r>
          </a:p>
          <a:p>
            <a:pPr marL="342900" indent="-342900">
              <a:buFont typeface="Arial" panose="020B0604020202020204" pitchFamily="34" charset="0"/>
              <a:buChar char="•"/>
            </a:pPr>
            <a:r>
              <a:rPr lang="en-GB" sz="2000" b="1" dirty="0"/>
              <a:t>Proposer des services de traiteur pour de petits rassemblements</a:t>
            </a:r>
            <a:endParaRPr lang="en-GB" sz="2000" dirty="0"/>
          </a:p>
          <a:p>
            <a:pPr marL="342900" indent="-342900">
              <a:buFont typeface="Arial" panose="020B0604020202020204" pitchFamily="34" charset="0"/>
              <a:buChar char="•"/>
            </a:pPr>
            <a:r>
              <a:rPr lang="en-GB" sz="2000" b="1" dirty="0"/>
              <a:t>Services de chef personnel </a:t>
            </a:r>
            <a:r>
              <a:rPr lang="en-GB" sz="2000" dirty="0"/>
              <a:t>- cuisiner au domicile des clients ou livrer des plats préparés.</a:t>
            </a:r>
          </a:p>
          <a:p>
            <a:pPr marL="342900" indent="-342900">
              <a:buFont typeface="Arial" panose="020B0604020202020204" pitchFamily="34" charset="0"/>
              <a:buChar char="•"/>
            </a:pPr>
            <a:r>
              <a:rPr lang="en-GB" sz="2000" b="1" dirty="0"/>
              <a:t>Dîners pop-up ou événements gastronomiques </a:t>
            </a:r>
            <a:r>
              <a:rPr lang="en-GB" sz="2000" dirty="0"/>
              <a:t>- expériences gastronomiques intimes et personnalisées.</a:t>
            </a:r>
          </a:p>
          <a:p>
            <a:pPr marL="342900" indent="-342900">
              <a:buFont typeface="Arial" panose="020B0604020202020204" pitchFamily="34" charset="0"/>
              <a:buChar char="•"/>
            </a:pPr>
            <a:r>
              <a:rPr lang="en-GB" sz="2000" b="1" dirty="0"/>
              <a:t>Préparation de repas pour plus de commodité </a:t>
            </a:r>
            <a:r>
              <a:rPr lang="en-GB" sz="2000" dirty="0"/>
              <a:t>- proposer des formules de repas hebdomadaires ou des plans de régime personnalisés.</a:t>
            </a:r>
          </a:p>
          <a:p>
            <a:pPr>
              <a:buClr>
                <a:srgbClr val="84BFA4"/>
              </a:buClr>
            </a:pPr>
            <a:endParaRPr lang="en-GB" sz="2000" noProof="0" dirty="0"/>
          </a:p>
          <a:p>
            <a:pPr>
              <a:buClr>
                <a:srgbClr val="84BFA4"/>
              </a:buClr>
            </a:pPr>
            <a:endParaRPr lang="en-GB" sz="2000" noProof="0" dirty="0"/>
          </a:p>
          <a:p>
            <a:pPr>
              <a:buClr>
                <a:srgbClr val="84BFA4"/>
              </a:buClr>
            </a:pPr>
            <a:endParaRPr lang="en-GB" sz="2000" noProof="0" dirty="0"/>
          </a:p>
          <a:p>
            <a:pPr>
              <a:buClr>
                <a:srgbClr val="84BFA4"/>
              </a:buClr>
            </a:pPr>
            <a:endParaRPr lang="en-GB" sz="2000" noProof="0" dirty="0"/>
          </a:p>
          <a:p>
            <a:pPr>
              <a:buClr>
                <a:srgbClr val="84BFA4"/>
              </a:buClr>
            </a:pPr>
            <a:endParaRPr lang="en-GB" sz="2000" noProof="0" dirty="0"/>
          </a:p>
        </p:txBody>
      </p:sp>
      <p:cxnSp>
        <p:nvCxnSpPr>
          <p:cNvPr id="7" name="Straight Connector 6">
            <a:extLst>
              <a:ext uri="{FF2B5EF4-FFF2-40B4-BE49-F238E27FC236}">
                <a16:creationId xmlns:a16="http://schemas.microsoft.com/office/drawing/2014/main" id="{230E0922-822D-04EF-2CA7-7BCBC75404AD}"/>
              </a:ext>
            </a:extLst>
          </p:cNvPr>
          <p:cNvCxnSpPr>
            <a:cxnSpLocks/>
          </p:cNvCxnSpPr>
          <p:nvPr/>
        </p:nvCxnSpPr>
        <p:spPr>
          <a:xfrm flipV="1">
            <a:off x="6217284" y="1494843"/>
            <a:ext cx="0" cy="452190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00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GB" noProof="0"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GB" sz="3300" b="1" noProof="0" dirty="0">
                <a:solidFill>
                  <a:schemeClr val="bg1"/>
                </a:solidFill>
              </a:rPr>
              <a:t>www.3kitchens.eu</a:t>
            </a:r>
          </a:p>
        </p:txBody>
      </p:sp>
      <p:sp>
        <p:nvSpPr>
          <p:cNvPr id="6" name="Text Placeholder 5">
            <a:extLst>
              <a:ext uri="{FF2B5EF4-FFF2-40B4-BE49-F238E27FC236}">
                <a16:creationId xmlns:a16="http://schemas.microsoft.com/office/drawing/2014/main" id="{B68706B1-47F3-CC71-21A4-A05BD9D0B662}"/>
              </a:ext>
            </a:extLst>
          </p:cNvPr>
          <p:cNvSpPr txBox="1">
            <a:spLocks/>
          </p:cNvSpPr>
          <p:nvPr/>
        </p:nvSpPr>
        <p:spPr>
          <a:xfrm>
            <a:off x="1671689" y="2350620"/>
            <a:ext cx="3195486" cy="731140"/>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noProof="0" dirty="0">
                <a:solidFill>
                  <a:srgbClr val="382B1B"/>
                </a:solidFill>
              </a:rPr>
              <a:t>RECHERCHE - APPROFONDISSEMENT DE VOTRE IDÉE D'ENTREPRISE</a:t>
            </a:r>
          </a:p>
        </p:txBody>
      </p:sp>
      <p:sp>
        <p:nvSpPr>
          <p:cNvPr id="7" name="Text Placeholder 6">
            <a:extLst>
              <a:ext uri="{FF2B5EF4-FFF2-40B4-BE49-F238E27FC236}">
                <a16:creationId xmlns:a16="http://schemas.microsoft.com/office/drawing/2014/main" id="{A3A01C85-930C-50C4-3080-A9F0ADED231B}"/>
              </a:ext>
            </a:extLst>
          </p:cNvPr>
          <p:cNvSpPr txBox="1">
            <a:spLocks/>
          </p:cNvSpPr>
          <p:nvPr/>
        </p:nvSpPr>
        <p:spPr>
          <a:xfrm>
            <a:off x="1180610" y="1667185"/>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600" dirty="0">
                <a:solidFill>
                  <a:srgbClr val="382B1B"/>
                </a:solidFill>
              </a:rPr>
              <a:t>Ensuite…</a:t>
            </a:r>
            <a:r>
              <a:rPr lang="en-GB" sz="3600" noProof="0" dirty="0">
                <a:solidFill>
                  <a:srgbClr val="382B1B"/>
                </a:solidFill>
              </a:rPr>
              <a:t>Étape 2</a:t>
            </a:r>
          </a:p>
        </p:txBody>
      </p:sp>
      <p:sp>
        <p:nvSpPr>
          <p:cNvPr id="8" name="Speech Bubble: Oval 7">
            <a:extLst>
              <a:ext uri="{FF2B5EF4-FFF2-40B4-BE49-F238E27FC236}">
                <a16:creationId xmlns:a16="http://schemas.microsoft.com/office/drawing/2014/main" id="{65649E37-3034-ED72-2133-BDBE5E9E4C9C}"/>
              </a:ext>
            </a:extLst>
          </p:cNvPr>
          <p:cNvSpPr/>
          <p:nvPr/>
        </p:nvSpPr>
        <p:spPr>
          <a:xfrm>
            <a:off x="1351386" y="1171223"/>
            <a:ext cx="3889313" cy="2257777"/>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 name="Graphic 9" descr="Female Profile with solid fill">
            <a:extLst>
              <a:ext uri="{FF2B5EF4-FFF2-40B4-BE49-F238E27FC236}">
                <a16:creationId xmlns:a16="http://schemas.microsoft.com/office/drawing/2014/main" id="{53827B46-802D-BD76-D749-AA6B3C9AC8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1386" y="3622602"/>
            <a:ext cx="1661305" cy="1661305"/>
          </a:xfrm>
          <a:prstGeom prst="rect">
            <a:avLst/>
          </a:prstGeom>
        </p:spPr>
      </p:pic>
    </p:spTree>
    <p:extLst>
      <p:ext uri="{BB962C8B-B14F-4D97-AF65-F5344CB8AC3E}">
        <p14:creationId xmlns:p14="http://schemas.microsoft.com/office/powerpoint/2010/main" val="210913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sz="3600" noProof="0" dirty="0">
                <a:solidFill>
                  <a:srgbClr val="382B1B"/>
                </a:solidFill>
              </a:rPr>
              <a:t>QU'EST-CE QU'UN ENTREPRENEUR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875867" y="1693334"/>
            <a:ext cx="5650438" cy="4700813"/>
          </a:xfrm>
        </p:spPr>
        <p:txBody>
          <a:bodyPr/>
          <a:lstStyle/>
          <a:p>
            <a:r>
              <a:rPr lang="en-GB" sz="2000" noProof="0" dirty="0"/>
              <a:t>Un entrepreneur est généralement considéré comme un innovateur, une source d'idées, de biens, de services et d'entreprises nouveaux. Il s'agit d'une personne qui passe d'une idée à l'action en créant quelque chose qui lui est propre, comme un service, un produit ou une petite entreprise.</a:t>
            </a:r>
          </a:p>
          <a:p>
            <a:endParaRPr lang="en-GB" sz="2000" noProof="0" dirty="0"/>
          </a:p>
          <a:p>
            <a:r>
              <a:rPr lang="en-GB" sz="2000" noProof="0" dirty="0"/>
              <a:t>Certains entrepreneurs sont nés, mais beaucoup d'autres sont des autodidactes - il vous suffit de trouver et de débloquer votre </a:t>
            </a:r>
            <a:r>
              <a:rPr lang="en-GB" sz="2000" b="1" noProof="0" dirty="0"/>
              <a:t>SUPERPOUVOIR </a:t>
            </a:r>
            <a:r>
              <a:rPr lang="en-GB" sz="2000" noProof="0" dirty="0"/>
              <a:t>secret et une idée commerciale pratique qui vous passionne ! </a:t>
            </a:r>
          </a:p>
          <a:p>
            <a:endParaRPr lang="en-GB" sz="2000" noProof="0" dirty="0"/>
          </a:p>
          <a:p>
            <a:r>
              <a:rPr lang="en-GB" sz="2000" noProof="0" dirty="0"/>
              <a:t>Notre cours vous y aidera. </a:t>
            </a:r>
          </a:p>
          <a:p>
            <a:endParaRPr lang="en-GB" sz="2000" noProof="0" dirty="0"/>
          </a:p>
          <a:p>
            <a:endParaRPr lang="en-GB" sz="2000" noProof="0" dirty="0"/>
          </a:p>
        </p:txBody>
      </p:sp>
      <p:sp>
        <p:nvSpPr>
          <p:cNvPr id="5" name="Text Placeholder 2">
            <a:extLst>
              <a:ext uri="{FF2B5EF4-FFF2-40B4-BE49-F238E27FC236}">
                <a16:creationId xmlns:a16="http://schemas.microsoft.com/office/drawing/2014/main" id="{C23C6F1E-8F2E-5DD5-B68A-B1E68A261987}"/>
              </a:ext>
            </a:extLst>
          </p:cNvPr>
          <p:cNvSpPr txBox="1">
            <a:spLocks/>
          </p:cNvSpPr>
          <p:nvPr/>
        </p:nvSpPr>
        <p:spPr>
          <a:xfrm>
            <a:off x="718079" y="1711325"/>
            <a:ext cx="4499441"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endParaRPr lang="en-GB" sz="3200" b="1" i="1" noProof="0" dirty="0">
              <a:solidFill>
                <a:srgbClr val="84BFA4"/>
              </a:solidFill>
            </a:endParaRPr>
          </a:p>
        </p:txBody>
      </p:sp>
      <p:cxnSp>
        <p:nvCxnSpPr>
          <p:cNvPr id="6" name="Straight Connector 5">
            <a:extLst>
              <a:ext uri="{FF2B5EF4-FFF2-40B4-BE49-F238E27FC236}">
                <a16:creationId xmlns:a16="http://schemas.microsoft.com/office/drawing/2014/main" id="{D4E5E503-55CF-B86E-9C4B-9A9138799DDF}"/>
              </a:ext>
            </a:extLst>
          </p:cNvPr>
          <p:cNvCxnSpPr>
            <a:cxnSpLocks/>
          </p:cNvCxnSpPr>
          <p:nvPr/>
        </p:nvCxnSpPr>
        <p:spPr>
          <a:xfrm flipV="1">
            <a:off x="5338105" y="1607281"/>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descr="Open hand with plant with solid fill">
            <a:extLst>
              <a:ext uri="{FF2B5EF4-FFF2-40B4-BE49-F238E27FC236}">
                <a16:creationId xmlns:a16="http://schemas.microsoft.com/office/drawing/2014/main" id="{C8809A10-5E66-BF13-26CC-C4720FA26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1619" y="5011206"/>
            <a:ext cx="1214686" cy="1214686"/>
          </a:xfrm>
          <a:prstGeom prst="rect">
            <a:avLst/>
          </a:prstGeom>
        </p:spPr>
      </p:pic>
      <p:pic>
        <p:nvPicPr>
          <p:cNvPr id="2" name="Obraz 7" descr="Obraz zawierający osoba, jedzenie, posiłek, zastawa stołowa&#10;&#10;Zawartość wygenerowana przez sztuczną inteligencję może być niepoprawna.">
            <a:extLst>
              <a:ext uri="{FF2B5EF4-FFF2-40B4-BE49-F238E27FC236}">
                <a16:creationId xmlns:a16="http://schemas.microsoft.com/office/drawing/2014/main" id="{3680AE14-BF1D-F219-0B4D-D47E30047AD8}"/>
              </a:ext>
            </a:extLst>
          </p:cNvPr>
          <p:cNvPicPr>
            <a:picLocks noChangeAspect="1"/>
          </p:cNvPicPr>
          <p:nvPr/>
        </p:nvPicPr>
        <p:blipFill>
          <a:blip r:embed="rId4"/>
          <a:stretch>
            <a:fillRect/>
          </a:stretch>
        </p:blipFill>
        <p:spPr>
          <a:xfrm>
            <a:off x="426238" y="1718894"/>
            <a:ext cx="4466121" cy="2977600"/>
          </a:xfrm>
          <a:prstGeom prst="rect">
            <a:avLst/>
          </a:prstGeom>
        </p:spPr>
      </p:pic>
      <p:sp>
        <p:nvSpPr>
          <p:cNvPr id="7" name="pole tekstowe 4">
            <a:extLst>
              <a:ext uri="{FF2B5EF4-FFF2-40B4-BE49-F238E27FC236}">
                <a16:creationId xmlns:a16="http://schemas.microsoft.com/office/drawing/2014/main" id="{573C8C94-C8A5-CF38-6800-7FDE37631AEB}"/>
              </a:ext>
            </a:extLst>
          </p:cNvPr>
          <p:cNvSpPr txBox="1"/>
          <p:nvPr/>
        </p:nvSpPr>
        <p:spPr>
          <a:xfrm>
            <a:off x="253427" y="4785469"/>
            <a:ext cx="4715388" cy="1450397"/>
          </a:xfrm>
          <a:prstGeom prst="rect">
            <a:avLst/>
          </a:prstGeom>
          <a:noFill/>
        </p:spPr>
        <p:txBody>
          <a:bodyPr wrap="square">
            <a:spAutoFit/>
          </a:bodyPr>
          <a:lstStyle/>
          <a:p>
            <a:pPr>
              <a:lnSpc>
                <a:spcPct val="115000"/>
              </a:lnSpc>
              <a:spcAft>
                <a:spcPts val="800"/>
              </a:spcAft>
            </a:pPr>
            <a:r>
              <a:rPr lang="en-GB" kern="100" noProof="0" dirty="0">
                <a:effectLst/>
                <a:ea typeface="Aptos" panose="020B0004020202020204" pitchFamily="34" charset="0"/>
                <a:cs typeface="Times New Roman" panose="02020603050405020304" pitchFamily="18" charset="0"/>
              </a:rPr>
              <a:t>"J'ai commencé par cuisiner pour des voisins. Un plat a débouché sur un </a:t>
            </a:r>
            <a:r>
              <a:rPr lang="en-GB" kern="100" noProof="0" dirty="0" err="1">
                <a:effectLst/>
                <a:ea typeface="Aptos" panose="020B0004020202020204" pitchFamily="34" charset="0"/>
                <a:cs typeface="Times New Roman" panose="02020603050405020304" pitchFamily="18" charset="0"/>
              </a:rPr>
              <a:t>événement</a:t>
            </a:r>
            <a:r>
              <a:rPr lang="en-GB" kern="100" noProof="0" dirty="0">
                <a:effectLst/>
                <a:ea typeface="Aptos" panose="020B0004020202020204" pitchFamily="34" charset="0"/>
                <a:cs typeface="Times New Roman" panose="02020603050405020304" pitchFamily="18" charset="0"/>
              </a:rPr>
              <a:t>. </a:t>
            </a:r>
            <a:r>
              <a:rPr lang="en-GB" kern="100" noProof="0" dirty="0" err="1">
                <a:effectLst/>
                <a:ea typeface="Aptos" panose="020B0004020202020204" pitchFamily="34" charset="0"/>
                <a:cs typeface="Times New Roman" panose="02020603050405020304" pitchFamily="18" charset="0"/>
              </a:rPr>
              <a:t>Aujourd'hui</a:t>
            </a:r>
            <a:r>
              <a:rPr lang="en-GB" kern="100" noProof="0" dirty="0">
                <a:effectLst/>
                <a:ea typeface="Aptos" panose="020B0004020202020204" pitchFamily="34" charset="0"/>
                <a:cs typeface="Times New Roman" panose="02020603050405020304" pitchFamily="18" charset="0"/>
              </a:rPr>
              <a:t>, je suis traiteur pour les mariages.</a:t>
            </a:r>
          </a:p>
          <a:p>
            <a:pPr>
              <a:lnSpc>
                <a:spcPct val="115000"/>
              </a:lnSpc>
              <a:spcAft>
                <a:spcPts val="800"/>
              </a:spcAft>
            </a:pPr>
            <a:r>
              <a:rPr lang="en-GB" i="1" kern="100" noProof="0" dirty="0">
                <a:effectLst/>
                <a:ea typeface="Aptos" panose="020B0004020202020204" pitchFamily="34" charset="0"/>
                <a:cs typeface="Times New Roman" panose="02020603050405020304" pitchFamily="18" charset="0"/>
              </a:rPr>
              <a:t> - Halima, chef de communauté à Malmö</a:t>
            </a:r>
            <a:endParaRPr lang="en-GB" kern="100" noProof="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50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GB" noProof="0" dirty="0"/>
              <a:t>QU'EST-CE QUE L'ENTREPRENEURIAT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38268" y="1369306"/>
            <a:ext cx="11190545" cy="4700813"/>
          </a:xfrm>
        </p:spPr>
        <p:txBody>
          <a:bodyPr/>
          <a:lstStyle/>
          <a:p>
            <a:r>
              <a:rPr lang="en-GB" sz="1700" noProof="0" dirty="0"/>
              <a:t>L'esprit d'entreprise, c'est </a:t>
            </a:r>
            <a:r>
              <a:rPr lang="en-GB" sz="1700" b="1" noProof="0" dirty="0"/>
              <a:t>pour vous !</a:t>
            </a:r>
          </a:p>
          <a:p>
            <a:endParaRPr lang="en-GB" sz="1700" b="1" noProof="0" dirty="0"/>
          </a:p>
          <a:p>
            <a:pPr marL="342900" indent="-342900">
              <a:buFont typeface="Wingdings" panose="05000000000000000000" pitchFamily="2" charset="2"/>
              <a:buChar char="Ø"/>
            </a:pPr>
            <a:r>
              <a:rPr lang="en-GB" sz="1700" noProof="0" dirty="0"/>
              <a:t>Vous n'avez pas besoin de permission pour être un entrepreneur - juste </a:t>
            </a:r>
            <a:r>
              <a:rPr lang="en-GB" sz="1700" b="1" noProof="0" dirty="0"/>
              <a:t>une petite idée et le courage de commencer.</a:t>
            </a:r>
          </a:p>
          <a:p>
            <a:pPr marL="342900" indent="-342900">
              <a:buFont typeface="Wingdings" panose="05000000000000000000" pitchFamily="2" charset="2"/>
              <a:buChar char="Ø"/>
            </a:pPr>
            <a:r>
              <a:rPr lang="en-GB" sz="1700" noProof="0" dirty="0"/>
              <a:t>A 3 Kitchens, nous pensons que votre culture, vos compétences et votre expérience de la vie sont des </a:t>
            </a:r>
            <a:r>
              <a:rPr lang="en-GB" sz="1700" b="1" noProof="0" dirty="0"/>
              <a:t>outils puissants.</a:t>
            </a:r>
          </a:p>
          <a:p>
            <a:pPr marL="342900" indent="-342900">
              <a:buFont typeface="Wingdings" panose="05000000000000000000" pitchFamily="2" charset="2"/>
              <a:buChar char="Ø"/>
            </a:pPr>
            <a:endParaRPr lang="en-GB" sz="1700" b="1" dirty="0"/>
          </a:p>
          <a:p>
            <a:r>
              <a:rPr lang="en-GB" sz="1700" b="1" noProof="0" dirty="0"/>
              <a:t>L'entrepreneuriat alimentaire, en particulier, peut prendre de nombreuses formes accessibles et peu contraignantes. </a:t>
            </a:r>
            <a:r>
              <a:rPr lang="en-GB" sz="1700" dirty="0"/>
              <a:t>De la vente de produits faits maison sur les marchés locaux au lancement d'un food truck, d'un restaurant pop-up ou d'une entreprise en ligne. Vous n'avez pas besoin d'une cuisine sophistiquée ou d'un diplôme en commerce, mais de cœur, d'ardeur et d'une communauté qui vous soutienne.</a:t>
            </a:r>
          </a:p>
          <a:p>
            <a:endParaRPr lang="en-GB" sz="1700" dirty="0"/>
          </a:p>
          <a:p>
            <a:pPr>
              <a:buNone/>
            </a:pPr>
            <a:r>
              <a:rPr lang="en-GB" sz="1700" b="1" dirty="0"/>
              <a:t>Voici comment commencer (et ce que nous couvrons dans ce cours) :</a:t>
            </a:r>
            <a:endParaRPr lang="en-GB" sz="1700" dirty="0"/>
          </a:p>
          <a:p>
            <a:pPr marL="342900" indent="-342900">
              <a:buFont typeface="Arial" panose="020B0604020202020204" pitchFamily="34" charset="0"/>
              <a:buChar char="•"/>
            </a:pPr>
            <a:r>
              <a:rPr lang="en-GB" sz="1700" b="1" dirty="0"/>
              <a:t>Identifiez votre "pourquoi".</a:t>
            </a:r>
            <a:r>
              <a:rPr lang="en-GB" sz="1700" dirty="0"/>
              <a:t> Qu'est-ce qui motive votre passion pour la nourriture ?</a:t>
            </a:r>
          </a:p>
          <a:p>
            <a:pPr marL="342900" indent="-342900">
              <a:buFont typeface="Arial" panose="020B0604020202020204" pitchFamily="34" charset="0"/>
              <a:buChar char="•"/>
            </a:pPr>
            <a:r>
              <a:rPr lang="en-GB" sz="1700" b="1" dirty="0"/>
              <a:t>Commencez modestement.</a:t>
            </a:r>
            <a:r>
              <a:rPr lang="en-GB" sz="1700" dirty="0"/>
              <a:t> Testez des recettes, partagez-les avec vos amis, demandez-leur leur avis.</a:t>
            </a:r>
          </a:p>
          <a:p>
            <a:pPr marL="342900" indent="-342900">
              <a:buFont typeface="Arial" panose="020B0604020202020204" pitchFamily="34" charset="0"/>
              <a:buChar char="•"/>
            </a:pPr>
            <a:r>
              <a:rPr lang="en-GB" sz="1700" b="1" dirty="0"/>
              <a:t>Construisez votre histoire.</a:t>
            </a:r>
            <a:r>
              <a:rPr lang="en-GB" sz="1700" dirty="0"/>
              <a:t> Votre parcours fait partie de votre marque, appropriez-vous-le.</a:t>
            </a:r>
          </a:p>
          <a:p>
            <a:pPr marL="342900" indent="-342900">
              <a:buFont typeface="Arial" panose="020B0604020202020204" pitchFamily="34" charset="0"/>
              <a:buChar char="•"/>
            </a:pPr>
            <a:r>
              <a:rPr lang="en-GB" sz="1700" b="1" dirty="0"/>
              <a:t>Trouvez votre marché.</a:t>
            </a:r>
            <a:r>
              <a:rPr lang="en-GB" sz="1700" dirty="0"/>
              <a:t> Qui aime ce que vous faites ? Où font-ils leurs courses ou mangent-ils ?</a:t>
            </a:r>
          </a:p>
          <a:p>
            <a:pPr marL="342900" indent="-342900">
              <a:buFont typeface="Arial" panose="020B0604020202020204" pitchFamily="34" charset="0"/>
              <a:buChar char="•"/>
            </a:pPr>
            <a:r>
              <a:rPr lang="en-GB" sz="1700" b="1" dirty="0"/>
              <a:t>Appuyez-vous sur la communauté.</a:t>
            </a:r>
            <a:r>
              <a:rPr lang="en-GB" sz="1700" dirty="0"/>
              <a:t> Rejoignez des collectifs alimentaires, participez à des événements locaux et demandez de l'aide.</a:t>
            </a:r>
          </a:p>
          <a:p>
            <a:endParaRPr lang="en-GB" sz="1700" b="1" noProof="0" dirty="0"/>
          </a:p>
        </p:txBody>
      </p:sp>
    </p:spTree>
    <p:extLst>
      <p:ext uri="{BB962C8B-B14F-4D97-AF65-F5344CB8AC3E}">
        <p14:creationId xmlns:p14="http://schemas.microsoft.com/office/powerpoint/2010/main" val="136111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10767725" cy="1126708"/>
          </a:xfrm>
        </p:spPr>
        <p:txBody>
          <a:bodyPr/>
          <a:lstStyle/>
          <a:p>
            <a:r>
              <a:rPr lang="en-GB" noProof="0" dirty="0"/>
              <a:t>SAVIEZ-VOUS QUE LES FEMMES MIGRANTES ONT TENDANCE À ÊTRE D’EXCELLENTES ENTREPRENEUSES ?</a:t>
            </a:r>
          </a:p>
        </p:txBody>
      </p:sp>
      <p:sp>
        <p:nvSpPr>
          <p:cNvPr id="9" name="Text Placeholder 2">
            <a:extLst>
              <a:ext uri="{FF2B5EF4-FFF2-40B4-BE49-F238E27FC236}">
                <a16:creationId xmlns:a16="http://schemas.microsoft.com/office/drawing/2014/main" id="{A7017389-0FB6-DBB7-B4FB-709371DB088D}"/>
              </a:ext>
            </a:extLst>
          </p:cNvPr>
          <p:cNvSpPr txBox="1">
            <a:spLocks/>
          </p:cNvSpPr>
          <p:nvPr/>
        </p:nvSpPr>
        <p:spPr>
          <a:xfrm>
            <a:off x="660400" y="2230859"/>
            <a:ext cx="2781172" cy="183609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GB" sz="2800" b="1" i="1" noProof="0" dirty="0">
                <a:solidFill>
                  <a:srgbClr val="84BFA4"/>
                </a:solidFill>
              </a:rPr>
              <a:t>Les femmes migrantes sont souvent confrontées à plus d'obstacles que les autres...</a:t>
            </a:r>
            <a:endParaRPr lang="en-GB" sz="1800" noProof="0" dirty="0">
              <a:solidFill>
                <a:srgbClr val="84BFA4"/>
              </a:solidFill>
            </a:endParaRPr>
          </a:p>
        </p:txBody>
      </p:sp>
      <p:sp>
        <p:nvSpPr>
          <p:cNvPr id="5" name="Text Placeholder 7">
            <a:extLst>
              <a:ext uri="{FF2B5EF4-FFF2-40B4-BE49-F238E27FC236}">
                <a16:creationId xmlns:a16="http://schemas.microsoft.com/office/drawing/2014/main" id="{34DF3113-D989-6BDF-7A19-AECB4CE71FE9}"/>
              </a:ext>
            </a:extLst>
          </p:cNvPr>
          <p:cNvSpPr>
            <a:spLocks noGrp="1"/>
          </p:cNvSpPr>
          <p:nvPr>
            <p:ph type="body" sz="quarter" idx="14"/>
          </p:nvPr>
        </p:nvSpPr>
        <p:spPr>
          <a:xfrm>
            <a:off x="3657600" y="2014008"/>
            <a:ext cx="8144933" cy="3286125"/>
          </a:xfrm>
        </p:spPr>
        <p:txBody>
          <a:bodyPr/>
          <a:lstStyle/>
          <a:p>
            <a:pPr>
              <a:buNone/>
            </a:pPr>
            <a:r>
              <a:rPr lang="en-GB" noProof="0" dirty="0"/>
              <a:t>Repartir à zéro dans un nouveau pays, apprendre une nouvelle langue, trouver du travail et subvenir aux besoins de leur famille.  La vie peut être difficile, et les ressources comme le temps ou l'argent peuvent être limitées.</a:t>
            </a:r>
          </a:p>
          <a:p>
            <a:pPr>
              <a:buNone/>
            </a:pPr>
            <a:endParaRPr lang="en-GB" noProof="0" dirty="0"/>
          </a:p>
          <a:p>
            <a:r>
              <a:rPr lang="en-GB" noProof="0" dirty="0"/>
              <a:t>Mais ces expériences </a:t>
            </a:r>
            <a:r>
              <a:rPr lang="en-GB" b="1" noProof="0" dirty="0"/>
              <a:t>développent </a:t>
            </a:r>
            <a:r>
              <a:rPr lang="en-GB" noProof="0" dirty="0"/>
              <a:t>aussi </a:t>
            </a:r>
            <a:r>
              <a:rPr lang="en-GB" b="1" noProof="0" dirty="0"/>
              <a:t>la force, la créativité et la résilience </a:t>
            </a:r>
            <a:r>
              <a:rPr lang="en-GB" noProof="0" dirty="0"/>
              <a:t>- les mêmes qualités qui font les grands entrepreneurs ! </a:t>
            </a:r>
          </a:p>
          <a:p>
            <a:endParaRPr lang="en-GB" noProof="0" dirty="0"/>
          </a:p>
          <a:p>
            <a:endParaRPr lang="en-GB" noProof="0" dirty="0"/>
          </a:p>
          <a:p>
            <a:endParaRPr lang="en-GB" noProof="0" dirty="0"/>
          </a:p>
          <a:p>
            <a:endParaRPr lang="en-GB" noProof="0" dirty="0"/>
          </a:p>
          <a:p>
            <a:pPr algn="r"/>
            <a:r>
              <a:rPr lang="en-GB" sz="2400" b="1" noProof="0" dirty="0">
                <a:solidFill>
                  <a:srgbClr val="84BFA4"/>
                </a:solidFill>
              </a:rPr>
              <a:t>Examinons six raisons </a:t>
            </a:r>
            <a:r>
              <a:rPr lang="en-GB" sz="2400" b="1" dirty="0" err="1">
                <a:solidFill>
                  <a:srgbClr val="84BFA4"/>
                </a:solidFill>
              </a:rPr>
              <a:t>pourquoi</a:t>
            </a:r>
            <a:r>
              <a:rPr lang="en-GB" sz="2400" b="1" dirty="0">
                <a:solidFill>
                  <a:srgbClr val="84BFA4"/>
                </a:solidFill>
              </a:rPr>
              <a:t>…</a:t>
            </a:r>
            <a:endParaRPr lang="en-GB" sz="2400" b="1" noProof="0" dirty="0">
              <a:solidFill>
                <a:srgbClr val="84BFA4"/>
              </a:solidFill>
            </a:endParaRPr>
          </a:p>
          <a:p>
            <a:endParaRPr lang="en-GB" noProof="0" dirty="0"/>
          </a:p>
          <a:p>
            <a:r>
              <a:rPr lang="en-GB" noProof="0" dirty="0"/>
              <a:t> </a:t>
            </a:r>
          </a:p>
        </p:txBody>
      </p:sp>
      <p:cxnSp>
        <p:nvCxnSpPr>
          <p:cNvPr id="6" name="Straight Connector 5">
            <a:extLst>
              <a:ext uri="{FF2B5EF4-FFF2-40B4-BE49-F238E27FC236}">
                <a16:creationId xmlns:a16="http://schemas.microsoft.com/office/drawing/2014/main" id="{D08B5315-96A7-5EFF-4C33-EC0EFDCB8388}"/>
              </a:ext>
            </a:extLst>
          </p:cNvPr>
          <p:cNvCxnSpPr>
            <a:cxnSpLocks/>
          </p:cNvCxnSpPr>
          <p:nvPr/>
        </p:nvCxnSpPr>
        <p:spPr>
          <a:xfrm flipV="1">
            <a:off x="3441572" y="1945949"/>
            <a:ext cx="0" cy="24059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Grafika 3" descr="Grupa kobiet z wypełnieniem pełnym">
            <a:extLst>
              <a:ext uri="{FF2B5EF4-FFF2-40B4-BE49-F238E27FC236}">
                <a16:creationId xmlns:a16="http://schemas.microsoft.com/office/drawing/2014/main" id="{4B32E45E-978A-30C0-8D88-CD91E9A7A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7100" y="4351866"/>
            <a:ext cx="1836096" cy="1836096"/>
          </a:xfrm>
          <a:prstGeom prst="rect">
            <a:avLst/>
          </a:prstGeom>
        </p:spPr>
      </p:pic>
    </p:spTree>
    <p:extLst>
      <p:ext uri="{BB962C8B-B14F-4D97-AF65-F5344CB8AC3E}">
        <p14:creationId xmlns:p14="http://schemas.microsoft.com/office/powerpoint/2010/main" val="1241288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8368</Words>
  <Application>Microsoft Office PowerPoint</Application>
  <PresentationFormat>Widescreen</PresentationFormat>
  <Paragraphs>676</Paragraphs>
  <Slides>68</Slides>
  <Notes>0</Notes>
  <HiddenSlides>0</HiddenSlides>
  <MMClips>4</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7" baseType="lpstr">
      <vt:lpstr>Aptos</vt:lpstr>
      <vt:lpstr>Arial</vt:lpstr>
      <vt:lpstr>Calibri</vt:lpstr>
      <vt:lpstr>Calibri Light</vt:lpstr>
      <vt:lpstr>Montserrat</vt:lpstr>
      <vt:lpstr>Wingdings</vt:lpstr>
      <vt:lpstr>Office Theme</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docId:F4001A36828CB82EB3BAA69C94B2A766</cp:keywords>
  <cp:lastModifiedBy>Orla Casey</cp:lastModifiedBy>
  <cp:revision>263</cp:revision>
  <cp:lastPrinted>2025-05-10T10:41:43Z</cp:lastPrinted>
  <dcterms:created xsi:type="dcterms:W3CDTF">2019-11-20T14:08:21Z</dcterms:created>
  <dcterms:modified xsi:type="dcterms:W3CDTF">2025-07-01T11:19:01Z</dcterms:modified>
</cp:coreProperties>
</file>