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4394" r:id="rId2"/>
    <p:sldId id="4395" r:id="rId3"/>
    <p:sldId id="4582" r:id="rId4"/>
    <p:sldId id="4396" r:id="rId5"/>
    <p:sldId id="4390" r:id="rId6"/>
    <p:sldId id="4417" r:id="rId7"/>
    <p:sldId id="4583" r:id="rId8"/>
    <p:sldId id="4584" r:id="rId9"/>
    <p:sldId id="4412" r:id="rId10"/>
    <p:sldId id="4447" r:id="rId11"/>
    <p:sldId id="4448" r:id="rId12"/>
    <p:sldId id="4585" r:id="rId13"/>
    <p:sldId id="4449" r:id="rId14"/>
    <p:sldId id="4586" r:id="rId15"/>
    <p:sldId id="4450" r:id="rId16"/>
    <p:sldId id="4451" r:id="rId17"/>
    <p:sldId id="4409" r:id="rId18"/>
    <p:sldId id="4452" r:id="rId19"/>
    <p:sldId id="4453" r:id="rId20"/>
    <p:sldId id="4473" r:id="rId21"/>
    <p:sldId id="4587" r:id="rId22"/>
    <p:sldId id="4588" r:id="rId23"/>
    <p:sldId id="4413" r:id="rId24"/>
    <p:sldId id="4475" r:id="rId25"/>
    <p:sldId id="4476" r:id="rId26"/>
    <p:sldId id="4477" r:id="rId27"/>
    <p:sldId id="4479" r:id="rId28"/>
    <p:sldId id="4480" r:id="rId29"/>
    <p:sldId id="4481" r:id="rId30"/>
    <p:sldId id="4482" r:id="rId31"/>
    <p:sldId id="4483" r:id="rId32"/>
    <p:sldId id="4414" r:id="rId33"/>
    <p:sldId id="4484" r:id="rId34"/>
    <p:sldId id="4419" r:id="rId35"/>
    <p:sldId id="4486" r:id="rId36"/>
    <p:sldId id="4488" r:id="rId37"/>
    <p:sldId id="4420" r:id="rId38"/>
    <p:sldId id="4500" r:id="rId39"/>
    <p:sldId id="4501" r:id="rId40"/>
    <p:sldId id="4502" r:id="rId41"/>
    <p:sldId id="4504" r:id="rId42"/>
    <p:sldId id="4415" r:id="rId43"/>
    <p:sldId id="4491" r:id="rId44"/>
    <p:sldId id="4492" r:id="rId45"/>
    <p:sldId id="4493" r:id="rId46"/>
    <p:sldId id="4494" r:id="rId47"/>
    <p:sldId id="4495" r:id="rId48"/>
    <p:sldId id="4496" r:id="rId49"/>
    <p:sldId id="4497" r:id="rId50"/>
    <p:sldId id="4498" r:id="rId51"/>
    <p:sldId id="4416" r:id="rId52"/>
    <p:sldId id="4499" r:id="rId53"/>
    <p:sldId id="4589" r:id="rId54"/>
    <p:sldId id="4506" r:id="rId55"/>
    <p:sldId id="4590" r:id="rId56"/>
    <p:sldId id="4591" r:id="rId57"/>
    <p:sldId id="4507" r:id="rId58"/>
    <p:sldId id="4592" r:id="rId59"/>
    <p:sldId id="259" r:id="rId6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E6C8C7"/>
    <a:srgbClr val="84BFA4"/>
    <a:srgbClr val="B6D1E1"/>
    <a:srgbClr val="1EB3DD"/>
    <a:srgbClr val="142D55"/>
    <a:srgbClr val="F26B27"/>
    <a:srgbClr val="C54A9A"/>
    <a:srgbClr val="FFC6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06" autoAdjust="0"/>
    <p:restoredTop sz="94729"/>
  </p:normalViewPr>
  <p:slideViewPr>
    <p:cSldViewPr snapToGrid="0" snapToObjects="1">
      <p:cViewPr varScale="1">
        <p:scale>
          <a:sx n="76" d="100"/>
          <a:sy n="76" d="100"/>
        </p:scale>
        <p:origin x="27" y="27"/>
      </p:cViewPr>
      <p:guideLst/>
    </p:cSldViewPr>
  </p:slideViewPr>
  <p:notesTextViewPr>
    <p:cViewPr>
      <p:scale>
        <a:sx n="3" d="2"/>
        <a:sy n="3" d="2"/>
      </p:scale>
      <p:origin x="0" y="0"/>
    </p:cViewPr>
  </p:notesTextViewPr>
  <p:sorterViewPr>
    <p:cViewPr>
      <p:scale>
        <a:sx n="100" d="100"/>
        <a:sy n="100"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7/1/2025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74440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3828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29926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873729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5750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5987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0949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207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85758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44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067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3630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98695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https://www.youtube.com/embed/JDSisEGISwg?feature=oembed" TargetMode="External"/><Relationship Id="rId6" Type="http://schemas.openxmlformats.org/officeDocument/2006/relationships/hyperlink" Target="https://www.youtube.com/watch?v=JDSisEGISwg" TargetMode="External"/><Relationship Id="rId5" Type="http://schemas.openxmlformats.org/officeDocument/2006/relationships/hyperlink" Target="https://youtu.be/JDSisEGISwg"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oodruffsawyer.com/insights/food-beverage-three-step-process-risk-manag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hyperlink" Target="https://svgsilh.com/image/1080462.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uffingtonpost.com/carissa-lada/what-does-success-look-like_b_5651592.html" TargetMode="Externa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hyperlink" Target="https://www.upyourcreativegenius.com/" TargetMode="External"/><Relationship Id="rId5" Type="http://schemas.openxmlformats.org/officeDocument/2006/relationships/image" Target="../media/image25.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2.svg"/><Relationship Id="rId2" Type="http://schemas.openxmlformats.org/officeDocument/2006/relationships/slideLayout" Target="../slideLayouts/slideLayout16.xml"/><Relationship Id="rId1" Type="http://schemas.openxmlformats.org/officeDocument/2006/relationships/video" Target="https://www.youtube.com/embed/zESeeaFDVSw" TargetMode="Externa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hyperlink" Target="https://www.youtube.com/watch?v=zESeeaFDVS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verywellmind.com/healthy-ways-to-cope-with-failure-4163968"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arched_floral_frame_by_samuel_stanesby.png" TargetMode="External"/><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34.emf"/><Relationship Id="rId4" Type="http://schemas.openxmlformats.org/officeDocument/2006/relationships/package" Target="../embeddings/Microsoft_Word_Document.docx"/></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vecteezy.com/video/21810655-worried-and-stressed-focused-young-woman-sitting-at-table-looking-at-laptop-stressed-and-worried-young-businesswoman-looking-thoughtfully-at-laptop-while-working-from-home-at-computer" TargetMode="External"/><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stockcake.com/i/woman-serving-food_1087836_313132" TargetMode="External"/><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401036" y="3689444"/>
            <a:ext cx="7755133"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800" b="1" dirty="0"/>
              <a:t>HET VERTROUWEN </a:t>
            </a:r>
            <a:r>
              <a:rPr lang="en-US" sz="4800" b="1" dirty="0">
                <a:solidFill>
                  <a:srgbClr val="382B1B"/>
                </a:solidFill>
              </a:rPr>
              <a:t>OM DOOR TE GAAN EN TE GROEIEN </a:t>
            </a:r>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401036"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STAP 8</a:t>
            </a:r>
            <a:r>
              <a:rPr lang="en-US" sz="4000" b="1" dirty="0">
                <a:solidFill>
                  <a:srgbClr val="94C7B0"/>
                </a:solidFill>
                <a:highlight>
                  <a:srgbClr val="94C7B0"/>
                </a:highlight>
              </a:rPr>
              <a:t>.</a:t>
            </a:r>
          </a:p>
        </p:txBody>
      </p:sp>
      <p:pic>
        <p:nvPicPr>
          <p:cNvPr id="14" name="Picture 13" descr="Woman working at food truck">
            <a:extLst>
              <a:ext uri="{FF2B5EF4-FFF2-40B4-BE49-F238E27FC236}">
                <a16:creationId xmlns:a16="http://schemas.microsoft.com/office/drawing/2014/main" id="{55044225-7977-D7BC-1DCA-60EAE4757EF9}"/>
              </a:ext>
            </a:extLst>
          </p:cNvPr>
          <p:cNvPicPr>
            <a:picLocks noChangeAspect="1"/>
          </p:cNvPicPr>
          <p:nvPr/>
        </p:nvPicPr>
        <p:blipFill>
          <a:blip r:embed="rId2"/>
          <a:stretch>
            <a:fillRect/>
          </a:stretch>
        </p:blipFill>
        <p:spPr>
          <a:xfrm>
            <a:off x="7008906" y="1257856"/>
            <a:ext cx="5044094" cy="336272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MANIEREN OM JE ZELFVERTROUWEN IN HET BEDRIJFSLEVEN TE VERGROTEN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29516" y="1566062"/>
            <a:ext cx="7350415" cy="4548987"/>
          </a:xfrm>
        </p:spPr>
        <p:txBody>
          <a:bodyPr numCol="1"/>
          <a:lstStyle/>
          <a:p>
            <a:pPr lvl="1" indent="-457200" algn="l">
              <a:lnSpc>
                <a:spcPts val="2340"/>
              </a:lnSpc>
              <a:spcBef>
                <a:spcPts val="200"/>
              </a:spcBef>
              <a:buClr>
                <a:srgbClr val="B6D1E1"/>
              </a:buClr>
              <a:buFont typeface="+mj-lt"/>
              <a:buAutoNum type="arabicPeriod"/>
            </a:pPr>
            <a:r>
              <a:rPr lang="en-IE" b="1" dirty="0">
                <a:solidFill>
                  <a:srgbClr val="84BFA4"/>
                </a:solidFill>
              </a:rPr>
              <a:t>Krijg duidelijkheid over je hogere doel</a:t>
            </a:r>
          </a:p>
          <a:p>
            <a:r>
              <a:rPr lang="en-GB" dirty="0"/>
              <a:t>Als je geworteld bent in een sterk doel, wordt het gemakkelijker om over je werk te spreken, je aanbiedingen te delen en contact te maken met anderen. Je promoot jezelf niet - je staat voor iets waarin je gelooft. Dat is waar echt vertrouwen begint.</a:t>
            </a:r>
          </a:p>
          <a:p>
            <a:pPr marL="0"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2"/>
            </a:pPr>
            <a:r>
              <a:rPr lang="en-IE" b="1" dirty="0">
                <a:solidFill>
                  <a:srgbClr val="84BFA4"/>
                </a:solidFill>
              </a:rPr>
              <a:t>Wacht niet langer om je zelfverzekerd te voelen</a:t>
            </a:r>
          </a:p>
          <a:p>
            <a:pPr marL="0" lvl="1" algn="l">
              <a:lnSpc>
                <a:spcPts val="2340"/>
              </a:lnSpc>
              <a:spcBef>
                <a:spcPts val="200"/>
              </a:spcBef>
              <a:buClr>
                <a:srgbClr val="B6D1E1"/>
              </a:buClr>
            </a:pPr>
            <a:r>
              <a:rPr lang="en-GB" sz="2000" dirty="0">
                <a:solidFill>
                  <a:srgbClr val="382B1B"/>
                </a:solidFill>
              </a:rPr>
              <a:t>Veel vrouwen geloven dat ze zich zelfverzekerd moeten voelen voordat ze actie ondernemen. Maar die overtuiging houdt ons vast. </a:t>
            </a:r>
          </a:p>
          <a:p>
            <a:pPr marL="0" lvl="1" algn="l">
              <a:lnSpc>
                <a:spcPts val="2340"/>
              </a:lnSpc>
              <a:spcBef>
                <a:spcPts val="200"/>
              </a:spcBef>
              <a:buClr>
                <a:srgbClr val="B6D1E1"/>
              </a:buClr>
            </a:pPr>
            <a:endParaRPr lang="en-GB" sz="2000" dirty="0">
              <a:solidFill>
                <a:srgbClr val="382B1B"/>
              </a:solidFill>
            </a:endParaRPr>
          </a:p>
          <a:p>
            <a:pPr marL="0" lvl="1" algn="l">
              <a:lnSpc>
                <a:spcPts val="2340"/>
              </a:lnSpc>
              <a:spcBef>
                <a:spcPts val="200"/>
              </a:spcBef>
              <a:buClr>
                <a:srgbClr val="B6D1E1"/>
              </a:buClr>
            </a:pPr>
            <a:r>
              <a:rPr lang="en-GB" sz="2000" dirty="0">
                <a:solidFill>
                  <a:srgbClr val="382B1B"/>
                </a:solidFill>
              </a:rPr>
              <a:t>Zelfvertrouwen komt niet op de eerste plaats - dat komt actie. De waarheid is dat je je onzeker kunt voelen en toch vooruit kunt gaan. Je kunt bang zijn en toch op een markt verschijnen, met een klant praten of je eten eerlijk prijzen. Doe alsof je in jezelf gelooft, zelfs als je stem trilt. Zelfvertrouwen komt er vaak na, niet ervoor.</a:t>
            </a:r>
            <a:endParaRPr lang="en-IE" sz="2000" dirty="0">
              <a:solidFill>
                <a:srgbClr val="382B1B"/>
              </a:solidFill>
            </a:endParaRPr>
          </a:p>
        </p:txBody>
      </p:sp>
      <p:sp>
        <p:nvSpPr>
          <p:cNvPr id="2" name="Rectangle 1">
            <a:extLst>
              <a:ext uri="{FF2B5EF4-FFF2-40B4-BE49-F238E27FC236}">
                <a16:creationId xmlns:a16="http://schemas.microsoft.com/office/drawing/2014/main" id="{10B5B6F2-90CB-C4A2-0837-5726F2CA6E69}"/>
              </a:ext>
            </a:extLst>
          </p:cNvPr>
          <p:cNvSpPr/>
          <p:nvPr/>
        </p:nvSpPr>
        <p:spPr>
          <a:xfrm>
            <a:off x="8272463" y="3800300"/>
            <a:ext cx="3571874" cy="231474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18A5ED5-1316-D74B-C50A-E0A58EEE0FC2}"/>
              </a:ext>
            </a:extLst>
          </p:cNvPr>
          <p:cNvSpPr txBox="1">
            <a:spLocks/>
          </p:cNvSpPr>
          <p:nvPr/>
        </p:nvSpPr>
        <p:spPr>
          <a:xfrm>
            <a:off x="7829550" y="4070577"/>
            <a:ext cx="3740605" cy="45856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GB" b="0" i="0" dirty="0">
                <a:effectLst/>
                <a:latin typeface="Calibri" panose="020F0502020204030204" pitchFamily="34" charset="0"/>
                <a:cs typeface="Calibri" panose="020F0502020204030204" pitchFamily="34" charset="0"/>
              </a:rPr>
              <a:t>Ryan James Lock is een internationale succescoach en business consultant.              </a:t>
            </a:r>
          </a:p>
          <a:p>
            <a:pPr algn="r">
              <a:buClr>
                <a:srgbClr val="B6D1E1"/>
              </a:buClr>
            </a:pPr>
            <a:r>
              <a:rPr lang="en-GB"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 manieren om je zelfvertrouwen in het bedrijfsleven te vergroten (wisdomtimes.com</a:t>
            </a:r>
            <a:endParaRPr lang="en-US" b="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0C43670-283D-71BF-06CD-B2CC8FFB2F6E}"/>
              </a:ext>
            </a:extLst>
          </p:cNvPr>
          <p:cNvGrpSpPr/>
          <p:nvPr/>
        </p:nvGrpSpPr>
        <p:grpSpPr>
          <a:xfrm>
            <a:off x="9832566" y="3374625"/>
            <a:ext cx="2788753" cy="578690"/>
            <a:chOff x="845728" y="5174850"/>
            <a:chExt cx="2788753" cy="578690"/>
          </a:xfrm>
        </p:grpSpPr>
        <p:grpSp>
          <p:nvGrpSpPr>
            <p:cNvPr id="6" name="Group 5">
              <a:extLst>
                <a:ext uri="{FF2B5EF4-FFF2-40B4-BE49-F238E27FC236}">
                  <a16:creationId xmlns:a16="http://schemas.microsoft.com/office/drawing/2014/main" id="{5F768A0D-271D-5DD0-9192-D16A8664C83A}"/>
                </a:ext>
              </a:extLst>
            </p:cNvPr>
            <p:cNvGrpSpPr/>
            <p:nvPr/>
          </p:nvGrpSpPr>
          <p:grpSpPr>
            <a:xfrm>
              <a:off x="845728" y="5174850"/>
              <a:ext cx="2788753" cy="578690"/>
              <a:chOff x="2045517" y="6166884"/>
              <a:chExt cx="2788753" cy="578690"/>
            </a:xfrm>
          </p:grpSpPr>
          <p:sp>
            <p:nvSpPr>
              <p:cNvPr id="11" name="Rectangle 10">
                <a:extLst>
                  <a:ext uri="{FF2B5EF4-FFF2-40B4-BE49-F238E27FC236}">
                    <a16:creationId xmlns:a16="http://schemas.microsoft.com/office/drawing/2014/main" id="{817A064F-449E-F915-F416-BEDF92085C8D}"/>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6819E3-DCDD-E454-5F9C-0D75ECDA1C5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7F7DDD-B967-31BE-DA04-95F33E8F6C1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Lees</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0" name="Graphic 9" descr="Books on shelf outline">
              <a:extLst>
                <a:ext uri="{FF2B5EF4-FFF2-40B4-BE49-F238E27FC236}">
                  <a16:creationId xmlns:a16="http://schemas.microsoft.com/office/drawing/2014/main" id="{6DF28829-8F40-5A1B-A78C-952BB20E29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spTree>
    <p:extLst>
      <p:ext uri="{BB962C8B-B14F-4D97-AF65-F5344CB8AC3E}">
        <p14:creationId xmlns:p14="http://schemas.microsoft.com/office/powerpoint/2010/main" val="107934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MANIEREN OM JE ZELFVERTROUWEN IN HET BEDRIJFSLEVEN TE VERGROTEN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07734" y="1353921"/>
            <a:ext cx="10950866" cy="4548987"/>
          </a:xfrm>
        </p:spPr>
        <p:txBody>
          <a:bodyPr numCol="1"/>
          <a:lstStyle/>
          <a:p>
            <a:pPr marL="0" lvl="1" algn="r">
              <a:lnSpc>
                <a:spcPts val="2340"/>
              </a:lnSpc>
              <a:spcBef>
                <a:spcPts val="200"/>
              </a:spcBef>
              <a:buClr>
                <a:srgbClr val="B6D1E1"/>
              </a:buClr>
            </a:pPr>
            <a:r>
              <a:rPr lang="en-GB" sz="2000" b="1" i="1" dirty="0">
                <a:solidFill>
                  <a:srgbClr val="B6D1E1"/>
                </a:solidFill>
              </a:rPr>
              <a:t>"Toen ik voor het eerst op een markt verkocht, trilden mijn handen. Ik dacht: 'Wat als niemand koopt?' Maar ik zei tegen mezelf dat ik gewoon de dag door moest komen. En dat deed ik. Die dag veranderde alles omdat ik niet wachtte tot ik me dapper voelde. Ik kwam gewoon."</a:t>
            </a:r>
            <a:br>
              <a:rPr lang="en-GB" sz="2000" dirty="0"/>
            </a:br>
            <a:r>
              <a:rPr lang="en-GB" sz="2000" i="1" dirty="0"/>
              <a:t>Mariam, Syrische thuiskok &amp; traiteur, Berlijn</a:t>
            </a:r>
          </a:p>
          <a:p>
            <a:pPr marL="0" lvl="1" algn="l">
              <a:lnSpc>
                <a:spcPts val="2340"/>
              </a:lnSpc>
              <a:spcBef>
                <a:spcPts val="200"/>
              </a:spcBef>
              <a:buClr>
                <a:srgbClr val="B6D1E1"/>
              </a:buClr>
            </a:pPr>
            <a:endParaRPr lang="en-GB" sz="2000" b="1" i="1" dirty="0">
              <a:solidFill>
                <a:srgbClr val="84BFA4"/>
              </a:solidFill>
            </a:endParaRPr>
          </a:p>
          <a:p>
            <a:pPr marL="0" lvl="1" algn="l">
              <a:lnSpc>
                <a:spcPts val="2340"/>
              </a:lnSpc>
              <a:spcBef>
                <a:spcPts val="200"/>
              </a:spcBef>
              <a:buClr>
                <a:srgbClr val="B6D1E1"/>
              </a:buClr>
            </a:pPr>
            <a:r>
              <a:rPr lang="en-IE" sz="2000" b="1" dirty="0">
                <a:solidFill>
                  <a:srgbClr val="84BFA4"/>
                </a:solidFill>
              </a:rPr>
              <a:t>3. Focus op de voordelen voor de klant</a:t>
            </a:r>
          </a:p>
          <a:p>
            <a:pPr marL="493713" lvl="1" algn="l">
              <a:lnSpc>
                <a:spcPts val="2340"/>
              </a:lnSpc>
              <a:spcBef>
                <a:spcPts val="200"/>
              </a:spcBef>
              <a:buClr>
                <a:srgbClr val="B6D1E1"/>
              </a:buClr>
            </a:pPr>
            <a:r>
              <a:rPr lang="en-IE" sz="2000" dirty="0">
                <a:solidFill>
                  <a:srgbClr val="382B1B"/>
                </a:solidFill>
              </a:rPr>
              <a:t>Richt je bij het promoten van je bedrijf, producten of diensten altijd op de voordelen voor de klant. </a:t>
            </a:r>
            <a:r>
              <a:rPr lang="en-GB" sz="2000" dirty="0">
                <a:solidFill>
                  <a:srgbClr val="382B1B"/>
                </a:solidFill>
              </a:rPr>
              <a:t>Mensen hebben veel keuzes. Als je duidelijk laat zien hoe jouw eten hun leven beter maakt, zullen ze je onthouden. </a:t>
            </a:r>
          </a:p>
          <a:p>
            <a:pPr marL="493713" lvl="1" algn="l">
              <a:lnSpc>
                <a:spcPts val="2340"/>
              </a:lnSpc>
              <a:spcBef>
                <a:spcPts val="200"/>
              </a:spcBef>
              <a:buClr>
                <a:srgbClr val="B6D1E1"/>
              </a:buClr>
            </a:pPr>
            <a:r>
              <a:rPr lang="en-GB" sz="2000" dirty="0">
                <a:solidFill>
                  <a:srgbClr val="382B1B"/>
                </a:solidFill>
              </a:rPr>
              <a:t>Als je je concentreert op het helpen van iemand anders, wordt het gemakkelijker om je uit te spreken. </a:t>
            </a:r>
          </a:p>
          <a:p>
            <a:pPr marL="493713" lvl="1" algn="l">
              <a:lnSpc>
                <a:spcPts val="2340"/>
              </a:lnSpc>
              <a:spcBef>
                <a:spcPts val="200"/>
              </a:spcBef>
              <a:buClr>
                <a:srgbClr val="B6D1E1"/>
              </a:buClr>
            </a:pPr>
            <a:endParaRPr lang="en-GB" sz="2000" dirty="0">
              <a:solidFill>
                <a:srgbClr val="382B1B"/>
              </a:solidFill>
            </a:endParaRPr>
          </a:p>
          <a:p>
            <a:pPr marL="493713" lvl="1" algn="r">
              <a:lnSpc>
                <a:spcPts val="2340"/>
              </a:lnSpc>
              <a:spcBef>
                <a:spcPts val="200"/>
              </a:spcBef>
              <a:buClr>
                <a:srgbClr val="B6D1E1"/>
              </a:buClr>
            </a:pPr>
            <a:r>
              <a:rPr lang="en-GB" sz="2000" b="1" i="1" dirty="0">
                <a:solidFill>
                  <a:srgbClr val="B6D1E1"/>
                </a:solidFill>
              </a:rPr>
              <a:t> "Vroeger vond ik het verlegen om mensen over mijn taarten te vertellen. Maar toen zag ik hoeveel van hen zeiden dat het smaakte als dat van hun oma. Ik realiseerde me dat ik ze iets geef wat ze missen. Dat gaf me het vertrouwen om er met trots over te praten."</a:t>
            </a:r>
          </a:p>
          <a:p>
            <a:pPr marL="493713" lvl="1" algn="r">
              <a:lnSpc>
                <a:spcPts val="2340"/>
              </a:lnSpc>
              <a:spcBef>
                <a:spcPts val="200"/>
              </a:spcBef>
              <a:buClr>
                <a:srgbClr val="B6D1E1"/>
              </a:buClr>
            </a:pPr>
            <a:r>
              <a:rPr lang="en-GB" sz="2000" i="1" dirty="0">
                <a:solidFill>
                  <a:srgbClr val="382B1B"/>
                </a:solidFill>
              </a:rPr>
              <a:t>Farzana, banketbakker, Italië</a:t>
            </a:r>
            <a:endParaRPr lang="en-IE" sz="2000"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394189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37C7-2C69-BB55-F85C-4840F94EAF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8A1802-696E-FF9A-A343-D7C84823895C}"/>
              </a:ext>
            </a:extLst>
          </p:cNvPr>
          <p:cNvSpPr>
            <a:spLocks noGrp="1"/>
          </p:cNvSpPr>
          <p:nvPr>
            <p:ph type="body" sz="quarter" idx="27"/>
          </p:nvPr>
        </p:nvSpPr>
        <p:spPr/>
        <p:txBody>
          <a:bodyPr/>
          <a:lstStyle/>
          <a:p>
            <a:r>
              <a:rPr lang="en-GB" dirty="0"/>
              <a:t>8 MANIEREN OM JE ZELFVERTROUWEN IN HET BEDRIJFSLEVEN TE VERGROTEN</a:t>
            </a:r>
          </a:p>
        </p:txBody>
      </p:sp>
      <p:sp>
        <p:nvSpPr>
          <p:cNvPr id="12" name="Text Placeholder 2">
            <a:extLst>
              <a:ext uri="{FF2B5EF4-FFF2-40B4-BE49-F238E27FC236}">
                <a16:creationId xmlns:a16="http://schemas.microsoft.com/office/drawing/2014/main" id="{B8928868-313F-3860-6418-4BCD65391EB0}"/>
              </a:ext>
            </a:extLst>
          </p:cNvPr>
          <p:cNvSpPr>
            <a:spLocks noGrp="1"/>
          </p:cNvSpPr>
          <p:nvPr>
            <p:ph type="body" sz="quarter" idx="14"/>
          </p:nvPr>
        </p:nvSpPr>
        <p:spPr>
          <a:xfrm>
            <a:off x="346841" y="1353921"/>
            <a:ext cx="11779995" cy="4548987"/>
          </a:xfrm>
        </p:spPr>
        <p:txBody>
          <a:bodyPr numCol="1"/>
          <a:lstStyle/>
          <a:p>
            <a:pPr marL="493713"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4"/>
            </a:pPr>
            <a:r>
              <a:rPr lang="en-IE" sz="2000" b="1" dirty="0">
                <a:solidFill>
                  <a:srgbClr val="84BFA4"/>
                </a:solidFill>
              </a:rPr>
              <a:t>Begrijp: jij bent niet je werk</a:t>
            </a:r>
          </a:p>
          <a:p>
            <a:pPr marL="493713" lvl="1" algn="l">
              <a:lnSpc>
                <a:spcPts val="2340"/>
              </a:lnSpc>
              <a:spcBef>
                <a:spcPts val="200"/>
              </a:spcBef>
              <a:buClr>
                <a:srgbClr val="B6D1E1"/>
              </a:buClr>
            </a:pPr>
            <a:r>
              <a:rPr lang="en-GB" sz="2000" dirty="0">
                <a:solidFill>
                  <a:srgbClr val="382B1B"/>
                </a:solidFill>
              </a:rPr>
              <a:t>Het runnen van een levensmiddelenbedrijf is heel persoonlijk, maar jij bent niet je bedrijf. Je eten kan worden beoordeeld. Je prijzen kunnen in twijfel worden getrokken. Maar dat betekent niet dat je wordt afgewezen.</a:t>
            </a:r>
          </a:p>
          <a:p>
            <a:pPr marL="493713" lvl="1" algn="l">
              <a:lnSpc>
                <a:spcPts val="2340"/>
              </a:lnSpc>
              <a:spcBef>
                <a:spcPts val="200"/>
              </a:spcBef>
              <a:buClr>
                <a:srgbClr val="B6D1E1"/>
              </a:buClr>
            </a:pPr>
            <a:endParaRPr lang="en-GB" sz="2000" dirty="0">
              <a:solidFill>
                <a:srgbClr val="382B1B"/>
              </a:solidFill>
            </a:endParaRPr>
          </a:p>
          <a:p>
            <a:pPr marL="493713" lvl="1" algn="l">
              <a:lnSpc>
                <a:spcPts val="2340"/>
              </a:lnSpc>
              <a:spcBef>
                <a:spcPts val="200"/>
              </a:spcBef>
              <a:buClr>
                <a:srgbClr val="B6D1E1"/>
              </a:buClr>
            </a:pPr>
            <a:r>
              <a:rPr lang="en-GB" sz="2000" dirty="0">
                <a:solidFill>
                  <a:srgbClr val="382B1B"/>
                </a:solidFill>
              </a:rPr>
              <a:t>Als we onze eigenwaarde koppelen aan ons werk, voelt elke tegenslag als een falen van onze identiteit. Probeer in plaats daarvan feedback te zien als onderdeel van de groei van het bedrijf, niet als kritiek op jou. Je mag rusten. Om het opnieuw te proberen. Om van richting te veranderen. </a:t>
            </a:r>
          </a:p>
          <a:p>
            <a:pPr marL="493713" lvl="1" algn="l">
              <a:lnSpc>
                <a:spcPts val="2340"/>
              </a:lnSpc>
              <a:spcBef>
                <a:spcPts val="200"/>
              </a:spcBef>
              <a:buClr>
                <a:srgbClr val="B6D1E1"/>
              </a:buClr>
            </a:pPr>
            <a:endParaRPr lang="en-GB" sz="2000" dirty="0">
              <a:solidFill>
                <a:srgbClr val="382B1B"/>
              </a:solidFill>
            </a:endParaRPr>
          </a:p>
          <a:p>
            <a:pPr marL="493713" lvl="1" algn="l">
              <a:lnSpc>
                <a:spcPts val="2340"/>
              </a:lnSpc>
              <a:spcBef>
                <a:spcPts val="200"/>
              </a:spcBef>
              <a:buClr>
                <a:srgbClr val="B6D1E1"/>
              </a:buClr>
            </a:pPr>
            <a:r>
              <a:rPr lang="en-GB" sz="2000" dirty="0">
                <a:solidFill>
                  <a:srgbClr val="382B1B"/>
                </a:solidFill>
              </a:rPr>
              <a:t>Je bedrijf is iets dat je opbouwt, niet iets dat je bent.</a:t>
            </a:r>
          </a:p>
          <a:p>
            <a:pPr marL="493713" lvl="1" algn="l">
              <a:lnSpc>
                <a:spcPts val="2340"/>
              </a:lnSpc>
              <a:spcBef>
                <a:spcPts val="200"/>
              </a:spcBef>
              <a:buClr>
                <a:srgbClr val="B6D1E1"/>
              </a:buClr>
            </a:pPr>
            <a:endParaRPr lang="en-GB" sz="2000" dirty="0">
              <a:solidFill>
                <a:srgbClr val="382B1B"/>
              </a:solidFill>
            </a:endParaRPr>
          </a:p>
          <a:p>
            <a:pPr marL="493713" lvl="1" algn="r">
              <a:lnSpc>
                <a:spcPts val="2340"/>
              </a:lnSpc>
              <a:spcBef>
                <a:spcPts val="200"/>
              </a:spcBef>
              <a:buClr>
                <a:srgbClr val="B6D1E1"/>
              </a:buClr>
            </a:pPr>
            <a:r>
              <a:rPr lang="en-GB" sz="2000" b="1" i="1" dirty="0">
                <a:solidFill>
                  <a:srgbClr val="B6D1E1"/>
                </a:solidFill>
              </a:rPr>
              <a:t> "In het begin, toen mensen niet kochten, had ik het gevoel dat ik niet goed genoeg was. Maar na verloop van tijd zag ik dat anders. Het is een kraam, geen test van mijn waarde. Sommige dagen verkoop je meer. Op sommige dagen niet. Ik nam het niet meer persoonlijk.</a:t>
            </a:r>
          </a:p>
          <a:p>
            <a:pPr marL="493713" lvl="1" algn="r">
              <a:lnSpc>
                <a:spcPts val="2340"/>
              </a:lnSpc>
              <a:spcBef>
                <a:spcPts val="200"/>
              </a:spcBef>
              <a:buClr>
                <a:srgbClr val="B6D1E1"/>
              </a:buClr>
            </a:pPr>
            <a:r>
              <a:rPr lang="en-GB" sz="2000" i="1" dirty="0">
                <a:solidFill>
                  <a:srgbClr val="382B1B"/>
                </a:solidFill>
              </a:rPr>
              <a:t> Aisha, straatvoedselverkoper, Frankrijk</a:t>
            </a:r>
            <a:endParaRPr lang="en-IE" sz="2000" i="1" dirty="0">
              <a:solidFill>
                <a:srgbClr val="382B1B"/>
              </a:solidFill>
            </a:endParaRPr>
          </a:p>
          <a:p>
            <a:pPr marL="493713" lvl="1" algn="l">
              <a:lnSpc>
                <a:spcPts val="2340"/>
              </a:lnSpc>
              <a:spcBef>
                <a:spcPts val="200"/>
              </a:spcBef>
              <a:buClr>
                <a:srgbClr val="B6D1E1"/>
              </a:buClr>
            </a:pPr>
            <a:endParaRPr lang="en-IE" sz="2000"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29746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MANIEREN OM JE ZELFVERTROUWEN IN HET BEDRIJFSLEVEN TE VERGROTEN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2" y="1681843"/>
            <a:ext cx="11150891" cy="4548987"/>
          </a:xfrm>
        </p:spPr>
        <p:txBody>
          <a:bodyPr numCol="1"/>
          <a:lstStyle/>
          <a:p>
            <a:pPr lvl="1" indent="-457200" algn="l">
              <a:lnSpc>
                <a:spcPts val="2340"/>
              </a:lnSpc>
              <a:spcBef>
                <a:spcPts val="200"/>
              </a:spcBef>
              <a:buClr>
                <a:srgbClr val="B6D1E1"/>
              </a:buClr>
              <a:buFont typeface="+mj-lt"/>
              <a:buAutoNum type="arabicPeriod" startAt="5"/>
            </a:pPr>
            <a:r>
              <a:rPr lang="en-IE" b="1" dirty="0">
                <a:solidFill>
                  <a:srgbClr val="84BFA4"/>
                </a:solidFill>
              </a:rPr>
              <a:t>Leer van "Nee" te houden</a:t>
            </a:r>
          </a:p>
          <a:p>
            <a:pPr marL="493713" lvl="1" algn="l">
              <a:lnSpc>
                <a:spcPts val="2340"/>
              </a:lnSpc>
              <a:spcBef>
                <a:spcPts val="200"/>
              </a:spcBef>
              <a:buClr>
                <a:srgbClr val="B6D1E1"/>
              </a:buClr>
            </a:pPr>
            <a:r>
              <a:rPr lang="en-GB" dirty="0">
                <a:solidFill>
                  <a:srgbClr val="382B1B"/>
                </a:solidFill>
              </a:rPr>
              <a:t>Als je bang bent om "nee" te horen, zul je het moeilijk vinden om te groeien. Elke afwijzing voelt persoonlijk, vooral wanneer je eten en cultuur op het spel staan. Maar "nee" is niet het einde - het is een deel van het proces.</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en-GB" dirty="0">
                <a:solidFill>
                  <a:srgbClr val="382B1B"/>
                </a:solidFill>
              </a:rPr>
              <a:t>Elke keer dat iemand nee zegt, leer je iets: hoe je je verkooppraatje kunt verbeteren, hoe je je eten kunt uitleggen, hoe je het nog een keer kunt proberen met meer duidelijkheid.</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b="1" dirty="0">
                <a:solidFill>
                  <a:srgbClr val="B6D1E1"/>
                </a:solidFill>
              </a:rPr>
              <a:t> "In het begin schaamde ik me elke keer als iemand langs mijn kraam liep zonder iets te kopen. Maar ik begon te vragen: 'Wat werkte er vandaag niet?' Dat hielp me om mijn display te veranderen. De week erna was ik uitverkocht."</a:t>
            </a:r>
          </a:p>
          <a:p>
            <a:pPr marL="493713" lvl="1" algn="r">
              <a:lnSpc>
                <a:spcPts val="2340"/>
              </a:lnSpc>
              <a:spcBef>
                <a:spcPts val="200"/>
              </a:spcBef>
              <a:buClr>
                <a:srgbClr val="B6D1E1"/>
              </a:buClr>
            </a:pPr>
            <a:r>
              <a:rPr lang="en-GB" i="1" dirty="0">
                <a:solidFill>
                  <a:srgbClr val="382B1B"/>
                </a:solidFill>
              </a:rPr>
              <a:t> Eleni, Griekse marktkoopvrouw, Brussel</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99762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AA6E2-A9DE-3E1D-1917-23982F44DC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C7D5FC4-DA43-9200-F3CA-7F316B1367BB}"/>
              </a:ext>
            </a:extLst>
          </p:cNvPr>
          <p:cNvSpPr>
            <a:spLocks noGrp="1"/>
          </p:cNvSpPr>
          <p:nvPr>
            <p:ph type="body" sz="quarter" idx="27"/>
          </p:nvPr>
        </p:nvSpPr>
        <p:spPr/>
        <p:txBody>
          <a:bodyPr/>
          <a:lstStyle/>
          <a:p>
            <a:r>
              <a:rPr lang="en-GB" dirty="0"/>
              <a:t>8 MANIEREN OM JE ZELFVERTROUWEN IN HET BEDRIJFSLEVEN TE VERGROTEN</a:t>
            </a:r>
          </a:p>
        </p:txBody>
      </p:sp>
      <p:sp>
        <p:nvSpPr>
          <p:cNvPr id="12" name="Text Placeholder 2">
            <a:extLst>
              <a:ext uri="{FF2B5EF4-FFF2-40B4-BE49-F238E27FC236}">
                <a16:creationId xmlns:a16="http://schemas.microsoft.com/office/drawing/2014/main" id="{5CF14234-BD1F-DD05-3382-D9806A743541}"/>
              </a:ext>
            </a:extLst>
          </p:cNvPr>
          <p:cNvSpPr>
            <a:spLocks noGrp="1"/>
          </p:cNvSpPr>
          <p:nvPr>
            <p:ph type="body" sz="quarter" idx="14"/>
          </p:nvPr>
        </p:nvSpPr>
        <p:spPr>
          <a:xfrm>
            <a:off x="226493" y="1270025"/>
            <a:ext cx="11739014" cy="4548987"/>
          </a:xfrm>
        </p:spPr>
        <p:txBody>
          <a:bodyPr numCol="1"/>
          <a:lstStyle/>
          <a:p>
            <a:pPr marL="0" lvl="1" algn="l">
              <a:lnSpc>
                <a:spcPts val="2340"/>
              </a:lnSpc>
              <a:spcBef>
                <a:spcPts val="200"/>
              </a:spcBef>
              <a:buClr>
                <a:srgbClr val="B6D1E1"/>
              </a:buClr>
            </a:pPr>
            <a:r>
              <a:rPr lang="en-IE" b="1" dirty="0">
                <a:solidFill>
                  <a:srgbClr val="84BFA4"/>
                </a:solidFill>
              </a:rPr>
              <a:t>6. </a:t>
            </a:r>
            <a:r>
              <a:rPr lang="en-GB" b="1" dirty="0">
                <a:solidFill>
                  <a:srgbClr val="84BFA4"/>
                </a:solidFill>
              </a:rPr>
              <a:t>Overwin je angst voor afwijzing</a:t>
            </a:r>
          </a:p>
          <a:p>
            <a:pPr marL="358775" lvl="1" algn="l">
              <a:lnSpc>
                <a:spcPts val="2340"/>
              </a:lnSpc>
              <a:spcBef>
                <a:spcPts val="200"/>
              </a:spcBef>
              <a:buClr>
                <a:srgbClr val="B6D1E1"/>
              </a:buClr>
            </a:pPr>
            <a:r>
              <a:rPr lang="en-GB" dirty="0">
                <a:solidFill>
                  <a:srgbClr val="382B1B"/>
                </a:solidFill>
              </a:rPr>
              <a:t>Afwijzing steekt. Maar in de zakenwereld is dat normaal. Het gaat niet altijd om je eten of je waarde. Soms is het gewoon timing, budget of smaak. Je bent nog steeds capabel, bekwaam en verdienstelijk, zelfs als iemand vandaag nee zegt.</a:t>
            </a:r>
          </a:p>
          <a:p>
            <a:pPr marL="0" lvl="1" algn="r">
              <a:lnSpc>
                <a:spcPts val="2340"/>
              </a:lnSpc>
              <a:spcBef>
                <a:spcPts val="200"/>
              </a:spcBef>
              <a:buClr>
                <a:srgbClr val="B6D1E1"/>
              </a:buClr>
            </a:pPr>
            <a:r>
              <a:rPr lang="en-GB" b="1" dirty="0">
                <a:solidFill>
                  <a:srgbClr val="B6D1E1"/>
                </a:solidFill>
              </a:rPr>
              <a:t> "Eén café wees me af en ik stopte bijna. Maar een vriend herinnerde me eraan: het was maar één 'nee', het is niet het einde. Het tweede café zei ja. Dat veranderde alles."</a:t>
            </a:r>
          </a:p>
          <a:p>
            <a:pPr marL="0" lvl="1" algn="r">
              <a:lnSpc>
                <a:spcPts val="2340"/>
              </a:lnSpc>
              <a:spcBef>
                <a:spcPts val="200"/>
              </a:spcBef>
              <a:buClr>
                <a:srgbClr val="B6D1E1"/>
              </a:buClr>
            </a:pPr>
            <a:r>
              <a:rPr lang="en-GB" i="1" dirty="0">
                <a:solidFill>
                  <a:srgbClr val="382B1B"/>
                </a:solidFill>
              </a:rPr>
              <a:t>Nadia, Syrische traiteur, Parijs</a:t>
            </a:r>
          </a:p>
          <a:p>
            <a:pPr marL="0" lvl="1" algn="r">
              <a:lnSpc>
                <a:spcPts val="2340"/>
              </a:lnSpc>
              <a:spcBef>
                <a:spcPts val="200"/>
              </a:spcBef>
              <a:buClr>
                <a:srgbClr val="B6D1E1"/>
              </a:buClr>
            </a:pPr>
            <a:endParaRPr lang="en-GB" i="1" dirty="0">
              <a:solidFill>
                <a:srgbClr val="382B1B"/>
              </a:solidFill>
            </a:endParaRPr>
          </a:p>
          <a:p>
            <a:pPr lvl="1" indent="-457200" algn="l">
              <a:lnSpc>
                <a:spcPts val="2340"/>
              </a:lnSpc>
              <a:spcBef>
                <a:spcPts val="200"/>
              </a:spcBef>
              <a:buClr>
                <a:srgbClr val="B6D1E1"/>
              </a:buClr>
              <a:buFont typeface="+mj-lt"/>
              <a:buAutoNum type="arabicPeriod" startAt="7"/>
            </a:pPr>
            <a:r>
              <a:rPr lang="en-IE" b="1" dirty="0">
                <a:solidFill>
                  <a:srgbClr val="84BFA4"/>
                </a:solidFill>
              </a:rPr>
              <a:t>Speel "Hoe zou ik handelen...."</a:t>
            </a:r>
          </a:p>
          <a:p>
            <a:pPr marL="358775" lvl="1" algn="l">
              <a:lnSpc>
                <a:spcPts val="2340"/>
              </a:lnSpc>
              <a:spcBef>
                <a:spcPts val="200"/>
              </a:spcBef>
              <a:buClr>
                <a:srgbClr val="B6D1E1"/>
              </a:buClr>
            </a:pPr>
            <a:r>
              <a:rPr lang="en-GB" dirty="0">
                <a:solidFill>
                  <a:srgbClr val="382B1B"/>
                </a:solidFill>
              </a:rPr>
              <a:t>Zelfvertrouwen heeft vaak te maken met mindset. Probeer dit eens: Vraag jezelf af: "Hoe zou ik me gedragen als ik geloofde dat ik dit kon?" Gedraag je dan zo. Probeer het één dag. Kleine acties veranderen hoe je jezelf ziet - en hoe anderen jou ook zien.</a:t>
            </a:r>
          </a:p>
          <a:p>
            <a:pPr marL="358775" lvl="1" indent="-358775" algn="r">
              <a:lnSpc>
                <a:spcPts val="2340"/>
              </a:lnSpc>
              <a:spcBef>
                <a:spcPts val="200"/>
              </a:spcBef>
              <a:buClr>
                <a:srgbClr val="B6D1E1"/>
              </a:buClr>
            </a:pPr>
            <a:r>
              <a:rPr lang="en-GB" b="1" dirty="0">
                <a:solidFill>
                  <a:srgbClr val="B6D1E1"/>
                </a:solidFill>
              </a:rPr>
              <a:t> "Ik voelde me altijd klein op markten, alsof ik er niet bij hoorde. Toen zei ik tegen mezelf: 'Doe alsof je zelfverzekerd bent, al is het maar voor vandaag.' Ik glimlachte meer. Praatte meer. En ik verkocht meer. Vertrouwen volgde op actie."</a:t>
            </a:r>
            <a:endParaRPr lang="en-GB" b="1" i="1" dirty="0">
              <a:solidFill>
                <a:srgbClr val="B6D1E1"/>
              </a:solidFill>
            </a:endParaRPr>
          </a:p>
          <a:p>
            <a:pPr marL="358775" lvl="1" indent="-358775" algn="r">
              <a:lnSpc>
                <a:spcPts val="2340"/>
              </a:lnSpc>
              <a:spcBef>
                <a:spcPts val="200"/>
              </a:spcBef>
              <a:buClr>
                <a:srgbClr val="B6D1E1"/>
              </a:buClr>
            </a:pPr>
            <a:r>
              <a:rPr lang="en-GB" i="1" dirty="0">
                <a:solidFill>
                  <a:srgbClr val="382B1B"/>
                </a:solidFill>
              </a:rPr>
              <a:t> Anita, Jamaicaanse foodtruckeigenaar, Rotterdam</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dirty="0">
                <a:solidFill>
                  <a:srgbClr val="382B1B"/>
                </a:solidFill>
              </a:rPr>
              <a:t> </a:t>
            </a: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155635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MANIEREN OM JE ZELFVERTROUWEN IN HET BEDRIJFSLEVEN TE VERGROTEN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33400" y="1429595"/>
            <a:ext cx="11150891" cy="4548987"/>
          </a:xfrm>
        </p:spPr>
        <p:txBody>
          <a:bodyPr numCol="1"/>
          <a:lstStyle/>
          <a:p>
            <a:pPr marL="493713"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8"/>
            </a:pPr>
            <a:r>
              <a:rPr lang="en-IE" b="1" dirty="0">
                <a:solidFill>
                  <a:srgbClr val="84BFA4"/>
                </a:solidFill>
              </a:rPr>
              <a:t>Praktijk</a:t>
            </a:r>
          </a:p>
          <a:p>
            <a:pPr marL="493713" lvl="1" algn="l">
              <a:lnSpc>
                <a:spcPts val="2340"/>
              </a:lnSpc>
              <a:spcBef>
                <a:spcPts val="200"/>
              </a:spcBef>
              <a:buClr>
                <a:srgbClr val="B6D1E1"/>
              </a:buClr>
            </a:pPr>
            <a:r>
              <a:rPr lang="en-GB" dirty="0">
                <a:solidFill>
                  <a:srgbClr val="382B1B"/>
                </a:solidFill>
              </a:rPr>
              <a:t>Zelfvertrouwen is geen gave. Het is een vaardigheid. Je bouwt het op door het te gebruiken. Begin klein: post je menu, praat met een vreemde op een markt, deel je eetverhaal online. Elke daad van moed telt. Vraag jezelf dagelijks af: </a:t>
            </a:r>
          </a:p>
          <a:p>
            <a:pPr marL="493713" lvl="1" algn="l">
              <a:lnSpc>
                <a:spcPts val="2340"/>
              </a:lnSpc>
              <a:spcBef>
                <a:spcPts val="200"/>
              </a:spcBef>
              <a:buClr>
                <a:srgbClr val="B6D1E1"/>
              </a:buClr>
            </a:pPr>
            <a:endParaRPr lang="en-GB" dirty="0">
              <a:solidFill>
                <a:srgbClr val="382B1B"/>
              </a:solidFill>
            </a:endParaRPr>
          </a:p>
          <a:p>
            <a:pPr marL="493713" lvl="1">
              <a:lnSpc>
                <a:spcPts val="2340"/>
              </a:lnSpc>
              <a:spcBef>
                <a:spcPts val="200"/>
              </a:spcBef>
              <a:buClr>
                <a:srgbClr val="B6D1E1"/>
              </a:buClr>
            </a:pPr>
            <a:r>
              <a:rPr lang="en-GB" b="1" dirty="0">
                <a:solidFill>
                  <a:srgbClr val="382B1B"/>
                </a:solidFill>
              </a:rPr>
              <a:t>"Hoe kan ik vandaag vertrouwen oefenen?" </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b="1" dirty="0">
                <a:solidFill>
                  <a:srgbClr val="B6D1E1"/>
                </a:solidFill>
              </a:rPr>
              <a:t>Ik daagde mezelf uit om mijn eten elke week aan één nieuw persoon voor te stellen. In het begin was ik nerveus. Maar nu is het routine. Ik geloof in mijn eten omdat ik bleef komen opdagen." </a:t>
            </a:r>
            <a:r>
              <a:rPr lang="en-GB" i="1" dirty="0">
                <a:solidFill>
                  <a:srgbClr val="382B1B"/>
                </a:solidFill>
              </a:rPr>
              <a:t>Leila, Marokkaanse thuiskok, Milaan</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72314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VERTROUWEN, EEN BELANGRIJK INGREDIËNT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86044" y="1664821"/>
            <a:ext cx="5178716" cy="4287730"/>
          </a:xfrm>
        </p:spPr>
        <p:txBody>
          <a:bodyPr numCol="1"/>
          <a:lstStyle/>
          <a:p>
            <a:pPr marL="0" lvl="1" algn="l">
              <a:lnSpc>
                <a:spcPts val="2340"/>
              </a:lnSpc>
              <a:spcBef>
                <a:spcPts val="200"/>
              </a:spcBef>
              <a:buClr>
                <a:srgbClr val="B6D1E1"/>
              </a:buClr>
            </a:pPr>
            <a:r>
              <a:rPr lang="en-IE" dirty="0">
                <a:solidFill>
                  <a:srgbClr val="382B1B"/>
                </a:solidFill>
              </a:rPr>
              <a:t>Zelfvertrouwen is net zo belangrijk, zo niet belangrijker, in het leven dan competentie.</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r>
              <a:rPr lang="en-IE" dirty="0">
                <a:solidFill>
                  <a:srgbClr val="382B1B"/>
                </a:solidFill>
              </a:rPr>
              <a:t> Ondernemer zijn vergt ongelooflijk veel zelfvertrouwen voor dingen die je waarschijnlijk nooit zou verwachten. </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r>
              <a:rPr lang="en-IE" dirty="0">
                <a:solidFill>
                  <a:srgbClr val="382B1B"/>
                </a:solidFill>
              </a:rPr>
              <a:t>In deze video bespreekt Erin 5 onverwachte situaties waarvoor je zelfvertrouwen nodig hebt in het ondernemerschap en deelt ze een recente persoonlijke ervaring die haar zelfvertrouwen echt op de proef stelde. 	</a:t>
            </a:r>
          </a:p>
          <a:p>
            <a:pPr marL="0" lvl="1" algn="l">
              <a:lnSpc>
                <a:spcPts val="2340"/>
              </a:lnSpc>
              <a:spcBef>
                <a:spcPts val="200"/>
              </a:spcBef>
              <a:buClr>
                <a:srgbClr val="B6D1E1"/>
              </a:buClr>
            </a:pPr>
            <a:endParaRPr lang="en-IE" dirty="0">
              <a:solidFill>
                <a:srgbClr val="382B1B"/>
              </a:solidFill>
            </a:endParaRPr>
          </a:p>
        </p:txBody>
      </p:sp>
      <p:grpSp>
        <p:nvGrpSpPr>
          <p:cNvPr id="2" name="Group 1">
            <a:extLst>
              <a:ext uri="{FF2B5EF4-FFF2-40B4-BE49-F238E27FC236}">
                <a16:creationId xmlns:a16="http://schemas.microsoft.com/office/drawing/2014/main" id="{581540C7-7F33-AB64-112E-A47177E0C493}"/>
              </a:ext>
            </a:extLst>
          </p:cNvPr>
          <p:cNvGrpSpPr/>
          <p:nvPr/>
        </p:nvGrpSpPr>
        <p:grpSpPr>
          <a:xfrm>
            <a:off x="6510347" y="842193"/>
            <a:ext cx="5681653" cy="4752164"/>
            <a:chOff x="4308293" y="667658"/>
            <a:chExt cx="6811123" cy="5696857"/>
          </a:xfrm>
        </p:grpSpPr>
        <p:pic>
          <p:nvPicPr>
            <p:cNvPr id="3" name="Picture 2">
              <a:extLst>
                <a:ext uri="{FF2B5EF4-FFF2-40B4-BE49-F238E27FC236}">
                  <a16:creationId xmlns:a16="http://schemas.microsoft.com/office/drawing/2014/main" id="{7541E448-3D47-E904-D687-E08EB8651B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3A98CFB5-650E-75AA-EA9C-816C14C66526}"/>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5E6F7E-7F47-2356-25FD-14E14ADE2575}"/>
              </a:ext>
            </a:extLst>
          </p:cNvPr>
          <p:cNvSpPr txBox="1"/>
          <p:nvPr/>
        </p:nvSpPr>
        <p:spPr>
          <a:xfrm>
            <a:off x="6621517" y="5375814"/>
            <a:ext cx="5570483" cy="1139286"/>
          </a:xfrm>
          <a:prstGeom prst="rect">
            <a:avLst/>
          </a:prstGeom>
          <a:noFill/>
        </p:spPr>
        <p:txBody>
          <a:bodyPr wrap="square">
            <a:spAutoFit/>
          </a:bodyPr>
          <a:lstStyle/>
          <a:p>
            <a:pPr algn="ctr">
              <a:lnSpc>
                <a:spcPts val="2740"/>
              </a:lnSpc>
            </a:pPr>
            <a:r>
              <a:rPr lang="en-GB" sz="2800" b="1" i="0" u="none" strike="noStrike" dirty="0">
                <a:solidFill>
                  <a:srgbClr val="94C7B0"/>
                </a:solidFill>
                <a:effectLst/>
                <a:latin typeface="Calibri" panose="020F0502020204030204" pitchFamily="34" charset="0"/>
                <a:cs typeface="Calibri" panose="020F0502020204030204" pitchFamily="34" charset="0"/>
              </a:rPr>
              <a:t>Uitdagingen als jonge, zwarte vrouwelijke ondernemer</a:t>
            </a:r>
          </a:p>
          <a:p>
            <a:pPr algn="ctr">
              <a:lnSpc>
                <a:spcPts val="2740"/>
              </a:lnSpc>
            </a:pPr>
            <a:endParaRPr lang="en-GB" sz="2800" b="1" i="0" dirty="0">
              <a:solidFill>
                <a:srgbClr val="94C7B0"/>
              </a:solidFill>
              <a:effectLst/>
              <a:latin typeface="Calibri" panose="020F0502020204030204" pitchFamily="34" charset="0"/>
              <a:cs typeface="Calibri" panose="020F0502020204030204" pitchFamily="34" charset="0"/>
            </a:endParaRPr>
          </a:p>
        </p:txBody>
      </p:sp>
      <p:pic>
        <p:nvPicPr>
          <p:cNvPr id="6" name="Online Media 3" title="CONFIDENCE IN ENTREPRENEURSHIP | Challenges I Face Being a Young, Black, Woman Business-Owner">
            <a:hlinkClick r:id="" action="ppaction://media"/>
            <a:extLst>
              <a:ext uri="{FF2B5EF4-FFF2-40B4-BE49-F238E27FC236}">
                <a16:creationId xmlns:a16="http://schemas.microsoft.com/office/drawing/2014/main" id="{607D8401-AB28-83A6-05AA-EC357DBB5C2A}"/>
              </a:ext>
            </a:extLst>
          </p:cNvPr>
          <p:cNvPicPr>
            <a:picLocks noRot="1" noChangeAspect="1"/>
          </p:cNvPicPr>
          <p:nvPr>
            <a:videoFile r:link="rId1"/>
          </p:nvPr>
        </p:nvPicPr>
        <p:blipFill rotWithShape="1">
          <a:blip r:embed="rId4"/>
          <a:srcRect l="5443" r="5443"/>
          <a:stretch/>
        </p:blipFill>
        <p:spPr>
          <a:xfrm>
            <a:off x="7401070" y="1175354"/>
            <a:ext cx="4790930" cy="3037549"/>
          </a:xfrm>
          <a:prstGeom prst="rect">
            <a:avLst/>
          </a:prstGeom>
        </p:spPr>
      </p:pic>
      <p:grpSp>
        <p:nvGrpSpPr>
          <p:cNvPr id="8" name="Group 7">
            <a:extLst>
              <a:ext uri="{FF2B5EF4-FFF2-40B4-BE49-F238E27FC236}">
                <a16:creationId xmlns:a16="http://schemas.microsoft.com/office/drawing/2014/main" id="{3BDFD46A-D5AD-9D6F-0440-E7F2DC408863}"/>
              </a:ext>
            </a:extLst>
          </p:cNvPr>
          <p:cNvGrpSpPr/>
          <p:nvPr/>
        </p:nvGrpSpPr>
        <p:grpSpPr>
          <a:xfrm rot="584197">
            <a:off x="6150686" y="1884204"/>
            <a:ext cx="1686910" cy="1686910"/>
            <a:chOff x="4240924" y="3373820"/>
            <a:chExt cx="1686910" cy="1686910"/>
          </a:xfrm>
        </p:grpSpPr>
        <p:sp>
          <p:nvSpPr>
            <p:cNvPr id="9" name="Oval 8">
              <a:extLst>
                <a:ext uri="{FF2B5EF4-FFF2-40B4-BE49-F238E27FC236}">
                  <a16:creationId xmlns:a16="http://schemas.microsoft.com/office/drawing/2014/main" id="{1C94396E-C08B-0AD6-7D1F-C470DDE3AEB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57F0D6-EBDA-3FAA-0E93-7CF6E50C5B7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Klik om </a:t>
              </a:r>
              <a:r>
                <a:rPr lang="en-GB"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te bekijken</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8C81D915-E58A-C6AD-0F49-F0C43C3BFF87}"/>
              </a:ext>
            </a:extLst>
          </p:cNvPr>
          <p:cNvSpPr txBox="1"/>
          <p:nvPr/>
        </p:nvSpPr>
        <p:spPr>
          <a:xfrm>
            <a:off x="577801" y="6018461"/>
            <a:ext cx="11330676" cy="369332"/>
          </a:xfrm>
          <a:prstGeom prst="rect">
            <a:avLst/>
          </a:prstGeom>
          <a:noFill/>
        </p:spPr>
        <p:txBody>
          <a:bodyPr wrap="square">
            <a:spAutoFit/>
          </a:bodyPr>
          <a:lstStyle/>
          <a:p>
            <a:r>
              <a:rPr lang="en-GB" dirty="0">
                <a:hlinkClick r:id="rId6"/>
              </a:rPr>
              <a:t>VERTROUWEN IN ONDERNEMERSCHAP | Uitdagingen waar ik mee te maken heb als jonge, zwarte vrouwelijke ondernemer</a:t>
            </a:r>
            <a:endParaRPr lang="en-IE" dirty="0"/>
          </a:p>
        </p:txBody>
      </p:sp>
    </p:spTree>
    <p:extLst>
      <p:ext uri="{BB962C8B-B14F-4D97-AF65-F5344CB8AC3E}">
        <p14:creationId xmlns:p14="http://schemas.microsoft.com/office/powerpoint/2010/main" val="27827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bs-Latn-BA" dirty="0"/>
              <a:t>RISICO'S NEMEN</a:t>
            </a:r>
            <a:endParaRPr lang="en-GB" dirty="0"/>
          </a:p>
        </p:txBody>
      </p:sp>
    </p:spTree>
    <p:extLst>
      <p:ext uri="{BB962C8B-B14F-4D97-AF65-F5344CB8AC3E}">
        <p14:creationId xmlns:p14="http://schemas.microsoft.com/office/powerpoint/2010/main" val="266113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RISICO'S NEMEN VS. RISICO'S NEMEN</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10474088" cy="4672013"/>
          </a:xfrm>
        </p:spPr>
        <p:txBody>
          <a:bodyPr/>
          <a:lstStyle/>
          <a:p>
            <a:pPr>
              <a:buClr>
                <a:srgbClr val="B6D1E1"/>
              </a:buClr>
            </a:pPr>
            <a:r>
              <a:rPr lang="en-US" dirty="0"/>
              <a:t>Het is belangrijk om het verschil te begrijpen tussen risico's nemen en riskant zijn.</a:t>
            </a:r>
          </a:p>
          <a:p>
            <a:pPr>
              <a:buClr>
                <a:srgbClr val="B6D1E1"/>
              </a:buClr>
            </a:pPr>
            <a:endParaRPr lang="en-US" dirty="0"/>
          </a:p>
          <a:p>
            <a:pPr marL="342900" indent="-342900">
              <a:buClr>
                <a:srgbClr val="B6D1E1"/>
              </a:buClr>
              <a:buFont typeface="Arial" panose="020B0604020202020204" pitchFamily="34" charset="0"/>
              <a:buChar char="•"/>
            </a:pPr>
            <a:r>
              <a:rPr lang="en-US" dirty="0"/>
              <a:t>Risico's nemen is een vast onderdeel van ons leven. We nemen dagelijks bepaalde risico's om te kunnen genieten van waardevolle beloningen. De meesten van ons hebben geleerd om deze risico versus beloning vergelijking snel op te lossen in ons hoofd, en faalpercentages zijn laag.</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r>
              <a:rPr lang="en-US" dirty="0"/>
              <a:t>Risicovol zijn daarentegen is een gedragskenmerk </a:t>
            </a:r>
            <a:r>
              <a:rPr lang="en-US" dirty="0" err="1"/>
              <a:t>dat gekenmerkt wordt </a:t>
            </a:r>
            <a:r>
              <a:rPr lang="en-US" dirty="0"/>
              <a:t>door het uitvoeren van onvoorzichtige acties. Het gaat gepaard met veel hogere faalpercentages en ernstigere gevolgen.</a:t>
            </a:r>
          </a:p>
          <a:p>
            <a:pPr marL="342900" indent="-342900">
              <a:buClr>
                <a:srgbClr val="B6D1E1"/>
              </a:buClr>
              <a:buFont typeface="Arial" panose="020B0604020202020204" pitchFamily="34" charset="0"/>
              <a:buChar char="•"/>
            </a:pPr>
            <a:endParaRPr lang="en-US" dirty="0"/>
          </a:p>
          <a:p>
            <a:pPr>
              <a:buClr>
                <a:srgbClr val="B6D1E1"/>
              </a:buClr>
            </a:pPr>
            <a:r>
              <a:rPr lang="en-US" dirty="0"/>
              <a:t>Als vrouwelijke ondernemer kom je vaak voor moeilijke beslissingen te staan. Om je in deze situaties te helpen, is hier een effectief driestappenproces voor het berekenen van risico versus beloning.</a:t>
            </a:r>
          </a:p>
          <a:p>
            <a:pPr>
              <a:buClr>
                <a:srgbClr val="B6D1E1"/>
              </a:buClr>
            </a:pPr>
            <a:endParaRPr lang="en-US" dirty="0"/>
          </a:p>
          <a:p>
            <a:pPr marL="342900" indent="-342900">
              <a:buClr>
                <a:srgbClr val="B6D1E1"/>
              </a:buClr>
              <a:buFont typeface="Arial" panose="020B0604020202020204" pitchFamily="34" charset="0"/>
              <a:buChar char="•"/>
            </a:pPr>
            <a:endParaRPr lang="en-US" dirty="0"/>
          </a:p>
          <a:p>
            <a:pPr>
              <a:buClr>
                <a:srgbClr val="B6D1E1"/>
              </a:buClr>
            </a:pPr>
            <a:endParaRPr lang="en-US" dirty="0"/>
          </a:p>
        </p:txBody>
      </p:sp>
    </p:spTree>
    <p:extLst>
      <p:ext uri="{BB962C8B-B14F-4D97-AF65-F5344CB8AC3E}">
        <p14:creationId xmlns:p14="http://schemas.microsoft.com/office/powerpoint/2010/main" val="3512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RISICO'S BEREKENEN IN 3 STAPPEN</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19059" y="923327"/>
            <a:ext cx="11483081" cy="4729163"/>
          </a:xfrm>
        </p:spPr>
        <p:txBody>
          <a:bodyPr/>
          <a:lstStyle/>
          <a:p>
            <a:pPr>
              <a:buClr>
                <a:srgbClr val="B6D1E1"/>
              </a:buClr>
            </a:pPr>
            <a:endParaRPr lang="en-US" dirty="0"/>
          </a:p>
          <a:p>
            <a:pPr marL="457200" indent="-457200">
              <a:buClr>
                <a:srgbClr val="B6D1E1"/>
              </a:buClr>
              <a:buFont typeface="+mj-lt"/>
              <a:buAutoNum type="arabicPeriod"/>
            </a:pPr>
            <a:r>
              <a:rPr lang="en-US" b="1" dirty="0">
                <a:solidFill>
                  <a:srgbClr val="84BFA4"/>
                </a:solidFill>
              </a:rPr>
              <a:t>De angst om te falen wegnemen</a:t>
            </a:r>
          </a:p>
          <a:p>
            <a:pPr marL="407988">
              <a:buClr>
                <a:srgbClr val="B6D1E1"/>
              </a:buClr>
            </a:pPr>
            <a:r>
              <a:rPr lang="en-US" dirty="0"/>
              <a:t>We laten ons vaak tegenhouden door faalangst. Het is de belangrijkste reden waarom de meeste mensen risico's vermijden en daarom nooit de noodzakelijke beslissingen nemen. </a:t>
            </a:r>
          </a:p>
          <a:p>
            <a:pPr marL="407988">
              <a:buClr>
                <a:srgbClr val="B6D1E1"/>
              </a:buClr>
            </a:pPr>
            <a:r>
              <a:rPr lang="en-US" dirty="0"/>
              <a:t>Je moet onderzoeken wat het kost om geen risico te nemen. Kun je het je veroorloven?</a:t>
            </a:r>
          </a:p>
          <a:p>
            <a:pPr>
              <a:buClr>
                <a:srgbClr val="B6D1E1"/>
              </a:buClr>
            </a:pPr>
            <a:endParaRPr lang="en-US" dirty="0"/>
          </a:p>
          <a:p>
            <a:pPr marL="457200" indent="-457200">
              <a:buClr>
                <a:srgbClr val="B6D1E1"/>
              </a:buClr>
              <a:buFont typeface="+mj-lt"/>
              <a:buAutoNum type="arabicPeriod" startAt="2"/>
            </a:pPr>
            <a:r>
              <a:rPr lang="en-US" b="1" dirty="0">
                <a:solidFill>
                  <a:srgbClr val="84BFA4"/>
                </a:solidFill>
              </a:rPr>
              <a:t>Maak je sommen</a:t>
            </a:r>
          </a:p>
          <a:p>
            <a:pPr marL="407988">
              <a:buClr>
                <a:srgbClr val="B6D1E1"/>
              </a:buClr>
            </a:pPr>
            <a:r>
              <a:rPr lang="en-US" dirty="0"/>
              <a:t>Bij het afwegen van risico versus beloning moet je de som maken, letterlijk. </a:t>
            </a:r>
          </a:p>
          <a:p>
            <a:pPr marL="407988">
              <a:buClr>
                <a:srgbClr val="B6D1E1"/>
              </a:buClr>
            </a:pPr>
            <a:r>
              <a:rPr lang="en-US" dirty="0"/>
              <a:t>Kijk naar alle manieren waarop je kunt falen en wat het je zal kosten. Bedenk dan hoe je de grenzen net genoeg kunt verleggen om fouten te maken en snel te leren. Pas vanaf daar je weg aan en ga.  Onderweg zullen sommige beslissingen verkeerd zijn, maar daar zul je je wel bij neerleggen. Sta open voor aanpassingen om weer op het juiste spoor te komen.</a:t>
            </a:r>
          </a:p>
          <a:p>
            <a:pPr marL="407988">
              <a:buClr>
                <a:srgbClr val="B6D1E1"/>
              </a:buClr>
            </a:pPr>
            <a:endParaRPr lang="en-US" dirty="0"/>
          </a:p>
          <a:p>
            <a:pPr marL="457200" indent="-457200">
              <a:buClr>
                <a:srgbClr val="B6D1E1"/>
              </a:buClr>
              <a:buFont typeface="+mj-lt"/>
              <a:buAutoNum type="arabicPeriod" startAt="3"/>
            </a:pPr>
            <a:r>
              <a:rPr lang="en-US" b="1" dirty="0">
                <a:solidFill>
                  <a:srgbClr val="84BFA4"/>
                </a:solidFill>
              </a:rPr>
              <a:t>Laat anderen je uitdagen</a:t>
            </a:r>
          </a:p>
          <a:p>
            <a:pPr marL="407988">
              <a:buClr>
                <a:srgbClr val="B6D1E1"/>
              </a:buClr>
            </a:pPr>
            <a:r>
              <a:rPr lang="en-US" dirty="0"/>
              <a:t>Voor ondernemers geldt: hoe hoger het risico, hoe meer huiswerk er gedaan moet worden. Je kunt anderen in je netwerk vragen om een lijst op te stellen met redenen waarom iets niet zal werken. Dit zal je helpen om de risico's duidelijker af te </a:t>
            </a:r>
            <a:r>
              <a:rPr lang="en-US" dirty="0" err="1"/>
              <a:t>bakenen</a:t>
            </a:r>
            <a:r>
              <a:rPr lang="en-US" dirty="0"/>
              <a:t>.</a:t>
            </a:r>
          </a:p>
          <a:p>
            <a:pPr>
              <a:buClr>
                <a:srgbClr val="B6D1E1"/>
              </a:buClr>
            </a:pPr>
            <a:endParaRPr lang="en-US" dirty="0"/>
          </a:p>
          <a:p>
            <a:pPr marL="407988">
              <a:buClr>
                <a:srgbClr val="B6D1E1"/>
              </a:buClr>
            </a:pPr>
            <a:endParaRPr lang="en-US" dirty="0"/>
          </a:p>
          <a:p>
            <a:pPr>
              <a:buClr>
                <a:srgbClr val="B6D1E1"/>
              </a:buClr>
            </a:pPr>
            <a:endParaRPr lang="en-US" dirty="0"/>
          </a:p>
        </p:txBody>
      </p:sp>
      <p:sp>
        <p:nvSpPr>
          <p:cNvPr id="2" name="Rectangle 1">
            <a:extLst>
              <a:ext uri="{FF2B5EF4-FFF2-40B4-BE49-F238E27FC236}">
                <a16:creationId xmlns:a16="http://schemas.microsoft.com/office/drawing/2014/main" id="{8ECA5374-41AA-DF46-58AF-9A307F6BA1EB}"/>
              </a:ext>
            </a:extLst>
          </p:cNvPr>
          <p:cNvSpPr/>
          <p:nvPr/>
        </p:nvSpPr>
        <p:spPr>
          <a:xfrm>
            <a:off x="738683" y="6117363"/>
            <a:ext cx="10932646" cy="294183"/>
          </a:xfrm>
          <a:prstGeom prst="rect">
            <a:avLst/>
          </a:prstGeom>
        </p:spPr>
        <p:txBody>
          <a:bodyPr wrap="square">
            <a:spAutoFit/>
          </a:bodyPr>
          <a:lstStyle/>
          <a:p>
            <a:pPr>
              <a:lnSpc>
                <a:spcPct val="80000"/>
              </a:lnSpc>
            </a:pPr>
            <a:r>
              <a:rPr lang="en-IE" sz="1600" b="1" dirty="0">
                <a:solidFill>
                  <a:srgbClr val="382B1B"/>
                </a:solidFill>
              </a:rPr>
              <a:t>Bron: </a:t>
            </a:r>
            <a:r>
              <a:rPr lang="en-IE" sz="1600" b="1" dirty="0">
                <a:solidFill>
                  <a:srgbClr val="382B1B"/>
                </a:solidFill>
                <a:hlinkClick r:id="rId2">
                  <a:extLst>
                    <a:ext uri="{A12FA001-AC4F-418D-AE19-62706E023703}">
                      <ahyp:hlinkClr xmlns:ahyp="http://schemas.microsoft.com/office/drawing/2018/hyperlinkcolor" val="tx"/>
                    </a:ext>
                  </a:extLst>
                </a:hlinkClick>
              </a:rPr>
              <a:t>https:</a:t>
            </a:r>
            <a:r>
              <a:rPr lang="bs-Latn-BA" sz="1600" b="1" dirty="0">
                <a:solidFill>
                  <a:srgbClr val="382B1B"/>
                </a:solidFill>
              </a:rPr>
              <a:t>//www.forbes.com/sites/brockblake/2019/04/23/3-steps-to-take-more-calculated-risks-as-an-entrepreneur/ </a:t>
            </a:r>
            <a:endParaRPr lang="en-IE" sz="1600" b="1" dirty="0">
              <a:solidFill>
                <a:srgbClr val="382B1B"/>
              </a:solidFill>
            </a:endParaRPr>
          </a:p>
        </p:txBody>
      </p:sp>
    </p:spTree>
    <p:extLst>
      <p:ext uri="{BB962C8B-B14F-4D97-AF65-F5344CB8AC3E}">
        <p14:creationId xmlns:p14="http://schemas.microsoft.com/office/powerpoint/2010/main" val="298651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43001" y="1720482"/>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83226" y="1733395"/>
            <a:ext cx="9252000" cy="340283"/>
          </a:xfrm>
        </p:spPr>
        <p:txBody>
          <a:bodyPr/>
          <a:lstStyle/>
          <a:p>
            <a:pPr>
              <a:tabLst>
                <a:tab pos="8577263" algn="l"/>
              </a:tabLst>
            </a:pPr>
            <a:r>
              <a:rPr lang="en-GB" sz="2400" b="0" i="0" dirty="0">
                <a:solidFill>
                  <a:srgbClr val="382B1B"/>
                </a:solidFill>
                <a:effectLst/>
              </a:rPr>
              <a:t>Ondernemerschap is </a:t>
            </a:r>
            <a:r>
              <a:rPr lang="en-GB" sz="2400" b="0" i="0">
                <a:solidFill>
                  <a:srgbClr val="382B1B"/>
                </a:solidFill>
                <a:effectLst/>
              </a:rPr>
              <a:t>geen </a:t>
            </a:r>
            <a:r>
              <a:rPr lang="en-GB" sz="2400" b="0" i="0" dirty="0">
                <a:solidFill>
                  <a:srgbClr val="382B1B"/>
                </a:solidFill>
                <a:effectLst/>
              </a:rPr>
              <a:t>baan</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43001" y="2235123"/>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683226" y="2248817"/>
            <a:ext cx="9252000" cy="340283"/>
          </a:xfrm>
        </p:spPr>
        <p:txBody>
          <a:bodyPr/>
          <a:lstStyle/>
          <a:p>
            <a:pPr>
              <a:tabLst>
                <a:tab pos="8577263" algn="l"/>
              </a:tabLst>
            </a:pPr>
            <a:r>
              <a:rPr lang="en-GB" sz="2400" dirty="0">
                <a:solidFill>
                  <a:srgbClr val="382B1B"/>
                </a:solidFill>
              </a:rPr>
              <a:t>8 manieren om je zelfvertrouwen in het bedrijfsleven te vergroten</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43001" y="3264405"/>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683226" y="3279661"/>
            <a:ext cx="9829736" cy="335595"/>
          </a:xfrm>
        </p:spPr>
        <p:txBody>
          <a:bodyPr/>
          <a:lstStyle/>
          <a:p>
            <a:pPr>
              <a:tabLst>
                <a:tab pos="8577263" algn="l"/>
              </a:tabLst>
            </a:pPr>
            <a:r>
              <a:rPr lang="en-GB" sz="2400" b="0" i="0" dirty="0">
                <a:solidFill>
                  <a:srgbClr val="382B1B"/>
                </a:solidFill>
                <a:effectLst/>
              </a:rPr>
              <a:t>Veerkracht opbouwen</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Inhoud</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43001" y="2749764"/>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683226" y="2764239"/>
            <a:ext cx="9252000" cy="340283"/>
          </a:xfrm>
        </p:spPr>
        <p:txBody>
          <a:bodyPr/>
          <a:lstStyle/>
          <a:p>
            <a:pPr>
              <a:tabLst>
                <a:tab pos="8577263" algn="l"/>
              </a:tabLst>
            </a:pPr>
            <a:r>
              <a:rPr lang="en-GB" sz="2400" b="0" i="0" dirty="0">
                <a:solidFill>
                  <a:srgbClr val="382B1B"/>
                </a:solidFill>
                <a:effectLst/>
              </a:rPr>
              <a:t>Risico's nemen</a:t>
            </a:r>
            <a:endParaRPr lang="en-US" dirty="0"/>
          </a:p>
        </p:txBody>
      </p:sp>
      <p:sp>
        <p:nvSpPr>
          <p:cNvPr id="37" name="Text Placeholder 10">
            <a:extLst>
              <a:ext uri="{FF2B5EF4-FFF2-40B4-BE49-F238E27FC236}">
                <a16:creationId xmlns:a16="http://schemas.microsoft.com/office/drawing/2014/main" id="{0EFE9529-E8EA-6ADE-8AAE-BC01CCCB8E62}"/>
              </a:ext>
            </a:extLst>
          </p:cNvPr>
          <p:cNvSpPr txBox="1">
            <a:spLocks/>
          </p:cNvSpPr>
          <p:nvPr/>
        </p:nvSpPr>
        <p:spPr>
          <a:xfrm>
            <a:off x="797922" y="5479856"/>
            <a:ext cx="10605183" cy="10823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ts val="1860"/>
              </a:lnSpc>
              <a:tabLst>
                <a:tab pos="8577263" algn="l"/>
              </a:tabLst>
            </a:pPr>
            <a:endParaRPr lang="en-GB" sz="1800" dirty="0">
              <a:solidFill>
                <a:srgbClr val="94C7B0"/>
              </a:solidFill>
              <a:highlight>
                <a:srgbClr val="94C7B0"/>
              </a:highlight>
            </a:endParaRPr>
          </a:p>
          <a:p>
            <a:pPr algn="just">
              <a:lnSpc>
                <a:spcPts val="1860"/>
              </a:lnSpc>
              <a:tabLst>
                <a:tab pos="8577263" algn="l"/>
              </a:tabLst>
            </a:pPr>
            <a:endParaRPr lang="en-US" sz="1800" dirty="0"/>
          </a:p>
        </p:txBody>
      </p:sp>
      <p:sp>
        <p:nvSpPr>
          <p:cNvPr id="2" name="TextBox 1">
            <a:extLst>
              <a:ext uri="{FF2B5EF4-FFF2-40B4-BE49-F238E27FC236}">
                <a16:creationId xmlns:a16="http://schemas.microsoft.com/office/drawing/2014/main" id="{95C8C671-8839-D62C-657C-A75DD9938526}"/>
              </a:ext>
            </a:extLst>
          </p:cNvPr>
          <p:cNvSpPr txBox="1"/>
          <p:nvPr/>
        </p:nvSpPr>
        <p:spPr>
          <a:xfrm>
            <a:off x="12930494" y="687080"/>
            <a:ext cx="9113520" cy="6170920"/>
          </a:xfrm>
          <a:prstGeom prst="rect">
            <a:avLst/>
          </a:prstGeom>
          <a:noFill/>
        </p:spPr>
        <p:txBody>
          <a:bodyPr wrap="square">
            <a:spAutoFit/>
          </a:bodyPr>
          <a:lstStyle/>
          <a:p>
            <a:pPr>
              <a:lnSpc>
                <a:spcPct val="150000"/>
              </a:lnSpc>
            </a:pPr>
            <a:r>
              <a:rPr lang="en-GB" sz="1800" b="0" i="0" dirty="0">
                <a:solidFill>
                  <a:srgbClr val="1EB3DD"/>
                </a:solidFill>
                <a:effectLst/>
              </a:rPr>
              <a:t>	</a:t>
            </a:r>
          </a:p>
          <a:p>
            <a:pPr>
              <a:lnSpc>
                <a:spcPct val="150000"/>
              </a:lnSpc>
            </a:pPr>
            <a:r>
              <a:rPr lang="en-GB" b="1" dirty="0">
                <a:solidFill>
                  <a:srgbClr val="1EB3DD"/>
                </a:solidFill>
              </a:rPr>
              <a:t>								PAGINA</a:t>
            </a:r>
            <a:endParaRPr lang="en-GB" sz="1800" b="1" i="0" dirty="0">
              <a:solidFill>
                <a:srgbClr val="1EB3DD"/>
              </a:solidFill>
              <a:effectLst/>
            </a:endParaRPr>
          </a:p>
          <a:p>
            <a:r>
              <a:rPr lang="en-GB" dirty="0">
                <a:solidFill>
                  <a:srgbClr val="1EB3DD"/>
                </a:solidFill>
              </a:rPr>
              <a:t>Ondernemerschap is geen baan, het is een levensstijl 4- 7</a:t>
            </a:r>
          </a:p>
          <a:p>
            <a:r>
              <a:rPr lang="en-GB" sz="1800" b="0" i="0" dirty="0">
                <a:solidFill>
                  <a:srgbClr val="1EB3DD"/>
                </a:solidFill>
                <a:effectLst/>
              </a:rPr>
              <a:t>8 manieren om je zelfvertrouwen in het bedrijfsleven te vergroten 8 - 13</a:t>
            </a:r>
          </a:p>
          <a:p>
            <a:r>
              <a:rPr lang="en-GB" sz="1800" b="0" i="0" dirty="0">
                <a:solidFill>
                  <a:srgbClr val="1EB3DD"/>
                </a:solidFill>
                <a:effectLst/>
              </a:rPr>
              <a:t>Risico's nemen 14 - 19</a:t>
            </a:r>
          </a:p>
          <a:p>
            <a:r>
              <a:rPr lang="en-US" dirty="0">
                <a:solidFill>
                  <a:srgbClr val="1EB3DD"/>
                </a:solidFill>
              </a:rPr>
              <a:t>Veerkracht </a:t>
            </a:r>
            <a:r>
              <a:rPr lang="bs-Latn-BA" dirty="0">
                <a:solidFill>
                  <a:srgbClr val="1EB3DD"/>
                </a:solidFill>
              </a:rPr>
              <a:t>opbouwen </a:t>
            </a:r>
            <a:r>
              <a:rPr lang="en-US" dirty="0">
                <a:solidFill>
                  <a:srgbClr val="1EB3DD"/>
                </a:solidFill>
              </a:rPr>
              <a:t>- 7 nuttige tips en technieken om stress te overwinnen 20 - 30</a:t>
            </a:r>
          </a:p>
          <a:p>
            <a:r>
              <a:rPr lang="en-US" dirty="0">
                <a:solidFill>
                  <a:srgbClr val="1EB3DD"/>
                </a:solidFill>
              </a:rPr>
              <a:t>Succes definiëren 31- 41</a:t>
            </a:r>
          </a:p>
          <a:p>
            <a:r>
              <a:rPr lang="en-US" dirty="0">
                <a:solidFill>
                  <a:srgbClr val="1EB3DD"/>
                </a:solidFill>
              </a:rPr>
              <a:t>Leer leven met falen 42- 49</a:t>
            </a:r>
          </a:p>
          <a:p>
            <a:r>
              <a:rPr lang="en-GB" dirty="0">
                <a:solidFill>
                  <a:srgbClr val="1EB3DD"/>
                </a:solidFill>
              </a:rPr>
              <a:t>Geluk vinden in je werk en je bedrijf 50 - 58</a:t>
            </a:r>
          </a:p>
          <a:p>
            <a:endParaRPr lang="en-GB" dirty="0">
              <a:solidFill>
                <a:srgbClr val="1EB3DD"/>
              </a:solidFill>
            </a:endParaRPr>
          </a:p>
          <a:p>
            <a:endParaRPr lang="en-GB" sz="1800" b="0" i="0" dirty="0">
              <a:solidFill>
                <a:srgbClr val="1EB3DD"/>
              </a:solidFill>
              <a:effectLst/>
            </a:endParaRPr>
          </a:p>
          <a:p>
            <a:r>
              <a:rPr lang="en-GB" sz="2000" b="0" i="0" dirty="0">
                <a:solidFill>
                  <a:srgbClr val="142D55"/>
                </a:solidFill>
                <a:effectLst/>
              </a:rPr>
              <a:t>Dit is je laatste stap op onze EMIMENT ondernemerschapsreis, we eindigen niet met het delen van meer zakelijk advies, maar met het delen van de essentiële tools om veerkrachtig en realistisch te blijven. Je plan is nooit af. Om te kunnen blijven ondernemen, heb je kracht en visie nodig voor de lonende weg die voor je ligt. </a:t>
            </a:r>
          </a:p>
          <a:p>
            <a:pPr>
              <a:lnSpc>
                <a:spcPct val="150000"/>
              </a:lnSpc>
            </a:pPr>
            <a:r>
              <a:rPr lang="en-GB" sz="1800" b="0" i="0" dirty="0">
                <a:solidFill>
                  <a:srgbClr val="142D55"/>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43001" y="377904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683226" y="3790395"/>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Succes definiëren</a:t>
            </a:r>
            <a:endParaRPr lang="en-US" dirty="0"/>
          </a:p>
        </p:txBody>
      </p:sp>
      <p:sp>
        <p:nvSpPr>
          <p:cNvPr id="5" name="Text Placeholder 13">
            <a:extLst>
              <a:ext uri="{FF2B5EF4-FFF2-40B4-BE49-F238E27FC236}">
                <a16:creationId xmlns:a16="http://schemas.microsoft.com/office/drawing/2014/main" id="{F9D09B95-4E99-0AB7-F209-6EBE60C4E839}"/>
              </a:ext>
            </a:extLst>
          </p:cNvPr>
          <p:cNvSpPr txBox="1">
            <a:spLocks/>
          </p:cNvSpPr>
          <p:nvPr/>
        </p:nvSpPr>
        <p:spPr>
          <a:xfrm>
            <a:off x="1043001" y="480832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07</a:t>
            </a:r>
          </a:p>
        </p:txBody>
      </p:sp>
      <p:sp>
        <p:nvSpPr>
          <p:cNvPr id="6" name="Text Placeholder 14">
            <a:extLst>
              <a:ext uri="{FF2B5EF4-FFF2-40B4-BE49-F238E27FC236}">
                <a16:creationId xmlns:a16="http://schemas.microsoft.com/office/drawing/2014/main" id="{1FB5C4BA-24AB-5809-3839-146E51FA66DB}"/>
              </a:ext>
            </a:extLst>
          </p:cNvPr>
          <p:cNvSpPr txBox="1">
            <a:spLocks/>
          </p:cNvSpPr>
          <p:nvPr/>
        </p:nvSpPr>
        <p:spPr>
          <a:xfrm>
            <a:off x="1683226" y="4821239"/>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Vind geluk in je werk en bedrijf </a:t>
            </a:r>
            <a:endParaRPr lang="en-US" dirty="0"/>
          </a:p>
        </p:txBody>
      </p:sp>
      <p:sp>
        <p:nvSpPr>
          <p:cNvPr id="8" name="Text Placeholder 15">
            <a:extLst>
              <a:ext uri="{FF2B5EF4-FFF2-40B4-BE49-F238E27FC236}">
                <a16:creationId xmlns:a16="http://schemas.microsoft.com/office/drawing/2014/main" id="{9B01CD32-94EA-A2D0-482B-23B81317AB37}"/>
              </a:ext>
            </a:extLst>
          </p:cNvPr>
          <p:cNvSpPr txBox="1">
            <a:spLocks/>
          </p:cNvSpPr>
          <p:nvPr/>
        </p:nvSpPr>
        <p:spPr>
          <a:xfrm>
            <a:off x="1043001" y="429368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06</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683226" y="4305817"/>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Leer leven met falen</a:t>
            </a:r>
            <a:endParaRPr lang="en-US" dirty="0"/>
          </a:p>
        </p:txBody>
      </p:sp>
      <p:pic>
        <p:nvPicPr>
          <p:cNvPr id="18" name="Picture 17">
            <a:extLst>
              <a:ext uri="{FF2B5EF4-FFF2-40B4-BE49-F238E27FC236}">
                <a16:creationId xmlns:a16="http://schemas.microsoft.com/office/drawing/2014/main" id="{AE8E4E41-A13E-91AF-3C2F-328FEB45A5AC}"/>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19" name="Picture 18">
            <a:extLst>
              <a:ext uri="{FF2B5EF4-FFF2-40B4-BE49-F238E27FC236}">
                <a16:creationId xmlns:a16="http://schemas.microsoft.com/office/drawing/2014/main" id="{F250BFF4-672F-DAFE-D7AB-BB004795A8D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64860" y="378372"/>
            <a:ext cx="12416921" cy="1126708"/>
          </a:xfrm>
        </p:spPr>
        <p:txBody>
          <a:bodyPr/>
          <a:lstStyle/>
          <a:p>
            <a:r>
              <a:rPr lang="en-GB" dirty="0"/>
              <a:t>VOEDING &amp; DRANKEN: EEN 3-STAPPENPROCES VOOR RISICOBEHEER</a:t>
            </a:r>
            <a:endParaRPr lang="bs-Latn-BA"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448265" y="1807615"/>
            <a:ext cx="11098400" cy="4672013"/>
          </a:xfrm>
        </p:spPr>
        <p:txBody>
          <a:bodyPr/>
          <a:lstStyle/>
          <a:p>
            <a:pPr>
              <a:buClr>
                <a:srgbClr val="B6D1E1"/>
              </a:buClr>
            </a:pPr>
            <a:r>
              <a:rPr lang="en-GB" sz="2000" dirty="0"/>
              <a:t>Een artikel met de titel </a:t>
            </a:r>
            <a:r>
              <a:rPr lang="en-GB" sz="2000" dirty="0">
                <a:hlinkClick r:id="rId2"/>
              </a:rPr>
              <a:t>Food &amp; Bev: A Three-Step Process for Risk Management | Woodruff Sawyer </a:t>
            </a:r>
            <a:r>
              <a:rPr lang="en-GB" sz="2000" dirty="0"/>
              <a:t>schetst een eenvoudig raamwerk dat is afgestemd op bedrijven die actief zijn in de voedingsmiddelen- en drankenindustrie, zoals marktkramen, cateringbedrijven of kleinschalige productie-eenheden.</a:t>
            </a:r>
          </a:p>
          <a:p>
            <a:pPr>
              <a:buClr>
                <a:srgbClr val="B6D1E1"/>
              </a:buClr>
            </a:pPr>
            <a:endParaRPr lang="en-GB" sz="2000" dirty="0"/>
          </a:p>
          <a:p>
            <a:pPr>
              <a:buClr>
                <a:srgbClr val="B6D1E1"/>
              </a:buClr>
            </a:pPr>
            <a:endParaRPr lang="en-GB" sz="2000" dirty="0"/>
          </a:p>
          <a:p>
            <a:pPr>
              <a:buClr>
                <a:srgbClr val="B6D1E1"/>
              </a:buClr>
            </a:pPr>
            <a:endParaRPr lang="en-GB" sz="2000" dirty="0"/>
          </a:p>
          <a:p>
            <a:pPr>
              <a:buClr>
                <a:srgbClr val="B6D1E1"/>
              </a:buClr>
            </a:pPr>
            <a:endParaRPr lang="en-US" dirty="0"/>
          </a:p>
        </p:txBody>
      </p:sp>
      <p:sp>
        <p:nvSpPr>
          <p:cNvPr id="3" name="TextBox 2">
            <a:extLst>
              <a:ext uri="{FF2B5EF4-FFF2-40B4-BE49-F238E27FC236}">
                <a16:creationId xmlns:a16="http://schemas.microsoft.com/office/drawing/2014/main" id="{E6244E76-78A1-1528-36FB-422A289C5A8D}"/>
              </a:ext>
            </a:extLst>
          </p:cNvPr>
          <p:cNvSpPr txBox="1"/>
          <p:nvPr/>
        </p:nvSpPr>
        <p:spPr>
          <a:xfrm>
            <a:off x="4353910" y="2817790"/>
            <a:ext cx="3484179" cy="3170099"/>
          </a:xfrm>
          <a:prstGeom prst="rect">
            <a:avLst/>
          </a:prstGeom>
          <a:solidFill>
            <a:srgbClr val="B6D1E1"/>
          </a:solidFill>
        </p:spPr>
        <p:txBody>
          <a:bodyPr wrap="square">
            <a:spAutoFit/>
          </a:bodyPr>
          <a:lstStyle/>
          <a:p>
            <a:pPr>
              <a:buClr>
                <a:srgbClr val="B6D1E1"/>
              </a:buClr>
            </a:pPr>
            <a:r>
              <a:rPr lang="en-GB" sz="2000" b="1" dirty="0">
                <a:solidFill>
                  <a:schemeClr val="bg1"/>
                </a:solidFill>
              </a:rPr>
              <a:t>2. Impact en waarschijnlijkheid van risico's beoordelen</a:t>
            </a:r>
          </a:p>
          <a:p>
            <a:pPr>
              <a:buClr>
                <a:srgbClr val="B6D1E1"/>
              </a:buClr>
            </a:pPr>
            <a:r>
              <a:rPr lang="en-GB" sz="2000" dirty="0"/>
              <a:t>Evalueer hoe waarschijnlijk elk risico is en welke impact het kan hebben op klanten, winst, activiteiten of reputatie. Deze prioritering helpt u om uw tijd en middelen daar in te zetten waar ze het meest van belang zijn.</a:t>
            </a:r>
          </a:p>
        </p:txBody>
      </p:sp>
      <p:sp>
        <p:nvSpPr>
          <p:cNvPr id="6" name="TextBox 5">
            <a:extLst>
              <a:ext uri="{FF2B5EF4-FFF2-40B4-BE49-F238E27FC236}">
                <a16:creationId xmlns:a16="http://schemas.microsoft.com/office/drawing/2014/main" id="{03431564-E4B3-1033-43AD-A26EA8848397}"/>
              </a:ext>
            </a:extLst>
          </p:cNvPr>
          <p:cNvSpPr txBox="1"/>
          <p:nvPr/>
        </p:nvSpPr>
        <p:spPr>
          <a:xfrm>
            <a:off x="678969" y="2817790"/>
            <a:ext cx="3484179" cy="3816429"/>
          </a:xfrm>
          <a:prstGeom prst="rect">
            <a:avLst/>
          </a:prstGeom>
          <a:solidFill>
            <a:srgbClr val="E6C8C7"/>
          </a:solidFill>
        </p:spPr>
        <p:txBody>
          <a:bodyPr wrap="square">
            <a:spAutoFit/>
          </a:bodyPr>
          <a:lstStyle/>
          <a:p>
            <a:pPr>
              <a:buClr>
                <a:srgbClr val="B6D1E1"/>
              </a:buClr>
            </a:pPr>
            <a:r>
              <a:rPr lang="en-GB" sz="2000" b="1" dirty="0">
                <a:solidFill>
                  <a:schemeClr val="bg1"/>
                </a:solidFill>
              </a:rPr>
              <a:t>1.  Risico's identificeren</a:t>
            </a:r>
          </a:p>
          <a:p>
            <a:pPr>
              <a:buClr>
                <a:srgbClr val="B6D1E1"/>
              </a:buClr>
            </a:pPr>
            <a:r>
              <a:rPr lang="en-GB" sz="2000" dirty="0"/>
              <a:t>Begrijp de unieke bedreigingen waarmee je bedrijf te maken heeft. Dit kunnen problemen zijn met de voedselveiligheid, apparatuurstoringen, lage verkoopcijfers, leveringsproblemen (zoals tekorten aan ingrediënten) of het niet naleven van regelgeving.</a:t>
            </a:r>
          </a:p>
          <a:p>
            <a:pPr>
              <a:buClr>
                <a:srgbClr val="B6D1E1"/>
              </a:buClr>
            </a:pPr>
            <a:endParaRPr lang="en-GB" sz="2200" dirty="0"/>
          </a:p>
        </p:txBody>
      </p:sp>
      <p:sp>
        <p:nvSpPr>
          <p:cNvPr id="7" name="TextBox 6">
            <a:extLst>
              <a:ext uri="{FF2B5EF4-FFF2-40B4-BE49-F238E27FC236}">
                <a16:creationId xmlns:a16="http://schemas.microsoft.com/office/drawing/2014/main" id="{AB6E52F2-4CBF-1E05-4A17-86468BD48312}"/>
              </a:ext>
            </a:extLst>
          </p:cNvPr>
          <p:cNvSpPr txBox="1"/>
          <p:nvPr/>
        </p:nvSpPr>
        <p:spPr>
          <a:xfrm>
            <a:off x="8157867" y="2817790"/>
            <a:ext cx="3849151" cy="3785652"/>
          </a:xfrm>
          <a:prstGeom prst="rect">
            <a:avLst/>
          </a:prstGeom>
          <a:solidFill>
            <a:srgbClr val="84BFA4"/>
          </a:solidFill>
        </p:spPr>
        <p:txBody>
          <a:bodyPr wrap="square">
            <a:spAutoFit/>
          </a:bodyPr>
          <a:lstStyle/>
          <a:p>
            <a:r>
              <a:rPr lang="en-GB" sz="2000" b="1" dirty="0"/>
              <a:t>3. Risico's strategisch beheren</a:t>
            </a:r>
            <a:br>
              <a:rPr lang="en-GB" sz="2000" dirty="0"/>
            </a:br>
            <a:r>
              <a:rPr lang="en-GB" sz="2000" dirty="0"/>
              <a:t>Kiezen of:</a:t>
            </a:r>
          </a:p>
          <a:p>
            <a:r>
              <a:rPr lang="en-GB" sz="2000" b="1" dirty="0"/>
              <a:t>Vermijden </a:t>
            </a:r>
            <a:r>
              <a:rPr lang="en-GB" sz="2000" dirty="0"/>
              <a:t>(geen risicovolle dingen meer doen)</a:t>
            </a:r>
          </a:p>
          <a:p>
            <a:r>
              <a:rPr lang="en-GB" sz="2000" b="1" dirty="0"/>
              <a:t>Controle </a:t>
            </a:r>
            <a:r>
              <a:rPr lang="en-GB" sz="2000" dirty="0"/>
              <a:t>(implementeren van veiligheidsprocedures, kwaliteitscontroles, HACCP)</a:t>
            </a:r>
          </a:p>
          <a:p>
            <a:r>
              <a:rPr lang="en-GB" sz="2000" b="1" dirty="0"/>
              <a:t>Overdracht </a:t>
            </a:r>
            <a:r>
              <a:rPr lang="en-GB" sz="2000" dirty="0"/>
              <a:t>(verzekering afsluiten, verantwoordelijkheid delen met partners)</a:t>
            </a:r>
          </a:p>
          <a:p>
            <a:r>
              <a:rPr lang="en-GB" sz="2000" b="1" dirty="0"/>
              <a:t>Accepteren </a:t>
            </a:r>
            <a:r>
              <a:rPr lang="en-GB" sz="2000" dirty="0"/>
              <a:t>(je voorbereiden op kleine risico's met weinig impact)</a:t>
            </a:r>
          </a:p>
        </p:txBody>
      </p:sp>
    </p:spTree>
    <p:extLst>
      <p:ext uri="{BB962C8B-B14F-4D97-AF65-F5344CB8AC3E}">
        <p14:creationId xmlns:p14="http://schemas.microsoft.com/office/powerpoint/2010/main" val="271160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B214D-5845-AC21-7349-37E486C4F75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D61C0DC-4FA3-FDDA-5350-8A4366C841C2}"/>
              </a:ext>
            </a:extLst>
          </p:cNvPr>
          <p:cNvSpPr>
            <a:spLocks noGrp="1"/>
          </p:cNvSpPr>
          <p:nvPr>
            <p:ph type="body" sz="quarter" idx="27"/>
          </p:nvPr>
        </p:nvSpPr>
        <p:spPr/>
        <p:txBody>
          <a:bodyPr/>
          <a:lstStyle/>
          <a:p>
            <a:r>
              <a:rPr lang="en-GB" dirty="0"/>
              <a:t>SPECIFIEKE RICHTLIJNEN VOOR VOEDSELVEILIGHEID</a:t>
            </a:r>
          </a:p>
        </p:txBody>
      </p:sp>
      <p:sp>
        <p:nvSpPr>
          <p:cNvPr id="8" name="Text Placeholder 7">
            <a:extLst>
              <a:ext uri="{FF2B5EF4-FFF2-40B4-BE49-F238E27FC236}">
                <a16:creationId xmlns:a16="http://schemas.microsoft.com/office/drawing/2014/main" id="{2EBF844E-A08B-E6B9-CCFD-73E7BE3FD4B7}"/>
              </a:ext>
            </a:extLst>
          </p:cNvPr>
          <p:cNvSpPr>
            <a:spLocks noGrp="1"/>
          </p:cNvSpPr>
          <p:nvPr>
            <p:ph type="body" sz="quarter" idx="14"/>
          </p:nvPr>
        </p:nvSpPr>
        <p:spPr>
          <a:xfrm>
            <a:off x="429344" y="1485900"/>
            <a:ext cx="11483081" cy="4729163"/>
          </a:xfrm>
        </p:spPr>
        <p:txBody>
          <a:bodyPr/>
          <a:lstStyle/>
          <a:p>
            <a:pPr algn="ctr">
              <a:buClr>
                <a:srgbClr val="B6D1E1"/>
              </a:buClr>
            </a:pPr>
            <a:r>
              <a:rPr lang="en-US" b="1" dirty="0">
                <a:highlight>
                  <a:srgbClr val="B6D1E1"/>
                </a:highlight>
              </a:rPr>
              <a:t>ONDERZOEK NAAR EN TOEPASSING VAN EU- EN LANDSPECIFIEKE </a:t>
            </a:r>
            <a:r>
              <a:rPr lang="en-US" dirty="0"/>
              <a:t>RICHTLIJNEN</a:t>
            </a:r>
            <a:r>
              <a:rPr lang="en-US" b="1" dirty="0">
                <a:highlight>
                  <a:srgbClr val="B6D1E1"/>
                </a:highlight>
              </a:rPr>
              <a:t> VOOR VOEDSELVEILIGHEID </a:t>
            </a:r>
          </a:p>
          <a:p>
            <a:pPr>
              <a:buClr>
                <a:srgbClr val="B6D1E1"/>
              </a:buClr>
            </a:pPr>
            <a:endParaRPr lang="en-US" dirty="0"/>
          </a:p>
          <a:p>
            <a:r>
              <a:rPr lang="en-IE" dirty="0"/>
              <a:t>Voor bedrijven die voedsel verwerken en verkopen is voedselveiligheid een groot risico, zowel wettelijk als voor de gezondheid van de klant:</a:t>
            </a:r>
          </a:p>
          <a:p>
            <a:endParaRPr lang="en-IE" dirty="0"/>
          </a:p>
          <a:p>
            <a:r>
              <a:rPr lang="en-IE" b="1" dirty="0"/>
              <a:t>Risicobeoordeling van voedselveiligheid </a:t>
            </a:r>
            <a:r>
              <a:rPr lang="en-IE" dirty="0"/>
              <a:t>(onder systemen zoals HACCP of ISO 22000) houdt in:</a:t>
            </a:r>
          </a:p>
          <a:p>
            <a:pPr marL="800100" lvl="1" indent="-342900" algn="l">
              <a:buFont typeface="Arial" panose="020B0604020202020204" pitchFamily="34" charset="0"/>
              <a:buChar char="•"/>
            </a:pPr>
            <a:r>
              <a:rPr lang="en-IE" dirty="0"/>
              <a:t>Gevaren identificeren (biologisch, chemisch, fysisch)</a:t>
            </a:r>
          </a:p>
          <a:p>
            <a:pPr marL="800100" lvl="1" indent="-342900" algn="l">
              <a:buFont typeface="Arial" panose="020B0604020202020204" pitchFamily="34" charset="0"/>
              <a:buChar char="•"/>
            </a:pPr>
            <a:r>
              <a:rPr lang="en-IE" dirty="0"/>
              <a:t>Evalueren hoe waarschijnlijk ze zijn en hoe ernstig ze zijn</a:t>
            </a:r>
          </a:p>
          <a:p>
            <a:pPr marL="800100" lvl="1" indent="-342900" algn="l">
              <a:buFont typeface="Arial" panose="020B0604020202020204" pitchFamily="34" charset="0"/>
              <a:buChar char="•"/>
            </a:pPr>
            <a:r>
              <a:rPr lang="en-IE" dirty="0"/>
              <a:t>Controlepunten instellen om risico's te voorkomen </a:t>
            </a:r>
          </a:p>
          <a:p>
            <a:pPr lvl="1" algn="l"/>
            <a:endParaRPr lang="en-IE" dirty="0"/>
          </a:p>
          <a:p>
            <a:pPr marL="0" lvl="1" algn="l"/>
            <a:r>
              <a:rPr lang="en-IE" b="1" dirty="0"/>
              <a:t>Internationale voedselveiligheidsnormen </a:t>
            </a:r>
            <a:r>
              <a:rPr lang="en-IE" dirty="0"/>
              <a:t>(zoals ISO 22000) bieden een gestructureerde manier om deze veiligheidssystemen op te bouwen en te beheren, waarbij traceerbaarheid, kwaliteitsdocumenten en leverancierscontroles worden gewaarborgd. </a:t>
            </a:r>
          </a:p>
          <a:p>
            <a:pPr>
              <a:buClr>
                <a:srgbClr val="B6D1E1"/>
              </a:buClr>
            </a:pPr>
            <a:endParaRPr lang="en-US" dirty="0"/>
          </a:p>
          <a:p>
            <a:pPr marL="407988">
              <a:buClr>
                <a:srgbClr val="B6D1E1"/>
              </a:buClr>
            </a:pPr>
            <a:endParaRPr lang="en-US" dirty="0"/>
          </a:p>
          <a:p>
            <a:pPr>
              <a:buClr>
                <a:srgbClr val="B6D1E1"/>
              </a:buClr>
            </a:pPr>
            <a:endParaRPr lang="en-US" dirty="0"/>
          </a:p>
          <a:p>
            <a:pPr marL="407988">
              <a:buClr>
                <a:srgbClr val="B6D1E1"/>
              </a:buClr>
            </a:pPr>
            <a:endParaRPr lang="en-US" dirty="0"/>
          </a:p>
          <a:p>
            <a:pPr>
              <a:buClr>
                <a:srgbClr val="B6D1E1"/>
              </a:buClr>
            </a:pPr>
            <a:endParaRPr lang="en-US" dirty="0"/>
          </a:p>
        </p:txBody>
      </p:sp>
    </p:spTree>
    <p:extLst>
      <p:ext uri="{BB962C8B-B14F-4D97-AF65-F5344CB8AC3E}">
        <p14:creationId xmlns:p14="http://schemas.microsoft.com/office/powerpoint/2010/main" val="59918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4926-A531-EA99-6231-15A0B68FF77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3063E95A-41F7-6E40-050F-25B44FA8F214}"/>
              </a:ext>
            </a:extLst>
          </p:cNvPr>
          <p:cNvSpPr>
            <a:spLocks noGrp="1"/>
          </p:cNvSpPr>
          <p:nvPr>
            <p:ph type="body" sz="quarter" idx="27"/>
          </p:nvPr>
        </p:nvSpPr>
        <p:spPr/>
        <p:txBody>
          <a:bodyPr/>
          <a:lstStyle/>
          <a:p>
            <a:r>
              <a:rPr lang="en-GB" dirty="0"/>
              <a:t>WAAROM IS RISICO BELANGRIJK?</a:t>
            </a:r>
          </a:p>
        </p:txBody>
      </p:sp>
      <p:sp>
        <p:nvSpPr>
          <p:cNvPr id="8" name="Text Placeholder 7">
            <a:extLst>
              <a:ext uri="{FF2B5EF4-FFF2-40B4-BE49-F238E27FC236}">
                <a16:creationId xmlns:a16="http://schemas.microsoft.com/office/drawing/2014/main" id="{57A246A3-2601-0044-DF30-0DC3ED56504E}"/>
              </a:ext>
            </a:extLst>
          </p:cNvPr>
          <p:cNvSpPr>
            <a:spLocks noGrp="1"/>
          </p:cNvSpPr>
          <p:nvPr>
            <p:ph type="body" sz="quarter" idx="14"/>
          </p:nvPr>
        </p:nvSpPr>
        <p:spPr>
          <a:xfrm>
            <a:off x="299504" y="1347164"/>
            <a:ext cx="11483081" cy="4729163"/>
          </a:xfrm>
        </p:spPr>
        <p:txBody>
          <a:bodyPr/>
          <a:lstStyle/>
          <a:p>
            <a:pPr>
              <a:buClr>
                <a:srgbClr val="B6D1E1"/>
              </a:buClr>
            </a:pPr>
            <a:r>
              <a:rPr lang="en-GB" sz="1800" b="1" dirty="0"/>
              <a:t>De marges in voedingsbedrijven zijn krap en fouten kunnen kostbaar zijn. </a:t>
            </a:r>
          </a:p>
          <a:p>
            <a:pPr>
              <a:buClr>
                <a:srgbClr val="B6D1E1"/>
              </a:buClr>
            </a:pPr>
            <a:r>
              <a:rPr lang="en-GB" sz="1800" dirty="0"/>
              <a:t>Een duidelijk risicoplan helpt je om de veiligheidswetten na te leven, klanten te beschermen en voedselverspilling te voorkomen</a:t>
            </a:r>
          </a:p>
          <a:p>
            <a:pPr>
              <a:buClr>
                <a:srgbClr val="B6D1E1"/>
              </a:buClr>
            </a:pPr>
            <a:r>
              <a:rPr lang="en-GB" sz="1800" dirty="0"/>
              <a:t>Het beschermt je reputatie omdat consumenten je vertrouwen als ze duidelijke veiligheidsmaatregelen zien. Het helpt je te plannen voor onverwachte situaties, zoals een slechte marktdag of een stroomstoring.</a:t>
            </a:r>
          </a:p>
          <a:p>
            <a:pPr>
              <a:buClr>
                <a:srgbClr val="B6D1E1"/>
              </a:buClr>
            </a:pPr>
            <a:endParaRPr lang="en-GB" sz="1800" dirty="0"/>
          </a:p>
          <a:p>
            <a:pPr>
              <a:buClr>
                <a:srgbClr val="B6D1E1"/>
              </a:buClr>
            </a:pPr>
            <a:r>
              <a:rPr lang="en-GB" sz="1800" b="1" dirty="0"/>
              <a:t>In de praktijk: Een eenvoudige risicotoolkit</a:t>
            </a:r>
          </a:p>
          <a:p>
            <a:pPr marL="342900" indent="-342900">
              <a:buClr>
                <a:srgbClr val="B6D1E1"/>
              </a:buClr>
              <a:buFont typeface="Arial" panose="020B0604020202020204" pitchFamily="34" charset="0"/>
              <a:buChar char="•"/>
            </a:pPr>
            <a:r>
              <a:rPr lang="en-GB" sz="1800" b="1" dirty="0"/>
              <a:t>Begin met een checklist</a:t>
            </a:r>
            <a:r>
              <a:rPr lang="en-GB" sz="1800" dirty="0"/>
              <a:t>: Maak een lijst van veelvoorkomende risico's - voedselbederf, ontbrekende ingrediënten, lage verkoop, transportproblemen, boetes door regelgeving</a:t>
            </a:r>
          </a:p>
          <a:p>
            <a:pPr marL="342900" indent="-342900">
              <a:buClr>
                <a:srgbClr val="B6D1E1"/>
              </a:buClr>
              <a:buFont typeface="Arial" panose="020B0604020202020204" pitchFamily="34" charset="0"/>
              <a:buChar char="•"/>
            </a:pPr>
            <a:endParaRPr lang="en-GB" sz="1200" dirty="0"/>
          </a:p>
          <a:p>
            <a:pPr marL="342900" indent="-342900">
              <a:buClr>
                <a:srgbClr val="B6D1E1"/>
              </a:buClr>
              <a:buFont typeface="Arial" panose="020B0604020202020204" pitchFamily="34" charset="0"/>
              <a:buChar char="•"/>
            </a:pPr>
            <a:r>
              <a:rPr lang="en-GB" sz="1800" b="1" dirty="0"/>
              <a:t>Beoordeel elk op schaal 1-5: </a:t>
            </a:r>
            <a:r>
              <a:rPr lang="en-GB" sz="1800" dirty="0"/>
              <a:t>Hoe waarschijnlijk is het? Hoe erg kan het het bedrijf schaden?</a:t>
            </a:r>
          </a:p>
          <a:p>
            <a:pPr marL="342900" indent="-342900">
              <a:buClr>
                <a:srgbClr val="B6D1E1"/>
              </a:buClr>
              <a:buFont typeface="Arial" panose="020B0604020202020204" pitchFamily="34" charset="0"/>
              <a:buChar char="•"/>
            </a:pPr>
            <a:endParaRPr lang="en-GB" sz="1200" dirty="0"/>
          </a:p>
          <a:p>
            <a:pPr marL="342900" indent="-342900">
              <a:buClr>
                <a:srgbClr val="B6D1E1"/>
              </a:buClr>
              <a:buFont typeface="Arial" panose="020B0604020202020204" pitchFamily="34" charset="0"/>
              <a:buChar char="•"/>
            </a:pPr>
            <a:r>
              <a:rPr lang="en-GB" sz="1800" b="1" dirty="0"/>
              <a:t>Acties toevoegen:</a:t>
            </a:r>
          </a:p>
          <a:p>
            <a:pPr marL="800100" lvl="1" indent="-342900" algn="l">
              <a:buClr>
                <a:srgbClr val="B6D1E1"/>
              </a:buClr>
              <a:buFont typeface="Arial" panose="020B0604020202020204" pitchFamily="34" charset="0"/>
              <a:buChar char="•"/>
            </a:pPr>
            <a:r>
              <a:rPr lang="en-GB" sz="1800" dirty="0"/>
              <a:t>Hoog risico: implementeer strengere voedselveiligheidsroutines, koelkastcontroles</a:t>
            </a:r>
          </a:p>
          <a:p>
            <a:pPr marL="800100" lvl="1" indent="-342900" algn="l">
              <a:buClr>
                <a:srgbClr val="B6D1E1"/>
              </a:buClr>
              <a:buFont typeface="Arial" panose="020B0604020202020204" pitchFamily="34" charset="0"/>
              <a:buChar char="•"/>
            </a:pPr>
            <a:r>
              <a:rPr lang="en-GB" sz="1800" dirty="0"/>
              <a:t>Middelmatig risico: overweeg verzekeringsdekking</a:t>
            </a:r>
          </a:p>
          <a:p>
            <a:pPr marL="800100" lvl="1" indent="-342900" algn="l">
              <a:buClr>
                <a:srgbClr val="B6D1E1"/>
              </a:buClr>
              <a:buFont typeface="Arial" panose="020B0604020202020204" pitchFamily="34" charset="0"/>
              <a:buChar char="•"/>
            </a:pPr>
            <a:r>
              <a:rPr lang="en-GB" sz="1800" dirty="0"/>
              <a:t>Laag risico: controleren en na een maand opnieuw bezoeken</a:t>
            </a:r>
          </a:p>
          <a:p>
            <a:pPr marL="342900" indent="-342900">
              <a:buClr>
                <a:srgbClr val="B6D1E1"/>
              </a:buClr>
              <a:buFont typeface="Arial" panose="020B0604020202020204" pitchFamily="34" charset="0"/>
              <a:buChar char="•"/>
            </a:pPr>
            <a:endParaRPr lang="en-GB" sz="1200" dirty="0"/>
          </a:p>
          <a:p>
            <a:pPr marL="342900" indent="-342900">
              <a:buClr>
                <a:srgbClr val="B6D1E1"/>
              </a:buClr>
              <a:buFont typeface="Arial" panose="020B0604020202020204" pitchFamily="34" charset="0"/>
              <a:buChar char="•"/>
            </a:pPr>
            <a:r>
              <a:rPr lang="en-GB" sz="1800" b="1" dirty="0"/>
              <a:t>Herzie maandelijks: </a:t>
            </a:r>
            <a:r>
              <a:rPr lang="en-GB" sz="1800" dirty="0"/>
              <a:t>Vooral als je een nieuw gerecht toevoegt, een kraam opent of van leverancier verandert.</a:t>
            </a:r>
            <a:endParaRPr lang="en-US" sz="1800" dirty="0"/>
          </a:p>
          <a:p>
            <a:pPr marL="750888"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a:p>
            <a:pPr marL="407988">
              <a:buClr>
                <a:srgbClr val="B6D1E1"/>
              </a:buClr>
            </a:pPr>
            <a:endParaRPr lang="en-US" dirty="0"/>
          </a:p>
          <a:p>
            <a:pPr>
              <a:buClr>
                <a:srgbClr val="B6D1E1"/>
              </a:buClr>
            </a:pPr>
            <a:endParaRPr lang="en-US" dirty="0"/>
          </a:p>
        </p:txBody>
      </p:sp>
    </p:spTree>
    <p:extLst>
      <p:ext uri="{BB962C8B-B14F-4D97-AF65-F5344CB8AC3E}">
        <p14:creationId xmlns:p14="http://schemas.microsoft.com/office/powerpoint/2010/main" val="76587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653553"/>
            <a:ext cx="6147263" cy="2163376"/>
          </a:xfrm>
        </p:spPr>
        <p:txBody>
          <a:bodyPr>
            <a:normAutofit/>
          </a:bodyPr>
          <a:lstStyle/>
          <a:p>
            <a:r>
              <a:rPr lang="en-US" dirty="0"/>
              <a:t>VEERKRACHT </a:t>
            </a:r>
            <a:r>
              <a:rPr lang="bs-Latn-BA" dirty="0"/>
              <a:t>OPBOUWEN</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15745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STRESS OVERWINNEN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12655" y="1326518"/>
            <a:ext cx="5683980" cy="4351563"/>
          </a:xfrm>
        </p:spPr>
        <p:txBody>
          <a:bodyPr/>
          <a:lstStyle/>
          <a:p>
            <a:r>
              <a:rPr lang="en-GB" dirty="0"/>
              <a:t>Veerkracht gaat niet over doen alsof dingen gemakkelijk zijn. Het gaat om het vinden van manieren om </a:t>
            </a:r>
            <a:r>
              <a:rPr lang="en-GB" b="1" dirty="0"/>
              <a:t>door te gaan, zelfs als dingen moeilijk zijn</a:t>
            </a:r>
            <a:r>
              <a:rPr lang="en-GB" dirty="0"/>
              <a:t>.</a:t>
            </a:r>
          </a:p>
          <a:p>
            <a:endParaRPr lang="en-GB" dirty="0"/>
          </a:p>
          <a:p>
            <a:r>
              <a:rPr lang="en-GB" dirty="0"/>
              <a:t>Voor migrantenvrouwen die een voedselbedrijf runnen, betekent veerkracht taalbarrières, financiële druk of zelfs culturele vooroordelen trotseren en toch blijven komen. Nog steeds koken. Blijven geloven in je droom.</a:t>
            </a:r>
          </a:p>
          <a:p>
            <a:endParaRPr lang="en-GB" dirty="0"/>
          </a:p>
          <a:p>
            <a:r>
              <a:rPr lang="en-GB" b="1" dirty="0"/>
              <a:t>Zo ziet veerkracht er in het echte leven uit:</a:t>
            </a:r>
          </a:p>
          <a:p>
            <a:pPr marL="342900" indent="-342900">
              <a:buFont typeface="Arial" panose="020B0604020202020204" pitchFamily="34" charset="0"/>
              <a:buChar char="•"/>
            </a:pPr>
            <a:r>
              <a:rPr lang="en-GB" dirty="0"/>
              <a:t>Je past je menu aan als een ingrediënt niet beschikbaar is.</a:t>
            </a:r>
          </a:p>
          <a:p>
            <a:pPr marL="342900" indent="-342900">
              <a:buFont typeface="Arial" panose="020B0604020202020204" pitchFamily="34" charset="0"/>
              <a:buChar char="•"/>
            </a:pPr>
            <a:r>
              <a:rPr lang="en-GB" dirty="0"/>
              <a:t>Je probeert het opnieuw na een marktdag zonder verkoop.</a:t>
            </a:r>
          </a:p>
          <a:p>
            <a:pPr marL="342900" indent="-342900">
              <a:buFont typeface="Arial" panose="020B0604020202020204" pitchFamily="34" charset="0"/>
              <a:buChar char="•"/>
            </a:pPr>
            <a:r>
              <a:rPr lang="en-GB" dirty="0"/>
              <a:t>Je blijft doorgaan, zelfs als anderen aan je twijfelen.</a:t>
            </a:r>
          </a:p>
          <a:p>
            <a:endParaRPr lang="en-GB" dirty="0"/>
          </a:p>
          <a:p>
            <a:endParaRPr lang="en-US"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6971480" y="4613582"/>
            <a:ext cx="4586287"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en-US" sz="3200" b="1" i="1" dirty="0">
                <a:solidFill>
                  <a:srgbClr val="84BFA4"/>
                </a:solidFill>
              </a:rPr>
              <a:t>Er zijn 7 handige tips en technieken die je kunt leren om je door de stress heen te helpen...</a:t>
            </a:r>
          </a:p>
          <a:p>
            <a:pPr>
              <a:lnSpc>
                <a:spcPts val="2540"/>
              </a:lnSpc>
            </a:pPr>
            <a:endParaRPr lang="en-US" sz="3200" b="1" i="1" dirty="0">
              <a:solidFill>
                <a:srgbClr val="84BFA4"/>
              </a:solidFill>
            </a:endParaRPr>
          </a:p>
        </p:txBody>
      </p:sp>
      <p:cxnSp>
        <p:nvCxnSpPr>
          <p:cNvPr id="7" name="Straight Connector 6">
            <a:extLst>
              <a:ext uri="{FF2B5EF4-FFF2-40B4-BE49-F238E27FC236}">
                <a16:creationId xmlns:a16="http://schemas.microsoft.com/office/drawing/2014/main" id="{827F195E-614A-5B5E-AE73-35C3160EF528}"/>
              </a:ext>
            </a:extLst>
          </p:cNvPr>
          <p:cNvCxnSpPr>
            <a:cxnSpLocks/>
          </p:cNvCxnSpPr>
          <p:nvPr/>
        </p:nvCxnSpPr>
        <p:spPr>
          <a:xfrm flipV="1">
            <a:off x="6295367" y="1561772"/>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Woman in headscarf with raised bicep">
            <a:extLst>
              <a:ext uri="{FF2B5EF4-FFF2-40B4-BE49-F238E27FC236}">
                <a16:creationId xmlns:a16="http://schemas.microsoft.com/office/drawing/2014/main" id="{A69686FA-5C64-EA6C-190C-94A4C5522585}"/>
              </a:ext>
            </a:extLst>
          </p:cNvPr>
          <p:cNvPicPr>
            <a:picLocks noChangeAspect="1"/>
          </p:cNvPicPr>
          <p:nvPr/>
        </p:nvPicPr>
        <p:blipFill>
          <a:blip r:embed="rId2"/>
          <a:stretch>
            <a:fillRect/>
          </a:stretch>
        </p:blipFill>
        <p:spPr>
          <a:xfrm>
            <a:off x="7039566" y="1561772"/>
            <a:ext cx="4218852" cy="2812568"/>
          </a:xfrm>
          <a:prstGeom prst="rect">
            <a:avLst/>
          </a:prstGeom>
        </p:spPr>
      </p:pic>
    </p:spTree>
    <p:extLst>
      <p:ext uri="{BB962C8B-B14F-4D97-AF65-F5344CB8AC3E}">
        <p14:creationId xmlns:p14="http://schemas.microsoft.com/office/powerpoint/2010/main" val="223795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01. BETER OMGAAN MET VERANDERING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771650"/>
            <a:ext cx="5248115" cy="4351563"/>
          </a:xfrm>
        </p:spPr>
        <p:txBody>
          <a:bodyPr/>
          <a:lstStyle/>
          <a:p>
            <a:r>
              <a:rPr lang="en-GB" dirty="0"/>
              <a:t>Teleurstellingen, vertragingen en omwegen komen in elk bedrijf voor. Het gaat erom </a:t>
            </a:r>
            <a:r>
              <a:rPr lang="en-GB" b="1" dirty="0"/>
              <a:t>hoe je reageert</a:t>
            </a:r>
            <a:r>
              <a:rPr lang="en-GB" dirty="0"/>
              <a:t>.</a:t>
            </a:r>
          </a:p>
          <a:p>
            <a:endParaRPr lang="en-GB" dirty="0"/>
          </a:p>
          <a:p>
            <a:r>
              <a:rPr lang="en-GB" dirty="0"/>
              <a:t>Door je mindset te leren veranderen, kom je sneller terug. Het geeft je de ruimte om te groeien en om opties te zien die je eerder niet zag. Dit is veerkracht in actie.</a:t>
            </a:r>
          </a:p>
          <a:p>
            <a:endParaRPr lang="en-GB" dirty="0"/>
          </a:p>
          <a:p>
            <a:r>
              <a:rPr lang="en-GB" dirty="0"/>
              <a:t>Hoe meer je deze mentaliteit oefent, hoe flexibeler en zelfverzekerder je je zult voelen wanneer dingen niet volgens plan gaan.</a:t>
            </a:r>
          </a:p>
          <a:p>
            <a:endParaRPr lang="en-US" dirty="0"/>
          </a:p>
          <a:p>
            <a:endParaRPr lang="en-US"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7006886" y="1556499"/>
            <a:ext cx="4911845"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en-US" sz="3200" b="1" i="1" dirty="0">
                <a:solidFill>
                  <a:srgbClr val="84BFA4"/>
                </a:solidFill>
              </a:rPr>
              <a:t>"Hoe je op de kwestie reageert... is de kwestie." </a:t>
            </a:r>
          </a:p>
          <a:p>
            <a:pPr>
              <a:lnSpc>
                <a:spcPts val="2540"/>
              </a:lnSpc>
            </a:pPr>
            <a:endParaRPr lang="en-US" sz="3200" b="1" i="1" dirty="0">
              <a:solidFill>
                <a:srgbClr val="84BFA4"/>
              </a:solidFill>
            </a:endParaRPr>
          </a:p>
          <a:p>
            <a:pPr>
              <a:lnSpc>
                <a:spcPts val="2540"/>
              </a:lnSpc>
            </a:pPr>
            <a:r>
              <a:rPr lang="en-US" sz="3200" b="1" dirty="0">
                <a:solidFill>
                  <a:srgbClr val="84BFA4"/>
                </a:solidFill>
              </a:rPr>
              <a:t>Frankie Perez</a:t>
            </a:r>
          </a:p>
          <a:p>
            <a:pPr>
              <a:lnSpc>
                <a:spcPts val="2540"/>
              </a:lnSpc>
            </a:pPr>
            <a:endParaRPr lang="en-US" sz="3200" b="1" dirty="0">
              <a:solidFill>
                <a:srgbClr val="84BFA4"/>
              </a:solidFill>
            </a:endParaRPr>
          </a:p>
          <a:p>
            <a:pPr>
              <a:lnSpc>
                <a:spcPts val="2540"/>
              </a:lnSpc>
            </a:pPr>
            <a:endParaRPr lang="en-US" sz="3200" b="1" dirty="0">
              <a:solidFill>
                <a:srgbClr val="84BFA4"/>
              </a:solidFill>
            </a:endParaRPr>
          </a:p>
          <a:p>
            <a:pPr>
              <a:lnSpc>
                <a:spcPts val="2540"/>
              </a:lnSpc>
            </a:pPr>
            <a:endParaRPr lang="en-US" sz="3200" b="1" i="1" dirty="0">
              <a:solidFill>
                <a:srgbClr val="84BFA4"/>
              </a:solidFill>
            </a:endParaRPr>
          </a:p>
          <a:p>
            <a:pPr>
              <a:lnSpc>
                <a:spcPts val="2540"/>
              </a:lnSpc>
            </a:pPr>
            <a:endParaRPr lang="en-US" sz="3200" b="1" i="1" dirty="0">
              <a:solidFill>
                <a:srgbClr val="84BFA4"/>
              </a:solidFill>
            </a:endParaRPr>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709705" y="15903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EBC4AF56-AA14-1B39-87DD-D8B301A12F0E}"/>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473820" y="3531476"/>
            <a:ext cx="4199872" cy="2098706"/>
          </a:xfrm>
          <a:prstGeom prst="rect">
            <a:avLst/>
          </a:prstGeom>
        </p:spPr>
      </p:pic>
    </p:spTree>
    <p:extLst>
      <p:ext uri="{BB962C8B-B14F-4D97-AF65-F5344CB8AC3E}">
        <p14:creationId xmlns:p14="http://schemas.microsoft.com/office/powerpoint/2010/main" val="43963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01448"/>
            <a:ext cx="10907188" cy="720752"/>
          </a:xfrm>
        </p:spPr>
        <p:txBody>
          <a:bodyPr/>
          <a:lstStyle/>
          <a:p>
            <a:r>
              <a:rPr lang="en-US" dirty="0"/>
              <a:t>02. </a:t>
            </a:r>
            <a:r>
              <a:rPr lang="bs-Latn-BA" dirty="0"/>
              <a:t>VOORKOM EEN </a:t>
            </a:r>
            <a:r>
              <a:rPr lang="en-US" dirty="0"/>
              <a:t>BURN-OUT</a:t>
            </a:r>
            <a:r>
              <a:rPr lang="bs-Latn-BA" dirty="0"/>
              <a:t> IN ONDERNEMERSCHAP </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9029" y="1794624"/>
            <a:ext cx="5326824" cy="4351563"/>
          </a:xfrm>
        </p:spPr>
        <p:txBody>
          <a:bodyPr/>
          <a:lstStyle/>
          <a:p>
            <a:r>
              <a:rPr lang="en-GB" dirty="0"/>
              <a:t>Zelfs als je van je werk houdt, kun je een burn-out krijgen.</a:t>
            </a:r>
          </a:p>
          <a:p>
            <a:endParaRPr lang="en-GB" dirty="0"/>
          </a:p>
          <a:p>
            <a:r>
              <a:rPr lang="en-GB" dirty="0"/>
              <a:t>Veel vrouwelijke ondernemers, vooral zij die jongleren met gezin en bedrijf, voelen zich uitgeput na maanden hard werken. Dat is normaal. Het betekent niet dat je faalt.</a:t>
            </a:r>
          </a:p>
          <a:p>
            <a:endParaRPr lang="en-GB" dirty="0"/>
          </a:p>
          <a:p>
            <a:r>
              <a:rPr lang="en-US" dirty="0"/>
              <a:t>Burn-out komt helaas vaak voor bij vrouwelijke ondernemers. Na maanden of jaren van constante inspanning is het logisch dat je je uitgeput of gefrustreerd begint te voelen in je bedrijf. </a:t>
            </a:r>
          </a:p>
          <a:p>
            <a:endParaRPr lang="en-US" dirty="0"/>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281080" y="1704647"/>
            <a:ext cx="0" cy="44104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E7BC335A-AE31-EE41-6A82-2CE57C3AD5FE}"/>
              </a:ext>
            </a:extLst>
          </p:cNvPr>
          <p:cNvSpPr txBox="1">
            <a:spLocks/>
          </p:cNvSpPr>
          <p:nvPr/>
        </p:nvSpPr>
        <p:spPr>
          <a:xfrm>
            <a:off x="6762912" y="1693185"/>
            <a:ext cx="4895688" cy="43515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84BFA4"/>
                </a:solidFill>
              </a:rPr>
              <a:t>Om die burn-out te voorkomen of te verminderen en geïnteresseerd te blijven in je werk, kun je deze langetermijnstrategieën proberen: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GB" dirty="0"/>
              <a:t>Stel realistische verwachtingen (je hoeft niet alles in één keer te doen)</a:t>
            </a:r>
          </a:p>
          <a:p>
            <a:pPr marL="342900" indent="-342900">
              <a:buFont typeface="Arial" panose="020B0604020202020204" pitchFamily="34" charset="0"/>
              <a:buChar char="•"/>
            </a:pPr>
            <a:r>
              <a:rPr lang="en-GB" dirty="0"/>
              <a:t>Grenzen stellen (vooral rond tijd)</a:t>
            </a:r>
          </a:p>
          <a:p>
            <a:pPr marL="342900" indent="-342900">
              <a:buFont typeface="Arial" panose="020B0604020202020204" pitchFamily="34" charset="0"/>
              <a:buChar char="•"/>
            </a:pPr>
            <a:r>
              <a:rPr lang="en-GB" dirty="0"/>
              <a:t>Verander je routine als je het gevoel hebt vast te zitten</a:t>
            </a:r>
          </a:p>
          <a:p>
            <a:pPr marL="342900" indent="-342900">
              <a:buFont typeface="Arial" panose="020B0604020202020204" pitchFamily="34" charset="0"/>
              <a:buChar char="•"/>
            </a:pPr>
            <a:r>
              <a:rPr lang="en-GB" dirty="0"/>
              <a:t>Herinner </a:t>
            </a:r>
            <a:r>
              <a:rPr lang="en-GB" i="1" dirty="0"/>
              <a:t>waarom </a:t>
            </a:r>
            <a:r>
              <a:rPr lang="en-GB" dirty="0"/>
              <a:t>je bent begonnen</a:t>
            </a:r>
          </a:p>
          <a:p>
            <a:pPr marL="342900" indent="-342900">
              <a:buFont typeface="Arial" panose="020B0604020202020204" pitchFamily="34" charset="0"/>
              <a:buChar char="•"/>
            </a:pPr>
            <a:r>
              <a:rPr lang="en-GB" dirty="0"/>
              <a:t>Neem echt de tijd - geen schuldgevoel</a:t>
            </a:r>
          </a:p>
          <a:p>
            <a:pPr marL="342900" indent="-342900">
              <a:buFont typeface="Arial" panose="020B0604020202020204" pitchFamily="34" charset="0"/>
              <a:buChar char="•"/>
            </a:pPr>
            <a:r>
              <a:rPr lang="en-GB" dirty="0"/>
              <a:t>Rust maakt deel uit van het werk. Niet een beloning voor wanneer het "allemaal klaar" is.</a:t>
            </a:r>
          </a:p>
          <a:p>
            <a:endParaRPr lang="en-US" dirty="0"/>
          </a:p>
        </p:txBody>
      </p:sp>
    </p:spTree>
    <p:extLst>
      <p:ext uri="{BB962C8B-B14F-4D97-AF65-F5344CB8AC3E}">
        <p14:creationId xmlns:p14="http://schemas.microsoft.com/office/powerpoint/2010/main" val="46728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33642"/>
            <a:ext cx="10907188" cy="720752"/>
          </a:xfrm>
        </p:spPr>
        <p:txBody>
          <a:bodyPr/>
          <a:lstStyle/>
          <a:p>
            <a:r>
              <a:rPr lang="en-IE" dirty="0"/>
              <a:t>03. GRENZEN VASTSTELLEN</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51132" y="1122111"/>
            <a:ext cx="5276691" cy="4351563"/>
          </a:xfrm>
        </p:spPr>
        <p:txBody>
          <a:bodyPr/>
          <a:lstStyle/>
          <a:p>
            <a:endParaRPr lang="en-US" b="1" dirty="0"/>
          </a:p>
          <a:p>
            <a:r>
              <a:rPr lang="en-GB" sz="2000" dirty="0"/>
              <a:t>Grenzen zijn geen zwakte. Ze beschermen je energie, je gezondheid en je bedrijf. Burn-out treedt op als we te hard van onszelf eisen of te snel te veel verwachten. Je kunt de druk voelen om snel succesvol te zijn, vooral als er weinig geld is. Maar </a:t>
            </a:r>
            <a:r>
              <a:rPr lang="en-GB" sz="2000" b="1" dirty="0"/>
              <a:t>succes kost tijd</a:t>
            </a:r>
            <a:r>
              <a:rPr lang="en-GB" sz="2000" dirty="0"/>
              <a:t>. In plaats van onmogelijke doelen te stellen (zoals lanceren in 2 weken terwijl 3 maanden gezonder zou zijn), vraag je:</a:t>
            </a:r>
          </a:p>
          <a:p>
            <a:endParaRPr lang="en-GB" sz="2000" dirty="0"/>
          </a:p>
          <a:p>
            <a:pPr marL="342900" indent="-342900">
              <a:buFont typeface="Arial" panose="020B0604020202020204" pitchFamily="34" charset="0"/>
              <a:buChar char="•"/>
            </a:pPr>
            <a:r>
              <a:rPr lang="en-GB" sz="2000" i="1" dirty="0"/>
              <a:t>Wat is een tijdlijn die ik aankan zonder mezelf pijn te doen?</a:t>
            </a:r>
          </a:p>
          <a:p>
            <a:pPr marL="342900" indent="-342900">
              <a:buFont typeface="Arial" panose="020B0604020202020204" pitchFamily="34" charset="0"/>
              <a:buChar char="•"/>
            </a:pPr>
            <a:r>
              <a:rPr lang="en-GB" sz="2000" i="1" dirty="0"/>
              <a:t>Wat kan ik goed doen, in plaats van me te haasten om alles te doen?</a:t>
            </a:r>
          </a:p>
          <a:p>
            <a:endParaRPr lang="en-GB" sz="2000" dirty="0"/>
          </a:p>
          <a:p>
            <a:r>
              <a:rPr lang="en-GB" sz="2000" dirty="0"/>
              <a:t>Realistische verwachtingen helpen je om standvastig te blijven en je plezier te beschermen in wat je aan het opbouwen bent.</a:t>
            </a:r>
          </a:p>
          <a:p>
            <a:endParaRPr lang="en-US" dirty="0"/>
          </a:p>
        </p:txBody>
      </p:sp>
      <p:sp>
        <p:nvSpPr>
          <p:cNvPr id="7" name="Text Placeholder 2">
            <a:extLst>
              <a:ext uri="{FF2B5EF4-FFF2-40B4-BE49-F238E27FC236}">
                <a16:creationId xmlns:a16="http://schemas.microsoft.com/office/drawing/2014/main" id="{495400AA-8B4A-8AB8-AAA0-AB2E96B76B8D}"/>
              </a:ext>
            </a:extLst>
          </p:cNvPr>
          <p:cNvSpPr txBox="1">
            <a:spLocks/>
          </p:cNvSpPr>
          <p:nvPr/>
        </p:nvSpPr>
        <p:spPr>
          <a:xfrm>
            <a:off x="6786562" y="2343149"/>
            <a:ext cx="4986337" cy="377530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endParaRPr lang="en-US" dirty="0"/>
          </a:p>
        </p:txBody>
      </p:sp>
      <p:cxnSp>
        <p:nvCxnSpPr>
          <p:cNvPr id="8" name="Straight Connector 7">
            <a:extLst>
              <a:ext uri="{FF2B5EF4-FFF2-40B4-BE49-F238E27FC236}">
                <a16:creationId xmlns:a16="http://schemas.microsoft.com/office/drawing/2014/main" id="{2BCD2D5B-20DB-0279-EEDA-67289206F8A5}"/>
              </a:ext>
            </a:extLst>
          </p:cNvPr>
          <p:cNvCxnSpPr>
            <a:cxnSpLocks/>
          </p:cNvCxnSpPr>
          <p:nvPr/>
        </p:nvCxnSpPr>
        <p:spPr>
          <a:xfrm flipV="1">
            <a:off x="6252506" y="2243138"/>
            <a:ext cx="0" cy="304323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43A926-0D0E-2A6C-8DDF-3BB1CBA45FA7}"/>
              </a:ext>
            </a:extLst>
          </p:cNvPr>
          <p:cNvSpPr txBox="1"/>
          <p:nvPr/>
        </p:nvSpPr>
        <p:spPr>
          <a:xfrm>
            <a:off x="6786562" y="1443728"/>
            <a:ext cx="4986337" cy="5016758"/>
          </a:xfrm>
          <a:prstGeom prst="rect">
            <a:avLst/>
          </a:prstGeom>
          <a:noFill/>
        </p:spPr>
        <p:txBody>
          <a:bodyPr wrap="square">
            <a:spAutoFit/>
          </a:bodyPr>
          <a:lstStyle/>
          <a:p>
            <a:r>
              <a:rPr lang="en-GB" sz="2000" dirty="0"/>
              <a:t>Als je voor jezelf werkt, is het makkelijk om het gevoel te hebben dat je altijd "aan" moet staan. Maar dat is een snelle weg naar uitputting.</a:t>
            </a:r>
          </a:p>
          <a:p>
            <a:endParaRPr lang="en-GB" sz="2000" dirty="0"/>
          </a:p>
          <a:p>
            <a:r>
              <a:rPr lang="en-GB" sz="2000" dirty="0"/>
              <a:t>Om een burn-out te voorkomen, moet je jezelf duidelijke regels geven en je eraan houden.</a:t>
            </a:r>
          </a:p>
          <a:p>
            <a:endParaRPr lang="en-GB" sz="2000" dirty="0"/>
          </a:p>
          <a:p>
            <a:r>
              <a:rPr lang="en-GB" sz="2000" dirty="0"/>
              <a:t>Probeer dingen als:</a:t>
            </a:r>
          </a:p>
          <a:p>
            <a:pPr marL="342900" indent="-342900">
              <a:buFont typeface="Arial" panose="020B0604020202020204" pitchFamily="34" charset="0"/>
              <a:buChar char="•"/>
            </a:pPr>
            <a:r>
              <a:rPr lang="en-GB" sz="2000" dirty="0"/>
              <a:t>Geen berichten beantwoorden na 19.00 uur</a:t>
            </a:r>
          </a:p>
          <a:p>
            <a:pPr marL="342900" indent="-342900">
              <a:buFont typeface="Arial" panose="020B0604020202020204" pitchFamily="34" charset="0"/>
              <a:buChar char="•"/>
            </a:pPr>
            <a:r>
              <a:rPr lang="en-GB" sz="2000" dirty="0"/>
              <a:t>Niet werken tijdens etenstijd met het gezin</a:t>
            </a:r>
          </a:p>
          <a:p>
            <a:pPr marL="342900" indent="-342900">
              <a:buFont typeface="Arial" panose="020B0604020202020204" pitchFamily="34" charset="0"/>
              <a:buChar char="•"/>
            </a:pPr>
            <a:r>
              <a:rPr lang="en-GB" sz="2000" dirty="0"/>
              <a:t>Slechts een halve dag werken in het weekend</a:t>
            </a:r>
          </a:p>
          <a:p>
            <a:pPr marL="342900" indent="-342900">
              <a:buFont typeface="Arial" panose="020B0604020202020204" pitchFamily="34" charset="0"/>
              <a:buChar char="•"/>
            </a:pPr>
            <a:r>
              <a:rPr lang="en-GB" sz="2000" dirty="0"/>
              <a:t>Nee zeggen tegen evenementen of opdrachten die te veel van je vergen</a:t>
            </a:r>
          </a:p>
        </p:txBody>
      </p:sp>
    </p:spTree>
    <p:extLst>
      <p:ext uri="{BB962C8B-B14F-4D97-AF65-F5344CB8AC3E}">
        <p14:creationId xmlns:p14="http://schemas.microsoft.com/office/powerpoint/2010/main" val="214539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04. </a:t>
            </a:r>
            <a:r>
              <a:rPr lang="en-GB" dirty="0"/>
              <a:t>LEER "NEE" TE ZEGGEN ZONDER </a:t>
            </a:r>
            <a:r>
              <a:rPr lang="en-IE" dirty="0"/>
              <a:t>SCHULDGEVOEL </a:t>
            </a:r>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98712" y="1658138"/>
            <a:ext cx="7163329" cy="4351563"/>
          </a:xfrm>
        </p:spPr>
        <p:txBody>
          <a:bodyPr/>
          <a:lstStyle/>
          <a:p>
            <a:r>
              <a:rPr lang="en-GB" dirty="0"/>
              <a:t>Veel vrouwen hebben het gevoel dat ze ja moeten zeggen op elk verzoek, elke bestelling, elke uitnodiging. Maar niet elke kans is dat waard, vooral niet als het leidt tot stress, </a:t>
            </a:r>
            <a:r>
              <a:rPr lang="en-GB" dirty="0" err="1"/>
              <a:t>te lage prijzen </a:t>
            </a:r>
            <a:r>
              <a:rPr lang="en-GB" dirty="0"/>
              <a:t>of overweldiging.</a:t>
            </a:r>
          </a:p>
          <a:p>
            <a:endParaRPr lang="en-GB" dirty="0"/>
          </a:p>
          <a:p>
            <a:r>
              <a:rPr lang="en-GB" dirty="0"/>
              <a:t>Het is goed om te zeggen:</a:t>
            </a:r>
          </a:p>
          <a:p>
            <a:r>
              <a:rPr lang="en-GB" dirty="0"/>
              <a:t>❌ "Die deadline is te vroeg."</a:t>
            </a:r>
          </a:p>
          <a:p>
            <a:r>
              <a:rPr lang="en-GB" dirty="0"/>
              <a:t>❌ "Dat budget dekt mijn ingrediëntkosten niet."</a:t>
            </a:r>
          </a:p>
          <a:p>
            <a:r>
              <a:rPr lang="en-GB" dirty="0"/>
              <a:t>❌ "Dat past niet bij mijn doelen op dit moment."</a:t>
            </a:r>
          </a:p>
          <a:p>
            <a:endParaRPr lang="en-GB" dirty="0"/>
          </a:p>
          <a:p>
            <a:r>
              <a:rPr lang="en-GB" dirty="0"/>
              <a:t>Nee zeggen maakt deel uit van ja zeggen tegen jezelf, je visie en je welzijn op lange termijn. Je mag je tijd en energie beschermen. Dat is niet egoïstisch. Het is duurzaam.</a:t>
            </a:r>
            <a:endParaRPr lang="en-US" dirty="0"/>
          </a:p>
        </p:txBody>
      </p:sp>
      <p:pic>
        <p:nvPicPr>
          <p:cNvPr id="11" name="Picture 10" descr="A person holding a letter&#10;&#10;AI-generated content may be incorrect.">
            <a:extLst>
              <a:ext uri="{FF2B5EF4-FFF2-40B4-BE49-F238E27FC236}">
                <a16:creationId xmlns:a16="http://schemas.microsoft.com/office/drawing/2014/main" id="{46D3F0CA-F856-13AE-05E9-B991DE2D3C59}"/>
              </a:ext>
            </a:extLst>
          </p:cNvPr>
          <p:cNvPicPr>
            <a:picLocks noChangeAspect="1"/>
          </p:cNvPicPr>
          <p:nvPr/>
        </p:nvPicPr>
        <p:blipFill>
          <a:blip r:embed="rId2"/>
          <a:stretch>
            <a:fillRect/>
          </a:stretch>
        </p:blipFill>
        <p:spPr>
          <a:xfrm>
            <a:off x="7482576" y="2375608"/>
            <a:ext cx="4374932" cy="2916621"/>
          </a:xfrm>
          <a:prstGeom prst="rect">
            <a:avLst/>
          </a:prstGeom>
        </p:spPr>
      </p:pic>
    </p:spTree>
    <p:extLst>
      <p:ext uri="{BB962C8B-B14F-4D97-AF65-F5344CB8AC3E}">
        <p14:creationId xmlns:p14="http://schemas.microsoft.com/office/powerpoint/2010/main" val="3481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05. </a:t>
            </a:r>
            <a:r>
              <a:rPr lang="en-US" sz="3600" dirty="0"/>
              <a:t>HERINNER JEZELF ERAAN WAAROM JE BENT BEGONNEN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87898" y="1494177"/>
            <a:ext cx="7421884" cy="4351563"/>
          </a:xfrm>
        </p:spPr>
        <p:txBody>
          <a:bodyPr/>
          <a:lstStyle/>
          <a:p>
            <a:r>
              <a:rPr lang="en-GB" dirty="0"/>
              <a:t>Als dingen zwaar of overweldigend aanvoelen, neem dan even de tijd om je weer te verbinden met je oorspronkelijke doel. Waarom ben je aan deze reis begonnen?</a:t>
            </a:r>
          </a:p>
          <a:p>
            <a:endParaRPr lang="en-GB" dirty="0"/>
          </a:p>
          <a:p>
            <a:pPr marL="342900" indent="-342900">
              <a:buFont typeface="Arial" panose="020B0604020202020204" pitchFamily="34" charset="0"/>
              <a:buChar char="•"/>
            </a:pPr>
            <a:r>
              <a:rPr lang="en-GB" dirty="0"/>
              <a:t>Was het om jullie eten en cultuur te delen?</a:t>
            </a:r>
          </a:p>
          <a:p>
            <a:pPr marL="342900" indent="-342900">
              <a:buFont typeface="Arial" panose="020B0604020202020204" pitchFamily="34" charset="0"/>
              <a:buChar char="•"/>
            </a:pPr>
            <a:r>
              <a:rPr lang="en-GB" dirty="0"/>
              <a:t>Om je gezin te onderhouden?</a:t>
            </a:r>
          </a:p>
          <a:p>
            <a:pPr marL="342900" indent="-342900">
              <a:buFont typeface="Arial" panose="020B0604020202020204" pitchFamily="34" charset="0"/>
              <a:buChar char="•"/>
            </a:pPr>
            <a:r>
              <a:rPr lang="en-GB" dirty="0"/>
              <a:t>Om iets op te bouwen dat echt van jezelf was?</a:t>
            </a:r>
          </a:p>
          <a:p>
            <a:endParaRPr lang="en-GB" dirty="0"/>
          </a:p>
          <a:p>
            <a:r>
              <a:rPr lang="en-GB" dirty="0"/>
              <a:t>Schrijf het op. Zeg het hardop. Houd het dichtbij.</a:t>
            </a:r>
          </a:p>
          <a:p>
            <a:endParaRPr lang="en-GB" dirty="0"/>
          </a:p>
          <a:p>
            <a:r>
              <a:rPr lang="en-GB" dirty="0"/>
              <a:t>Je "waarom" is je anker als het moeilijk wordt.</a:t>
            </a:r>
          </a:p>
          <a:p>
            <a:endParaRPr lang="en-GB" dirty="0"/>
          </a:p>
          <a:p>
            <a:pPr algn="r"/>
            <a:r>
              <a:rPr lang="en-GB" b="1" dirty="0">
                <a:solidFill>
                  <a:srgbClr val="84BFA4"/>
                </a:solidFill>
              </a:rPr>
              <a:t>"Op de dagen dat ik aan mezelf twijfel, ga ik terug naar de eerste dag dat ik geen brood meer verkocht. Die herinnering herinnert me eraan dat ik hier thuishoor."</a:t>
            </a:r>
          </a:p>
          <a:p>
            <a:pPr algn="r"/>
            <a:r>
              <a:rPr lang="en-GB" i="1" dirty="0"/>
              <a:t>Amena, bakker, Rotterdam</a:t>
            </a:r>
            <a:endParaRPr lang="en-US" i="1" dirty="0"/>
          </a:p>
        </p:txBody>
      </p:sp>
      <p:pic>
        <p:nvPicPr>
          <p:cNvPr id="5" name="Picture 4" descr="Cardboard box tied to several balloons floating in the sky">
            <a:extLst>
              <a:ext uri="{FF2B5EF4-FFF2-40B4-BE49-F238E27FC236}">
                <a16:creationId xmlns:a16="http://schemas.microsoft.com/office/drawing/2014/main" id="{AC84AED3-04ED-0FE6-C12D-D3FDEEA13C81}"/>
              </a:ext>
            </a:extLst>
          </p:cNvPr>
          <p:cNvPicPr>
            <a:picLocks noChangeAspect="1"/>
          </p:cNvPicPr>
          <p:nvPr/>
        </p:nvPicPr>
        <p:blipFill>
          <a:blip r:embed="rId2"/>
          <a:stretch>
            <a:fillRect/>
          </a:stretch>
        </p:blipFill>
        <p:spPr>
          <a:xfrm>
            <a:off x="8419691" y="2301766"/>
            <a:ext cx="3033962" cy="3679670"/>
          </a:xfrm>
          <a:prstGeom prst="rect">
            <a:avLst/>
          </a:prstGeom>
        </p:spPr>
      </p:pic>
    </p:spTree>
    <p:extLst>
      <p:ext uri="{BB962C8B-B14F-4D97-AF65-F5344CB8AC3E}">
        <p14:creationId xmlns:p14="http://schemas.microsoft.com/office/powerpoint/2010/main" val="422208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63062" y="1642597"/>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0268" y="1670780"/>
            <a:ext cx="11351463" cy="3762613"/>
          </a:xfrm>
        </p:spPr>
        <p:txBody>
          <a:bodyPr/>
          <a:lstStyle/>
          <a:p>
            <a:pPr marL="0" lvl="3" algn="l"/>
            <a:r>
              <a:rPr lang="en-GB" sz="2200" dirty="0">
                <a:solidFill>
                  <a:srgbClr val="382B1B"/>
                </a:solidFill>
              </a:rPr>
              <a:t>Dit is je laatste stap in het </a:t>
            </a:r>
            <a:r>
              <a:rPr lang="en-GB" sz="2200" b="1" dirty="0">
                <a:solidFill>
                  <a:srgbClr val="382B1B"/>
                </a:solidFill>
              </a:rPr>
              <a:t>3 KITCHENS </a:t>
            </a:r>
            <a:r>
              <a:rPr lang="en-GB" sz="2200" dirty="0">
                <a:solidFill>
                  <a:srgbClr val="382B1B"/>
                </a:solidFill>
              </a:rPr>
              <a:t>leeravontuur over ondernemerschap. We eindigen niet met meer zakelijk advies, maar met het delen van de essentiële tools om veerkrachtig en realistisch te blijven. Je plan is nooit af. Om te kunnen blijven ondernemen, heb je kracht en visie nodig voor de lonende weg die voor je ligt.   In deze laatste stap leer je...</a:t>
            </a:r>
          </a:p>
          <a:p>
            <a:pPr marL="342900" lvl="3" indent="-342900" algn="l">
              <a:buFont typeface="Arial" panose="020B0604020202020204" pitchFamily="34" charset="0"/>
              <a:buChar char="•"/>
            </a:pPr>
            <a:r>
              <a:rPr lang="en-GB" sz="2200" dirty="0">
                <a:solidFill>
                  <a:srgbClr val="382B1B"/>
                </a:solidFill>
              </a:rPr>
              <a:t>Begrijpen hoe zelfvertrouwen, mindset en veerkracht van invloed zijn op het succes van je bedrijf op de lange termijn</a:t>
            </a:r>
          </a:p>
          <a:p>
            <a:pPr marL="342900" lvl="3" indent="-342900" algn="l">
              <a:buFont typeface="Arial" panose="020B0604020202020204" pitchFamily="34" charset="0"/>
              <a:buChar char="•"/>
            </a:pPr>
            <a:r>
              <a:rPr lang="en-GB" sz="2200" dirty="0">
                <a:solidFill>
                  <a:srgbClr val="382B1B"/>
                </a:solidFill>
              </a:rPr>
              <a:t>Praktische hulpmiddelen leren gebruiken om met angst, zelftwijfel en de druk om te slagen om te gaan</a:t>
            </a:r>
          </a:p>
          <a:p>
            <a:pPr marL="342900" lvl="3" indent="-342900" algn="l">
              <a:buFont typeface="Arial" panose="020B0604020202020204" pitchFamily="34" charset="0"/>
              <a:buChar char="•"/>
            </a:pPr>
            <a:r>
              <a:rPr lang="en-GB" sz="2200" dirty="0">
                <a:solidFill>
                  <a:srgbClr val="382B1B"/>
                </a:solidFill>
              </a:rPr>
              <a:t>Reflecteren op mislukkingen en hoe deze om te zetten in nuttige lessen</a:t>
            </a:r>
          </a:p>
          <a:p>
            <a:pPr marL="342900" lvl="3" indent="-342900" algn="l">
              <a:buFont typeface="Arial" panose="020B0604020202020204" pitchFamily="34" charset="0"/>
              <a:buChar char="•"/>
            </a:pPr>
            <a:r>
              <a:rPr lang="en-GB" sz="2200" dirty="0">
                <a:solidFill>
                  <a:srgbClr val="382B1B"/>
                </a:solidFill>
              </a:rPr>
              <a:t>Definieer wat succes voor jou persoonlijk en professioneel betekent</a:t>
            </a:r>
          </a:p>
          <a:p>
            <a:pPr marL="342900" lvl="3" indent="-342900" algn="l">
              <a:buFont typeface="Arial" panose="020B0604020202020204" pitchFamily="34" charset="0"/>
              <a:buChar char="•"/>
            </a:pPr>
            <a:r>
              <a:rPr lang="en-GB" sz="2200" dirty="0">
                <a:solidFill>
                  <a:srgbClr val="382B1B"/>
                </a:solidFill>
              </a:rPr>
              <a:t>Weer in contact komen met wat je energie, doel en plezier geeft in je bedrijf</a:t>
            </a:r>
          </a:p>
          <a:p>
            <a:pPr marL="342900" lvl="3" indent="-342900" algn="l">
              <a:buFont typeface="Arial" panose="020B0604020202020204" pitchFamily="34" charset="0"/>
              <a:buChar char="•"/>
            </a:pPr>
            <a:r>
              <a:rPr lang="en-GB" sz="2200" dirty="0">
                <a:solidFill>
                  <a:srgbClr val="382B1B"/>
                </a:solidFill>
              </a:rPr>
              <a:t>Herkennen wanneer het juiste moment is om het bedrijf te laten groeien</a:t>
            </a:r>
          </a:p>
          <a:p>
            <a:pPr marL="342900" lvl="3" indent="-342900" algn="l">
              <a:buFont typeface="Arial" panose="020B0604020202020204" pitchFamily="34" charset="0"/>
              <a:buChar char="•"/>
            </a:pPr>
            <a:endParaRPr lang="en-GB" sz="2200" dirty="0">
              <a:solidFill>
                <a:srgbClr val="382B1B"/>
              </a:solidFill>
            </a:endParaRPr>
          </a:p>
          <a:p>
            <a:pPr marL="0" lvl="3" algn="l"/>
            <a:endParaRPr lang="en-GB" dirty="0">
              <a:solidFill>
                <a:srgbClr val="382B1B"/>
              </a:solidFill>
            </a:endParaRPr>
          </a:p>
          <a:p>
            <a:pPr lvl="3"/>
            <a:endParaRPr lang="en-GB" sz="2200" noProof="0" dirty="0">
              <a:solidFill>
                <a:srgbClr val="382B1B"/>
              </a:solidFill>
            </a:endParaRPr>
          </a:p>
        </p:txBody>
      </p:sp>
      <p:sp>
        <p:nvSpPr>
          <p:cNvPr id="5" name="TextBox 4">
            <a:extLst>
              <a:ext uri="{FF2B5EF4-FFF2-40B4-BE49-F238E27FC236}">
                <a16:creationId xmlns:a16="http://schemas.microsoft.com/office/drawing/2014/main" id="{0FEFA252-3FAF-1C8E-B6D4-33DF8AC72F16}"/>
              </a:ext>
            </a:extLst>
          </p:cNvPr>
          <p:cNvSpPr txBox="1"/>
          <p:nvPr/>
        </p:nvSpPr>
        <p:spPr>
          <a:xfrm>
            <a:off x="178055" y="454113"/>
            <a:ext cx="12192000" cy="954107"/>
          </a:xfrm>
          <a:prstGeom prst="rect">
            <a:avLst/>
          </a:prstGeom>
          <a:noFill/>
        </p:spPr>
        <p:txBody>
          <a:bodyPr wrap="square">
            <a:spAutoFit/>
          </a:bodyPr>
          <a:lstStyle/>
          <a:p>
            <a:r>
              <a:rPr lang="en-GB" sz="2800" b="1" dirty="0"/>
              <a:t>Leerdoelen - Stap 8 </a:t>
            </a:r>
            <a:r>
              <a:rPr lang="en-US" sz="2800" b="1" dirty="0"/>
              <a:t>Het vertrouwen </a:t>
            </a:r>
            <a:r>
              <a:rPr lang="en-US" sz="2800" b="1" dirty="0">
                <a:solidFill>
                  <a:srgbClr val="382B1B"/>
                </a:solidFill>
              </a:rPr>
              <a:t>om door te gaan en te groeien </a:t>
            </a:r>
          </a:p>
          <a:p>
            <a:pPr>
              <a:buNone/>
            </a:pPr>
            <a:endParaRPr lang="en-GB" sz="2800" b="1" dirty="0"/>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06. </a:t>
            </a:r>
            <a:r>
              <a:rPr lang="en-US" dirty="0"/>
              <a:t>NEEM ECHT DE TIJD</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6" y="1771650"/>
            <a:ext cx="7062431" cy="4351563"/>
          </a:xfrm>
        </p:spPr>
        <p:txBody>
          <a:bodyPr/>
          <a:lstStyle/>
          <a:p>
            <a:r>
              <a:rPr lang="en-GB" dirty="0"/>
              <a:t>Je bent geen machine. Je kunt niet schenken uit een lege beker.</a:t>
            </a:r>
          </a:p>
          <a:p>
            <a:r>
              <a:rPr lang="en-GB" dirty="0"/>
              <a:t>Rusten is geen luiheid, het is een slimme strategie.</a:t>
            </a:r>
          </a:p>
          <a:p>
            <a:endParaRPr lang="en-GB" dirty="0"/>
          </a:p>
          <a:p>
            <a:r>
              <a:rPr lang="en-GB" dirty="0"/>
              <a:t>Zelfs korte pauzes kunnen je geest resetten, je focus verbeteren en je creativiteit terugbrengen. Of het nu:</a:t>
            </a:r>
          </a:p>
          <a:p>
            <a:endParaRPr lang="en-GB" dirty="0"/>
          </a:p>
          <a:p>
            <a:pPr marL="342900" indent="-342900">
              <a:buFont typeface="Arial" panose="020B0604020202020204" pitchFamily="34" charset="0"/>
              <a:buChar char="•"/>
            </a:pPr>
            <a:r>
              <a:rPr lang="en-GB" dirty="0"/>
              <a:t>Een paar minuten diep ademhalen</a:t>
            </a:r>
          </a:p>
          <a:p>
            <a:pPr marL="342900" indent="-342900">
              <a:buFont typeface="Arial" panose="020B0604020202020204" pitchFamily="34" charset="0"/>
              <a:buChar char="•"/>
            </a:pPr>
            <a:r>
              <a:rPr lang="en-GB" dirty="0"/>
              <a:t>Een blokje om</a:t>
            </a:r>
          </a:p>
          <a:p>
            <a:pPr marL="342900" indent="-342900">
              <a:buFont typeface="Arial" panose="020B0604020202020204" pitchFamily="34" charset="0"/>
              <a:buChar char="•"/>
            </a:pPr>
            <a:r>
              <a:rPr lang="en-GB" dirty="0"/>
              <a:t>Een volle dag zonder zakelijke gesprekken</a:t>
            </a:r>
          </a:p>
          <a:p>
            <a:endParaRPr lang="en-GB" dirty="0"/>
          </a:p>
          <a:p>
            <a:r>
              <a:rPr lang="en-GB" dirty="0"/>
              <a:t>Vrije tijd is geen beloning. Het maakt deel uit van het runnen van een duurzaam bedrijf.</a:t>
            </a:r>
          </a:p>
          <a:p>
            <a:endParaRPr lang="en-GB" dirty="0"/>
          </a:p>
        </p:txBody>
      </p:sp>
      <p:pic>
        <p:nvPicPr>
          <p:cNvPr id="9" name="Picture 8" descr="Alarm clocks with mouths">
            <a:extLst>
              <a:ext uri="{FF2B5EF4-FFF2-40B4-BE49-F238E27FC236}">
                <a16:creationId xmlns:a16="http://schemas.microsoft.com/office/drawing/2014/main" id="{796D84FB-14DA-A7E7-F6E9-7297ED5A5CED}"/>
              </a:ext>
            </a:extLst>
          </p:cNvPr>
          <p:cNvPicPr>
            <a:picLocks noChangeAspect="1"/>
          </p:cNvPicPr>
          <p:nvPr/>
        </p:nvPicPr>
        <p:blipFill>
          <a:blip r:embed="rId2"/>
          <a:srcRect l="43500"/>
          <a:stretch>
            <a:fillRect/>
          </a:stretch>
        </p:blipFill>
        <p:spPr>
          <a:xfrm>
            <a:off x="8147620" y="1702675"/>
            <a:ext cx="3372244" cy="4010748"/>
          </a:xfrm>
          <a:prstGeom prst="rect">
            <a:avLst/>
          </a:prstGeom>
        </p:spPr>
      </p:pic>
    </p:spTree>
    <p:extLst>
      <p:ext uri="{BB962C8B-B14F-4D97-AF65-F5344CB8AC3E}">
        <p14:creationId xmlns:p14="http://schemas.microsoft.com/office/powerpoint/2010/main" val="236971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07. </a:t>
            </a:r>
            <a:r>
              <a:rPr lang="en-US" dirty="0"/>
              <a:t>CREËER JE IDEALE OMGEVING</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771650"/>
            <a:ext cx="7913769" cy="4351563"/>
          </a:xfrm>
        </p:spPr>
        <p:txBody>
          <a:bodyPr/>
          <a:lstStyle/>
          <a:p>
            <a:r>
              <a:rPr lang="en-GB" dirty="0"/>
              <a:t>De ruimte waar je kookt, werkt of nadenkt heeft een grote invloed op hoe je je voelt.</a:t>
            </a:r>
          </a:p>
          <a:p>
            <a:endParaRPr lang="en-GB" dirty="0"/>
          </a:p>
          <a:p>
            <a:r>
              <a:rPr lang="en-GB" dirty="0"/>
              <a:t>Of het nu je eigen keuken is, een geleende stal of een rustig hoekje om te plannen, je omgeving kan je ofwel stress bezorgen of je ondersteunen.</a:t>
            </a:r>
          </a:p>
          <a:p>
            <a:endParaRPr lang="en-GB" dirty="0"/>
          </a:p>
          <a:p>
            <a:r>
              <a:rPr lang="en-GB" b="1" dirty="0"/>
              <a:t>Vraag:</a:t>
            </a:r>
          </a:p>
          <a:p>
            <a:pPr marL="342900" indent="-342900">
              <a:buFont typeface="Arial" panose="020B0604020202020204" pitchFamily="34" charset="0"/>
              <a:buChar char="•"/>
            </a:pPr>
            <a:r>
              <a:rPr lang="en-GB" dirty="0"/>
              <a:t>Voel ik me hier kalm en geconcentreerd?</a:t>
            </a:r>
          </a:p>
          <a:p>
            <a:pPr marL="342900" indent="-342900">
              <a:buFont typeface="Arial" panose="020B0604020202020204" pitchFamily="34" charset="0"/>
              <a:buChar char="•"/>
            </a:pPr>
            <a:r>
              <a:rPr lang="en-GB" dirty="0"/>
              <a:t>Is deze ruimte schoon, veilig en ingesteld op mijn flow?</a:t>
            </a:r>
          </a:p>
          <a:p>
            <a:pPr marL="342900" indent="-342900">
              <a:buFont typeface="Arial" panose="020B0604020202020204" pitchFamily="34" charset="0"/>
              <a:buChar char="•"/>
            </a:pPr>
            <a:r>
              <a:rPr lang="en-GB" dirty="0"/>
              <a:t>Welke kleine veranderingen zouden dit meer als het mijne laten voelen?</a:t>
            </a:r>
            <a:endParaRPr lang="en-US" dirty="0"/>
          </a:p>
        </p:txBody>
      </p:sp>
      <p:pic>
        <p:nvPicPr>
          <p:cNvPr id="20" name="Picture 19" descr="A person working on a computer&#10;&#10;AI-generated content may be incorrect.">
            <a:extLst>
              <a:ext uri="{FF2B5EF4-FFF2-40B4-BE49-F238E27FC236}">
                <a16:creationId xmlns:a16="http://schemas.microsoft.com/office/drawing/2014/main" id="{71E5FEFF-B3E1-E6D9-F063-1383C6240B3D}"/>
              </a:ext>
            </a:extLst>
          </p:cNvPr>
          <p:cNvPicPr>
            <a:picLocks noChangeAspect="1"/>
          </p:cNvPicPr>
          <p:nvPr/>
        </p:nvPicPr>
        <p:blipFill>
          <a:blip r:embed="rId2"/>
          <a:stretch>
            <a:fillRect/>
          </a:stretch>
        </p:blipFill>
        <p:spPr>
          <a:xfrm>
            <a:off x="8791962" y="1576550"/>
            <a:ext cx="2919499" cy="4379661"/>
          </a:xfrm>
          <a:prstGeom prst="rect">
            <a:avLst/>
          </a:prstGeom>
        </p:spPr>
      </p:pic>
    </p:spTree>
    <p:extLst>
      <p:ext uri="{BB962C8B-B14F-4D97-AF65-F5344CB8AC3E}">
        <p14:creationId xmlns:p14="http://schemas.microsoft.com/office/powerpoint/2010/main" val="1324916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bs-Latn-BA" dirty="0"/>
              <a:t>SUCCES DEFINIËREN</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24570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bs-Latn-BA" dirty="0"/>
              <a:t>SUCCES - HOE ZIET DAT ERUIT?</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52654" y="1423289"/>
            <a:ext cx="7450821" cy="4548987"/>
          </a:xfrm>
        </p:spPr>
        <p:txBody>
          <a:bodyPr numCol="1"/>
          <a:lstStyle/>
          <a:p>
            <a:r>
              <a:rPr lang="en-IE" dirty="0">
                <a:solidFill>
                  <a:srgbClr val="382B1B"/>
                </a:solidFill>
              </a:rPr>
              <a:t>We zien succes allemaal anders. </a:t>
            </a:r>
            <a:r>
              <a:rPr lang="en-GB" dirty="0"/>
              <a:t>Uw definitie van succes wordt gevormd door uw verhaal: uw cultuur, uw doelen, uw waarden en de uitdagingen die u al hebt overwonnen. </a:t>
            </a:r>
          </a:p>
          <a:p>
            <a:endParaRPr lang="en-GB" dirty="0"/>
          </a:p>
          <a:p>
            <a:r>
              <a:rPr lang="en-GB" dirty="0"/>
              <a:t>Als migrantenvrouw gaat succes misschien </a:t>
            </a:r>
            <a:r>
              <a:rPr lang="en-GB" b="1" dirty="0"/>
              <a:t>over meer dan inkomen, </a:t>
            </a:r>
            <a:r>
              <a:rPr lang="en-GB" dirty="0"/>
              <a:t>het kan gaan over vrijheid, stabiliteit, waardigheid of iets opbouwen voor je kinderen.</a:t>
            </a:r>
          </a:p>
          <a:p>
            <a:endParaRPr lang="en-GB" dirty="0"/>
          </a:p>
          <a:p>
            <a:r>
              <a:rPr lang="en-IE" dirty="0">
                <a:solidFill>
                  <a:srgbClr val="382B1B"/>
                </a:solidFill>
              </a:rPr>
              <a:t>Succes kan complex zijn, maar ook heel eenvoudig. </a:t>
            </a:r>
            <a:r>
              <a:rPr lang="en-GB" dirty="0"/>
              <a:t>Het gaat erom te bereiken wat belangrijk voor </a:t>
            </a:r>
            <a:r>
              <a:rPr lang="en-GB" b="1" dirty="0"/>
              <a:t>je </a:t>
            </a:r>
            <a:r>
              <a:rPr lang="en-GB" dirty="0"/>
              <a:t>is </a:t>
            </a:r>
            <a:r>
              <a:rPr lang="en-GB" b="1" dirty="0"/>
              <a:t>- zelfs </a:t>
            </a:r>
            <a:r>
              <a:rPr lang="en-GB" dirty="0"/>
              <a:t>als anderen dat niet zien.</a:t>
            </a:r>
          </a:p>
          <a:p>
            <a:endParaRPr lang="en-GB" dirty="0"/>
          </a:p>
          <a:p>
            <a:r>
              <a:rPr lang="en-GB" dirty="0"/>
              <a:t>Om met vertrouwen vooruit te gaan, is het essentieel om een duidelijke </a:t>
            </a:r>
            <a:r>
              <a:rPr lang="en-GB" b="1" dirty="0"/>
              <a:t>persoonlijke definitie van succes </a:t>
            </a:r>
            <a:r>
              <a:rPr lang="en-GB" dirty="0"/>
              <a:t>te hebben. Dat is de versie die je echt zal motiveren.</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p:txBody>
      </p:sp>
      <p:sp>
        <p:nvSpPr>
          <p:cNvPr id="8" name="TextBox 7">
            <a:extLst>
              <a:ext uri="{FF2B5EF4-FFF2-40B4-BE49-F238E27FC236}">
                <a16:creationId xmlns:a16="http://schemas.microsoft.com/office/drawing/2014/main" id="{72CC25B9-DBC5-9241-1AC6-CE097F2DCB70}"/>
              </a:ext>
            </a:extLst>
          </p:cNvPr>
          <p:cNvSpPr txBox="1"/>
          <p:nvPr/>
        </p:nvSpPr>
        <p:spPr>
          <a:xfrm>
            <a:off x="8872832" y="2312829"/>
            <a:ext cx="2951306" cy="2554545"/>
          </a:xfrm>
          <a:prstGeom prst="rect">
            <a:avLst/>
          </a:prstGeom>
          <a:solidFill>
            <a:srgbClr val="E6C8C7"/>
          </a:solidFill>
        </p:spPr>
        <p:txBody>
          <a:bodyPr wrap="square">
            <a:spAutoFit/>
          </a:bodyPr>
          <a:lstStyle/>
          <a:p>
            <a:r>
              <a:rPr lang="en-GB" sz="3200" b="1" dirty="0">
                <a:solidFill>
                  <a:schemeClr val="tx1">
                    <a:lumMod val="50000"/>
                    <a:lumOff val="50000"/>
                  </a:schemeClr>
                </a:solidFill>
              </a:rPr>
              <a:t>Wat betekent succes voor jou, op dit moment, in je leven en in je bedrijf?</a:t>
            </a:r>
            <a:endParaRPr lang="en-IE" sz="3200" b="1" dirty="0">
              <a:solidFill>
                <a:schemeClr val="tx1">
                  <a:lumMod val="50000"/>
                  <a:lumOff val="50000"/>
                </a:schemeClr>
              </a:solidFill>
            </a:endParaRPr>
          </a:p>
        </p:txBody>
      </p:sp>
    </p:spTree>
    <p:extLst>
      <p:ext uri="{BB962C8B-B14F-4D97-AF65-F5344CB8AC3E}">
        <p14:creationId xmlns:p14="http://schemas.microsoft.com/office/powerpoint/2010/main" val="162462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6DE59-51B8-751E-CECE-4F219E43FAA3}"/>
              </a:ext>
            </a:extLst>
          </p:cNvPr>
          <p:cNvSpPr>
            <a:spLocks noGrp="1"/>
          </p:cNvSpPr>
          <p:nvPr>
            <p:ph type="body" sz="quarter" idx="27"/>
          </p:nvPr>
        </p:nvSpPr>
        <p:spPr/>
        <p:txBody>
          <a:bodyPr/>
          <a:lstStyle/>
          <a:p>
            <a:r>
              <a:rPr lang="bs-Latn-BA" dirty="0"/>
              <a:t>WIST JE DAT </a:t>
            </a:r>
            <a:r>
              <a:rPr lang="en-US" dirty="0"/>
              <a:t>ER 10 SOORTEN SUCCES ZIJN</a:t>
            </a:r>
            <a:r>
              <a:rPr lang="bs-Latn-BA" dirty="0"/>
              <a:t>?</a:t>
            </a:r>
            <a:endParaRPr lang="en-US" dirty="0"/>
          </a:p>
        </p:txBody>
      </p:sp>
      <p:sp>
        <p:nvSpPr>
          <p:cNvPr id="5" name="Text Placeholder 3">
            <a:extLst>
              <a:ext uri="{FF2B5EF4-FFF2-40B4-BE49-F238E27FC236}">
                <a16:creationId xmlns:a16="http://schemas.microsoft.com/office/drawing/2014/main" id="{9DF60E08-7850-C8F6-2603-33D01123D979}"/>
              </a:ext>
            </a:extLst>
          </p:cNvPr>
          <p:cNvSpPr>
            <a:spLocks noGrp="1"/>
          </p:cNvSpPr>
          <p:nvPr>
            <p:ph type="body" sz="quarter" idx="14"/>
          </p:nvPr>
        </p:nvSpPr>
        <p:spPr>
          <a:xfrm>
            <a:off x="738347" y="1543050"/>
            <a:ext cx="10963115" cy="4672013"/>
          </a:xfrm>
        </p:spPr>
        <p:txBody>
          <a:bodyPr/>
          <a:lstStyle/>
          <a:p>
            <a:pPr marL="457200" indent="-457200">
              <a:lnSpc>
                <a:spcPts val="2940"/>
              </a:lnSpc>
              <a:buClr>
                <a:srgbClr val="B6D1E1"/>
              </a:buClr>
              <a:buFont typeface="+mj-lt"/>
              <a:buAutoNum type="arabicPeriod"/>
              <a:tabLst>
                <a:tab pos="3767138" algn="l"/>
              </a:tabLst>
            </a:pPr>
            <a:r>
              <a:rPr lang="en-US" b="1" dirty="0"/>
              <a:t>MATERIAAL SUCCES </a:t>
            </a:r>
            <a:r>
              <a:rPr lang="en-GB" i="1" dirty="0"/>
              <a:t>Je kunnen veroorloven wat je nodig hebt (en wat je wilt)</a:t>
            </a:r>
            <a:endParaRPr lang="en-US" i="1" dirty="0"/>
          </a:p>
          <a:p>
            <a:pPr marL="457200" indent="-457200">
              <a:lnSpc>
                <a:spcPts val="2940"/>
              </a:lnSpc>
              <a:buClr>
                <a:srgbClr val="B6D1E1"/>
              </a:buClr>
              <a:buFont typeface="+mj-lt"/>
              <a:buAutoNum type="arabicPeriod"/>
              <a:tabLst>
                <a:tab pos="3767138" algn="l"/>
              </a:tabLst>
            </a:pPr>
            <a:r>
              <a:rPr lang="en-US" b="1" dirty="0"/>
              <a:t>EMOTIONEEL SUCCES </a:t>
            </a:r>
            <a:r>
              <a:rPr lang="en-US" i="1" dirty="0"/>
              <a:t>Relaties, gevoel van eigenwaarde, tevredenheid </a:t>
            </a:r>
          </a:p>
          <a:p>
            <a:pPr marL="457200" indent="-457200">
              <a:lnSpc>
                <a:spcPts val="2940"/>
              </a:lnSpc>
              <a:buClr>
                <a:srgbClr val="B6D1E1"/>
              </a:buClr>
              <a:buFont typeface="+mj-lt"/>
              <a:buAutoNum type="arabicPeriod"/>
              <a:tabLst>
                <a:tab pos="3767138" algn="l"/>
              </a:tabLst>
            </a:pPr>
            <a:r>
              <a:rPr lang="en-US" b="1" dirty="0"/>
              <a:t>INTELLECTUEEL SUCCES </a:t>
            </a:r>
            <a:r>
              <a:rPr lang="en-US" i="1" dirty="0"/>
              <a:t>Leren, begrijpen, uitdagen </a:t>
            </a:r>
          </a:p>
          <a:p>
            <a:pPr marL="457200" indent="-457200">
              <a:lnSpc>
                <a:spcPts val="2940"/>
              </a:lnSpc>
              <a:buClr>
                <a:srgbClr val="B6D1E1"/>
              </a:buClr>
              <a:buFont typeface="+mj-lt"/>
              <a:buAutoNum type="arabicPeriod"/>
              <a:tabLst>
                <a:tab pos="3767138" algn="l"/>
              </a:tabLst>
            </a:pPr>
            <a:r>
              <a:rPr lang="en-US" b="1" dirty="0"/>
              <a:t>SPIRITUELE SUCCES </a:t>
            </a:r>
            <a:r>
              <a:rPr lang="en-GB" i="1" dirty="0"/>
              <a:t>Verbinding maken met je doel of </a:t>
            </a:r>
            <a:r>
              <a:rPr lang="en-US" i="1" dirty="0"/>
              <a:t>geloof </a:t>
            </a:r>
          </a:p>
          <a:p>
            <a:pPr marL="457200" indent="-457200">
              <a:lnSpc>
                <a:spcPts val="2940"/>
              </a:lnSpc>
              <a:buClr>
                <a:srgbClr val="B6D1E1"/>
              </a:buClr>
              <a:buFont typeface="+mj-lt"/>
              <a:buAutoNum type="arabicPeriod"/>
              <a:tabLst>
                <a:tab pos="3767138" algn="l"/>
              </a:tabLst>
            </a:pPr>
            <a:r>
              <a:rPr lang="en-US" b="1" dirty="0"/>
              <a:t>FYSISCH SUCCES </a:t>
            </a:r>
            <a:r>
              <a:rPr lang="en-GB" i="1" dirty="0"/>
              <a:t>Energie, gezondheid en balans hebben</a:t>
            </a:r>
            <a:endParaRPr lang="en-US" i="1" dirty="0"/>
          </a:p>
          <a:p>
            <a:pPr marL="457200" indent="-457200">
              <a:lnSpc>
                <a:spcPts val="2940"/>
              </a:lnSpc>
              <a:buClr>
                <a:srgbClr val="B6D1E1"/>
              </a:buClr>
              <a:buFont typeface="+mj-lt"/>
              <a:buAutoNum type="arabicPeriod"/>
              <a:tabLst>
                <a:tab pos="3767138" algn="l"/>
              </a:tabLst>
            </a:pPr>
            <a:r>
              <a:rPr lang="en-US" b="1" dirty="0"/>
              <a:t>COMMERCIËLE SUCCES </a:t>
            </a:r>
            <a:r>
              <a:rPr lang="en-US" i="1" dirty="0"/>
              <a:t>Bedrijfsgroei, winst, reputatie </a:t>
            </a:r>
          </a:p>
          <a:p>
            <a:pPr marL="457200" indent="-457200">
              <a:lnSpc>
                <a:spcPts val="2940"/>
              </a:lnSpc>
              <a:buClr>
                <a:srgbClr val="B6D1E1"/>
              </a:buClr>
              <a:buFont typeface="+mj-lt"/>
              <a:buAutoNum type="arabicPeriod"/>
              <a:tabLst>
                <a:tab pos="3767138" algn="l"/>
              </a:tabLst>
            </a:pPr>
            <a:r>
              <a:rPr lang="en-US" b="1" dirty="0"/>
              <a:t>EVANGELISCH SUCCES </a:t>
            </a:r>
            <a:r>
              <a:rPr lang="en-GB" i="1" dirty="0"/>
              <a:t>Je verhaal, cultuur of waarden delen met anderen</a:t>
            </a:r>
            <a:endParaRPr lang="en-US" i="1" dirty="0"/>
          </a:p>
          <a:p>
            <a:pPr marL="457200" indent="-457200">
              <a:lnSpc>
                <a:spcPts val="2940"/>
              </a:lnSpc>
              <a:buClr>
                <a:srgbClr val="B6D1E1"/>
              </a:buClr>
              <a:buFont typeface="+mj-lt"/>
              <a:buAutoNum type="arabicPeriod"/>
              <a:tabLst>
                <a:tab pos="3767138" algn="l"/>
              </a:tabLst>
            </a:pPr>
            <a:r>
              <a:rPr lang="en-US" b="1" dirty="0"/>
              <a:t>MILIEU </a:t>
            </a:r>
            <a:r>
              <a:rPr lang="en-GB" i="1" dirty="0"/>
              <a:t>Ruimte creëren die goed voelt en duurzaam is</a:t>
            </a:r>
            <a:endParaRPr lang="en-US" i="1" dirty="0"/>
          </a:p>
          <a:p>
            <a:pPr marL="457200" indent="-457200">
              <a:lnSpc>
                <a:spcPts val="2940"/>
              </a:lnSpc>
              <a:buClr>
                <a:srgbClr val="B6D1E1"/>
              </a:buClr>
              <a:buFont typeface="+mj-lt"/>
              <a:buAutoNum type="arabicPeriod"/>
              <a:tabLst>
                <a:tab pos="3767138" algn="l"/>
              </a:tabLst>
            </a:pPr>
            <a:r>
              <a:rPr lang="en-US" b="1" dirty="0"/>
              <a:t>TIJDSUCCES </a:t>
            </a:r>
            <a:r>
              <a:rPr lang="en-GB" i="1" dirty="0"/>
              <a:t>Controle over hoe je je dagen doorbrengt</a:t>
            </a:r>
            <a:endParaRPr lang="en-US" i="1" dirty="0"/>
          </a:p>
          <a:p>
            <a:pPr marL="457200" indent="-457200">
              <a:lnSpc>
                <a:spcPts val="2940"/>
              </a:lnSpc>
              <a:buClr>
                <a:srgbClr val="B6D1E1"/>
              </a:buClr>
              <a:buFont typeface="+mj-lt"/>
              <a:buAutoNum type="arabicPeriod"/>
              <a:tabLst>
                <a:tab pos="3767138" algn="l"/>
              </a:tabLst>
            </a:pPr>
            <a:r>
              <a:rPr lang="en-US" b="1" dirty="0"/>
              <a:t>COLLECTIEF SUCCES </a:t>
            </a:r>
            <a:r>
              <a:rPr lang="en-GB" i="1" dirty="0"/>
              <a:t>Anderen optillen zoals jij opstaat</a:t>
            </a:r>
            <a:endParaRPr lang="en-US" i="1"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p:txBody>
      </p:sp>
    </p:spTree>
    <p:extLst>
      <p:ext uri="{BB962C8B-B14F-4D97-AF65-F5344CB8AC3E}">
        <p14:creationId xmlns:p14="http://schemas.microsoft.com/office/powerpoint/2010/main" val="2998982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bs-Latn-BA" dirty="0"/>
              <a:t>SUCCES DEFINIËREN OP UW EIGEN VOORWAARDEN</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3795" y="1135165"/>
            <a:ext cx="11262056" cy="4548987"/>
          </a:xfrm>
        </p:spPr>
        <p:txBody>
          <a:bodyPr numCol="1"/>
          <a:lstStyle/>
          <a:p>
            <a:endParaRPr lang="en-GB" dirty="0"/>
          </a:p>
          <a:p>
            <a:pPr marL="0" lvl="1" algn="l">
              <a:lnSpc>
                <a:spcPts val="2340"/>
              </a:lnSpc>
              <a:spcBef>
                <a:spcPts val="200"/>
              </a:spcBef>
              <a:buClr>
                <a:srgbClr val="B6D1E1"/>
              </a:buClr>
            </a:pPr>
            <a:r>
              <a:rPr lang="en-GB" dirty="0">
                <a:solidFill>
                  <a:srgbClr val="382B1B"/>
                </a:solidFill>
              </a:rPr>
              <a:t>Elke ervaring die je hebt gehad, je keuzes en je uitdagingen hebben je iets belangrijks geleerd over wie je bent en wat belangrijk voor je is.</a:t>
            </a:r>
          </a:p>
          <a:p>
            <a:pPr marL="0" lvl="1" algn="l">
              <a:lnSpc>
                <a:spcPts val="2340"/>
              </a:lnSpc>
              <a:spcBef>
                <a:spcPts val="200"/>
              </a:spcBef>
              <a:buClr>
                <a:srgbClr val="B6D1E1"/>
              </a:buClr>
            </a:pPr>
            <a:endParaRPr lang="en-GB" dirty="0">
              <a:solidFill>
                <a:srgbClr val="382B1B"/>
              </a:solidFill>
            </a:endParaRPr>
          </a:p>
          <a:p>
            <a:pPr marL="0" lvl="1" algn="l">
              <a:lnSpc>
                <a:spcPts val="2340"/>
              </a:lnSpc>
              <a:spcBef>
                <a:spcPts val="200"/>
              </a:spcBef>
              <a:buClr>
                <a:srgbClr val="B6D1E1"/>
              </a:buClr>
            </a:pPr>
            <a:r>
              <a:rPr lang="en-GB" dirty="0">
                <a:solidFill>
                  <a:srgbClr val="382B1B"/>
                </a:solidFill>
              </a:rPr>
              <a:t>Gebruik die lessen als leidraad voor wat succes betekent in je leven en in je bedrijf. Het hoeft niet overeen te komen met het idee van iemand anders. Het hoeft niet groot te zijn. Het moet gewoon goed voelen voor jou. Stop met het vergelijken van jouw pad met dat van iemand anders. Jouw versie van succes is al geldig, omdat het de jouwe is.</a:t>
            </a:r>
          </a:p>
          <a:p>
            <a:pPr marL="0" lvl="1" algn="l">
              <a:lnSpc>
                <a:spcPts val="2340"/>
              </a:lnSpc>
              <a:spcBef>
                <a:spcPts val="200"/>
              </a:spcBef>
              <a:buClr>
                <a:srgbClr val="B6D1E1"/>
              </a:buClr>
            </a:pPr>
            <a:endParaRPr lang="en-GB" dirty="0">
              <a:solidFill>
                <a:srgbClr val="382B1B"/>
              </a:solidFill>
            </a:endParaRPr>
          </a:p>
          <a:p>
            <a:pPr marL="0" lvl="1" algn="l">
              <a:lnSpc>
                <a:spcPts val="2340"/>
              </a:lnSpc>
              <a:spcBef>
                <a:spcPts val="200"/>
              </a:spcBef>
              <a:buClr>
                <a:srgbClr val="B6D1E1"/>
              </a:buClr>
            </a:pPr>
            <a:r>
              <a:rPr lang="en-GB" b="1" dirty="0">
                <a:solidFill>
                  <a:srgbClr val="382B1B"/>
                </a:solidFill>
              </a:rPr>
              <a:t>Je zou succes kunnen definiëren als:</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Je voedsel met vertrouwen verkopen</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Een waardige balans tussen gezin en bedrijf</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Je trots voelen op je verhaal en waar het je brengt</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Net genoeg verdienen om ruimte, vrijheid of plezier te creëren</a:t>
            </a:r>
          </a:p>
          <a:p>
            <a:pPr marL="342900" lvl="1" indent="-342900" algn="l">
              <a:lnSpc>
                <a:spcPts val="2340"/>
              </a:lnSpc>
              <a:spcBef>
                <a:spcPts val="200"/>
              </a:spcBef>
              <a:buClr>
                <a:srgbClr val="B6D1E1"/>
              </a:buClr>
              <a:buFont typeface="Arial" panose="020B0604020202020204" pitchFamily="34" charset="0"/>
              <a:buChar char="•"/>
            </a:pPr>
            <a:endParaRPr lang="en-GB" dirty="0">
              <a:solidFill>
                <a:srgbClr val="382B1B"/>
              </a:solidFill>
            </a:endParaRPr>
          </a:p>
          <a:p>
            <a:pPr marL="0" lvl="1" algn="l">
              <a:lnSpc>
                <a:spcPts val="2340"/>
              </a:lnSpc>
              <a:spcBef>
                <a:spcPts val="200"/>
              </a:spcBef>
              <a:buClr>
                <a:srgbClr val="B6D1E1"/>
              </a:buClr>
            </a:pPr>
            <a:endParaRPr lang="en-IE" dirty="0">
              <a:solidFill>
                <a:srgbClr val="382B1B"/>
              </a:solidFill>
            </a:endParaRPr>
          </a:p>
        </p:txBody>
      </p:sp>
      <p:sp>
        <p:nvSpPr>
          <p:cNvPr id="9" name="Rectangle 8">
            <a:extLst>
              <a:ext uri="{FF2B5EF4-FFF2-40B4-BE49-F238E27FC236}">
                <a16:creationId xmlns:a16="http://schemas.microsoft.com/office/drawing/2014/main" id="{520CE5E9-EA8D-7758-D725-AAB57CD346DA}"/>
              </a:ext>
            </a:extLst>
          </p:cNvPr>
          <p:cNvSpPr/>
          <p:nvPr/>
        </p:nvSpPr>
        <p:spPr>
          <a:xfrm>
            <a:off x="1986357" y="5787204"/>
            <a:ext cx="5629275" cy="800100"/>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rgbClr val="382B1B"/>
                </a:solidFill>
                <a:hlinkClick r:id="rId2">
                  <a:extLst>
                    <a:ext uri="{A12FA001-AC4F-418D-AE19-62706E023703}">
                      <ahyp:hlinkClr xmlns:ahyp="http://schemas.microsoft.com/office/drawing/2018/hyperlinkcolor" val="tx"/>
                    </a:ext>
                  </a:extLst>
                </a:hlinkClick>
              </a:rPr>
              <a:t>http://www.huffingtonpost.com/carissa-lada/what-does-success-look-like_b_5651592.html</a:t>
            </a:r>
            <a:endParaRPr lang="en-US" dirty="0"/>
          </a:p>
        </p:txBody>
      </p:sp>
      <p:grpSp>
        <p:nvGrpSpPr>
          <p:cNvPr id="10" name="Group 9">
            <a:extLst>
              <a:ext uri="{FF2B5EF4-FFF2-40B4-BE49-F238E27FC236}">
                <a16:creationId xmlns:a16="http://schemas.microsoft.com/office/drawing/2014/main" id="{DF8ABB2B-D2ED-BF23-7403-3EF2FBB4B670}"/>
              </a:ext>
            </a:extLst>
          </p:cNvPr>
          <p:cNvGrpSpPr/>
          <p:nvPr/>
        </p:nvGrpSpPr>
        <p:grpSpPr>
          <a:xfrm>
            <a:off x="173095" y="5993307"/>
            <a:ext cx="2788753" cy="578690"/>
            <a:chOff x="845728" y="5174850"/>
            <a:chExt cx="2788753" cy="578690"/>
          </a:xfrm>
        </p:grpSpPr>
        <p:grpSp>
          <p:nvGrpSpPr>
            <p:cNvPr id="11" name="Group 10">
              <a:extLst>
                <a:ext uri="{FF2B5EF4-FFF2-40B4-BE49-F238E27FC236}">
                  <a16:creationId xmlns:a16="http://schemas.microsoft.com/office/drawing/2014/main" id="{82A1DBB2-26FB-EC42-C9C5-899A0432B988}"/>
                </a:ext>
              </a:extLst>
            </p:cNvPr>
            <p:cNvGrpSpPr/>
            <p:nvPr/>
          </p:nvGrpSpPr>
          <p:grpSpPr>
            <a:xfrm>
              <a:off x="845728" y="5174850"/>
              <a:ext cx="2788753" cy="578690"/>
              <a:chOff x="2045517" y="6166884"/>
              <a:chExt cx="2788753" cy="578690"/>
            </a:xfrm>
          </p:grpSpPr>
          <p:sp>
            <p:nvSpPr>
              <p:cNvPr id="14" name="Rectangle 13">
                <a:extLst>
                  <a:ext uri="{FF2B5EF4-FFF2-40B4-BE49-F238E27FC236}">
                    <a16:creationId xmlns:a16="http://schemas.microsoft.com/office/drawing/2014/main" id="{6364EC64-BA7F-DC6D-6736-A16E06ADDD53}"/>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EDE3A9-F78D-CAC5-2C12-84BDD177CD39}"/>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A7AB1-9399-1FD3-2AFB-0462D824D975}"/>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Lees</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3" name="Graphic 12" descr="Books on shelf outline">
              <a:extLst>
                <a:ext uri="{FF2B5EF4-FFF2-40B4-BE49-F238E27FC236}">
                  <a16:creationId xmlns:a16="http://schemas.microsoft.com/office/drawing/2014/main" id="{60B91CB9-DB59-8CEC-8C17-61AEAEF4A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pic>
        <p:nvPicPr>
          <p:cNvPr id="22" name="Picture 21" descr="A page of a diary with writing on it&#10;&#10;AI-generated content may be incorrect.">
            <a:extLst>
              <a:ext uri="{FF2B5EF4-FFF2-40B4-BE49-F238E27FC236}">
                <a16:creationId xmlns:a16="http://schemas.microsoft.com/office/drawing/2014/main" id="{B290FD93-0641-6C5B-E71E-DA25DCA1C8B0}"/>
              </a:ext>
            </a:extLst>
          </p:cNvPr>
          <p:cNvPicPr>
            <a:picLocks noChangeAspect="1"/>
          </p:cNvPicPr>
          <p:nvPr/>
        </p:nvPicPr>
        <p:blipFill>
          <a:blip r:embed="rId5"/>
          <a:stretch>
            <a:fillRect/>
          </a:stretch>
        </p:blipFill>
        <p:spPr>
          <a:xfrm>
            <a:off x="8062982" y="3584579"/>
            <a:ext cx="3521442" cy="2342756"/>
          </a:xfrm>
          <a:prstGeom prst="rect">
            <a:avLst/>
          </a:prstGeom>
        </p:spPr>
      </p:pic>
    </p:spTree>
    <p:extLst>
      <p:ext uri="{BB962C8B-B14F-4D97-AF65-F5344CB8AC3E}">
        <p14:creationId xmlns:p14="http://schemas.microsoft.com/office/powerpoint/2010/main" val="1832383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pPr>
              <a:tabLst>
                <a:tab pos="1990725" algn="l"/>
              </a:tabLst>
            </a:pPr>
            <a:r>
              <a:rPr lang="en-US" sz="3600" dirty="0"/>
              <a:t>DEFINIEER SUCCES OP UW EIGEN VOORWAARDEN</a:t>
            </a:r>
            <a:endParaRPr lang="en-IE"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4" y="1662793"/>
            <a:ext cx="4864390" cy="4548987"/>
          </a:xfrm>
        </p:spPr>
        <p:txBody>
          <a:bodyPr numCol="1"/>
          <a:lstStyle/>
          <a:p>
            <a:r>
              <a:rPr lang="en-IE" b="1" dirty="0" err="1"/>
              <a:t>Relfectie </a:t>
            </a:r>
            <a:r>
              <a:rPr lang="en-IE" b="1" dirty="0"/>
              <a:t>en visualisatie </a:t>
            </a:r>
          </a:p>
          <a:p>
            <a:endParaRPr lang="en-IE" b="1" dirty="0"/>
          </a:p>
          <a:p>
            <a:pPr marL="342900" indent="-342900">
              <a:buClr>
                <a:srgbClr val="B6D1E1"/>
              </a:buClr>
              <a:buFont typeface="Arial" panose="020B0604020202020204" pitchFamily="34" charset="0"/>
              <a:buChar char="•"/>
            </a:pPr>
            <a:r>
              <a:rPr lang="en-IE" dirty="0"/>
              <a:t>Wie wil je zijn? </a:t>
            </a:r>
          </a:p>
          <a:p>
            <a:pPr marL="342900" indent="-342900">
              <a:buClr>
                <a:srgbClr val="B6D1E1"/>
              </a:buClr>
              <a:buFont typeface="Arial" panose="020B0604020202020204" pitchFamily="34" charset="0"/>
              <a:buChar char="•"/>
            </a:pPr>
            <a:r>
              <a:rPr lang="en-IE" dirty="0"/>
              <a:t>Ontdaan van alle verwachtingen is je ware zelf worden je levensdoel.</a:t>
            </a:r>
          </a:p>
          <a:p>
            <a:pPr marL="342900" indent="-342900">
              <a:buClr>
                <a:srgbClr val="B6D1E1"/>
              </a:buClr>
              <a:buFont typeface="Arial" panose="020B0604020202020204" pitchFamily="34" charset="0"/>
              <a:buChar char="•"/>
            </a:pPr>
            <a:r>
              <a:rPr lang="en-IE" dirty="0"/>
              <a:t>Wat is jouw passie? Je echte passie, als er geen obstakels waren.</a:t>
            </a:r>
          </a:p>
          <a:p>
            <a:endParaRPr lang="en-IE" dirty="0">
              <a:solidFill>
                <a:srgbClr val="382B1B"/>
              </a:solidFill>
            </a:endParaRPr>
          </a:p>
        </p:txBody>
      </p:sp>
      <p:sp>
        <p:nvSpPr>
          <p:cNvPr id="2" name="Rectangle 1">
            <a:extLst>
              <a:ext uri="{FF2B5EF4-FFF2-40B4-BE49-F238E27FC236}">
                <a16:creationId xmlns:a16="http://schemas.microsoft.com/office/drawing/2014/main" id="{8186DB98-52C0-76FF-312C-9BECBFC2E8F2}"/>
              </a:ext>
            </a:extLst>
          </p:cNvPr>
          <p:cNvSpPr/>
          <p:nvPr/>
        </p:nvSpPr>
        <p:spPr>
          <a:xfrm>
            <a:off x="955268" y="5401468"/>
            <a:ext cx="6383113" cy="477018"/>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AA480DA-1B36-868D-1096-B30E911B8C79}"/>
              </a:ext>
            </a:extLst>
          </p:cNvPr>
          <p:cNvGrpSpPr/>
          <p:nvPr/>
        </p:nvGrpSpPr>
        <p:grpSpPr>
          <a:xfrm>
            <a:off x="2806744" y="4669117"/>
            <a:ext cx="2788753" cy="578690"/>
            <a:chOff x="2045517" y="6166884"/>
            <a:chExt cx="2788753" cy="578690"/>
          </a:xfrm>
        </p:grpSpPr>
        <p:sp>
          <p:nvSpPr>
            <p:cNvPr id="4" name="Rectangle 3">
              <a:extLst>
                <a:ext uri="{FF2B5EF4-FFF2-40B4-BE49-F238E27FC236}">
                  <a16:creationId xmlns:a16="http://schemas.microsoft.com/office/drawing/2014/main" id="{9ACDAAE5-38BC-F8DB-2ACF-788E504788D2}"/>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5A2E4B-3B9F-CAB1-74B4-EDF9FAD8B7BB}"/>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0AC240-3485-941E-F7CC-3D2E067E1B1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Graphic 18" descr="Clipboard Partially Ticked outline">
              <a:extLst>
                <a:ext uri="{FF2B5EF4-FFF2-40B4-BE49-F238E27FC236}">
                  <a16:creationId xmlns:a16="http://schemas.microsoft.com/office/drawing/2014/main" id="{7572B225-B984-4278-490E-E9AAA98E6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0" name="Text Placeholder 2">
            <a:extLst>
              <a:ext uri="{FF2B5EF4-FFF2-40B4-BE49-F238E27FC236}">
                <a16:creationId xmlns:a16="http://schemas.microsoft.com/office/drawing/2014/main" id="{F60B2D03-C296-5D7A-44BE-BF853E0D8D55}"/>
              </a:ext>
            </a:extLst>
          </p:cNvPr>
          <p:cNvSpPr txBox="1">
            <a:spLocks/>
          </p:cNvSpPr>
          <p:nvPr/>
        </p:nvSpPr>
        <p:spPr>
          <a:xfrm>
            <a:off x="718524" y="5416341"/>
            <a:ext cx="584562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Succes definiëren op uw eigen voorwaarden </a:t>
            </a:r>
            <a:endParaRPr lang="en-US" b="1" dirty="0"/>
          </a:p>
        </p:txBody>
      </p:sp>
      <p:sp>
        <p:nvSpPr>
          <p:cNvPr id="21" name="Text Placeholder 2">
            <a:extLst>
              <a:ext uri="{FF2B5EF4-FFF2-40B4-BE49-F238E27FC236}">
                <a16:creationId xmlns:a16="http://schemas.microsoft.com/office/drawing/2014/main" id="{A05E8F21-C5FA-B2CE-EC2B-9354B8FBEAFB}"/>
              </a:ext>
            </a:extLst>
          </p:cNvPr>
          <p:cNvSpPr txBox="1">
            <a:spLocks/>
          </p:cNvSpPr>
          <p:nvPr/>
        </p:nvSpPr>
        <p:spPr>
          <a:xfrm>
            <a:off x="6272214" y="1662793"/>
            <a:ext cx="5457824" cy="454898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t>Durf anders te zijn. Definieer en meet je successen anders. </a:t>
            </a:r>
          </a:p>
          <a:p>
            <a:pPr marL="342900" indent="-342900">
              <a:buClr>
                <a:srgbClr val="B6D1E1"/>
              </a:buClr>
              <a:buFont typeface="Arial" panose="020B0604020202020204" pitchFamily="34" charset="0"/>
              <a:buChar char="•"/>
            </a:pPr>
            <a:r>
              <a:rPr lang="en-IE" dirty="0"/>
              <a:t>Te veel conformiteit leidt tot groepsdenken en mislukking. </a:t>
            </a:r>
          </a:p>
          <a:p>
            <a:pPr marL="342900" indent="-342900">
              <a:buClr>
                <a:srgbClr val="B6D1E1"/>
              </a:buClr>
              <a:buFont typeface="Arial" panose="020B0604020202020204" pitchFamily="34" charset="0"/>
              <a:buChar char="•"/>
            </a:pPr>
            <a:r>
              <a:rPr lang="en-IE" dirty="0"/>
              <a:t>Om een echte ondernemer te zijn, moet je anders denken en niet de druk voelen om je te conformeren. </a:t>
            </a:r>
          </a:p>
          <a:p>
            <a:pPr marL="342900" indent="-342900">
              <a:buClr>
                <a:srgbClr val="B6D1E1"/>
              </a:buClr>
              <a:buFont typeface="Arial" panose="020B0604020202020204" pitchFamily="34" charset="0"/>
              <a:buChar char="•"/>
            </a:pPr>
            <a:r>
              <a:rPr lang="en-IE" dirty="0"/>
              <a:t>Voel niet de behoefte om je successen te definiëren volgens de maatstaven van anderen. </a:t>
            </a:r>
          </a:p>
          <a:p>
            <a:endParaRPr lang="en-IE" dirty="0"/>
          </a:p>
        </p:txBody>
      </p:sp>
      <p:cxnSp>
        <p:nvCxnSpPr>
          <p:cNvPr id="22" name="Straight Connector 21">
            <a:extLst>
              <a:ext uri="{FF2B5EF4-FFF2-40B4-BE49-F238E27FC236}">
                <a16:creationId xmlns:a16="http://schemas.microsoft.com/office/drawing/2014/main" id="{F6C0713C-FB7C-7404-9A8B-19B7F66E94B4}"/>
              </a:ext>
            </a:extLst>
          </p:cNvPr>
          <p:cNvCxnSpPr>
            <a:cxnSpLocks/>
          </p:cNvCxnSpPr>
          <p:nvPr/>
        </p:nvCxnSpPr>
        <p:spPr>
          <a:xfrm flipV="1">
            <a:off x="5838169" y="1657350"/>
            <a:ext cx="0" cy="26289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19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24072" cy="1126708"/>
          </a:xfrm>
        </p:spPr>
        <p:txBody>
          <a:bodyPr/>
          <a:lstStyle/>
          <a:p>
            <a:r>
              <a:rPr lang="en-US" dirty="0"/>
              <a:t>REALISTISCHE EN HAALBARE SLIMME ONDERNEMERSDOELEN STELLEN</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526229" y="1738108"/>
            <a:ext cx="11379890"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US" sz="1800" dirty="0">
                <a:solidFill>
                  <a:srgbClr val="382B1B"/>
                </a:solidFill>
              </a:rPr>
              <a:t>Het stellen van doelen is een belangrijk onderdeel van het leven en het bedrijfsleven. Er zijn enkele parameters voor het stellen van doelen die we moeten kennen en volgen. De eenvoudigste manier om ze te onthouden is om </a:t>
            </a:r>
            <a:r>
              <a:rPr lang="en-US" sz="1800" b="1" dirty="0">
                <a:solidFill>
                  <a:srgbClr val="382B1B"/>
                </a:solidFill>
              </a:rPr>
              <a:t>SMART </a:t>
            </a:r>
            <a:r>
              <a:rPr lang="en-US" sz="1800" dirty="0">
                <a:solidFill>
                  <a:srgbClr val="382B1B"/>
                </a:solidFill>
              </a:rPr>
              <a:t>te denken</a:t>
            </a:r>
            <a:r>
              <a:rPr lang="en-US" sz="1800" b="1" dirty="0">
                <a:solidFill>
                  <a:srgbClr val="382B1B"/>
                </a:solidFill>
              </a:rPr>
              <a:t>.</a:t>
            </a:r>
          </a:p>
          <a:p>
            <a:pPr marL="0" lvl="1" algn="l">
              <a:lnSpc>
                <a:spcPts val="2340"/>
              </a:lnSpc>
              <a:spcBef>
                <a:spcPts val="0"/>
              </a:spcBef>
            </a:pPr>
            <a:endParaRPr lang="en-US" sz="2200" dirty="0">
              <a:solidFill>
                <a:srgbClr val="382B1B"/>
              </a:solidFill>
            </a:endParaRPr>
          </a:p>
          <a:p>
            <a:pPr marL="0" lvl="1" algn="l">
              <a:lnSpc>
                <a:spcPts val="2340"/>
              </a:lnSpc>
              <a:spcBef>
                <a:spcPts val="0"/>
              </a:spcBef>
              <a:buClr>
                <a:srgbClr val="B6D1E1"/>
              </a:buClr>
            </a:pPr>
            <a:endParaRPr lang="en-US" sz="2200" dirty="0">
              <a:solidFill>
                <a:srgbClr val="382B1B"/>
              </a:solidFill>
            </a:endParaRPr>
          </a:p>
          <a:p>
            <a:pPr marL="0" lvl="1" algn="l">
              <a:lnSpc>
                <a:spcPts val="2340"/>
              </a:lnSpc>
              <a:spcBef>
                <a:spcPts val="0"/>
              </a:spcBef>
              <a:buClr>
                <a:srgbClr val="B6D1E1"/>
              </a:buClr>
            </a:pPr>
            <a:endParaRPr lang="en-US" sz="2200" dirty="0">
              <a:solidFill>
                <a:srgbClr val="382B1B"/>
              </a:solidFill>
            </a:endParaRPr>
          </a:p>
          <a:p>
            <a:pPr marL="0" lvl="1" algn="l">
              <a:lnSpc>
                <a:spcPts val="2340"/>
              </a:lnSpc>
              <a:spcBef>
                <a:spcPts val="0"/>
              </a:spcBef>
              <a:buClr>
                <a:srgbClr val="B6D1E1"/>
              </a:buClr>
            </a:pPr>
            <a:endParaRPr lang="en-GB" sz="2200" b="1" dirty="0">
              <a:solidFill>
                <a:srgbClr val="382B1B"/>
              </a:solidFill>
            </a:endParaRPr>
          </a:p>
          <a:p>
            <a:pPr marL="0" lvl="1" algn="l">
              <a:lnSpc>
                <a:spcPts val="2340"/>
              </a:lnSpc>
              <a:spcBef>
                <a:spcPts val="0"/>
              </a:spcBef>
            </a:pPr>
            <a:endParaRPr lang="en-US" sz="2400" b="1" dirty="0">
              <a:solidFill>
                <a:srgbClr val="382B1B"/>
              </a:solidFill>
            </a:endParaRPr>
          </a:p>
        </p:txBody>
      </p:sp>
      <p:sp>
        <p:nvSpPr>
          <p:cNvPr id="11" name="TextBox 10">
            <a:extLst>
              <a:ext uri="{FF2B5EF4-FFF2-40B4-BE49-F238E27FC236}">
                <a16:creationId xmlns:a16="http://schemas.microsoft.com/office/drawing/2014/main" id="{64159B77-0D5F-D195-B36A-769326BA6ECD}"/>
              </a:ext>
            </a:extLst>
          </p:cNvPr>
          <p:cNvSpPr txBox="1"/>
          <p:nvPr/>
        </p:nvSpPr>
        <p:spPr>
          <a:xfrm>
            <a:off x="1411542" y="2599973"/>
            <a:ext cx="2764852" cy="1849224"/>
          </a:xfrm>
          <a:prstGeom prst="rect">
            <a:avLst/>
          </a:prstGeom>
          <a:solidFill>
            <a:srgbClr val="84BFA4"/>
          </a:solidFill>
        </p:spPr>
        <p:txBody>
          <a:bodyPr wrap="square">
            <a:spAutoFit/>
          </a:bodyPr>
          <a:lstStyle/>
          <a:p>
            <a:pPr marL="0" lvl="1" algn="l">
              <a:lnSpc>
                <a:spcPts val="2340"/>
              </a:lnSpc>
              <a:spcBef>
                <a:spcPts val="0"/>
              </a:spcBef>
              <a:buClr>
                <a:srgbClr val="B6D1E1"/>
              </a:buClr>
            </a:pPr>
            <a:r>
              <a:rPr lang="en-US" sz="2000" b="1" dirty="0">
                <a:solidFill>
                  <a:srgbClr val="382B1B"/>
                </a:solidFill>
              </a:rPr>
              <a:t>Specifiek. </a:t>
            </a:r>
          </a:p>
          <a:p>
            <a:pPr marL="0" lvl="1" algn="l">
              <a:lnSpc>
                <a:spcPts val="2340"/>
              </a:lnSpc>
              <a:spcBef>
                <a:spcPts val="0"/>
              </a:spcBef>
              <a:buClr>
                <a:srgbClr val="B6D1E1"/>
              </a:buClr>
            </a:pPr>
            <a:r>
              <a:rPr lang="en-US" sz="2000" dirty="0">
                <a:solidFill>
                  <a:srgbClr val="382B1B"/>
                </a:solidFill>
              </a:rPr>
              <a:t>Doelen moeten heel duidelijk en zo gedetailleerd </a:t>
            </a:r>
            <a:r>
              <a:rPr lang="en-US" sz="1800" dirty="0">
                <a:solidFill>
                  <a:srgbClr val="382B1B"/>
                </a:solidFill>
              </a:rPr>
              <a:t>mogelijk</a:t>
            </a:r>
            <a:r>
              <a:rPr lang="en-US" sz="2000" dirty="0">
                <a:solidFill>
                  <a:srgbClr val="382B1B"/>
                </a:solidFill>
              </a:rPr>
              <a:t> zijn</a:t>
            </a:r>
            <a:r>
              <a:rPr lang="en-US" sz="1800" dirty="0">
                <a:solidFill>
                  <a:srgbClr val="382B1B"/>
                </a:solidFill>
              </a:rPr>
              <a:t>.</a:t>
            </a:r>
          </a:p>
          <a:p>
            <a:pPr marL="0" lvl="1" algn="l">
              <a:lnSpc>
                <a:spcPts val="2340"/>
              </a:lnSpc>
              <a:spcBef>
                <a:spcPts val="0"/>
              </a:spcBef>
              <a:buClr>
                <a:srgbClr val="B6D1E1"/>
              </a:buClr>
            </a:pPr>
            <a:endParaRPr lang="en-US" sz="1800" dirty="0">
              <a:solidFill>
                <a:srgbClr val="382B1B"/>
              </a:solidFill>
            </a:endParaRPr>
          </a:p>
          <a:p>
            <a:pPr marL="0" lvl="1" algn="l">
              <a:lnSpc>
                <a:spcPts val="2340"/>
              </a:lnSpc>
              <a:spcBef>
                <a:spcPts val="0"/>
              </a:spcBef>
              <a:buClr>
                <a:srgbClr val="B6D1E1"/>
              </a:buClr>
            </a:pPr>
            <a:endParaRPr lang="en-US" dirty="0">
              <a:solidFill>
                <a:srgbClr val="382B1B"/>
              </a:solidFill>
            </a:endParaRPr>
          </a:p>
        </p:txBody>
      </p:sp>
      <p:sp>
        <p:nvSpPr>
          <p:cNvPr id="14" name="TextBox 13">
            <a:extLst>
              <a:ext uri="{FF2B5EF4-FFF2-40B4-BE49-F238E27FC236}">
                <a16:creationId xmlns:a16="http://schemas.microsoft.com/office/drawing/2014/main" id="{1A93CF5B-03F3-6A90-B240-51CD661691D5}"/>
              </a:ext>
            </a:extLst>
          </p:cNvPr>
          <p:cNvSpPr txBox="1"/>
          <p:nvPr/>
        </p:nvSpPr>
        <p:spPr>
          <a:xfrm>
            <a:off x="4597647" y="2599973"/>
            <a:ext cx="2817297" cy="1862048"/>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en-US" sz="2000" b="1" dirty="0">
                <a:solidFill>
                  <a:srgbClr val="382B1B"/>
                </a:solidFill>
              </a:rPr>
              <a:t>Meetbaar. </a:t>
            </a:r>
          </a:p>
          <a:p>
            <a:pPr marL="0" lvl="1" algn="l">
              <a:lnSpc>
                <a:spcPts val="2340"/>
              </a:lnSpc>
              <a:spcBef>
                <a:spcPts val="0"/>
              </a:spcBef>
              <a:buClr>
                <a:srgbClr val="B6D1E1"/>
              </a:buClr>
            </a:pPr>
            <a:r>
              <a:rPr lang="en-US" sz="2000" dirty="0">
                <a:solidFill>
                  <a:srgbClr val="382B1B"/>
                </a:solidFill>
              </a:rPr>
              <a:t>Doelen moeten tastbaar zijn; resultaten moeten meetbaar zijn. Vraag jezelf af "Wanneer?" en "Hoeveel?". </a:t>
            </a:r>
          </a:p>
        </p:txBody>
      </p:sp>
      <p:sp>
        <p:nvSpPr>
          <p:cNvPr id="16" name="TextBox 15">
            <a:extLst>
              <a:ext uri="{FF2B5EF4-FFF2-40B4-BE49-F238E27FC236}">
                <a16:creationId xmlns:a16="http://schemas.microsoft.com/office/drawing/2014/main" id="{BD5396A3-CD4A-6794-5370-087F33757AAB}"/>
              </a:ext>
            </a:extLst>
          </p:cNvPr>
          <p:cNvSpPr txBox="1"/>
          <p:nvPr/>
        </p:nvSpPr>
        <p:spPr>
          <a:xfrm>
            <a:off x="7836197" y="2599973"/>
            <a:ext cx="3046423" cy="1862048"/>
          </a:xfrm>
          <a:prstGeom prst="rect">
            <a:avLst/>
          </a:prstGeom>
          <a:solidFill>
            <a:srgbClr val="E6C8C7"/>
          </a:solidFill>
        </p:spPr>
        <p:txBody>
          <a:bodyPr wrap="square">
            <a:spAutoFit/>
          </a:bodyPr>
          <a:lstStyle/>
          <a:p>
            <a:pPr marL="0" lvl="1" algn="l">
              <a:lnSpc>
                <a:spcPts val="2340"/>
              </a:lnSpc>
              <a:spcBef>
                <a:spcPts val="0"/>
              </a:spcBef>
              <a:buClr>
                <a:srgbClr val="B6D1E1"/>
              </a:buClr>
            </a:pPr>
            <a:r>
              <a:rPr lang="en-US" sz="2000" b="1" dirty="0">
                <a:solidFill>
                  <a:srgbClr val="382B1B"/>
                </a:solidFill>
              </a:rPr>
              <a:t>Actiegericht</a:t>
            </a:r>
            <a:r>
              <a:rPr lang="en-US" sz="2000" dirty="0">
                <a:solidFill>
                  <a:srgbClr val="382B1B"/>
                </a:solidFill>
              </a:rPr>
              <a:t>. </a:t>
            </a:r>
          </a:p>
          <a:p>
            <a:pPr marL="0" lvl="1" algn="l">
              <a:lnSpc>
                <a:spcPts val="2340"/>
              </a:lnSpc>
              <a:spcBef>
                <a:spcPts val="0"/>
              </a:spcBef>
              <a:buClr>
                <a:srgbClr val="B6D1E1"/>
              </a:buClr>
            </a:pPr>
            <a:r>
              <a:rPr lang="en-US" sz="2000" dirty="0">
                <a:solidFill>
                  <a:srgbClr val="382B1B"/>
                </a:solidFill>
              </a:rPr>
              <a:t>Zorg ervoor dat je de stappen kunt identificeren die je moet nemen om elk doel te bereiken.</a:t>
            </a:r>
          </a:p>
          <a:p>
            <a:pPr marL="0" lvl="1" algn="l">
              <a:lnSpc>
                <a:spcPts val="2340"/>
              </a:lnSpc>
              <a:spcBef>
                <a:spcPts val="0"/>
              </a:spcBef>
              <a:buClr>
                <a:srgbClr val="B6D1E1"/>
              </a:buClr>
            </a:pPr>
            <a:endParaRPr lang="en-US" sz="2000" dirty="0">
              <a:solidFill>
                <a:srgbClr val="382B1B"/>
              </a:solidFill>
            </a:endParaRPr>
          </a:p>
          <a:p>
            <a:pPr marL="0" lvl="1" algn="l">
              <a:lnSpc>
                <a:spcPts val="2340"/>
              </a:lnSpc>
              <a:spcBef>
                <a:spcPts val="0"/>
              </a:spcBef>
              <a:buClr>
                <a:srgbClr val="B6D1E1"/>
              </a:buClr>
            </a:pPr>
            <a:endParaRPr lang="en-US" sz="2000" dirty="0">
              <a:solidFill>
                <a:srgbClr val="382B1B"/>
              </a:solidFill>
            </a:endParaRPr>
          </a:p>
        </p:txBody>
      </p:sp>
      <p:sp>
        <p:nvSpPr>
          <p:cNvPr id="18" name="TextBox 17">
            <a:extLst>
              <a:ext uri="{FF2B5EF4-FFF2-40B4-BE49-F238E27FC236}">
                <a16:creationId xmlns:a16="http://schemas.microsoft.com/office/drawing/2014/main" id="{C2B1F0C0-29FC-018C-B79B-69D9D45D40AE}"/>
              </a:ext>
            </a:extLst>
          </p:cNvPr>
          <p:cNvSpPr txBox="1"/>
          <p:nvPr/>
        </p:nvSpPr>
        <p:spPr>
          <a:xfrm>
            <a:off x="1411542" y="4631480"/>
            <a:ext cx="4784411" cy="1554272"/>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en-GB" sz="1800" b="1" dirty="0">
                <a:solidFill>
                  <a:srgbClr val="382B1B"/>
                </a:solidFill>
              </a:rPr>
              <a:t>Realistisch. </a:t>
            </a:r>
            <a:r>
              <a:rPr lang="en-GB" sz="1800" dirty="0">
                <a:solidFill>
                  <a:srgbClr val="382B1B"/>
                </a:solidFill>
              </a:rPr>
              <a:t>Wees eerlijk over wat op dit moment voor jou mogelijk is, gezien je tijd, middelen en steun. Een doel moet je uitdagen maar niet overweldigen.  </a:t>
            </a:r>
            <a:r>
              <a:rPr lang="en-GB" sz="1800" b="1" dirty="0">
                <a:solidFill>
                  <a:srgbClr val="382B1B"/>
                </a:solidFill>
              </a:rPr>
              <a:t>Voorbeeld: </a:t>
            </a:r>
            <a:r>
              <a:rPr lang="en-GB" sz="1800" dirty="0">
                <a:solidFill>
                  <a:srgbClr val="382B1B"/>
                </a:solidFill>
              </a:rPr>
              <a:t>Ontwikkel één nieuw product per maand, niet 10 tegelijk lanceren.</a:t>
            </a:r>
          </a:p>
        </p:txBody>
      </p:sp>
      <p:sp>
        <p:nvSpPr>
          <p:cNvPr id="20" name="TextBox 19">
            <a:extLst>
              <a:ext uri="{FF2B5EF4-FFF2-40B4-BE49-F238E27FC236}">
                <a16:creationId xmlns:a16="http://schemas.microsoft.com/office/drawing/2014/main" id="{6D5B1D33-6812-77EB-6720-6DE816ADB277}"/>
              </a:ext>
            </a:extLst>
          </p:cNvPr>
          <p:cNvSpPr txBox="1"/>
          <p:nvPr/>
        </p:nvSpPr>
        <p:spPr>
          <a:xfrm>
            <a:off x="6275164" y="4631480"/>
            <a:ext cx="4607456" cy="1554272"/>
          </a:xfrm>
          <a:prstGeom prst="rect">
            <a:avLst/>
          </a:prstGeom>
          <a:solidFill>
            <a:srgbClr val="84BFA4"/>
          </a:solidFill>
        </p:spPr>
        <p:txBody>
          <a:bodyPr wrap="square">
            <a:spAutoFit/>
          </a:bodyPr>
          <a:lstStyle/>
          <a:p>
            <a:pPr marL="0" lvl="1" algn="l">
              <a:lnSpc>
                <a:spcPts val="2340"/>
              </a:lnSpc>
              <a:spcBef>
                <a:spcPts val="0"/>
              </a:spcBef>
              <a:buClr>
                <a:srgbClr val="B6D1E1"/>
              </a:buClr>
            </a:pPr>
            <a:r>
              <a:rPr lang="en-GB" sz="1800" b="1" dirty="0">
                <a:solidFill>
                  <a:srgbClr val="382B1B"/>
                </a:solidFill>
              </a:rPr>
              <a:t>Tijdgebonden.  </a:t>
            </a:r>
            <a:r>
              <a:rPr lang="en-GB" sz="1800" dirty="0">
                <a:solidFill>
                  <a:srgbClr val="382B1B"/>
                </a:solidFill>
              </a:rPr>
              <a:t>Stel een deadline. Het helpt je te focussen en actie te ondernemen. Vraag: "Tegen wanneer?". </a:t>
            </a:r>
            <a:r>
              <a:rPr lang="en-GB" sz="1800" b="1" dirty="0">
                <a:solidFill>
                  <a:srgbClr val="382B1B"/>
                </a:solidFill>
              </a:rPr>
              <a:t>Voorbeeld</a:t>
            </a:r>
            <a:r>
              <a:rPr lang="en-GB" sz="1800" dirty="0">
                <a:solidFill>
                  <a:srgbClr val="382B1B"/>
                </a:solidFill>
              </a:rPr>
              <a:t>: "Voor het einde van volgende maand vraag ik twee pop-up markten aan."</a:t>
            </a:r>
            <a:endParaRPr lang="en-US" dirty="0">
              <a:solidFill>
                <a:srgbClr val="382B1B"/>
              </a:solidFill>
            </a:endParaRPr>
          </a:p>
          <a:p>
            <a:pPr marL="0" lvl="1" algn="l">
              <a:lnSpc>
                <a:spcPts val="2340"/>
              </a:lnSpc>
              <a:spcBef>
                <a:spcPts val="0"/>
              </a:spcBef>
              <a:buClr>
                <a:srgbClr val="B6D1E1"/>
              </a:buClr>
            </a:pPr>
            <a:endParaRPr lang="en-US" sz="1800" dirty="0">
              <a:solidFill>
                <a:srgbClr val="382B1B"/>
              </a:solidFill>
            </a:endParaRPr>
          </a:p>
        </p:txBody>
      </p:sp>
    </p:spTree>
    <p:extLst>
      <p:ext uri="{BB962C8B-B14F-4D97-AF65-F5344CB8AC3E}">
        <p14:creationId xmlns:p14="http://schemas.microsoft.com/office/powerpoint/2010/main" val="163007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en-US" dirty="0"/>
              <a:t>"TEKEN JE TOEKOMST</a:t>
            </a:r>
            <a:r>
              <a:rPr lang="bs-Latn-BA" dirty="0"/>
              <a:t>" </a:t>
            </a:r>
            <a:r>
              <a:rPr lang="en-US" dirty="0"/>
              <a:t>VISUELE BENADERING VAN DOELEN STELLEN</a:t>
            </a:r>
            <a:endParaRPr lang="en-GB" dirty="0"/>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668955" y="1743074"/>
            <a:ext cx="4362290" cy="3286125"/>
          </a:xfrm>
        </p:spPr>
        <p:txBody>
          <a:bodyPr/>
          <a:lstStyle/>
          <a:p>
            <a:pPr marL="342900" indent="-342900">
              <a:buClr>
                <a:srgbClr val="B6D1E1"/>
              </a:buClr>
              <a:buFont typeface="Arial" panose="020B0604020202020204" pitchFamily="34" charset="0"/>
              <a:buChar char="•"/>
            </a:pPr>
            <a:r>
              <a:rPr lang="en-US" b="1" dirty="0"/>
              <a:t>Doelen stellen is geen raketwetenschap</a:t>
            </a:r>
          </a:p>
          <a:p>
            <a:pPr marL="342900" indent="-342900">
              <a:buClr>
                <a:srgbClr val="B6D1E1"/>
              </a:buClr>
              <a:buFont typeface="Arial" panose="020B0604020202020204" pitchFamily="34" charset="0"/>
              <a:buChar char="•"/>
            </a:pPr>
            <a:r>
              <a:rPr lang="en-US" dirty="0"/>
              <a:t>Visual goal setter Patti Dobrowolski boeit en inspireert publiek met behulp van het hulpmiddel voor zakelijk leiderschap: Oplossingen tekenen.</a:t>
            </a:r>
          </a:p>
          <a:p>
            <a:pPr marL="342900" indent="-342900">
              <a:buClr>
                <a:srgbClr val="B6D1E1"/>
              </a:buClr>
              <a:buFont typeface="Arial" panose="020B0604020202020204" pitchFamily="34" charset="0"/>
              <a:buChar char="•"/>
            </a:pPr>
            <a:r>
              <a:rPr lang="en-US" dirty="0"/>
              <a:t>Het tekenen van je toekomst helpt je om je doelen te stellen, je de gewenste toekomst voor te stellen, positieve verandering te creëren, de cultuur te verbeteren en de teamprestaties te versnellen voor een beter resultaat.</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8B258AEF-EA9E-B867-C730-A1AC4495B5A8}"/>
              </a:ext>
            </a:extLst>
          </p:cNvPr>
          <p:cNvGrpSpPr/>
          <p:nvPr/>
        </p:nvGrpSpPr>
        <p:grpSpPr>
          <a:xfrm>
            <a:off x="5031245" y="4572000"/>
            <a:ext cx="2140909" cy="1907628"/>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3"/>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F18E00F1-3409-B94D-37D2-40B57CFF7771}"/>
              </a:ext>
            </a:extLst>
          </p:cNvPr>
          <p:cNvPicPr>
            <a:picLocks noChangeAspect="1"/>
          </p:cNvPicPr>
          <p:nvPr/>
        </p:nvPicPr>
        <p:blipFill rotWithShape="1">
          <a:blip r:embed="rId5"/>
          <a:srcRect l="1822" t="909" r="11682"/>
          <a:stretch/>
        </p:blipFill>
        <p:spPr>
          <a:xfrm>
            <a:off x="7429500" y="1914525"/>
            <a:ext cx="4762500" cy="3114674"/>
          </a:xfrm>
          <a:prstGeom prst="rect">
            <a:avLst/>
          </a:prstGeom>
        </p:spPr>
      </p:pic>
      <p:grpSp>
        <p:nvGrpSpPr>
          <p:cNvPr id="25" name="Group 24">
            <a:extLst>
              <a:ext uri="{FF2B5EF4-FFF2-40B4-BE49-F238E27FC236}">
                <a16:creationId xmlns:a16="http://schemas.microsoft.com/office/drawing/2014/main" id="{2777738B-7611-363B-D187-44F18F182938}"/>
              </a:ext>
            </a:extLst>
          </p:cNvPr>
          <p:cNvGrpSpPr/>
          <p:nvPr/>
        </p:nvGrpSpPr>
        <p:grpSpPr>
          <a:xfrm rot="584197">
            <a:off x="6150686" y="2641441"/>
            <a:ext cx="1686910" cy="1686910"/>
            <a:chOff x="4240924" y="3373820"/>
            <a:chExt cx="1686910" cy="1686910"/>
          </a:xfrm>
        </p:grpSpPr>
        <p:sp>
          <p:nvSpPr>
            <p:cNvPr id="26" name="Oval 25">
              <a:extLst>
                <a:ext uri="{FF2B5EF4-FFF2-40B4-BE49-F238E27FC236}">
                  <a16:creationId xmlns:a16="http://schemas.microsoft.com/office/drawing/2014/main" id="{93654DF0-B5EB-1357-E440-55F01115E5EF}"/>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D521593-DA0D-41A3-C33D-36F5854DBFA0}"/>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Klik om </a:t>
              </a:r>
              <a:r>
                <a:rPr lang="en-GB" sz="2800" b="0" i="0" u="none" strike="noStrike" dirty="0">
                  <a:solidFill>
                    <a:schemeClr val="bg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te bekijken</a:t>
              </a:r>
              <a:endParaRPr lang="en-GB" sz="28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11473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6378049" cy="1126708"/>
          </a:xfrm>
        </p:spPr>
        <p:txBody>
          <a:bodyPr/>
          <a:lstStyle/>
          <a:p>
            <a:r>
              <a:rPr lang="en-US" dirty="0"/>
              <a:t>OEFENING</a:t>
            </a:r>
            <a:r>
              <a:rPr lang="bs-Latn-BA" dirty="0"/>
              <a:t>: </a:t>
            </a:r>
            <a:r>
              <a:rPr lang="en-US" dirty="0"/>
              <a:t>KIJK NAAR VISUEEL DOELEN STELLEN "TEKEN JE TOEKOMST"</a:t>
            </a:r>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738348" y="2200275"/>
            <a:ext cx="4590890" cy="1628775"/>
          </a:xfrm>
        </p:spPr>
        <p:txBody>
          <a:bodyPr/>
          <a:lstStyle/>
          <a:p>
            <a:pPr>
              <a:buClr>
                <a:srgbClr val="B6D1E1"/>
              </a:buClr>
            </a:pPr>
            <a:r>
              <a:rPr lang="en-US" dirty="0"/>
              <a:t>In deze TEDx talk tekent Patti een visuele voorstelling van de toekomst en de gewenste realiteit van Joe, een aspirant-ondernemer</a:t>
            </a:r>
          </a:p>
        </p:txBody>
      </p:sp>
      <p:grpSp>
        <p:nvGrpSpPr>
          <p:cNvPr id="2" name="Group 1">
            <a:extLst>
              <a:ext uri="{FF2B5EF4-FFF2-40B4-BE49-F238E27FC236}">
                <a16:creationId xmlns:a16="http://schemas.microsoft.com/office/drawing/2014/main" id="{8B258AEF-EA9E-B867-C730-A1AC4495B5A8}"/>
              </a:ext>
            </a:extLst>
          </p:cNvPr>
          <p:cNvGrpSpPr/>
          <p:nvPr/>
        </p:nvGrpSpPr>
        <p:grpSpPr>
          <a:xfrm>
            <a:off x="4389582" y="4371975"/>
            <a:ext cx="2639697" cy="2286000"/>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3"/>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4"/>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9C81A8C-74AF-0A2A-6B48-54BE18CDFD98}"/>
              </a:ext>
            </a:extLst>
          </p:cNvPr>
          <p:cNvSpPr/>
          <p:nvPr/>
        </p:nvSpPr>
        <p:spPr>
          <a:xfrm>
            <a:off x="700087" y="4652109"/>
            <a:ext cx="3071814" cy="86286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322B7D4-2ED9-9575-B58C-79BC4CF85B58}"/>
              </a:ext>
            </a:extLst>
          </p:cNvPr>
          <p:cNvGrpSpPr/>
          <p:nvPr/>
        </p:nvGrpSpPr>
        <p:grpSpPr>
          <a:xfrm>
            <a:off x="920794" y="4240493"/>
            <a:ext cx="2788753" cy="578690"/>
            <a:chOff x="2045517" y="6166884"/>
            <a:chExt cx="2788753" cy="578690"/>
          </a:xfrm>
        </p:grpSpPr>
        <p:sp>
          <p:nvSpPr>
            <p:cNvPr id="15" name="Rectangle 14">
              <a:extLst>
                <a:ext uri="{FF2B5EF4-FFF2-40B4-BE49-F238E27FC236}">
                  <a16:creationId xmlns:a16="http://schemas.microsoft.com/office/drawing/2014/main" id="{33A8C295-9DB5-4690-E41C-BE4DD74FB13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318BD1-C43C-20D2-BBE8-24BC07C6D2EF}"/>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BBF7F6-472E-5B38-E7C1-FF771409AA3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Graphic 17" descr="Clipboard Partially Ticked outline">
              <a:extLst>
                <a:ext uri="{FF2B5EF4-FFF2-40B4-BE49-F238E27FC236}">
                  <a16:creationId xmlns:a16="http://schemas.microsoft.com/office/drawing/2014/main" id="{7C37BF3F-569B-8EDB-BA4E-BA6BB635A5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2084" y="6198780"/>
              <a:ext cx="520997" cy="520997"/>
            </a:xfrm>
            <a:prstGeom prst="rect">
              <a:avLst/>
            </a:prstGeom>
          </p:spPr>
        </p:pic>
      </p:grpSp>
      <p:sp>
        <p:nvSpPr>
          <p:cNvPr id="19" name="Text Placeholder 2">
            <a:extLst>
              <a:ext uri="{FF2B5EF4-FFF2-40B4-BE49-F238E27FC236}">
                <a16:creationId xmlns:a16="http://schemas.microsoft.com/office/drawing/2014/main" id="{CD1749C0-6FF5-CCF9-6C0A-14B75C702D32}"/>
              </a:ext>
            </a:extLst>
          </p:cNvPr>
          <p:cNvSpPr txBox="1">
            <a:spLocks/>
          </p:cNvSpPr>
          <p:nvPr/>
        </p:nvSpPr>
        <p:spPr>
          <a:xfrm>
            <a:off x="957263" y="4950960"/>
            <a:ext cx="415153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IE" b="1" dirty="0"/>
              <a:t>Teken je toekomst</a:t>
            </a:r>
            <a:endParaRPr lang="en-US" b="1" dirty="0"/>
          </a:p>
        </p:txBody>
      </p:sp>
      <p:pic>
        <p:nvPicPr>
          <p:cNvPr id="20" name="zESeeaFDVSw">
            <a:hlinkClick r:id="" action="ppaction://media"/>
            <a:extLst>
              <a:ext uri="{FF2B5EF4-FFF2-40B4-BE49-F238E27FC236}">
                <a16:creationId xmlns:a16="http://schemas.microsoft.com/office/drawing/2014/main" id="{4395585E-3354-60DC-AEC6-CA00429C44F5}"/>
              </a:ext>
            </a:extLst>
          </p:cNvPr>
          <p:cNvPicPr>
            <a:picLocks noRot="1" noChangeAspect="1"/>
          </p:cNvPicPr>
          <p:nvPr>
            <a:videoFile r:link="rId1"/>
          </p:nvPr>
        </p:nvPicPr>
        <p:blipFill rotWithShape="1">
          <a:blip r:embed="rId8"/>
          <a:srcRect l="1164" t="9073" r="6445" b="9223"/>
          <a:stretch/>
        </p:blipFill>
        <p:spPr>
          <a:xfrm>
            <a:off x="7543800" y="1889101"/>
            <a:ext cx="4648200" cy="3082949"/>
          </a:xfrm>
          <a:prstGeom prst="rect">
            <a:avLst/>
          </a:prstGeom>
          <a:ln w="88900" cap="sq" cmpd="thickThin">
            <a:solidFill>
              <a:srgbClr val="000000"/>
            </a:solidFill>
            <a:prstDash val="solid"/>
            <a:miter lim="800000"/>
          </a:ln>
          <a:effectLst>
            <a:innerShdw blurRad="76200">
              <a:srgbClr val="000000"/>
            </a:innerShdw>
          </a:effectLst>
        </p:spPr>
      </p:pic>
      <p:grpSp>
        <p:nvGrpSpPr>
          <p:cNvPr id="28" name="Group 27">
            <a:extLst>
              <a:ext uri="{FF2B5EF4-FFF2-40B4-BE49-F238E27FC236}">
                <a16:creationId xmlns:a16="http://schemas.microsoft.com/office/drawing/2014/main" id="{2941B0BD-D23F-FF67-786A-B95E5FC9DE79}"/>
              </a:ext>
            </a:extLst>
          </p:cNvPr>
          <p:cNvGrpSpPr/>
          <p:nvPr/>
        </p:nvGrpSpPr>
        <p:grpSpPr>
          <a:xfrm rot="584197">
            <a:off x="6422147" y="2041367"/>
            <a:ext cx="1686910" cy="1686910"/>
            <a:chOff x="4240924" y="3373820"/>
            <a:chExt cx="1686910" cy="1686910"/>
          </a:xfrm>
        </p:grpSpPr>
        <p:sp>
          <p:nvSpPr>
            <p:cNvPr id="29" name="Oval 28">
              <a:extLst>
                <a:ext uri="{FF2B5EF4-FFF2-40B4-BE49-F238E27FC236}">
                  <a16:creationId xmlns:a16="http://schemas.microsoft.com/office/drawing/2014/main" id="{A735C274-5FAF-F762-BE28-717C67C46E5C}"/>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C1F55DE-961E-2F1B-B593-E2854EB5C61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Klik om </a:t>
              </a:r>
              <a:r>
                <a:rPr lang="en-GB" sz="3000" b="0" i="0" u="none" strike="noStrike" dirty="0">
                  <a:solidFill>
                    <a:schemeClr val="bg1"/>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te bekijken</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94364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fill="hold" display="0">
                  <p:stCondLst>
                    <p:cond delay="indefinite"/>
                  </p:stCondLst>
                </p:cTn>
                <p:tgtEl>
                  <p:spTgt spid="2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bs-Latn-BA" dirty="0"/>
              <a:t>ONDERNEMEN IS GEEN BAAN - HET IS EEN LEVENSSTIJL</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bs-Latn-BA" dirty="0"/>
              <a:t>"SJABLOON </a:t>
            </a:r>
            <a:r>
              <a:rPr lang="en-IE" dirty="0"/>
              <a:t>"TEKEN JE TOEKOMST</a:t>
            </a:r>
            <a:endParaRPr lang="en-IE" dirty="0">
              <a:solidFill>
                <a:schemeClr val="bg2"/>
              </a:solidFill>
            </a:endParaRPr>
          </a:p>
        </p:txBody>
      </p:sp>
      <p:pic>
        <p:nvPicPr>
          <p:cNvPr id="2" name="Picture 1">
            <a:extLst>
              <a:ext uri="{FF2B5EF4-FFF2-40B4-BE49-F238E27FC236}">
                <a16:creationId xmlns:a16="http://schemas.microsoft.com/office/drawing/2014/main" id="{BB3F51C9-2BE5-47A9-CC46-4A2FF4B3600E}"/>
              </a:ext>
            </a:extLst>
          </p:cNvPr>
          <p:cNvPicPr>
            <a:picLocks noChangeAspect="1"/>
          </p:cNvPicPr>
          <p:nvPr/>
        </p:nvPicPr>
        <p:blipFill>
          <a:blip r:embed="rId2"/>
          <a:stretch>
            <a:fillRect/>
          </a:stretch>
        </p:blipFill>
        <p:spPr>
          <a:xfrm>
            <a:off x="663576" y="1305344"/>
            <a:ext cx="7694612" cy="5293893"/>
          </a:xfrm>
          <a:prstGeom prst="rect">
            <a:avLst/>
          </a:prstGeom>
        </p:spPr>
      </p:pic>
      <p:sp>
        <p:nvSpPr>
          <p:cNvPr id="3" name="TextBox 2">
            <a:extLst>
              <a:ext uri="{FF2B5EF4-FFF2-40B4-BE49-F238E27FC236}">
                <a16:creationId xmlns:a16="http://schemas.microsoft.com/office/drawing/2014/main" id="{01F5533C-EDF3-6E9E-CFFE-87BCB71D2641}"/>
              </a:ext>
            </a:extLst>
          </p:cNvPr>
          <p:cNvSpPr txBox="1"/>
          <p:nvPr/>
        </p:nvSpPr>
        <p:spPr>
          <a:xfrm>
            <a:off x="8669287" y="5557838"/>
            <a:ext cx="2560689" cy="646331"/>
          </a:xfrm>
          <a:prstGeom prst="rect">
            <a:avLst/>
          </a:prstGeom>
          <a:noFill/>
        </p:spPr>
        <p:txBody>
          <a:bodyPr wrap="square" rtlCol="0">
            <a:spAutoFit/>
          </a:bodyPr>
          <a:lstStyle/>
          <a:p>
            <a:r>
              <a:rPr lang="en-IE" sz="1200" b="1" dirty="0">
                <a:solidFill>
                  <a:srgbClr val="382B1B"/>
                </a:solidFill>
              </a:rPr>
              <a:t>Bron: https://upyourcreativegenius.com/keynote-speaker/draw-your-future/</a:t>
            </a:r>
          </a:p>
        </p:txBody>
      </p:sp>
    </p:spTree>
    <p:extLst>
      <p:ext uri="{BB962C8B-B14F-4D97-AF65-F5344CB8AC3E}">
        <p14:creationId xmlns:p14="http://schemas.microsoft.com/office/powerpoint/2010/main" val="320282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3600" dirty="0"/>
              <a:t>HOE JE "JE TOEKOMST TEKENT"</a:t>
            </a:r>
            <a:endParaRPr lang="en-IE" sz="3600" dirty="0">
              <a:solidFill>
                <a:schemeClr val="bg2"/>
              </a:solidFill>
            </a:endParaRPr>
          </a:p>
        </p:txBody>
      </p:sp>
      <p:sp>
        <p:nvSpPr>
          <p:cNvPr id="5" name="Text Placeholder 7">
            <a:extLst>
              <a:ext uri="{FF2B5EF4-FFF2-40B4-BE49-F238E27FC236}">
                <a16:creationId xmlns:a16="http://schemas.microsoft.com/office/drawing/2014/main" id="{5D394A3B-AA81-7B83-371C-C53D2673E199}"/>
              </a:ext>
            </a:extLst>
          </p:cNvPr>
          <p:cNvSpPr>
            <a:spLocks noGrp="1"/>
          </p:cNvSpPr>
          <p:nvPr>
            <p:ph type="body" sz="quarter" idx="14"/>
          </p:nvPr>
        </p:nvSpPr>
        <p:spPr>
          <a:xfrm>
            <a:off x="638335" y="3000375"/>
            <a:ext cx="8877141" cy="3314699"/>
          </a:xfrm>
        </p:spPr>
        <p:txBody>
          <a:bodyPr/>
          <a:lstStyle/>
          <a:p>
            <a:pPr marL="457200" indent="-457200">
              <a:buClr>
                <a:srgbClr val="B6D1E1"/>
              </a:buClr>
              <a:buFont typeface="+mj-lt"/>
              <a:buAutoNum type="arabicPeriod"/>
            </a:pPr>
            <a:r>
              <a:rPr lang="en-US" dirty="0"/>
              <a:t>Begin aan de linkerkant en schrijf 1-2 woorden over waar je nu bent. Teken na elk woord een klein plaatje om het visueel weer te geven. Het hoeft geen exact beeld te zijn, het kan een vraagteken of uitroepteken zijn rond een gebied van spanning, verwarring, enz. </a:t>
            </a:r>
          </a:p>
          <a:p>
            <a:pPr marL="457200" indent="-457200">
              <a:buClr>
                <a:srgbClr val="B6D1E1"/>
              </a:buClr>
              <a:buFont typeface="+mj-lt"/>
              <a:buAutoNum type="arabicPeriod"/>
            </a:pPr>
            <a:r>
              <a:rPr lang="en-US" dirty="0"/>
              <a:t>Doe hetzelfde voor de andere kant en teken hoe je wilt dat je toekomst eruit ziet. Tussen de twee kanten staan drie pijlen. </a:t>
            </a:r>
          </a:p>
          <a:p>
            <a:pPr marL="457200" indent="-457200">
              <a:buClr>
                <a:srgbClr val="B6D1E1"/>
              </a:buClr>
              <a:buFont typeface="+mj-lt"/>
              <a:buAutoNum type="arabicPeriod"/>
            </a:pPr>
            <a:r>
              <a:rPr lang="en-US" dirty="0"/>
              <a:t>Nadat je zoveel mogelijk woorden en beelden hebt opgeschreven, gebruik je de pijlen om drie "actiestappen" op te schrijven die kunnen helpen om die verbeelde toekomst werkelijkheid te laten worden.</a:t>
            </a:r>
          </a:p>
          <a:p>
            <a:pPr>
              <a:buClr>
                <a:srgbClr val="B6D1E1"/>
              </a:buClr>
            </a:pPr>
            <a:endParaRPr lang="en-US" dirty="0"/>
          </a:p>
          <a:p>
            <a:pPr>
              <a:buClr>
                <a:srgbClr val="B6D1E1"/>
              </a:buClr>
            </a:pPr>
            <a:endParaRPr lang="en-US" dirty="0"/>
          </a:p>
        </p:txBody>
      </p:sp>
      <p:sp>
        <p:nvSpPr>
          <p:cNvPr id="12" name="Rectangle 11">
            <a:extLst>
              <a:ext uri="{FF2B5EF4-FFF2-40B4-BE49-F238E27FC236}">
                <a16:creationId xmlns:a16="http://schemas.microsoft.com/office/drawing/2014/main" id="{F91CFE64-B083-CDD1-546A-A027B5E0DB75}"/>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AA8C47E-19D9-7809-0637-C4B592B78AF0}"/>
              </a:ext>
            </a:extLst>
          </p:cNvPr>
          <p:cNvGrpSpPr/>
          <p:nvPr/>
        </p:nvGrpSpPr>
        <p:grpSpPr>
          <a:xfrm>
            <a:off x="9121819" y="1354417"/>
            <a:ext cx="2788753" cy="578690"/>
            <a:chOff x="2045517" y="6166884"/>
            <a:chExt cx="2788753" cy="578690"/>
          </a:xfrm>
        </p:grpSpPr>
        <p:sp>
          <p:nvSpPr>
            <p:cNvPr id="14" name="Rectangle 13">
              <a:extLst>
                <a:ext uri="{FF2B5EF4-FFF2-40B4-BE49-F238E27FC236}">
                  <a16:creationId xmlns:a16="http://schemas.microsoft.com/office/drawing/2014/main" id="{A66C610B-EF74-63D3-9039-06D20E70FD5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E71358-950A-10EE-1B4C-1AF6F6A6885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DB0591-15E3-678A-5392-BEF338489B6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Graphic 16" descr="Clipboard Partially Ticked outline">
              <a:extLst>
                <a:ext uri="{FF2B5EF4-FFF2-40B4-BE49-F238E27FC236}">
                  <a16:creationId xmlns:a16="http://schemas.microsoft.com/office/drawing/2014/main" id="{8FB352DC-E255-5BC3-86C1-325EB669A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8" name="Text Placeholder 2">
            <a:extLst>
              <a:ext uri="{FF2B5EF4-FFF2-40B4-BE49-F238E27FC236}">
                <a16:creationId xmlns:a16="http://schemas.microsoft.com/office/drawing/2014/main" id="{9B7FD60E-AA6F-0905-14C1-78C28C3FD75D}"/>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Hoe je toekomst tekenen</a:t>
            </a:r>
            <a:endParaRPr lang="en-US" b="1"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938678" cy="33289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Deze activiteit helpt je om je toekomst in kaart te brengen. Neem een grote lege pagina</a:t>
            </a:r>
            <a:endParaRPr lang="en-US" dirty="0"/>
          </a:p>
        </p:txBody>
      </p:sp>
    </p:spTree>
    <p:extLst>
      <p:ext uri="{BB962C8B-B14F-4D97-AF65-F5344CB8AC3E}">
        <p14:creationId xmlns:p14="http://schemas.microsoft.com/office/powerpoint/2010/main" val="1104193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06</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bs-Latn-BA" dirty="0"/>
              <a:t>LEREN LEVEN MET MISLUKKINGEN</a:t>
            </a:r>
            <a:endParaRPr lang="en-GB" dirty="0"/>
          </a:p>
        </p:txBody>
      </p:sp>
    </p:spTree>
    <p:extLst>
      <p:ext uri="{BB962C8B-B14F-4D97-AF65-F5344CB8AC3E}">
        <p14:creationId xmlns:p14="http://schemas.microsoft.com/office/powerpoint/2010/main" val="3345006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LEREN LEVEN MET MISLUKKINGEN</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631534"/>
            <a:ext cx="5176873" cy="4186238"/>
          </a:xfrm>
        </p:spPr>
        <p:txBody>
          <a:bodyPr/>
          <a:lstStyle/>
          <a:p>
            <a:pPr>
              <a:buClr>
                <a:srgbClr val="B6D1E1"/>
              </a:buClr>
            </a:pPr>
            <a:r>
              <a:rPr lang="en-GB" dirty="0"/>
              <a:t>Falen doet pijn; dat valt niet te ontkennen.</a:t>
            </a:r>
          </a:p>
          <a:p>
            <a:pPr>
              <a:buClr>
                <a:srgbClr val="B6D1E1"/>
              </a:buClr>
            </a:pPr>
            <a:endParaRPr lang="en-GB" dirty="0"/>
          </a:p>
          <a:p>
            <a:pPr>
              <a:buClr>
                <a:srgbClr val="B6D1E1"/>
              </a:buClr>
            </a:pPr>
            <a:r>
              <a:rPr lang="en-GB" dirty="0"/>
              <a:t> Of het nu een slechte marktdag is, een gerecht dat niet verkocht of een kans die niet werkte, het is makkelijk om je ontmoedigd te voelen.</a:t>
            </a:r>
          </a:p>
          <a:p>
            <a:pPr>
              <a:buClr>
                <a:srgbClr val="B6D1E1"/>
              </a:buClr>
            </a:pPr>
            <a:endParaRPr lang="en-GB" dirty="0"/>
          </a:p>
          <a:p>
            <a:pPr>
              <a:buClr>
                <a:srgbClr val="B6D1E1"/>
              </a:buClr>
            </a:pPr>
            <a:r>
              <a:rPr lang="en-GB" dirty="0"/>
              <a:t>Maar falen betekent niet het einde. Het betekent dat je het geprobeerd hebt. En elke keer dat je het probeert, leer je wat je hierna moet doen.</a:t>
            </a:r>
          </a:p>
          <a:p>
            <a:pPr>
              <a:buClr>
                <a:srgbClr val="B6D1E1"/>
              </a:buClr>
            </a:pPr>
            <a:endParaRPr lang="en-GB" dirty="0"/>
          </a:p>
          <a:p>
            <a:pPr>
              <a:buClr>
                <a:srgbClr val="B6D1E1"/>
              </a:buClr>
            </a:pPr>
            <a:r>
              <a:rPr lang="en-GB" dirty="0"/>
              <a:t>Het gaat erom hoe je reageert. Hoe beter je falen onder ogen kunt zien, hoe sneller je herstelt en hoe sterker je volgende stap kan zijn.</a:t>
            </a:r>
            <a:endParaRPr lang="en-US" dirty="0"/>
          </a:p>
        </p:txBody>
      </p:sp>
      <p:sp>
        <p:nvSpPr>
          <p:cNvPr id="4" name="Text Placeholder 2">
            <a:extLst>
              <a:ext uri="{FF2B5EF4-FFF2-40B4-BE49-F238E27FC236}">
                <a16:creationId xmlns:a16="http://schemas.microsoft.com/office/drawing/2014/main" id="{A822BF57-3484-E9CB-872A-8520CA95737C}"/>
              </a:ext>
            </a:extLst>
          </p:cNvPr>
          <p:cNvSpPr txBox="1">
            <a:spLocks/>
          </p:cNvSpPr>
          <p:nvPr/>
        </p:nvSpPr>
        <p:spPr>
          <a:xfrm>
            <a:off x="7272336" y="2143125"/>
            <a:ext cx="3571876"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en-IE" sz="3600" b="1" i="1" dirty="0">
                <a:solidFill>
                  <a:srgbClr val="B6D1E1"/>
                </a:solidFill>
              </a:rPr>
              <a:t> </a:t>
            </a:r>
          </a:p>
          <a:p>
            <a:pPr lvl="1" indent="-457200" algn="l">
              <a:lnSpc>
                <a:spcPts val="2840"/>
              </a:lnSpc>
              <a:spcBef>
                <a:spcPts val="200"/>
              </a:spcBef>
              <a:buClr>
                <a:srgbClr val="B6D1E1"/>
              </a:buClr>
              <a:buFont typeface="+mj-lt"/>
              <a:buAutoNum type="arabicPeriod"/>
            </a:pPr>
            <a:endParaRPr lang="en-IE" dirty="0">
              <a:solidFill>
                <a:srgbClr val="382B1B"/>
              </a:solidFill>
            </a:endParaRPr>
          </a:p>
        </p:txBody>
      </p:sp>
      <p:cxnSp>
        <p:nvCxnSpPr>
          <p:cNvPr id="5" name="Straight Connector 4">
            <a:extLst>
              <a:ext uri="{FF2B5EF4-FFF2-40B4-BE49-F238E27FC236}">
                <a16:creationId xmlns:a16="http://schemas.microsoft.com/office/drawing/2014/main" id="{68EC2CF4-1064-E0A1-2F6B-2F8A4EE57AD6}"/>
              </a:ext>
            </a:extLst>
          </p:cNvPr>
          <p:cNvCxnSpPr>
            <a:cxnSpLocks/>
          </p:cNvCxnSpPr>
          <p:nvPr/>
        </p:nvCxnSpPr>
        <p:spPr>
          <a:xfrm flipV="1">
            <a:off x="6152494" y="1800225"/>
            <a:ext cx="0" cy="315753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50FEAC-7BF9-6FA5-5B4B-9392DB6C4E3B}"/>
              </a:ext>
            </a:extLst>
          </p:cNvPr>
          <p:cNvSpPr txBox="1"/>
          <p:nvPr/>
        </p:nvSpPr>
        <p:spPr>
          <a:xfrm>
            <a:off x="7272336" y="2247325"/>
            <a:ext cx="4181314" cy="2554545"/>
          </a:xfrm>
          <a:prstGeom prst="rect">
            <a:avLst/>
          </a:prstGeom>
          <a:noFill/>
        </p:spPr>
        <p:txBody>
          <a:bodyPr wrap="square">
            <a:spAutoFit/>
          </a:bodyPr>
          <a:lstStyle/>
          <a:p>
            <a:r>
              <a:rPr lang="en-GB" sz="3200" b="1" i="1" dirty="0">
                <a:solidFill>
                  <a:srgbClr val="84BFA4"/>
                </a:solidFill>
              </a:rPr>
              <a:t>In dit gedeelte verkennen we 7 praktische manieren om mislukkingen onder ogen te zien en door te gaan, zonder de moed te verliezen.</a:t>
            </a:r>
            <a:endParaRPr lang="en-IE" sz="3200" b="1" i="1" dirty="0">
              <a:solidFill>
                <a:srgbClr val="84BFA4"/>
              </a:solidFill>
            </a:endParaRPr>
          </a:p>
        </p:txBody>
      </p:sp>
    </p:spTree>
    <p:extLst>
      <p:ext uri="{BB962C8B-B14F-4D97-AF65-F5344CB8AC3E}">
        <p14:creationId xmlns:p14="http://schemas.microsoft.com/office/powerpoint/2010/main" val="558860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01.  OMARM JE EMOTIES</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14890" y="1335881"/>
            <a:ext cx="10747290" cy="4186238"/>
          </a:xfrm>
        </p:spPr>
        <p:txBody>
          <a:bodyPr/>
          <a:lstStyle/>
          <a:p>
            <a:pPr>
              <a:buClr>
                <a:srgbClr val="B6D1E1"/>
              </a:buClr>
            </a:pPr>
            <a:r>
              <a:rPr lang="en-GB" dirty="0"/>
              <a:t>Stop het niet in een fles. Als er iets misgaat, is het oké om je verdrietig, boos of teleurgesteld te voelen. </a:t>
            </a:r>
          </a:p>
          <a:p>
            <a:pPr>
              <a:buClr>
                <a:srgbClr val="B6D1E1"/>
              </a:buClr>
            </a:pPr>
            <a:r>
              <a:rPr lang="en-GB" dirty="0"/>
              <a:t>Onderzoek toont aan dat het benoemen en voelen van je emoties je sneller vooruit kan helpen dan te doen alsof alles in orde is. Laat jezelf voelen.  Het is oké om te zeggen:</a:t>
            </a:r>
          </a:p>
          <a:p>
            <a:pPr marL="342900" indent="-342900">
              <a:buClr>
                <a:srgbClr val="B6D1E1"/>
              </a:buClr>
              <a:buFont typeface="Arial" panose="020B0604020202020204" pitchFamily="34" charset="0"/>
              <a:buChar char="•"/>
            </a:pPr>
            <a:r>
              <a:rPr lang="en-GB" i="1" dirty="0"/>
              <a:t>"Dit voelt oneerlijk."</a:t>
            </a:r>
          </a:p>
          <a:p>
            <a:pPr marL="342900" indent="-342900">
              <a:buClr>
                <a:srgbClr val="B6D1E1"/>
              </a:buClr>
              <a:buFont typeface="Arial" panose="020B0604020202020204" pitchFamily="34" charset="0"/>
              <a:buChar char="•"/>
            </a:pPr>
            <a:r>
              <a:rPr lang="en-GB" i="1" dirty="0"/>
              <a:t>"Ik heb zo hard gewerkt en het is niet gelukt."</a:t>
            </a:r>
          </a:p>
          <a:p>
            <a:pPr marL="342900" indent="-342900">
              <a:buClr>
                <a:srgbClr val="B6D1E1"/>
              </a:buClr>
              <a:buFont typeface="Arial" panose="020B0604020202020204" pitchFamily="34" charset="0"/>
              <a:buChar char="•"/>
            </a:pPr>
            <a:r>
              <a:rPr lang="en-GB" i="1" dirty="0"/>
              <a:t>"Ik schaam me dat het niet verkocht is."</a:t>
            </a:r>
          </a:p>
          <a:p>
            <a:pPr>
              <a:buClr>
                <a:srgbClr val="B6D1E1"/>
              </a:buClr>
            </a:pPr>
            <a:endParaRPr lang="en-GB" dirty="0"/>
          </a:p>
          <a:p>
            <a:pPr>
              <a:buClr>
                <a:srgbClr val="B6D1E1"/>
              </a:buClr>
            </a:pPr>
            <a:r>
              <a:rPr lang="en-GB" dirty="0"/>
              <a:t>Als je het eenmaal hebt gevoeld, probeer dan te reflecteren:</a:t>
            </a:r>
          </a:p>
          <a:p>
            <a:pPr marL="342900" indent="-342900">
              <a:buClr>
                <a:srgbClr val="B6D1E1"/>
              </a:buClr>
              <a:buFont typeface="Arial" panose="020B0604020202020204" pitchFamily="34" charset="0"/>
              <a:buChar char="•"/>
            </a:pPr>
            <a:r>
              <a:rPr lang="en-GB" dirty="0"/>
              <a:t>Wat had ik in de hand?</a:t>
            </a:r>
          </a:p>
          <a:p>
            <a:pPr marL="342900" indent="-342900">
              <a:buClr>
                <a:srgbClr val="B6D1E1"/>
              </a:buClr>
              <a:buFont typeface="Arial" panose="020B0604020202020204" pitchFamily="34" charset="0"/>
              <a:buChar char="•"/>
            </a:pPr>
            <a:r>
              <a:rPr lang="en-GB" dirty="0"/>
              <a:t>Wat zal ik de volgende keer proberen?</a:t>
            </a:r>
          </a:p>
          <a:p>
            <a:pPr marL="342900" indent="-342900">
              <a:buClr>
                <a:srgbClr val="B6D1E1"/>
              </a:buClr>
              <a:buFont typeface="Arial" panose="020B0604020202020204" pitchFamily="34" charset="0"/>
              <a:buChar char="•"/>
            </a:pPr>
            <a:r>
              <a:rPr lang="en-GB" dirty="0"/>
              <a:t>Wat kan ik mezelf vergeven?                                                                                                  </a:t>
            </a:r>
          </a:p>
          <a:p>
            <a:pPr>
              <a:buClr>
                <a:srgbClr val="B6D1E1"/>
              </a:buClr>
            </a:pPr>
            <a:endParaRPr lang="en-GB" dirty="0"/>
          </a:p>
          <a:p>
            <a:pPr>
              <a:buClr>
                <a:srgbClr val="B6D1E1"/>
              </a:buClr>
            </a:pPr>
            <a:r>
              <a:rPr lang="en-GB" dirty="0"/>
              <a:t>Misschien wil je zelfs een kleine notitie schrijven:</a:t>
            </a:r>
          </a:p>
          <a:p>
            <a:pPr>
              <a:buClr>
                <a:srgbClr val="B6D1E1"/>
              </a:buClr>
            </a:pPr>
            <a:r>
              <a:rPr lang="en-GB" dirty="0"/>
              <a:t>"Dit is er gebeurd."</a:t>
            </a:r>
          </a:p>
          <a:p>
            <a:pPr>
              <a:buClr>
                <a:srgbClr val="B6D1E1"/>
              </a:buClr>
            </a:pPr>
            <a:r>
              <a:rPr lang="en-GB" dirty="0"/>
              <a:t>"Dit is wat ik heb geleerd."</a:t>
            </a:r>
          </a:p>
          <a:p>
            <a:pPr>
              <a:buClr>
                <a:srgbClr val="B6D1E1"/>
              </a:buClr>
            </a:pPr>
            <a:r>
              <a:rPr lang="en-GB" dirty="0"/>
              <a:t>"Dit is hoe ik verder ga."</a:t>
            </a:r>
            <a:endParaRPr lang="en-US" dirty="0"/>
          </a:p>
        </p:txBody>
      </p:sp>
      <p:sp>
        <p:nvSpPr>
          <p:cNvPr id="4" name="Rectangle 3">
            <a:extLst>
              <a:ext uri="{FF2B5EF4-FFF2-40B4-BE49-F238E27FC236}">
                <a16:creationId xmlns:a16="http://schemas.microsoft.com/office/drawing/2014/main" id="{E43F5FA0-1AB5-EEA0-6E2E-92A049F0F16C}"/>
              </a:ext>
            </a:extLst>
          </p:cNvPr>
          <p:cNvSpPr/>
          <p:nvPr/>
        </p:nvSpPr>
        <p:spPr>
          <a:xfrm>
            <a:off x="6365659" y="5596990"/>
            <a:ext cx="4702629"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C488522-BADA-A552-2B88-F433817614BF}"/>
              </a:ext>
            </a:extLst>
          </p:cNvPr>
          <p:cNvGrpSpPr/>
          <p:nvPr/>
        </p:nvGrpSpPr>
        <p:grpSpPr>
          <a:xfrm>
            <a:off x="1772045" y="4508404"/>
            <a:ext cx="9886556" cy="1064604"/>
            <a:chOff x="2052084" y="6198780"/>
            <a:chExt cx="8919235" cy="985529"/>
          </a:xfrm>
        </p:grpSpPr>
        <p:sp>
          <p:nvSpPr>
            <p:cNvPr id="10" name="Rectangle 9">
              <a:extLst>
                <a:ext uri="{FF2B5EF4-FFF2-40B4-BE49-F238E27FC236}">
                  <a16:creationId xmlns:a16="http://schemas.microsoft.com/office/drawing/2014/main" id="{B49A2287-13E6-30E4-3878-CABC40EE60BF}"/>
                </a:ext>
              </a:extLst>
            </p:cNvPr>
            <p:cNvSpPr/>
            <p:nvPr/>
          </p:nvSpPr>
          <p:spPr>
            <a:xfrm>
              <a:off x="8738481" y="6605619"/>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5FE716-ADA0-9549-EA24-5E817E2FB651}"/>
                </a:ext>
              </a:extLst>
            </p:cNvPr>
            <p:cNvSpPr/>
            <p:nvPr/>
          </p:nvSpPr>
          <p:spPr>
            <a:xfrm>
              <a:off x="8182566" y="6605619"/>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5E6EA5-848F-C750-6BDC-766A5E59E1EB}"/>
                </a:ext>
              </a:extLst>
            </p:cNvPr>
            <p:cNvSpPr/>
            <p:nvPr/>
          </p:nvSpPr>
          <p:spPr>
            <a:xfrm>
              <a:off x="8879321" y="6782830"/>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Lees</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Graphic 13" descr="Clipboard Partially Ticked outline">
              <a:extLst>
                <a:ext uri="{FF2B5EF4-FFF2-40B4-BE49-F238E27FC236}">
                  <a16:creationId xmlns:a16="http://schemas.microsoft.com/office/drawing/2014/main" id="{B87C12FE-B1AF-CE0C-B17A-30C1A44248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3" name="Rectangle 2">
            <a:extLst>
              <a:ext uri="{FF2B5EF4-FFF2-40B4-BE49-F238E27FC236}">
                <a16:creationId xmlns:a16="http://schemas.microsoft.com/office/drawing/2014/main" id="{86CC474F-6FC2-A20D-9671-86CCC59FAC13}"/>
              </a:ext>
            </a:extLst>
          </p:cNvPr>
          <p:cNvSpPr/>
          <p:nvPr/>
        </p:nvSpPr>
        <p:spPr>
          <a:xfrm>
            <a:off x="6447668" y="5647879"/>
            <a:ext cx="4294527" cy="646331"/>
          </a:xfrm>
          <a:prstGeom prst="rect">
            <a:avLst/>
          </a:prstGeom>
          <a:ln>
            <a:noFill/>
          </a:ln>
        </p:spPr>
        <p:txBody>
          <a:bodyPr wrap="square">
            <a:spAutoFit/>
          </a:bodyPr>
          <a:lstStyle/>
          <a:p>
            <a:r>
              <a:rPr lang="en-GB" b="1" dirty="0">
                <a:solidFill>
                  <a:srgbClr val="382B1B"/>
                </a:solidFill>
                <a:latin typeface="Calibri" panose="020F0502020204030204" pitchFamily="34" charset="0"/>
                <a:cs typeface="Calibri" panose="020F0502020204030204" pitchFamily="34" charset="0"/>
                <a:hlinkClick r:id="rId4"/>
              </a:rPr>
              <a:t> https://www.verywellmind.com/healthy-ways-to-cope-with-failure-4163968 </a:t>
            </a:r>
          </a:p>
        </p:txBody>
      </p:sp>
    </p:spTree>
    <p:extLst>
      <p:ext uri="{BB962C8B-B14F-4D97-AF65-F5344CB8AC3E}">
        <p14:creationId xmlns:p14="http://schemas.microsoft.com/office/powerpoint/2010/main" val="1691748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02. GEZONDE COPINGVAARDIGHEDEN OEFENEN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6634" y="1335881"/>
            <a:ext cx="11369934" cy="4186238"/>
          </a:xfrm>
        </p:spPr>
        <p:txBody>
          <a:bodyPr/>
          <a:lstStyle/>
          <a:p>
            <a:pPr>
              <a:buClr>
                <a:srgbClr val="B6D1E1"/>
              </a:buClr>
            </a:pPr>
            <a:r>
              <a:rPr lang="en-GB" dirty="0"/>
              <a:t> </a:t>
            </a:r>
            <a:r>
              <a:rPr lang="en-GB" sz="1800" dirty="0"/>
              <a:t>Wanneer dingen verkeerd gaan, vervallen velen van ons ongemerkt in ongezonde patronen:</a:t>
            </a:r>
          </a:p>
          <a:p>
            <a:pPr marL="342900" indent="-342900">
              <a:buClr>
                <a:srgbClr val="B6D1E1"/>
              </a:buClr>
              <a:buFont typeface="Arial" panose="020B0604020202020204" pitchFamily="34" charset="0"/>
              <a:buChar char="•"/>
            </a:pPr>
            <a:r>
              <a:rPr lang="en-GB" sz="1800" dirty="0"/>
              <a:t>Onszelf de schuld geven</a:t>
            </a:r>
          </a:p>
          <a:p>
            <a:pPr marL="342900" indent="-342900">
              <a:buClr>
                <a:srgbClr val="B6D1E1"/>
              </a:buClr>
              <a:buFont typeface="Arial" panose="020B0604020202020204" pitchFamily="34" charset="0"/>
              <a:buChar char="•"/>
            </a:pPr>
            <a:r>
              <a:rPr lang="en-GB" sz="1800" dirty="0"/>
              <a:t>De mislukking negeren en in stilte doorgaan</a:t>
            </a:r>
          </a:p>
          <a:p>
            <a:pPr marL="342900" indent="-342900">
              <a:buClr>
                <a:srgbClr val="B6D1E1"/>
              </a:buClr>
              <a:buFont typeface="Arial" panose="020B0604020202020204" pitchFamily="34" charset="0"/>
              <a:buChar char="•"/>
            </a:pPr>
            <a:r>
              <a:rPr lang="en-GB" sz="1800" dirty="0"/>
              <a:t>Steeds harder werken zonder rust</a:t>
            </a:r>
          </a:p>
          <a:p>
            <a:pPr marL="342900" indent="-342900">
              <a:buClr>
                <a:srgbClr val="B6D1E1"/>
              </a:buClr>
              <a:buFont typeface="Arial" panose="020B0604020202020204" pitchFamily="34" charset="0"/>
              <a:buChar char="•"/>
            </a:pPr>
            <a:r>
              <a:rPr lang="en-GB" sz="1800" dirty="0"/>
              <a:t>Zich terugtrekken van hulp, gemeenschap of steun</a:t>
            </a:r>
          </a:p>
          <a:p>
            <a:pPr>
              <a:buClr>
                <a:srgbClr val="B6D1E1"/>
              </a:buClr>
            </a:pPr>
            <a:endParaRPr lang="en-GB" sz="1800" dirty="0"/>
          </a:p>
          <a:p>
            <a:pPr>
              <a:buClr>
                <a:srgbClr val="B6D1E1"/>
              </a:buClr>
            </a:pPr>
            <a:r>
              <a:rPr lang="en-GB" sz="1800" dirty="0"/>
              <a:t>Deze reacties zijn natuurlijk, maar niet duurzaam. Bouw aan een gereedschapskist met gezonde reacties, bijv:</a:t>
            </a:r>
          </a:p>
          <a:p>
            <a:pPr marL="342900" indent="-342900">
              <a:buClr>
                <a:srgbClr val="B6D1E1"/>
              </a:buClr>
              <a:buFont typeface="Arial" panose="020B0604020202020204" pitchFamily="34" charset="0"/>
              <a:buChar char="•"/>
            </a:pPr>
            <a:r>
              <a:rPr lang="en-GB" sz="1800" dirty="0"/>
              <a:t>Emotionele hulpmiddelen: Bel iemand die luistert met vriendelijkheid, niet met een oordeel</a:t>
            </a:r>
          </a:p>
          <a:p>
            <a:pPr marL="342900" indent="-342900">
              <a:buClr>
                <a:srgbClr val="B6D1E1"/>
              </a:buClr>
              <a:buFont typeface="Arial" panose="020B0604020202020204" pitchFamily="34" charset="0"/>
              <a:buChar char="•"/>
            </a:pPr>
            <a:r>
              <a:rPr lang="en-GB" sz="1800" dirty="0"/>
              <a:t>Zeg hardop: "Dit is moeilijk, maar het definieert mij niet." </a:t>
            </a:r>
          </a:p>
          <a:p>
            <a:pPr marL="342900" indent="-342900">
              <a:buClr>
                <a:srgbClr val="B6D1E1"/>
              </a:buClr>
              <a:buFont typeface="Arial" panose="020B0604020202020204" pitchFamily="34" charset="0"/>
              <a:buChar char="•"/>
            </a:pPr>
            <a:r>
              <a:rPr lang="en-GB" sz="1800" dirty="0"/>
              <a:t>Schrijf de dingen op die je goed hebt gedaan</a:t>
            </a:r>
          </a:p>
          <a:p>
            <a:pPr marL="342900" indent="-342900">
              <a:buClr>
                <a:srgbClr val="B6D1E1"/>
              </a:buClr>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5FBEBD93-3413-BDC5-D338-8124896B0E54}"/>
              </a:ext>
            </a:extLst>
          </p:cNvPr>
          <p:cNvSpPr txBox="1"/>
          <p:nvPr/>
        </p:nvSpPr>
        <p:spPr>
          <a:xfrm>
            <a:off x="751412" y="4558312"/>
            <a:ext cx="4980930" cy="1938992"/>
          </a:xfrm>
          <a:prstGeom prst="rect">
            <a:avLst/>
          </a:prstGeom>
          <a:solidFill>
            <a:srgbClr val="B6D1E1"/>
          </a:solidFill>
        </p:spPr>
        <p:txBody>
          <a:bodyPr wrap="square">
            <a:spAutoFit/>
          </a:bodyPr>
          <a:lstStyle/>
          <a:p>
            <a:pPr>
              <a:buClr>
                <a:srgbClr val="B6D1E1"/>
              </a:buClr>
            </a:pPr>
            <a:r>
              <a:rPr lang="en-GB" sz="2000" b="1" dirty="0"/>
              <a:t>Fysieke hulpmiddelen:</a:t>
            </a:r>
          </a:p>
          <a:p>
            <a:pPr marL="342900" indent="-342900">
              <a:buClr>
                <a:srgbClr val="B6D1E1"/>
              </a:buClr>
              <a:buFont typeface="Arial" panose="020B0604020202020204" pitchFamily="34" charset="0"/>
              <a:buChar char="•"/>
            </a:pPr>
            <a:r>
              <a:rPr lang="en-GB" sz="2000" dirty="0"/>
              <a:t>Ga wandelen, strekken of beweeg je lichaam</a:t>
            </a:r>
          </a:p>
          <a:p>
            <a:pPr marL="342900" indent="-342900">
              <a:buClr>
                <a:srgbClr val="B6D1E1"/>
              </a:buClr>
              <a:buFont typeface="Arial" panose="020B0604020202020204" pitchFamily="34" charset="0"/>
              <a:buChar char="•"/>
            </a:pPr>
            <a:r>
              <a:rPr lang="en-GB" sz="2000" dirty="0"/>
              <a:t>Kook voor comfort, niet voor de verkoop</a:t>
            </a:r>
          </a:p>
          <a:p>
            <a:pPr marL="342900" indent="-342900">
              <a:buClr>
                <a:srgbClr val="B6D1E1"/>
              </a:buClr>
              <a:buFont typeface="Arial" panose="020B0604020202020204" pitchFamily="34" charset="0"/>
              <a:buChar char="•"/>
            </a:pPr>
            <a:r>
              <a:rPr lang="en-GB" sz="2000" dirty="0"/>
              <a:t>Rust. Dutje. Pauze. (Dit telt als herstel)</a:t>
            </a:r>
          </a:p>
          <a:p>
            <a:pPr marL="342900" indent="-342900">
              <a:buClr>
                <a:srgbClr val="B6D1E1"/>
              </a:buClr>
              <a:buFont typeface="Arial" panose="020B0604020202020204" pitchFamily="34" charset="0"/>
              <a:buChar char="•"/>
            </a:pPr>
            <a:endParaRPr lang="en-GB" sz="2000" dirty="0"/>
          </a:p>
          <a:p>
            <a:pPr marL="342900" indent="-342900">
              <a:buClr>
                <a:srgbClr val="B6D1E1"/>
              </a:buClr>
              <a:buFont typeface="Arial" panose="020B0604020202020204" pitchFamily="34" charset="0"/>
              <a:buChar char="•"/>
            </a:pPr>
            <a:endParaRPr lang="en-IE" sz="2000" dirty="0"/>
          </a:p>
        </p:txBody>
      </p:sp>
      <p:sp>
        <p:nvSpPr>
          <p:cNvPr id="7" name="TextBox 6">
            <a:extLst>
              <a:ext uri="{FF2B5EF4-FFF2-40B4-BE49-F238E27FC236}">
                <a16:creationId xmlns:a16="http://schemas.microsoft.com/office/drawing/2014/main" id="{421A47CD-E712-CBD3-B0CB-4C2D669C2AAC}"/>
              </a:ext>
            </a:extLst>
          </p:cNvPr>
          <p:cNvSpPr txBox="1"/>
          <p:nvPr/>
        </p:nvSpPr>
        <p:spPr>
          <a:xfrm>
            <a:off x="5926259" y="4532012"/>
            <a:ext cx="5897879" cy="2031325"/>
          </a:xfrm>
          <a:prstGeom prst="rect">
            <a:avLst/>
          </a:prstGeom>
          <a:solidFill>
            <a:srgbClr val="84BFA4"/>
          </a:solidFill>
        </p:spPr>
        <p:txBody>
          <a:bodyPr wrap="square">
            <a:spAutoFit/>
          </a:bodyPr>
          <a:lstStyle/>
          <a:p>
            <a:pPr>
              <a:buClr>
                <a:srgbClr val="B6D1E1"/>
              </a:buClr>
            </a:pPr>
            <a:r>
              <a:rPr lang="en-GB" b="1" dirty="0"/>
              <a:t>Zakelijke hulpmiddelen:</a:t>
            </a:r>
          </a:p>
          <a:p>
            <a:pPr marL="285750" indent="-285750">
              <a:buClr>
                <a:srgbClr val="B6D1E1"/>
              </a:buClr>
              <a:buFont typeface="Arial" panose="020B0604020202020204" pitchFamily="34" charset="0"/>
              <a:buChar char="•"/>
            </a:pPr>
            <a:r>
              <a:rPr lang="en-GB" dirty="0"/>
              <a:t>Bekijk later wat er fout ging met een kalme geest</a:t>
            </a:r>
          </a:p>
          <a:p>
            <a:pPr marL="285750" indent="-285750">
              <a:buClr>
                <a:srgbClr val="B6D1E1"/>
              </a:buClr>
              <a:buFont typeface="Arial" panose="020B0604020202020204" pitchFamily="34" charset="0"/>
              <a:buChar char="•"/>
            </a:pPr>
            <a:r>
              <a:rPr lang="en-GB" dirty="0"/>
              <a:t>Pas je plan aan in plaats van het helemaal te schrappen </a:t>
            </a:r>
          </a:p>
          <a:p>
            <a:pPr marL="285750" indent="-285750">
              <a:buClr>
                <a:srgbClr val="B6D1E1"/>
              </a:buClr>
              <a:buFont typeface="Arial" panose="020B0604020202020204" pitchFamily="34" charset="0"/>
              <a:buChar char="•"/>
            </a:pPr>
            <a:r>
              <a:rPr lang="en-GB" dirty="0"/>
              <a:t>Herinner jezelf eraan: Eén mislukking wist je algehele vooruitgang niet uit</a:t>
            </a:r>
          </a:p>
          <a:p>
            <a:pPr marL="285750" indent="-285750">
              <a:buClr>
                <a:srgbClr val="B6D1E1"/>
              </a:buClr>
              <a:buFont typeface="Arial" panose="020B0604020202020204" pitchFamily="34" charset="0"/>
              <a:buChar char="•"/>
            </a:pPr>
            <a:r>
              <a:rPr lang="en-GB" dirty="0"/>
              <a:t>Zelfzorg is geen luxe; het is eigenlijk een overlevingsvaardigheid!</a:t>
            </a:r>
            <a:endParaRPr lang="en-US" dirty="0"/>
          </a:p>
        </p:txBody>
      </p:sp>
    </p:spTree>
    <p:extLst>
      <p:ext uri="{BB962C8B-B14F-4D97-AF65-F5344CB8AC3E}">
        <p14:creationId xmlns:p14="http://schemas.microsoft.com/office/powerpoint/2010/main" val="4257570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03. IRRATIONELE OVERTUIGINGEN OVER MISLUKKING ERKENNEN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05410"/>
            <a:ext cx="10783092" cy="4186238"/>
          </a:xfrm>
        </p:spPr>
        <p:txBody>
          <a:bodyPr/>
          <a:lstStyle/>
          <a:p>
            <a:pPr>
              <a:buClr>
                <a:srgbClr val="B6D1E1"/>
              </a:buClr>
            </a:pPr>
            <a:r>
              <a:rPr lang="en-GB" dirty="0"/>
              <a:t>Soms is wat ons tegenhoudt niet het falen zelf, maar wat ons geleerd is te geloven over falen. Misschien heb je gehoord:</a:t>
            </a:r>
          </a:p>
          <a:p>
            <a:pPr>
              <a:buClr>
                <a:srgbClr val="B6D1E1"/>
              </a:buClr>
            </a:pPr>
            <a:endParaRPr lang="en-GB" i="1" dirty="0"/>
          </a:p>
          <a:p>
            <a:pPr marL="342900" indent="-342900">
              <a:buClr>
                <a:srgbClr val="B6D1E1"/>
              </a:buClr>
              <a:buFont typeface="Arial" panose="020B0604020202020204" pitchFamily="34" charset="0"/>
              <a:buChar char="•"/>
            </a:pPr>
            <a:r>
              <a:rPr lang="en-GB" i="1" dirty="0"/>
              <a:t>"Als je faalt, betekent het dat je niet goed genoeg bent."</a:t>
            </a:r>
          </a:p>
          <a:p>
            <a:pPr marL="342900" indent="-342900">
              <a:buClr>
                <a:srgbClr val="B6D1E1"/>
              </a:buClr>
              <a:buFont typeface="Arial" panose="020B0604020202020204" pitchFamily="34" charset="0"/>
              <a:buChar char="•"/>
            </a:pPr>
            <a:r>
              <a:rPr lang="en-GB" i="1" dirty="0"/>
              <a:t>"Mensen zullen je niet meer vertrouwen."</a:t>
            </a:r>
          </a:p>
          <a:p>
            <a:pPr marL="342900" indent="-342900">
              <a:buClr>
                <a:srgbClr val="B6D1E1"/>
              </a:buClr>
              <a:buFont typeface="Arial" panose="020B0604020202020204" pitchFamily="34" charset="0"/>
              <a:buChar char="•"/>
            </a:pPr>
            <a:r>
              <a:rPr lang="en-GB" i="1" dirty="0"/>
              <a:t>"Je krijgt maar één kans."</a:t>
            </a:r>
          </a:p>
          <a:p>
            <a:pPr>
              <a:buClr>
                <a:srgbClr val="B6D1E1"/>
              </a:buClr>
            </a:pPr>
            <a:endParaRPr lang="en-GB" dirty="0"/>
          </a:p>
          <a:p>
            <a:pPr>
              <a:buClr>
                <a:srgbClr val="B6D1E1"/>
              </a:buClr>
            </a:pPr>
            <a:r>
              <a:rPr lang="en-GB" dirty="0"/>
              <a:t>Deze gedachten zijn niet waar, maar ze kunnen diep geworteld raken. Migrantenvrouwen voelen vaak extra druk om zichzelf te bewijzen in een nieuwe cultuur, taal of systeem. Maar een ingrediënt vergeten, een trage verkoop of een formulier niet begrijpen betekent niet dat je faalt.  Succes in een nieuw land kan betekenen dat je gewoon komt opdagen, leert en doorgaat - zelfs als het moeilijk is.</a:t>
            </a:r>
          </a:p>
          <a:p>
            <a:pPr>
              <a:buClr>
                <a:srgbClr val="B6D1E1"/>
              </a:buClr>
            </a:pPr>
            <a:endParaRPr lang="en-GB" dirty="0"/>
          </a:p>
          <a:p>
            <a:pPr algn="r">
              <a:buClr>
                <a:srgbClr val="B6D1E1"/>
              </a:buClr>
            </a:pPr>
            <a:r>
              <a:rPr lang="en-GB" b="1" i="1" dirty="0">
                <a:solidFill>
                  <a:srgbClr val="B6D1E1"/>
                </a:solidFill>
              </a:rPr>
              <a:t> "Vroeger schaamde ik me omdat ik zakelijk Zweeds niet begreep. Nu zeg ik: 'Ik ben het nog aan het leren. Vraag het me nog eens.' Dat is geen falen, dat is kracht."</a:t>
            </a:r>
          </a:p>
          <a:p>
            <a:pPr algn="r">
              <a:buClr>
                <a:srgbClr val="B6D1E1"/>
              </a:buClr>
            </a:pPr>
            <a:r>
              <a:rPr lang="en-GB" dirty="0"/>
              <a:t>Lamia, pop-up kok, Zweden</a:t>
            </a:r>
            <a:endParaRPr lang="en-US" dirty="0"/>
          </a:p>
        </p:txBody>
      </p:sp>
    </p:spTree>
    <p:extLst>
      <p:ext uri="{BB962C8B-B14F-4D97-AF65-F5344CB8AC3E}">
        <p14:creationId xmlns:p14="http://schemas.microsoft.com/office/powerpoint/2010/main" val="18440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04.  </a:t>
            </a:r>
            <a:r>
              <a:rPr lang="en-US" dirty="0"/>
              <a:t>REALISTISCHE GEDACHTEN OVER FALEN ONTWIKKELEN</a:t>
            </a:r>
            <a:endParaRPr lang="en-GB" dirty="0"/>
          </a:p>
        </p:txBody>
      </p:sp>
      <p:sp>
        <p:nvSpPr>
          <p:cNvPr id="3" name="TextBox 2">
            <a:extLst>
              <a:ext uri="{FF2B5EF4-FFF2-40B4-BE49-F238E27FC236}">
                <a16:creationId xmlns:a16="http://schemas.microsoft.com/office/drawing/2014/main" id="{1954023A-0617-8DD5-8FC2-7937E403D4DD}"/>
              </a:ext>
            </a:extLst>
          </p:cNvPr>
          <p:cNvSpPr txBox="1"/>
          <p:nvPr/>
        </p:nvSpPr>
        <p:spPr>
          <a:xfrm>
            <a:off x="632197" y="1450775"/>
            <a:ext cx="11040592" cy="4708981"/>
          </a:xfrm>
          <a:prstGeom prst="rect">
            <a:avLst/>
          </a:prstGeom>
          <a:noFill/>
        </p:spPr>
        <p:txBody>
          <a:bodyPr wrap="square">
            <a:spAutoFit/>
          </a:bodyPr>
          <a:lstStyle/>
          <a:p>
            <a:r>
              <a:rPr lang="en-GB" sz="2000" dirty="0"/>
              <a:t>Als je denkt: "Ik krijg dit nooit voor elkaar", pauzeer dan en vraag:</a:t>
            </a:r>
          </a:p>
          <a:p>
            <a:r>
              <a:rPr lang="en-GB" sz="2000" i="1" dirty="0"/>
              <a:t>			 Is dat echt waar? Of is het angst die spreekt?</a:t>
            </a:r>
          </a:p>
          <a:p>
            <a:endParaRPr lang="en-GB" sz="2000" dirty="0"/>
          </a:p>
          <a:p>
            <a:r>
              <a:rPr lang="en-GB" sz="2000" dirty="0"/>
              <a:t>Probeer die gedachte dan te vervangen door een gedachte die eerlijk en behulpzaam is:</a:t>
            </a:r>
          </a:p>
          <a:p>
            <a:endParaRPr lang="en-GB" sz="2000" dirty="0"/>
          </a:p>
          <a:p>
            <a:pPr marL="342900" indent="-342900">
              <a:buFont typeface="Arial" panose="020B0604020202020204" pitchFamily="34" charset="0"/>
              <a:buChar char="•"/>
            </a:pPr>
            <a:r>
              <a:rPr lang="en-GB" sz="2000" i="1" dirty="0"/>
              <a:t>"Dit is moeilijk, maar ik leer."</a:t>
            </a:r>
          </a:p>
          <a:p>
            <a:pPr marL="342900" indent="-342900">
              <a:buFont typeface="Arial" panose="020B0604020202020204" pitchFamily="34" charset="0"/>
              <a:buChar char="•"/>
            </a:pPr>
            <a:r>
              <a:rPr lang="en-GB" sz="2000" i="1" dirty="0"/>
              <a:t>"Eén mislukking annuleert mijn vooruitgang niet."</a:t>
            </a:r>
          </a:p>
          <a:p>
            <a:pPr marL="342900" indent="-342900">
              <a:buFont typeface="Arial" panose="020B0604020202020204" pitchFamily="34" charset="0"/>
              <a:buChar char="•"/>
            </a:pPr>
            <a:r>
              <a:rPr lang="en-GB" sz="2000" i="1" dirty="0"/>
              <a:t>"Deze fout laat zien dat ik probeer te groeien."</a:t>
            </a:r>
          </a:p>
          <a:p>
            <a:endParaRPr lang="en-GB" sz="2000" dirty="0"/>
          </a:p>
          <a:p>
            <a:r>
              <a:rPr lang="en-GB" sz="2000" dirty="0"/>
              <a:t>Deze kleine veranderingen in denken worden </a:t>
            </a:r>
            <a:r>
              <a:rPr lang="en-GB" sz="2000" b="1" dirty="0"/>
              <a:t>herkaderen </a:t>
            </a:r>
            <a:r>
              <a:rPr lang="en-GB" sz="2000" dirty="0"/>
              <a:t>genoemd. Ze wissen de pijn niet, maar ze helpen je om met minder angst vooruit te gaan. Herhaal ze vaak - vooral op momenten van twijfel. </a:t>
            </a:r>
          </a:p>
          <a:p>
            <a:endParaRPr lang="en-GB" sz="2000" dirty="0"/>
          </a:p>
          <a:p>
            <a:pPr algn="r"/>
            <a:r>
              <a:rPr lang="en-GB" sz="2000" b="1" i="1" dirty="0"/>
              <a:t>"</a:t>
            </a:r>
            <a:r>
              <a:rPr lang="en-GB" sz="2000" b="1" i="1" dirty="0">
                <a:solidFill>
                  <a:srgbClr val="B6D1E1"/>
                </a:solidFill>
              </a:rPr>
              <a:t>Toen mijn eerste evenement stil was, dacht ik dat het een teken was om te stoppen. Maar ik zei tegen mezelf: 'Het is maar één dag.' De volgende markt ging veel beter."</a:t>
            </a:r>
          </a:p>
          <a:p>
            <a:pPr algn="r"/>
            <a:r>
              <a:rPr lang="en-GB" sz="2000" dirty="0"/>
              <a:t>Reyna, chutneymaakster, Nederland</a:t>
            </a:r>
            <a:endParaRPr lang="en-IE" sz="2000" dirty="0"/>
          </a:p>
        </p:txBody>
      </p:sp>
      <p:pic>
        <p:nvPicPr>
          <p:cNvPr id="9" name="Picture 8" descr="A rectangular frame with flowers&#10;&#10;AI-generated content may be incorrect.">
            <a:extLst>
              <a:ext uri="{FF2B5EF4-FFF2-40B4-BE49-F238E27FC236}">
                <a16:creationId xmlns:a16="http://schemas.microsoft.com/office/drawing/2014/main" id="{C80D30A5-A798-945F-6B3A-40606C1B75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78653" y="1214196"/>
            <a:ext cx="2079706" cy="3017520"/>
          </a:xfrm>
          <a:prstGeom prst="rect">
            <a:avLst/>
          </a:prstGeom>
        </p:spPr>
      </p:pic>
      <p:sp>
        <p:nvSpPr>
          <p:cNvPr id="11" name="TextBox 10">
            <a:extLst>
              <a:ext uri="{FF2B5EF4-FFF2-40B4-BE49-F238E27FC236}">
                <a16:creationId xmlns:a16="http://schemas.microsoft.com/office/drawing/2014/main" id="{C5F6C774-1C88-3C23-2BEC-9B6C01300461}"/>
              </a:ext>
            </a:extLst>
          </p:cNvPr>
          <p:cNvSpPr txBox="1"/>
          <p:nvPr/>
        </p:nvSpPr>
        <p:spPr>
          <a:xfrm>
            <a:off x="9547597" y="2427890"/>
            <a:ext cx="1172955" cy="400110"/>
          </a:xfrm>
          <a:prstGeom prst="rect">
            <a:avLst/>
          </a:prstGeom>
          <a:noFill/>
        </p:spPr>
        <p:txBody>
          <a:bodyPr wrap="square" rtlCol="0">
            <a:spAutoFit/>
          </a:bodyPr>
          <a:lstStyle/>
          <a:p>
            <a:r>
              <a:rPr lang="en-IE" sz="2000" b="1" dirty="0"/>
              <a:t>herkaderen </a:t>
            </a:r>
          </a:p>
        </p:txBody>
      </p:sp>
    </p:spTree>
    <p:extLst>
      <p:ext uri="{BB962C8B-B14F-4D97-AF65-F5344CB8AC3E}">
        <p14:creationId xmlns:p14="http://schemas.microsoft.com/office/powerpoint/2010/main" val="21731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05. EEN PASSEND NIVEAU VAN VERANTWOORDELIJKHEID ACCEPTEREN</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1" y="1384802"/>
            <a:ext cx="11252219" cy="4414838"/>
          </a:xfrm>
        </p:spPr>
        <p:txBody>
          <a:bodyPr/>
          <a:lstStyle/>
          <a:p>
            <a:pPr>
              <a:buClr>
                <a:srgbClr val="B6D1E1"/>
              </a:buClr>
            </a:pPr>
            <a:r>
              <a:rPr lang="en-GB" sz="1800" dirty="0"/>
              <a:t>Verantwoordelijkheid betekent niet schuld. Het betekent macht om vorm te geven aan wat er verder gebeurt.</a:t>
            </a:r>
          </a:p>
          <a:p>
            <a:pPr>
              <a:buClr>
                <a:srgbClr val="B6D1E1"/>
              </a:buClr>
            </a:pPr>
            <a:r>
              <a:rPr lang="en-GB" sz="1800" dirty="0"/>
              <a:t>Als dingen verkeerd gaan, hebben we de neiging om een van de volgende twee dingen te doen:</a:t>
            </a:r>
          </a:p>
          <a:p>
            <a:pPr>
              <a:buClr>
                <a:srgbClr val="B6D1E1"/>
              </a:buClr>
            </a:pPr>
            <a:endParaRPr lang="en-GB" dirty="0"/>
          </a:p>
          <a:p>
            <a:pPr marL="342900" indent="-342900">
              <a:buClr>
                <a:srgbClr val="B6D1E1"/>
              </a:buClr>
              <a:buFont typeface="Arial" panose="020B0604020202020204" pitchFamily="34" charset="0"/>
              <a:buChar cha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r>
              <a:rPr lang="en-GB" sz="2000" b="1" dirty="0"/>
              <a:t>Neem de tijd om te vragen:</a:t>
            </a:r>
          </a:p>
          <a:p>
            <a:pPr>
              <a:buClr>
                <a:srgbClr val="B6D1E1"/>
              </a:buClr>
            </a:pPr>
            <a:r>
              <a:rPr lang="en-GB" sz="2000" dirty="0"/>
              <a:t>Wat had ik in de hand?           Wat had ik niet in de hand?       Wat kon ik de volgende keer aanpassen?</a:t>
            </a:r>
          </a:p>
          <a:p>
            <a:pPr>
              <a:buClr>
                <a:srgbClr val="B6D1E1"/>
              </a:buClr>
            </a:pPr>
            <a:endParaRPr lang="en-GB" sz="2000" dirty="0"/>
          </a:p>
          <a:p>
            <a:pPr algn="r">
              <a:buClr>
                <a:srgbClr val="B6D1E1"/>
              </a:buClr>
            </a:pPr>
            <a:r>
              <a:rPr lang="en-GB" sz="2000" dirty="0"/>
              <a:t> "</a:t>
            </a:r>
            <a:r>
              <a:rPr lang="en-GB" sz="2000" b="1" i="1" dirty="0">
                <a:solidFill>
                  <a:srgbClr val="B6D1E1"/>
                </a:solidFill>
              </a:rPr>
              <a:t>Ik had geen controle over het weer dat de markt sloot, maar ik kon wel plannen </a:t>
            </a:r>
            <a:r>
              <a:rPr lang="en-GB" b="1" i="1" dirty="0">
                <a:solidFill>
                  <a:srgbClr val="B6D1E1"/>
                </a:solidFill>
              </a:rPr>
              <a:t>maken voor een</a:t>
            </a:r>
          </a:p>
          <a:p>
            <a:pPr algn="r">
              <a:buClr>
                <a:srgbClr val="B6D1E1"/>
              </a:buClr>
            </a:pPr>
            <a:r>
              <a:rPr lang="en-GB" b="1" i="1" dirty="0">
                <a:solidFill>
                  <a:srgbClr val="B6D1E1"/>
                </a:solidFill>
              </a:rPr>
              <a:t> </a:t>
            </a:r>
            <a:r>
              <a:rPr lang="en-GB" sz="2000" b="1" i="1" dirty="0">
                <a:solidFill>
                  <a:srgbClr val="B6D1E1"/>
                </a:solidFill>
              </a:rPr>
              <a:t>back-uplocatie. Nu heb ik altijd een Plan B."</a:t>
            </a:r>
          </a:p>
          <a:p>
            <a:pPr algn="r">
              <a:buClr>
                <a:srgbClr val="B6D1E1"/>
              </a:buClr>
            </a:pPr>
            <a:r>
              <a:rPr lang="en-GB" sz="2000" dirty="0"/>
              <a:t>Chinyere, eigenaresse van een eetkraampje, Dublin</a:t>
            </a:r>
            <a:endParaRPr lang="en-US" sz="2000" dirty="0"/>
          </a:p>
        </p:txBody>
      </p:sp>
      <p:sp>
        <p:nvSpPr>
          <p:cNvPr id="4" name="TextBox 3">
            <a:extLst>
              <a:ext uri="{FF2B5EF4-FFF2-40B4-BE49-F238E27FC236}">
                <a16:creationId xmlns:a16="http://schemas.microsoft.com/office/drawing/2014/main" id="{B417082C-A9D5-275D-23D1-20BC90D2B43E}"/>
              </a:ext>
            </a:extLst>
          </p:cNvPr>
          <p:cNvSpPr txBox="1"/>
          <p:nvPr/>
        </p:nvSpPr>
        <p:spPr>
          <a:xfrm>
            <a:off x="2008136" y="2227764"/>
            <a:ext cx="2722705" cy="1015663"/>
          </a:xfrm>
          <a:prstGeom prst="rect">
            <a:avLst/>
          </a:prstGeom>
          <a:noFill/>
          <a:ln w="50800">
            <a:solidFill>
              <a:srgbClr val="84BFA4"/>
            </a:solidFill>
          </a:ln>
        </p:spPr>
        <p:txBody>
          <a:bodyPr wrap="square">
            <a:spAutoFit/>
          </a:bodyPr>
          <a:lstStyle/>
          <a:p>
            <a:pPr algn="ctr">
              <a:buClr>
                <a:srgbClr val="B6D1E1"/>
              </a:buClr>
            </a:pPr>
            <a:r>
              <a:rPr lang="en-GB" sz="2000" b="1" dirty="0"/>
              <a:t>Onszelf de schuld geven van alles, zelfs van wat we niet in de hand hadden</a:t>
            </a:r>
          </a:p>
        </p:txBody>
      </p:sp>
      <p:sp>
        <p:nvSpPr>
          <p:cNvPr id="6" name="TextBox 5">
            <a:extLst>
              <a:ext uri="{FF2B5EF4-FFF2-40B4-BE49-F238E27FC236}">
                <a16:creationId xmlns:a16="http://schemas.microsoft.com/office/drawing/2014/main" id="{43441435-DFC6-94BF-5551-EBD2A197E468}"/>
              </a:ext>
            </a:extLst>
          </p:cNvPr>
          <p:cNvSpPr txBox="1"/>
          <p:nvPr/>
        </p:nvSpPr>
        <p:spPr>
          <a:xfrm>
            <a:off x="7695677" y="2254530"/>
            <a:ext cx="2527212" cy="1015663"/>
          </a:xfrm>
          <a:prstGeom prst="rect">
            <a:avLst/>
          </a:prstGeom>
          <a:noFill/>
          <a:ln w="50800">
            <a:solidFill>
              <a:srgbClr val="84BFA4"/>
            </a:solidFill>
          </a:ln>
        </p:spPr>
        <p:txBody>
          <a:bodyPr wrap="square">
            <a:spAutoFit/>
          </a:bodyPr>
          <a:lstStyle/>
          <a:p>
            <a:pPr algn="ctr">
              <a:buClr>
                <a:srgbClr val="B6D1E1"/>
              </a:buClr>
            </a:pPr>
            <a:r>
              <a:rPr lang="en-GB" sz="2000" b="1" dirty="0"/>
              <a:t>Geef anderen de volledige schuld en verlies de kans om te leren</a:t>
            </a:r>
          </a:p>
        </p:txBody>
      </p:sp>
      <p:sp>
        <p:nvSpPr>
          <p:cNvPr id="9" name="TextBox 8">
            <a:extLst>
              <a:ext uri="{FF2B5EF4-FFF2-40B4-BE49-F238E27FC236}">
                <a16:creationId xmlns:a16="http://schemas.microsoft.com/office/drawing/2014/main" id="{7387CE54-280C-961E-2736-20A5DFD95261}"/>
              </a:ext>
            </a:extLst>
          </p:cNvPr>
          <p:cNvSpPr txBox="1"/>
          <p:nvPr/>
        </p:nvSpPr>
        <p:spPr>
          <a:xfrm>
            <a:off x="4140761" y="3757210"/>
            <a:ext cx="4637479" cy="430887"/>
          </a:xfrm>
          <a:prstGeom prst="rect">
            <a:avLst/>
          </a:prstGeom>
          <a:solidFill>
            <a:srgbClr val="E6C8C7"/>
          </a:solidFill>
        </p:spPr>
        <p:txBody>
          <a:bodyPr wrap="square">
            <a:spAutoFit/>
          </a:bodyPr>
          <a:lstStyle/>
          <a:p>
            <a:pPr>
              <a:buClr>
                <a:srgbClr val="B6D1E1"/>
              </a:buClr>
            </a:pPr>
            <a:r>
              <a:rPr lang="en-GB" sz="2200" b="1" dirty="0">
                <a:solidFill>
                  <a:srgbClr val="382B1B"/>
                </a:solidFill>
              </a:rPr>
              <a:t>   De ware verantwoordelijkheid ligt daar tussenin</a:t>
            </a:r>
            <a:r>
              <a:rPr lang="en-GB" sz="2000" b="1" dirty="0">
                <a:solidFill>
                  <a:srgbClr val="382B1B"/>
                </a:solidFill>
              </a:rPr>
              <a:t>.</a:t>
            </a:r>
          </a:p>
        </p:txBody>
      </p:sp>
      <p:sp>
        <p:nvSpPr>
          <p:cNvPr id="10" name="Arrow: Up 9">
            <a:extLst>
              <a:ext uri="{FF2B5EF4-FFF2-40B4-BE49-F238E27FC236}">
                <a16:creationId xmlns:a16="http://schemas.microsoft.com/office/drawing/2014/main" id="{70F9F4C4-3E12-F973-4507-9DA5A7485D14}"/>
              </a:ext>
            </a:extLst>
          </p:cNvPr>
          <p:cNvSpPr/>
          <p:nvPr/>
        </p:nvSpPr>
        <p:spPr>
          <a:xfrm>
            <a:off x="5779913" y="3106972"/>
            <a:ext cx="866692" cy="644056"/>
          </a:xfrm>
          <a:prstGeom prst="upArrow">
            <a:avLst/>
          </a:prstGeom>
          <a:solidFill>
            <a:srgbClr val="E6C8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18981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06. MAAK EEN PLAN OM VERDER TE GAAN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79792" y="1560589"/>
            <a:ext cx="10928135" cy="4414838"/>
          </a:xfrm>
        </p:spPr>
        <p:txBody>
          <a:bodyPr/>
          <a:lstStyle/>
          <a:p>
            <a:r>
              <a:rPr lang="en-GB" sz="2000" dirty="0"/>
              <a:t>Nadenken over wat er fout ging is normaal, maar daar blijven hangen helpt je niet om te groeien.</a:t>
            </a:r>
          </a:p>
          <a:p>
            <a:r>
              <a:rPr lang="en-GB" sz="2000" dirty="0"/>
              <a:t>In plaats van de mislukking steeds opnieuw te herhalen, kun je je focus beter naar voren verleggen:</a:t>
            </a:r>
          </a:p>
          <a:p>
            <a:pPr marL="342900" indent="-342900">
              <a:buFont typeface="Arial" panose="020B0604020202020204" pitchFamily="34" charset="0"/>
              <a:buChar char="•"/>
            </a:pPr>
            <a:r>
              <a:rPr lang="en-GB" sz="2000" dirty="0"/>
              <a:t>Wat is er precies gebeurd?</a:t>
            </a:r>
          </a:p>
          <a:p>
            <a:pPr marL="342900" indent="-342900">
              <a:buFont typeface="Arial" panose="020B0604020202020204" pitchFamily="34" charset="0"/>
              <a:buChar char="•"/>
            </a:pPr>
            <a:r>
              <a:rPr lang="en-GB" sz="2000" dirty="0"/>
              <a:t>Wat zou je de volgende keer anders doen?</a:t>
            </a:r>
          </a:p>
          <a:p>
            <a:pPr marL="342900" indent="-342900">
              <a:buFont typeface="Arial" panose="020B0604020202020204" pitchFamily="34" charset="0"/>
              <a:buChar char="•"/>
            </a:pPr>
            <a:r>
              <a:rPr lang="en-GB" sz="2000" dirty="0"/>
              <a:t>Wie of wat zou je beter kunnen ondersteunen?</a:t>
            </a:r>
          </a:p>
          <a:p>
            <a:pPr marL="342900" indent="-342900">
              <a:buFont typeface="Arial" panose="020B0604020202020204" pitchFamily="34" charset="0"/>
              <a:buChar char="•"/>
            </a:pPr>
            <a:r>
              <a:rPr lang="en-GB" sz="2000" dirty="0"/>
              <a:t>Maak nu van die antwoorden een klein plan:</a:t>
            </a:r>
          </a:p>
          <a:p>
            <a:pPr marL="342900" indent="-342900">
              <a:buFont typeface="Arial" panose="020B0604020202020204" pitchFamily="34" charset="0"/>
              <a:buChar char="•"/>
            </a:pPr>
            <a:r>
              <a:rPr lang="en-GB" sz="2000" dirty="0"/>
              <a:t>Pas je prijzen aan</a:t>
            </a:r>
          </a:p>
          <a:p>
            <a:pPr marL="342900" indent="-342900">
              <a:buFont typeface="Arial" panose="020B0604020202020204" pitchFamily="34" charset="0"/>
              <a:buChar char="•"/>
            </a:pPr>
            <a:r>
              <a:rPr lang="en-GB" sz="2000" dirty="0"/>
              <a:t>Verbeter je opstelling</a:t>
            </a:r>
          </a:p>
          <a:p>
            <a:pPr marL="342900" indent="-342900">
              <a:buFont typeface="Arial" panose="020B0604020202020204" pitchFamily="34" charset="0"/>
              <a:buChar char="•"/>
            </a:pPr>
            <a:r>
              <a:rPr lang="en-GB" sz="2000" dirty="0"/>
              <a:t>Hulp of training vragen</a:t>
            </a:r>
          </a:p>
          <a:p>
            <a:r>
              <a:rPr lang="en-GB" sz="2000" dirty="0"/>
              <a:t>Probeer het opnieuw en breng de verandering aan die nodig is.  Onthoud dat elke fout een </a:t>
            </a:r>
            <a:r>
              <a:rPr lang="en-GB" sz="2000" b="1" dirty="0"/>
              <a:t>les</a:t>
            </a:r>
            <a:r>
              <a:rPr lang="en-GB" sz="2000" dirty="0"/>
              <a:t> in zich draagt, maar dat het je alleen helpt als je het toepast.</a:t>
            </a:r>
          </a:p>
          <a:p>
            <a:endParaRPr lang="en-GB" sz="2000" dirty="0"/>
          </a:p>
          <a:p>
            <a:pPr algn="r"/>
            <a:r>
              <a:rPr lang="en-GB" sz="2000" b="1" i="1" dirty="0">
                <a:solidFill>
                  <a:srgbClr val="B6D1E1"/>
                </a:solidFill>
              </a:rPr>
              <a:t>"Ik had niet genoeg verpakking meegenomen voor mijn tweede markt. Ik heb een checklist gemaakt voor de volgende en die gebruik ik nu elke keer. Die ene fout heeft me beter gemaakt."</a:t>
            </a:r>
            <a:br>
              <a:rPr lang="en-GB" sz="2000" dirty="0"/>
            </a:br>
            <a:r>
              <a:rPr lang="en-GB" sz="2000" dirty="0"/>
              <a:t>Arwa, eigenaresse van een eetkraampje, Madrid</a:t>
            </a:r>
          </a:p>
          <a:p>
            <a:pPr>
              <a:buClr>
                <a:srgbClr val="B6D1E1"/>
              </a:buClr>
            </a:pPr>
            <a:endParaRPr lang="en-US" dirty="0"/>
          </a:p>
        </p:txBody>
      </p:sp>
    </p:spTree>
    <p:extLst>
      <p:ext uri="{BB962C8B-B14F-4D97-AF65-F5344CB8AC3E}">
        <p14:creationId xmlns:p14="http://schemas.microsoft.com/office/powerpoint/2010/main" val="257346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bs-Latn-BA" sz="3600" dirty="0"/>
              <a:t>ONDERNEMEN IS GEEN BAAN - HET IS EEN LEVENSSTIJL</a:t>
            </a:r>
            <a:endParaRPr lang="en-GB"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23039" y="1549175"/>
            <a:ext cx="11426324" cy="4351563"/>
          </a:xfrm>
        </p:spPr>
        <p:txBody>
          <a:bodyPr/>
          <a:lstStyle/>
          <a:p>
            <a:pPr algn="just"/>
            <a:r>
              <a:rPr lang="en-GB" sz="2000" dirty="0"/>
              <a:t>Ondernemerschap kan opwindend, creatief en stimulerend zijn, maar het is ook veeleisend. In tegenstelling tot een baan die je bij de deur kunt achterlaten, beïnvloedt het ondernemerschap vaak elk deel van je leven, van je tijd en energie tot je relaties en welzijn.</a:t>
            </a:r>
          </a:p>
          <a:p>
            <a:pPr algn="just"/>
            <a:endParaRPr lang="en-GB" sz="2000" dirty="0"/>
          </a:p>
          <a:p>
            <a:pPr algn="just"/>
            <a:r>
              <a:rPr lang="en-GB" sz="2000" dirty="0"/>
              <a:t>Vooral voor migrantenvrouwen brengt het ondernemerschap unieke beloningen en druk met zich mee:</a:t>
            </a:r>
          </a:p>
          <a:p>
            <a:pPr algn="just"/>
            <a:endParaRPr lang="en-GB" sz="2000" dirty="0"/>
          </a:p>
          <a:p>
            <a:pPr marL="342900" indent="-342900" algn="just">
              <a:buFont typeface="Arial" panose="020B0604020202020204" pitchFamily="34" charset="0"/>
              <a:buChar char="•"/>
            </a:pPr>
            <a:r>
              <a:rPr lang="en-GB" sz="2000" dirty="0"/>
              <a:t>Je hebt misschien te maken met familie, culturele aanpassingen en beperkte middelen.  </a:t>
            </a:r>
          </a:p>
          <a:p>
            <a:pPr marL="342900" indent="-342900" algn="just">
              <a:buFont typeface="Arial" panose="020B0604020202020204" pitchFamily="34" charset="0"/>
              <a:buChar char="•"/>
            </a:pPr>
            <a:r>
              <a:rPr lang="en-GB" sz="2000" dirty="0"/>
              <a:t>Misschien bouw je een bedrijf op zonder vangnet of heb je te maken met twijfels van anderen of van jezelf.</a:t>
            </a:r>
          </a:p>
          <a:p>
            <a:pPr algn="just"/>
            <a:endParaRPr lang="en-GB" sz="2000" dirty="0"/>
          </a:p>
          <a:p>
            <a:pPr algn="just"/>
            <a:r>
              <a:rPr lang="en-GB" sz="2000" dirty="0"/>
              <a:t>Als eigen baas is er geen gegarandeerd inkomen, geen uitklokken en niemand anders die het overneemt als je moe bent. Dit maakt ondernemerschap net zo belangrijk voor je veerkracht en zelfvertrouwen als voor je bedrijfsplanning.  Daarom beginnen we deze laatste stap met het erkennen van de realiteit:</a:t>
            </a:r>
          </a:p>
          <a:p>
            <a:pPr algn="ctr"/>
            <a:endParaRPr lang="en-GB" sz="2000" b="1" i="1" dirty="0">
              <a:solidFill>
                <a:srgbClr val="84BFA4"/>
              </a:solidFill>
            </a:endParaRPr>
          </a:p>
          <a:p>
            <a:pPr algn="ctr"/>
            <a:r>
              <a:rPr lang="en-GB" sz="2000" b="1" i="1" dirty="0">
                <a:solidFill>
                  <a:srgbClr val="84BFA4"/>
                </a:solidFill>
              </a:rPr>
              <a:t>Dit is niet alleen werk. Het is je leven.</a:t>
            </a:r>
          </a:p>
          <a:p>
            <a:pPr algn="ctr"/>
            <a:r>
              <a:rPr lang="en-GB" sz="2000" dirty="0"/>
              <a:t>Je welzijn moet deel uitmaken van je ondernemingsplan.</a:t>
            </a:r>
            <a:endParaRPr lang="en-GB" sz="2000" b="1" i="1" dirty="0">
              <a:solidFill>
                <a:srgbClr val="84BFA4"/>
              </a:solidFill>
            </a:endParaRPr>
          </a:p>
          <a:p>
            <a:endParaRPr lang="en-US" dirty="0"/>
          </a:p>
        </p:txBody>
      </p:sp>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07. ZIE JE ANGSTEN ONDER OGEN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48152" y="1484915"/>
            <a:ext cx="11495695" cy="4414838"/>
          </a:xfrm>
        </p:spPr>
        <p:txBody>
          <a:bodyPr/>
          <a:lstStyle/>
          <a:p>
            <a:pPr>
              <a:buClr>
                <a:srgbClr val="B6D1E1"/>
              </a:buClr>
            </a:pPr>
            <a:r>
              <a:rPr lang="en-GB" sz="2000" dirty="0"/>
              <a:t>Meestal gaat angst niet over falen, maar over wat we denken dat het betekent:</a:t>
            </a:r>
          </a:p>
          <a:p>
            <a:pPr marL="342900" indent="-342900">
              <a:buClr>
                <a:srgbClr val="B6D1E1"/>
              </a:buClr>
              <a:buFont typeface="Arial" panose="020B0604020202020204" pitchFamily="34" charset="0"/>
              <a:buChar char="•"/>
            </a:pPr>
            <a:r>
              <a:rPr lang="en-GB" sz="2000" dirty="0"/>
              <a:t>"Mensen zullen me veroordelen."</a:t>
            </a:r>
          </a:p>
          <a:p>
            <a:pPr marL="342900" indent="-342900">
              <a:buClr>
                <a:srgbClr val="B6D1E1"/>
              </a:buClr>
              <a:buFont typeface="Arial" panose="020B0604020202020204" pitchFamily="34" charset="0"/>
              <a:buChar char="•"/>
            </a:pPr>
            <a:r>
              <a:rPr lang="en-GB" sz="2000" dirty="0"/>
              <a:t>"Ik zal geld verliezen."</a:t>
            </a:r>
          </a:p>
          <a:p>
            <a:pPr marL="342900" indent="-342900">
              <a:buClr>
                <a:srgbClr val="B6D1E1"/>
              </a:buClr>
              <a:buFont typeface="Arial" panose="020B0604020202020204" pitchFamily="34" charset="0"/>
              <a:buChar char="•"/>
            </a:pPr>
            <a:r>
              <a:rPr lang="en-GB" sz="2000" dirty="0"/>
              <a:t>"Ik weet niet wat ik nu moet doen."</a:t>
            </a:r>
          </a:p>
          <a:p>
            <a:pPr>
              <a:buClr>
                <a:srgbClr val="B6D1E1"/>
              </a:buClr>
            </a:pPr>
            <a:endParaRPr lang="en-GB" sz="2000" dirty="0"/>
          </a:p>
          <a:p>
            <a:pPr>
              <a:buClr>
                <a:srgbClr val="B6D1E1"/>
              </a:buClr>
            </a:pPr>
            <a:r>
              <a:rPr lang="en-GB" sz="2000" dirty="0"/>
              <a:t>Maar angst krimpt als we het onder ogen zien. Begin klein.</a:t>
            </a:r>
          </a:p>
          <a:p>
            <a:pPr marL="342900" indent="-342900">
              <a:buClr>
                <a:srgbClr val="B6D1E1"/>
              </a:buClr>
              <a:buFont typeface="Arial" panose="020B0604020202020204" pitchFamily="34" charset="0"/>
              <a:buChar char="•"/>
            </a:pPr>
            <a:r>
              <a:rPr lang="en-GB" sz="2000" dirty="0"/>
              <a:t>Zeg ja tegen een nieuw evenement</a:t>
            </a:r>
          </a:p>
          <a:p>
            <a:pPr marL="342900" indent="-342900">
              <a:buClr>
                <a:srgbClr val="B6D1E1"/>
              </a:buClr>
              <a:buFont typeface="Arial" panose="020B0604020202020204" pitchFamily="34" charset="0"/>
              <a:buChar char="•"/>
            </a:pPr>
            <a:r>
              <a:rPr lang="en-GB" sz="2000" dirty="0"/>
              <a:t>Een kleine subsidie aanvragen</a:t>
            </a:r>
          </a:p>
          <a:p>
            <a:pPr marL="342900" indent="-342900">
              <a:buClr>
                <a:srgbClr val="B6D1E1"/>
              </a:buClr>
              <a:buFont typeface="Arial" panose="020B0604020202020204" pitchFamily="34" charset="0"/>
              <a:buChar char="•"/>
            </a:pPr>
            <a:r>
              <a:rPr lang="en-GB" sz="2000" dirty="0"/>
              <a:t>Plaats een foto van je eten online</a:t>
            </a:r>
          </a:p>
          <a:p>
            <a:pPr marL="342900" indent="-342900">
              <a:buClr>
                <a:srgbClr val="B6D1E1"/>
              </a:buClr>
              <a:buFont typeface="Arial" panose="020B0604020202020204" pitchFamily="34" charset="0"/>
              <a:buChar char="•"/>
            </a:pPr>
            <a:r>
              <a:rPr lang="en-GB" sz="2000" dirty="0"/>
              <a:t>Stel jezelf voor aan iemand op de markt</a:t>
            </a:r>
          </a:p>
          <a:p>
            <a:pPr>
              <a:buClr>
                <a:srgbClr val="B6D1E1"/>
              </a:buClr>
            </a:pPr>
            <a:endParaRPr lang="en-GB" sz="2000" dirty="0"/>
          </a:p>
          <a:p>
            <a:pPr>
              <a:buClr>
                <a:srgbClr val="B6D1E1"/>
              </a:buClr>
            </a:pPr>
            <a:r>
              <a:rPr lang="en-GB" sz="2000" dirty="0"/>
              <a:t>Elke moedige daad bouwt je kracht op en bewijst dat je, zelfs als je struikelt, weer op kunt staan. De meest succesvolle ondernemers hebben allemaal gefaald. Wat hen succesvol maakte, is dat ze daar niet mee ophielden. </a:t>
            </a:r>
          </a:p>
          <a:p>
            <a:pPr algn="r">
              <a:buClr>
                <a:srgbClr val="B6D1E1"/>
              </a:buClr>
            </a:pPr>
            <a:r>
              <a:rPr lang="en-GB" sz="2000" b="1" i="1" dirty="0">
                <a:solidFill>
                  <a:srgbClr val="B6D1E1"/>
                </a:solidFill>
              </a:rPr>
              <a:t>"De eerste keer dat ik een voedseldemonstratie gaf, had ik bijna afgezegd. Maar ik deed het en nu praat ik graag over mijn eten. De angst ging niet weg. Ik heb me er gewoon doorheen geslagen."</a:t>
            </a:r>
          </a:p>
          <a:p>
            <a:pPr algn="r">
              <a:buClr>
                <a:srgbClr val="B6D1E1"/>
              </a:buClr>
            </a:pPr>
            <a:r>
              <a:rPr lang="en-GB" sz="2000" dirty="0"/>
              <a:t> Raheema, hoofd gemeenschapskeuken, Amsterdam</a:t>
            </a:r>
            <a:endParaRPr lang="en-US" dirty="0"/>
          </a:p>
        </p:txBody>
      </p:sp>
    </p:spTree>
    <p:extLst>
      <p:ext uri="{BB962C8B-B14F-4D97-AF65-F5344CB8AC3E}">
        <p14:creationId xmlns:p14="http://schemas.microsoft.com/office/powerpoint/2010/main" val="411464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en-US" sz="4800" dirty="0"/>
              <a:t>GELUK VINDEN IN JE WERK EN JE BEDRIJF</a:t>
            </a:r>
            <a:endParaRPr lang="en-GB" sz="480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07</a:t>
            </a:r>
          </a:p>
        </p:txBody>
      </p:sp>
    </p:spTree>
    <p:extLst>
      <p:ext uri="{BB962C8B-B14F-4D97-AF65-F5344CB8AC3E}">
        <p14:creationId xmlns:p14="http://schemas.microsoft.com/office/powerpoint/2010/main" val="2984739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3600" dirty="0"/>
              <a:t>GELUK VINDEN IN JE WERK EN JE BEDRIJF</a:t>
            </a:r>
            <a:endParaRPr lang="en-GB" sz="3600"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449960" y="1583223"/>
            <a:ext cx="11208640"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Je eigen bedrijf runnen is hard werken. De meeste dagen is het vermoeiend. Sommige dagen is het frustrerend. Maar te midden van dat alles kan het nog steeds goed voelen. Voor veel vrouwen, vooral degenen die opnieuw moesten beginnen op een nieuwe plek, is er een uniek soort geluk dat voortkomt uit het weten:</a:t>
            </a:r>
          </a:p>
          <a:p>
            <a:pPr marL="342900" indent="-342900">
              <a:buFont typeface="Arial" panose="020B0604020202020204" pitchFamily="34" charset="0"/>
              <a:buChar char="•"/>
            </a:pPr>
            <a:r>
              <a:rPr lang="en-GB" dirty="0"/>
              <a:t>Je hebt je eigen geld verdiend</a:t>
            </a:r>
          </a:p>
          <a:p>
            <a:pPr marL="342900" indent="-342900">
              <a:buFont typeface="Arial" panose="020B0604020202020204" pitchFamily="34" charset="0"/>
              <a:buChar char="•"/>
            </a:pPr>
            <a:r>
              <a:rPr lang="en-GB" dirty="0"/>
              <a:t>Je hebt iemand gevoed met jouw eten</a:t>
            </a:r>
          </a:p>
          <a:p>
            <a:pPr marL="342900" indent="-342900">
              <a:buFont typeface="Arial" panose="020B0604020202020204" pitchFamily="34" charset="0"/>
              <a:buChar char="•"/>
            </a:pPr>
            <a:r>
              <a:rPr lang="en-GB" dirty="0"/>
              <a:t>Je had controle over je dag, je tijd, je keuzes</a:t>
            </a:r>
          </a:p>
          <a:p>
            <a:endParaRPr lang="en-GB" dirty="0"/>
          </a:p>
          <a:p>
            <a:endParaRPr lang="en-GB" dirty="0"/>
          </a:p>
          <a:p>
            <a:r>
              <a:rPr lang="en-GB" dirty="0"/>
              <a:t>Zakelijk geluk is niet iets dat je verdient </a:t>
            </a:r>
            <a:r>
              <a:rPr lang="en-GB" i="1" dirty="0"/>
              <a:t>na </a:t>
            </a:r>
            <a:r>
              <a:rPr lang="en-GB" dirty="0"/>
              <a:t>succes. Het is iets dat je onderweg kunt cultiveren.</a:t>
            </a:r>
          </a:p>
          <a:p>
            <a:endParaRPr lang="en-GB" dirty="0"/>
          </a:p>
          <a:p>
            <a:pPr algn="r"/>
            <a:r>
              <a:rPr lang="en-GB" b="1" i="1" dirty="0">
                <a:solidFill>
                  <a:srgbClr val="B6D1E1"/>
                </a:solidFill>
              </a:rPr>
              <a:t>"Het is niet gemakkelijk. Ik ga uitgeput naar bed. Maar als ik iemand mijn eten zie eten en glimlachen of als ik mijn winst tel, voel ik me vol van binnen.."</a:t>
            </a:r>
          </a:p>
          <a:p>
            <a:pPr algn="r"/>
            <a:r>
              <a:rPr lang="en-GB" dirty="0"/>
              <a:t> Zeinab, thuiskok &amp; eigenaar van eetkraampje, Malmö</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90748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5B71-369F-B012-83D7-68723F75628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031D725-70E9-03A2-8149-38EF18B8286E}"/>
              </a:ext>
            </a:extLst>
          </p:cNvPr>
          <p:cNvSpPr>
            <a:spLocks noGrp="1"/>
          </p:cNvSpPr>
          <p:nvPr>
            <p:ph type="body" sz="quarter" idx="27"/>
          </p:nvPr>
        </p:nvSpPr>
        <p:spPr/>
        <p:txBody>
          <a:bodyPr/>
          <a:lstStyle/>
          <a:p>
            <a:r>
              <a:rPr lang="en-US" sz="3600" dirty="0"/>
              <a:t>PLEZIER VINDEN</a:t>
            </a:r>
            <a:endParaRPr lang="en-GB" sz="3600" dirty="0"/>
          </a:p>
        </p:txBody>
      </p:sp>
      <p:sp>
        <p:nvSpPr>
          <p:cNvPr id="6" name="Text Placeholder 2">
            <a:extLst>
              <a:ext uri="{FF2B5EF4-FFF2-40B4-BE49-F238E27FC236}">
                <a16:creationId xmlns:a16="http://schemas.microsoft.com/office/drawing/2014/main" id="{7897D06E-3B77-0E7E-1889-FFB852446B7C}"/>
              </a:ext>
            </a:extLst>
          </p:cNvPr>
          <p:cNvSpPr txBox="1">
            <a:spLocks/>
          </p:cNvSpPr>
          <p:nvPr/>
        </p:nvSpPr>
        <p:spPr>
          <a:xfrm>
            <a:off x="449959" y="1583223"/>
            <a:ext cx="7459210"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Ja, zaken doen is serieus.  Maar dat betekent niet dat het niet ook leuk kan zijn. Plezier betekent niet onprofessioneel. Het betekent plezier hebben in wat je opbouwt.</a:t>
            </a:r>
          </a:p>
          <a:p>
            <a:pPr marL="342900" indent="-342900">
              <a:buFont typeface="Arial" panose="020B0604020202020204" pitchFamily="34" charset="0"/>
              <a:buChar char="•"/>
            </a:pPr>
            <a:r>
              <a:rPr lang="en-GB" dirty="0"/>
              <a:t>Dansen in je keuken terwijl je bestellingen voorbereidt.</a:t>
            </a:r>
          </a:p>
          <a:p>
            <a:pPr marL="342900" indent="-342900">
              <a:buFont typeface="Arial" panose="020B0604020202020204" pitchFamily="34" charset="0"/>
              <a:buChar char="•"/>
            </a:pPr>
            <a:r>
              <a:rPr lang="en-GB" dirty="0"/>
              <a:t>Lachen met klanten.</a:t>
            </a:r>
          </a:p>
          <a:p>
            <a:pPr marL="342900" indent="-342900">
              <a:buFont typeface="Arial" panose="020B0604020202020204" pitchFamily="34" charset="0"/>
              <a:buChar char="•"/>
            </a:pPr>
            <a:r>
              <a:rPr lang="en-GB" dirty="0"/>
              <a:t>Trots zijn op je creativiteit.</a:t>
            </a:r>
          </a:p>
          <a:p>
            <a:pPr marL="342900" indent="-342900">
              <a:buFont typeface="Arial" panose="020B0604020202020204" pitchFamily="34" charset="0"/>
              <a:buChar char="•"/>
            </a:pPr>
            <a:endParaRPr lang="en-GB" dirty="0"/>
          </a:p>
          <a:p>
            <a:r>
              <a:rPr lang="en-GB" dirty="0"/>
              <a:t>Voor veel vrouwen is plezier een deel van wat het bedrijf draaiende houdt, vooral in moeilijke tijden. Je kunt plezier vinden en delen door:</a:t>
            </a:r>
          </a:p>
          <a:p>
            <a:pPr marL="342900" indent="-342900">
              <a:buFont typeface="Arial" panose="020B0604020202020204" pitchFamily="34" charset="0"/>
              <a:buChar char="•"/>
            </a:pPr>
            <a:r>
              <a:rPr lang="en-GB" dirty="0"/>
              <a:t>Je eigen afspeellijst kiezen</a:t>
            </a:r>
          </a:p>
          <a:p>
            <a:pPr marL="342900" indent="-342900">
              <a:buFont typeface="Arial" panose="020B0604020202020204" pitchFamily="34" charset="0"/>
              <a:buChar char="•"/>
            </a:pPr>
            <a:r>
              <a:rPr lang="en-GB" dirty="0"/>
              <a:t>Je kraam ontwerpen</a:t>
            </a:r>
          </a:p>
          <a:p>
            <a:pPr marL="342900" indent="-342900">
              <a:buFont typeface="Arial" panose="020B0604020202020204" pitchFamily="34" charset="0"/>
              <a:buChar char="•"/>
            </a:pPr>
            <a:r>
              <a:rPr lang="en-GB" dirty="0"/>
              <a:t>Je producten een naam geven</a:t>
            </a:r>
          </a:p>
          <a:p>
            <a:pPr marL="342900" indent="-342900">
              <a:buFont typeface="Arial" panose="020B0604020202020204" pitchFamily="34" charset="0"/>
              <a:buChar char="•"/>
            </a:pPr>
            <a:r>
              <a:rPr lang="en-GB" dirty="0"/>
              <a:t>Je ideeën tot leven zien komen</a:t>
            </a:r>
          </a:p>
          <a:p>
            <a:pPr marL="342900" indent="-342900">
              <a:buFont typeface="Arial" panose="020B0604020202020204" pitchFamily="34" charset="0"/>
              <a:buChar char="•"/>
            </a:pPr>
            <a:endParaRPr lang="en-GB" dirty="0"/>
          </a:p>
          <a:p>
            <a:r>
              <a:rPr lang="en-GB" dirty="0"/>
              <a:t>Als jij ervan geniet, zullen anderen dat voelen.</a:t>
            </a:r>
            <a:br>
              <a:rPr lang="en-GB" dirty="0"/>
            </a:br>
            <a:r>
              <a:rPr lang="en-GB" dirty="0"/>
              <a:t>Mensen kopen niet alleen je eten, ze kopen ook je energie.</a:t>
            </a:r>
          </a:p>
          <a:p>
            <a:endParaRPr lang="en-GB" dirty="0"/>
          </a:p>
          <a:p>
            <a:endParaRPr lang="en-GB" dirty="0"/>
          </a:p>
          <a:p>
            <a:endParaRPr lang="en-GB" dirty="0"/>
          </a:p>
          <a:p>
            <a:endParaRPr lang="en-GB" dirty="0"/>
          </a:p>
        </p:txBody>
      </p:sp>
      <p:pic>
        <p:nvPicPr>
          <p:cNvPr id="3" name="Picture 2" descr="Pineapple with birthday hat">
            <a:extLst>
              <a:ext uri="{FF2B5EF4-FFF2-40B4-BE49-F238E27FC236}">
                <a16:creationId xmlns:a16="http://schemas.microsoft.com/office/drawing/2014/main" id="{7AD63D11-63F5-ED27-98A8-0F1BFF02ACDA}"/>
              </a:ext>
            </a:extLst>
          </p:cNvPr>
          <p:cNvPicPr>
            <a:picLocks noChangeAspect="1"/>
          </p:cNvPicPr>
          <p:nvPr/>
        </p:nvPicPr>
        <p:blipFill>
          <a:blip r:embed="rId2"/>
          <a:stretch>
            <a:fillRect/>
          </a:stretch>
        </p:blipFill>
        <p:spPr>
          <a:xfrm>
            <a:off x="8137769" y="1876892"/>
            <a:ext cx="3833446" cy="3833446"/>
          </a:xfrm>
          <a:prstGeom prst="rect">
            <a:avLst/>
          </a:prstGeom>
        </p:spPr>
      </p:pic>
    </p:spTree>
    <p:extLst>
      <p:ext uri="{BB962C8B-B14F-4D97-AF65-F5344CB8AC3E}">
        <p14:creationId xmlns:p14="http://schemas.microsoft.com/office/powerpoint/2010/main" val="2121386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GENIET VAN JE EIGEN SUCCES EN KIJK NAAR DE TOEKOMST</a:t>
            </a:r>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468106" y="1634026"/>
            <a:ext cx="60811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dirty="0"/>
              <a:t>Geniet van je eigen succes. Je mag lachen, rusten, kleine overwinningen vieren. </a:t>
            </a:r>
            <a:r>
              <a:rPr lang="en-US" dirty="0"/>
              <a:t>Neem afstand en kijk verder dan vandaag om te bepalen wat op de lange termijn in het belang van je bedrijf en jezelf is. </a:t>
            </a:r>
          </a:p>
          <a:p>
            <a:pPr>
              <a:buClr>
                <a:srgbClr val="B6D1E1"/>
              </a:buClr>
            </a:pPr>
            <a:endParaRPr lang="en-US" dirty="0"/>
          </a:p>
          <a:p>
            <a:r>
              <a:rPr lang="en-GB" dirty="0"/>
              <a:t>Dus onthoud dit als je verder gaat met je voedingsbedrijf:</a:t>
            </a:r>
          </a:p>
          <a:p>
            <a:endParaRPr lang="en-GB" dirty="0"/>
          </a:p>
          <a:p>
            <a:pPr marL="342900" indent="-342900">
              <a:buFont typeface="Arial" panose="020B0604020202020204" pitchFamily="34" charset="0"/>
              <a:buChar char="•"/>
            </a:pPr>
            <a:r>
              <a:rPr lang="en-GB" dirty="0"/>
              <a:t>Je mag </a:t>
            </a:r>
            <a:r>
              <a:rPr lang="en-GB" b="1" dirty="0"/>
              <a:t>genieten van je eigen succes</a:t>
            </a:r>
            <a:r>
              <a:rPr lang="en-GB" dirty="0"/>
              <a:t>.</a:t>
            </a:r>
          </a:p>
          <a:p>
            <a:pPr marL="342900" indent="-342900">
              <a:buFont typeface="Arial" panose="020B0604020202020204" pitchFamily="34" charset="0"/>
              <a:buChar char="•"/>
            </a:pPr>
            <a:r>
              <a:rPr lang="en-GB" dirty="0"/>
              <a:t>Je mag </a:t>
            </a:r>
            <a:r>
              <a:rPr lang="en-GB" b="1" dirty="0"/>
              <a:t>lachen, rusten, kleine overwinningen vieren</a:t>
            </a:r>
            <a:r>
              <a:rPr lang="en-GB" dirty="0"/>
              <a:t>.</a:t>
            </a:r>
          </a:p>
          <a:p>
            <a:pPr marL="342900" indent="-342900">
              <a:buFont typeface="Arial" panose="020B0604020202020204" pitchFamily="34" charset="0"/>
              <a:buChar char="•"/>
            </a:pPr>
            <a:r>
              <a:rPr lang="en-GB" dirty="0"/>
              <a:t>Je mag een bedrijf opbouwen dat </a:t>
            </a:r>
            <a:r>
              <a:rPr lang="en-GB" b="1" dirty="0"/>
              <a:t>je </a:t>
            </a:r>
            <a:r>
              <a:rPr lang="en-GB" dirty="0"/>
              <a:t>vreugde brengt - niet alleen klanten.</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pic>
        <p:nvPicPr>
          <p:cNvPr id="7" name="Picture 6" descr="Sunflower field">
            <a:extLst>
              <a:ext uri="{FF2B5EF4-FFF2-40B4-BE49-F238E27FC236}">
                <a16:creationId xmlns:a16="http://schemas.microsoft.com/office/drawing/2014/main" id="{45114895-8A47-5E1F-7D7F-6684BFA1813B}"/>
              </a:ext>
            </a:extLst>
          </p:cNvPr>
          <p:cNvPicPr>
            <a:picLocks noChangeAspect="1"/>
          </p:cNvPicPr>
          <p:nvPr/>
        </p:nvPicPr>
        <p:blipFill>
          <a:blip r:embed="rId2"/>
          <a:stretch>
            <a:fillRect/>
          </a:stretch>
        </p:blipFill>
        <p:spPr>
          <a:xfrm>
            <a:off x="7076552" y="2248785"/>
            <a:ext cx="4582048" cy="3053953"/>
          </a:xfrm>
          <a:prstGeom prst="rect">
            <a:avLst/>
          </a:prstGeom>
        </p:spPr>
      </p:pic>
    </p:spTree>
    <p:extLst>
      <p:ext uri="{BB962C8B-B14F-4D97-AF65-F5344CB8AC3E}">
        <p14:creationId xmlns:p14="http://schemas.microsoft.com/office/powerpoint/2010/main" val="4210856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4395-7876-7288-153E-207EDFD253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34AD8B-49D9-284B-46A3-B7CA4424475F}"/>
              </a:ext>
            </a:extLst>
          </p:cNvPr>
          <p:cNvSpPr>
            <a:spLocks noGrp="1"/>
          </p:cNvSpPr>
          <p:nvPr>
            <p:ph type="body" sz="quarter" idx="27"/>
          </p:nvPr>
        </p:nvSpPr>
        <p:spPr>
          <a:xfrm>
            <a:off x="203200" y="311362"/>
            <a:ext cx="12223262" cy="720752"/>
          </a:xfrm>
        </p:spPr>
        <p:txBody>
          <a:bodyPr/>
          <a:lstStyle/>
          <a:p>
            <a:r>
              <a:rPr lang="en-IE" dirty="0"/>
              <a:t>WANNEER IS HET TIJD OM UW BEDRIJF TE LATEN GROEIEN?</a:t>
            </a:r>
            <a:endParaRPr lang="en-IE" dirty="0">
              <a:solidFill>
                <a:schemeClr val="bg2"/>
              </a:solidFill>
            </a:endParaRPr>
          </a:p>
        </p:txBody>
      </p:sp>
      <p:sp>
        <p:nvSpPr>
          <p:cNvPr id="19" name="Text Placeholder 7">
            <a:extLst>
              <a:ext uri="{FF2B5EF4-FFF2-40B4-BE49-F238E27FC236}">
                <a16:creationId xmlns:a16="http://schemas.microsoft.com/office/drawing/2014/main" id="{A77B16CF-BC92-0A81-FC53-53BAFDCAF7AA}"/>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dirty="0"/>
              <a:t>Hier zijn tekenen dat je misschien klaar bent om de volgende stap te zetten:</a:t>
            </a:r>
          </a:p>
          <a:p>
            <a:pPr>
              <a:buClr>
                <a:srgbClr val="B6D1E1"/>
              </a:buClr>
            </a:pPr>
            <a:endParaRPr lang="en-GB" dirty="0"/>
          </a:p>
          <a:p>
            <a:r>
              <a:rPr lang="en-GB" b="1" dirty="0">
                <a:solidFill>
                  <a:srgbClr val="84BFA4"/>
                </a:solidFill>
              </a:rPr>
              <a:t>Je verkoopt constant uit </a:t>
            </a:r>
            <a:r>
              <a:rPr lang="en-GB" b="1" dirty="0"/>
              <a:t>- </a:t>
            </a:r>
            <a:r>
              <a:rPr lang="en-GB" dirty="0"/>
              <a:t>Je kunt de vraag niet bijhouden en mensen vragen om meer.</a:t>
            </a:r>
          </a:p>
          <a:p>
            <a:r>
              <a:rPr lang="en-GB" b="1" dirty="0">
                <a:solidFill>
                  <a:srgbClr val="84BFA4"/>
                </a:solidFill>
              </a:rPr>
              <a:t>Je slaat kansen af </a:t>
            </a:r>
            <a:r>
              <a:rPr lang="en-GB" b="1" dirty="0"/>
              <a:t>- </a:t>
            </a:r>
            <a:r>
              <a:rPr lang="en-GB" dirty="0"/>
              <a:t>Pop-ups, evenementen, samenwerkingen, maar je hebt gewoon de tijd of de capaciteit niet.</a:t>
            </a:r>
          </a:p>
          <a:p>
            <a:r>
              <a:rPr lang="en-GB" b="1" dirty="0">
                <a:solidFill>
                  <a:srgbClr val="84BFA4"/>
                </a:solidFill>
              </a:rPr>
              <a:t>Je hebt je routine onder de knie </a:t>
            </a:r>
            <a:r>
              <a:rPr lang="en-GB" b="1" dirty="0"/>
              <a:t>- </a:t>
            </a:r>
            <a:r>
              <a:rPr lang="en-GB" dirty="0"/>
              <a:t>je hebt een solide proces opgebouwd en het werkt. Nu wil je het op grotere schaal of op een nieuwe locatie doen.</a:t>
            </a:r>
          </a:p>
          <a:p>
            <a:r>
              <a:rPr lang="en-GB" b="1" dirty="0">
                <a:solidFill>
                  <a:srgbClr val="84BFA4"/>
                </a:solidFill>
              </a:rPr>
              <a:t>Je wilt meer tijd voor strategie </a:t>
            </a:r>
            <a:r>
              <a:rPr lang="en-GB" b="1" dirty="0"/>
              <a:t>- </a:t>
            </a:r>
            <a:r>
              <a:rPr lang="en-GB" dirty="0"/>
              <a:t>Je besteedt al je tijd aan het dagelijkse werk en hebt hulp nodig zodat je je kunt richten op de groei van je visie.</a:t>
            </a:r>
          </a:p>
          <a:p>
            <a:r>
              <a:rPr lang="en-GB" b="1" dirty="0">
                <a:solidFill>
                  <a:srgbClr val="84BFA4"/>
                </a:solidFill>
              </a:rPr>
              <a:t>Je hebt een vast inkomen en kunt herinvesteren </a:t>
            </a:r>
            <a:r>
              <a:rPr lang="en-GB" b="1" dirty="0"/>
              <a:t>- </a:t>
            </a:r>
            <a:r>
              <a:rPr lang="en-GB" dirty="0"/>
              <a:t>Je hebt genoeg gespaard of verdiend om beter gereedschap te kopen, ruimte te huren of ondersteuning in te schakelen zonder je kerninkomen op het spel te zetten.</a:t>
            </a:r>
          </a:p>
          <a:p>
            <a:endParaRPr lang="en-GB" dirty="0"/>
          </a:p>
          <a:p>
            <a:r>
              <a:rPr lang="en-GB" dirty="0"/>
              <a:t>Vraag jezelf af:  </a:t>
            </a:r>
            <a:r>
              <a:rPr lang="en-GB" b="1" dirty="0"/>
              <a:t>"Wil ik nu groeien of heb ik gewoon het gevoel dat het moet?"</a:t>
            </a:r>
            <a:br>
              <a:rPr lang="en-GB" dirty="0"/>
            </a:br>
            <a:endParaRPr lang="en-GB" dirty="0"/>
          </a:p>
          <a:p>
            <a:r>
              <a:rPr lang="en-GB" dirty="0"/>
              <a:t>Kies voor groei als het spannend is, niet als het alleen maar vermoeiend is.</a:t>
            </a:r>
          </a:p>
          <a:p>
            <a:pPr>
              <a:buClr>
                <a:srgbClr val="B6D1E1"/>
              </a:buClr>
            </a:pPr>
            <a:endParaRPr lang="en-US" dirty="0"/>
          </a:p>
        </p:txBody>
      </p:sp>
    </p:spTree>
    <p:extLst>
      <p:ext uri="{BB962C8B-B14F-4D97-AF65-F5344CB8AC3E}">
        <p14:creationId xmlns:p14="http://schemas.microsoft.com/office/powerpoint/2010/main" val="1702841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0727-5846-68F9-40CB-E1766B59290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FE7254-2603-E66A-1881-831EE1E0408C}"/>
              </a:ext>
            </a:extLst>
          </p:cNvPr>
          <p:cNvSpPr>
            <a:spLocks noGrp="1"/>
          </p:cNvSpPr>
          <p:nvPr>
            <p:ph type="body" sz="quarter" idx="27"/>
          </p:nvPr>
        </p:nvSpPr>
        <p:spPr>
          <a:xfrm>
            <a:off x="585337" y="577085"/>
            <a:ext cx="10907188" cy="720752"/>
          </a:xfrm>
        </p:spPr>
        <p:txBody>
          <a:bodyPr/>
          <a:lstStyle/>
          <a:p>
            <a:r>
              <a:rPr lang="en-IE" dirty="0"/>
              <a:t>LAAT JE BEDRIJF GROEIEN ZONDER OVERBELASTING </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C3367E96-F074-8206-8C88-529938DE1C77}"/>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7688E305-0E2D-4BB3-E979-AEC70DDFFE77}"/>
              </a:ext>
            </a:extLst>
          </p:cNvPr>
          <p:cNvSpPr txBox="1"/>
          <p:nvPr/>
        </p:nvSpPr>
        <p:spPr>
          <a:xfrm>
            <a:off x="742462" y="1486377"/>
            <a:ext cx="6400800" cy="4832092"/>
          </a:xfrm>
          <a:prstGeom prst="rect">
            <a:avLst/>
          </a:prstGeom>
          <a:noFill/>
        </p:spPr>
        <p:txBody>
          <a:bodyPr wrap="square">
            <a:spAutoFit/>
          </a:bodyPr>
          <a:lstStyle/>
          <a:p>
            <a:r>
              <a:rPr lang="en-GB" sz="2200" dirty="0"/>
              <a:t>Groei hoeft geen enorme investering of lange werkdagen te betekenen. Je kunt langzaam, verstandig en op een manier die voor jou werkt groeien.</a:t>
            </a:r>
          </a:p>
          <a:p>
            <a:r>
              <a:rPr lang="en-GB" sz="2200" dirty="0"/>
              <a:t>Hier zijn slimme, beheersbare manieren om je voedingsbedrijf te laten groeien:</a:t>
            </a:r>
          </a:p>
          <a:p>
            <a:pPr marL="457200" indent="-457200">
              <a:buAutoNum type="arabicPeriod"/>
            </a:pPr>
            <a:r>
              <a:rPr lang="en-GB" sz="2200" b="1" dirty="0">
                <a:solidFill>
                  <a:srgbClr val="84BFA4"/>
                </a:solidFill>
              </a:rPr>
              <a:t>Verhoog je prijzen </a:t>
            </a:r>
            <a:r>
              <a:rPr lang="en-GB" sz="2200" dirty="0">
                <a:solidFill>
                  <a:srgbClr val="382B1B"/>
                </a:solidFill>
              </a:rPr>
              <a:t>(</a:t>
            </a:r>
            <a:r>
              <a:rPr lang="en-GB" sz="2200" dirty="0"/>
              <a:t>als je te weinig vraagt). Zelfs een kleine verhoging kan je inkomen een boost geven en je waarde weerspiegelen.</a:t>
            </a:r>
          </a:p>
          <a:p>
            <a:pPr marL="457200" indent="-457200">
              <a:buAutoNum type="arabicPeriod"/>
            </a:pPr>
            <a:r>
              <a:rPr lang="en-GB" sz="2200" b="1" dirty="0">
                <a:solidFill>
                  <a:srgbClr val="84BFA4"/>
                </a:solidFill>
              </a:rPr>
              <a:t>Voeg één nieuw product of dienst toe</a:t>
            </a:r>
            <a:r>
              <a:rPr lang="en-GB" sz="2200" dirty="0"/>
              <a:t>. Test een seizoensgerecht, cateringoptie of bezorgservice, maar lanceer niet alles tegelijk!</a:t>
            </a:r>
          </a:p>
          <a:p>
            <a:pPr marL="457200" indent="-457200">
              <a:buAutoNum type="arabicPeriod"/>
            </a:pPr>
            <a:r>
              <a:rPr lang="en-GB" sz="2200" b="1" dirty="0">
                <a:solidFill>
                  <a:srgbClr val="84BFA4"/>
                </a:solidFill>
              </a:rPr>
              <a:t>Werk samen met anderen</a:t>
            </a:r>
            <a:r>
              <a:rPr lang="en-GB" sz="2200" dirty="0"/>
              <a:t>. Deel een verkooppunt, werk samen bij evenementen of sta om de beurt op een markt. Samenwerking vermindert kosten en druk.</a:t>
            </a:r>
          </a:p>
        </p:txBody>
      </p:sp>
      <p:pic>
        <p:nvPicPr>
          <p:cNvPr id="6" name="Picture 5" descr="A couple of women wearing aprons&#10;&#10;AI-generated content may be incorrect.">
            <a:extLst>
              <a:ext uri="{FF2B5EF4-FFF2-40B4-BE49-F238E27FC236}">
                <a16:creationId xmlns:a16="http://schemas.microsoft.com/office/drawing/2014/main" id="{B8323114-5FBC-3D24-088E-AADAE34D0D65}"/>
              </a:ext>
            </a:extLst>
          </p:cNvPr>
          <p:cNvPicPr>
            <a:picLocks noChangeAspect="1"/>
          </p:cNvPicPr>
          <p:nvPr/>
        </p:nvPicPr>
        <p:blipFill>
          <a:blip r:embed="rId2"/>
          <a:stretch>
            <a:fillRect/>
          </a:stretch>
        </p:blipFill>
        <p:spPr>
          <a:xfrm>
            <a:off x="8077378" y="1555260"/>
            <a:ext cx="2946221" cy="4419331"/>
          </a:xfrm>
          <a:prstGeom prst="rect">
            <a:avLst/>
          </a:prstGeom>
        </p:spPr>
      </p:pic>
    </p:spTree>
    <p:extLst>
      <p:ext uri="{BB962C8B-B14F-4D97-AF65-F5344CB8AC3E}">
        <p14:creationId xmlns:p14="http://schemas.microsoft.com/office/powerpoint/2010/main" val="4116488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585337" y="577085"/>
            <a:ext cx="10907188" cy="720752"/>
          </a:xfrm>
        </p:spPr>
        <p:txBody>
          <a:bodyPr/>
          <a:lstStyle/>
          <a:p>
            <a:r>
              <a:rPr lang="en-IE" dirty="0"/>
              <a:t>LAAT JE BEDRIJF GROEIEN ZONDER OVERBELASTING </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682420A0-9804-3347-2C79-37D651C0CE50}"/>
              </a:ext>
            </a:extLst>
          </p:cNvPr>
          <p:cNvSpPr txBox="1"/>
          <p:nvPr/>
        </p:nvSpPr>
        <p:spPr>
          <a:xfrm>
            <a:off x="742462" y="1486377"/>
            <a:ext cx="6822830" cy="3139321"/>
          </a:xfrm>
          <a:prstGeom prst="rect">
            <a:avLst/>
          </a:prstGeom>
          <a:noFill/>
        </p:spPr>
        <p:txBody>
          <a:bodyPr wrap="square">
            <a:spAutoFit/>
          </a:bodyPr>
          <a:lstStyle/>
          <a:p>
            <a:r>
              <a:rPr lang="en-GB" sz="2200" b="1" dirty="0">
                <a:solidFill>
                  <a:srgbClr val="84BFA4"/>
                </a:solidFill>
              </a:rPr>
              <a:t>4. Verbeter je systemen</a:t>
            </a:r>
            <a:r>
              <a:rPr lang="en-GB" sz="2200" dirty="0"/>
              <a:t>. Maak checklists, voorbereidingsroutines of sjablonen om tijd te besparen en stress te verminderen.</a:t>
            </a:r>
          </a:p>
          <a:p>
            <a:r>
              <a:rPr lang="en-GB" sz="2200" b="1" dirty="0">
                <a:solidFill>
                  <a:srgbClr val="84BFA4"/>
                </a:solidFill>
              </a:rPr>
              <a:t>5. Sluit je aan bij een lokale keuken, netwerk of programma. </a:t>
            </a:r>
            <a:r>
              <a:rPr lang="en-GB" sz="2200" dirty="0"/>
              <a:t>Toegang krijgen tot apparatuur, training of markten kan deuren openen zonder enorme investeringen.</a:t>
            </a:r>
          </a:p>
          <a:p>
            <a:r>
              <a:rPr lang="en-GB" sz="2200" b="1" dirty="0">
                <a:solidFill>
                  <a:srgbClr val="84BFA4"/>
                </a:solidFill>
              </a:rPr>
              <a:t>6. Besteed slechts één taak uit. </a:t>
            </a:r>
            <a:r>
              <a:rPr lang="en-GB" sz="2200" dirty="0"/>
              <a:t>Of het nu gaat om boekhouding, verpakking of sociale media, door slechts een paar uur per week vrij te maken, maak je ruimte om te groeien.</a:t>
            </a:r>
          </a:p>
          <a:p>
            <a:endParaRPr lang="en-GB" sz="2200" dirty="0"/>
          </a:p>
        </p:txBody>
      </p:sp>
      <p:pic>
        <p:nvPicPr>
          <p:cNvPr id="18" name="Picture 17" descr="A person in an apron smiling&#10;&#10;AI-generated content may be incorrect.">
            <a:extLst>
              <a:ext uri="{FF2B5EF4-FFF2-40B4-BE49-F238E27FC236}">
                <a16:creationId xmlns:a16="http://schemas.microsoft.com/office/drawing/2014/main" id="{61F697B1-DA49-B169-E79C-165D7ABEF96C}"/>
              </a:ext>
            </a:extLst>
          </p:cNvPr>
          <p:cNvPicPr>
            <a:picLocks noChangeAspect="1"/>
          </p:cNvPicPr>
          <p:nvPr/>
        </p:nvPicPr>
        <p:blipFill>
          <a:blip r:embed="rId2"/>
          <a:srcRect l="23664" r="29373"/>
          <a:stretch>
            <a:fillRect/>
          </a:stretch>
        </p:blipFill>
        <p:spPr>
          <a:xfrm>
            <a:off x="8323858" y="1486377"/>
            <a:ext cx="2970189" cy="4224215"/>
          </a:xfrm>
          <a:prstGeom prst="rect">
            <a:avLst/>
          </a:prstGeom>
        </p:spPr>
      </p:pic>
    </p:spTree>
    <p:extLst>
      <p:ext uri="{BB962C8B-B14F-4D97-AF65-F5344CB8AC3E}">
        <p14:creationId xmlns:p14="http://schemas.microsoft.com/office/powerpoint/2010/main" val="1030491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AC7A-5E62-0910-1126-9463A3BE6E9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08B69DC-AB37-8097-199E-7FD3F5014FE1}"/>
              </a:ext>
            </a:extLst>
          </p:cNvPr>
          <p:cNvSpPr>
            <a:spLocks noGrp="1"/>
          </p:cNvSpPr>
          <p:nvPr>
            <p:ph type="body" sz="quarter" idx="27"/>
          </p:nvPr>
        </p:nvSpPr>
        <p:spPr>
          <a:xfrm>
            <a:off x="585337" y="577085"/>
            <a:ext cx="10907188" cy="720752"/>
          </a:xfrm>
        </p:spPr>
        <p:txBody>
          <a:bodyPr/>
          <a:lstStyle/>
          <a:p>
            <a:r>
              <a:rPr lang="en-IE" dirty="0"/>
              <a:t>OEFENING: JE BEDRIJF LATEN GROEIEN</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342FD745-E314-2AA2-5AC1-11C457F51D8F}"/>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551C1363-7A8C-D487-A6B1-BEC595205F4A}"/>
              </a:ext>
            </a:extLst>
          </p:cNvPr>
          <p:cNvSpPr txBox="1"/>
          <p:nvPr/>
        </p:nvSpPr>
        <p:spPr>
          <a:xfrm>
            <a:off x="585337" y="1462087"/>
            <a:ext cx="7254299" cy="3970318"/>
          </a:xfrm>
          <a:prstGeom prst="rect">
            <a:avLst/>
          </a:prstGeom>
          <a:noFill/>
        </p:spPr>
        <p:txBody>
          <a:bodyPr wrap="square" rtlCol="0">
            <a:spAutoFit/>
          </a:bodyPr>
          <a:lstStyle/>
          <a:p>
            <a:r>
              <a:rPr lang="en-GB" b="1" dirty="0"/>
              <a:t>Hoe doe je het?</a:t>
            </a:r>
          </a:p>
          <a:p>
            <a:pPr marL="285750" indent="-285750">
              <a:buFont typeface="Arial" panose="020B0604020202020204" pitchFamily="34" charset="0"/>
              <a:buChar char="•"/>
            </a:pPr>
            <a:r>
              <a:rPr lang="en-GB" dirty="0"/>
              <a:t>Neem 15-20 minuten rust (of doe het met z'n tweeën of in een groep als je liever discussieert).</a:t>
            </a:r>
          </a:p>
          <a:p>
            <a:pPr marL="285750" indent="-285750">
              <a:buFont typeface="Arial" panose="020B0604020202020204" pitchFamily="34" charset="0"/>
              <a:buChar char="•"/>
            </a:pPr>
            <a:r>
              <a:rPr lang="en-GB" dirty="0"/>
              <a:t>Doorloop elk onderdeel van de reflectiegids:</a:t>
            </a:r>
          </a:p>
          <a:p>
            <a:pPr marL="742950" lvl="1" indent="-285750">
              <a:buFont typeface="Arial" panose="020B0604020202020204" pitchFamily="34" charset="0"/>
              <a:buChar char="•"/>
            </a:pPr>
            <a:r>
              <a:rPr lang="en-GB" dirty="0"/>
              <a:t>Kruis aan wat waar voelt voor jou</a:t>
            </a:r>
          </a:p>
          <a:p>
            <a:pPr marL="742950" lvl="1" indent="-285750">
              <a:buFont typeface="Arial" panose="020B0604020202020204" pitchFamily="34" charset="0"/>
              <a:buChar char="•"/>
            </a:pPr>
            <a:r>
              <a:rPr lang="en-GB" dirty="0"/>
              <a:t>Uw eigen gedachten en ideeën toevoegen</a:t>
            </a:r>
          </a:p>
          <a:p>
            <a:pPr marL="742950" lvl="1" indent="-285750">
              <a:buFont typeface="Arial" panose="020B0604020202020204" pitchFamily="34" charset="0"/>
              <a:buChar char="•"/>
            </a:pPr>
            <a:r>
              <a:rPr lang="en-GB" dirty="0"/>
              <a:t>Wees eerlijk - dit is voor jou</a:t>
            </a:r>
          </a:p>
          <a:p>
            <a:pPr marL="742950" lvl="1" indent="-285750">
              <a:buFont typeface="Arial" panose="020B0604020202020204" pitchFamily="34" charset="0"/>
              <a:buChar char="•"/>
            </a:pPr>
            <a:r>
              <a:rPr lang="en-GB" dirty="0"/>
              <a:t>Gebruik het gedeelte "Persoonlijke notities" om een kleine actie te plannen of om ondersteuning te vragen.</a:t>
            </a:r>
          </a:p>
          <a:p>
            <a:br>
              <a:rPr lang="en-GB" dirty="0"/>
            </a:br>
            <a:r>
              <a:rPr lang="en-GB" b="1" dirty="0"/>
              <a:t>Aanzetten tot nadenken:</a:t>
            </a:r>
          </a:p>
          <a:p>
            <a:r>
              <a:rPr lang="en-GB" dirty="0"/>
              <a:t>"Wat voor soort groei voelt goed - niet alleen noodzakelijk?"</a:t>
            </a:r>
          </a:p>
          <a:p>
            <a:r>
              <a:rPr lang="en-GB" dirty="0"/>
              <a:t>"Wat zou me helpen om meer plezier in mijn werk te hebben?"</a:t>
            </a:r>
          </a:p>
          <a:p>
            <a:r>
              <a:rPr lang="en-GB" dirty="0"/>
              <a:t>"Wat is één kleine stap die ik in de komende 2 weken kan zetten?"</a:t>
            </a:r>
            <a:endParaRPr lang="en-IE" dirty="0"/>
          </a:p>
        </p:txBody>
      </p:sp>
      <p:sp>
        <p:nvSpPr>
          <p:cNvPr id="21" name="Rectangle 20">
            <a:extLst>
              <a:ext uri="{FF2B5EF4-FFF2-40B4-BE49-F238E27FC236}">
                <a16:creationId xmlns:a16="http://schemas.microsoft.com/office/drawing/2014/main" id="{E31BEE79-D1A3-FE5F-4422-5C112B24B8FA}"/>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42E29B4-887F-738E-8A90-BD48BA48E095}"/>
              </a:ext>
            </a:extLst>
          </p:cNvPr>
          <p:cNvGrpSpPr/>
          <p:nvPr/>
        </p:nvGrpSpPr>
        <p:grpSpPr>
          <a:xfrm>
            <a:off x="9121819" y="1354417"/>
            <a:ext cx="2788753" cy="578690"/>
            <a:chOff x="2045517" y="6166884"/>
            <a:chExt cx="2788753" cy="578690"/>
          </a:xfrm>
        </p:grpSpPr>
        <p:sp>
          <p:nvSpPr>
            <p:cNvPr id="23" name="Rectangle 22">
              <a:extLst>
                <a:ext uri="{FF2B5EF4-FFF2-40B4-BE49-F238E27FC236}">
                  <a16:creationId xmlns:a16="http://schemas.microsoft.com/office/drawing/2014/main" id="{6D526AB1-910B-BCD8-6BEB-B3EE4850782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2F9B88B-D995-6C34-FA06-0642EB06DFB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097927-2895-9579-E412-1CF0C796AEE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6" name="Graphic 25" descr="Clipboard Partially Ticked outline">
              <a:extLst>
                <a:ext uri="{FF2B5EF4-FFF2-40B4-BE49-F238E27FC236}">
                  <a16:creationId xmlns:a16="http://schemas.microsoft.com/office/drawing/2014/main" id="{F4FBD977-61FA-9C2C-FEF1-B18DCAA8F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7" name="Text Placeholder 2">
            <a:extLst>
              <a:ext uri="{FF2B5EF4-FFF2-40B4-BE49-F238E27FC236}">
                <a16:creationId xmlns:a16="http://schemas.microsoft.com/office/drawing/2014/main" id="{BAF843B2-091A-57D5-6A8C-E6439279B340}"/>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Wanneer het bedrijf laten groeien</a:t>
            </a:r>
            <a:endParaRPr lang="en-US" b="1" dirty="0"/>
          </a:p>
        </p:txBody>
      </p:sp>
      <p:sp>
        <p:nvSpPr>
          <p:cNvPr id="29" name="TextBox 28">
            <a:extLst>
              <a:ext uri="{FF2B5EF4-FFF2-40B4-BE49-F238E27FC236}">
                <a16:creationId xmlns:a16="http://schemas.microsoft.com/office/drawing/2014/main" id="{91A53580-C748-601C-DA57-5FEA5D94FDF3}"/>
              </a:ext>
            </a:extLst>
          </p:cNvPr>
          <p:cNvSpPr txBox="1"/>
          <p:nvPr/>
        </p:nvSpPr>
        <p:spPr>
          <a:xfrm>
            <a:off x="9320574" y="2623469"/>
            <a:ext cx="2333297" cy="923330"/>
          </a:xfrm>
          <a:prstGeom prst="rect">
            <a:avLst/>
          </a:prstGeom>
          <a:noFill/>
        </p:spPr>
        <p:txBody>
          <a:bodyPr wrap="square">
            <a:spAutoFit/>
          </a:bodyPr>
          <a:lstStyle/>
          <a:p>
            <a:r>
              <a:rPr lang="en-GB" sz="1800" b="1" dirty="0">
                <a:highlight>
                  <a:srgbClr val="E6C8C7"/>
                </a:highlight>
              </a:rPr>
              <a:t>DOUBLE CLICK WORD DOC ICON voor het bestand dat je nodig hebt</a:t>
            </a:r>
            <a:endParaRPr lang="en-US" sz="1800" b="1" dirty="0">
              <a:highlight>
                <a:srgbClr val="E6C8C7"/>
              </a:highlight>
            </a:endParaRPr>
          </a:p>
        </p:txBody>
      </p:sp>
      <p:graphicFrame>
        <p:nvGraphicFramePr>
          <p:cNvPr id="30" name="Object 29">
            <a:extLst>
              <a:ext uri="{FF2B5EF4-FFF2-40B4-BE49-F238E27FC236}">
                <a16:creationId xmlns:a16="http://schemas.microsoft.com/office/drawing/2014/main" id="{616B908F-88F8-F09B-41A6-1BC8651C8912}"/>
              </a:ext>
            </a:extLst>
          </p:cNvPr>
          <p:cNvGraphicFramePr>
            <a:graphicFrameLocks noChangeAspect="1"/>
          </p:cNvGraphicFramePr>
          <p:nvPr>
            <p:extLst>
              <p:ext uri="{D42A27DB-BD31-4B8C-83A1-F6EECF244321}">
                <p14:modId xmlns:p14="http://schemas.microsoft.com/office/powerpoint/2010/main" val="2104566012"/>
              </p:ext>
            </p:extLst>
          </p:nvPr>
        </p:nvGraphicFramePr>
        <p:xfrm>
          <a:off x="9908799" y="3689427"/>
          <a:ext cx="914400" cy="781050"/>
        </p:xfrm>
        <a:graphic>
          <a:graphicData uri="http://schemas.openxmlformats.org/presentationml/2006/ole">
            <mc:AlternateContent xmlns:mc="http://schemas.openxmlformats.org/markup-compatibility/2006">
              <mc:Choice xmlns:v="urn:schemas-microsoft-com:vml" Requires="v">
                <p:oleObj name="Document" showAsIcon="1" r:id="rId4" imgW="914249" imgH="781050" progId="Word.Document.12">
                  <p:embed/>
                </p:oleObj>
              </mc:Choice>
              <mc:Fallback>
                <p:oleObj name="Document" showAsIcon="1" r:id="rId4" imgW="914249" imgH="781050" progId="Word.Document.12">
                  <p:embed/>
                  <p:pic>
                    <p:nvPicPr>
                      <p:cNvPr id="0" name=""/>
                      <p:cNvPicPr/>
                      <p:nvPr/>
                    </p:nvPicPr>
                    <p:blipFill>
                      <a:blip r:embed="rId5"/>
                      <a:stretch>
                        <a:fillRect/>
                      </a:stretch>
                    </p:blipFill>
                    <p:spPr>
                      <a:xfrm>
                        <a:off x="9908799" y="3689427"/>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2645478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1" name="Text Placeholder 5">
            <a:extLst>
              <a:ext uri="{FF2B5EF4-FFF2-40B4-BE49-F238E27FC236}">
                <a16:creationId xmlns:a16="http://schemas.microsoft.com/office/drawing/2014/main" id="{86E1AAB6-9C85-6827-B56A-1FF3D2980C71}"/>
              </a:ext>
            </a:extLst>
          </p:cNvPr>
          <p:cNvSpPr txBox="1">
            <a:spLocks/>
          </p:cNvSpPr>
          <p:nvPr/>
        </p:nvSpPr>
        <p:spPr>
          <a:xfrm>
            <a:off x="1965789" y="2105444"/>
            <a:ext cx="3195486" cy="1413319"/>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b="1" dirty="0">
                <a:solidFill>
                  <a:srgbClr val="84BFA4"/>
                </a:solidFill>
              </a:rPr>
              <a:t>JE HEBT ONS LEERAVONTUUR VAN 3 KEUKENS VOLTOOID. </a:t>
            </a:r>
          </a:p>
          <a:p>
            <a:pPr algn="ctr"/>
            <a:r>
              <a:rPr lang="en-US" sz="2000" b="1" dirty="0">
                <a:solidFill>
                  <a:srgbClr val="84BFA4"/>
                </a:solidFill>
              </a:rPr>
              <a:t>WE WENSEN JE ALLE MOGELIJKE SUCCES.</a:t>
            </a:r>
          </a:p>
        </p:txBody>
      </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533488" y="1437518"/>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800" b="1" dirty="0">
                <a:solidFill>
                  <a:schemeClr val="tx1"/>
                </a:solidFill>
              </a:rPr>
              <a:t>Gefeliciteerd!</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286853" y="368119"/>
            <a:ext cx="11905147" cy="720752"/>
          </a:xfrm>
        </p:spPr>
        <p:txBody>
          <a:bodyPr/>
          <a:lstStyle/>
          <a:p>
            <a:r>
              <a:rPr lang="bs-Latn-BA" sz="3600" dirty="0"/>
              <a:t>ONDERNEMERSCHAP </a:t>
            </a:r>
            <a:r>
              <a:rPr lang="en-IE" sz="3600" dirty="0"/>
              <a:t>- EMPOWERMENT EN OVERWELDIGING</a:t>
            </a:r>
            <a:endParaRPr lang="en-GB"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86853" y="1317604"/>
            <a:ext cx="7734642" cy="4351563"/>
          </a:xfrm>
        </p:spPr>
        <p:txBody>
          <a:bodyPr/>
          <a:lstStyle/>
          <a:p>
            <a:r>
              <a:rPr lang="en-GB" b="1" dirty="0"/>
              <a:t>Waarom? Omdat ondernemerschap betekent:</a:t>
            </a:r>
          </a:p>
          <a:p>
            <a:pPr marL="342900" indent="-342900">
              <a:buFont typeface="Arial" panose="020B0604020202020204" pitchFamily="34" charset="0"/>
              <a:buChar char="•"/>
            </a:pPr>
            <a:r>
              <a:rPr lang="en-GB" dirty="0"/>
              <a:t>Elke dag honderden kleine beslissingen nemen zonder altijd het "juiste" antwoord te weten.</a:t>
            </a:r>
          </a:p>
          <a:p>
            <a:pPr marL="342900" indent="-342900">
              <a:buFont typeface="Arial" panose="020B0604020202020204" pitchFamily="34" charset="0"/>
              <a:buChar char="•"/>
            </a:pPr>
            <a:r>
              <a:rPr lang="en-GB" dirty="0"/>
              <a:t>De druk dragen om je cultuur of gemeenschap te vertegenwoordigen door middel van eten.</a:t>
            </a:r>
          </a:p>
          <a:p>
            <a:pPr marL="342900" indent="-342900">
              <a:buFont typeface="Arial" panose="020B0604020202020204" pitchFamily="34" charset="0"/>
              <a:buChar char="•"/>
            </a:pPr>
            <a:r>
              <a:rPr lang="en-GB" dirty="0"/>
              <a:t>Geen back-upplan hebben als de verkoop tegenvalt, de voorraad opraakt of de kinderopvang uitvalt.</a:t>
            </a:r>
          </a:p>
          <a:p>
            <a:endParaRPr lang="en-US" dirty="0"/>
          </a:p>
          <a:p>
            <a:r>
              <a:rPr lang="en-GB" b="1" dirty="0"/>
              <a:t>Maar het betekent ook:</a:t>
            </a:r>
          </a:p>
          <a:p>
            <a:pPr marL="342900" indent="-342900">
              <a:buFont typeface="Arial" panose="020B0604020202020204" pitchFamily="34" charset="0"/>
              <a:buChar char="•"/>
            </a:pPr>
            <a:r>
              <a:rPr lang="en-GB" dirty="0"/>
              <a:t>De vrijheid hebben om te koken waar je in gelooft.</a:t>
            </a:r>
          </a:p>
          <a:p>
            <a:pPr marL="342900" indent="-342900">
              <a:buFont typeface="Arial" panose="020B0604020202020204" pitchFamily="34" charset="0"/>
              <a:buChar char="•"/>
            </a:pPr>
            <a:r>
              <a:rPr lang="en-GB" dirty="0"/>
              <a:t>Kunnen werken op een manier die je waarden en tradities weerspiegelt.</a:t>
            </a:r>
          </a:p>
          <a:p>
            <a:pPr marL="342900" indent="-342900">
              <a:buFont typeface="Arial" panose="020B0604020202020204" pitchFamily="34" charset="0"/>
              <a:buChar char="•"/>
            </a:pPr>
            <a:r>
              <a:rPr lang="en-GB" dirty="0"/>
              <a:t>Iets creëren dat van jou is en dat niemand je kan afnemen.</a:t>
            </a:r>
          </a:p>
          <a:p>
            <a:pPr marL="342900" indent="-342900">
              <a:buFont typeface="Arial" panose="020B0604020202020204" pitchFamily="34" charset="0"/>
              <a:buChar char="•"/>
            </a:pPr>
            <a:r>
              <a:rPr lang="en-GB" dirty="0"/>
              <a:t>Iets bouwen waar je familie trots op kan zijn.</a:t>
            </a:r>
          </a:p>
          <a:p>
            <a:endParaRPr lang="en-US" dirty="0"/>
          </a:p>
        </p:txBody>
      </p:sp>
      <p:pic>
        <p:nvPicPr>
          <p:cNvPr id="8" name="Picture 7" descr="A person with her hand on her head&#10;&#10;AI-generated content may be incorrect.">
            <a:extLst>
              <a:ext uri="{FF2B5EF4-FFF2-40B4-BE49-F238E27FC236}">
                <a16:creationId xmlns:a16="http://schemas.microsoft.com/office/drawing/2014/main" id="{4EE6E33B-C934-62D7-5CCF-4501AA0C7D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5197" y="2446809"/>
            <a:ext cx="3789330" cy="2131498"/>
          </a:xfrm>
          <a:prstGeom prst="rect">
            <a:avLst/>
          </a:prstGeom>
        </p:spPr>
      </p:pic>
    </p:spTree>
    <p:extLst>
      <p:ext uri="{BB962C8B-B14F-4D97-AF65-F5344CB8AC3E}">
        <p14:creationId xmlns:p14="http://schemas.microsoft.com/office/powerpoint/2010/main" val="187790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6CD9-D965-937C-4D97-FA9D49BA56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6EF02AD-1CE3-723A-7AA1-A845CBDAD2B0}"/>
              </a:ext>
            </a:extLst>
          </p:cNvPr>
          <p:cNvSpPr>
            <a:spLocks noGrp="1"/>
          </p:cNvSpPr>
          <p:nvPr>
            <p:ph type="body" sz="quarter" idx="27"/>
          </p:nvPr>
        </p:nvSpPr>
        <p:spPr>
          <a:xfrm>
            <a:off x="286853" y="368119"/>
            <a:ext cx="11905147" cy="720752"/>
          </a:xfrm>
        </p:spPr>
        <p:txBody>
          <a:bodyPr/>
          <a:lstStyle/>
          <a:p>
            <a:r>
              <a:rPr lang="en-GB" dirty="0"/>
              <a:t>Je begint een levensmiddelenbedrijf EN je begint ook opnieuw</a:t>
            </a:r>
            <a:endParaRPr lang="en-GB" sz="3600" dirty="0"/>
          </a:p>
        </p:txBody>
      </p:sp>
      <p:sp>
        <p:nvSpPr>
          <p:cNvPr id="3" name="Text Placeholder 2">
            <a:extLst>
              <a:ext uri="{FF2B5EF4-FFF2-40B4-BE49-F238E27FC236}">
                <a16:creationId xmlns:a16="http://schemas.microsoft.com/office/drawing/2014/main" id="{7C9C6B8C-5711-960C-D06C-9CABB3A3C5B7}"/>
              </a:ext>
            </a:extLst>
          </p:cNvPr>
          <p:cNvSpPr>
            <a:spLocks noGrp="1"/>
          </p:cNvSpPr>
          <p:nvPr>
            <p:ph type="body" sz="quarter" idx="14"/>
          </p:nvPr>
        </p:nvSpPr>
        <p:spPr>
          <a:xfrm>
            <a:off x="217485" y="1088871"/>
            <a:ext cx="8264363" cy="4351563"/>
          </a:xfrm>
        </p:spPr>
        <p:txBody>
          <a:bodyPr/>
          <a:lstStyle/>
          <a:p>
            <a:endParaRPr lang="en-US" dirty="0"/>
          </a:p>
          <a:p>
            <a:r>
              <a:rPr lang="en-GB" dirty="0"/>
              <a:t>Als je gaat ondernemen in de voedingsmiddelenindustrie, vooral in een nieuw land, gaat het om meer dan winst. </a:t>
            </a:r>
            <a:r>
              <a:rPr lang="en-GB" b="1" dirty="0"/>
              <a:t>Het gaat om het terugwinnen van de eigen verantwoordelijkheid.</a:t>
            </a:r>
          </a:p>
          <a:p>
            <a:endParaRPr lang="en-GB" dirty="0"/>
          </a:p>
          <a:p>
            <a:pPr marL="342900" indent="-342900">
              <a:buFont typeface="Arial" panose="020B0604020202020204" pitchFamily="34" charset="0"/>
              <a:buChar char="•"/>
            </a:pPr>
            <a:r>
              <a:rPr lang="en-GB" dirty="0"/>
              <a:t>Het gaat erom je waarde te bewijzen in een systeem dat die waarde misschien nog niet ziet.</a:t>
            </a:r>
          </a:p>
          <a:p>
            <a:pPr marL="342900" indent="-342900">
              <a:buFont typeface="Arial" panose="020B0604020202020204" pitchFamily="34" charset="0"/>
              <a:buChar char="•"/>
            </a:pPr>
            <a:r>
              <a:rPr lang="en-GB" dirty="0"/>
              <a:t>Het gaat erom dat je zegt: "Mijn vaardigheden, mijn verhaal, mijn eten - deze zijn belangrijk."</a:t>
            </a:r>
          </a:p>
          <a:p>
            <a:endParaRPr lang="en-GB" dirty="0"/>
          </a:p>
          <a:p>
            <a:r>
              <a:rPr lang="en-GB" b="1" dirty="0"/>
              <a:t>Emotionele arbeid is echt</a:t>
            </a:r>
          </a:p>
          <a:p>
            <a:r>
              <a:rPr lang="en-GB" dirty="0"/>
              <a:t>Voor het runnen van een bedrijf is meer nodig dan koken; het vereist emotionele kracht.  Je moet</a:t>
            </a:r>
          </a:p>
          <a:p>
            <a:pPr marL="342900" indent="-342900">
              <a:buFont typeface="Arial" panose="020B0604020202020204" pitchFamily="34" charset="0"/>
              <a:buChar char="•"/>
            </a:pPr>
            <a:r>
              <a:rPr lang="en-GB" dirty="0"/>
              <a:t>De moed om je eten en je identiteit tentoon te stellen.</a:t>
            </a:r>
          </a:p>
          <a:p>
            <a:pPr marL="342900" indent="-342900">
              <a:buFont typeface="Arial" panose="020B0604020202020204" pitchFamily="34" charset="0"/>
              <a:buChar char="•"/>
            </a:pPr>
            <a:r>
              <a:rPr lang="en-GB" dirty="0"/>
              <a:t>De energie om terug te komen van afwijzing of kritiek.</a:t>
            </a:r>
          </a:p>
          <a:p>
            <a:pPr marL="342900" indent="-342900">
              <a:buFont typeface="Arial" panose="020B0604020202020204" pitchFamily="34" charset="0"/>
              <a:buChar char="•"/>
            </a:pPr>
            <a:r>
              <a:rPr lang="en-GB" dirty="0"/>
              <a:t>Het geduld om uit te leggen wat je doet, waarom het belangrijk is en waarom het kost wat het kost.</a:t>
            </a:r>
          </a:p>
          <a:p>
            <a:pPr marL="342900" indent="-342900">
              <a:buFont typeface="Arial" panose="020B0604020202020204" pitchFamily="34" charset="0"/>
              <a:buChar char="•"/>
            </a:pPr>
            <a:r>
              <a:rPr lang="en-GB" dirty="0"/>
              <a:t>De moed om je werk eerlijk te prijzen, zelfs als anderen om kortingen vragen.</a:t>
            </a:r>
          </a:p>
          <a:p>
            <a:endParaRPr lang="en-GB" dirty="0"/>
          </a:p>
          <a:p>
            <a:r>
              <a:rPr lang="en-GB" dirty="0"/>
              <a:t>En omdat je het alleen doet, draag je alles - niet alleen het recept, maar ook de verantwoordelijkheid.</a:t>
            </a:r>
            <a:endParaRPr lang="en-US" dirty="0"/>
          </a:p>
        </p:txBody>
      </p:sp>
      <p:pic>
        <p:nvPicPr>
          <p:cNvPr id="5" name="Picture 4" descr="A person holding a tray of food&#10;&#10;AI-generated content may be incorrect.">
            <a:extLst>
              <a:ext uri="{FF2B5EF4-FFF2-40B4-BE49-F238E27FC236}">
                <a16:creationId xmlns:a16="http://schemas.microsoft.com/office/drawing/2014/main" id="{F9352844-9310-4018-24F6-BC74FEDEE8E0}"/>
              </a:ext>
            </a:extLst>
          </p:cNvPr>
          <p:cNvPicPr>
            <a:picLocks noChangeAspect="1"/>
          </p:cNvPicPr>
          <p:nvPr/>
        </p:nvPicPr>
        <p:blipFill>
          <a:blip r:embed="rId2">
            <a:extLst>
              <a:ext uri="{837473B0-CC2E-450A-ABE3-18F120FF3D39}">
                <a1611:picAttrSrcUrl xmlns:a1611="http://schemas.microsoft.com/office/drawing/2016/11/main" r:id="rId3"/>
              </a:ext>
            </a:extLst>
          </a:blip>
          <a:srcRect l="35298" r="9499"/>
          <a:stretch>
            <a:fillRect/>
          </a:stretch>
        </p:blipFill>
        <p:spPr>
          <a:xfrm>
            <a:off x="8558561" y="2080276"/>
            <a:ext cx="3309722" cy="3360158"/>
          </a:xfrm>
          <a:prstGeom prst="rect">
            <a:avLst/>
          </a:prstGeom>
        </p:spPr>
      </p:pic>
    </p:spTree>
    <p:extLst>
      <p:ext uri="{BB962C8B-B14F-4D97-AF65-F5344CB8AC3E}">
        <p14:creationId xmlns:p14="http://schemas.microsoft.com/office/powerpoint/2010/main" val="203887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2360-76FF-F542-0821-0133D8BD98D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B1F63FC-1829-B163-56E3-2EACEC6BB9A4}"/>
              </a:ext>
            </a:extLst>
          </p:cNvPr>
          <p:cNvSpPr>
            <a:spLocks noGrp="1"/>
          </p:cNvSpPr>
          <p:nvPr>
            <p:ph type="body" sz="quarter" idx="27"/>
          </p:nvPr>
        </p:nvSpPr>
        <p:spPr>
          <a:xfrm>
            <a:off x="286853" y="368119"/>
            <a:ext cx="11905147" cy="720752"/>
          </a:xfrm>
        </p:spPr>
        <p:txBody>
          <a:bodyPr/>
          <a:lstStyle/>
          <a:p>
            <a:r>
              <a:rPr lang="en-GB" dirty="0"/>
              <a:t>Je begint een levensmiddelenbedrijf EN je begint ook opnieuw</a:t>
            </a:r>
            <a:endParaRPr lang="en-GB" sz="3600" dirty="0"/>
          </a:p>
        </p:txBody>
      </p:sp>
      <p:sp>
        <p:nvSpPr>
          <p:cNvPr id="3" name="Text Placeholder 2">
            <a:extLst>
              <a:ext uri="{FF2B5EF4-FFF2-40B4-BE49-F238E27FC236}">
                <a16:creationId xmlns:a16="http://schemas.microsoft.com/office/drawing/2014/main" id="{54AA65B0-6AAC-A5B5-4118-FACD48E84544}"/>
              </a:ext>
            </a:extLst>
          </p:cNvPr>
          <p:cNvSpPr>
            <a:spLocks noGrp="1"/>
          </p:cNvSpPr>
          <p:nvPr>
            <p:ph type="body" sz="quarter" idx="14"/>
          </p:nvPr>
        </p:nvSpPr>
        <p:spPr>
          <a:xfrm>
            <a:off x="286853" y="1448325"/>
            <a:ext cx="11618294" cy="4351563"/>
          </a:xfrm>
        </p:spPr>
        <p:txBody>
          <a:bodyPr/>
          <a:lstStyle/>
          <a:p>
            <a:r>
              <a:rPr lang="en-GB" b="1" dirty="0"/>
              <a:t>Kleine stappen tellen</a:t>
            </a:r>
          </a:p>
          <a:p>
            <a:r>
              <a:rPr lang="en-GB" dirty="0"/>
              <a:t>Je hoeft niet snel te groeien. Je moet sterk worden. Dat betekent:</a:t>
            </a:r>
          </a:p>
          <a:p>
            <a:pPr marL="342900" indent="-342900">
              <a:buFont typeface="Arial" panose="020B0604020202020204" pitchFamily="34" charset="0"/>
              <a:buChar char="•"/>
            </a:pPr>
            <a:r>
              <a:rPr lang="en-GB" dirty="0"/>
              <a:t>Nee zeggen tegen dingen die niet overeenkomen met je visie. </a:t>
            </a:r>
          </a:p>
          <a:p>
            <a:pPr marL="342900" indent="-342900">
              <a:buFont typeface="Arial" panose="020B0604020202020204" pitchFamily="34" charset="0"/>
              <a:buChar char="•"/>
            </a:pPr>
            <a:r>
              <a:rPr lang="en-GB" dirty="0"/>
              <a:t>Ja zeggen tegen hulp als het wordt aangeboden. </a:t>
            </a:r>
          </a:p>
          <a:p>
            <a:pPr marL="342900" indent="-342900">
              <a:buFont typeface="Arial" panose="020B0604020202020204" pitchFamily="34" charset="0"/>
              <a:buChar char="•"/>
            </a:pPr>
            <a:r>
              <a:rPr lang="en-GB" dirty="0"/>
              <a:t>Grenzen stellen tussen werk en rust, zelfs als je bedrijf je passie is</a:t>
            </a:r>
          </a:p>
          <a:p>
            <a:pPr marL="342900" indent="-342900">
              <a:buFont typeface="Arial" panose="020B0604020202020204" pitchFamily="34" charset="0"/>
              <a:buChar char="•"/>
            </a:pPr>
            <a:r>
              <a:rPr lang="en-GB" dirty="0"/>
              <a:t>Jezelf vergeven als het moeilijk of langzaam gaat, of rommelig is</a:t>
            </a:r>
          </a:p>
          <a:p>
            <a:endParaRPr lang="en-GB" dirty="0"/>
          </a:p>
          <a:p>
            <a:r>
              <a:rPr lang="en-GB" dirty="0"/>
              <a:t>Je loopt niet achter; je bouwt iets nieuws op. Op je eigen voorwaarden.</a:t>
            </a:r>
          </a:p>
          <a:p>
            <a:endParaRPr lang="en-GB" dirty="0"/>
          </a:p>
          <a:p>
            <a:r>
              <a:rPr lang="en-GB" b="1" dirty="0"/>
              <a:t>Succes opnieuw definiëren</a:t>
            </a:r>
          </a:p>
          <a:p>
            <a:r>
              <a:rPr lang="en-GB" dirty="0"/>
              <a:t>Succes hoeft niet te betekenen dat je een beroemde chef-kok wordt of vijf vestigingen opent. Het kan ook betekenen: </a:t>
            </a:r>
          </a:p>
          <a:p>
            <a:pPr marL="342900" indent="-342900">
              <a:buFont typeface="Arial" panose="020B0604020202020204" pitchFamily="34" charset="0"/>
              <a:buChar char="•"/>
            </a:pPr>
            <a:r>
              <a:rPr lang="en-GB" dirty="0"/>
              <a:t>Eén betrouwbare inkomstenstroom hebben</a:t>
            </a:r>
          </a:p>
          <a:p>
            <a:pPr marL="342900" indent="-342900">
              <a:buFont typeface="Arial" panose="020B0604020202020204" pitchFamily="34" charset="0"/>
              <a:buChar char="•"/>
            </a:pPr>
            <a:r>
              <a:rPr lang="en-GB" dirty="0"/>
              <a:t>Bekend en gerespecteerd zijn in je lokale markt</a:t>
            </a:r>
          </a:p>
          <a:p>
            <a:pPr marL="342900" indent="-342900">
              <a:buFont typeface="Arial" panose="020B0604020202020204" pitchFamily="34" charset="0"/>
              <a:buChar char="•"/>
            </a:pPr>
            <a:r>
              <a:rPr lang="en-GB" dirty="0"/>
              <a:t>Je gezin ondersteunen zonder op te geven wie je bent</a:t>
            </a:r>
          </a:p>
          <a:p>
            <a:pPr marL="342900" indent="-342900">
              <a:buFont typeface="Arial" panose="020B0604020202020204" pitchFamily="34" charset="0"/>
              <a:buChar char="•"/>
            </a:pPr>
            <a:r>
              <a:rPr lang="en-GB" dirty="0"/>
              <a:t>Genieten van je werk, ook al is het nog zo moeilijk</a:t>
            </a:r>
            <a:endParaRPr lang="en-US" dirty="0"/>
          </a:p>
        </p:txBody>
      </p:sp>
    </p:spTree>
    <p:extLst>
      <p:ext uri="{BB962C8B-B14F-4D97-AF65-F5344CB8AC3E}">
        <p14:creationId xmlns:p14="http://schemas.microsoft.com/office/powerpoint/2010/main" val="1055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GB" dirty="0"/>
              <a:t>8 MANIEREN OM JE ZELFVERTROUWEN IN HET BEDRIJFSLEVEN TE VERGROTEN</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287450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7343</Words>
  <Application>Microsoft Office PowerPoint</Application>
  <PresentationFormat>Widescreen</PresentationFormat>
  <Paragraphs>630</Paragraphs>
  <Slides>59</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Arial</vt:lpstr>
      <vt:lpstr>Calibri</vt:lpstr>
      <vt:lpstr>Calibri Light</vt:lpstr>
      <vt:lpstr>Montserrat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docId:A262B05DF1D4ABAF3786AA2948BC23F2</cp:keywords>
  <cp:lastModifiedBy>Orla Casey</cp:lastModifiedBy>
  <cp:revision>288</cp:revision>
  <cp:lastPrinted>2021-03-30T19:00:04Z</cp:lastPrinted>
  <dcterms:created xsi:type="dcterms:W3CDTF">2019-11-20T14:08:21Z</dcterms:created>
  <dcterms:modified xsi:type="dcterms:W3CDTF">2025-07-01T11:04:13Z</dcterms:modified>
</cp:coreProperties>
</file>