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4394" r:id="rId2"/>
    <p:sldId id="4395" r:id="rId3"/>
    <p:sldId id="4582" r:id="rId4"/>
    <p:sldId id="4396" r:id="rId5"/>
    <p:sldId id="4390" r:id="rId6"/>
    <p:sldId id="4397" r:id="rId7"/>
    <p:sldId id="4583" r:id="rId8"/>
    <p:sldId id="4398" r:id="rId9"/>
    <p:sldId id="4399" r:id="rId10"/>
    <p:sldId id="280" r:id="rId11"/>
    <p:sldId id="4584" r:id="rId12"/>
    <p:sldId id="4585" r:id="rId13"/>
    <p:sldId id="4586" r:id="rId14"/>
    <p:sldId id="4587" r:id="rId15"/>
    <p:sldId id="4405" r:id="rId16"/>
    <p:sldId id="260" r:id="rId17"/>
    <p:sldId id="4400" r:id="rId18"/>
    <p:sldId id="4401" r:id="rId19"/>
    <p:sldId id="4402" r:id="rId20"/>
    <p:sldId id="4403" r:id="rId21"/>
    <p:sldId id="4404" r:id="rId22"/>
    <p:sldId id="4588" r:id="rId23"/>
    <p:sldId id="4406" r:id="rId24"/>
    <p:sldId id="282" r:id="rId25"/>
    <p:sldId id="4412" r:id="rId26"/>
    <p:sldId id="4413" r:id="rId27"/>
    <p:sldId id="4414" r:id="rId28"/>
    <p:sldId id="290" r:id="rId29"/>
    <p:sldId id="4415" r:id="rId30"/>
    <p:sldId id="4416" r:id="rId31"/>
    <p:sldId id="4421" r:id="rId32"/>
    <p:sldId id="4589" r:id="rId33"/>
    <p:sldId id="4408" r:id="rId34"/>
    <p:sldId id="4422" r:id="rId35"/>
    <p:sldId id="4423" r:id="rId36"/>
    <p:sldId id="4424" r:id="rId37"/>
    <p:sldId id="4409" r:id="rId38"/>
    <p:sldId id="4425" r:id="rId39"/>
    <p:sldId id="4426" r:id="rId40"/>
    <p:sldId id="4427" r:id="rId41"/>
    <p:sldId id="4590" r:id="rId42"/>
    <p:sldId id="4428" r:id="rId43"/>
    <p:sldId id="4592" r:id="rId44"/>
    <p:sldId id="4593" r:id="rId45"/>
    <p:sldId id="4591" r:id="rId46"/>
    <p:sldId id="4410" r:id="rId47"/>
    <p:sldId id="4430" r:id="rId48"/>
    <p:sldId id="4594" r:id="rId49"/>
    <p:sldId id="4431" r:id="rId50"/>
    <p:sldId id="4432" r:id="rId51"/>
    <p:sldId id="438" r:id="rId52"/>
    <p:sldId id="433" r:id="rId53"/>
    <p:sldId id="4433" r:id="rId54"/>
    <p:sldId id="4434" r:id="rId55"/>
    <p:sldId id="4435" r:id="rId56"/>
    <p:sldId id="4436" r:id="rId57"/>
    <p:sldId id="4419" r:id="rId58"/>
    <p:sldId id="259" r:id="rId59"/>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C7B0"/>
    <a:srgbClr val="B6D1E1"/>
    <a:srgbClr val="E6C8C7"/>
    <a:srgbClr val="382B1B"/>
    <a:srgbClr val="142D55"/>
    <a:srgbClr val="1EB3DD"/>
    <a:srgbClr val="222222"/>
    <a:srgbClr val="C54A9A"/>
    <a:srgbClr val="F26B27"/>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46" autoAdjust="0"/>
    <p:restoredTop sz="94729"/>
  </p:normalViewPr>
  <p:slideViewPr>
    <p:cSldViewPr snapToGrid="0" snapToObjects="1">
      <p:cViewPr varScale="1">
        <p:scale>
          <a:sx n="60" d="100"/>
          <a:sy n="60" d="100"/>
        </p:scale>
        <p:origin x="640" y="44"/>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6/19/2025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6/19/2025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6/19/2025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6/19/2025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398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62352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5292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85019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12651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802507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76338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0580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89028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03136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19467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67931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89652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2" name="Rounded Rectangle 11"/>
          <p:cNvSpPr/>
          <p:nvPr userDrawn="1"/>
        </p:nvSpPr>
        <p:spPr>
          <a:xfrm rot="16200000">
            <a:off x="5984599" y="4179308"/>
            <a:ext cx="3245241" cy="91670"/>
          </a:xfrm>
          <a:prstGeom prst="roundRect">
            <a:avLst>
              <a:gd name="adj" fmla="val 50000"/>
            </a:avLst>
          </a:prstGeom>
          <a:solidFill>
            <a:srgbClr val="E6C8C7"/>
          </a:solidFill>
          <a:ln>
            <a:solidFill>
              <a:srgbClr val="E6C8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6/19/2025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E1C3E9-7851-587A-B177-A11150156279}"/>
              </a:ext>
            </a:extLst>
          </p:cNvPr>
          <p:cNvPicPr>
            <a:picLocks noChangeAspect="1"/>
          </p:cNvPicPr>
          <p:nvPr userDrawn="1"/>
        </p:nvPicPr>
        <p:blipFill rotWithShape="1">
          <a:blip r:embed="rId26"/>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51" r:id="rId4"/>
    <p:sldLayoutId id="2147483661" r:id="rId5"/>
    <p:sldLayoutId id="2147483667" r:id="rId6"/>
    <p:sldLayoutId id="2147483662" r:id="rId7"/>
    <p:sldLayoutId id="2147483652" r:id="rId8"/>
    <p:sldLayoutId id="2147483656" r:id="rId9"/>
    <p:sldLayoutId id="2147483657" r:id="rId10"/>
    <p:sldLayoutId id="2147483658" r:id="rId11"/>
    <p:sldLayoutId id="2147483670" r:id="rId12"/>
    <p:sldLayoutId id="2147483673" r:id="rId13"/>
    <p:sldLayoutId id="2147483680" r:id="rId14"/>
    <p:sldLayoutId id="2147483686" r:id="rId15"/>
    <p:sldLayoutId id="2147483683" r:id="rId16"/>
    <p:sldLayoutId id="2147483687" r:id="rId17"/>
    <p:sldLayoutId id="2147483681" r:id="rId18"/>
    <p:sldLayoutId id="2147483685" r:id="rId19"/>
    <p:sldLayoutId id="2147483679" r:id="rId20"/>
    <p:sldLayoutId id="2147483677" r:id="rId21"/>
    <p:sldLayoutId id="2147483684" r:id="rId22"/>
    <p:sldLayoutId id="2147483678" r:id="rId23"/>
    <p:sldLayoutId id="2147483682"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reepik.com/premium-photo/multicultural-females-only-talking-planning-business-strategy-growth-together-meeting-office-happy-marketing-team-women-collaborating-project-working-proposal_30899376.htm" TargetMode="External"/><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flightofideas.net/Articles/Dynamic%20Duos%20-%20the%20Power%20of%20Creative%20Partnerships%20-%20Summer%202006.pdf" TargetMode="Externa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abd.ong/en/inequality/do-you-know-the-project-food-relations/" TargetMode="External"/><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6.xml"/><Relationship Id="rId1" Type="http://schemas.openxmlformats.org/officeDocument/2006/relationships/video" Target="https://www.youtube.com/embed/0fDEMeNtid0?feature=oembed" TargetMode="External"/><Relationship Id="rId4" Type="http://schemas.openxmlformats.org/officeDocument/2006/relationships/hyperlink" Target="https://youtu.be/0fDEMeNtid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s://www.migrateful.org/become-a-migrateful-chef/" TargetMode="External"/><Relationship Id="rId2" Type="http://schemas.openxmlformats.org/officeDocument/2006/relationships/hyperlink" Target="https://www.migrateful.org/about-migrateful/team/#read-more" TargetMode="Externa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20.png"/><Relationship Id="rId1" Type="http://schemas.openxmlformats.org/officeDocument/2006/relationships/slideLayout" Target="../slideLayouts/slideLayout14.xml"/><Relationship Id="rId4" Type="http://schemas.openxmlformats.org/officeDocument/2006/relationships/image" Target="../media/image2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8.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8.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hyperlink" Target="https://www.wallpaperflare.com/the-muppets-wallpaper-mvftu" TargetMode="External"/><Relationship Id="rId2" Type="http://schemas.openxmlformats.org/officeDocument/2006/relationships/image" Target="../media/image34.jp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www.freepik.com/premium-ai-image/celebrating-world-food-day-global-unity-through-food-culture_278634913.htm" TargetMode="External"/><Relationship Id="rId2" Type="http://schemas.openxmlformats.org/officeDocument/2006/relationships/image" Target="../media/image35.jp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https://infoupdate.org/significance-of-yin-yang-symbol/" TargetMode="External"/><Relationship Id="rId2" Type="http://schemas.openxmlformats.org/officeDocument/2006/relationships/image" Target="../media/image36.jp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18.xml"/><Relationship Id="rId4" Type="http://schemas.openxmlformats.org/officeDocument/2006/relationships/hyperlink" Target="https://www.leaderfactor.com/post/use-psychological-safety-to-decrease-social-friction-in-the-workplace"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18.xml"/><Relationship Id="rId1" Type="http://schemas.openxmlformats.org/officeDocument/2006/relationships/video" Target="https://www.youtube.com/embed/nx5wdXm7QT8?feature=oembed" TargetMode="External"/><Relationship Id="rId4" Type="http://schemas.openxmlformats.org/officeDocument/2006/relationships/hyperlink" Target="https://youtu.be/nx5wdXm7QT8"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hyperlink" Target="https://www.clarku.edu/integration-and-belonging/2024/11/19/belonging-talks-series/#:~:text=In%20Fall%202024%2C%20the%20Integration%20and%20Belonging%20Hub,and%20as%20contributing%20to%20sustainable%20and%20inclusive%20societies." TargetMode="External"/><Relationship Id="rId2" Type="http://schemas.openxmlformats.org/officeDocument/2006/relationships/slideLayout" Target="../slideLayouts/slideLayout18.xml"/><Relationship Id="rId1" Type="http://schemas.openxmlformats.org/officeDocument/2006/relationships/video" Target="https://www.youtube.com/embed/FNI4QbCb45s?feature=oembed" TargetMode="External"/><Relationship Id="rId4" Type="http://schemas.openxmlformats.org/officeDocument/2006/relationships/image" Target="../media/image40.jpeg"/></Relationships>
</file>

<file path=ppt/slides/_rels/slide44.xml.rels><?xml version="1.0" encoding="UTF-8" standalone="yes"?>
<Relationships xmlns="http://schemas.openxmlformats.org/package/2006/relationships"><Relationship Id="rId3" Type="http://schemas.openxmlformats.org/officeDocument/2006/relationships/hyperlink" Target="https://www.mazimas.co.uk/" TargetMode="External"/><Relationship Id="rId2" Type="http://schemas.openxmlformats.org/officeDocument/2006/relationships/slideLayout" Target="../slideLayouts/slideLayout18.xml"/><Relationship Id="rId1" Type="http://schemas.openxmlformats.org/officeDocument/2006/relationships/video" Target="https://player.vimeo.com/video/88170678?app_id=122963" TargetMode="External"/><Relationship Id="rId5" Type="http://schemas.openxmlformats.org/officeDocument/2006/relationships/image" Target="../media/image41.jpeg"/><Relationship Id="rId4" Type="http://schemas.openxmlformats.org/officeDocument/2006/relationships/hyperlink" Target="iframe%20title=%22vimeo-player%22%20src=%22https:/player.vimeo.com/video/88170678?h=01ba381701%22%20width=%22640%22%20height=%22360%22%20frameborder=%220%22%20%20%20%20allowfullscreen%3e%3c\iframe"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hyperlink" Target="https://www.bni.com/"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hyperlink" Target="http://www.wearetern.org/" TargetMode="External"/><Relationship Id="rId2" Type="http://schemas.openxmlformats.org/officeDocument/2006/relationships/hyperlink" Target="https://www.wearetern.org/herfuture-forward/" TargetMode="External"/><Relationship Id="rId1" Type="http://schemas.openxmlformats.org/officeDocument/2006/relationships/slideLayout" Target="../slideLayouts/slideLayout17.xml"/><Relationship Id="rId5" Type="http://schemas.openxmlformats.org/officeDocument/2006/relationships/image" Target="../media/image44.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8" Type="http://schemas.openxmlformats.org/officeDocument/2006/relationships/hyperlink" Target="https://youtu.be/7eRyPdlEJ4Y" TargetMode="External"/><Relationship Id="rId3" Type="http://schemas.openxmlformats.org/officeDocument/2006/relationships/slideLayout" Target="../slideLayouts/slideLayout3.xml"/><Relationship Id="rId7" Type="http://schemas.openxmlformats.org/officeDocument/2006/relationships/hyperlink" Target="https://youtu.be/E5xTbn6OnAA" TargetMode="External"/><Relationship Id="rId2" Type="http://schemas.openxmlformats.org/officeDocument/2006/relationships/video" Target="https://www.youtube.com/embed/E5xTbn6OnAA?feature=oembed" TargetMode="External"/><Relationship Id="rId1" Type="http://schemas.openxmlformats.org/officeDocument/2006/relationships/video" Target="https://www.youtube.com/embed/7eRyPdlEJ4Y?feature=oembed" TargetMode="Externa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hyperlink" Target="https://smallbusinessbc.ca/article/how-women-network-differently-men/" TargetMode="Externa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hyperlink" Target="https://smallbusinessbc.ca/article/how-women-network-differently-men/" TargetMode="Externa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hyperlink" Target="https://www.wegate.eu/" TargetMode="External"/><Relationship Id="rId2" Type="http://schemas.openxmlformats.org/officeDocument/2006/relationships/hyperlink" Target="https://www.migrantwomennetwork.org/listofmembers/" TargetMode="Externa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hyperlink" Target="https://www.researchgate.net/publication/363761724_Why_Peer_Support_Matters_Entrepreneurial_Stressors_Emotional_Exhaustion_and_Growth_Intentions_of_Women_Entrepreneurs" TargetMode="Externa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513361" y="3791633"/>
            <a:ext cx="741987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solidFill>
                  <a:srgbClr val="382B1B"/>
                </a:solidFill>
              </a:rPr>
              <a:t>DE KRACHT VAN </a:t>
            </a:r>
            <a:r>
              <a:rPr lang="en-US" sz="5400" b="1" dirty="0"/>
              <a:t>SAMENWERKING + NETWERKEN </a:t>
            </a:r>
          </a:p>
          <a:p>
            <a:pPr>
              <a:lnSpc>
                <a:spcPts val="4600"/>
              </a:lnSpc>
            </a:pPr>
            <a:endParaRPr lang="en-US" sz="5500" b="1" dirty="0"/>
          </a:p>
          <a:p>
            <a:endParaRPr lang="en-US" sz="550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645632" y="2875423"/>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STAP 7</a:t>
            </a:r>
            <a:r>
              <a:rPr lang="en-US" sz="4000" b="1" dirty="0">
                <a:solidFill>
                  <a:srgbClr val="94C7B0"/>
                </a:solidFill>
                <a:highlight>
                  <a:srgbClr val="94C7B0"/>
                </a:highlight>
              </a:rPr>
              <a:t>.</a:t>
            </a:r>
          </a:p>
          <a:p>
            <a:pPr>
              <a:lnSpc>
                <a:spcPts val="4600"/>
              </a:lnSpc>
            </a:pPr>
            <a:endParaRPr lang="en-US" sz="5500" b="1" dirty="0">
              <a:solidFill>
                <a:srgbClr val="94C7B0"/>
              </a:solidFill>
              <a:highlight>
                <a:srgbClr val="94C7B0"/>
              </a:highlight>
            </a:endParaRPr>
          </a:p>
          <a:p>
            <a:endParaRPr lang="en-US" sz="5500" dirty="0">
              <a:solidFill>
                <a:srgbClr val="94C7B0"/>
              </a:solidFill>
              <a:highlight>
                <a:srgbClr val="94C7B0"/>
              </a:highlight>
            </a:endParaRPr>
          </a:p>
        </p:txBody>
      </p:sp>
      <p:pic>
        <p:nvPicPr>
          <p:cNvPr id="19" name="Picture 18" descr="A group of people looking at a computer&#10;&#10;AI-generated content may be incorrect.">
            <a:extLst>
              <a:ext uri="{FF2B5EF4-FFF2-40B4-BE49-F238E27FC236}">
                <a16:creationId xmlns:a16="http://schemas.microsoft.com/office/drawing/2014/main" id="{A674D904-568E-E131-4B3F-72707F63357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096000" y="1859359"/>
            <a:ext cx="5770200" cy="3180062"/>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A5014D-A349-4049-C644-62110B7D83CC}"/>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3"/>
          </p:nvPr>
        </p:nvSpPr>
        <p:spPr>
          <a:xfrm>
            <a:off x="1639836" y="557939"/>
            <a:ext cx="5745702" cy="1609387"/>
          </a:xfrm>
        </p:spPr>
        <p:txBody>
          <a:bodyPr/>
          <a:lstStyle/>
          <a:p>
            <a:pPr algn="ctr"/>
            <a:r>
              <a:rPr lang="en-BA" b="1" dirty="0"/>
              <a:t>WAAROM SAMENWERKEN?</a:t>
            </a:r>
          </a:p>
          <a:p>
            <a:pPr algn="ctr"/>
            <a:endParaRPr lang="en-US" dirty="0"/>
          </a:p>
        </p:txBody>
      </p:sp>
      <p:sp>
        <p:nvSpPr>
          <p:cNvPr id="6" name="Text Placeholder 5"/>
          <p:cNvSpPr>
            <a:spLocks noGrp="1"/>
          </p:cNvSpPr>
          <p:nvPr>
            <p:ph type="body" sz="quarter" idx="14"/>
          </p:nvPr>
        </p:nvSpPr>
        <p:spPr>
          <a:xfrm>
            <a:off x="1525536" y="1849279"/>
            <a:ext cx="5745702" cy="3644887"/>
          </a:xfrm>
        </p:spPr>
        <p:txBody>
          <a:bodyPr/>
          <a:lstStyle/>
          <a:p>
            <a:pPr algn="ctr" fontAlgn="base"/>
            <a:r>
              <a:rPr lang="en-IE" sz="3000" dirty="0"/>
              <a:t>"</a:t>
            </a:r>
            <a:r>
              <a:rPr lang="en-IE" sz="3000" i="1" dirty="0"/>
              <a:t>Een goede partner laat je zweven zonder weg te drijven. </a:t>
            </a:r>
            <a:br>
              <a:rPr lang="en-IE" sz="3000" i="1" dirty="0"/>
            </a:br>
            <a:r>
              <a:rPr lang="en-IE" sz="3000" i="1" dirty="0"/>
              <a:t>Soms zijn zij de wind die je omhoog hijst. Soms zijn zij degenen </a:t>
            </a:r>
            <a:br>
              <a:rPr lang="en-IE" sz="3000" i="1" dirty="0"/>
            </a:br>
            <a:r>
              <a:rPr lang="en-IE" sz="3000" i="1" dirty="0"/>
              <a:t>op de grond, die het</a:t>
            </a:r>
            <a:br>
              <a:rPr lang="en-IE" sz="3000" i="1" dirty="0"/>
            </a:br>
            <a:r>
              <a:rPr lang="en-IE" sz="3000" i="1" dirty="0"/>
              <a:t>vlieger vast. We moeten al deze rollen voor elkaar spelen.</a:t>
            </a:r>
            <a:r>
              <a:rPr lang="en-US" sz="3000" dirty="0"/>
              <a:t>"</a:t>
            </a:r>
          </a:p>
          <a:p>
            <a:pPr algn="ctr" fontAlgn="base"/>
            <a:endParaRPr lang="en-US" sz="3000" dirty="0"/>
          </a:p>
          <a:p>
            <a:pPr algn="ctr"/>
            <a:br>
              <a:rPr lang="en-US" dirty="0"/>
            </a:br>
            <a:endParaRPr lang="en-US" sz="1000" dirty="0"/>
          </a:p>
          <a:p>
            <a:pPr algn="ctr"/>
            <a:endParaRPr lang="en-US" dirty="0"/>
          </a:p>
        </p:txBody>
      </p:sp>
      <p:sp>
        <p:nvSpPr>
          <p:cNvPr id="2" name="Rectangle 1">
            <a:extLst>
              <a:ext uri="{FF2B5EF4-FFF2-40B4-BE49-F238E27FC236}">
                <a16:creationId xmlns:a16="http://schemas.microsoft.com/office/drawing/2014/main" id="{44F062B4-F11B-F149-806E-71F2096C3604}"/>
              </a:ext>
            </a:extLst>
          </p:cNvPr>
          <p:cNvSpPr/>
          <p:nvPr/>
        </p:nvSpPr>
        <p:spPr>
          <a:xfrm>
            <a:off x="420680" y="5920353"/>
            <a:ext cx="11544012" cy="307777"/>
          </a:xfrm>
          <a:prstGeom prst="rect">
            <a:avLst/>
          </a:prstGeom>
        </p:spPr>
        <p:txBody>
          <a:bodyPr wrap="square">
            <a:spAutoFit/>
          </a:bodyPr>
          <a:lstStyle/>
          <a:p>
            <a:pPr fontAlgn="base"/>
            <a:r>
              <a:rPr lang="en-IE" sz="1400" b="1" dirty="0">
                <a:solidFill>
                  <a:srgbClr val="382B1B"/>
                </a:solidFill>
                <a:latin typeface="Calibri" panose="020F0502020204030204" pitchFamily="34" charset="0"/>
              </a:rPr>
              <a:t>Bron: </a:t>
            </a:r>
            <a:r>
              <a:rPr lang="en-IE" sz="1400" u="sng" dirty="0">
                <a:solidFill>
                  <a:srgbClr val="382B1B"/>
                </a:solidFill>
                <a:latin typeface="Calibri" panose="020F0502020204030204" pitchFamily="34" charset="0"/>
                <a:hlinkClick r:id="rId2">
                  <a:extLst>
                    <a:ext uri="{A12FA001-AC4F-418D-AE19-62706E023703}">
                      <ahyp:hlinkClr xmlns:ahyp="http://schemas.microsoft.com/office/drawing/2018/hyperlinkcolor" val="tx"/>
                    </a:ext>
                  </a:extLst>
                </a:hlinkClick>
              </a:rPr>
              <a:t>http:</a:t>
            </a:r>
            <a:r>
              <a:rPr lang="en-US" sz="1400" dirty="0">
                <a:solidFill>
                  <a:srgbClr val="382B1B"/>
                </a:solidFill>
                <a:latin typeface="Calibri" panose="020F0502020204030204" pitchFamily="34" charset="0"/>
              </a:rPr>
              <a:t>//www.flightofideas.net/Articles/Dynamic%20Duos%20-%20the%20Power%20of%20Creative%20Partnerships%20-%20Summer%202006.pdf</a:t>
            </a:r>
            <a:endParaRPr lang="en-US" sz="1400" b="0" i="0" dirty="0">
              <a:solidFill>
                <a:srgbClr val="382B1B"/>
              </a:solidFill>
              <a:effectLst/>
            </a:endParaRPr>
          </a:p>
        </p:txBody>
      </p:sp>
      <p:grpSp>
        <p:nvGrpSpPr>
          <p:cNvPr id="11" name="Group 10">
            <a:extLst>
              <a:ext uri="{FF2B5EF4-FFF2-40B4-BE49-F238E27FC236}">
                <a16:creationId xmlns:a16="http://schemas.microsoft.com/office/drawing/2014/main" id="{315BFC68-06EC-4852-B96F-6B25281DC090}"/>
              </a:ext>
            </a:extLst>
          </p:cNvPr>
          <p:cNvGrpSpPr/>
          <p:nvPr/>
        </p:nvGrpSpPr>
        <p:grpSpPr>
          <a:xfrm>
            <a:off x="7585116" y="2098092"/>
            <a:ext cx="4138319" cy="3403806"/>
            <a:chOff x="2427288" y="2575748"/>
            <a:chExt cx="2139950" cy="1960563"/>
          </a:xfrm>
        </p:grpSpPr>
        <p:pic>
          <p:nvPicPr>
            <p:cNvPr id="12" name="Picture 11" descr="Logo&#10;&#10;Description automatically generated with medium confidence">
              <a:extLst>
                <a:ext uri="{FF2B5EF4-FFF2-40B4-BE49-F238E27FC236}">
                  <a16:creationId xmlns:a16="http://schemas.microsoft.com/office/drawing/2014/main" id="{F36A90CD-AB68-4234-A6CB-D6690C1F61C7}"/>
                </a:ext>
              </a:extLst>
            </p:cNvPr>
            <p:cNvPicPr>
              <a:picLocks noChangeAspect="1"/>
            </p:cNvPicPr>
            <p:nvPr/>
          </p:nvPicPr>
          <p:blipFill>
            <a:blip r:embed="rId3"/>
            <a:stretch>
              <a:fillRect/>
            </a:stretch>
          </p:blipFill>
          <p:spPr>
            <a:xfrm>
              <a:off x="2427288" y="2575748"/>
              <a:ext cx="2139950" cy="1960563"/>
            </a:xfrm>
            <a:prstGeom prst="rect">
              <a:avLst/>
            </a:prstGeom>
          </p:spPr>
        </p:pic>
        <p:pic>
          <p:nvPicPr>
            <p:cNvPr id="13" name="Picture 12" descr="Icon&#10;&#10;Description automatically generated">
              <a:extLst>
                <a:ext uri="{FF2B5EF4-FFF2-40B4-BE49-F238E27FC236}">
                  <a16:creationId xmlns:a16="http://schemas.microsoft.com/office/drawing/2014/main" id="{8130490F-2C65-44A4-A28C-C2DEF3053933}"/>
                </a:ext>
              </a:extLst>
            </p:cNvPr>
            <p:cNvPicPr>
              <a:picLocks noChangeAspect="1"/>
            </p:cNvPicPr>
            <p:nvPr/>
          </p:nvPicPr>
          <p:blipFill>
            <a:blip r:embed="rId4"/>
            <a:stretch>
              <a:fillRect/>
            </a:stretch>
          </p:blipFill>
          <p:spPr>
            <a:xfrm rot="527299">
              <a:off x="2635908" y="3570300"/>
              <a:ext cx="203889" cy="222359"/>
            </a:xfrm>
            <a:prstGeom prst="rect">
              <a:avLst/>
            </a:prstGeom>
          </p:spPr>
        </p:pic>
        <p:pic>
          <p:nvPicPr>
            <p:cNvPr id="14" name="Picture 13" descr="Icon&#10;&#10;Description automatically generated">
              <a:extLst>
                <a:ext uri="{FF2B5EF4-FFF2-40B4-BE49-F238E27FC236}">
                  <a16:creationId xmlns:a16="http://schemas.microsoft.com/office/drawing/2014/main" id="{0A5B0171-CF73-417A-8356-4180D27EEFE0}"/>
                </a:ext>
              </a:extLst>
            </p:cNvPr>
            <p:cNvPicPr>
              <a:picLocks noChangeAspect="1"/>
            </p:cNvPicPr>
            <p:nvPr/>
          </p:nvPicPr>
          <p:blipFill>
            <a:blip r:embed="rId4"/>
            <a:stretch>
              <a:fillRect/>
            </a:stretch>
          </p:blipFill>
          <p:spPr>
            <a:xfrm rot="1719499">
              <a:off x="3018202" y="2805245"/>
              <a:ext cx="203889" cy="222359"/>
            </a:xfrm>
            <a:prstGeom prst="rect">
              <a:avLst/>
            </a:prstGeom>
          </p:spPr>
        </p:pic>
      </p:grpSp>
    </p:spTree>
    <p:extLst>
      <p:ext uri="{BB962C8B-B14F-4D97-AF65-F5344CB8AC3E}">
        <p14:creationId xmlns:p14="http://schemas.microsoft.com/office/powerpoint/2010/main" val="656107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F38AE-F229-764F-AF5D-CC0F422D3E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DA3AD1B-AF29-4911-A5EF-BAE3E81153C4}"/>
              </a:ext>
            </a:extLst>
          </p:cNvPr>
          <p:cNvSpPr>
            <a:spLocks noGrp="1"/>
          </p:cNvSpPr>
          <p:nvPr>
            <p:ph type="body" sz="quarter" idx="27"/>
          </p:nvPr>
        </p:nvSpPr>
        <p:spPr>
          <a:xfrm>
            <a:off x="485412" y="311362"/>
            <a:ext cx="10907188" cy="720752"/>
          </a:xfrm>
        </p:spPr>
        <p:txBody>
          <a:bodyPr/>
          <a:lstStyle/>
          <a:p>
            <a:r>
              <a:rPr lang="en-US" dirty="0"/>
              <a:t>CASESTUDY - SAMENWERKING CREËERT SAAMHORIGHEID</a:t>
            </a:r>
          </a:p>
        </p:txBody>
      </p:sp>
      <p:sp>
        <p:nvSpPr>
          <p:cNvPr id="6" name="Text Placeholder 5">
            <a:extLst>
              <a:ext uri="{FF2B5EF4-FFF2-40B4-BE49-F238E27FC236}">
                <a16:creationId xmlns:a16="http://schemas.microsoft.com/office/drawing/2014/main" id="{8AE4B069-1244-FBFC-E992-DB19C0520C22}"/>
              </a:ext>
            </a:extLst>
          </p:cNvPr>
          <p:cNvSpPr>
            <a:spLocks noGrp="1"/>
          </p:cNvSpPr>
          <p:nvPr>
            <p:ph type="body" sz="quarter" idx="14"/>
          </p:nvPr>
        </p:nvSpPr>
        <p:spPr>
          <a:xfrm>
            <a:off x="205413" y="1458902"/>
            <a:ext cx="7160275" cy="4672013"/>
          </a:xfrm>
        </p:spPr>
        <p:txBody>
          <a:bodyPr/>
          <a:lstStyle/>
          <a:p>
            <a:r>
              <a:rPr lang="en-GB" b="1" i="1" dirty="0"/>
              <a:t>Je bent niet alleen en dat verandert alles.</a:t>
            </a:r>
          </a:p>
          <a:p>
            <a:r>
              <a:rPr lang="en-GB" dirty="0"/>
              <a:t>Isolement is een van de grootste verborgen barrières voor migrantenondernemers. En nog meer voor vrouwen.  Naast zakendoen bieden samenwerkingsmogelijkheden emotionele steun en een gemeenschapsgevoel. Zich gezien en gesteund voelen verhoogt de motivatie, veerkracht en trots.</a:t>
            </a:r>
          </a:p>
          <a:p>
            <a:endParaRPr lang="en-GB" dirty="0"/>
          </a:p>
          <a:p>
            <a:endParaRPr lang="en-GB" dirty="0"/>
          </a:p>
          <a:p>
            <a:endParaRPr lang="en-IE" dirty="0"/>
          </a:p>
        </p:txBody>
      </p:sp>
      <p:pic>
        <p:nvPicPr>
          <p:cNvPr id="8" name="Picture 7">
            <a:extLst>
              <a:ext uri="{FF2B5EF4-FFF2-40B4-BE49-F238E27FC236}">
                <a16:creationId xmlns:a16="http://schemas.microsoft.com/office/drawing/2014/main" id="{CB1F8349-C7CA-71AE-1A16-01A2217B2FBB}"/>
              </a:ext>
            </a:extLst>
          </p:cNvPr>
          <p:cNvPicPr>
            <a:picLocks noChangeAspect="1"/>
          </p:cNvPicPr>
          <p:nvPr/>
        </p:nvPicPr>
        <p:blipFill>
          <a:blip r:embed="rId2"/>
          <a:stretch>
            <a:fillRect/>
          </a:stretch>
        </p:blipFill>
        <p:spPr>
          <a:xfrm>
            <a:off x="7506101" y="1376382"/>
            <a:ext cx="4332737" cy="1905360"/>
          </a:xfrm>
          <a:prstGeom prst="rect">
            <a:avLst/>
          </a:prstGeom>
        </p:spPr>
      </p:pic>
      <p:sp>
        <p:nvSpPr>
          <p:cNvPr id="10" name="TextBox 9">
            <a:extLst>
              <a:ext uri="{FF2B5EF4-FFF2-40B4-BE49-F238E27FC236}">
                <a16:creationId xmlns:a16="http://schemas.microsoft.com/office/drawing/2014/main" id="{BD969C5E-E25F-A5BF-FD7D-04AE1E66B19C}"/>
              </a:ext>
            </a:extLst>
          </p:cNvPr>
          <p:cNvSpPr txBox="1"/>
          <p:nvPr/>
        </p:nvSpPr>
        <p:spPr>
          <a:xfrm>
            <a:off x="205413" y="3281742"/>
            <a:ext cx="11467187" cy="3308598"/>
          </a:xfrm>
          <a:prstGeom prst="rect">
            <a:avLst/>
          </a:prstGeom>
          <a:noFill/>
        </p:spPr>
        <p:txBody>
          <a:bodyPr wrap="square">
            <a:spAutoFit/>
          </a:bodyPr>
          <a:lstStyle/>
          <a:p>
            <a:r>
              <a:rPr lang="en-GB" sz="2200" b="1" dirty="0">
                <a:solidFill>
                  <a:srgbClr val="94C7B0"/>
                </a:solidFill>
              </a:rPr>
              <a:t>Voedselrelaties (Italië, Duitsland, Spanje, Griekenland)</a:t>
            </a:r>
          </a:p>
          <a:p>
            <a:r>
              <a:rPr lang="en-GB" sz="2200" b="1" dirty="0"/>
              <a:t>VISIT </a:t>
            </a:r>
            <a:r>
              <a:rPr lang="en-GB" sz="2200" dirty="0">
                <a:hlinkClick r:id="rId3"/>
              </a:rPr>
              <a:t>Ken jij het project Voedselrelaties? - ABD</a:t>
            </a:r>
            <a:endParaRPr lang="en-GB" sz="2200" b="1" dirty="0"/>
          </a:p>
          <a:p>
            <a:r>
              <a:rPr lang="en-GB" sz="2200" dirty="0"/>
              <a:t>Een Europees initiatief uit 2019 om migranten- en vluchtelingenvrouwen mondiger te maken door middel van voedsel, met proefprojecten in Milaan, Freiburg, Thessaloniki en Barcelona.</a:t>
            </a:r>
          </a:p>
          <a:p>
            <a:endParaRPr lang="en-GB" sz="1100" b="1" dirty="0"/>
          </a:p>
          <a:p>
            <a:r>
              <a:rPr lang="en-GB" sz="2200" b="1" dirty="0"/>
              <a:t>Hoe het werkt</a:t>
            </a:r>
            <a:r>
              <a:rPr lang="en-GB" sz="2200" dirty="0"/>
              <a:t>:</a:t>
            </a:r>
          </a:p>
          <a:p>
            <a:pPr marL="800100" lvl="1" indent="-342900" algn="l">
              <a:buFont typeface="Arial" panose="020B0604020202020204" pitchFamily="34" charset="0"/>
              <a:buChar char="•"/>
            </a:pPr>
            <a:r>
              <a:rPr lang="en-GB" sz="2200" dirty="0"/>
              <a:t>Training in interculturele buurtkeukens (cursussen van 5 maanden)</a:t>
            </a:r>
          </a:p>
          <a:p>
            <a:pPr marL="800100" lvl="1" indent="-342900" algn="l">
              <a:buFont typeface="Arial" panose="020B0604020202020204" pitchFamily="34" charset="0"/>
              <a:buChar char="•"/>
            </a:pPr>
            <a:r>
              <a:rPr lang="en-GB" sz="2200" dirty="0"/>
              <a:t>Deelnemers co-creëren producten die hun verschillende culinaire tradities weerspiegelen</a:t>
            </a:r>
          </a:p>
          <a:p>
            <a:pPr marL="800100" lvl="1" indent="-342900" algn="l">
              <a:buFont typeface="Arial" panose="020B0604020202020204" pitchFamily="34" charset="0"/>
              <a:buChar char="•"/>
            </a:pPr>
            <a:r>
              <a:rPr lang="en-GB" sz="2200" dirty="0"/>
              <a:t>Lancering van het merk </a:t>
            </a:r>
            <a:r>
              <a:rPr lang="en-GB" sz="2200" b="1" dirty="0"/>
              <a:t>"Como en Familia</a:t>
            </a:r>
            <a:r>
              <a:rPr lang="en-GB" sz="2200" dirty="0"/>
              <a:t>", geleid door een vrouw en gerund door de gemeenschap</a:t>
            </a:r>
          </a:p>
        </p:txBody>
      </p:sp>
    </p:spTree>
    <p:extLst>
      <p:ext uri="{BB962C8B-B14F-4D97-AF65-F5344CB8AC3E}">
        <p14:creationId xmlns:p14="http://schemas.microsoft.com/office/powerpoint/2010/main" val="1828091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4D4B9-445F-BDED-0EDF-FB096E803E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2179D-B410-D8EE-BB7C-37967226FACA}"/>
              </a:ext>
            </a:extLst>
          </p:cNvPr>
          <p:cNvSpPr>
            <a:spLocks noGrp="1"/>
          </p:cNvSpPr>
          <p:nvPr>
            <p:ph type="body" sz="quarter" idx="27"/>
          </p:nvPr>
        </p:nvSpPr>
        <p:spPr/>
        <p:txBody>
          <a:bodyPr/>
          <a:lstStyle/>
          <a:p>
            <a:r>
              <a:rPr lang="en-US" dirty="0"/>
              <a:t>CASE STUDY - Saha! Food Truck - Malta</a:t>
            </a:r>
          </a:p>
        </p:txBody>
      </p:sp>
      <p:sp>
        <p:nvSpPr>
          <p:cNvPr id="10" name="TextBox 9">
            <a:extLst>
              <a:ext uri="{FF2B5EF4-FFF2-40B4-BE49-F238E27FC236}">
                <a16:creationId xmlns:a16="http://schemas.microsoft.com/office/drawing/2014/main" id="{980ED266-C13D-BA5A-1175-8CCB4F9DEFAB}"/>
              </a:ext>
            </a:extLst>
          </p:cNvPr>
          <p:cNvSpPr txBox="1"/>
          <p:nvPr/>
        </p:nvSpPr>
        <p:spPr>
          <a:xfrm>
            <a:off x="109966" y="1284648"/>
            <a:ext cx="7328652" cy="5509200"/>
          </a:xfrm>
          <a:prstGeom prst="rect">
            <a:avLst/>
          </a:prstGeom>
          <a:noFill/>
        </p:spPr>
        <p:txBody>
          <a:bodyPr wrap="square">
            <a:spAutoFit/>
          </a:bodyPr>
          <a:lstStyle/>
          <a:p>
            <a:r>
              <a:rPr lang="en-GB" sz="2200" dirty="0"/>
              <a:t>Een initiatief van de Migrant Women Association Malta in 2018 heeft meer dan </a:t>
            </a:r>
            <a:r>
              <a:rPr lang="en-GB" sz="2200" b="1" dirty="0"/>
              <a:t>€50.000 </a:t>
            </a:r>
            <a:r>
              <a:rPr lang="en-GB" sz="2200" dirty="0"/>
              <a:t>opgebracht </a:t>
            </a:r>
            <a:r>
              <a:rPr lang="en-GB" sz="2200" b="1" dirty="0"/>
              <a:t>om een foodtruck te beginnen </a:t>
            </a:r>
            <a:r>
              <a:rPr lang="en-GB" sz="2200" dirty="0"/>
              <a:t>die volledig wordt gerund door migrantenvrouwen. </a:t>
            </a:r>
          </a:p>
          <a:p>
            <a:endParaRPr lang="en-GB" sz="2200" b="1" dirty="0"/>
          </a:p>
          <a:p>
            <a:r>
              <a:rPr lang="en-GB" sz="2200" b="1" dirty="0"/>
              <a:t>Hoe het werkte</a:t>
            </a:r>
            <a:r>
              <a:rPr lang="en-GB" sz="2200" dirty="0"/>
              <a:t>:</a:t>
            </a:r>
          </a:p>
          <a:p>
            <a:pPr marL="800100" lvl="1" indent="-342900">
              <a:buFont typeface="Arial" panose="020B0604020202020204" pitchFamily="34" charset="0"/>
              <a:buChar char="•"/>
            </a:pPr>
            <a:r>
              <a:rPr lang="en-GB" sz="2200" dirty="0"/>
              <a:t>Crowdfunded startup voor keukeninstallatie, aanpassingen en licenties</a:t>
            </a:r>
          </a:p>
          <a:p>
            <a:pPr marL="800100" lvl="1" indent="-342900">
              <a:buFont typeface="Arial" panose="020B0604020202020204" pitchFamily="34" charset="0"/>
              <a:buChar char="•"/>
            </a:pPr>
            <a:r>
              <a:rPr lang="en-GB" sz="2200" dirty="0"/>
              <a:t>Vrouwelijke chef-koks bedienden de truck om beurten op lokale markten en evenementen</a:t>
            </a:r>
          </a:p>
          <a:p>
            <a:r>
              <a:rPr lang="en-GB" sz="2200" b="1" dirty="0"/>
              <a:t>Waarom het belangrijk is</a:t>
            </a:r>
            <a:r>
              <a:rPr lang="en-GB" sz="2200" dirty="0"/>
              <a:t>:</a:t>
            </a:r>
          </a:p>
          <a:p>
            <a:pPr marL="800100" lvl="1" indent="-342900">
              <a:buFont typeface="Arial" panose="020B0604020202020204" pitchFamily="34" charset="0"/>
              <a:buChar char="•"/>
            </a:pPr>
            <a:r>
              <a:rPr lang="en-GB" sz="2200" dirty="0"/>
              <a:t>Werkgelegenheid en zichtbaarheid creëren voor migrantenvrouwen</a:t>
            </a:r>
          </a:p>
          <a:p>
            <a:pPr marL="800100" lvl="1" indent="-342900">
              <a:buFont typeface="Arial" panose="020B0604020202020204" pitchFamily="34" charset="0"/>
              <a:buChar char="•"/>
            </a:pPr>
            <a:r>
              <a:rPr lang="en-GB" sz="2200" dirty="0"/>
              <a:t>Culturele uitwisseling en aanwezigheid in de gemeenschap mogelijk gemaakt door voedsel</a:t>
            </a:r>
          </a:p>
          <a:p>
            <a:pPr marL="800100" lvl="1" indent="-342900">
              <a:buFont typeface="Arial" panose="020B0604020202020204" pitchFamily="34" charset="0"/>
              <a:buChar char="•"/>
            </a:pPr>
            <a:r>
              <a:rPr lang="en-GB" sz="2200" dirty="0"/>
              <a:t>Toont solidariteit, versterkt sociale integratie</a:t>
            </a:r>
          </a:p>
          <a:p>
            <a:pPr marL="800100" lvl="1" indent="-342900" algn="l">
              <a:buFont typeface="Arial" panose="020B0604020202020204" pitchFamily="34" charset="0"/>
              <a:buChar char="•"/>
            </a:pPr>
            <a:endParaRPr lang="en-GB" sz="2200" dirty="0"/>
          </a:p>
        </p:txBody>
      </p:sp>
      <p:pic>
        <p:nvPicPr>
          <p:cNvPr id="5" name="Online Media 4" title="SAHA! Trailer">
            <a:hlinkClick r:id="" action="ppaction://media"/>
            <a:extLst>
              <a:ext uri="{FF2B5EF4-FFF2-40B4-BE49-F238E27FC236}">
                <a16:creationId xmlns:a16="http://schemas.microsoft.com/office/drawing/2014/main" id="{EA113CB6-B821-63A4-7A74-C4898D378B6C}"/>
              </a:ext>
            </a:extLst>
          </p:cNvPr>
          <p:cNvPicPr>
            <a:picLocks noRot="1" noChangeAspect="1"/>
          </p:cNvPicPr>
          <p:nvPr>
            <a:videoFile r:link="rId1"/>
          </p:nvPr>
        </p:nvPicPr>
        <p:blipFill>
          <a:blip r:embed="rId3"/>
          <a:stretch>
            <a:fillRect/>
          </a:stretch>
        </p:blipFill>
        <p:spPr>
          <a:xfrm>
            <a:off x="7707492" y="2768554"/>
            <a:ext cx="4145114" cy="2341989"/>
          </a:xfrm>
          <a:prstGeom prst="rect">
            <a:avLst/>
          </a:prstGeom>
        </p:spPr>
      </p:pic>
      <p:sp>
        <p:nvSpPr>
          <p:cNvPr id="9" name="TextBox 8">
            <a:extLst>
              <a:ext uri="{FF2B5EF4-FFF2-40B4-BE49-F238E27FC236}">
                <a16:creationId xmlns:a16="http://schemas.microsoft.com/office/drawing/2014/main" id="{FF24E1AD-87ED-DAE8-EB45-03F39127C355}"/>
              </a:ext>
            </a:extLst>
          </p:cNvPr>
          <p:cNvSpPr txBox="1"/>
          <p:nvPr/>
        </p:nvSpPr>
        <p:spPr>
          <a:xfrm>
            <a:off x="8197344" y="5237220"/>
            <a:ext cx="6095064" cy="369332"/>
          </a:xfrm>
          <a:prstGeom prst="rect">
            <a:avLst/>
          </a:prstGeom>
          <a:noFill/>
        </p:spPr>
        <p:txBody>
          <a:bodyPr wrap="square">
            <a:spAutoFit/>
          </a:bodyPr>
          <a:lstStyle/>
          <a:p>
            <a:r>
              <a:rPr lang="en-IE" dirty="0">
                <a:hlinkClick r:id="rId4"/>
              </a:rPr>
              <a:t>https://youtu.be/0fDEMeNtid0 </a:t>
            </a:r>
          </a:p>
        </p:txBody>
      </p:sp>
      <p:sp>
        <p:nvSpPr>
          <p:cNvPr id="11" name="TextBox 10">
            <a:extLst>
              <a:ext uri="{FF2B5EF4-FFF2-40B4-BE49-F238E27FC236}">
                <a16:creationId xmlns:a16="http://schemas.microsoft.com/office/drawing/2014/main" id="{FBCCF405-272A-660C-63F0-1066F85B87FF}"/>
              </a:ext>
            </a:extLst>
          </p:cNvPr>
          <p:cNvSpPr txBox="1"/>
          <p:nvPr/>
        </p:nvSpPr>
        <p:spPr>
          <a:xfrm>
            <a:off x="7661484" y="1943663"/>
            <a:ext cx="4145114" cy="646331"/>
          </a:xfrm>
          <a:prstGeom prst="rect">
            <a:avLst/>
          </a:prstGeom>
          <a:noFill/>
        </p:spPr>
        <p:txBody>
          <a:bodyPr wrap="square" rtlCol="0">
            <a:spAutoFit/>
          </a:bodyPr>
          <a:lstStyle/>
          <a:p>
            <a:r>
              <a:rPr lang="en-IE" b="1" dirty="0">
                <a:highlight>
                  <a:srgbClr val="E6C8C7"/>
                </a:highlight>
              </a:rPr>
              <a:t>BEKIJK EEN KORTE VIDEO </a:t>
            </a:r>
          </a:p>
          <a:p>
            <a:r>
              <a:rPr lang="en-IE" b="1" dirty="0"/>
              <a:t>VAN HUN FONDSENWERVINGSCAMPAGNE</a:t>
            </a:r>
          </a:p>
        </p:txBody>
      </p:sp>
    </p:spTree>
    <p:extLst>
      <p:ext uri="{BB962C8B-B14F-4D97-AF65-F5344CB8AC3E}">
        <p14:creationId xmlns:p14="http://schemas.microsoft.com/office/powerpoint/2010/main" val="56884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4D4B9-445F-BDED-0EDF-FB096E803E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2179D-B410-D8EE-BB7C-37967226FACA}"/>
              </a:ext>
            </a:extLst>
          </p:cNvPr>
          <p:cNvSpPr>
            <a:spLocks noGrp="1"/>
          </p:cNvSpPr>
          <p:nvPr>
            <p:ph type="body" sz="quarter" idx="27"/>
          </p:nvPr>
        </p:nvSpPr>
        <p:spPr/>
        <p:txBody>
          <a:bodyPr/>
          <a:lstStyle/>
          <a:p>
            <a:r>
              <a:rPr lang="en-US" dirty="0"/>
              <a:t>CASE STUDY - </a:t>
            </a:r>
            <a:r>
              <a:rPr lang="en-US" dirty="0" err="1"/>
              <a:t>Migrateful</a:t>
            </a:r>
            <a:endParaRPr lang="en-US" dirty="0"/>
          </a:p>
        </p:txBody>
      </p:sp>
      <p:sp>
        <p:nvSpPr>
          <p:cNvPr id="10" name="TextBox 9">
            <a:extLst>
              <a:ext uri="{FF2B5EF4-FFF2-40B4-BE49-F238E27FC236}">
                <a16:creationId xmlns:a16="http://schemas.microsoft.com/office/drawing/2014/main" id="{980ED266-C13D-BA5A-1175-8CCB4F9DEFAB}"/>
              </a:ext>
            </a:extLst>
          </p:cNvPr>
          <p:cNvSpPr txBox="1"/>
          <p:nvPr/>
        </p:nvSpPr>
        <p:spPr>
          <a:xfrm>
            <a:off x="149234" y="1194891"/>
            <a:ext cx="7620361" cy="5970865"/>
          </a:xfrm>
          <a:prstGeom prst="rect">
            <a:avLst/>
          </a:prstGeom>
          <a:noFill/>
        </p:spPr>
        <p:txBody>
          <a:bodyPr wrap="square">
            <a:spAutoFit/>
          </a:bodyPr>
          <a:lstStyle/>
          <a:p>
            <a:r>
              <a:rPr lang="en-GB" sz="2400" dirty="0" err="1"/>
              <a:t>Migrateful </a:t>
            </a:r>
            <a:r>
              <a:rPr lang="en-GB" sz="2400" dirty="0"/>
              <a:t>is een gerenommeerde sociale onderneming in Londen waar gevluchte en migrantenvrouwen (en -mannen) samen </a:t>
            </a:r>
            <a:r>
              <a:rPr lang="en-GB" sz="2400" i="1" dirty="0"/>
              <a:t>kooklessen </a:t>
            </a:r>
            <a:r>
              <a:rPr lang="en-GB" sz="2400" dirty="0"/>
              <a:t>geven </a:t>
            </a:r>
            <a:r>
              <a:rPr lang="en-GB" sz="2400" i="1" dirty="0"/>
              <a:t>en </a:t>
            </a:r>
            <a:r>
              <a:rPr lang="en-GB" sz="2400" dirty="0"/>
              <a:t>hun traditionele keuken delen met de bevolking. </a:t>
            </a:r>
          </a:p>
          <a:p>
            <a:endParaRPr lang="en-GB" sz="2400" b="1" dirty="0"/>
          </a:p>
          <a:p>
            <a:r>
              <a:rPr lang="en-GB" sz="2400" b="1" dirty="0"/>
              <a:t>Hoe migrantenvrouwen samenwerken:</a:t>
            </a:r>
            <a:endParaRPr lang="en-GB" sz="2400" dirty="0"/>
          </a:p>
          <a:p>
            <a:pPr marL="342900" indent="-342900">
              <a:buFont typeface="Arial" panose="020B0604020202020204" pitchFamily="34" charset="0"/>
              <a:buChar char="•"/>
            </a:pPr>
            <a:r>
              <a:rPr lang="en-GB" sz="2400" dirty="0"/>
              <a:t>Kleine teams van chef-koks ontwerpen samen en geven samen les in recepten uit landen als Iran, Rwanda, Syrië en Colombia.</a:t>
            </a:r>
          </a:p>
          <a:p>
            <a:pPr marL="342900" indent="-342900">
              <a:buFont typeface="Arial" panose="020B0604020202020204" pitchFamily="34" charset="0"/>
              <a:buChar char="•"/>
            </a:pPr>
            <a:r>
              <a:rPr lang="en-GB" sz="2400" dirty="0"/>
              <a:t>Ze ondersteunen elkaar bij het leiden van sessies, de een leidt het koken terwijl de ander zorgt voor storytelling, het vinden van ingrediënten en logistiek.</a:t>
            </a:r>
          </a:p>
          <a:p>
            <a:pPr marL="342900" indent="-342900">
              <a:buFont typeface="Arial" panose="020B0604020202020204" pitchFamily="34" charset="0"/>
              <a:buChar char="•"/>
            </a:pPr>
            <a:r>
              <a:rPr lang="en-GB" sz="2400" dirty="0"/>
              <a:t>Ze wisselen ervaringen en marketingideeën uit en helpen elkaar om te groeien en zich aan te passen.</a:t>
            </a:r>
          </a:p>
          <a:p>
            <a:endParaRPr lang="en-GB" sz="2400" b="1" dirty="0"/>
          </a:p>
          <a:p>
            <a:pPr lvl="1" algn="l"/>
            <a:endParaRPr lang="en-GB" sz="2200" dirty="0"/>
          </a:p>
        </p:txBody>
      </p:sp>
      <p:pic>
        <p:nvPicPr>
          <p:cNvPr id="7" name="Picture 6">
            <a:extLst>
              <a:ext uri="{FF2B5EF4-FFF2-40B4-BE49-F238E27FC236}">
                <a16:creationId xmlns:a16="http://schemas.microsoft.com/office/drawing/2014/main" id="{921FA931-90E4-557B-445C-575B013B2F77}"/>
              </a:ext>
            </a:extLst>
          </p:cNvPr>
          <p:cNvPicPr>
            <a:picLocks noChangeAspect="1"/>
          </p:cNvPicPr>
          <p:nvPr/>
        </p:nvPicPr>
        <p:blipFill>
          <a:blip r:embed="rId2"/>
          <a:stretch>
            <a:fillRect/>
          </a:stretch>
        </p:blipFill>
        <p:spPr>
          <a:xfrm>
            <a:off x="7809844" y="2187467"/>
            <a:ext cx="4108730" cy="2878197"/>
          </a:xfrm>
          <a:prstGeom prst="rect">
            <a:avLst/>
          </a:prstGeom>
        </p:spPr>
      </p:pic>
      <p:sp>
        <p:nvSpPr>
          <p:cNvPr id="8" name="TextBox 7">
            <a:extLst>
              <a:ext uri="{FF2B5EF4-FFF2-40B4-BE49-F238E27FC236}">
                <a16:creationId xmlns:a16="http://schemas.microsoft.com/office/drawing/2014/main" id="{717DAF00-B312-6FB4-71A0-189BCB5DBE28}"/>
              </a:ext>
            </a:extLst>
          </p:cNvPr>
          <p:cNvSpPr txBox="1"/>
          <p:nvPr/>
        </p:nvSpPr>
        <p:spPr>
          <a:xfrm>
            <a:off x="8891558" y="5120388"/>
            <a:ext cx="3950713" cy="276999"/>
          </a:xfrm>
          <a:prstGeom prst="rect">
            <a:avLst/>
          </a:prstGeom>
          <a:noFill/>
        </p:spPr>
        <p:txBody>
          <a:bodyPr wrap="square" rtlCol="0">
            <a:spAutoFit/>
          </a:bodyPr>
          <a:lstStyle/>
          <a:p>
            <a:r>
              <a:rPr lang="en-IE" sz="1200" b="1" dirty="0"/>
              <a:t>Screenshot van de </a:t>
            </a:r>
            <a:r>
              <a:rPr lang="en-IE" sz="1200" b="1" dirty="0" err="1"/>
              <a:t>Migrateful </a:t>
            </a:r>
            <a:r>
              <a:rPr lang="en-IE" sz="1200" b="1" dirty="0"/>
              <a:t>website</a:t>
            </a:r>
          </a:p>
        </p:txBody>
      </p:sp>
    </p:spTree>
    <p:extLst>
      <p:ext uri="{BB962C8B-B14F-4D97-AF65-F5344CB8AC3E}">
        <p14:creationId xmlns:p14="http://schemas.microsoft.com/office/powerpoint/2010/main" val="2259872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BF5E4-1334-3E0B-6E33-5366FAD1903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9063C8E-249C-832A-FB99-0CDE515EE237}"/>
              </a:ext>
            </a:extLst>
          </p:cNvPr>
          <p:cNvSpPr>
            <a:spLocks noGrp="1"/>
          </p:cNvSpPr>
          <p:nvPr>
            <p:ph type="body" sz="quarter" idx="27"/>
          </p:nvPr>
        </p:nvSpPr>
        <p:spPr/>
        <p:txBody>
          <a:bodyPr/>
          <a:lstStyle/>
          <a:p>
            <a:r>
              <a:rPr lang="en-US" dirty="0"/>
              <a:t>CASE STUDY - </a:t>
            </a:r>
            <a:r>
              <a:rPr lang="en-US" dirty="0" err="1"/>
              <a:t>Migrateful</a:t>
            </a:r>
            <a:endParaRPr lang="en-US" dirty="0"/>
          </a:p>
        </p:txBody>
      </p:sp>
      <p:sp>
        <p:nvSpPr>
          <p:cNvPr id="10" name="TextBox 9">
            <a:extLst>
              <a:ext uri="{FF2B5EF4-FFF2-40B4-BE49-F238E27FC236}">
                <a16:creationId xmlns:a16="http://schemas.microsoft.com/office/drawing/2014/main" id="{96F69978-BFAC-E784-311A-DCB6B405B01D}"/>
              </a:ext>
            </a:extLst>
          </p:cNvPr>
          <p:cNvSpPr txBox="1"/>
          <p:nvPr/>
        </p:nvSpPr>
        <p:spPr>
          <a:xfrm>
            <a:off x="149235" y="1194891"/>
            <a:ext cx="7261332" cy="4862870"/>
          </a:xfrm>
          <a:prstGeom prst="rect">
            <a:avLst/>
          </a:prstGeom>
          <a:noFill/>
        </p:spPr>
        <p:txBody>
          <a:bodyPr wrap="square">
            <a:spAutoFit/>
          </a:bodyPr>
          <a:lstStyle/>
          <a:p>
            <a:endParaRPr lang="en-GB" sz="2400" b="1" dirty="0"/>
          </a:p>
          <a:p>
            <a:r>
              <a:rPr lang="en-GB" sz="2400" b="1" dirty="0"/>
              <a:t>Zakelijke impact:</a:t>
            </a:r>
            <a:endParaRPr lang="en-GB" sz="2400" dirty="0"/>
          </a:p>
          <a:p>
            <a:pPr marL="342900" indent="-342900">
              <a:buFont typeface="Arial" panose="020B0604020202020204" pitchFamily="34" charset="0"/>
              <a:buChar char="•"/>
            </a:pPr>
            <a:r>
              <a:rPr lang="en-GB" sz="2400" dirty="0"/>
              <a:t>Chef-koks verdienen een inkomen door les te geven; sommigen houden zich bezig met catering, private dining en het ontwikkelen van recepten.</a:t>
            </a:r>
          </a:p>
          <a:p>
            <a:pPr marL="342900" indent="-342900">
              <a:buFont typeface="Arial" panose="020B0604020202020204" pitchFamily="34" charset="0"/>
              <a:buChar char="•"/>
            </a:pPr>
            <a:r>
              <a:rPr lang="en-GB" sz="2400" dirty="0"/>
              <a:t>Gedeelde zichtbaarheid bouwt merkreputatie op en transformeert individuele kennis in een bloeiende gemeenschapsonderneming.</a:t>
            </a:r>
          </a:p>
          <a:p>
            <a:pPr marL="342900" indent="-342900">
              <a:buFont typeface="Arial" panose="020B0604020202020204" pitchFamily="34" charset="0"/>
              <a:buChar char="•"/>
            </a:pPr>
            <a:endParaRPr lang="en-GB" sz="2400" dirty="0"/>
          </a:p>
          <a:p>
            <a:r>
              <a:rPr lang="en-GB" sz="2400" dirty="0"/>
              <a:t>Een fascinerende samenwerking (het is een sociale onderneming en een liefdadigheidsinstelling), kijk op</a:t>
            </a:r>
          </a:p>
          <a:p>
            <a:r>
              <a:rPr lang="en-GB" sz="2400" dirty="0"/>
              <a:t>Het </a:t>
            </a:r>
            <a:r>
              <a:rPr lang="en-IE" sz="2400" dirty="0">
                <a:hlinkClick r:id="rId2"/>
              </a:rPr>
              <a:t>team | </a:t>
            </a:r>
            <a:r>
              <a:rPr lang="en-IE" sz="2400" dirty="0" err="1">
                <a:hlinkClick r:id="rId2"/>
              </a:rPr>
              <a:t>Migrateful</a:t>
            </a:r>
            <a:endParaRPr lang="en-GB" sz="2400" dirty="0"/>
          </a:p>
          <a:p>
            <a:r>
              <a:rPr lang="en-IE" sz="2400" dirty="0">
                <a:hlinkClick r:id="rId3"/>
              </a:rPr>
              <a:t>Word een </a:t>
            </a:r>
            <a:r>
              <a:rPr lang="en-IE" sz="2400" dirty="0"/>
              <a:t>migratiebewuste </a:t>
            </a:r>
            <a:r>
              <a:rPr lang="en-IE" sz="2400" dirty="0">
                <a:hlinkClick r:id="rId3"/>
              </a:rPr>
              <a:t>chef-kok </a:t>
            </a:r>
            <a:endParaRPr lang="en-GB" sz="2400" dirty="0"/>
          </a:p>
          <a:p>
            <a:pPr marL="800100" lvl="1" indent="-342900" algn="l">
              <a:buFont typeface="Arial" panose="020B0604020202020204" pitchFamily="34" charset="0"/>
              <a:buChar char="•"/>
            </a:pPr>
            <a:endParaRPr lang="en-GB" sz="2200" dirty="0"/>
          </a:p>
        </p:txBody>
      </p:sp>
      <p:pic>
        <p:nvPicPr>
          <p:cNvPr id="3" name="Picture 2">
            <a:extLst>
              <a:ext uri="{FF2B5EF4-FFF2-40B4-BE49-F238E27FC236}">
                <a16:creationId xmlns:a16="http://schemas.microsoft.com/office/drawing/2014/main" id="{48601186-371F-9F6F-6DD7-3BB3725196C5}"/>
              </a:ext>
            </a:extLst>
          </p:cNvPr>
          <p:cNvPicPr>
            <a:picLocks noChangeAspect="1"/>
          </p:cNvPicPr>
          <p:nvPr/>
        </p:nvPicPr>
        <p:blipFill>
          <a:blip r:embed="rId4"/>
          <a:stretch>
            <a:fillRect/>
          </a:stretch>
        </p:blipFill>
        <p:spPr>
          <a:xfrm>
            <a:off x="7632253" y="2030753"/>
            <a:ext cx="4082446" cy="2705807"/>
          </a:xfrm>
          <a:prstGeom prst="rect">
            <a:avLst/>
          </a:prstGeom>
        </p:spPr>
      </p:pic>
      <p:sp>
        <p:nvSpPr>
          <p:cNvPr id="7" name="TextBox 6">
            <a:extLst>
              <a:ext uri="{FF2B5EF4-FFF2-40B4-BE49-F238E27FC236}">
                <a16:creationId xmlns:a16="http://schemas.microsoft.com/office/drawing/2014/main" id="{86BC7281-37DE-CE32-D72A-A4BFFCF0C480}"/>
              </a:ext>
            </a:extLst>
          </p:cNvPr>
          <p:cNvSpPr txBox="1"/>
          <p:nvPr/>
        </p:nvSpPr>
        <p:spPr>
          <a:xfrm>
            <a:off x="7707887" y="4874930"/>
            <a:ext cx="3950713" cy="276999"/>
          </a:xfrm>
          <a:prstGeom prst="rect">
            <a:avLst/>
          </a:prstGeom>
          <a:noFill/>
        </p:spPr>
        <p:txBody>
          <a:bodyPr wrap="square" rtlCol="0">
            <a:spAutoFit/>
          </a:bodyPr>
          <a:lstStyle/>
          <a:p>
            <a:r>
              <a:rPr lang="en-IE" sz="1200" b="1" dirty="0"/>
              <a:t>Foto van </a:t>
            </a:r>
            <a:r>
              <a:rPr lang="en-IE" sz="1200" b="1" dirty="0" err="1"/>
              <a:t>Migrateful </a:t>
            </a:r>
            <a:r>
              <a:rPr lang="en-IE" sz="1200" b="1" dirty="0"/>
              <a:t>website</a:t>
            </a:r>
          </a:p>
        </p:txBody>
      </p:sp>
    </p:spTree>
    <p:extLst>
      <p:ext uri="{BB962C8B-B14F-4D97-AF65-F5344CB8AC3E}">
        <p14:creationId xmlns:p14="http://schemas.microsoft.com/office/powerpoint/2010/main" val="822485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30" y="1673578"/>
            <a:ext cx="5084686" cy="3692052"/>
          </a:xfrm>
        </p:spPr>
        <p:txBody>
          <a:bodyPr>
            <a:normAutofit/>
          </a:bodyPr>
          <a:lstStyle/>
          <a:p>
            <a:r>
              <a:rPr lang="en-US" dirty="0"/>
              <a:t>HOE SAMENWERKING JE NIEUWE VOEDINGSBEDRIJF ZAL HELPEN</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235556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1A1D7C5-5485-202C-D444-41ADEDF2D334}"/>
              </a:ext>
            </a:extLst>
          </p:cNvPr>
          <p:cNvGrpSpPr/>
          <p:nvPr/>
        </p:nvGrpSpPr>
        <p:grpSpPr>
          <a:xfrm>
            <a:off x="8314266" y="4092481"/>
            <a:ext cx="2808288" cy="1960563"/>
            <a:chOff x="9078913" y="2575748"/>
            <a:chExt cx="2808288" cy="1960563"/>
          </a:xfrm>
        </p:grpSpPr>
        <p:pic>
          <p:nvPicPr>
            <p:cNvPr id="3" name="Picture 2" descr="A picture containing graphical user interface&#10;&#10;Description automatically generated">
              <a:extLst>
                <a:ext uri="{FF2B5EF4-FFF2-40B4-BE49-F238E27FC236}">
                  <a16:creationId xmlns:a16="http://schemas.microsoft.com/office/drawing/2014/main" id="{23BA243E-0FBD-E927-566F-0D56C8B032D3}"/>
                </a:ext>
              </a:extLst>
            </p:cNvPr>
            <p:cNvPicPr>
              <a:picLocks noChangeAspect="1"/>
            </p:cNvPicPr>
            <p:nvPr/>
          </p:nvPicPr>
          <p:blipFill>
            <a:blip r:embed="rId2"/>
            <a:stretch>
              <a:fillRect/>
            </a:stretch>
          </p:blipFill>
          <p:spPr>
            <a:xfrm>
              <a:off x="9078913" y="2575748"/>
              <a:ext cx="2808288" cy="1960563"/>
            </a:xfrm>
            <a:prstGeom prst="rect">
              <a:avLst/>
            </a:prstGeom>
          </p:spPr>
        </p:pic>
        <p:pic>
          <p:nvPicPr>
            <p:cNvPr id="5" name="Picture 4" descr="Icon&#10;&#10;Description automatically generated">
              <a:extLst>
                <a:ext uri="{FF2B5EF4-FFF2-40B4-BE49-F238E27FC236}">
                  <a16:creationId xmlns:a16="http://schemas.microsoft.com/office/drawing/2014/main" id="{39EC111B-C73E-581B-8CBA-063790D61274}"/>
                </a:ext>
              </a:extLst>
            </p:cNvPr>
            <p:cNvPicPr>
              <a:picLocks noChangeAspect="1"/>
            </p:cNvPicPr>
            <p:nvPr/>
          </p:nvPicPr>
          <p:blipFill>
            <a:blip r:embed="rId3"/>
            <a:stretch>
              <a:fillRect/>
            </a:stretch>
          </p:blipFill>
          <p:spPr>
            <a:xfrm>
              <a:off x="9548273" y="3525344"/>
              <a:ext cx="198028" cy="215968"/>
            </a:xfrm>
            <a:prstGeom prst="rect">
              <a:avLst/>
            </a:prstGeom>
          </p:spPr>
        </p:pic>
      </p:grpSp>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MANIEREN WAAROP SAMENWERKING UW BEDRIJF ZAL HELPEN</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p:txBody>
          <a:bodyPr/>
          <a:lstStyle/>
          <a:p>
            <a:r>
              <a:rPr lang="en-US" sz="2400" b="1" i="1" dirty="0">
                <a:solidFill>
                  <a:srgbClr val="94C7B0"/>
                </a:solidFill>
              </a:rPr>
              <a:t>De connecties die je maakt met anderen en de verschillende manieren waarop je samenwerkt, zullen je helpen om je bedrijf naar nieuwe niveaus te laten groeien.  Er zijn</a:t>
            </a:r>
            <a:endParaRPr lang="en-US" dirty="0"/>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670926" y="2396118"/>
            <a:ext cx="7592852" cy="3183467"/>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AutoNum type="arabicPeriod"/>
            </a:pPr>
            <a:r>
              <a:rPr lang="en-US" sz="2400" b="1" dirty="0">
                <a:solidFill>
                  <a:srgbClr val="B6D1E1"/>
                </a:solidFill>
              </a:rPr>
              <a:t>Samenwerking zal je inspireren</a:t>
            </a:r>
          </a:p>
          <a:p>
            <a:pPr marL="457200" indent="-457200">
              <a:buAutoNum type="arabicPeriod"/>
            </a:pPr>
            <a:endParaRPr lang="en-US" b="1" dirty="0"/>
          </a:p>
          <a:p>
            <a:r>
              <a:rPr lang="en-GB" dirty="0"/>
              <a:t>Het runnen van een levensmiddelenbedrijf kan snel routine worden, vooral als je alleen werkt. Maar contact maken met anderen geeft nieuwe energie en creatieve ideeën.</a:t>
            </a:r>
          </a:p>
          <a:p>
            <a:endParaRPr lang="en-GB" dirty="0"/>
          </a:p>
          <a:p>
            <a:r>
              <a:rPr lang="en-GB" dirty="0"/>
              <a:t>Als je met een andere vrouw praat over hoe zij haar eten klaarmaakt of verkoopt, kun je misschien een betere, snellere of mooiere manier vinden om het te doen.</a:t>
            </a:r>
          </a:p>
          <a:p>
            <a:endParaRPr lang="en-GB" dirty="0"/>
          </a:p>
          <a:p>
            <a:r>
              <a:rPr lang="en-GB" dirty="0"/>
              <a:t>Jouw verhaal delen kan iemand anders helpen en hun verhaal horen kan je eigen motivatie weer aanwakkeren. Inspiratie komt van het delen van ruimte, het delen van verhalen en zien dat je niet alleen bent.</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035154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MANIEREN WAAROP SAMENWERKING UW BEDRIJF ZAL HELPEN</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7726865" cy="4672013"/>
          </a:xfrm>
        </p:spPr>
        <p:txBody>
          <a:bodyPr/>
          <a:lstStyle/>
          <a:p>
            <a:r>
              <a:rPr lang="en-US" sz="2400" b="1" dirty="0">
                <a:solidFill>
                  <a:srgbClr val="B6D1E1"/>
                </a:solidFill>
              </a:rPr>
              <a:t>2. Samenwerking helpt je om je netwerk uit te breiden</a:t>
            </a:r>
          </a:p>
          <a:p>
            <a:endParaRPr lang="en-US" b="1" dirty="0"/>
          </a:p>
          <a:p>
            <a:r>
              <a:rPr lang="en-GB" dirty="0"/>
              <a:t>Om een bedrijf te laten groeien heb je meer nodig dan goed eten, je hebt connecties nodig. Maar </a:t>
            </a:r>
            <a:r>
              <a:rPr lang="en-US" dirty="0"/>
              <a:t>dit kan een grotere uitdaging zijn. Succesvol zijn in het bedrijfsleven vereist dat je consequent connecties maakt en allianties vormt. </a:t>
            </a:r>
            <a:r>
              <a:rPr lang="en-GB" dirty="0"/>
              <a:t>Maar doe het op een natuurlijke manier, elke keer dat je een gezamenlijke training, evenement of keukensessie bijwoont, ontmoet je mensen die je vooruit kunnen helpen.</a:t>
            </a:r>
          </a:p>
          <a:p>
            <a:endParaRPr lang="en-GB" dirty="0"/>
          </a:p>
          <a:p>
            <a:r>
              <a:rPr lang="en-US" dirty="0"/>
              <a:t>Succesvolle ondernemers hebben een gemeenschappelijk belang bij het ontmoeten van nieuwe mensen en het opbouwen van een lijst met contacten en collega's.   </a:t>
            </a:r>
            <a:r>
              <a:rPr lang="en-GB" dirty="0"/>
              <a:t>Mond-tot-mondreclame, verwijzingen, gezamenlijke leveranciers of introducties bij klanten komen vaak uit je netwerk. Voor migrantenvrouwen maakt samenwerking het gemakkelijker om relaties op te bouwen die nieuwe deuren openen.</a:t>
            </a:r>
          </a:p>
          <a:p>
            <a:endParaRPr lang="en-GB" dirty="0"/>
          </a:p>
        </p:txBody>
      </p:sp>
      <p:grpSp>
        <p:nvGrpSpPr>
          <p:cNvPr id="4" name="Group 3">
            <a:extLst>
              <a:ext uri="{FF2B5EF4-FFF2-40B4-BE49-F238E27FC236}">
                <a16:creationId xmlns:a16="http://schemas.microsoft.com/office/drawing/2014/main" id="{BEE84A1D-3BB4-2305-87E4-E9AC8031EC89}"/>
              </a:ext>
            </a:extLst>
          </p:cNvPr>
          <p:cNvGrpSpPr/>
          <p:nvPr/>
        </p:nvGrpSpPr>
        <p:grpSpPr>
          <a:xfrm>
            <a:off x="8805003" y="3403204"/>
            <a:ext cx="2519459" cy="2081567"/>
            <a:chOff x="9282256" y="2040688"/>
            <a:chExt cx="2519459" cy="2081567"/>
          </a:xfrm>
        </p:grpSpPr>
        <p:pic>
          <p:nvPicPr>
            <p:cNvPr id="6" name="Picture 5" descr="A picture containing text, vector graphics&#10;&#10;Description automatically generated">
              <a:extLst>
                <a:ext uri="{FF2B5EF4-FFF2-40B4-BE49-F238E27FC236}">
                  <a16:creationId xmlns:a16="http://schemas.microsoft.com/office/drawing/2014/main" id="{C580D5DC-EF98-3C1E-5260-57320BCA5647}"/>
                </a:ext>
              </a:extLst>
            </p:cNvPr>
            <p:cNvPicPr>
              <a:picLocks noChangeAspect="1"/>
            </p:cNvPicPr>
            <p:nvPr/>
          </p:nvPicPr>
          <p:blipFill>
            <a:blip r:embed="rId2"/>
            <a:stretch>
              <a:fillRect/>
            </a:stretch>
          </p:blipFill>
          <p:spPr>
            <a:xfrm>
              <a:off x="9282256" y="2040688"/>
              <a:ext cx="2414740" cy="2081567"/>
            </a:xfrm>
            <a:prstGeom prst="rect">
              <a:avLst/>
            </a:prstGeom>
          </p:spPr>
        </p:pic>
        <p:pic>
          <p:nvPicPr>
            <p:cNvPr id="8" name="Picture 7" descr="Icon&#10;&#10;Description automatically generated">
              <a:extLst>
                <a:ext uri="{FF2B5EF4-FFF2-40B4-BE49-F238E27FC236}">
                  <a16:creationId xmlns:a16="http://schemas.microsoft.com/office/drawing/2014/main" id="{22CF0C2E-A5A2-E1AA-010F-B67A4999CF2B}"/>
                </a:ext>
              </a:extLst>
            </p:cNvPr>
            <p:cNvPicPr>
              <a:picLocks noChangeAspect="1"/>
            </p:cNvPicPr>
            <p:nvPr/>
          </p:nvPicPr>
          <p:blipFill>
            <a:blip r:embed="rId3"/>
            <a:stretch>
              <a:fillRect/>
            </a:stretch>
          </p:blipFill>
          <p:spPr>
            <a:xfrm rot="20513963">
              <a:off x="9494683" y="2987120"/>
              <a:ext cx="211128" cy="230255"/>
            </a:xfrm>
            <a:prstGeom prst="rect">
              <a:avLst/>
            </a:prstGeom>
          </p:spPr>
        </p:pic>
        <p:pic>
          <p:nvPicPr>
            <p:cNvPr id="10" name="Picture 9" descr="Icon&#10;&#10;Description automatically generated">
              <a:extLst>
                <a:ext uri="{FF2B5EF4-FFF2-40B4-BE49-F238E27FC236}">
                  <a16:creationId xmlns:a16="http://schemas.microsoft.com/office/drawing/2014/main" id="{46C2E8EC-D60C-9651-A6ED-C5F42A1E870B}"/>
                </a:ext>
              </a:extLst>
            </p:cNvPr>
            <p:cNvPicPr>
              <a:picLocks noChangeAspect="1"/>
            </p:cNvPicPr>
            <p:nvPr/>
          </p:nvPicPr>
          <p:blipFill>
            <a:blip r:embed="rId3"/>
            <a:stretch>
              <a:fillRect/>
            </a:stretch>
          </p:blipFill>
          <p:spPr>
            <a:xfrm rot="1086037" flipH="1">
              <a:off x="11590587" y="2879728"/>
              <a:ext cx="211128" cy="230255"/>
            </a:xfrm>
            <a:prstGeom prst="rect">
              <a:avLst/>
            </a:prstGeom>
          </p:spPr>
        </p:pic>
      </p:grpSp>
    </p:spTree>
    <p:extLst>
      <p:ext uri="{BB962C8B-B14F-4D97-AF65-F5344CB8AC3E}">
        <p14:creationId xmlns:p14="http://schemas.microsoft.com/office/powerpoint/2010/main" val="224018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MANIEREN WAAROP SAMENWERKING UW BEDRIJF ZAL HELPEN</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6628611" cy="4672013"/>
          </a:xfrm>
        </p:spPr>
        <p:txBody>
          <a:bodyPr/>
          <a:lstStyle/>
          <a:p>
            <a:r>
              <a:rPr lang="en-US" sz="2400" b="1" dirty="0"/>
              <a:t>3. Samenwerking is educatief</a:t>
            </a:r>
          </a:p>
          <a:p>
            <a:endParaRPr lang="en-US" b="1" dirty="0"/>
          </a:p>
          <a:p>
            <a:r>
              <a:rPr lang="en-US" dirty="0"/>
              <a:t>Een van de grootste voordelen van samenwerking is de mogelijkheid om te leren. In feite kan elke interactie die je hebt met iemand buiten je directe omgeving je iets waardevols leren.</a:t>
            </a:r>
          </a:p>
          <a:p>
            <a:endParaRPr lang="en-US" dirty="0"/>
          </a:p>
          <a:p>
            <a:r>
              <a:rPr lang="en-GB" dirty="0"/>
              <a:t>Samenwerken met anderen betekent leren van hun sterke punten, hun fouten en hun ervaring, bijvoorbeeld een snellere manier leren om de kosten van je menu te berekenen of een slimme strategie om met voedselinspecteurs om te gaan.</a:t>
            </a:r>
            <a:endParaRPr lang="en-US" dirty="0"/>
          </a:p>
        </p:txBody>
      </p:sp>
      <p:pic>
        <p:nvPicPr>
          <p:cNvPr id="2" name="Picture 1" descr="Icon&#10;&#10;Description automatically generated with medium confidence">
            <a:extLst>
              <a:ext uri="{FF2B5EF4-FFF2-40B4-BE49-F238E27FC236}">
                <a16:creationId xmlns:a16="http://schemas.microsoft.com/office/drawing/2014/main" id="{EA8F99F0-3E67-90D2-D51A-6E1247458DBD}"/>
              </a:ext>
            </a:extLst>
          </p:cNvPr>
          <p:cNvPicPr>
            <a:picLocks noChangeAspect="1"/>
          </p:cNvPicPr>
          <p:nvPr/>
        </p:nvPicPr>
        <p:blipFill>
          <a:blip r:embed="rId2"/>
          <a:stretch>
            <a:fillRect/>
          </a:stretch>
        </p:blipFill>
        <p:spPr>
          <a:xfrm>
            <a:off x="8170219" y="3029968"/>
            <a:ext cx="3157958" cy="1495657"/>
          </a:xfrm>
          <a:prstGeom prst="rect">
            <a:avLst/>
          </a:prstGeom>
        </p:spPr>
      </p:pic>
    </p:spTree>
    <p:extLst>
      <p:ext uri="{BB962C8B-B14F-4D97-AF65-F5344CB8AC3E}">
        <p14:creationId xmlns:p14="http://schemas.microsoft.com/office/powerpoint/2010/main" val="2274121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MANIEREN WAAROP SAMENWERKING UW BEDRIJF ZAL HELPEN</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480296" y="1296218"/>
            <a:ext cx="7233200" cy="4672013"/>
          </a:xfrm>
        </p:spPr>
        <p:txBody>
          <a:bodyPr/>
          <a:lstStyle/>
          <a:p>
            <a:r>
              <a:rPr lang="en-US" sz="2400" b="1" dirty="0"/>
              <a:t>4. Samenwerking kan u helpen geld te besparen</a:t>
            </a:r>
          </a:p>
          <a:p>
            <a:endParaRPr lang="en-US" dirty="0"/>
          </a:p>
          <a:p>
            <a:r>
              <a:rPr lang="en-GB" sz="2000" dirty="0"/>
              <a:t>Alleen werken betekent dat je alles zelf moet betalen: tijd, ruimte en voorraden. Door samen te werken kunnen mensen keukens, gereedschap, transport of zelfs marktkramen delen, waardoor de druk op één persoon afneemt.</a:t>
            </a:r>
          </a:p>
          <a:p>
            <a:endParaRPr lang="en-GB" sz="2000" dirty="0"/>
          </a:p>
          <a:p>
            <a:r>
              <a:rPr lang="en-GB" sz="2000" dirty="0"/>
              <a:t>Je kunt er ook taken mee opsplitsen, bijvoorbeeld dat één persoon de bestellingen afhandelt, een ander kookt en weer een ander verkoopt. </a:t>
            </a:r>
          </a:p>
          <a:p>
            <a:endParaRPr lang="en-GB" sz="2000" dirty="0"/>
          </a:p>
          <a:p>
            <a:r>
              <a:rPr lang="en-GB" sz="2000" dirty="0"/>
              <a:t>Bijvoorbeeld:</a:t>
            </a:r>
          </a:p>
          <a:p>
            <a:endParaRPr lang="en-GB" sz="2000" dirty="0"/>
          </a:p>
          <a:p>
            <a:r>
              <a:rPr lang="en-GB" sz="2000" dirty="0"/>
              <a:t>Als </a:t>
            </a:r>
            <a:r>
              <a:rPr lang="en-US" sz="2000" dirty="0"/>
              <a:t>je samenwerkt met een ander bedrijf om marketingkosten te delen, kun je je budget verdubbelen!  Je zou een beursstand kunnen delen met een complementaire partner en dan de marketing van hun deelname kunnen delen. Dit kan meer klanten aantrekken en de ervaring van bezoekers op je stand verbeteren.</a:t>
            </a:r>
          </a:p>
          <a:p>
            <a:endParaRPr lang="en-US" dirty="0"/>
          </a:p>
          <a:p>
            <a:endParaRPr lang="en-US" dirty="0"/>
          </a:p>
        </p:txBody>
      </p:sp>
      <p:grpSp>
        <p:nvGrpSpPr>
          <p:cNvPr id="3" name="Group 2">
            <a:extLst>
              <a:ext uri="{FF2B5EF4-FFF2-40B4-BE49-F238E27FC236}">
                <a16:creationId xmlns:a16="http://schemas.microsoft.com/office/drawing/2014/main" id="{45EEE707-2FD6-FE2F-5454-098BC7F25FD1}"/>
              </a:ext>
            </a:extLst>
          </p:cNvPr>
          <p:cNvGrpSpPr/>
          <p:nvPr/>
        </p:nvGrpSpPr>
        <p:grpSpPr>
          <a:xfrm>
            <a:off x="7904480" y="2388420"/>
            <a:ext cx="3936365" cy="2773485"/>
            <a:chOff x="8575675" y="2358219"/>
            <a:chExt cx="3311525" cy="1944688"/>
          </a:xfrm>
        </p:grpSpPr>
        <p:pic>
          <p:nvPicPr>
            <p:cNvPr id="4" name="Picture 3" descr="Icon&#10;&#10;Description automatically generated">
              <a:extLst>
                <a:ext uri="{FF2B5EF4-FFF2-40B4-BE49-F238E27FC236}">
                  <a16:creationId xmlns:a16="http://schemas.microsoft.com/office/drawing/2014/main" id="{35251D9E-D4A5-1E09-4818-C5680455D3C6}"/>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5" name="Picture 4" descr="Icon&#10;&#10;Description automatically generated">
              <a:extLst>
                <a:ext uri="{FF2B5EF4-FFF2-40B4-BE49-F238E27FC236}">
                  <a16:creationId xmlns:a16="http://schemas.microsoft.com/office/drawing/2014/main" id="{D6F924E3-A8C7-9C21-B569-83C357E43CB6}"/>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385328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751A461-4813-6B14-EF8A-9D460210B74B}"/>
              </a:ext>
            </a:extLst>
          </p:cNvPr>
          <p:cNvSpPr>
            <a:spLocks noGrp="1"/>
          </p:cNvSpPr>
          <p:nvPr>
            <p:ph type="body" sz="quarter" idx="29"/>
          </p:nvPr>
        </p:nvSpPr>
        <p:spPr>
          <a:xfrm>
            <a:off x="1295260" y="1737064"/>
            <a:ext cx="700387" cy="340283"/>
          </a:xfrm>
        </p:spPr>
        <p:txBody>
          <a:bodyPr/>
          <a:lstStyle/>
          <a:p>
            <a:pPr algn="l"/>
            <a:r>
              <a:rPr lang="en-US" dirty="0"/>
              <a:t>01</a:t>
            </a:r>
          </a:p>
        </p:txBody>
      </p:sp>
      <p:sp>
        <p:nvSpPr>
          <p:cNvPr id="9" name="Text Placeholder 8">
            <a:extLst>
              <a:ext uri="{FF2B5EF4-FFF2-40B4-BE49-F238E27FC236}">
                <a16:creationId xmlns:a16="http://schemas.microsoft.com/office/drawing/2014/main" id="{24865BFA-128A-D79C-949E-52C09AAEF1E3}"/>
              </a:ext>
            </a:extLst>
          </p:cNvPr>
          <p:cNvSpPr>
            <a:spLocks noGrp="1"/>
          </p:cNvSpPr>
          <p:nvPr>
            <p:ph type="body" sz="quarter" idx="30"/>
          </p:nvPr>
        </p:nvSpPr>
        <p:spPr>
          <a:xfrm>
            <a:off x="1995647" y="1771267"/>
            <a:ext cx="9252000" cy="340283"/>
          </a:xfrm>
        </p:spPr>
        <p:txBody>
          <a:bodyPr/>
          <a:lstStyle/>
          <a:p>
            <a:pPr>
              <a:tabLst>
                <a:tab pos="8577263" algn="l"/>
              </a:tabLst>
            </a:pPr>
            <a:r>
              <a:rPr lang="en-GB" sz="2400" b="0" i="0" dirty="0">
                <a:solidFill>
                  <a:srgbClr val="382B1B"/>
                </a:solidFill>
                <a:effectLst/>
              </a:rPr>
              <a:t>Wat is samenwerking en waarom is het belangrijk?                                	</a:t>
            </a:r>
            <a:endParaRPr lang="en-US" dirty="0"/>
          </a:p>
        </p:txBody>
      </p:sp>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251905" y="2264420"/>
            <a:ext cx="700387" cy="340283"/>
          </a:xfrm>
        </p:spPr>
        <p:txBody>
          <a:bodyPr/>
          <a:lstStyle/>
          <a:p>
            <a:pPr algn="l"/>
            <a:r>
              <a:rPr lang="en-US" dirty="0"/>
              <a:t>02</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995647" y="2331195"/>
            <a:ext cx="9252000" cy="340283"/>
          </a:xfrm>
        </p:spPr>
        <p:txBody>
          <a:bodyPr/>
          <a:lstStyle/>
          <a:p>
            <a:pPr>
              <a:tabLst>
                <a:tab pos="8577263" algn="l"/>
              </a:tabLst>
            </a:pPr>
            <a:r>
              <a:rPr lang="en-GB" sz="2400" b="0" i="0" dirty="0">
                <a:solidFill>
                  <a:srgbClr val="382B1B"/>
                </a:solidFill>
                <a:effectLst/>
              </a:rPr>
              <a:t>Hoe samenwerking </a:t>
            </a:r>
            <a:r>
              <a:rPr lang="en-GB" sz="2400" dirty="0"/>
              <a:t>je </a:t>
            </a:r>
            <a:r>
              <a:rPr lang="en-GB" sz="2400" b="0" i="0" dirty="0">
                <a:solidFill>
                  <a:srgbClr val="382B1B"/>
                </a:solidFill>
                <a:effectLst/>
              </a:rPr>
              <a:t>nieuwe voedingsbedrijf zal helpen</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251905" y="2779165"/>
            <a:ext cx="700387" cy="340283"/>
          </a:xfrm>
        </p:spPr>
        <p:txBody>
          <a:bodyPr/>
          <a:lstStyle/>
          <a:p>
            <a:pPr algn="l"/>
            <a:r>
              <a:rPr lang="en-US" dirty="0"/>
              <a:t>03</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995647" y="2816040"/>
            <a:ext cx="9252000" cy="340283"/>
          </a:xfrm>
        </p:spPr>
        <p:txBody>
          <a:bodyPr/>
          <a:lstStyle/>
          <a:p>
            <a:pPr>
              <a:tabLst>
                <a:tab pos="8577263" algn="l"/>
              </a:tabLst>
            </a:pPr>
            <a:r>
              <a:rPr lang="en-GB" sz="2400" dirty="0">
                <a:solidFill>
                  <a:srgbClr val="382B1B"/>
                </a:solidFill>
              </a:rPr>
              <a:t>In 6 stappen een goede medewerker worden</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251905" y="3902397"/>
            <a:ext cx="700387" cy="340283"/>
          </a:xfrm>
        </p:spPr>
        <p:txBody>
          <a:bodyPr/>
          <a:lstStyle/>
          <a:p>
            <a:pPr algn="l"/>
            <a:r>
              <a:rPr lang="en-US" dirty="0"/>
              <a:t>05</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995647" y="3316162"/>
            <a:ext cx="9252000" cy="340283"/>
          </a:xfrm>
        </p:spPr>
        <p:txBody>
          <a:bodyPr/>
          <a:lstStyle/>
          <a:p>
            <a:pPr>
              <a:tabLst>
                <a:tab pos="8577263" algn="l"/>
              </a:tabLst>
            </a:pPr>
            <a:r>
              <a:rPr lang="en-GB" sz="2400" b="0" i="0" dirty="0">
                <a:solidFill>
                  <a:srgbClr val="382B1B"/>
                </a:solidFill>
                <a:effectLst/>
              </a:rPr>
              <a:t>Mensen vinden om mee samen te werken</a:t>
            </a:r>
            <a:endParaRPr lang="en-US" dirty="0"/>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Inhoud</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251905" y="3340781"/>
            <a:ext cx="700387" cy="340283"/>
          </a:xfrm>
        </p:spPr>
        <p:txBody>
          <a:bodyPr/>
          <a:lstStyle/>
          <a:p>
            <a:pPr algn="l"/>
            <a:r>
              <a:rPr lang="en-US" dirty="0"/>
              <a:t>04</a:t>
            </a:r>
          </a:p>
        </p:txBody>
      </p:sp>
      <p:sp>
        <p:nvSpPr>
          <p:cNvPr id="18" name="Text Placeholder 17">
            <a:extLst>
              <a:ext uri="{FF2B5EF4-FFF2-40B4-BE49-F238E27FC236}">
                <a16:creationId xmlns:a16="http://schemas.microsoft.com/office/drawing/2014/main" id="{7A1E4365-7E61-1912-1950-ABBFAFB9FE9B}"/>
              </a:ext>
            </a:extLst>
          </p:cNvPr>
          <p:cNvSpPr>
            <a:spLocks noGrp="1"/>
          </p:cNvSpPr>
          <p:nvPr>
            <p:ph type="body" sz="quarter" idx="39"/>
          </p:nvPr>
        </p:nvSpPr>
        <p:spPr>
          <a:xfrm>
            <a:off x="1251904" y="4437945"/>
            <a:ext cx="700387" cy="340283"/>
          </a:xfrm>
        </p:spPr>
        <p:txBody>
          <a:bodyPr/>
          <a:lstStyle/>
          <a:p>
            <a:pPr algn="l"/>
            <a:r>
              <a:rPr lang="en-US" dirty="0"/>
              <a:t>06</a:t>
            </a:r>
          </a:p>
        </p:txBody>
      </p:sp>
      <p:sp>
        <p:nvSpPr>
          <p:cNvPr id="19" name="Text Placeholder 18">
            <a:extLst>
              <a:ext uri="{FF2B5EF4-FFF2-40B4-BE49-F238E27FC236}">
                <a16:creationId xmlns:a16="http://schemas.microsoft.com/office/drawing/2014/main" id="{6FA4C262-2959-D588-EF5D-50169B243410}"/>
              </a:ext>
            </a:extLst>
          </p:cNvPr>
          <p:cNvSpPr>
            <a:spLocks noGrp="1"/>
          </p:cNvSpPr>
          <p:nvPr>
            <p:ph type="body" sz="quarter" idx="40"/>
          </p:nvPr>
        </p:nvSpPr>
        <p:spPr>
          <a:xfrm>
            <a:off x="1995647" y="3864630"/>
            <a:ext cx="9252000" cy="340283"/>
          </a:xfrm>
        </p:spPr>
        <p:txBody>
          <a:bodyPr/>
          <a:lstStyle/>
          <a:p>
            <a:pPr>
              <a:tabLst>
                <a:tab pos="8577263" algn="l"/>
              </a:tabLst>
            </a:pPr>
            <a:r>
              <a:rPr lang="en-GB" sz="2400" dirty="0">
                <a:solidFill>
                  <a:srgbClr val="382B1B"/>
                </a:solidFill>
              </a:rPr>
              <a:t>Tips en tools voor succesvolle samenwerkingen</a:t>
            </a:r>
            <a:endParaRPr lang="en-US" dirty="0"/>
          </a:p>
        </p:txBody>
      </p:sp>
      <p:sp>
        <p:nvSpPr>
          <p:cNvPr id="21" name="Text Placeholder 20">
            <a:extLst>
              <a:ext uri="{FF2B5EF4-FFF2-40B4-BE49-F238E27FC236}">
                <a16:creationId xmlns:a16="http://schemas.microsoft.com/office/drawing/2014/main" id="{AA65A630-4AC6-486D-08D3-E3E3E20E387C}"/>
              </a:ext>
            </a:extLst>
          </p:cNvPr>
          <p:cNvSpPr>
            <a:spLocks noGrp="1"/>
          </p:cNvSpPr>
          <p:nvPr>
            <p:ph type="body" sz="quarter" idx="42"/>
          </p:nvPr>
        </p:nvSpPr>
        <p:spPr>
          <a:xfrm>
            <a:off x="1995647" y="4558885"/>
            <a:ext cx="9252000" cy="340283"/>
          </a:xfrm>
        </p:spPr>
        <p:txBody>
          <a:bodyPr/>
          <a:lstStyle/>
          <a:p>
            <a:pPr>
              <a:tabLst>
                <a:tab pos="8572500" algn="l"/>
              </a:tabLst>
            </a:pPr>
            <a:r>
              <a:rPr lang="en-GB" sz="2400" b="0" i="0" dirty="0">
                <a:solidFill>
                  <a:srgbClr val="382B1B"/>
                </a:solidFill>
                <a:effectLst/>
              </a:rPr>
              <a:t>De kracht van netwerken, waaronder </a:t>
            </a:r>
            <a:r>
              <a:rPr lang="fr-FR" sz="2400" dirty="0"/>
              <a:t>Europese netwerken voor vrouwelijke </a:t>
            </a:r>
            <a:r>
              <a:rPr lang="en-GB" sz="2400" b="0" i="0" dirty="0">
                <a:solidFill>
                  <a:srgbClr val="382B1B"/>
                </a:solidFill>
                <a:effectLst/>
              </a:rPr>
              <a:t>voedselondernemers</a:t>
            </a:r>
            <a:endParaRPr lang="en-US" dirty="0"/>
          </a:p>
        </p:txBody>
      </p:sp>
      <p:pic>
        <p:nvPicPr>
          <p:cNvPr id="30" name="Picture 29">
            <a:extLst>
              <a:ext uri="{FF2B5EF4-FFF2-40B4-BE49-F238E27FC236}">
                <a16:creationId xmlns:a16="http://schemas.microsoft.com/office/drawing/2014/main" id="{F396F9B5-0D41-12E0-1B09-068F520E9627}"/>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31" name="Picture 30">
            <a:extLst>
              <a:ext uri="{FF2B5EF4-FFF2-40B4-BE49-F238E27FC236}">
                <a16:creationId xmlns:a16="http://schemas.microsoft.com/office/drawing/2014/main" id="{107AA35B-1821-FE68-C901-BA1031FBB12B}"/>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MANIEREN WAAROP SAMENWERKING UW BEDRIJF ZAL HELPEN</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281972" y="1351916"/>
            <a:ext cx="7343200" cy="4672013"/>
          </a:xfrm>
        </p:spPr>
        <p:txBody>
          <a:bodyPr/>
          <a:lstStyle/>
          <a:p>
            <a:r>
              <a:rPr lang="en-US" sz="2400" b="1" dirty="0"/>
              <a:t>5. </a:t>
            </a:r>
            <a:r>
              <a:rPr lang="en-GB" sz="2400" b="1" dirty="0"/>
              <a:t>Samenwerking schept vertrouwen en lost problemen op</a:t>
            </a:r>
            <a:endParaRPr lang="en-US" sz="2400" b="1" dirty="0"/>
          </a:p>
          <a:p>
            <a:endParaRPr lang="en-US" dirty="0"/>
          </a:p>
          <a:p>
            <a:r>
              <a:rPr lang="en-GB" sz="2000" dirty="0"/>
              <a:t>Het runnen van een levensmiddelenbedrijf gaat gepaard met voortdurende uitdagingen, van prijzen en inkoop van ingrediënten tot het omgaan met vergunningen en feedback van klanten. Deze uitdagingen alleen aangaan kan overweldigend zijn. Maar als je samenwerkt, hoef je niet alles alleen op te lossen. Het hardop delen van problemen helpt stress te verminderen en leidt vaak tot effectievere, snellere oplossingen.</a:t>
            </a:r>
          </a:p>
          <a:p>
            <a:endParaRPr lang="en-GB" sz="2000" dirty="0"/>
          </a:p>
          <a:p>
            <a:r>
              <a:rPr lang="en-GB" sz="2000" dirty="0"/>
              <a:t>Verschillende vrouwen brengen verschillende levenservaringen, culturele kennis en zakelijke ideeën met zich mee. Misschien ontdek je dat iemand anders het probleem waar jij mee worstelt al onder ogen heeft gezien en er een oplossing voor weet.</a:t>
            </a:r>
          </a:p>
          <a:p>
            <a:endParaRPr lang="en-GB" sz="2000" dirty="0"/>
          </a:p>
          <a:p>
            <a:r>
              <a:rPr lang="en-GB" sz="2000" dirty="0"/>
              <a:t>Samenwerking schept vertrouwen omdat je niet vastzit in je eigen hoofd. </a:t>
            </a:r>
            <a:endParaRPr lang="en-US" sz="2000" dirty="0"/>
          </a:p>
          <a:p>
            <a:endParaRPr lang="en-US" dirty="0"/>
          </a:p>
        </p:txBody>
      </p:sp>
      <p:grpSp>
        <p:nvGrpSpPr>
          <p:cNvPr id="2" name="Group 1">
            <a:extLst>
              <a:ext uri="{FF2B5EF4-FFF2-40B4-BE49-F238E27FC236}">
                <a16:creationId xmlns:a16="http://schemas.microsoft.com/office/drawing/2014/main" id="{0957AB9D-0DAF-0C63-4C38-78781F7326A9}"/>
              </a:ext>
            </a:extLst>
          </p:cNvPr>
          <p:cNvGrpSpPr/>
          <p:nvPr/>
        </p:nvGrpSpPr>
        <p:grpSpPr>
          <a:xfrm>
            <a:off x="8250900" y="2501270"/>
            <a:ext cx="3861848" cy="2087559"/>
            <a:chOff x="621996" y="2199388"/>
            <a:chExt cx="3524358" cy="1854885"/>
          </a:xfrm>
        </p:grpSpPr>
        <p:grpSp>
          <p:nvGrpSpPr>
            <p:cNvPr id="6" name="Graphic 472">
              <a:extLst>
                <a:ext uri="{FF2B5EF4-FFF2-40B4-BE49-F238E27FC236}">
                  <a16:creationId xmlns:a16="http://schemas.microsoft.com/office/drawing/2014/main" id="{A8BDE0EC-18C5-8F7D-F68F-6B1A62729F0F}"/>
                </a:ext>
              </a:extLst>
            </p:cNvPr>
            <p:cNvGrpSpPr/>
            <p:nvPr/>
          </p:nvGrpSpPr>
          <p:grpSpPr>
            <a:xfrm>
              <a:off x="621996" y="2199388"/>
              <a:ext cx="3524358" cy="1854885"/>
              <a:chOff x="621996" y="3996349"/>
              <a:chExt cx="3524358" cy="1854885"/>
            </a:xfrm>
          </p:grpSpPr>
          <p:grpSp>
            <p:nvGrpSpPr>
              <p:cNvPr id="12" name="Graphic 472">
                <a:extLst>
                  <a:ext uri="{FF2B5EF4-FFF2-40B4-BE49-F238E27FC236}">
                    <a16:creationId xmlns:a16="http://schemas.microsoft.com/office/drawing/2014/main" id="{10C690C1-972A-3D09-0522-91276FB4EAEA}"/>
                  </a:ext>
                </a:extLst>
              </p:cNvPr>
              <p:cNvGrpSpPr/>
              <p:nvPr/>
            </p:nvGrpSpPr>
            <p:grpSpPr>
              <a:xfrm>
                <a:off x="621996" y="5251294"/>
                <a:ext cx="3524358" cy="599940"/>
                <a:chOff x="621996" y="5251294"/>
                <a:chExt cx="3524358" cy="599940"/>
              </a:xfrm>
            </p:grpSpPr>
            <p:sp>
              <p:nvSpPr>
                <p:cNvPr id="83" name="Graphic 472">
                  <a:extLst>
                    <a:ext uri="{FF2B5EF4-FFF2-40B4-BE49-F238E27FC236}">
                      <a16:creationId xmlns:a16="http://schemas.microsoft.com/office/drawing/2014/main" id="{2083580B-CBD8-E569-68D6-F8FC5675DB17}"/>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6670659A-F6A3-6D04-F5A1-AB82426DD63F}"/>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a:p>
              </p:txBody>
            </p:sp>
            <p:sp>
              <p:nvSpPr>
                <p:cNvPr id="85" name="Graphic 472">
                  <a:extLst>
                    <a:ext uri="{FF2B5EF4-FFF2-40B4-BE49-F238E27FC236}">
                      <a16:creationId xmlns:a16="http://schemas.microsoft.com/office/drawing/2014/main" id="{422590C4-475E-22A9-B21D-F1C9DA9D8AB0}"/>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a:p>
              </p:txBody>
            </p:sp>
            <p:sp>
              <p:nvSpPr>
                <p:cNvPr id="86" name="Graphic 472">
                  <a:extLst>
                    <a:ext uri="{FF2B5EF4-FFF2-40B4-BE49-F238E27FC236}">
                      <a16:creationId xmlns:a16="http://schemas.microsoft.com/office/drawing/2014/main" id="{8A3478A7-BAB3-4692-83A2-A8C10FA98BC0}"/>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a:p>
              </p:txBody>
            </p:sp>
          </p:grpSp>
          <p:grpSp>
            <p:nvGrpSpPr>
              <p:cNvPr id="13" name="Graphic 472">
                <a:extLst>
                  <a:ext uri="{FF2B5EF4-FFF2-40B4-BE49-F238E27FC236}">
                    <a16:creationId xmlns:a16="http://schemas.microsoft.com/office/drawing/2014/main" id="{9C07AEE7-EF13-19C7-61C3-A1A1D4F02C78}"/>
                  </a:ext>
                </a:extLst>
              </p:cNvPr>
              <p:cNvGrpSpPr/>
              <p:nvPr/>
            </p:nvGrpSpPr>
            <p:grpSpPr>
              <a:xfrm>
                <a:off x="2577939" y="4078238"/>
                <a:ext cx="1038422" cy="1650011"/>
                <a:chOff x="2577939" y="4078238"/>
                <a:chExt cx="1038422" cy="1650011"/>
              </a:xfrm>
            </p:grpSpPr>
            <p:sp>
              <p:nvSpPr>
                <p:cNvPr id="51" name="Graphic 472">
                  <a:extLst>
                    <a:ext uri="{FF2B5EF4-FFF2-40B4-BE49-F238E27FC236}">
                      <a16:creationId xmlns:a16="http://schemas.microsoft.com/office/drawing/2014/main" id="{686415B3-3437-00D9-06FB-88341293E0EC}"/>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A4B8F447-6FA2-9CEC-21A6-E357BC47FF11}"/>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3E811241-89CB-CC1C-4E82-D8FCFD9D73EA}"/>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17DE6927-B9C6-0EED-5014-A15BAD0E06AC}"/>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0003842C-FF05-DD62-7A69-A08772B8EA98}"/>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9AAEF836-D635-BE48-0471-B5F6044AAA72}"/>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a:p>
              </p:txBody>
            </p:sp>
            <p:sp>
              <p:nvSpPr>
                <p:cNvPr id="57" name="Graphic 472">
                  <a:extLst>
                    <a:ext uri="{FF2B5EF4-FFF2-40B4-BE49-F238E27FC236}">
                      <a16:creationId xmlns:a16="http://schemas.microsoft.com/office/drawing/2014/main" id="{CC330D58-72CA-9EC6-0B54-59072578AD09}"/>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84C5E1F9-0299-4210-E880-68AE30D541F9}"/>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BECBE0B9-CB11-C8B9-B21D-A8DBE318D6B2}"/>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7AB3EDC9-266A-06F0-C320-32622E821B33}"/>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4E41F03A-756E-DAD7-85F4-90C98F52BD9F}"/>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7237DDA0-14DC-A40B-9F75-F37EF91E1B44}"/>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0F13E2D0-D985-5963-4A91-A451EB2540CC}"/>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97EE2398-7857-347D-DAAA-C6FA439D49B7}"/>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922C7A8C-0B43-99FB-E9D5-CF887B627AD9}"/>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6D38ED85-4A1A-3C5B-E7BF-F3877A60ED00}"/>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693EC309-0CD6-0EA7-AB02-33FD163B4C27}"/>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6C2C722F-29F7-5C12-3DE5-FAC6AB89F181}"/>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A1211071-636F-78E6-8775-D97329494E6E}"/>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0D9CACDB-EBF3-CE2A-A2B6-63B5A6CD3FAD}"/>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73E73D9D-9817-68A3-2139-62A5CEFA0F75}"/>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9C4BC5C9-C7EB-F262-5CC3-0AE58EC1C329}"/>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DBF45FD1-1CC7-6065-01B1-BD0DD63F83F4}"/>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833B2382-30EA-7B2E-0491-54317AF58EA0}"/>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1235B6E0-B923-CA87-B5B0-0C30384FFC85}"/>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8559924D-2A9B-A394-80B1-4D7668A5FA6B}"/>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D605BB39-6466-12D3-0096-683EB37C0F54}"/>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424D324C-4DF2-9FFD-5340-6DBD39AE6027}"/>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8A45F2CF-9B15-D4C9-9A49-046419D41ECC}"/>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77487C8E-C764-0595-F4D6-ADBFAEC02C87}"/>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3456189C-EC08-C646-7F34-64BD6551E37F}"/>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370B303E-63E3-6983-1D6E-CFBCA63C8CA6}"/>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a:p>
              </p:txBody>
            </p:sp>
          </p:grpSp>
          <p:grpSp>
            <p:nvGrpSpPr>
              <p:cNvPr id="14" name="Graphic 472">
                <a:extLst>
                  <a:ext uri="{FF2B5EF4-FFF2-40B4-BE49-F238E27FC236}">
                    <a16:creationId xmlns:a16="http://schemas.microsoft.com/office/drawing/2014/main" id="{532A61E6-E562-87B7-5500-6223EBC72C31}"/>
                  </a:ext>
                </a:extLst>
              </p:cNvPr>
              <p:cNvGrpSpPr/>
              <p:nvPr/>
            </p:nvGrpSpPr>
            <p:grpSpPr>
              <a:xfrm>
                <a:off x="1246175" y="4808531"/>
                <a:ext cx="393706" cy="784548"/>
                <a:chOff x="1246175" y="4808531"/>
                <a:chExt cx="393706" cy="784548"/>
              </a:xfrm>
            </p:grpSpPr>
            <p:sp>
              <p:nvSpPr>
                <p:cNvPr id="43" name="Graphic 472">
                  <a:extLst>
                    <a:ext uri="{FF2B5EF4-FFF2-40B4-BE49-F238E27FC236}">
                      <a16:creationId xmlns:a16="http://schemas.microsoft.com/office/drawing/2014/main" id="{25708770-8D99-7B76-8830-01F19C11E3FF}"/>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6B86EFEC-4B11-B6C7-DB1B-F99F76E02E34}"/>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7F76C86A-C0A0-E6C4-0730-58F0E6A309C8}"/>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613D6974-F1B6-28EB-13E3-42FB486AC0E9}"/>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AF5DE1D7-632F-96C1-5350-FF80C7CFC4BF}"/>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297B2B40-1B26-2AF0-250E-7DA0EAB02799}"/>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FE40581B-71A7-B34D-015E-3ED4B11F6A60}"/>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11677384-7052-FA20-EEBC-275F93D41DF8}"/>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a:p>
              </p:txBody>
            </p:sp>
          </p:grpSp>
          <p:grpSp>
            <p:nvGrpSpPr>
              <p:cNvPr id="15" name="Graphic 472">
                <a:extLst>
                  <a:ext uri="{FF2B5EF4-FFF2-40B4-BE49-F238E27FC236}">
                    <a16:creationId xmlns:a16="http://schemas.microsoft.com/office/drawing/2014/main" id="{1EA1839E-6B0D-E699-1CE9-240726357DBA}"/>
                  </a:ext>
                </a:extLst>
              </p:cNvPr>
              <p:cNvGrpSpPr/>
              <p:nvPr/>
            </p:nvGrpSpPr>
            <p:grpSpPr>
              <a:xfrm>
                <a:off x="1815511" y="4486968"/>
                <a:ext cx="475815" cy="841020"/>
                <a:chOff x="1815511" y="4486968"/>
                <a:chExt cx="475815" cy="841020"/>
              </a:xfrm>
            </p:grpSpPr>
            <p:sp>
              <p:nvSpPr>
                <p:cNvPr id="38" name="Graphic 472">
                  <a:extLst>
                    <a:ext uri="{FF2B5EF4-FFF2-40B4-BE49-F238E27FC236}">
                      <a16:creationId xmlns:a16="http://schemas.microsoft.com/office/drawing/2014/main" id="{118956BA-95F8-54E1-E4E3-9CDE565F5CB8}"/>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7D0EC0CB-012D-01E6-CF2D-23C5678E5F08}"/>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5A073889-8BC1-C4C6-8892-4815ACFC3EC5}"/>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92FAD5E0-A471-42B6-01CB-5846BB288699}"/>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F68F7CBF-04E2-9EF7-69FC-17F28A90B149}"/>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a:p>
              </p:txBody>
            </p:sp>
          </p:grpSp>
          <p:grpSp>
            <p:nvGrpSpPr>
              <p:cNvPr id="16" name="Graphic 472">
                <a:extLst>
                  <a:ext uri="{FF2B5EF4-FFF2-40B4-BE49-F238E27FC236}">
                    <a16:creationId xmlns:a16="http://schemas.microsoft.com/office/drawing/2014/main" id="{D04377A1-7478-6EA6-555B-7ABFDBF96B41}"/>
                  </a:ext>
                </a:extLst>
              </p:cNvPr>
              <p:cNvGrpSpPr/>
              <p:nvPr/>
            </p:nvGrpSpPr>
            <p:grpSpPr>
              <a:xfrm>
                <a:off x="863981" y="4546603"/>
                <a:ext cx="406680" cy="772992"/>
                <a:chOff x="863981" y="4546603"/>
                <a:chExt cx="406680" cy="772992"/>
              </a:xfrm>
            </p:grpSpPr>
            <p:sp>
              <p:nvSpPr>
                <p:cNvPr id="31" name="Graphic 472">
                  <a:extLst>
                    <a:ext uri="{FF2B5EF4-FFF2-40B4-BE49-F238E27FC236}">
                      <a16:creationId xmlns:a16="http://schemas.microsoft.com/office/drawing/2014/main" id="{3E9675FF-7996-DFAA-75F7-098765B2D742}"/>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6D7344C2-94A6-157E-3C6C-3DB61B8C2DE4}"/>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93B55459-48BD-9AF5-7D02-852A230B1F92}"/>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FBA60D97-5A55-6825-5C81-50311E5D96F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2D2AC349-F100-94C2-157E-94FFFBD99EC4}"/>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0B14D195-EDBE-7BC3-51C8-D4E32BC83223}"/>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9F7854FD-4470-BBDD-4786-8548AD75D7BA}"/>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a:p>
              </p:txBody>
            </p:sp>
          </p:grpSp>
          <p:grpSp>
            <p:nvGrpSpPr>
              <p:cNvPr id="17" name="Graphic 472">
                <a:extLst>
                  <a:ext uri="{FF2B5EF4-FFF2-40B4-BE49-F238E27FC236}">
                    <a16:creationId xmlns:a16="http://schemas.microsoft.com/office/drawing/2014/main" id="{1A13061A-8D9E-02A4-B363-6188028E4FD8}"/>
                  </a:ext>
                </a:extLst>
              </p:cNvPr>
              <p:cNvGrpSpPr/>
              <p:nvPr/>
            </p:nvGrpSpPr>
            <p:grpSpPr>
              <a:xfrm>
                <a:off x="2351753" y="3996349"/>
                <a:ext cx="593075" cy="1449087"/>
                <a:chOff x="2351753" y="3996349"/>
                <a:chExt cx="593075" cy="1449087"/>
              </a:xfrm>
            </p:grpSpPr>
            <p:sp>
              <p:nvSpPr>
                <p:cNvPr id="18" name="Graphic 472">
                  <a:extLst>
                    <a:ext uri="{FF2B5EF4-FFF2-40B4-BE49-F238E27FC236}">
                      <a16:creationId xmlns:a16="http://schemas.microsoft.com/office/drawing/2014/main" id="{550DC71B-5B3D-AEB7-A1D7-9BC4B03A66C8}"/>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a:p>
              </p:txBody>
            </p:sp>
            <p:sp>
              <p:nvSpPr>
                <p:cNvPr id="19" name="Graphic 472">
                  <a:extLst>
                    <a:ext uri="{FF2B5EF4-FFF2-40B4-BE49-F238E27FC236}">
                      <a16:creationId xmlns:a16="http://schemas.microsoft.com/office/drawing/2014/main" id="{66CED419-54E9-A049-B7EB-6D673162C4CC}"/>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a:p>
              </p:txBody>
            </p:sp>
            <p:sp>
              <p:nvSpPr>
                <p:cNvPr id="20" name="Graphic 472">
                  <a:extLst>
                    <a:ext uri="{FF2B5EF4-FFF2-40B4-BE49-F238E27FC236}">
                      <a16:creationId xmlns:a16="http://schemas.microsoft.com/office/drawing/2014/main" id="{E58E1621-6EDE-5AF6-B16F-C361D450B6FB}"/>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1504A905-CFD8-D012-39E4-2B95774A89A7}"/>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D6E8F6E3-869E-0C2D-4805-747EDD77D16E}"/>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4048657E-9AB3-3F17-9847-7DC32D96A5B5}"/>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ABFC72CD-3A81-91B3-A187-1C28963399F4}"/>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20B9C8E0-40C7-075D-0017-35C010937E11}"/>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E1047CC9-E681-C547-F3C2-5F200D0ABA35}"/>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3AC6B905-B4A7-E579-A102-F6726ADF2EA3}"/>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3E7E473B-CF97-4D78-CBE7-B8B8F4CB0299}"/>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a:p>
              </p:txBody>
            </p:sp>
            <p:sp>
              <p:nvSpPr>
                <p:cNvPr id="29" name="Graphic 472">
                  <a:extLst>
                    <a:ext uri="{FF2B5EF4-FFF2-40B4-BE49-F238E27FC236}">
                      <a16:creationId xmlns:a16="http://schemas.microsoft.com/office/drawing/2014/main" id="{60423057-4810-345A-F794-2A0B8230EDD3}"/>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8980DF12-DFA4-ED56-E438-08001663388B}"/>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a:p>
              </p:txBody>
            </p:sp>
          </p:grpSp>
        </p:grpSp>
        <p:sp>
          <p:nvSpPr>
            <p:cNvPr id="8" name="Graphic 472">
              <a:extLst>
                <a:ext uri="{FF2B5EF4-FFF2-40B4-BE49-F238E27FC236}">
                  <a16:creationId xmlns:a16="http://schemas.microsoft.com/office/drawing/2014/main" id="{B421761A-B6E2-6758-5A4E-6962D306379B}"/>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0" name="Graphic 472">
              <a:extLst>
                <a:ext uri="{FF2B5EF4-FFF2-40B4-BE49-F238E27FC236}">
                  <a16:creationId xmlns:a16="http://schemas.microsoft.com/office/drawing/2014/main" id="{F6155761-62CE-CCF3-04D0-34264F2D841E}"/>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1" name="Graphic 472">
              <a:extLst>
                <a:ext uri="{FF2B5EF4-FFF2-40B4-BE49-F238E27FC236}">
                  <a16:creationId xmlns:a16="http://schemas.microsoft.com/office/drawing/2014/main" id="{74A3B3FC-C78A-914E-E912-C374F6EF08EE}"/>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
        <p:nvSpPr>
          <p:cNvPr id="5" name="TextBox 4">
            <a:extLst>
              <a:ext uri="{FF2B5EF4-FFF2-40B4-BE49-F238E27FC236}">
                <a16:creationId xmlns:a16="http://schemas.microsoft.com/office/drawing/2014/main" id="{871AC208-652D-BCB5-92BE-A85FE6245366}"/>
              </a:ext>
            </a:extLst>
          </p:cNvPr>
          <p:cNvSpPr txBox="1"/>
          <p:nvPr/>
        </p:nvSpPr>
        <p:spPr>
          <a:xfrm>
            <a:off x="8504316" y="4655975"/>
            <a:ext cx="3154284" cy="923330"/>
          </a:xfrm>
          <a:prstGeom prst="rect">
            <a:avLst/>
          </a:prstGeom>
          <a:noFill/>
        </p:spPr>
        <p:txBody>
          <a:bodyPr wrap="square">
            <a:spAutoFit/>
          </a:bodyPr>
          <a:lstStyle/>
          <a:p>
            <a:r>
              <a:rPr lang="en-GB" dirty="0"/>
              <a:t>"Een gedeeld probleem is een gehalveerd probleem" is een gezegde, maar het is ook een bedrijfsstrategie</a:t>
            </a:r>
            <a:endParaRPr lang="en-IE" dirty="0"/>
          </a:p>
        </p:txBody>
      </p:sp>
    </p:spTree>
    <p:extLst>
      <p:ext uri="{BB962C8B-B14F-4D97-AF65-F5344CB8AC3E}">
        <p14:creationId xmlns:p14="http://schemas.microsoft.com/office/powerpoint/2010/main" val="314346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MANIEREN WAAROP SAMENWERKING UW BEDRIJF ZAL HELPEN</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8" y="1543050"/>
            <a:ext cx="7906378" cy="4672013"/>
          </a:xfrm>
        </p:spPr>
        <p:txBody>
          <a:bodyPr/>
          <a:lstStyle/>
          <a:p>
            <a:r>
              <a:rPr lang="en-US" sz="2400" b="1" dirty="0"/>
              <a:t>6. Samenwerking in actie is win-win</a:t>
            </a:r>
          </a:p>
          <a:p>
            <a:endParaRPr lang="en-US" dirty="0"/>
          </a:p>
          <a:p>
            <a:r>
              <a:rPr lang="en-GB" dirty="0"/>
              <a:t>Als mensen samenwerken, heeft iedereen er iets bij te winnen en dat maakt het krachtig.</a:t>
            </a:r>
          </a:p>
          <a:p>
            <a:endParaRPr lang="en-GB" dirty="0"/>
          </a:p>
          <a:p>
            <a:pPr marL="342900" indent="-342900">
              <a:buFont typeface="Arial" panose="020B0604020202020204" pitchFamily="34" charset="0"/>
              <a:buChar char="•"/>
            </a:pPr>
            <a:r>
              <a:rPr lang="en-GB" dirty="0"/>
              <a:t>Een vrouw die brood bakt kan samenwerken met iemand die chutney maakt. Samen bieden ze een aantrekkelijker product.</a:t>
            </a:r>
          </a:p>
          <a:p>
            <a:pPr marL="342900" indent="-342900">
              <a:buFont typeface="Arial" panose="020B0604020202020204" pitchFamily="34" charset="0"/>
              <a:buChar char="•"/>
            </a:pPr>
            <a:r>
              <a:rPr lang="en-GB" dirty="0"/>
              <a:t>Twee bedrijven kunnen een marktkraam delen: het ene verkoopt warme maaltijden, het andere snoep. Elk trekt meer klanten naar de ander.</a:t>
            </a:r>
          </a:p>
          <a:p>
            <a:pPr marL="342900" indent="-342900">
              <a:buFont typeface="Arial" panose="020B0604020202020204" pitchFamily="34" charset="0"/>
              <a:buChar char="•"/>
            </a:pPr>
            <a:r>
              <a:rPr lang="en-GB" dirty="0"/>
              <a:t>De ene ondernemer kan het product van de andere uitlichten op sociale media en zo hun publiek laten groeien.</a:t>
            </a:r>
          </a:p>
          <a:p>
            <a:endParaRPr lang="en-GB" dirty="0"/>
          </a:p>
          <a:p>
            <a:r>
              <a:rPr lang="en-GB" dirty="0"/>
              <a:t>Samenwerking betekent niet dat je iets opgeeft; het betekent dat je samen meer waarde creëert dan je alleen zou kunnen. In de voedselwereld is samenwerking vaak het ingrediënt dat kleine bedrijven verandert in favorieten voor de gemeenschap.</a:t>
            </a:r>
            <a:endParaRPr lang="en-US" dirty="0"/>
          </a:p>
          <a:p>
            <a:endParaRPr lang="en-US" dirty="0"/>
          </a:p>
          <a:p>
            <a:endParaRPr lang="en-US" dirty="0"/>
          </a:p>
        </p:txBody>
      </p:sp>
      <p:grpSp>
        <p:nvGrpSpPr>
          <p:cNvPr id="3" name="Group 2">
            <a:extLst>
              <a:ext uri="{FF2B5EF4-FFF2-40B4-BE49-F238E27FC236}">
                <a16:creationId xmlns:a16="http://schemas.microsoft.com/office/drawing/2014/main" id="{5F843B35-D2BB-DE82-56A5-FD45C091184B}"/>
              </a:ext>
            </a:extLst>
          </p:cNvPr>
          <p:cNvGrpSpPr/>
          <p:nvPr/>
        </p:nvGrpSpPr>
        <p:grpSpPr>
          <a:xfrm>
            <a:off x="9436396" y="2193261"/>
            <a:ext cx="2222204" cy="3113126"/>
            <a:chOff x="3196937" y="4514086"/>
            <a:chExt cx="1285655" cy="2087999"/>
          </a:xfrm>
        </p:grpSpPr>
        <p:pic>
          <p:nvPicPr>
            <p:cNvPr id="4" name="Picture 3" descr="Icon&#10;&#10;Description automatically generated">
              <a:extLst>
                <a:ext uri="{FF2B5EF4-FFF2-40B4-BE49-F238E27FC236}">
                  <a16:creationId xmlns:a16="http://schemas.microsoft.com/office/drawing/2014/main" id="{BCC8D7D2-CF4F-B9C3-9396-6329C17D90C5}"/>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5" name="Picture 4" descr="Icon&#10;&#10;Description automatically generated">
              <a:extLst>
                <a:ext uri="{FF2B5EF4-FFF2-40B4-BE49-F238E27FC236}">
                  <a16:creationId xmlns:a16="http://schemas.microsoft.com/office/drawing/2014/main" id="{DE43C385-D95A-D537-C0DB-B40C572E0127}"/>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3497537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5A27-EC29-DCB2-B069-C15CC42BB5E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4782C0D-7D8A-ED68-A313-B5A1A27DA60A}"/>
              </a:ext>
            </a:extLst>
          </p:cNvPr>
          <p:cNvSpPr>
            <a:spLocks noGrp="1"/>
          </p:cNvSpPr>
          <p:nvPr>
            <p:ph type="body" sz="quarter" idx="27"/>
          </p:nvPr>
        </p:nvSpPr>
        <p:spPr>
          <a:xfrm>
            <a:off x="689704" y="575023"/>
            <a:ext cx="10907188" cy="720752"/>
          </a:xfrm>
        </p:spPr>
        <p:txBody>
          <a:bodyPr/>
          <a:lstStyle/>
          <a:p>
            <a:r>
              <a:rPr lang="en-US" dirty="0"/>
              <a:t>OEFENING - Je medewerkers in kaart brengen</a:t>
            </a:r>
          </a:p>
          <a:p>
            <a:r>
              <a:rPr lang="en-US" dirty="0"/>
              <a:t> </a:t>
            </a:r>
          </a:p>
        </p:txBody>
      </p:sp>
      <p:sp>
        <p:nvSpPr>
          <p:cNvPr id="9" name="Text Placeholder 8">
            <a:extLst>
              <a:ext uri="{FF2B5EF4-FFF2-40B4-BE49-F238E27FC236}">
                <a16:creationId xmlns:a16="http://schemas.microsoft.com/office/drawing/2014/main" id="{716B7D0D-7F4E-1895-4AEA-51B8474FB48A}"/>
              </a:ext>
            </a:extLst>
          </p:cNvPr>
          <p:cNvSpPr>
            <a:spLocks noGrp="1"/>
          </p:cNvSpPr>
          <p:nvPr>
            <p:ph type="body" sz="quarter" idx="14"/>
          </p:nvPr>
        </p:nvSpPr>
        <p:spPr>
          <a:xfrm>
            <a:off x="751412" y="1305388"/>
            <a:ext cx="7545506" cy="4672013"/>
          </a:xfrm>
        </p:spPr>
        <p:txBody>
          <a:bodyPr/>
          <a:lstStyle/>
          <a:p>
            <a:r>
              <a:rPr lang="en-GB" sz="2000" dirty="0"/>
              <a:t>Dit eenvoudige hulpmiddel helpt je om je ondersteuningsnetwerk te visualiseren.</a:t>
            </a:r>
          </a:p>
          <a:p>
            <a:r>
              <a:rPr lang="en-GB" sz="2000" dirty="0"/>
              <a:t>Begin met jezelf in het midden te plaatsen. </a:t>
            </a:r>
          </a:p>
          <a:p>
            <a:endParaRPr lang="en-GB" sz="2000" dirty="0"/>
          </a:p>
          <a:p>
            <a:r>
              <a:rPr lang="en-GB" sz="2000" dirty="0"/>
              <a:t>Denk dan na over wie er om je heen is:</a:t>
            </a:r>
          </a:p>
          <a:p>
            <a:endParaRPr lang="en-GB" sz="2000" dirty="0"/>
          </a:p>
          <a:p>
            <a:pPr marL="342900" indent="-342900">
              <a:buFont typeface="Arial" panose="020B0604020202020204" pitchFamily="34" charset="0"/>
              <a:buChar char="•"/>
            </a:pPr>
            <a:r>
              <a:rPr lang="en-GB" sz="2000" b="1" dirty="0">
                <a:solidFill>
                  <a:srgbClr val="B6D1E1"/>
                </a:solidFill>
              </a:rPr>
              <a:t>Inner Circle </a:t>
            </a:r>
            <a:r>
              <a:rPr lang="en-GB" sz="2000" dirty="0"/>
              <a:t>- Mensen met wie je al samenwerkt (bijv. medeverkopers, gebruikers van gedeelde keukens)</a:t>
            </a:r>
          </a:p>
          <a:p>
            <a:pPr marL="342900" indent="-342900">
              <a:buFont typeface="Arial" panose="020B0604020202020204" pitchFamily="34" charset="0"/>
              <a:buChar char="•"/>
            </a:pPr>
            <a:r>
              <a:rPr lang="en-GB" sz="2000" b="1" dirty="0">
                <a:solidFill>
                  <a:srgbClr val="94C7B0"/>
                </a:solidFill>
              </a:rPr>
              <a:t>Middencirkel </a:t>
            </a:r>
            <a:r>
              <a:rPr lang="en-GB" sz="2000" dirty="0"/>
              <a:t>- Mensen die je kent maar met wie je nog niet hebt samengewerkt</a:t>
            </a:r>
          </a:p>
          <a:p>
            <a:pPr marL="342900" indent="-342900">
              <a:buFont typeface="Arial" panose="020B0604020202020204" pitchFamily="34" charset="0"/>
              <a:buChar char="•"/>
            </a:pPr>
            <a:r>
              <a:rPr lang="en-GB" sz="2000" b="1" dirty="0">
                <a:solidFill>
                  <a:srgbClr val="E6C8C7"/>
                </a:solidFill>
              </a:rPr>
              <a:t>Buitenste cirkel </a:t>
            </a:r>
            <a:r>
              <a:rPr lang="en-GB" sz="2000" dirty="0"/>
              <a:t>- Mensen of groepen waarmee je in contact wilt komen (bijv. winkels, mentoren, organisatoren van evenementen)</a:t>
            </a:r>
          </a:p>
          <a:p>
            <a:endParaRPr lang="en-GB" sz="2000" dirty="0"/>
          </a:p>
          <a:p>
            <a:r>
              <a:rPr lang="en-GB" sz="2000" dirty="0"/>
              <a:t>Gebruik deze kaart om na te denken, je volgende stappen te plannen en te zien hoe samenwerking je voedingsbedrijf kan laten groeien.</a:t>
            </a:r>
          </a:p>
          <a:p>
            <a:endParaRPr lang="en-GB" sz="2000" dirty="0"/>
          </a:p>
          <a:p>
            <a:r>
              <a:rPr lang="en-GB" sz="2000" b="1" dirty="0">
                <a:highlight>
                  <a:srgbClr val="E6C8C7"/>
                </a:highlight>
              </a:rPr>
              <a:t>DOWNLOAD DE SJABLOON OM JE TE HELPEN</a:t>
            </a:r>
          </a:p>
          <a:p>
            <a:r>
              <a:rPr lang="en-GB" sz="1400" b="1" dirty="0">
                <a:highlight>
                  <a:srgbClr val="E6C8C7"/>
                </a:highlight>
              </a:rPr>
              <a:t>DUBBELKLIK OP HET PICTOGRAM WORD DOC</a:t>
            </a:r>
            <a:endParaRPr lang="en-US" sz="1400" b="1" dirty="0">
              <a:highlight>
                <a:srgbClr val="E6C8C7"/>
              </a:highlight>
            </a:endParaRPr>
          </a:p>
          <a:p>
            <a:endParaRPr lang="en-US" dirty="0"/>
          </a:p>
        </p:txBody>
      </p:sp>
      <p:pic>
        <p:nvPicPr>
          <p:cNvPr id="8" name="Picture 7" descr="A diagram of a business diagram&#10;&#10;AI-generated content may be incorrect.">
            <a:extLst>
              <a:ext uri="{FF2B5EF4-FFF2-40B4-BE49-F238E27FC236}">
                <a16:creationId xmlns:a16="http://schemas.microsoft.com/office/drawing/2014/main" id="{EFDF6177-6849-BE02-8B93-7A08EEE440A4}"/>
              </a:ext>
            </a:extLst>
          </p:cNvPr>
          <p:cNvPicPr>
            <a:picLocks noChangeAspect="1"/>
          </p:cNvPicPr>
          <p:nvPr/>
        </p:nvPicPr>
        <p:blipFill>
          <a:blip r:embed="rId2"/>
          <a:stretch>
            <a:fillRect/>
          </a:stretch>
        </p:blipFill>
        <p:spPr>
          <a:xfrm>
            <a:off x="8179112" y="1788597"/>
            <a:ext cx="3569970" cy="3505200"/>
          </a:xfrm>
          <a:prstGeom prst="rect">
            <a:avLst/>
          </a:prstGeom>
        </p:spPr>
      </p:pic>
      <p:graphicFrame>
        <p:nvGraphicFramePr>
          <p:cNvPr id="10" name="Object 9">
            <a:extLst>
              <a:ext uri="{FF2B5EF4-FFF2-40B4-BE49-F238E27FC236}">
                <a16:creationId xmlns:a16="http://schemas.microsoft.com/office/drawing/2014/main" id="{5E0C291E-5D63-6064-E587-EEF25B3CAF3F}"/>
              </a:ext>
            </a:extLst>
          </p:cNvPr>
          <p:cNvGraphicFramePr>
            <a:graphicFrameLocks noChangeAspect="1"/>
          </p:cNvGraphicFramePr>
          <p:nvPr>
            <p:extLst>
              <p:ext uri="{D42A27DB-BD31-4B8C-83A1-F6EECF244321}">
                <p14:modId xmlns:p14="http://schemas.microsoft.com/office/powerpoint/2010/main" val="3805129543"/>
              </p:ext>
            </p:extLst>
          </p:nvPr>
        </p:nvGraphicFramePr>
        <p:xfrm>
          <a:off x="6096000" y="5892452"/>
          <a:ext cx="914400" cy="781050"/>
        </p:xfrm>
        <a:graphic>
          <a:graphicData uri="http://schemas.openxmlformats.org/presentationml/2006/ole">
            <mc:AlternateContent xmlns:mc="http://schemas.openxmlformats.org/markup-compatibility/2006">
              <mc:Choice xmlns:v="urn:schemas-microsoft-com:vml" Requires="v">
                <p:oleObj name="Document" showAsIcon="1" r:id="rId3" imgW="914249" imgH="781050" progId="Word.Document.12">
                  <p:embed/>
                </p:oleObj>
              </mc:Choice>
              <mc:Fallback>
                <p:oleObj name="Document" showAsIcon="1" r:id="rId3" imgW="914249" imgH="781050" progId="Word.Document.12">
                  <p:embed/>
                  <p:pic>
                    <p:nvPicPr>
                      <p:cNvPr id="0" name=""/>
                      <p:cNvPicPr/>
                      <p:nvPr/>
                    </p:nvPicPr>
                    <p:blipFill>
                      <a:blip r:embed="rId4"/>
                      <a:stretch>
                        <a:fillRect/>
                      </a:stretch>
                    </p:blipFill>
                    <p:spPr>
                      <a:xfrm>
                        <a:off x="6096000" y="5892452"/>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127928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pPr marL="0" indent="0">
              <a:buNone/>
            </a:pPr>
            <a:r>
              <a:rPr lang="en-IE" sz="4800" dirty="0">
                <a:solidFill>
                  <a:schemeClr val="bg1"/>
                </a:solidFill>
                <a:highlight>
                  <a:srgbClr val="E6C8C7"/>
                </a:highlight>
              </a:rPr>
              <a:t>HOE EEN GOEDE MEDEWERKER TE ZIJN</a:t>
            </a:r>
            <a:endParaRPr lang="en-BA" sz="4800" dirty="0">
              <a:solidFill>
                <a:schemeClr val="bg1"/>
              </a:solidFill>
              <a:highlight>
                <a:srgbClr val="E6C8C7"/>
              </a:highlight>
            </a:endParaRPr>
          </a:p>
          <a:p>
            <a:pPr marL="0" indent="0">
              <a:buFont typeface="Arial"/>
              <a:buNone/>
            </a:pPr>
            <a:endParaRPr lang="en-US" sz="4000" dirty="0">
              <a:solidFill>
                <a:schemeClr val="bg1"/>
              </a:solidFill>
              <a:highlight>
                <a:srgbClr val="E6C8C7"/>
              </a:highlight>
            </a:endParaRPr>
          </a:p>
        </p:txBody>
      </p:sp>
    </p:spTree>
    <p:extLst>
      <p:ext uri="{BB962C8B-B14F-4D97-AF65-F5344CB8AC3E}">
        <p14:creationId xmlns:p14="http://schemas.microsoft.com/office/powerpoint/2010/main" val="3454145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77676" cy="1126708"/>
          </a:xfrm>
        </p:spPr>
        <p:txBody>
          <a:bodyPr/>
          <a:lstStyle/>
          <a:p>
            <a:r>
              <a:rPr lang="en-US" dirty="0"/>
              <a:t>BEGINNEN BIJ JEZELF - HOE JE EEN GOEDE MEDEWERKER WORDT</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6884" y="2021627"/>
            <a:ext cx="7008808" cy="4672013"/>
          </a:xfrm>
        </p:spPr>
        <p:txBody>
          <a:bodyPr/>
          <a:lstStyle/>
          <a:p>
            <a:pPr marL="342900" indent="-342900">
              <a:buClr>
                <a:srgbClr val="B6D1E1"/>
              </a:buClr>
              <a:buFont typeface="Arial" panose="020B0604020202020204" pitchFamily="34" charset="0"/>
              <a:buChar char="•"/>
            </a:pPr>
            <a:r>
              <a:rPr lang="en-GB" dirty="0"/>
              <a:t>Je erkent dat samenwerken en kennis delen je voedingsbedrijf verder kan brengen dan alleen werken.</a:t>
            </a:r>
          </a:p>
          <a:p>
            <a:pPr>
              <a:buClr>
                <a:srgbClr val="B6D1E1"/>
              </a:buClr>
            </a:pPr>
            <a:endParaRPr lang="en-GB" dirty="0"/>
          </a:p>
          <a:p>
            <a:pPr marL="342900" indent="-342900">
              <a:buClr>
                <a:srgbClr val="B6D1E1"/>
              </a:buClr>
              <a:buFont typeface="Arial" panose="020B0604020202020204" pitchFamily="34" charset="0"/>
              <a:buChar char="•"/>
            </a:pPr>
            <a:r>
              <a:rPr lang="en-GB" dirty="0"/>
              <a:t>Je hecht waarde aan je eigen eten en vaardigheden, maar je ziet ook de waarde in het leren van anderen, vooral als het iedereen helpt zich te verbeteren.</a:t>
            </a:r>
          </a:p>
          <a:p>
            <a:pPr>
              <a:buClr>
                <a:srgbClr val="B6D1E1"/>
              </a:buClr>
            </a:pPr>
            <a:endParaRPr lang="en-GB" dirty="0"/>
          </a:p>
          <a:p>
            <a:pPr marL="342900" indent="-342900">
              <a:buClr>
                <a:srgbClr val="B6D1E1"/>
              </a:buClr>
              <a:buFont typeface="Arial" panose="020B0604020202020204" pitchFamily="34" charset="0"/>
              <a:buChar char="•"/>
            </a:pPr>
            <a:r>
              <a:rPr lang="en-GB" dirty="0"/>
              <a:t>Je staat open voor andere manieren van koken en zakendoen, ook al zijn ze niet die van jezelf.</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en-GB" dirty="0"/>
              <a:t>Je benadert samenwerking als een recept: met nieuwsgierigheid en flexibiliteit. Je weet dat er altijd iets te leren valt van hoe anderen koken of hun bedrijf runnen.</a:t>
            </a: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pic>
        <p:nvPicPr>
          <p:cNvPr id="3" name="Picture 2" descr="A close-up of hands making a triangle&#10;&#10;AI-generated content may be incorrect.">
            <a:extLst>
              <a:ext uri="{FF2B5EF4-FFF2-40B4-BE49-F238E27FC236}">
                <a16:creationId xmlns:a16="http://schemas.microsoft.com/office/drawing/2014/main" id="{7DE022EA-12B3-96AB-4177-14E69C9E60B0}"/>
              </a:ext>
            </a:extLst>
          </p:cNvPr>
          <p:cNvPicPr>
            <a:picLocks noChangeAspect="1"/>
          </p:cNvPicPr>
          <p:nvPr/>
        </p:nvPicPr>
        <p:blipFill>
          <a:blip r:embed="rId2"/>
          <a:stretch>
            <a:fillRect/>
          </a:stretch>
        </p:blipFill>
        <p:spPr>
          <a:xfrm>
            <a:off x="7595692" y="2956373"/>
            <a:ext cx="4272167" cy="2403806"/>
          </a:xfrm>
          <a:prstGeom prst="rect">
            <a:avLst/>
          </a:prstGeom>
        </p:spPr>
      </p:pic>
    </p:spTree>
    <p:extLst>
      <p:ext uri="{BB962C8B-B14F-4D97-AF65-F5344CB8AC3E}">
        <p14:creationId xmlns:p14="http://schemas.microsoft.com/office/powerpoint/2010/main" val="1209130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US" dirty="0"/>
              <a:t>TOP 8 KENMERKEN VAN EEN GOEDE MEDEWERKER</a:t>
            </a:r>
            <a:endParaRPr lang="en-US" b="0"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7" y="1341031"/>
            <a:ext cx="10920253" cy="4672013"/>
          </a:xfrm>
        </p:spPr>
        <p:txBody>
          <a:bodyPr/>
          <a:lstStyle/>
          <a:p>
            <a:pPr marL="457200" indent="-457200">
              <a:buClr>
                <a:srgbClr val="B6D1E1"/>
              </a:buClr>
              <a:buFont typeface="+mj-lt"/>
              <a:buAutoNum type="arabicPeriod"/>
            </a:pPr>
            <a:r>
              <a:rPr lang="en-US" b="1" dirty="0">
                <a:solidFill>
                  <a:srgbClr val="94C7B0"/>
                </a:solidFill>
              </a:rPr>
              <a:t>Teamgericht </a:t>
            </a:r>
            <a:r>
              <a:rPr lang="en-US" dirty="0"/>
              <a:t>- Om succesvol samen te werken, moet je een teamspeler zijn en denken aan "wij" in plaats van "ik". Een goede medewerker denkt aan gedeelde doelen en het succes van de groep.</a:t>
            </a:r>
          </a:p>
          <a:p>
            <a:pPr marL="457200" indent="-457200">
              <a:buClr>
                <a:srgbClr val="B6D1E1"/>
              </a:buClr>
              <a:buFont typeface="+mj-lt"/>
              <a:buAutoNum type="arabicPeriod"/>
            </a:pPr>
            <a:endParaRPr lang="en-US" dirty="0"/>
          </a:p>
          <a:p>
            <a:pPr marL="457200" indent="-457200">
              <a:buClr>
                <a:srgbClr val="B6D1E1"/>
              </a:buClr>
              <a:buFont typeface="+mj-lt"/>
              <a:buAutoNum type="arabicPeriod"/>
            </a:pPr>
            <a:r>
              <a:rPr lang="en-US" b="1" dirty="0">
                <a:solidFill>
                  <a:srgbClr val="94C7B0"/>
                </a:solidFill>
              </a:rPr>
              <a:t>Genereus </a:t>
            </a:r>
            <a:r>
              <a:rPr lang="en-US" dirty="0"/>
              <a:t>- Een goede medewerker is bereid om de eerste stap te zetten en mee te helpen, zelfs als hij niet in de schijnwerpers staat. Vrijgevigheid is ook een ongelooflijk aantrekkelijke leiderschapskenmerk.</a:t>
            </a:r>
            <a:br>
              <a:rPr lang="en-US" dirty="0"/>
            </a:br>
            <a:endParaRPr lang="en-US" dirty="0"/>
          </a:p>
          <a:p>
            <a:pPr marL="457200" indent="-457200">
              <a:buClr>
                <a:srgbClr val="B6D1E1"/>
              </a:buClr>
              <a:buFont typeface="+mj-lt"/>
              <a:buAutoNum type="arabicPeriod"/>
            </a:pPr>
            <a:r>
              <a:rPr lang="en-US" b="1" dirty="0">
                <a:solidFill>
                  <a:srgbClr val="94C7B0"/>
                </a:solidFill>
              </a:rPr>
              <a:t>Nieuwsgierig </a:t>
            </a:r>
            <a:r>
              <a:rPr lang="en-US" dirty="0"/>
              <a:t>- Goede medewerkers zijn goed in het stellen van de juiste vragen. Ze ondervragen niet; ze volgen gewoon hun natuurlijke nieuwsgierigheid omdat ze het willen begrijpen.</a:t>
            </a:r>
          </a:p>
          <a:p>
            <a:pPr marL="457200" indent="-457200">
              <a:buClr>
                <a:srgbClr val="B6D1E1"/>
              </a:buClr>
              <a:buFont typeface="+mj-lt"/>
              <a:buAutoNum type="arabicPeriod"/>
            </a:pPr>
            <a:endParaRPr lang="en-US" dirty="0"/>
          </a:p>
          <a:p>
            <a:pPr marL="457200" indent="-457200">
              <a:buClr>
                <a:srgbClr val="B6D1E1"/>
              </a:buClr>
              <a:buFont typeface="+mj-lt"/>
              <a:buAutoNum type="arabicPeriod"/>
            </a:pPr>
            <a:r>
              <a:rPr lang="en-US" b="1" dirty="0">
                <a:solidFill>
                  <a:srgbClr val="94C7B0"/>
                </a:solidFill>
              </a:rPr>
              <a:t>Waarderend </a:t>
            </a:r>
            <a:r>
              <a:rPr lang="en-US" dirty="0"/>
              <a:t>- De beste medewerkers spreken oprechte waardering uit voor alles wat teamleden hebben bijgedragen.  Ze zijn niet verlegen om deze waardering uit te spreken en geven erkenning waar die op zijn plaats is.</a:t>
            </a:r>
          </a:p>
          <a:p>
            <a:pPr marL="457200" indent="-457200">
              <a:buClr>
                <a:srgbClr val="B6D1E1"/>
              </a:buClr>
              <a:buFont typeface="+mj-lt"/>
              <a:buAutoNum type="arabicPeriod"/>
            </a:pPr>
            <a:endParaRPr lang="en-US" dirty="0"/>
          </a:p>
          <a:p>
            <a:pPr marL="457200" indent="-457200">
              <a:buClr>
                <a:srgbClr val="B6D1E1"/>
              </a:buClr>
              <a:buFont typeface="+mj-lt"/>
              <a:buAutoNum type="arabicPeriod"/>
            </a:pPr>
            <a:r>
              <a:rPr lang="en-US" b="1" dirty="0">
                <a:solidFill>
                  <a:srgbClr val="94C7B0"/>
                </a:solidFill>
              </a:rPr>
              <a:t>Luistert om te begrijpen </a:t>
            </a:r>
            <a:r>
              <a:rPr lang="en-US" dirty="0"/>
              <a:t>- Goede medewerkers luisteren aandachtig naar wat er wordt gezegd. Maar nog belangrijker, ze luisteren om te begrijpen. </a:t>
            </a:r>
          </a:p>
          <a:p>
            <a:pPr>
              <a:buClr>
                <a:srgbClr val="B6D1E1"/>
              </a:buClr>
            </a:pPr>
            <a:endParaRPr lang="en-US"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2936068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US" dirty="0"/>
              <a:t>TOP 8 KENMERKEN VAN EEN GOEDE MEDEWERKER</a:t>
            </a:r>
            <a:endParaRPr lang="en-US" b="0"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0"/>
            <a:ext cx="7508081" cy="4672013"/>
          </a:xfrm>
        </p:spPr>
        <p:txBody>
          <a:bodyPr/>
          <a:lstStyle/>
          <a:p>
            <a:pPr marL="457200" indent="-457200">
              <a:buClr>
                <a:srgbClr val="B6D1E1"/>
              </a:buClr>
              <a:buFont typeface="+mj-lt"/>
              <a:buAutoNum type="arabicPeriod" startAt="6"/>
            </a:pPr>
            <a:r>
              <a:rPr lang="en-US" b="1" dirty="0">
                <a:solidFill>
                  <a:srgbClr val="94C7B0"/>
                </a:solidFill>
              </a:rPr>
              <a:t>Geeft en verwacht vertrouwen </a:t>
            </a:r>
            <a:r>
              <a:rPr lang="en-US" dirty="0"/>
              <a:t>- Zeer succesvolle samenwerkingen zijn bovenal gebaseerd op veiligheid en vertrouwen. Goede medewerkers helpen bij het creëren en in stand houden van die vertrouwensomgeving. Ze geven hun vertrouwen uit vrije wil en verwachten vertrouwen terug.</a:t>
            </a:r>
          </a:p>
          <a:p>
            <a:pPr>
              <a:buClr>
                <a:srgbClr val="B6D1E1"/>
              </a:buClr>
            </a:pPr>
            <a:endParaRPr lang="en-US" dirty="0"/>
          </a:p>
          <a:p>
            <a:pPr marL="449263" indent="-449263">
              <a:buClr>
                <a:srgbClr val="B6D1E1"/>
              </a:buClr>
            </a:pPr>
            <a:r>
              <a:rPr lang="en-US" b="1" dirty="0">
                <a:solidFill>
                  <a:srgbClr val="B6D1E1"/>
                </a:solidFill>
              </a:rPr>
              <a:t>7</a:t>
            </a:r>
            <a:r>
              <a:rPr lang="en-US" b="1" dirty="0">
                <a:solidFill>
                  <a:srgbClr val="94C7B0"/>
                </a:solidFill>
              </a:rPr>
              <a:t>.    Bouwt relaties op </a:t>
            </a:r>
            <a:r>
              <a:rPr lang="en-US" dirty="0"/>
              <a:t>- Samenwerking draait om samenwerken. Goede medewerkers zien de waarde in van goede connecties en werken hard om relaties met anderen op te bouwen en te onderhouden.</a:t>
            </a:r>
          </a:p>
          <a:p>
            <a:pPr>
              <a:buClr>
                <a:srgbClr val="B6D1E1"/>
              </a:buClr>
            </a:pPr>
            <a:endParaRPr lang="en-US" dirty="0"/>
          </a:p>
          <a:p>
            <a:pPr marL="449263" indent="-449263">
              <a:buClr>
                <a:srgbClr val="B6D1E1"/>
              </a:buClr>
            </a:pPr>
            <a:r>
              <a:rPr lang="en-US" b="1" dirty="0">
                <a:solidFill>
                  <a:srgbClr val="B6D1E1"/>
                </a:solidFill>
              </a:rPr>
              <a:t>8.    </a:t>
            </a:r>
            <a:r>
              <a:rPr lang="en-US" b="1" dirty="0">
                <a:solidFill>
                  <a:srgbClr val="94C7B0"/>
                </a:solidFill>
              </a:rPr>
              <a:t>Diplomatiek </a:t>
            </a:r>
            <a:r>
              <a:rPr lang="en-US" dirty="0"/>
              <a:t>- De beste medewerkers zijn diplomaten. Ze weten dat relaties gebaseerd zijn op wederzijds respect.</a:t>
            </a:r>
          </a:p>
          <a:p>
            <a:pPr marL="457200" indent="-457200">
              <a:buClr>
                <a:srgbClr val="B6D1E1"/>
              </a:buClr>
              <a:buFont typeface="+mj-lt"/>
              <a:buAutoNum type="arabicPeriod" startAt="6"/>
            </a:pPr>
            <a:endParaRPr lang="en-US" dirty="0"/>
          </a:p>
          <a:p>
            <a:pPr marL="457200" indent="-457200">
              <a:buClr>
                <a:srgbClr val="B6D1E1"/>
              </a:buClr>
              <a:buFont typeface="+mj-lt"/>
              <a:buAutoNum type="arabicPeriod" startAt="6"/>
            </a:pPr>
            <a:endParaRPr lang="en-US" dirty="0"/>
          </a:p>
        </p:txBody>
      </p:sp>
      <p:sp>
        <p:nvSpPr>
          <p:cNvPr id="3" name="TextBox 2">
            <a:extLst>
              <a:ext uri="{FF2B5EF4-FFF2-40B4-BE49-F238E27FC236}">
                <a16:creationId xmlns:a16="http://schemas.microsoft.com/office/drawing/2014/main" id="{880F3FFC-372D-56CD-44C4-9DA0CEDA1CB3}"/>
              </a:ext>
            </a:extLst>
          </p:cNvPr>
          <p:cNvSpPr txBox="1"/>
          <p:nvPr/>
        </p:nvSpPr>
        <p:spPr>
          <a:xfrm>
            <a:off x="856901" y="5691843"/>
            <a:ext cx="5729023" cy="523220"/>
          </a:xfrm>
          <a:prstGeom prst="rect">
            <a:avLst/>
          </a:prstGeom>
          <a:noFill/>
        </p:spPr>
        <p:txBody>
          <a:bodyPr wrap="square">
            <a:spAutoFit/>
          </a:bodyPr>
          <a:lstStyle/>
          <a:p>
            <a:pPr>
              <a:buClr>
                <a:srgbClr val="B6D1E1"/>
              </a:buClr>
            </a:pPr>
            <a:r>
              <a:rPr lang="en-US" sz="1400" b="1" i="1" dirty="0"/>
              <a:t>Aangepast van bron: www.samepage.io/blog/10-top-qualities-great-collaborator</a:t>
            </a:r>
          </a:p>
        </p:txBody>
      </p:sp>
      <p:pic>
        <p:nvPicPr>
          <p:cNvPr id="4" name="Picture 3" descr="A person making a dough&#10;&#10;AI-generated content may be incorrect.">
            <a:extLst>
              <a:ext uri="{FF2B5EF4-FFF2-40B4-BE49-F238E27FC236}">
                <a16:creationId xmlns:a16="http://schemas.microsoft.com/office/drawing/2014/main" id="{3E2C6009-EB58-A6CB-AC8C-A4F1C3778C4E}"/>
              </a:ext>
            </a:extLst>
          </p:cNvPr>
          <p:cNvPicPr>
            <a:picLocks noChangeAspect="1"/>
          </p:cNvPicPr>
          <p:nvPr/>
        </p:nvPicPr>
        <p:blipFill>
          <a:blip r:embed="rId2"/>
          <a:stretch>
            <a:fillRect/>
          </a:stretch>
        </p:blipFill>
        <p:spPr>
          <a:xfrm>
            <a:off x="8097138" y="2425288"/>
            <a:ext cx="3810491" cy="2470015"/>
          </a:xfrm>
          <a:prstGeom prst="rect">
            <a:avLst/>
          </a:prstGeom>
        </p:spPr>
      </p:pic>
    </p:spTree>
    <p:extLst>
      <p:ext uri="{BB962C8B-B14F-4D97-AF65-F5344CB8AC3E}">
        <p14:creationId xmlns:p14="http://schemas.microsoft.com/office/powerpoint/2010/main" val="35120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77676" cy="1126708"/>
          </a:xfrm>
        </p:spPr>
        <p:txBody>
          <a:bodyPr/>
          <a:lstStyle/>
          <a:p>
            <a:r>
              <a:rPr lang="en-US" dirty="0"/>
              <a:t>WELK TYPE MEDEWERKER DENK JE DAT JE BENT?</a:t>
            </a:r>
          </a:p>
        </p:txBody>
      </p:sp>
      <p:pic>
        <p:nvPicPr>
          <p:cNvPr id="4" name="Picture 2">
            <a:extLst>
              <a:ext uri="{FF2B5EF4-FFF2-40B4-BE49-F238E27FC236}">
                <a16:creationId xmlns:a16="http://schemas.microsoft.com/office/drawing/2014/main" id="{E902D0E2-C72A-56D9-E98A-78B25E5A510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66246" y="1722534"/>
            <a:ext cx="6159034" cy="5005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337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a:lstStyle/>
          <a:p>
            <a:r>
              <a:rPr lang="en-US" dirty="0"/>
              <a:t>SOORTEN MEDEWERKERS - DOELGERICHTE GEBRUIKERS</a:t>
            </a: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en-BA" dirty="0"/>
              <a:t> </a:t>
            </a:r>
          </a:p>
        </p:txBody>
      </p:sp>
      <p:sp>
        <p:nvSpPr>
          <p:cNvPr id="32" name="Text Placeholder 2">
            <a:extLst>
              <a:ext uri="{FF2B5EF4-FFF2-40B4-BE49-F238E27FC236}">
                <a16:creationId xmlns:a16="http://schemas.microsoft.com/office/drawing/2014/main" id="{3461EC6F-2A5D-7A38-E5E2-F5B0ABCD39E8}"/>
              </a:ext>
            </a:extLst>
          </p:cNvPr>
          <p:cNvSpPr txBox="1">
            <a:spLocks/>
          </p:cNvSpPr>
          <p:nvPr/>
        </p:nvSpPr>
        <p:spPr>
          <a:xfrm>
            <a:off x="795443" y="3853006"/>
            <a:ext cx="2324250" cy="697353"/>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a:solidFill>
                  <a:srgbClr val="94C7B0"/>
                </a:solidFill>
              </a:rPr>
              <a:t>De sluipende </a:t>
            </a:r>
            <a:r>
              <a:rPr lang="en-US" b="1">
                <a:solidFill>
                  <a:srgbClr val="94C7B0"/>
                </a:solidFill>
              </a:rPr>
              <a:t>ninja</a:t>
            </a:r>
          </a:p>
          <a:p>
            <a:pPr fontAlgn="base"/>
            <a:endParaRPr lang="en-IE" b="1" dirty="0">
              <a:solidFill>
                <a:srgbClr val="94C7B0"/>
              </a:solidFill>
            </a:endParaRPr>
          </a:p>
        </p:txBody>
      </p:sp>
      <p:sp>
        <p:nvSpPr>
          <p:cNvPr id="33" name="Text Placeholder 2">
            <a:extLst>
              <a:ext uri="{FF2B5EF4-FFF2-40B4-BE49-F238E27FC236}">
                <a16:creationId xmlns:a16="http://schemas.microsoft.com/office/drawing/2014/main" id="{E566F868-DF98-7605-8E14-855D17E748C5}"/>
              </a:ext>
            </a:extLst>
          </p:cNvPr>
          <p:cNvSpPr txBox="1">
            <a:spLocks/>
          </p:cNvSpPr>
          <p:nvPr/>
        </p:nvSpPr>
        <p:spPr>
          <a:xfrm>
            <a:off x="844049" y="2162754"/>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De </a:t>
            </a:r>
            <a:r>
              <a:rPr lang="en-US" b="1" dirty="0">
                <a:solidFill>
                  <a:srgbClr val="94C7B0"/>
                </a:solidFill>
              </a:rPr>
              <a:t>uitvoerende macht</a:t>
            </a:r>
            <a:endParaRPr lang="en-US" b="1" i="0" dirty="0">
              <a:solidFill>
                <a:srgbClr val="94C7B0"/>
              </a:solidFill>
              <a:effectLst/>
            </a:endParaRPr>
          </a:p>
        </p:txBody>
      </p:sp>
      <p:sp>
        <p:nvSpPr>
          <p:cNvPr id="34" name="Text Placeholder 2">
            <a:extLst>
              <a:ext uri="{FF2B5EF4-FFF2-40B4-BE49-F238E27FC236}">
                <a16:creationId xmlns:a16="http://schemas.microsoft.com/office/drawing/2014/main" id="{A7A7B5E9-4C83-DBF2-D8B4-FA1ABD20069D}"/>
              </a:ext>
            </a:extLst>
          </p:cNvPr>
          <p:cNvSpPr txBox="1">
            <a:spLocks/>
          </p:cNvSpPr>
          <p:nvPr/>
        </p:nvSpPr>
        <p:spPr>
          <a:xfrm>
            <a:off x="844049" y="5237368"/>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De </a:t>
            </a:r>
            <a:r>
              <a:rPr lang="en-US" b="1" dirty="0">
                <a:solidFill>
                  <a:srgbClr val="94C7B0"/>
                </a:solidFill>
              </a:rPr>
              <a:t>taakbeheerder</a:t>
            </a:r>
            <a:endParaRPr lang="en-US" b="1" i="0" dirty="0">
              <a:solidFill>
                <a:srgbClr val="94C7B0"/>
              </a:solidFill>
              <a:effectLst/>
            </a:endParaRPr>
          </a:p>
        </p:txBody>
      </p:sp>
      <p:sp>
        <p:nvSpPr>
          <p:cNvPr id="35" name="Text Placeholder 2">
            <a:extLst>
              <a:ext uri="{FF2B5EF4-FFF2-40B4-BE49-F238E27FC236}">
                <a16:creationId xmlns:a16="http://schemas.microsoft.com/office/drawing/2014/main" id="{2A13FDE8-DD91-A84B-0DF9-478F28DD14DB}"/>
              </a:ext>
            </a:extLst>
          </p:cNvPr>
          <p:cNvSpPr txBox="1">
            <a:spLocks/>
          </p:cNvSpPr>
          <p:nvPr/>
        </p:nvSpPr>
        <p:spPr>
          <a:xfrm>
            <a:off x="4794151" y="1981082"/>
            <a:ext cx="613135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Beslisser die wordt gedreven door tijd, snelheid en efficiëntie.</a:t>
            </a:r>
            <a:endParaRPr lang="en-US" b="0" i="0" dirty="0">
              <a:solidFill>
                <a:srgbClr val="382B1B"/>
              </a:solidFill>
              <a:effectLst/>
            </a:endParaRPr>
          </a:p>
        </p:txBody>
      </p:sp>
      <p:sp>
        <p:nvSpPr>
          <p:cNvPr id="36" name="Text Placeholder 2">
            <a:extLst>
              <a:ext uri="{FF2B5EF4-FFF2-40B4-BE49-F238E27FC236}">
                <a16:creationId xmlns:a16="http://schemas.microsoft.com/office/drawing/2014/main" id="{B943A2F8-F5B5-3AE1-837F-6C2309737F24}"/>
              </a:ext>
            </a:extLst>
          </p:cNvPr>
          <p:cNvSpPr txBox="1">
            <a:spLocks/>
          </p:cNvSpPr>
          <p:nvPr/>
        </p:nvSpPr>
        <p:spPr>
          <a:xfrm>
            <a:off x="4794150" y="3466523"/>
            <a:ext cx="6998457"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Houdt zich graag gedeisd en houdt toezicht zonder al te veel betrokkenheid</a:t>
            </a:r>
            <a:r>
              <a:rPr lang="en-US" dirty="0">
                <a:solidFill>
                  <a:srgbClr val="382B1B"/>
                </a:solidFill>
              </a:rPr>
              <a:t>.</a:t>
            </a:r>
            <a:endParaRPr lang="en-US" b="0" i="0" dirty="0">
              <a:solidFill>
                <a:srgbClr val="382B1B"/>
              </a:solidFill>
              <a:effectLst/>
            </a:endParaRPr>
          </a:p>
        </p:txBody>
      </p:sp>
      <p:sp>
        <p:nvSpPr>
          <p:cNvPr id="37" name="Text Placeholder 2">
            <a:extLst>
              <a:ext uri="{FF2B5EF4-FFF2-40B4-BE49-F238E27FC236}">
                <a16:creationId xmlns:a16="http://schemas.microsoft.com/office/drawing/2014/main" id="{C3B45423-A910-013E-89D1-6A1827570C5F}"/>
              </a:ext>
            </a:extLst>
          </p:cNvPr>
          <p:cNvSpPr txBox="1">
            <a:spLocks/>
          </p:cNvSpPr>
          <p:nvPr/>
        </p:nvSpPr>
        <p:spPr>
          <a:xfrm>
            <a:off x="4821668" y="4951964"/>
            <a:ext cx="679751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Houdt van organiseren, is operationeel gericht en wil graag dingen gedaan krijgen, houdt van lijstjes en actieplannen</a:t>
            </a:r>
            <a:r>
              <a:rPr lang="en-US" dirty="0">
                <a:solidFill>
                  <a:srgbClr val="382B1B"/>
                </a:solidFill>
              </a:rPr>
              <a:t>.</a:t>
            </a:r>
            <a:endParaRPr lang="en-US" b="0" i="0" dirty="0">
              <a:solidFill>
                <a:srgbClr val="382B1B"/>
              </a:solidFill>
              <a:effectLst/>
            </a:endParaRPr>
          </a:p>
        </p:txBody>
      </p:sp>
      <p:pic>
        <p:nvPicPr>
          <p:cNvPr id="38" name="Picture 2">
            <a:extLst>
              <a:ext uri="{FF2B5EF4-FFF2-40B4-BE49-F238E27FC236}">
                <a16:creationId xmlns:a16="http://schemas.microsoft.com/office/drawing/2014/main" id="{D215D667-E56C-7F80-E852-AB79729111C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42898" y="1433308"/>
            <a:ext cx="1343008" cy="1428214"/>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a:extLst>
              <a:ext uri="{FF2B5EF4-FFF2-40B4-BE49-F238E27FC236}">
                <a16:creationId xmlns:a16="http://schemas.microsoft.com/office/drawing/2014/main" id="{3453AC83-4FC5-342B-5E23-D2A50462A99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29797" y="3139928"/>
            <a:ext cx="1228602" cy="146360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a:extLst>
              <a:ext uri="{FF2B5EF4-FFF2-40B4-BE49-F238E27FC236}">
                <a16:creationId xmlns:a16="http://schemas.microsoft.com/office/drawing/2014/main" id="{853774ED-73FF-0D8F-E8AA-AFD1654AA3E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15951" y="4899963"/>
            <a:ext cx="1425863" cy="1609714"/>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Straight Connector 40">
            <a:extLst>
              <a:ext uri="{FF2B5EF4-FFF2-40B4-BE49-F238E27FC236}">
                <a16:creationId xmlns:a16="http://schemas.microsoft.com/office/drawing/2014/main" id="{B24EF008-5C9D-697B-92D5-CAA6B9E66A96}"/>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B734A65-121E-E571-69F3-2DA680CBE40F}"/>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842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a:lstStyle/>
          <a:p>
            <a:r>
              <a:rPr lang="en-IE" dirty="0"/>
              <a:t>SOORTEN MEDEWERKERS - POWER USERS</a:t>
            </a:r>
            <a:endParaRPr lang="en-IE" b="0" i="0" dirty="0">
              <a:effectLst/>
            </a:endParaRP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en-BA" dirty="0"/>
              <a:t> </a:t>
            </a:r>
          </a:p>
        </p:txBody>
      </p:sp>
      <p:sp>
        <p:nvSpPr>
          <p:cNvPr id="2" name="Text Placeholder 2">
            <a:extLst>
              <a:ext uri="{FF2B5EF4-FFF2-40B4-BE49-F238E27FC236}">
                <a16:creationId xmlns:a16="http://schemas.microsoft.com/office/drawing/2014/main" id="{57802FCD-25A1-BDD6-8E26-FB9F405E0A26}"/>
              </a:ext>
            </a:extLst>
          </p:cNvPr>
          <p:cNvSpPr>
            <a:spLocks noGrp="1"/>
          </p:cNvSpPr>
          <p:nvPr>
            <p:ph type="body" sz="quarter" idx="14"/>
          </p:nvPr>
        </p:nvSpPr>
        <p:spPr>
          <a:xfrm>
            <a:off x="780987" y="3526640"/>
            <a:ext cx="2192048" cy="697353"/>
          </a:xfrm>
        </p:spPr>
        <p:txBody>
          <a:bodyPr/>
          <a:lstStyle/>
          <a:p>
            <a:pPr fontAlgn="base"/>
            <a:r>
              <a:rPr lang="en-IE" b="1" dirty="0">
                <a:solidFill>
                  <a:srgbClr val="94C7B0"/>
                </a:solidFill>
              </a:rPr>
              <a:t>De expert</a:t>
            </a:r>
            <a:endParaRPr lang="en-IE" b="1" i="0" dirty="0">
              <a:solidFill>
                <a:srgbClr val="94C7B0"/>
              </a:solidFill>
              <a:effectLst/>
            </a:endParaRPr>
          </a:p>
        </p:txBody>
      </p:sp>
      <p:pic>
        <p:nvPicPr>
          <p:cNvPr id="3" name="Picture 7">
            <a:extLst>
              <a:ext uri="{FF2B5EF4-FFF2-40B4-BE49-F238E27FC236}">
                <a16:creationId xmlns:a16="http://schemas.microsoft.com/office/drawing/2014/main" id="{6F1FFD75-28E1-4A82-5B1D-395EE1FD9CF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973035" y="1546316"/>
            <a:ext cx="1273366" cy="1243654"/>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2">
            <a:extLst>
              <a:ext uri="{FF2B5EF4-FFF2-40B4-BE49-F238E27FC236}">
                <a16:creationId xmlns:a16="http://schemas.microsoft.com/office/drawing/2014/main" id="{5C26BA83-A914-102F-723D-9F849BBD76EB}"/>
              </a:ext>
            </a:extLst>
          </p:cNvPr>
          <p:cNvSpPr txBox="1">
            <a:spLocks/>
          </p:cNvSpPr>
          <p:nvPr/>
        </p:nvSpPr>
        <p:spPr>
          <a:xfrm>
            <a:off x="780987" y="198933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De Ringleider</a:t>
            </a:r>
          </a:p>
        </p:txBody>
      </p:sp>
      <p:pic>
        <p:nvPicPr>
          <p:cNvPr id="5" name="Picture 11">
            <a:extLst>
              <a:ext uri="{FF2B5EF4-FFF2-40B4-BE49-F238E27FC236}">
                <a16:creationId xmlns:a16="http://schemas.microsoft.com/office/drawing/2014/main" id="{9517DD29-61D9-5D7D-B7EA-D4E8B27AB21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73035" y="3017302"/>
            <a:ext cx="1407912" cy="147472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69FB357A-9F77-5747-EC9A-A4942EC81DF4}"/>
              </a:ext>
            </a:extLst>
          </p:cNvPr>
          <p:cNvSpPr txBox="1">
            <a:spLocks/>
          </p:cNvSpPr>
          <p:nvPr/>
        </p:nvSpPr>
        <p:spPr>
          <a:xfrm>
            <a:off x="780987" y="496066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De socialite</a:t>
            </a:r>
          </a:p>
        </p:txBody>
      </p:sp>
      <p:pic>
        <p:nvPicPr>
          <p:cNvPr id="7" name="Picture 15">
            <a:extLst>
              <a:ext uri="{FF2B5EF4-FFF2-40B4-BE49-F238E27FC236}">
                <a16:creationId xmlns:a16="http://schemas.microsoft.com/office/drawing/2014/main" id="{39E98146-DEB4-FED2-52F1-94C83CC0257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35227" y="4719362"/>
            <a:ext cx="1245720" cy="1322249"/>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CF5E1028-6461-F388-241C-0B4644FAFC38}"/>
              </a:ext>
            </a:extLst>
          </p:cNvPr>
          <p:cNvSpPr txBox="1">
            <a:spLocks/>
          </p:cNvSpPr>
          <p:nvPr/>
        </p:nvSpPr>
        <p:spPr>
          <a:xfrm>
            <a:off x="4731090" y="1807661"/>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De persoon van de grote ideeën, initiatiefnemer van discussies en samenwerking, veel creatieve energie.</a:t>
            </a:r>
          </a:p>
        </p:txBody>
      </p:sp>
      <p:sp>
        <p:nvSpPr>
          <p:cNvPr id="9" name="Text Placeholder 2">
            <a:extLst>
              <a:ext uri="{FF2B5EF4-FFF2-40B4-BE49-F238E27FC236}">
                <a16:creationId xmlns:a16="http://schemas.microsoft.com/office/drawing/2014/main" id="{2C9B1256-A1E1-EE23-5226-C644895E71DC}"/>
              </a:ext>
            </a:extLst>
          </p:cNvPr>
          <p:cNvSpPr txBox="1">
            <a:spLocks/>
          </p:cNvSpPr>
          <p:nvPr/>
        </p:nvSpPr>
        <p:spPr>
          <a:xfrm>
            <a:off x="4731089" y="3293102"/>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Borderline geek, houdt ervan om nieuwe en innovatieve manieren van werken uit te proberen en onder de knie te krijgen.</a:t>
            </a:r>
          </a:p>
        </p:txBody>
      </p:sp>
      <p:sp>
        <p:nvSpPr>
          <p:cNvPr id="10" name="Text Placeholder 2">
            <a:extLst>
              <a:ext uri="{FF2B5EF4-FFF2-40B4-BE49-F238E27FC236}">
                <a16:creationId xmlns:a16="http://schemas.microsoft.com/office/drawing/2014/main" id="{623A6125-2532-7A0C-897D-3149B71C6D17}"/>
              </a:ext>
            </a:extLst>
          </p:cNvPr>
          <p:cNvSpPr txBox="1">
            <a:spLocks/>
          </p:cNvSpPr>
          <p:nvPr/>
        </p:nvSpPr>
        <p:spPr>
          <a:xfrm>
            <a:off x="4758606" y="4778543"/>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Natuurlijke verteller en verbinder, goede communicatieve vaardigheden en gewend aan sociale conversaties op Facebook, Twitter etc.</a:t>
            </a:r>
          </a:p>
        </p:txBody>
      </p:sp>
      <p:cxnSp>
        <p:nvCxnSpPr>
          <p:cNvPr id="11" name="Straight Connector 10">
            <a:extLst>
              <a:ext uri="{FF2B5EF4-FFF2-40B4-BE49-F238E27FC236}">
                <a16:creationId xmlns:a16="http://schemas.microsoft.com/office/drawing/2014/main" id="{04015399-A8E9-89D4-EEBB-E2AB0D4355E1}"/>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337399-7801-2ABB-A7D3-8C2D0C5B064D}"/>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137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133912" y="1760794"/>
            <a:ext cx="12058088" cy="3762613"/>
          </a:xfrm>
        </p:spPr>
        <p:txBody>
          <a:bodyPr/>
          <a:lstStyle/>
          <a:p>
            <a:pPr marL="457200" indent="-457200">
              <a:buAutoNum type="arabicPeriod"/>
            </a:pPr>
            <a:r>
              <a:rPr lang="en-GB" sz="2000" noProof="0" dirty="0" err="1">
                <a:solidFill>
                  <a:srgbClr val="382B1B"/>
                </a:solidFill>
              </a:rPr>
              <a:t>Begrijpen</a:t>
            </a:r>
            <a:r>
              <a:rPr lang="en-GB" sz="2000" noProof="0" dirty="0">
                <a:solidFill>
                  <a:srgbClr val="382B1B"/>
                </a:solidFill>
              </a:rPr>
              <a:t> wat </a:t>
            </a:r>
            <a:r>
              <a:rPr lang="en-GB" sz="2000" noProof="0" dirty="0" err="1">
                <a:solidFill>
                  <a:srgbClr val="382B1B"/>
                </a:solidFill>
              </a:rPr>
              <a:t>samenwerking</a:t>
            </a:r>
            <a:r>
              <a:rPr lang="en-GB" sz="2000" noProof="0" dirty="0">
                <a:solidFill>
                  <a:srgbClr val="382B1B"/>
                </a:solidFill>
              </a:rPr>
              <a:t> </a:t>
            </a:r>
            <a:r>
              <a:rPr lang="en-GB" sz="2000" noProof="0" dirty="0" err="1">
                <a:solidFill>
                  <a:srgbClr val="382B1B"/>
                </a:solidFill>
              </a:rPr>
              <a:t>betekent</a:t>
            </a:r>
            <a:r>
              <a:rPr lang="en-GB" sz="2000" noProof="0" dirty="0">
                <a:solidFill>
                  <a:srgbClr val="382B1B"/>
                </a:solidFill>
              </a:rPr>
              <a:t> </a:t>
            </a:r>
            <a:r>
              <a:rPr lang="en-GB" sz="2000" noProof="0" dirty="0" err="1">
                <a:solidFill>
                  <a:srgbClr val="382B1B"/>
                </a:solidFill>
              </a:rPr>
              <a:t>en</a:t>
            </a:r>
            <a:r>
              <a:rPr lang="en-GB" sz="2000" noProof="0" dirty="0">
                <a:solidFill>
                  <a:srgbClr val="382B1B"/>
                </a:solidFill>
              </a:rPr>
              <a:t> </a:t>
            </a:r>
            <a:r>
              <a:rPr lang="en-GB" sz="2000" noProof="0" dirty="0" err="1">
                <a:solidFill>
                  <a:srgbClr val="382B1B"/>
                </a:solidFill>
              </a:rPr>
              <a:t>waarom</a:t>
            </a:r>
            <a:r>
              <a:rPr lang="en-GB" sz="2000" noProof="0" dirty="0">
                <a:solidFill>
                  <a:srgbClr val="382B1B"/>
                </a:solidFill>
              </a:rPr>
              <a:t> het </a:t>
            </a:r>
            <a:r>
              <a:rPr lang="en-GB" sz="2000" noProof="0" dirty="0" err="1">
                <a:solidFill>
                  <a:srgbClr val="382B1B"/>
                </a:solidFill>
              </a:rPr>
              <a:t>belangrijk</a:t>
            </a:r>
            <a:r>
              <a:rPr lang="en-GB" sz="2000" noProof="0" dirty="0">
                <a:solidFill>
                  <a:srgbClr val="382B1B"/>
                </a:solidFill>
              </a:rPr>
              <a:t> is </a:t>
            </a:r>
            <a:r>
              <a:rPr lang="en-GB" sz="2000" noProof="0" dirty="0" err="1">
                <a:solidFill>
                  <a:srgbClr val="382B1B"/>
                </a:solidFill>
              </a:rPr>
              <a:t>voor</a:t>
            </a:r>
            <a:r>
              <a:rPr lang="en-GB" sz="2000" noProof="0" dirty="0">
                <a:solidFill>
                  <a:srgbClr val="382B1B"/>
                </a:solidFill>
              </a:rPr>
              <a:t> </a:t>
            </a:r>
            <a:r>
              <a:rPr lang="en-GB" sz="2000" noProof="0" dirty="0" err="1">
                <a:solidFill>
                  <a:srgbClr val="382B1B"/>
                </a:solidFill>
              </a:rPr>
              <a:t>migrantenvrouwen</a:t>
            </a:r>
            <a:r>
              <a:rPr lang="en-GB" sz="2000" noProof="0" dirty="0">
                <a:solidFill>
                  <a:srgbClr val="382B1B"/>
                </a:solidFill>
              </a:rPr>
              <a:t> die in de </a:t>
            </a:r>
            <a:r>
              <a:rPr lang="en-GB" sz="2000" noProof="0" dirty="0" err="1">
                <a:solidFill>
                  <a:srgbClr val="382B1B"/>
                </a:solidFill>
              </a:rPr>
              <a:t>voedselindustrie</a:t>
            </a:r>
            <a:r>
              <a:rPr lang="en-GB" sz="2000" noProof="0" dirty="0">
                <a:solidFill>
                  <a:srgbClr val="382B1B"/>
                </a:solidFill>
              </a:rPr>
              <a:t> </a:t>
            </a:r>
            <a:r>
              <a:rPr lang="en-GB" sz="2000" noProof="0" dirty="0" err="1">
                <a:solidFill>
                  <a:srgbClr val="382B1B"/>
                </a:solidFill>
              </a:rPr>
              <a:t>werken</a:t>
            </a:r>
            <a:r>
              <a:rPr lang="en-GB" sz="2000" noProof="0" dirty="0">
                <a:solidFill>
                  <a:srgbClr val="382B1B"/>
                </a:solidFill>
              </a:rPr>
              <a:t>.</a:t>
            </a:r>
          </a:p>
          <a:p>
            <a:pPr marL="457200" indent="-457200">
              <a:buAutoNum type="arabicPeriod"/>
            </a:pPr>
            <a:r>
              <a:rPr lang="en-GB" sz="2000" noProof="0" dirty="0">
                <a:solidFill>
                  <a:srgbClr val="382B1B"/>
                </a:solidFill>
              </a:rPr>
              <a:t>De </a:t>
            </a:r>
            <a:r>
              <a:rPr lang="en-GB" sz="2000" noProof="0" dirty="0" err="1">
                <a:solidFill>
                  <a:srgbClr val="382B1B"/>
                </a:solidFill>
              </a:rPr>
              <a:t>voordelen</a:t>
            </a:r>
            <a:r>
              <a:rPr lang="en-GB" sz="2000" noProof="0" dirty="0">
                <a:solidFill>
                  <a:srgbClr val="382B1B"/>
                </a:solidFill>
              </a:rPr>
              <a:t> van </a:t>
            </a:r>
            <a:r>
              <a:rPr lang="en-GB" sz="2000" noProof="0" dirty="0" err="1">
                <a:solidFill>
                  <a:srgbClr val="382B1B"/>
                </a:solidFill>
              </a:rPr>
              <a:t>samenwerking</a:t>
            </a:r>
            <a:r>
              <a:rPr lang="en-GB" sz="2000" noProof="0" dirty="0">
                <a:solidFill>
                  <a:srgbClr val="382B1B"/>
                </a:solidFill>
              </a:rPr>
              <a:t> </a:t>
            </a:r>
            <a:r>
              <a:rPr lang="en-GB" sz="2000" noProof="0" dirty="0" err="1">
                <a:solidFill>
                  <a:srgbClr val="382B1B"/>
                </a:solidFill>
              </a:rPr>
              <a:t>erkennen</a:t>
            </a:r>
            <a:r>
              <a:rPr lang="en-GB" sz="2000" noProof="0" dirty="0">
                <a:solidFill>
                  <a:srgbClr val="382B1B"/>
                </a:solidFill>
              </a:rPr>
              <a:t> </a:t>
            </a:r>
            <a:r>
              <a:rPr lang="en-GB" sz="2000" noProof="0" dirty="0" err="1">
                <a:solidFill>
                  <a:srgbClr val="382B1B"/>
                </a:solidFill>
              </a:rPr>
              <a:t>bij</a:t>
            </a:r>
            <a:r>
              <a:rPr lang="en-GB" sz="2000" noProof="0" dirty="0">
                <a:solidFill>
                  <a:srgbClr val="382B1B"/>
                </a:solidFill>
              </a:rPr>
              <a:t> het </a:t>
            </a:r>
            <a:r>
              <a:rPr lang="en-GB" sz="2000" noProof="0" dirty="0" err="1">
                <a:solidFill>
                  <a:srgbClr val="382B1B"/>
                </a:solidFill>
              </a:rPr>
              <a:t>opbouwen</a:t>
            </a:r>
            <a:r>
              <a:rPr lang="en-GB" sz="2000" noProof="0" dirty="0">
                <a:solidFill>
                  <a:srgbClr val="382B1B"/>
                </a:solidFill>
              </a:rPr>
              <a:t> van </a:t>
            </a:r>
            <a:r>
              <a:rPr lang="en-GB" sz="2000" noProof="0" dirty="0" err="1">
                <a:solidFill>
                  <a:srgbClr val="382B1B"/>
                </a:solidFill>
              </a:rPr>
              <a:t>een</a:t>
            </a:r>
            <a:r>
              <a:rPr lang="en-GB" sz="2000" noProof="0" dirty="0">
                <a:solidFill>
                  <a:srgbClr val="382B1B"/>
                </a:solidFill>
              </a:rPr>
              <a:t> </a:t>
            </a:r>
            <a:r>
              <a:rPr lang="en-GB" sz="2000" noProof="0" dirty="0" err="1">
                <a:solidFill>
                  <a:srgbClr val="382B1B"/>
                </a:solidFill>
              </a:rPr>
              <a:t>sterkere</a:t>
            </a:r>
            <a:r>
              <a:rPr lang="en-GB" sz="2000" noProof="0" dirty="0">
                <a:solidFill>
                  <a:srgbClr val="382B1B"/>
                </a:solidFill>
              </a:rPr>
              <a:t>, </a:t>
            </a:r>
            <a:r>
              <a:rPr lang="en-GB" sz="2000" noProof="0" dirty="0" err="1">
                <a:solidFill>
                  <a:srgbClr val="382B1B"/>
                </a:solidFill>
              </a:rPr>
              <a:t>veerkrachtigere</a:t>
            </a:r>
            <a:r>
              <a:rPr lang="en-GB" sz="2000" noProof="0" dirty="0">
                <a:solidFill>
                  <a:srgbClr val="382B1B"/>
                </a:solidFill>
              </a:rPr>
              <a:t> </a:t>
            </a:r>
            <a:r>
              <a:rPr lang="en-GB" sz="2000" noProof="0" dirty="0" err="1">
                <a:solidFill>
                  <a:srgbClr val="382B1B"/>
                </a:solidFill>
              </a:rPr>
              <a:t>voedselbusiness</a:t>
            </a:r>
            <a:r>
              <a:rPr lang="en-GB" sz="2000" noProof="0" dirty="0">
                <a:solidFill>
                  <a:srgbClr val="382B1B"/>
                </a:solidFill>
              </a:rPr>
              <a:t>.</a:t>
            </a:r>
          </a:p>
          <a:p>
            <a:pPr marL="457200" indent="-457200">
              <a:buAutoNum type="arabicPeriod"/>
            </a:pPr>
            <a:r>
              <a:rPr lang="en-GB" sz="2000" noProof="0" dirty="0">
                <a:solidFill>
                  <a:srgbClr val="382B1B"/>
                </a:solidFill>
              </a:rPr>
              <a:t>Je </a:t>
            </a:r>
            <a:r>
              <a:rPr lang="en-GB" sz="2000" noProof="0" dirty="0" err="1">
                <a:solidFill>
                  <a:srgbClr val="382B1B"/>
                </a:solidFill>
              </a:rPr>
              <a:t>leert</a:t>
            </a:r>
            <a:r>
              <a:rPr lang="en-GB" sz="2000" noProof="0" dirty="0">
                <a:solidFill>
                  <a:srgbClr val="382B1B"/>
                </a:solidFill>
              </a:rPr>
              <a:t> de </a:t>
            </a:r>
            <a:r>
              <a:rPr lang="en-GB" sz="2000" noProof="0" dirty="0" err="1">
                <a:solidFill>
                  <a:srgbClr val="382B1B"/>
                </a:solidFill>
              </a:rPr>
              <a:t>belangrijkste</a:t>
            </a:r>
            <a:r>
              <a:rPr lang="en-GB" sz="2000" noProof="0" dirty="0">
                <a:solidFill>
                  <a:srgbClr val="382B1B"/>
                </a:solidFill>
              </a:rPr>
              <a:t> </a:t>
            </a:r>
            <a:r>
              <a:rPr lang="en-GB" sz="2000" noProof="0" dirty="0" err="1">
                <a:solidFill>
                  <a:srgbClr val="382B1B"/>
                </a:solidFill>
              </a:rPr>
              <a:t>kenmerken</a:t>
            </a:r>
            <a:r>
              <a:rPr lang="en-GB" sz="2000" noProof="0" dirty="0">
                <a:solidFill>
                  <a:srgbClr val="382B1B"/>
                </a:solidFill>
              </a:rPr>
              <a:t> van </a:t>
            </a:r>
            <a:r>
              <a:rPr lang="en-GB" sz="2000" noProof="0" dirty="0" err="1">
                <a:solidFill>
                  <a:srgbClr val="382B1B"/>
                </a:solidFill>
              </a:rPr>
              <a:t>een</a:t>
            </a:r>
            <a:r>
              <a:rPr lang="en-GB" sz="2000" noProof="0" dirty="0">
                <a:solidFill>
                  <a:srgbClr val="382B1B"/>
                </a:solidFill>
              </a:rPr>
              <a:t> </a:t>
            </a:r>
            <a:r>
              <a:rPr lang="en-GB" sz="2000" noProof="0" dirty="0" err="1">
                <a:solidFill>
                  <a:srgbClr val="382B1B"/>
                </a:solidFill>
              </a:rPr>
              <a:t>sterke</a:t>
            </a:r>
            <a:r>
              <a:rPr lang="en-GB" sz="2000" noProof="0" dirty="0">
                <a:solidFill>
                  <a:srgbClr val="382B1B"/>
                </a:solidFill>
              </a:rPr>
              <a:t> </a:t>
            </a:r>
            <a:r>
              <a:rPr lang="en-GB" sz="2000" noProof="0" dirty="0" err="1">
                <a:solidFill>
                  <a:srgbClr val="382B1B"/>
                </a:solidFill>
              </a:rPr>
              <a:t>medewerker</a:t>
            </a:r>
            <a:r>
              <a:rPr lang="en-GB" sz="2000" noProof="0" dirty="0">
                <a:solidFill>
                  <a:srgbClr val="382B1B"/>
                </a:solidFill>
              </a:rPr>
              <a:t> </a:t>
            </a:r>
            <a:r>
              <a:rPr lang="en-GB" sz="2000" noProof="0" dirty="0" err="1">
                <a:solidFill>
                  <a:srgbClr val="382B1B"/>
                </a:solidFill>
              </a:rPr>
              <a:t>en</a:t>
            </a:r>
            <a:r>
              <a:rPr lang="en-GB" sz="2000" noProof="0" dirty="0">
                <a:solidFill>
                  <a:srgbClr val="382B1B"/>
                </a:solidFill>
              </a:rPr>
              <a:t> </a:t>
            </a:r>
            <a:r>
              <a:rPr lang="en-GB" sz="2000" noProof="0" dirty="0" err="1">
                <a:solidFill>
                  <a:srgbClr val="382B1B"/>
                </a:solidFill>
              </a:rPr>
              <a:t>denkt</a:t>
            </a:r>
            <a:r>
              <a:rPr lang="en-GB" sz="2000" noProof="0" dirty="0">
                <a:solidFill>
                  <a:srgbClr val="382B1B"/>
                </a:solidFill>
              </a:rPr>
              <a:t> </a:t>
            </a:r>
            <a:r>
              <a:rPr lang="en-GB" sz="2000" noProof="0" dirty="0" err="1">
                <a:solidFill>
                  <a:srgbClr val="382B1B"/>
                </a:solidFill>
              </a:rPr>
              <a:t>na</a:t>
            </a:r>
            <a:r>
              <a:rPr lang="en-GB" sz="2000" noProof="0" dirty="0">
                <a:solidFill>
                  <a:srgbClr val="382B1B"/>
                </a:solidFill>
              </a:rPr>
              <a:t> over je eigen </a:t>
            </a:r>
            <a:r>
              <a:rPr lang="en-GB" sz="2000" noProof="0" dirty="0" err="1">
                <a:solidFill>
                  <a:srgbClr val="382B1B"/>
                </a:solidFill>
              </a:rPr>
              <a:t>sterke</a:t>
            </a:r>
            <a:r>
              <a:rPr lang="en-GB" sz="2000" noProof="0" dirty="0">
                <a:solidFill>
                  <a:srgbClr val="382B1B"/>
                </a:solidFill>
              </a:rPr>
              <a:t> </a:t>
            </a:r>
            <a:r>
              <a:rPr lang="en-GB" sz="2000" noProof="0" dirty="0" err="1">
                <a:solidFill>
                  <a:srgbClr val="382B1B"/>
                </a:solidFill>
              </a:rPr>
              <a:t>punten</a:t>
            </a:r>
            <a:r>
              <a:rPr lang="en-GB" sz="2000" noProof="0" dirty="0">
                <a:solidFill>
                  <a:srgbClr val="382B1B"/>
                </a:solidFill>
              </a:rPr>
              <a:t>.</a:t>
            </a:r>
          </a:p>
          <a:p>
            <a:pPr marL="457200" indent="-457200">
              <a:buAutoNum type="arabicPeriod"/>
            </a:pPr>
            <a:r>
              <a:rPr lang="en-GB" sz="2000" noProof="0" dirty="0" err="1">
                <a:solidFill>
                  <a:srgbClr val="382B1B"/>
                </a:solidFill>
              </a:rPr>
              <a:t>Oefenen</a:t>
            </a:r>
            <a:r>
              <a:rPr lang="en-GB" sz="2000" noProof="0" dirty="0">
                <a:solidFill>
                  <a:srgbClr val="382B1B"/>
                </a:solidFill>
              </a:rPr>
              <a:t> met </a:t>
            </a:r>
            <a:r>
              <a:rPr lang="en-GB" sz="2000" noProof="0" dirty="0" err="1">
                <a:solidFill>
                  <a:srgbClr val="382B1B"/>
                </a:solidFill>
              </a:rPr>
              <a:t>een</a:t>
            </a:r>
            <a:r>
              <a:rPr lang="en-GB" sz="2000" noProof="0" dirty="0">
                <a:solidFill>
                  <a:srgbClr val="382B1B"/>
                </a:solidFill>
              </a:rPr>
              <a:t> </a:t>
            </a:r>
            <a:r>
              <a:rPr lang="en-GB" sz="2000" noProof="0" dirty="0" err="1">
                <a:solidFill>
                  <a:srgbClr val="382B1B"/>
                </a:solidFill>
              </a:rPr>
              <a:t>eenvoudig</a:t>
            </a:r>
            <a:r>
              <a:rPr lang="en-GB" sz="2000" noProof="0" dirty="0">
                <a:solidFill>
                  <a:srgbClr val="382B1B"/>
                </a:solidFill>
              </a:rPr>
              <a:t> 6-stappenproces </a:t>
            </a:r>
            <a:r>
              <a:rPr lang="en-GB" sz="2000" noProof="0" dirty="0" err="1">
                <a:solidFill>
                  <a:srgbClr val="382B1B"/>
                </a:solidFill>
              </a:rPr>
              <a:t>voor</a:t>
            </a:r>
            <a:r>
              <a:rPr lang="en-GB" sz="2000" noProof="0" dirty="0">
                <a:solidFill>
                  <a:srgbClr val="382B1B"/>
                </a:solidFill>
              </a:rPr>
              <a:t> het </a:t>
            </a:r>
            <a:r>
              <a:rPr lang="en-GB" sz="2000" noProof="0" dirty="0" err="1">
                <a:solidFill>
                  <a:srgbClr val="382B1B"/>
                </a:solidFill>
              </a:rPr>
              <a:t>starten</a:t>
            </a:r>
            <a:r>
              <a:rPr lang="en-GB" sz="2000" noProof="0" dirty="0">
                <a:solidFill>
                  <a:srgbClr val="382B1B"/>
                </a:solidFill>
              </a:rPr>
              <a:t> </a:t>
            </a:r>
            <a:r>
              <a:rPr lang="en-GB" sz="2000" noProof="0" dirty="0" err="1">
                <a:solidFill>
                  <a:srgbClr val="382B1B"/>
                </a:solidFill>
              </a:rPr>
              <a:t>en</a:t>
            </a:r>
            <a:r>
              <a:rPr lang="en-GB" sz="2000" noProof="0" dirty="0">
                <a:solidFill>
                  <a:srgbClr val="382B1B"/>
                </a:solidFill>
              </a:rPr>
              <a:t> </a:t>
            </a:r>
            <a:r>
              <a:rPr lang="en-GB" sz="2000" noProof="0" dirty="0" err="1">
                <a:solidFill>
                  <a:srgbClr val="382B1B"/>
                </a:solidFill>
              </a:rPr>
              <a:t>managen</a:t>
            </a:r>
            <a:r>
              <a:rPr lang="en-GB" sz="2000" noProof="0" dirty="0">
                <a:solidFill>
                  <a:srgbClr val="382B1B"/>
                </a:solidFill>
              </a:rPr>
              <a:t> van </a:t>
            </a:r>
            <a:r>
              <a:rPr lang="en-GB" sz="2000" noProof="0" dirty="0" err="1">
                <a:solidFill>
                  <a:srgbClr val="382B1B"/>
                </a:solidFill>
              </a:rPr>
              <a:t>succesvolle</a:t>
            </a:r>
            <a:r>
              <a:rPr lang="en-GB" sz="2000" noProof="0" dirty="0">
                <a:solidFill>
                  <a:srgbClr val="382B1B"/>
                </a:solidFill>
              </a:rPr>
              <a:t> </a:t>
            </a:r>
            <a:r>
              <a:rPr lang="en-GB" sz="2000" noProof="0" dirty="0" err="1">
                <a:solidFill>
                  <a:srgbClr val="382B1B"/>
                </a:solidFill>
              </a:rPr>
              <a:t>samenwerkingen</a:t>
            </a:r>
            <a:r>
              <a:rPr lang="en-GB" sz="2000" noProof="0" dirty="0">
                <a:solidFill>
                  <a:srgbClr val="382B1B"/>
                </a:solidFill>
              </a:rPr>
              <a:t>.</a:t>
            </a:r>
          </a:p>
          <a:p>
            <a:pPr marL="457200" indent="-457200">
              <a:buAutoNum type="arabicPeriod"/>
            </a:pPr>
            <a:r>
              <a:rPr lang="en-GB" sz="2000" noProof="0" dirty="0">
                <a:solidFill>
                  <a:srgbClr val="382B1B"/>
                </a:solidFill>
              </a:rPr>
              <a:t>Leer hoe je </a:t>
            </a:r>
            <a:r>
              <a:rPr lang="en-GB" sz="2000" noProof="0" dirty="0" err="1">
                <a:solidFill>
                  <a:srgbClr val="382B1B"/>
                </a:solidFill>
              </a:rPr>
              <a:t>potentiële</a:t>
            </a:r>
            <a:r>
              <a:rPr lang="en-GB" sz="2000" noProof="0" dirty="0">
                <a:solidFill>
                  <a:srgbClr val="382B1B"/>
                </a:solidFill>
              </a:rPr>
              <a:t> </a:t>
            </a:r>
            <a:r>
              <a:rPr lang="en-GB" sz="2000" noProof="0" dirty="0" err="1">
                <a:solidFill>
                  <a:srgbClr val="382B1B"/>
                </a:solidFill>
              </a:rPr>
              <a:t>medewerkers</a:t>
            </a:r>
            <a:r>
              <a:rPr lang="en-GB" sz="2000" noProof="0" dirty="0">
                <a:solidFill>
                  <a:srgbClr val="382B1B"/>
                </a:solidFill>
              </a:rPr>
              <a:t> in je </a:t>
            </a:r>
            <a:r>
              <a:rPr lang="en-GB" sz="2000" noProof="0" dirty="0" err="1">
                <a:solidFill>
                  <a:srgbClr val="382B1B"/>
                </a:solidFill>
              </a:rPr>
              <a:t>netwerk</a:t>
            </a:r>
            <a:r>
              <a:rPr lang="en-GB" sz="2000" noProof="0" dirty="0">
                <a:solidFill>
                  <a:srgbClr val="382B1B"/>
                </a:solidFill>
              </a:rPr>
              <a:t> of </a:t>
            </a:r>
            <a:r>
              <a:rPr lang="en-GB" sz="2000" noProof="0" dirty="0" err="1">
                <a:solidFill>
                  <a:srgbClr val="382B1B"/>
                </a:solidFill>
              </a:rPr>
              <a:t>gemeenschap</a:t>
            </a:r>
            <a:r>
              <a:rPr lang="en-GB" sz="2000" noProof="0" dirty="0">
                <a:solidFill>
                  <a:srgbClr val="382B1B"/>
                </a:solidFill>
              </a:rPr>
              <a:t> </a:t>
            </a:r>
            <a:r>
              <a:rPr lang="en-GB" sz="2000" noProof="0" dirty="0" err="1">
                <a:solidFill>
                  <a:srgbClr val="382B1B"/>
                </a:solidFill>
              </a:rPr>
              <a:t>kunt</a:t>
            </a:r>
            <a:r>
              <a:rPr lang="en-GB" sz="2000" noProof="0" dirty="0">
                <a:solidFill>
                  <a:srgbClr val="382B1B"/>
                </a:solidFill>
              </a:rPr>
              <a:t> </a:t>
            </a:r>
            <a:r>
              <a:rPr lang="en-GB" sz="2000" noProof="0" dirty="0" err="1">
                <a:solidFill>
                  <a:srgbClr val="382B1B"/>
                </a:solidFill>
              </a:rPr>
              <a:t>identificeren</a:t>
            </a:r>
            <a:r>
              <a:rPr lang="en-GB" sz="2000" noProof="0" dirty="0">
                <a:solidFill>
                  <a:srgbClr val="382B1B"/>
                </a:solidFill>
              </a:rPr>
              <a:t> </a:t>
            </a:r>
            <a:r>
              <a:rPr lang="en-GB" sz="2000" noProof="0" dirty="0" err="1">
                <a:solidFill>
                  <a:srgbClr val="382B1B"/>
                </a:solidFill>
              </a:rPr>
              <a:t>en</a:t>
            </a:r>
            <a:r>
              <a:rPr lang="en-GB" sz="2000" noProof="0" dirty="0">
                <a:solidFill>
                  <a:srgbClr val="382B1B"/>
                </a:solidFill>
              </a:rPr>
              <a:t> in </a:t>
            </a:r>
            <a:r>
              <a:rPr lang="en-GB" sz="2000" noProof="0" dirty="0" err="1">
                <a:solidFill>
                  <a:srgbClr val="382B1B"/>
                </a:solidFill>
              </a:rPr>
              <a:t>kaart</a:t>
            </a:r>
            <a:r>
              <a:rPr lang="en-GB" sz="2000" noProof="0" dirty="0">
                <a:solidFill>
                  <a:srgbClr val="382B1B"/>
                </a:solidFill>
              </a:rPr>
              <a:t> </a:t>
            </a:r>
            <a:r>
              <a:rPr lang="en-GB" sz="2000" noProof="0" dirty="0" err="1">
                <a:solidFill>
                  <a:srgbClr val="382B1B"/>
                </a:solidFill>
              </a:rPr>
              <a:t>kunt</a:t>
            </a:r>
            <a:r>
              <a:rPr lang="en-GB" sz="2000" noProof="0" dirty="0">
                <a:solidFill>
                  <a:srgbClr val="382B1B"/>
                </a:solidFill>
              </a:rPr>
              <a:t> </a:t>
            </a:r>
            <a:r>
              <a:rPr lang="en-GB" sz="2000" noProof="0" dirty="0" err="1">
                <a:solidFill>
                  <a:srgbClr val="382B1B"/>
                </a:solidFill>
              </a:rPr>
              <a:t>brengen</a:t>
            </a:r>
            <a:r>
              <a:rPr lang="en-GB" sz="2000" noProof="0" dirty="0">
                <a:solidFill>
                  <a:srgbClr val="382B1B"/>
                </a:solidFill>
              </a:rPr>
              <a:t>.</a:t>
            </a:r>
          </a:p>
          <a:p>
            <a:pPr marL="457200" indent="-457200">
              <a:buAutoNum type="arabicPeriod"/>
            </a:pPr>
            <a:r>
              <a:rPr lang="en-GB" sz="2000" noProof="0" dirty="0" err="1">
                <a:solidFill>
                  <a:srgbClr val="382B1B"/>
                </a:solidFill>
              </a:rPr>
              <a:t>Begrijp</a:t>
            </a:r>
            <a:r>
              <a:rPr lang="en-GB" sz="2000" noProof="0" dirty="0">
                <a:solidFill>
                  <a:srgbClr val="382B1B"/>
                </a:solidFill>
              </a:rPr>
              <a:t> het </a:t>
            </a:r>
            <a:r>
              <a:rPr lang="en-GB" sz="2000" noProof="0" dirty="0" err="1">
                <a:solidFill>
                  <a:srgbClr val="382B1B"/>
                </a:solidFill>
              </a:rPr>
              <a:t>verschil</a:t>
            </a:r>
            <a:r>
              <a:rPr lang="en-GB" sz="2000" noProof="0" dirty="0">
                <a:solidFill>
                  <a:srgbClr val="382B1B"/>
                </a:solidFill>
              </a:rPr>
              <a:t> </a:t>
            </a:r>
            <a:r>
              <a:rPr lang="en-GB" sz="2000" noProof="0" dirty="0" err="1">
                <a:solidFill>
                  <a:srgbClr val="382B1B"/>
                </a:solidFill>
              </a:rPr>
              <a:t>tussen</a:t>
            </a:r>
            <a:r>
              <a:rPr lang="en-GB" sz="2000" noProof="0" dirty="0">
                <a:solidFill>
                  <a:srgbClr val="382B1B"/>
                </a:solidFill>
              </a:rPr>
              <a:t> </a:t>
            </a:r>
            <a:r>
              <a:rPr lang="en-GB" sz="2000" noProof="0" dirty="0" err="1">
                <a:solidFill>
                  <a:srgbClr val="382B1B"/>
                </a:solidFill>
              </a:rPr>
              <a:t>netwerken</a:t>
            </a:r>
            <a:r>
              <a:rPr lang="en-GB" sz="2000" noProof="0" dirty="0">
                <a:solidFill>
                  <a:srgbClr val="382B1B"/>
                </a:solidFill>
              </a:rPr>
              <a:t> </a:t>
            </a:r>
            <a:r>
              <a:rPr lang="en-GB" sz="2000" noProof="0" dirty="0" err="1">
                <a:solidFill>
                  <a:srgbClr val="382B1B"/>
                </a:solidFill>
              </a:rPr>
              <a:t>en</a:t>
            </a:r>
            <a:r>
              <a:rPr lang="en-GB" sz="2000" noProof="0" dirty="0">
                <a:solidFill>
                  <a:srgbClr val="382B1B"/>
                </a:solidFill>
              </a:rPr>
              <a:t> </a:t>
            </a:r>
            <a:r>
              <a:rPr lang="en-GB" sz="2000" noProof="0" dirty="0" err="1">
                <a:solidFill>
                  <a:srgbClr val="382B1B"/>
                </a:solidFill>
              </a:rPr>
              <a:t>samenwerken</a:t>
            </a:r>
            <a:r>
              <a:rPr lang="en-GB" sz="2000" noProof="0" dirty="0">
                <a:solidFill>
                  <a:srgbClr val="382B1B"/>
                </a:solidFill>
              </a:rPr>
              <a:t> </a:t>
            </a:r>
            <a:r>
              <a:rPr lang="en-GB" sz="2000" noProof="0" dirty="0" err="1">
                <a:solidFill>
                  <a:srgbClr val="382B1B"/>
                </a:solidFill>
              </a:rPr>
              <a:t>en</a:t>
            </a:r>
            <a:r>
              <a:rPr lang="en-GB" sz="2000" noProof="0" dirty="0">
                <a:solidFill>
                  <a:srgbClr val="382B1B"/>
                </a:solidFill>
              </a:rPr>
              <a:t> </a:t>
            </a:r>
            <a:r>
              <a:rPr lang="en-GB" sz="2000" noProof="0" dirty="0" err="1">
                <a:solidFill>
                  <a:srgbClr val="382B1B"/>
                </a:solidFill>
              </a:rPr>
              <a:t>wanneer</a:t>
            </a:r>
            <a:r>
              <a:rPr lang="en-GB" sz="2000" noProof="0" dirty="0">
                <a:solidFill>
                  <a:srgbClr val="382B1B"/>
                </a:solidFill>
              </a:rPr>
              <a:t> je ze </a:t>
            </a:r>
            <a:r>
              <a:rPr lang="en-GB" sz="2000" noProof="0" dirty="0" err="1">
                <a:solidFill>
                  <a:srgbClr val="382B1B"/>
                </a:solidFill>
              </a:rPr>
              <a:t>allebei</a:t>
            </a:r>
            <a:r>
              <a:rPr lang="en-GB" sz="2000" noProof="0" dirty="0">
                <a:solidFill>
                  <a:srgbClr val="382B1B"/>
                </a:solidFill>
              </a:rPr>
              <a:t> </a:t>
            </a:r>
            <a:r>
              <a:rPr lang="en-GB" sz="2000" noProof="0" dirty="0" err="1">
                <a:solidFill>
                  <a:srgbClr val="382B1B"/>
                </a:solidFill>
              </a:rPr>
              <a:t>moet</a:t>
            </a:r>
            <a:r>
              <a:rPr lang="en-GB" sz="2000" noProof="0" dirty="0">
                <a:solidFill>
                  <a:srgbClr val="382B1B"/>
                </a:solidFill>
              </a:rPr>
              <a:t> </a:t>
            </a:r>
            <a:r>
              <a:rPr lang="en-GB" sz="2000" noProof="0" dirty="0" err="1">
                <a:solidFill>
                  <a:srgbClr val="382B1B"/>
                </a:solidFill>
              </a:rPr>
              <a:t>gebruiken</a:t>
            </a:r>
            <a:r>
              <a:rPr lang="en-GB" sz="2000" noProof="0" dirty="0">
                <a:solidFill>
                  <a:srgbClr val="382B1B"/>
                </a:solidFill>
              </a:rPr>
              <a:t>.</a:t>
            </a:r>
          </a:p>
          <a:p>
            <a:pPr marL="457200" indent="-457200">
              <a:buAutoNum type="arabicPeriod"/>
            </a:pPr>
            <a:r>
              <a:rPr lang="en-GB" sz="2000" noProof="0" dirty="0" err="1">
                <a:solidFill>
                  <a:srgbClr val="382B1B"/>
                </a:solidFill>
              </a:rPr>
              <a:t>Ontdek</a:t>
            </a:r>
            <a:r>
              <a:rPr lang="en-GB" sz="2000" noProof="0" dirty="0">
                <a:solidFill>
                  <a:srgbClr val="382B1B"/>
                </a:solidFill>
              </a:rPr>
              <a:t> </a:t>
            </a:r>
            <a:r>
              <a:rPr lang="en-GB" sz="2000" noProof="0" dirty="0" err="1">
                <a:solidFill>
                  <a:srgbClr val="382B1B"/>
                </a:solidFill>
              </a:rPr>
              <a:t>waar</a:t>
            </a:r>
            <a:r>
              <a:rPr lang="en-GB" sz="2000" noProof="0" dirty="0">
                <a:solidFill>
                  <a:srgbClr val="382B1B"/>
                </a:solidFill>
              </a:rPr>
              <a:t> je </a:t>
            </a:r>
            <a:r>
              <a:rPr lang="en-GB" sz="2000" noProof="0" dirty="0" err="1">
                <a:solidFill>
                  <a:srgbClr val="382B1B"/>
                </a:solidFill>
              </a:rPr>
              <a:t>medewerkers</a:t>
            </a:r>
            <a:r>
              <a:rPr lang="en-GB" sz="2000" noProof="0" dirty="0">
                <a:solidFill>
                  <a:srgbClr val="382B1B"/>
                </a:solidFill>
              </a:rPr>
              <a:t> </a:t>
            </a:r>
            <a:r>
              <a:rPr lang="en-GB" sz="2000" noProof="0" dirty="0" err="1">
                <a:solidFill>
                  <a:srgbClr val="382B1B"/>
                </a:solidFill>
              </a:rPr>
              <a:t>kunt</a:t>
            </a:r>
            <a:r>
              <a:rPr lang="en-GB" sz="2000" noProof="0" dirty="0">
                <a:solidFill>
                  <a:srgbClr val="382B1B"/>
                </a:solidFill>
              </a:rPr>
              <a:t> </a:t>
            </a:r>
            <a:r>
              <a:rPr lang="en-GB" sz="2000" noProof="0" dirty="0" err="1">
                <a:solidFill>
                  <a:srgbClr val="382B1B"/>
                </a:solidFill>
              </a:rPr>
              <a:t>vinden</a:t>
            </a:r>
            <a:r>
              <a:rPr lang="en-GB" sz="2000" noProof="0" dirty="0">
                <a:solidFill>
                  <a:srgbClr val="382B1B"/>
                </a:solidFill>
              </a:rPr>
              <a:t>, </a:t>
            </a:r>
            <a:r>
              <a:rPr lang="en-GB" sz="2000" noProof="0" dirty="0" err="1">
                <a:solidFill>
                  <a:srgbClr val="382B1B"/>
                </a:solidFill>
              </a:rPr>
              <a:t>waaronder</a:t>
            </a:r>
            <a:r>
              <a:rPr lang="en-GB" sz="2000" noProof="0" dirty="0">
                <a:solidFill>
                  <a:srgbClr val="382B1B"/>
                </a:solidFill>
              </a:rPr>
              <a:t> </a:t>
            </a:r>
            <a:r>
              <a:rPr lang="en-GB" sz="2000" noProof="0" dirty="0" err="1">
                <a:solidFill>
                  <a:srgbClr val="382B1B"/>
                </a:solidFill>
              </a:rPr>
              <a:t>lokale</a:t>
            </a:r>
            <a:r>
              <a:rPr lang="en-GB" sz="2000" noProof="0" dirty="0">
                <a:solidFill>
                  <a:srgbClr val="382B1B"/>
                </a:solidFill>
              </a:rPr>
              <a:t> </a:t>
            </a:r>
            <a:r>
              <a:rPr lang="en-GB" sz="2000" noProof="0" dirty="0" err="1">
                <a:solidFill>
                  <a:srgbClr val="382B1B"/>
                </a:solidFill>
              </a:rPr>
              <a:t>evenementen</a:t>
            </a:r>
            <a:r>
              <a:rPr lang="en-GB" sz="2000" noProof="0" dirty="0">
                <a:solidFill>
                  <a:srgbClr val="382B1B"/>
                </a:solidFill>
              </a:rPr>
              <a:t>, online platforms </a:t>
            </a:r>
            <a:r>
              <a:rPr lang="en-GB" sz="2000" noProof="0" dirty="0" err="1">
                <a:solidFill>
                  <a:srgbClr val="382B1B"/>
                </a:solidFill>
              </a:rPr>
              <a:t>en</a:t>
            </a:r>
            <a:r>
              <a:rPr lang="en-GB" sz="2000" noProof="0" dirty="0">
                <a:solidFill>
                  <a:srgbClr val="382B1B"/>
                </a:solidFill>
              </a:rPr>
              <a:t> </a:t>
            </a:r>
            <a:r>
              <a:rPr lang="en-GB" sz="2000" noProof="0" dirty="0" err="1">
                <a:solidFill>
                  <a:srgbClr val="382B1B"/>
                </a:solidFill>
              </a:rPr>
              <a:t>Europese</a:t>
            </a:r>
            <a:r>
              <a:rPr lang="en-GB" sz="2000" noProof="0" dirty="0">
                <a:solidFill>
                  <a:srgbClr val="382B1B"/>
                </a:solidFill>
              </a:rPr>
              <a:t> </a:t>
            </a:r>
            <a:r>
              <a:rPr lang="en-GB" sz="2000" noProof="0" dirty="0" err="1">
                <a:solidFill>
                  <a:srgbClr val="382B1B"/>
                </a:solidFill>
              </a:rPr>
              <a:t>netwerken</a:t>
            </a:r>
            <a:r>
              <a:rPr lang="en-GB" sz="2000" noProof="0" dirty="0">
                <a:solidFill>
                  <a:srgbClr val="382B1B"/>
                </a:solidFill>
              </a:rPr>
              <a:t>.</a:t>
            </a:r>
          </a:p>
        </p:txBody>
      </p:sp>
      <p:sp>
        <p:nvSpPr>
          <p:cNvPr id="5" name="TextBox 4">
            <a:extLst>
              <a:ext uri="{FF2B5EF4-FFF2-40B4-BE49-F238E27FC236}">
                <a16:creationId xmlns:a16="http://schemas.microsoft.com/office/drawing/2014/main" id="{0FEFA252-3FAF-1C8E-B6D4-33DF8AC72F16}"/>
              </a:ext>
            </a:extLst>
          </p:cNvPr>
          <p:cNvSpPr txBox="1"/>
          <p:nvPr/>
        </p:nvSpPr>
        <p:spPr>
          <a:xfrm>
            <a:off x="133912" y="192503"/>
            <a:ext cx="12192000" cy="1015663"/>
          </a:xfrm>
          <a:prstGeom prst="rect">
            <a:avLst/>
          </a:prstGeom>
          <a:noFill/>
        </p:spPr>
        <p:txBody>
          <a:bodyPr wrap="square">
            <a:spAutoFit/>
          </a:bodyPr>
          <a:lstStyle/>
          <a:p>
            <a:pPr>
              <a:buNone/>
            </a:pPr>
            <a:r>
              <a:rPr lang="en-GB" sz="2800" b="1" dirty="0"/>
              <a:t>Leerdoelen - Stap 7 De kracht van samenwerkingen + netwerken </a:t>
            </a:r>
          </a:p>
          <a:p>
            <a:pPr>
              <a:buNone/>
            </a:pPr>
            <a:r>
              <a:rPr lang="en-GB" sz="3200" dirty="0"/>
              <a:t>Aan het einde van stap 7 ben je in staat om:</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a:lstStyle/>
          <a:p>
            <a:r>
              <a:rPr lang="en-IE" dirty="0"/>
              <a:t>SOORTEN MEDEWERKERS - ONWILLIGE GEBRUIKERS</a:t>
            </a:r>
            <a:endParaRPr lang="en-IE" b="0" i="0" dirty="0">
              <a:effectLst/>
            </a:endParaRP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en-BA" dirty="0"/>
              <a:t> </a:t>
            </a:r>
          </a:p>
        </p:txBody>
      </p:sp>
      <p:sp>
        <p:nvSpPr>
          <p:cNvPr id="12" name="Text Placeholder 2">
            <a:extLst>
              <a:ext uri="{FF2B5EF4-FFF2-40B4-BE49-F238E27FC236}">
                <a16:creationId xmlns:a16="http://schemas.microsoft.com/office/drawing/2014/main" id="{81B2A1E9-05AE-78E2-1098-28F7A0C10786}"/>
              </a:ext>
            </a:extLst>
          </p:cNvPr>
          <p:cNvSpPr txBox="1">
            <a:spLocks/>
          </p:cNvSpPr>
          <p:nvPr/>
        </p:nvSpPr>
        <p:spPr>
          <a:xfrm>
            <a:off x="733691" y="3782602"/>
            <a:ext cx="2192048" cy="697353"/>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a:solidFill>
                  <a:srgbClr val="94C7B0"/>
                </a:solidFill>
              </a:rPr>
              <a:t>De dinosaurus</a:t>
            </a:r>
            <a:endParaRPr lang="en-IE" b="1" dirty="0">
              <a:solidFill>
                <a:srgbClr val="94C7B0"/>
              </a:solidFill>
            </a:endParaRPr>
          </a:p>
        </p:txBody>
      </p:sp>
      <p:sp>
        <p:nvSpPr>
          <p:cNvPr id="13" name="Text Placeholder 2">
            <a:extLst>
              <a:ext uri="{FF2B5EF4-FFF2-40B4-BE49-F238E27FC236}">
                <a16:creationId xmlns:a16="http://schemas.microsoft.com/office/drawing/2014/main" id="{2D78422C-6731-3190-94E4-614076520918}"/>
              </a:ext>
            </a:extLst>
          </p:cNvPr>
          <p:cNvSpPr txBox="1">
            <a:spLocks/>
          </p:cNvSpPr>
          <p:nvPr/>
        </p:nvSpPr>
        <p:spPr>
          <a:xfrm>
            <a:off x="733691" y="2146989"/>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De siloïst</a:t>
            </a:r>
            <a:endParaRPr lang="en-IE" b="1" i="0" dirty="0">
              <a:solidFill>
                <a:srgbClr val="94C7B0"/>
              </a:solidFill>
              <a:effectLst/>
            </a:endParaRPr>
          </a:p>
        </p:txBody>
      </p:sp>
      <p:sp>
        <p:nvSpPr>
          <p:cNvPr id="14" name="Text Placeholder 2">
            <a:extLst>
              <a:ext uri="{FF2B5EF4-FFF2-40B4-BE49-F238E27FC236}">
                <a16:creationId xmlns:a16="http://schemas.microsoft.com/office/drawing/2014/main" id="{4FEE5392-D52B-3310-6ECA-6B414FE824C6}"/>
              </a:ext>
            </a:extLst>
          </p:cNvPr>
          <p:cNvSpPr txBox="1">
            <a:spLocks/>
          </p:cNvSpPr>
          <p:nvPr/>
        </p:nvSpPr>
        <p:spPr>
          <a:xfrm>
            <a:off x="733691" y="522160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De scepticus</a:t>
            </a:r>
            <a:endParaRPr lang="en-IE" b="1" i="0" dirty="0">
              <a:solidFill>
                <a:srgbClr val="94C7B0"/>
              </a:solidFill>
              <a:effectLst/>
            </a:endParaRPr>
          </a:p>
        </p:txBody>
      </p:sp>
      <p:sp>
        <p:nvSpPr>
          <p:cNvPr id="15" name="Text Placeholder 2">
            <a:extLst>
              <a:ext uri="{FF2B5EF4-FFF2-40B4-BE49-F238E27FC236}">
                <a16:creationId xmlns:a16="http://schemas.microsoft.com/office/drawing/2014/main" id="{0FEF6AD2-4200-B21A-DFC1-03E84C84F118}"/>
              </a:ext>
            </a:extLst>
          </p:cNvPr>
          <p:cNvSpPr txBox="1">
            <a:spLocks/>
          </p:cNvSpPr>
          <p:nvPr/>
        </p:nvSpPr>
        <p:spPr>
          <a:xfrm>
            <a:off x="4683793" y="1965317"/>
            <a:ext cx="690386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Werkt graag alleen, vaak onwillig om werk in uitvoering te delen, houdt ervan om informatie op te slaan.</a:t>
            </a:r>
            <a:endParaRPr lang="en-US" b="0" i="0" dirty="0">
              <a:solidFill>
                <a:srgbClr val="382B1B"/>
              </a:solidFill>
              <a:effectLst/>
            </a:endParaRPr>
          </a:p>
        </p:txBody>
      </p:sp>
      <p:sp>
        <p:nvSpPr>
          <p:cNvPr id="16" name="Text Placeholder 2">
            <a:extLst>
              <a:ext uri="{FF2B5EF4-FFF2-40B4-BE49-F238E27FC236}">
                <a16:creationId xmlns:a16="http://schemas.microsoft.com/office/drawing/2014/main" id="{DC9D1EE6-C054-4F00-DD56-DC805AFEABDF}"/>
              </a:ext>
            </a:extLst>
          </p:cNvPr>
          <p:cNvSpPr txBox="1">
            <a:spLocks/>
          </p:cNvSpPr>
          <p:nvPr/>
        </p:nvSpPr>
        <p:spPr>
          <a:xfrm>
            <a:off x="4683792" y="3655710"/>
            <a:ext cx="690386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Gewoontedier, probeert niet graag nieuwe dingen uit, heeft aanmoediging nodig om nieuwe hulpmiddelen te omarmen.</a:t>
            </a:r>
            <a:endParaRPr lang="en-US" b="0" i="0" dirty="0">
              <a:solidFill>
                <a:srgbClr val="382B1B"/>
              </a:solidFill>
              <a:effectLst/>
            </a:endParaRPr>
          </a:p>
        </p:txBody>
      </p:sp>
      <p:sp>
        <p:nvSpPr>
          <p:cNvPr id="17" name="Text Placeholder 2">
            <a:extLst>
              <a:ext uri="{FF2B5EF4-FFF2-40B4-BE49-F238E27FC236}">
                <a16:creationId xmlns:a16="http://schemas.microsoft.com/office/drawing/2014/main" id="{78EC115D-EABF-A223-5C87-C50BC006BEF2}"/>
              </a:ext>
            </a:extLst>
          </p:cNvPr>
          <p:cNvSpPr txBox="1">
            <a:spLocks/>
          </p:cNvSpPr>
          <p:nvPr/>
        </p:nvSpPr>
        <p:spPr>
          <a:xfrm>
            <a:off x="4711309" y="5141151"/>
            <a:ext cx="668715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Kunnen zeer uitgesproken tegenstanders van </a:t>
            </a:r>
            <a:r>
              <a:rPr lang="en-IE" dirty="0" err="1">
                <a:solidFill>
                  <a:srgbClr val="382B1B"/>
                </a:solidFill>
              </a:rPr>
              <a:t>samenwerking zijn, </a:t>
            </a:r>
            <a:r>
              <a:rPr lang="en-IE" dirty="0">
                <a:solidFill>
                  <a:srgbClr val="382B1B"/>
                </a:solidFill>
              </a:rPr>
              <a:t>richten zich </a:t>
            </a:r>
            <a:r>
              <a:rPr lang="en-IE" dirty="0" err="1">
                <a:solidFill>
                  <a:srgbClr val="382B1B"/>
                </a:solidFill>
              </a:rPr>
              <a:t>vaak </a:t>
            </a:r>
            <a:r>
              <a:rPr lang="en-IE" dirty="0">
                <a:solidFill>
                  <a:srgbClr val="382B1B"/>
                </a:solidFill>
              </a:rPr>
              <a:t>op de WIIFM-mentaliteit (what's in it for me?).</a:t>
            </a:r>
          </a:p>
        </p:txBody>
      </p:sp>
      <p:pic>
        <p:nvPicPr>
          <p:cNvPr id="18" name="Picture 2">
            <a:extLst>
              <a:ext uri="{FF2B5EF4-FFF2-40B4-BE49-F238E27FC236}">
                <a16:creationId xmlns:a16="http://schemas.microsoft.com/office/drawing/2014/main" id="{A3AF4780-1F4A-4816-729A-321E2046A4F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37753" y="1617082"/>
            <a:ext cx="1061564" cy="122838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3FEBB193-530F-5B47-AA68-950A7184D28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25739" y="3224936"/>
            <a:ext cx="1245720" cy="129425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id="{506BEFF1-E9D1-2A58-43B1-7EFC7AFEE82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844643" y="4801372"/>
            <a:ext cx="1407911" cy="133853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a:extLst>
              <a:ext uri="{FF2B5EF4-FFF2-40B4-BE49-F238E27FC236}">
                <a16:creationId xmlns:a16="http://schemas.microsoft.com/office/drawing/2014/main" id="{A60AA507-4ABD-FBA3-401C-C2ABD4F78E2C}"/>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6D028F0-452F-B41F-A040-221112BE4F1C}"/>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112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6 STAPPEN OM </a:t>
            </a:r>
            <a:r>
              <a:rPr lang="en-US" dirty="0"/>
              <a:t>SUCCESVOL</a:t>
            </a:r>
            <a:r>
              <a:rPr lang="en-IE" dirty="0"/>
              <a:t> SAMEN TE WERKEN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51412" y="1543050"/>
            <a:ext cx="3318346" cy="4416315"/>
          </a:xfrm>
          <a:solidFill>
            <a:srgbClr val="E6C8C7"/>
          </a:solidFill>
        </p:spPr>
        <p:txBody>
          <a:bodyPr/>
          <a:lstStyle/>
          <a:p>
            <a:pPr>
              <a:buClr>
                <a:srgbClr val="B6D1E1"/>
              </a:buClr>
            </a:pPr>
            <a:r>
              <a:rPr lang="en-GB" b="1" dirty="0">
                <a:solidFill>
                  <a:schemeClr val="bg1"/>
                </a:solidFill>
              </a:rPr>
              <a:t>1.  Kies de juiste medewerkers</a:t>
            </a:r>
          </a:p>
          <a:p>
            <a:pPr>
              <a:buClr>
                <a:srgbClr val="B6D1E1"/>
              </a:buClr>
            </a:pPr>
            <a:endParaRPr lang="en-GB" b="1" dirty="0"/>
          </a:p>
          <a:p>
            <a:pPr>
              <a:buClr>
                <a:srgbClr val="B6D1E1"/>
              </a:buClr>
            </a:pPr>
            <a:r>
              <a:rPr lang="en-GB" sz="2000" dirty="0"/>
              <a:t>Werk samen met mensen die andere sterke punten inbrengen-vaardigheden, ideeën of toegang die je nog niet hebt. </a:t>
            </a:r>
          </a:p>
          <a:p>
            <a:pPr>
              <a:buClr>
                <a:srgbClr val="B6D1E1"/>
              </a:buClr>
            </a:pPr>
            <a:endParaRPr lang="en-GB" sz="2000" dirty="0"/>
          </a:p>
          <a:p>
            <a:pPr>
              <a:buClr>
                <a:srgbClr val="B6D1E1"/>
              </a:buClr>
            </a:pPr>
            <a:r>
              <a:rPr lang="en-GB" sz="2000" dirty="0"/>
              <a:t>Op het gebied van voeding kan dat iemand zijn met ervaring met verpakkingen, contacten met evenementen of toegang tot de keuken.</a:t>
            </a:r>
            <a:endParaRPr lang="en-US" sz="2000" dirty="0"/>
          </a:p>
        </p:txBody>
      </p:sp>
      <p:sp>
        <p:nvSpPr>
          <p:cNvPr id="7" name="Text Placeholder 2">
            <a:extLst>
              <a:ext uri="{FF2B5EF4-FFF2-40B4-BE49-F238E27FC236}">
                <a16:creationId xmlns:a16="http://schemas.microsoft.com/office/drawing/2014/main" id="{222DB568-D826-6F30-AE00-58CE1B369C5D}"/>
              </a:ext>
            </a:extLst>
          </p:cNvPr>
          <p:cNvSpPr txBox="1">
            <a:spLocks/>
          </p:cNvSpPr>
          <p:nvPr/>
        </p:nvSpPr>
        <p:spPr>
          <a:xfrm>
            <a:off x="4574665" y="1543050"/>
            <a:ext cx="3318346" cy="4416315"/>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2. Wees duidelijk over rollen</a:t>
            </a:r>
          </a:p>
          <a:p>
            <a:pPr>
              <a:buClr>
                <a:srgbClr val="B6D1E1"/>
              </a:buClr>
            </a:pPr>
            <a:endParaRPr lang="en-GB" dirty="0"/>
          </a:p>
          <a:p>
            <a:pPr>
              <a:buClr>
                <a:srgbClr val="B6D1E1"/>
              </a:buClr>
            </a:pPr>
            <a:r>
              <a:rPr lang="en-GB" dirty="0"/>
              <a:t>Spreek voordat je begint af wie wat doet, wie er kookt, wie de verkoop doet, wie berichten plaatst op sociale media. </a:t>
            </a:r>
          </a:p>
          <a:p>
            <a:pPr>
              <a:buClr>
                <a:srgbClr val="B6D1E1"/>
              </a:buClr>
            </a:pPr>
            <a:endParaRPr lang="en-GB" dirty="0"/>
          </a:p>
          <a:p>
            <a:pPr>
              <a:buClr>
                <a:srgbClr val="B6D1E1"/>
              </a:buClr>
            </a:pPr>
            <a:r>
              <a:rPr lang="en-GB" dirty="0"/>
              <a:t>Duidelijkheid voorkomt later verwarring, spanning of teleurstelling.</a:t>
            </a:r>
            <a:endParaRPr lang="en-US" dirty="0"/>
          </a:p>
        </p:txBody>
      </p:sp>
      <p:sp>
        <p:nvSpPr>
          <p:cNvPr id="8" name="Text Placeholder 2">
            <a:extLst>
              <a:ext uri="{FF2B5EF4-FFF2-40B4-BE49-F238E27FC236}">
                <a16:creationId xmlns:a16="http://schemas.microsoft.com/office/drawing/2014/main" id="{805803C3-9814-9B1C-F975-792FABA734BD}"/>
              </a:ext>
            </a:extLst>
          </p:cNvPr>
          <p:cNvSpPr txBox="1">
            <a:spLocks/>
          </p:cNvSpPr>
          <p:nvPr/>
        </p:nvSpPr>
        <p:spPr>
          <a:xfrm>
            <a:off x="8340255" y="1520961"/>
            <a:ext cx="3318345" cy="4416315"/>
          </a:xfrm>
          <a:prstGeom prst="rect">
            <a:avLst/>
          </a:prstGeom>
          <a:solidFill>
            <a:srgbClr val="94C7B0"/>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3.  Plan hoe je communiceert</a:t>
            </a:r>
          </a:p>
          <a:p>
            <a:pPr>
              <a:buClr>
                <a:srgbClr val="B6D1E1"/>
              </a:buClr>
            </a:pPr>
            <a:endParaRPr lang="en-GB" dirty="0"/>
          </a:p>
          <a:p>
            <a:pPr>
              <a:buClr>
                <a:srgbClr val="B6D1E1"/>
              </a:buClr>
            </a:pPr>
            <a:r>
              <a:rPr lang="en-GB" dirty="0"/>
              <a:t>Goede communicatie houdt de zaken in beweging en voorkomt veronderstellingen.</a:t>
            </a:r>
            <a:endParaRPr lang="en-US" dirty="0"/>
          </a:p>
          <a:p>
            <a:pPr>
              <a:buClr>
                <a:srgbClr val="B6D1E1"/>
              </a:buClr>
            </a:pPr>
            <a:endParaRPr lang="en-GB" dirty="0"/>
          </a:p>
          <a:p>
            <a:pPr>
              <a:buClr>
                <a:srgbClr val="B6D1E1"/>
              </a:buClr>
            </a:pPr>
            <a:r>
              <a:rPr lang="en-GB" dirty="0"/>
              <a:t>Bepaal hoe en wanneer jullie gaan praten-WhatsApp, spraaknotities, vergaderingen?</a:t>
            </a:r>
          </a:p>
          <a:p>
            <a:pPr>
              <a:buClr>
                <a:srgbClr val="B6D1E1"/>
              </a:buClr>
            </a:pPr>
            <a:endParaRPr lang="en-GB" dirty="0"/>
          </a:p>
        </p:txBody>
      </p:sp>
    </p:spTree>
    <p:extLst>
      <p:ext uri="{BB962C8B-B14F-4D97-AF65-F5344CB8AC3E}">
        <p14:creationId xmlns:p14="http://schemas.microsoft.com/office/powerpoint/2010/main" val="3953488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90331-D43B-E3C8-7E91-23E6F27374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1ABD3B-932D-8AE2-5387-5D1310807BD9}"/>
              </a:ext>
            </a:extLst>
          </p:cNvPr>
          <p:cNvSpPr>
            <a:spLocks noGrp="1"/>
          </p:cNvSpPr>
          <p:nvPr>
            <p:ph type="body" sz="quarter" idx="27"/>
          </p:nvPr>
        </p:nvSpPr>
        <p:spPr/>
        <p:txBody>
          <a:bodyPr/>
          <a:lstStyle/>
          <a:p>
            <a:r>
              <a:rPr lang="en-IE" dirty="0"/>
              <a:t>6 STAPPEN OM </a:t>
            </a:r>
            <a:r>
              <a:rPr lang="en-US" dirty="0"/>
              <a:t>SUCCESVOL</a:t>
            </a:r>
            <a:r>
              <a:rPr lang="en-IE" dirty="0"/>
              <a:t> SAMEN TE WERKEN</a:t>
            </a:r>
          </a:p>
        </p:txBody>
      </p:sp>
      <p:sp>
        <p:nvSpPr>
          <p:cNvPr id="3" name="Text Placeholder 2">
            <a:extLst>
              <a:ext uri="{FF2B5EF4-FFF2-40B4-BE49-F238E27FC236}">
                <a16:creationId xmlns:a16="http://schemas.microsoft.com/office/drawing/2014/main" id="{9CEFAB2C-BA68-8E17-0D4A-E698030A32B8}"/>
              </a:ext>
            </a:extLst>
          </p:cNvPr>
          <p:cNvSpPr>
            <a:spLocks noGrp="1"/>
          </p:cNvSpPr>
          <p:nvPr>
            <p:ph type="body" sz="quarter" idx="14"/>
          </p:nvPr>
        </p:nvSpPr>
        <p:spPr>
          <a:xfrm>
            <a:off x="751412" y="1543050"/>
            <a:ext cx="3318346" cy="4416315"/>
          </a:xfrm>
          <a:solidFill>
            <a:srgbClr val="E6C8C7"/>
          </a:solidFill>
        </p:spPr>
        <p:txBody>
          <a:bodyPr/>
          <a:lstStyle/>
          <a:p>
            <a:pPr>
              <a:buClr>
                <a:srgbClr val="B6D1E1"/>
              </a:buClr>
            </a:pPr>
            <a:r>
              <a:rPr lang="en-GB" b="1" dirty="0">
                <a:solidFill>
                  <a:schemeClr val="bg1"/>
                </a:solidFill>
              </a:rPr>
              <a:t>4.  Wees open en respectvol</a:t>
            </a:r>
          </a:p>
          <a:p>
            <a:pPr>
              <a:buClr>
                <a:srgbClr val="B6D1E1"/>
              </a:buClr>
            </a:pPr>
            <a:endParaRPr lang="en-GB" b="1" dirty="0"/>
          </a:p>
          <a:p>
            <a:pPr>
              <a:buClr>
                <a:srgbClr val="B6D1E1"/>
              </a:buClr>
            </a:pPr>
            <a:r>
              <a:rPr lang="en-GB" dirty="0"/>
              <a:t>Creëer een ruimte waar iedereen zich veilig voelt om ideeën te delen, zelfs als ze niet perfect zijn.</a:t>
            </a:r>
          </a:p>
          <a:p>
            <a:pPr>
              <a:buClr>
                <a:srgbClr val="B6D1E1"/>
              </a:buClr>
            </a:pPr>
            <a:endParaRPr lang="en-GB" dirty="0"/>
          </a:p>
          <a:p>
            <a:pPr>
              <a:buClr>
                <a:srgbClr val="B6D1E1"/>
              </a:buClr>
            </a:pPr>
            <a:r>
              <a:rPr lang="en-GB" dirty="0"/>
              <a:t>Goed luisteren schept vertrouwen en leidt tot betere oplossingen.</a:t>
            </a:r>
          </a:p>
        </p:txBody>
      </p:sp>
      <p:sp>
        <p:nvSpPr>
          <p:cNvPr id="7" name="Text Placeholder 2">
            <a:extLst>
              <a:ext uri="{FF2B5EF4-FFF2-40B4-BE49-F238E27FC236}">
                <a16:creationId xmlns:a16="http://schemas.microsoft.com/office/drawing/2014/main" id="{A108F30D-28FF-95B8-52B4-9CA1D1D806DE}"/>
              </a:ext>
            </a:extLst>
          </p:cNvPr>
          <p:cNvSpPr txBox="1">
            <a:spLocks/>
          </p:cNvSpPr>
          <p:nvPr/>
        </p:nvSpPr>
        <p:spPr>
          <a:xfrm>
            <a:off x="4574665" y="1543050"/>
            <a:ext cx="3318346" cy="4416315"/>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5.  Dingen opschrijven</a:t>
            </a:r>
          </a:p>
          <a:p>
            <a:pPr>
              <a:buClr>
                <a:srgbClr val="B6D1E1"/>
              </a:buClr>
            </a:pPr>
            <a:endParaRPr lang="en-GB" dirty="0"/>
          </a:p>
          <a:p>
            <a:pPr>
              <a:buClr>
                <a:srgbClr val="B6D1E1"/>
              </a:buClr>
            </a:pPr>
            <a:r>
              <a:rPr lang="en-GB" dirty="0"/>
              <a:t>Beslissingen bijhouden: prijzen, takenlijsten, kraamboekingen, bestellingen. </a:t>
            </a:r>
          </a:p>
          <a:p>
            <a:pPr>
              <a:buClr>
                <a:srgbClr val="B6D1E1"/>
              </a:buClr>
            </a:pPr>
            <a:endParaRPr lang="en-GB" dirty="0"/>
          </a:p>
          <a:p>
            <a:pPr>
              <a:buClr>
                <a:srgbClr val="B6D1E1"/>
              </a:buClr>
            </a:pPr>
            <a:r>
              <a:rPr lang="en-GB" dirty="0"/>
              <a:t>Een gedeeld notitieblok, whiteboardfoto of digitale notitie kan tijd besparen en misverstanden voorkomen.</a:t>
            </a:r>
          </a:p>
        </p:txBody>
      </p:sp>
      <p:sp>
        <p:nvSpPr>
          <p:cNvPr id="8" name="Text Placeholder 2">
            <a:extLst>
              <a:ext uri="{FF2B5EF4-FFF2-40B4-BE49-F238E27FC236}">
                <a16:creationId xmlns:a16="http://schemas.microsoft.com/office/drawing/2014/main" id="{F2D59C20-0B55-8BC8-BE62-F9C2C3335D1A}"/>
              </a:ext>
            </a:extLst>
          </p:cNvPr>
          <p:cNvSpPr txBox="1">
            <a:spLocks/>
          </p:cNvSpPr>
          <p:nvPr/>
        </p:nvSpPr>
        <p:spPr>
          <a:xfrm>
            <a:off x="8340255" y="1520961"/>
            <a:ext cx="3318345" cy="4416315"/>
          </a:xfrm>
          <a:prstGeom prst="rect">
            <a:avLst/>
          </a:prstGeom>
          <a:solidFill>
            <a:srgbClr val="94C7B0"/>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6. Regelmatig inchecken</a:t>
            </a:r>
          </a:p>
          <a:p>
            <a:pPr>
              <a:buClr>
                <a:srgbClr val="B6D1E1"/>
              </a:buClr>
            </a:pPr>
            <a:endParaRPr lang="en-GB" dirty="0"/>
          </a:p>
          <a:p>
            <a:pPr>
              <a:buClr>
                <a:srgbClr val="B6D1E1"/>
              </a:buClr>
            </a:pPr>
            <a:r>
              <a:rPr lang="en-GB" dirty="0"/>
              <a:t>Wacht niet tot er problemen ontstaan. </a:t>
            </a:r>
          </a:p>
          <a:p>
            <a:pPr>
              <a:buClr>
                <a:srgbClr val="B6D1E1"/>
              </a:buClr>
            </a:pPr>
            <a:endParaRPr lang="en-GB" dirty="0"/>
          </a:p>
          <a:p>
            <a:pPr>
              <a:buClr>
                <a:srgbClr val="B6D1E1"/>
              </a:buClr>
            </a:pPr>
            <a:r>
              <a:rPr lang="en-GB" dirty="0"/>
              <a:t>Spreek af om elkaar regelmatig te ontmoeten of berichten te sturen om de voortgang te bespreken, problemen in een vroeg stadium op te lossen en samen overwinningen te vieren.</a:t>
            </a:r>
          </a:p>
        </p:txBody>
      </p:sp>
    </p:spTree>
    <p:extLst>
      <p:ext uri="{BB962C8B-B14F-4D97-AF65-F5344CB8AC3E}">
        <p14:creationId xmlns:p14="http://schemas.microsoft.com/office/powerpoint/2010/main" val="27661677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9" y="2053086"/>
            <a:ext cx="5533260" cy="3312543"/>
          </a:xfrm>
        </p:spPr>
        <p:txBody>
          <a:bodyPr>
            <a:normAutofit/>
          </a:bodyPr>
          <a:lstStyle/>
          <a:p>
            <a:r>
              <a:rPr lang="en-US" dirty="0"/>
              <a:t>MENSEN VINDEN OM MEE SAMEN TE WERKEN </a:t>
            </a:r>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pic>
        <p:nvPicPr>
          <p:cNvPr id="6" name="Picture 5" descr="Icon&#10;&#10;Description automatically generated with medium confidence">
            <a:extLst>
              <a:ext uri="{FF2B5EF4-FFF2-40B4-BE49-F238E27FC236}">
                <a16:creationId xmlns:a16="http://schemas.microsoft.com/office/drawing/2014/main" id="{5C5C82BA-73E3-9553-ECEE-655D99C0F179}"/>
              </a:ext>
            </a:extLst>
          </p:cNvPr>
          <p:cNvPicPr>
            <a:picLocks noChangeAspect="1"/>
          </p:cNvPicPr>
          <p:nvPr/>
        </p:nvPicPr>
        <p:blipFill>
          <a:blip r:embed="rId2"/>
          <a:stretch>
            <a:fillRect/>
          </a:stretch>
        </p:blipFill>
        <p:spPr>
          <a:xfrm>
            <a:off x="620498" y="4006844"/>
            <a:ext cx="3883283" cy="1839182"/>
          </a:xfrm>
          <a:prstGeom prst="rect">
            <a:avLst/>
          </a:prstGeom>
        </p:spPr>
      </p:pic>
    </p:spTree>
    <p:extLst>
      <p:ext uri="{BB962C8B-B14F-4D97-AF65-F5344CB8AC3E}">
        <p14:creationId xmlns:p14="http://schemas.microsoft.com/office/powerpoint/2010/main" val="2920838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MENSEN VINDEN OM MEE SAMEN TE WERKEN </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441027" y="1441723"/>
            <a:ext cx="11390075" cy="2776859"/>
          </a:xfrm>
        </p:spPr>
        <p:txBody>
          <a:bodyPr/>
          <a:lstStyle/>
          <a:p>
            <a:r>
              <a:rPr lang="en-US" sz="2800" b="1" dirty="0"/>
              <a:t>VRIENDEN EERST</a:t>
            </a:r>
          </a:p>
          <a:p>
            <a:endParaRPr lang="en-US" dirty="0"/>
          </a:p>
          <a:p>
            <a:pPr>
              <a:buClr>
                <a:srgbClr val="B6D1E1"/>
              </a:buClr>
            </a:pPr>
            <a:r>
              <a:rPr lang="en-US" dirty="0"/>
              <a:t>Als je op zoek bent naar een samenwerkingspartner, kijk dan eerst bij je vrienden. Vriendschap kan een solide en gemeenschappelijke basis zijn voor een goede creatieve samenwerking. Hoewel sommige mensen er tegen zijn om zaken en vriendschappen te vermengen. </a:t>
            </a:r>
            <a:r>
              <a:rPr lang="en-GB" dirty="0"/>
              <a:t>Wees vanaf het begin duidelijk over rollen, compensatie en verwachtingen. Vriendschap en zaken kunnen samenwerken als er eerlijkheid en respect is.</a:t>
            </a:r>
          </a:p>
          <a:p>
            <a:pPr>
              <a:buClr>
                <a:srgbClr val="B6D1E1"/>
              </a:buClr>
            </a:pPr>
            <a:endParaRPr lang="en-US" dirty="0"/>
          </a:p>
          <a:p>
            <a:pPr>
              <a:buClr>
                <a:srgbClr val="B6D1E1"/>
              </a:buClr>
            </a:pPr>
            <a:r>
              <a:rPr lang="en-GB" b="1" dirty="0">
                <a:solidFill>
                  <a:srgbClr val="B6D1E1"/>
                </a:solidFill>
              </a:rPr>
              <a:t>Kijk om je heen: </a:t>
            </a:r>
            <a:r>
              <a:rPr lang="en-GB" dirty="0"/>
              <a:t>is er iemand met wie je in het verleden hebt gekookt, naast wie je hebt verkocht of die je hebt gesteund? Dat is een goede plek om te beginnen. </a:t>
            </a:r>
          </a:p>
          <a:p>
            <a:endParaRPr lang="en-US" dirty="0"/>
          </a:p>
          <a:p>
            <a:endParaRPr lang="en-US" dirty="0"/>
          </a:p>
          <a:p>
            <a:endParaRPr lang="en-US" dirty="0"/>
          </a:p>
        </p:txBody>
      </p:sp>
      <p:pic>
        <p:nvPicPr>
          <p:cNvPr id="4" name="Picture 3" descr="A group of puppets with different faces&#10;&#10;AI-generated content may be incorrect.">
            <a:extLst>
              <a:ext uri="{FF2B5EF4-FFF2-40B4-BE49-F238E27FC236}">
                <a16:creationId xmlns:a16="http://schemas.microsoft.com/office/drawing/2014/main" id="{8DEECAEB-8701-C0AA-AE17-C4F87157DEF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93665" y="4379310"/>
            <a:ext cx="3410540" cy="1916086"/>
          </a:xfrm>
          <a:prstGeom prst="rect">
            <a:avLst/>
          </a:prstGeom>
        </p:spPr>
      </p:pic>
      <p:sp>
        <p:nvSpPr>
          <p:cNvPr id="6" name="TextBox 5">
            <a:extLst>
              <a:ext uri="{FF2B5EF4-FFF2-40B4-BE49-F238E27FC236}">
                <a16:creationId xmlns:a16="http://schemas.microsoft.com/office/drawing/2014/main" id="{19E498AA-3C03-B092-8D68-0FB4CADAF3BF}"/>
              </a:ext>
            </a:extLst>
          </p:cNvPr>
          <p:cNvSpPr txBox="1"/>
          <p:nvPr/>
        </p:nvSpPr>
        <p:spPr>
          <a:xfrm>
            <a:off x="441027" y="4333669"/>
            <a:ext cx="6095064" cy="2123658"/>
          </a:xfrm>
          <a:prstGeom prst="rect">
            <a:avLst/>
          </a:prstGeom>
          <a:noFill/>
        </p:spPr>
        <p:txBody>
          <a:bodyPr wrap="square">
            <a:spAutoFit/>
          </a:bodyPr>
          <a:lstStyle/>
          <a:p>
            <a:r>
              <a:rPr lang="en-GB" sz="2200" dirty="0"/>
              <a:t>Wijlen </a:t>
            </a:r>
            <a:r>
              <a:rPr lang="en-IE" sz="2200" dirty="0"/>
              <a:t>Jim Henson, de bedenker van The Muppets legt uit </a:t>
            </a:r>
          </a:p>
          <a:p>
            <a:pPr algn="ctr"/>
            <a:r>
              <a:rPr lang="en-GB" sz="2200" i="1" dirty="0"/>
              <a:t>"Als je met je vrienden werkt, voelt het helemaal niet als werk. Het voelt als plezier. Ik werk graag met mensen die ik ken en vertrouw. Met hen komen de ideeën vanzelf."</a:t>
            </a:r>
            <a:endParaRPr lang="en-US" sz="2200" i="1" dirty="0"/>
          </a:p>
        </p:txBody>
      </p:sp>
    </p:spTree>
    <p:extLst>
      <p:ext uri="{BB962C8B-B14F-4D97-AF65-F5344CB8AC3E}">
        <p14:creationId xmlns:p14="http://schemas.microsoft.com/office/powerpoint/2010/main" val="4166587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MENSEN VINDEN OM MEE SAMEN TE WERKEN </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547615" y="1447683"/>
            <a:ext cx="6975150" cy="4672013"/>
          </a:xfrm>
        </p:spPr>
        <p:txBody>
          <a:bodyPr/>
          <a:lstStyle/>
          <a:p>
            <a:r>
              <a:rPr lang="en-US" sz="2800" b="1" dirty="0"/>
              <a:t>EENHEID VAN DOEL</a:t>
            </a:r>
          </a:p>
          <a:p>
            <a:endParaRPr lang="en-US" sz="2400" b="1" dirty="0"/>
          </a:p>
          <a:p>
            <a:pPr marL="342900" indent="-342900">
              <a:buClr>
                <a:srgbClr val="B6D1E1"/>
              </a:buClr>
              <a:buFont typeface="Arial" panose="020B0604020202020204" pitchFamily="34" charset="0"/>
              <a:buChar char="•"/>
            </a:pPr>
            <a:r>
              <a:rPr lang="en-US" dirty="0"/>
              <a:t>Onderschat nooit de kracht van gemeenschappelijke doelen. Ze kunnen bergen verzetten, zelfs als de medewerkers ver van elkaar af staan. </a:t>
            </a:r>
          </a:p>
          <a:p>
            <a:pPr>
              <a:buClr>
                <a:srgbClr val="B6D1E1"/>
              </a:buClr>
            </a:pPr>
            <a:endParaRPr lang="en-US" dirty="0"/>
          </a:p>
          <a:p>
            <a:pPr marL="342900" indent="-342900">
              <a:buClr>
                <a:srgbClr val="B6D1E1"/>
              </a:buClr>
              <a:buFont typeface="Arial" panose="020B0604020202020204" pitchFamily="34" charset="0"/>
              <a:buChar char="•"/>
            </a:pPr>
            <a:r>
              <a:rPr lang="en-GB" dirty="0"/>
              <a:t>Samenwerking werkt het beste als iedereen hetzelfde wil, of het nu gaat om meer voedsel verkopen, meedoen aan een markt of een groepsmerk lanceren.</a:t>
            </a:r>
          </a:p>
          <a:p>
            <a:pPr>
              <a:buClr>
                <a:srgbClr val="B6D1E1"/>
              </a:buClr>
            </a:pPr>
            <a:endParaRPr lang="en-GB" dirty="0"/>
          </a:p>
          <a:p>
            <a:pPr marL="342900" indent="-342900">
              <a:buClr>
                <a:srgbClr val="B6D1E1"/>
              </a:buClr>
              <a:buFont typeface="Arial" panose="020B0604020202020204" pitchFamily="34" charset="0"/>
              <a:buChar char="•"/>
            </a:pPr>
            <a:r>
              <a:rPr lang="en-GB" dirty="0"/>
              <a:t>Zelfs als jullie persoonlijkheden of vaardigheden verschillen, zorgt een gemeenschappelijk doel voor focus en helpt het om problemen sneller op te lossen.</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en-GB" dirty="0"/>
              <a:t>Goede medewerkers praten open met elkaar, nemen gezamenlijke beslissingen en respecteren elkaars bijdrage.</a:t>
            </a:r>
            <a:endParaRPr lang="en-US" dirty="0"/>
          </a:p>
          <a:p>
            <a:endParaRPr lang="en-US" b="1" dirty="0"/>
          </a:p>
          <a:p>
            <a:endParaRPr lang="en-US" b="1" dirty="0"/>
          </a:p>
          <a:p>
            <a:endParaRPr lang="en-US" dirty="0"/>
          </a:p>
          <a:p>
            <a:endParaRPr lang="en-US" dirty="0"/>
          </a:p>
          <a:p>
            <a:endParaRPr lang="en-US" dirty="0"/>
          </a:p>
          <a:p>
            <a:endParaRPr lang="en-US" dirty="0"/>
          </a:p>
        </p:txBody>
      </p:sp>
      <p:pic>
        <p:nvPicPr>
          <p:cNvPr id="4" name="Picture 3" descr="A group of people eating around a table with a map of the world&#10;&#10;AI-generated content may be incorrect.">
            <a:extLst>
              <a:ext uri="{FF2B5EF4-FFF2-40B4-BE49-F238E27FC236}">
                <a16:creationId xmlns:a16="http://schemas.microsoft.com/office/drawing/2014/main" id="{EFDEE012-125E-E5AE-ED22-3CC64550558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974586" y="2370381"/>
            <a:ext cx="4026095" cy="2684063"/>
          </a:xfrm>
          <a:prstGeom prst="rect">
            <a:avLst/>
          </a:prstGeom>
        </p:spPr>
      </p:pic>
    </p:spTree>
    <p:extLst>
      <p:ext uri="{BB962C8B-B14F-4D97-AF65-F5344CB8AC3E}">
        <p14:creationId xmlns:p14="http://schemas.microsoft.com/office/powerpoint/2010/main" val="20994623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MENSEN VINDEN OM MEE SAMEN TE WERKEN </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6520755" cy="4672013"/>
          </a:xfrm>
        </p:spPr>
        <p:txBody>
          <a:bodyPr/>
          <a:lstStyle/>
          <a:p>
            <a:r>
              <a:rPr lang="en-US" sz="2800" b="1" dirty="0"/>
              <a:t>YIN &amp; YANG</a:t>
            </a:r>
            <a:endParaRPr lang="en-US" sz="2400" b="1" dirty="0"/>
          </a:p>
          <a:p>
            <a:pPr marL="342900" indent="-342900">
              <a:buClr>
                <a:srgbClr val="B6D1E1"/>
              </a:buClr>
              <a:buFont typeface="Arial" panose="020B0604020202020204" pitchFamily="34" charset="0"/>
              <a:buChar char="•"/>
            </a:pPr>
            <a:endParaRPr lang="en-US" dirty="0"/>
          </a:p>
          <a:p>
            <a:pPr marL="342900" indent="-342900" fontAlgn="base">
              <a:buClr>
                <a:srgbClr val="B6D1E1"/>
              </a:buClr>
              <a:buFont typeface="Arial" panose="020B0604020202020204" pitchFamily="34" charset="0"/>
              <a:buChar char="•"/>
            </a:pPr>
            <a:r>
              <a:rPr lang="en-GB" dirty="0">
                <a:solidFill>
                  <a:srgbClr val="382B1B"/>
                </a:solidFill>
              </a:rPr>
              <a:t>Niet alle medewerkers zijn hetzelfde - en dat is maar goed ook. De een is misschien goed in koken, de ander in sociale media. Of de een geeft de voorkeur aan face-to-face, terwijl de ander het beste gedijt achter de schermen. </a:t>
            </a:r>
          </a:p>
          <a:p>
            <a:pPr fontAlgn="base">
              <a:buClr>
                <a:srgbClr val="B6D1E1"/>
              </a:buClr>
            </a:pPr>
            <a:endParaRPr lang="en-GB" dirty="0">
              <a:solidFill>
                <a:srgbClr val="382B1B"/>
              </a:solidFill>
            </a:endParaRPr>
          </a:p>
          <a:p>
            <a:pPr marL="342900" indent="-342900" fontAlgn="base">
              <a:buClr>
                <a:srgbClr val="B6D1E1"/>
              </a:buClr>
              <a:buFont typeface="Arial" panose="020B0604020202020204" pitchFamily="34" charset="0"/>
              <a:buChar char="•"/>
            </a:pPr>
            <a:r>
              <a:rPr lang="en-GB" dirty="0">
                <a:solidFill>
                  <a:srgbClr val="382B1B"/>
                </a:solidFill>
              </a:rPr>
              <a:t>Gebruik jullie verschillen als sterke punten in plaats van met elkaar in conflict te komen. Wat aanvoelt als "tegengesteld" kan in balans raken, met de juiste communicatie en vertrouwen.</a:t>
            </a:r>
          </a:p>
          <a:p>
            <a:pPr fontAlgn="base">
              <a:buClr>
                <a:srgbClr val="B6D1E1"/>
              </a:buClr>
            </a:pPr>
            <a:endParaRPr lang="en-US" dirty="0">
              <a:solidFill>
                <a:srgbClr val="382B1B"/>
              </a:solidFill>
            </a:endParaRPr>
          </a:p>
          <a:p>
            <a:pPr marL="342900" indent="-342900" fontAlgn="base">
              <a:buClr>
                <a:srgbClr val="B6D1E1"/>
              </a:buClr>
              <a:buFont typeface="Arial" panose="020B0604020202020204" pitchFamily="34" charset="0"/>
              <a:buChar char="•"/>
            </a:pPr>
            <a:r>
              <a:rPr lang="en-IE" dirty="0">
                <a:solidFill>
                  <a:srgbClr val="382B1B"/>
                </a:solidFill>
              </a:rPr>
              <a:t>Goede medewerkers weten hoe ze hun verschillen moeten vieren. </a:t>
            </a:r>
            <a:endParaRPr lang="en-US" dirty="0">
              <a:solidFill>
                <a:srgbClr val="382B1B"/>
              </a:solidFill>
              <a:latin typeface="Arial" panose="020B0604020202020204" pitchFamily="34" charset="0"/>
            </a:endParaRPr>
          </a:p>
          <a:p>
            <a:endParaRPr lang="en-US" dirty="0"/>
          </a:p>
          <a:p>
            <a:endParaRPr lang="en-US" dirty="0"/>
          </a:p>
        </p:txBody>
      </p:sp>
      <p:pic>
        <p:nvPicPr>
          <p:cNvPr id="3" name="Picture 2" descr="A yin yang symbol on a stone surface&#10;&#10;AI-generated content may be incorrect.">
            <a:extLst>
              <a:ext uri="{FF2B5EF4-FFF2-40B4-BE49-F238E27FC236}">
                <a16:creationId xmlns:a16="http://schemas.microsoft.com/office/drawing/2014/main" id="{37090C72-7626-7F2B-540F-788A1274DD2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69595" y="2553737"/>
            <a:ext cx="3978443" cy="2650638"/>
          </a:xfrm>
          <a:prstGeom prst="rect">
            <a:avLst/>
          </a:prstGeom>
        </p:spPr>
      </p:pic>
    </p:spTree>
    <p:extLst>
      <p:ext uri="{BB962C8B-B14F-4D97-AF65-F5344CB8AC3E}">
        <p14:creationId xmlns:p14="http://schemas.microsoft.com/office/powerpoint/2010/main" val="3480808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1880558"/>
            <a:ext cx="5136125" cy="2438405"/>
          </a:xfrm>
        </p:spPr>
        <p:txBody>
          <a:bodyPr>
            <a:normAutofit fontScale="77500" lnSpcReduction="20000"/>
          </a:bodyPr>
          <a:lstStyle/>
          <a:p>
            <a:pPr marL="0" indent="0">
              <a:buNone/>
            </a:pPr>
            <a:r>
              <a:rPr lang="en-IE" sz="4800" dirty="0">
                <a:solidFill>
                  <a:schemeClr val="bg1"/>
                </a:solidFill>
                <a:highlight>
                  <a:srgbClr val="E6C8C7"/>
                </a:highlight>
              </a:rPr>
              <a:t>TIPS EN HULPMIDDELEN VOOR SUCCESVOLLE SAMENWERKINGEN</a:t>
            </a:r>
            <a:endParaRPr lang="en-US" sz="4000" dirty="0">
              <a:solidFill>
                <a:schemeClr val="bg1"/>
              </a:solidFill>
              <a:highlight>
                <a:srgbClr val="E6C8C7"/>
              </a:highlight>
            </a:endParaRPr>
          </a:p>
        </p:txBody>
      </p:sp>
    </p:spTree>
    <p:extLst>
      <p:ext uri="{BB962C8B-B14F-4D97-AF65-F5344CB8AC3E}">
        <p14:creationId xmlns:p14="http://schemas.microsoft.com/office/powerpoint/2010/main" val="2661136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dirty="0"/>
              <a:t>TIPS VOOR SUCCESVOLLE SAMENWERKINGEN</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277236"/>
            <a:ext cx="7149962" cy="4672013"/>
          </a:xfrm>
        </p:spPr>
        <p:txBody>
          <a:bodyPr/>
          <a:lstStyle/>
          <a:p>
            <a:r>
              <a:rPr lang="en-GB" b="1" dirty="0"/>
              <a:t>Houd deze in gedachten terwijl je plant en samenwerkt met anderen:</a:t>
            </a:r>
          </a:p>
          <a:p>
            <a:endParaRPr lang="en-GB" dirty="0"/>
          </a:p>
          <a:p>
            <a:pPr marL="342900" indent="-342900">
              <a:buFont typeface="Arial" panose="020B0604020202020204" pitchFamily="34" charset="0"/>
              <a:buChar char="•"/>
            </a:pPr>
            <a:r>
              <a:rPr lang="en-GB" dirty="0"/>
              <a:t>Sta open voor ideeën die niet de jouwe zijn - misschien vind je wel een betere manier.</a:t>
            </a:r>
          </a:p>
          <a:p>
            <a:pPr marL="342900" indent="-342900">
              <a:buFont typeface="Arial" panose="020B0604020202020204" pitchFamily="34" charset="0"/>
              <a:buChar char="•"/>
            </a:pPr>
            <a:r>
              <a:rPr lang="en-GB" dirty="0"/>
              <a:t>Wees niet bang voor koerswijzigingen. Goede samenwerkingen passen zich aan.</a:t>
            </a:r>
          </a:p>
          <a:p>
            <a:pPr marL="342900" indent="-342900">
              <a:buFont typeface="Arial" panose="020B0604020202020204" pitchFamily="34" charset="0"/>
              <a:buChar char="•"/>
            </a:pPr>
            <a:r>
              <a:rPr lang="en-US" dirty="0"/>
              <a:t>Eerlijkheid is het belangrijkste ingrediënt van elke samenwerking; zorg ervoor dat elke speler vanaf het begin weet en duidelijk is over wat hij van de samenwerking verwacht. Het moet duidelijk zijn waarom de samenwerking plaatsvindt en wat elke partner hoopt te bereiken.</a:t>
            </a:r>
          </a:p>
          <a:p>
            <a:pPr marL="342900" indent="-342900">
              <a:buFont typeface="Arial" panose="020B0604020202020204" pitchFamily="34" charset="0"/>
              <a:buChar char="•"/>
            </a:pPr>
            <a:r>
              <a:rPr lang="en-GB" dirty="0"/>
              <a:t>Werk samen met mensen die geven om het proces, niet alleen om het resultaat.</a:t>
            </a:r>
          </a:p>
          <a:p>
            <a:pPr marL="342900" indent="-342900">
              <a:buFont typeface="Arial" panose="020B0604020202020204" pitchFamily="34" charset="0"/>
              <a:buChar char="•"/>
            </a:pPr>
            <a:r>
              <a:rPr lang="en-GB" dirty="0"/>
              <a:t>Documenteer belangrijke afspraken, vooral over geld, tijd en krediet.</a:t>
            </a:r>
          </a:p>
          <a:p>
            <a:pPr marL="342900" indent="-342900">
              <a:buFont typeface="Arial" panose="020B0604020202020204" pitchFamily="34" charset="0"/>
              <a:buChar char="•"/>
            </a:pPr>
            <a:r>
              <a:rPr lang="en-US" dirty="0"/>
              <a:t>Blijf openstaan voor ideeën die je niet had verwacht. </a:t>
            </a:r>
          </a:p>
          <a:p>
            <a:pPr marL="457200" indent="-457200">
              <a:buClr>
                <a:srgbClr val="B6D1E1"/>
              </a:buClr>
              <a:buFont typeface="Arial" panose="020B0604020202020204" pitchFamily="34" charset="0"/>
              <a:buChar char="•"/>
            </a:pPr>
            <a:endParaRPr lang="en-US" dirty="0"/>
          </a:p>
        </p:txBody>
      </p:sp>
      <p:pic>
        <p:nvPicPr>
          <p:cNvPr id="7" name="Picture 6" descr="A few women in white coats preparing food&#10;&#10;AI-generated content may be incorrect.">
            <a:extLst>
              <a:ext uri="{FF2B5EF4-FFF2-40B4-BE49-F238E27FC236}">
                <a16:creationId xmlns:a16="http://schemas.microsoft.com/office/drawing/2014/main" id="{6835930C-B26B-511F-6130-6FAA908E8258}"/>
              </a:ext>
            </a:extLst>
          </p:cNvPr>
          <p:cNvPicPr>
            <a:picLocks noChangeAspect="1"/>
          </p:cNvPicPr>
          <p:nvPr/>
        </p:nvPicPr>
        <p:blipFill>
          <a:blip r:embed="rId2"/>
          <a:stretch>
            <a:fillRect/>
          </a:stretch>
        </p:blipFill>
        <p:spPr>
          <a:xfrm>
            <a:off x="7965583" y="2574086"/>
            <a:ext cx="3769188" cy="2513068"/>
          </a:xfrm>
          <a:prstGeom prst="rect">
            <a:avLst/>
          </a:prstGeom>
        </p:spPr>
      </p:pic>
    </p:spTree>
    <p:extLst>
      <p:ext uri="{BB962C8B-B14F-4D97-AF65-F5344CB8AC3E}">
        <p14:creationId xmlns:p14="http://schemas.microsoft.com/office/powerpoint/2010/main" val="3908432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dirty="0"/>
              <a:t>VOORZICHTIG UITDAGEN</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80959" y="1304791"/>
            <a:ext cx="11110215" cy="4857750"/>
          </a:xfrm>
        </p:spPr>
        <p:txBody>
          <a:bodyPr numCol="2"/>
          <a:lstStyle/>
          <a:p>
            <a:pPr>
              <a:buClr>
                <a:srgbClr val="B6D1E1"/>
              </a:buClr>
            </a:pPr>
            <a:r>
              <a:rPr lang="en-GB" b="1" dirty="0"/>
              <a:t>Samenwerking moet je stretchen, niet stressen.</a:t>
            </a:r>
          </a:p>
          <a:p>
            <a:pPr>
              <a:buClr>
                <a:srgbClr val="B6D1E1"/>
              </a:buClr>
            </a:pPr>
            <a:br>
              <a:rPr lang="en-GB" dirty="0"/>
            </a:br>
            <a:r>
              <a:rPr lang="en-GB" dirty="0"/>
              <a:t>Spanning kan een teken van groei zijn, als er voorzichtig mee wordt omgegaan. Goed samenwerken betekent niet altijd instemmen. Het betekent er genoeg om geven om vragen te stellen. Als je samenwerkt, is dat omdat je wilt dat het project slaagt en niet alleen overleeft. Dat betekent soms dat je elkaar uitdaagt op een respectvolle, op groei gerichte manier.</a:t>
            </a:r>
          </a:p>
          <a:p>
            <a:pPr>
              <a:buClr>
                <a:srgbClr val="B6D1E1"/>
              </a:buClr>
            </a:pPr>
            <a:endParaRPr lang="en-GB" dirty="0"/>
          </a:p>
          <a:p>
            <a:pPr>
              <a:buClr>
                <a:srgbClr val="B6D1E1"/>
              </a:buClr>
            </a:pPr>
            <a:r>
              <a:rPr lang="en-GB" b="1" dirty="0">
                <a:solidFill>
                  <a:srgbClr val="94C7B0"/>
                </a:solidFill>
              </a:rPr>
              <a:t>Stel de lastige vragen:</a:t>
            </a:r>
          </a:p>
          <a:p>
            <a:pPr marL="342900" indent="-342900">
              <a:buClr>
                <a:srgbClr val="B6D1E1"/>
              </a:buClr>
              <a:buFont typeface="Arial" panose="020B0604020202020204" pitchFamily="34" charset="0"/>
              <a:buChar char="•"/>
            </a:pPr>
            <a:r>
              <a:rPr lang="en-GB" dirty="0"/>
              <a:t>Is dit echt de beste tijd voor dat evenement?</a:t>
            </a:r>
          </a:p>
          <a:p>
            <a:pPr marL="342900" indent="-342900">
              <a:buClr>
                <a:srgbClr val="B6D1E1"/>
              </a:buClr>
              <a:buFont typeface="Arial" panose="020B0604020202020204" pitchFamily="34" charset="0"/>
              <a:buChar char="•"/>
            </a:pPr>
            <a:r>
              <a:rPr lang="en-GB" dirty="0"/>
              <a:t>Bereiken we de kwaliteit die we beloofd hebben?</a:t>
            </a:r>
          </a:p>
          <a:p>
            <a:pPr marL="342900" indent="-342900">
              <a:buClr>
                <a:srgbClr val="B6D1E1"/>
              </a:buClr>
              <a:buFont typeface="Arial" panose="020B0604020202020204" pitchFamily="34" charset="0"/>
              <a:buChar char="•"/>
            </a:pPr>
            <a:r>
              <a:rPr lang="en-GB" dirty="0"/>
              <a:t>Is dit doel nog steeds realistisch of spelen we op veilig?</a:t>
            </a:r>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r>
              <a:rPr lang="en-GB" b="1" dirty="0">
                <a:solidFill>
                  <a:srgbClr val="94C7B0"/>
                </a:solidFill>
              </a:rPr>
              <a:t>Streef naar vooruitgang, niet naar perfectie of controle:</a:t>
            </a:r>
          </a:p>
          <a:p>
            <a:pPr marL="342900" indent="-342900">
              <a:buClr>
                <a:srgbClr val="B6D1E1"/>
              </a:buClr>
              <a:buFont typeface="Arial" panose="020B0604020202020204" pitchFamily="34" charset="0"/>
              <a:buChar char="•"/>
            </a:pPr>
            <a:r>
              <a:rPr lang="en-GB" dirty="0"/>
              <a:t> Houd elkaar in beweging in plaats van te blijven hangen in oude gewoonten.</a:t>
            </a:r>
          </a:p>
          <a:p>
            <a:pPr marL="342900" indent="-342900">
              <a:buClr>
                <a:srgbClr val="B6D1E1"/>
              </a:buClr>
              <a:buFont typeface="Arial" panose="020B0604020202020204" pitchFamily="34" charset="0"/>
              <a:buChar char="•"/>
            </a:pPr>
            <a:r>
              <a:rPr lang="en-GB" dirty="0"/>
              <a:t>Zeg het als iets niet werkt, vroeg en vriendelijk.</a:t>
            </a:r>
          </a:p>
          <a:p>
            <a:pPr marL="342900" indent="-342900">
              <a:buClr>
                <a:srgbClr val="B6D1E1"/>
              </a:buClr>
              <a:buFont typeface="Arial" panose="020B0604020202020204" pitchFamily="34" charset="0"/>
              <a:buChar char="•"/>
            </a:pPr>
            <a:r>
              <a:rPr lang="en-GB" dirty="0"/>
              <a:t>Richt je op oplossingen, niet op schuld.</a:t>
            </a:r>
          </a:p>
          <a:p>
            <a:pPr>
              <a:buClr>
                <a:srgbClr val="B6D1E1"/>
              </a:buClr>
            </a:pPr>
            <a:endParaRPr lang="en-GB" dirty="0"/>
          </a:p>
          <a:p>
            <a:pPr>
              <a:buClr>
                <a:srgbClr val="B6D1E1"/>
              </a:buClr>
            </a:pPr>
            <a:r>
              <a:rPr lang="en-GB" b="1" dirty="0">
                <a:solidFill>
                  <a:srgbClr val="94C7B0"/>
                </a:solidFill>
              </a:rPr>
              <a:t>Houd elkaar verantwoordelijk:</a:t>
            </a:r>
          </a:p>
          <a:p>
            <a:pPr marL="342900" indent="-342900">
              <a:buClr>
                <a:srgbClr val="B6D1E1"/>
              </a:buClr>
              <a:buFont typeface="Arial" panose="020B0604020202020204" pitchFamily="34" charset="0"/>
              <a:buChar char="•"/>
            </a:pPr>
            <a:r>
              <a:rPr lang="en-GB" dirty="0"/>
              <a:t>Vraag om updates zonder te oordelen.</a:t>
            </a:r>
          </a:p>
          <a:p>
            <a:pPr marL="342900" indent="-342900">
              <a:buClr>
                <a:srgbClr val="B6D1E1"/>
              </a:buClr>
              <a:buFont typeface="Arial" panose="020B0604020202020204" pitchFamily="34" charset="0"/>
              <a:buChar char="•"/>
            </a:pPr>
            <a:r>
              <a:rPr lang="en-GB" dirty="0"/>
              <a:t>Blijf gefocust op acties, niet alleen op ideeën.</a:t>
            </a:r>
          </a:p>
          <a:p>
            <a:pPr marL="342900" indent="-342900">
              <a:buClr>
                <a:srgbClr val="B6D1E1"/>
              </a:buClr>
              <a:buFont typeface="Arial" panose="020B0604020202020204" pitchFamily="34" charset="0"/>
              <a:buChar char="•"/>
            </a:pPr>
            <a:r>
              <a:rPr lang="en-GB" dirty="0"/>
              <a:t>Moedig groot denken aan - wees niet bang om te zeggen: "We kunnen nog verder gaan.</a:t>
            </a:r>
          </a:p>
        </p:txBody>
      </p:sp>
    </p:spTree>
    <p:extLst>
      <p:ext uri="{BB962C8B-B14F-4D97-AF65-F5344CB8AC3E}">
        <p14:creationId xmlns:p14="http://schemas.microsoft.com/office/powerpoint/2010/main" val="557417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358554"/>
            <a:ext cx="5947007" cy="2253043"/>
          </a:xfrm>
        </p:spPr>
        <p:txBody>
          <a:bodyPr/>
          <a:lstStyle/>
          <a:p>
            <a:r>
              <a:rPr lang="en-US" dirty="0"/>
              <a:t>Wat is samenwerking en waarom is het belangrijk? </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
        <p:nvSpPr>
          <p:cNvPr id="11" name="TextBox 10">
            <a:extLst>
              <a:ext uri="{FF2B5EF4-FFF2-40B4-BE49-F238E27FC236}">
                <a16:creationId xmlns:a16="http://schemas.microsoft.com/office/drawing/2014/main" id="{95F90A32-A0FC-37BC-21BC-1CA66506E47B}"/>
              </a:ext>
            </a:extLst>
          </p:cNvPr>
          <p:cNvSpPr txBox="1"/>
          <p:nvPr/>
        </p:nvSpPr>
        <p:spPr>
          <a:xfrm>
            <a:off x="5342262" y="3901406"/>
            <a:ext cx="5749071" cy="1200329"/>
          </a:xfrm>
          <a:prstGeom prst="rect">
            <a:avLst/>
          </a:prstGeom>
          <a:noFill/>
        </p:spPr>
        <p:txBody>
          <a:bodyPr wrap="square">
            <a:spAutoFit/>
          </a:bodyPr>
          <a:lstStyle/>
          <a:p>
            <a:r>
              <a:rPr lang="en-GB" sz="2400" b="0" i="0" dirty="0">
                <a:solidFill>
                  <a:schemeClr val="bg1"/>
                </a:solidFill>
                <a:effectLst/>
                <a:latin typeface="Calibri" panose="020F0502020204030204" pitchFamily="34" charset="0"/>
                <a:cs typeface="Calibri" panose="020F0502020204030204" pitchFamily="34" charset="0"/>
              </a:rPr>
              <a:t>Samenwerking is tegenwoordig een populair modewoord</a:t>
            </a:r>
            <a:r>
              <a:rPr lang="en-GB" sz="2400" dirty="0">
                <a:solidFill>
                  <a:schemeClr val="bg1"/>
                </a:solidFill>
                <a:latin typeface="Calibri" panose="020F0502020204030204" pitchFamily="34" charset="0"/>
                <a:cs typeface="Calibri" panose="020F0502020204030204" pitchFamily="34" charset="0"/>
              </a:rPr>
              <a:t>, maar het is echt een krachtige zakelijke aanpak die </a:t>
            </a:r>
            <a:r>
              <a:rPr lang="en-GB" sz="2400" b="0" i="0" dirty="0">
                <a:solidFill>
                  <a:schemeClr val="bg1"/>
                </a:solidFill>
                <a:effectLst/>
                <a:latin typeface="Calibri" panose="020F0502020204030204" pitchFamily="34" charset="0"/>
                <a:cs typeface="Calibri" panose="020F0502020204030204" pitchFamily="34" charset="0"/>
              </a:rPr>
              <a:t>je op weg kan helpen.</a:t>
            </a:r>
            <a:endParaRPr lang="en-IE"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dirty="0"/>
              <a:t>PLAN VOOR WRIJVING</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473904"/>
            <a:ext cx="7254769" cy="4672013"/>
          </a:xfrm>
        </p:spPr>
        <p:txBody>
          <a:bodyPr/>
          <a:lstStyle/>
          <a:p>
            <a:pPr>
              <a:buClr>
                <a:srgbClr val="B6D1E1"/>
              </a:buClr>
            </a:pPr>
            <a:r>
              <a:rPr lang="en-US" dirty="0"/>
              <a:t>Twee mensen zullen het vaak oneens zijn over de beste oplossing voor een probleem. Maar meningsverschillen bieden kansen op inzicht en kunnen leiden tot een nieuwe kijk op het probleem.</a:t>
            </a:r>
          </a:p>
          <a:p>
            <a:pPr>
              <a:buClr>
                <a:srgbClr val="B6D1E1"/>
              </a:buClr>
            </a:pPr>
            <a:endParaRPr lang="en-US" dirty="0"/>
          </a:p>
          <a:p>
            <a:pPr>
              <a:buClr>
                <a:srgbClr val="B6D1E1"/>
              </a:buClr>
            </a:pPr>
            <a:r>
              <a:rPr lang="en-US" b="1" dirty="0"/>
              <a:t>Een paar dingen om te overwegen.</a:t>
            </a:r>
          </a:p>
          <a:p>
            <a:pPr>
              <a:buClr>
                <a:srgbClr val="B6D1E1"/>
              </a:buClr>
            </a:pPr>
            <a:endParaRPr lang="en-US" dirty="0"/>
          </a:p>
          <a:p>
            <a:pPr>
              <a:buClr>
                <a:srgbClr val="B6D1E1"/>
              </a:buClr>
            </a:pPr>
            <a:r>
              <a:rPr lang="en-US" b="1" dirty="0">
                <a:solidFill>
                  <a:srgbClr val="94C7B0"/>
                </a:solidFill>
              </a:rPr>
              <a:t>Kies je gevechten: </a:t>
            </a:r>
            <a:r>
              <a:rPr lang="en-US" dirty="0"/>
              <a:t>Beslis welke gevechten je wilt uitvechten. Weeg de kosten en baten van elk debat en of het de wrijving waard is. Wees niet bang om een geweldig idee met passie te verdedigen, maar vermijd onnodige argumenten.</a:t>
            </a:r>
          </a:p>
          <a:p>
            <a:pPr>
              <a:buClr>
                <a:srgbClr val="B6D1E1"/>
              </a:buClr>
            </a:pPr>
            <a:endParaRPr lang="en-US" dirty="0"/>
          </a:p>
          <a:p>
            <a:pPr>
              <a:buClr>
                <a:srgbClr val="B6D1E1"/>
              </a:buClr>
            </a:pPr>
            <a:r>
              <a:rPr lang="en-US" b="1" dirty="0">
                <a:solidFill>
                  <a:srgbClr val="94C7B0"/>
                </a:solidFill>
              </a:rPr>
              <a:t>Luister naar passie</a:t>
            </a:r>
            <a:r>
              <a:rPr lang="en-US" b="1" dirty="0"/>
              <a:t>: </a:t>
            </a:r>
            <a:r>
              <a:rPr lang="en-US" dirty="0"/>
              <a:t>Wees je bewust van de passie van de ander als er onenigheid is. Als ze hun ideeën verdedigen, kan dat voor jou een gelegenheid zijn om beter te luisteren.</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sp>
        <p:nvSpPr>
          <p:cNvPr id="10" name="Rectangle 9">
            <a:extLst>
              <a:ext uri="{FF2B5EF4-FFF2-40B4-BE49-F238E27FC236}">
                <a16:creationId xmlns:a16="http://schemas.microsoft.com/office/drawing/2014/main" id="{EB00E2FE-C812-1CFF-ACBF-7E6764066269}"/>
              </a:ext>
            </a:extLst>
          </p:cNvPr>
          <p:cNvSpPr/>
          <p:nvPr/>
        </p:nvSpPr>
        <p:spPr>
          <a:xfrm>
            <a:off x="734683" y="5899696"/>
            <a:ext cx="8314723" cy="246221"/>
          </a:xfrm>
          <a:prstGeom prst="rect">
            <a:avLst/>
          </a:prstGeom>
        </p:spPr>
        <p:txBody>
          <a:bodyPr wrap="square">
            <a:spAutoFit/>
          </a:bodyPr>
          <a:lstStyle/>
          <a:p>
            <a:pPr fontAlgn="base"/>
            <a:r>
              <a:rPr lang="en-IE" sz="1000" b="1" dirty="0">
                <a:solidFill>
                  <a:srgbClr val="382B1B"/>
                </a:solidFill>
                <a:latin typeface="Calibri" panose="020F0502020204030204" pitchFamily="34" charset="0"/>
                <a:cs typeface="Calibri" panose="020F0502020204030204" pitchFamily="34" charset="0"/>
              </a:rPr>
              <a:t>Aangepast </a:t>
            </a:r>
            <a:r>
              <a:rPr lang="en-US" sz="1000" b="1" dirty="0">
                <a:solidFill>
                  <a:srgbClr val="382B1B"/>
                </a:solidFill>
                <a:latin typeface="Calibri" panose="020F0502020204030204" pitchFamily="34" charset="0"/>
                <a:cs typeface="Calibri" panose="020F0502020204030204" pitchFamily="34" charset="0"/>
              </a:rPr>
              <a:t>van: </a:t>
            </a:r>
            <a:r>
              <a:rPr lang="en-IE" sz="1000" b="1" u="sng" dirty="0">
                <a:solidFill>
                  <a:srgbClr val="382B1B"/>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a:t>
            </a:r>
            <a:r>
              <a:rPr lang="en-US" sz="1000" b="1" dirty="0">
                <a:solidFill>
                  <a:srgbClr val="382B1B"/>
                </a:solidFill>
                <a:latin typeface="Calibri" panose="020F0502020204030204" pitchFamily="34" charset="0"/>
                <a:cs typeface="Calibri" panose="020F0502020204030204" pitchFamily="34" charset="0"/>
              </a:rPr>
              <a:t>//medium.com/@jasonkeath/partners-in-crime-de-kracht-van-het-vinden-van-je-creatieve-collaborator-7d8aaf7af07b</a:t>
            </a:r>
            <a:endParaRPr lang="en-US" sz="1000" b="1" i="0" dirty="0">
              <a:solidFill>
                <a:srgbClr val="382B1B"/>
              </a:solidFill>
              <a:effectLst/>
              <a:latin typeface="Calibri" panose="020F0502020204030204" pitchFamily="34" charset="0"/>
              <a:cs typeface="Calibri" panose="020F0502020204030204" pitchFamily="34" charset="0"/>
            </a:endParaRPr>
          </a:p>
        </p:txBody>
      </p:sp>
      <p:pic>
        <p:nvPicPr>
          <p:cNvPr id="5" name="Picture 4" descr="Hands pulling a rope with a piece of paper&#10;&#10;AI-generated content may be incorrect.">
            <a:extLst>
              <a:ext uri="{FF2B5EF4-FFF2-40B4-BE49-F238E27FC236}">
                <a16:creationId xmlns:a16="http://schemas.microsoft.com/office/drawing/2014/main" id="{4A53D734-7A6E-C7A4-8FD9-3AD61E1CEA7B}"/>
              </a:ext>
            </a:extLst>
          </p:cNvPr>
          <p:cNvPicPr>
            <a:picLocks noChangeAspect="1"/>
          </p:cNvPicPr>
          <p:nvPr/>
        </p:nvPicPr>
        <p:blipFill>
          <a:blip r:embed="rId3">
            <a:extLst>
              <a:ext uri="{837473B0-CC2E-450A-ABE3-18F120FF3D39}">
                <a1611:picAttrSrcUrl xmlns:a1611="http://schemas.microsoft.com/office/drawing/2016/11/main" r:id="rId4"/>
              </a:ext>
            </a:extLst>
          </a:blip>
          <a:srcRect r="9783"/>
          <a:stretch>
            <a:fillRect/>
          </a:stretch>
        </p:blipFill>
        <p:spPr>
          <a:xfrm>
            <a:off x="8469840" y="2723261"/>
            <a:ext cx="2983813" cy="1996225"/>
          </a:xfrm>
          <a:prstGeom prst="rect">
            <a:avLst/>
          </a:prstGeom>
        </p:spPr>
      </p:pic>
    </p:spTree>
    <p:extLst>
      <p:ext uri="{BB962C8B-B14F-4D97-AF65-F5344CB8AC3E}">
        <p14:creationId xmlns:p14="http://schemas.microsoft.com/office/powerpoint/2010/main" val="15457797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F7DA8-8039-969A-9040-CE063048A2C9}"/>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BCE639FE-9CEE-3AC1-55F5-528104C0BB79}"/>
              </a:ext>
            </a:extLst>
          </p:cNvPr>
          <p:cNvSpPr>
            <a:spLocks noGrp="1"/>
          </p:cNvSpPr>
          <p:nvPr>
            <p:ph type="body" sz="quarter" idx="27"/>
          </p:nvPr>
        </p:nvSpPr>
        <p:spPr/>
        <p:txBody>
          <a:bodyPr/>
          <a:lstStyle/>
          <a:p>
            <a:pPr fontAlgn="base"/>
            <a:r>
              <a:rPr lang="en-GB" sz="3200" i="0" dirty="0">
                <a:effectLst/>
              </a:rPr>
              <a:t>Inspiratie uit de praktijk: Hoe samenwerking kansen creëert</a:t>
            </a:r>
            <a:endParaRPr lang="en-US" sz="3200" i="0" dirty="0">
              <a:effectLst/>
            </a:endParaRPr>
          </a:p>
        </p:txBody>
      </p:sp>
      <p:sp>
        <p:nvSpPr>
          <p:cNvPr id="8" name="Text Placeholder 7">
            <a:extLst>
              <a:ext uri="{FF2B5EF4-FFF2-40B4-BE49-F238E27FC236}">
                <a16:creationId xmlns:a16="http://schemas.microsoft.com/office/drawing/2014/main" id="{4AB1C231-D85B-0525-0F88-1F4EFBBF0278}"/>
              </a:ext>
            </a:extLst>
          </p:cNvPr>
          <p:cNvSpPr>
            <a:spLocks noGrp="1"/>
          </p:cNvSpPr>
          <p:nvPr>
            <p:ph type="body" sz="quarter" idx="14"/>
          </p:nvPr>
        </p:nvSpPr>
        <p:spPr>
          <a:xfrm>
            <a:off x="590241" y="1710475"/>
            <a:ext cx="6126091" cy="4672013"/>
          </a:xfrm>
        </p:spPr>
        <p:txBody>
          <a:bodyPr/>
          <a:lstStyle/>
          <a:p>
            <a:r>
              <a:rPr lang="en-GB" sz="2400" b="1" dirty="0"/>
              <a:t>Aishah Al </a:t>
            </a:r>
            <a:r>
              <a:rPr lang="en-GB" sz="2400" b="1" dirty="0" err="1"/>
              <a:t>Fadhalah</a:t>
            </a:r>
            <a:r>
              <a:rPr lang="en-GB" sz="2400" b="1" dirty="0"/>
              <a:t>: Een gemeenschap creëren door voedsel</a:t>
            </a:r>
          </a:p>
          <a:p>
            <a:endParaRPr lang="en-GB" sz="2400" b="1" dirty="0"/>
          </a:p>
          <a:p>
            <a:r>
              <a:rPr lang="en-GB" sz="2400" dirty="0"/>
              <a:t>Aishah is medeoprichtster van </a:t>
            </a:r>
            <a:r>
              <a:rPr lang="en-GB" sz="2400" i="1" dirty="0"/>
              <a:t>Mera Kitchen Collective</a:t>
            </a:r>
            <a:r>
              <a:rPr lang="en-GB" sz="2400" dirty="0"/>
              <a:t>, een coöperatie die in handen is van werknemers en vluchtelingen- en immigrantenvrouwen de mogelijkheid biedt om te koken en een gemeenschap op te bouwen. </a:t>
            </a:r>
          </a:p>
          <a:p>
            <a:br>
              <a:rPr lang="en-GB" sz="2400" dirty="0"/>
            </a:br>
            <a:r>
              <a:rPr lang="en-GB" sz="2400" dirty="0"/>
              <a:t>Ze deelt hoe eten mensen verbindt, carrières ontsluit en nieuwkomers van isolement naar leiderschap brengt.</a:t>
            </a:r>
          </a:p>
          <a:p>
            <a:endParaRPr lang="en-GB" sz="2400" dirty="0"/>
          </a:p>
          <a:p>
            <a:r>
              <a:rPr lang="en-GB" sz="2400" b="1" dirty="0">
                <a:solidFill>
                  <a:srgbClr val="94C7B0"/>
                </a:solidFill>
              </a:rPr>
              <a:t>Bekijk haar TEDx talk voor meer inspiratie! </a:t>
            </a:r>
            <a:r>
              <a:rPr lang="en-GB" sz="2400" b="1" dirty="0">
                <a:solidFill>
                  <a:srgbClr val="94C7B0"/>
                </a:solidFill>
                <a:sym typeface="Wingdings" panose="05000000000000000000" pitchFamily="2" charset="2"/>
              </a:rPr>
              <a:t></a:t>
            </a:r>
            <a:endParaRPr lang="en-GB" sz="2400" dirty="0"/>
          </a:p>
          <a:p>
            <a:pPr>
              <a:buClr>
                <a:srgbClr val="B6D1E1"/>
              </a:buClr>
            </a:pPr>
            <a:endParaRPr lang="en-US" dirty="0"/>
          </a:p>
          <a:p>
            <a:pPr marL="457200" indent="-457200">
              <a:buClr>
                <a:srgbClr val="B6D1E1"/>
              </a:buClr>
              <a:buFont typeface="+mj-lt"/>
              <a:buAutoNum type="arabicPeriod"/>
            </a:pPr>
            <a:endParaRPr lang="en-US" dirty="0"/>
          </a:p>
        </p:txBody>
      </p:sp>
      <p:pic>
        <p:nvPicPr>
          <p:cNvPr id="3" name="Online Media 2" title="Creating a Community Through Food | Aisha Al Fadhalah | TEDxJHU">
            <a:hlinkClick r:id="" action="ppaction://media"/>
            <a:extLst>
              <a:ext uri="{FF2B5EF4-FFF2-40B4-BE49-F238E27FC236}">
                <a16:creationId xmlns:a16="http://schemas.microsoft.com/office/drawing/2014/main" id="{315856F8-71E4-2258-5662-0462360AA55E}"/>
              </a:ext>
            </a:extLst>
          </p:cNvPr>
          <p:cNvPicPr>
            <a:picLocks noRot="1" noChangeAspect="1"/>
          </p:cNvPicPr>
          <p:nvPr>
            <a:videoFile r:link="rId1"/>
          </p:nvPr>
        </p:nvPicPr>
        <p:blipFill>
          <a:blip r:embed="rId3"/>
          <a:stretch>
            <a:fillRect/>
          </a:stretch>
        </p:blipFill>
        <p:spPr>
          <a:xfrm>
            <a:off x="7219682" y="2101306"/>
            <a:ext cx="4438918" cy="2507989"/>
          </a:xfrm>
          <a:prstGeom prst="rect">
            <a:avLst/>
          </a:prstGeom>
        </p:spPr>
      </p:pic>
      <p:sp>
        <p:nvSpPr>
          <p:cNvPr id="5" name="TextBox 4">
            <a:extLst>
              <a:ext uri="{FF2B5EF4-FFF2-40B4-BE49-F238E27FC236}">
                <a16:creationId xmlns:a16="http://schemas.microsoft.com/office/drawing/2014/main" id="{531E376D-3005-FDDC-7BF5-587C92B08731}"/>
              </a:ext>
            </a:extLst>
          </p:cNvPr>
          <p:cNvSpPr txBox="1"/>
          <p:nvPr/>
        </p:nvSpPr>
        <p:spPr>
          <a:xfrm>
            <a:off x="7638783" y="4783359"/>
            <a:ext cx="6094926" cy="369332"/>
          </a:xfrm>
          <a:prstGeom prst="rect">
            <a:avLst/>
          </a:prstGeom>
          <a:noFill/>
        </p:spPr>
        <p:txBody>
          <a:bodyPr wrap="square">
            <a:spAutoFit/>
          </a:bodyPr>
          <a:lstStyle/>
          <a:p>
            <a:r>
              <a:rPr lang="en-IE" dirty="0">
                <a:hlinkClick r:id="rId4"/>
              </a:rPr>
              <a:t>https://youtu.be/nx5wdXm7QT8 </a:t>
            </a:r>
          </a:p>
        </p:txBody>
      </p:sp>
    </p:spTree>
    <p:extLst>
      <p:ext uri="{BB962C8B-B14F-4D97-AF65-F5344CB8AC3E}">
        <p14:creationId xmlns:p14="http://schemas.microsoft.com/office/powerpoint/2010/main" val="122992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i="0" dirty="0">
                <a:effectLst/>
              </a:rPr>
              <a:t>WAAR </a:t>
            </a:r>
            <a:r>
              <a:rPr lang="en-IE" dirty="0"/>
              <a:t>VIND IK MEDEWERKERS? </a:t>
            </a:r>
            <a:endParaRPr lang="en-US"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00088" y="1414261"/>
            <a:ext cx="11020063" cy="4672013"/>
          </a:xfrm>
        </p:spPr>
        <p:txBody>
          <a:bodyPr/>
          <a:lstStyle/>
          <a:p>
            <a:r>
              <a:rPr lang="en-GB" dirty="0"/>
              <a:t>Je hoeft niet te wachten tot medewerkers naar je toe komen- er zijn veel manieren om mensen te vinden die jouw energie, ideeën en doelen delen.</a:t>
            </a:r>
          </a:p>
          <a:p>
            <a:endParaRPr lang="en-GB" b="1" dirty="0"/>
          </a:p>
          <a:p>
            <a:r>
              <a:rPr lang="en-GB" b="1" dirty="0">
                <a:solidFill>
                  <a:srgbClr val="94C7B0"/>
                </a:solidFill>
              </a:rPr>
              <a:t>Sociale media (bijv. Facebook-groepen)</a:t>
            </a:r>
          </a:p>
          <a:p>
            <a:pPr marL="342900" indent="-342900">
              <a:buFont typeface="Arial" panose="020B0604020202020204" pitchFamily="34" charset="0"/>
              <a:buChar char="•"/>
            </a:pPr>
            <a:r>
              <a:rPr lang="en-GB" dirty="0"/>
              <a:t>Sluit je aan bij open groepen die zich richten op voedselbedrijven, lokale markten, vrouwelijke ondernemers of migrantengemeenschappen.</a:t>
            </a:r>
          </a:p>
          <a:p>
            <a:pPr marL="342900" indent="-342900">
              <a:buFont typeface="Arial" panose="020B0604020202020204" pitchFamily="34" charset="0"/>
              <a:buChar char="•"/>
            </a:pPr>
            <a:r>
              <a:rPr lang="en-GB" dirty="0"/>
              <a:t>Scroll niet alleen, maar stel jezelf voor, stel vragen en bied hulp aan.</a:t>
            </a:r>
          </a:p>
          <a:p>
            <a:pPr marL="342900" indent="-342900">
              <a:buFont typeface="Arial" panose="020B0604020202020204" pitchFamily="34" charset="0"/>
              <a:buChar char="•"/>
            </a:pPr>
            <a:r>
              <a:rPr lang="en-GB" dirty="0"/>
              <a:t>Je kunt ook je eigen privégroep aanmaken om in contact te blijven met collega's of medewerkers van een trainingsprogramma of project.</a:t>
            </a:r>
          </a:p>
          <a:p>
            <a:endParaRPr lang="en-GB" b="1" dirty="0"/>
          </a:p>
          <a:p>
            <a:r>
              <a:rPr lang="en-GB" b="1" dirty="0">
                <a:solidFill>
                  <a:srgbClr val="94C7B0"/>
                </a:solidFill>
              </a:rPr>
              <a:t>Forums voor ondernemers, expats en vrouwen</a:t>
            </a:r>
          </a:p>
          <a:p>
            <a:pPr marL="342900" indent="-342900">
              <a:buFont typeface="Arial" panose="020B0604020202020204" pitchFamily="34" charset="0"/>
              <a:buChar char="•"/>
            </a:pPr>
            <a:r>
              <a:rPr lang="en-GB" dirty="0"/>
              <a:t>Ga op zoek naar fora voor ondernemerschap, expatruimtes of vrouwennetwerken met migrantenstemmen.</a:t>
            </a:r>
          </a:p>
          <a:p>
            <a:pPr marL="342900" indent="-342900">
              <a:buFont typeface="Arial" panose="020B0604020202020204" pitchFamily="34" charset="0"/>
              <a:buChar char="•"/>
            </a:pPr>
            <a:r>
              <a:rPr lang="en-GB" dirty="0"/>
              <a:t>Deze zijn geweldig om advies te vragen, kansen te delen of mensen te vinden met vergelijkbare doelen.</a:t>
            </a:r>
          </a:p>
          <a:p>
            <a:pPr marL="342900" indent="-342900">
              <a:buFont typeface="Arial" panose="020B0604020202020204" pitchFamily="34" charset="0"/>
              <a:buChar char="•"/>
            </a:pPr>
            <a:r>
              <a:rPr lang="en-GB" b="1" dirty="0"/>
              <a:t>Expat.com </a:t>
            </a:r>
            <a:r>
              <a:rPr lang="en-GB" dirty="0"/>
              <a:t>biedt ruimte om te netwerken, ondersteuning te vragen en je bedrijf te promoten.</a:t>
            </a:r>
          </a:p>
          <a:p>
            <a:pPr>
              <a:buClr>
                <a:srgbClr val="B6D1E1"/>
              </a:buClr>
            </a:pPr>
            <a:endParaRPr lang="en-US" dirty="0"/>
          </a:p>
        </p:txBody>
      </p:sp>
    </p:spTree>
    <p:extLst>
      <p:ext uri="{BB962C8B-B14F-4D97-AF65-F5344CB8AC3E}">
        <p14:creationId xmlns:p14="http://schemas.microsoft.com/office/powerpoint/2010/main" val="800240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3C93-3C62-7BB9-809F-E3F470211B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7258271-906C-2B22-ABF8-C8197DBFCFFE}"/>
              </a:ext>
            </a:extLst>
          </p:cNvPr>
          <p:cNvSpPr>
            <a:spLocks noGrp="1"/>
          </p:cNvSpPr>
          <p:nvPr>
            <p:ph type="body" sz="quarter" idx="27"/>
          </p:nvPr>
        </p:nvSpPr>
        <p:spPr/>
        <p:txBody>
          <a:bodyPr/>
          <a:lstStyle/>
          <a:p>
            <a:pPr fontAlgn="base"/>
            <a:r>
              <a:rPr lang="en-IE" i="0" dirty="0">
                <a:effectLst/>
              </a:rPr>
              <a:t>WAAR </a:t>
            </a:r>
            <a:r>
              <a:rPr lang="en-IE" dirty="0"/>
              <a:t>VIND IK MEDEWERKERS? </a:t>
            </a:r>
            <a:endParaRPr lang="en-US" i="0" dirty="0">
              <a:effectLst/>
            </a:endParaRPr>
          </a:p>
        </p:txBody>
      </p:sp>
      <p:sp>
        <p:nvSpPr>
          <p:cNvPr id="3" name="Text Placeholder 2">
            <a:extLst>
              <a:ext uri="{FF2B5EF4-FFF2-40B4-BE49-F238E27FC236}">
                <a16:creationId xmlns:a16="http://schemas.microsoft.com/office/drawing/2014/main" id="{EDD44CE1-C5ED-7804-65A5-D371202B2459}"/>
              </a:ext>
            </a:extLst>
          </p:cNvPr>
          <p:cNvSpPr>
            <a:spLocks noGrp="1"/>
          </p:cNvSpPr>
          <p:nvPr>
            <p:ph type="body" sz="quarter" idx="14"/>
          </p:nvPr>
        </p:nvSpPr>
        <p:spPr>
          <a:xfrm>
            <a:off x="326223" y="1433580"/>
            <a:ext cx="6918143" cy="4672013"/>
          </a:xfrm>
        </p:spPr>
        <p:txBody>
          <a:bodyPr/>
          <a:lstStyle/>
          <a:p>
            <a:r>
              <a:rPr lang="en-IE" sz="1800" b="1" dirty="0"/>
              <a:t>Thessaloniki, Griekenland - Gesprekken over voedsel, migratie en erbij horen</a:t>
            </a:r>
          </a:p>
          <a:p>
            <a:r>
              <a:rPr lang="en-GB" sz="1800" dirty="0">
                <a:hlinkClick r:id="rId3"/>
              </a:rPr>
              <a:t>Belonging Talks Serie over voedsel en migratie | integratie en erbij horen</a:t>
            </a:r>
            <a:endParaRPr lang="en-IE" sz="1800" b="1" dirty="0"/>
          </a:p>
          <a:p>
            <a:endParaRPr lang="en-IE" sz="1800" b="1" dirty="0"/>
          </a:p>
          <a:p>
            <a:r>
              <a:rPr lang="en-IE" sz="1800" b="1" dirty="0"/>
              <a:t>Wat het is:</a:t>
            </a:r>
            <a:r>
              <a:rPr lang="en-IE" sz="1800" dirty="0"/>
              <a:t> Academische &amp; gemeenschapsevenementen waarbij voedsel wordt gebruikt om migratie, cultuur en erbij horen te onderzoeken</a:t>
            </a:r>
          </a:p>
          <a:p>
            <a:endParaRPr lang="en-IE" sz="1800" b="1" dirty="0"/>
          </a:p>
          <a:p>
            <a:r>
              <a:rPr lang="en-IE" sz="1800" b="1" dirty="0"/>
              <a:t>Wanneer: </a:t>
            </a:r>
            <a:r>
              <a:rPr lang="en-IE" sz="1800" dirty="0"/>
              <a:t>Doorlopend; Bijvoorbeeld workshop over </a:t>
            </a:r>
            <a:r>
              <a:rPr lang="en-GB" sz="1800" dirty="0"/>
              <a:t>Culinaire Duurzaamheid als een praktijk van erbij horen en veerkracht voor Syrische vluchtelingen.</a:t>
            </a:r>
          </a:p>
          <a:p>
            <a:endParaRPr lang="en-IE" sz="1800" b="1" dirty="0"/>
          </a:p>
          <a:p>
            <a:r>
              <a:rPr lang="en-IE" sz="1800" b="1" dirty="0"/>
              <a:t>Waarom het helpt:</a:t>
            </a:r>
            <a:r>
              <a:rPr lang="en-IE" sz="1800" dirty="0"/>
              <a:t> Een mix van verhalen vertellen, onderzoek en praktische samenwerking, die deuren opent om te netwerken, samen te koken, samen te presenteren.</a:t>
            </a:r>
          </a:p>
          <a:p>
            <a:endParaRPr lang="en-IE" sz="1800" dirty="0"/>
          </a:p>
          <a:p>
            <a:r>
              <a:rPr lang="en-IE" sz="1800" b="1" dirty="0">
                <a:highlight>
                  <a:srgbClr val="B6D1E1"/>
                </a:highlight>
              </a:rPr>
              <a:t>Kijk in je eigen gemeenschap voor soortgelijke evenementen</a:t>
            </a:r>
          </a:p>
          <a:p>
            <a:endParaRPr lang="en-IE" dirty="0"/>
          </a:p>
          <a:p>
            <a:endParaRPr lang="en-IE" dirty="0"/>
          </a:p>
        </p:txBody>
      </p:sp>
      <p:pic>
        <p:nvPicPr>
          <p:cNvPr id="4" name="Online Media 3" title="Culinary Sustainability as a Belonging and Resilience Practice for Syrian Refugees">
            <a:hlinkClick r:id="" action="ppaction://media"/>
            <a:extLst>
              <a:ext uri="{FF2B5EF4-FFF2-40B4-BE49-F238E27FC236}">
                <a16:creationId xmlns:a16="http://schemas.microsoft.com/office/drawing/2014/main" id="{E4BD5B1D-9BE2-3828-C1C2-3F26281C5E84}"/>
              </a:ext>
            </a:extLst>
          </p:cNvPr>
          <p:cNvPicPr>
            <a:picLocks noRot="1" noChangeAspect="1"/>
          </p:cNvPicPr>
          <p:nvPr>
            <a:videoFile r:link="rId1"/>
          </p:nvPr>
        </p:nvPicPr>
        <p:blipFill>
          <a:blip r:embed="rId4"/>
          <a:stretch>
            <a:fillRect/>
          </a:stretch>
        </p:blipFill>
        <p:spPr>
          <a:xfrm>
            <a:off x="7354846" y="2363273"/>
            <a:ext cx="4510931" cy="2548676"/>
          </a:xfrm>
          <a:prstGeom prst="rect">
            <a:avLst/>
          </a:prstGeom>
        </p:spPr>
      </p:pic>
      <p:sp>
        <p:nvSpPr>
          <p:cNvPr id="6" name="TextBox 5">
            <a:extLst>
              <a:ext uri="{FF2B5EF4-FFF2-40B4-BE49-F238E27FC236}">
                <a16:creationId xmlns:a16="http://schemas.microsoft.com/office/drawing/2014/main" id="{EF60704E-D723-E3D8-EB97-00C8C6E930E1}"/>
              </a:ext>
            </a:extLst>
          </p:cNvPr>
          <p:cNvSpPr txBox="1"/>
          <p:nvPr/>
        </p:nvSpPr>
        <p:spPr>
          <a:xfrm>
            <a:off x="8070224" y="5015179"/>
            <a:ext cx="6094926" cy="369332"/>
          </a:xfrm>
          <a:prstGeom prst="rect">
            <a:avLst/>
          </a:prstGeom>
          <a:noFill/>
        </p:spPr>
        <p:txBody>
          <a:bodyPr wrap="square">
            <a:spAutoFit/>
          </a:bodyPr>
          <a:lstStyle/>
          <a:p>
            <a:r>
              <a:rPr lang="en-IE" dirty="0"/>
              <a:t>https://youtu.be/FNI4QbCb45s</a:t>
            </a:r>
          </a:p>
        </p:txBody>
      </p:sp>
      <p:sp>
        <p:nvSpPr>
          <p:cNvPr id="9" name="TextBox 8">
            <a:extLst>
              <a:ext uri="{FF2B5EF4-FFF2-40B4-BE49-F238E27FC236}">
                <a16:creationId xmlns:a16="http://schemas.microsoft.com/office/drawing/2014/main" id="{4CF0219D-284F-F697-7EA8-37D31C812C5B}"/>
              </a:ext>
            </a:extLst>
          </p:cNvPr>
          <p:cNvSpPr txBox="1"/>
          <p:nvPr/>
        </p:nvSpPr>
        <p:spPr>
          <a:xfrm>
            <a:off x="7476186" y="1762957"/>
            <a:ext cx="7083380" cy="369332"/>
          </a:xfrm>
          <a:prstGeom prst="rect">
            <a:avLst/>
          </a:prstGeom>
          <a:noFill/>
        </p:spPr>
        <p:txBody>
          <a:bodyPr wrap="square">
            <a:spAutoFit/>
          </a:bodyPr>
          <a:lstStyle/>
          <a:p>
            <a:r>
              <a:rPr lang="en-GB" sz="1800" b="1" dirty="0">
                <a:solidFill>
                  <a:srgbClr val="94C7B0"/>
                </a:solidFill>
              </a:rPr>
              <a:t>Bekijk hun video voor meer inspiratie! </a:t>
            </a:r>
            <a:r>
              <a:rPr lang="en-GB" sz="1800" b="1" dirty="0">
                <a:solidFill>
                  <a:srgbClr val="94C7B0"/>
                </a:solidFill>
                <a:sym typeface="Wingdings" panose="05000000000000000000" pitchFamily="2" charset="2"/>
              </a:rPr>
              <a:t></a:t>
            </a:r>
            <a:endParaRPr lang="en-GB" sz="1800" dirty="0"/>
          </a:p>
        </p:txBody>
      </p:sp>
    </p:spTree>
    <p:extLst>
      <p:ext uri="{BB962C8B-B14F-4D97-AF65-F5344CB8AC3E}">
        <p14:creationId xmlns:p14="http://schemas.microsoft.com/office/powerpoint/2010/main" val="315782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3C93-3C62-7BB9-809F-E3F470211B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7258271-906C-2B22-ABF8-C8197DBFCFFE}"/>
              </a:ext>
            </a:extLst>
          </p:cNvPr>
          <p:cNvSpPr>
            <a:spLocks noGrp="1"/>
          </p:cNvSpPr>
          <p:nvPr>
            <p:ph type="body" sz="quarter" idx="27"/>
          </p:nvPr>
        </p:nvSpPr>
        <p:spPr/>
        <p:txBody>
          <a:bodyPr/>
          <a:lstStyle/>
          <a:p>
            <a:pPr fontAlgn="base"/>
            <a:r>
              <a:rPr lang="en-IE" i="0" dirty="0">
                <a:effectLst/>
              </a:rPr>
              <a:t>WAAR </a:t>
            </a:r>
            <a:r>
              <a:rPr lang="en-IE" dirty="0"/>
              <a:t>VIND IK MEDEWERKERS? </a:t>
            </a:r>
            <a:endParaRPr lang="en-US" i="0" dirty="0">
              <a:effectLst/>
            </a:endParaRPr>
          </a:p>
        </p:txBody>
      </p:sp>
      <p:sp>
        <p:nvSpPr>
          <p:cNvPr id="3" name="Text Placeholder 2">
            <a:extLst>
              <a:ext uri="{FF2B5EF4-FFF2-40B4-BE49-F238E27FC236}">
                <a16:creationId xmlns:a16="http://schemas.microsoft.com/office/drawing/2014/main" id="{EDD44CE1-C5ED-7804-65A5-D371202B2459}"/>
              </a:ext>
            </a:extLst>
          </p:cNvPr>
          <p:cNvSpPr>
            <a:spLocks noGrp="1"/>
          </p:cNvSpPr>
          <p:nvPr>
            <p:ph type="body" sz="quarter" idx="14"/>
          </p:nvPr>
        </p:nvSpPr>
        <p:spPr>
          <a:xfrm>
            <a:off x="326223" y="1433580"/>
            <a:ext cx="6918143" cy="4672013"/>
          </a:xfrm>
        </p:spPr>
        <p:txBody>
          <a:bodyPr/>
          <a:lstStyle/>
          <a:p>
            <a:r>
              <a:rPr lang="en-GB" dirty="0" err="1"/>
              <a:t>Mazí </a:t>
            </a:r>
            <a:r>
              <a:rPr lang="en-GB" dirty="0"/>
              <a:t>Mas is een rondreizend restaurant in Londen (dat ook in Duitsland opduikt) dat een spannende, authentieke wereldwijde thuiskeuken aan het publiek brengt en zo werkgelegenheid creëert voor aankomende vrouwelijke ondernemers uit migranten- en vluchtelingengemeenschappen.</a:t>
            </a:r>
          </a:p>
          <a:p>
            <a:r>
              <a:rPr lang="en-GB" dirty="0"/>
              <a:t> </a:t>
            </a:r>
          </a:p>
          <a:p>
            <a:r>
              <a:rPr lang="en-GB" dirty="0" err="1"/>
              <a:t>Mazí </a:t>
            </a:r>
            <a:r>
              <a:rPr lang="en-GB" dirty="0"/>
              <a:t>mas' betekent 'bij ons' in het Grieks en creëert een ruimte waarin langdurig werkloze en sociaal gemarginaliseerde vrouwen hun eigen restaurant kunnen openen, een ongerealiseerde droom voor velen.</a:t>
            </a:r>
          </a:p>
          <a:p>
            <a:endParaRPr lang="en-GB" dirty="0"/>
          </a:p>
          <a:p>
            <a:r>
              <a:rPr lang="en-GB" b="1" dirty="0"/>
              <a:t>Lees meer: </a:t>
            </a:r>
            <a:r>
              <a:rPr lang="en-GB" dirty="0" err="1">
                <a:hlinkClick r:id="rId3"/>
              </a:rPr>
              <a:t>mazí </a:t>
            </a:r>
            <a:r>
              <a:rPr lang="en-GB" dirty="0">
                <a:hlinkClick r:id="rId3"/>
              </a:rPr>
              <a:t>mas wereldwijde thuiskeuken voor het publiek</a:t>
            </a:r>
            <a:endParaRPr lang="en-GB" dirty="0"/>
          </a:p>
          <a:p>
            <a:endParaRPr lang="en-IE" dirty="0"/>
          </a:p>
          <a:p>
            <a:r>
              <a:rPr lang="en-IE" b="1" dirty="0">
                <a:highlight>
                  <a:srgbClr val="B6D1E1"/>
                </a:highlight>
              </a:rPr>
              <a:t>Kijk in je eigen gemeenschap voor soortgelijke evenementen</a:t>
            </a:r>
          </a:p>
          <a:p>
            <a:endParaRPr lang="en-IE" dirty="0"/>
          </a:p>
          <a:p>
            <a:endParaRPr lang="en-IE" dirty="0"/>
          </a:p>
        </p:txBody>
      </p:sp>
      <p:sp>
        <p:nvSpPr>
          <p:cNvPr id="6" name="TextBox 5">
            <a:extLst>
              <a:ext uri="{FF2B5EF4-FFF2-40B4-BE49-F238E27FC236}">
                <a16:creationId xmlns:a16="http://schemas.microsoft.com/office/drawing/2014/main" id="{EF60704E-D723-E3D8-EB97-00C8C6E930E1}"/>
              </a:ext>
            </a:extLst>
          </p:cNvPr>
          <p:cNvSpPr txBox="1"/>
          <p:nvPr/>
        </p:nvSpPr>
        <p:spPr>
          <a:xfrm>
            <a:off x="9061897" y="5015179"/>
            <a:ext cx="6094926" cy="369332"/>
          </a:xfrm>
          <a:prstGeom prst="rect">
            <a:avLst/>
          </a:prstGeom>
          <a:noFill/>
        </p:spPr>
        <p:txBody>
          <a:bodyPr wrap="square">
            <a:spAutoFit/>
          </a:bodyPr>
          <a:lstStyle/>
          <a:p>
            <a:r>
              <a:rPr lang="en-GB" dirty="0">
                <a:hlinkClick r:id="rId4" action="ppaction://hlinkfile"/>
              </a:rPr>
              <a:t>Link naar video</a:t>
            </a:r>
            <a:endParaRPr lang="en-IE" dirty="0"/>
          </a:p>
        </p:txBody>
      </p:sp>
      <p:sp>
        <p:nvSpPr>
          <p:cNvPr id="9" name="TextBox 8">
            <a:extLst>
              <a:ext uri="{FF2B5EF4-FFF2-40B4-BE49-F238E27FC236}">
                <a16:creationId xmlns:a16="http://schemas.microsoft.com/office/drawing/2014/main" id="{4CF0219D-284F-F697-7EA8-37D31C812C5B}"/>
              </a:ext>
            </a:extLst>
          </p:cNvPr>
          <p:cNvSpPr txBox="1"/>
          <p:nvPr/>
        </p:nvSpPr>
        <p:spPr>
          <a:xfrm>
            <a:off x="7476186" y="1762957"/>
            <a:ext cx="7083380" cy="369332"/>
          </a:xfrm>
          <a:prstGeom prst="rect">
            <a:avLst/>
          </a:prstGeom>
          <a:noFill/>
        </p:spPr>
        <p:txBody>
          <a:bodyPr wrap="square">
            <a:spAutoFit/>
          </a:bodyPr>
          <a:lstStyle/>
          <a:p>
            <a:r>
              <a:rPr lang="en-GB" sz="1800" b="1" dirty="0">
                <a:solidFill>
                  <a:srgbClr val="94C7B0"/>
                </a:solidFill>
              </a:rPr>
              <a:t>Bekijk hun video voor meer inspiratie! </a:t>
            </a:r>
            <a:r>
              <a:rPr lang="en-GB" sz="1800" b="1" dirty="0">
                <a:solidFill>
                  <a:srgbClr val="94C7B0"/>
                </a:solidFill>
                <a:sym typeface="Wingdings" panose="05000000000000000000" pitchFamily="2" charset="2"/>
              </a:rPr>
              <a:t></a:t>
            </a:r>
            <a:endParaRPr lang="en-GB" sz="1800" dirty="0"/>
          </a:p>
        </p:txBody>
      </p:sp>
      <p:pic>
        <p:nvPicPr>
          <p:cNvPr id="7" name="Online Media 6" title="Introducing MAZÍ MAS">
            <a:hlinkClick r:id="" action="ppaction://media"/>
            <a:extLst>
              <a:ext uri="{FF2B5EF4-FFF2-40B4-BE49-F238E27FC236}">
                <a16:creationId xmlns:a16="http://schemas.microsoft.com/office/drawing/2014/main" id="{40F1A1C5-4875-0192-8091-45C74DAF80C1}"/>
              </a:ext>
            </a:extLst>
          </p:cNvPr>
          <p:cNvPicPr>
            <a:picLocks noRot="1" noChangeAspect="1"/>
          </p:cNvPicPr>
          <p:nvPr>
            <a:videoFile r:link="rId1"/>
          </p:nvPr>
        </p:nvPicPr>
        <p:blipFill>
          <a:blip r:embed="rId5"/>
          <a:stretch>
            <a:fillRect/>
          </a:stretch>
        </p:blipFill>
        <p:spPr>
          <a:xfrm>
            <a:off x="7538476" y="2356680"/>
            <a:ext cx="4327301" cy="2434107"/>
          </a:xfrm>
          <a:prstGeom prst="rect">
            <a:avLst/>
          </a:prstGeom>
        </p:spPr>
      </p:pic>
    </p:spTree>
    <p:extLst>
      <p:ext uri="{BB962C8B-B14F-4D97-AF65-F5344CB8AC3E}">
        <p14:creationId xmlns:p14="http://schemas.microsoft.com/office/powerpoint/2010/main" val="281979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93444-B144-27CB-8FF4-394386A422FD}"/>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FC8A3ED-9E2F-55F0-5699-1721684EA58D}"/>
              </a:ext>
            </a:extLst>
          </p:cNvPr>
          <p:cNvSpPr>
            <a:spLocks noGrp="1"/>
          </p:cNvSpPr>
          <p:nvPr>
            <p:ph type="body" sz="quarter" idx="27"/>
          </p:nvPr>
        </p:nvSpPr>
        <p:spPr/>
        <p:txBody>
          <a:bodyPr/>
          <a:lstStyle/>
          <a:p>
            <a:pPr fontAlgn="base"/>
            <a:r>
              <a:rPr lang="en-IE" i="0" dirty="0">
                <a:effectLst/>
              </a:rPr>
              <a:t>WAAR </a:t>
            </a:r>
            <a:r>
              <a:rPr lang="en-IE" dirty="0"/>
              <a:t>VIND IK MEDEWERKERS? </a:t>
            </a:r>
            <a:endParaRPr lang="en-US" i="0" dirty="0">
              <a:effectLst/>
            </a:endParaRPr>
          </a:p>
        </p:txBody>
      </p:sp>
      <p:sp>
        <p:nvSpPr>
          <p:cNvPr id="8" name="Text Placeholder 7">
            <a:extLst>
              <a:ext uri="{FF2B5EF4-FFF2-40B4-BE49-F238E27FC236}">
                <a16:creationId xmlns:a16="http://schemas.microsoft.com/office/drawing/2014/main" id="{369EC946-76F2-3332-A002-38C5F4DE0F95}"/>
              </a:ext>
            </a:extLst>
          </p:cNvPr>
          <p:cNvSpPr>
            <a:spLocks noGrp="1"/>
          </p:cNvSpPr>
          <p:nvPr>
            <p:ph type="body" sz="quarter" idx="14"/>
          </p:nvPr>
        </p:nvSpPr>
        <p:spPr>
          <a:xfrm>
            <a:off x="500088" y="1414261"/>
            <a:ext cx="11020063" cy="4672013"/>
          </a:xfrm>
        </p:spPr>
        <p:txBody>
          <a:bodyPr/>
          <a:lstStyle/>
          <a:p>
            <a:r>
              <a:rPr lang="en-GB" b="1" dirty="0"/>
              <a:t>Meetup (app/website)</a:t>
            </a:r>
          </a:p>
          <a:p>
            <a:r>
              <a:rPr lang="en-GB" b="1" dirty="0"/>
              <a:t>www.meetup.com </a:t>
            </a:r>
            <a:r>
              <a:rPr lang="en-GB" dirty="0"/>
              <a:t>is een wereldwijd platform waar mensen </a:t>
            </a:r>
            <a:r>
              <a:rPr lang="en-GB" b="1" dirty="0"/>
              <a:t>persoonlijke of online evenementen </a:t>
            </a:r>
            <a:r>
              <a:rPr lang="en-GB" dirty="0"/>
              <a:t>creëren en eraan deelnemen op basis van gedeelde interesses, zoals eten, ondernemerschap of vrouwenemancipatie. Deelnemen is gratis en beschikbaar in de meeste steden in de EU.</a:t>
            </a:r>
          </a:p>
          <a:p>
            <a:endParaRPr lang="en-GB" dirty="0"/>
          </a:p>
          <a:p>
            <a:r>
              <a:rPr lang="en-GB" b="1" dirty="0">
                <a:solidFill>
                  <a:srgbClr val="94C7B0"/>
                </a:solidFill>
              </a:rPr>
              <a:t>Je kunt bladeren:</a:t>
            </a:r>
          </a:p>
          <a:p>
            <a:pPr marL="342900" indent="-342900">
              <a:buFont typeface="Arial" panose="020B0604020202020204" pitchFamily="34" charset="0"/>
              <a:buChar char="•"/>
            </a:pPr>
            <a:r>
              <a:rPr lang="en-GB" dirty="0"/>
              <a:t>Ontmoetingen voor voedselondernemers</a:t>
            </a:r>
          </a:p>
          <a:p>
            <a:pPr marL="342900" indent="-342900">
              <a:buFont typeface="Arial" panose="020B0604020202020204" pitchFamily="34" charset="0"/>
              <a:buChar char="•"/>
            </a:pPr>
            <a:r>
              <a:rPr lang="en-GB" dirty="0"/>
              <a:t>Evenementen voor migrantengemeenschappen</a:t>
            </a:r>
          </a:p>
          <a:p>
            <a:pPr marL="342900" indent="-342900">
              <a:buFont typeface="Arial" panose="020B0604020202020204" pitchFamily="34" charset="0"/>
              <a:buChar char="•"/>
            </a:pPr>
            <a:r>
              <a:rPr lang="en-GB" dirty="0"/>
              <a:t>Mixers voor vrouwen in het bedrijfsleven</a:t>
            </a:r>
          </a:p>
          <a:p>
            <a:pPr marL="342900" indent="-342900">
              <a:buFont typeface="Arial" panose="020B0604020202020204" pitchFamily="34" charset="0"/>
              <a:buChar char="•"/>
            </a:pPr>
            <a:r>
              <a:rPr lang="en-GB" dirty="0"/>
              <a:t>Lokale marktgroepen of duurzaamheidsworkshops</a:t>
            </a:r>
          </a:p>
          <a:p>
            <a:pPr marL="342900" indent="-342900">
              <a:buFont typeface="Arial" panose="020B0604020202020204" pitchFamily="34" charset="0"/>
              <a:buChar char="•"/>
            </a:pPr>
            <a:endParaRPr lang="en-GB" dirty="0"/>
          </a:p>
          <a:p>
            <a:r>
              <a:rPr lang="en-GB" b="1" dirty="0">
                <a:solidFill>
                  <a:srgbClr val="94C7B0"/>
                </a:solidFill>
              </a:rPr>
              <a:t>Voorbeelden:</a:t>
            </a:r>
          </a:p>
          <a:p>
            <a:pPr marL="342900" indent="-342900">
              <a:buFont typeface="Arial" panose="020B0604020202020204" pitchFamily="34" charset="0"/>
              <a:buChar char="•"/>
            </a:pPr>
            <a:r>
              <a:rPr lang="en-GB" dirty="0"/>
              <a:t>Food Startups &amp; Duurzaamheid - Den Haag, Nederland</a:t>
            </a:r>
          </a:p>
          <a:p>
            <a:pPr marL="342900" indent="-342900">
              <a:buFont typeface="Arial" panose="020B0604020202020204" pitchFamily="34" charset="0"/>
              <a:buChar char="•"/>
            </a:pPr>
            <a:r>
              <a:rPr lang="en-GB" dirty="0"/>
              <a:t>Women Who Create (Food &amp; Art) - Berlijn, Duitsland</a:t>
            </a:r>
          </a:p>
          <a:p>
            <a:pPr marL="342900" indent="-342900">
              <a:buFont typeface="Arial" panose="020B0604020202020204" pitchFamily="34" charset="0"/>
              <a:buChar char="•"/>
            </a:pPr>
            <a:r>
              <a:rPr lang="en-GB" dirty="0"/>
              <a:t>Vluchtelingenvrouwen Connect (Pop-Up evenementen) - Liverpool, Verenigd Koninkrijk</a:t>
            </a:r>
          </a:p>
          <a:p>
            <a:pPr marL="342900" indent="-342900">
              <a:buFont typeface="Arial" panose="020B0604020202020204" pitchFamily="34" charset="0"/>
              <a:buChar char="•"/>
            </a:pPr>
            <a:r>
              <a:rPr lang="en-GB" dirty="0"/>
              <a:t>Vrouwelijke oprichters in voeding - Barcelona, Spanje</a:t>
            </a:r>
          </a:p>
          <a:p>
            <a:endParaRPr lang="en-GB" dirty="0"/>
          </a:p>
          <a:p>
            <a:pPr>
              <a:buClr>
                <a:srgbClr val="B6D1E1"/>
              </a:buClr>
            </a:pPr>
            <a:endParaRPr lang="en-US" dirty="0"/>
          </a:p>
        </p:txBody>
      </p:sp>
    </p:spTree>
    <p:extLst>
      <p:ext uri="{BB962C8B-B14F-4D97-AF65-F5344CB8AC3E}">
        <p14:creationId xmlns:p14="http://schemas.microsoft.com/office/powerpoint/2010/main" val="13834795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432649"/>
            <a:ext cx="5947007" cy="1178948"/>
          </a:xfrm>
        </p:spPr>
        <p:txBody>
          <a:bodyPr/>
          <a:lstStyle/>
          <a:p>
            <a:r>
              <a:rPr lang="en-IE" dirty="0"/>
              <a:t>NETWERKEN</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06</a:t>
            </a:r>
          </a:p>
        </p:txBody>
      </p:sp>
      <p:grpSp>
        <p:nvGrpSpPr>
          <p:cNvPr id="2" name="Group 1">
            <a:extLst>
              <a:ext uri="{FF2B5EF4-FFF2-40B4-BE49-F238E27FC236}">
                <a16:creationId xmlns:a16="http://schemas.microsoft.com/office/drawing/2014/main" id="{0320F794-A888-D932-5C44-5FD198E6DB7C}"/>
              </a:ext>
            </a:extLst>
          </p:cNvPr>
          <p:cNvGrpSpPr/>
          <p:nvPr/>
        </p:nvGrpSpPr>
        <p:grpSpPr>
          <a:xfrm>
            <a:off x="936426" y="3634452"/>
            <a:ext cx="3574426" cy="2418560"/>
            <a:chOff x="4971468" y="422003"/>
            <a:chExt cx="2965473" cy="1616400"/>
          </a:xfrm>
        </p:grpSpPr>
        <p:pic>
          <p:nvPicPr>
            <p:cNvPr id="3" name="Picture 2" descr="Logo, icon&#10;&#10;Description automatically generated">
              <a:extLst>
                <a:ext uri="{FF2B5EF4-FFF2-40B4-BE49-F238E27FC236}">
                  <a16:creationId xmlns:a16="http://schemas.microsoft.com/office/drawing/2014/main" id="{FEF3E6E9-3BC5-A042-C8E4-A5E107281FE3}"/>
                </a:ext>
              </a:extLst>
            </p:cNvPr>
            <p:cNvPicPr>
              <a:picLocks noChangeAspect="1"/>
            </p:cNvPicPr>
            <p:nvPr/>
          </p:nvPicPr>
          <p:blipFill>
            <a:blip r:embed="rId2"/>
            <a:stretch>
              <a:fillRect/>
            </a:stretch>
          </p:blipFill>
          <p:spPr>
            <a:xfrm>
              <a:off x="4971468" y="422003"/>
              <a:ext cx="2965473" cy="1616400"/>
            </a:xfrm>
            <a:prstGeom prst="rect">
              <a:avLst/>
            </a:prstGeom>
          </p:spPr>
        </p:pic>
        <p:pic>
          <p:nvPicPr>
            <p:cNvPr id="11" name="Picture 10" descr="Icon&#10;&#10;Description automatically generated">
              <a:extLst>
                <a:ext uri="{FF2B5EF4-FFF2-40B4-BE49-F238E27FC236}">
                  <a16:creationId xmlns:a16="http://schemas.microsoft.com/office/drawing/2014/main" id="{B27AFDBC-5108-CAB7-901C-68420701A67A}"/>
                </a:ext>
              </a:extLst>
            </p:cNvPr>
            <p:cNvPicPr>
              <a:picLocks noChangeAspect="1"/>
            </p:cNvPicPr>
            <p:nvPr/>
          </p:nvPicPr>
          <p:blipFill>
            <a:blip r:embed="rId3"/>
            <a:stretch>
              <a:fillRect/>
            </a:stretch>
          </p:blipFill>
          <p:spPr>
            <a:xfrm flipH="1">
              <a:off x="7510228" y="1060033"/>
              <a:ext cx="179368" cy="195618"/>
            </a:xfrm>
            <a:prstGeom prst="rect">
              <a:avLst/>
            </a:prstGeom>
          </p:spPr>
        </p:pic>
        <p:pic>
          <p:nvPicPr>
            <p:cNvPr id="12" name="Picture 11" descr="Icon&#10;&#10;Description automatically generated">
              <a:extLst>
                <a:ext uri="{FF2B5EF4-FFF2-40B4-BE49-F238E27FC236}">
                  <a16:creationId xmlns:a16="http://schemas.microsoft.com/office/drawing/2014/main" id="{A6E73A10-8A56-DE52-335B-56E2768CDCE2}"/>
                </a:ext>
              </a:extLst>
            </p:cNvPr>
            <p:cNvPicPr>
              <a:picLocks noChangeAspect="1"/>
            </p:cNvPicPr>
            <p:nvPr/>
          </p:nvPicPr>
          <p:blipFill>
            <a:blip r:embed="rId3"/>
            <a:stretch>
              <a:fillRect/>
            </a:stretch>
          </p:blipFill>
          <p:spPr>
            <a:xfrm>
              <a:off x="5103741" y="1034585"/>
              <a:ext cx="179368" cy="195618"/>
            </a:xfrm>
            <a:prstGeom prst="rect">
              <a:avLst/>
            </a:prstGeom>
          </p:spPr>
        </p:pic>
        <p:pic>
          <p:nvPicPr>
            <p:cNvPr id="13" name="Picture 12" descr="Icon&#10;&#10;Description automatically generated">
              <a:extLst>
                <a:ext uri="{FF2B5EF4-FFF2-40B4-BE49-F238E27FC236}">
                  <a16:creationId xmlns:a16="http://schemas.microsoft.com/office/drawing/2014/main" id="{7DA3B36B-CCCC-6888-984B-1F4A2F37FD37}"/>
                </a:ext>
              </a:extLst>
            </p:cNvPr>
            <p:cNvPicPr>
              <a:picLocks noChangeAspect="1"/>
            </p:cNvPicPr>
            <p:nvPr/>
          </p:nvPicPr>
          <p:blipFill>
            <a:blip r:embed="rId3"/>
            <a:stretch>
              <a:fillRect/>
            </a:stretch>
          </p:blipFill>
          <p:spPr>
            <a:xfrm rot="851555" flipH="1">
              <a:off x="6732729" y="716487"/>
              <a:ext cx="179368" cy="195618"/>
            </a:xfrm>
            <a:prstGeom prst="rect">
              <a:avLst/>
            </a:prstGeom>
          </p:spPr>
        </p:pic>
      </p:grpSp>
      <p:sp>
        <p:nvSpPr>
          <p:cNvPr id="14" name="TextBox 13">
            <a:extLst>
              <a:ext uri="{FF2B5EF4-FFF2-40B4-BE49-F238E27FC236}">
                <a16:creationId xmlns:a16="http://schemas.microsoft.com/office/drawing/2014/main" id="{2B74398E-060D-161A-998D-144AA2496923}"/>
              </a:ext>
            </a:extLst>
          </p:cNvPr>
          <p:cNvSpPr txBox="1"/>
          <p:nvPr/>
        </p:nvSpPr>
        <p:spPr>
          <a:xfrm>
            <a:off x="5212895" y="3709878"/>
            <a:ext cx="6101080" cy="1754326"/>
          </a:xfrm>
          <a:prstGeom prst="rect">
            <a:avLst/>
          </a:prstGeom>
          <a:noFill/>
        </p:spPr>
        <p:txBody>
          <a:bodyPr wrap="square">
            <a:spAutoFit/>
          </a:bodyPr>
          <a:lstStyle/>
          <a:p>
            <a:pPr marR="0" lvl="0" algn="l" defTabSz="914400" rtl="0" eaLnBrk="1" fontAlgn="base" latinLnBrk="0" hangingPunct="1">
              <a:lnSpc>
                <a:spcPct val="90000"/>
              </a:lnSpc>
              <a:spcBef>
                <a:spcPts val="1000"/>
              </a:spcBef>
              <a:spcAft>
                <a:spcPts val="0"/>
              </a:spcAft>
              <a:buClrTx/>
              <a:buSzTx/>
              <a:tabLst/>
              <a:defRPr/>
            </a:pP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Als </a:t>
            </a:r>
            <a:r>
              <a:rPr kumimoji="0" lang="en-BA" sz="2400" b="0" i="0" u="none" strike="noStrike" kern="1200" cap="none" spc="0" normalizeH="0" baseline="0" noProof="0" dirty="0">
                <a:ln>
                  <a:noFill/>
                </a:ln>
                <a:solidFill>
                  <a:schemeClr val="bg1"/>
                </a:solidFill>
                <a:effectLst/>
                <a:uLnTx/>
                <a:uFillTx/>
                <a:latin typeface="Calibri" panose="020F0502020204030204"/>
                <a:ea typeface="+mn-ea"/>
                <a:cs typeface="+mn-cs"/>
              </a:rPr>
              <a:t>vrouwelijke migrantenondernemer </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in de voedingsmiddelenindustrie kun je je soms alleen voelen, zonder andere middelen dan die van jezelf.  Het vinden van je netwerk of tribe betekent dat je een kant-en-klare groep hebt om je te steunen en aan te moedigen.</a:t>
            </a:r>
            <a:r>
              <a:rPr kumimoji="0" lang="en-US" sz="1800" b="0" i="0" u="none" strike="noStrike" kern="1200" cap="none" spc="0" normalizeH="0" baseline="0" noProof="0" dirty="0">
                <a:ln>
                  <a:noFill/>
                </a:ln>
                <a:solidFill>
                  <a:srgbClr val="142D55"/>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485559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1" y="311362"/>
            <a:ext cx="11554347" cy="720752"/>
          </a:xfrm>
        </p:spPr>
        <p:txBody>
          <a:bodyPr/>
          <a:lstStyle/>
          <a:p>
            <a:pPr fontAlgn="base"/>
            <a:r>
              <a:rPr lang="en-IE" sz="3300" dirty="0"/>
              <a:t>VERSCHIL TUSSEN SAMENWERKEN EN NETWERKEN </a:t>
            </a:r>
            <a:endParaRPr lang="en-BA" sz="33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186744" y="1388697"/>
            <a:ext cx="5801931" cy="4857557"/>
          </a:xfrm>
          <a:solidFill>
            <a:srgbClr val="E6C8C7"/>
          </a:solidFill>
        </p:spPr>
        <p:txBody>
          <a:bodyPr/>
          <a:lstStyle/>
          <a:p>
            <a:pPr lvl="0" fontAlgn="base">
              <a:buClr>
                <a:srgbClr val="B6D1E1"/>
              </a:buClr>
            </a:pPr>
            <a:r>
              <a:rPr lang="en-GB" b="1" dirty="0">
                <a:latin typeface="Calibri" panose="020F0502020204030204" pitchFamily="34" charset="0"/>
                <a:cs typeface="Calibri" panose="020F0502020204030204" pitchFamily="34" charset="0"/>
              </a:rPr>
              <a:t>SAMENWERKING</a:t>
            </a:r>
          </a:p>
          <a:p>
            <a:pPr lvl="0" fontAlgn="base">
              <a:buClr>
                <a:srgbClr val="B6D1E1"/>
              </a:buClr>
            </a:pPr>
            <a:endParaRPr lang="en-GB" dirty="0">
              <a:latin typeface="Calibri" panose="020F0502020204030204" pitchFamily="34" charset="0"/>
              <a:cs typeface="Calibri" panose="020F0502020204030204" pitchFamily="34" charset="0"/>
            </a:endParaRPr>
          </a:p>
          <a:p>
            <a:pPr lvl="0" fontAlgn="base">
              <a:buClr>
                <a:srgbClr val="B6D1E1"/>
              </a:buClr>
            </a:pPr>
            <a:r>
              <a:rPr lang="en-GB" dirty="0">
                <a:latin typeface="Calibri" panose="020F0502020204030204" pitchFamily="34" charset="0"/>
                <a:cs typeface="Calibri" panose="020F0502020204030204" pitchFamily="34" charset="0"/>
              </a:rPr>
              <a:t>Samenwerken aan een gemeenschappelijk doel of project.</a:t>
            </a:r>
          </a:p>
          <a:p>
            <a:pPr fontAlgn="base">
              <a:buClr>
                <a:srgbClr val="B6D1E1"/>
              </a:buClr>
            </a:pPr>
            <a:r>
              <a:rPr lang="en-GB" dirty="0">
                <a:latin typeface="Calibri" panose="020F0502020204030204" pitchFamily="34" charset="0"/>
                <a:cs typeface="Calibri" panose="020F0502020204030204" pitchFamily="34" charset="0"/>
              </a:rPr>
              <a:t>Samenwerking = Laten we iets samen doen.</a:t>
            </a:r>
            <a:endParaRPr lang="en-US" dirty="0">
              <a:latin typeface="Calibri" panose="020F0502020204030204" pitchFamily="34" charset="0"/>
              <a:cs typeface="Calibri" panose="020F0502020204030204" pitchFamily="34" charset="0"/>
            </a:endParaRPr>
          </a:p>
          <a:p>
            <a:pPr lvl="0" fontAlgn="base">
              <a:buClr>
                <a:srgbClr val="B6D1E1"/>
              </a:buClr>
            </a:pPr>
            <a:endParaRPr lang="en-GB" dirty="0">
              <a:latin typeface="Calibri" panose="020F0502020204030204" pitchFamily="34" charset="0"/>
              <a:cs typeface="Calibri" panose="020F0502020204030204" pitchFamily="34" charset="0"/>
            </a:endParaRPr>
          </a:p>
          <a:p>
            <a:pPr lvl="0" fontAlgn="base">
              <a:buClr>
                <a:srgbClr val="B6D1E1"/>
              </a:buClr>
            </a:pPr>
            <a:r>
              <a:rPr lang="en-GB" b="1" dirty="0">
                <a:latin typeface="Calibri" panose="020F0502020204030204" pitchFamily="34" charset="0"/>
                <a:cs typeface="Calibri" panose="020F0502020204030204" pitchFamily="34" charset="0"/>
              </a:rPr>
              <a:t>Belangrijkste kenmerken:</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Omvat gezamenlijke actie (niet alleen conversatie)</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Omvat vaak gedeelde taken, besluitvorming of resultaten</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Vereist vertrouwen, communicatie en verantwoording</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Gebeurt in de loop van de tijd, niet op één enkel moment </a:t>
            </a:r>
          </a:p>
          <a:p>
            <a:pPr lvl="0" fontAlgn="base">
              <a:buClr>
                <a:srgbClr val="B6D1E1"/>
              </a:buClr>
            </a:pPr>
            <a:endParaRPr lang="en-GB" dirty="0">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63BEE948-67C1-F78C-9973-32E8CEF28B94}"/>
              </a:ext>
            </a:extLst>
          </p:cNvPr>
          <p:cNvSpPr txBox="1">
            <a:spLocks/>
          </p:cNvSpPr>
          <p:nvPr/>
        </p:nvSpPr>
        <p:spPr>
          <a:xfrm>
            <a:off x="6147473" y="1392915"/>
            <a:ext cx="5752605" cy="4857557"/>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b="1" dirty="0">
                <a:latin typeface="Calibri" panose="020F0502020204030204" pitchFamily="34" charset="0"/>
                <a:cs typeface="Calibri" panose="020F0502020204030204" pitchFamily="34" charset="0"/>
              </a:rPr>
              <a:t>NETWERKEN</a:t>
            </a:r>
          </a:p>
          <a:p>
            <a:pPr fontAlgn="base">
              <a:buClr>
                <a:srgbClr val="B6D1E1"/>
              </a:buClr>
            </a:pPr>
            <a:endParaRPr lang="en-GB" sz="2000" dirty="0">
              <a:latin typeface="Calibri" panose="020F0502020204030204" pitchFamily="34" charset="0"/>
              <a:cs typeface="Calibri" panose="020F0502020204030204" pitchFamily="34" charset="0"/>
            </a:endParaRPr>
          </a:p>
          <a:p>
            <a:pPr fontAlgn="base">
              <a:buClr>
                <a:srgbClr val="B6D1E1"/>
              </a:buClr>
            </a:pPr>
            <a:r>
              <a:rPr lang="en-GB" sz="2000" dirty="0">
                <a:latin typeface="Calibri" panose="020F0502020204030204" pitchFamily="34" charset="0"/>
                <a:cs typeface="Calibri" panose="020F0502020204030204" pitchFamily="34" charset="0"/>
              </a:rPr>
              <a:t>Professionele relaties opbouwen en onderhouden</a:t>
            </a:r>
          </a:p>
          <a:p>
            <a:pPr fontAlgn="base">
              <a:buClr>
                <a:srgbClr val="B6D1E1"/>
              </a:buClr>
            </a:pPr>
            <a:r>
              <a:rPr lang="en-GB" sz="2000" dirty="0">
                <a:latin typeface="Calibri" panose="020F0502020204030204" pitchFamily="34" charset="0"/>
                <a:cs typeface="Calibri" panose="020F0502020204030204" pitchFamily="34" charset="0"/>
              </a:rPr>
              <a:t>Netwerken = Laten we elkaar leren kennen.</a:t>
            </a:r>
          </a:p>
          <a:p>
            <a:pPr fontAlgn="base">
              <a:buClr>
                <a:srgbClr val="B6D1E1"/>
              </a:buClr>
            </a:pPr>
            <a:endParaRPr lang="en-GB" sz="2000" b="1" dirty="0">
              <a:latin typeface="Calibri" panose="020F0502020204030204" pitchFamily="34" charset="0"/>
              <a:cs typeface="Calibri" panose="020F0502020204030204" pitchFamily="34" charset="0"/>
            </a:endParaRPr>
          </a:p>
          <a:p>
            <a:pPr fontAlgn="base">
              <a:buClr>
                <a:srgbClr val="B6D1E1"/>
              </a:buClr>
            </a:pPr>
            <a:r>
              <a:rPr lang="en-GB" sz="2000" b="1" dirty="0">
                <a:latin typeface="Calibri" panose="020F0502020204030204" pitchFamily="34" charset="0"/>
                <a:cs typeface="Calibri" panose="020F0502020204030204" pitchFamily="34" charset="0"/>
              </a:rPr>
              <a:t>Belangrijkste kenmerken:</a:t>
            </a:r>
          </a:p>
          <a:p>
            <a:pPr marL="342900" indent="-342900" fontAlgn="base">
              <a:buClr>
                <a:srgbClr val="94C7B0"/>
              </a:buClr>
              <a:buFont typeface="Arial" panose="020B0604020202020204" pitchFamily="34" charset="0"/>
              <a:buChar char="•"/>
            </a:pPr>
            <a:r>
              <a:rPr lang="en-GB" sz="2000" dirty="0">
                <a:latin typeface="Calibri" panose="020F0502020204030204" pitchFamily="34" charset="0"/>
                <a:cs typeface="Calibri" panose="020F0502020204030204" pitchFamily="34" charset="0"/>
              </a:rPr>
              <a:t>Mensen ontmoeten, ideeën of informatie uitwisselen </a:t>
            </a:r>
          </a:p>
          <a:p>
            <a:pPr marL="342900" indent="-342900" fontAlgn="base">
              <a:buClr>
                <a:srgbClr val="94C7B0"/>
              </a:buClr>
              <a:buFont typeface="Arial" panose="020B0604020202020204" pitchFamily="34" charset="0"/>
              <a:buChar char="•"/>
            </a:pPr>
            <a:r>
              <a:rPr lang="en-GB" sz="2000" dirty="0">
                <a:latin typeface="Calibri" panose="020F0502020204030204" pitchFamily="34" charset="0"/>
                <a:cs typeface="Calibri" panose="020F0502020204030204" pitchFamily="34" charset="0"/>
              </a:rPr>
              <a:t>Leidt niet altijd tot onmiddellijke actie</a:t>
            </a:r>
          </a:p>
          <a:p>
            <a:pPr marL="342900" indent="-342900" fontAlgn="base">
              <a:buClr>
                <a:srgbClr val="94C7B0"/>
              </a:buClr>
              <a:buFont typeface="Arial" panose="020B0604020202020204" pitchFamily="34" charset="0"/>
              <a:buChar char="•"/>
            </a:pPr>
            <a:r>
              <a:rPr lang="en-GB" sz="2000" dirty="0">
                <a:latin typeface="Calibri" panose="020F0502020204030204" pitchFamily="34" charset="0"/>
                <a:cs typeface="Calibri" panose="020F0502020204030204" pitchFamily="34" charset="0"/>
              </a:rPr>
              <a:t>Helpt de zichtbaarheid, reputatie en toegang tot kansen te vergroten</a:t>
            </a:r>
          </a:p>
          <a:p>
            <a:pPr marL="342900" indent="-342900" fontAlgn="base">
              <a:buClr>
                <a:srgbClr val="94C7B0"/>
              </a:buClr>
              <a:buFont typeface="Arial" panose="020B0604020202020204" pitchFamily="34" charset="0"/>
              <a:buChar char="•"/>
            </a:pPr>
            <a:r>
              <a:rPr lang="en-GB" sz="2000" dirty="0">
                <a:latin typeface="Calibri" panose="020F0502020204030204" pitchFamily="34" charset="0"/>
                <a:cs typeface="Calibri" panose="020F0502020204030204" pitchFamily="34" charset="0"/>
              </a:rPr>
              <a:t>Kan later tot samenwerking leiden</a:t>
            </a:r>
          </a:p>
          <a:p>
            <a:pPr fontAlgn="base">
              <a:buClr>
                <a:srgbClr val="B6D1E1"/>
              </a:buClr>
            </a:pPr>
            <a:endParaRPr lang="en-GB" sz="2000" dirty="0">
              <a:latin typeface="Calibri" panose="020F0502020204030204" pitchFamily="34" charset="0"/>
              <a:cs typeface="Calibri" panose="020F0502020204030204" pitchFamily="34" charset="0"/>
            </a:endParaRPr>
          </a:p>
          <a:p>
            <a:pPr fontAlgn="base">
              <a:buClr>
                <a:srgbClr val="B6D1E1"/>
              </a:buClr>
            </a:pPr>
            <a:r>
              <a:rPr lang="en-GB" sz="2000" dirty="0">
                <a:latin typeface="Calibri" panose="020F0502020204030204" pitchFamily="34" charset="0"/>
                <a:cs typeface="Calibri" panose="020F0502020204030204" pitchFamily="34" charset="0"/>
              </a:rPr>
              <a:t>Voorbeelden in de voedingsindustrie:</a:t>
            </a:r>
          </a:p>
          <a:p>
            <a:pPr fontAlgn="base">
              <a:buClr>
                <a:srgbClr val="B6D1E1"/>
              </a:buClr>
            </a:pPr>
            <a:r>
              <a:rPr lang="en-GB" sz="2000" dirty="0">
                <a:latin typeface="Calibri" panose="020F0502020204030204" pitchFamily="34" charset="0"/>
                <a:cs typeface="Calibri" panose="020F0502020204030204" pitchFamily="34" charset="0"/>
              </a:rPr>
              <a:t>Een voedselfestival of training bijwonen</a:t>
            </a:r>
          </a:p>
          <a:p>
            <a:pPr fontAlgn="base">
              <a:buClr>
                <a:srgbClr val="B6D1E1"/>
              </a:buClr>
            </a:pPr>
            <a:r>
              <a:rPr lang="en-GB" sz="2000" dirty="0">
                <a:latin typeface="Calibri" panose="020F0502020204030204" pitchFamily="34" charset="0"/>
                <a:cs typeface="Calibri" panose="020F0502020204030204" pitchFamily="34" charset="0"/>
              </a:rPr>
              <a:t>Jezelf voorstellen op sociale media</a:t>
            </a:r>
          </a:p>
          <a:p>
            <a:pPr fontAlgn="base">
              <a:buClr>
                <a:srgbClr val="B6D1E1"/>
              </a:buClr>
            </a:pP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358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D60E6-4046-3C51-C338-312561F4295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6D9C08F-1722-8AF9-B8CC-4F470F5DFDF6}"/>
              </a:ext>
            </a:extLst>
          </p:cNvPr>
          <p:cNvSpPr>
            <a:spLocks noGrp="1"/>
          </p:cNvSpPr>
          <p:nvPr>
            <p:ph type="body" sz="quarter" idx="27"/>
          </p:nvPr>
        </p:nvSpPr>
        <p:spPr/>
        <p:txBody>
          <a:bodyPr/>
          <a:lstStyle/>
          <a:p>
            <a:pPr fontAlgn="base"/>
            <a:r>
              <a:rPr lang="en-BA"/>
              <a:t>WAT IS NETWERKEN? </a:t>
            </a:r>
            <a:endParaRPr lang="en-BA" dirty="0"/>
          </a:p>
        </p:txBody>
      </p:sp>
      <p:sp>
        <p:nvSpPr>
          <p:cNvPr id="3" name="Text Placeholder 2">
            <a:extLst>
              <a:ext uri="{FF2B5EF4-FFF2-40B4-BE49-F238E27FC236}">
                <a16:creationId xmlns:a16="http://schemas.microsoft.com/office/drawing/2014/main" id="{C38F020C-05DB-92B8-4DBD-A36059DFDB3A}"/>
              </a:ext>
            </a:extLst>
          </p:cNvPr>
          <p:cNvSpPr>
            <a:spLocks noGrp="1"/>
          </p:cNvSpPr>
          <p:nvPr>
            <p:ph type="body" sz="quarter" idx="14"/>
          </p:nvPr>
        </p:nvSpPr>
        <p:spPr>
          <a:xfrm>
            <a:off x="738349" y="1734207"/>
            <a:ext cx="4401210" cy="3599794"/>
          </a:xfrm>
        </p:spPr>
        <p:txBody>
          <a:bodyPr/>
          <a:lstStyle/>
          <a:p>
            <a:pPr marL="342900" lvl="0" indent="-342900" fontAlgn="base">
              <a:buClr>
                <a:srgbClr val="B6D1E1"/>
              </a:buClr>
              <a:buFont typeface="Arial" panose="020B0604020202020204" pitchFamily="34" charset="0"/>
              <a:buChar char="•"/>
            </a:pPr>
            <a:r>
              <a:rPr lang="en-BA" dirty="0">
                <a:latin typeface="Calibri" panose="020F0502020204030204" pitchFamily="34" charset="0"/>
                <a:cs typeface="Calibri" panose="020F0502020204030204" pitchFamily="34" charset="0"/>
              </a:rPr>
              <a:t>Netwerken is erg nuttig in het begin van je voedingsbedrijf als je minder goede connecties hebt.</a:t>
            </a:r>
          </a:p>
          <a:p>
            <a:pPr marL="342900" lvl="0" indent="-342900" fontAlgn="base">
              <a:buClr>
                <a:srgbClr val="B6D1E1"/>
              </a:buClr>
              <a:buFont typeface="Arial" panose="020B0604020202020204" pitchFamily="34" charset="0"/>
              <a:buChar char="•"/>
            </a:pPr>
            <a:r>
              <a:rPr lang="en-BA" dirty="0">
                <a:latin typeface="Calibri" panose="020F0502020204030204" pitchFamily="34" charset="0"/>
                <a:cs typeface="Calibri" panose="020F0502020204030204" pitchFamily="34" charset="0"/>
              </a:rPr>
              <a:t>Netwerken houdt je in contact met kansen. Je kunt bij meer mensen terecht voor hulp en advies.</a:t>
            </a:r>
          </a:p>
          <a:p>
            <a:pPr marL="342900" lvl="0" indent="-342900" fontAlgn="base">
              <a:buClr>
                <a:srgbClr val="B6D1E1"/>
              </a:buClr>
              <a:buFont typeface="Arial" panose="020B0604020202020204" pitchFamily="34" charset="0"/>
              <a:buChar char="•"/>
            </a:pPr>
            <a:r>
              <a:rPr lang="en-BA" dirty="0">
                <a:latin typeface="Calibri" panose="020F0502020204030204" pitchFamily="34" charset="0"/>
                <a:cs typeface="Calibri" panose="020F0502020204030204" pitchFamily="34" charset="0"/>
              </a:rPr>
              <a:t>Effectieve netwerkers </a:t>
            </a:r>
            <a:r>
              <a:rPr lang="en-IE" dirty="0">
                <a:latin typeface="Calibri" panose="020F0502020204030204" pitchFamily="34" charset="0"/>
                <a:cs typeface="Calibri" panose="020F0502020204030204" pitchFamily="34" charset="0"/>
              </a:rPr>
              <a:t>krijgen</a:t>
            </a:r>
            <a:r>
              <a:rPr lang="en-BA" dirty="0">
                <a:latin typeface="Calibri" panose="020F0502020204030204" pitchFamily="34" charset="0"/>
                <a:cs typeface="Calibri" panose="020F0502020204030204" pitchFamily="34" charset="0"/>
              </a:rPr>
              <a:t> eerder kansen aangeboden.</a:t>
            </a:r>
          </a:p>
          <a:p>
            <a:pPr marL="342900" lvl="0" indent="-342900" fontAlgn="base">
              <a:buClr>
                <a:srgbClr val="B6D1E1"/>
              </a:buClr>
              <a:buFont typeface="Arial" panose="020B0604020202020204" pitchFamily="34" charset="0"/>
              <a:buChar char="•"/>
            </a:pPr>
            <a:r>
              <a:rPr lang="en-BA" dirty="0">
                <a:latin typeface="Calibri" panose="020F0502020204030204" pitchFamily="34" charset="0"/>
                <a:cs typeface="Calibri" panose="020F0502020204030204" pitchFamily="34" charset="0"/>
              </a:rPr>
              <a:t>Netwerken stelt je in staat om iets bij te dragen aan </a:t>
            </a:r>
            <a:r>
              <a:rPr lang="en-IE" dirty="0">
                <a:latin typeface="Calibri" panose="020F0502020204030204" pitchFamily="34" charset="0"/>
                <a:cs typeface="Calibri" panose="020F0502020204030204" pitchFamily="34" charset="0"/>
              </a:rPr>
              <a:t>anderen en je reputatie op te bouwen - mensen kopen mensen.</a:t>
            </a:r>
            <a:endParaRPr lang="en-US"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A9118DA6-FED0-AF8A-374F-DBC8F243FF1A}"/>
              </a:ext>
            </a:extLst>
          </p:cNvPr>
          <p:cNvSpPr txBox="1"/>
          <p:nvPr/>
        </p:nvSpPr>
        <p:spPr>
          <a:xfrm>
            <a:off x="5732653" y="1604086"/>
            <a:ext cx="6186741" cy="5402248"/>
          </a:xfrm>
          <a:prstGeom prst="rect">
            <a:avLst/>
          </a:prstGeom>
          <a:noFill/>
        </p:spPr>
        <p:txBody>
          <a:bodyPr wrap="square">
            <a:spAutoFit/>
          </a:bodyPr>
          <a:lstStyle/>
          <a:p>
            <a:pPr>
              <a:lnSpc>
                <a:spcPts val="2340"/>
              </a:lnSpc>
            </a:pPr>
            <a:r>
              <a:rPr lang="en-US" sz="2200" dirty="0">
                <a:solidFill>
                  <a:srgbClr val="382B1B"/>
                </a:solidFill>
              </a:rPr>
              <a:t>Het Oxford Dictionary definieert het werkwoord "netwerken" als</a:t>
            </a:r>
          </a:p>
          <a:p>
            <a:pPr algn="ctr">
              <a:lnSpc>
                <a:spcPts val="2340"/>
              </a:lnSpc>
            </a:pPr>
            <a:r>
              <a:rPr lang="en-US" sz="2200" b="1" dirty="0">
                <a:solidFill>
                  <a:srgbClr val="94C7B0"/>
                </a:solidFill>
              </a:rPr>
              <a:t> "met anderen omgaan om informatie uit te wisselen en professionele of sociale contacten te ontwikkelen". </a:t>
            </a:r>
          </a:p>
          <a:p>
            <a:pPr>
              <a:lnSpc>
                <a:spcPts val="2340"/>
              </a:lnSpc>
            </a:pPr>
            <a:endParaRPr lang="en-US" sz="2200" dirty="0">
              <a:solidFill>
                <a:srgbClr val="382B1B"/>
              </a:solidFill>
            </a:endParaRPr>
          </a:p>
          <a:p>
            <a:pPr>
              <a:lnSpc>
                <a:spcPts val="2340"/>
              </a:lnSpc>
            </a:pPr>
            <a:r>
              <a:rPr lang="en-US" sz="2200" dirty="0">
                <a:solidFill>
                  <a:srgbClr val="382B1B"/>
                </a:solidFill>
              </a:rPr>
              <a:t>Netwerken is een weloverwogen en bewuste handeling.  Het gebeurt niet toevallig en het is een tweerichtingsproces.</a:t>
            </a:r>
          </a:p>
          <a:p>
            <a:pPr>
              <a:lnSpc>
                <a:spcPts val="2340"/>
              </a:lnSpc>
            </a:pPr>
            <a:endParaRPr lang="en-US" sz="2200" dirty="0">
              <a:solidFill>
                <a:srgbClr val="382B1B"/>
              </a:solidFill>
            </a:endParaRPr>
          </a:p>
          <a:p>
            <a:pPr>
              <a:lnSpc>
                <a:spcPts val="2340"/>
              </a:lnSpc>
            </a:pPr>
            <a:r>
              <a:rPr lang="en-US" sz="2200" dirty="0">
                <a:solidFill>
                  <a:srgbClr val="382B1B"/>
                </a:solidFill>
              </a:rPr>
              <a:t>Wat relevant is voor onze 3 keukenleerlingen, tonen analyses aan dat vrouwen in de meeste culturen op een andere manier netwerken dan mannen. Vrouwen hebben meestal kleinere netwerken en nauwere relaties met hun contacten dan mannen.</a:t>
            </a:r>
          </a:p>
          <a:p>
            <a:pPr>
              <a:lnSpc>
                <a:spcPts val="2340"/>
              </a:lnSpc>
            </a:pPr>
            <a:endParaRPr lang="en-US" sz="2200" dirty="0">
              <a:solidFill>
                <a:srgbClr val="382B1B"/>
              </a:solidFill>
            </a:endParaRPr>
          </a:p>
          <a:p>
            <a:pPr>
              <a:lnSpc>
                <a:spcPts val="2340"/>
              </a:lnSpc>
            </a:pPr>
            <a:endParaRPr lang="en-US" sz="2200" dirty="0">
              <a:solidFill>
                <a:srgbClr val="382B1B"/>
              </a:solidFill>
            </a:endParaRPr>
          </a:p>
          <a:p>
            <a:pPr>
              <a:lnSpc>
                <a:spcPts val="2340"/>
              </a:lnSpc>
            </a:pPr>
            <a:endParaRPr lang="en-US" sz="2200" dirty="0">
              <a:solidFill>
                <a:srgbClr val="382B1B"/>
              </a:solidFill>
            </a:endParaRPr>
          </a:p>
          <a:p>
            <a:pPr>
              <a:lnSpc>
                <a:spcPts val="2340"/>
              </a:lnSpc>
            </a:pPr>
            <a:endParaRPr lang="en-US" sz="2200" dirty="0">
              <a:solidFill>
                <a:srgbClr val="382B1B"/>
              </a:solidFill>
            </a:endParaRPr>
          </a:p>
        </p:txBody>
      </p:sp>
      <p:cxnSp>
        <p:nvCxnSpPr>
          <p:cNvPr id="6" name="Straight Connector 5">
            <a:extLst>
              <a:ext uri="{FF2B5EF4-FFF2-40B4-BE49-F238E27FC236}">
                <a16:creationId xmlns:a16="http://schemas.microsoft.com/office/drawing/2014/main" id="{DC40BAD2-4EF6-859F-B6C0-355B483EDA39}"/>
              </a:ext>
            </a:extLst>
          </p:cNvPr>
          <p:cNvCxnSpPr>
            <a:cxnSpLocks/>
          </p:cNvCxnSpPr>
          <p:nvPr/>
        </p:nvCxnSpPr>
        <p:spPr>
          <a:xfrm flipV="1">
            <a:off x="5352392" y="1418897"/>
            <a:ext cx="0" cy="4698124"/>
          </a:xfrm>
          <a:prstGeom prst="line">
            <a:avLst/>
          </a:prstGeom>
          <a:ln w="28575">
            <a:solidFill>
              <a:srgbClr val="94C7B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699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pPr fontAlgn="base"/>
            <a:r>
              <a:rPr lang="en-IE" dirty="0"/>
              <a:t>SOORTEN </a:t>
            </a:r>
            <a:r>
              <a:rPr lang="en-BA" dirty="0"/>
              <a:t>NETWERKEN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244699" y="1215610"/>
            <a:ext cx="11747679" cy="2065283"/>
          </a:xfrm>
        </p:spPr>
        <p:txBody>
          <a:bodyPr/>
          <a:lstStyle/>
          <a:p>
            <a:r>
              <a:rPr lang="en-GB" sz="2000" dirty="0"/>
              <a:t>Netwerken helpt je om mensen te ontmoeten die je kunnen ondersteunen, begeleiden of deuren voor je bedrijf kunnen openen.</a:t>
            </a:r>
          </a:p>
          <a:p>
            <a:r>
              <a:rPr lang="en-GB" sz="2000" dirty="0"/>
              <a:t>Het is een goedkope en waardevolle manier om relaties op te bouwen die leiden tot verwijzingen, leren en samenwerking.</a:t>
            </a:r>
          </a:p>
          <a:p>
            <a:endParaRPr lang="en-GB" dirty="0"/>
          </a:p>
          <a:p>
            <a:endParaRPr lang="en-GB" dirty="0"/>
          </a:p>
        </p:txBody>
      </p:sp>
      <p:sp>
        <p:nvSpPr>
          <p:cNvPr id="5" name="TextBox 4">
            <a:extLst>
              <a:ext uri="{FF2B5EF4-FFF2-40B4-BE49-F238E27FC236}">
                <a16:creationId xmlns:a16="http://schemas.microsoft.com/office/drawing/2014/main" id="{E0D23744-6D65-2FC3-1AD0-0C12B51E9950}"/>
              </a:ext>
            </a:extLst>
          </p:cNvPr>
          <p:cNvSpPr txBox="1"/>
          <p:nvPr/>
        </p:nvSpPr>
        <p:spPr>
          <a:xfrm>
            <a:off x="244699" y="2521549"/>
            <a:ext cx="5364126" cy="4001095"/>
          </a:xfrm>
          <a:prstGeom prst="rect">
            <a:avLst/>
          </a:prstGeom>
          <a:noFill/>
        </p:spPr>
        <p:txBody>
          <a:bodyPr wrap="square" rtlCol="0">
            <a:spAutoFit/>
          </a:bodyPr>
          <a:lstStyle/>
          <a:p>
            <a:pPr lvl="0" eaLnBrk="0" fontAlgn="base" hangingPunct="0">
              <a:spcBef>
                <a:spcPct val="0"/>
              </a:spcBef>
              <a:spcAft>
                <a:spcPct val="0"/>
              </a:spcAft>
              <a:buFontTx/>
              <a:buAutoNum type="arabicPeriod"/>
            </a:pPr>
            <a:r>
              <a:rPr lang="en-US" altLang="en-US" sz="2000" b="1" dirty="0">
                <a:solidFill>
                  <a:srgbClr val="B6D1E1"/>
                </a:solidFill>
              </a:rPr>
              <a:t> </a:t>
            </a:r>
            <a:r>
              <a:rPr lang="en-US" altLang="en-US" sz="2000" b="1" dirty="0" err="1">
                <a:solidFill>
                  <a:srgbClr val="B6D1E1"/>
                </a:solidFill>
              </a:rPr>
              <a:t>Formele</a:t>
            </a:r>
            <a:r>
              <a:rPr lang="en-US" altLang="en-US" sz="2000" b="1" dirty="0">
                <a:solidFill>
                  <a:srgbClr val="B6D1E1"/>
                </a:solidFill>
              </a:rPr>
              <a:t> </a:t>
            </a:r>
            <a:r>
              <a:rPr lang="en-US" altLang="en-US" sz="2000" b="1" dirty="0" err="1">
                <a:solidFill>
                  <a:srgbClr val="B6D1E1"/>
                </a:solidFill>
              </a:rPr>
              <a:t>netwerken</a:t>
            </a:r>
            <a:br>
              <a:rPr lang="en-US" altLang="en-US" dirty="0"/>
            </a:br>
            <a:r>
              <a:rPr lang="en-US" altLang="en-US" dirty="0" err="1"/>
              <a:t>Betaalde</a:t>
            </a:r>
            <a:r>
              <a:rPr lang="en-US" altLang="en-US" dirty="0"/>
              <a:t>, </a:t>
            </a:r>
            <a:r>
              <a:rPr lang="en-US" altLang="en-US" dirty="0" err="1"/>
              <a:t>gestructureerde</a:t>
            </a:r>
            <a:r>
              <a:rPr lang="en-US" altLang="en-US" dirty="0"/>
              <a:t> </a:t>
            </a:r>
            <a:r>
              <a:rPr lang="en-US" altLang="en-US" dirty="0" err="1"/>
              <a:t>groepen</a:t>
            </a:r>
            <a:r>
              <a:rPr lang="en-US" altLang="en-US" dirty="0"/>
              <a:t> die </a:t>
            </a:r>
            <a:r>
              <a:rPr lang="en-US" altLang="en-US" dirty="0" err="1"/>
              <a:t>regelmatig</a:t>
            </a:r>
            <a:r>
              <a:rPr lang="en-US" altLang="en-US" dirty="0"/>
              <a:t> </a:t>
            </a:r>
            <a:r>
              <a:rPr lang="en-US" altLang="en-US" dirty="0" err="1"/>
              <a:t>samenkomen</a:t>
            </a:r>
            <a:r>
              <a:rPr lang="en-US" altLang="en-US" dirty="0"/>
              <a:t> om </a:t>
            </a:r>
            <a:r>
              <a:rPr lang="en-US" altLang="en-US" dirty="0" err="1"/>
              <a:t>zakelijke</a:t>
            </a:r>
            <a:r>
              <a:rPr lang="en-US" altLang="en-US" dirty="0"/>
              <a:t> </a:t>
            </a:r>
            <a:r>
              <a:rPr lang="en-US" altLang="en-US" dirty="0" err="1"/>
              <a:t>verwijzingen</a:t>
            </a:r>
            <a:r>
              <a:rPr lang="en-US" altLang="en-US" dirty="0"/>
              <a:t> </a:t>
            </a:r>
            <a:r>
              <a:rPr lang="en-US" altLang="en-US" dirty="0" err="1"/>
              <a:t>uit</a:t>
            </a:r>
            <a:r>
              <a:rPr lang="en-US" altLang="en-US" dirty="0"/>
              <a:t> </a:t>
            </a:r>
            <a:r>
              <a:rPr lang="en-US" altLang="en-US" dirty="0" err="1"/>
              <a:t>te</a:t>
            </a:r>
            <a:r>
              <a:rPr lang="en-US" altLang="en-US" dirty="0"/>
              <a:t> </a:t>
            </a:r>
            <a:r>
              <a:rPr lang="en-US" altLang="en-US" dirty="0" err="1"/>
              <a:t>wisselen</a:t>
            </a:r>
            <a:r>
              <a:rPr lang="en-US" altLang="en-US" dirty="0"/>
              <a:t>.</a:t>
            </a:r>
            <a:br>
              <a:rPr lang="en-US" altLang="en-US" dirty="0"/>
            </a:br>
            <a:r>
              <a:rPr lang="en-US" altLang="en-US" b="1" dirty="0" err="1"/>
              <a:t>Voorbeeld</a:t>
            </a:r>
            <a:r>
              <a:rPr lang="en-US" altLang="en-US" b="1" dirty="0"/>
              <a:t>: </a:t>
            </a:r>
            <a:r>
              <a:rPr lang="en-US" altLang="en-US" dirty="0">
                <a:hlinkClick r:id="rId2"/>
              </a:rPr>
              <a:t>BNI (Business Network International)</a:t>
            </a:r>
            <a:endParaRPr lang="en-US" altLang="en-US" dirty="0"/>
          </a:p>
          <a:p>
            <a:pPr lvl="0" eaLnBrk="0" fontAlgn="base" hangingPunct="0">
              <a:spcBef>
                <a:spcPct val="0"/>
              </a:spcBef>
              <a:spcAft>
                <a:spcPct val="0"/>
              </a:spcAft>
            </a:pPr>
            <a:r>
              <a:rPr lang="en-US" altLang="en-US" dirty="0"/>
              <a:t>Het </a:t>
            </a:r>
            <a:r>
              <a:rPr lang="en-US" altLang="en-US" dirty="0" err="1"/>
              <a:t>beste</a:t>
            </a:r>
            <a:r>
              <a:rPr lang="en-US" altLang="en-US" dirty="0"/>
              <a:t> </a:t>
            </a:r>
            <a:r>
              <a:rPr lang="en-US" altLang="en-US" dirty="0" err="1"/>
              <a:t>voor</a:t>
            </a:r>
            <a:r>
              <a:rPr lang="en-US" altLang="en-US" dirty="0"/>
              <a:t> </a:t>
            </a:r>
            <a:r>
              <a:rPr lang="en-US" altLang="en-US" dirty="0" err="1"/>
              <a:t>vrouwen</a:t>
            </a:r>
            <a:r>
              <a:rPr lang="en-US" altLang="en-US" dirty="0"/>
              <a:t> die </a:t>
            </a:r>
            <a:r>
              <a:rPr lang="en-US" altLang="en-US" dirty="0" err="1"/>
              <a:t>hun</a:t>
            </a:r>
            <a:r>
              <a:rPr lang="en-US" altLang="en-US" dirty="0"/>
              <a:t> </a:t>
            </a:r>
            <a:r>
              <a:rPr lang="en-US" altLang="en-US" dirty="0" err="1"/>
              <a:t>omzet</a:t>
            </a:r>
            <a:r>
              <a:rPr lang="en-US" altLang="en-US" dirty="0"/>
              <a:t> </a:t>
            </a:r>
            <a:r>
              <a:rPr lang="en-US" altLang="en-US" dirty="0" err="1"/>
              <a:t>willen</a:t>
            </a:r>
            <a:r>
              <a:rPr lang="en-US" altLang="en-US" dirty="0"/>
              <a:t> </a:t>
            </a:r>
            <a:r>
              <a:rPr lang="en-US" altLang="en-US" dirty="0" err="1"/>
              <a:t>vergroten</a:t>
            </a:r>
            <a:r>
              <a:rPr lang="en-US" altLang="en-US" dirty="0"/>
              <a:t> via </a:t>
            </a:r>
            <a:r>
              <a:rPr lang="en-US" altLang="en-US" dirty="0" err="1"/>
              <a:t>actieve</a:t>
            </a:r>
            <a:r>
              <a:rPr lang="en-US" altLang="en-US" dirty="0"/>
              <a:t> </a:t>
            </a:r>
            <a:r>
              <a:rPr lang="en-US" altLang="en-US" dirty="0" err="1"/>
              <a:t>verwijzingspartnerschappen</a:t>
            </a:r>
            <a:r>
              <a:rPr lang="en-US" altLang="en-US" dirty="0"/>
              <a:t>.</a:t>
            </a:r>
          </a:p>
          <a:p>
            <a:pPr lvl="0" eaLnBrk="0" fontAlgn="base" hangingPunct="0">
              <a:spcBef>
                <a:spcPct val="0"/>
              </a:spcBef>
              <a:spcAft>
                <a:spcPct val="0"/>
              </a:spcAft>
            </a:pPr>
            <a:endParaRPr lang="en-US" altLang="en-US" dirty="0"/>
          </a:p>
          <a:p>
            <a:pPr lvl="0" eaLnBrk="0" fontAlgn="base" hangingPunct="0">
              <a:spcBef>
                <a:spcPct val="0"/>
              </a:spcBef>
              <a:spcAft>
                <a:spcPct val="0"/>
              </a:spcAft>
              <a:buFontTx/>
              <a:buAutoNum type="arabicPeriod" startAt="2"/>
            </a:pPr>
            <a:r>
              <a:rPr lang="en-US" altLang="en-US" b="1" dirty="0">
                <a:solidFill>
                  <a:srgbClr val="B6D1E1"/>
                </a:solidFill>
              </a:rPr>
              <a:t>  Casual Contact </a:t>
            </a:r>
            <a:r>
              <a:rPr lang="en-US" altLang="en-US" b="1" dirty="0" err="1">
                <a:solidFill>
                  <a:srgbClr val="B6D1E1"/>
                </a:solidFill>
              </a:rPr>
              <a:t>Netwerken</a:t>
            </a:r>
            <a:br>
              <a:rPr lang="en-US" altLang="en-US" dirty="0"/>
            </a:br>
            <a:r>
              <a:rPr lang="en-US" altLang="en-US" dirty="0"/>
              <a:t>Open </a:t>
            </a:r>
            <a:r>
              <a:rPr lang="en-US" altLang="en-US" dirty="0" err="1"/>
              <a:t>evenementen</a:t>
            </a:r>
            <a:r>
              <a:rPr lang="en-US" altLang="en-US" dirty="0"/>
              <a:t> </a:t>
            </a:r>
            <a:r>
              <a:rPr lang="en-US" altLang="en-US" dirty="0" err="1"/>
              <a:t>waarbij</a:t>
            </a:r>
            <a:r>
              <a:rPr lang="en-US" altLang="en-US" dirty="0"/>
              <a:t> </a:t>
            </a:r>
            <a:r>
              <a:rPr lang="en-US" altLang="en-US" dirty="0" err="1"/>
              <a:t>deelname</a:t>
            </a:r>
            <a:r>
              <a:rPr lang="en-US" altLang="en-US" dirty="0"/>
              <a:t> </a:t>
            </a:r>
            <a:r>
              <a:rPr lang="en-US" altLang="en-US" dirty="0" err="1"/>
              <a:t>flexibel</a:t>
            </a:r>
            <a:r>
              <a:rPr lang="en-US" altLang="en-US" dirty="0"/>
              <a:t> is. </a:t>
            </a:r>
            <a:r>
              <a:rPr lang="en-US" altLang="en-US" dirty="0" err="1"/>
              <a:t>Geweldig</a:t>
            </a:r>
            <a:r>
              <a:rPr lang="en-US" altLang="en-US" dirty="0"/>
              <a:t> </a:t>
            </a:r>
          </a:p>
          <a:p>
            <a:pPr lvl="0" eaLnBrk="0" fontAlgn="base" hangingPunct="0">
              <a:spcBef>
                <a:spcPct val="0"/>
              </a:spcBef>
              <a:spcAft>
                <a:spcPct val="0"/>
              </a:spcAft>
            </a:pPr>
            <a:r>
              <a:rPr lang="en-US" altLang="en-US" dirty="0"/>
              <a:t>om </a:t>
            </a:r>
            <a:r>
              <a:rPr lang="en-US" altLang="en-US" dirty="0" err="1"/>
              <a:t>lokaal</a:t>
            </a:r>
            <a:r>
              <a:rPr lang="en-US" altLang="en-US" dirty="0"/>
              <a:t> </a:t>
            </a:r>
            <a:r>
              <a:rPr lang="en-US" altLang="en-US" dirty="0" err="1"/>
              <a:t>mensen</a:t>
            </a:r>
            <a:r>
              <a:rPr lang="en-US" altLang="en-US" dirty="0"/>
              <a:t> </a:t>
            </a:r>
            <a:r>
              <a:rPr lang="en-US" altLang="en-US" dirty="0" err="1"/>
              <a:t>te</a:t>
            </a:r>
            <a:r>
              <a:rPr lang="en-US" altLang="en-US" dirty="0"/>
              <a:t> </a:t>
            </a:r>
            <a:r>
              <a:rPr lang="en-US" altLang="en-US" dirty="0" err="1"/>
              <a:t>ontmoeten</a:t>
            </a:r>
            <a:r>
              <a:rPr lang="en-US" altLang="en-US" dirty="0"/>
              <a:t>. </a:t>
            </a:r>
            <a:r>
              <a:rPr lang="en-US" altLang="en-US" dirty="0" err="1"/>
              <a:t>Voorbeeld</a:t>
            </a:r>
            <a:r>
              <a:rPr lang="en-US" altLang="en-US" dirty="0"/>
              <a:t>: </a:t>
            </a:r>
          </a:p>
          <a:p>
            <a:pPr lvl="0" eaLnBrk="0" fontAlgn="base" hangingPunct="0">
              <a:spcBef>
                <a:spcPct val="0"/>
              </a:spcBef>
              <a:spcAft>
                <a:spcPct val="0"/>
              </a:spcAft>
            </a:pPr>
            <a:r>
              <a:rPr lang="en-US" altLang="en-US" dirty="0" err="1"/>
              <a:t>Plaatselijke</a:t>
            </a:r>
            <a:r>
              <a:rPr lang="en-US" altLang="en-US" dirty="0"/>
              <a:t> Kamer van </a:t>
            </a:r>
            <a:r>
              <a:rPr lang="en-US" altLang="en-US" dirty="0" err="1"/>
              <a:t>Koophandel</a:t>
            </a:r>
            <a:r>
              <a:rPr lang="en-US" altLang="en-US" dirty="0"/>
              <a:t>. </a:t>
            </a:r>
            <a:r>
              <a:rPr lang="en-US" altLang="en-US" dirty="0" err="1"/>
              <a:t>Goed</a:t>
            </a:r>
            <a:r>
              <a:rPr lang="en-US" altLang="en-US" dirty="0"/>
              <a:t> </a:t>
            </a:r>
            <a:r>
              <a:rPr lang="en-US" altLang="en-US" dirty="0" err="1"/>
              <a:t>voor</a:t>
            </a:r>
            <a:r>
              <a:rPr lang="en-US" altLang="en-US" dirty="0"/>
              <a:t> het </a:t>
            </a:r>
            <a:r>
              <a:rPr lang="en-US" altLang="en-US" dirty="0" err="1"/>
              <a:t>verkennen</a:t>
            </a:r>
            <a:r>
              <a:rPr lang="en-US" altLang="en-US" dirty="0"/>
              <a:t> van </a:t>
            </a:r>
            <a:r>
              <a:rPr lang="en-US" altLang="en-US" dirty="0" err="1"/>
              <a:t>mogelijkheden</a:t>
            </a:r>
            <a:r>
              <a:rPr lang="en-US" altLang="en-US" dirty="0"/>
              <a:t> </a:t>
            </a:r>
            <a:r>
              <a:rPr lang="en-US" altLang="en-US" dirty="0" err="1"/>
              <a:t>zonder</a:t>
            </a:r>
            <a:r>
              <a:rPr lang="en-US" altLang="en-US" dirty="0"/>
              <a:t> </a:t>
            </a:r>
            <a:r>
              <a:rPr lang="en-US" altLang="en-US" dirty="0" err="1"/>
              <a:t>langetermijnverbintenis</a:t>
            </a:r>
            <a:r>
              <a:rPr lang="en-US" altLang="en-US" dirty="0"/>
              <a:t>.</a:t>
            </a:r>
          </a:p>
        </p:txBody>
      </p:sp>
      <p:sp>
        <p:nvSpPr>
          <p:cNvPr id="6" name="TextBox 5">
            <a:extLst>
              <a:ext uri="{FF2B5EF4-FFF2-40B4-BE49-F238E27FC236}">
                <a16:creationId xmlns:a16="http://schemas.microsoft.com/office/drawing/2014/main" id="{9B9CC49A-12CD-2A4E-360D-2DD9B9940A34}"/>
              </a:ext>
            </a:extLst>
          </p:cNvPr>
          <p:cNvSpPr txBox="1"/>
          <p:nvPr/>
        </p:nvSpPr>
        <p:spPr>
          <a:xfrm>
            <a:off x="6096000" y="2316168"/>
            <a:ext cx="5896378" cy="3754874"/>
          </a:xfrm>
          <a:prstGeom prst="rect">
            <a:avLst/>
          </a:prstGeom>
          <a:noFill/>
        </p:spPr>
        <p:txBody>
          <a:bodyPr wrap="square" rtlCol="0">
            <a:spAutoFit/>
          </a:bodyPr>
          <a:lstStyle/>
          <a:p>
            <a:pPr lvl="0" eaLnBrk="0" fontAlgn="base" hangingPunct="0">
              <a:spcBef>
                <a:spcPct val="0"/>
              </a:spcBef>
              <a:spcAft>
                <a:spcPct val="0"/>
              </a:spcAft>
            </a:pPr>
            <a:r>
              <a:rPr lang="en-US" altLang="en-US" b="1" dirty="0">
                <a:solidFill>
                  <a:srgbClr val="B6D1E1"/>
                </a:solidFill>
              </a:rPr>
              <a:t>3. </a:t>
            </a:r>
            <a:r>
              <a:rPr lang="en-US" altLang="en-US" b="1" dirty="0" err="1">
                <a:solidFill>
                  <a:srgbClr val="B6D1E1"/>
                </a:solidFill>
              </a:rPr>
              <a:t>Regionale</a:t>
            </a:r>
            <a:r>
              <a:rPr lang="en-US" altLang="en-US" b="1" dirty="0">
                <a:solidFill>
                  <a:srgbClr val="B6D1E1"/>
                </a:solidFill>
              </a:rPr>
              <a:t> </a:t>
            </a:r>
            <a:r>
              <a:rPr lang="en-US" altLang="en-US" b="1" dirty="0" err="1">
                <a:solidFill>
                  <a:srgbClr val="B6D1E1"/>
                </a:solidFill>
              </a:rPr>
              <a:t>voedselnetwerken</a:t>
            </a:r>
            <a:endParaRPr lang="en-US" altLang="en-US" b="1" dirty="0">
              <a:solidFill>
                <a:srgbClr val="B6D1E1"/>
              </a:solidFill>
            </a:endParaRPr>
          </a:p>
          <a:p>
            <a:pPr lvl="0" eaLnBrk="0" fontAlgn="base" hangingPunct="0">
              <a:spcBef>
                <a:spcPct val="0"/>
              </a:spcBef>
              <a:spcAft>
                <a:spcPct val="0"/>
              </a:spcAft>
            </a:pPr>
            <a:r>
              <a:rPr lang="en-GB" dirty="0" err="1"/>
              <a:t>Lokale</a:t>
            </a:r>
            <a:r>
              <a:rPr lang="en-GB" dirty="0"/>
              <a:t> </a:t>
            </a:r>
            <a:r>
              <a:rPr lang="en-GB" dirty="0" err="1"/>
              <a:t>organisaties</a:t>
            </a:r>
            <a:r>
              <a:rPr lang="en-GB" dirty="0"/>
              <a:t>, </a:t>
            </a:r>
            <a:r>
              <a:rPr lang="en-GB" dirty="0" err="1"/>
              <a:t>coöperaties</a:t>
            </a:r>
            <a:r>
              <a:rPr lang="en-GB" dirty="0"/>
              <a:t> of </a:t>
            </a:r>
            <a:r>
              <a:rPr lang="en-GB" dirty="0" err="1"/>
              <a:t>partnerschappen</a:t>
            </a:r>
            <a:r>
              <a:rPr lang="en-GB" dirty="0"/>
              <a:t> die </a:t>
            </a:r>
            <a:r>
              <a:rPr lang="en-GB" dirty="0" err="1"/>
              <a:t>kleinschalige</a:t>
            </a:r>
            <a:r>
              <a:rPr lang="en-GB" dirty="0"/>
              <a:t> </a:t>
            </a:r>
            <a:r>
              <a:rPr lang="en-GB" dirty="0" err="1"/>
              <a:t>voedselproducenten</a:t>
            </a:r>
            <a:r>
              <a:rPr lang="en-GB" dirty="0"/>
              <a:t>, </a:t>
            </a:r>
            <a:r>
              <a:rPr lang="en-GB" dirty="0" err="1"/>
              <a:t>cateraars</a:t>
            </a:r>
            <a:r>
              <a:rPr lang="en-GB" dirty="0"/>
              <a:t>, </a:t>
            </a:r>
            <a:r>
              <a:rPr lang="en-GB" dirty="0" err="1"/>
              <a:t>telers</a:t>
            </a:r>
            <a:r>
              <a:rPr lang="en-GB" dirty="0"/>
              <a:t> </a:t>
            </a:r>
            <a:r>
              <a:rPr lang="en-GB" dirty="0" err="1"/>
              <a:t>en</a:t>
            </a:r>
            <a:r>
              <a:rPr lang="en-GB" dirty="0"/>
              <a:t> </a:t>
            </a:r>
            <a:r>
              <a:rPr lang="en-GB" dirty="0" err="1"/>
              <a:t>verkopers</a:t>
            </a:r>
            <a:r>
              <a:rPr lang="en-GB" dirty="0"/>
              <a:t> in </a:t>
            </a:r>
            <a:r>
              <a:rPr lang="en-GB" dirty="0" err="1"/>
              <a:t>een</a:t>
            </a:r>
            <a:r>
              <a:rPr lang="en-GB" dirty="0"/>
              <a:t> </a:t>
            </a:r>
            <a:r>
              <a:rPr lang="en-GB" dirty="0" err="1"/>
              <a:t>bepaald</a:t>
            </a:r>
            <a:r>
              <a:rPr lang="en-GB" dirty="0"/>
              <a:t> </a:t>
            </a:r>
            <a:r>
              <a:rPr lang="en-GB" dirty="0" err="1"/>
              <a:t>gebied</a:t>
            </a:r>
            <a:r>
              <a:rPr lang="en-GB" dirty="0"/>
              <a:t> of regio </a:t>
            </a:r>
            <a:r>
              <a:rPr lang="en-GB" dirty="0" err="1"/>
              <a:t>ondersteunen</a:t>
            </a:r>
            <a:r>
              <a:rPr lang="en-GB" dirty="0"/>
              <a:t>.</a:t>
            </a:r>
          </a:p>
          <a:p>
            <a:pPr lvl="0" eaLnBrk="0" fontAlgn="base" hangingPunct="0">
              <a:spcBef>
                <a:spcPct val="0"/>
              </a:spcBef>
              <a:spcAft>
                <a:spcPct val="0"/>
              </a:spcAft>
            </a:pPr>
            <a:endParaRPr lang="en-US" altLang="en-US" b="1" dirty="0"/>
          </a:p>
          <a:p>
            <a:pPr eaLnBrk="0" fontAlgn="base" hangingPunct="0">
              <a:spcBef>
                <a:spcPct val="0"/>
              </a:spcBef>
              <a:spcAft>
                <a:spcPct val="0"/>
              </a:spcAft>
            </a:pPr>
            <a:r>
              <a:rPr lang="en-US" altLang="en-US" b="1" dirty="0">
                <a:solidFill>
                  <a:srgbClr val="B6D1E1"/>
                </a:solidFill>
              </a:rPr>
              <a:t>4. Online </a:t>
            </a:r>
            <a:r>
              <a:rPr lang="en-US" altLang="en-US" b="1" dirty="0" err="1">
                <a:solidFill>
                  <a:srgbClr val="B6D1E1"/>
                </a:solidFill>
              </a:rPr>
              <a:t>netwerken</a:t>
            </a:r>
            <a:br>
              <a:rPr lang="en-US" altLang="en-US" dirty="0"/>
            </a:br>
            <a:r>
              <a:rPr lang="en-US" altLang="en-US" dirty="0" err="1"/>
              <a:t>Sociale</a:t>
            </a:r>
            <a:r>
              <a:rPr lang="en-US" altLang="en-US" dirty="0"/>
              <a:t> media </a:t>
            </a:r>
            <a:r>
              <a:rPr lang="en-US" altLang="en-US" dirty="0" err="1"/>
              <a:t>en</a:t>
            </a:r>
            <a:r>
              <a:rPr lang="en-US" altLang="en-US" dirty="0"/>
              <a:t> </a:t>
            </a:r>
            <a:r>
              <a:rPr lang="en-US" altLang="en-US" dirty="0" err="1"/>
              <a:t>nicheforums</a:t>
            </a:r>
            <a:r>
              <a:rPr lang="en-US" altLang="en-US" dirty="0"/>
              <a:t> </a:t>
            </a:r>
            <a:r>
              <a:rPr lang="en-US" altLang="en-US" dirty="0" err="1"/>
              <a:t>voor</a:t>
            </a:r>
            <a:r>
              <a:rPr lang="en-US" altLang="en-US" dirty="0"/>
              <a:t> </a:t>
            </a:r>
            <a:r>
              <a:rPr lang="en-US" altLang="en-US" dirty="0" err="1"/>
              <a:t>ondernemers</a:t>
            </a:r>
            <a:r>
              <a:rPr lang="en-US" altLang="en-US" dirty="0"/>
              <a:t> op het </a:t>
            </a:r>
            <a:r>
              <a:rPr lang="en-US" altLang="en-US" dirty="0" err="1"/>
              <a:t>gebied</a:t>
            </a:r>
            <a:r>
              <a:rPr lang="en-US" altLang="en-US" dirty="0"/>
              <a:t> van </a:t>
            </a:r>
            <a:r>
              <a:rPr lang="en-US" altLang="en-US" dirty="0" err="1"/>
              <a:t>voeding</a:t>
            </a:r>
            <a:r>
              <a:rPr lang="en-US" altLang="en-US" dirty="0"/>
              <a:t>, </a:t>
            </a:r>
            <a:r>
              <a:rPr lang="en-US" altLang="en-US" dirty="0" err="1"/>
              <a:t>vrouwen</a:t>
            </a:r>
            <a:r>
              <a:rPr lang="en-US" altLang="en-US" dirty="0"/>
              <a:t> of </a:t>
            </a:r>
            <a:r>
              <a:rPr lang="en-US" altLang="en-US" dirty="0" err="1"/>
              <a:t>migranten</a:t>
            </a:r>
            <a:r>
              <a:rPr lang="en-US" altLang="en-US" dirty="0"/>
              <a:t>. </a:t>
            </a:r>
            <a:r>
              <a:rPr lang="en-US" altLang="en-US" dirty="0" err="1"/>
              <a:t>Ideaal</a:t>
            </a:r>
            <a:r>
              <a:rPr lang="en-US" altLang="en-US" dirty="0"/>
              <a:t> om contact </a:t>
            </a:r>
            <a:r>
              <a:rPr lang="en-US" altLang="en-US" dirty="0" err="1"/>
              <a:t>te</a:t>
            </a:r>
            <a:r>
              <a:rPr lang="en-US" altLang="en-US" dirty="0"/>
              <a:t> </a:t>
            </a:r>
            <a:r>
              <a:rPr lang="en-US" altLang="en-US" dirty="0" err="1"/>
              <a:t>houden</a:t>
            </a:r>
            <a:r>
              <a:rPr lang="en-US" altLang="en-US" dirty="0"/>
              <a:t>, </a:t>
            </a:r>
            <a:r>
              <a:rPr lang="en-US" altLang="en-US" dirty="0" err="1"/>
              <a:t>vragen</a:t>
            </a:r>
            <a:r>
              <a:rPr lang="en-US" altLang="en-US" dirty="0"/>
              <a:t> </a:t>
            </a:r>
            <a:r>
              <a:rPr lang="en-US" altLang="en-US" dirty="0" err="1"/>
              <a:t>te</a:t>
            </a:r>
            <a:r>
              <a:rPr lang="en-US" altLang="en-US" dirty="0"/>
              <a:t> </a:t>
            </a:r>
            <a:r>
              <a:rPr lang="en-US" altLang="en-US" dirty="0" err="1"/>
              <a:t>stellen</a:t>
            </a:r>
            <a:r>
              <a:rPr lang="en-US" altLang="en-US" dirty="0"/>
              <a:t> </a:t>
            </a:r>
            <a:r>
              <a:rPr lang="en-US" altLang="en-US" dirty="0" err="1"/>
              <a:t>en</a:t>
            </a:r>
            <a:r>
              <a:rPr lang="en-US" altLang="en-US" dirty="0"/>
              <a:t> van </a:t>
            </a:r>
            <a:r>
              <a:rPr lang="en-US" altLang="en-US" dirty="0" err="1"/>
              <a:t>anderen</a:t>
            </a:r>
            <a:r>
              <a:rPr lang="en-US" altLang="en-US" dirty="0"/>
              <a:t> </a:t>
            </a:r>
            <a:r>
              <a:rPr lang="en-US" altLang="en-US" dirty="0" err="1"/>
              <a:t>te</a:t>
            </a:r>
            <a:r>
              <a:rPr lang="en-US" altLang="en-US" dirty="0"/>
              <a:t> </a:t>
            </a:r>
            <a:r>
              <a:rPr lang="en-US" altLang="en-US" dirty="0" err="1"/>
              <a:t>leren</a:t>
            </a:r>
            <a:r>
              <a:rPr lang="en-US" altLang="en-US" dirty="0"/>
              <a:t>.</a:t>
            </a:r>
          </a:p>
          <a:p>
            <a:pPr lvl="0" eaLnBrk="0" fontAlgn="base" hangingPunct="0">
              <a:spcBef>
                <a:spcPct val="0"/>
              </a:spcBef>
              <a:spcAft>
                <a:spcPct val="0"/>
              </a:spcAft>
            </a:pPr>
            <a:r>
              <a:rPr lang="en-US" altLang="en-US" b="1" dirty="0"/>
              <a:t>Voor</a:t>
            </a:r>
          </a:p>
          <a:p>
            <a:pPr lvl="1" eaLnBrk="0" fontAlgn="base" hangingPunct="0">
              <a:spcBef>
                <a:spcPct val="0"/>
              </a:spcBef>
              <a:spcAft>
                <a:spcPct val="0"/>
              </a:spcAft>
              <a:buFontTx/>
              <a:buChar char="•"/>
            </a:pPr>
            <a:r>
              <a:rPr lang="en-US" altLang="en-US" sz="2000" dirty="0"/>
              <a:t>Facebook-</a:t>
            </a:r>
            <a:r>
              <a:rPr lang="en-US" altLang="en-US" sz="2000" dirty="0" err="1"/>
              <a:t>groepen</a:t>
            </a:r>
            <a:r>
              <a:rPr lang="en-US" altLang="en-US" sz="2000" dirty="0"/>
              <a:t> (</a:t>
            </a:r>
            <a:r>
              <a:rPr lang="en-US" altLang="en-US" sz="2000" dirty="0" err="1"/>
              <a:t>bijv</a:t>
            </a:r>
            <a:r>
              <a:rPr lang="en-US" altLang="en-US" sz="2000" dirty="0"/>
              <a:t>. "Women in Food EU")</a:t>
            </a:r>
          </a:p>
          <a:p>
            <a:pPr lvl="1" eaLnBrk="0" fontAlgn="base" hangingPunct="0">
              <a:spcBef>
                <a:spcPct val="0"/>
              </a:spcBef>
              <a:spcAft>
                <a:spcPct val="0"/>
              </a:spcAft>
              <a:buFontTx/>
              <a:buChar char="•"/>
            </a:pPr>
            <a:r>
              <a:rPr lang="en-US" altLang="en-US" sz="2000" dirty="0"/>
              <a:t>LinkedIn-</a:t>
            </a:r>
            <a:r>
              <a:rPr lang="en-US" altLang="en-US" sz="2000" dirty="0" err="1"/>
              <a:t>groepen</a:t>
            </a:r>
            <a:r>
              <a:rPr lang="en-US" altLang="en-US" sz="2000" dirty="0"/>
              <a:t>, Slack-</a:t>
            </a:r>
            <a:r>
              <a:rPr lang="en-US" altLang="en-US" sz="2000" dirty="0" err="1"/>
              <a:t>gemeenschappen</a:t>
            </a:r>
            <a:endParaRPr lang="en-US" altLang="en-US" sz="2000" dirty="0"/>
          </a:p>
          <a:p>
            <a:pPr lvl="0" eaLnBrk="0" fontAlgn="base" hangingPunct="0">
              <a:spcBef>
                <a:spcPct val="0"/>
              </a:spcBef>
              <a:spcAft>
                <a:spcPct val="0"/>
              </a:spcAft>
            </a:pPr>
            <a:endParaRPr lang="en-US" altLang="en-US" dirty="0"/>
          </a:p>
        </p:txBody>
      </p:sp>
    </p:spTree>
    <p:extLst>
      <p:ext uri="{BB962C8B-B14F-4D97-AF65-F5344CB8AC3E}">
        <p14:creationId xmlns:p14="http://schemas.microsoft.com/office/powerpoint/2010/main" val="73284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WAT IS SAMENWERKING?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2863" y="1237709"/>
            <a:ext cx="7344292" cy="3790950"/>
          </a:xfrm>
        </p:spPr>
        <p:txBody>
          <a:bodyPr/>
          <a:lstStyle/>
          <a:p>
            <a:r>
              <a:rPr lang="en-GB" dirty="0"/>
              <a:t>Samenwerking is het proces waarbij twee of meer mensen of organisaties samenwerken om gezamenlijke doelen te bereiken. In de context van migrantenvrouwen en voedsel kan dit betekenen:</a:t>
            </a:r>
          </a:p>
          <a:p>
            <a:endParaRPr lang="en-GB" dirty="0"/>
          </a:p>
          <a:p>
            <a:pPr marL="342900" indent="-342900">
              <a:buFont typeface="Arial" panose="020B0604020202020204" pitchFamily="34" charset="0"/>
              <a:buChar char="•"/>
            </a:pPr>
            <a:r>
              <a:rPr lang="en-GB" b="1" dirty="0"/>
              <a:t>Middelen bundelen </a:t>
            </a:r>
            <a:r>
              <a:rPr lang="en-GB" dirty="0"/>
              <a:t>om toegang te krijgen tot keukens, apparatuur en markten</a:t>
            </a:r>
          </a:p>
          <a:p>
            <a:pPr marL="342900" indent="-342900">
              <a:buFont typeface="Arial" panose="020B0604020202020204" pitchFamily="34" charset="0"/>
              <a:buChar char="•"/>
            </a:pPr>
            <a:r>
              <a:rPr lang="en-GB" b="1" dirty="0"/>
              <a:t>Kennis delen en elkaars bedrijf ondersteunen </a:t>
            </a:r>
            <a:r>
              <a:rPr lang="en-GB" dirty="0"/>
              <a:t>door mentorschap, co-verkoop en doorverwijzingen</a:t>
            </a:r>
          </a:p>
          <a:p>
            <a:pPr marL="342900" indent="-342900">
              <a:buFont typeface="Arial" panose="020B0604020202020204" pitchFamily="34" charset="0"/>
              <a:buChar char="•"/>
            </a:pPr>
            <a:r>
              <a:rPr lang="en-GB" b="1" dirty="0"/>
              <a:t>Netwerken bouwen </a:t>
            </a:r>
            <a:r>
              <a:rPr lang="en-GB" dirty="0"/>
              <a:t>die veiligheid, vertrouwen en groeimogelijkheden creëren</a:t>
            </a:r>
          </a:p>
          <a:p>
            <a:pPr marL="342900" indent="-342900">
              <a:buFont typeface="Arial" panose="020B0604020202020204" pitchFamily="34" charset="0"/>
              <a:buChar char="•"/>
            </a:pPr>
            <a:endParaRPr lang="en-GB" dirty="0"/>
          </a:p>
          <a:p>
            <a:r>
              <a:rPr lang="en-GB" dirty="0"/>
              <a:t>Veel migrantenvrouwen hebben te maken met barrières, zoals taal, isolement of systemische ongelijkheid. Maar door samenwerking kunnen ze collectieve kracht opbouwen. Van kookcirkels en gemeenschappelijke keukens tot coöperatieve catering en joint ventures, samenwerking wordt een brug, van overleven naar bloeien.</a:t>
            </a:r>
          </a:p>
          <a:p>
            <a:endParaRPr lang="en-US" dirty="0"/>
          </a:p>
          <a:p>
            <a:endParaRPr lang="en-US" dirty="0"/>
          </a:p>
        </p:txBody>
      </p:sp>
      <p:pic>
        <p:nvPicPr>
          <p:cNvPr id="10" name="Picture 9">
            <a:extLst>
              <a:ext uri="{FF2B5EF4-FFF2-40B4-BE49-F238E27FC236}">
                <a16:creationId xmlns:a16="http://schemas.microsoft.com/office/drawing/2014/main" id="{9821BCB1-BE78-0F01-0E3A-E69B7AD074C0}"/>
              </a:ext>
            </a:extLst>
          </p:cNvPr>
          <p:cNvPicPr>
            <a:picLocks noChangeAspect="1"/>
          </p:cNvPicPr>
          <p:nvPr/>
        </p:nvPicPr>
        <p:blipFill>
          <a:blip r:embed="rId2"/>
          <a:stretch>
            <a:fillRect/>
          </a:stretch>
        </p:blipFill>
        <p:spPr>
          <a:xfrm>
            <a:off x="8013670" y="2306147"/>
            <a:ext cx="3702539" cy="3027854"/>
          </a:xfrm>
          <a:prstGeom prst="rect">
            <a:avLst/>
          </a:prstGeom>
        </p:spPr>
      </p:pic>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72511"/>
            <a:ext cx="10820476" cy="716804"/>
          </a:xfrm>
        </p:spPr>
        <p:txBody>
          <a:bodyPr/>
          <a:lstStyle/>
          <a:p>
            <a:pPr fontAlgn="base">
              <a:lnSpc>
                <a:spcPts val="3420"/>
              </a:lnSpc>
              <a:spcBef>
                <a:spcPts val="0"/>
              </a:spcBef>
            </a:pPr>
            <a:r>
              <a:rPr lang="en-IE" dirty="0"/>
              <a:t>The Entrepreneurial Refugee Network - Vluchtelingen ondersteunen bij het opzetten van een bedrijf, Verenigd Koninkrijk</a:t>
            </a:r>
          </a:p>
          <a:p>
            <a:pPr fontAlgn="base">
              <a:lnSpc>
                <a:spcPts val="36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50" y="2349062"/>
            <a:ext cx="5725512" cy="4338967"/>
          </a:xfrm>
        </p:spPr>
        <p:txBody>
          <a:bodyPr/>
          <a:lstStyle/>
          <a:p>
            <a:pPr fontAlgn="base"/>
            <a:r>
              <a:rPr lang="en-GB" sz="2200" i="0" dirty="0">
                <a:effectLst/>
              </a:rPr>
              <a:t>TERN stelt vluchtelingen in staat om te groeien dankzij de kracht van hun eigen ideeën.  Hun doel is om tegen 2025 2000 door vluchtelingen geleide bedrijven op te starten.</a:t>
            </a:r>
          </a:p>
          <a:p>
            <a:pPr fontAlgn="base"/>
            <a:endParaRPr lang="en-GB" sz="2200" i="0" dirty="0">
              <a:effectLst/>
            </a:endParaRPr>
          </a:p>
          <a:p>
            <a:pPr fontAlgn="base"/>
            <a:r>
              <a:rPr lang="en-GB" sz="2200" dirty="0"/>
              <a:t>Het heeft veel door vrouwen geleide bedrijven geholpen via </a:t>
            </a:r>
            <a:r>
              <a:rPr lang="en-IE" b="1" dirty="0">
                <a:hlinkClick r:id="rId2">
                  <a:extLst>
                    <a:ext uri="{A12FA001-AC4F-418D-AE19-62706E023703}">
                      <ahyp:hlinkClr xmlns:ahyp="http://schemas.microsoft.com/office/drawing/2018/hyperlinkcolor" val="tx"/>
                    </a:ext>
                  </a:extLst>
                </a:hlinkClick>
              </a:rPr>
              <a:t>Wearetern | Herfutureforward </a:t>
            </a:r>
            <a:r>
              <a:rPr lang="en-IE" dirty="0"/>
              <a:t>- vol met prachtige voorbeelden van mondige vluchtelingen.</a:t>
            </a:r>
          </a:p>
          <a:p>
            <a:pPr fontAlgn="base"/>
            <a:r>
              <a:rPr lang="en-IE" dirty="0"/>
              <a:t>zakenvrouwen</a:t>
            </a:r>
          </a:p>
          <a:p>
            <a:pPr fontAlgn="base"/>
            <a:endParaRPr lang="en-IE" dirty="0"/>
          </a:p>
          <a:p>
            <a:pPr fontAlgn="base"/>
            <a:endParaRPr lang="en-US" b="0" i="0" dirty="0">
              <a:effectLst/>
            </a:endParaRPr>
          </a:p>
        </p:txBody>
      </p:sp>
      <p:sp>
        <p:nvSpPr>
          <p:cNvPr id="7" name="TextBox 6">
            <a:extLst>
              <a:ext uri="{FF2B5EF4-FFF2-40B4-BE49-F238E27FC236}">
                <a16:creationId xmlns:a16="http://schemas.microsoft.com/office/drawing/2014/main" id="{08DD11A1-5C82-F61E-30B4-B0A6419FF515}"/>
              </a:ext>
            </a:extLst>
          </p:cNvPr>
          <p:cNvSpPr txBox="1"/>
          <p:nvPr/>
        </p:nvSpPr>
        <p:spPr>
          <a:xfrm>
            <a:off x="543911" y="1387366"/>
            <a:ext cx="4989786" cy="553998"/>
          </a:xfrm>
          <a:prstGeom prst="rect">
            <a:avLst/>
          </a:prstGeom>
          <a:noFill/>
        </p:spPr>
        <p:txBody>
          <a:bodyPr wrap="square">
            <a:spAutoFit/>
          </a:bodyPr>
          <a:lstStyle/>
          <a:p>
            <a:r>
              <a:rPr lang="en-IE" sz="3000" b="1" dirty="0">
                <a:solidFill>
                  <a:schemeClr val="bg1"/>
                </a:solidFill>
                <a:highlight>
                  <a:srgbClr val="E6C8C7"/>
                </a:highlight>
              </a:rPr>
              <a:t> SPOTLIGHT OP STERN</a:t>
            </a:r>
            <a:r>
              <a:rPr lang="en-IE" sz="3000" b="1" dirty="0">
                <a:solidFill>
                  <a:srgbClr val="E6C8C7"/>
                </a:solidFill>
                <a:highlight>
                  <a:srgbClr val="E6C8C7"/>
                </a:highlight>
              </a:rPr>
              <a:t>.</a:t>
            </a:r>
            <a:endParaRPr lang="en-US" sz="3000" b="1" dirty="0">
              <a:solidFill>
                <a:srgbClr val="E6C8C7"/>
              </a:solidFill>
              <a:highlight>
                <a:srgbClr val="E6C8C7"/>
              </a:highligh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38350" y="5379758"/>
            <a:ext cx="3191569" cy="526810"/>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fontAlgn="base">
              <a:tabLst>
                <a:tab pos="538163" algn="l"/>
              </a:tabLst>
            </a:pPr>
            <a:r>
              <a:rPr lang="en-IE" dirty="0">
                <a:solidFill>
                  <a:srgbClr val="94C7B0"/>
                </a:solidFill>
                <a:hlinkClick r:id="rId3">
                  <a:extLst>
                    <a:ext uri="{A12FA001-AC4F-418D-AE19-62706E023703}">
                      <ahyp:hlinkClr xmlns:ahyp="http://schemas.microsoft.com/office/drawing/2018/hyperlinkcolor" val="tx"/>
                    </a:ext>
                  </a:extLst>
                </a:hlinkClick>
              </a:rPr>
              <a:t>www.wearetern.org </a:t>
            </a:r>
          </a:p>
          <a:p>
            <a:pPr lvl="1" algn="l" fontAlgn="base"/>
            <a:endParaRPr lang="en-IE" dirty="0"/>
          </a:p>
          <a:p>
            <a:pPr fontAlgn="base"/>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endParaRPr lang="en-IE" dirty="0"/>
          </a:p>
          <a:p>
            <a:endParaRPr lang="en-US" dirty="0"/>
          </a:p>
        </p:txBody>
      </p:sp>
      <p:grpSp>
        <p:nvGrpSpPr>
          <p:cNvPr id="9" name="Group 8">
            <a:extLst>
              <a:ext uri="{FF2B5EF4-FFF2-40B4-BE49-F238E27FC236}">
                <a16:creationId xmlns:a16="http://schemas.microsoft.com/office/drawing/2014/main" id="{67C8A9AE-0C74-AA8D-9C67-8DA3D37E0D7E}"/>
              </a:ext>
            </a:extLst>
          </p:cNvPr>
          <p:cNvGrpSpPr/>
          <p:nvPr/>
        </p:nvGrpSpPr>
        <p:grpSpPr>
          <a:xfrm>
            <a:off x="5934085" y="1403130"/>
            <a:ext cx="6257915" cy="5234152"/>
            <a:chOff x="4308293" y="667658"/>
            <a:chExt cx="6811123" cy="5696857"/>
          </a:xfrm>
        </p:grpSpPr>
        <p:pic>
          <p:nvPicPr>
            <p:cNvPr id="10" name="Picture 9">
              <a:extLst>
                <a:ext uri="{FF2B5EF4-FFF2-40B4-BE49-F238E27FC236}">
                  <a16:creationId xmlns:a16="http://schemas.microsoft.com/office/drawing/2014/main" id="{4AFF5B6C-B44F-37F4-F9CB-8DE67D24227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1" name="Rectangle 10">
              <a:extLst>
                <a:ext uri="{FF2B5EF4-FFF2-40B4-BE49-F238E27FC236}">
                  <a16:creationId xmlns:a16="http://schemas.microsoft.com/office/drawing/2014/main" id="{57F1D689-B9C6-BDFE-7856-E1DEC68FAA4B}"/>
                </a:ext>
              </a:extLst>
            </p:cNvPr>
            <p:cNvSpPr/>
            <p:nvPr/>
          </p:nvSpPr>
          <p:spPr>
            <a:xfrm>
              <a:off x="5544457" y="1088571"/>
              <a:ext cx="3779157"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9A8FE2BB-C711-9304-0713-B41BB7224CD9}"/>
              </a:ext>
            </a:extLst>
          </p:cNvPr>
          <p:cNvPicPr>
            <a:picLocks noChangeAspect="1"/>
          </p:cNvPicPr>
          <p:nvPr/>
        </p:nvPicPr>
        <p:blipFill rotWithShape="1">
          <a:blip r:embed="rId5"/>
          <a:srcRect l="13467" t="3912" r="1206" b="2609"/>
          <a:stretch/>
        </p:blipFill>
        <p:spPr>
          <a:xfrm>
            <a:off x="7036675" y="1765737"/>
            <a:ext cx="5155325" cy="3389585"/>
          </a:xfrm>
          <a:prstGeom prst="rect">
            <a:avLst/>
          </a:prstGeom>
        </p:spPr>
      </p:pic>
    </p:spTree>
    <p:extLst>
      <p:ext uri="{BB962C8B-B14F-4D97-AF65-F5344CB8AC3E}">
        <p14:creationId xmlns:p14="http://schemas.microsoft.com/office/powerpoint/2010/main" val="91041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765926" y="2349062"/>
            <a:ext cx="2891674" cy="2634901"/>
          </a:xfrm>
        </p:spPr>
        <p:txBody>
          <a:bodyPr/>
          <a:lstStyle/>
          <a:p>
            <a:pPr marL="0" lvl="1" algn="l" fontAlgn="base">
              <a:tabLst>
                <a:tab pos="538163" algn="l"/>
              </a:tabLst>
            </a:pPr>
            <a:r>
              <a:rPr lang="en-IE" b="1" dirty="0">
                <a:solidFill>
                  <a:srgbClr val="382B1B"/>
                </a:solidFill>
              </a:rPr>
              <a:t>Onderzoek de netwerkplatforms waartoe je toegang hebt in je</a:t>
            </a:r>
          </a:p>
          <a:p>
            <a:endParaRPr lang="en-US" dirty="0">
              <a:solidFill>
                <a:srgbClr val="382B1B"/>
              </a:solidFill>
            </a:endParaRPr>
          </a:p>
        </p:txBody>
      </p:sp>
      <p:cxnSp>
        <p:nvCxnSpPr>
          <p:cNvPr id="2" name="Straight Connector 1">
            <a:extLst>
              <a:ext uri="{FF2B5EF4-FFF2-40B4-BE49-F238E27FC236}">
                <a16:creationId xmlns:a16="http://schemas.microsoft.com/office/drawing/2014/main" id="{ECB0370D-2DE0-D06B-A61E-8F7531DF86AC}"/>
              </a:ext>
            </a:extLst>
          </p:cNvPr>
          <p:cNvCxnSpPr/>
          <p:nvPr/>
        </p:nvCxnSpPr>
        <p:spPr>
          <a:xfrm>
            <a:off x="457200" y="1087822"/>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10">
            <a:extLst>
              <a:ext uri="{FF2B5EF4-FFF2-40B4-BE49-F238E27FC236}">
                <a16:creationId xmlns:a16="http://schemas.microsoft.com/office/drawing/2014/main" id="{94BDF61F-CB2C-172B-755B-2FF9EB3948F1}"/>
              </a:ext>
            </a:extLst>
          </p:cNvPr>
          <p:cNvSpPr txBox="1">
            <a:spLocks/>
          </p:cNvSpPr>
          <p:nvPr/>
        </p:nvSpPr>
        <p:spPr>
          <a:xfrm>
            <a:off x="767989" y="830835"/>
            <a:ext cx="9649486" cy="69735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a:solidFill>
                  <a:schemeClr val="bg1"/>
                </a:solidFill>
                <a:highlight>
                  <a:srgbClr val="B6D1E1"/>
                </a:highlight>
              </a:rPr>
              <a:t> OEFENING</a:t>
            </a:r>
            <a:r>
              <a:rPr lang="en-IE">
                <a:solidFill>
                  <a:srgbClr val="B6D1E1"/>
                </a:solidFill>
                <a:highlight>
                  <a:srgbClr val="B6D1E1"/>
                </a:highlight>
              </a:rPr>
              <a:t>.</a:t>
            </a:r>
            <a:endParaRPr lang="en-BA" dirty="0">
              <a:solidFill>
                <a:srgbClr val="B6D1E1"/>
              </a:solidFill>
              <a:highlight>
                <a:srgbClr val="B6D1E1"/>
              </a:highlight>
            </a:endParaRPr>
          </a:p>
        </p:txBody>
      </p:sp>
      <p:sp>
        <p:nvSpPr>
          <p:cNvPr id="7" name="Text Placeholder 5">
            <a:extLst>
              <a:ext uri="{FF2B5EF4-FFF2-40B4-BE49-F238E27FC236}">
                <a16:creationId xmlns:a16="http://schemas.microsoft.com/office/drawing/2014/main" id="{7A17B59E-02A0-6DC9-58B7-806124D43434}"/>
              </a:ext>
            </a:extLst>
          </p:cNvPr>
          <p:cNvSpPr txBox="1">
            <a:spLocks/>
          </p:cNvSpPr>
          <p:nvPr/>
        </p:nvSpPr>
        <p:spPr>
          <a:xfrm>
            <a:off x="3787649" y="2422635"/>
            <a:ext cx="7610820" cy="2634901"/>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0363" lvl="1" indent="-360363" algn="l" fontAlgn="base">
              <a:buClr>
                <a:srgbClr val="B6D1E1"/>
              </a:buClr>
              <a:buFont typeface="Arial" panose="020B0604020202020204" pitchFamily="34" charset="0"/>
              <a:buChar char="•"/>
            </a:pPr>
            <a:r>
              <a:rPr lang="en-IE" dirty="0">
                <a:solidFill>
                  <a:srgbClr val="382B1B"/>
                </a:solidFill>
              </a:rPr>
              <a:t>Gebied/regio</a:t>
            </a:r>
          </a:p>
          <a:p>
            <a:pPr marL="360363" lvl="1" indent="-360363" algn="l" fontAlgn="base">
              <a:buClr>
                <a:srgbClr val="B6D1E1"/>
              </a:buClr>
              <a:buFont typeface="Arial" panose="020B0604020202020204" pitchFamily="34" charset="0"/>
              <a:buChar char="•"/>
            </a:pPr>
            <a:r>
              <a:rPr lang="en-IE" dirty="0">
                <a:solidFill>
                  <a:srgbClr val="382B1B"/>
                </a:solidFill>
              </a:rPr>
              <a:t>Sector</a:t>
            </a:r>
          </a:p>
          <a:p>
            <a:pPr marL="360363" lvl="1" indent="-360363" algn="l" fontAlgn="base">
              <a:buClr>
                <a:srgbClr val="B6D1E1"/>
              </a:buClr>
              <a:buFont typeface="Arial" panose="020B0604020202020204" pitchFamily="34" charset="0"/>
              <a:buChar char="•"/>
            </a:pPr>
            <a:r>
              <a:rPr lang="en-IE" dirty="0">
                <a:solidFill>
                  <a:srgbClr val="382B1B"/>
                </a:solidFill>
              </a:rPr>
              <a:t>Online specifieke die relevant zijn voor uw bedrijf</a:t>
            </a:r>
          </a:p>
          <a:p>
            <a:pPr fontAlgn="base"/>
            <a:endParaRPr lang="en-US" dirty="0">
              <a:solidFill>
                <a:srgbClr val="382B1B"/>
              </a:solidFill>
              <a:latin typeface="Arial" panose="020B0604020202020204" pitchFamily="34" charset="0"/>
            </a:endParaRPr>
          </a:p>
          <a:p>
            <a:pPr fontAlgn="base"/>
            <a:endParaRPr lang="en-US" dirty="0">
              <a:solidFill>
                <a:srgbClr val="382B1B"/>
              </a:solidFill>
            </a:endParaRPr>
          </a:p>
          <a:p>
            <a:pPr fontAlgn="base"/>
            <a:endParaRPr lang="en-IE" dirty="0">
              <a:solidFill>
                <a:srgbClr val="382B1B"/>
              </a:solidFill>
            </a:endParaRPr>
          </a:p>
          <a:p>
            <a:endParaRPr lang="en-US" dirty="0">
              <a:solidFill>
                <a:srgbClr val="382B1B"/>
              </a:solidFill>
            </a:endParaRPr>
          </a:p>
        </p:txBody>
      </p:sp>
      <p:sp>
        <p:nvSpPr>
          <p:cNvPr id="8" name="Text Placeholder 5">
            <a:extLst>
              <a:ext uri="{FF2B5EF4-FFF2-40B4-BE49-F238E27FC236}">
                <a16:creationId xmlns:a16="http://schemas.microsoft.com/office/drawing/2014/main" id="{A3BCD302-F8F2-A401-F4BC-1E705E8920A4}"/>
              </a:ext>
            </a:extLst>
          </p:cNvPr>
          <p:cNvSpPr txBox="1">
            <a:spLocks/>
          </p:cNvSpPr>
          <p:nvPr/>
        </p:nvSpPr>
        <p:spPr>
          <a:xfrm>
            <a:off x="792202" y="4527899"/>
            <a:ext cx="8115315" cy="97426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fontAlgn="base"/>
            <a:r>
              <a:rPr lang="en-IE" b="1" i="1" dirty="0">
                <a:solidFill>
                  <a:srgbClr val="94C7B0"/>
                </a:solidFill>
              </a:rPr>
              <a:t>Hoeveel tijd kun je elke maand uittrekken om te netwerken?</a:t>
            </a:r>
          </a:p>
          <a:p>
            <a:pPr lvl="1" algn="l" fontAlgn="base"/>
            <a:endParaRPr lang="en-IE" b="1" i="1" dirty="0">
              <a:solidFill>
                <a:srgbClr val="B6D1E1"/>
              </a:solidFill>
            </a:endParaRPr>
          </a:p>
          <a:p>
            <a:pPr fontAlgn="base"/>
            <a:endParaRPr lang="en-IE" b="1" i="1" dirty="0">
              <a:solidFill>
                <a:srgbClr val="B6D1E1"/>
              </a:solidFill>
            </a:endParaRPr>
          </a:p>
          <a:p>
            <a:pPr fontAlgn="base"/>
            <a:endParaRPr lang="en-US" b="1" i="1" dirty="0">
              <a:solidFill>
                <a:srgbClr val="B6D1E1"/>
              </a:solidFill>
              <a:latin typeface="Arial" panose="020B0604020202020204" pitchFamily="34" charset="0"/>
            </a:endParaRPr>
          </a:p>
          <a:p>
            <a:pPr fontAlgn="base"/>
            <a:endParaRPr lang="en-US" b="1" i="1" dirty="0">
              <a:solidFill>
                <a:srgbClr val="B6D1E1"/>
              </a:solidFill>
            </a:endParaRPr>
          </a:p>
          <a:p>
            <a:pPr fontAlgn="base"/>
            <a:endParaRPr lang="en-IE" b="1" i="1" dirty="0">
              <a:solidFill>
                <a:srgbClr val="B6D1E1"/>
              </a:solidFill>
            </a:endParaRPr>
          </a:p>
          <a:p>
            <a:endParaRPr lang="en-US" b="1" i="1" dirty="0">
              <a:solidFill>
                <a:srgbClr val="B6D1E1"/>
              </a:solidFill>
            </a:endParaRPr>
          </a:p>
        </p:txBody>
      </p:sp>
      <p:cxnSp>
        <p:nvCxnSpPr>
          <p:cNvPr id="9" name="Straight Connector 8">
            <a:extLst>
              <a:ext uri="{FF2B5EF4-FFF2-40B4-BE49-F238E27FC236}">
                <a16:creationId xmlns:a16="http://schemas.microsoft.com/office/drawing/2014/main" id="{28AA8592-CD6B-1982-BED8-228C91CF9D55}"/>
              </a:ext>
            </a:extLst>
          </p:cNvPr>
          <p:cNvCxnSpPr>
            <a:cxnSpLocks/>
          </p:cNvCxnSpPr>
          <p:nvPr/>
        </p:nvCxnSpPr>
        <p:spPr>
          <a:xfrm>
            <a:off x="3589282" y="2406870"/>
            <a:ext cx="0" cy="150297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5634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5E2A87A-ED78-624C-D0BC-A8A7C582A865}"/>
              </a:ext>
            </a:extLst>
          </p:cNvPr>
          <p:cNvGrpSpPr/>
          <p:nvPr/>
        </p:nvGrpSpPr>
        <p:grpSpPr>
          <a:xfrm>
            <a:off x="5934085" y="204952"/>
            <a:ext cx="6257915" cy="5234152"/>
            <a:chOff x="4308293" y="667658"/>
            <a:chExt cx="6811123" cy="5696857"/>
          </a:xfrm>
        </p:grpSpPr>
        <p:pic>
          <p:nvPicPr>
            <p:cNvPr id="3" name="Picture 2">
              <a:extLst>
                <a:ext uri="{FF2B5EF4-FFF2-40B4-BE49-F238E27FC236}">
                  <a16:creationId xmlns:a16="http://schemas.microsoft.com/office/drawing/2014/main" id="{6DC43C1A-610D-36D8-BD4D-8669F7CB4D6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618ECBEA-BDDA-CEB6-77EA-C2B2B899461B}"/>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4DA3988C-FDAB-5ED7-25B3-BE17C624C184}"/>
              </a:ext>
            </a:extLst>
          </p:cNvPr>
          <p:cNvGrpSpPr/>
          <p:nvPr/>
        </p:nvGrpSpPr>
        <p:grpSpPr>
          <a:xfrm flipH="1">
            <a:off x="0" y="1481960"/>
            <a:ext cx="6257915" cy="5234152"/>
            <a:chOff x="4308293" y="667658"/>
            <a:chExt cx="6811123" cy="5696857"/>
          </a:xfrm>
        </p:grpSpPr>
        <p:pic>
          <p:nvPicPr>
            <p:cNvPr id="8" name="Picture 7">
              <a:extLst>
                <a:ext uri="{FF2B5EF4-FFF2-40B4-BE49-F238E27FC236}">
                  <a16:creationId xmlns:a16="http://schemas.microsoft.com/office/drawing/2014/main" id="{552E0737-89C3-5C40-912D-69DAE5805F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6E4510E-3681-0812-1539-98BED9B9305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Online Media 9" title="Networking tips for introverts">
            <a:hlinkClick r:id="" action="ppaction://media"/>
            <a:extLst>
              <a:ext uri="{FF2B5EF4-FFF2-40B4-BE49-F238E27FC236}">
                <a16:creationId xmlns:a16="http://schemas.microsoft.com/office/drawing/2014/main" id="{A8BBCB38-7824-37F9-CEB5-E5A2C984620B}"/>
              </a:ext>
            </a:extLst>
          </p:cNvPr>
          <p:cNvPicPr>
            <a:picLocks noRot="1" noChangeAspect="1"/>
          </p:cNvPicPr>
          <p:nvPr>
            <a:videoFile r:link="rId1"/>
          </p:nvPr>
        </p:nvPicPr>
        <p:blipFill rotWithShape="1">
          <a:blip r:embed="rId5"/>
          <a:srcRect t="1811" r="17373" b="2686"/>
          <a:stretch/>
        </p:blipFill>
        <p:spPr>
          <a:xfrm>
            <a:off x="0" y="1827921"/>
            <a:ext cx="5151471" cy="3364192"/>
          </a:xfrm>
          <a:prstGeom prst="rect">
            <a:avLst/>
          </a:prstGeom>
        </p:spPr>
      </p:pic>
      <p:pic>
        <p:nvPicPr>
          <p:cNvPr id="26" name="Online Media 12" title="10 Simple Ways To Improve Your Networking Skills - How To Network With People Even If You're Shy!">
            <a:hlinkClick r:id="" action="ppaction://media"/>
            <a:extLst>
              <a:ext uri="{FF2B5EF4-FFF2-40B4-BE49-F238E27FC236}">
                <a16:creationId xmlns:a16="http://schemas.microsoft.com/office/drawing/2014/main" id="{B4C7BDF7-6DB9-1723-DA84-8CACB0D91398}"/>
              </a:ext>
            </a:extLst>
          </p:cNvPr>
          <p:cNvPicPr>
            <a:picLocks noRot="1" noChangeAspect="1"/>
          </p:cNvPicPr>
          <p:nvPr>
            <a:videoFile r:link="rId2"/>
          </p:nvPr>
        </p:nvPicPr>
        <p:blipFill rotWithShape="1">
          <a:blip r:embed="rId6"/>
          <a:srcRect l="7089" r="7089"/>
          <a:stretch/>
        </p:blipFill>
        <p:spPr>
          <a:xfrm>
            <a:off x="7047186" y="570077"/>
            <a:ext cx="5144814" cy="3387069"/>
          </a:xfrm>
          <a:prstGeom prst="rect">
            <a:avLst/>
          </a:prstGeom>
        </p:spPr>
      </p:pic>
      <p:grpSp>
        <p:nvGrpSpPr>
          <p:cNvPr id="27" name="Group 26">
            <a:extLst>
              <a:ext uri="{FF2B5EF4-FFF2-40B4-BE49-F238E27FC236}">
                <a16:creationId xmlns:a16="http://schemas.microsoft.com/office/drawing/2014/main" id="{0EA1F38D-97CF-8299-93C9-445880978154}"/>
              </a:ext>
            </a:extLst>
          </p:cNvPr>
          <p:cNvGrpSpPr/>
          <p:nvPr/>
        </p:nvGrpSpPr>
        <p:grpSpPr>
          <a:xfrm rot="584197">
            <a:off x="6222123" y="357352"/>
            <a:ext cx="1686910" cy="1686910"/>
            <a:chOff x="4240924" y="3373820"/>
            <a:chExt cx="1686910" cy="1686910"/>
          </a:xfrm>
        </p:grpSpPr>
        <p:sp>
          <p:nvSpPr>
            <p:cNvPr id="28" name="Oval 27">
              <a:extLst>
                <a:ext uri="{FF2B5EF4-FFF2-40B4-BE49-F238E27FC236}">
                  <a16:creationId xmlns:a16="http://schemas.microsoft.com/office/drawing/2014/main" id="{8143D58F-8305-8185-643C-22165647F5EB}"/>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85884C3-6392-1905-6794-8F520861923B}"/>
                </a:ext>
              </a:extLst>
            </p:cNvPr>
            <p:cNvSpPr txBox="1"/>
            <p:nvPr/>
          </p:nvSpPr>
          <p:spPr>
            <a:xfrm>
              <a:off x="4352278" y="3531244"/>
              <a:ext cx="1465198" cy="132343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Klik om </a:t>
              </a:r>
              <a:r>
                <a:rPr lang="en-GB" sz="2800" b="0" i="0" u="none" strike="noStrike" dirty="0">
                  <a:solidFill>
                    <a:schemeClr val="bg1"/>
                  </a:solidFill>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te bekijken</a:t>
              </a:r>
              <a:endParaRPr lang="en-GB" sz="2800" b="0" i="0" dirty="0">
                <a:solidFill>
                  <a:schemeClr val="bg1"/>
                </a:solidFill>
                <a:effectLst/>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F1802E30-6E67-6C2A-9CDE-D20D6C4805C3}"/>
              </a:ext>
            </a:extLst>
          </p:cNvPr>
          <p:cNvGrpSpPr/>
          <p:nvPr/>
        </p:nvGrpSpPr>
        <p:grpSpPr>
          <a:xfrm rot="584197">
            <a:off x="4099036" y="4466900"/>
            <a:ext cx="1686910" cy="1686910"/>
            <a:chOff x="4240924" y="3373820"/>
            <a:chExt cx="1686910" cy="1686910"/>
          </a:xfrm>
        </p:grpSpPr>
        <p:sp>
          <p:nvSpPr>
            <p:cNvPr id="31" name="Oval 30">
              <a:extLst>
                <a:ext uri="{FF2B5EF4-FFF2-40B4-BE49-F238E27FC236}">
                  <a16:creationId xmlns:a16="http://schemas.microsoft.com/office/drawing/2014/main" id="{EF58C344-0167-A627-089D-218994F71B6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3CFB9FA4-E215-F556-DE55-57712637A88C}"/>
                </a:ext>
              </a:extLst>
            </p:cNvPr>
            <p:cNvSpPr txBox="1"/>
            <p:nvPr/>
          </p:nvSpPr>
          <p:spPr>
            <a:xfrm>
              <a:off x="4352278" y="3531244"/>
              <a:ext cx="1465198" cy="132343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Klik om </a:t>
              </a:r>
              <a:r>
                <a:rPr lang="en-GB" sz="2800" b="0" i="0" u="none" strike="noStrike" dirty="0">
                  <a:solidFill>
                    <a:schemeClr val="bg1"/>
                  </a:solidFill>
                  <a:effectLst/>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te bekijken</a:t>
              </a:r>
              <a:endParaRPr lang="en-GB" sz="2800" b="0" i="0" dirty="0">
                <a:solidFill>
                  <a:schemeClr val="bg1"/>
                </a:solidFill>
                <a:effectLst/>
                <a:latin typeface="Calibri" panose="020F0502020204030204" pitchFamily="34" charset="0"/>
                <a:cs typeface="Calibri" panose="020F0502020204030204" pitchFamily="34" charset="0"/>
              </a:endParaRPr>
            </a:p>
          </p:txBody>
        </p:sp>
      </p:grpSp>
      <p:cxnSp>
        <p:nvCxnSpPr>
          <p:cNvPr id="35" name="Straight Connector 34">
            <a:extLst>
              <a:ext uri="{FF2B5EF4-FFF2-40B4-BE49-F238E27FC236}">
                <a16:creationId xmlns:a16="http://schemas.microsoft.com/office/drawing/2014/main" id="{0DE716C2-F4FE-8A8A-5678-577EFFBCA469}"/>
              </a:ext>
            </a:extLst>
          </p:cNvPr>
          <p:cNvCxnSpPr>
            <a:cxnSpLocks/>
          </p:cNvCxnSpPr>
          <p:nvPr/>
        </p:nvCxnSpPr>
        <p:spPr>
          <a:xfrm>
            <a:off x="6038194" y="299547"/>
            <a:ext cx="0" cy="613278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39C8C50-B299-7DC2-4F92-521C64FE02C9}"/>
              </a:ext>
            </a:extLst>
          </p:cNvPr>
          <p:cNvSpPr txBox="1"/>
          <p:nvPr/>
        </p:nvSpPr>
        <p:spPr>
          <a:xfrm>
            <a:off x="935422" y="562837"/>
            <a:ext cx="3352799" cy="799834"/>
          </a:xfrm>
          <a:prstGeom prst="rect">
            <a:avLst/>
          </a:prstGeom>
          <a:noFill/>
        </p:spPr>
        <p:txBody>
          <a:bodyPr wrap="square">
            <a:spAutoFit/>
          </a:bodyPr>
          <a:lstStyle/>
          <a:p>
            <a:pPr algn="ctr" fontAlgn="base">
              <a:lnSpc>
                <a:spcPts val="2740"/>
              </a:lnSpc>
            </a:pPr>
            <a:r>
              <a:rPr lang="en-IE" sz="3000" b="1" dirty="0">
                <a:solidFill>
                  <a:srgbClr val="94C7B0"/>
                </a:solidFill>
                <a:latin typeface="Calibri" panose="020F0502020204030204" pitchFamily="34" charset="0"/>
                <a:cs typeface="Calibri" panose="020F0502020204030204" pitchFamily="34" charset="0"/>
              </a:rPr>
              <a:t>3 </a:t>
            </a:r>
            <a:r>
              <a:rPr lang="en-IE" sz="3000" b="1" i="0" dirty="0">
                <a:solidFill>
                  <a:srgbClr val="94C7B0"/>
                </a:solidFill>
                <a:effectLst/>
                <a:latin typeface="Calibri" panose="020F0502020204030204" pitchFamily="34" charset="0"/>
                <a:cs typeface="Calibri" panose="020F0502020204030204" pitchFamily="34" charset="0"/>
              </a:rPr>
              <a:t>netwerktips voor introverten</a:t>
            </a:r>
          </a:p>
        </p:txBody>
      </p:sp>
      <p:sp>
        <p:nvSpPr>
          <p:cNvPr id="40" name="TextBox 39">
            <a:extLst>
              <a:ext uri="{FF2B5EF4-FFF2-40B4-BE49-F238E27FC236}">
                <a16:creationId xmlns:a16="http://schemas.microsoft.com/office/drawing/2014/main" id="{FEEED610-42E0-9B30-FA8A-11623D1AA7D8}"/>
              </a:ext>
            </a:extLst>
          </p:cNvPr>
          <p:cNvSpPr txBox="1"/>
          <p:nvPr/>
        </p:nvSpPr>
        <p:spPr>
          <a:xfrm>
            <a:off x="6290441" y="5134837"/>
            <a:ext cx="5570483" cy="1112228"/>
          </a:xfrm>
          <a:prstGeom prst="rect">
            <a:avLst/>
          </a:prstGeom>
          <a:noFill/>
        </p:spPr>
        <p:txBody>
          <a:bodyPr wrap="square">
            <a:spAutoFit/>
          </a:bodyPr>
          <a:lstStyle/>
          <a:p>
            <a:pPr algn="ctr">
              <a:lnSpc>
                <a:spcPts val="2740"/>
              </a:lnSpc>
            </a:pPr>
            <a:r>
              <a:rPr lang="en-GB" sz="2000" b="1" i="0" u="none" strike="noStrike" dirty="0">
                <a:solidFill>
                  <a:srgbClr val="94C7B0"/>
                </a:solidFill>
                <a:effectLst/>
                <a:latin typeface="Calibri" panose="020F0502020204030204" pitchFamily="34" charset="0"/>
                <a:cs typeface="Calibri" panose="020F0502020204030204" pitchFamily="34" charset="0"/>
              </a:rPr>
              <a:t>10 eenvoudige manieren om je netwerkvaardigheden te verbeteren - Hoe je met mensen kunt netwerken, zelfs als je verlegen bent!</a:t>
            </a:r>
            <a:endParaRPr lang="en-GB" sz="2000" b="1" i="0" dirty="0">
              <a:solidFill>
                <a:srgbClr val="94C7B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509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5"/>
                                        </p:tgtEl>
                                      </p:cBhvr>
                                    </p:cmd>
                                  </p:childTnLst>
                                </p:cTn>
                              </p:par>
                            </p:childTnLst>
                          </p:cTn>
                        </p:par>
                      </p:childTnLst>
                    </p:cTn>
                  </p:par>
                </p:childTnLst>
              </p:cTn>
              <p:nextCondLst>
                <p:cond evt="onClick" delay="0">
                  <p:tgtEl>
                    <p:spTgt spid="25"/>
                  </p:tgtEl>
                </p:cond>
              </p:nextCondLst>
            </p:seq>
            <p:seq concurrent="1" nextAc="seek">
              <p:cTn id="16" restart="whenNotActive" fill="hold" evtFilter="cancelBubble" nodeType="interactiveSeq">
                <p:stCondLst>
                  <p:cond evt="onClick" delay="0">
                    <p:tgtEl>
                      <p:spTgt spid="2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6"/>
                                        </p:tgtEl>
                                      </p:cBhvr>
                                    </p:cmd>
                                  </p:childTnLst>
                                </p:cTn>
                              </p:par>
                            </p:childTnLst>
                          </p:cTn>
                        </p:par>
                      </p:childTnLst>
                    </p:cTn>
                  </p:par>
                </p:childTnLst>
              </p:cTn>
              <p:nextCondLst>
                <p:cond evt="onClick" delay="0">
                  <p:tgtEl>
                    <p:spTgt spid="26"/>
                  </p:tgtEl>
                </p:cond>
              </p:nextCondLst>
            </p:seq>
            <p:video>
              <p:cMediaNode vol="80000">
                <p:cTn id="21" fill="hold" display="0">
                  <p:stCondLst>
                    <p:cond delay="indefinite"/>
                  </p:stCondLst>
                </p:cTn>
                <p:tgtEl>
                  <p:spTgt spid="25"/>
                </p:tgtEl>
              </p:cMediaNode>
            </p:video>
            <p:video>
              <p:cMediaNode vol="80000">
                <p:cTn id="22" fill="hold" display="0">
                  <p:stCondLst>
                    <p:cond delay="indefinite"/>
                  </p:stCondLst>
                </p:cTn>
                <p:tgtEl>
                  <p:spTgt spid="26"/>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11183082" cy="732569"/>
          </a:xfrm>
        </p:spPr>
        <p:txBody>
          <a:bodyPr/>
          <a:lstStyle/>
          <a:p>
            <a:pPr fontAlgn="base">
              <a:lnSpc>
                <a:spcPts val="3420"/>
              </a:lnSpc>
              <a:spcBef>
                <a:spcPts val="0"/>
              </a:spcBef>
            </a:pPr>
            <a:r>
              <a:rPr lang="en-IE" dirty="0"/>
              <a:t>HET VERSCHIL IN NETWERKEN VOOR VROUWEN  </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301766"/>
            <a:ext cx="10533995" cy="4386263"/>
          </a:xfrm>
        </p:spPr>
        <p:txBody>
          <a:bodyPr/>
          <a:lstStyle/>
          <a:p>
            <a:pPr marL="342900" indent="-342900" fontAlgn="base">
              <a:buClr>
                <a:srgbClr val="B6D1E1"/>
              </a:buClr>
              <a:buFont typeface="Arial" panose="020B0604020202020204" pitchFamily="34" charset="0"/>
              <a:buChar char="•"/>
            </a:pPr>
            <a:r>
              <a:rPr lang="en-IE" sz="2200" i="0" dirty="0">
                <a:effectLst/>
              </a:rPr>
              <a:t>Vrouwen zijn meer gericht op het opbouwen van langdurige persoonlijke connecties of vriendschappen. </a:t>
            </a:r>
          </a:p>
          <a:p>
            <a:pPr marL="342900" indent="-342900" fontAlgn="base">
              <a:buClr>
                <a:srgbClr val="B6D1E1"/>
              </a:buClr>
              <a:buFont typeface="Arial" panose="020B0604020202020204" pitchFamily="34" charset="0"/>
              <a:buChar char="•"/>
            </a:pPr>
            <a:r>
              <a:rPr lang="en-IE" sz="2200" i="0" dirty="0">
                <a:effectLst/>
              </a:rPr>
              <a:t>Vrouwen leggen vaak contacten via mensen die ze kennen en hebben de neiging om kleinere, diepere netwerken te vormen op basis van vertrouwen. </a:t>
            </a:r>
          </a:p>
          <a:p>
            <a:pPr marL="342900" indent="-342900" fontAlgn="base">
              <a:buClr>
                <a:srgbClr val="B6D1E1"/>
              </a:buClr>
              <a:buFont typeface="Arial" panose="020B0604020202020204" pitchFamily="34" charset="0"/>
              <a:buChar char="•"/>
            </a:pPr>
            <a:r>
              <a:rPr lang="en-IE" sz="2200" i="0" dirty="0">
                <a:effectLst/>
              </a:rPr>
              <a:t>Ze vragen ook vaak advies voor zowel persoonlijke als professionele behoeften. </a:t>
            </a:r>
          </a:p>
          <a:p>
            <a:pPr marL="342900" indent="-342900" fontAlgn="base">
              <a:buClr>
                <a:srgbClr val="B6D1E1"/>
              </a:buClr>
              <a:buFont typeface="Arial" panose="020B0604020202020204" pitchFamily="34" charset="0"/>
              <a:buChar char="•"/>
            </a:pPr>
            <a:r>
              <a:rPr lang="en-IE" sz="2200" i="0" dirty="0">
                <a:effectLst/>
              </a:rPr>
              <a:t>In tegenstelling tot mannen aarzelen vrouwen meestal om te vragen wat ze uit een netwerkinteractie willen halen. In plaats daarvan denken ze eerst na over wat ze voor de ander kunnen doen. </a:t>
            </a:r>
          </a:p>
          <a:p>
            <a:pPr marL="342900" indent="-342900" fontAlgn="base">
              <a:buClr>
                <a:srgbClr val="B6D1E1"/>
              </a:buClr>
              <a:buFont typeface="Arial" panose="020B0604020202020204" pitchFamily="34" charset="0"/>
              <a:buChar char="•"/>
            </a:pPr>
            <a:r>
              <a:rPr lang="en-IE" sz="2200" i="0" dirty="0">
                <a:effectLst/>
              </a:rPr>
              <a:t>Veel vrouwen willen niet naar evenementen na het werk, omdat ze naar huis willen om bij hun gezin te zijn (de meerderheid van de vrouwen is nog steeds de belangrijkste verzorger). </a:t>
            </a:r>
          </a:p>
          <a:p>
            <a:pPr marL="342900" indent="-342900" fontAlgn="base">
              <a:buClr>
                <a:srgbClr val="B6D1E1"/>
              </a:buClr>
              <a:buFont typeface="Arial" panose="020B0604020202020204" pitchFamily="34" charset="0"/>
              <a:buChar char="•"/>
            </a:pPr>
            <a:endParaRPr lang="en-US"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719470"/>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chemeClr val="bg1"/>
                </a:solidFill>
                <a:highlight>
                  <a:srgbClr val="B6D1E1"/>
                </a:highlight>
              </a:rPr>
              <a:t> LEES </a:t>
            </a:r>
            <a:r>
              <a:rPr lang="en-GB" b="1" dirty="0">
                <a:solidFill>
                  <a:srgbClr val="B6D1E1"/>
                </a:solidFill>
                <a:highlight>
                  <a:srgbClr val="B6D1E1"/>
                </a:highlight>
              </a:rPr>
              <a:t>VERDER.   </a:t>
            </a:r>
            <a:r>
              <a:rPr lang="en-GB" dirty="0">
                <a:solidFill>
                  <a:srgbClr val="94C7B0"/>
                </a:solidFill>
                <a:hlinkClick r:id="rId2">
                  <a:extLst>
                    <a:ext uri="{A12FA001-AC4F-418D-AE19-62706E023703}">
                      <ahyp:hlinkClr xmlns:ahyp="http://schemas.microsoft.com/office/drawing/2018/hyperlinkcolor" val="tx"/>
                    </a:ext>
                  </a:extLst>
                </a:hlinkClick>
              </a:rPr>
              <a:t>Waarom vrouwen anders moeten netwerken dan mannen om vooruit te komen (forbes.com)</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41132475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8282228" cy="732569"/>
          </a:xfrm>
        </p:spPr>
        <p:txBody>
          <a:bodyPr/>
          <a:lstStyle/>
          <a:p>
            <a:pPr fontAlgn="base">
              <a:lnSpc>
                <a:spcPts val="3420"/>
              </a:lnSpc>
              <a:spcBef>
                <a:spcPts val="0"/>
              </a:spcBef>
            </a:pPr>
            <a:r>
              <a:rPr lang="en-IE" dirty="0"/>
              <a:t>VOOR DIEPER LEREN, HET VERSCHIL IN VROUWELIJKE NETWERKEN  </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301766"/>
            <a:ext cx="10533995" cy="4386263"/>
          </a:xfrm>
        </p:spPr>
        <p:txBody>
          <a:bodyPr/>
          <a:lstStyle/>
          <a:p>
            <a:pPr marL="342900" indent="-342900" fontAlgn="base">
              <a:buClr>
                <a:srgbClr val="B6D1E1"/>
              </a:buClr>
              <a:buFont typeface="Arial" panose="020B0604020202020204" pitchFamily="34" charset="0"/>
              <a:buChar char="•"/>
            </a:pPr>
            <a:r>
              <a:rPr lang="en-IE" sz="2200" i="0" dirty="0">
                <a:effectLst/>
              </a:rPr>
              <a:t>Mannen gaan over het algemeen netwerkkansen aan met meer duidelijkheid over wat ze willen bereiken en met de focus alleen op hun professionele behoeften. </a:t>
            </a:r>
          </a:p>
          <a:p>
            <a:pPr marL="342900" indent="-342900" fontAlgn="base">
              <a:buClr>
                <a:srgbClr val="B6D1E1"/>
              </a:buClr>
              <a:buFont typeface="Arial" panose="020B0604020202020204" pitchFamily="34" charset="0"/>
              <a:buChar char="•"/>
            </a:pPr>
            <a:r>
              <a:rPr lang="en-IE" sz="2200" i="0" dirty="0">
                <a:effectLst/>
              </a:rPr>
              <a:t>Vrouwen komen op meerdere niveaus met elkaar in contact: Terwijl veel van de vrouwen geïnteresseerd zijn in meer leren over het bedrijfsleven en hoe ze hun eigen bedrijf kunnen verbeteren, willen ze ook de persoonlijke uitdagingen delen waarmee ze worden geconfronteerd bij het runnen van zowel een bedrijf als het onderhouden van een gezin op hetzelfde moment. Een belangrijk onderdeel van netwerken is het proces waarbij vrouwen met elkaar in contact komen.</a:t>
            </a:r>
          </a:p>
          <a:p>
            <a:pPr marL="342900" indent="-342900" fontAlgn="base">
              <a:buClr>
                <a:srgbClr val="B6D1E1"/>
              </a:buClr>
              <a:buFont typeface="Arial" panose="020B0604020202020204" pitchFamily="34" charset="0"/>
              <a:buChar char="•"/>
            </a:pPr>
            <a:r>
              <a:rPr lang="en-IE" sz="2200" i="0" dirty="0">
                <a:effectLst/>
              </a:rPr>
              <a:t>In een vrouwennetwerkgroep voelen vrouwen zich veilig om te zeggen hoe ze zich voelen over hun uitdagingen op het gebied van werk en privé en kunnen ze andere vrouwen met soortgelijke ervaringen om steun en advies vragen. </a:t>
            </a:r>
          </a:p>
          <a:p>
            <a:pPr marL="342900" indent="-342900" fontAlgn="base">
              <a:buClr>
                <a:srgbClr val="B6D1E1"/>
              </a:buClr>
              <a:buFont typeface="Arial" panose="020B0604020202020204" pitchFamily="34" charset="0"/>
              <a:buChar char="•"/>
            </a:pPr>
            <a:endParaRPr lang="en-IE" sz="2200" i="0" dirty="0">
              <a:effectLst/>
            </a:endParaRPr>
          </a:p>
          <a:p>
            <a:pPr marL="342900" indent="-342900" fontAlgn="base">
              <a:buClr>
                <a:srgbClr val="B6D1E1"/>
              </a:buClr>
              <a:buFont typeface="Arial" panose="020B0604020202020204" pitchFamily="34" charset="0"/>
              <a:buChar char="•"/>
            </a:pPr>
            <a:endParaRPr lang="en-US"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831409"/>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chemeClr val="bg1"/>
                </a:solidFill>
                <a:highlight>
                  <a:srgbClr val="B6D1E1"/>
                </a:highlight>
              </a:rPr>
              <a:t> LEES </a:t>
            </a:r>
            <a:r>
              <a:rPr lang="en-GB" b="1" dirty="0">
                <a:solidFill>
                  <a:srgbClr val="94C7B0"/>
                </a:solidFill>
                <a:highlight>
                  <a:srgbClr val="B6D1E1"/>
                </a:highlight>
              </a:rPr>
              <a:t>VERDER.       </a:t>
            </a:r>
            <a:r>
              <a:rPr lang="en-GB" dirty="0">
                <a:solidFill>
                  <a:srgbClr val="94C7B0"/>
                </a:solidFill>
                <a:hlinkClick r:id="rId2">
                  <a:extLst>
                    <a:ext uri="{A12FA001-AC4F-418D-AE19-62706E023703}">
                      <ahyp:hlinkClr xmlns:ahyp="http://schemas.microsoft.com/office/drawing/2018/hyperlinkcolor" val="tx"/>
                    </a:ext>
                  </a:extLst>
                </a:hlinkClick>
              </a:rPr>
              <a:t>Hoe vrouwen anders netwerken dan mannen - Small Business BC</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13179885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8282228" cy="732569"/>
          </a:xfrm>
        </p:spPr>
        <p:txBody>
          <a:bodyPr/>
          <a:lstStyle/>
          <a:p>
            <a:pPr fontAlgn="base">
              <a:lnSpc>
                <a:spcPts val="3420"/>
              </a:lnSpc>
              <a:spcBef>
                <a:spcPts val="0"/>
              </a:spcBef>
            </a:pPr>
            <a:r>
              <a:rPr lang="en-IE" dirty="0"/>
              <a:t>HET VERSCHIL IN NETWERKEN VOOR VROUWEN  </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033753"/>
            <a:ext cx="10723182" cy="3531476"/>
          </a:xfrm>
        </p:spPr>
        <p:txBody>
          <a:bodyPr/>
          <a:lstStyle/>
          <a:p>
            <a:pPr fontAlgn="base">
              <a:buClr>
                <a:srgbClr val="B6D1E1"/>
              </a:buClr>
            </a:pPr>
            <a:r>
              <a:rPr lang="en-IE" sz="2200" b="1" i="0" dirty="0">
                <a:effectLst/>
              </a:rPr>
              <a:t>Vrouwen zijn gemaakt om te verbinden</a:t>
            </a:r>
          </a:p>
          <a:p>
            <a:pPr marL="342900" indent="-342900" fontAlgn="base">
              <a:buClr>
                <a:srgbClr val="B6D1E1"/>
              </a:buClr>
              <a:buFont typeface="Arial" panose="020B0604020202020204" pitchFamily="34" charset="0"/>
              <a:buChar char="•"/>
            </a:pPr>
            <a:r>
              <a:rPr lang="en-IE" sz="2200" i="0" dirty="0">
                <a:effectLst/>
              </a:rPr>
              <a:t>Vrouwen zijn gemaakt om contacten te leggen en kunnen natuurlijke netwerkers zijn. Over het algemeen willen vrouwen andere vrouwen zien slagen. Hoewel ze concurrenten erkennen, geven ze de voorkeur aan capaciteitsopbouw boven concurrentie. In sommige gevallen proberen vrouwen samen te werken met hun concurrenten om manieren te vinden waarop de twee bedrijven kunnen samenwerken tot wederzijds voordeel.</a:t>
            </a:r>
          </a:p>
          <a:p>
            <a:pPr marL="342900" indent="-342900" fontAlgn="base">
              <a:buClr>
                <a:srgbClr val="B6D1E1"/>
              </a:buClr>
              <a:buFont typeface="Arial" panose="020B0604020202020204" pitchFamily="34" charset="0"/>
              <a:buChar char="•"/>
            </a:pPr>
            <a:endParaRPr lang="en-IE" sz="2200" i="0" dirty="0">
              <a:effectLst/>
            </a:endParaRPr>
          </a:p>
          <a:p>
            <a:pPr fontAlgn="base">
              <a:buClr>
                <a:srgbClr val="B6D1E1"/>
              </a:buClr>
            </a:pPr>
            <a:r>
              <a:rPr lang="en-IE" sz="2200" b="1" i="0" dirty="0">
                <a:effectLst/>
              </a:rPr>
              <a:t>De bijenkoningin is geen netwerker</a:t>
            </a:r>
          </a:p>
          <a:p>
            <a:pPr marL="342900" indent="-342900" fontAlgn="base">
              <a:buClr>
                <a:srgbClr val="B6D1E1"/>
              </a:buClr>
              <a:buFont typeface="Arial" panose="020B0604020202020204" pitchFamily="34" charset="0"/>
              <a:buChar char="•"/>
            </a:pPr>
            <a:r>
              <a:rPr lang="en-IE" sz="2200" i="0" dirty="0">
                <a:effectLst/>
              </a:rPr>
              <a:t>Over het algemeen vechten vrouwen nog steeds om hun plaats in de zakenwereld te bepalen. Door contact te leggen en te netwerken met collega's valideren ze hun belangrijke rol en verslaan ze ook de eenzaamheid die het gevolg kan zijn van het vrouw zijn in het bedrijfsleven.</a:t>
            </a:r>
          </a:p>
          <a:p>
            <a:pPr marL="342900" indent="-342900" fontAlgn="base">
              <a:buClr>
                <a:srgbClr val="B6D1E1"/>
              </a:buClr>
              <a:buFont typeface="Arial" panose="020B0604020202020204" pitchFamily="34" charset="0"/>
              <a:buChar char="•"/>
            </a:pPr>
            <a:endParaRPr lang="en-IE" sz="2200" i="0" dirty="0">
              <a:effectLst/>
            </a:endParaRPr>
          </a:p>
          <a:p>
            <a:pPr marL="342900" indent="-342900" fontAlgn="base">
              <a:buClr>
                <a:srgbClr val="B6D1E1"/>
              </a:buClr>
              <a:buFont typeface="Arial" panose="020B0604020202020204" pitchFamily="34" charset="0"/>
              <a:buChar char="•"/>
            </a:pPr>
            <a:endParaRPr lang="en-US"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38349" y="5820776"/>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chemeClr val="bg1"/>
                </a:solidFill>
                <a:highlight>
                  <a:srgbClr val="B6D1E1"/>
                </a:highlight>
              </a:rPr>
              <a:t> LEES </a:t>
            </a:r>
            <a:r>
              <a:rPr lang="en-GB" b="1" dirty="0">
                <a:solidFill>
                  <a:srgbClr val="94C7B0"/>
                </a:solidFill>
                <a:highlight>
                  <a:srgbClr val="B6D1E1"/>
                </a:highlight>
              </a:rPr>
              <a:t>VERDER.       </a:t>
            </a:r>
            <a:r>
              <a:rPr lang="en-GB" dirty="0">
                <a:solidFill>
                  <a:srgbClr val="94C7B0"/>
                </a:solidFill>
                <a:hlinkClick r:id="rId2">
                  <a:extLst>
                    <a:ext uri="{A12FA001-AC4F-418D-AE19-62706E023703}">
                      <ahyp:hlinkClr xmlns:ahyp="http://schemas.microsoft.com/office/drawing/2018/hyperlinkcolor" val="tx"/>
                    </a:ext>
                  </a:extLst>
                </a:hlinkClick>
              </a:rPr>
              <a:t>Hoe vrouwen anders netwerken dan mannen - Small Business BC</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12555617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pPr fontAlgn="base"/>
            <a:r>
              <a:rPr lang="en-IE" dirty="0"/>
              <a:t>BARRIÈRES VOOR NETWERKEN OVERWINNEN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13632" y="2081048"/>
            <a:ext cx="6415201" cy="4130566"/>
          </a:xfrm>
        </p:spPr>
        <p:txBody>
          <a:bodyPr/>
          <a:lstStyle/>
          <a:p>
            <a:pPr fontAlgn="base">
              <a:buClr>
                <a:srgbClr val="B6D1E1"/>
              </a:buClr>
            </a:pPr>
            <a:r>
              <a:rPr lang="en-IE" dirty="0"/>
              <a:t>Netwerken heeft soms negatieve connotaties die wantrouwen weerspiegelen over de motieven erachter. </a:t>
            </a:r>
          </a:p>
          <a:p>
            <a:pPr fontAlgn="base">
              <a:buClr>
                <a:srgbClr val="B6D1E1"/>
              </a:buClr>
            </a:pPr>
            <a:endParaRPr lang="en-IE" dirty="0"/>
          </a:p>
          <a:p>
            <a:pPr fontAlgn="base">
              <a:buClr>
                <a:srgbClr val="B6D1E1"/>
              </a:buClr>
            </a:pPr>
            <a:r>
              <a:rPr lang="en-IE" dirty="0"/>
              <a:t>Je hebt mensen misschien opmerkingen horen maken als '</a:t>
            </a:r>
            <a:r>
              <a:rPr lang="en-IE" b="1" i="1" dirty="0"/>
              <a:t>het old boys network</a:t>
            </a:r>
            <a:r>
              <a:rPr lang="en-IE" dirty="0"/>
              <a:t>', wat een duidelijke uitdaging is voor vrouwelijke migrantenondernemers, maar er zijn nieuwe soorten netwerken en nieuwe manieren van netwerken ontstaan die betekenen dat de toegankelijkheid van netwerken steeds groter wordt. </a:t>
            </a:r>
          </a:p>
          <a:p>
            <a:pPr fontAlgn="base">
              <a:buClr>
                <a:srgbClr val="B6D1E1"/>
              </a:buClr>
            </a:pPr>
            <a:endParaRPr lang="en-IE" dirty="0"/>
          </a:p>
          <a:p>
            <a:pPr fontAlgn="base">
              <a:buClr>
                <a:srgbClr val="B6D1E1"/>
              </a:buClr>
            </a:pPr>
            <a:endParaRPr lang="en-US" dirty="0"/>
          </a:p>
        </p:txBody>
      </p:sp>
      <p:pic>
        <p:nvPicPr>
          <p:cNvPr id="5" name="Picture 4" descr="Fists being raised">
            <a:extLst>
              <a:ext uri="{FF2B5EF4-FFF2-40B4-BE49-F238E27FC236}">
                <a16:creationId xmlns:a16="http://schemas.microsoft.com/office/drawing/2014/main" id="{B5F4B293-D836-0339-0ECD-CF76662FC341}"/>
              </a:ext>
            </a:extLst>
          </p:cNvPr>
          <p:cNvPicPr>
            <a:picLocks noChangeAspect="1"/>
          </p:cNvPicPr>
          <p:nvPr/>
        </p:nvPicPr>
        <p:blipFill>
          <a:blip r:embed="rId2"/>
          <a:stretch>
            <a:fillRect/>
          </a:stretch>
        </p:blipFill>
        <p:spPr>
          <a:xfrm>
            <a:off x="7115828" y="2468013"/>
            <a:ext cx="4842202" cy="2747929"/>
          </a:xfrm>
          <a:prstGeom prst="rect">
            <a:avLst/>
          </a:prstGeom>
        </p:spPr>
      </p:pic>
    </p:spTree>
    <p:extLst>
      <p:ext uri="{BB962C8B-B14F-4D97-AF65-F5344CB8AC3E}">
        <p14:creationId xmlns:p14="http://schemas.microsoft.com/office/powerpoint/2010/main" val="24309300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RELEVANTE EUROPESE NETWERKEN VOOR </a:t>
            </a:r>
            <a:br>
              <a:rPr lang="en-US" dirty="0"/>
            </a:br>
            <a:r>
              <a:rPr lang="en-US" dirty="0"/>
              <a:t>VROUWELIJKE ONDERNEMERS</a:t>
            </a:r>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424755" y="1755080"/>
            <a:ext cx="11178666"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dirty="0"/>
              <a:t>Verschillende invloedrijke Europese netwerken ondersteunen vrouwelijke en allochtone ondernemers in de voedingsmiddelenindustrie en aanverwante sectoren. </a:t>
            </a:r>
          </a:p>
          <a:p>
            <a:endParaRPr lang="en-GB" sz="2000" b="1" dirty="0"/>
          </a:p>
          <a:p>
            <a:r>
              <a:rPr lang="en-GB" sz="2000" b="1" dirty="0">
                <a:solidFill>
                  <a:srgbClr val="94C7B0"/>
                </a:solidFill>
              </a:rPr>
              <a:t>Europees netwerk van migrantenvrouwen </a:t>
            </a:r>
            <a:r>
              <a:rPr lang="en-GB" sz="2000" b="1" dirty="0" err="1">
                <a:solidFill>
                  <a:srgbClr val="94C7B0"/>
                </a:solidFill>
              </a:rPr>
              <a:t>(ENoMW</a:t>
            </a:r>
            <a:r>
              <a:rPr lang="en-GB" sz="2000" b="1" dirty="0">
                <a:solidFill>
                  <a:srgbClr val="94C7B0"/>
                </a:solidFill>
              </a:rPr>
              <a:t>)</a:t>
            </a:r>
          </a:p>
          <a:p>
            <a:r>
              <a:rPr lang="en-GB" sz="2000" dirty="0"/>
              <a:t>Een platform geleid door migrantenvrouwen dat meer dan 50 basisgroepen verenigt in meer dan 20 Europese landen. Richt zich op </a:t>
            </a:r>
            <a:r>
              <a:rPr lang="en-GB" sz="2000" b="1" dirty="0"/>
              <a:t>belangenbehartiging, capaciteitsopbouw en solidariteit </a:t>
            </a:r>
            <a:r>
              <a:rPr lang="en-GB" sz="2000" dirty="0"/>
              <a:t>en biedt een sterk netwerk van lotgenoten.  Neem contact op met je lokale netwerk via </a:t>
            </a:r>
          </a:p>
          <a:p>
            <a:pPr algn="ctr"/>
            <a:r>
              <a:rPr lang="en-GB" sz="2000" b="1" dirty="0">
                <a:hlinkClick r:id="rId2"/>
              </a:rPr>
              <a:t>Ledenlijst - Europees netwerk van migrantenvrouwen</a:t>
            </a:r>
            <a:endParaRPr lang="en-GB" sz="2000" b="1" dirty="0"/>
          </a:p>
          <a:p>
            <a:pPr algn="ctr"/>
            <a:endParaRPr lang="en-GB" sz="2000" b="1" dirty="0"/>
          </a:p>
          <a:p>
            <a:r>
              <a:rPr lang="en-GB" sz="2000" b="1" dirty="0" err="1">
                <a:solidFill>
                  <a:srgbClr val="94C7B0"/>
                </a:solidFill>
              </a:rPr>
              <a:t>WEgate</a:t>
            </a:r>
            <a:endParaRPr lang="en-GB" sz="2000" b="1" dirty="0">
              <a:solidFill>
                <a:srgbClr val="94C7B0"/>
              </a:solidFill>
            </a:endParaRPr>
          </a:p>
          <a:p>
            <a:r>
              <a:rPr lang="en-GB" sz="2000" dirty="0"/>
              <a:t>Een door de Europese Commissie gefinancierd online portaal gewijd aan door vrouwen geleide </a:t>
            </a:r>
            <a:r>
              <a:rPr lang="en-GB" sz="2000" dirty="0" err="1"/>
              <a:t>startupsInclusief </a:t>
            </a:r>
            <a:r>
              <a:rPr lang="en-GB" sz="2000" dirty="0"/>
              <a:t>tools, evenementen, financieringsoproepen, mentorschap en gevestigde netwerken zoals Women Business Angels. Nuttig voor het vinden van bronnen, connecties en expertise die relevant zijn voor migrantenondernemers. Inclusief voedingsmiddelenbedrijven, sociale ondernemingen, detailhandel, technologie, gezondheid, zorg en diensten. </a:t>
            </a:r>
          </a:p>
          <a:p>
            <a:pPr algn="ctr"/>
            <a:r>
              <a:rPr lang="en-IE" sz="2000" b="1" dirty="0" err="1">
                <a:hlinkClick r:id="rId3"/>
              </a:rPr>
              <a:t>WEgate </a:t>
            </a:r>
            <a:r>
              <a:rPr lang="en-IE" sz="2000" b="1" dirty="0">
                <a:hlinkClick r:id="rId3"/>
              </a:rPr>
              <a:t>- </a:t>
            </a:r>
            <a:r>
              <a:rPr lang="en-IE" sz="2000" b="1" dirty="0" err="1">
                <a:hlinkClick r:id="rId3"/>
              </a:rPr>
              <a:t>WEgate</a:t>
            </a:r>
            <a:endParaRPr lang="en-GB" sz="2000" b="1" dirty="0"/>
          </a:p>
          <a:p>
            <a:endParaRPr lang="en-GB" sz="2400" b="1" dirty="0"/>
          </a:p>
          <a:p>
            <a:br>
              <a:rPr lang="en-US" sz="2400" dirty="0"/>
            </a:br>
            <a:endParaRPr lang="en-US" sz="2400" dirty="0"/>
          </a:p>
          <a:p>
            <a:endParaRPr lang="en-US" sz="2400" dirty="0"/>
          </a:p>
          <a:p>
            <a:endParaRPr lang="en-US" sz="2400" b="1" dirty="0"/>
          </a:p>
        </p:txBody>
      </p:sp>
    </p:spTree>
    <p:extLst>
      <p:ext uri="{BB962C8B-B14F-4D97-AF65-F5344CB8AC3E}">
        <p14:creationId xmlns:p14="http://schemas.microsoft.com/office/powerpoint/2010/main" val="29989827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FED0CEF-5480-594B-842F-6C552AA6D594}"/>
              </a:ext>
            </a:extLst>
          </p:cNvPr>
          <p:cNvGrpSpPr/>
          <p:nvPr/>
        </p:nvGrpSpPr>
        <p:grpSpPr>
          <a:xfrm>
            <a:off x="416427" y="296790"/>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1104012" y="1985970"/>
            <a:ext cx="4060089" cy="837258"/>
          </a:xfrm>
          <a:prstGeom prst="rect">
            <a:avLst/>
          </a:prstGeom>
        </p:spPr>
        <p:txBody>
          <a:bodyPr vert="horz" lIns="91440" tIns="45720" rIns="91440" bIns="45720" rtlCol="0" anchor="ctr">
            <a:normAutofit fontScale="25000" lnSpcReduction="200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9600" b="1" dirty="0">
                <a:solidFill>
                  <a:srgbClr val="382B1B"/>
                </a:solidFill>
              </a:rPr>
              <a:t>Volgende en laatste stap 8</a:t>
            </a:r>
          </a:p>
          <a:p>
            <a:pPr algn="ctr"/>
            <a:r>
              <a:rPr lang="en-GB" sz="9600" b="1" dirty="0">
                <a:solidFill>
                  <a:srgbClr val="382B1B"/>
                </a:solidFill>
              </a:rPr>
              <a:t>HET VERTROUWEN OM DOOR TE GAAN EN TE BLIJVEN GROEIEN </a:t>
            </a:r>
          </a:p>
          <a:p>
            <a:pPr algn="ctr"/>
            <a:r>
              <a:rPr lang="en-US" sz="9600" dirty="0">
                <a:solidFill>
                  <a:srgbClr val="382B1B"/>
                </a:solidFill>
              </a:rPr>
              <a:t>Veerkracht, risico's beheren en welzijn beheren</a:t>
            </a:r>
          </a:p>
          <a:p>
            <a:pPr algn="ctr"/>
            <a:endParaRPr lang="en-GB" sz="4500" dirty="0">
              <a:solidFill>
                <a:srgbClr val="382B1B"/>
              </a:solidFill>
            </a:endParaRPr>
          </a:p>
          <a:p>
            <a:pPr algn="ctr"/>
            <a:endParaRPr lang="en-US" sz="4500" dirty="0">
              <a:solidFill>
                <a:srgbClr val="382B1B"/>
              </a:solidFill>
            </a:endParaRPr>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WAT IS SAMENWERKING?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90538" y="1425244"/>
            <a:ext cx="10514944" cy="3790950"/>
          </a:xfrm>
        </p:spPr>
        <p:txBody>
          <a:bodyPr/>
          <a:lstStyle/>
          <a:p>
            <a:r>
              <a:rPr lang="en-GB" dirty="0"/>
              <a:t>Als migrantenvrouwen samenkomen rond voedsel, doen ze meer dan voeden - ze bouwen aan een toekomst. Dit soort samenwerkingsverbanden kan je helpen om onbekende systemen te doorkruisen, je culturele troeven te versterken en meer veerkrachtige inkomenstrajecten te creëren.</a:t>
            </a:r>
          </a:p>
          <a:p>
            <a:endParaRPr lang="en-GB" dirty="0"/>
          </a:p>
          <a:p>
            <a:r>
              <a:rPr lang="en-GB" dirty="0"/>
              <a:t>Samenwerking biedt </a:t>
            </a:r>
            <a:r>
              <a:rPr lang="en-GB" b="1" dirty="0"/>
              <a:t>toegang tot vaardigheden, netwerken en middelen </a:t>
            </a:r>
            <a:r>
              <a:rPr lang="en-GB" dirty="0"/>
              <a:t>die ideeën omzetten in impact.  </a:t>
            </a:r>
          </a:p>
          <a:p>
            <a:endParaRPr lang="en-GB" dirty="0"/>
          </a:p>
          <a:p>
            <a:r>
              <a:rPr lang="en-GB" dirty="0"/>
              <a:t>Dit kan betekenen:</a:t>
            </a:r>
          </a:p>
          <a:p>
            <a:endParaRPr lang="en-GB" dirty="0"/>
          </a:p>
          <a:p>
            <a:pPr marL="342900" indent="-342900">
              <a:buFont typeface="Arial" panose="020B0604020202020204" pitchFamily="34" charset="0"/>
              <a:buChar char="•"/>
            </a:pPr>
            <a:r>
              <a:rPr lang="en-GB" dirty="0"/>
              <a:t>Een nieuw voedselproduct ontwikkelen door traditionele kennis te combineren met commercieel inzicht</a:t>
            </a:r>
          </a:p>
          <a:p>
            <a:pPr marL="342900" indent="-342900">
              <a:buFont typeface="Arial" panose="020B0604020202020204" pitchFamily="34" charset="0"/>
              <a:buChar char="•"/>
            </a:pPr>
            <a:r>
              <a:rPr lang="en-GB" dirty="0"/>
              <a:t>Een gelicentieerde keukenruimte delen om de opstartkosten te verlagen</a:t>
            </a:r>
          </a:p>
          <a:p>
            <a:pPr marL="342900" indent="-342900">
              <a:buFont typeface="Arial" panose="020B0604020202020204" pitchFamily="34" charset="0"/>
              <a:buChar char="•"/>
            </a:pPr>
            <a:r>
              <a:rPr lang="en-GB" dirty="0"/>
              <a:t>Medeorganiseren van een gemeenschapsmaaltijd om reputatie en lokaal vertrouwen op te bouwen</a:t>
            </a:r>
          </a:p>
          <a:p>
            <a:pPr marL="342900" indent="-342900">
              <a:buFont typeface="Arial" panose="020B0604020202020204" pitchFamily="34" charset="0"/>
              <a:buChar char="•"/>
            </a:pPr>
            <a:r>
              <a:rPr lang="en-GB" dirty="0"/>
              <a:t>Samenwerken met anderen om meer zichtbaarheid te krijgen, toegang te krijgen tot financiering of om te voldoen aan wettelijke en veiligheidsnormen</a:t>
            </a:r>
          </a:p>
          <a:p>
            <a:endParaRPr lang="en-GB" dirty="0"/>
          </a:p>
          <a:p>
            <a:endParaRPr lang="en-US" dirty="0"/>
          </a:p>
          <a:p>
            <a:endParaRPr lang="en-US" dirty="0"/>
          </a:p>
          <a:p>
            <a:endParaRPr lang="en-US" dirty="0"/>
          </a:p>
        </p:txBody>
      </p:sp>
    </p:spTree>
    <p:extLst>
      <p:ext uri="{BB962C8B-B14F-4D97-AF65-F5344CB8AC3E}">
        <p14:creationId xmlns:p14="http://schemas.microsoft.com/office/powerpoint/2010/main" val="332078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F82CE9-43EF-C763-BEAE-24F00CAA8800}"/>
              </a:ext>
            </a:extLst>
          </p:cNvPr>
          <p:cNvSpPr>
            <a:spLocks noGrp="1"/>
          </p:cNvSpPr>
          <p:nvPr>
            <p:ph type="body" sz="quarter" idx="27"/>
          </p:nvPr>
        </p:nvSpPr>
        <p:spPr/>
        <p:txBody>
          <a:bodyPr/>
          <a:lstStyle/>
          <a:p>
            <a:r>
              <a:rPr lang="en-GB" dirty="0"/>
              <a:t>SAMENWERKING IS GEEN TOEVAL</a:t>
            </a:r>
            <a:endParaRPr lang="en-IE" dirty="0"/>
          </a:p>
        </p:txBody>
      </p:sp>
      <p:sp>
        <p:nvSpPr>
          <p:cNvPr id="3" name="Text Placeholder 2">
            <a:extLst>
              <a:ext uri="{FF2B5EF4-FFF2-40B4-BE49-F238E27FC236}">
                <a16:creationId xmlns:a16="http://schemas.microsoft.com/office/drawing/2014/main" id="{DFF73FD0-CCCC-ED91-B1F8-636070C82560}"/>
              </a:ext>
            </a:extLst>
          </p:cNvPr>
          <p:cNvSpPr>
            <a:spLocks noGrp="1"/>
          </p:cNvSpPr>
          <p:nvPr>
            <p:ph type="body" sz="quarter" idx="14"/>
          </p:nvPr>
        </p:nvSpPr>
        <p:spPr>
          <a:xfrm>
            <a:off x="485905" y="1329877"/>
            <a:ext cx="6745147" cy="4672013"/>
          </a:xfrm>
        </p:spPr>
        <p:txBody>
          <a:bodyPr/>
          <a:lstStyle/>
          <a:p>
            <a:r>
              <a:rPr lang="en-GB" dirty="0"/>
              <a:t>Het vereist:</a:t>
            </a:r>
          </a:p>
          <a:p>
            <a:pPr marL="342900" indent="-342900">
              <a:buFont typeface="Arial" panose="020B0604020202020204" pitchFamily="34" charset="0"/>
              <a:buChar char="•"/>
            </a:pPr>
            <a:r>
              <a:rPr lang="en-GB" dirty="0"/>
              <a:t>Tijd en vertrouwen</a:t>
            </a:r>
          </a:p>
          <a:p>
            <a:pPr marL="342900" indent="-342900">
              <a:buFont typeface="Arial" panose="020B0604020202020204" pitchFamily="34" charset="0"/>
              <a:buChar char="•"/>
            </a:pPr>
            <a:r>
              <a:rPr lang="en-GB" dirty="0"/>
              <a:t>Gedeelde waarden en duidelijke doelen</a:t>
            </a:r>
          </a:p>
          <a:p>
            <a:pPr marL="342900" indent="-342900">
              <a:buFont typeface="Arial" panose="020B0604020202020204" pitchFamily="34" charset="0"/>
              <a:buChar char="•"/>
            </a:pPr>
            <a:r>
              <a:rPr lang="en-GB" dirty="0"/>
              <a:t>Een cultuur die openstaat voor verandering en leren</a:t>
            </a:r>
          </a:p>
          <a:p>
            <a:pPr marL="342900" indent="-342900">
              <a:buFont typeface="Arial" panose="020B0604020202020204" pitchFamily="34" charset="0"/>
              <a:buChar char="•"/>
            </a:pPr>
            <a:r>
              <a:rPr lang="en-GB" dirty="0"/>
              <a:t>Inspanningen van alle partijen om te luisteren, zich aan te passen en door te pakken</a:t>
            </a:r>
          </a:p>
          <a:p>
            <a:endParaRPr lang="en-GB" dirty="0"/>
          </a:p>
          <a:p>
            <a:r>
              <a:rPr lang="en-GB" dirty="0"/>
              <a:t>In voedsel is samenwerking bijzonder krachtig omdat voedsel inherent sociaal is.</a:t>
            </a:r>
          </a:p>
          <a:p>
            <a:endParaRPr lang="en-GB" dirty="0"/>
          </a:p>
          <a:p>
            <a:r>
              <a:rPr lang="en-GB" dirty="0"/>
              <a:t>Wanneer vertrouwen, presentatie en consistentie essentieel zijn voor het succes van uw bedrijf, kan samenwerking meer impact, inkomsten en duurzaamheid opleveren dan alleen werken ooit zou kunnen.</a:t>
            </a:r>
          </a:p>
          <a:p>
            <a:endParaRPr lang="en-GB" dirty="0"/>
          </a:p>
          <a:p>
            <a:r>
              <a:rPr lang="en-GB" dirty="0"/>
              <a:t>Samenwerking gaat over het delen van werk, maar ook over het vermenigvuldigen van kansen.</a:t>
            </a:r>
          </a:p>
          <a:p>
            <a:endParaRPr lang="en-IE" dirty="0"/>
          </a:p>
        </p:txBody>
      </p:sp>
      <p:pic>
        <p:nvPicPr>
          <p:cNvPr id="7" name="Picture 6" descr="Smaller arrows pointing towards a bigger arrow">
            <a:extLst>
              <a:ext uri="{FF2B5EF4-FFF2-40B4-BE49-F238E27FC236}">
                <a16:creationId xmlns:a16="http://schemas.microsoft.com/office/drawing/2014/main" id="{B6BA7BA4-D4CF-C20B-97D4-DD24C2DE8B7A}"/>
              </a:ext>
            </a:extLst>
          </p:cNvPr>
          <p:cNvPicPr>
            <a:picLocks noChangeAspect="1"/>
          </p:cNvPicPr>
          <p:nvPr/>
        </p:nvPicPr>
        <p:blipFill>
          <a:blip r:embed="rId2"/>
          <a:stretch>
            <a:fillRect/>
          </a:stretch>
        </p:blipFill>
        <p:spPr>
          <a:xfrm>
            <a:off x="7775204" y="2512107"/>
            <a:ext cx="3948141" cy="2632094"/>
          </a:xfrm>
          <a:prstGeom prst="rect">
            <a:avLst/>
          </a:prstGeom>
        </p:spPr>
      </p:pic>
    </p:spTree>
    <p:extLst>
      <p:ext uri="{BB962C8B-B14F-4D97-AF65-F5344CB8AC3E}">
        <p14:creationId xmlns:p14="http://schemas.microsoft.com/office/powerpoint/2010/main" val="2069078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DE WAARDE VAN SAMENWERKING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7369" y="1352317"/>
            <a:ext cx="4938786" cy="3790950"/>
          </a:xfrm>
        </p:spPr>
        <p:txBody>
          <a:bodyPr/>
          <a:lstStyle/>
          <a:p>
            <a:r>
              <a:rPr lang="en-US" dirty="0"/>
              <a:t>We kennen het gezegde: </a:t>
            </a:r>
            <a:r>
              <a:rPr lang="en-US" b="1" dirty="0"/>
              <a:t>een gedeeld probleem is een gehalveerd probleem.  </a:t>
            </a:r>
            <a:r>
              <a:rPr lang="en-US" dirty="0"/>
              <a:t>Onderzoek toont aan dat het bespreken van problemen met mensen in vergelijkbare situaties het stressniveau verlaagt. </a:t>
            </a:r>
          </a:p>
          <a:p>
            <a:endParaRPr lang="en-US" dirty="0"/>
          </a:p>
          <a:p>
            <a:r>
              <a:rPr lang="en-US" dirty="0"/>
              <a:t>Problemen lijken niet zo overweldigend als je erover praat en twee mensen vinden eerder een oplossing dan één.</a:t>
            </a:r>
          </a:p>
          <a:p>
            <a:endParaRPr lang="en-US" dirty="0"/>
          </a:p>
        </p:txBody>
      </p:sp>
      <p:sp>
        <p:nvSpPr>
          <p:cNvPr id="10" name="TextBox 9">
            <a:extLst>
              <a:ext uri="{FF2B5EF4-FFF2-40B4-BE49-F238E27FC236}">
                <a16:creationId xmlns:a16="http://schemas.microsoft.com/office/drawing/2014/main" id="{5A561523-7E9D-F806-20EF-044CD0802564}"/>
              </a:ext>
            </a:extLst>
          </p:cNvPr>
          <p:cNvSpPr txBox="1"/>
          <p:nvPr/>
        </p:nvSpPr>
        <p:spPr>
          <a:xfrm>
            <a:off x="6311592" y="1253073"/>
            <a:ext cx="5394846" cy="5386090"/>
          </a:xfrm>
          <a:prstGeom prst="rect">
            <a:avLst/>
          </a:prstGeom>
          <a:noFill/>
        </p:spPr>
        <p:txBody>
          <a:bodyPr wrap="square">
            <a:spAutoFit/>
          </a:bodyPr>
          <a:lstStyle/>
          <a:p>
            <a:pPr>
              <a:buNone/>
            </a:pPr>
            <a:r>
              <a:rPr lang="en-GB" sz="2200" b="1" dirty="0"/>
              <a:t>Collegiale ondersteuning vermindert stress bij ondernemers</a:t>
            </a:r>
          </a:p>
          <a:p>
            <a:r>
              <a:rPr lang="en-GB" sz="2200" dirty="0"/>
              <a:t>Uit een onderzoek met 300 Zuid-Afrikaanse vrouwelijke ondernemers bleek dat </a:t>
            </a:r>
            <a:r>
              <a:rPr lang="en-GB" sz="2200" b="1" dirty="0"/>
              <a:t>steun van collega's de emotionele uitputting aanzienlijk verminderde </a:t>
            </a:r>
            <a:r>
              <a:rPr lang="en-GB" sz="2200" dirty="0"/>
              <a:t>en hielp om hun drive om hun bedrijf te laten groeien te beschermen. Zonder collegiale ondersteuning verminderde stress bij ondernemers direct hun intentie om op te schalen; met collegiale ondersteuning was dat negatieve effect veel kleiner. </a:t>
            </a:r>
          </a:p>
          <a:p>
            <a:r>
              <a:rPr lang="en-GB" dirty="0"/>
              <a:t>LEES HET ARTIKEL - </a:t>
            </a:r>
            <a:r>
              <a:rPr lang="en-GB" dirty="0">
                <a:hlinkClick r:id="rId2"/>
              </a:rPr>
              <a:t>(PDF) Waarom collegiale ondersteuning belangrijk is: Ondernemersstressoren, emotionele uitputting en groei-intenties van vrouwelijke ondernemers</a:t>
            </a:r>
            <a:endParaRPr lang="en-GB" dirty="0"/>
          </a:p>
        </p:txBody>
      </p:sp>
      <p:cxnSp>
        <p:nvCxnSpPr>
          <p:cNvPr id="12" name="Straight Connector 11">
            <a:extLst>
              <a:ext uri="{FF2B5EF4-FFF2-40B4-BE49-F238E27FC236}">
                <a16:creationId xmlns:a16="http://schemas.microsoft.com/office/drawing/2014/main" id="{B84315F6-520E-44E1-FF6D-146F4CA1C49D}"/>
              </a:ext>
            </a:extLst>
          </p:cNvPr>
          <p:cNvCxnSpPr>
            <a:cxnSpLocks/>
          </p:cNvCxnSpPr>
          <p:nvPr/>
        </p:nvCxnSpPr>
        <p:spPr>
          <a:xfrm>
            <a:off x="5637866" y="1413674"/>
            <a:ext cx="0" cy="461687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3697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DE WAARDE VAN SAMENWERKING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1759" y="1329878"/>
            <a:ext cx="7524911" cy="3790950"/>
          </a:xfrm>
        </p:spPr>
        <p:txBody>
          <a:bodyPr/>
          <a:lstStyle/>
          <a:p>
            <a:r>
              <a:rPr lang="en-US" dirty="0"/>
              <a:t>Als je iemand op ideeën brengt of op iemand leunt voor ideeën en kritiek, vergroot je je eigen vaardigheden op verschillende manieren.</a:t>
            </a:r>
          </a:p>
          <a:p>
            <a:endParaRPr lang="en-US" dirty="0"/>
          </a:p>
          <a:p>
            <a:pPr marL="342900" indent="-342900">
              <a:buFont typeface="Arial" panose="020B0604020202020204" pitchFamily="34" charset="0"/>
              <a:buChar char="•"/>
            </a:pPr>
            <a:r>
              <a:rPr lang="en-US" b="1" dirty="0">
                <a:solidFill>
                  <a:srgbClr val="94C7B0"/>
                </a:solidFill>
              </a:rPr>
              <a:t>Momentum: </a:t>
            </a:r>
            <a:r>
              <a:rPr lang="en-US" dirty="0"/>
              <a:t>Iemand anders steunt je om naar de volgende stap te gaan</a:t>
            </a:r>
          </a:p>
          <a:p>
            <a:pPr marL="342900" indent="-342900">
              <a:buFont typeface="Arial" panose="020B0604020202020204" pitchFamily="34" charset="0"/>
              <a:buChar char="•"/>
            </a:pPr>
            <a:r>
              <a:rPr lang="en-US" b="1" dirty="0">
                <a:solidFill>
                  <a:srgbClr val="94C7B0"/>
                </a:solidFill>
              </a:rPr>
              <a:t>Bronnen: </a:t>
            </a:r>
            <a:r>
              <a:rPr lang="en-US" dirty="0"/>
              <a:t>Je voegt nog een mensenleven aan kennis toe met meer ideeën, meer onderzoek, </a:t>
            </a:r>
            <a:r>
              <a:rPr lang="en-US" dirty="0" err="1"/>
              <a:t>enz.</a:t>
            </a:r>
            <a:endParaRPr lang="en-US" dirty="0"/>
          </a:p>
          <a:p>
            <a:pPr marL="342900" indent="-342900">
              <a:buFont typeface="Arial" panose="020B0604020202020204" pitchFamily="34" charset="0"/>
              <a:buChar char="•"/>
            </a:pPr>
            <a:r>
              <a:rPr lang="en-US" b="1" dirty="0">
                <a:solidFill>
                  <a:srgbClr val="94C7B0"/>
                </a:solidFill>
              </a:rPr>
              <a:t>Perspectief: </a:t>
            </a:r>
            <a:r>
              <a:rPr lang="en-US" dirty="0"/>
              <a:t>Je ziet hoeken en gebreken die je zelf niet zou hebben gezien</a:t>
            </a:r>
          </a:p>
          <a:p>
            <a:pPr marL="342900" indent="-342900">
              <a:buFont typeface="Arial" panose="020B0604020202020204" pitchFamily="34" charset="0"/>
              <a:buChar char="•"/>
            </a:pPr>
            <a:r>
              <a:rPr lang="en-US" b="1" dirty="0">
                <a:solidFill>
                  <a:srgbClr val="94C7B0"/>
                </a:solidFill>
              </a:rPr>
              <a:t>Snelheid: </a:t>
            </a:r>
            <a:r>
              <a:rPr lang="en-US" dirty="0"/>
              <a:t>je kunt sneller werken, sneller betere ideeën vinden</a:t>
            </a:r>
          </a:p>
          <a:p>
            <a:pPr marL="342900" indent="-342900">
              <a:buFont typeface="Arial" panose="020B0604020202020204" pitchFamily="34" charset="0"/>
              <a:buChar char="•"/>
            </a:pPr>
            <a:r>
              <a:rPr lang="en-US" b="1" dirty="0">
                <a:solidFill>
                  <a:srgbClr val="94C7B0"/>
                </a:solidFill>
              </a:rPr>
              <a:t>Beslissingen: </a:t>
            </a:r>
            <a:r>
              <a:rPr lang="en-US" dirty="0"/>
              <a:t>Een klankbord helpt je om je eigen beslissingen door te spreken en je eigen denkwijze beter te begrijpen. </a:t>
            </a:r>
          </a:p>
          <a:p>
            <a:pPr marL="342900" indent="-342900">
              <a:buFont typeface="Arial" panose="020B0604020202020204" pitchFamily="34" charset="0"/>
              <a:buChar char="•"/>
            </a:pPr>
            <a:r>
              <a:rPr lang="en-US" b="1" dirty="0">
                <a:solidFill>
                  <a:srgbClr val="94C7B0"/>
                </a:solidFill>
              </a:rPr>
              <a:t>Validatie: </a:t>
            </a:r>
            <a:r>
              <a:rPr lang="en-US" dirty="0"/>
              <a:t>Een goede samenwerkingspartner ziet niet alleen de fouten in je werk, maar kan je ook helpen om je beste ideeën te ondersteunen en je in de juiste richting te sturen.</a:t>
            </a:r>
          </a:p>
          <a:p>
            <a:endParaRPr lang="en-US" dirty="0"/>
          </a:p>
          <a:p>
            <a:endParaRPr lang="en-US" dirty="0"/>
          </a:p>
          <a:p>
            <a:endParaRPr lang="en-US" dirty="0"/>
          </a:p>
        </p:txBody>
      </p:sp>
      <p:pic>
        <p:nvPicPr>
          <p:cNvPr id="5" name="Picture 4" descr="Top shot of a representation of networks with stick figures.">
            <a:extLst>
              <a:ext uri="{FF2B5EF4-FFF2-40B4-BE49-F238E27FC236}">
                <a16:creationId xmlns:a16="http://schemas.microsoft.com/office/drawing/2014/main" id="{0F0D7671-11FF-1E1D-EDF2-8359AEF9EAAB}"/>
              </a:ext>
            </a:extLst>
          </p:cNvPr>
          <p:cNvPicPr>
            <a:picLocks noChangeAspect="1"/>
          </p:cNvPicPr>
          <p:nvPr/>
        </p:nvPicPr>
        <p:blipFill>
          <a:blip r:embed="rId2"/>
          <a:stretch>
            <a:fillRect/>
          </a:stretch>
        </p:blipFill>
        <p:spPr>
          <a:xfrm>
            <a:off x="8034773" y="2518347"/>
            <a:ext cx="4030373" cy="2353456"/>
          </a:xfrm>
          <a:prstGeom prst="rect">
            <a:avLst/>
          </a:prstGeom>
        </p:spPr>
      </p:pic>
    </p:spTree>
    <p:extLst>
      <p:ext uri="{BB962C8B-B14F-4D97-AF65-F5344CB8AC3E}">
        <p14:creationId xmlns:p14="http://schemas.microsoft.com/office/powerpoint/2010/main" val="2314915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5930</Words>
  <Application>Microsoft Office PowerPoint</Application>
  <PresentationFormat>Widescreen</PresentationFormat>
  <Paragraphs>547</Paragraphs>
  <Slides>58</Slides>
  <Notes>0</Notes>
  <HiddenSlides>0</HiddenSlides>
  <MMClips>6</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4" baseType="lpstr">
      <vt:lpstr>Arial</vt:lpstr>
      <vt:lpstr>Calibri</vt:lpstr>
      <vt:lpstr>Montserrat</vt:lpstr>
      <vt:lpstr>Wingdings</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docId:6575871C859AF747CCB675B33946A977</cp:keywords>
  <cp:lastModifiedBy>Yasmin Akhtar</cp:lastModifiedBy>
  <cp:revision>176</cp:revision>
  <cp:lastPrinted>2021-04-23T17:00:41Z</cp:lastPrinted>
  <dcterms:created xsi:type="dcterms:W3CDTF">2019-11-20T14:08:21Z</dcterms:created>
  <dcterms:modified xsi:type="dcterms:W3CDTF">2025-06-19T14:19:47Z</dcterms:modified>
</cp:coreProperties>
</file>