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4394" r:id="rId2"/>
    <p:sldId id="4395" r:id="rId3"/>
    <p:sldId id="4582" r:id="rId4"/>
    <p:sldId id="4396" r:id="rId5"/>
    <p:sldId id="4390" r:id="rId6"/>
    <p:sldId id="4432" r:id="rId7"/>
    <p:sldId id="4434" r:id="rId8"/>
    <p:sldId id="4435" r:id="rId9"/>
    <p:sldId id="4436" r:id="rId10"/>
    <p:sldId id="4458" r:id="rId11"/>
    <p:sldId id="4459" r:id="rId12"/>
    <p:sldId id="4460" r:id="rId13"/>
    <p:sldId id="4461" r:id="rId14"/>
    <p:sldId id="4457" r:id="rId15"/>
    <p:sldId id="4462" r:id="rId16"/>
    <p:sldId id="4463" r:id="rId17"/>
    <p:sldId id="4464" r:id="rId18"/>
    <p:sldId id="4465" r:id="rId19"/>
    <p:sldId id="4466" r:id="rId20"/>
    <p:sldId id="4411" r:id="rId21"/>
    <p:sldId id="4447" r:id="rId22"/>
    <p:sldId id="4448" r:id="rId23"/>
    <p:sldId id="4449" r:id="rId24"/>
    <p:sldId id="4450" r:id="rId25"/>
    <p:sldId id="4451" r:id="rId26"/>
    <p:sldId id="4454" r:id="rId27"/>
    <p:sldId id="4455" r:id="rId28"/>
    <p:sldId id="4456" r:id="rId29"/>
    <p:sldId id="4409" r:id="rId30"/>
    <p:sldId id="4433" r:id="rId31"/>
    <p:sldId id="4440" r:id="rId32"/>
    <p:sldId id="4438" r:id="rId33"/>
    <p:sldId id="4439" r:id="rId34"/>
    <p:sldId id="4441" r:id="rId35"/>
    <p:sldId id="4442" r:id="rId36"/>
    <p:sldId id="4443" r:id="rId37"/>
    <p:sldId id="4444" r:id="rId38"/>
    <p:sldId id="4585" r:id="rId39"/>
    <p:sldId id="4446" r:id="rId40"/>
    <p:sldId id="4412" r:id="rId41"/>
    <p:sldId id="4437" r:id="rId42"/>
    <p:sldId id="4583" r:id="rId43"/>
    <p:sldId id="4584" r:id="rId44"/>
    <p:sldId id="4586" r:id="rId45"/>
    <p:sldId id="4445" r:id="rId46"/>
    <p:sldId id="4587" r:id="rId47"/>
    <p:sldId id="2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7B0"/>
    <a:srgbClr val="382B1B"/>
    <a:srgbClr val="B6D1E1"/>
    <a:srgbClr val="E6C8C7"/>
    <a:srgbClr val="EC2179"/>
    <a:srgbClr val="003841"/>
    <a:srgbClr val="DACA3C"/>
    <a:srgbClr val="19753C"/>
    <a:srgbClr val="7ABF1E"/>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80"/>
    <p:restoredTop sz="94729"/>
  </p:normalViewPr>
  <p:slideViewPr>
    <p:cSldViewPr snapToGrid="0" snapToObjects="1">
      <p:cViewPr varScale="1">
        <p:scale>
          <a:sx n="82" d="100"/>
          <a:sy n="82" d="100"/>
        </p:scale>
        <p:origin x="30" y="3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6/16/2025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6/16/2025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23757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A2891E-4451-C7C6-A5DF-FD84E5791FBF}"/>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0938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083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2916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775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0081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6097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5671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3927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8904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02827C87-994B-E70B-EA1A-659332EB379D}"/>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5959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A2891E-4451-C7C6-A5DF-FD84E5791FBF}"/>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4285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Klik om Mastertekststijlen te bewerken</a:t>
            </a:r>
          </a:p>
          <a:p>
            <a:pPr lvl="1"/>
            <a:r>
              <a:rPr lang="en-US" dirty="0"/>
              <a:t>Tweede niveau</a:t>
            </a:r>
          </a:p>
          <a:p>
            <a:pPr lvl="2"/>
            <a:r>
              <a:rPr lang="en-US" dirty="0"/>
              <a:t>Derde niveau</a:t>
            </a:r>
          </a:p>
          <a:p>
            <a:pPr lvl="3"/>
            <a:r>
              <a:rPr lang="en-US" dirty="0"/>
              <a:t>Vierde niveau</a:t>
            </a:r>
          </a:p>
          <a:p>
            <a:pPr lvl="4"/>
            <a:r>
              <a:rPr lang="en-US" dirty="0"/>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6/16/2025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humanistsaustralia.org/news/indigenous-voice-referendu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oaching4companies.com/blog/want-to-learn-4-key-strategic-steps-for-addressing-objection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freepik.com/premium-vector/order-now-banner-order-now-images_133783913.htm" TargetMode="External"/><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wikihow.life/Upsel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bibakerynyc.com/" TargetMode="External"/><Relationship Id="rId2" Type="http://schemas.openxmlformats.org/officeDocument/2006/relationships/hyperlink" Target="https://www.theguardian.com/food/2024/oct/15/iranian-bakery-brooklyn-bibi-hbk"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bangcurry.com/" TargetMode="External"/><Relationship Id="rId2" Type="http://schemas.openxmlformats.org/officeDocument/2006/relationships/hyperlink" Target="https://www.thesun.co.uk/fabulous/29832169/started-side-hustle-made-six-figures-bang-curry/"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475224" y="3578700"/>
            <a:ext cx="8184033" cy="1029126"/>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5500" b="1" dirty="0">
                <a:solidFill>
                  <a:srgbClr val="382B1B"/>
                </a:solidFill>
              </a:rPr>
              <a:t>VERKOOP ZIJN  </a:t>
            </a:r>
          </a:p>
          <a:p>
            <a:pPr>
              <a:lnSpc>
                <a:spcPts val="4600"/>
              </a:lnSpc>
            </a:pPr>
            <a:r>
              <a:rPr lang="en-US" sz="5500" b="1" dirty="0">
                <a:solidFill>
                  <a:srgbClr val="382B1B"/>
                </a:solidFill>
              </a:rPr>
              <a:t>DE MOTOR </a:t>
            </a:r>
            <a:r>
              <a:rPr lang="en-US" sz="5500" b="1" dirty="0"/>
              <a:t>VAN UW LEVENSMIDDELENBEDRIJF</a:t>
            </a:r>
            <a:endParaRPr lang="en-US" sz="5500" dirty="0"/>
          </a:p>
        </p:txBody>
      </p:sp>
      <p:sp>
        <p:nvSpPr>
          <p:cNvPr id="7" name="Text Placeholder 5">
            <a:extLst>
              <a:ext uri="{FF2B5EF4-FFF2-40B4-BE49-F238E27FC236}">
                <a16:creationId xmlns:a16="http://schemas.microsoft.com/office/drawing/2014/main" id="{3EA9BAB4-2B00-D022-D44A-CD59BAEE3BCA}"/>
              </a:ext>
            </a:extLst>
          </p:cNvPr>
          <p:cNvSpPr txBox="1">
            <a:spLocks/>
          </p:cNvSpPr>
          <p:nvPr/>
        </p:nvSpPr>
        <p:spPr>
          <a:xfrm>
            <a:off x="475225" y="2851816"/>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STAP 6</a:t>
            </a:r>
            <a:r>
              <a:rPr lang="en-US" sz="4000" b="1" dirty="0">
                <a:solidFill>
                  <a:srgbClr val="94C7B0"/>
                </a:solidFill>
                <a:highlight>
                  <a:srgbClr val="94C7B0"/>
                </a:highlight>
              </a:rPr>
              <a:t>.</a:t>
            </a:r>
          </a:p>
        </p:txBody>
      </p:sp>
      <p:pic>
        <p:nvPicPr>
          <p:cNvPr id="10" name="Picture 9" descr="A couple of women standing next to a table of bread&#10;&#10;AI-generated content may be incorrect.">
            <a:extLst>
              <a:ext uri="{FF2B5EF4-FFF2-40B4-BE49-F238E27FC236}">
                <a16:creationId xmlns:a16="http://schemas.microsoft.com/office/drawing/2014/main" id="{6DF23961-707E-9E3F-D16E-779505534D83}"/>
              </a:ext>
            </a:extLst>
          </p:cNvPr>
          <p:cNvPicPr>
            <a:picLocks noChangeAspect="1"/>
          </p:cNvPicPr>
          <p:nvPr/>
        </p:nvPicPr>
        <p:blipFill>
          <a:blip r:embed="rId2"/>
          <a:stretch>
            <a:fillRect/>
          </a:stretch>
        </p:blipFill>
        <p:spPr>
          <a:xfrm>
            <a:off x="7066458" y="1147367"/>
            <a:ext cx="4848650" cy="3232433"/>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392053" cy="720752"/>
          </a:xfrm>
        </p:spPr>
        <p:txBody>
          <a:bodyPr/>
          <a:lstStyle/>
          <a:p>
            <a:r>
              <a:rPr lang="en-US" b="1" dirty="0"/>
              <a:t>STAP 1 - </a:t>
            </a:r>
            <a:r>
              <a:rPr lang="en-GB" b="1" dirty="0"/>
              <a:t>JE USP (UNIQUE SELLING POINTS) IDENTIFICEREN</a:t>
            </a:r>
            <a:endParaRPr lang="en-US" b="1" dirty="0"/>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803400" y="1496766"/>
            <a:ext cx="10320830" cy="4402447"/>
          </a:xfrm>
        </p:spPr>
        <p:txBody>
          <a:bodyPr/>
          <a:lstStyle/>
          <a:p>
            <a:pPr>
              <a:buClr>
                <a:srgbClr val="B6D1E1"/>
              </a:buClr>
              <a:tabLst>
                <a:tab pos="1233488" algn="l"/>
              </a:tabLst>
            </a:pPr>
            <a:r>
              <a:rPr lang="en-GB" dirty="0"/>
              <a:t>We hebben USP (UNIQUE SELLING POINTS) onderzocht in Stap 5: Marketing met een klein budget en nu is het tijd om dat te gebruiken in je verkooppraatje.</a:t>
            </a:r>
          </a:p>
          <a:p>
            <a:pPr marL="342900" indent="-342900">
              <a:buClr>
                <a:srgbClr val="B6D1E1"/>
              </a:buClr>
              <a:buFont typeface="Arial" panose="020B0604020202020204" pitchFamily="34" charset="0"/>
              <a:buChar char="•"/>
              <a:tabLst>
                <a:tab pos="1233488" algn="l"/>
              </a:tabLst>
            </a:pPr>
            <a:endParaRPr lang="en-GB" dirty="0"/>
          </a:p>
          <a:p>
            <a:pPr>
              <a:buClr>
                <a:srgbClr val="B6D1E1"/>
              </a:buClr>
              <a:tabLst>
                <a:tab pos="1233488" algn="l"/>
              </a:tabLst>
            </a:pPr>
            <a:r>
              <a:rPr lang="en-GB" dirty="0"/>
              <a:t>Vraag het jezelf nog eens af:</a:t>
            </a:r>
          </a:p>
          <a:p>
            <a:pPr>
              <a:buClr>
                <a:srgbClr val="B6D1E1"/>
              </a:buClr>
              <a:tabLst>
                <a:tab pos="1233488" algn="l"/>
              </a:tabLst>
            </a:pPr>
            <a:endParaRPr lang="en-GB" dirty="0"/>
          </a:p>
          <a:p>
            <a:pPr algn="ctr">
              <a:buClr>
                <a:srgbClr val="B6D1E1"/>
              </a:buClr>
              <a:tabLst>
                <a:tab pos="1233488" algn="l"/>
              </a:tabLst>
            </a:pPr>
            <a:r>
              <a:rPr lang="en-GB" b="1" i="1" dirty="0">
                <a:solidFill>
                  <a:srgbClr val="94C7B0"/>
                </a:solidFill>
              </a:rPr>
              <a:t>"Wat bied ik aan dat mijn product anders, waardevol of betekenisvol maakt?"</a:t>
            </a:r>
          </a:p>
          <a:p>
            <a:pPr>
              <a:buClr>
                <a:srgbClr val="B6D1E1"/>
              </a:buClr>
              <a:tabLst>
                <a:tab pos="1233488" algn="l"/>
              </a:tabLst>
            </a:pPr>
            <a:endParaRPr lang="en-GB" dirty="0"/>
          </a:p>
          <a:p>
            <a:pPr>
              <a:buClr>
                <a:srgbClr val="B6D1E1"/>
              </a:buClr>
              <a:tabLst>
                <a:tab pos="1233488" algn="l"/>
              </a:tabLst>
            </a:pPr>
            <a:r>
              <a:rPr lang="en-GB" dirty="0"/>
              <a:t>Gebruik 3-5 hoofdpunten die je reflecteren:</a:t>
            </a:r>
          </a:p>
          <a:p>
            <a:pPr marL="342900" indent="-342900">
              <a:buClr>
                <a:srgbClr val="B6D1E1"/>
              </a:buClr>
              <a:buFont typeface="Arial" panose="020B0604020202020204" pitchFamily="34" charset="0"/>
              <a:buChar char="•"/>
              <a:tabLst>
                <a:tab pos="1233488" algn="l"/>
              </a:tabLst>
            </a:pPr>
            <a:r>
              <a:rPr lang="en-GB" dirty="0"/>
              <a:t>Ingrediënten of sourcing</a:t>
            </a:r>
          </a:p>
          <a:p>
            <a:pPr marL="342900" indent="-342900">
              <a:buClr>
                <a:srgbClr val="B6D1E1"/>
              </a:buClr>
              <a:buFont typeface="Arial" panose="020B0604020202020204" pitchFamily="34" charset="0"/>
              <a:buChar char="•"/>
              <a:tabLst>
                <a:tab pos="1233488" algn="l"/>
              </a:tabLst>
            </a:pPr>
            <a:r>
              <a:rPr lang="en-GB" dirty="0"/>
              <a:t>Culturele wortels of familierecept</a:t>
            </a:r>
          </a:p>
          <a:p>
            <a:pPr marL="342900" indent="-342900">
              <a:buClr>
                <a:srgbClr val="B6D1E1"/>
              </a:buClr>
              <a:buFont typeface="Arial" panose="020B0604020202020204" pitchFamily="34" charset="0"/>
              <a:buChar char="•"/>
              <a:tabLst>
                <a:tab pos="1233488" algn="l"/>
              </a:tabLst>
            </a:pPr>
            <a:r>
              <a:rPr lang="en-GB" dirty="0"/>
              <a:t>Waarden (bijv. duurzaamheid, inclusie, traditie)</a:t>
            </a:r>
          </a:p>
          <a:p>
            <a:pPr marL="342900" indent="-342900">
              <a:buClr>
                <a:srgbClr val="B6D1E1"/>
              </a:buClr>
              <a:buFont typeface="Arial" panose="020B0604020202020204" pitchFamily="34" charset="0"/>
              <a:buChar char="•"/>
              <a:tabLst>
                <a:tab pos="1233488" algn="l"/>
              </a:tabLst>
            </a:pPr>
            <a:r>
              <a:rPr lang="en-GB" dirty="0"/>
              <a:t>Verpakking, service of kwaliteit</a:t>
            </a:r>
          </a:p>
          <a:p>
            <a:pPr marL="342900" indent="-342900">
              <a:buClr>
                <a:srgbClr val="B6D1E1"/>
              </a:buClr>
              <a:buFont typeface="Arial" panose="020B0604020202020204" pitchFamily="34" charset="0"/>
              <a:buChar char="•"/>
              <a:tabLst>
                <a:tab pos="1233488" algn="l"/>
              </a:tabLst>
            </a:pPr>
            <a:r>
              <a:rPr lang="en-GB" dirty="0"/>
              <a:t>Wat mensen zeggen als ze het proberen</a:t>
            </a:r>
          </a:p>
          <a:p>
            <a:pPr marL="342900" indent="-342900">
              <a:buClr>
                <a:srgbClr val="B6D1E1"/>
              </a:buClr>
              <a:buFont typeface="Arial" panose="020B0604020202020204" pitchFamily="34" charset="0"/>
              <a:buChar char="•"/>
              <a:tabLst>
                <a:tab pos="1233488" algn="l"/>
              </a:tabLst>
            </a:pPr>
            <a:endParaRPr lang="en-GB" dirty="0"/>
          </a:p>
        </p:txBody>
      </p:sp>
      <p:sp>
        <p:nvSpPr>
          <p:cNvPr id="2" name="Rectangle 1">
            <a:extLst>
              <a:ext uri="{FF2B5EF4-FFF2-40B4-BE49-F238E27FC236}">
                <a16:creationId xmlns:a16="http://schemas.microsoft.com/office/drawing/2014/main" id="{4556B4BE-585C-4EFB-DD57-788F9355A0B1}"/>
              </a:ext>
            </a:extLst>
          </p:cNvPr>
          <p:cNvSpPr/>
          <p:nvPr/>
        </p:nvSpPr>
        <p:spPr>
          <a:xfrm>
            <a:off x="7342908" y="5064832"/>
            <a:ext cx="4429991"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200" b="1" dirty="0">
              <a:solidFill>
                <a:srgbClr val="382B1B"/>
              </a:solidFill>
            </a:endParaRPr>
          </a:p>
          <a:p>
            <a:r>
              <a:rPr lang="en-GB" sz="2200" b="1" dirty="0">
                <a:solidFill>
                  <a:srgbClr val="382B1B"/>
                </a:solidFill>
              </a:rPr>
              <a:t>Je verkooppraatje begint hier: "Wat ons eten speciaal maakt is...": </a:t>
            </a:r>
            <a:r>
              <a:rPr lang="en-GB" sz="2200" b="1" dirty="0"/>
              <a:t>"Wat </a:t>
            </a:r>
            <a:r>
              <a:rPr lang="en-GB" dirty="0"/>
              <a:t>ons eten speciaal maakt is..."</a:t>
            </a:r>
            <a:endParaRPr lang="en-US" dirty="0"/>
          </a:p>
        </p:txBody>
      </p:sp>
      <p:grpSp>
        <p:nvGrpSpPr>
          <p:cNvPr id="3" name="Group 2">
            <a:extLst>
              <a:ext uri="{FF2B5EF4-FFF2-40B4-BE49-F238E27FC236}">
                <a16:creationId xmlns:a16="http://schemas.microsoft.com/office/drawing/2014/main" id="{0A04A09F-E9E8-6B5A-F37F-3AA94A5CE0C2}"/>
              </a:ext>
            </a:extLst>
          </p:cNvPr>
          <p:cNvGrpSpPr/>
          <p:nvPr/>
        </p:nvGrpSpPr>
        <p:grpSpPr>
          <a:xfrm>
            <a:off x="9176928" y="4550735"/>
            <a:ext cx="2788753" cy="578690"/>
            <a:chOff x="2045517" y="6166884"/>
            <a:chExt cx="2788753" cy="578690"/>
          </a:xfrm>
        </p:grpSpPr>
        <p:sp>
          <p:nvSpPr>
            <p:cNvPr id="5" name="Rectangle 4">
              <a:extLst>
                <a:ext uri="{FF2B5EF4-FFF2-40B4-BE49-F238E27FC236}">
                  <a16:creationId xmlns:a16="http://schemas.microsoft.com/office/drawing/2014/main" id="{DE6EFAF4-B4DE-5B8E-693E-3E483380B783}"/>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D75DAB-BB10-F0D9-F5A1-0F5595AD2FD8}"/>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2250D3-F33B-5BEF-6464-8EC64BA7CC5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Graphic 8" descr="Clipboard Partially Ticked outline">
              <a:extLst>
                <a:ext uri="{FF2B5EF4-FFF2-40B4-BE49-F238E27FC236}">
                  <a16:creationId xmlns:a16="http://schemas.microsoft.com/office/drawing/2014/main" id="{1158C38B-EE38-4D9A-1C42-1C86DC11B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0" name="Text Placeholder 2">
            <a:extLst>
              <a:ext uri="{FF2B5EF4-FFF2-40B4-BE49-F238E27FC236}">
                <a16:creationId xmlns:a16="http://schemas.microsoft.com/office/drawing/2014/main" id="{49DB0F68-8B1F-EE89-17E2-8BD82D86C812}"/>
              </a:ext>
            </a:extLst>
          </p:cNvPr>
          <p:cNvSpPr txBox="1">
            <a:spLocks/>
          </p:cNvSpPr>
          <p:nvPr/>
        </p:nvSpPr>
        <p:spPr>
          <a:xfrm>
            <a:off x="7135090" y="5246915"/>
            <a:ext cx="4343895"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endParaRPr lang="en-US" b="1" dirty="0"/>
          </a:p>
        </p:txBody>
      </p:sp>
    </p:spTree>
    <p:extLst>
      <p:ext uri="{BB962C8B-B14F-4D97-AF65-F5344CB8AC3E}">
        <p14:creationId xmlns:p14="http://schemas.microsoft.com/office/powerpoint/2010/main" val="16614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a:xfrm>
            <a:off x="720437" y="595604"/>
            <a:ext cx="10907188" cy="720752"/>
          </a:xfrm>
        </p:spPr>
        <p:txBody>
          <a:bodyPr/>
          <a:lstStyle/>
          <a:p>
            <a:r>
              <a:rPr lang="en-US" sz="3600" dirty="0"/>
              <a:t>HERINNERING!  WAT VERKOPEN ECHT IS</a:t>
            </a:r>
          </a:p>
          <a:p>
            <a:endParaRPr lang="en-US" sz="3600" dirty="0"/>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20437" y="1814945"/>
            <a:ext cx="5721927" cy="274320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0"/>
              </a:spcBef>
              <a:buClr>
                <a:srgbClr val="B6D1E1"/>
              </a:buClr>
              <a:tabLst>
                <a:tab pos="523875" algn="l"/>
                <a:tab pos="661988" algn="l"/>
              </a:tabLst>
            </a:pPr>
            <a:endParaRPr lang="en-US" sz="3000" b="1" i="1" dirty="0">
              <a:solidFill>
                <a:srgbClr val="94C7B0"/>
              </a:solidFill>
            </a:endParaRPr>
          </a:p>
        </p:txBody>
      </p:sp>
      <p:sp>
        <p:nvSpPr>
          <p:cNvPr id="3" name="Rectangle 1">
            <a:extLst>
              <a:ext uri="{FF2B5EF4-FFF2-40B4-BE49-F238E27FC236}">
                <a16:creationId xmlns:a16="http://schemas.microsoft.com/office/drawing/2014/main" id="{82AF4B51-E148-62AF-92D9-721A9C6ED5FF}"/>
              </a:ext>
            </a:extLst>
          </p:cNvPr>
          <p:cNvSpPr>
            <a:spLocks noChangeArrowheads="1"/>
          </p:cNvSpPr>
          <p:nvPr/>
        </p:nvSpPr>
        <p:spPr bwMode="auto">
          <a:xfrm>
            <a:off x="302859" y="1652201"/>
            <a:ext cx="7117177" cy="431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Als je verkoopt, help je iemand een probleem op te lossen.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Geef niet alleen een opsomming van wat je maakt, maar laat zien hoe je product </a:t>
            </a:r>
            <a:r>
              <a:rPr kumimoji="0" lang="en-US" altLang="en-US" sz="2200" b="1" i="0" u="none" strike="noStrike" cap="none" normalizeH="0" baseline="0" dirty="0">
                <a:ln>
                  <a:noFill/>
                </a:ln>
                <a:solidFill>
                  <a:schemeClr val="tx1"/>
                </a:solidFill>
                <a:effectLst/>
              </a:rPr>
              <a:t>helpt</a:t>
            </a:r>
            <a:r>
              <a:rPr kumimoji="0" lang="en-US" altLang="en-US" sz="22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Bespaart tijd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Brengt comfort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Cultuur delen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Biedt iets vrolijks of met zorg handgemaakt aan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In plaats van te zeggen "Ik maak gebak", zeg je: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"Ik maak handgemaakt gebak vol </a:t>
            </a:r>
            <a:r>
              <a:rPr kumimoji="0" lang="en-US" altLang="en-US" sz="2200" b="0" i="0" u="none" strike="noStrike" cap="none" normalizeH="0" baseline="0" dirty="0" err="1">
                <a:ln>
                  <a:noFill/>
                </a:ln>
                <a:solidFill>
                  <a:schemeClr val="tx1"/>
                </a:solidFill>
                <a:effectLst/>
              </a:rPr>
              <a:t>smaken </a:t>
            </a:r>
            <a:r>
              <a:rPr kumimoji="0" lang="en-US" altLang="en-US" sz="2200" b="0" i="0" u="none" strike="noStrike" cap="none" normalizeH="0" baseline="0" dirty="0">
                <a:ln>
                  <a:noFill/>
                </a:ln>
                <a:solidFill>
                  <a:schemeClr val="tx1"/>
                </a:solidFill>
                <a:effectLst/>
              </a:rPr>
              <a:t>van thuis - perfect om cadeau te geven of om van te genieten bij de thee."</a:t>
            </a:r>
          </a:p>
        </p:txBody>
      </p:sp>
      <p:pic>
        <p:nvPicPr>
          <p:cNvPr id="9" name="Picture 8" descr="Linzer cookies with heart shaped cut-outs filled with jam">
            <a:extLst>
              <a:ext uri="{FF2B5EF4-FFF2-40B4-BE49-F238E27FC236}">
                <a16:creationId xmlns:a16="http://schemas.microsoft.com/office/drawing/2014/main" id="{93480BE5-A2AA-8F79-028B-AA7DB36286AF}"/>
              </a:ext>
            </a:extLst>
          </p:cNvPr>
          <p:cNvPicPr>
            <a:picLocks noChangeAspect="1"/>
          </p:cNvPicPr>
          <p:nvPr/>
        </p:nvPicPr>
        <p:blipFill>
          <a:blip r:embed="rId2"/>
          <a:stretch>
            <a:fillRect/>
          </a:stretch>
        </p:blipFill>
        <p:spPr>
          <a:xfrm>
            <a:off x="7693829" y="2761772"/>
            <a:ext cx="4195312" cy="2820727"/>
          </a:xfrm>
          <a:prstGeom prst="rect">
            <a:avLst/>
          </a:prstGeom>
        </p:spPr>
      </p:pic>
    </p:spTree>
    <p:extLst>
      <p:ext uri="{BB962C8B-B14F-4D97-AF65-F5344CB8AC3E}">
        <p14:creationId xmlns:p14="http://schemas.microsoft.com/office/powerpoint/2010/main" val="352359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10192265" cy="1126708"/>
          </a:xfrm>
        </p:spPr>
        <p:txBody>
          <a:bodyPr/>
          <a:lstStyle/>
          <a:p>
            <a:pPr>
              <a:spcBef>
                <a:spcPts val="500"/>
              </a:spcBef>
            </a:pPr>
            <a:r>
              <a:rPr lang="en-US" dirty="0"/>
              <a:t>VERKOOPVAARDIGHEDEN IN ELKE FASE VAN DE KOOPCYCLUS</a:t>
            </a:r>
          </a:p>
        </p:txBody>
      </p:sp>
      <p:graphicFrame>
        <p:nvGraphicFramePr>
          <p:cNvPr id="2" name="Table 1">
            <a:extLst>
              <a:ext uri="{FF2B5EF4-FFF2-40B4-BE49-F238E27FC236}">
                <a16:creationId xmlns:a16="http://schemas.microsoft.com/office/drawing/2014/main" id="{461A4F6F-9445-6D81-2AAF-3F14602DE938}"/>
              </a:ext>
            </a:extLst>
          </p:cNvPr>
          <p:cNvGraphicFramePr>
            <a:graphicFrameLocks noGrp="1"/>
          </p:cNvGraphicFramePr>
          <p:nvPr>
            <p:extLst>
              <p:ext uri="{D42A27DB-BD31-4B8C-83A1-F6EECF244321}">
                <p14:modId xmlns:p14="http://schemas.microsoft.com/office/powerpoint/2010/main" val="1967483787"/>
              </p:ext>
            </p:extLst>
          </p:nvPr>
        </p:nvGraphicFramePr>
        <p:xfrm>
          <a:off x="764466" y="1974180"/>
          <a:ext cx="10515600" cy="3627120"/>
        </p:xfrm>
        <a:graphic>
          <a:graphicData uri="http://schemas.openxmlformats.org/drawingml/2006/table">
            <a:tbl>
              <a:tblPr/>
              <a:tblGrid>
                <a:gridCol w="5257800">
                  <a:extLst>
                    <a:ext uri="{9D8B030D-6E8A-4147-A177-3AD203B41FA5}">
                      <a16:colId xmlns:a16="http://schemas.microsoft.com/office/drawing/2014/main" val="838856745"/>
                    </a:ext>
                  </a:extLst>
                </a:gridCol>
                <a:gridCol w="5257800">
                  <a:extLst>
                    <a:ext uri="{9D8B030D-6E8A-4147-A177-3AD203B41FA5}">
                      <a16:colId xmlns:a16="http://schemas.microsoft.com/office/drawing/2014/main" val="3434746745"/>
                    </a:ext>
                  </a:extLst>
                </a:gridCol>
              </a:tblGrid>
              <a:tr h="0">
                <a:tc>
                  <a:txBody>
                    <a:bodyPr/>
                    <a:lstStyle/>
                    <a:p>
                      <a:r>
                        <a:rPr lang="en-IE" sz="2200" b="1" dirty="0">
                          <a:solidFill>
                            <a:srgbClr val="94C7B0"/>
                          </a:solidFill>
                        </a:rPr>
                        <a:t>Koopfase van de klant </a:t>
                      </a:r>
                      <a:endParaRPr lang="en-IE" sz="2200" dirty="0">
                        <a:solidFill>
                          <a:srgbClr val="94C7B0"/>
                        </a:solidFill>
                      </a:endParaRPr>
                    </a:p>
                  </a:txBody>
                  <a:tcPr anchor="ctr">
                    <a:lnL>
                      <a:noFill/>
                    </a:lnL>
                    <a:lnR>
                      <a:noFill/>
                    </a:lnR>
                    <a:lnT>
                      <a:noFill/>
                    </a:lnT>
                    <a:lnB>
                      <a:noFill/>
                    </a:lnB>
                    <a:noFill/>
                  </a:tcPr>
                </a:tc>
                <a:tc>
                  <a:txBody>
                    <a:bodyPr/>
                    <a:lstStyle/>
                    <a:p>
                      <a:r>
                        <a:rPr lang="en-IE" sz="2200" b="1" dirty="0">
                          <a:solidFill>
                            <a:srgbClr val="94C7B0"/>
                          </a:solidFill>
                        </a:rPr>
                        <a:t>Verkoopvaardigheden om te gebruiken</a:t>
                      </a:r>
                      <a:endParaRPr lang="en-IE" sz="2200" dirty="0">
                        <a:solidFill>
                          <a:srgbClr val="94C7B0"/>
                        </a:solidFill>
                      </a:endParaRPr>
                    </a:p>
                  </a:txBody>
                  <a:tcPr anchor="ctr">
                    <a:lnL>
                      <a:noFill/>
                    </a:lnL>
                    <a:lnR>
                      <a:noFill/>
                    </a:lnR>
                    <a:lnT>
                      <a:noFill/>
                    </a:lnT>
                    <a:lnB>
                      <a:noFill/>
                    </a:lnB>
                    <a:noFill/>
                  </a:tcPr>
                </a:tc>
                <a:extLst>
                  <a:ext uri="{0D108BD9-81ED-4DB2-BD59-A6C34878D82A}">
                    <a16:rowId xmlns:a16="http://schemas.microsoft.com/office/drawing/2014/main" val="2580295551"/>
                  </a:ext>
                </a:extLst>
              </a:tr>
              <a:tr h="0">
                <a:tc>
                  <a:txBody>
                    <a:bodyPr/>
                    <a:lstStyle/>
                    <a:p>
                      <a:r>
                        <a:rPr lang="en-IE" b="1" dirty="0"/>
                        <a:t>Erkenning nodig</a:t>
                      </a:r>
                      <a:endParaRPr lang="en-IE" dirty="0"/>
                    </a:p>
                  </a:txBody>
                  <a:tcPr anchor="ctr">
                    <a:lnL>
                      <a:noFill/>
                    </a:lnL>
                    <a:lnR>
                      <a:noFill/>
                    </a:lnR>
                    <a:lnT>
                      <a:noFill/>
                    </a:lnT>
                    <a:lnB>
                      <a:noFill/>
                    </a:lnB>
                    <a:noFill/>
                  </a:tcPr>
                </a:tc>
                <a:tc>
                  <a:txBody>
                    <a:bodyPr/>
                    <a:lstStyle/>
                    <a:p>
                      <a:r>
                        <a:rPr lang="en-GB" dirty="0"/>
                        <a:t>Stel vragen. Laat zien dat je om hun behoeften geeft. Glimlach. Deel je verhaal.</a:t>
                      </a:r>
                    </a:p>
                  </a:txBody>
                  <a:tcPr anchor="ctr">
                    <a:lnL>
                      <a:noFill/>
                    </a:lnL>
                    <a:lnR>
                      <a:noFill/>
                    </a:lnR>
                    <a:lnT>
                      <a:noFill/>
                    </a:lnT>
                    <a:lnB>
                      <a:noFill/>
                    </a:lnB>
                    <a:noFill/>
                  </a:tcPr>
                </a:tc>
                <a:extLst>
                  <a:ext uri="{0D108BD9-81ED-4DB2-BD59-A6C34878D82A}">
                    <a16:rowId xmlns:a16="http://schemas.microsoft.com/office/drawing/2014/main" val="3267036915"/>
                  </a:ext>
                </a:extLst>
              </a:tr>
              <a:tr h="0">
                <a:tc>
                  <a:txBody>
                    <a:bodyPr/>
                    <a:lstStyle/>
                    <a:p>
                      <a:r>
                        <a:rPr lang="en-IE" b="1" dirty="0"/>
                        <a:t>Informatie zoeken</a:t>
                      </a:r>
                      <a:endParaRPr lang="en-IE" dirty="0"/>
                    </a:p>
                  </a:txBody>
                  <a:tcPr anchor="ctr">
                    <a:lnL>
                      <a:noFill/>
                    </a:lnL>
                    <a:lnR>
                      <a:noFill/>
                    </a:lnR>
                    <a:lnT>
                      <a:noFill/>
                    </a:lnT>
                    <a:lnB>
                      <a:noFill/>
                    </a:lnB>
                    <a:noFill/>
                  </a:tcPr>
                </a:tc>
                <a:tc>
                  <a:txBody>
                    <a:bodyPr/>
                    <a:lstStyle/>
                    <a:p>
                      <a:r>
                        <a:rPr lang="en-GB" dirty="0"/>
                        <a:t>Leg uit wat je product is, hoe het wordt gemaakt en waarom het belangrijk is. Wees geduldig.</a:t>
                      </a:r>
                      <a:endParaRPr lang="en-GB" b="1" dirty="0"/>
                    </a:p>
                  </a:txBody>
                  <a:tcPr anchor="ctr">
                    <a:lnL>
                      <a:noFill/>
                    </a:lnL>
                    <a:lnR>
                      <a:noFill/>
                    </a:lnR>
                    <a:lnT>
                      <a:noFill/>
                    </a:lnT>
                    <a:lnB>
                      <a:noFill/>
                    </a:lnB>
                    <a:noFill/>
                  </a:tcPr>
                </a:tc>
                <a:extLst>
                  <a:ext uri="{0D108BD9-81ED-4DB2-BD59-A6C34878D82A}">
                    <a16:rowId xmlns:a16="http://schemas.microsoft.com/office/drawing/2014/main" val="3778449533"/>
                  </a:ext>
                </a:extLst>
              </a:tr>
              <a:tr h="0">
                <a:tc>
                  <a:txBody>
                    <a:bodyPr/>
                    <a:lstStyle/>
                    <a:p>
                      <a:r>
                        <a:rPr lang="en-IE" b="1"/>
                        <a:t>Evaluatie</a:t>
                      </a:r>
                      <a:endParaRPr lang="en-IE"/>
                    </a:p>
                  </a:txBody>
                  <a:tcPr anchor="ctr">
                    <a:lnL>
                      <a:noFill/>
                    </a:lnL>
                    <a:lnR>
                      <a:noFill/>
                    </a:lnR>
                    <a:lnT>
                      <a:noFill/>
                    </a:lnT>
                    <a:lnB>
                      <a:noFill/>
                    </a:lnB>
                    <a:noFill/>
                  </a:tcPr>
                </a:tc>
                <a:tc>
                  <a:txBody>
                    <a:bodyPr/>
                    <a:lstStyle/>
                    <a:p>
                      <a:r>
                        <a:rPr lang="en-GB"/>
                        <a:t>Vergelijken, opties geven, waarde uitleggen ("Dit is glutenvrij en vanmorgen vers gemaakt")</a:t>
                      </a:r>
                    </a:p>
                  </a:txBody>
                  <a:tcPr anchor="ctr">
                    <a:lnL>
                      <a:noFill/>
                    </a:lnL>
                    <a:lnR>
                      <a:noFill/>
                    </a:lnR>
                    <a:lnT>
                      <a:noFill/>
                    </a:lnT>
                    <a:lnB>
                      <a:noFill/>
                    </a:lnB>
                    <a:noFill/>
                  </a:tcPr>
                </a:tc>
                <a:extLst>
                  <a:ext uri="{0D108BD9-81ED-4DB2-BD59-A6C34878D82A}">
                    <a16:rowId xmlns:a16="http://schemas.microsoft.com/office/drawing/2014/main" val="516077809"/>
                  </a:ext>
                </a:extLst>
              </a:tr>
              <a:tr h="0">
                <a:tc>
                  <a:txBody>
                    <a:bodyPr/>
                    <a:lstStyle/>
                    <a:p>
                      <a:r>
                        <a:rPr lang="en-IE" b="1"/>
                        <a:t>Besluit</a:t>
                      </a:r>
                      <a:endParaRPr lang="en-IE"/>
                    </a:p>
                  </a:txBody>
                  <a:tcPr anchor="ctr">
                    <a:lnL>
                      <a:noFill/>
                    </a:lnL>
                    <a:lnR>
                      <a:noFill/>
                    </a:lnR>
                    <a:lnT>
                      <a:noFill/>
                    </a:lnT>
                    <a:lnB>
                      <a:noFill/>
                    </a:lnB>
                    <a:noFill/>
                  </a:tcPr>
                </a:tc>
                <a:tc>
                  <a:txBody>
                    <a:bodyPr/>
                    <a:lstStyle/>
                    <a:p>
                      <a:r>
                        <a:rPr lang="en-GB"/>
                        <a:t>Vraag het met vertrouwen: "Wil je er vandaag een nemen?"</a:t>
                      </a:r>
                    </a:p>
                  </a:txBody>
                  <a:tcPr anchor="ctr">
                    <a:lnL>
                      <a:noFill/>
                    </a:lnL>
                    <a:lnR>
                      <a:noFill/>
                    </a:lnR>
                    <a:lnT>
                      <a:noFill/>
                    </a:lnT>
                    <a:lnB>
                      <a:noFill/>
                    </a:lnB>
                    <a:noFill/>
                  </a:tcPr>
                </a:tc>
                <a:extLst>
                  <a:ext uri="{0D108BD9-81ED-4DB2-BD59-A6C34878D82A}">
                    <a16:rowId xmlns:a16="http://schemas.microsoft.com/office/drawing/2014/main" val="112465730"/>
                  </a:ext>
                </a:extLst>
              </a:tr>
              <a:tr h="0">
                <a:tc>
                  <a:txBody>
                    <a:bodyPr/>
                    <a:lstStyle/>
                    <a:p>
                      <a:r>
                        <a:rPr lang="en-IE" b="1"/>
                        <a:t>Na aankoop</a:t>
                      </a:r>
                      <a:endParaRPr lang="en-IE"/>
                    </a:p>
                  </a:txBody>
                  <a:tcPr anchor="ctr">
                    <a:lnL>
                      <a:noFill/>
                    </a:lnL>
                    <a:lnR>
                      <a:noFill/>
                    </a:lnR>
                    <a:lnT>
                      <a:noFill/>
                    </a:lnT>
                    <a:lnB>
                      <a:noFill/>
                    </a:lnB>
                    <a:noFill/>
                  </a:tcPr>
                </a:tc>
                <a:tc>
                  <a:txBody>
                    <a:bodyPr/>
                    <a:lstStyle/>
                    <a:p>
                      <a:r>
                        <a:rPr lang="en-GB" dirty="0"/>
                        <a:t>Bedank ze! Vraag of ze terug willen komen. Deel een follow-up of gratis tip om een band op te bouwen</a:t>
                      </a:r>
                    </a:p>
                  </a:txBody>
                  <a:tcPr anchor="ctr">
                    <a:lnL>
                      <a:noFill/>
                    </a:lnL>
                    <a:lnR>
                      <a:noFill/>
                    </a:lnR>
                    <a:lnT>
                      <a:noFill/>
                    </a:lnT>
                    <a:lnB>
                      <a:noFill/>
                    </a:lnB>
                    <a:noFill/>
                  </a:tcPr>
                </a:tc>
                <a:extLst>
                  <a:ext uri="{0D108BD9-81ED-4DB2-BD59-A6C34878D82A}">
                    <a16:rowId xmlns:a16="http://schemas.microsoft.com/office/drawing/2014/main" val="4219962408"/>
                  </a:ext>
                </a:extLst>
              </a:tr>
            </a:tbl>
          </a:graphicData>
        </a:graphic>
      </p:graphicFrame>
    </p:spTree>
    <p:extLst>
      <p:ext uri="{BB962C8B-B14F-4D97-AF65-F5344CB8AC3E}">
        <p14:creationId xmlns:p14="http://schemas.microsoft.com/office/powerpoint/2010/main" val="75134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EEN GOED VERHAAL VERTELLEN - ARTICULEREN</a:t>
            </a:r>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751412" y="1455997"/>
            <a:ext cx="7385001" cy="4402447"/>
          </a:xfrm>
        </p:spPr>
        <p:txBody>
          <a:bodyPr/>
          <a:lstStyle/>
          <a:p>
            <a:pPr>
              <a:buClr>
                <a:srgbClr val="B6D1E1"/>
              </a:buClr>
              <a:tabLst>
                <a:tab pos="1233488" algn="l"/>
              </a:tabLst>
            </a:pPr>
            <a:r>
              <a:rPr lang="en-GB" b="1" dirty="0"/>
              <a:t>De beste manier om vertrouwen op te bouwen?  </a:t>
            </a:r>
            <a:r>
              <a:rPr lang="en-GB" dirty="0"/>
              <a:t>Vertel een echt verhaal. </a:t>
            </a:r>
          </a:p>
          <a:p>
            <a:pPr>
              <a:buClr>
                <a:srgbClr val="B6D1E1"/>
              </a:buClr>
              <a:tabLst>
                <a:tab pos="1233488" algn="l"/>
              </a:tabLst>
            </a:pPr>
            <a:endParaRPr lang="en-GB" b="1" dirty="0"/>
          </a:p>
          <a:p>
            <a:pPr>
              <a:buClr>
                <a:srgbClr val="B6D1E1"/>
              </a:buClr>
              <a:tabLst>
                <a:tab pos="1233488" algn="l"/>
              </a:tabLst>
            </a:pPr>
            <a:r>
              <a:rPr lang="en-GB" b="1" dirty="0"/>
              <a:t>Waarom verhalen belangrijk zijn:</a:t>
            </a:r>
          </a:p>
          <a:p>
            <a:pPr marL="342900" indent="-342900">
              <a:buFont typeface="Arial" panose="020B0604020202020204" pitchFamily="34" charset="0"/>
              <a:buChar char="•"/>
            </a:pPr>
            <a:r>
              <a:rPr lang="en-GB" dirty="0"/>
              <a:t>Ze helpen mensen je product te zien gebruiken of ervan te genieten</a:t>
            </a:r>
          </a:p>
          <a:p>
            <a:pPr marL="342900" indent="-342900">
              <a:buFont typeface="Arial" panose="020B0604020202020204" pitchFamily="34" charset="0"/>
              <a:buChar char="•"/>
            </a:pPr>
            <a:r>
              <a:rPr lang="en-GB" dirty="0"/>
              <a:t>Ze creëren een emotionele band - vooral met eten, waar herinneringen en cultuur krachtig zijn</a:t>
            </a:r>
          </a:p>
          <a:p>
            <a:pPr marL="342900" indent="-342900">
              <a:buFont typeface="Arial" panose="020B0604020202020204" pitchFamily="34" charset="0"/>
              <a:buChar char="•"/>
            </a:pPr>
            <a:r>
              <a:rPr lang="en-GB" dirty="0"/>
              <a:t>Ze zorgen ervoor dat je merk oprecht en herkenbaar overkomt</a:t>
            </a:r>
          </a:p>
          <a:p>
            <a:pPr>
              <a:buClr>
                <a:srgbClr val="B6D1E1"/>
              </a:buClr>
              <a:tabLst>
                <a:tab pos="1233488" algn="l"/>
              </a:tabLst>
            </a:pPr>
            <a:endParaRPr lang="en-GB" dirty="0"/>
          </a:p>
          <a:p>
            <a:pPr>
              <a:buClr>
                <a:srgbClr val="B6D1E1"/>
              </a:buClr>
              <a:tabLst>
                <a:tab pos="1233488" algn="l"/>
              </a:tabLst>
            </a:pPr>
            <a:r>
              <a:rPr lang="en-GB" dirty="0"/>
              <a:t>Gebruik een kort voorbeeld van iemand die je hebt geholpen: "Fatima kocht 3 potten van mijn gekruide tomatensaus en stuurde me later een bericht. Ze zei dat het haar deed denken aan de kookkunst van haar oma." </a:t>
            </a:r>
          </a:p>
          <a:p>
            <a:pPr>
              <a:buClr>
                <a:srgbClr val="B6D1E1"/>
              </a:buClr>
              <a:tabLst>
                <a:tab pos="1233488" algn="l"/>
              </a:tabLst>
            </a:pPr>
            <a:endParaRPr lang="en-GB" dirty="0"/>
          </a:p>
          <a:p>
            <a:pPr>
              <a:buClr>
                <a:srgbClr val="B6D1E1"/>
              </a:buClr>
              <a:tabLst>
                <a:tab pos="1233488" algn="l"/>
              </a:tabLst>
            </a:pPr>
            <a:r>
              <a:rPr lang="en-GB" dirty="0"/>
              <a:t>Vertel het eenvoudig en eerlijk; mensen houden van waargebeurde verhalen.</a:t>
            </a:r>
            <a:endParaRPr lang="en-US" dirty="0"/>
          </a:p>
          <a:p>
            <a:pPr marL="342900" indent="-342900">
              <a:buClr>
                <a:srgbClr val="B6D1E1"/>
              </a:buClr>
              <a:buFont typeface="Arial" panose="020B0604020202020204" pitchFamily="34" charset="0"/>
              <a:buChar char="•"/>
              <a:tabLst>
                <a:tab pos="1233488" algn="l"/>
              </a:tabLst>
            </a:pPr>
            <a:endParaRPr lang="en-US" dirty="0"/>
          </a:p>
        </p:txBody>
      </p:sp>
      <p:sp>
        <p:nvSpPr>
          <p:cNvPr id="9" name="TextBox 8">
            <a:extLst>
              <a:ext uri="{FF2B5EF4-FFF2-40B4-BE49-F238E27FC236}">
                <a16:creationId xmlns:a16="http://schemas.microsoft.com/office/drawing/2014/main" id="{272AE685-7B14-0DEB-8957-EC0D634FC08A}"/>
              </a:ext>
            </a:extLst>
          </p:cNvPr>
          <p:cNvSpPr txBox="1"/>
          <p:nvPr/>
        </p:nvSpPr>
        <p:spPr>
          <a:xfrm>
            <a:off x="8823668" y="1815561"/>
            <a:ext cx="2996551" cy="4154984"/>
          </a:xfrm>
          <a:prstGeom prst="rect">
            <a:avLst/>
          </a:prstGeom>
          <a:solidFill>
            <a:srgbClr val="E6C8C7"/>
          </a:solidFill>
        </p:spPr>
        <p:txBody>
          <a:bodyPr wrap="square">
            <a:spAutoFit/>
          </a:bodyPr>
          <a:lstStyle/>
          <a:p>
            <a:pPr>
              <a:buNone/>
            </a:pPr>
            <a:r>
              <a:rPr lang="en-GB" sz="2200" b="1" dirty="0"/>
              <a:t>Hoe je het juiste verhaal kiest:</a:t>
            </a:r>
          </a:p>
          <a:p>
            <a:pPr marL="285750" indent="-285750">
              <a:buFont typeface="Arial" panose="020B0604020202020204" pitchFamily="34" charset="0"/>
              <a:buChar char="•"/>
            </a:pPr>
            <a:r>
              <a:rPr lang="en-GB" sz="2200" dirty="0">
                <a:solidFill>
                  <a:srgbClr val="382B1B"/>
                </a:solidFill>
              </a:rPr>
              <a:t>Houd het </a:t>
            </a:r>
            <a:r>
              <a:rPr lang="en-GB" sz="2200" b="1" dirty="0">
                <a:solidFill>
                  <a:srgbClr val="382B1B"/>
                </a:solidFill>
              </a:rPr>
              <a:t>kort </a:t>
            </a:r>
            <a:r>
              <a:rPr lang="en-GB" sz="2200" dirty="0">
                <a:solidFill>
                  <a:srgbClr val="382B1B"/>
                </a:solidFill>
              </a:rPr>
              <a:t>- één moment, één persoon, één gevoel</a:t>
            </a:r>
          </a:p>
          <a:p>
            <a:pPr marL="285750" indent="-285750">
              <a:buFont typeface="Arial" panose="020B0604020202020204" pitchFamily="34" charset="0"/>
              <a:buChar char="•"/>
            </a:pPr>
            <a:r>
              <a:rPr lang="en-GB" sz="2200" dirty="0">
                <a:solidFill>
                  <a:srgbClr val="382B1B"/>
                </a:solidFill>
              </a:rPr>
              <a:t>Maak het </a:t>
            </a:r>
            <a:r>
              <a:rPr lang="en-GB" sz="2200" b="1" dirty="0">
                <a:solidFill>
                  <a:srgbClr val="382B1B"/>
                </a:solidFill>
              </a:rPr>
              <a:t>relevant </a:t>
            </a:r>
            <a:r>
              <a:rPr lang="en-GB" sz="2200" dirty="0">
                <a:solidFill>
                  <a:srgbClr val="382B1B"/>
                </a:solidFill>
              </a:rPr>
              <a:t>voor de klant met wie je spreekt</a:t>
            </a:r>
          </a:p>
          <a:p>
            <a:pPr marL="285750" indent="-285750">
              <a:buFont typeface="Arial" panose="020B0604020202020204" pitchFamily="34" charset="0"/>
              <a:buChar char="•"/>
            </a:pPr>
            <a:r>
              <a:rPr lang="en-GB" sz="2200" dirty="0">
                <a:solidFill>
                  <a:srgbClr val="382B1B"/>
                </a:solidFill>
              </a:rPr>
              <a:t>Focus op </a:t>
            </a:r>
            <a:r>
              <a:rPr lang="en-GB" sz="2200" b="1" dirty="0">
                <a:solidFill>
                  <a:srgbClr val="382B1B"/>
                </a:solidFill>
              </a:rPr>
              <a:t>resultaten </a:t>
            </a:r>
            <a:r>
              <a:rPr lang="en-GB" sz="2200" dirty="0">
                <a:solidFill>
                  <a:srgbClr val="382B1B"/>
                </a:solidFill>
              </a:rPr>
              <a:t>- hoe je eten heeft geholpen, opgelost of verrukt</a:t>
            </a:r>
          </a:p>
        </p:txBody>
      </p:sp>
    </p:spTree>
    <p:extLst>
      <p:ext uri="{BB962C8B-B14F-4D97-AF65-F5344CB8AC3E}">
        <p14:creationId xmlns:p14="http://schemas.microsoft.com/office/powerpoint/2010/main" val="3858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sz="3600" dirty="0"/>
              <a:t>VERTEL EEN GEWELDIG VERHAAL - GEBRUIK LEVENDIGE TAAL</a:t>
            </a: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04994" y="1371599"/>
            <a:ext cx="11129788"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buClr>
                <a:srgbClr val="B6D1E1"/>
              </a:buClr>
              <a:tabLst>
                <a:tab pos="523875" algn="l"/>
                <a:tab pos="661988" algn="l"/>
              </a:tabLst>
            </a:pPr>
            <a:r>
              <a:rPr lang="en-US" sz="2600" b="1" i="1" dirty="0">
                <a:solidFill>
                  <a:srgbClr val="94C7B0"/>
                </a:solidFill>
              </a:rPr>
              <a:t>Geef bewijs door levendige beelden te gebruiken in plaats van alleen woorden om je verhaal te vertellen... voorbeelden:</a:t>
            </a:r>
          </a:p>
          <a:p>
            <a:pPr marL="0" lvl="1" algn="l">
              <a:lnSpc>
                <a:spcPts val="2640"/>
              </a:lnSpc>
              <a:spcBef>
                <a:spcPts val="0"/>
              </a:spcBef>
              <a:buClr>
                <a:srgbClr val="B6D1E1"/>
              </a:buClr>
              <a:tabLst>
                <a:tab pos="523875" algn="l"/>
                <a:tab pos="661988" algn="l"/>
              </a:tabLst>
            </a:pPr>
            <a:endParaRPr lang="en-US" sz="2600" b="1" i="1" dirty="0">
              <a:solidFill>
                <a:srgbClr val="94C7B0"/>
              </a:solidFill>
            </a:endParaRPr>
          </a:p>
        </p:txBody>
      </p:sp>
      <p:sp>
        <p:nvSpPr>
          <p:cNvPr id="4" name="Text Placeholder 2">
            <a:extLst>
              <a:ext uri="{FF2B5EF4-FFF2-40B4-BE49-F238E27FC236}">
                <a16:creationId xmlns:a16="http://schemas.microsoft.com/office/drawing/2014/main" id="{5B450D03-0213-8B0B-5E46-906694A124C3}"/>
              </a:ext>
            </a:extLst>
          </p:cNvPr>
          <p:cNvSpPr txBox="1">
            <a:spLocks/>
          </p:cNvSpPr>
          <p:nvPr/>
        </p:nvSpPr>
        <p:spPr>
          <a:xfrm>
            <a:off x="838155" y="2359141"/>
            <a:ext cx="4799674"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382B1B"/>
                </a:solidFill>
              </a:rPr>
              <a:t>Minder invloedrijk</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GB" dirty="0"/>
              <a:t>"Mijn eten is authentiek en voedzaam."</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US" b="1" dirty="0">
                <a:solidFill>
                  <a:srgbClr val="382B1B"/>
                </a:solidFill>
              </a:rPr>
              <a:t>Krachtiger</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GB" dirty="0"/>
              <a:t>"Dit recept heb ik van mijn oma gekregen. Ik gebruik verse kruiden die ik zelf kweek en elke maaltijd duurt slechts 10 minuten om te bereiden, perfect voor drukke mensen."</a:t>
            </a:r>
            <a:endParaRPr lang="en-US" dirty="0">
              <a:solidFill>
                <a:srgbClr val="382B1B"/>
              </a:solidFill>
            </a:endParaRPr>
          </a:p>
        </p:txBody>
      </p:sp>
      <p:pic>
        <p:nvPicPr>
          <p:cNvPr id="6" name="Picture 5" descr="Filming cooking video">
            <a:extLst>
              <a:ext uri="{FF2B5EF4-FFF2-40B4-BE49-F238E27FC236}">
                <a16:creationId xmlns:a16="http://schemas.microsoft.com/office/drawing/2014/main" id="{06116B8E-66BF-F792-78B5-A8FA1FEDF027}"/>
              </a:ext>
            </a:extLst>
          </p:cNvPr>
          <p:cNvPicPr>
            <a:picLocks noChangeAspect="1"/>
          </p:cNvPicPr>
          <p:nvPr/>
        </p:nvPicPr>
        <p:blipFill>
          <a:blip r:embed="rId2"/>
          <a:stretch>
            <a:fillRect/>
          </a:stretch>
        </p:blipFill>
        <p:spPr>
          <a:xfrm>
            <a:off x="6007858" y="2291942"/>
            <a:ext cx="5274421" cy="3514907"/>
          </a:xfrm>
          <a:prstGeom prst="rect">
            <a:avLst/>
          </a:prstGeom>
        </p:spPr>
      </p:pic>
    </p:spTree>
    <p:extLst>
      <p:ext uri="{BB962C8B-B14F-4D97-AF65-F5344CB8AC3E}">
        <p14:creationId xmlns:p14="http://schemas.microsoft.com/office/powerpoint/2010/main" val="32935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VERLANGEN - </a:t>
            </a:r>
            <a:r>
              <a:rPr lang="en-GB" dirty="0"/>
              <a:t>Klanten helpen zich zeker te voelen bij het kopen</a:t>
            </a:r>
            <a:endParaRPr lang="en-US" dirty="0"/>
          </a:p>
        </p:txBody>
      </p:sp>
      <p:sp>
        <p:nvSpPr>
          <p:cNvPr id="9" name="Text Placeholder 6">
            <a:extLst>
              <a:ext uri="{FF2B5EF4-FFF2-40B4-BE49-F238E27FC236}">
                <a16:creationId xmlns:a16="http://schemas.microsoft.com/office/drawing/2014/main" id="{04146956-B746-A5F6-110F-6249777B9D6C}"/>
              </a:ext>
            </a:extLst>
          </p:cNvPr>
          <p:cNvSpPr txBox="1">
            <a:spLocks/>
          </p:cNvSpPr>
          <p:nvPr/>
        </p:nvSpPr>
        <p:spPr>
          <a:xfrm>
            <a:off x="488892" y="1347136"/>
            <a:ext cx="8270224" cy="4402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000"/>
              </a:spcAft>
              <a:buClr>
                <a:srgbClr val="B6D1E1"/>
              </a:buClr>
              <a:tabLst>
                <a:tab pos="1233488" algn="l"/>
              </a:tabLst>
            </a:pPr>
            <a:r>
              <a:rPr lang="en-GB" dirty="0"/>
              <a:t>Om iemand te helpen ja te zeggen, moet je eerst begrijpen </a:t>
            </a:r>
            <a:r>
              <a:rPr lang="en-GB" b="1" dirty="0"/>
              <a:t>waarom </a:t>
            </a:r>
            <a:r>
              <a:rPr lang="en-GB" dirty="0"/>
              <a:t>ze willen wat jij aanbiedt.</a:t>
            </a:r>
          </a:p>
          <a:p>
            <a:pPr>
              <a:spcAft>
                <a:spcPts val="1000"/>
              </a:spcAft>
              <a:buClr>
                <a:srgbClr val="B6D1E1"/>
              </a:buClr>
              <a:tabLst>
                <a:tab pos="1233488" algn="l"/>
              </a:tabLst>
            </a:pPr>
            <a:r>
              <a:rPr lang="en-GB" b="1" dirty="0"/>
              <a:t>Mensen kopen om verschillende redenen:</a:t>
            </a:r>
          </a:p>
          <a:p>
            <a:pPr marL="342900" indent="-342900">
              <a:spcAft>
                <a:spcPts val="1000"/>
              </a:spcAft>
              <a:buClr>
                <a:srgbClr val="B6D1E1"/>
              </a:buClr>
              <a:buFont typeface="Arial" panose="020B0604020202020204" pitchFamily="34" charset="0"/>
              <a:buChar char="•"/>
              <a:tabLst>
                <a:tab pos="1233488" algn="l"/>
              </a:tabLst>
            </a:pPr>
            <a:r>
              <a:rPr lang="en-GB" b="1" dirty="0">
                <a:solidFill>
                  <a:srgbClr val="94C7B0"/>
                </a:solidFill>
              </a:rPr>
              <a:t>Rationeel (Praktisch): </a:t>
            </a:r>
            <a:r>
              <a:rPr lang="en-GB" dirty="0"/>
              <a:t>Winst, gezondheid, veiligheid, gemak, kwaliteit - "Dit gerecht is gezond, diepvriesvriendelijk en klaar in 5 minuten."</a:t>
            </a:r>
          </a:p>
          <a:p>
            <a:pPr marL="342900" indent="-342900">
              <a:spcAft>
                <a:spcPts val="1000"/>
              </a:spcAft>
              <a:buClr>
                <a:srgbClr val="B6D1E1"/>
              </a:buClr>
              <a:buFont typeface="Arial" panose="020B0604020202020204" pitchFamily="34" charset="0"/>
              <a:buChar char="•"/>
              <a:tabLst>
                <a:tab pos="1233488" algn="l"/>
              </a:tabLst>
            </a:pPr>
            <a:r>
              <a:rPr lang="en-GB" b="1" dirty="0">
                <a:solidFill>
                  <a:srgbClr val="94C7B0"/>
                </a:solidFill>
              </a:rPr>
              <a:t>Emotioneel (Gevoel): </a:t>
            </a:r>
            <a:r>
              <a:rPr lang="en-GB" dirty="0"/>
              <a:t>Liefde, nostalgie, feest, trots, troost - "Dit smaakt naar wat mijn oma maakte."</a:t>
            </a:r>
          </a:p>
          <a:p>
            <a:pPr>
              <a:spcAft>
                <a:spcPts val="1000"/>
              </a:spcAft>
              <a:buClr>
                <a:srgbClr val="B6D1E1"/>
              </a:buClr>
              <a:tabLst>
                <a:tab pos="1233488" algn="l"/>
              </a:tabLst>
            </a:pPr>
            <a:r>
              <a:rPr lang="en-GB" dirty="0"/>
              <a:t>Wat je kunt doen:</a:t>
            </a:r>
          </a:p>
          <a:p>
            <a:pPr marL="342900" indent="-342900">
              <a:spcAft>
                <a:spcPts val="1000"/>
              </a:spcAft>
              <a:buClr>
                <a:srgbClr val="B6D1E1"/>
              </a:buClr>
              <a:buFont typeface="Arial" panose="020B0604020202020204" pitchFamily="34" charset="0"/>
              <a:buChar char="•"/>
              <a:tabLst>
                <a:tab pos="1233488" algn="l"/>
              </a:tabLst>
            </a:pPr>
            <a:r>
              <a:rPr lang="en-GB" b="1" dirty="0"/>
              <a:t>Denk na</a:t>
            </a:r>
            <a:r>
              <a:rPr lang="en-GB" dirty="0"/>
              <a:t>: Wat is de belangrijkste reden waarom iemand bij jou zou kopen?</a:t>
            </a:r>
          </a:p>
          <a:p>
            <a:pPr marL="342900" indent="-342900">
              <a:spcAft>
                <a:spcPts val="1000"/>
              </a:spcAft>
              <a:buClr>
                <a:srgbClr val="B6D1E1"/>
              </a:buClr>
              <a:buFont typeface="Arial" panose="020B0604020202020204" pitchFamily="34" charset="0"/>
              <a:buChar char="•"/>
              <a:tabLst>
                <a:tab pos="1233488" algn="l"/>
              </a:tabLst>
            </a:pPr>
            <a:r>
              <a:rPr lang="en-GB" b="1" dirty="0"/>
              <a:t>Gebruik bewijs om vertrouwen op te bouwen: </a:t>
            </a:r>
            <a:r>
              <a:rPr lang="en-GB" dirty="0"/>
              <a:t>Deel echte feedback of foto's. Laat het voor en na zien. </a:t>
            </a:r>
          </a:p>
          <a:p>
            <a:pPr marL="342900" indent="-342900">
              <a:spcAft>
                <a:spcPts val="1000"/>
              </a:spcAft>
              <a:buClr>
                <a:srgbClr val="B6D1E1"/>
              </a:buClr>
              <a:buFont typeface="Arial" panose="020B0604020202020204" pitchFamily="34" charset="0"/>
              <a:buChar char="•"/>
              <a:tabLst>
                <a:tab pos="1233488" algn="l"/>
              </a:tabLst>
            </a:pPr>
            <a:r>
              <a:rPr lang="en-GB" b="1" dirty="0"/>
              <a:t>Vermeld terugkerende klanten: </a:t>
            </a:r>
            <a:r>
              <a:rPr lang="en-GB" dirty="0"/>
              <a:t>"Dit is Jamila's favoriete traktatie, ze koopt er elke vrijdag 3 voor haar gezin."</a:t>
            </a:r>
          </a:p>
          <a:p>
            <a:pPr>
              <a:spcAft>
                <a:spcPts val="1000"/>
              </a:spcAft>
              <a:buClr>
                <a:srgbClr val="B6D1E1"/>
              </a:buClr>
              <a:tabLst>
                <a:tab pos="1233488" algn="l"/>
              </a:tabLst>
            </a:pPr>
            <a:endParaRPr lang="en-US" dirty="0"/>
          </a:p>
          <a:p>
            <a:pPr marL="342900" indent="-342900">
              <a:spcAft>
                <a:spcPts val="1000"/>
              </a:spcAft>
              <a:buClr>
                <a:srgbClr val="B6D1E1"/>
              </a:buClr>
              <a:buFont typeface="Arial" panose="020B0604020202020204" pitchFamily="34" charset="0"/>
              <a:buChar char="•"/>
              <a:tabLst>
                <a:tab pos="1233488" algn="l"/>
              </a:tabLst>
            </a:pPr>
            <a:endParaRPr lang="en-US" i="1" dirty="0"/>
          </a:p>
          <a:p>
            <a:pPr marL="342900" indent="-342900">
              <a:spcAft>
                <a:spcPts val="1000"/>
              </a:spcAft>
              <a:buClr>
                <a:srgbClr val="B6D1E1"/>
              </a:buClr>
              <a:buFont typeface="Arial" panose="020B0604020202020204" pitchFamily="34" charset="0"/>
              <a:buChar char="•"/>
              <a:tabLst>
                <a:tab pos="1233488" algn="l"/>
              </a:tabLst>
            </a:pPr>
            <a:endParaRPr lang="en-US" dirty="0"/>
          </a:p>
          <a:p>
            <a:pPr marL="342900" indent="-342900">
              <a:spcAft>
                <a:spcPts val="1000"/>
              </a:spcAft>
              <a:buClr>
                <a:srgbClr val="B6D1E1"/>
              </a:buClr>
              <a:buFont typeface="Arial" panose="020B0604020202020204" pitchFamily="34" charset="0"/>
              <a:buChar char="•"/>
              <a:tabLst>
                <a:tab pos="1233488" algn="l"/>
              </a:tabLst>
            </a:pPr>
            <a:endParaRPr lang="en-US" dirty="0"/>
          </a:p>
        </p:txBody>
      </p:sp>
      <p:pic>
        <p:nvPicPr>
          <p:cNvPr id="3" name="Picture 2" descr="A yellow text on a red background&#10;&#10;AI-generated content may be incorrect.">
            <a:extLst>
              <a:ext uri="{FF2B5EF4-FFF2-40B4-BE49-F238E27FC236}">
                <a16:creationId xmlns:a16="http://schemas.microsoft.com/office/drawing/2014/main" id="{03671D1D-A1F8-74B6-5851-411AA63E18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59116" y="2527704"/>
            <a:ext cx="2943991" cy="2943991"/>
          </a:xfrm>
          <a:prstGeom prst="rect">
            <a:avLst/>
          </a:prstGeom>
        </p:spPr>
      </p:pic>
    </p:spTree>
    <p:extLst>
      <p:ext uri="{BB962C8B-B14F-4D97-AF65-F5344CB8AC3E}">
        <p14:creationId xmlns:p14="http://schemas.microsoft.com/office/powerpoint/2010/main" val="7227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VERTEL EEN GEWELDIG VERHAAL - DEEL BEWIJS</a:t>
            </a:r>
          </a:p>
        </p:txBody>
      </p:sp>
      <p:sp>
        <p:nvSpPr>
          <p:cNvPr id="9" name="Text Placeholder 6">
            <a:extLst>
              <a:ext uri="{FF2B5EF4-FFF2-40B4-BE49-F238E27FC236}">
                <a16:creationId xmlns:a16="http://schemas.microsoft.com/office/drawing/2014/main" id="{04146956-B746-A5F6-110F-6249777B9D6C}"/>
              </a:ext>
            </a:extLst>
          </p:cNvPr>
          <p:cNvSpPr txBox="1">
            <a:spLocks/>
          </p:cNvSpPr>
          <p:nvPr/>
        </p:nvSpPr>
        <p:spPr>
          <a:xfrm>
            <a:off x="896587" y="1555008"/>
            <a:ext cx="10311740" cy="4402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Aft>
                <a:spcPts val="1000"/>
              </a:spcAft>
              <a:buClr>
                <a:srgbClr val="B6D1E1"/>
              </a:buClr>
              <a:buFont typeface="Arial" panose="020B0604020202020204" pitchFamily="34" charset="0"/>
              <a:buChar char="•"/>
              <a:tabLst>
                <a:tab pos="1233488" algn="l"/>
              </a:tabLst>
            </a:pPr>
            <a:endParaRPr lang="en-US" dirty="0"/>
          </a:p>
        </p:txBody>
      </p:sp>
      <p:sp>
        <p:nvSpPr>
          <p:cNvPr id="7" name="TextBox 6">
            <a:extLst>
              <a:ext uri="{FF2B5EF4-FFF2-40B4-BE49-F238E27FC236}">
                <a16:creationId xmlns:a16="http://schemas.microsoft.com/office/drawing/2014/main" id="{105C2EE2-C656-CCAF-2DA1-6882BFD5649D}"/>
              </a:ext>
            </a:extLst>
          </p:cNvPr>
          <p:cNvSpPr txBox="1"/>
          <p:nvPr/>
        </p:nvSpPr>
        <p:spPr>
          <a:xfrm>
            <a:off x="566404" y="1369000"/>
            <a:ext cx="6952643" cy="5170646"/>
          </a:xfrm>
          <a:prstGeom prst="rect">
            <a:avLst/>
          </a:prstGeom>
          <a:noFill/>
        </p:spPr>
        <p:txBody>
          <a:bodyPr wrap="square">
            <a:spAutoFit/>
          </a:bodyPr>
          <a:lstStyle/>
          <a:p>
            <a:r>
              <a:rPr lang="en-GB" sz="2200" b="1" dirty="0">
                <a:solidFill>
                  <a:srgbClr val="94C7B0"/>
                </a:solidFill>
              </a:rPr>
              <a:t>Eenvoudige manieren om je waarde aan te tonen:</a:t>
            </a:r>
          </a:p>
          <a:p>
            <a:pPr marL="285750" indent="-285750">
              <a:buFont typeface="Arial" panose="020B0604020202020204" pitchFamily="34" charset="0"/>
              <a:buChar char="•"/>
            </a:pPr>
            <a:r>
              <a:rPr lang="en-GB" sz="2200" dirty="0"/>
              <a:t>Gebruik een korte video of foto van je eten dat wordt gemaakt of geserveerd</a:t>
            </a:r>
          </a:p>
          <a:p>
            <a:pPr marL="285750" indent="-285750">
              <a:buFont typeface="Arial" panose="020B0604020202020204" pitchFamily="34" charset="0"/>
              <a:buChar char="•"/>
            </a:pPr>
            <a:r>
              <a:rPr lang="en-GB" sz="2200" dirty="0"/>
              <a:t>Deel een echte tip of werkwijze (bijv. "Hoe ik mijn kruidenmix wekenlang vers houd")</a:t>
            </a:r>
          </a:p>
          <a:p>
            <a:pPr marL="285750" indent="-285750">
              <a:buFont typeface="Arial" panose="020B0604020202020204" pitchFamily="34" charset="0"/>
              <a:buChar char="•"/>
            </a:pPr>
            <a:r>
              <a:rPr lang="en-GB" sz="2200" dirty="0"/>
              <a:t>Plaats een klantofferte of een visueel voor-en-na moment</a:t>
            </a:r>
          </a:p>
          <a:p>
            <a:pPr marL="285750" indent="-285750">
              <a:buFont typeface="Arial" panose="020B0604020202020204" pitchFamily="34" charset="0"/>
              <a:buChar char="•"/>
            </a:pPr>
            <a:r>
              <a:rPr lang="en-GB" sz="2200" dirty="0"/>
              <a:t>Maak een korte "Wist je dat?" gids: "3 manieren om onze tamarindepasta te gebruiken".</a:t>
            </a:r>
          </a:p>
          <a:p>
            <a:endParaRPr lang="en-GB" sz="2200" dirty="0"/>
          </a:p>
          <a:p>
            <a:r>
              <a:rPr lang="en-GB" sz="2200" b="1" dirty="0">
                <a:solidFill>
                  <a:srgbClr val="94C7B0"/>
                </a:solidFill>
              </a:rPr>
              <a:t>Als je kennis je product is </a:t>
            </a:r>
            <a:r>
              <a:rPr lang="en-GB" sz="2200" dirty="0"/>
              <a:t>(bijv. kooklessen, voedingsadvies):</a:t>
            </a:r>
          </a:p>
          <a:p>
            <a:pPr marL="285750" indent="-285750">
              <a:buFont typeface="Arial" panose="020B0604020202020204" pitchFamily="34" charset="0"/>
              <a:buChar char="•"/>
            </a:pPr>
            <a:r>
              <a:rPr lang="en-GB" sz="2200" dirty="0"/>
              <a:t>Deel minitutorials of culturele feiten</a:t>
            </a:r>
          </a:p>
          <a:p>
            <a:pPr marL="285750" indent="-285750">
              <a:buFont typeface="Arial" panose="020B0604020202020204" pitchFamily="34" charset="0"/>
              <a:buChar char="•"/>
            </a:pPr>
            <a:r>
              <a:rPr lang="en-GB" sz="2200" dirty="0"/>
              <a:t>Maak eenvoudige downloads: "Hoe bewaar je </a:t>
            </a:r>
            <a:r>
              <a:rPr lang="en-GB" sz="2200" dirty="0" err="1"/>
              <a:t>specerijen?""Eten </a:t>
            </a:r>
            <a:r>
              <a:rPr lang="en-GB" sz="2200" dirty="0"/>
              <a:t>tijdens de ramadan?</a:t>
            </a:r>
            <a:endParaRPr lang="en-IE" sz="2200" dirty="0"/>
          </a:p>
        </p:txBody>
      </p:sp>
      <p:pic>
        <p:nvPicPr>
          <p:cNvPr id="10" name="Picture 9" descr="Bread on a pan">
            <a:extLst>
              <a:ext uri="{FF2B5EF4-FFF2-40B4-BE49-F238E27FC236}">
                <a16:creationId xmlns:a16="http://schemas.microsoft.com/office/drawing/2014/main" id="{D5F03B3D-A4BF-6CE5-11B7-EDC40E2280B0}"/>
              </a:ext>
            </a:extLst>
          </p:cNvPr>
          <p:cNvPicPr>
            <a:picLocks noChangeAspect="1"/>
          </p:cNvPicPr>
          <p:nvPr/>
        </p:nvPicPr>
        <p:blipFill>
          <a:blip r:embed="rId2"/>
          <a:stretch>
            <a:fillRect/>
          </a:stretch>
        </p:blipFill>
        <p:spPr>
          <a:xfrm>
            <a:off x="7724349" y="2414940"/>
            <a:ext cx="4179110" cy="2786073"/>
          </a:xfrm>
          <a:prstGeom prst="rect">
            <a:avLst/>
          </a:prstGeom>
        </p:spPr>
      </p:pic>
    </p:spTree>
    <p:extLst>
      <p:ext uri="{BB962C8B-B14F-4D97-AF65-F5344CB8AC3E}">
        <p14:creationId xmlns:p14="http://schemas.microsoft.com/office/powerpoint/2010/main" val="237359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sz="3600" dirty="0"/>
              <a:t>HERINNERING! - TOP TIP EFFECTIEF VERKOPEN!</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814945"/>
            <a:ext cx="7121236"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149665" y="1448021"/>
            <a:ext cx="3816278"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ct val="100000"/>
              </a:lnSpc>
              <a:spcBef>
                <a:spcPts val="0"/>
              </a:spcBef>
              <a:buClr>
                <a:srgbClr val="B6D1E1"/>
              </a:buClr>
              <a:tabLst>
                <a:tab pos="523875" algn="l"/>
                <a:tab pos="661988" algn="l"/>
              </a:tabLst>
            </a:pPr>
            <a:r>
              <a:rPr lang="en-US" sz="3600" b="1" i="1" dirty="0">
                <a:solidFill>
                  <a:srgbClr val="94C7B0"/>
                </a:solidFill>
              </a:rPr>
              <a:t>Verkopen is een vaardigheid en net als alle andere vaardigheden kun je die aanleren.</a:t>
            </a:r>
          </a:p>
          <a:p>
            <a:pPr marL="0" lvl="1" algn="l">
              <a:lnSpc>
                <a:spcPct val="100000"/>
              </a:lnSpc>
              <a:spcBef>
                <a:spcPts val="0"/>
              </a:spcBef>
              <a:buClr>
                <a:srgbClr val="B6D1E1"/>
              </a:buClr>
              <a:tabLst>
                <a:tab pos="523875" algn="l"/>
                <a:tab pos="661988" algn="l"/>
              </a:tabLst>
            </a:pPr>
            <a:r>
              <a:rPr lang="en-GB" sz="2200" b="1" dirty="0" err="1"/>
              <a:t>Verkopen</a:t>
            </a:r>
            <a:r>
              <a:rPr lang="en-GB" sz="2200" b="1" dirty="0"/>
              <a:t> draait niet om druk, maar om verbinding.</a:t>
            </a:r>
            <a:br>
              <a:rPr lang="en-GB" sz="2200" dirty="0"/>
            </a:br>
            <a:r>
              <a:rPr lang="en-GB" sz="2200" dirty="0"/>
              <a:t>Je hoeft niet "opdringerig" te zijn om effectief te zijn. Je moet gewoon een paar belangrijke gewoonten aanleren en oefenen.</a:t>
            </a:r>
            <a:endParaRPr lang="en-US" sz="2200" b="1" i="1" dirty="0">
              <a:solidFill>
                <a:srgbClr val="94C7B0"/>
              </a:solidFill>
            </a:endParaRPr>
          </a:p>
          <a:p>
            <a:pPr marL="0" lvl="1" algn="l">
              <a:lnSpc>
                <a:spcPts val="3340"/>
              </a:lnSpc>
              <a:spcBef>
                <a:spcPts val="0"/>
              </a:spcBef>
              <a:buClr>
                <a:srgbClr val="B6D1E1"/>
              </a:buClr>
              <a:tabLst>
                <a:tab pos="523875" algn="l"/>
                <a:tab pos="661988" algn="l"/>
              </a:tabLst>
            </a:pPr>
            <a:endParaRPr lang="en-US" sz="43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3671456" y="1718919"/>
            <a:ext cx="0" cy="174471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3A6EF7-F851-557A-CF85-F1B993B4EFEB}"/>
              </a:ext>
            </a:extLst>
          </p:cNvPr>
          <p:cNvSpPr txBox="1"/>
          <p:nvPr/>
        </p:nvSpPr>
        <p:spPr>
          <a:xfrm>
            <a:off x="4649171" y="1403945"/>
            <a:ext cx="7051654" cy="4154984"/>
          </a:xfrm>
          <a:prstGeom prst="rect">
            <a:avLst/>
          </a:prstGeom>
          <a:noFill/>
        </p:spPr>
        <p:txBody>
          <a:bodyPr wrap="square">
            <a:spAutoFit/>
          </a:bodyPr>
          <a:lstStyle/>
          <a:p>
            <a:r>
              <a:rPr lang="en-GB" sz="2200" b="1" dirty="0"/>
              <a:t>Goede verkopers:</a:t>
            </a:r>
          </a:p>
          <a:p>
            <a:endParaRPr lang="en-GB" sz="2200" b="1" dirty="0"/>
          </a:p>
          <a:p>
            <a:pPr marL="285750" indent="-285750">
              <a:buFont typeface="Arial" panose="020B0604020202020204" pitchFamily="34" charset="0"/>
              <a:buChar char="•"/>
            </a:pPr>
            <a:r>
              <a:rPr lang="en-GB" sz="2200" dirty="0"/>
              <a:t>Stel vragen en luister echt</a:t>
            </a:r>
          </a:p>
          <a:p>
            <a:pPr marL="285750" indent="-285750">
              <a:buFont typeface="Arial" panose="020B0604020202020204" pitchFamily="34" charset="0"/>
              <a:buChar char="•"/>
            </a:pPr>
            <a:r>
              <a:rPr lang="en-GB" sz="2200" dirty="0"/>
              <a:t>Spreek voorzichtig, niet gehaast of onder druk</a:t>
            </a:r>
          </a:p>
          <a:p>
            <a:pPr marL="285750" indent="-285750">
              <a:buFont typeface="Arial" panose="020B0604020202020204" pitchFamily="34" charset="0"/>
              <a:buChar char="•"/>
            </a:pPr>
            <a:r>
              <a:rPr lang="en-GB" sz="2200" dirty="0"/>
              <a:t>Leg duidelijk uit, controleer op begrip</a:t>
            </a:r>
          </a:p>
          <a:p>
            <a:pPr marL="285750" indent="-285750">
              <a:buFont typeface="Arial" panose="020B0604020202020204" pitchFamily="34" charset="0"/>
              <a:buChar char="•"/>
            </a:pPr>
            <a:r>
              <a:rPr lang="en-GB" sz="2200" dirty="0"/>
              <a:t>Hun boodschap aanpassen aan de gesprekspartner</a:t>
            </a:r>
          </a:p>
          <a:p>
            <a:pPr marL="285750" indent="-285750">
              <a:buFont typeface="Arial" panose="020B0604020202020204" pitchFamily="34" charset="0"/>
              <a:buChar char="•"/>
            </a:pPr>
            <a:r>
              <a:rPr lang="en-GB" sz="2200" dirty="0"/>
              <a:t>Geef niet op na één "nee". Ze blijven nieuwsgierig en vriendelijk</a:t>
            </a:r>
          </a:p>
          <a:p>
            <a:pPr marL="285750" indent="-285750">
              <a:buFont typeface="Arial" panose="020B0604020202020204" pitchFamily="34" charset="0"/>
              <a:buChar char="•"/>
            </a:pPr>
            <a:r>
              <a:rPr lang="en-GB" sz="2200" dirty="0"/>
              <a:t>Weet wanneer iemand klaar is om te kopen en help ze ja te zeggen</a:t>
            </a:r>
          </a:p>
          <a:p>
            <a:pPr marL="285750" indent="-285750">
              <a:buFont typeface="Arial" panose="020B0604020202020204" pitchFamily="34" charset="0"/>
              <a:buChar char="•"/>
            </a:pPr>
            <a:endParaRPr lang="en-GB" sz="2200" dirty="0"/>
          </a:p>
          <a:p>
            <a:r>
              <a:rPr lang="en-GB" sz="2200" dirty="0"/>
              <a:t>Je hebt al veel van deze vaardigheden. Met een beetje structuur en ondersteuning kun je vol vertrouwen verkopen.</a:t>
            </a:r>
            <a:endParaRPr lang="en-IE" sz="2200" dirty="0"/>
          </a:p>
        </p:txBody>
      </p:sp>
    </p:spTree>
    <p:extLst>
      <p:ext uri="{BB962C8B-B14F-4D97-AF65-F5344CB8AC3E}">
        <p14:creationId xmlns:p14="http://schemas.microsoft.com/office/powerpoint/2010/main" val="124640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pPr>
              <a:spcBef>
                <a:spcPts val="0"/>
              </a:spcBef>
            </a:pPr>
            <a:r>
              <a:rPr lang="en-US" dirty="0"/>
              <a:t>EEN STERK, EENVOUDIG VERKOOPPRAATJE MAKEN</a:t>
            </a:r>
          </a:p>
        </p:txBody>
      </p:sp>
      <p:sp>
        <p:nvSpPr>
          <p:cNvPr id="8" name="Text Placeholder 2">
            <a:extLst>
              <a:ext uri="{FF2B5EF4-FFF2-40B4-BE49-F238E27FC236}">
                <a16:creationId xmlns:a16="http://schemas.microsoft.com/office/drawing/2014/main" id="{590E39CC-4A9B-A3E4-7DD9-FAA9CC2987F5}"/>
              </a:ext>
            </a:extLst>
          </p:cNvPr>
          <p:cNvSpPr txBox="1">
            <a:spLocks/>
          </p:cNvSpPr>
          <p:nvPr/>
        </p:nvSpPr>
        <p:spPr>
          <a:xfrm>
            <a:off x="775855" y="1828799"/>
            <a:ext cx="10723418" cy="41825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1987550" algn="l"/>
              </a:tabLst>
            </a:pPr>
            <a:r>
              <a:rPr lang="en-US" b="1" dirty="0">
                <a:solidFill>
                  <a:srgbClr val="94C7B0"/>
                </a:solidFill>
              </a:rPr>
              <a:t>Evalueren </a:t>
            </a:r>
            <a:r>
              <a:rPr lang="en-US" dirty="0">
                <a:solidFill>
                  <a:srgbClr val="382B1B"/>
                </a:solidFill>
              </a:rPr>
              <a:t>In welke fase van de koopcyclus bevindt je potentiële klant zich? </a:t>
            </a:r>
            <a:br>
              <a:rPr lang="en-GB" dirty="0"/>
            </a:br>
            <a:r>
              <a:rPr lang="en-GB" dirty="0"/>
              <a:t>Horen ze net over je product? Nieuwsgierig maar onzeker? Of klaar om te kopen?</a:t>
            </a: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en-US" b="1" dirty="0">
                <a:solidFill>
                  <a:srgbClr val="382B1B"/>
                </a:solidFill>
              </a:rPr>
              <a:t>Articuleer </a:t>
            </a:r>
            <a:r>
              <a:rPr lang="en-US" dirty="0" err="1">
                <a:solidFill>
                  <a:srgbClr val="382B1B"/>
                </a:solidFill>
              </a:rPr>
              <a:t>Personaliseer </a:t>
            </a:r>
            <a:r>
              <a:rPr lang="en-US" dirty="0">
                <a:solidFill>
                  <a:srgbClr val="382B1B"/>
                </a:solidFill>
              </a:rPr>
              <a:t>je verkooppraatje op basis van - wat is hun pijnpunt? </a:t>
            </a:r>
            <a:r>
              <a:rPr lang="en-GB" dirty="0">
                <a:solidFill>
                  <a:srgbClr val="382B1B"/>
                </a:solidFill>
              </a:rPr>
              <a:t>Welk probleem proberen ze op te lossen? Hoe helpt jouw product hen? In plaats van "Dit zijn mijn veganistische knoedels", zeg je: "Deze zijn perfect voor mensen die comfort food willen zonder vlees, en ze zijn klaar in 10 minuten."</a:t>
            </a:r>
            <a:endParaRPr lang="en-US" dirty="0">
              <a:solidFill>
                <a:srgbClr val="382B1B"/>
              </a:solidFill>
            </a:endParaRP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en-US" b="1" dirty="0">
                <a:solidFill>
                  <a:srgbClr val="94C7B0"/>
                </a:solidFill>
              </a:rPr>
              <a:t>Illustreren </a:t>
            </a:r>
            <a:r>
              <a:rPr lang="en-US" dirty="0">
                <a:solidFill>
                  <a:srgbClr val="382B1B"/>
                </a:solidFill>
              </a:rPr>
              <a:t>Welk beeld probeer je te schetsen? Welke taal gebruik je?</a:t>
            </a:r>
            <a:r>
              <a:rPr lang="en-GB" dirty="0">
                <a:solidFill>
                  <a:srgbClr val="382B1B"/>
                </a:solidFill>
              </a:rPr>
              <a:t> Gebruik woorden die een beeld schetsen. Laat zien hoe het voelt om van je eten te genieten. Gebruik zintuiglijke details of emotionele aanknopingspunten. "Dit kruidenmengsel brengt de geur van thuis terug, warm, vertrouwd, vol van smaak."</a:t>
            </a:r>
            <a:endParaRPr lang="en-US" dirty="0">
              <a:solidFill>
                <a:srgbClr val="382B1B"/>
              </a:solidFill>
            </a:endParaRP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en-US" b="1" dirty="0">
                <a:solidFill>
                  <a:srgbClr val="382B1B"/>
                </a:solidFill>
              </a:rPr>
              <a:t>Demonstreer </a:t>
            </a:r>
            <a:r>
              <a:rPr lang="en-GB" dirty="0"/>
              <a:t>Geef voorbeelden of bewijzen uit de praktijk. Vertel een kort verhaal over een tevreden klant of laat voor- en na-resultaten zien.</a:t>
            </a:r>
            <a:endParaRPr lang="en-US" dirty="0">
              <a:solidFill>
                <a:srgbClr val="382B1B"/>
              </a:solidFill>
            </a:endParaRPr>
          </a:p>
          <a:p>
            <a:pPr marL="0" lvl="1" algn="l">
              <a:lnSpc>
                <a:spcPts val="2340"/>
              </a:lnSpc>
              <a:spcBef>
                <a:spcPts val="0"/>
              </a:spcBef>
              <a:buClr>
                <a:srgbClr val="B6D1E1"/>
              </a:buClr>
              <a:tabLst>
                <a:tab pos="1987550" algn="l"/>
              </a:tabLst>
            </a:pPr>
            <a:endParaRPr lang="en-US" dirty="0">
              <a:solidFill>
                <a:srgbClr val="382B1B"/>
              </a:solidFill>
            </a:endParaRPr>
          </a:p>
        </p:txBody>
      </p:sp>
      <p:cxnSp>
        <p:nvCxnSpPr>
          <p:cNvPr id="9" name="Straight Connector 8">
            <a:extLst>
              <a:ext uri="{FF2B5EF4-FFF2-40B4-BE49-F238E27FC236}">
                <a16:creationId xmlns:a16="http://schemas.microsoft.com/office/drawing/2014/main" id="{1B353B38-E708-2505-F0A6-2B15D80D002F}"/>
              </a:ext>
            </a:extLst>
          </p:cNvPr>
          <p:cNvCxnSpPr>
            <a:cxnSpLocks/>
          </p:cNvCxnSpPr>
          <p:nvPr/>
        </p:nvCxnSpPr>
        <p:spPr>
          <a:xfrm flipH="1">
            <a:off x="458436" y="5511196"/>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BAF203-9957-43E3-AB2F-2A5AD51E6E9E}"/>
              </a:ext>
            </a:extLst>
          </p:cNvPr>
          <p:cNvCxnSpPr>
            <a:cxnSpLocks/>
          </p:cNvCxnSpPr>
          <p:nvPr/>
        </p:nvCxnSpPr>
        <p:spPr>
          <a:xfrm flipH="1">
            <a:off x="458436" y="2661528"/>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C2485E-049D-6253-DF55-8F4A12A82A5A}"/>
              </a:ext>
            </a:extLst>
          </p:cNvPr>
          <p:cNvCxnSpPr>
            <a:cxnSpLocks/>
          </p:cNvCxnSpPr>
          <p:nvPr/>
        </p:nvCxnSpPr>
        <p:spPr>
          <a:xfrm flipH="1">
            <a:off x="458436" y="4028584"/>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33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dirty="0"/>
              <a:t>BEZWAREN BEHANDELEN</a:t>
            </a:r>
          </a:p>
        </p:txBody>
      </p:sp>
      <p:sp>
        <p:nvSpPr>
          <p:cNvPr id="8" name="Text Placeholder 2">
            <a:extLst>
              <a:ext uri="{FF2B5EF4-FFF2-40B4-BE49-F238E27FC236}">
                <a16:creationId xmlns:a16="http://schemas.microsoft.com/office/drawing/2014/main" id="{590E39CC-4A9B-A3E4-7DD9-FAA9CC2987F5}"/>
              </a:ext>
            </a:extLst>
          </p:cNvPr>
          <p:cNvSpPr txBox="1">
            <a:spLocks/>
          </p:cNvSpPr>
          <p:nvPr/>
        </p:nvSpPr>
        <p:spPr>
          <a:xfrm>
            <a:off x="700139" y="1555061"/>
            <a:ext cx="6172421" cy="41825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1987550" algn="l"/>
              </a:tabLst>
            </a:pPr>
            <a:r>
              <a:rPr lang="en-US" dirty="0">
                <a:solidFill>
                  <a:srgbClr val="382B1B"/>
                </a:solidFill>
              </a:rPr>
              <a:t>Nu je met succes hebt verwoord wat je verkoopt, moet je bereid zijn om</a:t>
            </a:r>
          </a:p>
          <a:p>
            <a:pPr marL="0" lvl="1" algn="l">
              <a:lnSpc>
                <a:spcPts val="2340"/>
              </a:lnSpc>
              <a:spcBef>
                <a:spcPts val="0"/>
              </a:spcBef>
              <a:buClr>
                <a:srgbClr val="B6D1E1"/>
              </a:buClr>
              <a:tabLst>
                <a:tab pos="1987550" algn="l"/>
              </a:tabLst>
            </a:pPr>
            <a:endParaRPr lang="en-US" dirty="0">
              <a:solidFill>
                <a:srgbClr val="382B1B"/>
              </a:solidFill>
            </a:endParaRPr>
          </a:p>
          <a:p>
            <a:pPr marL="317500" lvl="1" algn="l">
              <a:lnSpc>
                <a:spcPts val="2340"/>
              </a:lnSpc>
              <a:spcBef>
                <a:spcPts val="0"/>
              </a:spcBef>
              <a:buClr>
                <a:srgbClr val="B6D1E1"/>
              </a:buClr>
              <a:tabLst>
                <a:tab pos="1987550" algn="l"/>
              </a:tabLst>
            </a:pPr>
            <a:r>
              <a:rPr lang="en-US" dirty="0">
                <a:solidFill>
                  <a:srgbClr val="382B1B"/>
                </a:solidFill>
              </a:rPr>
              <a:t>- Behandel bezwaren</a:t>
            </a:r>
          </a:p>
          <a:p>
            <a:pPr marL="317500" lvl="1" algn="l">
              <a:lnSpc>
                <a:spcPts val="2340"/>
              </a:lnSpc>
              <a:spcBef>
                <a:spcPts val="0"/>
              </a:spcBef>
              <a:buClr>
                <a:srgbClr val="B6D1E1"/>
              </a:buClr>
              <a:tabLst>
                <a:tab pos="1987550" algn="l"/>
              </a:tabLst>
            </a:pPr>
            <a:r>
              <a:rPr lang="en-US" dirty="0">
                <a:solidFill>
                  <a:srgbClr val="382B1B"/>
                </a:solidFill>
              </a:rPr>
              <a:t>- De deal sluiten</a:t>
            </a: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en-US" dirty="0">
                <a:solidFill>
                  <a:srgbClr val="382B1B"/>
                </a:solidFill>
              </a:rPr>
              <a:t>Dit houdt in dat je je op je gemak moet voelen met weerstand en vragen om de verkoop en dat je de juiste technieken kent en weet wanneer je ze moet gebruiken!</a:t>
            </a: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en-US" dirty="0">
                <a:solidFill>
                  <a:srgbClr val="382B1B"/>
                </a:solidFill>
              </a:rPr>
              <a:t>Secties 2 en 3 begeleiden je hierbij.</a:t>
            </a: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p:txBody>
      </p:sp>
      <p:pic>
        <p:nvPicPr>
          <p:cNvPr id="3" name="Picture 2" descr="A blue background with white text and icons&#10;&#10;AI-generated content may be incorrect.">
            <a:extLst>
              <a:ext uri="{FF2B5EF4-FFF2-40B4-BE49-F238E27FC236}">
                <a16:creationId xmlns:a16="http://schemas.microsoft.com/office/drawing/2014/main" id="{CED5607D-174A-4695-ED15-8EAC34624A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40473" y="2092963"/>
            <a:ext cx="4236297" cy="2825577"/>
          </a:xfrm>
          <a:prstGeom prst="rect">
            <a:avLst/>
          </a:prstGeom>
        </p:spPr>
      </p:pic>
    </p:spTree>
    <p:extLst>
      <p:ext uri="{BB962C8B-B14F-4D97-AF65-F5344CB8AC3E}">
        <p14:creationId xmlns:p14="http://schemas.microsoft.com/office/powerpoint/2010/main" val="415086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76580" y="2316830"/>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716805" y="2329743"/>
            <a:ext cx="9252000" cy="340283"/>
          </a:xfrm>
        </p:spPr>
        <p:txBody>
          <a:bodyPr/>
          <a:lstStyle/>
          <a:p>
            <a:pPr>
              <a:tabLst>
                <a:tab pos="8577263" algn="l"/>
              </a:tabLst>
            </a:pPr>
            <a:r>
              <a:rPr lang="en-US" sz="2500" dirty="0"/>
              <a:t>Aan de slag met verkoop</a:t>
            </a:r>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76580" y="2863845"/>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716805" y="2876758"/>
            <a:ext cx="9252000" cy="340283"/>
          </a:xfrm>
        </p:spPr>
        <p:txBody>
          <a:bodyPr/>
          <a:lstStyle/>
          <a:p>
            <a:pPr>
              <a:tabLst>
                <a:tab pos="8577263" algn="l"/>
              </a:tabLst>
            </a:pPr>
            <a:r>
              <a:rPr lang="en-US" sz="2500" dirty="0"/>
              <a:t>Omgaan met bezwaren</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76580" y="3923369"/>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16805" y="3936282"/>
            <a:ext cx="9252000" cy="340283"/>
          </a:xfrm>
        </p:spPr>
        <p:txBody>
          <a:bodyPr/>
          <a:lstStyle/>
          <a:p>
            <a:pPr>
              <a:tabLst>
                <a:tab pos="8577263" algn="l"/>
              </a:tabLst>
            </a:pPr>
            <a:r>
              <a:rPr lang="en-US" sz="2500" dirty="0"/>
              <a:t>Upselling</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Inhoud</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76580" y="3393607"/>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716805" y="3406520"/>
            <a:ext cx="9252000" cy="340283"/>
          </a:xfrm>
        </p:spPr>
        <p:txBody>
          <a:bodyPr/>
          <a:lstStyle/>
          <a:p>
            <a:pPr>
              <a:tabLst>
                <a:tab pos="8577263" algn="l"/>
              </a:tabLst>
            </a:pPr>
            <a:r>
              <a:rPr lang="en-US" sz="2500" dirty="0"/>
              <a:t>De verkoop sluiten - benaderingen die werken</a:t>
            </a:r>
          </a:p>
        </p:txBody>
      </p:sp>
      <p:pic>
        <p:nvPicPr>
          <p:cNvPr id="2" name="Picture 1">
            <a:extLst>
              <a:ext uri="{FF2B5EF4-FFF2-40B4-BE49-F238E27FC236}">
                <a16:creationId xmlns:a16="http://schemas.microsoft.com/office/drawing/2014/main" id="{C26B5482-AC33-2BA5-0779-B5C47A89999D}"/>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8" name="Picture 7">
            <a:extLst>
              <a:ext uri="{FF2B5EF4-FFF2-40B4-BE49-F238E27FC236}">
                <a16:creationId xmlns:a16="http://schemas.microsoft.com/office/drawing/2014/main" id="{E5B8834D-BAB3-EFF3-AD0D-0770C5FD1AC5}"/>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146852"/>
            <a:ext cx="4349942" cy="3218777"/>
          </a:xfrm>
        </p:spPr>
        <p:txBody>
          <a:bodyPr>
            <a:normAutofit/>
          </a:bodyPr>
          <a:lstStyle/>
          <a:p>
            <a:r>
              <a:rPr lang="en-US" dirty="0"/>
              <a:t>OMGAAN MET BEZWAREN</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265310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OMGAAN MET BEZWAREN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362636" y="1154506"/>
            <a:ext cx="8711473" cy="4548987"/>
          </a:xfrm>
        </p:spPr>
        <p:txBody>
          <a:bodyPr numCol="1"/>
          <a:lstStyle/>
          <a:p>
            <a:pPr marL="0" lvl="1" algn="l">
              <a:lnSpc>
                <a:spcPts val="2340"/>
              </a:lnSpc>
              <a:spcBef>
                <a:spcPts val="200"/>
              </a:spcBef>
              <a:buClr>
                <a:srgbClr val="B6D1E1"/>
              </a:buClr>
            </a:pPr>
            <a:r>
              <a:rPr lang="en-GB" dirty="0">
                <a:solidFill>
                  <a:srgbClr val="382B1B"/>
                </a:solidFill>
              </a:rPr>
              <a:t>Bezwaren zijn geen afwijzingen; ze maken gewoon deel uit van het gesprek. Het betekent dat de klant nadenkt en dat is goed. </a:t>
            </a:r>
            <a:r>
              <a:rPr lang="en-GB" dirty="0"/>
              <a:t>Bezwaren betekenen niet altijd "nee", ze kunnen ook "nog niet" betekenen, de verkoop kan nog onderweg zijn!</a:t>
            </a:r>
            <a:endParaRPr lang="en-GB" dirty="0">
              <a:solidFill>
                <a:srgbClr val="382B1B"/>
              </a:solidFill>
            </a:endParaRPr>
          </a:p>
          <a:p>
            <a:pPr marL="0" lvl="1" algn="l">
              <a:lnSpc>
                <a:spcPts val="2340"/>
              </a:lnSpc>
              <a:spcBef>
                <a:spcPts val="200"/>
              </a:spcBef>
              <a:buClr>
                <a:srgbClr val="B6D1E1"/>
              </a:buClr>
            </a:pPr>
            <a:endParaRPr lang="en-GB" b="1" dirty="0">
              <a:solidFill>
                <a:srgbClr val="382B1B"/>
              </a:solidFill>
            </a:endParaRPr>
          </a:p>
          <a:p>
            <a:pPr marL="0" lvl="1" algn="l">
              <a:lnSpc>
                <a:spcPts val="2340"/>
              </a:lnSpc>
              <a:spcBef>
                <a:spcPts val="200"/>
              </a:spcBef>
              <a:buClr>
                <a:srgbClr val="B6D1E1"/>
              </a:buClr>
            </a:pPr>
            <a:r>
              <a:rPr lang="en-GB" b="1" dirty="0">
                <a:solidFill>
                  <a:srgbClr val="382B1B"/>
                </a:solidFill>
              </a:rPr>
              <a:t>Wat te doen als iemand aarzelt:</a:t>
            </a:r>
          </a:p>
          <a:p>
            <a:pPr lvl="1" indent="-457200" algn="l">
              <a:lnSpc>
                <a:spcPts val="2340"/>
              </a:lnSpc>
              <a:spcBef>
                <a:spcPts val="200"/>
              </a:spcBef>
              <a:buClr>
                <a:srgbClr val="B6D1E1"/>
              </a:buClr>
              <a:buAutoNum type="arabicPeriod"/>
            </a:pPr>
            <a:r>
              <a:rPr lang="en-GB" dirty="0">
                <a:solidFill>
                  <a:srgbClr val="382B1B"/>
                </a:solidFill>
              </a:rPr>
              <a:t>Luister eerst: Val ze niet in de rede. Laat ze uitpraten en laat zien dat het je interesseert wat ze denken.</a:t>
            </a:r>
          </a:p>
          <a:p>
            <a:pPr lvl="1" indent="-457200" algn="l">
              <a:lnSpc>
                <a:spcPts val="2340"/>
              </a:lnSpc>
              <a:spcBef>
                <a:spcPts val="200"/>
              </a:spcBef>
              <a:buClr>
                <a:srgbClr val="B6D1E1"/>
              </a:buClr>
              <a:buAutoNum type="arabicPeriod"/>
            </a:pPr>
            <a:r>
              <a:rPr lang="en-GB" dirty="0">
                <a:solidFill>
                  <a:srgbClr val="382B1B"/>
                </a:solidFill>
              </a:rPr>
              <a:t>Blijf rustig en nieuwsgierig: Vraag het voorzichtig: "Mag ik vragen wat je tegenhoudt?" of "Is er iets waar je onzeker over bent?".</a:t>
            </a:r>
          </a:p>
          <a:p>
            <a:pPr lvl="1" indent="-457200" algn="l">
              <a:lnSpc>
                <a:spcPts val="2340"/>
              </a:lnSpc>
              <a:spcBef>
                <a:spcPts val="200"/>
              </a:spcBef>
              <a:buClr>
                <a:srgbClr val="B6D1E1"/>
              </a:buClr>
              <a:buAutoNum type="arabicPeriod"/>
            </a:pPr>
            <a:r>
              <a:rPr lang="en-GB" dirty="0">
                <a:solidFill>
                  <a:srgbClr val="382B1B"/>
                </a:solidFill>
              </a:rPr>
              <a:t>Probeer deze vriendelijke technieken: Ga akkoord en reageer (de "Ja... en"-techniek): "Ja, ik begrijp dat het iets meer is dan supermarktmerken, deze is handgemaakt, zonder conserveringsmiddelen."</a:t>
            </a:r>
          </a:p>
          <a:p>
            <a:pPr lvl="1" indent="-457200" algn="l">
              <a:lnSpc>
                <a:spcPts val="2340"/>
              </a:lnSpc>
              <a:spcBef>
                <a:spcPts val="200"/>
              </a:spcBef>
              <a:buClr>
                <a:srgbClr val="B6D1E1"/>
              </a:buClr>
              <a:buAutoNum type="arabicPeriod"/>
            </a:pPr>
            <a:r>
              <a:rPr lang="en-GB" dirty="0">
                <a:solidFill>
                  <a:srgbClr val="382B1B"/>
                </a:solidFill>
              </a:rPr>
              <a:t>Vraag om opheldering: "Wat zou het gevoel geven dat het beter bij je past?" of "Is het de maat, de prijs of iets anders?". </a:t>
            </a:r>
          </a:p>
          <a:p>
            <a:pPr lvl="1" indent="-457200" algn="l">
              <a:lnSpc>
                <a:spcPts val="2340"/>
              </a:lnSpc>
              <a:spcBef>
                <a:spcPts val="200"/>
              </a:spcBef>
              <a:buClr>
                <a:srgbClr val="B6D1E1"/>
              </a:buClr>
              <a:buAutoNum type="arabicPeriod"/>
            </a:pPr>
            <a:r>
              <a:rPr lang="en-GB" dirty="0">
                <a:solidFill>
                  <a:srgbClr val="382B1B"/>
                </a:solidFill>
              </a:rPr>
              <a:t>Bied een eenvoudige oplossing (indien mogelijk): "Ik heb een kleinere portie als je die liever eerst probeert."</a:t>
            </a: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US" dirty="0">
              <a:solidFill>
                <a:srgbClr val="382B1B"/>
              </a:solidFill>
            </a:endParaRPr>
          </a:p>
        </p:txBody>
      </p:sp>
      <p:grpSp>
        <p:nvGrpSpPr>
          <p:cNvPr id="4" name="Group 3">
            <a:extLst>
              <a:ext uri="{FF2B5EF4-FFF2-40B4-BE49-F238E27FC236}">
                <a16:creationId xmlns:a16="http://schemas.microsoft.com/office/drawing/2014/main" id="{BF6D79EB-B56F-08D0-4F23-FF70605A53A9}"/>
              </a:ext>
            </a:extLst>
          </p:cNvPr>
          <p:cNvGrpSpPr/>
          <p:nvPr/>
        </p:nvGrpSpPr>
        <p:grpSpPr>
          <a:xfrm>
            <a:off x="9247877" y="2718791"/>
            <a:ext cx="2636908" cy="2655609"/>
            <a:chOff x="397853" y="4577628"/>
            <a:chExt cx="2201592" cy="2045728"/>
          </a:xfrm>
        </p:grpSpPr>
        <p:pic>
          <p:nvPicPr>
            <p:cNvPr id="8" name="Picture 7" descr="Icon&#10;&#10;Description automatically generated">
              <a:extLst>
                <a:ext uri="{FF2B5EF4-FFF2-40B4-BE49-F238E27FC236}">
                  <a16:creationId xmlns:a16="http://schemas.microsoft.com/office/drawing/2014/main" id="{42512D51-2152-A29E-278A-04162DAA6814}"/>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9" name="Picture 8" descr="Icon&#10;&#10;Description automatically generated">
              <a:extLst>
                <a:ext uri="{FF2B5EF4-FFF2-40B4-BE49-F238E27FC236}">
                  <a16:creationId xmlns:a16="http://schemas.microsoft.com/office/drawing/2014/main" id="{BF3BBBD9-17CA-2BE9-B52A-C96FCFCFB529}"/>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107934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D1AA0-A0E7-F8D0-83D0-C7B4F2CED719}"/>
              </a:ext>
            </a:extLst>
          </p:cNvPr>
          <p:cNvSpPr>
            <a:spLocks noGrp="1"/>
          </p:cNvSpPr>
          <p:nvPr>
            <p:ph type="body" sz="quarter" idx="27"/>
          </p:nvPr>
        </p:nvSpPr>
        <p:spPr/>
        <p:txBody>
          <a:bodyPr/>
          <a:lstStyle/>
          <a:p>
            <a:r>
              <a:rPr lang="en-US" dirty="0"/>
              <a:t>TECHNIEKEN </a:t>
            </a:r>
            <a:r>
              <a:rPr lang="en-US" b="1" dirty="0"/>
              <a:t>VOOR BEZWAARBEHANDELING</a:t>
            </a:r>
          </a:p>
        </p:txBody>
      </p:sp>
      <p:sp>
        <p:nvSpPr>
          <p:cNvPr id="4" name="Text Placeholder 3">
            <a:extLst>
              <a:ext uri="{FF2B5EF4-FFF2-40B4-BE49-F238E27FC236}">
                <a16:creationId xmlns:a16="http://schemas.microsoft.com/office/drawing/2014/main" id="{63DDEB7F-2271-E16A-CC7E-BEF908FD503A}"/>
              </a:ext>
            </a:extLst>
          </p:cNvPr>
          <p:cNvSpPr txBox="1">
            <a:spLocks/>
          </p:cNvSpPr>
          <p:nvPr/>
        </p:nvSpPr>
        <p:spPr>
          <a:xfrm>
            <a:off x="2148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PUSHBACK TECHNIEK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6" name="Text Placeholder 4">
            <a:extLst>
              <a:ext uri="{FF2B5EF4-FFF2-40B4-BE49-F238E27FC236}">
                <a16:creationId xmlns:a16="http://schemas.microsoft.com/office/drawing/2014/main" id="{9B58F1F4-F650-7E32-8677-3B75D016C49B}"/>
              </a:ext>
            </a:extLst>
          </p:cNvPr>
          <p:cNvSpPr txBox="1">
            <a:spLocks/>
          </p:cNvSpPr>
          <p:nvPr/>
        </p:nvSpPr>
        <p:spPr>
          <a:xfrm>
            <a:off x="3285640"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REFRAMING TECHNIEK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7" name="Text Placeholder 5">
            <a:extLst>
              <a:ext uri="{FF2B5EF4-FFF2-40B4-BE49-F238E27FC236}">
                <a16:creationId xmlns:a16="http://schemas.microsoft.com/office/drawing/2014/main" id="{0E86D5E5-1951-7033-D86A-3119F178465D}"/>
              </a:ext>
            </a:extLst>
          </p:cNvPr>
          <p:cNvSpPr txBox="1">
            <a:spLocks/>
          </p:cNvSpPr>
          <p:nvPr/>
        </p:nvSpPr>
        <p:spPr>
          <a:xfrm>
            <a:off x="61452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RECHTVAARDIGINGSTECHNIEK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8" name="Text Placeholder 6">
            <a:extLst>
              <a:ext uri="{FF2B5EF4-FFF2-40B4-BE49-F238E27FC236}">
                <a16:creationId xmlns:a16="http://schemas.microsoft.com/office/drawing/2014/main" id="{7996C196-896C-1F0D-3B58-F6BCF22F6B0B}"/>
              </a:ext>
            </a:extLst>
          </p:cNvPr>
          <p:cNvSpPr txBox="1">
            <a:spLocks/>
          </p:cNvSpPr>
          <p:nvPr/>
        </p:nvSpPr>
        <p:spPr>
          <a:xfrm>
            <a:off x="9098549"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PREVENTIEVE TECHNIEK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grpSp>
        <p:nvGrpSpPr>
          <p:cNvPr id="9" name="Group 8">
            <a:extLst>
              <a:ext uri="{FF2B5EF4-FFF2-40B4-BE49-F238E27FC236}">
                <a16:creationId xmlns:a16="http://schemas.microsoft.com/office/drawing/2014/main" id="{CC84901D-6422-CB2D-FF37-4A5603FBC2DD}"/>
              </a:ext>
            </a:extLst>
          </p:cNvPr>
          <p:cNvGrpSpPr/>
          <p:nvPr/>
        </p:nvGrpSpPr>
        <p:grpSpPr>
          <a:xfrm>
            <a:off x="1017101" y="2020173"/>
            <a:ext cx="1163784" cy="1546799"/>
            <a:chOff x="1828799" y="1798501"/>
            <a:chExt cx="1163784" cy="1546799"/>
          </a:xfrm>
        </p:grpSpPr>
        <p:sp>
          <p:nvSpPr>
            <p:cNvPr id="11" name="Graphic 4">
              <a:extLst>
                <a:ext uri="{FF2B5EF4-FFF2-40B4-BE49-F238E27FC236}">
                  <a16:creationId xmlns:a16="http://schemas.microsoft.com/office/drawing/2014/main" id="{07908A8F-825F-154D-5F8B-153F6164BE2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2" name="Text Placeholder 4">
              <a:extLst>
                <a:ext uri="{FF2B5EF4-FFF2-40B4-BE49-F238E27FC236}">
                  <a16:creationId xmlns:a16="http://schemas.microsoft.com/office/drawing/2014/main" id="{1EF5F5A1-ABE7-592B-0A35-1971B646273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14" name="Group 13">
            <a:extLst>
              <a:ext uri="{FF2B5EF4-FFF2-40B4-BE49-F238E27FC236}">
                <a16:creationId xmlns:a16="http://schemas.microsoft.com/office/drawing/2014/main" id="{95425DC5-1D24-C692-478B-0CEEA308C2A4}"/>
              </a:ext>
            </a:extLst>
          </p:cNvPr>
          <p:cNvGrpSpPr/>
          <p:nvPr/>
        </p:nvGrpSpPr>
        <p:grpSpPr>
          <a:xfrm>
            <a:off x="4027611" y="2047883"/>
            <a:ext cx="1163784" cy="1546799"/>
            <a:chOff x="1828799" y="1798501"/>
            <a:chExt cx="1163784" cy="1546799"/>
          </a:xfrm>
        </p:grpSpPr>
        <p:sp>
          <p:nvSpPr>
            <p:cNvPr id="15" name="Graphic 4">
              <a:extLst>
                <a:ext uri="{FF2B5EF4-FFF2-40B4-BE49-F238E27FC236}">
                  <a16:creationId xmlns:a16="http://schemas.microsoft.com/office/drawing/2014/main" id="{63E1150B-2E28-1A8B-0CE8-869E7BCF43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4">
              <a:extLst>
                <a:ext uri="{FF2B5EF4-FFF2-40B4-BE49-F238E27FC236}">
                  <a16:creationId xmlns:a16="http://schemas.microsoft.com/office/drawing/2014/main" id="{EB30102F-6CFD-A3CF-E754-2321751B953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17" name="Group 16">
            <a:extLst>
              <a:ext uri="{FF2B5EF4-FFF2-40B4-BE49-F238E27FC236}">
                <a16:creationId xmlns:a16="http://schemas.microsoft.com/office/drawing/2014/main" id="{62F6DCE1-FA3A-C97F-8260-759E3115090C}"/>
              </a:ext>
            </a:extLst>
          </p:cNvPr>
          <p:cNvGrpSpPr/>
          <p:nvPr/>
        </p:nvGrpSpPr>
        <p:grpSpPr>
          <a:xfrm>
            <a:off x="6870644" y="1992465"/>
            <a:ext cx="1163784" cy="1546799"/>
            <a:chOff x="1828799" y="1798501"/>
            <a:chExt cx="1163784" cy="1546799"/>
          </a:xfrm>
        </p:grpSpPr>
        <p:sp>
          <p:nvSpPr>
            <p:cNvPr id="18" name="Graphic 4">
              <a:extLst>
                <a:ext uri="{FF2B5EF4-FFF2-40B4-BE49-F238E27FC236}">
                  <a16:creationId xmlns:a16="http://schemas.microsoft.com/office/drawing/2014/main" id="{FDD2ED74-B828-E22A-A396-ACF0A4A47CC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3C8FC88A-A33E-C2C4-777A-54EDC9F3659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grpSp>
        <p:nvGrpSpPr>
          <p:cNvPr id="20" name="Group 19">
            <a:extLst>
              <a:ext uri="{FF2B5EF4-FFF2-40B4-BE49-F238E27FC236}">
                <a16:creationId xmlns:a16="http://schemas.microsoft.com/office/drawing/2014/main" id="{09211E55-1E11-3722-A5B7-0B22C4406E4F}"/>
              </a:ext>
            </a:extLst>
          </p:cNvPr>
          <p:cNvGrpSpPr/>
          <p:nvPr/>
        </p:nvGrpSpPr>
        <p:grpSpPr>
          <a:xfrm>
            <a:off x="9821663" y="2006319"/>
            <a:ext cx="1163784" cy="1546799"/>
            <a:chOff x="1828799" y="1798501"/>
            <a:chExt cx="1163784" cy="1546799"/>
          </a:xfrm>
        </p:grpSpPr>
        <p:sp>
          <p:nvSpPr>
            <p:cNvPr id="21" name="Graphic 4">
              <a:extLst>
                <a:ext uri="{FF2B5EF4-FFF2-40B4-BE49-F238E27FC236}">
                  <a16:creationId xmlns:a16="http://schemas.microsoft.com/office/drawing/2014/main" id="{507C8CB2-E3CC-C9E2-C5CA-08E3EBF4943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14D255E1-1818-42A8-CE38-B922435FD2A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cxnSp>
        <p:nvCxnSpPr>
          <p:cNvPr id="23" name="Straight Connector 22">
            <a:extLst>
              <a:ext uri="{FF2B5EF4-FFF2-40B4-BE49-F238E27FC236}">
                <a16:creationId xmlns:a16="http://schemas.microsoft.com/office/drawing/2014/main" id="{D58415C6-E22B-F3E0-6188-C2F764F3FE53}"/>
              </a:ext>
            </a:extLst>
          </p:cNvPr>
          <p:cNvCxnSpPr>
            <a:cxnSpLocks/>
          </p:cNvCxnSpPr>
          <p:nvPr/>
        </p:nvCxnSpPr>
        <p:spPr>
          <a:xfrm>
            <a:off x="3172691"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A9B12-B9FC-E5D5-3875-1C9731D14AB6}"/>
              </a:ext>
            </a:extLst>
          </p:cNvPr>
          <p:cNvCxnSpPr>
            <a:cxnSpLocks/>
          </p:cNvCxnSpPr>
          <p:nvPr/>
        </p:nvCxnSpPr>
        <p:spPr>
          <a:xfrm>
            <a:off x="6109855"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E308CA-DBA3-9E6E-F15E-097F18FEC878}"/>
              </a:ext>
            </a:extLst>
          </p:cNvPr>
          <p:cNvCxnSpPr>
            <a:cxnSpLocks/>
          </p:cNvCxnSpPr>
          <p:nvPr/>
        </p:nvCxnSpPr>
        <p:spPr>
          <a:xfrm>
            <a:off x="9047018"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58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PUSHBACK TECHNIEK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11523" y="1556023"/>
            <a:ext cx="9585295" cy="4672013"/>
          </a:xfrm>
        </p:spPr>
        <p:txBody>
          <a:bodyPr/>
          <a:lstStyle/>
          <a:p>
            <a:pPr>
              <a:buClr>
                <a:srgbClr val="B6D1E1"/>
              </a:buClr>
            </a:pPr>
            <a:r>
              <a:rPr lang="en-GB" b="1" dirty="0"/>
              <a:t>Wat het is: 	</a:t>
            </a:r>
            <a:r>
              <a:rPr lang="en-GB" dirty="0"/>
              <a:t>Daag het bezwaar zachtjes uit terwijl je respect toont.</a:t>
            </a:r>
          </a:p>
          <a:p>
            <a:pPr>
              <a:buClr>
                <a:srgbClr val="B6D1E1"/>
              </a:buClr>
            </a:pPr>
            <a:endParaRPr lang="en-GB" dirty="0"/>
          </a:p>
          <a:p>
            <a:pPr>
              <a:buClr>
                <a:srgbClr val="B6D1E1"/>
              </a:buClr>
            </a:pPr>
            <a:r>
              <a:rPr lang="en-GB" b="1" dirty="0"/>
              <a:t>Gebruiken wanneer: 	</a:t>
            </a:r>
            <a:r>
              <a:rPr lang="en-GB" dirty="0"/>
              <a:t>Je denkt dat de bezorgdheid van de klant gebaseerd is op een misverstand. </a:t>
            </a:r>
          </a:p>
          <a:p>
            <a:pPr>
              <a:buClr>
                <a:srgbClr val="B6D1E1"/>
              </a:buClr>
            </a:pPr>
            <a:endParaRPr lang="en-GB" dirty="0"/>
          </a:p>
          <a:p>
            <a:pPr>
              <a:buClr>
                <a:srgbClr val="B6D1E1"/>
              </a:buClr>
            </a:pPr>
            <a:r>
              <a:rPr lang="en-GB" b="1" dirty="0"/>
              <a:t>Voorbeelden: </a:t>
            </a:r>
            <a:r>
              <a:rPr lang="en-GB" dirty="0"/>
              <a:t>	"Ik begrijp dat het duur lijkt, maar wist je dat het handgemaakt is met biologische kruiden en tot 2 weken meegaat?" </a:t>
            </a:r>
          </a:p>
          <a:p>
            <a:pPr>
              <a:buClr>
                <a:srgbClr val="B6D1E1"/>
              </a:buClr>
            </a:pPr>
            <a:r>
              <a:rPr lang="en-GB" dirty="0"/>
              <a:t>of "Sommige mensen zeggen dat eerst over het product, maar dan proeven ze het en komen ze terug voor meer!"</a:t>
            </a:r>
          </a:p>
          <a:p>
            <a:pPr>
              <a:buClr>
                <a:srgbClr val="B6D1E1"/>
              </a:buClr>
            </a:pPr>
            <a:endParaRPr lang="en-US" dirty="0"/>
          </a:p>
          <a:p>
            <a:pPr marL="317500" indent="-317500">
              <a:buClr>
                <a:srgbClr val="B6D1E1"/>
              </a:buClr>
              <a:tabLst>
                <a:tab pos="620713" algn="l"/>
              </a:tabLst>
            </a:pPr>
            <a:r>
              <a:rPr lang="en-US" b="1" dirty="0"/>
              <a:t>Deze techniek</a:t>
            </a:r>
            <a:endParaRPr lang="en-US" dirty="0"/>
          </a:p>
          <a:p>
            <a:pPr marL="342900" indent="-342900">
              <a:buClr>
                <a:srgbClr val="B6D1E1"/>
              </a:buClr>
              <a:buFont typeface="Arial" panose="020B0604020202020204" pitchFamily="34" charset="0"/>
              <a:buChar char="•"/>
              <a:tabLst>
                <a:tab pos="620713" algn="l"/>
              </a:tabLst>
            </a:pPr>
            <a:r>
              <a:rPr lang="en-US" dirty="0"/>
              <a:t>brengt de verklaring NIET in diskrediet De klant</a:t>
            </a:r>
          </a:p>
          <a:p>
            <a:pPr marL="342900" indent="-342900">
              <a:buClr>
                <a:srgbClr val="B6D1E1"/>
              </a:buClr>
              <a:buFont typeface="Arial" panose="020B0604020202020204" pitchFamily="34" charset="0"/>
              <a:buChar char="•"/>
              <a:tabLst>
                <a:tab pos="620713" algn="l"/>
              </a:tabLst>
            </a:pPr>
            <a:r>
              <a:rPr lang="en-US" dirty="0"/>
              <a:t>gaat confrontatie uit de weg</a:t>
            </a:r>
          </a:p>
          <a:p>
            <a:pPr marL="342900" indent="-342900">
              <a:buClr>
                <a:srgbClr val="B6D1E1"/>
              </a:buClr>
              <a:buFont typeface="Arial" panose="020B0604020202020204" pitchFamily="34" charset="0"/>
              <a:buChar char="•"/>
              <a:tabLst>
                <a:tab pos="620713" algn="l"/>
              </a:tabLst>
            </a:pPr>
            <a:r>
              <a:rPr lang="en-US" dirty="0"/>
              <a:t>toont empathie door de bezorgdheid te valideren</a:t>
            </a:r>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bg1"/>
                </a:solidFill>
              </a:rPr>
              <a:t>TECHNIEKEN VOOR BEZWAARBEHANDELING</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103137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REFRAMING TECHNIEK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82982" y="1370570"/>
            <a:ext cx="9225078" cy="5037427"/>
          </a:xfrm>
        </p:spPr>
        <p:txBody>
          <a:bodyPr/>
          <a:lstStyle/>
          <a:p>
            <a:pPr>
              <a:buClr>
                <a:srgbClr val="B6D1E1"/>
              </a:buClr>
            </a:pPr>
            <a:r>
              <a:rPr lang="en-GB" b="1" dirty="0"/>
              <a:t>Wat het is: 	</a:t>
            </a:r>
            <a:r>
              <a:rPr lang="en-GB" dirty="0"/>
              <a:t>De klant helpen om de situatie vanuit een nieuwe invalshoek te bekijken.</a:t>
            </a:r>
          </a:p>
          <a:p>
            <a:pPr>
              <a:buClr>
                <a:srgbClr val="B6D1E1"/>
              </a:buClr>
            </a:pPr>
            <a:endParaRPr lang="en-GB" dirty="0"/>
          </a:p>
          <a:p>
            <a:pPr>
              <a:buClr>
                <a:srgbClr val="B6D1E1"/>
              </a:buClr>
            </a:pPr>
            <a:r>
              <a:rPr lang="en-GB" b="1" dirty="0"/>
              <a:t>Gebruiken wanneer: 	</a:t>
            </a:r>
            <a:r>
              <a:rPr lang="en-GB" dirty="0"/>
              <a:t>Ze hulp nodig hebben om de waarde of het voordeel in te zien.</a:t>
            </a:r>
          </a:p>
          <a:p>
            <a:pPr>
              <a:buClr>
                <a:srgbClr val="B6D1E1"/>
              </a:buClr>
            </a:pPr>
            <a:endParaRPr lang="en-GB" dirty="0"/>
          </a:p>
          <a:p>
            <a:pPr>
              <a:buClr>
                <a:srgbClr val="B6D1E1"/>
              </a:buClr>
            </a:pPr>
            <a:r>
              <a:rPr lang="en-GB" b="1" dirty="0"/>
              <a:t>Voorbeelden:  </a:t>
            </a:r>
            <a:r>
              <a:rPr lang="en-GB" dirty="0"/>
              <a:t>	"Ik weet dat het meer is dan sauzen uit de supermarkt, maar je koopt niet zomaar saus, je koopt eersteklas ingrediënten en een recept dat met zorg, met de hand, is gemaakt."</a:t>
            </a:r>
          </a:p>
          <a:p>
            <a:pPr>
              <a:buClr>
                <a:srgbClr val="B6D1E1"/>
              </a:buClr>
            </a:pPr>
            <a:r>
              <a:rPr lang="en-GB" dirty="0"/>
              <a:t>		"In plaats van dit te zien als een eenmalige traktatie, zie het als een eenvoudige manier om de hele week smaak toe te voegen."</a:t>
            </a:r>
          </a:p>
          <a:p>
            <a:pPr>
              <a:buClr>
                <a:srgbClr val="B6D1E1"/>
              </a:buClr>
            </a:pPr>
            <a:endParaRPr lang="en-GB" dirty="0"/>
          </a:p>
          <a:p>
            <a:pPr>
              <a:buClr>
                <a:srgbClr val="B6D1E1"/>
              </a:buClr>
            </a:pPr>
            <a:r>
              <a:rPr lang="en-US" b="1" dirty="0"/>
              <a:t>Deze techniek:</a:t>
            </a:r>
          </a:p>
          <a:p>
            <a:pPr marL="342900" indent="-342900">
              <a:buClr>
                <a:srgbClr val="B6D1E1"/>
              </a:buClr>
              <a:buFont typeface="Arial" panose="020B0604020202020204" pitchFamily="34" charset="0"/>
              <a:buChar char="•"/>
            </a:pPr>
            <a:r>
              <a:rPr lang="en-US" dirty="0"/>
              <a:t>Je kunt een doelstelling herdefiniëren als koopmotief</a:t>
            </a:r>
          </a:p>
          <a:p>
            <a:pPr marL="342900" indent="-342900">
              <a:buClr>
                <a:srgbClr val="B6D1E1"/>
              </a:buClr>
              <a:buFont typeface="Arial" panose="020B0604020202020204" pitchFamily="34" charset="0"/>
              <a:buChar char="•"/>
            </a:pPr>
            <a:r>
              <a:rPr lang="en-US" dirty="0"/>
              <a:t>Helpt je prospect om op een heel andere manier over een aankoop na te denken</a:t>
            </a:r>
          </a:p>
          <a:p>
            <a:pPr marL="342900" indent="-342900">
              <a:buClr>
                <a:srgbClr val="B6D1E1"/>
              </a:buClr>
              <a:buFont typeface="Arial" panose="020B0604020202020204" pitchFamily="34" charset="0"/>
              <a:buChar char="•"/>
            </a:pPr>
            <a:r>
              <a:rPr lang="en-US" dirty="0"/>
              <a:t>Hij of zij kan een klein verschil omzetten in een cruciaal verschil</a:t>
            </a:r>
          </a:p>
          <a:p>
            <a:pPr marL="717550" indent="-358775">
              <a:buClr>
                <a:srgbClr val="B6D1E1"/>
              </a:buClr>
              <a:buFontTx/>
              <a:buChar char="-"/>
            </a:pPr>
            <a:endParaRPr lang="en-US" dirty="0"/>
          </a:p>
          <a:p>
            <a:pPr marL="800100" indent="-441325">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bg1"/>
                </a:solidFill>
              </a:rPr>
              <a:t>TECHNIEKEN VOOR BEZWAARBEHANDELING</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Tree>
    <p:extLst>
      <p:ext uri="{BB962C8B-B14F-4D97-AF65-F5344CB8AC3E}">
        <p14:creationId xmlns:p14="http://schemas.microsoft.com/office/powerpoint/2010/main" val="27363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en-US" sz="3600" b="1" dirty="0">
                <a:solidFill>
                  <a:srgbClr val="382B1B"/>
                </a:solidFill>
              </a:rPr>
              <a:t>RECHTVAARDIGINGSTECHNIEK</a:t>
            </a:r>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bg1"/>
                </a:solidFill>
              </a:rPr>
              <a:t>TECHNIEKEN VOOR BEZWAARBEHANDELING</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2" name="Text Placeholder 1">
            <a:extLst>
              <a:ext uri="{FF2B5EF4-FFF2-40B4-BE49-F238E27FC236}">
                <a16:creationId xmlns:a16="http://schemas.microsoft.com/office/drawing/2014/main" id="{B13964B7-C995-B850-7D21-377B1E37D5AC}"/>
              </a:ext>
            </a:extLst>
          </p:cNvPr>
          <p:cNvSpPr>
            <a:spLocks noGrp="1" noChangeArrowheads="1"/>
          </p:cNvSpPr>
          <p:nvPr>
            <p:ph type="body" sz="quarter" idx="14"/>
          </p:nvPr>
        </p:nvSpPr>
        <p:spPr bwMode="auto">
          <a:xfrm>
            <a:off x="2318916" y="1255645"/>
            <a:ext cx="958664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Wat het is:</a:t>
            </a:r>
            <a:r>
              <a:rPr kumimoji="0" lang="en-US" altLang="en-US" b="0" i="0" u="none" strike="noStrike" cap="none" normalizeH="0" baseline="0" dirty="0">
                <a:ln>
                  <a:noFill/>
                </a:ln>
                <a:solidFill>
                  <a:schemeClr val="tx1"/>
                </a:solidFill>
                <a:effectLst/>
              </a:rPr>
              <a:t> 	Leg de redenering achter je prijs, ingrediënten of aanpak uit.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rPr>
            </a:br>
            <a:r>
              <a:rPr kumimoji="0" lang="en-US" altLang="en-US" b="1" i="0" u="none" strike="noStrike" cap="none" normalizeH="0" baseline="0" dirty="0">
                <a:ln>
                  <a:noFill/>
                </a:ln>
                <a:solidFill>
                  <a:schemeClr val="tx1"/>
                </a:solidFill>
                <a:effectLst/>
              </a:rPr>
              <a:t>Gebruiken wanneer:</a:t>
            </a:r>
            <a:r>
              <a:rPr kumimoji="0" lang="en-US" altLang="en-US" b="0" i="0" u="none" strike="noStrike" cap="none" normalizeH="0" baseline="0" dirty="0">
                <a:ln>
                  <a:noFill/>
                </a:ln>
                <a:solidFill>
                  <a:schemeClr val="tx1"/>
                </a:solidFill>
                <a:effectLst/>
              </a:rPr>
              <a:t> 	De klant feiten of geruststelling nodig heeft om te beslissen.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lvl="0" eaLnBrk="0" fontAlgn="base" hangingPunct="0">
              <a:lnSpc>
                <a:spcPct val="100000"/>
              </a:lnSpc>
              <a:spcBef>
                <a:spcPct val="0"/>
              </a:spcBef>
              <a:spcAft>
                <a:spcPct val="0"/>
              </a:spcAft>
            </a:pPr>
            <a:r>
              <a:rPr lang="en-GB" b="1" dirty="0"/>
              <a:t>Voorbeelden: </a:t>
            </a:r>
            <a:r>
              <a:rPr kumimoji="0" lang="en-US" altLang="en-US" b="0" i="0" u="none" strike="noStrike" cap="none" normalizeH="0" baseline="0" dirty="0">
                <a:ln>
                  <a:noFill/>
                </a:ln>
                <a:solidFill>
                  <a:schemeClr val="tx1"/>
                </a:solidFill>
                <a:effectLst/>
              </a:rPr>
              <a:t>"Deze prijs is inclusief hoogwaardige, lokaal ingekochte ingrediënten, en ik maak elke batch vers, daarom zeggen zoveel van mijn klanten dat het de moeite waard is."</a:t>
            </a:r>
            <a:br>
              <a:rPr kumimoji="0" lang="en-US" altLang="en-US" b="0" i="0" u="none" strike="noStrike" cap="none" normalizeH="0" baseline="0" dirty="0">
                <a:ln>
                  <a:noFill/>
                </a:ln>
                <a:solidFill>
                  <a:schemeClr val="tx1"/>
                </a:solidFill>
                <a:effectLst/>
              </a:rPr>
            </a:br>
            <a:r>
              <a:rPr kumimoji="0" lang="en-US" altLang="en-US" b="0" i="0" u="none" strike="noStrike" cap="none" normalizeH="0" baseline="0" dirty="0">
                <a:ln>
                  <a:noFill/>
                </a:ln>
                <a:solidFill>
                  <a:schemeClr val="tx1"/>
                </a:solidFill>
                <a:effectLst/>
              </a:rPr>
              <a:t>		"Ik gebruik composteerbare verpakkingen omdat ik een duurzaam bedrijf wil runnen, ik geloof dat het deel uitmaakt van wat dit speciaal maakt."</a:t>
            </a:r>
          </a:p>
          <a:p>
            <a:pPr lvl="0" eaLnBrk="0" fontAlgn="base" hangingPunct="0">
              <a:lnSpc>
                <a:spcPct val="100000"/>
              </a:lnSpc>
              <a:spcBef>
                <a:spcPct val="0"/>
              </a:spcBef>
              <a:spcAft>
                <a:spcPct val="0"/>
              </a:spcAft>
            </a:pPr>
            <a:endParaRPr lang="en-US" altLang="en-US" dirty="0">
              <a:solidFill>
                <a:schemeClr val="tx1"/>
              </a:solidFill>
            </a:endParaRPr>
          </a:p>
          <a:p>
            <a:pPr eaLnBrk="0" fontAlgn="base" hangingPunct="0">
              <a:lnSpc>
                <a:spcPct val="100000"/>
              </a:lnSpc>
              <a:spcBef>
                <a:spcPct val="0"/>
              </a:spcBef>
              <a:spcAft>
                <a:spcPct val="0"/>
              </a:spcAft>
            </a:pPr>
            <a:r>
              <a:rPr lang="en-US" dirty="0"/>
              <a:t>Deze techniek </a:t>
            </a:r>
            <a:r>
              <a:rPr lang="en-GB" dirty="0"/>
              <a:t>bouwt vertrouwen op door te laten zien dat je keuzes doordacht en verantwoord zijn en geworteld in kwaliteit en niet alleen in de prijs.</a:t>
            </a:r>
          </a:p>
          <a:p>
            <a:pPr eaLnBrk="0" fontAlgn="base" hangingPunct="0">
              <a:lnSpc>
                <a:spcPct val="100000"/>
              </a:lnSpc>
              <a:spcBef>
                <a:spcPct val="0"/>
              </a:spcBef>
              <a:spcAft>
                <a:spcPct val="0"/>
              </a:spcAft>
            </a:pPr>
            <a:endParaRPr lang="en-US" b="1" dirty="0"/>
          </a:p>
          <a:p>
            <a:pPr lvl="0" eaLnBrk="0" fontAlgn="base" hangingPunct="0">
              <a:lnSpc>
                <a:spcPct val="100000"/>
              </a:lnSpc>
              <a:spcBef>
                <a:spcPct val="0"/>
              </a:spcBef>
              <a:spcAft>
                <a:spcPct val="0"/>
              </a:spcAft>
            </a:pP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4671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en-US" sz="3600" b="1" dirty="0">
                <a:solidFill>
                  <a:srgbClr val="382B1B"/>
                </a:solidFill>
              </a:rPr>
              <a:t>PREVENTIEVE TECHNIEK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6" y="1411549"/>
            <a:ext cx="8698605" cy="4954300"/>
          </a:xfrm>
        </p:spPr>
        <p:txBody>
          <a:bodyPr/>
          <a:lstStyle/>
          <a:p>
            <a:pPr>
              <a:buClr>
                <a:srgbClr val="B6D1E1"/>
              </a:buClr>
            </a:pPr>
            <a:r>
              <a:rPr lang="en-GB" b="1" dirty="0"/>
              <a:t>Behandel het bezwaar voordat de klant erover begint.</a:t>
            </a:r>
            <a:br>
              <a:rPr lang="en-GB" dirty="0"/>
            </a:br>
            <a:r>
              <a:rPr lang="en-GB" dirty="0"/>
              <a:t>Laat zien dat je hun zorgen begrijpt en dat je al een oplossing hebt bedacht.</a:t>
            </a:r>
          </a:p>
          <a:p>
            <a:pPr>
              <a:buClr>
                <a:srgbClr val="B6D1E1"/>
              </a:buClr>
            </a:pPr>
            <a:endParaRPr lang="en-US" dirty="0"/>
          </a:p>
          <a:p>
            <a:pPr marL="660400" indent="-342900">
              <a:buClr>
                <a:srgbClr val="B6D1E1"/>
              </a:buClr>
              <a:buFontTx/>
              <a:buChar char="-"/>
              <a:tabLst>
                <a:tab pos="620713" algn="l"/>
              </a:tabLst>
            </a:pPr>
            <a:r>
              <a:rPr lang="en-GB" dirty="0"/>
              <a:t>Jij: "Je denkt misschien dat dit duur is - maar het is handgemaakt met lokale ingrediënten en voedt 4 personen. Het is heel voordelig voor een druk gezin."</a:t>
            </a:r>
          </a:p>
          <a:p>
            <a:pPr marL="660400" indent="-342900">
              <a:buClr>
                <a:srgbClr val="B6D1E1"/>
              </a:buClr>
              <a:buFontTx/>
              <a:buChar char="-"/>
              <a:tabLst>
                <a:tab pos="620713" algn="l"/>
              </a:tabLst>
            </a:pPr>
            <a:endParaRPr lang="en-GB" dirty="0"/>
          </a:p>
          <a:p>
            <a:pPr marL="660400" indent="-342900">
              <a:buClr>
                <a:srgbClr val="B6D1E1"/>
              </a:buClr>
              <a:buFontTx/>
              <a:buChar char="-"/>
              <a:tabLst>
                <a:tab pos="620713" algn="l"/>
              </a:tabLst>
            </a:pPr>
            <a:r>
              <a:rPr lang="en-GB" dirty="0"/>
              <a:t>Jij: "Sommige mensen maken zich zorgen over het uitproberen van nieuwe smaken. Daarom bied ik gratis proeverijen aan, zodat je je zeker voelt voordat je koopt."</a:t>
            </a:r>
          </a:p>
          <a:p>
            <a:pPr marL="660400" indent="-342900">
              <a:buClr>
                <a:srgbClr val="B6D1E1"/>
              </a:buClr>
              <a:buFontTx/>
              <a:buChar char="-"/>
              <a:tabLst>
                <a:tab pos="620713" algn="l"/>
              </a:tabLst>
            </a:pPr>
            <a:endParaRPr lang="en-GB" dirty="0"/>
          </a:p>
          <a:p>
            <a:pPr marL="660400" indent="-342900">
              <a:buClr>
                <a:srgbClr val="B6D1E1"/>
              </a:buClr>
              <a:buFontTx/>
              <a:buChar char="-"/>
              <a:tabLst>
                <a:tab pos="620713" algn="l"/>
              </a:tabLst>
            </a:pPr>
            <a:r>
              <a:rPr lang="en-GB" dirty="0"/>
              <a:t>U: "Veel beginnende kopers vragen of dit goed invriest en het antwoord is: dat doet het! Ik geef je tips over hoe je het thuis kunt bewaren en opwarmen."</a:t>
            </a:r>
          </a:p>
          <a:p>
            <a:pPr marL="660400" indent="-342900">
              <a:buClr>
                <a:srgbClr val="B6D1E1"/>
              </a:buClr>
              <a:buFontTx/>
              <a:buChar char="-"/>
              <a:tabLst>
                <a:tab pos="620713" algn="l"/>
              </a:tabLst>
            </a:pPr>
            <a:endParaRPr lang="en-GB" dirty="0"/>
          </a:p>
          <a:p>
            <a:pPr>
              <a:buClr>
                <a:srgbClr val="B6D1E1"/>
              </a:buClr>
              <a:tabLst>
                <a:tab pos="620713" algn="l"/>
              </a:tabLst>
            </a:pPr>
            <a:r>
              <a:rPr lang="en-GB" dirty="0"/>
              <a:t>Deze techniek laat zien dat je nadenkt, eerlijk bent en een stap vooruit bent, en dat schept vertrouwen.</a:t>
            </a:r>
            <a:endParaRPr lang="en-US" dirty="0"/>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bg1"/>
                </a:solidFill>
              </a:rPr>
              <a:t>TECHNIEKEN VOOR BEZWAARBEHANDELING</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spTree>
    <p:extLst>
      <p:ext uri="{BB962C8B-B14F-4D97-AF65-F5344CB8AC3E}">
        <p14:creationId xmlns:p14="http://schemas.microsoft.com/office/powerpoint/2010/main" val="66698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en-US" sz="3600" b="1" dirty="0">
                <a:solidFill>
                  <a:srgbClr val="382B1B"/>
                </a:solidFill>
              </a:rPr>
              <a:t>PREVENTIEVE TECHNIEK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6" y="1634837"/>
            <a:ext cx="9640714" cy="4954300"/>
          </a:xfrm>
        </p:spPr>
        <p:txBody>
          <a:bodyPr/>
          <a:lstStyle/>
          <a:p>
            <a:pPr marL="342900" indent="-342900">
              <a:buClr>
                <a:srgbClr val="B6D1E1"/>
              </a:buClr>
              <a:buFont typeface="Arial" panose="020B0604020202020204" pitchFamily="34" charset="0"/>
              <a:buChar char="•"/>
            </a:pPr>
            <a:r>
              <a:rPr lang="en-US" b="1" dirty="0"/>
              <a:t>Evaluatie</a:t>
            </a:r>
          </a:p>
          <a:p>
            <a:pPr marL="342900" indent="-342900">
              <a:buClr>
                <a:srgbClr val="B6D1E1"/>
              </a:buClr>
              <a:buFont typeface="Arial" panose="020B0604020202020204" pitchFamily="34" charset="0"/>
              <a:buChar char="•"/>
            </a:pPr>
            <a:endParaRPr lang="en-US" dirty="0"/>
          </a:p>
          <a:p>
            <a:pPr marL="317500">
              <a:buClr>
                <a:srgbClr val="B6D1E1"/>
              </a:buClr>
              <a:tabLst>
                <a:tab pos="661988" algn="l"/>
              </a:tabLst>
            </a:pPr>
            <a:r>
              <a:rPr lang="en-US" dirty="0"/>
              <a:t>- Zet jou als verkoper in een sterke positie</a:t>
            </a:r>
          </a:p>
          <a:p>
            <a:pPr marL="317500">
              <a:buClr>
                <a:srgbClr val="B6D1E1"/>
              </a:buClr>
              <a:tabLst>
                <a:tab pos="661988" algn="l"/>
              </a:tabLst>
            </a:pPr>
            <a:r>
              <a:rPr lang="en-US" dirty="0"/>
              <a:t>- Ze brengen het bezwaar eerst naar voren zodat het niet opnieuw naar voren kan worden gebracht.</a:t>
            </a:r>
          </a:p>
          <a:p>
            <a:pPr marL="317500">
              <a:buClr>
                <a:srgbClr val="B6D1E1"/>
              </a:buClr>
              <a:tabLst>
                <a:tab pos="661988" algn="l"/>
              </a:tabLst>
            </a:pPr>
            <a:r>
              <a:rPr lang="en-US" dirty="0"/>
              <a:t>- Het bezwaar wordt zwak en de behandeling wordt sterk</a:t>
            </a:r>
          </a:p>
          <a:p>
            <a:pPr marL="635000" indent="-317500">
              <a:buClr>
                <a:srgbClr val="B6D1E1"/>
              </a:buClr>
              <a:buFontTx/>
              <a:buChar char="-"/>
              <a:tabLst>
                <a:tab pos="661988" algn="l"/>
              </a:tabLst>
            </a:pPr>
            <a:r>
              <a:rPr lang="en-US" dirty="0"/>
              <a:t>Vorige klant voorbeeld toont empathie en vermijdt </a:t>
            </a:r>
          </a:p>
          <a:p>
            <a:pPr marL="635000" indent="-317500">
              <a:buClr>
                <a:srgbClr val="B6D1E1"/>
              </a:buClr>
              <a:tabLst>
                <a:tab pos="661988" algn="l"/>
              </a:tabLst>
            </a:pPr>
            <a:r>
              <a:rPr lang="en-US" dirty="0"/>
              <a:t>	isolatie</a:t>
            </a:r>
          </a:p>
          <a:p>
            <a:pPr marL="342900" indent="-342900">
              <a:buClr>
                <a:srgbClr val="B6D1E1"/>
              </a:buClr>
              <a:buFont typeface="Arial" panose="020B0604020202020204" pitchFamily="34" charset="0"/>
              <a:buChar char="•"/>
            </a:pPr>
            <a:endParaRPr lang="en-US" i="1"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bg1"/>
                </a:solidFill>
              </a:rPr>
              <a:t>TECHNIEKEN VOOR BEZWAARBEHANDELING</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spTree>
    <p:extLst>
      <p:ext uri="{BB962C8B-B14F-4D97-AF65-F5344CB8AC3E}">
        <p14:creationId xmlns:p14="http://schemas.microsoft.com/office/powerpoint/2010/main" val="303410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sz="3600" dirty="0"/>
              <a:t>HERINNERING! - TOP TECHNIEK EFFECTIEF VERKOPEN!</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814945"/>
            <a:ext cx="6539345"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Bezwaren maken deel uit van elke succesvolle verkoop.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Een mix van pushback-, reframing-, rechtvaardigings- &amp; preventietechnieken gebruiken om bezwaren kalm en zelfverzekerd te overwinnen</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20437" y="1814945"/>
            <a:ext cx="3061854"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3340"/>
              </a:lnSpc>
              <a:spcBef>
                <a:spcPts val="0"/>
              </a:spcBef>
              <a:buClr>
                <a:srgbClr val="B6D1E1"/>
              </a:buClr>
              <a:tabLst>
                <a:tab pos="523875" algn="l"/>
                <a:tab pos="661988" algn="l"/>
              </a:tabLst>
            </a:pPr>
            <a:r>
              <a:rPr lang="en-US" sz="4300" b="1" i="1" dirty="0">
                <a:solidFill>
                  <a:srgbClr val="94C7B0"/>
                </a:solidFill>
              </a:rPr>
              <a:t>Anticiperen op en overwinnen van bezwaren</a:t>
            </a:r>
          </a:p>
          <a:p>
            <a:pPr marL="0" lvl="1" algn="l">
              <a:lnSpc>
                <a:spcPts val="3340"/>
              </a:lnSpc>
              <a:spcBef>
                <a:spcPts val="0"/>
              </a:spcBef>
              <a:buClr>
                <a:srgbClr val="B6D1E1"/>
              </a:buClr>
              <a:tabLst>
                <a:tab pos="523875" algn="l"/>
                <a:tab pos="661988" algn="l"/>
              </a:tabLst>
            </a:pPr>
            <a:endParaRPr lang="en-US" sz="43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4100947" y="1732773"/>
            <a:ext cx="0" cy="207722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DFBDFE-C67A-7A7F-FBDA-B187421003A5}"/>
              </a:ext>
            </a:extLst>
          </p:cNvPr>
          <p:cNvGrpSpPr/>
          <p:nvPr/>
        </p:nvGrpSpPr>
        <p:grpSpPr>
          <a:xfrm>
            <a:off x="2237509" y="4184073"/>
            <a:ext cx="3785051" cy="2507673"/>
            <a:chOff x="228600" y="2589279"/>
            <a:chExt cx="2935288" cy="1944688"/>
          </a:xfrm>
        </p:grpSpPr>
        <p:pic>
          <p:nvPicPr>
            <p:cNvPr id="5" name="Picture 4" descr="A picture containing text&#10;&#10;Description automatically generated">
              <a:extLst>
                <a:ext uri="{FF2B5EF4-FFF2-40B4-BE49-F238E27FC236}">
                  <a16:creationId xmlns:a16="http://schemas.microsoft.com/office/drawing/2014/main" id="{C18EFC60-42A8-DC8E-C38A-D860D1E767B0}"/>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6" name="Picture 5" descr="Icon&#10;&#10;Description automatically generated">
              <a:extLst>
                <a:ext uri="{FF2B5EF4-FFF2-40B4-BE49-F238E27FC236}">
                  <a16:creationId xmlns:a16="http://schemas.microsoft.com/office/drawing/2014/main" id="{6E0111D7-0281-347F-3705-A3B45BECA8A3}"/>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413151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en-IE" sz="4800" dirty="0">
                <a:solidFill>
                  <a:schemeClr val="bg1"/>
                </a:solidFill>
                <a:highlight>
                  <a:srgbClr val="E6C8C7"/>
                </a:highlight>
              </a:rPr>
              <a:t>DE DEAL SLUITEN</a:t>
            </a:r>
          </a:p>
          <a:p>
            <a:endParaRPr lang="en-US" sz="4000" dirty="0">
              <a:solidFill>
                <a:schemeClr val="bg1"/>
              </a:solidFill>
              <a:highlight>
                <a:srgbClr val="E6C8C7"/>
              </a:highlight>
            </a:endParaRPr>
          </a:p>
        </p:txBody>
      </p:sp>
      <p:grpSp>
        <p:nvGrpSpPr>
          <p:cNvPr id="3" name="Group 2">
            <a:extLst>
              <a:ext uri="{FF2B5EF4-FFF2-40B4-BE49-F238E27FC236}">
                <a16:creationId xmlns:a16="http://schemas.microsoft.com/office/drawing/2014/main" id="{D458F868-3C13-193A-CC3F-5AFCF2CB3F78}"/>
              </a:ext>
            </a:extLst>
          </p:cNvPr>
          <p:cNvGrpSpPr/>
          <p:nvPr/>
        </p:nvGrpSpPr>
        <p:grpSpPr>
          <a:xfrm>
            <a:off x="1240478" y="3129922"/>
            <a:ext cx="3754005" cy="3251000"/>
            <a:chOff x="5824538" y="486113"/>
            <a:chExt cx="2251075" cy="1949450"/>
          </a:xfrm>
        </p:grpSpPr>
        <p:pic>
          <p:nvPicPr>
            <p:cNvPr id="6" name="Picture 5" descr="A picture containing text&#10;&#10;Description automatically generated">
              <a:extLst>
                <a:ext uri="{FF2B5EF4-FFF2-40B4-BE49-F238E27FC236}">
                  <a16:creationId xmlns:a16="http://schemas.microsoft.com/office/drawing/2014/main" id="{141F6656-06BE-6EF6-425D-4009E9D999EC}"/>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7" name="Picture 6" descr="Icon&#10;&#10;Description automatically generated">
              <a:extLst>
                <a:ext uri="{FF2B5EF4-FFF2-40B4-BE49-F238E27FC236}">
                  <a16:creationId xmlns:a16="http://schemas.microsoft.com/office/drawing/2014/main" id="{7F692914-B298-BB18-73A5-1B214083E56A}"/>
                </a:ext>
              </a:extLst>
            </p:cNvPr>
            <p:cNvPicPr>
              <a:picLocks noChangeAspect="1"/>
            </p:cNvPicPr>
            <p:nvPr/>
          </p:nvPicPr>
          <p:blipFill>
            <a:blip r:embed="rId3"/>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266113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8449" y="1838064"/>
            <a:ext cx="11351463" cy="3762613"/>
          </a:xfrm>
        </p:spPr>
        <p:txBody>
          <a:bodyPr/>
          <a:lstStyle/>
          <a:p>
            <a:pPr marL="457200" indent="-457200">
              <a:buAutoNum type="arabicPeriod"/>
            </a:pPr>
            <a:r>
              <a:rPr lang="en-GB" sz="2200" noProof="0" dirty="0">
                <a:solidFill>
                  <a:srgbClr val="382B1B"/>
                </a:solidFill>
              </a:rPr>
              <a:t>Begrijpen hoe verkoop uw bedrijf stimuleert en vertrouwen bij klanten opbouwen in elke fase van het kooptraject</a:t>
            </a:r>
          </a:p>
          <a:p>
            <a:pPr marL="457200" indent="-457200">
              <a:buAutoNum type="arabicPeriod"/>
            </a:pPr>
            <a:r>
              <a:rPr lang="en-GB" sz="2200" noProof="0" dirty="0">
                <a:solidFill>
                  <a:srgbClr val="382B1B"/>
                </a:solidFill>
              </a:rPr>
              <a:t>Communiceer je waarde duidelijk met echte verhalen, voordelen voor klanten en eenvoudige, zelfverzekerde taal</a:t>
            </a:r>
          </a:p>
          <a:p>
            <a:pPr marL="457200" indent="-457200">
              <a:buAutoNum type="arabicPeriod"/>
            </a:pPr>
            <a:r>
              <a:rPr lang="en-GB" sz="2200" noProof="0" dirty="0">
                <a:solidFill>
                  <a:srgbClr val="382B1B"/>
                </a:solidFill>
              </a:rPr>
              <a:t>Zelfverzekerd reageren op bezwaren met behulp van bewezen technieken die respectvol en natuurlijk aanvoelen</a:t>
            </a:r>
          </a:p>
          <a:p>
            <a:pPr marL="457200" indent="-457200">
              <a:buAutoNum type="arabicPeriod"/>
            </a:pPr>
            <a:r>
              <a:rPr lang="en-GB" sz="2200" noProof="0" dirty="0">
                <a:solidFill>
                  <a:srgbClr val="382B1B"/>
                </a:solidFill>
              </a:rPr>
              <a:t>Vraag om de verkoop en sluit de deal met strategieën die passen bij je product, persoonlijkheid en klant</a:t>
            </a:r>
          </a:p>
          <a:p>
            <a:pPr marL="457200" indent="-457200">
              <a:buAutoNum type="arabicPeriod"/>
            </a:pPr>
            <a:r>
              <a:rPr lang="en-GB" sz="2200" noProof="0" dirty="0">
                <a:solidFill>
                  <a:srgbClr val="382B1B"/>
                </a:solidFill>
              </a:rPr>
              <a:t>Gebruik upselling, follow-up en oproepen tot actie om inkomsten te verhogen en langdurige relaties te laten groeien </a:t>
            </a:r>
          </a:p>
        </p:txBody>
      </p:sp>
      <p:sp>
        <p:nvSpPr>
          <p:cNvPr id="5" name="TextBox 4">
            <a:extLst>
              <a:ext uri="{FF2B5EF4-FFF2-40B4-BE49-F238E27FC236}">
                <a16:creationId xmlns:a16="http://schemas.microsoft.com/office/drawing/2014/main" id="{0FEFA252-3FAF-1C8E-B6D4-33DF8AC72F16}"/>
              </a:ext>
            </a:extLst>
          </p:cNvPr>
          <p:cNvSpPr txBox="1"/>
          <p:nvPr/>
        </p:nvSpPr>
        <p:spPr>
          <a:xfrm>
            <a:off x="36146" y="175327"/>
            <a:ext cx="12192000" cy="1015663"/>
          </a:xfrm>
          <a:prstGeom prst="rect">
            <a:avLst/>
          </a:prstGeom>
          <a:noFill/>
        </p:spPr>
        <p:txBody>
          <a:bodyPr wrap="square">
            <a:spAutoFit/>
          </a:bodyPr>
          <a:lstStyle/>
          <a:p>
            <a:pPr>
              <a:buNone/>
            </a:pPr>
            <a:r>
              <a:rPr lang="en-GB" sz="2800" b="1" dirty="0"/>
              <a:t>Leerdoelen - Stap 6 Verkoop is de motor van je voedingsbedrijf</a:t>
            </a:r>
          </a:p>
          <a:p>
            <a:pPr>
              <a:buNone/>
            </a:pPr>
            <a:r>
              <a:rPr lang="en-GB" sz="3200" dirty="0"/>
              <a:t>Aan het eind van Stap 6 ben je in staat om:</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dirty="0"/>
              <a:t>DE DEAL SLUITEN</a:t>
            </a:r>
          </a:p>
        </p:txBody>
      </p:sp>
      <p:sp>
        <p:nvSpPr>
          <p:cNvPr id="5" name="Text Placeholder 2">
            <a:extLst>
              <a:ext uri="{FF2B5EF4-FFF2-40B4-BE49-F238E27FC236}">
                <a16:creationId xmlns:a16="http://schemas.microsoft.com/office/drawing/2014/main" id="{BAB97AED-8940-98AC-0A49-86B8188E3F10}"/>
              </a:ext>
            </a:extLst>
          </p:cNvPr>
          <p:cNvSpPr>
            <a:spLocks noGrp="1"/>
          </p:cNvSpPr>
          <p:nvPr>
            <p:ph type="body" sz="quarter" idx="14"/>
          </p:nvPr>
        </p:nvSpPr>
        <p:spPr>
          <a:xfrm>
            <a:off x="738347" y="1771650"/>
            <a:ext cx="3556561" cy="4351563"/>
          </a:xfrm>
        </p:spPr>
        <p:txBody>
          <a:bodyPr/>
          <a:lstStyle/>
          <a:p>
            <a:r>
              <a:rPr lang="en-US" sz="2500" b="1" i="1" dirty="0">
                <a:solidFill>
                  <a:srgbClr val="94C7B0"/>
                </a:solidFill>
              </a:rPr>
              <a:t>Ben je klaar om de verkoop te sluiten?</a:t>
            </a:r>
          </a:p>
          <a:p>
            <a:endParaRPr lang="en-US" sz="2500" b="1" i="1" dirty="0">
              <a:solidFill>
                <a:srgbClr val="94C7B0"/>
              </a:solidFill>
            </a:endParaRPr>
          </a:p>
          <a:p>
            <a:r>
              <a:rPr lang="en-US" sz="2500" b="1" i="1" dirty="0">
                <a:solidFill>
                  <a:srgbClr val="94C7B0"/>
                </a:solidFill>
              </a:rPr>
              <a:t>Je moet in een positie zijn om de verkoop te sluiten wanneer je denkt dat de koper klaar is om te kopen</a:t>
            </a:r>
          </a:p>
          <a:p>
            <a:endParaRPr lang="en-US" sz="2500" b="1" i="1" dirty="0">
              <a:solidFill>
                <a:srgbClr val="94C7B0"/>
              </a:solidFill>
            </a:endParaRPr>
          </a:p>
          <a:p>
            <a:endParaRPr lang="en-US" dirty="0"/>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876801" y="1770413"/>
            <a:ext cx="6802582" cy="44903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Reflecteren ....</a:t>
            </a:r>
          </a:p>
          <a:p>
            <a:endParaRPr lang="en-US" dirty="0"/>
          </a:p>
          <a:p>
            <a:pPr marL="342900" indent="-342900">
              <a:buClr>
                <a:srgbClr val="B6D1E1"/>
              </a:buClr>
              <a:buFont typeface="Wingdings" pitchFamily="2" charset="2"/>
              <a:buChar char="ü"/>
            </a:pPr>
            <a:r>
              <a:rPr lang="en-US" dirty="0"/>
              <a:t>Heb je er alles aan gedaan om de behoeften van de koper goed in te schatten?</a:t>
            </a:r>
          </a:p>
          <a:p>
            <a:pPr marL="342900" indent="-342900">
              <a:buClr>
                <a:srgbClr val="B6D1E1"/>
              </a:buClr>
              <a:buFont typeface="Wingdings" pitchFamily="2" charset="2"/>
              <a:buChar char="ü"/>
            </a:pPr>
            <a:r>
              <a:rPr lang="en-US" dirty="0"/>
              <a:t>Heb je alle bezwaren afgehandeld?</a:t>
            </a:r>
          </a:p>
          <a:p>
            <a:pPr marL="342900" indent="-342900">
              <a:buClr>
                <a:srgbClr val="B6D1E1"/>
              </a:buClr>
              <a:buFont typeface="Wingdings" pitchFamily="2" charset="2"/>
              <a:buChar char="ü"/>
            </a:pPr>
            <a:r>
              <a:rPr lang="en-US" dirty="0"/>
              <a:t>Heb je alle vragen beantwoord?</a:t>
            </a:r>
          </a:p>
          <a:p>
            <a:pPr marL="342900" indent="-342900">
              <a:buClr>
                <a:srgbClr val="B6D1E1"/>
              </a:buClr>
              <a:buFont typeface="Wingdings" pitchFamily="2" charset="2"/>
              <a:buChar char="ü"/>
            </a:pPr>
            <a:r>
              <a:rPr lang="en-US" dirty="0"/>
              <a:t>Heb je gebruik gemaakt van smaaktests en visuele hulpmiddelen om de claims van het product te ondersteunen of om te laten zien wat het kan doen?</a:t>
            </a:r>
          </a:p>
          <a:p>
            <a:pPr marL="342900" indent="-342900">
              <a:buClr>
                <a:srgbClr val="B6D1E1"/>
              </a:buClr>
              <a:buFont typeface="Wingdings" pitchFamily="2" charset="2"/>
              <a:buChar char="ü"/>
            </a:pPr>
            <a:r>
              <a:rPr lang="en-US" dirty="0"/>
              <a:t>Heb je getuigenissen aangeboden van andere klanten die het voedingsproduct/de voedingsdienst gebruiken?</a:t>
            </a:r>
          </a:p>
          <a:p>
            <a:pPr marL="342900" indent="-342900">
              <a:buClr>
                <a:srgbClr val="B6D1E1"/>
              </a:buClr>
              <a:buFont typeface="Wingdings" pitchFamily="2" charset="2"/>
              <a:buChar char="ü"/>
            </a:pPr>
            <a:r>
              <a:rPr lang="en-US" dirty="0"/>
              <a:t>Heb je vastgesteld of er nog andere mensen betrokken moeten worden bij de aankoopbeslissing? Zo ja, hebt u hen ontmoet?</a:t>
            </a:r>
          </a:p>
          <a:p>
            <a:endParaRPr lang="en-US" dirty="0"/>
          </a:p>
        </p:txBody>
      </p:sp>
    </p:spTree>
    <p:extLst>
      <p:ext uri="{BB962C8B-B14F-4D97-AF65-F5344CB8AC3E}">
        <p14:creationId xmlns:p14="http://schemas.microsoft.com/office/powerpoint/2010/main" val="2936068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b="1" dirty="0"/>
              <a:t>4 SOORTEN </a:t>
            </a:r>
            <a:r>
              <a:rPr lang="en-US" dirty="0"/>
              <a:t>AFSLUITINGSTECHNIEKEN</a:t>
            </a:r>
          </a:p>
        </p:txBody>
      </p:sp>
      <p:sp>
        <p:nvSpPr>
          <p:cNvPr id="4" name="Text Placeholder 3">
            <a:extLst>
              <a:ext uri="{FF2B5EF4-FFF2-40B4-BE49-F238E27FC236}">
                <a16:creationId xmlns:a16="http://schemas.microsoft.com/office/drawing/2014/main" id="{63DDEB7F-2271-E16A-CC7E-BEF908FD503A}"/>
              </a:ext>
            </a:extLst>
          </p:cNvPr>
          <p:cNvSpPr txBox="1">
            <a:spLocks/>
          </p:cNvSpPr>
          <p:nvPr/>
        </p:nvSpPr>
        <p:spPr>
          <a:xfrm>
            <a:off x="2148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VERONDERSTELLEND DICHTBIJ</a:t>
            </a:r>
          </a:p>
        </p:txBody>
      </p:sp>
      <p:sp>
        <p:nvSpPr>
          <p:cNvPr id="6" name="Text Placeholder 4">
            <a:extLst>
              <a:ext uri="{FF2B5EF4-FFF2-40B4-BE49-F238E27FC236}">
                <a16:creationId xmlns:a16="http://schemas.microsoft.com/office/drawing/2014/main" id="{9B58F1F4-F650-7E32-8677-3B75D016C49B}"/>
              </a:ext>
            </a:extLst>
          </p:cNvPr>
          <p:cNvSpPr txBox="1">
            <a:spLocks/>
          </p:cNvSpPr>
          <p:nvPr/>
        </p:nvSpPr>
        <p:spPr>
          <a:xfrm>
            <a:off x="3285640"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VOORWAARDELIJK SLUITEN</a:t>
            </a:r>
          </a:p>
        </p:txBody>
      </p:sp>
      <p:sp>
        <p:nvSpPr>
          <p:cNvPr id="7" name="Text Placeholder 5">
            <a:extLst>
              <a:ext uri="{FF2B5EF4-FFF2-40B4-BE49-F238E27FC236}">
                <a16:creationId xmlns:a16="http://schemas.microsoft.com/office/drawing/2014/main" id="{0E86D5E5-1951-7033-D86A-3119F178465D}"/>
              </a:ext>
            </a:extLst>
          </p:cNvPr>
          <p:cNvSpPr txBox="1">
            <a:spLocks/>
          </p:cNvSpPr>
          <p:nvPr/>
        </p:nvSpPr>
        <p:spPr>
          <a:xfrm>
            <a:off x="61452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a:solidFill>
                  <a:srgbClr val="382B1B"/>
                </a:solidFill>
              </a:rPr>
              <a:t>BONUS SLUITEN</a:t>
            </a:r>
            <a:endParaRPr lang="en-US" sz="2400" b="1" dirty="0">
              <a:solidFill>
                <a:srgbClr val="382B1B"/>
              </a:solidFill>
            </a:endParaRPr>
          </a:p>
        </p:txBody>
      </p:sp>
      <p:sp>
        <p:nvSpPr>
          <p:cNvPr id="8" name="Text Placeholder 6">
            <a:extLst>
              <a:ext uri="{FF2B5EF4-FFF2-40B4-BE49-F238E27FC236}">
                <a16:creationId xmlns:a16="http://schemas.microsoft.com/office/drawing/2014/main" id="{7996C196-896C-1F0D-3B58-F6BCF22F6B0B}"/>
              </a:ext>
            </a:extLst>
          </p:cNvPr>
          <p:cNvSpPr txBox="1">
            <a:spLocks/>
          </p:cNvSpPr>
          <p:nvPr/>
        </p:nvSpPr>
        <p:spPr>
          <a:xfrm>
            <a:off x="9098549"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a:solidFill>
                  <a:srgbClr val="382B1B"/>
                </a:solidFill>
              </a:rPr>
              <a:t>KLANTREFERENTIE SLUITEN</a:t>
            </a:r>
            <a:endParaRPr lang="en-US" sz="2400" b="1" dirty="0">
              <a:solidFill>
                <a:srgbClr val="382B1B"/>
              </a:solidFill>
            </a:endParaRPr>
          </a:p>
        </p:txBody>
      </p:sp>
      <p:grpSp>
        <p:nvGrpSpPr>
          <p:cNvPr id="9" name="Group 8">
            <a:extLst>
              <a:ext uri="{FF2B5EF4-FFF2-40B4-BE49-F238E27FC236}">
                <a16:creationId xmlns:a16="http://schemas.microsoft.com/office/drawing/2014/main" id="{CC84901D-6422-CB2D-FF37-4A5603FBC2DD}"/>
              </a:ext>
            </a:extLst>
          </p:cNvPr>
          <p:cNvGrpSpPr/>
          <p:nvPr/>
        </p:nvGrpSpPr>
        <p:grpSpPr>
          <a:xfrm>
            <a:off x="1017101" y="2020173"/>
            <a:ext cx="1163784" cy="1546799"/>
            <a:chOff x="1828799" y="1798501"/>
            <a:chExt cx="1163784" cy="1546799"/>
          </a:xfrm>
        </p:grpSpPr>
        <p:sp>
          <p:nvSpPr>
            <p:cNvPr id="11" name="Graphic 4">
              <a:extLst>
                <a:ext uri="{FF2B5EF4-FFF2-40B4-BE49-F238E27FC236}">
                  <a16:creationId xmlns:a16="http://schemas.microsoft.com/office/drawing/2014/main" id="{07908A8F-825F-154D-5F8B-153F6164BE2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2" name="Text Placeholder 4">
              <a:extLst>
                <a:ext uri="{FF2B5EF4-FFF2-40B4-BE49-F238E27FC236}">
                  <a16:creationId xmlns:a16="http://schemas.microsoft.com/office/drawing/2014/main" id="{1EF5F5A1-ABE7-592B-0A35-1971B646273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14" name="Group 13">
            <a:extLst>
              <a:ext uri="{FF2B5EF4-FFF2-40B4-BE49-F238E27FC236}">
                <a16:creationId xmlns:a16="http://schemas.microsoft.com/office/drawing/2014/main" id="{95425DC5-1D24-C692-478B-0CEEA308C2A4}"/>
              </a:ext>
            </a:extLst>
          </p:cNvPr>
          <p:cNvGrpSpPr/>
          <p:nvPr/>
        </p:nvGrpSpPr>
        <p:grpSpPr>
          <a:xfrm>
            <a:off x="4027611" y="2047883"/>
            <a:ext cx="1163784" cy="1546799"/>
            <a:chOff x="1828799" y="1798501"/>
            <a:chExt cx="1163784" cy="1546799"/>
          </a:xfrm>
        </p:grpSpPr>
        <p:sp>
          <p:nvSpPr>
            <p:cNvPr id="15" name="Graphic 4">
              <a:extLst>
                <a:ext uri="{FF2B5EF4-FFF2-40B4-BE49-F238E27FC236}">
                  <a16:creationId xmlns:a16="http://schemas.microsoft.com/office/drawing/2014/main" id="{63E1150B-2E28-1A8B-0CE8-869E7BCF43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4">
              <a:extLst>
                <a:ext uri="{FF2B5EF4-FFF2-40B4-BE49-F238E27FC236}">
                  <a16:creationId xmlns:a16="http://schemas.microsoft.com/office/drawing/2014/main" id="{EB30102F-6CFD-A3CF-E754-2321751B953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17" name="Group 16">
            <a:extLst>
              <a:ext uri="{FF2B5EF4-FFF2-40B4-BE49-F238E27FC236}">
                <a16:creationId xmlns:a16="http://schemas.microsoft.com/office/drawing/2014/main" id="{62F6DCE1-FA3A-C97F-8260-759E3115090C}"/>
              </a:ext>
            </a:extLst>
          </p:cNvPr>
          <p:cNvGrpSpPr/>
          <p:nvPr/>
        </p:nvGrpSpPr>
        <p:grpSpPr>
          <a:xfrm>
            <a:off x="6870644" y="1992465"/>
            <a:ext cx="1163784" cy="1546799"/>
            <a:chOff x="1828799" y="1798501"/>
            <a:chExt cx="1163784" cy="1546799"/>
          </a:xfrm>
        </p:grpSpPr>
        <p:sp>
          <p:nvSpPr>
            <p:cNvPr id="18" name="Graphic 4">
              <a:extLst>
                <a:ext uri="{FF2B5EF4-FFF2-40B4-BE49-F238E27FC236}">
                  <a16:creationId xmlns:a16="http://schemas.microsoft.com/office/drawing/2014/main" id="{FDD2ED74-B828-E22A-A396-ACF0A4A47CC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3C8FC88A-A33E-C2C4-777A-54EDC9F3659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grpSp>
        <p:nvGrpSpPr>
          <p:cNvPr id="20" name="Group 19">
            <a:extLst>
              <a:ext uri="{FF2B5EF4-FFF2-40B4-BE49-F238E27FC236}">
                <a16:creationId xmlns:a16="http://schemas.microsoft.com/office/drawing/2014/main" id="{09211E55-1E11-3722-A5B7-0B22C4406E4F}"/>
              </a:ext>
            </a:extLst>
          </p:cNvPr>
          <p:cNvGrpSpPr/>
          <p:nvPr/>
        </p:nvGrpSpPr>
        <p:grpSpPr>
          <a:xfrm>
            <a:off x="9821663" y="2006319"/>
            <a:ext cx="1163784" cy="1546799"/>
            <a:chOff x="1828799" y="1798501"/>
            <a:chExt cx="1163784" cy="1546799"/>
          </a:xfrm>
        </p:grpSpPr>
        <p:sp>
          <p:nvSpPr>
            <p:cNvPr id="21" name="Graphic 4">
              <a:extLst>
                <a:ext uri="{FF2B5EF4-FFF2-40B4-BE49-F238E27FC236}">
                  <a16:creationId xmlns:a16="http://schemas.microsoft.com/office/drawing/2014/main" id="{507C8CB2-E3CC-C9E2-C5CA-08E3EBF4943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14D255E1-1818-42A8-CE38-B922435FD2A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cxnSp>
        <p:nvCxnSpPr>
          <p:cNvPr id="23" name="Straight Connector 22">
            <a:extLst>
              <a:ext uri="{FF2B5EF4-FFF2-40B4-BE49-F238E27FC236}">
                <a16:creationId xmlns:a16="http://schemas.microsoft.com/office/drawing/2014/main" id="{D58415C6-E22B-F3E0-6188-C2F764F3FE53}"/>
              </a:ext>
            </a:extLst>
          </p:cNvPr>
          <p:cNvCxnSpPr>
            <a:cxnSpLocks/>
          </p:cNvCxnSpPr>
          <p:nvPr/>
        </p:nvCxnSpPr>
        <p:spPr>
          <a:xfrm>
            <a:off x="3172691"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A9B12-B9FC-E5D5-3875-1C9731D14AB6}"/>
              </a:ext>
            </a:extLst>
          </p:cNvPr>
          <p:cNvCxnSpPr>
            <a:cxnSpLocks/>
          </p:cNvCxnSpPr>
          <p:nvPr/>
        </p:nvCxnSpPr>
        <p:spPr>
          <a:xfrm>
            <a:off x="6109855"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E308CA-DBA3-9E6E-F15E-097F18FEC878}"/>
              </a:ext>
            </a:extLst>
          </p:cNvPr>
          <p:cNvCxnSpPr>
            <a:cxnSpLocks/>
          </p:cNvCxnSpPr>
          <p:nvPr/>
        </p:nvCxnSpPr>
        <p:spPr>
          <a:xfrm>
            <a:off x="9047018"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073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VERONDERSTELLEND DICHTBIJ</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55273" y="1768617"/>
            <a:ext cx="9169658" cy="4672013"/>
          </a:xfrm>
        </p:spPr>
        <p:txBody>
          <a:bodyPr/>
          <a:lstStyle/>
          <a:p>
            <a:r>
              <a:rPr lang="en-US" dirty="0"/>
              <a:t>Ervan uitgaan dat de klant gaat kopen, tenzij je anders te horen krijgt</a:t>
            </a:r>
          </a:p>
          <a:p>
            <a:endParaRPr lang="en-US" dirty="0"/>
          </a:p>
          <a:p>
            <a:pPr marL="342900" indent="-342900">
              <a:buClr>
                <a:srgbClr val="B6D1E1"/>
              </a:buClr>
              <a:buFont typeface="Arial" panose="020B0604020202020204" pitchFamily="34" charset="0"/>
              <a:buChar char="•"/>
            </a:pPr>
            <a:r>
              <a:rPr lang="en-US" i="1" dirty="0"/>
              <a:t>"We kunnen volgende week vrijdagavond leveren als dat beter uitkomt voor jou?"</a:t>
            </a:r>
          </a:p>
          <a:p>
            <a:pPr marL="342900" indent="-342900">
              <a:buClr>
                <a:srgbClr val="B6D1E1"/>
              </a:buClr>
              <a:buFont typeface="Arial" panose="020B0604020202020204" pitchFamily="34" charset="0"/>
              <a:buChar char="•"/>
            </a:pPr>
            <a:r>
              <a:rPr lang="en-US" i="1" dirty="0"/>
              <a:t>"Zouden 2 dozen genoeg zijn of denk je dat je meer nodig hebt?"</a:t>
            </a:r>
          </a:p>
          <a:p>
            <a:pPr marL="342900" indent="-342900">
              <a:buClr>
                <a:srgbClr val="B6D1E1"/>
              </a:buClr>
              <a:buFont typeface="Arial" panose="020B0604020202020204" pitchFamily="34" charset="0"/>
              <a:buChar char="•"/>
            </a:pPr>
            <a:r>
              <a:rPr lang="en-US" i="1" dirty="0"/>
              <a:t>"Ik zet je neer voor één levering en we kunnen het exacte bedrag bevestigen voordat we leveren."</a:t>
            </a:r>
          </a:p>
          <a:p>
            <a:pPr marL="342900" indent="-342900">
              <a:buClr>
                <a:srgbClr val="B6D1E1"/>
              </a:buClr>
              <a:buFont typeface="Arial" panose="020B0604020202020204" pitchFamily="34" charset="0"/>
              <a:buChar char="•"/>
            </a:pPr>
            <a:endParaRPr lang="en-US" dirty="0"/>
          </a:p>
          <a:p>
            <a:endParaRPr lang="en-US" dirty="0"/>
          </a:p>
          <a:p>
            <a:endParaRPr lang="en-US" b="1" dirty="0">
              <a:solidFill>
                <a:srgbClr val="94C7B0"/>
              </a:solidFill>
            </a:endParaRPr>
          </a:p>
          <a:p>
            <a:r>
              <a:rPr lang="en-US" b="1" dirty="0" err="1">
                <a:solidFill>
                  <a:srgbClr val="94C7B0"/>
                </a:solidFill>
              </a:rPr>
              <a:t>Onderliggende</a:t>
            </a:r>
            <a:r>
              <a:rPr lang="en-US" b="1" dirty="0">
                <a:solidFill>
                  <a:srgbClr val="94C7B0"/>
                </a:solidFill>
              </a:rPr>
              <a:t> filosofie: Gebaseerd op de aanname</a:t>
            </a:r>
          </a:p>
          <a:p>
            <a:r>
              <a:rPr lang="en-US" b="1" dirty="0">
                <a:solidFill>
                  <a:srgbClr val="94C7B0"/>
                </a:solidFill>
              </a:rPr>
              <a:t>Dat als je vertrouwen uitstraalt dat iets</a:t>
            </a:r>
          </a:p>
          <a:p>
            <a:r>
              <a:rPr lang="en-US" b="1" dirty="0">
                <a:solidFill>
                  <a:srgbClr val="94C7B0"/>
                </a:solidFill>
              </a:rPr>
              <a:t>waar het maakt het moeilijk voor de andere partij om het te ontkennen</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AFSLUITINGSTECHNIEKEN</a:t>
            </a:r>
          </a:p>
        </p:txBody>
      </p:sp>
      <p:sp>
        <p:nvSpPr>
          <p:cNvPr id="14" name="Rectangle 13">
            <a:extLst>
              <a:ext uri="{FF2B5EF4-FFF2-40B4-BE49-F238E27FC236}">
                <a16:creationId xmlns:a16="http://schemas.microsoft.com/office/drawing/2014/main" id="{C29EAC09-EC07-0F15-801E-9A776FC4A7D4}"/>
              </a:ext>
            </a:extLst>
          </p:cNvPr>
          <p:cNvSpPr/>
          <p:nvPr/>
        </p:nvSpPr>
        <p:spPr>
          <a:xfrm>
            <a:off x="2355272" y="4463154"/>
            <a:ext cx="8796417" cy="1258773"/>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3021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VOORWAARDELIJK SLUITEN</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7" y="1917123"/>
            <a:ext cx="9169658" cy="4672013"/>
          </a:xfrm>
        </p:spPr>
        <p:txBody>
          <a:bodyPr/>
          <a:lstStyle/>
          <a:p>
            <a:r>
              <a:rPr lang="en-GB" dirty="0"/>
              <a:t>Deze techniek werkt door een kleine oplossing of extra hulp aan te bieden en dan om de verkoop te vragen. </a:t>
            </a:r>
            <a:r>
              <a:rPr lang="en-US" dirty="0"/>
              <a:t>Leg het terug bij de klant door een aantrekkelijke 'voorwaarde' te stellen om nu bij jou te kopen!</a:t>
            </a:r>
          </a:p>
          <a:p>
            <a:endParaRPr lang="en-US" dirty="0"/>
          </a:p>
          <a:p>
            <a:pPr marL="342900" indent="-342900">
              <a:buClr>
                <a:srgbClr val="B6D1E1"/>
              </a:buClr>
              <a:buFont typeface="Arial" panose="020B0604020202020204" pitchFamily="34" charset="0"/>
              <a:buChar char="•"/>
            </a:pPr>
            <a:r>
              <a:rPr lang="en-US" i="1" dirty="0"/>
              <a:t>"</a:t>
            </a:r>
            <a:r>
              <a:rPr lang="en-GB" i="1" dirty="0"/>
              <a:t>Als ik er zaterdag een voor je bewaar op de markt, kom je hem dan ophalen?"</a:t>
            </a:r>
          </a:p>
          <a:p>
            <a:pPr marL="342900" indent="-342900">
              <a:buClr>
                <a:srgbClr val="B6D1E1"/>
              </a:buClr>
              <a:buFont typeface="Arial" panose="020B0604020202020204" pitchFamily="34" charset="0"/>
              <a:buChar char="•"/>
            </a:pPr>
            <a:r>
              <a:rPr lang="en-GB" i="1" dirty="0"/>
              <a:t>"Als ik vrijdagochtend 10 proefpotjes lever en u 10 dagen de tijd geef om ze uit te proberen met uw klanten, zou u dan overwegen om een gewone bestelling te plaatsen?"</a:t>
            </a:r>
          </a:p>
          <a:p>
            <a:pPr marL="342900" indent="-342900">
              <a:buClr>
                <a:srgbClr val="B6D1E1"/>
              </a:buClr>
              <a:buFont typeface="Arial" panose="020B0604020202020204" pitchFamily="34" charset="0"/>
              <a:buChar char="•"/>
            </a:pPr>
            <a:r>
              <a:rPr lang="en-GB" i="1" dirty="0"/>
              <a:t>"Als ik uw personeel een korte proeverij aanbied en schapetiketten in twee talen lever, zou u mijn product dan een maand willen uitproberen?"</a:t>
            </a:r>
            <a:endParaRPr lang="en-US" i="1" dirty="0"/>
          </a:p>
          <a:p>
            <a:endParaRPr lang="en-US" dirty="0"/>
          </a:p>
          <a:p>
            <a:r>
              <a:rPr lang="en-US" b="1" dirty="0" err="1">
                <a:solidFill>
                  <a:srgbClr val="94C7B0"/>
                </a:solidFill>
              </a:rPr>
              <a:t>Onderliggende</a:t>
            </a:r>
            <a:r>
              <a:rPr lang="en-US" b="1" dirty="0">
                <a:solidFill>
                  <a:srgbClr val="94C7B0"/>
                </a:solidFill>
              </a:rPr>
              <a:t> filosofie: Gebaseerd op het uitwisselingsprincipe, </a:t>
            </a:r>
          </a:p>
          <a:p>
            <a:r>
              <a:rPr lang="en-US" b="1" dirty="0">
                <a:solidFill>
                  <a:srgbClr val="94C7B0"/>
                </a:solidFill>
              </a:rPr>
              <a:t>Als ik jouw probleem oplos, dan koop je van mij</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AFSLUITINGSTECHNIEKEN</a:t>
            </a:r>
          </a:p>
        </p:txBody>
      </p:sp>
      <p:sp>
        <p:nvSpPr>
          <p:cNvPr id="2" name="Rectangle 1">
            <a:extLst>
              <a:ext uri="{FF2B5EF4-FFF2-40B4-BE49-F238E27FC236}">
                <a16:creationId xmlns:a16="http://schemas.microsoft.com/office/drawing/2014/main" id="{3D540CCA-59B0-AEDE-7B82-B4EFCA3D77EB}"/>
              </a:ext>
            </a:extLst>
          </p:cNvPr>
          <p:cNvSpPr/>
          <p:nvPr/>
        </p:nvSpPr>
        <p:spPr>
          <a:xfrm>
            <a:off x="2285997" y="5375533"/>
            <a:ext cx="8442254" cy="900546"/>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Tree>
    <p:extLst>
      <p:ext uri="{BB962C8B-B14F-4D97-AF65-F5344CB8AC3E}">
        <p14:creationId xmlns:p14="http://schemas.microsoft.com/office/powerpoint/2010/main" val="288583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BONUS SLUITEN</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7" y="1917123"/>
            <a:ext cx="9169658" cy="4672013"/>
          </a:xfrm>
        </p:spPr>
        <p:txBody>
          <a:bodyPr/>
          <a:lstStyle/>
          <a:p>
            <a:r>
              <a:rPr lang="en-US" dirty="0"/>
              <a:t>Gebruikt als je er bijna bent!  Gebaseerd op het geven van de Klant </a:t>
            </a:r>
          </a:p>
          <a:p>
            <a:r>
              <a:rPr lang="en-US" dirty="0"/>
              <a:t>iets extra's</a:t>
            </a:r>
          </a:p>
          <a:p>
            <a:endParaRPr lang="en-US" dirty="0"/>
          </a:p>
          <a:p>
            <a:pPr marL="342900" indent="-342900">
              <a:buClr>
                <a:srgbClr val="B6D1E1"/>
              </a:buClr>
              <a:buFont typeface="Arial" panose="020B0604020202020204" pitchFamily="34" charset="0"/>
              <a:buChar char="•"/>
            </a:pPr>
            <a:r>
              <a:rPr lang="en-US" i="1" dirty="0"/>
              <a:t>Omdat je een van onze trouwe klanten bent, geef ik je 10% extra korting als je vandaag boekt. </a:t>
            </a:r>
          </a:p>
          <a:p>
            <a:pPr marL="342900" indent="-342900">
              <a:buClr>
                <a:srgbClr val="B6D1E1"/>
              </a:buClr>
              <a:buFont typeface="Arial" panose="020B0604020202020204" pitchFamily="34" charset="0"/>
              <a:buChar char="•"/>
            </a:pPr>
            <a:r>
              <a:rPr lang="en-US" i="1" dirty="0"/>
              <a:t>Ik kan het kantoor bellen en een paar dingen herschikken zodat we de levering voor morgen kunnen plannen.</a:t>
            </a:r>
          </a:p>
          <a:p>
            <a:pPr marL="342900" indent="-342900">
              <a:buClr>
                <a:srgbClr val="B6D1E1"/>
              </a:buClr>
              <a:buFont typeface="Arial" panose="020B0604020202020204" pitchFamily="34" charset="0"/>
              <a:buChar char="•"/>
            </a:pPr>
            <a:endParaRPr lang="en-US" i="1" dirty="0"/>
          </a:p>
          <a:p>
            <a:pPr marL="342900" indent="-342900">
              <a:buClr>
                <a:srgbClr val="B6D1E1"/>
              </a:buClr>
              <a:buFont typeface="Arial" panose="020B0604020202020204" pitchFamily="34" charset="0"/>
              <a:buChar char="•"/>
            </a:pPr>
            <a:endParaRPr lang="en-US" i="1" dirty="0"/>
          </a:p>
          <a:p>
            <a:endParaRPr lang="en-US" dirty="0"/>
          </a:p>
          <a:p>
            <a:r>
              <a:rPr lang="en-US" b="1" dirty="0">
                <a:solidFill>
                  <a:srgbClr val="94C7B0"/>
                </a:solidFill>
              </a:rPr>
              <a:t>Onderliggende filosofie: Gebaseerd op het verrukkelijke principe</a:t>
            </a:r>
          </a:p>
          <a:p>
            <a:r>
              <a:rPr lang="en-US" b="1" dirty="0">
                <a:solidFill>
                  <a:srgbClr val="94C7B0"/>
                </a:solidFill>
              </a:rPr>
              <a:t>en het feit dat je niet alleen kunt voldoen aan de</a:t>
            </a:r>
          </a:p>
          <a:p>
            <a:r>
              <a:rPr lang="en-US" b="1" dirty="0">
                <a:solidFill>
                  <a:srgbClr val="94C7B0"/>
                </a:solidFill>
              </a:rPr>
              <a:t>verwachtingen van de klant</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AFSLUITINGSTECHNIEKEN</a:t>
            </a:r>
          </a:p>
        </p:txBody>
      </p:sp>
      <p:sp>
        <p:nvSpPr>
          <p:cNvPr id="2" name="Rectangle 1">
            <a:extLst>
              <a:ext uri="{FF2B5EF4-FFF2-40B4-BE49-F238E27FC236}">
                <a16:creationId xmlns:a16="http://schemas.microsoft.com/office/drawing/2014/main" id="{3D540CCA-59B0-AEDE-7B82-B4EFCA3D77EB}"/>
              </a:ext>
            </a:extLst>
          </p:cNvPr>
          <p:cNvSpPr/>
          <p:nvPr/>
        </p:nvSpPr>
        <p:spPr>
          <a:xfrm>
            <a:off x="2285997" y="4710545"/>
            <a:ext cx="8282766" cy="1191494"/>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Tree>
    <p:extLst>
      <p:ext uri="{BB962C8B-B14F-4D97-AF65-F5344CB8AC3E}">
        <p14:creationId xmlns:p14="http://schemas.microsoft.com/office/powerpoint/2010/main" val="195629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sz="3600" dirty="0"/>
              <a:t>KLANTREFERENTIE SLUITEN</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7" y="1590009"/>
            <a:ext cx="9169658" cy="4999128"/>
          </a:xfrm>
        </p:spPr>
        <p:txBody>
          <a:bodyPr/>
          <a:lstStyle/>
          <a:p>
            <a:pPr>
              <a:buClr>
                <a:srgbClr val="B6D1E1"/>
              </a:buClr>
            </a:pPr>
            <a:r>
              <a:rPr lang="en-GB" dirty="0"/>
              <a:t>Soms is de beste manier om vertrouwen op te bouwen anderen voor jou te laten spreken.</a:t>
            </a:r>
          </a:p>
          <a:p>
            <a:pPr>
              <a:buClr>
                <a:srgbClr val="B6D1E1"/>
              </a:buClr>
            </a:pPr>
            <a:r>
              <a:rPr lang="en-GB" dirty="0"/>
              <a:t>Als iemand twijfelt, deel dan een verhaal of opmerking van een klant die al "ja" heeft gezegd. Voorbeelden:</a:t>
            </a:r>
          </a:p>
          <a:p>
            <a:pPr>
              <a:buClr>
                <a:srgbClr val="B6D1E1"/>
              </a:buClr>
            </a:pPr>
            <a:endParaRPr lang="en-GB" i="1" dirty="0"/>
          </a:p>
          <a:p>
            <a:pPr>
              <a:buClr>
                <a:srgbClr val="B6D1E1"/>
              </a:buClr>
            </a:pPr>
            <a:r>
              <a:rPr lang="en-GB" i="1" dirty="0"/>
              <a:t>"Een van mijn vaste klanten probeerde dit voor het eerst op een markt - nu bestelt ze het elke vrijdag voor haar gezin. Wil je haar boodschap zien?"</a:t>
            </a:r>
          </a:p>
          <a:p>
            <a:pPr>
              <a:buClr>
                <a:srgbClr val="B6D1E1"/>
              </a:buClr>
            </a:pPr>
            <a:endParaRPr lang="en-GB" i="1" dirty="0"/>
          </a:p>
          <a:p>
            <a:pPr>
              <a:buClr>
                <a:srgbClr val="B6D1E1"/>
              </a:buClr>
            </a:pPr>
            <a:r>
              <a:rPr lang="en-GB" i="1" dirty="0"/>
              <a:t>"Ik heb dit vorige maand aan een plaatselijk café geleverd - de eigenaar zei dat het binnen 3 dagen uitverkocht was. Wil je dat ik je vertel wat ze zeiden?"</a:t>
            </a:r>
            <a:endParaRPr lang="en-US" i="1" dirty="0"/>
          </a:p>
          <a:p>
            <a:pPr marL="342900" indent="-342900">
              <a:buClr>
                <a:srgbClr val="B6D1E1"/>
              </a:buClr>
              <a:buFont typeface="Arial" panose="020B0604020202020204" pitchFamily="34" charset="0"/>
              <a:buChar char="•"/>
            </a:pPr>
            <a:endParaRPr lang="en-US" i="1" dirty="0"/>
          </a:p>
          <a:p>
            <a:r>
              <a:rPr lang="en-US" b="1" dirty="0" err="1">
                <a:solidFill>
                  <a:srgbClr val="94C7B0"/>
                </a:solidFill>
              </a:rPr>
              <a:t>Onderliggende</a:t>
            </a:r>
            <a:r>
              <a:rPr lang="en-US" b="1" dirty="0">
                <a:solidFill>
                  <a:srgbClr val="94C7B0"/>
                </a:solidFill>
              </a:rPr>
              <a:t> filosofie:  Gebaseerd op het overtuigen van het vooruitzicht</a:t>
            </a:r>
          </a:p>
          <a:p>
            <a:r>
              <a:rPr lang="en-US" b="1" dirty="0">
                <a:solidFill>
                  <a:srgbClr val="94C7B0"/>
                </a:solidFill>
              </a:rPr>
              <a:t> door bewijs te leveren van een geloofwaardige derde bron</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AFSLUITINGSTECHNIEKEN</a:t>
            </a:r>
          </a:p>
        </p:txBody>
      </p:sp>
      <p:sp>
        <p:nvSpPr>
          <p:cNvPr id="2" name="Rectangle 1">
            <a:extLst>
              <a:ext uri="{FF2B5EF4-FFF2-40B4-BE49-F238E27FC236}">
                <a16:creationId xmlns:a16="http://schemas.microsoft.com/office/drawing/2014/main" id="{3D540CCA-59B0-AEDE-7B82-B4EFCA3D77EB}"/>
              </a:ext>
            </a:extLst>
          </p:cNvPr>
          <p:cNvSpPr/>
          <p:nvPr/>
        </p:nvSpPr>
        <p:spPr>
          <a:xfrm>
            <a:off x="2272141" y="4651774"/>
            <a:ext cx="9268696" cy="1094509"/>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spTree>
    <p:extLst>
      <p:ext uri="{BB962C8B-B14F-4D97-AF65-F5344CB8AC3E}">
        <p14:creationId xmlns:p14="http://schemas.microsoft.com/office/powerpoint/2010/main" val="34617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dirty="0"/>
              <a:t>BOEIENDE OPROEPEN TOT ACTIE CREËREN</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596539" y="1430548"/>
            <a:ext cx="8675593"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tabLst>
                <a:tab pos="523875" algn="l"/>
                <a:tab pos="661988" algn="l"/>
              </a:tabLst>
            </a:pPr>
            <a:r>
              <a:rPr lang="en-GB" dirty="0"/>
              <a:t>Een oproep tot actie is wat je zegt (of schrijft) om je klant naar de volgende stap te leiden.</a:t>
            </a:r>
          </a:p>
          <a:p>
            <a:pPr>
              <a:buClr>
                <a:srgbClr val="B6D1E1"/>
              </a:buClr>
              <a:tabLst>
                <a:tab pos="523875" algn="l"/>
                <a:tab pos="661988" algn="l"/>
              </a:tabLst>
            </a:pPr>
            <a:r>
              <a:rPr lang="en-GB" dirty="0"/>
              <a:t>Een goede oproep tot actie moet:</a:t>
            </a:r>
          </a:p>
          <a:p>
            <a:pPr marL="457200" indent="-457200">
              <a:buClr>
                <a:srgbClr val="B6D1E1"/>
              </a:buClr>
              <a:buAutoNum type="arabicPeriod"/>
              <a:tabLst>
                <a:tab pos="523875" algn="l"/>
                <a:tab pos="661988" algn="l"/>
              </a:tabLst>
            </a:pPr>
            <a:r>
              <a:rPr lang="en-GB" dirty="0"/>
              <a:t>Begin met een sterk werkwoord: "Bestel nu". | Bericht mij | "Probeer een gratis monster" | "Volg voor het menu van volgende week".</a:t>
            </a:r>
          </a:p>
          <a:p>
            <a:pPr marL="457200" indent="-457200">
              <a:buClr>
                <a:srgbClr val="B6D1E1"/>
              </a:buClr>
              <a:buAutoNum type="arabicPeriod"/>
              <a:tabLst>
                <a:tab pos="523875" algn="l"/>
                <a:tab pos="661988" algn="l"/>
              </a:tabLst>
            </a:pPr>
            <a:r>
              <a:rPr lang="en-GB" dirty="0"/>
              <a:t>Wees duidelijk en direct: "Bel dit nummer om te reserveren" | "Scan de QR-code om het menu te bekijken" | "Stuur me een bericht op WhatsApp voor maandag 10 uur om te bestellen of levering op donderdag".</a:t>
            </a:r>
          </a:p>
          <a:p>
            <a:pPr marL="457200" indent="-457200">
              <a:buClr>
                <a:srgbClr val="B6D1E1"/>
              </a:buClr>
              <a:buAutoNum type="arabicPeriod"/>
              <a:tabLst>
                <a:tab pos="523875" algn="l"/>
                <a:tab pos="661988" algn="l"/>
              </a:tabLst>
            </a:pPr>
            <a:r>
              <a:rPr lang="en-GB" dirty="0"/>
              <a:t> Wees kort en bondig: "Honger? Laat het eten maar aan mij over." | Klaar in 5. Zelfgemaakt met liefde. |Vers, snel en vol van smaak.</a:t>
            </a:r>
          </a:p>
          <a:p>
            <a:pPr marL="457200" indent="-457200">
              <a:buClr>
                <a:srgbClr val="B6D1E1"/>
              </a:buClr>
              <a:buAutoNum type="arabicPeriod"/>
              <a:tabLst>
                <a:tab pos="523875" algn="l"/>
                <a:tab pos="661988" algn="l"/>
              </a:tabLst>
            </a:pPr>
            <a:r>
              <a:rPr lang="en-GB" dirty="0"/>
              <a:t> Voeg sociaal bewijs toe als je kunt: "Meer dan 100 mensen hebben vorige maand besteld en velen kwamen terug voor meer!" |Dit is ons meest bestelde product!</a:t>
            </a:r>
          </a:p>
          <a:p>
            <a:pPr marL="457200" indent="-457200">
              <a:buClr>
                <a:srgbClr val="B6D1E1"/>
              </a:buClr>
              <a:buAutoNum type="arabicPeriod"/>
              <a:tabLst>
                <a:tab pos="523875" algn="l"/>
                <a:tab pos="661988" algn="l"/>
              </a:tabLst>
            </a:pPr>
            <a:r>
              <a:rPr lang="en-GB" dirty="0"/>
              <a:t> Test en probeer het opnieuw: Kijk welke versie van de oproep tot actie beter werkt en waar meer mensen op reageren.  Hoe duidelijker en zelfverzekerder je uitnodiging, hoe groter de kans dat mensen zullen reageren.</a:t>
            </a:r>
            <a:endParaRPr lang="en-US" dirty="0"/>
          </a:p>
          <a:p>
            <a:pPr marL="342900" indent="-342900">
              <a:buClr>
                <a:srgbClr val="B6D1E1"/>
              </a:buClr>
              <a:buFont typeface="Arial" panose="020B0604020202020204" pitchFamily="34" charset="0"/>
              <a:buChar char="•"/>
              <a:tabLst>
                <a:tab pos="523875" algn="l"/>
                <a:tab pos="661988" algn="l"/>
              </a:tabLst>
            </a:pPr>
            <a:endParaRPr lang="en-US" dirty="0"/>
          </a:p>
        </p:txBody>
      </p:sp>
      <p:pic>
        <p:nvPicPr>
          <p:cNvPr id="3" name="Picture 2" descr="A pink and yellow sign&#10;&#10;AI-generated content may be incorrect.">
            <a:extLst>
              <a:ext uri="{FF2B5EF4-FFF2-40B4-BE49-F238E27FC236}">
                <a16:creationId xmlns:a16="http://schemas.microsoft.com/office/drawing/2014/main" id="{D8660EFB-708F-83E7-6F89-578822E6AD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73848" y="3098475"/>
            <a:ext cx="3202657" cy="2134571"/>
          </a:xfrm>
          <a:prstGeom prst="rect">
            <a:avLst/>
          </a:prstGeom>
        </p:spPr>
      </p:pic>
    </p:spTree>
    <p:extLst>
      <p:ext uri="{BB962C8B-B14F-4D97-AF65-F5344CB8AC3E}">
        <p14:creationId xmlns:p14="http://schemas.microsoft.com/office/powerpoint/2010/main" val="1867239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dirty="0"/>
              <a:t>DE VERKOOP SLUITEN - AANPAKKEN DIE WERKEN</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244704" y="1739488"/>
            <a:ext cx="3588326"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B6D1E1"/>
                </a:solidFill>
              </a:rPr>
              <a:t>Vraag gewoon om bestelling</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i="1" dirty="0">
                <a:solidFill>
                  <a:srgbClr val="382B1B"/>
                </a:solidFill>
              </a:rPr>
              <a:t>Zal ik er een voor je reserveren?</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i="1" dirty="0">
                <a:solidFill>
                  <a:srgbClr val="382B1B"/>
                </a:solidFill>
              </a:rPr>
              <a:t>Wil je het kopen?</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US" dirty="0">
                <a:solidFill>
                  <a:srgbClr val="382B1B"/>
                </a:solidFill>
              </a:rPr>
              <a:t>Samenvatten en dan om de bestelling vragen</a:t>
            </a:r>
          </a:p>
          <a:p>
            <a:pPr marL="0" lvl="1" algn="l">
              <a:lnSpc>
                <a:spcPts val="2340"/>
              </a:lnSpc>
              <a:spcBef>
                <a:spcPts val="0"/>
              </a:spcBef>
              <a:buClr>
                <a:srgbClr val="B6D1E1"/>
              </a:buClr>
              <a:tabLst>
                <a:tab pos="523875" algn="l"/>
                <a:tab pos="661988" algn="l"/>
              </a:tabLst>
            </a:pPr>
            <a:endParaRPr lang="en-US" i="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BE63C446-895B-2E1E-180B-1A4D1127BDE3}"/>
              </a:ext>
            </a:extLst>
          </p:cNvPr>
          <p:cNvSpPr txBox="1">
            <a:spLocks/>
          </p:cNvSpPr>
          <p:nvPr/>
        </p:nvSpPr>
        <p:spPr>
          <a:xfrm>
            <a:off x="4641274" y="1787236"/>
            <a:ext cx="3297382"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B6D1E1"/>
                </a:solidFill>
              </a:rPr>
              <a:t>De concessie </a:t>
            </a:r>
            <a:r>
              <a:rPr lang="en-US" b="1" dirty="0">
                <a:solidFill>
                  <a:srgbClr val="382B1B"/>
                </a:solidFill>
              </a:rPr>
              <a:t>sluiten </a:t>
            </a:r>
          </a:p>
          <a:p>
            <a:pPr marL="0" lvl="1" algn="l">
              <a:lnSpc>
                <a:spcPts val="2340"/>
              </a:lnSpc>
              <a:spcBef>
                <a:spcPts val="0"/>
              </a:spcBef>
              <a:buClr>
                <a:srgbClr val="B6D1E1"/>
              </a:buClr>
              <a:tabLst>
                <a:tab pos="523875" algn="l"/>
                <a:tab pos="661988" algn="l"/>
              </a:tabLst>
            </a:pPr>
            <a:r>
              <a:rPr lang="en-US" i="1" dirty="0">
                <a:solidFill>
                  <a:srgbClr val="382B1B"/>
                </a:solidFill>
              </a:rPr>
              <a:t>"Als u bereid bent om nu een bestelling te plaatsen, ben ik bereid om de prijs met 5% te verlagen".</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3" name="Text Placeholder 2">
            <a:extLst>
              <a:ext uri="{FF2B5EF4-FFF2-40B4-BE49-F238E27FC236}">
                <a16:creationId xmlns:a16="http://schemas.microsoft.com/office/drawing/2014/main" id="{412E6E64-F9F7-3859-78C6-5069D4B666C7}"/>
              </a:ext>
            </a:extLst>
          </p:cNvPr>
          <p:cNvSpPr txBox="1">
            <a:spLocks/>
          </p:cNvSpPr>
          <p:nvPr/>
        </p:nvSpPr>
        <p:spPr>
          <a:xfrm>
            <a:off x="8506692" y="1759527"/>
            <a:ext cx="3297382" cy="207818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B6D1E1"/>
                </a:solidFill>
              </a:rPr>
              <a:t>Het alternatief sluiten </a:t>
            </a:r>
          </a:p>
          <a:p>
            <a:pPr marL="0" lvl="1" algn="l">
              <a:lnSpc>
                <a:spcPts val="2340"/>
              </a:lnSpc>
              <a:spcBef>
                <a:spcPts val="0"/>
              </a:spcBef>
              <a:buClr>
                <a:srgbClr val="B6D1E1"/>
              </a:buClr>
              <a:tabLst>
                <a:tab pos="523875" algn="l"/>
                <a:tab pos="661988" algn="l"/>
              </a:tabLst>
            </a:pPr>
            <a:r>
              <a:rPr lang="en-US" i="1" dirty="0">
                <a:solidFill>
                  <a:srgbClr val="382B1B"/>
                </a:solidFill>
              </a:rPr>
              <a:t> "Wilt u het in vanille of chocolade?" "Wil je het op dinsdag of vrijdag geleverd hebben?"</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cxnSp>
        <p:nvCxnSpPr>
          <p:cNvPr id="4" name="Straight Connector 3">
            <a:extLst>
              <a:ext uri="{FF2B5EF4-FFF2-40B4-BE49-F238E27FC236}">
                <a16:creationId xmlns:a16="http://schemas.microsoft.com/office/drawing/2014/main" id="{7317B79C-1081-0B8C-4035-A35AF65AB993}"/>
              </a:ext>
            </a:extLst>
          </p:cNvPr>
          <p:cNvCxnSpPr>
            <a:cxnSpLocks/>
          </p:cNvCxnSpPr>
          <p:nvPr/>
        </p:nvCxnSpPr>
        <p:spPr>
          <a:xfrm>
            <a:off x="4225636" y="1663501"/>
            <a:ext cx="0" cy="31320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0BB134C-A4FE-971B-5EDD-7C1E19B5D1B3}"/>
              </a:ext>
            </a:extLst>
          </p:cNvPr>
          <p:cNvCxnSpPr>
            <a:cxnSpLocks/>
          </p:cNvCxnSpPr>
          <p:nvPr/>
        </p:nvCxnSpPr>
        <p:spPr>
          <a:xfrm>
            <a:off x="8091055" y="1663501"/>
            <a:ext cx="0" cy="31320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3C1792-29DF-ED38-35F6-F5D1C8D6A543}"/>
              </a:ext>
            </a:extLst>
          </p:cNvPr>
          <p:cNvGrpSpPr/>
          <p:nvPr/>
        </p:nvGrpSpPr>
        <p:grpSpPr>
          <a:xfrm>
            <a:off x="6346151" y="4641272"/>
            <a:ext cx="3096294" cy="1811297"/>
            <a:chOff x="9241751" y="4879658"/>
            <a:chExt cx="2404588" cy="1406657"/>
          </a:xfrm>
        </p:grpSpPr>
        <p:pic>
          <p:nvPicPr>
            <p:cNvPr id="7" name="Picture 6" descr="Icon&#10;&#10;Description automatically generated">
              <a:extLst>
                <a:ext uri="{FF2B5EF4-FFF2-40B4-BE49-F238E27FC236}">
                  <a16:creationId xmlns:a16="http://schemas.microsoft.com/office/drawing/2014/main" id="{FEB61DD7-359F-5EC8-E940-D56EA45EB37F}"/>
                </a:ext>
              </a:extLst>
            </p:cNvPr>
            <p:cNvPicPr>
              <a:picLocks noChangeAspect="1"/>
            </p:cNvPicPr>
            <p:nvPr/>
          </p:nvPicPr>
          <p:blipFill>
            <a:blip r:embed="rId2"/>
            <a:stretch>
              <a:fillRect/>
            </a:stretch>
          </p:blipFill>
          <p:spPr>
            <a:xfrm>
              <a:off x="9241751" y="4879658"/>
              <a:ext cx="2404588" cy="1406657"/>
            </a:xfrm>
            <a:prstGeom prst="rect">
              <a:avLst/>
            </a:prstGeom>
          </p:spPr>
        </p:pic>
        <p:pic>
          <p:nvPicPr>
            <p:cNvPr id="8" name="Picture 7" descr="Icon&#10;&#10;Description automatically generated">
              <a:extLst>
                <a:ext uri="{FF2B5EF4-FFF2-40B4-BE49-F238E27FC236}">
                  <a16:creationId xmlns:a16="http://schemas.microsoft.com/office/drawing/2014/main" id="{8A6589E4-7FAE-EE32-8AEE-911D5B78E96A}"/>
                </a:ext>
              </a:extLst>
            </p:cNvPr>
            <p:cNvPicPr>
              <a:picLocks noChangeAspect="1"/>
            </p:cNvPicPr>
            <p:nvPr/>
          </p:nvPicPr>
          <p:blipFill>
            <a:blip r:embed="rId3"/>
            <a:stretch>
              <a:fillRect/>
            </a:stretch>
          </p:blipFill>
          <p:spPr>
            <a:xfrm>
              <a:off x="9481502" y="4959376"/>
              <a:ext cx="248404" cy="270907"/>
            </a:xfrm>
            <a:prstGeom prst="rect">
              <a:avLst/>
            </a:prstGeom>
          </p:spPr>
        </p:pic>
        <p:pic>
          <p:nvPicPr>
            <p:cNvPr id="9" name="Picture 8" descr="Icon&#10;&#10;Description automatically generated">
              <a:extLst>
                <a:ext uri="{FF2B5EF4-FFF2-40B4-BE49-F238E27FC236}">
                  <a16:creationId xmlns:a16="http://schemas.microsoft.com/office/drawing/2014/main" id="{F6F1A1DB-C74F-B73A-2259-31402A4C317E}"/>
                </a:ext>
              </a:extLst>
            </p:cNvPr>
            <p:cNvPicPr>
              <a:picLocks noChangeAspect="1"/>
            </p:cNvPicPr>
            <p:nvPr/>
          </p:nvPicPr>
          <p:blipFill>
            <a:blip r:embed="rId3"/>
            <a:stretch>
              <a:fillRect/>
            </a:stretch>
          </p:blipFill>
          <p:spPr>
            <a:xfrm flipH="1">
              <a:off x="11250364" y="5183715"/>
              <a:ext cx="248404" cy="270907"/>
            </a:xfrm>
            <a:prstGeom prst="rect">
              <a:avLst/>
            </a:prstGeom>
          </p:spPr>
        </p:pic>
      </p:grpSp>
    </p:spTree>
    <p:extLst>
      <p:ext uri="{BB962C8B-B14F-4D97-AF65-F5344CB8AC3E}">
        <p14:creationId xmlns:p14="http://schemas.microsoft.com/office/powerpoint/2010/main" val="431529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1F3B-DB8F-880D-07D8-9865694BC5B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1A8F90-97C3-5BC6-DC13-9425CD86A872}"/>
              </a:ext>
            </a:extLst>
          </p:cNvPr>
          <p:cNvSpPr>
            <a:spLocks noGrp="1"/>
          </p:cNvSpPr>
          <p:nvPr>
            <p:ph type="body" sz="quarter" idx="27"/>
          </p:nvPr>
        </p:nvSpPr>
        <p:spPr/>
        <p:txBody>
          <a:bodyPr/>
          <a:lstStyle/>
          <a:p>
            <a:r>
              <a:rPr lang="en-US" dirty="0"/>
              <a:t>FOLLOW-UP - ZELFS ALS ER GEEN VERKOOP IS</a:t>
            </a:r>
          </a:p>
        </p:txBody>
      </p:sp>
      <p:sp>
        <p:nvSpPr>
          <p:cNvPr id="10" name="Text Placeholder 2">
            <a:extLst>
              <a:ext uri="{FF2B5EF4-FFF2-40B4-BE49-F238E27FC236}">
                <a16:creationId xmlns:a16="http://schemas.microsoft.com/office/drawing/2014/main" id="{61EE07FE-8C75-47DA-F73D-B1F34C691F11}"/>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7" name="TextBox 6">
            <a:extLst>
              <a:ext uri="{FF2B5EF4-FFF2-40B4-BE49-F238E27FC236}">
                <a16:creationId xmlns:a16="http://schemas.microsoft.com/office/drawing/2014/main" id="{CD44104A-78C8-0153-C437-A588D9F43401}"/>
              </a:ext>
            </a:extLst>
          </p:cNvPr>
          <p:cNvSpPr txBox="1"/>
          <p:nvPr/>
        </p:nvSpPr>
        <p:spPr>
          <a:xfrm>
            <a:off x="409149" y="2198203"/>
            <a:ext cx="11478051" cy="4154984"/>
          </a:xfrm>
          <a:prstGeom prst="rect">
            <a:avLst/>
          </a:prstGeom>
          <a:noFill/>
        </p:spPr>
        <p:txBody>
          <a:bodyPr wrap="square" numCol="1">
            <a:spAutoFit/>
          </a:bodyPr>
          <a:lstStyle/>
          <a:p>
            <a:r>
              <a:rPr lang="en-GB" sz="2200" b="1" dirty="0">
                <a:solidFill>
                  <a:srgbClr val="B6D1E1"/>
                </a:solidFill>
              </a:rPr>
              <a:t>Waarom opvolging belangrijk is:</a:t>
            </a:r>
          </a:p>
          <a:p>
            <a:pPr marL="285750" indent="-285750">
              <a:buFont typeface="Arial" panose="020B0604020202020204" pitchFamily="34" charset="0"/>
              <a:buChar char="•"/>
            </a:pPr>
            <a:r>
              <a:rPr lang="en-GB" sz="2200" dirty="0"/>
              <a:t>Houdt de deur open voor toekomstige kansen</a:t>
            </a:r>
          </a:p>
          <a:p>
            <a:pPr marL="285750" indent="-285750">
              <a:buFont typeface="Arial" panose="020B0604020202020204" pitchFamily="34" charset="0"/>
              <a:buChar char="•"/>
            </a:pPr>
            <a:r>
              <a:rPr lang="en-GB" sz="2200" dirty="0"/>
              <a:t>Laat zien dat je waarde hecht aan het gesprek, niet alleen aan de verkoop</a:t>
            </a:r>
          </a:p>
          <a:p>
            <a:pPr marL="285750" indent="-285750">
              <a:buFont typeface="Arial" panose="020B0604020202020204" pitchFamily="34" charset="0"/>
              <a:buChar char="•"/>
            </a:pPr>
            <a:r>
              <a:rPr lang="en-GB" sz="2200" dirty="0"/>
              <a:t>Bouwt vertrouwen op en helpt je te leren van de </a:t>
            </a:r>
            <a:r>
              <a:rPr lang="en-GB" sz="2200" dirty="0" err="1"/>
              <a:t>ervaring</a:t>
            </a:r>
            <a:endParaRPr lang="en-GB" sz="2200" dirty="0"/>
          </a:p>
          <a:p>
            <a:r>
              <a:rPr lang="en-GB" sz="2200" b="1" dirty="0">
                <a:solidFill>
                  <a:srgbClr val="B6D1E1"/>
                </a:solidFill>
              </a:rPr>
              <a:t>Praktische manieren om op te volgen:</a:t>
            </a:r>
          </a:p>
          <a:p>
            <a:pPr marL="285750" indent="-285750">
              <a:buFont typeface="Arial" panose="020B0604020202020204" pitchFamily="34" charset="0"/>
              <a:buChar char="•"/>
            </a:pPr>
            <a:r>
              <a:rPr lang="en-GB" sz="2200" dirty="0"/>
              <a:t>Stuur een kort, beleefd bedankbericht (WhatsApp, e-mail of handgeschreven).</a:t>
            </a:r>
          </a:p>
          <a:p>
            <a:pPr marL="285750" indent="-285750">
              <a:buFont typeface="Arial" panose="020B0604020202020204" pitchFamily="34" charset="0"/>
              <a:buChar char="•"/>
            </a:pPr>
            <a:r>
              <a:rPr lang="en-GB" sz="2200" dirty="0"/>
              <a:t>Voeg je visitekaartje, flyer of menu toe</a:t>
            </a:r>
          </a:p>
          <a:p>
            <a:pPr marL="285750" indent="-285750">
              <a:buFont typeface="Arial" panose="020B0604020202020204" pitchFamily="34" charset="0"/>
              <a:buChar char="•"/>
            </a:pPr>
            <a:r>
              <a:rPr lang="en-GB" sz="2200" dirty="0"/>
              <a:t>Vraag of je over een paar maanden weer contact met me kunt opnemen: "</a:t>
            </a:r>
            <a:r>
              <a:rPr lang="en-GB" sz="2200" i="1" dirty="0"/>
              <a:t>Is het goed als ik voor het volgende seizoen weer contact met je opneem?".</a:t>
            </a:r>
          </a:p>
          <a:p>
            <a:pPr marL="285750" indent="-285750">
              <a:buFont typeface="Arial" panose="020B0604020202020204" pitchFamily="34" charset="0"/>
              <a:buChar char="•"/>
            </a:pPr>
            <a:r>
              <a:rPr lang="en-GB" sz="2200" dirty="0"/>
              <a:t>Vraag om verwijzingen "</a:t>
            </a:r>
            <a:r>
              <a:rPr lang="en-GB" sz="2200" i="1" dirty="0"/>
              <a:t>Is er iemand die je kent die geïnteresseerd zou kunnen zijn?"</a:t>
            </a:r>
          </a:p>
          <a:p>
            <a:pPr marL="285750" indent="-285750">
              <a:buFont typeface="Arial" panose="020B0604020202020204" pitchFamily="34" charset="0"/>
              <a:buChar char="•"/>
            </a:pPr>
            <a:r>
              <a:rPr lang="en-GB" sz="2200" dirty="0"/>
              <a:t>Vraag om feedback </a:t>
            </a:r>
            <a:r>
              <a:rPr lang="en-GB" sz="2200" i="1" dirty="0"/>
              <a:t>"Was er iets dat ik kon verbeteren of duidelijker uitleggen?"</a:t>
            </a:r>
          </a:p>
          <a:p>
            <a:pPr marL="285750" indent="-285750">
              <a:buFont typeface="Arial" panose="020B0604020202020204" pitchFamily="34" charset="0"/>
              <a:buChar char="•"/>
            </a:pPr>
            <a:r>
              <a:rPr lang="en-GB" sz="2200" dirty="0"/>
              <a:t>Nodig suggesties uit </a:t>
            </a:r>
            <a:r>
              <a:rPr lang="en-GB" sz="2200" i="1" dirty="0"/>
              <a:t>"Is er iets dat je me in de toekomst graag zou zien aanbieden?"</a:t>
            </a:r>
            <a:endParaRPr lang="en-IE" sz="2200" i="1" dirty="0"/>
          </a:p>
        </p:txBody>
      </p:sp>
      <p:sp>
        <p:nvSpPr>
          <p:cNvPr id="9" name="TextBox 8">
            <a:extLst>
              <a:ext uri="{FF2B5EF4-FFF2-40B4-BE49-F238E27FC236}">
                <a16:creationId xmlns:a16="http://schemas.microsoft.com/office/drawing/2014/main" id="{7BDF6D64-3495-44F6-9D10-2D1570AB0DC1}"/>
              </a:ext>
            </a:extLst>
          </p:cNvPr>
          <p:cNvSpPr txBox="1"/>
          <p:nvPr/>
        </p:nvSpPr>
        <p:spPr>
          <a:xfrm>
            <a:off x="304800" y="1230438"/>
            <a:ext cx="11582400" cy="769441"/>
          </a:xfrm>
          <a:prstGeom prst="rect">
            <a:avLst/>
          </a:prstGeom>
          <a:noFill/>
        </p:spPr>
        <p:txBody>
          <a:bodyPr wrap="square">
            <a:spAutoFit/>
          </a:bodyPr>
          <a:lstStyle/>
          <a:p>
            <a:r>
              <a:rPr lang="en-GB" sz="2200" dirty="0"/>
              <a:t>Het is niet omdat iemand vandaag niet heeft gekocht dat hij dat in de toekomst ook niet zal doen. Navraag doen getuigt van respect, professionaliteit en helpt je om langetermijnrelaties op te bouwen.</a:t>
            </a:r>
          </a:p>
        </p:txBody>
      </p:sp>
    </p:spTree>
    <p:extLst>
      <p:ext uri="{BB962C8B-B14F-4D97-AF65-F5344CB8AC3E}">
        <p14:creationId xmlns:p14="http://schemas.microsoft.com/office/powerpoint/2010/main" val="3168163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sz="3600" dirty="0"/>
              <a:t>HERINNERING! - TOP TECHNIEK EFFECTIEF VERKOPEN!</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576152"/>
            <a:ext cx="6539345"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Alle verkoop is afhankelijk van conversie.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Gebruik een mix van de Assumptive, Conditional, Bonus &amp; Customer reference afsluitingstechnieken om je conversiepercentage te verhogen</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96152" y="1576152"/>
            <a:ext cx="2632364"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3340"/>
              </a:lnSpc>
              <a:spcBef>
                <a:spcPts val="0"/>
              </a:spcBef>
              <a:buClr>
                <a:srgbClr val="B6D1E1"/>
              </a:buClr>
              <a:tabLst>
                <a:tab pos="523875" algn="l"/>
                <a:tab pos="661988" algn="l"/>
              </a:tabLst>
            </a:pPr>
            <a:r>
              <a:rPr lang="en-US" sz="4300" b="1" i="1" dirty="0" err="1">
                <a:solidFill>
                  <a:srgbClr val="94C7B0"/>
                </a:solidFill>
              </a:rPr>
              <a:t>Efficiënt </a:t>
            </a:r>
            <a:r>
              <a:rPr lang="en-US" sz="4300" b="1" i="1" dirty="0">
                <a:solidFill>
                  <a:srgbClr val="94C7B0"/>
                </a:solidFill>
              </a:rPr>
              <a:t>afsluiten &amp; de verkoop verhogen</a:t>
            </a:r>
          </a:p>
          <a:p>
            <a:pPr marL="0" lvl="1" algn="l">
              <a:lnSpc>
                <a:spcPts val="3340"/>
              </a:lnSpc>
              <a:spcBef>
                <a:spcPts val="0"/>
              </a:spcBef>
              <a:buClr>
                <a:srgbClr val="B6D1E1"/>
              </a:buClr>
              <a:tabLst>
                <a:tab pos="523875" algn="l"/>
                <a:tab pos="661988" algn="l"/>
              </a:tabLst>
            </a:pPr>
            <a:endParaRPr lang="en-US" sz="43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4100947" y="1732773"/>
            <a:ext cx="0" cy="207722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Woman in bakery">
            <a:extLst>
              <a:ext uri="{FF2B5EF4-FFF2-40B4-BE49-F238E27FC236}">
                <a16:creationId xmlns:a16="http://schemas.microsoft.com/office/drawing/2014/main" id="{A1D7AE20-196F-0480-16AE-DED578A8E2D4}"/>
              </a:ext>
            </a:extLst>
          </p:cNvPr>
          <p:cNvPicPr>
            <a:picLocks noChangeAspect="1"/>
          </p:cNvPicPr>
          <p:nvPr/>
        </p:nvPicPr>
        <p:blipFill>
          <a:blip r:embed="rId2"/>
          <a:srcRect t="4540" b="57197"/>
          <a:stretch>
            <a:fillRect/>
          </a:stretch>
        </p:blipFill>
        <p:spPr>
          <a:xfrm>
            <a:off x="868951" y="3718522"/>
            <a:ext cx="10291020" cy="2624037"/>
          </a:xfrm>
          <a:prstGeom prst="rect">
            <a:avLst/>
          </a:prstGeom>
        </p:spPr>
      </p:pic>
    </p:spTree>
    <p:extLst>
      <p:ext uri="{BB962C8B-B14F-4D97-AF65-F5344CB8AC3E}">
        <p14:creationId xmlns:p14="http://schemas.microsoft.com/office/powerpoint/2010/main" val="85598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017486"/>
            <a:ext cx="6147263" cy="2799443"/>
          </a:xfrm>
        </p:spPr>
        <p:txBody>
          <a:bodyPr>
            <a:normAutofit/>
          </a:bodyPr>
          <a:lstStyle/>
          <a:p>
            <a:r>
              <a:rPr lang="en-US" dirty="0"/>
              <a:t>AAN DE SLAG MET VERKOOP</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643809"/>
            <a:ext cx="6147263" cy="2173120"/>
          </a:xfrm>
        </p:spPr>
        <p:txBody>
          <a:bodyPr>
            <a:normAutofit/>
          </a:bodyPr>
          <a:lstStyle/>
          <a:p>
            <a:r>
              <a:rPr lang="en-US" dirty="0"/>
              <a:t>VERKOOP</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449317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VERKOOP</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631868"/>
            <a:ext cx="10740636" cy="4490356"/>
          </a:xfrm>
        </p:spPr>
        <p:txBody>
          <a:bodyPr/>
          <a:lstStyle/>
          <a:p>
            <a:pPr marL="0" lvl="1" algn="l">
              <a:lnSpc>
                <a:spcPts val="2340"/>
              </a:lnSpc>
              <a:spcBef>
                <a:spcPts val="0"/>
              </a:spcBef>
              <a:buClr>
                <a:srgbClr val="94C7B0"/>
              </a:buClr>
            </a:pPr>
            <a:r>
              <a:rPr lang="en-GB" dirty="0"/>
              <a:t>Upselling betekent iets extra's aanbieden dat waarde toevoegt aan de oorspronkelijke aankoop. Het is gewoon </a:t>
            </a:r>
            <a:r>
              <a:rPr lang="en-GB" b="1" dirty="0"/>
              <a:t>meer waarde bieden </a:t>
            </a:r>
            <a:r>
              <a:rPr lang="en-GB" dirty="0"/>
              <a:t>aan iemand die al "ja" heeft gezegd. Het gaat erom behulpzaam te zijn, niet opdringerig.</a:t>
            </a:r>
            <a:endParaRPr lang="en-US" dirty="0"/>
          </a:p>
          <a:p>
            <a:pPr marL="0" lvl="1" algn="l">
              <a:lnSpc>
                <a:spcPts val="2340"/>
              </a:lnSpc>
              <a:spcBef>
                <a:spcPts val="0"/>
              </a:spcBef>
              <a:buClr>
                <a:srgbClr val="94C7B0"/>
              </a:buClr>
            </a:pPr>
            <a:endParaRPr lang="en-GB" dirty="0"/>
          </a:p>
          <a:p>
            <a:pPr marL="0" lvl="1" algn="l">
              <a:lnSpc>
                <a:spcPts val="2340"/>
              </a:lnSpc>
              <a:spcBef>
                <a:spcPts val="0"/>
              </a:spcBef>
              <a:buClr>
                <a:srgbClr val="94C7B0"/>
              </a:buClr>
            </a:pPr>
            <a:r>
              <a:rPr lang="en-GB" b="1" dirty="0">
                <a:solidFill>
                  <a:srgbClr val="B6D1E1"/>
                </a:solidFill>
              </a:rPr>
              <a:t>Voorbeelden:</a:t>
            </a:r>
          </a:p>
          <a:p>
            <a:pPr marL="342900" lvl="1" indent="-342900" algn="l">
              <a:lnSpc>
                <a:spcPts val="2340"/>
              </a:lnSpc>
              <a:spcBef>
                <a:spcPts val="0"/>
              </a:spcBef>
              <a:buClr>
                <a:srgbClr val="94C7B0"/>
              </a:buClr>
              <a:buFont typeface="Arial" panose="020B0604020202020204" pitchFamily="34" charset="0"/>
              <a:buChar char="•"/>
            </a:pPr>
            <a:r>
              <a:rPr lang="en-GB" b="1" dirty="0"/>
              <a:t>Bied een bundel aan: </a:t>
            </a:r>
            <a:r>
              <a:rPr lang="en-GB" i="1" dirty="0"/>
              <a:t>"Wil je de chutney en het platbrood samen voor €8?"</a:t>
            </a:r>
          </a:p>
          <a:p>
            <a:pPr marL="342900" lvl="1" indent="-342900" algn="l">
              <a:lnSpc>
                <a:spcPts val="2340"/>
              </a:lnSpc>
              <a:spcBef>
                <a:spcPts val="0"/>
              </a:spcBef>
              <a:buClr>
                <a:srgbClr val="94C7B0"/>
              </a:buClr>
              <a:buFont typeface="Arial" panose="020B0604020202020204" pitchFamily="34" charset="0"/>
              <a:buChar char="•"/>
            </a:pPr>
            <a:r>
              <a:rPr lang="en-GB" b="1" dirty="0"/>
              <a:t>Stel een bijgerecht voor: </a:t>
            </a:r>
            <a:r>
              <a:rPr lang="en-GB" dirty="0"/>
              <a:t>"</a:t>
            </a:r>
            <a:r>
              <a:rPr lang="en-GB" i="1" dirty="0"/>
              <a:t>Dit past heel goed bij onze gekruide rijst. Wil je het proberen?"</a:t>
            </a:r>
          </a:p>
          <a:p>
            <a:pPr marL="342900" lvl="1" indent="-342900" algn="l">
              <a:lnSpc>
                <a:spcPts val="2340"/>
              </a:lnSpc>
              <a:spcBef>
                <a:spcPts val="0"/>
              </a:spcBef>
              <a:buClr>
                <a:srgbClr val="94C7B0"/>
              </a:buClr>
              <a:buFont typeface="Arial" panose="020B0604020202020204" pitchFamily="34" charset="0"/>
              <a:buChar char="•"/>
            </a:pPr>
            <a:r>
              <a:rPr lang="en-GB" b="1" dirty="0"/>
              <a:t>Bied een grotere portie aan: </a:t>
            </a:r>
            <a:r>
              <a:rPr lang="en-GB" i="1" dirty="0"/>
              <a:t>"Voor €3 meer kan ik je de grotere maat geven."</a:t>
            </a:r>
          </a:p>
          <a:p>
            <a:pPr marL="342900" lvl="1" indent="-342900" algn="l">
              <a:lnSpc>
                <a:spcPts val="2340"/>
              </a:lnSpc>
              <a:spcBef>
                <a:spcPts val="0"/>
              </a:spcBef>
              <a:buClr>
                <a:srgbClr val="94C7B0"/>
              </a:buClr>
              <a:buFont typeface="Arial" panose="020B0604020202020204" pitchFamily="34" charset="0"/>
              <a:buChar char="•"/>
            </a:pPr>
            <a:r>
              <a:rPr lang="en-GB" b="1" dirty="0"/>
              <a:t>Upsell een nabestelling: </a:t>
            </a:r>
            <a:r>
              <a:rPr lang="en-GB" i="1" dirty="0"/>
              <a:t>"De meeste klanten krijgen 2 potten om de week mee door te komen, wil je er nog een nemen?"</a:t>
            </a:r>
          </a:p>
          <a:p>
            <a:pPr marL="0" lvl="1" algn="l">
              <a:lnSpc>
                <a:spcPts val="2340"/>
              </a:lnSpc>
              <a:spcBef>
                <a:spcPts val="0"/>
              </a:spcBef>
              <a:buClr>
                <a:srgbClr val="94C7B0"/>
              </a:buClr>
            </a:pPr>
            <a:endParaRPr lang="en-GB" dirty="0"/>
          </a:p>
          <a:p>
            <a:pPr marL="342900" lvl="1" indent="-342900" algn="l">
              <a:lnSpc>
                <a:spcPts val="2340"/>
              </a:lnSpc>
              <a:spcBef>
                <a:spcPts val="0"/>
              </a:spcBef>
              <a:buClr>
                <a:srgbClr val="94C7B0"/>
              </a:buClr>
              <a:buFont typeface="Arial" panose="020B0604020202020204" pitchFamily="34" charset="0"/>
              <a:buChar char="•"/>
            </a:pPr>
            <a:endParaRPr lang="en-US" dirty="0"/>
          </a:p>
          <a:p>
            <a:pPr marL="0" lvl="1" algn="l">
              <a:lnSpc>
                <a:spcPts val="2340"/>
              </a:lnSpc>
              <a:spcBef>
                <a:spcPts val="0"/>
              </a:spcBef>
            </a:pPr>
            <a:endParaRPr lang="en-US" dirty="0"/>
          </a:p>
          <a:p>
            <a:pPr marL="0" lvl="1" algn="l">
              <a:lnSpc>
                <a:spcPts val="2340"/>
              </a:lnSpc>
              <a:spcBef>
                <a:spcPts val="0"/>
              </a:spcBef>
            </a:pPr>
            <a:r>
              <a:rPr lang="en-US" b="1" dirty="0"/>
              <a:t>LEES MEER </a:t>
            </a:r>
            <a:r>
              <a:rPr lang="en-US" dirty="0">
                <a:solidFill>
                  <a:srgbClr val="382B1B"/>
                </a:solidFill>
                <a:hlinkClick r:id="rId2">
                  <a:extLst>
                    <a:ext uri="{A12FA001-AC4F-418D-AE19-62706E023703}">
                      <ahyp:hlinkClr xmlns:ahyp="http://schemas.microsoft.com/office/drawing/2018/hyperlinkcolor" val="tx"/>
                    </a:ext>
                  </a:extLst>
                </a:hlinkClick>
              </a:rPr>
              <a:t>www.wikihow.com/Upsell </a:t>
            </a:r>
            <a:endParaRPr lang="en-US" dirty="0">
              <a:solidFill>
                <a:srgbClr val="382B1B"/>
              </a:solidFill>
            </a:endParaRPr>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p:txBody>
      </p:sp>
    </p:spTree>
    <p:extLst>
      <p:ext uri="{BB962C8B-B14F-4D97-AF65-F5344CB8AC3E}">
        <p14:creationId xmlns:p14="http://schemas.microsoft.com/office/powerpoint/2010/main" val="132404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74FC-1E41-F0E7-83DB-7EB2B5746F1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BF1E144-05C4-6A98-39A6-F96DA8C0A5A3}"/>
              </a:ext>
            </a:extLst>
          </p:cNvPr>
          <p:cNvSpPr>
            <a:spLocks noGrp="1"/>
          </p:cNvSpPr>
          <p:nvPr>
            <p:ph type="body" sz="quarter" idx="27"/>
          </p:nvPr>
        </p:nvSpPr>
        <p:spPr/>
        <p:txBody>
          <a:bodyPr/>
          <a:lstStyle/>
          <a:p>
            <a:r>
              <a:rPr lang="en-US" dirty="0"/>
              <a:t>VERKOOPEN - </a:t>
            </a:r>
            <a:r>
              <a:rPr lang="en-GB" dirty="0"/>
              <a:t>Hoe vragen zonder je gênant te voelen</a:t>
            </a:r>
          </a:p>
        </p:txBody>
      </p:sp>
      <p:sp>
        <p:nvSpPr>
          <p:cNvPr id="3" name="Text Placeholder 2">
            <a:extLst>
              <a:ext uri="{FF2B5EF4-FFF2-40B4-BE49-F238E27FC236}">
                <a16:creationId xmlns:a16="http://schemas.microsoft.com/office/drawing/2014/main" id="{55E50A6A-B289-6CA5-C9C0-3E465E0266DC}"/>
              </a:ext>
            </a:extLst>
          </p:cNvPr>
          <p:cNvSpPr>
            <a:spLocks noGrp="1"/>
          </p:cNvSpPr>
          <p:nvPr>
            <p:ph type="body" sz="quarter" idx="14"/>
          </p:nvPr>
        </p:nvSpPr>
        <p:spPr>
          <a:xfrm>
            <a:off x="738349" y="1631868"/>
            <a:ext cx="6932127" cy="4490356"/>
          </a:xfrm>
        </p:spPr>
        <p:txBody>
          <a:bodyPr/>
          <a:lstStyle/>
          <a:p>
            <a:pPr marL="0" lvl="1" algn="l">
              <a:lnSpc>
                <a:spcPts val="2340"/>
              </a:lnSpc>
              <a:spcBef>
                <a:spcPts val="0"/>
              </a:spcBef>
            </a:pPr>
            <a:r>
              <a:rPr lang="en-GB" dirty="0"/>
              <a:t>Upselling is een natuurlijk onderdeel van vriendelijke service, vooral als je aanbod nuttig is.</a:t>
            </a:r>
          </a:p>
          <a:p>
            <a:pPr marL="0" lvl="1" algn="l">
              <a:lnSpc>
                <a:spcPts val="2340"/>
              </a:lnSpc>
              <a:spcBef>
                <a:spcPts val="0"/>
              </a:spcBef>
            </a:pPr>
            <a:endParaRPr lang="en-GB" dirty="0"/>
          </a:p>
          <a:p>
            <a:pPr marL="0" lvl="1" algn="l">
              <a:lnSpc>
                <a:spcPts val="2340"/>
              </a:lnSpc>
              <a:spcBef>
                <a:spcPts val="0"/>
              </a:spcBef>
            </a:pPr>
            <a:r>
              <a:rPr lang="en-GB" b="1" dirty="0"/>
              <a:t>Zinnen om te proberen:</a:t>
            </a:r>
          </a:p>
          <a:p>
            <a:pPr marL="342900" lvl="1" indent="-342900" algn="l">
              <a:lnSpc>
                <a:spcPts val="2340"/>
              </a:lnSpc>
              <a:spcBef>
                <a:spcPts val="0"/>
              </a:spcBef>
              <a:buFont typeface="Arial" panose="020B0604020202020204" pitchFamily="34" charset="0"/>
              <a:buChar char="•"/>
            </a:pPr>
            <a:r>
              <a:rPr lang="en-GB" dirty="0"/>
              <a:t>"</a:t>
            </a:r>
            <a:r>
              <a:rPr lang="en-GB" i="1" dirty="0"/>
              <a:t>Veel mensen combineren dit met..."</a:t>
            </a:r>
          </a:p>
          <a:p>
            <a:pPr marL="342900" lvl="1" indent="-342900" algn="l">
              <a:lnSpc>
                <a:spcPts val="2340"/>
              </a:lnSpc>
              <a:spcBef>
                <a:spcPts val="0"/>
              </a:spcBef>
              <a:buFont typeface="Arial" panose="020B0604020202020204" pitchFamily="34" charset="0"/>
              <a:buChar char="•"/>
            </a:pPr>
            <a:r>
              <a:rPr lang="en-GB" i="1" dirty="0"/>
              <a:t>"Wilt u onze gezinsoptie proberen?"</a:t>
            </a:r>
          </a:p>
          <a:p>
            <a:pPr marL="342900" lvl="1" indent="-342900" algn="l">
              <a:lnSpc>
                <a:spcPts val="2340"/>
              </a:lnSpc>
              <a:spcBef>
                <a:spcPts val="0"/>
              </a:spcBef>
              <a:buFont typeface="Arial" panose="020B0604020202020204" pitchFamily="34" charset="0"/>
              <a:buChar char="•"/>
            </a:pPr>
            <a:r>
              <a:rPr lang="en-GB" i="1" dirty="0"/>
              <a:t>"Dat is onze populairste combinatie; zou dat ook voor jou werken?"</a:t>
            </a:r>
          </a:p>
          <a:p>
            <a:pPr marL="342900" lvl="1" indent="-342900" algn="l">
              <a:lnSpc>
                <a:spcPts val="2340"/>
              </a:lnSpc>
              <a:spcBef>
                <a:spcPts val="0"/>
              </a:spcBef>
              <a:buFont typeface="Arial" panose="020B0604020202020204" pitchFamily="34" charset="0"/>
              <a:buChar char="•"/>
            </a:pPr>
            <a:r>
              <a:rPr lang="en-GB" i="1" dirty="0"/>
              <a:t>"Ik heb een verse lading van [X]. Wil je er eentje toevoegen?"</a:t>
            </a:r>
          </a:p>
          <a:p>
            <a:pPr marL="0" lvl="1" algn="l">
              <a:lnSpc>
                <a:spcPts val="2340"/>
              </a:lnSpc>
              <a:spcBef>
                <a:spcPts val="0"/>
              </a:spcBef>
            </a:pPr>
            <a:endParaRPr lang="en-GB" dirty="0"/>
          </a:p>
          <a:p>
            <a:pPr marL="0" lvl="1" algn="l">
              <a:lnSpc>
                <a:spcPts val="2340"/>
              </a:lnSpc>
              <a:spcBef>
                <a:spcPts val="0"/>
              </a:spcBef>
            </a:pPr>
            <a:r>
              <a:rPr lang="en-GB" b="1" dirty="0">
                <a:solidFill>
                  <a:srgbClr val="94C7B0"/>
                </a:solidFill>
              </a:rPr>
              <a:t>Tip</a:t>
            </a:r>
            <a:r>
              <a:rPr lang="en-GB" dirty="0"/>
              <a:t>: Oefen het hardop te zeggen tot het natuurlijk aanvoelt - alsof je goed advies geeft.</a:t>
            </a:r>
            <a:endParaRPr lang="en-US" dirty="0"/>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p:txBody>
      </p:sp>
      <p:pic>
        <p:nvPicPr>
          <p:cNvPr id="6" name="Picture 5" descr="Bakery employee giving bag to customer">
            <a:extLst>
              <a:ext uri="{FF2B5EF4-FFF2-40B4-BE49-F238E27FC236}">
                <a16:creationId xmlns:a16="http://schemas.microsoft.com/office/drawing/2014/main" id="{2774F757-0326-FE8D-306B-C23C52D9F21F}"/>
              </a:ext>
            </a:extLst>
          </p:cNvPr>
          <p:cNvPicPr>
            <a:picLocks noChangeAspect="1"/>
          </p:cNvPicPr>
          <p:nvPr/>
        </p:nvPicPr>
        <p:blipFill>
          <a:blip r:embed="rId2"/>
          <a:srcRect l="26806" t="16476" r="19351"/>
          <a:stretch>
            <a:fillRect/>
          </a:stretch>
        </p:blipFill>
        <p:spPr>
          <a:xfrm>
            <a:off x="8049268" y="1834623"/>
            <a:ext cx="3500127" cy="3619743"/>
          </a:xfrm>
          <a:prstGeom prst="rect">
            <a:avLst/>
          </a:prstGeom>
        </p:spPr>
      </p:pic>
    </p:spTree>
    <p:extLst>
      <p:ext uri="{BB962C8B-B14F-4D97-AF65-F5344CB8AC3E}">
        <p14:creationId xmlns:p14="http://schemas.microsoft.com/office/powerpoint/2010/main" val="1554891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D1BDB-78D6-39DA-B3C7-283B8D5C97A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2DBE5E-AC60-856A-68D1-6289FF14D35F}"/>
              </a:ext>
            </a:extLst>
          </p:cNvPr>
          <p:cNvSpPr>
            <a:spLocks noGrp="1"/>
          </p:cNvSpPr>
          <p:nvPr>
            <p:ph type="body" sz="quarter" idx="27"/>
          </p:nvPr>
        </p:nvSpPr>
        <p:spPr/>
        <p:txBody>
          <a:bodyPr/>
          <a:lstStyle/>
          <a:p>
            <a:r>
              <a:rPr lang="en-US" dirty="0"/>
              <a:t>UPSELLING - </a:t>
            </a:r>
            <a:r>
              <a:rPr lang="en-GB" dirty="0"/>
              <a:t>Plan je eigen upsellingaanbieding</a:t>
            </a:r>
          </a:p>
        </p:txBody>
      </p:sp>
      <p:sp>
        <p:nvSpPr>
          <p:cNvPr id="3" name="Text Placeholder 2">
            <a:extLst>
              <a:ext uri="{FF2B5EF4-FFF2-40B4-BE49-F238E27FC236}">
                <a16:creationId xmlns:a16="http://schemas.microsoft.com/office/drawing/2014/main" id="{4BD576DA-585A-4780-837A-E267E0C035FA}"/>
              </a:ext>
            </a:extLst>
          </p:cNvPr>
          <p:cNvSpPr>
            <a:spLocks noGrp="1"/>
          </p:cNvSpPr>
          <p:nvPr>
            <p:ph type="body" sz="quarter" idx="14"/>
          </p:nvPr>
        </p:nvSpPr>
        <p:spPr>
          <a:xfrm>
            <a:off x="716685" y="2971435"/>
            <a:ext cx="10758629" cy="4490356"/>
          </a:xfrm>
        </p:spPr>
        <p:txBody>
          <a:bodyPr/>
          <a:lstStyle/>
          <a:p>
            <a:endParaRPr lang="en-GB" dirty="0"/>
          </a:p>
          <a:p>
            <a:r>
              <a:rPr lang="en-GB" dirty="0"/>
              <a:t>Laten we dit praktisch maken. Vul deze vragen in:</a:t>
            </a:r>
          </a:p>
          <a:p>
            <a:endParaRPr lang="en-GB" dirty="0"/>
          </a:p>
          <a:p>
            <a:r>
              <a:rPr lang="en-GB" b="1" dirty="0"/>
              <a:t>Belangrijkste product dat ik verkoop: </a:t>
            </a:r>
            <a:r>
              <a:rPr lang="en-GB" dirty="0"/>
              <a:t>_________________________</a:t>
            </a:r>
          </a:p>
          <a:p>
            <a:endParaRPr lang="en-GB" b="1" dirty="0"/>
          </a:p>
          <a:p>
            <a:r>
              <a:rPr lang="en-GB" b="1" dirty="0"/>
              <a:t>Toevoegingen of upgrades die ik kan bieden:</a:t>
            </a:r>
            <a:r>
              <a:rPr lang="en-GB" dirty="0"/>
              <a:t> 	_________________________</a:t>
            </a:r>
          </a:p>
          <a:p>
            <a:endParaRPr lang="en-GB" b="1" dirty="0"/>
          </a:p>
          <a:p>
            <a:r>
              <a:rPr lang="en-GB" b="1" dirty="0"/>
              <a:t>Hoe ik het zal zeggen: </a:t>
            </a:r>
            <a:r>
              <a:rPr lang="en-GB" dirty="0"/>
              <a:t>"_____________________________________________________"</a:t>
            </a:r>
          </a:p>
          <a:p>
            <a:endParaRPr lang="en-GB" dirty="0"/>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p:txBody>
      </p:sp>
      <p:sp>
        <p:nvSpPr>
          <p:cNvPr id="2" name="Rectangle 1">
            <a:extLst>
              <a:ext uri="{FF2B5EF4-FFF2-40B4-BE49-F238E27FC236}">
                <a16:creationId xmlns:a16="http://schemas.microsoft.com/office/drawing/2014/main" id="{C660CD32-D522-D2CB-7DF0-4C2C1A653C9B}"/>
              </a:ext>
            </a:extLst>
          </p:cNvPr>
          <p:cNvSpPr/>
          <p:nvPr/>
        </p:nvSpPr>
        <p:spPr>
          <a:xfrm>
            <a:off x="848921" y="1709806"/>
            <a:ext cx="4429991"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B9411AE-92D4-4ECE-1DAE-FFEE23405527}"/>
              </a:ext>
            </a:extLst>
          </p:cNvPr>
          <p:cNvGrpSpPr/>
          <p:nvPr/>
        </p:nvGrpSpPr>
        <p:grpSpPr>
          <a:xfrm>
            <a:off x="2682941" y="1312477"/>
            <a:ext cx="2788753" cy="578690"/>
            <a:chOff x="2045517" y="6166884"/>
            <a:chExt cx="2788753" cy="578690"/>
          </a:xfrm>
        </p:grpSpPr>
        <p:sp>
          <p:nvSpPr>
            <p:cNvPr id="9" name="Rectangle 8">
              <a:extLst>
                <a:ext uri="{FF2B5EF4-FFF2-40B4-BE49-F238E27FC236}">
                  <a16:creationId xmlns:a16="http://schemas.microsoft.com/office/drawing/2014/main" id="{6DC1ACD2-67D5-979E-5A94-6D81118FC855}"/>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E75F7B-88C4-3C69-170F-F4694831B51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EC8E16-79C6-8914-AE50-439ECBDA767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9F4B2122-2FEE-9788-F65D-2939C43C08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691C1484-1622-778C-F040-7B4A9F73E173}"/>
              </a:ext>
            </a:extLst>
          </p:cNvPr>
          <p:cNvSpPr txBox="1">
            <a:spLocks/>
          </p:cNvSpPr>
          <p:nvPr/>
        </p:nvSpPr>
        <p:spPr>
          <a:xfrm>
            <a:off x="716685" y="1989919"/>
            <a:ext cx="4343895"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Hoe kun je upselling aan je bedrijf toevoegen?</a:t>
            </a:r>
          </a:p>
          <a:p>
            <a:pPr algn="r">
              <a:buClr>
                <a:srgbClr val="B6D1E1"/>
              </a:buClr>
            </a:pPr>
            <a:endParaRPr lang="en-US" b="1" dirty="0"/>
          </a:p>
        </p:txBody>
      </p:sp>
    </p:spTree>
    <p:extLst>
      <p:ext uri="{BB962C8B-B14F-4D97-AF65-F5344CB8AC3E}">
        <p14:creationId xmlns:p14="http://schemas.microsoft.com/office/powerpoint/2010/main" val="3053939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EDB60-FF2A-81D0-3632-A6B572C21E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0820381-CB4C-E9FB-D810-BC15E03C73BB}"/>
              </a:ext>
            </a:extLst>
          </p:cNvPr>
          <p:cNvSpPr>
            <a:spLocks noGrp="1"/>
          </p:cNvSpPr>
          <p:nvPr>
            <p:ph type="body" sz="quarter" idx="27"/>
          </p:nvPr>
        </p:nvSpPr>
        <p:spPr/>
        <p:txBody>
          <a:bodyPr/>
          <a:lstStyle/>
          <a:p>
            <a:r>
              <a:rPr lang="en-US" dirty="0"/>
              <a:t>CASESTUDY - VERKOOPIMPACT</a:t>
            </a:r>
          </a:p>
        </p:txBody>
      </p:sp>
      <p:sp>
        <p:nvSpPr>
          <p:cNvPr id="10" name="Text Placeholder 2">
            <a:extLst>
              <a:ext uri="{FF2B5EF4-FFF2-40B4-BE49-F238E27FC236}">
                <a16:creationId xmlns:a16="http://schemas.microsoft.com/office/drawing/2014/main" id="{40CA0D69-F818-D780-96C8-26BC93347A4E}"/>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9" name="TextBox 8">
            <a:extLst>
              <a:ext uri="{FF2B5EF4-FFF2-40B4-BE49-F238E27FC236}">
                <a16:creationId xmlns:a16="http://schemas.microsoft.com/office/drawing/2014/main" id="{CBAC73B4-F7D5-1F27-ADD1-A215E9F55484}"/>
              </a:ext>
            </a:extLst>
          </p:cNvPr>
          <p:cNvSpPr txBox="1"/>
          <p:nvPr/>
        </p:nvSpPr>
        <p:spPr>
          <a:xfrm>
            <a:off x="304799" y="1327843"/>
            <a:ext cx="11495037" cy="5539978"/>
          </a:xfrm>
          <a:prstGeom prst="rect">
            <a:avLst/>
          </a:prstGeom>
          <a:noFill/>
        </p:spPr>
        <p:txBody>
          <a:bodyPr wrap="square">
            <a:spAutoFit/>
          </a:bodyPr>
          <a:lstStyle/>
          <a:p>
            <a:r>
              <a:rPr lang="en-IE" sz="2200" b="1" dirty="0"/>
              <a:t>Lena </a:t>
            </a:r>
            <a:r>
              <a:rPr lang="en-IE" sz="2200" b="1" dirty="0" err="1"/>
              <a:t>Derisavifard </a:t>
            </a:r>
            <a:r>
              <a:rPr lang="en-IE" sz="2200" b="1" dirty="0"/>
              <a:t>- BiBi Bakery - </a:t>
            </a:r>
            <a:r>
              <a:rPr lang="en-IE" sz="2200" b="1" dirty="0">
                <a:solidFill>
                  <a:schemeClr val="bg1"/>
                </a:solidFill>
                <a:hlinkClick r:id="rId2"/>
              </a:rPr>
              <a:t>LEES HAAR VOLLEDIGE VERHAAL </a:t>
            </a:r>
            <a:r>
              <a:rPr lang="en-IE" sz="2200" dirty="0">
                <a:solidFill>
                  <a:srgbClr val="382B1B"/>
                </a:solidFill>
              </a:rPr>
              <a:t>en bezoek de website </a:t>
            </a:r>
            <a:r>
              <a:rPr lang="en-IE" sz="2400" dirty="0">
                <a:hlinkClick r:id="rId3"/>
              </a:rPr>
              <a:t>Home | BiBi Bakery</a:t>
            </a:r>
            <a:endParaRPr lang="en-IE" sz="2200" dirty="0">
              <a:solidFill>
                <a:srgbClr val="382B1B"/>
              </a:solidFill>
            </a:endParaRPr>
          </a:p>
          <a:p>
            <a:endParaRPr lang="en-IE" sz="2200" b="1" dirty="0"/>
          </a:p>
          <a:p>
            <a:r>
              <a:rPr lang="en-IE" sz="2000" b="1" dirty="0"/>
              <a:t>Achtergrond: </a:t>
            </a:r>
            <a:r>
              <a:rPr lang="en-IE" sz="2000" dirty="0"/>
              <a:t>Iraanse bakker die overstapte van financiën naar culinair ondernemerschap met een focus op </a:t>
            </a:r>
            <a:r>
              <a:rPr lang="en-IE" sz="2000" b="1" dirty="0"/>
              <a:t>Perzische veganistische lekkernijen </a:t>
            </a:r>
            <a:r>
              <a:rPr lang="en-IE" sz="2000" dirty="0"/>
              <a:t>zoals kardemom-roos baklava en saffraan ijs sandwiches </a:t>
            </a:r>
          </a:p>
          <a:p>
            <a:endParaRPr lang="en-IE" sz="2000" dirty="0"/>
          </a:p>
          <a:p>
            <a:r>
              <a:rPr lang="en-IE" sz="2000" b="1" dirty="0"/>
              <a:t>Verkoopstrategie:</a:t>
            </a:r>
            <a:endParaRPr lang="en-IE" sz="2000" dirty="0"/>
          </a:p>
          <a:p>
            <a:pPr marL="800100" lvl="1" indent="-342900">
              <a:buFont typeface="Arial" panose="020B0604020202020204" pitchFamily="34" charset="0"/>
              <a:buChar char="•"/>
            </a:pPr>
            <a:r>
              <a:rPr lang="en-IE" sz="2000" dirty="0"/>
              <a:t>Begonnen met weekend pop-ups in Brooklyn bars en markten met behulp van ansichtkaarten en verhaalgedreven displays ("barberry and saffron").</a:t>
            </a:r>
          </a:p>
          <a:p>
            <a:pPr marL="800100" lvl="1" indent="-342900">
              <a:buFont typeface="Arial" panose="020B0604020202020204" pitchFamily="34" charset="0"/>
              <a:buChar char="•"/>
            </a:pPr>
            <a:r>
              <a:rPr lang="en-IE" sz="2000" dirty="0"/>
              <a:t>Sloot zich aan bij een op vrouwen gerichte incubator (Hot Bread Kitchen), waar ze prijs-, verpakkings- en verkooptechnieken leerde - ter ondersteuning van haar overgang van hobbyist naar consistente verkoper </a:t>
            </a:r>
          </a:p>
          <a:p>
            <a:pPr marL="0" lvl="1"/>
            <a:r>
              <a:rPr lang="en-IE" sz="2000" b="1" dirty="0"/>
              <a:t>Resultaten:</a:t>
            </a:r>
            <a:endParaRPr lang="en-IE" sz="2000" dirty="0"/>
          </a:p>
          <a:p>
            <a:pPr marL="800100" lvl="1" indent="-342900">
              <a:buFont typeface="Arial" panose="020B0604020202020204" pitchFamily="34" charset="0"/>
              <a:buChar char="•"/>
            </a:pPr>
            <a:r>
              <a:rPr lang="en-GB" sz="2000" dirty="0"/>
              <a:t>Verhoogde de verkoop met 16% ten opzichte van vorig jaar en bouwde een loyale aanhang op die zich richt op het vertellen van culturele verhalen en uitmuntende producten </a:t>
            </a:r>
          </a:p>
          <a:p>
            <a:pPr marL="800100" lvl="1" indent="-342900">
              <a:buFont typeface="Arial" panose="020B0604020202020204" pitchFamily="34" charset="0"/>
              <a:buChar char="•"/>
            </a:pPr>
            <a:r>
              <a:rPr lang="en-IE" sz="2000" dirty="0"/>
              <a:t>Nu bezig met het openen van een volledige bakkerij, </a:t>
            </a:r>
            <a:r>
              <a:rPr lang="en-IE" sz="2000" dirty="0" err="1"/>
              <a:t>gevoed </a:t>
            </a:r>
            <a:r>
              <a:rPr lang="en-IE" sz="2000" dirty="0"/>
              <a:t>door consistente directe verkoop en betrokkenheid bij de gemeenschap.</a:t>
            </a:r>
          </a:p>
        </p:txBody>
      </p:sp>
    </p:spTree>
    <p:extLst>
      <p:ext uri="{BB962C8B-B14F-4D97-AF65-F5344CB8AC3E}">
        <p14:creationId xmlns:p14="http://schemas.microsoft.com/office/powerpoint/2010/main" val="373959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dirty="0"/>
              <a:t>CASESTUDY - VERKOOPIMPACT</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9" name="TextBox 8">
            <a:extLst>
              <a:ext uri="{FF2B5EF4-FFF2-40B4-BE49-F238E27FC236}">
                <a16:creationId xmlns:a16="http://schemas.microsoft.com/office/drawing/2014/main" id="{89E23116-4754-BF3C-E35C-EF535A1663AC}"/>
              </a:ext>
            </a:extLst>
          </p:cNvPr>
          <p:cNvSpPr txBox="1"/>
          <p:nvPr/>
        </p:nvSpPr>
        <p:spPr>
          <a:xfrm>
            <a:off x="304799" y="1327843"/>
            <a:ext cx="7569525" cy="4832092"/>
          </a:xfrm>
          <a:prstGeom prst="rect">
            <a:avLst/>
          </a:prstGeom>
          <a:noFill/>
        </p:spPr>
        <p:txBody>
          <a:bodyPr wrap="square">
            <a:spAutoFit/>
          </a:bodyPr>
          <a:lstStyle/>
          <a:p>
            <a:r>
              <a:rPr lang="en-GB" sz="2200" b="1" dirty="0"/>
              <a:t>Shelly Nuruzzaman - BANG! Curry Kits </a:t>
            </a:r>
            <a:r>
              <a:rPr lang="en-GB" sz="2200" b="1" dirty="0">
                <a:hlinkClick r:id="rId2"/>
              </a:rPr>
              <a:t>LEES HAAR VOLLEDIGE VERHAAL</a:t>
            </a:r>
            <a:endParaRPr lang="en-GB" sz="2200" b="1" dirty="0"/>
          </a:p>
          <a:p>
            <a:endParaRPr lang="en-GB" sz="2200" dirty="0"/>
          </a:p>
          <a:p>
            <a:r>
              <a:rPr lang="en-GB" sz="2200" b="1" dirty="0"/>
              <a:t>Achtergrond: </a:t>
            </a:r>
            <a:r>
              <a:rPr lang="en-GB" sz="2200" dirty="0"/>
              <a:t>Voormalig wetenschapper die met een budget van £ 650 begon met de verkoop van zelfgemaakte currypakketten vanuit haar keuken </a:t>
            </a:r>
          </a:p>
          <a:p>
            <a:endParaRPr lang="en-GB" sz="2200" dirty="0"/>
          </a:p>
          <a:p>
            <a:r>
              <a:rPr lang="en-GB" sz="2200" b="1" dirty="0"/>
              <a:t>Verkoopstrategie: </a:t>
            </a:r>
            <a:r>
              <a:rPr lang="en-GB" sz="2200" dirty="0"/>
              <a:t>Verkocht op lokale markten en kookcursussen, waardoor mensen direct kennismaakten met het product en het verhaal. Aangesloten bij de detailhandel (bijv. Waitrose), gestimuleerd door sterke directe verkoopresultaten en geloofwaardigheid van het merk. </a:t>
            </a:r>
          </a:p>
          <a:p>
            <a:endParaRPr lang="en-GB" sz="2200" dirty="0"/>
          </a:p>
          <a:p>
            <a:r>
              <a:rPr lang="en-GB" sz="2200" b="1" dirty="0"/>
              <a:t>Resultaten: </a:t>
            </a:r>
            <a:r>
              <a:rPr lang="en-GB" sz="2200" dirty="0"/>
              <a:t>Behaalde een jaaromzet van meer dan zes cijfers door directe verkoop aan consumenten te combineren met een sterke aanwezigheid in de detailhandel.</a:t>
            </a:r>
          </a:p>
          <a:p>
            <a:endParaRPr lang="en-GB" sz="2200" dirty="0"/>
          </a:p>
          <a:p>
            <a:r>
              <a:rPr lang="en-GB" sz="2200" b="1" dirty="0"/>
              <a:t>Bezoek haar website: </a:t>
            </a:r>
            <a:r>
              <a:rPr lang="en-IE" sz="2400" dirty="0">
                <a:hlinkClick r:id="rId3"/>
              </a:rPr>
              <a:t>Bang Curry</a:t>
            </a:r>
            <a:endParaRPr lang="en-IE" sz="2200" dirty="0"/>
          </a:p>
        </p:txBody>
      </p:sp>
      <p:pic>
        <p:nvPicPr>
          <p:cNvPr id="12" name="Picture 11">
            <a:extLst>
              <a:ext uri="{FF2B5EF4-FFF2-40B4-BE49-F238E27FC236}">
                <a16:creationId xmlns:a16="http://schemas.microsoft.com/office/drawing/2014/main" id="{67C1D8D0-0A33-854F-C4F8-4ABEC317CD09}"/>
              </a:ext>
            </a:extLst>
          </p:cNvPr>
          <p:cNvPicPr>
            <a:picLocks noChangeAspect="1"/>
          </p:cNvPicPr>
          <p:nvPr/>
        </p:nvPicPr>
        <p:blipFill>
          <a:blip r:embed="rId4"/>
          <a:stretch>
            <a:fillRect/>
          </a:stretch>
        </p:blipFill>
        <p:spPr>
          <a:xfrm>
            <a:off x="7951511" y="1918490"/>
            <a:ext cx="3836716" cy="3492195"/>
          </a:xfrm>
          <a:prstGeom prst="rect">
            <a:avLst/>
          </a:prstGeom>
        </p:spPr>
      </p:pic>
    </p:spTree>
    <p:extLst>
      <p:ext uri="{BB962C8B-B14F-4D97-AF65-F5344CB8AC3E}">
        <p14:creationId xmlns:p14="http://schemas.microsoft.com/office/powerpoint/2010/main" val="3810125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B43F-55C7-1DBE-C137-79FB9FC45E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6FB7AB8-3CB1-8741-F7A6-F655C3368B35}"/>
              </a:ext>
            </a:extLst>
          </p:cNvPr>
          <p:cNvSpPr>
            <a:spLocks noGrp="1"/>
          </p:cNvSpPr>
          <p:nvPr>
            <p:ph type="body" sz="quarter" idx="27"/>
          </p:nvPr>
        </p:nvSpPr>
        <p:spPr/>
        <p:txBody>
          <a:bodyPr/>
          <a:lstStyle/>
          <a:p>
            <a:r>
              <a:rPr lang="en-IE" dirty="0"/>
              <a:t>BELANGRIJKSTE OPMERKINGEN </a:t>
            </a:r>
            <a:endParaRPr lang="en-GB" dirty="0"/>
          </a:p>
        </p:txBody>
      </p:sp>
      <p:sp>
        <p:nvSpPr>
          <p:cNvPr id="3" name="Text Placeholder 2">
            <a:extLst>
              <a:ext uri="{FF2B5EF4-FFF2-40B4-BE49-F238E27FC236}">
                <a16:creationId xmlns:a16="http://schemas.microsoft.com/office/drawing/2014/main" id="{6524E4D5-CEC6-6DBC-9F90-DD1C3DDB0319}"/>
              </a:ext>
            </a:extLst>
          </p:cNvPr>
          <p:cNvSpPr>
            <a:spLocks noGrp="1"/>
          </p:cNvSpPr>
          <p:nvPr>
            <p:ph type="body" sz="quarter" idx="14"/>
          </p:nvPr>
        </p:nvSpPr>
        <p:spPr>
          <a:xfrm>
            <a:off x="738349" y="1631868"/>
            <a:ext cx="6932127" cy="4490356"/>
          </a:xfrm>
        </p:spPr>
        <p:txBody>
          <a:bodyPr/>
          <a:lstStyle/>
          <a:p>
            <a:pPr marL="342900" indent="-342900">
              <a:buFont typeface="Arial" panose="020B0604020202020204" pitchFamily="34" charset="0"/>
              <a:buChar char="•"/>
            </a:pPr>
            <a:r>
              <a:rPr lang="en-GB" dirty="0"/>
              <a:t>Begin klein. Marktkramen, pop-ups en proefevenementen zijn krachtige manieren om vertrouwen op te bouwen en je aanbod te testen.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Gebruik je unieke verhaal, cultuur en waarden om op te vallen, dit zijn je sterke punten/superkrachten.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Sluit je aan bij een ondersteunend netwerk of acceleratorprogramma om je vaardigheden en vertrouwen in verkopen te vergroten.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Onthoud: directe verkoop kan leiden tot grotere kansen, zoals groothandelspartnerschappen of regelmatige abonnementen.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En het belangrijkste: </a:t>
            </a:r>
            <a:r>
              <a:rPr lang="en-GB" b="1" dirty="0">
                <a:solidFill>
                  <a:srgbClr val="94C7B0"/>
                </a:solidFill>
              </a:rPr>
              <a:t>Oefenen. Oefenen. Oefenen</a:t>
            </a:r>
            <a:r>
              <a:rPr lang="en-GB" b="1" dirty="0"/>
              <a:t>.</a:t>
            </a:r>
            <a:br>
              <a:rPr lang="en-GB" dirty="0"/>
            </a:br>
            <a:r>
              <a:rPr lang="en-GB" dirty="0"/>
              <a:t>Met elk gesprek word je beter.</a:t>
            </a:r>
          </a:p>
          <a:p>
            <a:pPr marL="0" lvl="1" algn="l">
              <a:lnSpc>
                <a:spcPts val="2340"/>
              </a:lnSpc>
              <a:spcBef>
                <a:spcPts val="0"/>
              </a:spcBef>
            </a:pPr>
            <a:endParaRPr lang="en-US" dirty="0"/>
          </a:p>
          <a:p>
            <a:pPr marL="0" lvl="1" algn="l">
              <a:lnSpc>
                <a:spcPts val="2340"/>
              </a:lnSpc>
              <a:spcBef>
                <a:spcPts val="0"/>
              </a:spcBef>
            </a:pPr>
            <a:endParaRPr lang="en-US" dirty="0"/>
          </a:p>
        </p:txBody>
      </p:sp>
      <p:pic>
        <p:nvPicPr>
          <p:cNvPr id="5" name="Picture 4" descr="Group of desserts on a table">
            <a:extLst>
              <a:ext uri="{FF2B5EF4-FFF2-40B4-BE49-F238E27FC236}">
                <a16:creationId xmlns:a16="http://schemas.microsoft.com/office/drawing/2014/main" id="{DA9A94DE-85B6-94F8-C6E4-E5D64D51A2B7}"/>
              </a:ext>
            </a:extLst>
          </p:cNvPr>
          <p:cNvPicPr>
            <a:picLocks noChangeAspect="1"/>
          </p:cNvPicPr>
          <p:nvPr/>
        </p:nvPicPr>
        <p:blipFill>
          <a:blip r:embed="rId2"/>
          <a:stretch>
            <a:fillRect/>
          </a:stretch>
        </p:blipFill>
        <p:spPr>
          <a:xfrm>
            <a:off x="7921420" y="2457814"/>
            <a:ext cx="3936157" cy="2626716"/>
          </a:xfrm>
          <a:prstGeom prst="rect">
            <a:avLst/>
          </a:prstGeom>
        </p:spPr>
      </p:pic>
    </p:spTree>
    <p:extLst>
      <p:ext uri="{BB962C8B-B14F-4D97-AF65-F5344CB8AC3E}">
        <p14:creationId xmlns:p14="http://schemas.microsoft.com/office/powerpoint/2010/main" val="4222231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grpSp>
        <p:nvGrpSpPr>
          <p:cNvPr id="2" name="Group 1">
            <a:extLst>
              <a:ext uri="{FF2B5EF4-FFF2-40B4-BE49-F238E27FC236}">
                <a16:creationId xmlns:a16="http://schemas.microsoft.com/office/drawing/2014/main" id="{D40AEF50-6B78-CC28-8AB8-8B99FDC220FC}"/>
              </a:ext>
            </a:extLst>
          </p:cNvPr>
          <p:cNvGrpSpPr/>
          <p:nvPr/>
        </p:nvGrpSpPr>
        <p:grpSpPr>
          <a:xfrm>
            <a:off x="516327" y="576795"/>
            <a:ext cx="5317704" cy="4677840"/>
            <a:chOff x="2639536" y="4480401"/>
            <a:chExt cx="2257853" cy="1986172"/>
          </a:xfrm>
        </p:grpSpPr>
        <p:pic>
          <p:nvPicPr>
            <p:cNvPr id="3" name="Picture 2" descr="Icon&#10;&#10;Description automatically generated">
              <a:extLst>
                <a:ext uri="{FF2B5EF4-FFF2-40B4-BE49-F238E27FC236}">
                  <a16:creationId xmlns:a16="http://schemas.microsoft.com/office/drawing/2014/main" id="{3E9DEAAD-C18E-549B-6574-5FD06AFB09D1}"/>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5" name="Picture 4" descr="Icon&#10;&#10;Description automatically generated">
              <a:extLst>
                <a:ext uri="{FF2B5EF4-FFF2-40B4-BE49-F238E27FC236}">
                  <a16:creationId xmlns:a16="http://schemas.microsoft.com/office/drawing/2014/main" id="{C37EE73F-BE09-DDFD-70B5-3C93229476AB}"/>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577436" y="1971519"/>
            <a:ext cx="3195486" cy="13599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382B1B"/>
                </a:solidFill>
              </a:rPr>
              <a:t>Stap 7: De kracht van samenwerkingsverbanden en netwerken </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226138" y="1184736"/>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solidFill>
                  <a:srgbClr val="382B1B"/>
                </a:solidFill>
              </a:rPr>
              <a:t>Volgende </a:t>
            </a:r>
          </a:p>
        </p:txBody>
      </p:sp>
    </p:spTree>
    <p:extLst>
      <p:ext uri="{BB962C8B-B14F-4D97-AF65-F5344CB8AC3E}">
        <p14:creationId xmlns:p14="http://schemas.microsoft.com/office/powerpoint/2010/main" val="166709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AAN DE SLAG MET VERKOOP</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771650"/>
            <a:ext cx="3875216" cy="4351563"/>
          </a:xfrm>
        </p:spPr>
        <p:txBody>
          <a:bodyPr/>
          <a:lstStyle/>
          <a:p>
            <a:r>
              <a:rPr lang="en-GB" sz="2500" b="1" i="1" dirty="0">
                <a:solidFill>
                  <a:srgbClr val="94C7B0"/>
                </a:solidFill>
              </a:rPr>
              <a:t>Laten we eerlijk zijn: verkopen kan moeilijk zijn. Veel vrouwen zeggen dat het het meest uitdagende deel van het runnen van een bedrijf is, vooral wanneer taal, vertrouwen of culturele verwachtingen een rol spelen.</a:t>
            </a:r>
          </a:p>
          <a:p>
            <a:endParaRPr lang="en-GB" sz="2500" b="1" i="1" dirty="0">
              <a:solidFill>
                <a:srgbClr val="94C7B0"/>
              </a:solidFill>
            </a:endParaRPr>
          </a:p>
          <a:p>
            <a:r>
              <a:rPr lang="en-GB" sz="2500" b="1" i="1" dirty="0">
                <a:solidFill>
                  <a:srgbClr val="94C7B0"/>
                </a:solidFill>
              </a:rPr>
              <a:t>Maar hier is het goede nieuws: je stem, je waarden en je eten zijn je grootste verkoopinstrumenten.</a:t>
            </a:r>
            <a:endParaRPr lang="en-US" sz="2500" b="1" i="1" dirty="0">
              <a:solidFill>
                <a:srgbClr val="94C7B0"/>
              </a:solidFill>
            </a:endParaRPr>
          </a:p>
          <a:p>
            <a:endParaRPr lang="en-US" dirty="0"/>
          </a:p>
        </p:txBody>
      </p:sp>
      <p:sp>
        <p:nvSpPr>
          <p:cNvPr id="2" name="Text Placeholder 2">
            <a:extLst>
              <a:ext uri="{FF2B5EF4-FFF2-40B4-BE49-F238E27FC236}">
                <a16:creationId xmlns:a16="http://schemas.microsoft.com/office/drawing/2014/main" id="{E335A44F-F574-1411-EE73-4BA4DE3E0321}"/>
              </a:ext>
            </a:extLst>
          </p:cNvPr>
          <p:cNvSpPr txBox="1">
            <a:spLocks/>
          </p:cNvSpPr>
          <p:nvPr/>
        </p:nvSpPr>
        <p:spPr>
          <a:xfrm>
            <a:off x="5012475" y="1519972"/>
            <a:ext cx="6646125" cy="44903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Mensen kopen van mensen   </a:t>
            </a:r>
          </a:p>
          <a:p>
            <a:r>
              <a:rPr lang="en-US" dirty="0"/>
              <a:t>Niemand kent je product/dienst zo goed als jij. Laat je natuurlijke enthousiasme doorschijnen. Het werkt aanstekelijk. </a:t>
            </a:r>
          </a:p>
          <a:p>
            <a:endParaRPr lang="en-US" dirty="0"/>
          </a:p>
          <a:p>
            <a:r>
              <a:rPr lang="en-US" b="1" dirty="0"/>
              <a:t>Zorg voor de juiste timing </a:t>
            </a:r>
          </a:p>
          <a:p>
            <a:r>
              <a:rPr lang="en-GB" dirty="0"/>
              <a:t>Respectvolle timing schept vertrouwen - en veel klanten waarderen ruimte.</a:t>
            </a:r>
            <a:r>
              <a:rPr lang="en-US" dirty="0"/>
              <a:t>"Is dit een goed moment om te praten? Zo niet, dan kunnen we misschien een andere dag afspreken".</a:t>
            </a:r>
          </a:p>
          <a:p>
            <a:endParaRPr lang="en-US" dirty="0"/>
          </a:p>
          <a:p>
            <a:r>
              <a:rPr lang="en-US" b="1" dirty="0"/>
              <a:t>Open, eerlijk en transparant zijn</a:t>
            </a:r>
          </a:p>
          <a:p>
            <a:r>
              <a:rPr lang="en-US" dirty="0"/>
              <a:t>Culturele gevoeligheid is essentieel. Het begrijpen en kennen van culturele verschillen van je klanten is een cruciale vaardigheid om te slagen in de verkoop. </a:t>
            </a:r>
          </a:p>
          <a:p>
            <a:endParaRPr lang="en-US" dirty="0"/>
          </a:p>
          <a:p>
            <a:endParaRPr lang="en-US" dirty="0"/>
          </a:p>
        </p:txBody>
      </p:sp>
    </p:spTree>
    <p:extLst>
      <p:ext uri="{BB962C8B-B14F-4D97-AF65-F5344CB8AC3E}">
        <p14:creationId xmlns:p14="http://schemas.microsoft.com/office/powerpoint/2010/main" val="708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443344" y="845127"/>
            <a:ext cx="11748655" cy="644188"/>
          </a:xfrm>
        </p:spPr>
        <p:txBody>
          <a:bodyPr/>
          <a:lstStyle/>
          <a:p>
            <a:r>
              <a:rPr lang="en-US" dirty="0"/>
              <a:t>Een eenvoudige manier om naar de </a:t>
            </a:r>
            <a:r>
              <a:rPr lang="en-US" b="1" dirty="0"/>
              <a:t>koopcyclus van klanten </a:t>
            </a:r>
            <a:r>
              <a:rPr lang="en-US" dirty="0"/>
              <a:t>te kijken is om deze in </a:t>
            </a:r>
            <a:r>
              <a:rPr lang="en-US" b="1" dirty="0"/>
              <a:t>drie fasen </a:t>
            </a:r>
            <a:r>
              <a:rPr lang="en-US" dirty="0"/>
              <a:t>op te splitsen:</a:t>
            </a:r>
          </a:p>
          <a:p>
            <a:endParaRPr lang="en-US" dirty="0"/>
          </a:p>
        </p:txBody>
      </p:sp>
      <p:sp>
        <p:nvSpPr>
          <p:cNvPr id="6" name="Text Placeholder 4">
            <a:extLst>
              <a:ext uri="{FF2B5EF4-FFF2-40B4-BE49-F238E27FC236}">
                <a16:creationId xmlns:a16="http://schemas.microsoft.com/office/drawing/2014/main" id="{07A7F56A-68A5-4AFF-9054-599D5EF28F63}"/>
              </a:ext>
            </a:extLst>
          </p:cNvPr>
          <p:cNvSpPr>
            <a:spLocks noGrp="1"/>
          </p:cNvSpPr>
          <p:nvPr>
            <p:ph type="body" sz="quarter" idx="14"/>
          </p:nvPr>
        </p:nvSpPr>
        <p:spPr>
          <a:xfrm>
            <a:off x="711996" y="3490997"/>
            <a:ext cx="3408830" cy="1045795"/>
          </a:xfrm>
        </p:spPr>
        <p:txBody>
          <a:bodyPr anchor="t"/>
          <a:lstStyle/>
          <a:p>
            <a:pPr algn="ctr"/>
            <a:r>
              <a:rPr lang="en-US" sz="3200" b="1" dirty="0">
                <a:solidFill>
                  <a:srgbClr val="B6D1E1"/>
                </a:solidFill>
              </a:rPr>
              <a:t>WAARSCHUWING</a:t>
            </a:r>
          </a:p>
        </p:txBody>
      </p:sp>
      <p:sp>
        <p:nvSpPr>
          <p:cNvPr id="12" name="Text Placeholder 6">
            <a:extLst>
              <a:ext uri="{FF2B5EF4-FFF2-40B4-BE49-F238E27FC236}">
                <a16:creationId xmlns:a16="http://schemas.microsoft.com/office/drawing/2014/main" id="{32BF9C78-E1DC-CAAE-79C0-5619B5F4BD19}"/>
              </a:ext>
            </a:extLst>
          </p:cNvPr>
          <p:cNvSpPr txBox="1">
            <a:spLocks/>
          </p:cNvSpPr>
          <p:nvPr/>
        </p:nvSpPr>
        <p:spPr>
          <a:xfrm>
            <a:off x="4539925" y="3366305"/>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94C7B0"/>
                </a:solidFill>
              </a:rPr>
              <a:t>OVERWEGING</a:t>
            </a:r>
          </a:p>
        </p:txBody>
      </p:sp>
      <p:sp>
        <p:nvSpPr>
          <p:cNvPr id="14" name="Text Placeholder 8">
            <a:extLst>
              <a:ext uri="{FF2B5EF4-FFF2-40B4-BE49-F238E27FC236}">
                <a16:creationId xmlns:a16="http://schemas.microsoft.com/office/drawing/2014/main" id="{2DE2113C-103C-DA0E-7EF1-D2074E8A36E3}"/>
              </a:ext>
            </a:extLst>
          </p:cNvPr>
          <p:cNvSpPr txBox="1">
            <a:spLocks/>
          </p:cNvSpPr>
          <p:nvPr/>
        </p:nvSpPr>
        <p:spPr>
          <a:xfrm>
            <a:off x="8491322" y="3380160"/>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E6C8C7"/>
                </a:solidFill>
              </a:rPr>
              <a:t>KOPEN</a:t>
            </a:r>
          </a:p>
        </p:txBody>
      </p:sp>
      <p:sp>
        <p:nvSpPr>
          <p:cNvPr id="15" name="Text Placeholder 5">
            <a:extLst>
              <a:ext uri="{FF2B5EF4-FFF2-40B4-BE49-F238E27FC236}">
                <a16:creationId xmlns:a16="http://schemas.microsoft.com/office/drawing/2014/main" id="{60B43392-75EA-7BFC-415C-3FB63B0328C9}"/>
              </a:ext>
            </a:extLst>
          </p:cNvPr>
          <p:cNvSpPr txBox="1">
            <a:spLocks/>
          </p:cNvSpPr>
          <p:nvPr/>
        </p:nvSpPr>
        <p:spPr>
          <a:xfrm>
            <a:off x="711996" y="4082626"/>
            <a:ext cx="3408830" cy="242575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dirty="0"/>
              <a:t>Wanneer een klant zich voor het eerst bewust wordt van je voedingsproduct. Of waar een klant zich voor het eerst bewust wordt van een behoefte die hij wil vervullen.</a:t>
            </a:r>
          </a:p>
          <a:p>
            <a:pPr algn="ctr">
              <a:lnSpc>
                <a:spcPts val="2580"/>
              </a:lnSpc>
              <a:spcBef>
                <a:spcPts val="0"/>
              </a:spcBef>
            </a:pPr>
            <a:endParaRPr lang="en-US" sz="2400" dirty="0"/>
          </a:p>
        </p:txBody>
      </p:sp>
      <p:sp>
        <p:nvSpPr>
          <p:cNvPr id="16" name="Text Placeholder 7">
            <a:extLst>
              <a:ext uri="{FF2B5EF4-FFF2-40B4-BE49-F238E27FC236}">
                <a16:creationId xmlns:a16="http://schemas.microsoft.com/office/drawing/2014/main" id="{5108A32C-B750-4C41-E0C7-594D3CF54B6C}"/>
              </a:ext>
            </a:extLst>
          </p:cNvPr>
          <p:cNvSpPr txBox="1">
            <a:spLocks/>
          </p:cNvSpPr>
          <p:nvPr/>
        </p:nvSpPr>
        <p:spPr>
          <a:xfrm>
            <a:off x="4539925"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GB" sz="2400" dirty="0"/>
              <a:t>Ze denken erover om het te proberen, te vergelijken, vragen te stellen of te proeven</a:t>
            </a:r>
            <a:r>
              <a:rPr lang="en-US" sz="2400" dirty="0"/>
              <a:t>. Ze evalueren oplossingen voor hun behoefte</a:t>
            </a:r>
            <a:r>
              <a:rPr lang="en-GB" sz="2400" dirty="0"/>
              <a:t>. </a:t>
            </a:r>
            <a:endParaRPr lang="en-US" sz="2400" dirty="0"/>
          </a:p>
          <a:p>
            <a:pPr algn="ctr">
              <a:lnSpc>
                <a:spcPts val="2580"/>
              </a:lnSpc>
              <a:spcBef>
                <a:spcPts val="0"/>
              </a:spcBef>
            </a:pPr>
            <a:endParaRPr lang="en-US" sz="2400" dirty="0"/>
          </a:p>
        </p:txBody>
      </p:sp>
      <p:sp>
        <p:nvSpPr>
          <p:cNvPr id="17" name="Text Placeholder 9">
            <a:extLst>
              <a:ext uri="{FF2B5EF4-FFF2-40B4-BE49-F238E27FC236}">
                <a16:creationId xmlns:a16="http://schemas.microsoft.com/office/drawing/2014/main" id="{D1B3A6BC-9E8D-4725-AA6D-4518A7B4D895}"/>
              </a:ext>
            </a:extLst>
          </p:cNvPr>
          <p:cNvSpPr txBox="1">
            <a:spLocks/>
          </p:cNvSpPr>
          <p:nvPr/>
        </p:nvSpPr>
        <p:spPr>
          <a:xfrm>
            <a:off x="8491322"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dirty="0"/>
              <a:t>Ze hebben besloten te kopen. Wanneer een klant de beslissing neemt en de aankoop afrondt</a:t>
            </a:r>
          </a:p>
          <a:p>
            <a:pPr algn="ctr">
              <a:lnSpc>
                <a:spcPts val="2580"/>
              </a:lnSpc>
              <a:spcBef>
                <a:spcPts val="0"/>
              </a:spcBef>
            </a:pPr>
            <a:endParaRPr lang="en-US" sz="2400" dirty="0"/>
          </a:p>
        </p:txBody>
      </p:sp>
      <p:cxnSp>
        <p:nvCxnSpPr>
          <p:cNvPr id="19" name="Straight Connector 18">
            <a:extLst>
              <a:ext uri="{FF2B5EF4-FFF2-40B4-BE49-F238E27FC236}">
                <a16:creationId xmlns:a16="http://schemas.microsoft.com/office/drawing/2014/main" id="{A2A18FAC-D17F-2F3B-C28D-8D7C4994A8B1}"/>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EB3AA44-143A-8516-7534-DEFDCDCCE58E}"/>
              </a:ext>
            </a:extLst>
          </p:cNvPr>
          <p:cNvGrpSpPr/>
          <p:nvPr/>
        </p:nvGrpSpPr>
        <p:grpSpPr>
          <a:xfrm>
            <a:off x="1834519" y="2117156"/>
            <a:ext cx="1163784" cy="1546799"/>
            <a:chOff x="1828799" y="1798501"/>
            <a:chExt cx="1163784" cy="1546799"/>
          </a:xfrm>
        </p:grpSpPr>
        <p:sp>
          <p:nvSpPr>
            <p:cNvPr id="18" name="Graphic 4">
              <a:extLst>
                <a:ext uri="{FF2B5EF4-FFF2-40B4-BE49-F238E27FC236}">
                  <a16:creationId xmlns:a16="http://schemas.microsoft.com/office/drawing/2014/main" id="{37FD7723-7238-FD1A-B4DD-1A3C47C6B979}"/>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4DBECE9C-9BF2-88A1-F2E1-1209D84F5E1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24" name="Group 23">
            <a:extLst>
              <a:ext uri="{FF2B5EF4-FFF2-40B4-BE49-F238E27FC236}">
                <a16:creationId xmlns:a16="http://schemas.microsoft.com/office/drawing/2014/main" id="{7CAAF739-40EA-F915-231A-C9F229573DFD}"/>
              </a:ext>
            </a:extLst>
          </p:cNvPr>
          <p:cNvGrpSpPr/>
          <p:nvPr/>
        </p:nvGrpSpPr>
        <p:grpSpPr>
          <a:xfrm>
            <a:off x="5662448" y="2144865"/>
            <a:ext cx="1163784" cy="1546799"/>
            <a:chOff x="1828799" y="1798501"/>
            <a:chExt cx="1163784" cy="1546799"/>
          </a:xfrm>
        </p:grpSpPr>
        <p:sp>
          <p:nvSpPr>
            <p:cNvPr id="25" name="Graphic 4">
              <a:extLst>
                <a:ext uri="{FF2B5EF4-FFF2-40B4-BE49-F238E27FC236}">
                  <a16:creationId xmlns:a16="http://schemas.microsoft.com/office/drawing/2014/main" id="{1892B60D-A223-339F-DFC2-D35BFB063BDD}"/>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6" name="Text Placeholder 4">
              <a:extLst>
                <a:ext uri="{FF2B5EF4-FFF2-40B4-BE49-F238E27FC236}">
                  <a16:creationId xmlns:a16="http://schemas.microsoft.com/office/drawing/2014/main" id="{A12DC551-A647-EE59-B60C-3EF26155399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27" name="Group 26">
            <a:extLst>
              <a:ext uri="{FF2B5EF4-FFF2-40B4-BE49-F238E27FC236}">
                <a16:creationId xmlns:a16="http://schemas.microsoft.com/office/drawing/2014/main" id="{72DC9D8B-D74C-3260-8B42-1F58E065AFEA}"/>
              </a:ext>
            </a:extLst>
          </p:cNvPr>
          <p:cNvGrpSpPr/>
          <p:nvPr/>
        </p:nvGrpSpPr>
        <p:grpSpPr>
          <a:xfrm>
            <a:off x="9613845" y="2158720"/>
            <a:ext cx="1163784" cy="1546799"/>
            <a:chOff x="1828799" y="1798501"/>
            <a:chExt cx="1163784" cy="1546799"/>
          </a:xfrm>
        </p:grpSpPr>
        <p:sp>
          <p:nvSpPr>
            <p:cNvPr id="28" name="Graphic 4">
              <a:extLst>
                <a:ext uri="{FF2B5EF4-FFF2-40B4-BE49-F238E27FC236}">
                  <a16:creationId xmlns:a16="http://schemas.microsoft.com/office/drawing/2014/main" id="{9AC14A97-0F6A-B6B5-BB0D-81285A7E0812}"/>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4">
              <a:extLst>
                <a:ext uri="{FF2B5EF4-FFF2-40B4-BE49-F238E27FC236}">
                  <a16:creationId xmlns:a16="http://schemas.microsoft.com/office/drawing/2014/main" id="{726E98AD-CD11-C122-CFA8-C6F0EA6234F3}"/>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cxnSp>
        <p:nvCxnSpPr>
          <p:cNvPr id="30" name="Straight Connector 29">
            <a:extLst>
              <a:ext uri="{FF2B5EF4-FFF2-40B4-BE49-F238E27FC236}">
                <a16:creationId xmlns:a16="http://schemas.microsoft.com/office/drawing/2014/main" id="{55F49F63-FBE0-2C17-E97F-12FA5C0A52DD}"/>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443344" y="526473"/>
            <a:ext cx="9096701" cy="962842"/>
          </a:xfrm>
        </p:spPr>
        <p:txBody>
          <a:bodyPr/>
          <a:lstStyle/>
          <a:p>
            <a:r>
              <a:rPr lang="en-US" dirty="0"/>
              <a:t>WAT JE IN ELKE FASE KUNT DOEN</a:t>
            </a:r>
          </a:p>
        </p:txBody>
      </p:sp>
      <p:sp>
        <p:nvSpPr>
          <p:cNvPr id="6" name="Text Placeholder 4">
            <a:extLst>
              <a:ext uri="{FF2B5EF4-FFF2-40B4-BE49-F238E27FC236}">
                <a16:creationId xmlns:a16="http://schemas.microsoft.com/office/drawing/2014/main" id="{07A7F56A-68A5-4AFF-9054-599D5EF28F63}"/>
              </a:ext>
            </a:extLst>
          </p:cNvPr>
          <p:cNvSpPr>
            <a:spLocks noGrp="1"/>
          </p:cNvSpPr>
          <p:nvPr>
            <p:ph type="body" sz="quarter" idx="14"/>
          </p:nvPr>
        </p:nvSpPr>
        <p:spPr>
          <a:xfrm>
            <a:off x="608085" y="2479615"/>
            <a:ext cx="3408830" cy="1045795"/>
          </a:xfrm>
        </p:spPr>
        <p:txBody>
          <a:bodyPr anchor="t"/>
          <a:lstStyle/>
          <a:p>
            <a:r>
              <a:rPr lang="en-US" sz="3200" b="1" dirty="0">
                <a:solidFill>
                  <a:srgbClr val="B6D1E1"/>
                </a:solidFill>
              </a:rPr>
              <a:t>WAARSCHUWING</a:t>
            </a:r>
          </a:p>
        </p:txBody>
      </p:sp>
      <p:sp>
        <p:nvSpPr>
          <p:cNvPr id="12" name="Text Placeholder 6">
            <a:extLst>
              <a:ext uri="{FF2B5EF4-FFF2-40B4-BE49-F238E27FC236}">
                <a16:creationId xmlns:a16="http://schemas.microsoft.com/office/drawing/2014/main" id="{32BF9C78-E1DC-CAAE-79C0-5619B5F4BD19}"/>
              </a:ext>
            </a:extLst>
          </p:cNvPr>
          <p:cNvSpPr txBox="1">
            <a:spLocks/>
          </p:cNvSpPr>
          <p:nvPr/>
        </p:nvSpPr>
        <p:spPr>
          <a:xfrm>
            <a:off x="608085" y="3865069"/>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a:solidFill>
                  <a:srgbClr val="94C7B0"/>
                </a:solidFill>
              </a:rPr>
              <a:t>OVERWEGING</a:t>
            </a:r>
          </a:p>
        </p:txBody>
      </p:sp>
      <p:sp>
        <p:nvSpPr>
          <p:cNvPr id="14" name="Text Placeholder 8">
            <a:extLst>
              <a:ext uri="{FF2B5EF4-FFF2-40B4-BE49-F238E27FC236}">
                <a16:creationId xmlns:a16="http://schemas.microsoft.com/office/drawing/2014/main" id="{2DE2113C-103C-DA0E-7EF1-D2074E8A36E3}"/>
              </a:ext>
            </a:extLst>
          </p:cNvPr>
          <p:cNvSpPr txBox="1">
            <a:spLocks/>
          </p:cNvSpPr>
          <p:nvPr/>
        </p:nvSpPr>
        <p:spPr>
          <a:xfrm>
            <a:off x="608085" y="5250523"/>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a:solidFill>
                  <a:srgbClr val="E6C8C7"/>
                </a:solidFill>
              </a:rPr>
              <a:t>KOPEN</a:t>
            </a:r>
          </a:p>
        </p:txBody>
      </p:sp>
      <p:cxnSp>
        <p:nvCxnSpPr>
          <p:cNvPr id="19" name="Straight Connector 18">
            <a:extLst>
              <a:ext uri="{FF2B5EF4-FFF2-40B4-BE49-F238E27FC236}">
                <a16:creationId xmlns:a16="http://schemas.microsoft.com/office/drawing/2014/main" id="{A2A18FAC-D17F-2F3B-C28D-8D7C4994A8B1}"/>
              </a:ext>
            </a:extLst>
          </p:cNvPr>
          <p:cNvCxnSpPr>
            <a:cxnSpLocks/>
          </p:cNvCxnSpPr>
          <p:nvPr/>
        </p:nvCxnSpPr>
        <p:spPr>
          <a:xfrm flipH="1">
            <a:off x="471054" y="3574472"/>
            <a:ext cx="1149927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16">
            <a:extLst>
              <a:ext uri="{FF2B5EF4-FFF2-40B4-BE49-F238E27FC236}">
                <a16:creationId xmlns:a16="http://schemas.microsoft.com/office/drawing/2014/main" id="{D188F27F-4919-B143-3C85-9426C48DFDAD}"/>
              </a:ext>
            </a:extLst>
          </p:cNvPr>
          <p:cNvSpPr txBox="1">
            <a:spLocks/>
          </p:cNvSpPr>
          <p:nvPr/>
        </p:nvSpPr>
        <p:spPr>
          <a:xfrm>
            <a:off x="4059750" y="2309659"/>
            <a:ext cx="8132250" cy="129299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B6D1E1"/>
              </a:buClr>
              <a:buFont typeface="+mj-lt"/>
              <a:buAutoNum type="arabicPeriod"/>
            </a:pPr>
            <a:r>
              <a:rPr lang="en-GB" sz="2400" dirty="0">
                <a:solidFill>
                  <a:srgbClr val="382B1B"/>
                </a:solidFill>
              </a:rPr>
              <a:t>Deel je verhaal op een manier die mensen nieuwsgierig maakt. Gebruik je gekozen marketingtools en vraag "Dit is het recept van mijn familie uit Marokko. Wil je proeven?</a:t>
            </a:r>
            <a:endParaRPr lang="en-US" sz="2400" dirty="0">
              <a:solidFill>
                <a:srgbClr val="382B1B"/>
              </a:solidFill>
            </a:endParaRPr>
          </a:p>
        </p:txBody>
      </p:sp>
      <p:sp>
        <p:nvSpPr>
          <p:cNvPr id="10" name="Text Placeholder 20">
            <a:extLst>
              <a:ext uri="{FF2B5EF4-FFF2-40B4-BE49-F238E27FC236}">
                <a16:creationId xmlns:a16="http://schemas.microsoft.com/office/drawing/2014/main" id="{8FAAB70A-CF79-003D-820F-3CD1AF44C761}"/>
              </a:ext>
            </a:extLst>
          </p:cNvPr>
          <p:cNvSpPr txBox="1">
            <a:spLocks/>
          </p:cNvSpPr>
          <p:nvPr/>
        </p:nvSpPr>
        <p:spPr>
          <a:xfrm>
            <a:off x="4083567" y="3788451"/>
            <a:ext cx="8484545" cy="1295062"/>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94C7B0"/>
              </a:buClr>
              <a:buFont typeface="+mj-lt"/>
              <a:buAutoNum type="arabicPeriod"/>
            </a:pPr>
            <a:r>
              <a:rPr lang="en-GB" sz="2400" dirty="0"/>
              <a:t>Uitleggen wat erin zit, hoe het is gemaakt of hoe je het moet gebruiken </a:t>
            </a:r>
          </a:p>
          <a:p>
            <a:pPr marL="457200" indent="-457200">
              <a:lnSpc>
                <a:spcPts val="2480"/>
              </a:lnSpc>
              <a:spcBef>
                <a:spcPts val="0"/>
              </a:spcBef>
              <a:buClr>
                <a:srgbClr val="94C7B0"/>
              </a:buClr>
              <a:buFont typeface="+mj-lt"/>
              <a:buAutoNum type="arabicPeriod"/>
            </a:pPr>
            <a:r>
              <a:rPr lang="en-US" sz="2400" dirty="0">
                <a:solidFill>
                  <a:srgbClr val="382B1B"/>
                </a:solidFill>
              </a:rPr>
              <a:t>Zorg voor back-up bewijs - getuigenissen van klanten, beoordelingen </a:t>
            </a:r>
          </a:p>
        </p:txBody>
      </p:sp>
      <p:sp>
        <p:nvSpPr>
          <p:cNvPr id="11" name="Text Placeholder 22">
            <a:extLst>
              <a:ext uri="{FF2B5EF4-FFF2-40B4-BE49-F238E27FC236}">
                <a16:creationId xmlns:a16="http://schemas.microsoft.com/office/drawing/2014/main" id="{91303782-B8B0-6286-5D5B-2E73AB90B5B2}"/>
              </a:ext>
            </a:extLst>
          </p:cNvPr>
          <p:cNvSpPr txBox="1">
            <a:spLocks/>
          </p:cNvSpPr>
          <p:nvPr/>
        </p:nvSpPr>
        <p:spPr>
          <a:xfrm>
            <a:off x="4097072" y="5252000"/>
            <a:ext cx="8059197" cy="129299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E6C8C7"/>
              </a:buClr>
              <a:buFont typeface="+mj-lt"/>
              <a:buAutoNum type="arabicPeriod"/>
            </a:pPr>
            <a:r>
              <a:rPr lang="en-GB" sz="2400" dirty="0"/>
              <a:t>Maak het makkelijk: duidelijke prijzen, QR-code of menu </a:t>
            </a:r>
          </a:p>
          <a:p>
            <a:pPr marL="457200" indent="-457200">
              <a:lnSpc>
                <a:spcPts val="2480"/>
              </a:lnSpc>
              <a:spcBef>
                <a:spcPts val="0"/>
              </a:spcBef>
              <a:buClr>
                <a:srgbClr val="E6C8C7"/>
              </a:buClr>
              <a:buFont typeface="+mj-lt"/>
              <a:buAutoNum type="arabicPeriod"/>
            </a:pPr>
            <a:r>
              <a:rPr lang="en-US" sz="2400" dirty="0">
                <a:solidFill>
                  <a:srgbClr val="382B1B"/>
                </a:solidFill>
              </a:rPr>
              <a:t>PERHAPS Een incentive aanbieden</a:t>
            </a:r>
          </a:p>
          <a:p>
            <a:pPr marL="457200" indent="-457200">
              <a:lnSpc>
                <a:spcPts val="2480"/>
              </a:lnSpc>
              <a:spcBef>
                <a:spcPts val="0"/>
              </a:spcBef>
              <a:buClr>
                <a:srgbClr val="E6C8C7"/>
              </a:buClr>
              <a:buFont typeface="+mj-lt"/>
              <a:buAutoNum type="arabicPeriod"/>
            </a:pPr>
            <a:r>
              <a:rPr lang="en-US" sz="2400" dirty="0">
                <a:solidFill>
                  <a:srgbClr val="382B1B"/>
                </a:solidFill>
              </a:rPr>
              <a:t>Zeg een oprecht dankjewel voor de aankoop</a:t>
            </a:r>
          </a:p>
        </p:txBody>
      </p:sp>
      <p:cxnSp>
        <p:nvCxnSpPr>
          <p:cNvPr id="13" name="Straight Connector 12">
            <a:extLst>
              <a:ext uri="{FF2B5EF4-FFF2-40B4-BE49-F238E27FC236}">
                <a16:creationId xmlns:a16="http://schemas.microsoft.com/office/drawing/2014/main" id="{AD5421FD-0009-7141-4293-5CF72F19303B}"/>
              </a:ext>
            </a:extLst>
          </p:cNvPr>
          <p:cNvCxnSpPr>
            <a:cxnSpLocks/>
          </p:cNvCxnSpPr>
          <p:nvPr/>
        </p:nvCxnSpPr>
        <p:spPr>
          <a:xfrm flipH="1">
            <a:off x="540327" y="4862945"/>
            <a:ext cx="1149927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4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TYPE VERKOOPPERS - Welke ben jij?</a:t>
            </a:r>
          </a:p>
        </p:txBody>
      </p:sp>
      <p:sp>
        <p:nvSpPr>
          <p:cNvPr id="5" name="Text Placeholder 4">
            <a:extLst>
              <a:ext uri="{FF2B5EF4-FFF2-40B4-BE49-F238E27FC236}">
                <a16:creationId xmlns:a16="http://schemas.microsoft.com/office/drawing/2014/main" id="{DD6FA400-FDB2-5CC0-4022-4C0362EFFA79}"/>
              </a:ext>
            </a:extLst>
          </p:cNvPr>
          <p:cNvSpPr>
            <a:spLocks noGrp="1"/>
          </p:cNvSpPr>
          <p:nvPr>
            <p:ph type="body" sz="quarter" idx="14"/>
          </p:nvPr>
        </p:nvSpPr>
        <p:spPr>
          <a:xfrm>
            <a:off x="711996" y="3490997"/>
            <a:ext cx="3408830" cy="1045795"/>
          </a:xfrm>
        </p:spPr>
        <p:txBody>
          <a:bodyPr anchor="t"/>
          <a:lstStyle/>
          <a:p>
            <a:pPr algn="ctr"/>
            <a:r>
              <a:rPr lang="en-US" sz="3200" b="1" dirty="0">
                <a:solidFill>
                  <a:srgbClr val="B6D1E1"/>
                </a:solidFill>
              </a:rPr>
              <a:t>BESTELLER</a:t>
            </a:r>
          </a:p>
          <a:p>
            <a:pPr algn="ctr"/>
            <a:r>
              <a:rPr lang="en-GB" dirty="0"/>
              <a:t>Je wacht tot klanten je benaderen. Typisch voor een markt of winkel.</a:t>
            </a:r>
          </a:p>
          <a:p>
            <a:pPr algn="ctr"/>
            <a:endParaRPr lang="en-GB" dirty="0"/>
          </a:p>
          <a:p>
            <a:pPr algn="ctr"/>
            <a:r>
              <a:rPr lang="en-GB" dirty="0"/>
              <a:t>Als je online bent, heb je een website of WhatsApp-link en wacht je op bestellingen.</a:t>
            </a:r>
            <a:endParaRPr lang="en-US" dirty="0"/>
          </a:p>
        </p:txBody>
      </p:sp>
      <p:sp>
        <p:nvSpPr>
          <p:cNvPr id="7" name="Text Placeholder 6">
            <a:extLst>
              <a:ext uri="{FF2B5EF4-FFF2-40B4-BE49-F238E27FC236}">
                <a16:creationId xmlns:a16="http://schemas.microsoft.com/office/drawing/2014/main" id="{1887501D-687B-9FDC-9396-112DAA311DE2}"/>
              </a:ext>
            </a:extLst>
          </p:cNvPr>
          <p:cNvSpPr txBox="1">
            <a:spLocks/>
          </p:cNvSpPr>
          <p:nvPr/>
        </p:nvSpPr>
        <p:spPr>
          <a:xfrm>
            <a:off x="4539925" y="3366305"/>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94C7B0"/>
                </a:solidFill>
              </a:rPr>
              <a:t>ORDER CREATOR </a:t>
            </a:r>
          </a:p>
          <a:p>
            <a:pPr algn="ctr"/>
            <a:endParaRPr lang="en-US" sz="3200" b="1" dirty="0">
              <a:solidFill>
                <a:srgbClr val="94C7B0"/>
              </a:solidFill>
            </a:endParaRPr>
          </a:p>
        </p:txBody>
      </p:sp>
      <p:sp>
        <p:nvSpPr>
          <p:cNvPr id="8" name="Text Placeholder 8">
            <a:extLst>
              <a:ext uri="{FF2B5EF4-FFF2-40B4-BE49-F238E27FC236}">
                <a16:creationId xmlns:a16="http://schemas.microsoft.com/office/drawing/2014/main" id="{D0DA0EFB-622B-78EA-F405-BFEC90787902}"/>
              </a:ext>
            </a:extLst>
          </p:cNvPr>
          <p:cNvSpPr txBox="1">
            <a:spLocks/>
          </p:cNvSpPr>
          <p:nvPr/>
        </p:nvSpPr>
        <p:spPr>
          <a:xfrm>
            <a:off x="8491322" y="3380160"/>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E6C8C7"/>
                </a:solidFill>
              </a:rPr>
              <a:t>ORDERVERZAMELAAR</a:t>
            </a:r>
          </a:p>
        </p:txBody>
      </p:sp>
      <p:sp>
        <p:nvSpPr>
          <p:cNvPr id="9" name="Text Placeholder 5">
            <a:extLst>
              <a:ext uri="{FF2B5EF4-FFF2-40B4-BE49-F238E27FC236}">
                <a16:creationId xmlns:a16="http://schemas.microsoft.com/office/drawing/2014/main" id="{5595B5D7-1546-1DAE-B749-4595951D03DA}"/>
              </a:ext>
            </a:extLst>
          </p:cNvPr>
          <p:cNvSpPr txBox="1">
            <a:spLocks/>
          </p:cNvSpPr>
          <p:nvPr/>
        </p:nvSpPr>
        <p:spPr>
          <a:xfrm>
            <a:off x="711996" y="4082626"/>
            <a:ext cx="3408830" cy="242575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dirty="0">
                <a:solidFill>
                  <a:srgbClr val="382B1B"/>
                </a:solidFill>
              </a:rPr>
              <a:t> </a:t>
            </a:r>
          </a:p>
          <a:p>
            <a:pPr algn="ctr">
              <a:lnSpc>
                <a:spcPts val="2580"/>
              </a:lnSpc>
              <a:spcBef>
                <a:spcPts val="0"/>
              </a:spcBef>
            </a:pPr>
            <a:endParaRPr lang="en-US" sz="2400" dirty="0">
              <a:solidFill>
                <a:srgbClr val="382B1B"/>
              </a:solidFill>
            </a:endParaRPr>
          </a:p>
        </p:txBody>
      </p:sp>
      <p:sp>
        <p:nvSpPr>
          <p:cNvPr id="10" name="Text Placeholder 7">
            <a:extLst>
              <a:ext uri="{FF2B5EF4-FFF2-40B4-BE49-F238E27FC236}">
                <a16:creationId xmlns:a16="http://schemas.microsoft.com/office/drawing/2014/main" id="{406CE8FB-2C84-2084-CD86-85D65869F8ED}"/>
              </a:ext>
            </a:extLst>
          </p:cNvPr>
          <p:cNvSpPr txBox="1">
            <a:spLocks/>
          </p:cNvSpPr>
          <p:nvPr/>
        </p:nvSpPr>
        <p:spPr>
          <a:xfrm>
            <a:off x="4539925"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endParaRPr lang="en-US" sz="2400" dirty="0"/>
          </a:p>
        </p:txBody>
      </p:sp>
      <p:sp>
        <p:nvSpPr>
          <p:cNvPr id="11" name="Text Placeholder 9">
            <a:extLst>
              <a:ext uri="{FF2B5EF4-FFF2-40B4-BE49-F238E27FC236}">
                <a16:creationId xmlns:a16="http://schemas.microsoft.com/office/drawing/2014/main" id="{E0B05ADF-3FF2-FD9D-FD7B-A2A993B53D1E}"/>
              </a:ext>
            </a:extLst>
          </p:cNvPr>
          <p:cNvSpPr txBox="1">
            <a:spLocks/>
          </p:cNvSpPr>
          <p:nvPr/>
        </p:nvSpPr>
        <p:spPr>
          <a:xfrm>
            <a:off x="8484393" y="4080593"/>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000" dirty="0"/>
              <a:t>Je bent proactief in het genereren van new business en meer omzet bij bestaande klanten</a:t>
            </a:r>
          </a:p>
          <a:p>
            <a:pPr algn="ctr">
              <a:lnSpc>
                <a:spcPts val="2580"/>
              </a:lnSpc>
              <a:spcBef>
                <a:spcPts val="0"/>
              </a:spcBef>
            </a:pPr>
            <a:r>
              <a:rPr lang="en-US" sz="2000" dirty="0"/>
              <a:t>Online </a:t>
            </a:r>
            <a:r>
              <a:rPr lang="en-GB" sz="2000" dirty="0"/>
              <a:t>DM </a:t>
            </a:r>
            <a:r>
              <a:rPr lang="en-GB" sz="2000" dirty="0" err="1"/>
              <a:t>je </a:t>
            </a:r>
            <a:r>
              <a:rPr lang="en-GB" sz="2000" dirty="0"/>
              <a:t>mensen, reik je influencers de hand of voer je online promo's uit</a:t>
            </a:r>
            <a:r>
              <a:rPr lang="en-US" sz="2000" dirty="0"/>
              <a:t>. </a:t>
            </a:r>
          </a:p>
          <a:p>
            <a:pPr algn="ctr">
              <a:lnSpc>
                <a:spcPts val="2580"/>
              </a:lnSpc>
              <a:spcBef>
                <a:spcPts val="0"/>
              </a:spcBef>
            </a:pPr>
            <a:endParaRPr lang="en-US" sz="2400" dirty="0"/>
          </a:p>
        </p:txBody>
      </p:sp>
      <p:cxnSp>
        <p:nvCxnSpPr>
          <p:cNvPr id="13" name="Straight Connector 12">
            <a:extLst>
              <a:ext uri="{FF2B5EF4-FFF2-40B4-BE49-F238E27FC236}">
                <a16:creationId xmlns:a16="http://schemas.microsoft.com/office/drawing/2014/main" id="{0151BF00-F7A2-D07A-6539-A9395DE85B1F}"/>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56CC0C5-DAE8-B8CC-EE35-4E53DBCCB3F3}"/>
              </a:ext>
            </a:extLst>
          </p:cNvPr>
          <p:cNvGrpSpPr/>
          <p:nvPr/>
        </p:nvGrpSpPr>
        <p:grpSpPr>
          <a:xfrm>
            <a:off x="1834519" y="2117156"/>
            <a:ext cx="1163784" cy="1546799"/>
            <a:chOff x="1828799" y="1798501"/>
            <a:chExt cx="1163784" cy="1546799"/>
          </a:xfrm>
        </p:grpSpPr>
        <p:sp>
          <p:nvSpPr>
            <p:cNvPr id="21" name="Graphic 4">
              <a:extLst>
                <a:ext uri="{FF2B5EF4-FFF2-40B4-BE49-F238E27FC236}">
                  <a16:creationId xmlns:a16="http://schemas.microsoft.com/office/drawing/2014/main" id="{2082E625-B881-D03A-53EF-DBA45842E806}"/>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1" name="Text Placeholder 4">
              <a:extLst>
                <a:ext uri="{FF2B5EF4-FFF2-40B4-BE49-F238E27FC236}">
                  <a16:creationId xmlns:a16="http://schemas.microsoft.com/office/drawing/2014/main" id="{0C75A5A3-8896-B02F-C368-8E00ADAA136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32" name="Group 31">
            <a:extLst>
              <a:ext uri="{FF2B5EF4-FFF2-40B4-BE49-F238E27FC236}">
                <a16:creationId xmlns:a16="http://schemas.microsoft.com/office/drawing/2014/main" id="{7B54501E-FB17-A986-78DF-621C6BDC39FA}"/>
              </a:ext>
            </a:extLst>
          </p:cNvPr>
          <p:cNvGrpSpPr/>
          <p:nvPr/>
        </p:nvGrpSpPr>
        <p:grpSpPr>
          <a:xfrm>
            <a:off x="5662448" y="2144865"/>
            <a:ext cx="1163784" cy="1546799"/>
            <a:chOff x="1828799" y="1798501"/>
            <a:chExt cx="1163784" cy="1546799"/>
          </a:xfrm>
        </p:grpSpPr>
        <p:sp>
          <p:nvSpPr>
            <p:cNvPr id="33" name="Graphic 4">
              <a:extLst>
                <a:ext uri="{FF2B5EF4-FFF2-40B4-BE49-F238E27FC236}">
                  <a16:creationId xmlns:a16="http://schemas.microsoft.com/office/drawing/2014/main" id="{427596F1-B373-2D27-E30D-647A6BCE6E4A}"/>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4" name="Text Placeholder 4">
              <a:extLst>
                <a:ext uri="{FF2B5EF4-FFF2-40B4-BE49-F238E27FC236}">
                  <a16:creationId xmlns:a16="http://schemas.microsoft.com/office/drawing/2014/main" id="{702F2D3E-14FE-BE89-832C-96F8A104095B}"/>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35" name="Group 34">
            <a:extLst>
              <a:ext uri="{FF2B5EF4-FFF2-40B4-BE49-F238E27FC236}">
                <a16:creationId xmlns:a16="http://schemas.microsoft.com/office/drawing/2014/main" id="{169214E3-327C-0FC1-A91B-36117A2C9F0D}"/>
              </a:ext>
            </a:extLst>
          </p:cNvPr>
          <p:cNvGrpSpPr/>
          <p:nvPr/>
        </p:nvGrpSpPr>
        <p:grpSpPr>
          <a:xfrm>
            <a:off x="9613845" y="2158720"/>
            <a:ext cx="1163784" cy="1546799"/>
            <a:chOff x="1828799" y="1798501"/>
            <a:chExt cx="1163784" cy="1546799"/>
          </a:xfrm>
        </p:grpSpPr>
        <p:sp>
          <p:nvSpPr>
            <p:cNvPr id="36" name="Graphic 4">
              <a:extLst>
                <a:ext uri="{FF2B5EF4-FFF2-40B4-BE49-F238E27FC236}">
                  <a16:creationId xmlns:a16="http://schemas.microsoft.com/office/drawing/2014/main" id="{F0325C69-CC98-D676-B8F5-202077C40F6A}"/>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Text Placeholder 4">
              <a:extLst>
                <a:ext uri="{FF2B5EF4-FFF2-40B4-BE49-F238E27FC236}">
                  <a16:creationId xmlns:a16="http://schemas.microsoft.com/office/drawing/2014/main" id="{15A2D529-782E-9742-71D4-58AE525ED15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cxnSp>
        <p:nvCxnSpPr>
          <p:cNvPr id="38" name="Straight Connector 37">
            <a:extLst>
              <a:ext uri="{FF2B5EF4-FFF2-40B4-BE49-F238E27FC236}">
                <a16:creationId xmlns:a16="http://schemas.microsoft.com/office/drawing/2014/main" id="{2DC9A195-B086-8B76-CE3C-5B8D85DA92A2}"/>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1E3A8A-7ACA-1C51-672B-22674257ABBB}"/>
              </a:ext>
            </a:extLst>
          </p:cNvPr>
          <p:cNvSpPr txBox="1"/>
          <p:nvPr/>
        </p:nvSpPr>
        <p:spPr>
          <a:xfrm>
            <a:off x="4526363" y="3812965"/>
            <a:ext cx="3778951" cy="2862322"/>
          </a:xfrm>
          <a:prstGeom prst="rect">
            <a:avLst/>
          </a:prstGeom>
          <a:noFill/>
        </p:spPr>
        <p:txBody>
          <a:bodyPr wrap="square">
            <a:spAutoFit/>
          </a:bodyPr>
          <a:lstStyle/>
          <a:p>
            <a:r>
              <a:rPr lang="en-GB" sz="2000" dirty="0"/>
              <a:t>Je wekt interesse door je verhaal te delen. Op een markt wacht je niet af, maar ga je het gesprek aan door bijvoorbeeld een monster aan te bieden om die diepere interesse te wekken. </a:t>
            </a:r>
          </a:p>
          <a:p>
            <a:r>
              <a:rPr lang="en-GB" sz="2000" dirty="0"/>
              <a:t>Online kan dit lijken op een post achter de schermen, een kooktip via een korte video.</a:t>
            </a:r>
            <a:endParaRPr lang="en-IE" sz="2000" dirty="0"/>
          </a:p>
        </p:txBody>
      </p:sp>
    </p:spTree>
    <p:extLst>
      <p:ext uri="{BB962C8B-B14F-4D97-AF65-F5344CB8AC3E}">
        <p14:creationId xmlns:p14="http://schemas.microsoft.com/office/powerpoint/2010/main" val="376516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EEN WINNEND VERKOOPPRAATJE ONTWIKKELEN - </a:t>
            </a:r>
            <a:r>
              <a:rPr lang="en-US" b="1" dirty="0"/>
              <a:t>4-STAPPENPROCES</a:t>
            </a:r>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356776" y="1391930"/>
            <a:ext cx="11646907" cy="6435659"/>
          </a:xfrm>
        </p:spPr>
        <p:txBody>
          <a:bodyPr/>
          <a:lstStyle/>
          <a:p>
            <a:pPr marL="1117600" indent="-1117600">
              <a:spcBef>
                <a:spcPts val="0"/>
              </a:spcBef>
              <a:tabLst>
                <a:tab pos="1233488" algn="l"/>
              </a:tabLst>
            </a:pPr>
            <a:r>
              <a:rPr lang="en-US" b="1" dirty="0">
                <a:solidFill>
                  <a:srgbClr val="94C7B0"/>
                </a:solidFill>
              </a:rPr>
              <a:t>Stap 1: </a:t>
            </a:r>
            <a:r>
              <a:rPr lang="en-US" b="1" dirty="0"/>
              <a:t>Identificeer je Unique Selling Points</a:t>
            </a:r>
          </a:p>
          <a:p>
            <a:pPr marL="1117600" indent="-1117600">
              <a:spcBef>
                <a:spcPts val="0"/>
              </a:spcBef>
              <a:tabLst>
                <a:tab pos="1233488" algn="l"/>
              </a:tabLst>
            </a:pPr>
            <a:r>
              <a:rPr lang="en-GB" sz="2200" b="1" dirty="0">
                <a:solidFill>
                  <a:srgbClr val="94C7B0"/>
                </a:solidFill>
              </a:rPr>
              <a:t>	Weet wat jou speciaal maakt.  </a:t>
            </a:r>
            <a:r>
              <a:rPr lang="en-GB" sz="2200" dirty="0"/>
              <a:t>Wat doe je anders dan anderen? Maak een lijst van 3-5 dingen die je eten of service uniek maken. Denk aan: smaak, verhaal, proces, waarden, cultuur, verpakking of hoe je klanten bedient.</a:t>
            </a:r>
            <a:endParaRPr lang="en-US" sz="2200" dirty="0"/>
          </a:p>
          <a:p>
            <a:pPr marL="1117600" indent="-1117600">
              <a:spcBef>
                <a:spcPts val="0"/>
              </a:spcBef>
              <a:tabLst>
                <a:tab pos="1233488" algn="l"/>
              </a:tabLst>
            </a:pPr>
            <a:endParaRPr lang="en-US" sz="2200" dirty="0"/>
          </a:p>
          <a:p>
            <a:pPr marL="1257300" indent="-1257300">
              <a:tabLst>
                <a:tab pos="1233488" algn="l"/>
              </a:tabLst>
            </a:pPr>
            <a:r>
              <a:rPr lang="en-US" b="1" dirty="0">
                <a:solidFill>
                  <a:srgbClr val="94C7B0"/>
                </a:solidFill>
              </a:rPr>
              <a:t>Stap 2: </a:t>
            </a:r>
            <a:r>
              <a:rPr lang="en-US" b="1" dirty="0"/>
              <a:t>Begrijp de voordelen van wat je verkoopt vanuit het perspectief van de klant.                          </a:t>
            </a:r>
            <a:r>
              <a:rPr lang="en-GB" b="1" dirty="0">
                <a:solidFill>
                  <a:srgbClr val="94C7B0"/>
                </a:solidFill>
              </a:rPr>
              <a:t>Laat zien hoe je product de klant helpt.  </a:t>
            </a:r>
            <a:r>
              <a:rPr lang="en-GB" dirty="0"/>
              <a:t>Waarom zouden ze erom moeten geven</a:t>
            </a:r>
            <a:r>
              <a:rPr lang="en-US" b="1" dirty="0"/>
              <a:t>? </a:t>
            </a:r>
          </a:p>
          <a:p>
            <a:pPr marL="1185862">
              <a:buClr>
                <a:srgbClr val="94C7B0"/>
              </a:buClr>
              <a:tabLst>
                <a:tab pos="1233488" algn="l"/>
              </a:tabLst>
            </a:pPr>
            <a:r>
              <a:rPr lang="en-US" sz="2200" dirty="0"/>
              <a:t>Geef voorbeelden van hoe je product of dienst de klant waarde heeft geboden aan anderen, bijv. "</a:t>
            </a:r>
            <a:r>
              <a:rPr lang="en-GB" i="1" dirty="0"/>
              <a:t>Deze saus is klaar in 2 minuten - perfect voor drukke mensen</a:t>
            </a:r>
            <a:r>
              <a:rPr lang="en-GB" dirty="0"/>
              <a:t>."</a:t>
            </a:r>
            <a:endParaRPr lang="en-US" sz="2200" dirty="0"/>
          </a:p>
          <a:p>
            <a:pPr marL="1117600" indent="-1117600">
              <a:spcBef>
                <a:spcPts val="0"/>
              </a:spcBef>
              <a:buClr>
                <a:srgbClr val="EC2179"/>
              </a:buClr>
              <a:tabLst>
                <a:tab pos="1233488" algn="l"/>
              </a:tabLst>
            </a:pPr>
            <a:endParaRPr lang="en-US" sz="2200" dirty="0"/>
          </a:p>
          <a:p>
            <a:pPr marL="1117600" indent="-1117600">
              <a:tabLst>
                <a:tab pos="1233488" algn="l"/>
              </a:tabLst>
            </a:pPr>
            <a:r>
              <a:rPr lang="en-US" b="1" dirty="0">
                <a:solidFill>
                  <a:srgbClr val="94C7B0"/>
                </a:solidFill>
              </a:rPr>
              <a:t>Stap 3: </a:t>
            </a:r>
            <a:r>
              <a:rPr lang="en-GB" b="1" dirty="0"/>
              <a:t>Wees klaar voor vragen of twijfels - </a:t>
            </a:r>
            <a:r>
              <a:rPr lang="en-US" b="1" dirty="0">
                <a:solidFill>
                  <a:srgbClr val="94C7B0"/>
                </a:solidFill>
              </a:rPr>
              <a:t>Behandel bezwaren</a:t>
            </a:r>
            <a:endParaRPr lang="en-GB" b="1" dirty="0">
              <a:solidFill>
                <a:srgbClr val="94C7B0"/>
              </a:solidFill>
            </a:endParaRPr>
          </a:p>
          <a:p>
            <a:pPr marL="1117600" indent="-1117600">
              <a:spcBef>
                <a:spcPts val="0"/>
              </a:spcBef>
              <a:tabLst>
                <a:tab pos="1233488" algn="l"/>
              </a:tabLst>
            </a:pPr>
            <a:r>
              <a:rPr lang="en-GB" sz="2000" dirty="0"/>
              <a:t>                  Wat als ze zeggen: "Het is te duur" of "Ik weet niet hoe ik het moet gebruiken"? Antwoord vriendelijk en zelfverzekerd: "Het is 5 dagen houdbaar in de koelkast en hier is een gratis receptenkaart om te helpen.</a:t>
            </a:r>
            <a:endParaRPr lang="en-US" sz="2000" dirty="0"/>
          </a:p>
          <a:p>
            <a:pPr marL="1117600" indent="-1117600">
              <a:spcBef>
                <a:spcPts val="0"/>
              </a:spcBef>
              <a:tabLst>
                <a:tab pos="1233488" algn="l"/>
              </a:tabLst>
            </a:pPr>
            <a:endParaRPr lang="en-US" dirty="0"/>
          </a:p>
          <a:p>
            <a:pPr marL="1117600" indent="-1117600">
              <a:spcBef>
                <a:spcPts val="0"/>
              </a:spcBef>
              <a:tabLst>
                <a:tab pos="1233488" algn="l"/>
              </a:tabLst>
            </a:pPr>
            <a:r>
              <a:rPr lang="en-US" b="1" dirty="0">
                <a:solidFill>
                  <a:srgbClr val="94C7B0"/>
                </a:solidFill>
              </a:rPr>
              <a:t>Stap 4</a:t>
            </a:r>
            <a:r>
              <a:rPr lang="en-US" dirty="0">
                <a:solidFill>
                  <a:srgbClr val="94C7B0"/>
                </a:solidFill>
              </a:rPr>
              <a:t>: </a:t>
            </a:r>
            <a:r>
              <a:rPr lang="en-US" b="1" dirty="0"/>
              <a:t>Sluit de deal!  </a:t>
            </a:r>
            <a:r>
              <a:rPr lang="en-GB" b="1" dirty="0">
                <a:solidFill>
                  <a:srgbClr val="94C7B0"/>
                </a:solidFill>
              </a:rPr>
              <a:t>Wees niet verlegen. Leid de klant naar voren.</a:t>
            </a:r>
          </a:p>
          <a:p>
            <a:pPr marL="1117600" indent="-1117600">
              <a:spcBef>
                <a:spcPts val="0"/>
              </a:spcBef>
              <a:tabLst>
                <a:tab pos="1233488" algn="l"/>
              </a:tabLst>
            </a:pPr>
            <a:r>
              <a:rPr lang="en-GB" dirty="0"/>
              <a:t>	"Wil je er een proberen?" "Kan ik dat voor u inpakken?" Wilt u voor volgende week weer bestellen?"</a:t>
            </a:r>
            <a:endParaRPr lang="en-US" dirty="0"/>
          </a:p>
          <a:p>
            <a:pPr marL="1209675" indent="-1209675">
              <a:spcBef>
                <a:spcPts val="0"/>
              </a:spcBef>
              <a:tabLst>
                <a:tab pos="1233488" algn="l"/>
              </a:tabLst>
            </a:pPr>
            <a:endParaRPr lang="en-US" dirty="0"/>
          </a:p>
        </p:txBody>
      </p:sp>
      <p:cxnSp>
        <p:nvCxnSpPr>
          <p:cNvPr id="12" name="Straight Connector 11">
            <a:extLst>
              <a:ext uri="{FF2B5EF4-FFF2-40B4-BE49-F238E27FC236}">
                <a16:creationId xmlns:a16="http://schemas.microsoft.com/office/drawing/2014/main" id="{7432D050-EDE5-BB36-03E4-837CF01450D8}"/>
              </a:ext>
            </a:extLst>
          </p:cNvPr>
          <p:cNvCxnSpPr>
            <a:cxnSpLocks/>
          </p:cNvCxnSpPr>
          <p:nvPr/>
        </p:nvCxnSpPr>
        <p:spPr>
          <a:xfrm flipH="1">
            <a:off x="574478" y="2746641"/>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F8E34D-F6D6-6FCC-EBA0-2F1C5DE92AF7}"/>
              </a:ext>
            </a:extLst>
          </p:cNvPr>
          <p:cNvCxnSpPr>
            <a:cxnSpLocks/>
          </p:cNvCxnSpPr>
          <p:nvPr/>
        </p:nvCxnSpPr>
        <p:spPr>
          <a:xfrm flipH="1">
            <a:off x="491836" y="4177543"/>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E40AAA-F4CA-F92C-865A-B85A6919DB0F}"/>
              </a:ext>
            </a:extLst>
          </p:cNvPr>
          <p:cNvCxnSpPr>
            <a:cxnSpLocks/>
          </p:cNvCxnSpPr>
          <p:nvPr/>
        </p:nvCxnSpPr>
        <p:spPr>
          <a:xfrm flipH="1">
            <a:off x="450273" y="5416154"/>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24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4665</Words>
  <Application>Microsoft Office PowerPoint</Application>
  <PresentationFormat>Widescreen</PresentationFormat>
  <Paragraphs>466</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docId:2619F2AE58EBF80A64393FA4AA366F14</cp:keywords>
  <cp:lastModifiedBy>Orla Casey</cp:lastModifiedBy>
  <cp:revision>1131</cp:revision>
  <dcterms:created xsi:type="dcterms:W3CDTF">2018-09-19T09:23:58Z</dcterms:created>
  <dcterms:modified xsi:type="dcterms:W3CDTF">2025-06-16T12:41:35Z</dcterms:modified>
</cp:coreProperties>
</file>