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4" r:id="rId2"/>
  </p:sldMasterIdLst>
  <p:notesMasterIdLst>
    <p:notesMasterId r:id="rId93"/>
  </p:notesMasterIdLst>
  <p:handoutMasterIdLst>
    <p:handoutMasterId r:id="rId94"/>
  </p:handoutMasterIdLst>
  <p:sldIdLst>
    <p:sldId id="4573" r:id="rId3"/>
    <p:sldId id="4395" r:id="rId4"/>
    <p:sldId id="4582" r:id="rId5"/>
    <p:sldId id="4396" r:id="rId6"/>
    <p:sldId id="4507" r:id="rId7"/>
    <p:sldId id="4583" r:id="rId8"/>
    <p:sldId id="4509" r:id="rId9"/>
    <p:sldId id="4508" r:id="rId10"/>
    <p:sldId id="4584" r:id="rId11"/>
    <p:sldId id="4511" r:id="rId12"/>
    <p:sldId id="4514" r:id="rId13"/>
    <p:sldId id="4516" r:id="rId14"/>
    <p:sldId id="4512" r:id="rId15"/>
    <p:sldId id="4412" r:id="rId16"/>
    <p:sldId id="4518" r:id="rId17"/>
    <p:sldId id="4517" r:id="rId18"/>
    <p:sldId id="4519" r:id="rId19"/>
    <p:sldId id="4520" r:id="rId20"/>
    <p:sldId id="4585" r:id="rId21"/>
    <p:sldId id="4523" r:id="rId22"/>
    <p:sldId id="4522" r:id="rId23"/>
    <p:sldId id="4586" r:id="rId24"/>
    <p:sldId id="4409" r:id="rId25"/>
    <p:sldId id="4521" r:id="rId26"/>
    <p:sldId id="4528" r:id="rId27"/>
    <p:sldId id="4587" r:id="rId28"/>
    <p:sldId id="4529" r:id="rId29"/>
    <p:sldId id="4531" r:id="rId30"/>
    <p:sldId id="4533" r:id="rId31"/>
    <p:sldId id="4588" r:id="rId32"/>
    <p:sldId id="4535" r:id="rId33"/>
    <p:sldId id="4537" r:id="rId34"/>
    <p:sldId id="4589" r:id="rId35"/>
    <p:sldId id="4590" r:id="rId36"/>
    <p:sldId id="4539" r:id="rId37"/>
    <p:sldId id="4413" r:id="rId38"/>
    <p:sldId id="4541" r:id="rId39"/>
    <p:sldId id="4591" r:id="rId40"/>
    <p:sldId id="4592" r:id="rId41"/>
    <p:sldId id="4542" r:id="rId42"/>
    <p:sldId id="4593" r:id="rId43"/>
    <p:sldId id="4543" r:id="rId44"/>
    <p:sldId id="4414" r:id="rId45"/>
    <p:sldId id="4526" r:id="rId46"/>
    <p:sldId id="4594" r:id="rId47"/>
    <p:sldId id="4547" r:id="rId48"/>
    <p:sldId id="4548" r:id="rId49"/>
    <p:sldId id="4415" r:id="rId50"/>
    <p:sldId id="4527" r:id="rId51"/>
    <p:sldId id="4550" r:id="rId52"/>
    <p:sldId id="4551" r:id="rId53"/>
    <p:sldId id="4598" r:id="rId54"/>
    <p:sldId id="4595" r:id="rId55"/>
    <p:sldId id="4597" r:id="rId56"/>
    <p:sldId id="4552" r:id="rId57"/>
    <p:sldId id="4609" r:id="rId58"/>
    <p:sldId id="4600" r:id="rId59"/>
    <p:sldId id="4553" r:id="rId60"/>
    <p:sldId id="4601" r:id="rId61"/>
    <p:sldId id="4602" r:id="rId62"/>
    <p:sldId id="4603" r:id="rId63"/>
    <p:sldId id="4604" r:id="rId64"/>
    <p:sldId id="4599" r:id="rId65"/>
    <p:sldId id="4555" r:id="rId66"/>
    <p:sldId id="4605" r:id="rId67"/>
    <p:sldId id="4557" r:id="rId68"/>
    <p:sldId id="4558" r:id="rId69"/>
    <p:sldId id="4560" r:id="rId70"/>
    <p:sldId id="4561" r:id="rId71"/>
    <p:sldId id="4562" r:id="rId72"/>
    <p:sldId id="4563" r:id="rId73"/>
    <p:sldId id="4565" r:id="rId74"/>
    <p:sldId id="4566" r:id="rId75"/>
    <p:sldId id="4567" r:id="rId76"/>
    <p:sldId id="4568" r:id="rId77"/>
    <p:sldId id="4569" r:id="rId78"/>
    <p:sldId id="4570" r:id="rId79"/>
    <p:sldId id="4606" r:id="rId80"/>
    <p:sldId id="4564" r:id="rId81"/>
    <p:sldId id="4575" r:id="rId82"/>
    <p:sldId id="4576" r:id="rId83"/>
    <p:sldId id="4607" r:id="rId84"/>
    <p:sldId id="4608" r:id="rId85"/>
    <p:sldId id="4610" r:id="rId86"/>
    <p:sldId id="4611" r:id="rId87"/>
    <p:sldId id="4612" r:id="rId88"/>
    <p:sldId id="4554" r:id="rId89"/>
    <p:sldId id="4613" r:id="rId90"/>
    <p:sldId id="4614" r:id="rId91"/>
    <p:sldId id="457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B1B"/>
    <a:srgbClr val="84BFA4"/>
    <a:srgbClr val="B6D1E1"/>
    <a:srgbClr val="003841"/>
    <a:srgbClr val="003741"/>
    <a:srgbClr val="292239"/>
    <a:srgbClr val="EC2179"/>
    <a:srgbClr val="DACA3C"/>
    <a:srgbClr val="19753C"/>
    <a:srgbClr val="7AB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76"/>
    <p:restoredTop sz="94729"/>
  </p:normalViewPr>
  <p:slideViewPr>
    <p:cSldViewPr snapToGrid="0" snapToObjects="1">
      <p:cViewPr varScale="1">
        <p:scale>
          <a:sx n="75" d="100"/>
          <a:sy n="75" d="100"/>
        </p:scale>
        <p:origin x="27" y="27"/>
      </p:cViewPr>
      <p:guideLst/>
    </p:cSldViewPr>
  </p:slideViewPr>
  <p:notesTextViewPr>
    <p:cViewPr>
      <p:scale>
        <a:sx n="1" d="1"/>
        <a:sy n="1" d="1"/>
      </p:scale>
      <p:origin x="0" y="0"/>
    </p:cViewPr>
  </p:notesTextViewPr>
  <p:sorterViewPr>
    <p:cViewPr>
      <p:scale>
        <a:sx n="66" d="100"/>
        <a:sy n="66" d="100"/>
      </p:scale>
      <p:origin x="0" y="-9198"/>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6/16/2025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6/16/2025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283779"/>
            <a:ext cx="12192001" cy="1312589"/>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E02387AD-8169-9E5B-C2F5-F227CA5AFF10}"/>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116281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425366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Page - Green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69801-F5DF-F26B-056B-9A430A740E2E}"/>
              </a:ext>
            </a:extLst>
          </p:cNvPr>
          <p:cNvSpPr/>
          <p:nvPr userDrawn="1"/>
        </p:nvSpPr>
        <p:spPr>
          <a:xfrm flipH="1" flipV="1">
            <a:off x="-1" y="283779"/>
            <a:ext cx="12192001" cy="1312589"/>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CAFE6C2C-56CB-59A7-F8EB-6FF292137202}"/>
              </a:ext>
            </a:extLst>
          </p:cNvPr>
          <p:cNvSpPr>
            <a:spLocks noGrp="1"/>
          </p:cNvSpPr>
          <p:nvPr>
            <p:ph type="body" sz="quarter" idx="27" hasCustomPrompt="1"/>
          </p:nvPr>
        </p:nvSpPr>
        <p:spPr>
          <a:xfrm>
            <a:off x="751414" y="378372"/>
            <a:ext cx="10852007" cy="1126708"/>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4" name="Graphic 4">
            <a:extLst>
              <a:ext uri="{FF2B5EF4-FFF2-40B4-BE49-F238E27FC236}">
                <a16:creationId xmlns:a16="http://schemas.microsoft.com/office/drawing/2014/main" id="{F51AA3D6-C38E-C03D-0164-0BFE416DC67C}"/>
              </a:ext>
            </a:extLst>
          </p:cNvPr>
          <p:cNvSpPr/>
          <p:nvPr userDrawn="1"/>
        </p:nvSpPr>
        <p:spPr>
          <a:xfrm rot="5400000">
            <a:off x="1560073" y="76069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84BFA4"/>
          </a:solidFill>
          <a:ln w="2370" cap="flat">
            <a:solidFill>
              <a:srgbClr val="84BFA4"/>
            </a:solidFill>
            <a:prstDash val="solid"/>
            <a:miter/>
          </a:ln>
        </p:spPr>
        <p:txBody>
          <a:bodyPr rtlCol="0" anchor="ctr"/>
          <a:lstStyle/>
          <a:p>
            <a:endParaRPr lang="en-US"/>
          </a:p>
        </p:txBody>
      </p:sp>
      <p:sp>
        <p:nvSpPr>
          <p:cNvPr id="5" name="Text Placeholder 25">
            <a:extLst>
              <a:ext uri="{FF2B5EF4-FFF2-40B4-BE49-F238E27FC236}">
                <a16:creationId xmlns:a16="http://schemas.microsoft.com/office/drawing/2014/main" id="{72754A11-6AE9-22DE-1690-473B7C2C171D}"/>
              </a:ext>
            </a:extLst>
          </p:cNvPr>
          <p:cNvSpPr>
            <a:spLocks noGrp="1"/>
          </p:cNvSpPr>
          <p:nvPr>
            <p:ph type="body" sz="quarter" idx="14" hasCustomPrompt="1"/>
          </p:nvPr>
        </p:nvSpPr>
        <p:spPr>
          <a:xfrm>
            <a:off x="738349" y="2016016"/>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6" name="Picture 5">
            <a:extLst>
              <a:ext uri="{FF2B5EF4-FFF2-40B4-BE49-F238E27FC236}">
                <a16:creationId xmlns:a16="http://schemas.microsoft.com/office/drawing/2014/main" id="{BDF24E77-073B-4D65-EAB5-B28434228A46}"/>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749302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 Slide with quote 01">
    <p:spTree>
      <p:nvGrpSpPr>
        <p:cNvPr id="1" name=""/>
        <p:cNvGrpSpPr/>
        <p:nvPr/>
      </p:nvGrpSpPr>
      <p:grpSpPr>
        <a:xfrm>
          <a:off x="0" y="0"/>
          <a:ext cx="0" cy="0"/>
          <a:chOff x="0" y="0"/>
          <a:chExt cx="0" cy="0"/>
        </a:xfrm>
      </p:grpSpPr>
      <p:sp>
        <p:nvSpPr>
          <p:cNvPr id="12" name="Text Placeholder 23">
            <a:extLst>
              <a:ext uri="{FF2B5EF4-FFF2-40B4-BE49-F238E27FC236}">
                <a16:creationId xmlns:a16="http://schemas.microsoft.com/office/drawing/2014/main" id="{8F9FAF20-AC16-CB44-ADCA-1C0885F1D045}"/>
              </a:ext>
            </a:extLst>
          </p:cNvPr>
          <p:cNvSpPr>
            <a:spLocks noGrp="1"/>
          </p:cNvSpPr>
          <p:nvPr>
            <p:ph type="body" sz="quarter" idx="13" hasCustomPrompt="1"/>
          </p:nvPr>
        </p:nvSpPr>
        <p:spPr>
          <a:xfrm>
            <a:off x="442824" y="396815"/>
            <a:ext cx="11119452" cy="568193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8" name="Rectangle 17">
            <a:extLst>
              <a:ext uri="{FF2B5EF4-FFF2-40B4-BE49-F238E27FC236}">
                <a16:creationId xmlns:a16="http://schemas.microsoft.com/office/drawing/2014/main" id="{537951D5-4D76-794B-BA67-C99AFA2B98A8}"/>
              </a:ext>
            </a:extLst>
          </p:cNvPr>
          <p:cNvSpPr/>
          <p:nvPr userDrawn="1"/>
        </p:nvSpPr>
        <p:spPr>
          <a:xfrm>
            <a:off x="-2500191" y="6848550"/>
            <a:ext cx="16148169" cy="17865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25" name="Rectangle 24">
            <a:extLst>
              <a:ext uri="{FF2B5EF4-FFF2-40B4-BE49-F238E27FC236}">
                <a16:creationId xmlns:a16="http://schemas.microsoft.com/office/drawing/2014/main" id="{6F410BAD-ABDA-4143-AB3E-9DC43B40C2A0}"/>
              </a:ext>
            </a:extLst>
          </p:cNvPr>
          <p:cNvSpPr/>
          <p:nvPr userDrawn="1"/>
        </p:nvSpPr>
        <p:spPr>
          <a:xfrm>
            <a:off x="12192000" y="195943"/>
            <a:ext cx="2593944" cy="904874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Tree>
    <p:extLst>
      <p:ext uri="{BB962C8B-B14F-4D97-AF65-F5344CB8AC3E}">
        <p14:creationId xmlns:p14="http://schemas.microsoft.com/office/powerpoint/2010/main" val="2853304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2 - with icons">
    <p:spTree>
      <p:nvGrpSpPr>
        <p:cNvPr id="1" name=""/>
        <p:cNvGrpSpPr/>
        <p:nvPr/>
      </p:nvGrpSpPr>
      <p:grpSpPr>
        <a:xfrm>
          <a:off x="0" y="0"/>
          <a:ext cx="0" cy="0"/>
          <a:chOff x="0" y="0"/>
          <a:chExt cx="0" cy="0"/>
        </a:xfrm>
      </p:grpSpPr>
      <p:sp>
        <p:nvSpPr>
          <p:cNvPr id="12" name="Text Placeholder 23"/>
          <p:cNvSpPr>
            <a:spLocks noGrp="1"/>
          </p:cNvSpPr>
          <p:nvPr>
            <p:ph type="body" sz="quarter" idx="13" hasCustomPrompt="1"/>
          </p:nvPr>
        </p:nvSpPr>
        <p:spPr>
          <a:xfrm>
            <a:off x="1639836" y="785664"/>
            <a:ext cx="5745702" cy="1381662"/>
          </a:xfrm>
        </p:spPr>
        <p:txBody>
          <a:bodyPr>
            <a:normAutofit/>
          </a:bodyPr>
          <a:lstStyle>
            <a:lvl1pPr marL="0" indent="0" algn="l">
              <a:buNone/>
              <a:defRPr sz="3600">
                <a:solidFill>
                  <a:srgbClr val="142D55"/>
                </a:solidFill>
                <a:latin typeface="+mn-lt"/>
              </a:defRPr>
            </a:lvl1pPr>
          </a:lstStyle>
          <a:p>
            <a:pPr lvl="0"/>
            <a:r>
              <a:rPr lang="en-US" dirty="0"/>
              <a:t>TITLE</a:t>
            </a:r>
          </a:p>
        </p:txBody>
      </p:sp>
      <p:sp>
        <p:nvSpPr>
          <p:cNvPr id="13" name="Text Placeholder 25"/>
          <p:cNvSpPr>
            <a:spLocks noGrp="1"/>
          </p:cNvSpPr>
          <p:nvPr userDrawn="1">
            <p:ph type="body" sz="quarter" idx="14" hasCustomPrompt="1"/>
          </p:nvPr>
        </p:nvSpPr>
        <p:spPr>
          <a:xfrm>
            <a:off x="1639837" y="2766646"/>
            <a:ext cx="5745702" cy="3644887"/>
          </a:xfrm>
        </p:spPr>
        <p:txBody>
          <a:bodyPr>
            <a:noAutofit/>
          </a:bodyPr>
          <a:lstStyle>
            <a:lvl1pPr marL="0" indent="0" algn="l">
              <a:buNone/>
              <a:defRPr sz="2400" baseline="0">
                <a:solidFill>
                  <a:srgbClr val="142D5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6116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0880D03-A705-64E3-CCFA-6DCD07D5CD6A}"/>
              </a:ext>
            </a:extLst>
          </p:cNvPr>
          <p:cNvSpPr/>
          <p:nvPr userDrawn="1"/>
        </p:nvSpPr>
        <p:spPr>
          <a:xfrm>
            <a:off x="-32399" y="2956988"/>
            <a:ext cx="12224399" cy="280904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dirty="0"/>
          </a:p>
        </p:txBody>
      </p:sp>
      <p:sp>
        <p:nvSpPr>
          <p:cNvPr id="3" name="Text Placeholder 23">
            <a:extLst>
              <a:ext uri="{FF2B5EF4-FFF2-40B4-BE49-F238E27FC236}">
                <a16:creationId xmlns:a16="http://schemas.microsoft.com/office/drawing/2014/main" id="{863E543B-8705-24D5-DEC3-B77FC8349197}"/>
              </a:ext>
            </a:extLst>
          </p:cNvPr>
          <p:cNvSpPr>
            <a:spLocks noGrp="1"/>
          </p:cNvSpPr>
          <p:nvPr>
            <p:ph type="body" sz="quarter" idx="19" hasCustomPrompt="1"/>
          </p:nvPr>
        </p:nvSpPr>
        <p:spPr>
          <a:xfrm>
            <a:off x="605556" y="423857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4" name="Text Placeholder 23">
            <a:extLst>
              <a:ext uri="{FF2B5EF4-FFF2-40B4-BE49-F238E27FC236}">
                <a16:creationId xmlns:a16="http://schemas.microsoft.com/office/drawing/2014/main" id="{CDAD5CB2-8DC6-978D-C3A5-C97374D80BCE}"/>
              </a:ext>
            </a:extLst>
          </p:cNvPr>
          <p:cNvSpPr>
            <a:spLocks noGrp="1"/>
          </p:cNvSpPr>
          <p:nvPr>
            <p:ph type="body" sz="quarter" idx="20" hasCustomPrompt="1"/>
          </p:nvPr>
        </p:nvSpPr>
        <p:spPr>
          <a:xfrm>
            <a:off x="605556" y="3429000"/>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8" name="Freeform 7">
            <a:extLst>
              <a:ext uri="{FF2B5EF4-FFF2-40B4-BE49-F238E27FC236}">
                <a16:creationId xmlns:a16="http://schemas.microsoft.com/office/drawing/2014/main" id="{4D23C199-83E5-F55C-B410-186A0741E64B}"/>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9" name="Text Placeholder 23">
            <a:extLst>
              <a:ext uri="{FF2B5EF4-FFF2-40B4-BE49-F238E27FC236}">
                <a16:creationId xmlns:a16="http://schemas.microsoft.com/office/drawing/2014/main" id="{C4918968-197B-7C8B-78C3-E7F4C2D0BB8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186" name="Picture 185">
            <a:extLst>
              <a:ext uri="{FF2B5EF4-FFF2-40B4-BE49-F238E27FC236}">
                <a16:creationId xmlns:a16="http://schemas.microsoft.com/office/drawing/2014/main" id="{FF8BD4F1-C0C6-2250-6E8A-2F5F9565612C}"/>
              </a:ext>
            </a:extLst>
          </p:cNvPr>
          <p:cNvPicPr>
            <a:picLocks noChangeAspect="1"/>
          </p:cNvPicPr>
          <p:nvPr userDrawn="1"/>
        </p:nvPicPr>
        <p:blipFill>
          <a:blip r:embed="rId2"/>
          <a:stretch>
            <a:fillRect/>
          </a:stretch>
        </p:blipFill>
        <p:spPr>
          <a:xfrm>
            <a:off x="8228379" y="142875"/>
            <a:ext cx="3697966" cy="2673647"/>
          </a:xfrm>
          <a:prstGeom prst="rect">
            <a:avLst/>
          </a:prstGeom>
        </p:spPr>
      </p:pic>
      <p:pic>
        <p:nvPicPr>
          <p:cNvPr id="187" name="Picture 186" descr="Blue text on a black background&#10;&#10;Description automatically generated">
            <a:extLst>
              <a:ext uri="{FF2B5EF4-FFF2-40B4-BE49-F238E27FC236}">
                <a16:creationId xmlns:a16="http://schemas.microsoft.com/office/drawing/2014/main" id="{DA53F704-0F5F-575A-8E10-BF033CFA6361}"/>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1674725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over Slide 01">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3028949"/>
            <a:ext cx="12172692" cy="285826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B6D1E1"/>
          </a:soli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761624" y="3994283"/>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3 Kitchen’s</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803749" y="3303820"/>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18875" y="423474"/>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61" name="Freeform 160">
            <a:extLst>
              <a:ext uri="{FF2B5EF4-FFF2-40B4-BE49-F238E27FC236}">
                <a16:creationId xmlns:a16="http://schemas.microsoft.com/office/drawing/2014/main" id="{E07D5DA6-BD85-D37F-F234-A8218F4A4F7F}"/>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4C7B0"/>
          </a:solidFill>
          <a:ln w="30808" cap="flat">
            <a:noFill/>
            <a:prstDash val="solid"/>
            <a:miter/>
          </a:ln>
        </p:spPr>
        <p:txBody>
          <a:bodyPr rtlCol="0" anchor="ctr"/>
          <a:lstStyle/>
          <a:p>
            <a:endParaRPr lang="en-US" sz="2069"/>
          </a:p>
        </p:txBody>
      </p:sp>
      <p:sp>
        <p:nvSpPr>
          <p:cNvPr id="162" name="Text Placeholder 23">
            <a:extLst>
              <a:ext uri="{FF2B5EF4-FFF2-40B4-BE49-F238E27FC236}">
                <a16:creationId xmlns:a16="http://schemas.microsoft.com/office/drawing/2014/main" id="{98391327-83D9-14CE-43F1-D3CEAC648198}"/>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4" name="Picture 3">
            <a:extLst>
              <a:ext uri="{FF2B5EF4-FFF2-40B4-BE49-F238E27FC236}">
                <a16:creationId xmlns:a16="http://schemas.microsoft.com/office/drawing/2014/main" id="{41866361-8606-E616-9F79-F4266A7722E1}"/>
              </a:ext>
            </a:extLst>
          </p:cNvPr>
          <p:cNvPicPr>
            <a:picLocks noChangeAspect="1"/>
          </p:cNvPicPr>
          <p:nvPr userDrawn="1"/>
        </p:nvPicPr>
        <p:blipFill>
          <a:blip r:embed="rId2"/>
          <a:stretch>
            <a:fillRect/>
          </a:stretch>
        </p:blipFill>
        <p:spPr>
          <a:xfrm>
            <a:off x="641716" y="157163"/>
            <a:ext cx="3697966" cy="2673647"/>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20CF01C-C5D0-9AA7-1900-1697BD6E9E2B}"/>
              </a:ext>
            </a:extLst>
          </p:cNvPr>
          <p:cNvPicPr>
            <a:picLocks noChangeAspect="1"/>
          </p:cNvPicPr>
          <p:nvPr userDrawn="1"/>
        </p:nvPicPr>
        <p:blipFill>
          <a:blip r:embed="rId3"/>
          <a:stretch>
            <a:fillRect/>
          </a:stretch>
        </p:blipFill>
        <p:spPr>
          <a:xfrm>
            <a:off x="687628" y="6029325"/>
            <a:ext cx="2457832" cy="514350"/>
          </a:xfrm>
          <a:prstGeom prst="rect">
            <a:avLst/>
          </a:prstGeom>
        </p:spPr>
      </p:pic>
    </p:spTree>
    <p:extLst>
      <p:ext uri="{BB962C8B-B14F-4D97-AF65-F5344CB8AC3E}">
        <p14:creationId xmlns:p14="http://schemas.microsoft.com/office/powerpoint/2010/main" val="369411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60350" y="158120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995647" y="158192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60350" y="211096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995647" y="211168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60350" y="264072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995647" y="264144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60350" y="3170486"/>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995647" y="3171207"/>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1160350" y="4230010"/>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995647" y="4230731"/>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1" y="355281"/>
            <a:ext cx="3771899"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1122886" y="439952"/>
            <a:ext cx="2491852"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888683" y="402034"/>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2" name="Text Placeholder 25">
            <a:extLst>
              <a:ext uri="{FF2B5EF4-FFF2-40B4-BE49-F238E27FC236}">
                <a16:creationId xmlns:a16="http://schemas.microsoft.com/office/drawing/2014/main" id="{F1DC4348-947F-0E18-2872-8D7CB915BA0E}"/>
              </a:ext>
            </a:extLst>
          </p:cNvPr>
          <p:cNvSpPr>
            <a:spLocks noGrp="1"/>
          </p:cNvSpPr>
          <p:nvPr>
            <p:ph type="body" sz="quarter" idx="37" hasCustomPrompt="1"/>
          </p:nvPr>
        </p:nvSpPr>
        <p:spPr>
          <a:xfrm>
            <a:off x="1169875" y="3700248"/>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3" name="Text Placeholder 25">
            <a:extLst>
              <a:ext uri="{FF2B5EF4-FFF2-40B4-BE49-F238E27FC236}">
                <a16:creationId xmlns:a16="http://schemas.microsoft.com/office/drawing/2014/main" id="{4CB82D13-A451-1A12-03F9-B5EC0911C0B5}"/>
              </a:ext>
            </a:extLst>
          </p:cNvPr>
          <p:cNvSpPr>
            <a:spLocks noGrp="1"/>
          </p:cNvSpPr>
          <p:nvPr>
            <p:ph type="body" sz="quarter" idx="38" hasCustomPrompt="1"/>
          </p:nvPr>
        </p:nvSpPr>
        <p:spPr>
          <a:xfrm>
            <a:off x="2005172" y="3700969"/>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 name="Text Placeholder 25">
            <a:extLst>
              <a:ext uri="{FF2B5EF4-FFF2-40B4-BE49-F238E27FC236}">
                <a16:creationId xmlns:a16="http://schemas.microsoft.com/office/drawing/2014/main" id="{EEE3E943-FFEF-CE00-9C44-CBD517E8CAC6}"/>
              </a:ext>
            </a:extLst>
          </p:cNvPr>
          <p:cNvSpPr>
            <a:spLocks noGrp="1"/>
          </p:cNvSpPr>
          <p:nvPr>
            <p:ph type="body" sz="quarter" idx="39" hasCustomPrompt="1"/>
          </p:nvPr>
        </p:nvSpPr>
        <p:spPr>
          <a:xfrm>
            <a:off x="1169875" y="4759772"/>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06</a:t>
            </a:r>
          </a:p>
        </p:txBody>
      </p:sp>
      <p:sp>
        <p:nvSpPr>
          <p:cNvPr id="5" name="Text Placeholder 25">
            <a:extLst>
              <a:ext uri="{FF2B5EF4-FFF2-40B4-BE49-F238E27FC236}">
                <a16:creationId xmlns:a16="http://schemas.microsoft.com/office/drawing/2014/main" id="{66799961-EC6E-88A8-3F08-C08AC4A9D01B}"/>
              </a:ext>
            </a:extLst>
          </p:cNvPr>
          <p:cNvSpPr>
            <a:spLocks noGrp="1"/>
          </p:cNvSpPr>
          <p:nvPr>
            <p:ph type="body" sz="quarter" idx="40" hasCustomPrompt="1"/>
          </p:nvPr>
        </p:nvSpPr>
        <p:spPr>
          <a:xfrm>
            <a:off x="2005172" y="4760493"/>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 name="Text Placeholder 25">
            <a:extLst>
              <a:ext uri="{FF2B5EF4-FFF2-40B4-BE49-F238E27FC236}">
                <a16:creationId xmlns:a16="http://schemas.microsoft.com/office/drawing/2014/main" id="{09A8F262-DC25-7CD3-982A-8408B7BB6E0D}"/>
              </a:ext>
            </a:extLst>
          </p:cNvPr>
          <p:cNvSpPr>
            <a:spLocks noGrp="1"/>
          </p:cNvSpPr>
          <p:nvPr>
            <p:ph type="body" sz="quarter" idx="41" hasCustomPrompt="1"/>
          </p:nvPr>
        </p:nvSpPr>
        <p:spPr>
          <a:xfrm>
            <a:off x="1169875" y="5289534"/>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07</a:t>
            </a:r>
          </a:p>
        </p:txBody>
      </p:sp>
      <p:sp>
        <p:nvSpPr>
          <p:cNvPr id="7" name="Text Placeholder 25">
            <a:extLst>
              <a:ext uri="{FF2B5EF4-FFF2-40B4-BE49-F238E27FC236}">
                <a16:creationId xmlns:a16="http://schemas.microsoft.com/office/drawing/2014/main" id="{EF6DA193-D18C-B849-86D8-DE4D7B914CA2}"/>
              </a:ext>
            </a:extLst>
          </p:cNvPr>
          <p:cNvSpPr>
            <a:spLocks noGrp="1"/>
          </p:cNvSpPr>
          <p:nvPr>
            <p:ph type="body" sz="quarter" idx="42" hasCustomPrompt="1"/>
          </p:nvPr>
        </p:nvSpPr>
        <p:spPr>
          <a:xfrm>
            <a:off x="2005172" y="5290262"/>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37AF5E91-17D3-C199-CCA5-87F371B14A06}"/>
              </a:ext>
            </a:extLst>
          </p:cNvPr>
          <p:cNvSpPr>
            <a:spLocks noGrp="1"/>
          </p:cNvSpPr>
          <p:nvPr>
            <p:ph type="body" sz="quarter" idx="43" hasCustomPrompt="1"/>
          </p:nvPr>
        </p:nvSpPr>
        <p:spPr>
          <a:xfrm>
            <a:off x="1200355" y="5751737"/>
            <a:ext cx="700387" cy="340283"/>
          </a:xfrm>
          <a:prstGeom prst="rect">
            <a:avLst/>
          </a:prstGeom>
          <a:noFill/>
        </p:spPr>
        <p:txBody>
          <a:bodyPr anchor="ctr">
            <a:noAutofit/>
          </a:bodyPr>
          <a:lstStyle>
            <a:lvl1pPr marL="0" indent="0" algn="ctr">
              <a:buNone/>
              <a:defRPr sz="3200" b="1" baseline="0">
                <a:solidFill>
                  <a:srgbClr val="94C7B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08</a:t>
            </a:r>
          </a:p>
        </p:txBody>
      </p:sp>
      <p:sp>
        <p:nvSpPr>
          <p:cNvPr id="9" name="Text Placeholder 25">
            <a:extLst>
              <a:ext uri="{FF2B5EF4-FFF2-40B4-BE49-F238E27FC236}">
                <a16:creationId xmlns:a16="http://schemas.microsoft.com/office/drawing/2014/main" id="{59EF5072-CE66-7F48-4644-421DEDA33B71}"/>
              </a:ext>
            </a:extLst>
          </p:cNvPr>
          <p:cNvSpPr>
            <a:spLocks noGrp="1"/>
          </p:cNvSpPr>
          <p:nvPr>
            <p:ph type="body" sz="quarter" idx="44" hasCustomPrompt="1"/>
          </p:nvPr>
        </p:nvSpPr>
        <p:spPr>
          <a:xfrm>
            <a:off x="2035652" y="5752465"/>
            <a:ext cx="9252000" cy="340283"/>
          </a:xfrm>
          <a:prstGeom prst="rect">
            <a:avLst/>
          </a:prstGeom>
        </p:spPr>
        <p:txBody>
          <a:bodyPr anchor="ctr">
            <a:noAutofit/>
          </a:bodyPr>
          <a:lstStyle>
            <a:lvl1pPr marL="0" indent="0" algn="l">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64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Divider - Blue">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B6D1E1"/>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94C7B0"/>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94C7B0"/>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059217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Divider - Green">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94C7B0"/>
          </a:solidFill>
          <a:ln w="3060" cap="flat">
            <a:no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72BBF5B-8338-3226-C01E-86BA11E5FA98}"/>
              </a:ext>
            </a:extLst>
          </p:cNvPr>
          <p:cNvSpPr/>
          <p:nvPr userDrawn="1"/>
        </p:nvSpPr>
        <p:spPr>
          <a:xfrm>
            <a:off x="-31340" y="-3133863"/>
            <a:ext cx="15119176" cy="3155962"/>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1E7D59A-70C0-77D8-9045-620D8A94D00C}"/>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51036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Divider - Pinik">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6C8C7"/>
          </a:solidFill>
          <a:ln w="3060" cap="flat">
            <a:no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61664" y="1103100"/>
            <a:ext cx="2066906" cy="582221"/>
          </a:xfrm>
          <a:prstGeom prst="rect">
            <a:avLst/>
          </a:prstGeom>
        </p:spPr>
        <p:txBody>
          <a:bodyPr>
            <a:noAutofit/>
          </a:bodyPr>
          <a:lstStyle>
            <a:lvl1pPr marL="0" indent="0" algn="l">
              <a:buNone/>
              <a:defRPr sz="13000" b="0" i="0">
                <a:solidFill>
                  <a:srgbClr val="B6D1E1"/>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29990" y="2975159"/>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B6D1E1"/>
          </a:solidFill>
          <a:ln w="306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54CFD1C-CEC5-83C4-D28B-1349A2023382}"/>
              </a:ext>
            </a:extLst>
          </p:cNvPr>
          <p:cNvSpPr/>
          <p:nvPr userDrawn="1"/>
        </p:nvSpPr>
        <p:spPr>
          <a:xfrm>
            <a:off x="12182476" y="-63292"/>
            <a:ext cx="4132053" cy="7117337"/>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ECECEC"/>
          </a:solidFill>
          <a:ln w="3060" cap="flat">
            <a:noFill/>
            <a:prstDash val="solid"/>
            <a:miter/>
          </a:ln>
        </p:spPr>
        <p:txBody>
          <a:bodyPr rtlCol="0" anchor="ctr"/>
          <a:lstStyle/>
          <a:p>
            <a:endParaRPr lang="en-US"/>
          </a:p>
        </p:txBody>
      </p:sp>
      <p:sp>
        <p:nvSpPr>
          <p:cNvPr id="2" name="Text Placeholder 23">
            <a:extLst>
              <a:ext uri="{FF2B5EF4-FFF2-40B4-BE49-F238E27FC236}">
                <a16:creationId xmlns:a16="http://schemas.microsoft.com/office/drawing/2014/main" id="{C66106C3-0347-EAC0-D47D-0B5E956F5F00}"/>
              </a:ext>
            </a:extLst>
          </p:cNvPr>
          <p:cNvSpPr>
            <a:spLocks noGrp="1"/>
          </p:cNvSpPr>
          <p:nvPr>
            <p:ph type="body" sz="quarter" idx="16" hasCustomPrompt="1"/>
          </p:nvPr>
        </p:nvSpPr>
        <p:spPr>
          <a:xfrm>
            <a:off x="5267332" y="2721528"/>
            <a:ext cx="6484268" cy="2253043"/>
          </a:xfrm>
          <a:prstGeom prst="rect">
            <a:avLst/>
          </a:prstGeom>
        </p:spPr>
        <p:txBody>
          <a:bodyPr>
            <a:normAutofit/>
          </a:bodyPr>
          <a:lstStyle>
            <a:lvl1pPr marL="0" indent="0" algn="l">
              <a:lnSpc>
                <a:spcPts val="4760"/>
              </a:lnSpc>
              <a:spcBef>
                <a:spcPts val="0"/>
              </a:spcBef>
              <a:buNone/>
              <a:defRPr sz="4800" b="1" i="0">
                <a:solidFill>
                  <a:schemeClr val="bg1"/>
                </a:solidFill>
                <a:latin typeface="+mn-lt"/>
              </a:defRPr>
            </a:lvl1pPr>
          </a:lstStyle>
          <a:p>
            <a:pPr lvl="0"/>
            <a:r>
              <a:rPr lang="en-US" dirty="0"/>
              <a:t>Divider Title</a:t>
            </a:r>
          </a:p>
        </p:txBody>
      </p:sp>
      <p:pic>
        <p:nvPicPr>
          <p:cNvPr id="3" name="Picture 2">
            <a:extLst>
              <a:ext uri="{FF2B5EF4-FFF2-40B4-BE49-F238E27FC236}">
                <a16:creationId xmlns:a16="http://schemas.microsoft.com/office/drawing/2014/main" id="{4CF381D0-3BFC-8337-44D5-2A2FA148652B}"/>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65318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age - Blue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94C7B0"/>
          </a:solidFill>
          <a:ln w="2370" cap="flat">
            <a:solidFill>
              <a:srgbClr val="94C7B0"/>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F42E20BC-9E42-8CD8-E998-585567ED2AC9}"/>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884122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Page - Green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94C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6D936931-3960-923C-C14E-D32A29FD86F1}"/>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298040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 Pink Head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9FE447-E059-844E-AB44-8ADA48F90A17}"/>
              </a:ext>
            </a:extLst>
          </p:cNvPr>
          <p:cNvSpPr/>
          <p:nvPr userDrawn="1"/>
        </p:nvSpPr>
        <p:spPr>
          <a:xfrm flipH="1" flipV="1">
            <a:off x="-2" y="255266"/>
            <a:ext cx="12192001" cy="868136"/>
          </a:xfrm>
          <a:prstGeom prst="rect">
            <a:avLst/>
          </a:prstGeom>
          <a:solidFill>
            <a:srgbClr val="E6C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Heading</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560071" y="2877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B6D1E1"/>
          </a:solidFill>
          <a:ln w="2370" cap="flat">
            <a:solidFill>
              <a:srgbClr val="B6D1E1"/>
            </a:solidFill>
            <a:prstDash val="solid"/>
            <a:miter/>
          </a:ln>
        </p:spPr>
        <p:txBody>
          <a:bodyPr rtlCol="0" anchor="ctr"/>
          <a:lstStyle/>
          <a:p>
            <a:endParaRPr lang="en-US"/>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1107350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Page - Pink Heading">
    <p:spTree>
      <p:nvGrpSpPr>
        <p:cNvPr id="1" name=""/>
        <p:cNvGrpSpPr/>
        <p:nvPr/>
      </p:nvGrpSpPr>
      <p:grpSpPr>
        <a:xfrm>
          <a:off x="0" y="0"/>
          <a:ext cx="0" cy="0"/>
          <a:chOff x="0" y="0"/>
          <a:chExt cx="0" cy="0"/>
        </a:xfrm>
      </p:grpSpPr>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751412" y="311362"/>
            <a:ext cx="10907188" cy="720752"/>
          </a:xfrm>
          <a:prstGeom prst="rect">
            <a:avLst/>
          </a:prstGeom>
          <a:noFill/>
        </p:spPr>
        <p:txBody>
          <a:bodyPr anchor="ctr">
            <a:noAutofit/>
          </a:bodyPr>
          <a:lstStyle>
            <a:lvl1pPr marL="0" indent="0" algn="l">
              <a:buNone/>
              <a:defRPr sz="3600" b="1" i="0">
                <a:solidFill>
                  <a:srgbClr val="382B1B"/>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1957B790-F1C6-0B90-CF29-962459ED0D06}"/>
              </a:ext>
            </a:extLst>
          </p:cNvPr>
          <p:cNvSpPr>
            <a:spLocks noGrp="1"/>
          </p:cNvSpPr>
          <p:nvPr>
            <p:ph type="body" sz="quarter" idx="14" hasCustomPrompt="1"/>
          </p:nvPr>
        </p:nvSpPr>
        <p:spPr>
          <a:xfrm>
            <a:off x="738347" y="1543050"/>
            <a:ext cx="10963115" cy="4672013"/>
          </a:xfrm>
          <a:prstGeom prst="rect">
            <a:avLst/>
          </a:prstGeom>
        </p:spPr>
        <p:txBody>
          <a:bodyPr anchor="t">
            <a:noAutofit/>
          </a:bodyPr>
          <a:lstStyle>
            <a:lvl1pPr marL="0" indent="0" algn="l">
              <a:lnSpc>
                <a:spcPts val="2340"/>
              </a:lnSpc>
              <a:spcBef>
                <a:spcPts val="0"/>
              </a:spcBef>
              <a:buNone/>
              <a:defRPr sz="2200" baseline="0">
                <a:solidFill>
                  <a:srgbClr val="382B1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 name="Picture 1">
            <a:extLst>
              <a:ext uri="{FF2B5EF4-FFF2-40B4-BE49-F238E27FC236}">
                <a16:creationId xmlns:a16="http://schemas.microsoft.com/office/drawing/2014/main" id="{7B33AFB0-F36C-BF56-3144-921B7757BB0A}"/>
              </a:ext>
            </a:extLst>
          </p:cNvPr>
          <p:cNvPicPr>
            <a:picLocks noChangeAspect="1"/>
          </p:cNvPicPr>
          <p:nvPr userDrawn="1"/>
        </p:nvPicPr>
        <p:blipFill rotWithShape="1">
          <a:blip r:embed="rId2"/>
          <a:srcRect t="85863" r="212"/>
          <a:stretch/>
        </p:blipFill>
        <p:spPr>
          <a:xfrm>
            <a:off x="8649152" y="6378633"/>
            <a:ext cx="3362966" cy="344456"/>
          </a:xfrm>
          <a:prstGeom prst="rect">
            <a:avLst/>
          </a:prstGeom>
        </p:spPr>
      </p:pic>
    </p:spTree>
    <p:extLst>
      <p:ext uri="{BB962C8B-B14F-4D97-AF65-F5344CB8AC3E}">
        <p14:creationId xmlns:p14="http://schemas.microsoft.com/office/powerpoint/2010/main" val="63947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Klik om de stijl van de mastertitel te bewerken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Klik om Mastertekststijlen te bewerken</a:t>
            </a:r>
          </a:p>
          <a:p>
            <a:pPr lvl="1"/>
            <a:r>
              <a:rPr lang="en-US" dirty="0"/>
              <a:t>Tweede niveau</a:t>
            </a:r>
          </a:p>
          <a:p>
            <a:pPr lvl="2"/>
            <a:r>
              <a:rPr lang="en-US" dirty="0"/>
              <a:t>Derde niveau</a:t>
            </a:r>
          </a:p>
          <a:p>
            <a:pPr lvl="3"/>
            <a:r>
              <a:rPr lang="en-US" dirty="0"/>
              <a:t>Vierde niveau</a:t>
            </a:r>
          </a:p>
          <a:p>
            <a:pPr lvl="4"/>
            <a:r>
              <a:rPr lang="en-US" dirty="0"/>
              <a:t>Vijfde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6/16/2025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4" r:id="rId1"/>
    <p:sldLayoutId id="2147483791" r:id="rId2"/>
    <p:sldLayoutId id="2147483792" r:id="rId3"/>
    <p:sldLayoutId id="2147483793" r:id="rId4"/>
    <p:sldLayoutId id="2147483794"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5" r:id="rId14"/>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 om de stijl van de mastertitel te bewerken</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Mastertekststijlen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7"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researchleap.com/international-brand-strategy-case-analysis-according-moroccan-market/"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jayce-o.blogspot.com/2013/01/jam-packaging-designs-jam-label-ideas.html"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designerpeople.com/blog/packaging/healthy-food-packaging-design/"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ubiesintherubble.com/"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foodbuy.co.uk/case-studies/rubies-in-the-rubble/#:~:text=That%E2%80%99s%20why%20we%20work%20with%20Rubies%20in%20the,their%20ketchup%20full%20of%20surplus%20pears%20and%20apples." TargetMode="External"/><Relationship Id="rId4" Type="http://schemas.openxmlformats.org/officeDocument/2006/relationships/hyperlink" Target="https://fb.watch/zWrqVocMsw/"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jayce-o.blogspot.com/2013/01/jam-packaging-designs-jam-label-ideas.html?_sm_au_=iHVwT0HV1vs5JqS6" TargetMode="External"/><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shopify.ca/tools/business-name-generator"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hyperlink" Target="https://www.lego.com/en-us/aboutus/lego-group/the-lego-brand"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www.mamaliuandsons.at/"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elovena.fi/" TargetMode="External"/><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hyperlink" Target="https://en.wikipedia.org/wiki/Eloven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ostanavarino.com/stories/navarino-icons-superfoods-from-messinia/" TargetMode="Externa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his.co/"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dweek.com/brand-marketing/the-brand-that-aims-to-see-the-funny-side-of-plant-based-food/"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oddbox.co.uk/"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fead.ca/blog/the-psychology-of-color-in-branding-for-food-entrepreneurs" TargetMode="Externa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rbrandcafe.com/blog/psychology-of-colors-in-branding/" TargetMode="Externa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4.emf"/><Relationship Id="rId4" Type="http://schemas.openxmlformats.org/officeDocument/2006/relationships/package" Target="../embeddings/Microsoft_Word_Document.docx"/></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wallpaperflare.com/search?wallpaper=lentils"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linkedin.com/pulse/why-having-unique-value-proposition-must-todays-competitive-goud"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5.xml"/><Relationship Id="rId5" Type="http://schemas.openxmlformats.org/officeDocument/2006/relationships/image" Target="../media/image42.sv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hyperlink" Target="https://freepngimg.com/png/25333-world-wide-web-image" TargetMode="External"/><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www.shopify.com/" TargetMode="External"/><Relationship Id="rId2" Type="http://schemas.openxmlformats.org/officeDocument/2006/relationships/hyperlink" Target="https://www.wix.com/iem/" TargetMode="External"/><Relationship Id="rId1" Type="http://schemas.openxmlformats.org/officeDocument/2006/relationships/slideLayout" Target="../slideLayouts/slideLayout8.xml"/><Relationship Id="rId4" Type="http://schemas.openxmlformats.org/officeDocument/2006/relationships/hyperlink" Target="https://www.wordpress.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s://support.google.com/business" TargetMode="External"/><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hyperlink" Target="https://support.google.com/business/answer/3038063?hl=en&amp;ref_topic=4539639" TargetMode="External"/><Relationship Id="rId5" Type="http://schemas.openxmlformats.org/officeDocument/2006/relationships/hyperlink" Target="https://www.canva.com/" TargetMode="External"/><Relationship Id="rId4" Type="http://schemas.openxmlformats.org/officeDocument/2006/relationships/hyperlink" Target="https://www.qr-code-generator.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onemorebiteblog.blogspot.com/2012/04/songkran-thai-new-year-festival-thai.html" TargetMode="External"/><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www.flickr.com/photos/143601516@N03/28011015990" TargetMode="External"/><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s://freepngimg.com/png/138917-mobile-using-girl-black-phone"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www.facebook.com/business/learn" TargetMode="Externa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www.instagram.com/" TargetMode="External"/><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hyperlink" Target="https://www.instagram.com/bonpu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hyperlink" Target="https://studio.youtube.com/" TargetMode="External"/><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hyperlink" Target="https://www.canva.com/" TargetMode="External"/><Relationship Id="rId5" Type="http://schemas.openxmlformats.org/officeDocument/2006/relationships/hyperlink" Target="https://inshot.com/" TargetMode="External"/><Relationship Id="rId4" Type="http://schemas.openxmlformats.org/officeDocument/2006/relationships/hyperlink" Target="https://www.capcu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s://www.lawyersandsettlements.com/blog/got-a-samsung-washer-explosion-story.html"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tiktok.com/en/" TargetMode="External"/><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hyperlink" Target="https://www.mailerlite.com/" TargetMode="External"/><Relationship Id="rId2" Type="http://schemas.openxmlformats.org/officeDocument/2006/relationships/hyperlink" Target="https://mailchimp.com/" TargetMode="External"/><Relationship Id="rId1" Type="http://schemas.openxmlformats.org/officeDocument/2006/relationships/slideLayout" Target="../slideLayouts/slideLayout10.xml"/><Relationship Id="rId6" Type="http://schemas.openxmlformats.org/officeDocument/2006/relationships/hyperlink" Target="https://www.constantcontact.com/" TargetMode="External"/><Relationship Id="rId5" Type="http://schemas.openxmlformats.org/officeDocument/2006/relationships/hyperlink" Target="https://www.aweber.com/" TargetMode="External"/><Relationship Id="rId4" Type="http://schemas.openxmlformats.org/officeDocument/2006/relationships/hyperlink" Target="https://www.brevo.com/"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betterhealthwhileaging.net/2013/09/" TargetMode="External"/><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B9FD72E-B018-7A4F-CE1F-03F0EA76A7D6}"/>
              </a:ext>
            </a:extLst>
          </p:cNvPr>
          <p:cNvSpPr>
            <a:spLocks noGrp="1"/>
          </p:cNvSpPr>
          <p:nvPr>
            <p:ph type="body" sz="quarter" idx="45"/>
          </p:nvPr>
        </p:nvSpPr>
        <p:spPr/>
        <p:txBody>
          <a:bodyPr>
            <a:normAutofit/>
          </a:bodyPr>
          <a:lstStyle/>
          <a:p>
            <a:r>
              <a:rPr lang="en-US" sz="3300" b="1" dirty="0">
                <a:solidFill>
                  <a:schemeClr val="bg1"/>
                </a:solidFill>
              </a:rPr>
              <a:t>www.3kitchens.eu</a:t>
            </a:r>
          </a:p>
        </p:txBody>
      </p:sp>
      <p:sp>
        <p:nvSpPr>
          <p:cNvPr id="11" name="Text Placeholder 5">
            <a:extLst>
              <a:ext uri="{FF2B5EF4-FFF2-40B4-BE49-F238E27FC236}">
                <a16:creationId xmlns:a16="http://schemas.microsoft.com/office/drawing/2014/main" id="{162C7119-7ED2-8164-B6B5-868826C8BB1A}"/>
              </a:ext>
            </a:extLst>
          </p:cNvPr>
          <p:cNvSpPr txBox="1">
            <a:spLocks/>
          </p:cNvSpPr>
          <p:nvPr/>
        </p:nvSpPr>
        <p:spPr>
          <a:xfrm>
            <a:off x="507330" y="3701900"/>
            <a:ext cx="659644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5400" b="1" dirty="0"/>
              <a:t>VOEDSELMARKETING</a:t>
            </a:r>
            <a:r>
              <a:rPr lang="en-US" sz="5500" b="1" dirty="0"/>
              <a:t> </a:t>
            </a:r>
            <a:r>
              <a:rPr lang="en-US" sz="5500" b="1" dirty="0">
                <a:solidFill>
                  <a:srgbClr val="382B1B"/>
                </a:solidFill>
              </a:rPr>
              <a:t>MET EEN KLEIN BUDGET</a:t>
            </a:r>
          </a:p>
        </p:txBody>
      </p:sp>
      <p:sp>
        <p:nvSpPr>
          <p:cNvPr id="18" name="Text Placeholder 5">
            <a:extLst>
              <a:ext uri="{FF2B5EF4-FFF2-40B4-BE49-F238E27FC236}">
                <a16:creationId xmlns:a16="http://schemas.microsoft.com/office/drawing/2014/main" id="{6B94F400-A315-9C09-5BA7-2CFF4CA8A37F}"/>
              </a:ext>
            </a:extLst>
          </p:cNvPr>
          <p:cNvSpPr txBox="1">
            <a:spLocks/>
          </p:cNvSpPr>
          <p:nvPr/>
        </p:nvSpPr>
        <p:spPr>
          <a:xfrm>
            <a:off x="840370" y="2829541"/>
            <a:ext cx="5154139" cy="533188"/>
          </a:xfrm>
          <a:prstGeom prst="rect">
            <a:avLst/>
          </a:prstGeom>
        </p:spPr>
        <p:txBody>
          <a:bodyPr anchor="t">
            <a:noAutofit/>
          </a:bodyPr>
          <a:lstStyle>
            <a:lvl1pPr marL="0" indent="0" algn="l" defTabSz="914400" rtl="0" eaLnBrk="1" latinLnBrk="0" hangingPunct="1">
              <a:lnSpc>
                <a:spcPct val="100000"/>
              </a:lnSpc>
              <a:spcBef>
                <a:spcPts val="0"/>
              </a:spcBef>
              <a:buFont typeface="Arial"/>
              <a:buNone/>
              <a:defRPr sz="3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4600"/>
              </a:lnSpc>
            </a:pPr>
            <a:r>
              <a:rPr lang="en-US" sz="4000" b="1" dirty="0">
                <a:highlight>
                  <a:srgbClr val="94C7B0"/>
                </a:highlight>
              </a:rPr>
              <a:t> STAP 5</a:t>
            </a:r>
            <a:r>
              <a:rPr lang="en-US" sz="4000" b="1" dirty="0">
                <a:solidFill>
                  <a:srgbClr val="94C7B0"/>
                </a:solidFill>
                <a:highlight>
                  <a:srgbClr val="94C7B0"/>
                </a:highlight>
              </a:rPr>
              <a:t>.</a:t>
            </a:r>
          </a:p>
        </p:txBody>
      </p:sp>
      <p:pic>
        <p:nvPicPr>
          <p:cNvPr id="6" name="Picture 5" descr="A group of donuts with a red sprinkle in the middle&#10;&#10;AI-generated content may be incorrect.">
            <a:extLst>
              <a:ext uri="{FF2B5EF4-FFF2-40B4-BE49-F238E27FC236}">
                <a16:creationId xmlns:a16="http://schemas.microsoft.com/office/drawing/2014/main" id="{6DB4721D-1FD7-8B0A-9C77-E4D1EF58B5AE}"/>
              </a:ext>
            </a:extLst>
          </p:cNvPr>
          <p:cNvPicPr>
            <a:picLocks noChangeAspect="1"/>
          </p:cNvPicPr>
          <p:nvPr/>
        </p:nvPicPr>
        <p:blipFill>
          <a:blip r:embed="rId2"/>
          <a:stretch>
            <a:fillRect/>
          </a:stretch>
        </p:blipFill>
        <p:spPr>
          <a:xfrm>
            <a:off x="7016750" y="1358900"/>
            <a:ext cx="4838700" cy="3225800"/>
          </a:xfrm>
          <a:prstGeom prst="rect">
            <a:avLst/>
          </a:prstGeom>
        </p:spPr>
      </p:pic>
    </p:spTree>
    <p:extLst>
      <p:ext uri="{BB962C8B-B14F-4D97-AF65-F5344CB8AC3E}">
        <p14:creationId xmlns:p14="http://schemas.microsoft.com/office/powerpoint/2010/main" val="994954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GEWELDIGE MARKETING BEGINT BIJ JE MERK</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720431" y="1657350"/>
            <a:ext cx="5413669"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Je merk is meer dan je naam en logo (hoewel die erg belangrijk zijn).  </a:t>
            </a:r>
          </a:p>
          <a:p>
            <a:pPr>
              <a:buClr>
                <a:srgbClr val="B6D1E1"/>
              </a:buClr>
            </a:pPr>
            <a:endParaRPr lang="en-US" dirty="0"/>
          </a:p>
          <a:p>
            <a:pPr>
              <a:buClr>
                <a:srgbClr val="B6D1E1"/>
              </a:buClr>
            </a:pPr>
            <a:r>
              <a:rPr lang="en-US" dirty="0"/>
              <a:t>Je merk is je </a:t>
            </a:r>
            <a:r>
              <a:rPr lang="en-US" b="1" dirty="0"/>
              <a:t>belofte </a:t>
            </a:r>
            <a:r>
              <a:rPr lang="en-US" dirty="0"/>
              <a:t>aan je klanten - een belofte van kwaliteit, van consistentie, van bruikbaarheid, van duurzaamheid, al die dingen die je product of dienst speciaal maken in de hoofden van je klanten.</a:t>
            </a:r>
          </a:p>
          <a:p>
            <a:pPr>
              <a:buClr>
                <a:srgbClr val="B6D1E1"/>
              </a:buClr>
            </a:pPr>
            <a:endParaRPr lang="en-US" dirty="0"/>
          </a:p>
          <a:p>
            <a:pPr>
              <a:buClr>
                <a:srgbClr val="B6D1E1"/>
              </a:buClr>
            </a:pPr>
            <a:r>
              <a:rPr lang="en-US" dirty="0"/>
              <a:t>De belangrijkste kracht van branding is dat het een </a:t>
            </a:r>
            <a:r>
              <a:rPr lang="en-US" b="1" dirty="0"/>
              <a:t>emotionele connectie </a:t>
            </a:r>
            <a:r>
              <a:rPr lang="en-US" dirty="0"/>
              <a:t>moet maken met de consument en in zijn geheugen moet blijven hangen.</a:t>
            </a:r>
          </a:p>
          <a:p>
            <a:pPr>
              <a:buClr>
                <a:srgbClr val="B6D1E1"/>
              </a:buClr>
            </a:pPr>
            <a:endParaRPr lang="en-US" dirty="0"/>
          </a:p>
          <a:p>
            <a:pPr>
              <a:buClr>
                <a:srgbClr val="B6D1E1"/>
              </a:buClr>
            </a:pPr>
            <a:endParaRPr lang="en-US" dirty="0"/>
          </a:p>
        </p:txBody>
      </p:sp>
      <p:pic>
        <p:nvPicPr>
          <p:cNvPr id="2" name="Picture 1" descr="A close up of a logo&#10;&#10;Description automatically generated">
            <a:extLst>
              <a:ext uri="{FF2B5EF4-FFF2-40B4-BE49-F238E27FC236}">
                <a16:creationId xmlns:a16="http://schemas.microsoft.com/office/drawing/2014/main" id="{C1D511D5-B5D5-5B82-D32B-BFA057180A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63478" y="1855410"/>
            <a:ext cx="4919345" cy="3499408"/>
          </a:xfrm>
          <a:prstGeom prst="rect">
            <a:avLst/>
          </a:prstGeom>
        </p:spPr>
      </p:pic>
    </p:spTree>
    <p:extLst>
      <p:ext uri="{BB962C8B-B14F-4D97-AF65-F5344CB8AC3E}">
        <p14:creationId xmlns:p14="http://schemas.microsoft.com/office/powerpoint/2010/main" val="363512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88227" y="310831"/>
            <a:ext cx="2032000" cy="821571"/>
            <a:chOff x="241671" y="232608"/>
            <a:chExt cx="3253532"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1379621" y="801155"/>
              <a:ext cx="2115582" cy="239682"/>
              <a:chOff x="1267333" y="1065256"/>
              <a:chExt cx="2115582"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842000" y="443518"/>
            <a:ext cx="6096000" cy="492443"/>
          </a:xfrm>
          <a:prstGeom prst="rect">
            <a:avLst/>
          </a:prstGeom>
          <a:noFill/>
        </p:spPr>
        <p:txBody>
          <a:bodyPr wrap="square">
            <a:spAutoFit/>
          </a:bodyPr>
          <a:lstStyle/>
          <a:p>
            <a:r>
              <a:rPr lang="en-US" sz="2600" b="1" dirty="0">
                <a:solidFill>
                  <a:srgbClr val="382B1B"/>
                </a:solidFill>
              </a:rPr>
              <a:t>Bepaal de persoonlijkheid van je voedsel</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210988"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DE SLEUTELS TOT HET BOUWEN VAN EEN STERK VOEDINGSMERK ZIJN:</a:t>
            </a:r>
          </a:p>
        </p:txBody>
      </p:sp>
      <p:sp>
        <p:nvSpPr>
          <p:cNvPr id="25" name="TextBox 24">
            <a:extLst>
              <a:ext uri="{FF2B5EF4-FFF2-40B4-BE49-F238E27FC236}">
                <a16:creationId xmlns:a16="http://schemas.microsoft.com/office/drawing/2014/main" id="{473ADABD-B941-6CC7-DA21-0EBDBBD9BBFE}"/>
              </a:ext>
            </a:extLst>
          </p:cNvPr>
          <p:cNvSpPr txBox="1"/>
          <p:nvPr/>
        </p:nvSpPr>
        <p:spPr>
          <a:xfrm>
            <a:off x="5950857" y="2703675"/>
            <a:ext cx="6096000" cy="492443"/>
          </a:xfrm>
          <a:prstGeom prst="rect">
            <a:avLst/>
          </a:prstGeom>
          <a:noFill/>
        </p:spPr>
        <p:txBody>
          <a:bodyPr wrap="square">
            <a:spAutoFit/>
          </a:bodyPr>
          <a:lstStyle/>
          <a:p>
            <a:r>
              <a:rPr lang="en-US" sz="2600" b="1" dirty="0">
                <a:solidFill>
                  <a:srgbClr val="382B1B"/>
                </a:solidFill>
              </a:rPr>
              <a:t>Ken uw kernwaarden</a:t>
            </a:r>
          </a:p>
        </p:txBody>
      </p:sp>
      <p:grpSp>
        <p:nvGrpSpPr>
          <p:cNvPr id="51" name="Group 50">
            <a:extLst>
              <a:ext uri="{FF2B5EF4-FFF2-40B4-BE49-F238E27FC236}">
                <a16:creationId xmlns:a16="http://schemas.microsoft.com/office/drawing/2014/main" id="{6B3948FE-773F-7389-9966-288F2B584A5A}"/>
              </a:ext>
            </a:extLst>
          </p:cNvPr>
          <p:cNvGrpSpPr/>
          <p:nvPr/>
        </p:nvGrpSpPr>
        <p:grpSpPr>
          <a:xfrm>
            <a:off x="3788227" y="2524450"/>
            <a:ext cx="2032000" cy="821571"/>
            <a:chOff x="241671" y="232608"/>
            <a:chExt cx="3253532" cy="1315456"/>
          </a:xfrm>
        </p:grpSpPr>
        <p:grpSp>
          <p:nvGrpSpPr>
            <p:cNvPr id="52" name="Group 51">
              <a:extLst>
                <a:ext uri="{FF2B5EF4-FFF2-40B4-BE49-F238E27FC236}">
                  <a16:creationId xmlns:a16="http://schemas.microsoft.com/office/drawing/2014/main" id="{41CF0C7C-9AF1-C5FD-716A-E362953C4AA5}"/>
                </a:ext>
              </a:extLst>
            </p:cNvPr>
            <p:cNvGrpSpPr/>
            <p:nvPr/>
          </p:nvGrpSpPr>
          <p:grpSpPr>
            <a:xfrm>
              <a:off x="1379621" y="801155"/>
              <a:ext cx="2115582" cy="239682"/>
              <a:chOff x="1267333" y="1065256"/>
              <a:chExt cx="2115582" cy="239682"/>
            </a:xfrm>
          </p:grpSpPr>
          <p:cxnSp>
            <p:nvCxnSpPr>
              <p:cNvPr id="55" name="Straight Connector 54">
                <a:extLst>
                  <a:ext uri="{FF2B5EF4-FFF2-40B4-BE49-F238E27FC236}">
                    <a16:creationId xmlns:a16="http://schemas.microsoft.com/office/drawing/2014/main" id="{F50C3D22-253A-2D21-A8C8-3A9C2F807953}"/>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DB6DF857-A572-CDD9-B175-6CD87CD6D6E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raphic 4">
              <a:extLst>
                <a:ext uri="{FF2B5EF4-FFF2-40B4-BE49-F238E27FC236}">
                  <a16:creationId xmlns:a16="http://schemas.microsoft.com/office/drawing/2014/main" id="{2C094DD2-D11F-3BE4-905F-5DFCA1421952}"/>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51F68D2F-5B12-4AEC-717D-3413E14C9E62}"/>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22" name="Text Placeholder 5">
            <a:extLst>
              <a:ext uri="{FF2B5EF4-FFF2-40B4-BE49-F238E27FC236}">
                <a16:creationId xmlns:a16="http://schemas.microsoft.com/office/drawing/2014/main" id="{2B143EB4-84DF-B28A-2C9E-42E35D363035}"/>
              </a:ext>
            </a:extLst>
          </p:cNvPr>
          <p:cNvSpPr txBox="1">
            <a:spLocks/>
          </p:cNvSpPr>
          <p:nvPr/>
        </p:nvSpPr>
        <p:spPr>
          <a:xfrm>
            <a:off x="5014750" y="1058752"/>
            <a:ext cx="7032107" cy="2425754"/>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US" sz="2200" dirty="0">
                <a:solidFill>
                  <a:srgbClr val="382B1B"/>
                </a:solidFill>
              </a:rPr>
              <a:t>Zie je voedingsmerk als een persoon, wat is zijn persoonlijkheid? </a:t>
            </a:r>
            <a:r>
              <a:rPr lang="en-GB" sz="2200" dirty="0"/>
              <a:t>Is het traditioneel en geruststellend, gedurfd en pittig, fris en schoon, of leuk en eigenzinnig? Deze persoonlijkheid moet terugkomen in je verpakking, logo, stem en zelfs in je menu of productnamen.</a:t>
            </a:r>
            <a:endParaRPr lang="en-US" sz="2200" dirty="0">
              <a:solidFill>
                <a:srgbClr val="382B1B"/>
              </a:solidFill>
            </a:endParaRPr>
          </a:p>
        </p:txBody>
      </p:sp>
      <p:sp>
        <p:nvSpPr>
          <p:cNvPr id="23" name="Text Placeholder 7">
            <a:extLst>
              <a:ext uri="{FF2B5EF4-FFF2-40B4-BE49-F238E27FC236}">
                <a16:creationId xmlns:a16="http://schemas.microsoft.com/office/drawing/2014/main" id="{3B6B331D-9252-42DF-AB98-8F35764FAE92}"/>
              </a:ext>
            </a:extLst>
          </p:cNvPr>
          <p:cNvSpPr txBox="1">
            <a:spLocks/>
          </p:cNvSpPr>
          <p:nvPr/>
        </p:nvSpPr>
        <p:spPr>
          <a:xfrm>
            <a:off x="4964932" y="3227806"/>
            <a:ext cx="6808980" cy="1309790"/>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US" sz="2200" dirty="0">
                <a:solidFill>
                  <a:srgbClr val="382B1B"/>
                </a:solidFill>
              </a:rPr>
              <a:t>Deze moeten de basis vormen van alle beslissingen die je neemt met betrekking tot je merk. Door te delen waar je als merk voor staat (bv. </a:t>
            </a:r>
            <a:r>
              <a:rPr lang="en-US" sz="2200" dirty="0" err="1">
                <a:solidFill>
                  <a:srgbClr val="382B1B"/>
                </a:solidFill>
              </a:rPr>
              <a:t>smaken van </a:t>
            </a:r>
            <a:r>
              <a:rPr lang="en-US" sz="2200" dirty="0">
                <a:solidFill>
                  <a:srgbClr val="382B1B"/>
                </a:solidFill>
              </a:rPr>
              <a:t>eten die je van thuis hebt meegebracht), zul je klanten aantrekken die jouw overtuigingen delen.</a:t>
            </a:r>
          </a:p>
        </p:txBody>
      </p:sp>
      <p:sp>
        <p:nvSpPr>
          <p:cNvPr id="24" name="Text Placeholder 9">
            <a:extLst>
              <a:ext uri="{FF2B5EF4-FFF2-40B4-BE49-F238E27FC236}">
                <a16:creationId xmlns:a16="http://schemas.microsoft.com/office/drawing/2014/main" id="{FAD534D5-EC1F-E05A-6032-6ACAD72B8474}"/>
              </a:ext>
            </a:extLst>
          </p:cNvPr>
          <p:cNvSpPr txBox="1">
            <a:spLocks/>
          </p:cNvSpPr>
          <p:nvPr/>
        </p:nvSpPr>
        <p:spPr>
          <a:xfrm>
            <a:off x="5014750" y="5310583"/>
            <a:ext cx="6759162" cy="1095829"/>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t>Bestudeer de markt: wat ontbreekt er op het schap, het menu of de marktkraam? Als iedereen zoet doet, zou jij dan hartig kunnen doen? Als anderen plastic gebruiken, kun jij dan eco gaan? </a:t>
            </a:r>
            <a:r>
              <a:rPr lang="en-GB" sz="2200" b="1" dirty="0"/>
              <a:t>Goede voedingsmerken vullen gaten.</a:t>
            </a:r>
            <a:endParaRPr lang="en-US" sz="2200" dirty="0">
              <a:solidFill>
                <a:srgbClr val="382B1B"/>
              </a:solidFill>
            </a:endParaRPr>
          </a:p>
        </p:txBody>
      </p:sp>
      <p:sp>
        <p:nvSpPr>
          <p:cNvPr id="29" name="TextBox 28">
            <a:extLst>
              <a:ext uri="{FF2B5EF4-FFF2-40B4-BE49-F238E27FC236}">
                <a16:creationId xmlns:a16="http://schemas.microsoft.com/office/drawing/2014/main" id="{33E94579-347E-47A1-FC5B-C830B7AD458D}"/>
              </a:ext>
            </a:extLst>
          </p:cNvPr>
          <p:cNvSpPr txBox="1"/>
          <p:nvPr/>
        </p:nvSpPr>
        <p:spPr>
          <a:xfrm>
            <a:off x="5972630" y="4880819"/>
            <a:ext cx="6096000" cy="492443"/>
          </a:xfrm>
          <a:prstGeom prst="rect">
            <a:avLst/>
          </a:prstGeom>
          <a:noFill/>
        </p:spPr>
        <p:txBody>
          <a:bodyPr wrap="square">
            <a:spAutoFit/>
          </a:bodyPr>
          <a:lstStyle/>
          <a:p>
            <a:r>
              <a:rPr lang="en-US" sz="2600" b="1" dirty="0">
                <a:solidFill>
                  <a:srgbClr val="382B1B"/>
                </a:solidFill>
              </a:rPr>
              <a:t>Uniek zijn</a:t>
            </a:r>
          </a:p>
        </p:txBody>
      </p:sp>
      <p:grpSp>
        <p:nvGrpSpPr>
          <p:cNvPr id="30" name="Group 29">
            <a:extLst>
              <a:ext uri="{FF2B5EF4-FFF2-40B4-BE49-F238E27FC236}">
                <a16:creationId xmlns:a16="http://schemas.microsoft.com/office/drawing/2014/main" id="{DDE98446-C099-10A8-A82E-9D4D9460DAFC}"/>
              </a:ext>
            </a:extLst>
          </p:cNvPr>
          <p:cNvGrpSpPr/>
          <p:nvPr/>
        </p:nvGrpSpPr>
        <p:grpSpPr>
          <a:xfrm>
            <a:off x="3810000" y="4699778"/>
            <a:ext cx="2032000" cy="821571"/>
            <a:chOff x="241671" y="232608"/>
            <a:chExt cx="3253532" cy="1315456"/>
          </a:xfrm>
        </p:grpSpPr>
        <p:grpSp>
          <p:nvGrpSpPr>
            <p:cNvPr id="31" name="Group 30">
              <a:extLst>
                <a:ext uri="{FF2B5EF4-FFF2-40B4-BE49-F238E27FC236}">
                  <a16:creationId xmlns:a16="http://schemas.microsoft.com/office/drawing/2014/main" id="{54998451-B821-711F-D563-249996172655}"/>
                </a:ext>
              </a:extLst>
            </p:cNvPr>
            <p:cNvGrpSpPr/>
            <p:nvPr/>
          </p:nvGrpSpPr>
          <p:grpSpPr>
            <a:xfrm>
              <a:off x="1379621" y="801155"/>
              <a:ext cx="2115582" cy="239682"/>
              <a:chOff x="1267333" y="1065256"/>
              <a:chExt cx="2115582" cy="239682"/>
            </a:xfrm>
          </p:grpSpPr>
          <p:cxnSp>
            <p:nvCxnSpPr>
              <p:cNvPr id="34" name="Straight Connector 33">
                <a:extLst>
                  <a:ext uri="{FF2B5EF4-FFF2-40B4-BE49-F238E27FC236}">
                    <a16:creationId xmlns:a16="http://schemas.microsoft.com/office/drawing/2014/main" id="{8C724790-B62E-B300-CF70-9AF31BCE28B8}"/>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148CDCBB-2EC1-07FB-0A85-76F11292FAB8}"/>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Graphic 4">
              <a:extLst>
                <a:ext uri="{FF2B5EF4-FFF2-40B4-BE49-F238E27FC236}">
                  <a16:creationId xmlns:a16="http://schemas.microsoft.com/office/drawing/2014/main" id="{AE674482-DC7D-32FF-B3B6-8FE727EB6890}"/>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33" name="Text Placeholder 23">
              <a:extLst>
                <a:ext uri="{FF2B5EF4-FFF2-40B4-BE49-F238E27FC236}">
                  <a16:creationId xmlns:a16="http://schemas.microsoft.com/office/drawing/2014/main" id="{69CC9422-B34A-4AF6-16FA-CB27D45E8D9C}"/>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32043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2032000" cy="821571"/>
            <a:chOff x="241671" y="232608"/>
            <a:chExt cx="3253532"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1379621" y="801155"/>
              <a:ext cx="2115582" cy="239682"/>
              <a:chOff x="1267333" y="1065256"/>
              <a:chExt cx="2115582"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958115" y="809560"/>
            <a:ext cx="6096000" cy="492443"/>
          </a:xfrm>
          <a:prstGeom prst="rect">
            <a:avLst/>
          </a:prstGeom>
          <a:noFill/>
        </p:spPr>
        <p:txBody>
          <a:bodyPr wrap="square">
            <a:spAutoFit/>
          </a:bodyPr>
          <a:lstStyle/>
          <a:p>
            <a:r>
              <a:rPr lang="en-US" sz="2600" b="1" dirty="0">
                <a:solidFill>
                  <a:srgbClr val="382B1B"/>
                </a:solidFill>
              </a:rPr>
              <a:t>Consistent zijn</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210988"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DE SLEUTELS TOT HET BOUWEN VAN EEN STERK MERK ZIJN:</a:t>
            </a:r>
          </a:p>
        </p:txBody>
      </p:sp>
      <p:sp>
        <p:nvSpPr>
          <p:cNvPr id="25" name="TextBox 24">
            <a:extLst>
              <a:ext uri="{FF2B5EF4-FFF2-40B4-BE49-F238E27FC236}">
                <a16:creationId xmlns:a16="http://schemas.microsoft.com/office/drawing/2014/main" id="{473ADABD-B941-6CC7-DA21-0EBDBBD9BBFE}"/>
              </a:ext>
            </a:extLst>
          </p:cNvPr>
          <p:cNvSpPr txBox="1"/>
          <p:nvPr/>
        </p:nvSpPr>
        <p:spPr>
          <a:xfrm>
            <a:off x="5950857" y="2979447"/>
            <a:ext cx="6096000" cy="492443"/>
          </a:xfrm>
          <a:prstGeom prst="rect">
            <a:avLst/>
          </a:prstGeom>
          <a:noFill/>
        </p:spPr>
        <p:txBody>
          <a:bodyPr wrap="square">
            <a:spAutoFit/>
          </a:bodyPr>
          <a:lstStyle/>
          <a:p>
            <a:r>
              <a:rPr lang="en-US" sz="2600" b="1" dirty="0">
                <a:solidFill>
                  <a:srgbClr val="382B1B"/>
                </a:solidFill>
              </a:rPr>
              <a:t>Doe de dingen op de juiste manier</a:t>
            </a:r>
          </a:p>
        </p:txBody>
      </p:sp>
      <p:grpSp>
        <p:nvGrpSpPr>
          <p:cNvPr id="51" name="Group 50">
            <a:extLst>
              <a:ext uri="{FF2B5EF4-FFF2-40B4-BE49-F238E27FC236}">
                <a16:creationId xmlns:a16="http://schemas.microsoft.com/office/drawing/2014/main" id="{6B3948FE-773F-7389-9966-288F2B584A5A}"/>
              </a:ext>
            </a:extLst>
          </p:cNvPr>
          <p:cNvGrpSpPr/>
          <p:nvPr/>
        </p:nvGrpSpPr>
        <p:grpSpPr>
          <a:xfrm>
            <a:off x="3788227" y="2800222"/>
            <a:ext cx="2032000" cy="821571"/>
            <a:chOff x="241671" y="232608"/>
            <a:chExt cx="3253532" cy="1315456"/>
          </a:xfrm>
        </p:grpSpPr>
        <p:grpSp>
          <p:nvGrpSpPr>
            <p:cNvPr id="52" name="Group 51">
              <a:extLst>
                <a:ext uri="{FF2B5EF4-FFF2-40B4-BE49-F238E27FC236}">
                  <a16:creationId xmlns:a16="http://schemas.microsoft.com/office/drawing/2014/main" id="{41CF0C7C-9AF1-C5FD-716A-E362953C4AA5}"/>
                </a:ext>
              </a:extLst>
            </p:cNvPr>
            <p:cNvGrpSpPr/>
            <p:nvPr/>
          </p:nvGrpSpPr>
          <p:grpSpPr>
            <a:xfrm>
              <a:off x="1379621" y="801155"/>
              <a:ext cx="2115582" cy="239682"/>
              <a:chOff x="1267333" y="1065256"/>
              <a:chExt cx="2115582" cy="239682"/>
            </a:xfrm>
          </p:grpSpPr>
          <p:cxnSp>
            <p:nvCxnSpPr>
              <p:cNvPr id="55" name="Straight Connector 54">
                <a:extLst>
                  <a:ext uri="{FF2B5EF4-FFF2-40B4-BE49-F238E27FC236}">
                    <a16:creationId xmlns:a16="http://schemas.microsoft.com/office/drawing/2014/main" id="{F50C3D22-253A-2D21-A8C8-3A9C2F807953}"/>
                  </a:ext>
                </a:extLst>
              </p:cNvPr>
              <p:cNvCxnSpPr>
                <a:cxnSpLocks/>
              </p:cNvCxnSpPr>
              <p:nvPr/>
            </p:nvCxnSpPr>
            <p:spPr>
              <a:xfrm flipH="1">
                <a:off x="1267333" y="1185097"/>
                <a:ext cx="1946759"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DB6DF857-A572-CDD9-B175-6CD87CD6D6E9}"/>
                  </a:ext>
                </a:extLst>
              </p:cNvPr>
              <p:cNvSpPr/>
              <p:nvPr/>
            </p:nvSpPr>
            <p:spPr>
              <a:xfrm>
                <a:off x="3143233"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Graphic 4">
              <a:extLst>
                <a:ext uri="{FF2B5EF4-FFF2-40B4-BE49-F238E27FC236}">
                  <a16:creationId xmlns:a16="http://schemas.microsoft.com/office/drawing/2014/main" id="{2C094DD2-D11F-3BE4-905F-5DFCA1421952}"/>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54" name="Text Placeholder 23">
              <a:extLst>
                <a:ext uri="{FF2B5EF4-FFF2-40B4-BE49-F238E27FC236}">
                  <a16:creationId xmlns:a16="http://schemas.microsoft.com/office/drawing/2014/main" id="{51F68D2F-5B12-4AEC-717D-3413E14C9E62}"/>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grpSp>
      <p:sp>
        <p:nvSpPr>
          <p:cNvPr id="22" name="Text Placeholder 5">
            <a:extLst>
              <a:ext uri="{FF2B5EF4-FFF2-40B4-BE49-F238E27FC236}">
                <a16:creationId xmlns:a16="http://schemas.microsoft.com/office/drawing/2014/main" id="{2B143EB4-84DF-B28A-2C9E-42E35D363035}"/>
              </a:ext>
            </a:extLst>
          </p:cNvPr>
          <p:cNvSpPr txBox="1">
            <a:spLocks/>
          </p:cNvSpPr>
          <p:nvPr/>
        </p:nvSpPr>
        <p:spPr>
          <a:xfrm>
            <a:off x="5982000" y="1244726"/>
            <a:ext cx="5731027" cy="136784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endParaRPr lang="en-US" sz="2200" dirty="0">
              <a:solidFill>
                <a:srgbClr val="382B1B"/>
              </a:solidFill>
            </a:endParaRPr>
          </a:p>
        </p:txBody>
      </p:sp>
      <p:sp>
        <p:nvSpPr>
          <p:cNvPr id="23" name="Text Placeholder 7">
            <a:extLst>
              <a:ext uri="{FF2B5EF4-FFF2-40B4-BE49-F238E27FC236}">
                <a16:creationId xmlns:a16="http://schemas.microsoft.com/office/drawing/2014/main" id="{3B6B331D-9252-42DF-AB98-8F35764FAE92}"/>
              </a:ext>
            </a:extLst>
          </p:cNvPr>
          <p:cNvSpPr txBox="1">
            <a:spLocks/>
          </p:cNvSpPr>
          <p:nvPr/>
        </p:nvSpPr>
        <p:spPr>
          <a:xfrm>
            <a:off x="5247659" y="3621615"/>
            <a:ext cx="6550527" cy="265961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t>Bezuinig niet. Als je maar budget hebt voor één geweldig etiket of foto, doe dat dan in plaats van 10 slechte. Kwaliteitsverpakkingen, duidelijke etiketten, een strak ontwerp en goed belichte foto's wekken vertrouwen in je eten voordat iemand er een hap van neemt.</a:t>
            </a:r>
            <a:r>
              <a:rPr lang="en-US" sz="2200" dirty="0">
                <a:solidFill>
                  <a:srgbClr val="382B1B"/>
                </a:solidFill>
              </a:rPr>
              <a:t> Elke communicatie naar je klanten is een kans om je merk te versterken.</a:t>
            </a:r>
          </a:p>
          <a:p>
            <a:pPr>
              <a:lnSpc>
                <a:spcPts val="2340"/>
              </a:lnSpc>
              <a:spcBef>
                <a:spcPts val="0"/>
              </a:spcBef>
            </a:pPr>
            <a:endParaRPr lang="en-US" sz="2200" dirty="0">
              <a:solidFill>
                <a:srgbClr val="382B1B"/>
              </a:solidFill>
            </a:endParaRPr>
          </a:p>
          <a:p>
            <a:pPr>
              <a:lnSpc>
                <a:spcPts val="2340"/>
              </a:lnSpc>
              <a:spcBef>
                <a:spcPts val="0"/>
              </a:spcBef>
            </a:pPr>
            <a:endParaRPr lang="en-US" sz="2200" dirty="0">
              <a:solidFill>
                <a:srgbClr val="382B1B"/>
              </a:solidFill>
            </a:endParaRPr>
          </a:p>
        </p:txBody>
      </p:sp>
      <p:sp>
        <p:nvSpPr>
          <p:cNvPr id="3" name="TextBox 2">
            <a:extLst>
              <a:ext uri="{FF2B5EF4-FFF2-40B4-BE49-F238E27FC236}">
                <a16:creationId xmlns:a16="http://schemas.microsoft.com/office/drawing/2014/main" id="{3AABBF98-B431-DBCF-0A52-CBA9CA813D9E}"/>
              </a:ext>
            </a:extLst>
          </p:cNvPr>
          <p:cNvSpPr txBox="1"/>
          <p:nvPr/>
        </p:nvSpPr>
        <p:spPr>
          <a:xfrm>
            <a:off x="5247660" y="1383172"/>
            <a:ext cx="6550527" cy="1446550"/>
          </a:xfrm>
          <a:prstGeom prst="rect">
            <a:avLst/>
          </a:prstGeom>
          <a:noFill/>
        </p:spPr>
        <p:txBody>
          <a:bodyPr wrap="square">
            <a:spAutoFit/>
          </a:bodyPr>
          <a:lstStyle/>
          <a:p>
            <a:r>
              <a:rPr lang="en-GB" sz="2200" dirty="0"/>
              <a:t>Je voedselverpakking, bewegwijzering, posts op sociale media en zelfs je uniformen of bezorgtassen moeten allemaal één verhaal vertellen. Of je nu op een marktkraam staat of aan een winkel levert, klanten moeten je merk direct herkennen.</a:t>
            </a:r>
            <a:endParaRPr lang="en-IE" sz="2200" dirty="0"/>
          </a:p>
        </p:txBody>
      </p:sp>
    </p:spTree>
    <p:extLst>
      <p:ext uri="{BB962C8B-B14F-4D97-AF65-F5344CB8AC3E}">
        <p14:creationId xmlns:p14="http://schemas.microsoft.com/office/powerpoint/2010/main" val="216674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HET IS FINANCIEEL ZINVOL OM EEN GEWELDIG MERK TE BOUWEN</a:t>
            </a:r>
          </a:p>
        </p:txBody>
      </p:sp>
      <p:sp>
        <p:nvSpPr>
          <p:cNvPr id="2" name="Text Placeholder 7">
            <a:extLst>
              <a:ext uri="{FF2B5EF4-FFF2-40B4-BE49-F238E27FC236}">
                <a16:creationId xmlns:a16="http://schemas.microsoft.com/office/drawing/2014/main" id="{DAAFE21F-F681-50BB-CAC9-75F42F453C3D}"/>
              </a:ext>
            </a:extLst>
          </p:cNvPr>
          <p:cNvSpPr txBox="1">
            <a:spLocks/>
          </p:cNvSpPr>
          <p:nvPr/>
        </p:nvSpPr>
        <p:spPr>
          <a:xfrm>
            <a:off x="2875707" y="1140567"/>
            <a:ext cx="8782893"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b="1" dirty="0"/>
              <a:t>Zijn minder gefocust op de prijs. </a:t>
            </a:r>
            <a:r>
              <a:rPr lang="en-GB" dirty="0"/>
              <a:t>Als klanten je merk vertrouwen en in je waarden geloven, zullen ze eerder voor je product kiezen, zelfs als het niet de goedkoopste optie in het schap is.</a:t>
            </a:r>
          </a:p>
          <a:p>
            <a:endParaRPr lang="en-GB" dirty="0"/>
          </a:p>
          <a:p>
            <a:pPr marL="342900" indent="-342900">
              <a:buFont typeface="Arial" panose="020B0604020202020204" pitchFamily="34" charset="0"/>
              <a:buChar char="•"/>
            </a:pPr>
            <a:r>
              <a:rPr lang="en-GB" b="1" dirty="0"/>
              <a:t>Voel je emotioneel verbonden met je bedrijf</a:t>
            </a:r>
            <a:r>
              <a:rPr lang="en-GB" dirty="0"/>
              <a:t>. Deze band komt vaak voort uit gedeelde waarden, een overtuigend merkverhaal of een constant positieve ervaring met je eten.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 Zeg het voort. </a:t>
            </a:r>
            <a:r>
              <a:rPr lang="en-GB" dirty="0"/>
              <a:t>Trouwe klanten worden vaak enthousiaste merkambassadeurs, die je eten aanbevelen aan vrienden, je posts op sociale media delen of je product meenemen naar evenementen in de gemeenschap.</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Blijven langer bij je. </a:t>
            </a:r>
            <a:r>
              <a:rPr lang="en-GB" dirty="0"/>
              <a:t>Loyale klanten komen steeds weer terug, wat meer herhalingsverkopen en voorspelbaardere inkomsten betekent.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b="1" dirty="0"/>
              <a:t>Minder kosten om te bedienen. </a:t>
            </a:r>
            <a:r>
              <a:rPr lang="en-GB" dirty="0"/>
              <a:t>Een nieuwe klant binnenhalen kost meestal aanzienlijk meer dan een bestaande klant behouden. </a:t>
            </a: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sp>
        <p:nvSpPr>
          <p:cNvPr id="6" name="Text Placeholder 2">
            <a:extLst>
              <a:ext uri="{FF2B5EF4-FFF2-40B4-BE49-F238E27FC236}">
                <a16:creationId xmlns:a16="http://schemas.microsoft.com/office/drawing/2014/main" id="{F16CAEAE-0FC7-0605-6A51-81CB98E3D909}"/>
              </a:ext>
            </a:extLst>
          </p:cNvPr>
          <p:cNvSpPr txBox="1">
            <a:spLocks/>
          </p:cNvSpPr>
          <p:nvPr/>
        </p:nvSpPr>
        <p:spPr>
          <a:xfrm>
            <a:off x="115315" y="2595910"/>
            <a:ext cx="3272552"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600" b="1" i="1" dirty="0">
                <a:solidFill>
                  <a:srgbClr val="84BFA4"/>
                </a:solidFill>
              </a:rPr>
              <a:t>Merkgetrouwe klanten:</a:t>
            </a:r>
          </a:p>
          <a:p>
            <a:pPr marL="0" lvl="1" algn="l">
              <a:lnSpc>
                <a:spcPts val="2840"/>
              </a:lnSpc>
              <a:spcBef>
                <a:spcPts val="200"/>
              </a:spcBef>
              <a:buClr>
                <a:srgbClr val="B6D1E1"/>
              </a:buClr>
            </a:pPr>
            <a:endParaRPr lang="en-IE" sz="3600" b="1" i="1" dirty="0">
              <a:solidFill>
                <a:srgbClr val="84BFA4"/>
              </a:solidFill>
            </a:endParaRPr>
          </a:p>
        </p:txBody>
      </p:sp>
      <p:cxnSp>
        <p:nvCxnSpPr>
          <p:cNvPr id="7" name="Straight Connector 6">
            <a:extLst>
              <a:ext uri="{FF2B5EF4-FFF2-40B4-BE49-F238E27FC236}">
                <a16:creationId xmlns:a16="http://schemas.microsoft.com/office/drawing/2014/main" id="{3A2D9CEB-8B4C-0024-F4CC-8DFD45FA44CA}"/>
              </a:ext>
            </a:extLst>
          </p:cNvPr>
          <p:cNvCxnSpPr>
            <a:cxnSpLocks/>
          </p:cNvCxnSpPr>
          <p:nvPr/>
        </p:nvCxnSpPr>
        <p:spPr>
          <a:xfrm flipV="1">
            <a:off x="2699451" y="1527762"/>
            <a:ext cx="0" cy="35731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38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053086"/>
            <a:ext cx="5584343" cy="3312543"/>
          </a:xfrm>
        </p:spPr>
        <p:txBody>
          <a:bodyPr>
            <a:normAutofit/>
          </a:bodyPr>
          <a:lstStyle/>
          <a:p>
            <a:r>
              <a:rPr lang="en-US" dirty="0"/>
              <a:t>JE MERKVERHAAL IS ZO BELANGRIJK</a:t>
            </a:r>
          </a:p>
          <a:p>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02</a:t>
            </a:r>
          </a:p>
        </p:txBody>
      </p:sp>
      <p:pic>
        <p:nvPicPr>
          <p:cNvPr id="10" name="Graphic 9" descr="Storytelling with solid fill">
            <a:extLst>
              <a:ext uri="{FF2B5EF4-FFF2-40B4-BE49-F238E27FC236}">
                <a16:creationId xmlns:a16="http://schemas.microsoft.com/office/drawing/2014/main" id="{E51EF720-E6AB-EBAC-682B-6FA19C6DD3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1183" y="4337095"/>
            <a:ext cx="1896837" cy="1896837"/>
          </a:xfrm>
          <a:prstGeom prst="rect">
            <a:avLst/>
          </a:prstGeom>
        </p:spPr>
      </p:pic>
    </p:spTree>
    <p:extLst>
      <p:ext uri="{BB962C8B-B14F-4D97-AF65-F5344CB8AC3E}">
        <p14:creationId xmlns:p14="http://schemas.microsoft.com/office/powerpoint/2010/main" val="287450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0C1672-D365-DE14-F8F1-03E937FE9A40}"/>
              </a:ext>
            </a:extLst>
          </p:cNvPr>
          <p:cNvSpPr>
            <a:spLocks noGrp="1"/>
          </p:cNvSpPr>
          <p:nvPr>
            <p:ph type="body" sz="quarter" idx="27"/>
          </p:nvPr>
        </p:nvSpPr>
        <p:spPr/>
        <p:txBody>
          <a:bodyPr/>
          <a:lstStyle/>
          <a:p>
            <a:r>
              <a:rPr lang="en-US" dirty="0"/>
              <a:t>JE MERKVERHAAL IS ZO BELANGRIJK</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66955" y="1517480"/>
            <a:ext cx="5097469" cy="3823039"/>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t>Je merkverhaal is de basis van hoe mensen contact maken met je voedingsbedrijf. Het verklaart:</a:t>
            </a:r>
          </a:p>
          <a:p>
            <a:pPr marL="342900" indent="-342900">
              <a:buClr>
                <a:srgbClr val="B6D1E1"/>
              </a:buClr>
              <a:buFont typeface="Arial" panose="020B0604020202020204" pitchFamily="34" charset="0"/>
              <a:buChar char="•"/>
            </a:pPr>
            <a:r>
              <a:rPr lang="en-GB" dirty="0"/>
              <a:t>Waarom je bent begonnen</a:t>
            </a:r>
          </a:p>
          <a:p>
            <a:pPr marL="342900" indent="-342900">
              <a:buClr>
                <a:srgbClr val="B6D1E1"/>
              </a:buClr>
              <a:buFont typeface="Arial" panose="020B0604020202020204" pitchFamily="34" charset="0"/>
              <a:buChar char="•"/>
            </a:pPr>
            <a:r>
              <a:rPr lang="en-GB" dirty="0"/>
              <a:t>Wat je belangrijk vindt</a:t>
            </a:r>
          </a:p>
          <a:p>
            <a:pPr marL="342900" indent="-342900">
              <a:buClr>
                <a:srgbClr val="B6D1E1"/>
              </a:buClr>
              <a:buFont typeface="Arial" panose="020B0604020202020204" pitchFamily="34" charset="0"/>
              <a:buChar char="•"/>
            </a:pPr>
            <a:r>
              <a:rPr lang="en-GB" dirty="0"/>
              <a:t>Hoe je product in het leven van mensen past</a:t>
            </a:r>
          </a:p>
          <a:p>
            <a:pPr>
              <a:buClr>
                <a:srgbClr val="B6D1E1"/>
              </a:buClr>
            </a:pPr>
            <a:endParaRPr lang="en-GB" dirty="0"/>
          </a:p>
          <a:p>
            <a:pPr>
              <a:buClr>
                <a:srgbClr val="B6D1E1"/>
              </a:buClr>
            </a:pPr>
            <a:r>
              <a:rPr lang="en-GB" dirty="0"/>
              <a:t>Dit kan je passie zijn voor je culturele erfgoed, gezond eten, je inzet voor duurzaamheid of een persoonlijke reis die je recepten heeft geïnspireerd.</a:t>
            </a: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161583" y="5211522"/>
            <a:ext cx="740446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nSpc>
                <a:spcPts val="2840"/>
              </a:lnSpc>
              <a:spcBef>
                <a:spcPts val="200"/>
              </a:spcBef>
              <a:buClr>
                <a:srgbClr val="B6D1E1"/>
              </a:buClr>
            </a:pPr>
            <a:r>
              <a:rPr lang="en-GB" sz="3200" b="1" i="1" dirty="0">
                <a:solidFill>
                  <a:srgbClr val="B6D1E1"/>
                </a:solidFill>
              </a:rPr>
              <a:t>Elk onderdeel van je klantervaring, van verpakking tot sociale media, moet weerspiegelen waar je voor staat.</a:t>
            </a:r>
            <a:endParaRPr lang="en-IE" sz="4000" b="1" i="1" dirty="0">
              <a:solidFill>
                <a:srgbClr val="B6D1E1"/>
              </a:solidFill>
            </a:endParaRPr>
          </a:p>
          <a:p>
            <a:pPr marL="0" lvl="1">
              <a:lnSpc>
                <a:spcPts val="2840"/>
              </a:lnSpc>
              <a:spcBef>
                <a:spcPts val="200"/>
              </a:spcBef>
              <a:buClr>
                <a:srgbClr val="B6D1E1"/>
              </a:buClr>
            </a:pPr>
            <a:endParaRPr lang="en-IE" sz="36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6455719" y="1954674"/>
            <a:ext cx="0" cy="262975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descr="A row of jars of jam&#10;&#10;AI-generated content may be incorrect.">
            <a:extLst>
              <a:ext uri="{FF2B5EF4-FFF2-40B4-BE49-F238E27FC236}">
                <a16:creationId xmlns:a16="http://schemas.microsoft.com/office/drawing/2014/main" id="{C308A21F-21E2-C4A2-F666-A42D063828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77000" y="1411047"/>
            <a:ext cx="5715000" cy="3800475"/>
          </a:xfrm>
          <a:prstGeom prst="rect">
            <a:avLst/>
          </a:prstGeom>
        </p:spPr>
      </p:pic>
    </p:spTree>
    <p:extLst>
      <p:ext uri="{BB962C8B-B14F-4D97-AF65-F5344CB8AC3E}">
        <p14:creationId xmlns:p14="http://schemas.microsoft.com/office/powerpoint/2010/main" val="2565976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139007-955A-F00A-BF3D-D95D0869BB7E}"/>
              </a:ext>
            </a:extLst>
          </p:cNvPr>
          <p:cNvSpPr>
            <a:spLocks noGrp="1"/>
          </p:cNvSpPr>
          <p:nvPr>
            <p:ph type="body" sz="quarter" idx="27"/>
          </p:nvPr>
        </p:nvSpPr>
        <p:spPr/>
        <p:txBody>
          <a:bodyPr/>
          <a:lstStyle/>
          <a:p>
            <a:r>
              <a:rPr lang="en-US" dirty="0"/>
              <a:t>JE MERKVERHAAL IS ZO BELANGRIJK</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769624" y="1487549"/>
            <a:ext cx="562409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dirty="0"/>
              <a:t>Je merkverhaal is een compleet beeld dat bestaat uit feiten, gevoelens en interpretaties:</a:t>
            </a:r>
          </a:p>
          <a:p>
            <a:pPr>
              <a:buClr>
                <a:srgbClr val="B6D1E1"/>
              </a:buClr>
            </a:pPr>
            <a:endParaRPr lang="en-US" dirty="0"/>
          </a:p>
          <a:p>
            <a:pPr>
              <a:buClr>
                <a:srgbClr val="B6D1E1"/>
              </a:buClr>
            </a:pPr>
            <a:r>
              <a:rPr lang="en-GB" dirty="0"/>
              <a:t>Een merkverhaal omvat:</a:t>
            </a:r>
          </a:p>
          <a:p>
            <a:pPr>
              <a:buClr>
                <a:srgbClr val="B6D1E1"/>
              </a:buClr>
            </a:pPr>
            <a:endParaRPr lang="en-GB" dirty="0"/>
          </a:p>
          <a:p>
            <a:pPr marL="342900" indent="-342900">
              <a:buClr>
                <a:srgbClr val="B6D1E1"/>
              </a:buClr>
              <a:buFont typeface="Arial" panose="020B0604020202020204" pitchFamily="34" charset="0"/>
              <a:buChar char="•"/>
            </a:pPr>
            <a:r>
              <a:rPr lang="en-GB" dirty="0"/>
              <a:t>De bestaansreden van je bedrijf</a:t>
            </a:r>
          </a:p>
          <a:p>
            <a:pPr marL="342900" indent="-342900">
              <a:buClr>
                <a:srgbClr val="B6D1E1"/>
              </a:buClr>
              <a:buFont typeface="Arial" panose="020B0604020202020204" pitchFamily="34" charset="0"/>
              <a:buChar char="•"/>
            </a:pPr>
            <a:r>
              <a:rPr lang="en-GB" dirty="0"/>
              <a:t>De manier waarop je ingrediënten kiest en je eten bereidt</a:t>
            </a:r>
          </a:p>
          <a:p>
            <a:pPr marL="342900" indent="-342900">
              <a:buClr>
                <a:srgbClr val="B6D1E1"/>
              </a:buClr>
              <a:buFont typeface="Arial" panose="020B0604020202020204" pitchFamily="34" charset="0"/>
              <a:buChar char="•"/>
            </a:pPr>
            <a:r>
              <a:rPr lang="en-GB" dirty="0"/>
              <a:t>Hoe je communiceert - via ontwerp, toon, service en verpakking</a:t>
            </a:r>
          </a:p>
          <a:p>
            <a:pPr marL="342900" indent="-342900">
              <a:buClr>
                <a:srgbClr val="B6D1E1"/>
              </a:buClr>
              <a:buFont typeface="Arial" panose="020B0604020202020204" pitchFamily="34" charset="0"/>
              <a:buChar char="•"/>
            </a:pPr>
            <a:r>
              <a:rPr lang="en-GB" dirty="0"/>
              <a:t>De gevoelens en waarden waar je merk voor staat (vertrouwen, plezier, gemeenschap, innovatie)</a:t>
            </a: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360412" y="1642965"/>
            <a:ext cx="485318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t>Goede voedingsmerken hebben een duidelijke identiteit die mensen herkennen en waaraan ze zich kunnen spiegelen.</a:t>
            </a:r>
          </a:p>
          <a:p>
            <a:br>
              <a:rPr lang="en-GB" dirty="0"/>
            </a:br>
            <a:r>
              <a:rPr lang="en-GB" dirty="0"/>
              <a:t>Ze zijn opgebouwd rond waarden en persoonlijkheid die klanten een gevoel geven:</a:t>
            </a:r>
          </a:p>
          <a:p>
            <a:br>
              <a:rPr lang="en-GB" sz="2800" dirty="0"/>
            </a:br>
            <a:r>
              <a:rPr lang="en-GB" sz="2800" b="1" i="1" dirty="0">
                <a:solidFill>
                  <a:srgbClr val="B6D1E1"/>
                </a:solidFill>
              </a:rPr>
              <a:t>"Dit is voor mij.</a:t>
            </a:r>
            <a:r>
              <a:rPr lang="en-GB" sz="2800" i="1" dirty="0">
                <a:solidFill>
                  <a:srgbClr val="B6D1E1"/>
                </a:solidFill>
              </a:rPr>
              <a:t>" </a:t>
            </a:r>
          </a:p>
          <a:p>
            <a:r>
              <a:rPr lang="en-GB" sz="2800" dirty="0"/>
              <a:t>of</a:t>
            </a:r>
          </a:p>
          <a:p>
            <a:r>
              <a:rPr lang="en-GB" sz="2800" b="1" i="1" dirty="0">
                <a:solidFill>
                  <a:srgbClr val="B6D1E1"/>
                </a:solidFill>
              </a:rPr>
              <a:t> "Dit is iemand die ik vertrouw."</a:t>
            </a:r>
            <a:endParaRPr lang="en-GB" sz="2800" i="1" dirty="0">
              <a:solidFill>
                <a:srgbClr val="B6D1E1"/>
              </a:solidFill>
            </a:endParaRPr>
          </a:p>
          <a:p>
            <a:pPr marL="0" lvl="1" algn="l">
              <a:lnSpc>
                <a:spcPts val="3040"/>
              </a:lnSpc>
              <a:spcBef>
                <a:spcPts val="200"/>
              </a:spcBef>
              <a:buClr>
                <a:srgbClr val="B6D1E1"/>
              </a:buClr>
            </a:pPr>
            <a:endParaRPr lang="en-IE" sz="3600"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491612" y="1477790"/>
            <a:ext cx="0" cy="404097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3C68DA9-CB05-66B4-10A3-ED4FA9B87663}"/>
              </a:ext>
            </a:extLst>
          </p:cNvPr>
          <p:cNvSpPr txBox="1"/>
          <p:nvPr/>
        </p:nvSpPr>
        <p:spPr>
          <a:xfrm>
            <a:off x="530344" y="5591010"/>
            <a:ext cx="10669029" cy="954107"/>
          </a:xfrm>
          <a:prstGeom prst="rect">
            <a:avLst/>
          </a:prstGeom>
          <a:noFill/>
        </p:spPr>
        <p:txBody>
          <a:bodyPr wrap="square">
            <a:spAutoFit/>
          </a:bodyPr>
          <a:lstStyle/>
          <a:p>
            <a:pPr>
              <a:buClr>
                <a:srgbClr val="B6D1E1"/>
              </a:buClr>
            </a:pPr>
            <a:r>
              <a:rPr lang="en-GB" sz="2800" b="1" i="1" dirty="0">
                <a:solidFill>
                  <a:srgbClr val="84BFA4"/>
                </a:solidFill>
              </a:rPr>
              <a:t>Je verhaal is niet iets extra's - het vormt de manier waarop mensen je merk zien en zich je herinneren.</a:t>
            </a:r>
            <a:endParaRPr lang="en-US" sz="2800" b="1" i="1" dirty="0">
              <a:solidFill>
                <a:srgbClr val="84BFA4"/>
              </a:solidFill>
            </a:endParaRPr>
          </a:p>
        </p:txBody>
      </p:sp>
    </p:spTree>
    <p:extLst>
      <p:ext uri="{BB962C8B-B14F-4D97-AF65-F5344CB8AC3E}">
        <p14:creationId xmlns:p14="http://schemas.microsoft.com/office/powerpoint/2010/main" val="347135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p:txBody>
          <a:bodyPr/>
          <a:lstStyle/>
          <a:p>
            <a:r>
              <a:rPr lang="en-US" dirty="0"/>
              <a:t>HET IS BELANGRIJK OM JE MERK TE ONDERSCHEIDEN!</a:t>
            </a:r>
          </a:p>
        </p:txBody>
      </p:sp>
      <p:grpSp>
        <p:nvGrpSpPr>
          <p:cNvPr id="7" name="Group 6">
            <a:extLst>
              <a:ext uri="{FF2B5EF4-FFF2-40B4-BE49-F238E27FC236}">
                <a16:creationId xmlns:a16="http://schemas.microsoft.com/office/drawing/2014/main" id="{F2E090E4-44B4-8DEC-A18C-37293A34FC9E}"/>
              </a:ext>
            </a:extLst>
          </p:cNvPr>
          <p:cNvGrpSpPr/>
          <p:nvPr/>
        </p:nvGrpSpPr>
        <p:grpSpPr>
          <a:xfrm>
            <a:off x="6848690" y="2574808"/>
            <a:ext cx="5343310" cy="4469172"/>
            <a:chOff x="4308293" y="667658"/>
            <a:chExt cx="6811123" cy="5696857"/>
          </a:xfrm>
        </p:grpSpPr>
        <p:pic>
          <p:nvPicPr>
            <p:cNvPr id="8" name="Picture 7">
              <a:extLst>
                <a:ext uri="{FF2B5EF4-FFF2-40B4-BE49-F238E27FC236}">
                  <a16:creationId xmlns:a16="http://schemas.microsoft.com/office/drawing/2014/main" id="{BEC105FA-4896-40C5-7F83-0FD28DB28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12" name="Rectangle 11">
              <a:extLst>
                <a:ext uri="{FF2B5EF4-FFF2-40B4-BE49-F238E27FC236}">
                  <a16:creationId xmlns:a16="http://schemas.microsoft.com/office/drawing/2014/main" id="{138BF6CC-1D5E-7531-3559-9F3C5C2AEE8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Placeholder 5">
            <a:extLst>
              <a:ext uri="{FF2B5EF4-FFF2-40B4-BE49-F238E27FC236}">
                <a16:creationId xmlns:a16="http://schemas.microsoft.com/office/drawing/2014/main" id="{AD6067A6-D63E-5D63-EBF1-E0FCC218C6D8}"/>
              </a:ext>
            </a:extLst>
          </p:cNvPr>
          <p:cNvPicPr>
            <a:picLocks noChangeAspect="1"/>
          </p:cNvPicPr>
          <p:nvPr/>
        </p:nvPicPr>
        <p:blipFill rotWithShape="1">
          <a:blip r:embed="rId3">
            <a:extLst>
              <a:ext uri="{28A0092B-C50C-407E-A947-70E740481C1C}">
                <a14:useLocalDpi xmlns:a14="http://schemas.microsoft.com/office/drawing/2010/main" val="0"/>
              </a:ext>
            </a:extLst>
          </a:blip>
          <a:srcRect t="6158" b="6158"/>
          <a:stretch/>
        </p:blipFill>
        <p:spPr>
          <a:xfrm flipH="1">
            <a:off x="7765141" y="2894470"/>
            <a:ext cx="4426857" cy="2911244"/>
          </a:xfrm>
          <a:prstGeom prst="rect">
            <a:avLst/>
          </a:prstGeom>
          <a:noFill/>
        </p:spPr>
      </p:pic>
      <p:sp>
        <p:nvSpPr>
          <p:cNvPr id="4" name="Rectangle 1">
            <a:extLst>
              <a:ext uri="{FF2B5EF4-FFF2-40B4-BE49-F238E27FC236}">
                <a16:creationId xmlns:a16="http://schemas.microsoft.com/office/drawing/2014/main" id="{A6A371BF-0E05-22E7-2D65-A3865B3ACD4D}"/>
              </a:ext>
            </a:extLst>
          </p:cNvPr>
          <p:cNvSpPr>
            <a:spLocks noChangeArrowheads="1"/>
          </p:cNvSpPr>
          <p:nvPr/>
        </p:nvSpPr>
        <p:spPr bwMode="auto">
          <a:xfrm>
            <a:off x="391247" y="1434385"/>
            <a:ext cx="6360339"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chemeClr val="tx1"/>
                </a:solidFill>
                <a:effectLst/>
              </a:rPr>
              <a:t>De voedingsmiddelenindustrie is gevuld met krachtige, bekende merken, maar uitdagende merken zoals het uwe veranderen het landschap.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chemeClr val="tx1"/>
                </a:solidFill>
                <a:effectLst/>
              </a:rPr>
              <a:t>Jouw uitdaging is om op te vallen, niet door groter te zijn, maar door authentieker, creatiever of betekenisvoller te zijn voor de klant.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84BFA4"/>
                </a:solidFill>
                <a:effectLst/>
              </a:rPr>
              <a:t>Denk na over wat alleen jij te bieden hebt.</a:t>
            </a:r>
            <a:br>
              <a:rPr kumimoji="0" lang="en-US" altLang="en-US" sz="2200" i="0" u="none" strike="noStrike" cap="none" normalizeH="0" baseline="0" dirty="0">
                <a:ln>
                  <a:noFill/>
                </a:ln>
                <a:solidFill>
                  <a:schemeClr val="tx1"/>
                </a:solidFill>
                <a:effectLst/>
              </a:rPr>
            </a:br>
            <a:r>
              <a:rPr kumimoji="0" lang="en-US" altLang="en-US" sz="2200" i="0" u="none" strike="noStrike" cap="none" normalizeH="0" baseline="0" dirty="0">
                <a:ln>
                  <a:noFill/>
                </a:ln>
                <a:solidFill>
                  <a:schemeClr val="tx1"/>
                </a:solidFill>
                <a:effectLst/>
              </a:rPr>
              <a:t>Is het jouw verhaal? Jouw ingrediënten? Jouw waarden? Je band met de gemeenschap?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chemeClr val="tx1"/>
                </a:solidFill>
                <a:effectLst/>
              </a:rPr>
              <a:t>Je hoeft de grote spelers niet te overtreffen, maar overtreft hen in duidelijkheid en verbinding.</a:t>
            </a:r>
          </a:p>
        </p:txBody>
      </p:sp>
    </p:spTree>
    <p:extLst>
      <p:ext uri="{BB962C8B-B14F-4D97-AF65-F5344CB8AC3E}">
        <p14:creationId xmlns:p14="http://schemas.microsoft.com/office/powerpoint/2010/main" val="179743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p:txBody>
          <a:bodyPr/>
          <a:lstStyle/>
          <a:p>
            <a:r>
              <a:rPr lang="en-US" dirty="0"/>
              <a:t>WAT IS EEN CHALLENGERMERK?</a:t>
            </a:r>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8850578" y="1885732"/>
            <a:ext cx="0" cy="385961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A1BAA0-4EE7-604A-D158-478A727426E0}"/>
              </a:ext>
            </a:extLst>
          </p:cNvPr>
          <p:cNvSpPr txBox="1"/>
          <p:nvPr/>
        </p:nvSpPr>
        <p:spPr>
          <a:xfrm>
            <a:off x="255573" y="1399492"/>
            <a:ext cx="7861242" cy="4832092"/>
          </a:xfrm>
          <a:prstGeom prst="rect">
            <a:avLst/>
          </a:prstGeom>
          <a:noFill/>
        </p:spPr>
        <p:txBody>
          <a:bodyPr wrap="square">
            <a:spAutoFit/>
          </a:bodyPr>
          <a:lstStyle/>
          <a:p>
            <a:pPr>
              <a:buNone/>
            </a:pPr>
            <a:r>
              <a:rPr lang="en-GB" sz="2200" dirty="0"/>
              <a:t>Een challengermerk is een bedrijf dat wil concurreren met grotere, gevestigde merken, niet door de grootste te zijn, maar door anders, gedurfd en betekenisvol te zijn.</a:t>
            </a:r>
          </a:p>
          <a:p>
            <a:pPr>
              <a:buNone/>
            </a:pPr>
            <a:endParaRPr lang="en-GB" sz="2200" dirty="0"/>
          </a:p>
          <a:p>
            <a:pPr>
              <a:buNone/>
            </a:pPr>
            <a:r>
              <a:rPr lang="en-GB" sz="2200" dirty="0"/>
              <a:t>In de voedingsmiddelenwereld zijn uitdagende merken meestal kleinere, onafhankelijke bedrijven die:</a:t>
            </a:r>
          </a:p>
          <a:p>
            <a:pPr>
              <a:buNone/>
            </a:pPr>
            <a:endParaRPr lang="en-GB" sz="2200" dirty="0"/>
          </a:p>
          <a:p>
            <a:pPr marL="342900" indent="-342900">
              <a:buFont typeface="Arial" panose="020B0604020202020204" pitchFamily="34" charset="0"/>
              <a:buChar char="•"/>
            </a:pPr>
            <a:r>
              <a:rPr lang="en-GB" sz="2200" dirty="0"/>
              <a:t>Iets nieuws of ontwrichtends aanbieden (bijvoorbeeld een nieuwe smaak, een nieuw formaat of een nieuwe waarde)</a:t>
            </a:r>
          </a:p>
          <a:p>
            <a:pPr marL="342900" indent="-342900">
              <a:buFont typeface="Arial" panose="020B0604020202020204" pitchFamily="34" charset="0"/>
              <a:buChar char="•"/>
            </a:pPr>
            <a:r>
              <a:rPr lang="en-GB" sz="2200" dirty="0"/>
              <a:t>een duidelijke missie of sociale impact hebben (bijv. duurzaamheid, afvalvermindering, fairtradeproducenten ondersteunen)</a:t>
            </a:r>
          </a:p>
          <a:p>
            <a:pPr marL="342900" indent="-342900">
              <a:buFont typeface="Arial" panose="020B0604020202020204" pitchFamily="34" charset="0"/>
              <a:buChar char="•"/>
            </a:pPr>
            <a:r>
              <a:rPr lang="en-GB" sz="2200" dirty="0"/>
              <a:t>Spreek een specifiek publiek rechtstreeks aan en bouw een loyale aanhang op</a:t>
            </a:r>
          </a:p>
          <a:p>
            <a:pPr marL="342900" indent="-342900">
              <a:buFont typeface="Arial" panose="020B0604020202020204" pitchFamily="34" charset="0"/>
              <a:buChar char="•"/>
            </a:pPr>
            <a:r>
              <a:rPr lang="en-GB" sz="2200" dirty="0"/>
              <a:t>Gebruik creativiteit, verhalen vertellen en een band met de gemeenschap in plaats van grote reclamebudgetten</a:t>
            </a:r>
          </a:p>
        </p:txBody>
      </p:sp>
      <p:pic>
        <p:nvPicPr>
          <p:cNvPr id="9" name="Picture 8" descr="A group of bags of food&#10;&#10;AI-generated content may be incorrect.">
            <a:extLst>
              <a:ext uri="{FF2B5EF4-FFF2-40B4-BE49-F238E27FC236}">
                <a16:creationId xmlns:a16="http://schemas.microsoft.com/office/drawing/2014/main" id="{8E5BB6C3-2D32-57B5-6853-4DC56D348E3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16815" y="2047262"/>
            <a:ext cx="3859614" cy="3859614"/>
          </a:xfrm>
          <a:prstGeom prst="rect">
            <a:avLst/>
          </a:prstGeom>
        </p:spPr>
      </p:pic>
    </p:spTree>
    <p:extLst>
      <p:ext uri="{BB962C8B-B14F-4D97-AF65-F5344CB8AC3E}">
        <p14:creationId xmlns:p14="http://schemas.microsoft.com/office/powerpoint/2010/main" val="172375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09A7-A2F1-537A-E509-2002074542D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110472-30B9-AE94-E78D-A7E52D21E5D2}"/>
              </a:ext>
            </a:extLst>
          </p:cNvPr>
          <p:cNvSpPr>
            <a:spLocks noGrp="1"/>
          </p:cNvSpPr>
          <p:nvPr>
            <p:ph type="body" sz="quarter" idx="27"/>
          </p:nvPr>
        </p:nvSpPr>
        <p:spPr/>
        <p:txBody>
          <a:bodyPr/>
          <a:lstStyle/>
          <a:p>
            <a:r>
              <a:rPr lang="en-US" dirty="0"/>
              <a:t>HET IS BELANGRIJK OM JE MERK TE ONDERSCHEIDEN</a:t>
            </a:r>
          </a:p>
        </p:txBody>
      </p:sp>
      <p:sp>
        <p:nvSpPr>
          <p:cNvPr id="11" name="Text Placeholder 2">
            <a:extLst>
              <a:ext uri="{FF2B5EF4-FFF2-40B4-BE49-F238E27FC236}">
                <a16:creationId xmlns:a16="http://schemas.microsoft.com/office/drawing/2014/main" id="{56D6BE5C-6D9E-7035-AA39-386C08A10469}"/>
              </a:ext>
            </a:extLst>
          </p:cNvPr>
          <p:cNvSpPr txBox="1">
            <a:spLocks/>
          </p:cNvSpPr>
          <p:nvPr/>
        </p:nvSpPr>
        <p:spPr>
          <a:xfrm>
            <a:off x="689848" y="1652669"/>
            <a:ext cx="3548323"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3040"/>
              </a:lnSpc>
              <a:spcBef>
                <a:spcPts val="200"/>
              </a:spcBef>
              <a:buClr>
                <a:srgbClr val="B6D1E1"/>
              </a:buClr>
            </a:pPr>
            <a:endParaRPr lang="en-IE" sz="3600" b="1" i="1" dirty="0">
              <a:solidFill>
                <a:srgbClr val="84BFA4"/>
              </a:solidFill>
            </a:endParaRPr>
          </a:p>
        </p:txBody>
      </p:sp>
      <p:cxnSp>
        <p:nvCxnSpPr>
          <p:cNvPr id="13" name="Straight Connector 12">
            <a:extLst>
              <a:ext uri="{FF2B5EF4-FFF2-40B4-BE49-F238E27FC236}">
                <a16:creationId xmlns:a16="http://schemas.microsoft.com/office/drawing/2014/main" id="{72841E25-004B-86B9-58DA-9BFD7DA82545}"/>
              </a:ext>
            </a:extLst>
          </p:cNvPr>
          <p:cNvCxnSpPr>
            <a:cxnSpLocks/>
          </p:cNvCxnSpPr>
          <p:nvPr/>
        </p:nvCxnSpPr>
        <p:spPr>
          <a:xfrm flipH="1" flipV="1">
            <a:off x="3801148" y="2177044"/>
            <a:ext cx="66845" cy="384343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2">
            <a:extLst>
              <a:ext uri="{FF2B5EF4-FFF2-40B4-BE49-F238E27FC236}">
                <a16:creationId xmlns:a16="http://schemas.microsoft.com/office/drawing/2014/main" id="{1C5F5D01-FCE1-8DDE-F5A8-78D7B3B7D2E1}"/>
              </a:ext>
            </a:extLst>
          </p:cNvPr>
          <p:cNvSpPr>
            <a:spLocks noChangeArrowheads="1"/>
          </p:cNvSpPr>
          <p:nvPr/>
        </p:nvSpPr>
        <p:spPr bwMode="auto">
          <a:xfrm>
            <a:off x="4002831" y="1652991"/>
            <a:ext cx="7949101"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In de huidige voedselmarkt zijn een goede smaak en een eerlijke prijs niet langer voldoende.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dirty="0">
                <a:ln>
                  <a:noFill/>
                </a:ln>
                <a:solidFill>
                  <a:schemeClr val="tx1"/>
                </a:solidFill>
                <a:effectLst/>
              </a:rPr>
            </a:br>
            <a:r>
              <a:rPr kumimoji="0" lang="en-US" altLang="en-US" sz="2200" b="0" i="0" u="none" strike="noStrike" cap="none" normalizeH="0" baseline="0" dirty="0">
                <a:ln>
                  <a:noFill/>
                </a:ln>
                <a:solidFill>
                  <a:schemeClr val="tx1"/>
                </a:solidFill>
                <a:effectLst/>
              </a:rPr>
              <a:t>Klanten zijn op zoek naar </a:t>
            </a:r>
            <a:r>
              <a:rPr kumimoji="0" lang="en-US" altLang="en-US" sz="2200" i="0" u="none" strike="noStrike" cap="none" normalizeH="0" baseline="0" dirty="0">
                <a:ln>
                  <a:noFill/>
                </a:ln>
                <a:solidFill>
                  <a:schemeClr val="tx1"/>
                </a:solidFill>
                <a:effectLst/>
              </a:rPr>
              <a:t>iets diepers, </a:t>
            </a:r>
            <a:r>
              <a:rPr kumimoji="0" lang="en-US" altLang="en-US" sz="2200" b="0" i="0" u="none" strike="noStrike" cap="none" normalizeH="0" baseline="0" dirty="0">
                <a:ln>
                  <a:noFill/>
                </a:ln>
                <a:solidFill>
                  <a:schemeClr val="tx1"/>
                </a:solidFill>
                <a:effectLst/>
              </a:rPr>
              <a:t>een merk waarmee ze zich op een persoonlijk niveau verbonden voelen.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rPr>
              <a:t>Ze kopen met emotie, loyaliteit en doelgerichtheid.</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dirty="0">
                <a:ln>
                  <a:noFill/>
                </a:ln>
                <a:solidFill>
                  <a:schemeClr val="tx1"/>
                </a:solidFill>
                <a:effectLst/>
              </a:rPr>
            </a:br>
            <a:r>
              <a:rPr kumimoji="0" lang="en-US" altLang="en-US" sz="2200" b="0" i="0" u="none" strike="noStrike" cap="none" normalizeH="0" baseline="0" dirty="0">
                <a:ln>
                  <a:noFill/>
                </a:ln>
                <a:solidFill>
                  <a:schemeClr val="tx1"/>
                </a:solidFill>
                <a:effectLst/>
              </a:rPr>
              <a:t>Daarom heb je meer nodig dan een geweldig product, je hebt een </a:t>
            </a:r>
            <a:r>
              <a:rPr kumimoji="0" lang="en-US" altLang="en-US" sz="2200" i="0" u="none" strike="noStrike" cap="none" normalizeH="0" baseline="0" dirty="0">
                <a:ln>
                  <a:noFill/>
                </a:ln>
                <a:solidFill>
                  <a:schemeClr val="tx1"/>
                </a:solidFill>
                <a:effectLst/>
              </a:rPr>
              <a:t>duidelijke boodschap </a:t>
            </a:r>
            <a:r>
              <a:rPr kumimoji="0" lang="en-US" altLang="en-US" sz="2200" b="0" i="0" u="none" strike="noStrike" cap="none" normalizeH="0" baseline="0" dirty="0">
                <a:ln>
                  <a:noFill/>
                </a:ln>
                <a:solidFill>
                  <a:schemeClr val="tx1"/>
                </a:solidFill>
                <a:effectLst/>
              </a:rPr>
              <a:t>nodig die laat zien wie je bent, waar je voor staat en waarom jouw product hun vertrouwen verdient.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p>
          <a:p>
            <a:pPr marL="0" marR="0" lvl="0" indent="0" algn="l" defTabSz="914400" rtl="0" eaLnBrk="0" fontAlgn="base" latinLnBrk="0" hangingPunct="0">
              <a:lnSpc>
                <a:spcPct val="100000"/>
              </a:lnSpc>
              <a:spcBef>
                <a:spcPct val="0"/>
              </a:spcBef>
              <a:spcAft>
                <a:spcPct val="0"/>
              </a:spcAft>
              <a:buClrTx/>
              <a:buSzTx/>
              <a:buFontTx/>
              <a:buNone/>
              <a:tabLst/>
            </a:pPr>
            <a:r>
              <a:rPr lang="en-GB" sz="2400" b="1" dirty="0"/>
              <a:t>Laten we een voorbeeld bekijken...</a:t>
            </a:r>
            <a:endParaRPr kumimoji="0" lang="en-US" altLang="en-US" sz="2200" b="1"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20C23A7-3A82-E099-A855-94347C54396C}"/>
              </a:ext>
            </a:extLst>
          </p:cNvPr>
          <p:cNvSpPr txBox="1"/>
          <p:nvPr/>
        </p:nvSpPr>
        <p:spPr>
          <a:xfrm>
            <a:off x="337841" y="1866408"/>
            <a:ext cx="3188118" cy="4031873"/>
          </a:xfrm>
          <a:prstGeom prst="rect">
            <a:avLst/>
          </a:prstGeom>
          <a:noFill/>
        </p:spPr>
        <p:txBody>
          <a:bodyPr wrap="square">
            <a:spAutoFit/>
          </a:bodyPr>
          <a:lstStyle/>
          <a:p>
            <a:r>
              <a:rPr lang="en-GB" sz="3200" b="1" i="1" dirty="0">
                <a:solidFill>
                  <a:srgbClr val="84BFA4"/>
                </a:solidFill>
              </a:rPr>
              <a:t>De sterkste voedingsmerken staan ergens voor - niet alleen iets om te eten, maar iets om in te geloven.</a:t>
            </a:r>
          </a:p>
        </p:txBody>
      </p:sp>
    </p:spTree>
    <p:extLst>
      <p:ext uri="{BB962C8B-B14F-4D97-AF65-F5344CB8AC3E}">
        <p14:creationId xmlns:p14="http://schemas.microsoft.com/office/powerpoint/2010/main" val="34814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34BFA5F-B3CF-BE41-09F5-6C311EE103ED}"/>
              </a:ext>
            </a:extLst>
          </p:cNvPr>
          <p:cNvSpPr>
            <a:spLocks noGrp="1"/>
          </p:cNvSpPr>
          <p:nvPr>
            <p:ph type="body" sz="quarter" idx="31"/>
          </p:nvPr>
        </p:nvSpPr>
        <p:spPr>
          <a:xfrm>
            <a:off x="1072033" y="1747920"/>
            <a:ext cx="700387" cy="340283"/>
          </a:xfrm>
        </p:spPr>
        <p:txBody>
          <a:bodyPr/>
          <a:lstStyle/>
          <a:p>
            <a:pPr algn="l"/>
            <a:r>
              <a:rPr lang="en-US" dirty="0"/>
              <a:t>01</a:t>
            </a:r>
          </a:p>
        </p:txBody>
      </p:sp>
      <p:sp>
        <p:nvSpPr>
          <p:cNvPr id="11" name="Text Placeholder 10">
            <a:extLst>
              <a:ext uri="{FF2B5EF4-FFF2-40B4-BE49-F238E27FC236}">
                <a16:creationId xmlns:a16="http://schemas.microsoft.com/office/drawing/2014/main" id="{763631CE-009C-DE19-38BD-DDE4CBD56E79}"/>
              </a:ext>
            </a:extLst>
          </p:cNvPr>
          <p:cNvSpPr>
            <a:spLocks noGrp="1"/>
          </p:cNvSpPr>
          <p:nvPr>
            <p:ph type="body" sz="quarter" idx="32"/>
          </p:nvPr>
        </p:nvSpPr>
        <p:spPr>
          <a:xfrm>
            <a:off x="1683225" y="1746319"/>
            <a:ext cx="9899174" cy="417138"/>
          </a:xfrm>
        </p:spPr>
        <p:txBody>
          <a:bodyPr/>
          <a:lstStyle/>
          <a:p>
            <a:pPr>
              <a:tabLst>
                <a:tab pos="8577263" algn="l"/>
              </a:tabLst>
            </a:pPr>
            <a:r>
              <a:rPr lang="en-US" sz="2400" dirty="0"/>
              <a:t>Relatie tussen marketing en </a:t>
            </a:r>
            <a:r>
              <a:rPr lang="en-GB" sz="2400" b="0" i="0" dirty="0">
                <a:solidFill>
                  <a:srgbClr val="382B1B"/>
                </a:solidFill>
                <a:effectLst/>
              </a:rPr>
              <a:t>verkoop</a:t>
            </a:r>
            <a:endParaRPr lang="en-US" dirty="0"/>
          </a:p>
        </p:txBody>
      </p:sp>
      <p:sp>
        <p:nvSpPr>
          <p:cNvPr id="12" name="Text Placeholder 11">
            <a:extLst>
              <a:ext uri="{FF2B5EF4-FFF2-40B4-BE49-F238E27FC236}">
                <a16:creationId xmlns:a16="http://schemas.microsoft.com/office/drawing/2014/main" id="{451A6549-FE59-E8F9-0A8F-363B024EDD80}"/>
              </a:ext>
            </a:extLst>
          </p:cNvPr>
          <p:cNvSpPr>
            <a:spLocks noGrp="1"/>
          </p:cNvSpPr>
          <p:nvPr>
            <p:ph type="body" sz="quarter" idx="33"/>
          </p:nvPr>
        </p:nvSpPr>
        <p:spPr>
          <a:xfrm>
            <a:off x="1072033" y="2275067"/>
            <a:ext cx="700387" cy="340283"/>
          </a:xfrm>
        </p:spPr>
        <p:txBody>
          <a:bodyPr/>
          <a:lstStyle/>
          <a:p>
            <a:pPr algn="l"/>
            <a:r>
              <a:rPr lang="en-US" dirty="0"/>
              <a:t>02</a:t>
            </a:r>
          </a:p>
        </p:txBody>
      </p:sp>
      <p:sp>
        <p:nvSpPr>
          <p:cNvPr id="13" name="Text Placeholder 12">
            <a:extLst>
              <a:ext uri="{FF2B5EF4-FFF2-40B4-BE49-F238E27FC236}">
                <a16:creationId xmlns:a16="http://schemas.microsoft.com/office/drawing/2014/main" id="{35550EAD-CDE7-A049-A8A1-223466EF4C8D}"/>
              </a:ext>
            </a:extLst>
          </p:cNvPr>
          <p:cNvSpPr>
            <a:spLocks noGrp="1"/>
          </p:cNvSpPr>
          <p:nvPr>
            <p:ph type="body" sz="quarter" idx="34"/>
          </p:nvPr>
        </p:nvSpPr>
        <p:spPr>
          <a:xfrm>
            <a:off x="1683225" y="2261741"/>
            <a:ext cx="9252000" cy="340283"/>
          </a:xfrm>
        </p:spPr>
        <p:txBody>
          <a:bodyPr/>
          <a:lstStyle/>
          <a:p>
            <a:pPr>
              <a:tabLst>
                <a:tab pos="8577263" algn="l"/>
              </a:tabLst>
            </a:pPr>
            <a:r>
              <a:rPr lang="en-US" sz="2400" dirty="0"/>
              <a:t>Je merkverhaal is zo </a:t>
            </a:r>
            <a:r>
              <a:rPr lang="en-GB" sz="2400" dirty="0">
                <a:solidFill>
                  <a:srgbClr val="382B1B"/>
                </a:solidFill>
              </a:rPr>
              <a:t>belangrijk</a:t>
            </a:r>
            <a:endParaRPr lang="en-US" dirty="0"/>
          </a:p>
        </p:txBody>
      </p:sp>
      <p:sp>
        <p:nvSpPr>
          <p:cNvPr id="7" name="Text Placeholder 6">
            <a:extLst>
              <a:ext uri="{FF2B5EF4-FFF2-40B4-BE49-F238E27FC236}">
                <a16:creationId xmlns:a16="http://schemas.microsoft.com/office/drawing/2014/main" id="{3808F8CF-D8DE-7D32-5146-9EDAE2FE0039}"/>
              </a:ext>
            </a:extLst>
          </p:cNvPr>
          <p:cNvSpPr>
            <a:spLocks noGrp="1"/>
          </p:cNvSpPr>
          <p:nvPr>
            <p:ph type="body" sz="quarter" idx="27"/>
          </p:nvPr>
        </p:nvSpPr>
        <p:spPr/>
        <p:txBody>
          <a:bodyPr/>
          <a:lstStyle/>
          <a:p>
            <a:r>
              <a:rPr lang="en-US" dirty="0"/>
              <a:t>Inhoud</a:t>
            </a:r>
          </a:p>
        </p:txBody>
      </p:sp>
      <p:sp>
        <p:nvSpPr>
          <p:cNvPr id="16" name="Text Placeholder 15">
            <a:extLst>
              <a:ext uri="{FF2B5EF4-FFF2-40B4-BE49-F238E27FC236}">
                <a16:creationId xmlns:a16="http://schemas.microsoft.com/office/drawing/2014/main" id="{D26FB171-DF03-3EEB-66D9-0B83C9551DB6}"/>
              </a:ext>
            </a:extLst>
          </p:cNvPr>
          <p:cNvSpPr>
            <a:spLocks noGrp="1"/>
          </p:cNvSpPr>
          <p:nvPr>
            <p:ph type="body" sz="quarter" idx="37"/>
          </p:nvPr>
        </p:nvSpPr>
        <p:spPr>
          <a:xfrm>
            <a:off x="1072033" y="2802214"/>
            <a:ext cx="700387" cy="340283"/>
          </a:xfrm>
        </p:spPr>
        <p:txBody>
          <a:bodyPr/>
          <a:lstStyle/>
          <a:p>
            <a:pPr algn="l"/>
            <a:r>
              <a:rPr lang="en-US" dirty="0"/>
              <a:t>03</a:t>
            </a:r>
          </a:p>
        </p:txBody>
      </p:sp>
      <p:sp>
        <p:nvSpPr>
          <p:cNvPr id="17" name="Text Placeholder 16">
            <a:extLst>
              <a:ext uri="{FF2B5EF4-FFF2-40B4-BE49-F238E27FC236}">
                <a16:creationId xmlns:a16="http://schemas.microsoft.com/office/drawing/2014/main" id="{3EEE745C-B480-F40C-D80E-DE7C8657394B}"/>
              </a:ext>
            </a:extLst>
          </p:cNvPr>
          <p:cNvSpPr>
            <a:spLocks noGrp="1"/>
          </p:cNvSpPr>
          <p:nvPr>
            <p:ph type="body" sz="quarter" idx="38"/>
          </p:nvPr>
        </p:nvSpPr>
        <p:spPr>
          <a:xfrm>
            <a:off x="1683225" y="2777163"/>
            <a:ext cx="9611307" cy="385361"/>
          </a:xfrm>
        </p:spPr>
        <p:txBody>
          <a:bodyPr/>
          <a:lstStyle/>
          <a:p>
            <a:pPr>
              <a:tabLst>
                <a:tab pos="8577263" algn="l"/>
              </a:tabLst>
            </a:pPr>
            <a:r>
              <a:rPr lang="en-US" sz="2400" dirty="0"/>
              <a:t>Je </a:t>
            </a:r>
            <a:r>
              <a:rPr lang="en-GB" sz="2400" b="0" i="0" dirty="0">
                <a:solidFill>
                  <a:srgbClr val="382B1B"/>
                </a:solidFill>
                <a:effectLst/>
              </a:rPr>
              <a:t>merknaam</a:t>
            </a:r>
            <a:r>
              <a:rPr lang="en-US" sz="2400" dirty="0"/>
              <a:t> bedenken</a:t>
            </a:r>
            <a:endParaRPr lang="en-US" dirty="0"/>
          </a:p>
        </p:txBody>
      </p:sp>
      <p:sp>
        <p:nvSpPr>
          <p:cNvPr id="5" name="Text Placeholder 9">
            <a:extLst>
              <a:ext uri="{FF2B5EF4-FFF2-40B4-BE49-F238E27FC236}">
                <a16:creationId xmlns:a16="http://schemas.microsoft.com/office/drawing/2014/main" id="{AC5C4632-2C95-09F1-1F26-8A7AE57F5507}"/>
              </a:ext>
            </a:extLst>
          </p:cNvPr>
          <p:cNvSpPr txBox="1">
            <a:spLocks/>
          </p:cNvSpPr>
          <p:nvPr/>
        </p:nvSpPr>
        <p:spPr>
          <a:xfrm>
            <a:off x="1072033" y="3329361"/>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04</a:t>
            </a:r>
          </a:p>
        </p:txBody>
      </p:sp>
      <p:sp>
        <p:nvSpPr>
          <p:cNvPr id="6" name="Text Placeholder 10">
            <a:extLst>
              <a:ext uri="{FF2B5EF4-FFF2-40B4-BE49-F238E27FC236}">
                <a16:creationId xmlns:a16="http://schemas.microsoft.com/office/drawing/2014/main" id="{89D52AF4-217B-CB12-60C6-65D61A373397}"/>
              </a:ext>
            </a:extLst>
          </p:cNvPr>
          <p:cNvSpPr txBox="1">
            <a:spLocks/>
          </p:cNvSpPr>
          <p:nvPr/>
        </p:nvSpPr>
        <p:spPr>
          <a:xfrm>
            <a:off x="1683225" y="3292091"/>
            <a:ext cx="9899174" cy="41713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3 manieren om het vertrouwen, de geloofwaardigheid en </a:t>
            </a:r>
            <a:r>
              <a:rPr lang="en-GB" sz="2400" dirty="0"/>
              <a:t>de reputatie</a:t>
            </a:r>
            <a:r>
              <a:rPr lang="en-US" sz="2400" dirty="0"/>
              <a:t> van je merk op te bouwen</a:t>
            </a:r>
            <a:endParaRPr lang="en-US" dirty="0"/>
          </a:p>
        </p:txBody>
      </p:sp>
      <p:sp>
        <p:nvSpPr>
          <p:cNvPr id="14" name="Text Placeholder 11">
            <a:extLst>
              <a:ext uri="{FF2B5EF4-FFF2-40B4-BE49-F238E27FC236}">
                <a16:creationId xmlns:a16="http://schemas.microsoft.com/office/drawing/2014/main" id="{8B766091-6D35-4638-3D93-3D32B6547588}"/>
              </a:ext>
            </a:extLst>
          </p:cNvPr>
          <p:cNvSpPr txBox="1">
            <a:spLocks/>
          </p:cNvSpPr>
          <p:nvPr/>
        </p:nvSpPr>
        <p:spPr>
          <a:xfrm>
            <a:off x="1072033" y="3856508"/>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05</a:t>
            </a:r>
          </a:p>
        </p:txBody>
      </p:sp>
      <p:sp>
        <p:nvSpPr>
          <p:cNvPr id="18" name="Text Placeholder 12">
            <a:extLst>
              <a:ext uri="{FF2B5EF4-FFF2-40B4-BE49-F238E27FC236}">
                <a16:creationId xmlns:a16="http://schemas.microsoft.com/office/drawing/2014/main" id="{319ABB91-09DE-6E83-8C2E-EE20FB97972F}"/>
              </a:ext>
            </a:extLst>
          </p:cNvPr>
          <p:cNvSpPr txBox="1">
            <a:spLocks/>
          </p:cNvSpPr>
          <p:nvPr/>
        </p:nvSpPr>
        <p:spPr>
          <a:xfrm>
            <a:off x="1683225" y="3851055"/>
            <a:ext cx="9252000" cy="34028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Wat verkoop je</a:t>
            </a:r>
            <a:r>
              <a:rPr lang="en-GB" sz="2400" dirty="0"/>
              <a:t>?</a:t>
            </a:r>
            <a:endParaRPr lang="en-US" dirty="0"/>
          </a:p>
        </p:txBody>
      </p:sp>
      <p:sp>
        <p:nvSpPr>
          <p:cNvPr id="19" name="Text Placeholder 15">
            <a:extLst>
              <a:ext uri="{FF2B5EF4-FFF2-40B4-BE49-F238E27FC236}">
                <a16:creationId xmlns:a16="http://schemas.microsoft.com/office/drawing/2014/main" id="{A2B668AE-7CE9-D334-8CF5-F56E27126543}"/>
              </a:ext>
            </a:extLst>
          </p:cNvPr>
          <p:cNvSpPr txBox="1">
            <a:spLocks/>
          </p:cNvSpPr>
          <p:nvPr/>
        </p:nvSpPr>
        <p:spPr>
          <a:xfrm>
            <a:off x="1072033" y="4383655"/>
            <a:ext cx="700387" cy="340283"/>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1" kern="1200" baseline="0">
                <a:solidFill>
                  <a:srgbClr val="94C7B0"/>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dirty="0"/>
              <a:t>06</a:t>
            </a:r>
          </a:p>
        </p:txBody>
      </p:sp>
      <p:sp>
        <p:nvSpPr>
          <p:cNvPr id="20" name="Text Placeholder 16">
            <a:extLst>
              <a:ext uri="{FF2B5EF4-FFF2-40B4-BE49-F238E27FC236}">
                <a16:creationId xmlns:a16="http://schemas.microsoft.com/office/drawing/2014/main" id="{8E42E303-5F4F-19B5-624B-77C6328BD466}"/>
              </a:ext>
            </a:extLst>
          </p:cNvPr>
          <p:cNvSpPr txBox="1">
            <a:spLocks/>
          </p:cNvSpPr>
          <p:nvPr/>
        </p:nvSpPr>
        <p:spPr>
          <a:xfrm>
            <a:off x="1683225" y="4366477"/>
            <a:ext cx="9611307" cy="38536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tabLst>
                <a:tab pos="8577263" algn="l"/>
              </a:tabLst>
            </a:pPr>
            <a:r>
              <a:rPr lang="en-US" sz="2400" dirty="0"/>
              <a:t>Je marketingtoolbox - 11 krachtige tools voor een klein </a:t>
            </a:r>
            <a:r>
              <a:rPr lang="en-GB" sz="2400" dirty="0"/>
              <a:t>budget</a:t>
            </a:r>
            <a:endParaRPr lang="en-US" dirty="0"/>
          </a:p>
        </p:txBody>
      </p:sp>
      <p:pic>
        <p:nvPicPr>
          <p:cNvPr id="8" name="Picture 7">
            <a:extLst>
              <a:ext uri="{FF2B5EF4-FFF2-40B4-BE49-F238E27FC236}">
                <a16:creationId xmlns:a16="http://schemas.microsoft.com/office/drawing/2014/main" id="{483EBE1A-B05F-89D0-1522-9F2DD814F45E}"/>
              </a:ext>
            </a:extLst>
          </p:cNvPr>
          <p:cNvPicPr>
            <a:picLocks noChangeAspect="1"/>
          </p:cNvPicPr>
          <p:nvPr/>
        </p:nvPicPr>
        <p:blipFill>
          <a:blip r:embed="rId2"/>
          <a:stretch>
            <a:fillRect/>
          </a:stretch>
        </p:blipFill>
        <p:spPr>
          <a:xfrm>
            <a:off x="1072033" y="5412257"/>
            <a:ext cx="9570100" cy="1083793"/>
          </a:xfrm>
          <a:prstGeom prst="rect">
            <a:avLst/>
          </a:prstGeom>
        </p:spPr>
      </p:pic>
    </p:spTree>
    <p:extLst>
      <p:ext uri="{BB962C8B-B14F-4D97-AF65-F5344CB8AC3E}">
        <p14:creationId xmlns:p14="http://schemas.microsoft.com/office/powerpoint/2010/main" val="19243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BF370E-28EE-CAB9-4FF2-501C97FFBA6B}"/>
              </a:ext>
            </a:extLst>
          </p:cNvPr>
          <p:cNvSpPr>
            <a:spLocks noGrp="1"/>
          </p:cNvSpPr>
          <p:nvPr>
            <p:ph type="body" sz="quarter" idx="27"/>
          </p:nvPr>
        </p:nvSpPr>
        <p:spPr>
          <a:xfrm>
            <a:off x="452007" y="322700"/>
            <a:ext cx="10907188" cy="720752"/>
          </a:xfrm>
        </p:spPr>
        <p:txBody>
          <a:bodyPr/>
          <a:lstStyle/>
          <a:p>
            <a:r>
              <a:rPr lang="en-US" dirty="0"/>
              <a:t>MERKBELOFTE VOORBEELD...</a:t>
            </a:r>
          </a:p>
        </p:txBody>
      </p:sp>
      <p:grpSp>
        <p:nvGrpSpPr>
          <p:cNvPr id="4" name="Group 3">
            <a:extLst>
              <a:ext uri="{FF2B5EF4-FFF2-40B4-BE49-F238E27FC236}">
                <a16:creationId xmlns:a16="http://schemas.microsoft.com/office/drawing/2014/main" id="{F1FB193E-B665-93C4-6AE0-1648E9A1E8F5}"/>
              </a:ext>
            </a:extLst>
          </p:cNvPr>
          <p:cNvGrpSpPr/>
          <p:nvPr/>
        </p:nvGrpSpPr>
        <p:grpSpPr>
          <a:xfrm>
            <a:off x="5254171" y="644407"/>
            <a:ext cx="7039429" cy="5887815"/>
            <a:chOff x="4308293" y="667658"/>
            <a:chExt cx="6811123" cy="5696857"/>
          </a:xfrm>
        </p:grpSpPr>
        <p:pic>
          <p:nvPicPr>
            <p:cNvPr id="5" name="Picture 4">
              <a:extLst>
                <a:ext uri="{FF2B5EF4-FFF2-40B4-BE49-F238E27FC236}">
                  <a16:creationId xmlns:a16="http://schemas.microsoft.com/office/drawing/2014/main" id="{59C7A067-9022-9E99-90CC-68D559B18A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6" name="Rectangle 5">
              <a:extLst>
                <a:ext uri="{FF2B5EF4-FFF2-40B4-BE49-F238E27FC236}">
                  <a16:creationId xmlns:a16="http://schemas.microsoft.com/office/drawing/2014/main" id="{E6E28CFF-7692-E1D1-FA4C-4730BBF1C34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2">
            <a:extLst>
              <a:ext uri="{FF2B5EF4-FFF2-40B4-BE49-F238E27FC236}">
                <a16:creationId xmlns:a16="http://schemas.microsoft.com/office/drawing/2014/main" id="{D6D4B444-92E9-8839-8477-49EA66C9BE30}"/>
              </a:ext>
            </a:extLst>
          </p:cNvPr>
          <p:cNvSpPr>
            <a:spLocks noChangeArrowheads="1"/>
          </p:cNvSpPr>
          <p:nvPr/>
        </p:nvSpPr>
        <p:spPr bwMode="auto">
          <a:xfrm>
            <a:off x="229488" y="1032347"/>
            <a:ext cx="5866512"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rPr>
              <a:t>Rubies in the Rubble </a:t>
            </a:r>
            <a:r>
              <a:rPr kumimoji="0" lang="en-US" altLang="en-US" sz="2400" b="1" i="0" u="none" strike="noStrike" cap="none" normalizeH="0" baseline="0" dirty="0">
                <a:ln>
                  <a:noFill/>
                </a:ln>
                <a:solidFill>
                  <a:schemeClr val="tx1"/>
                </a:solidFill>
                <a:effectLst/>
                <a:hlinkClick r:id="rId3"/>
              </a:rPr>
              <a:t>https://rubiesintherubble.com/ </a:t>
            </a:r>
            <a:r>
              <a:rPr kumimoji="0" lang="en-US" altLang="en-US" sz="2400" b="0" i="0" u="none" strike="noStrike" cap="none" normalizeH="0" baseline="0" dirty="0">
                <a:ln>
                  <a:noFill/>
                </a:ln>
                <a:solidFill>
                  <a:schemeClr val="tx1"/>
                </a:solidFill>
                <a:effectLst/>
              </a:rPr>
              <a:t>is een voedingsmerk uit het Verenigd Koninkrijk dat overtollig en onvolmaakt fruit en groente omzet in bekroonde relishes, chutneys en specerijen.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rgbClr val="84BFA4"/>
                </a:solidFill>
                <a:effectLst/>
              </a:rPr>
              <a:t>"Wij geloven dat voedsel gewaardeerd moet worden, niet verspild. Elke pot zit boordevol doelgerichtheid</a:t>
            </a:r>
            <a:r>
              <a:rPr lang="en-US" altLang="en-US" sz="2400" b="1" i="1" dirty="0">
                <a:solidFill>
                  <a:srgbClr val="84BFA4"/>
                </a:solidFill>
              </a:rPr>
              <a:t>, </a:t>
            </a:r>
            <a:r>
              <a:rPr kumimoji="0" lang="en-US" altLang="en-US" sz="2400" b="1" i="1" u="none" strike="noStrike" cap="none" normalizeH="0" baseline="0" dirty="0">
                <a:ln>
                  <a:noFill/>
                </a:ln>
                <a:solidFill>
                  <a:srgbClr val="84BFA4"/>
                </a:solidFill>
                <a:effectLst/>
              </a:rPr>
              <a:t>gemaakt van ingrediënten die verloren zouden zijn gegaan, maar gered en omgezet in iets lekkers</a:t>
            </a:r>
            <a:r>
              <a:rPr kumimoji="0" lang="en-US" altLang="en-US" sz="1800" b="1" i="1" u="none" strike="noStrike" cap="none" normalizeH="0" baseline="0" dirty="0">
                <a:ln>
                  <a:noFill/>
                </a:ln>
                <a:solidFill>
                  <a:srgbClr val="84BFA4"/>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b="1" i="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latin typeface="Arial" panose="020B0604020202020204" pitchFamily="34" charset="0"/>
                <a:hlinkClick r:id="rId4"/>
              </a:rPr>
              <a:t>WATCH https://fb.watch</a:t>
            </a:r>
            <a:r>
              <a:rPr lang="en-US" altLang="en-US" b="1" dirty="0">
                <a:latin typeface="Arial" panose="020B0604020202020204" pitchFamily="34" charset="0"/>
              </a:rPr>
              <a:t>/zWrqVocMsw/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u="none" strike="noStrike" cap="none" normalizeH="0" baseline="0" dirty="0">
                <a:ln>
                  <a:noFill/>
                </a:ln>
                <a:solidFill>
                  <a:schemeClr val="tx1"/>
                </a:solidFill>
                <a:effectLst/>
                <a:highlight>
                  <a:srgbClr val="B6D1E1"/>
                </a:highlight>
                <a:latin typeface="Arial" panose="020B0604020202020204" pitchFamily="34" charset="0"/>
              </a:rPr>
              <a:t>LEES HUN CASESTUDY</a:t>
            </a:r>
          </a:p>
          <a:p>
            <a:pPr marL="0" marR="0" lvl="0" indent="0" algn="l" defTabSz="914400" rtl="0" eaLnBrk="0" fontAlgn="base" latinLnBrk="0" hangingPunct="0">
              <a:lnSpc>
                <a:spcPct val="100000"/>
              </a:lnSpc>
              <a:spcBef>
                <a:spcPct val="0"/>
              </a:spcBef>
              <a:spcAft>
                <a:spcPct val="0"/>
              </a:spcAft>
              <a:buClrTx/>
              <a:buSzTx/>
              <a:buFontTx/>
              <a:buNone/>
              <a:tabLst/>
            </a:pPr>
            <a:r>
              <a:rPr lang="en-GB" sz="2000" b="1" dirty="0">
                <a:hlinkClick r:id="rId5"/>
              </a:rPr>
              <a:t>Hoe we voedselverspilling tegengaan met Rubies in the Rubble</a:t>
            </a:r>
            <a:endParaRPr kumimoji="0" lang="en-US" altLang="en-US" sz="2000" b="1" i="1" u="none" strike="noStrike" cap="none" normalizeH="0" baseline="0" dirty="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C43D8CC2-C427-F073-6AFE-ADE33FF2FF95}"/>
              </a:ext>
            </a:extLst>
          </p:cNvPr>
          <p:cNvPicPr>
            <a:picLocks noChangeAspect="1"/>
          </p:cNvPicPr>
          <p:nvPr/>
        </p:nvPicPr>
        <p:blipFill>
          <a:blip r:embed="rId6"/>
          <a:stretch>
            <a:fillRect/>
          </a:stretch>
        </p:blipFill>
        <p:spPr>
          <a:xfrm>
            <a:off x="6483308" y="1246804"/>
            <a:ext cx="5810292" cy="3400450"/>
          </a:xfrm>
          <a:prstGeom prst="rect">
            <a:avLst/>
          </a:prstGeom>
        </p:spPr>
      </p:pic>
    </p:spTree>
    <p:extLst>
      <p:ext uri="{BB962C8B-B14F-4D97-AF65-F5344CB8AC3E}">
        <p14:creationId xmlns:p14="http://schemas.microsoft.com/office/powerpoint/2010/main" val="880402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ABCC56-071F-3664-C49D-A5F818D58E67}"/>
              </a:ext>
            </a:extLst>
          </p:cNvPr>
          <p:cNvSpPr>
            <a:spLocks noGrp="1"/>
          </p:cNvSpPr>
          <p:nvPr>
            <p:ph type="body" sz="quarter" idx="27"/>
          </p:nvPr>
        </p:nvSpPr>
        <p:spPr>
          <a:xfrm>
            <a:off x="751414" y="378372"/>
            <a:ext cx="11176245" cy="1126708"/>
          </a:xfrm>
        </p:spPr>
        <p:txBody>
          <a:bodyPr/>
          <a:lstStyle/>
          <a:p>
            <a:r>
              <a:rPr lang="en-US" dirty="0"/>
              <a:t>DE ELEMENTEN OM JE MERKVERHAAL TE CREËREN OF VAST TE LEGGEN...</a:t>
            </a:r>
          </a:p>
        </p:txBody>
      </p:sp>
      <p:sp>
        <p:nvSpPr>
          <p:cNvPr id="11" name="Text Placeholder 7">
            <a:extLst>
              <a:ext uri="{FF2B5EF4-FFF2-40B4-BE49-F238E27FC236}">
                <a16:creationId xmlns:a16="http://schemas.microsoft.com/office/drawing/2014/main" id="{C853BEC5-3A00-095C-125B-687F7CABA5FA}"/>
              </a:ext>
            </a:extLst>
          </p:cNvPr>
          <p:cNvSpPr txBox="1">
            <a:spLocks/>
          </p:cNvSpPr>
          <p:nvPr/>
        </p:nvSpPr>
        <p:spPr>
          <a:xfrm>
            <a:off x="282635" y="1885829"/>
            <a:ext cx="8542388" cy="32140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dirty="0"/>
              <a:t>Het creëren van je merkverhaal gaat over het verbinden van de punten tussen </a:t>
            </a:r>
            <a:r>
              <a:rPr lang="en-GB" b="1" dirty="0"/>
              <a:t>wie je bent</a:t>
            </a:r>
            <a:r>
              <a:rPr lang="en-GB" dirty="0"/>
              <a:t>, </a:t>
            </a:r>
            <a:r>
              <a:rPr lang="en-GB" b="1" dirty="0"/>
              <a:t>waarom je doet wat je doet </a:t>
            </a:r>
            <a:r>
              <a:rPr lang="en-GB" dirty="0"/>
              <a:t>en </a:t>
            </a:r>
            <a:r>
              <a:rPr lang="en-GB" b="1" dirty="0"/>
              <a:t>hoe klanten je bedrijf ervaren</a:t>
            </a:r>
            <a:r>
              <a:rPr lang="en-GB" dirty="0"/>
              <a:t>. De krachtigste verhalen voelen persoonlijk, authentiek en gedenkwaardig aan.</a:t>
            </a:r>
          </a:p>
          <a:p>
            <a:pPr>
              <a:buNone/>
            </a:pPr>
            <a:endParaRPr lang="en-GB" dirty="0"/>
          </a:p>
          <a:p>
            <a:pPr>
              <a:buNone/>
            </a:pPr>
            <a:r>
              <a:rPr lang="en-GB" sz="2400" b="1" dirty="0">
                <a:solidFill>
                  <a:srgbClr val="B6D1E1"/>
                </a:solidFill>
              </a:rPr>
              <a:t>Begin met deze kernelementen:</a:t>
            </a:r>
          </a:p>
          <a:p>
            <a:pPr>
              <a:buNone/>
            </a:pPr>
            <a:r>
              <a:rPr lang="en-GB" b="1" dirty="0">
                <a:solidFill>
                  <a:srgbClr val="84BFA4"/>
                </a:solidFill>
              </a:rPr>
              <a:t>1. Je persoonlijke verhaal</a:t>
            </a:r>
          </a:p>
          <a:p>
            <a:pPr>
              <a:buNone/>
            </a:pPr>
            <a:r>
              <a:rPr lang="en-GB" dirty="0"/>
              <a:t>Wat heeft ertoe geleid dat je je voedingsmiddelenbedrijf bent begonnen?</a:t>
            </a:r>
            <a:br>
              <a:rPr lang="en-GB" dirty="0"/>
            </a:br>
            <a:r>
              <a:rPr lang="en-GB" dirty="0"/>
              <a:t>Vertel over je achtergrond, je reis, belangrijke beslissingen die je hebt genomen en belangrijke mensen of momenten onderweg.</a:t>
            </a:r>
          </a:p>
          <a:p>
            <a:pPr>
              <a:buNone/>
            </a:pPr>
            <a:endParaRPr lang="en-GB" dirty="0"/>
          </a:p>
          <a:p>
            <a:pPr>
              <a:buNone/>
            </a:pPr>
            <a:r>
              <a:rPr lang="en-GB" b="1" dirty="0">
                <a:solidFill>
                  <a:srgbClr val="84BFA4"/>
                </a:solidFill>
              </a:rPr>
              <a:t>2. Je passieverhaal</a:t>
            </a:r>
          </a:p>
          <a:p>
            <a:pPr>
              <a:buNone/>
            </a:pPr>
            <a:r>
              <a:rPr lang="en-GB" dirty="0"/>
              <a:t>Waar hou je het meest van bij eten en waarom is dat belangrijk voor je?</a:t>
            </a:r>
            <a:br>
              <a:rPr lang="en-GB" dirty="0"/>
            </a:br>
            <a:r>
              <a:rPr lang="en-GB" dirty="0"/>
              <a:t>Dit helpt mensen je betrokkenheid te begrijpen en geeft je merk een menselijk gevoel.</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pic>
        <p:nvPicPr>
          <p:cNvPr id="12" name="Picture 11">
            <a:extLst>
              <a:ext uri="{FF2B5EF4-FFF2-40B4-BE49-F238E27FC236}">
                <a16:creationId xmlns:a16="http://schemas.microsoft.com/office/drawing/2014/main" id="{3B351683-B6EF-5DCF-F0A0-E99DE4104E0D}"/>
              </a:ext>
            </a:extLst>
          </p:cNvPr>
          <p:cNvPicPr>
            <a:picLocks noChangeAspect="1"/>
          </p:cNvPicPr>
          <p:nvPr/>
        </p:nvPicPr>
        <p:blipFill rotWithShape="1">
          <a:blip r:embed="rId2">
            <a:extLst>
              <a:ext uri="{28A0092B-C50C-407E-A947-70E740481C1C}">
                <a14:useLocalDpi xmlns:a14="http://schemas.microsoft.com/office/drawing/2010/main" val="0"/>
              </a:ext>
            </a:extLst>
          </a:blip>
          <a:srcRect b="9198"/>
          <a:stretch/>
        </p:blipFill>
        <p:spPr>
          <a:xfrm>
            <a:off x="8431900" y="2567458"/>
            <a:ext cx="3477465" cy="2232971"/>
          </a:xfrm>
          <a:prstGeom prst="rect">
            <a:avLst/>
          </a:prstGeom>
        </p:spPr>
      </p:pic>
    </p:spTree>
    <p:extLst>
      <p:ext uri="{BB962C8B-B14F-4D97-AF65-F5344CB8AC3E}">
        <p14:creationId xmlns:p14="http://schemas.microsoft.com/office/powerpoint/2010/main" val="190457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88795-F52A-D027-9D69-BF959A1266E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BB2E31-0344-49E7-CE7F-0A07E50A2C51}"/>
              </a:ext>
            </a:extLst>
          </p:cNvPr>
          <p:cNvSpPr>
            <a:spLocks noGrp="1"/>
          </p:cNvSpPr>
          <p:nvPr>
            <p:ph type="body" sz="quarter" idx="27"/>
          </p:nvPr>
        </p:nvSpPr>
        <p:spPr>
          <a:xfrm>
            <a:off x="751414" y="378372"/>
            <a:ext cx="11176245" cy="1126708"/>
          </a:xfrm>
        </p:spPr>
        <p:txBody>
          <a:bodyPr/>
          <a:lstStyle/>
          <a:p>
            <a:r>
              <a:rPr lang="en-US" dirty="0"/>
              <a:t>DE ELEMENTEN OM JE MERKVERHAAL TE CREËREN OF VAST TE LEGGEN...</a:t>
            </a:r>
          </a:p>
        </p:txBody>
      </p:sp>
      <p:sp>
        <p:nvSpPr>
          <p:cNvPr id="11" name="Text Placeholder 7">
            <a:extLst>
              <a:ext uri="{FF2B5EF4-FFF2-40B4-BE49-F238E27FC236}">
                <a16:creationId xmlns:a16="http://schemas.microsoft.com/office/drawing/2014/main" id="{C43C3517-207E-BF44-66A3-6AA9F7397F5A}"/>
              </a:ext>
            </a:extLst>
          </p:cNvPr>
          <p:cNvSpPr txBox="1">
            <a:spLocks/>
          </p:cNvSpPr>
          <p:nvPr/>
        </p:nvSpPr>
        <p:spPr>
          <a:xfrm>
            <a:off x="5559227" y="2031486"/>
            <a:ext cx="6214365" cy="321400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b="1" dirty="0">
                <a:solidFill>
                  <a:srgbClr val="84BFA4"/>
                </a:solidFill>
              </a:rPr>
              <a:t>3. Je persoonlijkheidsverhaal</a:t>
            </a:r>
          </a:p>
          <a:p>
            <a:pPr>
              <a:buNone/>
            </a:pPr>
            <a:r>
              <a:rPr lang="en-GB" dirty="0"/>
              <a:t>Hoe komt je merk over op de wereld?</a:t>
            </a:r>
            <a:br>
              <a:rPr lang="en-GB" dirty="0"/>
            </a:br>
            <a:r>
              <a:rPr lang="en-GB" dirty="0"/>
              <a:t>Dit omvat je stijl, je toon, je service - of je nu warm en vriendelijk, brutaal en energiek, of rustig en attent bent. Het bepaalt hoe mensen zich voelen als ze met je in contact komen.</a:t>
            </a:r>
          </a:p>
          <a:p>
            <a:pPr>
              <a:buNone/>
            </a:pPr>
            <a:endParaRPr lang="en-GB" dirty="0"/>
          </a:p>
          <a:p>
            <a:pPr>
              <a:buNone/>
            </a:pPr>
            <a:r>
              <a:rPr lang="en-GB" b="1" dirty="0">
                <a:solidFill>
                  <a:srgbClr val="84BFA4"/>
                </a:solidFill>
              </a:rPr>
              <a:t>4. Je klantverhaal</a:t>
            </a:r>
          </a:p>
          <a:p>
            <a:r>
              <a:rPr lang="en-GB" dirty="0"/>
              <a:t>Wat zeggen klanten over jou?</a:t>
            </a:r>
            <a:br>
              <a:rPr lang="en-GB" dirty="0"/>
            </a:br>
            <a:r>
              <a:rPr lang="en-GB" dirty="0"/>
              <a:t>Gebruik echte feedback, getuigenissen of anekdotes. Dit laat zien dat je verhaal niet alleen van jou komt, maar ook wordt gereflecteerd door de mensen die je bedient.</a:t>
            </a:r>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a:p>
            <a:pPr marL="342900" indent="-342900">
              <a:buClr>
                <a:srgbClr val="B6D1E1"/>
              </a:buClr>
              <a:buFont typeface="Arial" panose="020B0604020202020204" pitchFamily="34" charset="0"/>
              <a:buChar char="•"/>
            </a:pPr>
            <a:endParaRPr lang="en-US" dirty="0"/>
          </a:p>
        </p:txBody>
      </p:sp>
      <p:pic>
        <p:nvPicPr>
          <p:cNvPr id="3" name="Picture 2" descr="A row of jars of different colored food&#10;&#10;AI-generated content may be incorrect.">
            <a:extLst>
              <a:ext uri="{FF2B5EF4-FFF2-40B4-BE49-F238E27FC236}">
                <a16:creationId xmlns:a16="http://schemas.microsoft.com/office/drawing/2014/main" id="{88335E66-9986-6922-BB71-16C49B2A89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8408" y="2386601"/>
            <a:ext cx="4762500" cy="3371850"/>
          </a:xfrm>
          <a:prstGeom prst="rect">
            <a:avLst/>
          </a:prstGeom>
        </p:spPr>
      </p:pic>
    </p:spTree>
    <p:extLst>
      <p:ext uri="{BB962C8B-B14F-4D97-AF65-F5344CB8AC3E}">
        <p14:creationId xmlns:p14="http://schemas.microsoft.com/office/powerpoint/2010/main" val="586222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03</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307772"/>
            <a:ext cx="6071064" cy="3488872"/>
          </a:xfrm>
        </p:spPr>
        <p:txBody>
          <a:bodyPr>
            <a:normAutofit/>
          </a:bodyPr>
          <a:lstStyle/>
          <a:p>
            <a:r>
              <a:rPr lang="en-US" sz="4800" dirty="0"/>
              <a:t>JE </a:t>
            </a:r>
            <a:r>
              <a:rPr lang="en-US" dirty="0"/>
              <a:t>MERKNAAM</a:t>
            </a:r>
            <a:r>
              <a:rPr lang="en-US" sz="4800" dirty="0"/>
              <a:t> BEDENKEN</a:t>
            </a:r>
            <a:endParaRPr lang="en-GB" dirty="0"/>
          </a:p>
        </p:txBody>
      </p:sp>
    </p:spTree>
    <p:extLst>
      <p:ext uri="{BB962C8B-B14F-4D97-AF65-F5344CB8AC3E}">
        <p14:creationId xmlns:p14="http://schemas.microsoft.com/office/powerpoint/2010/main" val="311977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a:xfrm>
            <a:off x="689846" y="555761"/>
            <a:ext cx="10907188" cy="720752"/>
          </a:xfrm>
        </p:spPr>
        <p:txBody>
          <a:bodyPr/>
          <a:lstStyle/>
          <a:p>
            <a:r>
              <a:rPr lang="en-US" dirty="0"/>
              <a:t>MANIEREN OM JE MERKNAAM TE BEDENKEN...</a:t>
            </a:r>
          </a:p>
          <a:p>
            <a:endParaRPr lang="en-US" dirty="0"/>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7132240" y="3294743"/>
            <a:ext cx="4629540"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400" dirty="0"/>
              <a:t>Tools zoals Shopify's Business Name Generator kunnen helpen om ideeën op te doen - maar de beste namen zijn geworteld in wie je bent en waar je bedrijf voor staat.</a:t>
            </a:r>
          </a:p>
          <a:p>
            <a:pPr>
              <a:buNone/>
            </a:pPr>
            <a:endParaRPr lang="en-GB" sz="2400" dirty="0"/>
          </a:p>
          <a:p>
            <a:r>
              <a:rPr lang="en-GB" sz="2400" dirty="0"/>
              <a:t>Laten we een aantal creatieve benaderingen voor naamgeving verkennen...</a:t>
            </a:r>
          </a:p>
          <a:p>
            <a:pPr>
              <a:buClr>
                <a:srgbClr val="B6D1E1"/>
              </a:buClr>
            </a:pPr>
            <a:endParaRPr lang="en-US" dirty="0"/>
          </a:p>
          <a:p>
            <a:pPr>
              <a:buClr>
                <a:srgbClr val="B6D1E1"/>
              </a:buClr>
            </a:pPr>
            <a:endParaRPr lang="en-US" dirty="0"/>
          </a:p>
        </p:txBody>
      </p:sp>
      <p:sp>
        <p:nvSpPr>
          <p:cNvPr id="11" name="Text Placeholder 2">
            <a:extLst>
              <a:ext uri="{FF2B5EF4-FFF2-40B4-BE49-F238E27FC236}">
                <a16:creationId xmlns:a16="http://schemas.microsoft.com/office/drawing/2014/main" id="{E0D4B473-E34F-1DC1-8096-ADC911429950}"/>
              </a:ext>
            </a:extLst>
          </p:cNvPr>
          <p:cNvSpPr txBox="1">
            <a:spLocks/>
          </p:cNvSpPr>
          <p:nvPr/>
        </p:nvSpPr>
        <p:spPr>
          <a:xfrm>
            <a:off x="913689" y="1384264"/>
            <a:ext cx="1108123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800" dirty="0"/>
              <a:t>Om je voedselmerk op te bouwen, moet je met iets komen:</a:t>
            </a:r>
          </a:p>
          <a:p>
            <a:pPr>
              <a:buNone/>
            </a:pPr>
            <a:endParaRPr lang="en-GB" sz="2800" dirty="0"/>
          </a:p>
          <a:p>
            <a:pPr marL="457200" indent="-457200">
              <a:buFont typeface="Arial" panose="020B0604020202020204" pitchFamily="34" charset="0"/>
              <a:buChar char="•"/>
            </a:pPr>
            <a:r>
              <a:rPr lang="en-GB" sz="2800" dirty="0"/>
              <a:t>Een sterke, gedenkwaardige </a:t>
            </a:r>
            <a:r>
              <a:rPr lang="en-GB" sz="2800" b="1" dirty="0"/>
              <a:t>merknaam</a:t>
            </a:r>
            <a:endParaRPr lang="en-GB" sz="2800" dirty="0"/>
          </a:p>
          <a:p>
            <a:pPr marL="457200" indent="-457200">
              <a:buFont typeface="Arial" panose="020B0604020202020204" pitchFamily="34" charset="0"/>
              <a:buChar char="•"/>
            </a:pPr>
            <a:r>
              <a:rPr lang="en-GB" sz="2800" dirty="0"/>
              <a:t>Een korte, duidelijke </a:t>
            </a:r>
            <a:r>
              <a:rPr lang="en-GB" sz="2800" b="1" dirty="0"/>
              <a:t>tagline </a:t>
            </a:r>
            <a:r>
              <a:rPr lang="en-GB" sz="2800" dirty="0"/>
              <a:t>(waar je merk voor staat)</a:t>
            </a:r>
          </a:p>
          <a:p>
            <a:pPr marL="457200" indent="-457200">
              <a:buFont typeface="Arial" panose="020B0604020202020204" pitchFamily="34" charset="0"/>
              <a:buChar char="•"/>
            </a:pPr>
            <a:r>
              <a:rPr lang="en-GB" sz="2800" dirty="0"/>
              <a:t>Een </a:t>
            </a:r>
            <a:r>
              <a:rPr lang="en-GB" sz="2800" b="1" dirty="0"/>
              <a:t>websitedomein </a:t>
            </a:r>
            <a:r>
              <a:rPr lang="en-GB" sz="2800" dirty="0"/>
              <a:t>dat bij je naam past of deze aanvult</a:t>
            </a:r>
          </a:p>
          <a:p>
            <a:pPr marL="0" lvl="1" algn="l">
              <a:lnSpc>
                <a:spcPts val="3040"/>
              </a:lnSpc>
              <a:spcBef>
                <a:spcPts val="200"/>
              </a:spcBef>
              <a:buClr>
                <a:srgbClr val="B6D1E1"/>
              </a:buClr>
            </a:pPr>
            <a:endParaRPr lang="en-IE" sz="3600" b="1" i="1" dirty="0">
              <a:solidFill>
                <a:srgbClr val="84BFA4"/>
              </a:solidFill>
            </a:endParaRPr>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6793274" y="3294743"/>
            <a:ext cx="0" cy="3018971"/>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1505D38-D922-EF97-2E75-3A29A9D980E5}"/>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0537" b="12394"/>
          <a:stretch/>
        </p:blipFill>
        <p:spPr>
          <a:xfrm flipH="1">
            <a:off x="0" y="2969236"/>
            <a:ext cx="5971083" cy="4481824"/>
          </a:xfrm>
          <a:prstGeom prst="rect">
            <a:avLst/>
          </a:prstGeom>
        </p:spPr>
      </p:pic>
      <p:sp>
        <p:nvSpPr>
          <p:cNvPr id="8" name="Picture Placeholder 5">
            <a:hlinkClick r:id="rId3"/>
            <a:extLst>
              <a:ext uri="{FF2B5EF4-FFF2-40B4-BE49-F238E27FC236}">
                <a16:creationId xmlns:a16="http://schemas.microsoft.com/office/drawing/2014/main" id="{5303E3FD-84C1-544A-7AC1-3B7505D04776}"/>
              </a:ext>
            </a:extLst>
          </p:cNvPr>
          <p:cNvSpPr txBox="1">
            <a:spLocks/>
          </p:cNvSpPr>
          <p:nvPr/>
        </p:nvSpPr>
        <p:spPr>
          <a:xfrm>
            <a:off x="1593733" y="3771829"/>
            <a:ext cx="3338463" cy="2141168"/>
          </a:xfrm>
          <a:prstGeom prst="rect">
            <a:avLst/>
          </a:prstGeom>
          <a:blipFill>
            <a:blip r:embed="rId4"/>
            <a:srcRect/>
            <a:stretch>
              <a:fillRect l="-5556" t="103" r="-8608" b="103"/>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kern="1200" baseline="0">
                <a:solidFill>
                  <a:schemeClr val="bg1">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9" name="Oval 8">
            <a:hlinkClick r:id="rId5"/>
            <a:extLst>
              <a:ext uri="{FF2B5EF4-FFF2-40B4-BE49-F238E27FC236}">
                <a16:creationId xmlns:a16="http://schemas.microsoft.com/office/drawing/2014/main" id="{22E893A5-2808-1B88-6EC2-524D74F7ED64}"/>
              </a:ext>
            </a:extLst>
          </p:cNvPr>
          <p:cNvSpPr/>
          <p:nvPr/>
        </p:nvSpPr>
        <p:spPr>
          <a:xfrm>
            <a:off x="4768384" y="4721297"/>
            <a:ext cx="1685925" cy="1685925"/>
          </a:xfrm>
          <a:prstGeom prst="ellipse">
            <a:avLst/>
          </a:prstGeom>
          <a:solidFill>
            <a:srgbClr val="B6D1E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KLIKKEN OM TE BEKIJKEN</a:t>
            </a:r>
          </a:p>
        </p:txBody>
      </p:sp>
      <p:grpSp>
        <p:nvGrpSpPr>
          <p:cNvPr id="12" name="Google Shape;612;p39">
            <a:extLst>
              <a:ext uri="{FF2B5EF4-FFF2-40B4-BE49-F238E27FC236}">
                <a16:creationId xmlns:a16="http://schemas.microsoft.com/office/drawing/2014/main" id="{962BA765-5603-A6F8-8C0F-4D0C4888D94D}"/>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C416C54A-8FB2-FEDB-C3ED-84A03BA1C64A}"/>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02BAA89C-3D18-D0DF-FC77-5E53D08DB446}"/>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0114F430-7C11-0D3D-26C0-CE0E6C67A2B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ED9FD4F4-04C0-8995-D58B-50AD230D3EA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5319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D4F5C1-0033-25DA-F390-34D92CE0F919}"/>
              </a:ext>
            </a:extLst>
          </p:cNvPr>
          <p:cNvPicPr>
            <a:picLocks noChangeAspect="1"/>
          </p:cNvPicPr>
          <p:nvPr/>
        </p:nvPicPr>
        <p:blipFill>
          <a:blip r:embed="rId2"/>
          <a:stretch>
            <a:fillRect/>
          </a:stretch>
        </p:blipFill>
        <p:spPr>
          <a:xfrm>
            <a:off x="6592836" y="1764361"/>
            <a:ext cx="4242400" cy="2330205"/>
          </a:xfrm>
          <a:prstGeom prst="rect">
            <a:avLst/>
          </a:prstGeom>
        </p:spPr>
      </p:pic>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MANIEREN OM JE MERKNAAM TE BEDENKEN...</a:t>
            </a:r>
          </a:p>
        </p:txBody>
      </p:sp>
      <p:grpSp>
        <p:nvGrpSpPr>
          <p:cNvPr id="12" name="Google Shape;612;p39">
            <a:extLst>
              <a:ext uri="{FF2B5EF4-FFF2-40B4-BE49-F238E27FC236}">
                <a16:creationId xmlns:a16="http://schemas.microsoft.com/office/drawing/2014/main" id="{962BA765-5603-A6F8-8C0F-4D0C4888D94D}"/>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C416C54A-8FB2-FEDB-C3ED-84A03BA1C64A}"/>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02BAA89C-3D18-D0DF-FC77-5E53D08DB446}"/>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0114F430-7C11-0D3D-26C0-CE0E6C67A2B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ED9FD4F4-04C0-8995-D58B-50AD230D3EA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39155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NAMEN VAN OPRICHTERS</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21599" y="158761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01</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625336" y="2732882"/>
            <a:ext cx="5086174"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Namen of bijnamen van echte mensen gebruiken</a:t>
            </a:r>
          </a:p>
          <a:p>
            <a:endParaRPr lang="en-IE" dirty="0"/>
          </a:p>
          <a:p>
            <a:pPr>
              <a:buClr>
                <a:srgbClr val="B6D1E1"/>
              </a:buClr>
            </a:pPr>
            <a:r>
              <a:rPr lang="en-IE" b="1" dirty="0"/>
              <a:t>PROS </a:t>
            </a:r>
          </a:p>
          <a:p>
            <a:pPr marL="342900" indent="-342900">
              <a:buClr>
                <a:srgbClr val="B6D1E1"/>
              </a:buClr>
              <a:buFont typeface="Arial" panose="020B0604020202020204" pitchFamily="34" charset="0"/>
              <a:buChar char="•"/>
            </a:pPr>
            <a:r>
              <a:rPr lang="en-IE" dirty="0"/>
              <a:t>Jouw stempel van eigendom </a:t>
            </a:r>
          </a:p>
          <a:p>
            <a:pPr marL="342900" indent="-342900">
              <a:buClr>
                <a:srgbClr val="B6D1E1"/>
              </a:buClr>
              <a:buFont typeface="Arial" panose="020B0604020202020204" pitchFamily="34" charset="0"/>
              <a:buChar char="•"/>
            </a:pPr>
            <a:r>
              <a:rPr lang="en-IE" dirty="0"/>
              <a:t>Een erfenis voor je familie </a:t>
            </a:r>
          </a:p>
          <a:p>
            <a:pPr marL="342900" indent="-342900">
              <a:buClr>
                <a:srgbClr val="B6D1E1"/>
              </a:buClr>
              <a:buFont typeface="Arial" panose="020B0604020202020204" pitchFamily="34" charset="0"/>
              <a:buChar char="•"/>
            </a:pPr>
            <a:r>
              <a:rPr lang="en-IE" dirty="0"/>
              <a:t>Signaal Nationaliteit of niet</a:t>
            </a:r>
          </a:p>
          <a:p>
            <a:pPr marL="342900" indent="-342900">
              <a:buClr>
                <a:srgbClr val="B6D1E1"/>
              </a:buClr>
              <a:buFont typeface="Arial" panose="020B0604020202020204" pitchFamily="34" charset="0"/>
              <a:buChar char="•"/>
            </a:pPr>
            <a:r>
              <a:rPr lang="en-IE" dirty="0"/>
              <a:t> </a:t>
            </a:r>
          </a:p>
          <a:p>
            <a:pPr>
              <a:buClr>
                <a:srgbClr val="B6D1E1"/>
              </a:buClr>
            </a:pPr>
            <a:r>
              <a:rPr lang="en-IE" b="1" dirty="0"/>
              <a:t>CONS</a:t>
            </a:r>
          </a:p>
          <a:p>
            <a:pPr marL="342900" indent="-342900">
              <a:buClr>
                <a:srgbClr val="B6D1E1"/>
              </a:buClr>
              <a:buFont typeface="Arial" panose="020B0604020202020204" pitchFamily="34" charset="0"/>
              <a:buChar char="•"/>
            </a:pPr>
            <a:r>
              <a:rPr lang="en-IE" dirty="0"/>
              <a:t>Het kan langer duren om ingeburgerd te raken</a:t>
            </a:r>
          </a:p>
          <a:p>
            <a:pPr marL="342900" indent="-342900">
              <a:buClr>
                <a:srgbClr val="B6D1E1"/>
              </a:buClr>
              <a:buFont typeface="Arial" panose="020B0604020202020204" pitchFamily="34" charset="0"/>
              <a:buChar char="•"/>
            </a:pPr>
            <a:r>
              <a:rPr lang="en-IE" dirty="0"/>
              <a:t>Kan een verdere beschrijving nodig hebben</a:t>
            </a:r>
          </a:p>
          <a:p>
            <a:pPr>
              <a:buClr>
                <a:srgbClr val="B6D1E1"/>
              </a:buClr>
            </a:pPr>
            <a:endParaRPr lang="en-IE" dirty="0"/>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5880331"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86030254-F56B-0F9A-C2C2-F54E6868A3C0}"/>
              </a:ext>
            </a:extLst>
          </p:cNvPr>
          <p:cNvSpPr>
            <a:spLocks noGrp="1"/>
          </p:cNvSpPr>
          <p:nvPr>
            <p:ph type="body" sz="quarter" idx="14"/>
          </p:nvPr>
        </p:nvSpPr>
        <p:spPr>
          <a:xfrm>
            <a:off x="6500226" y="5056939"/>
            <a:ext cx="6497531" cy="533704"/>
          </a:xfrm>
        </p:spPr>
        <p:txBody>
          <a:bodyPr/>
          <a:lstStyle/>
          <a:p>
            <a:r>
              <a:rPr lang="en-US" dirty="0"/>
              <a:t>Voorbeeld... </a:t>
            </a:r>
            <a:r>
              <a:rPr lang="en-GB" b="1" dirty="0"/>
              <a:t>Mama Liu &amp; Zonen</a:t>
            </a:r>
            <a:endParaRPr lang="en-US" b="1" dirty="0"/>
          </a:p>
        </p:txBody>
      </p: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3125" b="12394"/>
          <a:stretch/>
        </p:blipFill>
        <p:spPr>
          <a:xfrm>
            <a:off x="6049152" y="920902"/>
            <a:ext cx="6142848" cy="4780462"/>
          </a:xfrm>
          <a:prstGeom prst="rect">
            <a:avLst/>
          </a:prstGeom>
        </p:spPr>
      </p:pic>
      <p:grpSp>
        <p:nvGrpSpPr>
          <p:cNvPr id="27" name="Google Shape;612;p39">
            <a:extLst>
              <a:ext uri="{FF2B5EF4-FFF2-40B4-BE49-F238E27FC236}">
                <a16:creationId xmlns:a16="http://schemas.microsoft.com/office/drawing/2014/main" id="{EA8DA8B9-6ED2-766E-51B1-14557A284397}"/>
              </a:ext>
            </a:extLst>
          </p:cNvPr>
          <p:cNvGrpSpPr/>
          <p:nvPr/>
        </p:nvGrpSpPr>
        <p:grpSpPr>
          <a:xfrm>
            <a:off x="7047327" y="4831716"/>
            <a:ext cx="418131" cy="426894"/>
            <a:chOff x="3951850" y="2985350"/>
            <a:chExt cx="407950" cy="416500"/>
          </a:xfrm>
        </p:grpSpPr>
        <p:sp>
          <p:nvSpPr>
            <p:cNvPr id="28" name="Google Shape;613;p39">
              <a:extLst>
                <a:ext uri="{FF2B5EF4-FFF2-40B4-BE49-F238E27FC236}">
                  <a16:creationId xmlns:a16="http://schemas.microsoft.com/office/drawing/2014/main" id="{D20793BF-DAB8-3088-1D1B-0DBD0CF8EE6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4;p39">
              <a:extLst>
                <a:ext uri="{FF2B5EF4-FFF2-40B4-BE49-F238E27FC236}">
                  <a16:creationId xmlns:a16="http://schemas.microsoft.com/office/drawing/2014/main" id="{D2D67CE0-8A74-A90A-4857-698E2165E899}"/>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5;p39">
              <a:extLst>
                <a:ext uri="{FF2B5EF4-FFF2-40B4-BE49-F238E27FC236}">
                  <a16:creationId xmlns:a16="http://schemas.microsoft.com/office/drawing/2014/main" id="{D3B94151-356C-5979-6F5E-16C6DD0DAD1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6;p39">
              <a:extLst>
                <a:ext uri="{FF2B5EF4-FFF2-40B4-BE49-F238E27FC236}">
                  <a16:creationId xmlns:a16="http://schemas.microsoft.com/office/drawing/2014/main" id="{824C8151-FF17-629B-5C23-39B2026C0F7F}"/>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380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D81F-73DC-20E7-A801-1A5175DBF4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05838E-D2E6-971C-BB3D-FAC5C68F8BF5}"/>
              </a:ext>
            </a:extLst>
          </p:cNvPr>
          <p:cNvSpPr>
            <a:spLocks noGrp="1"/>
          </p:cNvSpPr>
          <p:nvPr>
            <p:ph type="body" sz="quarter" idx="27"/>
          </p:nvPr>
        </p:nvSpPr>
        <p:spPr/>
        <p:txBody>
          <a:bodyPr/>
          <a:lstStyle/>
          <a:p>
            <a:r>
              <a:rPr lang="en-US" dirty="0"/>
              <a:t>MANIEREN OM JE MERKNAAM TE BEDENKEN...</a:t>
            </a:r>
          </a:p>
        </p:txBody>
      </p:sp>
      <p:grpSp>
        <p:nvGrpSpPr>
          <p:cNvPr id="12" name="Google Shape;612;p39">
            <a:extLst>
              <a:ext uri="{FF2B5EF4-FFF2-40B4-BE49-F238E27FC236}">
                <a16:creationId xmlns:a16="http://schemas.microsoft.com/office/drawing/2014/main" id="{5F1C2003-7EC0-AEE2-0BD5-EED137EFBBBC}"/>
              </a:ext>
            </a:extLst>
          </p:cNvPr>
          <p:cNvGrpSpPr/>
          <p:nvPr/>
        </p:nvGrpSpPr>
        <p:grpSpPr>
          <a:xfrm>
            <a:off x="5473857" y="5701364"/>
            <a:ext cx="453026" cy="462520"/>
            <a:chOff x="3951850" y="2985350"/>
            <a:chExt cx="407950" cy="416500"/>
          </a:xfrm>
        </p:grpSpPr>
        <p:sp>
          <p:nvSpPr>
            <p:cNvPr id="14" name="Google Shape;613;p39">
              <a:extLst>
                <a:ext uri="{FF2B5EF4-FFF2-40B4-BE49-F238E27FC236}">
                  <a16:creationId xmlns:a16="http://schemas.microsoft.com/office/drawing/2014/main" id="{F926873F-BCCD-34DB-429A-20DD2152BF47}"/>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F11173F8-FF3C-2E99-9229-F11B27B7FC19}"/>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7CEEF85F-21BA-3729-2202-DF3A1F9B3617}"/>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766B7837-C6BB-C0F2-3685-37FD20D32320}"/>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4">
            <a:extLst>
              <a:ext uri="{FF2B5EF4-FFF2-40B4-BE49-F238E27FC236}">
                <a16:creationId xmlns:a16="http://schemas.microsoft.com/office/drawing/2014/main" id="{E8F1238E-4955-4F65-D04F-F71284583DD3}"/>
              </a:ext>
            </a:extLst>
          </p:cNvPr>
          <p:cNvSpPr txBox="1">
            <a:spLocks/>
          </p:cNvSpPr>
          <p:nvPr/>
        </p:nvSpPr>
        <p:spPr>
          <a:xfrm>
            <a:off x="1506992" y="1324201"/>
            <a:ext cx="5862991"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VOORBEELD OPRICHTERSNAAM</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B732D469-2559-0EEE-9C51-658CAA0858A7}"/>
              </a:ext>
            </a:extLst>
          </p:cNvPr>
          <p:cNvGrpSpPr/>
          <p:nvPr/>
        </p:nvGrpSpPr>
        <p:grpSpPr>
          <a:xfrm>
            <a:off x="349365" y="1587610"/>
            <a:ext cx="962058" cy="1191597"/>
            <a:chOff x="1828799" y="1798501"/>
            <a:chExt cx="1163784" cy="1441454"/>
          </a:xfrm>
        </p:grpSpPr>
        <p:sp>
          <p:nvSpPr>
            <p:cNvPr id="6" name="Graphic 4">
              <a:extLst>
                <a:ext uri="{FF2B5EF4-FFF2-40B4-BE49-F238E27FC236}">
                  <a16:creationId xmlns:a16="http://schemas.microsoft.com/office/drawing/2014/main" id="{B1A4D4F0-AC46-7C5B-0225-E802A2E7D589}"/>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1F087780-CF66-FFF8-0F8A-5B976E529494}"/>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01</a:t>
              </a:r>
            </a:p>
          </p:txBody>
        </p:sp>
      </p:grpSp>
      <p:grpSp>
        <p:nvGrpSpPr>
          <p:cNvPr id="27" name="Google Shape;612;p39">
            <a:extLst>
              <a:ext uri="{FF2B5EF4-FFF2-40B4-BE49-F238E27FC236}">
                <a16:creationId xmlns:a16="http://schemas.microsoft.com/office/drawing/2014/main" id="{228A27FE-AEBA-5FB1-506F-289D026DD232}"/>
              </a:ext>
            </a:extLst>
          </p:cNvPr>
          <p:cNvGrpSpPr/>
          <p:nvPr/>
        </p:nvGrpSpPr>
        <p:grpSpPr>
          <a:xfrm>
            <a:off x="7047327" y="4831716"/>
            <a:ext cx="418131" cy="426894"/>
            <a:chOff x="3951850" y="2985350"/>
            <a:chExt cx="407950" cy="416500"/>
          </a:xfrm>
        </p:grpSpPr>
        <p:sp>
          <p:nvSpPr>
            <p:cNvPr id="28" name="Google Shape;613;p39">
              <a:extLst>
                <a:ext uri="{FF2B5EF4-FFF2-40B4-BE49-F238E27FC236}">
                  <a16:creationId xmlns:a16="http://schemas.microsoft.com/office/drawing/2014/main" id="{594A197B-DFAC-AB34-DD81-D3982F897F0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4;p39">
              <a:extLst>
                <a:ext uri="{FF2B5EF4-FFF2-40B4-BE49-F238E27FC236}">
                  <a16:creationId xmlns:a16="http://schemas.microsoft.com/office/drawing/2014/main" id="{99BD5A66-854C-C264-C45C-439EF6D1A1E5}"/>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5;p39">
              <a:extLst>
                <a:ext uri="{FF2B5EF4-FFF2-40B4-BE49-F238E27FC236}">
                  <a16:creationId xmlns:a16="http://schemas.microsoft.com/office/drawing/2014/main" id="{226FDD23-FC6B-A239-1C07-DBF9831B506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6;p39">
              <a:extLst>
                <a:ext uri="{FF2B5EF4-FFF2-40B4-BE49-F238E27FC236}">
                  <a16:creationId xmlns:a16="http://schemas.microsoft.com/office/drawing/2014/main" id="{A2683B7D-19AB-8D74-6D00-0BCA32355B02}"/>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 Placeholder 7">
            <a:extLst>
              <a:ext uri="{FF2B5EF4-FFF2-40B4-BE49-F238E27FC236}">
                <a16:creationId xmlns:a16="http://schemas.microsoft.com/office/drawing/2014/main" id="{B3FEB681-64E8-D570-BD9B-A5AE3C75A5BC}"/>
              </a:ext>
            </a:extLst>
          </p:cNvPr>
          <p:cNvSpPr>
            <a:spLocks noGrp="1"/>
          </p:cNvSpPr>
          <p:nvPr>
            <p:ph type="body" sz="quarter" idx="14"/>
          </p:nvPr>
        </p:nvSpPr>
        <p:spPr>
          <a:xfrm>
            <a:off x="1569855" y="1725221"/>
            <a:ext cx="10471094" cy="4672013"/>
          </a:xfrm>
        </p:spPr>
        <p:txBody>
          <a:bodyPr/>
          <a:lstStyle/>
          <a:p>
            <a:r>
              <a:rPr lang="en-GB" dirty="0"/>
              <a:t>Merknaam: Mama Liu &amp; Zonen</a:t>
            </a:r>
          </a:p>
          <a:p>
            <a:r>
              <a:rPr lang="en-GB" dirty="0"/>
              <a:t>Oprichter: Liu Chang</a:t>
            </a:r>
          </a:p>
          <a:p>
            <a:r>
              <a:rPr lang="en-GB" dirty="0"/>
              <a:t>Plaats: Wenen, Oostenrijk</a:t>
            </a:r>
          </a:p>
          <a:p>
            <a:r>
              <a:rPr lang="en-GB" dirty="0"/>
              <a:t>Website: 		</a:t>
            </a:r>
            <a:r>
              <a:rPr lang="en-GB" dirty="0">
                <a:hlinkClick r:id="rId2"/>
              </a:rPr>
              <a:t>https://www.mamaliuandsons.at/</a:t>
            </a:r>
            <a:endParaRPr lang="en-GB" dirty="0"/>
          </a:p>
          <a:p>
            <a:endParaRPr lang="en-GB" dirty="0"/>
          </a:p>
          <a:p>
            <a:r>
              <a:rPr lang="en-GB" b="1" dirty="0">
                <a:solidFill>
                  <a:srgbClr val="84BFA4"/>
                </a:solidFill>
              </a:rPr>
              <a:t>Naamsverhaal:</a:t>
            </a:r>
          </a:p>
          <a:p>
            <a:r>
              <a:rPr lang="en-GB" dirty="0"/>
              <a:t>De merknaam "Mama Liu &amp; Sons" speelt in op de liefkozende familiebijnaam "Mama Liu", verwijzend naar de moeder van de oprichter die bekend staat om haar Chinese keuken. De naam weerspiegelt een gevoel van warmte, traditie en familiale wortels. Het combineert persoonlijk erfgoed met een gastvrije, vertrouwde identiteit die klanten direct aanspreekt.</a:t>
            </a:r>
          </a:p>
          <a:p>
            <a:endParaRPr lang="en-GB" dirty="0"/>
          </a:p>
          <a:p>
            <a:r>
              <a:rPr lang="en-GB" b="1" dirty="0">
                <a:solidFill>
                  <a:srgbClr val="84BFA4"/>
                </a:solidFill>
              </a:rPr>
              <a:t>Waarom het werkt:</a:t>
            </a:r>
          </a:p>
          <a:p>
            <a:r>
              <a:rPr lang="en-GB" dirty="0"/>
              <a:t>"Mama Liu" is een vriendelijke, bijnaamachtige naam die comfort en authenticiteit uitstraalt. "&amp; Sons" voegt een klassiek, op erfgoed geïnspireerd gevoel toe, ook al is het modern en stijlvol. De naam weerspiegelt huisgemaakte kwaliteit, familierecepten en Chinese culturele wortels en is tegelijkertijd gemakkelijk te onthouden.</a:t>
            </a:r>
            <a:endParaRPr lang="en-IE" dirty="0"/>
          </a:p>
        </p:txBody>
      </p:sp>
    </p:spTree>
    <p:extLst>
      <p:ext uri="{BB962C8B-B14F-4D97-AF65-F5344CB8AC3E}">
        <p14:creationId xmlns:p14="http://schemas.microsoft.com/office/powerpoint/2010/main" val="744572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MANIEREN OM JE MERKNAAM TE BEDENKEN...</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754024"/>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095788" y="1571780"/>
            <a:ext cx="3465565"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PERSONIFICATIE</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599082" y="1158225"/>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02</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291318" y="2178422"/>
            <a:ext cx="6367602"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Merken die hun naam ontlenen aan mythes</a:t>
            </a:r>
          </a:p>
          <a:p>
            <a:endParaRPr lang="en-IE" dirty="0"/>
          </a:p>
          <a:p>
            <a:pPr>
              <a:buNone/>
            </a:pPr>
            <a:r>
              <a:rPr lang="en-GB" dirty="0" err="1"/>
              <a:t>Elovena </a:t>
            </a:r>
            <a:r>
              <a:rPr lang="en-GB" dirty="0"/>
              <a:t>is een Fins voedingsmerk dat bekend staat om zijn producten op basis van haver, waaronder havervlokken, vlokken en snackrepen. De merknaam combineert "Elo", wat leven of oogst betekent in het Fins, en "Avena", het Latijnse woord voor haver, wat de toewijding aan natuurlijke voeding weerspiegelt. </a:t>
            </a:r>
          </a:p>
          <a:p>
            <a:pPr>
              <a:buNone/>
            </a:pPr>
            <a:r>
              <a:rPr lang="en-GB" b="1" dirty="0" err="1">
                <a:solidFill>
                  <a:srgbClr val="84BFA4"/>
                </a:solidFill>
              </a:rPr>
              <a:t>Waarom</a:t>
            </a:r>
            <a:r>
              <a:rPr lang="en-GB" b="1" dirty="0">
                <a:solidFill>
                  <a:srgbClr val="84BFA4"/>
                </a:solidFill>
              </a:rPr>
              <a:t> de naam werkt</a:t>
            </a:r>
            <a:r>
              <a:rPr lang="en-GB" dirty="0">
                <a:solidFill>
                  <a:srgbClr val="84BFA4"/>
                </a:solidFill>
              </a:rPr>
              <a:t>:</a:t>
            </a:r>
          </a:p>
          <a:p>
            <a:pPr marL="342900" indent="-342900">
              <a:buFont typeface="Arial" panose="020B0604020202020204" pitchFamily="34" charset="0"/>
              <a:buChar char="•"/>
            </a:pPr>
            <a:r>
              <a:rPr lang="en-GB" b="1" dirty="0"/>
              <a:t>Culturele betekenis</a:t>
            </a:r>
            <a:r>
              <a:rPr lang="en-GB" dirty="0"/>
              <a:t>: De naam resoneert met het Finse erfgoed en de associatie van het land met haver van hoge kwaliteit.</a:t>
            </a:r>
          </a:p>
          <a:p>
            <a:pPr marL="342900" indent="-342900">
              <a:buFont typeface="Arial" panose="020B0604020202020204" pitchFamily="34" charset="0"/>
              <a:buChar char="•"/>
            </a:pPr>
            <a:r>
              <a:rPr lang="en-GB" b="1" dirty="0"/>
              <a:t>Eenvoud en memorabiliteit</a:t>
            </a:r>
            <a:r>
              <a:rPr lang="en-GB" dirty="0"/>
              <a:t>: "</a:t>
            </a:r>
            <a:r>
              <a:rPr lang="en-GB" dirty="0" err="1"/>
              <a:t>Elovena</a:t>
            </a:r>
            <a:r>
              <a:rPr lang="en-GB" dirty="0"/>
              <a:t>" is gemakkelijk uit te spreken en te onthouden, wat de merkherkenning bevordert.</a:t>
            </a:r>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6762363"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3125" b="12394"/>
          <a:stretch/>
        </p:blipFill>
        <p:spPr>
          <a:xfrm>
            <a:off x="6630649" y="1231921"/>
            <a:ext cx="6142848" cy="4780462"/>
          </a:xfrm>
          <a:prstGeom prst="rect">
            <a:avLst/>
          </a:prstGeom>
        </p:spPr>
      </p:pic>
      <p:grpSp>
        <p:nvGrpSpPr>
          <p:cNvPr id="11" name="Google Shape;612;p39">
            <a:extLst>
              <a:ext uri="{FF2B5EF4-FFF2-40B4-BE49-F238E27FC236}">
                <a16:creationId xmlns:a16="http://schemas.microsoft.com/office/drawing/2014/main" id="{049C549F-7158-DDBD-DFC8-120B19EBF4DB}"/>
              </a:ext>
            </a:extLst>
          </p:cNvPr>
          <p:cNvGrpSpPr/>
          <p:nvPr/>
        </p:nvGrpSpPr>
        <p:grpSpPr>
          <a:xfrm>
            <a:off x="6979725" y="4954023"/>
            <a:ext cx="453026" cy="462520"/>
            <a:chOff x="3951850" y="2985350"/>
            <a:chExt cx="407950" cy="416500"/>
          </a:xfrm>
        </p:grpSpPr>
        <p:sp>
          <p:nvSpPr>
            <p:cNvPr id="13" name="Google Shape;613;p39">
              <a:extLst>
                <a:ext uri="{FF2B5EF4-FFF2-40B4-BE49-F238E27FC236}">
                  <a16:creationId xmlns:a16="http://schemas.microsoft.com/office/drawing/2014/main" id="{3E8FDB95-DBDA-7D46-E134-FC4B5FF1FB2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FA42B7F3-842F-D714-9787-A0486C02615E}"/>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AEB81714-AB6B-F232-1260-B51332BAAFA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6;p39">
              <a:extLst>
                <a:ext uri="{FF2B5EF4-FFF2-40B4-BE49-F238E27FC236}">
                  <a16:creationId xmlns:a16="http://schemas.microsoft.com/office/drawing/2014/main" id="{6433CA21-111E-A0E3-EA33-58F910AB9F44}"/>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0EA9D647-948F-77D7-F73E-4972F144F78F}"/>
              </a:ext>
            </a:extLst>
          </p:cNvPr>
          <p:cNvSpPr txBox="1"/>
          <p:nvPr/>
        </p:nvSpPr>
        <p:spPr>
          <a:xfrm>
            <a:off x="7194077" y="4816378"/>
            <a:ext cx="6388662" cy="1477328"/>
          </a:xfrm>
          <a:prstGeom prst="rect">
            <a:avLst/>
          </a:prstGeom>
          <a:noFill/>
        </p:spPr>
        <p:txBody>
          <a:bodyPr wrap="square">
            <a:spAutoFit/>
          </a:bodyPr>
          <a:lstStyle/>
          <a:p>
            <a:r>
              <a:rPr lang="en-IE" b="1" dirty="0">
                <a:solidFill>
                  <a:srgbClr val="84BFA4"/>
                </a:solidFill>
              </a:rPr>
              <a:t>BEZOEK HUN WEBSITE</a:t>
            </a:r>
          </a:p>
          <a:p>
            <a:r>
              <a:rPr lang="en-IE" b="1" dirty="0">
                <a:solidFill>
                  <a:srgbClr val="84BFA4"/>
                </a:solidFill>
                <a:hlinkClick r:id="rId3"/>
              </a:rPr>
              <a:t>https://elovena.fi/</a:t>
            </a:r>
            <a:endParaRPr lang="en-IE" b="1" dirty="0">
              <a:solidFill>
                <a:srgbClr val="84BFA4"/>
              </a:solidFill>
            </a:endParaRPr>
          </a:p>
          <a:p>
            <a:endParaRPr lang="en-IE" b="1" dirty="0">
              <a:solidFill>
                <a:srgbClr val="84BFA4"/>
              </a:solidFill>
            </a:endParaRPr>
          </a:p>
          <a:p>
            <a:r>
              <a:rPr lang="en-IE" b="1" dirty="0">
                <a:solidFill>
                  <a:srgbClr val="84BFA4"/>
                </a:solidFill>
              </a:rPr>
              <a:t>LEES HET VERHAAL</a:t>
            </a:r>
          </a:p>
          <a:p>
            <a:r>
              <a:rPr lang="en-IE" b="1" dirty="0">
                <a:hlinkClick r:id="rId4"/>
              </a:rPr>
              <a:t>https://en.wikipedia.org/wiki/Elovena </a:t>
            </a:r>
          </a:p>
        </p:txBody>
      </p:sp>
      <p:pic>
        <p:nvPicPr>
          <p:cNvPr id="14" name="Picture 13">
            <a:extLst>
              <a:ext uri="{FF2B5EF4-FFF2-40B4-BE49-F238E27FC236}">
                <a16:creationId xmlns:a16="http://schemas.microsoft.com/office/drawing/2014/main" id="{3911EE32-D7CA-DDE3-95A6-8F73648A1978}"/>
              </a:ext>
            </a:extLst>
          </p:cNvPr>
          <p:cNvPicPr>
            <a:picLocks noChangeAspect="1"/>
          </p:cNvPicPr>
          <p:nvPr/>
        </p:nvPicPr>
        <p:blipFill>
          <a:blip r:embed="rId5"/>
          <a:stretch>
            <a:fillRect/>
          </a:stretch>
        </p:blipFill>
        <p:spPr>
          <a:xfrm>
            <a:off x="7256102" y="2041622"/>
            <a:ext cx="4110804" cy="2417090"/>
          </a:xfrm>
          <a:prstGeom prst="rect">
            <a:avLst/>
          </a:prstGeom>
        </p:spPr>
      </p:pic>
    </p:spTree>
    <p:extLst>
      <p:ext uri="{BB962C8B-B14F-4D97-AF65-F5344CB8AC3E}">
        <p14:creationId xmlns:p14="http://schemas.microsoft.com/office/powerpoint/2010/main" val="479051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MANIEREN OM JE MERKNAAM TE BEDENKEN...</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249310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GEOGRAFIE</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02515" y="1065011"/>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03</a:t>
              </a:r>
            </a:p>
          </p:txBody>
        </p:sp>
      </p:grpSp>
      <p:sp>
        <p:nvSpPr>
          <p:cNvPr id="21" name="Text Placeholder 2">
            <a:extLst>
              <a:ext uri="{FF2B5EF4-FFF2-40B4-BE49-F238E27FC236}">
                <a16:creationId xmlns:a16="http://schemas.microsoft.com/office/drawing/2014/main" id="{66C18D35-002F-F78B-5CB9-E732D2E6C4CE}"/>
              </a:ext>
            </a:extLst>
          </p:cNvPr>
          <p:cNvSpPr txBox="1">
            <a:spLocks/>
          </p:cNvSpPr>
          <p:nvPr/>
        </p:nvSpPr>
        <p:spPr>
          <a:xfrm>
            <a:off x="593944" y="2266548"/>
            <a:ext cx="5351765"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b="1" i="1" dirty="0"/>
              <a:t>Merken genoemd naar plaats van herkomst</a:t>
            </a:r>
          </a:p>
          <a:p>
            <a:r>
              <a:rPr lang="en-GB" sz="2000" dirty="0">
                <a:hlinkClick r:id="rId2"/>
              </a:rPr>
              <a:t>Navarino Iconen: De superfoods uit </a:t>
            </a:r>
            <a:r>
              <a:rPr lang="en-GB" sz="2000" dirty="0" err="1">
                <a:hlinkClick r:id="rId2"/>
              </a:rPr>
              <a:t>Messinia</a:t>
            </a:r>
            <a:endParaRPr lang="en-GB" sz="2000" dirty="0"/>
          </a:p>
          <a:p>
            <a:endParaRPr lang="en-GB" sz="2000" dirty="0"/>
          </a:p>
          <a:p>
            <a:r>
              <a:rPr lang="en-GB" sz="1800" b="1" dirty="0">
                <a:solidFill>
                  <a:schemeClr val="tx1"/>
                </a:solidFill>
              </a:rPr>
              <a:t>Navarino Icons </a:t>
            </a:r>
            <a:r>
              <a:rPr lang="en-GB" sz="1800" dirty="0">
                <a:solidFill>
                  <a:schemeClr val="tx1"/>
                </a:solidFill>
              </a:rPr>
              <a:t>is een Grieks premiumvoedingsmerk dat het rijke culinaire erfgoed van </a:t>
            </a:r>
            <a:r>
              <a:rPr lang="en-GB" sz="1800" dirty="0" err="1">
                <a:solidFill>
                  <a:schemeClr val="tx1"/>
                </a:solidFill>
              </a:rPr>
              <a:t>Messinia </a:t>
            </a:r>
            <a:r>
              <a:rPr lang="en-GB" sz="1800" dirty="0">
                <a:solidFill>
                  <a:schemeClr val="tx1"/>
                </a:solidFill>
              </a:rPr>
              <a:t>viert, een vruchtbare regio in de Peloponnesos. Het merk werd in 2011 gelanceerd door Costa Navarino en heeft als doel de geschiedenis en cultuur van de regio Messinia te promoten door middel van traditionele voedingsproducten en kunstvoorwerpen.</a:t>
            </a:r>
            <a:endParaRPr lang="en-IE" sz="1800" b="1" i="1" dirty="0">
              <a:solidFill>
                <a:schemeClr val="tx1"/>
              </a:solidFill>
              <a:hlinkClick r:id="rId2">
                <a:extLst>
                  <a:ext uri="{A12FA001-AC4F-418D-AE19-62706E023703}">
                    <ahyp:hlinkClr xmlns:ahyp="http://schemas.microsoft.com/office/drawing/2018/hyperlinkcolor" val="tx"/>
                  </a:ext>
                </a:extLst>
              </a:hlinkClick>
            </a:endParaRPr>
          </a:p>
          <a:p>
            <a:r>
              <a:rPr lang="en-IE" sz="1800" b="1" dirty="0">
                <a:solidFill>
                  <a:srgbClr val="84BFA4"/>
                </a:solidFill>
                <a:hlinkClick r:id="rId2">
                  <a:extLst>
                    <a:ext uri="{A12FA001-AC4F-418D-AE19-62706E023703}">
                      <ahyp:hlinkClr xmlns:ahyp="http://schemas.microsoft.com/office/drawing/2018/hyperlinkcolor" val="tx"/>
                    </a:ext>
                  </a:extLst>
                </a:hlinkClick>
              </a:rPr>
              <a:t>LEES: </a:t>
            </a:r>
            <a:r>
              <a:rPr lang="en-IE" sz="1800" dirty="0">
                <a:solidFill>
                  <a:srgbClr val="0563C1"/>
                </a:solidFill>
                <a:hlinkClick r:id="rId2">
                  <a:extLst>
                    <a:ext uri="{A12FA001-AC4F-418D-AE19-62706E023703}">
                      <ahyp:hlinkClr xmlns:ahyp="http://schemas.microsoft.com/office/drawing/2018/hyperlinkcolor" val="tx"/>
                    </a:ext>
                  </a:extLst>
                </a:hlinkClick>
              </a:rPr>
              <a:t>https:</a:t>
            </a:r>
            <a:r>
              <a:rPr lang="en-IE" sz="1800" dirty="0"/>
              <a:t>//www.costanavarino.com/stories/navarino-icons-superfoods-from-messinia/ </a:t>
            </a:r>
          </a:p>
          <a:p>
            <a:endParaRPr lang="en-IE" sz="2400" b="1" i="1" dirty="0"/>
          </a:p>
          <a:p>
            <a:endParaRPr lang="en-IE" dirty="0"/>
          </a:p>
          <a:p>
            <a:endParaRPr lang="en-IE" dirty="0"/>
          </a:p>
          <a:p>
            <a:endParaRPr lang="en-IE" dirty="0"/>
          </a:p>
        </p:txBody>
      </p:sp>
      <p:cxnSp>
        <p:nvCxnSpPr>
          <p:cNvPr id="22" name="Straight Connector 21">
            <a:extLst>
              <a:ext uri="{FF2B5EF4-FFF2-40B4-BE49-F238E27FC236}">
                <a16:creationId xmlns:a16="http://schemas.microsoft.com/office/drawing/2014/main" id="{62A45C04-634A-BA3C-74DF-12627E9854FC}"/>
              </a:ext>
            </a:extLst>
          </p:cNvPr>
          <p:cNvCxnSpPr>
            <a:cxnSpLocks/>
          </p:cNvCxnSpPr>
          <p:nvPr/>
        </p:nvCxnSpPr>
        <p:spPr>
          <a:xfrm flipV="1">
            <a:off x="5880331" y="2408561"/>
            <a:ext cx="0" cy="376001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8D483DB-25D1-ADF4-4B3E-646181CB7853}"/>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3125" b="12394"/>
          <a:stretch/>
        </p:blipFill>
        <p:spPr>
          <a:xfrm>
            <a:off x="6049152" y="1175656"/>
            <a:ext cx="6142848" cy="4780462"/>
          </a:xfrm>
          <a:prstGeom prst="rect">
            <a:avLst/>
          </a:prstGeom>
        </p:spPr>
      </p:pic>
      <p:grpSp>
        <p:nvGrpSpPr>
          <p:cNvPr id="12" name="Google Shape;612;p39">
            <a:extLst>
              <a:ext uri="{FF2B5EF4-FFF2-40B4-BE49-F238E27FC236}">
                <a16:creationId xmlns:a16="http://schemas.microsoft.com/office/drawing/2014/main" id="{BF22B97A-AFCC-E93A-03AF-0B372BC3E942}"/>
              </a:ext>
            </a:extLst>
          </p:cNvPr>
          <p:cNvGrpSpPr/>
          <p:nvPr/>
        </p:nvGrpSpPr>
        <p:grpSpPr>
          <a:xfrm>
            <a:off x="7444183" y="4852424"/>
            <a:ext cx="453026" cy="462520"/>
            <a:chOff x="3951850" y="2985350"/>
            <a:chExt cx="407950" cy="416500"/>
          </a:xfrm>
        </p:grpSpPr>
        <p:sp>
          <p:nvSpPr>
            <p:cNvPr id="14" name="Google Shape;613;p39">
              <a:extLst>
                <a:ext uri="{FF2B5EF4-FFF2-40B4-BE49-F238E27FC236}">
                  <a16:creationId xmlns:a16="http://schemas.microsoft.com/office/drawing/2014/main" id="{BFB95FC2-3A9C-C1E1-01D0-FA913CC5BDE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4;p39">
              <a:extLst>
                <a:ext uri="{FF2B5EF4-FFF2-40B4-BE49-F238E27FC236}">
                  <a16:creationId xmlns:a16="http://schemas.microsoft.com/office/drawing/2014/main" id="{33F272F7-BD1F-9EB6-C4AA-23E9B6E4DA03}"/>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5;p39">
              <a:extLst>
                <a:ext uri="{FF2B5EF4-FFF2-40B4-BE49-F238E27FC236}">
                  <a16:creationId xmlns:a16="http://schemas.microsoft.com/office/drawing/2014/main" id="{6C59D5CD-F916-ECF8-A28E-B3EE19417F9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6;p39">
              <a:extLst>
                <a:ext uri="{FF2B5EF4-FFF2-40B4-BE49-F238E27FC236}">
                  <a16:creationId xmlns:a16="http://schemas.microsoft.com/office/drawing/2014/main" id="{78CE1C9D-EB1B-CFEE-E917-452A2B4B659A}"/>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CDB0FBA4-996E-CAE4-5DFC-A8EF94733485}"/>
              </a:ext>
            </a:extLst>
          </p:cNvPr>
          <p:cNvPicPr>
            <a:picLocks noChangeAspect="1"/>
          </p:cNvPicPr>
          <p:nvPr/>
        </p:nvPicPr>
        <p:blipFill>
          <a:blip r:embed="rId4"/>
          <a:stretch>
            <a:fillRect/>
          </a:stretch>
        </p:blipFill>
        <p:spPr>
          <a:xfrm>
            <a:off x="6474510" y="2055923"/>
            <a:ext cx="4889843" cy="2195885"/>
          </a:xfrm>
          <a:prstGeom prst="rect">
            <a:avLst/>
          </a:prstGeom>
        </p:spPr>
      </p:pic>
    </p:spTree>
    <p:extLst>
      <p:ext uri="{BB962C8B-B14F-4D97-AF65-F5344CB8AC3E}">
        <p14:creationId xmlns:p14="http://schemas.microsoft.com/office/powerpoint/2010/main" val="40811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MANIEREN OM JE MERKNAAM TE BEDENKEN...</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756269"/>
            <a:ext cx="201118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HUMOR</a:t>
            </a:r>
          </a:p>
        </p:txBody>
      </p:sp>
      <p:grpSp>
        <p:nvGrpSpPr>
          <p:cNvPr id="5" name="Group 4">
            <a:extLst>
              <a:ext uri="{FF2B5EF4-FFF2-40B4-BE49-F238E27FC236}">
                <a16:creationId xmlns:a16="http://schemas.microsoft.com/office/drawing/2014/main" id="{D86BD45D-4C9A-FD8A-8039-F1BEA103937B}"/>
              </a:ext>
            </a:extLst>
          </p:cNvPr>
          <p:cNvGrpSpPr/>
          <p:nvPr/>
        </p:nvGrpSpPr>
        <p:grpSpPr>
          <a:xfrm>
            <a:off x="721599" y="158761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04</a:t>
              </a:r>
            </a:p>
          </p:txBody>
        </p:sp>
      </p:grpSp>
      <p:sp>
        <p:nvSpPr>
          <p:cNvPr id="8" name="TextBox 7">
            <a:extLst>
              <a:ext uri="{FF2B5EF4-FFF2-40B4-BE49-F238E27FC236}">
                <a16:creationId xmlns:a16="http://schemas.microsoft.com/office/drawing/2014/main" id="{D08C197E-04E5-85B6-8BFE-E6524647F848}"/>
              </a:ext>
            </a:extLst>
          </p:cNvPr>
          <p:cNvSpPr txBox="1"/>
          <p:nvPr/>
        </p:nvSpPr>
        <p:spPr>
          <a:xfrm>
            <a:off x="2180492" y="2223895"/>
            <a:ext cx="6097348" cy="369332"/>
          </a:xfrm>
          <a:prstGeom prst="rect">
            <a:avLst/>
          </a:prstGeom>
          <a:noFill/>
        </p:spPr>
        <p:txBody>
          <a:bodyPr wrap="square">
            <a:spAutoFit/>
          </a:bodyPr>
          <a:lstStyle/>
          <a:p>
            <a:r>
              <a:rPr lang="en-IE" dirty="0">
                <a:hlinkClick r:id="rId2"/>
              </a:rPr>
              <a:t>THIS™ IS PLANTAARDIG. BELOOF.</a:t>
            </a:r>
            <a:endParaRPr lang="en-IE" dirty="0"/>
          </a:p>
        </p:txBody>
      </p:sp>
      <p:pic>
        <p:nvPicPr>
          <p:cNvPr id="11" name="Picture 10">
            <a:extLst>
              <a:ext uri="{FF2B5EF4-FFF2-40B4-BE49-F238E27FC236}">
                <a16:creationId xmlns:a16="http://schemas.microsoft.com/office/drawing/2014/main" id="{2FC07E7B-A9C5-3EC4-8328-CEF4128BA1D6}"/>
              </a:ext>
            </a:extLst>
          </p:cNvPr>
          <p:cNvPicPr>
            <a:picLocks noChangeAspect="1"/>
          </p:cNvPicPr>
          <p:nvPr/>
        </p:nvPicPr>
        <p:blipFill>
          <a:blip r:embed="rId3"/>
          <a:stretch>
            <a:fillRect/>
          </a:stretch>
        </p:blipFill>
        <p:spPr>
          <a:xfrm>
            <a:off x="7409401" y="1456635"/>
            <a:ext cx="4568279" cy="4711936"/>
          </a:xfrm>
          <a:prstGeom prst="rect">
            <a:avLst/>
          </a:prstGeom>
        </p:spPr>
      </p:pic>
      <p:sp>
        <p:nvSpPr>
          <p:cNvPr id="13" name="TextBox 12">
            <a:extLst>
              <a:ext uri="{FF2B5EF4-FFF2-40B4-BE49-F238E27FC236}">
                <a16:creationId xmlns:a16="http://schemas.microsoft.com/office/drawing/2014/main" id="{EBD74710-EB5D-EC90-209E-35F83719A1B9}"/>
              </a:ext>
            </a:extLst>
          </p:cNvPr>
          <p:cNvSpPr txBox="1"/>
          <p:nvPr/>
        </p:nvSpPr>
        <p:spPr>
          <a:xfrm>
            <a:off x="818755" y="2821587"/>
            <a:ext cx="6097348" cy="2462213"/>
          </a:xfrm>
          <a:prstGeom prst="rect">
            <a:avLst/>
          </a:prstGeom>
          <a:noFill/>
        </p:spPr>
        <p:txBody>
          <a:bodyPr wrap="square">
            <a:spAutoFit/>
          </a:bodyPr>
          <a:lstStyle/>
          <a:p>
            <a:r>
              <a:rPr lang="en-GB" sz="2200" dirty="0"/>
              <a:t>Van grappen over vleeseters tot grappen over existentiële worstdilemma's, het merk THIS leunt op een brutale toon die ervoor zorgt dat plantaardig eten leuk voelt, niet prekerig. </a:t>
            </a:r>
          </a:p>
          <a:p>
            <a:endParaRPr lang="en-GB" sz="2200" dirty="0"/>
          </a:p>
          <a:p>
            <a:r>
              <a:rPr lang="en-GB" sz="2200" dirty="0"/>
              <a:t>De humor is gericht op ontwapening, betrokkenheid en het opbouwen van een opvallende merkstem.</a:t>
            </a:r>
          </a:p>
        </p:txBody>
      </p:sp>
    </p:spTree>
    <p:extLst>
      <p:ext uri="{BB962C8B-B14F-4D97-AF65-F5344CB8AC3E}">
        <p14:creationId xmlns:p14="http://schemas.microsoft.com/office/powerpoint/2010/main" val="281105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FF00F-DA81-2264-54FC-820E378C31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D92FC35-DB9F-BA67-CE61-4AE2AD7C6AC3}"/>
              </a:ext>
            </a:extLst>
          </p:cNvPr>
          <p:cNvSpPr/>
          <p:nvPr/>
        </p:nvSpPr>
        <p:spPr>
          <a:xfrm>
            <a:off x="0" y="1565329"/>
            <a:ext cx="12192000" cy="4153545"/>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Text Placeholder 5">
            <a:extLst>
              <a:ext uri="{FF2B5EF4-FFF2-40B4-BE49-F238E27FC236}">
                <a16:creationId xmlns:a16="http://schemas.microsoft.com/office/drawing/2014/main" id="{2B399CCE-CC52-3489-F2B6-FBBFD3BBEB99}"/>
              </a:ext>
            </a:extLst>
          </p:cNvPr>
          <p:cNvSpPr>
            <a:spLocks noGrp="1"/>
          </p:cNvSpPr>
          <p:nvPr>
            <p:ph type="body" sz="quarter" idx="14"/>
          </p:nvPr>
        </p:nvSpPr>
        <p:spPr>
          <a:xfrm>
            <a:off x="428449" y="1838064"/>
            <a:ext cx="11351463" cy="3762613"/>
          </a:xfrm>
        </p:spPr>
        <p:txBody>
          <a:bodyPr/>
          <a:lstStyle/>
          <a:p>
            <a:pPr marL="342900" indent="-342900">
              <a:buFont typeface="Arial" panose="020B0604020202020204" pitchFamily="34" charset="0"/>
              <a:buChar char="•"/>
            </a:pPr>
            <a:r>
              <a:rPr lang="en-GB" sz="2200" dirty="0">
                <a:solidFill>
                  <a:srgbClr val="382B1B"/>
                </a:solidFill>
              </a:rPr>
              <a:t>Het verschil begrijpen tussen marketing en verkoop en hoe ze samenwerken om je bedrijf te laten groeien</a:t>
            </a:r>
          </a:p>
          <a:p>
            <a:pPr marL="342900" indent="-342900">
              <a:buFont typeface="Arial" panose="020B0604020202020204" pitchFamily="34" charset="0"/>
              <a:buChar char="•"/>
            </a:pPr>
            <a:r>
              <a:rPr lang="en-GB" sz="2200" dirty="0">
                <a:solidFill>
                  <a:srgbClr val="382B1B"/>
                </a:solidFill>
              </a:rPr>
              <a:t>Uitleggen waarom je merkverhaal belangrijk is en hoe je een merk creëert dat vertrouwen wekt</a:t>
            </a:r>
          </a:p>
          <a:p>
            <a:pPr marL="342900" indent="-342900">
              <a:buFont typeface="Arial" panose="020B0604020202020204" pitchFamily="34" charset="0"/>
              <a:buChar char="•"/>
            </a:pPr>
            <a:r>
              <a:rPr lang="en-GB" sz="2200" dirty="0">
                <a:solidFill>
                  <a:srgbClr val="382B1B"/>
                </a:solidFill>
              </a:rPr>
              <a:t>Identificeer wat jouw product of dienst onderscheidt in een overvolle en concurrerende voedselmarkt</a:t>
            </a:r>
          </a:p>
          <a:p>
            <a:pPr marL="342900" indent="-342900">
              <a:buFont typeface="Arial" panose="020B0604020202020204" pitchFamily="34" charset="0"/>
              <a:buChar char="•"/>
            </a:pPr>
            <a:r>
              <a:rPr lang="en-GB" sz="2200" dirty="0">
                <a:solidFill>
                  <a:srgbClr val="382B1B"/>
                </a:solidFill>
              </a:rPr>
              <a:t>Leer hoe u productkenmerken kunt omzetten in zinvolle voordelen die een band scheppen met uw klanten</a:t>
            </a:r>
          </a:p>
          <a:p>
            <a:pPr marL="342900" indent="-342900">
              <a:buFont typeface="Arial" panose="020B0604020202020204" pitchFamily="34" charset="0"/>
              <a:buChar char="•"/>
            </a:pPr>
            <a:r>
              <a:rPr lang="en-GB" sz="2200" dirty="0">
                <a:solidFill>
                  <a:srgbClr val="382B1B"/>
                </a:solidFill>
              </a:rPr>
              <a:t>Begrijp 11 goedkope marketingtools met een grote impact die je nieuwe voedingsbedrijf een boost zullen geven</a:t>
            </a:r>
          </a:p>
          <a:p>
            <a:pPr algn="ctr"/>
            <a:br>
              <a:rPr lang="en-GB" sz="2200" noProof="0" dirty="0">
                <a:solidFill>
                  <a:srgbClr val="382B1B"/>
                </a:solidFill>
              </a:rPr>
            </a:br>
            <a:endParaRPr lang="en-GB" sz="2200" noProof="0" dirty="0">
              <a:solidFill>
                <a:srgbClr val="382B1B"/>
              </a:solidFill>
            </a:endParaRPr>
          </a:p>
          <a:p>
            <a:pPr algn="ctr"/>
            <a:r>
              <a:rPr lang="en-GB" sz="2200" noProof="0" dirty="0">
                <a:solidFill>
                  <a:srgbClr val="382B1B"/>
                </a:solidFill>
              </a:rPr>
              <a:t> </a:t>
            </a:r>
          </a:p>
        </p:txBody>
      </p:sp>
      <p:sp>
        <p:nvSpPr>
          <p:cNvPr id="5" name="TextBox 4">
            <a:extLst>
              <a:ext uri="{FF2B5EF4-FFF2-40B4-BE49-F238E27FC236}">
                <a16:creationId xmlns:a16="http://schemas.microsoft.com/office/drawing/2014/main" id="{0FEFA252-3FAF-1C8E-B6D4-33DF8AC72F16}"/>
              </a:ext>
            </a:extLst>
          </p:cNvPr>
          <p:cNvSpPr txBox="1"/>
          <p:nvPr/>
        </p:nvSpPr>
        <p:spPr>
          <a:xfrm>
            <a:off x="399699" y="215796"/>
            <a:ext cx="11408964" cy="1077218"/>
          </a:xfrm>
          <a:prstGeom prst="rect">
            <a:avLst/>
          </a:prstGeom>
          <a:noFill/>
        </p:spPr>
        <p:txBody>
          <a:bodyPr wrap="square">
            <a:spAutoFit/>
          </a:bodyPr>
          <a:lstStyle/>
          <a:p>
            <a:pPr>
              <a:buNone/>
            </a:pPr>
            <a:r>
              <a:rPr lang="en-GB" sz="3200" b="1" dirty="0"/>
              <a:t>Leerdoelen - Stap 5: Voedselmarketing met een klein budget</a:t>
            </a:r>
          </a:p>
          <a:p>
            <a:pPr>
              <a:buNone/>
            </a:pPr>
            <a:r>
              <a:rPr lang="en-GB" sz="3200" dirty="0"/>
              <a:t>Aan het einde van stap 5 ben je in staat om:</a:t>
            </a:r>
          </a:p>
        </p:txBody>
      </p:sp>
    </p:spTree>
    <p:extLst>
      <p:ext uri="{BB962C8B-B14F-4D97-AF65-F5344CB8AC3E}">
        <p14:creationId xmlns:p14="http://schemas.microsoft.com/office/powerpoint/2010/main" val="2716317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34F46-37C4-7E4D-58CC-696716AB22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D7FC08-D2C7-75EB-4C78-1A36E4FA6560}"/>
              </a:ext>
            </a:extLst>
          </p:cNvPr>
          <p:cNvSpPr>
            <a:spLocks noGrp="1"/>
          </p:cNvSpPr>
          <p:nvPr>
            <p:ph type="body" sz="quarter" idx="27"/>
          </p:nvPr>
        </p:nvSpPr>
        <p:spPr/>
        <p:txBody>
          <a:bodyPr/>
          <a:lstStyle/>
          <a:p>
            <a:r>
              <a:rPr lang="en-US" dirty="0"/>
              <a:t>MANIEREN OM JE MERKNAAM TE BEDENKEN...</a:t>
            </a:r>
          </a:p>
        </p:txBody>
      </p:sp>
      <p:cxnSp>
        <p:nvCxnSpPr>
          <p:cNvPr id="3" name="Straight Connector 2">
            <a:extLst>
              <a:ext uri="{FF2B5EF4-FFF2-40B4-BE49-F238E27FC236}">
                <a16:creationId xmlns:a16="http://schemas.microsoft.com/office/drawing/2014/main" id="{5CD163EE-A017-E485-B011-8DDF99E894BF}"/>
              </a:ext>
            </a:extLst>
          </p:cNvPr>
          <p:cNvCxnSpPr>
            <a:cxnSpLocks/>
          </p:cNvCxnSpPr>
          <p:nvPr/>
        </p:nvCxnSpPr>
        <p:spPr>
          <a:xfrm flipH="1">
            <a:off x="818755" y="1966893"/>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8061D6AE-1696-262D-7EB5-9C1D841C2F47}"/>
              </a:ext>
            </a:extLst>
          </p:cNvPr>
          <p:cNvSpPr txBox="1">
            <a:spLocks/>
          </p:cNvSpPr>
          <p:nvPr/>
        </p:nvSpPr>
        <p:spPr>
          <a:xfrm>
            <a:off x="2180492" y="1756269"/>
            <a:ext cx="2011182"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HUMOR</a:t>
            </a:r>
          </a:p>
        </p:txBody>
      </p:sp>
      <p:grpSp>
        <p:nvGrpSpPr>
          <p:cNvPr id="5" name="Group 4">
            <a:extLst>
              <a:ext uri="{FF2B5EF4-FFF2-40B4-BE49-F238E27FC236}">
                <a16:creationId xmlns:a16="http://schemas.microsoft.com/office/drawing/2014/main" id="{7BDB1A69-93F3-3DA2-1EF1-0AAC7B02F83A}"/>
              </a:ext>
            </a:extLst>
          </p:cNvPr>
          <p:cNvGrpSpPr/>
          <p:nvPr/>
        </p:nvGrpSpPr>
        <p:grpSpPr>
          <a:xfrm>
            <a:off x="710144" y="1355703"/>
            <a:ext cx="962058" cy="1191597"/>
            <a:chOff x="1828799" y="1798501"/>
            <a:chExt cx="1163784" cy="1441454"/>
          </a:xfrm>
        </p:grpSpPr>
        <p:sp>
          <p:nvSpPr>
            <p:cNvPr id="6" name="Graphic 4">
              <a:extLst>
                <a:ext uri="{FF2B5EF4-FFF2-40B4-BE49-F238E27FC236}">
                  <a16:creationId xmlns:a16="http://schemas.microsoft.com/office/drawing/2014/main" id="{90E20B69-5728-B980-16DF-6134E838AD23}"/>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ACA3554E-00F0-3ECE-DD25-C1317258A52C}"/>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04</a:t>
              </a:r>
            </a:p>
          </p:txBody>
        </p:sp>
      </p:grpSp>
      <p:sp>
        <p:nvSpPr>
          <p:cNvPr id="8" name="TextBox 7">
            <a:extLst>
              <a:ext uri="{FF2B5EF4-FFF2-40B4-BE49-F238E27FC236}">
                <a16:creationId xmlns:a16="http://schemas.microsoft.com/office/drawing/2014/main" id="{A4E55629-7093-9734-C51A-D6FDCD93F16A}"/>
              </a:ext>
            </a:extLst>
          </p:cNvPr>
          <p:cNvSpPr txBox="1"/>
          <p:nvPr/>
        </p:nvSpPr>
        <p:spPr>
          <a:xfrm>
            <a:off x="818755" y="2545609"/>
            <a:ext cx="6763482" cy="4154984"/>
          </a:xfrm>
          <a:prstGeom prst="rect">
            <a:avLst/>
          </a:prstGeom>
          <a:noFill/>
        </p:spPr>
        <p:txBody>
          <a:bodyPr wrap="square">
            <a:spAutoFit/>
          </a:bodyPr>
          <a:lstStyle/>
          <a:p>
            <a:pPr>
              <a:buNone/>
            </a:pPr>
            <a:r>
              <a:rPr lang="en-GB" sz="2200" b="1" dirty="0"/>
              <a:t>Peas of Heaven, </a:t>
            </a:r>
            <a:r>
              <a:rPr lang="en-GB" sz="2200" dirty="0"/>
              <a:t>Göteborg, Zweden https://www.peasofheaven.se/   </a:t>
            </a:r>
            <a:br>
              <a:rPr lang="en-GB" sz="2200" dirty="0"/>
            </a:br>
            <a:r>
              <a:rPr lang="en-GB" sz="2200" b="1" dirty="0">
                <a:solidFill>
                  <a:srgbClr val="84BFA4"/>
                </a:solidFill>
              </a:rPr>
              <a:t>Overzicht</a:t>
            </a:r>
            <a:r>
              <a:rPr lang="en-GB" sz="2200" dirty="0">
                <a:solidFill>
                  <a:srgbClr val="84BFA4"/>
                </a:solidFill>
              </a:rPr>
              <a:t>: </a:t>
            </a:r>
            <a:r>
              <a:rPr lang="en-GB" sz="2200" dirty="0"/>
              <a:t>Peas of Heaven is een startup op plantaardige basis die vleesvrije producten maakt zoals chorizo's, braadworsten en hamburgers. Het merk gebruikt humor in zijn marketingcampagnes, zoals het afbeelden van plantaardig vlees dat in velden groeit, om plantaardig eten toegankelijker en leuker te maken.</a:t>
            </a:r>
          </a:p>
          <a:p>
            <a:endParaRPr lang="en-GB" sz="2200" dirty="0"/>
          </a:p>
          <a:p>
            <a:r>
              <a:rPr lang="en-GB" sz="2200" b="1" dirty="0">
                <a:solidFill>
                  <a:srgbClr val="84BFA4"/>
                </a:solidFill>
              </a:rPr>
              <a:t>LEES: </a:t>
            </a:r>
            <a:r>
              <a:rPr lang="en-GB" sz="2200" dirty="0">
                <a:hlinkClick r:id="rId2"/>
              </a:rPr>
              <a:t>https:</a:t>
            </a:r>
            <a:r>
              <a:rPr lang="en-GB" sz="2200" dirty="0"/>
              <a:t>//www.adweek.com/brand-marketing/the-brand-that-aims-to-see-the-funny-side-of-plant-based-food/ </a:t>
            </a:r>
            <a:endParaRPr lang="en-IE" dirty="0"/>
          </a:p>
        </p:txBody>
      </p:sp>
      <p:pic>
        <p:nvPicPr>
          <p:cNvPr id="12" name="Picture 11">
            <a:extLst>
              <a:ext uri="{FF2B5EF4-FFF2-40B4-BE49-F238E27FC236}">
                <a16:creationId xmlns:a16="http://schemas.microsoft.com/office/drawing/2014/main" id="{464C84F7-3592-6B6F-842A-E0B92E233681}"/>
              </a:ext>
            </a:extLst>
          </p:cNvPr>
          <p:cNvPicPr>
            <a:picLocks noChangeAspect="1"/>
          </p:cNvPicPr>
          <p:nvPr/>
        </p:nvPicPr>
        <p:blipFill>
          <a:blip r:embed="rId3"/>
          <a:stretch>
            <a:fillRect/>
          </a:stretch>
        </p:blipFill>
        <p:spPr>
          <a:xfrm>
            <a:off x="7620385" y="2083055"/>
            <a:ext cx="4346946" cy="4154967"/>
          </a:xfrm>
          <a:prstGeom prst="rect">
            <a:avLst/>
          </a:prstGeom>
        </p:spPr>
      </p:pic>
    </p:spTree>
    <p:extLst>
      <p:ext uri="{BB962C8B-B14F-4D97-AF65-F5344CB8AC3E}">
        <p14:creationId xmlns:p14="http://schemas.microsoft.com/office/powerpoint/2010/main" val="3173033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MANIEREN OM JE MERKNAAM TE BEDENKEN...</a:t>
            </a:r>
          </a:p>
        </p:txBody>
      </p:sp>
      <p:cxnSp>
        <p:nvCxnSpPr>
          <p:cNvPr id="3" name="Straight Connector 2">
            <a:extLst>
              <a:ext uri="{FF2B5EF4-FFF2-40B4-BE49-F238E27FC236}">
                <a16:creationId xmlns:a16="http://schemas.microsoft.com/office/drawing/2014/main" id="{04DD2F48-B18B-E240-2F7B-CB4A67CE4E39}"/>
              </a:ext>
            </a:extLst>
          </p:cNvPr>
          <p:cNvCxnSpPr>
            <a:cxnSpLocks/>
          </p:cNvCxnSpPr>
          <p:nvPr/>
        </p:nvCxnSpPr>
        <p:spPr>
          <a:xfrm flipH="1">
            <a:off x="818755" y="1655926"/>
            <a:ext cx="10885446"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4" name="Text Placeholder 4">
            <a:extLst>
              <a:ext uri="{FF2B5EF4-FFF2-40B4-BE49-F238E27FC236}">
                <a16:creationId xmlns:a16="http://schemas.microsoft.com/office/drawing/2014/main" id="{F8B9BA60-5DAE-638A-3F41-8AB8562A727D}"/>
              </a:ext>
            </a:extLst>
          </p:cNvPr>
          <p:cNvSpPr txBox="1">
            <a:spLocks/>
          </p:cNvSpPr>
          <p:nvPr/>
        </p:nvSpPr>
        <p:spPr>
          <a:xfrm>
            <a:off x="2180492" y="1404120"/>
            <a:ext cx="4762568" cy="441808"/>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940"/>
              </a:lnSpc>
            </a:pPr>
            <a:r>
              <a:rPr lang="en-US" sz="3200" b="1" dirty="0">
                <a:solidFill>
                  <a:srgbClr val="94C7B0"/>
                </a:solidFill>
              </a:rPr>
              <a:t>OP WAARDEN GEBASEERD</a:t>
            </a:r>
          </a:p>
          <a:p>
            <a:pPr>
              <a:lnSpc>
                <a:spcPts val="2940"/>
              </a:lnSpc>
            </a:pPr>
            <a:endParaRPr lang="en-US" sz="3200" b="1" dirty="0">
              <a:solidFill>
                <a:srgbClr val="94C7B0"/>
              </a:solidFill>
            </a:endParaRPr>
          </a:p>
        </p:txBody>
      </p:sp>
      <p:grpSp>
        <p:nvGrpSpPr>
          <p:cNvPr id="5" name="Group 4">
            <a:extLst>
              <a:ext uri="{FF2B5EF4-FFF2-40B4-BE49-F238E27FC236}">
                <a16:creationId xmlns:a16="http://schemas.microsoft.com/office/drawing/2014/main" id="{D86BD45D-4C9A-FD8A-8039-F1BEA103937B}"/>
              </a:ext>
            </a:extLst>
          </p:cNvPr>
          <p:cNvGrpSpPr/>
          <p:nvPr/>
        </p:nvGrpSpPr>
        <p:grpSpPr>
          <a:xfrm>
            <a:off x="1018595" y="1160470"/>
            <a:ext cx="962058" cy="1191597"/>
            <a:chOff x="1828799" y="1798501"/>
            <a:chExt cx="1163784" cy="1441454"/>
          </a:xfrm>
        </p:grpSpPr>
        <p:sp>
          <p:nvSpPr>
            <p:cNvPr id="6" name="Graphic 4">
              <a:extLst>
                <a:ext uri="{FF2B5EF4-FFF2-40B4-BE49-F238E27FC236}">
                  <a16:creationId xmlns:a16="http://schemas.microsoft.com/office/drawing/2014/main" id="{C825A299-6A46-3B21-2B51-C34E099A7E6F}"/>
                </a:ext>
              </a:extLst>
            </p:cNvPr>
            <p:cNvSpPr/>
            <p:nvPr/>
          </p:nvSpPr>
          <p:spPr>
            <a:xfrm>
              <a:off x="1830023" y="1798501"/>
              <a:ext cx="1162560" cy="1198690"/>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B6D1E1"/>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4">
              <a:extLst>
                <a:ext uri="{FF2B5EF4-FFF2-40B4-BE49-F238E27FC236}">
                  <a16:creationId xmlns:a16="http://schemas.microsoft.com/office/drawing/2014/main" id="{0210A782-C16D-1B80-B2DA-970656810800}"/>
                </a:ext>
              </a:extLst>
            </p:cNvPr>
            <p:cNvSpPr txBox="1">
              <a:spLocks/>
            </p:cNvSpPr>
            <p:nvPr/>
          </p:nvSpPr>
          <p:spPr>
            <a:xfrm>
              <a:off x="1828799" y="2277637"/>
              <a:ext cx="1149927" cy="96231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bg1"/>
                  </a:solidFill>
                </a:rPr>
                <a:t>05</a:t>
              </a:r>
            </a:p>
          </p:txBody>
        </p:sp>
      </p:grpSp>
      <p:sp>
        <p:nvSpPr>
          <p:cNvPr id="7" name="Text Placeholder 2">
            <a:extLst>
              <a:ext uri="{FF2B5EF4-FFF2-40B4-BE49-F238E27FC236}">
                <a16:creationId xmlns:a16="http://schemas.microsoft.com/office/drawing/2014/main" id="{F8A16608-6C5C-A0C8-F32B-864F0C6F7762}"/>
              </a:ext>
            </a:extLst>
          </p:cNvPr>
          <p:cNvSpPr txBox="1">
            <a:spLocks/>
          </p:cNvSpPr>
          <p:nvPr/>
        </p:nvSpPr>
        <p:spPr>
          <a:xfrm>
            <a:off x="2232742" y="2559804"/>
            <a:ext cx="10042876" cy="3223236"/>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IE" dirty="0"/>
          </a:p>
        </p:txBody>
      </p:sp>
      <p:sp>
        <p:nvSpPr>
          <p:cNvPr id="11" name="TextBox 10">
            <a:extLst>
              <a:ext uri="{FF2B5EF4-FFF2-40B4-BE49-F238E27FC236}">
                <a16:creationId xmlns:a16="http://schemas.microsoft.com/office/drawing/2014/main" id="{513BBEFD-D31C-B92A-6BB8-5F0B2F8AE957}"/>
              </a:ext>
            </a:extLst>
          </p:cNvPr>
          <p:cNvSpPr txBox="1"/>
          <p:nvPr/>
        </p:nvSpPr>
        <p:spPr>
          <a:xfrm>
            <a:off x="380324" y="2171617"/>
            <a:ext cx="7752172" cy="4431983"/>
          </a:xfrm>
          <a:prstGeom prst="rect">
            <a:avLst/>
          </a:prstGeom>
          <a:noFill/>
        </p:spPr>
        <p:txBody>
          <a:bodyPr wrap="square">
            <a:spAutoFit/>
          </a:bodyPr>
          <a:lstStyle/>
          <a:p>
            <a:r>
              <a:rPr lang="en-GB" sz="2000" dirty="0" err="1"/>
              <a:t>Oddbox </a:t>
            </a:r>
            <a:r>
              <a:rPr lang="en-GB" sz="2000" dirty="0"/>
              <a:t>is een fruit- en groenteabonnementenservice in het Verenigd Koninkrijk met een duidelijk merk dat draait om het tegengaan van voedselverspilling. Maar wat Oddbox echt onderscheidt, is hoe het die missie omzet in een emotioneel aantrekkelijke, gebruiksvriendelijke ervaring.</a:t>
            </a:r>
          </a:p>
          <a:p>
            <a:endParaRPr lang="en-GB" sz="2000" dirty="0"/>
          </a:p>
          <a:p>
            <a:pPr marL="342900" indent="-342900">
              <a:buFont typeface="Arial" panose="020B0604020202020204" pitchFamily="34" charset="0"/>
              <a:buChar char="•"/>
            </a:pPr>
            <a:r>
              <a:rPr lang="en-GB" sz="2000" b="1" dirty="0">
                <a:solidFill>
                  <a:srgbClr val="84BFA4"/>
                </a:solidFill>
              </a:rPr>
              <a:t> Belangrijkste missie van het merk:  </a:t>
            </a:r>
            <a:r>
              <a:rPr lang="en-GB" sz="2000" dirty="0"/>
              <a:t>"Red oneven en overtollig fruit &amp; groente om voedselverspilling en klimaatverandering tegen te gaan."</a:t>
            </a:r>
          </a:p>
          <a:p>
            <a:pPr marL="342900" indent="-342900">
              <a:buFont typeface="Arial" panose="020B0604020202020204" pitchFamily="34" charset="0"/>
              <a:buChar char="•"/>
            </a:pPr>
            <a:r>
              <a:rPr lang="en-GB" sz="2000" b="1" dirty="0">
                <a:solidFill>
                  <a:srgbClr val="84BFA4"/>
                </a:solidFill>
              </a:rPr>
              <a:t>USP: </a:t>
            </a:r>
            <a:r>
              <a:rPr lang="en-GB" sz="2000" dirty="0"/>
              <a:t>Werkt rechtstreeks met boeren om te grote, kleine, vreemd gevormde of overtollige producten te redden van verspilling.</a:t>
            </a:r>
          </a:p>
          <a:p>
            <a:pPr marL="342900" indent="-342900">
              <a:buFont typeface="Arial" panose="020B0604020202020204" pitchFamily="34" charset="0"/>
              <a:buChar char="•"/>
            </a:pPr>
            <a:r>
              <a:rPr lang="en-GB" sz="2000" b="1" dirty="0">
                <a:solidFill>
                  <a:srgbClr val="84BFA4"/>
                </a:solidFill>
              </a:rPr>
              <a:t>Model: </a:t>
            </a:r>
            <a:r>
              <a:rPr lang="en-GB" sz="2000" dirty="0"/>
              <a:t>Wekelijkse of tweewekelijkse abonnementsdozen aan huis geleverd, met gedetailleerde informatie over wat er in de doos zit en waarom het verspild zou zijn.</a:t>
            </a:r>
          </a:p>
          <a:p>
            <a:pPr marL="342900" indent="-342900">
              <a:buFont typeface="Arial" panose="020B0604020202020204" pitchFamily="34" charset="0"/>
              <a:buChar char="•"/>
            </a:pPr>
            <a:r>
              <a:rPr lang="en-GB" sz="2200" b="1" dirty="0">
                <a:solidFill>
                  <a:srgbClr val="84BFA4"/>
                </a:solidFill>
              </a:rPr>
              <a:t> VISIT </a:t>
            </a:r>
            <a:r>
              <a:rPr lang="en-GB" sz="2200" dirty="0">
                <a:hlinkClick r:id="rId2"/>
              </a:rPr>
              <a:t>Wonky Fruit &amp; Veg | Heerlijk vreemd &amp; aan huis geleverd</a:t>
            </a:r>
            <a:endParaRPr lang="en-IE" sz="2200" dirty="0"/>
          </a:p>
        </p:txBody>
      </p:sp>
      <p:pic>
        <p:nvPicPr>
          <p:cNvPr id="13" name="Picture 12">
            <a:extLst>
              <a:ext uri="{FF2B5EF4-FFF2-40B4-BE49-F238E27FC236}">
                <a16:creationId xmlns:a16="http://schemas.microsoft.com/office/drawing/2014/main" id="{99C90DEF-0AB5-496A-F4D8-7C83600AFA4D}"/>
              </a:ext>
            </a:extLst>
          </p:cNvPr>
          <p:cNvPicPr>
            <a:picLocks noChangeAspect="1"/>
          </p:cNvPicPr>
          <p:nvPr/>
        </p:nvPicPr>
        <p:blipFill>
          <a:blip r:embed="rId3"/>
          <a:stretch>
            <a:fillRect/>
          </a:stretch>
        </p:blipFill>
        <p:spPr>
          <a:xfrm>
            <a:off x="8300310" y="3158697"/>
            <a:ext cx="3742756" cy="1831241"/>
          </a:xfrm>
          <a:prstGeom prst="rect">
            <a:avLst/>
          </a:prstGeom>
        </p:spPr>
      </p:pic>
    </p:spTree>
    <p:extLst>
      <p:ext uri="{BB962C8B-B14F-4D97-AF65-F5344CB8AC3E}">
        <p14:creationId xmlns:p14="http://schemas.microsoft.com/office/powerpoint/2010/main" val="2398047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GB" dirty="0"/>
              <a:t> DE PSYCHOLOGIE VAN KLEUR IN BRANDING</a:t>
            </a:r>
            <a:endParaRPr lang="en-US" dirty="0"/>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337051" y="1415862"/>
            <a:ext cx="6751572"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sz="2800" b="1" dirty="0">
                <a:solidFill>
                  <a:srgbClr val="84BFA4"/>
                </a:solidFill>
              </a:rPr>
              <a:t>Wist je dat er een wetenschap achter </a:t>
            </a:r>
            <a:r>
              <a:rPr lang="en-US" sz="2800" b="1" dirty="0" err="1">
                <a:solidFill>
                  <a:srgbClr val="84BFA4"/>
                </a:solidFill>
              </a:rPr>
              <a:t>kleur zit</a:t>
            </a:r>
            <a:r>
              <a:rPr lang="en-US" sz="2800" b="1" dirty="0">
                <a:solidFill>
                  <a:srgbClr val="84BFA4"/>
                </a:solidFill>
              </a:rPr>
              <a:t>? </a:t>
            </a:r>
          </a:p>
          <a:p>
            <a:pPr>
              <a:buClr>
                <a:srgbClr val="B6D1E1"/>
              </a:buClr>
            </a:pPr>
            <a:r>
              <a:rPr lang="en-US" dirty="0"/>
              <a:t>Elke </a:t>
            </a:r>
            <a:r>
              <a:rPr lang="en-US" dirty="0" err="1"/>
              <a:t>kleur </a:t>
            </a:r>
            <a:r>
              <a:rPr lang="en-US" dirty="0"/>
              <a:t>heeft onbewuste associaties.  Hier volgt een kort overzicht:</a:t>
            </a:r>
          </a:p>
          <a:p>
            <a:pPr>
              <a:buClr>
                <a:srgbClr val="B6D1E1"/>
              </a:buClr>
            </a:pPr>
            <a:endParaRPr lang="en-US" dirty="0"/>
          </a:p>
          <a:p>
            <a:pPr marL="342900" indent="-342900">
              <a:buClr>
                <a:srgbClr val="B6D1E1"/>
              </a:buClr>
              <a:buFont typeface="Arial" panose="020B0604020202020204" pitchFamily="34" charset="0"/>
              <a:buChar char="•"/>
            </a:pPr>
            <a:r>
              <a:rPr lang="en-US" dirty="0"/>
              <a:t>Groen - Duurzaamheid, gezondheid, natuur (bijv. </a:t>
            </a:r>
            <a:r>
              <a:rPr lang="en-US" dirty="0" err="1"/>
              <a:t>Oddbox</a:t>
            </a:r>
            <a:r>
              <a:rPr lang="en-US" dirty="0"/>
              <a:t>)</a:t>
            </a:r>
          </a:p>
          <a:p>
            <a:pPr marL="342900" indent="-342900">
              <a:buClr>
                <a:srgbClr val="B6D1E1"/>
              </a:buClr>
              <a:buFont typeface="Arial" panose="020B0604020202020204" pitchFamily="34" charset="0"/>
              <a:buChar char="•"/>
            </a:pPr>
            <a:r>
              <a:rPr lang="en-US" dirty="0"/>
              <a:t>Blauw - vertrouwen, kalmte, professionaliteit (denk aan water en diepvriesmerken)</a:t>
            </a:r>
          </a:p>
          <a:p>
            <a:pPr marL="342900" indent="-342900">
              <a:buClr>
                <a:srgbClr val="B6D1E1"/>
              </a:buClr>
              <a:buFont typeface="Arial" panose="020B0604020202020204" pitchFamily="34" charset="0"/>
              <a:buChar char="•"/>
            </a:pPr>
            <a:r>
              <a:rPr lang="en-US" dirty="0"/>
              <a:t>Geel - Optimisme, warmte, aandachttrekker (Tony's </a:t>
            </a:r>
            <a:r>
              <a:rPr lang="en-US" dirty="0" err="1"/>
              <a:t>Chocolonely</a:t>
            </a:r>
            <a:r>
              <a:rPr lang="en-US" dirty="0"/>
              <a:t>, Rubies in the Rubble)</a:t>
            </a:r>
          </a:p>
          <a:p>
            <a:pPr marL="342900" indent="-342900">
              <a:buClr>
                <a:srgbClr val="B6D1E1"/>
              </a:buClr>
              <a:buFont typeface="Arial" panose="020B0604020202020204" pitchFamily="34" charset="0"/>
              <a:buChar char="•"/>
            </a:pPr>
            <a:r>
              <a:rPr lang="en-US" dirty="0"/>
              <a:t>Rood - Dapperheid, energie, urgentie </a:t>
            </a:r>
          </a:p>
          <a:p>
            <a:pPr marL="342900" indent="-342900">
              <a:buClr>
                <a:srgbClr val="B6D1E1"/>
              </a:buClr>
              <a:buFont typeface="Arial" panose="020B0604020202020204" pitchFamily="34" charset="0"/>
              <a:buChar char="•"/>
            </a:pPr>
            <a:r>
              <a:rPr lang="en-US" dirty="0"/>
              <a:t>Paars - Creativiteit, luxe, eigenzinnigheid </a:t>
            </a:r>
          </a:p>
          <a:p>
            <a:pPr marL="342900" indent="-342900">
              <a:buClr>
                <a:srgbClr val="B6D1E1"/>
              </a:buClr>
              <a:buFont typeface="Arial" panose="020B0604020202020204" pitchFamily="34" charset="0"/>
              <a:buChar char="•"/>
            </a:pPr>
            <a:r>
              <a:rPr lang="en-US" dirty="0"/>
              <a:t>Zwart-wit - Moderniteit, minimalisme, </a:t>
            </a:r>
            <a:r>
              <a:rPr lang="en-US" dirty="0" err="1"/>
              <a:t>verfijning</a:t>
            </a:r>
            <a:r>
              <a:rPr lang="en-US" dirty="0"/>
              <a:t> </a:t>
            </a:r>
          </a:p>
        </p:txBody>
      </p:sp>
      <p:grpSp>
        <p:nvGrpSpPr>
          <p:cNvPr id="6" name="Google Shape;612;p39">
            <a:extLst>
              <a:ext uri="{FF2B5EF4-FFF2-40B4-BE49-F238E27FC236}">
                <a16:creationId xmlns:a16="http://schemas.microsoft.com/office/drawing/2014/main" id="{036901EA-4E75-50A5-B48A-865D55C44615}"/>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5B9BED3E-9A0F-38F5-17D9-010E9CE0797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5E66C9C7-484A-8400-A31F-923C246FEB1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BB2F42CA-6153-22D2-9205-BE0D0433CF3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F6D2ACE1-CE3F-DB76-343E-6B4925527524}"/>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578BA68E-987E-08BE-E400-DE7619C9BC33}"/>
              </a:ext>
            </a:extLst>
          </p:cNvPr>
          <p:cNvSpPr/>
          <p:nvPr/>
        </p:nvSpPr>
        <p:spPr>
          <a:xfrm>
            <a:off x="2156551" y="5633936"/>
            <a:ext cx="5215293" cy="880821"/>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98892325-AC6E-4289-5F73-63CF6836837F}"/>
              </a:ext>
            </a:extLst>
          </p:cNvPr>
          <p:cNvSpPr txBox="1">
            <a:spLocks/>
          </p:cNvSpPr>
          <p:nvPr/>
        </p:nvSpPr>
        <p:spPr>
          <a:xfrm>
            <a:off x="2176974" y="5602768"/>
            <a:ext cx="5113675" cy="58758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a:hlinkClick r:id="rId2"/>
              </a:rPr>
              <a:t>De psychologie van </a:t>
            </a:r>
            <a:r>
              <a:rPr lang="en-GB" sz="2400" dirty="0" err="1">
                <a:hlinkClick r:id="rId2"/>
              </a:rPr>
              <a:t>kleur </a:t>
            </a:r>
            <a:r>
              <a:rPr lang="en-GB" sz="2400" dirty="0">
                <a:hlinkClick r:id="rId2"/>
              </a:rPr>
              <a:t>in merkontwikkeling voor ondernemers in de voedingsmiddelenindustrie - FEAD</a:t>
            </a:r>
            <a:endParaRPr lang="en-US" sz="3200" dirty="0"/>
          </a:p>
        </p:txBody>
      </p:sp>
      <p:grpSp>
        <p:nvGrpSpPr>
          <p:cNvPr id="26" name="Group 25">
            <a:extLst>
              <a:ext uri="{FF2B5EF4-FFF2-40B4-BE49-F238E27FC236}">
                <a16:creationId xmlns:a16="http://schemas.microsoft.com/office/drawing/2014/main" id="{7182B12E-9919-0580-FC7F-10FE76242B1C}"/>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3FBDB810-44C5-81CE-5CAF-08BC726FAD17}"/>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77739EE8-CEAC-63E3-D4C4-F2E3D61DDE35}"/>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1EA355B-1BC8-B03A-DF9E-51CFB644F379}"/>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EE0293-2FE7-F944-F6E6-A0F63CB0E8BC}"/>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Lees</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BFFAFAB9-023A-DE6B-5AE5-E9E1EEE67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pic>
        <p:nvPicPr>
          <p:cNvPr id="9221" name="Picture 5" descr="The Best Food Packaging Design Examples Of 2021">
            <a:extLst>
              <a:ext uri="{FF2B5EF4-FFF2-40B4-BE49-F238E27FC236}">
                <a16:creationId xmlns:a16="http://schemas.microsoft.com/office/drawing/2014/main" id="{755D49F8-D485-0066-D3A2-F5DDE64A0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6443" y="3653678"/>
            <a:ext cx="4228506" cy="2590612"/>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Snack Packaging Design - jalexandriacreative.com">
            <a:extLst>
              <a:ext uri="{FF2B5EF4-FFF2-40B4-BE49-F238E27FC236}">
                <a16:creationId xmlns:a16="http://schemas.microsoft.com/office/drawing/2014/main" id="{AE6C6C3A-0B48-C13E-4680-BF2B987077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77" b="6783"/>
          <a:stretch/>
        </p:blipFill>
        <p:spPr bwMode="auto">
          <a:xfrm>
            <a:off x="7489417" y="1298990"/>
            <a:ext cx="4575836" cy="222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15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01FC9-44B9-3822-F693-8A50A090BF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09A4C1-99B4-00F1-673B-C7312C7D1CDF}"/>
              </a:ext>
            </a:extLst>
          </p:cNvPr>
          <p:cNvSpPr>
            <a:spLocks noGrp="1"/>
          </p:cNvSpPr>
          <p:nvPr>
            <p:ph type="body" sz="quarter" idx="27"/>
          </p:nvPr>
        </p:nvSpPr>
        <p:spPr/>
        <p:txBody>
          <a:bodyPr/>
          <a:lstStyle/>
          <a:p>
            <a:r>
              <a:rPr lang="en-GB" dirty="0"/>
              <a:t> DE PSYCHOLOGIE VAN KLEUR IN BRANDING</a:t>
            </a:r>
            <a:endParaRPr lang="en-US" dirty="0"/>
          </a:p>
        </p:txBody>
      </p:sp>
      <p:sp>
        <p:nvSpPr>
          <p:cNvPr id="10" name="Text Placeholder 7">
            <a:extLst>
              <a:ext uri="{FF2B5EF4-FFF2-40B4-BE49-F238E27FC236}">
                <a16:creationId xmlns:a16="http://schemas.microsoft.com/office/drawing/2014/main" id="{2DBCF6BE-DE57-C242-1A05-C290CA5381B5}"/>
              </a:ext>
            </a:extLst>
          </p:cNvPr>
          <p:cNvSpPr txBox="1">
            <a:spLocks/>
          </p:cNvSpPr>
          <p:nvPr/>
        </p:nvSpPr>
        <p:spPr>
          <a:xfrm>
            <a:off x="579812" y="1603111"/>
            <a:ext cx="4534354"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solidFill>
                  <a:srgbClr val="84BFA4"/>
                </a:solidFill>
              </a:rPr>
              <a:t>Waarom het belangrijk is</a:t>
            </a:r>
          </a:p>
          <a:p>
            <a:pPr marL="342900" indent="-342900">
              <a:buClr>
                <a:srgbClr val="B6D1E1"/>
              </a:buClr>
              <a:buFont typeface="Arial" panose="020B0604020202020204" pitchFamily="34" charset="0"/>
              <a:buChar char="•"/>
            </a:pPr>
            <a:r>
              <a:rPr lang="en-US" dirty="0"/>
              <a:t>Klanten verwerken </a:t>
            </a:r>
            <a:r>
              <a:rPr lang="en-US" dirty="0" err="1"/>
              <a:t>kleur </a:t>
            </a:r>
            <a:r>
              <a:rPr lang="en-US" dirty="0"/>
              <a:t>sneller dan tekst of vorm. </a:t>
            </a:r>
          </a:p>
          <a:p>
            <a:pPr marL="342900" indent="-342900">
              <a:buClr>
                <a:srgbClr val="B6D1E1"/>
              </a:buClr>
              <a:buFont typeface="Arial" panose="020B0604020202020204" pitchFamily="34" charset="0"/>
              <a:buChar char="•"/>
            </a:pPr>
            <a:r>
              <a:rPr lang="en-US" dirty="0"/>
              <a:t>Het zorgt voor onmiddellijke herkenning, roept emotie op zonder een woord te zeggen</a:t>
            </a:r>
          </a:p>
          <a:p>
            <a:pPr marL="342900" indent="-342900">
              <a:buClr>
                <a:srgbClr val="B6D1E1"/>
              </a:buClr>
              <a:buFont typeface="Arial" panose="020B0604020202020204" pitchFamily="34" charset="0"/>
              <a:buChar char="•"/>
            </a:pPr>
            <a:r>
              <a:rPr lang="en-US" dirty="0"/>
              <a:t>Het stemt de visuele identiteit af op de merkwaarden (Ben je rebels of gezond? Premium of speels?)</a:t>
            </a:r>
          </a:p>
          <a:p>
            <a:pPr marL="342900" indent="-342900">
              <a:buClr>
                <a:srgbClr val="B6D1E1"/>
              </a:buClr>
              <a:buFont typeface="Arial" panose="020B0604020202020204" pitchFamily="34" charset="0"/>
              <a:buChar char="•"/>
            </a:pPr>
            <a:endParaRPr lang="en-US" dirty="0"/>
          </a:p>
          <a:p>
            <a:pPr>
              <a:buClr>
                <a:srgbClr val="B6D1E1"/>
              </a:buClr>
            </a:pPr>
            <a:endParaRPr lang="en-US" sz="2800" dirty="0"/>
          </a:p>
          <a:p>
            <a:pPr>
              <a:buClr>
                <a:srgbClr val="B6D1E1"/>
              </a:buClr>
            </a:pPr>
            <a:endParaRPr lang="en-US" i="1" dirty="0"/>
          </a:p>
        </p:txBody>
      </p:sp>
      <p:grpSp>
        <p:nvGrpSpPr>
          <p:cNvPr id="6" name="Google Shape;612;p39">
            <a:extLst>
              <a:ext uri="{FF2B5EF4-FFF2-40B4-BE49-F238E27FC236}">
                <a16:creationId xmlns:a16="http://schemas.microsoft.com/office/drawing/2014/main" id="{7DD48331-0B23-1808-0588-6FF75D27F7BA}"/>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3F6A809B-ACBC-E1BE-3936-982107FCF70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E5A4252A-3720-9AFD-58A4-FD29E4A0879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49E80AB8-3EB1-5399-5DAB-F98FD52453F2}"/>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DED4482B-FCE0-2475-D565-6C14129AB801}"/>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3FB91206-F827-8963-A2EB-D05F1A57F847}"/>
              </a:ext>
            </a:extLst>
          </p:cNvPr>
          <p:cNvSpPr/>
          <p:nvPr/>
        </p:nvSpPr>
        <p:spPr>
          <a:xfrm>
            <a:off x="2198151" y="5772932"/>
            <a:ext cx="6786361" cy="935880"/>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
            <a:extLst>
              <a:ext uri="{FF2B5EF4-FFF2-40B4-BE49-F238E27FC236}">
                <a16:creationId xmlns:a16="http://schemas.microsoft.com/office/drawing/2014/main" id="{306814A3-0875-FC0B-477B-BCE4CE9EE37F}"/>
              </a:ext>
            </a:extLst>
          </p:cNvPr>
          <p:cNvSpPr txBox="1">
            <a:spLocks/>
          </p:cNvSpPr>
          <p:nvPr/>
        </p:nvSpPr>
        <p:spPr>
          <a:xfrm>
            <a:off x="2245102" y="5960293"/>
            <a:ext cx="6739409" cy="58758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800" dirty="0">
                <a:hlinkClick r:id="rId2"/>
              </a:rPr>
              <a:t>De psychologie van </a:t>
            </a:r>
            <a:r>
              <a:rPr lang="en-GB" sz="2800" dirty="0" err="1">
                <a:hlinkClick r:id="rId2"/>
              </a:rPr>
              <a:t>kleuren </a:t>
            </a:r>
            <a:r>
              <a:rPr lang="en-GB" sz="2800" dirty="0">
                <a:hlinkClick r:id="rId2"/>
              </a:rPr>
              <a:t>in branding</a:t>
            </a:r>
            <a:endParaRPr lang="en-GB" sz="2800" dirty="0"/>
          </a:p>
          <a:p>
            <a:r>
              <a:rPr lang="en-GB" sz="2000" b="1" dirty="0"/>
              <a:t>Voedingsservice</a:t>
            </a:r>
            <a:endParaRPr lang="en-US" sz="2800" b="1" dirty="0"/>
          </a:p>
        </p:txBody>
      </p:sp>
      <p:grpSp>
        <p:nvGrpSpPr>
          <p:cNvPr id="26" name="Group 25">
            <a:extLst>
              <a:ext uri="{FF2B5EF4-FFF2-40B4-BE49-F238E27FC236}">
                <a16:creationId xmlns:a16="http://schemas.microsoft.com/office/drawing/2014/main" id="{E49B1A91-A7A2-F09F-6209-CB95CBC3C8E3}"/>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7878C5C3-2A65-00CE-1A16-52A7E9ED0E14}"/>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6A32E612-13D7-B73D-6A13-53EC96DA1C40}"/>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86AFE16-062D-E891-2F00-17CB05B3EE9A}"/>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35FCF-5D5F-BADB-0D9B-287784ABBC59}"/>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Lees</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EC5B1377-E208-DDC4-5EFF-33EA698D7C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791" y="5178054"/>
              <a:ext cx="551275" cy="551275"/>
            </a:xfrm>
            <a:prstGeom prst="rect">
              <a:avLst/>
            </a:prstGeom>
          </p:spPr>
        </p:pic>
      </p:grpSp>
      <p:pic>
        <p:nvPicPr>
          <p:cNvPr id="9" name="Picture 8">
            <a:extLst>
              <a:ext uri="{FF2B5EF4-FFF2-40B4-BE49-F238E27FC236}">
                <a16:creationId xmlns:a16="http://schemas.microsoft.com/office/drawing/2014/main" id="{BC649A7B-C759-6519-F398-97CFC57A6065}"/>
              </a:ext>
            </a:extLst>
          </p:cNvPr>
          <p:cNvPicPr>
            <a:picLocks noChangeAspect="1"/>
          </p:cNvPicPr>
          <p:nvPr/>
        </p:nvPicPr>
        <p:blipFill>
          <a:blip r:embed="rId5"/>
          <a:stretch>
            <a:fillRect/>
          </a:stretch>
        </p:blipFill>
        <p:spPr>
          <a:xfrm>
            <a:off x="5369050" y="1705098"/>
            <a:ext cx="6631557" cy="3684198"/>
          </a:xfrm>
          <a:prstGeom prst="rect">
            <a:avLst/>
          </a:prstGeom>
        </p:spPr>
      </p:pic>
    </p:spTree>
    <p:extLst>
      <p:ext uri="{BB962C8B-B14F-4D97-AF65-F5344CB8AC3E}">
        <p14:creationId xmlns:p14="http://schemas.microsoft.com/office/powerpoint/2010/main" val="4077515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62212-ECFC-0B56-F41B-F0BEEE67C0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E2EA63-C0AB-C0B0-1151-A1B613EC7B6C}"/>
              </a:ext>
            </a:extLst>
          </p:cNvPr>
          <p:cNvSpPr>
            <a:spLocks noGrp="1"/>
          </p:cNvSpPr>
          <p:nvPr>
            <p:ph type="body" sz="quarter" idx="27"/>
          </p:nvPr>
        </p:nvSpPr>
        <p:spPr/>
        <p:txBody>
          <a:bodyPr/>
          <a:lstStyle/>
          <a:p>
            <a:r>
              <a:rPr lang="en-GB" dirty="0"/>
              <a:t> CULTURELE INNOVATIE IN BRANDING</a:t>
            </a:r>
            <a:endParaRPr lang="en-US" dirty="0"/>
          </a:p>
        </p:txBody>
      </p:sp>
      <p:grpSp>
        <p:nvGrpSpPr>
          <p:cNvPr id="6" name="Google Shape;612;p39">
            <a:extLst>
              <a:ext uri="{FF2B5EF4-FFF2-40B4-BE49-F238E27FC236}">
                <a16:creationId xmlns:a16="http://schemas.microsoft.com/office/drawing/2014/main" id="{FFBD9BC6-A53B-7553-A056-8C2C6ADF1A18}"/>
              </a:ext>
            </a:extLst>
          </p:cNvPr>
          <p:cNvGrpSpPr/>
          <p:nvPr/>
        </p:nvGrpSpPr>
        <p:grpSpPr>
          <a:xfrm>
            <a:off x="7962651" y="4145266"/>
            <a:ext cx="453026" cy="462520"/>
            <a:chOff x="3951850" y="2985350"/>
            <a:chExt cx="407950" cy="416500"/>
          </a:xfrm>
        </p:grpSpPr>
        <p:sp>
          <p:nvSpPr>
            <p:cNvPr id="18" name="Google Shape;613;p39">
              <a:extLst>
                <a:ext uri="{FF2B5EF4-FFF2-40B4-BE49-F238E27FC236}">
                  <a16:creationId xmlns:a16="http://schemas.microsoft.com/office/drawing/2014/main" id="{E2DC260B-A5C1-9CEA-1DEC-AF2B6DFC2E19}"/>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4;p39">
              <a:extLst>
                <a:ext uri="{FF2B5EF4-FFF2-40B4-BE49-F238E27FC236}">
                  <a16:creationId xmlns:a16="http://schemas.microsoft.com/office/drawing/2014/main" id="{9B0BE1CF-D2CB-D0F9-C700-D6A0EBB9EA20}"/>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15;p39">
              <a:extLst>
                <a:ext uri="{FF2B5EF4-FFF2-40B4-BE49-F238E27FC236}">
                  <a16:creationId xmlns:a16="http://schemas.microsoft.com/office/drawing/2014/main" id="{173EADA3-2C78-3290-4F06-25E9E265B80F}"/>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16;p39">
              <a:extLst>
                <a:ext uri="{FF2B5EF4-FFF2-40B4-BE49-F238E27FC236}">
                  <a16:creationId xmlns:a16="http://schemas.microsoft.com/office/drawing/2014/main" id="{E9071EAE-7473-A8C6-2DAE-EBD887A645A8}"/>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roup 25">
            <a:extLst>
              <a:ext uri="{FF2B5EF4-FFF2-40B4-BE49-F238E27FC236}">
                <a16:creationId xmlns:a16="http://schemas.microsoft.com/office/drawing/2014/main" id="{3AF24F5D-B129-26BF-1711-B17D64BC3BE9}"/>
              </a:ext>
            </a:extLst>
          </p:cNvPr>
          <p:cNvGrpSpPr/>
          <p:nvPr/>
        </p:nvGrpSpPr>
        <p:grpSpPr>
          <a:xfrm>
            <a:off x="337051" y="6063661"/>
            <a:ext cx="2788753" cy="578690"/>
            <a:chOff x="845728" y="5174850"/>
            <a:chExt cx="2788753" cy="578690"/>
          </a:xfrm>
        </p:grpSpPr>
        <p:grpSp>
          <p:nvGrpSpPr>
            <p:cNvPr id="27" name="Group 26">
              <a:extLst>
                <a:ext uri="{FF2B5EF4-FFF2-40B4-BE49-F238E27FC236}">
                  <a16:creationId xmlns:a16="http://schemas.microsoft.com/office/drawing/2014/main" id="{5D0F1B58-F65A-73AB-7D93-EEE09E5F4A38}"/>
                </a:ext>
              </a:extLst>
            </p:cNvPr>
            <p:cNvGrpSpPr/>
            <p:nvPr/>
          </p:nvGrpSpPr>
          <p:grpSpPr>
            <a:xfrm>
              <a:off x="845728" y="5174850"/>
              <a:ext cx="2788753" cy="578690"/>
              <a:chOff x="2045517" y="6166884"/>
              <a:chExt cx="2788753" cy="578690"/>
            </a:xfrm>
          </p:grpSpPr>
          <p:sp>
            <p:nvSpPr>
              <p:cNvPr id="29" name="Rectangle 28">
                <a:extLst>
                  <a:ext uri="{FF2B5EF4-FFF2-40B4-BE49-F238E27FC236}">
                    <a16:creationId xmlns:a16="http://schemas.microsoft.com/office/drawing/2014/main" id="{51156433-E0B5-D0E5-8218-E551EBA18F48}"/>
                  </a:ext>
                </a:extLst>
              </p:cNvPr>
              <p:cNvSpPr/>
              <p:nvPr/>
            </p:nvSpPr>
            <p:spPr>
              <a:xfrm>
                <a:off x="2651051" y="6166884"/>
                <a:ext cx="1164347"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474D5D6-9454-6B7E-0C68-D207B929046E}"/>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D6376D8-F6E1-CDD0-125D-BFBFDE29A257}"/>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latin typeface="Calibri" panose="020F0502020204030204" pitchFamily="34" charset="0"/>
                    <a:ea typeface="Times New Roman" panose="02020603050405020304" pitchFamily="18" charset="0"/>
                    <a:cs typeface="Times New Roman" panose="02020603050405020304" pitchFamily="18" charset="0"/>
                  </a:rPr>
                  <a:t>Lees</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pic>
          <p:nvPicPr>
            <p:cNvPr id="28" name="Graphic 27" descr="Books on shelf outline">
              <a:extLst>
                <a:ext uri="{FF2B5EF4-FFF2-40B4-BE49-F238E27FC236}">
                  <a16:creationId xmlns:a16="http://schemas.microsoft.com/office/drawing/2014/main" id="{99C6AF6D-B098-994C-1459-8A5F987B98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791" y="5178054"/>
              <a:ext cx="551275" cy="551275"/>
            </a:xfrm>
            <a:prstGeom prst="rect">
              <a:avLst/>
            </a:prstGeom>
          </p:spPr>
        </p:pic>
      </p:grpSp>
      <p:sp>
        <p:nvSpPr>
          <p:cNvPr id="7" name="Rectangle 4">
            <a:extLst>
              <a:ext uri="{FF2B5EF4-FFF2-40B4-BE49-F238E27FC236}">
                <a16:creationId xmlns:a16="http://schemas.microsoft.com/office/drawing/2014/main" id="{3E83C036-8B51-D27E-8173-4CB0E1AF463E}"/>
              </a:ext>
            </a:extLst>
          </p:cNvPr>
          <p:cNvSpPr>
            <a:spLocks noChangeArrowheads="1"/>
          </p:cNvSpPr>
          <p:nvPr/>
        </p:nvSpPr>
        <p:spPr bwMode="auto">
          <a:xfrm>
            <a:off x="611874" y="1459090"/>
            <a:ext cx="10968251"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400" dirty="0"/>
              <a:t>Voor vrouwelijke migrantenonderneemsters in de voedingsmiddelenindustrie gaat het er bij je culturele dimensie om uit te drukken wie je bent, waar je vandaan komt, waar je om geeft en een merk op te bouwen dat anderen aanspreekt via gedeelde waarden en identiteit.</a:t>
            </a:r>
          </a:p>
          <a:p>
            <a:endParaRPr lang="en-GB" sz="2400" dirty="0"/>
          </a:p>
          <a:p>
            <a:pPr>
              <a:buNone/>
            </a:pPr>
            <a:r>
              <a:rPr lang="en-GB" sz="2400" b="1" dirty="0"/>
              <a:t>Hoe een culturele dimensie in uw merk te bouwen:</a:t>
            </a:r>
          </a:p>
          <a:p>
            <a:pPr marL="342900" indent="-342900">
              <a:buFont typeface="Arial" panose="020B0604020202020204" pitchFamily="34" charset="0"/>
              <a:buChar char="•"/>
            </a:pPr>
            <a:r>
              <a:rPr lang="en-GB" sz="2400" dirty="0"/>
              <a:t>Vertel het verhaal achter je ingrediënten of erfgoed</a:t>
            </a:r>
          </a:p>
          <a:p>
            <a:pPr marL="342900" indent="-342900">
              <a:buFont typeface="Arial" panose="020B0604020202020204" pitchFamily="34" charset="0"/>
              <a:buChar char="•"/>
            </a:pPr>
            <a:r>
              <a:rPr lang="en-GB" sz="2400" dirty="0"/>
              <a:t>Gebruik kleuren, symbolen of taal die je roots of waarden weerspiegelen</a:t>
            </a:r>
          </a:p>
          <a:p>
            <a:pPr marL="342900" indent="-342900">
              <a:buFont typeface="Arial" panose="020B0604020202020204" pitchFamily="34" charset="0"/>
              <a:buChar char="•"/>
            </a:pPr>
            <a:r>
              <a:rPr lang="en-GB" sz="2400" dirty="0"/>
              <a:t>Deel je motivaties - als vrouw, als oprichter, als veranderaar</a:t>
            </a:r>
          </a:p>
          <a:p>
            <a:pPr marL="342900" indent="-342900">
              <a:buFont typeface="Arial" panose="020B0604020202020204" pitchFamily="34" charset="0"/>
              <a:buChar char="•"/>
            </a:pPr>
            <a:r>
              <a:rPr lang="en-GB" sz="2400" dirty="0"/>
              <a:t>Vier de gemeenschap - benadruk medewerkers, telers, familie en rituelen</a:t>
            </a:r>
          </a:p>
          <a:p>
            <a:pPr marL="342900" indent="-342900">
              <a:buFont typeface="Arial" panose="020B0604020202020204" pitchFamily="34" charset="0"/>
              <a:buChar char="•"/>
            </a:pPr>
            <a:r>
              <a:rPr lang="en-GB" sz="2400" dirty="0"/>
              <a:t>Verberg emoties niet - toon passie, veerkracht, humor</a:t>
            </a:r>
          </a:p>
          <a:p>
            <a:endParaRPr lang="en-GB" sz="2400" dirty="0"/>
          </a:p>
        </p:txBody>
      </p:sp>
    </p:spTree>
    <p:extLst>
      <p:ext uri="{BB962C8B-B14F-4D97-AF65-F5344CB8AC3E}">
        <p14:creationId xmlns:p14="http://schemas.microsoft.com/office/powerpoint/2010/main" val="1258766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88F465-BDE1-E3AC-23BE-1B0A2F066845}"/>
              </a:ext>
            </a:extLst>
          </p:cNvPr>
          <p:cNvSpPr>
            <a:spLocks noGrp="1"/>
          </p:cNvSpPr>
          <p:nvPr>
            <p:ph type="body" sz="quarter" idx="27"/>
          </p:nvPr>
        </p:nvSpPr>
        <p:spPr/>
        <p:txBody>
          <a:bodyPr/>
          <a:lstStyle/>
          <a:p>
            <a:r>
              <a:rPr lang="en-US" dirty="0"/>
              <a:t>GROTE MERKEN ZIJN CONSISTENT EN CREATIEF</a:t>
            </a:r>
          </a:p>
        </p:txBody>
      </p:sp>
      <p:sp>
        <p:nvSpPr>
          <p:cNvPr id="10" name="Text Placeholder 7">
            <a:extLst>
              <a:ext uri="{FF2B5EF4-FFF2-40B4-BE49-F238E27FC236}">
                <a16:creationId xmlns:a16="http://schemas.microsoft.com/office/drawing/2014/main" id="{F8741834-BAC7-7DA9-48CF-B24DD21A1DDA}"/>
              </a:ext>
            </a:extLst>
          </p:cNvPr>
          <p:cNvSpPr txBox="1">
            <a:spLocks/>
          </p:cNvSpPr>
          <p:nvPr/>
        </p:nvSpPr>
        <p:spPr>
          <a:xfrm>
            <a:off x="5563529" y="2428189"/>
            <a:ext cx="5805713" cy="1559378"/>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sz="2400" dirty="0"/>
              <a:t>Vertel het verhaal van je bedrijf met beelden</a:t>
            </a:r>
          </a:p>
          <a:p>
            <a:pPr marL="342900" indent="-342900">
              <a:buClr>
                <a:srgbClr val="B6D1E1"/>
              </a:buClr>
              <a:buFont typeface="Arial" panose="020B0604020202020204" pitchFamily="34" charset="0"/>
              <a:buChar char="•"/>
            </a:pPr>
            <a:r>
              <a:rPr lang="en-US" sz="2400" dirty="0"/>
              <a:t>Foto's van jezelf, je passies en vaardigheden</a:t>
            </a:r>
          </a:p>
          <a:p>
            <a:pPr marL="342900" indent="-342900">
              <a:buClr>
                <a:srgbClr val="B6D1E1"/>
              </a:buClr>
              <a:buFont typeface="Arial" panose="020B0604020202020204" pitchFamily="34" charset="0"/>
              <a:buChar char="•"/>
            </a:pPr>
            <a:r>
              <a:rPr lang="en-US" sz="2400" dirty="0"/>
              <a:t>Foto's van je product</a:t>
            </a:r>
          </a:p>
          <a:p>
            <a:pPr marL="342900" indent="-342900">
              <a:buClr>
                <a:srgbClr val="B6D1E1"/>
              </a:buClr>
              <a:buFont typeface="Arial" panose="020B0604020202020204" pitchFamily="34" charset="0"/>
              <a:buChar char="•"/>
            </a:pPr>
            <a:r>
              <a:rPr lang="en-US" sz="2400" dirty="0"/>
              <a:t>Fragmenten van werk achter de schermen</a:t>
            </a:r>
          </a:p>
          <a:p>
            <a:pPr marL="342900" indent="-342900">
              <a:buClr>
                <a:srgbClr val="B6D1E1"/>
              </a:buClr>
              <a:buFont typeface="Arial" panose="020B0604020202020204" pitchFamily="34" charset="0"/>
              <a:buChar char="•"/>
            </a:pPr>
            <a:r>
              <a:rPr lang="en-US" sz="2400" dirty="0"/>
              <a:t>Wat motiveert / inspireert jou?</a:t>
            </a:r>
          </a:p>
          <a:p>
            <a:pPr marL="342900" indent="-342900">
              <a:buClr>
                <a:srgbClr val="B6D1E1"/>
              </a:buClr>
              <a:buFont typeface="Arial" panose="020B0604020202020204" pitchFamily="34" charset="0"/>
              <a:buChar char="•"/>
            </a:pPr>
            <a:endParaRPr lang="en-US" sz="2400" dirty="0"/>
          </a:p>
          <a:p>
            <a:pPr marL="342900" indent="-342900">
              <a:buClr>
                <a:srgbClr val="B6D1E1"/>
              </a:buClr>
              <a:buFont typeface="Arial" panose="020B0604020202020204" pitchFamily="34" charset="0"/>
              <a:buChar char="•"/>
            </a:pPr>
            <a:endParaRPr lang="en-US" sz="2400" dirty="0"/>
          </a:p>
          <a:p>
            <a:pPr>
              <a:buClr>
                <a:srgbClr val="B6D1E1"/>
              </a:buClr>
            </a:pPr>
            <a:endParaRPr lang="en-US" sz="2400" dirty="0"/>
          </a:p>
          <a:p>
            <a:pPr>
              <a:buClr>
                <a:srgbClr val="B6D1E1"/>
              </a:buClr>
            </a:pPr>
            <a:endParaRPr lang="en-US" sz="2400" dirty="0"/>
          </a:p>
          <a:p>
            <a:pPr marL="342900" indent="-342900">
              <a:buClr>
                <a:srgbClr val="B6D1E1"/>
              </a:buClr>
              <a:buFont typeface="Arial" panose="020B0604020202020204" pitchFamily="34" charset="0"/>
              <a:buChar char="•"/>
            </a:pPr>
            <a:endParaRPr lang="en-US" dirty="0"/>
          </a:p>
        </p:txBody>
      </p:sp>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5298302" y="1451428"/>
            <a:ext cx="0" cy="193040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18FD5E0-9035-629F-5318-E3C475B114FA}"/>
              </a:ext>
            </a:extLst>
          </p:cNvPr>
          <p:cNvSpPr/>
          <p:nvPr/>
        </p:nvSpPr>
        <p:spPr>
          <a:xfrm>
            <a:off x="5752213" y="4363625"/>
            <a:ext cx="5617029" cy="907203"/>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A7F7BE4-8C51-E28A-4DF6-67754A9EF324}"/>
              </a:ext>
            </a:extLst>
          </p:cNvPr>
          <p:cNvGrpSpPr/>
          <p:nvPr/>
        </p:nvGrpSpPr>
        <p:grpSpPr>
          <a:xfrm>
            <a:off x="5790922" y="1492775"/>
            <a:ext cx="2788753" cy="604487"/>
            <a:chOff x="2045517" y="6141087"/>
            <a:chExt cx="2788753" cy="604487"/>
          </a:xfrm>
        </p:grpSpPr>
        <p:sp>
          <p:nvSpPr>
            <p:cNvPr id="5" name="Rectangle 4">
              <a:extLst>
                <a:ext uri="{FF2B5EF4-FFF2-40B4-BE49-F238E27FC236}">
                  <a16:creationId xmlns:a16="http://schemas.microsoft.com/office/drawing/2014/main" id="{D377AF6A-8F53-35C8-DED4-EB88AC3824BB}"/>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DAABF7-5ACC-E949-59EF-25752143ED80}"/>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560DA3-1872-3B4A-F6BC-C6C3D8E6312C}"/>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Oefening</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Graphic 10" descr="Clipboard Partially Ticked outline">
              <a:extLst>
                <a:ext uri="{FF2B5EF4-FFF2-40B4-BE49-F238E27FC236}">
                  <a16:creationId xmlns:a16="http://schemas.microsoft.com/office/drawing/2014/main" id="{6019DF30-E103-A363-451A-CD2609002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sp>
          <p:nvSpPr>
            <p:cNvPr id="7" name="Rectangle 6">
              <a:extLst>
                <a:ext uri="{FF2B5EF4-FFF2-40B4-BE49-F238E27FC236}">
                  <a16:creationId xmlns:a16="http://schemas.microsoft.com/office/drawing/2014/main" id="{18462297-0852-DDCD-BFF6-2E2F1E3E7AC5}"/>
                </a:ext>
              </a:extLst>
            </p:cNvPr>
            <p:cNvSpPr/>
            <p:nvPr/>
          </p:nvSpPr>
          <p:spPr>
            <a:xfrm>
              <a:off x="2045517" y="6141087"/>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7">
            <a:extLst>
              <a:ext uri="{FF2B5EF4-FFF2-40B4-BE49-F238E27FC236}">
                <a16:creationId xmlns:a16="http://schemas.microsoft.com/office/drawing/2014/main" id="{0F4B4ACB-DE77-AFBF-8A79-A82FAB2E0494}"/>
              </a:ext>
            </a:extLst>
          </p:cNvPr>
          <p:cNvSpPr txBox="1">
            <a:spLocks/>
          </p:cNvSpPr>
          <p:nvPr/>
        </p:nvSpPr>
        <p:spPr>
          <a:xfrm>
            <a:off x="5790922" y="4420993"/>
            <a:ext cx="5457650" cy="4220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Download en vul het Vertel je verhaal storyboard in</a:t>
            </a:r>
          </a:p>
          <a:p>
            <a:pPr>
              <a:buClr>
                <a:srgbClr val="B6D1E1"/>
              </a:buClr>
            </a:pPr>
            <a:endParaRPr lang="en-US" dirty="0"/>
          </a:p>
        </p:txBody>
      </p:sp>
      <p:sp>
        <p:nvSpPr>
          <p:cNvPr id="16" name="TextBox 15">
            <a:extLst>
              <a:ext uri="{FF2B5EF4-FFF2-40B4-BE49-F238E27FC236}">
                <a16:creationId xmlns:a16="http://schemas.microsoft.com/office/drawing/2014/main" id="{765FAE5C-01B1-DC9C-71AA-62DAD23F7E1A}"/>
              </a:ext>
            </a:extLst>
          </p:cNvPr>
          <p:cNvSpPr txBox="1"/>
          <p:nvPr/>
        </p:nvSpPr>
        <p:spPr>
          <a:xfrm>
            <a:off x="484452" y="1480237"/>
            <a:ext cx="4676717" cy="2462213"/>
          </a:xfrm>
          <a:prstGeom prst="rect">
            <a:avLst/>
          </a:prstGeom>
          <a:noFill/>
        </p:spPr>
        <p:txBody>
          <a:bodyPr wrap="square">
            <a:spAutoFit/>
          </a:bodyPr>
          <a:lstStyle/>
          <a:p>
            <a:pPr>
              <a:buNone/>
            </a:pPr>
            <a:r>
              <a:rPr lang="en-GB" sz="2200" b="1" dirty="0"/>
              <a:t>Deze oefening helpt je om je merkverhaal te vertellen - met jouw stem en op jouw voorwaarden.</a:t>
            </a:r>
          </a:p>
          <a:p>
            <a:pPr>
              <a:buNone/>
            </a:pPr>
            <a:endParaRPr lang="en-GB" sz="2200" b="1" dirty="0"/>
          </a:p>
          <a:p>
            <a:r>
              <a:rPr lang="en-GB" sz="2200" dirty="0"/>
              <a:t>Je verhaal is belangrijk. Het verbindt je eten met je waarden, je doel en je publiek. </a:t>
            </a:r>
          </a:p>
        </p:txBody>
      </p:sp>
      <p:sp>
        <p:nvSpPr>
          <p:cNvPr id="15" name="TextBox 14">
            <a:extLst>
              <a:ext uri="{FF2B5EF4-FFF2-40B4-BE49-F238E27FC236}">
                <a16:creationId xmlns:a16="http://schemas.microsoft.com/office/drawing/2014/main" id="{1E980125-FB01-62FF-A674-D513608F5190}"/>
              </a:ext>
            </a:extLst>
          </p:cNvPr>
          <p:cNvSpPr txBox="1"/>
          <p:nvPr/>
        </p:nvSpPr>
        <p:spPr>
          <a:xfrm>
            <a:off x="6057987" y="5365225"/>
            <a:ext cx="1784181" cy="923330"/>
          </a:xfrm>
          <a:prstGeom prst="rect">
            <a:avLst/>
          </a:prstGeom>
          <a:noFill/>
        </p:spPr>
        <p:txBody>
          <a:bodyPr wrap="square">
            <a:spAutoFit/>
          </a:bodyPr>
          <a:lstStyle/>
          <a:p>
            <a:pPr marL="15875" indent="-15875" algn="ctr">
              <a:buClr>
                <a:srgbClr val="B6D1E1"/>
              </a:buClr>
            </a:pPr>
            <a:r>
              <a:rPr lang="en-GB" sz="1800" b="1" dirty="0">
                <a:solidFill>
                  <a:srgbClr val="94C7B0"/>
                </a:solidFill>
              </a:rPr>
              <a:t>Dubbelklik op het Word-pictogram </a:t>
            </a:r>
          </a:p>
          <a:p>
            <a:pPr marL="15875" indent="-15875" algn="ctr">
              <a:buClr>
                <a:srgbClr val="B6D1E1"/>
              </a:buClr>
            </a:pPr>
            <a:r>
              <a:rPr lang="en-GB" sz="1800" b="1" dirty="0">
                <a:solidFill>
                  <a:srgbClr val="94C7B0"/>
                </a:solidFill>
              </a:rPr>
              <a:t> om te downloaden</a:t>
            </a:r>
          </a:p>
        </p:txBody>
      </p:sp>
      <p:graphicFrame>
        <p:nvGraphicFramePr>
          <p:cNvPr id="17" name="Object 16">
            <a:extLst>
              <a:ext uri="{FF2B5EF4-FFF2-40B4-BE49-F238E27FC236}">
                <a16:creationId xmlns:a16="http://schemas.microsoft.com/office/drawing/2014/main" id="{0CC822E2-863C-716C-09D8-18BA2F322D89}"/>
              </a:ext>
            </a:extLst>
          </p:cNvPr>
          <p:cNvGraphicFramePr>
            <a:graphicFrameLocks noChangeAspect="1"/>
          </p:cNvGraphicFramePr>
          <p:nvPr>
            <p:extLst>
              <p:ext uri="{D42A27DB-BD31-4B8C-83A1-F6EECF244321}">
                <p14:modId xmlns:p14="http://schemas.microsoft.com/office/powerpoint/2010/main" val="394671819"/>
              </p:ext>
            </p:extLst>
          </p:nvPr>
        </p:nvGraphicFramePr>
        <p:xfrm>
          <a:off x="7920754" y="5436365"/>
          <a:ext cx="914400" cy="781050"/>
        </p:xfrm>
        <a:graphic>
          <a:graphicData uri="http://schemas.openxmlformats.org/presentationml/2006/ole">
            <mc:AlternateContent xmlns:mc="http://schemas.openxmlformats.org/markup-compatibility/2006">
              <mc:Choice xmlns:v="urn:schemas-microsoft-com:vml" Requires="v">
                <p:oleObj name="Document" showAsIcon="1" r:id="rId4" imgW="914249" imgH="781050" progId="Word.Document.12">
                  <p:embed/>
                </p:oleObj>
              </mc:Choice>
              <mc:Fallback>
                <p:oleObj name="Document" showAsIcon="1" r:id="rId4" imgW="914249" imgH="781050" progId="Word.Document.12">
                  <p:embed/>
                  <p:pic>
                    <p:nvPicPr>
                      <p:cNvPr id="0" name=""/>
                      <p:cNvPicPr/>
                      <p:nvPr/>
                    </p:nvPicPr>
                    <p:blipFill>
                      <a:blip r:embed="rId5"/>
                      <a:stretch>
                        <a:fillRect/>
                      </a:stretch>
                    </p:blipFill>
                    <p:spPr>
                      <a:xfrm>
                        <a:off x="7920754" y="5436365"/>
                        <a:ext cx="914400" cy="781050"/>
                      </a:xfrm>
                      <a:prstGeom prst="rect">
                        <a:avLst/>
                      </a:prstGeom>
                    </p:spPr>
                  </p:pic>
                </p:oleObj>
              </mc:Fallback>
            </mc:AlternateContent>
          </a:graphicData>
        </a:graphic>
      </p:graphicFrame>
    </p:spTree>
    <p:extLst>
      <p:ext uri="{BB962C8B-B14F-4D97-AF65-F5344CB8AC3E}">
        <p14:creationId xmlns:p14="http://schemas.microsoft.com/office/powerpoint/2010/main" val="3734276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1" y="1983783"/>
            <a:ext cx="5621120" cy="3158610"/>
          </a:xfrm>
        </p:spPr>
        <p:txBody>
          <a:bodyPr>
            <a:normAutofit/>
          </a:bodyPr>
          <a:lstStyle/>
          <a:p>
            <a:r>
              <a:rPr lang="en-US" sz="4800" dirty="0"/>
              <a:t>3 MANIEREN OM HET VERTROUWEN, DE GELOOFWAARDIGHEID EN DE REPUTATIE VAN JE MERK OP TE BOUWEN</a:t>
            </a:r>
            <a:endParaRPr lang="en-US"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04</a:t>
            </a:r>
          </a:p>
        </p:txBody>
      </p:sp>
      <p:pic>
        <p:nvPicPr>
          <p:cNvPr id="10" name="Graphic 9" descr="Handshake with solid fill">
            <a:extLst>
              <a:ext uri="{FF2B5EF4-FFF2-40B4-BE49-F238E27FC236}">
                <a16:creationId xmlns:a16="http://schemas.microsoft.com/office/drawing/2014/main" id="{8CA93686-4E8F-06F7-CF19-7214D286C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4731" y="4365171"/>
            <a:ext cx="1539222" cy="1539222"/>
          </a:xfrm>
          <a:prstGeom prst="rect">
            <a:avLst/>
          </a:prstGeom>
        </p:spPr>
      </p:pic>
    </p:spTree>
    <p:extLst>
      <p:ext uri="{BB962C8B-B14F-4D97-AF65-F5344CB8AC3E}">
        <p14:creationId xmlns:p14="http://schemas.microsoft.com/office/powerpoint/2010/main" val="461873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JE GELOOFWAARDIGHEID VESTIGEN</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MANIEREN OM HET VERTROUWEN, DE GELOOFWAARDIGHEID EN DE REPUTATIE VAN JE MERK OP TE BOUWEN</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878016" y="1431949"/>
            <a:ext cx="7106288" cy="5176713"/>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8800" b="1" dirty="0">
                <a:solidFill>
                  <a:srgbClr val="84BFA4"/>
                </a:solidFill>
              </a:rPr>
              <a:t>Laat zien wie je bent met trots</a:t>
            </a:r>
          </a:p>
          <a:p>
            <a:pPr>
              <a:buNone/>
            </a:pPr>
            <a:r>
              <a:rPr lang="en-GB" sz="8800" dirty="0"/>
              <a:t>Je persoonlijke verhaal is belangrijk, vooral in de voedingsmiddelenindustrie, waar mensen van </a:t>
            </a:r>
            <a:r>
              <a:rPr lang="en-GB" sz="8800" i="1" dirty="0"/>
              <a:t>mensen </a:t>
            </a:r>
            <a:r>
              <a:rPr lang="en-GB" sz="8800" dirty="0"/>
              <a:t>kopen.</a:t>
            </a:r>
          </a:p>
          <a:p>
            <a:pPr>
              <a:buNone/>
            </a:pPr>
            <a:br>
              <a:rPr lang="en-GB" sz="8800" dirty="0"/>
            </a:br>
            <a:r>
              <a:rPr lang="en-GB" sz="8800" dirty="0"/>
              <a:t>Laat je publiek het gezicht en de waarden achter het bedrijf zien.</a:t>
            </a:r>
          </a:p>
          <a:p>
            <a:pPr marL="342900" indent="-342900">
              <a:buFont typeface="Arial" panose="020B0604020202020204" pitchFamily="34" charset="0"/>
              <a:buChar char="•"/>
            </a:pPr>
            <a:r>
              <a:rPr lang="en-GB" sz="8800" dirty="0"/>
              <a:t>Gebruik een duidelijke, professionele foto van jezelf op je promotiemateriaal, website en sociale media. Je hoeft er niet zakelijk uit te zien, maar gewoon echt en zelfverzekerd.</a:t>
            </a:r>
          </a:p>
          <a:p>
            <a:pPr marL="342900" indent="-342900">
              <a:buFont typeface="Arial" panose="020B0604020202020204" pitchFamily="34" charset="0"/>
              <a:buChar char="•"/>
            </a:pPr>
            <a:r>
              <a:rPr lang="en-GB" sz="8800" dirty="0"/>
              <a:t>Deel wat je motiveert: familie, wortels, smaak, gemeenschap - dit zijn krachtige vertrouwenwekkers.</a:t>
            </a:r>
          </a:p>
          <a:p>
            <a:pPr marL="342900" indent="-342900">
              <a:buFont typeface="Arial" panose="020B0604020202020204" pitchFamily="34" charset="0"/>
              <a:buChar char="•"/>
            </a:pPr>
            <a:r>
              <a:rPr lang="en-GB" sz="8800" dirty="0"/>
              <a:t>Laat je visuele branding je cultuur, waarden en persoonlijkheid weerspiegelen.</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49971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BB39F-37D9-B15C-AE16-F252BAB64AC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3ECC4BA-F2DD-9678-6975-990DAEF7695A}"/>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A073A4A-232D-BE1A-AD20-2BCFA9F75EC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19FABDD4-046C-F3DC-228D-0E9DE2A92011}"/>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0BFA2D38-C6F5-9310-E09A-2266E6B06A9F}"/>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25123F5-DC0E-039B-F6BD-02F70EAFF4ED}"/>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78C65934-68B2-BA34-AE33-60AF1AD9583A}"/>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A9CA988-ABCB-2016-3029-D7933936263E}"/>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77175431-E0E0-93FC-B68B-32AE2C431EC1}"/>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JE GELOOFWAARDIGHEID VESTIGEN</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FD46FD41-C847-39C9-0B63-AA29A03383DA}"/>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MANIEREN OM HET VERTROUWEN, DE GELOOFWAARDIGHEID EN DE REPUTATIE VAN JE MERK OP TE BOUWEN</a:t>
            </a:r>
          </a:p>
        </p:txBody>
      </p:sp>
      <p:sp>
        <p:nvSpPr>
          <p:cNvPr id="2" name="Text Placeholder 5">
            <a:extLst>
              <a:ext uri="{FF2B5EF4-FFF2-40B4-BE49-F238E27FC236}">
                <a16:creationId xmlns:a16="http://schemas.microsoft.com/office/drawing/2014/main" id="{F6B135A4-449A-0085-CFE8-25AB0DC80ED1}"/>
              </a:ext>
            </a:extLst>
          </p:cNvPr>
          <p:cNvSpPr txBox="1">
            <a:spLocks/>
          </p:cNvSpPr>
          <p:nvPr/>
        </p:nvSpPr>
        <p:spPr>
          <a:xfrm>
            <a:off x="4878016" y="1431950"/>
            <a:ext cx="6499386" cy="3455640"/>
          </a:xfrm>
          <a:prstGeom prst="rect">
            <a:avLst/>
          </a:prstGeom>
        </p:spPr>
        <p:txBody>
          <a:bodyPr>
            <a:normAutofit fontScale="32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6800" b="1" dirty="0">
                <a:solidFill>
                  <a:srgbClr val="84BFA4"/>
                </a:solidFill>
              </a:rPr>
              <a:t>Laat je ervaring spreken en vertaal het in waarde</a:t>
            </a:r>
          </a:p>
          <a:p>
            <a:pPr>
              <a:buNone/>
            </a:pPr>
            <a:r>
              <a:rPr lang="en-GB" sz="6800" dirty="0"/>
              <a:t>Jouw reis heeft je veel geleerd. Vertel mensen waarom dat belangrijk voor ze is.</a:t>
            </a:r>
          </a:p>
          <a:p>
            <a:pPr marL="457200" indent="-457200">
              <a:buFont typeface="Arial" panose="020B0604020202020204" pitchFamily="34" charset="0"/>
              <a:buChar char="•"/>
            </a:pPr>
            <a:r>
              <a:rPr lang="en-GB" sz="6800" dirty="0"/>
              <a:t>Vermeld je vaardigheden, opleiding of ervaring, of het nu gaat om een culinaire opleiding, expertise van eigen bodem of jarenlange praktijkervaring.</a:t>
            </a:r>
          </a:p>
          <a:p>
            <a:pPr marL="457200" indent="-457200">
              <a:buFont typeface="Arial" panose="020B0604020202020204" pitchFamily="34" charset="0"/>
              <a:buChar char="•"/>
            </a:pPr>
            <a:r>
              <a:rPr lang="en-GB" sz="6800" dirty="0"/>
              <a:t>Verbind die vaardigheden met hoe je anderen helpt: </a:t>
            </a:r>
            <a:r>
              <a:rPr lang="en-GB" sz="6800" i="1" dirty="0"/>
              <a:t>"Ik ben opgeleid in de regionale Ethiopische keuken - wat betekent dat ik weet hoe ik smaak en traditie moet mengen in elke saus die ik maak."</a:t>
            </a:r>
            <a:endParaRPr lang="en-GB" sz="6800" dirty="0"/>
          </a:p>
          <a:p>
            <a:endParaRPr lang="en-GB" sz="8800" dirty="0"/>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516402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F2584-11B0-4CA4-0284-E0B19411662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324903B-7BA2-1F0D-E1DE-B96D902ECA21}"/>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14FAD3C-A500-08DF-6058-40B700692C94}"/>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1DE32A95-533E-3279-BDBD-C117C516DBA9}"/>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813A168D-EE58-7611-475E-B39B215D38F1}"/>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AD50759-5F88-FCD2-1BBC-46360408EBC7}"/>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7FCC39A1-EEB7-C8BE-DF06-FB8B321DBC7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A32584CF-F2FB-C92E-7FED-FC35796C3A41}"/>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5F95647A-7EAD-B216-7B5E-717EA68EEB28}"/>
              </a:ext>
            </a:extLst>
          </p:cNvPr>
          <p:cNvSpPr txBox="1"/>
          <p:nvPr/>
        </p:nvSpPr>
        <p:spPr>
          <a:xfrm>
            <a:off x="5566230" y="809559"/>
            <a:ext cx="6096000" cy="892552"/>
          </a:xfrm>
          <a:prstGeom prst="rect">
            <a:avLst/>
          </a:prstGeom>
          <a:noFill/>
        </p:spPr>
        <p:txBody>
          <a:bodyPr wrap="square">
            <a:spAutoFit/>
          </a:bodyPr>
          <a:lstStyle/>
          <a:p>
            <a:r>
              <a:rPr lang="en-US" sz="2600" b="1" dirty="0">
                <a:solidFill>
                  <a:srgbClr val="382B1B"/>
                </a:solidFill>
              </a:rPr>
              <a:t>JE GELOOFWAARDIGHEID VESTIGEN</a:t>
            </a:r>
          </a:p>
          <a:p>
            <a:endParaRPr lang="en-US" sz="2600" b="1" dirty="0">
              <a:solidFill>
                <a:srgbClr val="382B1B"/>
              </a:solidFill>
            </a:endParaRPr>
          </a:p>
        </p:txBody>
      </p:sp>
      <p:sp>
        <p:nvSpPr>
          <p:cNvPr id="15" name="Text Placeholder 3">
            <a:extLst>
              <a:ext uri="{FF2B5EF4-FFF2-40B4-BE49-F238E27FC236}">
                <a16:creationId xmlns:a16="http://schemas.microsoft.com/office/drawing/2014/main" id="{48FF993A-CA55-5975-005B-081A465A03C0}"/>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MANIEREN OM HET VERTROUWEN, DE GELOOFWAARDIGHEID EN DE REPUTATIE VAN JE MERK OP TE BOUWEN</a:t>
            </a:r>
          </a:p>
        </p:txBody>
      </p:sp>
      <p:sp>
        <p:nvSpPr>
          <p:cNvPr id="2" name="Text Placeholder 5">
            <a:extLst>
              <a:ext uri="{FF2B5EF4-FFF2-40B4-BE49-F238E27FC236}">
                <a16:creationId xmlns:a16="http://schemas.microsoft.com/office/drawing/2014/main" id="{7B219309-16A8-431A-2689-B69EFA80FD5E}"/>
              </a:ext>
            </a:extLst>
          </p:cNvPr>
          <p:cNvSpPr txBox="1">
            <a:spLocks/>
          </p:cNvSpPr>
          <p:nvPr/>
        </p:nvSpPr>
        <p:spPr>
          <a:xfrm>
            <a:off x="4878016" y="1431950"/>
            <a:ext cx="6653134" cy="3714586"/>
          </a:xfrm>
          <a:prstGeom prst="rect">
            <a:avLst/>
          </a:prstGeom>
        </p:spPr>
        <p:txBody>
          <a:bodyPr>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3100" b="1" dirty="0">
                <a:solidFill>
                  <a:srgbClr val="84BFA4"/>
                </a:solidFill>
              </a:rPr>
              <a:t>Laat anderen ook voor jou spreken</a:t>
            </a:r>
          </a:p>
          <a:p>
            <a:pPr>
              <a:buNone/>
            </a:pPr>
            <a:r>
              <a:rPr lang="en-GB" sz="3100" dirty="0"/>
              <a:t>De sterkste stem voor je merk is vaak die van iemand anders.</a:t>
            </a:r>
          </a:p>
          <a:p>
            <a:pPr marL="542925" indent="-542925">
              <a:buFont typeface="Arial" panose="020B0604020202020204" pitchFamily="34" charset="0"/>
              <a:buChar char="•"/>
            </a:pPr>
            <a:r>
              <a:rPr lang="en-GB" sz="3100" b="1" dirty="0"/>
              <a:t>Verzamel getuigenissen </a:t>
            </a:r>
            <a:r>
              <a:rPr lang="en-GB" sz="3100" dirty="0"/>
              <a:t>van tevreden klanten, opdrachtgevers of partners. Zelfs één oprechte opmerking is goud waard.</a:t>
            </a:r>
          </a:p>
          <a:p>
            <a:pPr marL="542925" indent="-542925">
              <a:buFont typeface="Arial" panose="020B0604020202020204" pitchFamily="34" charset="0"/>
              <a:buChar char="•"/>
            </a:pPr>
            <a:r>
              <a:rPr lang="en-GB" sz="3100" b="1" dirty="0"/>
              <a:t>Vraag om aanbevelingen </a:t>
            </a:r>
            <a:r>
              <a:rPr lang="en-GB" sz="3100" dirty="0"/>
              <a:t>of citaten die je op je site of verpakking kunt gebruiken.</a:t>
            </a:r>
          </a:p>
          <a:p>
            <a:pPr marL="542925" indent="-542925">
              <a:buFont typeface="Arial" panose="020B0604020202020204" pitchFamily="34" charset="0"/>
              <a:buChar char="•"/>
            </a:pPr>
            <a:r>
              <a:rPr lang="en-GB" sz="3100" b="1" dirty="0"/>
              <a:t>Sluit je aan bij lokale en online gemeenschappen </a:t>
            </a:r>
            <a:r>
              <a:rPr lang="en-GB" sz="3100" dirty="0"/>
              <a:t>- van voedselnetwerken tot zakelijke kringen van migrantenvrouwen - waar je zichtbaarheid kunt opbouwen en zowel steun kunt geven als ontvangen.</a:t>
            </a:r>
          </a:p>
          <a:p>
            <a:endParaRPr lang="en-GB" sz="2200" dirty="0"/>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2497878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80" y="1983783"/>
            <a:ext cx="6147263" cy="3158610"/>
          </a:xfrm>
        </p:spPr>
        <p:txBody>
          <a:bodyPr>
            <a:normAutofit/>
          </a:bodyPr>
          <a:lstStyle/>
          <a:p>
            <a:r>
              <a:rPr lang="en-US" dirty="0"/>
              <a:t>RELATIE TUSSEN MARKETING EN VERKOOP</a:t>
            </a:r>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2919955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808211" y="305351"/>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490576" y="469916"/>
            <a:ext cx="6096000" cy="492443"/>
          </a:xfrm>
          <a:prstGeom prst="rect">
            <a:avLst/>
          </a:prstGeom>
          <a:noFill/>
        </p:spPr>
        <p:txBody>
          <a:bodyPr wrap="square">
            <a:spAutoFit/>
          </a:bodyPr>
          <a:lstStyle/>
          <a:p>
            <a:r>
              <a:rPr lang="en-US" sz="2600" b="1" dirty="0">
                <a:solidFill>
                  <a:srgbClr val="382B1B"/>
                </a:solidFill>
              </a:rPr>
              <a:t>ZICHTBAAR EN TOEGANKELIJK ZIJN</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MANIEREN OM HET VERTROUWEN, DE GELOOFWAARDIGHEID EN DE REPUTATIE VAN JE MERK OP TE BOUWEN</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613444" y="1026777"/>
            <a:ext cx="7330167" cy="5831223"/>
          </a:xfrm>
          <a:prstGeom prst="rect">
            <a:avLst/>
          </a:prstGeom>
        </p:spPr>
        <p:txBody>
          <a:bodyPr>
            <a:normAutofit fontScale="250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8000" dirty="0"/>
              <a:t>Mensen kunnen je bedrijf alleen steunen als ze je kunnen vinden, begrijpen wat je te bieden hebt en zich welkom voelen om contact met je op te nemen. </a:t>
            </a:r>
            <a:r>
              <a:rPr lang="en-GB" sz="8000" b="1" dirty="0"/>
              <a:t>Zichtbaarheid is niet opscheppen, maar zich laten zien. </a:t>
            </a:r>
            <a:r>
              <a:rPr lang="en-GB" sz="8000" dirty="0"/>
              <a:t>En toegankelijkheid betekent open, responsief en toegankelijk zijn op een manier die werkt voor </a:t>
            </a:r>
            <a:r>
              <a:rPr lang="en-GB" sz="8000" i="1" dirty="0"/>
              <a:t>jou </a:t>
            </a:r>
            <a:r>
              <a:rPr lang="en-GB" sz="8000" dirty="0"/>
              <a:t>en je klanten.</a:t>
            </a:r>
          </a:p>
          <a:p>
            <a:pPr marL="457200" indent="-457200">
              <a:lnSpc>
                <a:spcPct val="120000"/>
              </a:lnSpc>
              <a:buFont typeface="Arial" panose="020B0604020202020204" pitchFamily="34" charset="0"/>
              <a:buChar char="•"/>
            </a:pPr>
            <a:r>
              <a:rPr lang="en-GB" sz="8000" b="1" dirty="0"/>
              <a:t>Houd je online aanwezigheid up-to-date.   </a:t>
            </a:r>
            <a:r>
              <a:rPr lang="en-GB" sz="8000" dirty="0"/>
              <a:t>Zorg ervoor dat je contactgegevens, openingstijden en product-/dienstgegevens gemakkelijk te vinden zijn op je website, Instagram of WhatsApp Business-profiel.</a:t>
            </a:r>
          </a:p>
          <a:p>
            <a:pPr marL="457200" indent="-457200">
              <a:lnSpc>
                <a:spcPct val="120000"/>
              </a:lnSpc>
              <a:buFont typeface="Arial" panose="020B0604020202020204" pitchFamily="34" charset="0"/>
              <a:buChar char="•"/>
            </a:pPr>
            <a:r>
              <a:rPr lang="en-GB" sz="8000" b="1" dirty="0"/>
              <a:t>Gebruik platforms die je klanten gebruiken. </a:t>
            </a:r>
            <a:r>
              <a:rPr lang="en-GB" sz="8000" dirty="0"/>
              <a:t>Als je lokale publiek Facebook gebruikt of berichten stuurt via WhatsApp, ga dan naar waar ze zijn en maak het gemakkelijk om je te bereiken.</a:t>
            </a:r>
          </a:p>
          <a:p>
            <a:pPr marL="457200" indent="-457200">
              <a:lnSpc>
                <a:spcPct val="120000"/>
              </a:lnSpc>
              <a:buFont typeface="Arial" panose="020B0604020202020204" pitchFamily="34" charset="0"/>
              <a:buChar char="•"/>
            </a:pPr>
            <a:r>
              <a:rPr lang="en-GB" sz="8000" b="1" dirty="0"/>
              <a:t>Laat je zien op je eigen manier.  </a:t>
            </a:r>
            <a:r>
              <a:rPr lang="en-GB" sz="8000" dirty="0"/>
              <a:t>Je hoeft niet dagelijks te posten of te dansen op TikTok. Deel gewoon echte, eerlijke inhoud die jouw werk en stem weergeeft. Zelfs één sterke post per week bouwt een band op.</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2374585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C96CD-70DE-7219-E5D3-2F8BF5D4822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52E6334-2FD3-5046-4133-1F87D45F6FF4}"/>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EC9B796-6DD0-9694-5EE2-F2A9122DD22D}"/>
              </a:ext>
            </a:extLst>
          </p:cNvPr>
          <p:cNvGrpSpPr/>
          <p:nvPr/>
        </p:nvGrpSpPr>
        <p:grpSpPr>
          <a:xfrm>
            <a:off x="3808211" y="305351"/>
            <a:ext cx="1669143" cy="821571"/>
            <a:chOff x="241671" y="232608"/>
            <a:chExt cx="2672543" cy="1315456"/>
          </a:xfrm>
        </p:grpSpPr>
        <p:grpSp>
          <p:nvGrpSpPr>
            <p:cNvPr id="7" name="Group 6">
              <a:extLst>
                <a:ext uri="{FF2B5EF4-FFF2-40B4-BE49-F238E27FC236}">
                  <a16:creationId xmlns:a16="http://schemas.microsoft.com/office/drawing/2014/main" id="{E21A84D4-244E-ED63-C47F-C051A0494CF4}"/>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BA80834D-CF92-E82C-3041-D29A5290D84E}"/>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B91E82C-4CEA-C350-3084-5CE7B5FA9CAD}"/>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CC5B6DF0-AA1D-0739-85D4-7D6A27272669}"/>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BB79D09-01C1-305F-BA31-774A25F078C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grpSp>
      <p:sp>
        <p:nvSpPr>
          <p:cNvPr id="13" name="TextBox 12">
            <a:extLst>
              <a:ext uri="{FF2B5EF4-FFF2-40B4-BE49-F238E27FC236}">
                <a16:creationId xmlns:a16="http://schemas.microsoft.com/office/drawing/2014/main" id="{FC60CF97-3C18-1E63-77FC-86FF9272831A}"/>
              </a:ext>
            </a:extLst>
          </p:cNvPr>
          <p:cNvSpPr txBox="1"/>
          <p:nvPr/>
        </p:nvSpPr>
        <p:spPr>
          <a:xfrm>
            <a:off x="5490576" y="469916"/>
            <a:ext cx="6096000" cy="492443"/>
          </a:xfrm>
          <a:prstGeom prst="rect">
            <a:avLst/>
          </a:prstGeom>
          <a:noFill/>
        </p:spPr>
        <p:txBody>
          <a:bodyPr wrap="square">
            <a:spAutoFit/>
          </a:bodyPr>
          <a:lstStyle/>
          <a:p>
            <a:r>
              <a:rPr lang="en-US" sz="2600" b="1" dirty="0">
                <a:solidFill>
                  <a:srgbClr val="382B1B"/>
                </a:solidFill>
              </a:rPr>
              <a:t>ZICHTBAAR EN TOEGANKELIJK ZIJN</a:t>
            </a:r>
          </a:p>
        </p:txBody>
      </p:sp>
      <p:sp>
        <p:nvSpPr>
          <p:cNvPr id="15" name="Text Placeholder 3">
            <a:extLst>
              <a:ext uri="{FF2B5EF4-FFF2-40B4-BE49-F238E27FC236}">
                <a16:creationId xmlns:a16="http://schemas.microsoft.com/office/drawing/2014/main" id="{D6582C4D-4A43-C116-C89E-0680057A067B}"/>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MANIEREN OM HET VERTROUWEN, DE GELOOFWAARDIGHEID EN DE REPUTATIE VAN JE MERK OP TE BOUWEN</a:t>
            </a:r>
          </a:p>
        </p:txBody>
      </p:sp>
      <p:sp>
        <p:nvSpPr>
          <p:cNvPr id="2" name="Text Placeholder 5">
            <a:extLst>
              <a:ext uri="{FF2B5EF4-FFF2-40B4-BE49-F238E27FC236}">
                <a16:creationId xmlns:a16="http://schemas.microsoft.com/office/drawing/2014/main" id="{F2434F95-7DE3-8923-7F0B-CC08CE8BFCB9}"/>
              </a:ext>
            </a:extLst>
          </p:cNvPr>
          <p:cNvSpPr txBox="1">
            <a:spLocks/>
          </p:cNvSpPr>
          <p:nvPr/>
        </p:nvSpPr>
        <p:spPr>
          <a:xfrm>
            <a:off x="4655509" y="1281054"/>
            <a:ext cx="7330167" cy="3040092"/>
          </a:xfrm>
          <a:prstGeom prst="rect">
            <a:avLst/>
          </a:prstGeom>
        </p:spPr>
        <p:txBody>
          <a:bodyPr>
            <a:normAutofit fontScale="62500" lnSpcReduction="20000"/>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20000"/>
              </a:lnSpc>
              <a:buFont typeface="Arial" panose="020B0604020202020204" pitchFamily="34" charset="0"/>
              <a:buChar char="•"/>
            </a:pPr>
            <a:r>
              <a:rPr lang="en-GB" sz="3500" b="1" dirty="0"/>
              <a:t>Wees benaderbaar. </a:t>
            </a:r>
            <a:r>
              <a:rPr lang="en-GB" sz="3500" dirty="0"/>
              <a:t>Als iemand je een bericht stuurt, reageer dan warm en duidelijk. Gebruik vriendelijke taal. Voeg visuals of spraaknotities toe als je je daardoor prettiger voelt.</a:t>
            </a:r>
          </a:p>
          <a:p>
            <a:pPr marL="457200" indent="-457200">
              <a:lnSpc>
                <a:spcPct val="120000"/>
              </a:lnSpc>
              <a:buFont typeface="Arial" panose="020B0604020202020204" pitchFamily="34" charset="0"/>
              <a:buChar char="•"/>
            </a:pPr>
            <a:r>
              <a:rPr lang="en-GB" sz="3500" b="1" dirty="0"/>
              <a:t>Word gezien in je gemeenschap. </a:t>
            </a:r>
            <a:r>
              <a:rPr lang="en-GB" sz="3500" dirty="0"/>
              <a:t>Markten, lokale pop-ups, voedselcollectieven, een flyer in een etalage of een praatje bij de schoolafgifte kunnen je merk meer memorabel maken.</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478124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66230" y="809559"/>
            <a:ext cx="6096000" cy="492443"/>
          </a:xfrm>
          <a:prstGeom prst="rect">
            <a:avLst/>
          </a:prstGeom>
          <a:noFill/>
        </p:spPr>
        <p:txBody>
          <a:bodyPr wrap="square">
            <a:spAutoFit/>
          </a:bodyPr>
          <a:lstStyle/>
          <a:p>
            <a:r>
              <a:rPr lang="en-US" sz="2600" b="1" dirty="0">
                <a:solidFill>
                  <a:srgbClr val="382B1B"/>
                </a:solidFill>
              </a:rPr>
              <a:t>REFERENTIES</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61128" y="717761"/>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3 MANIEREN OM HET VERTROUWEN, DE GELOOFWAARDIGHEID EN DE REPUTATIE VAN JE MERK OP TE BOUWEN</a:t>
            </a: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4844396" y="1387844"/>
            <a:ext cx="6945699" cy="4997967"/>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40"/>
              </a:lnSpc>
              <a:spcBef>
                <a:spcPts val="0"/>
              </a:spcBef>
            </a:pPr>
            <a:r>
              <a:rPr lang="en-GB" sz="2200" dirty="0">
                <a:solidFill>
                  <a:srgbClr val="382B1B"/>
                </a:solidFill>
              </a:rPr>
              <a:t>Mond-tot-mondreclame is krachtig, vooral in bedrijven die zich bezighouden met voeding en de gemeenschap. Als iemand houdt van wat je hebt gemaakt of hoe je ze hebt bediend, zullen ze vaak blij zijn om het woord te verspreiden.</a:t>
            </a:r>
          </a:p>
          <a:p>
            <a:pPr>
              <a:lnSpc>
                <a:spcPts val="2340"/>
              </a:lnSpc>
              <a:spcBef>
                <a:spcPts val="0"/>
              </a:spcBef>
            </a:pPr>
            <a:br>
              <a:rPr lang="en-GB" sz="2200" dirty="0">
                <a:solidFill>
                  <a:srgbClr val="382B1B"/>
                </a:solidFill>
              </a:rPr>
            </a:br>
            <a:r>
              <a:rPr lang="en-US" sz="2200" dirty="0">
                <a:solidFill>
                  <a:srgbClr val="382B1B"/>
                </a:solidFill>
              </a:rPr>
              <a:t>Als je eenmaal aan de slag bent, zorg dan dat je zoveel mogelijk klanten doorverwijst.  Wees niet bang om doorverwijzingen te vragen. Als je goed werk voor iemand hebt gedaan, zal diegene waarschijnlijk graag zijn vrienden en zakenrelaties naar jou doorverwijzen. </a:t>
            </a:r>
          </a:p>
          <a:p>
            <a:pPr>
              <a:lnSpc>
                <a:spcPts val="2340"/>
              </a:lnSpc>
              <a:spcBef>
                <a:spcPts val="0"/>
              </a:spcBef>
            </a:pPr>
            <a:endParaRPr lang="en-US" sz="2200" dirty="0">
              <a:solidFill>
                <a:srgbClr val="382B1B"/>
              </a:solidFill>
            </a:endParaRPr>
          </a:p>
          <a:p>
            <a:pPr>
              <a:lnSpc>
                <a:spcPts val="2340"/>
              </a:lnSpc>
              <a:spcBef>
                <a:spcPts val="0"/>
              </a:spcBef>
            </a:pPr>
            <a:r>
              <a:rPr lang="en-US" sz="2200" b="1" dirty="0">
                <a:solidFill>
                  <a:srgbClr val="382B1B"/>
                </a:solidFill>
              </a:rPr>
              <a:t>Maar als je het niet vraagt, zullen ze er zelden aan denken om het te doen. Laat dit niet aan het toeval over.</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Zijn ze tevreden over je voedingsproducten of service?</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Zijn ze blij met het werk dat je voor ze hebt gedaan?</a:t>
            </a:r>
          </a:p>
          <a:p>
            <a:pPr marL="342900" indent="-342900">
              <a:lnSpc>
                <a:spcPts val="2340"/>
              </a:lnSpc>
              <a:spcBef>
                <a:spcPts val="0"/>
              </a:spcBef>
              <a:buClr>
                <a:srgbClr val="B6D1E1"/>
              </a:buClr>
              <a:buFont typeface="Arial" panose="020B0604020202020204" pitchFamily="34" charset="0"/>
              <a:buChar char="•"/>
            </a:pPr>
            <a:r>
              <a:rPr lang="en-US" sz="2200" dirty="0">
                <a:solidFill>
                  <a:srgbClr val="382B1B"/>
                </a:solidFill>
              </a:rPr>
              <a:t>Is er nog iets anders dat je voor hen kunt doen?</a:t>
            </a:r>
          </a:p>
          <a:p>
            <a:pPr>
              <a:lnSpc>
                <a:spcPts val="2340"/>
              </a:lnSpc>
              <a:spcBef>
                <a:spcPts val="0"/>
              </a:spcBef>
            </a:pPr>
            <a:endParaRPr lang="en-US" sz="2200" dirty="0">
              <a:solidFill>
                <a:srgbClr val="382B1B"/>
              </a:solidFill>
            </a:endParaRPr>
          </a:p>
        </p:txBody>
      </p:sp>
    </p:spTree>
    <p:extLst>
      <p:ext uri="{BB962C8B-B14F-4D97-AF65-F5344CB8AC3E}">
        <p14:creationId xmlns:p14="http://schemas.microsoft.com/office/powerpoint/2010/main" val="3442328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370528" y="2148114"/>
            <a:ext cx="5982597" cy="3217515"/>
          </a:xfrm>
        </p:spPr>
        <p:txBody>
          <a:bodyPr>
            <a:normAutofit/>
          </a:bodyPr>
          <a:lstStyle/>
          <a:p>
            <a:r>
              <a:rPr lang="en-US" dirty="0"/>
              <a:t>WAT VERKOOP JE?</a:t>
            </a:r>
          </a:p>
          <a:p>
            <a:pPr>
              <a:lnSpc>
                <a:spcPct val="100000"/>
              </a:lnSpc>
            </a:pPr>
            <a:r>
              <a:rPr lang="en-GB" sz="2400" i="1" dirty="0"/>
              <a:t>We gaan dieper in op verkoop in Stap 6 - maar hier begint je aanbod vorm te krijgen.</a:t>
            </a:r>
            <a:endParaRPr lang="en-US" sz="2400" i="1" dirty="0"/>
          </a:p>
        </p:txBody>
      </p:sp>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563695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D725F0-718B-B03F-C4BF-0E6EE064CCF2}"/>
              </a:ext>
            </a:extLst>
          </p:cNvPr>
          <p:cNvSpPr>
            <a:spLocks noGrp="1"/>
          </p:cNvSpPr>
          <p:nvPr>
            <p:ph type="body" sz="quarter" idx="27"/>
          </p:nvPr>
        </p:nvSpPr>
        <p:spPr/>
        <p:txBody>
          <a:bodyPr/>
          <a:lstStyle/>
          <a:p>
            <a:r>
              <a:rPr lang="en-US" dirty="0"/>
              <a:t>WAT VERKOOP JE?</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747035" y="1274480"/>
            <a:ext cx="6277724"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solidFill>
                  <a:srgbClr val="84BFA4"/>
                </a:solidFill>
              </a:rPr>
              <a:t>Producteigenschappen</a:t>
            </a:r>
          </a:p>
          <a:p>
            <a:pPr>
              <a:buClr>
                <a:srgbClr val="B6D1E1"/>
              </a:buClr>
            </a:pPr>
            <a:r>
              <a:rPr lang="en-US" dirty="0"/>
              <a:t>Kenmerken zijn beschrijvend, ze beschrijven wat een product of dienst doet.</a:t>
            </a:r>
          </a:p>
          <a:p>
            <a:pPr>
              <a:buClr>
                <a:srgbClr val="B6D1E1"/>
              </a:buClr>
            </a:pPr>
            <a:endParaRPr lang="en-US" dirty="0"/>
          </a:p>
          <a:p>
            <a:r>
              <a:rPr lang="en-GB" sz="2200" b="1" dirty="0"/>
              <a:t>Producteigenschappen </a:t>
            </a:r>
            <a:r>
              <a:rPr lang="en-GB" sz="2200" dirty="0"/>
              <a:t>= </a:t>
            </a:r>
            <a:r>
              <a:rPr lang="en-GB" sz="2200" b="1" dirty="0"/>
              <a:t>wat het is</a:t>
            </a:r>
            <a:br>
              <a:rPr lang="en-GB" sz="2200" dirty="0"/>
            </a:br>
            <a:r>
              <a:rPr lang="en-GB" sz="2200" i="1" dirty="0"/>
              <a:t>(bijv. handgemaakt zuurdesem, glutenvrije koekjes, langzaam geroosterde kruiden)</a:t>
            </a:r>
          </a:p>
          <a:p>
            <a:pPr>
              <a:buFont typeface="Arial" panose="020B0604020202020204" pitchFamily="34" charset="0"/>
              <a:buChar char="•"/>
            </a:pPr>
            <a:endParaRPr lang="en-GB" sz="2200" dirty="0"/>
          </a:p>
          <a:p>
            <a:pPr>
              <a:buClr>
                <a:srgbClr val="B6D1E1"/>
              </a:buClr>
            </a:pPr>
            <a:r>
              <a:rPr lang="en-US" b="1" dirty="0">
                <a:solidFill>
                  <a:srgbClr val="84BFA4"/>
                </a:solidFill>
              </a:rPr>
              <a:t>Productvoordelen</a:t>
            </a:r>
          </a:p>
          <a:p>
            <a:pPr>
              <a:buClr>
                <a:srgbClr val="B6D1E1"/>
              </a:buClr>
            </a:pPr>
            <a:r>
              <a:rPr lang="en-GB" sz="2200" dirty="0"/>
              <a:t>Voordelen geven aan wat je product doet voor de persoon die het eet. </a:t>
            </a:r>
            <a:r>
              <a:rPr lang="en-US" sz="2200" dirty="0"/>
              <a:t>Voldoen aan </a:t>
            </a:r>
            <a:r>
              <a:rPr lang="en-US" dirty="0"/>
              <a:t>de behoeften van de consument is een van de beste manieren om je producten/diensten te verkopen.</a:t>
            </a:r>
          </a:p>
          <a:p>
            <a:r>
              <a:rPr lang="en-GB" sz="2200" b="1" dirty="0" err="1"/>
              <a:t>Voordelen</a:t>
            </a:r>
            <a:r>
              <a:rPr lang="en-GB" sz="2200" b="1" dirty="0"/>
              <a:t> van het product </a:t>
            </a:r>
            <a:r>
              <a:rPr lang="en-GB" sz="2200" dirty="0"/>
              <a:t>= </a:t>
            </a:r>
            <a:r>
              <a:rPr lang="en-GB" sz="2200" b="1" dirty="0"/>
              <a:t>waarom het belangrijk is</a:t>
            </a:r>
            <a:br>
              <a:rPr lang="en-GB" sz="2200" dirty="0"/>
            </a:br>
            <a:r>
              <a:rPr lang="en-GB" sz="2200" i="1" dirty="0"/>
              <a:t>(bijv. lichter verteerbaar, geworteld in je cultuur, perfect voor drukke ouders, planeetvriendelijk)</a:t>
            </a:r>
          </a:p>
          <a:p>
            <a:endParaRPr lang="en-GB" sz="2200" dirty="0"/>
          </a:p>
          <a:p>
            <a:pPr>
              <a:buClr>
                <a:srgbClr val="B6D1E1"/>
              </a:buClr>
            </a:pPr>
            <a:endParaRPr lang="en-US" dirty="0"/>
          </a:p>
          <a:p>
            <a:pPr>
              <a:buClr>
                <a:srgbClr val="B6D1E1"/>
              </a:buClr>
            </a:pPr>
            <a:endParaRPr lang="en-US" dirty="0"/>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356359" y="1506818"/>
            <a:ext cx="0" cy="2854789"/>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Text Placeholder 7">
            <a:extLst>
              <a:ext uri="{FF2B5EF4-FFF2-40B4-BE49-F238E27FC236}">
                <a16:creationId xmlns:a16="http://schemas.microsoft.com/office/drawing/2014/main" id="{BFAB4652-6473-B127-9737-0C2847F107B7}"/>
              </a:ext>
            </a:extLst>
          </p:cNvPr>
          <p:cNvSpPr txBox="1">
            <a:spLocks/>
          </p:cNvSpPr>
          <p:nvPr/>
        </p:nvSpPr>
        <p:spPr>
          <a:xfrm>
            <a:off x="727689" y="1580769"/>
            <a:ext cx="462867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sp>
        <p:nvSpPr>
          <p:cNvPr id="14" name="TextBox 13">
            <a:extLst>
              <a:ext uri="{FF2B5EF4-FFF2-40B4-BE49-F238E27FC236}">
                <a16:creationId xmlns:a16="http://schemas.microsoft.com/office/drawing/2014/main" id="{7D5E9B56-0283-404E-7310-FD6DD50B791F}"/>
              </a:ext>
            </a:extLst>
          </p:cNvPr>
          <p:cNvSpPr txBox="1"/>
          <p:nvPr/>
        </p:nvSpPr>
        <p:spPr>
          <a:xfrm>
            <a:off x="727688" y="1414249"/>
            <a:ext cx="4496920" cy="3477875"/>
          </a:xfrm>
          <a:prstGeom prst="rect">
            <a:avLst/>
          </a:prstGeom>
          <a:noFill/>
        </p:spPr>
        <p:txBody>
          <a:bodyPr wrap="square">
            <a:spAutoFit/>
          </a:bodyPr>
          <a:lstStyle/>
          <a:p>
            <a:r>
              <a:rPr lang="en-GB" sz="2200" dirty="0"/>
              <a:t>Mensen "kopen" niet alleen voedsel, ze kopen wat het voor hen betekent. Ze kopen:</a:t>
            </a:r>
          </a:p>
          <a:p>
            <a:pPr marL="285750" indent="-285750">
              <a:buFont typeface="Arial" panose="020B0604020202020204" pitchFamily="34" charset="0"/>
              <a:buChar char="•"/>
            </a:pPr>
            <a:r>
              <a:rPr lang="en-GB" sz="2200" dirty="0"/>
              <a:t>Een gevoel van thuis of comfort en voeding</a:t>
            </a:r>
          </a:p>
          <a:p>
            <a:pPr marL="285750" indent="-285750">
              <a:buFont typeface="Arial" panose="020B0604020202020204" pitchFamily="34" charset="0"/>
              <a:buChar char="•"/>
            </a:pPr>
            <a:r>
              <a:rPr lang="en-GB" sz="2200" dirty="0"/>
              <a:t>Een moment van gezondheid</a:t>
            </a:r>
          </a:p>
          <a:p>
            <a:pPr marL="285750" indent="-285750">
              <a:buFont typeface="Arial" panose="020B0604020202020204" pitchFamily="34" charset="0"/>
              <a:buChar char="•"/>
            </a:pPr>
            <a:r>
              <a:rPr lang="en-GB" sz="2200" dirty="0"/>
              <a:t>Een traktatie die hun waarden weerspiegelt</a:t>
            </a:r>
          </a:p>
          <a:p>
            <a:pPr marL="285750" indent="-285750">
              <a:buFont typeface="Arial" panose="020B0604020202020204" pitchFamily="34" charset="0"/>
              <a:buChar char="•"/>
            </a:pPr>
            <a:endParaRPr lang="en-GB" sz="2200" dirty="0"/>
          </a:p>
          <a:p>
            <a:r>
              <a:rPr lang="en-GB" sz="2200" dirty="0"/>
              <a:t>Je verhaal, cultuur en zorg komen allemaal naar voren in wat je verkoopt</a:t>
            </a:r>
            <a:r>
              <a:rPr lang="en-GB" dirty="0"/>
              <a:t>.</a:t>
            </a:r>
            <a:endParaRPr lang="en-IE" dirty="0"/>
          </a:p>
        </p:txBody>
      </p:sp>
    </p:spTree>
    <p:extLst>
      <p:ext uri="{BB962C8B-B14F-4D97-AF65-F5344CB8AC3E}">
        <p14:creationId xmlns:p14="http://schemas.microsoft.com/office/powerpoint/2010/main" val="55912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0EEC-F3DD-D23E-1E5F-D588F7138DD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67CFC3B-CC05-0601-ABAB-3110A9D50BD2}"/>
              </a:ext>
            </a:extLst>
          </p:cNvPr>
          <p:cNvSpPr>
            <a:spLocks noGrp="1"/>
          </p:cNvSpPr>
          <p:nvPr>
            <p:ph type="body" sz="quarter" idx="27"/>
          </p:nvPr>
        </p:nvSpPr>
        <p:spPr/>
        <p:txBody>
          <a:bodyPr/>
          <a:lstStyle/>
          <a:p>
            <a:r>
              <a:rPr lang="en-US" dirty="0"/>
              <a:t>WAT VERKOOP JE?</a:t>
            </a:r>
          </a:p>
        </p:txBody>
      </p:sp>
      <p:sp>
        <p:nvSpPr>
          <p:cNvPr id="19" name="Text Placeholder 7">
            <a:extLst>
              <a:ext uri="{FF2B5EF4-FFF2-40B4-BE49-F238E27FC236}">
                <a16:creationId xmlns:a16="http://schemas.microsoft.com/office/drawing/2014/main" id="{C2447955-E0FB-F741-C983-D3D1649667F3}"/>
              </a:ext>
            </a:extLst>
          </p:cNvPr>
          <p:cNvSpPr txBox="1">
            <a:spLocks/>
          </p:cNvSpPr>
          <p:nvPr/>
        </p:nvSpPr>
        <p:spPr>
          <a:xfrm>
            <a:off x="582627" y="1274480"/>
            <a:ext cx="11442132"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2200" dirty="0"/>
          </a:p>
          <a:p>
            <a:pPr>
              <a:buClr>
                <a:srgbClr val="B6D1E1"/>
              </a:buClr>
            </a:pPr>
            <a:endParaRPr lang="en-US" dirty="0"/>
          </a:p>
          <a:p>
            <a:pPr>
              <a:buClr>
                <a:srgbClr val="B6D1E1"/>
              </a:buClr>
            </a:pPr>
            <a:endParaRPr lang="en-US" dirty="0"/>
          </a:p>
        </p:txBody>
      </p:sp>
      <p:sp>
        <p:nvSpPr>
          <p:cNvPr id="5" name="Text Placeholder 7">
            <a:extLst>
              <a:ext uri="{FF2B5EF4-FFF2-40B4-BE49-F238E27FC236}">
                <a16:creationId xmlns:a16="http://schemas.microsoft.com/office/drawing/2014/main" id="{3F87786D-34ED-5C3C-DED6-6349E0250BDA}"/>
              </a:ext>
            </a:extLst>
          </p:cNvPr>
          <p:cNvSpPr txBox="1">
            <a:spLocks/>
          </p:cNvSpPr>
          <p:nvPr/>
        </p:nvSpPr>
        <p:spPr>
          <a:xfrm>
            <a:off x="727689" y="1580769"/>
            <a:ext cx="462867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p:txBody>
      </p:sp>
      <p:graphicFrame>
        <p:nvGraphicFramePr>
          <p:cNvPr id="2" name="Table 1">
            <a:extLst>
              <a:ext uri="{FF2B5EF4-FFF2-40B4-BE49-F238E27FC236}">
                <a16:creationId xmlns:a16="http://schemas.microsoft.com/office/drawing/2014/main" id="{4E0615AB-9416-1C0A-17AE-4DCB88247A22}"/>
              </a:ext>
            </a:extLst>
          </p:cNvPr>
          <p:cNvGraphicFramePr>
            <a:graphicFrameLocks noGrp="1"/>
          </p:cNvGraphicFramePr>
          <p:nvPr>
            <p:extLst>
              <p:ext uri="{D42A27DB-BD31-4B8C-83A1-F6EECF244321}">
                <p14:modId xmlns:p14="http://schemas.microsoft.com/office/powerpoint/2010/main" val="3823943113"/>
              </p:ext>
            </p:extLst>
          </p:nvPr>
        </p:nvGraphicFramePr>
        <p:xfrm>
          <a:off x="838200" y="1580769"/>
          <a:ext cx="10515600" cy="426720"/>
        </p:xfrm>
        <a:graphic>
          <a:graphicData uri="http://schemas.openxmlformats.org/drawingml/2006/table">
            <a:tbl>
              <a:tblPr/>
              <a:tblGrid>
                <a:gridCol w="5257800">
                  <a:extLst>
                    <a:ext uri="{9D8B030D-6E8A-4147-A177-3AD203B41FA5}">
                      <a16:colId xmlns:a16="http://schemas.microsoft.com/office/drawing/2014/main" val="544950201"/>
                    </a:ext>
                  </a:extLst>
                </a:gridCol>
                <a:gridCol w="5257800">
                  <a:extLst>
                    <a:ext uri="{9D8B030D-6E8A-4147-A177-3AD203B41FA5}">
                      <a16:colId xmlns:a16="http://schemas.microsoft.com/office/drawing/2014/main" val="2287687079"/>
                    </a:ext>
                  </a:extLst>
                </a:gridCol>
              </a:tblGrid>
              <a:tr h="0">
                <a:tc>
                  <a:txBody>
                    <a:bodyPr/>
                    <a:lstStyle/>
                    <a:p>
                      <a:r>
                        <a:rPr lang="en-IE" sz="2200" b="1" dirty="0">
                          <a:highlight>
                            <a:srgbClr val="B6D1E1"/>
                          </a:highlight>
                        </a:rPr>
                        <a:t>Producteigenschappen</a:t>
                      </a:r>
                      <a:endParaRPr lang="en-IE" sz="2200" dirty="0">
                        <a:highlight>
                          <a:srgbClr val="B6D1E1"/>
                        </a:highlight>
                      </a:endParaRPr>
                    </a:p>
                  </a:txBody>
                  <a:tcPr anchor="ctr">
                    <a:lnL>
                      <a:noFill/>
                    </a:lnL>
                    <a:lnR>
                      <a:noFill/>
                    </a:lnR>
                    <a:lnT>
                      <a:noFill/>
                    </a:lnT>
                    <a:lnB>
                      <a:noFill/>
                    </a:lnB>
                    <a:noFill/>
                  </a:tcPr>
                </a:tc>
                <a:tc>
                  <a:txBody>
                    <a:bodyPr/>
                    <a:lstStyle/>
                    <a:p>
                      <a:r>
                        <a:rPr lang="en-IE" sz="2200" b="1" dirty="0">
                          <a:highlight>
                            <a:srgbClr val="B6D1E1"/>
                          </a:highlight>
                        </a:rPr>
                        <a:t>Productvoordelen</a:t>
                      </a:r>
                      <a:endParaRPr lang="en-IE" sz="2200" dirty="0">
                        <a:highlight>
                          <a:srgbClr val="B6D1E1"/>
                        </a:highlight>
                      </a:endParaRPr>
                    </a:p>
                  </a:txBody>
                  <a:tcPr anchor="ctr">
                    <a:lnL>
                      <a:noFill/>
                    </a:lnL>
                    <a:lnR>
                      <a:noFill/>
                    </a:lnR>
                    <a:lnT>
                      <a:noFill/>
                    </a:lnT>
                    <a:lnB>
                      <a:noFill/>
                    </a:lnB>
                    <a:noFill/>
                  </a:tcPr>
                </a:tc>
                <a:extLst>
                  <a:ext uri="{0D108BD9-81ED-4DB2-BD59-A6C34878D82A}">
                    <a16:rowId xmlns:a16="http://schemas.microsoft.com/office/drawing/2014/main" val="554661733"/>
                  </a:ext>
                </a:extLst>
              </a:tr>
            </a:tbl>
          </a:graphicData>
        </a:graphic>
      </p:graphicFrame>
      <p:graphicFrame>
        <p:nvGraphicFramePr>
          <p:cNvPr id="4" name="Table 3">
            <a:extLst>
              <a:ext uri="{FF2B5EF4-FFF2-40B4-BE49-F238E27FC236}">
                <a16:creationId xmlns:a16="http://schemas.microsoft.com/office/drawing/2014/main" id="{DD558D1D-8648-A87A-2F84-15AB463DB0F9}"/>
              </a:ext>
            </a:extLst>
          </p:cNvPr>
          <p:cNvGraphicFramePr>
            <a:graphicFrameLocks noGrp="1"/>
          </p:cNvGraphicFramePr>
          <p:nvPr>
            <p:extLst>
              <p:ext uri="{D42A27DB-BD31-4B8C-83A1-F6EECF244321}">
                <p14:modId xmlns:p14="http://schemas.microsoft.com/office/powerpoint/2010/main" val="1063073891"/>
              </p:ext>
            </p:extLst>
          </p:nvPr>
        </p:nvGraphicFramePr>
        <p:xfrm>
          <a:off x="838200" y="2039940"/>
          <a:ext cx="10515600" cy="1097280"/>
        </p:xfrm>
        <a:graphic>
          <a:graphicData uri="http://schemas.openxmlformats.org/drawingml/2006/table">
            <a:tbl>
              <a:tblPr/>
              <a:tblGrid>
                <a:gridCol w="5257800">
                  <a:extLst>
                    <a:ext uri="{9D8B030D-6E8A-4147-A177-3AD203B41FA5}">
                      <a16:colId xmlns:a16="http://schemas.microsoft.com/office/drawing/2014/main" val="3285412341"/>
                    </a:ext>
                  </a:extLst>
                </a:gridCol>
                <a:gridCol w="5257800">
                  <a:extLst>
                    <a:ext uri="{9D8B030D-6E8A-4147-A177-3AD203B41FA5}">
                      <a16:colId xmlns:a16="http://schemas.microsoft.com/office/drawing/2014/main" val="387378540"/>
                    </a:ext>
                  </a:extLst>
                </a:gridCol>
              </a:tblGrid>
              <a:tr h="0">
                <a:tc>
                  <a:txBody>
                    <a:bodyPr/>
                    <a:lstStyle/>
                    <a:p>
                      <a:r>
                        <a:rPr lang="en-GB" sz="2200" dirty="0"/>
                        <a:t>Gekruide linzensoep zelf gemaakt</a:t>
                      </a:r>
                    </a:p>
                  </a:txBody>
                  <a:tcPr anchor="ctr">
                    <a:lnL>
                      <a:noFill/>
                    </a:lnL>
                    <a:lnR>
                      <a:noFill/>
                    </a:lnR>
                    <a:lnT>
                      <a:noFill/>
                    </a:lnT>
                    <a:lnB>
                      <a:noFill/>
                    </a:lnB>
                    <a:noFill/>
                  </a:tcPr>
                </a:tc>
                <a:tc>
                  <a:txBody>
                    <a:bodyPr/>
                    <a:lstStyle/>
                    <a:p>
                      <a:r>
                        <a:rPr lang="en-GB" sz="2200" dirty="0"/>
                        <a:t>Een verwarmend, eiwitrijk gerecht gemaakt met liefde en traditie - perfect voor familiemaaltijden.</a:t>
                      </a:r>
                    </a:p>
                  </a:txBody>
                  <a:tcPr anchor="ctr">
                    <a:lnL>
                      <a:noFill/>
                    </a:lnL>
                    <a:lnR>
                      <a:noFill/>
                    </a:lnR>
                    <a:lnT>
                      <a:noFill/>
                    </a:lnT>
                    <a:lnB>
                      <a:noFill/>
                    </a:lnB>
                    <a:noFill/>
                  </a:tcPr>
                </a:tc>
                <a:extLst>
                  <a:ext uri="{0D108BD9-81ED-4DB2-BD59-A6C34878D82A}">
                    <a16:rowId xmlns:a16="http://schemas.microsoft.com/office/drawing/2014/main" val="538897653"/>
                  </a:ext>
                </a:extLst>
              </a:tr>
            </a:tbl>
          </a:graphicData>
        </a:graphic>
      </p:graphicFrame>
      <p:graphicFrame>
        <p:nvGraphicFramePr>
          <p:cNvPr id="7" name="Table 6">
            <a:extLst>
              <a:ext uri="{FF2B5EF4-FFF2-40B4-BE49-F238E27FC236}">
                <a16:creationId xmlns:a16="http://schemas.microsoft.com/office/drawing/2014/main" id="{7E44776B-1532-D37D-03E2-398608697A8E}"/>
              </a:ext>
            </a:extLst>
          </p:cNvPr>
          <p:cNvGraphicFramePr>
            <a:graphicFrameLocks noGrp="1"/>
          </p:cNvGraphicFramePr>
          <p:nvPr>
            <p:extLst>
              <p:ext uri="{D42A27DB-BD31-4B8C-83A1-F6EECF244321}">
                <p14:modId xmlns:p14="http://schemas.microsoft.com/office/powerpoint/2010/main" val="1904696292"/>
              </p:ext>
            </p:extLst>
          </p:nvPr>
        </p:nvGraphicFramePr>
        <p:xfrm>
          <a:off x="898216" y="3057861"/>
          <a:ext cx="10455584" cy="1097280"/>
        </p:xfrm>
        <a:graphic>
          <a:graphicData uri="http://schemas.openxmlformats.org/drawingml/2006/table">
            <a:tbl>
              <a:tblPr/>
              <a:tblGrid>
                <a:gridCol w="5089811">
                  <a:extLst>
                    <a:ext uri="{9D8B030D-6E8A-4147-A177-3AD203B41FA5}">
                      <a16:colId xmlns:a16="http://schemas.microsoft.com/office/drawing/2014/main" val="1755222950"/>
                    </a:ext>
                  </a:extLst>
                </a:gridCol>
                <a:gridCol w="5365773">
                  <a:extLst>
                    <a:ext uri="{9D8B030D-6E8A-4147-A177-3AD203B41FA5}">
                      <a16:colId xmlns:a16="http://schemas.microsoft.com/office/drawing/2014/main" val="622643947"/>
                    </a:ext>
                  </a:extLst>
                </a:gridCol>
              </a:tblGrid>
              <a:tr h="0">
                <a:tc>
                  <a:txBody>
                    <a:bodyPr/>
                    <a:lstStyle/>
                    <a:p>
                      <a:r>
                        <a:rPr lang="en-IE" sz="2200" dirty="0"/>
                        <a:t>Plantaardige, eivrije cupcakes</a:t>
                      </a:r>
                    </a:p>
                  </a:txBody>
                  <a:tcPr anchor="ctr">
                    <a:lnL>
                      <a:noFill/>
                    </a:lnL>
                    <a:lnR>
                      <a:noFill/>
                    </a:lnR>
                    <a:lnT>
                      <a:noFill/>
                    </a:lnT>
                    <a:lnB>
                      <a:noFill/>
                    </a:lnB>
                    <a:noFill/>
                  </a:tcPr>
                </a:tc>
                <a:tc>
                  <a:txBody>
                    <a:bodyPr/>
                    <a:lstStyle/>
                    <a:p>
                      <a:pPr marL="177800" indent="0"/>
                      <a:r>
                        <a:rPr lang="en-GB" sz="2200" dirty="0"/>
                        <a:t>Heerlijke, allergievriendelijke traktaties voor iedereen en voor een vriendelijkere planeet.</a:t>
                      </a:r>
                    </a:p>
                  </a:txBody>
                  <a:tcPr anchor="ctr">
                    <a:lnL>
                      <a:noFill/>
                    </a:lnL>
                    <a:lnR>
                      <a:noFill/>
                    </a:lnR>
                    <a:lnT>
                      <a:noFill/>
                    </a:lnT>
                    <a:lnB>
                      <a:noFill/>
                    </a:lnB>
                    <a:noFill/>
                  </a:tcPr>
                </a:tc>
                <a:extLst>
                  <a:ext uri="{0D108BD9-81ED-4DB2-BD59-A6C34878D82A}">
                    <a16:rowId xmlns:a16="http://schemas.microsoft.com/office/drawing/2014/main" val="2201445667"/>
                  </a:ext>
                </a:extLst>
              </a:tr>
            </a:tbl>
          </a:graphicData>
        </a:graphic>
      </p:graphicFrame>
      <p:pic>
        <p:nvPicPr>
          <p:cNvPr id="11" name="Picture 10" descr="A group of beans in different colors&#10;&#10;AI-generated content may be incorrect.">
            <a:extLst>
              <a:ext uri="{FF2B5EF4-FFF2-40B4-BE49-F238E27FC236}">
                <a16:creationId xmlns:a16="http://schemas.microsoft.com/office/drawing/2014/main" id="{46828D7E-BCE7-A6A8-2A36-6E461D3D5014}"/>
              </a:ext>
            </a:extLst>
          </p:cNvPr>
          <p:cNvPicPr>
            <a:picLocks noChangeAspect="1"/>
          </p:cNvPicPr>
          <p:nvPr/>
        </p:nvPicPr>
        <p:blipFill>
          <a:blip r:embed="rId2">
            <a:extLst>
              <a:ext uri="{837473B0-CC2E-450A-ABE3-18F120FF3D39}">
                <a1611:picAttrSrcUrl xmlns:a1611="http://schemas.microsoft.com/office/drawing/2016/11/main" r:id="rId3"/>
              </a:ext>
            </a:extLst>
          </a:blip>
          <a:srcRect t="10029" b="38474"/>
          <a:stretch/>
        </p:blipFill>
        <p:spPr>
          <a:xfrm>
            <a:off x="0" y="4056061"/>
            <a:ext cx="12275618" cy="3046064"/>
          </a:xfrm>
          <a:prstGeom prst="rect">
            <a:avLst/>
          </a:prstGeom>
        </p:spPr>
      </p:pic>
    </p:spTree>
    <p:extLst>
      <p:ext uri="{BB962C8B-B14F-4D97-AF65-F5344CB8AC3E}">
        <p14:creationId xmlns:p14="http://schemas.microsoft.com/office/powerpoint/2010/main" val="1002942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FAD9F2A-9BD5-30BF-3E73-0B464AC1A583}"/>
              </a:ext>
            </a:extLst>
          </p:cNvPr>
          <p:cNvSpPr>
            <a:spLocks noGrp="1"/>
          </p:cNvSpPr>
          <p:nvPr>
            <p:ph type="body" sz="quarter" idx="27"/>
          </p:nvPr>
        </p:nvSpPr>
        <p:spPr>
          <a:xfrm>
            <a:off x="751412" y="542459"/>
            <a:ext cx="10907188" cy="720752"/>
          </a:xfrm>
        </p:spPr>
        <p:txBody>
          <a:bodyPr/>
          <a:lstStyle/>
          <a:p>
            <a:r>
              <a:rPr lang="en-US" dirty="0"/>
              <a:t>Unique Selling Proposition (USP)</a:t>
            </a:r>
          </a:p>
          <a:p>
            <a:endParaRPr lang="en-US" dirty="0"/>
          </a:p>
        </p:txBody>
      </p:sp>
      <p:sp>
        <p:nvSpPr>
          <p:cNvPr id="12" name="TextBox 11">
            <a:extLst>
              <a:ext uri="{FF2B5EF4-FFF2-40B4-BE49-F238E27FC236}">
                <a16:creationId xmlns:a16="http://schemas.microsoft.com/office/drawing/2014/main" id="{334E1781-2B33-E879-EEE3-3F9582342B5B}"/>
              </a:ext>
            </a:extLst>
          </p:cNvPr>
          <p:cNvSpPr txBox="1"/>
          <p:nvPr/>
        </p:nvSpPr>
        <p:spPr>
          <a:xfrm>
            <a:off x="195815" y="1571920"/>
            <a:ext cx="6124065" cy="4154984"/>
          </a:xfrm>
          <a:prstGeom prst="rect">
            <a:avLst/>
          </a:prstGeom>
          <a:noFill/>
        </p:spPr>
        <p:txBody>
          <a:bodyPr wrap="square">
            <a:spAutoFit/>
          </a:bodyPr>
          <a:lstStyle/>
          <a:p>
            <a:pPr>
              <a:buNone/>
            </a:pPr>
            <a:r>
              <a:rPr lang="en-GB" sz="2200" dirty="0"/>
              <a:t> Dit is wat </a:t>
            </a:r>
            <a:r>
              <a:rPr lang="en-GB" sz="2200" i="1" dirty="0"/>
              <a:t>jouw </a:t>
            </a:r>
            <a:r>
              <a:rPr lang="en-GB" sz="2200" dirty="0"/>
              <a:t>product anders en beter maakt voor de juiste mensen. </a:t>
            </a:r>
            <a:r>
              <a:rPr lang="en-US" sz="2200" dirty="0"/>
              <a:t>Als je niet kunt vaststellen, uitleggen of benadrukken wat jouw bedrijf of product uniek maakt ten opzichte van je concurrenten, zul je je marketinginspanningen niet met succes kunnen richten.</a:t>
            </a:r>
          </a:p>
          <a:p>
            <a:pPr>
              <a:buNone/>
            </a:pPr>
            <a:endParaRPr lang="en-GB" sz="2200" dirty="0"/>
          </a:p>
          <a:p>
            <a:pPr>
              <a:buNone/>
            </a:pPr>
            <a:r>
              <a:rPr lang="en-GB" sz="2200" dirty="0"/>
              <a:t>Je USP zou kunnen zijn:</a:t>
            </a:r>
          </a:p>
          <a:p>
            <a:pPr marL="342900" indent="-342900">
              <a:buFont typeface="Arial" panose="020B0604020202020204" pitchFamily="34" charset="0"/>
              <a:buChar char="•"/>
            </a:pPr>
            <a:r>
              <a:rPr lang="en-GB" sz="2200" dirty="0"/>
              <a:t>Een dierbaar familierecept</a:t>
            </a:r>
          </a:p>
          <a:p>
            <a:pPr marL="342900" indent="-342900">
              <a:buFont typeface="Arial" panose="020B0604020202020204" pitchFamily="34" charset="0"/>
              <a:buChar char="•"/>
            </a:pPr>
            <a:r>
              <a:rPr lang="en-GB" sz="2200" dirty="0"/>
              <a:t>Inkopen bij lokale of door vrouwen geleide leveranciers</a:t>
            </a:r>
          </a:p>
          <a:p>
            <a:pPr marL="342900" indent="-342900">
              <a:buFont typeface="Arial" panose="020B0604020202020204" pitchFamily="34" charset="0"/>
              <a:buChar char="•"/>
            </a:pPr>
            <a:r>
              <a:rPr lang="en-GB" sz="2200" dirty="0"/>
              <a:t>Een grondig begrip van de culturele smaakvoorkeuren van uw klanten</a:t>
            </a:r>
          </a:p>
          <a:p>
            <a:pPr marL="342900" indent="-342900">
              <a:buFont typeface="Arial" panose="020B0604020202020204" pitchFamily="34" charset="0"/>
              <a:buChar char="•"/>
            </a:pPr>
            <a:r>
              <a:rPr lang="en-GB" sz="2200" dirty="0"/>
              <a:t>Afvalvrije of allergeenvriendelijke verpakking</a:t>
            </a:r>
          </a:p>
        </p:txBody>
      </p:sp>
      <p:pic>
        <p:nvPicPr>
          <p:cNvPr id="18" name="Picture 17" descr="A diagram of a company&#10;&#10;AI-generated content may be incorrect.">
            <a:extLst>
              <a:ext uri="{FF2B5EF4-FFF2-40B4-BE49-F238E27FC236}">
                <a16:creationId xmlns:a16="http://schemas.microsoft.com/office/drawing/2014/main" id="{82C478BF-BA64-377F-19E4-9CD1F897B74B}"/>
              </a:ext>
            </a:extLst>
          </p:cNvPr>
          <p:cNvPicPr>
            <a:picLocks noChangeAspect="1"/>
          </p:cNvPicPr>
          <p:nvPr/>
        </p:nvPicPr>
        <p:blipFill>
          <a:blip r:embed="rId2">
            <a:extLst>
              <a:ext uri="{837473B0-CC2E-450A-ABE3-18F120FF3D39}">
                <a1611:picAttrSrcUrl xmlns:a1611="http://schemas.microsoft.com/office/drawing/2016/11/main" r:id="rId3"/>
              </a:ext>
            </a:extLst>
          </a:blip>
          <a:srcRect l="-1396" r="19044"/>
          <a:stretch/>
        </p:blipFill>
        <p:spPr>
          <a:xfrm>
            <a:off x="6376524" y="1830819"/>
            <a:ext cx="5549176" cy="3896085"/>
          </a:xfrm>
          <a:prstGeom prst="rect">
            <a:avLst/>
          </a:prstGeom>
        </p:spPr>
      </p:pic>
    </p:spTree>
    <p:extLst>
      <p:ext uri="{BB962C8B-B14F-4D97-AF65-F5344CB8AC3E}">
        <p14:creationId xmlns:p14="http://schemas.microsoft.com/office/powerpoint/2010/main" val="3143991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6B7D16C-537A-E8A2-EBE4-265266EB8B77}"/>
              </a:ext>
            </a:extLst>
          </p:cNvPr>
          <p:cNvCxnSpPr>
            <a:cxnSpLocks/>
          </p:cNvCxnSpPr>
          <p:nvPr/>
        </p:nvCxnSpPr>
        <p:spPr>
          <a:xfrm flipV="1">
            <a:off x="4906418" y="2336801"/>
            <a:ext cx="0" cy="3541485"/>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F217E43-3AB4-434F-FF53-3008931F758A}"/>
              </a:ext>
            </a:extLst>
          </p:cNvPr>
          <p:cNvSpPr/>
          <p:nvPr/>
        </p:nvSpPr>
        <p:spPr>
          <a:xfrm>
            <a:off x="2728687" y="703662"/>
            <a:ext cx="3555999" cy="588110"/>
          </a:xfrm>
          <a:prstGeom prst="rect">
            <a:avLst/>
          </a:prstGeom>
          <a:solidFill>
            <a:schemeClr val="bg1"/>
          </a:solidFill>
          <a:ln w="28575">
            <a:solidFill>
              <a:srgbClr val="B6D1E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0DD4515-698F-AA80-8581-E3828F99A12F}"/>
              </a:ext>
            </a:extLst>
          </p:cNvPr>
          <p:cNvGrpSpPr/>
          <p:nvPr/>
        </p:nvGrpSpPr>
        <p:grpSpPr>
          <a:xfrm>
            <a:off x="665984" y="684910"/>
            <a:ext cx="2788753" cy="578690"/>
            <a:chOff x="2045517" y="6166884"/>
            <a:chExt cx="2788753" cy="578690"/>
          </a:xfrm>
        </p:grpSpPr>
        <p:sp>
          <p:nvSpPr>
            <p:cNvPr id="4" name="Rectangle 3">
              <a:extLst>
                <a:ext uri="{FF2B5EF4-FFF2-40B4-BE49-F238E27FC236}">
                  <a16:creationId xmlns:a16="http://schemas.microsoft.com/office/drawing/2014/main" id="{FB21C162-48FE-2D5F-EC8C-13EEC8F343E6}"/>
                </a:ext>
              </a:extLst>
            </p:cNvPr>
            <p:cNvSpPr/>
            <p:nvPr/>
          </p:nvSpPr>
          <p:spPr>
            <a:xfrm>
              <a:off x="2651051" y="6166884"/>
              <a:ext cx="1712853" cy="57869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6B8DFF-AE7E-631B-259F-11153A42555C}"/>
                </a:ext>
              </a:extLst>
            </p:cNvPr>
            <p:cNvSpPr/>
            <p:nvPr/>
          </p:nvSpPr>
          <p:spPr>
            <a:xfrm>
              <a:off x="2045517" y="6166884"/>
              <a:ext cx="555915" cy="578690"/>
            </a:xfrm>
            <a:prstGeom prst="rect">
              <a:avLst/>
            </a:prstGeom>
            <a:solidFill>
              <a:srgbClr val="84BF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E6804E5-494D-EF16-E59C-1EE1C0A3158D}"/>
                </a:ext>
              </a:extLst>
            </p:cNvPr>
            <p:cNvSpPr/>
            <p:nvPr/>
          </p:nvSpPr>
          <p:spPr>
            <a:xfrm>
              <a:off x="2742272" y="6344095"/>
              <a:ext cx="2091998" cy="3867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228600" indent="-228600">
                <a:lnSpc>
                  <a:spcPct val="150000"/>
                </a:lnSpc>
                <a:tabLst>
                  <a:tab pos="228600" algn="l"/>
                  <a:tab pos="457200" algn="l"/>
                </a:tabLst>
              </a:pPr>
              <a:r>
                <a:rPr lang="en-GB" sz="3000" b="1" dirty="0">
                  <a:effectLst/>
                  <a:latin typeface="Calibri" panose="020F0502020204030204" pitchFamily="34" charset="0"/>
                  <a:ea typeface="Times New Roman" panose="02020603050405020304" pitchFamily="18" charset="0"/>
                  <a:cs typeface="Times New Roman" panose="02020603050405020304" pitchFamily="18" charset="0"/>
                </a:rPr>
                <a:t>Oefening</a:t>
              </a:r>
              <a:endParaRPr lang="en-IE" sz="3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Graphic 8" descr="Clipboard Partially Ticked outline">
              <a:extLst>
                <a:ext uri="{FF2B5EF4-FFF2-40B4-BE49-F238E27FC236}">
                  <a16:creationId xmlns:a16="http://schemas.microsoft.com/office/drawing/2014/main" id="{7E9EE082-2BD5-7F3E-398F-60C8E405C8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2084" y="6198780"/>
              <a:ext cx="520997" cy="520997"/>
            </a:xfrm>
            <a:prstGeom prst="rect">
              <a:avLst/>
            </a:prstGeom>
          </p:spPr>
        </p:pic>
      </p:grpSp>
      <p:sp>
        <p:nvSpPr>
          <p:cNvPr id="11" name="Text Placeholder 7">
            <a:extLst>
              <a:ext uri="{FF2B5EF4-FFF2-40B4-BE49-F238E27FC236}">
                <a16:creationId xmlns:a16="http://schemas.microsoft.com/office/drawing/2014/main" id="{E00F0852-C778-881F-6BCC-08C426786E9A}"/>
              </a:ext>
            </a:extLst>
          </p:cNvPr>
          <p:cNvSpPr txBox="1">
            <a:spLocks/>
          </p:cNvSpPr>
          <p:nvPr/>
        </p:nvSpPr>
        <p:spPr>
          <a:xfrm>
            <a:off x="3192866" y="826198"/>
            <a:ext cx="5457650" cy="422031"/>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US" b="1" dirty="0"/>
              <a:t>VOORDELEN VS. FUNCTIES</a:t>
            </a:r>
            <a:endParaRPr lang="en-US" dirty="0"/>
          </a:p>
        </p:txBody>
      </p:sp>
      <p:sp>
        <p:nvSpPr>
          <p:cNvPr id="12" name="テキスト プレースホルダー 36">
            <a:extLst>
              <a:ext uri="{FF2B5EF4-FFF2-40B4-BE49-F238E27FC236}">
                <a16:creationId xmlns:a16="http://schemas.microsoft.com/office/drawing/2014/main" id="{5BB6471A-BDE0-4184-9BC2-E8933AF492C8}"/>
              </a:ext>
            </a:extLst>
          </p:cNvPr>
          <p:cNvSpPr txBox="1">
            <a:spLocks/>
          </p:cNvSpPr>
          <p:nvPr/>
        </p:nvSpPr>
        <p:spPr bwMode="auto">
          <a:xfrm>
            <a:off x="600456" y="2574308"/>
            <a:ext cx="4116688" cy="343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IE" altLang="ja-JP" sz="2200" b="0" i="0" u="none" strike="noStrike" kern="1200" cap="none" spc="0" normalizeH="0" baseline="0" noProof="0" dirty="0">
                <a:ln>
                  <a:noFill/>
                </a:ln>
                <a:solidFill>
                  <a:srgbClr val="382B1B"/>
                </a:solidFill>
                <a:effectLst/>
                <a:uLnTx/>
                <a:uFillTx/>
                <a:latin typeface="Calibri" charset="0"/>
              </a:rPr>
              <a:t>Voer vier functies in die je voedingsproduct of -bedrijf zal bieden:</a:t>
            </a:r>
          </a:p>
          <a:p>
            <a:pPr marL="457200" marR="0" lvl="0" indent="-457200" algn="l" defTabSz="914400" rtl="0" eaLnBrk="1" fontAlgn="auto" latinLnBrk="0" hangingPunct="1">
              <a:lnSpc>
                <a:spcPct val="100000"/>
              </a:lnSpc>
              <a:spcBef>
                <a:spcPct val="20000"/>
              </a:spcBef>
              <a:spcAft>
                <a:spcPts val="0"/>
              </a:spcAft>
              <a:buClr>
                <a:srgbClr val="B6D1E1"/>
              </a:buClr>
              <a:buSzTx/>
              <a:buFont typeface="+mj-lt"/>
              <a:buAutoNum type="arabicPeriod"/>
              <a:tabLst/>
              <a:defRPr/>
            </a:pP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p:txBody>
      </p:sp>
      <p:sp>
        <p:nvSpPr>
          <p:cNvPr id="15" name="Pentagon 14">
            <a:extLst>
              <a:ext uri="{FF2B5EF4-FFF2-40B4-BE49-F238E27FC236}">
                <a16:creationId xmlns:a16="http://schemas.microsoft.com/office/drawing/2014/main" id="{19701F64-F88B-A8B3-306B-AEA71BD71CA7}"/>
              </a:ext>
            </a:extLst>
          </p:cNvPr>
          <p:cNvSpPr/>
          <p:nvPr/>
        </p:nvSpPr>
        <p:spPr>
          <a:xfrm>
            <a:off x="4883402" y="2672211"/>
            <a:ext cx="2641042" cy="2826327"/>
          </a:xfrm>
          <a:prstGeom prst="homePlate">
            <a:avLst/>
          </a:prstGeom>
          <a:solidFill>
            <a:srgbClr val="B6D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FD5F5E5-A6E5-1BDB-78B0-E1668F886473}"/>
              </a:ext>
            </a:extLst>
          </p:cNvPr>
          <p:cNvSpPr txBox="1"/>
          <p:nvPr/>
        </p:nvSpPr>
        <p:spPr>
          <a:xfrm>
            <a:off x="5022652" y="3148253"/>
            <a:ext cx="2072372" cy="1862754"/>
          </a:xfrm>
          <a:prstGeom prst="rect">
            <a:avLst/>
          </a:prstGeom>
          <a:noFill/>
        </p:spPr>
        <p:txBody>
          <a:bodyPr wrap="square" rtlCol="0">
            <a:spAutoFit/>
          </a:bodyPr>
          <a:lstStyle/>
          <a:p>
            <a:pPr marL="0" marR="0" lvl="0" indent="0" defTabSz="914400" rtl="0" eaLnBrk="1" fontAlgn="auto" latinLnBrk="0" hangingPunct="1">
              <a:lnSpc>
                <a:spcPts val="2340"/>
              </a:lnSpc>
              <a:spcBef>
                <a:spcPts val="0"/>
              </a:spcBef>
              <a:spcAft>
                <a:spcPts val="0"/>
              </a:spcAft>
              <a:buClrTx/>
              <a:buSzTx/>
              <a:buFontTx/>
              <a:buNone/>
              <a:tabLst/>
              <a:defRPr/>
            </a:pPr>
            <a:r>
              <a:rPr kumimoji="0" lang="en-IE" sz="2200" b="0" i="0" u="none" strike="noStrike" kern="1200" cap="none" spc="0" normalizeH="0" baseline="0" noProof="0" dirty="0">
                <a:ln>
                  <a:noFill/>
                </a:ln>
                <a:solidFill>
                  <a:schemeClr val="bg1"/>
                </a:solidFill>
                <a:effectLst/>
                <a:uLnTx/>
                <a:uFillTx/>
                <a:latin typeface="Calibri" panose="020F0502020204030204"/>
                <a:ea typeface="+mn-ea"/>
                <a:cs typeface="+mn-cs"/>
              </a:rPr>
              <a:t>Vraag jezelf nu af waarom deze functies belangrijk zijn om je voordelen te ontdekken! </a:t>
            </a:r>
          </a:p>
        </p:txBody>
      </p:sp>
      <p:sp>
        <p:nvSpPr>
          <p:cNvPr id="20" name="テキスト プレースホルダー 36">
            <a:extLst>
              <a:ext uri="{FF2B5EF4-FFF2-40B4-BE49-F238E27FC236}">
                <a16:creationId xmlns:a16="http://schemas.microsoft.com/office/drawing/2014/main" id="{BA88327C-F5AD-0DFD-C320-AB7DCF2A18E3}"/>
              </a:ext>
            </a:extLst>
          </p:cNvPr>
          <p:cNvSpPr txBox="1">
            <a:spLocks/>
          </p:cNvSpPr>
          <p:nvPr/>
        </p:nvSpPr>
        <p:spPr bwMode="auto">
          <a:xfrm>
            <a:off x="7713718" y="1583033"/>
            <a:ext cx="4116688" cy="391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sz="2200" b="1" dirty="0">
                <a:latin typeface="+mn-lt"/>
              </a:rPr>
              <a:t>Verander nu elke eigenschap in een voordeel - wat </a:t>
            </a:r>
            <a:r>
              <a:rPr lang="en-GB" sz="2200" b="1" i="1" dirty="0">
                <a:latin typeface="+mn-lt"/>
              </a:rPr>
              <a:t>doet</a:t>
            </a:r>
            <a:r>
              <a:rPr lang="en-GB" sz="2200" b="1" dirty="0">
                <a:latin typeface="+mn-lt"/>
              </a:rPr>
              <a:t> het eigenlijk voor je klant?</a:t>
            </a:r>
            <a:br>
              <a:rPr lang="en-GB" sz="2200" dirty="0">
                <a:latin typeface="+mn-lt"/>
              </a:rPr>
            </a:br>
            <a:r>
              <a:rPr lang="en-GB" sz="2200" dirty="0">
                <a:latin typeface="+mn-lt"/>
              </a:rPr>
              <a:t>Voer de werkelijke waarde achter elk punt in: </a:t>
            </a:r>
            <a:r>
              <a:rPr kumimoji="0" lang="en-IE" altLang="ja-JP" sz="2200" b="0" i="0" u="none" strike="noStrike" kern="1200" cap="none" spc="0" normalizeH="0" baseline="0" noProof="0" dirty="0">
                <a:ln>
                  <a:noFill/>
                </a:ln>
                <a:solidFill>
                  <a:srgbClr val="382B1B"/>
                </a:solidFill>
                <a:effectLst/>
                <a:uLnTx/>
                <a:uFillTx/>
                <a:latin typeface="+mn-lt"/>
              </a:rPr>
              <a:t>:</a:t>
            </a:r>
          </a:p>
          <a:p>
            <a:pPr marL="457200" marR="0" lvl="0" indent="-457200" algn="l" defTabSz="914400" rtl="0" eaLnBrk="1" fontAlgn="auto" latinLnBrk="0" hangingPunct="1">
              <a:lnSpc>
                <a:spcPct val="100000"/>
              </a:lnSpc>
              <a:spcBef>
                <a:spcPct val="20000"/>
              </a:spcBef>
              <a:spcAft>
                <a:spcPts val="0"/>
              </a:spcAft>
              <a:buClr>
                <a:srgbClr val="B6D1E1"/>
              </a:buClr>
              <a:buSzTx/>
              <a:buFont typeface="+mj-lt"/>
              <a:buAutoNum type="arabicPeriod"/>
              <a:tabLst/>
              <a:defRPr/>
            </a:pP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endParaRPr kumimoji="0" lang="en-IE" altLang="ja-JP" sz="2200" b="0" i="0" u="none" strike="noStrike" kern="1200" cap="none" spc="0" normalizeH="0" baseline="0" noProof="0" dirty="0">
              <a:ln>
                <a:noFill/>
              </a:ln>
              <a:solidFill>
                <a:srgbClr val="382B1B"/>
              </a:solidFill>
              <a:effectLst/>
              <a:uLnTx/>
              <a:uFillTx/>
              <a:latin typeface="Calibri" charset="0"/>
            </a:endParaRP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a:p>
            <a:pPr marL="457200" lvl="0" indent="-457200">
              <a:buClr>
                <a:srgbClr val="B6D1E1"/>
              </a:buClr>
              <a:buFont typeface="+mj-lt"/>
              <a:buAutoNum type="arabicPeriod"/>
              <a:defRPr/>
            </a:pPr>
            <a:r>
              <a:rPr lang="en-IE" altLang="ja-JP" sz="2200" dirty="0">
                <a:solidFill>
                  <a:srgbClr val="382B1B"/>
                </a:solidFill>
                <a:latin typeface="Calibri" charset="0"/>
              </a:rPr>
              <a:t>________________________</a:t>
            </a:r>
          </a:p>
        </p:txBody>
      </p:sp>
    </p:spTree>
    <p:extLst>
      <p:ext uri="{BB962C8B-B14F-4D97-AF65-F5344CB8AC3E}">
        <p14:creationId xmlns:p14="http://schemas.microsoft.com/office/powerpoint/2010/main" val="46319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7C9F78-FA2D-0DFD-43D4-B1D498635E5F}"/>
              </a:ext>
            </a:extLst>
          </p:cNvPr>
          <p:cNvSpPr>
            <a:spLocks noGrp="1"/>
          </p:cNvSpPr>
          <p:nvPr>
            <p:ph type="body" sz="quarter" idx="17"/>
          </p:nvPr>
        </p:nvSpPr>
        <p:spPr/>
        <p:txBody>
          <a:bodyPr/>
          <a:lstStyle/>
          <a:p>
            <a:r>
              <a:rPr lang="en-US" dirty="0"/>
              <a:t>06</a:t>
            </a:r>
          </a:p>
        </p:txBody>
      </p:sp>
      <p:sp>
        <p:nvSpPr>
          <p:cNvPr id="4" name="Text Placeholder 3">
            <a:extLst>
              <a:ext uri="{FF2B5EF4-FFF2-40B4-BE49-F238E27FC236}">
                <a16:creationId xmlns:a16="http://schemas.microsoft.com/office/drawing/2014/main" id="{B7181C30-6FDE-5638-30DB-63F4D678B4C4}"/>
              </a:ext>
            </a:extLst>
          </p:cNvPr>
          <p:cNvSpPr>
            <a:spLocks noGrp="1"/>
          </p:cNvSpPr>
          <p:nvPr>
            <p:ph type="body" sz="quarter" idx="16"/>
          </p:nvPr>
        </p:nvSpPr>
        <p:spPr>
          <a:xfrm>
            <a:off x="5250079" y="2307772"/>
            <a:ext cx="6071064" cy="3488872"/>
          </a:xfrm>
        </p:spPr>
        <p:txBody>
          <a:bodyPr>
            <a:normAutofit/>
          </a:bodyPr>
          <a:lstStyle/>
          <a:p>
            <a:r>
              <a:rPr lang="en-US" sz="4800" dirty="0"/>
              <a:t>JE MARKETING GEREEDSCHAPSKIST...</a:t>
            </a:r>
            <a:endParaRPr lang="en-GB" dirty="0"/>
          </a:p>
        </p:txBody>
      </p:sp>
      <p:pic>
        <p:nvPicPr>
          <p:cNvPr id="10" name="Graphic 9" descr="Woman Shrugging with solid fill">
            <a:extLst>
              <a:ext uri="{FF2B5EF4-FFF2-40B4-BE49-F238E27FC236}">
                <a16:creationId xmlns:a16="http://schemas.microsoft.com/office/drawing/2014/main" id="{66793712-D8C6-8FBA-2281-3F89BC17ED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153" y="4379975"/>
            <a:ext cx="1838160" cy="1838160"/>
          </a:xfrm>
          <a:prstGeom prst="rect">
            <a:avLst/>
          </a:prstGeom>
        </p:spPr>
      </p:pic>
      <p:pic>
        <p:nvPicPr>
          <p:cNvPr id="12" name="Graphic 11" descr="Briefcase with solid fill">
            <a:extLst>
              <a:ext uri="{FF2B5EF4-FFF2-40B4-BE49-F238E27FC236}">
                <a16:creationId xmlns:a16="http://schemas.microsoft.com/office/drawing/2014/main" id="{C5173436-ECA8-9AB8-3242-AC97B05650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9829" y="4812086"/>
            <a:ext cx="861929" cy="861929"/>
          </a:xfrm>
          <a:prstGeom prst="rect">
            <a:avLst/>
          </a:prstGeom>
        </p:spPr>
      </p:pic>
    </p:spTree>
    <p:extLst>
      <p:ext uri="{BB962C8B-B14F-4D97-AF65-F5344CB8AC3E}">
        <p14:creationId xmlns:p14="http://schemas.microsoft.com/office/powerpoint/2010/main" val="4029142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UW MARKETING TOOLBOX - editie voor voedingsbedrijven </a:t>
            </a:r>
          </a:p>
        </p:txBody>
      </p:sp>
      <p:pic>
        <p:nvPicPr>
          <p:cNvPr id="3" name="Picture 2" descr="A red toolbox with white text&#10;&#10;Description automatically generated">
            <a:extLst>
              <a:ext uri="{FF2B5EF4-FFF2-40B4-BE49-F238E27FC236}">
                <a16:creationId xmlns:a16="http://schemas.microsoft.com/office/drawing/2014/main" id="{D96070A4-1DA0-E60D-24AF-D5BC59293375}"/>
              </a:ext>
            </a:extLst>
          </p:cNvPr>
          <p:cNvPicPr>
            <a:picLocks noChangeAspect="1"/>
          </p:cNvPicPr>
          <p:nvPr/>
        </p:nvPicPr>
        <p:blipFill>
          <a:blip r:embed="rId2"/>
          <a:srcRect l="28720" r="27657"/>
          <a:stretch/>
        </p:blipFill>
        <p:spPr>
          <a:xfrm>
            <a:off x="97103" y="2374393"/>
            <a:ext cx="2778641" cy="2438400"/>
          </a:xfrm>
          <a:prstGeom prst="rect">
            <a:avLst/>
          </a:prstGeom>
        </p:spPr>
      </p:pic>
      <p:sp>
        <p:nvSpPr>
          <p:cNvPr id="7" name="TextBox 6">
            <a:extLst>
              <a:ext uri="{FF2B5EF4-FFF2-40B4-BE49-F238E27FC236}">
                <a16:creationId xmlns:a16="http://schemas.microsoft.com/office/drawing/2014/main" id="{15382387-C0CD-5868-97B9-51D8F976765A}"/>
              </a:ext>
            </a:extLst>
          </p:cNvPr>
          <p:cNvSpPr txBox="1"/>
          <p:nvPr/>
        </p:nvSpPr>
        <p:spPr>
          <a:xfrm>
            <a:off x="2762456" y="1502829"/>
            <a:ext cx="9043824" cy="6401753"/>
          </a:xfrm>
          <a:prstGeom prst="rect">
            <a:avLst/>
          </a:prstGeom>
          <a:noFill/>
        </p:spPr>
        <p:txBody>
          <a:bodyPr wrap="square" numCol="2">
            <a:spAutoFit/>
          </a:bodyPr>
          <a:lstStyle/>
          <a:p>
            <a:r>
              <a:rPr lang="en-GB" sz="2200" dirty="0"/>
              <a:t>Marketing is hoe mensen je merk ontdekken, vertrouwen en onthouden. Deze gereedschapskist is ontworpen om je te voorzien van praktische, goedkope hulpmiddelen waarmee je zelfverzekerd voor de dag kunt komen, je verhaal kunt vertellen en contact kunt leggen met de klanten die nodig hebben wat jij te bieden hebt. </a:t>
            </a:r>
          </a:p>
          <a:p>
            <a:endParaRPr lang="en-GB" sz="2200" dirty="0"/>
          </a:p>
          <a:p>
            <a:r>
              <a:rPr lang="en-GB" sz="2200" dirty="0"/>
              <a:t>Sommige marketingtools zul je meteen gebruiken en andere kun je introduceren naarmate je bedrijf groeit. </a:t>
            </a:r>
          </a:p>
          <a:p>
            <a:endParaRPr lang="en-GB" sz="2200" dirty="0"/>
          </a:p>
          <a:p>
            <a:endParaRPr lang="en-GB" sz="2200" dirty="0"/>
          </a:p>
          <a:p>
            <a:endParaRPr lang="en-GB" sz="2200" dirty="0"/>
          </a:p>
          <a:p>
            <a:endParaRPr lang="en-GB"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err="1">
                <a:ln>
                  <a:noFill/>
                </a:ln>
                <a:solidFill>
                  <a:schemeClr val="tx1"/>
                </a:solidFill>
                <a:effectLst/>
              </a:rPr>
              <a:t>Uw</a:t>
            </a:r>
            <a:r>
              <a:rPr kumimoji="0" lang="en-US" altLang="en-US" sz="2200" b="1" i="0" u="none" strike="noStrike" cap="none" normalizeH="0" baseline="0" dirty="0">
                <a:ln>
                  <a:noFill/>
                </a:ln>
                <a:solidFill>
                  <a:schemeClr val="tx1"/>
                </a:solidFill>
                <a:effectLst/>
              </a:rPr>
              <a:t> webaanwezigheid</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Verpakking </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Monsters en proeverijen</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Receptkaarten of serveermogelijkheden</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Fotografie die verkoopt</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Boerenmarkten en braderieën</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Gedrukt materiaal</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Tools voor sociale media</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Lokale beïnvloeders of culturele ambassadeurs</a:t>
            </a:r>
            <a:endParaRPr lang="en-US" altLang="en-US" sz="2200" dirty="0"/>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Mond-tot-mondreclame &amp; WhatsApp-groepen</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2200" b="1" i="0" u="none" strike="noStrike" cap="none" normalizeH="0" baseline="0" dirty="0">
                <a:ln>
                  <a:noFill/>
                </a:ln>
                <a:solidFill>
                  <a:schemeClr val="tx1"/>
                </a:solidFill>
                <a:effectLst/>
              </a:rPr>
              <a:t>E-mailmarketing (optioneel maar krachtig)</a:t>
            </a:r>
            <a:br>
              <a:rPr kumimoji="0" lang="en-US" altLang="en-US" sz="1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endParaRPr>
          </a:p>
          <a:p>
            <a:endParaRPr lang="en-GB" dirty="0"/>
          </a:p>
        </p:txBody>
      </p:sp>
    </p:spTree>
    <p:extLst>
      <p:ext uri="{BB962C8B-B14F-4D97-AF65-F5344CB8AC3E}">
        <p14:creationId xmlns:p14="http://schemas.microsoft.com/office/powerpoint/2010/main" val="1407509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RELATIE TUSSEN MARKETING EN VERKOOP</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31098" y="3813204"/>
            <a:ext cx="4612400"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r>
              <a:rPr lang="en-GB" dirty="0"/>
              <a:t>Bekijk het zo:</a:t>
            </a:r>
          </a:p>
          <a:p>
            <a:pPr>
              <a:buClr>
                <a:srgbClr val="B6D1E1"/>
              </a:buClr>
            </a:pPr>
            <a:br>
              <a:rPr lang="en-GB" dirty="0"/>
            </a:br>
            <a:r>
              <a:rPr lang="en-GB" b="1" dirty="0"/>
              <a:t>Marketing brengt de klant naar je deur. </a:t>
            </a:r>
          </a:p>
          <a:p>
            <a:pPr>
              <a:buClr>
                <a:srgbClr val="B6D1E1"/>
              </a:buClr>
            </a:pPr>
            <a:r>
              <a:rPr lang="en-GB" b="1" dirty="0"/>
              <a:t>Verkoop overtuigt hen om binnen te lopen en te kopen.</a:t>
            </a:r>
            <a:endParaRPr lang="en-US" dirty="0"/>
          </a:p>
          <a:p>
            <a:pPr marL="342900" indent="-342900">
              <a:buClr>
                <a:srgbClr val="B6D1E1"/>
              </a:buClr>
              <a:buFont typeface="Arial" panose="020B0604020202020204" pitchFamily="34" charset="0"/>
              <a:buChar cha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531098" y="1385064"/>
            <a:ext cx="4657727"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2600" b="1" dirty="0">
                <a:solidFill>
                  <a:srgbClr val="84BFA4"/>
                </a:solidFill>
              </a:rPr>
              <a:t>Veel mensen vragen zich af wat het verschil is tussen verkoop en marketing. Laten we duidelijk zijn: hoewel marketing en verkoop met elkaar verbonden zijn in het bedrijfsleven, zijn ze niet hetzelfde.</a:t>
            </a: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5429838" y="1999426"/>
            <a:ext cx="0" cy="3573182"/>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1">
            <a:extLst>
              <a:ext uri="{FF2B5EF4-FFF2-40B4-BE49-F238E27FC236}">
                <a16:creationId xmlns:a16="http://schemas.microsoft.com/office/drawing/2014/main" id="{520ED139-6260-5F89-E91A-075A99416FBE}"/>
              </a:ext>
            </a:extLst>
          </p:cNvPr>
          <p:cNvSpPr>
            <a:spLocks noChangeArrowheads="1"/>
          </p:cNvSpPr>
          <p:nvPr/>
        </p:nvSpPr>
        <p:spPr bwMode="auto">
          <a:xfrm>
            <a:off x="5578920" y="1363943"/>
            <a:ext cx="6441629"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MARKETING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Focus</a:t>
            </a:r>
            <a:r>
              <a:rPr kumimoji="0" lang="en-US" altLang="en-US" sz="2200" b="0" i="0" u="none" strike="noStrike" cap="none" normalizeH="0" baseline="0" dirty="0">
                <a:ln>
                  <a:noFill/>
                </a:ln>
                <a:solidFill>
                  <a:schemeClr val="tx1"/>
                </a:solidFill>
                <a:effectLst/>
              </a:rPr>
              <a:t>: Op lange termijn</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Doel</a:t>
            </a:r>
            <a:r>
              <a:rPr kumimoji="0" lang="en-US" altLang="en-US" sz="2200" b="0" i="0" u="none" strike="noStrike" cap="none" normalizeH="0" baseline="0" dirty="0">
                <a:ln>
                  <a:noFill/>
                </a:ln>
                <a:solidFill>
                  <a:schemeClr val="tx1"/>
                </a:solidFill>
                <a:effectLst/>
              </a:rPr>
              <a:t>: Bewustzijn en relaties opbouwen</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Aanpak</a:t>
            </a:r>
            <a:r>
              <a:rPr kumimoji="0" lang="en-US" altLang="en-US" sz="2200" b="0" i="0" u="none" strike="noStrike" cap="none" normalizeH="0" baseline="0" dirty="0">
                <a:ln>
                  <a:noFill/>
                </a:ln>
                <a:solidFill>
                  <a:schemeClr val="tx1"/>
                </a:solidFill>
                <a:effectLst/>
              </a:rPr>
              <a:t>: Marketing is de </a:t>
            </a:r>
            <a:r>
              <a:rPr kumimoji="0" lang="en-US" altLang="en-US" sz="2200" b="1" i="1" u="none" strike="noStrike" cap="none" normalizeH="0" baseline="0" dirty="0">
                <a:ln>
                  <a:noFill/>
                </a:ln>
                <a:solidFill>
                  <a:schemeClr val="tx1"/>
                </a:solidFill>
                <a:effectLst/>
              </a:rPr>
              <a:t>aantrekkingskracht</a:t>
            </a:r>
            <a:r>
              <a:rPr lang="en-US" altLang="en-US" sz="2200" dirty="0"/>
              <a:t>. </a:t>
            </a:r>
            <a:r>
              <a:rPr lang="en-GB" sz="2200" dirty="0"/>
              <a:t>Het helpt klanten je eten te ontdekken, zich te verbinden met je verhaal en meer te willen weten.</a:t>
            </a:r>
          </a:p>
          <a:p>
            <a:pPr marL="0" marR="0" lvl="0" indent="0" algn="l" defTabSz="914400" rtl="0" eaLnBrk="0" fontAlgn="base" latinLnBrk="0" hangingPunct="0">
              <a:lnSpc>
                <a:spcPct val="100000"/>
              </a:lnSpc>
              <a:spcBef>
                <a:spcPct val="0"/>
              </a:spcBef>
              <a:spcAft>
                <a:spcPct val="0"/>
              </a:spcAft>
              <a:buClrTx/>
              <a:buSzTx/>
              <a:tabLst/>
            </a:pPr>
            <a:endParaRPr lang="en-US" altLang="en-US" sz="2200" dirty="0"/>
          </a:p>
          <a:p>
            <a:pPr>
              <a:buNone/>
            </a:pPr>
            <a:r>
              <a:rPr lang="en-GB" sz="2200" b="1" dirty="0"/>
              <a:t>VERKOOP</a:t>
            </a:r>
          </a:p>
          <a:p>
            <a:r>
              <a:rPr lang="en-GB" sz="2200" b="1" dirty="0"/>
              <a:t>Focus</a:t>
            </a:r>
            <a:r>
              <a:rPr lang="en-GB" sz="2200" dirty="0"/>
              <a:t>: Korte termijn, actiegericht</a:t>
            </a:r>
          </a:p>
          <a:p>
            <a:r>
              <a:rPr lang="en-GB" sz="2200" b="1" dirty="0"/>
              <a:t>Doel</a:t>
            </a:r>
            <a:r>
              <a:rPr lang="en-GB" sz="2200" dirty="0"/>
              <a:t>: De deal sluiten, de klant laten kopen</a:t>
            </a:r>
          </a:p>
          <a:p>
            <a:r>
              <a:rPr lang="en-GB" sz="2200" b="1" dirty="0"/>
              <a:t>Aanpak</a:t>
            </a:r>
            <a:r>
              <a:rPr lang="en-GB" sz="2200" dirty="0"/>
              <a:t>: Verkoop is de </a:t>
            </a:r>
            <a:r>
              <a:rPr lang="en-GB" sz="2200" b="1" i="1" dirty="0"/>
              <a:t>push. </a:t>
            </a:r>
            <a:r>
              <a:rPr lang="en-GB" sz="2200" dirty="0"/>
              <a:t>Het motiveert een specifieke persoon om nu actie te ondernemen.</a:t>
            </a:r>
          </a:p>
          <a:p>
            <a:r>
              <a:rPr lang="en-GB" sz="2200" dirty="0"/>
              <a:t>Afgestemd op individuele klanten en gericht op het omzetten van interesse in aankoop</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9" name="Straight Connector 8">
            <a:extLst>
              <a:ext uri="{FF2B5EF4-FFF2-40B4-BE49-F238E27FC236}">
                <a16:creationId xmlns:a16="http://schemas.microsoft.com/office/drawing/2014/main" id="{0267DEDF-7309-ED28-6D5C-EE5B56D9F651}"/>
              </a:ext>
            </a:extLst>
          </p:cNvPr>
          <p:cNvCxnSpPr>
            <a:cxnSpLocks/>
          </p:cNvCxnSpPr>
          <p:nvPr/>
        </p:nvCxnSpPr>
        <p:spPr>
          <a:xfrm>
            <a:off x="6756694" y="3838604"/>
            <a:ext cx="3708988" cy="0"/>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491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1. UW AANWEZIGHEID OP INTERNET</a:t>
            </a:r>
          </a:p>
        </p:txBody>
      </p:sp>
      <p:sp>
        <p:nvSpPr>
          <p:cNvPr id="2" name="Text Placeholder 7">
            <a:extLst>
              <a:ext uri="{FF2B5EF4-FFF2-40B4-BE49-F238E27FC236}">
                <a16:creationId xmlns:a16="http://schemas.microsoft.com/office/drawing/2014/main" id="{80CBECB8-84CC-20AC-F456-2C27D4604112}"/>
              </a:ext>
            </a:extLst>
          </p:cNvPr>
          <p:cNvSpPr txBox="1">
            <a:spLocks/>
          </p:cNvSpPr>
          <p:nvPr/>
        </p:nvSpPr>
        <p:spPr>
          <a:xfrm>
            <a:off x="5684317" y="1636258"/>
            <a:ext cx="5825511"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B6D1E1"/>
              </a:buClr>
              <a:buFont typeface="Arial" panose="020B0604020202020204" pitchFamily="34" charset="0"/>
              <a:buChar char="•"/>
            </a:pPr>
            <a:r>
              <a:rPr lang="en-US" dirty="0"/>
              <a:t>Bepaal je doelen voor de website</a:t>
            </a:r>
          </a:p>
          <a:p>
            <a:pPr marL="342900" indent="-342900">
              <a:buClr>
                <a:srgbClr val="B6D1E1"/>
              </a:buClr>
              <a:buFont typeface="Arial" panose="020B0604020202020204" pitchFamily="34" charset="0"/>
              <a:buChar char="•"/>
            </a:pPr>
            <a:r>
              <a:rPr lang="en-US" dirty="0"/>
              <a:t>Welke informatie wil je benadrukken op de website?</a:t>
            </a:r>
          </a:p>
          <a:p>
            <a:pPr marL="342900" indent="-342900">
              <a:buClr>
                <a:srgbClr val="B6D1E1"/>
              </a:buClr>
              <a:buFont typeface="Arial" panose="020B0604020202020204" pitchFamily="34" charset="0"/>
              <a:buChar char="•"/>
            </a:pPr>
            <a:r>
              <a:rPr lang="en-US" dirty="0"/>
              <a:t>Hoe kun je je Unique Selling Points benadrukken?</a:t>
            </a:r>
          </a:p>
          <a:p>
            <a:pPr marL="342900" indent="-342900">
              <a:buClr>
                <a:srgbClr val="B6D1E1"/>
              </a:buClr>
              <a:buFont typeface="Arial" panose="020B0604020202020204" pitchFamily="34" charset="0"/>
              <a:buChar char="•"/>
            </a:pPr>
            <a:r>
              <a:rPr lang="en-US" dirty="0"/>
              <a:t>Hoe wil je dat de bezoeker dit ervaart? Bijv. via video, afbeeldingengalerij, downloads enz.</a:t>
            </a:r>
          </a:p>
          <a:p>
            <a:pPr marL="342900" indent="-342900">
              <a:buClr>
                <a:srgbClr val="B6D1E1"/>
              </a:buClr>
              <a:buFont typeface="Arial" panose="020B0604020202020204" pitchFamily="34" charset="0"/>
              <a:buChar char="•"/>
            </a:pPr>
            <a:r>
              <a:rPr lang="en-US" dirty="0"/>
              <a:t>Welke lay-out past bij jouw bedrijf?</a:t>
            </a:r>
          </a:p>
          <a:p>
            <a:pPr marL="342900" indent="-342900">
              <a:buClr>
                <a:srgbClr val="B6D1E1"/>
              </a:buClr>
              <a:buFont typeface="Arial" panose="020B0604020202020204" pitchFamily="34" charset="0"/>
              <a:buChar char="•"/>
            </a:pPr>
            <a:r>
              <a:rPr lang="en-US" dirty="0"/>
              <a:t>Hoe kan jouw website potentiële leads vastleggen? Bijv. Schrijf je in voor onze nieuwsbrief</a:t>
            </a:r>
          </a:p>
          <a:p>
            <a:pPr marL="342900" indent="-342900">
              <a:buClr>
                <a:srgbClr val="B6D1E1"/>
              </a:buClr>
              <a:buFont typeface="Arial" panose="020B0604020202020204" pitchFamily="34" charset="0"/>
              <a:buChar char="•"/>
            </a:pPr>
            <a:r>
              <a:rPr lang="en-US" dirty="0"/>
              <a:t>Kostenoverwegingen - kan een gratis site dezelfde functionaliteit bieden als een aangepast ontwerp?</a:t>
            </a:r>
          </a:p>
          <a:p>
            <a:pPr marL="342900" indent="-342900">
              <a:buClr>
                <a:srgbClr val="B6D1E1"/>
              </a:buClr>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49DD836C-09B6-3695-D11F-56205B46F75A}"/>
              </a:ext>
            </a:extLst>
          </p:cNvPr>
          <p:cNvSpPr txBox="1">
            <a:spLocks/>
          </p:cNvSpPr>
          <p:nvPr/>
        </p:nvSpPr>
        <p:spPr>
          <a:xfrm>
            <a:off x="689848" y="1652669"/>
            <a:ext cx="4651409" cy="1228725"/>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ts val="2840"/>
              </a:lnSpc>
              <a:spcBef>
                <a:spcPts val="200"/>
              </a:spcBef>
              <a:buClr>
                <a:srgbClr val="B6D1E1"/>
              </a:buClr>
            </a:pPr>
            <a:r>
              <a:rPr lang="en-IE" sz="3000" b="1" i="1" dirty="0">
                <a:solidFill>
                  <a:srgbClr val="84BFA4"/>
                </a:solidFill>
              </a:rPr>
              <a:t>Beschouw je website als je middelpunt en als je altijd open winkelpui. Dit is wat mensen zien als ze naar je op zoek gaan. Zorg ervoor dat je eerste indruk goed is. Denk goed na over het ontwerp van de website en doe er moeite voor.</a:t>
            </a:r>
          </a:p>
          <a:p>
            <a:pPr marL="0" lvl="1" algn="l">
              <a:lnSpc>
                <a:spcPts val="2840"/>
              </a:lnSpc>
              <a:spcBef>
                <a:spcPts val="200"/>
              </a:spcBef>
              <a:buClr>
                <a:srgbClr val="B6D1E1"/>
              </a:buClr>
            </a:pPr>
            <a:endParaRPr lang="en-IE" sz="3000" b="1" i="1" dirty="0">
              <a:solidFill>
                <a:srgbClr val="84BFA4"/>
              </a:solidFill>
            </a:endParaRPr>
          </a:p>
        </p:txBody>
      </p:sp>
      <p:cxnSp>
        <p:nvCxnSpPr>
          <p:cNvPr id="5" name="Straight Connector 4">
            <a:extLst>
              <a:ext uri="{FF2B5EF4-FFF2-40B4-BE49-F238E27FC236}">
                <a16:creationId xmlns:a16="http://schemas.microsoft.com/office/drawing/2014/main" id="{502CE8C7-56EB-F231-9EE7-744422D633C5}"/>
              </a:ext>
            </a:extLst>
          </p:cNvPr>
          <p:cNvCxnSpPr>
            <a:cxnSpLocks/>
          </p:cNvCxnSpPr>
          <p:nvPr/>
        </p:nvCxnSpPr>
        <p:spPr>
          <a:xfrm flipV="1">
            <a:off x="5414416" y="1434247"/>
            <a:ext cx="0" cy="4574668"/>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926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UW WEBSITE, DE ESSENTIE</a:t>
            </a:r>
          </a:p>
        </p:txBody>
      </p:sp>
      <p:sp>
        <p:nvSpPr>
          <p:cNvPr id="6" name="Text Placeholder 4">
            <a:extLst>
              <a:ext uri="{FF2B5EF4-FFF2-40B4-BE49-F238E27FC236}">
                <a16:creationId xmlns:a16="http://schemas.microsoft.com/office/drawing/2014/main" id="{25DBBD90-ADF3-8CFD-F3D1-071964FD956D}"/>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11AF9B82-9590-B3D2-6991-48C97E678253}"/>
              </a:ext>
            </a:extLst>
          </p:cNvPr>
          <p:cNvSpPr txBox="1"/>
          <p:nvPr/>
        </p:nvSpPr>
        <p:spPr>
          <a:xfrm>
            <a:off x="330625" y="1305495"/>
            <a:ext cx="8643441" cy="5309146"/>
          </a:xfrm>
          <a:prstGeom prst="rect">
            <a:avLst/>
          </a:prstGeom>
          <a:noFill/>
        </p:spPr>
        <p:txBody>
          <a:bodyPr wrap="square">
            <a:spAutoFit/>
          </a:bodyPr>
          <a:lstStyle/>
          <a:p>
            <a:r>
              <a:rPr lang="en-GB" sz="2200" b="1" dirty="0"/>
              <a:t>Uw domeinnaam kopen</a:t>
            </a:r>
          </a:p>
          <a:p>
            <a:endParaRPr lang="en-GB" sz="200" dirty="0"/>
          </a:p>
          <a:p>
            <a:r>
              <a:rPr lang="en-GB" sz="2200" dirty="0"/>
              <a:t>Je domeinnaam is je online adres - zoals www.yourfoodname.com. Het helpt mensen om u te vinden. </a:t>
            </a:r>
          </a:p>
          <a:p>
            <a:endParaRPr lang="en-GB" sz="1400" dirty="0"/>
          </a:p>
          <a:p>
            <a:r>
              <a:rPr lang="en-GB" sz="2200" b="1" dirty="0">
                <a:solidFill>
                  <a:srgbClr val="84BFA4"/>
                </a:solidFill>
              </a:rPr>
              <a:t>Waarom je een domeinnaam nodig hebt </a:t>
            </a:r>
          </a:p>
          <a:p>
            <a:pPr marL="342900" indent="-342900">
              <a:buFont typeface="Arial" panose="020B0604020202020204" pitchFamily="34" charset="0"/>
              <a:buChar char="•"/>
            </a:pPr>
            <a:r>
              <a:rPr lang="en-GB" sz="2200" dirty="0"/>
              <a:t>Laat je bedrijf er professioneler uitzien</a:t>
            </a:r>
          </a:p>
          <a:p>
            <a:pPr marL="342900" indent="-342900">
              <a:buFont typeface="Arial" panose="020B0604020202020204" pitchFamily="34" charset="0"/>
              <a:buChar char="•"/>
            </a:pPr>
            <a:r>
              <a:rPr lang="en-GB" sz="2200" dirty="0"/>
              <a:t>Gemakkelijker voor mensen om te zoeken en te delen</a:t>
            </a:r>
          </a:p>
          <a:p>
            <a:pPr marL="342900" indent="-342900">
              <a:buFont typeface="Arial" panose="020B0604020202020204" pitchFamily="34" charset="0"/>
              <a:buChar char="•"/>
            </a:pPr>
            <a:r>
              <a:rPr lang="en-GB" sz="2200" dirty="0"/>
              <a:t>Je bent eigenaar van je naam, niet van een platform zoals Facebook of Instagram. Je kunt het gebruiken voor e-mail (bijv. hello@yourbusiness.com).</a:t>
            </a:r>
          </a:p>
          <a:p>
            <a:endParaRPr lang="en-GB" sz="1100" dirty="0"/>
          </a:p>
          <a:p>
            <a:r>
              <a:rPr lang="en-GB" sz="2200" b="1" dirty="0">
                <a:solidFill>
                  <a:srgbClr val="84BFA4"/>
                </a:solidFill>
              </a:rPr>
              <a:t> Hoe kies ik een goede domeinnaam?</a:t>
            </a:r>
          </a:p>
          <a:p>
            <a:pPr marL="342900" indent="-342900">
              <a:buFont typeface="Arial" panose="020B0604020202020204" pitchFamily="34" charset="0"/>
              <a:buChar char="•"/>
            </a:pPr>
            <a:r>
              <a:rPr lang="en-GB" sz="2200" dirty="0"/>
              <a:t>Kort, eenvoudig en gemakkelijk te spellen</a:t>
            </a:r>
          </a:p>
          <a:p>
            <a:pPr marL="342900" indent="-342900">
              <a:buFont typeface="Arial" panose="020B0604020202020204" pitchFamily="34" charset="0"/>
              <a:buChar char="•"/>
            </a:pPr>
            <a:r>
              <a:rPr lang="en-GB" sz="2200" dirty="0"/>
              <a:t>Reflecteert je bedrijfsnaam of wat je verkoopt</a:t>
            </a:r>
          </a:p>
          <a:p>
            <a:pPr marL="342900" indent="-342900">
              <a:buFont typeface="Arial" panose="020B0604020202020204" pitchFamily="34" charset="0"/>
              <a:buChar char="•"/>
            </a:pPr>
            <a:r>
              <a:rPr lang="en-GB" sz="2200" dirty="0"/>
              <a:t>Vermijd cijfers of streepjes (tenzij ze deel uitmaken van je merk)</a:t>
            </a:r>
          </a:p>
          <a:p>
            <a:pPr marL="342900" indent="-342900">
              <a:buFont typeface="Arial" panose="020B0604020202020204" pitchFamily="34" charset="0"/>
              <a:buChar char="•"/>
            </a:pPr>
            <a:r>
              <a:rPr lang="en-GB" sz="2200" dirty="0"/>
              <a:t>Gebruik .com als dat kan, of je land (zoals .</a:t>
            </a:r>
            <a:r>
              <a:rPr lang="en-GB" sz="2200" dirty="0" err="1"/>
              <a:t>ie</a:t>
            </a:r>
            <a:r>
              <a:rPr lang="en-GB" sz="2200" dirty="0"/>
              <a:t>, .</a:t>
            </a:r>
            <a:r>
              <a:rPr lang="en-GB" sz="2200" dirty="0" err="1"/>
              <a:t>fr</a:t>
            </a:r>
            <a:r>
              <a:rPr lang="en-GB" sz="2200" dirty="0"/>
              <a:t>, .de)</a:t>
            </a:r>
          </a:p>
          <a:p>
            <a:pPr marL="342900" indent="-342900">
              <a:buFont typeface="Arial" panose="020B0604020202020204" pitchFamily="34" charset="0"/>
              <a:buChar char="•"/>
            </a:pPr>
            <a:r>
              <a:rPr lang="en-GB" sz="2200" dirty="0"/>
              <a:t>Controleer of het niet al bezet is of een handelsmerk heeft</a:t>
            </a:r>
            <a:endParaRPr lang="en-IE" sz="2200" dirty="0"/>
          </a:p>
        </p:txBody>
      </p:sp>
      <p:pic>
        <p:nvPicPr>
          <p:cNvPr id="22" name="Picture 21" descr="A green globe with a white ribbon around it&#10;&#10;AI-generated content may be incorrect.">
            <a:extLst>
              <a:ext uri="{FF2B5EF4-FFF2-40B4-BE49-F238E27FC236}">
                <a16:creationId xmlns:a16="http://schemas.microsoft.com/office/drawing/2014/main" id="{5739A16F-2C24-2187-B3C0-1234B56B7A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36215" y="1991039"/>
            <a:ext cx="3555785" cy="3299384"/>
          </a:xfrm>
          <a:prstGeom prst="rect">
            <a:avLst/>
          </a:prstGeom>
        </p:spPr>
      </p:pic>
    </p:spTree>
    <p:extLst>
      <p:ext uri="{BB962C8B-B14F-4D97-AF65-F5344CB8AC3E}">
        <p14:creationId xmlns:p14="http://schemas.microsoft.com/office/powerpoint/2010/main" val="3296723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16F7-AB5E-4762-A794-1B32D1189F1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AE2B0F-C339-A569-5770-B3639834195D}"/>
              </a:ext>
            </a:extLst>
          </p:cNvPr>
          <p:cNvSpPr>
            <a:spLocks noGrp="1"/>
          </p:cNvSpPr>
          <p:nvPr>
            <p:ph type="body" sz="quarter" idx="27"/>
          </p:nvPr>
        </p:nvSpPr>
        <p:spPr>
          <a:xfrm>
            <a:off x="751412" y="311362"/>
            <a:ext cx="11846988" cy="720752"/>
          </a:xfrm>
        </p:spPr>
        <p:txBody>
          <a:bodyPr/>
          <a:lstStyle/>
          <a:p>
            <a:r>
              <a:rPr lang="en-US" dirty="0"/>
              <a:t>UW WEBSITE, DE ESSENTIE</a:t>
            </a:r>
          </a:p>
        </p:txBody>
      </p:sp>
      <p:sp>
        <p:nvSpPr>
          <p:cNvPr id="6" name="Text Placeholder 4">
            <a:extLst>
              <a:ext uri="{FF2B5EF4-FFF2-40B4-BE49-F238E27FC236}">
                <a16:creationId xmlns:a16="http://schemas.microsoft.com/office/drawing/2014/main" id="{FA71AEB5-84FC-A336-0D3B-06B0C4422B32}"/>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BBEFBA45-A311-C5B4-FC51-081A7DEAF9A8}"/>
              </a:ext>
            </a:extLst>
          </p:cNvPr>
          <p:cNvSpPr txBox="1"/>
          <p:nvPr/>
        </p:nvSpPr>
        <p:spPr>
          <a:xfrm>
            <a:off x="330625" y="1305495"/>
            <a:ext cx="10957764" cy="4216539"/>
          </a:xfrm>
          <a:prstGeom prst="rect">
            <a:avLst/>
          </a:prstGeom>
          <a:noFill/>
        </p:spPr>
        <p:txBody>
          <a:bodyPr wrap="square">
            <a:spAutoFit/>
          </a:bodyPr>
          <a:lstStyle/>
          <a:p>
            <a:r>
              <a:rPr lang="en-GB" sz="2400" b="1" dirty="0"/>
              <a:t>Waar koop ik een domeinnaam?</a:t>
            </a:r>
          </a:p>
          <a:p>
            <a:r>
              <a:rPr lang="en-GB" sz="2200" dirty="0"/>
              <a:t>Je kunt direct zoeken en kopen op domeinsites zoals:</a:t>
            </a:r>
          </a:p>
          <a:p>
            <a:endParaRPr lang="en-GB" sz="2200" dirty="0"/>
          </a:p>
          <a:p>
            <a:r>
              <a:rPr lang="en-GB" sz="2200" b="1" dirty="0">
                <a:solidFill>
                  <a:srgbClr val="84BFA4"/>
                </a:solidFill>
              </a:rPr>
              <a:t>Platform opmerkingen</a:t>
            </a:r>
          </a:p>
          <a:p>
            <a:r>
              <a:rPr lang="en-GB" sz="2200" dirty="0"/>
              <a:t>Google Domains (samengevoegd met Squarespace) Makkelijk voor beginners. Namecheap, betaalbaar en eenvoudig in gebruik.</a:t>
            </a:r>
          </a:p>
          <a:p>
            <a:r>
              <a:rPr lang="en-GB" sz="2200" dirty="0"/>
              <a:t>GoDaddy Populair, maar let op voor upsells </a:t>
            </a:r>
          </a:p>
          <a:p>
            <a:r>
              <a:rPr lang="en-GB" sz="2200" dirty="0"/>
              <a:t>Wix, Weebly, Shopify, je kunt kopen tijdens het opzetten van je site</a:t>
            </a:r>
          </a:p>
          <a:p>
            <a:endParaRPr lang="en-GB" sz="2200" dirty="0"/>
          </a:p>
          <a:p>
            <a:r>
              <a:rPr lang="en-GB" sz="2400" b="1" dirty="0"/>
              <a:t>Kosten: </a:t>
            </a:r>
          </a:p>
          <a:p>
            <a:r>
              <a:rPr lang="en-GB" sz="2200" dirty="0"/>
              <a:t>Meestal tussen €10-20/jaar. Je hoeft niet meteen te betalen voor extra's zoals "site protection".</a:t>
            </a:r>
            <a:endParaRPr lang="en-IE" sz="2200" dirty="0"/>
          </a:p>
        </p:txBody>
      </p:sp>
    </p:spTree>
    <p:extLst>
      <p:ext uri="{BB962C8B-B14F-4D97-AF65-F5344CB8AC3E}">
        <p14:creationId xmlns:p14="http://schemas.microsoft.com/office/powerpoint/2010/main" val="4937991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63AA2-5177-DF98-43A3-AAA43FEB216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113671-0974-2CCF-69F3-244BA81320D6}"/>
              </a:ext>
            </a:extLst>
          </p:cNvPr>
          <p:cNvSpPr>
            <a:spLocks noGrp="1"/>
          </p:cNvSpPr>
          <p:nvPr>
            <p:ph type="body" sz="quarter" idx="27"/>
          </p:nvPr>
        </p:nvSpPr>
        <p:spPr>
          <a:xfrm>
            <a:off x="751412" y="311362"/>
            <a:ext cx="11846988" cy="720752"/>
          </a:xfrm>
        </p:spPr>
        <p:txBody>
          <a:bodyPr/>
          <a:lstStyle/>
          <a:p>
            <a:r>
              <a:rPr lang="en-GB" dirty="0"/>
              <a:t>ONTWIKKEL HET ZELF - WEBSITE OPTIES</a:t>
            </a:r>
            <a:endParaRPr lang="en-US" dirty="0"/>
          </a:p>
        </p:txBody>
      </p:sp>
      <p:sp>
        <p:nvSpPr>
          <p:cNvPr id="6" name="Text Placeholder 4">
            <a:extLst>
              <a:ext uri="{FF2B5EF4-FFF2-40B4-BE49-F238E27FC236}">
                <a16:creationId xmlns:a16="http://schemas.microsoft.com/office/drawing/2014/main" id="{D1FA5391-7665-8CD3-3659-5E33D2C902A6}"/>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E3FF6A36-7974-BF5B-F688-061DACBFA24B}"/>
              </a:ext>
            </a:extLst>
          </p:cNvPr>
          <p:cNvSpPr txBox="1"/>
          <p:nvPr/>
        </p:nvSpPr>
        <p:spPr>
          <a:xfrm>
            <a:off x="330626" y="1305495"/>
            <a:ext cx="11661770" cy="2277547"/>
          </a:xfrm>
          <a:prstGeom prst="rect">
            <a:avLst/>
          </a:prstGeom>
          <a:noFill/>
        </p:spPr>
        <p:txBody>
          <a:bodyPr wrap="square">
            <a:spAutoFit/>
          </a:bodyPr>
          <a:lstStyle/>
          <a:p>
            <a:r>
              <a:rPr kumimoji="0" lang="en-US" altLang="en-US" sz="2200" b="1" i="0" u="none" strike="noStrike" cap="none" normalizeH="0" baseline="0" dirty="0">
                <a:ln>
                  <a:noFill/>
                </a:ln>
                <a:solidFill>
                  <a:schemeClr val="tx1"/>
                </a:solidFill>
                <a:effectLst/>
              </a:rPr>
              <a:t>Websitebouwers voor beginners</a:t>
            </a:r>
            <a:endParaRPr lang="en-GB" sz="2200" dirty="0"/>
          </a:p>
          <a:p>
            <a:r>
              <a:rPr lang="en-GB" sz="2200" dirty="0"/>
              <a:t>Je hoeft geen webdesigner in te huren of een techneut te zijn om een eenvoudige, effectieve website te bouwen. Hier zijn toegankelijke, budgetvriendelijke platforms en tips om je op weg te helpen</a:t>
            </a:r>
            <a:r>
              <a:rPr lang="en-GB" sz="2400" dirty="0"/>
              <a:t>:</a:t>
            </a:r>
          </a:p>
          <a:p>
            <a:endParaRPr lang="en-GB" sz="2400" dirty="0"/>
          </a:p>
          <a:p>
            <a:endParaRPr lang="en-GB" sz="2400" dirty="0"/>
          </a:p>
          <a:p>
            <a:r>
              <a:rPr lang="en-GB" sz="2200" dirty="0"/>
              <a:t>.</a:t>
            </a:r>
            <a:endParaRPr lang="en-IE" sz="2200" dirty="0"/>
          </a:p>
        </p:txBody>
      </p:sp>
      <p:graphicFrame>
        <p:nvGraphicFramePr>
          <p:cNvPr id="2" name="Table 1">
            <a:extLst>
              <a:ext uri="{FF2B5EF4-FFF2-40B4-BE49-F238E27FC236}">
                <a16:creationId xmlns:a16="http://schemas.microsoft.com/office/drawing/2014/main" id="{213292DF-912F-974E-B970-DB6C96AAE9E6}"/>
              </a:ext>
            </a:extLst>
          </p:cNvPr>
          <p:cNvGraphicFramePr>
            <a:graphicFrameLocks noGrp="1"/>
          </p:cNvGraphicFramePr>
          <p:nvPr>
            <p:extLst>
              <p:ext uri="{D42A27DB-BD31-4B8C-83A1-F6EECF244321}">
                <p14:modId xmlns:p14="http://schemas.microsoft.com/office/powerpoint/2010/main" val="105954729"/>
              </p:ext>
            </p:extLst>
          </p:nvPr>
        </p:nvGraphicFramePr>
        <p:xfrm>
          <a:off x="474498" y="2431902"/>
          <a:ext cx="11517899" cy="4114800"/>
        </p:xfrm>
        <a:graphic>
          <a:graphicData uri="http://schemas.openxmlformats.org/drawingml/2006/table">
            <a:tbl>
              <a:tblPr/>
              <a:tblGrid>
                <a:gridCol w="3326379">
                  <a:extLst>
                    <a:ext uri="{9D8B030D-6E8A-4147-A177-3AD203B41FA5}">
                      <a16:colId xmlns:a16="http://schemas.microsoft.com/office/drawing/2014/main" val="1693988734"/>
                    </a:ext>
                  </a:extLst>
                </a:gridCol>
                <a:gridCol w="3212912">
                  <a:extLst>
                    <a:ext uri="{9D8B030D-6E8A-4147-A177-3AD203B41FA5}">
                      <a16:colId xmlns:a16="http://schemas.microsoft.com/office/drawing/2014/main" val="4160060552"/>
                    </a:ext>
                  </a:extLst>
                </a:gridCol>
                <a:gridCol w="4978608">
                  <a:extLst>
                    <a:ext uri="{9D8B030D-6E8A-4147-A177-3AD203B41FA5}">
                      <a16:colId xmlns:a16="http://schemas.microsoft.com/office/drawing/2014/main" val="3744485951"/>
                    </a:ext>
                  </a:extLst>
                </a:gridCol>
              </a:tblGrid>
              <a:tr h="371338">
                <a:tc>
                  <a:txBody>
                    <a:bodyPr/>
                    <a:lstStyle/>
                    <a:p>
                      <a:r>
                        <a:rPr lang="en-IE" sz="2000" b="1" dirty="0"/>
                        <a:t>Platform</a:t>
                      </a:r>
                    </a:p>
                  </a:txBody>
                  <a:tcPr anchor="ctr">
                    <a:lnL>
                      <a:noFill/>
                    </a:lnL>
                    <a:lnR>
                      <a:noFill/>
                    </a:lnR>
                    <a:lnT>
                      <a:noFill/>
                    </a:lnT>
                    <a:lnB>
                      <a:noFill/>
                    </a:lnB>
                    <a:solidFill>
                      <a:srgbClr val="B6D1E1"/>
                    </a:solidFill>
                  </a:tcPr>
                </a:tc>
                <a:tc>
                  <a:txBody>
                    <a:bodyPr/>
                    <a:lstStyle/>
                    <a:p>
                      <a:r>
                        <a:rPr lang="en-IE" sz="2000" b="1" dirty="0"/>
                        <a:t>Waar het goed voor is</a:t>
                      </a:r>
                    </a:p>
                  </a:txBody>
                  <a:tcPr anchor="ctr">
                    <a:lnL>
                      <a:noFill/>
                    </a:lnL>
                    <a:lnR>
                      <a:noFill/>
                    </a:lnR>
                    <a:lnT>
                      <a:noFill/>
                    </a:lnT>
                    <a:lnB>
                      <a:noFill/>
                    </a:lnB>
                    <a:solidFill>
                      <a:srgbClr val="B6D1E1"/>
                    </a:solidFill>
                  </a:tcPr>
                </a:tc>
                <a:tc>
                  <a:txBody>
                    <a:bodyPr/>
                    <a:lstStyle/>
                    <a:p>
                      <a:r>
                        <a:rPr lang="en-IE" sz="2000" b="1" dirty="0"/>
                        <a:t>Opmerkingen</a:t>
                      </a:r>
                    </a:p>
                  </a:txBody>
                  <a:tcPr anchor="ctr">
                    <a:lnL>
                      <a:noFill/>
                    </a:lnL>
                    <a:lnR>
                      <a:noFill/>
                    </a:lnR>
                    <a:lnT>
                      <a:noFill/>
                    </a:lnT>
                    <a:lnB>
                      <a:noFill/>
                    </a:lnB>
                    <a:solidFill>
                      <a:srgbClr val="B6D1E1"/>
                    </a:solidFill>
                  </a:tcPr>
                </a:tc>
                <a:extLst>
                  <a:ext uri="{0D108BD9-81ED-4DB2-BD59-A6C34878D82A}">
                    <a16:rowId xmlns:a16="http://schemas.microsoft.com/office/drawing/2014/main" val="295654534"/>
                  </a:ext>
                </a:extLst>
              </a:tr>
              <a:tr h="656982">
                <a:tc>
                  <a:txBody>
                    <a:bodyPr/>
                    <a:lstStyle/>
                    <a:p>
                      <a:r>
                        <a:rPr lang="en-IE" sz="2000" b="1" dirty="0"/>
                        <a:t>Wix   </a:t>
                      </a:r>
                    </a:p>
                    <a:p>
                      <a:r>
                        <a:rPr lang="en-IE" sz="2000" b="0" dirty="0">
                          <a:hlinkClick r:id="rId2"/>
                        </a:rPr>
                        <a:t>https://www.wix.com/</a:t>
                      </a:r>
                      <a:endParaRPr lang="en-IE" sz="2000" dirty="0"/>
                    </a:p>
                  </a:txBody>
                  <a:tcPr anchor="ctr">
                    <a:lnL>
                      <a:noFill/>
                    </a:lnL>
                    <a:lnR>
                      <a:noFill/>
                    </a:lnR>
                    <a:lnT>
                      <a:noFill/>
                    </a:lnT>
                    <a:lnB>
                      <a:noFill/>
                    </a:lnB>
                    <a:noFill/>
                  </a:tcPr>
                </a:tc>
                <a:tc>
                  <a:txBody>
                    <a:bodyPr/>
                    <a:lstStyle/>
                    <a:p>
                      <a:r>
                        <a:rPr lang="en-IE" sz="2000"/>
                        <a:t>Prachtige sjablonen, drag-and-drop gemak</a:t>
                      </a:r>
                    </a:p>
                  </a:txBody>
                  <a:tcPr anchor="ctr">
                    <a:lnL>
                      <a:noFill/>
                    </a:lnL>
                    <a:lnR>
                      <a:noFill/>
                    </a:lnR>
                    <a:lnT>
                      <a:noFill/>
                    </a:lnT>
                    <a:lnB>
                      <a:noFill/>
                    </a:lnB>
                    <a:noFill/>
                  </a:tcPr>
                </a:tc>
                <a:tc>
                  <a:txBody>
                    <a:bodyPr/>
                    <a:lstStyle/>
                    <a:p>
                      <a:r>
                        <a:rPr lang="en-GB" sz="2000"/>
                        <a:t>Gratis plan beschikbaar, ideaal voor kleine voedingsbedrijven</a:t>
                      </a:r>
                    </a:p>
                  </a:txBody>
                  <a:tcPr anchor="ctr">
                    <a:lnL>
                      <a:noFill/>
                    </a:lnL>
                    <a:lnR>
                      <a:noFill/>
                    </a:lnR>
                    <a:lnT>
                      <a:noFill/>
                    </a:lnT>
                    <a:lnB>
                      <a:noFill/>
                    </a:lnB>
                    <a:noFill/>
                  </a:tcPr>
                </a:tc>
                <a:extLst>
                  <a:ext uri="{0D108BD9-81ED-4DB2-BD59-A6C34878D82A}">
                    <a16:rowId xmlns:a16="http://schemas.microsoft.com/office/drawing/2014/main" val="2584699659"/>
                  </a:ext>
                </a:extLst>
              </a:tr>
              <a:tr h="1228271">
                <a:tc>
                  <a:txBody>
                    <a:bodyPr/>
                    <a:lstStyle/>
                    <a:p>
                      <a:r>
                        <a:rPr lang="en-IE" sz="2000" b="1" dirty="0"/>
                        <a:t> </a:t>
                      </a:r>
                    </a:p>
                    <a:p>
                      <a:r>
                        <a:rPr lang="en-IE" sz="2000" b="1" dirty="0"/>
                        <a:t>Vierkant </a:t>
                      </a:r>
                      <a:r>
                        <a:rPr lang="en-IE" sz="2000" b="0" dirty="0"/>
                        <a:t>https://www.weebly.com/  </a:t>
                      </a:r>
                    </a:p>
                    <a:p>
                      <a:endParaRPr lang="en-IE" sz="2000" b="0" dirty="0"/>
                    </a:p>
                  </a:txBody>
                  <a:tcPr anchor="ctr">
                    <a:lnL>
                      <a:noFill/>
                    </a:lnL>
                    <a:lnR>
                      <a:noFill/>
                    </a:lnR>
                    <a:lnT>
                      <a:noFill/>
                    </a:lnT>
                    <a:lnB>
                      <a:noFill/>
                    </a:lnB>
                    <a:noFill/>
                  </a:tcPr>
                </a:tc>
                <a:tc>
                  <a:txBody>
                    <a:bodyPr/>
                    <a:lstStyle/>
                    <a:p>
                      <a:r>
                        <a:rPr lang="en-GB" sz="2000" dirty="0"/>
                        <a:t>Gemakkelijk voor voedselverkopers met fysieke of online winkels</a:t>
                      </a:r>
                    </a:p>
                  </a:txBody>
                  <a:tcPr anchor="ctr">
                    <a:lnL>
                      <a:noFill/>
                    </a:lnL>
                    <a:lnR>
                      <a:noFill/>
                    </a:lnR>
                    <a:lnT>
                      <a:noFill/>
                    </a:lnT>
                    <a:lnB>
                      <a:noFill/>
                    </a:lnB>
                    <a:noFill/>
                  </a:tcPr>
                </a:tc>
                <a:tc>
                  <a:txBody>
                    <a:bodyPr/>
                    <a:lstStyle/>
                    <a:p>
                      <a:r>
                        <a:rPr lang="en-GB" sz="2000"/>
                        <a:t>Geweldig als je Square al gebruikt voor betalingen</a:t>
                      </a:r>
                    </a:p>
                  </a:txBody>
                  <a:tcPr anchor="ctr">
                    <a:lnL>
                      <a:noFill/>
                    </a:lnL>
                    <a:lnR>
                      <a:noFill/>
                    </a:lnR>
                    <a:lnT>
                      <a:noFill/>
                    </a:lnT>
                    <a:lnB>
                      <a:noFill/>
                    </a:lnB>
                    <a:noFill/>
                  </a:tcPr>
                </a:tc>
                <a:extLst>
                  <a:ext uri="{0D108BD9-81ED-4DB2-BD59-A6C34878D82A}">
                    <a16:rowId xmlns:a16="http://schemas.microsoft.com/office/drawing/2014/main" val="750285715"/>
                  </a:ext>
                </a:extLst>
              </a:tr>
              <a:tr h="942626">
                <a:tc>
                  <a:txBody>
                    <a:bodyPr/>
                    <a:lstStyle/>
                    <a:p>
                      <a:r>
                        <a:rPr lang="en-IE" sz="2000" b="0" dirty="0">
                          <a:hlinkClick r:id="rId3"/>
                        </a:rPr>
                        <a:t>Shopify https://www.shopify.com</a:t>
                      </a:r>
                      <a:endParaRPr lang="en-IE" sz="2000" b="0" dirty="0"/>
                    </a:p>
                    <a:p>
                      <a:endParaRPr lang="en-IE" sz="2000" b="0" dirty="0"/>
                    </a:p>
                  </a:txBody>
                  <a:tcPr anchor="ctr">
                    <a:lnL>
                      <a:noFill/>
                    </a:lnL>
                    <a:lnR>
                      <a:noFill/>
                    </a:lnR>
                    <a:lnT>
                      <a:noFill/>
                    </a:lnT>
                    <a:lnB>
                      <a:noFill/>
                    </a:lnB>
                    <a:noFill/>
                  </a:tcPr>
                </a:tc>
                <a:tc>
                  <a:txBody>
                    <a:bodyPr/>
                    <a:lstStyle/>
                    <a:p>
                      <a:r>
                        <a:rPr lang="en-GB" sz="2000"/>
                        <a:t>Als je klaar bent om online producten te verkopen</a:t>
                      </a:r>
                    </a:p>
                  </a:txBody>
                  <a:tcPr anchor="ctr">
                    <a:lnL>
                      <a:noFill/>
                    </a:lnL>
                    <a:lnR>
                      <a:noFill/>
                    </a:lnR>
                    <a:lnT>
                      <a:noFill/>
                    </a:lnT>
                    <a:lnB>
                      <a:noFill/>
                    </a:lnB>
                    <a:noFill/>
                  </a:tcPr>
                </a:tc>
                <a:tc>
                  <a:txBody>
                    <a:bodyPr/>
                    <a:lstStyle/>
                    <a:p>
                      <a:r>
                        <a:rPr lang="en-GB" sz="2000" dirty="0"/>
                        <a:t>Het beste voor e-commerce, heeft meer maandelijkse kosten</a:t>
                      </a:r>
                    </a:p>
                  </a:txBody>
                  <a:tcPr anchor="ctr">
                    <a:lnL>
                      <a:noFill/>
                    </a:lnL>
                    <a:lnR>
                      <a:noFill/>
                    </a:lnR>
                    <a:lnT>
                      <a:noFill/>
                    </a:lnT>
                    <a:lnB>
                      <a:noFill/>
                    </a:lnB>
                    <a:noFill/>
                  </a:tcPr>
                </a:tc>
                <a:extLst>
                  <a:ext uri="{0D108BD9-81ED-4DB2-BD59-A6C34878D82A}">
                    <a16:rowId xmlns:a16="http://schemas.microsoft.com/office/drawing/2014/main" val="207565346"/>
                  </a:ext>
                </a:extLst>
              </a:tr>
              <a:tr h="656982">
                <a:tc>
                  <a:txBody>
                    <a:bodyPr/>
                    <a:lstStyle/>
                    <a:p>
                      <a:r>
                        <a:rPr lang="en-IE" sz="2000" b="1" dirty="0"/>
                        <a:t>WordPress.com </a:t>
                      </a:r>
                      <a:r>
                        <a:rPr lang="en-IE" sz="2000" b="0" dirty="0">
                          <a:hlinkClick r:id="rId4"/>
                        </a:rPr>
                        <a:t>https://www.wordpress.com</a:t>
                      </a:r>
                      <a:r>
                        <a:rPr lang="en-IE" sz="2000" b="0" dirty="0"/>
                        <a:t>/ </a:t>
                      </a:r>
                      <a:endParaRPr lang="en-IE" sz="2000" dirty="0"/>
                    </a:p>
                  </a:txBody>
                  <a:tcPr anchor="ctr">
                    <a:lnL>
                      <a:noFill/>
                    </a:lnL>
                    <a:lnR>
                      <a:noFill/>
                    </a:lnR>
                    <a:lnT>
                      <a:noFill/>
                    </a:lnT>
                    <a:lnB>
                      <a:noFill/>
                    </a:lnB>
                    <a:noFill/>
                  </a:tcPr>
                </a:tc>
                <a:tc>
                  <a:txBody>
                    <a:bodyPr/>
                    <a:lstStyle/>
                    <a:p>
                      <a:r>
                        <a:rPr lang="en-IE" sz="2000"/>
                        <a:t>Flexibel en schaalbaar</a:t>
                      </a:r>
                    </a:p>
                  </a:txBody>
                  <a:tcPr anchor="ctr">
                    <a:lnL>
                      <a:noFill/>
                    </a:lnL>
                    <a:lnR>
                      <a:noFill/>
                    </a:lnR>
                    <a:lnT>
                      <a:noFill/>
                    </a:lnT>
                    <a:lnB>
                      <a:noFill/>
                    </a:lnB>
                    <a:noFill/>
                  </a:tcPr>
                </a:tc>
                <a:tc>
                  <a:txBody>
                    <a:bodyPr/>
                    <a:lstStyle/>
                    <a:p>
                      <a:r>
                        <a:rPr lang="en-GB" sz="2000" dirty="0"/>
                        <a:t>Vereist iets meer installatie, goed voor blogs of op informatie gebaseerde sites</a:t>
                      </a:r>
                    </a:p>
                  </a:txBody>
                  <a:tcPr anchor="ctr">
                    <a:lnL>
                      <a:noFill/>
                    </a:lnL>
                    <a:lnR>
                      <a:noFill/>
                    </a:lnR>
                    <a:lnT>
                      <a:noFill/>
                    </a:lnT>
                    <a:lnB>
                      <a:noFill/>
                    </a:lnB>
                    <a:noFill/>
                  </a:tcPr>
                </a:tc>
                <a:extLst>
                  <a:ext uri="{0D108BD9-81ED-4DB2-BD59-A6C34878D82A}">
                    <a16:rowId xmlns:a16="http://schemas.microsoft.com/office/drawing/2014/main" val="1653063653"/>
                  </a:ext>
                </a:extLst>
              </a:tr>
            </a:tbl>
          </a:graphicData>
        </a:graphic>
      </p:graphicFrame>
    </p:spTree>
    <p:extLst>
      <p:ext uri="{BB962C8B-B14F-4D97-AF65-F5344CB8AC3E}">
        <p14:creationId xmlns:p14="http://schemas.microsoft.com/office/powerpoint/2010/main" val="3789619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AD7AB-7422-AB35-8C8B-56005AE337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E09CF6-6031-CD45-977C-C9CDD15E610A}"/>
              </a:ext>
            </a:extLst>
          </p:cNvPr>
          <p:cNvSpPr>
            <a:spLocks noGrp="1"/>
          </p:cNvSpPr>
          <p:nvPr>
            <p:ph type="body" sz="quarter" idx="27"/>
          </p:nvPr>
        </p:nvSpPr>
        <p:spPr>
          <a:xfrm>
            <a:off x="751412" y="311362"/>
            <a:ext cx="11846988" cy="720752"/>
          </a:xfrm>
        </p:spPr>
        <p:txBody>
          <a:bodyPr/>
          <a:lstStyle/>
          <a:p>
            <a:r>
              <a:rPr lang="en-US" dirty="0"/>
              <a:t>UW WEBSITE, DE ESSENTIE</a:t>
            </a:r>
          </a:p>
        </p:txBody>
      </p:sp>
      <p:sp>
        <p:nvSpPr>
          <p:cNvPr id="6" name="Text Placeholder 4">
            <a:extLst>
              <a:ext uri="{FF2B5EF4-FFF2-40B4-BE49-F238E27FC236}">
                <a16:creationId xmlns:a16="http://schemas.microsoft.com/office/drawing/2014/main" id="{0E707709-369A-0569-55E7-B1C63FAFAF84}"/>
              </a:ext>
            </a:extLst>
          </p:cNvPr>
          <p:cNvSpPr txBox="1">
            <a:spLocks/>
          </p:cNvSpPr>
          <p:nvPr/>
        </p:nvSpPr>
        <p:spPr>
          <a:xfrm>
            <a:off x="623477" y="1722541"/>
            <a:ext cx="11176373" cy="3975101"/>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tabLst>
                <a:tab pos="2176463" algn="l"/>
              </a:tabLst>
            </a:pPr>
            <a:endParaRPr lang="en-US" sz="2200" dirty="0">
              <a:solidFill>
                <a:srgbClr val="382B1B"/>
              </a:solidFill>
            </a:endParaRPr>
          </a:p>
        </p:txBody>
      </p:sp>
      <p:sp>
        <p:nvSpPr>
          <p:cNvPr id="15" name="TextBox 14">
            <a:extLst>
              <a:ext uri="{FF2B5EF4-FFF2-40B4-BE49-F238E27FC236}">
                <a16:creationId xmlns:a16="http://schemas.microsoft.com/office/drawing/2014/main" id="{A6E08F28-10B2-4831-9E14-A0BB53D57AB5}"/>
              </a:ext>
            </a:extLst>
          </p:cNvPr>
          <p:cNvSpPr txBox="1"/>
          <p:nvPr/>
        </p:nvSpPr>
        <p:spPr>
          <a:xfrm>
            <a:off x="330626" y="1305495"/>
            <a:ext cx="11661770" cy="5324535"/>
          </a:xfrm>
          <a:prstGeom prst="rect">
            <a:avLst/>
          </a:prstGeom>
          <a:noFill/>
        </p:spPr>
        <p:txBody>
          <a:bodyPr wrap="square">
            <a:spAutoFit/>
          </a:bodyPr>
          <a:lstStyle/>
          <a:p>
            <a:r>
              <a:rPr lang="en-GB" sz="2000" b="1" dirty="0"/>
              <a:t>Startpagina - Maak een sterke eerste indruk</a:t>
            </a:r>
          </a:p>
          <a:p>
            <a:r>
              <a:rPr lang="en-GB" sz="2000" dirty="0"/>
              <a:t>Je startpagina moet binnen enkele seconden antwoord geven op twee belangrijke vragen:</a:t>
            </a:r>
          </a:p>
          <a:p>
            <a:pPr marL="342900" indent="-342900">
              <a:buFont typeface="Arial" panose="020B0604020202020204" pitchFamily="34" charset="0"/>
              <a:buChar char="•"/>
            </a:pPr>
            <a:r>
              <a:rPr lang="en-GB" sz="2000" dirty="0"/>
              <a:t>Wat doen jullie? Bijvoorbeeld: "We maken handgemaakt Syrisch gebak met liefde en lokale ingrediënten."</a:t>
            </a:r>
          </a:p>
          <a:p>
            <a:pPr marL="342900" indent="-342900">
              <a:buFont typeface="Arial" panose="020B0604020202020204" pitchFamily="34" charset="0"/>
              <a:buChar char="•"/>
            </a:pPr>
            <a:r>
              <a:rPr lang="en-GB" sz="2000" dirty="0"/>
              <a:t>Waarom zou ik je vertrouwen? Gebruik bijvoorbeeld echte foto's, lieve woorden van klanten en je merkverhaal.</a:t>
            </a:r>
          </a:p>
          <a:p>
            <a:endParaRPr lang="en-GB" sz="2000" dirty="0"/>
          </a:p>
          <a:p>
            <a:r>
              <a:rPr lang="en-GB" sz="2000" b="1" dirty="0"/>
              <a:t>Over pagina - Deel je verhaal</a:t>
            </a:r>
          </a:p>
          <a:p>
            <a:r>
              <a:rPr lang="en-GB" sz="2000" dirty="0"/>
              <a:t>Dit is waar vertrouwen groeit. Vertel mensen wie je bent, wat je inspireert om te eten en waar je om geeft.</a:t>
            </a:r>
          </a:p>
          <a:p>
            <a:pPr marL="342900" indent="-342900">
              <a:buFont typeface="Arial" panose="020B0604020202020204" pitchFamily="34" charset="0"/>
              <a:buChar char="•"/>
            </a:pPr>
            <a:r>
              <a:rPr lang="en-GB" sz="2000" dirty="0"/>
              <a:t> Deel je achtergrond, waarden en passie. Voeg foto's van jezelf en producten toe</a:t>
            </a:r>
          </a:p>
          <a:p>
            <a:pPr marL="342900" indent="-342900">
              <a:buFont typeface="Arial" panose="020B0604020202020204" pitchFamily="34" charset="0"/>
              <a:buChar char="•"/>
            </a:pPr>
            <a:r>
              <a:rPr lang="en-GB" sz="2000" dirty="0"/>
              <a:t>Voeg een getuigenis/succesverhaal toe. </a:t>
            </a:r>
          </a:p>
          <a:p>
            <a:endParaRPr lang="en-GB" sz="2000" dirty="0"/>
          </a:p>
          <a:p>
            <a:r>
              <a:rPr lang="en-GB" sz="2000" b="1" dirty="0"/>
              <a:t>Contact Pagina </a:t>
            </a:r>
          </a:p>
          <a:p>
            <a:r>
              <a:rPr lang="en-GB" sz="2000" dirty="0"/>
              <a:t>Maak het gemakkelijk om je te bereiken. Laat mensen niet op zoek gaan naar jouw informatie. </a:t>
            </a:r>
          </a:p>
          <a:p>
            <a:pPr marL="342900" indent="-342900">
              <a:buFont typeface="Arial" panose="020B0604020202020204" pitchFamily="34" charset="0"/>
              <a:buChar char="•"/>
            </a:pPr>
            <a:r>
              <a:rPr lang="en-GB" sz="2000" dirty="0"/>
              <a:t>Toon je telefoonnummer en e-mailadres duidelijk - het liefst op elke pagina. </a:t>
            </a:r>
          </a:p>
          <a:p>
            <a:pPr marL="342900" indent="-342900">
              <a:buFont typeface="Arial" panose="020B0604020202020204" pitchFamily="34" charset="0"/>
              <a:buChar char="•"/>
            </a:pPr>
            <a:r>
              <a:rPr lang="en-GB" sz="2000" dirty="0"/>
              <a:t>Voeg indien relevant je locatie of bezorggebied toe.</a:t>
            </a:r>
          </a:p>
          <a:p>
            <a:pPr marL="342900" indent="-342900">
              <a:buFont typeface="Arial" panose="020B0604020202020204" pitchFamily="34" charset="0"/>
              <a:buChar char="•"/>
            </a:pPr>
            <a:r>
              <a:rPr lang="en-GB" sz="2000" dirty="0"/>
              <a:t>Gebruik een Google Map als je een fysieke ruimte hebt. Een eenvoudig contactformulier is een geweldige bonus.</a:t>
            </a:r>
            <a:endParaRPr lang="en-IE" sz="2000" dirty="0"/>
          </a:p>
        </p:txBody>
      </p:sp>
    </p:spTree>
    <p:extLst>
      <p:ext uri="{BB962C8B-B14F-4D97-AF65-F5344CB8AC3E}">
        <p14:creationId xmlns:p14="http://schemas.microsoft.com/office/powerpoint/2010/main" val="12074114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931295-2EB2-C7DB-3BCA-FFB1B2C1BEB4}"/>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49050" b="5574"/>
          <a:stretch/>
        </p:blipFill>
        <p:spPr>
          <a:xfrm>
            <a:off x="7253514" y="600453"/>
            <a:ext cx="5167086" cy="6089679"/>
          </a:xfrm>
          <a:prstGeom prst="rect">
            <a:avLst/>
          </a:prstGeom>
        </p:spPr>
      </p:pic>
      <p:sp>
        <p:nvSpPr>
          <p:cNvPr id="4" name="Text Placeholder 3">
            <a:extLst>
              <a:ext uri="{FF2B5EF4-FFF2-40B4-BE49-F238E27FC236}">
                <a16:creationId xmlns:a16="http://schemas.microsoft.com/office/drawing/2014/main" id="{E9E2CC96-EBD4-6E58-FCC8-A38FA63B1597}"/>
              </a:ext>
            </a:extLst>
          </p:cNvPr>
          <p:cNvSpPr>
            <a:spLocks noGrp="1"/>
          </p:cNvSpPr>
          <p:nvPr>
            <p:ph type="body" sz="quarter" idx="27"/>
          </p:nvPr>
        </p:nvSpPr>
        <p:spPr>
          <a:xfrm>
            <a:off x="751412" y="311362"/>
            <a:ext cx="11846988" cy="720752"/>
          </a:xfrm>
        </p:spPr>
        <p:txBody>
          <a:bodyPr/>
          <a:lstStyle/>
          <a:p>
            <a:r>
              <a:rPr lang="en-US" dirty="0"/>
              <a:t>UW WEBSITE, DE ESSENTIE</a:t>
            </a:r>
          </a:p>
        </p:txBody>
      </p:sp>
      <p:sp>
        <p:nvSpPr>
          <p:cNvPr id="5" name="Text Placeholder 5">
            <a:extLst>
              <a:ext uri="{FF2B5EF4-FFF2-40B4-BE49-F238E27FC236}">
                <a16:creationId xmlns:a16="http://schemas.microsoft.com/office/drawing/2014/main" id="{406F041B-C5F3-57DD-FB08-8C7E24D25D06}"/>
              </a:ext>
            </a:extLst>
          </p:cNvPr>
          <p:cNvSpPr txBox="1">
            <a:spLocks/>
          </p:cNvSpPr>
          <p:nvPr/>
        </p:nvSpPr>
        <p:spPr>
          <a:xfrm>
            <a:off x="240710" y="1302925"/>
            <a:ext cx="8021838" cy="364200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solidFill>
                  <a:srgbClr val="382B1B"/>
                </a:solidFill>
              </a:rPr>
              <a:t>GOOGLE MIJN BEDRIJF</a:t>
            </a:r>
          </a:p>
          <a:p>
            <a:r>
              <a:rPr lang="en-US" sz="2400" dirty="0">
                <a:solidFill>
                  <a:srgbClr val="382B1B"/>
                </a:solidFill>
              </a:rPr>
              <a:t>Als je eenmaal een website hebt, gebruik dan Google Mijn Bedrijf om je bedrijfsinformatie te laten weergeven in Google Zoeken, Google Earth en andere Google-apps. </a:t>
            </a:r>
            <a:r>
              <a:rPr lang="en-US" sz="2400" dirty="0">
                <a:solidFill>
                  <a:srgbClr val="382B1B"/>
                </a:solidFill>
                <a:hlinkClick r:id="rId3"/>
              </a:rPr>
              <a:t>https://support.</a:t>
            </a:r>
            <a:r>
              <a:rPr lang="en-US" sz="2400" dirty="0">
                <a:solidFill>
                  <a:srgbClr val="382B1B"/>
                </a:solidFill>
              </a:rPr>
              <a:t>google.com/business </a:t>
            </a:r>
          </a:p>
          <a:p>
            <a:endParaRPr lang="en-US" sz="900" dirty="0">
              <a:solidFill>
                <a:srgbClr val="382B1B"/>
              </a:solidFill>
            </a:endParaRPr>
          </a:p>
          <a:p>
            <a:r>
              <a:rPr lang="en-US" sz="2400" b="1" dirty="0">
                <a:solidFill>
                  <a:srgbClr val="382B1B"/>
                </a:solidFill>
              </a:rPr>
              <a:t>QR-CODES</a:t>
            </a:r>
          </a:p>
          <a:p>
            <a:r>
              <a:rPr lang="en-GB" sz="2400" dirty="0">
                <a:solidFill>
                  <a:srgbClr val="382B1B"/>
                </a:solidFill>
              </a:rPr>
              <a:t>Een QR code (Quick Response code) is een scanbaar zwart-wit vierkantje dat een specifieke link opent op een telefoon, zoals je website, Instagram of online menu.</a:t>
            </a:r>
          </a:p>
          <a:p>
            <a:pPr>
              <a:buNone/>
            </a:pPr>
            <a:r>
              <a:rPr lang="en-GB" sz="2200" b="1" dirty="0"/>
              <a:t>Hoe maak je een gratis QR-code:</a:t>
            </a:r>
          </a:p>
          <a:p>
            <a:pPr>
              <a:buFont typeface="+mj-lt"/>
              <a:buAutoNum type="arabicPeriod"/>
            </a:pPr>
            <a:r>
              <a:rPr lang="en-GB" sz="2200" dirty="0"/>
              <a:t>Ga naar een gratis QR code generator zoals:</a:t>
            </a:r>
          </a:p>
          <a:p>
            <a:pPr marL="742950" lvl="1" indent="-285750">
              <a:buFont typeface="+mj-lt"/>
              <a:buAutoNum type="arabicPeriod"/>
            </a:pPr>
            <a:r>
              <a:rPr lang="en-GB" sz="2200" dirty="0">
                <a:hlinkClick r:id="rId4"/>
              </a:rPr>
              <a:t>https://www.qr-code-generator.com</a:t>
            </a:r>
            <a:endParaRPr lang="en-GB" sz="2200" dirty="0"/>
          </a:p>
          <a:p>
            <a:pPr marL="742950" lvl="1" indent="-285750">
              <a:buFont typeface="+mj-lt"/>
              <a:buAutoNum type="arabicPeriod"/>
            </a:pPr>
            <a:r>
              <a:rPr lang="en-GB" sz="2200" dirty="0">
                <a:hlinkClick r:id="rId5"/>
              </a:rPr>
              <a:t>https://www.canva.com </a:t>
            </a:r>
            <a:r>
              <a:rPr lang="en-GB" sz="2200" i="1" dirty="0"/>
              <a:t>(heeft een QR-tool in het ontwerp)</a:t>
            </a:r>
            <a:endParaRPr lang="en-GB" sz="2200" dirty="0"/>
          </a:p>
          <a:p>
            <a:endParaRPr lang="en-US" sz="2400" dirty="0">
              <a:solidFill>
                <a:srgbClr val="382B1B"/>
              </a:solidFill>
            </a:endParaRPr>
          </a:p>
        </p:txBody>
      </p:sp>
      <p:pic>
        <p:nvPicPr>
          <p:cNvPr id="7" name="Picture Placeholder 7">
            <a:hlinkClick r:id="rId6"/>
            <a:extLst>
              <a:ext uri="{FF2B5EF4-FFF2-40B4-BE49-F238E27FC236}">
                <a16:creationId xmlns:a16="http://schemas.microsoft.com/office/drawing/2014/main" id="{B6A6CCEE-9AD6-88A4-58F2-60D426BE7019}"/>
              </a:ext>
            </a:extLst>
          </p:cNvPr>
          <p:cNvPicPr>
            <a:picLocks noChangeAspect="1"/>
          </p:cNvPicPr>
          <p:nvPr/>
        </p:nvPicPr>
        <p:blipFill rotWithShape="1">
          <a:blip r:embed="rId7">
            <a:extLst>
              <a:ext uri="{28A0092B-C50C-407E-A947-70E740481C1C}">
                <a14:useLocalDpi xmlns:a14="http://schemas.microsoft.com/office/drawing/2010/main" val="0"/>
              </a:ext>
            </a:extLst>
          </a:blip>
          <a:srcRect r="47008"/>
          <a:stretch/>
        </p:blipFill>
        <p:spPr>
          <a:xfrm>
            <a:off x="8770066" y="1220971"/>
            <a:ext cx="3542584" cy="4033653"/>
          </a:xfrm>
          <a:prstGeom prst="rect">
            <a:avLst/>
          </a:prstGeom>
        </p:spPr>
      </p:pic>
      <p:grpSp>
        <p:nvGrpSpPr>
          <p:cNvPr id="9" name="Google Shape;612;p39">
            <a:extLst>
              <a:ext uri="{FF2B5EF4-FFF2-40B4-BE49-F238E27FC236}">
                <a16:creationId xmlns:a16="http://schemas.microsoft.com/office/drawing/2014/main" id="{1E804813-218C-99D5-ED60-E8A53A9FD8EF}"/>
              </a:ext>
            </a:extLst>
          </p:cNvPr>
          <p:cNvGrpSpPr/>
          <p:nvPr/>
        </p:nvGrpSpPr>
        <p:grpSpPr>
          <a:xfrm>
            <a:off x="7809522" y="4133025"/>
            <a:ext cx="453026" cy="462520"/>
            <a:chOff x="3951850" y="2985350"/>
            <a:chExt cx="407950" cy="416500"/>
          </a:xfrm>
        </p:grpSpPr>
        <p:sp>
          <p:nvSpPr>
            <p:cNvPr id="10" name="Google Shape;613;p39">
              <a:extLst>
                <a:ext uri="{FF2B5EF4-FFF2-40B4-BE49-F238E27FC236}">
                  <a16:creationId xmlns:a16="http://schemas.microsoft.com/office/drawing/2014/main" id="{59A22717-C057-4FB6-9377-D66131D3F4B0}"/>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p39">
              <a:extLst>
                <a:ext uri="{FF2B5EF4-FFF2-40B4-BE49-F238E27FC236}">
                  <a16:creationId xmlns:a16="http://schemas.microsoft.com/office/drawing/2014/main" id="{6D0B9632-5022-D030-4FFD-EC5C63828A7D}"/>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5;p39">
              <a:extLst>
                <a:ext uri="{FF2B5EF4-FFF2-40B4-BE49-F238E27FC236}">
                  <a16:creationId xmlns:a16="http://schemas.microsoft.com/office/drawing/2014/main" id="{59A035E5-C0B6-05F5-DCA1-A4E6B4B32EC5}"/>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BFE2D4B2-6FF0-261A-5BD2-617762A07195}"/>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239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A4E0E-FA15-BD1A-AF9B-CEB794C8C92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55F136A-2A69-95C2-889D-3E62E951FB8F}"/>
              </a:ext>
            </a:extLst>
          </p:cNvPr>
          <p:cNvSpPr>
            <a:spLocks noGrp="1"/>
          </p:cNvSpPr>
          <p:nvPr>
            <p:ph type="body" sz="quarter" idx="27"/>
          </p:nvPr>
        </p:nvSpPr>
        <p:spPr>
          <a:xfrm>
            <a:off x="751412" y="311362"/>
            <a:ext cx="11846988" cy="720752"/>
          </a:xfrm>
        </p:spPr>
        <p:txBody>
          <a:bodyPr/>
          <a:lstStyle/>
          <a:p>
            <a:r>
              <a:rPr lang="en-US" dirty="0"/>
              <a:t>UW WEBSITE, DE ESSENTIE</a:t>
            </a:r>
          </a:p>
        </p:txBody>
      </p:sp>
      <p:sp>
        <p:nvSpPr>
          <p:cNvPr id="5" name="Text Placeholder 5">
            <a:extLst>
              <a:ext uri="{FF2B5EF4-FFF2-40B4-BE49-F238E27FC236}">
                <a16:creationId xmlns:a16="http://schemas.microsoft.com/office/drawing/2014/main" id="{3C235ACC-D653-0A5B-F8A1-A15E04F8655C}"/>
              </a:ext>
            </a:extLst>
          </p:cNvPr>
          <p:cNvSpPr txBox="1">
            <a:spLocks/>
          </p:cNvSpPr>
          <p:nvPr/>
        </p:nvSpPr>
        <p:spPr>
          <a:xfrm>
            <a:off x="451402" y="1302925"/>
            <a:ext cx="6965398" cy="364200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200" dirty="0"/>
              <a:t>2. Plak je link (bijvoorbeeld je Instagram-pagina, online winkel of Google-formulier)</a:t>
            </a:r>
          </a:p>
          <a:p>
            <a:r>
              <a:rPr lang="en-GB" sz="2200" dirty="0"/>
              <a:t>3. Klik op "Genereer" en download de QR code afbeelding</a:t>
            </a:r>
          </a:p>
          <a:p>
            <a:r>
              <a:rPr lang="en-GB" sz="2200" dirty="0"/>
              <a:t>4. Toevoegen aan:</a:t>
            </a:r>
          </a:p>
          <a:p>
            <a:pPr marL="742950" lvl="1" indent="-285750">
              <a:buFont typeface="+mj-lt"/>
              <a:buAutoNum type="arabicPeriod"/>
            </a:pPr>
            <a:r>
              <a:rPr lang="en-GB" sz="2200" dirty="0"/>
              <a:t>Vliegers</a:t>
            </a:r>
          </a:p>
          <a:p>
            <a:pPr marL="742950" lvl="1" indent="-285750">
              <a:buFont typeface="+mj-lt"/>
              <a:buAutoNum type="arabicPeriod"/>
            </a:pPr>
            <a:r>
              <a:rPr lang="en-GB" sz="2200" dirty="0"/>
              <a:t>Verpakking van voedingsmiddelen</a:t>
            </a:r>
          </a:p>
          <a:p>
            <a:pPr marL="742950" lvl="1" indent="-285750">
              <a:buFont typeface="+mj-lt"/>
              <a:buAutoNum type="arabicPeriod"/>
            </a:pPr>
            <a:r>
              <a:rPr lang="en-GB" sz="2200" dirty="0"/>
              <a:t>Pop-up banners</a:t>
            </a:r>
          </a:p>
          <a:p>
            <a:pPr marL="742950" lvl="1" indent="-285750">
              <a:buFont typeface="+mj-lt"/>
              <a:buAutoNum type="arabicPeriod"/>
            </a:pPr>
            <a:r>
              <a:rPr lang="en-GB" sz="2200" dirty="0"/>
              <a:t>Receptkaarten</a:t>
            </a:r>
          </a:p>
          <a:p>
            <a:pPr marL="742950" lvl="1" indent="-285750">
              <a:buFont typeface="+mj-lt"/>
              <a:buAutoNum type="arabicPeriod"/>
            </a:pPr>
            <a:r>
              <a:rPr lang="en-GB" sz="2200" dirty="0"/>
              <a:t>Visitekaartjes</a:t>
            </a:r>
          </a:p>
          <a:p>
            <a:endParaRPr lang="en-US" sz="2400" dirty="0">
              <a:solidFill>
                <a:srgbClr val="382B1B"/>
              </a:solidFill>
            </a:endParaRPr>
          </a:p>
        </p:txBody>
      </p:sp>
      <p:grpSp>
        <p:nvGrpSpPr>
          <p:cNvPr id="9" name="Google Shape;612;p39">
            <a:extLst>
              <a:ext uri="{FF2B5EF4-FFF2-40B4-BE49-F238E27FC236}">
                <a16:creationId xmlns:a16="http://schemas.microsoft.com/office/drawing/2014/main" id="{BA3DB313-92C4-97B6-23CF-25D0E0456E1F}"/>
              </a:ext>
            </a:extLst>
          </p:cNvPr>
          <p:cNvGrpSpPr/>
          <p:nvPr/>
        </p:nvGrpSpPr>
        <p:grpSpPr>
          <a:xfrm>
            <a:off x="7809522" y="4133025"/>
            <a:ext cx="453026" cy="462520"/>
            <a:chOff x="3951850" y="2985350"/>
            <a:chExt cx="407950" cy="416500"/>
          </a:xfrm>
        </p:grpSpPr>
        <p:sp>
          <p:nvSpPr>
            <p:cNvPr id="10" name="Google Shape;613;p39">
              <a:extLst>
                <a:ext uri="{FF2B5EF4-FFF2-40B4-BE49-F238E27FC236}">
                  <a16:creationId xmlns:a16="http://schemas.microsoft.com/office/drawing/2014/main" id="{2AD8E28D-EF85-5140-48E7-54C1A3E1AD11}"/>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4;p39">
              <a:extLst>
                <a:ext uri="{FF2B5EF4-FFF2-40B4-BE49-F238E27FC236}">
                  <a16:creationId xmlns:a16="http://schemas.microsoft.com/office/drawing/2014/main" id="{5343EF6B-9482-B922-5AB6-6158735A47AA}"/>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15;p39">
              <a:extLst>
                <a:ext uri="{FF2B5EF4-FFF2-40B4-BE49-F238E27FC236}">
                  <a16:creationId xmlns:a16="http://schemas.microsoft.com/office/drawing/2014/main" id="{0BA1D6D2-C6E5-4D8B-C77C-A54EF3E925C9}"/>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172BD75C-E43D-BEE7-733A-2BBE476C4089}"/>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12AB1714-6BB5-B74C-46F0-7242EB5E5663}"/>
              </a:ext>
            </a:extLst>
          </p:cNvPr>
          <p:cNvSpPr txBox="1"/>
          <p:nvPr/>
        </p:nvSpPr>
        <p:spPr>
          <a:xfrm>
            <a:off x="7809522" y="1154198"/>
            <a:ext cx="4287228" cy="1785104"/>
          </a:xfrm>
          <a:prstGeom prst="rect">
            <a:avLst/>
          </a:prstGeom>
          <a:noFill/>
        </p:spPr>
        <p:txBody>
          <a:bodyPr wrap="square">
            <a:spAutoFit/>
          </a:bodyPr>
          <a:lstStyle/>
          <a:p>
            <a:pPr algn="l">
              <a:spcAft>
                <a:spcPts val="2250"/>
              </a:spcAft>
            </a:pPr>
            <a:r>
              <a:rPr lang="en-GB" sz="2200" b="1" i="0" dirty="0">
                <a:solidFill>
                  <a:srgbClr val="000000"/>
                </a:solidFill>
                <a:effectLst/>
                <a:highlight>
                  <a:srgbClr val="84BFA4"/>
                </a:highlight>
              </a:rPr>
              <a:t>Lees: </a:t>
            </a:r>
            <a:r>
              <a:rPr lang="en-GB" sz="2200" b="1" i="0" dirty="0">
                <a:solidFill>
                  <a:srgbClr val="000000"/>
                </a:solidFill>
                <a:effectLst/>
              </a:rPr>
              <a:t>De nieuwe verpakking voor hete saus </a:t>
            </a:r>
            <a:r>
              <a:rPr lang="en-GB" sz="2200" b="1" i="0" dirty="0" err="1">
                <a:solidFill>
                  <a:srgbClr val="000000"/>
                </a:solidFill>
                <a:effectLst/>
              </a:rPr>
              <a:t>van Buldak </a:t>
            </a:r>
            <a:r>
              <a:rPr lang="en-GB" sz="2200" b="1" i="0" dirty="0">
                <a:solidFill>
                  <a:srgbClr val="000000"/>
                </a:solidFill>
                <a:effectLst/>
              </a:rPr>
              <a:t>integreert een handige QR-code </a:t>
            </a:r>
            <a:r>
              <a:rPr lang="en-GB" sz="2200" b="0" i="0" dirty="0">
                <a:solidFill>
                  <a:srgbClr val="000000"/>
                </a:solidFill>
                <a:effectLst/>
              </a:rPr>
              <a:t>https://www.trendhunter.com/trends/buldak-hot-sauce-packaging </a:t>
            </a:r>
          </a:p>
        </p:txBody>
      </p:sp>
      <p:pic>
        <p:nvPicPr>
          <p:cNvPr id="4098" name="Picture 2" descr="Scannable Hot Sauce Bottles">
            <a:extLst>
              <a:ext uri="{FF2B5EF4-FFF2-40B4-BE49-F238E27FC236}">
                <a16:creationId xmlns:a16="http://schemas.microsoft.com/office/drawing/2014/main" id="{DF61786D-394E-552D-610C-C16119CD8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138" y="3014742"/>
            <a:ext cx="2730664" cy="36420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FCE260D-36E1-7E14-A709-2BDC7B2A3862}"/>
              </a:ext>
            </a:extLst>
          </p:cNvPr>
          <p:cNvPicPr>
            <a:picLocks noChangeAspect="1"/>
          </p:cNvPicPr>
          <p:nvPr/>
        </p:nvPicPr>
        <p:blipFill>
          <a:blip r:embed="rId3"/>
          <a:stretch>
            <a:fillRect/>
          </a:stretch>
        </p:blipFill>
        <p:spPr>
          <a:xfrm>
            <a:off x="3257508" y="2939302"/>
            <a:ext cx="4133799" cy="3570723"/>
          </a:xfrm>
          <a:prstGeom prst="rect">
            <a:avLst/>
          </a:prstGeom>
        </p:spPr>
      </p:pic>
      <p:cxnSp>
        <p:nvCxnSpPr>
          <p:cNvPr id="20" name="Straight Connector 19">
            <a:extLst>
              <a:ext uri="{FF2B5EF4-FFF2-40B4-BE49-F238E27FC236}">
                <a16:creationId xmlns:a16="http://schemas.microsoft.com/office/drawing/2014/main" id="{D99E057F-E6A3-6709-75C2-A9A9C102DA39}"/>
              </a:ext>
            </a:extLst>
          </p:cNvPr>
          <p:cNvCxnSpPr/>
          <p:nvPr/>
        </p:nvCxnSpPr>
        <p:spPr>
          <a:xfrm>
            <a:off x="7702550" y="1776145"/>
            <a:ext cx="0" cy="44132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29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349E1-8B29-74D0-D004-A668466AD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D02B64-AB52-BFA2-92E0-EF1C7DBEC8FA}"/>
              </a:ext>
            </a:extLst>
          </p:cNvPr>
          <p:cNvSpPr>
            <a:spLocks noGrp="1"/>
          </p:cNvSpPr>
          <p:nvPr>
            <p:ph type="body" sz="quarter" idx="27"/>
          </p:nvPr>
        </p:nvSpPr>
        <p:spPr>
          <a:xfrm>
            <a:off x="751414" y="378372"/>
            <a:ext cx="8131329" cy="1126708"/>
          </a:xfrm>
        </p:spPr>
        <p:txBody>
          <a:bodyPr/>
          <a:lstStyle/>
          <a:p>
            <a:r>
              <a:rPr lang="en-US" dirty="0"/>
              <a:t>2. VERPAKKING</a:t>
            </a:r>
          </a:p>
        </p:txBody>
      </p:sp>
      <p:sp>
        <p:nvSpPr>
          <p:cNvPr id="18" name="Text Placeholder 4">
            <a:extLst>
              <a:ext uri="{FF2B5EF4-FFF2-40B4-BE49-F238E27FC236}">
                <a16:creationId xmlns:a16="http://schemas.microsoft.com/office/drawing/2014/main" id="{C96E35D0-988F-A5CA-9ED5-4895BA5D751A}"/>
              </a:ext>
            </a:extLst>
          </p:cNvPr>
          <p:cNvSpPr>
            <a:spLocks noGrp="1"/>
          </p:cNvSpPr>
          <p:nvPr>
            <p:ph type="body" sz="quarter" idx="14"/>
          </p:nvPr>
        </p:nvSpPr>
        <p:spPr>
          <a:xfrm>
            <a:off x="477388" y="1818438"/>
            <a:ext cx="11237224" cy="4459055"/>
          </a:xfrm>
        </p:spPr>
        <p:txBody>
          <a:bodyPr/>
          <a:lstStyle/>
          <a:p>
            <a:pPr>
              <a:buNone/>
            </a:pPr>
            <a:r>
              <a:rPr lang="en-GB" b="1" dirty="0">
                <a:solidFill>
                  <a:srgbClr val="B6D1E1"/>
                </a:solidFill>
              </a:rPr>
              <a:t>Wat een geweldige voedselverpakking doet:</a:t>
            </a:r>
          </a:p>
          <a:p>
            <a:pPr marL="342900" indent="-342900">
              <a:buFont typeface="Arial" panose="020B0604020202020204" pitchFamily="34" charset="0"/>
              <a:buChar char="•"/>
            </a:pPr>
            <a:r>
              <a:rPr lang="en-GB" b="1" dirty="0"/>
              <a:t>Beschermt </a:t>
            </a:r>
            <a:r>
              <a:rPr lang="en-GB" dirty="0"/>
              <a:t>het voedsel</a:t>
            </a:r>
          </a:p>
          <a:p>
            <a:pPr marL="342900" indent="-342900">
              <a:buFont typeface="Arial" panose="020B0604020202020204" pitchFamily="34" charset="0"/>
              <a:buChar char="•"/>
            </a:pPr>
            <a:r>
              <a:rPr lang="en-GB" b="1" dirty="0"/>
              <a:t>Vertelt je verhaal </a:t>
            </a:r>
            <a:r>
              <a:rPr lang="en-GB" dirty="0"/>
              <a:t>- erfgoed, waarden of proces</a:t>
            </a:r>
          </a:p>
          <a:p>
            <a:pPr marL="342900" indent="-342900">
              <a:buFont typeface="Arial" panose="020B0604020202020204" pitchFamily="34" charset="0"/>
              <a:buChar char="•"/>
            </a:pPr>
            <a:r>
              <a:rPr lang="en-GB" b="1" dirty="0"/>
              <a:t>Bouwt vertrouwen op </a:t>
            </a:r>
            <a:r>
              <a:rPr lang="en-GB" dirty="0"/>
              <a:t>- met duidelijke ingrediënten, data en contactgegevens</a:t>
            </a:r>
          </a:p>
          <a:p>
            <a:pPr marL="342900" indent="-342900">
              <a:buFont typeface="Arial" panose="020B0604020202020204" pitchFamily="34" charset="0"/>
              <a:buChar char="•"/>
            </a:pPr>
            <a:r>
              <a:rPr lang="en-GB" b="1" dirty="0"/>
              <a:t>Valt op </a:t>
            </a:r>
            <a:r>
              <a:rPr lang="en-GB" dirty="0"/>
              <a:t>- in schappen, op markten of op een foto</a:t>
            </a:r>
          </a:p>
          <a:p>
            <a:endParaRPr lang="en-GB" dirty="0"/>
          </a:p>
          <a:p>
            <a:pPr>
              <a:buNone/>
            </a:pPr>
            <a:r>
              <a:rPr lang="en-GB" b="1" dirty="0">
                <a:solidFill>
                  <a:srgbClr val="B6D1E1"/>
                </a:solidFill>
              </a:rPr>
              <a:t>Wat op te nemen:</a:t>
            </a:r>
          </a:p>
          <a:p>
            <a:pPr marL="342900" indent="-342900">
              <a:buFont typeface="Arial" panose="020B0604020202020204" pitchFamily="34" charset="0"/>
              <a:buChar char="•"/>
            </a:pPr>
            <a:r>
              <a:rPr lang="en-GB" dirty="0"/>
              <a:t>Je bedrijfsnaam + logo</a:t>
            </a:r>
          </a:p>
          <a:p>
            <a:pPr marL="342900" indent="-342900">
              <a:buFont typeface="Arial" panose="020B0604020202020204" pitchFamily="34" charset="0"/>
              <a:buChar char="•"/>
            </a:pPr>
            <a:r>
              <a:rPr lang="en-GB" dirty="0"/>
              <a:t>Een korte boodschap of tagline: </a:t>
            </a:r>
            <a:r>
              <a:rPr lang="en-GB" i="1" dirty="0"/>
              <a:t>"Met liefde gemaakt in Lissabon"</a:t>
            </a:r>
            <a:endParaRPr lang="en-GB" dirty="0"/>
          </a:p>
          <a:p>
            <a:pPr marL="342900" indent="-342900">
              <a:buFont typeface="Arial" panose="020B0604020202020204" pitchFamily="34" charset="0"/>
              <a:buChar char="•"/>
            </a:pPr>
            <a:r>
              <a:rPr lang="en-GB" dirty="0"/>
              <a:t>Ingrediënten en allergenen (verplicht bij openbare verkoop)</a:t>
            </a:r>
          </a:p>
          <a:p>
            <a:pPr marL="342900" indent="-342900">
              <a:buFont typeface="Arial" panose="020B0604020202020204" pitchFamily="34" charset="0"/>
              <a:buChar char="•"/>
            </a:pPr>
            <a:r>
              <a:rPr lang="en-GB" dirty="0"/>
              <a:t>Een call-to-action: </a:t>
            </a:r>
            <a:r>
              <a:rPr lang="en-GB" i="1" dirty="0"/>
              <a:t>"Volg ons op Instagram @..."</a:t>
            </a:r>
            <a:endParaRPr lang="en-GB" dirty="0"/>
          </a:p>
          <a:p>
            <a:pPr marL="342900" indent="-342900">
              <a:buFont typeface="Arial" panose="020B0604020202020204" pitchFamily="34" charset="0"/>
              <a:buChar char="•"/>
            </a:pPr>
            <a:r>
              <a:rPr lang="en-GB" dirty="0"/>
              <a:t>Optioneel: QR-code voor recepten, beoordelingen of online bestellingen</a:t>
            </a:r>
          </a:p>
          <a:p>
            <a:pPr>
              <a:buNone/>
            </a:pPr>
            <a:endParaRPr lang="en-GB" b="1" dirty="0"/>
          </a:p>
          <a:p>
            <a:pPr>
              <a:buNone/>
            </a:pPr>
            <a:r>
              <a:rPr lang="en-GB" b="1" dirty="0"/>
              <a:t> Tip: </a:t>
            </a:r>
            <a:r>
              <a:rPr lang="en-GB" dirty="0"/>
              <a:t>Een eenvoudige verpakking (papieren zakjes, stempels, labels) kan met de juiste touch speciaal aanvoelen.</a:t>
            </a:r>
          </a:p>
          <a:p>
            <a:pPr>
              <a:spcBef>
                <a:spcPts val="0"/>
              </a:spcBef>
              <a:tabLst>
                <a:tab pos="2741613" algn="l"/>
              </a:tabLst>
            </a:pPr>
            <a:endParaRPr lang="en-US" dirty="0"/>
          </a:p>
        </p:txBody>
      </p:sp>
    </p:spTree>
    <p:extLst>
      <p:ext uri="{BB962C8B-B14F-4D97-AF65-F5344CB8AC3E}">
        <p14:creationId xmlns:p14="http://schemas.microsoft.com/office/powerpoint/2010/main" val="2233996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66BF5-ACDE-F9E8-9E87-455069C25263}"/>
              </a:ext>
            </a:extLst>
          </p:cNvPr>
          <p:cNvSpPr>
            <a:spLocks noGrp="1"/>
          </p:cNvSpPr>
          <p:nvPr>
            <p:ph type="body" sz="quarter" idx="27"/>
          </p:nvPr>
        </p:nvSpPr>
        <p:spPr>
          <a:xfrm>
            <a:off x="751414" y="378372"/>
            <a:ext cx="8131329" cy="1126708"/>
          </a:xfrm>
        </p:spPr>
        <p:txBody>
          <a:bodyPr/>
          <a:lstStyle/>
          <a:p>
            <a:r>
              <a:rPr lang="en-US" dirty="0"/>
              <a:t>3. MONSTERS EN PROEVERIJEN </a:t>
            </a:r>
          </a:p>
        </p:txBody>
      </p:sp>
      <p:sp>
        <p:nvSpPr>
          <p:cNvPr id="18" name="Text Placeholder 4">
            <a:extLst>
              <a:ext uri="{FF2B5EF4-FFF2-40B4-BE49-F238E27FC236}">
                <a16:creationId xmlns:a16="http://schemas.microsoft.com/office/drawing/2014/main" id="{C58FEEEE-8959-7AE2-CAA7-0ABF783733C6}"/>
              </a:ext>
            </a:extLst>
          </p:cNvPr>
          <p:cNvSpPr>
            <a:spLocks noGrp="1"/>
          </p:cNvSpPr>
          <p:nvPr>
            <p:ph type="body" sz="quarter" idx="14"/>
          </p:nvPr>
        </p:nvSpPr>
        <p:spPr>
          <a:xfrm>
            <a:off x="477388" y="1818438"/>
            <a:ext cx="7946421" cy="4459055"/>
          </a:xfrm>
        </p:spPr>
        <p:txBody>
          <a:bodyPr/>
          <a:lstStyle/>
          <a:p>
            <a:pPr>
              <a:buNone/>
            </a:pPr>
            <a:r>
              <a:rPr lang="en-GB" b="1" dirty="0"/>
              <a:t>De snelste manier om een klant te winnen? Laat ze proeven.</a:t>
            </a:r>
          </a:p>
          <a:p>
            <a:pPr>
              <a:buNone/>
            </a:pPr>
            <a:r>
              <a:rPr lang="en-GB" dirty="0"/>
              <a:t>Eten is emotioneel, zintuiglijk en gedenkwaardig, en proeven zet interesse om in vertrouwen.</a:t>
            </a:r>
          </a:p>
          <a:p>
            <a:pPr>
              <a:buNone/>
            </a:pPr>
            <a:endParaRPr lang="en-GB" dirty="0"/>
          </a:p>
          <a:p>
            <a:pPr>
              <a:buNone/>
            </a:pPr>
            <a:r>
              <a:rPr lang="en-GB" b="1" dirty="0">
                <a:solidFill>
                  <a:srgbClr val="B6D1E1"/>
                </a:solidFill>
              </a:rPr>
              <a:t>Waarom voorbeelden werken</a:t>
            </a:r>
          </a:p>
          <a:p>
            <a:pPr marL="342900" indent="-342900">
              <a:buFont typeface="Arial" panose="020B0604020202020204" pitchFamily="34" charset="0"/>
              <a:buChar char="•"/>
            </a:pPr>
            <a:r>
              <a:rPr lang="en-GB" dirty="0"/>
              <a:t>Mensen onthouden wat ze proeven</a:t>
            </a:r>
          </a:p>
          <a:p>
            <a:pPr marL="342900" indent="-342900">
              <a:buFont typeface="Arial" panose="020B0604020202020204" pitchFamily="34" charset="0"/>
              <a:buChar char="•"/>
            </a:pPr>
            <a:r>
              <a:rPr lang="en-GB" dirty="0"/>
              <a:t>Bouwt snel vertrouwen op, vooral voor onbekend of cultureel voedsel</a:t>
            </a:r>
          </a:p>
          <a:p>
            <a:pPr marL="342900" indent="-342900">
              <a:buFont typeface="Arial" panose="020B0604020202020204" pitchFamily="34" charset="0"/>
              <a:buChar char="•"/>
            </a:pPr>
            <a:r>
              <a:rPr lang="en-GB" dirty="0"/>
              <a:t>Creëert een kans om te praten over je verhaal en je waarden</a:t>
            </a:r>
          </a:p>
          <a:p>
            <a:pPr marL="342900" indent="-342900">
              <a:buFont typeface="Arial" panose="020B0604020202020204" pitchFamily="34" charset="0"/>
              <a:buChar char="•"/>
            </a:pPr>
            <a:r>
              <a:rPr lang="en-GB" dirty="0"/>
              <a:t>Opent de deur naar onmiddellijke feedback of orders</a:t>
            </a:r>
          </a:p>
          <a:p>
            <a:pPr>
              <a:buNone/>
            </a:pPr>
            <a:endParaRPr lang="en-GB" dirty="0"/>
          </a:p>
          <a:p>
            <a:pPr>
              <a:buNone/>
            </a:pPr>
            <a:r>
              <a:rPr lang="en-GB" b="1" dirty="0">
                <a:solidFill>
                  <a:srgbClr val="B6D1E1"/>
                </a:solidFill>
              </a:rPr>
              <a:t> Waar je proeverijen kunt aanbieden</a:t>
            </a:r>
          </a:p>
          <a:p>
            <a:pPr marL="342900" indent="-342900">
              <a:buFont typeface="Arial" panose="020B0604020202020204" pitchFamily="34" charset="0"/>
              <a:buChar char="•"/>
            </a:pPr>
            <a:r>
              <a:rPr lang="en-GB" dirty="0"/>
              <a:t>Lokale markten, voedselbeurzen of buurtfestivals</a:t>
            </a:r>
          </a:p>
          <a:p>
            <a:pPr marL="342900" indent="-342900">
              <a:buFont typeface="Arial" panose="020B0604020202020204" pitchFamily="34" charset="0"/>
              <a:buChar char="•"/>
            </a:pPr>
            <a:r>
              <a:rPr lang="en-GB" dirty="0"/>
              <a:t>Tijdens pop-ups, open keukens of kookdemo's</a:t>
            </a:r>
          </a:p>
          <a:p>
            <a:pPr marL="342900" indent="-342900">
              <a:buFont typeface="Arial" panose="020B0604020202020204" pitchFamily="34" charset="0"/>
              <a:buChar char="•"/>
            </a:pPr>
            <a:r>
              <a:rPr lang="en-GB" dirty="0"/>
              <a:t>Bij netwerkevenementen, vrouwengroepen of culturele vieringen</a:t>
            </a:r>
            <a:endParaRPr lang="en-US" dirty="0"/>
          </a:p>
        </p:txBody>
      </p:sp>
      <p:pic>
        <p:nvPicPr>
          <p:cNvPr id="6" name="Picture 5" descr="A person cooking at a street food stall&#10;&#10;AI-generated content may be incorrect.">
            <a:extLst>
              <a:ext uri="{FF2B5EF4-FFF2-40B4-BE49-F238E27FC236}">
                <a16:creationId xmlns:a16="http://schemas.microsoft.com/office/drawing/2014/main" id="{D235FC94-C1F9-0685-4D93-1AB0C13B88D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5357" y="1818438"/>
            <a:ext cx="3092169" cy="4122892"/>
          </a:xfrm>
          <a:prstGeom prst="rect">
            <a:avLst/>
          </a:prstGeom>
        </p:spPr>
      </p:pic>
    </p:spTree>
    <p:extLst>
      <p:ext uri="{BB962C8B-B14F-4D97-AF65-F5344CB8AC3E}">
        <p14:creationId xmlns:p14="http://schemas.microsoft.com/office/powerpoint/2010/main" val="903049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3271B-15DB-9B98-663A-469BF90BE8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3A2424-AE94-39F9-C3A1-3267DF8F8F93}"/>
              </a:ext>
            </a:extLst>
          </p:cNvPr>
          <p:cNvSpPr>
            <a:spLocks noGrp="1"/>
          </p:cNvSpPr>
          <p:nvPr>
            <p:ph type="body" sz="quarter" idx="27"/>
          </p:nvPr>
        </p:nvSpPr>
        <p:spPr>
          <a:xfrm>
            <a:off x="751414" y="378372"/>
            <a:ext cx="8131329" cy="1126708"/>
          </a:xfrm>
        </p:spPr>
        <p:txBody>
          <a:bodyPr/>
          <a:lstStyle/>
          <a:p>
            <a:r>
              <a:rPr lang="en-US" dirty="0"/>
              <a:t>3. MONSTERS EN PROEVERIJEN </a:t>
            </a:r>
          </a:p>
        </p:txBody>
      </p:sp>
      <p:sp>
        <p:nvSpPr>
          <p:cNvPr id="18" name="Text Placeholder 4">
            <a:extLst>
              <a:ext uri="{FF2B5EF4-FFF2-40B4-BE49-F238E27FC236}">
                <a16:creationId xmlns:a16="http://schemas.microsoft.com/office/drawing/2014/main" id="{0DAA0A23-7E9F-357D-5E9C-8A4EE95BA25B}"/>
              </a:ext>
            </a:extLst>
          </p:cNvPr>
          <p:cNvSpPr>
            <a:spLocks noGrp="1"/>
          </p:cNvSpPr>
          <p:nvPr>
            <p:ph type="body" sz="quarter" idx="14"/>
          </p:nvPr>
        </p:nvSpPr>
        <p:spPr>
          <a:xfrm>
            <a:off x="477389" y="1818438"/>
            <a:ext cx="6740708" cy="4459055"/>
          </a:xfrm>
        </p:spPr>
        <p:txBody>
          <a:bodyPr/>
          <a:lstStyle/>
          <a:p>
            <a:pPr>
              <a:buNone/>
            </a:pPr>
            <a:r>
              <a:rPr lang="en-GB" b="1" dirty="0">
                <a:solidFill>
                  <a:srgbClr val="B6D1E1"/>
                </a:solidFill>
              </a:rPr>
              <a:t> Wat u moet voorbereiden</a:t>
            </a:r>
          </a:p>
          <a:p>
            <a:pPr marL="342900" indent="-342900">
              <a:buFont typeface="Arial" panose="020B0604020202020204" pitchFamily="34" charset="0"/>
              <a:buChar char="•"/>
            </a:pPr>
            <a:r>
              <a:rPr lang="en-GB" dirty="0"/>
              <a:t>Kleine, veilige, gemakkelijk vast te houden porties</a:t>
            </a:r>
          </a:p>
          <a:p>
            <a:pPr marL="342900" indent="-342900">
              <a:buFont typeface="Arial" panose="020B0604020202020204" pitchFamily="34" charset="0"/>
              <a:buChar char="•"/>
            </a:pPr>
            <a:r>
              <a:rPr lang="en-GB" dirty="0"/>
              <a:t>Een schone en uitnodigende display (papieren servetten, dienbladen, tandenstokers)</a:t>
            </a:r>
          </a:p>
          <a:p>
            <a:pPr marL="342900" indent="-342900">
              <a:buFont typeface="Arial" panose="020B0604020202020204" pitchFamily="34" charset="0"/>
              <a:buChar char="•"/>
            </a:pPr>
            <a:r>
              <a:rPr lang="en-GB" dirty="0"/>
              <a:t>Visitekaartjes, prijslijst of menu in de buurt</a:t>
            </a:r>
          </a:p>
          <a:p>
            <a:pPr marL="342900" indent="-342900">
              <a:buFont typeface="Arial" panose="020B0604020202020204" pitchFamily="34" charset="0"/>
              <a:buChar char="•"/>
            </a:pPr>
            <a:r>
              <a:rPr lang="en-GB" dirty="0"/>
              <a:t>Een korte "pitch". Eén zin over wat ze proeven en waarom het speciaal is. Zoiets als: "Hoi, wil je een hapje proberen van onze handgemaakte kruidcake? Het is het recept van mijn oma uit Aleppo."</a:t>
            </a:r>
          </a:p>
          <a:p>
            <a:pPr marL="342900" indent="-342900">
              <a:buFont typeface="Arial" panose="020B0604020202020204" pitchFamily="34" charset="0"/>
              <a:buChar char="•"/>
            </a:pPr>
            <a:endParaRPr lang="en-GB" dirty="0"/>
          </a:p>
          <a:p>
            <a:r>
              <a:rPr lang="en-GB" dirty="0"/>
              <a:t>De kosten kunnen oplopen, dus plan je budget zorgvuldig en geef geld uit aan monsters en proeverijen waar dat het meeste oplevert.</a:t>
            </a:r>
            <a:endParaRPr lang="en-US" dirty="0"/>
          </a:p>
        </p:txBody>
      </p:sp>
      <p:pic>
        <p:nvPicPr>
          <p:cNvPr id="4" name="Picture 3" descr="Baked bread with sugar">
            <a:extLst>
              <a:ext uri="{FF2B5EF4-FFF2-40B4-BE49-F238E27FC236}">
                <a16:creationId xmlns:a16="http://schemas.microsoft.com/office/drawing/2014/main" id="{0CAEC12A-F97A-8217-B894-B1030F4F8C4E}"/>
              </a:ext>
            </a:extLst>
          </p:cNvPr>
          <p:cNvPicPr>
            <a:picLocks noChangeAspect="1"/>
          </p:cNvPicPr>
          <p:nvPr/>
        </p:nvPicPr>
        <p:blipFill>
          <a:blip r:embed="rId2"/>
          <a:stretch>
            <a:fillRect/>
          </a:stretch>
        </p:blipFill>
        <p:spPr>
          <a:xfrm>
            <a:off x="7595940" y="2367814"/>
            <a:ext cx="3994776" cy="2663184"/>
          </a:xfrm>
          <a:prstGeom prst="rect">
            <a:avLst/>
          </a:prstGeom>
        </p:spPr>
      </p:pic>
    </p:spTree>
    <p:extLst>
      <p:ext uri="{BB962C8B-B14F-4D97-AF65-F5344CB8AC3E}">
        <p14:creationId xmlns:p14="http://schemas.microsoft.com/office/powerpoint/2010/main" val="1358047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AB87-9F20-0F11-DE10-61CA2EDAFB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828654-EEEF-BBF6-2BBA-59D824951380}"/>
              </a:ext>
            </a:extLst>
          </p:cNvPr>
          <p:cNvSpPr>
            <a:spLocks noGrp="1"/>
          </p:cNvSpPr>
          <p:nvPr>
            <p:ph type="body" sz="quarter" idx="27"/>
          </p:nvPr>
        </p:nvSpPr>
        <p:spPr/>
        <p:txBody>
          <a:bodyPr/>
          <a:lstStyle/>
          <a:p>
            <a:r>
              <a:rPr lang="en-US" dirty="0"/>
              <a:t>MARKETING is....</a:t>
            </a:r>
          </a:p>
        </p:txBody>
      </p:sp>
      <p:sp>
        <p:nvSpPr>
          <p:cNvPr id="3" name="Text Placeholder 4">
            <a:extLst>
              <a:ext uri="{FF2B5EF4-FFF2-40B4-BE49-F238E27FC236}">
                <a16:creationId xmlns:a16="http://schemas.microsoft.com/office/drawing/2014/main" id="{9BFCA47A-5F21-DED4-87F0-76179274B78F}"/>
              </a:ext>
            </a:extLst>
          </p:cNvPr>
          <p:cNvSpPr txBox="1">
            <a:spLocks/>
          </p:cNvSpPr>
          <p:nvPr/>
        </p:nvSpPr>
        <p:spPr>
          <a:xfrm>
            <a:off x="435432" y="1339510"/>
            <a:ext cx="6619418" cy="384991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a:p>
            <a:endParaRPr lang="en-US" dirty="0"/>
          </a:p>
        </p:txBody>
      </p:sp>
      <p:sp>
        <p:nvSpPr>
          <p:cNvPr id="9" name="TextBox 8">
            <a:extLst>
              <a:ext uri="{FF2B5EF4-FFF2-40B4-BE49-F238E27FC236}">
                <a16:creationId xmlns:a16="http://schemas.microsoft.com/office/drawing/2014/main" id="{82323469-3085-8848-7E50-EAE84BD59564}"/>
              </a:ext>
            </a:extLst>
          </p:cNvPr>
          <p:cNvSpPr txBox="1"/>
          <p:nvPr/>
        </p:nvSpPr>
        <p:spPr>
          <a:xfrm>
            <a:off x="435432" y="1597685"/>
            <a:ext cx="5481315" cy="3816429"/>
          </a:xfrm>
          <a:prstGeom prst="rect">
            <a:avLst/>
          </a:prstGeom>
          <a:noFill/>
        </p:spPr>
        <p:txBody>
          <a:bodyPr wrap="square">
            <a:spAutoFit/>
          </a:bodyPr>
          <a:lstStyle/>
          <a:p>
            <a:r>
              <a:rPr lang="en-GB" sz="2200" dirty="0"/>
              <a:t>Alles wat je doet om je product of dienst in de handen van potentiële klanten te leggen. Zo creëer je interesse, val je op en maak je mensen nieuwsgierig genoeg om te willen proeven van wat je aanbiedt.</a:t>
            </a:r>
          </a:p>
          <a:p>
            <a:endParaRPr lang="en-GB" sz="2200" dirty="0"/>
          </a:p>
          <a:p>
            <a:r>
              <a:rPr lang="en-GB" sz="2200" dirty="0"/>
              <a:t>Zie marketing als de geur van versgebakken brood op een drukke markt.  Je hoeft niet te schreeuwen want de geur spreekt voor zich. Zodra ze bij je kraam zijn, begint de verkoop.</a:t>
            </a:r>
            <a:endParaRPr lang="en-IE" sz="2200" dirty="0"/>
          </a:p>
        </p:txBody>
      </p:sp>
      <p:pic>
        <p:nvPicPr>
          <p:cNvPr id="11" name="Picture 10" descr="Loaves of freshly baked sourdough bread">
            <a:extLst>
              <a:ext uri="{FF2B5EF4-FFF2-40B4-BE49-F238E27FC236}">
                <a16:creationId xmlns:a16="http://schemas.microsoft.com/office/drawing/2014/main" id="{12890C09-D412-7819-2199-F0689891CE1F}"/>
              </a:ext>
            </a:extLst>
          </p:cNvPr>
          <p:cNvPicPr>
            <a:picLocks noChangeAspect="1"/>
          </p:cNvPicPr>
          <p:nvPr/>
        </p:nvPicPr>
        <p:blipFill>
          <a:blip r:embed="rId2"/>
          <a:stretch>
            <a:fillRect/>
          </a:stretch>
        </p:blipFill>
        <p:spPr>
          <a:xfrm>
            <a:off x="6422568" y="2082800"/>
            <a:ext cx="5334000" cy="3556000"/>
          </a:xfrm>
          <a:prstGeom prst="rect">
            <a:avLst/>
          </a:prstGeom>
        </p:spPr>
      </p:pic>
    </p:spTree>
    <p:extLst>
      <p:ext uri="{BB962C8B-B14F-4D97-AF65-F5344CB8AC3E}">
        <p14:creationId xmlns:p14="http://schemas.microsoft.com/office/powerpoint/2010/main" val="2231325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46C34-5D46-D7F9-15A0-1A8CAF3F8B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3FAE0-B00F-4B9C-516F-097C475110EC}"/>
              </a:ext>
            </a:extLst>
          </p:cNvPr>
          <p:cNvSpPr>
            <a:spLocks noGrp="1"/>
          </p:cNvSpPr>
          <p:nvPr>
            <p:ph type="body" sz="quarter" idx="27"/>
          </p:nvPr>
        </p:nvSpPr>
        <p:spPr>
          <a:xfrm>
            <a:off x="751414" y="378372"/>
            <a:ext cx="8131329" cy="1126708"/>
          </a:xfrm>
        </p:spPr>
        <p:txBody>
          <a:bodyPr/>
          <a:lstStyle/>
          <a:p>
            <a:r>
              <a:rPr lang="en-US" dirty="0"/>
              <a:t>4. RECIPEKAARTEN </a:t>
            </a:r>
          </a:p>
        </p:txBody>
      </p:sp>
      <p:sp>
        <p:nvSpPr>
          <p:cNvPr id="18" name="Text Placeholder 4">
            <a:extLst>
              <a:ext uri="{FF2B5EF4-FFF2-40B4-BE49-F238E27FC236}">
                <a16:creationId xmlns:a16="http://schemas.microsoft.com/office/drawing/2014/main" id="{60AA6740-4BEC-0F38-490F-6D769A15C3DB}"/>
              </a:ext>
            </a:extLst>
          </p:cNvPr>
          <p:cNvSpPr>
            <a:spLocks noGrp="1"/>
          </p:cNvSpPr>
          <p:nvPr>
            <p:ph type="body" sz="quarter" idx="14"/>
          </p:nvPr>
        </p:nvSpPr>
        <p:spPr>
          <a:xfrm>
            <a:off x="477388" y="1818438"/>
            <a:ext cx="7477083" cy="4459055"/>
          </a:xfrm>
        </p:spPr>
        <p:txBody>
          <a:bodyPr/>
          <a:lstStyle/>
          <a:p>
            <a:pPr>
              <a:buNone/>
            </a:pPr>
            <a:r>
              <a:rPr lang="en-GB" b="1" dirty="0">
                <a:solidFill>
                  <a:srgbClr val="B6D1E1"/>
                </a:solidFill>
              </a:rPr>
              <a:t>Verkoop niet alleen een product, maar laat mensen zien hoe ze ervan kunnen genieten.</a:t>
            </a:r>
          </a:p>
          <a:p>
            <a:pPr>
              <a:buNone/>
            </a:pPr>
            <a:r>
              <a:rPr lang="en-GB" dirty="0">
                <a:solidFill>
                  <a:schemeClr val="tx1"/>
                </a:solidFill>
              </a:rPr>
              <a:t>Receptkaarten en serveertips maken van je eten een belevenis.</a:t>
            </a:r>
          </a:p>
          <a:p>
            <a:pPr>
              <a:buNone/>
            </a:pPr>
            <a:endParaRPr lang="en-GB" dirty="0">
              <a:solidFill>
                <a:schemeClr val="tx1"/>
              </a:solidFill>
            </a:endParaRPr>
          </a:p>
          <a:p>
            <a:pPr>
              <a:buNone/>
            </a:pPr>
            <a:r>
              <a:rPr lang="en-GB" b="1" dirty="0">
                <a:solidFill>
                  <a:srgbClr val="B6D1E1"/>
                </a:solidFill>
              </a:rPr>
              <a:t>Waarom het werkt</a:t>
            </a:r>
          </a:p>
          <a:p>
            <a:pPr>
              <a:buNone/>
            </a:pPr>
            <a:r>
              <a:rPr lang="en-GB" dirty="0">
                <a:solidFill>
                  <a:schemeClr val="tx1"/>
                </a:solidFill>
              </a:rPr>
              <a:t>Helpt klanten zich zeker te voelen bij het gebruik van je product</a:t>
            </a:r>
          </a:p>
          <a:p>
            <a:pPr>
              <a:buNone/>
            </a:pPr>
            <a:r>
              <a:rPr lang="en-GB" dirty="0">
                <a:solidFill>
                  <a:schemeClr val="tx1"/>
                </a:solidFill>
              </a:rPr>
              <a:t>Voegt persoonlijkheid en cultuur toe aan je verpakking of marktkraam</a:t>
            </a:r>
          </a:p>
          <a:p>
            <a:pPr>
              <a:buNone/>
            </a:pPr>
            <a:r>
              <a:rPr lang="en-GB" dirty="0">
                <a:solidFill>
                  <a:schemeClr val="tx1"/>
                </a:solidFill>
              </a:rPr>
              <a:t>Stimuleert herhalingsaankopen wanneer klanten uw product thuis gebruiken</a:t>
            </a:r>
          </a:p>
          <a:p>
            <a:pPr>
              <a:buNone/>
            </a:pPr>
            <a:endParaRPr lang="en-GB" dirty="0">
              <a:solidFill>
                <a:schemeClr val="tx1"/>
              </a:solidFill>
            </a:endParaRPr>
          </a:p>
          <a:p>
            <a:pPr>
              <a:buNone/>
            </a:pPr>
            <a:r>
              <a:rPr lang="en-GB" b="1" dirty="0">
                <a:solidFill>
                  <a:srgbClr val="B6D1E1"/>
                </a:solidFill>
              </a:rPr>
              <a:t> Wat op te nemen</a:t>
            </a:r>
          </a:p>
          <a:p>
            <a:pPr marL="342900" indent="-342900">
              <a:buFont typeface="Arial" panose="020B0604020202020204" pitchFamily="34" charset="0"/>
              <a:buChar char="•"/>
            </a:pPr>
            <a:r>
              <a:rPr lang="en-GB" dirty="0">
                <a:solidFill>
                  <a:schemeClr val="tx1"/>
                </a:solidFill>
              </a:rPr>
              <a:t>Een eenvoudig recept of serveertip (maximaal 1-3 stappen)</a:t>
            </a:r>
          </a:p>
          <a:p>
            <a:pPr marL="342900" indent="-342900">
              <a:buFont typeface="Arial" panose="020B0604020202020204" pitchFamily="34" charset="0"/>
              <a:buChar char="•"/>
            </a:pPr>
            <a:r>
              <a:rPr lang="en-GB" dirty="0">
                <a:solidFill>
                  <a:schemeClr val="tx1"/>
                </a:solidFill>
              </a:rPr>
              <a:t>Ingrediënten en hoe je je product gebruikt</a:t>
            </a:r>
          </a:p>
          <a:p>
            <a:pPr marL="342900" indent="-342900">
              <a:buFont typeface="Arial" panose="020B0604020202020204" pitchFamily="34" charset="0"/>
              <a:buChar char="•"/>
            </a:pPr>
            <a:r>
              <a:rPr lang="en-GB" dirty="0">
                <a:solidFill>
                  <a:schemeClr val="tx1"/>
                </a:solidFill>
              </a:rPr>
              <a:t>Een persoonlijke noot of herinnering - "Deze dip doet me denken aan familiediners in Lagos". </a:t>
            </a:r>
          </a:p>
          <a:p>
            <a:pPr marL="342900" indent="-342900">
              <a:buFont typeface="Arial" panose="020B0604020202020204" pitchFamily="34" charset="0"/>
              <a:buChar char="•"/>
            </a:pPr>
            <a:r>
              <a:rPr lang="en-GB" dirty="0">
                <a:solidFill>
                  <a:schemeClr val="tx1"/>
                </a:solidFill>
              </a:rPr>
              <a:t>Je social media-handleiding of websitelink</a:t>
            </a:r>
          </a:p>
          <a:p>
            <a:pPr marL="342900" indent="-342900">
              <a:buFont typeface="Arial" panose="020B0604020202020204" pitchFamily="34" charset="0"/>
              <a:buChar char="•"/>
            </a:pPr>
            <a:r>
              <a:rPr lang="en-GB" dirty="0">
                <a:solidFill>
                  <a:schemeClr val="tx1"/>
                </a:solidFill>
              </a:rPr>
              <a:t>Optioneel: QR-code naar een video of volledig recept</a:t>
            </a:r>
            <a:endParaRPr lang="en-US" dirty="0">
              <a:solidFill>
                <a:schemeClr val="tx1"/>
              </a:solidFill>
            </a:endParaRPr>
          </a:p>
        </p:txBody>
      </p:sp>
      <p:sp>
        <p:nvSpPr>
          <p:cNvPr id="12" name="TextBox 11">
            <a:extLst>
              <a:ext uri="{FF2B5EF4-FFF2-40B4-BE49-F238E27FC236}">
                <a16:creationId xmlns:a16="http://schemas.microsoft.com/office/drawing/2014/main" id="{9590A2DE-9104-7BFA-26D2-CF4222A1CA39}"/>
              </a:ext>
            </a:extLst>
          </p:cNvPr>
          <p:cNvSpPr txBox="1"/>
          <p:nvPr/>
        </p:nvSpPr>
        <p:spPr>
          <a:xfrm>
            <a:off x="8690847" y="2062806"/>
            <a:ext cx="3023766" cy="3970318"/>
          </a:xfrm>
          <a:prstGeom prst="rect">
            <a:avLst/>
          </a:prstGeom>
          <a:solidFill>
            <a:srgbClr val="B6D1E1"/>
          </a:solidFill>
        </p:spPr>
        <p:txBody>
          <a:bodyPr wrap="square">
            <a:spAutoFit/>
          </a:bodyPr>
          <a:lstStyle/>
          <a:p>
            <a:r>
              <a:rPr lang="en-GB" sz="2800" b="1" dirty="0">
                <a:solidFill>
                  <a:schemeClr val="tx1"/>
                </a:solidFill>
              </a:rPr>
              <a:t>Voorbeeld:</a:t>
            </a:r>
          </a:p>
          <a:p>
            <a:r>
              <a:rPr lang="en-GB" sz="2800" i="1" dirty="0">
                <a:solidFill>
                  <a:schemeClr val="tx1"/>
                </a:solidFill>
              </a:rPr>
              <a:t>Probeer onze rozenharsissa met geroosterde groenten of door couscous geroerd, een krachtige Noord-Afrikaanse smaakboost in minder dan 5 minuten.</a:t>
            </a:r>
            <a:endParaRPr lang="en-IE" sz="2800" i="1" dirty="0"/>
          </a:p>
        </p:txBody>
      </p:sp>
    </p:spTree>
    <p:extLst>
      <p:ext uri="{BB962C8B-B14F-4D97-AF65-F5344CB8AC3E}">
        <p14:creationId xmlns:p14="http://schemas.microsoft.com/office/powerpoint/2010/main" val="2130650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8668-7449-06BD-E056-259A6E158C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00206-9639-BA5A-C6ED-F58140BF395B}"/>
              </a:ext>
            </a:extLst>
          </p:cNvPr>
          <p:cNvSpPr>
            <a:spLocks noGrp="1"/>
          </p:cNvSpPr>
          <p:nvPr>
            <p:ph type="body" sz="quarter" idx="27"/>
          </p:nvPr>
        </p:nvSpPr>
        <p:spPr>
          <a:xfrm>
            <a:off x="751414" y="378372"/>
            <a:ext cx="8131329" cy="1126708"/>
          </a:xfrm>
        </p:spPr>
        <p:txBody>
          <a:bodyPr/>
          <a:lstStyle/>
          <a:p>
            <a:r>
              <a:rPr lang="en-US" dirty="0"/>
              <a:t>5. FOTOGRAFIE</a:t>
            </a:r>
          </a:p>
        </p:txBody>
      </p:sp>
      <p:sp>
        <p:nvSpPr>
          <p:cNvPr id="18" name="Text Placeholder 4">
            <a:extLst>
              <a:ext uri="{FF2B5EF4-FFF2-40B4-BE49-F238E27FC236}">
                <a16:creationId xmlns:a16="http://schemas.microsoft.com/office/drawing/2014/main" id="{125668B8-3964-9367-7E14-CD793AFD372E}"/>
              </a:ext>
            </a:extLst>
          </p:cNvPr>
          <p:cNvSpPr>
            <a:spLocks noGrp="1"/>
          </p:cNvSpPr>
          <p:nvPr>
            <p:ph type="body" sz="quarter" idx="14"/>
          </p:nvPr>
        </p:nvSpPr>
        <p:spPr>
          <a:xfrm>
            <a:off x="339824" y="1705149"/>
            <a:ext cx="7881685" cy="4459055"/>
          </a:xfrm>
        </p:spPr>
        <p:txBody>
          <a:bodyPr/>
          <a:lstStyle/>
          <a:p>
            <a:pPr>
              <a:buNone/>
            </a:pPr>
            <a:r>
              <a:rPr lang="en-GB" b="1" dirty="0">
                <a:solidFill>
                  <a:srgbClr val="B6D1E1"/>
                </a:solidFill>
              </a:rPr>
              <a:t>Mensen eten eerst met hun ogen. </a:t>
            </a:r>
          </a:p>
          <a:p>
            <a:pPr>
              <a:buNone/>
            </a:pPr>
            <a:r>
              <a:rPr lang="en-GB" dirty="0">
                <a:solidFill>
                  <a:schemeClr val="tx1"/>
                </a:solidFill>
              </a:rPr>
              <a:t>Sterke visuals trekken de aandacht en bouwen een professioneel imago op</a:t>
            </a:r>
          </a:p>
          <a:p>
            <a:pPr>
              <a:buNone/>
            </a:pPr>
            <a:r>
              <a:rPr lang="en-GB" dirty="0">
                <a:solidFill>
                  <a:schemeClr val="tx1"/>
                </a:solidFill>
              </a:rPr>
              <a:t>Helpt klanten zich jouw eten aan hun tafel voor te stellen</a:t>
            </a:r>
          </a:p>
          <a:p>
            <a:pPr>
              <a:buNone/>
            </a:pPr>
            <a:r>
              <a:rPr lang="en-GB" dirty="0">
                <a:solidFill>
                  <a:schemeClr val="tx1"/>
                </a:solidFill>
              </a:rPr>
              <a:t>Ideaal voor Instagram, menu's, flyers en websites</a:t>
            </a:r>
          </a:p>
          <a:p>
            <a:pPr>
              <a:buNone/>
            </a:pPr>
            <a:endParaRPr lang="en-GB" dirty="0">
              <a:solidFill>
                <a:schemeClr val="tx1"/>
              </a:solidFill>
            </a:endParaRPr>
          </a:p>
          <a:p>
            <a:pPr>
              <a:buNone/>
            </a:pPr>
            <a:r>
              <a:rPr lang="en-GB" b="1" dirty="0">
                <a:solidFill>
                  <a:srgbClr val="B6D1E1"/>
                </a:solidFill>
              </a:rPr>
              <a:t> Wat fotograferen</a:t>
            </a:r>
          </a:p>
          <a:p>
            <a:pPr marL="342900" indent="-342900">
              <a:buFont typeface="Arial" panose="020B0604020202020204" pitchFamily="34" charset="0"/>
              <a:buChar char="•"/>
            </a:pPr>
            <a:r>
              <a:rPr lang="en-GB" dirty="0">
                <a:solidFill>
                  <a:schemeClr val="tx1"/>
                </a:solidFill>
              </a:rPr>
              <a:t>Je voltooide gerecht of product in natuurlijk licht</a:t>
            </a:r>
          </a:p>
          <a:p>
            <a:pPr marL="342900" indent="-342900">
              <a:buFont typeface="Arial" panose="020B0604020202020204" pitchFamily="34" charset="0"/>
              <a:buChar char="•"/>
            </a:pPr>
            <a:r>
              <a:rPr lang="en-GB" dirty="0">
                <a:solidFill>
                  <a:schemeClr val="tx1"/>
                </a:solidFill>
              </a:rPr>
              <a:t>Jij in actie - koken, opscheppen of verkopen</a:t>
            </a:r>
          </a:p>
          <a:p>
            <a:pPr marL="342900" indent="-342900">
              <a:buFont typeface="Arial" panose="020B0604020202020204" pitchFamily="34" charset="0"/>
              <a:buChar char="•"/>
            </a:pPr>
            <a:r>
              <a:rPr lang="en-GB" dirty="0">
                <a:solidFill>
                  <a:schemeClr val="tx1"/>
                </a:solidFill>
              </a:rPr>
              <a:t>Ingrediënten, kruiden, gereedschap </a:t>
            </a:r>
          </a:p>
          <a:p>
            <a:pPr marL="342900" indent="-342900">
              <a:buFont typeface="Arial" panose="020B0604020202020204" pitchFamily="34" charset="0"/>
              <a:buChar char="•"/>
            </a:pPr>
            <a:r>
              <a:rPr lang="en-GB" dirty="0">
                <a:solidFill>
                  <a:schemeClr val="tx1"/>
                </a:solidFill>
              </a:rPr>
              <a:t>Mensen die van je eten genieten (met toestemming!</a:t>
            </a:r>
          </a:p>
          <a:p>
            <a:pPr marL="342900" indent="-342900">
              <a:buFont typeface="Arial" panose="020B0604020202020204" pitchFamily="34" charset="0"/>
              <a:buChar char="•"/>
            </a:pPr>
            <a:endParaRPr lang="en-GB" dirty="0">
              <a:solidFill>
                <a:schemeClr val="tx1"/>
              </a:solidFill>
            </a:endParaRPr>
          </a:p>
          <a:p>
            <a:r>
              <a:rPr lang="en-GB" b="1" dirty="0">
                <a:solidFill>
                  <a:srgbClr val="B6D1E1"/>
                </a:solidFill>
              </a:rPr>
              <a:t> Tips voor krachtige voedselfoto's</a:t>
            </a:r>
          </a:p>
          <a:p>
            <a:pPr marL="342900" indent="-342900">
              <a:buFont typeface="Arial" panose="020B0604020202020204" pitchFamily="34" charset="0"/>
              <a:buChar char="•"/>
            </a:pPr>
            <a:r>
              <a:rPr lang="en-GB" dirty="0">
                <a:solidFill>
                  <a:schemeClr val="tx1"/>
                </a:solidFill>
              </a:rPr>
              <a:t>Gebruik natuurlijk licht bij een raam, geen flitser</a:t>
            </a:r>
          </a:p>
          <a:p>
            <a:pPr marL="342900" indent="-342900">
              <a:buFont typeface="Arial" panose="020B0604020202020204" pitchFamily="34" charset="0"/>
              <a:buChar char="•"/>
            </a:pPr>
            <a:r>
              <a:rPr lang="en-GB" dirty="0">
                <a:solidFill>
                  <a:schemeClr val="tx1"/>
                </a:solidFill>
              </a:rPr>
              <a:t>Houd de achtergrond eenvoudig en schoon</a:t>
            </a:r>
          </a:p>
          <a:p>
            <a:pPr marL="342900" indent="-342900">
              <a:buFont typeface="Arial" panose="020B0604020202020204" pitchFamily="34" charset="0"/>
              <a:buChar char="•"/>
            </a:pPr>
            <a:r>
              <a:rPr lang="en-GB" dirty="0">
                <a:solidFill>
                  <a:schemeClr val="tx1"/>
                </a:solidFill>
              </a:rPr>
              <a:t>Maak close-ups met textuur en kleur</a:t>
            </a:r>
          </a:p>
          <a:p>
            <a:pPr marL="342900" indent="-342900">
              <a:buFont typeface="Arial" panose="020B0604020202020204" pitchFamily="34" charset="0"/>
              <a:buChar char="•"/>
            </a:pPr>
            <a:r>
              <a:rPr lang="en-GB" dirty="0">
                <a:solidFill>
                  <a:schemeClr val="tx1"/>
                </a:solidFill>
              </a:rPr>
              <a:t>Gebruik je telefoon - je hebt geen dure apparatuur nodig</a:t>
            </a:r>
            <a:endParaRPr lang="en-US" dirty="0">
              <a:solidFill>
                <a:schemeClr val="tx1"/>
              </a:solidFill>
            </a:endParaRPr>
          </a:p>
        </p:txBody>
      </p:sp>
      <p:pic>
        <p:nvPicPr>
          <p:cNvPr id="9" name="Picture 8" descr="Person using cellphone to take photo of soup in bowls with culinary garnishes">
            <a:extLst>
              <a:ext uri="{FF2B5EF4-FFF2-40B4-BE49-F238E27FC236}">
                <a16:creationId xmlns:a16="http://schemas.microsoft.com/office/drawing/2014/main" id="{BE62B381-B5D9-29D4-2DC6-598039836286}"/>
              </a:ext>
            </a:extLst>
          </p:cNvPr>
          <p:cNvPicPr>
            <a:picLocks noChangeAspect="1"/>
          </p:cNvPicPr>
          <p:nvPr/>
        </p:nvPicPr>
        <p:blipFill>
          <a:blip r:embed="rId2"/>
          <a:stretch>
            <a:fillRect/>
          </a:stretch>
        </p:blipFill>
        <p:spPr>
          <a:xfrm>
            <a:off x="7114469" y="2690526"/>
            <a:ext cx="4861406" cy="3240937"/>
          </a:xfrm>
          <a:prstGeom prst="rect">
            <a:avLst/>
          </a:prstGeom>
        </p:spPr>
      </p:pic>
    </p:spTree>
    <p:extLst>
      <p:ext uri="{BB962C8B-B14F-4D97-AF65-F5344CB8AC3E}">
        <p14:creationId xmlns:p14="http://schemas.microsoft.com/office/powerpoint/2010/main" val="2973040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6F3CB-EB45-C7C3-E3F5-E82045BA83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0B1048-26DA-9473-EC18-F288B2AB55D7}"/>
              </a:ext>
            </a:extLst>
          </p:cNvPr>
          <p:cNvSpPr>
            <a:spLocks noGrp="1"/>
          </p:cNvSpPr>
          <p:nvPr>
            <p:ph type="body" sz="quarter" idx="27"/>
          </p:nvPr>
        </p:nvSpPr>
        <p:spPr>
          <a:xfrm>
            <a:off x="751414" y="616948"/>
            <a:ext cx="8131329" cy="1126708"/>
          </a:xfrm>
        </p:spPr>
        <p:txBody>
          <a:bodyPr/>
          <a:lstStyle/>
          <a:p>
            <a:r>
              <a:rPr lang="en-US" dirty="0"/>
              <a:t>6. BOERENMARKTEN EN BRADERIEËN</a:t>
            </a:r>
          </a:p>
          <a:p>
            <a:endParaRPr lang="en-US" dirty="0"/>
          </a:p>
        </p:txBody>
      </p:sp>
      <p:sp>
        <p:nvSpPr>
          <p:cNvPr id="18" name="Text Placeholder 4">
            <a:extLst>
              <a:ext uri="{FF2B5EF4-FFF2-40B4-BE49-F238E27FC236}">
                <a16:creationId xmlns:a16="http://schemas.microsoft.com/office/drawing/2014/main" id="{F354301A-4C86-0224-675D-1F7A92D5A416}"/>
              </a:ext>
            </a:extLst>
          </p:cNvPr>
          <p:cNvSpPr>
            <a:spLocks noGrp="1"/>
          </p:cNvSpPr>
          <p:nvPr>
            <p:ph type="body" sz="quarter" idx="14"/>
          </p:nvPr>
        </p:nvSpPr>
        <p:spPr>
          <a:xfrm>
            <a:off x="339824" y="1705149"/>
            <a:ext cx="8448126" cy="4459055"/>
          </a:xfrm>
        </p:spPr>
        <p:txBody>
          <a:bodyPr/>
          <a:lstStyle/>
          <a:p>
            <a:pPr>
              <a:buNone/>
            </a:pPr>
            <a:r>
              <a:rPr lang="en-GB" dirty="0">
                <a:solidFill>
                  <a:schemeClr val="tx1"/>
                </a:solidFill>
              </a:rPr>
              <a:t>Markten en beurzen zijn de plaatsen waar klanten je merk zien, proeven en vertrouwen.  Ze bieden een kans om te verkopen, in contact te komen met mensen en je aanwezigheid in de gemeenschap op te bouwen.</a:t>
            </a:r>
          </a:p>
          <a:p>
            <a:pPr>
              <a:buNone/>
            </a:pPr>
            <a:endParaRPr lang="en-GB" dirty="0">
              <a:solidFill>
                <a:schemeClr val="tx1"/>
              </a:solidFill>
            </a:endParaRPr>
          </a:p>
          <a:p>
            <a:pPr>
              <a:buNone/>
            </a:pPr>
            <a:r>
              <a:rPr lang="en-GB" b="1" dirty="0">
                <a:solidFill>
                  <a:srgbClr val="B6D1E1"/>
                </a:solidFill>
              </a:rPr>
              <a:t>Waarom markten werken</a:t>
            </a:r>
          </a:p>
          <a:p>
            <a:pPr marL="342900" indent="-342900">
              <a:buFont typeface="Arial" panose="020B0604020202020204" pitchFamily="34" charset="0"/>
              <a:buChar char="•"/>
            </a:pPr>
            <a:r>
              <a:rPr lang="en-GB" dirty="0">
                <a:solidFill>
                  <a:schemeClr val="tx1"/>
                </a:solidFill>
              </a:rPr>
              <a:t>Je spreekt rechtstreeks met klanten. Mensen kunnen je eten ter plekke proberen</a:t>
            </a:r>
          </a:p>
          <a:p>
            <a:pPr marL="342900" indent="-342900">
              <a:buFont typeface="Arial" panose="020B0604020202020204" pitchFamily="34" charset="0"/>
              <a:buChar char="•"/>
            </a:pPr>
            <a:r>
              <a:rPr lang="en-GB" dirty="0">
                <a:solidFill>
                  <a:schemeClr val="tx1"/>
                </a:solidFill>
              </a:rPr>
              <a:t>Je bouwt naamsbekendheid en mond-tot-mondreclame op</a:t>
            </a:r>
          </a:p>
          <a:p>
            <a:pPr marL="342900" indent="-342900">
              <a:buFont typeface="Arial" panose="020B0604020202020204" pitchFamily="34" charset="0"/>
              <a:buChar char="•"/>
            </a:pPr>
            <a:r>
              <a:rPr lang="en-GB" dirty="0">
                <a:solidFill>
                  <a:schemeClr val="tx1"/>
                </a:solidFill>
              </a:rPr>
              <a:t>Je leert waar mensen van houden (en waar ze om vragen)</a:t>
            </a:r>
          </a:p>
          <a:p>
            <a:pPr marL="342900" indent="-342900">
              <a:buFont typeface="Arial" panose="020B0604020202020204" pitchFamily="34" charset="0"/>
              <a:buChar char="•"/>
            </a:pPr>
            <a:endParaRPr lang="en-GB" dirty="0">
              <a:solidFill>
                <a:schemeClr val="tx1"/>
              </a:solidFill>
            </a:endParaRPr>
          </a:p>
          <a:p>
            <a:r>
              <a:rPr lang="en-GB" b="1" dirty="0">
                <a:solidFill>
                  <a:srgbClr val="B6D1E1"/>
                </a:solidFill>
              </a:rPr>
              <a:t>Wat mee te nemen</a:t>
            </a:r>
          </a:p>
          <a:p>
            <a:pPr marL="342900" indent="-342900">
              <a:buFont typeface="Arial" panose="020B0604020202020204" pitchFamily="34" charset="0"/>
              <a:buChar char="•"/>
            </a:pPr>
            <a:r>
              <a:rPr lang="en-GB" dirty="0">
                <a:solidFill>
                  <a:schemeClr val="tx1"/>
                </a:solidFill>
              </a:rPr>
              <a:t>Een schone en aantrekkelijke tafelopstelling</a:t>
            </a:r>
          </a:p>
          <a:p>
            <a:pPr marL="342900" indent="-342900">
              <a:buFont typeface="Arial" panose="020B0604020202020204" pitchFamily="34" charset="0"/>
              <a:buChar char="•"/>
            </a:pPr>
            <a:r>
              <a:rPr lang="en-GB" dirty="0">
                <a:solidFill>
                  <a:schemeClr val="tx1"/>
                </a:solidFill>
              </a:rPr>
              <a:t>Bewegwijzering met je naam, verhaal en prijzen</a:t>
            </a:r>
          </a:p>
          <a:p>
            <a:pPr marL="342900" indent="-342900">
              <a:buFont typeface="Arial" panose="020B0604020202020204" pitchFamily="34" charset="0"/>
              <a:buChar char="•"/>
            </a:pPr>
            <a:r>
              <a:rPr lang="en-GB" dirty="0">
                <a:solidFill>
                  <a:schemeClr val="tx1"/>
                </a:solidFill>
              </a:rPr>
              <a:t>Visitekaartjes, flyers of productlijsten</a:t>
            </a:r>
          </a:p>
          <a:p>
            <a:pPr marL="342900" indent="-342900">
              <a:buFont typeface="Arial" panose="020B0604020202020204" pitchFamily="34" charset="0"/>
              <a:buChar char="•"/>
            </a:pPr>
            <a:r>
              <a:rPr lang="en-GB" dirty="0">
                <a:solidFill>
                  <a:schemeClr val="tx1"/>
                </a:solidFill>
              </a:rPr>
              <a:t>Proefmonsters (veilig en klein)</a:t>
            </a:r>
          </a:p>
          <a:p>
            <a:pPr marL="342900" indent="-342900">
              <a:buFont typeface="Arial" panose="020B0604020202020204" pitchFamily="34" charset="0"/>
              <a:buChar char="•"/>
            </a:pPr>
            <a:r>
              <a:rPr lang="en-GB" dirty="0">
                <a:solidFill>
                  <a:schemeClr val="tx1"/>
                </a:solidFill>
              </a:rPr>
              <a:t>Kaartlezer of QR-code voor mobiele betalingen</a:t>
            </a:r>
            <a:endParaRPr lang="en-US" dirty="0">
              <a:solidFill>
                <a:schemeClr val="tx1"/>
              </a:solidFill>
            </a:endParaRPr>
          </a:p>
        </p:txBody>
      </p:sp>
      <p:sp>
        <p:nvSpPr>
          <p:cNvPr id="4" name="TextBox 3">
            <a:extLst>
              <a:ext uri="{FF2B5EF4-FFF2-40B4-BE49-F238E27FC236}">
                <a16:creationId xmlns:a16="http://schemas.microsoft.com/office/drawing/2014/main" id="{248110F7-AA23-9CC9-69CF-39CBAB70F0AE}"/>
              </a:ext>
            </a:extLst>
          </p:cNvPr>
          <p:cNvSpPr txBox="1"/>
          <p:nvPr/>
        </p:nvSpPr>
        <p:spPr>
          <a:xfrm>
            <a:off x="8882743" y="1908659"/>
            <a:ext cx="3155894" cy="3816429"/>
          </a:xfrm>
          <a:prstGeom prst="rect">
            <a:avLst/>
          </a:prstGeom>
          <a:noFill/>
          <a:ln w="12700">
            <a:solidFill>
              <a:srgbClr val="84BFA4"/>
            </a:solidFill>
          </a:ln>
        </p:spPr>
        <p:txBody>
          <a:bodyPr wrap="square">
            <a:spAutoFit/>
          </a:bodyPr>
          <a:lstStyle/>
          <a:p>
            <a:r>
              <a:rPr lang="en-GB" sz="2200" b="1" dirty="0">
                <a:solidFill>
                  <a:schemeClr val="tx1"/>
                </a:solidFill>
              </a:rPr>
              <a:t> Tips voor marktdagen</a:t>
            </a:r>
          </a:p>
          <a:p>
            <a:pPr marL="342900" indent="-342900">
              <a:buFont typeface="Arial" panose="020B0604020202020204" pitchFamily="34" charset="0"/>
              <a:buChar char="•"/>
            </a:pPr>
            <a:r>
              <a:rPr lang="en-GB" sz="2200" dirty="0">
                <a:solidFill>
                  <a:schemeClr val="tx1"/>
                </a:solidFill>
              </a:rPr>
              <a:t>Groet iedereen die langsloopt - een glimlach nodigt uit tot </a:t>
            </a:r>
            <a:r>
              <a:rPr lang="en-GB" sz="2200" dirty="0"/>
              <a:t>een gesprek</a:t>
            </a:r>
            <a:endParaRPr lang="en-GB" sz="2200" dirty="0">
              <a:solidFill>
                <a:schemeClr val="tx1"/>
              </a:solidFill>
            </a:endParaRPr>
          </a:p>
          <a:p>
            <a:pPr algn="ctr"/>
            <a:r>
              <a:rPr lang="en-GB" sz="2200" dirty="0">
                <a:solidFill>
                  <a:schemeClr val="tx1"/>
                </a:solidFill>
              </a:rPr>
              <a:t>"Wil je een gratis proefmonster proberen?</a:t>
            </a:r>
          </a:p>
          <a:p>
            <a:pPr marL="342900" indent="-342900">
              <a:buFont typeface="Arial" panose="020B0604020202020204" pitchFamily="34" charset="0"/>
              <a:buChar char="•"/>
            </a:pPr>
            <a:r>
              <a:rPr lang="en-GB" sz="2200" dirty="0">
                <a:solidFill>
                  <a:schemeClr val="tx1"/>
                </a:solidFill>
              </a:rPr>
              <a:t>Noteer welke producten goed verkopen</a:t>
            </a:r>
          </a:p>
          <a:p>
            <a:pPr marL="342900" indent="-342900">
              <a:buFont typeface="Arial" panose="020B0604020202020204" pitchFamily="34" charset="0"/>
              <a:buChar char="•"/>
            </a:pPr>
            <a:r>
              <a:rPr lang="en-GB" sz="2200" dirty="0">
                <a:solidFill>
                  <a:schemeClr val="tx1"/>
                </a:solidFill>
              </a:rPr>
              <a:t>Maak foto's en plaats ze op je sociale pagina's</a:t>
            </a:r>
            <a:endParaRPr lang="en-IE" sz="2200" dirty="0"/>
          </a:p>
        </p:txBody>
      </p:sp>
    </p:spTree>
    <p:extLst>
      <p:ext uri="{BB962C8B-B14F-4D97-AF65-F5344CB8AC3E}">
        <p14:creationId xmlns:p14="http://schemas.microsoft.com/office/powerpoint/2010/main" val="3710056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B49A9-5E2C-9C86-9F2D-667DC2E05A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CE1D42-A5C7-4EE5-8816-87D710700329}"/>
              </a:ext>
            </a:extLst>
          </p:cNvPr>
          <p:cNvSpPr>
            <a:spLocks noGrp="1"/>
          </p:cNvSpPr>
          <p:nvPr>
            <p:ph type="body" sz="quarter" idx="27"/>
          </p:nvPr>
        </p:nvSpPr>
        <p:spPr>
          <a:xfrm>
            <a:off x="751414" y="378372"/>
            <a:ext cx="10237570" cy="1126708"/>
          </a:xfrm>
        </p:spPr>
        <p:txBody>
          <a:bodyPr/>
          <a:lstStyle/>
          <a:p>
            <a:r>
              <a:rPr lang="en-US" dirty="0"/>
              <a:t>7. GEDRUKT MATERIAAL - WAT JE HET MEEST NODIG HEBT</a:t>
            </a:r>
          </a:p>
        </p:txBody>
      </p:sp>
      <p:sp>
        <p:nvSpPr>
          <p:cNvPr id="18" name="Text Placeholder 4">
            <a:extLst>
              <a:ext uri="{FF2B5EF4-FFF2-40B4-BE49-F238E27FC236}">
                <a16:creationId xmlns:a16="http://schemas.microsoft.com/office/drawing/2014/main" id="{45D695C9-4C7B-7F3A-5D49-94486A1DB957}"/>
              </a:ext>
            </a:extLst>
          </p:cNvPr>
          <p:cNvSpPr>
            <a:spLocks noGrp="1"/>
          </p:cNvSpPr>
          <p:nvPr>
            <p:ph type="body" sz="quarter" idx="14"/>
          </p:nvPr>
        </p:nvSpPr>
        <p:spPr>
          <a:xfrm>
            <a:off x="633535" y="1834622"/>
            <a:ext cx="11237224" cy="4459055"/>
          </a:xfrm>
        </p:spPr>
        <p:txBody>
          <a:bodyPr/>
          <a:lstStyle/>
          <a:p>
            <a:pPr>
              <a:spcBef>
                <a:spcPts val="0"/>
              </a:spcBef>
              <a:tabLst>
                <a:tab pos="2741613" algn="l"/>
              </a:tabLst>
            </a:pPr>
            <a:r>
              <a:rPr lang="en-GB" dirty="0"/>
              <a:t>Zelfs in ons digitale tijdperk zijn gedrukte artikelen nog steeds belangrijk, </a:t>
            </a:r>
            <a:r>
              <a:rPr lang="en-GB" b="1" dirty="0"/>
              <a:t>als ze nuttig, mooi en attent zijn</a:t>
            </a:r>
            <a:r>
              <a:rPr lang="en-GB" dirty="0"/>
              <a:t>.</a:t>
            </a:r>
            <a:br>
              <a:rPr lang="en-GB" dirty="0"/>
            </a:br>
            <a:r>
              <a:rPr lang="en-GB" dirty="0"/>
              <a:t>Gebruik ze om een blijvende indruk achter te laten zonder een zware voetafdruk achter te laten.</a:t>
            </a:r>
          </a:p>
          <a:p>
            <a:pPr>
              <a:spcBef>
                <a:spcPts val="0"/>
              </a:spcBef>
              <a:tabLst>
                <a:tab pos="2741613" algn="l"/>
              </a:tabLst>
            </a:pPr>
            <a:endParaRPr lang="en-GB" dirty="0"/>
          </a:p>
          <a:p>
            <a:pPr>
              <a:spcBef>
                <a:spcPts val="0"/>
              </a:spcBef>
              <a:tabLst>
                <a:tab pos="2741613" algn="l"/>
              </a:tabLst>
            </a:pPr>
            <a:r>
              <a:rPr kumimoji="1" lang="en-IE" altLang="ja-JP" b="1" dirty="0">
                <a:latin typeface="Calibri" charset="0"/>
              </a:rPr>
              <a:t>Visitekaartjes </a:t>
            </a:r>
            <a:r>
              <a:rPr kumimoji="1" lang="en-IE" altLang="ja-JP" dirty="0">
                <a:latin typeface="Calibri" charset="0"/>
              </a:rPr>
              <a:t>Ze zijn misschien ouderwets, maar ze zijn een belangrijk marketingmiddel om </a:t>
            </a:r>
          </a:p>
          <a:p>
            <a:pPr>
              <a:spcBef>
                <a:spcPts val="0"/>
              </a:spcBef>
              <a:tabLst>
                <a:tab pos="2741613" algn="l"/>
              </a:tabLst>
            </a:pPr>
            <a:r>
              <a:rPr kumimoji="1" lang="en-IE" altLang="ja-JP" dirty="0">
                <a:latin typeface="Calibri" charset="0"/>
              </a:rPr>
              <a:t>	bouw je geloofwaardigheid op als bedrijfseigenaar, netwerk en maak</a:t>
            </a:r>
          </a:p>
          <a:p>
            <a:pPr>
              <a:spcBef>
                <a:spcPts val="0"/>
              </a:spcBef>
              <a:tabLst>
                <a:tab pos="2741613" algn="l"/>
              </a:tabLst>
            </a:pPr>
            <a:r>
              <a:rPr kumimoji="1" lang="en-IE" altLang="ja-JP" dirty="0">
                <a:latin typeface="Calibri" charset="0"/>
              </a:rPr>
              <a:t>	verbindingen (Je kunt 500 visitekaartjes krijgen voor minder dan €20)</a:t>
            </a:r>
          </a:p>
          <a:p>
            <a:pPr>
              <a:spcBef>
                <a:spcPts val="0"/>
              </a:spcBef>
              <a:tabLst>
                <a:tab pos="2741613" algn="l"/>
              </a:tabLst>
            </a:pPr>
            <a:endParaRPr kumimoji="1" lang="en-IE" altLang="ja-JP" dirty="0">
              <a:latin typeface="Calibri" charset="0"/>
            </a:endParaRPr>
          </a:p>
          <a:p>
            <a:pPr>
              <a:spcBef>
                <a:spcPts val="0"/>
              </a:spcBef>
              <a:tabLst>
                <a:tab pos="2741613" algn="l"/>
              </a:tabLst>
            </a:pPr>
            <a:endParaRPr kumimoji="1" lang="en-IE" altLang="ja-JP" dirty="0">
              <a:latin typeface="Calibri" charset="0"/>
            </a:endParaRPr>
          </a:p>
          <a:p>
            <a:pPr>
              <a:spcBef>
                <a:spcPts val="0"/>
              </a:spcBef>
              <a:tabLst>
                <a:tab pos="2741613" algn="l"/>
              </a:tabLst>
            </a:pPr>
            <a:r>
              <a:rPr kumimoji="1" lang="en-IE" altLang="ja-JP" b="1" dirty="0">
                <a:latin typeface="Calibri" charset="0"/>
              </a:rPr>
              <a:t>Persbericht </a:t>
            </a:r>
            <a:r>
              <a:rPr kumimoji="1" lang="en-IE" altLang="ja-JP" dirty="0">
                <a:latin typeface="Calibri" charset="0"/>
              </a:rPr>
              <a:t>Voor lokale kranten - journalisten en schrijvers van lokaal nieuws zijn altijd</a:t>
            </a:r>
          </a:p>
          <a:p>
            <a:pPr>
              <a:spcBef>
                <a:spcPts val="0"/>
              </a:spcBef>
              <a:tabLst>
                <a:tab pos="2741613" algn="l"/>
              </a:tabLst>
            </a:pPr>
            <a:r>
              <a:rPr kumimoji="1" lang="en-IE" altLang="ja-JP" dirty="0">
                <a:latin typeface="Calibri" charset="0"/>
              </a:rPr>
              <a:t>	geïnteresseerd in lokale nieuwsberichten.  Inmiddels ken je je USP, heb je de</a:t>
            </a:r>
          </a:p>
          <a:p>
            <a:pPr>
              <a:spcBef>
                <a:spcPts val="0"/>
              </a:spcBef>
              <a:tabLst>
                <a:tab pos="2741613" algn="l"/>
              </a:tabLst>
            </a:pPr>
            <a:r>
              <a:rPr kumimoji="1" lang="en-IE" altLang="ja-JP" dirty="0">
                <a:latin typeface="Calibri" charset="0"/>
              </a:rPr>
              <a:t>	het begin van een merkverhaal en misschien zelfs een lanceerdatum voor het bedrijf -...</a:t>
            </a:r>
          </a:p>
          <a:p>
            <a:pPr>
              <a:spcBef>
                <a:spcPts val="0"/>
              </a:spcBef>
              <a:tabLst>
                <a:tab pos="2741613" algn="l"/>
              </a:tabLst>
            </a:pPr>
            <a:r>
              <a:rPr kumimoji="1" lang="en-IE" altLang="ja-JP" dirty="0">
                <a:latin typeface="Calibri" charset="0"/>
              </a:rPr>
              <a:t>	Voeg al deze zaken samen in een persbericht en je bent er zeker van dat je</a:t>
            </a:r>
          </a:p>
          <a:p>
            <a:pPr>
              <a:spcBef>
                <a:spcPts val="0"/>
              </a:spcBef>
              <a:tabLst>
                <a:tab pos="2741613" algn="l"/>
              </a:tabLst>
            </a:pPr>
            <a:r>
              <a:rPr kumimoji="1" lang="en-IE" altLang="ja-JP" dirty="0">
                <a:latin typeface="Calibri" charset="0"/>
              </a:rPr>
              <a:t>	iets gedrukt</a:t>
            </a:r>
            <a:endParaRPr lang="en-US" dirty="0"/>
          </a:p>
        </p:txBody>
      </p:sp>
    </p:spTree>
    <p:extLst>
      <p:ext uri="{BB962C8B-B14F-4D97-AF65-F5344CB8AC3E}">
        <p14:creationId xmlns:p14="http://schemas.microsoft.com/office/powerpoint/2010/main" val="3614914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8. TOOLS VOOR SOCIALE MEDIA</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922818" y="1636258"/>
            <a:ext cx="547089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2" name="Text Placeholder 2">
            <a:extLst>
              <a:ext uri="{FF2B5EF4-FFF2-40B4-BE49-F238E27FC236}">
                <a16:creationId xmlns:a16="http://schemas.microsoft.com/office/drawing/2014/main" id="{F4FD55BF-F88F-5225-D680-6BFF462EA194}"/>
              </a:ext>
            </a:extLst>
          </p:cNvPr>
          <p:cNvSpPr txBox="1">
            <a:spLocks/>
          </p:cNvSpPr>
          <p:nvPr/>
        </p:nvSpPr>
        <p:spPr>
          <a:xfrm>
            <a:off x="404607" y="1442276"/>
            <a:ext cx="3398650" cy="1171451"/>
          </a:xfrm>
          <a:prstGeom prst="rect">
            <a:avLst/>
          </a:prstGeom>
        </p:spPr>
        <p:txBody>
          <a:bodyPr vert="horz" lIns="91440" tIns="45720" rIns="91440" bIns="45720" numCol="1"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algn="l">
              <a:lnSpc>
                <a:spcPct val="100000"/>
              </a:lnSpc>
              <a:spcBef>
                <a:spcPts val="200"/>
              </a:spcBef>
              <a:buClr>
                <a:srgbClr val="B6D1E1"/>
              </a:buClr>
            </a:pPr>
            <a:r>
              <a:rPr lang="en-IE" b="1" i="1" dirty="0">
                <a:solidFill>
                  <a:srgbClr val="84BFA4"/>
                </a:solidFill>
              </a:rPr>
              <a:t>Social Media is een van de beste marketingtools voor startende levensmiddelenbedrijven. Waarom? </a:t>
            </a:r>
          </a:p>
          <a:p>
            <a:pPr marL="0" lvl="1" algn="l">
              <a:lnSpc>
                <a:spcPct val="100000"/>
              </a:lnSpc>
              <a:spcBef>
                <a:spcPts val="200"/>
              </a:spcBef>
              <a:buClr>
                <a:srgbClr val="B6D1E1"/>
              </a:buClr>
            </a:pPr>
            <a:endParaRPr lang="en-IE" b="1" i="1" dirty="0">
              <a:solidFill>
                <a:srgbClr val="84BFA4"/>
              </a:solidFill>
            </a:endParaRPr>
          </a:p>
        </p:txBody>
      </p:sp>
      <p:cxnSp>
        <p:nvCxnSpPr>
          <p:cNvPr id="3" name="Straight Connector 2">
            <a:extLst>
              <a:ext uri="{FF2B5EF4-FFF2-40B4-BE49-F238E27FC236}">
                <a16:creationId xmlns:a16="http://schemas.microsoft.com/office/drawing/2014/main" id="{3CA43801-78A0-E20B-68C0-87DF7A641ABF}"/>
              </a:ext>
            </a:extLst>
          </p:cNvPr>
          <p:cNvCxnSpPr>
            <a:cxnSpLocks/>
          </p:cNvCxnSpPr>
          <p:nvPr/>
        </p:nvCxnSpPr>
        <p:spPr>
          <a:xfrm flipV="1">
            <a:off x="4056904" y="1636258"/>
            <a:ext cx="0" cy="3750983"/>
          </a:xfrm>
          <a:prstGeom prst="line">
            <a:avLst/>
          </a:prstGeom>
          <a:ln w="28575">
            <a:solidFill>
              <a:srgbClr val="B6D1E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F7E64F-70CE-08D8-BEBB-13A7E4A71B78}"/>
              </a:ext>
            </a:extLst>
          </p:cNvPr>
          <p:cNvSpPr txBox="1"/>
          <p:nvPr/>
        </p:nvSpPr>
        <p:spPr>
          <a:xfrm>
            <a:off x="4183585" y="1271267"/>
            <a:ext cx="7938269" cy="5170646"/>
          </a:xfrm>
          <a:prstGeom prst="rect">
            <a:avLst/>
          </a:prstGeom>
          <a:noFill/>
        </p:spPr>
        <p:txBody>
          <a:bodyPr wrap="square">
            <a:spAutoFit/>
          </a:bodyPr>
          <a:lstStyle/>
          <a:p>
            <a:r>
              <a:rPr lang="en-GB" sz="2200" b="1" dirty="0">
                <a:solidFill>
                  <a:srgbClr val="84BFA4"/>
                </a:solidFill>
              </a:rPr>
              <a:t>Het is gratis. Het is flexibel. Het werkt.</a:t>
            </a:r>
          </a:p>
          <a:p>
            <a:pPr marL="342900" indent="-342900">
              <a:buFont typeface="Arial" panose="020B0604020202020204" pitchFamily="34" charset="0"/>
              <a:buChar char="•"/>
            </a:pPr>
            <a:r>
              <a:rPr lang="en-GB" sz="2200" dirty="0"/>
              <a:t>Je hebt geen groot budget nodig - alleen tijd, zorg en consistentie.</a:t>
            </a:r>
          </a:p>
          <a:p>
            <a:pPr marL="342900" indent="-342900">
              <a:buFont typeface="Arial" panose="020B0604020202020204" pitchFamily="34" charset="0"/>
              <a:buChar char="•"/>
            </a:pPr>
            <a:r>
              <a:rPr lang="en-GB" sz="2200" dirty="0"/>
              <a:t>Het helpt je in contact te komen met lokale klanten of zelfs mensen wereldwijd te bereiken.</a:t>
            </a:r>
          </a:p>
          <a:p>
            <a:pPr marL="342900" indent="-342900">
              <a:buFont typeface="Arial" panose="020B0604020202020204" pitchFamily="34" charset="0"/>
              <a:buChar char="•"/>
            </a:pPr>
            <a:r>
              <a:rPr lang="en-GB" sz="2200" dirty="0"/>
              <a:t>Via sociale media kunt u uw echte stem, cultuur en achter-de-schermen laten zien, wat vertrouwen schept.</a:t>
            </a:r>
          </a:p>
          <a:p>
            <a:endParaRPr lang="en-GB" sz="2200" dirty="0"/>
          </a:p>
          <a:p>
            <a:r>
              <a:rPr lang="en-GB" sz="2200" b="1" dirty="0">
                <a:solidFill>
                  <a:srgbClr val="84BFA4"/>
                </a:solidFill>
              </a:rPr>
              <a:t>Waarom het werkt voor voedsel:</a:t>
            </a:r>
          </a:p>
          <a:p>
            <a:pPr marL="342900" indent="-342900">
              <a:buFont typeface="Arial" panose="020B0604020202020204" pitchFamily="34" charset="0"/>
              <a:buChar char="•"/>
            </a:pPr>
            <a:r>
              <a:rPr lang="en-GB" sz="2200" dirty="0"/>
              <a:t>Mensen houden van voedselcontent - het is visueel, emotioneel en deelbaar</a:t>
            </a:r>
          </a:p>
          <a:p>
            <a:pPr marL="342900" indent="-342900">
              <a:buFont typeface="Arial" panose="020B0604020202020204" pitchFamily="34" charset="0"/>
              <a:buChar char="•"/>
            </a:pPr>
            <a:r>
              <a:rPr lang="en-GB" sz="2200" dirty="0"/>
              <a:t>Je kunt foto's plaatsen van je gerechten, ingrediënten, familierecepten of marktdagen</a:t>
            </a:r>
          </a:p>
          <a:p>
            <a:pPr marL="342900" indent="-342900">
              <a:buFont typeface="Arial" panose="020B0604020202020204" pitchFamily="34" charset="0"/>
              <a:buChar char="•"/>
            </a:pPr>
            <a:r>
              <a:rPr lang="en-GB" sz="2200" dirty="0"/>
              <a:t>Je kunt verhalen, video's of filmpjes gebruiken om te laten zien hoe je eten wordt gemaakt en waarom dat belangrijk is.</a:t>
            </a:r>
          </a:p>
          <a:p>
            <a:endParaRPr lang="en-GB" sz="2200" dirty="0"/>
          </a:p>
          <a:p>
            <a:r>
              <a:rPr lang="en-GB" sz="2200" b="1" dirty="0"/>
              <a:t> </a:t>
            </a:r>
            <a:endParaRPr lang="en-IE" sz="2200" dirty="0"/>
          </a:p>
        </p:txBody>
      </p:sp>
      <p:pic>
        <p:nvPicPr>
          <p:cNvPr id="20" name="Picture 19" descr="A group of cubes with logos&#10;&#10;AI-generated content may be incorrect.">
            <a:extLst>
              <a:ext uri="{FF2B5EF4-FFF2-40B4-BE49-F238E27FC236}">
                <a16:creationId xmlns:a16="http://schemas.microsoft.com/office/drawing/2014/main" id="{F1820829-4F5D-574E-AC46-98545FE8EB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5217" y="3244906"/>
            <a:ext cx="3638040" cy="2728530"/>
          </a:xfrm>
          <a:prstGeom prst="rect">
            <a:avLst/>
          </a:prstGeom>
        </p:spPr>
      </p:pic>
    </p:spTree>
    <p:extLst>
      <p:ext uri="{BB962C8B-B14F-4D97-AF65-F5344CB8AC3E}">
        <p14:creationId xmlns:p14="http://schemas.microsoft.com/office/powerpoint/2010/main" val="3912413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0198F-BF62-2750-F26C-F645189E20B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5E4CF1A-0A73-E404-BE6B-3790B349D29C}"/>
              </a:ext>
            </a:extLst>
          </p:cNvPr>
          <p:cNvSpPr>
            <a:spLocks noGrp="1"/>
          </p:cNvSpPr>
          <p:nvPr>
            <p:ph type="body" sz="quarter" idx="27"/>
          </p:nvPr>
        </p:nvSpPr>
        <p:spPr/>
        <p:txBody>
          <a:bodyPr/>
          <a:lstStyle/>
          <a:p>
            <a:r>
              <a:rPr lang="en-US" dirty="0"/>
              <a:t>8. TOOLS VOOR SOCIALE MEDIA</a:t>
            </a:r>
          </a:p>
        </p:txBody>
      </p:sp>
      <p:sp>
        <p:nvSpPr>
          <p:cNvPr id="19" name="Text Placeholder 7">
            <a:extLst>
              <a:ext uri="{FF2B5EF4-FFF2-40B4-BE49-F238E27FC236}">
                <a16:creationId xmlns:a16="http://schemas.microsoft.com/office/drawing/2014/main" id="{28CEC77B-EF64-DAB2-F0EB-5FAB278FAFBD}"/>
              </a:ext>
            </a:extLst>
          </p:cNvPr>
          <p:cNvSpPr txBox="1">
            <a:spLocks/>
          </p:cNvSpPr>
          <p:nvPr/>
        </p:nvSpPr>
        <p:spPr>
          <a:xfrm>
            <a:off x="5922818" y="1636258"/>
            <a:ext cx="5470896" cy="3319463"/>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12" name="TextBox 11">
            <a:extLst>
              <a:ext uri="{FF2B5EF4-FFF2-40B4-BE49-F238E27FC236}">
                <a16:creationId xmlns:a16="http://schemas.microsoft.com/office/drawing/2014/main" id="{8FC9AAC1-2544-3870-AD9F-302C727B0FD2}"/>
              </a:ext>
            </a:extLst>
          </p:cNvPr>
          <p:cNvSpPr txBox="1"/>
          <p:nvPr/>
        </p:nvSpPr>
        <p:spPr>
          <a:xfrm>
            <a:off x="4183585" y="1271267"/>
            <a:ext cx="7938269" cy="769441"/>
          </a:xfrm>
          <a:prstGeom prst="rect">
            <a:avLst/>
          </a:prstGeom>
          <a:noFill/>
        </p:spPr>
        <p:txBody>
          <a:bodyPr wrap="square">
            <a:spAutoFit/>
          </a:bodyPr>
          <a:lstStyle/>
          <a:p>
            <a:endParaRPr lang="en-GB" sz="2200" dirty="0"/>
          </a:p>
          <a:p>
            <a:r>
              <a:rPr lang="en-GB" sz="2200" b="1" dirty="0"/>
              <a:t> </a:t>
            </a:r>
            <a:endParaRPr lang="en-IE" sz="2200" dirty="0"/>
          </a:p>
        </p:txBody>
      </p:sp>
      <p:sp>
        <p:nvSpPr>
          <p:cNvPr id="6" name="TextBox 5">
            <a:extLst>
              <a:ext uri="{FF2B5EF4-FFF2-40B4-BE49-F238E27FC236}">
                <a16:creationId xmlns:a16="http://schemas.microsoft.com/office/drawing/2014/main" id="{D544330C-242E-4D9E-5544-172A56221DA3}"/>
              </a:ext>
            </a:extLst>
          </p:cNvPr>
          <p:cNvSpPr txBox="1"/>
          <p:nvPr/>
        </p:nvSpPr>
        <p:spPr>
          <a:xfrm>
            <a:off x="396511" y="1538616"/>
            <a:ext cx="7752170" cy="4832092"/>
          </a:xfrm>
          <a:prstGeom prst="rect">
            <a:avLst/>
          </a:prstGeom>
          <a:noFill/>
        </p:spPr>
        <p:txBody>
          <a:bodyPr wrap="square">
            <a:spAutoFit/>
          </a:bodyPr>
          <a:lstStyle/>
          <a:p>
            <a:pPr>
              <a:buNone/>
            </a:pPr>
            <a:r>
              <a:rPr lang="en-GB" sz="2200" b="1" dirty="0">
                <a:solidFill>
                  <a:srgbClr val="84BFA4"/>
                </a:solidFill>
              </a:rPr>
              <a:t>Bouw relaties op, niet alleen bereik</a:t>
            </a:r>
          </a:p>
          <a:p>
            <a:pPr>
              <a:buNone/>
            </a:pPr>
            <a:endParaRPr lang="en-GB" sz="2200" b="1" dirty="0">
              <a:solidFill>
                <a:srgbClr val="84BFA4"/>
              </a:solidFill>
            </a:endParaRPr>
          </a:p>
          <a:p>
            <a:pPr marL="342900" indent="-342900">
              <a:buFont typeface="Arial" panose="020B0604020202020204" pitchFamily="34" charset="0"/>
              <a:buChar char="•"/>
            </a:pPr>
            <a:r>
              <a:rPr lang="en-GB" sz="2200" dirty="0"/>
              <a:t>Sociale media gaat niet over overal zijn. Het gaat erom dat je aanwezig bent waar het belangrijk is. Begin met één platform waar je publiek al aanwezig is (zoals Instagram of Facebook). Concentreer je op consequent posten, reageer vriendelijk en vertel je verhaal per post.</a:t>
            </a:r>
          </a:p>
          <a:p>
            <a:pPr marL="342900" indent="-342900">
              <a:buFont typeface="Arial" panose="020B0604020202020204" pitchFamily="34" charset="0"/>
              <a:buChar char="•"/>
            </a:pPr>
            <a:r>
              <a:rPr lang="en-GB" sz="2200" dirty="0"/>
              <a:t>Mensen volgen mensen. Laat de menselijke kant van je voedselavontuur zien</a:t>
            </a:r>
          </a:p>
          <a:p>
            <a:pPr marL="342900" indent="-342900">
              <a:buFont typeface="Arial" panose="020B0604020202020204" pitchFamily="34" charset="0"/>
              <a:buChar char="•"/>
            </a:pPr>
            <a:r>
              <a:rPr lang="en-GB" sz="2200" dirty="0"/>
              <a:t>Het is goed om klein te beginnen: één post per week is beter dan stilte</a:t>
            </a:r>
          </a:p>
          <a:p>
            <a:pPr marL="342900" indent="-342900">
              <a:buFont typeface="Arial" panose="020B0604020202020204" pitchFamily="34" charset="0"/>
              <a:buChar char="•"/>
            </a:pPr>
            <a:r>
              <a:rPr lang="en-GB" sz="2200" dirty="0"/>
              <a:t>Focus op verbinding, niet op perfectie - echte verhalen bouwen loyale volgers op</a:t>
            </a:r>
          </a:p>
          <a:p>
            <a:pPr marL="342900" indent="-342900">
              <a:buFont typeface="Arial" panose="020B0604020202020204" pitchFamily="34" charset="0"/>
              <a:buChar char="•"/>
            </a:pPr>
            <a:r>
              <a:rPr lang="en-GB" sz="2200" dirty="0"/>
              <a:t>Gebruik je berichten om een gesprek uit te lokken: </a:t>
            </a:r>
            <a:r>
              <a:rPr lang="en-GB" sz="2200" i="1" dirty="0"/>
              <a:t>"Zou je dit gerecht proberen?" </a:t>
            </a:r>
            <a:r>
              <a:rPr lang="en-GB" sz="2200" dirty="0"/>
              <a:t>of </a:t>
            </a:r>
            <a:r>
              <a:rPr lang="en-GB" sz="2200" i="1" dirty="0"/>
              <a:t>"Wat is je favoriete comfort food?".</a:t>
            </a:r>
            <a:endParaRPr lang="en-GB" sz="2200" dirty="0"/>
          </a:p>
        </p:txBody>
      </p:sp>
      <p:pic>
        <p:nvPicPr>
          <p:cNvPr id="8" name="Picture 7" descr="A person smiling and holding a phone&#10;&#10;AI-generated content may be incorrect.">
            <a:extLst>
              <a:ext uri="{FF2B5EF4-FFF2-40B4-BE49-F238E27FC236}">
                <a16:creationId xmlns:a16="http://schemas.microsoft.com/office/drawing/2014/main" id="{BB72C4EE-CA96-B6CB-E7B4-3D1931AF4F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93283" y="2308057"/>
            <a:ext cx="3755829" cy="2965731"/>
          </a:xfrm>
          <a:prstGeom prst="rect">
            <a:avLst/>
          </a:prstGeom>
        </p:spPr>
      </p:pic>
    </p:spTree>
    <p:extLst>
      <p:ext uri="{BB962C8B-B14F-4D97-AF65-F5344CB8AC3E}">
        <p14:creationId xmlns:p14="http://schemas.microsoft.com/office/powerpoint/2010/main" val="4020373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5108334" y="1494708"/>
            <a:ext cx="6487552" cy="483549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b="1" dirty="0"/>
              <a:t>Facebook is nog steeds een van de krachtigste platforms om je bedrijf te laten groeien.</a:t>
            </a:r>
          </a:p>
          <a:p>
            <a:pPr>
              <a:buNone/>
            </a:pPr>
            <a:br>
              <a:rPr lang="en-GB" sz="2200" dirty="0"/>
            </a:br>
            <a:r>
              <a:rPr lang="en-GB" sz="2200" dirty="0"/>
              <a:t>Veel mensen gebruiken het al dagelijks, waardoor het een natuurlijke ruimte is om zichtbaarheid en vertrouwen op te bouwen.</a:t>
            </a:r>
          </a:p>
          <a:p>
            <a:pPr>
              <a:buNone/>
            </a:pPr>
            <a:r>
              <a:rPr lang="en-GB" sz="2200" dirty="0"/>
              <a:t>Maak een </a:t>
            </a:r>
            <a:r>
              <a:rPr lang="en-GB" sz="2200" b="1" dirty="0"/>
              <a:t>bedrijfspagina </a:t>
            </a:r>
            <a:r>
              <a:rPr lang="en-GB" sz="2200" dirty="0"/>
              <a:t>om:</a:t>
            </a:r>
          </a:p>
          <a:p>
            <a:pPr marL="342900" indent="-342900">
              <a:buFont typeface="Arial" panose="020B0604020202020204" pitchFamily="34" charset="0"/>
              <a:buChar char="•"/>
            </a:pPr>
            <a:r>
              <a:rPr lang="en-GB" sz="2200" dirty="0"/>
              <a:t>Post foto's van je eten</a:t>
            </a:r>
          </a:p>
          <a:p>
            <a:pPr marL="342900" indent="-342900">
              <a:buFont typeface="Arial" panose="020B0604020202020204" pitchFamily="34" charset="0"/>
              <a:buChar char="•"/>
            </a:pPr>
            <a:r>
              <a:rPr lang="en-GB" sz="2200" dirty="0"/>
              <a:t>Deel je verhaal en waarden</a:t>
            </a:r>
          </a:p>
          <a:p>
            <a:pPr marL="342900" indent="-342900">
              <a:buFont typeface="Arial" panose="020B0604020202020204" pitchFamily="34" charset="0"/>
              <a:buChar char="•"/>
            </a:pPr>
            <a:r>
              <a:rPr lang="en-GB" sz="2200" dirty="0"/>
              <a:t>Pop-ups, leveringen of markten aankondigen</a:t>
            </a:r>
          </a:p>
          <a:p>
            <a:pPr marL="342900" indent="-342900">
              <a:buFont typeface="Arial" panose="020B0604020202020204" pitchFamily="34" charset="0"/>
              <a:buChar char="•"/>
            </a:pPr>
            <a:r>
              <a:rPr lang="en-GB" sz="2200" dirty="0"/>
              <a:t>Een loyale gemeenschap opbouwen</a:t>
            </a:r>
          </a:p>
          <a:p>
            <a:r>
              <a:rPr lang="en-GB" sz="2200" i="1" dirty="0"/>
              <a:t>Het is gratis te gebruiken en een geweldige manier om in contact te blijven met huidige klanten en nieuwe klanten aan te trekken</a:t>
            </a:r>
            <a:r>
              <a:rPr lang="en-GB" sz="1200" i="1" dirty="0"/>
              <a:t>.</a:t>
            </a:r>
            <a:endParaRPr lang="en-GB" sz="1200" dirty="0"/>
          </a:p>
          <a:p>
            <a:pPr>
              <a:lnSpc>
                <a:spcPts val="2340"/>
              </a:lnSpc>
              <a:spcBef>
                <a:spcPts val="0"/>
              </a:spcBef>
            </a:pPr>
            <a:endParaRPr lang="en-US" sz="2200" dirty="0">
              <a:solidFill>
                <a:srgbClr val="382B1B"/>
              </a:solidFill>
            </a:endParaRPr>
          </a:p>
        </p:txBody>
      </p:sp>
      <p:sp>
        <p:nvSpPr>
          <p:cNvPr id="4" name="Text Placeholder 3">
            <a:extLst>
              <a:ext uri="{FF2B5EF4-FFF2-40B4-BE49-F238E27FC236}">
                <a16:creationId xmlns:a16="http://schemas.microsoft.com/office/drawing/2014/main" id="{13773324-A30E-31E8-6C3B-8C0BEF316807}"/>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FACEBOOK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pic>
        <p:nvPicPr>
          <p:cNvPr id="5" name="Picture 4">
            <a:extLst>
              <a:ext uri="{FF2B5EF4-FFF2-40B4-BE49-F238E27FC236}">
                <a16:creationId xmlns:a16="http://schemas.microsoft.com/office/drawing/2014/main" id="{E2EAFE42-B0DD-80E1-DFAD-97647580F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grpSp>
        <p:nvGrpSpPr>
          <p:cNvPr id="8" name="Group 7">
            <a:extLst>
              <a:ext uri="{FF2B5EF4-FFF2-40B4-BE49-F238E27FC236}">
                <a16:creationId xmlns:a16="http://schemas.microsoft.com/office/drawing/2014/main" id="{DF764E4D-8701-5787-CFC7-8C977648B36D}"/>
              </a:ext>
            </a:extLst>
          </p:cNvPr>
          <p:cNvGrpSpPr/>
          <p:nvPr/>
        </p:nvGrpSpPr>
        <p:grpSpPr>
          <a:xfrm>
            <a:off x="4143336" y="965465"/>
            <a:ext cx="1321292" cy="149694"/>
            <a:chOff x="686343" y="1065256"/>
            <a:chExt cx="2115583" cy="239682"/>
          </a:xfrm>
        </p:grpSpPr>
        <p:cxnSp>
          <p:nvCxnSpPr>
            <p:cNvPr id="16" name="Straight Connector 15">
              <a:extLst>
                <a:ext uri="{FF2B5EF4-FFF2-40B4-BE49-F238E27FC236}">
                  <a16:creationId xmlns:a16="http://schemas.microsoft.com/office/drawing/2014/main" id="{BA4A849C-6388-B075-69C6-165C53133F44}"/>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BB4F4E1-137F-0666-19CA-418BF33233C3}"/>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Graphic 4">
            <a:extLst>
              <a:ext uri="{FF2B5EF4-FFF2-40B4-BE49-F238E27FC236}">
                <a16:creationId xmlns:a16="http://schemas.microsoft.com/office/drawing/2014/main" id="{ED45AED2-2D92-B9A7-6327-1E574B34E26D}"/>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3393CF5E-F26F-DCB5-D783-EDB159F8AF50}"/>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20" name="TextBox 19">
            <a:extLst>
              <a:ext uri="{FF2B5EF4-FFF2-40B4-BE49-F238E27FC236}">
                <a16:creationId xmlns:a16="http://schemas.microsoft.com/office/drawing/2014/main" id="{887A1F5D-8191-EE0F-ED5B-8E09A7BA3484}"/>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Tree>
    <p:extLst>
      <p:ext uri="{BB962C8B-B14F-4D97-AF65-F5344CB8AC3E}">
        <p14:creationId xmlns:p14="http://schemas.microsoft.com/office/powerpoint/2010/main" val="2940428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FDC5239-3171-D67B-9D05-32A760554752}"/>
              </a:ext>
            </a:extLst>
          </p:cNvPr>
          <p:cNvGrpSpPr/>
          <p:nvPr/>
        </p:nvGrpSpPr>
        <p:grpSpPr>
          <a:xfrm>
            <a:off x="3795485" y="610378"/>
            <a:ext cx="1669143" cy="821571"/>
            <a:chOff x="241671" y="232608"/>
            <a:chExt cx="2672543" cy="1315456"/>
          </a:xfrm>
        </p:grpSpPr>
        <p:grpSp>
          <p:nvGrpSpPr>
            <p:cNvPr id="7" name="Group 6">
              <a:extLst>
                <a:ext uri="{FF2B5EF4-FFF2-40B4-BE49-F238E27FC236}">
                  <a16:creationId xmlns:a16="http://schemas.microsoft.com/office/drawing/2014/main" id="{C0F6CEAB-51BE-FD8B-616E-439549DA1A4A}"/>
                </a:ext>
              </a:extLst>
            </p:cNvPr>
            <p:cNvGrpSpPr/>
            <p:nvPr/>
          </p:nvGrpSpPr>
          <p:grpSpPr>
            <a:xfrm>
              <a:off x="798631" y="801155"/>
              <a:ext cx="2115583" cy="239682"/>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Graphic 4">
              <a:extLst>
                <a:ext uri="{FF2B5EF4-FFF2-40B4-BE49-F238E27FC236}">
                  <a16:creationId xmlns:a16="http://schemas.microsoft.com/office/drawing/2014/main" id="{0CE8120B-D8AD-D64F-B75B-95A205A77246}"/>
                </a:ext>
              </a:extLst>
            </p:cNvPr>
            <p:cNvSpPr/>
            <p:nvPr/>
          </p:nvSpPr>
          <p:spPr>
            <a:xfrm>
              <a:off x="322513" y="232608"/>
              <a:ext cx="1275807" cy="1315456"/>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0082A43E-1407-793F-6626-8F4DAA7FEF79}"/>
                </a:ext>
              </a:extLst>
            </p:cNvPr>
            <p:cNvSpPr txBox="1">
              <a:spLocks/>
            </p:cNvSpPr>
            <p:nvPr/>
          </p:nvSpPr>
          <p:spPr>
            <a:xfrm>
              <a:off x="241671" y="410718"/>
              <a:ext cx="1436415" cy="857158"/>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grpSp>
      <p:sp>
        <p:nvSpPr>
          <p:cNvPr id="13" name="TextBox 12">
            <a:extLst>
              <a:ext uri="{FF2B5EF4-FFF2-40B4-BE49-F238E27FC236}">
                <a16:creationId xmlns:a16="http://schemas.microsoft.com/office/drawing/2014/main" id="{9D341E66-C9CE-1511-C1AA-B10EEA0CFE67}"/>
              </a:ext>
            </a:extLst>
          </p:cNvPr>
          <p:cNvSpPr txBox="1"/>
          <p:nvPr/>
        </p:nvSpPr>
        <p:spPr>
          <a:xfrm>
            <a:off x="5503884" y="1600590"/>
            <a:ext cx="6096000" cy="492443"/>
          </a:xfrm>
          <a:prstGeom prst="rect">
            <a:avLst/>
          </a:prstGeom>
          <a:noFill/>
        </p:spPr>
        <p:txBody>
          <a:bodyPr wrap="square">
            <a:spAutoFit/>
          </a:bodyPr>
          <a:lstStyle/>
          <a:p>
            <a:r>
              <a:rPr lang="en-US" sz="2600" b="1" dirty="0">
                <a:solidFill>
                  <a:srgbClr val="382B1B"/>
                </a:solidFill>
              </a:rPr>
              <a:t>HOE HET WERKT IN HET BEDRIJFSLEVEN</a:t>
            </a:r>
          </a:p>
        </p:txBody>
      </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FACEBOOK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sp>
        <p:nvSpPr>
          <p:cNvPr id="2" name="Text Placeholder 5">
            <a:extLst>
              <a:ext uri="{FF2B5EF4-FFF2-40B4-BE49-F238E27FC236}">
                <a16:creationId xmlns:a16="http://schemas.microsoft.com/office/drawing/2014/main" id="{9C1FC96A-C625-91C1-0253-57CCB79AEA8C}"/>
              </a:ext>
            </a:extLst>
          </p:cNvPr>
          <p:cNvSpPr txBox="1">
            <a:spLocks/>
          </p:cNvSpPr>
          <p:nvPr/>
        </p:nvSpPr>
        <p:spPr>
          <a:xfrm>
            <a:off x="5527770" y="2231574"/>
            <a:ext cx="6383706" cy="4397826"/>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Facebook beloont </a:t>
            </a:r>
            <a:r>
              <a:rPr lang="en-GB" sz="2200" b="1" dirty="0"/>
              <a:t>betrokkenheid. </a:t>
            </a:r>
            <a:r>
              <a:rPr lang="en-GB" sz="2200" dirty="0"/>
              <a:t>Hoe meer mensen reageren op je berichten, hoe meer zichtbaarheid je krijgt.</a:t>
            </a:r>
          </a:p>
          <a:p>
            <a:r>
              <a:rPr lang="en-US" sz="2200" dirty="0">
                <a:solidFill>
                  <a:srgbClr val="382B1B"/>
                </a:solidFill>
              </a:rPr>
              <a:t>Hoe vaker je fans met je in contact komen, hoe vaker je berichten in hun Nieuwsoverzicht worden geplaatst.  Moedig volgers op 4 manieren aan om te reageren</a:t>
            </a:r>
          </a:p>
          <a:p>
            <a:pPr>
              <a:lnSpc>
                <a:spcPts val="2340"/>
              </a:lnSpc>
              <a:spcBef>
                <a:spcPts val="0"/>
              </a:spcBef>
            </a:pPr>
            <a:endParaRPr lang="en-US" sz="2200" dirty="0">
              <a:solidFill>
                <a:srgbClr val="382B1B"/>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4" name="Rectangle 3">
            <a:extLst>
              <a:ext uri="{FF2B5EF4-FFF2-40B4-BE49-F238E27FC236}">
                <a16:creationId xmlns:a16="http://schemas.microsoft.com/office/drawing/2014/main" id="{90234049-A3F3-7A67-AFD3-63A959B8C508}"/>
              </a:ext>
            </a:extLst>
          </p:cNvPr>
          <p:cNvSpPr/>
          <p:nvPr/>
        </p:nvSpPr>
        <p:spPr>
          <a:xfrm>
            <a:off x="5610553" y="5391796"/>
            <a:ext cx="2426818" cy="430887"/>
          </a:xfrm>
          <a:prstGeom prst="rect">
            <a:avLst/>
          </a:prstGeom>
          <a:gradFill>
            <a:gsLst>
              <a:gs pos="10000">
                <a:srgbClr val="00A3CE"/>
              </a:gs>
              <a:gs pos="100000">
                <a:srgbClr val="0092B3"/>
              </a:gs>
            </a:gsLst>
            <a:lin ang="5400000" scaled="1"/>
          </a:gradFill>
        </p:spPr>
        <p:txBody>
          <a:bodyPr wrap="none">
            <a:spAutoFit/>
          </a:bodyPr>
          <a:lstStyle/>
          <a:p>
            <a:r>
              <a:rPr lang="en-IE" sz="2200" dirty="0">
                <a:solidFill>
                  <a:schemeClr val="bg1"/>
                </a:solidFill>
              </a:rPr>
              <a:t>Deel het met anderen</a:t>
            </a:r>
            <a:endParaRPr lang="en-US" sz="2200" dirty="0">
              <a:solidFill>
                <a:schemeClr val="bg1"/>
              </a:solidFill>
            </a:endParaRPr>
          </a:p>
        </p:txBody>
      </p:sp>
      <p:sp>
        <p:nvSpPr>
          <p:cNvPr id="5" name="Rectangle 4">
            <a:extLst>
              <a:ext uri="{FF2B5EF4-FFF2-40B4-BE49-F238E27FC236}">
                <a16:creationId xmlns:a16="http://schemas.microsoft.com/office/drawing/2014/main" id="{BF884732-BAF2-975E-5864-4FE5F8D2122A}"/>
              </a:ext>
            </a:extLst>
          </p:cNvPr>
          <p:cNvSpPr/>
          <p:nvPr/>
        </p:nvSpPr>
        <p:spPr>
          <a:xfrm>
            <a:off x="5618343" y="4869593"/>
            <a:ext cx="1737976" cy="430887"/>
          </a:xfrm>
          <a:prstGeom prst="rect">
            <a:avLst/>
          </a:prstGeom>
          <a:gradFill>
            <a:gsLst>
              <a:gs pos="10000">
                <a:srgbClr val="00A3CE"/>
              </a:gs>
              <a:gs pos="100000">
                <a:srgbClr val="0092B3"/>
              </a:gs>
            </a:gsLst>
            <a:lin ang="5400000" scaled="1"/>
          </a:gradFill>
        </p:spPr>
        <p:txBody>
          <a:bodyPr wrap="none">
            <a:spAutoFit/>
          </a:bodyPr>
          <a:lstStyle/>
          <a:p>
            <a:r>
              <a:rPr lang="en-IE" sz="2200" dirty="0">
                <a:solidFill>
                  <a:schemeClr val="bg1"/>
                </a:solidFill>
              </a:rPr>
              <a:t>Klik op een link</a:t>
            </a:r>
            <a:endParaRPr lang="en-US" sz="2200" dirty="0">
              <a:solidFill>
                <a:schemeClr val="bg1"/>
              </a:solidFill>
            </a:endParaRPr>
          </a:p>
        </p:txBody>
      </p:sp>
      <p:sp>
        <p:nvSpPr>
          <p:cNvPr id="8" name="Rectangle 7">
            <a:extLst>
              <a:ext uri="{FF2B5EF4-FFF2-40B4-BE49-F238E27FC236}">
                <a16:creationId xmlns:a16="http://schemas.microsoft.com/office/drawing/2014/main" id="{2183BEF2-D7D0-0D70-6920-5E690EE9ADED}"/>
              </a:ext>
            </a:extLst>
          </p:cNvPr>
          <p:cNvSpPr/>
          <p:nvPr/>
        </p:nvSpPr>
        <p:spPr>
          <a:xfrm>
            <a:off x="5618343" y="4322104"/>
            <a:ext cx="795987" cy="430887"/>
          </a:xfrm>
          <a:prstGeom prst="rect">
            <a:avLst/>
          </a:prstGeom>
          <a:gradFill>
            <a:gsLst>
              <a:gs pos="10000">
                <a:srgbClr val="00A3CE"/>
              </a:gs>
              <a:gs pos="100000">
                <a:srgbClr val="0092B3"/>
              </a:gs>
            </a:gsLst>
            <a:lin ang="5400000" scaled="1"/>
          </a:gradFill>
        </p:spPr>
        <p:txBody>
          <a:bodyPr wrap="none">
            <a:spAutoFit/>
          </a:bodyPr>
          <a:lstStyle/>
          <a:p>
            <a:r>
              <a:rPr lang="en-IE" altLang="en-US" sz="2200" dirty="0">
                <a:solidFill>
                  <a:schemeClr val="bg1"/>
                </a:solidFill>
              </a:rPr>
              <a:t>leuk vinden</a:t>
            </a:r>
            <a:endParaRPr lang="en-US" sz="2200" dirty="0">
              <a:solidFill>
                <a:schemeClr val="bg1"/>
              </a:solidFill>
            </a:endParaRPr>
          </a:p>
        </p:txBody>
      </p:sp>
      <p:sp>
        <p:nvSpPr>
          <p:cNvPr id="16" name="Rectangle 15">
            <a:extLst>
              <a:ext uri="{FF2B5EF4-FFF2-40B4-BE49-F238E27FC236}">
                <a16:creationId xmlns:a16="http://schemas.microsoft.com/office/drawing/2014/main" id="{6927F807-18DE-92A4-C954-21A2BA764DD1}"/>
              </a:ext>
            </a:extLst>
          </p:cNvPr>
          <p:cNvSpPr/>
          <p:nvPr/>
        </p:nvSpPr>
        <p:spPr>
          <a:xfrm>
            <a:off x="5618343" y="5939285"/>
            <a:ext cx="2200602" cy="430887"/>
          </a:xfrm>
          <a:prstGeom prst="rect">
            <a:avLst/>
          </a:prstGeom>
          <a:gradFill>
            <a:gsLst>
              <a:gs pos="10000">
                <a:srgbClr val="00A3CE"/>
              </a:gs>
              <a:gs pos="100000">
                <a:srgbClr val="0092B3"/>
              </a:gs>
            </a:gsLst>
            <a:lin ang="5400000" scaled="1"/>
          </a:gradFill>
        </p:spPr>
        <p:txBody>
          <a:bodyPr wrap="none">
            <a:spAutoFit/>
          </a:bodyPr>
          <a:lstStyle/>
          <a:p>
            <a:r>
              <a:rPr lang="en-IE" sz="2200" dirty="0">
                <a:solidFill>
                  <a:schemeClr val="bg1"/>
                </a:solidFill>
              </a:rPr>
              <a:t>Laat een reactie achter</a:t>
            </a:r>
            <a:endParaRPr lang="en-US" sz="2200" dirty="0">
              <a:solidFill>
                <a:schemeClr val="bg1"/>
              </a:solidFill>
            </a:endParaRPr>
          </a:p>
        </p:txBody>
      </p:sp>
      <p:grpSp>
        <p:nvGrpSpPr>
          <p:cNvPr id="17" name="Group 16">
            <a:extLst>
              <a:ext uri="{FF2B5EF4-FFF2-40B4-BE49-F238E27FC236}">
                <a16:creationId xmlns:a16="http://schemas.microsoft.com/office/drawing/2014/main" id="{AABB3072-63CF-3CA4-A42C-2EF205B572B0}"/>
              </a:ext>
            </a:extLst>
          </p:cNvPr>
          <p:cNvGrpSpPr/>
          <p:nvPr/>
        </p:nvGrpSpPr>
        <p:grpSpPr>
          <a:xfrm>
            <a:off x="4143336" y="965465"/>
            <a:ext cx="1321292" cy="149694"/>
            <a:chOff x="686343" y="1065256"/>
            <a:chExt cx="2115583" cy="239682"/>
          </a:xfrm>
        </p:grpSpPr>
        <p:cxnSp>
          <p:nvCxnSpPr>
            <p:cNvPr id="18" name="Straight Connector 17">
              <a:extLst>
                <a:ext uri="{FF2B5EF4-FFF2-40B4-BE49-F238E27FC236}">
                  <a16:creationId xmlns:a16="http://schemas.microsoft.com/office/drawing/2014/main" id="{DBEFDFE0-C481-496F-C617-37CB05EB762C}"/>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683D32D-DF80-1B9C-B442-7A719E561253}"/>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raphic 4">
            <a:extLst>
              <a:ext uri="{FF2B5EF4-FFF2-40B4-BE49-F238E27FC236}">
                <a16:creationId xmlns:a16="http://schemas.microsoft.com/office/drawing/2014/main" id="{391F949A-B44B-3883-63BA-BA9924225C51}"/>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2A01E15E-576A-51B5-CA86-71031D71C3EB}"/>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22" name="TextBox 21">
            <a:extLst>
              <a:ext uri="{FF2B5EF4-FFF2-40B4-BE49-F238E27FC236}">
                <a16:creationId xmlns:a16="http://schemas.microsoft.com/office/drawing/2014/main" id="{D795093C-6F44-5DC5-3EE2-44F12D8833AF}"/>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Tree>
    <p:extLst>
      <p:ext uri="{BB962C8B-B14F-4D97-AF65-F5344CB8AC3E}">
        <p14:creationId xmlns:p14="http://schemas.microsoft.com/office/powerpoint/2010/main" val="2837661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a:t>
            </a:r>
          </a:p>
        </p:txBody>
      </p:sp>
      <p:sp>
        <p:nvSpPr>
          <p:cNvPr id="23" name="TextBox 22">
            <a:extLst>
              <a:ext uri="{FF2B5EF4-FFF2-40B4-BE49-F238E27FC236}">
                <a16:creationId xmlns:a16="http://schemas.microsoft.com/office/drawing/2014/main" id="{C244A4A2-7B30-A04C-3926-DED78F0AAF66}"/>
              </a:ext>
            </a:extLst>
          </p:cNvPr>
          <p:cNvSpPr txBox="1"/>
          <p:nvPr/>
        </p:nvSpPr>
        <p:spPr>
          <a:xfrm>
            <a:off x="5614721" y="1829190"/>
            <a:ext cx="6096000" cy="492443"/>
          </a:xfrm>
          <a:prstGeom prst="rect">
            <a:avLst/>
          </a:prstGeom>
          <a:noFill/>
        </p:spPr>
        <p:txBody>
          <a:bodyPr wrap="square">
            <a:spAutoFit/>
          </a:bodyPr>
          <a:lstStyle/>
          <a:p>
            <a:r>
              <a:rPr lang="en-US" sz="2600" b="1" dirty="0">
                <a:solidFill>
                  <a:srgbClr val="382B1B"/>
                </a:solidFill>
              </a:rPr>
              <a:t>EEN GOEDE INDRUK ACHTERLATEN</a:t>
            </a:r>
          </a:p>
        </p:txBody>
      </p:sp>
      <p:sp>
        <p:nvSpPr>
          <p:cNvPr id="24" name="Text Placeholder 5">
            <a:extLst>
              <a:ext uri="{FF2B5EF4-FFF2-40B4-BE49-F238E27FC236}">
                <a16:creationId xmlns:a16="http://schemas.microsoft.com/office/drawing/2014/main" id="{F0BDDDD1-0147-2FB2-0260-5E6F9FCB0708}"/>
              </a:ext>
            </a:extLst>
          </p:cNvPr>
          <p:cNvSpPr txBox="1">
            <a:spLocks/>
          </p:cNvSpPr>
          <p:nvPr/>
        </p:nvSpPr>
        <p:spPr>
          <a:xfrm>
            <a:off x="5638607" y="2460174"/>
            <a:ext cx="6121984" cy="4397826"/>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Je omslagfoto en afbeeldingen zeggen veel over je merk.</a:t>
            </a:r>
            <a:br>
              <a:rPr lang="en-GB" sz="2200" dirty="0"/>
            </a:br>
            <a:r>
              <a:rPr lang="en-GB" sz="2200" dirty="0"/>
              <a:t>Maak ze mooi, uitnodigend en gemakkelijk te begrijpen.</a:t>
            </a:r>
          </a:p>
          <a:p>
            <a:pPr>
              <a:buNone/>
            </a:pPr>
            <a:r>
              <a:rPr lang="en-GB" sz="2200" dirty="0"/>
              <a:t>Gebruik gratis tools zoals:</a:t>
            </a:r>
          </a:p>
          <a:p>
            <a:pPr marL="342900" indent="-342900">
              <a:buFont typeface="Arial" panose="020B0604020202020204" pitchFamily="34" charset="0"/>
              <a:buChar char="•"/>
            </a:pPr>
            <a:r>
              <a:rPr lang="en-GB" sz="2200" b="1" dirty="0"/>
              <a:t>Canva.com </a:t>
            </a:r>
            <a:r>
              <a:rPr lang="en-GB" sz="2200" dirty="0"/>
              <a:t>- ontwerp berichten, omslagen, menu's met je merkkleuren</a:t>
            </a:r>
          </a:p>
          <a:p>
            <a:pPr marL="342900" indent="-342900">
              <a:buFont typeface="Arial" panose="020B0604020202020204" pitchFamily="34" charset="0"/>
              <a:buChar char="•"/>
            </a:pPr>
            <a:r>
              <a:rPr lang="en-GB" sz="2200" b="1" dirty="0"/>
              <a:t>Pagemodo.com </a:t>
            </a:r>
            <a:r>
              <a:rPr lang="en-GB" sz="2200" dirty="0"/>
              <a:t>- voor Facebook-specifieke omslagsjablonen (optioneel)</a:t>
            </a:r>
          </a:p>
          <a:p>
            <a:r>
              <a:rPr lang="en-GB" sz="2200" i="1" dirty="0"/>
              <a:t>Laat je eten, je gezicht of je missie meteen zien. Houd het ontwerp van je pagina fris met seizoensupdates.</a:t>
            </a:r>
            <a:endParaRPr lang="en-GB" sz="2200" dirty="0"/>
          </a:p>
          <a:p>
            <a:pPr>
              <a:lnSpc>
                <a:spcPts val="2340"/>
              </a:lnSpc>
              <a:spcBef>
                <a:spcPts val="0"/>
              </a:spcBef>
              <a:buClr>
                <a:srgbClr val="84BFA4"/>
              </a:buClr>
            </a:pPr>
            <a:endParaRPr lang="en-US" sz="2200" dirty="0">
              <a:solidFill>
                <a:srgbClr val="382B1B"/>
              </a:solidFill>
            </a:endParaRPr>
          </a:p>
        </p:txBody>
      </p:sp>
      <p:pic>
        <p:nvPicPr>
          <p:cNvPr id="2" name="Picture 1">
            <a:extLst>
              <a:ext uri="{FF2B5EF4-FFF2-40B4-BE49-F238E27FC236}">
                <a16:creationId xmlns:a16="http://schemas.microsoft.com/office/drawing/2014/main" id="{ECE181E5-2860-539B-9064-7464F07BFB9C}"/>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2238" b="31702"/>
          <a:stretch/>
        </p:blipFill>
        <p:spPr>
          <a:xfrm flipH="1">
            <a:off x="-98474" y="3219408"/>
            <a:ext cx="5945010" cy="3638592"/>
          </a:xfrm>
          <a:prstGeom prst="rect">
            <a:avLst/>
          </a:prstGeom>
        </p:spPr>
      </p:pic>
      <p:grpSp>
        <p:nvGrpSpPr>
          <p:cNvPr id="6" name="Google Shape;612;p39">
            <a:extLst>
              <a:ext uri="{FF2B5EF4-FFF2-40B4-BE49-F238E27FC236}">
                <a16:creationId xmlns:a16="http://schemas.microsoft.com/office/drawing/2014/main" id="{382A16A0-F8E4-C01E-3546-0211CA3717EE}"/>
              </a:ext>
            </a:extLst>
          </p:cNvPr>
          <p:cNvGrpSpPr/>
          <p:nvPr/>
        </p:nvGrpSpPr>
        <p:grpSpPr>
          <a:xfrm>
            <a:off x="5601630" y="5930602"/>
            <a:ext cx="453026" cy="462520"/>
            <a:chOff x="3951850" y="2985350"/>
            <a:chExt cx="407950" cy="416500"/>
          </a:xfrm>
        </p:grpSpPr>
        <p:sp>
          <p:nvSpPr>
            <p:cNvPr id="8" name="Google Shape;613;p39">
              <a:extLst>
                <a:ext uri="{FF2B5EF4-FFF2-40B4-BE49-F238E27FC236}">
                  <a16:creationId xmlns:a16="http://schemas.microsoft.com/office/drawing/2014/main" id="{FC3754BE-0D8B-5FE9-AC5A-8C410E4295BB}"/>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4;p39">
              <a:extLst>
                <a:ext uri="{FF2B5EF4-FFF2-40B4-BE49-F238E27FC236}">
                  <a16:creationId xmlns:a16="http://schemas.microsoft.com/office/drawing/2014/main" id="{675D1388-9B43-8951-32D1-28EE59E3868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5;p39">
              <a:extLst>
                <a:ext uri="{FF2B5EF4-FFF2-40B4-BE49-F238E27FC236}">
                  <a16:creationId xmlns:a16="http://schemas.microsoft.com/office/drawing/2014/main" id="{8B1A07D6-A312-9023-A71B-10312FD4AF4D}"/>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F32BF3BD-50F0-87F8-43C6-D1FAE22249FE}"/>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 Placeholder 3">
            <a:extLst>
              <a:ext uri="{FF2B5EF4-FFF2-40B4-BE49-F238E27FC236}">
                <a16:creationId xmlns:a16="http://schemas.microsoft.com/office/drawing/2014/main" id="{A61FF052-262A-E945-9060-A385436909CF}"/>
              </a:ext>
            </a:extLst>
          </p:cNvPr>
          <p:cNvSpPr txBox="1">
            <a:spLocks/>
          </p:cNvSpPr>
          <p:nvPr/>
        </p:nvSpPr>
        <p:spPr>
          <a:xfrm>
            <a:off x="426278" y="640080"/>
            <a:ext cx="3051329" cy="404420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FACEBOOK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spTree>
    <p:extLst>
      <p:ext uri="{BB962C8B-B14F-4D97-AF65-F5344CB8AC3E}">
        <p14:creationId xmlns:p14="http://schemas.microsoft.com/office/powerpoint/2010/main" val="2331361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FACEBOOK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096000" cy="584775"/>
          </a:xfrm>
          <a:prstGeom prst="rect">
            <a:avLst/>
          </a:prstGeom>
          <a:noFill/>
        </p:spPr>
        <p:txBody>
          <a:bodyPr wrap="square">
            <a:spAutoFit/>
          </a:bodyPr>
          <a:lstStyle/>
          <a:p>
            <a:r>
              <a:rPr lang="en-US" sz="3200" b="1" dirty="0">
                <a:solidFill>
                  <a:srgbClr val="382B1B"/>
                </a:solidFill>
              </a:rPr>
              <a:t>FACEBOOK - WEES SLIM</a:t>
            </a:r>
          </a:p>
        </p:txBody>
      </p:sp>
      <p:sp>
        <p:nvSpPr>
          <p:cNvPr id="24" name="Text Placeholder 5">
            <a:extLst>
              <a:ext uri="{FF2B5EF4-FFF2-40B4-BE49-F238E27FC236}">
                <a16:creationId xmlns:a16="http://schemas.microsoft.com/office/drawing/2014/main" id="{F0BDDDD1-0147-2FB2-0260-5E6F9FCB0708}"/>
              </a:ext>
            </a:extLst>
          </p:cNvPr>
          <p:cNvSpPr txBox="1">
            <a:spLocks/>
          </p:cNvSpPr>
          <p:nvPr/>
        </p:nvSpPr>
        <p:spPr>
          <a:xfrm>
            <a:off x="4780231" y="1431949"/>
            <a:ext cx="7317361" cy="4397826"/>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Laat je tijd op Facebook voor je werken door eenvoudige tools te gebruiken die je moeite besparen en je zichtbaarheid vergroten.</a:t>
            </a:r>
          </a:p>
          <a:p>
            <a:pPr marL="342900" indent="-342900">
              <a:buFont typeface="Arial" panose="020B0604020202020204" pitchFamily="34" charset="0"/>
              <a:buChar char="•"/>
            </a:pPr>
            <a:r>
              <a:rPr lang="en-GB" sz="2200" b="1" dirty="0"/>
              <a:t> Berichten plannen</a:t>
            </a:r>
            <a:br>
              <a:rPr lang="en-GB" sz="2200" dirty="0"/>
            </a:br>
            <a:r>
              <a:rPr lang="en-GB" sz="2200" dirty="0"/>
              <a:t>Schrijf posts van tevoren en plan ze in op goede tijdstippen.</a:t>
            </a:r>
          </a:p>
          <a:p>
            <a:pPr marL="342900" indent="-342900">
              <a:buFont typeface="Arial" panose="020B0604020202020204" pitchFamily="34" charset="0"/>
              <a:buChar char="•"/>
            </a:pPr>
            <a:r>
              <a:rPr lang="en-GB" sz="2200" b="1" dirty="0"/>
              <a:t>Experimenteer met frequentie</a:t>
            </a:r>
            <a:br>
              <a:rPr lang="en-GB" sz="2200" dirty="0"/>
            </a:br>
            <a:r>
              <a:rPr lang="en-GB" sz="2200" dirty="0"/>
              <a:t>Begin klein: 1-2 keer per week. Test wat de aandacht trekt (foto's, recepten, inhoud achter de schermen?).</a:t>
            </a:r>
          </a:p>
          <a:p>
            <a:pPr marL="342900" indent="-342900">
              <a:buFont typeface="Arial" panose="020B0604020202020204" pitchFamily="34" charset="0"/>
              <a:buChar char="•"/>
            </a:pPr>
            <a:r>
              <a:rPr lang="en-GB" sz="2200" b="1" dirty="0"/>
              <a:t>Gebruik Facebook Ads (als je er klaar voor bent)</a:t>
            </a:r>
            <a:br>
              <a:rPr lang="en-GB" sz="2200" dirty="0"/>
            </a:br>
            <a:r>
              <a:rPr lang="en-GB" sz="2200" dirty="0"/>
              <a:t>Zelfs €1-€2 per dag kan al veel geld opleveren als je je op het juiste publiek richt. Probeer het eens:</a:t>
            </a:r>
          </a:p>
          <a:p>
            <a:pPr marL="800100" lvl="1" indent="-342900">
              <a:buFont typeface="Arial" panose="020B0604020202020204" pitchFamily="34" charset="0"/>
              <a:buChar char="•"/>
            </a:pPr>
            <a:r>
              <a:rPr lang="en-GB" sz="2200" b="1" dirty="0"/>
              <a:t>Pagina houdt van advertenties </a:t>
            </a:r>
            <a:r>
              <a:rPr lang="en-GB" sz="2200" dirty="0"/>
              <a:t>- om volgers te kweken</a:t>
            </a:r>
          </a:p>
          <a:p>
            <a:pPr marL="800100" lvl="1" indent="-342900">
              <a:buFont typeface="Arial" panose="020B0604020202020204" pitchFamily="34" charset="0"/>
              <a:buChar char="•"/>
            </a:pPr>
            <a:r>
              <a:rPr lang="en-GB" sz="2200" b="1" dirty="0"/>
              <a:t>Boosted posts </a:t>
            </a:r>
            <a:r>
              <a:rPr lang="en-GB" sz="2200" dirty="0"/>
              <a:t>- om een populair bericht verder te verspreiden</a:t>
            </a:r>
          </a:p>
          <a:p>
            <a:pPr marL="800100" lvl="1" indent="-342900">
              <a:buFont typeface="Arial" panose="020B0604020202020204" pitchFamily="34" charset="0"/>
              <a:buChar char="•"/>
            </a:pPr>
            <a:r>
              <a:rPr lang="en-GB" sz="2200" b="1" dirty="0"/>
              <a:t>Local Area Targeting </a:t>
            </a:r>
            <a:r>
              <a:rPr lang="en-GB" sz="2200" dirty="0"/>
              <a:t>- geweldig voor voedsellevering of evenementen</a:t>
            </a:r>
          </a:p>
        </p:txBody>
      </p:sp>
    </p:spTree>
    <p:extLst>
      <p:ext uri="{BB962C8B-B14F-4D97-AF65-F5344CB8AC3E}">
        <p14:creationId xmlns:p14="http://schemas.microsoft.com/office/powerpoint/2010/main" val="423969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MARKETING GAAT OVER OPVALLEN!</a:t>
            </a:r>
          </a:p>
        </p:txBody>
      </p:sp>
      <p:sp>
        <p:nvSpPr>
          <p:cNvPr id="19" name="Text Placeholder 7">
            <a:extLst>
              <a:ext uri="{FF2B5EF4-FFF2-40B4-BE49-F238E27FC236}">
                <a16:creationId xmlns:a16="http://schemas.microsoft.com/office/drawing/2014/main" id="{DAC94866-CABE-DF0C-BF23-F0C0BC137043}"/>
              </a:ext>
            </a:extLst>
          </p:cNvPr>
          <p:cNvSpPr txBox="1">
            <a:spLocks/>
          </p:cNvSpPr>
          <p:nvPr/>
        </p:nvSpPr>
        <p:spPr>
          <a:xfrm>
            <a:off x="510038" y="1584522"/>
            <a:ext cx="7541537"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a:p>
            <a:pPr>
              <a:buClr>
                <a:srgbClr val="B6D1E1"/>
              </a:buClr>
            </a:pPr>
            <a:endParaRPr lang="en-US" dirty="0"/>
          </a:p>
          <a:p>
            <a:pPr>
              <a:buClr>
                <a:srgbClr val="B6D1E1"/>
              </a:buClr>
            </a:pPr>
            <a:endParaRPr lang="en-US" dirty="0"/>
          </a:p>
        </p:txBody>
      </p:sp>
      <p:pic>
        <p:nvPicPr>
          <p:cNvPr id="2" name="Picture Placeholder 11" descr="A person holding a notebook and talking on the phone&#10;&#10;Description automatically generated">
            <a:extLst>
              <a:ext uri="{FF2B5EF4-FFF2-40B4-BE49-F238E27FC236}">
                <a16:creationId xmlns:a16="http://schemas.microsoft.com/office/drawing/2014/main" id="{33EB8832-9C4F-DE7C-AB79-4514A60B3D61}"/>
              </a:ext>
            </a:extLst>
          </p:cNvPr>
          <p:cNvPicPr>
            <a:picLocks noChangeAspect="1"/>
          </p:cNvPicPr>
          <p:nvPr/>
        </p:nvPicPr>
        <p:blipFill>
          <a:blip r:embed="rId2"/>
          <a:srcRect l="31122" r="31122"/>
          <a:stretch/>
        </p:blipFill>
        <p:spPr>
          <a:xfrm>
            <a:off x="9147222" y="1584522"/>
            <a:ext cx="2534740" cy="447675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9" name="TextBox 8">
            <a:extLst>
              <a:ext uri="{FF2B5EF4-FFF2-40B4-BE49-F238E27FC236}">
                <a16:creationId xmlns:a16="http://schemas.microsoft.com/office/drawing/2014/main" id="{C85938E5-6260-4653-EA90-F5F26F811504}"/>
              </a:ext>
            </a:extLst>
          </p:cNvPr>
          <p:cNvSpPr txBox="1"/>
          <p:nvPr/>
        </p:nvSpPr>
        <p:spPr>
          <a:xfrm>
            <a:off x="343018" y="1457729"/>
            <a:ext cx="8388287" cy="5170646"/>
          </a:xfrm>
          <a:prstGeom prst="rect">
            <a:avLst/>
          </a:prstGeom>
          <a:noFill/>
        </p:spPr>
        <p:txBody>
          <a:bodyPr wrap="square">
            <a:spAutoFit/>
          </a:bodyPr>
          <a:lstStyle/>
          <a:p>
            <a:r>
              <a:rPr lang="en-GB" sz="2200" dirty="0"/>
              <a:t>Marketing is elke interactie tussen jou en iemand die je klant zou kunnen worden. Het is geen eenmalige actie, het is een manier van denken, opdagen en consequent relaties opbouwen.</a:t>
            </a:r>
          </a:p>
          <a:p>
            <a:endParaRPr lang="en-GB" sz="2200" dirty="0"/>
          </a:p>
          <a:p>
            <a:r>
              <a:rPr lang="en-GB" sz="2200" dirty="0"/>
              <a:t>Marketing is hoe je opvalt in een wereld vol keuzes en dit geldt vooral in de voedingswereld.  Opvallen betekent niet altijd meer uitgeven. Voor ondernemers in de voedingsmiddelenindustrie, vooral degenen die net beginnen, betekent het:</a:t>
            </a:r>
          </a:p>
          <a:p>
            <a:endParaRPr lang="en-GB" sz="2200" dirty="0"/>
          </a:p>
          <a:p>
            <a:pPr marL="285750" indent="-285750">
              <a:buFont typeface="Arial" panose="020B0604020202020204" pitchFamily="34" charset="0"/>
              <a:buChar char="•"/>
            </a:pPr>
            <a:r>
              <a:rPr lang="en-GB" sz="2200" dirty="0"/>
              <a:t>Het verhaal achter je eten delen, waarom je maakt wat je maakt</a:t>
            </a:r>
          </a:p>
          <a:p>
            <a:pPr marL="285750" indent="-285750">
              <a:buFont typeface="Arial" panose="020B0604020202020204" pitchFamily="34" charset="0"/>
              <a:buChar char="•"/>
            </a:pPr>
            <a:r>
              <a:rPr lang="en-GB" sz="2200" dirty="0"/>
              <a:t>Kleuren, geuren, verpakkingen of displays gebruiken om snel de aandacht te trekken</a:t>
            </a:r>
          </a:p>
          <a:p>
            <a:pPr marL="285750" indent="-285750">
              <a:buFont typeface="Arial" panose="020B0604020202020204" pitchFamily="34" charset="0"/>
              <a:buChar char="•"/>
            </a:pPr>
            <a:r>
              <a:rPr lang="en-GB" sz="2200" dirty="0"/>
              <a:t>Een unieke smaak, service of ervaring bieden die mensen zich herinneren</a:t>
            </a:r>
          </a:p>
          <a:p>
            <a:pPr marL="285750" indent="-285750">
              <a:buFont typeface="Arial" panose="020B0604020202020204" pitchFamily="34" charset="0"/>
              <a:buChar char="•"/>
            </a:pPr>
            <a:r>
              <a:rPr lang="en-GB" sz="2200" dirty="0"/>
              <a:t>Je persoonlijkheid en waarden laten zien in elke interactie, zowel online als persoonlijk</a:t>
            </a:r>
          </a:p>
          <a:p>
            <a:pPr marL="285750" indent="-285750">
              <a:buFont typeface="Arial" panose="020B0604020202020204" pitchFamily="34" charset="0"/>
              <a:buChar char="•"/>
            </a:pPr>
            <a:endParaRPr lang="en-GB" sz="2200" dirty="0"/>
          </a:p>
        </p:txBody>
      </p:sp>
    </p:spTree>
    <p:extLst>
      <p:ext uri="{BB962C8B-B14F-4D97-AF65-F5344CB8AC3E}">
        <p14:creationId xmlns:p14="http://schemas.microsoft.com/office/powerpoint/2010/main" val="3206228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3051329"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84296" y="3880644"/>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FACEBOOK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6306902"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VIDEO STRATEGIE OVERZICHT - LIVE vs REELS vs STORIES</a:t>
            </a:r>
          </a:p>
        </p:txBody>
      </p:sp>
      <p:graphicFrame>
        <p:nvGraphicFramePr>
          <p:cNvPr id="2" name="Table 1">
            <a:extLst>
              <a:ext uri="{FF2B5EF4-FFF2-40B4-BE49-F238E27FC236}">
                <a16:creationId xmlns:a16="http://schemas.microsoft.com/office/drawing/2014/main" id="{4544C1F9-F7F2-A99A-FC48-3234D8996D14}"/>
              </a:ext>
            </a:extLst>
          </p:cNvPr>
          <p:cNvGraphicFramePr>
            <a:graphicFrameLocks noGrp="1"/>
          </p:cNvGraphicFramePr>
          <p:nvPr>
            <p:extLst>
              <p:ext uri="{D42A27DB-BD31-4B8C-83A1-F6EECF244321}">
                <p14:modId xmlns:p14="http://schemas.microsoft.com/office/powerpoint/2010/main" val="4192674400"/>
              </p:ext>
            </p:extLst>
          </p:nvPr>
        </p:nvGraphicFramePr>
        <p:xfrm>
          <a:off x="3171920" y="1519287"/>
          <a:ext cx="8935784" cy="5249424"/>
        </p:xfrm>
        <a:graphic>
          <a:graphicData uri="http://schemas.openxmlformats.org/drawingml/2006/table">
            <a:tbl>
              <a:tblPr/>
              <a:tblGrid>
                <a:gridCol w="1448632">
                  <a:extLst>
                    <a:ext uri="{9D8B030D-6E8A-4147-A177-3AD203B41FA5}">
                      <a16:colId xmlns:a16="http://schemas.microsoft.com/office/drawing/2014/main" val="3970068539"/>
                    </a:ext>
                  </a:extLst>
                </a:gridCol>
                <a:gridCol w="2031101">
                  <a:extLst>
                    <a:ext uri="{9D8B030D-6E8A-4147-A177-3AD203B41FA5}">
                      <a16:colId xmlns:a16="http://schemas.microsoft.com/office/drawing/2014/main" val="1304560998"/>
                    </a:ext>
                  </a:extLst>
                </a:gridCol>
                <a:gridCol w="3222105">
                  <a:extLst>
                    <a:ext uri="{9D8B030D-6E8A-4147-A177-3AD203B41FA5}">
                      <a16:colId xmlns:a16="http://schemas.microsoft.com/office/drawing/2014/main" val="1281960689"/>
                    </a:ext>
                  </a:extLst>
                </a:gridCol>
                <a:gridCol w="2233946">
                  <a:extLst>
                    <a:ext uri="{9D8B030D-6E8A-4147-A177-3AD203B41FA5}">
                      <a16:colId xmlns:a16="http://schemas.microsoft.com/office/drawing/2014/main" val="1223559152"/>
                    </a:ext>
                  </a:extLst>
                </a:gridCol>
              </a:tblGrid>
              <a:tr h="310810">
                <a:tc>
                  <a:txBody>
                    <a:bodyPr/>
                    <a:lstStyle/>
                    <a:p>
                      <a:r>
                        <a:rPr lang="en-IE" sz="2000" b="1"/>
                        <a:t>Functie</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2000" b="1" dirty="0"/>
                        <a:t>Facebook Live (ook Instagram) </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2000" b="1"/>
                        <a:t>Haspels</a:t>
                      </a:r>
                    </a:p>
                  </a:txBody>
                  <a:tcPr marL="77702" marR="77702" marT="38851" marB="38851" anchor="ctr">
                    <a:lnL>
                      <a:noFill/>
                    </a:lnL>
                    <a:lnR>
                      <a:noFill/>
                    </a:lnR>
                    <a:lnT>
                      <a:noFill/>
                    </a:lnT>
                    <a:lnB>
                      <a:noFill/>
                    </a:lnB>
                    <a:solidFill>
                      <a:schemeClr val="accent6">
                        <a:lumMod val="20000"/>
                        <a:lumOff val="80000"/>
                      </a:schemeClr>
                    </a:solidFill>
                  </a:tcPr>
                </a:tc>
                <a:tc>
                  <a:txBody>
                    <a:bodyPr/>
                    <a:lstStyle/>
                    <a:p>
                      <a:r>
                        <a:rPr lang="en-IE" sz="2000" b="1" dirty="0"/>
                        <a:t>Verhalen</a:t>
                      </a:r>
                    </a:p>
                  </a:txBody>
                  <a:tcPr marL="77702" marR="77702" marT="38851" marB="38851" anchor="ctr">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617891987"/>
                  </a:ext>
                </a:extLst>
              </a:tr>
              <a:tr h="543917">
                <a:tc>
                  <a:txBody>
                    <a:bodyPr/>
                    <a:lstStyle/>
                    <a:p>
                      <a:r>
                        <a:rPr lang="en-IE" sz="1400" b="1" dirty="0"/>
                        <a:t>Lengte</a:t>
                      </a:r>
                      <a:endParaRPr lang="en-IE" sz="1400" dirty="0"/>
                    </a:p>
                  </a:txBody>
                  <a:tcPr marL="77702" marR="77702" marT="38851" marB="38851" anchor="ctr">
                    <a:lnL>
                      <a:noFill/>
                    </a:lnL>
                    <a:lnR>
                      <a:noFill/>
                    </a:lnR>
                    <a:lnT>
                      <a:noFill/>
                    </a:lnT>
                    <a:lnB>
                      <a:noFill/>
                    </a:lnB>
                    <a:noFill/>
                  </a:tcPr>
                </a:tc>
                <a:tc>
                  <a:txBody>
                    <a:bodyPr/>
                    <a:lstStyle/>
                    <a:p>
                      <a:r>
                        <a:rPr lang="en-IE" sz="1400" dirty="0"/>
                        <a:t>Tot 4 </a:t>
                      </a:r>
                      <a:r>
                        <a:rPr lang="en-IE" sz="1400" dirty="0" err="1"/>
                        <a:t>uur</a:t>
                      </a:r>
                      <a:endParaRPr lang="en-IE" sz="1400" dirty="0"/>
                    </a:p>
                  </a:txBody>
                  <a:tcPr marL="77702" marR="77702" marT="38851" marB="38851" anchor="ctr">
                    <a:lnL>
                      <a:noFill/>
                    </a:lnL>
                    <a:lnR>
                      <a:noFill/>
                    </a:lnR>
                    <a:lnT>
                      <a:noFill/>
                    </a:lnT>
                    <a:lnB>
                      <a:noFill/>
                    </a:lnB>
                    <a:noFill/>
                  </a:tcPr>
                </a:tc>
                <a:tc>
                  <a:txBody>
                    <a:bodyPr/>
                    <a:lstStyle/>
                    <a:p>
                      <a:r>
                        <a:rPr lang="en-IE" sz="1400"/>
                        <a:t>Tot 90 seconden</a:t>
                      </a:r>
                    </a:p>
                  </a:txBody>
                  <a:tcPr marL="77702" marR="77702" marT="38851" marB="38851" anchor="ctr">
                    <a:lnL>
                      <a:noFill/>
                    </a:lnL>
                    <a:lnR>
                      <a:noFill/>
                    </a:lnR>
                    <a:lnT>
                      <a:noFill/>
                    </a:lnT>
                    <a:lnB>
                      <a:noFill/>
                    </a:lnB>
                    <a:noFill/>
                  </a:tcPr>
                </a:tc>
                <a:tc>
                  <a:txBody>
                    <a:bodyPr/>
                    <a:lstStyle/>
                    <a:p>
                      <a:r>
                        <a:rPr lang="en-GB" sz="1400" dirty="0"/>
                        <a:t>15 seconden per dia (verdwijnt na 24 uur)</a:t>
                      </a:r>
                    </a:p>
                  </a:txBody>
                  <a:tcPr marL="77702" marR="77702" marT="38851" marB="38851" anchor="ctr">
                    <a:lnL>
                      <a:noFill/>
                    </a:lnL>
                    <a:lnR>
                      <a:noFill/>
                    </a:lnR>
                    <a:lnT>
                      <a:noFill/>
                    </a:lnT>
                    <a:lnB>
                      <a:noFill/>
                    </a:lnB>
                    <a:noFill/>
                  </a:tcPr>
                </a:tc>
                <a:extLst>
                  <a:ext uri="{0D108BD9-81ED-4DB2-BD59-A6C34878D82A}">
                    <a16:rowId xmlns:a16="http://schemas.microsoft.com/office/drawing/2014/main" val="1834717970"/>
                  </a:ext>
                </a:extLst>
              </a:tr>
              <a:tr h="543917">
                <a:tc>
                  <a:txBody>
                    <a:bodyPr/>
                    <a:lstStyle/>
                    <a:p>
                      <a:r>
                        <a:rPr lang="en-IE" sz="1400" b="1"/>
                        <a:t>Stijl</a:t>
                      </a:r>
                      <a:endParaRPr lang="en-IE" sz="1400"/>
                    </a:p>
                  </a:txBody>
                  <a:tcPr marL="77702" marR="77702" marT="38851" marB="38851" anchor="ctr">
                    <a:lnL>
                      <a:noFill/>
                    </a:lnL>
                    <a:lnR>
                      <a:noFill/>
                    </a:lnR>
                    <a:lnT>
                      <a:noFill/>
                    </a:lnT>
                    <a:lnB>
                      <a:noFill/>
                    </a:lnB>
                    <a:noFill/>
                  </a:tcPr>
                </a:tc>
                <a:tc>
                  <a:txBody>
                    <a:bodyPr/>
                    <a:lstStyle/>
                    <a:p>
                      <a:r>
                        <a:rPr lang="en-IE" sz="1400" dirty="0"/>
                        <a:t>Real-time, onbewerkt, conversationeel</a:t>
                      </a:r>
                    </a:p>
                  </a:txBody>
                  <a:tcPr marL="77702" marR="77702" marT="38851" marB="38851" anchor="ctr">
                    <a:lnL>
                      <a:noFill/>
                    </a:lnL>
                    <a:lnR>
                      <a:noFill/>
                    </a:lnR>
                    <a:lnT>
                      <a:noFill/>
                    </a:lnT>
                    <a:lnB>
                      <a:noFill/>
                    </a:lnB>
                    <a:noFill/>
                  </a:tcPr>
                </a:tc>
                <a:tc>
                  <a:txBody>
                    <a:bodyPr/>
                    <a:lstStyle/>
                    <a:p>
                      <a:r>
                        <a:rPr lang="en-IE" sz="1400"/>
                        <a:t>Bewerkt, snel, pakkend</a:t>
                      </a:r>
                    </a:p>
                  </a:txBody>
                  <a:tcPr marL="77702" marR="77702" marT="38851" marB="38851" anchor="ctr">
                    <a:lnL>
                      <a:noFill/>
                    </a:lnL>
                    <a:lnR>
                      <a:noFill/>
                    </a:lnR>
                    <a:lnT>
                      <a:noFill/>
                    </a:lnT>
                    <a:lnB>
                      <a:noFill/>
                    </a:lnB>
                    <a:noFill/>
                  </a:tcPr>
                </a:tc>
                <a:tc>
                  <a:txBody>
                    <a:bodyPr/>
                    <a:lstStyle/>
                    <a:p>
                      <a:r>
                        <a:rPr lang="en-IE" sz="1400"/>
                        <a:t>Ongedwongen, spontaan, achter de schermen</a:t>
                      </a:r>
                    </a:p>
                  </a:txBody>
                  <a:tcPr marL="77702" marR="77702" marT="38851" marB="38851" anchor="ctr">
                    <a:lnL>
                      <a:noFill/>
                    </a:lnL>
                    <a:lnR>
                      <a:noFill/>
                    </a:lnR>
                    <a:lnT>
                      <a:noFill/>
                    </a:lnT>
                    <a:lnB>
                      <a:noFill/>
                    </a:lnB>
                    <a:noFill/>
                  </a:tcPr>
                </a:tc>
                <a:extLst>
                  <a:ext uri="{0D108BD9-81ED-4DB2-BD59-A6C34878D82A}">
                    <a16:rowId xmlns:a16="http://schemas.microsoft.com/office/drawing/2014/main" val="2258073143"/>
                  </a:ext>
                </a:extLst>
              </a:tr>
              <a:tr h="543917">
                <a:tc>
                  <a:txBody>
                    <a:bodyPr/>
                    <a:lstStyle/>
                    <a:p>
                      <a:r>
                        <a:rPr lang="en-IE" sz="1400" b="1"/>
                        <a:t>Beste voor</a:t>
                      </a:r>
                      <a:endParaRPr lang="en-IE" sz="1400"/>
                    </a:p>
                  </a:txBody>
                  <a:tcPr marL="77702" marR="77702" marT="38851" marB="38851" anchor="ctr">
                    <a:lnL>
                      <a:noFill/>
                    </a:lnL>
                    <a:lnR>
                      <a:noFill/>
                    </a:lnR>
                    <a:lnT>
                      <a:noFill/>
                    </a:lnT>
                    <a:lnB>
                      <a:noFill/>
                    </a:lnB>
                    <a:noFill/>
                  </a:tcPr>
                </a:tc>
                <a:tc>
                  <a:txBody>
                    <a:bodyPr/>
                    <a:lstStyle/>
                    <a:p>
                      <a:r>
                        <a:rPr lang="en-IE" sz="1400"/>
                        <a:t>V&amp;A, demo's, evenementen, lanceringen</a:t>
                      </a:r>
                    </a:p>
                  </a:txBody>
                  <a:tcPr marL="77702" marR="77702" marT="38851" marB="38851" anchor="ctr">
                    <a:lnL>
                      <a:noFill/>
                    </a:lnL>
                    <a:lnR>
                      <a:noFill/>
                    </a:lnR>
                    <a:lnT>
                      <a:noFill/>
                    </a:lnT>
                    <a:lnB>
                      <a:noFill/>
                    </a:lnB>
                    <a:noFill/>
                  </a:tcPr>
                </a:tc>
                <a:tc>
                  <a:txBody>
                    <a:bodyPr/>
                    <a:lstStyle/>
                    <a:p>
                      <a:r>
                        <a:rPr lang="en-GB" sz="1400" dirty="0"/>
                        <a:t>Voedselbereiding, stap voor stap, reacties, culturele tips</a:t>
                      </a:r>
                    </a:p>
                  </a:txBody>
                  <a:tcPr marL="77702" marR="77702" marT="38851" marB="38851" anchor="ctr">
                    <a:lnL>
                      <a:noFill/>
                    </a:lnL>
                    <a:lnR>
                      <a:noFill/>
                    </a:lnR>
                    <a:lnT>
                      <a:noFill/>
                    </a:lnT>
                    <a:lnB>
                      <a:noFill/>
                    </a:lnB>
                    <a:noFill/>
                  </a:tcPr>
                </a:tc>
                <a:tc>
                  <a:txBody>
                    <a:bodyPr/>
                    <a:lstStyle/>
                    <a:p>
                      <a:r>
                        <a:rPr lang="en-GB" sz="1400"/>
                        <a:t>Dagelijkse updates, specials, snel nieuws</a:t>
                      </a:r>
                    </a:p>
                  </a:txBody>
                  <a:tcPr marL="77702" marR="77702" marT="38851" marB="38851" anchor="ctr">
                    <a:lnL>
                      <a:noFill/>
                    </a:lnL>
                    <a:lnR>
                      <a:noFill/>
                    </a:lnR>
                    <a:lnT>
                      <a:noFill/>
                    </a:lnT>
                    <a:lnB>
                      <a:noFill/>
                    </a:lnB>
                    <a:noFill/>
                  </a:tcPr>
                </a:tc>
                <a:extLst>
                  <a:ext uri="{0D108BD9-81ED-4DB2-BD59-A6C34878D82A}">
                    <a16:rowId xmlns:a16="http://schemas.microsoft.com/office/drawing/2014/main" val="2023972781"/>
                  </a:ext>
                </a:extLst>
              </a:tr>
              <a:tr h="777025">
                <a:tc>
                  <a:txBody>
                    <a:bodyPr/>
                    <a:lstStyle/>
                    <a:p>
                      <a:r>
                        <a:rPr lang="en-IE" sz="1400" b="1"/>
                        <a:t>Zichtbaarheid</a:t>
                      </a:r>
                      <a:endParaRPr lang="en-IE" sz="1400"/>
                    </a:p>
                  </a:txBody>
                  <a:tcPr marL="77702" marR="77702" marT="38851" marB="38851" anchor="ctr">
                    <a:lnL>
                      <a:noFill/>
                    </a:lnL>
                    <a:lnR>
                      <a:noFill/>
                    </a:lnR>
                    <a:lnT>
                      <a:noFill/>
                    </a:lnT>
                    <a:lnB>
                      <a:noFill/>
                    </a:lnB>
                    <a:noFill/>
                  </a:tcPr>
                </a:tc>
                <a:tc>
                  <a:txBody>
                    <a:bodyPr/>
                    <a:lstStyle/>
                    <a:p>
                      <a:r>
                        <a:rPr lang="en-GB" sz="1400"/>
                        <a:t>Gezien door volgers die </a:t>
                      </a:r>
                      <a:r>
                        <a:rPr lang="en-GB" sz="1400" i="1"/>
                        <a:t>nu </a:t>
                      </a:r>
                      <a:r>
                        <a:rPr lang="en-GB" sz="1400"/>
                        <a:t>online zijn</a:t>
                      </a:r>
                    </a:p>
                  </a:txBody>
                  <a:tcPr marL="77702" marR="77702" marT="38851" marB="38851" anchor="ctr">
                    <a:lnL>
                      <a:noFill/>
                    </a:lnL>
                    <a:lnR>
                      <a:noFill/>
                    </a:lnR>
                    <a:lnT>
                      <a:noFill/>
                    </a:lnT>
                    <a:lnB>
                      <a:noFill/>
                    </a:lnB>
                    <a:noFill/>
                  </a:tcPr>
                </a:tc>
                <a:tc>
                  <a:txBody>
                    <a:bodyPr/>
                    <a:lstStyle/>
                    <a:p>
                      <a:r>
                        <a:rPr lang="en-GB" sz="1400" dirty="0"/>
                        <a:t>Weergegeven in tabblad Verkennen, hoog ontdekkingspotentieel</a:t>
                      </a:r>
                    </a:p>
                  </a:txBody>
                  <a:tcPr marL="77702" marR="77702" marT="38851" marB="38851" anchor="ctr">
                    <a:lnL>
                      <a:noFill/>
                    </a:lnL>
                    <a:lnR>
                      <a:noFill/>
                    </a:lnR>
                    <a:lnT>
                      <a:noFill/>
                    </a:lnT>
                    <a:lnB>
                      <a:noFill/>
                    </a:lnB>
                    <a:noFill/>
                  </a:tcPr>
                </a:tc>
                <a:tc>
                  <a:txBody>
                    <a:bodyPr/>
                    <a:lstStyle/>
                    <a:p>
                      <a:r>
                        <a:rPr lang="en-GB" sz="1400" dirty="0"/>
                        <a:t>Weergegeven aan volgers, hoge engagement indien dagelijks gepost</a:t>
                      </a:r>
                    </a:p>
                  </a:txBody>
                  <a:tcPr marL="77702" marR="77702" marT="38851" marB="38851" anchor="ctr">
                    <a:lnL>
                      <a:noFill/>
                    </a:lnL>
                    <a:lnR>
                      <a:noFill/>
                    </a:lnR>
                    <a:lnT>
                      <a:noFill/>
                    </a:lnT>
                    <a:lnB>
                      <a:noFill/>
                    </a:lnB>
                    <a:noFill/>
                  </a:tcPr>
                </a:tc>
                <a:extLst>
                  <a:ext uri="{0D108BD9-81ED-4DB2-BD59-A6C34878D82A}">
                    <a16:rowId xmlns:a16="http://schemas.microsoft.com/office/drawing/2014/main" val="4083353853"/>
                  </a:ext>
                </a:extLst>
              </a:tr>
              <a:tr h="543917">
                <a:tc>
                  <a:txBody>
                    <a:bodyPr/>
                    <a:lstStyle/>
                    <a:p>
                      <a:r>
                        <a:rPr lang="en-IE" sz="1400" b="1"/>
                        <a:t>Bewerken</a:t>
                      </a:r>
                      <a:endParaRPr lang="en-IE" sz="1400"/>
                    </a:p>
                  </a:txBody>
                  <a:tcPr marL="77702" marR="77702" marT="38851" marB="38851" anchor="ctr">
                    <a:lnL>
                      <a:noFill/>
                    </a:lnL>
                    <a:lnR>
                      <a:noFill/>
                    </a:lnR>
                    <a:lnT>
                      <a:noFill/>
                    </a:lnT>
                    <a:lnB>
                      <a:noFill/>
                    </a:lnB>
                    <a:noFill/>
                  </a:tcPr>
                </a:tc>
                <a:tc>
                  <a:txBody>
                    <a:bodyPr/>
                    <a:lstStyle/>
                    <a:p>
                      <a:r>
                        <a:rPr lang="en-GB" sz="1400"/>
                        <a:t>Niet mogelijk tijdens stream (kan later opslaan)</a:t>
                      </a:r>
                    </a:p>
                  </a:txBody>
                  <a:tcPr marL="77702" marR="77702" marT="38851" marB="38851" anchor="ctr">
                    <a:lnL>
                      <a:noFill/>
                    </a:lnL>
                    <a:lnR>
                      <a:noFill/>
                    </a:lnR>
                    <a:lnT>
                      <a:noFill/>
                    </a:lnT>
                    <a:lnB>
                      <a:noFill/>
                    </a:lnB>
                    <a:noFill/>
                  </a:tcPr>
                </a:tc>
                <a:tc>
                  <a:txBody>
                    <a:bodyPr/>
                    <a:lstStyle/>
                    <a:p>
                      <a:r>
                        <a:rPr lang="en-GB" sz="1400"/>
                        <a:t>Volledige bewerking: muziek, tekst, effecten</a:t>
                      </a:r>
                    </a:p>
                  </a:txBody>
                  <a:tcPr marL="77702" marR="77702" marT="38851" marB="38851" anchor="ctr">
                    <a:lnL>
                      <a:noFill/>
                    </a:lnL>
                    <a:lnR>
                      <a:noFill/>
                    </a:lnR>
                    <a:lnT>
                      <a:noFill/>
                    </a:lnT>
                    <a:lnB>
                      <a:noFill/>
                    </a:lnB>
                    <a:noFill/>
                  </a:tcPr>
                </a:tc>
                <a:tc>
                  <a:txBody>
                    <a:bodyPr/>
                    <a:lstStyle/>
                    <a:p>
                      <a:r>
                        <a:rPr lang="en-GB" sz="1400" dirty="0"/>
                        <a:t>Stickers, polls, tekst, GIF's toevoegen</a:t>
                      </a:r>
                    </a:p>
                  </a:txBody>
                  <a:tcPr marL="77702" marR="77702" marT="38851" marB="38851" anchor="ctr">
                    <a:lnL>
                      <a:noFill/>
                    </a:lnL>
                    <a:lnR>
                      <a:noFill/>
                    </a:lnR>
                    <a:lnT>
                      <a:noFill/>
                    </a:lnT>
                    <a:lnB>
                      <a:noFill/>
                    </a:lnB>
                    <a:noFill/>
                  </a:tcPr>
                </a:tc>
                <a:extLst>
                  <a:ext uri="{0D108BD9-81ED-4DB2-BD59-A6C34878D82A}">
                    <a16:rowId xmlns:a16="http://schemas.microsoft.com/office/drawing/2014/main" val="951497704"/>
                  </a:ext>
                </a:extLst>
              </a:tr>
              <a:tr h="543917">
                <a:tc>
                  <a:txBody>
                    <a:bodyPr/>
                    <a:lstStyle/>
                    <a:p>
                      <a:r>
                        <a:rPr lang="en-IE" sz="1400" b="1"/>
                        <a:t>Geïnvesteerde tijd</a:t>
                      </a:r>
                      <a:endParaRPr lang="en-IE" sz="1400"/>
                    </a:p>
                  </a:txBody>
                  <a:tcPr marL="77702" marR="77702" marT="38851" marB="38851" anchor="ctr">
                    <a:lnL>
                      <a:noFill/>
                    </a:lnL>
                    <a:lnR>
                      <a:noFill/>
                    </a:lnR>
                    <a:lnT>
                      <a:noFill/>
                    </a:lnT>
                    <a:lnB>
                      <a:noFill/>
                    </a:lnB>
                    <a:noFill/>
                  </a:tcPr>
                </a:tc>
                <a:tc>
                  <a:txBody>
                    <a:bodyPr/>
                    <a:lstStyle/>
                    <a:p>
                      <a:r>
                        <a:rPr lang="en-GB" sz="1400"/>
                        <a:t>Medium (plan wat je gaat zeggen)</a:t>
                      </a:r>
                    </a:p>
                  </a:txBody>
                  <a:tcPr marL="77702" marR="77702" marT="38851" marB="38851" anchor="ctr">
                    <a:lnL>
                      <a:noFill/>
                    </a:lnL>
                    <a:lnR>
                      <a:noFill/>
                    </a:lnR>
                    <a:lnT>
                      <a:noFill/>
                    </a:lnT>
                    <a:lnB>
                      <a:noFill/>
                    </a:lnB>
                    <a:noFill/>
                  </a:tcPr>
                </a:tc>
                <a:tc>
                  <a:txBody>
                    <a:bodyPr/>
                    <a:lstStyle/>
                    <a:p>
                      <a:r>
                        <a:rPr lang="en-GB" sz="1400"/>
                        <a:t>Hoog (bewerken, posten met intentie)</a:t>
                      </a:r>
                    </a:p>
                  </a:txBody>
                  <a:tcPr marL="77702" marR="77702" marT="38851" marB="38851" anchor="ctr">
                    <a:lnL>
                      <a:noFill/>
                    </a:lnL>
                    <a:lnR>
                      <a:noFill/>
                    </a:lnR>
                    <a:lnT>
                      <a:noFill/>
                    </a:lnT>
                    <a:lnB>
                      <a:noFill/>
                    </a:lnB>
                    <a:noFill/>
                  </a:tcPr>
                </a:tc>
                <a:tc>
                  <a:txBody>
                    <a:bodyPr/>
                    <a:lstStyle/>
                    <a:p>
                      <a:r>
                        <a:rPr lang="en-GB" sz="1400" dirty="0"/>
                        <a:t>Laag (post in het moment)</a:t>
                      </a:r>
                    </a:p>
                  </a:txBody>
                  <a:tcPr marL="77702" marR="77702" marT="38851" marB="38851" anchor="ctr">
                    <a:lnL>
                      <a:noFill/>
                    </a:lnL>
                    <a:lnR>
                      <a:noFill/>
                    </a:lnR>
                    <a:lnT>
                      <a:noFill/>
                    </a:lnT>
                    <a:lnB>
                      <a:noFill/>
                    </a:lnB>
                    <a:noFill/>
                  </a:tcPr>
                </a:tc>
                <a:extLst>
                  <a:ext uri="{0D108BD9-81ED-4DB2-BD59-A6C34878D82A}">
                    <a16:rowId xmlns:a16="http://schemas.microsoft.com/office/drawing/2014/main" val="284442660"/>
                  </a:ext>
                </a:extLst>
              </a:tr>
              <a:tr h="543917">
                <a:tc>
                  <a:txBody>
                    <a:bodyPr/>
                    <a:lstStyle/>
                    <a:p>
                      <a:r>
                        <a:rPr lang="en-IE" sz="1300" b="1" dirty="0" err="1"/>
                        <a:t>Voorbeeldgebruik</a:t>
                      </a:r>
                      <a:endParaRPr lang="en-IE" sz="1300" dirty="0"/>
                    </a:p>
                  </a:txBody>
                  <a:tcPr marL="77702" marR="77702" marT="38851" marB="38851" anchor="ctr">
                    <a:lnL>
                      <a:noFill/>
                    </a:lnL>
                    <a:lnR>
                      <a:noFill/>
                    </a:lnR>
                    <a:lnT>
                      <a:noFill/>
                    </a:lnT>
                    <a:lnB>
                      <a:noFill/>
                    </a:lnB>
                    <a:noFill/>
                  </a:tcPr>
                </a:tc>
                <a:tc>
                  <a:txBody>
                    <a:bodyPr/>
                    <a:lstStyle/>
                    <a:p>
                      <a:r>
                        <a:rPr lang="en-GB" sz="1400"/>
                        <a:t>"Kijk hoe ik me voorbereid op de weekendmarkt".</a:t>
                      </a:r>
                    </a:p>
                  </a:txBody>
                  <a:tcPr marL="77702" marR="77702" marT="38851" marB="38851" anchor="ctr">
                    <a:lnL>
                      <a:noFill/>
                    </a:lnL>
                    <a:lnR>
                      <a:noFill/>
                    </a:lnR>
                    <a:lnT>
                      <a:noFill/>
                    </a:lnT>
                    <a:lnB>
                      <a:noFill/>
                    </a:lnB>
                    <a:noFill/>
                  </a:tcPr>
                </a:tc>
                <a:tc>
                  <a:txBody>
                    <a:bodyPr/>
                    <a:lstStyle/>
                    <a:p>
                      <a:r>
                        <a:rPr lang="en-GB" sz="1400"/>
                        <a:t>"3 manieren om onze tamarindechutney te gebruiken"</a:t>
                      </a:r>
                    </a:p>
                  </a:txBody>
                  <a:tcPr marL="77702" marR="77702" marT="38851" marB="38851" anchor="ctr">
                    <a:lnL>
                      <a:noFill/>
                    </a:lnL>
                    <a:lnR>
                      <a:noFill/>
                    </a:lnR>
                    <a:lnT>
                      <a:noFill/>
                    </a:lnT>
                    <a:lnB>
                      <a:noFill/>
                    </a:lnB>
                    <a:noFill/>
                  </a:tcPr>
                </a:tc>
                <a:tc>
                  <a:txBody>
                    <a:bodyPr/>
                    <a:lstStyle/>
                    <a:p>
                      <a:r>
                        <a:rPr lang="en-GB" sz="1400" dirty="0"/>
                        <a:t>"Het menu van vandaag in de kraam".</a:t>
                      </a:r>
                    </a:p>
                  </a:txBody>
                  <a:tcPr marL="77702" marR="77702" marT="38851" marB="38851" anchor="ctr">
                    <a:lnL>
                      <a:noFill/>
                    </a:lnL>
                    <a:lnR>
                      <a:noFill/>
                    </a:lnR>
                    <a:lnT>
                      <a:noFill/>
                    </a:lnT>
                    <a:lnB>
                      <a:noFill/>
                    </a:lnB>
                    <a:noFill/>
                  </a:tcPr>
                </a:tc>
                <a:extLst>
                  <a:ext uri="{0D108BD9-81ED-4DB2-BD59-A6C34878D82A}">
                    <a16:rowId xmlns:a16="http://schemas.microsoft.com/office/drawing/2014/main" val="3944559427"/>
                  </a:ext>
                </a:extLst>
              </a:tr>
            </a:tbl>
          </a:graphicData>
        </a:graphic>
      </p:graphicFrame>
    </p:spTree>
    <p:extLst>
      <p:ext uri="{BB962C8B-B14F-4D97-AF65-F5344CB8AC3E}">
        <p14:creationId xmlns:p14="http://schemas.microsoft.com/office/powerpoint/2010/main" val="2741412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FACEBOOK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pic>
        <p:nvPicPr>
          <p:cNvPr id="3" name="Picture 2">
            <a:extLst>
              <a:ext uri="{FF2B5EF4-FFF2-40B4-BE49-F238E27FC236}">
                <a16:creationId xmlns:a16="http://schemas.microsoft.com/office/drawing/2014/main" id="{B61D5B4B-2E1A-2446-37DC-71B4193DD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032" y="640371"/>
            <a:ext cx="918264" cy="918264"/>
          </a:xfrm>
          <a:prstGeom prst="rect">
            <a:avLst/>
          </a:prstGeom>
        </p:spPr>
      </p:pic>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01</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464628" y="341905"/>
            <a:ext cx="6798400" cy="1077218"/>
          </a:xfrm>
          <a:prstGeom prst="rect">
            <a:avLst/>
          </a:prstGeom>
          <a:noFill/>
        </p:spPr>
        <p:txBody>
          <a:bodyPr wrap="square">
            <a:spAutoFit/>
          </a:bodyPr>
          <a:lstStyle/>
          <a:p>
            <a:r>
              <a:rPr lang="en-GB" sz="3200" b="1" dirty="0"/>
              <a:t>Voorgestelde strategie voor voedselondernemers</a:t>
            </a:r>
            <a:endParaRPr lang="en-US" sz="3200" b="1" dirty="0">
              <a:solidFill>
                <a:srgbClr val="382B1B"/>
              </a:solidFill>
            </a:endParaRPr>
          </a:p>
        </p:txBody>
      </p:sp>
      <p:grpSp>
        <p:nvGrpSpPr>
          <p:cNvPr id="6" name="Google Shape;612;p39">
            <a:extLst>
              <a:ext uri="{FF2B5EF4-FFF2-40B4-BE49-F238E27FC236}">
                <a16:creationId xmlns:a16="http://schemas.microsoft.com/office/drawing/2014/main" id="{6FE1FF0C-A8DD-78BE-87B6-C4C4C1E4A8A2}"/>
              </a:ext>
            </a:extLst>
          </p:cNvPr>
          <p:cNvGrpSpPr/>
          <p:nvPr/>
        </p:nvGrpSpPr>
        <p:grpSpPr>
          <a:xfrm>
            <a:off x="5684757" y="5514966"/>
            <a:ext cx="453026" cy="462520"/>
            <a:chOff x="3951850" y="2985350"/>
            <a:chExt cx="407950" cy="416500"/>
          </a:xfrm>
        </p:grpSpPr>
        <p:sp>
          <p:nvSpPr>
            <p:cNvPr id="8" name="Google Shape;613;p39">
              <a:extLst>
                <a:ext uri="{FF2B5EF4-FFF2-40B4-BE49-F238E27FC236}">
                  <a16:creationId xmlns:a16="http://schemas.microsoft.com/office/drawing/2014/main" id="{7A421931-AF2E-15FB-E029-D5FC977720C9}"/>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4;p39">
              <a:extLst>
                <a:ext uri="{FF2B5EF4-FFF2-40B4-BE49-F238E27FC236}">
                  <a16:creationId xmlns:a16="http://schemas.microsoft.com/office/drawing/2014/main" id="{92DC9A88-BC00-2C0B-110F-E516CBDC86A3}"/>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5;p39">
              <a:extLst>
                <a:ext uri="{FF2B5EF4-FFF2-40B4-BE49-F238E27FC236}">
                  <a16:creationId xmlns:a16="http://schemas.microsoft.com/office/drawing/2014/main" id="{92728129-9334-27B9-561E-7FC370E8DB50}"/>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16;p39">
              <a:extLst>
                <a:ext uri="{FF2B5EF4-FFF2-40B4-BE49-F238E27FC236}">
                  <a16:creationId xmlns:a16="http://schemas.microsoft.com/office/drawing/2014/main" id="{559B482D-1101-1878-32DD-D7131F8DD27F}"/>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E49EA021-83AC-D8C6-F54D-9F15E099F9BD}"/>
              </a:ext>
            </a:extLst>
          </p:cNvPr>
          <p:cNvSpPr txBox="1"/>
          <p:nvPr/>
        </p:nvSpPr>
        <p:spPr>
          <a:xfrm>
            <a:off x="5389781" y="1366685"/>
            <a:ext cx="5980013" cy="3477875"/>
          </a:xfrm>
          <a:prstGeom prst="rect">
            <a:avLst/>
          </a:prstGeom>
          <a:noFill/>
        </p:spPr>
        <p:txBody>
          <a:bodyPr wrap="square">
            <a:spAutoFit/>
          </a:bodyPr>
          <a:lstStyle/>
          <a:p>
            <a:pPr marL="285750" indent="-285750">
              <a:buFont typeface="Arial" panose="020B0604020202020204" pitchFamily="34" charset="0"/>
              <a:buChar char="•"/>
            </a:pPr>
            <a:r>
              <a:rPr lang="en-GB" sz="2200" b="1" dirty="0" err="1"/>
              <a:t>Gebruik</a:t>
            </a:r>
            <a:r>
              <a:rPr lang="en-GB" sz="2200" b="1" dirty="0"/>
              <a:t> Reels </a:t>
            </a:r>
            <a:r>
              <a:rPr lang="en-GB" sz="2200" dirty="0"/>
              <a:t>om nieuwe volgers aan te trekken (laat je eten zien, je proces, je energie)</a:t>
            </a:r>
          </a:p>
          <a:p>
            <a:pPr marL="285750" indent="-285750">
              <a:buFont typeface="Arial" panose="020B0604020202020204" pitchFamily="34" charset="0"/>
              <a:buChar char="•"/>
            </a:pPr>
            <a:r>
              <a:rPr lang="en-GB" sz="2200" b="1" dirty="0"/>
              <a:t>Gebruik Stories </a:t>
            </a:r>
            <a:r>
              <a:rPr lang="en-GB" sz="2200" dirty="0"/>
              <a:t>om een dagelijkse band op te bouwen (snelle updates, echte momenten, polls)</a:t>
            </a:r>
          </a:p>
          <a:p>
            <a:pPr marL="285750" indent="-285750">
              <a:buFont typeface="Arial" panose="020B0604020202020204" pitchFamily="34" charset="0"/>
              <a:buChar char="•"/>
            </a:pPr>
            <a:r>
              <a:rPr lang="en-GB" sz="2200" b="1" dirty="0"/>
              <a:t>Gebruik Live </a:t>
            </a:r>
            <a:r>
              <a:rPr lang="en-GB" sz="2200" dirty="0"/>
              <a:t>af en toe voor lanceringen, vragen en antwoorden of wanneer je rechtstreeks met mensen wilt praten</a:t>
            </a:r>
          </a:p>
          <a:p>
            <a:r>
              <a:rPr lang="en-GB" sz="2200" i="1" dirty="0"/>
              <a:t>TIP: Je kunt je Live opnames hergebruiken als Reels. Eén stukje content kan meerdere doelen dienen.</a:t>
            </a:r>
            <a:endParaRPr lang="en-GB" sz="2200" dirty="0"/>
          </a:p>
        </p:txBody>
      </p:sp>
      <p:sp>
        <p:nvSpPr>
          <p:cNvPr id="23" name="TextBox 22">
            <a:extLst>
              <a:ext uri="{FF2B5EF4-FFF2-40B4-BE49-F238E27FC236}">
                <a16:creationId xmlns:a16="http://schemas.microsoft.com/office/drawing/2014/main" id="{169475EC-E3AE-EAA8-2700-CFC20705D46D}"/>
              </a:ext>
            </a:extLst>
          </p:cNvPr>
          <p:cNvSpPr txBox="1"/>
          <p:nvPr/>
        </p:nvSpPr>
        <p:spPr>
          <a:xfrm>
            <a:off x="4244043" y="4904452"/>
            <a:ext cx="7924799" cy="1477328"/>
          </a:xfrm>
          <a:prstGeom prst="rect">
            <a:avLst/>
          </a:prstGeom>
          <a:solidFill>
            <a:schemeClr val="accent6">
              <a:lumMod val="20000"/>
              <a:lumOff val="80000"/>
            </a:schemeClr>
          </a:solidFill>
        </p:spPr>
        <p:txBody>
          <a:bodyPr wrap="square">
            <a:spAutoFit/>
          </a:bodyPr>
          <a:lstStyle/>
          <a:p>
            <a:pPr>
              <a:buNone/>
            </a:pPr>
            <a:r>
              <a:rPr lang="en-US" altLang="en-US" b="1" dirty="0">
                <a:highlight>
                  <a:srgbClr val="B6D1E1"/>
                </a:highlight>
                <a:latin typeface="Arial" panose="020B0604020202020204" pitchFamily="34" charset="0"/>
              </a:rPr>
              <a:t>ACTION </a:t>
            </a:r>
            <a:r>
              <a:rPr lang="en-GB" b="1" dirty="0"/>
              <a:t>Upskill via gratis online training</a:t>
            </a:r>
          </a:p>
          <a:p>
            <a:r>
              <a:rPr lang="en-GB" dirty="0"/>
              <a:t>Meta Blueprint biedt een uitgebreide reeks gratis cursussen die je zelf kunt volgen om je marketingvaardigheden te ontwikkelen voor Facebook, Messenger, Instagram en WhatsApp. Deze cursussen behandelen onderwerpen zoals het maken van een bedrijfspagina, het plaatsen van inhoud en adverteren. </a:t>
            </a:r>
            <a:r>
              <a:rPr lang="en-GB" dirty="0">
                <a:hlinkClick r:id="rId3"/>
              </a:rPr>
              <a:t>https://www.</a:t>
            </a:r>
            <a:r>
              <a:rPr lang="en-GB" dirty="0"/>
              <a:t>facebook.com/business/learn </a:t>
            </a:r>
          </a:p>
        </p:txBody>
      </p:sp>
    </p:spTree>
    <p:extLst>
      <p:ext uri="{BB962C8B-B14F-4D97-AF65-F5344CB8AC3E}">
        <p14:creationId xmlns:p14="http://schemas.microsoft.com/office/powerpoint/2010/main" val="38635956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68792" y="646770"/>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INSTAGRAM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770388" y="235984"/>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20760" y="342708"/>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490084" y="477118"/>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4592709" y="1060911"/>
            <a:ext cx="7599291"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US" sz="2200" dirty="0">
                <a:solidFill>
                  <a:srgbClr val="382B1B"/>
                </a:solidFill>
              </a:rPr>
              <a:t>Instagram is een krachtig platform voor het creëren van visuele content. Het is naar verluidt 15 keer krachtiger dan Facebook en is </a:t>
            </a:r>
            <a:r>
              <a:rPr lang="en-GB" sz="2200" dirty="0"/>
              <a:t>gemaakt om te pronken met prachtig eten, momenten achter de schermen en jouw verhaal als oprichter. Het is gemaakt voor:</a:t>
            </a:r>
          </a:p>
          <a:p>
            <a:pPr marL="342900" indent="-342900">
              <a:buFont typeface="Arial" panose="020B0604020202020204" pitchFamily="34" charset="0"/>
              <a:buChar char="•"/>
            </a:pPr>
            <a:r>
              <a:rPr lang="en-GB" sz="2200" dirty="0"/>
              <a:t>Foto's van je gerechten en verpakkingen</a:t>
            </a:r>
          </a:p>
          <a:p>
            <a:pPr marL="342900" indent="-342900">
              <a:buFont typeface="Arial" panose="020B0604020202020204" pitchFamily="34" charset="0"/>
              <a:buChar char="•"/>
            </a:pPr>
            <a:r>
              <a:rPr lang="en-GB" sz="2200" dirty="0"/>
              <a:t>Korte video's over hoe je kookt, voorbereidt of serveert</a:t>
            </a:r>
          </a:p>
          <a:p>
            <a:pPr marL="342900" indent="-342900">
              <a:buFont typeface="Arial" panose="020B0604020202020204" pitchFamily="34" charset="0"/>
              <a:buChar char="•"/>
            </a:pPr>
            <a:r>
              <a:rPr lang="en-GB" sz="2200" dirty="0"/>
              <a:t>Echte verhalen - je cultuur, missie, persoonlijkheid</a:t>
            </a:r>
          </a:p>
          <a:p>
            <a:r>
              <a:rPr lang="en-GB" sz="2200" dirty="0"/>
              <a:t>Instagram heeft ingebouwde bewerkingstools en filters die zelfs beginners helpen om posts er gepolijst en professioneel uit te laten zien.</a:t>
            </a:r>
          </a:p>
          <a:p>
            <a:pPr>
              <a:lnSpc>
                <a:spcPts val="2320"/>
              </a:lnSpc>
              <a:spcBef>
                <a:spcPts val="0"/>
              </a:spcBef>
            </a:pPr>
            <a:endParaRPr lang="en-US" sz="2200" dirty="0">
              <a:solidFill>
                <a:srgbClr val="382B1B"/>
              </a:solidFill>
            </a:endParaRPr>
          </a:p>
          <a:p>
            <a:pPr>
              <a:lnSpc>
                <a:spcPts val="2320"/>
              </a:lnSpc>
              <a:spcBef>
                <a:spcPts val="0"/>
              </a:spcBef>
            </a:pPr>
            <a:endParaRPr lang="en-US" sz="2200" dirty="0">
              <a:solidFill>
                <a:srgbClr val="382B1B"/>
              </a:solidFill>
            </a:endParaRPr>
          </a:p>
          <a:p>
            <a:pPr>
              <a:lnSpc>
                <a:spcPts val="2320"/>
              </a:lnSpc>
              <a:spcBef>
                <a:spcPts val="0"/>
              </a:spcBef>
            </a:pPr>
            <a:endParaRPr lang="en-US" sz="2200" dirty="0">
              <a:solidFill>
                <a:srgbClr val="382B1B"/>
              </a:solidFill>
            </a:endParaRPr>
          </a:p>
          <a:p>
            <a:pPr>
              <a:lnSpc>
                <a:spcPts val="2320"/>
              </a:lnSpc>
              <a:spcBef>
                <a:spcPts val="0"/>
              </a:spcBef>
            </a:pPr>
            <a:endParaRPr lang="en-US" sz="2200" dirty="0">
              <a:solidFill>
                <a:srgbClr val="382B1B"/>
              </a:solidFill>
            </a:endParaRPr>
          </a:p>
        </p:txBody>
      </p:sp>
      <p:pic>
        <p:nvPicPr>
          <p:cNvPr id="2" name="Picture 1">
            <a:extLst>
              <a:ext uri="{FF2B5EF4-FFF2-40B4-BE49-F238E27FC236}">
                <a16:creationId xmlns:a16="http://schemas.microsoft.com/office/drawing/2014/main" id="{9DE71A80-36E5-F1F1-0D8D-112EC55F1CE5}"/>
              </a:ext>
            </a:extLst>
          </p:cNvPr>
          <p:cNvPicPr>
            <a:picLocks noChangeAspect="1"/>
          </p:cNvPicPr>
          <p:nvPr/>
        </p:nvPicPr>
        <p:blipFill rotWithShape="1">
          <a:blip r:embed="rId2">
            <a:extLst>
              <a:ext uri="{28A0092B-C50C-407E-A947-70E740481C1C}">
                <a14:useLocalDpi xmlns:a14="http://schemas.microsoft.com/office/drawing/2010/main" val="0"/>
              </a:ext>
            </a:extLst>
          </a:blip>
          <a:srcRect l="-3424" t="-1173" r="32238" b="30968"/>
          <a:stretch/>
        </p:blipFill>
        <p:spPr>
          <a:xfrm>
            <a:off x="7009770" y="4124618"/>
            <a:ext cx="5297067" cy="3276301"/>
          </a:xfrm>
          <a:prstGeom prst="rect">
            <a:avLst/>
          </a:prstGeom>
        </p:spPr>
      </p:pic>
      <p:sp>
        <p:nvSpPr>
          <p:cNvPr id="3" name="Rectangle 2">
            <a:hlinkClick r:id="rId3"/>
            <a:extLst>
              <a:ext uri="{FF2B5EF4-FFF2-40B4-BE49-F238E27FC236}">
                <a16:creationId xmlns:a16="http://schemas.microsoft.com/office/drawing/2014/main" id="{B188837A-D903-E67F-C812-4F7F7CBA61DD}"/>
              </a:ext>
            </a:extLst>
          </p:cNvPr>
          <p:cNvSpPr/>
          <p:nvPr/>
        </p:nvSpPr>
        <p:spPr>
          <a:xfrm>
            <a:off x="7931785" y="4870599"/>
            <a:ext cx="3055275" cy="2006297"/>
          </a:xfrm>
          <a:prstGeom prst="rect">
            <a:avLst/>
          </a:prstGeom>
          <a:blipFill>
            <a:blip r:embed="rId4"/>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3"/>
            <a:extLst>
              <a:ext uri="{FF2B5EF4-FFF2-40B4-BE49-F238E27FC236}">
                <a16:creationId xmlns:a16="http://schemas.microsoft.com/office/drawing/2014/main" id="{3335F159-350B-B0C3-6ECC-4B7273FE04CA}"/>
              </a:ext>
            </a:extLst>
          </p:cNvPr>
          <p:cNvSpPr/>
          <p:nvPr/>
        </p:nvSpPr>
        <p:spPr>
          <a:xfrm>
            <a:off x="5879027" y="5162218"/>
            <a:ext cx="1685925" cy="1685925"/>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KLIKKEN OM TE BEKIJKEN</a:t>
            </a:r>
          </a:p>
        </p:txBody>
      </p:sp>
      <p:grpSp>
        <p:nvGrpSpPr>
          <p:cNvPr id="5" name="Google Shape;612;p39">
            <a:extLst>
              <a:ext uri="{FF2B5EF4-FFF2-40B4-BE49-F238E27FC236}">
                <a16:creationId xmlns:a16="http://schemas.microsoft.com/office/drawing/2014/main" id="{776BACFE-A5AE-55F0-F02B-C95916CB466B}"/>
              </a:ext>
            </a:extLst>
          </p:cNvPr>
          <p:cNvGrpSpPr/>
          <p:nvPr/>
        </p:nvGrpSpPr>
        <p:grpSpPr>
          <a:xfrm>
            <a:off x="6563355" y="6104689"/>
            <a:ext cx="453026" cy="462520"/>
            <a:chOff x="3951850" y="2985350"/>
            <a:chExt cx="407950" cy="416500"/>
          </a:xfrm>
        </p:grpSpPr>
        <p:sp>
          <p:nvSpPr>
            <p:cNvPr id="6" name="Google Shape;613;p39">
              <a:extLst>
                <a:ext uri="{FF2B5EF4-FFF2-40B4-BE49-F238E27FC236}">
                  <a16:creationId xmlns:a16="http://schemas.microsoft.com/office/drawing/2014/main" id="{5FD5C9CA-EFD3-0A53-49E9-FCA40A939BB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4;p39">
              <a:extLst>
                <a:ext uri="{FF2B5EF4-FFF2-40B4-BE49-F238E27FC236}">
                  <a16:creationId xmlns:a16="http://schemas.microsoft.com/office/drawing/2014/main" id="{F4F7634C-34C5-1F06-E154-D2657CDEB63F}"/>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5;p39">
              <a:extLst>
                <a:ext uri="{FF2B5EF4-FFF2-40B4-BE49-F238E27FC236}">
                  <a16:creationId xmlns:a16="http://schemas.microsoft.com/office/drawing/2014/main" id="{E1BAC15E-1A1D-5140-13D3-CC767687714B}"/>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6;p39">
              <a:extLst>
                <a:ext uri="{FF2B5EF4-FFF2-40B4-BE49-F238E27FC236}">
                  <a16:creationId xmlns:a16="http://schemas.microsoft.com/office/drawing/2014/main" id="{5E5CDCDF-C427-9B81-3E3B-0FC458B6C32A}"/>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Tree>
    <p:extLst>
      <p:ext uri="{BB962C8B-B14F-4D97-AF65-F5344CB8AC3E}">
        <p14:creationId xmlns:p14="http://schemas.microsoft.com/office/powerpoint/2010/main" val="978738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INSTAGRAM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5547247" cy="498791"/>
          </a:xfrm>
          <a:prstGeom prst="rect">
            <a:avLst/>
          </a:prstGeom>
          <a:noFill/>
        </p:spPr>
        <p:txBody>
          <a:bodyPr wrap="square">
            <a:spAutoFit/>
          </a:bodyPr>
          <a:lstStyle/>
          <a:p>
            <a:pPr>
              <a:lnSpc>
                <a:spcPts val="3140"/>
              </a:lnSpc>
            </a:pPr>
            <a:r>
              <a:rPr lang="en-US" sz="3200" b="1" dirty="0">
                <a:solidFill>
                  <a:srgbClr val="382B1B"/>
                </a:solidFill>
              </a:rPr>
              <a:t>INSTAGRAM, wat posten</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3" name="TextBox 2">
            <a:extLst>
              <a:ext uri="{FF2B5EF4-FFF2-40B4-BE49-F238E27FC236}">
                <a16:creationId xmlns:a16="http://schemas.microsoft.com/office/drawing/2014/main" id="{C1681919-D062-FACA-2851-707793B45FFD}"/>
              </a:ext>
            </a:extLst>
          </p:cNvPr>
          <p:cNvSpPr txBox="1"/>
          <p:nvPr/>
        </p:nvSpPr>
        <p:spPr>
          <a:xfrm>
            <a:off x="4751262" y="1427416"/>
            <a:ext cx="7440738" cy="5170646"/>
          </a:xfrm>
          <a:prstGeom prst="rect">
            <a:avLst/>
          </a:prstGeom>
          <a:noFill/>
        </p:spPr>
        <p:txBody>
          <a:bodyPr wrap="square">
            <a:spAutoFit/>
          </a:bodyPr>
          <a:lstStyle/>
          <a:p>
            <a:pPr>
              <a:buNone/>
            </a:pPr>
            <a:r>
              <a:rPr lang="en-GB" sz="2200" dirty="0"/>
              <a:t>Hier zijn enkele eenvoudige, effectieve manieren om te beginnen:</a:t>
            </a:r>
          </a:p>
          <a:p>
            <a:pPr>
              <a:buNone/>
            </a:pPr>
            <a:endParaRPr lang="en-GB" sz="2200" dirty="0"/>
          </a:p>
          <a:p>
            <a:pPr marL="342900" indent="-342900">
              <a:buFont typeface="Arial" panose="020B0604020202020204" pitchFamily="34" charset="0"/>
              <a:buChar char="•"/>
            </a:pPr>
            <a:r>
              <a:rPr lang="en-GB" sz="2200" b="1" dirty="0"/>
              <a:t>Verbind je kanalen</a:t>
            </a:r>
            <a:br>
              <a:rPr lang="en-GB" sz="2200" dirty="0"/>
            </a:br>
            <a:r>
              <a:rPr lang="en-GB" sz="2200" dirty="0"/>
              <a:t>Koppel Instagram aan je Facebook om tijd te besparen en meer mensen te bereiken.</a:t>
            </a:r>
          </a:p>
          <a:p>
            <a:pPr marL="342900" indent="-342900">
              <a:buFont typeface="Arial" panose="020B0604020202020204" pitchFamily="34" charset="0"/>
              <a:buChar char="•"/>
            </a:pPr>
            <a:r>
              <a:rPr lang="en-GB" sz="2200" b="1" dirty="0"/>
              <a:t>Post wat echt voelt</a:t>
            </a:r>
            <a:br>
              <a:rPr lang="en-GB" sz="2200" dirty="0"/>
            </a:br>
            <a:r>
              <a:rPr lang="en-GB" sz="2200" dirty="0"/>
              <a:t>Je hebt geen gepolijste voedselshoots nodig. Delen:</a:t>
            </a:r>
          </a:p>
          <a:p>
            <a:pPr marL="742950" lvl="1" indent="-285750">
              <a:buFont typeface="Arial" panose="020B0604020202020204" pitchFamily="34" charset="0"/>
              <a:buChar char="•"/>
            </a:pPr>
            <a:r>
              <a:rPr lang="en-GB" sz="2200" dirty="0"/>
              <a:t>Marktvoorbereiding</a:t>
            </a:r>
          </a:p>
          <a:p>
            <a:pPr marL="742950" lvl="1" indent="-285750">
              <a:buFont typeface="Arial" panose="020B0604020202020204" pitchFamily="34" charset="0"/>
              <a:buChar char="•"/>
            </a:pPr>
            <a:r>
              <a:rPr lang="en-GB" sz="2200" dirty="0"/>
              <a:t>Je keukenopstelling</a:t>
            </a:r>
          </a:p>
          <a:p>
            <a:pPr marL="742950" lvl="1" indent="-285750">
              <a:buFont typeface="Arial" panose="020B0604020202020204" pitchFamily="34" charset="0"/>
              <a:buChar char="•"/>
            </a:pPr>
            <a:r>
              <a:rPr lang="en-GB" sz="2200" dirty="0"/>
              <a:t>Culturele voedselrituelen</a:t>
            </a:r>
          </a:p>
          <a:p>
            <a:pPr marL="742950" lvl="1" indent="-285750">
              <a:buFont typeface="Arial" panose="020B0604020202020204" pitchFamily="34" charset="0"/>
              <a:buChar char="•"/>
            </a:pPr>
            <a:r>
              <a:rPr lang="en-GB" sz="2200" dirty="0"/>
              <a:t>Orders voor verpakkingen</a:t>
            </a:r>
          </a:p>
          <a:p>
            <a:pPr marL="342900" indent="-342900">
              <a:buFont typeface="Arial" panose="020B0604020202020204" pitchFamily="34" charset="0"/>
              <a:buChar char="•"/>
            </a:pPr>
            <a:r>
              <a:rPr lang="en-GB" sz="2200" b="1" dirty="0"/>
              <a:t>Gebruik korte video's</a:t>
            </a:r>
            <a:br>
              <a:rPr lang="en-GB" sz="2200" dirty="0"/>
            </a:br>
            <a:r>
              <a:rPr lang="en-GB" sz="2200" dirty="0"/>
              <a:t>Reels en verhalen doen het beter dan statische foto's. Denk aan 15-30 seconden: "Hoe ik mijn lievelingsgerecht serveer" of "Een tip om perfecte knoedels te vouwen".</a:t>
            </a:r>
          </a:p>
        </p:txBody>
      </p:sp>
    </p:spTree>
    <p:extLst>
      <p:ext uri="{BB962C8B-B14F-4D97-AF65-F5344CB8AC3E}">
        <p14:creationId xmlns:p14="http://schemas.microsoft.com/office/powerpoint/2010/main" val="13050605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INSTAGRAM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319795"/>
            <a:ext cx="5547247" cy="896399"/>
          </a:xfrm>
          <a:prstGeom prst="rect">
            <a:avLst/>
          </a:prstGeom>
          <a:noFill/>
        </p:spPr>
        <p:txBody>
          <a:bodyPr wrap="square">
            <a:spAutoFit/>
          </a:bodyPr>
          <a:lstStyle/>
          <a:p>
            <a:pPr>
              <a:lnSpc>
                <a:spcPts val="3140"/>
              </a:lnSpc>
            </a:pPr>
            <a:r>
              <a:rPr lang="en-US" sz="3200" b="1" dirty="0">
                <a:solidFill>
                  <a:srgbClr val="382B1B"/>
                </a:solidFill>
              </a:rPr>
              <a:t>INSTAGRAM, bouw verbinding op, niet alleen inhoud</a:t>
            </a:r>
          </a:p>
        </p:txBody>
      </p:sp>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4896579" y="1431949"/>
            <a:ext cx="7112002"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000" dirty="0"/>
              <a:t>Maak van Instagram een tweerichtingsverkeer, het is een hulpmiddel voor relaties. </a:t>
            </a:r>
          </a:p>
          <a:p>
            <a:pPr marL="342900" indent="-342900">
              <a:buFont typeface="Arial" panose="020B0604020202020204" pitchFamily="34" charset="0"/>
              <a:buChar char="•"/>
            </a:pPr>
            <a:r>
              <a:rPr lang="en-GB" sz="2000" b="1" dirty="0"/>
              <a:t>Reageer op opmerkingen. </a:t>
            </a:r>
            <a:r>
              <a:rPr lang="en-GB" sz="2000" dirty="0"/>
              <a:t>Zeg dankjewel, antwoord met emoji's of stel een vraag terug.</a:t>
            </a:r>
          </a:p>
          <a:p>
            <a:pPr marL="342900" indent="-342900">
              <a:buFont typeface="Arial" panose="020B0604020202020204" pitchFamily="34" charset="0"/>
              <a:buChar char="•"/>
            </a:pPr>
            <a:r>
              <a:rPr lang="en-GB" sz="2000" b="1" dirty="0"/>
              <a:t>Nodig je volgers uit. </a:t>
            </a:r>
            <a:r>
              <a:rPr lang="en-GB" sz="2000" dirty="0"/>
              <a:t>Vraag mensen om te delen hoe ze uw product gebruiken. Gebruik eenvoudige polls om de betrokkenheid te vergroten.</a:t>
            </a:r>
          </a:p>
          <a:p>
            <a:pPr marL="342900" indent="-342900">
              <a:buFont typeface="Arial" panose="020B0604020202020204" pitchFamily="34" charset="0"/>
              <a:buChar char="•"/>
            </a:pPr>
            <a:r>
              <a:rPr lang="en-GB" sz="2000" b="1" dirty="0"/>
              <a:t>Deel je stem en visie. </a:t>
            </a:r>
            <a:r>
              <a:rPr lang="en-GB" sz="2000" dirty="0"/>
              <a:t>Laat je persoonlijkheid stralen - je publiek wil weten wie er achter het eten zit. </a:t>
            </a:r>
          </a:p>
          <a:p>
            <a:pPr marL="342900" indent="-342900">
              <a:buFont typeface="Arial" panose="020B0604020202020204" pitchFamily="34" charset="0"/>
              <a:buChar char="•"/>
            </a:pPr>
            <a:r>
              <a:rPr lang="en-GB" sz="2000" b="1" dirty="0"/>
              <a:t>Gebruik hashtags verstandig. </a:t>
            </a:r>
            <a:r>
              <a:rPr lang="en-GB" sz="2000" dirty="0"/>
              <a:t>Hashtags helpen nieuwe mensen om je berichten te ontdekken. Mix brede tags (#homemade, #streetfood, #plantbased) met specifieke/lokale tags (#dublinbakers, #syriansweets, #africanfoodlove).</a:t>
            </a:r>
          </a:p>
          <a:p>
            <a:pPr marL="342900" indent="-342900">
              <a:buFont typeface="Arial" panose="020B0604020202020204" pitchFamily="34" charset="0"/>
              <a:buChar char="•"/>
            </a:pPr>
            <a:r>
              <a:rPr lang="en-GB" sz="2000" b="1" dirty="0"/>
              <a:t>Gebruik maximaal 5-10 relevante hashtags per bericht. </a:t>
            </a:r>
            <a:r>
              <a:rPr lang="en-GB" sz="2000" dirty="0"/>
              <a:t>Maak een eigen hashtag (bijv. #TasteWithAmina) zodat mensen je terug kunnen taggen.</a:t>
            </a:r>
          </a:p>
          <a:p>
            <a:pPr marL="342900" indent="-342900">
              <a:buFont typeface="Arial" panose="020B0604020202020204" pitchFamily="34" charset="0"/>
              <a:buChar char="•"/>
            </a:pPr>
            <a:endParaRPr lang="en-GB" sz="2200" dirty="0"/>
          </a:p>
          <a:p>
            <a:pPr marL="342900" indent="-342900">
              <a:lnSpc>
                <a:spcPts val="2320"/>
              </a:lnSpc>
              <a:spcBef>
                <a:spcPts val="0"/>
              </a:spcBef>
              <a:buClr>
                <a:srgbClr val="B6D1E1"/>
              </a:buClr>
              <a:buFont typeface="Arial" panose="020B0604020202020204" pitchFamily="34" charset="0"/>
              <a:buChar char="•"/>
            </a:pPr>
            <a:endParaRPr lang="en-US" sz="2200" dirty="0">
              <a:solidFill>
                <a:srgbClr val="382B1B"/>
              </a:solidFill>
            </a:endParaRPr>
          </a:p>
          <a:p>
            <a:pPr marL="342900" indent="-342900">
              <a:lnSpc>
                <a:spcPts val="2320"/>
              </a:lnSpc>
              <a:spcBef>
                <a:spcPts val="0"/>
              </a:spcBef>
              <a:buClr>
                <a:srgbClr val="B6D1E1"/>
              </a:buClr>
              <a:buFont typeface="Arial" panose="020B0604020202020204" pitchFamily="34" charset="0"/>
              <a:buChar char="•"/>
            </a:pPr>
            <a:endParaRPr lang="en-US" sz="2200" dirty="0">
              <a:solidFill>
                <a:srgbClr val="382B1B"/>
              </a:solidFill>
            </a:endParaRPr>
          </a:p>
          <a:p>
            <a:pPr marL="342900" indent="-342900">
              <a:lnSpc>
                <a:spcPts val="2320"/>
              </a:lnSpc>
              <a:spcBef>
                <a:spcPts val="0"/>
              </a:spcBef>
              <a:buClr>
                <a:srgbClr val="B6D1E1"/>
              </a:buClr>
              <a:buFont typeface="Arial" panose="020B0604020202020204" pitchFamily="34" charset="0"/>
              <a:buChar char="•"/>
            </a:pPr>
            <a:endParaRPr lang="en-US" sz="2200" dirty="0">
              <a:solidFill>
                <a:srgbClr val="382B1B"/>
              </a:solidFill>
            </a:endParaRP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Tree>
    <p:extLst>
      <p:ext uri="{BB962C8B-B14F-4D97-AF65-F5344CB8AC3E}">
        <p14:creationId xmlns:p14="http://schemas.microsoft.com/office/powerpoint/2010/main" val="2429010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68203" y="646770"/>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INSTAGRAM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768747" y="208193"/>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18593" y="407195"/>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39313" y="490496"/>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10" name="TextBox 9">
            <a:extLst>
              <a:ext uri="{FF2B5EF4-FFF2-40B4-BE49-F238E27FC236}">
                <a16:creationId xmlns:a16="http://schemas.microsoft.com/office/drawing/2014/main" id="{45F300EE-0187-A967-0417-23731B77597E}"/>
              </a:ext>
            </a:extLst>
          </p:cNvPr>
          <p:cNvSpPr txBox="1"/>
          <p:nvPr/>
        </p:nvSpPr>
        <p:spPr>
          <a:xfrm>
            <a:off x="4707544" y="1155081"/>
            <a:ext cx="7210783" cy="5509200"/>
          </a:xfrm>
          <a:prstGeom prst="rect">
            <a:avLst/>
          </a:prstGeom>
          <a:noFill/>
        </p:spPr>
        <p:txBody>
          <a:bodyPr wrap="square" rtlCol="0">
            <a:spAutoFit/>
          </a:bodyPr>
          <a:lstStyle/>
          <a:p>
            <a:pPr marL="342900" indent="-342900">
              <a:buFont typeface="Arial" panose="020B0604020202020204" pitchFamily="34" charset="0"/>
              <a:buChar char="•"/>
            </a:pPr>
            <a:r>
              <a:rPr lang="en-GB" sz="2200" b="1" dirty="0"/>
              <a:t>Mensen en plaatsen taggen. </a:t>
            </a:r>
            <a:r>
              <a:rPr lang="en-GB" sz="2200" dirty="0"/>
              <a:t>Tag je locatie bij elk bericht (vooral als je lokaal verkoopt). Tag klanten, partners of markten wanneer dat relevant is. Dit verhoogt de zichtbaarheid en stimuleert delen</a:t>
            </a:r>
          </a:p>
          <a:p>
            <a:pPr marL="342900" indent="-342900">
              <a:buFont typeface="Arial" panose="020B0604020202020204" pitchFamily="34" charset="0"/>
              <a:buChar char="•"/>
            </a:pPr>
            <a:r>
              <a:rPr lang="en-GB" sz="2200" b="1" dirty="0"/>
              <a:t>Gebruik rollen. </a:t>
            </a:r>
            <a:r>
              <a:rPr lang="en-GB" sz="2200" dirty="0"/>
              <a:t>Reels worden meer gepusht door het algoritme dan </a:t>
            </a:r>
            <a:r>
              <a:rPr lang="en-GB" sz="2200" dirty="0" err="1"/>
              <a:t>foto'sEenvoudige </a:t>
            </a:r>
            <a:r>
              <a:rPr lang="en-GB" sz="2200" dirty="0"/>
              <a:t>ideeën: saus gieten, flatbread omdraaien, een bestelling verpakken, een gerecht opscheppen</a:t>
            </a:r>
          </a:p>
          <a:p>
            <a:pPr marL="342900" indent="-342900">
              <a:buFont typeface="Arial" panose="020B0604020202020204" pitchFamily="34" charset="0"/>
              <a:buChar char="•"/>
            </a:pPr>
            <a:r>
              <a:rPr lang="en-GB" sz="2200" b="1" dirty="0"/>
              <a:t>Bijschriften schrijven die een verhaal vertellen</a:t>
            </a:r>
            <a:r>
              <a:rPr lang="en-GB" sz="2200" dirty="0"/>
              <a:t>. Deel korte, warme verhalen: "Deze chutney is gemaakt zoals mijn oma het me geleerd heeft." "We staan om 5 uur 's ochtends op voor de markt - wens ons geluk!" Eindig met een vraag of een oproep tot actie: "Heb je deze combinatie al eens geprobeerd?" "Tag iemand die dit nodig heeft!"</a:t>
            </a:r>
          </a:p>
          <a:p>
            <a:pPr marL="342900" indent="-342900">
              <a:buFont typeface="Arial" panose="020B0604020202020204" pitchFamily="34" charset="0"/>
              <a:buChar char="•"/>
            </a:pPr>
            <a:r>
              <a:rPr lang="en-GB" sz="2200" b="1" dirty="0"/>
              <a:t>Post consequent (niet constant). </a:t>
            </a:r>
            <a:r>
              <a:rPr lang="en-GB" sz="2200" dirty="0"/>
              <a:t>2-3 keer per week is genoeg om zichtbaar te blijven Kies indien mogelijk dezelfde dagen of tijden (Instagram beloont regelmaat). Gebruik een inhoudskalender of herinneringen om de gewoonte op te bouwen.</a:t>
            </a:r>
            <a:endParaRPr lang="en-IE" sz="2200" dirty="0"/>
          </a:p>
        </p:txBody>
      </p:sp>
    </p:spTree>
    <p:extLst>
      <p:ext uri="{BB962C8B-B14F-4D97-AF65-F5344CB8AC3E}">
        <p14:creationId xmlns:p14="http://schemas.microsoft.com/office/powerpoint/2010/main" val="809354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INSTAGRAM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02</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767995"/>
            <a:ext cx="5547247" cy="498791"/>
          </a:xfrm>
          <a:prstGeom prst="rect">
            <a:avLst/>
          </a:prstGeom>
          <a:noFill/>
        </p:spPr>
        <p:txBody>
          <a:bodyPr wrap="square">
            <a:spAutoFit/>
          </a:bodyPr>
          <a:lstStyle/>
          <a:p>
            <a:pPr>
              <a:lnSpc>
                <a:spcPts val="3140"/>
              </a:lnSpc>
            </a:pPr>
            <a:r>
              <a:rPr lang="en-US" sz="3200" b="1" dirty="0">
                <a:solidFill>
                  <a:srgbClr val="382B1B"/>
                </a:solidFill>
              </a:rPr>
              <a:t>INSTAGRAM</a:t>
            </a:r>
          </a:p>
        </p:txBody>
      </p:sp>
      <p:pic>
        <p:nvPicPr>
          <p:cNvPr id="16" name="Picture 15">
            <a:extLst>
              <a:ext uri="{FF2B5EF4-FFF2-40B4-BE49-F238E27FC236}">
                <a16:creationId xmlns:a16="http://schemas.microsoft.com/office/drawing/2014/main" id="{54FCFDFA-8B52-EDA9-8336-BCFC4CB31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17" y="618979"/>
            <a:ext cx="647113" cy="647113"/>
          </a:xfrm>
          <a:prstGeom prst="rect">
            <a:avLst/>
          </a:prstGeom>
        </p:spPr>
      </p:pic>
      <p:sp>
        <p:nvSpPr>
          <p:cNvPr id="13" name="TextBox 12">
            <a:extLst>
              <a:ext uri="{FF2B5EF4-FFF2-40B4-BE49-F238E27FC236}">
                <a16:creationId xmlns:a16="http://schemas.microsoft.com/office/drawing/2014/main" id="{1E5A3A03-6489-D995-16ED-D0E78AB78CC7}"/>
              </a:ext>
            </a:extLst>
          </p:cNvPr>
          <p:cNvSpPr txBox="1"/>
          <p:nvPr/>
        </p:nvSpPr>
        <p:spPr>
          <a:xfrm>
            <a:off x="5586585" y="1254282"/>
            <a:ext cx="6096000" cy="1292662"/>
          </a:xfrm>
          <a:prstGeom prst="rect">
            <a:avLst/>
          </a:prstGeom>
          <a:noFill/>
        </p:spPr>
        <p:txBody>
          <a:bodyPr wrap="square">
            <a:spAutoFit/>
          </a:bodyPr>
          <a:lstStyle/>
          <a:p>
            <a:r>
              <a:rPr lang="en-US" sz="2600" b="1" dirty="0">
                <a:solidFill>
                  <a:srgbClr val="382B1B"/>
                </a:solidFill>
              </a:rPr>
              <a:t>Voorbeeld van een vrouw in eten die uitblinkt op Instagram</a:t>
            </a:r>
          </a:p>
          <a:p>
            <a:endParaRPr lang="en-US" sz="2600" b="1" dirty="0">
              <a:solidFill>
                <a:srgbClr val="382B1B"/>
              </a:solidFill>
            </a:endParaRPr>
          </a:p>
        </p:txBody>
      </p:sp>
      <p:sp>
        <p:nvSpPr>
          <p:cNvPr id="2" name="Text Placeholder 6">
            <a:extLst>
              <a:ext uri="{FF2B5EF4-FFF2-40B4-BE49-F238E27FC236}">
                <a16:creationId xmlns:a16="http://schemas.microsoft.com/office/drawing/2014/main" id="{010769FA-C900-3BF8-977D-7B86149B495B}"/>
              </a:ext>
            </a:extLst>
          </p:cNvPr>
          <p:cNvSpPr txBox="1">
            <a:spLocks/>
          </p:cNvSpPr>
          <p:nvPr/>
        </p:nvSpPr>
        <p:spPr>
          <a:xfrm>
            <a:off x="5566949" y="2189285"/>
            <a:ext cx="5968559"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b="1" dirty="0" err="1">
                <a:solidFill>
                  <a:srgbClr val="382B1B"/>
                </a:solidFill>
              </a:rPr>
              <a:t>Cloë </a:t>
            </a:r>
            <a:r>
              <a:rPr lang="en-US" sz="2200" b="1" dirty="0">
                <a:solidFill>
                  <a:srgbClr val="382B1B"/>
                </a:solidFill>
              </a:rPr>
              <a:t>- Bon </a:t>
            </a:r>
            <a:r>
              <a:rPr lang="en-US" sz="2200" b="1" dirty="0" err="1">
                <a:solidFill>
                  <a:srgbClr val="382B1B"/>
                </a:solidFill>
              </a:rPr>
              <a:t>Puf </a:t>
            </a:r>
            <a:r>
              <a:rPr lang="en-US" sz="2200" b="1" dirty="0">
                <a:solidFill>
                  <a:srgbClr val="382B1B"/>
                </a:solidFill>
              </a:rPr>
              <a:t>Suikerspin </a:t>
            </a:r>
            <a:r>
              <a:rPr lang="en-US" sz="2200" dirty="0">
                <a:solidFill>
                  <a:srgbClr val="382B1B"/>
                </a:solidFill>
              </a:rPr>
              <a:t>origineel ambachtelijk suikerspin soesje</a:t>
            </a:r>
          </a:p>
        </p:txBody>
      </p:sp>
      <p:pic>
        <p:nvPicPr>
          <p:cNvPr id="3" name="Picture 2">
            <a:extLst>
              <a:ext uri="{FF2B5EF4-FFF2-40B4-BE49-F238E27FC236}">
                <a16:creationId xmlns:a16="http://schemas.microsoft.com/office/drawing/2014/main" id="{117736FA-E34B-78CA-1BFF-549CF4C38835}"/>
              </a:ext>
            </a:extLst>
          </p:cNvPr>
          <p:cNvPicPr>
            <a:picLocks noChangeAspect="1"/>
          </p:cNvPicPr>
          <p:nvPr/>
        </p:nvPicPr>
        <p:blipFill rotWithShape="1">
          <a:blip r:embed="rId3">
            <a:extLst>
              <a:ext uri="{28A0092B-C50C-407E-A947-70E740481C1C}">
                <a14:useLocalDpi xmlns:a14="http://schemas.microsoft.com/office/drawing/2010/main" val="0"/>
              </a:ext>
            </a:extLst>
          </a:blip>
          <a:srcRect l="-3424" t="-1173" r="32238" b="11399"/>
          <a:stretch/>
        </p:blipFill>
        <p:spPr>
          <a:xfrm>
            <a:off x="6246990" y="2650134"/>
            <a:ext cx="5945010" cy="4701993"/>
          </a:xfrm>
          <a:prstGeom prst="rect">
            <a:avLst/>
          </a:prstGeom>
        </p:spPr>
      </p:pic>
      <p:sp>
        <p:nvSpPr>
          <p:cNvPr id="4" name="Oval 3">
            <a:hlinkClick r:id="rId4"/>
            <a:extLst>
              <a:ext uri="{FF2B5EF4-FFF2-40B4-BE49-F238E27FC236}">
                <a16:creationId xmlns:a16="http://schemas.microsoft.com/office/drawing/2014/main" id="{0E5D854E-6654-594A-2849-CE9C070B4C1B}"/>
              </a:ext>
            </a:extLst>
          </p:cNvPr>
          <p:cNvSpPr/>
          <p:nvPr/>
        </p:nvSpPr>
        <p:spPr>
          <a:xfrm>
            <a:off x="5080884" y="4505871"/>
            <a:ext cx="1685925" cy="1685925"/>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rPr>
              <a:t>KLIKKEN OM TE BEKIJKEN</a:t>
            </a:r>
          </a:p>
        </p:txBody>
      </p:sp>
      <p:grpSp>
        <p:nvGrpSpPr>
          <p:cNvPr id="5" name="Google Shape;612;p39">
            <a:extLst>
              <a:ext uri="{FF2B5EF4-FFF2-40B4-BE49-F238E27FC236}">
                <a16:creationId xmlns:a16="http://schemas.microsoft.com/office/drawing/2014/main" id="{9CD17A92-8936-1BC7-B1E3-89CD9AA37E1C}"/>
              </a:ext>
            </a:extLst>
          </p:cNvPr>
          <p:cNvGrpSpPr/>
          <p:nvPr/>
        </p:nvGrpSpPr>
        <p:grpSpPr>
          <a:xfrm>
            <a:off x="5684757" y="5514966"/>
            <a:ext cx="453026" cy="462520"/>
            <a:chOff x="3951850" y="2985350"/>
            <a:chExt cx="407950" cy="416500"/>
          </a:xfrm>
        </p:grpSpPr>
        <p:sp>
          <p:nvSpPr>
            <p:cNvPr id="6" name="Google Shape;613;p39">
              <a:extLst>
                <a:ext uri="{FF2B5EF4-FFF2-40B4-BE49-F238E27FC236}">
                  <a16:creationId xmlns:a16="http://schemas.microsoft.com/office/drawing/2014/main" id="{34283B6E-4F9B-FD6E-9B30-08850EA95865}"/>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4;p39">
              <a:extLst>
                <a:ext uri="{FF2B5EF4-FFF2-40B4-BE49-F238E27FC236}">
                  <a16:creationId xmlns:a16="http://schemas.microsoft.com/office/drawing/2014/main" id="{2B7B681C-F5AB-7742-0B01-2550FCCF512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5;p39">
              <a:extLst>
                <a:ext uri="{FF2B5EF4-FFF2-40B4-BE49-F238E27FC236}">
                  <a16:creationId xmlns:a16="http://schemas.microsoft.com/office/drawing/2014/main" id="{DE708809-CA48-4C4D-8EBE-D633426847B0}"/>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16;p39">
              <a:extLst>
                <a:ext uri="{FF2B5EF4-FFF2-40B4-BE49-F238E27FC236}">
                  <a16:creationId xmlns:a16="http://schemas.microsoft.com/office/drawing/2014/main" id="{48511C1E-C6BB-7B3D-C592-26640C1A61D8}"/>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hlinkClick r:id="rId4"/>
            <a:extLst>
              <a:ext uri="{FF2B5EF4-FFF2-40B4-BE49-F238E27FC236}">
                <a16:creationId xmlns:a16="http://schemas.microsoft.com/office/drawing/2014/main" id="{B4DF0D81-C0C8-A5B1-3EC9-E3062819245E}"/>
              </a:ext>
            </a:extLst>
          </p:cNvPr>
          <p:cNvSpPr/>
          <p:nvPr/>
        </p:nvSpPr>
        <p:spPr>
          <a:xfrm>
            <a:off x="7329103" y="3487977"/>
            <a:ext cx="3429000" cy="2251710"/>
          </a:xfrm>
          <a:prstGeom prst="rect">
            <a:avLst/>
          </a:prstGeom>
          <a:blipFill>
            <a:blip r:embed="rId5"/>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2444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X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03</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66230" y="403544"/>
            <a:ext cx="6625770" cy="896399"/>
          </a:xfrm>
          <a:prstGeom prst="rect">
            <a:avLst/>
          </a:prstGeom>
          <a:noFill/>
        </p:spPr>
        <p:txBody>
          <a:bodyPr wrap="square">
            <a:spAutoFit/>
          </a:bodyPr>
          <a:lstStyle/>
          <a:p>
            <a:pPr>
              <a:lnSpc>
                <a:spcPts val="3140"/>
              </a:lnSpc>
            </a:pPr>
            <a:r>
              <a:rPr lang="en-US" sz="3200" b="1" dirty="0">
                <a:solidFill>
                  <a:srgbClr val="382B1B"/>
                </a:solidFill>
              </a:rPr>
              <a:t>X (formeel TWITTER) Is het iets voor jou?</a:t>
            </a:r>
          </a:p>
        </p:txBody>
      </p:sp>
      <p:sp>
        <p:nvSpPr>
          <p:cNvPr id="2" name="Text Placeholder 6">
            <a:extLst>
              <a:ext uri="{FF2B5EF4-FFF2-40B4-BE49-F238E27FC236}">
                <a16:creationId xmlns:a16="http://schemas.microsoft.com/office/drawing/2014/main" id="{010769FA-C900-3BF8-977D-7B86149B495B}"/>
              </a:ext>
            </a:extLst>
          </p:cNvPr>
          <p:cNvSpPr txBox="1">
            <a:spLocks/>
          </p:cNvSpPr>
          <p:nvPr/>
        </p:nvSpPr>
        <p:spPr>
          <a:xfrm>
            <a:off x="5616048" y="1256957"/>
            <a:ext cx="6334318" cy="256032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None/>
            </a:pPr>
            <a:r>
              <a:rPr lang="en-GB" sz="2200" dirty="0"/>
              <a:t>X (vroeger bekend als Twitter) wordt nog steeds gebruikt door sommige gemeenschappen, vooral journalisten, schrijvers over voeding en niche-netwerken, maar het is niet essentieel voor de meeste startups op het gebied van voeding.</a:t>
            </a:r>
          </a:p>
          <a:p>
            <a:pPr>
              <a:buNone/>
            </a:pPr>
            <a:r>
              <a:rPr lang="en-GB" sz="2200" dirty="0"/>
              <a:t> Wanneer X nuttig kan zijn:</a:t>
            </a:r>
          </a:p>
          <a:p>
            <a:pPr marL="342900" indent="-342900">
              <a:buFont typeface="Arial" panose="020B0604020202020204" pitchFamily="34" charset="0"/>
              <a:buChar char="•"/>
            </a:pPr>
            <a:r>
              <a:rPr lang="en-GB" sz="2200" dirty="0"/>
              <a:t>Je wilt in contact komen met media, bloggers of activisten</a:t>
            </a:r>
          </a:p>
          <a:p>
            <a:pPr marL="342900" indent="-342900">
              <a:buFont typeface="Arial" panose="020B0604020202020204" pitchFamily="34" charset="0"/>
              <a:buChar char="•"/>
            </a:pPr>
            <a:r>
              <a:rPr lang="en-GB" sz="2200" dirty="0"/>
              <a:t>Je maakt deel uit van een voedselrechtvaardigheids-, culturele of politieke beweging</a:t>
            </a:r>
          </a:p>
          <a:p>
            <a:pPr marL="342900" indent="-342900">
              <a:buFont typeface="Arial" panose="020B0604020202020204" pitchFamily="34" charset="0"/>
              <a:buChar char="•"/>
            </a:pPr>
            <a:r>
              <a:rPr lang="en-GB" sz="2200" dirty="0"/>
              <a:t>Je schrijft graag snelle gedachten, tips of links</a:t>
            </a:r>
          </a:p>
          <a:p>
            <a:pPr>
              <a:buNone/>
            </a:pPr>
            <a:r>
              <a:rPr lang="en-GB" sz="2200" dirty="0"/>
              <a:t>Maar voor de meeste kleine voedselmerken zijn Instagram of WhatsApp effectiever om klanten te bereiken en te binden.</a:t>
            </a:r>
          </a:p>
          <a:p>
            <a:pPr>
              <a:buNone/>
            </a:pPr>
            <a:r>
              <a:rPr lang="en-GB" sz="2200" dirty="0"/>
              <a:t> Als je X gebruikt, behandel het dan als een netwerkinstrument en niet als een verkoopplatform.</a:t>
            </a:r>
          </a:p>
          <a:p>
            <a:endParaRPr lang="en-US" sz="2200" dirty="0">
              <a:solidFill>
                <a:srgbClr val="382B1B"/>
              </a:solidFill>
            </a:endParaRPr>
          </a:p>
        </p:txBody>
      </p:sp>
      <p:pic>
        <p:nvPicPr>
          <p:cNvPr id="21" name="Picture 20">
            <a:extLst>
              <a:ext uri="{FF2B5EF4-FFF2-40B4-BE49-F238E27FC236}">
                <a16:creationId xmlns:a16="http://schemas.microsoft.com/office/drawing/2014/main" id="{158FC43B-8531-12DE-D296-1275F2F82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27" y="727801"/>
            <a:ext cx="594562" cy="594562"/>
          </a:xfrm>
          <a:prstGeom prst="rect">
            <a:avLst/>
          </a:prstGeom>
        </p:spPr>
      </p:pic>
      <p:grpSp>
        <p:nvGrpSpPr>
          <p:cNvPr id="25" name="Google Shape;612;p39">
            <a:extLst>
              <a:ext uri="{FF2B5EF4-FFF2-40B4-BE49-F238E27FC236}">
                <a16:creationId xmlns:a16="http://schemas.microsoft.com/office/drawing/2014/main" id="{2B967EBC-7620-83CE-0ABC-43C5B4606416}"/>
              </a:ext>
            </a:extLst>
          </p:cNvPr>
          <p:cNvGrpSpPr/>
          <p:nvPr/>
        </p:nvGrpSpPr>
        <p:grpSpPr>
          <a:xfrm>
            <a:off x="5751380" y="4509126"/>
            <a:ext cx="453026" cy="462520"/>
            <a:chOff x="3951850" y="2985350"/>
            <a:chExt cx="407950" cy="416500"/>
          </a:xfrm>
        </p:grpSpPr>
        <p:sp>
          <p:nvSpPr>
            <p:cNvPr id="26" name="Google Shape;613;p39">
              <a:extLst>
                <a:ext uri="{FF2B5EF4-FFF2-40B4-BE49-F238E27FC236}">
                  <a16:creationId xmlns:a16="http://schemas.microsoft.com/office/drawing/2014/main" id="{2841F344-2096-E798-EE47-48F10455D24B}"/>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4;p39">
              <a:extLst>
                <a:ext uri="{FF2B5EF4-FFF2-40B4-BE49-F238E27FC236}">
                  <a16:creationId xmlns:a16="http://schemas.microsoft.com/office/drawing/2014/main" id="{95674639-1ED0-7952-7027-2FAC5EFFF018}"/>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5;p39">
              <a:extLst>
                <a:ext uri="{FF2B5EF4-FFF2-40B4-BE49-F238E27FC236}">
                  <a16:creationId xmlns:a16="http://schemas.microsoft.com/office/drawing/2014/main" id="{E3A96648-9E94-F3BE-A24A-B3FF5B2B8455}"/>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6;p39">
              <a:extLst>
                <a:ext uri="{FF2B5EF4-FFF2-40B4-BE49-F238E27FC236}">
                  <a16:creationId xmlns:a16="http://schemas.microsoft.com/office/drawing/2014/main" id="{F7C608BA-EE66-AE7F-BB47-5308ABC20D71}"/>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1245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E04A-ABFD-88E7-54F9-4B8B067A78E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D534EFE-8D01-0BCB-3D8C-5070C54A080A}"/>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8D88752-9652-3311-3BA9-0564F3A78F00}"/>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0726A8C5-9C7B-72AC-742A-D217F6A27E66}"/>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703E47F-8054-4C35-5D56-246EC357D4FC}"/>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58C3DFC5-F46E-CD63-851D-6F13125470E8}"/>
              </a:ext>
            </a:extLst>
          </p:cNvPr>
          <p:cNvSpPr txBox="1">
            <a:spLocks/>
          </p:cNvSpPr>
          <p:nvPr/>
        </p:nvSpPr>
        <p:spPr>
          <a:xfrm>
            <a:off x="457480" y="192714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YOUTUBE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D97B4743-4DD2-8C95-CF8B-266C36B41C5E}"/>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49E37947-4FEB-4B6D-436C-D831A1AFF12E}"/>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sp>
        <p:nvSpPr>
          <p:cNvPr id="19" name="TextBox 18">
            <a:extLst>
              <a:ext uri="{FF2B5EF4-FFF2-40B4-BE49-F238E27FC236}">
                <a16:creationId xmlns:a16="http://schemas.microsoft.com/office/drawing/2014/main" id="{3EFFD7E8-6EB5-DB7E-7B39-EA51232F6081}"/>
              </a:ext>
            </a:extLst>
          </p:cNvPr>
          <p:cNvSpPr txBox="1"/>
          <p:nvPr/>
        </p:nvSpPr>
        <p:spPr>
          <a:xfrm>
            <a:off x="5464628" y="360558"/>
            <a:ext cx="6562271" cy="887422"/>
          </a:xfrm>
          <a:prstGeom prst="rect">
            <a:avLst/>
          </a:prstGeom>
          <a:noFill/>
        </p:spPr>
        <p:txBody>
          <a:bodyPr wrap="square">
            <a:spAutoFit/>
          </a:bodyPr>
          <a:lstStyle/>
          <a:p>
            <a:pPr>
              <a:lnSpc>
                <a:spcPts val="3140"/>
              </a:lnSpc>
            </a:pPr>
            <a:r>
              <a:rPr lang="en-US" sz="2800" b="1" dirty="0">
                <a:solidFill>
                  <a:srgbClr val="382B1B"/>
                </a:solidFill>
              </a:rPr>
              <a:t>YOUTUBE, </a:t>
            </a:r>
            <a:r>
              <a:rPr lang="en-GB" sz="2800" b="1" dirty="0"/>
              <a:t>EEN KRACHTIG HULPMIDDEL VOOR </a:t>
            </a:r>
            <a:r>
              <a:rPr lang="en-US" sz="2800" b="1" dirty="0">
                <a:solidFill>
                  <a:srgbClr val="382B1B"/>
                </a:solidFill>
              </a:rPr>
              <a:t>VOEDSELMERKEN </a:t>
            </a:r>
          </a:p>
        </p:txBody>
      </p:sp>
      <p:pic>
        <p:nvPicPr>
          <p:cNvPr id="21" name="Picture 20">
            <a:extLst>
              <a:ext uri="{FF2B5EF4-FFF2-40B4-BE49-F238E27FC236}">
                <a16:creationId xmlns:a16="http://schemas.microsoft.com/office/drawing/2014/main" id="{AD295AE4-233F-33D3-6899-F0930DAED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3" y="562355"/>
            <a:ext cx="880396" cy="880396"/>
          </a:xfrm>
          <a:prstGeom prst="rect">
            <a:avLst/>
          </a:prstGeom>
        </p:spPr>
      </p:pic>
      <p:pic>
        <p:nvPicPr>
          <p:cNvPr id="22" name="Picture 21">
            <a:extLst>
              <a:ext uri="{FF2B5EF4-FFF2-40B4-BE49-F238E27FC236}">
                <a16:creationId xmlns:a16="http://schemas.microsoft.com/office/drawing/2014/main" id="{5BB841E9-7E5B-3415-B4C1-7FEC73535B55}"/>
              </a:ext>
            </a:extLst>
          </p:cNvPr>
          <p:cNvPicPr>
            <a:picLocks noChangeAspect="1"/>
          </p:cNvPicPr>
          <p:nvPr/>
        </p:nvPicPr>
        <p:blipFill rotWithShape="1">
          <a:blip r:embed="rId3">
            <a:extLst>
              <a:ext uri="{28A0092B-C50C-407E-A947-70E740481C1C}">
                <a14:useLocalDpi xmlns:a14="http://schemas.microsoft.com/office/drawing/2010/main" val="0"/>
              </a:ext>
            </a:extLst>
          </a:blip>
          <a:srcRect l="8387" t="10823" r="9307" b="5574"/>
          <a:stretch/>
        </p:blipFill>
        <p:spPr>
          <a:xfrm>
            <a:off x="60226" y="4269323"/>
            <a:ext cx="4083110" cy="2488523"/>
          </a:xfrm>
          <a:prstGeom prst="rect">
            <a:avLst/>
          </a:prstGeom>
        </p:spPr>
      </p:pic>
      <p:sp>
        <p:nvSpPr>
          <p:cNvPr id="23" name="Rectangle 22">
            <a:extLst>
              <a:ext uri="{FF2B5EF4-FFF2-40B4-BE49-F238E27FC236}">
                <a16:creationId xmlns:a16="http://schemas.microsoft.com/office/drawing/2014/main" id="{5C90E8FB-CACF-6AF7-FA10-156492B00174}"/>
              </a:ext>
            </a:extLst>
          </p:cNvPr>
          <p:cNvSpPr/>
          <p:nvPr/>
        </p:nvSpPr>
        <p:spPr>
          <a:xfrm>
            <a:off x="668375" y="4481551"/>
            <a:ext cx="2930449" cy="1817259"/>
          </a:xfrm>
          <a:prstGeom prst="rect">
            <a:avLst/>
          </a:prstGeom>
          <a:blipFill>
            <a:blip r:embed="rId4"/>
            <a:stretch>
              <a:fillRect l="-6756" r="-6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6">
            <a:extLst>
              <a:ext uri="{FF2B5EF4-FFF2-40B4-BE49-F238E27FC236}">
                <a16:creationId xmlns:a16="http://schemas.microsoft.com/office/drawing/2014/main" id="{13A5C656-6060-DCFE-6467-5232B7741FE7}"/>
              </a:ext>
            </a:extLst>
          </p:cNvPr>
          <p:cNvSpPr txBox="1">
            <a:spLocks/>
          </p:cNvSpPr>
          <p:nvPr/>
        </p:nvSpPr>
        <p:spPr>
          <a:xfrm>
            <a:off x="5524747" y="1851661"/>
            <a:ext cx="6334318"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pPr>
            <a:endParaRPr lang="en-US" sz="2200" dirty="0">
              <a:solidFill>
                <a:srgbClr val="382B1B"/>
              </a:solidFill>
            </a:endParaRPr>
          </a:p>
        </p:txBody>
      </p:sp>
      <p:sp>
        <p:nvSpPr>
          <p:cNvPr id="29" name="TextBox 28">
            <a:extLst>
              <a:ext uri="{FF2B5EF4-FFF2-40B4-BE49-F238E27FC236}">
                <a16:creationId xmlns:a16="http://schemas.microsoft.com/office/drawing/2014/main" id="{FC96119F-82EE-9083-FEAB-0936E0586576}"/>
              </a:ext>
            </a:extLst>
          </p:cNvPr>
          <p:cNvSpPr txBox="1"/>
          <p:nvPr/>
        </p:nvSpPr>
        <p:spPr>
          <a:xfrm>
            <a:off x="4801772" y="1116634"/>
            <a:ext cx="7225127" cy="5970865"/>
          </a:xfrm>
          <a:prstGeom prst="rect">
            <a:avLst/>
          </a:prstGeom>
          <a:noFill/>
        </p:spPr>
        <p:txBody>
          <a:bodyPr wrap="square">
            <a:spAutoFit/>
          </a:bodyPr>
          <a:lstStyle/>
          <a:p>
            <a:r>
              <a:rPr lang="en-GB" sz="2000" dirty="0"/>
              <a:t>YouTube is de op één na grootste zoekmachine ter wereld en is perfect om je eten te laten zien in langere video's.</a:t>
            </a:r>
          </a:p>
          <a:p>
            <a:endParaRPr lang="en-GB" sz="2000" dirty="0"/>
          </a:p>
          <a:p>
            <a:r>
              <a:rPr lang="en-GB" sz="2000" b="1" dirty="0"/>
              <a:t>Waarom YouTube belangrijk is:</a:t>
            </a:r>
          </a:p>
          <a:p>
            <a:pPr marL="285750" indent="-285750">
              <a:buFont typeface="Arial" panose="020B0604020202020204" pitchFamily="34" charset="0"/>
              <a:buChar char="•"/>
            </a:pPr>
            <a:r>
              <a:rPr lang="en-GB" sz="2000" dirty="0"/>
              <a:t>Mensen zoeken naar hoe ze nieuw voedsel moeten koken, eten of gebruiken</a:t>
            </a:r>
          </a:p>
          <a:p>
            <a:pPr marL="285750" indent="-285750">
              <a:buFont typeface="Arial" panose="020B0604020202020204" pitchFamily="34" charset="0"/>
              <a:buChar char="•"/>
            </a:pPr>
            <a:r>
              <a:rPr lang="en-GB" sz="2000" dirty="0"/>
              <a:t>Geweldig voor het vertellen van verhalen: oorsprong, cultuur, doel</a:t>
            </a:r>
          </a:p>
          <a:p>
            <a:pPr marL="285750" indent="-285750">
              <a:buFont typeface="Arial" panose="020B0604020202020204" pitchFamily="34" charset="0"/>
              <a:buChar char="•"/>
            </a:pPr>
            <a:r>
              <a:rPr lang="en-GB" sz="2000" dirty="0"/>
              <a:t>Video's blijven maanden of jaren zichtbaar, niet slechts enkele uren</a:t>
            </a:r>
          </a:p>
          <a:p>
            <a:pPr marL="285750" indent="-285750">
              <a:buFont typeface="Arial" panose="020B0604020202020204" pitchFamily="34" charset="0"/>
              <a:buChar char="•"/>
            </a:pPr>
            <a:r>
              <a:rPr lang="en-GB" sz="2000" dirty="0"/>
              <a:t>Je kunt video's linken op je website, WhatsApp, Instagram bio of zelfs QR-codes op verpakkingen.</a:t>
            </a:r>
          </a:p>
          <a:p>
            <a:endParaRPr lang="en-GB" sz="2000" dirty="0"/>
          </a:p>
          <a:p>
            <a:r>
              <a:rPr lang="en-GB" sz="2000" b="1" dirty="0"/>
              <a:t>Wat te posten:</a:t>
            </a:r>
          </a:p>
          <a:p>
            <a:pPr marL="285750" indent="-285750">
              <a:buFont typeface="Arial" panose="020B0604020202020204" pitchFamily="34" charset="0"/>
              <a:buChar char="•"/>
            </a:pPr>
            <a:r>
              <a:rPr lang="en-GB" sz="2000" dirty="0"/>
              <a:t>Hoe je je gerecht, producten of dienst maakt of serveert</a:t>
            </a:r>
          </a:p>
          <a:p>
            <a:pPr marL="285750" indent="-285750">
              <a:buFont typeface="Arial" panose="020B0604020202020204" pitchFamily="34" charset="0"/>
              <a:buChar char="•"/>
            </a:pPr>
            <a:r>
              <a:rPr lang="en-GB" sz="2000" dirty="0"/>
              <a:t>Achter de schermen van een voorbereidingsdag</a:t>
            </a:r>
          </a:p>
          <a:p>
            <a:pPr marL="285750" indent="-285750">
              <a:buFont typeface="Arial" panose="020B0604020202020204" pitchFamily="34" charset="0"/>
              <a:buChar char="•"/>
            </a:pPr>
            <a:r>
              <a:rPr lang="en-GB" sz="2000" dirty="0"/>
              <a:t>Marktdag: wat we verkochten en leerden</a:t>
            </a:r>
          </a:p>
          <a:p>
            <a:pPr marL="285750" indent="-285750">
              <a:buFont typeface="Arial" panose="020B0604020202020204" pitchFamily="34" charset="0"/>
              <a:buChar char="•"/>
            </a:pPr>
            <a:r>
              <a:rPr lang="en-GB" sz="2000" dirty="0"/>
              <a:t>Mijn verhaal: waarom ik dit voedingsbedrijf ben begonnen</a:t>
            </a:r>
          </a:p>
          <a:p>
            <a:endParaRPr lang="en-GB" sz="2200" dirty="0"/>
          </a:p>
        </p:txBody>
      </p:sp>
    </p:spTree>
    <p:extLst>
      <p:ext uri="{BB962C8B-B14F-4D97-AF65-F5344CB8AC3E}">
        <p14:creationId xmlns:p14="http://schemas.microsoft.com/office/powerpoint/2010/main" val="33359753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94729D-19EE-E1FC-1957-733755848267}"/>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0F6CEAB-51BE-FD8B-616E-439549DA1A4A}"/>
              </a:ext>
            </a:extLst>
          </p:cNvPr>
          <p:cNvGrpSpPr/>
          <p:nvPr/>
        </p:nvGrpSpPr>
        <p:grpSpPr>
          <a:xfrm>
            <a:off x="4244043" y="482907"/>
            <a:ext cx="1321292" cy="149694"/>
            <a:chOff x="686343" y="1065256"/>
            <a:chExt cx="2115583" cy="239682"/>
          </a:xfrm>
        </p:grpSpPr>
        <p:cxnSp>
          <p:nvCxnSpPr>
            <p:cNvPr id="11" name="Straight Connector 10">
              <a:extLst>
                <a:ext uri="{FF2B5EF4-FFF2-40B4-BE49-F238E27FC236}">
                  <a16:creationId xmlns:a16="http://schemas.microsoft.com/office/drawing/2014/main" id="{A6C1CE86-513D-6B03-585A-7480DC1FA88A}"/>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C2B9D36-C6C1-ECA0-A9C8-246BC5E196CF}"/>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B19091E2-91D1-5D76-54AD-901A9BDEFF02}"/>
              </a:ext>
            </a:extLst>
          </p:cNvPr>
          <p:cNvSpPr txBox="1">
            <a:spLocks/>
          </p:cNvSpPr>
          <p:nvPr/>
        </p:nvSpPr>
        <p:spPr>
          <a:xfrm>
            <a:off x="440346" y="4333798"/>
            <a:ext cx="3051329"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YOU TUBE </a:t>
            </a:r>
            <a:r>
              <a:rPr lang="en-US" b="1" dirty="0">
                <a:solidFill>
                  <a:schemeClr val="bg1"/>
                </a:solidFill>
              </a:rPr>
              <a:t>ALS MARKETINGINSTRUMENT...</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A7CDE67B-50AD-D4DF-0ED0-5FCD7A4E342E}"/>
              </a:ext>
            </a:extLst>
          </p:cNvPr>
          <p:cNvSpPr/>
          <p:nvPr/>
        </p:nvSpPr>
        <p:spPr>
          <a:xfrm>
            <a:off x="3698244" y="43161"/>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D01D30BA-75EF-F94E-206C-5577B34BB1E9}"/>
              </a:ext>
            </a:extLst>
          </p:cNvPr>
          <p:cNvSpPr txBox="1">
            <a:spLocks/>
          </p:cNvSpPr>
          <p:nvPr/>
        </p:nvSpPr>
        <p:spPr>
          <a:xfrm>
            <a:off x="3683538" y="18627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04</a:t>
            </a:r>
          </a:p>
        </p:txBody>
      </p:sp>
      <p:sp>
        <p:nvSpPr>
          <p:cNvPr id="19" name="TextBox 18">
            <a:extLst>
              <a:ext uri="{FF2B5EF4-FFF2-40B4-BE49-F238E27FC236}">
                <a16:creationId xmlns:a16="http://schemas.microsoft.com/office/drawing/2014/main" id="{7104BD35-D836-4ADD-5B5A-9C51E831D70C}"/>
              </a:ext>
            </a:extLst>
          </p:cNvPr>
          <p:cNvSpPr txBox="1"/>
          <p:nvPr/>
        </p:nvSpPr>
        <p:spPr>
          <a:xfrm>
            <a:off x="5524747" y="273449"/>
            <a:ext cx="5547247" cy="498855"/>
          </a:xfrm>
          <a:prstGeom prst="rect">
            <a:avLst/>
          </a:prstGeom>
          <a:noFill/>
        </p:spPr>
        <p:txBody>
          <a:bodyPr wrap="square">
            <a:spAutoFit/>
          </a:bodyPr>
          <a:lstStyle/>
          <a:p>
            <a:pPr>
              <a:lnSpc>
                <a:spcPts val="3140"/>
              </a:lnSpc>
            </a:pPr>
            <a:r>
              <a:rPr lang="en-US" sz="3200" b="1" dirty="0">
                <a:solidFill>
                  <a:srgbClr val="382B1B"/>
                </a:solidFill>
              </a:rPr>
              <a:t>YOUTUBE, AAN DE SLAG</a:t>
            </a:r>
          </a:p>
        </p:txBody>
      </p:sp>
      <p:pic>
        <p:nvPicPr>
          <p:cNvPr id="21" name="Picture 20">
            <a:extLst>
              <a:ext uri="{FF2B5EF4-FFF2-40B4-BE49-F238E27FC236}">
                <a16:creationId xmlns:a16="http://schemas.microsoft.com/office/drawing/2014/main" id="{A5DCB0B0-B7C0-E242-F2AD-722C79AAE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73" y="562355"/>
            <a:ext cx="880396" cy="880396"/>
          </a:xfrm>
          <a:prstGeom prst="rect">
            <a:avLst/>
          </a:prstGeom>
        </p:spPr>
      </p:pic>
      <p:sp>
        <p:nvSpPr>
          <p:cNvPr id="24" name="Text Placeholder 6">
            <a:extLst>
              <a:ext uri="{FF2B5EF4-FFF2-40B4-BE49-F238E27FC236}">
                <a16:creationId xmlns:a16="http://schemas.microsoft.com/office/drawing/2014/main" id="{DE0EF47B-9CD7-D2A0-F40A-8FBE65FDD8F9}"/>
              </a:ext>
            </a:extLst>
          </p:cNvPr>
          <p:cNvSpPr txBox="1">
            <a:spLocks/>
          </p:cNvSpPr>
          <p:nvPr/>
        </p:nvSpPr>
        <p:spPr>
          <a:xfrm>
            <a:off x="5524747" y="1851661"/>
            <a:ext cx="6334318" cy="432054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320"/>
              </a:lnSpc>
              <a:spcBef>
                <a:spcPts val="0"/>
              </a:spcBef>
            </a:pPr>
            <a:endParaRPr lang="en-US" sz="2200" dirty="0">
              <a:solidFill>
                <a:srgbClr val="382B1B"/>
              </a:solidFill>
            </a:endParaRPr>
          </a:p>
        </p:txBody>
      </p:sp>
      <p:sp>
        <p:nvSpPr>
          <p:cNvPr id="9" name="TextBox 8">
            <a:extLst>
              <a:ext uri="{FF2B5EF4-FFF2-40B4-BE49-F238E27FC236}">
                <a16:creationId xmlns:a16="http://schemas.microsoft.com/office/drawing/2014/main" id="{22840D5D-1898-AB3E-E6A6-CE1EC2CDEADF}"/>
              </a:ext>
            </a:extLst>
          </p:cNvPr>
          <p:cNvSpPr txBox="1"/>
          <p:nvPr/>
        </p:nvSpPr>
        <p:spPr>
          <a:xfrm>
            <a:off x="4749222" y="1002553"/>
            <a:ext cx="7239578" cy="6155531"/>
          </a:xfrm>
          <a:prstGeom prst="rect">
            <a:avLst/>
          </a:prstGeom>
          <a:noFill/>
        </p:spPr>
        <p:txBody>
          <a:bodyPr wrap="square" rtlCol="0">
            <a:spAutoFit/>
          </a:bodyPr>
          <a:lstStyle/>
          <a:p>
            <a:r>
              <a:rPr lang="en-GB" sz="2200" dirty="0"/>
              <a:t>YouTube helpt vertrouwen op te bouwen, niet alleen likes. Het is jouw kans om te onderwijzen, te inspireren en contact te leggen.</a:t>
            </a:r>
            <a:endParaRPr lang="en-IE" sz="2200" dirty="0"/>
          </a:p>
          <a:p>
            <a:pPr marL="342900" indent="-342900">
              <a:buFont typeface="Arial" panose="020B0604020202020204" pitchFamily="34" charset="0"/>
              <a:buChar char="•"/>
            </a:pPr>
            <a:r>
              <a:rPr lang="en-GB" sz="2200" dirty="0"/>
              <a:t>Open een YouTube-kanaal met je Gmail-account</a:t>
            </a:r>
          </a:p>
          <a:p>
            <a:pPr marL="285750" indent="-285750">
              <a:buFont typeface="Arial" panose="020B0604020202020204" pitchFamily="34" charset="0"/>
              <a:buChar char="•"/>
            </a:pPr>
            <a:r>
              <a:rPr lang="en-GB" sz="2200" dirty="0"/>
              <a:t>Geef je kanaal een naam die bij je bedrijf past</a:t>
            </a:r>
          </a:p>
          <a:p>
            <a:pPr marL="285750" indent="-285750">
              <a:buFont typeface="Arial" panose="020B0604020202020204" pitchFamily="34" charset="0"/>
              <a:buChar char="•"/>
            </a:pPr>
            <a:r>
              <a:rPr lang="en-GB" sz="2200" dirty="0"/>
              <a:t>Upload korte video's (1-5 minuten om te beginnen)</a:t>
            </a:r>
          </a:p>
          <a:p>
            <a:pPr marL="285750" indent="-285750">
              <a:buFont typeface="Arial" panose="020B0604020202020204" pitchFamily="34" charset="0"/>
              <a:buChar char="•"/>
            </a:pPr>
            <a:r>
              <a:rPr lang="en-GB" sz="2200" dirty="0"/>
              <a:t>Voeg een miniatuur, korte beschrijving en een paar trefwoorden toe (zoals: "zelfgemaakte hummus" of "veganistische Ghanese snacks").</a:t>
            </a:r>
          </a:p>
          <a:p>
            <a:endParaRPr lang="en-GB" sz="2200" dirty="0"/>
          </a:p>
          <a:p>
            <a:r>
              <a:rPr lang="en-GB" sz="2200" b="1" dirty="0"/>
              <a:t> Bewerk je video's met:</a:t>
            </a:r>
          </a:p>
          <a:p>
            <a:pPr marL="285750" indent="-285750">
              <a:buFont typeface="Arial" panose="020B0604020202020204" pitchFamily="34" charset="0"/>
              <a:buChar char="•"/>
            </a:pPr>
            <a:r>
              <a:rPr lang="en-GB" sz="2200" dirty="0">
                <a:hlinkClick r:id="rId3"/>
              </a:rPr>
              <a:t>YouTube Studio </a:t>
            </a:r>
            <a:r>
              <a:rPr lang="en-GB" sz="2200" dirty="0"/>
              <a:t>(</a:t>
            </a:r>
            <a:r>
              <a:rPr lang="en-GB" sz="2000" dirty="0"/>
              <a:t>basisbewerkingen en muziek voor geüploade video's) </a:t>
            </a:r>
            <a:endParaRPr lang="en-GB" sz="2200" dirty="0"/>
          </a:p>
          <a:p>
            <a:pPr marL="285750" indent="-285750">
              <a:buFont typeface="Arial" panose="020B0604020202020204" pitchFamily="34" charset="0"/>
              <a:buChar char="•"/>
            </a:pPr>
            <a:r>
              <a:rPr lang="en-GB" sz="2200" dirty="0" err="1">
                <a:hlinkClick r:id="rId4"/>
              </a:rPr>
              <a:t>CapCut </a:t>
            </a:r>
            <a:r>
              <a:rPr lang="en-IE" sz="2000" dirty="0"/>
              <a:t>(</a:t>
            </a:r>
            <a:r>
              <a:rPr lang="en-GB" sz="2000" dirty="0"/>
              <a:t>videobewerking voor mobiel en desktop, geweldig voor Reels/Shorts) </a:t>
            </a:r>
          </a:p>
          <a:p>
            <a:pPr marL="285750" indent="-285750">
              <a:buFont typeface="Arial" panose="020B0604020202020204" pitchFamily="34" charset="0"/>
              <a:buChar char="•"/>
            </a:pPr>
            <a:r>
              <a:rPr lang="en-GB" sz="2200" dirty="0" err="1">
                <a:hlinkClick r:id="rId5"/>
              </a:rPr>
              <a:t>InShot </a:t>
            </a:r>
            <a:r>
              <a:rPr lang="en-GB" sz="2000" dirty="0"/>
              <a:t>(eenvoudige mobiele app voor trimmen, muziek, tekst, exporteren)</a:t>
            </a:r>
          </a:p>
          <a:p>
            <a:pPr marL="285750" indent="-285750">
              <a:buFont typeface="Arial" panose="020B0604020202020204" pitchFamily="34" charset="0"/>
              <a:buChar char="•"/>
            </a:pPr>
            <a:r>
              <a:rPr lang="en-GB" sz="2200" dirty="0">
                <a:hlinkClick r:id="rId6"/>
              </a:rPr>
              <a:t>Canva </a:t>
            </a:r>
            <a:r>
              <a:rPr lang="en-GB" sz="2000" dirty="0"/>
              <a:t>(eenvoudige drag-and-drop videosjablonen, animaties, branding)</a:t>
            </a:r>
            <a:endParaRPr lang="en-GB" sz="2200" dirty="0"/>
          </a:p>
          <a:p>
            <a:pPr marL="285750" indent="-285750">
              <a:buFont typeface="Arial" panose="020B0604020202020204" pitchFamily="34" charset="0"/>
              <a:buChar char="•"/>
            </a:pPr>
            <a:endParaRPr lang="en-GB" sz="2200" b="1" dirty="0">
              <a:solidFill>
                <a:srgbClr val="382B1B"/>
              </a:solidFill>
              <a:highlight>
                <a:srgbClr val="84BFA4"/>
              </a:highlight>
            </a:endParaRPr>
          </a:p>
          <a:p>
            <a:r>
              <a:rPr lang="en-GB" sz="2200" b="1" dirty="0">
                <a:solidFill>
                  <a:srgbClr val="382B1B"/>
                </a:solidFill>
                <a:highlight>
                  <a:srgbClr val="84BFA4"/>
                </a:highlight>
              </a:rPr>
              <a:t>Tip: </a:t>
            </a:r>
            <a:r>
              <a:rPr lang="en-GB" sz="2200" dirty="0"/>
              <a:t>Sluit elke video af met een oproep tot actie: "Bestel hier", "Volg ons op Instagram", "Abonneer je voor meer recepten!".</a:t>
            </a:r>
          </a:p>
          <a:p>
            <a:endParaRPr lang="en-IE" sz="2200" dirty="0"/>
          </a:p>
        </p:txBody>
      </p:sp>
    </p:spTree>
    <p:extLst>
      <p:ext uri="{BB962C8B-B14F-4D97-AF65-F5344CB8AC3E}">
        <p14:creationId xmlns:p14="http://schemas.microsoft.com/office/powerpoint/2010/main" val="354180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A58B55-6277-D85F-BBD1-165A3165A722}"/>
              </a:ext>
            </a:extLst>
          </p:cNvPr>
          <p:cNvSpPr>
            <a:spLocks noGrp="1"/>
          </p:cNvSpPr>
          <p:nvPr>
            <p:ph type="body" sz="quarter" idx="27"/>
          </p:nvPr>
        </p:nvSpPr>
        <p:spPr/>
        <p:txBody>
          <a:bodyPr/>
          <a:lstStyle/>
          <a:p>
            <a:r>
              <a:rPr lang="en-US" dirty="0"/>
              <a:t>MARKETING STOPT NOOIT</a:t>
            </a:r>
          </a:p>
        </p:txBody>
      </p:sp>
      <p:grpSp>
        <p:nvGrpSpPr>
          <p:cNvPr id="7" name="Group 6">
            <a:extLst>
              <a:ext uri="{FF2B5EF4-FFF2-40B4-BE49-F238E27FC236}">
                <a16:creationId xmlns:a16="http://schemas.microsoft.com/office/drawing/2014/main" id="{F2E090E4-44B4-8DEC-A18C-37293A34FC9E}"/>
              </a:ext>
            </a:extLst>
          </p:cNvPr>
          <p:cNvGrpSpPr/>
          <p:nvPr/>
        </p:nvGrpSpPr>
        <p:grpSpPr>
          <a:xfrm>
            <a:off x="6848690" y="2574808"/>
            <a:ext cx="5343310" cy="4469172"/>
            <a:chOff x="4308293" y="667658"/>
            <a:chExt cx="6811123" cy="5696857"/>
          </a:xfrm>
        </p:grpSpPr>
        <p:pic>
          <p:nvPicPr>
            <p:cNvPr id="8" name="Picture 7">
              <a:extLst>
                <a:ext uri="{FF2B5EF4-FFF2-40B4-BE49-F238E27FC236}">
                  <a16:creationId xmlns:a16="http://schemas.microsoft.com/office/drawing/2014/main" id="{BEC105FA-4896-40C5-7F83-0FD28DB28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697" t="4156" r="-2"/>
            <a:stretch/>
          </p:blipFill>
          <p:spPr>
            <a:xfrm flipH="1">
              <a:off x="4308293" y="667658"/>
              <a:ext cx="6811123" cy="5696857"/>
            </a:xfrm>
            <a:prstGeom prst="rect">
              <a:avLst/>
            </a:prstGeom>
            <a:noFill/>
          </p:spPr>
        </p:pic>
        <p:sp>
          <p:nvSpPr>
            <p:cNvPr id="12" name="Rectangle 11">
              <a:extLst>
                <a:ext uri="{FF2B5EF4-FFF2-40B4-BE49-F238E27FC236}">
                  <a16:creationId xmlns:a16="http://schemas.microsoft.com/office/drawing/2014/main" id="{138BF6CC-1D5E-7531-3559-9F3C5C2AEE85}"/>
                </a:ext>
              </a:extLst>
            </p:cNvPr>
            <p:cNvSpPr/>
            <p:nvPr/>
          </p:nvSpPr>
          <p:spPr>
            <a:xfrm>
              <a:off x="5544457" y="1088571"/>
              <a:ext cx="5574959" cy="3614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4">
            <a:extLst>
              <a:ext uri="{FF2B5EF4-FFF2-40B4-BE49-F238E27FC236}">
                <a16:creationId xmlns:a16="http://schemas.microsoft.com/office/drawing/2014/main" id="{F7423AB3-9322-FCF3-CAB1-3E3F5104924D}"/>
              </a:ext>
            </a:extLst>
          </p:cNvPr>
          <p:cNvSpPr txBox="1">
            <a:spLocks/>
          </p:cNvSpPr>
          <p:nvPr/>
        </p:nvSpPr>
        <p:spPr>
          <a:xfrm>
            <a:off x="435432" y="1339510"/>
            <a:ext cx="6619418" cy="3849918"/>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p>
          <a:p>
            <a:r>
              <a:rPr lang="en-US" sz="2200" dirty="0"/>
              <a:t>Marketing stopt nooit. Net als de was, is het nooit klaar! Het gaat erom </a:t>
            </a:r>
            <a:r>
              <a:rPr lang="en-US" sz="2200" b="1" dirty="0"/>
              <a:t>je te onderscheiden </a:t>
            </a:r>
            <a:r>
              <a:rPr lang="en-US" sz="2200" dirty="0"/>
              <a:t>en harder je best te doen, elke dag (niet alleen wanneer je denkt dat het moet of wanneer het moet).  </a:t>
            </a:r>
          </a:p>
          <a:p>
            <a:r>
              <a:rPr lang="en-US" sz="2200" dirty="0"/>
              <a:t>Marketing draait om </a:t>
            </a:r>
            <a:r>
              <a:rPr lang="en-US" sz="2200" b="1" dirty="0"/>
              <a:t>relaties</a:t>
            </a:r>
            <a:r>
              <a:rPr lang="en-US" sz="2200" dirty="0"/>
              <a:t>. Jij bent je belangrijkste marketingtool.</a:t>
            </a:r>
          </a:p>
          <a:p>
            <a:r>
              <a:rPr lang="en-US" sz="2200" dirty="0"/>
              <a:t>Marketing is </a:t>
            </a:r>
            <a:r>
              <a:rPr lang="en-US" sz="2200" b="1" dirty="0"/>
              <a:t>jouw unieke verhaal</a:t>
            </a:r>
            <a:r>
              <a:rPr lang="en-US" sz="2200" dirty="0"/>
              <a:t>, </a:t>
            </a:r>
            <a:r>
              <a:rPr lang="en-US" sz="2200" b="1" dirty="0"/>
              <a:t>aanbod </a:t>
            </a:r>
            <a:r>
              <a:rPr lang="en-US" sz="2200" dirty="0"/>
              <a:t>en </a:t>
            </a:r>
            <a:r>
              <a:rPr lang="en-US" sz="2200" b="1" dirty="0"/>
              <a:t>oplossing </a:t>
            </a:r>
            <a:r>
              <a:rPr lang="en-US" sz="2200" dirty="0"/>
              <a:t>delen met de </a:t>
            </a:r>
            <a:r>
              <a:rPr lang="en-US" sz="2200" b="1" dirty="0"/>
              <a:t>juiste mensen</a:t>
            </a:r>
          </a:p>
          <a:p>
            <a:endParaRPr lang="en-US" dirty="0"/>
          </a:p>
          <a:p>
            <a:endParaRPr lang="en-US" dirty="0"/>
          </a:p>
        </p:txBody>
      </p:sp>
      <p:pic>
        <p:nvPicPr>
          <p:cNvPr id="5" name="Picture 4" descr="A picture containing basket, sitting, blanket, table&#10;&#10;Description automatically generated">
            <a:extLst>
              <a:ext uri="{FF2B5EF4-FFF2-40B4-BE49-F238E27FC236}">
                <a16:creationId xmlns:a16="http://schemas.microsoft.com/office/drawing/2014/main" id="{6B3D549F-E90F-21A6-8268-6E0F1B05D7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97637" y="2905013"/>
            <a:ext cx="3758931" cy="2835221"/>
          </a:xfrm>
          <a:prstGeom prst="rect">
            <a:avLst/>
          </a:prstGeom>
        </p:spPr>
      </p:pic>
    </p:spTree>
    <p:extLst>
      <p:ext uri="{BB962C8B-B14F-4D97-AF65-F5344CB8AC3E}">
        <p14:creationId xmlns:p14="http://schemas.microsoft.com/office/powerpoint/2010/main" val="3267460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A52B-DD33-871B-A3B1-6B08897C7D2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B438B92-6BEE-5B46-11F2-5B576CB421CD}"/>
              </a:ext>
            </a:extLst>
          </p:cNvPr>
          <p:cNvSpPr/>
          <p:nvPr/>
        </p:nvSpPr>
        <p:spPr>
          <a:xfrm>
            <a:off x="-8988"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8215E00-44EE-8591-3921-8899A1249516}"/>
              </a:ext>
            </a:extLst>
          </p:cNvPr>
          <p:cNvGrpSpPr/>
          <p:nvPr/>
        </p:nvGrpSpPr>
        <p:grpSpPr>
          <a:xfrm>
            <a:off x="4295092" y="540903"/>
            <a:ext cx="1321292" cy="149694"/>
            <a:chOff x="686343" y="1065256"/>
            <a:chExt cx="2115583" cy="239682"/>
          </a:xfrm>
        </p:grpSpPr>
        <p:cxnSp>
          <p:nvCxnSpPr>
            <p:cNvPr id="11" name="Straight Connector 10">
              <a:extLst>
                <a:ext uri="{FF2B5EF4-FFF2-40B4-BE49-F238E27FC236}">
                  <a16:creationId xmlns:a16="http://schemas.microsoft.com/office/drawing/2014/main" id="{BCA5A3BA-B46C-8FCF-972C-A7F8EAC2584B}"/>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F4844D6-E300-06C1-3D87-F24417FCE686}"/>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E037A749-0973-24A5-9F2E-04FEC9D79625}"/>
              </a:ext>
            </a:extLst>
          </p:cNvPr>
          <p:cNvSpPr txBox="1">
            <a:spLocks/>
          </p:cNvSpPr>
          <p:nvPr/>
        </p:nvSpPr>
        <p:spPr>
          <a:xfrm>
            <a:off x="440346" y="2553277"/>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TIKTOK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3D9CFE66-DB38-6684-15C2-7F919C3E07DC}"/>
              </a:ext>
            </a:extLst>
          </p:cNvPr>
          <p:cNvSpPr/>
          <p:nvPr/>
        </p:nvSpPr>
        <p:spPr>
          <a:xfrm>
            <a:off x="3808987" y="9602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0AE2B878-33C8-429C-3CA0-4A0EE05B0DAE}"/>
              </a:ext>
            </a:extLst>
          </p:cNvPr>
          <p:cNvSpPr txBox="1">
            <a:spLocks/>
          </p:cNvSpPr>
          <p:nvPr/>
        </p:nvSpPr>
        <p:spPr>
          <a:xfrm>
            <a:off x="3758833" y="143645"/>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DEBC7A87-89D2-52CC-A6AB-DEFAA04A8424}"/>
              </a:ext>
            </a:extLst>
          </p:cNvPr>
          <p:cNvSpPr txBox="1"/>
          <p:nvPr/>
        </p:nvSpPr>
        <p:spPr>
          <a:xfrm>
            <a:off x="5566230" y="303063"/>
            <a:ext cx="5547247" cy="498855"/>
          </a:xfrm>
          <a:prstGeom prst="rect">
            <a:avLst/>
          </a:prstGeom>
          <a:noFill/>
        </p:spPr>
        <p:txBody>
          <a:bodyPr wrap="square">
            <a:spAutoFit/>
          </a:bodyPr>
          <a:lstStyle/>
          <a:p>
            <a:pPr>
              <a:lnSpc>
                <a:spcPts val="3140"/>
              </a:lnSpc>
            </a:pPr>
            <a:r>
              <a:rPr lang="en-US" sz="3200" b="1" dirty="0">
                <a:solidFill>
                  <a:srgbClr val="382B1B"/>
                </a:solidFill>
              </a:rPr>
              <a:t>TIKTOK</a:t>
            </a:r>
          </a:p>
        </p:txBody>
      </p:sp>
      <p:sp>
        <p:nvSpPr>
          <p:cNvPr id="2" name="Text Placeholder 6">
            <a:extLst>
              <a:ext uri="{FF2B5EF4-FFF2-40B4-BE49-F238E27FC236}">
                <a16:creationId xmlns:a16="http://schemas.microsoft.com/office/drawing/2014/main" id="{E5394B7B-1013-D393-3877-07C336DF3F38}"/>
              </a:ext>
            </a:extLst>
          </p:cNvPr>
          <p:cNvSpPr txBox="1">
            <a:spLocks/>
          </p:cNvSpPr>
          <p:nvPr/>
        </p:nvSpPr>
        <p:spPr>
          <a:xfrm>
            <a:off x="4547335" y="967952"/>
            <a:ext cx="6334318" cy="256032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sp>
        <p:nvSpPr>
          <p:cNvPr id="23" name="Rectangle 22">
            <a:extLst>
              <a:ext uri="{FF2B5EF4-FFF2-40B4-BE49-F238E27FC236}">
                <a16:creationId xmlns:a16="http://schemas.microsoft.com/office/drawing/2014/main" id="{7EA437D1-247A-8B17-EA30-DDDA07015C87}"/>
              </a:ext>
            </a:extLst>
          </p:cNvPr>
          <p:cNvSpPr/>
          <p:nvPr/>
        </p:nvSpPr>
        <p:spPr>
          <a:xfrm>
            <a:off x="1289051" y="5060949"/>
            <a:ext cx="2360434" cy="15714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1E2965-C8E8-32F0-160D-1F50AF15C4E8}"/>
              </a:ext>
            </a:extLst>
          </p:cNvPr>
          <p:cNvSpPr/>
          <p:nvPr/>
        </p:nvSpPr>
        <p:spPr>
          <a:xfrm>
            <a:off x="31305" y="5137342"/>
            <a:ext cx="1298038" cy="1301931"/>
          </a:xfrm>
          <a:prstGeom prst="ellipse">
            <a:avLst/>
          </a:prstGeom>
          <a:solidFill>
            <a:srgbClr val="84BFA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solidFill>
                  <a:schemeClr val="bg1"/>
                </a:solidFill>
                <a:hlinkClick r:id="rId3"/>
              </a:rPr>
              <a:t>KLIKKEN </a:t>
            </a:r>
            <a:r>
              <a:rPr lang="en-US" sz="2000" b="1" dirty="0">
                <a:solidFill>
                  <a:schemeClr val="bg1"/>
                </a:solidFill>
              </a:rPr>
              <a:t>OM TE BEKIJKEN</a:t>
            </a:r>
          </a:p>
        </p:txBody>
      </p:sp>
      <p:grpSp>
        <p:nvGrpSpPr>
          <p:cNvPr id="25" name="Google Shape;612;p39">
            <a:extLst>
              <a:ext uri="{FF2B5EF4-FFF2-40B4-BE49-F238E27FC236}">
                <a16:creationId xmlns:a16="http://schemas.microsoft.com/office/drawing/2014/main" id="{FEF05DFE-5088-EBE2-0B50-9B261EA28A85}"/>
              </a:ext>
            </a:extLst>
          </p:cNvPr>
          <p:cNvGrpSpPr/>
          <p:nvPr/>
        </p:nvGrpSpPr>
        <p:grpSpPr>
          <a:xfrm>
            <a:off x="5751380" y="4509126"/>
            <a:ext cx="453026" cy="462520"/>
            <a:chOff x="3951850" y="2985350"/>
            <a:chExt cx="407950" cy="416500"/>
          </a:xfrm>
        </p:grpSpPr>
        <p:sp>
          <p:nvSpPr>
            <p:cNvPr id="26" name="Google Shape;613;p39">
              <a:extLst>
                <a:ext uri="{FF2B5EF4-FFF2-40B4-BE49-F238E27FC236}">
                  <a16:creationId xmlns:a16="http://schemas.microsoft.com/office/drawing/2014/main" id="{5CB3BA51-CE74-1F3B-7813-5466C5F16AAF}"/>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4;p39">
              <a:extLst>
                <a:ext uri="{FF2B5EF4-FFF2-40B4-BE49-F238E27FC236}">
                  <a16:creationId xmlns:a16="http://schemas.microsoft.com/office/drawing/2014/main" id="{04D5B660-BC91-10CB-03C9-A6635F7C49B1}"/>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5;p39">
              <a:extLst>
                <a:ext uri="{FF2B5EF4-FFF2-40B4-BE49-F238E27FC236}">
                  <a16:creationId xmlns:a16="http://schemas.microsoft.com/office/drawing/2014/main" id="{FEEE504B-F0B1-CB98-1523-65DEE95D3454}"/>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6;p39">
              <a:extLst>
                <a:ext uri="{FF2B5EF4-FFF2-40B4-BE49-F238E27FC236}">
                  <a16:creationId xmlns:a16="http://schemas.microsoft.com/office/drawing/2014/main" id="{B73A1831-0453-53BE-55BD-BC6E6C15F730}"/>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A9D71B01-6496-8375-D8FE-6ECEB48A20FD}"/>
              </a:ext>
            </a:extLst>
          </p:cNvPr>
          <p:cNvPicPr>
            <a:picLocks noChangeAspect="1"/>
          </p:cNvPicPr>
          <p:nvPr/>
        </p:nvPicPr>
        <p:blipFill>
          <a:blip r:embed="rId4"/>
          <a:stretch>
            <a:fillRect/>
          </a:stretch>
        </p:blipFill>
        <p:spPr>
          <a:xfrm>
            <a:off x="619122" y="765968"/>
            <a:ext cx="548688" cy="548688"/>
          </a:xfrm>
          <a:prstGeom prst="rect">
            <a:avLst/>
          </a:prstGeom>
        </p:spPr>
      </p:pic>
      <p:sp>
        <p:nvSpPr>
          <p:cNvPr id="33" name="TextBox 32">
            <a:extLst>
              <a:ext uri="{FF2B5EF4-FFF2-40B4-BE49-F238E27FC236}">
                <a16:creationId xmlns:a16="http://schemas.microsoft.com/office/drawing/2014/main" id="{FBF426F3-F68C-4D58-6AD7-6391234212C2}"/>
              </a:ext>
            </a:extLst>
          </p:cNvPr>
          <p:cNvSpPr txBox="1"/>
          <p:nvPr/>
        </p:nvSpPr>
        <p:spPr>
          <a:xfrm>
            <a:off x="4473575" y="893788"/>
            <a:ext cx="7597775" cy="4801314"/>
          </a:xfrm>
          <a:prstGeom prst="rect">
            <a:avLst/>
          </a:prstGeom>
          <a:noFill/>
        </p:spPr>
        <p:txBody>
          <a:bodyPr wrap="square">
            <a:spAutoFit/>
          </a:bodyPr>
          <a:lstStyle/>
          <a:p>
            <a:r>
              <a:rPr lang="en-GB" dirty="0"/>
              <a:t>TikTok is een van de krachtigste platforms om snel op te vallen. Hoewel het bekend staat om zijn trends (vooral voor voedsel) en muziek, is het ook een uitstekend hulpmiddel voor kleine levensmiddelenbedrijven zonder budget om in contact te komen met een nieuw publiek.</a:t>
            </a:r>
          </a:p>
          <a:p>
            <a:endParaRPr lang="en-GB" dirty="0"/>
          </a:p>
          <a:p>
            <a:r>
              <a:rPr lang="en-GB" b="1" dirty="0">
                <a:solidFill>
                  <a:srgbClr val="84BFA4"/>
                </a:solidFill>
              </a:rPr>
              <a:t>Waarom TikTok werkt:</a:t>
            </a:r>
          </a:p>
          <a:p>
            <a:pPr marL="285750" indent="-285750">
              <a:buFont typeface="Arial" panose="020B0604020202020204" pitchFamily="34" charset="0"/>
              <a:buChar char="•"/>
            </a:pPr>
            <a:r>
              <a:rPr lang="en-GB" dirty="0"/>
              <a:t>Korte video's = snelle betrokkenheid</a:t>
            </a:r>
          </a:p>
          <a:p>
            <a:pPr marL="285750" indent="-285750">
              <a:buFont typeface="Arial" panose="020B0604020202020204" pitchFamily="34" charset="0"/>
              <a:buChar char="•"/>
            </a:pPr>
            <a:r>
              <a:rPr lang="en-GB" dirty="0"/>
              <a:t>Het algoritme toont je inhoud aan mensen die je nog niet volgen</a:t>
            </a:r>
          </a:p>
          <a:p>
            <a:pPr marL="285750" indent="-285750">
              <a:buFont typeface="Arial" panose="020B0604020202020204" pitchFamily="34" charset="0"/>
              <a:buChar char="•"/>
            </a:pPr>
            <a:r>
              <a:rPr lang="en-GB" dirty="0"/>
              <a:t>Het is geweldig om uit te leggen wat je doet op een manier die echt, eenvoudig en menselijk is.</a:t>
            </a:r>
          </a:p>
          <a:p>
            <a:pPr marL="285750" indent="-285750">
              <a:buFont typeface="Arial" panose="020B0604020202020204" pitchFamily="34" charset="0"/>
              <a:buChar char="•"/>
            </a:pPr>
            <a:endParaRPr lang="en-GB" dirty="0"/>
          </a:p>
          <a:p>
            <a:r>
              <a:rPr lang="en-GB" b="1" dirty="0">
                <a:solidFill>
                  <a:srgbClr val="84BFA4"/>
                </a:solidFill>
              </a:rPr>
              <a:t>Ideeën voor posten:</a:t>
            </a:r>
          </a:p>
          <a:p>
            <a:pPr marL="285750" indent="-285750">
              <a:buFont typeface="Arial" panose="020B0604020202020204" pitchFamily="34" charset="0"/>
              <a:buChar char="•"/>
            </a:pPr>
            <a:r>
              <a:rPr lang="en-GB" dirty="0"/>
              <a:t>Clips van achter de schermen uit de keuken</a:t>
            </a:r>
          </a:p>
          <a:p>
            <a:pPr marL="285750" indent="-285750">
              <a:buFont typeface="Arial" panose="020B0604020202020204" pitchFamily="34" charset="0"/>
              <a:buChar char="•"/>
            </a:pPr>
            <a:r>
              <a:rPr lang="en-GB" dirty="0"/>
              <a:t>Stap-voor-stap minirecepten</a:t>
            </a:r>
          </a:p>
          <a:p>
            <a:pPr marL="285750" indent="-285750">
              <a:buFont typeface="Arial" panose="020B0604020202020204" pitchFamily="34" charset="0"/>
              <a:buChar char="•"/>
            </a:pPr>
            <a:r>
              <a:rPr lang="en-GB" dirty="0"/>
              <a:t>Reacties van klanten en getuigenissen</a:t>
            </a:r>
          </a:p>
          <a:p>
            <a:pPr marL="285750" indent="-285750">
              <a:buFont typeface="Arial" panose="020B0604020202020204" pitchFamily="34" charset="0"/>
              <a:buChar char="•"/>
            </a:pPr>
            <a:r>
              <a:rPr lang="en-GB" dirty="0"/>
              <a:t>Je merkverhaal in minder dan 60 seconden</a:t>
            </a:r>
          </a:p>
          <a:p>
            <a:endParaRPr lang="en-GB" dirty="0"/>
          </a:p>
          <a:p>
            <a:r>
              <a:rPr lang="en-GB" dirty="0"/>
              <a:t> Je hoeft niet te dansen of trends te volgen?  Wees authentiek, consistent en laat het hart achter je eten zien.</a:t>
            </a:r>
            <a:endParaRPr lang="en-IE" dirty="0"/>
          </a:p>
        </p:txBody>
      </p:sp>
    </p:spTree>
    <p:extLst>
      <p:ext uri="{BB962C8B-B14F-4D97-AF65-F5344CB8AC3E}">
        <p14:creationId xmlns:p14="http://schemas.microsoft.com/office/powerpoint/2010/main" val="1717011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66E15-E2DF-A7DB-CC93-53349154157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6F835E55-1B6F-3639-6337-4F7C747149F8}"/>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7026E57-2699-C283-475D-CF254706A5E0}"/>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3382F5A6-F944-103B-2108-DD1D1FCE343B}"/>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0D78E3D-9832-8D6B-AFD3-0BBD6ACF0272}"/>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242F163B-2BBC-A846-9451-887B0B282D82}"/>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TIKTOK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E30E4956-629C-453D-4820-77A7F278F703}"/>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3853EE44-3839-8155-F6C4-A53BD76A3437}"/>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8D5900D2-ECB1-1F30-F552-E6BFC7894104}"/>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a:t>
            </a:r>
            <a:r>
              <a:rPr lang="en-US" sz="2800" b="1" dirty="0">
                <a:solidFill>
                  <a:srgbClr val="382B1B"/>
                </a:solidFill>
              </a:rPr>
              <a:t>Van volgers klanten maken</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48B736D7-BAB0-761E-365C-81E7BB618652}"/>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A0E2A829-D472-AC96-1281-7C684C3C836B}"/>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D8214B06-0B22-511A-DD44-1E4C849F1D59}"/>
              </a:ext>
            </a:extLst>
          </p:cNvPr>
          <p:cNvSpPr txBox="1"/>
          <p:nvPr/>
        </p:nvSpPr>
        <p:spPr>
          <a:xfrm>
            <a:off x="4816485" y="1115159"/>
            <a:ext cx="7642215" cy="5170646"/>
          </a:xfrm>
          <a:prstGeom prst="rect">
            <a:avLst/>
          </a:prstGeom>
          <a:noFill/>
        </p:spPr>
        <p:txBody>
          <a:bodyPr wrap="square">
            <a:spAutoFit/>
          </a:bodyPr>
          <a:lstStyle/>
          <a:p>
            <a:r>
              <a:rPr lang="en-GB" sz="2200" dirty="0"/>
              <a:t>Weergaven krijgen is geweldig, maar je doel is echte relaties en verkoop. Hier lees je hoe je van 'vind ik leuk' overgaat op loyale kopers:</a:t>
            </a:r>
          </a:p>
          <a:p>
            <a:endParaRPr lang="en-GB" sz="2200" dirty="0"/>
          </a:p>
          <a:p>
            <a:r>
              <a:rPr lang="en-GB" sz="2200" b="1" dirty="0">
                <a:solidFill>
                  <a:srgbClr val="84BFA4"/>
                </a:solidFill>
              </a:rPr>
              <a:t>Actief betrokken zijn: </a:t>
            </a:r>
          </a:p>
          <a:p>
            <a:pPr marL="285750" indent="-285750">
              <a:buFont typeface="Arial" panose="020B0604020202020204" pitchFamily="34" charset="0"/>
              <a:buChar char="•"/>
            </a:pPr>
            <a:r>
              <a:rPr lang="en-GB" sz="2200" dirty="0"/>
              <a:t>Reageer op opmerkingen en berichten. Laat zien dat je luistert</a:t>
            </a:r>
          </a:p>
          <a:p>
            <a:pPr marL="285750" indent="-285750">
              <a:buFont typeface="Arial" panose="020B0604020202020204" pitchFamily="34" charset="0"/>
              <a:buChar char="•"/>
            </a:pPr>
            <a:r>
              <a:rPr lang="en-GB" sz="2200" dirty="0"/>
              <a:t>Like en geef commentaar terug om vertrouwen en gemeenschap op te bouwen</a:t>
            </a:r>
          </a:p>
          <a:p>
            <a:pPr marL="285750" indent="-285750">
              <a:buFont typeface="Arial" panose="020B0604020202020204" pitchFamily="34" charset="0"/>
              <a:buChar char="•"/>
            </a:pPr>
            <a:r>
              <a:rPr lang="en-GB" sz="2200" dirty="0"/>
              <a:t>Stel vragen in bijschriften: "Zou je het proberen?" of "Wat is je favoriet?".</a:t>
            </a:r>
          </a:p>
          <a:p>
            <a:endParaRPr lang="en-GB" sz="2200" dirty="0"/>
          </a:p>
          <a:p>
            <a:r>
              <a:rPr lang="en-GB" sz="2200" b="1" dirty="0">
                <a:solidFill>
                  <a:srgbClr val="84BFA4"/>
                </a:solidFill>
              </a:rPr>
              <a:t>Laat je profiel voor je werken</a:t>
            </a:r>
          </a:p>
          <a:p>
            <a:pPr marL="285750" indent="-285750">
              <a:buFont typeface="Arial" panose="020B0604020202020204" pitchFamily="34" charset="0"/>
              <a:buChar char="•"/>
            </a:pPr>
            <a:r>
              <a:rPr lang="en-GB" sz="2200" dirty="0"/>
              <a:t>Vermeld in je bio wat je aanbiedt, bijv. Handgemaakte veganistische snacks, DM op bestelling</a:t>
            </a:r>
          </a:p>
          <a:p>
            <a:pPr marL="285750" indent="-285750">
              <a:buFont typeface="Arial" panose="020B0604020202020204" pitchFamily="34" charset="0"/>
              <a:buChar char="•"/>
            </a:pPr>
            <a:r>
              <a:rPr lang="en-GB" sz="2200" dirty="0"/>
              <a:t>Neem links op naar je website, WhatsApp of bestelformulier</a:t>
            </a:r>
          </a:p>
          <a:p>
            <a:pPr marL="285750" indent="-285750">
              <a:buFont typeface="Arial" panose="020B0604020202020204" pitchFamily="34" charset="0"/>
              <a:buChar char="•"/>
            </a:pPr>
            <a:r>
              <a:rPr lang="en-GB" sz="2200" dirty="0"/>
              <a:t>Gebruik een herkenbaar logo of foto als je profielfoto</a:t>
            </a:r>
          </a:p>
          <a:p>
            <a:r>
              <a:rPr lang="en-GB" sz="2200" dirty="0"/>
              <a:t> </a:t>
            </a:r>
          </a:p>
        </p:txBody>
      </p:sp>
    </p:spTree>
    <p:extLst>
      <p:ext uri="{BB962C8B-B14F-4D97-AF65-F5344CB8AC3E}">
        <p14:creationId xmlns:p14="http://schemas.microsoft.com/office/powerpoint/2010/main" val="1267615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F02E1-9EED-C1B5-7BEA-A2044FA147A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76EE252-CF1C-5AFF-676F-32D2457638A4}"/>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E809E0E-709B-A891-7914-7AE1A0448664}"/>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8CDDCAA7-A9CA-116E-F6C2-952462C91F3D}"/>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A95C5AB-43D2-E68C-FDEB-D7F9F70A42F1}"/>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6DBDD2A5-F382-20BF-C59E-3DE0652739ED}"/>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TIKTOK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0D9BCE50-3246-8120-1138-A57E2E048BA9}"/>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A37DA024-376D-2835-405C-C336E6C58A5E}"/>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A7F38DAF-EF39-6EAE-18D6-FABDC2DEDB25}"/>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a:t>
            </a:r>
            <a:r>
              <a:rPr lang="en-US" sz="2800" b="1" dirty="0">
                <a:solidFill>
                  <a:srgbClr val="382B1B"/>
                </a:solidFill>
              </a:rPr>
              <a:t>Van volgers klanten maken</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B15AACC0-C4AD-BC59-96E8-7BA73234AEEE}"/>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0727C952-FC67-98DF-AE11-48F454A8F093}"/>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85194445-E6A6-DFC0-F33E-3D8991C575F3}"/>
              </a:ext>
            </a:extLst>
          </p:cNvPr>
          <p:cNvSpPr txBox="1"/>
          <p:nvPr/>
        </p:nvSpPr>
        <p:spPr>
          <a:xfrm>
            <a:off x="4642783" y="1319104"/>
            <a:ext cx="7642215" cy="5509200"/>
          </a:xfrm>
          <a:prstGeom prst="rect">
            <a:avLst/>
          </a:prstGeom>
          <a:noFill/>
        </p:spPr>
        <p:txBody>
          <a:bodyPr wrap="square">
            <a:spAutoFit/>
          </a:bodyPr>
          <a:lstStyle/>
          <a:p>
            <a:r>
              <a:rPr lang="en-GB" sz="2000" b="1" dirty="0">
                <a:solidFill>
                  <a:srgbClr val="84BFA4"/>
                </a:solidFill>
              </a:rPr>
              <a:t>Oproepen tot actie toevoegen</a:t>
            </a:r>
          </a:p>
          <a:p>
            <a:r>
              <a:rPr lang="en-GB" sz="2000" dirty="0"/>
              <a:t>Leid </a:t>
            </a:r>
            <a:r>
              <a:rPr lang="en-GB" sz="2000" dirty="0" err="1"/>
              <a:t>mensen </a:t>
            </a:r>
            <a:r>
              <a:rPr lang="en-GB" sz="2000" dirty="0"/>
              <a:t>in je videobijschriften</a:t>
            </a:r>
            <a:r>
              <a:rPr lang="en-GB" sz="2000" dirty="0" err="1"/>
              <a:t>:"Bestel </a:t>
            </a:r>
            <a:r>
              <a:rPr lang="en-GB" sz="2000" dirty="0"/>
              <a:t>in bio 🔗" "Volg voor meer makkelijke recepten" "DM om te boeken voor evenementen"</a:t>
            </a:r>
          </a:p>
          <a:p>
            <a:endParaRPr lang="en-GB" sz="2000" dirty="0"/>
          </a:p>
          <a:p>
            <a:r>
              <a:rPr lang="en-GB" sz="2000" b="1" dirty="0">
                <a:solidFill>
                  <a:srgbClr val="84BFA4"/>
                </a:solidFill>
              </a:rPr>
              <a:t>Consistent zijn</a:t>
            </a:r>
          </a:p>
          <a:p>
            <a:r>
              <a:rPr lang="en-GB" sz="2000" dirty="0"/>
              <a:t>TikTok raadt 1-4 posts per dag aan, maar zelfs 3-5 per week bouwt momentum op.</a:t>
            </a:r>
          </a:p>
          <a:p>
            <a:endParaRPr lang="en-GB" sz="2000" dirty="0"/>
          </a:p>
          <a:p>
            <a:r>
              <a:rPr lang="en-GB" sz="2000" b="1" dirty="0">
                <a:solidFill>
                  <a:srgbClr val="B6D1E1"/>
                </a:solidFill>
              </a:rPr>
              <a:t>Aan de slag op TikTok - Eenvoudige stappen voor ondernemers in de voedingsmiddelenindustrie</a:t>
            </a:r>
          </a:p>
          <a:p>
            <a:pPr>
              <a:buNone/>
            </a:pPr>
            <a:r>
              <a:rPr lang="en-GB" sz="2000" b="1" dirty="0">
                <a:solidFill>
                  <a:srgbClr val="84BFA4"/>
                </a:solidFill>
              </a:rPr>
              <a:t>1. Download de app en stel je profiel in</a:t>
            </a:r>
          </a:p>
          <a:p>
            <a:pPr marL="342900" indent="-342900">
              <a:buFont typeface="Arial" panose="020B0604020202020204" pitchFamily="34" charset="0"/>
              <a:buChar char="•"/>
            </a:pPr>
            <a:r>
              <a:rPr lang="en-GB" sz="2000" dirty="0"/>
              <a:t>Gebruik je bedrijfsnaam of iets kort en gedenkwaardigs</a:t>
            </a:r>
          </a:p>
          <a:p>
            <a:pPr marL="342900" indent="-342900">
              <a:buFont typeface="Arial" panose="020B0604020202020204" pitchFamily="34" charset="0"/>
              <a:buChar char="•"/>
            </a:pPr>
            <a:r>
              <a:rPr lang="en-GB" sz="2000" dirty="0"/>
              <a:t>Voeg een profielfoto toe (je gezicht, eten of logo)</a:t>
            </a:r>
          </a:p>
          <a:p>
            <a:pPr marL="342900" indent="-342900">
              <a:buFont typeface="Arial" panose="020B0604020202020204" pitchFamily="34" charset="0"/>
              <a:buChar char="•"/>
            </a:pPr>
            <a:r>
              <a:rPr lang="en-GB" sz="2000" dirty="0"/>
              <a:t>Schrijf een korte bio: Wat je aanbiedt + hoe te bestellen (bijv. "Zelfgemaakte Sri Lankaanse maaltijden. DM om te reserveren!")</a:t>
            </a:r>
          </a:p>
          <a:p>
            <a:pPr marL="342900" indent="-342900">
              <a:buFont typeface="Arial" panose="020B0604020202020204" pitchFamily="34" charset="0"/>
              <a:buChar char="•"/>
            </a:pPr>
            <a:r>
              <a:rPr lang="en-GB" sz="2000" dirty="0"/>
              <a:t>Link naar je Instagram, website of WhatsApp</a:t>
            </a:r>
          </a:p>
          <a:p>
            <a:endParaRPr lang="en-IE" sz="2200" b="1" dirty="0"/>
          </a:p>
        </p:txBody>
      </p:sp>
    </p:spTree>
    <p:extLst>
      <p:ext uri="{BB962C8B-B14F-4D97-AF65-F5344CB8AC3E}">
        <p14:creationId xmlns:p14="http://schemas.microsoft.com/office/powerpoint/2010/main" val="100592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27FD-1966-5139-063B-25A18AA72AD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54D9188-D993-87FB-EAEE-A57C3A60D0F9}"/>
              </a:ext>
            </a:extLst>
          </p:cNvPr>
          <p:cNvSpPr/>
          <p:nvPr/>
        </p:nvSpPr>
        <p:spPr>
          <a:xfrm>
            <a:off x="0" y="0"/>
            <a:ext cx="4267200" cy="6858000"/>
          </a:xfrm>
          <a:prstGeom prst="rect">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8272A3E-E2CE-23CB-8E8E-DA8B695F0B3A}"/>
              </a:ext>
            </a:extLst>
          </p:cNvPr>
          <p:cNvGrpSpPr/>
          <p:nvPr/>
        </p:nvGrpSpPr>
        <p:grpSpPr>
          <a:xfrm>
            <a:off x="4143336" y="965465"/>
            <a:ext cx="1321292" cy="149694"/>
            <a:chOff x="686343" y="1065256"/>
            <a:chExt cx="2115583" cy="239682"/>
          </a:xfrm>
        </p:grpSpPr>
        <p:cxnSp>
          <p:nvCxnSpPr>
            <p:cNvPr id="11" name="Straight Connector 10">
              <a:extLst>
                <a:ext uri="{FF2B5EF4-FFF2-40B4-BE49-F238E27FC236}">
                  <a16:creationId xmlns:a16="http://schemas.microsoft.com/office/drawing/2014/main" id="{CDDFE88E-CE67-237B-DA02-D81DFD9D73FC}"/>
                </a:ext>
              </a:extLst>
            </p:cNvPr>
            <p:cNvCxnSpPr>
              <a:cxnSpLocks/>
            </p:cNvCxnSpPr>
            <p:nvPr/>
          </p:nvCxnSpPr>
          <p:spPr>
            <a:xfrm flipH="1">
              <a:off x="686343" y="1185097"/>
              <a:ext cx="1946758" cy="0"/>
            </a:xfrm>
            <a:prstGeom prst="line">
              <a:avLst/>
            </a:prstGeom>
            <a:ln w="19050">
              <a:solidFill>
                <a:srgbClr val="382B1B"/>
              </a:solidFill>
              <a:prstDash val="soli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C001B1DE-DF9B-247E-D136-966EE24CE995}"/>
                </a:ext>
              </a:extLst>
            </p:cNvPr>
            <p:cNvSpPr/>
            <p:nvPr/>
          </p:nvSpPr>
          <p:spPr>
            <a:xfrm>
              <a:off x="2562244" y="1065256"/>
              <a:ext cx="239682" cy="239682"/>
            </a:xfrm>
            <a:prstGeom prst="ellipse">
              <a:avLst/>
            </a:prstGeom>
            <a:solidFill>
              <a:srgbClr val="B6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3">
            <a:extLst>
              <a:ext uri="{FF2B5EF4-FFF2-40B4-BE49-F238E27FC236}">
                <a16:creationId xmlns:a16="http://schemas.microsoft.com/office/drawing/2014/main" id="{DE24B5ED-8EA6-CCFE-EFD8-CDDF17C9E0BD}"/>
              </a:ext>
            </a:extLst>
          </p:cNvPr>
          <p:cNvSpPr txBox="1">
            <a:spLocks/>
          </p:cNvSpPr>
          <p:nvPr/>
        </p:nvSpPr>
        <p:spPr>
          <a:xfrm>
            <a:off x="440346" y="4333798"/>
            <a:ext cx="3287592" cy="1996410"/>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3720"/>
              </a:lnSpc>
              <a:spcBef>
                <a:spcPts val="0"/>
              </a:spcBef>
            </a:pPr>
            <a:r>
              <a:rPr lang="en-US" b="1" dirty="0">
                <a:solidFill>
                  <a:schemeClr val="bg1"/>
                </a:solidFill>
              </a:rPr>
              <a:t>SPOTLIGHT OP </a:t>
            </a:r>
            <a:r>
              <a:rPr lang="en-US" b="1" dirty="0">
                <a:solidFill>
                  <a:schemeClr val="bg1"/>
                </a:solidFill>
                <a:highlight>
                  <a:srgbClr val="84BFA4"/>
                </a:highlight>
              </a:rPr>
              <a:t>TIKTOK </a:t>
            </a:r>
            <a:r>
              <a:rPr lang="en-US" b="1" dirty="0">
                <a:solidFill>
                  <a:schemeClr val="bg1"/>
                </a:solidFill>
              </a:rPr>
              <a:t>ALS MARKETINGTOOL...</a:t>
            </a:r>
          </a:p>
          <a:p>
            <a:pPr>
              <a:lnSpc>
                <a:spcPts val="3720"/>
              </a:lnSpc>
              <a:spcBef>
                <a:spcPts val="0"/>
              </a:spcBef>
            </a:pPr>
            <a:endParaRPr lang="en-US" b="1" dirty="0">
              <a:solidFill>
                <a:schemeClr val="bg1"/>
              </a:solidFill>
            </a:endParaRPr>
          </a:p>
        </p:txBody>
      </p:sp>
      <p:sp>
        <p:nvSpPr>
          <p:cNvPr id="17" name="Graphic 4">
            <a:extLst>
              <a:ext uri="{FF2B5EF4-FFF2-40B4-BE49-F238E27FC236}">
                <a16:creationId xmlns:a16="http://schemas.microsoft.com/office/drawing/2014/main" id="{08BA9253-2D40-5E58-C420-71E9706AE057}"/>
              </a:ext>
            </a:extLst>
          </p:cNvPr>
          <p:cNvSpPr/>
          <p:nvPr/>
        </p:nvSpPr>
        <p:spPr>
          <a:xfrm>
            <a:off x="3845975" y="610378"/>
            <a:ext cx="796808" cy="821571"/>
          </a:xfrm>
          <a:custGeom>
            <a:avLst/>
            <a:gdLst>
              <a:gd name="connsiteX0" fmla="*/ 270871 w 447336"/>
              <a:gd name="connsiteY0" fmla="*/ 10808 h 461238"/>
              <a:gd name="connsiteX1" fmla="*/ 101790 w 447336"/>
              <a:gd name="connsiteY1" fmla="*/ 45749 h 461238"/>
              <a:gd name="connsiteX2" fmla="*/ 2295 w 447336"/>
              <a:gd name="connsiteY2" fmla="*/ 249180 h 461238"/>
              <a:gd name="connsiteX3" fmla="*/ 267021 w 447336"/>
              <a:gd name="connsiteY3" fmla="*/ 457051 h 461238"/>
              <a:gd name="connsiteX4" fmla="*/ 434918 w 447336"/>
              <a:gd name="connsiteY4" fmla="*/ 118889 h 461238"/>
              <a:gd name="connsiteX5" fmla="*/ 350229 w 447336"/>
              <a:gd name="connsiteY5" fmla="*/ 43380 h 461238"/>
              <a:gd name="connsiteX6" fmla="*/ 270871 w 447336"/>
              <a:gd name="connsiteY6" fmla="*/ 10808 h 461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336" h="461238">
                <a:moveTo>
                  <a:pt x="270871" y="10808"/>
                </a:moveTo>
                <a:cubicBezTo>
                  <a:pt x="211352" y="-6959"/>
                  <a:pt x="149168" y="-7551"/>
                  <a:pt x="101790" y="45749"/>
                </a:cubicBezTo>
                <a:cubicBezTo>
                  <a:pt x="55892" y="97273"/>
                  <a:pt x="11771" y="180481"/>
                  <a:pt x="2295" y="249180"/>
                </a:cubicBezTo>
                <a:cubicBezTo>
                  <a:pt x="-19913" y="409377"/>
                  <a:pt x="122814" y="479852"/>
                  <a:pt x="267021" y="457051"/>
                </a:cubicBezTo>
                <a:cubicBezTo>
                  <a:pt x="407675" y="434843"/>
                  <a:pt x="477558" y="250364"/>
                  <a:pt x="434918" y="118889"/>
                </a:cubicBezTo>
                <a:cubicBezTo>
                  <a:pt x="422185" y="79210"/>
                  <a:pt x="385171" y="60555"/>
                  <a:pt x="350229" y="43380"/>
                </a:cubicBezTo>
                <a:cubicBezTo>
                  <a:pt x="325060" y="30943"/>
                  <a:pt x="298409" y="19099"/>
                  <a:pt x="270871" y="10808"/>
                </a:cubicBezTo>
                <a:close/>
              </a:path>
            </a:pathLst>
          </a:custGeom>
          <a:solidFill>
            <a:srgbClr val="84BFA4"/>
          </a:solidFill>
          <a:ln w="2960" cap="flat">
            <a:noFill/>
            <a:prstDash val="solid"/>
            <a:miter/>
          </a:ln>
        </p:spPr>
        <p:txBody>
          <a:bodyPr rtlCol="0" anchor="ctr"/>
          <a:lstStyle/>
          <a:p>
            <a:endParaRPr lang="en-US" b="0" i="0" dirty="0">
              <a:latin typeface="Calibri" panose="020F0502020204030204" pitchFamily="34" charset="0"/>
            </a:endParaRPr>
          </a:p>
        </p:txBody>
      </p:sp>
      <p:sp>
        <p:nvSpPr>
          <p:cNvPr id="18" name="Text Placeholder 23">
            <a:extLst>
              <a:ext uri="{FF2B5EF4-FFF2-40B4-BE49-F238E27FC236}">
                <a16:creationId xmlns:a16="http://schemas.microsoft.com/office/drawing/2014/main" id="{0A6C7668-8FE7-6D16-B3A6-893427AE8BF8}"/>
              </a:ext>
            </a:extLst>
          </p:cNvPr>
          <p:cNvSpPr txBox="1">
            <a:spLocks/>
          </p:cNvSpPr>
          <p:nvPr/>
        </p:nvSpPr>
        <p:spPr>
          <a:xfrm>
            <a:off x="3795485" y="721617"/>
            <a:ext cx="897116" cy="535340"/>
          </a:xfrm>
          <a:prstGeom prst="rect">
            <a:avLst/>
          </a:prstGeom>
          <a:noFill/>
        </p:spPr>
        <p:txBody>
          <a:bodyPr anchor="t">
            <a:no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latin typeface="Calibri" panose="020F0502020204030204" pitchFamily="34" charset="0"/>
                <a:cs typeface="Calibri" panose="020F0502020204030204" pitchFamily="34" charset="0"/>
              </a:rPr>
              <a:t>05</a:t>
            </a:r>
          </a:p>
        </p:txBody>
      </p:sp>
      <p:sp>
        <p:nvSpPr>
          <p:cNvPr id="19" name="TextBox 18">
            <a:extLst>
              <a:ext uri="{FF2B5EF4-FFF2-40B4-BE49-F238E27FC236}">
                <a16:creationId xmlns:a16="http://schemas.microsoft.com/office/drawing/2014/main" id="{16907DDD-89C4-473C-53B8-62141F261CDA}"/>
              </a:ext>
            </a:extLst>
          </p:cNvPr>
          <p:cNvSpPr txBox="1"/>
          <p:nvPr/>
        </p:nvSpPr>
        <p:spPr>
          <a:xfrm>
            <a:off x="5528386" y="610378"/>
            <a:ext cx="6549570" cy="896399"/>
          </a:xfrm>
          <a:prstGeom prst="rect">
            <a:avLst/>
          </a:prstGeom>
          <a:noFill/>
        </p:spPr>
        <p:txBody>
          <a:bodyPr wrap="square">
            <a:spAutoFit/>
          </a:bodyPr>
          <a:lstStyle/>
          <a:p>
            <a:pPr>
              <a:lnSpc>
                <a:spcPts val="3140"/>
              </a:lnSpc>
            </a:pPr>
            <a:r>
              <a:rPr lang="en-US" sz="3200" b="1" dirty="0">
                <a:solidFill>
                  <a:srgbClr val="382B1B"/>
                </a:solidFill>
              </a:rPr>
              <a:t>TIKTOK: </a:t>
            </a:r>
            <a:r>
              <a:rPr lang="en-US" sz="2800" b="1" dirty="0">
                <a:solidFill>
                  <a:srgbClr val="382B1B"/>
                </a:solidFill>
              </a:rPr>
              <a:t>Van volgers klanten maken</a:t>
            </a:r>
            <a:endParaRPr lang="en-US" sz="3200" b="1" dirty="0">
              <a:solidFill>
                <a:srgbClr val="382B1B"/>
              </a:solidFill>
            </a:endParaRPr>
          </a:p>
          <a:p>
            <a:pPr>
              <a:lnSpc>
                <a:spcPts val="3140"/>
              </a:lnSpc>
            </a:pPr>
            <a:endParaRPr lang="en-US" sz="3200" b="1" dirty="0">
              <a:solidFill>
                <a:srgbClr val="382B1B"/>
              </a:solidFill>
            </a:endParaRPr>
          </a:p>
        </p:txBody>
      </p:sp>
      <p:sp>
        <p:nvSpPr>
          <p:cNvPr id="2" name="Text Placeholder 6">
            <a:extLst>
              <a:ext uri="{FF2B5EF4-FFF2-40B4-BE49-F238E27FC236}">
                <a16:creationId xmlns:a16="http://schemas.microsoft.com/office/drawing/2014/main" id="{2120B63E-0EFF-E1A6-74B2-354172D5BAF5}"/>
              </a:ext>
            </a:extLst>
          </p:cNvPr>
          <p:cNvSpPr txBox="1">
            <a:spLocks/>
          </p:cNvSpPr>
          <p:nvPr/>
        </p:nvSpPr>
        <p:spPr>
          <a:xfrm>
            <a:off x="4642783" y="1438361"/>
            <a:ext cx="6038897" cy="3571889"/>
          </a:xfrm>
          <a:prstGeom prst="rect">
            <a:avLst/>
          </a:prstGeom>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200" dirty="0">
              <a:solidFill>
                <a:srgbClr val="382B1B"/>
              </a:solidFill>
            </a:endParaRPr>
          </a:p>
        </p:txBody>
      </p:sp>
      <p:pic>
        <p:nvPicPr>
          <p:cNvPr id="8" name="Picture 7" descr="A white and blue logo&#10;&#10;Description automatically generated">
            <a:extLst>
              <a:ext uri="{FF2B5EF4-FFF2-40B4-BE49-F238E27FC236}">
                <a16:creationId xmlns:a16="http://schemas.microsoft.com/office/drawing/2014/main" id="{B406D7D0-1270-F154-2B37-BC033E4A5594}"/>
              </a:ext>
            </a:extLst>
          </p:cNvPr>
          <p:cNvPicPr>
            <a:picLocks noChangeAspect="1"/>
          </p:cNvPicPr>
          <p:nvPr/>
        </p:nvPicPr>
        <p:blipFill>
          <a:blip r:embed="rId2"/>
          <a:stretch>
            <a:fillRect/>
          </a:stretch>
        </p:blipFill>
        <p:spPr>
          <a:xfrm>
            <a:off x="620833" y="842574"/>
            <a:ext cx="545169" cy="545169"/>
          </a:xfrm>
          <a:prstGeom prst="rect">
            <a:avLst/>
          </a:prstGeom>
        </p:spPr>
      </p:pic>
      <p:sp>
        <p:nvSpPr>
          <p:cNvPr id="5" name="TextBox 4">
            <a:extLst>
              <a:ext uri="{FF2B5EF4-FFF2-40B4-BE49-F238E27FC236}">
                <a16:creationId xmlns:a16="http://schemas.microsoft.com/office/drawing/2014/main" id="{FFEE4C3A-79BC-4B68-F372-A97009A7D064}"/>
              </a:ext>
            </a:extLst>
          </p:cNvPr>
          <p:cNvSpPr txBox="1"/>
          <p:nvPr/>
        </p:nvSpPr>
        <p:spPr>
          <a:xfrm>
            <a:off x="4642783" y="1319104"/>
            <a:ext cx="7642215" cy="5170646"/>
          </a:xfrm>
          <a:prstGeom prst="rect">
            <a:avLst/>
          </a:prstGeom>
          <a:noFill/>
        </p:spPr>
        <p:txBody>
          <a:bodyPr wrap="square">
            <a:spAutoFit/>
          </a:bodyPr>
          <a:lstStyle/>
          <a:p>
            <a:r>
              <a:rPr lang="en-GB" sz="2000" b="1" dirty="0">
                <a:solidFill>
                  <a:srgbClr val="84BFA4"/>
                </a:solidFill>
              </a:rPr>
              <a:t>2. Volg andere voedselmakers</a:t>
            </a:r>
          </a:p>
          <a:p>
            <a:pPr marL="342900" indent="-342900">
              <a:buFont typeface="Arial" panose="020B0604020202020204" pitchFamily="34" charset="0"/>
              <a:buChar char="•"/>
            </a:pPr>
            <a:r>
              <a:rPr lang="en-GB" sz="2000" dirty="0"/>
              <a:t>Zoek naar anderen die eten maken en verkopen. Volg, like en becommentarieer om te leren en met elkaar in contact te komen</a:t>
            </a:r>
          </a:p>
          <a:p>
            <a:pPr marL="342900" indent="-342900">
              <a:buFont typeface="Arial" panose="020B0604020202020204" pitchFamily="34" charset="0"/>
              <a:buChar char="•"/>
            </a:pPr>
            <a:r>
              <a:rPr lang="en-GB" sz="2000" dirty="0"/>
              <a:t>Gebruik hashtags zoals #smallbusiness, #foodtok, #veganfood, #diasporakitchen</a:t>
            </a:r>
            <a:br>
              <a:rPr lang="en-GB" sz="2000" b="1" dirty="0"/>
            </a:br>
            <a:endParaRPr lang="en-GB" sz="2000" b="1" dirty="0"/>
          </a:p>
          <a:p>
            <a:r>
              <a:rPr lang="en-GB" sz="2000" b="1" dirty="0">
                <a:solidFill>
                  <a:srgbClr val="84BFA4"/>
                </a:solidFill>
              </a:rPr>
              <a:t>3. Maak je eerste video</a:t>
            </a:r>
          </a:p>
          <a:p>
            <a:pPr marL="342900" indent="-342900">
              <a:buFont typeface="Arial" panose="020B0604020202020204" pitchFamily="34" charset="0"/>
              <a:buChar char="•"/>
            </a:pPr>
            <a:r>
              <a:rPr lang="en-GB" sz="2000" dirty="0"/>
              <a:t>Houd het simpel: "Dit is wat ik vandaag heb gemaakt" "Dit is waarom ik mijn bedrijf ben begonnen" "Wat zit er in deze saus?"</a:t>
            </a:r>
          </a:p>
          <a:p>
            <a:pPr marL="342900" indent="-342900">
              <a:buFont typeface="Arial" panose="020B0604020202020204" pitchFamily="34" charset="0"/>
              <a:buChar char="•"/>
            </a:pPr>
            <a:r>
              <a:rPr lang="en-GB" sz="2000" dirty="0"/>
              <a:t>Gebruik natuurlijk licht, glimlach en praat alsof je tegen een klant praat</a:t>
            </a:r>
          </a:p>
          <a:p>
            <a:endParaRPr lang="en-GB" sz="2000" b="1" dirty="0"/>
          </a:p>
          <a:p>
            <a:r>
              <a:rPr lang="en-GB" sz="2000" b="1" dirty="0">
                <a:solidFill>
                  <a:srgbClr val="84BFA4"/>
                </a:solidFill>
              </a:rPr>
              <a:t>4. Hashtags en bijschriften gebruiken</a:t>
            </a:r>
          </a:p>
          <a:p>
            <a:pPr marL="342900" indent="-342900">
              <a:buFont typeface="Arial" panose="020B0604020202020204" pitchFamily="34" charset="0"/>
              <a:buChar char="•"/>
            </a:pPr>
            <a:r>
              <a:rPr lang="en-GB" sz="2000" dirty="0"/>
              <a:t>Voeg 3-5 hashtags toe om mensen te helpen je video te vinden</a:t>
            </a:r>
          </a:p>
          <a:p>
            <a:pPr marL="342900" indent="-342900">
              <a:buFont typeface="Arial" panose="020B0604020202020204" pitchFamily="34" charset="0"/>
              <a:buChar char="•"/>
            </a:pPr>
            <a:r>
              <a:rPr lang="en-GB" sz="2000" dirty="0"/>
              <a:t>Roep op tot actie: "Volg voor meer", "Bestel in bio", "Tag iemand die dit leuk zou vinden".</a:t>
            </a:r>
            <a:endParaRPr lang="en-IE" sz="2000" dirty="0"/>
          </a:p>
        </p:txBody>
      </p:sp>
    </p:spTree>
    <p:extLst>
      <p:ext uri="{BB962C8B-B14F-4D97-AF65-F5344CB8AC3E}">
        <p14:creationId xmlns:p14="http://schemas.microsoft.com/office/powerpoint/2010/main" val="43409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29BE0-5E07-9C24-D37B-00AEC251F9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039ED9-9626-4B6F-75C9-6F85A0BF7188}"/>
              </a:ext>
            </a:extLst>
          </p:cNvPr>
          <p:cNvSpPr>
            <a:spLocks noGrp="1"/>
          </p:cNvSpPr>
          <p:nvPr>
            <p:ph type="body" sz="quarter" idx="27"/>
          </p:nvPr>
        </p:nvSpPr>
        <p:spPr>
          <a:xfrm>
            <a:off x="751414" y="378372"/>
            <a:ext cx="10202336" cy="1126708"/>
          </a:xfrm>
        </p:spPr>
        <p:txBody>
          <a:bodyPr/>
          <a:lstStyle/>
          <a:p>
            <a:r>
              <a:rPr lang="en-US" dirty="0"/>
              <a:t>9. LOKALE BEÏNVLOEDERS &amp; CULTURELE AMBASSADEURS</a:t>
            </a:r>
          </a:p>
        </p:txBody>
      </p:sp>
      <p:sp>
        <p:nvSpPr>
          <p:cNvPr id="18" name="Text Placeholder 4">
            <a:extLst>
              <a:ext uri="{FF2B5EF4-FFF2-40B4-BE49-F238E27FC236}">
                <a16:creationId xmlns:a16="http://schemas.microsoft.com/office/drawing/2014/main" id="{721C123C-03CD-A406-60FB-27E8F9380D8A}"/>
              </a:ext>
            </a:extLst>
          </p:cNvPr>
          <p:cNvSpPr>
            <a:spLocks noGrp="1"/>
          </p:cNvSpPr>
          <p:nvPr>
            <p:ph type="body" sz="quarter" idx="14"/>
          </p:nvPr>
        </p:nvSpPr>
        <p:spPr>
          <a:xfrm>
            <a:off x="477388" y="1818438"/>
            <a:ext cx="11162162" cy="4459055"/>
          </a:xfrm>
        </p:spPr>
        <p:txBody>
          <a:bodyPr/>
          <a:lstStyle/>
          <a:p>
            <a:pPr>
              <a:buNone/>
            </a:pPr>
            <a:r>
              <a:rPr lang="en-GB" dirty="0">
                <a:solidFill>
                  <a:schemeClr val="tx1"/>
                </a:solidFill>
              </a:rPr>
              <a:t>Je hebt geen beroemdheid nodig. Gewoon iemand die vertrouwd wordt in je gemeenschap. Een vriendelijk woord van de juiste persoon kan meer doen dan een betaalde advertentie.</a:t>
            </a:r>
          </a:p>
          <a:p>
            <a:pPr>
              <a:buNone/>
            </a:pPr>
            <a:endParaRPr lang="en-GB" dirty="0">
              <a:solidFill>
                <a:schemeClr val="tx1"/>
              </a:solidFill>
            </a:endParaRPr>
          </a:p>
          <a:p>
            <a:pPr>
              <a:buNone/>
            </a:pPr>
            <a:r>
              <a:rPr lang="en-GB" b="1" dirty="0">
                <a:solidFill>
                  <a:srgbClr val="84BFA4"/>
                </a:solidFill>
              </a:rPr>
              <a:t>Wie ze zijn:</a:t>
            </a:r>
          </a:p>
          <a:p>
            <a:pPr marL="342900" indent="-342900">
              <a:buFont typeface="Arial" panose="020B0604020202020204" pitchFamily="34" charset="0"/>
              <a:buChar char="•"/>
            </a:pPr>
            <a:r>
              <a:rPr lang="en-GB" dirty="0">
                <a:solidFill>
                  <a:schemeClr val="tx1"/>
                </a:solidFill>
              </a:rPr>
              <a:t>Een gerespecteerde chef-kok</a:t>
            </a:r>
          </a:p>
          <a:p>
            <a:pPr marL="342900" indent="-342900">
              <a:buFont typeface="Arial" panose="020B0604020202020204" pitchFamily="34" charset="0"/>
              <a:buChar char="•"/>
            </a:pPr>
            <a:r>
              <a:rPr lang="en-GB" dirty="0">
                <a:solidFill>
                  <a:schemeClr val="tx1"/>
                </a:solidFill>
              </a:rPr>
              <a:t>Een bekende kraamhouder</a:t>
            </a:r>
          </a:p>
          <a:p>
            <a:pPr marL="342900" indent="-342900">
              <a:buFont typeface="Arial" panose="020B0604020202020204" pitchFamily="34" charset="0"/>
              <a:buChar char="•"/>
            </a:pPr>
            <a:r>
              <a:rPr lang="en-GB" dirty="0">
                <a:solidFill>
                  <a:schemeClr val="tx1"/>
                </a:solidFill>
              </a:rPr>
              <a:t>Een schrijver, blogger of activist op het gebied van voeding</a:t>
            </a:r>
          </a:p>
          <a:p>
            <a:pPr marL="342900" indent="-342900">
              <a:buFont typeface="Arial" panose="020B0604020202020204" pitchFamily="34" charset="0"/>
              <a:buChar char="•"/>
            </a:pPr>
            <a:r>
              <a:rPr lang="en-GB" dirty="0">
                <a:solidFill>
                  <a:schemeClr val="tx1"/>
                </a:solidFill>
              </a:rPr>
              <a:t>Iemand die jouw cultuur of waarden deelt en al een loyaal publiek heeft</a:t>
            </a:r>
          </a:p>
          <a:p>
            <a:pPr>
              <a:buNone/>
            </a:pPr>
            <a:endParaRPr lang="en-GB" dirty="0">
              <a:solidFill>
                <a:schemeClr val="tx1"/>
              </a:solidFill>
            </a:endParaRPr>
          </a:p>
          <a:p>
            <a:pPr>
              <a:buNone/>
            </a:pPr>
            <a:r>
              <a:rPr lang="en-GB" b="1" dirty="0">
                <a:solidFill>
                  <a:srgbClr val="84BFA4"/>
                </a:solidFill>
              </a:rPr>
              <a:t>Wat ze kunnen doen:</a:t>
            </a:r>
          </a:p>
          <a:p>
            <a:pPr marL="342900" indent="-342900">
              <a:buFont typeface="Arial" panose="020B0604020202020204" pitchFamily="34" charset="0"/>
              <a:buChar char="•"/>
            </a:pPr>
            <a:r>
              <a:rPr lang="en-GB" dirty="0">
                <a:solidFill>
                  <a:schemeClr val="tx1"/>
                </a:solidFill>
              </a:rPr>
              <a:t>Werk samen aan een recept, proeverij of live evenement</a:t>
            </a:r>
          </a:p>
          <a:p>
            <a:pPr marL="342900" indent="-342900">
              <a:buFont typeface="Arial" panose="020B0604020202020204" pitchFamily="34" charset="0"/>
              <a:buChar char="•"/>
            </a:pPr>
            <a:r>
              <a:rPr lang="en-GB" dirty="0">
                <a:solidFill>
                  <a:schemeClr val="tx1"/>
                </a:solidFill>
              </a:rPr>
              <a:t>Post over je product op Instagram of Facebook</a:t>
            </a:r>
          </a:p>
          <a:p>
            <a:pPr marL="342900" indent="-342900">
              <a:buFont typeface="Arial" panose="020B0604020202020204" pitchFamily="34" charset="0"/>
              <a:buChar char="•"/>
            </a:pPr>
            <a:r>
              <a:rPr lang="en-GB" dirty="0">
                <a:solidFill>
                  <a:schemeClr val="tx1"/>
                </a:solidFill>
              </a:rPr>
              <a:t>Nodig anderen uit om je eten te proberen</a:t>
            </a:r>
          </a:p>
          <a:p>
            <a:pPr marL="342900" indent="-342900">
              <a:buFont typeface="Arial" panose="020B0604020202020204" pitchFamily="34" charset="0"/>
              <a:buChar char="•"/>
            </a:pPr>
            <a:r>
              <a:rPr lang="en-GB" dirty="0">
                <a:solidFill>
                  <a:schemeClr val="tx1"/>
                </a:solidFill>
              </a:rPr>
              <a:t>Vertel hun volgers waarom ze houden van wat je maakt</a:t>
            </a:r>
          </a:p>
          <a:p>
            <a:pPr>
              <a:buNone/>
            </a:pPr>
            <a:endParaRPr lang="en-GB" dirty="0">
              <a:solidFill>
                <a:schemeClr val="tx1"/>
              </a:solidFill>
            </a:endParaRPr>
          </a:p>
        </p:txBody>
      </p:sp>
    </p:spTree>
    <p:extLst>
      <p:ext uri="{BB962C8B-B14F-4D97-AF65-F5344CB8AC3E}">
        <p14:creationId xmlns:p14="http://schemas.microsoft.com/office/powerpoint/2010/main" val="14794533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142E3-CFD4-E8FB-6565-B2F29EE89A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FAE18E-5A39-CDB2-B29D-1CB9F718AE31}"/>
              </a:ext>
            </a:extLst>
          </p:cNvPr>
          <p:cNvSpPr>
            <a:spLocks noGrp="1"/>
          </p:cNvSpPr>
          <p:nvPr>
            <p:ph type="body" sz="quarter" idx="27"/>
          </p:nvPr>
        </p:nvSpPr>
        <p:spPr>
          <a:xfrm>
            <a:off x="751414" y="378372"/>
            <a:ext cx="9719736" cy="1126708"/>
          </a:xfrm>
        </p:spPr>
        <p:txBody>
          <a:bodyPr/>
          <a:lstStyle/>
          <a:p>
            <a:r>
              <a:rPr lang="en-US" dirty="0"/>
              <a:t>10. </a:t>
            </a:r>
            <a:r>
              <a:rPr lang="en-GB" dirty="0"/>
              <a:t>MOND-TOT-MONDRECLAME &amp; WHATSAPP-GROEPEN</a:t>
            </a:r>
            <a:endParaRPr lang="en-US" dirty="0"/>
          </a:p>
        </p:txBody>
      </p:sp>
      <p:sp>
        <p:nvSpPr>
          <p:cNvPr id="18" name="Text Placeholder 4">
            <a:extLst>
              <a:ext uri="{FF2B5EF4-FFF2-40B4-BE49-F238E27FC236}">
                <a16:creationId xmlns:a16="http://schemas.microsoft.com/office/drawing/2014/main" id="{202838A5-F764-ABAA-9160-C24F4C9770A2}"/>
              </a:ext>
            </a:extLst>
          </p:cNvPr>
          <p:cNvSpPr>
            <a:spLocks noGrp="1"/>
          </p:cNvSpPr>
          <p:nvPr>
            <p:ph type="body" sz="quarter" idx="14"/>
          </p:nvPr>
        </p:nvSpPr>
        <p:spPr>
          <a:xfrm>
            <a:off x="477388" y="1818438"/>
            <a:ext cx="4920112" cy="4459055"/>
          </a:xfrm>
        </p:spPr>
        <p:txBody>
          <a:bodyPr/>
          <a:lstStyle/>
          <a:p>
            <a:pPr>
              <a:buNone/>
            </a:pPr>
            <a:r>
              <a:rPr lang="en-GB" b="1" dirty="0">
                <a:solidFill>
                  <a:srgbClr val="84BFA4"/>
                </a:solidFill>
              </a:rPr>
              <a:t>Je netwerk is je eerste (en vaak beste) marketingkanaal.</a:t>
            </a:r>
            <a:br>
              <a:rPr lang="en-GB" dirty="0"/>
            </a:br>
            <a:r>
              <a:rPr lang="en-GB" dirty="0"/>
              <a:t>Vrienden, buren en klanten kunnen je bedrijf sneller laten groeien dan je denkt.</a:t>
            </a:r>
          </a:p>
          <a:p>
            <a:pPr>
              <a:buNone/>
            </a:pPr>
            <a:endParaRPr lang="en-GB" dirty="0"/>
          </a:p>
          <a:p>
            <a:pPr>
              <a:buNone/>
            </a:pPr>
            <a:r>
              <a:rPr lang="en-GB" b="1" dirty="0">
                <a:solidFill>
                  <a:srgbClr val="84BFA4"/>
                </a:solidFill>
              </a:rPr>
              <a:t>Hoe activeer je mond-tot-mondreclame:</a:t>
            </a:r>
          </a:p>
          <a:p>
            <a:pPr marL="342900" indent="-342900">
              <a:buFont typeface="Arial" panose="020B0604020202020204" pitchFamily="34" charset="0"/>
              <a:buChar char="•"/>
            </a:pPr>
            <a:r>
              <a:rPr lang="en-GB" dirty="0"/>
              <a:t>Vraag tevreden klanten om je info te delen in lokale WhatsApp- of Facebook-groepen.</a:t>
            </a:r>
          </a:p>
          <a:p>
            <a:pPr marL="342900" indent="-342900">
              <a:buFont typeface="Arial" panose="020B0604020202020204" pitchFamily="34" charset="0"/>
              <a:buChar char="•"/>
            </a:pPr>
            <a:r>
              <a:rPr lang="en-GB" dirty="0"/>
              <a:t>Maak een "menu van de week" afbeelding die je gemakkelijk kunt versturen</a:t>
            </a:r>
          </a:p>
          <a:p>
            <a:pPr marL="342900" indent="-342900">
              <a:buFont typeface="Arial" panose="020B0604020202020204" pitchFamily="34" charset="0"/>
              <a:buChar char="•"/>
            </a:pPr>
            <a:r>
              <a:rPr lang="en-GB" dirty="0"/>
              <a:t>Bied een "bring-a-friend" of doorverwijsbonus aan (zelfs een klein bedankje telt)</a:t>
            </a:r>
          </a:p>
          <a:p>
            <a:endParaRPr lang="en-GB" dirty="0"/>
          </a:p>
          <a:p>
            <a:pPr>
              <a:buNone/>
            </a:pPr>
            <a:endParaRPr lang="en-US" dirty="0">
              <a:solidFill>
                <a:schemeClr val="tx1"/>
              </a:solidFill>
            </a:endParaRPr>
          </a:p>
        </p:txBody>
      </p:sp>
      <p:sp>
        <p:nvSpPr>
          <p:cNvPr id="4" name="TextBox 3">
            <a:extLst>
              <a:ext uri="{FF2B5EF4-FFF2-40B4-BE49-F238E27FC236}">
                <a16:creationId xmlns:a16="http://schemas.microsoft.com/office/drawing/2014/main" id="{E628CF26-95DB-E661-73C9-BB025E4B922C}"/>
              </a:ext>
            </a:extLst>
          </p:cNvPr>
          <p:cNvSpPr txBox="1"/>
          <p:nvPr/>
        </p:nvSpPr>
        <p:spPr>
          <a:xfrm>
            <a:off x="5937250" y="1698380"/>
            <a:ext cx="6127750" cy="4832092"/>
          </a:xfrm>
          <a:prstGeom prst="rect">
            <a:avLst/>
          </a:prstGeom>
          <a:noFill/>
        </p:spPr>
        <p:txBody>
          <a:bodyPr wrap="square">
            <a:spAutoFit/>
          </a:bodyPr>
          <a:lstStyle/>
          <a:p>
            <a:pPr>
              <a:buNone/>
            </a:pPr>
            <a:r>
              <a:rPr lang="en-IE" sz="2000" b="1" dirty="0">
                <a:solidFill>
                  <a:srgbClr val="84BFA4"/>
                </a:solidFill>
              </a:rPr>
              <a:t>WhatsApp-tips voor voedselondernemers</a:t>
            </a:r>
          </a:p>
          <a:p>
            <a:pPr>
              <a:buNone/>
            </a:pPr>
            <a:r>
              <a:rPr lang="en-GB" sz="2000" b="1" dirty="0"/>
              <a:t>1. Een uitzendkanaal instellen</a:t>
            </a:r>
            <a:endParaRPr lang="en-GB" sz="2000" dirty="0"/>
          </a:p>
          <a:p>
            <a:pPr marL="342900" indent="-342900">
              <a:buFont typeface="Arial" panose="020B0604020202020204" pitchFamily="34" charset="0"/>
              <a:buChar char="•"/>
            </a:pPr>
            <a:r>
              <a:rPr lang="en-GB" sz="2000" dirty="0"/>
              <a:t>Maak een </a:t>
            </a:r>
            <a:r>
              <a:rPr lang="en-GB" sz="2000" b="1" dirty="0"/>
              <a:t>WhatsApp Broadcast List </a:t>
            </a:r>
            <a:r>
              <a:rPr lang="en-GB" sz="2000" dirty="0"/>
              <a:t>(geen groepschat!).</a:t>
            </a:r>
          </a:p>
          <a:p>
            <a:pPr marL="342900" indent="-342900">
              <a:buFont typeface="Arial" panose="020B0604020202020204" pitchFamily="34" charset="0"/>
              <a:buChar char="•"/>
            </a:pPr>
            <a:r>
              <a:rPr lang="en-GB" sz="2000" dirty="0"/>
              <a:t>Vaste klanten toevoegen die updates willen ontvangen</a:t>
            </a:r>
          </a:p>
          <a:p>
            <a:pPr marL="342900" indent="-342900">
              <a:buFont typeface="Arial" panose="020B0604020202020204" pitchFamily="34" charset="0"/>
              <a:buChar char="•"/>
            </a:pPr>
            <a:r>
              <a:rPr lang="en-GB" sz="2000" dirty="0"/>
              <a:t>Stuur menu's, speciale aanbiedingen of leveringswaarschuwingen - ze krijgen je bericht </a:t>
            </a:r>
            <a:r>
              <a:rPr lang="en-GB" sz="2000" b="1" dirty="0"/>
              <a:t>privé</a:t>
            </a:r>
            <a:r>
              <a:rPr lang="en-GB" sz="2000" dirty="0"/>
              <a:t>, zoals een rechtstreekse sms</a:t>
            </a:r>
          </a:p>
          <a:p>
            <a:endParaRPr lang="en-GB" sz="2000" dirty="0"/>
          </a:p>
          <a:p>
            <a:pPr>
              <a:buNone/>
            </a:pPr>
            <a:r>
              <a:rPr lang="en-GB" sz="2000" b="1" dirty="0">
                <a:solidFill>
                  <a:srgbClr val="84BFA4"/>
                </a:solidFill>
              </a:rPr>
              <a:t>WhatsApp Zakelijk gebruiken</a:t>
            </a:r>
            <a:endParaRPr lang="en-GB" sz="2000" dirty="0">
              <a:solidFill>
                <a:srgbClr val="84BFA4"/>
              </a:solidFill>
            </a:endParaRPr>
          </a:p>
          <a:p>
            <a:pPr marL="342900" indent="-342900">
              <a:buFont typeface="Arial" panose="020B0604020202020204" pitchFamily="34" charset="0"/>
              <a:buChar char="•"/>
            </a:pPr>
            <a:r>
              <a:rPr lang="en-GB" sz="2000" dirty="0"/>
              <a:t>Download de gratis </a:t>
            </a:r>
            <a:r>
              <a:rPr lang="en-GB" sz="2000" b="1" dirty="0"/>
              <a:t>app WhatsApp Zakelijk</a:t>
            </a:r>
            <a:endParaRPr lang="en-GB" sz="2000" dirty="0"/>
          </a:p>
          <a:p>
            <a:pPr marL="342900" indent="-342900">
              <a:buFont typeface="Arial" panose="020B0604020202020204" pitchFamily="34" charset="0"/>
              <a:buChar char="•"/>
            </a:pPr>
            <a:r>
              <a:rPr lang="en-GB" sz="2000" dirty="0"/>
              <a:t>Stel </a:t>
            </a:r>
            <a:r>
              <a:rPr lang="en-GB" sz="2000" b="1" dirty="0"/>
              <a:t>auto-replies </a:t>
            </a:r>
            <a:r>
              <a:rPr lang="en-GB" sz="2000" dirty="0"/>
              <a:t>in voor als je het druk hebt</a:t>
            </a:r>
          </a:p>
          <a:p>
            <a:pPr marL="342900" indent="-342900">
              <a:buFont typeface="Arial" panose="020B0604020202020204" pitchFamily="34" charset="0"/>
              <a:buChar char="•"/>
            </a:pPr>
            <a:r>
              <a:rPr lang="en-GB" sz="2000" dirty="0"/>
              <a:t>Voeg een </a:t>
            </a:r>
            <a:r>
              <a:rPr lang="en-GB" sz="2000" b="1" dirty="0"/>
              <a:t>productcatalogus</a:t>
            </a:r>
            <a:r>
              <a:rPr lang="en-GB" sz="2000" dirty="0"/>
              <a:t>, kantooruren en snelle reacties (zoals "Bedankt voor uw bestelling!") toe.</a:t>
            </a:r>
          </a:p>
        </p:txBody>
      </p:sp>
      <p:cxnSp>
        <p:nvCxnSpPr>
          <p:cNvPr id="6" name="Straight Connector 5">
            <a:extLst>
              <a:ext uri="{FF2B5EF4-FFF2-40B4-BE49-F238E27FC236}">
                <a16:creationId xmlns:a16="http://schemas.microsoft.com/office/drawing/2014/main" id="{88568BE8-A601-1D78-0599-B3E2151E8CB0}"/>
              </a:ext>
            </a:extLst>
          </p:cNvPr>
          <p:cNvCxnSpPr/>
          <p:nvPr/>
        </p:nvCxnSpPr>
        <p:spPr>
          <a:xfrm>
            <a:off x="5626100" y="2012950"/>
            <a:ext cx="63500" cy="42645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6762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5D4BD-6EE8-BC28-DEBE-A3D7C7906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21047F-B06C-337D-A857-113DA6638DA9}"/>
              </a:ext>
            </a:extLst>
          </p:cNvPr>
          <p:cNvSpPr>
            <a:spLocks noGrp="1"/>
          </p:cNvSpPr>
          <p:nvPr>
            <p:ph type="body" sz="quarter" idx="27"/>
          </p:nvPr>
        </p:nvSpPr>
        <p:spPr>
          <a:xfrm>
            <a:off x="751414" y="378372"/>
            <a:ext cx="10124281" cy="1126708"/>
          </a:xfrm>
        </p:spPr>
        <p:txBody>
          <a:bodyPr/>
          <a:lstStyle/>
          <a:p>
            <a:r>
              <a:rPr lang="en-US" dirty="0"/>
              <a:t>11. WIST U DAT E-MAILMARKETING EEN KRACHTIG MIDDEL IS?</a:t>
            </a:r>
          </a:p>
        </p:txBody>
      </p:sp>
      <p:sp>
        <p:nvSpPr>
          <p:cNvPr id="5" name="TextBox 4">
            <a:extLst>
              <a:ext uri="{FF2B5EF4-FFF2-40B4-BE49-F238E27FC236}">
                <a16:creationId xmlns:a16="http://schemas.microsoft.com/office/drawing/2014/main" id="{CBAC9655-796C-0476-D958-E7F4CAB5BCF9}"/>
              </a:ext>
            </a:extLst>
          </p:cNvPr>
          <p:cNvSpPr txBox="1"/>
          <p:nvPr/>
        </p:nvSpPr>
        <p:spPr>
          <a:xfrm>
            <a:off x="546100" y="1754991"/>
            <a:ext cx="11379200" cy="4832092"/>
          </a:xfrm>
          <a:prstGeom prst="rect">
            <a:avLst/>
          </a:prstGeom>
          <a:noFill/>
        </p:spPr>
        <p:txBody>
          <a:bodyPr wrap="square">
            <a:spAutoFit/>
          </a:bodyPr>
          <a:lstStyle/>
          <a:p>
            <a:r>
              <a:rPr lang="en-GB" sz="2200" dirty="0"/>
              <a:t>Met e-mail kun je rechtstreeks met je klanten praten, in hun inbox, op hun tijd.</a:t>
            </a:r>
          </a:p>
          <a:p>
            <a:endParaRPr lang="en-GB" sz="2200" dirty="0"/>
          </a:p>
          <a:p>
            <a:r>
              <a:rPr lang="en-GB" sz="2200" b="1" dirty="0">
                <a:solidFill>
                  <a:srgbClr val="84BFA4"/>
                </a:solidFill>
              </a:rPr>
              <a:t>Waarom het werkt:</a:t>
            </a:r>
          </a:p>
          <a:p>
            <a:pPr marL="342900" indent="-342900">
              <a:buFont typeface="Arial" panose="020B0604020202020204" pitchFamily="34" charset="0"/>
              <a:buChar char="•"/>
            </a:pPr>
            <a:r>
              <a:rPr lang="en-GB" sz="2200" dirty="0"/>
              <a:t>Veel impact met weinig kosten</a:t>
            </a:r>
          </a:p>
          <a:p>
            <a:pPr marL="342900" indent="-342900">
              <a:buFont typeface="Arial" panose="020B0604020202020204" pitchFamily="34" charset="0"/>
              <a:buChar char="•"/>
            </a:pPr>
            <a:r>
              <a:rPr lang="en-GB" sz="2200" dirty="0"/>
              <a:t>U bent de eigenaar van uw lijst met contactpersonen, niet van sociale media</a:t>
            </a:r>
          </a:p>
          <a:p>
            <a:pPr marL="342900" indent="-342900">
              <a:buFont typeface="Arial" panose="020B0604020202020204" pitchFamily="34" charset="0"/>
              <a:buChar char="•"/>
            </a:pPr>
            <a:r>
              <a:rPr lang="en-GB" sz="2200" dirty="0"/>
              <a:t>Gemakkelijk opens, kliks en inschrijvingen bijhouden</a:t>
            </a:r>
          </a:p>
          <a:p>
            <a:pPr marL="342900" indent="-342900">
              <a:buFont typeface="Arial" panose="020B0604020202020204" pitchFamily="34" charset="0"/>
              <a:buChar char="•"/>
            </a:pPr>
            <a:r>
              <a:rPr lang="en-GB" sz="2200" dirty="0"/>
              <a:t>Helpt je een loyaal, terugkerend klantenbestand op te bouwen</a:t>
            </a:r>
          </a:p>
          <a:p>
            <a:endParaRPr lang="en-GB" sz="2200" dirty="0"/>
          </a:p>
          <a:p>
            <a:r>
              <a:rPr lang="en-GB" sz="2200" dirty="0">
                <a:solidFill>
                  <a:srgbClr val="84BFA4"/>
                </a:solidFill>
              </a:rPr>
              <a:t>Geweldige gratis tools:</a:t>
            </a:r>
          </a:p>
          <a:p>
            <a:pPr marL="342900" indent="-342900">
              <a:buFont typeface="Arial" panose="020B0604020202020204" pitchFamily="34" charset="0"/>
              <a:buChar char="•"/>
            </a:pPr>
            <a:r>
              <a:rPr lang="en-GB" sz="2200" dirty="0">
                <a:hlinkClick r:id="rId2"/>
              </a:rPr>
              <a:t>Mailchimp.com </a:t>
            </a:r>
            <a:r>
              <a:rPr lang="en-GB" sz="2200" dirty="0"/>
              <a:t>- gratis tot 500 abonnees</a:t>
            </a:r>
          </a:p>
          <a:p>
            <a:pPr marL="342900" indent="-342900">
              <a:buFont typeface="Arial" panose="020B0604020202020204" pitchFamily="34" charset="0"/>
              <a:buChar char="•"/>
            </a:pPr>
            <a:r>
              <a:rPr lang="en-GB" sz="2200" dirty="0">
                <a:hlinkClick r:id="rId3"/>
              </a:rPr>
              <a:t>MailerLite.com </a:t>
            </a:r>
            <a:r>
              <a:rPr lang="en-GB" sz="2200" dirty="0"/>
              <a:t>- strak ontwerp, geweldige ondersteuning</a:t>
            </a:r>
          </a:p>
          <a:p>
            <a:pPr marL="342900" indent="-342900">
              <a:buFont typeface="Arial" panose="020B0604020202020204" pitchFamily="34" charset="0"/>
              <a:buChar char="•"/>
            </a:pPr>
            <a:r>
              <a:rPr lang="en-GB" sz="2200" dirty="0">
                <a:hlinkClick r:id="rId4"/>
              </a:rPr>
              <a:t>Brevo.com </a:t>
            </a:r>
            <a:r>
              <a:rPr lang="en-GB" sz="2200" dirty="0"/>
              <a:t>(voorheen </a:t>
            </a:r>
            <a:r>
              <a:rPr lang="en-GB" sz="2200" dirty="0" err="1"/>
              <a:t>Sendinblue</a:t>
            </a:r>
            <a:r>
              <a:rPr lang="en-GB" sz="2200" dirty="0"/>
              <a:t>) - meertalig, goed voor bedrijven in de EU</a:t>
            </a:r>
          </a:p>
          <a:p>
            <a:pPr marL="342900" indent="-342900">
              <a:buFont typeface="Arial" panose="020B0604020202020204" pitchFamily="34" charset="0"/>
              <a:buChar char="•"/>
            </a:pPr>
            <a:r>
              <a:rPr lang="en-GB" sz="2200" dirty="0"/>
              <a:t>Probeer ook: </a:t>
            </a:r>
            <a:r>
              <a:rPr lang="en-GB" sz="2200" dirty="0">
                <a:hlinkClick r:id="rId5"/>
              </a:rPr>
              <a:t>aweber.com</a:t>
            </a:r>
            <a:r>
              <a:rPr lang="en-GB" sz="2200" dirty="0"/>
              <a:t>, </a:t>
            </a:r>
            <a:r>
              <a:rPr lang="en-GB" sz="2200" dirty="0">
                <a:hlinkClick r:id="rId6"/>
              </a:rPr>
              <a:t>constantcontact.com</a:t>
            </a:r>
            <a:endParaRPr lang="en-GB" sz="2200" dirty="0"/>
          </a:p>
          <a:p>
            <a:endParaRPr lang="en-GB" sz="2200" dirty="0"/>
          </a:p>
        </p:txBody>
      </p:sp>
    </p:spTree>
    <p:extLst>
      <p:ext uri="{BB962C8B-B14F-4D97-AF65-F5344CB8AC3E}">
        <p14:creationId xmlns:p14="http://schemas.microsoft.com/office/powerpoint/2010/main" val="32111713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66BF5-ACDE-F9E8-9E87-455069C25263}"/>
              </a:ext>
            </a:extLst>
          </p:cNvPr>
          <p:cNvSpPr>
            <a:spLocks noGrp="1"/>
          </p:cNvSpPr>
          <p:nvPr>
            <p:ph type="body" sz="quarter" idx="27"/>
          </p:nvPr>
        </p:nvSpPr>
        <p:spPr>
          <a:xfrm>
            <a:off x="751414" y="378372"/>
            <a:ext cx="10124281" cy="1126708"/>
          </a:xfrm>
        </p:spPr>
        <p:txBody>
          <a:bodyPr/>
          <a:lstStyle/>
          <a:p>
            <a:r>
              <a:rPr lang="en-US" dirty="0"/>
              <a:t>11. EMAIL MARKETING - begin in 3 eenvoudige stappen</a:t>
            </a:r>
          </a:p>
        </p:txBody>
      </p:sp>
      <p:sp>
        <p:nvSpPr>
          <p:cNvPr id="5" name="TextBox 4">
            <a:extLst>
              <a:ext uri="{FF2B5EF4-FFF2-40B4-BE49-F238E27FC236}">
                <a16:creationId xmlns:a16="http://schemas.microsoft.com/office/drawing/2014/main" id="{94F05B32-3A16-4C9B-1F00-3FAD791CC25F}"/>
              </a:ext>
            </a:extLst>
          </p:cNvPr>
          <p:cNvSpPr txBox="1"/>
          <p:nvPr/>
        </p:nvSpPr>
        <p:spPr>
          <a:xfrm>
            <a:off x="406400" y="1666091"/>
            <a:ext cx="7918450" cy="5170646"/>
          </a:xfrm>
          <a:prstGeom prst="rect">
            <a:avLst/>
          </a:prstGeom>
          <a:noFill/>
        </p:spPr>
        <p:txBody>
          <a:bodyPr wrap="square">
            <a:spAutoFit/>
          </a:bodyPr>
          <a:lstStyle/>
          <a:p>
            <a:pPr marL="457200" indent="-457200">
              <a:buAutoNum type="arabicPeriod"/>
            </a:pPr>
            <a:r>
              <a:rPr lang="en-GB" sz="2200" b="1" dirty="0">
                <a:solidFill>
                  <a:srgbClr val="84BFA4"/>
                </a:solidFill>
              </a:rPr>
              <a:t>Een lijst maken</a:t>
            </a:r>
          </a:p>
          <a:p>
            <a:r>
              <a:rPr lang="en-GB" sz="2200" dirty="0"/>
              <a:t>Begin met het toevoegen van mensen die je al kent: vroegere klanten, vrienden, familie of mensen van de markt.</a:t>
            </a:r>
          </a:p>
          <a:p>
            <a:r>
              <a:rPr lang="en-GB" sz="2200" dirty="0"/>
              <a:t>Je kunt ook aanmeldingen van evenementen of WhatsApp importeren. </a:t>
            </a:r>
          </a:p>
          <a:p>
            <a:r>
              <a:rPr lang="en-GB" sz="2200" dirty="0"/>
              <a:t>Deze lijst wordt je e-mailcommunity - mensen die van je willen horen.</a:t>
            </a:r>
          </a:p>
          <a:p>
            <a:endParaRPr lang="en-GB" sz="2200" dirty="0"/>
          </a:p>
          <a:p>
            <a:r>
              <a:rPr lang="en-GB" sz="2200" b="1" dirty="0">
                <a:solidFill>
                  <a:srgbClr val="84BFA4"/>
                </a:solidFill>
              </a:rPr>
              <a:t>2. Ontwerp een aanmeldingsformulier</a:t>
            </a:r>
          </a:p>
          <a:p>
            <a:pPr marL="342900" indent="-342900">
              <a:buFont typeface="Arial" panose="020B0604020202020204" pitchFamily="34" charset="0"/>
              <a:buChar char="•"/>
            </a:pPr>
            <a:r>
              <a:rPr lang="en-GB" sz="2200" dirty="0"/>
              <a:t>Gebruik je e-mailplatform (zoals Mailchimp of </a:t>
            </a:r>
            <a:r>
              <a:rPr lang="en-GB" sz="2200" dirty="0" err="1"/>
              <a:t>MailerLite</a:t>
            </a:r>
            <a:r>
              <a:rPr lang="en-GB" sz="2200" dirty="0"/>
              <a:t>) om een aanmeldformulier te maken.</a:t>
            </a:r>
          </a:p>
          <a:p>
            <a:pPr marL="342900" indent="-342900">
              <a:buFont typeface="Arial" panose="020B0604020202020204" pitchFamily="34" charset="0"/>
              <a:buChar char="•"/>
            </a:pPr>
            <a:r>
              <a:rPr lang="en-GB" sz="2200" dirty="0"/>
              <a:t>Nodig het formulier uit op je website en deel het op Instagram, WhatsApp of via een QR-code.</a:t>
            </a:r>
          </a:p>
          <a:p>
            <a:pPr marL="342900" indent="-342900">
              <a:buFont typeface="Arial" panose="020B0604020202020204" pitchFamily="34" charset="0"/>
              <a:buChar char="•"/>
            </a:pPr>
            <a:r>
              <a:rPr lang="en-GB" sz="2200" dirty="0"/>
              <a:t>Houd registratie eenvoudig: alleen naam, e-mail en toestemming om hen updates te sturen</a:t>
            </a:r>
          </a:p>
          <a:p>
            <a:endParaRPr lang="en-GB" sz="2200" dirty="0"/>
          </a:p>
        </p:txBody>
      </p:sp>
      <p:pic>
        <p:nvPicPr>
          <p:cNvPr id="5127" name="Picture 7" descr="Free Vector blogger email template">
            <a:extLst>
              <a:ext uri="{FF2B5EF4-FFF2-40B4-BE49-F238E27FC236}">
                <a16:creationId xmlns:a16="http://schemas.microsoft.com/office/drawing/2014/main" id="{112E6D8E-90A1-ED7A-C151-DD27EC8B4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182" y="1720850"/>
            <a:ext cx="3107267"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609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1578-5229-7641-744E-B382E2328F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E576C1-3B5F-CB6A-6C4D-8D904E7990E5}"/>
              </a:ext>
            </a:extLst>
          </p:cNvPr>
          <p:cNvSpPr>
            <a:spLocks noGrp="1"/>
          </p:cNvSpPr>
          <p:nvPr>
            <p:ph type="body" sz="quarter" idx="27"/>
          </p:nvPr>
        </p:nvSpPr>
        <p:spPr>
          <a:xfrm>
            <a:off x="751414" y="378372"/>
            <a:ext cx="10124281" cy="1126708"/>
          </a:xfrm>
        </p:spPr>
        <p:txBody>
          <a:bodyPr/>
          <a:lstStyle/>
          <a:p>
            <a:r>
              <a:rPr lang="en-US" dirty="0"/>
              <a:t>11. EMAIL MARKETING - begin in 3 eenvoudige stappen</a:t>
            </a:r>
          </a:p>
        </p:txBody>
      </p:sp>
      <p:sp>
        <p:nvSpPr>
          <p:cNvPr id="5" name="TextBox 4">
            <a:extLst>
              <a:ext uri="{FF2B5EF4-FFF2-40B4-BE49-F238E27FC236}">
                <a16:creationId xmlns:a16="http://schemas.microsoft.com/office/drawing/2014/main" id="{C0B964EF-6833-2DE5-B535-F698DB2ECDD7}"/>
              </a:ext>
            </a:extLst>
          </p:cNvPr>
          <p:cNvSpPr txBox="1"/>
          <p:nvPr/>
        </p:nvSpPr>
        <p:spPr>
          <a:xfrm>
            <a:off x="406400" y="1666091"/>
            <a:ext cx="6667500" cy="4154984"/>
          </a:xfrm>
          <a:prstGeom prst="rect">
            <a:avLst/>
          </a:prstGeom>
          <a:noFill/>
        </p:spPr>
        <p:txBody>
          <a:bodyPr wrap="square">
            <a:spAutoFit/>
          </a:bodyPr>
          <a:lstStyle/>
          <a:p>
            <a:pPr marL="342900" indent="-342900">
              <a:buFont typeface="Arial" panose="020B0604020202020204" pitchFamily="34" charset="0"/>
              <a:buChar char="•"/>
            </a:pPr>
            <a:r>
              <a:rPr lang="en-GB" sz="2200" dirty="0"/>
              <a:t>Bied iets kleins aan in ruil voor je inschrijving, bijvoorbeeld een recept, gratis proeverij of vroege toegang tot je menu.</a:t>
            </a:r>
          </a:p>
          <a:p>
            <a:endParaRPr lang="en-GB" sz="2200" b="1" dirty="0">
              <a:solidFill>
                <a:srgbClr val="84BFA4"/>
              </a:solidFill>
            </a:endParaRPr>
          </a:p>
          <a:p>
            <a:r>
              <a:rPr lang="en-GB" sz="2200" b="1" dirty="0">
                <a:solidFill>
                  <a:srgbClr val="84BFA4"/>
                </a:solidFill>
              </a:rPr>
              <a:t>3. Een campagne verzenden</a:t>
            </a:r>
          </a:p>
          <a:p>
            <a:pPr marL="342900" indent="-342900">
              <a:buFont typeface="Arial" panose="020B0604020202020204" pitchFamily="34" charset="0"/>
              <a:buChar char="•"/>
            </a:pPr>
            <a:r>
              <a:rPr lang="en-GB" sz="2200" dirty="0"/>
              <a:t> Een campagne is gewoon een e-mail die je naar je lijst stuurt. </a:t>
            </a:r>
          </a:p>
          <a:p>
            <a:pPr marL="342900" indent="-342900">
              <a:buFont typeface="Arial" panose="020B0604020202020204" pitchFamily="34" charset="0"/>
              <a:buChar char="•"/>
            </a:pPr>
            <a:r>
              <a:rPr lang="en-GB" sz="2200" dirty="0"/>
              <a:t>Je kunt het volgende toevoegen: Een foto van je product of kraam, een kort verhaal of cultureel inzicht, een weekmenu, een speciale aanbieding en een "dank je wel" voor recente steun</a:t>
            </a:r>
          </a:p>
          <a:p>
            <a:pPr marL="342900" indent="-342900">
              <a:buFont typeface="Arial" panose="020B0604020202020204" pitchFamily="34" charset="0"/>
              <a:buChar char="•"/>
            </a:pPr>
            <a:r>
              <a:rPr lang="en-GB" sz="2200" dirty="0"/>
              <a:t> Zorg ervoor dat het interessant en persoonlijk is; schrijf alsof je naar een klant schrijft die je kent.</a:t>
            </a:r>
          </a:p>
          <a:p>
            <a:pPr marL="342900" indent="-342900">
              <a:buFont typeface="Arial" panose="020B0604020202020204" pitchFamily="34" charset="0"/>
              <a:buChar char="•"/>
            </a:pPr>
            <a:r>
              <a:rPr lang="en-GB" sz="2200" dirty="0"/>
              <a:t>Begin met één e-mail per maand en bouw van daaruit verder op.</a:t>
            </a:r>
            <a:endParaRPr lang="en-IE" sz="2200" dirty="0"/>
          </a:p>
        </p:txBody>
      </p:sp>
      <p:pic>
        <p:nvPicPr>
          <p:cNvPr id="6148" name="Picture 4" descr="Vector food and beverage email newsletter template food promotion template email marketing landing page">
            <a:extLst>
              <a:ext uri="{FF2B5EF4-FFF2-40B4-BE49-F238E27FC236}">
                <a16:creationId xmlns:a16="http://schemas.microsoft.com/office/drawing/2014/main" id="{0DCD53FA-B093-5F31-E57D-C72E72AF5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806" y="1822449"/>
            <a:ext cx="4533194" cy="407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50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BAC4F-2465-7094-F4C3-367DD6F665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F7CDC-8651-7561-2BF3-58980FE1AE87}"/>
              </a:ext>
            </a:extLst>
          </p:cNvPr>
          <p:cNvSpPr>
            <a:spLocks noGrp="1"/>
          </p:cNvSpPr>
          <p:nvPr>
            <p:ph type="body" sz="quarter" idx="27"/>
          </p:nvPr>
        </p:nvSpPr>
        <p:spPr>
          <a:xfrm>
            <a:off x="751414" y="378372"/>
            <a:ext cx="10124281" cy="1126708"/>
          </a:xfrm>
        </p:spPr>
        <p:txBody>
          <a:bodyPr/>
          <a:lstStyle/>
          <a:p>
            <a:r>
              <a:rPr lang="en-GB" dirty="0"/>
              <a:t>HET BELANGRIJKSTE INSTRUMENT IS ACTIE.</a:t>
            </a:r>
            <a:endParaRPr lang="en-US" dirty="0"/>
          </a:p>
        </p:txBody>
      </p:sp>
      <p:sp>
        <p:nvSpPr>
          <p:cNvPr id="22" name="Rectangle 18">
            <a:extLst>
              <a:ext uri="{FF2B5EF4-FFF2-40B4-BE49-F238E27FC236}">
                <a16:creationId xmlns:a16="http://schemas.microsoft.com/office/drawing/2014/main" id="{2C06114A-655D-6133-34F6-5EB9B1BC2B60}"/>
              </a:ext>
            </a:extLst>
          </p:cNvPr>
          <p:cNvSpPr>
            <a:spLocks noChangeArrowheads="1"/>
          </p:cNvSpPr>
          <p:nvPr/>
        </p:nvSpPr>
        <p:spPr bwMode="auto">
          <a:xfrm>
            <a:off x="333665" y="1778114"/>
            <a:ext cx="7318085"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382B1B"/>
                </a:solidFill>
                <a:effectLst/>
              </a:rPr>
              <a:t>Je gereedschapskist is klaar - kies nu je gereedschap</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rgbClr val="382B1B"/>
                </a:solidFill>
                <a:effectLst/>
              </a:rPr>
              <a:t>Je hoeft niet elke marketingtool meteen te gebruiken.</a:t>
            </a:r>
            <a:endParaRPr lang="en-US" altLang="en-US" sz="2200" dirty="0">
              <a:solidFill>
                <a:srgbClr val="382B1B"/>
              </a:solidFill>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i="0" u="none" strike="noStrike" cap="none" normalizeH="0" baseline="0" dirty="0">
                <a:ln>
                  <a:noFill/>
                </a:ln>
                <a:solidFill>
                  <a:srgbClr val="382B1B"/>
                </a:solidFill>
                <a:effectLst/>
              </a:rPr>
              <a:t>Begin met degene die uitvoerbaar, natuurlijk en geschikt zijn voor jouw bedrijf.</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solidFill>
                <a:srgbClr val="382B1B"/>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 Vraag jezelf af:</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rPr>
              <a:t>Waar brengen mijn klanten al tijd door?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rPr>
              <a:t>Welk hulpmiddel voelt opwindend of gemakkelijk om als eerste te proberen?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chemeClr val="tx1"/>
                </a:solidFill>
                <a:effectLst/>
              </a:rPr>
              <a:t>Kan ik deze week één kleine stap zetten? En van daaruit verder bouwen.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2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chemeClr val="tx1"/>
                </a:solidFill>
                <a:effectLst/>
              </a:rPr>
              <a:t>Maak nu een plan van de tools die het beste bij je bedrijf passen, waar je mee gaat beginnen en zet je plan op papier </a:t>
            </a: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8" name="Picture 27" descr="A pencil and check marks on a paper&#10;&#10;AI-generated content may be incorrect.">
            <a:extLst>
              <a:ext uri="{FF2B5EF4-FFF2-40B4-BE49-F238E27FC236}">
                <a16:creationId xmlns:a16="http://schemas.microsoft.com/office/drawing/2014/main" id="{C107AF64-EB47-6537-C494-4D812926B4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59750" y="2387600"/>
            <a:ext cx="3371850" cy="3371850"/>
          </a:xfrm>
          <a:prstGeom prst="rect">
            <a:avLst/>
          </a:prstGeom>
        </p:spPr>
      </p:pic>
    </p:spTree>
    <p:extLst>
      <p:ext uri="{BB962C8B-B14F-4D97-AF65-F5344CB8AC3E}">
        <p14:creationId xmlns:p14="http://schemas.microsoft.com/office/powerpoint/2010/main" val="44095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5785-FC21-D5D0-859F-91D5D8600CE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4553D5-6162-D208-73EA-667688E16F3F}"/>
              </a:ext>
            </a:extLst>
          </p:cNvPr>
          <p:cNvSpPr>
            <a:spLocks noGrp="1"/>
          </p:cNvSpPr>
          <p:nvPr>
            <p:ph type="body" sz="quarter" idx="27"/>
          </p:nvPr>
        </p:nvSpPr>
        <p:spPr/>
        <p:txBody>
          <a:bodyPr/>
          <a:lstStyle/>
          <a:p>
            <a:r>
              <a:rPr lang="en-US" dirty="0"/>
              <a:t>HOE ZIET GEWELDIGE MARKETING ERUIT?</a:t>
            </a:r>
          </a:p>
        </p:txBody>
      </p:sp>
      <p:sp>
        <p:nvSpPr>
          <p:cNvPr id="19" name="Text Placeholder 7">
            <a:extLst>
              <a:ext uri="{FF2B5EF4-FFF2-40B4-BE49-F238E27FC236}">
                <a16:creationId xmlns:a16="http://schemas.microsoft.com/office/drawing/2014/main" id="{4ED7A92A-AD09-987D-3D29-D9FA54848150}"/>
              </a:ext>
            </a:extLst>
          </p:cNvPr>
          <p:cNvSpPr txBox="1">
            <a:spLocks/>
          </p:cNvSpPr>
          <p:nvPr/>
        </p:nvSpPr>
        <p:spPr>
          <a:xfrm>
            <a:off x="720431" y="1657350"/>
            <a:ext cx="5413669" cy="3211286"/>
          </a:xfrm>
          <a:prstGeom prst="rect">
            <a:avLst/>
          </a:prstGeom>
        </p:spPr>
        <p:txBody>
          <a:bodyPr vert="horz" lIns="91440" tIns="45720" rIns="91440" bIns="45720" rtlCol="0" anchor="t">
            <a:noAutofit/>
          </a:bodyPr>
          <a:lstStyle>
            <a:lvl1pPr marL="0" indent="0" algn="l" defTabSz="914400" rtl="0" eaLnBrk="1" latinLnBrk="0" hangingPunct="1">
              <a:lnSpc>
                <a:spcPts val="2340"/>
              </a:lnSpc>
              <a:spcBef>
                <a:spcPts val="0"/>
              </a:spcBef>
              <a:buFont typeface="Arial"/>
              <a:buNone/>
              <a:defRPr sz="2200" kern="1200" baseline="0">
                <a:solidFill>
                  <a:srgbClr val="382B1B"/>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B6D1E1"/>
              </a:buClr>
            </a:pPr>
            <a:endParaRPr lang="en-US" dirty="0"/>
          </a:p>
          <a:p>
            <a:pPr>
              <a:buClr>
                <a:srgbClr val="B6D1E1"/>
              </a:buClr>
            </a:pPr>
            <a:endParaRPr lang="en-US" dirty="0"/>
          </a:p>
        </p:txBody>
      </p:sp>
      <p:sp>
        <p:nvSpPr>
          <p:cNvPr id="5" name="TextBox 4">
            <a:extLst>
              <a:ext uri="{FF2B5EF4-FFF2-40B4-BE49-F238E27FC236}">
                <a16:creationId xmlns:a16="http://schemas.microsoft.com/office/drawing/2014/main" id="{22AB3118-A6C2-CCC2-03FE-7B6138EF76FE}"/>
              </a:ext>
            </a:extLst>
          </p:cNvPr>
          <p:cNvSpPr txBox="1"/>
          <p:nvPr/>
        </p:nvSpPr>
        <p:spPr>
          <a:xfrm>
            <a:off x="269580" y="1482232"/>
            <a:ext cx="7128169" cy="4832092"/>
          </a:xfrm>
          <a:prstGeom prst="rect">
            <a:avLst/>
          </a:prstGeom>
          <a:noFill/>
        </p:spPr>
        <p:txBody>
          <a:bodyPr wrap="square">
            <a:spAutoFit/>
          </a:bodyPr>
          <a:lstStyle/>
          <a:p>
            <a:r>
              <a:rPr lang="en-GB" sz="2200" dirty="0"/>
              <a:t>Goede marketing is veelzijdig en dynamisch en combineert creativiteit, strategie en effectieve communicatie om aan te slaan bij het publiek en specifieke bedrijfsdoelstellingen te bereiken. Maar hoe ziet goede marketing eruit? </a:t>
            </a:r>
          </a:p>
          <a:p>
            <a:endParaRPr lang="en-GB" sz="2200" dirty="0"/>
          </a:p>
          <a:p>
            <a:r>
              <a:rPr lang="en-GB" sz="2200" b="1" dirty="0"/>
              <a:t>Het is een klantgerichte aanpak</a:t>
            </a:r>
          </a:p>
          <a:p>
            <a:r>
              <a:rPr lang="en-GB" sz="2200" dirty="0"/>
              <a:t>Goede marketing begint met een grondig begrip van de behoeften, voorkeuren en pijnpunten van de doelgroep. Dit inzicht komt voort uit grondig marktonderzoek en directe feedback van klanten.</a:t>
            </a:r>
          </a:p>
          <a:p>
            <a:endParaRPr lang="en-GB" sz="2200" dirty="0"/>
          </a:p>
          <a:p>
            <a:r>
              <a:rPr lang="en-GB" sz="2200" dirty="0"/>
              <a:t>Hoge mate van personalisering en op maat gemaakte marketingboodschappen (precisiemarketing) om tegemoet te komen aan de zeer specifieke behoeften en interesses van verschillende klantsegmenten.</a:t>
            </a:r>
          </a:p>
        </p:txBody>
      </p:sp>
      <p:pic>
        <p:nvPicPr>
          <p:cNvPr id="8" name="Picture 7" descr="Sushi picked up with chopsticks">
            <a:extLst>
              <a:ext uri="{FF2B5EF4-FFF2-40B4-BE49-F238E27FC236}">
                <a16:creationId xmlns:a16="http://schemas.microsoft.com/office/drawing/2014/main" id="{87F72E52-4361-1DC0-B55E-8F5E671029DA}"/>
              </a:ext>
            </a:extLst>
          </p:cNvPr>
          <p:cNvPicPr>
            <a:picLocks noChangeAspect="1"/>
          </p:cNvPicPr>
          <p:nvPr/>
        </p:nvPicPr>
        <p:blipFill>
          <a:blip r:embed="rId2"/>
          <a:stretch>
            <a:fillRect/>
          </a:stretch>
        </p:blipFill>
        <p:spPr>
          <a:xfrm>
            <a:off x="7509262" y="2500086"/>
            <a:ext cx="4175691" cy="2783114"/>
          </a:xfrm>
          <a:prstGeom prst="rect">
            <a:avLst/>
          </a:prstGeom>
        </p:spPr>
      </p:pic>
    </p:spTree>
    <p:extLst>
      <p:ext uri="{BB962C8B-B14F-4D97-AF65-F5344CB8AC3E}">
        <p14:creationId xmlns:p14="http://schemas.microsoft.com/office/powerpoint/2010/main" val="1504028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14A92E53-49AB-7942-B582-20D2D024B474}"/>
              </a:ext>
            </a:extLst>
          </p:cNvPr>
          <p:cNvSpPr txBox="1">
            <a:spLocks/>
          </p:cNvSpPr>
          <p:nvPr/>
        </p:nvSpPr>
        <p:spPr>
          <a:xfrm>
            <a:off x="7586351" y="2697860"/>
            <a:ext cx="3195486" cy="73114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n-US" dirty="0"/>
          </a:p>
        </p:txBody>
      </p:sp>
      <p:sp>
        <p:nvSpPr>
          <p:cNvPr id="4" name="Text Placeholder 3">
            <a:extLst>
              <a:ext uri="{FF2B5EF4-FFF2-40B4-BE49-F238E27FC236}">
                <a16:creationId xmlns:a16="http://schemas.microsoft.com/office/drawing/2014/main" id="{99BB1D1B-6B18-9AD0-144E-A66F9ADC9BF3}"/>
              </a:ext>
            </a:extLst>
          </p:cNvPr>
          <p:cNvSpPr>
            <a:spLocks noGrp="1"/>
          </p:cNvSpPr>
          <p:nvPr>
            <p:ph type="body" sz="quarter" idx="45"/>
          </p:nvPr>
        </p:nvSpPr>
        <p:spPr/>
        <p:txBody>
          <a:bodyPr>
            <a:normAutofit/>
          </a:bodyPr>
          <a:lstStyle/>
          <a:p>
            <a:r>
              <a:rPr lang="en-US" sz="3300" b="1" dirty="0">
                <a:solidFill>
                  <a:schemeClr val="bg1"/>
                </a:solidFill>
              </a:rPr>
              <a:t>www.3kitchens.eu</a:t>
            </a:r>
          </a:p>
        </p:txBody>
      </p:sp>
      <p:sp>
        <p:nvSpPr>
          <p:cNvPr id="6" name="Text Placeholder 5">
            <a:extLst>
              <a:ext uri="{FF2B5EF4-FFF2-40B4-BE49-F238E27FC236}">
                <a16:creationId xmlns:a16="http://schemas.microsoft.com/office/drawing/2014/main" id="{07A701C7-9F8D-8C93-76E1-59B2A33D3EFA}"/>
              </a:ext>
            </a:extLst>
          </p:cNvPr>
          <p:cNvSpPr txBox="1">
            <a:spLocks/>
          </p:cNvSpPr>
          <p:nvPr/>
        </p:nvSpPr>
        <p:spPr>
          <a:xfrm>
            <a:off x="1615189" y="2336774"/>
            <a:ext cx="3195486" cy="731140"/>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b="1" dirty="0">
                <a:solidFill>
                  <a:schemeClr val="tx1"/>
                </a:solidFill>
              </a:rPr>
              <a:t>Verkoop is de motor van je voedingsbedrijf</a:t>
            </a:r>
          </a:p>
        </p:txBody>
      </p:sp>
      <p:sp>
        <p:nvSpPr>
          <p:cNvPr id="7" name="Text Placeholder 6">
            <a:extLst>
              <a:ext uri="{FF2B5EF4-FFF2-40B4-BE49-F238E27FC236}">
                <a16:creationId xmlns:a16="http://schemas.microsoft.com/office/drawing/2014/main" id="{E330AB77-C2CA-ADF9-1B26-57AE8A23C63F}"/>
              </a:ext>
            </a:extLst>
          </p:cNvPr>
          <p:cNvSpPr txBox="1">
            <a:spLocks/>
          </p:cNvSpPr>
          <p:nvPr/>
        </p:nvSpPr>
        <p:spPr>
          <a:xfrm>
            <a:off x="1182887" y="1646800"/>
            <a:ext cx="4060089" cy="837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50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4000" b="1" dirty="0">
                <a:solidFill>
                  <a:schemeClr val="tx1"/>
                </a:solidFill>
              </a:rPr>
              <a:t>Volgende - Stap 6 </a:t>
            </a:r>
          </a:p>
        </p:txBody>
      </p:sp>
      <p:sp>
        <p:nvSpPr>
          <p:cNvPr id="8" name="Speech Bubble: Rectangle with Corners Rounded 7">
            <a:extLst>
              <a:ext uri="{FF2B5EF4-FFF2-40B4-BE49-F238E27FC236}">
                <a16:creationId xmlns:a16="http://schemas.microsoft.com/office/drawing/2014/main" id="{61ADDE71-5AB1-FF96-7AB7-D7B7F527389D}"/>
              </a:ext>
            </a:extLst>
          </p:cNvPr>
          <p:cNvSpPr/>
          <p:nvPr/>
        </p:nvSpPr>
        <p:spPr>
          <a:xfrm>
            <a:off x="1143001" y="1646800"/>
            <a:ext cx="4241800" cy="1919907"/>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Graphic 9" descr="Female Profile with solid fill">
            <a:extLst>
              <a:ext uri="{FF2B5EF4-FFF2-40B4-BE49-F238E27FC236}">
                <a16:creationId xmlns:a16="http://schemas.microsoft.com/office/drawing/2014/main" id="{207E2122-D50D-7C3D-47A1-8962C53E9D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34945" y="3520107"/>
            <a:ext cx="1562911" cy="1562911"/>
          </a:xfrm>
          <a:prstGeom prst="rect">
            <a:avLst/>
          </a:prstGeom>
        </p:spPr>
      </p:pic>
    </p:spTree>
    <p:extLst>
      <p:ext uri="{BB962C8B-B14F-4D97-AF65-F5344CB8AC3E}">
        <p14:creationId xmlns:p14="http://schemas.microsoft.com/office/powerpoint/2010/main" val="3423143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9718</Words>
  <Application>Microsoft Office PowerPoint</Application>
  <PresentationFormat>Widescreen</PresentationFormat>
  <Paragraphs>967</Paragraphs>
  <Slides>90</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90</vt:i4>
      </vt:variant>
    </vt:vector>
  </HeadingPairs>
  <TitlesOfParts>
    <vt:vector size="97" baseType="lpstr">
      <vt:lpstr>Arial</vt:lpstr>
      <vt:lpstr>Calibri</vt:lpstr>
      <vt:lpstr>Calibri Light</vt:lpstr>
      <vt:lpstr>Montserrat</vt:lpstr>
      <vt:lpstr>Office Theme</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docId:10867E09181DB82E7DDC1FB2C162083D</cp:keywords>
  <cp:lastModifiedBy>Orla Casey</cp:lastModifiedBy>
  <cp:revision>1190</cp:revision>
  <dcterms:created xsi:type="dcterms:W3CDTF">2018-09-19T09:23:58Z</dcterms:created>
  <dcterms:modified xsi:type="dcterms:W3CDTF">2025-06-16T12:40:55Z</dcterms:modified>
</cp:coreProperties>
</file>