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4394" r:id="rId2"/>
    <p:sldId id="4395" r:id="rId3"/>
    <p:sldId id="4582" r:id="rId4"/>
    <p:sldId id="4396" r:id="rId5"/>
    <p:sldId id="4507" r:id="rId6"/>
    <p:sldId id="4508" r:id="rId7"/>
    <p:sldId id="4509" r:id="rId8"/>
    <p:sldId id="4510" r:id="rId9"/>
    <p:sldId id="4511" r:id="rId10"/>
    <p:sldId id="4512" r:id="rId11"/>
    <p:sldId id="4513" r:id="rId12"/>
    <p:sldId id="4583" r:id="rId13"/>
    <p:sldId id="4514" r:id="rId14"/>
    <p:sldId id="4515" r:id="rId15"/>
    <p:sldId id="4516" r:id="rId16"/>
    <p:sldId id="4517" r:id="rId17"/>
    <p:sldId id="4518" r:id="rId18"/>
    <p:sldId id="4519" r:id="rId19"/>
    <p:sldId id="4520" r:id="rId20"/>
    <p:sldId id="4412" r:id="rId21"/>
    <p:sldId id="4524" r:id="rId22"/>
    <p:sldId id="4526" r:id="rId23"/>
    <p:sldId id="4527" r:id="rId24"/>
    <p:sldId id="4528" r:id="rId25"/>
    <p:sldId id="4529" r:id="rId26"/>
    <p:sldId id="4530" r:id="rId27"/>
    <p:sldId id="4584" r:id="rId28"/>
    <p:sldId id="4531" r:id="rId29"/>
    <p:sldId id="4588" r:id="rId30"/>
    <p:sldId id="4587" r:id="rId31"/>
    <p:sldId id="4592" r:id="rId32"/>
    <p:sldId id="4585" r:id="rId33"/>
    <p:sldId id="4589" r:id="rId34"/>
    <p:sldId id="4591" r:id="rId35"/>
    <p:sldId id="4586" r:id="rId36"/>
    <p:sldId id="4532" r:id="rId37"/>
    <p:sldId id="4533" r:id="rId38"/>
    <p:sldId id="4534" r:id="rId39"/>
    <p:sldId id="4409" r:id="rId40"/>
    <p:sldId id="4535" r:id="rId41"/>
    <p:sldId id="4536" r:id="rId42"/>
    <p:sldId id="4537" r:id="rId43"/>
    <p:sldId id="4538" r:id="rId44"/>
    <p:sldId id="4539" r:id="rId45"/>
    <p:sldId id="4594" r:id="rId46"/>
    <p:sldId id="4593" r:id="rId47"/>
    <p:sldId id="4540" r:id="rId48"/>
    <p:sldId id="4595" r:id="rId49"/>
    <p:sldId id="4596" r:id="rId50"/>
    <p:sldId id="4597" r:id="rId51"/>
    <p:sldId id="4541" r:id="rId52"/>
    <p:sldId id="4598" r:id="rId53"/>
    <p:sldId id="4543" r:id="rId54"/>
    <p:sldId id="4544" r:id="rId55"/>
    <p:sldId id="4599" r:id="rId56"/>
    <p:sldId id="4545" r:id="rId57"/>
    <p:sldId id="4547" r:id="rId58"/>
    <p:sldId id="4600" r:id="rId59"/>
    <p:sldId id="4601" r:id="rId60"/>
    <p:sldId id="4549" r:id="rId61"/>
    <p:sldId id="4435" r:id="rId62"/>
    <p:sldId id="4551" r:id="rId63"/>
    <p:sldId id="4552" r:id="rId64"/>
    <p:sldId id="4553" r:id="rId65"/>
    <p:sldId id="4554" r:id="rId66"/>
    <p:sldId id="4555" r:id="rId67"/>
    <p:sldId id="4602" r:id="rId68"/>
    <p:sldId id="4603" r:id="rId69"/>
    <p:sldId id="4604" r:id="rId70"/>
    <p:sldId id="4605" r:id="rId71"/>
    <p:sldId id="4606" r:id="rId72"/>
    <p:sldId id="4558" r:id="rId73"/>
    <p:sldId id="4559" r:id="rId74"/>
    <p:sldId id="4560" r:id="rId75"/>
    <p:sldId id="4607" r:id="rId76"/>
    <p:sldId id="4608" r:id="rId77"/>
    <p:sldId id="4561" r:id="rId78"/>
    <p:sldId id="4562" r:id="rId79"/>
    <p:sldId id="4564" r:id="rId80"/>
    <p:sldId id="4609" r:id="rId81"/>
    <p:sldId id="4610" r:id="rId82"/>
    <p:sldId id="4569" r:id="rId83"/>
    <p:sldId id="4570" r:id="rId84"/>
    <p:sldId id="4574" r:id="rId85"/>
    <p:sldId id="4575" r:id="rId86"/>
    <p:sldId id="4580" r:id="rId87"/>
    <p:sldId id="4612" r:id="rId88"/>
    <p:sldId id="4613" r:id="rId89"/>
    <p:sldId id="4611" r:id="rId90"/>
    <p:sldId id="4413" r:id="rId91"/>
    <p:sldId id="4521" r:id="rId92"/>
    <p:sldId id="4522" r:id="rId93"/>
    <p:sldId id="4523" r:id="rId94"/>
    <p:sldId id="259" r:id="rId95"/>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492"/>
    <a:srgbClr val="E6C8C7"/>
    <a:srgbClr val="94C7B0"/>
    <a:srgbClr val="B6D1E1"/>
    <a:srgbClr val="382B1B"/>
    <a:srgbClr val="C54A9A"/>
    <a:srgbClr val="1EB3DD"/>
    <a:srgbClr val="F26B27"/>
    <a:srgbClr val="1E494F"/>
    <a:srgbClr val="142D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729"/>
  </p:normalViewPr>
  <p:slideViewPr>
    <p:cSldViewPr snapToGrid="0" snapToObjects="1">
      <p:cViewPr varScale="1">
        <p:scale>
          <a:sx n="79" d="100"/>
          <a:sy n="79" d="100"/>
        </p:scale>
        <p:origin x="27" y="27"/>
      </p:cViewPr>
      <p:guideLst/>
    </p:cSldViewPr>
  </p:slideViewPr>
  <p:notesTextViewPr>
    <p:cViewPr>
      <p:scale>
        <a:sx n="1" d="1"/>
        <a:sy n="1" d="1"/>
      </p:scale>
      <p:origin x="0" y="0"/>
    </p:cViewPr>
  </p:notesTextViewPr>
  <p:sorterViewPr>
    <p:cViewPr>
      <p:scale>
        <a:sx n="66" d="100"/>
        <a:sy n="66" d="100"/>
      </p:scale>
      <p:origin x="0" y="-125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01C2BBE5-951B-7448-9280-3E5E86F1213F}" type="datetimeFigureOut">
              <a:rPr lang="en-US" smtClean="0"/>
              <a:t>6/16/2025</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Klik om Mastertekststijlen te bewerken</a:t>
            </a:r>
          </a:p>
          <a:p>
            <a:pPr lvl="1"/>
            <a:r>
              <a:rPr lang="en-US"/>
              <a:t>Tweede niveau</a:t>
            </a:r>
          </a:p>
          <a:p>
            <a:pPr lvl="2"/>
            <a:r>
              <a:rPr lang="en-US"/>
              <a:t>Derde niveau</a:t>
            </a:r>
          </a:p>
          <a:p>
            <a:pPr lvl="3"/>
            <a:r>
              <a:rPr lang="en-US"/>
              <a:t>Vierde niveau</a:t>
            </a:r>
          </a:p>
          <a:p>
            <a:pPr lvl="4"/>
            <a:r>
              <a:rPr lang="en-US"/>
              <a:t>Vijfde niveau</a:t>
            </a:r>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 Blue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F42E20BC-9E42-8CD8-E998-585567ED2AC9}"/>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62238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 Green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6D936931-3960-923C-C14E-D32A29FD86F1}"/>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134029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00426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Page - Pink Heading">
    <p:spTree>
      <p:nvGrpSpPr>
        <p:cNvPr id="1" name=""/>
        <p:cNvGrpSpPr/>
        <p:nvPr/>
      </p:nvGrpSpPr>
      <p:grpSpPr>
        <a:xfrm>
          <a:off x="0" y="0"/>
          <a:ext cx="0" cy="0"/>
          <a:chOff x="0" y="0"/>
          <a:chExt cx="0" cy="0"/>
        </a:xfrm>
      </p:grpSpPr>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rgbClr val="382B1B"/>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3035446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283779"/>
            <a:ext cx="12192001" cy="1312589"/>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E02387AD-8169-9E5B-C2F5-F227CA5AFF10}"/>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014218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807849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FA4"/>
          </a:solidFill>
          <a:ln w="2370" cap="flat">
            <a:solidFill>
              <a:srgbClr val="84BFA4"/>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268416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0880D03-A705-64E3-CCFA-6DCD07D5CD6A}"/>
              </a:ext>
            </a:extLst>
          </p:cNvPr>
          <p:cNvSpPr/>
          <p:nvPr userDrawn="1"/>
        </p:nvSpPr>
        <p:spPr>
          <a:xfrm>
            <a:off x="-32399" y="2956988"/>
            <a:ext cx="12224399" cy="280904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dirty="0"/>
          </a:p>
        </p:txBody>
      </p:sp>
      <p:sp>
        <p:nvSpPr>
          <p:cNvPr id="3" name="Text Placeholder 23">
            <a:extLst>
              <a:ext uri="{FF2B5EF4-FFF2-40B4-BE49-F238E27FC236}">
                <a16:creationId xmlns:a16="http://schemas.microsoft.com/office/drawing/2014/main" id="{863E543B-8705-24D5-DEC3-B77FC8349197}"/>
              </a:ext>
            </a:extLst>
          </p:cNvPr>
          <p:cNvSpPr>
            <a:spLocks noGrp="1"/>
          </p:cNvSpPr>
          <p:nvPr>
            <p:ph type="body" sz="quarter" idx="19" hasCustomPrompt="1"/>
          </p:nvPr>
        </p:nvSpPr>
        <p:spPr>
          <a:xfrm>
            <a:off x="605556" y="423857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4" name="Text Placeholder 23">
            <a:extLst>
              <a:ext uri="{FF2B5EF4-FFF2-40B4-BE49-F238E27FC236}">
                <a16:creationId xmlns:a16="http://schemas.microsoft.com/office/drawing/2014/main" id="{CDAD5CB2-8DC6-978D-C3A5-C97374D80BCE}"/>
              </a:ext>
            </a:extLst>
          </p:cNvPr>
          <p:cNvSpPr>
            <a:spLocks noGrp="1"/>
          </p:cNvSpPr>
          <p:nvPr>
            <p:ph type="body" sz="quarter" idx="20" hasCustomPrompt="1"/>
          </p:nvPr>
        </p:nvSpPr>
        <p:spPr>
          <a:xfrm>
            <a:off x="605556" y="3429000"/>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8" name="Freeform 7">
            <a:extLst>
              <a:ext uri="{FF2B5EF4-FFF2-40B4-BE49-F238E27FC236}">
                <a16:creationId xmlns:a16="http://schemas.microsoft.com/office/drawing/2014/main" id="{4D23C199-83E5-F55C-B410-186A0741E64B}"/>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9" name="Text Placeholder 23">
            <a:extLst>
              <a:ext uri="{FF2B5EF4-FFF2-40B4-BE49-F238E27FC236}">
                <a16:creationId xmlns:a16="http://schemas.microsoft.com/office/drawing/2014/main" id="{C4918968-197B-7C8B-78C3-E7F4C2D0BB8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186" name="Picture 185">
            <a:extLst>
              <a:ext uri="{FF2B5EF4-FFF2-40B4-BE49-F238E27FC236}">
                <a16:creationId xmlns:a16="http://schemas.microsoft.com/office/drawing/2014/main" id="{FF8BD4F1-C0C6-2250-6E8A-2F5F9565612C}"/>
              </a:ext>
            </a:extLst>
          </p:cNvPr>
          <p:cNvPicPr>
            <a:picLocks noChangeAspect="1"/>
          </p:cNvPicPr>
          <p:nvPr userDrawn="1"/>
        </p:nvPicPr>
        <p:blipFill>
          <a:blip r:embed="rId2"/>
          <a:stretch>
            <a:fillRect/>
          </a:stretch>
        </p:blipFill>
        <p:spPr>
          <a:xfrm>
            <a:off x="8228379" y="142875"/>
            <a:ext cx="3697966" cy="2673647"/>
          </a:xfrm>
          <a:prstGeom prst="rect">
            <a:avLst/>
          </a:prstGeom>
        </p:spPr>
      </p:pic>
      <p:pic>
        <p:nvPicPr>
          <p:cNvPr id="187" name="Picture 186" descr="Blue text on a black background&#10;&#10;Description automatically generated">
            <a:extLst>
              <a:ext uri="{FF2B5EF4-FFF2-40B4-BE49-F238E27FC236}">
                <a16:creationId xmlns:a16="http://schemas.microsoft.com/office/drawing/2014/main" id="{DA53F704-0F5F-575A-8E10-BF033CFA6361}"/>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1354984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Slide 2 - with icons">
    <p:spTree>
      <p:nvGrpSpPr>
        <p:cNvPr id="1" name=""/>
        <p:cNvGrpSpPr/>
        <p:nvPr/>
      </p:nvGrpSpPr>
      <p:grpSpPr>
        <a:xfrm>
          <a:off x="0" y="0"/>
          <a:ext cx="0" cy="0"/>
          <a:chOff x="0" y="0"/>
          <a:chExt cx="0" cy="0"/>
        </a:xfrm>
      </p:grpSpPr>
      <p:sp>
        <p:nvSpPr>
          <p:cNvPr id="12" name="Text Placeholder 23"/>
          <p:cNvSpPr>
            <a:spLocks noGrp="1"/>
          </p:cNvSpPr>
          <p:nvPr>
            <p:ph type="body" sz="quarter" idx="13" hasCustomPrompt="1"/>
          </p:nvPr>
        </p:nvSpPr>
        <p:spPr>
          <a:xfrm>
            <a:off x="1639836" y="785664"/>
            <a:ext cx="5745702" cy="1381662"/>
          </a:xfrm>
        </p:spPr>
        <p:txBody>
          <a:bodyPr>
            <a:normAutofit/>
          </a:bodyPr>
          <a:lstStyle>
            <a:lvl1pPr marL="0" indent="0" algn="l">
              <a:buNone/>
              <a:defRPr sz="3600">
                <a:solidFill>
                  <a:srgbClr val="142D55"/>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7" y="2766646"/>
            <a:ext cx="5745702" cy="3644887"/>
          </a:xfrm>
        </p:spPr>
        <p:txBody>
          <a:bodyPr>
            <a:noAutofit/>
          </a:bodyPr>
          <a:lstStyle>
            <a:lvl1pPr marL="0" indent="0" algn="l">
              <a:buNone/>
              <a:defRPr sz="2400" baseline="0">
                <a:solidFill>
                  <a:srgbClr val="142D5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390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ver Slide 01">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3028949"/>
            <a:ext cx="12172692" cy="285826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B6D1E1"/>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761624" y="3994283"/>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3 Kitchen’s</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803749" y="3303820"/>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61" name="Freeform 160">
            <a:extLst>
              <a:ext uri="{FF2B5EF4-FFF2-40B4-BE49-F238E27FC236}">
                <a16:creationId xmlns:a16="http://schemas.microsoft.com/office/drawing/2014/main" id="{E07D5DA6-BD85-D37F-F234-A8218F4A4F7F}"/>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162" name="Text Placeholder 23">
            <a:extLst>
              <a:ext uri="{FF2B5EF4-FFF2-40B4-BE49-F238E27FC236}">
                <a16:creationId xmlns:a16="http://schemas.microsoft.com/office/drawing/2014/main" id="{98391327-83D9-14CE-43F1-D3CEAC64819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4" name="Picture 3">
            <a:extLst>
              <a:ext uri="{FF2B5EF4-FFF2-40B4-BE49-F238E27FC236}">
                <a16:creationId xmlns:a16="http://schemas.microsoft.com/office/drawing/2014/main" id="{41866361-8606-E616-9F79-F4266A7722E1}"/>
              </a:ext>
            </a:extLst>
          </p:cNvPr>
          <p:cNvPicPr>
            <a:picLocks noChangeAspect="1"/>
          </p:cNvPicPr>
          <p:nvPr userDrawn="1"/>
        </p:nvPicPr>
        <p:blipFill>
          <a:blip r:embed="rId2"/>
          <a:stretch>
            <a:fillRect/>
          </a:stretch>
        </p:blipFill>
        <p:spPr>
          <a:xfrm>
            <a:off x="641716" y="157163"/>
            <a:ext cx="3697966" cy="2673647"/>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20CF01C-C5D0-9AA7-1900-1697BD6E9E2B}"/>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131585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60350" y="158120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995647" y="158192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60350" y="211096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995647" y="211168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60350" y="264072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995647" y="264144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60350" y="3170486"/>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995647" y="3171207"/>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1160350" y="423001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995647" y="423073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355281"/>
            <a:ext cx="3771899"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1122886" y="439952"/>
            <a:ext cx="2491852"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888683" y="402034"/>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2" name="Text Placeholder 25">
            <a:extLst>
              <a:ext uri="{FF2B5EF4-FFF2-40B4-BE49-F238E27FC236}">
                <a16:creationId xmlns:a16="http://schemas.microsoft.com/office/drawing/2014/main" id="{F1DC4348-947F-0E18-2872-8D7CB915BA0E}"/>
              </a:ext>
            </a:extLst>
          </p:cNvPr>
          <p:cNvSpPr>
            <a:spLocks noGrp="1"/>
          </p:cNvSpPr>
          <p:nvPr>
            <p:ph type="body" sz="quarter" idx="37" hasCustomPrompt="1"/>
          </p:nvPr>
        </p:nvSpPr>
        <p:spPr>
          <a:xfrm>
            <a:off x="1169875" y="3700248"/>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 name="Text Placeholder 25">
            <a:extLst>
              <a:ext uri="{FF2B5EF4-FFF2-40B4-BE49-F238E27FC236}">
                <a16:creationId xmlns:a16="http://schemas.microsoft.com/office/drawing/2014/main" id="{4CB82D13-A451-1A12-03F9-B5EC0911C0B5}"/>
              </a:ext>
            </a:extLst>
          </p:cNvPr>
          <p:cNvSpPr>
            <a:spLocks noGrp="1"/>
          </p:cNvSpPr>
          <p:nvPr>
            <p:ph type="body" sz="quarter" idx="38" hasCustomPrompt="1"/>
          </p:nvPr>
        </p:nvSpPr>
        <p:spPr>
          <a:xfrm>
            <a:off x="2005172" y="3700969"/>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 name="Text Placeholder 25">
            <a:extLst>
              <a:ext uri="{FF2B5EF4-FFF2-40B4-BE49-F238E27FC236}">
                <a16:creationId xmlns:a16="http://schemas.microsoft.com/office/drawing/2014/main" id="{EEE3E943-FFEF-CE00-9C44-CBD517E8CAC6}"/>
              </a:ext>
            </a:extLst>
          </p:cNvPr>
          <p:cNvSpPr>
            <a:spLocks noGrp="1"/>
          </p:cNvSpPr>
          <p:nvPr>
            <p:ph type="body" sz="quarter" idx="39" hasCustomPrompt="1"/>
          </p:nvPr>
        </p:nvSpPr>
        <p:spPr>
          <a:xfrm>
            <a:off x="1169875" y="475977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5" name="Text Placeholder 25">
            <a:extLst>
              <a:ext uri="{FF2B5EF4-FFF2-40B4-BE49-F238E27FC236}">
                <a16:creationId xmlns:a16="http://schemas.microsoft.com/office/drawing/2014/main" id="{66799961-EC6E-88A8-3F08-C08AC4A9D01B}"/>
              </a:ext>
            </a:extLst>
          </p:cNvPr>
          <p:cNvSpPr>
            <a:spLocks noGrp="1"/>
          </p:cNvSpPr>
          <p:nvPr>
            <p:ph type="body" sz="quarter" idx="40" hasCustomPrompt="1"/>
          </p:nvPr>
        </p:nvSpPr>
        <p:spPr>
          <a:xfrm>
            <a:off x="2005172" y="476049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 name="Text Placeholder 25">
            <a:extLst>
              <a:ext uri="{FF2B5EF4-FFF2-40B4-BE49-F238E27FC236}">
                <a16:creationId xmlns:a16="http://schemas.microsoft.com/office/drawing/2014/main" id="{09A8F262-DC25-7CD3-982A-8408B7BB6E0D}"/>
              </a:ext>
            </a:extLst>
          </p:cNvPr>
          <p:cNvSpPr>
            <a:spLocks noGrp="1"/>
          </p:cNvSpPr>
          <p:nvPr>
            <p:ph type="body" sz="quarter" idx="41" hasCustomPrompt="1"/>
          </p:nvPr>
        </p:nvSpPr>
        <p:spPr>
          <a:xfrm>
            <a:off x="1169875" y="528953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07</a:t>
            </a:r>
          </a:p>
        </p:txBody>
      </p:sp>
      <p:sp>
        <p:nvSpPr>
          <p:cNvPr id="7" name="Text Placeholder 25">
            <a:extLst>
              <a:ext uri="{FF2B5EF4-FFF2-40B4-BE49-F238E27FC236}">
                <a16:creationId xmlns:a16="http://schemas.microsoft.com/office/drawing/2014/main" id="{EF6DA193-D18C-B849-86D8-DE4D7B914CA2}"/>
              </a:ext>
            </a:extLst>
          </p:cNvPr>
          <p:cNvSpPr>
            <a:spLocks noGrp="1"/>
          </p:cNvSpPr>
          <p:nvPr>
            <p:ph type="body" sz="quarter" idx="42" hasCustomPrompt="1"/>
          </p:nvPr>
        </p:nvSpPr>
        <p:spPr>
          <a:xfrm>
            <a:off x="2005172" y="5290262"/>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37AF5E91-17D3-C199-CCA5-87F371B14A06}"/>
              </a:ext>
            </a:extLst>
          </p:cNvPr>
          <p:cNvSpPr>
            <a:spLocks noGrp="1"/>
          </p:cNvSpPr>
          <p:nvPr>
            <p:ph type="body" sz="quarter" idx="43" hasCustomPrompt="1"/>
          </p:nvPr>
        </p:nvSpPr>
        <p:spPr>
          <a:xfrm>
            <a:off x="1200355" y="5751737"/>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08</a:t>
            </a:r>
          </a:p>
        </p:txBody>
      </p:sp>
      <p:sp>
        <p:nvSpPr>
          <p:cNvPr id="9" name="Text Placeholder 25">
            <a:extLst>
              <a:ext uri="{FF2B5EF4-FFF2-40B4-BE49-F238E27FC236}">
                <a16:creationId xmlns:a16="http://schemas.microsoft.com/office/drawing/2014/main" id="{59EF5072-CE66-7F48-4644-421DEDA33B71}"/>
              </a:ext>
            </a:extLst>
          </p:cNvPr>
          <p:cNvSpPr>
            <a:spLocks noGrp="1"/>
          </p:cNvSpPr>
          <p:nvPr>
            <p:ph type="body" sz="quarter" idx="44" hasCustomPrompt="1"/>
          </p:nvPr>
        </p:nvSpPr>
        <p:spPr>
          <a:xfrm>
            <a:off x="2035652" y="575246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2707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Divider - Blue">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94C7B0"/>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94C7B0"/>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56443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Green">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94C7B0"/>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99491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Pinik">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6C8C7"/>
          </a:solidFill>
          <a:ln w="3060" cap="flat">
            <a:no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2" name="Text Placeholder 23">
            <a:extLst>
              <a:ext uri="{FF2B5EF4-FFF2-40B4-BE49-F238E27FC236}">
                <a16:creationId xmlns:a16="http://schemas.microsoft.com/office/drawing/2014/main" id="{C66106C3-0347-EAC0-D47D-0B5E956F5F00}"/>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pic>
        <p:nvPicPr>
          <p:cNvPr id="3" name="Picture 2">
            <a:extLst>
              <a:ext uri="{FF2B5EF4-FFF2-40B4-BE49-F238E27FC236}">
                <a16:creationId xmlns:a16="http://schemas.microsoft.com/office/drawing/2014/main" id="{4CF381D0-3BFC-8337-44D5-2A2FA148652B}"/>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224028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 om de stijl van de mastertitel te bewerken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 om Mastertekststijlen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6/16/2025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package" Target="../embeddings/Microsoft_Excel_Macro-Enabled_Worksheet.xlsm"/><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package" Target="../embeddings/Microsoft_Excel_Macro-Enabled_Worksheet1.xlsm"/><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23.emf"/><Relationship Id="rId4" Type="http://schemas.openxmlformats.org/officeDocument/2006/relationships/package" Target="../embeddings/Microsoft_Word_Document.docx"/></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www.almi.se/" TargetMode="External"/><Relationship Id="rId2" Type="http://schemas.openxmlformats.org/officeDocument/2006/relationships/hyperlink" Target="http://www.mikrofonden.se/"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www.qredits.com/" TargetMode="External"/><Relationship Id="rId2" Type="http://schemas.openxmlformats.org/officeDocument/2006/relationships/hyperlink" Target="http://www.adie.org/"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video" Target="https://www.youtube.com/embed/I76rMe4fu-k?feature=oembed" TargetMode="External"/><Relationship Id="rId5" Type="http://schemas.openxmlformats.org/officeDocument/2006/relationships/hyperlink" Target="https://youtu.be/I76rMe4fu-k" TargetMode="External"/><Relationship Id="rId4" Type="http://schemas.openxmlformats.org/officeDocument/2006/relationships/image" Target="../media/image25.jpeg"/></Relationships>
</file>

<file path=ppt/slides/_rels/slide52.xml.rels><?xml version="1.0" encoding="UTF-8" standalone="yes"?>
<Relationships xmlns="http://schemas.openxmlformats.org/package/2006/relationships"><Relationship Id="rId3" Type="http://schemas.openxmlformats.org/officeDocument/2006/relationships/hyperlink" Target="https://employment-social-affairs.ec.europa.eu/policies-and-activities/funding/microfinance-and-social-enterprise-finance_en" TargetMode="External"/><Relationship Id="rId2" Type="http://schemas.openxmlformats.org/officeDocument/2006/relationships/hyperlink" Target="http://www.european-microfinance.org/"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www.goethe.de/ins/tw/de/kul/mag/21519711.html" TargetMode="External"/><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s://www.ulule.com/africa-blossoms/" TargetMode="External"/><Relationship Id="rId2" Type="http://schemas.openxmlformats.org/officeDocument/2006/relationships/hyperlink" Target="https://africa-blossoms.com/" TargetMode="Externa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2.xml"/><Relationship Id="rId1" Type="http://schemas.openxmlformats.org/officeDocument/2006/relationships/video" Target="https://www.youtube.com/embed/Th7DwztxAr0?feature=oembed"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urope.republic.com/academy/how-to-perfect-your-crowdfunding-video-pitch" TargetMode="External"/><Relationship Id="rId1" Type="http://schemas.openxmlformats.org/officeDocument/2006/relationships/slideLayout" Target="../slideLayouts/slideLayout12.xml"/><Relationship Id="rId4" Type="http://schemas.openxmlformats.org/officeDocument/2006/relationships/image" Target="../media/image32.sv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video" Target="https://www.youtube.com/embed/DJLwTh65AO0?feature=oembed" TargetMode="External"/><Relationship Id="rId5" Type="http://schemas.openxmlformats.org/officeDocument/2006/relationships/hyperlink" Target="https://www.youtube.com/watch?v=DJLwTh65AO0" TargetMode="External"/><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video" Target="https://www.youtube.com/embed/q13UX4UCmKY?feature=oembed" TargetMode="External"/><Relationship Id="rId5" Type="http://schemas.openxmlformats.org/officeDocument/2006/relationships/hyperlink" Target="https://youtu.be/q13UX4UCmKY" TargetMode="External"/><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hyperlink" Target="https://www.eban.org/guides-on-angel-investing/" TargetMode="External"/><Relationship Id="rId2" Type="http://schemas.openxmlformats.org/officeDocument/2006/relationships/hyperlink" Target="https://www.eban.org/" TargetMode="External"/><Relationship Id="rId1" Type="http://schemas.openxmlformats.org/officeDocument/2006/relationships/slideLayout" Target="../slideLayouts/slideLayout12.xml"/><Relationship Id="rId5" Type="http://schemas.openxmlformats.org/officeDocument/2006/relationships/image" Target="../media/image36.svg"/><Relationship Id="rId4" Type="http://schemas.openxmlformats.org/officeDocument/2006/relationships/image" Target="../media/image3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hyperlink" Target="https://www.forbes.com/sites/allbusiness/2015/02/05/20-things-all-entrepreneurs-should-know-about-angel-investors/?sh=20f04a91c1aa"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hyperlink" Target="http://www.irishinvestmentnetwork.ie/" TargetMode="Externa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hyperlink" Target="https://europe.republic.com/" TargetMode="External"/><Relationship Id="rId2" Type="http://schemas.openxmlformats.org/officeDocument/2006/relationships/hyperlink" Target="https://www.crowdcube.com/" TargetMode="External"/><Relationship Id="rId1" Type="http://schemas.openxmlformats.org/officeDocument/2006/relationships/slideLayout" Target="../slideLayouts/slideLayout12.xml"/><Relationship Id="rId4" Type="http://schemas.openxmlformats.org/officeDocument/2006/relationships/hyperlink" Target="https://www.wiseed.co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9FD72E-B018-7A4F-CE1F-03F0EA76A7D6}"/>
              </a:ext>
            </a:extLst>
          </p:cNvPr>
          <p:cNvSpPr>
            <a:spLocks noGrp="1"/>
          </p:cNvSpPr>
          <p:nvPr>
            <p:ph type="body" sz="quarter" idx="45"/>
          </p:nvPr>
        </p:nvSpPr>
        <p:spPr/>
        <p:txBody>
          <a:bodyPr>
            <a:normAutofit/>
          </a:bodyPr>
          <a:lstStyle/>
          <a:p>
            <a:r>
              <a:rPr lang="en-US" sz="3300" b="1" dirty="0">
                <a:solidFill>
                  <a:schemeClr val="bg1"/>
                </a:solidFill>
              </a:rPr>
              <a:t>www.3kitchens.eu</a:t>
            </a:r>
          </a:p>
        </p:txBody>
      </p:sp>
      <p:sp>
        <p:nvSpPr>
          <p:cNvPr id="11" name="Text Placeholder 5">
            <a:extLst>
              <a:ext uri="{FF2B5EF4-FFF2-40B4-BE49-F238E27FC236}">
                <a16:creationId xmlns:a16="http://schemas.microsoft.com/office/drawing/2014/main" id="{162C7119-7ED2-8164-B6B5-868826C8BB1A}"/>
              </a:ext>
            </a:extLst>
          </p:cNvPr>
          <p:cNvSpPr txBox="1">
            <a:spLocks/>
          </p:cNvSpPr>
          <p:nvPr/>
        </p:nvSpPr>
        <p:spPr>
          <a:xfrm>
            <a:off x="604582" y="3479774"/>
            <a:ext cx="5926332" cy="701474"/>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5500" b="1" dirty="0"/>
              <a:t>FINANCIËN EN FINANCIERING VAN JE STARTENDE VOEDINGSBEDRIJF</a:t>
            </a:r>
          </a:p>
        </p:txBody>
      </p:sp>
      <p:sp>
        <p:nvSpPr>
          <p:cNvPr id="18" name="Text Placeholder 5">
            <a:extLst>
              <a:ext uri="{FF2B5EF4-FFF2-40B4-BE49-F238E27FC236}">
                <a16:creationId xmlns:a16="http://schemas.microsoft.com/office/drawing/2014/main" id="{6B94F400-A315-9C09-5BA7-2CFF4CA8A37F}"/>
              </a:ext>
            </a:extLst>
          </p:cNvPr>
          <p:cNvSpPr txBox="1">
            <a:spLocks/>
          </p:cNvSpPr>
          <p:nvPr/>
        </p:nvSpPr>
        <p:spPr>
          <a:xfrm>
            <a:off x="809374" y="2845039"/>
            <a:ext cx="5154139" cy="533188"/>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4000" b="1" dirty="0">
                <a:highlight>
                  <a:srgbClr val="94C7B0"/>
                </a:highlight>
              </a:rPr>
              <a:t> STAP 4</a:t>
            </a:r>
            <a:r>
              <a:rPr lang="en-US" sz="4000" b="1" dirty="0">
                <a:solidFill>
                  <a:srgbClr val="94C7B0"/>
                </a:solidFill>
                <a:highlight>
                  <a:srgbClr val="94C7B0"/>
                </a:highlight>
              </a:rPr>
              <a:t>.</a:t>
            </a:r>
          </a:p>
        </p:txBody>
      </p:sp>
      <p:pic>
        <p:nvPicPr>
          <p:cNvPr id="9" name="Picture 8" descr="Jars of coins">
            <a:extLst>
              <a:ext uri="{FF2B5EF4-FFF2-40B4-BE49-F238E27FC236}">
                <a16:creationId xmlns:a16="http://schemas.microsoft.com/office/drawing/2014/main" id="{E3543E1F-648C-810D-F61D-D914DD7921BB}"/>
              </a:ext>
            </a:extLst>
          </p:cNvPr>
          <p:cNvPicPr>
            <a:picLocks noChangeAspect="1"/>
          </p:cNvPicPr>
          <p:nvPr/>
        </p:nvPicPr>
        <p:blipFill>
          <a:blip r:embed="rId2"/>
          <a:stretch>
            <a:fillRect/>
          </a:stretch>
        </p:blipFill>
        <p:spPr>
          <a:xfrm>
            <a:off x="6530914" y="1556109"/>
            <a:ext cx="4918175" cy="3278783"/>
          </a:xfrm>
          <a:prstGeom prst="rect">
            <a:avLst/>
          </a:prstGeom>
        </p:spPr>
      </p:pic>
    </p:spTree>
    <p:extLst>
      <p:ext uri="{BB962C8B-B14F-4D97-AF65-F5344CB8AC3E}">
        <p14:creationId xmlns:p14="http://schemas.microsoft.com/office/powerpoint/2010/main" val="3561642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SOORTEN KOSTEN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265815" y="1811971"/>
            <a:ext cx="8488844" cy="327437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2400" indent="-1422400">
              <a:buClr>
                <a:srgbClr val="B6D1E1"/>
              </a:buClr>
            </a:pPr>
            <a:r>
              <a:rPr lang="en-US" b="1" dirty="0">
                <a:solidFill>
                  <a:srgbClr val="94C7B0"/>
                </a:solidFill>
              </a:rPr>
              <a:t>Vast: </a:t>
            </a:r>
            <a:r>
              <a:rPr lang="en-US" dirty="0"/>
              <a:t>Vaste kosten blijven hetzelfde, ongeacht hoeveel je produceert, bijv. huur, leningen voor apparatuur.  </a:t>
            </a:r>
          </a:p>
          <a:p>
            <a:pPr marL="1422400" indent="-1422400">
              <a:buClr>
                <a:srgbClr val="B6D1E1"/>
              </a:buClr>
            </a:pPr>
            <a:endParaRPr lang="en-US" dirty="0"/>
          </a:p>
          <a:p>
            <a:pPr marL="1422400" indent="-1422400">
              <a:buClr>
                <a:srgbClr val="B6D1E1"/>
              </a:buClr>
            </a:pPr>
            <a:r>
              <a:rPr lang="en-US" b="1" dirty="0">
                <a:solidFill>
                  <a:srgbClr val="94C7B0"/>
                </a:solidFill>
              </a:rPr>
              <a:t>Variabel: </a:t>
            </a:r>
            <a:r>
              <a:rPr lang="en-US" dirty="0"/>
              <a:t>Variabele kosten hebben betrekking op de hoeveelheid goederen of diensten die je produceert. Ze zijn direct gekoppeld aan veranderingen in de activiteit, bijv. materialen, voorraad, verpakking, nutsvoorzieningen. Hoe meer je verkoopt, hoe hoger je variabele kosten worden. Bijvoorbeeld, je produceert conserven/jam tegen een kostprijs van €2 per pot. Als je 500 eenheden produceert, bedragen je variabele kosten €1.000. </a:t>
            </a:r>
          </a:p>
          <a:p>
            <a:pPr marL="1422400" indent="-1422400">
              <a:buClr>
                <a:srgbClr val="B6D1E1"/>
              </a:buClr>
            </a:pPr>
            <a:endParaRPr lang="en-US" dirty="0"/>
          </a:p>
          <a:p>
            <a:pPr marL="1422400" indent="-1422400">
              <a:buClr>
                <a:srgbClr val="B6D1E1"/>
              </a:buClr>
            </a:pPr>
            <a:r>
              <a:rPr lang="en-US" b="1" i="1" dirty="0"/>
              <a:t>Teruggerekend naar vaste kosten, -als je huur €100 per maand is, dan is</a:t>
            </a:r>
          </a:p>
          <a:p>
            <a:pPr marL="1422400" indent="-1422400">
              <a:buClr>
                <a:srgbClr val="B6D1E1"/>
              </a:buClr>
            </a:pPr>
            <a:r>
              <a:rPr lang="en-US" b="1" i="1" dirty="0"/>
              <a:t>dat verandert niet als je 10 potten jam of 1.000 potten verkoopt.</a:t>
            </a:r>
          </a:p>
          <a:p>
            <a:pPr marL="1422400" indent="-1422400">
              <a:buClr>
                <a:srgbClr val="B6D1E1"/>
              </a:buClr>
            </a:pPr>
            <a:endParaRPr lang="en-US" dirty="0"/>
          </a:p>
          <a:p>
            <a:pPr marL="1422400" indent="-1422400">
              <a:buClr>
                <a:srgbClr val="B6D1E1"/>
              </a:buClr>
            </a:pPr>
            <a:endParaRPr lang="en-US" dirty="0"/>
          </a:p>
          <a:p>
            <a:pPr marL="1422400" indent="-1422400">
              <a:buClr>
                <a:srgbClr val="B6D1E1"/>
              </a:buClr>
            </a:pPr>
            <a:endParaRPr lang="en-US" dirty="0"/>
          </a:p>
        </p:txBody>
      </p:sp>
      <p:pic>
        <p:nvPicPr>
          <p:cNvPr id="2" name="Picture 1">
            <a:extLst>
              <a:ext uri="{FF2B5EF4-FFF2-40B4-BE49-F238E27FC236}">
                <a16:creationId xmlns:a16="http://schemas.microsoft.com/office/drawing/2014/main" id="{54A408D5-28E5-3DC2-6308-7F2F68887F79}"/>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888272" y="2874336"/>
            <a:ext cx="2724254" cy="2179403"/>
          </a:xfrm>
          <a:prstGeom prst="rect">
            <a:avLst/>
          </a:prstGeom>
        </p:spPr>
      </p:pic>
      <p:sp>
        <p:nvSpPr>
          <p:cNvPr id="6" name="Rectangle 5">
            <a:extLst>
              <a:ext uri="{FF2B5EF4-FFF2-40B4-BE49-F238E27FC236}">
                <a16:creationId xmlns:a16="http://schemas.microsoft.com/office/drawing/2014/main" id="{B93A374A-F1C6-3A94-DDB7-06ED1299AB85}"/>
              </a:ext>
            </a:extLst>
          </p:cNvPr>
          <p:cNvSpPr/>
          <p:nvPr/>
        </p:nvSpPr>
        <p:spPr>
          <a:xfrm>
            <a:off x="10627949" y="4590070"/>
            <a:ext cx="1118191" cy="369332"/>
          </a:xfrm>
          <a:prstGeom prst="rect">
            <a:avLst/>
          </a:prstGeom>
        </p:spPr>
        <p:txBody>
          <a:bodyPr wrap="none">
            <a:spAutoFit/>
          </a:bodyPr>
          <a:lstStyle/>
          <a:p>
            <a:pPr algn="ctr"/>
            <a:r>
              <a:rPr lang="en-US" b="1" dirty="0">
                <a:solidFill>
                  <a:srgbClr val="94C7B0"/>
                </a:solidFill>
              </a:rPr>
              <a:t>VARIABEL</a:t>
            </a:r>
          </a:p>
        </p:txBody>
      </p:sp>
      <p:sp>
        <p:nvSpPr>
          <p:cNvPr id="7" name="Rectangle 6">
            <a:extLst>
              <a:ext uri="{FF2B5EF4-FFF2-40B4-BE49-F238E27FC236}">
                <a16:creationId xmlns:a16="http://schemas.microsoft.com/office/drawing/2014/main" id="{E61D6631-F684-F957-EA9B-D21F8B75DBE6}"/>
              </a:ext>
            </a:extLst>
          </p:cNvPr>
          <p:cNvSpPr/>
          <p:nvPr/>
        </p:nvSpPr>
        <p:spPr>
          <a:xfrm>
            <a:off x="9006327" y="4575782"/>
            <a:ext cx="736099" cy="369332"/>
          </a:xfrm>
          <a:prstGeom prst="rect">
            <a:avLst/>
          </a:prstGeom>
        </p:spPr>
        <p:txBody>
          <a:bodyPr wrap="none">
            <a:spAutoFit/>
          </a:bodyPr>
          <a:lstStyle/>
          <a:p>
            <a:pPr algn="ctr"/>
            <a:r>
              <a:rPr lang="en-US" b="1" dirty="0">
                <a:solidFill>
                  <a:srgbClr val="94C7B0"/>
                </a:solidFill>
              </a:rPr>
              <a:t>VASTGESTELD</a:t>
            </a:r>
          </a:p>
        </p:txBody>
      </p:sp>
    </p:spTree>
    <p:extLst>
      <p:ext uri="{BB962C8B-B14F-4D97-AF65-F5344CB8AC3E}">
        <p14:creationId xmlns:p14="http://schemas.microsoft.com/office/powerpoint/2010/main" val="116110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PRIJZEN EN WINST MAKEN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458348"/>
            <a:ext cx="10010789"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713" indent="-366713">
              <a:buClr>
                <a:srgbClr val="B6D1E1"/>
              </a:buClr>
              <a:buFont typeface="Arial" panose="020B0604020202020204" pitchFamily="34" charset="0"/>
              <a:buChar char="•"/>
            </a:pPr>
            <a:r>
              <a:rPr lang="en-US" dirty="0"/>
              <a:t>De prijs van je product of dienst is een van de belangrijkste zakelijke beslissingen die je zult nemen.</a:t>
            </a:r>
          </a:p>
          <a:p>
            <a:pPr>
              <a:buClr>
                <a:srgbClr val="B6D1E1"/>
              </a:buClr>
            </a:pPr>
            <a:endParaRPr lang="en-US" dirty="0"/>
          </a:p>
          <a:p>
            <a:pPr marL="366713" indent="-366713">
              <a:buClr>
                <a:srgbClr val="B6D1E1"/>
              </a:buClr>
              <a:buFont typeface="Arial" panose="020B0604020202020204" pitchFamily="34" charset="0"/>
              <a:buChar char="•"/>
            </a:pPr>
            <a:r>
              <a:rPr lang="en-US" dirty="0"/>
              <a:t>Je moet je producten aanbieden voor een prijs die je doelmarkt bereid is te betalen - en die winst voor jou oplevert - anders zul je niet lang meer zaken kunnen doen!</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r>
              <a:rPr lang="en-US" dirty="0"/>
              <a:t>Je prijsstelling moet rekening houden met je kosten, maar ook met de effecten van concurrentie en de waardeperceptie van de klant.</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r>
              <a:rPr lang="en-US" b="1" dirty="0"/>
              <a:t>Bundel </a:t>
            </a:r>
            <a:r>
              <a:rPr lang="en-US" dirty="0"/>
              <a:t>- Het combineren van producten en diensten kan een manier zijn om de initiële prijs (en dus de winst) te verhogen door toegevoegde waarde te bieden die je op korte termijn niets kost. Laten we eens kijken naar een voorbeeld ...</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mj-lt"/>
              <a:buAutoNum type="arabicPeriod"/>
            </a:pPr>
            <a:endParaRPr lang="en-US" dirty="0"/>
          </a:p>
        </p:txBody>
      </p:sp>
    </p:spTree>
    <p:extLst>
      <p:ext uri="{BB962C8B-B14F-4D97-AF65-F5344CB8AC3E}">
        <p14:creationId xmlns:p14="http://schemas.microsoft.com/office/powerpoint/2010/main" val="311290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3EFB-B8B0-1579-8B84-B9F7729443C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91B6548-6517-1C31-DDAD-16112CCD091B}"/>
              </a:ext>
            </a:extLst>
          </p:cNvPr>
          <p:cNvSpPr>
            <a:spLocks noGrp="1"/>
          </p:cNvSpPr>
          <p:nvPr>
            <p:ph type="body" sz="quarter" idx="27"/>
          </p:nvPr>
        </p:nvSpPr>
        <p:spPr/>
        <p:txBody>
          <a:bodyPr/>
          <a:lstStyle/>
          <a:p>
            <a:r>
              <a:rPr lang="en-IE" dirty="0"/>
              <a:t>VOORBEELD VAN BUNDELING </a:t>
            </a:r>
          </a:p>
        </p:txBody>
      </p:sp>
      <p:sp>
        <p:nvSpPr>
          <p:cNvPr id="19" name="Text Placeholder 7">
            <a:extLst>
              <a:ext uri="{FF2B5EF4-FFF2-40B4-BE49-F238E27FC236}">
                <a16:creationId xmlns:a16="http://schemas.microsoft.com/office/drawing/2014/main" id="{E576F041-58E5-5E7F-AD57-21103D39A010}"/>
              </a:ext>
            </a:extLst>
          </p:cNvPr>
          <p:cNvSpPr txBox="1">
            <a:spLocks/>
          </p:cNvSpPr>
          <p:nvPr/>
        </p:nvSpPr>
        <p:spPr>
          <a:xfrm>
            <a:off x="457127" y="1392205"/>
            <a:ext cx="11059825"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sz="2000" dirty="0"/>
              <a:t>Een ondernemer in plantaardige voeding biedt een </a:t>
            </a:r>
            <a:r>
              <a:rPr lang="en-GB" sz="2000" b="1" dirty="0"/>
              <a:t>Meal Prep Starter Bundle </a:t>
            </a:r>
            <a:r>
              <a:rPr lang="en-GB" sz="2000" dirty="0"/>
              <a:t>aan voor nieuwe klanten. In plaats van alleen maar losse kant-en-klaarmaaltijden te verkopen, maken ze een waardevol pakket:</a:t>
            </a:r>
          </a:p>
          <a:p>
            <a:pPr>
              <a:buClr>
                <a:srgbClr val="B6D1E1"/>
              </a:buClr>
            </a:pPr>
            <a:endParaRPr lang="en-GB" sz="2000" dirty="0"/>
          </a:p>
          <a:p>
            <a:pPr marL="342900" indent="-342900">
              <a:buClr>
                <a:srgbClr val="B6D1E1"/>
              </a:buClr>
              <a:buFont typeface="Arial" panose="020B0604020202020204" pitchFamily="34" charset="0"/>
              <a:buChar char="•"/>
            </a:pPr>
            <a:r>
              <a:rPr lang="en-GB" sz="2000" dirty="0"/>
              <a:t>3 kant-en-klare maaltijden (naar keuze van de klant)</a:t>
            </a:r>
          </a:p>
          <a:p>
            <a:pPr marL="342900" indent="-342900">
              <a:buClr>
                <a:srgbClr val="B6D1E1"/>
              </a:buClr>
              <a:buFont typeface="Arial" panose="020B0604020202020204" pitchFamily="34" charset="0"/>
              <a:buChar char="•"/>
            </a:pPr>
            <a:r>
              <a:rPr lang="en-GB" sz="2000" dirty="0"/>
              <a:t>1 bonus gezonde snack (lage kosten voor bedrijf, hoge gepercipieerde waarde)</a:t>
            </a:r>
          </a:p>
          <a:p>
            <a:pPr marL="342900" indent="-342900">
              <a:buClr>
                <a:srgbClr val="B6D1E1"/>
              </a:buClr>
              <a:buFont typeface="Arial" panose="020B0604020202020204" pitchFamily="34" charset="0"/>
              <a:buChar char="•"/>
            </a:pPr>
            <a:r>
              <a:rPr lang="en-GB" sz="2000" dirty="0"/>
              <a:t>Digitale maaltijdplanningsgids (PDF, één keer gemaakt, kost niets om te verspreiden)</a:t>
            </a:r>
          </a:p>
          <a:p>
            <a:pPr marL="342900" indent="-342900">
              <a:buClr>
                <a:srgbClr val="B6D1E1"/>
              </a:buClr>
              <a:buFont typeface="Arial" panose="020B0604020202020204" pitchFamily="34" charset="0"/>
              <a:buChar char="•"/>
            </a:pPr>
            <a:r>
              <a:rPr lang="en-GB" sz="2000" dirty="0"/>
              <a:t>Gratis consult van 15 minuten met een voedingscoach (virtueel, gepland tijdens rustige periodes)</a:t>
            </a:r>
          </a:p>
          <a:p>
            <a:pPr>
              <a:buClr>
                <a:srgbClr val="B6D1E1"/>
              </a:buClr>
            </a:pPr>
            <a:endParaRPr lang="en-GB" sz="2000" dirty="0"/>
          </a:p>
          <a:p>
            <a:pPr>
              <a:buClr>
                <a:srgbClr val="B6D1E1"/>
              </a:buClr>
            </a:pPr>
            <a:r>
              <a:rPr lang="en-GB" sz="2000" b="1" dirty="0"/>
              <a:t>Bundelprijs: </a:t>
            </a:r>
          </a:p>
          <a:p>
            <a:pPr marL="342900" indent="-342900">
              <a:buClr>
                <a:srgbClr val="B6D1E1"/>
              </a:buClr>
              <a:buFont typeface="Arial" panose="020B0604020202020204" pitchFamily="34" charset="0"/>
              <a:buChar char="•"/>
            </a:pPr>
            <a:r>
              <a:rPr lang="en-GB" sz="2000" b="1" dirty="0"/>
              <a:t>Bij afzonderlijke aankoop is de prijs van de afzonderlijke items €45</a:t>
            </a:r>
          </a:p>
          <a:p>
            <a:pPr marL="342900" indent="-342900">
              <a:buClr>
                <a:srgbClr val="B6D1E1"/>
              </a:buClr>
              <a:buFont typeface="Arial" panose="020B0604020202020204" pitchFamily="34" charset="0"/>
              <a:buChar char="•"/>
            </a:pPr>
            <a:r>
              <a:rPr lang="en-GB" sz="2000" b="1" dirty="0"/>
              <a:t>Bundelprijs: €60+</a:t>
            </a:r>
          </a:p>
          <a:p>
            <a:pPr>
              <a:buClr>
                <a:srgbClr val="B6D1E1"/>
              </a:buClr>
            </a:pPr>
            <a:endParaRPr lang="en-GB" sz="2000" dirty="0"/>
          </a:p>
          <a:p>
            <a:pPr>
              <a:buClr>
                <a:srgbClr val="B6D1E1"/>
              </a:buClr>
            </a:pPr>
            <a:r>
              <a:rPr lang="en-GB" sz="2000" b="1" dirty="0"/>
              <a:t>Waarom dit werkt:</a:t>
            </a:r>
          </a:p>
          <a:p>
            <a:pPr marL="342900" indent="-342900">
              <a:buClr>
                <a:srgbClr val="B6D1E1"/>
              </a:buClr>
              <a:buFont typeface="Arial" panose="020B0604020202020204" pitchFamily="34" charset="0"/>
              <a:buChar char="•"/>
            </a:pPr>
            <a:r>
              <a:rPr lang="en-GB" sz="2000" dirty="0"/>
              <a:t>De gepercipieerde waarde is hoog door de toegevoegde bonus en exclusieve inhoud.</a:t>
            </a:r>
          </a:p>
          <a:p>
            <a:pPr marL="342900" indent="-342900">
              <a:buClr>
                <a:srgbClr val="B6D1E1"/>
              </a:buClr>
              <a:buFont typeface="Arial" panose="020B0604020202020204" pitchFamily="34" charset="0"/>
              <a:buChar char="•"/>
            </a:pPr>
            <a:r>
              <a:rPr lang="en-GB" sz="2000" dirty="0"/>
              <a:t>De kosten zijn onder controle omdat de gids en het advies weinig tot niets kosten om te produceren.</a:t>
            </a:r>
          </a:p>
          <a:p>
            <a:pPr marL="342900" indent="-342900">
              <a:buClr>
                <a:srgbClr val="B6D1E1"/>
              </a:buClr>
              <a:buFont typeface="Arial" panose="020B0604020202020204" pitchFamily="34" charset="0"/>
              <a:buChar char="•"/>
            </a:pPr>
            <a:r>
              <a:rPr lang="en-GB" sz="2000" dirty="0"/>
              <a:t>Hogere winstmarge per verkoop, terwijl ook de loyaliteit van de klant toeneemt en toekomstige aankopen worden aangemoedigd.</a:t>
            </a:r>
            <a:endParaRPr lang="en-US" sz="2000"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mj-lt"/>
              <a:buAutoNum type="arabicPeriod"/>
            </a:pPr>
            <a:endParaRPr lang="en-US" dirty="0"/>
          </a:p>
        </p:txBody>
      </p:sp>
    </p:spTree>
    <p:extLst>
      <p:ext uri="{BB962C8B-B14F-4D97-AF65-F5344CB8AC3E}">
        <p14:creationId xmlns:p14="http://schemas.microsoft.com/office/powerpoint/2010/main" val="72678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ER ZIJN 2 BELANGRIJKE MANIEREN VAN KOSTENBEREKENING/PRIJSBEPALING</a:t>
            </a:r>
          </a:p>
        </p:txBody>
      </p:sp>
      <p:sp>
        <p:nvSpPr>
          <p:cNvPr id="3" name="Text Placeholder 4">
            <a:extLst>
              <a:ext uri="{FF2B5EF4-FFF2-40B4-BE49-F238E27FC236}">
                <a16:creationId xmlns:a16="http://schemas.microsoft.com/office/drawing/2014/main" id="{14A8A603-3A06-5E5A-72C0-E15875D176B5}"/>
              </a:ext>
            </a:extLst>
          </p:cNvPr>
          <p:cNvSpPr>
            <a:spLocks noGrp="1"/>
          </p:cNvSpPr>
          <p:nvPr>
            <p:ph type="body" sz="quarter" idx="14"/>
          </p:nvPr>
        </p:nvSpPr>
        <p:spPr>
          <a:xfrm>
            <a:off x="680999" y="3614278"/>
            <a:ext cx="3408830" cy="1045795"/>
          </a:xfrm>
        </p:spPr>
        <p:txBody>
          <a:bodyPr anchor="t"/>
          <a:lstStyle/>
          <a:p>
            <a:pPr algn="ctr">
              <a:lnSpc>
                <a:spcPts val="3240"/>
              </a:lnSpc>
            </a:pPr>
            <a:r>
              <a:rPr lang="en-US" sz="3200" b="1" dirty="0">
                <a:solidFill>
                  <a:srgbClr val="94C7B0"/>
                </a:solidFill>
              </a:rPr>
              <a:t>TOTALE KOSTEN BENADERING</a:t>
            </a:r>
          </a:p>
        </p:txBody>
      </p:sp>
      <p:sp>
        <p:nvSpPr>
          <p:cNvPr id="5" name="Text Placeholder 6">
            <a:extLst>
              <a:ext uri="{FF2B5EF4-FFF2-40B4-BE49-F238E27FC236}">
                <a16:creationId xmlns:a16="http://schemas.microsoft.com/office/drawing/2014/main" id="{42DC73DC-D9E0-D20A-FD56-58527B61E39E}"/>
              </a:ext>
            </a:extLst>
          </p:cNvPr>
          <p:cNvSpPr txBox="1">
            <a:spLocks/>
          </p:cNvSpPr>
          <p:nvPr/>
        </p:nvSpPr>
        <p:spPr>
          <a:xfrm>
            <a:off x="4508928" y="3614278"/>
            <a:ext cx="3408830" cy="1045795"/>
          </a:xfrm>
          <a:prstGeom prst="rect">
            <a:avLst/>
          </a:prstGeom>
        </p:spPr>
        <p:txBody>
          <a:bodyPr anchor="t"/>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240"/>
              </a:lnSpc>
            </a:pPr>
            <a:r>
              <a:rPr lang="en-US" sz="3200" b="1" dirty="0">
                <a:solidFill>
                  <a:srgbClr val="94C7B0"/>
                </a:solidFill>
              </a:rPr>
              <a:t>BIJDRAGE AANPAK</a:t>
            </a:r>
          </a:p>
        </p:txBody>
      </p:sp>
      <p:cxnSp>
        <p:nvCxnSpPr>
          <p:cNvPr id="8" name="Straight Connector 7">
            <a:extLst>
              <a:ext uri="{FF2B5EF4-FFF2-40B4-BE49-F238E27FC236}">
                <a16:creationId xmlns:a16="http://schemas.microsoft.com/office/drawing/2014/main" id="{F44195CD-63FB-DEAB-0F12-F0223FE7F43F}"/>
              </a:ext>
            </a:extLst>
          </p:cNvPr>
          <p:cNvCxnSpPr>
            <a:cxnSpLocks/>
          </p:cNvCxnSpPr>
          <p:nvPr/>
        </p:nvCxnSpPr>
        <p:spPr>
          <a:xfrm>
            <a:off x="4336473" y="1926737"/>
            <a:ext cx="0" cy="401686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A0687B7-D0F4-C299-DDF3-CB877CD4CB65}"/>
              </a:ext>
            </a:extLst>
          </p:cNvPr>
          <p:cNvGrpSpPr/>
          <p:nvPr/>
        </p:nvGrpSpPr>
        <p:grpSpPr>
          <a:xfrm>
            <a:off x="1834519" y="2117156"/>
            <a:ext cx="1163784" cy="1546799"/>
            <a:chOff x="1828799" y="1798501"/>
            <a:chExt cx="1163784" cy="1546799"/>
          </a:xfrm>
        </p:grpSpPr>
        <p:sp>
          <p:nvSpPr>
            <p:cNvPr id="10" name="Graphic 4">
              <a:extLst>
                <a:ext uri="{FF2B5EF4-FFF2-40B4-BE49-F238E27FC236}">
                  <a16:creationId xmlns:a16="http://schemas.microsoft.com/office/drawing/2014/main" id="{6599B006-DBD9-839B-0744-40717CAD876B}"/>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11" name="Text Placeholder 4">
              <a:extLst>
                <a:ext uri="{FF2B5EF4-FFF2-40B4-BE49-F238E27FC236}">
                  <a16:creationId xmlns:a16="http://schemas.microsoft.com/office/drawing/2014/main" id="{F940FDA1-F68F-9673-FA5E-9536D817C856}"/>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grpSp>
        <p:nvGrpSpPr>
          <p:cNvPr id="12" name="Group 11">
            <a:extLst>
              <a:ext uri="{FF2B5EF4-FFF2-40B4-BE49-F238E27FC236}">
                <a16:creationId xmlns:a16="http://schemas.microsoft.com/office/drawing/2014/main" id="{2A9F0F18-45DF-7245-95AE-0D1CDE2B3BFB}"/>
              </a:ext>
            </a:extLst>
          </p:cNvPr>
          <p:cNvGrpSpPr/>
          <p:nvPr/>
        </p:nvGrpSpPr>
        <p:grpSpPr>
          <a:xfrm>
            <a:off x="5662448" y="2144865"/>
            <a:ext cx="1163784" cy="1546799"/>
            <a:chOff x="1828799" y="1798501"/>
            <a:chExt cx="1163784" cy="1546799"/>
          </a:xfrm>
        </p:grpSpPr>
        <p:sp>
          <p:nvSpPr>
            <p:cNvPr id="13" name="Graphic 4">
              <a:extLst>
                <a:ext uri="{FF2B5EF4-FFF2-40B4-BE49-F238E27FC236}">
                  <a16:creationId xmlns:a16="http://schemas.microsoft.com/office/drawing/2014/main" id="{D9F84709-D3F0-E48D-15D3-A798BC2098A8}"/>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4">
              <a:extLst>
                <a:ext uri="{FF2B5EF4-FFF2-40B4-BE49-F238E27FC236}">
                  <a16:creationId xmlns:a16="http://schemas.microsoft.com/office/drawing/2014/main" id="{F9E8F056-A358-45A8-594E-D49774CEF208}"/>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cxnSp>
        <p:nvCxnSpPr>
          <p:cNvPr id="15" name="Straight Connector 14">
            <a:extLst>
              <a:ext uri="{FF2B5EF4-FFF2-40B4-BE49-F238E27FC236}">
                <a16:creationId xmlns:a16="http://schemas.microsoft.com/office/drawing/2014/main" id="{FE3FD9A9-97DE-97A9-0BC1-BDA9F0663B47}"/>
              </a:ext>
            </a:extLst>
          </p:cNvPr>
          <p:cNvCxnSpPr>
            <a:cxnSpLocks/>
          </p:cNvCxnSpPr>
          <p:nvPr/>
        </p:nvCxnSpPr>
        <p:spPr>
          <a:xfrm>
            <a:off x="8354292" y="1926737"/>
            <a:ext cx="0" cy="401686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descr="Coloured beads on a skewer">
            <a:extLst>
              <a:ext uri="{FF2B5EF4-FFF2-40B4-BE49-F238E27FC236}">
                <a16:creationId xmlns:a16="http://schemas.microsoft.com/office/drawing/2014/main" id="{21811E90-5D46-97A5-E6D7-E15966A4C6F3}"/>
              </a:ext>
            </a:extLst>
          </p:cNvPr>
          <p:cNvPicPr>
            <a:picLocks noChangeAspect="1"/>
          </p:cNvPicPr>
          <p:nvPr/>
        </p:nvPicPr>
        <p:blipFill>
          <a:blip r:embed="rId2"/>
          <a:stretch>
            <a:fillRect/>
          </a:stretch>
        </p:blipFill>
        <p:spPr>
          <a:xfrm>
            <a:off x="8683057" y="2639823"/>
            <a:ext cx="3155523" cy="2103682"/>
          </a:xfrm>
          <a:prstGeom prst="rect">
            <a:avLst/>
          </a:prstGeom>
        </p:spPr>
      </p:pic>
    </p:spTree>
    <p:extLst>
      <p:ext uri="{BB962C8B-B14F-4D97-AF65-F5344CB8AC3E}">
        <p14:creationId xmlns:p14="http://schemas.microsoft.com/office/powerpoint/2010/main" val="3601778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ER ZIJN 2 BELANGRIJKE MANIEREN VAN KOSTENBEREKENING/PRIJSBEPALING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864837" y="3053667"/>
            <a:ext cx="504001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713" indent="-366713">
              <a:buClr>
                <a:srgbClr val="B6D1E1"/>
              </a:buClr>
              <a:buFont typeface="Arial" panose="020B0604020202020204" pitchFamily="34" charset="0"/>
              <a:buChar char="•"/>
            </a:pPr>
            <a:r>
              <a:rPr lang="en-US" dirty="0"/>
              <a:t>Alle kosten voor een product berekenen</a:t>
            </a:r>
          </a:p>
          <a:p>
            <a:pPr marL="366713" indent="-366713">
              <a:buClr>
                <a:srgbClr val="B6D1E1"/>
              </a:buClr>
              <a:buFont typeface="Arial" panose="020B0604020202020204" pitchFamily="34" charset="0"/>
              <a:buChar char="•"/>
            </a:pPr>
            <a:r>
              <a:rPr lang="en-US" dirty="0"/>
              <a:t>Bepaal het aantal eenheden - hoeveel kun je er </a:t>
            </a:r>
            <a:r>
              <a:rPr lang="en-US" u="sng" dirty="0"/>
              <a:t>maken </a:t>
            </a:r>
            <a:r>
              <a:rPr lang="en-US" dirty="0"/>
              <a:t>en, nog belangrijker, hoeveel kun je er </a:t>
            </a:r>
            <a:r>
              <a:rPr lang="en-US" u="sng" dirty="0"/>
              <a:t>verkopen </a:t>
            </a:r>
            <a:r>
              <a:rPr lang="en-US" dirty="0"/>
              <a:t>(er is een verschil!)</a:t>
            </a:r>
          </a:p>
          <a:p>
            <a:pPr marL="366713" indent="-366713">
              <a:buClr>
                <a:srgbClr val="B6D1E1"/>
              </a:buClr>
              <a:buFont typeface="Arial" panose="020B0604020202020204" pitchFamily="34" charset="0"/>
              <a:buChar char="•"/>
            </a:pPr>
            <a:r>
              <a:rPr lang="en-US" dirty="0"/>
              <a:t>Deel de totale kosten door het aantal eenheden</a:t>
            </a:r>
          </a:p>
          <a:p>
            <a:pPr marL="366713" indent="-366713">
              <a:buClr>
                <a:srgbClr val="B6D1E1"/>
              </a:buClr>
              <a:buFont typeface="Arial" panose="020B0604020202020204" pitchFamily="34" charset="0"/>
              <a:buChar char="•"/>
            </a:pPr>
            <a:r>
              <a:rPr lang="en-US" dirty="0"/>
              <a:t>Winstcijfer toevoegen - het magische getal dat de prijs voor de klant genereert</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mj-lt"/>
              <a:buAutoNum type="arabicPeriod"/>
            </a:pPr>
            <a:endParaRPr lang="en-US" dirty="0"/>
          </a:p>
        </p:txBody>
      </p:sp>
      <p:sp>
        <p:nvSpPr>
          <p:cNvPr id="10" name="Text Placeholder 7">
            <a:extLst>
              <a:ext uri="{FF2B5EF4-FFF2-40B4-BE49-F238E27FC236}">
                <a16:creationId xmlns:a16="http://schemas.microsoft.com/office/drawing/2014/main" id="{ED83F930-9E13-AB2D-55DB-E41D13006FDE}"/>
              </a:ext>
            </a:extLst>
          </p:cNvPr>
          <p:cNvSpPr txBox="1">
            <a:spLocks/>
          </p:cNvSpPr>
          <p:nvPr/>
        </p:nvSpPr>
        <p:spPr>
          <a:xfrm>
            <a:off x="6550132" y="2872590"/>
            <a:ext cx="504001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Voordelen </a:t>
            </a:r>
          </a:p>
          <a:p>
            <a:pPr marL="366713" indent="-366713">
              <a:buClr>
                <a:srgbClr val="B6D1E1"/>
              </a:buClr>
              <a:buFont typeface="Arial" panose="020B0604020202020204" pitchFamily="34" charset="0"/>
              <a:buChar char="•"/>
            </a:pPr>
            <a:r>
              <a:rPr lang="en-US" dirty="0"/>
              <a:t>Eenvoudig te bedienen</a:t>
            </a:r>
          </a:p>
          <a:p>
            <a:pPr marL="366713" indent="-366713">
              <a:buClr>
                <a:srgbClr val="B6D1E1"/>
              </a:buClr>
              <a:buFont typeface="Arial" panose="020B0604020202020204" pitchFamily="34" charset="0"/>
              <a:buChar char="•"/>
            </a:pPr>
            <a:r>
              <a:rPr lang="en-US" dirty="0"/>
              <a:t>Zorgt ervoor dat je winst maakt</a:t>
            </a:r>
          </a:p>
          <a:p>
            <a:pPr marL="366713" indent="-366713">
              <a:buClr>
                <a:srgbClr val="B6D1E1"/>
              </a:buClr>
              <a:buFont typeface="Arial" panose="020B0604020202020204" pitchFamily="34" charset="0"/>
              <a:buChar char="•"/>
            </a:pPr>
            <a:endParaRPr lang="en-US" dirty="0"/>
          </a:p>
          <a:p>
            <a:pPr>
              <a:buClr>
                <a:srgbClr val="B6D1E1"/>
              </a:buClr>
            </a:pPr>
            <a:r>
              <a:rPr lang="en-US" b="1" dirty="0"/>
              <a:t>Nadelen</a:t>
            </a:r>
          </a:p>
          <a:p>
            <a:pPr marL="366713" indent="-366713">
              <a:buClr>
                <a:srgbClr val="B6D1E1"/>
              </a:buClr>
              <a:buFont typeface="Arial" panose="020B0604020202020204" pitchFamily="34" charset="0"/>
              <a:buChar char="•"/>
            </a:pPr>
            <a:r>
              <a:rPr lang="en-US" dirty="0"/>
              <a:t>Niet geschikt voor fluctuerende bedrijven (en hier spelen de kosten van voedingsingrediënten een rol)</a:t>
            </a:r>
          </a:p>
          <a:p>
            <a:pPr marL="366713" indent="-366713">
              <a:buClr>
                <a:srgbClr val="B6D1E1"/>
              </a:buClr>
              <a:buFont typeface="Arial" panose="020B0604020202020204" pitchFamily="34" charset="0"/>
              <a:buChar char="•"/>
            </a:pPr>
            <a:r>
              <a:rPr lang="en-US" dirty="0"/>
              <a:t>Gebrek aan flexibiliteit voor nieuwe zakelijke beslissingen</a:t>
            </a:r>
          </a:p>
          <a:p>
            <a:pPr marL="366713" indent="-366713">
              <a:buClr>
                <a:srgbClr val="B6D1E1"/>
              </a:buClr>
              <a:buFont typeface="Arial" panose="020B0604020202020204" pitchFamily="34" charset="0"/>
              <a:buChar char="•"/>
            </a:pPr>
            <a:endParaRPr lang="en-US" dirty="0"/>
          </a:p>
        </p:txBody>
      </p:sp>
      <p:cxnSp>
        <p:nvCxnSpPr>
          <p:cNvPr id="11" name="Straight Connector 10">
            <a:extLst>
              <a:ext uri="{FF2B5EF4-FFF2-40B4-BE49-F238E27FC236}">
                <a16:creationId xmlns:a16="http://schemas.microsoft.com/office/drawing/2014/main" id="{A4A9ED1F-0995-BE13-4253-0787437667BB}"/>
              </a:ext>
            </a:extLst>
          </p:cNvPr>
          <p:cNvCxnSpPr>
            <a:cxnSpLocks/>
          </p:cNvCxnSpPr>
          <p:nvPr/>
        </p:nvCxnSpPr>
        <p:spPr>
          <a:xfrm>
            <a:off x="6118778" y="3192650"/>
            <a:ext cx="0" cy="292918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2248247"/>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328885" y="2037623"/>
            <a:ext cx="5613635" cy="56735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240"/>
              </a:lnSpc>
            </a:pPr>
            <a:r>
              <a:rPr lang="en-US" sz="3200" b="1" dirty="0">
                <a:solidFill>
                  <a:srgbClr val="94C7B0"/>
                </a:solidFill>
              </a:rPr>
              <a:t>TOTALE KOSTEN BENADERING</a:t>
            </a:r>
          </a:p>
        </p:txBody>
      </p:sp>
      <p:grpSp>
        <p:nvGrpSpPr>
          <p:cNvPr id="24" name="Group 23">
            <a:extLst>
              <a:ext uri="{FF2B5EF4-FFF2-40B4-BE49-F238E27FC236}">
                <a16:creationId xmlns:a16="http://schemas.microsoft.com/office/drawing/2014/main" id="{D775A3CA-2EB3-7AC5-756E-1E3D73CEFC33}"/>
              </a:ext>
            </a:extLst>
          </p:cNvPr>
          <p:cNvGrpSpPr/>
          <p:nvPr/>
        </p:nvGrpSpPr>
        <p:grpSpPr>
          <a:xfrm>
            <a:off x="721599" y="1659445"/>
            <a:ext cx="1119696" cy="1488201"/>
            <a:chOff x="1828799" y="1798501"/>
            <a:chExt cx="1163784" cy="1546799"/>
          </a:xfrm>
        </p:grpSpPr>
        <p:sp>
          <p:nvSpPr>
            <p:cNvPr id="25" name="Graphic 4">
              <a:extLst>
                <a:ext uri="{FF2B5EF4-FFF2-40B4-BE49-F238E27FC236}">
                  <a16:creationId xmlns:a16="http://schemas.microsoft.com/office/drawing/2014/main" id="{C80AD675-644D-94F4-75B5-82FF31A46F2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26" name="Text Placeholder 4">
              <a:extLst>
                <a:ext uri="{FF2B5EF4-FFF2-40B4-BE49-F238E27FC236}">
                  <a16:creationId xmlns:a16="http://schemas.microsoft.com/office/drawing/2014/main" id="{6380B3C9-340B-8770-5800-B6211C740CAF}"/>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Tree>
    <p:extLst>
      <p:ext uri="{BB962C8B-B14F-4D97-AF65-F5344CB8AC3E}">
        <p14:creationId xmlns:p14="http://schemas.microsoft.com/office/powerpoint/2010/main" val="297725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ER ZIJN 2 BELANGRIJKE MANIEREN VAN KOSTENBEREKENING/PRIJZEN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864837" y="3306063"/>
            <a:ext cx="539528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713" indent="-366713">
              <a:buClr>
                <a:srgbClr val="B6D1E1"/>
              </a:buClr>
              <a:buFont typeface="Arial" panose="020B0604020202020204" pitchFamily="34" charset="0"/>
              <a:buChar char="•"/>
            </a:pPr>
            <a:r>
              <a:rPr lang="en-US" dirty="0"/>
              <a:t>De totale kosten, inclusief alle vaste en variabele kosten om mijn conserven/jam-bedrijf 1 jaar te runnen, zijn </a:t>
            </a:r>
            <a:r>
              <a:rPr lang="en-US" b="1" dirty="0"/>
              <a:t>€10.000 </a:t>
            </a:r>
          </a:p>
          <a:p>
            <a:pPr marL="366713" indent="-366713">
              <a:buClr>
                <a:srgbClr val="B6D1E1"/>
              </a:buClr>
              <a:buFont typeface="Arial" panose="020B0604020202020204" pitchFamily="34" charset="0"/>
              <a:buChar char="•"/>
            </a:pPr>
            <a:r>
              <a:rPr lang="en-US" dirty="0"/>
              <a:t>Ik voorspel dat ik </a:t>
            </a:r>
            <a:r>
              <a:rPr lang="en-US" b="1" dirty="0"/>
              <a:t>10.000 </a:t>
            </a:r>
            <a:r>
              <a:rPr lang="en-US" dirty="0"/>
              <a:t>potten (eenheden) kan verkopen</a:t>
            </a:r>
          </a:p>
          <a:p>
            <a:pPr marL="366713" indent="-366713">
              <a:buClr>
                <a:srgbClr val="B6D1E1"/>
              </a:buClr>
              <a:buFont typeface="Arial" panose="020B0604020202020204" pitchFamily="34" charset="0"/>
              <a:buChar char="•"/>
            </a:pPr>
            <a:r>
              <a:rPr lang="en-US" dirty="0"/>
              <a:t>Ik wil een winst van </a:t>
            </a:r>
            <a:r>
              <a:rPr lang="en-US" b="1" dirty="0"/>
              <a:t>40% </a:t>
            </a:r>
            <a:r>
              <a:rPr lang="en-US" dirty="0"/>
              <a:t>maken</a:t>
            </a:r>
          </a:p>
          <a:p>
            <a:pPr marL="366713" indent="-366713">
              <a:buClr>
                <a:srgbClr val="B6D1E1"/>
              </a:buClr>
              <a:buFont typeface="Arial" panose="020B0604020202020204" pitchFamily="34" charset="0"/>
              <a:buChar char="•"/>
            </a:pPr>
            <a:r>
              <a:rPr lang="en-US" dirty="0"/>
              <a:t>Prijs die aan de klant wordt gegeven is </a:t>
            </a:r>
            <a:r>
              <a:rPr lang="en-US" b="1" dirty="0"/>
              <a:t>€1,40 </a:t>
            </a:r>
            <a:r>
              <a:rPr lang="en-US" dirty="0"/>
              <a:t>per eenheid</a:t>
            </a:r>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Arial" panose="020B0604020202020204" pitchFamily="34" charset="0"/>
              <a:buChar char="•"/>
            </a:pPr>
            <a:endParaRPr lang="en-US" dirty="0"/>
          </a:p>
          <a:p>
            <a:pPr marL="366713" indent="-366713">
              <a:buClr>
                <a:srgbClr val="B6D1E1"/>
              </a:buClr>
              <a:buFont typeface="+mj-lt"/>
              <a:buAutoNum type="arabicPeriod"/>
            </a:pPr>
            <a:endParaRPr lang="en-US" dirty="0"/>
          </a:p>
        </p:txBody>
      </p:sp>
      <p:sp>
        <p:nvSpPr>
          <p:cNvPr id="10" name="Text Placeholder 7">
            <a:extLst>
              <a:ext uri="{FF2B5EF4-FFF2-40B4-BE49-F238E27FC236}">
                <a16:creationId xmlns:a16="http://schemas.microsoft.com/office/drawing/2014/main" id="{ED83F930-9E13-AB2D-55DB-E41D13006FDE}"/>
              </a:ext>
            </a:extLst>
          </p:cNvPr>
          <p:cNvSpPr txBox="1">
            <a:spLocks/>
          </p:cNvSpPr>
          <p:nvPr/>
        </p:nvSpPr>
        <p:spPr>
          <a:xfrm>
            <a:off x="6972052" y="3166357"/>
            <a:ext cx="4732149"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i="1" dirty="0"/>
              <a:t>€10.000 gedeeld door 10.000 potten  </a:t>
            </a:r>
          </a:p>
          <a:p>
            <a:pPr>
              <a:buClr>
                <a:srgbClr val="B6D1E1"/>
              </a:buClr>
            </a:pPr>
            <a:r>
              <a:rPr lang="en-US" b="1" i="1" dirty="0"/>
              <a:t>= €1 per pot</a:t>
            </a:r>
          </a:p>
          <a:p>
            <a:pPr>
              <a:buClr>
                <a:srgbClr val="B6D1E1"/>
              </a:buClr>
            </a:pPr>
            <a:endParaRPr lang="en-US" b="1" i="1" dirty="0"/>
          </a:p>
          <a:p>
            <a:pPr>
              <a:buClr>
                <a:srgbClr val="B6D1E1"/>
              </a:buClr>
            </a:pPr>
            <a:r>
              <a:rPr lang="en-US" b="1" i="1" dirty="0"/>
              <a:t>Winst toevoegen 40% - €0,40   </a:t>
            </a:r>
          </a:p>
          <a:p>
            <a:pPr>
              <a:buClr>
                <a:srgbClr val="B6D1E1"/>
              </a:buClr>
            </a:pPr>
            <a:endParaRPr lang="en-US" b="1" i="1" dirty="0"/>
          </a:p>
          <a:p>
            <a:pPr>
              <a:buClr>
                <a:srgbClr val="B6D1E1"/>
              </a:buClr>
            </a:pPr>
            <a:r>
              <a:rPr lang="en-US" b="1" i="1" dirty="0"/>
              <a:t>Prijs €1,40</a:t>
            </a:r>
          </a:p>
          <a:p>
            <a:pPr>
              <a:buClr>
                <a:srgbClr val="B6D1E1"/>
              </a:buClr>
            </a:pPr>
            <a:endParaRPr lang="en-US" b="1" i="1" dirty="0"/>
          </a:p>
        </p:txBody>
      </p:sp>
      <p:cxnSp>
        <p:nvCxnSpPr>
          <p:cNvPr id="11" name="Straight Connector 10">
            <a:extLst>
              <a:ext uri="{FF2B5EF4-FFF2-40B4-BE49-F238E27FC236}">
                <a16:creationId xmlns:a16="http://schemas.microsoft.com/office/drawing/2014/main" id="{A4A9ED1F-0995-BE13-4253-0787437667BB}"/>
              </a:ext>
            </a:extLst>
          </p:cNvPr>
          <p:cNvCxnSpPr>
            <a:cxnSpLocks/>
          </p:cNvCxnSpPr>
          <p:nvPr/>
        </p:nvCxnSpPr>
        <p:spPr>
          <a:xfrm>
            <a:off x="6540809" y="3104726"/>
            <a:ext cx="0" cy="292918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2248247"/>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328885" y="2037623"/>
            <a:ext cx="700649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240"/>
              </a:lnSpc>
            </a:pPr>
            <a:r>
              <a:rPr lang="en-US" sz="3200" b="1" u="sng" dirty="0">
                <a:solidFill>
                  <a:srgbClr val="94C7B0"/>
                </a:solidFill>
              </a:rPr>
              <a:t>VOORBEELD </a:t>
            </a:r>
            <a:r>
              <a:rPr lang="en-US" sz="3200" b="1" dirty="0">
                <a:solidFill>
                  <a:srgbClr val="94C7B0"/>
                </a:solidFill>
              </a:rPr>
              <a:t>TOTALE KOSTENAANPAK</a:t>
            </a:r>
          </a:p>
        </p:txBody>
      </p:sp>
      <p:grpSp>
        <p:nvGrpSpPr>
          <p:cNvPr id="2" name="Group 1">
            <a:extLst>
              <a:ext uri="{FF2B5EF4-FFF2-40B4-BE49-F238E27FC236}">
                <a16:creationId xmlns:a16="http://schemas.microsoft.com/office/drawing/2014/main" id="{149260D0-6131-7FA1-F383-F5CB542D986D}"/>
              </a:ext>
            </a:extLst>
          </p:cNvPr>
          <p:cNvGrpSpPr/>
          <p:nvPr/>
        </p:nvGrpSpPr>
        <p:grpSpPr>
          <a:xfrm>
            <a:off x="721599" y="1659445"/>
            <a:ext cx="1119696" cy="1488201"/>
            <a:chOff x="1828799" y="1798501"/>
            <a:chExt cx="1163784" cy="1546799"/>
          </a:xfrm>
        </p:grpSpPr>
        <p:sp>
          <p:nvSpPr>
            <p:cNvPr id="3" name="Graphic 4">
              <a:extLst>
                <a:ext uri="{FF2B5EF4-FFF2-40B4-BE49-F238E27FC236}">
                  <a16:creationId xmlns:a16="http://schemas.microsoft.com/office/drawing/2014/main" id="{DADED53D-45D8-E722-B3D0-A35164B099A8}"/>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E42402EA-C4DD-6C07-0C9D-FF1D8E78DF88}"/>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Tree>
    <p:extLst>
      <p:ext uri="{BB962C8B-B14F-4D97-AF65-F5344CB8AC3E}">
        <p14:creationId xmlns:p14="http://schemas.microsoft.com/office/powerpoint/2010/main" val="4012502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ER ZIJN 2 BELANGRIJKE MANIEREN VAN KOSTENBEREKENING/PRIJZEN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864836" y="2950021"/>
            <a:ext cx="766370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Breakeven berekenen</a:t>
            </a:r>
          </a:p>
          <a:p>
            <a:pPr>
              <a:buClr>
                <a:srgbClr val="B6D1E1"/>
              </a:buClr>
            </a:pPr>
            <a:r>
              <a:rPr lang="en-US" dirty="0"/>
              <a:t>Om winstgevend te zijn in zaken is het belangrijk om te weten wat je break-even punt is. Je break-even punt is het punt waarop de totale verkoop gelijk is aan de totale kosten of uitgaven. Op dit punt is er geen winst of verlies - met andere woorden, je 'break-even'.</a:t>
            </a:r>
          </a:p>
          <a:p>
            <a:pPr>
              <a:buClr>
                <a:srgbClr val="B6D1E1"/>
              </a:buClr>
            </a:pPr>
            <a:endParaRPr lang="en-US" dirty="0"/>
          </a:p>
          <a:p>
            <a:pPr>
              <a:buClr>
                <a:srgbClr val="B6D1E1"/>
              </a:buClr>
            </a:pPr>
            <a:r>
              <a:rPr lang="en-US" b="1" dirty="0"/>
              <a:t>Waarom is je break-even punt belangrijk?</a:t>
            </a:r>
          </a:p>
          <a:p>
            <a:pPr>
              <a:buClr>
                <a:srgbClr val="B6D1E1"/>
              </a:buClr>
            </a:pPr>
            <a:r>
              <a:rPr lang="en-US" dirty="0"/>
              <a:t>Je bedrijf kan veel geld omzetten maar toch verlies maken. Weten wat het break-even punt is, is van vitaal belang bij het bepalen van prijzen, het vaststellen van verkoopbudgetten en het opstellen van een ondernemingsplan.</a:t>
            </a:r>
          </a:p>
          <a:p>
            <a:pPr>
              <a:buClr>
                <a:srgbClr val="B6D1E1"/>
              </a:buClr>
            </a:pPr>
            <a:endParaRPr lang="en-US" dirty="0"/>
          </a:p>
        </p:txBody>
      </p:sp>
      <p:sp>
        <p:nvSpPr>
          <p:cNvPr id="10" name="Text Placeholder 7">
            <a:extLst>
              <a:ext uri="{FF2B5EF4-FFF2-40B4-BE49-F238E27FC236}">
                <a16:creationId xmlns:a16="http://schemas.microsoft.com/office/drawing/2014/main" id="{ED83F930-9E13-AB2D-55DB-E41D13006FDE}"/>
              </a:ext>
            </a:extLst>
          </p:cNvPr>
          <p:cNvSpPr txBox="1">
            <a:spLocks/>
          </p:cNvSpPr>
          <p:nvPr/>
        </p:nvSpPr>
        <p:spPr>
          <a:xfrm>
            <a:off x="9230586" y="3373702"/>
            <a:ext cx="260050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buClr>
                <a:srgbClr val="B6D1E1"/>
              </a:buClr>
            </a:pPr>
            <a:r>
              <a:rPr lang="en-US" b="1" i="1" dirty="0"/>
              <a:t>De tweede kostenberekeningsmethode (Contribution Approach) is een betere weergave van break-even.</a:t>
            </a:r>
          </a:p>
          <a:p>
            <a:pPr algn="ctr">
              <a:buClr>
                <a:srgbClr val="B6D1E1"/>
              </a:buClr>
            </a:pPr>
            <a:endParaRPr lang="en-US" b="1" i="1" dirty="0"/>
          </a:p>
        </p:txBody>
      </p:sp>
      <p:cxnSp>
        <p:nvCxnSpPr>
          <p:cNvPr id="11" name="Straight Connector 10">
            <a:extLst>
              <a:ext uri="{FF2B5EF4-FFF2-40B4-BE49-F238E27FC236}">
                <a16:creationId xmlns:a16="http://schemas.microsoft.com/office/drawing/2014/main" id="{A4A9ED1F-0995-BE13-4253-0787437667BB}"/>
              </a:ext>
            </a:extLst>
          </p:cNvPr>
          <p:cNvCxnSpPr>
            <a:cxnSpLocks/>
          </p:cNvCxnSpPr>
          <p:nvPr/>
        </p:nvCxnSpPr>
        <p:spPr>
          <a:xfrm>
            <a:off x="8879562" y="2928878"/>
            <a:ext cx="0" cy="347192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2248247"/>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469132" y="2015181"/>
            <a:ext cx="595346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240"/>
              </a:lnSpc>
            </a:pPr>
            <a:r>
              <a:rPr lang="en-US" sz="3200" b="1" dirty="0">
                <a:solidFill>
                  <a:srgbClr val="94C7B0"/>
                </a:solidFill>
              </a:rPr>
              <a:t>WAT IS BREAK-EVEN?</a:t>
            </a:r>
          </a:p>
        </p:txBody>
      </p:sp>
      <p:grpSp>
        <p:nvGrpSpPr>
          <p:cNvPr id="3" name="Group 2">
            <a:extLst>
              <a:ext uri="{FF2B5EF4-FFF2-40B4-BE49-F238E27FC236}">
                <a16:creationId xmlns:a16="http://schemas.microsoft.com/office/drawing/2014/main" id="{CC943ABB-B5DA-7899-82E9-48ED2BA03C13}"/>
              </a:ext>
            </a:extLst>
          </p:cNvPr>
          <p:cNvGrpSpPr/>
          <p:nvPr/>
        </p:nvGrpSpPr>
        <p:grpSpPr>
          <a:xfrm>
            <a:off x="721599" y="1659445"/>
            <a:ext cx="1119696" cy="1488201"/>
            <a:chOff x="1828799" y="1798501"/>
            <a:chExt cx="1163784" cy="1546799"/>
          </a:xfrm>
        </p:grpSpPr>
        <p:sp>
          <p:nvSpPr>
            <p:cNvPr id="5" name="Graphic 4">
              <a:extLst>
                <a:ext uri="{FF2B5EF4-FFF2-40B4-BE49-F238E27FC236}">
                  <a16:creationId xmlns:a16="http://schemas.microsoft.com/office/drawing/2014/main" id="{611B137A-0186-6552-ADF2-2085F39CF24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6" name="Text Placeholder 4">
              <a:extLst>
                <a:ext uri="{FF2B5EF4-FFF2-40B4-BE49-F238E27FC236}">
                  <a16:creationId xmlns:a16="http://schemas.microsoft.com/office/drawing/2014/main" id="{C10A85F8-0032-94D7-19CD-4E9F5F1FE3E0}"/>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Tree>
    <p:extLst>
      <p:ext uri="{BB962C8B-B14F-4D97-AF65-F5344CB8AC3E}">
        <p14:creationId xmlns:p14="http://schemas.microsoft.com/office/powerpoint/2010/main" val="234804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ER ZIJN 2 BELANGRIJKE MANIEREN VAN KOSTENBEREKENING/PRIJZEN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864836" y="3182969"/>
            <a:ext cx="4990841"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dirty="0"/>
              <a:t>Verkoopprijs bepalen - beïnvloed door de markt, bijv. wat de klant wil betalen + wat de concurrentie in rekening brengt</a:t>
            </a:r>
          </a:p>
          <a:p>
            <a:pPr marL="342900" indent="-342900">
              <a:buClr>
                <a:srgbClr val="B6D1E1"/>
              </a:buClr>
              <a:buFont typeface="Arial" panose="020B0604020202020204" pitchFamily="34" charset="0"/>
              <a:buChar char="•"/>
            </a:pPr>
            <a:r>
              <a:rPr lang="en-US" dirty="0"/>
              <a:t>Kosten opsplitsen in variabel en vast</a:t>
            </a:r>
          </a:p>
          <a:p>
            <a:pPr marL="342900" indent="-342900">
              <a:buClr>
                <a:srgbClr val="B6D1E1"/>
              </a:buClr>
              <a:buFont typeface="Arial" panose="020B0604020202020204" pitchFamily="34" charset="0"/>
              <a:buChar char="•"/>
            </a:pPr>
            <a:r>
              <a:rPr lang="en-US" dirty="0"/>
              <a:t>Bereken "Bijdrage" - verkoopprijs min variabele kosten.</a:t>
            </a:r>
          </a:p>
          <a:p>
            <a:pPr marL="342900" indent="-342900">
              <a:buClr>
                <a:srgbClr val="B6D1E1"/>
              </a:buClr>
              <a:buFont typeface="Arial" panose="020B0604020202020204" pitchFamily="34" charset="0"/>
              <a:buChar char="•"/>
            </a:pPr>
            <a:endParaRPr lang="en-US" dirty="0"/>
          </a:p>
          <a:p>
            <a:pPr>
              <a:buClr>
                <a:srgbClr val="B6D1E1"/>
              </a:buClr>
            </a:pPr>
            <a:endParaRPr lang="en-US"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2248247"/>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328886" y="2037623"/>
            <a:ext cx="503906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240"/>
              </a:lnSpc>
            </a:pPr>
            <a:r>
              <a:rPr lang="en-US" sz="3200" b="1" dirty="0">
                <a:solidFill>
                  <a:srgbClr val="94C7B0"/>
                </a:solidFill>
              </a:rPr>
              <a:t>BIJDRAGE AANPAK</a:t>
            </a:r>
          </a:p>
          <a:p>
            <a:pPr>
              <a:lnSpc>
                <a:spcPts val="3240"/>
              </a:lnSpc>
            </a:pPr>
            <a:endParaRPr lang="en-US" sz="3200" b="1" u="sng" dirty="0">
              <a:solidFill>
                <a:srgbClr val="94C7B0"/>
              </a:solidFill>
            </a:endParaRPr>
          </a:p>
        </p:txBody>
      </p:sp>
      <p:sp>
        <p:nvSpPr>
          <p:cNvPr id="2" name="Text Placeholder 7">
            <a:extLst>
              <a:ext uri="{FF2B5EF4-FFF2-40B4-BE49-F238E27FC236}">
                <a16:creationId xmlns:a16="http://schemas.microsoft.com/office/drawing/2014/main" id="{1B682365-F442-9E34-530C-2D068C2BF7CB}"/>
              </a:ext>
            </a:extLst>
          </p:cNvPr>
          <p:cNvSpPr txBox="1">
            <a:spLocks/>
          </p:cNvSpPr>
          <p:nvPr/>
        </p:nvSpPr>
        <p:spPr>
          <a:xfrm>
            <a:off x="6471138" y="2812725"/>
            <a:ext cx="553915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Voorbeeld</a:t>
            </a:r>
          </a:p>
          <a:p>
            <a:pPr marL="342900" indent="-342900">
              <a:buClr>
                <a:srgbClr val="B6D1E1"/>
              </a:buClr>
              <a:buFont typeface="Arial" panose="020B0604020202020204" pitchFamily="34" charset="0"/>
              <a:buChar char="•"/>
            </a:pPr>
            <a:r>
              <a:rPr lang="en-US" dirty="0"/>
              <a:t>Onze concurrenten verkopen hun jam voor €2,50 en klanten lijken deze prijs graag te betalen.</a:t>
            </a:r>
          </a:p>
          <a:p>
            <a:pPr marL="342900" indent="-342900">
              <a:buClr>
                <a:srgbClr val="B6D1E1"/>
              </a:buClr>
              <a:buFont typeface="Arial" panose="020B0604020202020204" pitchFamily="34" charset="0"/>
              <a:buChar char="•"/>
            </a:pPr>
            <a:r>
              <a:rPr lang="en-US" dirty="0"/>
              <a:t>Onze variabele kosten om de jam te produceren zijn €0,75.</a:t>
            </a:r>
          </a:p>
          <a:p>
            <a:pPr marL="342900" indent="-342900">
              <a:buClr>
                <a:srgbClr val="B6D1E1"/>
              </a:buClr>
              <a:buFont typeface="Arial" panose="020B0604020202020204" pitchFamily="34" charset="0"/>
              <a:buChar char="•"/>
            </a:pPr>
            <a:r>
              <a:rPr lang="en-US" dirty="0"/>
              <a:t>Daarom </a:t>
            </a:r>
            <a:r>
              <a:rPr lang="en-GB" dirty="0"/>
              <a:t>is de contributie €1,25, die wordt gebruikt om onze vaste kosten te betalen (huur, enz.), </a:t>
            </a:r>
            <a:r>
              <a:rPr lang="en-US" dirty="0"/>
              <a:t>en zodra de vaste kosten volledig zijn betaald, is het contributiesaldo winst.</a:t>
            </a:r>
          </a:p>
          <a:p>
            <a:pPr marL="342900" indent="-342900">
              <a:buClr>
                <a:srgbClr val="B6D1E1"/>
              </a:buClr>
              <a:buFont typeface="Arial" panose="020B0604020202020204" pitchFamily="34" charset="0"/>
              <a:buChar char="•"/>
            </a:pPr>
            <a:endParaRPr lang="en-US" dirty="0"/>
          </a:p>
        </p:txBody>
      </p:sp>
      <p:cxnSp>
        <p:nvCxnSpPr>
          <p:cNvPr id="5" name="Straight Connector 4">
            <a:extLst>
              <a:ext uri="{FF2B5EF4-FFF2-40B4-BE49-F238E27FC236}">
                <a16:creationId xmlns:a16="http://schemas.microsoft.com/office/drawing/2014/main" id="{7F4676E7-584E-4AAB-A478-85E7A2E82EF8}"/>
              </a:ext>
            </a:extLst>
          </p:cNvPr>
          <p:cNvCxnSpPr>
            <a:cxnSpLocks/>
          </p:cNvCxnSpPr>
          <p:nvPr/>
        </p:nvCxnSpPr>
        <p:spPr>
          <a:xfrm>
            <a:off x="6171531" y="2911293"/>
            <a:ext cx="0" cy="347192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03300CC-1E53-A85C-E65A-AE4170E2A16C}"/>
              </a:ext>
            </a:extLst>
          </p:cNvPr>
          <p:cNvGrpSpPr/>
          <p:nvPr/>
        </p:nvGrpSpPr>
        <p:grpSpPr>
          <a:xfrm>
            <a:off x="721599" y="1659445"/>
            <a:ext cx="1119696" cy="1488201"/>
            <a:chOff x="1828799" y="1798501"/>
            <a:chExt cx="1163784" cy="1546799"/>
          </a:xfrm>
        </p:grpSpPr>
        <p:sp>
          <p:nvSpPr>
            <p:cNvPr id="7" name="Graphic 4">
              <a:extLst>
                <a:ext uri="{FF2B5EF4-FFF2-40B4-BE49-F238E27FC236}">
                  <a16:creationId xmlns:a16="http://schemas.microsoft.com/office/drawing/2014/main" id="{542CDF90-DF49-AF0A-75CA-8DAE4C33D1D6}"/>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413079E6-F55C-B4EF-B923-D5165738090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Tree>
    <p:extLst>
      <p:ext uri="{BB962C8B-B14F-4D97-AF65-F5344CB8AC3E}">
        <p14:creationId xmlns:p14="http://schemas.microsoft.com/office/powerpoint/2010/main" val="343774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4 DINGEN DIE U MOET WETEN OVER PRIJZEN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3999799" y="1766887"/>
            <a:ext cx="7553293" cy="380743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Clr>
                <a:srgbClr val="B6D1E1"/>
              </a:buClr>
              <a:buFont typeface="+mj-lt"/>
              <a:buAutoNum type="arabicPeriod"/>
            </a:pPr>
            <a:r>
              <a:rPr lang="en-US" b="1" dirty="0"/>
              <a:t>Wees waakzaam over de tijd die het kost</a:t>
            </a:r>
          </a:p>
          <a:p>
            <a:pPr marL="450850">
              <a:buClr>
                <a:srgbClr val="B6D1E1"/>
              </a:buClr>
            </a:pPr>
            <a:r>
              <a:rPr lang="en-US" dirty="0"/>
              <a:t>Houd je tijd over weken/maanden bij om erachter te komen hoeveel tijd het je gemiddeld kost om je voedingsproduct te maken of je belangrijkste diensten aan te bieden. Na verloop van tijd zul je sneller en beter worden in wat je doet. Je moet wel weten hoeveel tijd je besteedt aan een bepaalde taak om ervoor te zorgen dat al je werktijd wordt verantwoord. Je uurtarief is erg belangrijk voor schattingsdoeleinden.</a:t>
            </a:r>
          </a:p>
          <a:p>
            <a:pPr marL="450850">
              <a:buClr>
                <a:srgbClr val="B6D1E1"/>
              </a:buClr>
            </a:pPr>
            <a:endParaRPr lang="en-US" dirty="0"/>
          </a:p>
          <a:p>
            <a:pPr marL="457200" indent="-457200">
              <a:buClr>
                <a:srgbClr val="B6D1E1"/>
              </a:buClr>
              <a:buFont typeface="+mj-lt"/>
              <a:buAutoNum type="arabicPeriod" startAt="2"/>
            </a:pPr>
            <a:r>
              <a:rPr lang="en-GB" b="1" dirty="0"/>
              <a:t>Wat is het budgetbereik van je klant/opdrachtgever </a:t>
            </a:r>
            <a:r>
              <a:rPr lang="en-US" b="1" dirty="0"/>
              <a:t>en wat rekenen je concurrenten? </a:t>
            </a:r>
          </a:p>
          <a:p>
            <a:pPr marL="450850">
              <a:buClr>
                <a:srgbClr val="B6D1E1"/>
              </a:buClr>
            </a:pPr>
            <a:r>
              <a:rPr lang="en-US" dirty="0"/>
              <a:t>Je moet weten wat je concurrenten in rekening brengen.</a:t>
            </a:r>
          </a:p>
          <a:p>
            <a:pPr marL="457200" indent="-457200">
              <a:buClr>
                <a:srgbClr val="B6D1E1"/>
              </a:buClr>
              <a:buFont typeface="+mj-lt"/>
              <a:buAutoNum type="arabicPeriod" startAt="2"/>
            </a:pPr>
            <a:endParaRPr lang="en-US" dirty="0"/>
          </a:p>
        </p:txBody>
      </p:sp>
      <p:sp>
        <p:nvSpPr>
          <p:cNvPr id="3" name="Text Placeholder 2">
            <a:extLst>
              <a:ext uri="{FF2B5EF4-FFF2-40B4-BE49-F238E27FC236}">
                <a16:creationId xmlns:a16="http://schemas.microsoft.com/office/drawing/2014/main" id="{6F6B64D0-2A87-8A67-4946-0451ED596F6E}"/>
              </a:ext>
            </a:extLst>
          </p:cNvPr>
          <p:cNvSpPr txBox="1">
            <a:spLocks/>
          </p:cNvSpPr>
          <p:nvPr/>
        </p:nvSpPr>
        <p:spPr>
          <a:xfrm>
            <a:off x="661955" y="1760847"/>
            <a:ext cx="3013230" cy="160020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600" b="1" i="1" dirty="0">
                <a:solidFill>
                  <a:srgbClr val="84BFA4"/>
                </a:solidFill>
              </a:rPr>
              <a:t>Er zijn enkele belangrijke overwegingen bij het bepalen van de prijs.</a:t>
            </a:r>
          </a:p>
          <a:p>
            <a:pPr marL="0" lvl="1" algn="l">
              <a:lnSpc>
                <a:spcPts val="2840"/>
              </a:lnSpc>
              <a:spcBef>
                <a:spcPts val="200"/>
              </a:spcBef>
              <a:buClr>
                <a:srgbClr val="B6D1E1"/>
              </a:buClr>
            </a:pPr>
            <a:endParaRPr lang="en-IE" sz="3600" b="1" i="1" dirty="0">
              <a:solidFill>
                <a:srgbClr val="84BFA4"/>
              </a:solidFill>
            </a:endParaRPr>
          </a:p>
          <a:p>
            <a:pPr marL="0" lvl="1" algn="l">
              <a:lnSpc>
                <a:spcPts val="2840"/>
              </a:lnSpc>
              <a:spcBef>
                <a:spcPts val="200"/>
              </a:spcBef>
              <a:buClr>
                <a:srgbClr val="B6D1E1"/>
              </a:buClr>
            </a:pPr>
            <a:r>
              <a:rPr lang="en-IE" sz="3600" b="1" i="1" dirty="0">
                <a:solidFill>
                  <a:srgbClr val="84BFA4"/>
                </a:solidFill>
              </a:rPr>
              <a:t>Zorg ervoor dat...</a:t>
            </a:r>
          </a:p>
          <a:p>
            <a:pPr marL="0" lvl="1" algn="l">
              <a:lnSpc>
                <a:spcPts val="2840"/>
              </a:lnSpc>
              <a:spcBef>
                <a:spcPts val="200"/>
              </a:spcBef>
              <a:buClr>
                <a:srgbClr val="B6D1E1"/>
              </a:buClr>
            </a:pPr>
            <a:endParaRPr lang="en-IE" b="1" dirty="0">
              <a:solidFill>
                <a:srgbClr val="84BFA4"/>
              </a:solidFill>
            </a:endParaRPr>
          </a:p>
        </p:txBody>
      </p:sp>
    </p:spTree>
    <p:extLst>
      <p:ext uri="{BB962C8B-B14F-4D97-AF65-F5344CB8AC3E}">
        <p14:creationId xmlns:p14="http://schemas.microsoft.com/office/powerpoint/2010/main" val="3904505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 4 DINGEN DIE U MOET WETEN OVER PRIJZEN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4431323" y="1525282"/>
            <a:ext cx="7315200" cy="380743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Clr>
                <a:srgbClr val="B6D1E1"/>
              </a:buClr>
              <a:buFont typeface="+mj-lt"/>
              <a:buAutoNum type="arabicPeriod" startAt="3"/>
            </a:pPr>
            <a:r>
              <a:rPr lang="en-US" b="1" dirty="0"/>
              <a:t>Betaal jezelf een salaris</a:t>
            </a:r>
          </a:p>
          <a:p>
            <a:pPr marL="503238">
              <a:buClr>
                <a:srgbClr val="B6D1E1"/>
              </a:buClr>
            </a:pPr>
            <a:r>
              <a:rPr lang="en-US" dirty="0"/>
              <a:t>Je eigen levensmiddelenbedrijf beginnen en runnen is zo'n machtig gevoel. Het is echter heel belangrijk om je persoonlijke en zakelijke financiën te scheiden. Het is verstandig om jezelf een salaris te betalen. Voor de duidelijkheid: je salaris als bedrijfseigenaar kan al dan niet vast zijn. Maar neem een vaste loonkost op in je kostprijsberekening - zelfs als je begint met een minimumkostprijs. In de praktijk is het in het begin een goede methode om jezelf een deel van de winst uit te betalen die je in een maand maakt (commissiebasis).</a:t>
            </a:r>
          </a:p>
          <a:p>
            <a:pPr>
              <a:buClr>
                <a:srgbClr val="B6D1E1"/>
              </a:buClr>
            </a:pPr>
            <a:endParaRPr lang="en-US" dirty="0"/>
          </a:p>
          <a:p>
            <a:pPr marL="457200" indent="-457200">
              <a:buClr>
                <a:srgbClr val="B6D1E1"/>
              </a:buClr>
              <a:buFont typeface="+mj-lt"/>
              <a:buAutoNum type="arabicPeriod" startAt="4"/>
            </a:pPr>
            <a:r>
              <a:rPr lang="en-US" b="1" dirty="0"/>
              <a:t>Houd een duidelijke administratie </a:t>
            </a:r>
            <a:r>
              <a:rPr lang="en-US" dirty="0"/>
              <a:t>bij van al je dagelijkse inkomsten en uitgaven met betrekking tot je bedrijf. Je hebt deze nodig om controle te houden over je bedrijf en om te controleren of je al je rekeningen betaalt.</a:t>
            </a:r>
          </a:p>
          <a:p>
            <a:pPr marL="457200" indent="-457200">
              <a:buClr>
                <a:srgbClr val="B6D1E1"/>
              </a:buClr>
              <a:buFont typeface="+mj-lt"/>
              <a:buAutoNum type="arabicPeriod" startAt="4"/>
            </a:pPr>
            <a:endParaRPr lang="en-US" dirty="0"/>
          </a:p>
          <a:p>
            <a:pPr marL="457200" indent="-457200">
              <a:buClr>
                <a:srgbClr val="B6D1E1"/>
              </a:buClr>
              <a:buFont typeface="+mj-lt"/>
              <a:buAutoNum type="arabicPeriod" startAt="2"/>
            </a:pPr>
            <a:endParaRPr lang="en-US" dirty="0"/>
          </a:p>
        </p:txBody>
      </p:sp>
      <p:sp>
        <p:nvSpPr>
          <p:cNvPr id="3" name="Text Placeholder 2">
            <a:extLst>
              <a:ext uri="{FF2B5EF4-FFF2-40B4-BE49-F238E27FC236}">
                <a16:creationId xmlns:a16="http://schemas.microsoft.com/office/drawing/2014/main" id="{6F6B64D0-2A87-8A67-4946-0451ED596F6E}"/>
              </a:ext>
            </a:extLst>
          </p:cNvPr>
          <p:cNvSpPr txBox="1">
            <a:spLocks/>
          </p:cNvSpPr>
          <p:nvPr/>
        </p:nvSpPr>
        <p:spPr>
          <a:xfrm>
            <a:off x="661955" y="1760847"/>
            <a:ext cx="3013230" cy="160020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600" b="1" i="1" dirty="0">
                <a:solidFill>
                  <a:srgbClr val="84BFA4"/>
                </a:solidFill>
              </a:rPr>
              <a:t>Er zijn enkele belangrijke overwegingen bij het bepalen van de prijs.</a:t>
            </a:r>
          </a:p>
          <a:p>
            <a:pPr marL="0" lvl="1" algn="l">
              <a:lnSpc>
                <a:spcPts val="2840"/>
              </a:lnSpc>
              <a:spcBef>
                <a:spcPts val="200"/>
              </a:spcBef>
              <a:buClr>
                <a:srgbClr val="B6D1E1"/>
              </a:buClr>
            </a:pPr>
            <a:endParaRPr lang="en-IE" sz="3600" b="1" i="1" dirty="0">
              <a:solidFill>
                <a:srgbClr val="84BFA4"/>
              </a:solidFill>
            </a:endParaRPr>
          </a:p>
          <a:p>
            <a:pPr marL="0" lvl="1" algn="l">
              <a:lnSpc>
                <a:spcPts val="2840"/>
              </a:lnSpc>
              <a:spcBef>
                <a:spcPts val="200"/>
              </a:spcBef>
              <a:buClr>
                <a:srgbClr val="B6D1E1"/>
              </a:buClr>
            </a:pPr>
            <a:r>
              <a:rPr lang="en-IE" sz="3600" b="1" i="1" dirty="0">
                <a:solidFill>
                  <a:srgbClr val="84BFA4"/>
                </a:solidFill>
              </a:rPr>
              <a:t>Zorg ervoor dat...</a:t>
            </a:r>
          </a:p>
          <a:p>
            <a:pPr marL="0" lvl="1" algn="l">
              <a:lnSpc>
                <a:spcPts val="2840"/>
              </a:lnSpc>
              <a:spcBef>
                <a:spcPts val="200"/>
              </a:spcBef>
              <a:buClr>
                <a:srgbClr val="B6D1E1"/>
              </a:buClr>
            </a:pPr>
            <a:endParaRPr lang="en-IE" b="1" dirty="0">
              <a:solidFill>
                <a:srgbClr val="84BFA4"/>
              </a:solidFill>
            </a:endParaRPr>
          </a:p>
        </p:txBody>
      </p:sp>
    </p:spTree>
    <p:extLst>
      <p:ext uri="{BB962C8B-B14F-4D97-AF65-F5344CB8AC3E}">
        <p14:creationId xmlns:p14="http://schemas.microsoft.com/office/powerpoint/2010/main" val="1791590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34BFA5F-B3CF-BE41-09F5-6C311EE103ED}"/>
              </a:ext>
            </a:extLst>
          </p:cNvPr>
          <p:cNvSpPr>
            <a:spLocks noGrp="1"/>
          </p:cNvSpPr>
          <p:nvPr>
            <p:ph type="body" sz="quarter" idx="31"/>
          </p:nvPr>
        </p:nvSpPr>
        <p:spPr>
          <a:xfrm>
            <a:off x="1043001" y="1720482"/>
            <a:ext cx="700387" cy="340283"/>
          </a:xfrm>
        </p:spPr>
        <p:txBody>
          <a:bodyPr/>
          <a:lstStyle/>
          <a:p>
            <a:pPr algn="l"/>
            <a:r>
              <a:rPr lang="en-US" dirty="0"/>
              <a:t>01</a:t>
            </a:r>
          </a:p>
        </p:txBody>
      </p:sp>
      <p:sp>
        <p:nvSpPr>
          <p:cNvPr id="11" name="Text Placeholder 10">
            <a:extLst>
              <a:ext uri="{FF2B5EF4-FFF2-40B4-BE49-F238E27FC236}">
                <a16:creationId xmlns:a16="http://schemas.microsoft.com/office/drawing/2014/main" id="{763631CE-009C-DE19-38BD-DDE4CBD56E79}"/>
              </a:ext>
            </a:extLst>
          </p:cNvPr>
          <p:cNvSpPr>
            <a:spLocks noGrp="1"/>
          </p:cNvSpPr>
          <p:nvPr>
            <p:ph type="body" sz="quarter" idx="32"/>
          </p:nvPr>
        </p:nvSpPr>
        <p:spPr>
          <a:xfrm>
            <a:off x="1683226" y="1733395"/>
            <a:ext cx="9899174" cy="417138"/>
          </a:xfrm>
        </p:spPr>
        <p:txBody>
          <a:bodyPr/>
          <a:lstStyle/>
          <a:p>
            <a:pPr>
              <a:tabLst>
                <a:tab pos="8577263" algn="l"/>
              </a:tabLst>
            </a:pPr>
            <a:r>
              <a:rPr lang="en-GB" sz="2400" b="0" i="0" dirty="0">
                <a:solidFill>
                  <a:srgbClr val="382B1B"/>
                </a:solidFill>
                <a:effectLst/>
              </a:rPr>
              <a:t>Is je bedrijf levensvatbaar? 		</a:t>
            </a:r>
            <a:endParaRPr lang="en-US" dirty="0"/>
          </a:p>
        </p:txBody>
      </p:sp>
      <p:sp>
        <p:nvSpPr>
          <p:cNvPr id="12" name="Text Placeholder 11">
            <a:extLst>
              <a:ext uri="{FF2B5EF4-FFF2-40B4-BE49-F238E27FC236}">
                <a16:creationId xmlns:a16="http://schemas.microsoft.com/office/drawing/2014/main" id="{451A6549-FE59-E8F9-0A8F-363B024EDD80}"/>
              </a:ext>
            </a:extLst>
          </p:cNvPr>
          <p:cNvSpPr>
            <a:spLocks noGrp="1"/>
          </p:cNvSpPr>
          <p:nvPr>
            <p:ph type="body" sz="quarter" idx="33"/>
          </p:nvPr>
        </p:nvSpPr>
        <p:spPr>
          <a:xfrm>
            <a:off x="1043001" y="2235123"/>
            <a:ext cx="700387" cy="340283"/>
          </a:xfrm>
        </p:spPr>
        <p:txBody>
          <a:bodyPr/>
          <a:lstStyle/>
          <a:p>
            <a:pPr algn="l"/>
            <a:r>
              <a:rPr lang="en-US" dirty="0"/>
              <a:t>02</a:t>
            </a:r>
          </a:p>
        </p:txBody>
      </p:sp>
      <p:sp>
        <p:nvSpPr>
          <p:cNvPr id="13" name="Text Placeholder 12">
            <a:extLst>
              <a:ext uri="{FF2B5EF4-FFF2-40B4-BE49-F238E27FC236}">
                <a16:creationId xmlns:a16="http://schemas.microsoft.com/office/drawing/2014/main" id="{35550EAD-CDE7-A049-A8A1-223466EF4C8D}"/>
              </a:ext>
            </a:extLst>
          </p:cNvPr>
          <p:cNvSpPr>
            <a:spLocks noGrp="1"/>
          </p:cNvSpPr>
          <p:nvPr>
            <p:ph type="body" sz="quarter" idx="34"/>
          </p:nvPr>
        </p:nvSpPr>
        <p:spPr>
          <a:xfrm>
            <a:off x="1683226" y="2248817"/>
            <a:ext cx="9252000" cy="340283"/>
          </a:xfrm>
        </p:spPr>
        <p:txBody>
          <a:bodyPr/>
          <a:lstStyle/>
          <a:p>
            <a:pPr>
              <a:tabLst>
                <a:tab pos="8577263" algn="l"/>
              </a:tabLst>
            </a:pPr>
            <a:r>
              <a:rPr lang="en-GB" sz="2400" dirty="0">
                <a:solidFill>
                  <a:srgbClr val="382B1B"/>
                </a:solidFill>
              </a:rPr>
              <a:t>Welke financiële middelen heb je nodig om op te starten?</a:t>
            </a:r>
            <a:endParaRPr lang="en-US" dirty="0"/>
          </a:p>
        </p:txBody>
      </p:sp>
      <p:sp>
        <p:nvSpPr>
          <p:cNvPr id="15" name="Text Placeholder 14">
            <a:extLst>
              <a:ext uri="{FF2B5EF4-FFF2-40B4-BE49-F238E27FC236}">
                <a16:creationId xmlns:a16="http://schemas.microsoft.com/office/drawing/2014/main" id="{8D17AD58-DDB9-C658-CFCA-6A37100B8E7A}"/>
              </a:ext>
            </a:extLst>
          </p:cNvPr>
          <p:cNvSpPr>
            <a:spLocks noGrp="1"/>
          </p:cNvSpPr>
          <p:nvPr>
            <p:ph type="body" sz="quarter" idx="36"/>
          </p:nvPr>
        </p:nvSpPr>
        <p:spPr>
          <a:xfrm>
            <a:off x="1683226" y="3279661"/>
            <a:ext cx="9829736" cy="335595"/>
          </a:xfrm>
        </p:spPr>
        <p:txBody>
          <a:bodyPr/>
          <a:lstStyle/>
          <a:p>
            <a:pPr marL="342900" indent="-342900">
              <a:buClr>
                <a:srgbClr val="B6D1E1"/>
              </a:buClr>
              <a:buFont typeface="Arial" panose="020B0604020202020204" pitchFamily="34" charset="0"/>
              <a:buChar char="•"/>
              <a:tabLst>
                <a:tab pos="8577263" algn="l"/>
              </a:tabLst>
            </a:pPr>
            <a:r>
              <a:rPr lang="en-GB" sz="2400" b="0" i="0" dirty="0">
                <a:solidFill>
                  <a:srgbClr val="382B1B"/>
                </a:solidFill>
                <a:effectLst/>
              </a:rPr>
              <a:t>Voor startende voedselbedrijven met lage kosten</a:t>
            </a:r>
          </a:p>
        </p:txBody>
      </p:sp>
      <p:sp>
        <p:nvSpPr>
          <p:cNvPr id="7" name="Text Placeholder 6">
            <a:extLst>
              <a:ext uri="{FF2B5EF4-FFF2-40B4-BE49-F238E27FC236}">
                <a16:creationId xmlns:a16="http://schemas.microsoft.com/office/drawing/2014/main" id="{3808F8CF-D8DE-7D32-5146-9EDAE2FE0039}"/>
              </a:ext>
            </a:extLst>
          </p:cNvPr>
          <p:cNvSpPr>
            <a:spLocks noGrp="1"/>
          </p:cNvSpPr>
          <p:nvPr>
            <p:ph type="body" sz="quarter" idx="27"/>
          </p:nvPr>
        </p:nvSpPr>
        <p:spPr/>
        <p:txBody>
          <a:bodyPr/>
          <a:lstStyle/>
          <a:p>
            <a:r>
              <a:rPr lang="en-US" dirty="0"/>
              <a:t>Inhoud</a:t>
            </a:r>
          </a:p>
        </p:txBody>
      </p:sp>
      <p:sp>
        <p:nvSpPr>
          <p:cNvPr id="16" name="Text Placeholder 15">
            <a:extLst>
              <a:ext uri="{FF2B5EF4-FFF2-40B4-BE49-F238E27FC236}">
                <a16:creationId xmlns:a16="http://schemas.microsoft.com/office/drawing/2014/main" id="{D26FB171-DF03-3EEB-66D9-0B83C9551DB6}"/>
              </a:ext>
            </a:extLst>
          </p:cNvPr>
          <p:cNvSpPr>
            <a:spLocks noGrp="1"/>
          </p:cNvSpPr>
          <p:nvPr>
            <p:ph type="body" sz="quarter" idx="37"/>
          </p:nvPr>
        </p:nvSpPr>
        <p:spPr>
          <a:xfrm>
            <a:off x="1043001" y="2749764"/>
            <a:ext cx="700387" cy="340283"/>
          </a:xfrm>
        </p:spPr>
        <p:txBody>
          <a:bodyPr/>
          <a:lstStyle/>
          <a:p>
            <a:pPr algn="l"/>
            <a:r>
              <a:rPr lang="en-US" dirty="0"/>
              <a:t>03</a:t>
            </a:r>
          </a:p>
        </p:txBody>
      </p:sp>
      <p:sp>
        <p:nvSpPr>
          <p:cNvPr id="17" name="Text Placeholder 16">
            <a:extLst>
              <a:ext uri="{FF2B5EF4-FFF2-40B4-BE49-F238E27FC236}">
                <a16:creationId xmlns:a16="http://schemas.microsoft.com/office/drawing/2014/main" id="{3EEE745C-B480-F40C-D80E-DE7C8657394B}"/>
              </a:ext>
            </a:extLst>
          </p:cNvPr>
          <p:cNvSpPr>
            <a:spLocks noGrp="1"/>
          </p:cNvSpPr>
          <p:nvPr>
            <p:ph type="body" sz="quarter" idx="38"/>
          </p:nvPr>
        </p:nvSpPr>
        <p:spPr>
          <a:xfrm>
            <a:off x="1683225" y="2764239"/>
            <a:ext cx="9611307" cy="385361"/>
          </a:xfrm>
        </p:spPr>
        <p:txBody>
          <a:bodyPr/>
          <a:lstStyle/>
          <a:p>
            <a:pPr>
              <a:tabLst>
                <a:tab pos="8577263" algn="l"/>
              </a:tabLst>
            </a:pPr>
            <a:r>
              <a:rPr lang="en-GB" sz="2400" b="0" i="0" dirty="0">
                <a:solidFill>
                  <a:srgbClr val="382B1B"/>
                </a:solidFill>
                <a:effectLst/>
              </a:rPr>
              <a:t>Waar kun je ondersteuning vinden?</a:t>
            </a:r>
            <a:endParaRPr lang="en-US" dirty="0"/>
          </a:p>
        </p:txBody>
      </p:sp>
      <p:sp>
        <p:nvSpPr>
          <p:cNvPr id="37" name="Text Placeholder 10">
            <a:extLst>
              <a:ext uri="{FF2B5EF4-FFF2-40B4-BE49-F238E27FC236}">
                <a16:creationId xmlns:a16="http://schemas.microsoft.com/office/drawing/2014/main" id="{0EFE9529-E8EA-6ADE-8AAE-BC01CCCB8E62}"/>
              </a:ext>
            </a:extLst>
          </p:cNvPr>
          <p:cNvSpPr txBox="1">
            <a:spLocks/>
          </p:cNvSpPr>
          <p:nvPr/>
        </p:nvSpPr>
        <p:spPr>
          <a:xfrm>
            <a:off x="546131" y="5597408"/>
            <a:ext cx="10841305" cy="10823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ts val="1860"/>
              </a:lnSpc>
              <a:tabLst>
                <a:tab pos="8577263" algn="l"/>
              </a:tabLst>
            </a:pPr>
            <a:r>
              <a:rPr lang="en-GB" sz="1800" dirty="0">
                <a:solidFill>
                  <a:schemeClr val="bg1"/>
                </a:solidFill>
              </a:rPr>
              <a:t>Het starten van een eigen bedrijf is een belangrijke kans voor vrouwelijke migranten of vluchtelingen. Het is echter bekend dat vrouwen nog steeds afhankelijk zijn van persoonlijk spaargeld als hun belangrijkste bron van zakelijke financiering.  Dit kan dus bijzonder moeilijk zijn wanneer je een leven aan het opbouwen bent in een nieuw land.  Voor alle vrouwen, ongeacht hun achtergrond, bestaat de angst dat ze zullen worden afgewezen of moeilijkheden zullen ondervinden wanneer ze bedrijfskrediet en financiering proberen te krijgen.</a:t>
            </a:r>
          </a:p>
          <a:p>
            <a:pPr algn="just">
              <a:lnSpc>
                <a:spcPts val="1860"/>
              </a:lnSpc>
              <a:tabLst>
                <a:tab pos="8577263" algn="l"/>
              </a:tabLst>
            </a:pPr>
            <a:endParaRPr lang="en-US" sz="1800" dirty="0"/>
          </a:p>
        </p:txBody>
      </p:sp>
      <p:sp>
        <p:nvSpPr>
          <p:cNvPr id="4" name="Text Placeholder 12">
            <a:extLst>
              <a:ext uri="{FF2B5EF4-FFF2-40B4-BE49-F238E27FC236}">
                <a16:creationId xmlns:a16="http://schemas.microsoft.com/office/drawing/2014/main" id="{123AD0F2-5FA4-5C82-572C-CB5E14C4FCE5}"/>
              </a:ext>
            </a:extLst>
          </p:cNvPr>
          <p:cNvSpPr txBox="1">
            <a:spLocks/>
          </p:cNvSpPr>
          <p:nvPr/>
        </p:nvSpPr>
        <p:spPr>
          <a:xfrm>
            <a:off x="1683226" y="3697407"/>
            <a:ext cx="9252000" cy="34028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tabLst>
                <a:tab pos="8577263" algn="l"/>
              </a:tabLst>
            </a:pPr>
            <a:r>
              <a:rPr lang="en-GB" sz="2400" dirty="0"/>
              <a:t>Complexere startende voedselbedrijven</a:t>
            </a:r>
            <a:endParaRPr lang="en-US" dirty="0"/>
          </a:p>
        </p:txBody>
      </p:sp>
      <p:sp>
        <p:nvSpPr>
          <p:cNvPr id="8" name="Text Placeholder 15">
            <a:extLst>
              <a:ext uri="{FF2B5EF4-FFF2-40B4-BE49-F238E27FC236}">
                <a16:creationId xmlns:a16="http://schemas.microsoft.com/office/drawing/2014/main" id="{9B01CD32-94EA-A2D0-482B-23B81317AB37}"/>
              </a:ext>
            </a:extLst>
          </p:cNvPr>
          <p:cNvSpPr txBox="1">
            <a:spLocks/>
          </p:cNvSpPr>
          <p:nvPr/>
        </p:nvSpPr>
        <p:spPr>
          <a:xfrm>
            <a:off x="1043001" y="4293687"/>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04</a:t>
            </a:r>
          </a:p>
        </p:txBody>
      </p:sp>
      <p:sp>
        <p:nvSpPr>
          <p:cNvPr id="9" name="Text Placeholder 16">
            <a:extLst>
              <a:ext uri="{FF2B5EF4-FFF2-40B4-BE49-F238E27FC236}">
                <a16:creationId xmlns:a16="http://schemas.microsoft.com/office/drawing/2014/main" id="{1EE7E98E-BAA6-29E1-B131-C74C79665751}"/>
              </a:ext>
            </a:extLst>
          </p:cNvPr>
          <p:cNvSpPr txBox="1">
            <a:spLocks/>
          </p:cNvSpPr>
          <p:nvPr/>
        </p:nvSpPr>
        <p:spPr>
          <a:xfrm>
            <a:off x="1683226" y="4305817"/>
            <a:ext cx="9252000" cy="34028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GB" sz="2400" dirty="0"/>
              <a:t>Een 'NEE' overwinnen bij het zoeken naar financiering</a:t>
            </a:r>
            <a:endParaRPr lang="en-US" dirty="0"/>
          </a:p>
        </p:txBody>
      </p:sp>
      <p:sp>
        <p:nvSpPr>
          <p:cNvPr id="3" name="TextBox 2">
            <a:extLst>
              <a:ext uri="{FF2B5EF4-FFF2-40B4-BE49-F238E27FC236}">
                <a16:creationId xmlns:a16="http://schemas.microsoft.com/office/drawing/2014/main" id="{9710493D-703D-8E64-D6D7-E8BE2A824A3A}"/>
              </a:ext>
            </a:extLst>
          </p:cNvPr>
          <p:cNvSpPr txBox="1"/>
          <p:nvPr/>
        </p:nvSpPr>
        <p:spPr>
          <a:xfrm>
            <a:off x="8229601" y="140763"/>
            <a:ext cx="3705155" cy="4770537"/>
          </a:xfrm>
          <a:prstGeom prst="rect">
            <a:avLst/>
          </a:prstGeom>
          <a:solidFill>
            <a:srgbClr val="E6C8C7"/>
          </a:solidFill>
        </p:spPr>
        <p:txBody>
          <a:bodyPr wrap="square" rtlCol="0">
            <a:spAutoFit/>
          </a:bodyPr>
          <a:lstStyle/>
          <a:p>
            <a:pPr>
              <a:buNone/>
            </a:pPr>
            <a:r>
              <a:rPr lang="en-IE" sz="1600" b="1" dirty="0"/>
              <a:t>OPMERKING- </a:t>
            </a:r>
            <a:r>
              <a:rPr lang="en-GB" sz="1600" dirty="0"/>
              <a:t>Deze stap kan lang en gedetailleerd aanvoelen, omdat het zo moet zijn. Er zijn geen binnenwegen als het op financiën aankomt.</a:t>
            </a:r>
          </a:p>
          <a:p>
            <a:pPr marL="285750" indent="-285750">
              <a:buFont typeface="Arial" panose="020B0604020202020204" pitchFamily="34" charset="0"/>
              <a:buChar char="•"/>
            </a:pPr>
            <a:r>
              <a:rPr lang="en-GB" sz="1600" dirty="0"/>
              <a:t> Als je je kosten niet kent, kun je de prijs van je voedingsproducten of -diensten niet goed bepalen.</a:t>
            </a:r>
          </a:p>
          <a:p>
            <a:pPr marL="285750" indent="-285750">
              <a:buFont typeface="Arial" panose="020B0604020202020204" pitchFamily="34" charset="0"/>
              <a:buChar char="•"/>
            </a:pPr>
            <a:r>
              <a:rPr lang="en-GB" sz="1600" dirty="0"/>
              <a:t>Als je je geldstroom niet beheert, loop je het risico zonder geld te komen zitten</a:t>
            </a:r>
          </a:p>
          <a:p>
            <a:pPr marL="285750" indent="-285750">
              <a:buFont typeface="Arial" panose="020B0604020202020204" pitchFamily="34" charset="0"/>
              <a:buChar char="•"/>
            </a:pPr>
            <a:r>
              <a:rPr lang="en-GB" sz="1600" dirty="0"/>
              <a:t>Als je de financieringsopties niet begrijpt, loop je mogelijk steun mis die voor jou beschikbaar is.</a:t>
            </a:r>
          </a:p>
          <a:p>
            <a:pPr>
              <a:buNone/>
            </a:pPr>
            <a:r>
              <a:rPr lang="en-GB" sz="1600" dirty="0"/>
              <a:t>Deze module geeft inzicht in de financiële planning en financiering voor onze 3 Keukens-start-ups. Of je nu €500 of €50.000 nodig hebt, deze stap helpt je uit te zoeken </a:t>
            </a:r>
            <a:r>
              <a:rPr lang="en-GB" sz="1600" b="1" dirty="0"/>
              <a:t>hoeveel, waarvoor en waar je het kunt krijgen</a:t>
            </a:r>
            <a:r>
              <a:rPr lang="en-GB" sz="1600" dirty="0"/>
              <a:t>. </a:t>
            </a:r>
            <a:endParaRPr lang="en-IE" sz="1600" b="1" dirty="0"/>
          </a:p>
        </p:txBody>
      </p:sp>
      <p:pic>
        <p:nvPicPr>
          <p:cNvPr id="6" name="Picture 5">
            <a:extLst>
              <a:ext uri="{FF2B5EF4-FFF2-40B4-BE49-F238E27FC236}">
                <a16:creationId xmlns:a16="http://schemas.microsoft.com/office/drawing/2014/main" id="{67BBE868-D1F6-9E93-7184-FC473854E51B}"/>
              </a:ext>
            </a:extLst>
          </p:cNvPr>
          <p:cNvPicPr>
            <a:picLocks noChangeAspect="1"/>
          </p:cNvPicPr>
          <p:nvPr/>
        </p:nvPicPr>
        <p:blipFill>
          <a:blip r:embed="rId2"/>
          <a:stretch>
            <a:fillRect/>
          </a:stretch>
        </p:blipFill>
        <p:spPr>
          <a:xfrm>
            <a:off x="1509050" y="5589268"/>
            <a:ext cx="8915465" cy="1009657"/>
          </a:xfrm>
          <a:prstGeom prst="rect">
            <a:avLst/>
          </a:prstGeom>
        </p:spPr>
      </p:pic>
    </p:spTree>
    <p:extLst>
      <p:ext uri="{BB962C8B-B14F-4D97-AF65-F5344CB8AC3E}">
        <p14:creationId xmlns:p14="http://schemas.microsoft.com/office/powerpoint/2010/main" val="192433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370528" y="2053086"/>
            <a:ext cx="5584343" cy="3312543"/>
          </a:xfrm>
        </p:spPr>
        <p:txBody>
          <a:bodyPr>
            <a:normAutofit/>
          </a:bodyPr>
          <a:lstStyle/>
          <a:p>
            <a:r>
              <a:rPr lang="en-US" dirty="0"/>
              <a:t>WELKE FINANCIËLE MIDDELEN HEB JE NODIG OM OP TE STARTEN?</a:t>
            </a:r>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287450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86C6AF-34AF-1428-3766-94CDFB5D512D}"/>
              </a:ext>
            </a:extLst>
          </p:cNvPr>
          <p:cNvSpPr>
            <a:spLocks noGrp="1"/>
          </p:cNvSpPr>
          <p:nvPr>
            <p:ph type="body" sz="quarter" idx="27"/>
          </p:nvPr>
        </p:nvSpPr>
        <p:spPr>
          <a:xfrm>
            <a:off x="751414" y="378372"/>
            <a:ext cx="10333577" cy="1126708"/>
          </a:xfrm>
        </p:spPr>
        <p:txBody>
          <a:bodyPr/>
          <a:lstStyle/>
          <a:p>
            <a:r>
              <a:rPr lang="en-US" dirty="0"/>
              <a:t>DE 4 GEBIEDEN VAN JE VOEDINGSBEDRIJF WAARVOOR JE FINANCIERING NODIG HEBT</a:t>
            </a:r>
          </a:p>
        </p:txBody>
      </p:sp>
      <p:sp>
        <p:nvSpPr>
          <p:cNvPr id="11" name="Text Placeholder 7">
            <a:extLst>
              <a:ext uri="{FF2B5EF4-FFF2-40B4-BE49-F238E27FC236}">
                <a16:creationId xmlns:a16="http://schemas.microsoft.com/office/drawing/2014/main" id="{3C06087B-E66A-C045-D563-C6BE089B404F}"/>
              </a:ext>
            </a:extLst>
          </p:cNvPr>
          <p:cNvSpPr txBox="1">
            <a:spLocks/>
          </p:cNvSpPr>
          <p:nvPr/>
        </p:nvSpPr>
        <p:spPr>
          <a:xfrm>
            <a:off x="608876" y="2013053"/>
            <a:ext cx="426510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Hoewel veel voedingsmiddelenbedrijven kunnen worden gestart met een klein budget, is het bijna onmogelijk om een bedrijf te starten zonder budget. </a:t>
            </a:r>
          </a:p>
          <a:p>
            <a:pPr>
              <a:buClr>
                <a:srgbClr val="B6D1E1"/>
              </a:buClr>
            </a:pPr>
            <a:endParaRPr lang="en-US" dirty="0"/>
          </a:p>
          <a:p>
            <a:pPr>
              <a:buClr>
                <a:srgbClr val="B6D1E1"/>
              </a:buClr>
            </a:pPr>
            <a:r>
              <a:rPr lang="en-US" dirty="0"/>
              <a:t>Je moet vaststellen welke fondsen je nodig hebt om je voedingsmiddelenbedrijf te starten en hoe je aan die fondsen gaat komen. </a:t>
            </a:r>
          </a:p>
          <a:p>
            <a:pPr>
              <a:buClr>
                <a:srgbClr val="B6D1E1"/>
              </a:buClr>
            </a:pPr>
            <a:endParaRPr lang="en-US" dirty="0"/>
          </a:p>
        </p:txBody>
      </p:sp>
      <p:sp>
        <p:nvSpPr>
          <p:cNvPr id="12" name="Text Placeholder 7">
            <a:extLst>
              <a:ext uri="{FF2B5EF4-FFF2-40B4-BE49-F238E27FC236}">
                <a16:creationId xmlns:a16="http://schemas.microsoft.com/office/drawing/2014/main" id="{0414483B-16D4-B382-CD6D-50A04B757F0B}"/>
              </a:ext>
            </a:extLst>
          </p:cNvPr>
          <p:cNvSpPr txBox="1">
            <a:spLocks/>
          </p:cNvSpPr>
          <p:nvPr/>
        </p:nvSpPr>
        <p:spPr>
          <a:xfrm>
            <a:off x="5966847" y="2275748"/>
            <a:ext cx="536241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In principe heb je geld nodig voor 4 belangrijke fasen...</a:t>
            </a:r>
          </a:p>
          <a:p>
            <a:pPr>
              <a:buClr>
                <a:srgbClr val="B6D1E1"/>
              </a:buClr>
            </a:pPr>
            <a:endParaRPr lang="en-US" b="1" dirty="0"/>
          </a:p>
          <a:p>
            <a:pPr marL="457200" indent="-457200">
              <a:buClr>
                <a:srgbClr val="B6D1E1"/>
              </a:buClr>
              <a:buFont typeface="+mj-lt"/>
              <a:buAutoNum type="arabicPeriod"/>
            </a:pPr>
            <a:r>
              <a:rPr lang="en-US" dirty="0"/>
              <a:t>De initiële ontwikkeling van je voedingsproduct of -dienst</a:t>
            </a:r>
          </a:p>
          <a:p>
            <a:pPr marL="457200" indent="-457200">
              <a:buClr>
                <a:srgbClr val="B6D1E1"/>
              </a:buClr>
              <a:buFont typeface="+mj-lt"/>
              <a:buAutoNum type="arabicPeriod"/>
            </a:pPr>
            <a:r>
              <a:rPr lang="en-US" dirty="0"/>
              <a:t>De marktintroductie van je voedingsproduct of -dienst</a:t>
            </a:r>
          </a:p>
          <a:p>
            <a:pPr marL="457200" indent="-457200">
              <a:buClr>
                <a:srgbClr val="B6D1E1"/>
              </a:buClr>
              <a:buFont typeface="+mj-lt"/>
              <a:buAutoNum type="arabicPeriod"/>
            </a:pPr>
            <a:r>
              <a:rPr lang="en-US" dirty="0"/>
              <a:t>Cashflow om je voedingsbedrijf te runnen</a:t>
            </a:r>
          </a:p>
          <a:p>
            <a:pPr marL="457200" indent="-457200">
              <a:buClr>
                <a:srgbClr val="B6D1E1"/>
              </a:buClr>
              <a:buFont typeface="+mj-lt"/>
              <a:buAutoNum type="arabicPeriod"/>
            </a:pPr>
            <a:r>
              <a:rPr lang="en-US" dirty="0"/>
              <a:t>Financiering voor jou om te leven!</a:t>
            </a:r>
          </a:p>
          <a:p>
            <a:pPr marL="366713" indent="-366713">
              <a:buClr>
                <a:srgbClr val="B6D1E1"/>
              </a:buClr>
              <a:buFont typeface="+mj-lt"/>
              <a:buAutoNum type="arabicPeriod"/>
            </a:pPr>
            <a:endParaRPr lang="en-US" dirty="0"/>
          </a:p>
        </p:txBody>
      </p:sp>
      <p:cxnSp>
        <p:nvCxnSpPr>
          <p:cNvPr id="13" name="Straight Connector 12">
            <a:extLst>
              <a:ext uri="{FF2B5EF4-FFF2-40B4-BE49-F238E27FC236}">
                <a16:creationId xmlns:a16="http://schemas.microsoft.com/office/drawing/2014/main" id="{6B842D96-3978-2FBD-DC7D-A3FE4C407631}"/>
              </a:ext>
            </a:extLst>
          </p:cNvPr>
          <p:cNvCxnSpPr>
            <a:cxnSpLocks/>
          </p:cNvCxnSpPr>
          <p:nvPr/>
        </p:nvCxnSpPr>
        <p:spPr>
          <a:xfrm flipV="1">
            <a:off x="5164475" y="2105349"/>
            <a:ext cx="0" cy="268362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65AB7FD-70C1-9D0B-825A-CA59F6455F61}"/>
              </a:ext>
            </a:extLst>
          </p:cNvPr>
          <p:cNvPicPr>
            <a:picLocks noChangeAspect="1"/>
          </p:cNvPicPr>
          <p:nvPr/>
        </p:nvPicPr>
        <p:blipFill>
          <a:blip r:embed="rId2"/>
          <a:stretch>
            <a:fillRect/>
          </a:stretch>
        </p:blipFill>
        <p:spPr>
          <a:xfrm>
            <a:off x="4268459" y="5029200"/>
            <a:ext cx="1640477" cy="1732343"/>
          </a:xfrm>
          <a:prstGeom prst="rect">
            <a:avLst/>
          </a:prstGeom>
        </p:spPr>
      </p:pic>
    </p:spTree>
    <p:extLst>
      <p:ext uri="{BB962C8B-B14F-4D97-AF65-F5344CB8AC3E}">
        <p14:creationId xmlns:p14="http://schemas.microsoft.com/office/powerpoint/2010/main" val="10979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FINANCIERING NODIG VOOR 4 BELANGRIJKE FASEN </a:t>
            </a:r>
          </a:p>
        </p:txBody>
      </p:sp>
      <p:sp>
        <p:nvSpPr>
          <p:cNvPr id="33" name="Text Placeholder 4">
            <a:extLst>
              <a:ext uri="{FF2B5EF4-FFF2-40B4-BE49-F238E27FC236}">
                <a16:creationId xmlns:a16="http://schemas.microsoft.com/office/drawing/2014/main" id="{32CBCF45-8524-0F4B-7BFA-9B245FD6F8E5}"/>
              </a:ext>
            </a:extLst>
          </p:cNvPr>
          <p:cNvSpPr>
            <a:spLocks noGrp="1"/>
          </p:cNvSpPr>
          <p:nvPr>
            <p:ph type="body" sz="quarter" idx="14"/>
          </p:nvPr>
        </p:nvSpPr>
        <p:spPr>
          <a:xfrm>
            <a:off x="804434" y="4083199"/>
            <a:ext cx="2466303" cy="822909"/>
          </a:xfrm>
        </p:spPr>
        <p:txBody>
          <a:bodyPr anchor="t"/>
          <a:lstStyle/>
          <a:p>
            <a:pPr algn="ctr">
              <a:lnSpc>
                <a:spcPts val="2940"/>
              </a:lnSpc>
            </a:pPr>
            <a:r>
              <a:rPr lang="en-US" sz="2800" b="1" dirty="0">
                <a:solidFill>
                  <a:srgbClr val="94C7B0"/>
                </a:solidFill>
              </a:rPr>
              <a:t>KOSTEN VAN ONTWIKKELING </a:t>
            </a:r>
          </a:p>
          <a:p>
            <a:pPr algn="ctr">
              <a:lnSpc>
                <a:spcPts val="2940"/>
              </a:lnSpc>
            </a:pPr>
            <a:endParaRPr lang="en-US" sz="2800" b="1" dirty="0">
              <a:solidFill>
                <a:srgbClr val="94C7B0"/>
              </a:solidFill>
            </a:endParaRPr>
          </a:p>
        </p:txBody>
      </p:sp>
      <p:sp>
        <p:nvSpPr>
          <p:cNvPr id="34" name="Text Placeholder 6">
            <a:extLst>
              <a:ext uri="{FF2B5EF4-FFF2-40B4-BE49-F238E27FC236}">
                <a16:creationId xmlns:a16="http://schemas.microsoft.com/office/drawing/2014/main" id="{B97E6A3B-D594-640D-E987-5A249C377E40}"/>
              </a:ext>
            </a:extLst>
          </p:cNvPr>
          <p:cNvSpPr txBox="1">
            <a:spLocks/>
          </p:cNvSpPr>
          <p:nvPr/>
        </p:nvSpPr>
        <p:spPr>
          <a:xfrm>
            <a:off x="3635559" y="4083199"/>
            <a:ext cx="2694903" cy="822909"/>
          </a:xfrm>
          <a:prstGeom prst="rect">
            <a:avLst/>
          </a:prstGeom>
        </p:spPr>
        <p:txBody>
          <a:bodyPr anchor="t"/>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940"/>
              </a:lnSpc>
            </a:pPr>
            <a:r>
              <a:rPr lang="en-US" sz="2800" b="1" dirty="0">
                <a:solidFill>
                  <a:srgbClr val="94C7B0"/>
                </a:solidFill>
              </a:rPr>
              <a:t>DE MARKTINTRODUCTIE VAN JE VOEDINGSPRODUCT OF -DIENST</a:t>
            </a:r>
          </a:p>
          <a:p>
            <a:pPr algn="ctr">
              <a:lnSpc>
                <a:spcPts val="2940"/>
              </a:lnSpc>
            </a:pPr>
            <a:endParaRPr lang="en-US" sz="2800" b="1" dirty="0">
              <a:solidFill>
                <a:srgbClr val="94C7B0"/>
              </a:solidFill>
            </a:endParaRPr>
          </a:p>
        </p:txBody>
      </p:sp>
      <p:grpSp>
        <p:nvGrpSpPr>
          <p:cNvPr id="35" name="Group 34">
            <a:extLst>
              <a:ext uri="{FF2B5EF4-FFF2-40B4-BE49-F238E27FC236}">
                <a16:creationId xmlns:a16="http://schemas.microsoft.com/office/drawing/2014/main" id="{C45D2517-AC81-E9A5-9424-9631D60433A2}"/>
              </a:ext>
            </a:extLst>
          </p:cNvPr>
          <p:cNvGrpSpPr/>
          <p:nvPr/>
        </p:nvGrpSpPr>
        <p:grpSpPr>
          <a:xfrm>
            <a:off x="1477737" y="2538676"/>
            <a:ext cx="1119696" cy="1488201"/>
            <a:chOff x="1828799" y="1798501"/>
            <a:chExt cx="1163784" cy="1546799"/>
          </a:xfrm>
        </p:grpSpPr>
        <p:sp>
          <p:nvSpPr>
            <p:cNvPr id="36" name="Graphic 4">
              <a:extLst>
                <a:ext uri="{FF2B5EF4-FFF2-40B4-BE49-F238E27FC236}">
                  <a16:creationId xmlns:a16="http://schemas.microsoft.com/office/drawing/2014/main" id="{A22142CD-D017-77E6-1EEE-091896FEBF3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Text Placeholder 4">
              <a:extLst>
                <a:ext uri="{FF2B5EF4-FFF2-40B4-BE49-F238E27FC236}">
                  <a16:creationId xmlns:a16="http://schemas.microsoft.com/office/drawing/2014/main" id="{1147684C-0D82-2CB9-0CFC-1217E99ED74D}"/>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grpSp>
        <p:nvGrpSpPr>
          <p:cNvPr id="38" name="Group 37">
            <a:extLst>
              <a:ext uri="{FF2B5EF4-FFF2-40B4-BE49-F238E27FC236}">
                <a16:creationId xmlns:a16="http://schemas.microsoft.com/office/drawing/2014/main" id="{7EB50C76-9C03-01BA-394D-8CA5C868D728}"/>
              </a:ext>
            </a:extLst>
          </p:cNvPr>
          <p:cNvGrpSpPr/>
          <p:nvPr/>
        </p:nvGrpSpPr>
        <p:grpSpPr>
          <a:xfrm>
            <a:off x="4423162" y="2538676"/>
            <a:ext cx="1119696" cy="1488201"/>
            <a:chOff x="1828799" y="1798501"/>
            <a:chExt cx="1163784" cy="1546799"/>
          </a:xfrm>
        </p:grpSpPr>
        <p:sp>
          <p:nvSpPr>
            <p:cNvPr id="39" name="Graphic 4">
              <a:extLst>
                <a:ext uri="{FF2B5EF4-FFF2-40B4-BE49-F238E27FC236}">
                  <a16:creationId xmlns:a16="http://schemas.microsoft.com/office/drawing/2014/main" id="{B641CD39-CD32-423D-75F8-A00E1E52E297}"/>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40" name="Text Placeholder 4">
              <a:extLst>
                <a:ext uri="{FF2B5EF4-FFF2-40B4-BE49-F238E27FC236}">
                  <a16:creationId xmlns:a16="http://schemas.microsoft.com/office/drawing/2014/main" id="{F4497F24-8EF4-1C6A-EF02-829325E140B9}"/>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
        <p:nvSpPr>
          <p:cNvPr id="45" name="Text Placeholder 4">
            <a:extLst>
              <a:ext uri="{FF2B5EF4-FFF2-40B4-BE49-F238E27FC236}">
                <a16:creationId xmlns:a16="http://schemas.microsoft.com/office/drawing/2014/main" id="{8BAF0C46-9EE1-1C48-6A15-B47209BB3FE8}"/>
              </a:ext>
            </a:extLst>
          </p:cNvPr>
          <p:cNvSpPr txBox="1">
            <a:spLocks/>
          </p:cNvSpPr>
          <p:nvPr/>
        </p:nvSpPr>
        <p:spPr>
          <a:xfrm>
            <a:off x="6805247" y="4083199"/>
            <a:ext cx="2285999" cy="82290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940"/>
              </a:lnSpc>
            </a:pPr>
            <a:r>
              <a:rPr lang="en-US" sz="2800" b="1" dirty="0">
                <a:solidFill>
                  <a:srgbClr val="94C7B0"/>
                </a:solidFill>
              </a:rPr>
              <a:t>CASHFLOW OM JE VOEDINGSBEDRIJF TE RUNNEN</a:t>
            </a:r>
          </a:p>
        </p:txBody>
      </p:sp>
      <p:sp>
        <p:nvSpPr>
          <p:cNvPr id="46" name="Text Placeholder 6">
            <a:extLst>
              <a:ext uri="{FF2B5EF4-FFF2-40B4-BE49-F238E27FC236}">
                <a16:creationId xmlns:a16="http://schemas.microsoft.com/office/drawing/2014/main" id="{B82F6E1B-CA90-5FFC-A421-F8A7A07B6960}"/>
              </a:ext>
            </a:extLst>
          </p:cNvPr>
          <p:cNvSpPr txBox="1">
            <a:spLocks/>
          </p:cNvSpPr>
          <p:nvPr/>
        </p:nvSpPr>
        <p:spPr>
          <a:xfrm>
            <a:off x="9444344" y="4083199"/>
            <a:ext cx="1932903" cy="822909"/>
          </a:xfrm>
          <a:prstGeom prst="rect">
            <a:avLst/>
          </a:prstGeom>
        </p:spPr>
        <p:txBody>
          <a:bodyPr anchor="t"/>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940"/>
              </a:lnSpc>
            </a:pPr>
            <a:r>
              <a:rPr lang="en-US" sz="2800" b="1" dirty="0">
                <a:solidFill>
                  <a:srgbClr val="94C7B0"/>
                </a:solidFill>
              </a:rPr>
              <a:t>FINANCIERING VOOR JOU OM TE LEVEN!</a:t>
            </a:r>
          </a:p>
          <a:p>
            <a:pPr algn="ctr">
              <a:lnSpc>
                <a:spcPts val="2940"/>
              </a:lnSpc>
            </a:pPr>
            <a:r>
              <a:rPr lang="en-US" sz="2800" b="1" dirty="0">
                <a:solidFill>
                  <a:srgbClr val="94C7B0"/>
                </a:solidFill>
              </a:rPr>
              <a:t> </a:t>
            </a:r>
          </a:p>
          <a:p>
            <a:pPr algn="ctr">
              <a:lnSpc>
                <a:spcPts val="2940"/>
              </a:lnSpc>
            </a:pPr>
            <a:endParaRPr lang="en-US" sz="2800" b="1" dirty="0">
              <a:solidFill>
                <a:srgbClr val="94C7B0"/>
              </a:solidFill>
            </a:endParaRPr>
          </a:p>
          <a:p>
            <a:pPr algn="ctr">
              <a:lnSpc>
                <a:spcPts val="2940"/>
              </a:lnSpc>
            </a:pPr>
            <a:endParaRPr lang="en-US" sz="2800" b="1" dirty="0">
              <a:solidFill>
                <a:srgbClr val="94C7B0"/>
              </a:solidFill>
            </a:endParaRPr>
          </a:p>
        </p:txBody>
      </p:sp>
      <p:grpSp>
        <p:nvGrpSpPr>
          <p:cNvPr id="47" name="Group 46">
            <a:extLst>
              <a:ext uri="{FF2B5EF4-FFF2-40B4-BE49-F238E27FC236}">
                <a16:creationId xmlns:a16="http://schemas.microsoft.com/office/drawing/2014/main" id="{EC214F2D-7244-B5AE-79EA-FD5D2BBB0659}"/>
              </a:ext>
            </a:extLst>
          </p:cNvPr>
          <p:cNvGrpSpPr/>
          <p:nvPr/>
        </p:nvGrpSpPr>
        <p:grpSpPr>
          <a:xfrm>
            <a:off x="7388398" y="2538676"/>
            <a:ext cx="1119696" cy="1488201"/>
            <a:chOff x="1828799" y="1798501"/>
            <a:chExt cx="1163784" cy="1546799"/>
          </a:xfrm>
        </p:grpSpPr>
        <p:sp>
          <p:nvSpPr>
            <p:cNvPr id="48" name="Graphic 4">
              <a:extLst>
                <a:ext uri="{FF2B5EF4-FFF2-40B4-BE49-F238E27FC236}">
                  <a16:creationId xmlns:a16="http://schemas.microsoft.com/office/drawing/2014/main" id="{C76E06DB-2D27-5434-6044-2A4B96B85DC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49" name="Text Placeholder 4">
              <a:extLst>
                <a:ext uri="{FF2B5EF4-FFF2-40B4-BE49-F238E27FC236}">
                  <a16:creationId xmlns:a16="http://schemas.microsoft.com/office/drawing/2014/main" id="{52512A68-EC1F-5B72-15D9-672DCF5B53D5}"/>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grpSp>
        <p:nvGrpSpPr>
          <p:cNvPr id="50" name="Group 49">
            <a:extLst>
              <a:ext uri="{FF2B5EF4-FFF2-40B4-BE49-F238E27FC236}">
                <a16:creationId xmlns:a16="http://schemas.microsoft.com/office/drawing/2014/main" id="{E2001BEC-2E23-4614-2151-B42E875D4CD6}"/>
              </a:ext>
            </a:extLst>
          </p:cNvPr>
          <p:cNvGrpSpPr/>
          <p:nvPr/>
        </p:nvGrpSpPr>
        <p:grpSpPr>
          <a:xfrm>
            <a:off x="9876896" y="2538676"/>
            <a:ext cx="1119696" cy="1488201"/>
            <a:chOff x="1828799" y="1798501"/>
            <a:chExt cx="1163784" cy="1546799"/>
          </a:xfrm>
        </p:grpSpPr>
        <p:sp>
          <p:nvSpPr>
            <p:cNvPr id="51" name="Graphic 4">
              <a:extLst>
                <a:ext uri="{FF2B5EF4-FFF2-40B4-BE49-F238E27FC236}">
                  <a16:creationId xmlns:a16="http://schemas.microsoft.com/office/drawing/2014/main" id="{01EA781F-82B1-08D8-EECB-AEB58B8F67A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52" name="Text Placeholder 4">
              <a:extLst>
                <a:ext uri="{FF2B5EF4-FFF2-40B4-BE49-F238E27FC236}">
                  <a16:creationId xmlns:a16="http://schemas.microsoft.com/office/drawing/2014/main" id="{9BA7B7A8-1AE9-7FEF-1D7A-A72FAB5C8989}"/>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04</a:t>
              </a:r>
            </a:p>
          </p:txBody>
        </p:sp>
      </p:grpSp>
      <p:cxnSp>
        <p:nvCxnSpPr>
          <p:cNvPr id="53" name="Straight Connector 52">
            <a:extLst>
              <a:ext uri="{FF2B5EF4-FFF2-40B4-BE49-F238E27FC236}">
                <a16:creationId xmlns:a16="http://schemas.microsoft.com/office/drawing/2014/main" id="{8DC3CF2E-6179-D0F6-74F3-1BB8D578BB06}"/>
              </a:ext>
            </a:extLst>
          </p:cNvPr>
          <p:cNvCxnSpPr>
            <a:cxnSpLocks/>
          </p:cNvCxnSpPr>
          <p:nvPr/>
        </p:nvCxnSpPr>
        <p:spPr>
          <a:xfrm flipV="1">
            <a:off x="3476351" y="2357396"/>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4A627AD-D822-3223-6E6A-2958AF50DA1F}"/>
              </a:ext>
            </a:extLst>
          </p:cNvPr>
          <p:cNvCxnSpPr>
            <a:cxnSpLocks/>
          </p:cNvCxnSpPr>
          <p:nvPr/>
        </p:nvCxnSpPr>
        <p:spPr>
          <a:xfrm flipV="1">
            <a:off x="6424705" y="2357396"/>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635B74A-00AE-D260-26AC-65B8E30E19AD}"/>
              </a:ext>
            </a:extLst>
          </p:cNvPr>
          <p:cNvCxnSpPr>
            <a:cxnSpLocks/>
          </p:cNvCxnSpPr>
          <p:nvPr/>
        </p:nvCxnSpPr>
        <p:spPr>
          <a:xfrm flipV="1">
            <a:off x="9373060" y="2357396"/>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66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FINANCIERING NODIG VOOR 4 BELANGRIJKE FASEN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2236589" y="2531371"/>
            <a:ext cx="9601201" cy="3389954"/>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De kosten voor de ontwikkeling van je voedingsproduct of -dienst variëren naargelang het type bedrijf. Voor fysieke producten moet je rekening houden met de kosten van monsters en uitproberen, extern testen op houdbaarheid, voedingsclaims, </a:t>
            </a:r>
            <a:r>
              <a:rPr lang="en-US" dirty="0" err="1"/>
              <a:t>enzovoort</a:t>
            </a:r>
            <a:r>
              <a:rPr lang="en-US" dirty="0"/>
              <a:t>, de aankoop van apparatuur en materialen, de ontwikkeling van de eerste voorraad voor de verkoop, verpakking en branding.</a:t>
            </a:r>
          </a:p>
          <a:p>
            <a:pPr>
              <a:buClr>
                <a:srgbClr val="B6D1E1"/>
              </a:buClr>
            </a:pPr>
            <a:endParaRPr lang="en-US" dirty="0"/>
          </a:p>
          <a:p>
            <a:pPr>
              <a:buClr>
                <a:srgbClr val="B6D1E1"/>
              </a:buClr>
            </a:pPr>
            <a:r>
              <a:rPr lang="en-US" dirty="0"/>
              <a:t>Als je een fysiek pand nodig hebt, moet je rekening houden met de kosten van de borg, de maandelijkse huur en de inrichtingskosten. Bedenk wat je nodig hebt voordat je je vastlegt op een fysiek pand. Je hebt ruimte nodig voor 3 activiteiten - productie/levering, opslag en administratie. De hoeveelheid ruimte die je nodig hebt, hangt af van het type voedselproduct (voedselproductie of catering met hoog of laag risico). Als je thuis gaat beginnen, wees dan realistisch over wat je kunt bereiken in een kleine ruimte.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5368624"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KOSTEN VAN ONTWIKKELING </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Tree>
    <p:extLst>
      <p:ext uri="{BB962C8B-B14F-4D97-AF65-F5344CB8AC3E}">
        <p14:creationId xmlns:p14="http://schemas.microsoft.com/office/powerpoint/2010/main" val="3238101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FINANCIERING NODIG VOOR 4 BELANGRIJKE FASEN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2180492" y="3059723"/>
            <a:ext cx="9319845" cy="309101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Een nieuw voedingsproduct of -dienst op de markt brengen kan het begin zijn van een opwindende fase... of een dure ervaring.  Zoals in veel aspecten van de voedingsindustrie is voorbereiding de sleutel tot succes.  </a:t>
            </a:r>
          </a:p>
          <a:p>
            <a:pPr>
              <a:buClr>
                <a:srgbClr val="B6D1E1"/>
              </a:buClr>
            </a:pPr>
            <a:endParaRPr lang="en-US" dirty="0"/>
          </a:p>
          <a:p>
            <a:pPr>
              <a:buClr>
                <a:srgbClr val="B6D1E1"/>
              </a:buClr>
            </a:pPr>
            <a:r>
              <a:rPr lang="en-US" dirty="0"/>
              <a:t>Je moet een evenwicht zien te vinden tussen de noodzaak om een gevoel van verwachting en opwinding te creëren voor de lancering van je project, die weken of zelfs maanden van tevoren begint, en de noodzaak om zo kosteneffectief mogelijk te zijn. Wees zo creatief mogelijk en besteed tijd aan de juiste verkoopboodschappen om zo overtuigend mogelijk te zijn. </a:t>
            </a:r>
          </a:p>
          <a:p>
            <a:pPr>
              <a:buClr>
                <a:srgbClr val="B6D1E1"/>
              </a:buClr>
            </a:pPr>
            <a:endParaRPr lang="en-US" dirty="0"/>
          </a:p>
          <a:p>
            <a:pPr>
              <a:buClr>
                <a:srgbClr val="B6D1E1"/>
              </a:buClr>
            </a:pPr>
            <a:r>
              <a:rPr lang="en-US" dirty="0"/>
              <a:t>Stel een budget op en houd je eraan.</a:t>
            </a:r>
          </a:p>
          <a:p>
            <a:pPr>
              <a:buClr>
                <a:srgbClr val="B6D1E1"/>
              </a:buClr>
            </a:pPr>
            <a:endParaRPr lang="en-US" dirty="0"/>
          </a:p>
          <a:p>
            <a:pPr>
              <a:buClr>
                <a:srgbClr val="B6D1E1"/>
              </a:buClr>
            </a:pPr>
            <a:endParaRPr lang="en-US"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57501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DE MARKTINTRODUCTIE VAN JE VOEDINGSPRODUCT OF -DIENST</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Tree>
    <p:extLst>
      <p:ext uri="{BB962C8B-B14F-4D97-AF65-F5344CB8AC3E}">
        <p14:creationId xmlns:p14="http://schemas.microsoft.com/office/powerpoint/2010/main" val="31019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FINANCIERING NODIG VOOR 4 BELANGRIJKE FASEN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671732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OM UW BEDRIJF TE RUNNEN</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180492" y="2936631"/>
            <a:ext cx="9319845" cy="321410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Een gezonde kasstroom op gang houden is van vitaal belang voor het opstarten van je bedrijf. Cash is koning of koningin!', want de gevaren van een tekort aan liquide middelen zijn voor de meeste startende bedrijven reëel.</a:t>
            </a:r>
          </a:p>
          <a:p>
            <a:pPr>
              <a:buClr>
                <a:srgbClr val="B6D1E1"/>
              </a:buClr>
            </a:pPr>
            <a:endParaRPr lang="en-US" dirty="0"/>
          </a:p>
          <a:p>
            <a:pPr>
              <a:buClr>
                <a:srgbClr val="B6D1E1"/>
              </a:buClr>
            </a:pPr>
            <a:r>
              <a:rPr lang="en-US" sz="2400" b="1" i="1" dirty="0">
                <a:solidFill>
                  <a:srgbClr val="94C7B0"/>
                </a:solidFill>
              </a:rPr>
              <a:t>Een eenvoudige cashflowprognose zal je helpen om te bepalen waar je voedingsmiddelenbedrijf ondersteuning nodig zal hebben, hetzij uit eigen middelen of uit een andere financieringsbron (zie volgende sectie).</a:t>
            </a:r>
          </a:p>
          <a:p>
            <a:pPr>
              <a:buClr>
                <a:srgbClr val="B6D1E1"/>
              </a:buClr>
            </a:pPr>
            <a:endParaRPr lang="en-US" dirty="0"/>
          </a:p>
          <a:p>
            <a:pPr>
              <a:buClr>
                <a:srgbClr val="B6D1E1"/>
              </a:buClr>
            </a:pPr>
            <a:r>
              <a:rPr lang="en-US" dirty="0"/>
              <a:t>Bij het voorspellen van de cashflow gaat het om gefundeerd giswerk en het is heel belangrijk om bewijs te verzamelen ter ondersteuning van de cijfers die je berekent.</a:t>
            </a:r>
          </a:p>
          <a:p>
            <a:pPr>
              <a:buClr>
                <a:srgbClr val="B6D1E1"/>
              </a:buClr>
            </a:pPr>
            <a:endParaRPr lang="en-US" dirty="0"/>
          </a:p>
        </p:txBody>
      </p:sp>
    </p:spTree>
    <p:extLst>
      <p:ext uri="{BB962C8B-B14F-4D97-AF65-F5344CB8AC3E}">
        <p14:creationId xmlns:p14="http://schemas.microsoft.com/office/powerpoint/2010/main" val="1297908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FINANCIERING NODIG VOOR 4 BELANGRIJKE FASEN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OM JE BEDRIJF TE RUNNEN - ENKELE TIPS</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1985362" y="2224540"/>
            <a:ext cx="9671539"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dirty="0"/>
              <a:t>Praat met potentiële klanten en kom erachter wat hun eisen zijn. In sommige gevallen kun je bestellingen vooraf verkopen/verzamelen.</a:t>
            </a:r>
          </a:p>
          <a:p>
            <a:pPr marL="342900" indent="-342900">
              <a:buClr>
                <a:srgbClr val="B6D1E1"/>
              </a:buClr>
              <a:buFont typeface="Arial" panose="020B0604020202020204" pitchFamily="34" charset="0"/>
              <a:buChar char="•"/>
            </a:pPr>
            <a:r>
              <a:rPr lang="en-US" b="1" dirty="0"/>
              <a:t>Voorverkoop </a:t>
            </a:r>
            <a:r>
              <a:rPr lang="en-US" dirty="0"/>
              <a:t>- Klanten zullen soms vooraf bestellen, tegen een voorkeurtarief, waarbij ze van tevoren kopen (en soms zelfs betalen) om er zeker van te zijn dat ze je voedingsproduct hebben wanneer ze het willen. Catering voor een evenement is een goed voorbeeld - je MOET een aanbetaling doen voor je eigen veiligheid en cashflow. </a:t>
            </a:r>
          </a:p>
        </p:txBody>
      </p:sp>
      <p:sp>
        <p:nvSpPr>
          <p:cNvPr id="4" name="Rectangle 3">
            <a:extLst>
              <a:ext uri="{FF2B5EF4-FFF2-40B4-BE49-F238E27FC236}">
                <a16:creationId xmlns:a16="http://schemas.microsoft.com/office/drawing/2014/main" id="{A3304335-9123-FD31-CDE9-49408D42F8A5}"/>
              </a:ext>
            </a:extLst>
          </p:cNvPr>
          <p:cNvSpPr/>
          <p:nvPr/>
        </p:nvSpPr>
        <p:spPr>
          <a:xfrm>
            <a:off x="2432286" y="4699448"/>
            <a:ext cx="11131061" cy="2110154"/>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5D46235-B337-8A9C-4E4B-BF808D881E66}"/>
              </a:ext>
            </a:extLst>
          </p:cNvPr>
          <p:cNvGrpSpPr/>
          <p:nvPr/>
        </p:nvGrpSpPr>
        <p:grpSpPr>
          <a:xfrm>
            <a:off x="9146435" y="4152457"/>
            <a:ext cx="2788753" cy="578690"/>
            <a:chOff x="2045517" y="6166884"/>
            <a:chExt cx="2788753" cy="578690"/>
          </a:xfrm>
        </p:grpSpPr>
        <p:sp>
          <p:nvSpPr>
            <p:cNvPr id="9" name="Rectangle 8">
              <a:extLst>
                <a:ext uri="{FF2B5EF4-FFF2-40B4-BE49-F238E27FC236}">
                  <a16:creationId xmlns:a16="http://schemas.microsoft.com/office/drawing/2014/main" id="{6EA87155-3456-F844-6F2D-A750B5910F98}"/>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716FE2-6630-832D-2FA0-23D40466EB8A}"/>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57AD20-E94F-69DC-84AE-FB32C4E0A03A}"/>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Oefening</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Graphic 11" descr="Clipboard Partially Ticked outline">
              <a:extLst>
                <a:ext uri="{FF2B5EF4-FFF2-40B4-BE49-F238E27FC236}">
                  <a16:creationId xmlns:a16="http://schemas.microsoft.com/office/drawing/2014/main" id="{2BE73180-194D-F167-8ECA-98B888EA0F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3" name="Text Placeholder 2">
            <a:extLst>
              <a:ext uri="{FF2B5EF4-FFF2-40B4-BE49-F238E27FC236}">
                <a16:creationId xmlns:a16="http://schemas.microsoft.com/office/drawing/2014/main" id="{889A9EA9-47AA-880A-997B-CA7D18C96BF4}"/>
              </a:ext>
            </a:extLst>
          </p:cNvPr>
          <p:cNvSpPr txBox="1">
            <a:spLocks/>
          </p:cNvSpPr>
          <p:nvPr/>
        </p:nvSpPr>
        <p:spPr>
          <a:xfrm>
            <a:off x="179032" y="4783016"/>
            <a:ext cx="2303583" cy="77832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IE" b="1" dirty="0">
                <a:solidFill>
                  <a:srgbClr val="94C7B0"/>
                </a:solidFill>
              </a:rPr>
              <a:t>Een eenvoudige cashflowprognose opstellen op een maandelijkse spreadsheet</a:t>
            </a:r>
            <a:endParaRPr lang="en-US" b="1" dirty="0">
              <a:solidFill>
                <a:srgbClr val="94C7B0"/>
              </a:solidFill>
            </a:endParaRPr>
          </a:p>
        </p:txBody>
      </p:sp>
      <p:sp>
        <p:nvSpPr>
          <p:cNvPr id="15" name="Text Placeholder 7">
            <a:extLst>
              <a:ext uri="{FF2B5EF4-FFF2-40B4-BE49-F238E27FC236}">
                <a16:creationId xmlns:a16="http://schemas.microsoft.com/office/drawing/2014/main" id="{B44CF808-E70B-F36F-E89A-64BC8826E0D0}"/>
              </a:ext>
            </a:extLst>
          </p:cNvPr>
          <p:cNvSpPr txBox="1">
            <a:spLocks/>
          </p:cNvSpPr>
          <p:nvPr/>
        </p:nvSpPr>
        <p:spPr>
          <a:xfrm>
            <a:off x="3323493" y="4783016"/>
            <a:ext cx="8247185" cy="17936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Laat zien hoeveel je verwacht te innen uit de verkoop (je debiteuren) op basis van je verkoopprognose), hoeveel het kost om de verkoop te ondersteunen en alle vaste kosten die nodig zijn om het levensmiddelenbedrijf te runnen (huur, energierekeningen, lonen, verzekeringen </a:t>
            </a:r>
            <a:r>
              <a:rPr lang="en-US" dirty="0" err="1"/>
              <a:t>etc.</a:t>
            </a:r>
            <a:r>
              <a:rPr lang="en-US" dirty="0"/>
              <a:t>).  Zie volgende pagina ....</a:t>
            </a:r>
          </a:p>
        </p:txBody>
      </p:sp>
    </p:spTree>
    <p:extLst>
      <p:ext uri="{BB962C8B-B14F-4D97-AF65-F5344CB8AC3E}">
        <p14:creationId xmlns:p14="http://schemas.microsoft.com/office/powerpoint/2010/main" val="707902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4300-CD6A-537D-0DE6-A2A90900DF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401407-79B4-792E-9D8B-87389D273E1D}"/>
              </a:ext>
            </a:extLst>
          </p:cNvPr>
          <p:cNvSpPr>
            <a:spLocks noGrp="1"/>
          </p:cNvSpPr>
          <p:nvPr>
            <p:ph type="body" sz="quarter" idx="27"/>
          </p:nvPr>
        </p:nvSpPr>
        <p:spPr/>
        <p:txBody>
          <a:bodyPr/>
          <a:lstStyle/>
          <a:p>
            <a:r>
              <a:rPr lang="en-US" dirty="0"/>
              <a:t>FINANCIERING NODIG VOOR 4 BELANGRIJKE FASEN </a:t>
            </a:r>
          </a:p>
        </p:txBody>
      </p:sp>
      <p:cxnSp>
        <p:nvCxnSpPr>
          <p:cNvPr id="14" name="Straight Connector 13">
            <a:extLst>
              <a:ext uri="{FF2B5EF4-FFF2-40B4-BE49-F238E27FC236}">
                <a16:creationId xmlns:a16="http://schemas.microsoft.com/office/drawing/2014/main" id="{E682A6E7-7901-22A3-DD78-E47DF0CB502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C8CF4668-1316-F8F7-C138-BBB412810A1E}"/>
              </a:ext>
            </a:extLst>
          </p:cNvPr>
          <p:cNvSpPr txBox="1">
            <a:spLocks/>
          </p:cNvSpPr>
          <p:nvPr/>
        </p:nvSpPr>
        <p:spPr>
          <a:xfrm>
            <a:off x="751412" y="1466704"/>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een voorbeeld - potten jam </a:t>
            </a:r>
          </a:p>
        </p:txBody>
      </p:sp>
      <p:grpSp>
        <p:nvGrpSpPr>
          <p:cNvPr id="5" name="Group 4">
            <a:extLst>
              <a:ext uri="{FF2B5EF4-FFF2-40B4-BE49-F238E27FC236}">
                <a16:creationId xmlns:a16="http://schemas.microsoft.com/office/drawing/2014/main" id="{B06CA1C1-3EAC-B307-5730-8A5189384D40}"/>
              </a:ext>
            </a:extLst>
          </p:cNvPr>
          <p:cNvGrpSpPr/>
          <p:nvPr/>
        </p:nvGrpSpPr>
        <p:grpSpPr>
          <a:xfrm>
            <a:off x="8876414" y="1317007"/>
            <a:ext cx="2788753" cy="578690"/>
            <a:chOff x="2045517" y="6166884"/>
            <a:chExt cx="2788753" cy="578690"/>
          </a:xfrm>
        </p:grpSpPr>
        <p:sp>
          <p:nvSpPr>
            <p:cNvPr id="9" name="Rectangle 8">
              <a:extLst>
                <a:ext uri="{FF2B5EF4-FFF2-40B4-BE49-F238E27FC236}">
                  <a16:creationId xmlns:a16="http://schemas.microsoft.com/office/drawing/2014/main" id="{7FF27B7E-9FF8-EEE0-4292-563AE919E480}"/>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1DBA48-B39E-9BAC-680C-36BA16B6DD3D}"/>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F76CC-CAA0-BCBA-E86F-792C1EA9C7C7}"/>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Oefening</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Graphic 11" descr="Clipboard Partially Ticked outline">
              <a:extLst>
                <a:ext uri="{FF2B5EF4-FFF2-40B4-BE49-F238E27FC236}">
                  <a16:creationId xmlns:a16="http://schemas.microsoft.com/office/drawing/2014/main" id="{29981ACA-D2D1-3FA8-86CD-CFFAC49E5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5" name="Text Placeholder 7">
            <a:extLst>
              <a:ext uri="{FF2B5EF4-FFF2-40B4-BE49-F238E27FC236}">
                <a16:creationId xmlns:a16="http://schemas.microsoft.com/office/drawing/2014/main" id="{7A3C77ED-B518-18E3-80EE-9567F3544229}"/>
              </a:ext>
            </a:extLst>
          </p:cNvPr>
          <p:cNvSpPr txBox="1">
            <a:spLocks/>
          </p:cNvSpPr>
          <p:nvPr/>
        </p:nvSpPr>
        <p:spPr>
          <a:xfrm>
            <a:off x="551497" y="4583093"/>
            <a:ext cx="11307017" cy="17936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b="1" dirty="0"/>
              <a:t>Wat deze tabel laat zien: </a:t>
            </a:r>
            <a:r>
              <a:rPr lang="en-GB" sz="2000" dirty="0"/>
              <a:t>Voor elke </a:t>
            </a:r>
            <a:r>
              <a:rPr lang="en-GB" sz="2000" b="1" dirty="0"/>
              <a:t>maand </a:t>
            </a:r>
            <a:r>
              <a:rPr lang="en-GB" sz="2000" dirty="0"/>
              <a:t>volgt de jam business:</a:t>
            </a:r>
          </a:p>
          <a:p>
            <a:pPr marL="342900" indent="-342900">
              <a:buFont typeface="Arial" panose="020B0604020202020204" pitchFamily="34" charset="0"/>
              <a:buChar char="•"/>
            </a:pPr>
            <a:r>
              <a:rPr lang="en-GB" sz="2000" b="1" dirty="0"/>
              <a:t>Verwachte omzet </a:t>
            </a:r>
            <a:r>
              <a:rPr lang="en-GB" sz="2000" dirty="0"/>
              <a:t>- totaal van de verwachte omzet (mogelijk wordt niet alles meteen geïnd).</a:t>
            </a:r>
          </a:p>
          <a:p>
            <a:pPr marL="342900" indent="-342900">
              <a:buFont typeface="Arial" panose="020B0604020202020204" pitchFamily="34" charset="0"/>
              <a:buChar char="•"/>
            </a:pPr>
            <a:r>
              <a:rPr lang="en-GB" sz="2000" b="1" dirty="0"/>
              <a:t>Cash Collected </a:t>
            </a:r>
            <a:r>
              <a:rPr lang="en-GB" sz="2000" dirty="0"/>
              <a:t>- werkelijk inkomen dat die maand is ontvangen (van huidige of eerdere verkopen).</a:t>
            </a:r>
          </a:p>
          <a:p>
            <a:pPr marL="342900" indent="-342900">
              <a:buFont typeface="Arial" panose="020B0604020202020204" pitchFamily="34" charset="0"/>
              <a:buChar char="•"/>
            </a:pPr>
            <a:r>
              <a:rPr lang="en-GB" sz="2000" b="1" dirty="0"/>
              <a:t>Kosten van verkochte goederen (COGS) </a:t>
            </a:r>
            <a:r>
              <a:rPr lang="en-GB" sz="2000" dirty="0"/>
              <a:t>- variabele kosten gekoppeld aan het productievolume (ingrediënten, potten, etiketten).</a:t>
            </a:r>
          </a:p>
          <a:p>
            <a:pPr marL="342900" indent="-342900">
              <a:buFont typeface="Arial" panose="020B0604020202020204" pitchFamily="34" charset="0"/>
              <a:buChar char="•"/>
            </a:pPr>
            <a:r>
              <a:rPr lang="en-GB" sz="2000" b="1" dirty="0"/>
              <a:t>Vaste kosten </a:t>
            </a:r>
            <a:r>
              <a:rPr lang="en-GB" sz="2000" dirty="0"/>
              <a:t>- lopende uitgaven zoals huur, verzekeringen en nutsvoorzieningen (hier: €1500/maand).</a:t>
            </a:r>
          </a:p>
          <a:p>
            <a:pPr marL="342900" indent="-342900">
              <a:buFont typeface="Arial" panose="020B0604020202020204" pitchFamily="34" charset="0"/>
              <a:buChar char="•"/>
            </a:pPr>
            <a:r>
              <a:rPr lang="en-GB" sz="2000" b="1" dirty="0"/>
              <a:t>Netto kasstroom </a:t>
            </a:r>
            <a:r>
              <a:rPr lang="en-GB" sz="2000" dirty="0"/>
              <a:t>- wat er overblijft nadat COGS en vaste kosten zijn afgetrokken van het geïnde geld.</a:t>
            </a:r>
          </a:p>
        </p:txBody>
      </p:sp>
      <p:pic>
        <p:nvPicPr>
          <p:cNvPr id="17" name="Picture 16">
            <a:extLst>
              <a:ext uri="{FF2B5EF4-FFF2-40B4-BE49-F238E27FC236}">
                <a16:creationId xmlns:a16="http://schemas.microsoft.com/office/drawing/2014/main" id="{5F94BDED-C4D4-D1D6-9F23-27911D82A01C}"/>
              </a:ext>
            </a:extLst>
          </p:cNvPr>
          <p:cNvPicPr>
            <a:picLocks noChangeAspect="1"/>
          </p:cNvPicPr>
          <p:nvPr/>
        </p:nvPicPr>
        <p:blipFill>
          <a:blip r:embed="rId4"/>
          <a:stretch>
            <a:fillRect/>
          </a:stretch>
        </p:blipFill>
        <p:spPr>
          <a:xfrm>
            <a:off x="941088" y="2070998"/>
            <a:ext cx="6684580" cy="2407990"/>
          </a:xfrm>
          <a:prstGeom prst="rect">
            <a:avLst/>
          </a:prstGeom>
        </p:spPr>
      </p:pic>
      <p:graphicFrame>
        <p:nvGraphicFramePr>
          <p:cNvPr id="3" name="Object 2">
            <a:extLst>
              <a:ext uri="{FF2B5EF4-FFF2-40B4-BE49-F238E27FC236}">
                <a16:creationId xmlns:a16="http://schemas.microsoft.com/office/drawing/2014/main" id="{0CD16069-F8B7-BD7F-5960-667FC459AB2C}"/>
              </a:ext>
            </a:extLst>
          </p:cNvPr>
          <p:cNvGraphicFramePr>
            <a:graphicFrameLocks noChangeAspect="1"/>
          </p:cNvGraphicFramePr>
          <p:nvPr>
            <p:extLst>
              <p:ext uri="{D42A27DB-BD31-4B8C-83A1-F6EECF244321}">
                <p14:modId xmlns:p14="http://schemas.microsoft.com/office/powerpoint/2010/main" val="621020419"/>
              </p:ext>
            </p:extLst>
          </p:nvPr>
        </p:nvGraphicFramePr>
        <p:xfrm>
          <a:off x="9868006" y="2105396"/>
          <a:ext cx="914400" cy="781050"/>
        </p:xfrm>
        <a:graphic>
          <a:graphicData uri="http://schemas.openxmlformats.org/presentationml/2006/ole">
            <mc:AlternateContent xmlns:mc="http://schemas.openxmlformats.org/markup-compatibility/2006">
              <mc:Choice xmlns:v="urn:schemas-microsoft-com:vml" Requires="v">
                <p:oleObj name="Macro-Enabled Worksheet" showAsIcon="1" r:id="rId5" imgW="914249" imgH="781050" progId="Excel.SheetMacroEnabled.12">
                  <p:embed/>
                </p:oleObj>
              </mc:Choice>
              <mc:Fallback>
                <p:oleObj name="Macro-Enabled Worksheet" showAsIcon="1" r:id="rId5" imgW="914249" imgH="781050" progId="Excel.SheetMacroEnabled.12">
                  <p:embed/>
                  <p:pic>
                    <p:nvPicPr>
                      <p:cNvPr id="0" name=""/>
                      <p:cNvPicPr/>
                      <p:nvPr/>
                    </p:nvPicPr>
                    <p:blipFill>
                      <a:blip r:embed="rId6"/>
                      <a:stretch>
                        <a:fillRect/>
                      </a:stretch>
                    </p:blipFill>
                    <p:spPr>
                      <a:xfrm>
                        <a:off x="9868006" y="2105396"/>
                        <a:ext cx="914400" cy="78105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E2459AE-6CB6-B89F-0B84-775A9036412A}"/>
              </a:ext>
            </a:extLst>
          </p:cNvPr>
          <p:cNvSpPr txBox="1"/>
          <p:nvPr/>
        </p:nvSpPr>
        <p:spPr>
          <a:xfrm>
            <a:off x="8991812" y="2875698"/>
            <a:ext cx="2666788" cy="830997"/>
          </a:xfrm>
          <a:prstGeom prst="rect">
            <a:avLst/>
          </a:prstGeom>
          <a:noFill/>
        </p:spPr>
        <p:txBody>
          <a:bodyPr wrap="square" rtlCol="0">
            <a:spAutoFit/>
          </a:bodyPr>
          <a:lstStyle/>
          <a:p>
            <a:r>
              <a:rPr lang="en-IE" sz="1600" b="1" dirty="0"/>
              <a:t>Dubbelklik op dit Excel-pictogram om een sjabloon te downloaden en op te slaan die je kunt gebruiken. </a:t>
            </a:r>
          </a:p>
        </p:txBody>
      </p:sp>
    </p:spTree>
    <p:extLst>
      <p:ext uri="{BB962C8B-B14F-4D97-AF65-F5344CB8AC3E}">
        <p14:creationId xmlns:p14="http://schemas.microsoft.com/office/powerpoint/2010/main" val="2660862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MAANDELIJKSE UITSPLITSING VOOR ONZE JAM ACTIVITEITEN</a:t>
            </a:r>
          </a:p>
        </p:txBody>
      </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80188" y="1166000"/>
            <a:ext cx="11219936" cy="3460292"/>
          </a:xfrm>
          <a:prstGeom prst="rect">
            <a:avLst/>
          </a:prstGeom>
        </p:spPr>
        <p:txBody>
          <a:bodyPr vert="horz" lIns="91440" tIns="45720" rIns="91440" bIns="45720" numCol="2"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000" b="1" dirty="0">
                <a:solidFill>
                  <a:srgbClr val="94C7B0"/>
                </a:solidFill>
              </a:rPr>
              <a:t>Januari</a:t>
            </a:r>
          </a:p>
          <a:p>
            <a:r>
              <a:rPr lang="en-GB" sz="2000" dirty="0"/>
              <a:t>Verwachte verkoop: €2000, maar slechts €1800 opgehaald.</a:t>
            </a:r>
          </a:p>
          <a:p>
            <a:r>
              <a:rPr lang="en-GB" sz="2000" dirty="0"/>
              <a:t>Hoge kosten: €600 (COGS) + €1500 = €2100 totale kosten.</a:t>
            </a:r>
          </a:p>
          <a:p>
            <a:r>
              <a:rPr lang="en-GB" sz="2000" dirty="0"/>
              <a:t>➤ </a:t>
            </a:r>
            <a:r>
              <a:rPr lang="en-GB" sz="2000" b="1" dirty="0"/>
              <a:t>Netto kasstroom: -€300 </a:t>
            </a:r>
            <a:r>
              <a:rPr lang="en-GB" sz="2000" dirty="0"/>
              <a:t>(lopend verlies deze maand).</a:t>
            </a:r>
          </a:p>
          <a:p>
            <a:endParaRPr lang="en-GB" sz="2000" b="1" dirty="0"/>
          </a:p>
          <a:p>
            <a:r>
              <a:rPr lang="en-GB" sz="2000" b="1" dirty="0">
                <a:solidFill>
                  <a:srgbClr val="94C7B0"/>
                </a:solidFill>
              </a:rPr>
              <a:t>Februari</a:t>
            </a:r>
          </a:p>
          <a:p>
            <a:r>
              <a:rPr lang="en-GB" sz="2000" dirty="0"/>
              <a:t>De verkoop stijgt licht; er is €2100 aan contanten opgehaald.                        ➤ Nog steeds </a:t>
            </a:r>
            <a:r>
              <a:rPr lang="en-GB" sz="2000" b="1" dirty="0"/>
              <a:t>-€60</a:t>
            </a:r>
            <a:r>
              <a:rPr lang="en-GB" sz="2000" dirty="0"/>
              <a:t>, maar beter dan in januari, bijna break-even.</a:t>
            </a:r>
          </a:p>
          <a:p>
            <a:endParaRPr lang="en-GB" sz="2000" b="1" dirty="0"/>
          </a:p>
          <a:p>
            <a:r>
              <a:rPr lang="en-GB" sz="2000" b="1" dirty="0">
                <a:solidFill>
                  <a:srgbClr val="94C7B0"/>
                </a:solidFill>
              </a:rPr>
              <a:t>Maart</a:t>
            </a:r>
          </a:p>
          <a:p>
            <a:r>
              <a:rPr lang="en-GB" sz="2000" dirty="0"/>
              <a:t>Aanhoudende omzetgroei: €2300 geïnd.                                      COGS is €750 (hoger door meer productie).</a:t>
            </a:r>
          </a:p>
          <a:p>
            <a:r>
              <a:rPr lang="en-GB" sz="2000" dirty="0"/>
              <a:t>➤ Eindelijk </a:t>
            </a:r>
            <a:r>
              <a:rPr lang="en-GB" sz="2000" b="1" dirty="0"/>
              <a:t>€50 positieve kasstroom </a:t>
            </a:r>
            <a:r>
              <a:rPr lang="en-GB" sz="2000" dirty="0"/>
              <a:t>- het bedrijf begint winst te maken.</a:t>
            </a:r>
          </a:p>
          <a:p>
            <a:endParaRPr lang="en-GB" sz="2000" dirty="0"/>
          </a:p>
          <a:p>
            <a:endParaRPr lang="en-GB" sz="2000" dirty="0"/>
          </a:p>
          <a:p>
            <a:endParaRPr lang="en-GB" sz="2000" dirty="0"/>
          </a:p>
          <a:p>
            <a:endParaRPr lang="en-GB" sz="2000" dirty="0"/>
          </a:p>
          <a:p>
            <a:r>
              <a:rPr lang="en-GB" sz="2000" b="1" dirty="0">
                <a:solidFill>
                  <a:srgbClr val="94C7B0"/>
                </a:solidFill>
              </a:rPr>
              <a:t>April tot juli</a:t>
            </a:r>
          </a:p>
          <a:p>
            <a:r>
              <a:rPr lang="en-GB" sz="2000" dirty="0"/>
              <a:t>Consistente verbetering: hogere verkoop en efficiënte bedrijfsvoering.</a:t>
            </a:r>
          </a:p>
          <a:p>
            <a:r>
              <a:rPr lang="en-GB" sz="2000" dirty="0"/>
              <a:t>Beste maand: </a:t>
            </a:r>
            <a:r>
              <a:rPr lang="en-GB" sz="2000" b="1" dirty="0"/>
              <a:t>Juni </a:t>
            </a:r>
            <a:r>
              <a:rPr lang="en-GB" sz="2000" dirty="0"/>
              <a:t>met €3000 opgehaald, kosten €2460.</a:t>
            </a:r>
          </a:p>
          <a:p>
            <a:r>
              <a:rPr lang="en-GB" sz="2000" dirty="0"/>
              <a:t>➤ </a:t>
            </a:r>
            <a:r>
              <a:rPr lang="en-GB" sz="2000" b="1" dirty="0"/>
              <a:t>Netto kasstroom: €540 </a:t>
            </a:r>
            <a:r>
              <a:rPr lang="en-GB" sz="2000" dirty="0"/>
              <a:t>in juni - een gezonde marge.</a:t>
            </a:r>
          </a:p>
          <a:p>
            <a:endParaRPr lang="en-GB" sz="2000" dirty="0"/>
          </a:p>
          <a:p>
            <a:r>
              <a:rPr lang="en-GB" sz="2000" b="1" dirty="0">
                <a:solidFill>
                  <a:srgbClr val="94C7B0"/>
                </a:solidFill>
              </a:rPr>
              <a:t>Augustus tot oktober</a:t>
            </a:r>
          </a:p>
          <a:p>
            <a:r>
              <a:rPr lang="en-GB" sz="2000" dirty="0"/>
              <a:t>Lichte seizoensdaling, maar nog steeds winstgevend.</a:t>
            </a:r>
          </a:p>
          <a:p>
            <a:r>
              <a:rPr lang="en-GB" sz="2000" dirty="0"/>
              <a:t>Bedrijf is stabiel en genereert </a:t>
            </a:r>
            <a:r>
              <a:rPr lang="en-GB" sz="2000" b="1" dirty="0"/>
              <a:t>positieve cashflow </a:t>
            </a:r>
            <a:r>
              <a:rPr lang="en-GB" sz="2000" dirty="0"/>
              <a:t>(bijv. €330 in augustus).</a:t>
            </a:r>
          </a:p>
          <a:p>
            <a:endParaRPr lang="en-GB" sz="2000" b="1" dirty="0"/>
          </a:p>
          <a:p>
            <a:r>
              <a:rPr lang="en-GB" sz="2000" b="1" dirty="0">
                <a:solidFill>
                  <a:srgbClr val="94C7B0"/>
                </a:solidFill>
              </a:rPr>
              <a:t>November en december</a:t>
            </a:r>
          </a:p>
          <a:p>
            <a:r>
              <a:rPr lang="en-GB" sz="2000" dirty="0"/>
              <a:t>Minder vraag? Verkoop daalt.</a:t>
            </a:r>
          </a:p>
          <a:p>
            <a:r>
              <a:rPr lang="en-GB" sz="2000" dirty="0"/>
              <a:t>Ingezamelde kasmiddelen dalen weer onder de kosten.</a:t>
            </a:r>
          </a:p>
          <a:p>
            <a:r>
              <a:rPr lang="en-GB" sz="2000" dirty="0"/>
              <a:t>➤ </a:t>
            </a:r>
            <a:r>
              <a:rPr lang="en-GB" sz="2000" b="1" dirty="0"/>
              <a:t>Negatief kasstroomrendement</a:t>
            </a:r>
            <a:r>
              <a:rPr lang="en-GB" sz="2000" dirty="0"/>
              <a:t>: respectievelijk -€90 en -€130.</a:t>
            </a:r>
          </a:p>
          <a:p>
            <a:pPr marL="342900" indent="-342900">
              <a:buClr>
                <a:srgbClr val="B6D1E1"/>
              </a:buClr>
              <a:buFont typeface="Arial" panose="020B0604020202020204" pitchFamily="34" charset="0"/>
              <a:buChar char="•"/>
            </a:pPr>
            <a:endParaRPr lang="en-US" sz="2000" dirty="0"/>
          </a:p>
          <a:p>
            <a:pPr>
              <a:buClr>
                <a:srgbClr val="B6D1E1"/>
              </a:buClr>
            </a:pPr>
            <a:endParaRPr lang="en-US" sz="2000" dirty="0"/>
          </a:p>
          <a:p>
            <a:pPr marL="342900" indent="-342900">
              <a:buClr>
                <a:srgbClr val="B6D1E1"/>
              </a:buClr>
              <a:buFont typeface="Arial" panose="020B0604020202020204" pitchFamily="34" charset="0"/>
              <a:buChar char="•"/>
            </a:pPr>
            <a:endParaRPr lang="en-US" dirty="0"/>
          </a:p>
        </p:txBody>
      </p:sp>
    </p:spTree>
    <p:extLst>
      <p:ext uri="{BB962C8B-B14F-4D97-AF65-F5344CB8AC3E}">
        <p14:creationId xmlns:p14="http://schemas.microsoft.com/office/powerpoint/2010/main" val="4165301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F607E-4DD3-8E47-8DA2-99504899E7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1F3A63-1BCB-E799-7AE6-EC4993D8610B}"/>
              </a:ext>
            </a:extLst>
          </p:cNvPr>
          <p:cNvSpPr>
            <a:spLocks noGrp="1"/>
          </p:cNvSpPr>
          <p:nvPr>
            <p:ph type="body" sz="quarter" idx="27"/>
          </p:nvPr>
        </p:nvSpPr>
        <p:spPr/>
        <p:txBody>
          <a:bodyPr/>
          <a:lstStyle/>
          <a:p>
            <a:r>
              <a:rPr lang="en-US" dirty="0"/>
              <a:t>WAAR MOET ONS JAMBEDRIJF REKENING MEE HOUDEN?</a:t>
            </a:r>
          </a:p>
        </p:txBody>
      </p:sp>
      <p:sp>
        <p:nvSpPr>
          <p:cNvPr id="3" name="Text Placeholder 7">
            <a:extLst>
              <a:ext uri="{FF2B5EF4-FFF2-40B4-BE49-F238E27FC236}">
                <a16:creationId xmlns:a16="http://schemas.microsoft.com/office/drawing/2014/main" id="{41CEA75C-5CEF-A765-D788-D3E538FCD203}"/>
              </a:ext>
            </a:extLst>
          </p:cNvPr>
          <p:cNvSpPr txBox="1">
            <a:spLocks/>
          </p:cNvSpPr>
          <p:nvPr/>
        </p:nvSpPr>
        <p:spPr>
          <a:xfrm>
            <a:off x="280188" y="1314856"/>
            <a:ext cx="11219936" cy="346029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0" name="TextBox 9">
            <a:extLst>
              <a:ext uri="{FF2B5EF4-FFF2-40B4-BE49-F238E27FC236}">
                <a16:creationId xmlns:a16="http://schemas.microsoft.com/office/drawing/2014/main" id="{1465EAC2-BB05-AAC9-72AA-08862198EFB4}"/>
              </a:ext>
            </a:extLst>
          </p:cNvPr>
          <p:cNvSpPr txBox="1"/>
          <p:nvPr/>
        </p:nvSpPr>
        <p:spPr>
          <a:xfrm>
            <a:off x="280188" y="1314856"/>
            <a:ext cx="11631624" cy="5324535"/>
          </a:xfrm>
          <a:prstGeom prst="rect">
            <a:avLst/>
          </a:prstGeom>
          <a:noFill/>
        </p:spPr>
        <p:txBody>
          <a:bodyPr wrap="square">
            <a:spAutoFit/>
          </a:bodyPr>
          <a:lstStyle/>
          <a:p>
            <a:r>
              <a:rPr lang="en-GB" sz="2000" b="1" dirty="0"/>
              <a:t>1. Plan voor de cashflowachterstand</a:t>
            </a:r>
          </a:p>
          <a:p>
            <a:r>
              <a:rPr lang="en-GB" sz="2000" dirty="0"/>
              <a:t>Zelfs als de verkoop er op papier goed uitziet, komt het geld niet altijd meteen. </a:t>
            </a:r>
          </a:p>
          <a:p>
            <a:r>
              <a:rPr lang="en-GB" sz="2000" b="1" dirty="0">
                <a:solidFill>
                  <a:srgbClr val="B6D1E1"/>
                </a:solidFill>
              </a:rPr>
              <a:t>Acties: </a:t>
            </a:r>
          </a:p>
          <a:p>
            <a:pPr marL="285750" indent="-285750">
              <a:buFont typeface="Arial" panose="020B0604020202020204" pitchFamily="34" charset="0"/>
              <a:buChar char="•"/>
            </a:pPr>
            <a:r>
              <a:rPr lang="en-GB" sz="2000" dirty="0"/>
              <a:t>Creëer een kasreserve (spaarbuffer) voor 1-3 maanden aan uitgaven.</a:t>
            </a:r>
          </a:p>
          <a:p>
            <a:pPr marL="285750" indent="-285750">
              <a:buFont typeface="Arial" panose="020B0604020202020204" pitchFamily="34" charset="0"/>
              <a:buChar char="•"/>
            </a:pPr>
            <a:r>
              <a:rPr lang="en-GB" sz="2000" dirty="0"/>
              <a:t>Bied prikkels of kortingen voor vroege betaling om de instroom van contant geld te versnellen.</a:t>
            </a:r>
          </a:p>
          <a:p>
            <a:pPr marL="285750" indent="-285750">
              <a:buFont typeface="Arial" panose="020B0604020202020204" pitchFamily="34" charset="0"/>
              <a:buChar char="•"/>
            </a:pPr>
            <a:r>
              <a:rPr lang="en-GB" sz="2000" dirty="0"/>
              <a:t>Overweeg kortetermijnfinanciering (zoals een kredietlijn of microlening) om periodes met weinig geld te overbruggen</a:t>
            </a:r>
          </a:p>
          <a:p>
            <a:endParaRPr lang="en-GB" sz="2000" dirty="0"/>
          </a:p>
          <a:p>
            <a:r>
              <a:rPr lang="en-GB" sz="2000" b="1" dirty="0"/>
              <a:t> 2. Vaste kosten begrijpen en controleren</a:t>
            </a:r>
          </a:p>
          <a:p>
            <a:r>
              <a:rPr lang="en-GB" sz="2000" dirty="0"/>
              <a:t>Vaste kosten blijven hetzelfde, zelfs als je niets verkoopt. Zij vormen de grootste bedreiging in trage maanden.</a:t>
            </a:r>
          </a:p>
          <a:p>
            <a:r>
              <a:rPr lang="en-GB" sz="2000" b="1" dirty="0">
                <a:solidFill>
                  <a:srgbClr val="B6D1E1"/>
                </a:solidFill>
              </a:rPr>
              <a:t>Acties:</a:t>
            </a:r>
          </a:p>
          <a:p>
            <a:pPr marL="285750" indent="-285750">
              <a:buFont typeface="Arial" panose="020B0604020202020204" pitchFamily="34" charset="0"/>
              <a:buChar char="•"/>
            </a:pPr>
            <a:r>
              <a:rPr lang="en-GB" sz="2000" dirty="0"/>
              <a:t>Bekijk alle vaste kosten en snijd in onnodige overheadkosten (bijvoorbeeld een gedeelde keuken in plaats van een eigen ruimte).</a:t>
            </a:r>
          </a:p>
          <a:p>
            <a:pPr marL="285750" indent="-285750">
              <a:buFont typeface="Arial" panose="020B0604020202020204" pitchFamily="34" charset="0"/>
              <a:buChar char="•"/>
            </a:pPr>
            <a:r>
              <a:rPr lang="en-GB" sz="2000" dirty="0"/>
              <a:t>Zet waar mogelijk vast om in variabel (bijv. pay-per-use diensten, personeel op uurbasis in plaats van in loondienst).</a:t>
            </a:r>
          </a:p>
          <a:p>
            <a:pPr marL="285750" indent="-285750">
              <a:buFont typeface="Arial" panose="020B0604020202020204" pitchFamily="34" charset="0"/>
              <a:buChar char="•"/>
            </a:pPr>
            <a:r>
              <a:rPr lang="en-GB" sz="2200" dirty="0"/>
              <a:t>Bouw je prijsstelling zo op dat je zelfs tijdens gemiddelde verkoopmaanden de vaste kosten </a:t>
            </a:r>
            <a:r>
              <a:rPr lang="en-GB" sz="2200" dirty="0" err="1"/>
              <a:t>dekt</a:t>
            </a:r>
            <a:r>
              <a:rPr lang="en-GB" sz="2200" dirty="0"/>
              <a:t>.</a:t>
            </a:r>
            <a:endParaRPr lang="en-GB" dirty="0"/>
          </a:p>
          <a:p>
            <a:endParaRPr lang="en-IE" dirty="0"/>
          </a:p>
        </p:txBody>
      </p:sp>
    </p:spTree>
    <p:extLst>
      <p:ext uri="{BB962C8B-B14F-4D97-AF65-F5344CB8AC3E}">
        <p14:creationId xmlns:p14="http://schemas.microsoft.com/office/powerpoint/2010/main" val="1798626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FF00F-DA81-2264-54FC-820E378C31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92FC35-DB9F-BA67-CE61-4AE2AD7C6AC3}"/>
              </a:ext>
            </a:extLst>
          </p:cNvPr>
          <p:cNvSpPr/>
          <p:nvPr/>
        </p:nvSpPr>
        <p:spPr>
          <a:xfrm>
            <a:off x="0" y="1565329"/>
            <a:ext cx="12192000" cy="4153545"/>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 Placeholder 5">
            <a:extLst>
              <a:ext uri="{FF2B5EF4-FFF2-40B4-BE49-F238E27FC236}">
                <a16:creationId xmlns:a16="http://schemas.microsoft.com/office/drawing/2014/main" id="{2B399CCE-CC52-3489-F2B6-FBBFD3BBEB99}"/>
              </a:ext>
            </a:extLst>
          </p:cNvPr>
          <p:cNvSpPr>
            <a:spLocks noGrp="1"/>
          </p:cNvSpPr>
          <p:nvPr>
            <p:ph type="body" sz="quarter" idx="14"/>
          </p:nvPr>
        </p:nvSpPr>
        <p:spPr>
          <a:xfrm>
            <a:off x="232127" y="1641214"/>
            <a:ext cx="11576536" cy="3762613"/>
          </a:xfrm>
        </p:spPr>
        <p:txBody>
          <a:bodyPr/>
          <a:lstStyle/>
          <a:p>
            <a:pPr>
              <a:buNone/>
            </a:pPr>
            <a:r>
              <a:rPr lang="en-GB" sz="2200" dirty="0">
                <a:solidFill>
                  <a:schemeClr val="tx1"/>
                </a:solidFill>
              </a:rPr>
              <a:t>Aan het einde van deze stap zul je in staat zijn om:</a:t>
            </a:r>
          </a:p>
          <a:p>
            <a:pPr marL="342900" indent="-342900">
              <a:buAutoNum type="arabicPeriod"/>
            </a:pPr>
            <a:r>
              <a:rPr lang="en-GB" sz="2200" b="1" noProof="0" dirty="0">
                <a:solidFill>
                  <a:schemeClr val="tx1"/>
                </a:solidFill>
              </a:rPr>
              <a:t>De financiële levensvatbaarheid van je voedingsbedrijf evalueren </a:t>
            </a:r>
            <a:r>
              <a:rPr lang="en-GB" sz="2200" noProof="0" dirty="0">
                <a:solidFill>
                  <a:schemeClr val="tx1"/>
                </a:solidFill>
              </a:rPr>
              <a:t>door inzicht te krijgen in kosten, prijzen en winstpotentieel</a:t>
            </a:r>
          </a:p>
          <a:p>
            <a:pPr marL="342900" indent="-342900">
              <a:buAutoNum type="arabicPeriod"/>
            </a:pPr>
            <a:r>
              <a:rPr lang="en-GB" sz="2200" b="1" noProof="0" dirty="0">
                <a:solidFill>
                  <a:schemeClr val="tx1"/>
                </a:solidFill>
              </a:rPr>
              <a:t>Nauwkeurig opstart-, operationele en productkosten berekenen </a:t>
            </a:r>
            <a:r>
              <a:rPr lang="en-GB" sz="2200" noProof="0" dirty="0">
                <a:solidFill>
                  <a:schemeClr val="tx1"/>
                </a:solidFill>
              </a:rPr>
              <a:t>en deze gebruiken om effectief te prijzen en te plannen voor duurzaamheid.</a:t>
            </a:r>
          </a:p>
          <a:p>
            <a:pPr marL="342900" indent="-342900">
              <a:buAutoNum type="arabicPeriod"/>
            </a:pPr>
            <a:r>
              <a:rPr lang="en-GB" sz="2200" b="1" noProof="0" dirty="0">
                <a:solidFill>
                  <a:schemeClr val="tx1"/>
                </a:solidFill>
              </a:rPr>
              <a:t>Een eenvoudige maar effectieve cashflowprognose ontwikkelen </a:t>
            </a:r>
            <a:r>
              <a:rPr lang="en-GB" sz="2200" noProof="0" dirty="0">
                <a:solidFill>
                  <a:schemeClr val="tx1"/>
                </a:solidFill>
              </a:rPr>
              <a:t>om inkomsten, uitgaven en behoefte aan werkkapitaal te beheren</a:t>
            </a:r>
          </a:p>
          <a:p>
            <a:pPr marL="342900" indent="-342900">
              <a:buAutoNum type="arabicPeriod"/>
            </a:pPr>
            <a:r>
              <a:rPr lang="en-GB" sz="2200" b="1" noProof="0" dirty="0">
                <a:solidFill>
                  <a:schemeClr val="tx1"/>
                </a:solidFill>
              </a:rPr>
              <a:t>Verken en vergelijk financieringsopties, </a:t>
            </a:r>
            <a:r>
              <a:rPr lang="en-GB" sz="2200" noProof="0" dirty="0">
                <a:solidFill>
                  <a:schemeClr val="tx1"/>
                </a:solidFill>
              </a:rPr>
              <a:t>waaronder subsidies, microfinanciering, crowdfunding en particuliere investeringen, en begrijp welke bij jouw fase en doelen past</a:t>
            </a:r>
          </a:p>
          <a:p>
            <a:pPr marL="342900" indent="-342900">
              <a:buAutoNum type="arabicPeriod"/>
            </a:pPr>
            <a:r>
              <a:rPr lang="en-GB" sz="2200" b="1" dirty="0"/>
              <a:t>Reageer constructief op financieringsafwijzingen </a:t>
            </a:r>
            <a:r>
              <a:rPr lang="en-GB" sz="2200" dirty="0"/>
              <a:t>door te leren van feedback, je aanpak aan te passen en toekomstige aanvragen te versterken.</a:t>
            </a:r>
            <a:endParaRPr lang="en-GB" sz="2200" noProof="0" dirty="0">
              <a:solidFill>
                <a:schemeClr val="tx1"/>
              </a:solidFill>
            </a:endParaRPr>
          </a:p>
          <a:p>
            <a:pPr algn="ctr"/>
            <a:br>
              <a:rPr lang="en-GB" noProof="0" dirty="0"/>
            </a:br>
            <a:endParaRPr lang="en-GB" sz="1000" noProof="0" dirty="0"/>
          </a:p>
          <a:p>
            <a:pPr algn="ctr"/>
            <a:endParaRPr lang="en-GB" noProof="0" dirty="0"/>
          </a:p>
        </p:txBody>
      </p:sp>
      <p:sp>
        <p:nvSpPr>
          <p:cNvPr id="5" name="TextBox 4">
            <a:extLst>
              <a:ext uri="{FF2B5EF4-FFF2-40B4-BE49-F238E27FC236}">
                <a16:creationId xmlns:a16="http://schemas.microsoft.com/office/drawing/2014/main" id="{0FEFA252-3FAF-1C8E-B6D4-33DF8AC72F16}"/>
              </a:ext>
            </a:extLst>
          </p:cNvPr>
          <p:cNvSpPr txBox="1"/>
          <p:nvPr/>
        </p:nvSpPr>
        <p:spPr>
          <a:xfrm>
            <a:off x="399699" y="215796"/>
            <a:ext cx="11408964" cy="1077218"/>
          </a:xfrm>
          <a:prstGeom prst="rect">
            <a:avLst/>
          </a:prstGeom>
          <a:noFill/>
        </p:spPr>
        <p:txBody>
          <a:bodyPr wrap="square">
            <a:spAutoFit/>
          </a:bodyPr>
          <a:lstStyle/>
          <a:p>
            <a:pPr>
              <a:buNone/>
            </a:pPr>
            <a:r>
              <a:rPr lang="en-GB" sz="3200" b="1" dirty="0"/>
              <a:t>Leerdoelen - Stap 4: Financiën en financiering van je start-up</a:t>
            </a:r>
          </a:p>
          <a:p>
            <a:pPr>
              <a:buNone/>
            </a:pPr>
            <a:r>
              <a:rPr lang="en-GB" sz="3200" dirty="0"/>
              <a:t>Aan het einde van stap 4 ben je in staat om:</a:t>
            </a:r>
          </a:p>
        </p:txBody>
      </p:sp>
    </p:spTree>
    <p:extLst>
      <p:ext uri="{BB962C8B-B14F-4D97-AF65-F5344CB8AC3E}">
        <p14:creationId xmlns:p14="http://schemas.microsoft.com/office/powerpoint/2010/main" val="2716317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295A2-2965-F707-CFB2-2F6AB98D6A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A60CCB-3294-1029-0602-879C0D2AA68F}"/>
              </a:ext>
            </a:extLst>
          </p:cNvPr>
          <p:cNvSpPr>
            <a:spLocks noGrp="1"/>
          </p:cNvSpPr>
          <p:nvPr>
            <p:ph type="body" sz="quarter" idx="27"/>
          </p:nvPr>
        </p:nvSpPr>
        <p:spPr/>
        <p:txBody>
          <a:bodyPr/>
          <a:lstStyle/>
          <a:p>
            <a:r>
              <a:rPr lang="en-US" dirty="0"/>
              <a:t>WAT MOET ONS JAMBEDRIJF PLANNEN?</a:t>
            </a:r>
          </a:p>
        </p:txBody>
      </p:sp>
      <p:sp>
        <p:nvSpPr>
          <p:cNvPr id="3" name="Text Placeholder 7">
            <a:extLst>
              <a:ext uri="{FF2B5EF4-FFF2-40B4-BE49-F238E27FC236}">
                <a16:creationId xmlns:a16="http://schemas.microsoft.com/office/drawing/2014/main" id="{EB5D3EF1-51C2-6FCD-310D-1DEB0A8130E6}"/>
              </a:ext>
            </a:extLst>
          </p:cNvPr>
          <p:cNvSpPr txBox="1">
            <a:spLocks/>
          </p:cNvSpPr>
          <p:nvPr/>
        </p:nvSpPr>
        <p:spPr>
          <a:xfrm>
            <a:off x="280188" y="1314856"/>
            <a:ext cx="11219936" cy="346029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0" name="TextBox 9">
            <a:extLst>
              <a:ext uri="{FF2B5EF4-FFF2-40B4-BE49-F238E27FC236}">
                <a16:creationId xmlns:a16="http://schemas.microsoft.com/office/drawing/2014/main" id="{D21F3965-DE64-847C-376C-C87C537CBEDD}"/>
              </a:ext>
            </a:extLst>
          </p:cNvPr>
          <p:cNvSpPr txBox="1"/>
          <p:nvPr/>
        </p:nvSpPr>
        <p:spPr>
          <a:xfrm>
            <a:off x="280188" y="1314856"/>
            <a:ext cx="11631624" cy="5262979"/>
          </a:xfrm>
          <a:prstGeom prst="rect">
            <a:avLst/>
          </a:prstGeom>
          <a:noFill/>
        </p:spPr>
        <p:txBody>
          <a:bodyPr wrap="square">
            <a:spAutoFit/>
          </a:bodyPr>
          <a:lstStyle/>
          <a:p>
            <a:r>
              <a:rPr lang="en-GB" sz="2000" b="1" dirty="0"/>
              <a:t>3. Bereid je voor op seizoensinvloeden</a:t>
            </a:r>
          </a:p>
          <a:p>
            <a:r>
              <a:rPr lang="en-GB" sz="2000" dirty="0"/>
              <a:t>De verkoop daalt in bepaalde maanden (zoals december voor de jamindustrie - alleen als voorbeeld).</a:t>
            </a:r>
          </a:p>
          <a:p>
            <a:r>
              <a:rPr lang="en-GB" sz="2000" b="1" dirty="0">
                <a:solidFill>
                  <a:srgbClr val="B6D1E1"/>
                </a:solidFill>
              </a:rPr>
              <a:t>Acties:</a:t>
            </a:r>
          </a:p>
          <a:p>
            <a:pPr marL="285750" indent="-285750">
              <a:buFont typeface="Arial" panose="020B0604020202020204" pitchFamily="34" charset="0"/>
              <a:buChar char="•"/>
            </a:pPr>
            <a:r>
              <a:rPr lang="en-GB" sz="2000" dirty="0"/>
              <a:t>Gebruik de winst in kwartaal 2 en 3 om geld op te slaan voor het 4e kwartaal.</a:t>
            </a:r>
          </a:p>
          <a:p>
            <a:pPr marL="285750" indent="-285750">
              <a:buFont typeface="Arial" panose="020B0604020202020204" pitchFamily="34" charset="0"/>
              <a:buChar char="•"/>
            </a:pPr>
            <a:r>
              <a:rPr lang="en-GB" sz="2000" dirty="0"/>
              <a:t>.Start seizoensgebonden promoties of cadeauproducten om de verkoop in de winter te stimuleren.</a:t>
            </a:r>
          </a:p>
          <a:p>
            <a:pPr marL="285750" indent="-285750">
              <a:buFont typeface="Arial" panose="020B0604020202020204" pitchFamily="34" charset="0"/>
              <a:buChar char="•"/>
            </a:pPr>
            <a:r>
              <a:rPr lang="en-GB" sz="2000" dirty="0"/>
              <a:t>Diversifieer je aanbod, bijvoorbeeld als jam in de winter minder wordt, bied dan warme sauzen of gebakken producten aan.</a:t>
            </a:r>
          </a:p>
          <a:p>
            <a:pPr marL="285750" indent="-285750">
              <a:buFont typeface="Arial" panose="020B0604020202020204" pitchFamily="34" charset="0"/>
              <a:buChar char="•"/>
            </a:pPr>
            <a:endParaRPr lang="en-GB" sz="2000" dirty="0"/>
          </a:p>
          <a:p>
            <a:pPr>
              <a:buNone/>
            </a:pPr>
            <a:r>
              <a:rPr lang="en-GB" sz="2000" b="1" dirty="0"/>
              <a:t>4. Volg de cashflow maandelijks</a:t>
            </a:r>
          </a:p>
          <a:p>
            <a:pPr>
              <a:buNone/>
            </a:pPr>
            <a:r>
              <a:rPr lang="en-GB" sz="2000" dirty="0"/>
              <a:t>Zonder regelmatige controle stapelen de problemen zich op.  Je moet vanaf het begin heel streng zijn. </a:t>
            </a:r>
          </a:p>
          <a:p>
            <a:pPr>
              <a:buNone/>
            </a:pPr>
            <a:r>
              <a:rPr lang="en-GB" sz="2000" b="1" dirty="0">
                <a:solidFill>
                  <a:srgbClr val="B6D1E1"/>
                </a:solidFill>
              </a:rPr>
              <a:t>Acties:</a:t>
            </a:r>
            <a:endParaRPr lang="en-GB" sz="2000" dirty="0">
              <a:solidFill>
                <a:srgbClr val="B6D1E1"/>
              </a:solidFill>
            </a:endParaRPr>
          </a:p>
          <a:p>
            <a:pPr>
              <a:buNone/>
            </a:pPr>
            <a:r>
              <a:rPr lang="en-GB" sz="2000" dirty="0"/>
              <a:t>Gebruik een eenvoudige spreadsheet of gratis boekhoudsoftware (bijv. Wave Accounting</a:t>
            </a:r>
          </a:p>
          <a:p>
            <a:r>
              <a:rPr lang="en-GB" sz="2000" dirty="0"/>
              <a:t>https://www.waveapps.com) naar</a:t>
            </a:r>
          </a:p>
          <a:p>
            <a:pPr marL="285750" indent="-285750">
              <a:buFont typeface="Arial" panose="020B0604020202020204" pitchFamily="34" charset="0"/>
              <a:buChar char="•"/>
            </a:pPr>
            <a:r>
              <a:rPr lang="en-GB" sz="2000" dirty="0"/>
              <a:t>Houd de maandelijkse inkomende en uitgaande kasstromen bij.</a:t>
            </a:r>
          </a:p>
          <a:p>
            <a:pPr marL="285750" indent="-285750">
              <a:buFont typeface="Arial" panose="020B0604020202020204" pitchFamily="34" charset="0"/>
              <a:buChar char="•"/>
            </a:pPr>
            <a:r>
              <a:rPr lang="en-GB" sz="2000" dirty="0"/>
              <a:t>Bekijk het aan het einde van elke maand om trends of problemen vroegtijdig te ontdekken.</a:t>
            </a:r>
          </a:p>
          <a:p>
            <a:pPr marL="285750" indent="-285750">
              <a:buFont typeface="Arial" panose="020B0604020202020204" pitchFamily="34" charset="0"/>
              <a:buChar char="•"/>
            </a:pPr>
            <a:r>
              <a:rPr lang="en-GB" sz="2000" dirty="0"/>
              <a:t>Pas prognoses aan als de verkoop vertraagt of de kosten stijgen.</a:t>
            </a:r>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214488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A852-4103-F610-4924-C6F411160E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05EB67-C8B6-4484-C03A-9A4028E22899}"/>
              </a:ext>
            </a:extLst>
          </p:cNvPr>
          <p:cNvSpPr>
            <a:spLocks noGrp="1"/>
          </p:cNvSpPr>
          <p:nvPr>
            <p:ph type="body" sz="quarter" idx="27"/>
          </p:nvPr>
        </p:nvSpPr>
        <p:spPr/>
        <p:txBody>
          <a:bodyPr/>
          <a:lstStyle/>
          <a:p>
            <a:r>
              <a:rPr lang="en-US" dirty="0"/>
              <a:t>FINANCIERING NODIG VOOR 4 BELANGRIJKE FASEN </a:t>
            </a:r>
          </a:p>
        </p:txBody>
      </p:sp>
      <p:cxnSp>
        <p:nvCxnSpPr>
          <p:cNvPr id="14" name="Straight Connector 13">
            <a:extLst>
              <a:ext uri="{FF2B5EF4-FFF2-40B4-BE49-F238E27FC236}">
                <a16:creationId xmlns:a16="http://schemas.microsoft.com/office/drawing/2014/main" id="{16198D9F-EC06-04CB-8B92-C12F0D22AE7D}"/>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BB23E4F2-ACF5-F607-89F1-A15156B78984}"/>
              </a:ext>
            </a:extLst>
          </p:cNvPr>
          <p:cNvSpPr txBox="1">
            <a:spLocks/>
          </p:cNvSpPr>
          <p:nvPr/>
        </p:nvSpPr>
        <p:spPr>
          <a:xfrm>
            <a:off x="2180492" y="175626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OM JE BEDRIJF TE RUNNEN - ENKELE TIPS</a:t>
            </a:r>
          </a:p>
        </p:txBody>
      </p:sp>
      <p:grpSp>
        <p:nvGrpSpPr>
          <p:cNvPr id="6" name="Group 5">
            <a:extLst>
              <a:ext uri="{FF2B5EF4-FFF2-40B4-BE49-F238E27FC236}">
                <a16:creationId xmlns:a16="http://schemas.microsoft.com/office/drawing/2014/main" id="{64E9B25E-DB62-F9FB-E187-44FF520A2048}"/>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FC264AD1-9057-F195-D49A-DF3B2F22DBD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87D68A5D-30EB-1304-7CA2-7421CE888E39}"/>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89F8937C-4274-EE18-F4E9-F3F899ED1837}"/>
              </a:ext>
            </a:extLst>
          </p:cNvPr>
          <p:cNvSpPr txBox="1">
            <a:spLocks/>
          </p:cNvSpPr>
          <p:nvPr/>
        </p:nvSpPr>
        <p:spPr>
          <a:xfrm>
            <a:off x="997212" y="2738724"/>
            <a:ext cx="3077307"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Het beheer van voorraden </a:t>
            </a:r>
          </a:p>
          <a:p>
            <a:pPr>
              <a:buClr>
                <a:srgbClr val="B6D1E1"/>
              </a:buClr>
            </a:pPr>
            <a:r>
              <a:rPr lang="en-US" dirty="0"/>
              <a:t>Basisprincipe - Houd voorraden zo laag mogelijk. Je moet het aanhouden van hogere voorraden rechtvaardigen tegenover de kosten die eraan verbonden zijn.</a:t>
            </a:r>
          </a:p>
          <a:p>
            <a:pPr>
              <a:buClr>
                <a:srgbClr val="B6D1E1"/>
              </a:buClr>
            </a:pPr>
            <a:endParaRPr lang="en-US" dirty="0"/>
          </a:p>
        </p:txBody>
      </p:sp>
      <p:sp>
        <p:nvSpPr>
          <p:cNvPr id="4" name="Text Placeholder 7">
            <a:extLst>
              <a:ext uri="{FF2B5EF4-FFF2-40B4-BE49-F238E27FC236}">
                <a16:creationId xmlns:a16="http://schemas.microsoft.com/office/drawing/2014/main" id="{D5A74874-ADAF-C16A-FF8E-1408268FD002}"/>
              </a:ext>
            </a:extLst>
          </p:cNvPr>
          <p:cNvSpPr txBox="1">
            <a:spLocks/>
          </p:cNvSpPr>
          <p:nvPr/>
        </p:nvSpPr>
        <p:spPr>
          <a:xfrm>
            <a:off x="5785341" y="2708031"/>
            <a:ext cx="6013937"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Risico's van te grote voorraden </a:t>
            </a:r>
          </a:p>
          <a:p>
            <a:pPr marL="342900" indent="-342900">
              <a:buClr>
                <a:srgbClr val="B6D1E1"/>
              </a:buClr>
              <a:buFont typeface="Arial" panose="020B0604020202020204" pitchFamily="34" charset="0"/>
              <a:buChar char="•"/>
            </a:pPr>
            <a:r>
              <a:rPr lang="en-US" dirty="0"/>
              <a:t>Inefficiënt gebruik van contant geld</a:t>
            </a:r>
          </a:p>
          <a:p>
            <a:pPr marL="342900" indent="-342900">
              <a:buClr>
                <a:srgbClr val="B6D1E1"/>
              </a:buClr>
              <a:buFont typeface="Arial" panose="020B0604020202020204" pitchFamily="34" charset="0"/>
              <a:buChar char="•"/>
            </a:pPr>
            <a:r>
              <a:rPr lang="en-US" dirty="0"/>
              <a:t>Risico op veroudering/verslechtering</a:t>
            </a:r>
          </a:p>
          <a:p>
            <a:pPr marL="342900" indent="-342900">
              <a:buClr>
                <a:srgbClr val="B6D1E1"/>
              </a:buClr>
              <a:buFont typeface="Arial" panose="020B0604020202020204" pitchFamily="34" charset="0"/>
              <a:buChar char="•"/>
            </a:pPr>
            <a:r>
              <a:rPr lang="en-US" dirty="0"/>
              <a:t>Het kan zijn dat je korting moet geven om</a:t>
            </a:r>
          </a:p>
          <a:p>
            <a:pPr>
              <a:buClr>
                <a:srgbClr val="B6D1E1"/>
              </a:buClr>
            </a:pPr>
            <a:endParaRPr lang="en-US" dirty="0"/>
          </a:p>
          <a:p>
            <a:pPr>
              <a:buClr>
                <a:srgbClr val="B6D1E1"/>
              </a:buClr>
            </a:pPr>
            <a:r>
              <a:rPr lang="en-US" b="1" dirty="0"/>
              <a:t>Risico's van onderbevoorrading </a:t>
            </a:r>
          </a:p>
          <a:p>
            <a:pPr marL="342900" indent="-342900">
              <a:buClr>
                <a:srgbClr val="B6D1E1"/>
              </a:buClr>
              <a:buFont typeface="Arial" panose="020B0604020202020204" pitchFamily="34" charset="0"/>
              <a:buChar char="•"/>
            </a:pPr>
            <a:r>
              <a:rPr lang="en-US" dirty="0"/>
              <a:t>Hoge leveringskosten door frequente herbevoorrading</a:t>
            </a:r>
          </a:p>
          <a:p>
            <a:pPr marL="342900" indent="-342900">
              <a:buClr>
                <a:srgbClr val="B6D1E1"/>
              </a:buClr>
              <a:buFont typeface="Arial" panose="020B0604020202020204" pitchFamily="34" charset="0"/>
              <a:buChar char="•"/>
            </a:pPr>
            <a:r>
              <a:rPr lang="en-US" dirty="0"/>
              <a:t>Niet in aanmerking komen voor bulk kortingen</a:t>
            </a:r>
          </a:p>
          <a:p>
            <a:pPr marL="342900" indent="-342900">
              <a:buClr>
                <a:srgbClr val="B6D1E1"/>
              </a:buClr>
              <a:buFont typeface="Arial" panose="020B0604020202020204" pitchFamily="34" charset="0"/>
              <a:buChar char="•"/>
            </a:pPr>
            <a:r>
              <a:rPr lang="en-US" dirty="0"/>
              <a:t>Verloren orders, vertraagde productie in afwachting van voorraden</a:t>
            </a:r>
          </a:p>
          <a:p>
            <a:pPr>
              <a:buClr>
                <a:srgbClr val="B6D1E1"/>
              </a:buClr>
            </a:pPr>
            <a:endParaRPr lang="en-US" dirty="0"/>
          </a:p>
        </p:txBody>
      </p:sp>
      <p:cxnSp>
        <p:nvCxnSpPr>
          <p:cNvPr id="5" name="Straight Connector 4">
            <a:extLst>
              <a:ext uri="{FF2B5EF4-FFF2-40B4-BE49-F238E27FC236}">
                <a16:creationId xmlns:a16="http://schemas.microsoft.com/office/drawing/2014/main" id="{1D02D5CD-0160-EC10-E5B8-425E47A5373C}"/>
              </a:ext>
            </a:extLst>
          </p:cNvPr>
          <p:cNvCxnSpPr>
            <a:cxnSpLocks/>
          </p:cNvCxnSpPr>
          <p:nvPr/>
        </p:nvCxnSpPr>
        <p:spPr>
          <a:xfrm flipV="1">
            <a:off x="5498583" y="2533243"/>
            <a:ext cx="0" cy="237286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EFD9882-BD91-C1F3-6058-6AD004690061}"/>
              </a:ext>
            </a:extLst>
          </p:cNvPr>
          <p:cNvGrpSpPr/>
          <p:nvPr/>
        </p:nvGrpSpPr>
        <p:grpSpPr>
          <a:xfrm>
            <a:off x="3653647" y="5030683"/>
            <a:ext cx="2265809" cy="1284355"/>
            <a:chOff x="2729012" y="2985038"/>
            <a:chExt cx="2842847" cy="1218363"/>
          </a:xfrm>
        </p:grpSpPr>
        <p:pic>
          <p:nvPicPr>
            <p:cNvPr id="11" name="Picture 10" descr="A picture containing text, clipart&#10;&#10;Description automatically generated">
              <a:extLst>
                <a:ext uri="{FF2B5EF4-FFF2-40B4-BE49-F238E27FC236}">
                  <a16:creationId xmlns:a16="http://schemas.microsoft.com/office/drawing/2014/main" id="{DDDC111C-BB4F-4488-8619-42F0775BC5CA}"/>
                </a:ext>
              </a:extLst>
            </p:cNvPr>
            <p:cNvPicPr>
              <a:picLocks noChangeAspect="1"/>
            </p:cNvPicPr>
            <p:nvPr/>
          </p:nvPicPr>
          <p:blipFill>
            <a:blip r:embed="rId2"/>
            <a:stretch>
              <a:fillRect/>
            </a:stretch>
          </p:blipFill>
          <p:spPr>
            <a:xfrm>
              <a:off x="2729012" y="2985038"/>
              <a:ext cx="2842847" cy="1218363"/>
            </a:xfrm>
            <a:prstGeom prst="rect">
              <a:avLst/>
            </a:prstGeom>
          </p:spPr>
        </p:pic>
        <p:pic>
          <p:nvPicPr>
            <p:cNvPr id="12" name="Picture 11" descr="Icon&#10;&#10;Description automatically generated">
              <a:extLst>
                <a:ext uri="{FF2B5EF4-FFF2-40B4-BE49-F238E27FC236}">
                  <a16:creationId xmlns:a16="http://schemas.microsoft.com/office/drawing/2014/main" id="{75C226DF-3C8A-49AF-A6C9-F07DA6050C3F}"/>
                </a:ext>
              </a:extLst>
            </p:cNvPr>
            <p:cNvPicPr>
              <a:picLocks noChangeAspect="1"/>
            </p:cNvPicPr>
            <p:nvPr/>
          </p:nvPicPr>
          <p:blipFill>
            <a:blip r:embed="rId3"/>
            <a:stretch>
              <a:fillRect/>
            </a:stretch>
          </p:blipFill>
          <p:spPr>
            <a:xfrm rot="20334973" flipH="1">
              <a:off x="3588381" y="3330994"/>
              <a:ext cx="236383" cy="257797"/>
            </a:xfrm>
            <a:prstGeom prst="rect">
              <a:avLst/>
            </a:prstGeom>
          </p:spPr>
        </p:pic>
      </p:grpSp>
    </p:spTree>
    <p:extLst>
      <p:ext uri="{BB962C8B-B14F-4D97-AF65-F5344CB8AC3E}">
        <p14:creationId xmlns:p14="http://schemas.microsoft.com/office/powerpoint/2010/main" val="1559404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A022C-6B92-D667-044B-BF92E536F7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48C528-9604-8F43-4C5D-C83C44877060}"/>
              </a:ext>
            </a:extLst>
          </p:cNvPr>
          <p:cNvSpPr>
            <a:spLocks noGrp="1"/>
          </p:cNvSpPr>
          <p:nvPr>
            <p:ph type="body" sz="quarter" idx="27"/>
          </p:nvPr>
        </p:nvSpPr>
        <p:spPr/>
        <p:txBody>
          <a:bodyPr/>
          <a:lstStyle/>
          <a:p>
            <a:r>
              <a:rPr lang="en-US" dirty="0"/>
              <a:t>MAANDELIJKSE UITSPLITSING VOOR ONZE CATERINGACTIVITEITEN</a:t>
            </a:r>
          </a:p>
        </p:txBody>
      </p:sp>
      <p:cxnSp>
        <p:nvCxnSpPr>
          <p:cNvPr id="14" name="Straight Connector 13">
            <a:extLst>
              <a:ext uri="{FF2B5EF4-FFF2-40B4-BE49-F238E27FC236}">
                <a16:creationId xmlns:a16="http://schemas.microsoft.com/office/drawing/2014/main" id="{BEF729BA-5042-586A-39D5-D65EF7868966}"/>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9C80B387-78DA-9E41-5E0B-18017062CBDC}"/>
              </a:ext>
            </a:extLst>
          </p:cNvPr>
          <p:cNvSpPr txBox="1">
            <a:spLocks/>
          </p:cNvSpPr>
          <p:nvPr/>
        </p:nvSpPr>
        <p:spPr>
          <a:xfrm>
            <a:off x="469498" y="136062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een voorbeeld - cateringbedrijf</a:t>
            </a:r>
          </a:p>
        </p:txBody>
      </p:sp>
      <p:grpSp>
        <p:nvGrpSpPr>
          <p:cNvPr id="5" name="Group 4">
            <a:extLst>
              <a:ext uri="{FF2B5EF4-FFF2-40B4-BE49-F238E27FC236}">
                <a16:creationId xmlns:a16="http://schemas.microsoft.com/office/drawing/2014/main" id="{83B100DE-9E3D-7DDC-4119-D0D5A3B7E3DF}"/>
              </a:ext>
            </a:extLst>
          </p:cNvPr>
          <p:cNvGrpSpPr/>
          <p:nvPr/>
        </p:nvGrpSpPr>
        <p:grpSpPr>
          <a:xfrm>
            <a:off x="9736685" y="1348903"/>
            <a:ext cx="2788753" cy="578690"/>
            <a:chOff x="2045517" y="6166884"/>
            <a:chExt cx="2788753" cy="578690"/>
          </a:xfrm>
        </p:grpSpPr>
        <p:sp>
          <p:nvSpPr>
            <p:cNvPr id="9" name="Rectangle 8">
              <a:extLst>
                <a:ext uri="{FF2B5EF4-FFF2-40B4-BE49-F238E27FC236}">
                  <a16:creationId xmlns:a16="http://schemas.microsoft.com/office/drawing/2014/main" id="{56DC1890-B28F-58E2-D757-0FA030FD60EC}"/>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09E4F8-77B3-8DC3-F3E1-EA88441D47FB}"/>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E52885-EB49-BFBD-3B99-DB6381DFE494}"/>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Oefening</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Graphic 11" descr="Clipboard Partially Ticked outline">
              <a:extLst>
                <a:ext uri="{FF2B5EF4-FFF2-40B4-BE49-F238E27FC236}">
                  <a16:creationId xmlns:a16="http://schemas.microsoft.com/office/drawing/2014/main" id="{CC9B1AB3-6F0B-17C2-696D-D5EE73AE0C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5" name="Text Placeholder 7">
            <a:extLst>
              <a:ext uri="{FF2B5EF4-FFF2-40B4-BE49-F238E27FC236}">
                <a16:creationId xmlns:a16="http://schemas.microsoft.com/office/drawing/2014/main" id="{3A800EFA-9EA5-1070-E7A0-3B8828476DD2}"/>
              </a:ext>
            </a:extLst>
          </p:cNvPr>
          <p:cNvSpPr txBox="1">
            <a:spLocks/>
          </p:cNvSpPr>
          <p:nvPr/>
        </p:nvSpPr>
        <p:spPr>
          <a:xfrm>
            <a:off x="551497" y="4362737"/>
            <a:ext cx="11307017" cy="17936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b="1" dirty="0"/>
              <a:t>Wat deze tabel laat zien: </a:t>
            </a:r>
            <a:r>
              <a:rPr lang="en-GB" sz="2000" dirty="0"/>
              <a:t>Voor elke </a:t>
            </a:r>
            <a:r>
              <a:rPr lang="en-GB" sz="2000" b="1" dirty="0"/>
              <a:t>maand </a:t>
            </a:r>
            <a:r>
              <a:rPr lang="en-GB" sz="2000" dirty="0"/>
              <a:t>volgt het cateringbedrijf:</a:t>
            </a:r>
          </a:p>
          <a:p>
            <a:pPr marL="285750" indent="-285750">
              <a:buFont typeface="Arial" panose="020B0604020202020204" pitchFamily="34" charset="0"/>
              <a:buChar char="•"/>
            </a:pPr>
            <a:r>
              <a:rPr lang="en-GB" sz="1600" b="1" dirty="0"/>
              <a:t>Verwachte verkoop </a:t>
            </a:r>
            <a:r>
              <a:rPr lang="en-GB" sz="1600" dirty="0"/>
              <a:t>- de totale waarde van de boekingen voor die maand.</a:t>
            </a:r>
          </a:p>
          <a:p>
            <a:pPr marL="285750" indent="-285750">
              <a:buFont typeface="Arial" panose="020B0604020202020204" pitchFamily="34" charset="0"/>
              <a:buChar char="•"/>
            </a:pPr>
            <a:r>
              <a:rPr lang="en-GB" sz="1600" b="1" dirty="0"/>
              <a:t>Geïnde stortingen </a:t>
            </a:r>
            <a:r>
              <a:rPr lang="en-GB" sz="1600" dirty="0"/>
              <a:t>- vooruitbetalingen om toekomstige evenementen veilig te stellen (deelverkopen).</a:t>
            </a:r>
          </a:p>
          <a:p>
            <a:pPr marL="285750" indent="-285750">
              <a:buFont typeface="Arial" panose="020B0604020202020204" pitchFamily="34" charset="0"/>
              <a:buChar char="•"/>
            </a:pPr>
            <a:r>
              <a:rPr lang="en-GB" sz="1600" b="1" dirty="0"/>
              <a:t>Resterende geïnde betalingen </a:t>
            </a:r>
            <a:r>
              <a:rPr lang="en-GB" sz="1600" dirty="0"/>
              <a:t>- saldobetalingen nadat de service is geleverd.</a:t>
            </a:r>
          </a:p>
          <a:p>
            <a:pPr marL="285750" indent="-285750">
              <a:buFont typeface="Arial" panose="020B0604020202020204" pitchFamily="34" charset="0"/>
              <a:buChar char="•"/>
            </a:pPr>
            <a:r>
              <a:rPr lang="en-GB" sz="1600" b="1" dirty="0"/>
              <a:t>Kosten van verkochte goederen (COGS) </a:t>
            </a:r>
            <a:r>
              <a:rPr lang="en-GB" sz="1600" dirty="0"/>
              <a:t>- directe kosten voor het leveren van evenementen (eten, personeel, apparatuur).</a:t>
            </a:r>
          </a:p>
          <a:p>
            <a:pPr marL="285750" indent="-285750">
              <a:buFont typeface="Arial" panose="020B0604020202020204" pitchFamily="34" charset="0"/>
              <a:buChar char="•"/>
            </a:pPr>
            <a:r>
              <a:rPr lang="en-GB" sz="1600" b="1" dirty="0"/>
              <a:t>Vaste kosten </a:t>
            </a:r>
            <a:r>
              <a:rPr lang="en-GB" sz="1600" dirty="0"/>
              <a:t>- lopende maandelijkse uitgaven (huur, verzekering, salarissen, enz.).</a:t>
            </a:r>
          </a:p>
          <a:p>
            <a:pPr marL="285750" indent="-285750">
              <a:buFont typeface="Arial" panose="020B0604020202020204" pitchFamily="34" charset="0"/>
              <a:buChar char="•"/>
            </a:pPr>
            <a:r>
              <a:rPr lang="en-GB" sz="1600" b="1" dirty="0"/>
              <a:t>Geld ontvangen van debiteuren </a:t>
            </a:r>
            <a:r>
              <a:rPr lang="en-GB" sz="1600" dirty="0"/>
              <a:t>- totaal geld in kas voor de maand (stortingen + resterende betalingen).</a:t>
            </a:r>
          </a:p>
          <a:p>
            <a:pPr marL="285750" indent="-285750">
              <a:buFont typeface="Arial" panose="020B0604020202020204" pitchFamily="34" charset="0"/>
              <a:buChar char="•"/>
            </a:pPr>
            <a:r>
              <a:rPr lang="en-GB" sz="1600" b="1" dirty="0"/>
              <a:t>Netto kasstroom </a:t>
            </a:r>
            <a:r>
              <a:rPr lang="en-GB" sz="1600" dirty="0"/>
              <a:t>- overschot of tekort na dekking van COGS en vaste kosten.</a:t>
            </a:r>
          </a:p>
          <a:p>
            <a:pPr marL="342900" indent="-342900">
              <a:buFont typeface="Arial" panose="020B0604020202020204" pitchFamily="34" charset="0"/>
              <a:buChar char="•"/>
            </a:pPr>
            <a:endParaRPr lang="en-GB" sz="2000" dirty="0"/>
          </a:p>
        </p:txBody>
      </p:sp>
      <p:pic>
        <p:nvPicPr>
          <p:cNvPr id="4" name="Picture 3">
            <a:extLst>
              <a:ext uri="{FF2B5EF4-FFF2-40B4-BE49-F238E27FC236}">
                <a16:creationId xmlns:a16="http://schemas.microsoft.com/office/drawing/2014/main" id="{884D24A4-A5A6-6B92-59F8-26FB59C9A1CD}"/>
              </a:ext>
            </a:extLst>
          </p:cNvPr>
          <p:cNvPicPr>
            <a:picLocks noChangeAspect="1"/>
          </p:cNvPicPr>
          <p:nvPr/>
        </p:nvPicPr>
        <p:blipFill>
          <a:blip r:embed="rId4"/>
          <a:stretch>
            <a:fillRect/>
          </a:stretch>
        </p:blipFill>
        <p:spPr>
          <a:xfrm>
            <a:off x="551497" y="2079787"/>
            <a:ext cx="8498175" cy="2240812"/>
          </a:xfrm>
          <a:prstGeom prst="rect">
            <a:avLst/>
          </a:prstGeom>
        </p:spPr>
      </p:pic>
      <p:sp>
        <p:nvSpPr>
          <p:cNvPr id="6" name="TextBox 5">
            <a:extLst>
              <a:ext uri="{FF2B5EF4-FFF2-40B4-BE49-F238E27FC236}">
                <a16:creationId xmlns:a16="http://schemas.microsoft.com/office/drawing/2014/main" id="{9D57795B-DEA0-B6DD-5071-C0A23ABC627B}"/>
              </a:ext>
            </a:extLst>
          </p:cNvPr>
          <p:cNvSpPr txBox="1"/>
          <p:nvPr/>
        </p:nvSpPr>
        <p:spPr>
          <a:xfrm>
            <a:off x="10264249" y="2781867"/>
            <a:ext cx="1546905" cy="1169551"/>
          </a:xfrm>
          <a:prstGeom prst="rect">
            <a:avLst/>
          </a:prstGeom>
          <a:noFill/>
        </p:spPr>
        <p:txBody>
          <a:bodyPr wrap="square">
            <a:spAutoFit/>
          </a:bodyPr>
          <a:lstStyle/>
          <a:p>
            <a:r>
              <a:rPr lang="en-IE" sz="1400" b="1" dirty="0"/>
              <a:t>Dubbelklik op dit Excel-pictogram om een sjabloon te downloaden en op te slaan die je kunt gebruiken. </a:t>
            </a:r>
          </a:p>
        </p:txBody>
      </p:sp>
      <p:graphicFrame>
        <p:nvGraphicFramePr>
          <p:cNvPr id="7" name="Object 6">
            <a:extLst>
              <a:ext uri="{FF2B5EF4-FFF2-40B4-BE49-F238E27FC236}">
                <a16:creationId xmlns:a16="http://schemas.microsoft.com/office/drawing/2014/main" id="{DA8A4078-2901-A015-69DB-FC4C67CCAC2A}"/>
              </a:ext>
            </a:extLst>
          </p:cNvPr>
          <p:cNvGraphicFramePr>
            <a:graphicFrameLocks noChangeAspect="1"/>
          </p:cNvGraphicFramePr>
          <p:nvPr>
            <p:extLst>
              <p:ext uri="{D42A27DB-BD31-4B8C-83A1-F6EECF244321}">
                <p14:modId xmlns:p14="http://schemas.microsoft.com/office/powerpoint/2010/main" val="3690784752"/>
              </p:ext>
            </p:extLst>
          </p:nvPr>
        </p:nvGraphicFramePr>
        <p:xfrm>
          <a:off x="10433440" y="2104804"/>
          <a:ext cx="914400" cy="781050"/>
        </p:xfrm>
        <a:graphic>
          <a:graphicData uri="http://schemas.openxmlformats.org/presentationml/2006/ole">
            <mc:AlternateContent xmlns:mc="http://schemas.openxmlformats.org/markup-compatibility/2006">
              <mc:Choice xmlns:v="urn:schemas-microsoft-com:vml" Requires="v">
                <p:oleObj name="Macro-Enabled Worksheet" showAsIcon="1" r:id="rId5" imgW="914249" imgH="781050" progId="Excel.SheetMacroEnabled.12">
                  <p:embed/>
                </p:oleObj>
              </mc:Choice>
              <mc:Fallback>
                <p:oleObj name="Macro-Enabled Worksheet" showAsIcon="1" r:id="rId5" imgW="914249" imgH="781050" progId="Excel.SheetMacroEnabled.12">
                  <p:embed/>
                  <p:pic>
                    <p:nvPicPr>
                      <p:cNvPr id="0" name=""/>
                      <p:cNvPicPr/>
                      <p:nvPr/>
                    </p:nvPicPr>
                    <p:blipFill>
                      <a:blip r:embed="rId6"/>
                      <a:stretch>
                        <a:fillRect/>
                      </a:stretch>
                    </p:blipFill>
                    <p:spPr>
                      <a:xfrm>
                        <a:off x="10433440" y="2104804"/>
                        <a:ext cx="914400" cy="781050"/>
                      </a:xfrm>
                      <a:prstGeom prst="rect">
                        <a:avLst/>
                      </a:prstGeom>
                    </p:spPr>
                  </p:pic>
                </p:oleObj>
              </mc:Fallback>
            </mc:AlternateContent>
          </a:graphicData>
        </a:graphic>
      </p:graphicFrame>
    </p:spTree>
    <p:extLst>
      <p:ext uri="{BB962C8B-B14F-4D97-AF65-F5344CB8AC3E}">
        <p14:creationId xmlns:p14="http://schemas.microsoft.com/office/powerpoint/2010/main" val="3341570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F3A4-E8F2-9F6C-DCCF-0F7869377A3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859137-CB4D-16E4-962E-4FA573935239}"/>
              </a:ext>
            </a:extLst>
          </p:cNvPr>
          <p:cNvSpPr>
            <a:spLocks noGrp="1"/>
          </p:cNvSpPr>
          <p:nvPr>
            <p:ph type="body" sz="quarter" idx="27"/>
          </p:nvPr>
        </p:nvSpPr>
        <p:spPr/>
        <p:txBody>
          <a:bodyPr/>
          <a:lstStyle/>
          <a:p>
            <a:r>
              <a:rPr lang="en-US" dirty="0"/>
              <a:t>MAANDELIJKSE UITSPLITSING VOOR ONZE CATERINGACTIVITEITEN</a:t>
            </a:r>
          </a:p>
        </p:txBody>
      </p:sp>
      <p:sp>
        <p:nvSpPr>
          <p:cNvPr id="3" name="Text Placeholder 7">
            <a:extLst>
              <a:ext uri="{FF2B5EF4-FFF2-40B4-BE49-F238E27FC236}">
                <a16:creationId xmlns:a16="http://schemas.microsoft.com/office/drawing/2014/main" id="{AF861B8A-6195-2104-CB2F-4FE6E52FB9B9}"/>
              </a:ext>
            </a:extLst>
          </p:cNvPr>
          <p:cNvSpPr txBox="1">
            <a:spLocks/>
          </p:cNvSpPr>
          <p:nvPr/>
        </p:nvSpPr>
        <p:spPr>
          <a:xfrm>
            <a:off x="280188" y="1314856"/>
            <a:ext cx="11219936" cy="3460292"/>
          </a:xfrm>
          <a:prstGeom prst="rect">
            <a:avLst/>
          </a:prstGeom>
        </p:spPr>
        <p:txBody>
          <a:bodyPr vert="horz" lIns="91440" tIns="45720" rIns="91440" bIns="45720" numCol="2"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t>Januari</a:t>
            </a:r>
          </a:p>
          <a:p>
            <a:r>
              <a:rPr lang="en-GB" dirty="0"/>
              <a:t>Ingezameld geld: €4500</a:t>
            </a:r>
          </a:p>
          <a:p>
            <a:r>
              <a:rPr lang="en-GB" dirty="0"/>
              <a:t>Totale kosten: €2000 (COGS) + €2500 = €4500 ➤ </a:t>
            </a:r>
            <a:r>
              <a:rPr lang="en-GB" b="1" dirty="0"/>
              <a:t>Netto kasstroom: €0 </a:t>
            </a:r>
            <a:r>
              <a:rPr lang="en-GB" dirty="0"/>
              <a:t>- break-even, waarschijnlijk door lagere boekingen na de vakantie.</a:t>
            </a:r>
          </a:p>
          <a:p>
            <a:endParaRPr lang="en-GB" dirty="0"/>
          </a:p>
          <a:p>
            <a:r>
              <a:rPr lang="en-GB" b="1" dirty="0"/>
              <a:t>Februari</a:t>
            </a:r>
          </a:p>
          <a:p>
            <a:r>
              <a:rPr lang="en-GB" dirty="0"/>
              <a:t>Sterkere boekingen: €4950 contant opgehaald.</a:t>
            </a:r>
          </a:p>
          <a:p>
            <a:r>
              <a:rPr lang="en-GB" dirty="0"/>
              <a:t>Lagere kosten dan inkomsten.</a:t>
            </a:r>
          </a:p>
          <a:p>
            <a:r>
              <a:rPr lang="en-GB" dirty="0"/>
              <a:t>➤ </a:t>
            </a:r>
            <a:r>
              <a:rPr lang="en-GB" b="1" dirty="0"/>
              <a:t>Netto kasstroom: €250</a:t>
            </a:r>
          </a:p>
          <a:p>
            <a:endParaRPr lang="en-GB" dirty="0"/>
          </a:p>
          <a:p>
            <a:r>
              <a:rPr lang="en-GB" b="1" dirty="0"/>
              <a:t>Maart tot juni</a:t>
            </a:r>
          </a:p>
          <a:p>
            <a:r>
              <a:rPr lang="en-GB" dirty="0"/>
              <a:t>Inkomsten en inningen stijgen gestaag. </a:t>
            </a:r>
          </a:p>
          <a:p>
            <a:r>
              <a:rPr lang="en-GB" dirty="0"/>
              <a:t>Beste maand: </a:t>
            </a:r>
            <a:r>
              <a:rPr lang="en-GB" b="1" dirty="0"/>
              <a:t>Juni</a:t>
            </a:r>
            <a:r>
              <a:rPr lang="en-GB" dirty="0"/>
              <a:t>, €6750 ophalen en </a:t>
            </a:r>
            <a:r>
              <a:rPr lang="en-GB" b="1" dirty="0"/>
              <a:t>netto €1250 </a:t>
            </a:r>
            <a:r>
              <a:rPr lang="en-GB" dirty="0"/>
              <a:t>verdienen.</a:t>
            </a:r>
          </a:p>
          <a:p>
            <a:r>
              <a:rPr lang="en-GB" dirty="0"/>
              <a:t>Laat groei zien en mogelijk piekseizoen voor evenementen.</a:t>
            </a:r>
          </a:p>
          <a:p>
            <a:endParaRPr lang="en-GB" b="1" dirty="0"/>
          </a:p>
          <a:p>
            <a:r>
              <a:rPr lang="en-GB" b="1" dirty="0"/>
              <a:t>Juli tot september</a:t>
            </a:r>
          </a:p>
          <a:p>
            <a:r>
              <a:rPr lang="en-GB" dirty="0"/>
              <a:t>Lichte daling, maar nog steeds sterke prestaties.</a:t>
            </a:r>
          </a:p>
          <a:p>
            <a:r>
              <a:rPr lang="en-GB" dirty="0"/>
              <a:t>De kosten blijven stabiel.</a:t>
            </a:r>
          </a:p>
          <a:p>
            <a:r>
              <a:rPr lang="en-GB" dirty="0"/>
              <a:t>➤ Maandelijkse netto kasstromen van </a:t>
            </a:r>
            <a:r>
              <a:rPr lang="en-GB" b="1" dirty="0"/>
              <a:t>€1100 naar €850, gezond en consistent.</a:t>
            </a:r>
          </a:p>
          <a:p>
            <a:endParaRPr lang="en-GB" dirty="0"/>
          </a:p>
          <a:p>
            <a:r>
              <a:rPr lang="en-GB" b="1" dirty="0"/>
              <a:t>Oktober tot december</a:t>
            </a:r>
          </a:p>
          <a:p>
            <a:r>
              <a:rPr lang="en-GB" dirty="0"/>
              <a:t>Geleidelijke afname van zowel de inning van deposito's als de winstgevendheid.</a:t>
            </a:r>
          </a:p>
          <a:p>
            <a:r>
              <a:rPr lang="en-GB" dirty="0"/>
              <a:t>December eindigt met </a:t>
            </a:r>
            <a:r>
              <a:rPr lang="en-GB" b="1" dirty="0"/>
              <a:t>€400 </a:t>
            </a:r>
            <a:r>
              <a:rPr lang="en-GB" dirty="0"/>
              <a:t>netto - waarschijnlijk minder evenementen rond de feestdagen - of het kan meer zijn, plan dienovereenkomstig. </a:t>
            </a:r>
          </a:p>
          <a:p>
            <a:r>
              <a:rPr lang="en-GB" dirty="0"/>
              <a:t>Maar nog steeds positief, wat een goed teken is van kasstroombeheer.</a:t>
            </a:r>
          </a:p>
          <a:p>
            <a:pPr marL="342900" indent="-342900">
              <a:buClr>
                <a:srgbClr val="B6D1E1"/>
              </a:buClr>
              <a:buFont typeface="Arial" panose="020B0604020202020204" pitchFamily="34" charset="0"/>
              <a:buChar char="•"/>
            </a:pPr>
            <a:endParaRPr lang="en-US" sz="2000" dirty="0"/>
          </a:p>
          <a:p>
            <a:pPr>
              <a:buClr>
                <a:srgbClr val="B6D1E1"/>
              </a:buClr>
            </a:pPr>
            <a:endParaRPr lang="en-US" sz="2000" dirty="0"/>
          </a:p>
          <a:p>
            <a:pPr marL="342900" indent="-342900">
              <a:buClr>
                <a:srgbClr val="B6D1E1"/>
              </a:buClr>
              <a:buFont typeface="Arial" panose="020B0604020202020204" pitchFamily="34" charset="0"/>
              <a:buChar char="•"/>
            </a:pPr>
            <a:endParaRPr lang="en-US" dirty="0"/>
          </a:p>
        </p:txBody>
      </p:sp>
    </p:spTree>
    <p:extLst>
      <p:ext uri="{BB962C8B-B14F-4D97-AF65-F5344CB8AC3E}">
        <p14:creationId xmlns:p14="http://schemas.microsoft.com/office/powerpoint/2010/main" val="3942592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E4C02-F89A-17A5-9286-DE9C7184AA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6DAA4-10DB-C1DC-63AC-FA0FEECA2D7B}"/>
              </a:ext>
            </a:extLst>
          </p:cNvPr>
          <p:cNvSpPr>
            <a:spLocks noGrp="1"/>
          </p:cNvSpPr>
          <p:nvPr>
            <p:ph type="body" sz="quarter" idx="27"/>
          </p:nvPr>
        </p:nvSpPr>
        <p:spPr/>
        <p:txBody>
          <a:bodyPr/>
          <a:lstStyle/>
          <a:p>
            <a:r>
              <a:rPr lang="en-US" dirty="0"/>
              <a:t>WAT MOET ONS CATERINGBEDRIJF PLANNEN?</a:t>
            </a:r>
          </a:p>
        </p:txBody>
      </p:sp>
      <p:sp>
        <p:nvSpPr>
          <p:cNvPr id="3" name="Text Placeholder 7">
            <a:extLst>
              <a:ext uri="{FF2B5EF4-FFF2-40B4-BE49-F238E27FC236}">
                <a16:creationId xmlns:a16="http://schemas.microsoft.com/office/drawing/2014/main" id="{CDB139FA-EA0C-316B-0A06-4FA15E4234FE}"/>
              </a:ext>
            </a:extLst>
          </p:cNvPr>
          <p:cNvSpPr txBox="1">
            <a:spLocks/>
          </p:cNvSpPr>
          <p:nvPr/>
        </p:nvSpPr>
        <p:spPr>
          <a:xfrm>
            <a:off x="280188" y="1314856"/>
            <a:ext cx="11219936" cy="346029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0" name="TextBox 9">
            <a:extLst>
              <a:ext uri="{FF2B5EF4-FFF2-40B4-BE49-F238E27FC236}">
                <a16:creationId xmlns:a16="http://schemas.microsoft.com/office/drawing/2014/main" id="{173A6EB8-6FCB-FF9F-CAE2-DEBD411CB978}"/>
              </a:ext>
            </a:extLst>
          </p:cNvPr>
          <p:cNvSpPr txBox="1"/>
          <p:nvPr/>
        </p:nvSpPr>
        <p:spPr>
          <a:xfrm>
            <a:off x="398846" y="1466320"/>
            <a:ext cx="10758225" cy="3139321"/>
          </a:xfrm>
          <a:prstGeom prst="rect">
            <a:avLst/>
          </a:prstGeom>
          <a:noFill/>
        </p:spPr>
        <p:txBody>
          <a:bodyPr wrap="square">
            <a:spAutoFit/>
          </a:bodyPr>
          <a:lstStyle/>
          <a:p>
            <a:r>
              <a:rPr lang="en-GB" sz="2200" dirty="0"/>
              <a:t>Naast de tips voor de confituurbusiness, zijn er ook enkele horecaspecifieke tips...</a:t>
            </a:r>
          </a:p>
          <a:p>
            <a:endParaRPr lang="en-GB" sz="2200" b="1" dirty="0"/>
          </a:p>
          <a:p>
            <a:pPr marL="342900" indent="-342900">
              <a:buFont typeface="Arial" panose="020B0604020202020204" pitchFamily="34" charset="0"/>
              <a:buChar char="•"/>
            </a:pPr>
            <a:r>
              <a:rPr lang="en-GB" sz="2200" b="1" dirty="0"/>
              <a:t>Deposito's helpen om inkomsten te egaliseren: </a:t>
            </a:r>
            <a:r>
              <a:rPr lang="en-GB" sz="2200" dirty="0"/>
              <a:t>Zelfs als een evenement pas volgende maand plaatsvindt, brengt de storting van vandaag nu geld in het laatje, wat cruciaal is voor het beheren van het werkkapitaal.</a:t>
            </a:r>
          </a:p>
          <a:p>
            <a:pPr marL="342900" indent="-342900">
              <a:buFont typeface="Arial" panose="020B0604020202020204" pitchFamily="34" charset="0"/>
              <a:buChar char="•"/>
            </a:pPr>
            <a:r>
              <a:rPr lang="en-GB" sz="2200" b="1" dirty="0"/>
              <a:t>Vaste kosten stabiliseren: </a:t>
            </a:r>
            <a:r>
              <a:rPr lang="en-GB" sz="2200" dirty="0"/>
              <a:t>wanneer het bedrijf zijn overheadkosten kent en break-evenniveaus kan voorspellen. Verlaag deze natuurlijk waar je kunt.</a:t>
            </a:r>
          </a:p>
          <a:p>
            <a:pPr marL="342900" indent="-342900">
              <a:buFont typeface="Arial" panose="020B0604020202020204" pitchFamily="34" charset="0"/>
              <a:buChar char="•"/>
            </a:pPr>
            <a:r>
              <a:rPr lang="en-GB" sz="2200" b="1" dirty="0"/>
              <a:t>Piekseizoenen </a:t>
            </a:r>
            <a:r>
              <a:rPr lang="en-GB" sz="2200" dirty="0"/>
              <a:t>brengen een hoge cashflow met zich mee - maak plannen voor rustige maanden door te sparen of te diversifiëren.</a:t>
            </a:r>
          </a:p>
          <a:p>
            <a:pPr marL="342900" indent="-342900">
              <a:buFont typeface="Arial" panose="020B0604020202020204" pitchFamily="34" charset="0"/>
              <a:buChar char="•"/>
            </a:pPr>
            <a:r>
              <a:rPr lang="en-GB" sz="2200" b="1" dirty="0"/>
              <a:t>Streef ernaar om elke maand positief te zijn </a:t>
            </a:r>
            <a:r>
              <a:rPr lang="en-GB" sz="2200" dirty="0"/>
              <a:t>- laat een sterke financiële controle en strategisch gebruik van deposito's zien.    Dit kost tijd om te bereiken. </a:t>
            </a:r>
            <a:endParaRPr lang="en-IE" dirty="0"/>
          </a:p>
        </p:txBody>
      </p:sp>
    </p:spTree>
    <p:extLst>
      <p:ext uri="{BB962C8B-B14F-4D97-AF65-F5344CB8AC3E}">
        <p14:creationId xmlns:p14="http://schemas.microsoft.com/office/powerpoint/2010/main" val="4079352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83E2-66E9-3EA1-0E99-B6F92A53662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292405-9E1D-24BA-B13C-4FCAB1F3FA8E}"/>
              </a:ext>
            </a:extLst>
          </p:cNvPr>
          <p:cNvSpPr>
            <a:spLocks noGrp="1"/>
          </p:cNvSpPr>
          <p:nvPr>
            <p:ph type="body" sz="quarter" idx="27"/>
          </p:nvPr>
        </p:nvSpPr>
        <p:spPr/>
        <p:txBody>
          <a:bodyPr/>
          <a:lstStyle/>
          <a:p>
            <a:r>
              <a:rPr lang="en-US" dirty="0"/>
              <a:t>FINANCIERING NODIG VOOR 4 BELANGRIJKE FASEN </a:t>
            </a:r>
          </a:p>
        </p:txBody>
      </p:sp>
      <p:cxnSp>
        <p:nvCxnSpPr>
          <p:cNvPr id="14" name="Straight Connector 13">
            <a:extLst>
              <a:ext uri="{FF2B5EF4-FFF2-40B4-BE49-F238E27FC236}">
                <a16:creationId xmlns:a16="http://schemas.microsoft.com/office/drawing/2014/main" id="{A15DD76D-9BEE-DC9F-4AC0-7BC93B6AE3DA}"/>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AC39CD3C-4D75-6003-ED91-9EA417AC7613}"/>
              </a:ext>
            </a:extLst>
          </p:cNvPr>
          <p:cNvSpPr txBox="1">
            <a:spLocks/>
          </p:cNvSpPr>
          <p:nvPr/>
        </p:nvSpPr>
        <p:spPr>
          <a:xfrm>
            <a:off x="2180492" y="175626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OM JE BEDRIJF TE RUNNEN - ENKELE TIPS</a:t>
            </a:r>
          </a:p>
        </p:txBody>
      </p:sp>
      <p:grpSp>
        <p:nvGrpSpPr>
          <p:cNvPr id="6" name="Group 5">
            <a:extLst>
              <a:ext uri="{FF2B5EF4-FFF2-40B4-BE49-F238E27FC236}">
                <a16:creationId xmlns:a16="http://schemas.microsoft.com/office/drawing/2014/main" id="{EE5C8C9B-486F-D3BE-3482-7F14739093F8}"/>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0938E688-8DF3-9408-E411-5FE58276D83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2256DF2D-158A-7552-EA48-B00554E85126}"/>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AA1F0ED0-3253-70D8-90F1-871D076164C7}"/>
              </a:ext>
            </a:extLst>
          </p:cNvPr>
          <p:cNvSpPr txBox="1">
            <a:spLocks/>
          </p:cNvSpPr>
          <p:nvPr/>
        </p:nvSpPr>
        <p:spPr>
          <a:xfrm>
            <a:off x="2180493" y="2532185"/>
            <a:ext cx="8423030"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dirty="0"/>
              <a:t>Houd alle uitgaven zorgvuldig in de gaten en wees zo zuinig mogelijk. Verlaag de maandelijkse uitgaven - koop voorraden in bulk om korting te krijgen, huur een kleiner pand, stap over naar een ander nutsbedrijf</a:t>
            </a:r>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r>
              <a:rPr lang="en-US" dirty="0"/>
              <a:t>Verzamel betalingen van klanten sneller (geef misschien een % korting om dit te stimuleren).</a:t>
            </a:r>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r>
              <a:rPr lang="en-US" dirty="0"/>
              <a:t>Als het geld opraakt, moet je goed kijken hoe je langzaamlopende voorraad kunt vrijgeven en omzetten in geld. Hoe verlaag je de voorraad zodat je slank en gemeen werkt zonder de toekomstige verkoop </a:t>
            </a:r>
            <a:r>
              <a:rPr lang="en-US" dirty="0" err="1"/>
              <a:t>in gevaar te brengen </a:t>
            </a:r>
            <a:r>
              <a:rPr lang="en-US" dirty="0"/>
              <a:t>door te weinig voorraad aan te houden?  Dit is zo belangrijk in een voedingsbedrijf. </a:t>
            </a:r>
          </a:p>
          <a:p>
            <a:pPr marL="342900" indent="-342900">
              <a:buClr>
                <a:srgbClr val="B6D1E1"/>
              </a:buClr>
              <a:buFont typeface="Arial" panose="020B0604020202020204" pitchFamily="34" charset="0"/>
              <a:buChar char="•"/>
            </a:pPr>
            <a:endParaRPr lang="en-US" dirty="0"/>
          </a:p>
          <a:p>
            <a:pPr>
              <a:buClr>
                <a:srgbClr val="B6D1E1"/>
              </a:buClr>
            </a:pPr>
            <a:endParaRPr lang="en-US" dirty="0"/>
          </a:p>
          <a:p>
            <a:pPr marL="342900" indent="-342900">
              <a:buClr>
                <a:srgbClr val="B6D1E1"/>
              </a:buClr>
              <a:buFont typeface="Arial" panose="020B0604020202020204" pitchFamily="34" charset="0"/>
              <a:buChar char="•"/>
            </a:pPr>
            <a:endParaRPr lang="en-US" dirty="0"/>
          </a:p>
        </p:txBody>
      </p:sp>
    </p:spTree>
    <p:extLst>
      <p:ext uri="{BB962C8B-B14F-4D97-AF65-F5344CB8AC3E}">
        <p14:creationId xmlns:p14="http://schemas.microsoft.com/office/powerpoint/2010/main" val="3200497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FINANCIERING NODIG VOOR 4 BELANGRIJKE FASEN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8950570"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OM JE BEDRIJF TE RUNNEN - ENKELE TIPS</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997212" y="2708031"/>
            <a:ext cx="3077307"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Het beheer van voorraden </a:t>
            </a:r>
          </a:p>
          <a:p>
            <a:pPr>
              <a:buClr>
                <a:srgbClr val="B6D1E1"/>
              </a:buClr>
            </a:pPr>
            <a:r>
              <a:rPr lang="en-US" dirty="0"/>
              <a:t>Basisprincipe - Houd voorraden zo laag mogelijk. Je moet het aanhouden van hogere voorraden rechtvaardigen tegenover de kosten die eraan verbonden zijn.</a:t>
            </a:r>
          </a:p>
          <a:p>
            <a:pPr>
              <a:buClr>
                <a:srgbClr val="B6D1E1"/>
              </a:buClr>
            </a:pPr>
            <a:endParaRPr lang="en-US" dirty="0"/>
          </a:p>
        </p:txBody>
      </p:sp>
      <p:sp>
        <p:nvSpPr>
          <p:cNvPr id="4" name="Text Placeholder 7">
            <a:extLst>
              <a:ext uri="{FF2B5EF4-FFF2-40B4-BE49-F238E27FC236}">
                <a16:creationId xmlns:a16="http://schemas.microsoft.com/office/drawing/2014/main" id="{45432849-A2C0-0787-33C2-15A7EFF9A887}"/>
              </a:ext>
            </a:extLst>
          </p:cNvPr>
          <p:cNvSpPr txBox="1">
            <a:spLocks/>
          </p:cNvSpPr>
          <p:nvPr/>
        </p:nvSpPr>
        <p:spPr>
          <a:xfrm>
            <a:off x="5785341" y="2708031"/>
            <a:ext cx="6013937"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Risico's van te grote voorraden </a:t>
            </a:r>
          </a:p>
          <a:p>
            <a:pPr marL="342900" indent="-342900">
              <a:buClr>
                <a:srgbClr val="B6D1E1"/>
              </a:buClr>
              <a:buFont typeface="Arial" panose="020B0604020202020204" pitchFamily="34" charset="0"/>
              <a:buChar char="•"/>
            </a:pPr>
            <a:r>
              <a:rPr lang="en-US" dirty="0"/>
              <a:t>Inefficiënt gebruik van contant geld</a:t>
            </a:r>
          </a:p>
          <a:p>
            <a:pPr marL="342900" indent="-342900">
              <a:buClr>
                <a:srgbClr val="B6D1E1"/>
              </a:buClr>
              <a:buFont typeface="Arial" panose="020B0604020202020204" pitchFamily="34" charset="0"/>
              <a:buChar char="•"/>
            </a:pPr>
            <a:r>
              <a:rPr lang="en-US" dirty="0"/>
              <a:t>Risico op veroudering/verslechtering</a:t>
            </a:r>
          </a:p>
          <a:p>
            <a:pPr marL="342900" indent="-342900">
              <a:buClr>
                <a:srgbClr val="B6D1E1"/>
              </a:buClr>
              <a:buFont typeface="Arial" panose="020B0604020202020204" pitchFamily="34" charset="0"/>
              <a:buChar char="•"/>
            </a:pPr>
            <a:r>
              <a:rPr lang="en-US" dirty="0"/>
              <a:t>Het kan zijn dat je korting moet geven om</a:t>
            </a:r>
          </a:p>
          <a:p>
            <a:pPr>
              <a:buClr>
                <a:srgbClr val="B6D1E1"/>
              </a:buClr>
            </a:pPr>
            <a:endParaRPr lang="en-US" dirty="0"/>
          </a:p>
          <a:p>
            <a:pPr>
              <a:buClr>
                <a:srgbClr val="B6D1E1"/>
              </a:buClr>
            </a:pPr>
            <a:r>
              <a:rPr lang="en-US" b="1" dirty="0"/>
              <a:t>Risico's van onderbevoorrading </a:t>
            </a:r>
          </a:p>
          <a:p>
            <a:pPr marL="342900" indent="-342900">
              <a:buClr>
                <a:srgbClr val="B6D1E1"/>
              </a:buClr>
              <a:buFont typeface="Arial" panose="020B0604020202020204" pitchFamily="34" charset="0"/>
              <a:buChar char="•"/>
            </a:pPr>
            <a:r>
              <a:rPr lang="en-US" dirty="0"/>
              <a:t>Hoge leveringskosten door frequente herbevoorrading</a:t>
            </a:r>
          </a:p>
          <a:p>
            <a:pPr marL="342900" indent="-342900">
              <a:buClr>
                <a:srgbClr val="B6D1E1"/>
              </a:buClr>
              <a:buFont typeface="Arial" panose="020B0604020202020204" pitchFamily="34" charset="0"/>
              <a:buChar char="•"/>
            </a:pPr>
            <a:r>
              <a:rPr lang="en-US" dirty="0"/>
              <a:t>Niet in aanmerking komen voor bulk kortingen</a:t>
            </a:r>
          </a:p>
          <a:p>
            <a:pPr marL="342900" indent="-342900">
              <a:buClr>
                <a:srgbClr val="B6D1E1"/>
              </a:buClr>
              <a:buFont typeface="Arial" panose="020B0604020202020204" pitchFamily="34" charset="0"/>
              <a:buChar char="•"/>
            </a:pPr>
            <a:r>
              <a:rPr lang="en-US" dirty="0"/>
              <a:t>Verloren orders, vertraagde productie in afwachting van voorraden</a:t>
            </a:r>
          </a:p>
          <a:p>
            <a:pPr>
              <a:buClr>
                <a:srgbClr val="B6D1E1"/>
              </a:buClr>
            </a:pPr>
            <a:endParaRPr lang="en-US" dirty="0"/>
          </a:p>
        </p:txBody>
      </p:sp>
      <p:cxnSp>
        <p:nvCxnSpPr>
          <p:cNvPr id="5" name="Straight Connector 4">
            <a:extLst>
              <a:ext uri="{FF2B5EF4-FFF2-40B4-BE49-F238E27FC236}">
                <a16:creationId xmlns:a16="http://schemas.microsoft.com/office/drawing/2014/main" id="{11E51CFD-81D6-2BE6-22EB-1BDE2CEEA651}"/>
              </a:ext>
            </a:extLst>
          </p:cNvPr>
          <p:cNvCxnSpPr>
            <a:cxnSpLocks/>
          </p:cNvCxnSpPr>
          <p:nvPr/>
        </p:nvCxnSpPr>
        <p:spPr>
          <a:xfrm flipV="1">
            <a:off x="5498583" y="2533243"/>
            <a:ext cx="0" cy="237286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11F5ABC-66FC-31A0-9F4C-C0F7321C69A7}"/>
              </a:ext>
            </a:extLst>
          </p:cNvPr>
          <p:cNvGrpSpPr/>
          <p:nvPr/>
        </p:nvGrpSpPr>
        <p:grpSpPr>
          <a:xfrm>
            <a:off x="3569086" y="5241274"/>
            <a:ext cx="2364955" cy="1054696"/>
            <a:chOff x="2950517" y="2985038"/>
            <a:chExt cx="2842847" cy="1218363"/>
          </a:xfrm>
        </p:grpSpPr>
        <p:pic>
          <p:nvPicPr>
            <p:cNvPr id="11" name="Picture 10" descr="A picture containing text, clipart&#10;&#10;Description automatically generated">
              <a:extLst>
                <a:ext uri="{FF2B5EF4-FFF2-40B4-BE49-F238E27FC236}">
                  <a16:creationId xmlns:a16="http://schemas.microsoft.com/office/drawing/2014/main" id="{9BB3C472-CBFC-57E1-65A5-139686906C4E}"/>
                </a:ext>
              </a:extLst>
            </p:cNvPr>
            <p:cNvPicPr>
              <a:picLocks noChangeAspect="1"/>
            </p:cNvPicPr>
            <p:nvPr/>
          </p:nvPicPr>
          <p:blipFill>
            <a:blip r:embed="rId2"/>
            <a:stretch>
              <a:fillRect/>
            </a:stretch>
          </p:blipFill>
          <p:spPr>
            <a:xfrm>
              <a:off x="2950517" y="2985038"/>
              <a:ext cx="2842847" cy="1218363"/>
            </a:xfrm>
            <a:prstGeom prst="rect">
              <a:avLst/>
            </a:prstGeom>
          </p:spPr>
        </p:pic>
        <p:pic>
          <p:nvPicPr>
            <p:cNvPr id="12" name="Picture 11" descr="Icon&#10;&#10;Description automatically generated">
              <a:extLst>
                <a:ext uri="{FF2B5EF4-FFF2-40B4-BE49-F238E27FC236}">
                  <a16:creationId xmlns:a16="http://schemas.microsoft.com/office/drawing/2014/main" id="{EBA15470-19B1-2A4D-5939-6AA6B5AEF323}"/>
                </a:ext>
              </a:extLst>
            </p:cNvPr>
            <p:cNvPicPr>
              <a:picLocks noChangeAspect="1"/>
            </p:cNvPicPr>
            <p:nvPr/>
          </p:nvPicPr>
          <p:blipFill>
            <a:blip r:embed="rId3"/>
            <a:stretch>
              <a:fillRect/>
            </a:stretch>
          </p:blipFill>
          <p:spPr>
            <a:xfrm rot="20334973" flipH="1">
              <a:off x="3588381" y="3330994"/>
              <a:ext cx="236383" cy="257797"/>
            </a:xfrm>
            <a:prstGeom prst="rect">
              <a:avLst/>
            </a:prstGeom>
          </p:spPr>
        </p:pic>
      </p:grpSp>
    </p:spTree>
    <p:extLst>
      <p:ext uri="{BB962C8B-B14F-4D97-AF65-F5344CB8AC3E}">
        <p14:creationId xmlns:p14="http://schemas.microsoft.com/office/powerpoint/2010/main" val="1206690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FINANCIERING NODIG VOOR 4 BELANGRIJKE FASEN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8704385"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CASHFLOW OM JE BEDRIJF TE RUNNEN - ENKELE TIPS</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51412" y="1222792"/>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03</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180763" y="2511990"/>
            <a:ext cx="5762838"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sz="1800" b="1" dirty="0"/>
              <a:t>Een voorraadbeheersysteem invoeren</a:t>
            </a:r>
          </a:p>
          <a:p>
            <a:r>
              <a:rPr lang="en-GB" sz="1800" dirty="0"/>
              <a:t>Effectief voorraadbeheer helpt verspilling tegen te gaan en de winstmarges te verbeteren, wat erg belangrijk is voor bederfelijke ingrediënten.</a:t>
            </a:r>
          </a:p>
          <a:p>
            <a:pPr marL="342900" indent="-342900">
              <a:buFont typeface="Arial" panose="020B0604020202020204" pitchFamily="34" charset="0"/>
              <a:buChar char="•"/>
            </a:pPr>
            <a:r>
              <a:rPr lang="en-GB" sz="1800" b="1" dirty="0"/>
              <a:t>Houd de voorraad bij</a:t>
            </a:r>
            <a:r>
              <a:rPr lang="en-GB" sz="1800" dirty="0"/>
              <a:t>: Gebruik een spreadsheet of eenvoudige voorraad-app om de ingrediëntniveaus bij te houden (bloem, kruiden, potjes, verpakking).</a:t>
            </a:r>
          </a:p>
          <a:p>
            <a:pPr marL="342900" indent="-342900">
              <a:buFont typeface="Arial" panose="020B0604020202020204" pitchFamily="34" charset="0"/>
              <a:buChar char="•"/>
            </a:pPr>
            <a:r>
              <a:rPr lang="en-GB" sz="1800" b="1" dirty="0"/>
              <a:t>Waarde toekennen</a:t>
            </a:r>
            <a:r>
              <a:rPr lang="en-GB" sz="1800" dirty="0"/>
              <a:t>: Koppel een € waarde aan elk voorraaditem-weet wat er in ongebruikte ingrediënten zit.</a:t>
            </a:r>
          </a:p>
          <a:p>
            <a:pPr marL="342900" indent="-342900">
              <a:buFont typeface="Arial" panose="020B0604020202020204" pitchFamily="34" charset="0"/>
              <a:buChar char="•"/>
            </a:pPr>
            <a:r>
              <a:rPr lang="en-GB" sz="1800" b="1" dirty="0"/>
              <a:t>Houd houdbaarheidsdatums in de gaten</a:t>
            </a:r>
            <a:r>
              <a:rPr lang="en-GB" sz="1800" dirty="0"/>
              <a:t>: Roteer de voorraad volgens FIFO (First In, First Out) om bederf te voorkomen.</a:t>
            </a:r>
          </a:p>
          <a:p>
            <a:pPr marL="342900" indent="-342900">
              <a:buFont typeface="Arial" panose="020B0604020202020204" pitchFamily="34" charset="0"/>
              <a:buChar char="•"/>
            </a:pPr>
            <a:r>
              <a:rPr lang="en-GB" sz="1800" b="1" dirty="0"/>
              <a:t>Snijd slow-movers</a:t>
            </a:r>
            <a:r>
              <a:rPr lang="en-GB" sz="1800" dirty="0"/>
              <a:t>: Verwijder ze van het menu.</a:t>
            </a:r>
            <a:endParaRPr lang="en-US" sz="2000" dirty="0"/>
          </a:p>
        </p:txBody>
      </p:sp>
      <p:sp>
        <p:nvSpPr>
          <p:cNvPr id="4" name="Text Placeholder 7">
            <a:extLst>
              <a:ext uri="{FF2B5EF4-FFF2-40B4-BE49-F238E27FC236}">
                <a16:creationId xmlns:a16="http://schemas.microsoft.com/office/drawing/2014/main" id="{45432849-A2C0-0787-33C2-15A7EFF9A887}"/>
              </a:ext>
            </a:extLst>
          </p:cNvPr>
          <p:cNvSpPr txBox="1">
            <a:spLocks/>
          </p:cNvSpPr>
          <p:nvPr/>
        </p:nvSpPr>
        <p:spPr>
          <a:xfrm>
            <a:off x="6096000" y="2596137"/>
            <a:ext cx="5468816"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sz="1800" b="1" dirty="0"/>
              <a:t>Kredietcontrole</a:t>
            </a:r>
          </a:p>
          <a:p>
            <a:pPr>
              <a:buClr>
                <a:srgbClr val="B6D1E1"/>
              </a:buClr>
            </a:pPr>
            <a:endParaRPr lang="en-US" sz="1800" b="1" dirty="0"/>
          </a:p>
          <a:p>
            <a:pPr marL="342900" indent="-342900">
              <a:buClr>
                <a:srgbClr val="B6D1E1"/>
              </a:buClr>
              <a:buFont typeface="Arial" panose="020B0604020202020204" pitchFamily="34" charset="0"/>
              <a:buChar char="•"/>
            </a:pPr>
            <a:r>
              <a:rPr lang="en-US" sz="1800" dirty="0"/>
              <a:t>Neem maximaal krediet van leveranciers</a:t>
            </a:r>
          </a:p>
          <a:p>
            <a:pPr marL="342900" indent="-342900">
              <a:buClr>
                <a:srgbClr val="B6D1E1"/>
              </a:buClr>
              <a:buFont typeface="Arial" panose="020B0604020202020204" pitchFamily="34" charset="0"/>
              <a:buChar char="•"/>
            </a:pPr>
            <a:r>
              <a:rPr lang="en-US" sz="1800" dirty="0"/>
              <a:t>Zorg ervoor dat uw facturen worden uitgegeven op het moment dat ze plaatsvinden, wacht niet tot het einde van de maand</a:t>
            </a:r>
          </a:p>
          <a:p>
            <a:pPr marL="342900" indent="-342900">
              <a:buClr>
                <a:srgbClr val="B6D1E1"/>
              </a:buClr>
              <a:buFont typeface="Arial" panose="020B0604020202020204" pitchFamily="34" charset="0"/>
              <a:buChar char="•"/>
            </a:pPr>
            <a:r>
              <a:rPr lang="en-US" sz="1800" dirty="0"/>
              <a:t>Probeer uw roodstand tot een minimum te beperken</a:t>
            </a:r>
          </a:p>
          <a:p>
            <a:pPr marL="342900" indent="-342900">
              <a:buClr>
                <a:srgbClr val="B6D1E1"/>
              </a:buClr>
              <a:buFont typeface="Arial" panose="020B0604020202020204" pitchFamily="34" charset="0"/>
              <a:buChar char="•"/>
            </a:pPr>
            <a:r>
              <a:rPr lang="en-US" sz="1800" dirty="0"/>
              <a:t>Vermeld duidelijk uw algemene voorwaarden, inclusief eigendomsvoorbehoud (eigenaar van de goederen totdat ze volledig zijn betaald)</a:t>
            </a:r>
          </a:p>
          <a:p>
            <a:pPr>
              <a:buClr>
                <a:srgbClr val="B6D1E1"/>
              </a:buClr>
            </a:pPr>
            <a:endParaRPr lang="en-US" dirty="0"/>
          </a:p>
        </p:txBody>
      </p:sp>
      <p:cxnSp>
        <p:nvCxnSpPr>
          <p:cNvPr id="5" name="Straight Connector 4">
            <a:extLst>
              <a:ext uri="{FF2B5EF4-FFF2-40B4-BE49-F238E27FC236}">
                <a16:creationId xmlns:a16="http://schemas.microsoft.com/office/drawing/2014/main" id="{11E51CFD-81D6-2BE6-22EB-1BDE2CEEA651}"/>
              </a:ext>
            </a:extLst>
          </p:cNvPr>
          <p:cNvCxnSpPr>
            <a:cxnSpLocks/>
          </p:cNvCxnSpPr>
          <p:nvPr/>
        </p:nvCxnSpPr>
        <p:spPr>
          <a:xfrm flipV="1">
            <a:off x="5867860" y="2585997"/>
            <a:ext cx="0" cy="342794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795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16C46-8DB1-9408-9A56-EE367163CF65}"/>
              </a:ext>
            </a:extLst>
          </p:cNvPr>
          <p:cNvSpPr>
            <a:spLocks noGrp="1"/>
          </p:cNvSpPr>
          <p:nvPr>
            <p:ph type="body" sz="quarter" idx="27"/>
          </p:nvPr>
        </p:nvSpPr>
        <p:spPr/>
        <p:txBody>
          <a:bodyPr/>
          <a:lstStyle/>
          <a:p>
            <a:r>
              <a:rPr lang="en-US" dirty="0"/>
              <a:t>FINANCIERING NODIG VOOR 4 BELANGRIJKE FASEN </a:t>
            </a:r>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2" y="1756269"/>
            <a:ext cx="5046785"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FINANCIERING VOOR JOU OM TE LEVEN!</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04</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1637414" y="2895315"/>
            <a:ext cx="5132663" cy="346029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Veel vrouwen hebben een parttime baan in de beginperiode van hun startende voedingsbedrijf om een vast inkomen te hebben.</a:t>
            </a:r>
          </a:p>
          <a:p>
            <a:pPr>
              <a:buClr>
                <a:srgbClr val="B6D1E1"/>
              </a:buClr>
            </a:pPr>
            <a:r>
              <a:rPr lang="en-US" dirty="0"/>
              <a:t>stream. Het hebben van een parttime baan terwijl je je eigen bedrijf start is een manier om je in te dekken, waardoor je</a:t>
            </a:r>
          </a:p>
          <a:p>
            <a:pPr>
              <a:buClr>
                <a:srgbClr val="B6D1E1"/>
              </a:buClr>
            </a:pPr>
            <a:r>
              <a:rPr lang="en-US" dirty="0"/>
              <a:t>een gegarandeerd inkomen terwijl je werkt aan de ontwikkeling van je bedrijf. Het meest voor de hand liggende nadeel is de tijd die het wegneemt van het opbouwen van je bedrijf</a:t>
            </a:r>
          </a:p>
        </p:txBody>
      </p:sp>
      <p:cxnSp>
        <p:nvCxnSpPr>
          <p:cNvPr id="5" name="Straight Connector 4">
            <a:extLst>
              <a:ext uri="{FF2B5EF4-FFF2-40B4-BE49-F238E27FC236}">
                <a16:creationId xmlns:a16="http://schemas.microsoft.com/office/drawing/2014/main" id="{11E51CFD-81D6-2BE6-22EB-1BDE2CEEA651}"/>
              </a:ext>
            </a:extLst>
          </p:cNvPr>
          <p:cNvCxnSpPr>
            <a:cxnSpLocks/>
          </p:cNvCxnSpPr>
          <p:nvPr/>
        </p:nvCxnSpPr>
        <p:spPr>
          <a:xfrm flipV="1">
            <a:off x="7169122" y="2691505"/>
            <a:ext cx="0" cy="358620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D5419A5C-3701-26E1-492F-D89E1A9A45FB}"/>
              </a:ext>
            </a:extLst>
          </p:cNvPr>
          <p:cNvSpPr txBox="1">
            <a:spLocks/>
          </p:cNvSpPr>
          <p:nvPr/>
        </p:nvSpPr>
        <p:spPr>
          <a:xfrm>
            <a:off x="7262447" y="2895315"/>
            <a:ext cx="4343400"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IE" sz="3600" b="1" i="1" dirty="0">
                <a:solidFill>
                  <a:srgbClr val="84BFA4"/>
                </a:solidFill>
              </a:rPr>
              <a:t>NEXT ..Onderzoek en maak gebruik van alle financieringsinitiatieven en door de overheid gefinancierde ondersteunende diensten voor</a:t>
            </a:r>
          </a:p>
          <a:p>
            <a:pPr marL="0" lvl="1">
              <a:lnSpc>
                <a:spcPts val="2840"/>
              </a:lnSpc>
              <a:spcBef>
                <a:spcPts val="200"/>
              </a:spcBef>
              <a:buClr>
                <a:srgbClr val="B6D1E1"/>
              </a:buClr>
            </a:pPr>
            <a:r>
              <a:rPr lang="en-IE" sz="3600" b="1" i="1" dirty="0">
                <a:solidFill>
                  <a:srgbClr val="84BFA4"/>
                </a:solidFill>
              </a:rPr>
              <a:t>kleine bedrijven. </a:t>
            </a:r>
          </a:p>
          <a:p>
            <a:pPr marL="0" lvl="1">
              <a:lnSpc>
                <a:spcPts val="2840"/>
              </a:lnSpc>
              <a:spcBef>
                <a:spcPts val="200"/>
              </a:spcBef>
              <a:buClr>
                <a:srgbClr val="B6D1E1"/>
              </a:buClr>
            </a:pPr>
            <a:endParaRPr lang="en-IE" dirty="0">
              <a:solidFill>
                <a:srgbClr val="84BFA4"/>
              </a:solidFill>
            </a:endParaRPr>
          </a:p>
        </p:txBody>
      </p:sp>
      <p:grpSp>
        <p:nvGrpSpPr>
          <p:cNvPr id="11" name="Group 10">
            <a:extLst>
              <a:ext uri="{FF2B5EF4-FFF2-40B4-BE49-F238E27FC236}">
                <a16:creationId xmlns:a16="http://schemas.microsoft.com/office/drawing/2014/main" id="{89CAA710-FDFE-AAFA-427C-B564EE3698E4}"/>
              </a:ext>
            </a:extLst>
          </p:cNvPr>
          <p:cNvGrpSpPr/>
          <p:nvPr/>
        </p:nvGrpSpPr>
        <p:grpSpPr>
          <a:xfrm>
            <a:off x="8636623" y="766264"/>
            <a:ext cx="3256196" cy="2129051"/>
            <a:chOff x="2553056" y="439217"/>
            <a:chExt cx="2532805" cy="1656065"/>
          </a:xfrm>
        </p:grpSpPr>
        <p:pic>
          <p:nvPicPr>
            <p:cNvPr id="12" name="Picture 11" descr="Icon&#10;&#10;Description automatically generated">
              <a:extLst>
                <a:ext uri="{FF2B5EF4-FFF2-40B4-BE49-F238E27FC236}">
                  <a16:creationId xmlns:a16="http://schemas.microsoft.com/office/drawing/2014/main" id="{DEB1EC75-F58D-50F3-6511-7C9724A06D7C}"/>
                </a:ext>
              </a:extLst>
            </p:cNvPr>
            <p:cNvPicPr>
              <a:picLocks noChangeAspect="1"/>
            </p:cNvPicPr>
            <p:nvPr/>
          </p:nvPicPr>
          <p:blipFill>
            <a:blip r:embed="rId2"/>
            <a:stretch>
              <a:fillRect/>
            </a:stretch>
          </p:blipFill>
          <p:spPr>
            <a:xfrm>
              <a:off x="2553056" y="439217"/>
              <a:ext cx="2532805" cy="1656065"/>
            </a:xfrm>
            <a:prstGeom prst="rect">
              <a:avLst/>
            </a:prstGeom>
          </p:spPr>
        </p:pic>
        <p:pic>
          <p:nvPicPr>
            <p:cNvPr id="13" name="Picture 12" descr="Icon&#10;&#10;Description automatically generated">
              <a:extLst>
                <a:ext uri="{FF2B5EF4-FFF2-40B4-BE49-F238E27FC236}">
                  <a16:creationId xmlns:a16="http://schemas.microsoft.com/office/drawing/2014/main" id="{3CFB8D88-FADD-E15A-4ECB-813538C3F7B2}"/>
                </a:ext>
              </a:extLst>
            </p:cNvPr>
            <p:cNvPicPr>
              <a:picLocks noChangeAspect="1"/>
            </p:cNvPicPr>
            <p:nvPr/>
          </p:nvPicPr>
          <p:blipFill>
            <a:blip r:embed="rId3"/>
            <a:stretch>
              <a:fillRect/>
            </a:stretch>
          </p:blipFill>
          <p:spPr>
            <a:xfrm>
              <a:off x="4078203" y="707840"/>
              <a:ext cx="224095" cy="244396"/>
            </a:xfrm>
            <a:prstGeom prst="rect">
              <a:avLst/>
            </a:prstGeom>
          </p:spPr>
        </p:pic>
      </p:grpSp>
    </p:spTree>
    <p:extLst>
      <p:ext uri="{BB962C8B-B14F-4D97-AF65-F5344CB8AC3E}">
        <p14:creationId xmlns:p14="http://schemas.microsoft.com/office/powerpoint/2010/main" val="661446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03</a:t>
            </a:r>
          </a:p>
        </p:txBody>
      </p:sp>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79" y="2623930"/>
            <a:ext cx="5226775" cy="3172713"/>
          </a:xfrm>
        </p:spPr>
        <p:txBody>
          <a:bodyPr>
            <a:normAutofit/>
          </a:bodyPr>
          <a:lstStyle/>
          <a:p>
            <a:r>
              <a:rPr lang="en-US" dirty="0"/>
              <a:t>WAAR VIND JE ONDERSTEUNING</a:t>
            </a:r>
            <a:endParaRPr lang="en-GB" dirty="0"/>
          </a:p>
        </p:txBody>
      </p:sp>
    </p:spTree>
    <p:extLst>
      <p:ext uri="{BB962C8B-B14F-4D97-AF65-F5344CB8AC3E}">
        <p14:creationId xmlns:p14="http://schemas.microsoft.com/office/powerpoint/2010/main" val="2661136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0" y="1983783"/>
            <a:ext cx="6147263" cy="3158610"/>
          </a:xfrm>
        </p:spPr>
        <p:txBody>
          <a:bodyPr>
            <a:normAutofit/>
          </a:bodyPr>
          <a:lstStyle/>
          <a:p>
            <a:r>
              <a:rPr lang="en-GB" dirty="0"/>
              <a:t>IS JE BEDRIJF LEVENSVATBAAR?</a:t>
            </a:r>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919955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8E2864-D55D-37B1-CBFF-48BDB0D64CE5}"/>
              </a:ext>
            </a:extLst>
          </p:cNvPr>
          <p:cNvSpPr>
            <a:spLocks noGrp="1"/>
          </p:cNvSpPr>
          <p:nvPr>
            <p:ph type="body" sz="quarter" idx="27"/>
          </p:nvPr>
        </p:nvSpPr>
        <p:spPr/>
        <p:txBody>
          <a:bodyPr/>
          <a:lstStyle/>
          <a:p>
            <a:r>
              <a:rPr lang="en-US" dirty="0"/>
              <a:t>WAAR VIND JE ONDERSTEUNING</a:t>
            </a:r>
            <a:endParaRPr lang="en-GB" dirty="0"/>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0" y="1766887"/>
            <a:ext cx="4546315"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b="1" dirty="0"/>
              <a:t>Niet alle voedselbedrijven hebben dezelfde soort financiering of ondersteuning nodig.</a:t>
            </a:r>
          </a:p>
          <a:p>
            <a:pPr>
              <a:buNone/>
            </a:pPr>
            <a:br>
              <a:rPr lang="en-GB" dirty="0"/>
            </a:br>
            <a:r>
              <a:rPr lang="en-GB" dirty="0"/>
              <a:t>Je bedrijfsmodel, van zelfgemaakte jam die op markten wordt verkocht tot een professionele keuken die catering verzorgt voor evenementen, bepaalt de beste weg voorwaarts.</a:t>
            </a:r>
          </a:p>
          <a:p>
            <a:pPr>
              <a:buNone/>
            </a:pPr>
            <a:endParaRPr lang="en-GB" dirty="0"/>
          </a:p>
          <a:p>
            <a:r>
              <a:rPr lang="en-GB" dirty="0"/>
              <a:t>Dit gedeelte bestaat uit </a:t>
            </a:r>
            <a:r>
              <a:rPr lang="en-GB" b="1" dirty="0"/>
              <a:t>twee delen</a:t>
            </a:r>
            <a:r>
              <a:rPr lang="en-GB" dirty="0"/>
              <a:t>, afhankelijk van </a:t>
            </a:r>
            <a:r>
              <a:rPr lang="en-GB" b="1" dirty="0"/>
              <a:t>de complexiteit </a:t>
            </a:r>
            <a:r>
              <a:rPr lang="en-GB" dirty="0"/>
              <a:t>en </a:t>
            </a:r>
            <a:r>
              <a:rPr lang="en-GB" b="1" dirty="0"/>
              <a:t>de investering </a:t>
            </a:r>
            <a:r>
              <a:rPr lang="en-GB" dirty="0"/>
              <a:t>die je startende voedingsbedrijf nodig heeft.</a:t>
            </a:r>
          </a:p>
        </p:txBody>
      </p:sp>
      <p:sp>
        <p:nvSpPr>
          <p:cNvPr id="25" name="Text Placeholder 4">
            <a:extLst>
              <a:ext uri="{FF2B5EF4-FFF2-40B4-BE49-F238E27FC236}">
                <a16:creationId xmlns:a16="http://schemas.microsoft.com/office/drawing/2014/main" id="{6A62C547-16AB-5436-E4F1-E4CD002B1AE2}"/>
              </a:ext>
            </a:extLst>
          </p:cNvPr>
          <p:cNvSpPr>
            <a:spLocks noGrp="1"/>
          </p:cNvSpPr>
          <p:nvPr>
            <p:ph type="body" sz="quarter" idx="14"/>
          </p:nvPr>
        </p:nvSpPr>
        <p:spPr>
          <a:xfrm>
            <a:off x="6089356" y="3587253"/>
            <a:ext cx="2466303" cy="822909"/>
          </a:xfrm>
        </p:spPr>
        <p:txBody>
          <a:bodyPr anchor="t"/>
          <a:lstStyle/>
          <a:p>
            <a:pPr algn="ctr">
              <a:lnSpc>
                <a:spcPts val="2940"/>
              </a:lnSpc>
            </a:pPr>
            <a:r>
              <a:rPr lang="en-US" sz="2800" b="1" dirty="0">
                <a:solidFill>
                  <a:srgbClr val="94C7B0"/>
                </a:solidFill>
              </a:rPr>
              <a:t>LAGE OPSTARTINVESTERINGEN</a:t>
            </a:r>
          </a:p>
        </p:txBody>
      </p:sp>
      <p:sp>
        <p:nvSpPr>
          <p:cNvPr id="26" name="Text Placeholder 6">
            <a:extLst>
              <a:ext uri="{FF2B5EF4-FFF2-40B4-BE49-F238E27FC236}">
                <a16:creationId xmlns:a16="http://schemas.microsoft.com/office/drawing/2014/main" id="{F52B9798-120B-C438-52F6-A9A94810619C}"/>
              </a:ext>
            </a:extLst>
          </p:cNvPr>
          <p:cNvSpPr txBox="1">
            <a:spLocks/>
          </p:cNvSpPr>
          <p:nvPr/>
        </p:nvSpPr>
        <p:spPr>
          <a:xfrm>
            <a:off x="8920481" y="3587253"/>
            <a:ext cx="2694903" cy="822909"/>
          </a:xfrm>
          <a:prstGeom prst="rect">
            <a:avLst/>
          </a:prstGeom>
        </p:spPr>
        <p:txBody>
          <a:bodyPr anchor="t"/>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940"/>
              </a:lnSpc>
            </a:pPr>
            <a:r>
              <a:rPr lang="en-US" sz="2800" b="1" dirty="0">
                <a:solidFill>
                  <a:srgbClr val="94C7B0"/>
                </a:solidFill>
              </a:rPr>
              <a:t>COMPLEXERE STARTINVESTERINGEN</a:t>
            </a:r>
          </a:p>
        </p:txBody>
      </p:sp>
      <p:grpSp>
        <p:nvGrpSpPr>
          <p:cNvPr id="27" name="Group 26">
            <a:extLst>
              <a:ext uri="{FF2B5EF4-FFF2-40B4-BE49-F238E27FC236}">
                <a16:creationId xmlns:a16="http://schemas.microsoft.com/office/drawing/2014/main" id="{C2DA4290-0737-E24F-72C6-06BC8D5D4C30}"/>
              </a:ext>
            </a:extLst>
          </p:cNvPr>
          <p:cNvGrpSpPr/>
          <p:nvPr/>
        </p:nvGrpSpPr>
        <p:grpSpPr>
          <a:xfrm>
            <a:off x="6762659" y="2042730"/>
            <a:ext cx="1119696" cy="1488201"/>
            <a:chOff x="1828799" y="1798501"/>
            <a:chExt cx="1163784" cy="1546799"/>
          </a:xfrm>
        </p:grpSpPr>
        <p:sp>
          <p:nvSpPr>
            <p:cNvPr id="28" name="Graphic 4">
              <a:extLst>
                <a:ext uri="{FF2B5EF4-FFF2-40B4-BE49-F238E27FC236}">
                  <a16:creationId xmlns:a16="http://schemas.microsoft.com/office/drawing/2014/main" id="{8DB4B580-BC29-AD60-85C2-DD52280EFF77}"/>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29" name="Text Placeholder 4">
              <a:extLst>
                <a:ext uri="{FF2B5EF4-FFF2-40B4-BE49-F238E27FC236}">
                  <a16:creationId xmlns:a16="http://schemas.microsoft.com/office/drawing/2014/main" id="{4651E2A7-75E4-2077-0D84-E1580578B612}"/>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grpSp>
        <p:nvGrpSpPr>
          <p:cNvPr id="30" name="Group 29">
            <a:extLst>
              <a:ext uri="{FF2B5EF4-FFF2-40B4-BE49-F238E27FC236}">
                <a16:creationId xmlns:a16="http://schemas.microsoft.com/office/drawing/2014/main" id="{F110AE4C-6AB2-87EA-09A4-23343C49FC68}"/>
              </a:ext>
            </a:extLst>
          </p:cNvPr>
          <p:cNvGrpSpPr/>
          <p:nvPr/>
        </p:nvGrpSpPr>
        <p:grpSpPr>
          <a:xfrm>
            <a:off x="9708084" y="2042730"/>
            <a:ext cx="1119696" cy="1488201"/>
            <a:chOff x="1828799" y="1798501"/>
            <a:chExt cx="1163784" cy="1546799"/>
          </a:xfrm>
        </p:grpSpPr>
        <p:sp>
          <p:nvSpPr>
            <p:cNvPr id="31" name="Graphic 4">
              <a:extLst>
                <a:ext uri="{FF2B5EF4-FFF2-40B4-BE49-F238E27FC236}">
                  <a16:creationId xmlns:a16="http://schemas.microsoft.com/office/drawing/2014/main" id="{4E75CA49-CD02-962B-8712-6AF8E2285ACD}"/>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32" name="Text Placeholder 4">
              <a:extLst>
                <a:ext uri="{FF2B5EF4-FFF2-40B4-BE49-F238E27FC236}">
                  <a16:creationId xmlns:a16="http://schemas.microsoft.com/office/drawing/2014/main" id="{E73128B2-B894-6B14-2F5E-3FD6DCB2D681}"/>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cxnSp>
        <p:nvCxnSpPr>
          <p:cNvPr id="33" name="Straight Connector 32">
            <a:extLst>
              <a:ext uri="{FF2B5EF4-FFF2-40B4-BE49-F238E27FC236}">
                <a16:creationId xmlns:a16="http://schemas.microsoft.com/office/drawing/2014/main" id="{D80D7BD4-2CF2-85DF-3E09-548F1A706A0D}"/>
              </a:ext>
            </a:extLst>
          </p:cNvPr>
          <p:cNvCxnSpPr>
            <a:cxnSpLocks/>
          </p:cNvCxnSpPr>
          <p:nvPr/>
        </p:nvCxnSpPr>
        <p:spPr>
          <a:xfrm flipV="1">
            <a:off x="8761273" y="1861450"/>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896F72-1E82-FAFF-6274-7DAAC7AEF354}"/>
              </a:ext>
            </a:extLst>
          </p:cNvPr>
          <p:cNvCxnSpPr>
            <a:cxnSpLocks/>
          </p:cNvCxnSpPr>
          <p:nvPr/>
        </p:nvCxnSpPr>
        <p:spPr>
          <a:xfrm flipV="1">
            <a:off x="11709627" y="1861450"/>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EE672B-9033-A1EF-B5AB-590625719986}"/>
              </a:ext>
            </a:extLst>
          </p:cNvPr>
          <p:cNvCxnSpPr>
            <a:cxnSpLocks/>
          </p:cNvCxnSpPr>
          <p:nvPr/>
        </p:nvCxnSpPr>
        <p:spPr>
          <a:xfrm flipV="1">
            <a:off x="6019166" y="2153335"/>
            <a:ext cx="0" cy="373274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C00FD1D-AF1D-5DE7-83D2-0F84D72847D2}"/>
              </a:ext>
            </a:extLst>
          </p:cNvPr>
          <p:cNvGrpSpPr/>
          <p:nvPr/>
        </p:nvGrpSpPr>
        <p:grpSpPr>
          <a:xfrm>
            <a:off x="5510392" y="3859269"/>
            <a:ext cx="1006498" cy="2087999"/>
            <a:chOff x="1797479" y="2311504"/>
            <a:chExt cx="1006498" cy="2087999"/>
          </a:xfrm>
        </p:grpSpPr>
        <p:pic>
          <p:nvPicPr>
            <p:cNvPr id="43" name="Picture 42" descr="Icon&#10;&#10;Description automatically generated">
              <a:extLst>
                <a:ext uri="{FF2B5EF4-FFF2-40B4-BE49-F238E27FC236}">
                  <a16:creationId xmlns:a16="http://schemas.microsoft.com/office/drawing/2014/main" id="{BA1F00B2-9D4B-39D8-EE27-C6A5F4E1CCCC}"/>
                </a:ext>
              </a:extLst>
            </p:cNvPr>
            <p:cNvPicPr>
              <a:picLocks noChangeAspect="1"/>
            </p:cNvPicPr>
            <p:nvPr/>
          </p:nvPicPr>
          <p:blipFill>
            <a:blip r:embed="rId2"/>
            <a:stretch>
              <a:fillRect/>
            </a:stretch>
          </p:blipFill>
          <p:spPr>
            <a:xfrm>
              <a:off x="1797479" y="2311504"/>
              <a:ext cx="1006498" cy="2087999"/>
            </a:xfrm>
            <a:prstGeom prst="rect">
              <a:avLst/>
            </a:prstGeom>
          </p:spPr>
        </p:pic>
        <p:pic>
          <p:nvPicPr>
            <p:cNvPr id="44" name="Picture 43" descr="Icon&#10;&#10;Description automatically generated">
              <a:extLst>
                <a:ext uri="{FF2B5EF4-FFF2-40B4-BE49-F238E27FC236}">
                  <a16:creationId xmlns:a16="http://schemas.microsoft.com/office/drawing/2014/main" id="{DD35B2C5-DCFE-DAD4-C54D-8DF5E44ABEC4}"/>
                </a:ext>
              </a:extLst>
            </p:cNvPr>
            <p:cNvPicPr>
              <a:picLocks noChangeAspect="1"/>
            </p:cNvPicPr>
            <p:nvPr/>
          </p:nvPicPr>
          <p:blipFill>
            <a:blip r:embed="rId3"/>
            <a:stretch>
              <a:fillRect/>
            </a:stretch>
          </p:blipFill>
          <p:spPr>
            <a:xfrm flipH="1">
              <a:off x="2443741" y="3267026"/>
              <a:ext cx="179368" cy="195618"/>
            </a:xfrm>
            <a:prstGeom prst="rect">
              <a:avLst/>
            </a:prstGeom>
          </p:spPr>
        </p:pic>
      </p:grpSp>
      <p:grpSp>
        <p:nvGrpSpPr>
          <p:cNvPr id="45" name="Group 44">
            <a:extLst>
              <a:ext uri="{FF2B5EF4-FFF2-40B4-BE49-F238E27FC236}">
                <a16:creationId xmlns:a16="http://schemas.microsoft.com/office/drawing/2014/main" id="{290CEA39-47C2-8DF7-2A5B-6A203D2690A5}"/>
              </a:ext>
            </a:extLst>
          </p:cNvPr>
          <p:cNvGrpSpPr/>
          <p:nvPr/>
        </p:nvGrpSpPr>
        <p:grpSpPr>
          <a:xfrm>
            <a:off x="8157406" y="3721896"/>
            <a:ext cx="1285655" cy="2087999"/>
            <a:chOff x="3196937" y="4514086"/>
            <a:chExt cx="1285655" cy="2087999"/>
          </a:xfrm>
        </p:grpSpPr>
        <p:pic>
          <p:nvPicPr>
            <p:cNvPr id="46" name="Picture 45" descr="Icon&#10;&#10;Description automatically generated">
              <a:extLst>
                <a:ext uri="{FF2B5EF4-FFF2-40B4-BE49-F238E27FC236}">
                  <a16:creationId xmlns:a16="http://schemas.microsoft.com/office/drawing/2014/main" id="{418E200B-CF8C-F027-F021-F3FAC6E46DB7}"/>
                </a:ext>
              </a:extLst>
            </p:cNvPr>
            <p:cNvPicPr>
              <a:picLocks noChangeAspect="1"/>
            </p:cNvPicPr>
            <p:nvPr/>
          </p:nvPicPr>
          <p:blipFill>
            <a:blip r:embed="rId4"/>
            <a:stretch>
              <a:fillRect/>
            </a:stretch>
          </p:blipFill>
          <p:spPr>
            <a:xfrm>
              <a:off x="3196937" y="4514086"/>
              <a:ext cx="1285655" cy="2087999"/>
            </a:xfrm>
            <a:prstGeom prst="rect">
              <a:avLst/>
            </a:prstGeom>
          </p:spPr>
        </p:pic>
        <p:pic>
          <p:nvPicPr>
            <p:cNvPr id="47" name="Picture 46" descr="Icon&#10;&#10;Description automatically generated">
              <a:extLst>
                <a:ext uri="{FF2B5EF4-FFF2-40B4-BE49-F238E27FC236}">
                  <a16:creationId xmlns:a16="http://schemas.microsoft.com/office/drawing/2014/main" id="{9CE34FA5-1DC4-B808-8C17-A82694E78389}"/>
                </a:ext>
              </a:extLst>
            </p:cNvPr>
            <p:cNvPicPr>
              <a:picLocks noChangeAspect="1"/>
            </p:cNvPicPr>
            <p:nvPr/>
          </p:nvPicPr>
          <p:blipFill>
            <a:blip r:embed="rId3"/>
            <a:stretch>
              <a:fillRect/>
            </a:stretch>
          </p:blipFill>
          <p:spPr>
            <a:xfrm>
              <a:off x="3396580" y="5878033"/>
              <a:ext cx="179368" cy="195618"/>
            </a:xfrm>
            <a:prstGeom prst="rect">
              <a:avLst/>
            </a:prstGeom>
          </p:spPr>
        </p:pic>
      </p:grpSp>
    </p:spTree>
    <p:extLst>
      <p:ext uri="{BB962C8B-B14F-4D97-AF65-F5344CB8AC3E}">
        <p14:creationId xmlns:p14="http://schemas.microsoft.com/office/powerpoint/2010/main" val="212641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8E2864-D55D-37B1-CBFF-48BDB0D64CE5}"/>
              </a:ext>
            </a:extLst>
          </p:cNvPr>
          <p:cNvSpPr>
            <a:spLocks noGrp="1"/>
          </p:cNvSpPr>
          <p:nvPr>
            <p:ph type="body" sz="quarter" idx="27"/>
          </p:nvPr>
        </p:nvSpPr>
        <p:spPr/>
        <p:txBody>
          <a:bodyPr/>
          <a:lstStyle/>
          <a:p>
            <a:r>
              <a:rPr lang="en-US" dirty="0"/>
              <a:t>DE CONTEXT</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2" y="1218089"/>
            <a:ext cx="4420084"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Het starten van een eigen bedrijf is een belangrijke kans voor vrouwelijke migranten of vluchtelingen. Het is echter bekend dat vrouwen nog steeds afhankelijk zijn van persoonlijk spaargeld als hun belangrijkste bron van zakelijke financiering.  </a:t>
            </a:r>
          </a:p>
          <a:p>
            <a:pPr>
              <a:buClr>
                <a:srgbClr val="B6D1E1"/>
              </a:buClr>
            </a:pPr>
            <a:endParaRPr lang="en-US" dirty="0"/>
          </a:p>
          <a:p>
            <a:pPr>
              <a:buClr>
                <a:srgbClr val="B6D1E1"/>
              </a:buClr>
            </a:pPr>
            <a:r>
              <a:rPr lang="en-US" dirty="0"/>
              <a:t>Dit kan dus bijzonder moeilijk zijn wanneer je een nieuw leven opbouwt in een nieuw land.  Voor alle vrouwen, ongeacht hun achtergrond, bestaat de angst dat ze zullen worden afgewezen of moeilijkheden zullen ondervinden wanneer ze zakelijke kredieten en financiering proberen te krijgen.</a:t>
            </a:r>
          </a:p>
          <a:p>
            <a:pPr>
              <a:buClr>
                <a:srgbClr val="B6D1E1"/>
              </a:buClr>
            </a:pPr>
            <a:endParaRPr lang="en-US" dirty="0"/>
          </a:p>
        </p:txBody>
      </p:sp>
      <p:cxnSp>
        <p:nvCxnSpPr>
          <p:cNvPr id="33" name="Straight Connector 32">
            <a:extLst>
              <a:ext uri="{FF2B5EF4-FFF2-40B4-BE49-F238E27FC236}">
                <a16:creationId xmlns:a16="http://schemas.microsoft.com/office/drawing/2014/main" id="{D80D7BD4-2CF2-85DF-3E09-548F1A706A0D}"/>
              </a:ext>
            </a:extLst>
          </p:cNvPr>
          <p:cNvCxnSpPr>
            <a:cxnSpLocks/>
          </p:cNvCxnSpPr>
          <p:nvPr/>
        </p:nvCxnSpPr>
        <p:spPr>
          <a:xfrm flipV="1">
            <a:off x="5987073" y="1721964"/>
            <a:ext cx="0" cy="435337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BA9B77C6-AB4D-0A86-2AC8-25B32CC5DA9F}"/>
              </a:ext>
            </a:extLst>
          </p:cNvPr>
          <p:cNvSpPr txBox="1">
            <a:spLocks/>
          </p:cNvSpPr>
          <p:nvPr/>
        </p:nvSpPr>
        <p:spPr>
          <a:xfrm>
            <a:off x="6600798" y="1913436"/>
            <a:ext cx="4542481" cy="82290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2800" b="1">
                <a:solidFill>
                  <a:srgbClr val="94C7B0"/>
                </a:solidFill>
              </a:rPr>
              <a:t>LAGE OPSTARTINVESTERINGEN</a:t>
            </a:r>
            <a:endParaRPr lang="en-US" sz="2800" b="1" dirty="0">
              <a:solidFill>
                <a:srgbClr val="94C7B0"/>
              </a:solidFill>
            </a:endParaRPr>
          </a:p>
        </p:txBody>
      </p:sp>
      <p:grpSp>
        <p:nvGrpSpPr>
          <p:cNvPr id="8" name="Group 7">
            <a:extLst>
              <a:ext uri="{FF2B5EF4-FFF2-40B4-BE49-F238E27FC236}">
                <a16:creationId xmlns:a16="http://schemas.microsoft.com/office/drawing/2014/main" id="{F38CC1F8-D83B-9890-5884-32C62B7BA353}"/>
              </a:ext>
            </a:extLst>
          </p:cNvPr>
          <p:cNvGrpSpPr/>
          <p:nvPr/>
        </p:nvGrpSpPr>
        <p:grpSpPr>
          <a:xfrm>
            <a:off x="5383309" y="1546783"/>
            <a:ext cx="1119696" cy="1488201"/>
            <a:chOff x="1828799" y="1798501"/>
            <a:chExt cx="1163784" cy="1546799"/>
          </a:xfrm>
        </p:grpSpPr>
        <p:sp>
          <p:nvSpPr>
            <p:cNvPr id="9" name="Graphic 4">
              <a:extLst>
                <a:ext uri="{FF2B5EF4-FFF2-40B4-BE49-F238E27FC236}">
                  <a16:creationId xmlns:a16="http://schemas.microsoft.com/office/drawing/2014/main" id="{67DACCF0-07CD-8CF5-60D1-5521139C32B4}"/>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4">
              <a:extLst>
                <a:ext uri="{FF2B5EF4-FFF2-40B4-BE49-F238E27FC236}">
                  <a16:creationId xmlns:a16="http://schemas.microsoft.com/office/drawing/2014/main" id="{BBB8BFBA-37E4-A90B-5ACB-106623A985E4}"/>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
        <p:nvSpPr>
          <p:cNvPr id="11" name="Text Placeholder 7">
            <a:extLst>
              <a:ext uri="{FF2B5EF4-FFF2-40B4-BE49-F238E27FC236}">
                <a16:creationId xmlns:a16="http://schemas.microsoft.com/office/drawing/2014/main" id="{F9870B84-8104-3966-963E-1CF83B5D5373}"/>
              </a:ext>
            </a:extLst>
          </p:cNvPr>
          <p:cNvSpPr txBox="1">
            <a:spLocks/>
          </p:cNvSpPr>
          <p:nvPr/>
        </p:nvSpPr>
        <p:spPr>
          <a:xfrm>
            <a:off x="6581128" y="2696020"/>
            <a:ext cx="5151087" cy="180030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Het goede nieuws voor vrouwelijke ondernemers is dat er </a:t>
            </a:r>
            <a:r>
              <a:rPr lang="en-US" b="1" dirty="0"/>
              <a:t>een reeks gratis en goedkope hulpmiddelen </a:t>
            </a:r>
            <a:r>
              <a:rPr lang="en-US" dirty="0"/>
              <a:t>beschikbaar is om hen te helpen veel van deze uitdagingen te overwinnen en te slagen in het bedrijfsleven.</a:t>
            </a:r>
          </a:p>
          <a:p>
            <a:pPr>
              <a:buClr>
                <a:srgbClr val="B6D1E1"/>
              </a:buClr>
            </a:pPr>
            <a:endParaRPr lang="en-US" dirty="0"/>
          </a:p>
        </p:txBody>
      </p:sp>
      <p:sp>
        <p:nvSpPr>
          <p:cNvPr id="12" name="Text Placeholder 4">
            <a:extLst>
              <a:ext uri="{FF2B5EF4-FFF2-40B4-BE49-F238E27FC236}">
                <a16:creationId xmlns:a16="http://schemas.microsoft.com/office/drawing/2014/main" id="{DE76B3CB-9F28-C8D1-291E-DA04715C9F3E}"/>
              </a:ext>
            </a:extLst>
          </p:cNvPr>
          <p:cNvSpPr txBox="1">
            <a:spLocks/>
          </p:cNvSpPr>
          <p:nvPr/>
        </p:nvSpPr>
        <p:spPr>
          <a:xfrm>
            <a:off x="6536220" y="4571393"/>
            <a:ext cx="4297093" cy="82290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2800" b="1" dirty="0">
                <a:solidFill>
                  <a:srgbClr val="94C7B0"/>
                </a:solidFill>
              </a:rPr>
              <a:t>COMPLEXERE STARTINVESTERINGEN</a:t>
            </a:r>
          </a:p>
        </p:txBody>
      </p:sp>
      <p:grpSp>
        <p:nvGrpSpPr>
          <p:cNvPr id="13" name="Group 12">
            <a:extLst>
              <a:ext uri="{FF2B5EF4-FFF2-40B4-BE49-F238E27FC236}">
                <a16:creationId xmlns:a16="http://schemas.microsoft.com/office/drawing/2014/main" id="{5FC52CE6-5A17-AAB5-1F3C-6E324CC9EA89}"/>
              </a:ext>
            </a:extLst>
          </p:cNvPr>
          <p:cNvGrpSpPr/>
          <p:nvPr/>
        </p:nvGrpSpPr>
        <p:grpSpPr>
          <a:xfrm>
            <a:off x="5318732" y="4204740"/>
            <a:ext cx="1119696" cy="1488201"/>
            <a:chOff x="1828799" y="1798501"/>
            <a:chExt cx="1163784" cy="1546799"/>
          </a:xfrm>
        </p:grpSpPr>
        <p:sp>
          <p:nvSpPr>
            <p:cNvPr id="14" name="Graphic 4">
              <a:extLst>
                <a:ext uri="{FF2B5EF4-FFF2-40B4-BE49-F238E27FC236}">
                  <a16:creationId xmlns:a16="http://schemas.microsoft.com/office/drawing/2014/main" id="{5A901D4A-0909-D008-2DBE-466561400E6B}"/>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5" name="Text Placeholder 4">
              <a:extLst>
                <a:ext uri="{FF2B5EF4-FFF2-40B4-BE49-F238E27FC236}">
                  <a16:creationId xmlns:a16="http://schemas.microsoft.com/office/drawing/2014/main" id="{259DB037-B487-8186-1214-6314D5CF1933}"/>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
        <p:nvSpPr>
          <p:cNvPr id="16" name="Text Placeholder 7">
            <a:extLst>
              <a:ext uri="{FF2B5EF4-FFF2-40B4-BE49-F238E27FC236}">
                <a16:creationId xmlns:a16="http://schemas.microsoft.com/office/drawing/2014/main" id="{418DB1BF-59D0-4259-255D-AE51AC9B4EEE}"/>
              </a:ext>
            </a:extLst>
          </p:cNvPr>
          <p:cNvSpPr txBox="1">
            <a:spLocks/>
          </p:cNvSpPr>
          <p:nvPr/>
        </p:nvSpPr>
        <p:spPr>
          <a:xfrm>
            <a:off x="6516552" y="5398655"/>
            <a:ext cx="5033230" cy="83166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Er zijn nog veel meer opties mogelijk</a:t>
            </a:r>
          </a:p>
          <a:p>
            <a:pPr>
              <a:buClr>
                <a:srgbClr val="B6D1E1"/>
              </a:buClr>
            </a:pPr>
            <a:endParaRPr lang="en-US" dirty="0"/>
          </a:p>
        </p:txBody>
      </p:sp>
    </p:spTree>
    <p:extLst>
      <p:ext uri="{BB962C8B-B14F-4D97-AF65-F5344CB8AC3E}">
        <p14:creationId xmlns:p14="http://schemas.microsoft.com/office/powerpoint/2010/main" val="3438454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8532B8-1BCB-3193-ED49-A2A960AD2098}"/>
              </a:ext>
            </a:extLst>
          </p:cNvPr>
          <p:cNvSpPr>
            <a:spLocks noGrp="1"/>
          </p:cNvSpPr>
          <p:nvPr>
            <p:ph type="body" sz="quarter" idx="27"/>
          </p:nvPr>
        </p:nvSpPr>
        <p:spPr/>
        <p:txBody>
          <a:bodyPr/>
          <a:lstStyle/>
          <a:p>
            <a:r>
              <a:rPr lang="en-US" dirty="0"/>
              <a:t>WAAR VIND JE ONDERSTEUNING</a:t>
            </a:r>
            <a:endParaRPr lang="en-GB"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1937273" y="1535365"/>
            <a:ext cx="10192224"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2800" b="1" dirty="0">
                <a:solidFill>
                  <a:srgbClr val="94C7B0"/>
                </a:solidFill>
              </a:rPr>
              <a:t>LAGE STARTINVESTERINGEN - WAAR VIND JE ONDERSTEUNING?</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198077" y="2093238"/>
            <a:ext cx="9721021"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dirty="0"/>
              <a:t>Voor het starten van een klein voedingsbedrijf, zoals het verkopen van zelfgemaakte producten, catering vanuit huis of het testen van recepten op lokale markten, is niet altijd een grote lening nodig.</a:t>
            </a:r>
          </a:p>
          <a:p>
            <a:pPr>
              <a:buNone/>
            </a:pPr>
            <a:r>
              <a:rPr lang="en-GB" sz="2000" dirty="0"/>
              <a:t>Het goede nieuws voor vrouwelijke ondernemers, vooral migranten of vluchtelingen, is dat veel gratis en goedkope hulpmiddelen je kunnen helpen om vol vertrouwen te beginnen, zelfs als je opnieuw begint of weinig geld hebt.</a:t>
            </a:r>
          </a:p>
          <a:p>
            <a:pPr>
              <a:buNone/>
            </a:pPr>
            <a:endParaRPr lang="en-GB" sz="2000" dirty="0"/>
          </a:p>
          <a:p>
            <a:r>
              <a:rPr lang="en-GB" sz="2000" dirty="0"/>
              <a:t>Traditioneel gaan ondernemers naar hun bank om een zakelijke lening te krijgen.</a:t>
            </a:r>
            <a:br>
              <a:rPr lang="en-GB" sz="2000" dirty="0"/>
            </a:br>
            <a:r>
              <a:rPr lang="en-GB" sz="2000" dirty="0"/>
              <a:t>Maar banken vereisen vaak een lange financiële geschiedenis of zekerheid, die de meeste oprichters, vooral nieuwkomers, niet hebben. </a:t>
            </a:r>
            <a:r>
              <a:rPr lang="en-US" sz="2000" dirty="0"/>
              <a:t>Gelukkig hebben ondernemers andere opties. De sleutel tot succes is weten waar je moet zoeken. We zullen nu een aantal van deze opties bekijken.</a:t>
            </a:r>
          </a:p>
          <a:p>
            <a:pPr>
              <a:buClr>
                <a:srgbClr val="B6D1E1"/>
              </a:buClr>
            </a:pPr>
            <a:endParaRPr lang="en-US" dirty="0"/>
          </a:p>
        </p:txBody>
      </p:sp>
      <p:sp>
        <p:nvSpPr>
          <p:cNvPr id="17" name="TextBox 16">
            <a:extLst>
              <a:ext uri="{FF2B5EF4-FFF2-40B4-BE49-F238E27FC236}">
                <a16:creationId xmlns:a16="http://schemas.microsoft.com/office/drawing/2014/main" id="{765E965F-D68A-CD01-7027-E927F48F0463}"/>
              </a:ext>
            </a:extLst>
          </p:cNvPr>
          <p:cNvSpPr txBox="1"/>
          <p:nvPr/>
        </p:nvSpPr>
        <p:spPr>
          <a:xfrm>
            <a:off x="393459" y="5641670"/>
            <a:ext cx="11736038" cy="769441"/>
          </a:xfrm>
          <a:prstGeom prst="rect">
            <a:avLst/>
          </a:prstGeom>
          <a:noFill/>
        </p:spPr>
        <p:txBody>
          <a:bodyPr wrap="square">
            <a:spAutoFit/>
          </a:bodyPr>
          <a:lstStyle/>
          <a:p>
            <a:r>
              <a:rPr lang="en-US" sz="2200" dirty="0">
                <a:solidFill>
                  <a:schemeClr val="bg1"/>
                </a:solidFill>
                <a:highlight>
                  <a:srgbClr val="94C7B0"/>
                </a:highlight>
              </a:rPr>
              <a:t>Voor vrouwelijke bedrijfsoprichters met complexere financiële behoeften behandelen we ook andere bronnen. </a:t>
            </a:r>
            <a:r>
              <a:rPr lang="en-US" sz="2200" u="sng" dirty="0">
                <a:solidFill>
                  <a:schemeClr val="bg1"/>
                </a:solidFill>
                <a:highlight>
                  <a:srgbClr val="94C7B0"/>
                </a:highlight>
              </a:rPr>
              <a:t>OPMERKING - alle inhoud die volgt zal je bewuster maken van verschillende financieringsmechanismen. </a:t>
            </a:r>
            <a:endParaRPr lang="en-US" sz="2200" dirty="0">
              <a:solidFill>
                <a:schemeClr val="bg1"/>
              </a:solidFill>
              <a:highlight>
                <a:srgbClr val="94C7B0"/>
              </a:highlight>
            </a:endParaRPr>
          </a:p>
        </p:txBody>
      </p:sp>
    </p:spTree>
    <p:extLst>
      <p:ext uri="{BB962C8B-B14F-4D97-AF65-F5344CB8AC3E}">
        <p14:creationId xmlns:p14="http://schemas.microsoft.com/office/powerpoint/2010/main" val="2624356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8532B8-1BCB-3193-ED49-A2A960AD2098}"/>
              </a:ext>
            </a:extLst>
          </p:cNvPr>
          <p:cNvSpPr>
            <a:spLocks noGrp="1"/>
          </p:cNvSpPr>
          <p:nvPr>
            <p:ph type="body" sz="quarter" idx="27"/>
          </p:nvPr>
        </p:nvSpPr>
        <p:spPr/>
        <p:txBody>
          <a:bodyPr/>
          <a:lstStyle/>
          <a:p>
            <a:r>
              <a:rPr lang="en-US" dirty="0"/>
              <a:t>WAAR VIND JE ONDERSTEUNING</a:t>
            </a:r>
            <a:endParaRPr lang="en-GB"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2180491" y="1756269"/>
            <a:ext cx="9619687"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STARTINVESTERINGEN - WAAR VIND JE ONDERSTEUNING?</a:t>
            </a:r>
          </a:p>
        </p:txBody>
      </p:sp>
      <p:grpSp>
        <p:nvGrpSpPr>
          <p:cNvPr id="6" name="Group 5">
            <a:extLst>
              <a:ext uri="{FF2B5EF4-FFF2-40B4-BE49-F238E27FC236}">
                <a16:creationId xmlns:a16="http://schemas.microsoft.com/office/drawing/2014/main" id="{4FCA9709-0E91-D5C8-6BEB-D901F59392EC}"/>
              </a:ext>
            </a:extLst>
          </p:cNvPr>
          <p:cNvGrpSpPr/>
          <p:nvPr/>
        </p:nvGrpSpPr>
        <p:grpSpPr>
          <a:xfrm>
            <a:off x="721599" y="1378091"/>
            <a:ext cx="1119696" cy="1488201"/>
            <a:chOff x="1828799" y="1798501"/>
            <a:chExt cx="1163784" cy="1546799"/>
          </a:xfrm>
        </p:grpSpPr>
        <p:sp>
          <p:nvSpPr>
            <p:cNvPr id="7" name="Graphic 4">
              <a:extLst>
                <a:ext uri="{FF2B5EF4-FFF2-40B4-BE49-F238E27FC236}">
                  <a16:creationId xmlns:a16="http://schemas.microsoft.com/office/drawing/2014/main" id="{7FDC3BF8-50BD-2189-A3A7-9B073EF988B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4">
              <a:extLst>
                <a:ext uri="{FF2B5EF4-FFF2-40B4-BE49-F238E27FC236}">
                  <a16:creationId xmlns:a16="http://schemas.microsoft.com/office/drawing/2014/main" id="{90547F0B-30AB-A258-369E-2D3C8EBF59CA}"/>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01</a:t>
              </a:r>
            </a:p>
          </p:txBody>
        </p:sp>
      </p:gr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2198078" y="3471620"/>
            <a:ext cx="7255888" cy="2696702"/>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In dit gedeelte laten we je kennismaken met</a:t>
            </a:r>
          </a:p>
          <a:p>
            <a:pPr marL="342900" indent="-342900">
              <a:buClr>
                <a:srgbClr val="B6D1E1"/>
              </a:buClr>
              <a:buFont typeface="Arial" panose="020B0604020202020204" pitchFamily="34" charset="0"/>
              <a:buChar char="•"/>
            </a:pPr>
            <a:r>
              <a:rPr lang="en-US" dirty="0"/>
              <a:t>Privé-investeringen van vrienden en familie</a:t>
            </a:r>
          </a:p>
          <a:p>
            <a:pPr marL="342900" indent="-342900">
              <a:buClr>
                <a:srgbClr val="B6D1E1"/>
              </a:buClr>
              <a:buFont typeface="Arial" panose="020B0604020202020204" pitchFamily="34" charset="0"/>
              <a:buChar char="•"/>
            </a:pPr>
            <a:r>
              <a:rPr lang="en-US" dirty="0"/>
              <a:t>Microkrediet en microfinancieringsleningen </a:t>
            </a:r>
          </a:p>
          <a:p>
            <a:pPr marL="342900" indent="-342900">
              <a:buClr>
                <a:srgbClr val="B6D1E1"/>
              </a:buClr>
              <a:buFont typeface="Arial" panose="020B0604020202020204" pitchFamily="34" charset="0"/>
              <a:buChar char="•"/>
            </a:pPr>
            <a:r>
              <a:rPr lang="en-US" dirty="0"/>
              <a:t>Crowdfunding</a:t>
            </a:r>
          </a:p>
          <a:p>
            <a:pPr marL="342900" indent="-342900">
              <a:buClr>
                <a:srgbClr val="B6D1E1"/>
              </a:buClr>
              <a:buFont typeface="Arial" panose="020B0604020202020204" pitchFamily="34" charset="0"/>
              <a:buChar char="•"/>
            </a:pPr>
            <a:r>
              <a:rPr lang="en-US" dirty="0"/>
              <a:t>Subsidies</a:t>
            </a:r>
          </a:p>
          <a:p>
            <a:pPr>
              <a:buClr>
                <a:srgbClr val="B6D1E1"/>
              </a:buClr>
            </a:pPr>
            <a:endParaRPr lang="en-US" dirty="0"/>
          </a:p>
        </p:txBody>
      </p:sp>
      <p:grpSp>
        <p:nvGrpSpPr>
          <p:cNvPr id="2" name="Group 1">
            <a:extLst>
              <a:ext uri="{FF2B5EF4-FFF2-40B4-BE49-F238E27FC236}">
                <a16:creationId xmlns:a16="http://schemas.microsoft.com/office/drawing/2014/main" id="{3F51E562-58A3-40A1-3A48-10B01E21C2A9}"/>
              </a:ext>
            </a:extLst>
          </p:cNvPr>
          <p:cNvGrpSpPr/>
          <p:nvPr/>
        </p:nvGrpSpPr>
        <p:grpSpPr>
          <a:xfrm>
            <a:off x="7745880" y="2496476"/>
            <a:ext cx="3557889" cy="2787669"/>
            <a:chOff x="448873" y="4678394"/>
            <a:chExt cx="2490973" cy="1678570"/>
          </a:xfrm>
        </p:grpSpPr>
        <p:pic>
          <p:nvPicPr>
            <p:cNvPr id="4" name="Picture 3" descr="A picture containing text, vector graphics&#10;&#10;Description automatically generated">
              <a:extLst>
                <a:ext uri="{FF2B5EF4-FFF2-40B4-BE49-F238E27FC236}">
                  <a16:creationId xmlns:a16="http://schemas.microsoft.com/office/drawing/2014/main" id="{BCACD731-CE1C-C6E7-517B-6DDCCB146A07}"/>
                </a:ext>
              </a:extLst>
            </p:cNvPr>
            <p:cNvPicPr>
              <a:picLocks noChangeAspect="1"/>
            </p:cNvPicPr>
            <p:nvPr/>
          </p:nvPicPr>
          <p:blipFill>
            <a:blip r:embed="rId2"/>
            <a:stretch>
              <a:fillRect/>
            </a:stretch>
          </p:blipFill>
          <p:spPr>
            <a:xfrm>
              <a:off x="448873" y="4678394"/>
              <a:ext cx="2490973" cy="1678570"/>
            </a:xfrm>
            <a:prstGeom prst="rect">
              <a:avLst/>
            </a:prstGeom>
          </p:spPr>
        </p:pic>
        <p:pic>
          <p:nvPicPr>
            <p:cNvPr id="5" name="Picture 4" descr="Icon&#10;&#10;Description automatically generated">
              <a:extLst>
                <a:ext uri="{FF2B5EF4-FFF2-40B4-BE49-F238E27FC236}">
                  <a16:creationId xmlns:a16="http://schemas.microsoft.com/office/drawing/2014/main" id="{4DB1F86C-0121-930F-0209-DAC7D3B6838B}"/>
                </a:ext>
              </a:extLst>
            </p:cNvPr>
            <p:cNvPicPr>
              <a:picLocks noChangeAspect="1"/>
            </p:cNvPicPr>
            <p:nvPr/>
          </p:nvPicPr>
          <p:blipFill>
            <a:blip r:embed="rId3"/>
            <a:stretch>
              <a:fillRect/>
            </a:stretch>
          </p:blipFill>
          <p:spPr>
            <a:xfrm>
              <a:off x="1227241" y="5282793"/>
              <a:ext cx="132038" cy="144000"/>
            </a:xfrm>
            <a:prstGeom prst="rect">
              <a:avLst/>
            </a:prstGeom>
          </p:spPr>
        </p:pic>
        <p:pic>
          <p:nvPicPr>
            <p:cNvPr id="10" name="Picture 9" descr="Icon&#10;&#10;Description automatically generated">
              <a:extLst>
                <a:ext uri="{FF2B5EF4-FFF2-40B4-BE49-F238E27FC236}">
                  <a16:creationId xmlns:a16="http://schemas.microsoft.com/office/drawing/2014/main" id="{15001DFD-F67F-FDE8-B9A6-36552134EE31}"/>
                </a:ext>
              </a:extLst>
            </p:cNvPr>
            <p:cNvPicPr>
              <a:picLocks noChangeAspect="1"/>
            </p:cNvPicPr>
            <p:nvPr/>
          </p:nvPicPr>
          <p:blipFill>
            <a:blip r:embed="rId3"/>
            <a:stretch>
              <a:fillRect/>
            </a:stretch>
          </p:blipFill>
          <p:spPr>
            <a:xfrm>
              <a:off x="1902563" y="4788704"/>
              <a:ext cx="132038" cy="144000"/>
            </a:xfrm>
            <a:prstGeom prst="rect">
              <a:avLst/>
            </a:prstGeom>
          </p:spPr>
        </p:pic>
        <p:pic>
          <p:nvPicPr>
            <p:cNvPr id="11" name="Picture 10" descr="Icon&#10;&#10;Description automatically generated">
              <a:extLst>
                <a:ext uri="{FF2B5EF4-FFF2-40B4-BE49-F238E27FC236}">
                  <a16:creationId xmlns:a16="http://schemas.microsoft.com/office/drawing/2014/main" id="{0340D6DE-6DFC-161B-0522-4E17F3A41079}"/>
                </a:ext>
              </a:extLst>
            </p:cNvPr>
            <p:cNvPicPr>
              <a:picLocks noChangeAspect="1"/>
            </p:cNvPicPr>
            <p:nvPr/>
          </p:nvPicPr>
          <p:blipFill>
            <a:blip r:embed="rId3"/>
            <a:stretch>
              <a:fillRect/>
            </a:stretch>
          </p:blipFill>
          <p:spPr>
            <a:xfrm rot="19326072">
              <a:off x="1487752" y="5190070"/>
              <a:ext cx="132038" cy="144000"/>
            </a:xfrm>
            <a:prstGeom prst="rect">
              <a:avLst/>
            </a:prstGeom>
          </p:spPr>
        </p:pic>
      </p:grpSp>
    </p:spTree>
    <p:extLst>
      <p:ext uri="{BB962C8B-B14F-4D97-AF65-F5344CB8AC3E}">
        <p14:creationId xmlns:p14="http://schemas.microsoft.com/office/powerpoint/2010/main" val="3378101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8532B8-1BCB-3193-ED49-A2A960AD2098}"/>
              </a:ext>
            </a:extLst>
          </p:cNvPr>
          <p:cNvSpPr>
            <a:spLocks noGrp="1"/>
          </p:cNvSpPr>
          <p:nvPr>
            <p:ph type="body" sz="quarter" idx="27"/>
          </p:nvPr>
        </p:nvSpPr>
        <p:spPr/>
        <p:txBody>
          <a:bodyPr/>
          <a:lstStyle/>
          <a:p>
            <a:r>
              <a:rPr lang="en-US" dirty="0"/>
              <a:t>WAAR VIND JE ONDERSTEUNING</a:t>
            </a:r>
            <a:endParaRPr lang="en-GB" dirty="0"/>
          </a:p>
        </p:txBody>
      </p:sp>
      <p:cxnSp>
        <p:nvCxnSpPr>
          <p:cNvPr id="14" name="Straight Connector 13">
            <a:extLst>
              <a:ext uri="{FF2B5EF4-FFF2-40B4-BE49-F238E27FC236}">
                <a16:creationId xmlns:a16="http://schemas.microsoft.com/office/drawing/2014/main" id="{921963DF-CBD5-2924-CD1A-9F93B684C210}"/>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599279" y="1420094"/>
            <a:ext cx="11059321"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START UP INVESTERINGEN - Particuliere investeringen </a:t>
            </a:r>
          </a:p>
        </p:txBody>
      </p:sp>
      <p:sp>
        <p:nvSpPr>
          <p:cNvPr id="3" name="Text Placeholder 7">
            <a:extLst>
              <a:ext uri="{FF2B5EF4-FFF2-40B4-BE49-F238E27FC236}">
                <a16:creationId xmlns:a16="http://schemas.microsoft.com/office/drawing/2014/main" id="{94CA1918-14DA-AAC9-1888-4A91DBBD686D}"/>
              </a:ext>
            </a:extLst>
          </p:cNvPr>
          <p:cNvSpPr txBox="1">
            <a:spLocks/>
          </p:cNvSpPr>
          <p:nvPr/>
        </p:nvSpPr>
        <p:spPr>
          <a:xfrm>
            <a:off x="644706" y="1978400"/>
            <a:ext cx="10799319"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US" b="1" dirty="0"/>
              <a:t>Privé-investeringen </a:t>
            </a:r>
            <a:r>
              <a:rPr lang="en-US" dirty="0"/>
              <a:t>zijn vaak een goede optie voor een nieuw voedingsbedrijf, vooral </a:t>
            </a:r>
            <a:r>
              <a:rPr lang="en-GB" dirty="0"/>
              <a:t>als je kunt aantonen dat er een sterke vraag of groei mogelijk is. Dit soort steun komt vaak niet alleen met geld, maar ook met waardevol advies, aanmoediging of connecties in de sector die traditionele kredietverstrekkers meestal niet bieden. Veel vrouwen beginnen dicht bij huis en wenden zich tot vrienden en familie. Hoewel dit een geweldige manier kan zijn om te beginnen, is het belangrijk om zowel je bedrijf als je relaties te beschermen:</a:t>
            </a:r>
          </a:p>
          <a:p>
            <a:pPr>
              <a:buNone/>
            </a:pPr>
            <a:endParaRPr lang="en-GB" sz="600" dirty="0"/>
          </a:p>
          <a:p>
            <a:pPr marL="342900" indent="-342900">
              <a:buFont typeface="Arial" panose="020B0604020202020204" pitchFamily="34" charset="0"/>
              <a:buChar char="•"/>
            </a:pPr>
            <a:r>
              <a:rPr lang="en-GB" b="1" dirty="0"/>
              <a:t>Houd het professioneel</a:t>
            </a:r>
            <a:r>
              <a:rPr lang="en-GB" dirty="0"/>
              <a:t>: Zet afspraken altijd op papier, zelfs met dierbaren.</a:t>
            </a:r>
          </a:p>
          <a:p>
            <a:pPr marL="342900" indent="-342900">
              <a:buFont typeface="Arial" panose="020B0604020202020204" pitchFamily="34" charset="0"/>
              <a:buChar char="•"/>
            </a:pPr>
            <a:r>
              <a:rPr lang="en-GB" b="1" dirty="0"/>
              <a:t>Stel duidelijke verwachtingen</a:t>
            </a:r>
            <a:r>
              <a:rPr lang="en-GB" dirty="0"/>
              <a:t>: Leg uit dat start-ups risico's met zich meebrengen en dat de kans bestaat dat ze hun geld niet terugkrijgen.</a:t>
            </a:r>
          </a:p>
          <a:p>
            <a:pPr marL="342900" indent="-342900">
              <a:buFont typeface="Arial" panose="020B0604020202020204" pitchFamily="34" charset="0"/>
              <a:buChar char="•"/>
            </a:pPr>
            <a:r>
              <a:rPr lang="en-GB" b="1" dirty="0"/>
              <a:t>Behandel het als een formele investering</a:t>
            </a:r>
            <a:r>
              <a:rPr lang="en-GB" dirty="0"/>
              <a:t>: Deel een eenvoudig bedrijfsplan, spreek (eventuele) terugbetalingsvoorwaarden af en communiceer regelmatig.</a:t>
            </a:r>
          </a:p>
          <a:p>
            <a:endParaRPr lang="en-GB" dirty="0"/>
          </a:p>
          <a:p>
            <a:r>
              <a:rPr lang="en-GB" dirty="0"/>
              <a:t>Onthoud: Het doel is om je droom op te bouwen zonder je belangrijkste persoonlijke connecties op het spel te zetten.</a:t>
            </a:r>
          </a:p>
          <a:p>
            <a:pPr>
              <a:buClr>
                <a:srgbClr val="B6D1E1"/>
              </a:buClr>
            </a:pPr>
            <a:endParaRPr lang="en-US" dirty="0"/>
          </a:p>
        </p:txBody>
      </p:sp>
    </p:spTree>
    <p:extLst>
      <p:ext uri="{BB962C8B-B14F-4D97-AF65-F5344CB8AC3E}">
        <p14:creationId xmlns:p14="http://schemas.microsoft.com/office/powerpoint/2010/main" val="998067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83D29-C8A8-B0AA-C86A-B4234DF8A7A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CDB1289-902D-39AD-4F5E-E589A43CDA42}"/>
              </a:ext>
            </a:extLst>
          </p:cNvPr>
          <p:cNvSpPr>
            <a:spLocks noGrp="1"/>
          </p:cNvSpPr>
          <p:nvPr>
            <p:ph type="body" sz="quarter" idx="27"/>
          </p:nvPr>
        </p:nvSpPr>
        <p:spPr/>
        <p:txBody>
          <a:bodyPr/>
          <a:lstStyle/>
          <a:p>
            <a:r>
              <a:rPr lang="en-US" dirty="0"/>
              <a:t>WAAR VIND JE ONDERSTEUNING</a:t>
            </a:r>
            <a:endParaRPr lang="en-GB" dirty="0"/>
          </a:p>
        </p:txBody>
      </p:sp>
      <p:cxnSp>
        <p:nvCxnSpPr>
          <p:cNvPr id="14" name="Straight Connector 13">
            <a:extLst>
              <a:ext uri="{FF2B5EF4-FFF2-40B4-BE49-F238E27FC236}">
                <a16:creationId xmlns:a16="http://schemas.microsoft.com/office/drawing/2014/main" id="{5316924F-CB7A-BD97-CC2A-269222F42C85}"/>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10AB6AEF-9CA6-8784-9973-979A70E7FBDD}"/>
              </a:ext>
            </a:extLst>
          </p:cNvPr>
          <p:cNvSpPr txBox="1">
            <a:spLocks/>
          </p:cNvSpPr>
          <p:nvPr/>
        </p:nvSpPr>
        <p:spPr>
          <a:xfrm>
            <a:off x="487751" y="1474738"/>
            <a:ext cx="1117084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START UP INVESTERINGEN - Particuliere investeringen </a:t>
            </a:r>
          </a:p>
        </p:txBody>
      </p:sp>
      <p:sp>
        <p:nvSpPr>
          <p:cNvPr id="3" name="Text Placeholder 7">
            <a:extLst>
              <a:ext uri="{FF2B5EF4-FFF2-40B4-BE49-F238E27FC236}">
                <a16:creationId xmlns:a16="http://schemas.microsoft.com/office/drawing/2014/main" id="{D8BEB93C-F906-C43A-1E42-5D872857E4E2}"/>
              </a:ext>
            </a:extLst>
          </p:cNvPr>
          <p:cNvSpPr txBox="1">
            <a:spLocks/>
          </p:cNvSpPr>
          <p:nvPr/>
        </p:nvSpPr>
        <p:spPr>
          <a:xfrm>
            <a:off x="2170576" y="1993357"/>
            <a:ext cx="9666135"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1" name="TextBox 10">
            <a:extLst>
              <a:ext uri="{FF2B5EF4-FFF2-40B4-BE49-F238E27FC236}">
                <a16:creationId xmlns:a16="http://schemas.microsoft.com/office/drawing/2014/main" id="{71719C16-4270-75EE-47F8-3D816C743063}"/>
              </a:ext>
            </a:extLst>
          </p:cNvPr>
          <p:cNvSpPr txBox="1"/>
          <p:nvPr/>
        </p:nvSpPr>
        <p:spPr>
          <a:xfrm>
            <a:off x="487751" y="2017241"/>
            <a:ext cx="7405235" cy="4154984"/>
          </a:xfrm>
          <a:prstGeom prst="rect">
            <a:avLst/>
          </a:prstGeom>
          <a:noFill/>
        </p:spPr>
        <p:txBody>
          <a:bodyPr wrap="square">
            <a:spAutoFit/>
          </a:bodyPr>
          <a:lstStyle/>
          <a:p>
            <a:r>
              <a:rPr lang="en-GB" sz="2000" b="1" dirty="0"/>
              <a:t>Verschillende manieren waarop vrienden en familie je kunnen steunen:</a:t>
            </a:r>
          </a:p>
          <a:p>
            <a:r>
              <a:rPr lang="en-GB" sz="2000" dirty="0"/>
              <a:t>Vrienden en familie hoeven niet altijd grote sommen geld te geven. Steun kan ook de vorm aannemen van:</a:t>
            </a:r>
          </a:p>
          <a:p>
            <a:pPr marL="342900" indent="-342900">
              <a:buFont typeface="Arial" panose="020B0604020202020204" pitchFamily="34" charset="0"/>
              <a:buChar char="•"/>
            </a:pPr>
            <a:r>
              <a:rPr lang="en-GB" sz="2000" dirty="0"/>
              <a:t>Kleine startfinanciering (een paar honderd euro om te beginnen)</a:t>
            </a:r>
          </a:p>
          <a:p>
            <a:pPr marL="342900" indent="-342900">
              <a:buFont typeface="Arial" panose="020B0604020202020204" pitchFamily="34" charset="0"/>
              <a:buChar char="•"/>
            </a:pPr>
            <a:r>
              <a:rPr lang="en-GB" sz="2000" dirty="0"/>
              <a:t>Je eerste producten kopen/voorbestellen om de markt te testen</a:t>
            </a:r>
          </a:p>
          <a:p>
            <a:pPr marL="342900" indent="-342900">
              <a:buFont typeface="Arial" panose="020B0604020202020204" pitchFamily="34" charset="0"/>
              <a:buChar char="•"/>
            </a:pPr>
            <a:r>
              <a:rPr lang="en-GB" sz="2000" dirty="0"/>
              <a:t>Apparatuur, ruimte of transport aanbieden (bijv. een thuiskeuken gebruiken of een busje lenen)</a:t>
            </a:r>
          </a:p>
          <a:p>
            <a:pPr marL="342900" indent="-342900">
              <a:buFont typeface="Arial" panose="020B0604020202020204" pitchFamily="34" charset="0"/>
              <a:buChar char="•"/>
            </a:pPr>
            <a:r>
              <a:rPr lang="en-GB" sz="2000" dirty="0"/>
              <a:t>Vaardighedenondersteuning - misschien kan iemand helpen met boekhouden, ontwerpen of marketing</a:t>
            </a:r>
          </a:p>
          <a:p>
            <a:endParaRPr lang="en-GB" sz="2000" dirty="0"/>
          </a:p>
          <a:p>
            <a:r>
              <a:rPr lang="en-GB" sz="2000" dirty="0"/>
              <a:t>Dit normaliseert niet-geldelijke bijdragen, die vaak net zo waardevol zijn voor beginnende voedingsbedrijven.</a:t>
            </a:r>
          </a:p>
        </p:txBody>
      </p:sp>
      <p:pic>
        <p:nvPicPr>
          <p:cNvPr id="10" name="Picture 9" descr="Two women laughing">
            <a:extLst>
              <a:ext uri="{FF2B5EF4-FFF2-40B4-BE49-F238E27FC236}">
                <a16:creationId xmlns:a16="http://schemas.microsoft.com/office/drawing/2014/main" id="{0612DB6C-60F6-4AB7-1BD5-82A5AA897BBC}"/>
              </a:ext>
            </a:extLst>
          </p:cNvPr>
          <p:cNvPicPr>
            <a:picLocks noChangeAspect="1"/>
          </p:cNvPicPr>
          <p:nvPr/>
        </p:nvPicPr>
        <p:blipFill>
          <a:blip r:embed="rId2"/>
          <a:stretch>
            <a:fillRect/>
          </a:stretch>
        </p:blipFill>
        <p:spPr>
          <a:xfrm>
            <a:off x="7844781" y="2717856"/>
            <a:ext cx="4080075" cy="2720050"/>
          </a:xfrm>
          <a:prstGeom prst="rect">
            <a:avLst/>
          </a:prstGeom>
        </p:spPr>
      </p:pic>
    </p:spTree>
    <p:extLst>
      <p:ext uri="{BB962C8B-B14F-4D97-AF65-F5344CB8AC3E}">
        <p14:creationId xmlns:p14="http://schemas.microsoft.com/office/powerpoint/2010/main" val="3857213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8BF18-C8EC-0B7D-E9E1-8661CF608BE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748DB67-75F9-48A7-3341-AC7F5F7DF820}"/>
              </a:ext>
            </a:extLst>
          </p:cNvPr>
          <p:cNvSpPr>
            <a:spLocks noGrp="1"/>
          </p:cNvSpPr>
          <p:nvPr>
            <p:ph type="body" sz="quarter" idx="27"/>
          </p:nvPr>
        </p:nvSpPr>
        <p:spPr/>
        <p:txBody>
          <a:bodyPr/>
          <a:lstStyle/>
          <a:p>
            <a:r>
              <a:rPr lang="en-US" dirty="0"/>
              <a:t>WAAR VIND JE ONDERSTEUNING</a:t>
            </a:r>
            <a:endParaRPr lang="en-GB" dirty="0"/>
          </a:p>
        </p:txBody>
      </p:sp>
      <p:cxnSp>
        <p:nvCxnSpPr>
          <p:cNvPr id="14" name="Straight Connector 13">
            <a:extLst>
              <a:ext uri="{FF2B5EF4-FFF2-40B4-BE49-F238E27FC236}">
                <a16:creationId xmlns:a16="http://schemas.microsoft.com/office/drawing/2014/main" id="{A82E7A72-91FF-3C97-F94F-5413DD471EA6}"/>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90E4BC42-2D89-1B49-968B-77AB0E18522B}"/>
              </a:ext>
            </a:extLst>
          </p:cNvPr>
          <p:cNvSpPr txBox="1">
            <a:spLocks/>
          </p:cNvSpPr>
          <p:nvPr/>
        </p:nvSpPr>
        <p:spPr>
          <a:xfrm>
            <a:off x="769739" y="1460242"/>
            <a:ext cx="11066972"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START UP INVESTERINGEN - Particuliere investeringen </a:t>
            </a:r>
          </a:p>
        </p:txBody>
      </p:sp>
      <p:sp>
        <p:nvSpPr>
          <p:cNvPr id="3" name="Text Placeholder 7">
            <a:extLst>
              <a:ext uri="{FF2B5EF4-FFF2-40B4-BE49-F238E27FC236}">
                <a16:creationId xmlns:a16="http://schemas.microsoft.com/office/drawing/2014/main" id="{2250DABE-DE4A-498D-8B2C-6B0804141906}"/>
              </a:ext>
            </a:extLst>
          </p:cNvPr>
          <p:cNvSpPr txBox="1">
            <a:spLocks/>
          </p:cNvSpPr>
          <p:nvPr/>
        </p:nvSpPr>
        <p:spPr>
          <a:xfrm>
            <a:off x="2170576" y="1993357"/>
            <a:ext cx="9666135"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p:txBody>
      </p:sp>
      <p:sp>
        <p:nvSpPr>
          <p:cNvPr id="11" name="TextBox 10">
            <a:extLst>
              <a:ext uri="{FF2B5EF4-FFF2-40B4-BE49-F238E27FC236}">
                <a16:creationId xmlns:a16="http://schemas.microsoft.com/office/drawing/2014/main" id="{4EBA9CDF-7520-D7CC-70DD-245B1EEB237D}"/>
              </a:ext>
            </a:extLst>
          </p:cNvPr>
          <p:cNvSpPr txBox="1"/>
          <p:nvPr/>
        </p:nvSpPr>
        <p:spPr>
          <a:xfrm>
            <a:off x="751411" y="2027988"/>
            <a:ext cx="10507489" cy="3200876"/>
          </a:xfrm>
          <a:prstGeom prst="rect">
            <a:avLst/>
          </a:prstGeom>
          <a:noFill/>
        </p:spPr>
        <p:txBody>
          <a:bodyPr wrap="square">
            <a:spAutoFit/>
          </a:bodyPr>
          <a:lstStyle/>
          <a:p>
            <a:r>
              <a:rPr lang="en-GB" sz="2200" b="1" dirty="0"/>
              <a:t>Tips voor het gesprek:</a:t>
            </a:r>
          </a:p>
          <a:p>
            <a:r>
              <a:rPr lang="en-GB" sz="2200" dirty="0"/>
              <a:t>Vrienden en familie benaderen over geld kan lastig zijn. Doe het </a:t>
            </a:r>
            <a:r>
              <a:rPr lang="en-IE" sz="2200" dirty="0"/>
              <a:t>professioneel en respectvol. Hier zijn </a:t>
            </a:r>
            <a:r>
              <a:rPr lang="en-GB" sz="2200" dirty="0"/>
              <a:t>wat ideeën</a:t>
            </a:r>
          </a:p>
          <a:p>
            <a:endParaRPr lang="en-GB" sz="2200" dirty="0"/>
          </a:p>
          <a:p>
            <a:pPr marL="342900" indent="-342900">
              <a:buFont typeface="Arial" panose="020B0604020202020204" pitchFamily="34" charset="0"/>
              <a:buChar char="•"/>
            </a:pPr>
            <a:r>
              <a:rPr lang="en-GB" sz="2200" dirty="0"/>
              <a:t>Zie het als een kans, niet als een gunst</a:t>
            </a:r>
          </a:p>
          <a:p>
            <a:pPr marL="342900" indent="-342900">
              <a:buFont typeface="Arial" panose="020B0604020202020204" pitchFamily="34" charset="0"/>
              <a:buChar char="•"/>
            </a:pPr>
            <a:r>
              <a:rPr lang="en-GB" sz="2200" dirty="0"/>
              <a:t>Op de hoogte zijn van risico's en tijdlijnen</a:t>
            </a:r>
          </a:p>
          <a:p>
            <a:pPr marL="342900" indent="-342900">
              <a:buFont typeface="Arial" panose="020B0604020202020204" pitchFamily="34" charset="0"/>
              <a:buChar char="•"/>
            </a:pPr>
            <a:r>
              <a:rPr lang="en-GB" sz="2200" dirty="0"/>
              <a:t>Een kleine bedankbonus aanbieden (zoals gratis producten, toekomstige catering of een vaste korting voor lopende aankopen)</a:t>
            </a:r>
          </a:p>
          <a:p>
            <a:pPr marL="342900" indent="-342900">
              <a:buFont typeface="Arial" panose="020B0604020202020204" pitchFamily="34" charset="0"/>
              <a:buChar char="•"/>
            </a:pPr>
            <a:endParaRPr lang="en-GB" sz="2200" dirty="0"/>
          </a:p>
        </p:txBody>
      </p:sp>
      <p:grpSp>
        <p:nvGrpSpPr>
          <p:cNvPr id="16" name="Grupa 11">
            <a:extLst>
              <a:ext uri="{FF2B5EF4-FFF2-40B4-BE49-F238E27FC236}">
                <a16:creationId xmlns:a16="http://schemas.microsoft.com/office/drawing/2014/main" id="{D8FEB14F-64E2-45DD-6FC7-FF2248E2B443}"/>
              </a:ext>
            </a:extLst>
          </p:cNvPr>
          <p:cNvGrpSpPr/>
          <p:nvPr/>
        </p:nvGrpSpPr>
        <p:grpSpPr>
          <a:xfrm>
            <a:off x="751412" y="4779280"/>
            <a:ext cx="9071376" cy="1687855"/>
            <a:chOff x="6392064" y="2074265"/>
            <a:chExt cx="3250502" cy="1480279"/>
          </a:xfrm>
        </p:grpSpPr>
        <p:sp>
          <p:nvSpPr>
            <p:cNvPr id="17" name="Rectangle 16">
              <a:extLst>
                <a:ext uri="{FF2B5EF4-FFF2-40B4-BE49-F238E27FC236}">
                  <a16:creationId xmlns:a16="http://schemas.microsoft.com/office/drawing/2014/main" id="{F169784D-AAB2-B3E8-7D12-71BBECD8F6AA}"/>
                </a:ext>
              </a:extLst>
            </p:cNvPr>
            <p:cNvSpPr/>
            <p:nvPr/>
          </p:nvSpPr>
          <p:spPr>
            <a:xfrm>
              <a:off x="6718365" y="2373623"/>
              <a:ext cx="2924201" cy="1180921"/>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8" name="Group 17">
              <a:extLst>
                <a:ext uri="{FF2B5EF4-FFF2-40B4-BE49-F238E27FC236}">
                  <a16:creationId xmlns:a16="http://schemas.microsoft.com/office/drawing/2014/main" id="{BAF08A8C-9E45-D17A-57D1-478C9AF59831}"/>
                </a:ext>
              </a:extLst>
            </p:cNvPr>
            <p:cNvGrpSpPr/>
            <p:nvPr/>
          </p:nvGrpSpPr>
          <p:grpSpPr>
            <a:xfrm>
              <a:off x="6392064" y="2074265"/>
              <a:ext cx="2788753" cy="578690"/>
              <a:chOff x="2045517" y="6166884"/>
              <a:chExt cx="2788753" cy="578690"/>
            </a:xfrm>
          </p:grpSpPr>
          <p:sp>
            <p:nvSpPr>
              <p:cNvPr id="20" name="Rectangle 7">
                <a:extLst>
                  <a:ext uri="{FF2B5EF4-FFF2-40B4-BE49-F238E27FC236}">
                    <a16:creationId xmlns:a16="http://schemas.microsoft.com/office/drawing/2014/main" id="{01CB1F57-B7DE-1932-E718-DAB61D72F746}"/>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ectangle 8">
                <a:extLst>
                  <a:ext uri="{FF2B5EF4-FFF2-40B4-BE49-F238E27FC236}">
                    <a16:creationId xmlns:a16="http://schemas.microsoft.com/office/drawing/2014/main" id="{38B8032A-94AB-3A5A-B2F3-0C2E709DF8E0}"/>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ectangle 9">
                <a:extLst>
                  <a:ext uri="{FF2B5EF4-FFF2-40B4-BE49-F238E27FC236}">
                    <a16:creationId xmlns:a16="http://schemas.microsoft.com/office/drawing/2014/main" id="{B103AC45-DF85-A0ED-676D-A8EFA246161D}"/>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noProof="0" dirty="0">
                    <a:effectLst/>
                    <a:latin typeface="Calibri" panose="020F0502020204030204" pitchFamily="34" charset="0"/>
                    <a:ea typeface="Times New Roman" panose="02020603050405020304" pitchFamily="18" charset="0"/>
                    <a:cs typeface="Times New Roman" panose="02020603050405020304" pitchFamily="18" charset="0"/>
                  </a:rPr>
                  <a:t>Oefening</a:t>
                </a:r>
                <a:endParaRPr lang="en-GB" sz="30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4" name="Graphic 10" descr="Clipboard Partially Ticked outline">
                <a:extLst>
                  <a:ext uri="{FF2B5EF4-FFF2-40B4-BE49-F238E27FC236}">
                    <a16:creationId xmlns:a16="http://schemas.microsoft.com/office/drawing/2014/main" id="{B0A7A4EE-CAA5-6FC6-99FA-683B6A5523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9" name="Text Placeholder 2">
              <a:extLst>
                <a:ext uri="{FF2B5EF4-FFF2-40B4-BE49-F238E27FC236}">
                  <a16:creationId xmlns:a16="http://schemas.microsoft.com/office/drawing/2014/main" id="{A0F1A360-AD36-E4B4-4856-CC04EA825B4F}"/>
                </a:ext>
              </a:extLst>
            </p:cNvPr>
            <p:cNvSpPr txBox="1">
              <a:spLocks/>
            </p:cNvSpPr>
            <p:nvPr/>
          </p:nvSpPr>
          <p:spPr>
            <a:xfrm>
              <a:off x="6914310" y="2754117"/>
              <a:ext cx="2728256" cy="53339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GB" b="1" noProof="0" dirty="0"/>
            </a:p>
          </p:txBody>
        </p:sp>
      </p:grpSp>
      <p:sp>
        <p:nvSpPr>
          <p:cNvPr id="26" name="TextBox 25">
            <a:extLst>
              <a:ext uri="{FF2B5EF4-FFF2-40B4-BE49-F238E27FC236}">
                <a16:creationId xmlns:a16="http://schemas.microsoft.com/office/drawing/2014/main" id="{A62B31B7-9487-21B6-06D1-6451143342FF}"/>
              </a:ext>
            </a:extLst>
          </p:cNvPr>
          <p:cNvSpPr txBox="1"/>
          <p:nvPr/>
        </p:nvSpPr>
        <p:spPr>
          <a:xfrm>
            <a:off x="1282036" y="5500630"/>
            <a:ext cx="4557782" cy="646331"/>
          </a:xfrm>
          <a:prstGeom prst="rect">
            <a:avLst/>
          </a:prstGeom>
          <a:noFill/>
        </p:spPr>
        <p:txBody>
          <a:bodyPr wrap="square">
            <a:spAutoFit/>
          </a:bodyPr>
          <a:lstStyle/>
          <a:p>
            <a:r>
              <a:rPr lang="en-GB" sz="1800" b="1" dirty="0"/>
              <a:t>Download en vul onze </a:t>
            </a:r>
            <a:r>
              <a:rPr lang="en-IE" sz="1800" b="1" dirty="0"/>
              <a:t>Friends &amp; Family Funding Checklist </a:t>
            </a:r>
            <a:r>
              <a:rPr lang="en-GB" sz="1800" b="1" dirty="0"/>
              <a:t>in</a:t>
            </a:r>
          </a:p>
        </p:txBody>
      </p:sp>
      <p:graphicFrame>
        <p:nvGraphicFramePr>
          <p:cNvPr id="27" name="Object 26">
            <a:extLst>
              <a:ext uri="{FF2B5EF4-FFF2-40B4-BE49-F238E27FC236}">
                <a16:creationId xmlns:a16="http://schemas.microsoft.com/office/drawing/2014/main" id="{904D001E-8F0A-9DEB-A25F-5F5EC33E1230}"/>
              </a:ext>
            </a:extLst>
          </p:cNvPr>
          <p:cNvGraphicFramePr>
            <a:graphicFrameLocks noChangeAspect="1"/>
          </p:cNvGraphicFramePr>
          <p:nvPr>
            <p:extLst>
              <p:ext uri="{D42A27DB-BD31-4B8C-83A1-F6EECF244321}">
                <p14:modId xmlns:p14="http://schemas.microsoft.com/office/powerpoint/2010/main" val="3529479830"/>
              </p:ext>
            </p:extLst>
          </p:nvPr>
        </p:nvGraphicFramePr>
        <p:xfrm>
          <a:off x="8017851" y="5429822"/>
          <a:ext cx="1129859" cy="965088"/>
        </p:xfrm>
        <a:graphic>
          <a:graphicData uri="http://schemas.openxmlformats.org/presentationml/2006/ole">
            <mc:AlternateContent xmlns:mc="http://schemas.openxmlformats.org/markup-compatibility/2006">
              <mc:Choice xmlns:v="urn:schemas-microsoft-com:vml" Requires="v">
                <p:oleObj name="Document" showAsIcon="1" r:id="rId4" imgW="914249" imgH="781050" progId="Word.Document.12">
                  <p:embed/>
                </p:oleObj>
              </mc:Choice>
              <mc:Fallback>
                <p:oleObj name="Document" showAsIcon="1" r:id="rId4" imgW="914249" imgH="781050" progId="Word.Document.12">
                  <p:embed/>
                  <p:pic>
                    <p:nvPicPr>
                      <p:cNvPr id="0" name=""/>
                      <p:cNvPicPr/>
                      <p:nvPr/>
                    </p:nvPicPr>
                    <p:blipFill>
                      <a:blip r:embed="rId5"/>
                      <a:stretch>
                        <a:fillRect/>
                      </a:stretch>
                    </p:blipFill>
                    <p:spPr>
                      <a:xfrm>
                        <a:off x="8017851" y="5429822"/>
                        <a:ext cx="1129859" cy="965088"/>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E2832D11-5FB0-1E49-C269-1C272A8A5351}"/>
              </a:ext>
            </a:extLst>
          </p:cNvPr>
          <p:cNvSpPr txBox="1"/>
          <p:nvPr/>
        </p:nvSpPr>
        <p:spPr>
          <a:xfrm>
            <a:off x="5497033" y="5471721"/>
            <a:ext cx="2740049" cy="646331"/>
          </a:xfrm>
          <a:prstGeom prst="rect">
            <a:avLst/>
          </a:prstGeom>
          <a:noFill/>
        </p:spPr>
        <p:txBody>
          <a:bodyPr wrap="square">
            <a:spAutoFit/>
          </a:bodyPr>
          <a:lstStyle/>
          <a:p>
            <a:pPr marL="15875" indent="-15875" algn="ctr">
              <a:buClr>
                <a:srgbClr val="B6D1E1"/>
              </a:buClr>
            </a:pPr>
            <a:r>
              <a:rPr lang="en-GB" sz="1800" b="1" dirty="0">
                <a:solidFill>
                  <a:srgbClr val="94C7B0"/>
                </a:solidFill>
              </a:rPr>
              <a:t>Dubbelklik op pictogram </a:t>
            </a:r>
          </a:p>
          <a:p>
            <a:pPr marL="15875" indent="-15875">
              <a:buClr>
                <a:srgbClr val="B6D1E1"/>
              </a:buClr>
            </a:pPr>
            <a:r>
              <a:rPr lang="en-GB" sz="1800" b="1" dirty="0">
                <a:solidFill>
                  <a:srgbClr val="94C7B0"/>
                </a:solidFill>
              </a:rPr>
              <a:t> om te downloaden</a:t>
            </a:r>
          </a:p>
        </p:txBody>
      </p:sp>
    </p:spTree>
    <p:extLst>
      <p:ext uri="{BB962C8B-B14F-4D97-AF65-F5344CB8AC3E}">
        <p14:creationId xmlns:p14="http://schemas.microsoft.com/office/powerpoint/2010/main" val="2896283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8532B8-1BCB-3193-ED49-A2A960AD2098}"/>
              </a:ext>
            </a:extLst>
          </p:cNvPr>
          <p:cNvSpPr>
            <a:spLocks noGrp="1"/>
          </p:cNvSpPr>
          <p:nvPr>
            <p:ph type="body" sz="quarter" idx="27"/>
          </p:nvPr>
        </p:nvSpPr>
        <p:spPr/>
        <p:txBody>
          <a:bodyPr/>
          <a:lstStyle/>
          <a:p>
            <a:r>
              <a:rPr lang="en-US" dirty="0"/>
              <a:t>WAAR VIND JE ONDERSTEUNING</a:t>
            </a:r>
            <a:endParaRPr lang="en-GB" dirty="0"/>
          </a:p>
        </p:txBody>
      </p:sp>
      <p:sp>
        <p:nvSpPr>
          <p:cNvPr id="23" name="Text Placeholder 4">
            <a:extLst>
              <a:ext uri="{FF2B5EF4-FFF2-40B4-BE49-F238E27FC236}">
                <a16:creationId xmlns:a16="http://schemas.microsoft.com/office/drawing/2014/main" id="{4A35D1C2-D65A-8CCA-3C86-995F740B7F29}"/>
              </a:ext>
            </a:extLst>
          </p:cNvPr>
          <p:cNvSpPr txBox="1">
            <a:spLocks/>
          </p:cNvSpPr>
          <p:nvPr/>
        </p:nvSpPr>
        <p:spPr>
          <a:xfrm>
            <a:off x="637112" y="1580113"/>
            <a:ext cx="1113578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START UP INVESTERINGEN - microkrediet en microfinanciering </a:t>
            </a:r>
          </a:p>
        </p:txBody>
      </p:sp>
      <p:sp>
        <p:nvSpPr>
          <p:cNvPr id="2" name="Text Placeholder 7">
            <a:extLst>
              <a:ext uri="{FF2B5EF4-FFF2-40B4-BE49-F238E27FC236}">
                <a16:creationId xmlns:a16="http://schemas.microsoft.com/office/drawing/2014/main" id="{EBDC1A33-28C8-B894-5747-C443DC206F2B}"/>
              </a:ext>
            </a:extLst>
          </p:cNvPr>
          <p:cNvSpPr txBox="1">
            <a:spLocks/>
          </p:cNvSpPr>
          <p:nvPr/>
        </p:nvSpPr>
        <p:spPr>
          <a:xfrm>
            <a:off x="2030754" y="2911097"/>
            <a:ext cx="9406996"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sp>
        <p:nvSpPr>
          <p:cNvPr id="12" name="TextBox 11">
            <a:extLst>
              <a:ext uri="{FF2B5EF4-FFF2-40B4-BE49-F238E27FC236}">
                <a16:creationId xmlns:a16="http://schemas.microsoft.com/office/drawing/2014/main" id="{FE490DDE-8EA9-D9F1-FCF9-B5758DE21C58}"/>
              </a:ext>
            </a:extLst>
          </p:cNvPr>
          <p:cNvSpPr txBox="1"/>
          <p:nvPr/>
        </p:nvSpPr>
        <p:spPr>
          <a:xfrm>
            <a:off x="751412" y="2318313"/>
            <a:ext cx="10524318" cy="3816429"/>
          </a:xfrm>
          <a:prstGeom prst="rect">
            <a:avLst/>
          </a:prstGeom>
          <a:noFill/>
        </p:spPr>
        <p:txBody>
          <a:bodyPr wrap="square">
            <a:spAutoFit/>
          </a:bodyPr>
          <a:lstStyle/>
          <a:p>
            <a:r>
              <a:rPr lang="en-GB" sz="2200" dirty="0"/>
              <a:t>Microkrediet en microfinanciering kunnen krachtige hulpmiddelen zijn voor vrouwen die kleine voedselbedrijfjes beginnen, vooral als je niet in aanmerking komt voor traditionele bankleningen of geen financiële geschiedenis hebt in je nieuwe land.</a:t>
            </a:r>
          </a:p>
          <a:p>
            <a:endParaRPr lang="en-GB" sz="2200" dirty="0"/>
          </a:p>
          <a:p>
            <a:r>
              <a:rPr lang="en-GB" sz="2200" b="1" dirty="0"/>
              <a:t>Wat is het verschil?</a:t>
            </a:r>
          </a:p>
          <a:p>
            <a:pPr marL="342900" indent="-342900">
              <a:buFont typeface="Arial" panose="020B0604020202020204" pitchFamily="34" charset="0"/>
              <a:buChar char="•"/>
            </a:pPr>
            <a:r>
              <a:rPr lang="en-GB" sz="2200" b="1" dirty="0">
                <a:solidFill>
                  <a:srgbClr val="94C7B0"/>
                </a:solidFill>
              </a:rPr>
              <a:t>Microkrediet: </a:t>
            </a:r>
            <a:r>
              <a:rPr lang="en-GB" sz="2200" dirty="0"/>
              <a:t>Kleine leningen (vaak €500-€25.000) die meestal zonder onderpand worden verstrekt. Deze leningen kunnen worden verstrekt aan individuen of groepen. Ideaal voor het starten van een voedselbedrijf, catering aan huis of je eerste voedselkraam.</a:t>
            </a:r>
          </a:p>
          <a:p>
            <a:pPr marL="342900" indent="-342900">
              <a:buFont typeface="Arial" panose="020B0604020202020204" pitchFamily="34" charset="0"/>
              <a:buChar char="•"/>
            </a:pPr>
            <a:r>
              <a:rPr lang="en-GB" sz="2200" b="1" dirty="0">
                <a:solidFill>
                  <a:srgbClr val="94C7B0"/>
                </a:solidFill>
              </a:rPr>
              <a:t>Microfinanciering:  </a:t>
            </a:r>
            <a:r>
              <a:rPr lang="en-GB" sz="2200" dirty="0"/>
              <a:t>Een breder systeem dat leningen, spaarrekeningen, verzekeringen en soms bedrijfstrainingen omvat. Het is ontworpen om ondernemers met een laag inkomen te helpen duurzame bedrijven op te bouwen.</a:t>
            </a:r>
            <a:endParaRPr lang="en-IE" sz="2200" dirty="0"/>
          </a:p>
        </p:txBody>
      </p:sp>
    </p:spTree>
    <p:extLst>
      <p:ext uri="{BB962C8B-B14F-4D97-AF65-F5344CB8AC3E}">
        <p14:creationId xmlns:p14="http://schemas.microsoft.com/office/powerpoint/2010/main" val="800895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61E1-53D1-0D62-5214-49755CD4804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C791632-B69F-06E3-F1DE-EA14303D3693}"/>
              </a:ext>
            </a:extLst>
          </p:cNvPr>
          <p:cNvSpPr>
            <a:spLocks noGrp="1"/>
          </p:cNvSpPr>
          <p:nvPr>
            <p:ph type="body" sz="quarter" idx="27"/>
          </p:nvPr>
        </p:nvSpPr>
        <p:spPr/>
        <p:txBody>
          <a:bodyPr/>
          <a:lstStyle/>
          <a:p>
            <a:r>
              <a:rPr lang="en-US" dirty="0"/>
              <a:t>WAAR VIND JE ONDERSTEUNING</a:t>
            </a:r>
            <a:endParaRPr lang="en-GB" dirty="0"/>
          </a:p>
        </p:txBody>
      </p:sp>
      <p:sp>
        <p:nvSpPr>
          <p:cNvPr id="23" name="Text Placeholder 4">
            <a:extLst>
              <a:ext uri="{FF2B5EF4-FFF2-40B4-BE49-F238E27FC236}">
                <a16:creationId xmlns:a16="http://schemas.microsoft.com/office/drawing/2014/main" id="{F8BC2D76-3DD9-07A3-0CCF-1F48F7A7F891}"/>
              </a:ext>
            </a:extLst>
          </p:cNvPr>
          <p:cNvSpPr txBox="1">
            <a:spLocks/>
          </p:cNvSpPr>
          <p:nvPr/>
        </p:nvSpPr>
        <p:spPr>
          <a:xfrm>
            <a:off x="700924" y="1631577"/>
            <a:ext cx="1111334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START-UP INVESTERINGEN - microkrediet en microfinanciering </a:t>
            </a:r>
          </a:p>
        </p:txBody>
      </p:sp>
      <p:sp>
        <p:nvSpPr>
          <p:cNvPr id="2" name="Text Placeholder 7">
            <a:extLst>
              <a:ext uri="{FF2B5EF4-FFF2-40B4-BE49-F238E27FC236}">
                <a16:creationId xmlns:a16="http://schemas.microsoft.com/office/drawing/2014/main" id="{AFBD7313-A6C8-B74D-A757-85E8454D288A}"/>
              </a:ext>
            </a:extLst>
          </p:cNvPr>
          <p:cNvSpPr txBox="1">
            <a:spLocks/>
          </p:cNvSpPr>
          <p:nvPr/>
        </p:nvSpPr>
        <p:spPr>
          <a:xfrm>
            <a:off x="2030754" y="2911097"/>
            <a:ext cx="9406996" cy="3223645"/>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sp>
        <p:nvSpPr>
          <p:cNvPr id="12" name="TextBox 11">
            <a:extLst>
              <a:ext uri="{FF2B5EF4-FFF2-40B4-BE49-F238E27FC236}">
                <a16:creationId xmlns:a16="http://schemas.microsoft.com/office/drawing/2014/main" id="{DD8815ED-06E9-CEA8-1886-1A95099E727D}"/>
              </a:ext>
            </a:extLst>
          </p:cNvPr>
          <p:cNvSpPr txBox="1"/>
          <p:nvPr/>
        </p:nvSpPr>
        <p:spPr>
          <a:xfrm>
            <a:off x="833841" y="2408071"/>
            <a:ext cx="10524318" cy="3477875"/>
          </a:xfrm>
          <a:prstGeom prst="rect">
            <a:avLst/>
          </a:prstGeom>
          <a:noFill/>
        </p:spPr>
        <p:txBody>
          <a:bodyPr wrap="square">
            <a:spAutoFit/>
          </a:bodyPr>
          <a:lstStyle/>
          <a:p>
            <a:r>
              <a:rPr lang="en-GB" sz="2200" b="1" dirty="0"/>
              <a:t>Waarom het nuttig is voor beginnende voedselproducenten</a:t>
            </a:r>
          </a:p>
          <a:p>
            <a:pPr marL="342900" indent="-342900">
              <a:buFont typeface="Arial" panose="020B0604020202020204" pitchFamily="34" charset="0"/>
              <a:buChar char="•"/>
            </a:pPr>
            <a:r>
              <a:rPr lang="en-GB" sz="2200" dirty="0"/>
              <a:t>Flexibele voorwaarden op maat voor startende ondernemers</a:t>
            </a:r>
          </a:p>
          <a:p>
            <a:pPr marL="342900" indent="-342900">
              <a:buFont typeface="Arial" panose="020B0604020202020204" pitchFamily="34" charset="0"/>
              <a:buChar char="•"/>
            </a:pPr>
            <a:r>
              <a:rPr lang="en-GB" sz="2200" dirty="0"/>
              <a:t>Lagere toegangsbarrières - vaak geen formele kredietgeschiedenis nodig</a:t>
            </a:r>
          </a:p>
          <a:p>
            <a:pPr marL="342900" indent="-342900">
              <a:buFont typeface="Arial" panose="020B0604020202020204" pitchFamily="34" charset="0"/>
              <a:buChar char="•"/>
            </a:pPr>
            <a:r>
              <a:rPr lang="en-GB" sz="2200" dirty="0"/>
              <a:t>Groepsleningen voor vrouwen die samen willen starten of samen willen investeren</a:t>
            </a:r>
          </a:p>
          <a:p>
            <a:pPr marL="342900" indent="-342900">
              <a:buFont typeface="Arial" panose="020B0604020202020204" pitchFamily="34" charset="0"/>
              <a:buChar char="•"/>
            </a:pPr>
            <a:r>
              <a:rPr lang="en-GB" sz="2200" dirty="0"/>
              <a:t>Extra ondersteuning zoals bedrijfscoaching, mentoring of financiële vaardigheidstraining</a:t>
            </a:r>
          </a:p>
          <a:p>
            <a:endParaRPr lang="en-GB" sz="2200" dirty="0"/>
          </a:p>
          <a:p>
            <a:r>
              <a:rPr lang="en-GB" sz="2200" b="1" dirty="0"/>
              <a:t>Wat je meestal nodig hebt</a:t>
            </a:r>
          </a:p>
          <a:p>
            <a:pPr marL="342900" indent="-342900">
              <a:buFont typeface="Arial" panose="020B0604020202020204" pitchFamily="34" charset="0"/>
              <a:buChar char="•"/>
            </a:pPr>
            <a:r>
              <a:rPr lang="en-GB" sz="2200" dirty="0"/>
              <a:t>Een basis ondernemingsplan </a:t>
            </a:r>
          </a:p>
          <a:p>
            <a:pPr marL="342900" indent="-342900">
              <a:buFont typeface="Arial" panose="020B0604020202020204" pitchFamily="34" charset="0"/>
              <a:buChar char="•"/>
            </a:pPr>
            <a:r>
              <a:rPr lang="en-GB" sz="2200" dirty="0"/>
              <a:t>Bewijs van verblijf en ID</a:t>
            </a:r>
          </a:p>
          <a:p>
            <a:pPr marL="342900" indent="-342900">
              <a:buFont typeface="Arial" panose="020B0604020202020204" pitchFamily="34" charset="0"/>
              <a:buChar char="•"/>
            </a:pPr>
            <a:r>
              <a:rPr lang="en-GB" sz="2200" dirty="0"/>
              <a:t>Beschrijving van hoe je de lening gaat gebruiken (bijv. keukenapparatuur, licenties, verpakking)</a:t>
            </a:r>
          </a:p>
        </p:txBody>
      </p:sp>
    </p:spTree>
    <p:extLst>
      <p:ext uri="{BB962C8B-B14F-4D97-AF65-F5344CB8AC3E}">
        <p14:creationId xmlns:p14="http://schemas.microsoft.com/office/powerpoint/2010/main" val="2690204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E6F86-4763-FDF0-F1B3-B57CDF0ABB2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E116DA07-981E-4AE6-F049-E4C3BF855C69}"/>
              </a:ext>
            </a:extLst>
          </p:cNvPr>
          <p:cNvSpPr>
            <a:spLocks noGrp="1"/>
          </p:cNvSpPr>
          <p:nvPr>
            <p:ph type="body" sz="quarter" idx="27"/>
          </p:nvPr>
        </p:nvSpPr>
        <p:spPr/>
        <p:txBody>
          <a:bodyPr/>
          <a:lstStyle/>
          <a:p>
            <a:r>
              <a:rPr lang="en-US" dirty="0"/>
              <a:t>WAAR VIND JE ONDERSTEUNING</a:t>
            </a:r>
            <a:endParaRPr lang="en-GB" dirty="0"/>
          </a:p>
        </p:txBody>
      </p:sp>
      <p:sp>
        <p:nvSpPr>
          <p:cNvPr id="4" name="Text Placeholder 3">
            <a:extLst>
              <a:ext uri="{FF2B5EF4-FFF2-40B4-BE49-F238E27FC236}">
                <a16:creationId xmlns:a16="http://schemas.microsoft.com/office/drawing/2014/main" id="{920953DA-5313-513A-59C3-5D4DEA5E3929}"/>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LEESVOER VOOR DIEPER LEREN </a:t>
            </a:r>
          </a:p>
        </p:txBody>
      </p:sp>
      <p:sp>
        <p:nvSpPr>
          <p:cNvPr id="20" name="Text Placeholder 2">
            <a:extLst>
              <a:ext uri="{FF2B5EF4-FFF2-40B4-BE49-F238E27FC236}">
                <a16:creationId xmlns:a16="http://schemas.microsoft.com/office/drawing/2014/main" id="{59520D8E-EB37-CF83-DE44-40A77A121D86}"/>
              </a:ext>
            </a:extLst>
          </p:cNvPr>
          <p:cNvSpPr txBox="1">
            <a:spLocks/>
          </p:cNvSpPr>
          <p:nvPr/>
        </p:nvSpPr>
        <p:spPr>
          <a:xfrm>
            <a:off x="700924" y="2235151"/>
            <a:ext cx="10865220" cy="328781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solidFill>
                  <a:srgbClr val="B6D1E1"/>
                </a:solidFill>
              </a:rPr>
              <a:t>ZWEDEN</a:t>
            </a:r>
          </a:p>
          <a:p>
            <a:pPr fontAlgn="base">
              <a:buClr>
                <a:srgbClr val="B6D1E1"/>
              </a:buClr>
            </a:pPr>
            <a:endParaRPr lang="en-IE" sz="2400" b="1" dirty="0"/>
          </a:p>
          <a:p>
            <a:pPr>
              <a:buNone/>
            </a:pPr>
            <a:r>
              <a:rPr lang="en-IE" b="1" i="1" dirty="0" err="1"/>
              <a:t>Mikrofonden</a:t>
            </a:r>
            <a:endParaRPr lang="en-IE" b="1" dirty="0"/>
          </a:p>
          <a:p>
            <a:pPr marL="342900" indent="-342900">
              <a:buFont typeface="Arial" panose="020B0604020202020204" pitchFamily="34" charset="0"/>
              <a:buChar char="•"/>
            </a:pPr>
            <a:r>
              <a:rPr lang="en-IE" dirty="0"/>
              <a:t>Een sociaal financieringsnetwerk dat </a:t>
            </a:r>
            <a:r>
              <a:rPr lang="en-IE" b="1" dirty="0"/>
              <a:t>leningen en garanties biedt </a:t>
            </a:r>
            <a:r>
              <a:rPr lang="en-IE" dirty="0"/>
              <a:t>aan coöperaties en sociale ondernemers.</a:t>
            </a:r>
          </a:p>
          <a:p>
            <a:pPr marL="342900" indent="-342900">
              <a:buFont typeface="Arial" panose="020B0604020202020204" pitchFamily="34" charset="0"/>
              <a:buChar char="•"/>
            </a:pPr>
            <a:r>
              <a:rPr lang="en-IE" dirty="0"/>
              <a:t>Ondersteunt kleine bedrijven die banken meestal niet financieren.</a:t>
            </a:r>
          </a:p>
          <a:p>
            <a:pPr marL="342900" indent="-342900">
              <a:buFont typeface="Arial" panose="020B0604020202020204" pitchFamily="34" charset="0"/>
              <a:buChar char="•"/>
            </a:pPr>
            <a:r>
              <a:rPr lang="en-IE" dirty="0"/>
              <a:t>Website: </a:t>
            </a:r>
            <a:r>
              <a:rPr lang="en-IE" dirty="0">
                <a:hlinkClick r:id="rId2"/>
              </a:rPr>
              <a:t>www.mikrofonden.se</a:t>
            </a:r>
            <a:endParaRPr lang="en-IE" dirty="0"/>
          </a:p>
          <a:p>
            <a:endParaRPr lang="en-IE" dirty="0"/>
          </a:p>
          <a:p>
            <a:pPr>
              <a:buNone/>
            </a:pPr>
            <a:r>
              <a:rPr lang="en-IE" b="1" i="1" dirty="0" err="1"/>
              <a:t>Almi Företagspartner</a:t>
            </a:r>
            <a:endParaRPr lang="en-IE" b="1" dirty="0"/>
          </a:p>
          <a:p>
            <a:pPr marL="342900" indent="-342900">
              <a:buFont typeface="Arial" panose="020B0604020202020204" pitchFamily="34" charset="0"/>
              <a:buChar char="•"/>
            </a:pPr>
            <a:r>
              <a:rPr lang="en-IE" dirty="0"/>
              <a:t>Staatsleningverstrekker die </a:t>
            </a:r>
            <a:r>
              <a:rPr lang="en-IE" b="1" dirty="0"/>
              <a:t>leningen, advies en innovatieondersteuning </a:t>
            </a:r>
            <a:r>
              <a:rPr lang="en-IE" dirty="0"/>
              <a:t>biedt aan ondernemers.</a:t>
            </a:r>
          </a:p>
          <a:p>
            <a:pPr marL="342900" indent="-342900">
              <a:buFont typeface="Arial" panose="020B0604020202020204" pitchFamily="34" charset="0"/>
              <a:buChar char="•"/>
            </a:pPr>
            <a:r>
              <a:rPr lang="en-IE" dirty="0"/>
              <a:t>Vaak gebruikt door </a:t>
            </a:r>
            <a:r>
              <a:rPr lang="en-IE" b="1" dirty="0"/>
              <a:t>migranten en vrouwelijke ondernemers</a:t>
            </a:r>
            <a:r>
              <a:rPr lang="en-IE" dirty="0"/>
              <a:t>.</a:t>
            </a:r>
          </a:p>
          <a:p>
            <a:pPr marL="342900" indent="-342900">
              <a:buFont typeface="Arial" panose="020B0604020202020204" pitchFamily="34" charset="0"/>
              <a:buChar char="•"/>
            </a:pPr>
            <a:r>
              <a:rPr lang="en-IE" dirty="0"/>
              <a:t>Website: </a:t>
            </a:r>
            <a:r>
              <a:rPr lang="en-IE" dirty="0">
                <a:hlinkClick r:id="rId3"/>
              </a:rPr>
              <a:t>www.almi.se</a:t>
            </a:r>
            <a:endParaRPr lang="en-IE"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4B21B4A8-A26D-99A5-73F7-1D850673423C}"/>
              </a:ext>
            </a:extLst>
          </p:cNvPr>
          <p:cNvSpPr txBox="1">
            <a:spLocks/>
          </p:cNvSpPr>
          <p:nvPr/>
        </p:nvSpPr>
        <p:spPr>
          <a:xfrm>
            <a:off x="490538" y="1631577"/>
            <a:ext cx="1160931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000" b="1" dirty="0">
                <a:solidFill>
                  <a:srgbClr val="94C7B0"/>
                </a:solidFill>
              </a:rPr>
              <a:t>LAGE START-UP INVESTERINGEN - microkrediet en microfinanciering </a:t>
            </a:r>
          </a:p>
        </p:txBody>
      </p:sp>
    </p:spTree>
    <p:extLst>
      <p:ext uri="{BB962C8B-B14F-4D97-AF65-F5344CB8AC3E}">
        <p14:creationId xmlns:p14="http://schemas.microsoft.com/office/powerpoint/2010/main" val="3926334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PLAN VOOR GROEI </a:t>
            </a:r>
            <a:endParaRPr lang="en-IE" dirty="0">
              <a:solidFill>
                <a:schemeClr val="bg2"/>
              </a:solidFill>
            </a:endParaRP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766887"/>
            <a:ext cx="508651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Je hebt een geweldig idee voor een voedingsmiddelenbedrijf, je hebt de markt onderzocht, je bent blij dat het potentieel heeft en je hebt de steun van je omgeving. </a:t>
            </a:r>
          </a:p>
          <a:p>
            <a:pPr>
              <a:buClr>
                <a:srgbClr val="B6D1E1"/>
              </a:buClr>
            </a:pPr>
            <a:endParaRPr lang="en-US" dirty="0"/>
          </a:p>
          <a:p>
            <a:pPr>
              <a:buClr>
                <a:srgbClr val="B6D1E1"/>
              </a:buClr>
            </a:pPr>
            <a:r>
              <a:rPr lang="en-US" dirty="0"/>
              <a:t>Voordat je je tijd, energie en middelen investeert, moet je uitzoeken of het een levensvatbare onderneming is. Levensvatbaarheid meet het vermogen van je bedrijf om te starten, te groeien en te overleven. </a:t>
            </a:r>
          </a:p>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6800363" y="2262269"/>
            <a:ext cx="4657727"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IE" sz="3600" b="1" i="1" dirty="0">
                <a:solidFill>
                  <a:srgbClr val="84BFA4"/>
                </a:solidFill>
              </a:rPr>
              <a:t>Kun je winst maken tegen een prijs die je klanten graag betalen?</a:t>
            </a:r>
          </a:p>
          <a:p>
            <a:pPr marL="0" lvl="1">
              <a:lnSpc>
                <a:spcPts val="2840"/>
              </a:lnSpc>
              <a:spcBef>
                <a:spcPts val="200"/>
              </a:spcBef>
              <a:buClr>
                <a:srgbClr val="B6D1E1"/>
              </a:buClr>
            </a:pPr>
            <a:endParaRPr lang="en-IE"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6357846" y="1593904"/>
            <a:ext cx="0" cy="218768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491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C0730-F856-BC20-D01C-35D1D720180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F07D728B-BFD3-AF2F-8A49-A96ADBC0FB86}"/>
              </a:ext>
            </a:extLst>
          </p:cNvPr>
          <p:cNvSpPr>
            <a:spLocks noGrp="1"/>
          </p:cNvSpPr>
          <p:nvPr>
            <p:ph type="body" sz="quarter" idx="27"/>
          </p:nvPr>
        </p:nvSpPr>
        <p:spPr/>
        <p:txBody>
          <a:bodyPr/>
          <a:lstStyle/>
          <a:p>
            <a:r>
              <a:rPr lang="en-US" dirty="0"/>
              <a:t>WAAR VIND JE ONDERSTEUNING</a:t>
            </a:r>
            <a:endParaRPr lang="en-GB" dirty="0"/>
          </a:p>
        </p:txBody>
      </p:sp>
      <p:sp>
        <p:nvSpPr>
          <p:cNvPr id="4" name="Text Placeholder 3">
            <a:extLst>
              <a:ext uri="{FF2B5EF4-FFF2-40B4-BE49-F238E27FC236}">
                <a16:creationId xmlns:a16="http://schemas.microsoft.com/office/drawing/2014/main" id="{16D86C88-9818-7752-B5AE-F90315AC201C}"/>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LEZEN VOOR DIEPER LEREN </a:t>
            </a:r>
          </a:p>
        </p:txBody>
      </p:sp>
      <p:sp>
        <p:nvSpPr>
          <p:cNvPr id="20" name="Text Placeholder 2">
            <a:extLst>
              <a:ext uri="{FF2B5EF4-FFF2-40B4-BE49-F238E27FC236}">
                <a16:creationId xmlns:a16="http://schemas.microsoft.com/office/drawing/2014/main" id="{C5525F77-FF01-677B-F8DF-9ECCB97B7CD5}"/>
              </a:ext>
            </a:extLst>
          </p:cNvPr>
          <p:cNvSpPr txBox="1">
            <a:spLocks/>
          </p:cNvSpPr>
          <p:nvPr/>
        </p:nvSpPr>
        <p:spPr>
          <a:xfrm>
            <a:off x="700924" y="2235151"/>
            <a:ext cx="10865220" cy="328781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solidFill>
                  <a:srgbClr val="B6D1E1"/>
                </a:solidFill>
              </a:rPr>
              <a:t>FRANKRIJK</a:t>
            </a:r>
          </a:p>
          <a:p>
            <a:pPr fontAlgn="base">
              <a:buClr>
                <a:srgbClr val="B6D1E1"/>
              </a:buClr>
            </a:pPr>
            <a:endParaRPr lang="en-IE" sz="2400" b="1" dirty="0"/>
          </a:p>
          <a:p>
            <a:pPr>
              <a:buNone/>
            </a:pPr>
            <a:r>
              <a:rPr lang="en-GB" b="1" i="1" dirty="0"/>
              <a:t>ADIE (Vereniging voor Recht en </a:t>
            </a:r>
            <a:r>
              <a:rPr lang="en-GB" b="1" i="1" dirty="0" err="1"/>
              <a:t>Economie</a:t>
            </a:r>
            <a:r>
              <a:rPr lang="en-GB" b="1" i="1" dirty="0"/>
              <a:t>)</a:t>
            </a:r>
            <a:endParaRPr lang="en-GB" b="1" dirty="0"/>
          </a:p>
          <a:p>
            <a:pPr marL="342900" indent="-342900">
              <a:buFont typeface="Arial" panose="020B0604020202020204" pitchFamily="34" charset="0"/>
              <a:buChar char="•"/>
            </a:pPr>
            <a:r>
              <a:rPr lang="en-GB" dirty="0"/>
              <a:t>Biedt microleningen (tot € 12.000) en gratis bedrijfscoaching.</a:t>
            </a:r>
          </a:p>
          <a:p>
            <a:pPr marL="342900" indent="-342900">
              <a:buFont typeface="Arial" panose="020B0604020202020204" pitchFamily="34" charset="0"/>
              <a:buChar char="•"/>
            </a:pPr>
            <a:r>
              <a:rPr lang="en-GB" dirty="0"/>
              <a:t>Focus op vrouwen, migranten en werklozen.</a:t>
            </a:r>
          </a:p>
          <a:p>
            <a:pPr marL="342900" indent="-342900">
              <a:buFont typeface="Arial" panose="020B0604020202020204" pitchFamily="34" charset="0"/>
              <a:buChar char="•"/>
            </a:pPr>
            <a:r>
              <a:rPr lang="en-GB" dirty="0"/>
              <a:t>Uitstekende ondersteuning voor eetkraampjes, catering en thuisproductie.</a:t>
            </a:r>
          </a:p>
          <a:p>
            <a:pPr marL="342900" indent="-342900">
              <a:buFont typeface="Arial" panose="020B0604020202020204" pitchFamily="34" charset="0"/>
              <a:buChar char="•"/>
            </a:pPr>
            <a:r>
              <a:rPr lang="en-GB" dirty="0"/>
              <a:t>Website: </a:t>
            </a:r>
            <a:r>
              <a:rPr lang="en-GB" dirty="0">
                <a:hlinkClick r:id="rId2"/>
              </a:rPr>
              <a:t>www.adie.org</a:t>
            </a:r>
            <a:endParaRPr lang="en-GB" dirty="0"/>
          </a:p>
          <a:p>
            <a:pPr marL="342900" indent="-342900">
              <a:buFont typeface="Arial" panose="020B0604020202020204" pitchFamily="34" charset="0"/>
              <a:buChar char="•"/>
            </a:pPr>
            <a:endParaRPr lang="en-GB" dirty="0"/>
          </a:p>
          <a:p>
            <a:r>
              <a:rPr lang="en-IE" sz="2400" b="1" dirty="0">
                <a:solidFill>
                  <a:srgbClr val="B6D1E1"/>
                </a:solidFill>
              </a:rPr>
              <a:t>NEDERLAND </a:t>
            </a:r>
          </a:p>
          <a:p>
            <a:pPr>
              <a:buNone/>
            </a:pPr>
            <a:r>
              <a:rPr lang="en-GB" b="1" i="1" dirty="0" err="1"/>
              <a:t>Qredits</a:t>
            </a:r>
            <a:endParaRPr lang="en-GB" b="1" dirty="0"/>
          </a:p>
          <a:p>
            <a:pPr marL="342900" indent="-342900">
              <a:buFont typeface="Arial" panose="020B0604020202020204" pitchFamily="34" charset="0"/>
              <a:buChar char="•"/>
            </a:pPr>
            <a:r>
              <a:rPr lang="en-GB" dirty="0"/>
              <a:t>Biedt microleningen tot €50.000 voor kleine bedrijven.</a:t>
            </a:r>
          </a:p>
          <a:p>
            <a:pPr marL="342900" indent="-342900">
              <a:buFont typeface="Arial" panose="020B0604020202020204" pitchFamily="34" charset="0"/>
              <a:buChar char="•"/>
            </a:pPr>
            <a:r>
              <a:rPr lang="en-GB" dirty="0"/>
              <a:t>Biedt mentorschap en online hulpmiddelen in meerdere talen.</a:t>
            </a:r>
          </a:p>
          <a:p>
            <a:pPr marL="342900" indent="-342900">
              <a:buFont typeface="Arial" panose="020B0604020202020204" pitchFamily="34" charset="0"/>
              <a:buChar char="•"/>
            </a:pPr>
            <a:r>
              <a:rPr lang="en-GB" dirty="0"/>
              <a:t>Toegankelijk voor beginnende ondernemers, inclusief migranten.</a:t>
            </a:r>
          </a:p>
          <a:p>
            <a:pPr marL="342900" indent="-342900">
              <a:buFont typeface="Arial" panose="020B0604020202020204" pitchFamily="34" charset="0"/>
              <a:buChar char="•"/>
            </a:pPr>
            <a:r>
              <a:rPr lang="en-GB" dirty="0"/>
              <a:t>Website: </a:t>
            </a:r>
            <a:r>
              <a:rPr lang="en-GB" dirty="0">
                <a:hlinkClick r:id="rId3"/>
              </a:rPr>
              <a:t>www.qredits.com</a:t>
            </a:r>
            <a:endParaRPr lang="en-GB" dirty="0"/>
          </a:p>
          <a:p>
            <a:endParaRPr lang="en-IE" sz="2400" b="1" dirty="0">
              <a:solidFill>
                <a:srgbClr val="B6D1E1"/>
              </a:solidFill>
            </a:endParaRPr>
          </a:p>
          <a:p>
            <a:pPr marL="342900" indent="-342900">
              <a:buFont typeface="Arial" panose="020B0604020202020204" pitchFamily="34" charset="0"/>
              <a:buChar char="•"/>
            </a:pPr>
            <a:endParaRPr lang="en-GB"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A51F6E6C-041C-F988-B310-4A93610733E8}"/>
              </a:ext>
            </a:extLst>
          </p:cNvPr>
          <p:cNvSpPr txBox="1">
            <a:spLocks/>
          </p:cNvSpPr>
          <p:nvPr/>
        </p:nvSpPr>
        <p:spPr>
          <a:xfrm>
            <a:off x="700924" y="1631577"/>
            <a:ext cx="1111334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000" b="1" dirty="0">
                <a:solidFill>
                  <a:srgbClr val="94C7B0"/>
                </a:solidFill>
              </a:rPr>
              <a:t>LAGE START-UP INVESTERINGEN - microkrediet en microfinanciering </a:t>
            </a:r>
          </a:p>
        </p:txBody>
      </p:sp>
    </p:spTree>
    <p:extLst>
      <p:ext uri="{BB962C8B-B14F-4D97-AF65-F5344CB8AC3E}">
        <p14:creationId xmlns:p14="http://schemas.microsoft.com/office/powerpoint/2010/main" val="2399201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LEESVOER VOOR DIEPER LEREN </a:t>
            </a:r>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666909" y="2250003"/>
            <a:ext cx="6283213" cy="2559391"/>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600" b="1" dirty="0"/>
              <a:t>IERLAND </a:t>
            </a:r>
          </a:p>
          <a:p>
            <a:pPr fontAlgn="base">
              <a:buClr>
                <a:srgbClr val="B6D1E1"/>
              </a:buClr>
            </a:pPr>
            <a:endParaRPr lang="en-IE" sz="2600" b="1" dirty="0"/>
          </a:p>
          <a:p>
            <a:pPr fontAlgn="base">
              <a:buClr>
                <a:srgbClr val="B6D1E1"/>
              </a:buClr>
            </a:pPr>
            <a:r>
              <a:rPr lang="en-IE" sz="2000" dirty="0"/>
              <a:t>https://microfinanceireland.ie/ verstrekt kleine leningen via het Microenterprise Loan Fund van de overheid. </a:t>
            </a:r>
          </a:p>
          <a:p>
            <a:pPr marL="342900" indent="-342900" fontAlgn="base">
              <a:buClr>
                <a:srgbClr val="B6D1E1"/>
              </a:buClr>
              <a:buFont typeface="Arial" panose="020B0604020202020204" pitchFamily="34" charset="0"/>
              <a:buChar char="•"/>
            </a:pPr>
            <a:r>
              <a:rPr lang="en-GB" sz="2000" dirty="0"/>
              <a:t>verstrekt ongedekte bedrijfsleningen van €2.000 tot €25.000 voor commercieel haalbare voorstellen. Zowel eenmanszaken, partnerschappen als naamloze vennootschappen kunnen een aanvraag indienen.</a:t>
            </a:r>
          </a:p>
          <a:p>
            <a:pPr marL="342900" indent="-342900" fontAlgn="base">
              <a:buClr>
                <a:srgbClr val="B6D1E1"/>
              </a:buClr>
              <a:buFont typeface="Arial" panose="020B0604020202020204" pitchFamily="34" charset="0"/>
              <a:buChar char="•"/>
            </a:pPr>
            <a:r>
              <a:rPr lang="en-GB" sz="2000" dirty="0"/>
              <a:t>MFI's kunnen aanvragen in overweging nemen van bedrijven die misschien een lening van hun bank geweigerd hebben gekregen. Ze bekijken elke aanvraag en baseren hun beslissing op de levensvatbaarheid van het bedrijf en je vermogen om de lening terug te betalen.</a:t>
            </a:r>
          </a:p>
          <a:p>
            <a:pPr marL="342900" indent="-342900" fontAlgn="base">
              <a:buClr>
                <a:srgbClr val="B6D1E1"/>
              </a:buClr>
              <a:buFont typeface="Arial" panose="020B0604020202020204" pitchFamily="34" charset="0"/>
              <a:buChar char="•"/>
            </a:pPr>
            <a:endParaRPr lang="en-US" dirty="0"/>
          </a:p>
        </p:txBody>
      </p:sp>
      <p:cxnSp>
        <p:nvCxnSpPr>
          <p:cNvPr id="15" name="Straight Connector 14">
            <a:extLst>
              <a:ext uri="{FF2B5EF4-FFF2-40B4-BE49-F238E27FC236}">
                <a16:creationId xmlns:a16="http://schemas.microsoft.com/office/drawing/2014/main" id="{0FA2D817-6D43-60C0-5A10-D6F0A713B59C}"/>
              </a:ext>
            </a:extLst>
          </p:cNvPr>
          <p:cNvCxnSpPr>
            <a:cxnSpLocks/>
          </p:cNvCxnSpPr>
          <p:nvPr/>
        </p:nvCxnSpPr>
        <p:spPr>
          <a:xfrm flipH="1">
            <a:off x="773154" y="2202906"/>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93BC9F4-9EEF-4C2D-9508-E5E3151C6A40}"/>
              </a:ext>
            </a:extLst>
          </p:cNvPr>
          <p:cNvGrpSpPr/>
          <p:nvPr/>
        </p:nvGrpSpPr>
        <p:grpSpPr>
          <a:xfrm>
            <a:off x="6848690" y="2574808"/>
            <a:ext cx="5343310" cy="4469172"/>
            <a:chOff x="4308293" y="667658"/>
            <a:chExt cx="6811123" cy="5696857"/>
          </a:xfrm>
        </p:grpSpPr>
        <p:pic>
          <p:nvPicPr>
            <p:cNvPr id="22" name="Picture 21">
              <a:extLst>
                <a:ext uri="{FF2B5EF4-FFF2-40B4-BE49-F238E27FC236}">
                  <a16:creationId xmlns:a16="http://schemas.microsoft.com/office/drawing/2014/main" id="{A8B1B43F-5062-046B-C312-2BDC93C853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23" name="Rectangle 22">
              <a:extLst>
                <a:ext uri="{FF2B5EF4-FFF2-40B4-BE49-F238E27FC236}">
                  <a16:creationId xmlns:a16="http://schemas.microsoft.com/office/drawing/2014/main" id="{4AC54811-1829-6A41-D956-5A68E5B2769B}"/>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Online Media 3" title="Joe's application to Microfinance Ireland">
            <a:hlinkClick r:id="" action="ppaction://media"/>
            <a:extLst>
              <a:ext uri="{FF2B5EF4-FFF2-40B4-BE49-F238E27FC236}">
                <a16:creationId xmlns:a16="http://schemas.microsoft.com/office/drawing/2014/main" id="{EA95896F-0518-B3C5-D3EB-487D59C806CE}"/>
              </a:ext>
            </a:extLst>
          </p:cNvPr>
          <p:cNvPicPr>
            <a:picLocks noRot="1" noChangeAspect="1"/>
          </p:cNvPicPr>
          <p:nvPr>
            <a:videoFile r:link="rId1"/>
          </p:nvPr>
        </p:nvPicPr>
        <p:blipFill>
          <a:blip r:embed="rId4"/>
          <a:stretch>
            <a:fillRect/>
          </a:stretch>
        </p:blipFill>
        <p:spPr>
          <a:xfrm>
            <a:off x="7783437" y="2859439"/>
            <a:ext cx="4408563" cy="2871606"/>
          </a:xfrm>
          <a:prstGeom prst="rect">
            <a:avLst/>
          </a:prstGeom>
        </p:spPr>
      </p:pic>
      <p:grpSp>
        <p:nvGrpSpPr>
          <p:cNvPr id="25" name="Group 24">
            <a:extLst>
              <a:ext uri="{FF2B5EF4-FFF2-40B4-BE49-F238E27FC236}">
                <a16:creationId xmlns:a16="http://schemas.microsoft.com/office/drawing/2014/main" id="{EFAA16C6-4E70-8891-2585-FF29D518E031}"/>
              </a:ext>
            </a:extLst>
          </p:cNvPr>
          <p:cNvGrpSpPr/>
          <p:nvPr/>
        </p:nvGrpSpPr>
        <p:grpSpPr>
          <a:xfrm rot="584197">
            <a:off x="6692447" y="2333402"/>
            <a:ext cx="1686910" cy="1686910"/>
            <a:chOff x="4240924" y="3373820"/>
            <a:chExt cx="1686910" cy="1686910"/>
          </a:xfrm>
        </p:grpSpPr>
        <p:sp>
          <p:nvSpPr>
            <p:cNvPr id="26" name="Oval 25">
              <a:extLst>
                <a:ext uri="{FF2B5EF4-FFF2-40B4-BE49-F238E27FC236}">
                  <a16:creationId xmlns:a16="http://schemas.microsoft.com/office/drawing/2014/main" id="{91DB8BDF-124A-E2CF-D8A2-D45769992E9C}"/>
                </a:ext>
              </a:extLst>
            </p:cNvPr>
            <p:cNvSpPr/>
            <p:nvPr/>
          </p:nvSpPr>
          <p:spPr>
            <a:xfrm>
              <a:off x="4240924" y="3373820"/>
              <a:ext cx="1686910" cy="1686910"/>
            </a:xfrm>
            <a:prstGeom prst="ellipse">
              <a:avLst/>
            </a:prstGeom>
            <a:solidFill>
              <a:srgbClr val="94C7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A329DE-718F-68D7-37A3-1E8228445108}"/>
                </a:ext>
              </a:extLst>
            </p:cNvPr>
            <p:cNvSpPr txBox="1"/>
            <p:nvPr/>
          </p:nvSpPr>
          <p:spPr>
            <a:xfrm>
              <a:off x="4352278" y="3736428"/>
              <a:ext cx="1465198" cy="913070"/>
            </a:xfrm>
            <a:prstGeom prst="rect">
              <a:avLst/>
            </a:prstGeom>
            <a:noFill/>
          </p:spPr>
          <p:txBody>
            <a:bodyPr wrap="square">
              <a:spAutoFit/>
            </a:bodyPr>
            <a:lstStyle/>
            <a:p>
              <a:pPr algn="ctr">
                <a:lnSpc>
                  <a:spcPts val="3200"/>
                </a:lnSpc>
              </a:pPr>
              <a:r>
                <a:rPr lang="en-GB" sz="3000" b="0" i="0" u="none" strike="noStrike" dirty="0">
                  <a:solidFill>
                    <a:schemeClr val="bg1"/>
                  </a:solidFill>
                  <a:effectLst/>
                  <a:latin typeface="Calibri" panose="020F0502020204030204" pitchFamily="34" charset="0"/>
                  <a:cs typeface="Calibri" panose="020F0502020204030204" pitchFamily="34" charset="0"/>
                </a:rPr>
                <a:t>Klik om </a:t>
              </a:r>
              <a:r>
                <a:rPr lang="en-GB" sz="3000" b="0" i="0" u="none" strike="noStrike" dirty="0">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te bekijken</a:t>
              </a:r>
              <a:endParaRPr lang="en-GB" sz="3000" b="0" i="0" dirty="0">
                <a:solidFill>
                  <a:schemeClr val="bg1"/>
                </a:solidFill>
                <a:effectLst/>
                <a:latin typeface="Calibri" panose="020F0502020204030204" pitchFamily="34" charset="0"/>
                <a:cs typeface="Calibri" panose="020F0502020204030204" pitchFamily="34" charset="0"/>
              </a:endParaRPr>
            </a:p>
          </p:txBody>
        </p:sp>
      </p:grpSp>
      <p:sp>
        <p:nvSpPr>
          <p:cNvPr id="2" name="Text Placeholder 4">
            <a:extLst>
              <a:ext uri="{FF2B5EF4-FFF2-40B4-BE49-F238E27FC236}">
                <a16:creationId xmlns:a16="http://schemas.microsoft.com/office/drawing/2014/main" id="{68AF725D-A680-C8D1-3663-BE258750C584}"/>
              </a:ext>
            </a:extLst>
          </p:cNvPr>
          <p:cNvSpPr txBox="1">
            <a:spLocks/>
          </p:cNvSpPr>
          <p:nvPr/>
        </p:nvSpPr>
        <p:spPr>
          <a:xfrm>
            <a:off x="637112" y="1631435"/>
            <a:ext cx="1113578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000" b="1" dirty="0">
                <a:solidFill>
                  <a:srgbClr val="94C7B0"/>
                </a:solidFill>
              </a:rPr>
              <a:t>LAGE START UP INVESTERINGEN - microkrediet en microfinanciering </a:t>
            </a:r>
          </a:p>
        </p:txBody>
      </p:sp>
    </p:spTree>
    <p:extLst>
      <p:ext uri="{BB962C8B-B14F-4D97-AF65-F5344CB8AC3E}">
        <p14:creationId xmlns:p14="http://schemas.microsoft.com/office/powerpoint/2010/main" val="122835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ADAC-724F-09AE-A9E2-1E39AC33520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22CB608A-C739-C24F-5811-310B073E82A0}"/>
              </a:ext>
            </a:extLst>
          </p:cNvPr>
          <p:cNvSpPr>
            <a:spLocks noGrp="1"/>
          </p:cNvSpPr>
          <p:nvPr>
            <p:ph type="body" sz="quarter" idx="27"/>
          </p:nvPr>
        </p:nvSpPr>
        <p:spPr/>
        <p:txBody>
          <a:bodyPr/>
          <a:lstStyle/>
          <a:p>
            <a:r>
              <a:rPr lang="en-US" dirty="0"/>
              <a:t>WAAR VIND JE ONDERSTEUNING</a:t>
            </a:r>
            <a:endParaRPr lang="en-GB" dirty="0"/>
          </a:p>
        </p:txBody>
      </p:sp>
      <p:sp>
        <p:nvSpPr>
          <p:cNvPr id="4" name="Text Placeholder 3">
            <a:extLst>
              <a:ext uri="{FF2B5EF4-FFF2-40B4-BE49-F238E27FC236}">
                <a16:creationId xmlns:a16="http://schemas.microsoft.com/office/drawing/2014/main" id="{C5C351B8-EDDA-0F4B-28B0-D5DF4D14F41C}"/>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LEESVOER VOOR DIEPER LEREN </a:t>
            </a:r>
          </a:p>
        </p:txBody>
      </p:sp>
      <p:sp>
        <p:nvSpPr>
          <p:cNvPr id="20" name="Text Placeholder 2">
            <a:extLst>
              <a:ext uri="{FF2B5EF4-FFF2-40B4-BE49-F238E27FC236}">
                <a16:creationId xmlns:a16="http://schemas.microsoft.com/office/drawing/2014/main" id="{B2476937-2656-AAEF-8D98-6621BA46F04E}"/>
              </a:ext>
            </a:extLst>
          </p:cNvPr>
          <p:cNvSpPr txBox="1">
            <a:spLocks/>
          </p:cNvSpPr>
          <p:nvPr/>
        </p:nvSpPr>
        <p:spPr>
          <a:xfrm>
            <a:off x="700924" y="2235151"/>
            <a:ext cx="10865220" cy="328781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solidFill>
                  <a:srgbClr val="B6D1E1"/>
                </a:solidFill>
              </a:rPr>
              <a:t>EU-BREDE ONDERSTEUNING</a:t>
            </a:r>
          </a:p>
          <a:p>
            <a:pPr fontAlgn="base">
              <a:buClr>
                <a:srgbClr val="B6D1E1"/>
              </a:buClr>
            </a:pPr>
            <a:endParaRPr lang="en-IE" sz="2400" b="1" dirty="0"/>
          </a:p>
          <a:p>
            <a:pPr>
              <a:buNone/>
            </a:pPr>
            <a:r>
              <a:rPr lang="en-GB" sz="2000" b="1" i="1" dirty="0"/>
              <a:t>Europees Microfinancieringsnetwerk (EMN)</a:t>
            </a:r>
            <a:endParaRPr lang="en-GB" sz="2000" b="1" dirty="0"/>
          </a:p>
          <a:p>
            <a:pPr marL="342900" indent="-342900">
              <a:buFont typeface="Arial" panose="020B0604020202020204" pitchFamily="34" charset="0"/>
              <a:buChar char="•"/>
            </a:pPr>
            <a:r>
              <a:rPr lang="en-GB" sz="2000" dirty="0"/>
              <a:t>Verbindt microfinancieringsinstellingen in de hele EU.</a:t>
            </a:r>
          </a:p>
          <a:p>
            <a:pPr marL="342900" indent="-342900">
              <a:buFont typeface="Arial" panose="020B0604020202020204" pitchFamily="34" charset="0"/>
              <a:buChar char="•"/>
            </a:pPr>
            <a:r>
              <a:rPr lang="en-GB" sz="2000" dirty="0"/>
              <a:t>Hun gids helpt je een lokale, sociaal gerichte kredietverstrekker in jouw land te vinden.</a:t>
            </a:r>
          </a:p>
          <a:p>
            <a:pPr marL="342900" indent="-342900">
              <a:buFont typeface="Arial" panose="020B0604020202020204" pitchFamily="34" charset="0"/>
              <a:buChar char="•"/>
            </a:pPr>
            <a:r>
              <a:rPr lang="en-GB" sz="2000" dirty="0"/>
              <a:t>Website: </a:t>
            </a:r>
            <a:r>
              <a:rPr lang="en-GB" sz="2000" dirty="0">
                <a:hlinkClick r:id="rId2"/>
              </a:rPr>
              <a:t>www.european-microfinance.org</a:t>
            </a:r>
            <a:endParaRPr lang="en-GB" sz="2000" dirty="0"/>
          </a:p>
          <a:p>
            <a:endParaRPr lang="en-GB" sz="2000" dirty="0"/>
          </a:p>
          <a:p>
            <a:pPr>
              <a:buNone/>
            </a:pPr>
            <a:r>
              <a:rPr lang="en-GB" sz="2000" b="1" i="1" dirty="0"/>
              <a:t>EaSI Microfinanciering (EU-programma)</a:t>
            </a:r>
            <a:endParaRPr lang="en-GB" sz="2000" b="1" dirty="0"/>
          </a:p>
          <a:p>
            <a:pPr marL="342900" indent="-342900">
              <a:buFont typeface="Arial" panose="020B0604020202020204" pitchFamily="34" charset="0"/>
              <a:buChar char="•"/>
            </a:pPr>
            <a:r>
              <a:rPr lang="en-GB" sz="2000" dirty="0"/>
              <a:t>Door de EU gesteunde leninggaranties voor microfinancieringsverstrekkers.</a:t>
            </a:r>
          </a:p>
          <a:p>
            <a:pPr marL="342900" indent="-342900">
              <a:buFont typeface="Arial" panose="020B0604020202020204" pitchFamily="34" charset="0"/>
              <a:buChar char="•"/>
            </a:pPr>
            <a:r>
              <a:rPr lang="en-GB" sz="2000" dirty="0"/>
              <a:t>Ondernemers kunnen een aanvraag indienen via lokale partners in elk land.</a:t>
            </a:r>
          </a:p>
          <a:p>
            <a:pPr marL="342900" indent="-342900">
              <a:buFont typeface="Arial" panose="020B0604020202020204" pitchFamily="34" charset="0"/>
              <a:buChar char="•"/>
            </a:pPr>
            <a:r>
              <a:rPr lang="en-GB" sz="2000" dirty="0"/>
              <a:t>Bekijk de EU-bronnen </a:t>
            </a:r>
            <a:r>
              <a:rPr lang="en-IE" dirty="0">
                <a:hlinkClick r:id="rId3"/>
              </a:rPr>
              <a:t>Microfinanciering en financiering van sociale ondernemingen - Europese Commissie </a:t>
            </a:r>
            <a:r>
              <a:rPr lang="en-GB" sz="2000" dirty="0"/>
              <a:t>om EaSI-partners te vinden.</a:t>
            </a:r>
          </a:p>
          <a:p>
            <a:endParaRPr lang="en-IE" sz="2400" b="1" dirty="0">
              <a:solidFill>
                <a:srgbClr val="B6D1E1"/>
              </a:solidFill>
            </a:endParaRPr>
          </a:p>
          <a:p>
            <a:pPr marL="342900" indent="-342900">
              <a:buFont typeface="Arial" panose="020B0604020202020204" pitchFamily="34" charset="0"/>
              <a:buChar char="•"/>
            </a:pPr>
            <a:endParaRPr lang="en-GB"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7291A15E-1A72-F331-3508-3A4B33F680AF}"/>
              </a:ext>
            </a:extLst>
          </p:cNvPr>
          <p:cNvSpPr txBox="1">
            <a:spLocks/>
          </p:cNvSpPr>
          <p:nvPr/>
        </p:nvSpPr>
        <p:spPr>
          <a:xfrm>
            <a:off x="700924" y="1631577"/>
            <a:ext cx="1111334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000" b="1" dirty="0">
                <a:solidFill>
                  <a:srgbClr val="94C7B0"/>
                </a:solidFill>
              </a:rPr>
              <a:t>LAGE START-UP INVESTERINGEN - microkrediet en microfinanciering </a:t>
            </a:r>
          </a:p>
        </p:txBody>
      </p:sp>
    </p:spTree>
    <p:extLst>
      <p:ext uri="{BB962C8B-B14F-4D97-AF65-F5344CB8AC3E}">
        <p14:creationId xmlns:p14="http://schemas.microsoft.com/office/powerpoint/2010/main" val="2107104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LEESVOER VOOR DIEPER LEREN </a:t>
            </a:r>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565674" y="1705977"/>
            <a:ext cx="7579814" cy="3148328"/>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dirty="0"/>
              <a:t>Crowdfunding betekent kleine geldbedragen ophalen bij een groot aantal mensen, vaak via </a:t>
            </a:r>
            <a:r>
              <a:rPr lang="en-GB" sz="2000" b="1" dirty="0"/>
              <a:t>online platforms, </a:t>
            </a:r>
            <a:r>
              <a:rPr lang="en-GB" sz="2000" dirty="0"/>
              <a:t>om een nieuw project, product of bedrijf te financieren.  Crowdfunding helpt je:</a:t>
            </a:r>
          </a:p>
          <a:p>
            <a:pPr marL="342900" indent="-342900">
              <a:buFont typeface="Arial" panose="020B0604020202020204" pitchFamily="34" charset="0"/>
              <a:buChar char="•"/>
            </a:pPr>
            <a:r>
              <a:rPr lang="en-GB" sz="2000" b="1" dirty="0"/>
              <a:t>Een gemeenschap opbouwen </a:t>
            </a:r>
            <a:r>
              <a:rPr lang="en-GB" sz="2000" dirty="0"/>
              <a:t>van vroege supporters en klanten</a:t>
            </a:r>
          </a:p>
          <a:p>
            <a:pPr marL="342900" indent="-342900">
              <a:buFont typeface="Arial" panose="020B0604020202020204" pitchFamily="34" charset="0"/>
              <a:buChar char="•"/>
            </a:pPr>
            <a:r>
              <a:rPr lang="en-GB" sz="2000" b="1" dirty="0"/>
              <a:t>Vergroot je zichtbaarheid </a:t>
            </a:r>
            <a:r>
              <a:rPr lang="en-GB" sz="2000" dirty="0"/>
              <a:t>in de voedselwereld</a:t>
            </a:r>
          </a:p>
          <a:p>
            <a:pPr marL="342900" indent="-342900">
              <a:buFont typeface="Arial" panose="020B0604020202020204" pitchFamily="34" charset="0"/>
              <a:buChar char="•"/>
            </a:pPr>
            <a:r>
              <a:rPr lang="en-GB" sz="2000" b="1" dirty="0"/>
              <a:t>Voeg geloofwaardigheid toe </a:t>
            </a:r>
            <a:r>
              <a:rPr lang="en-GB" sz="2000" dirty="0"/>
              <a:t>aan je merk door te laten zien dat anderen in je idee geloven</a:t>
            </a:r>
          </a:p>
          <a:p>
            <a:pPr fontAlgn="base">
              <a:buClr>
                <a:srgbClr val="B6D1E1"/>
              </a:buClr>
            </a:pPr>
            <a:endParaRPr lang="en-IE" sz="2000" b="1" dirty="0"/>
          </a:p>
          <a:p>
            <a:pPr fontAlgn="base">
              <a:buClr>
                <a:srgbClr val="B6D1E1"/>
              </a:buClr>
            </a:pPr>
            <a:r>
              <a:rPr lang="en-IE" sz="2000" b="1" dirty="0"/>
              <a:t>Is crowdfunding geschikt voor uw bedrijf?</a:t>
            </a:r>
          </a:p>
          <a:p>
            <a:pPr fontAlgn="base">
              <a:buClr>
                <a:srgbClr val="B6D1E1"/>
              </a:buClr>
            </a:pPr>
            <a:r>
              <a:rPr lang="en-GB" sz="2000" dirty="0"/>
              <a:t>Crowdfunding werkt het beste voor startende of beginnende bedrijven die op zoek zijn naar bescheiden financiering om te starten of te groeien.  Het is vooral succesvol voor:</a:t>
            </a:r>
          </a:p>
          <a:p>
            <a:pPr marL="342900" indent="-342900" fontAlgn="base">
              <a:buClr>
                <a:srgbClr val="B6D1E1"/>
              </a:buClr>
              <a:buFont typeface="Arial" panose="020B0604020202020204" pitchFamily="34" charset="0"/>
              <a:buChar char="•"/>
            </a:pPr>
            <a:r>
              <a:rPr lang="en-GB" sz="2000" dirty="0"/>
              <a:t>Ambachtelijke levensmiddelen</a:t>
            </a:r>
          </a:p>
          <a:p>
            <a:pPr marL="342900" indent="-342900" fontAlgn="base">
              <a:buClr>
                <a:srgbClr val="B6D1E1"/>
              </a:buClr>
              <a:buFont typeface="Arial" panose="020B0604020202020204" pitchFamily="34" charset="0"/>
              <a:buChar char="•"/>
            </a:pPr>
            <a:r>
              <a:rPr lang="en-GB" sz="2000" dirty="0"/>
              <a:t>Pop-ups, eetkraampjes en foodtrucks</a:t>
            </a:r>
          </a:p>
          <a:p>
            <a:pPr marL="342900" indent="-342900" fontAlgn="base">
              <a:buClr>
                <a:srgbClr val="B6D1E1"/>
              </a:buClr>
              <a:buFont typeface="Arial" panose="020B0604020202020204" pitchFamily="34" charset="0"/>
              <a:buChar char="•"/>
            </a:pPr>
            <a:r>
              <a:rPr lang="en-GB" sz="2000" dirty="0"/>
              <a:t>Nieuwe verpakte goederen (zoals sauzen, jam of gebakken producten)</a:t>
            </a:r>
          </a:p>
          <a:p>
            <a:pPr marL="342900" indent="-342900" fontAlgn="base">
              <a:buClr>
                <a:srgbClr val="B6D1E1"/>
              </a:buClr>
              <a:buFont typeface="Arial" panose="020B0604020202020204" pitchFamily="34" charset="0"/>
              <a:buChar char="•"/>
            </a:pPr>
            <a:r>
              <a:rPr lang="en-GB" sz="2000" dirty="0"/>
              <a:t>Projecten met een persoonlijk of gemeenschapsverhaal</a:t>
            </a:r>
            <a:endParaRPr lang="en-IE" sz="2000"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51025631-2AC9-A2F2-9CE2-AD3B82F34195}"/>
              </a:ext>
            </a:extLst>
          </p:cNvPr>
          <p:cNvSpPr txBox="1">
            <a:spLocks/>
          </p:cNvSpPr>
          <p:nvPr/>
        </p:nvSpPr>
        <p:spPr>
          <a:xfrm>
            <a:off x="565674" y="1352148"/>
            <a:ext cx="1113578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B6D1E1"/>
                </a:solidFill>
              </a:rPr>
              <a:t>LAGE START UP INVESTERINGEN - Crowdfunding </a:t>
            </a:r>
          </a:p>
        </p:txBody>
      </p:sp>
      <p:pic>
        <p:nvPicPr>
          <p:cNvPr id="5" name="Picture 4" descr="A person sitting at a desk looking at a computer screen&#10;&#10;AI-generated content may be incorrect.">
            <a:extLst>
              <a:ext uri="{FF2B5EF4-FFF2-40B4-BE49-F238E27FC236}">
                <a16:creationId xmlns:a16="http://schemas.microsoft.com/office/drawing/2014/main" id="{556315D0-3C9D-DB7D-ACC0-67E16518C7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33455" y="2826530"/>
            <a:ext cx="3734530" cy="2488420"/>
          </a:xfrm>
          <a:prstGeom prst="rect">
            <a:avLst/>
          </a:prstGeom>
        </p:spPr>
      </p:pic>
    </p:spTree>
    <p:extLst>
      <p:ext uri="{BB962C8B-B14F-4D97-AF65-F5344CB8AC3E}">
        <p14:creationId xmlns:p14="http://schemas.microsoft.com/office/powerpoint/2010/main" val="2252236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577508" y="1373645"/>
            <a:ext cx="7259405" cy="338080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b="1" dirty="0"/>
              <a:t>Waarom het werkt voor voedsel:</a:t>
            </a:r>
          </a:p>
          <a:p>
            <a:pPr>
              <a:buNone/>
            </a:pPr>
            <a:endParaRPr lang="en-GB" b="1" dirty="0"/>
          </a:p>
          <a:p>
            <a:pPr marL="342900" indent="-342900">
              <a:buFont typeface="Arial" panose="020B0604020202020204" pitchFamily="34" charset="0"/>
              <a:buChar char="•"/>
            </a:pPr>
            <a:r>
              <a:rPr lang="en-GB" dirty="0"/>
              <a:t>Mensen steunen graag onafhankelijke voedselproducenten</a:t>
            </a:r>
          </a:p>
          <a:p>
            <a:pPr marL="342900" indent="-342900">
              <a:buFont typeface="Arial" panose="020B0604020202020204" pitchFamily="34" charset="0"/>
              <a:buChar char="•"/>
            </a:pPr>
            <a:r>
              <a:rPr lang="en-GB" dirty="0"/>
              <a:t>Beloningen zijn gemakkelijk te maken, je kunt monsters, pakketten, uitnodigingen voor evenementen</a:t>
            </a:r>
          </a:p>
          <a:p>
            <a:pPr marL="342900" indent="-342900">
              <a:buFont typeface="Arial" panose="020B0604020202020204" pitchFamily="34" charset="0"/>
              <a:buChar char="•"/>
            </a:pPr>
            <a:r>
              <a:rPr lang="en-GB" dirty="0"/>
              <a:t>Het delen van je reis (foto's, recepten, video's) maakt je campagne boeiend en menselijk</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r>
              <a:rPr lang="en-GB" b="1" dirty="0"/>
              <a:t>Welk type crowdfunding is geschikt voor jou?</a:t>
            </a:r>
          </a:p>
          <a:p>
            <a:r>
              <a:rPr lang="en-GB" dirty="0"/>
              <a:t>Crowdfunding is er in verschillende vormen, elk met zijn eigen doel en verwachtingen. Op de volgende dia zie je een duidelijk overzicht van vier soorten crowdfunding om je te helpen de vorm te kiezen die het beste bij jouw start-up past.</a:t>
            </a:r>
            <a:endParaRPr lang="en-IE" b="1" dirty="0"/>
          </a:p>
        </p:txBody>
      </p:sp>
      <p:pic>
        <p:nvPicPr>
          <p:cNvPr id="14" name="Picture 13">
            <a:extLst>
              <a:ext uri="{FF2B5EF4-FFF2-40B4-BE49-F238E27FC236}">
                <a16:creationId xmlns:a16="http://schemas.microsoft.com/office/drawing/2014/main" id="{35C104FE-C0FB-2C3C-F579-97E6ACF6D4C2}"/>
              </a:ext>
            </a:extLst>
          </p:cNvPr>
          <p:cNvPicPr>
            <a:picLocks noChangeAspect="1"/>
          </p:cNvPicPr>
          <p:nvPr/>
        </p:nvPicPr>
        <p:blipFill>
          <a:blip r:embed="rId2"/>
          <a:stretch>
            <a:fillRect/>
          </a:stretch>
        </p:blipFill>
        <p:spPr>
          <a:xfrm>
            <a:off x="8114912" y="2189223"/>
            <a:ext cx="3730690" cy="3100833"/>
          </a:xfrm>
          <a:prstGeom prst="rect">
            <a:avLst/>
          </a:prstGeom>
        </p:spPr>
      </p:pic>
    </p:spTree>
    <p:extLst>
      <p:ext uri="{BB962C8B-B14F-4D97-AF65-F5344CB8AC3E}">
        <p14:creationId xmlns:p14="http://schemas.microsoft.com/office/powerpoint/2010/main" val="3040116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E037B-6B1A-A3F1-E897-2DFACD9E2E26}"/>
              </a:ext>
            </a:extLst>
          </p:cNvPr>
          <p:cNvSpPr>
            <a:spLocks noGrp="1"/>
          </p:cNvSpPr>
          <p:nvPr>
            <p:ph type="body" sz="quarter" idx="27"/>
          </p:nvPr>
        </p:nvSpPr>
        <p:spPr>
          <a:xfrm>
            <a:off x="543849" y="608682"/>
            <a:ext cx="10907188" cy="720752"/>
          </a:xfrm>
        </p:spPr>
        <p:txBody>
          <a:bodyPr/>
          <a:lstStyle/>
          <a:p>
            <a:r>
              <a:rPr lang="en-US" sz="3600" b="1" dirty="0"/>
              <a:t>LAGE START UP INVESTERINGEN - Crowdfunding </a:t>
            </a:r>
          </a:p>
          <a:p>
            <a:endParaRPr lang="en-IE" dirty="0"/>
          </a:p>
        </p:txBody>
      </p:sp>
      <p:graphicFrame>
        <p:nvGraphicFramePr>
          <p:cNvPr id="4" name="Table 2">
            <a:extLst>
              <a:ext uri="{FF2B5EF4-FFF2-40B4-BE49-F238E27FC236}">
                <a16:creationId xmlns:a16="http://schemas.microsoft.com/office/drawing/2014/main" id="{CFB3C580-657E-E74F-7991-6380C8D417CB}"/>
              </a:ext>
            </a:extLst>
          </p:cNvPr>
          <p:cNvGraphicFramePr>
            <a:graphicFrameLocks noGrp="1"/>
          </p:cNvGraphicFramePr>
          <p:nvPr>
            <p:extLst>
              <p:ext uri="{D42A27DB-BD31-4B8C-83A1-F6EECF244321}">
                <p14:modId xmlns:p14="http://schemas.microsoft.com/office/powerpoint/2010/main" val="1334462612"/>
              </p:ext>
            </p:extLst>
          </p:nvPr>
        </p:nvGraphicFramePr>
        <p:xfrm>
          <a:off x="437071" y="3038090"/>
          <a:ext cx="11326415" cy="3261360"/>
        </p:xfrm>
        <a:graphic>
          <a:graphicData uri="http://schemas.openxmlformats.org/drawingml/2006/table">
            <a:tbl>
              <a:tblPr bandRow="1">
                <a:tableStyleId>{5940675A-B579-460E-94D1-54222C63F5DA}</a:tableStyleId>
              </a:tblPr>
              <a:tblGrid>
                <a:gridCol w="2265283">
                  <a:extLst>
                    <a:ext uri="{9D8B030D-6E8A-4147-A177-3AD203B41FA5}">
                      <a16:colId xmlns:a16="http://schemas.microsoft.com/office/drawing/2014/main" val="4205517258"/>
                    </a:ext>
                  </a:extLst>
                </a:gridCol>
                <a:gridCol w="2265283">
                  <a:extLst>
                    <a:ext uri="{9D8B030D-6E8A-4147-A177-3AD203B41FA5}">
                      <a16:colId xmlns:a16="http://schemas.microsoft.com/office/drawing/2014/main" val="1895718856"/>
                    </a:ext>
                  </a:extLst>
                </a:gridCol>
                <a:gridCol w="2265283">
                  <a:extLst>
                    <a:ext uri="{9D8B030D-6E8A-4147-A177-3AD203B41FA5}">
                      <a16:colId xmlns:a16="http://schemas.microsoft.com/office/drawing/2014/main" val="1643720986"/>
                    </a:ext>
                  </a:extLst>
                </a:gridCol>
                <a:gridCol w="2265283">
                  <a:extLst>
                    <a:ext uri="{9D8B030D-6E8A-4147-A177-3AD203B41FA5}">
                      <a16:colId xmlns:a16="http://schemas.microsoft.com/office/drawing/2014/main" val="2769437469"/>
                    </a:ext>
                  </a:extLst>
                </a:gridCol>
                <a:gridCol w="2265283">
                  <a:extLst>
                    <a:ext uri="{9D8B030D-6E8A-4147-A177-3AD203B41FA5}">
                      <a16:colId xmlns:a16="http://schemas.microsoft.com/office/drawing/2014/main" val="2844166177"/>
                    </a:ext>
                  </a:extLst>
                </a:gridCol>
              </a:tblGrid>
              <a:tr h="370840">
                <a:tc>
                  <a:txBody>
                    <a:bodyPr/>
                    <a:lstStyle/>
                    <a:p>
                      <a:pPr algn="ctr">
                        <a:lnSpc>
                          <a:spcPct val="100000"/>
                        </a:lnSpc>
                      </a:pPr>
                      <a:r>
                        <a:rPr lang="en-GB" sz="2000" b="1" noProof="0" dirty="0">
                          <a:solidFill>
                            <a:srgbClr val="382B1B"/>
                          </a:solidFill>
                          <a:latin typeface="+mn-lt"/>
                        </a:rPr>
                        <a:t>WAT IS HET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D1E1"/>
                    </a:solidFill>
                  </a:tcPr>
                </a:tc>
                <a:tc>
                  <a:txBody>
                    <a:bodyPr/>
                    <a:lstStyle/>
                    <a:p>
                      <a:r>
                        <a:rPr lang="en-GB" sz="1600" dirty="0">
                          <a:latin typeface="+mn-lt"/>
                        </a:rPr>
                        <a:t>Supporters geven geld omdat ze in jou of je missie geloven - zonder een financieel rendement te verwachten.</a:t>
                      </a:r>
                    </a:p>
                  </a:txBody>
                  <a:tcPr anchor="ctr">
                    <a:lnL w="12700" cap="flat" cmpd="sng" algn="ctr">
                      <a:solidFill>
                        <a:schemeClr val="bg1"/>
                      </a:solidFill>
                      <a:prstDash val="solid"/>
                      <a:round/>
                      <a:headEnd type="none" w="med" len="med"/>
                      <a:tailEnd type="none" w="med" len="med"/>
                    </a:lnL>
                  </a:tcPr>
                </a:tc>
                <a:tc>
                  <a:txBody>
                    <a:bodyPr/>
                    <a:lstStyle/>
                    <a:p>
                      <a:r>
                        <a:rPr lang="en-GB" sz="1600" dirty="0">
                          <a:latin typeface="+mn-lt"/>
                        </a:rPr>
                        <a:t>Supporters financieren de creatie van een specifiek product (zoals een nieuwe jamsmaak of maaltijdbox) en ontvangen het zodra het klaar is.</a:t>
                      </a:r>
                    </a:p>
                  </a:txBody>
                  <a:tcPr anchor="ctr"/>
                </a:tc>
                <a:tc>
                  <a:txBody>
                    <a:bodyPr/>
                    <a:lstStyle/>
                    <a:p>
                      <a:r>
                        <a:rPr lang="en-GB" sz="1600" dirty="0">
                          <a:latin typeface="+mn-lt"/>
                        </a:rPr>
                        <a:t>Een groep individuen leent je geld en je betaalt het na verloop van tijd terug met rente</a:t>
                      </a:r>
                    </a:p>
                  </a:txBody>
                  <a:tcPr anchor="ctr"/>
                </a:tc>
                <a:tc>
                  <a:txBody>
                    <a:bodyPr/>
                    <a:lstStyle/>
                    <a:p>
                      <a:r>
                        <a:rPr lang="en-GB" sz="1600" dirty="0">
                          <a:latin typeface="+mn-lt"/>
                        </a:rPr>
                        <a:t>Supporters investeren in je bedrijf en ontvangen een klein aandeel in het eigendom (eigen vermogen).</a:t>
                      </a:r>
                    </a:p>
                  </a:txBody>
                  <a:tcPr anchor="ctr"/>
                </a:tc>
                <a:extLst>
                  <a:ext uri="{0D108BD9-81ED-4DB2-BD59-A6C34878D82A}">
                    <a16:rowId xmlns:a16="http://schemas.microsoft.com/office/drawing/2014/main" val="4149982825"/>
                  </a:ext>
                </a:extLst>
              </a:tr>
              <a:tr h="370840">
                <a:tc>
                  <a:txBody>
                    <a:bodyPr/>
                    <a:lstStyle/>
                    <a:p>
                      <a:pPr algn="ctr">
                        <a:lnSpc>
                          <a:spcPct val="100000"/>
                        </a:lnSpc>
                      </a:pPr>
                      <a:r>
                        <a:rPr lang="en-GB" sz="2000" b="1" noProof="0" dirty="0">
                          <a:solidFill>
                            <a:srgbClr val="382B1B"/>
                          </a:solidFill>
                          <a:latin typeface="+mn-lt"/>
                        </a:rPr>
                        <a:t>BESTE VOOR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D1E1"/>
                    </a:solidFil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GB" sz="1600" dirty="0">
                          <a:latin typeface="+mn-lt"/>
                        </a:rPr>
                        <a:t>Gemeenschapskeukens, sociale voedselprojecten of initiatieven van migrantenvrouwen met een sociale impact.</a:t>
                      </a:r>
                      <a:endParaRPr kumimoji="0" lang="en-GB" sz="1600" b="0" i="0" u="none" strike="noStrike" cap="none" normalizeH="0" baseline="0" noProof="0" dirty="0">
                        <a:ln>
                          <a:noFill/>
                        </a:ln>
                        <a:solidFill>
                          <a:srgbClr val="382B1B"/>
                        </a:solidFill>
                        <a:effectLst/>
                        <a:latin typeface="+mn-lt"/>
                        <a:ea typeface="MS PGothic" charset="-128"/>
                      </a:endParaRPr>
                    </a:p>
                  </a:txBody>
                  <a:tcPr marL="68580" marR="68580" marT="0" marB="0" horzOverflow="overflow">
                    <a:lnL w="12700" cap="flat" cmpd="sng" algn="ctr">
                      <a:solidFill>
                        <a:schemeClr val="bg1"/>
                      </a:solidFill>
                      <a:prstDash val="solid"/>
                      <a:round/>
                      <a:headEnd type="none" w="med" len="med"/>
                      <a:tailEnd type="none" w="med" len="med"/>
                    </a:ln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GB" sz="1600" dirty="0">
                          <a:latin typeface="+mn-lt"/>
                        </a:rPr>
                        <a:t>Voedingsmiddelenproducenten die een productlijn lanceren, pop-up evenementen organiseren of testkeukens aanbieden.</a:t>
                      </a:r>
                      <a:endParaRPr kumimoji="0" lang="en-GB" sz="1600" b="0" i="0" u="none" strike="noStrike" cap="none" normalizeH="0" baseline="0" noProof="0" dirty="0">
                        <a:ln>
                          <a:noFill/>
                        </a:ln>
                        <a:solidFill>
                          <a:srgbClr val="382B1B"/>
                        </a:solidFill>
                        <a:effectLst/>
                        <a:latin typeface="+mn-lt"/>
                        <a:ea typeface="MS PGothic" charset="-128"/>
                      </a:endParaRPr>
                    </a:p>
                  </a:txBody>
                  <a:tcPr marL="68580" marR="68580" marT="0" marB="0" horzOverflow="overflow"/>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GB" sz="1600" dirty="0">
                          <a:latin typeface="+mn-lt"/>
                        </a:rPr>
                        <a:t>Ondernemers die financiering willen zonder hun eigendom op te geven.</a:t>
                      </a:r>
                      <a:endParaRPr kumimoji="0" lang="en-GB" sz="1600" b="0" i="0" u="none" strike="noStrike" cap="none" normalizeH="0" baseline="0" noProof="0" dirty="0">
                        <a:ln>
                          <a:noFill/>
                        </a:ln>
                        <a:solidFill>
                          <a:srgbClr val="382B1B"/>
                        </a:solidFill>
                        <a:effectLst/>
                        <a:latin typeface="+mn-lt"/>
                        <a:ea typeface="MS PGothic" charset="-128"/>
                      </a:endParaRPr>
                    </a:p>
                  </a:txBody>
                  <a:tcPr marL="68580" marR="68580" marT="0" marB="0" horzOverflow="overflow"/>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GB" sz="1600" dirty="0">
                          <a:latin typeface="+mn-lt"/>
                        </a:rPr>
                        <a:t>Schaalbare voedingsbedrijven zoals verpakte goederen of franchises die gericht zijn op groei.</a:t>
                      </a:r>
                      <a:endParaRPr lang="en-IE" sz="1600" dirty="0">
                        <a:latin typeface="+mn-lt"/>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noProof="0" dirty="0">
                        <a:ln>
                          <a:noFill/>
                        </a:ln>
                        <a:solidFill>
                          <a:srgbClr val="382B1B"/>
                        </a:solidFill>
                        <a:effectLst/>
                        <a:latin typeface="+mn-lt"/>
                        <a:ea typeface="MS PGothic" charset="-128"/>
                      </a:endParaRPr>
                    </a:p>
                  </a:txBody>
                  <a:tcPr marL="68580" marR="68580" marT="0" marB="0" horzOverflow="overflow"/>
                </a:tc>
                <a:extLst>
                  <a:ext uri="{0D108BD9-81ED-4DB2-BD59-A6C34878D82A}">
                    <a16:rowId xmlns:a16="http://schemas.microsoft.com/office/drawing/2014/main" val="3892702306"/>
                  </a:ext>
                </a:extLst>
              </a:tr>
            </a:tbl>
          </a:graphicData>
        </a:graphic>
      </p:graphicFrame>
      <p:graphicFrame>
        <p:nvGraphicFramePr>
          <p:cNvPr id="5" name="Table 2">
            <a:extLst>
              <a:ext uri="{FF2B5EF4-FFF2-40B4-BE49-F238E27FC236}">
                <a16:creationId xmlns:a16="http://schemas.microsoft.com/office/drawing/2014/main" id="{1630D73D-5180-173F-0376-EDA3674F12E3}"/>
              </a:ext>
            </a:extLst>
          </p:cNvPr>
          <p:cNvGraphicFramePr>
            <a:graphicFrameLocks noGrp="1"/>
          </p:cNvGraphicFramePr>
          <p:nvPr>
            <p:extLst>
              <p:ext uri="{D42A27DB-BD31-4B8C-83A1-F6EECF244321}">
                <p14:modId xmlns:p14="http://schemas.microsoft.com/office/powerpoint/2010/main" val="1093032322"/>
              </p:ext>
            </p:extLst>
          </p:nvPr>
        </p:nvGraphicFramePr>
        <p:xfrm>
          <a:off x="2696679" y="1403378"/>
          <a:ext cx="9091212" cy="1737360"/>
        </p:xfrm>
        <a:graphic>
          <a:graphicData uri="http://schemas.openxmlformats.org/drawingml/2006/table">
            <a:tbl>
              <a:tblPr bandRow="1">
                <a:tableStyleId>{5940675A-B579-460E-94D1-54222C63F5DA}</a:tableStyleId>
              </a:tblPr>
              <a:tblGrid>
                <a:gridCol w="2272803">
                  <a:extLst>
                    <a:ext uri="{9D8B030D-6E8A-4147-A177-3AD203B41FA5}">
                      <a16:colId xmlns:a16="http://schemas.microsoft.com/office/drawing/2014/main" val="4205517258"/>
                    </a:ext>
                  </a:extLst>
                </a:gridCol>
                <a:gridCol w="2272803">
                  <a:extLst>
                    <a:ext uri="{9D8B030D-6E8A-4147-A177-3AD203B41FA5}">
                      <a16:colId xmlns:a16="http://schemas.microsoft.com/office/drawing/2014/main" val="1895718856"/>
                    </a:ext>
                  </a:extLst>
                </a:gridCol>
                <a:gridCol w="2272803">
                  <a:extLst>
                    <a:ext uri="{9D8B030D-6E8A-4147-A177-3AD203B41FA5}">
                      <a16:colId xmlns:a16="http://schemas.microsoft.com/office/drawing/2014/main" val="1643720986"/>
                    </a:ext>
                  </a:extLst>
                </a:gridCol>
                <a:gridCol w="2272803">
                  <a:extLst>
                    <a:ext uri="{9D8B030D-6E8A-4147-A177-3AD203B41FA5}">
                      <a16:colId xmlns:a16="http://schemas.microsoft.com/office/drawing/2014/main" val="2769437469"/>
                    </a:ext>
                  </a:extLst>
                </a:gridCol>
              </a:tblGrid>
              <a:tr h="385605">
                <a:tc gridSpan="4">
                  <a:txBody>
                    <a:bodyPr/>
                    <a:lstStyle/>
                    <a:p>
                      <a:pPr algn="ctr">
                        <a:lnSpc>
                          <a:spcPct val="100000"/>
                        </a:lnSpc>
                      </a:pPr>
                      <a:r>
                        <a:rPr lang="en-GB" sz="2200" b="1" noProof="0" dirty="0">
                          <a:solidFill>
                            <a:srgbClr val="382B1B"/>
                          </a:solidFill>
                        </a:rPr>
                        <a:t>TYPE CROWDFUNDING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D1E1"/>
                    </a:solidFill>
                  </a:tcPr>
                </a:tc>
                <a:tc hMerge="1">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142D55"/>
                        </a:solidFill>
                        <a:effectLst/>
                        <a:latin typeface="Calibri" charset="0"/>
                        <a:ea typeface="MS PGothic" charset="-128"/>
                      </a:endParaRPr>
                    </a:p>
                  </a:txBody>
                  <a:tcPr marL="68580" marR="68580" marT="0" marB="0" horzOverflow="overflow"/>
                </a:tc>
                <a:tc hMerge="1">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142D55"/>
                        </a:solidFill>
                        <a:effectLst/>
                        <a:latin typeface="Calibri" charset="0"/>
                        <a:ea typeface="MS PGothic" charset="-128"/>
                      </a:endParaRPr>
                    </a:p>
                  </a:txBody>
                  <a:tcPr marL="68580" marR="68580" marT="0" marB="0" horzOverflow="overflow"/>
                </a:tc>
                <a:tc hMerge="1">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142D55"/>
                        </a:solidFill>
                        <a:effectLst/>
                        <a:latin typeface="Calibri" charset="0"/>
                        <a:ea typeface="MS PGothic" charset="-128"/>
                      </a:endParaRPr>
                    </a:p>
                  </a:txBody>
                  <a:tcPr marL="68580" marR="68580" marT="0" marB="0" horzOverflow="overflow"/>
                </a:tc>
                <a:extLst>
                  <a:ext uri="{0D108BD9-81ED-4DB2-BD59-A6C34878D82A}">
                    <a16:rowId xmlns:a16="http://schemas.microsoft.com/office/drawing/2014/main" val="4149982825"/>
                  </a:ext>
                </a:extLst>
              </a:tr>
              <a:tr h="688580">
                <a:tc>
                  <a:txBody>
                    <a:bodyPr/>
                    <a:lstStyle/>
                    <a:p>
                      <a:pPr algn="ctr">
                        <a:lnSpc>
                          <a:spcPct val="100000"/>
                        </a:lnSpc>
                      </a:pPr>
                      <a:r>
                        <a:rPr lang="en-GB" sz="2000" b="1" dirty="0">
                          <a:solidFill>
                            <a:schemeClr val="bg1"/>
                          </a:solidFill>
                        </a:rPr>
                        <a:t>Op donatie gebaseerd (crowdfunding voor goede doelen)</a:t>
                      </a:r>
                      <a:endParaRPr lang="en-GB" sz="2000" b="1" noProof="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4BFA4"/>
                    </a:solidFil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GB" sz="2000" b="1" dirty="0">
                          <a:solidFill>
                            <a:schemeClr val="bg1"/>
                          </a:solidFill>
                        </a:rPr>
                        <a:t>Op beloning gebaseerd (voorverkoop)</a:t>
                      </a:r>
                      <a:endParaRPr kumimoji="0" lang="en-GB" sz="2000" b="1" i="0" u="none" strike="noStrike" cap="none" normalizeH="0" baseline="0" noProof="0" dirty="0">
                        <a:ln>
                          <a:noFill/>
                        </a:ln>
                        <a:solidFill>
                          <a:schemeClr val="bg1"/>
                        </a:solidFill>
                        <a:effectLst/>
                        <a:latin typeface="Calibri" charset="0"/>
                        <a:ea typeface="MS PGothic"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4BFA4"/>
                    </a:solidFil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GB" sz="2000" b="1" dirty="0">
                          <a:solidFill>
                            <a:schemeClr val="bg1"/>
                          </a:solidFill>
                        </a:rPr>
                        <a:t>Peer-to-Peer-krediet </a:t>
                      </a:r>
                      <a:endParaRPr kumimoji="0" lang="en-GB" sz="2000" b="1" i="0" u="none" strike="noStrike" cap="none" normalizeH="0" baseline="0" noProof="0" dirty="0">
                        <a:ln>
                          <a:noFill/>
                        </a:ln>
                        <a:solidFill>
                          <a:schemeClr val="bg1"/>
                        </a:solidFill>
                        <a:effectLst/>
                        <a:latin typeface="Calibri" charset="0"/>
                        <a:ea typeface="MS PGothic"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4BFA4"/>
                    </a:solidFill>
                  </a:tcPr>
                </a:tc>
                <a:tc>
                  <a:txBody>
                    <a:bodyPr/>
                    <a:lstStyle>
                      <a:lvl1pPr defTabSz="457200">
                        <a:spcBef>
                          <a:spcPct val="20000"/>
                        </a:spcBef>
                        <a:defRPr sz="2800">
                          <a:solidFill>
                            <a:schemeClr val="tx1"/>
                          </a:solidFill>
                          <a:latin typeface="Lucida Grande" charset="0"/>
                          <a:ea typeface="MS PGothic" charset="-128"/>
                          <a:cs typeface="Geneva" charset="0"/>
                        </a:defRPr>
                      </a:lvl1pPr>
                      <a:lvl2pPr marL="742950" indent="-285750" defTabSz="457200">
                        <a:spcBef>
                          <a:spcPct val="20000"/>
                        </a:spcBef>
                        <a:defRPr sz="2400">
                          <a:solidFill>
                            <a:schemeClr val="tx1"/>
                          </a:solidFill>
                          <a:latin typeface="Lucida Grande" charset="0"/>
                          <a:ea typeface="Geneva" charset="0"/>
                          <a:cs typeface="Geneva" charset="0"/>
                        </a:defRPr>
                      </a:lvl2pPr>
                      <a:lvl3pPr marL="1143000" indent="-228600" defTabSz="457200">
                        <a:spcBef>
                          <a:spcPct val="20000"/>
                        </a:spcBef>
                        <a:defRPr sz="2000">
                          <a:solidFill>
                            <a:schemeClr val="tx1"/>
                          </a:solidFill>
                          <a:latin typeface="Lucida Grande" charset="0"/>
                          <a:ea typeface="Geneva" charset="0"/>
                          <a:cs typeface="Geneva" charset="0"/>
                        </a:defRPr>
                      </a:lvl3pPr>
                      <a:lvl4pPr marL="1600200" indent="-228600" defTabSz="457200">
                        <a:spcBef>
                          <a:spcPct val="20000"/>
                        </a:spcBef>
                        <a:defRPr>
                          <a:solidFill>
                            <a:schemeClr val="tx1"/>
                          </a:solidFill>
                          <a:latin typeface="Lucida Grande" charset="0"/>
                          <a:ea typeface="Geneva" charset="0"/>
                          <a:cs typeface="Geneva" charset="0"/>
                        </a:defRPr>
                      </a:lvl4pPr>
                      <a:lvl5pPr marL="2057400" indent="-228600" defTabSz="457200">
                        <a:spcBef>
                          <a:spcPct val="20000"/>
                        </a:spcBef>
                        <a:defRPr>
                          <a:solidFill>
                            <a:schemeClr val="tx1"/>
                          </a:solidFill>
                          <a:latin typeface="Lucida Grande" charset="0"/>
                          <a:ea typeface="Geneva" charset="0"/>
                          <a:cs typeface="Geneva" charset="0"/>
                        </a:defRPr>
                      </a:lvl5pPr>
                      <a:lvl6pPr marL="25146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6pPr>
                      <a:lvl7pPr marL="29718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7pPr>
                      <a:lvl8pPr marL="34290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8pPr>
                      <a:lvl9pPr marL="3886200" indent="-228600" defTabSz="457200" eaLnBrk="0" fontAlgn="base" hangingPunct="0">
                        <a:spcBef>
                          <a:spcPct val="20000"/>
                        </a:spcBef>
                        <a:spcAft>
                          <a:spcPct val="0"/>
                        </a:spcAft>
                        <a:defRPr>
                          <a:solidFill>
                            <a:schemeClr val="tx1"/>
                          </a:solidFill>
                          <a:latin typeface="Lucida Grande"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GB" sz="2000" b="1" dirty="0">
                          <a:solidFill>
                            <a:schemeClr val="bg1"/>
                          </a:solidFill>
                        </a:rPr>
                        <a:t>Aandelenfinanciering </a:t>
                      </a:r>
                      <a:endParaRPr kumimoji="0" lang="en-GB" sz="2000" b="1" i="0" u="none" strike="noStrike" cap="none" normalizeH="0" baseline="0" noProof="0" dirty="0">
                        <a:ln>
                          <a:noFill/>
                        </a:ln>
                        <a:solidFill>
                          <a:schemeClr val="bg1"/>
                        </a:solidFill>
                        <a:effectLst/>
                        <a:latin typeface="Calibri" charset="0"/>
                        <a:ea typeface="MS PGothic"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4BFA4"/>
                    </a:solidFill>
                  </a:tcPr>
                </a:tc>
                <a:extLst>
                  <a:ext uri="{0D108BD9-81ED-4DB2-BD59-A6C34878D82A}">
                    <a16:rowId xmlns:a16="http://schemas.microsoft.com/office/drawing/2014/main" val="3892702306"/>
                  </a:ext>
                </a:extLst>
              </a:tr>
            </a:tbl>
          </a:graphicData>
        </a:graphic>
      </p:graphicFrame>
    </p:spTree>
    <p:extLst>
      <p:ext uri="{BB962C8B-B14F-4D97-AF65-F5344CB8AC3E}">
        <p14:creationId xmlns:p14="http://schemas.microsoft.com/office/powerpoint/2010/main" val="3486723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501826" y="1741391"/>
            <a:ext cx="8400951" cy="151472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buClr>
                <a:srgbClr val="B6D1E1"/>
              </a:buClr>
            </a:pPr>
            <a:r>
              <a:rPr lang="en-IE" sz="1800" dirty="0"/>
              <a:t>Verschillende platforms faciliteren verschillende fondsenwervingsmodellen. </a:t>
            </a:r>
            <a:r>
              <a:rPr lang="en-GB" sz="1800" dirty="0"/>
              <a:t>Het kiezen van het juiste platform en financieringsmodel is net zo belangrijk als het opzetten van je campagne. In Europa ondersteunen verschillende platforms (zoals </a:t>
            </a:r>
            <a:r>
              <a:rPr lang="en-GB" sz="1800" dirty="0" err="1"/>
              <a:t>Ulule</a:t>
            </a:r>
            <a:r>
              <a:rPr lang="en-GB" sz="1800" dirty="0"/>
              <a:t>, Kickstarter, GoFundMe of </a:t>
            </a:r>
            <a:r>
              <a:rPr lang="en-GB" sz="1800" dirty="0" err="1"/>
              <a:t>Goteo</a:t>
            </a:r>
            <a:r>
              <a:rPr lang="en-GB" sz="1800" dirty="0"/>
              <a:t>) verschillende modellen en elk heeft zijn eigen kosten en financieringsregels.</a:t>
            </a:r>
          </a:p>
          <a:p>
            <a:pPr fontAlgn="base">
              <a:buClr>
                <a:srgbClr val="B6D1E1"/>
              </a:buClr>
            </a:pPr>
            <a:r>
              <a:rPr lang="en-IE" sz="2000" dirty="0"/>
              <a:t> </a:t>
            </a:r>
            <a:endParaRPr lang="en-US" sz="2000" dirty="0"/>
          </a:p>
        </p:txBody>
      </p:sp>
      <p:grpSp>
        <p:nvGrpSpPr>
          <p:cNvPr id="2" name="Group 1">
            <a:extLst>
              <a:ext uri="{FF2B5EF4-FFF2-40B4-BE49-F238E27FC236}">
                <a16:creationId xmlns:a16="http://schemas.microsoft.com/office/drawing/2014/main" id="{744F90DD-5220-2D36-7E6E-BB2008C7EBA9}"/>
              </a:ext>
            </a:extLst>
          </p:cNvPr>
          <p:cNvGrpSpPr/>
          <p:nvPr/>
        </p:nvGrpSpPr>
        <p:grpSpPr>
          <a:xfrm>
            <a:off x="8734482" y="862106"/>
            <a:ext cx="3457517" cy="1970851"/>
            <a:chOff x="5829800" y="4615307"/>
            <a:chExt cx="3231589" cy="1584771"/>
          </a:xfrm>
        </p:grpSpPr>
        <p:pic>
          <p:nvPicPr>
            <p:cNvPr id="3" name="Picture 2" descr="A picture containing text, tableware, dishware, plate&#10;&#10;Description automatically generated">
              <a:extLst>
                <a:ext uri="{FF2B5EF4-FFF2-40B4-BE49-F238E27FC236}">
                  <a16:creationId xmlns:a16="http://schemas.microsoft.com/office/drawing/2014/main" id="{E105AC69-9276-3FAD-7B93-9DF9EEE8C7AC}"/>
                </a:ext>
              </a:extLst>
            </p:cNvPr>
            <p:cNvPicPr>
              <a:picLocks noChangeAspect="1"/>
            </p:cNvPicPr>
            <p:nvPr/>
          </p:nvPicPr>
          <p:blipFill>
            <a:blip r:embed="rId2"/>
            <a:stretch>
              <a:fillRect/>
            </a:stretch>
          </p:blipFill>
          <p:spPr>
            <a:xfrm>
              <a:off x="5829800" y="4615307"/>
              <a:ext cx="3231589" cy="1584771"/>
            </a:xfrm>
            <a:prstGeom prst="rect">
              <a:avLst/>
            </a:prstGeom>
          </p:spPr>
        </p:pic>
        <p:pic>
          <p:nvPicPr>
            <p:cNvPr id="4" name="Picture 3" descr="Icon&#10;&#10;Description automatically generated">
              <a:extLst>
                <a:ext uri="{FF2B5EF4-FFF2-40B4-BE49-F238E27FC236}">
                  <a16:creationId xmlns:a16="http://schemas.microsoft.com/office/drawing/2014/main" id="{37683F57-FBAF-5BFD-05FC-86E8B893B124}"/>
                </a:ext>
              </a:extLst>
            </p:cNvPr>
            <p:cNvPicPr>
              <a:picLocks noChangeAspect="1"/>
            </p:cNvPicPr>
            <p:nvPr/>
          </p:nvPicPr>
          <p:blipFill>
            <a:blip r:embed="rId3"/>
            <a:stretch>
              <a:fillRect/>
            </a:stretch>
          </p:blipFill>
          <p:spPr>
            <a:xfrm>
              <a:off x="7048780" y="4951678"/>
              <a:ext cx="248404" cy="270907"/>
            </a:xfrm>
            <a:prstGeom prst="rect">
              <a:avLst/>
            </a:prstGeom>
          </p:spPr>
        </p:pic>
      </p:grpSp>
      <p:sp>
        <p:nvSpPr>
          <p:cNvPr id="6" name="TextBox 5">
            <a:extLst>
              <a:ext uri="{FF2B5EF4-FFF2-40B4-BE49-F238E27FC236}">
                <a16:creationId xmlns:a16="http://schemas.microsoft.com/office/drawing/2014/main" id="{AE2D3CD2-1895-445F-BA5D-2E9B3426DA7C}"/>
              </a:ext>
            </a:extLst>
          </p:cNvPr>
          <p:cNvSpPr txBox="1"/>
          <p:nvPr/>
        </p:nvSpPr>
        <p:spPr>
          <a:xfrm>
            <a:off x="501826" y="1347890"/>
            <a:ext cx="10095115" cy="479618"/>
          </a:xfrm>
          <a:prstGeom prst="rect">
            <a:avLst/>
          </a:prstGeom>
          <a:noFill/>
        </p:spPr>
        <p:txBody>
          <a:bodyPr wrap="square">
            <a:spAutoFit/>
          </a:bodyPr>
          <a:lstStyle/>
          <a:p>
            <a:pPr>
              <a:lnSpc>
                <a:spcPts val="2940"/>
              </a:lnSpc>
            </a:pPr>
            <a:r>
              <a:rPr lang="en-US" sz="3200" b="1" dirty="0">
                <a:solidFill>
                  <a:srgbClr val="B6D1E1"/>
                </a:solidFill>
              </a:rPr>
              <a:t>LAGE START UP INVESTERINGEN - Crowdfunding </a:t>
            </a:r>
          </a:p>
        </p:txBody>
      </p:sp>
      <p:graphicFrame>
        <p:nvGraphicFramePr>
          <p:cNvPr id="22" name="Table 21">
            <a:extLst>
              <a:ext uri="{FF2B5EF4-FFF2-40B4-BE49-F238E27FC236}">
                <a16:creationId xmlns:a16="http://schemas.microsoft.com/office/drawing/2014/main" id="{3533B308-6DF4-E3C2-7E57-0580402D5FA1}"/>
              </a:ext>
            </a:extLst>
          </p:cNvPr>
          <p:cNvGraphicFramePr>
            <a:graphicFrameLocks noGrp="1"/>
          </p:cNvGraphicFramePr>
          <p:nvPr>
            <p:extLst>
              <p:ext uri="{D42A27DB-BD31-4B8C-83A1-F6EECF244321}">
                <p14:modId xmlns:p14="http://schemas.microsoft.com/office/powerpoint/2010/main" val="690678104"/>
              </p:ext>
            </p:extLst>
          </p:nvPr>
        </p:nvGraphicFramePr>
        <p:xfrm>
          <a:off x="437566" y="3256113"/>
          <a:ext cx="11550073" cy="3535680"/>
        </p:xfrm>
        <a:graphic>
          <a:graphicData uri="http://schemas.openxmlformats.org/drawingml/2006/table">
            <a:tbl>
              <a:tblPr firstRow="1" bandRow="1">
                <a:tableStyleId>{5C22544A-7EE6-4342-B048-85BDC9FD1C3A}</a:tableStyleId>
              </a:tblPr>
              <a:tblGrid>
                <a:gridCol w="1772701">
                  <a:extLst>
                    <a:ext uri="{9D8B030D-6E8A-4147-A177-3AD203B41FA5}">
                      <a16:colId xmlns:a16="http://schemas.microsoft.com/office/drawing/2014/main" val="2267020541"/>
                    </a:ext>
                  </a:extLst>
                </a:gridCol>
                <a:gridCol w="5922283">
                  <a:extLst>
                    <a:ext uri="{9D8B030D-6E8A-4147-A177-3AD203B41FA5}">
                      <a16:colId xmlns:a16="http://schemas.microsoft.com/office/drawing/2014/main" val="1657455788"/>
                    </a:ext>
                  </a:extLst>
                </a:gridCol>
                <a:gridCol w="3855089">
                  <a:extLst>
                    <a:ext uri="{9D8B030D-6E8A-4147-A177-3AD203B41FA5}">
                      <a16:colId xmlns:a16="http://schemas.microsoft.com/office/drawing/2014/main" val="3752724056"/>
                    </a:ext>
                  </a:extLst>
                </a:gridCol>
              </a:tblGrid>
              <a:tr h="370840">
                <a:tc>
                  <a:txBody>
                    <a:bodyPr/>
                    <a:lstStyle/>
                    <a:p>
                      <a:r>
                        <a:rPr lang="en-GB" sz="1600" dirty="0"/>
                        <a:t>Wat komt erbij kijken?</a:t>
                      </a:r>
                      <a:endParaRPr lang="en-IE" sz="1600" dirty="0"/>
                    </a:p>
                  </a:txBody>
                  <a:tcPr>
                    <a:solidFill>
                      <a:srgbClr val="B6D1E1"/>
                    </a:solidFill>
                  </a:tcPr>
                </a:tc>
                <a:tc>
                  <a:txBody>
                    <a:bodyPr/>
                    <a:lstStyle/>
                    <a:p>
                      <a:r>
                        <a:rPr lang="en-GB" sz="1600" dirty="0"/>
                        <a:t>Wat je moet weten</a:t>
                      </a:r>
                      <a:endParaRPr lang="en-IE" sz="1600" dirty="0"/>
                    </a:p>
                  </a:txBody>
                  <a:tcPr>
                    <a:solidFill>
                      <a:srgbClr val="B6D1E1"/>
                    </a:solidFill>
                  </a:tcPr>
                </a:tc>
                <a:tc>
                  <a:txBody>
                    <a:bodyPr/>
                    <a:lstStyle/>
                    <a:p>
                      <a:r>
                        <a:rPr lang="en-GB" sz="1600" dirty="0"/>
                        <a:t>Tip</a:t>
                      </a:r>
                      <a:endParaRPr lang="en-IE" sz="1600" dirty="0"/>
                    </a:p>
                  </a:txBody>
                  <a:tcPr>
                    <a:solidFill>
                      <a:srgbClr val="B6D1E1"/>
                    </a:solidFill>
                  </a:tcPr>
                </a:tc>
                <a:extLst>
                  <a:ext uri="{0D108BD9-81ED-4DB2-BD59-A6C34878D82A}">
                    <a16:rowId xmlns:a16="http://schemas.microsoft.com/office/drawing/2014/main" val="17315321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Platform hostingkosten</a:t>
                      </a:r>
                    </a:p>
                    <a:p>
                      <a:endParaRPr lang="en-IE" sz="1600" dirty="0"/>
                    </a:p>
                  </a:txBody>
                  <a:tcPr>
                    <a:solidFill>
                      <a:srgbClr val="B6D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Sommige platforms vragen een vast bedrag voor het hosten van je campagne, of deze nu slaagt of niet.</a:t>
                      </a:r>
                    </a:p>
                    <a:p>
                      <a:endParaRPr lang="en-IE" sz="1600" dirty="0"/>
                    </a:p>
                  </a:txBody>
                  <a:tcPr>
                    <a:solidFill>
                      <a:srgbClr val="B6D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Controleer dit altijd voordat je van start gaat - sommige EU-platforms bieden gratis hosting aan, maar brengen alleen kosten in rekening als je succesvol bent.</a:t>
                      </a:r>
                    </a:p>
                  </a:txBody>
                  <a:tcPr>
                    <a:solidFill>
                      <a:srgbClr val="B6D1E1"/>
                    </a:solidFill>
                  </a:tcPr>
                </a:tc>
                <a:extLst>
                  <a:ext uri="{0D108BD9-81ED-4DB2-BD59-A6C34878D82A}">
                    <a16:rowId xmlns:a16="http://schemas.microsoft.com/office/drawing/2014/main" val="1602797353"/>
                  </a:ext>
                </a:extLst>
              </a:tr>
              <a:tr h="370840">
                <a:tc>
                  <a:txBody>
                    <a:bodyPr/>
                    <a:lstStyle/>
                    <a:p>
                      <a:r>
                        <a:rPr lang="en-GB" sz="1600" b="1" dirty="0"/>
                        <a:t>Vergoeding voor succes </a:t>
                      </a:r>
                      <a:endParaRPr lang="en-IE" sz="1600" b="1" dirty="0"/>
                    </a:p>
                  </a:txBody>
                  <a:tcPr>
                    <a:solidFill>
                      <a:srgbClr val="B6D1E1"/>
                    </a:solidFill>
                  </a:tcPr>
                </a:tc>
                <a:tc>
                  <a:txBody>
                    <a:bodyPr/>
                    <a:lstStyle/>
                    <a:p>
                      <a:r>
                        <a:rPr lang="en-GB" sz="1600" dirty="0"/>
                        <a:t>De meeste platforms nemen een </a:t>
                      </a:r>
                      <a:r>
                        <a:rPr lang="en-GB" sz="1600" b="0" dirty="0"/>
                        <a:t>percentage van het totaal opgehaalde bedrag, dit is hun belangrijkste inkomen. Typisch bereik: 3% tot 12%. </a:t>
                      </a:r>
                      <a:r>
                        <a:rPr lang="en-GB" sz="1600" dirty="0"/>
                        <a:t>Platforms zoals </a:t>
                      </a:r>
                      <a:r>
                        <a:rPr lang="en-GB" sz="1600" b="0" dirty="0"/>
                        <a:t>Kickstarter of </a:t>
                      </a:r>
                      <a:r>
                        <a:rPr lang="en-GB" sz="1600" b="0" dirty="0" err="1"/>
                        <a:t>Ulule </a:t>
                      </a:r>
                      <a:r>
                        <a:rPr lang="en-GB" sz="1600" dirty="0"/>
                        <a:t>houden ongeveer . </a:t>
                      </a:r>
                      <a:r>
                        <a:rPr lang="en-GB" sz="1600" b="0" dirty="0"/>
                        <a:t>5% </a:t>
                      </a:r>
                      <a:r>
                        <a:rPr lang="en-GB" sz="1600" dirty="0"/>
                        <a:t>af.</a:t>
                      </a:r>
                      <a:endParaRPr lang="en-IE" sz="1600" b="0" dirty="0"/>
                    </a:p>
                  </a:txBody>
                  <a:tcPr>
                    <a:solidFill>
                      <a:srgbClr val="B6D1E1"/>
                    </a:solidFill>
                  </a:tcPr>
                </a:tc>
                <a:tc>
                  <a:txBody>
                    <a:bodyPr/>
                    <a:lstStyle/>
                    <a:p>
                      <a:r>
                        <a:rPr lang="en-US" sz="1600" kern="1200" dirty="0">
                          <a:solidFill>
                            <a:schemeClr val="dk1"/>
                          </a:solidFill>
                          <a:effectLst/>
                          <a:latin typeface="+mn-lt"/>
                          <a:ea typeface="+mn-ea"/>
                          <a:cs typeface="+mn-cs"/>
                        </a:rPr>
                        <a:t>Zorg ervoor dat je de kleine lettertjes leest. Hogere tarieven kunnen extra diensten inhouden zoals marketing of coaching.</a:t>
                      </a:r>
                      <a:endParaRPr lang="en-IE" sz="1600" dirty="0"/>
                    </a:p>
                  </a:txBody>
                  <a:tcPr>
                    <a:solidFill>
                      <a:srgbClr val="B6D1E1"/>
                    </a:solidFill>
                  </a:tcPr>
                </a:tc>
                <a:extLst>
                  <a:ext uri="{0D108BD9-81ED-4DB2-BD59-A6C34878D82A}">
                    <a16:rowId xmlns:a16="http://schemas.microsoft.com/office/drawing/2014/main" val="640266935"/>
                  </a:ext>
                </a:extLst>
              </a:tr>
              <a:tr h="370840">
                <a:tc>
                  <a:txBody>
                    <a:bodyPr/>
                    <a:lstStyle/>
                    <a:p>
                      <a:pPr>
                        <a:lnSpc>
                          <a:spcPct val="115000"/>
                        </a:lnSpc>
                        <a:spcAft>
                          <a:spcPts val="1000"/>
                        </a:spcAft>
                        <a:buNone/>
                      </a:pPr>
                      <a:r>
                        <a:rPr lang="en-US" sz="1600" b="1" dirty="0">
                          <a:effectLst/>
                          <a:latin typeface="+mn-lt"/>
                          <a:ea typeface="MS Mincho" panose="02020609040205080304" pitchFamily="49" charset="-128"/>
                          <a:cs typeface="Times New Roman" panose="02020603050405020304" pitchFamily="18" charset="0"/>
                        </a:rPr>
                        <a:t>Verwerkingskosten voor betalingen</a:t>
                      </a:r>
                      <a:endParaRPr lang="en-IE" sz="1600" b="1" dirty="0">
                        <a:effectLst/>
                        <a:latin typeface="+mn-lt"/>
                        <a:ea typeface="MS Mincho" panose="02020609040205080304" pitchFamily="49" charset="-128"/>
                        <a:cs typeface="Times New Roman" panose="02020603050405020304" pitchFamily="18" charset="0"/>
                      </a:endParaRPr>
                    </a:p>
                  </a:txBody>
                  <a:tcPr marL="68580" marR="68580" marT="0" marB="0">
                    <a:solidFill>
                      <a:srgbClr val="B6D1E1"/>
                    </a:solidFill>
                  </a:tcPr>
                </a:tc>
                <a:tc>
                  <a:txBody>
                    <a:bodyPr/>
                    <a:lstStyle/>
                    <a:p>
                      <a:r>
                        <a:rPr lang="en-US" sz="1600" kern="1200" dirty="0">
                          <a:solidFill>
                            <a:schemeClr val="dk1"/>
                          </a:solidFill>
                          <a:effectLst/>
                          <a:latin typeface="+mn-lt"/>
                          <a:ea typeface="+mn-ea"/>
                          <a:cs typeface="+mn-cs"/>
                        </a:rPr>
                        <a:t>Voor elke transactie (bijv. creditcard of PayPal) worden ook verwerkingskosten in rekening gebracht. Meestal 2,5% tot 3,5% per toezegging.</a:t>
                      </a:r>
                      <a:endParaRPr lang="en-IE" sz="1600" b="0" dirty="0"/>
                    </a:p>
                  </a:txBody>
                  <a:tcPr>
                    <a:solidFill>
                      <a:srgbClr val="B6D1E1"/>
                    </a:solidFill>
                  </a:tcPr>
                </a:tc>
                <a:tc>
                  <a:txBody>
                    <a:bodyPr/>
                    <a:lstStyle/>
                    <a:p>
                      <a:r>
                        <a:rPr lang="en-US" sz="1600" kern="1200" dirty="0">
                          <a:solidFill>
                            <a:schemeClr val="dk1"/>
                          </a:solidFill>
                          <a:effectLst/>
                          <a:latin typeface="+mn-lt"/>
                          <a:ea typeface="+mn-ea"/>
                          <a:cs typeface="+mn-cs"/>
                        </a:rPr>
                        <a:t>Neem dit mee in je fondsenwervingsdoel zodat je niet tekort komt nadat de kosten zijn afgetrokken.</a:t>
                      </a:r>
                      <a:endParaRPr lang="en-IE" sz="1600" dirty="0"/>
                    </a:p>
                  </a:txBody>
                  <a:tcPr>
                    <a:solidFill>
                      <a:srgbClr val="B6D1E1"/>
                    </a:solidFill>
                  </a:tcPr>
                </a:tc>
                <a:extLst>
                  <a:ext uri="{0D108BD9-81ED-4DB2-BD59-A6C34878D82A}">
                    <a16:rowId xmlns:a16="http://schemas.microsoft.com/office/drawing/2014/main" val="420757087"/>
                  </a:ext>
                </a:extLst>
              </a:tr>
            </a:tbl>
          </a:graphicData>
        </a:graphic>
      </p:graphicFrame>
    </p:spTree>
    <p:extLst>
      <p:ext uri="{BB962C8B-B14F-4D97-AF65-F5344CB8AC3E}">
        <p14:creationId xmlns:p14="http://schemas.microsoft.com/office/powerpoint/2010/main" val="2560872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a:noFill/>
        </p:spPr>
        <p:txBody>
          <a:bodyPr/>
          <a:lstStyle/>
          <a:p>
            <a:r>
              <a:rPr lang="en-US" dirty="0"/>
              <a:t>Be Inspired - </a:t>
            </a:r>
            <a:r>
              <a:rPr lang="en-IE" sz="3600" b="1" dirty="0">
                <a:solidFill>
                  <a:schemeClr val="bg1"/>
                </a:solidFill>
                <a:highlight>
                  <a:srgbClr val="B6D1E1"/>
                </a:highlight>
              </a:rPr>
              <a:t>Casestudy</a:t>
            </a:r>
            <a:r>
              <a:rPr lang="en-US" dirty="0"/>
              <a:t> over crowdfunding  </a:t>
            </a:r>
            <a:endParaRPr lang="en-GB" dirty="0"/>
          </a:p>
        </p:txBody>
      </p:sp>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LEESVOER VOOR DIEPER LEREN </a:t>
            </a:r>
          </a:p>
        </p:txBody>
      </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490538" y="1357402"/>
            <a:ext cx="11074609" cy="174424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IE" b="1" dirty="0"/>
              <a:t>Africa Blossoms </a:t>
            </a:r>
            <a:r>
              <a:rPr lang="en-IE" dirty="0"/>
              <a:t>Website </a:t>
            </a:r>
            <a:r>
              <a:rPr lang="fr-FR" dirty="0">
                <a:hlinkClick r:id="rId2"/>
              </a:rPr>
              <a:t>Koekjes Afrique et Culture - Africa Blossoms</a:t>
            </a:r>
            <a:endParaRPr lang="en-IE" b="1" dirty="0"/>
          </a:p>
          <a:p>
            <a:pPr>
              <a:lnSpc>
                <a:spcPts val="1950"/>
              </a:lnSpc>
              <a:spcAft>
                <a:spcPts val="1875"/>
              </a:spcAft>
              <a:buNone/>
            </a:pPr>
            <a:r>
              <a:rPr lang="en-IE" b="1" dirty="0"/>
              <a:t>Land</a:t>
            </a:r>
            <a:r>
              <a:rPr lang="en-IE" dirty="0"/>
              <a:t>: Frankrijk</a:t>
            </a:r>
            <a:br>
              <a:rPr lang="en-IE" dirty="0"/>
            </a:br>
            <a:r>
              <a:rPr lang="en-IE" b="1" dirty="0"/>
              <a:t>Oprichter</a:t>
            </a:r>
            <a:r>
              <a:rPr lang="en-IE" dirty="0"/>
              <a:t>: Imelda </a:t>
            </a:r>
            <a:r>
              <a:rPr lang="en-IE" dirty="0" err="1"/>
              <a:t>Kabasi</a:t>
            </a:r>
            <a:br>
              <a:rPr lang="en-IE" dirty="0"/>
            </a:br>
            <a:r>
              <a:rPr lang="en-IE" b="1" dirty="0"/>
              <a:t>Gebruikt platform</a:t>
            </a:r>
            <a:r>
              <a:rPr lang="en-IE" dirty="0"/>
              <a:t>:     </a:t>
            </a:r>
            <a:r>
              <a:rPr lang="en-IE" dirty="0" err="1">
                <a:hlinkClick r:id="rId3"/>
              </a:rPr>
              <a:t>Ulule</a:t>
            </a:r>
            <a:br>
              <a:rPr lang="en-IE" dirty="0"/>
            </a:br>
            <a:r>
              <a:rPr lang="en-IE" b="1" dirty="0"/>
              <a:t>Financieringsdoel</a:t>
            </a:r>
            <a:r>
              <a:rPr lang="en-IE" dirty="0"/>
              <a:t>: €4.000</a:t>
            </a:r>
            <a:br>
              <a:rPr lang="en-IE" dirty="0"/>
            </a:br>
            <a:r>
              <a:rPr lang="en-IE" b="1" dirty="0"/>
              <a:t>Opgehaald bedrag</a:t>
            </a:r>
            <a:r>
              <a:rPr lang="en-IE" dirty="0"/>
              <a:t>: €4.410 van </a:t>
            </a:r>
            <a:r>
              <a:rPr lang="en-IE" dirty="0">
                <a:solidFill>
                  <a:srgbClr val="232221"/>
                </a:solidFill>
                <a:effectLst/>
                <a:latin typeface="sofia-pro"/>
              </a:rPr>
              <a:t>393 </a:t>
            </a:r>
            <a:r>
              <a:rPr lang="en-IE" b="0" dirty="0">
                <a:solidFill>
                  <a:srgbClr val="232221"/>
                </a:solidFill>
                <a:effectLst/>
                <a:latin typeface="sofia-pro"/>
              </a:rPr>
              <a:t>donateurs </a:t>
            </a:r>
            <a:r>
              <a:rPr lang="en-IE" b="1" dirty="0"/>
              <a:t>Model</a:t>
            </a:r>
            <a:r>
              <a:rPr lang="en-IE" dirty="0"/>
              <a:t>:                   Op beloningen gebaseerde crowdfunding</a:t>
            </a:r>
          </a:p>
          <a:p>
            <a:endParaRPr lang="en-IE" dirty="0"/>
          </a:p>
          <a:p>
            <a:r>
              <a:rPr lang="en-GB" b="1" dirty="0">
                <a:solidFill>
                  <a:srgbClr val="B6D1E1"/>
                </a:solidFill>
              </a:rPr>
              <a:t>Het verhaal - </a:t>
            </a:r>
            <a:r>
              <a:rPr lang="en-GB" dirty="0"/>
              <a:t>Imelda </a:t>
            </a:r>
            <a:r>
              <a:rPr lang="en-GB" dirty="0" err="1"/>
              <a:t>Kabasi</a:t>
            </a:r>
            <a:r>
              <a:rPr lang="en-GB" dirty="0"/>
              <a:t>, oorspronkelijk uit de Democratische Republiek Congo en nu woonachtig in Frankrijk, richtte Africa Blossoms op om het Afrikaanse eten en de Afrikaanse cultuur te vieren door middel van kookworkshops en handgemaakte cateringervaringen. Ze wilde Afrikaanse vrouwen mondiger maken door culinaire tradities en ondernemerschap te promoten.</a:t>
            </a:r>
          </a:p>
          <a:p>
            <a:endParaRPr lang="en-GB" dirty="0"/>
          </a:p>
          <a:p>
            <a:r>
              <a:rPr lang="en-GB" b="1" dirty="0">
                <a:solidFill>
                  <a:srgbClr val="B6D1E1"/>
                </a:solidFill>
              </a:rPr>
              <a:t>Haar doel - </a:t>
            </a:r>
            <a:r>
              <a:rPr lang="en-GB" dirty="0"/>
              <a:t>Imelda lanceerde in 2020 een crowdfundingcampagne om:</a:t>
            </a:r>
          </a:p>
          <a:p>
            <a:pPr marL="342900" indent="-342900">
              <a:buFont typeface="Arial" panose="020B0604020202020204" pitchFamily="34" charset="0"/>
              <a:buChar char="•"/>
            </a:pPr>
            <a:r>
              <a:rPr lang="en-GB" dirty="0"/>
              <a:t>Uitrusting en keukenmateriaal financieren</a:t>
            </a:r>
          </a:p>
          <a:p>
            <a:pPr marL="342900" indent="-342900">
              <a:buFont typeface="Arial" panose="020B0604020202020204" pitchFamily="34" charset="0"/>
              <a:buChar char="•"/>
            </a:pPr>
            <a:r>
              <a:rPr lang="en-GB" dirty="0"/>
              <a:t>Verpakking en branding ontwikkelen voor haar voedingsproducten</a:t>
            </a:r>
          </a:p>
          <a:p>
            <a:pPr marL="342900" indent="-342900">
              <a:buFont typeface="Arial" panose="020B0604020202020204" pitchFamily="34" charset="0"/>
              <a:buChar char="•"/>
            </a:pPr>
            <a:r>
              <a:rPr lang="en-GB" dirty="0"/>
              <a:t>Kweek haar workshops voor lokale vrouwen</a:t>
            </a:r>
            <a:endParaRPr lang="en-IE" dirty="0"/>
          </a:p>
        </p:txBody>
      </p:sp>
      <p:pic>
        <p:nvPicPr>
          <p:cNvPr id="21" name="Picture 20">
            <a:extLst>
              <a:ext uri="{FF2B5EF4-FFF2-40B4-BE49-F238E27FC236}">
                <a16:creationId xmlns:a16="http://schemas.microsoft.com/office/drawing/2014/main" id="{B4DE8ED1-9195-8E5C-DE32-13329F8C3746}"/>
              </a:ext>
            </a:extLst>
          </p:cNvPr>
          <p:cNvPicPr>
            <a:picLocks noChangeAspect="1"/>
          </p:cNvPicPr>
          <p:nvPr/>
        </p:nvPicPr>
        <p:blipFill>
          <a:blip r:embed="rId4"/>
          <a:stretch>
            <a:fillRect/>
          </a:stretch>
        </p:blipFill>
        <p:spPr>
          <a:xfrm>
            <a:off x="6877634" y="1847370"/>
            <a:ext cx="4426029" cy="1721875"/>
          </a:xfrm>
          <a:prstGeom prst="rect">
            <a:avLst/>
          </a:prstGeom>
        </p:spPr>
      </p:pic>
    </p:spTree>
    <p:extLst>
      <p:ext uri="{BB962C8B-B14F-4D97-AF65-F5344CB8AC3E}">
        <p14:creationId xmlns:p14="http://schemas.microsoft.com/office/powerpoint/2010/main" val="2742124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912C-63A7-80DD-83BD-0D1DD7AE1A8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F6EC842-88E7-5B05-D2B6-4778654BB4B3}"/>
              </a:ext>
            </a:extLst>
          </p:cNvPr>
          <p:cNvSpPr>
            <a:spLocks noGrp="1"/>
          </p:cNvSpPr>
          <p:nvPr>
            <p:ph type="body" sz="quarter" idx="27"/>
          </p:nvPr>
        </p:nvSpPr>
        <p:spPr>
          <a:noFill/>
        </p:spPr>
        <p:txBody>
          <a:bodyPr/>
          <a:lstStyle/>
          <a:p>
            <a:r>
              <a:rPr lang="en-US" dirty="0"/>
              <a:t>Be Inspired - </a:t>
            </a:r>
            <a:r>
              <a:rPr lang="en-IE" sz="3600" b="1" dirty="0">
                <a:solidFill>
                  <a:schemeClr val="bg1"/>
                </a:solidFill>
                <a:highlight>
                  <a:srgbClr val="B6D1E1"/>
                </a:highlight>
              </a:rPr>
              <a:t>Casestudy</a:t>
            </a:r>
            <a:r>
              <a:rPr lang="en-US" dirty="0"/>
              <a:t> over crowdfunding  </a:t>
            </a:r>
            <a:endParaRPr lang="en-GB" dirty="0"/>
          </a:p>
        </p:txBody>
      </p:sp>
      <p:sp>
        <p:nvSpPr>
          <p:cNvPr id="4" name="Text Placeholder 3">
            <a:extLst>
              <a:ext uri="{FF2B5EF4-FFF2-40B4-BE49-F238E27FC236}">
                <a16:creationId xmlns:a16="http://schemas.microsoft.com/office/drawing/2014/main" id="{CEA4A936-95DA-833E-3204-D729A30599CF}"/>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LEZEN VOOR DIEPER LEREN </a:t>
            </a:r>
          </a:p>
        </p:txBody>
      </p:sp>
      <p:sp>
        <p:nvSpPr>
          <p:cNvPr id="20" name="Text Placeholder 2">
            <a:extLst>
              <a:ext uri="{FF2B5EF4-FFF2-40B4-BE49-F238E27FC236}">
                <a16:creationId xmlns:a16="http://schemas.microsoft.com/office/drawing/2014/main" id="{A2E3F635-1275-9616-90FE-6543890864B9}"/>
              </a:ext>
            </a:extLst>
          </p:cNvPr>
          <p:cNvSpPr txBox="1">
            <a:spLocks/>
          </p:cNvSpPr>
          <p:nvPr/>
        </p:nvSpPr>
        <p:spPr>
          <a:xfrm>
            <a:off x="490539" y="1357402"/>
            <a:ext cx="6532951" cy="174424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100" b="1" dirty="0">
                <a:solidFill>
                  <a:srgbClr val="B6D1E1"/>
                </a:solidFill>
              </a:rPr>
              <a:t>De campagne - </a:t>
            </a:r>
            <a:r>
              <a:rPr lang="en-GB" sz="2100" dirty="0"/>
              <a:t>Gehost op </a:t>
            </a:r>
            <a:r>
              <a:rPr lang="en-GB" sz="2100" dirty="0" err="1"/>
              <a:t>Ulule</a:t>
            </a:r>
            <a:r>
              <a:rPr lang="en-GB" sz="2100" dirty="0"/>
              <a:t>, omvatte Imelda's campagne:</a:t>
            </a:r>
          </a:p>
          <a:p>
            <a:pPr marL="342900" indent="-342900">
              <a:buFont typeface="Arial" panose="020B0604020202020204" pitchFamily="34" charset="0"/>
              <a:buChar char="•"/>
            </a:pPr>
            <a:r>
              <a:rPr lang="en-GB" sz="2100" dirty="0"/>
              <a:t>Warme verhalen over haar wortels en waarden</a:t>
            </a:r>
          </a:p>
          <a:p>
            <a:pPr marL="342900" indent="-342900">
              <a:buFont typeface="Arial" panose="020B0604020202020204" pitchFamily="34" charset="0"/>
              <a:buChar char="•"/>
            </a:pPr>
            <a:r>
              <a:rPr lang="en-GB" sz="2100" dirty="0"/>
              <a:t>Video's en foto's van gerechten, workshops en haar missie</a:t>
            </a:r>
          </a:p>
          <a:p>
            <a:pPr marL="342900" indent="-342900">
              <a:buFont typeface="Arial" panose="020B0604020202020204" pitchFamily="34" charset="0"/>
              <a:buChar char="•"/>
            </a:pPr>
            <a:r>
              <a:rPr lang="en-GB" sz="2100" dirty="0"/>
              <a:t>Beloningen zoals: </a:t>
            </a:r>
          </a:p>
          <a:p>
            <a:pPr marL="800100" lvl="1" indent="-342900" algn="l">
              <a:buFont typeface="Arial" panose="020B0604020202020204" pitchFamily="34" charset="0"/>
              <a:buChar char="•"/>
            </a:pPr>
            <a:r>
              <a:rPr lang="en-GB" sz="2100" dirty="0"/>
              <a:t>Een bedankje op sociale media</a:t>
            </a:r>
          </a:p>
          <a:p>
            <a:pPr marL="800100" lvl="1" indent="-342900" algn="l">
              <a:buFont typeface="Arial" panose="020B0604020202020204" pitchFamily="34" charset="0"/>
              <a:buChar char="•"/>
            </a:pPr>
            <a:r>
              <a:rPr lang="en-GB" sz="2100" dirty="0"/>
              <a:t>Uitnodigingen voor proeverijen</a:t>
            </a:r>
          </a:p>
          <a:p>
            <a:pPr marL="800100" lvl="1" indent="-342900" algn="l">
              <a:buFont typeface="Arial" panose="020B0604020202020204" pitchFamily="34" charset="0"/>
              <a:buChar char="•"/>
            </a:pPr>
            <a:r>
              <a:rPr lang="en-GB" sz="2100" dirty="0"/>
              <a:t>Handgemaakte Afrikaanse voedselpakketten. </a:t>
            </a:r>
          </a:p>
          <a:p>
            <a:r>
              <a:rPr lang="en-GB" sz="2100" b="1" dirty="0">
                <a:solidFill>
                  <a:srgbClr val="B6D1E1"/>
                </a:solidFill>
              </a:rPr>
              <a:t>De resultaten  </a:t>
            </a:r>
          </a:p>
          <a:p>
            <a:pPr marL="342900" indent="-342900">
              <a:buFont typeface="Arial" panose="020B0604020202020204" pitchFamily="34" charset="0"/>
              <a:buChar char="•"/>
            </a:pPr>
            <a:r>
              <a:rPr lang="en-GB" sz="2100" dirty="0"/>
              <a:t>Overtrof haar financieringsdoel met €4.410 opgehaald</a:t>
            </a:r>
          </a:p>
          <a:p>
            <a:pPr marL="342900" indent="-342900">
              <a:buFont typeface="Arial" panose="020B0604020202020204" pitchFamily="34" charset="0"/>
              <a:buChar char="•"/>
            </a:pPr>
            <a:r>
              <a:rPr lang="en-GB" sz="2100" dirty="0"/>
              <a:t>Kreeg steun van de gemeenschap, persaandacht en zichtbaarheid</a:t>
            </a:r>
          </a:p>
          <a:p>
            <a:pPr marL="342900" indent="-342900">
              <a:buFont typeface="Arial" panose="020B0604020202020204" pitchFamily="34" charset="0"/>
              <a:buChar char="•"/>
            </a:pPr>
            <a:r>
              <a:rPr lang="en-GB" sz="2100" dirty="0"/>
              <a:t>Gebruikte fondsen om haar voedselatelier op te schalen</a:t>
            </a:r>
          </a:p>
          <a:p>
            <a:pPr marL="342900" indent="-342900">
              <a:buFont typeface="Arial" panose="020B0604020202020204" pitchFamily="34" charset="0"/>
              <a:buChar char="•"/>
            </a:pPr>
            <a:r>
              <a:rPr lang="en-GB" sz="2100" dirty="0"/>
              <a:t>Een groeiend netwerk van vrouwelijke ondernemers opgebouwd rond de Afrikaanse keuken</a:t>
            </a:r>
            <a:endParaRPr lang="en-IE" sz="2100" dirty="0"/>
          </a:p>
        </p:txBody>
      </p:sp>
      <p:pic>
        <p:nvPicPr>
          <p:cNvPr id="14" name="Online Media 13" title="Africa Blossoms - Les Biscuits Qui Racontent L' Afrique ! (sous-titres en anglais)">
            <a:hlinkClick r:id="" action="ppaction://media"/>
            <a:extLst>
              <a:ext uri="{FF2B5EF4-FFF2-40B4-BE49-F238E27FC236}">
                <a16:creationId xmlns:a16="http://schemas.microsoft.com/office/drawing/2014/main" id="{7664CD7B-AF9A-E92A-E1AE-F7AA48B21A01}"/>
              </a:ext>
            </a:extLst>
          </p:cNvPr>
          <p:cNvPicPr>
            <a:picLocks noRot="1" noChangeAspect="1"/>
          </p:cNvPicPr>
          <p:nvPr>
            <a:videoFile r:link="rId1"/>
          </p:nvPr>
        </p:nvPicPr>
        <p:blipFill>
          <a:blip r:embed="rId3"/>
          <a:stretch>
            <a:fillRect/>
          </a:stretch>
        </p:blipFill>
        <p:spPr>
          <a:xfrm>
            <a:off x="7210416" y="2622444"/>
            <a:ext cx="4448184" cy="2513224"/>
          </a:xfrm>
          <a:prstGeom prst="rect">
            <a:avLst/>
          </a:prstGeom>
        </p:spPr>
      </p:pic>
    </p:spTree>
    <p:extLst>
      <p:ext uri="{BB962C8B-B14F-4D97-AF65-F5344CB8AC3E}">
        <p14:creationId xmlns:p14="http://schemas.microsoft.com/office/powerpoint/2010/main" val="250392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912C-63A7-80DD-83BD-0D1DD7AE1A8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F6EC842-88E7-5B05-D2B6-4778654BB4B3}"/>
              </a:ext>
            </a:extLst>
          </p:cNvPr>
          <p:cNvSpPr>
            <a:spLocks noGrp="1"/>
          </p:cNvSpPr>
          <p:nvPr>
            <p:ph type="body" sz="quarter" idx="27"/>
          </p:nvPr>
        </p:nvSpPr>
        <p:spPr>
          <a:noFill/>
        </p:spPr>
        <p:txBody>
          <a:bodyPr/>
          <a:lstStyle/>
          <a:p>
            <a:r>
              <a:rPr lang="en-US" dirty="0"/>
              <a:t>Be Inspired - </a:t>
            </a:r>
            <a:r>
              <a:rPr lang="en-IE" sz="3600" b="1" dirty="0">
                <a:solidFill>
                  <a:schemeClr val="bg1"/>
                </a:solidFill>
                <a:highlight>
                  <a:srgbClr val="B6D1E1"/>
                </a:highlight>
              </a:rPr>
              <a:t>Casestudy</a:t>
            </a:r>
            <a:r>
              <a:rPr lang="en-US" dirty="0"/>
              <a:t> over crowdfunding  </a:t>
            </a:r>
            <a:endParaRPr lang="en-GB" dirty="0"/>
          </a:p>
        </p:txBody>
      </p:sp>
      <p:sp>
        <p:nvSpPr>
          <p:cNvPr id="4" name="Text Placeholder 3">
            <a:extLst>
              <a:ext uri="{FF2B5EF4-FFF2-40B4-BE49-F238E27FC236}">
                <a16:creationId xmlns:a16="http://schemas.microsoft.com/office/drawing/2014/main" id="{CEA4A936-95DA-833E-3204-D729A30599CF}"/>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LEESVOER VOOR DIEPER LEREN </a:t>
            </a:r>
          </a:p>
        </p:txBody>
      </p:sp>
      <p:sp>
        <p:nvSpPr>
          <p:cNvPr id="20" name="Text Placeholder 2">
            <a:extLst>
              <a:ext uri="{FF2B5EF4-FFF2-40B4-BE49-F238E27FC236}">
                <a16:creationId xmlns:a16="http://schemas.microsoft.com/office/drawing/2014/main" id="{A2E3F635-1275-9616-90FE-6543890864B9}"/>
              </a:ext>
            </a:extLst>
          </p:cNvPr>
          <p:cNvSpPr txBox="1">
            <a:spLocks/>
          </p:cNvSpPr>
          <p:nvPr/>
        </p:nvSpPr>
        <p:spPr>
          <a:xfrm>
            <a:off x="490538" y="1357402"/>
            <a:ext cx="11385441" cy="174424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dirty="0"/>
              <a:t>Imelda bood beloningen aan die eenvoudig en zinvol waren en direct verband hielden met haar missie om Afrikaans eten en Afrikaanse cultuur te delen:</a:t>
            </a:r>
          </a:p>
          <a:p>
            <a:pPr>
              <a:buNone/>
            </a:pPr>
            <a:endParaRPr lang="en-GB" dirty="0"/>
          </a:p>
          <a:p>
            <a:pPr marL="342900" indent="-342900">
              <a:buFont typeface="Arial" panose="020B0604020202020204" pitchFamily="34" charset="0"/>
              <a:buChar char="•"/>
            </a:pPr>
            <a:r>
              <a:rPr lang="en-GB" b="1" dirty="0"/>
              <a:t>€5 - Bedankt! </a:t>
            </a:r>
            <a:r>
              <a:rPr lang="en-GB" dirty="0"/>
              <a:t>Ze bood een bedankbericht aan op sociale media</a:t>
            </a:r>
          </a:p>
          <a:p>
            <a:pPr marL="342900" indent="-342900">
              <a:buFont typeface="Arial" panose="020B0604020202020204" pitchFamily="34" charset="0"/>
              <a:buChar char="•"/>
            </a:pPr>
            <a:r>
              <a:rPr lang="en-GB" b="1" dirty="0"/>
              <a:t>€15 - Digitaal receptenboek. </a:t>
            </a:r>
            <a:r>
              <a:rPr lang="en-GB" dirty="0"/>
              <a:t>Een PDF met 5 Afrikaanse recepten uit de familie en ervaring van de oprichter</a:t>
            </a:r>
          </a:p>
          <a:p>
            <a:pPr marL="342900" indent="-342900">
              <a:buFont typeface="Arial" panose="020B0604020202020204" pitchFamily="34" charset="0"/>
              <a:buChar char="•"/>
            </a:pPr>
            <a:r>
              <a:rPr lang="en-GB" b="1" dirty="0"/>
              <a:t>€30 - Degustatiebox. </a:t>
            </a:r>
            <a:r>
              <a:rPr lang="en-GB" dirty="0"/>
              <a:t>Een selectie van handgemaakte Afrikaanse lekkernijen, waaronder de beroemde </a:t>
            </a:r>
            <a:r>
              <a:rPr lang="en-GB" i="1" dirty="0"/>
              <a:t>Biscuits Sans Gluten Aux </a:t>
            </a:r>
            <a:r>
              <a:rPr lang="en-GB" i="1" dirty="0" err="1"/>
              <a:t>Graines </a:t>
            </a:r>
            <a:r>
              <a:rPr lang="en-GB" i="1" dirty="0"/>
              <a:t>De La Paix </a:t>
            </a:r>
            <a:r>
              <a:rPr lang="en-GB" dirty="0"/>
              <a:t>(Glutenvrije Peace Seed Biscuits), ter plaatse bezorgd. Portokosten waren extra. </a:t>
            </a:r>
          </a:p>
          <a:p>
            <a:pPr marL="342900" indent="-342900">
              <a:buFont typeface="Arial" panose="020B0604020202020204" pitchFamily="34" charset="0"/>
              <a:buChar char="•"/>
            </a:pPr>
            <a:r>
              <a:rPr lang="en-GB" b="1" dirty="0"/>
              <a:t>€50 - Workshop uitnodiging. </a:t>
            </a:r>
            <a:r>
              <a:rPr lang="en-GB" dirty="0"/>
              <a:t>Toegang tot een Afrikaanse kookworkshop. Leer recepten, kooktechnieken en de verhalen erachter</a:t>
            </a:r>
          </a:p>
          <a:p>
            <a:pPr marL="342900" indent="-342900">
              <a:buFont typeface="Arial" panose="020B0604020202020204" pitchFamily="34" charset="0"/>
              <a:buChar char="•"/>
            </a:pPr>
            <a:r>
              <a:rPr lang="en-GB" b="1" dirty="0"/>
              <a:t>€100 - Premiumpakket </a:t>
            </a:r>
            <a:r>
              <a:rPr lang="en-GB" dirty="0"/>
              <a:t>Inclusief het receptenboek, de proefdoos en een plaats in de workshop. Plus een persoonlijke bedankvideo</a:t>
            </a:r>
          </a:p>
          <a:p>
            <a:endParaRPr lang="en-GB" b="1" dirty="0"/>
          </a:p>
          <a:p>
            <a:r>
              <a:rPr lang="en-GB" b="1" dirty="0"/>
              <a:t>Waarom het werkte: </a:t>
            </a:r>
          </a:p>
          <a:p>
            <a:pPr marL="342900" indent="-342900">
              <a:buFont typeface="Arial" panose="020B0604020202020204" pitchFamily="34" charset="0"/>
              <a:buChar char="•"/>
            </a:pPr>
            <a:r>
              <a:rPr lang="en-GB" dirty="0"/>
              <a:t>Elk niveau bood een persoonlijk tintje en culturele authenticiteit</a:t>
            </a:r>
          </a:p>
          <a:p>
            <a:pPr marL="342900" indent="-342900">
              <a:buFont typeface="Arial" panose="020B0604020202020204" pitchFamily="34" charset="0"/>
              <a:buChar char="•"/>
            </a:pPr>
            <a:r>
              <a:rPr lang="en-GB" dirty="0"/>
              <a:t>Duidelijke waarde - supporters konden proeven, leren en contact leggen</a:t>
            </a:r>
          </a:p>
          <a:p>
            <a:pPr marL="342900" indent="-342900">
              <a:buFont typeface="Arial" panose="020B0604020202020204" pitchFamily="34" charset="0"/>
              <a:buChar char="•"/>
            </a:pPr>
            <a:r>
              <a:rPr lang="en-GB" dirty="0"/>
              <a:t>Goede mix van betaalbare en eersteklas opties</a:t>
            </a:r>
          </a:p>
          <a:p>
            <a:pPr>
              <a:buNone/>
            </a:pPr>
            <a:endParaRPr lang="en-IE" dirty="0"/>
          </a:p>
        </p:txBody>
      </p:sp>
    </p:spTree>
    <p:extLst>
      <p:ext uri="{BB962C8B-B14F-4D97-AF65-F5344CB8AC3E}">
        <p14:creationId xmlns:p14="http://schemas.microsoft.com/office/powerpoint/2010/main" val="1963619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49775D0-B29A-9CD2-AEDC-1768CEC2722F}"/>
              </a:ext>
            </a:extLst>
          </p:cNvPr>
          <p:cNvSpPr>
            <a:spLocks noGrp="1"/>
          </p:cNvSpPr>
          <p:nvPr>
            <p:ph type="body" sz="quarter" idx="27"/>
          </p:nvPr>
        </p:nvSpPr>
        <p:spPr>
          <a:xfrm>
            <a:off x="751414" y="378372"/>
            <a:ext cx="7943135" cy="1126708"/>
          </a:xfrm>
        </p:spPr>
        <p:txBody>
          <a:bodyPr/>
          <a:lstStyle/>
          <a:p>
            <a:r>
              <a:rPr lang="en-US" dirty="0"/>
              <a:t>PRIJZEN, KOSTEN EN WINST MAKEN - HOE BEPAAL JE JE PRIJS?</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78857" y="2309248"/>
            <a:ext cx="5473969" cy="3350540"/>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Er zijn 3 belangrijke factoren waar je rekening mee moet houden...</a:t>
            </a:r>
          </a:p>
          <a:p>
            <a:pPr marL="457200" indent="-457200">
              <a:buClr>
                <a:srgbClr val="B6D1E1"/>
              </a:buClr>
              <a:buFont typeface="+mj-lt"/>
              <a:buAutoNum type="arabicPeriod"/>
            </a:pPr>
            <a:r>
              <a:rPr lang="en-US" dirty="0"/>
              <a:t>Er moet een duidelijke behoefte zijn aan je voedingsproduct of -dienst (of je moet er een creëren). Dit is de </a:t>
            </a:r>
            <a:r>
              <a:rPr lang="en-US" b="1" dirty="0">
                <a:solidFill>
                  <a:srgbClr val="94C7B0"/>
                </a:solidFill>
              </a:rPr>
              <a:t>OPPORTUNITEIT.</a:t>
            </a:r>
          </a:p>
          <a:p>
            <a:pPr marL="457200" indent="-457200">
              <a:buClr>
                <a:srgbClr val="B6D1E1"/>
              </a:buClr>
              <a:buFont typeface="+mj-lt"/>
              <a:buAutoNum type="arabicPeriod"/>
            </a:pPr>
            <a:r>
              <a:rPr lang="en-US" dirty="0"/>
              <a:t>Die behoefte moet voldoende potentieel hebben om een </a:t>
            </a:r>
            <a:r>
              <a:rPr lang="en-US" b="1" dirty="0">
                <a:solidFill>
                  <a:srgbClr val="94C7B0"/>
                </a:solidFill>
              </a:rPr>
              <a:t>VRAAG </a:t>
            </a:r>
            <a:r>
              <a:rPr lang="en-US" dirty="0"/>
              <a:t>te creëren</a:t>
            </a:r>
            <a:r>
              <a:rPr lang="en-US" b="1" dirty="0">
                <a:solidFill>
                  <a:srgbClr val="94C7B0"/>
                </a:solidFill>
              </a:rPr>
              <a:t>.</a:t>
            </a:r>
          </a:p>
          <a:p>
            <a:pPr marL="457200" indent="-457200">
              <a:buClr>
                <a:srgbClr val="B6D1E1"/>
              </a:buClr>
              <a:buFont typeface="+mj-lt"/>
              <a:buAutoNum type="arabicPeriod"/>
            </a:pPr>
            <a:r>
              <a:rPr lang="en-US" dirty="0"/>
              <a:t>Er moet voldoende </a:t>
            </a:r>
            <a:r>
              <a:rPr lang="en-US" b="1" dirty="0">
                <a:solidFill>
                  <a:srgbClr val="94C7B0"/>
                </a:solidFill>
              </a:rPr>
              <a:t>€€ REWARD €€ </a:t>
            </a:r>
            <a:r>
              <a:rPr lang="en-US" dirty="0"/>
              <a:t>in je idee zitten om je bedrijfsbehoeften te kunnen ondersteunen</a:t>
            </a:r>
          </a:p>
          <a:p>
            <a:pPr>
              <a:buClr>
                <a:srgbClr val="B6D1E1"/>
              </a:buCl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7361695" y="2464232"/>
            <a:ext cx="4127392" cy="1600200"/>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IE" sz="3600" i="1" dirty="0">
                <a:solidFill>
                  <a:srgbClr val="84BFA4"/>
                </a:solidFill>
              </a:rPr>
              <a:t>Veel bedrijven falen (en falen snel) omdat ze het BELONINGSaspect van hun bedrijfsvoorstel niet hebben bepaald of verkeerd hebben berekend.</a:t>
            </a:r>
          </a:p>
          <a:p>
            <a:pPr marL="0" lvl="1">
              <a:lnSpc>
                <a:spcPts val="2840"/>
              </a:lnSpc>
              <a:spcBef>
                <a:spcPts val="200"/>
              </a:spcBef>
              <a:buClr>
                <a:srgbClr val="B6D1E1"/>
              </a:buClr>
            </a:pPr>
            <a:endParaRPr lang="en-IE"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6636815" y="2198338"/>
            <a:ext cx="0" cy="238916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B360E55-A23D-5C8D-C26C-9CB0BABF19D1}"/>
              </a:ext>
            </a:extLst>
          </p:cNvPr>
          <p:cNvGrpSpPr/>
          <p:nvPr/>
        </p:nvGrpSpPr>
        <p:grpSpPr>
          <a:xfrm>
            <a:off x="4924586" y="4913312"/>
            <a:ext cx="2935288" cy="1944688"/>
            <a:chOff x="228600" y="2589279"/>
            <a:chExt cx="2935288" cy="1944688"/>
          </a:xfrm>
        </p:grpSpPr>
        <p:pic>
          <p:nvPicPr>
            <p:cNvPr id="13" name="Picture 12" descr="A picture containing text&#10;&#10;Description automatically generated">
              <a:extLst>
                <a:ext uri="{FF2B5EF4-FFF2-40B4-BE49-F238E27FC236}">
                  <a16:creationId xmlns:a16="http://schemas.microsoft.com/office/drawing/2014/main" id="{A09F4B96-F7D4-56FB-66D4-C9A063A47451}"/>
                </a:ext>
              </a:extLst>
            </p:cNvPr>
            <p:cNvPicPr>
              <a:picLocks noChangeAspect="1"/>
            </p:cNvPicPr>
            <p:nvPr/>
          </p:nvPicPr>
          <p:blipFill>
            <a:blip r:embed="rId2"/>
            <a:stretch>
              <a:fillRect/>
            </a:stretch>
          </p:blipFill>
          <p:spPr>
            <a:xfrm>
              <a:off x="228600" y="2589279"/>
              <a:ext cx="2935288" cy="1944688"/>
            </a:xfrm>
            <a:prstGeom prst="rect">
              <a:avLst/>
            </a:prstGeom>
          </p:spPr>
        </p:pic>
        <p:pic>
          <p:nvPicPr>
            <p:cNvPr id="14" name="Picture 13" descr="Icon&#10;&#10;Description automatically generated">
              <a:extLst>
                <a:ext uri="{FF2B5EF4-FFF2-40B4-BE49-F238E27FC236}">
                  <a16:creationId xmlns:a16="http://schemas.microsoft.com/office/drawing/2014/main" id="{8BE56187-83FD-ABBD-4268-2F1E85E08C0E}"/>
                </a:ext>
              </a:extLst>
            </p:cNvPr>
            <p:cNvPicPr>
              <a:picLocks noChangeAspect="1"/>
            </p:cNvPicPr>
            <p:nvPr/>
          </p:nvPicPr>
          <p:blipFill>
            <a:blip r:embed="rId3"/>
            <a:stretch>
              <a:fillRect/>
            </a:stretch>
          </p:blipFill>
          <p:spPr>
            <a:xfrm flipH="1">
              <a:off x="2493295" y="3198654"/>
              <a:ext cx="241903" cy="263817"/>
            </a:xfrm>
            <a:prstGeom prst="rect">
              <a:avLst/>
            </a:prstGeom>
          </p:spPr>
        </p:pic>
      </p:grpSp>
    </p:spTree>
    <p:extLst>
      <p:ext uri="{BB962C8B-B14F-4D97-AF65-F5344CB8AC3E}">
        <p14:creationId xmlns:p14="http://schemas.microsoft.com/office/powerpoint/2010/main" val="4031443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382895" y="2449143"/>
            <a:ext cx="11100398" cy="2773596"/>
          </a:xfrm>
          <a:prstGeom prst="rect">
            <a:avLst/>
          </a:prstGeom>
        </p:spPr>
        <p:txBody>
          <a:bodyPr vert="horz" lIns="91440" tIns="45720" rIns="91440" bIns="45720" numCol="2" spcCol="18000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fontAlgn="base">
              <a:buClr>
                <a:srgbClr val="B6D1E1"/>
              </a:buClr>
              <a:buFont typeface="Arial" panose="020B0604020202020204" pitchFamily="34" charset="0"/>
              <a:buChar char="•"/>
            </a:pPr>
            <a:r>
              <a:rPr lang="en-IE" dirty="0"/>
              <a:t>Uitstekende videopitches zijn essentieel voor succesvolle crowdfundingcampagnes.</a:t>
            </a:r>
          </a:p>
          <a:p>
            <a:pPr marL="342900" indent="-342900" fontAlgn="base">
              <a:buClr>
                <a:srgbClr val="B6D1E1"/>
              </a:buClr>
              <a:buFont typeface="Arial" panose="020B0604020202020204" pitchFamily="34" charset="0"/>
              <a:buChar char="•"/>
            </a:pPr>
            <a:r>
              <a:rPr lang="en-IE" dirty="0"/>
              <a:t>Maar je product of dienst verkopen vergt oefening, voorbereiding en doorzettingsvermogen.</a:t>
            </a:r>
          </a:p>
          <a:p>
            <a:pPr marL="342900" indent="-342900" fontAlgn="base">
              <a:buClr>
                <a:srgbClr val="B6D1E1"/>
              </a:buClr>
              <a:buFont typeface="Arial" panose="020B0604020202020204" pitchFamily="34" charset="0"/>
              <a:buChar char="•"/>
            </a:pPr>
            <a:r>
              <a:rPr lang="en-IE" dirty="0"/>
              <a:t>Doe je onderzoek door andere videopitches te bekijken.</a:t>
            </a:r>
          </a:p>
          <a:p>
            <a:pPr marL="342900" indent="-342900" fontAlgn="base">
              <a:buClr>
                <a:srgbClr val="B6D1E1"/>
              </a:buClr>
              <a:buFont typeface="Arial" panose="020B0604020202020204" pitchFamily="34" charset="0"/>
              <a:buChar char="•"/>
            </a:pPr>
            <a:endParaRPr lang="en-IE" dirty="0"/>
          </a:p>
          <a:p>
            <a:pPr marL="342900" indent="-342900" fontAlgn="base">
              <a:buClr>
                <a:srgbClr val="B6D1E1"/>
              </a:buClr>
              <a:buFont typeface="Arial" panose="020B0604020202020204" pitchFamily="34" charset="0"/>
              <a:buChar char="•"/>
            </a:pPr>
            <a:endParaRPr lang="en-IE" dirty="0"/>
          </a:p>
          <a:p>
            <a:pPr fontAlgn="base">
              <a:buClr>
                <a:srgbClr val="B6D1E1"/>
              </a:buClr>
            </a:pPr>
            <a:endParaRPr lang="en-IE" dirty="0"/>
          </a:p>
          <a:p>
            <a:pPr marL="342900" indent="-342900" fontAlgn="base">
              <a:buClr>
                <a:srgbClr val="B6D1E1"/>
              </a:buClr>
              <a:buFont typeface="Arial" panose="020B0604020202020204" pitchFamily="34" charset="0"/>
              <a:buChar char="•"/>
            </a:pPr>
            <a:r>
              <a:rPr lang="en-IE" dirty="0"/>
              <a:t>Schrijf een overtuigend script dat jouw unieke verkoopargumenten eenvoudig en duidelijk communiceert.</a:t>
            </a:r>
          </a:p>
          <a:p>
            <a:pPr marL="342900" indent="-342900" fontAlgn="base">
              <a:buClr>
                <a:srgbClr val="B6D1E1"/>
              </a:buClr>
              <a:buFont typeface="Arial" panose="020B0604020202020204" pitchFamily="34" charset="0"/>
              <a:buChar char="•"/>
            </a:pPr>
            <a:r>
              <a:rPr lang="en-IE" dirty="0"/>
              <a:t>Leg de visie met passie en enthousiasme vast - het werkt aanstekelijk en zal de kijker vertrouwen geven in je inzet</a:t>
            </a:r>
          </a:p>
          <a:p>
            <a:pPr marL="342900" indent="-342900" fontAlgn="base">
              <a:buClr>
                <a:srgbClr val="B6D1E1"/>
              </a:buClr>
              <a:buFont typeface="Arial" panose="020B0604020202020204" pitchFamily="34" charset="0"/>
              <a:buChar char="•"/>
            </a:pPr>
            <a:r>
              <a:rPr lang="en-IE" dirty="0"/>
              <a:t>Opnieuw filmen tot het goed is.</a:t>
            </a:r>
          </a:p>
          <a:p>
            <a:pPr fontAlgn="base">
              <a:buClr>
                <a:srgbClr val="B6D1E1"/>
              </a:buClr>
            </a:pPr>
            <a:endParaRPr lang="en-US" dirty="0"/>
          </a:p>
        </p:txBody>
      </p:sp>
      <p:sp>
        <p:nvSpPr>
          <p:cNvPr id="2" name="Rectangle 1">
            <a:extLst>
              <a:ext uri="{FF2B5EF4-FFF2-40B4-BE49-F238E27FC236}">
                <a16:creationId xmlns:a16="http://schemas.microsoft.com/office/drawing/2014/main" id="{F8C2562B-AC41-2B0C-A135-1304BE29499D}"/>
              </a:ext>
            </a:extLst>
          </p:cNvPr>
          <p:cNvSpPr/>
          <p:nvPr/>
        </p:nvSpPr>
        <p:spPr>
          <a:xfrm>
            <a:off x="4078774" y="5114903"/>
            <a:ext cx="6255466" cy="790414"/>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7B05CE9-5D0D-6FA4-B9A2-9A0F80A3BE61}"/>
              </a:ext>
            </a:extLst>
          </p:cNvPr>
          <p:cNvSpPr txBox="1">
            <a:spLocks/>
          </p:cNvSpPr>
          <p:nvPr/>
        </p:nvSpPr>
        <p:spPr>
          <a:xfrm>
            <a:off x="4172274" y="5301163"/>
            <a:ext cx="5379297" cy="140691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dirty="0">
                <a:hlinkClick r:id="rId2"/>
              </a:rPr>
              <a:t>Hoe perfectioneer je je crowdfunding video pitch | Republic Europe</a:t>
            </a:r>
            <a:endParaRPr lang="en-US" b="1" dirty="0"/>
          </a:p>
        </p:txBody>
      </p:sp>
      <p:grpSp>
        <p:nvGrpSpPr>
          <p:cNvPr id="4" name="Group 3">
            <a:extLst>
              <a:ext uri="{FF2B5EF4-FFF2-40B4-BE49-F238E27FC236}">
                <a16:creationId xmlns:a16="http://schemas.microsoft.com/office/drawing/2014/main" id="{D3CF6D1A-C532-7FB2-6414-2C92A9E2D94E}"/>
              </a:ext>
            </a:extLst>
          </p:cNvPr>
          <p:cNvGrpSpPr/>
          <p:nvPr/>
        </p:nvGrpSpPr>
        <p:grpSpPr>
          <a:xfrm>
            <a:off x="2240653" y="5222739"/>
            <a:ext cx="2788753" cy="578690"/>
            <a:chOff x="845728" y="5174850"/>
            <a:chExt cx="2788753" cy="578690"/>
          </a:xfrm>
        </p:grpSpPr>
        <p:grpSp>
          <p:nvGrpSpPr>
            <p:cNvPr id="6" name="Group 5">
              <a:extLst>
                <a:ext uri="{FF2B5EF4-FFF2-40B4-BE49-F238E27FC236}">
                  <a16:creationId xmlns:a16="http://schemas.microsoft.com/office/drawing/2014/main" id="{88FDF2E1-A428-112F-DA8C-C09A6884C859}"/>
                </a:ext>
              </a:extLst>
            </p:cNvPr>
            <p:cNvGrpSpPr/>
            <p:nvPr/>
          </p:nvGrpSpPr>
          <p:grpSpPr>
            <a:xfrm>
              <a:off x="845728" y="5174850"/>
              <a:ext cx="2788753" cy="578690"/>
              <a:chOff x="2045517" y="6166884"/>
              <a:chExt cx="2788753" cy="578690"/>
            </a:xfrm>
          </p:grpSpPr>
          <p:sp>
            <p:nvSpPr>
              <p:cNvPr id="8" name="Rectangle 7">
                <a:extLst>
                  <a:ext uri="{FF2B5EF4-FFF2-40B4-BE49-F238E27FC236}">
                    <a16:creationId xmlns:a16="http://schemas.microsoft.com/office/drawing/2014/main" id="{3DA413A0-B4E8-8866-F798-121121325FA1}"/>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CA951D-57E6-8FCF-D8DA-595ED96FBC8D}"/>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75C70D-0B47-BF0C-A6CB-5C75BCC9E7ED}"/>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Lees</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7" name="Graphic 6" descr="Books on shelf outline">
              <a:extLst>
                <a:ext uri="{FF2B5EF4-FFF2-40B4-BE49-F238E27FC236}">
                  <a16:creationId xmlns:a16="http://schemas.microsoft.com/office/drawing/2014/main" id="{7D109DF8-7567-A771-E886-2FE804AC28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791" y="5178054"/>
              <a:ext cx="551275" cy="551275"/>
            </a:xfrm>
            <a:prstGeom prst="rect">
              <a:avLst/>
            </a:prstGeom>
          </p:spPr>
        </p:pic>
      </p:grpSp>
      <p:sp>
        <p:nvSpPr>
          <p:cNvPr id="13" name="Text Placeholder 2">
            <a:extLst>
              <a:ext uri="{FF2B5EF4-FFF2-40B4-BE49-F238E27FC236}">
                <a16:creationId xmlns:a16="http://schemas.microsoft.com/office/drawing/2014/main" id="{1A5ECB88-D908-48FF-CA39-98A259C98A9C}"/>
              </a:ext>
            </a:extLst>
          </p:cNvPr>
          <p:cNvSpPr txBox="1">
            <a:spLocks/>
          </p:cNvSpPr>
          <p:nvPr/>
        </p:nvSpPr>
        <p:spPr>
          <a:xfrm>
            <a:off x="512049" y="1947621"/>
            <a:ext cx="5736955" cy="823993"/>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Een goede videopitch is de sleutel!</a:t>
            </a:r>
            <a:endParaRPr lang="en-US" dirty="0"/>
          </a:p>
        </p:txBody>
      </p:sp>
      <p:sp>
        <p:nvSpPr>
          <p:cNvPr id="21" name="TextBox 20">
            <a:extLst>
              <a:ext uri="{FF2B5EF4-FFF2-40B4-BE49-F238E27FC236}">
                <a16:creationId xmlns:a16="http://schemas.microsoft.com/office/drawing/2014/main" id="{3270D243-46F9-9D31-7E11-ABAB81CAC12F}"/>
              </a:ext>
            </a:extLst>
          </p:cNvPr>
          <p:cNvSpPr txBox="1"/>
          <p:nvPr/>
        </p:nvSpPr>
        <p:spPr>
          <a:xfrm>
            <a:off x="501826" y="1347890"/>
            <a:ext cx="10095115" cy="479618"/>
          </a:xfrm>
          <a:prstGeom prst="rect">
            <a:avLst/>
          </a:prstGeom>
          <a:noFill/>
        </p:spPr>
        <p:txBody>
          <a:bodyPr wrap="square">
            <a:spAutoFit/>
          </a:bodyPr>
          <a:lstStyle/>
          <a:p>
            <a:pPr>
              <a:lnSpc>
                <a:spcPts val="2940"/>
              </a:lnSpc>
            </a:pPr>
            <a:r>
              <a:rPr lang="en-US" sz="3200" b="1" dirty="0">
                <a:solidFill>
                  <a:srgbClr val="B6D1E1"/>
                </a:solidFill>
              </a:rPr>
              <a:t>LAGE START UP INVESTERINGEN - Crowdfunding </a:t>
            </a:r>
          </a:p>
        </p:txBody>
      </p:sp>
    </p:spTree>
    <p:extLst>
      <p:ext uri="{BB962C8B-B14F-4D97-AF65-F5344CB8AC3E}">
        <p14:creationId xmlns:p14="http://schemas.microsoft.com/office/powerpoint/2010/main" val="3451949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GEÏNSPIREERD WORDEN</a:t>
            </a:r>
          </a:p>
        </p:txBody>
      </p:sp>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14"/>
          </p:nvPr>
        </p:nvSpPr>
        <p:spPr/>
        <p:txBody>
          <a:bodyPr/>
          <a:lstStyle/>
          <a:p>
            <a:endParaRPr lang="en-GB" sz="3600" dirty="0">
              <a:solidFill>
                <a:schemeClr val="bg1"/>
              </a:solidFill>
            </a:endParaRPr>
          </a:p>
          <a:p>
            <a:r>
              <a:rPr lang="en-GB" sz="3600" dirty="0">
                <a:solidFill>
                  <a:schemeClr val="bg1"/>
                </a:solidFill>
              </a:rPr>
              <a:t>WAT LEESVOER VOOR DIEPER LEREN </a:t>
            </a:r>
          </a:p>
        </p:txBody>
      </p:sp>
      <p:grpSp>
        <p:nvGrpSpPr>
          <p:cNvPr id="2" name="Group 1">
            <a:extLst>
              <a:ext uri="{FF2B5EF4-FFF2-40B4-BE49-F238E27FC236}">
                <a16:creationId xmlns:a16="http://schemas.microsoft.com/office/drawing/2014/main" id="{5A7500C9-18B9-80AA-667F-7EFE2CAC0C3E}"/>
              </a:ext>
            </a:extLst>
          </p:cNvPr>
          <p:cNvGrpSpPr/>
          <p:nvPr/>
        </p:nvGrpSpPr>
        <p:grpSpPr>
          <a:xfrm>
            <a:off x="5934085" y="1389187"/>
            <a:ext cx="6257915" cy="5234152"/>
            <a:chOff x="4308293" y="667658"/>
            <a:chExt cx="6811123" cy="5696857"/>
          </a:xfrm>
        </p:grpSpPr>
        <p:pic>
          <p:nvPicPr>
            <p:cNvPr id="3" name="Picture 2">
              <a:extLst>
                <a:ext uri="{FF2B5EF4-FFF2-40B4-BE49-F238E27FC236}">
                  <a16:creationId xmlns:a16="http://schemas.microsoft.com/office/drawing/2014/main" id="{7061EBD5-1E55-F846-1DDD-EA63284B89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5" name="Rectangle 4">
              <a:extLst>
                <a:ext uri="{FF2B5EF4-FFF2-40B4-BE49-F238E27FC236}">
                  <a16:creationId xmlns:a16="http://schemas.microsoft.com/office/drawing/2014/main" id="{DE548D0C-4DA2-E5C3-350E-5084B5C73683}"/>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2">
            <a:extLst>
              <a:ext uri="{FF2B5EF4-FFF2-40B4-BE49-F238E27FC236}">
                <a16:creationId xmlns:a16="http://schemas.microsoft.com/office/drawing/2014/main" id="{38C227C8-22A8-E544-56E1-20757CC0EC2C}"/>
              </a:ext>
            </a:extLst>
          </p:cNvPr>
          <p:cNvSpPr txBox="1">
            <a:spLocks/>
          </p:cNvSpPr>
          <p:nvPr/>
        </p:nvSpPr>
        <p:spPr>
          <a:xfrm>
            <a:off x="722022" y="1796142"/>
            <a:ext cx="3947950" cy="4467344"/>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lnSpc>
                <a:spcPct val="100000"/>
              </a:lnSpc>
              <a:buClr>
                <a:srgbClr val="B6D1E1"/>
              </a:buClr>
            </a:pPr>
            <a:r>
              <a:rPr lang="en-IE" sz="3200" dirty="0"/>
              <a:t>Mondige vrouwen pitchen hun bedrijf en delen hun verhalen</a:t>
            </a:r>
          </a:p>
          <a:p>
            <a:pPr fontAlgn="base">
              <a:buClr>
                <a:srgbClr val="B6D1E1"/>
              </a:buClr>
            </a:pPr>
            <a:endParaRPr lang="en-US" sz="2400" dirty="0"/>
          </a:p>
        </p:txBody>
      </p:sp>
      <p:pic>
        <p:nvPicPr>
          <p:cNvPr id="6" name="Online Media 1" title="Empowered women pitch their businesses and share their stories">
            <a:hlinkClick r:id="" action="ppaction://media"/>
            <a:extLst>
              <a:ext uri="{FF2B5EF4-FFF2-40B4-BE49-F238E27FC236}">
                <a16:creationId xmlns:a16="http://schemas.microsoft.com/office/drawing/2014/main" id="{9C94F058-10DB-29CC-BE6D-15828B187EF4}"/>
              </a:ext>
            </a:extLst>
          </p:cNvPr>
          <p:cNvPicPr>
            <a:picLocks noRot="1" noChangeAspect="1"/>
          </p:cNvPicPr>
          <p:nvPr>
            <a:videoFile r:link="rId1"/>
          </p:nvPr>
        </p:nvPicPr>
        <p:blipFill rotWithShape="1">
          <a:blip r:embed="rId4"/>
          <a:srcRect l="6869" r="6869"/>
          <a:stretch/>
        </p:blipFill>
        <p:spPr>
          <a:xfrm>
            <a:off x="7005234" y="1717174"/>
            <a:ext cx="5186766" cy="3397266"/>
          </a:xfrm>
          <a:prstGeom prst="rect">
            <a:avLst/>
          </a:prstGeom>
        </p:spPr>
      </p:pic>
      <p:grpSp>
        <p:nvGrpSpPr>
          <p:cNvPr id="7" name="Group 6">
            <a:extLst>
              <a:ext uri="{FF2B5EF4-FFF2-40B4-BE49-F238E27FC236}">
                <a16:creationId xmlns:a16="http://schemas.microsoft.com/office/drawing/2014/main" id="{B3BADFCF-6847-B7B5-7518-2626EB5AAAC6}"/>
              </a:ext>
            </a:extLst>
          </p:cNvPr>
          <p:cNvGrpSpPr/>
          <p:nvPr/>
        </p:nvGrpSpPr>
        <p:grpSpPr>
          <a:xfrm rot="584197">
            <a:off x="5428052" y="3230155"/>
            <a:ext cx="1686910" cy="1686910"/>
            <a:chOff x="4240924" y="3373820"/>
            <a:chExt cx="1686910" cy="1686910"/>
          </a:xfrm>
        </p:grpSpPr>
        <p:sp>
          <p:nvSpPr>
            <p:cNvPr id="8" name="Oval 7">
              <a:extLst>
                <a:ext uri="{FF2B5EF4-FFF2-40B4-BE49-F238E27FC236}">
                  <a16:creationId xmlns:a16="http://schemas.microsoft.com/office/drawing/2014/main" id="{2D8BAC3F-3238-4D46-3402-587AD52DA54C}"/>
                </a:ext>
              </a:extLst>
            </p:cNvPr>
            <p:cNvSpPr/>
            <p:nvPr/>
          </p:nvSpPr>
          <p:spPr>
            <a:xfrm>
              <a:off x="4240924" y="3373820"/>
              <a:ext cx="1686910" cy="1686910"/>
            </a:xfrm>
            <a:prstGeom prst="ellipse">
              <a:avLst/>
            </a:prstGeom>
            <a:solidFill>
              <a:srgbClr val="94C7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561C99-32A4-E8AE-0921-40B30B6ED81E}"/>
                </a:ext>
              </a:extLst>
            </p:cNvPr>
            <p:cNvSpPr txBox="1"/>
            <p:nvPr/>
          </p:nvSpPr>
          <p:spPr>
            <a:xfrm>
              <a:off x="4352278" y="3736428"/>
              <a:ext cx="1465198" cy="913070"/>
            </a:xfrm>
            <a:prstGeom prst="rect">
              <a:avLst/>
            </a:prstGeom>
            <a:noFill/>
          </p:spPr>
          <p:txBody>
            <a:bodyPr wrap="square">
              <a:spAutoFit/>
            </a:bodyPr>
            <a:lstStyle/>
            <a:p>
              <a:pPr algn="ctr">
                <a:lnSpc>
                  <a:spcPts val="3200"/>
                </a:lnSpc>
              </a:pPr>
              <a:r>
                <a:rPr lang="en-GB" sz="3000" b="0" i="0" u="none" strike="noStrike" dirty="0">
                  <a:solidFill>
                    <a:schemeClr val="bg1"/>
                  </a:solidFill>
                  <a:effectLst/>
                  <a:latin typeface="Calibri" panose="020F0502020204030204" pitchFamily="34" charset="0"/>
                  <a:cs typeface="Calibri" panose="020F0502020204030204" pitchFamily="34" charset="0"/>
                </a:rPr>
                <a:t>Klik om </a:t>
              </a:r>
              <a:r>
                <a:rPr lang="en-GB" sz="3000" b="0" i="0" u="none" strike="noStrike" dirty="0">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te bekijken</a:t>
              </a:r>
              <a:endParaRPr lang="en-GB" sz="3000" b="0" i="0" dirty="0">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8924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cxnSp>
        <p:nvCxnSpPr>
          <p:cNvPr id="15" name="Straight Connector 14">
            <a:extLst>
              <a:ext uri="{FF2B5EF4-FFF2-40B4-BE49-F238E27FC236}">
                <a16:creationId xmlns:a16="http://schemas.microsoft.com/office/drawing/2014/main" id="{0FA2D817-6D43-60C0-5A10-D6F0A713B59C}"/>
              </a:ext>
            </a:extLst>
          </p:cNvPr>
          <p:cNvCxnSpPr>
            <a:cxnSpLocks/>
          </p:cNvCxnSpPr>
          <p:nvPr/>
        </p:nvCxnSpPr>
        <p:spPr>
          <a:xfrm flipH="1">
            <a:off x="-578090" y="1871526"/>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26B58C7-C93E-28AC-8352-AB6CF8E4F046}"/>
              </a:ext>
            </a:extLst>
          </p:cNvPr>
          <p:cNvSpPr txBox="1">
            <a:spLocks/>
          </p:cNvSpPr>
          <p:nvPr/>
        </p:nvSpPr>
        <p:spPr>
          <a:xfrm>
            <a:off x="818754" y="1610935"/>
            <a:ext cx="775865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AANLOOPINVESTERINGEN - SUBSIDIES</a:t>
            </a:r>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751412" y="2230695"/>
            <a:ext cx="4437642"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Een subsidie is een toekenning, meestal financieel, door een overheidsinstantie of een stichting, aan een individu of een bedrijf om een specifiek bedrijfsdoel te bereiken, bv. opstarten, uitbreiden, enz.  </a:t>
            </a:r>
          </a:p>
          <a:p>
            <a:pPr fontAlgn="base">
              <a:buClr>
                <a:srgbClr val="B6D1E1"/>
              </a:buClr>
            </a:pPr>
            <a:endParaRPr lang="en-IE" dirty="0"/>
          </a:p>
          <a:p>
            <a:pPr fontAlgn="base">
              <a:buClr>
                <a:srgbClr val="B6D1E1"/>
              </a:buClr>
            </a:pPr>
            <a:r>
              <a:rPr lang="en-IE" dirty="0"/>
              <a:t>Er zijn veel lokale, regionale en nationale subsidiemogelijkheden.  Begin je onderzoek naar welke geschikt is voor jou.</a:t>
            </a:r>
          </a:p>
          <a:p>
            <a:pPr fontAlgn="base">
              <a:buClr>
                <a:srgbClr val="B6D1E1"/>
              </a:buClr>
            </a:pPr>
            <a:endParaRPr lang="en-US" dirty="0"/>
          </a:p>
        </p:txBody>
      </p:sp>
      <p:sp>
        <p:nvSpPr>
          <p:cNvPr id="2" name="Text Placeholder 2">
            <a:extLst>
              <a:ext uri="{FF2B5EF4-FFF2-40B4-BE49-F238E27FC236}">
                <a16:creationId xmlns:a16="http://schemas.microsoft.com/office/drawing/2014/main" id="{D459100F-206C-7DD3-F41C-F4F1389CB6F1}"/>
              </a:ext>
            </a:extLst>
          </p:cNvPr>
          <p:cNvSpPr txBox="1">
            <a:spLocks/>
          </p:cNvSpPr>
          <p:nvPr/>
        </p:nvSpPr>
        <p:spPr>
          <a:xfrm>
            <a:off x="6205006" y="2228683"/>
            <a:ext cx="5117025"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solidFill>
                  <a:srgbClr val="B6D1E1"/>
                </a:solidFill>
              </a:rPr>
              <a:t>SUCCES BIJ HET VERKRIJGEN VAN SUBSIDIES</a:t>
            </a:r>
          </a:p>
          <a:p>
            <a:pPr fontAlgn="base">
              <a:buClr>
                <a:srgbClr val="B6D1E1"/>
              </a:buClr>
            </a:pPr>
            <a:r>
              <a:rPr lang="en-IE" dirty="0"/>
              <a:t>Net als het maken van een taart, hangt een succesvolle subsidieaanvraag af van de ingrediënten (jij en je project) en het volgen van een goed recept!   </a:t>
            </a:r>
          </a:p>
          <a:p>
            <a:pPr fontAlgn="base">
              <a:buClr>
                <a:srgbClr val="B6D1E1"/>
              </a:buClr>
            </a:pPr>
            <a:endParaRPr lang="en-IE" dirty="0"/>
          </a:p>
          <a:p>
            <a:pPr fontAlgn="base">
              <a:buClr>
                <a:srgbClr val="B6D1E1"/>
              </a:buClr>
            </a:pPr>
            <a:r>
              <a:rPr lang="en-IE" dirty="0"/>
              <a:t>In de volgende dia's delen we onze best practices, tips en trucs om subsidies te laten slagen. Als je eenmaal de juiste ingrediënten en het juiste recept hebt, ben je in staat om financiering te zoeken op lokaal, regionaal en misschien zelfs nationaal niveau.</a:t>
            </a:r>
            <a:endParaRPr lang="en-US" dirty="0"/>
          </a:p>
        </p:txBody>
      </p:sp>
      <p:cxnSp>
        <p:nvCxnSpPr>
          <p:cNvPr id="3" name="Straight Connector 2">
            <a:extLst>
              <a:ext uri="{FF2B5EF4-FFF2-40B4-BE49-F238E27FC236}">
                <a16:creationId xmlns:a16="http://schemas.microsoft.com/office/drawing/2014/main" id="{FF65711B-EAA9-FE8D-1AD6-540646D45569}"/>
              </a:ext>
            </a:extLst>
          </p:cNvPr>
          <p:cNvCxnSpPr>
            <a:cxnSpLocks/>
          </p:cNvCxnSpPr>
          <p:nvPr/>
        </p:nvCxnSpPr>
        <p:spPr>
          <a:xfrm flipV="1">
            <a:off x="5777127" y="2305364"/>
            <a:ext cx="0" cy="358620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540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985045" y="2987886"/>
            <a:ext cx="5786003"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600" dirty="0"/>
              <a:t>Interessante video over wat een subsidie wel en niet doet.</a:t>
            </a:r>
            <a:endParaRPr lang="en-US" sz="2600" dirty="0"/>
          </a:p>
        </p:txBody>
      </p:sp>
      <p:grpSp>
        <p:nvGrpSpPr>
          <p:cNvPr id="4" name="Group 3">
            <a:extLst>
              <a:ext uri="{FF2B5EF4-FFF2-40B4-BE49-F238E27FC236}">
                <a16:creationId xmlns:a16="http://schemas.microsoft.com/office/drawing/2014/main" id="{F3CE73CE-BD40-C269-C13F-272BA56296F5}"/>
              </a:ext>
            </a:extLst>
          </p:cNvPr>
          <p:cNvGrpSpPr/>
          <p:nvPr/>
        </p:nvGrpSpPr>
        <p:grpSpPr>
          <a:xfrm>
            <a:off x="6848690" y="2574808"/>
            <a:ext cx="5343310" cy="4469172"/>
            <a:chOff x="4308293" y="667658"/>
            <a:chExt cx="6811123" cy="5696857"/>
          </a:xfrm>
        </p:grpSpPr>
        <p:pic>
          <p:nvPicPr>
            <p:cNvPr id="6" name="Picture 5">
              <a:extLst>
                <a:ext uri="{FF2B5EF4-FFF2-40B4-BE49-F238E27FC236}">
                  <a16:creationId xmlns:a16="http://schemas.microsoft.com/office/drawing/2014/main" id="{27D55386-C360-C651-B97E-434E5BE512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7" name="Rectangle 6">
              <a:extLst>
                <a:ext uri="{FF2B5EF4-FFF2-40B4-BE49-F238E27FC236}">
                  <a16:creationId xmlns:a16="http://schemas.microsoft.com/office/drawing/2014/main" id="{A269FA5A-D630-3CD9-3601-474EC416CC3C}"/>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Online Media 1" title="What Is A Grant?">
            <a:hlinkClick r:id="" action="ppaction://media"/>
            <a:extLst>
              <a:ext uri="{FF2B5EF4-FFF2-40B4-BE49-F238E27FC236}">
                <a16:creationId xmlns:a16="http://schemas.microsoft.com/office/drawing/2014/main" id="{C3210F9F-E1FA-E3BE-17B5-53D8144F8656}"/>
              </a:ext>
            </a:extLst>
          </p:cNvPr>
          <p:cNvPicPr>
            <a:picLocks noRot="1" noChangeAspect="1"/>
          </p:cNvPicPr>
          <p:nvPr>
            <a:videoFile r:link="rId1"/>
          </p:nvPr>
        </p:nvPicPr>
        <p:blipFill rotWithShape="1">
          <a:blip r:embed="rId4"/>
          <a:srcRect l="6522" r="6522"/>
          <a:stretch/>
        </p:blipFill>
        <p:spPr>
          <a:xfrm>
            <a:off x="7733654" y="2872805"/>
            <a:ext cx="4458346" cy="2896870"/>
          </a:xfrm>
          <a:prstGeom prst="rect">
            <a:avLst/>
          </a:prstGeom>
        </p:spPr>
      </p:pic>
      <p:grpSp>
        <p:nvGrpSpPr>
          <p:cNvPr id="20" name="Group 19">
            <a:extLst>
              <a:ext uri="{FF2B5EF4-FFF2-40B4-BE49-F238E27FC236}">
                <a16:creationId xmlns:a16="http://schemas.microsoft.com/office/drawing/2014/main" id="{B268B581-7A39-F2AB-F26B-02DC03E6157F}"/>
              </a:ext>
            </a:extLst>
          </p:cNvPr>
          <p:cNvGrpSpPr/>
          <p:nvPr/>
        </p:nvGrpSpPr>
        <p:grpSpPr>
          <a:xfrm rot="584197">
            <a:off x="6063482" y="4353783"/>
            <a:ext cx="1686910" cy="1686910"/>
            <a:chOff x="4240924" y="3373820"/>
            <a:chExt cx="1686910" cy="1686910"/>
          </a:xfrm>
        </p:grpSpPr>
        <p:sp>
          <p:nvSpPr>
            <p:cNvPr id="21" name="Oval 20">
              <a:extLst>
                <a:ext uri="{FF2B5EF4-FFF2-40B4-BE49-F238E27FC236}">
                  <a16:creationId xmlns:a16="http://schemas.microsoft.com/office/drawing/2014/main" id="{58EEFE8F-49B4-DB93-6B4E-6DF8A7717AB2}"/>
                </a:ext>
              </a:extLst>
            </p:cNvPr>
            <p:cNvSpPr/>
            <p:nvPr/>
          </p:nvSpPr>
          <p:spPr>
            <a:xfrm>
              <a:off x="4240924" y="3373820"/>
              <a:ext cx="1686910" cy="1686910"/>
            </a:xfrm>
            <a:prstGeom prst="ellipse">
              <a:avLst/>
            </a:prstGeom>
            <a:solidFill>
              <a:srgbClr val="94C7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7D90CB0-4C36-BD47-7B23-55B58B8B869A}"/>
                </a:ext>
              </a:extLst>
            </p:cNvPr>
            <p:cNvSpPr txBox="1"/>
            <p:nvPr/>
          </p:nvSpPr>
          <p:spPr>
            <a:xfrm>
              <a:off x="4352278" y="3736428"/>
              <a:ext cx="1465198" cy="913070"/>
            </a:xfrm>
            <a:prstGeom prst="rect">
              <a:avLst/>
            </a:prstGeom>
            <a:noFill/>
          </p:spPr>
          <p:txBody>
            <a:bodyPr wrap="square">
              <a:spAutoFit/>
            </a:bodyPr>
            <a:lstStyle/>
            <a:p>
              <a:pPr algn="ctr">
                <a:lnSpc>
                  <a:spcPts val="3200"/>
                </a:lnSpc>
              </a:pPr>
              <a:r>
                <a:rPr lang="en-GB" sz="3000" b="0" i="0" u="none" strike="noStrike" dirty="0">
                  <a:solidFill>
                    <a:schemeClr val="bg1"/>
                  </a:solidFill>
                  <a:effectLst/>
                  <a:latin typeface="Calibri" panose="020F0502020204030204" pitchFamily="34" charset="0"/>
                  <a:cs typeface="Calibri" panose="020F0502020204030204" pitchFamily="34" charset="0"/>
                </a:rPr>
                <a:t>Klik om </a:t>
              </a:r>
              <a:r>
                <a:rPr lang="en-GB" sz="3000" b="0" i="0" u="none" strike="noStrike" dirty="0">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te bekijken</a:t>
              </a:r>
              <a:endParaRPr lang="en-GB" sz="3000" b="0" i="0" dirty="0">
                <a:solidFill>
                  <a:schemeClr val="bg1"/>
                </a:solidFill>
                <a:effectLst/>
                <a:latin typeface="Calibri" panose="020F0502020204030204" pitchFamily="34" charset="0"/>
                <a:cs typeface="Calibri" panose="020F0502020204030204" pitchFamily="34" charset="0"/>
              </a:endParaRPr>
            </a:p>
          </p:txBody>
        </p:sp>
      </p:grpSp>
      <p:sp>
        <p:nvSpPr>
          <p:cNvPr id="2" name="Text Placeholder 4">
            <a:extLst>
              <a:ext uri="{FF2B5EF4-FFF2-40B4-BE49-F238E27FC236}">
                <a16:creationId xmlns:a16="http://schemas.microsoft.com/office/drawing/2014/main" id="{960E458F-5D78-B610-24E4-81676A2E3C48}"/>
              </a:ext>
            </a:extLst>
          </p:cNvPr>
          <p:cNvSpPr txBox="1">
            <a:spLocks/>
          </p:cNvSpPr>
          <p:nvPr/>
        </p:nvSpPr>
        <p:spPr>
          <a:xfrm>
            <a:off x="818754" y="1610935"/>
            <a:ext cx="775865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AANLOOPINVESTERINGEN - SUBSIDIES</a:t>
            </a:r>
          </a:p>
        </p:txBody>
      </p:sp>
    </p:spTree>
    <p:extLst>
      <p:ext uri="{BB962C8B-B14F-4D97-AF65-F5344CB8AC3E}">
        <p14:creationId xmlns:p14="http://schemas.microsoft.com/office/powerpoint/2010/main" val="67879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758714" y="2224159"/>
            <a:ext cx="10907188"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De belangrijkste zorg van financiers is dat je bedrijf goed gepland is en dat het duurzaam zal zijn. </a:t>
            </a:r>
          </a:p>
          <a:p>
            <a:pPr fontAlgn="base">
              <a:buClr>
                <a:srgbClr val="B6D1E1"/>
              </a:buClr>
            </a:pPr>
            <a:endParaRPr lang="en-IE" dirty="0"/>
          </a:p>
          <a:p>
            <a:pPr fontAlgn="base">
              <a:buClr>
                <a:srgbClr val="B6D1E1"/>
              </a:buClr>
            </a:pPr>
            <a:r>
              <a:rPr lang="en-IE" dirty="0"/>
              <a:t>Om een effectieve aanvraag te doen, moet je duidelijk zijn over waar je de financiering voor nodig hebt...</a:t>
            </a:r>
          </a:p>
          <a:p>
            <a:pPr fontAlgn="base">
              <a:buClr>
                <a:srgbClr val="B6D1E1"/>
              </a:buClr>
            </a:pPr>
            <a:endParaRPr lang="en-IE" dirty="0"/>
          </a:p>
          <a:p>
            <a:pPr marL="342900" indent="-342900">
              <a:buFont typeface="Arial" panose="020B0604020202020204" pitchFamily="34" charset="0"/>
              <a:buChar char="•"/>
            </a:pPr>
            <a:r>
              <a:rPr lang="en-IE" dirty="0"/>
              <a:t>Opstartkosten zoals het huren van een keuken, licenties, eerste productierun</a:t>
            </a:r>
          </a:p>
          <a:p>
            <a:pPr marL="342900" indent="-342900">
              <a:buFont typeface="Arial" panose="020B0604020202020204" pitchFamily="34" charset="0"/>
              <a:buChar char="•"/>
            </a:pPr>
            <a:r>
              <a:rPr lang="en-IE" dirty="0"/>
              <a:t>Nieuwe apparatuur of faciliteiten zoals ovens, verpakkingsgereedschap, koeling</a:t>
            </a:r>
          </a:p>
          <a:p>
            <a:pPr marL="342900" indent="-342900">
              <a:buFont typeface="Arial" panose="020B0604020202020204" pitchFamily="34" charset="0"/>
              <a:buChar char="•"/>
            </a:pPr>
            <a:r>
              <a:rPr lang="en-IE" dirty="0"/>
              <a:t>Een nieuw productassortiment ontwikkelen, bijv. testversies, regionale recepten, allergeenvrije opties</a:t>
            </a:r>
          </a:p>
          <a:p>
            <a:pPr marL="342900" indent="-342900">
              <a:buFont typeface="Arial" panose="020B0604020202020204" pitchFamily="34" charset="0"/>
              <a:buChar char="•"/>
            </a:pPr>
            <a:r>
              <a:rPr lang="en-IE" dirty="0"/>
              <a:t>Training en bijscholing, bijv. certificering voedselveiligheid, bedrijfsplanning, marketing sociale media</a:t>
            </a:r>
          </a:p>
          <a:p>
            <a:pPr marL="342900" indent="-342900">
              <a:buFont typeface="Arial" panose="020B0604020202020204" pitchFamily="34" charset="0"/>
              <a:buChar char="•"/>
            </a:pPr>
            <a:r>
              <a:rPr lang="en-IE" dirty="0"/>
              <a:t>Onderzoek en ontwikkeling, zoals het testen van de houdbaarheid, het vinden van duurzame verpakking, het verfijnen van recepten</a:t>
            </a:r>
          </a:p>
          <a:p>
            <a:pPr fontAlgn="base">
              <a:buClr>
                <a:srgbClr val="B6D1E1"/>
              </a:buClr>
            </a:pPr>
            <a:endParaRPr lang="en-IE" dirty="0"/>
          </a:p>
          <a:p>
            <a:pPr fontAlgn="base">
              <a:buClr>
                <a:srgbClr val="B6D1E1"/>
              </a:buClr>
            </a:pPr>
            <a:endParaRPr lang="en-IE" dirty="0"/>
          </a:p>
          <a:p>
            <a:pPr fontAlgn="base">
              <a:buClr>
                <a:srgbClr val="B6D1E1"/>
              </a:buClr>
            </a:pPr>
            <a:endParaRPr lang="en-US" dirty="0"/>
          </a:p>
        </p:txBody>
      </p:sp>
      <p:sp>
        <p:nvSpPr>
          <p:cNvPr id="2" name="Text Placeholder 4">
            <a:extLst>
              <a:ext uri="{FF2B5EF4-FFF2-40B4-BE49-F238E27FC236}">
                <a16:creationId xmlns:a16="http://schemas.microsoft.com/office/drawing/2014/main" id="{0E9ABA77-2A1F-C026-2178-3759F05830A0}"/>
              </a:ext>
            </a:extLst>
          </p:cNvPr>
          <p:cNvSpPr txBox="1">
            <a:spLocks/>
          </p:cNvSpPr>
          <p:nvPr/>
        </p:nvSpPr>
        <p:spPr>
          <a:xfrm>
            <a:off x="818754" y="1610935"/>
            <a:ext cx="775865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LAGE AANLOOPINVESTERINGEN - SUBSIDIES</a:t>
            </a:r>
          </a:p>
        </p:txBody>
      </p:sp>
    </p:spTree>
    <p:extLst>
      <p:ext uri="{BB962C8B-B14F-4D97-AF65-F5344CB8AC3E}">
        <p14:creationId xmlns:p14="http://schemas.microsoft.com/office/powerpoint/2010/main" val="1656152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424065" y="1483533"/>
            <a:ext cx="10275186" cy="3174159"/>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Tot 50% van de aanvragen die fondsen ontvangen voldoen niet aan de gepubliceerde criteria. Lees op zijn minst de richtlijnen die door de financier zijn gepubliceerd.  </a:t>
            </a:r>
          </a:p>
          <a:p>
            <a:pPr fontAlgn="base">
              <a:buClr>
                <a:srgbClr val="B6D1E1"/>
              </a:buClr>
            </a:pPr>
            <a:endParaRPr lang="en-IE" dirty="0"/>
          </a:p>
          <a:p>
            <a:pPr fontAlgn="base">
              <a:buClr>
                <a:srgbClr val="B6D1E1"/>
              </a:buClr>
            </a:pPr>
            <a:r>
              <a:rPr lang="en-IE" b="1" dirty="0"/>
              <a:t>Denk aan: </a:t>
            </a:r>
            <a:r>
              <a:rPr lang="en-IE" dirty="0"/>
              <a:t>de motivatie van de financier, de vorm van de aanvraag, het financieringsniveau, indieningstermijnen, subsidiabiliteit en het besluitvormingsproces.</a:t>
            </a:r>
          </a:p>
          <a:p>
            <a:pPr fontAlgn="base">
              <a:buClr>
                <a:srgbClr val="B6D1E1"/>
              </a:buClr>
            </a:pPr>
            <a:endParaRPr lang="en-IE" dirty="0"/>
          </a:p>
          <a:p>
            <a:pPr>
              <a:buNone/>
            </a:pPr>
            <a:r>
              <a:rPr lang="en-GB" dirty="0"/>
              <a:t>Koppel je financieringsaanvraag aan </a:t>
            </a:r>
            <a:r>
              <a:rPr lang="en-GB" b="1" dirty="0"/>
              <a:t>echte resultaten</a:t>
            </a:r>
            <a:r>
              <a:rPr lang="en-GB" dirty="0"/>
              <a:t>:</a:t>
            </a:r>
          </a:p>
          <a:p>
            <a:pPr>
              <a:buNone/>
            </a:pPr>
            <a:endParaRPr lang="en-GB" dirty="0"/>
          </a:p>
          <a:p>
            <a:pPr marL="342900" indent="-342900">
              <a:buFont typeface="Arial" panose="020B0604020202020204" pitchFamily="34" charset="0"/>
              <a:buChar char="•"/>
            </a:pPr>
            <a:r>
              <a:rPr lang="en-GB" dirty="0"/>
              <a:t>Zal het je helpen je verkoop te verhogen?</a:t>
            </a:r>
          </a:p>
          <a:p>
            <a:pPr marL="342900" indent="-342900">
              <a:buFont typeface="Arial" panose="020B0604020202020204" pitchFamily="34" charset="0"/>
              <a:buChar char="•"/>
            </a:pPr>
            <a:r>
              <a:rPr lang="en-GB" dirty="0"/>
              <a:t>Nieuwe klanten bereiken?</a:t>
            </a:r>
          </a:p>
          <a:p>
            <a:pPr marL="342900" indent="-342900">
              <a:buFont typeface="Arial" panose="020B0604020202020204" pitchFamily="34" charset="0"/>
              <a:buChar char="•"/>
            </a:pPr>
            <a:r>
              <a:rPr lang="en-GB" dirty="0"/>
              <a:t>Werk verschaffen voor jou en misschien voor anderen?</a:t>
            </a:r>
          </a:p>
          <a:p>
            <a:pPr marL="342900" indent="-342900">
              <a:buFont typeface="Arial" panose="020B0604020202020204" pitchFamily="34" charset="0"/>
              <a:buChar char="•"/>
            </a:pPr>
            <a:r>
              <a:rPr lang="en-GB" dirty="0"/>
              <a:t>Afval verminderen of duurzaamheid verbeteren?</a:t>
            </a:r>
          </a:p>
          <a:p>
            <a:endParaRPr lang="en-GB" dirty="0"/>
          </a:p>
          <a:p>
            <a:r>
              <a:rPr lang="en-GB" dirty="0"/>
              <a:t>Een duidelijke, zelfverzekerde uitleg over hoe het geld je zal helpen groeien</a:t>
            </a:r>
          </a:p>
          <a:p>
            <a:r>
              <a:rPr lang="en-GB" dirty="0"/>
              <a:t>is de sleutel tot succes.</a:t>
            </a:r>
          </a:p>
          <a:p>
            <a:pPr fontAlgn="base">
              <a:buClr>
                <a:srgbClr val="B6D1E1"/>
              </a:buClr>
            </a:pPr>
            <a:endParaRPr lang="en-IE" dirty="0"/>
          </a:p>
          <a:p>
            <a:pPr fontAlgn="base">
              <a:buClr>
                <a:srgbClr val="B6D1E1"/>
              </a:buClr>
            </a:pPr>
            <a:endParaRPr lang="en-IE" dirty="0"/>
          </a:p>
          <a:p>
            <a:pPr fontAlgn="base">
              <a:buClr>
                <a:srgbClr val="B6D1E1"/>
              </a:buClr>
            </a:pPr>
            <a:endParaRPr lang="en-US" dirty="0"/>
          </a:p>
        </p:txBody>
      </p:sp>
      <p:grpSp>
        <p:nvGrpSpPr>
          <p:cNvPr id="3" name="Group 2">
            <a:extLst>
              <a:ext uri="{FF2B5EF4-FFF2-40B4-BE49-F238E27FC236}">
                <a16:creationId xmlns:a16="http://schemas.microsoft.com/office/drawing/2014/main" id="{E30F5BC2-3216-F253-92A2-D692DE0B853B}"/>
              </a:ext>
            </a:extLst>
          </p:cNvPr>
          <p:cNvGrpSpPr/>
          <p:nvPr/>
        </p:nvGrpSpPr>
        <p:grpSpPr>
          <a:xfrm>
            <a:off x="8952864" y="4171521"/>
            <a:ext cx="3311525" cy="1944688"/>
            <a:chOff x="8575675" y="2358219"/>
            <a:chExt cx="3311525" cy="1944688"/>
          </a:xfrm>
        </p:grpSpPr>
        <p:pic>
          <p:nvPicPr>
            <p:cNvPr id="4" name="Picture 3" descr="Icon&#10;&#10;Description automatically generated">
              <a:extLst>
                <a:ext uri="{FF2B5EF4-FFF2-40B4-BE49-F238E27FC236}">
                  <a16:creationId xmlns:a16="http://schemas.microsoft.com/office/drawing/2014/main" id="{1840D711-559E-14FE-A708-9F39D52D0E93}"/>
                </a:ext>
              </a:extLst>
            </p:cNvPr>
            <p:cNvPicPr>
              <a:picLocks noChangeAspect="1"/>
            </p:cNvPicPr>
            <p:nvPr/>
          </p:nvPicPr>
          <p:blipFill>
            <a:blip r:embed="rId2"/>
            <a:stretch>
              <a:fillRect/>
            </a:stretch>
          </p:blipFill>
          <p:spPr>
            <a:xfrm>
              <a:off x="8575675" y="2358219"/>
              <a:ext cx="3311525" cy="1944688"/>
            </a:xfrm>
            <a:prstGeom prst="rect">
              <a:avLst/>
            </a:prstGeom>
          </p:spPr>
        </p:pic>
        <p:pic>
          <p:nvPicPr>
            <p:cNvPr id="11" name="Picture 10" descr="Icon&#10;&#10;Description automatically generated">
              <a:extLst>
                <a:ext uri="{FF2B5EF4-FFF2-40B4-BE49-F238E27FC236}">
                  <a16:creationId xmlns:a16="http://schemas.microsoft.com/office/drawing/2014/main" id="{D171F304-CFA7-9F34-2607-1D674B5B17D9}"/>
                </a:ext>
              </a:extLst>
            </p:cNvPr>
            <p:cNvPicPr>
              <a:picLocks noChangeAspect="1"/>
            </p:cNvPicPr>
            <p:nvPr/>
          </p:nvPicPr>
          <p:blipFill>
            <a:blip r:embed="rId3"/>
            <a:stretch>
              <a:fillRect/>
            </a:stretch>
          </p:blipFill>
          <p:spPr>
            <a:xfrm>
              <a:off x="9326880" y="3330562"/>
              <a:ext cx="309245" cy="337260"/>
            </a:xfrm>
            <a:prstGeom prst="rect">
              <a:avLst/>
            </a:prstGeom>
          </p:spPr>
        </p:pic>
      </p:grpSp>
    </p:spTree>
    <p:extLst>
      <p:ext uri="{BB962C8B-B14F-4D97-AF65-F5344CB8AC3E}">
        <p14:creationId xmlns:p14="http://schemas.microsoft.com/office/powerpoint/2010/main" val="3736078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TOP TIPS </a:t>
            </a:r>
          </a:p>
          <a:p>
            <a:pPr fontAlgn="base">
              <a:buClr>
                <a:srgbClr val="B6D1E1"/>
              </a:buClr>
            </a:pPr>
            <a:endParaRPr lang="en-IE" b="1" dirty="0"/>
          </a:p>
          <a:p>
            <a:pPr fontAlgn="base">
              <a:buClr>
                <a:srgbClr val="B6D1E1"/>
              </a:buClr>
            </a:pPr>
            <a:r>
              <a:rPr lang="en-IE" b="1" dirty="0"/>
              <a:t>Mensen geven aan mensen</a:t>
            </a:r>
          </a:p>
          <a:p>
            <a:pPr marL="342900" indent="-342900" fontAlgn="base">
              <a:buClr>
                <a:srgbClr val="B6D1E1"/>
              </a:buClr>
              <a:buFont typeface="Arial" panose="020B0604020202020204" pitchFamily="34" charset="0"/>
              <a:buChar char="•"/>
            </a:pPr>
            <a:r>
              <a:rPr lang="en-IE" dirty="0"/>
              <a:t>Wees creatief en boeiend over je idee, dit is je kans om je te onderscheiden van anderen. Verkoop je idee en zorg dat de lezer geïnteresseerd raakt.</a:t>
            </a:r>
          </a:p>
          <a:p>
            <a:pPr marL="342900" indent="-342900" fontAlgn="base">
              <a:buClr>
                <a:srgbClr val="B6D1E1"/>
              </a:buClr>
              <a:buFont typeface="Arial" panose="020B0604020202020204" pitchFamily="34" charset="0"/>
              <a:buChar char="•"/>
            </a:pPr>
            <a:r>
              <a:rPr lang="en-IE" dirty="0"/>
              <a:t>Bouw aan je geloofwaardigheid en wees professioneel! </a:t>
            </a:r>
          </a:p>
          <a:p>
            <a:pPr marL="342900" indent="-342900" fontAlgn="base">
              <a:buClr>
                <a:srgbClr val="B6D1E1"/>
              </a:buClr>
              <a:buFont typeface="Arial" panose="020B0604020202020204" pitchFamily="34" charset="0"/>
              <a:buChar char="•"/>
            </a:pPr>
            <a:r>
              <a:rPr lang="en-IE" dirty="0"/>
              <a:t>Een van de belangrijkste redenen waarom aanvragen worden gefinancierd, is dat de financiers ervan overtuigd zijn dat de aanvrager goed georganiseerd is en een capabele promotor is om het voorgestelde project uit te voeren.</a:t>
            </a:r>
          </a:p>
          <a:p>
            <a:pPr fontAlgn="base">
              <a:buClr>
                <a:srgbClr val="B6D1E1"/>
              </a:buClr>
            </a:pPr>
            <a:endParaRPr lang="en-IE" dirty="0"/>
          </a:p>
          <a:p>
            <a:pPr fontAlgn="base">
              <a:buClr>
                <a:srgbClr val="B6D1E1"/>
              </a:buClr>
            </a:pPr>
            <a:r>
              <a:rPr lang="en-IE" b="1" dirty="0"/>
              <a:t>Ga er niet van uit dat de financier enige kennis heeft van je bedrijf of achtergrond</a:t>
            </a:r>
          </a:p>
          <a:p>
            <a:pPr marL="342900" indent="-342900" fontAlgn="base">
              <a:buClr>
                <a:srgbClr val="B6D1E1"/>
              </a:buClr>
              <a:buFont typeface="Arial" panose="020B0604020202020204" pitchFamily="34" charset="0"/>
              <a:buChar char="•"/>
            </a:pPr>
            <a:r>
              <a:rPr lang="en-IE" dirty="0"/>
              <a:t>Beschrijf je project waarheidsgetrouw en beknopt.</a:t>
            </a:r>
          </a:p>
          <a:p>
            <a:pPr marL="342900" indent="-342900" fontAlgn="base">
              <a:buClr>
                <a:srgbClr val="B6D1E1"/>
              </a:buClr>
              <a:buFont typeface="Arial" panose="020B0604020202020204" pitchFamily="34" charset="0"/>
              <a:buChar char="•"/>
            </a:pPr>
            <a:r>
              <a:rPr lang="en-IE" dirty="0"/>
              <a:t>Splits de vereisten van de applicatie op in hapklare brokken</a:t>
            </a:r>
          </a:p>
          <a:p>
            <a:pPr marL="342900" indent="-342900" fontAlgn="base">
              <a:buClr>
                <a:srgbClr val="B6D1E1"/>
              </a:buClr>
              <a:buFont typeface="Arial" panose="020B0604020202020204" pitchFamily="34" charset="0"/>
              <a:buChar char="•"/>
            </a:pPr>
            <a:r>
              <a:rPr lang="en-IE" dirty="0"/>
              <a:t>Denk goed na over de presentatie; de meeste financiers lezen veel aanvragen en als een aanvraag makkelijk te lezen en goed gepresenteerd is, maakt dat hun leven makkelijker.</a:t>
            </a:r>
          </a:p>
          <a:p>
            <a:pPr marL="342900" indent="-342900" fontAlgn="base">
              <a:buClr>
                <a:srgbClr val="B6D1E1"/>
              </a:buClr>
              <a:buFont typeface="Arial" panose="020B0604020202020204" pitchFamily="34" charset="0"/>
              <a:buChar char="•"/>
            </a:pPr>
            <a:r>
              <a:rPr lang="en-IE" dirty="0"/>
              <a:t>Beloof niet te veel - op een dag zul je moeten leveren</a:t>
            </a:r>
          </a:p>
          <a:p>
            <a:pPr marL="342900" indent="-342900" fontAlgn="base">
              <a:buClr>
                <a:srgbClr val="B6D1E1"/>
              </a:buClr>
              <a:buFont typeface="Arial" panose="020B0604020202020204" pitchFamily="34" charset="0"/>
              <a:buChar char="•"/>
            </a:pPr>
            <a:r>
              <a:rPr lang="en-IE" dirty="0"/>
              <a:t>Het duurt altijd veel langer om een aanvraag voor fondsen samen te stellen dan je denkt!</a:t>
            </a:r>
          </a:p>
          <a:p>
            <a:pPr fontAlgn="base">
              <a:buClr>
                <a:srgbClr val="B6D1E1"/>
              </a:buClr>
            </a:pPr>
            <a:endParaRPr lang="en-US" dirty="0"/>
          </a:p>
        </p:txBody>
      </p:sp>
    </p:spTree>
    <p:extLst>
      <p:ext uri="{BB962C8B-B14F-4D97-AF65-F5344CB8AC3E}">
        <p14:creationId xmlns:p14="http://schemas.microsoft.com/office/powerpoint/2010/main" val="1607069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F2231-2F2F-BDEC-0DB1-47E63FCB16F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A092CA4-68E1-1C66-3669-FB9A882C6E82}"/>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54BEC2F0-B5B6-2EFB-81A2-ACA307A3A606}"/>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TOP TIPS </a:t>
            </a:r>
          </a:p>
          <a:p>
            <a:pPr fontAlgn="base">
              <a:buClr>
                <a:srgbClr val="B6D1E1"/>
              </a:buClr>
            </a:pPr>
            <a:endParaRPr lang="en-IE" b="1" dirty="0"/>
          </a:p>
          <a:p>
            <a:pPr fontAlgn="base">
              <a:buClr>
                <a:srgbClr val="B6D1E1"/>
              </a:buClr>
            </a:pPr>
            <a:r>
              <a:rPr lang="en-IE" b="1" dirty="0"/>
              <a:t>Onthoud dat het concurrerend is </a:t>
            </a:r>
          </a:p>
          <a:p>
            <a:pPr marL="342900" indent="-342900" fontAlgn="base">
              <a:buClr>
                <a:srgbClr val="B6D1E1"/>
              </a:buClr>
              <a:buFont typeface="Arial" panose="020B0604020202020204" pitchFamily="34" charset="0"/>
              <a:buChar char="•"/>
            </a:pPr>
            <a:r>
              <a:rPr lang="en-IE" dirty="0"/>
              <a:t>Zet je beste beentje voor</a:t>
            </a:r>
          </a:p>
          <a:p>
            <a:pPr marL="342900" indent="-342900" fontAlgn="base">
              <a:buClr>
                <a:srgbClr val="B6D1E1"/>
              </a:buClr>
              <a:buFont typeface="Arial" panose="020B0604020202020204" pitchFamily="34" charset="0"/>
              <a:buChar char="•"/>
            </a:pPr>
            <a:r>
              <a:rPr lang="en-IE" dirty="0"/>
              <a:t>Schrijf je sollicitatie op een interessante manier die de energie en de geest van je project weergeeft (journalistieke stijl)</a:t>
            </a:r>
          </a:p>
          <a:p>
            <a:pPr marL="342900" indent="-342900" fontAlgn="base">
              <a:buClr>
                <a:srgbClr val="B6D1E1"/>
              </a:buClr>
              <a:buFont typeface="Arial" panose="020B0604020202020204" pitchFamily="34" charset="0"/>
              <a:buChar char="•"/>
            </a:pPr>
            <a:r>
              <a:rPr lang="en-IE" dirty="0"/>
              <a:t>De kracht van het bewijs van behoefte. Het is niet voldoende om te zeggen: "we weten ... we denken...." en dit te staven met relevant onderzoek.</a:t>
            </a:r>
          </a:p>
          <a:p>
            <a:pPr marL="342900" indent="-342900" fontAlgn="base">
              <a:buClr>
                <a:srgbClr val="B6D1E1"/>
              </a:buClr>
              <a:buFont typeface="Arial" panose="020B0604020202020204" pitchFamily="34" charset="0"/>
              <a:buChar char="•"/>
            </a:pPr>
            <a:r>
              <a:rPr lang="en-IE" dirty="0"/>
              <a:t>Laat zien dat je project een aanvulling is. Het concurreert niet met anderen - waarom jij anders bent is van vitaal belang</a:t>
            </a:r>
          </a:p>
          <a:p>
            <a:pPr marL="342900" indent="-342900" fontAlgn="base">
              <a:buClr>
                <a:srgbClr val="B6D1E1"/>
              </a:buClr>
              <a:buFont typeface="Arial" panose="020B0604020202020204" pitchFamily="34" charset="0"/>
              <a:buChar char="•"/>
            </a:pPr>
            <a:r>
              <a:rPr lang="en-IE" dirty="0"/>
              <a:t>En last but not least, praat zeker met het financieringsbureau voordat je een aanvraag indient.</a:t>
            </a:r>
          </a:p>
          <a:p>
            <a:pPr fontAlgn="base">
              <a:buClr>
                <a:srgbClr val="B6D1E1"/>
              </a:buClr>
            </a:pPr>
            <a:endParaRPr lang="en-US" dirty="0"/>
          </a:p>
        </p:txBody>
      </p:sp>
    </p:spTree>
    <p:extLst>
      <p:ext uri="{BB962C8B-B14F-4D97-AF65-F5344CB8AC3E}">
        <p14:creationId xmlns:p14="http://schemas.microsoft.com/office/powerpoint/2010/main" val="4155065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F471-724D-9F4E-54E3-8265BD55613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1BC3009-D773-B91A-A276-8360AED953AB}"/>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6A8D0A9B-BC5B-5CAF-6F7C-5FA84B082771}"/>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ZWEDEN</a:t>
            </a:r>
          </a:p>
          <a:p>
            <a:pPr fontAlgn="base">
              <a:buClr>
                <a:srgbClr val="B6D1E1"/>
              </a:buClr>
            </a:pPr>
            <a:endParaRPr lang="en-IE" b="1" dirty="0"/>
          </a:p>
          <a:p>
            <a:pPr fontAlgn="base">
              <a:buClr>
                <a:srgbClr val="B6D1E1"/>
              </a:buClr>
            </a:pPr>
            <a:endParaRPr lang="en-US" dirty="0"/>
          </a:p>
        </p:txBody>
      </p:sp>
      <p:graphicFrame>
        <p:nvGraphicFramePr>
          <p:cNvPr id="2" name="Table 1">
            <a:extLst>
              <a:ext uri="{FF2B5EF4-FFF2-40B4-BE49-F238E27FC236}">
                <a16:creationId xmlns:a16="http://schemas.microsoft.com/office/drawing/2014/main" id="{D6724415-4C89-04EF-EBFD-A8B4A4EB0222}"/>
              </a:ext>
            </a:extLst>
          </p:cNvPr>
          <p:cNvGraphicFramePr>
            <a:graphicFrameLocks noGrp="1"/>
          </p:cNvGraphicFramePr>
          <p:nvPr>
            <p:extLst>
              <p:ext uri="{D42A27DB-BD31-4B8C-83A1-F6EECF244321}">
                <p14:modId xmlns:p14="http://schemas.microsoft.com/office/powerpoint/2010/main" val="1350483623"/>
              </p:ext>
            </p:extLst>
          </p:nvPr>
        </p:nvGraphicFramePr>
        <p:xfrm>
          <a:off x="630808" y="1816840"/>
          <a:ext cx="10897364" cy="4816449"/>
        </p:xfrm>
        <a:graphic>
          <a:graphicData uri="http://schemas.openxmlformats.org/drawingml/2006/table">
            <a:tbl>
              <a:tblPr/>
              <a:tblGrid>
                <a:gridCol w="1405555">
                  <a:extLst>
                    <a:ext uri="{9D8B030D-6E8A-4147-A177-3AD203B41FA5}">
                      <a16:colId xmlns:a16="http://schemas.microsoft.com/office/drawing/2014/main" val="1617009092"/>
                    </a:ext>
                  </a:extLst>
                </a:gridCol>
                <a:gridCol w="4043127">
                  <a:extLst>
                    <a:ext uri="{9D8B030D-6E8A-4147-A177-3AD203B41FA5}">
                      <a16:colId xmlns:a16="http://schemas.microsoft.com/office/drawing/2014/main" val="3829384549"/>
                    </a:ext>
                  </a:extLst>
                </a:gridCol>
                <a:gridCol w="2724341">
                  <a:extLst>
                    <a:ext uri="{9D8B030D-6E8A-4147-A177-3AD203B41FA5}">
                      <a16:colId xmlns:a16="http://schemas.microsoft.com/office/drawing/2014/main" val="2939049573"/>
                    </a:ext>
                  </a:extLst>
                </a:gridCol>
                <a:gridCol w="2724341">
                  <a:extLst>
                    <a:ext uri="{9D8B030D-6E8A-4147-A177-3AD203B41FA5}">
                      <a16:colId xmlns:a16="http://schemas.microsoft.com/office/drawing/2014/main" val="1534239146"/>
                    </a:ext>
                  </a:extLst>
                </a:gridCol>
              </a:tblGrid>
              <a:tr h="355211">
                <a:tc>
                  <a:txBody>
                    <a:bodyPr/>
                    <a:lstStyle/>
                    <a:p>
                      <a:r>
                        <a:rPr lang="en-IE" sz="2400" b="1" dirty="0">
                          <a:solidFill>
                            <a:srgbClr val="94C7B0"/>
                          </a:solidFill>
                        </a:rPr>
                        <a:t>Type</a:t>
                      </a:r>
                    </a:p>
                  </a:txBody>
                  <a:tcPr marL="88803" marR="88803" marT="44401" marB="44401" anchor="ctr">
                    <a:lnL>
                      <a:noFill/>
                    </a:lnL>
                    <a:lnR>
                      <a:noFill/>
                    </a:lnR>
                    <a:lnT>
                      <a:noFill/>
                    </a:lnT>
                    <a:lnB>
                      <a:noFill/>
                    </a:lnB>
                    <a:noFill/>
                  </a:tcPr>
                </a:tc>
                <a:tc>
                  <a:txBody>
                    <a:bodyPr/>
                    <a:lstStyle/>
                    <a:p>
                      <a:r>
                        <a:rPr lang="en-IE" sz="2400" b="1" dirty="0">
                          <a:solidFill>
                            <a:srgbClr val="94C7B0"/>
                          </a:solidFill>
                        </a:rPr>
                        <a:t>Voorbeeld Subsidie / Ondersteuning</a:t>
                      </a:r>
                    </a:p>
                  </a:txBody>
                  <a:tcPr marL="88803" marR="88803" marT="44401" marB="44401" anchor="ctr">
                    <a:lnL>
                      <a:noFill/>
                    </a:lnL>
                    <a:lnR>
                      <a:noFill/>
                    </a:lnR>
                    <a:lnT>
                      <a:noFill/>
                    </a:lnT>
                    <a:lnB>
                      <a:noFill/>
                    </a:lnB>
                    <a:noFill/>
                  </a:tcPr>
                </a:tc>
                <a:tc>
                  <a:txBody>
                    <a:bodyPr/>
                    <a:lstStyle/>
                    <a:p>
                      <a:r>
                        <a:rPr lang="en-IE" sz="2400" b="1">
                          <a:solidFill>
                            <a:srgbClr val="94C7B0"/>
                          </a:solidFill>
                        </a:rPr>
                        <a:t>Wie biedt het aan?</a:t>
                      </a:r>
                    </a:p>
                  </a:txBody>
                  <a:tcPr marL="88803" marR="88803" marT="44401" marB="44401" anchor="ctr">
                    <a:lnL>
                      <a:noFill/>
                    </a:lnL>
                    <a:lnR>
                      <a:noFill/>
                    </a:lnR>
                    <a:lnT>
                      <a:noFill/>
                    </a:lnT>
                    <a:lnB>
                      <a:noFill/>
                    </a:lnB>
                    <a:noFill/>
                  </a:tcPr>
                </a:tc>
                <a:tc>
                  <a:txBody>
                    <a:bodyPr/>
                    <a:lstStyle/>
                    <a:p>
                      <a:r>
                        <a:rPr lang="en-IE" sz="2400" b="1" dirty="0">
                          <a:solidFill>
                            <a:srgbClr val="94C7B0"/>
                          </a:solidFill>
                        </a:rPr>
                        <a:t>Opmerkingen</a:t>
                      </a:r>
                    </a:p>
                  </a:txBody>
                  <a:tcPr marL="88803" marR="88803" marT="44401" marB="44401" anchor="ctr">
                    <a:lnL>
                      <a:noFill/>
                    </a:lnL>
                    <a:lnR>
                      <a:noFill/>
                    </a:lnR>
                    <a:lnT>
                      <a:noFill/>
                    </a:lnT>
                    <a:lnB>
                      <a:noFill/>
                    </a:lnB>
                    <a:noFill/>
                  </a:tcPr>
                </a:tc>
                <a:extLst>
                  <a:ext uri="{0D108BD9-81ED-4DB2-BD59-A6C34878D82A}">
                    <a16:rowId xmlns:a16="http://schemas.microsoft.com/office/drawing/2014/main" val="376656784"/>
                  </a:ext>
                </a:extLst>
              </a:tr>
              <a:tr h="1420845">
                <a:tc>
                  <a:txBody>
                    <a:bodyPr/>
                    <a:lstStyle/>
                    <a:p>
                      <a:r>
                        <a:rPr lang="en-IE" sz="1600" b="1" dirty="0">
                          <a:solidFill>
                            <a:srgbClr val="B6D1E1"/>
                          </a:solidFill>
                        </a:rPr>
                        <a:t>Lokaal</a:t>
                      </a:r>
                      <a:endParaRPr lang="en-IE" sz="1600" dirty="0">
                        <a:solidFill>
                          <a:srgbClr val="B6D1E1"/>
                        </a:solidFill>
                      </a:endParaRPr>
                    </a:p>
                  </a:txBody>
                  <a:tcPr marL="88803" marR="88803" marT="44401" marB="44401" anchor="ctr">
                    <a:lnL>
                      <a:noFill/>
                    </a:lnL>
                    <a:lnR>
                      <a:noFill/>
                    </a:lnR>
                    <a:lnT>
                      <a:noFill/>
                    </a:lnT>
                    <a:lnB>
                      <a:noFill/>
                    </a:lnB>
                    <a:noFill/>
                  </a:tcPr>
                </a:tc>
                <a:tc>
                  <a:txBody>
                    <a:bodyPr/>
                    <a:lstStyle/>
                    <a:p>
                      <a:r>
                        <a:rPr lang="en-IE" sz="1600" b="1" dirty="0" err="1"/>
                        <a:t>Starta </a:t>
                      </a:r>
                      <a:r>
                        <a:rPr lang="en-IE" sz="1600" b="1" dirty="0"/>
                        <a:t>Eget </a:t>
                      </a:r>
                      <a:r>
                        <a:rPr lang="en-IE" sz="1600" b="1" dirty="0" err="1"/>
                        <a:t>Bidrag</a:t>
                      </a:r>
                      <a:endParaRPr lang="en-IE" sz="1600" b="1" dirty="0"/>
                    </a:p>
                  </a:txBody>
                  <a:tcPr marL="88803" marR="88803" marT="44401" marB="44401" anchor="ctr">
                    <a:lnL>
                      <a:noFill/>
                    </a:lnL>
                    <a:lnR>
                      <a:noFill/>
                    </a:lnR>
                    <a:lnT>
                      <a:noFill/>
                    </a:lnT>
                    <a:lnB>
                      <a:noFill/>
                    </a:lnB>
                    <a:noFill/>
                  </a:tcPr>
                </a:tc>
                <a:tc>
                  <a:txBody>
                    <a:bodyPr/>
                    <a:lstStyle/>
                    <a:p>
                      <a:r>
                        <a:rPr lang="sv-SE" sz="1600" dirty="0"/>
                        <a:t>Gemeentelijke arbeidsbemiddeling (via Arbetsförmedlingen)</a:t>
                      </a:r>
                    </a:p>
                  </a:txBody>
                  <a:tcPr marL="88803" marR="88803" marT="44401" marB="44401" anchor="ctr">
                    <a:lnL>
                      <a:noFill/>
                    </a:lnL>
                    <a:lnR>
                      <a:noFill/>
                    </a:lnR>
                    <a:lnT>
                      <a:noFill/>
                    </a:lnT>
                    <a:lnB>
                      <a:noFill/>
                    </a:lnB>
                    <a:noFill/>
                  </a:tcPr>
                </a:tc>
                <a:tc>
                  <a:txBody>
                    <a:bodyPr/>
                    <a:lstStyle/>
                    <a:p>
                      <a:r>
                        <a:rPr lang="en-GB" sz="1600" dirty="0"/>
                        <a:t>Voor werklozen die een bedrijf starten. Kan coaching en financiële ondersteuning omvatten.</a:t>
                      </a:r>
                    </a:p>
                  </a:txBody>
                  <a:tcPr marL="88803" marR="88803" marT="44401" marB="44401" anchor="ctr">
                    <a:lnL>
                      <a:noFill/>
                    </a:lnL>
                    <a:lnR>
                      <a:noFill/>
                    </a:lnR>
                    <a:lnT>
                      <a:noFill/>
                    </a:lnT>
                    <a:lnB>
                      <a:noFill/>
                    </a:lnB>
                    <a:noFill/>
                  </a:tcPr>
                </a:tc>
                <a:extLst>
                  <a:ext uri="{0D108BD9-81ED-4DB2-BD59-A6C34878D82A}">
                    <a16:rowId xmlns:a16="http://schemas.microsoft.com/office/drawing/2014/main" val="3319909931"/>
                  </a:ext>
                </a:extLst>
              </a:tr>
              <a:tr h="1420845">
                <a:tc>
                  <a:txBody>
                    <a:bodyPr/>
                    <a:lstStyle/>
                    <a:p>
                      <a:r>
                        <a:rPr lang="en-IE" sz="1600" b="1">
                          <a:solidFill>
                            <a:srgbClr val="B6D1E1"/>
                          </a:solidFill>
                        </a:rPr>
                        <a:t>Regionaal</a:t>
                      </a:r>
                      <a:endParaRPr lang="en-IE" sz="1600">
                        <a:solidFill>
                          <a:srgbClr val="B6D1E1"/>
                        </a:solidFill>
                      </a:endParaRPr>
                    </a:p>
                  </a:txBody>
                  <a:tcPr marL="88803" marR="88803" marT="44401" marB="44401" anchor="ctr">
                    <a:lnL>
                      <a:noFill/>
                    </a:lnL>
                    <a:lnR>
                      <a:noFill/>
                    </a:lnR>
                    <a:lnT>
                      <a:noFill/>
                    </a:lnT>
                    <a:lnB>
                      <a:noFill/>
                    </a:lnB>
                    <a:noFill/>
                  </a:tcPr>
                </a:tc>
                <a:tc>
                  <a:txBody>
                    <a:bodyPr/>
                    <a:lstStyle/>
                    <a:p>
                      <a:r>
                        <a:rPr lang="en-IE" sz="1600" b="1" dirty="0"/>
                        <a:t>Regionale ondersteuning ALMI</a:t>
                      </a:r>
                    </a:p>
                  </a:txBody>
                  <a:tcPr marL="88803" marR="88803" marT="44401" marB="44401" anchor="ctr">
                    <a:lnL>
                      <a:noFill/>
                    </a:lnL>
                    <a:lnR>
                      <a:noFill/>
                    </a:lnR>
                    <a:lnT>
                      <a:noFill/>
                    </a:lnT>
                    <a:lnB>
                      <a:noFill/>
                    </a:lnB>
                    <a:noFill/>
                  </a:tcPr>
                </a:tc>
                <a:tc>
                  <a:txBody>
                    <a:bodyPr/>
                    <a:lstStyle/>
                    <a:p>
                      <a:r>
                        <a:rPr lang="en-IE" sz="1600" dirty="0"/>
                        <a:t>ALMI </a:t>
                      </a:r>
                      <a:r>
                        <a:rPr lang="en-IE" sz="1600" dirty="0" err="1"/>
                        <a:t>Företagspartner</a:t>
                      </a:r>
                      <a:endParaRPr lang="en-IE" sz="1600" dirty="0"/>
                    </a:p>
                  </a:txBody>
                  <a:tcPr marL="88803" marR="88803" marT="44401" marB="44401" anchor="ctr">
                    <a:lnL>
                      <a:noFill/>
                    </a:lnL>
                    <a:lnR>
                      <a:noFill/>
                    </a:lnR>
                    <a:lnT>
                      <a:noFill/>
                    </a:lnT>
                    <a:lnB>
                      <a:noFill/>
                    </a:lnB>
                    <a:noFill/>
                  </a:tcPr>
                </a:tc>
                <a:tc>
                  <a:txBody>
                    <a:bodyPr/>
                    <a:lstStyle/>
                    <a:p>
                      <a:r>
                        <a:rPr lang="en-GB" sz="1600" dirty="0"/>
                        <a:t>Biedt leningen en subsidies voor de ontwikkeling van kleine bedrijven, waaronder vrouwelijke/migrantenoprichters.</a:t>
                      </a:r>
                    </a:p>
                  </a:txBody>
                  <a:tcPr marL="88803" marR="88803" marT="44401" marB="44401" anchor="ctr">
                    <a:lnL>
                      <a:noFill/>
                    </a:lnL>
                    <a:lnR>
                      <a:noFill/>
                    </a:lnR>
                    <a:lnT>
                      <a:noFill/>
                    </a:lnT>
                    <a:lnB>
                      <a:noFill/>
                    </a:lnB>
                    <a:noFill/>
                  </a:tcPr>
                </a:tc>
                <a:extLst>
                  <a:ext uri="{0D108BD9-81ED-4DB2-BD59-A6C34878D82A}">
                    <a16:rowId xmlns:a16="http://schemas.microsoft.com/office/drawing/2014/main" val="3633542305"/>
                  </a:ext>
                </a:extLst>
              </a:tr>
              <a:tr h="1154437">
                <a:tc>
                  <a:txBody>
                    <a:bodyPr/>
                    <a:lstStyle/>
                    <a:p>
                      <a:r>
                        <a:rPr lang="en-IE" sz="1600" b="1" dirty="0">
                          <a:solidFill>
                            <a:srgbClr val="B6D1E1"/>
                          </a:solidFill>
                        </a:rPr>
                        <a:t>Nationaal</a:t>
                      </a:r>
                      <a:endParaRPr lang="en-IE" sz="1600" dirty="0">
                        <a:solidFill>
                          <a:srgbClr val="B6D1E1"/>
                        </a:solidFill>
                      </a:endParaRPr>
                    </a:p>
                  </a:txBody>
                  <a:tcPr marL="88803" marR="88803" marT="44401" marB="44401" anchor="ctr">
                    <a:lnL>
                      <a:noFill/>
                    </a:lnL>
                    <a:lnR>
                      <a:noFill/>
                    </a:lnR>
                    <a:lnT>
                      <a:noFill/>
                    </a:lnT>
                    <a:lnB>
                      <a:noFill/>
                    </a:lnB>
                    <a:noFill/>
                  </a:tcPr>
                </a:tc>
                <a:tc>
                  <a:txBody>
                    <a:bodyPr/>
                    <a:lstStyle/>
                    <a:p>
                      <a:r>
                        <a:rPr lang="en-GB" sz="1600" b="1" dirty="0" err="1"/>
                        <a:t>Tillväxtverket </a:t>
                      </a:r>
                      <a:r>
                        <a:rPr lang="en-GB" sz="1600" b="1" dirty="0"/>
                        <a:t>(Zweeds agentschap voor economische en regionale groei)</a:t>
                      </a:r>
                    </a:p>
                  </a:txBody>
                  <a:tcPr marL="88803" marR="88803" marT="44401" marB="44401" anchor="ctr">
                    <a:lnL>
                      <a:noFill/>
                    </a:lnL>
                    <a:lnR>
                      <a:noFill/>
                    </a:lnR>
                    <a:lnT>
                      <a:noFill/>
                    </a:lnT>
                    <a:lnB>
                      <a:noFill/>
                    </a:lnB>
                    <a:noFill/>
                  </a:tcPr>
                </a:tc>
                <a:tc>
                  <a:txBody>
                    <a:bodyPr/>
                    <a:lstStyle/>
                    <a:p>
                      <a:r>
                        <a:rPr lang="en-IE" sz="1600"/>
                        <a:t>Overheidsinstantie</a:t>
                      </a:r>
                    </a:p>
                  </a:txBody>
                  <a:tcPr marL="88803" marR="88803" marT="44401" marB="44401" anchor="ctr">
                    <a:lnL>
                      <a:noFill/>
                    </a:lnL>
                    <a:lnR>
                      <a:noFill/>
                    </a:lnR>
                    <a:lnT>
                      <a:noFill/>
                    </a:lnT>
                    <a:lnB>
                      <a:noFill/>
                    </a:lnB>
                    <a:noFill/>
                  </a:tcPr>
                </a:tc>
                <a:tc>
                  <a:txBody>
                    <a:bodyPr/>
                    <a:lstStyle/>
                    <a:p>
                      <a:r>
                        <a:rPr lang="en-GB" sz="1600" dirty="0"/>
                        <a:t>Biedt oproepen tot het indienen van voorstellen en steunregelingen gericht op innovatie en gelijkheid.</a:t>
                      </a:r>
                    </a:p>
                  </a:txBody>
                  <a:tcPr marL="88803" marR="88803" marT="44401" marB="44401" anchor="ctr">
                    <a:lnL>
                      <a:noFill/>
                    </a:lnL>
                    <a:lnR>
                      <a:noFill/>
                    </a:lnR>
                    <a:lnT>
                      <a:noFill/>
                    </a:lnT>
                    <a:lnB>
                      <a:noFill/>
                    </a:lnB>
                    <a:noFill/>
                  </a:tcPr>
                </a:tc>
                <a:extLst>
                  <a:ext uri="{0D108BD9-81ED-4DB2-BD59-A6C34878D82A}">
                    <a16:rowId xmlns:a16="http://schemas.microsoft.com/office/drawing/2014/main" val="1788017124"/>
                  </a:ext>
                </a:extLst>
              </a:tr>
            </a:tbl>
          </a:graphicData>
        </a:graphic>
      </p:graphicFrame>
    </p:spTree>
    <p:extLst>
      <p:ext uri="{BB962C8B-B14F-4D97-AF65-F5344CB8AC3E}">
        <p14:creationId xmlns:p14="http://schemas.microsoft.com/office/powerpoint/2010/main" val="4293650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27A14-C89D-FDF8-C07E-15CE89805DF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7D2CE8D-A57A-31EB-A678-4E4DD2ABC810}"/>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AEB7320C-2C0A-9916-57A6-A22007A52861}"/>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IERLAND </a:t>
            </a:r>
          </a:p>
          <a:p>
            <a:pPr fontAlgn="base">
              <a:buClr>
                <a:srgbClr val="B6D1E1"/>
              </a:buClr>
            </a:pPr>
            <a:endParaRPr lang="en-IE" b="1" dirty="0"/>
          </a:p>
          <a:p>
            <a:pPr fontAlgn="base">
              <a:buClr>
                <a:srgbClr val="B6D1E1"/>
              </a:buClr>
            </a:pPr>
            <a:endParaRPr lang="en-US" dirty="0"/>
          </a:p>
        </p:txBody>
      </p:sp>
      <p:graphicFrame>
        <p:nvGraphicFramePr>
          <p:cNvPr id="3" name="Table 2">
            <a:extLst>
              <a:ext uri="{FF2B5EF4-FFF2-40B4-BE49-F238E27FC236}">
                <a16:creationId xmlns:a16="http://schemas.microsoft.com/office/drawing/2014/main" id="{038DDBD6-6223-5902-A2F9-F9DD1490E733}"/>
              </a:ext>
            </a:extLst>
          </p:cNvPr>
          <p:cNvGraphicFramePr>
            <a:graphicFrameLocks noGrp="1"/>
          </p:cNvGraphicFramePr>
          <p:nvPr>
            <p:extLst>
              <p:ext uri="{D42A27DB-BD31-4B8C-83A1-F6EECF244321}">
                <p14:modId xmlns:p14="http://schemas.microsoft.com/office/powerpoint/2010/main" val="3420958269"/>
              </p:ext>
            </p:extLst>
          </p:nvPr>
        </p:nvGraphicFramePr>
        <p:xfrm>
          <a:off x="820732" y="1762802"/>
          <a:ext cx="10837868" cy="4601673"/>
        </p:xfrm>
        <a:graphic>
          <a:graphicData uri="http://schemas.openxmlformats.org/drawingml/2006/table">
            <a:tbl>
              <a:tblPr/>
              <a:tblGrid>
                <a:gridCol w="1418203">
                  <a:extLst>
                    <a:ext uri="{9D8B030D-6E8A-4147-A177-3AD203B41FA5}">
                      <a16:colId xmlns:a16="http://schemas.microsoft.com/office/drawing/2014/main" val="1693927876"/>
                    </a:ext>
                  </a:extLst>
                </a:gridCol>
                <a:gridCol w="2998694">
                  <a:extLst>
                    <a:ext uri="{9D8B030D-6E8A-4147-A177-3AD203B41FA5}">
                      <a16:colId xmlns:a16="http://schemas.microsoft.com/office/drawing/2014/main" val="3377810947"/>
                    </a:ext>
                  </a:extLst>
                </a:gridCol>
                <a:gridCol w="2286000">
                  <a:extLst>
                    <a:ext uri="{9D8B030D-6E8A-4147-A177-3AD203B41FA5}">
                      <a16:colId xmlns:a16="http://schemas.microsoft.com/office/drawing/2014/main" val="232496605"/>
                    </a:ext>
                  </a:extLst>
                </a:gridCol>
                <a:gridCol w="4134971">
                  <a:extLst>
                    <a:ext uri="{9D8B030D-6E8A-4147-A177-3AD203B41FA5}">
                      <a16:colId xmlns:a16="http://schemas.microsoft.com/office/drawing/2014/main" val="3696642391"/>
                    </a:ext>
                  </a:extLst>
                </a:gridCol>
              </a:tblGrid>
              <a:tr h="316461">
                <a:tc>
                  <a:txBody>
                    <a:bodyPr/>
                    <a:lstStyle/>
                    <a:p>
                      <a:r>
                        <a:rPr lang="en-IE" sz="1600" b="1" dirty="0">
                          <a:solidFill>
                            <a:srgbClr val="B6D1E1"/>
                          </a:solidFill>
                        </a:rPr>
                        <a:t>Type</a:t>
                      </a:r>
                    </a:p>
                  </a:txBody>
                  <a:tcPr marL="79115" marR="79115" marT="39558" marB="39558" anchor="ctr">
                    <a:lnL>
                      <a:noFill/>
                    </a:lnL>
                    <a:lnR>
                      <a:noFill/>
                    </a:lnR>
                    <a:lnT>
                      <a:noFill/>
                    </a:lnT>
                    <a:lnB>
                      <a:noFill/>
                    </a:lnB>
                    <a:noFill/>
                  </a:tcPr>
                </a:tc>
                <a:tc>
                  <a:txBody>
                    <a:bodyPr/>
                    <a:lstStyle/>
                    <a:p>
                      <a:r>
                        <a:rPr lang="en-IE" sz="1600" b="1" dirty="0">
                          <a:solidFill>
                            <a:srgbClr val="B6D1E1"/>
                          </a:solidFill>
                        </a:rPr>
                        <a:t>Voorbeeld Subsidie / Ondersteuning</a:t>
                      </a:r>
                    </a:p>
                  </a:txBody>
                  <a:tcPr marL="79115" marR="79115" marT="39558" marB="39558" anchor="ctr">
                    <a:lnL>
                      <a:noFill/>
                    </a:lnL>
                    <a:lnR>
                      <a:noFill/>
                    </a:lnR>
                    <a:lnT>
                      <a:noFill/>
                    </a:lnT>
                    <a:lnB>
                      <a:noFill/>
                    </a:lnB>
                    <a:noFill/>
                  </a:tcPr>
                </a:tc>
                <a:tc>
                  <a:txBody>
                    <a:bodyPr/>
                    <a:lstStyle/>
                    <a:p>
                      <a:r>
                        <a:rPr lang="en-IE" sz="1600" b="1" dirty="0">
                          <a:solidFill>
                            <a:srgbClr val="B6D1E1"/>
                          </a:solidFill>
                        </a:rPr>
                        <a:t>Wie biedt het aan?</a:t>
                      </a:r>
                    </a:p>
                  </a:txBody>
                  <a:tcPr marL="79115" marR="79115" marT="39558" marB="39558" anchor="ctr">
                    <a:lnL>
                      <a:noFill/>
                    </a:lnL>
                    <a:lnR>
                      <a:noFill/>
                    </a:lnR>
                    <a:lnT>
                      <a:noFill/>
                    </a:lnT>
                    <a:lnB>
                      <a:noFill/>
                    </a:lnB>
                    <a:noFill/>
                  </a:tcPr>
                </a:tc>
                <a:tc>
                  <a:txBody>
                    <a:bodyPr/>
                    <a:lstStyle/>
                    <a:p>
                      <a:r>
                        <a:rPr lang="en-IE" sz="1600" b="1" dirty="0">
                          <a:solidFill>
                            <a:srgbClr val="B6D1E1"/>
                          </a:solidFill>
                        </a:rPr>
                        <a:t>Opmerkingen</a:t>
                      </a:r>
                    </a:p>
                  </a:txBody>
                  <a:tcPr marL="79115" marR="79115" marT="39558" marB="39558" anchor="ctr">
                    <a:lnL>
                      <a:noFill/>
                    </a:lnL>
                    <a:lnR>
                      <a:noFill/>
                    </a:lnR>
                    <a:lnT>
                      <a:noFill/>
                    </a:lnT>
                    <a:lnB>
                      <a:noFill/>
                    </a:lnB>
                    <a:noFill/>
                  </a:tcPr>
                </a:tc>
                <a:extLst>
                  <a:ext uri="{0D108BD9-81ED-4DB2-BD59-A6C34878D82A}">
                    <a16:rowId xmlns:a16="http://schemas.microsoft.com/office/drawing/2014/main" val="1422705343"/>
                  </a:ext>
                </a:extLst>
              </a:tr>
              <a:tr h="1265844">
                <a:tc>
                  <a:txBody>
                    <a:bodyPr/>
                    <a:lstStyle/>
                    <a:p>
                      <a:r>
                        <a:rPr lang="en-IE" sz="1600" b="1" dirty="0">
                          <a:solidFill>
                            <a:srgbClr val="94C7B0"/>
                          </a:solidFill>
                        </a:rPr>
                        <a:t>Lokaal</a:t>
                      </a:r>
                      <a:endParaRPr lang="en-IE" sz="1600" dirty="0">
                        <a:solidFill>
                          <a:srgbClr val="94C7B0"/>
                        </a:solidFill>
                      </a:endParaRPr>
                    </a:p>
                  </a:txBody>
                  <a:tcPr marL="79115" marR="79115" marT="39558" marB="39558" anchor="ctr">
                    <a:lnL>
                      <a:noFill/>
                    </a:lnL>
                    <a:lnR>
                      <a:noFill/>
                    </a:lnR>
                    <a:lnT>
                      <a:noFill/>
                    </a:lnT>
                    <a:lnB>
                      <a:noFill/>
                    </a:lnB>
                    <a:noFill/>
                  </a:tcPr>
                </a:tc>
                <a:tc>
                  <a:txBody>
                    <a:bodyPr/>
                    <a:lstStyle/>
                    <a:p>
                      <a:r>
                        <a:rPr lang="en-IE" sz="1600" b="1" dirty="0"/>
                        <a:t>Subsidie haalbaarheidsstudie</a:t>
                      </a:r>
                    </a:p>
                  </a:txBody>
                  <a:tcPr marL="79115" marR="79115" marT="39558" marB="39558" anchor="ctr">
                    <a:lnL>
                      <a:noFill/>
                    </a:lnL>
                    <a:lnR>
                      <a:noFill/>
                    </a:lnR>
                    <a:lnT>
                      <a:noFill/>
                    </a:lnT>
                    <a:lnB>
                      <a:noFill/>
                    </a:lnB>
                    <a:noFill/>
                  </a:tcPr>
                </a:tc>
                <a:tc>
                  <a:txBody>
                    <a:bodyPr/>
                    <a:lstStyle/>
                    <a:p>
                      <a:r>
                        <a:rPr lang="en-IE" sz="1600" dirty="0"/>
                        <a:t>Lokaal Ondernemingsbureau (LEO)</a:t>
                      </a:r>
                    </a:p>
                  </a:txBody>
                  <a:tcPr marL="79115" marR="79115" marT="39558" marB="39558" anchor="ctr">
                    <a:lnL>
                      <a:noFill/>
                    </a:lnL>
                    <a:lnR>
                      <a:noFill/>
                    </a:lnR>
                    <a:lnT>
                      <a:noFill/>
                    </a:lnT>
                    <a:lnB>
                      <a:noFill/>
                    </a:lnB>
                    <a:noFill/>
                  </a:tcPr>
                </a:tc>
                <a:tc>
                  <a:txBody>
                    <a:bodyPr/>
                    <a:lstStyle/>
                    <a:p>
                      <a:r>
                        <a:rPr lang="en-GB" sz="1600" dirty="0"/>
                        <a:t>Ondersteunt onderzoek, marktanalyse en het testen van nieuwe productideeën - ideaal voor voedingsconcepten in een vroeg stadium.</a:t>
                      </a:r>
                    </a:p>
                  </a:txBody>
                  <a:tcPr marL="79115" marR="79115" marT="39558" marB="39558" anchor="ctr">
                    <a:lnL>
                      <a:noFill/>
                    </a:lnL>
                    <a:lnR>
                      <a:noFill/>
                    </a:lnR>
                    <a:lnT>
                      <a:noFill/>
                    </a:lnT>
                    <a:lnB>
                      <a:noFill/>
                    </a:lnB>
                    <a:noFill/>
                  </a:tcPr>
                </a:tc>
                <a:extLst>
                  <a:ext uri="{0D108BD9-81ED-4DB2-BD59-A6C34878D82A}">
                    <a16:rowId xmlns:a16="http://schemas.microsoft.com/office/drawing/2014/main" val="1171554119"/>
                  </a:ext>
                </a:extLst>
              </a:tr>
              <a:tr h="1265844">
                <a:tc>
                  <a:txBody>
                    <a:bodyPr/>
                    <a:lstStyle/>
                    <a:p>
                      <a:r>
                        <a:rPr lang="en-IE" sz="1600" b="1">
                          <a:solidFill>
                            <a:srgbClr val="94C7B0"/>
                          </a:solidFill>
                        </a:rPr>
                        <a:t>Regionaal</a:t>
                      </a:r>
                      <a:endParaRPr lang="en-IE" sz="1600">
                        <a:solidFill>
                          <a:srgbClr val="94C7B0"/>
                        </a:solidFill>
                      </a:endParaRPr>
                    </a:p>
                  </a:txBody>
                  <a:tcPr marL="79115" marR="79115" marT="39558" marB="39558" anchor="ctr">
                    <a:lnL>
                      <a:noFill/>
                    </a:lnL>
                    <a:lnR>
                      <a:noFill/>
                    </a:lnR>
                    <a:lnT>
                      <a:noFill/>
                    </a:lnT>
                    <a:lnB>
                      <a:noFill/>
                    </a:lnB>
                    <a:noFill/>
                  </a:tcPr>
                </a:tc>
                <a:tc>
                  <a:txBody>
                    <a:bodyPr/>
                    <a:lstStyle/>
                    <a:p>
                      <a:r>
                        <a:rPr lang="en-IE" sz="1600" b="1" dirty="0"/>
                        <a:t>Subsidie voor Priming</a:t>
                      </a:r>
                    </a:p>
                  </a:txBody>
                  <a:tcPr marL="79115" marR="79115" marT="39558" marB="39558" anchor="ctr">
                    <a:lnL>
                      <a:noFill/>
                    </a:lnL>
                    <a:lnR>
                      <a:noFill/>
                    </a:lnR>
                    <a:lnT>
                      <a:noFill/>
                    </a:lnT>
                    <a:lnB>
                      <a:noFill/>
                    </a:lnB>
                    <a:noFill/>
                  </a:tcPr>
                </a:tc>
                <a:tc>
                  <a:txBody>
                    <a:bodyPr/>
                    <a:lstStyle/>
                    <a:p>
                      <a:r>
                        <a:rPr lang="en-IE" sz="1600" dirty="0"/>
                        <a:t>LEO (regionaal)</a:t>
                      </a:r>
                    </a:p>
                  </a:txBody>
                  <a:tcPr marL="79115" marR="79115" marT="39558" marB="39558" anchor="ctr">
                    <a:lnL>
                      <a:noFill/>
                    </a:lnL>
                    <a:lnR>
                      <a:noFill/>
                    </a:lnR>
                    <a:lnT>
                      <a:noFill/>
                    </a:lnT>
                    <a:lnB>
                      <a:noFill/>
                    </a:lnB>
                    <a:noFill/>
                  </a:tcPr>
                </a:tc>
                <a:tc>
                  <a:txBody>
                    <a:bodyPr/>
                    <a:lstStyle/>
                    <a:p>
                      <a:r>
                        <a:rPr lang="en-GB" sz="1600" dirty="0"/>
                        <a:t>Gericht op micro-ondernemingen (minder dan 10 werknemers) die een bedrijf starten - dekt kapitaal, salaris en opstartkosten.</a:t>
                      </a:r>
                    </a:p>
                  </a:txBody>
                  <a:tcPr marL="79115" marR="79115" marT="39558" marB="39558" anchor="ctr">
                    <a:lnL>
                      <a:noFill/>
                    </a:lnL>
                    <a:lnR>
                      <a:noFill/>
                    </a:lnR>
                    <a:lnT>
                      <a:noFill/>
                    </a:lnT>
                    <a:lnB>
                      <a:noFill/>
                    </a:lnB>
                    <a:noFill/>
                  </a:tcPr>
                </a:tc>
                <a:extLst>
                  <a:ext uri="{0D108BD9-81ED-4DB2-BD59-A6C34878D82A}">
                    <a16:rowId xmlns:a16="http://schemas.microsoft.com/office/drawing/2014/main" val="3548341372"/>
                  </a:ext>
                </a:extLst>
              </a:tr>
              <a:tr h="1503189">
                <a:tc>
                  <a:txBody>
                    <a:bodyPr/>
                    <a:lstStyle/>
                    <a:p>
                      <a:r>
                        <a:rPr lang="en-IE" sz="1600" b="1" dirty="0">
                          <a:solidFill>
                            <a:srgbClr val="94C7B0"/>
                          </a:solidFill>
                        </a:rPr>
                        <a:t>Nationaal</a:t>
                      </a:r>
                      <a:endParaRPr lang="en-IE" sz="1600" dirty="0">
                        <a:solidFill>
                          <a:srgbClr val="94C7B0"/>
                        </a:solidFill>
                      </a:endParaRPr>
                    </a:p>
                  </a:txBody>
                  <a:tcPr marL="79115" marR="79115" marT="39558" marB="39558" anchor="ctr">
                    <a:lnL>
                      <a:noFill/>
                    </a:lnL>
                    <a:lnR>
                      <a:noFill/>
                    </a:lnR>
                    <a:lnT>
                      <a:noFill/>
                    </a:lnT>
                    <a:lnB>
                      <a:noFill/>
                    </a:lnB>
                    <a:noFill/>
                  </a:tcPr>
                </a:tc>
                <a:tc>
                  <a:txBody>
                    <a:bodyPr/>
                    <a:lstStyle/>
                    <a:p>
                      <a:r>
                        <a:rPr lang="en-IE" sz="1600" b="1" dirty="0"/>
                        <a:t>Enterprise Ireland - Nieuwe grenzen / Innovatievouchers</a:t>
                      </a:r>
                    </a:p>
                  </a:txBody>
                  <a:tcPr marL="79115" marR="79115" marT="39558" marB="39558" anchor="ctr">
                    <a:lnL>
                      <a:noFill/>
                    </a:lnL>
                    <a:lnR>
                      <a:noFill/>
                    </a:lnR>
                    <a:lnT>
                      <a:noFill/>
                    </a:lnT>
                    <a:lnB>
                      <a:noFill/>
                    </a:lnB>
                    <a:noFill/>
                  </a:tcPr>
                </a:tc>
                <a:tc>
                  <a:txBody>
                    <a:bodyPr/>
                    <a:lstStyle/>
                    <a:p>
                      <a:r>
                        <a:rPr lang="en-IE" sz="1600"/>
                        <a:t>Onderneming Ierland</a:t>
                      </a:r>
                    </a:p>
                  </a:txBody>
                  <a:tcPr marL="79115" marR="79115" marT="39558" marB="39558" anchor="ctr">
                    <a:lnL>
                      <a:noFill/>
                    </a:lnL>
                    <a:lnR>
                      <a:noFill/>
                    </a:lnR>
                    <a:lnT>
                      <a:noFill/>
                    </a:lnT>
                    <a:lnB>
                      <a:noFill/>
                    </a:lnB>
                    <a:noFill/>
                  </a:tcPr>
                </a:tc>
                <a:tc>
                  <a:txBody>
                    <a:bodyPr/>
                    <a:lstStyle/>
                    <a:p>
                      <a:r>
                        <a:rPr lang="en-GB" sz="1600" dirty="0"/>
                        <a:t>Financiering en training op nationaal niveau voor startende bedrijven met een groot groeipotentieel, waaronder innovatie van voedingsproducten en marktuitbreiding.</a:t>
                      </a:r>
                    </a:p>
                  </a:txBody>
                  <a:tcPr marL="79115" marR="79115" marT="39558" marB="39558" anchor="ctr">
                    <a:lnL>
                      <a:noFill/>
                    </a:lnL>
                    <a:lnR>
                      <a:noFill/>
                    </a:lnR>
                    <a:lnT>
                      <a:noFill/>
                    </a:lnT>
                    <a:lnB>
                      <a:noFill/>
                    </a:lnB>
                    <a:noFill/>
                  </a:tcPr>
                </a:tc>
                <a:extLst>
                  <a:ext uri="{0D108BD9-81ED-4DB2-BD59-A6C34878D82A}">
                    <a16:rowId xmlns:a16="http://schemas.microsoft.com/office/drawing/2014/main" val="2557164616"/>
                  </a:ext>
                </a:extLst>
              </a:tr>
            </a:tbl>
          </a:graphicData>
        </a:graphic>
      </p:graphicFrame>
    </p:spTree>
    <p:extLst>
      <p:ext uri="{BB962C8B-B14F-4D97-AF65-F5344CB8AC3E}">
        <p14:creationId xmlns:p14="http://schemas.microsoft.com/office/powerpoint/2010/main" val="168169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ZAL JE BEDRIJF LEVENSVATBAAR ZIJN?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2" y="1766887"/>
            <a:ext cx="335070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Zonder je kosten echt te kennen, kun je niet weten of je winst gaat maken of niet. Veel startende ondernemers verwarren omzet met winst.</a:t>
            </a:r>
          </a:p>
          <a:p>
            <a:pPr>
              <a:buClr>
                <a:srgbClr val="B6D1E1"/>
              </a:buClr>
            </a:pPr>
            <a:endParaRPr lang="en-US" dirty="0"/>
          </a:p>
          <a:p>
            <a:pPr>
              <a:buClr>
                <a:srgbClr val="B6D1E1"/>
              </a:buClr>
            </a:pPr>
            <a:r>
              <a:rPr lang="en-US" b="1" dirty="0"/>
              <a:t>Laten we duidelijk zijn...</a:t>
            </a:r>
          </a:p>
          <a:p>
            <a:pPr>
              <a:buClr>
                <a:srgbClr val="B6D1E1"/>
              </a:buClr>
            </a:pPr>
            <a:endParaRPr lang="en-US" dirty="0"/>
          </a:p>
        </p:txBody>
      </p:sp>
      <p:sp>
        <p:nvSpPr>
          <p:cNvPr id="6" name="Text Placeholder 7">
            <a:extLst>
              <a:ext uri="{FF2B5EF4-FFF2-40B4-BE49-F238E27FC236}">
                <a16:creationId xmlns:a16="http://schemas.microsoft.com/office/drawing/2014/main" id="{4BC5934A-E1E4-DCF8-26DF-8E14CF7D0920}"/>
              </a:ext>
            </a:extLst>
          </p:cNvPr>
          <p:cNvSpPr txBox="1">
            <a:spLocks/>
          </p:cNvSpPr>
          <p:nvPr/>
        </p:nvSpPr>
        <p:spPr>
          <a:xfrm>
            <a:off x="4726983" y="1810799"/>
            <a:ext cx="6540285"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b="1" dirty="0">
                <a:solidFill>
                  <a:srgbClr val="94C7B0"/>
                </a:solidFill>
              </a:rPr>
              <a:t>Kosten </a:t>
            </a:r>
            <a:r>
              <a:rPr lang="en-US" dirty="0"/>
              <a:t>- het bedrag dat je nodig hebt om het product of de dienst te produceren voor de verkoop</a:t>
            </a:r>
          </a:p>
          <a:p>
            <a:pPr marL="342900" indent="-342900">
              <a:buClr>
                <a:srgbClr val="B6D1E1"/>
              </a:buClr>
              <a:buFont typeface="Arial" panose="020B0604020202020204" pitchFamily="34" charset="0"/>
              <a:buChar char="•"/>
            </a:pPr>
            <a:r>
              <a:rPr lang="en-US" b="1" dirty="0">
                <a:solidFill>
                  <a:srgbClr val="94C7B0"/>
                </a:solidFill>
              </a:rPr>
              <a:t>De prijs </a:t>
            </a:r>
            <a:r>
              <a:rPr lang="en-US" dirty="0"/>
              <a:t>is de verkoopprijs per eenheid die klanten betalen voor je product of dienst. Dus als klanten vragen: "Hoeveel kost het?", is je antwoord je prijs.</a:t>
            </a:r>
          </a:p>
          <a:p>
            <a:pPr marL="342900" indent="-342900">
              <a:buClr>
                <a:srgbClr val="B6D1E1"/>
              </a:buClr>
              <a:buFont typeface="Arial" panose="020B0604020202020204" pitchFamily="34" charset="0"/>
              <a:buChar char="•"/>
            </a:pPr>
            <a:r>
              <a:rPr lang="en-US" b="1" dirty="0">
                <a:solidFill>
                  <a:srgbClr val="94C7B0"/>
                </a:solidFill>
              </a:rPr>
              <a:t>Omzet </a:t>
            </a:r>
            <a:r>
              <a:rPr lang="en-US" dirty="0"/>
              <a:t>is de hoeveelheid geld die je in het bedrijf opneemt (gegenereerd door verkoop)</a:t>
            </a:r>
          </a:p>
          <a:p>
            <a:pPr marL="342900" indent="-342900">
              <a:buClr>
                <a:srgbClr val="B6D1E1"/>
              </a:buClr>
              <a:buFont typeface="Arial" panose="020B0604020202020204" pitchFamily="34" charset="0"/>
              <a:buChar char="•"/>
            </a:pPr>
            <a:r>
              <a:rPr lang="en-US" b="1" dirty="0">
                <a:solidFill>
                  <a:srgbClr val="94C7B0"/>
                </a:solidFill>
              </a:rPr>
              <a:t>Winst </a:t>
            </a:r>
            <a:r>
              <a:rPr lang="en-US" dirty="0"/>
              <a:t>is wat er overblijft als je al je kosten hebt gedekt</a:t>
            </a:r>
          </a:p>
          <a:p>
            <a:pPr marL="342900" indent="-342900">
              <a:buClr>
                <a:srgbClr val="B6D1E1"/>
              </a:buClr>
              <a:buFont typeface="Arial" panose="020B0604020202020204" pitchFamily="34" charset="0"/>
              <a:buChar char="•"/>
            </a:pPr>
            <a:endParaRPr lang="en-US" dirty="0"/>
          </a:p>
        </p:txBody>
      </p:sp>
      <p:cxnSp>
        <p:nvCxnSpPr>
          <p:cNvPr id="7" name="Straight Connector 6">
            <a:extLst>
              <a:ext uri="{FF2B5EF4-FFF2-40B4-BE49-F238E27FC236}">
                <a16:creationId xmlns:a16="http://schemas.microsoft.com/office/drawing/2014/main" id="{1B8B45F2-C0A2-AEDB-2090-E6155ED4FDD4}"/>
              </a:ext>
            </a:extLst>
          </p:cNvPr>
          <p:cNvCxnSpPr>
            <a:cxnSpLocks/>
          </p:cNvCxnSpPr>
          <p:nvPr/>
        </p:nvCxnSpPr>
        <p:spPr>
          <a:xfrm flipV="1">
            <a:off x="4358564" y="1717891"/>
            <a:ext cx="0" cy="2745621"/>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B8EC3F0-6234-C863-E955-78DD95A1901C}"/>
              </a:ext>
            </a:extLst>
          </p:cNvPr>
          <p:cNvGrpSpPr/>
          <p:nvPr/>
        </p:nvGrpSpPr>
        <p:grpSpPr>
          <a:xfrm>
            <a:off x="2066386" y="4372999"/>
            <a:ext cx="3311525" cy="1944688"/>
            <a:chOff x="8575675" y="2358219"/>
            <a:chExt cx="3311525" cy="1944688"/>
          </a:xfrm>
        </p:grpSpPr>
        <p:pic>
          <p:nvPicPr>
            <p:cNvPr id="13" name="Picture 12" descr="Icon&#10;&#10;Description automatically generated">
              <a:extLst>
                <a:ext uri="{FF2B5EF4-FFF2-40B4-BE49-F238E27FC236}">
                  <a16:creationId xmlns:a16="http://schemas.microsoft.com/office/drawing/2014/main" id="{FDEC25E4-557E-4CC7-2E4C-DF973AF1F1BE}"/>
                </a:ext>
              </a:extLst>
            </p:cNvPr>
            <p:cNvPicPr>
              <a:picLocks noChangeAspect="1"/>
            </p:cNvPicPr>
            <p:nvPr/>
          </p:nvPicPr>
          <p:blipFill>
            <a:blip r:embed="rId2"/>
            <a:stretch>
              <a:fillRect/>
            </a:stretch>
          </p:blipFill>
          <p:spPr>
            <a:xfrm>
              <a:off x="8575675" y="2358219"/>
              <a:ext cx="3311525" cy="1944688"/>
            </a:xfrm>
            <a:prstGeom prst="rect">
              <a:avLst/>
            </a:prstGeom>
          </p:spPr>
        </p:pic>
        <p:pic>
          <p:nvPicPr>
            <p:cNvPr id="14" name="Picture 13" descr="Icon&#10;&#10;Description automatically generated">
              <a:extLst>
                <a:ext uri="{FF2B5EF4-FFF2-40B4-BE49-F238E27FC236}">
                  <a16:creationId xmlns:a16="http://schemas.microsoft.com/office/drawing/2014/main" id="{B2789C8B-E510-9217-7E30-CCCDA47040D9}"/>
                </a:ext>
              </a:extLst>
            </p:cNvPr>
            <p:cNvPicPr>
              <a:picLocks noChangeAspect="1"/>
            </p:cNvPicPr>
            <p:nvPr/>
          </p:nvPicPr>
          <p:blipFill>
            <a:blip r:embed="rId3"/>
            <a:stretch>
              <a:fillRect/>
            </a:stretch>
          </p:blipFill>
          <p:spPr>
            <a:xfrm>
              <a:off x="9326880" y="3330562"/>
              <a:ext cx="309245" cy="337260"/>
            </a:xfrm>
            <a:prstGeom prst="rect">
              <a:avLst/>
            </a:prstGeom>
          </p:spPr>
        </p:pic>
      </p:grpSp>
    </p:spTree>
    <p:extLst>
      <p:ext uri="{BB962C8B-B14F-4D97-AF65-F5344CB8AC3E}">
        <p14:creationId xmlns:p14="http://schemas.microsoft.com/office/powerpoint/2010/main" val="4071386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656F4-633F-5240-1CD8-AE5C24BF37D3}"/>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39A7BAA-4E26-AD88-F3CA-BE70ED978C16}"/>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9E27B658-279E-10C3-F645-AE9F50A3F5E0}"/>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Frankrijk  </a:t>
            </a:r>
          </a:p>
          <a:p>
            <a:pPr fontAlgn="base">
              <a:buClr>
                <a:srgbClr val="B6D1E1"/>
              </a:buClr>
            </a:pPr>
            <a:endParaRPr lang="en-IE" b="1" dirty="0"/>
          </a:p>
          <a:p>
            <a:pPr fontAlgn="base">
              <a:buClr>
                <a:srgbClr val="B6D1E1"/>
              </a:buClr>
            </a:pPr>
            <a:endParaRPr lang="en-US" dirty="0"/>
          </a:p>
        </p:txBody>
      </p:sp>
      <p:graphicFrame>
        <p:nvGraphicFramePr>
          <p:cNvPr id="3" name="Table 2">
            <a:extLst>
              <a:ext uri="{FF2B5EF4-FFF2-40B4-BE49-F238E27FC236}">
                <a16:creationId xmlns:a16="http://schemas.microsoft.com/office/drawing/2014/main" id="{30122A93-BB12-6390-147B-BE6B4FE1FA9B}"/>
              </a:ext>
            </a:extLst>
          </p:cNvPr>
          <p:cNvGraphicFramePr>
            <a:graphicFrameLocks noGrp="1"/>
          </p:cNvGraphicFramePr>
          <p:nvPr>
            <p:extLst>
              <p:ext uri="{D42A27DB-BD31-4B8C-83A1-F6EECF244321}">
                <p14:modId xmlns:p14="http://schemas.microsoft.com/office/powerpoint/2010/main" val="1242565575"/>
              </p:ext>
            </p:extLst>
          </p:nvPr>
        </p:nvGraphicFramePr>
        <p:xfrm>
          <a:off x="820732" y="1762802"/>
          <a:ext cx="10837868" cy="4845513"/>
        </p:xfrm>
        <a:graphic>
          <a:graphicData uri="http://schemas.openxmlformats.org/drawingml/2006/table">
            <a:tbl>
              <a:tblPr/>
              <a:tblGrid>
                <a:gridCol w="1418203">
                  <a:extLst>
                    <a:ext uri="{9D8B030D-6E8A-4147-A177-3AD203B41FA5}">
                      <a16:colId xmlns:a16="http://schemas.microsoft.com/office/drawing/2014/main" val="1693927876"/>
                    </a:ext>
                  </a:extLst>
                </a:gridCol>
                <a:gridCol w="2998694">
                  <a:extLst>
                    <a:ext uri="{9D8B030D-6E8A-4147-A177-3AD203B41FA5}">
                      <a16:colId xmlns:a16="http://schemas.microsoft.com/office/drawing/2014/main" val="3377810947"/>
                    </a:ext>
                  </a:extLst>
                </a:gridCol>
                <a:gridCol w="2286000">
                  <a:extLst>
                    <a:ext uri="{9D8B030D-6E8A-4147-A177-3AD203B41FA5}">
                      <a16:colId xmlns:a16="http://schemas.microsoft.com/office/drawing/2014/main" val="232496605"/>
                    </a:ext>
                  </a:extLst>
                </a:gridCol>
                <a:gridCol w="4134971">
                  <a:extLst>
                    <a:ext uri="{9D8B030D-6E8A-4147-A177-3AD203B41FA5}">
                      <a16:colId xmlns:a16="http://schemas.microsoft.com/office/drawing/2014/main" val="3696642391"/>
                    </a:ext>
                  </a:extLst>
                </a:gridCol>
              </a:tblGrid>
              <a:tr h="316461">
                <a:tc>
                  <a:txBody>
                    <a:bodyPr/>
                    <a:lstStyle/>
                    <a:p>
                      <a:r>
                        <a:rPr lang="en-IE" sz="2400" b="1" dirty="0">
                          <a:solidFill>
                            <a:srgbClr val="B6D1E1"/>
                          </a:solidFill>
                        </a:rPr>
                        <a:t>Type</a:t>
                      </a:r>
                    </a:p>
                  </a:txBody>
                  <a:tcPr marL="79115" marR="79115" marT="39558" marB="39558" anchor="ctr">
                    <a:lnL>
                      <a:noFill/>
                    </a:lnL>
                    <a:lnR>
                      <a:noFill/>
                    </a:lnR>
                    <a:lnT>
                      <a:noFill/>
                    </a:lnT>
                    <a:lnB>
                      <a:noFill/>
                    </a:lnB>
                    <a:noFill/>
                  </a:tcPr>
                </a:tc>
                <a:tc>
                  <a:txBody>
                    <a:bodyPr/>
                    <a:lstStyle/>
                    <a:p>
                      <a:r>
                        <a:rPr lang="en-IE" sz="2400" b="1" dirty="0">
                          <a:solidFill>
                            <a:srgbClr val="B6D1E1"/>
                          </a:solidFill>
                        </a:rPr>
                        <a:t>Voorbeeld Subsidie / Ondersteuning</a:t>
                      </a:r>
                    </a:p>
                  </a:txBody>
                  <a:tcPr marL="79115" marR="79115" marT="39558" marB="39558" anchor="ctr">
                    <a:lnL>
                      <a:noFill/>
                    </a:lnL>
                    <a:lnR>
                      <a:noFill/>
                    </a:lnR>
                    <a:lnT>
                      <a:noFill/>
                    </a:lnT>
                    <a:lnB>
                      <a:noFill/>
                    </a:lnB>
                    <a:noFill/>
                  </a:tcPr>
                </a:tc>
                <a:tc>
                  <a:txBody>
                    <a:bodyPr/>
                    <a:lstStyle/>
                    <a:p>
                      <a:r>
                        <a:rPr lang="en-IE" sz="2400" b="1" dirty="0">
                          <a:solidFill>
                            <a:srgbClr val="B6D1E1"/>
                          </a:solidFill>
                        </a:rPr>
                        <a:t>Wie biedt het aan?</a:t>
                      </a:r>
                    </a:p>
                  </a:txBody>
                  <a:tcPr marL="79115" marR="79115" marT="39558" marB="39558" anchor="ctr">
                    <a:lnL>
                      <a:noFill/>
                    </a:lnL>
                    <a:lnR>
                      <a:noFill/>
                    </a:lnR>
                    <a:lnT>
                      <a:noFill/>
                    </a:lnT>
                    <a:lnB>
                      <a:noFill/>
                    </a:lnB>
                    <a:noFill/>
                  </a:tcPr>
                </a:tc>
                <a:tc>
                  <a:txBody>
                    <a:bodyPr/>
                    <a:lstStyle/>
                    <a:p>
                      <a:r>
                        <a:rPr lang="en-IE" sz="2400" b="1" dirty="0">
                          <a:solidFill>
                            <a:srgbClr val="B6D1E1"/>
                          </a:solidFill>
                        </a:rPr>
                        <a:t>Opmerkingen</a:t>
                      </a:r>
                    </a:p>
                  </a:txBody>
                  <a:tcPr marL="79115" marR="79115" marT="39558" marB="39558" anchor="ctr">
                    <a:lnL>
                      <a:noFill/>
                    </a:lnL>
                    <a:lnR>
                      <a:noFill/>
                    </a:lnR>
                    <a:lnT>
                      <a:noFill/>
                    </a:lnT>
                    <a:lnB>
                      <a:noFill/>
                    </a:lnB>
                    <a:noFill/>
                  </a:tcPr>
                </a:tc>
                <a:extLst>
                  <a:ext uri="{0D108BD9-81ED-4DB2-BD59-A6C34878D82A}">
                    <a16:rowId xmlns:a16="http://schemas.microsoft.com/office/drawing/2014/main" val="1422705343"/>
                  </a:ext>
                </a:extLst>
              </a:tr>
              <a:tr h="1265844">
                <a:tc>
                  <a:txBody>
                    <a:bodyPr/>
                    <a:lstStyle/>
                    <a:p>
                      <a:r>
                        <a:rPr lang="en-IE" sz="2400" b="1" dirty="0">
                          <a:solidFill>
                            <a:srgbClr val="94C7B0"/>
                          </a:solidFill>
                        </a:rPr>
                        <a:t>Lokaal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IE" b="1"/>
                        <a:t>Platforms voor lokale initiatieven (PFIL)</a:t>
                      </a:r>
                    </a:p>
                  </a:txBody>
                  <a:tcPr anchor="ctr">
                    <a:lnL>
                      <a:noFill/>
                    </a:lnL>
                    <a:lnR>
                      <a:noFill/>
                    </a:lnR>
                    <a:lnT>
                      <a:noFill/>
                    </a:lnT>
                    <a:lnB>
                      <a:noFill/>
                    </a:lnB>
                    <a:noFill/>
                  </a:tcPr>
                </a:tc>
                <a:tc>
                  <a:txBody>
                    <a:bodyPr/>
                    <a:lstStyle/>
                    <a:p>
                      <a:r>
                        <a:rPr lang="en-IE" dirty="0"/>
                        <a:t>Kantoren op stads- of departementsniveau</a:t>
                      </a:r>
                    </a:p>
                  </a:txBody>
                  <a:tcPr anchor="ctr">
                    <a:lnL>
                      <a:noFill/>
                    </a:lnL>
                    <a:lnR>
                      <a:noFill/>
                    </a:lnR>
                    <a:lnT>
                      <a:noFill/>
                    </a:lnT>
                    <a:lnB>
                      <a:noFill/>
                    </a:lnB>
                    <a:noFill/>
                  </a:tcPr>
                </a:tc>
                <a:tc>
                  <a:txBody>
                    <a:bodyPr/>
                    <a:lstStyle/>
                    <a:p>
                      <a:r>
                        <a:rPr lang="en-GB" dirty="0"/>
                        <a:t>Mentorschap en microfinanciering bieden, vaak aan migrantenondernemers of ondernemers met een laag inkomen.</a:t>
                      </a:r>
                      <a:endParaRPr lang="en-IE" dirty="0"/>
                    </a:p>
                  </a:txBody>
                  <a:tcPr anchor="ctr">
                    <a:lnL>
                      <a:noFill/>
                    </a:lnL>
                    <a:lnR>
                      <a:noFill/>
                    </a:lnR>
                    <a:lnT>
                      <a:noFill/>
                    </a:lnT>
                    <a:lnB>
                      <a:noFill/>
                    </a:lnB>
                    <a:noFill/>
                  </a:tcPr>
                </a:tc>
                <a:extLst>
                  <a:ext uri="{0D108BD9-81ED-4DB2-BD59-A6C34878D82A}">
                    <a16:rowId xmlns:a16="http://schemas.microsoft.com/office/drawing/2014/main" val="1171554119"/>
                  </a:ext>
                </a:extLst>
              </a:tr>
              <a:tr h="1265844">
                <a:tc>
                  <a:txBody>
                    <a:bodyPr/>
                    <a:lstStyle/>
                    <a:p>
                      <a:r>
                        <a:rPr lang="en-IE" sz="2400" b="1">
                          <a:solidFill>
                            <a:srgbClr val="94C7B0"/>
                          </a:solidFill>
                        </a:rPr>
                        <a:t>Regionaal</a:t>
                      </a:r>
                      <a:endParaRPr lang="en-IE" sz="2400">
                        <a:solidFill>
                          <a:srgbClr val="94C7B0"/>
                        </a:solidFill>
                      </a:endParaRPr>
                    </a:p>
                  </a:txBody>
                  <a:tcPr marL="79115" marR="79115" marT="39558" marB="39558" anchor="ctr">
                    <a:lnL>
                      <a:noFill/>
                    </a:lnL>
                    <a:lnR>
                      <a:noFill/>
                    </a:lnR>
                    <a:lnT>
                      <a:noFill/>
                    </a:lnT>
                    <a:lnB>
                      <a:noFill/>
                    </a:lnB>
                    <a:noFill/>
                  </a:tcPr>
                </a:tc>
                <a:tc>
                  <a:txBody>
                    <a:bodyPr/>
                    <a:lstStyle/>
                    <a:p>
                      <a:r>
                        <a:rPr lang="fr-FR" b="1"/>
                        <a:t>Regionale steun aan de oprichting van ondernemingen</a:t>
                      </a:r>
                      <a:endParaRPr lang="en-IE" sz="1800" b="1" dirty="0"/>
                    </a:p>
                  </a:txBody>
                  <a:tcPr marL="79115" marR="79115" marT="39558" marB="39558" anchor="ctr">
                    <a:lnL>
                      <a:noFill/>
                    </a:lnL>
                    <a:lnR>
                      <a:noFill/>
                    </a:lnR>
                    <a:lnT>
                      <a:noFill/>
                    </a:lnT>
                    <a:lnB>
                      <a:noFill/>
                    </a:lnB>
                    <a:noFill/>
                  </a:tcPr>
                </a:tc>
                <a:tc>
                  <a:txBody>
                    <a:bodyPr/>
                    <a:lstStyle/>
                    <a:p>
                      <a:r>
                        <a:rPr lang="en-IE" dirty="0"/>
                        <a:t>Regionale raden (Conseils </a:t>
                      </a:r>
                      <a:r>
                        <a:rPr lang="en-IE" dirty="0" err="1"/>
                        <a:t>Régionaux</a:t>
                      </a:r>
                      <a:r>
                        <a:rPr lang="en-IE" dirty="0"/>
                        <a:t>)</a:t>
                      </a:r>
                      <a:endParaRPr lang="en-IE" sz="1800" dirty="0"/>
                    </a:p>
                  </a:txBody>
                  <a:tcPr marL="79115" marR="79115" marT="39558" marB="39558" anchor="ctr">
                    <a:lnL>
                      <a:noFill/>
                    </a:lnL>
                    <a:lnR>
                      <a:noFill/>
                    </a:lnR>
                    <a:lnT>
                      <a:noFill/>
                    </a:lnT>
                    <a:lnB>
                      <a:noFill/>
                    </a:lnB>
                    <a:noFill/>
                  </a:tcPr>
                </a:tc>
                <a:tc>
                  <a:txBody>
                    <a:bodyPr/>
                    <a:lstStyle/>
                    <a:p>
                      <a:r>
                        <a:rPr lang="en-GB" dirty="0"/>
                        <a:t>Regionale financiering voor vrouwelijk ondernemerschap, waaronder voedselbedrijven.</a:t>
                      </a:r>
                      <a:endParaRPr lang="en-GB" sz="1800" dirty="0"/>
                    </a:p>
                  </a:txBody>
                  <a:tcPr marL="79115" marR="79115" marT="39558" marB="39558" anchor="ctr">
                    <a:lnL>
                      <a:noFill/>
                    </a:lnL>
                    <a:lnR>
                      <a:noFill/>
                    </a:lnR>
                    <a:lnT>
                      <a:noFill/>
                    </a:lnT>
                    <a:lnB>
                      <a:noFill/>
                    </a:lnB>
                    <a:noFill/>
                  </a:tcPr>
                </a:tc>
                <a:extLst>
                  <a:ext uri="{0D108BD9-81ED-4DB2-BD59-A6C34878D82A}">
                    <a16:rowId xmlns:a16="http://schemas.microsoft.com/office/drawing/2014/main" val="3548341372"/>
                  </a:ext>
                </a:extLst>
              </a:tr>
              <a:tr h="1503189">
                <a:tc>
                  <a:txBody>
                    <a:bodyPr/>
                    <a:lstStyle/>
                    <a:p>
                      <a:r>
                        <a:rPr lang="en-IE" sz="2400" b="1" dirty="0">
                          <a:solidFill>
                            <a:srgbClr val="94C7B0"/>
                          </a:solidFill>
                        </a:rPr>
                        <a:t>Nationaal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GB" b="1" dirty="0" err="1"/>
                        <a:t>Bpifrance </a:t>
                      </a:r>
                      <a:r>
                        <a:rPr lang="en-GB" b="1" dirty="0"/>
                        <a:t>(Nationale Publieke Investeringsbank)</a:t>
                      </a:r>
                      <a:endParaRPr lang="en-IE" sz="1800" b="1" dirty="0"/>
                    </a:p>
                  </a:txBody>
                  <a:tcPr marL="79115" marR="79115" marT="39558" marB="39558" anchor="ctr">
                    <a:lnL>
                      <a:noFill/>
                    </a:lnL>
                    <a:lnR>
                      <a:noFill/>
                    </a:lnR>
                    <a:lnT>
                      <a:noFill/>
                    </a:lnT>
                    <a:lnB>
                      <a:noFill/>
                    </a:lnB>
                    <a:noFill/>
                  </a:tcPr>
                </a:tc>
                <a:tc>
                  <a:txBody>
                    <a:bodyPr/>
                    <a:lstStyle/>
                    <a:p>
                      <a:r>
                        <a:rPr lang="en-IE" dirty="0"/>
                        <a:t>Door de overheid gesteunde</a:t>
                      </a:r>
                      <a:endParaRPr lang="en-IE" sz="1800" dirty="0"/>
                    </a:p>
                  </a:txBody>
                  <a:tcPr marL="79115" marR="79115" marT="39558" marB="39558" anchor="ctr">
                    <a:lnL>
                      <a:noFill/>
                    </a:lnL>
                    <a:lnR>
                      <a:noFill/>
                    </a:lnR>
                    <a:lnT>
                      <a:noFill/>
                    </a:lnT>
                    <a:lnB>
                      <a:noFill/>
                    </a:lnB>
                    <a:noFill/>
                  </a:tcPr>
                </a:tc>
                <a:tc>
                  <a:txBody>
                    <a:bodyPr/>
                    <a:lstStyle/>
                    <a:p>
                      <a:r>
                        <a:rPr lang="en-GB" dirty="0"/>
                        <a:t>Innovatiegerichte subsidies en leningen voor de ontwikkeling van KMO's, met name via </a:t>
                      </a:r>
                      <a:r>
                        <a:rPr lang="en-GB" b="1" dirty="0" err="1"/>
                        <a:t>Bpifrance Création</a:t>
                      </a:r>
                      <a:r>
                        <a:rPr lang="en-GB" dirty="0"/>
                        <a:t>.</a:t>
                      </a:r>
                      <a:endParaRPr lang="en-IE" dirty="0"/>
                    </a:p>
                  </a:txBody>
                  <a:tcPr anchor="ctr">
                    <a:lnL>
                      <a:noFill/>
                    </a:lnL>
                    <a:lnR>
                      <a:noFill/>
                    </a:lnR>
                    <a:lnT>
                      <a:noFill/>
                    </a:lnT>
                    <a:lnB>
                      <a:noFill/>
                    </a:lnB>
                    <a:noFill/>
                  </a:tcPr>
                </a:tc>
                <a:extLst>
                  <a:ext uri="{0D108BD9-81ED-4DB2-BD59-A6C34878D82A}">
                    <a16:rowId xmlns:a16="http://schemas.microsoft.com/office/drawing/2014/main" val="2557164616"/>
                  </a:ext>
                </a:extLst>
              </a:tr>
            </a:tbl>
          </a:graphicData>
        </a:graphic>
      </p:graphicFrame>
    </p:spTree>
    <p:extLst>
      <p:ext uri="{BB962C8B-B14F-4D97-AF65-F5344CB8AC3E}">
        <p14:creationId xmlns:p14="http://schemas.microsoft.com/office/powerpoint/2010/main" val="1137437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51E68-1163-C9B3-8998-EED8AA968F9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42EB265B-CB65-309D-68F7-DB896C11C097}"/>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7D53E606-9506-0B01-7C4C-49D71DB00B8B}"/>
              </a:ext>
            </a:extLst>
          </p:cNvPr>
          <p:cNvSpPr txBox="1">
            <a:spLocks/>
          </p:cNvSpPr>
          <p:nvPr/>
        </p:nvSpPr>
        <p:spPr>
          <a:xfrm>
            <a:off x="384795" y="1335041"/>
            <a:ext cx="114967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800" b="1" dirty="0">
                <a:solidFill>
                  <a:srgbClr val="B6D1E1"/>
                </a:solidFill>
              </a:rPr>
              <a:t>Nederland  </a:t>
            </a:r>
          </a:p>
          <a:p>
            <a:pPr fontAlgn="base">
              <a:buClr>
                <a:srgbClr val="B6D1E1"/>
              </a:buClr>
            </a:pPr>
            <a:endParaRPr lang="en-IE" b="1" dirty="0"/>
          </a:p>
          <a:p>
            <a:pPr fontAlgn="base">
              <a:buClr>
                <a:srgbClr val="B6D1E1"/>
              </a:buClr>
            </a:pPr>
            <a:endParaRPr lang="en-US" dirty="0"/>
          </a:p>
        </p:txBody>
      </p:sp>
      <p:graphicFrame>
        <p:nvGraphicFramePr>
          <p:cNvPr id="3" name="Table 2">
            <a:extLst>
              <a:ext uri="{FF2B5EF4-FFF2-40B4-BE49-F238E27FC236}">
                <a16:creationId xmlns:a16="http://schemas.microsoft.com/office/drawing/2014/main" id="{A2B443DD-C5F6-0529-0E9F-166FEDCB3731}"/>
              </a:ext>
            </a:extLst>
          </p:cNvPr>
          <p:cNvGraphicFramePr>
            <a:graphicFrameLocks noGrp="1"/>
          </p:cNvGraphicFramePr>
          <p:nvPr>
            <p:extLst>
              <p:ext uri="{D42A27DB-BD31-4B8C-83A1-F6EECF244321}">
                <p14:modId xmlns:p14="http://schemas.microsoft.com/office/powerpoint/2010/main" val="3629253199"/>
              </p:ext>
            </p:extLst>
          </p:nvPr>
        </p:nvGraphicFramePr>
        <p:xfrm>
          <a:off x="820732" y="1762802"/>
          <a:ext cx="10837868" cy="4845513"/>
        </p:xfrm>
        <a:graphic>
          <a:graphicData uri="http://schemas.openxmlformats.org/drawingml/2006/table">
            <a:tbl>
              <a:tblPr/>
              <a:tblGrid>
                <a:gridCol w="1418203">
                  <a:extLst>
                    <a:ext uri="{9D8B030D-6E8A-4147-A177-3AD203B41FA5}">
                      <a16:colId xmlns:a16="http://schemas.microsoft.com/office/drawing/2014/main" val="1693927876"/>
                    </a:ext>
                  </a:extLst>
                </a:gridCol>
                <a:gridCol w="2998694">
                  <a:extLst>
                    <a:ext uri="{9D8B030D-6E8A-4147-A177-3AD203B41FA5}">
                      <a16:colId xmlns:a16="http://schemas.microsoft.com/office/drawing/2014/main" val="3377810947"/>
                    </a:ext>
                  </a:extLst>
                </a:gridCol>
                <a:gridCol w="2286000">
                  <a:extLst>
                    <a:ext uri="{9D8B030D-6E8A-4147-A177-3AD203B41FA5}">
                      <a16:colId xmlns:a16="http://schemas.microsoft.com/office/drawing/2014/main" val="232496605"/>
                    </a:ext>
                  </a:extLst>
                </a:gridCol>
                <a:gridCol w="4134971">
                  <a:extLst>
                    <a:ext uri="{9D8B030D-6E8A-4147-A177-3AD203B41FA5}">
                      <a16:colId xmlns:a16="http://schemas.microsoft.com/office/drawing/2014/main" val="3696642391"/>
                    </a:ext>
                  </a:extLst>
                </a:gridCol>
              </a:tblGrid>
              <a:tr h="316461">
                <a:tc>
                  <a:txBody>
                    <a:bodyPr/>
                    <a:lstStyle/>
                    <a:p>
                      <a:r>
                        <a:rPr lang="en-IE" sz="2400" b="1" dirty="0">
                          <a:solidFill>
                            <a:srgbClr val="B6D1E1"/>
                          </a:solidFill>
                        </a:rPr>
                        <a:t>Type</a:t>
                      </a:r>
                    </a:p>
                  </a:txBody>
                  <a:tcPr marL="79115" marR="79115" marT="39558" marB="39558" anchor="ctr">
                    <a:lnL>
                      <a:noFill/>
                    </a:lnL>
                    <a:lnR>
                      <a:noFill/>
                    </a:lnR>
                    <a:lnT>
                      <a:noFill/>
                    </a:lnT>
                    <a:lnB>
                      <a:noFill/>
                    </a:lnB>
                    <a:noFill/>
                  </a:tcPr>
                </a:tc>
                <a:tc>
                  <a:txBody>
                    <a:bodyPr/>
                    <a:lstStyle/>
                    <a:p>
                      <a:r>
                        <a:rPr lang="en-IE" sz="2400" b="1" dirty="0">
                          <a:solidFill>
                            <a:srgbClr val="B6D1E1"/>
                          </a:solidFill>
                        </a:rPr>
                        <a:t>Voorbeeld Subsidie / Ondersteuning</a:t>
                      </a:r>
                    </a:p>
                  </a:txBody>
                  <a:tcPr marL="79115" marR="79115" marT="39558" marB="39558" anchor="ctr">
                    <a:lnL>
                      <a:noFill/>
                    </a:lnL>
                    <a:lnR>
                      <a:noFill/>
                    </a:lnR>
                    <a:lnT>
                      <a:noFill/>
                    </a:lnT>
                    <a:lnB>
                      <a:noFill/>
                    </a:lnB>
                    <a:noFill/>
                  </a:tcPr>
                </a:tc>
                <a:tc>
                  <a:txBody>
                    <a:bodyPr/>
                    <a:lstStyle/>
                    <a:p>
                      <a:r>
                        <a:rPr lang="en-IE" sz="2400" b="1" dirty="0">
                          <a:solidFill>
                            <a:srgbClr val="B6D1E1"/>
                          </a:solidFill>
                        </a:rPr>
                        <a:t>Wie biedt het aan?</a:t>
                      </a:r>
                    </a:p>
                  </a:txBody>
                  <a:tcPr marL="79115" marR="79115" marT="39558" marB="39558" anchor="ctr">
                    <a:lnL>
                      <a:noFill/>
                    </a:lnL>
                    <a:lnR>
                      <a:noFill/>
                    </a:lnR>
                    <a:lnT>
                      <a:noFill/>
                    </a:lnT>
                    <a:lnB>
                      <a:noFill/>
                    </a:lnB>
                    <a:noFill/>
                  </a:tcPr>
                </a:tc>
                <a:tc>
                  <a:txBody>
                    <a:bodyPr/>
                    <a:lstStyle/>
                    <a:p>
                      <a:r>
                        <a:rPr lang="en-IE" sz="2400" b="1" dirty="0">
                          <a:solidFill>
                            <a:srgbClr val="B6D1E1"/>
                          </a:solidFill>
                        </a:rPr>
                        <a:t>Opmerkingen</a:t>
                      </a:r>
                    </a:p>
                  </a:txBody>
                  <a:tcPr marL="79115" marR="79115" marT="39558" marB="39558" anchor="ctr">
                    <a:lnL>
                      <a:noFill/>
                    </a:lnL>
                    <a:lnR>
                      <a:noFill/>
                    </a:lnR>
                    <a:lnT>
                      <a:noFill/>
                    </a:lnT>
                    <a:lnB>
                      <a:noFill/>
                    </a:lnB>
                    <a:noFill/>
                  </a:tcPr>
                </a:tc>
                <a:extLst>
                  <a:ext uri="{0D108BD9-81ED-4DB2-BD59-A6C34878D82A}">
                    <a16:rowId xmlns:a16="http://schemas.microsoft.com/office/drawing/2014/main" val="1422705343"/>
                  </a:ext>
                </a:extLst>
              </a:tr>
              <a:tr h="1265844">
                <a:tc>
                  <a:txBody>
                    <a:bodyPr/>
                    <a:lstStyle/>
                    <a:p>
                      <a:r>
                        <a:rPr lang="en-IE" sz="2400" b="1" dirty="0">
                          <a:solidFill>
                            <a:srgbClr val="94C7B0"/>
                          </a:solidFill>
                        </a:rPr>
                        <a:t>Lokaal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IE" b="1" dirty="0"/>
                        <a:t>Gemeentelijke Innovatiefondsen</a:t>
                      </a:r>
                      <a:endParaRPr lang="en-IE" sz="1800" b="1" dirty="0"/>
                    </a:p>
                  </a:txBody>
                  <a:tcPr marL="79115" marR="79115" marT="39558" marB="39558" anchor="ctr">
                    <a:lnL>
                      <a:noFill/>
                    </a:lnL>
                    <a:lnR>
                      <a:noFill/>
                    </a:lnR>
                    <a:lnT>
                      <a:noFill/>
                    </a:lnT>
                    <a:lnB>
                      <a:noFill/>
                    </a:lnB>
                    <a:noFill/>
                  </a:tcPr>
                </a:tc>
                <a:tc>
                  <a:txBody>
                    <a:bodyPr/>
                    <a:lstStyle/>
                    <a:p>
                      <a:r>
                        <a:rPr lang="en-IE" dirty="0"/>
                        <a:t>Gemeente</a:t>
                      </a:r>
                      <a:endParaRPr lang="en-IE" sz="1800" dirty="0"/>
                    </a:p>
                  </a:txBody>
                  <a:tcPr marL="79115" marR="79115" marT="39558" marB="39558" anchor="ctr">
                    <a:lnL>
                      <a:noFill/>
                    </a:lnL>
                    <a:lnR>
                      <a:noFill/>
                    </a:lnR>
                    <a:lnT>
                      <a:noFill/>
                    </a:lnT>
                    <a:lnB>
                      <a:noFill/>
                    </a:lnB>
                    <a:noFill/>
                  </a:tcPr>
                </a:tc>
                <a:tc>
                  <a:txBody>
                    <a:bodyPr/>
                    <a:lstStyle/>
                    <a:p>
                      <a:r>
                        <a:rPr lang="en-GB" dirty="0"/>
                        <a:t>Amsterdam, Rotterdam en anderen ondersteunen vrouwelijke/migrantenondernemers met innovatiesubsidies.</a:t>
                      </a:r>
                      <a:endParaRPr lang="en-GB" sz="1800" dirty="0"/>
                    </a:p>
                  </a:txBody>
                  <a:tcPr marL="79115" marR="79115" marT="39558" marB="39558" anchor="ctr">
                    <a:lnL>
                      <a:noFill/>
                    </a:lnL>
                    <a:lnR>
                      <a:noFill/>
                    </a:lnR>
                    <a:lnT>
                      <a:noFill/>
                    </a:lnT>
                    <a:lnB>
                      <a:noFill/>
                    </a:lnB>
                    <a:noFill/>
                  </a:tcPr>
                </a:tc>
                <a:extLst>
                  <a:ext uri="{0D108BD9-81ED-4DB2-BD59-A6C34878D82A}">
                    <a16:rowId xmlns:a16="http://schemas.microsoft.com/office/drawing/2014/main" val="1171554119"/>
                  </a:ext>
                </a:extLst>
              </a:tr>
              <a:tr h="1265844">
                <a:tc>
                  <a:txBody>
                    <a:bodyPr/>
                    <a:lstStyle/>
                    <a:p>
                      <a:r>
                        <a:rPr lang="en-IE" sz="2400" b="1">
                          <a:solidFill>
                            <a:srgbClr val="94C7B0"/>
                          </a:solidFill>
                        </a:rPr>
                        <a:t>Regionaal</a:t>
                      </a:r>
                      <a:endParaRPr lang="en-IE" sz="2400">
                        <a:solidFill>
                          <a:srgbClr val="94C7B0"/>
                        </a:solidFill>
                      </a:endParaRPr>
                    </a:p>
                  </a:txBody>
                  <a:tcPr marL="79115" marR="79115" marT="39558" marB="39558" anchor="ctr">
                    <a:lnL>
                      <a:noFill/>
                    </a:lnL>
                    <a:lnR>
                      <a:noFill/>
                    </a:lnR>
                    <a:lnT>
                      <a:noFill/>
                    </a:lnT>
                    <a:lnB>
                      <a:noFill/>
                    </a:lnB>
                    <a:noFill/>
                  </a:tcPr>
                </a:tc>
                <a:tc>
                  <a:txBody>
                    <a:bodyPr/>
                    <a:lstStyle/>
                    <a:p>
                      <a:r>
                        <a:rPr lang="en-IE" b="1" dirty="0"/>
                        <a:t>ROM's (Regionale Ontwikkelingsmaatschappijen)</a:t>
                      </a:r>
                      <a:endParaRPr lang="en-IE" sz="1800" b="1" dirty="0"/>
                    </a:p>
                  </a:txBody>
                  <a:tcPr marL="79115" marR="79115" marT="39558" marB="39558" anchor="ctr">
                    <a:lnL>
                      <a:noFill/>
                    </a:lnL>
                    <a:lnR>
                      <a:noFill/>
                    </a:lnR>
                    <a:lnT>
                      <a:noFill/>
                    </a:lnT>
                    <a:lnB>
                      <a:noFill/>
                    </a:lnB>
                    <a:noFill/>
                  </a:tcPr>
                </a:tc>
                <a:tc>
                  <a:txBody>
                    <a:bodyPr/>
                    <a:lstStyle/>
                    <a:p>
                      <a:r>
                        <a:rPr lang="en-IE" dirty="0"/>
                        <a:t>Regionale economische raden</a:t>
                      </a:r>
                      <a:endParaRPr lang="en-IE" sz="1800" dirty="0"/>
                    </a:p>
                  </a:txBody>
                  <a:tcPr marL="79115" marR="79115" marT="39558" marB="39558" anchor="ctr">
                    <a:lnL>
                      <a:noFill/>
                    </a:lnL>
                    <a:lnR>
                      <a:noFill/>
                    </a:lnR>
                    <a:lnT>
                      <a:noFill/>
                    </a:lnT>
                    <a:lnB>
                      <a:noFill/>
                    </a:lnB>
                    <a:noFill/>
                  </a:tcPr>
                </a:tc>
                <a:tc>
                  <a:txBody>
                    <a:bodyPr/>
                    <a:lstStyle/>
                    <a:p>
                      <a:r>
                        <a:rPr lang="en-GB" dirty="0"/>
                        <a:t>Opstartsteun, zachte leningen en toegang tot EU-structuurfondsen bieden.</a:t>
                      </a:r>
                      <a:endParaRPr lang="en-GB" sz="1800" dirty="0"/>
                    </a:p>
                  </a:txBody>
                  <a:tcPr marL="79115" marR="79115" marT="39558" marB="39558" anchor="ctr">
                    <a:lnL>
                      <a:noFill/>
                    </a:lnL>
                    <a:lnR>
                      <a:noFill/>
                    </a:lnR>
                    <a:lnT>
                      <a:noFill/>
                    </a:lnT>
                    <a:lnB>
                      <a:noFill/>
                    </a:lnB>
                    <a:noFill/>
                  </a:tcPr>
                </a:tc>
                <a:extLst>
                  <a:ext uri="{0D108BD9-81ED-4DB2-BD59-A6C34878D82A}">
                    <a16:rowId xmlns:a16="http://schemas.microsoft.com/office/drawing/2014/main" val="3548341372"/>
                  </a:ext>
                </a:extLst>
              </a:tr>
              <a:tr h="1503189">
                <a:tc>
                  <a:txBody>
                    <a:bodyPr/>
                    <a:lstStyle/>
                    <a:p>
                      <a:r>
                        <a:rPr lang="en-IE" sz="2400" b="1" dirty="0">
                          <a:solidFill>
                            <a:srgbClr val="94C7B0"/>
                          </a:solidFill>
                        </a:rPr>
                        <a:t>Nationaal</a:t>
                      </a:r>
                      <a:endParaRPr lang="en-IE" sz="2400" dirty="0">
                        <a:solidFill>
                          <a:srgbClr val="94C7B0"/>
                        </a:solidFill>
                      </a:endParaRPr>
                    </a:p>
                  </a:txBody>
                  <a:tcPr marL="79115" marR="79115" marT="39558" marB="39558" anchor="ctr">
                    <a:lnL>
                      <a:noFill/>
                    </a:lnL>
                    <a:lnR>
                      <a:noFill/>
                    </a:lnR>
                    <a:lnT>
                      <a:noFill/>
                    </a:lnT>
                    <a:lnB>
                      <a:noFill/>
                    </a:lnB>
                    <a:noFill/>
                  </a:tcPr>
                </a:tc>
                <a:tc>
                  <a:txBody>
                    <a:bodyPr/>
                    <a:lstStyle/>
                    <a:p>
                      <a:r>
                        <a:rPr lang="en-IE" b="1" dirty="0" err="1"/>
                        <a:t>Qredits </a:t>
                      </a:r>
                      <a:r>
                        <a:rPr lang="en-IE" b="1" dirty="0"/>
                        <a:t>Microfinanciering + Subsidies voor ondersteuning</a:t>
                      </a:r>
                      <a:endParaRPr lang="en-IE" sz="1800" b="1" dirty="0"/>
                    </a:p>
                  </a:txBody>
                  <a:tcPr marL="79115" marR="79115" marT="39558" marB="39558" anchor="ctr">
                    <a:lnL>
                      <a:noFill/>
                    </a:lnL>
                    <a:lnR>
                      <a:noFill/>
                    </a:lnR>
                    <a:lnT>
                      <a:noFill/>
                    </a:lnT>
                    <a:lnB>
                      <a:noFill/>
                    </a:lnB>
                    <a:noFill/>
                  </a:tcPr>
                </a:tc>
                <a:tc>
                  <a:txBody>
                    <a:bodyPr/>
                    <a:lstStyle/>
                    <a:p>
                      <a:r>
                        <a:rPr lang="en-IE" dirty="0"/>
                        <a:t>Door de overheid gesteunde NGO</a:t>
                      </a:r>
                      <a:endParaRPr lang="en-IE" sz="1800" dirty="0"/>
                    </a:p>
                  </a:txBody>
                  <a:tcPr marL="79115" marR="79115" marT="39558" marB="39558" anchor="ctr">
                    <a:lnL>
                      <a:noFill/>
                    </a:lnL>
                    <a:lnR>
                      <a:noFill/>
                    </a:lnR>
                    <a:lnT>
                      <a:noFill/>
                    </a:lnT>
                    <a:lnB>
                      <a:noFill/>
                    </a:lnB>
                    <a:noFill/>
                  </a:tcPr>
                </a:tc>
                <a:tc>
                  <a:txBody>
                    <a:bodyPr/>
                    <a:lstStyle/>
                    <a:p>
                      <a:r>
                        <a:rPr lang="en-GB" dirty="0"/>
                        <a:t>Biedt microleningen en training; vaak in combinatie met nationale bedrijfssubsidies voor migranten en vrouwen.</a:t>
                      </a:r>
                      <a:endParaRPr lang="en-GB" sz="1800" dirty="0"/>
                    </a:p>
                  </a:txBody>
                  <a:tcPr marL="79115" marR="79115" marT="39558" marB="39558" anchor="ctr">
                    <a:lnL>
                      <a:noFill/>
                    </a:lnL>
                    <a:lnR>
                      <a:noFill/>
                    </a:lnR>
                    <a:lnT>
                      <a:noFill/>
                    </a:lnT>
                    <a:lnB>
                      <a:noFill/>
                    </a:lnB>
                    <a:noFill/>
                  </a:tcPr>
                </a:tc>
                <a:extLst>
                  <a:ext uri="{0D108BD9-81ED-4DB2-BD59-A6C34878D82A}">
                    <a16:rowId xmlns:a16="http://schemas.microsoft.com/office/drawing/2014/main" val="2557164616"/>
                  </a:ext>
                </a:extLst>
              </a:tr>
            </a:tbl>
          </a:graphicData>
        </a:graphic>
      </p:graphicFrame>
    </p:spTree>
    <p:extLst>
      <p:ext uri="{BB962C8B-B14F-4D97-AF65-F5344CB8AC3E}">
        <p14:creationId xmlns:p14="http://schemas.microsoft.com/office/powerpoint/2010/main" val="4052021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cxnSp>
        <p:nvCxnSpPr>
          <p:cNvPr id="15" name="Straight Connector 14">
            <a:extLst>
              <a:ext uri="{FF2B5EF4-FFF2-40B4-BE49-F238E27FC236}">
                <a16:creationId xmlns:a16="http://schemas.microsoft.com/office/drawing/2014/main" id="{0FA2D817-6D43-60C0-5A10-D6F0A713B59C}"/>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26B58C7-C93E-28AC-8352-AB6CF8E4F046}"/>
              </a:ext>
            </a:extLst>
          </p:cNvPr>
          <p:cNvSpPr txBox="1">
            <a:spLocks/>
          </p:cNvSpPr>
          <p:nvPr/>
        </p:nvSpPr>
        <p:spPr>
          <a:xfrm>
            <a:off x="2180491" y="1756269"/>
            <a:ext cx="7319969"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COMPLEXERE STARTINVESTERINGEN  </a:t>
            </a:r>
          </a:p>
        </p:txBody>
      </p:sp>
      <p:grpSp>
        <p:nvGrpSpPr>
          <p:cNvPr id="17" name="Group 16">
            <a:extLst>
              <a:ext uri="{FF2B5EF4-FFF2-40B4-BE49-F238E27FC236}">
                <a16:creationId xmlns:a16="http://schemas.microsoft.com/office/drawing/2014/main" id="{84D0314B-8D2F-1C48-2216-95520C278A1B}"/>
              </a:ext>
            </a:extLst>
          </p:cNvPr>
          <p:cNvGrpSpPr/>
          <p:nvPr/>
        </p:nvGrpSpPr>
        <p:grpSpPr>
          <a:xfrm>
            <a:off x="721599" y="1378091"/>
            <a:ext cx="1119696" cy="1488201"/>
            <a:chOff x="1828799" y="1798501"/>
            <a:chExt cx="1163784" cy="1546799"/>
          </a:xfrm>
        </p:grpSpPr>
        <p:sp>
          <p:nvSpPr>
            <p:cNvPr id="18" name="Graphic 4">
              <a:extLst>
                <a:ext uri="{FF2B5EF4-FFF2-40B4-BE49-F238E27FC236}">
                  <a16:creationId xmlns:a16="http://schemas.microsoft.com/office/drawing/2014/main" id="{438CFCF3-97AF-27B9-0E6F-EF94CBE166F5}"/>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9" name="Text Placeholder 4">
              <a:extLst>
                <a:ext uri="{FF2B5EF4-FFF2-40B4-BE49-F238E27FC236}">
                  <a16:creationId xmlns:a16="http://schemas.microsoft.com/office/drawing/2014/main" id="{BEF4200A-6E32-5A7B-9AE3-38301CD56DFF}"/>
                </a:ext>
              </a:extLst>
            </p:cNvPr>
            <p:cNvSpPr txBox="1">
              <a:spLocks/>
            </p:cNvSpPr>
            <p:nvPr/>
          </p:nvSpPr>
          <p:spPr>
            <a:xfrm>
              <a:off x="1828799" y="2382982"/>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b="1" dirty="0">
                  <a:solidFill>
                    <a:schemeClr val="bg1"/>
                  </a:solidFill>
                </a:rPr>
                <a:t>02</a:t>
              </a:r>
            </a:p>
          </p:txBody>
        </p:sp>
      </p:gr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923337" y="2939478"/>
            <a:ext cx="452550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Hoewel veel van de benaderingen die in de vorige dia's zijn genoemd, van toepassing zijn op alle bedrijven, is dit gedeelte specifiek bedoeld om dieper te leren voor complexere financieringsvereisten voor starters.</a:t>
            </a:r>
            <a:endParaRPr lang="en-IE" b="1"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5766718" y="2640207"/>
            <a:ext cx="6227069"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In dit gedeelte behandelen we </a:t>
            </a:r>
          </a:p>
          <a:p>
            <a:pPr marL="342900" indent="-342900" fontAlgn="base">
              <a:buClr>
                <a:srgbClr val="B6D1E1"/>
              </a:buClr>
              <a:buFont typeface="Arial" panose="020B0604020202020204" pitchFamily="34" charset="0"/>
              <a:buChar char="•"/>
            </a:pPr>
            <a:endParaRPr lang="en-IE" dirty="0"/>
          </a:p>
          <a:p>
            <a:pPr marL="342900" indent="-342900" fontAlgn="base">
              <a:buClr>
                <a:srgbClr val="B6D1E1"/>
              </a:buClr>
              <a:buFont typeface="Arial" panose="020B0604020202020204" pitchFamily="34" charset="0"/>
              <a:buChar char="•"/>
            </a:pPr>
            <a:r>
              <a:rPr lang="en-GB" dirty="0"/>
              <a:t>Bankleningen en kredieten </a:t>
            </a:r>
          </a:p>
          <a:p>
            <a:pPr marL="342900" indent="-342900" fontAlgn="base">
              <a:buClr>
                <a:srgbClr val="B6D1E1"/>
              </a:buClr>
              <a:buFont typeface="Arial" panose="020B0604020202020204" pitchFamily="34" charset="0"/>
              <a:buChar char="•"/>
            </a:pPr>
            <a:r>
              <a:rPr lang="en-GB" dirty="0"/>
              <a:t>Engel investering </a:t>
            </a:r>
          </a:p>
          <a:p>
            <a:pPr marL="342900" indent="-342900" fontAlgn="base">
              <a:buClr>
                <a:srgbClr val="B6D1E1"/>
              </a:buClr>
              <a:buFont typeface="Arial" panose="020B0604020202020204" pitchFamily="34" charset="0"/>
              <a:buChar char="•"/>
            </a:pPr>
            <a:r>
              <a:rPr lang="en-GB" dirty="0"/>
              <a:t>Risicokapitaal</a:t>
            </a:r>
          </a:p>
          <a:p>
            <a:pPr marL="342900" indent="-342900" fontAlgn="base">
              <a:buClr>
                <a:srgbClr val="B6D1E1"/>
              </a:buClr>
              <a:buFont typeface="Arial" panose="020B0604020202020204" pitchFamily="34" charset="0"/>
              <a:buChar char="•"/>
            </a:pPr>
            <a:r>
              <a:rPr lang="en-GB" dirty="0"/>
              <a:t>Aandelenfinanciering </a:t>
            </a:r>
          </a:p>
          <a:p>
            <a:pPr marL="342900" indent="-342900" fontAlgn="base">
              <a:buClr>
                <a:srgbClr val="B6D1E1"/>
              </a:buClr>
              <a:buFont typeface="Arial" panose="020B0604020202020204" pitchFamily="34" charset="0"/>
              <a:buChar char="•"/>
            </a:pPr>
            <a:r>
              <a:rPr lang="en-GB" dirty="0"/>
              <a:t>Gemengde financiering / cofinancieringsmodellen</a:t>
            </a:r>
            <a:endParaRPr lang="en-US" dirty="0"/>
          </a:p>
        </p:txBody>
      </p:sp>
      <p:cxnSp>
        <p:nvCxnSpPr>
          <p:cNvPr id="3" name="Straight Connector 2">
            <a:extLst>
              <a:ext uri="{FF2B5EF4-FFF2-40B4-BE49-F238E27FC236}">
                <a16:creationId xmlns:a16="http://schemas.microsoft.com/office/drawing/2014/main" id="{77E9485B-EB7C-8C0D-D1FA-EC45A9923652}"/>
              </a:ext>
            </a:extLst>
          </p:cNvPr>
          <p:cNvCxnSpPr>
            <a:cxnSpLocks/>
          </p:cNvCxnSpPr>
          <p:nvPr/>
        </p:nvCxnSpPr>
        <p:spPr>
          <a:xfrm flipV="1">
            <a:off x="5577608" y="2866292"/>
            <a:ext cx="0" cy="1911491"/>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8DA3ADA-E500-3CC6-F14A-B1B3E093FEA5}"/>
              </a:ext>
            </a:extLst>
          </p:cNvPr>
          <p:cNvGrpSpPr/>
          <p:nvPr/>
        </p:nvGrpSpPr>
        <p:grpSpPr>
          <a:xfrm>
            <a:off x="4269555" y="5024515"/>
            <a:ext cx="2557331" cy="1706536"/>
            <a:chOff x="4921017" y="4867599"/>
            <a:chExt cx="2591254" cy="1695031"/>
          </a:xfrm>
        </p:grpSpPr>
        <p:pic>
          <p:nvPicPr>
            <p:cNvPr id="12" name="Picture 11" descr="Icon&#10;&#10;Description automatically generated">
              <a:extLst>
                <a:ext uri="{FF2B5EF4-FFF2-40B4-BE49-F238E27FC236}">
                  <a16:creationId xmlns:a16="http://schemas.microsoft.com/office/drawing/2014/main" id="{DEFF3F7B-224A-037D-C3FC-3D6FFA725976}"/>
                </a:ext>
              </a:extLst>
            </p:cNvPr>
            <p:cNvPicPr>
              <a:picLocks noChangeAspect="1"/>
            </p:cNvPicPr>
            <p:nvPr/>
          </p:nvPicPr>
          <p:blipFill>
            <a:blip r:embed="rId2"/>
            <a:stretch>
              <a:fillRect/>
            </a:stretch>
          </p:blipFill>
          <p:spPr>
            <a:xfrm>
              <a:off x="4921017" y="4867599"/>
              <a:ext cx="2591254" cy="1695031"/>
            </a:xfrm>
            <a:prstGeom prst="rect">
              <a:avLst/>
            </a:prstGeom>
          </p:spPr>
        </p:pic>
        <p:pic>
          <p:nvPicPr>
            <p:cNvPr id="13" name="Picture 12" descr="Icon&#10;&#10;Description automatically generated">
              <a:extLst>
                <a:ext uri="{FF2B5EF4-FFF2-40B4-BE49-F238E27FC236}">
                  <a16:creationId xmlns:a16="http://schemas.microsoft.com/office/drawing/2014/main" id="{F02B95EE-F151-4589-F570-D8E7B62D8215}"/>
                </a:ext>
              </a:extLst>
            </p:cNvPr>
            <p:cNvPicPr>
              <a:picLocks noChangeAspect="1"/>
            </p:cNvPicPr>
            <p:nvPr/>
          </p:nvPicPr>
          <p:blipFill>
            <a:blip r:embed="rId3"/>
            <a:stretch>
              <a:fillRect/>
            </a:stretch>
          </p:blipFill>
          <p:spPr>
            <a:xfrm>
              <a:off x="6215529" y="5418048"/>
              <a:ext cx="222511" cy="242669"/>
            </a:xfrm>
            <a:prstGeom prst="rect">
              <a:avLst/>
            </a:prstGeom>
          </p:spPr>
        </p:pic>
      </p:grpSp>
    </p:spTree>
    <p:extLst>
      <p:ext uri="{BB962C8B-B14F-4D97-AF65-F5344CB8AC3E}">
        <p14:creationId xmlns:p14="http://schemas.microsoft.com/office/powerpoint/2010/main" val="3360813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GB" dirty="0"/>
              <a:t>COMPLEXERE STARTINVESTERINGEN </a:t>
            </a:r>
          </a:p>
        </p:txBody>
      </p:sp>
      <p:sp>
        <p:nvSpPr>
          <p:cNvPr id="5" name="Text Placeholder 2">
            <a:extLst>
              <a:ext uri="{FF2B5EF4-FFF2-40B4-BE49-F238E27FC236}">
                <a16:creationId xmlns:a16="http://schemas.microsoft.com/office/drawing/2014/main" id="{35E3B565-2C45-4C70-96E0-65FE82E6B186}"/>
              </a:ext>
            </a:extLst>
          </p:cNvPr>
          <p:cNvSpPr txBox="1">
            <a:spLocks/>
          </p:cNvSpPr>
          <p:nvPr/>
        </p:nvSpPr>
        <p:spPr>
          <a:xfrm>
            <a:off x="407483" y="1347314"/>
            <a:ext cx="5428313"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000" b="1" dirty="0"/>
              <a:t>Bankleningen</a:t>
            </a:r>
          </a:p>
          <a:p>
            <a:pPr fontAlgn="base">
              <a:buClr>
                <a:srgbClr val="B6D1E1"/>
              </a:buClr>
            </a:pPr>
            <a:endParaRPr lang="en-IE" sz="2000" dirty="0"/>
          </a:p>
          <a:p>
            <a:pPr fontAlgn="base">
              <a:buClr>
                <a:srgbClr val="B6D1E1"/>
              </a:buClr>
            </a:pPr>
            <a:r>
              <a:rPr lang="en-GB" sz="2000" dirty="0"/>
              <a:t>Een banklening is een traditionele methode om een nieuw of groeiend bedrijf te financieren. Banken verwachten meestal:</a:t>
            </a:r>
          </a:p>
          <a:p>
            <a:pPr marL="342900" indent="-342900" fontAlgn="base">
              <a:buClr>
                <a:srgbClr val="B6D1E1"/>
              </a:buClr>
              <a:buFont typeface="Arial" panose="020B0604020202020204" pitchFamily="34" charset="0"/>
              <a:buChar char="•"/>
            </a:pPr>
            <a:r>
              <a:rPr lang="en-GB" sz="2000" dirty="0"/>
              <a:t>Een robuust en realistisch bedrijfsplan</a:t>
            </a:r>
          </a:p>
          <a:p>
            <a:pPr marL="342900" indent="-342900" fontAlgn="base">
              <a:buClr>
                <a:srgbClr val="B6D1E1"/>
              </a:buClr>
              <a:buFont typeface="Arial" panose="020B0604020202020204" pitchFamily="34" charset="0"/>
              <a:buChar char="•"/>
            </a:pPr>
            <a:r>
              <a:rPr lang="en-GB" sz="2000" dirty="0"/>
              <a:t>Duidelijke financiële prognoses en terugbetalingsvermogen.</a:t>
            </a:r>
          </a:p>
          <a:p>
            <a:pPr marL="342900" indent="-342900" fontAlgn="base">
              <a:buClr>
                <a:srgbClr val="B6D1E1"/>
              </a:buClr>
              <a:buFont typeface="Arial" panose="020B0604020202020204" pitchFamily="34" charset="0"/>
              <a:buChar char="•"/>
            </a:pPr>
            <a:r>
              <a:rPr lang="en-GB" sz="2000" dirty="0"/>
              <a:t> In veel gevallen vraagt de bank/leninggever om persoonlijke garanties of onderpand</a:t>
            </a:r>
          </a:p>
          <a:p>
            <a:pPr fontAlgn="base">
              <a:buClr>
                <a:srgbClr val="B6D1E1"/>
              </a:buClr>
            </a:pPr>
            <a:endParaRPr lang="en-GB" sz="2000" b="1" dirty="0">
              <a:solidFill>
                <a:srgbClr val="94C7B0"/>
              </a:solidFill>
            </a:endParaRPr>
          </a:p>
          <a:p>
            <a:pPr fontAlgn="base">
              <a:buClr>
                <a:srgbClr val="B6D1E1"/>
              </a:buClr>
            </a:pPr>
            <a:r>
              <a:rPr lang="en-GB" sz="2000" b="1" dirty="0">
                <a:solidFill>
                  <a:srgbClr val="94C7B0"/>
                </a:solidFill>
              </a:rPr>
              <a:t>Tips: </a:t>
            </a:r>
            <a:r>
              <a:rPr lang="en-GB" sz="2000" dirty="0"/>
              <a:t>Als je Business Plan sterk is en je prognoses solide, vermijd dan indien mogelijk het aanbieden van persoonlijke activa als zekerheid. Kijk altijd goed rond. Verschillende banken hebben verschillende criteria en tarieven voor leningen, vooral voor startende of door vrouwen geleide bedrijven.</a:t>
            </a:r>
          </a:p>
          <a:p>
            <a:pPr fontAlgn="base">
              <a:buClr>
                <a:srgbClr val="B6D1E1"/>
              </a:buClr>
            </a:pPr>
            <a:endParaRPr lang="en-IE" sz="2000" dirty="0"/>
          </a:p>
          <a:p>
            <a:pPr fontAlgn="base">
              <a:buClr>
                <a:srgbClr val="B6D1E1"/>
              </a:buClr>
            </a:pPr>
            <a:endParaRPr lang="en-IE" b="1"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6356205" y="1137139"/>
            <a:ext cx="5302395" cy="305017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000" b="1" dirty="0"/>
              <a:t>Kredietfaciliteiten</a:t>
            </a:r>
          </a:p>
          <a:p>
            <a:pPr marL="342900" indent="-342900" fontAlgn="base">
              <a:buClr>
                <a:srgbClr val="B6D1E1"/>
              </a:buClr>
              <a:buFontTx/>
              <a:buChar char="-"/>
            </a:pPr>
            <a:endParaRPr lang="en-IE" sz="2000" b="1" dirty="0"/>
          </a:p>
          <a:p>
            <a:pPr>
              <a:buNone/>
            </a:pPr>
            <a:r>
              <a:rPr lang="en-GB" sz="2000" dirty="0"/>
              <a:t>Naast leningen met een vast bedrag kunnen banken flexibele kredietinstrumenten aanbieden, zoals:</a:t>
            </a:r>
          </a:p>
          <a:p>
            <a:pPr marL="342900" indent="-342900">
              <a:buFont typeface="Arial" panose="020B0604020202020204" pitchFamily="34" charset="0"/>
              <a:buChar char="•"/>
            </a:pPr>
            <a:r>
              <a:rPr lang="en-GB" sz="2000" b="1" dirty="0" err="1"/>
              <a:t>Rekening-courantkredieten</a:t>
            </a:r>
            <a:r>
              <a:rPr lang="en-GB" sz="2000" b="1" dirty="0"/>
              <a:t> </a:t>
            </a:r>
            <a:r>
              <a:rPr lang="en-GB" sz="2000" dirty="0"/>
              <a:t>- gekoppeld aan je zakelijke rekening voor kortetermijnbehoeften aan cashflow</a:t>
            </a:r>
          </a:p>
          <a:p>
            <a:pPr marL="342900" indent="-342900">
              <a:buFont typeface="Arial" panose="020B0604020202020204" pitchFamily="34" charset="0"/>
              <a:buChar char="•"/>
            </a:pPr>
            <a:r>
              <a:rPr lang="en-GB" sz="2000" b="1" dirty="0"/>
              <a:t>Kredietlijnen </a:t>
            </a:r>
            <a:r>
              <a:rPr lang="en-GB" sz="2000" dirty="0"/>
              <a:t>- leen alleen wat je nodig hebt wanneer je het nodig hebt, waarbij alleen rente wordt berekend over het gebruikte bedrag</a:t>
            </a:r>
          </a:p>
          <a:p>
            <a:pPr marL="342900" indent="-342900">
              <a:buFont typeface="Arial" panose="020B0604020202020204" pitchFamily="34" charset="0"/>
              <a:buChar char="•"/>
            </a:pPr>
            <a:r>
              <a:rPr lang="en-GB" sz="2000" b="1" dirty="0"/>
              <a:t>Creditcards voor bedrijven </a:t>
            </a:r>
            <a:r>
              <a:rPr lang="en-GB" sz="2000" dirty="0"/>
              <a:t>- handig voor het beheren van kleine, terugkerende kosten</a:t>
            </a:r>
          </a:p>
          <a:p>
            <a:r>
              <a:rPr lang="en-GB" sz="2000" dirty="0" err="1"/>
              <a:t>Deze</a:t>
            </a:r>
            <a:r>
              <a:rPr lang="en-GB" sz="2000" dirty="0"/>
              <a:t> kunnen de dagelijkse activiteiten ondersteunen, maar mogen niet in de plaats komen van langetermijnfinanciering.</a:t>
            </a:r>
          </a:p>
          <a:p>
            <a:pPr fontAlgn="base">
              <a:buClr>
                <a:srgbClr val="B6D1E1"/>
              </a:buClr>
            </a:pPr>
            <a:endParaRPr lang="en-IE" sz="2000" dirty="0"/>
          </a:p>
          <a:p>
            <a:pPr marL="342900" indent="-342900" fontAlgn="base">
              <a:buClr>
                <a:srgbClr val="B6D1E1"/>
              </a:buClr>
              <a:buFont typeface="Arial" panose="020B0604020202020204" pitchFamily="34" charset="0"/>
              <a:buChar char="•"/>
            </a:pPr>
            <a:endParaRPr lang="en-US" dirty="0"/>
          </a:p>
        </p:txBody>
      </p:sp>
      <p:cxnSp>
        <p:nvCxnSpPr>
          <p:cNvPr id="3" name="Straight Connector 2">
            <a:extLst>
              <a:ext uri="{FF2B5EF4-FFF2-40B4-BE49-F238E27FC236}">
                <a16:creationId xmlns:a16="http://schemas.microsoft.com/office/drawing/2014/main" id="{77E9485B-EB7C-8C0D-D1FA-EC45A9923652}"/>
              </a:ext>
            </a:extLst>
          </p:cNvPr>
          <p:cNvCxnSpPr>
            <a:cxnSpLocks/>
          </p:cNvCxnSpPr>
          <p:nvPr/>
        </p:nvCxnSpPr>
        <p:spPr>
          <a:xfrm flipV="1">
            <a:off x="5927450" y="2216858"/>
            <a:ext cx="0" cy="339932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1857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a:xfrm>
            <a:off x="571898" y="608682"/>
            <a:ext cx="10907188" cy="720752"/>
          </a:xfrm>
        </p:spPr>
        <p:txBody>
          <a:bodyPr/>
          <a:lstStyle/>
          <a:p>
            <a:r>
              <a:rPr lang="en-GB" sz="3200" dirty="0"/>
              <a:t>Omgaan met je bank - Do's en Don'ts voor startende oprichters</a:t>
            </a:r>
          </a:p>
          <a:p>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273380" y="1236517"/>
            <a:ext cx="11645240"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endParaRPr lang="en-GB" b="1" dirty="0"/>
          </a:p>
          <a:p>
            <a:pPr fontAlgn="base">
              <a:buClr>
                <a:srgbClr val="B6D1E1"/>
              </a:buClr>
            </a:pPr>
            <a:r>
              <a:rPr lang="en-GB" b="1" dirty="0"/>
              <a:t>DO:</a:t>
            </a:r>
          </a:p>
          <a:p>
            <a:pPr marL="342900" indent="-342900" fontAlgn="base">
              <a:buClr>
                <a:srgbClr val="B6D1E1"/>
              </a:buClr>
              <a:buFont typeface="Arial" panose="020B0604020202020204" pitchFamily="34" charset="0"/>
              <a:buChar char="•"/>
            </a:pPr>
            <a:r>
              <a:rPr lang="en-GB" dirty="0"/>
              <a:t>Bereid je goed voor voordat je je bank ontmoet. Neem een duidelijk ondernemingsplan, een realistische cashflowprognose en kennis van je markt mee.</a:t>
            </a:r>
          </a:p>
          <a:p>
            <a:pPr marL="342900" indent="-342900" fontAlgn="base">
              <a:buClr>
                <a:srgbClr val="B6D1E1"/>
              </a:buClr>
              <a:buFont typeface="Arial" panose="020B0604020202020204" pitchFamily="34" charset="0"/>
              <a:buChar char="•"/>
            </a:pPr>
            <a:r>
              <a:rPr lang="en-GB" dirty="0"/>
              <a:t>Houd uw bank op de hoogte, zowel in goede als in slechte tijden. Transparantie schept vertrouwen. Deel successen en waarschuw in een vroeg stadium bij moeilijkheden.</a:t>
            </a:r>
          </a:p>
          <a:p>
            <a:pPr marL="342900" indent="-342900" fontAlgn="base">
              <a:buClr>
                <a:srgbClr val="B6D1E1"/>
              </a:buClr>
              <a:buFont typeface="Arial" panose="020B0604020202020204" pitchFamily="34" charset="0"/>
              <a:buChar char="•"/>
            </a:pPr>
            <a:r>
              <a:rPr lang="en-GB" dirty="0"/>
              <a:t>Kies een bank in de buurt. Een lokaal contact kan een groot voordeel zijn voor ondersteuning en reactiesnelheid.</a:t>
            </a:r>
          </a:p>
          <a:p>
            <a:pPr marL="342900" indent="-342900" fontAlgn="base">
              <a:buClr>
                <a:srgbClr val="B6D1E1"/>
              </a:buClr>
              <a:buFont typeface="Arial" panose="020B0604020202020204" pitchFamily="34" charset="0"/>
              <a:buChar char="•"/>
            </a:pPr>
            <a:r>
              <a:rPr lang="en-GB" dirty="0"/>
              <a:t>Kijk goed rond. Verschillende banken bieden verschillende voorwaarden, vooral banken met specifieke ondersteuning voor startende of door vrouwen geleide bedrijven.</a:t>
            </a:r>
          </a:p>
          <a:p>
            <a:pPr fontAlgn="base">
              <a:buClr>
                <a:srgbClr val="B6D1E1"/>
              </a:buClr>
            </a:pPr>
            <a:endParaRPr lang="en-GB" b="1" dirty="0"/>
          </a:p>
          <a:p>
            <a:pPr fontAlgn="base">
              <a:buClr>
                <a:srgbClr val="B6D1E1"/>
              </a:buClr>
            </a:pPr>
            <a:r>
              <a:rPr lang="en-GB" b="1" dirty="0"/>
              <a:t>NIET DOEN:</a:t>
            </a:r>
          </a:p>
          <a:p>
            <a:pPr marL="342900" indent="-342900" fontAlgn="base">
              <a:buClr>
                <a:srgbClr val="B6D1E1"/>
              </a:buClr>
              <a:buFont typeface="Arial" panose="020B0604020202020204" pitchFamily="34" charset="0"/>
              <a:buChar char="•"/>
            </a:pPr>
            <a:r>
              <a:rPr lang="en-GB" dirty="0"/>
              <a:t>Ga niet overhaast overeenkomsten aan zonder de voorwaarden te begrijpen. Lees alle voorwaarden, vooral die over rentepercentages, afbetalingsschema's en boetes.</a:t>
            </a:r>
          </a:p>
          <a:p>
            <a:pPr marL="342900" indent="-342900" fontAlgn="base">
              <a:buClr>
                <a:srgbClr val="B6D1E1"/>
              </a:buClr>
              <a:buFont typeface="Arial" panose="020B0604020202020204" pitchFamily="34" charset="0"/>
              <a:buChar char="•"/>
            </a:pPr>
            <a:r>
              <a:rPr lang="en-GB" dirty="0"/>
              <a:t>Bied niet zomaar persoonlijke garanties. Overweeg dit alleen als het absoluut noodzakelijk is en nooit voor meer dan je je kunt veroorloven om te verliezen.</a:t>
            </a:r>
          </a:p>
          <a:p>
            <a:pPr marL="342900" indent="-342900" fontAlgn="base">
              <a:buClr>
                <a:srgbClr val="B6D1E1"/>
              </a:buClr>
              <a:buFont typeface="Arial" panose="020B0604020202020204" pitchFamily="34" charset="0"/>
              <a:buChar char="•"/>
            </a:pPr>
            <a:r>
              <a:rPr lang="en-GB" dirty="0"/>
              <a:t>Als je cashflowproblemen of vertragingen verwacht, informeer dan vroegtijdig je bank. Zij kunnen oplossingen bieden.</a:t>
            </a:r>
          </a:p>
          <a:p>
            <a:pPr fontAlgn="base">
              <a:buClr>
                <a:srgbClr val="B6D1E1"/>
              </a:buClr>
            </a:pPr>
            <a:endParaRPr lang="en-GB" b="1" dirty="0"/>
          </a:p>
          <a:p>
            <a:pPr fontAlgn="base">
              <a:buClr>
                <a:srgbClr val="B6D1E1"/>
              </a:buClr>
            </a:pPr>
            <a:endParaRPr lang="en-GB" b="1" dirty="0"/>
          </a:p>
          <a:p>
            <a:pPr marL="342900" indent="-342900" fontAlgn="base">
              <a:buClr>
                <a:srgbClr val="B6D1E1"/>
              </a:buClr>
              <a:buFont typeface="Wingdings" pitchFamily="2" charset="2"/>
              <a:buChar char="ü"/>
            </a:pPr>
            <a:endParaRPr lang="en-US" dirty="0"/>
          </a:p>
        </p:txBody>
      </p:sp>
    </p:spTree>
    <p:extLst>
      <p:ext uri="{BB962C8B-B14F-4D97-AF65-F5344CB8AC3E}">
        <p14:creationId xmlns:p14="http://schemas.microsoft.com/office/powerpoint/2010/main" val="3195164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6DA72-6BC4-F679-9E58-3634E96FF9A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BF12241D-AC34-276F-6F2E-6071F9C8E564}"/>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D83C0FAC-BDCF-B2ED-E811-02628BB1A65F}"/>
              </a:ext>
            </a:extLst>
          </p:cNvPr>
          <p:cNvSpPr txBox="1">
            <a:spLocks/>
          </p:cNvSpPr>
          <p:nvPr/>
        </p:nvSpPr>
        <p:spPr>
          <a:xfrm>
            <a:off x="342937" y="1152369"/>
            <a:ext cx="11645240"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endParaRPr lang="en-GB" b="1" dirty="0"/>
          </a:p>
          <a:p>
            <a:pPr fontAlgn="base">
              <a:buClr>
                <a:srgbClr val="B6D1E1"/>
              </a:buClr>
            </a:pPr>
            <a:r>
              <a:rPr lang="en-IE" sz="2000" b="1" dirty="0"/>
              <a:t>Technisch - vergelijk leningpakketten</a:t>
            </a:r>
          </a:p>
          <a:p>
            <a:pPr fontAlgn="base">
              <a:buClr>
                <a:srgbClr val="B6D1E1"/>
              </a:buClr>
            </a:pPr>
            <a:r>
              <a:rPr lang="en-GB" sz="2000" dirty="0"/>
              <a:t>Bij het bekijken van leenaanbiedingen presenteren niet alle kredietverstrekkers de kosten van het lenen op dezelfde manier. Sommigen richten zich op het rentepercentage, anderen op het totale terug te betalen bedrag. Dit kan het moeilijk maken om te weten welke optie het beste is voor jouw bedrijf.</a:t>
            </a:r>
          </a:p>
          <a:p>
            <a:pPr fontAlgn="base">
              <a:buClr>
                <a:srgbClr val="B6D1E1"/>
              </a:buClr>
            </a:pPr>
            <a:endParaRPr lang="en-GB" sz="2000" dirty="0"/>
          </a:p>
          <a:p>
            <a:pPr fontAlgn="base">
              <a:buClr>
                <a:srgbClr val="B6D1E1"/>
              </a:buClr>
            </a:pPr>
            <a:r>
              <a:rPr lang="en-GB" sz="2000" b="1" dirty="0"/>
              <a:t>Belangrijke tips voor slimmere leningen vergelijken</a:t>
            </a:r>
          </a:p>
          <a:p>
            <a:pPr fontAlgn="base">
              <a:buClr>
                <a:srgbClr val="B6D1E1"/>
              </a:buClr>
            </a:pPr>
            <a:endParaRPr lang="en-GB" sz="2000" b="1" dirty="0"/>
          </a:p>
          <a:p>
            <a:pPr fontAlgn="base">
              <a:buClr>
                <a:srgbClr val="B6D1E1"/>
              </a:buClr>
            </a:pPr>
            <a:r>
              <a:rPr lang="en-GB" sz="2000" b="1" dirty="0">
                <a:solidFill>
                  <a:srgbClr val="94C7B0"/>
                </a:solidFill>
              </a:rPr>
              <a:t>1.  Vraag naar het JKP</a:t>
            </a:r>
          </a:p>
          <a:p>
            <a:pPr fontAlgn="base">
              <a:buClr>
                <a:srgbClr val="B6D1E1"/>
              </a:buClr>
            </a:pPr>
            <a:r>
              <a:rPr lang="en-GB" sz="2000" dirty="0"/>
              <a:t>Vraag altijd naar het jaarlijkse kostenpercentage (JKP). Het JKP geeft de werkelijke kosten van de lening over een jaar weer, inclusief rente en alle </a:t>
            </a:r>
            <a:r>
              <a:rPr lang="en-GB" sz="2000" dirty="0" err="1"/>
              <a:t>kosten. Het </a:t>
            </a:r>
            <a:r>
              <a:rPr lang="en-GB" sz="2000" dirty="0"/>
              <a:t>helpt je verschillende leningen onder gelijke voorwaarden te vergelijken, zelfs als de structuren verschillen.</a:t>
            </a:r>
          </a:p>
          <a:p>
            <a:pPr fontAlgn="base">
              <a:buClr>
                <a:srgbClr val="B6D1E1"/>
              </a:buClr>
            </a:pPr>
            <a:endParaRPr lang="en-GB" sz="2000" dirty="0"/>
          </a:p>
          <a:p>
            <a:pPr fontAlgn="base">
              <a:buClr>
                <a:srgbClr val="B6D1E1"/>
              </a:buClr>
            </a:pPr>
            <a:r>
              <a:rPr lang="en-GB" sz="2000" b="1" dirty="0">
                <a:solidFill>
                  <a:srgbClr val="94C7B0"/>
                </a:solidFill>
              </a:rPr>
              <a:t>2. Kijk uit voor hoge JKP's</a:t>
            </a:r>
          </a:p>
          <a:p>
            <a:pPr fontAlgn="base">
              <a:buClr>
                <a:srgbClr val="B6D1E1"/>
              </a:buClr>
            </a:pPr>
            <a:r>
              <a:rPr lang="en-GB" sz="2000" dirty="0"/>
              <a:t>Alternatieve kredietverstrekkers die een snelle financiering aanbieden of werken met kredietnemers met een lage kredietwaardigheid kunnen veel hogere </a:t>
            </a:r>
            <a:r>
              <a:rPr lang="en-GB" sz="2000" dirty="0" err="1"/>
              <a:t>JKP's vragen.Wees </a:t>
            </a:r>
            <a:r>
              <a:rPr lang="en-GB" sz="2000" dirty="0"/>
              <a:t>voorzichtig: gemak heeft vaak een prijs.</a:t>
            </a:r>
          </a:p>
          <a:p>
            <a:pPr fontAlgn="base">
              <a:buClr>
                <a:srgbClr val="B6D1E1"/>
              </a:buClr>
            </a:pPr>
            <a:endParaRPr lang="en-GB" sz="2000" dirty="0"/>
          </a:p>
          <a:p>
            <a:pPr fontAlgn="base">
              <a:buClr>
                <a:srgbClr val="B6D1E1"/>
              </a:buClr>
            </a:pPr>
            <a:r>
              <a:rPr lang="en-GB" sz="2000" dirty="0"/>
              <a:t>Een voorbeeld verklaart........</a:t>
            </a:r>
            <a:endParaRPr lang="en-US" sz="2000" dirty="0"/>
          </a:p>
        </p:txBody>
      </p:sp>
    </p:spTree>
    <p:extLst>
      <p:ext uri="{BB962C8B-B14F-4D97-AF65-F5344CB8AC3E}">
        <p14:creationId xmlns:p14="http://schemas.microsoft.com/office/powerpoint/2010/main" val="2623601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D179-02F5-0383-02FE-2A0FDF00136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769600E-7D87-160F-02B9-5F0935859A14}"/>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BAB8BF89-C5D1-A26E-9796-8303056E5C06}"/>
              </a:ext>
            </a:extLst>
          </p:cNvPr>
          <p:cNvSpPr txBox="1">
            <a:spLocks/>
          </p:cNvSpPr>
          <p:nvPr/>
        </p:nvSpPr>
        <p:spPr>
          <a:xfrm>
            <a:off x="342937" y="1152369"/>
            <a:ext cx="11645240"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endParaRPr lang="en-GB" b="1" dirty="0"/>
          </a:p>
          <a:p>
            <a:pPr fontAlgn="base">
              <a:buClr>
                <a:srgbClr val="B6D1E1"/>
              </a:buClr>
            </a:pPr>
            <a:endParaRPr lang="en-GB" b="1" dirty="0"/>
          </a:p>
        </p:txBody>
      </p:sp>
      <p:graphicFrame>
        <p:nvGraphicFramePr>
          <p:cNvPr id="3" name="Table 2">
            <a:extLst>
              <a:ext uri="{FF2B5EF4-FFF2-40B4-BE49-F238E27FC236}">
                <a16:creationId xmlns:a16="http://schemas.microsoft.com/office/drawing/2014/main" id="{CAB8A28F-F2E1-66B6-E7A7-694E43235721}"/>
              </a:ext>
            </a:extLst>
          </p:cNvPr>
          <p:cNvGraphicFramePr>
            <a:graphicFrameLocks noGrp="1"/>
          </p:cNvGraphicFramePr>
          <p:nvPr>
            <p:extLst>
              <p:ext uri="{D42A27DB-BD31-4B8C-83A1-F6EECF244321}">
                <p14:modId xmlns:p14="http://schemas.microsoft.com/office/powerpoint/2010/main" val="634647424"/>
              </p:ext>
            </p:extLst>
          </p:nvPr>
        </p:nvGraphicFramePr>
        <p:xfrm>
          <a:off x="342936" y="1399877"/>
          <a:ext cx="11376174" cy="2194560"/>
        </p:xfrm>
        <a:graphic>
          <a:graphicData uri="http://schemas.openxmlformats.org/drawingml/2006/table">
            <a:tbl>
              <a:tblPr/>
              <a:tblGrid>
                <a:gridCol w="1896029">
                  <a:extLst>
                    <a:ext uri="{9D8B030D-6E8A-4147-A177-3AD203B41FA5}">
                      <a16:colId xmlns:a16="http://schemas.microsoft.com/office/drawing/2014/main" val="1374606637"/>
                    </a:ext>
                  </a:extLst>
                </a:gridCol>
                <a:gridCol w="1896029">
                  <a:extLst>
                    <a:ext uri="{9D8B030D-6E8A-4147-A177-3AD203B41FA5}">
                      <a16:colId xmlns:a16="http://schemas.microsoft.com/office/drawing/2014/main" val="1146684543"/>
                    </a:ext>
                  </a:extLst>
                </a:gridCol>
                <a:gridCol w="1896029">
                  <a:extLst>
                    <a:ext uri="{9D8B030D-6E8A-4147-A177-3AD203B41FA5}">
                      <a16:colId xmlns:a16="http://schemas.microsoft.com/office/drawing/2014/main" val="1292734498"/>
                    </a:ext>
                  </a:extLst>
                </a:gridCol>
                <a:gridCol w="1896029">
                  <a:extLst>
                    <a:ext uri="{9D8B030D-6E8A-4147-A177-3AD203B41FA5}">
                      <a16:colId xmlns:a16="http://schemas.microsoft.com/office/drawing/2014/main" val="3411624138"/>
                    </a:ext>
                  </a:extLst>
                </a:gridCol>
                <a:gridCol w="1896029">
                  <a:extLst>
                    <a:ext uri="{9D8B030D-6E8A-4147-A177-3AD203B41FA5}">
                      <a16:colId xmlns:a16="http://schemas.microsoft.com/office/drawing/2014/main" val="824478368"/>
                    </a:ext>
                  </a:extLst>
                </a:gridCol>
                <a:gridCol w="1896029">
                  <a:extLst>
                    <a:ext uri="{9D8B030D-6E8A-4147-A177-3AD203B41FA5}">
                      <a16:colId xmlns:a16="http://schemas.microsoft.com/office/drawing/2014/main" val="522861566"/>
                    </a:ext>
                  </a:extLst>
                </a:gridCol>
              </a:tblGrid>
              <a:tr h="0">
                <a:tc>
                  <a:txBody>
                    <a:bodyPr/>
                    <a:lstStyle/>
                    <a:p>
                      <a:r>
                        <a:rPr lang="en-IE" sz="2400" b="1" dirty="0">
                          <a:solidFill>
                            <a:srgbClr val="382B1B"/>
                          </a:solidFill>
                        </a:rPr>
                        <a:t>Geldschieter</a:t>
                      </a:r>
                    </a:p>
                  </a:txBody>
                  <a:tcPr anchor="ctr">
                    <a:lnL>
                      <a:noFill/>
                    </a:lnL>
                    <a:lnR>
                      <a:noFill/>
                    </a:lnR>
                    <a:lnT>
                      <a:noFill/>
                    </a:lnT>
                    <a:lnB>
                      <a:noFill/>
                    </a:lnB>
                    <a:solidFill>
                      <a:srgbClr val="E6C8C7"/>
                    </a:solidFill>
                  </a:tcPr>
                </a:tc>
                <a:tc>
                  <a:txBody>
                    <a:bodyPr/>
                    <a:lstStyle/>
                    <a:p>
                      <a:r>
                        <a:rPr lang="en-IE" sz="2400" b="1" dirty="0">
                          <a:solidFill>
                            <a:srgbClr val="382B1B"/>
                          </a:solidFill>
                        </a:rPr>
                        <a:t>Rentevoet</a:t>
                      </a:r>
                    </a:p>
                  </a:txBody>
                  <a:tcPr anchor="ctr">
                    <a:lnL>
                      <a:noFill/>
                    </a:lnL>
                    <a:lnR>
                      <a:noFill/>
                    </a:lnR>
                    <a:lnT>
                      <a:noFill/>
                    </a:lnT>
                    <a:lnB>
                      <a:noFill/>
                    </a:lnB>
                    <a:solidFill>
                      <a:srgbClr val="E6C8C7"/>
                    </a:solidFill>
                  </a:tcPr>
                </a:tc>
                <a:tc>
                  <a:txBody>
                    <a:bodyPr/>
                    <a:lstStyle/>
                    <a:p>
                      <a:r>
                        <a:rPr lang="en-IE" sz="2200" b="1" dirty="0">
                          <a:solidFill>
                            <a:srgbClr val="382B1B"/>
                          </a:solidFill>
                        </a:rPr>
                        <a:t>Vergoedingen</a:t>
                      </a:r>
                    </a:p>
                  </a:txBody>
                  <a:tcPr anchor="ctr">
                    <a:lnL>
                      <a:noFill/>
                    </a:lnL>
                    <a:lnR>
                      <a:noFill/>
                    </a:lnR>
                    <a:lnT>
                      <a:noFill/>
                    </a:lnT>
                    <a:lnB>
                      <a:noFill/>
                    </a:lnB>
                    <a:solidFill>
                      <a:srgbClr val="E6C8C7"/>
                    </a:solidFill>
                  </a:tcPr>
                </a:tc>
                <a:tc>
                  <a:txBody>
                    <a:bodyPr/>
                    <a:lstStyle/>
                    <a:p>
                      <a:r>
                        <a:rPr lang="en-IE" sz="2400" b="1" dirty="0">
                          <a:solidFill>
                            <a:srgbClr val="382B1B"/>
                          </a:solidFill>
                        </a:rPr>
                        <a:t>Term</a:t>
                      </a:r>
                    </a:p>
                  </a:txBody>
                  <a:tcPr anchor="ctr">
                    <a:lnL>
                      <a:noFill/>
                    </a:lnL>
                    <a:lnR>
                      <a:noFill/>
                    </a:lnR>
                    <a:lnT>
                      <a:noFill/>
                    </a:lnT>
                    <a:lnB>
                      <a:noFill/>
                    </a:lnB>
                    <a:solidFill>
                      <a:srgbClr val="E6C8C7"/>
                    </a:solidFill>
                  </a:tcPr>
                </a:tc>
                <a:tc>
                  <a:txBody>
                    <a:bodyPr/>
                    <a:lstStyle/>
                    <a:p>
                      <a:r>
                        <a:rPr lang="en-IE" sz="2400" b="1" dirty="0">
                          <a:solidFill>
                            <a:srgbClr val="382B1B"/>
                          </a:solidFill>
                        </a:rPr>
                        <a:t>Totale kosten</a:t>
                      </a:r>
                    </a:p>
                  </a:txBody>
                  <a:tcPr anchor="ctr">
                    <a:lnL>
                      <a:noFill/>
                    </a:lnL>
                    <a:lnR>
                      <a:noFill/>
                    </a:lnR>
                    <a:lnT>
                      <a:noFill/>
                    </a:lnT>
                    <a:lnB>
                      <a:noFill/>
                    </a:lnB>
                    <a:solidFill>
                      <a:srgbClr val="E6C8C7"/>
                    </a:solidFill>
                  </a:tcPr>
                </a:tc>
                <a:tc>
                  <a:txBody>
                    <a:bodyPr/>
                    <a:lstStyle/>
                    <a:p>
                      <a:r>
                        <a:rPr lang="en-IE" sz="2400" b="1" dirty="0">
                          <a:solidFill>
                            <a:srgbClr val="382B1B"/>
                          </a:solidFill>
                        </a:rPr>
                        <a:t>APR</a:t>
                      </a:r>
                    </a:p>
                  </a:txBody>
                  <a:tcPr anchor="ctr">
                    <a:lnL>
                      <a:noFill/>
                    </a:lnL>
                    <a:lnR>
                      <a:noFill/>
                    </a:lnR>
                    <a:lnT>
                      <a:noFill/>
                    </a:lnT>
                    <a:lnB>
                      <a:noFill/>
                    </a:lnB>
                    <a:solidFill>
                      <a:srgbClr val="E6C8C7"/>
                    </a:solidFill>
                  </a:tcPr>
                </a:tc>
                <a:extLst>
                  <a:ext uri="{0D108BD9-81ED-4DB2-BD59-A6C34878D82A}">
                    <a16:rowId xmlns:a16="http://schemas.microsoft.com/office/drawing/2014/main" val="3234398059"/>
                  </a:ext>
                </a:extLst>
              </a:tr>
              <a:tr h="0">
                <a:tc>
                  <a:txBody>
                    <a:bodyPr/>
                    <a:lstStyle/>
                    <a:p>
                      <a:r>
                        <a:rPr lang="en-IE" sz="2400" b="1" dirty="0">
                          <a:solidFill>
                            <a:schemeClr val="bg1"/>
                          </a:solidFill>
                        </a:rPr>
                        <a:t>Bank A</a:t>
                      </a:r>
                      <a:endParaRPr lang="en-IE" sz="2400" dirty="0">
                        <a:solidFill>
                          <a:schemeClr val="bg1"/>
                        </a:solidFill>
                      </a:endParaRPr>
                    </a:p>
                  </a:txBody>
                  <a:tcPr anchor="ctr">
                    <a:lnL>
                      <a:noFill/>
                    </a:lnL>
                    <a:lnR>
                      <a:noFill/>
                    </a:lnR>
                    <a:lnT>
                      <a:noFill/>
                    </a:lnT>
                    <a:lnB>
                      <a:noFill/>
                    </a:lnB>
                    <a:solidFill>
                      <a:srgbClr val="94C7B0"/>
                    </a:solidFill>
                  </a:tcPr>
                </a:tc>
                <a:tc>
                  <a:txBody>
                    <a:bodyPr/>
                    <a:lstStyle/>
                    <a:p>
                      <a:r>
                        <a:rPr lang="en-IE" dirty="0"/>
                        <a:t>6% per jaar</a:t>
                      </a:r>
                    </a:p>
                  </a:txBody>
                  <a:tcPr anchor="ctr">
                    <a:lnL>
                      <a:noFill/>
                    </a:lnL>
                    <a:lnR>
                      <a:noFill/>
                    </a:lnR>
                    <a:lnT>
                      <a:noFill/>
                    </a:lnT>
                    <a:lnB>
                      <a:noFill/>
                    </a:lnB>
                    <a:solidFill>
                      <a:srgbClr val="94C7B0"/>
                    </a:solidFill>
                  </a:tcPr>
                </a:tc>
                <a:tc>
                  <a:txBody>
                    <a:bodyPr/>
                    <a:lstStyle/>
                    <a:p>
                      <a:r>
                        <a:rPr lang="en-IE" dirty="0"/>
                        <a:t>€100 administratiekosten</a:t>
                      </a:r>
                    </a:p>
                  </a:txBody>
                  <a:tcPr anchor="ctr">
                    <a:lnL>
                      <a:noFill/>
                    </a:lnL>
                    <a:lnR>
                      <a:noFill/>
                    </a:lnR>
                    <a:lnT>
                      <a:noFill/>
                    </a:lnT>
                    <a:lnB>
                      <a:noFill/>
                    </a:lnB>
                    <a:solidFill>
                      <a:srgbClr val="94C7B0"/>
                    </a:solidFill>
                  </a:tcPr>
                </a:tc>
                <a:tc>
                  <a:txBody>
                    <a:bodyPr/>
                    <a:lstStyle/>
                    <a:p>
                      <a:r>
                        <a:rPr lang="en-IE" dirty="0"/>
                        <a:t>1 jaar</a:t>
                      </a:r>
                    </a:p>
                  </a:txBody>
                  <a:tcPr anchor="ctr">
                    <a:lnL>
                      <a:noFill/>
                    </a:lnL>
                    <a:lnR>
                      <a:noFill/>
                    </a:lnR>
                    <a:lnT>
                      <a:noFill/>
                    </a:lnT>
                    <a:lnB>
                      <a:noFill/>
                    </a:lnB>
                    <a:solidFill>
                      <a:srgbClr val="94C7B0"/>
                    </a:solidFill>
                  </a:tcPr>
                </a:tc>
                <a:tc>
                  <a:txBody>
                    <a:bodyPr/>
                    <a:lstStyle/>
                    <a:p>
                      <a:r>
                        <a:rPr lang="en-IE" dirty="0"/>
                        <a:t>€10,600</a:t>
                      </a:r>
                    </a:p>
                  </a:txBody>
                  <a:tcPr anchor="ctr">
                    <a:lnL>
                      <a:noFill/>
                    </a:lnL>
                    <a:lnR>
                      <a:noFill/>
                    </a:lnR>
                    <a:lnT>
                      <a:noFill/>
                    </a:lnT>
                    <a:lnB>
                      <a:noFill/>
                    </a:lnB>
                    <a:solidFill>
                      <a:srgbClr val="94C7B0"/>
                    </a:solidFill>
                  </a:tcPr>
                </a:tc>
                <a:tc>
                  <a:txBody>
                    <a:bodyPr/>
                    <a:lstStyle/>
                    <a:p>
                      <a:r>
                        <a:rPr lang="en-IE" b="1" dirty="0"/>
                        <a:t>6.14%</a:t>
                      </a:r>
                      <a:endParaRPr lang="en-IE" dirty="0"/>
                    </a:p>
                  </a:txBody>
                  <a:tcPr anchor="ctr">
                    <a:lnL>
                      <a:noFill/>
                    </a:lnL>
                    <a:lnR>
                      <a:noFill/>
                    </a:lnR>
                    <a:lnT>
                      <a:noFill/>
                    </a:lnT>
                    <a:lnB>
                      <a:noFill/>
                    </a:lnB>
                    <a:solidFill>
                      <a:srgbClr val="94C7B0"/>
                    </a:solidFill>
                  </a:tcPr>
                </a:tc>
                <a:extLst>
                  <a:ext uri="{0D108BD9-81ED-4DB2-BD59-A6C34878D82A}">
                    <a16:rowId xmlns:a16="http://schemas.microsoft.com/office/drawing/2014/main" val="1905189113"/>
                  </a:ext>
                </a:extLst>
              </a:tr>
              <a:tr h="0">
                <a:tc>
                  <a:txBody>
                    <a:bodyPr/>
                    <a:lstStyle/>
                    <a:p>
                      <a:r>
                        <a:rPr lang="en-IE" sz="2400" b="1" dirty="0">
                          <a:solidFill>
                            <a:schemeClr val="bg1"/>
                          </a:solidFill>
                        </a:rPr>
                        <a:t>Kredietgever B </a:t>
                      </a:r>
                      <a:r>
                        <a:rPr lang="en-IE" sz="1800" dirty="0">
                          <a:solidFill>
                            <a:schemeClr val="bg1"/>
                          </a:solidFill>
                        </a:rPr>
                        <a:t>(Snelle lening)</a:t>
                      </a:r>
                      <a:endParaRPr lang="en-IE" sz="2400" dirty="0">
                        <a:solidFill>
                          <a:schemeClr val="bg1"/>
                        </a:solidFill>
                      </a:endParaRPr>
                    </a:p>
                  </a:txBody>
                  <a:tcPr anchor="ctr">
                    <a:lnL>
                      <a:noFill/>
                    </a:lnL>
                    <a:lnR>
                      <a:noFill/>
                    </a:lnR>
                    <a:lnT>
                      <a:noFill/>
                    </a:lnT>
                    <a:lnB>
                      <a:noFill/>
                    </a:lnB>
                    <a:solidFill>
                      <a:srgbClr val="B6D1E1"/>
                    </a:solidFill>
                  </a:tcPr>
                </a:tc>
                <a:tc>
                  <a:txBody>
                    <a:bodyPr/>
                    <a:lstStyle/>
                    <a:p>
                      <a:r>
                        <a:rPr lang="en-IE" dirty="0"/>
                        <a:t>3% per maand</a:t>
                      </a:r>
                    </a:p>
                  </a:txBody>
                  <a:tcPr anchor="ctr">
                    <a:lnL>
                      <a:noFill/>
                    </a:lnL>
                    <a:lnR>
                      <a:noFill/>
                    </a:lnR>
                    <a:lnT>
                      <a:noFill/>
                    </a:lnT>
                    <a:lnB>
                      <a:noFill/>
                    </a:lnB>
                    <a:solidFill>
                      <a:srgbClr val="B6D1E1"/>
                    </a:solidFill>
                  </a:tcPr>
                </a:tc>
                <a:tc>
                  <a:txBody>
                    <a:bodyPr/>
                    <a:lstStyle/>
                    <a:p>
                      <a:r>
                        <a:rPr lang="en-IE"/>
                        <a:t>€300 vergoeding</a:t>
                      </a:r>
                    </a:p>
                  </a:txBody>
                  <a:tcPr anchor="ctr">
                    <a:lnL>
                      <a:noFill/>
                    </a:lnL>
                    <a:lnR>
                      <a:noFill/>
                    </a:lnR>
                    <a:lnT>
                      <a:noFill/>
                    </a:lnT>
                    <a:lnB>
                      <a:noFill/>
                    </a:lnB>
                    <a:solidFill>
                      <a:srgbClr val="B6D1E1"/>
                    </a:solidFill>
                  </a:tcPr>
                </a:tc>
                <a:tc>
                  <a:txBody>
                    <a:bodyPr/>
                    <a:lstStyle/>
                    <a:p>
                      <a:r>
                        <a:rPr lang="en-IE"/>
                        <a:t>1 jaar</a:t>
                      </a:r>
                    </a:p>
                  </a:txBody>
                  <a:tcPr anchor="ctr">
                    <a:lnL>
                      <a:noFill/>
                    </a:lnL>
                    <a:lnR>
                      <a:noFill/>
                    </a:lnR>
                    <a:lnT>
                      <a:noFill/>
                    </a:lnT>
                    <a:lnB>
                      <a:noFill/>
                    </a:lnB>
                    <a:solidFill>
                      <a:srgbClr val="B6D1E1"/>
                    </a:solidFill>
                  </a:tcPr>
                </a:tc>
                <a:tc>
                  <a:txBody>
                    <a:bodyPr/>
                    <a:lstStyle/>
                    <a:p>
                      <a:r>
                        <a:rPr lang="en-IE" dirty="0"/>
                        <a:t>€12,360</a:t>
                      </a:r>
                    </a:p>
                  </a:txBody>
                  <a:tcPr anchor="ctr">
                    <a:lnL>
                      <a:noFill/>
                    </a:lnL>
                    <a:lnR>
                      <a:noFill/>
                    </a:lnR>
                    <a:lnT>
                      <a:noFill/>
                    </a:lnT>
                    <a:lnB>
                      <a:noFill/>
                    </a:lnB>
                    <a:solidFill>
                      <a:srgbClr val="B6D1E1"/>
                    </a:solidFill>
                  </a:tcPr>
                </a:tc>
                <a:tc>
                  <a:txBody>
                    <a:bodyPr/>
                    <a:lstStyle/>
                    <a:p>
                      <a:r>
                        <a:rPr lang="en-IE" b="1" dirty="0"/>
                        <a:t>23.6%</a:t>
                      </a:r>
                      <a:endParaRPr lang="en-IE" dirty="0"/>
                    </a:p>
                  </a:txBody>
                  <a:tcPr anchor="ctr">
                    <a:lnL>
                      <a:noFill/>
                    </a:lnL>
                    <a:lnR>
                      <a:noFill/>
                    </a:lnR>
                    <a:lnT>
                      <a:noFill/>
                    </a:lnT>
                    <a:lnB>
                      <a:noFill/>
                    </a:lnB>
                    <a:solidFill>
                      <a:srgbClr val="B6D1E1"/>
                    </a:solidFill>
                  </a:tcPr>
                </a:tc>
                <a:extLst>
                  <a:ext uri="{0D108BD9-81ED-4DB2-BD59-A6C34878D82A}">
                    <a16:rowId xmlns:a16="http://schemas.microsoft.com/office/drawing/2014/main" val="2338184753"/>
                  </a:ext>
                </a:extLst>
              </a:tr>
            </a:tbl>
          </a:graphicData>
        </a:graphic>
      </p:graphicFrame>
      <p:sp>
        <p:nvSpPr>
          <p:cNvPr id="5" name="TextBox 4">
            <a:extLst>
              <a:ext uri="{FF2B5EF4-FFF2-40B4-BE49-F238E27FC236}">
                <a16:creationId xmlns:a16="http://schemas.microsoft.com/office/drawing/2014/main" id="{6DF17623-97A4-CC0C-2BC2-D36FD91E5216}"/>
              </a:ext>
            </a:extLst>
          </p:cNvPr>
          <p:cNvSpPr txBox="1"/>
          <p:nvPr/>
        </p:nvSpPr>
        <p:spPr>
          <a:xfrm>
            <a:off x="342937" y="4011761"/>
            <a:ext cx="10907188" cy="2123658"/>
          </a:xfrm>
          <a:prstGeom prst="rect">
            <a:avLst/>
          </a:prstGeom>
          <a:noFill/>
        </p:spPr>
        <p:txBody>
          <a:bodyPr wrap="square">
            <a:spAutoFit/>
          </a:bodyPr>
          <a:lstStyle/>
          <a:p>
            <a:pPr>
              <a:buNone/>
            </a:pPr>
            <a:r>
              <a:rPr lang="en-GB" sz="2200" b="1" dirty="0"/>
              <a:t>Wat hieruit blijkt:</a:t>
            </a:r>
          </a:p>
          <a:p>
            <a:pPr marL="342900" indent="-342900">
              <a:buFont typeface="Arial" panose="020B0604020202020204" pitchFamily="34" charset="0"/>
              <a:buChar char="•"/>
            </a:pPr>
            <a:r>
              <a:rPr lang="en-GB" sz="2200" dirty="0"/>
              <a:t>Kredietverstrekker B lijkt op het eerste gezicht goedkoper met een "rentevoet van 3%". Maar kijk goed, dat is maandelijks, niet jaarlijks.</a:t>
            </a:r>
          </a:p>
          <a:p>
            <a:pPr marL="342900" indent="-342900">
              <a:buFont typeface="Arial" panose="020B0604020202020204" pitchFamily="34" charset="0"/>
              <a:buChar char="•"/>
            </a:pPr>
            <a:r>
              <a:rPr lang="en-GB" sz="2200" dirty="0"/>
              <a:t>Als je de kosten meerekent en omzet naar een jaarlijks kostenpercentage, is het veel duurder.</a:t>
            </a:r>
          </a:p>
          <a:p>
            <a:pPr marL="342900" indent="-342900">
              <a:buFont typeface="Arial" panose="020B0604020202020204" pitchFamily="34" charset="0"/>
              <a:buChar char="•"/>
            </a:pPr>
            <a:r>
              <a:rPr lang="en-GB" sz="2200" dirty="0"/>
              <a:t>Met het JKP zie je de echte, volledige kosten van het lenen en niet alleen het oppervlaktegetal.</a:t>
            </a:r>
          </a:p>
        </p:txBody>
      </p:sp>
    </p:spTree>
    <p:extLst>
      <p:ext uri="{BB962C8B-B14F-4D97-AF65-F5344CB8AC3E}">
        <p14:creationId xmlns:p14="http://schemas.microsoft.com/office/powerpoint/2010/main" val="20643438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384268" y="1351429"/>
            <a:ext cx="11469314" cy="2538002"/>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Kiezen tussen een kredietlijn en een traditionele lening.</a:t>
            </a:r>
          </a:p>
          <a:p>
            <a:pPr fontAlgn="base">
              <a:buClr>
                <a:srgbClr val="B6D1E1"/>
              </a:buClr>
            </a:pPr>
            <a:endParaRPr lang="en-IE" dirty="0"/>
          </a:p>
          <a:p>
            <a:pPr fontAlgn="base">
              <a:buClr>
                <a:srgbClr val="B6D1E1"/>
              </a:buClr>
            </a:pPr>
            <a:r>
              <a:rPr lang="en-GB" dirty="0"/>
              <a:t>Als je het verschil tussen een zakelijke lening en een kredietlijn begrijpt, kun je de beste keuze maken voor jouw financieringsbehoeften.</a:t>
            </a:r>
          </a:p>
          <a:p>
            <a:pPr fontAlgn="base">
              <a:buClr>
                <a:srgbClr val="B6D1E1"/>
              </a:buClr>
            </a:pPr>
            <a:endParaRPr lang="en-GB" dirty="0"/>
          </a:p>
          <a:p>
            <a:pPr fontAlgn="base">
              <a:buClr>
                <a:srgbClr val="B6D1E1"/>
              </a:buClr>
            </a:pPr>
            <a:endParaRPr lang="en-GB" dirty="0"/>
          </a:p>
          <a:p>
            <a:pPr fontAlgn="base">
              <a:buClr>
                <a:srgbClr val="B6D1E1"/>
              </a:buClr>
            </a:pPr>
            <a:endParaRPr lang="en-GB" dirty="0"/>
          </a:p>
          <a:p>
            <a:pPr marL="342900" indent="-342900" fontAlgn="base">
              <a:buClr>
                <a:srgbClr val="B6D1E1"/>
              </a:buClr>
              <a:buFont typeface="Wingdings" pitchFamily="2" charset="2"/>
              <a:buChar char="ü"/>
            </a:pPr>
            <a:endParaRPr lang="en-IE" dirty="0"/>
          </a:p>
          <a:p>
            <a:pPr marL="342900" indent="-342900" fontAlgn="base">
              <a:buClr>
                <a:srgbClr val="B6D1E1"/>
              </a:buClr>
              <a:buFont typeface="Wingdings" pitchFamily="2" charset="2"/>
              <a:buChar char="ü"/>
            </a:pPr>
            <a:endParaRPr lang="en-US" dirty="0"/>
          </a:p>
        </p:txBody>
      </p:sp>
      <p:graphicFrame>
        <p:nvGraphicFramePr>
          <p:cNvPr id="20" name="Table 19">
            <a:extLst>
              <a:ext uri="{FF2B5EF4-FFF2-40B4-BE49-F238E27FC236}">
                <a16:creationId xmlns:a16="http://schemas.microsoft.com/office/drawing/2014/main" id="{E05214A4-A6CF-3C72-4C00-76A2924590F2}"/>
              </a:ext>
            </a:extLst>
          </p:cNvPr>
          <p:cNvGraphicFramePr>
            <a:graphicFrameLocks noGrp="1"/>
          </p:cNvGraphicFramePr>
          <p:nvPr>
            <p:extLst>
              <p:ext uri="{D42A27DB-BD31-4B8C-83A1-F6EECF244321}">
                <p14:modId xmlns:p14="http://schemas.microsoft.com/office/powerpoint/2010/main" val="3896947271"/>
              </p:ext>
            </p:extLst>
          </p:nvPr>
        </p:nvGraphicFramePr>
        <p:xfrm>
          <a:off x="531159" y="2687320"/>
          <a:ext cx="11214848" cy="4053840"/>
        </p:xfrm>
        <a:graphic>
          <a:graphicData uri="http://schemas.openxmlformats.org/drawingml/2006/table">
            <a:tbl>
              <a:tblPr firstRow="1" bandRow="1">
                <a:tableStyleId>{5C22544A-7EE6-4342-B048-85BDC9FD1C3A}</a:tableStyleId>
              </a:tblPr>
              <a:tblGrid>
                <a:gridCol w="5607424">
                  <a:extLst>
                    <a:ext uri="{9D8B030D-6E8A-4147-A177-3AD203B41FA5}">
                      <a16:colId xmlns:a16="http://schemas.microsoft.com/office/drawing/2014/main" val="2609753889"/>
                    </a:ext>
                  </a:extLst>
                </a:gridCol>
                <a:gridCol w="5607424">
                  <a:extLst>
                    <a:ext uri="{9D8B030D-6E8A-4147-A177-3AD203B41FA5}">
                      <a16:colId xmlns:a16="http://schemas.microsoft.com/office/drawing/2014/main" val="322595583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Zakelijke lening</a:t>
                      </a:r>
                    </a:p>
                  </a:txBody>
                  <a:tcPr>
                    <a:solidFill>
                      <a:srgbClr val="B6D1E1"/>
                    </a:solidFill>
                  </a:tcPr>
                </a:tc>
                <a:tc>
                  <a:txBody>
                    <a:bodyPr/>
                    <a:lstStyle/>
                    <a:p>
                      <a:r>
                        <a:rPr lang="en-GB" sz="2800" dirty="0"/>
                        <a:t>Kredietlijn</a:t>
                      </a:r>
                      <a:endParaRPr lang="en-IE" sz="2800" dirty="0"/>
                    </a:p>
                  </a:txBody>
                  <a:tcPr>
                    <a:solidFill>
                      <a:srgbClr val="B6D1E1"/>
                    </a:solidFill>
                  </a:tcPr>
                </a:tc>
                <a:extLst>
                  <a:ext uri="{0D108BD9-81ED-4DB2-BD59-A6C34878D82A}">
                    <a16:rowId xmlns:a16="http://schemas.microsoft.com/office/drawing/2014/main" val="3815757865"/>
                  </a:ext>
                </a:extLst>
              </a:tr>
              <a:tr h="370840">
                <a:tc>
                  <a:txBody>
                    <a:bodyPr/>
                    <a:lstStyle/>
                    <a:p>
                      <a:pPr marL="0" indent="0" fontAlgn="base">
                        <a:buClr>
                          <a:srgbClr val="B6D1E1"/>
                        </a:buClr>
                        <a:buFont typeface="Arial" panose="020B0604020202020204" pitchFamily="34" charset="0"/>
                        <a:buNone/>
                      </a:pPr>
                      <a:r>
                        <a:rPr lang="en-GB" sz="2000" dirty="0"/>
                        <a:t>Een vast bedrag aan geld</a:t>
                      </a:r>
                    </a:p>
                    <a:p>
                      <a:pPr marL="0" indent="0" fontAlgn="base">
                        <a:buClr>
                          <a:srgbClr val="B6D1E1"/>
                        </a:buClr>
                        <a:buFont typeface="Arial" panose="020B0604020202020204" pitchFamily="34" charset="0"/>
                        <a:buNone/>
                      </a:pPr>
                      <a:r>
                        <a:rPr lang="en-GB" sz="2000" dirty="0"/>
                        <a:t>Terugbetaald over een bepaalde periode met rente</a:t>
                      </a:r>
                    </a:p>
                    <a:p>
                      <a:endParaRPr lang="en-IE" sz="2000" dirty="0"/>
                    </a:p>
                  </a:txBody>
                  <a:tcPr>
                    <a:solidFill>
                      <a:srgbClr val="B6D1E1"/>
                    </a:solidFill>
                  </a:tcPr>
                </a:tc>
                <a:tc>
                  <a:txBody>
                    <a:bodyPr/>
                    <a:lstStyle/>
                    <a:p>
                      <a:pPr marL="285750" indent="-285750">
                        <a:buFont typeface="Arial" panose="020B0604020202020204" pitchFamily="34" charset="0"/>
                        <a:buChar char="•"/>
                      </a:pPr>
                      <a:r>
                        <a:rPr lang="en-GB" sz="2000" dirty="0"/>
                        <a:t>Werkt als een creditcard voor uw bedrijf</a:t>
                      </a:r>
                    </a:p>
                    <a:p>
                      <a:pPr marL="285750" indent="-285750">
                        <a:buFont typeface="Arial" panose="020B0604020202020204" pitchFamily="34" charset="0"/>
                        <a:buChar char="•"/>
                      </a:pPr>
                      <a:r>
                        <a:rPr lang="en-GB" sz="2000" dirty="0"/>
                        <a:t>Goedgekeurd voor een maximumbedrag, maar alleen rente betalen over het geld dat je daadwerkelijk gebruikt</a:t>
                      </a:r>
                    </a:p>
                    <a:p>
                      <a:pPr marL="285750" indent="-285750">
                        <a:buFont typeface="Arial" panose="020B0604020202020204" pitchFamily="34" charset="0"/>
                        <a:buChar char="•"/>
                      </a:pPr>
                      <a:r>
                        <a:rPr lang="en-GB" sz="2000" dirty="0"/>
                        <a:t>Flexibele terugbetalingsvoorwaarden</a:t>
                      </a:r>
                    </a:p>
                  </a:txBody>
                  <a:tcPr>
                    <a:solidFill>
                      <a:srgbClr val="B6D1E1"/>
                    </a:solidFill>
                  </a:tcPr>
                </a:tc>
                <a:extLst>
                  <a:ext uri="{0D108BD9-81ED-4DB2-BD59-A6C34878D82A}">
                    <a16:rowId xmlns:a16="http://schemas.microsoft.com/office/drawing/2014/main" val="12746928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Geschikt voor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Langetermijninvesteringen zoals apparatuur, nieuwe gebouwen, grote upgrades of uitbreiding</a:t>
                      </a:r>
                    </a:p>
                    <a:p>
                      <a:endParaRPr lang="en-IE" sz="2000" dirty="0"/>
                    </a:p>
                  </a:txBody>
                  <a:tcPr>
                    <a:solidFill>
                      <a:srgbClr val="B6D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Geschikt voor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Kortetermijn- of seizoensbehoeften zoals het kopen van voorraden, het beheren van kortetermijndalingen in de cashflow, het dekken van tijdelijke bedrijfskosten </a:t>
                      </a:r>
                      <a:endParaRPr lang="en-IE" sz="2000" dirty="0"/>
                    </a:p>
                    <a:p>
                      <a:endParaRPr lang="en-IE" sz="2000" dirty="0"/>
                    </a:p>
                  </a:txBody>
                  <a:tcPr>
                    <a:solidFill>
                      <a:srgbClr val="B6D1E1"/>
                    </a:solidFill>
                  </a:tcPr>
                </a:tc>
                <a:extLst>
                  <a:ext uri="{0D108BD9-81ED-4DB2-BD59-A6C34878D82A}">
                    <a16:rowId xmlns:a16="http://schemas.microsoft.com/office/drawing/2014/main" val="396848014"/>
                  </a:ext>
                </a:extLst>
              </a:tr>
            </a:tbl>
          </a:graphicData>
        </a:graphic>
      </p:graphicFrame>
    </p:spTree>
    <p:extLst>
      <p:ext uri="{BB962C8B-B14F-4D97-AF65-F5344CB8AC3E}">
        <p14:creationId xmlns:p14="http://schemas.microsoft.com/office/powerpoint/2010/main" val="2632516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370821" y="1309761"/>
            <a:ext cx="11536550"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000" b="1" dirty="0"/>
              <a:t>Plan zorgvuldig, leen</a:t>
            </a:r>
          </a:p>
          <a:p>
            <a:pPr fontAlgn="base">
              <a:buClr>
                <a:srgbClr val="B6D1E1"/>
              </a:buClr>
            </a:pPr>
            <a:endParaRPr lang="en-IE" sz="2000" b="1" dirty="0"/>
          </a:p>
          <a:p>
            <a:pPr marL="342900" indent="-342900" fontAlgn="base">
              <a:buClr>
                <a:srgbClr val="B6D1E1"/>
              </a:buClr>
              <a:buFont typeface="Arial" panose="020B0604020202020204" pitchFamily="34" charset="0"/>
              <a:buChar char="•"/>
            </a:pPr>
            <a:r>
              <a:rPr lang="en-IE" sz="2000" b="1" dirty="0"/>
              <a:t>Op het juiste moment: </a:t>
            </a:r>
            <a:r>
              <a:rPr lang="en-IE" sz="2000" dirty="0"/>
              <a:t>Wanneer je plannen maakt over je zakelijke lening, zorg er dan voor dat je op het juiste moment leent. Als je de lening te vroeg aangaat, is de kans groot dat je het grootste deel uiteindelijk uitgeeft voor andere doeleinden dan waar het voor bedoeld was. Als je te laat leent, kan dit een rem zetten op je bedrijf omdat je dan ook de rente moet betalen op een moment dat je bedrijf exponentieel kan groeien.</a:t>
            </a:r>
          </a:p>
          <a:p>
            <a:pPr marL="342900" indent="-342900" fontAlgn="base">
              <a:buClr>
                <a:srgbClr val="B6D1E1"/>
              </a:buClr>
              <a:buFont typeface="Arial" panose="020B0604020202020204" pitchFamily="34" charset="0"/>
              <a:buChar char="•"/>
            </a:pPr>
            <a:r>
              <a:rPr lang="en-IE" sz="2000" b="1" dirty="0"/>
              <a:t>Het juiste bedrag: </a:t>
            </a:r>
            <a:r>
              <a:rPr lang="en-IE" sz="2000" dirty="0"/>
              <a:t>te weinig kan leiden tot onderkapitalisatie en dat kan je startende onderneming voor nog meer uitdagingen stellen.</a:t>
            </a:r>
          </a:p>
          <a:p>
            <a:pPr fontAlgn="base">
              <a:buClr>
                <a:srgbClr val="B6D1E1"/>
              </a:buClr>
            </a:pPr>
            <a:endParaRPr lang="en-IE" sz="2000" dirty="0"/>
          </a:p>
          <a:p>
            <a:pPr fontAlgn="base">
              <a:buClr>
                <a:srgbClr val="B6D1E1"/>
              </a:buClr>
            </a:pPr>
            <a:r>
              <a:rPr lang="en-IE" sz="2000" b="1" dirty="0"/>
              <a:t>Niet doen</a:t>
            </a:r>
          </a:p>
          <a:p>
            <a:pPr marL="342900" indent="-342900" fontAlgn="base">
              <a:buClr>
                <a:srgbClr val="B6D1E1"/>
              </a:buClr>
              <a:buFont typeface="Arial" panose="020B0604020202020204" pitchFamily="34" charset="0"/>
              <a:buChar char="•"/>
            </a:pPr>
            <a:r>
              <a:rPr lang="en-IE" sz="2000" b="1" dirty="0"/>
              <a:t>Combineer je zakelijke en privérekening. </a:t>
            </a:r>
            <a:r>
              <a:rPr lang="en-IE" sz="2000" dirty="0"/>
              <a:t>Het is nooit een goed idee om je zakelijke geld te mengen met je privégeld. Je kunt bij dezelfde instelling bankieren als je wilt, maar zorg ervoor dat je een aparte kleine zakelijke bankrekening opent. Als je geld overmaakt tussen de twee, houd dan een papieren spoor bij.</a:t>
            </a:r>
          </a:p>
          <a:p>
            <a:pPr marL="342900" indent="-342900" fontAlgn="base">
              <a:buClr>
                <a:srgbClr val="B6D1E1"/>
              </a:buClr>
              <a:buFont typeface="Arial" panose="020B0604020202020204" pitchFamily="34" charset="0"/>
              <a:buChar char="•"/>
            </a:pPr>
            <a:r>
              <a:rPr lang="en-IE" sz="2000" b="1" dirty="0"/>
              <a:t>Maak de fout door slechts bij één type kredietverstrekker een aanvraag in te dienen. </a:t>
            </a:r>
            <a:r>
              <a:rPr lang="en-IE" sz="2000" dirty="0"/>
              <a:t>Als je al je opties kent, is het niet alleen gemakkelijker om te beslissen hoe je een geschikte zakelijke lening kiest, maar vergroot je ook de kans dat je wordt geaccepteerd voor een lening.</a:t>
            </a:r>
          </a:p>
          <a:p>
            <a:pPr fontAlgn="base">
              <a:buClr>
                <a:srgbClr val="B6D1E1"/>
              </a:buClr>
            </a:pPr>
            <a:endParaRPr lang="en-IE" dirty="0"/>
          </a:p>
          <a:p>
            <a:pPr marL="342900" indent="-342900" fontAlgn="base">
              <a:buClr>
                <a:srgbClr val="B6D1E1"/>
              </a:buClr>
              <a:buFont typeface="Wingdings" pitchFamily="2" charset="2"/>
              <a:buChar char="ü"/>
            </a:pPr>
            <a:endParaRPr lang="en-IE" dirty="0"/>
          </a:p>
          <a:p>
            <a:pPr marL="342900" indent="-342900" fontAlgn="base">
              <a:buClr>
                <a:srgbClr val="B6D1E1"/>
              </a:buClr>
              <a:buFont typeface="Wingdings" pitchFamily="2" charset="2"/>
              <a:buChar char="ü"/>
            </a:pPr>
            <a:endParaRPr lang="en-US" dirty="0"/>
          </a:p>
        </p:txBody>
      </p:sp>
    </p:spTree>
    <p:extLst>
      <p:ext uri="{BB962C8B-B14F-4D97-AF65-F5344CB8AC3E}">
        <p14:creationId xmlns:p14="http://schemas.microsoft.com/office/powerpoint/2010/main" val="34839998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519993" y="1589419"/>
            <a:ext cx="11299972"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t>INVESTERING DOOR ENGEL </a:t>
            </a:r>
          </a:p>
          <a:p>
            <a:pPr fontAlgn="base">
              <a:buClr>
                <a:srgbClr val="B6D1E1"/>
              </a:buClr>
            </a:pPr>
            <a:r>
              <a:rPr lang="en-GB" dirty="0"/>
              <a:t>Angel investors (of "business angels") zijn privépersonen die hun eigen geld investeren in startende bedrijven. In ruil daarvoor ontvangen ze:</a:t>
            </a:r>
          </a:p>
          <a:p>
            <a:pPr marL="342900" indent="-342900" fontAlgn="base">
              <a:buClr>
                <a:srgbClr val="B6D1E1"/>
              </a:buClr>
              <a:buFont typeface="Arial" panose="020B0604020202020204" pitchFamily="34" charset="0"/>
              <a:buChar char="•"/>
            </a:pPr>
            <a:r>
              <a:rPr lang="en-GB" dirty="0"/>
              <a:t>Een aandeel in het eigendom (bekend als een aandelenbelang)</a:t>
            </a:r>
          </a:p>
          <a:p>
            <a:pPr marL="342900" indent="-342900" fontAlgn="base">
              <a:buClr>
                <a:srgbClr val="B6D1E1"/>
              </a:buClr>
              <a:buFont typeface="Arial" panose="020B0604020202020204" pitchFamily="34" charset="0"/>
              <a:buChar char="•"/>
            </a:pPr>
            <a:r>
              <a:rPr lang="en-GB" dirty="0"/>
              <a:t>Soms inspraak in zakelijke beslissingen of een zetel in je adviesraad (als je die hebt)</a:t>
            </a:r>
          </a:p>
          <a:p>
            <a:pPr marL="342900" indent="-342900" fontAlgn="base">
              <a:buClr>
                <a:srgbClr val="B6D1E1"/>
              </a:buClr>
              <a:buFont typeface="Arial" panose="020B0604020202020204" pitchFamily="34" charset="0"/>
              <a:buChar char="•"/>
            </a:pPr>
            <a:endParaRPr lang="en-GB" dirty="0"/>
          </a:p>
          <a:p>
            <a:pPr fontAlgn="base">
              <a:buClr>
                <a:srgbClr val="B6D1E1"/>
              </a:buClr>
            </a:pPr>
            <a:r>
              <a:rPr lang="en-GB" b="1" dirty="0">
                <a:solidFill>
                  <a:srgbClr val="B6D1E1"/>
                </a:solidFill>
              </a:rPr>
              <a:t>Waarom een Angel Investor overwegen?</a:t>
            </a:r>
          </a:p>
          <a:p>
            <a:pPr fontAlgn="base">
              <a:buClr>
                <a:srgbClr val="B6D1E1"/>
              </a:buClr>
            </a:pPr>
            <a:r>
              <a:rPr lang="en-GB" dirty="0"/>
              <a:t>Naast financiering brengen veel angel investors:</a:t>
            </a:r>
          </a:p>
          <a:p>
            <a:pPr marL="342900" indent="-342900" fontAlgn="base">
              <a:buClr>
                <a:srgbClr val="B6D1E1"/>
              </a:buClr>
              <a:buFont typeface="Arial" panose="020B0604020202020204" pitchFamily="34" charset="0"/>
              <a:buChar char="•"/>
            </a:pPr>
            <a:r>
              <a:rPr lang="en-GB" dirty="0"/>
              <a:t>Ervaring in de industrie</a:t>
            </a:r>
          </a:p>
          <a:p>
            <a:pPr marL="342900" indent="-342900" fontAlgn="base">
              <a:buClr>
                <a:srgbClr val="B6D1E1"/>
              </a:buClr>
              <a:buFont typeface="Arial" panose="020B0604020202020204" pitchFamily="34" charset="0"/>
              <a:buChar char="•"/>
            </a:pPr>
            <a:r>
              <a:rPr lang="en-GB" dirty="0"/>
              <a:t>Mentorschap en begeleiding</a:t>
            </a:r>
          </a:p>
          <a:p>
            <a:pPr marL="342900" indent="-342900" fontAlgn="base">
              <a:buClr>
                <a:srgbClr val="B6D1E1"/>
              </a:buClr>
              <a:buFont typeface="Arial" panose="020B0604020202020204" pitchFamily="34" charset="0"/>
              <a:buChar char="•"/>
            </a:pPr>
            <a:r>
              <a:rPr lang="en-GB" dirty="0"/>
              <a:t>Waardevolle contacten en netwerken</a:t>
            </a:r>
          </a:p>
          <a:p>
            <a:pPr marL="342900" indent="-342900" fontAlgn="base">
              <a:buClr>
                <a:srgbClr val="B6D1E1"/>
              </a:buClr>
              <a:buFont typeface="Arial" panose="020B0604020202020204" pitchFamily="34" charset="0"/>
              <a:buChar char="•"/>
            </a:pPr>
            <a:endParaRPr lang="en-GB" dirty="0"/>
          </a:p>
          <a:p>
            <a:pPr fontAlgn="base">
              <a:buClr>
                <a:srgbClr val="B6D1E1"/>
              </a:buClr>
            </a:pPr>
            <a:r>
              <a:rPr lang="en-GB" dirty="0"/>
              <a:t>Deze combinatie van kapitaal en strategische ondersteuning kan zeer waardevol zijn om een nieuw voedingsbedrijf te helpen op te schalen, de detailhandel in te gaan of exportmarkten te bereiken.</a:t>
            </a:r>
            <a:endParaRPr lang="en-IE" dirty="0"/>
          </a:p>
          <a:p>
            <a:pPr marL="342900" indent="-342900" fontAlgn="base">
              <a:buClr>
                <a:srgbClr val="B6D1E1"/>
              </a:buClr>
              <a:buFont typeface="Arial" panose="020B0604020202020204" pitchFamily="34" charset="0"/>
              <a:buChar char="•"/>
            </a:pPr>
            <a:endParaRPr lang="en-US" dirty="0"/>
          </a:p>
        </p:txBody>
      </p:sp>
      <p:grpSp>
        <p:nvGrpSpPr>
          <p:cNvPr id="3" name="Group 2">
            <a:extLst>
              <a:ext uri="{FF2B5EF4-FFF2-40B4-BE49-F238E27FC236}">
                <a16:creationId xmlns:a16="http://schemas.microsoft.com/office/drawing/2014/main" id="{445E0C11-B247-C285-E8AA-FAE4A18DF1CF}"/>
              </a:ext>
            </a:extLst>
          </p:cNvPr>
          <p:cNvGrpSpPr/>
          <p:nvPr/>
        </p:nvGrpSpPr>
        <p:grpSpPr>
          <a:xfrm>
            <a:off x="8879891" y="3099500"/>
            <a:ext cx="2490973" cy="1678570"/>
            <a:chOff x="448873" y="4678394"/>
            <a:chExt cx="2490973" cy="1678570"/>
          </a:xfrm>
        </p:grpSpPr>
        <p:pic>
          <p:nvPicPr>
            <p:cNvPr id="4" name="Picture 3" descr="A picture containing text, vector graphics&#10;&#10;Description automatically generated">
              <a:extLst>
                <a:ext uri="{FF2B5EF4-FFF2-40B4-BE49-F238E27FC236}">
                  <a16:creationId xmlns:a16="http://schemas.microsoft.com/office/drawing/2014/main" id="{D9AD1132-A7FD-CB69-F41C-9FBB74E50410}"/>
                </a:ext>
              </a:extLst>
            </p:cNvPr>
            <p:cNvPicPr>
              <a:picLocks noChangeAspect="1"/>
            </p:cNvPicPr>
            <p:nvPr/>
          </p:nvPicPr>
          <p:blipFill>
            <a:blip r:embed="rId2"/>
            <a:stretch>
              <a:fillRect/>
            </a:stretch>
          </p:blipFill>
          <p:spPr>
            <a:xfrm>
              <a:off x="448873" y="4678394"/>
              <a:ext cx="2490973" cy="1678570"/>
            </a:xfrm>
            <a:prstGeom prst="rect">
              <a:avLst/>
            </a:prstGeom>
          </p:spPr>
        </p:pic>
        <p:pic>
          <p:nvPicPr>
            <p:cNvPr id="6" name="Picture 5" descr="Icon&#10;&#10;Description automatically generated">
              <a:extLst>
                <a:ext uri="{FF2B5EF4-FFF2-40B4-BE49-F238E27FC236}">
                  <a16:creationId xmlns:a16="http://schemas.microsoft.com/office/drawing/2014/main" id="{6B920FF6-9780-9E7E-CA47-F66DEB9D3913}"/>
                </a:ext>
              </a:extLst>
            </p:cNvPr>
            <p:cNvPicPr>
              <a:picLocks noChangeAspect="1"/>
            </p:cNvPicPr>
            <p:nvPr/>
          </p:nvPicPr>
          <p:blipFill>
            <a:blip r:embed="rId3"/>
            <a:stretch>
              <a:fillRect/>
            </a:stretch>
          </p:blipFill>
          <p:spPr>
            <a:xfrm>
              <a:off x="1227241" y="5282793"/>
              <a:ext cx="132038" cy="144000"/>
            </a:xfrm>
            <a:prstGeom prst="rect">
              <a:avLst/>
            </a:prstGeom>
          </p:spPr>
        </p:pic>
        <p:pic>
          <p:nvPicPr>
            <p:cNvPr id="7" name="Picture 6" descr="Icon&#10;&#10;Description automatically generated">
              <a:extLst>
                <a:ext uri="{FF2B5EF4-FFF2-40B4-BE49-F238E27FC236}">
                  <a16:creationId xmlns:a16="http://schemas.microsoft.com/office/drawing/2014/main" id="{6DB94B60-CCB1-BBCF-2FED-00D21E9B34D3}"/>
                </a:ext>
              </a:extLst>
            </p:cNvPr>
            <p:cNvPicPr>
              <a:picLocks noChangeAspect="1"/>
            </p:cNvPicPr>
            <p:nvPr/>
          </p:nvPicPr>
          <p:blipFill>
            <a:blip r:embed="rId3"/>
            <a:stretch>
              <a:fillRect/>
            </a:stretch>
          </p:blipFill>
          <p:spPr>
            <a:xfrm>
              <a:off x="1902563" y="4788704"/>
              <a:ext cx="132038" cy="144000"/>
            </a:xfrm>
            <a:prstGeom prst="rect">
              <a:avLst/>
            </a:prstGeom>
          </p:spPr>
        </p:pic>
        <p:pic>
          <p:nvPicPr>
            <p:cNvPr id="8" name="Picture 7" descr="Icon&#10;&#10;Description automatically generated">
              <a:extLst>
                <a:ext uri="{FF2B5EF4-FFF2-40B4-BE49-F238E27FC236}">
                  <a16:creationId xmlns:a16="http://schemas.microsoft.com/office/drawing/2014/main" id="{74EE6878-C7B7-0778-4FAE-4254D59C9433}"/>
                </a:ext>
              </a:extLst>
            </p:cNvPr>
            <p:cNvPicPr>
              <a:picLocks noChangeAspect="1"/>
            </p:cNvPicPr>
            <p:nvPr/>
          </p:nvPicPr>
          <p:blipFill>
            <a:blip r:embed="rId3"/>
            <a:stretch>
              <a:fillRect/>
            </a:stretch>
          </p:blipFill>
          <p:spPr>
            <a:xfrm rot="19326072">
              <a:off x="1487752" y="5190070"/>
              <a:ext cx="132038" cy="144000"/>
            </a:xfrm>
            <a:prstGeom prst="rect">
              <a:avLst/>
            </a:prstGeom>
          </p:spPr>
        </p:pic>
      </p:grpSp>
    </p:spTree>
    <p:extLst>
      <p:ext uri="{BB962C8B-B14F-4D97-AF65-F5344CB8AC3E}">
        <p14:creationId xmlns:p14="http://schemas.microsoft.com/office/powerpoint/2010/main" val="3342238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KOSTEN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766887"/>
            <a:ext cx="539647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De kosten zijn een </a:t>
            </a:r>
            <a:r>
              <a:rPr lang="en-US" b="1" dirty="0"/>
              <a:t>monetaire waardering die je moet weerspiegelen en belonen. </a:t>
            </a:r>
          </a:p>
          <a:p>
            <a:pPr marL="366713" indent="-366713">
              <a:buClr>
                <a:srgbClr val="B6D1E1"/>
              </a:buClr>
              <a:buFont typeface="+mj-lt"/>
              <a:buAutoNum type="arabicPeriod"/>
            </a:pPr>
            <a:r>
              <a:rPr lang="en-US" dirty="0"/>
              <a:t>Inspanning</a:t>
            </a:r>
          </a:p>
          <a:p>
            <a:pPr marL="366713" indent="-366713">
              <a:buClr>
                <a:srgbClr val="B6D1E1"/>
              </a:buClr>
              <a:buFont typeface="+mj-lt"/>
              <a:buAutoNum type="arabicPeriod"/>
            </a:pPr>
            <a:r>
              <a:rPr lang="en-US" dirty="0"/>
              <a:t>Materialen</a:t>
            </a:r>
          </a:p>
          <a:p>
            <a:pPr marL="366713" indent="-366713">
              <a:buClr>
                <a:srgbClr val="B6D1E1"/>
              </a:buClr>
              <a:buFont typeface="+mj-lt"/>
              <a:buAutoNum type="arabicPeriod"/>
            </a:pPr>
            <a:r>
              <a:rPr lang="en-US" dirty="0"/>
              <a:t>Bronnen</a:t>
            </a:r>
          </a:p>
          <a:p>
            <a:pPr marL="366713" indent="-366713">
              <a:buClr>
                <a:srgbClr val="B6D1E1"/>
              </a:buClr>
              <a:buFont typeface="+mj-lt"/>
              <a:buAutoNum type="arabicPeriod"/>
            </a:pPr>
            <a:r>
              <a:rPr lang="en-US" dirty="0"/>
              <a:t>Verbruikte tijd en nutsvoorzieningen</a:t>
            </a:r>
          </a:p>
          <a:p>
            <a:pPr marL="366713" indent="-366713">
              <a:buClr>
                <a:srgbClr val="B6D1E1"/>
              </a:buClr>
              <a:buFont typeface="+mj-lt"/>
              <a:buAutoNum type="arabicPeriod"/>
            </a:pPr>
            <a:r>
              <a:rPr lang="en-US" dirty="0"/>
              <a:t>Risico's en gemiste kansen (als je ergens anders zou werken, hoeveel zou je dan verdiend hebben?) </a:t>
            </a:r>
          </a:p>
          <a:p>
            <a:pPr marL="366713" indent="-366713">
              <a:buClr>
                <a:srgbClr val="B6D1E1"/>
              </a:buClr>
              <a:buFont typeface="+mj-lt"/>
              <a:buAutoNum type="arabicPeriod"/>
            </a:pPr>
            <a:endParaRPr lang="en-US" dirty="0"/>
          </a:p>
        </p:txBody>
      </p:sp>
      <p:sp>
        <p:nvSpPr>
          <p:cNvPr id="6" name="Text Placeholder 7">
            <a:extLst>
              <a:ext uri="{FF2B5EF4-FFF2-40B4-BE49-F238E27FC236}">
                <a16:creationId xmlns:a16="http://schemas.microsoft.com/office/drawing/2014/main" id="{4BC5934A-E1E4-DCF8-26DF-8E14CF7D0920}"/>
              </a:ext>
            </a:extLst>
          </p:cNvPr>
          <p:cNvSpPr txBox="1">
            <a:spLocks/>
          </p:cNvSpPr>
          <p:nvPr/>
        </p:nvSpPr>
        <p:spPr>
          <a:xfrm>
            <a:off x="7237708" y="1810799"/>
            <a:ext cx="495429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Het doel van kostenberekening is drieledig</a:t>
            </a:r>
          </a:p>
          <a:p>
            <a:pPr marL="366713" indent="-366713">
              <a:buClr>
                <a:srgbClr val="B6D1E1"/>
              </a:buClr>
              <a:buFont typeface="+mj-lt"/>
              <a:buAutoNum type="arabicPeriod"/>
            </a:pPr>
            <a:r>
              <a:rPr lang="en-US" dirty="0"/>
              <a:t>Is om de kosten te beheersen</a:t>
            </a:r>
          </a:p>
          <a:p>
            <a:pPr marL="366713" indent="-366713">
              <a:buClr>
                <a:srgbClr val="B6D1E1"/>
              </a:buClr>
              <a:buFont typeface="+mj-lt"/>
              <a:buAutoNum type="arabicPeriod"/>
            </a:pPr>
            <a:r>
              <a:rPr lang="en-US" dirty="0"/>
              <a:t>Je prijs vaststellen</a:t>
            </a:r>
          </a:p>
          <a:p>
            <a:pPr marL="366713" indent="-366713">
              <a:buClr>
                <a:srgbClr val="B6D1E1"/>
              </a:buClr>
              <a:buFont typeface="+mj-lt"/>
              <a:buAutoNum type="arabicPeriod"/>
            </a:pPr>
            <a:r>
              <a:rPr lang="en-US" dirty="0"/>
              <a:t>Uw meest winstgevende verkoop identificeren</a:t>
            </a:r>
          </a:p>
          <a:p>
            <a:pPr marL="366713" indent="-366713">
              <a:buClr>
                <a:srgbClr val="B6D1E1"/>
              </a:buClr>
              <a:buFont typeface="+mj-lt"/>
              <a:buAutoNum type="arabicPeriod"/>
            </a:pPr>
            <a:endParaRPr lang="en-US" dirty="0"/>
          </a:p>
        </p:txBody>
      </p:sp>
      <p:cxnSp>
        <p:nvCxnSpPr>
          <p:cNvPr id="7" name="Straight Connector 6">
            <a:extLst>
              <a:ext uri="{FF2B5EF4-FFF2-40B4-BE49-F238E27FC236}">
                <a16:creationId xmlns:a16="http://schemas.microsoft.com/office/drawing/2014/main" id="{1B8B45F2-C0A2-AEDB-2090-E6155ED4FDD4}"/>
              </a:ext>
            </a:extLst>
          </p:cNvPr>
          <p:cNvCxnSpPr>
            <a:cxnSpLocks/>
          </p:cNvCxnSpPr>
          <p:nvPr/>
        </p:nvCxnSpPr>
        <p:spPr>
          <a:xfrm flipV="1">
            <a:off x="6466334" y="1609403"/>
            <a:ext cx="0" cy="2528644"/>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975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471BD-C3F5-7070-455F-FF547B6F028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AF789A3-8065-9509-D7A9-42739F9C1698}"/>
              </a:ext>
            </a:extLst>
          </p:cNvPr>
          <p:cNvSpPr/>
          <p:nvPr/>
        </p:nvSpPr>
        <p:spPr>
          <a:xfrm>
            <a:off x="4078774" y="5227760"/>
            <a:ext cx="6255466" cy="790414"/>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4BB1A35-C3D9-35C4-8024-A6D3FB27256A}"/>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47BBA3B8-17E1-9067-FCD9-0DD383FAC4A9}"/>
              </a:ext>
            </a:extLst>
          </p:cNvPr>
          <p:cNvSpPr txBox="1">
            <a:spLocks/>
          </p:cNvSpPr>
          <p:nvPr/>
        </p:nvSpPr>
        <p:spPr>
          <a:xfrm>
            <a:off x="519993" y="1589419"/>
            <a:ext cx="10775536"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IE" dirty="0"/>
              <a:t>Engeleninvesteringen zijn in heel Europa toegenomen, vooral voor:</a:t>
            </a:r>
          </a:p>
          <a:p>
            <a:pPr marL="342900" indent="-342900">
              <a:buFont typeface="Arial" panose="020B0604020202020204" pitchFamily="34" charset="0"/>
              <a:buChar char="•"/>
            </a:pPr>
            <a:r>
              <a:rPr lang="en-IE" dirty="0"/>
              <a:t>Innovatieve voedingsmerken</a:t>
            </a:r>
          </a:p>
          <a:p>
            <a:pPr marL="342900" indent="-342900">
              <a:buFont typeface="Arial" panose="020B0604020202020204" pitchFamily="34" charset="0"/>
              <a:buChar char="•"/>
            </a:pPr>
            <a:r>
              <a:rPr lang="en-IE" dirty="0"/>
              <a:t>Door vrouwen geleide ondernemingen</a:t>
            </a:r>
          </a:p>
          <a:p>
            <a:pPr marL="342900" indent="-342900">
              <a:buFont typeface="Arial" panose="020B0604020202020204" pitchFamily="34" charset="0"/>
              <a:buChar char="•"/>
            </a:pPr>
            <a:r>
              <a:rPr lang="en-IE" dirty="0"/>
              <a:t>Impactgerichte bedrijven (bijv. duurzaamheid, door migranten opgerichte ondernemingen)</a:t>
            </a:r>
          </a:p>
          <a:p>
            <a:endParaRPr lang="en-IE" dirty="0"/>
          </a:p>
          <a:p>
            <a:r>
              <a:rPr lang="en-IE" dirty="0"/>
              <a:t>Netwerken zoals </a:t>
            </a:r>
            <a:r>
              <a:rPr lang="en-IE" b="1" dirty="0"/>
              <a:t>EBAN (European Business Angel Network) </a:t>
            </a:r>
            <a:r>
              <a:rPr lang="en-IE" dirty="0"/>
              <a:t>en nationale verenigingen van </a:t>
            </a:r>
            <a:r>
              <a:rPr lang="en-IE" b="1" dirty="0"/>
              <a:t>business angels </a:t>
            </a:r>
            <a:r>
              <a:rPr lang="en-IE" dirty="0"/>
              <a:t>helpen om ondernemers in contact te brengen met geschikte investeerders.</a:t>
            </a:r>
          </a:p>
          <a:p>
            <a:endParaRPr lang="en-IE" dirty="0"/>
          </a:p>
          <a:p>
            <a:r>
              <a:rPr lang="en-GB" b="1" i="0" dirty="0">
                <a:solidFill>
                  <a:srgbClr val="111111"/>
                </a:solidFill>
                <a:effectLst/>
              </a:rPr>
              <a:t>EBAN </a:t>
            </a:r>
            <a:r>
              <a:rPr lang="en-GB" dirty="0" err="1">
                <a:hlinkClick r:id="rId2"/>
              </a:rPr>
              <a:t>EBAN </a:t>
            </a:r>
            <a:r>
              <a:rPr lang="en-GB" dirty="0">
                <a:hlinkClick r:id="rId2"/>
              </a:rPr>
              <a:t>- Europa's leidende netwerk voor startende investeerders </a:t>
            </a:r>
            <a:r>
              <a:rPr lang="en-GB" i="0" dirty="0">
                <a:solidFill>
                  <a:srgbClr val="111111"/>
                </a:solidFill>
                <a:effectLst/>
              </a:rPr>
              <a:t>is de pan-Europese vertegenwoordiger voor de gemeenschap van startende investeerders</a:t>
            </a:r>
            <a:r>
              <a:rPr lang="en-GB" b="0" i="0" dirty="0">
                <a:solidFill>
                  <a:srgbClr val="111111"/>
                </a:solidFill>
                <a:effectLst/>
              </a:rPr>
              <a:t>. Het netwerk bestaat uit meer dan 100 lidorganisaties, meer dan 200 aangesloten organisaties en meer dan 100 partners in meer dan 50 landen in Europa en daarbuiten.</a:t>
            </a:r>
            <a:endParaRPr lang="en-IE" dirty="0"/>
          </a:p>
          <a:p>
            <a:pPr marL="342900" indent="-342900" fontAlgn="base">
              <a:buClr>
                <a:srgbClr val="B6D1E1"/>
              </a:buClr>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DA7B3365-0D80-C4DA-8426-B0030F44CB46}"/>
              </a:ext>
            </a:extLst>
          </p:cNvPr>
          <p:cNvSpPr txBox="1"/>
          <p:nvPr/>
        </p:nvSpPr>
        <p:spPr>
          <a:xfrm>
            <a:off x="4307602" y="5592589"/>
            <a:ext cx="6094878" cy="523220"/>
          </a:xfrm>
          <a:prstGeom prst="rect">
            <a:avLst/>
          </a:prstGeom>
          <a:noFill/>
        </p:spPr>
        <p:txBody>
          <a:bodyPr wrap="square">
            <a:spAutoFit/>
          </a:bodyPr>
          <a:lstStyle/>
          <a:p>
            <a:r>
              <a:rPr lang="en-GB" sz="2800" dirty="0">
                <a:hlinkClick r:id="rId3"/>
              </a:rPr>
              <a:t>Handleidingen voor Angel Investing - EBAN</a:t>
            </a:r>
            <a:endParaRPr lang="en-IE" sz="2800" dirty="0"/>
          </a:p>
        </p:txBody>
      </p:sp>
      <p:grpSp>
        <p:nvGrpSpPr>
          <p:cNvPr id="14" name="Group 13">
            <a:extLst>
              <a:ext uri="{FF2B5EF4-FFF2-40B4-BE49-F238E27FC236}">
                <a16:creationId xmlns:a16="http://schemas.microsoft.com/office/drawing/2014/main" id="{54EC7CB6-FE03-D07C-AEEF-A1D5EB84354A}"/>
              </a:ext>
            </a:extLst>
          </p:cNvPr>
          <p:cNvGrpSpPr/>
          <p:nvPr/>
        </p:nvGrpSpPr>
        <p:grpSpPr>
          <a:xfrm>
            <a:off x="2126353" y="5605262"/>
            <a:ext cx="2788753" cy="578690"/>
            <a:chOff x="845728" y="5174850"/>
            <a:chExt cx="2788753" cy="578690"/>
          </a:xfrm>
        </p:grpSpPr>
        <p:grpSp>
          <p:nvGrpSpPr>
            <p:cNvPr id="15" name="Group 14">
              <a:extLst>
                <a:ext uri="{FF2B5EF4-FFF2-40B4-BE49-F238E27FC236}">
                  <a16:creationId xmlns:a16="http://schemas.microsoft.com/office/drawing/2014/main" id="{E5D07858-6FA0-2985-4FDD-D7CF33FEE8EC}"/>
                </a:ext>
              </a:extLst>
            </p:cNvPr>
            <p:cNvGrpSpPr/>
            <p:nvPr/>
          </p:nvGrpSpPr>
          <p:grpSpPr>
            <a:xfrm>
              <a:off x="845728" y="5174850"/>
              <a:ext cx="2788753" cy="578690"/>
              <a:chOff x="2045517" y="6166884"/>
              <a:chExt cx="2788753" cy="578690"/>
            </a:xfrm>
          </p:grpSpPr>
          <p:sp>
            <p:nvSpPr>
              <p:cNvPr id="17" name="Rectangle 16">
                <a:extLst>
                  <a:ext uri="{FF2B5EF4-FFF2-40B4-BE49-F238E27FC236}">
                    <a16:creationId xmlns:a16="http://schemas.microsoft.com/office/drawing/2014/main" id="{DBE47CC8-AF2A-70A6-BDED-E6D7DD0A0A87}"/>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AB68C3-E904-2932-9DCF-30DD65564F96}"/>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230B3A-2594-52D8-8548-CBD851966C7F}"/>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Lees</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16" name="Graphic 15" descr="Books on shelf outline">
              <a:extLst>
                <a:ext uri="{FF2B5EF4-FFF2-40B4-BE49-F238E27FC236}">
                  <a16:creationId xmlns:a16="http://schemas.microsoft.com/office/drawing/2014/main" id="{262312D1-59FE-8DCD-33F9-74BA798323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791" y="5178054"/>
              <a:ext cx="551275" cy="551275"/>
            </a:xfrm>
            <a:prstGeom prst="rect">
              <a:avLst/>
            </a:prstGeom>
          </p:spPr>
        </p:pic>
      </p:grpSp>
    </p:spTree>
    <p:extLst>
      <p:ext uri="{BB962C8B-B14F-4D97-AF65-F5344CB8AC3E}">
        <p14:creationId xmlns:p14="http://schemas.microsoft.com/office/powerpoint/2010/main" val="223037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AB767-3453-CED1-E7E5-14562062DBE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F27715-30BB-374C-6CEC-FCEBB26C2894}"/>
              </a:ext>
            </a:extLst>
          </p:cNvPr>
          <p:cNvSpPr txBox="1"/>
          <p:nvPr/>
        </p:nvSpPr>
        <p:spPr>
          <a:xfrm>
            <a:off x="8787653" y="6380629"/>
            <a:ext cx="2998694" cy="369332"/>
          </a:xfrm>
          <a:prstGeom prst="rect">
            <a:avLst/>
          </a:prstGeom>
          <a:solidFill>
            <a:schemeClr val="bg1"/>
          </a:solidFill>
        </p:spPr>
        <p:txBody>
          <a:bodyPr wrap="square" rtlCol="0">
            <a:spAutoFit/>
          </a:bodyPr>
          <a:lstStyle/>
          <a:p>
            <a:endParaRPr lang="en-IE" dirty="0"/>
          </a:p>
        </p:txBody>
      </p:sp>
      <p:sp>
        <p:nvSpPr>
          <p:cNvPr id="10" name="Text Placeholder 9">
            <a:extLst>
              <a:ext uri="{FF2B5EF4-FFF2-40B4-BE49-F238E27FC236}">
                <a16:creationId xmlns:a16="http://schemas.microsoft.com/office/drawing/2014/main" id="{D550B9F8-3823-AB15-EDE4-2091BB740C34}"/>
              </a:ext>
            </a:extLst>
          </p:cNvPr>
          <p:cNvSpPr>
            <a:spLocks noGrp="1"/>
          </p:cNvSpPr>
          <p:nvPr>
            <p:ph type="body" sz="quarter" idx="27"/>
          </p:nvPr>
        </p:nvSpPr>
        <p:spPr>
          <a:xfrm>
            <a:off x="642406" y="612767"/>
            <a:ext cx="10907188" cy="720752"/>
          </a:xfrm>
        </p:spPr>
        <p:txBody>
          <a:bodyPr/>
          <a:lstStyle/>
          <a:p>
            <a:r>
              <a:rPr lang="en-GB" dirty="0"/>
              <a:t>Angel Investerings Checklist</a:t>
            </a:r>
          </a:p>
          <a:p>
            <a:endParaRPr lang="en-GB" dirty="0"/>
          </a:p>
        </p:txBody>
      </p:sp>
      <p:sp>
        <p:nvSpPr>
          <p:cNvPr id="2" name="Text Placeholder 2">
            <a:extLst>
              <a:ext uri="{FF2B5EF4-FFF2-40B4-BE49-F238E27FC236}">
                <a16:creationId xmlns:a16="http://schemas.microsoft.com/office/drawing/2014/main" id="{54BCDF3A-B1EB-ADC4-86C9-CA4805B6B92A}"/>
              </a:ext>
            </a:extLst>
          </p:cNvPr>
          <p:cNvSpPr txBox="1">
            <a:spLocks/>
          </p:cNvSpPr>
          <p:nvPr/>
        </p:nvSpPr>
        <p:spPr>
          <a:xfrm>
            <a:off x="600675" y="1311269"/>
            <a:ext cx="11414271" cy="2598137"/>
          </a:xfrm>
          <a:prstGeom prst="rect">
            <a:avLst/>
          </a:prstGeom>
        </p:spPr>
        <p:txBody>
          <a:bodyPr vert="horz" lIns="91440" tIns="45720" rIns="91440" bIns="45720" numCol="2"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dirty="0"/>
              <a:t>Wat je klaar moet hebben voordat je een investeerder benadert:</a:t>
            </a:r>
          </a:p>
          <a:p>
            <a:pPr>
              <a:buNone/>
            </a:pPr>
            <a:endParaRPr lang="en-GB" dirty="0"/>
          </a:p>
          <a:p>
            <a:pPr>
              <a:buNone/>
            </a:pPr>
            <a:r>
              <a:rPr lang="en-GB" b="1" dirty="0">
                <a:solidFill>
                  <a:srgbClr val="94C7B0"/>
                </a:solidFill>
              </a:rPr>
              <a:t>1. Duidelijk bedrijfsplan</a:t>
            </a:r>
          </a:p>
          <a:p>
            <a:pPr marL="342900" indent="-342900">
              <a:buFont typeface="Arial" panose="020B0604020202020204" pitchFamily="34" charset="0"/>
              <a:buChar char="•"/>
            </a:pPr>
            <a:r>
              <a:rPr lang="en-GB" dirty="0"/>
              <a:t>Beknopte samenvatting</a:t>
            </a:r>
          </a:p>
          <a:p>
            <a:pPr marL="342900" indent="-342900">
              <a:buFont typeface="Arial" panose="020B0604020202020204" pitchFamily="34" charset="0"/>
              <a:buChar char="•"/>
            </a:pPr>
            <a:r>
              <a:rPr lang="en-GB" dirty="0"/>
              <a:t>Duidelijke marktbehoefte en jouw oplossing</a:t>
            </a:r>
          </a:p>
          <a:p>
            <a:pPr marL="342900" indent="-342900">
              <a:buFont typeface="Arial" panose="020B0604020202020204" pitchFamily="34" charset="0"/>
              <a:buChar char="•"/>
            </a:pPr>
            <a:r>
              <a:rPr lang="en-GB" dirty="0"/>
              <a:t>Businessmodel: hoe ga je geld verdienen?</a:t>
            </a:r>
          </a:p>
          <a:p>
            <a:pPr>
              <a:buFont typeface="Arial" panose="020B0604020202020204" pitchFamily="34" charset="0"/>
              <a:buChar char="•"/>
            </a:pPr>
            <a:endParaRPr lang="en-GB" dirty="0"/>
          </a:p>
          <a:p>
            <a:pPr>
              <a:buNone/>
            </a:pPr>
            <a:r>
              <a:rPr lang="en-GB" b="1" dirty="0">
                <a:solidFill>
                  <a:srgbClr val="94C7B0"/>
                </a:solidFill>
              </a:rPr>
              <a:t>2. Financiële gegevens</a:t>
            </a:r>
          </a:p>
          <a:p>
            <a:pPr marL="342900" indent="-342900">
              <a:buFont typeface="Arial" panose="020B0604020202020204" pitchFamily="34" charset="0"/>
              <a:buChar char="•"/>
            </a:pPr>
            <a:r>
              <a:rPr lang="en-GB" dirty="0"/>
              <a:t>Kasstroomprognose over 3 jaar en break-evenpunt</a:t>
            </a:r>
          </a:p>
          <a:p>
            <a:pPr marL="342900" indent="-342900">
              <a:buFont typeface="Arial" panose="020B0604020202020204" pitchFamily="34" charset="0"/>
              <a:buChar char="•"/>
            </a:pPr>
            <a:r>
              <a:rPr lang="en-GB" dirty="0"/>
              <a:t>Benodigd kapitaal en waar het voor gebruikt zal worden</a:t>
            </a:r>
          </a:p>
          <a:p>
            <a:pPr marL="342900" indent="-342900">
              <a:buFont typeface="Arial" panose="020B0604020202020204" pitchFamily="34" charset="0"/>
              <a:buChar char="•"/>
            </a:pPr>
            <a:r>
              <a:rPr lang="en-GB" dirty="0"/>
              <a:t>Aangeboden eigen vermogen (% eigendom in ruil voor de investering)</a:t>
            </a:r>
          </a:p>
          <a:p>
            <a:endParaRPr lang="en-GB" dirty="0"/>
          </a:p>
          <a:p>
            <a:endParaRPr lang="en-GB" dirty="0"/>
          </a:p>
          <a:p>
            <a:endParaRPr lang="en-GB" dirty="0"/>
          </a:p>
          <a:p>
            <a:endParaRPr lang="en-GB" dirty="0"/>
          </a:p>
          <a:p>
            <a:pPr>
              <a:buNone/>
            </a:pPr>
            <a:r>
              <a:rPr lang="en-GB" b="1" dirty="0">
                <a:solidFill>
                  <a:srgbClr val="94C7B0"/>
                </a:solidFill>
              </a:rPr>
              <a:t>3. Standplaats</a:t>
            </a:r>
          </a:p>
          <a:p>
            <a:pPr marL="342900" indent="-342900">
              <a:buFont typeface="Arial" panose="020B0604020202020204" pitchFamily="34" charset="0"/>
              <a:buChar char="•"/>
            </a:pPr>
            <a:r>
              <a:rPr lang="en-GB" dirty="0"/>
              <a:t>10-15 dia's over:</a:t>
            </a:r>
          </a:p>
          <a:p>
            <a:pPr marL="742950" lvl="1" indent="-285750" algn="l">
              <a:buFont typeface="Arial" panose="020B0604020202020204" pitchFamily="34" charset="0"/>
              <a:buChar char="•"/>
            </a:pPr>
            <a:r>
              <a:rPr lang="en-GB" sz="2200" dirty="0"/>
              <a:t>Probleem en oplossing</a:t>
            </a:r>
          </a:p>
          <a:p>
            <a:pPr marL="742950" lvl="1" indent="-285750" algn="l">
              <a:buFont typeface="Arial" panose="020B0604020202020204" pitchFamily="34" charset="0"/>
              <a:buChar char="•"/>
            </a:pPr>
            <a:r>
              <a:rPr lang="en-GB" sz="2200" dirty="0"/>
              <a:t>Marktkansen</a:t>
            </a:r>
          </a:p>
          <a:p>
            <a:pPr marL="742950" lvl="1" indent="-285750" algn="l">
              <a:buFont typeface="Arial" panose="020B0604020202020204" pitchFamily="34" charset="0"/>
              <a:buChar char="•"/>
            </a:pPr>
            <a:r>
              <a:rPr lang="en-GB" sz="2200" dirty="0"/>
              <a:t>Product</a:t>
            </a:r>
          </a:p>
          <a:p>
            <a:pPr marL="742950" lvl="1" indent="-285750" algn="l">
              <a:buFont typeface="Arial" panose="020B0604020202020204" pitchFamily="34" charset="0"/>
              <a:buChar char="•"/>
            </a:pPr>
            <a:r>
              <a:rPr lang="en-GB" sz="2200" dirty="0"/>
              <a:t>Tractie tot nu toe</a:t>
            </a:r>
          </a:p>
          <a:p>
            <a:pPr marL="742950" lvl="1" indent="-285750" algn="l">
              <a:buFont typeface="Arial" panose="020B0604020202020204" pitchFamily="34" charset="0"/>
              <a:buChar char="•"/>
            </a:pPr>
            <a:r>
              <a:rPr lang="en-GB" sz="2200" dirty="0"/>
              <a:t>Team</a:t>
            </a:r>
          </a:p>
          <a:p>
            <a:pPr marL="742950" lvl="1" indent="-285750" algn="l">
              <a:buFont typeface="Arial" panose="020B0604020202020204" pitchFamily="34" charset="0"/>
              <a:buChar char="•"/>
            </a:pPr>
            <a:r>
              <a:rPr lang="en-GB" sz="2200" dirty="0"/>
              <a:t>Financiële gegevens</a:t>
            </a:r>
          </a:p>
          <a:p>
            <a:pPr marL="742950" lvl="1" indent="-285750" algn="l">
              <a:buFont typeface="Arial" panose="020B0604020202020204" pitchFamily="34" charset="0"/>
              <a:buChar char="•"/>
            </a:pPr>
            <a:r>
              <a:rPr lang="en-GB" sz="2200" dirty="0"/>
              <a:t>Investeringsaanbod</a:t>
            </a:r>
          </a:p>
          <a:p>
            <a:pPr lvl="1" algn="l"/>
            <a:endParaRPr lang="en-GB" sz="2200" dirty="0"/>
          </a:p>
          <a:p>
            <a:pPr>
              <a:buNone/>
            </a:pPr>
            <a:r>
              <a:rPr lang="en-GB" b="1" dirty="0">
                <a:solidFill>
                  <a:srgbClr val="94C7B0"/>
                </a:solidFill>
              </a:rPr>
              <a:t>4. Exit-strategie</a:t>
            </a:r>
          </a:p>
          <a:p>
            <a:pPr marL="342900" indent="-342900">
              <a:buFont typeface="Arial" panose="020B0604020202020204" pitchFamily="34" charset="0"/>
              <a:buChar char="•"/>
            </a:pPr>
            <a:r>
              <a:rPr lang="en-GB" dirty="0"/>
              <a:t>Hoe en wanneer de investeerder rendement zou kunnen krijgen (bijv. toekomstige verkoop, terugkoop van aandelen, inkomstenaandeel)</a:t>
            </a:r>
          </a:p>
          <a:p>
            <a:pPr>
              <a:buNone/>
            </a:pPr>
            <a:endParaRPr lang="en-US" dirty="0"/>
          </a:p>
        </p:txBody>
      </p:sp>
      <p:sp>
        <p:nvSpPr>
          <p:cNvPr id="4" name="TextBox 3">
            <a:extLst>
              <a:ext uri="{FF2B5EF4-FFF2-40B4-BE49-F238E27FC236}">
                <a16:creationId xmlns:a16="http://schemas.microsoft.com/office/drawing/2014/main" id="{32576798-F386-BEAF-33C6-8D8380B3BBC4}"/>
              </a:ext>
            </a:extLst>
          </p:cNvPr>
          <p:cNvSpPr txBox="1"/>
          <p:nvPr/>
        </p:nvSpPr>
        <p:spPr>
          <a:xfrm>
            <a:off x="1625694" y="5974257"/>
            <a:ext cx="8940612" cy="769441"/>
          </a:xfrm>
          <a:prstGeom prst="rect">
            <a:avLst/>
          </a:prstGeom>
          <a:noFill/>
        </p:spPr>
        <p:txBody>
          <a:bodyPr wrap="square">
            <a:spAutoFit/>
          </a:bodyPr>
          <a:lstStyle/>
          <a:p>
            <a:pPr>
              <a:buNone/>
            </a:pPr>
            <a:r>
              <a:rPr lang="en-GB" sz="2200" b="1" dirty="0">
                <a:solidFill>
                  <a:srgbClr val="94C7B0"/>
                </a:solidFill>
              </a:rPr>
              <a:t>5. Bewijs van concept</a:t>
            </a:r>
          </a:p>
          <a:p>
            <a:pPr marL="342900" indent="-342900">
              <a:buFont typeface="Arial" panose="020B0604020202020204" pitchFamily="34" charset="0"/>
              <a:buChar char="•"/>
            </a:pPr>
            <a:r>
              <a:rPr lang="en-GB" sz="2200" dirty="0"/>
              <a:t>Productmonsters, markttestgegevens, getuigenissen of vroege verkopen</a:t>
            </a:r>
          </a:p>
        </p:txBody>
      </p:sp>
    </p:spTree>
    <p:extLst>
      <p:ext uri="{BB962C8B-B14F-4D97-AF65-F5344CB8AC3E}">
        <p14:creationId xmlns:p14="http://schemas.microsoft.com/office/powerpoint/2010/main" val="213136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4529366" y="1817382"/>
            <a:ext cx="6559296"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fontAlgn="base">
              <a:buClr>
                <a:srgbClr val="B6D1E1"/>
              </a:buClr>
              <a:buFont typeface="+mj-lt"/>
              <a:buAutoNum type="arabicPeriod"/>
            </a:pPr>
            <a:r>
              <a:rPr lang="en-IE" dirty="0"/>
              <a:t>De kwaliteit, passie, toewijding en integriteit van de oprichters</a:t>
            </a:r>
          </a:p>
          <a:p>
            <a:pPr marL="457200" indent="-457200" fontAlgn="base">
              <a:buClr>
                <a:srgbClr val="B6D1E1"/>
              </a:buClr>
              <a:buFont typeface="+mj-lt"/>
              <a:buAutoNum type="arabicPeriod"/>
            </a:pPr>
            <a:r>
              <a:rPr lang="en-IE" dirty="0"/>
              <a:t>De marktkans die wordt aangeboord en het potentieel voor het bedrijf om heel groot te worden</a:t>
            </a:r>
          </a:p>
          <a:p>
            <a:pPr marL="457200" indent="-457200" fontAlgn="base">
              <a:buClr>
                <a:srgbClr val="B6D1E1"/>
              </a:buClr>
              <a:buFont typeface="+mj-lt"/>
              <a:buAutoNum type="arabicPeriod"/>
            </a:pPr>
            <a:r>
              <a:rPr lang="en-IE" dirty="0"/>
              <a:t>Een duidelijk doordacht bedrijfsplan en vroege tekenen van het verkrijgen van tractie in de richting van het plan</a:t>
            </a:r>
          </a:p>
          <a:p>
            <a:pPr marL="457200" indent="-457200" fontAlgn="base">
              <a:buClr>
                <a:srgbClr val="B6D1E1"/>
              </a:buClr>
              <a:buFont typeface="+mj-lt"/>
              <a:buAutoNum type="arabicPeriod"/>
            </a:pPr>
            <a:r>
              <a:rPr lang="en-IE" dirty="0"/>
              <a:t>Interessante technologie of intellectueel eigendom</a:t>
            </a:r>
          </a:p>
          <a:p>
            <a:pPr marL="457200" indent="-457200" fontAlgn="base">
              <a:buClr>
                <a:srgbClr val="B6D1E1"/>
              </a:buClr>
              <a:buFont typeface="+mj-lt"/>
              <a:buAutoNum type="arabicPeriod"/>
            </a:pPr>
            <a:r>
              <a:rPr lang="en-IE" dirty="0"/>
              <a:t>Een passende waardering met redelijke voorwaarden</a:t>
            </a:r>
          </a:p>
          <a:p>
            <a:pPr marL="457200" indent="-457200" fontAlgn="base">
              <a:buClr>
                <a:srgbClr val="B6D1E1"/>
              </a:buClr>
              <a:buFont typeface="+mj-lt"/>
              <a:buAutoNum type="arabicPeriod"/>
            </a:pPr>
            <a:r>
              <a:rPr lang="en-IE" dirty="0"/>
              <a:t>De levensvatbaarheid van het aantrekken van extra financieringsrondes als er vooruitgang wordt geboekt</a:t>
            </a:r>
          </a:p>
          <a:p>
            <a:pPr marL="457200" indent="-457200" fontAlgn="base">
              <a:buClr>
                <a:srgbClr val="B6D1E1"/>
              </a:buClr>
              <a:buFont typeface="+mj-lt"/>
              <a:buAutoNum type="arabicPeriod"/>
            </a:pPr>
            <a:endParaRPr lang="en-US" dirty="0"/>
          </a:p>
        </p:txBody>
      </p:sp>
      <p:sp>
        <p:nvSpPr>
          <p:cNvPr id="5" name="Text Placeholder 2">
            <a:extLst>
              <a:ext uri="{FF2B5EF4-FFF2-40B4-BE49-F238E27FC236}">
                <a16:creationId xmlns:a16="http://schemas.microsoft.com/office/drawing/2014/main" id="{0544CB3F-96A0-99EC-0E51-5B62EA68A99A}"/>
              </a:ext>
            </a:extLst>
          </p:cNvPr>
          <p:cNvSpPr txBox="1">
            <a:spLocks/>
          </p:cNvSpPr>
          <p:nvPr/>
        </p:nvSpPr>
        <p:spPr>
          <a:xfrm>
            <a:off x="859330"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t>6 dingen waar Angel Investors, Business Angels &amp; Particulieren het meest om geven</a:t>
            </a:r>
          </a:p>
          <a:p>
            <a:pPr fontAlgn="base">
              <a:buClr>
                <a:srgbClr val="B6D1E1"/>
              </a:buClr>
            </a:pPr>
            <a:endParaRPr lang="en-US" sz="2400" b="1" dirty="0"/>
          </a:p>
        </p:txBody>
      </p:sp>
      <p:sp>
        <p:nvSpPr>
          <p:cNvPr id="4" name="TextBox 3">
            <a:extLst>
              <a:ext uri="{FF2B5EF4-FFF2-40B4-BE49-F238E27FC236}">
                <a16:creationId xmlns:a16="http://schemas.microsoft.com/office/drawing/2014/main" id="{7F622E6D-4E94-2DFB-2A01-D2799B541C08}"/>
              </a:ext>
            </a:extLst>
          </p:cNvPr>
          <p:cNvSpPr txBox="1"/>
          <p:nvPr/>
        </p:nvSpPr>
        <p:spPr>
          <a:xfrm>
            <a:off x="859330" y="3545303"/>
            <a:ext cx="2023872" cy="553998"/>
          </a:xfrm>
          <a:prstGeom prst="rect">
            <a:avLst/>
          </a:prstGeom>
          <a:noFill/>
        </p:spPr>
        <p:txBody>
          <a:bodyPr wrap="square">
            <a:spAutoFit/>
          </a:bodyPr>
          <a:lstStyle/>
          <a:p>
            <a:pPr fontAlgn="base"/>
            <a:r>
              <a:rPr lang="en-IE" sz="1000" b="1" dirty="0">
                <a:solidFill>
                  <a:srgbClr val="382B1B"/>
                </a:solidFill>
              </a:rPr>
              <a:t>Bron </a:t>
            </a:r>
            <a:r>
              <a:rPr lang="en-GB" sz="1000" b="1" dirty="0">
                <a:solidFill>
                  <a:srgbClr val="382B1B"/>
                </a:solidFill>
                <a:hlinkClick r:id="rId2">
                  <a:extLst>
                    <a:ext uri="{A12FA001-AC4F-418D-AE19-62706E023703}">
                      <ahyp:hlinkClr xmlns:ahyp="http://schemas.microsoft.com/office/drawing/2018/hyperlinkcolor" val="tx"/>
                    </a:ext>
                  </a:extLst>
                </a:hlinkClick>
              </a:rPr>
              <a:t>20 dingen die alle ondernemers moeten weten over Angel Investors (forbes.com)</a:t>
            </a:r>
            <a:endParaRPr lang="en-IE" sz="1000" b="1" dirty="0">
              <a:solidFill>
                <a:srgbClr val="382B1B"/>
              </a:solidFill>
            </a:endParaRPr>
          </a:p>
        </p:txBody>
      </p:sp>
      <p:cxnSp>
        <p:nvCxnSpPr>
          <p:cNvPr id="6" name="Straight Connector 5">
            <a:extLst>
              <a:ext uri="{FF2B5EF4-FFF2-40B4-BE49-F238E27FC236}">
                <a16:creationId xmlns:a16="http://schemas.microsoft.com/office/drawing/2014/main" id="{7F18B29A-9900-8D61-B470-1DC3D596DA2F}"/>
              </a:ext>
            </a:extLst>
          </p:cNvPr>
          <p:cNvCxnSpPr>
            <a:cxnSpLocks/>
          </p:cNvCxnSpPr>
          <p:nvPr/>
        </p:nvCxnSpPr>
        <p:spPr>
          <a:xfrm flipV="1">
            <a:off x="4023329" y="1611533"/>
            <a:ext cx="0" cy="342908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449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805533" y="2283593"/>
            <a:ext cx="10853067"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De meeste nieuwe bedrijven zullen moeite hebben om aanzienlijke bedragen aan kapitaal te krijgen, maar investeringen door business angels kunnen bedrijven helpen om het volgende niveau van financiering en uitbreiding te bereiken. In heel Europa kunnen leden </a:t>
            </a:r>
            <a:r>
              <a:rPr lang="en-IE" b="1" dirty="0"/>
              <a:t>van Angel Investment Networks </a:t>
            </a:r>
            <a:r>
              <a:rPr lang="en-IE" dirty="0"/>
              <a:t>andere leden vinden en met hen in contact komen over bedrijfsinvesteringen en financiering. Duizenden business angels gebruiken het netwerk om naar ideeën te zoeken en dagelijks melden ondernemers zich aan.</a:t>
            </a:r>
          </a:p>
          <a:p>
            <a:pPr fontAlgn="base">
              <a:buClr>
                <a:srgbClr val="B6D1E1"/>
              </a:buClr>
            </a:pPr>
            <a:endParaRPr lang="en-IE" dirty="0"/>
          </a:p>
          <a:p>
            <a:pPr fontAlgn="base">
              <a:buClr>
                <a:srgbClr val="B6D1E1"/>
              </a:buClr>
            </a:pPr>
            <a:r>
              <a:rPr lang="en-IE" dirty="0"/>
              <a:t>VOORBEELD: </a:t>
            </a:r>
            <a:r>
              <a:rPr lang="en-IE" dirty="0">
                <a:hlinkClick r:id="rId2">
                  <a:extLst>
                    <a:ext uri="{A12FA001-AC4F-418D-AE19-62706E023703}">
                      <ahyp:hlinkClr xmlns:ahyp="http://schemas.microsoft.com/office/drawing/2018/hyperlinkcolor" val="tx"/>
                    </a:ext>
                  </a:extLst>
                </a:hlinkClick>
              </a:rPr>
              <a:t>Irish Investment Network </a:t>
            </a:r>
            <a:r>
              <a:rPr lang="en-IE" dirty="0"/>
              <a:t>heeft meer dan 170.000 geregistreerde investeerders. Hun site wordt gepresenteerd met </a:t>
            </a:r>
          </a:p>
          <a:p>
            <a:pPr fontAlgn="base">
              <a:buClr>
                <a:srgbClr val="B6D1E1"/>
              </a:buClr>
            </a:pPr>
            <a:endParaRPr lang="en-IE" dirty="0"/>
          </a:p>
          <a:p>
            <a:pPr marL="342900" indent="-342900" fontAlgn="base">
              <a:buClr>
                <a:srgbClr val="B6D1E1"/>
              </a:buClr>
              <a:buFont typeface="Arial" panose="020B0604020202020204" pitchFamily="34" charset="0"/>
              <a:buChar char="•"/>
            </a:pPr>
            <a:r>
              <a:rPr lang="en-IE" b="1" dirty="0"/>
              <a:t>Duidelijke lijsten met </a:t>
            </a:r>
            <a:r>
              <a:rPr lang="en-IE" dirty="0"/>
              <a:t>geplaatste investeerders met </a:t>
            </a:r>
            <a:r>
              <a:rPr lang="en-IE" b="1" dirty="0"/>
              <a:t>details over hun specifieke sector(en) </a:t>
            </a:r>
          </a:p>
          <a:p>
            <a:pPr marL="342900" indent="-342900" fontAlgn="base">
              <a:buClr>
                <a:srgbClr val="B6D1E1"/>
              </a:buClr>
              <a:buFont typeface="Arial" panose="020B0604020202020204" pitchFamily="34" charset="0"/>
              <a:buChar char="•"/>
            </a:pPr>
            <a:r>
              <a:rPr lang="en-IE" b="1" dirty="0"/>
              <a:t>Potentiële investeringsbedragen</a:t>
            </a:r>
          </a:p>
          <a:p>
            <a:pPr marL="342900" indent="-342900" fontAlgn="base">
              <a:buClr>
                <a:srgbClr val="B6D1E1"/>
              </a:buClr>
              <a:buFont typeface="Arial" panose="020B0604020202020204" pitchFamily="34" charset="0"/>
              <a:buChar char="•"/>
            </a:pPr>
            <a:r>
              <a:rPr lang="en-IE" b="1" dirty="0"/>
              <a:t>Gewenste locatie </a:t>
            </a:r>
            <a:r>
              <a:rPr lang="en-IE" dirty="0"/>
              <a:t>van de potentiële onderneming</a:t>
            </a:r>
          </a:p>
          <a:p>
            <a:pPr fontAlgn="base">
              <a:buClr>
                <a:srgbClr val="B6D1E1"/>
              </a:buClr>
            </a:pPr>
            <a:endParaRPr lang="en-US" dirty="0"/>
          </a:p>
        </p:txBody>
      </p:sp>
      <p:sp>
        <p:nvSpPr>
          <p:cNvPr id="5" name="Text Placeholder 2">
            <a:extLst>
              <a:ext uri="{FF2B5EF4-FFF2-40B4-BE49-F238E27FC236}">
                <a16:creationId xmlns:a16="http://schemas.microsoft.com/office/drawing/2014/main" id="{0544CB3F-96A0-99EC-0E51-5B62EA68A99A}"/>
              </a:ext>
            </a:extLst>
          </p:cNvPr>
          <p:cNvSpPr txBox="1">
            <a:spLocks/>
          </p:cNvSpPr>
          <p:nvPr/>
        </p:nvSpPr>
        <p:spPr>
          <a:xfrm>
            <a:off x="805533" y="1658494"/>
            <a:ext cx="7020265"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sz="2400" b="1" dirty="0"/>
              <a:t>Angel Investor Netwerken</a:t>
            </a:r>
          </a:p>
          <a:p>
            <a:pPr fontAlgn="base">
              <a:buClr>
                <a:srgbClr val="B6D1E1"/>
              </a:buClr>
            </a:pPr>
            <a:endParaRPr lang="en-US" sz="2400" b="1" dirty="0"/>
          </a:p>
        </p:txBody>
      </p:sp>
    </p:spTree>
    <p:extLst>
      <p:ext uri="{BB962C8B-B14F-4D97-AF65-F5344CB8AC3E}">
        <p14:creationId xmlns:p14="http://schemas.microsoft.com/office/powerpoint/2010/main" val="2228692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5303521" y="2800233"/>
            <a:ext cx="6559296"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dirty="0"/>
              <a:t> </a:t>
            </a:r>
            <a:endParaRPr lang="en-US" dirty="0"/>
          </a:p>
        </p:txBody>
      </p:sp>
      <p:sp>
        <p:nvSpPr>
          <p:cNvPr id="5" name="Text Placeholder 2">
            <a:extLst>
              <a:ext uri="{FF2B5EF4-FFF2-40B4-BE49-F238E27FC236}">
                <a16:creationId xmlns:a16="http://schemas.microsoft.com/office/drawing/2014/main" id="{0544CB3F-96A0-99EC-0E51-5B62EA68A99A}"/>
              </a:ext>
            </a:extLst>
          </p:cNvPr>
          <p:cNvSpPr txBox="1">
            <a:spLocks/>
          </p:cNvSpPr>
          <p:nvPr/>
        </p:nvSpPr>
        <p:spPr>
          <a:xfrm>
            <a:off x="631628" y="1501419"/>
            <a:ext cx="10655321"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Clr>
                <a:srgbClr val="B6D1E1"/>
              </a:buClr>
            </a:pPr>
            <a:r>
              <a:rPr lang="en-IE" b="1" dirty="0"/>
              <a:t>Risicokapitaal</a:t>
            </a:r>
          </a:p>
          <a:p>
            <a:pPr fontAlgn="base">
              <a:lnSpc>
                <a:spcPct val="100000"/>
              </a:lnSpc>
              <a:buClr>
                <a:srgbClr val="B6D1E1"/>
              </a:buClr>
            </a:pPr>
            <a:endParaRPr lang="en-IE" sz="1000" b="1" dirty="0"/>
          </a:p>
          <a:p>
            <a:pPr marL="342900" indent="-342900" fontAlgn="base">
              <a:buClr>
                <a:srgbClr val="B6D1E1"/>
              </a:buClr>
              <a:buFont typeface="Arial" panose="020B0604020202020204" pitchFamily="34" charset="0"/>
              <a:buChar char="•"/>
            </a:pPr>
            <a:r>
              <a:rPr lang="en-IE" dirty="0"/>
              <a:t>Kapitaal verstrekt door fulltime, professionele bedrijven (durfkapitalisten) die samen met het management investeren in ambitieuze, snelgroeiende bedrijven die het potentieel hebben om uit te groeien tot bedrijven van betekenis.</a:t>
            </a:r>
          </a:p>
          <a:p>
            <a:pPr marL="342900" indent="-342900" fontAlgn="base">
              <a:buClr>
                <a:srgbClr val="B6D1E1"/>
              </a:buClr>
              <a:buFont typeface="Arial" panose="020B0604020202020204" pitchFamily="34" charset="0"/>
              <a:buChar char="•"/>
            </a:pPr>
            <a:r>
              <a:rPr lang="en-GB" dirty="0"/>
              <a:t>Risicokapitaalinvesteringen worden een steeds belangrijkere financieringsbron voor innovatieve of schaalbare voedingsbedrijven in Europa. Het is niet geschikt voor elke start-up. Het is het meest geschikt als je: een schaalbaar, snelgroeiend voedingsbedrijf opbouwt (bijv. plantaardige productlijn, voedseltechnologie, duurzame verpakking)</a:t>
            </a:r>
          </a:p>
          <a:p>
            <a:pPr marL="342900" indent="-342900" fontAlgn="base">
              <a:buClr>
                <a:srgbClr val="B6D1E1"/>
              </a:buClr>
              <a:buFont typeface="Arial" panose="020B0604020202020204" pitchFamily="34" charset="0"/>
              <a:buChar char="•"/>
            </a:pPr>
            <a:r>
              <a:rPr lang="en-IE" dirty="0"/>
              <a:t>Zal waarschijnlijk aanzienlijk bijdragen aan de geloofwaardigheid van het bedrijf en managementexpertise, ondersteuning en toegang tot hun contacten leveren.  Als onderdeel van hun begeleiding en toezicht op hun investering zullen ze waarschijnlijk lid willen worden van de raad van bestuur - houd dus rekening met het creëren van een bestuursstructuur in je oprichtingsplannen. </a:t>
            </a:r>
          </a:p>
          <a:p>
            <a:pPr fontAlgn="base">
              <a:buClr>
                <a:srgbClr val="B6D1E1"/>
              </a:buClr>
            </a:pPr>
            <a:endParaRPr lang="en-US" dirty="0"/>
          </a:p>
        </p:txBody>
      </p:sp>
    </p:spTree>
    <p:extLst>
      <p:ext uri="{BB962C8B-B14F-4D97-AF65-F5344CB8AC3E}">
        <p14:creationId xmlns:p14="http://schemas.microsoft.com/office/powerpoint/2010/main" val="3933622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8AD307-7798-E61C-F694-EE2A8EFC5D83}"/>
              </a:ext>
            </a:extLst>
          </p:cNvPr>
          <p:cNvSpPr>
            <a:spLocks noGrp="1"/>
          </p:cNvSpPr>
          <p:nvPr>
            <p:ph type="body" sz="quarter" idx="27"/>
          </p:nvPr>
        </p:nvSpPr>
        <p:spPr/>
        <p:txBody>
          <a:bodyPr/>
          <a:lstStyle/>
          <a:p>
            <a:r>
              <a:rPr lang="en-US" dirty="0"/>
              <a:t>WAAR VIND JE ONDERSTEUNING</a:t>
            </a:r>
            <a:endParaRPr lang="en-GB" dirty="0"/>
          </a:p>
        </p:txBody>
      </p:sp>
      <p:sp>
        <p:nvSpPr>
          <p:cNvPr id="2" name="Text Placeholder 2">
            <a:extLst>
              <a:ext uri="{FF2B5EF4-FFF2-40B4-BE49-F238E27FC236}">
                <a16:creationId xmlns:a16="http://schemas.microsoft.com/office/drawing/2014/main" id="{A28B23BF-6C45-A041-F19E-E24190371880}"/>
              </a:ext>
            </a:extLst>
          </p:cNvPr>
          <p:cNvSpPr txBox="1">
            <a:spLocks/>
          </p:cNvSpPr>
          <p:nvPr/>
        </p:nvSpPr>
        <p:spPr>
          <a:xfrm>
            <a:off x="4450829" y="1817382"/>
            <a:ext cx="6559296" cy="2598137"/>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Wingdings" panose="05000000000000000000" pitchFamily="2" charset="2"/>
              <a:buChar char="ü"/>
            </a:pPr>
            <a:r>
              <a:rPr lang="en-IE" dirty="0"/>
              <a:t>De durfkapitalisten willen </a:t>
            </a:r>
            <a:r>
              <a:rPr lang="en-IE" b="1" dirty="0"/>
              <a:t>hun investering </a:t>
            </a:r>
            <a:r>
              <a:rPr lang="en-IE" dirty="0"/>
              <a:t>meestal </a:t>
            </a:r>
            <a:r>
              <a:rPr lang="en-IE" b="1" dirty="0"/>
              <a:t>binnen vijf jaar realiseren, </a:t>
            </a:r>
            <a:r>
              <a:rPr lang="en-IE" dirty="0"/>
              <a:t>ofwel door het bedrijf te verkopen of door hun belang door het bedrijf te laten uitkopen.</a:t>
            </a:r>
          </a:p>
          <a:p>
            <a:pPr>
              <a:buClr>
                <a:srgbClr val="B6D1E1"/>
              </a:buClr>
            </a:pPr>
            <a:endParaRPr lang="en-IE" dirty="0"/>
          </a:p>
          <a:p>
            <a:pPr marL="342900" indent="-342900">
              <a:buClr>
                <a:srgbClr val="B6D1E1"/>
              </a:buClr>
              <a:buFont typeface="Wingdings" panose="05000000000000000000" pitchFamily="2" charset="2"/>
              <a:buChar char="ü"/>
            </a:pPr>
            <a:r>
              <a:rPr lang="en-IE" dirty="0"/>
              <a:t>Durfkapitaalfondsen investeren meestal in bedrijven die </a:t>
            </a:r>
            <a:r>
              <a:rPr lang="en-IE" b="1" dirty="0"/>
              <a:t>meer dan €500k aan eigen vermogen ophalen</a:t>
            </a:r>
            <a:r>
              <a:rPr lang="en-IE" dirty="0"/>
              <a:t>. De bedrijven moeten in een </a:t>
            </a:r>
            <a:r>
              <a:rPr lang="en-IE" b="1" dirty="0"/>
              <a:t>snelgroeiende, aantrekkelijke sector </a:t>
            </a:r>
            <a:r>
              <a:rPr lang="en-IE" dirty="0"/>
              <a:t>zitten</a:t>
            </a:r>
            <a:r>
              <a:rPr lang="en-IE" b="1" dirty="0"/>
              <a:t>, met een sterk managementteam en aantoonbare vaardigheden</a:t>
            </a:r>
            <a:r>
              <a:rPr lang="en-IE" dirty="0"/>
              <a:t>. Het product/de dienst moet een duidelijk geïdentificeerd probleem oplossen.</a:t>
            </a:r>
          </a:p>
        </p:txBody>
      </p:sp>
      <p:sp>
        <p:nvSpPr>
          <p:cNvPr id="5" name="Text Placeholder 2">
            <a:extLst>
              <a:ext uri="{FF2B5EF4-FFF2-40B4-BE49-F238E27FC236}">
                <a16:creationId xmlns:a16="http://schemas.microsoft.com/office/drawing/2014/main" id="{0544CB3F-96A0-99EC-0E51-5B62EA68A99A}"/>
              </a:ext>
            </a:extLst>
          </p:cNvPr>
          <p:cNvSpPr txBox="1">
            <a:spLocks/>
          </p:cNvSpPr>
          <p:nvPr/>
        </p:nvSpPr>
        <p:spPr>
          <a:xfrm>
            <a:off x="900899"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tegenstelling tot bankfinanciering zijn durfkapitalisten niet </a:t>
            </a:r>
            <a:r>
              <a:rPr lang="en-IE" b="1" dirty="0"/>
              <a:t>op zoek naar een geplande terugbetaling, </a:t>
            </a:r>
            <a:r>
              <a:rPr lang="en-IE" dirty="0"/>
              <a:t>maar naar een minderheid van het aandelenkapitaal van je bedrijf in ruil voor contanten. </a:t>
            </a:r>
          </a:p>
        </p:txBody>
      </p:sp>
      <p:cxnSp>
        <p:nvCxnSpPr>
          <p:cNvPr id="6" name="Straight Connector 5">
            <a:extLst>
              <a:ext uri="{FF2B5EF4-FFF2-40B4-BE49-F238E27FC236}">
                <a16:creationId xmlns:a16="http://schemas.microsoft.com/office/drawing/2014/main" id="{7F18B29A-9900-8D61-B470-1DC3D596DA2F}"/>
              </a:ext>
            </a:extLst>
          </p:cNvPr>
          <p:cNvCxnSpPr>
            <a:cxnSpLocks/>
          </p:cNvCxnSpPr>
          <p:nvPr/>
        </p:nvCxnSpPr>
        <p:spPr>
          <a:xfrm flipV="1">
            <a:off x="4085037" y="1714457"/>
            <a:ext cx="0" cy="342908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8664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1161F49-2159-4613-8E95-A9E50517CA07}"/>
              </a:ext>
            </a:extLst>
          </p:cNvPr>
          <p:cNvSpPr>
            <a:spLocks noGrp="1"/>
          </p:cNvSpPr>
          <p:nvPr>
            <p:ph type="body" sz="quarter" idx="27"/>
          </p:nvPr>
        </p:nvSpPr>
        <p:spPr>
          <a:xfrm>
            <a:off x="1" y="650028"/>
            <a:ext cx="12192000" cy="720752"/>
          </a:xfrm>
        </p:spPr>
        <p:txBody>
          <a:bodyPr/>
          <a:lstStyle/>
          <a:p>
            <a:pPr algn="ctr"/>
            <a:r>
              <a:rPr lang="en-US" dirty="0"/>
              <a:t>HET VERSCHIL TUSSEN....</a:t>
            </a:r>
          </a:p>
          <a:p>
            <a:pPr algn="ctr"/>
            <a:endParaRPr lang="en-US" dirty="0"/>
          </a:p>
        </p:txBody>
      </p:sp>
      <p:graphicFrame>
        <p:nvGraphicFramePr>
          <p:cNvPr id="8" name="Table 7">
            <a:extLst>
              <a:ext uri="{FF2B5EF4-FFF2-40B4-BE49-F238E27FC236}">
                <a16:creationId xmlns:a16="http://schemas.microsoft.com/office/drawing/2014/main" id="{9A61F6B2-1A4A-1426-5871-0CF3A428C4C8}"/>
              </a:ext>
            </a:extLst>
          </p:cNvPr>
          <p:cNvGraphicFramePr>
            <a:graphicFrameLocks noGrp="1"/>
          </p:cNvGraphicFramePr>
          <p:nvPr>
            <p:extLst>
              <p:ext uri="{D42A27DB-BD31-4B8C-83A1-F6EECF244321}">
                <p14:modId xmlns:p14="http://schemas.microsoft.com/office/powerpoint/2010/main" val="2258754373"/>
              </p:ext>
            </p:extLst>
          </p:nvPr>
        </p:nvGraphicFramePr>
        <p:xfrm>
          <a:off x="457199" y="1021464"/>
          <a:ext cx="11362267" cy="5719450"/>
        </p:xfrm>
        <a:graphic>
          <a:graphicData uri="http://schemas.openxmlformats.org/drawingml/2006/table">
            <a:tbl>
              <a:tblPr firstRow="1" bandRow="1">
                <a:tableStyleId>{5C22544A-7EE6-4342-B048-85BDC9FD1C3A}</a:tableStyleId>
              </a:tblPr>
              <a:tblGrid>
                <a:gridCol w="5746284">
                  <a:extLst>
                    <a:ext uri="{9D8B030D-6E8A-4147-A177-3AD203B41FA5}">
                      <a16:colId xmlns:a16="http://schemas.microsoft.com/office/drawing/2014/main" val="2511320271"/>
                    </a:ext>
                  </a:extLst>
                </a:gridCol>
                <a:gridCol w="5615983">
                  <a:extLst>
                    <a:ext uri="{9D8B030D-6E8A-4147-A177-3AD203B41FA5}">
                      <a16:colId xmlns:a16="http://schemas.microsoft.com/office/drawing/2014/main" val="2510859457"/>
                    </a:ext>
                  </a:extLst>
                </a:gridCol>
              </a:tblGrid>
              <a:tr h="417335">
                <a:tc>
                  <a:txBody>
                    <a:bodyPr/>
                    <a:lstStyle/>
                    <a:p>
                      <a:pPr algn="ctr"/>
                      <a:r>
                        <a:rPr lang="en-IE" sz="2800" dirty="0">
                          <a:solidFill>
                            <a:schemeClr val="bg1"/>
                          </a:solidFill>
                        </a:rPr>
                        <a:t>Engel Investeerder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D1E1"/>
                    </a:solidFill>
                  </a:tcPr>
                </a:tc>
                <a:tc>
                  <a:txBody>
                    <a:bodyPr/>
                    <a:lstStyle/>
                    <a:p>
                      <a:pPr algn="ctr"/>
                      <a:r>
                        <a:rPr lang="en-IE" sz="2800" b="1" kern="1200" dirty="0">
                          <a:solidFill>
                            <a:schemeClr val="bg1"/>
                          </a:solidFill>
                          <a:latin typeface="+mn-lt"/>
                          <a:ea typeface="+mn-ea"/>
                          <a:cs typeface="+mn-cs"/>
                        </a:rPr>
                        <a:t>Durfkapitaal</a:t>
                      </a:r>
                      <a:endParaRPr lang="en-IE" sz="2800" dirty="0">
                        <a:solidFill>
                          <a:srgbClr val="E95273"/>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D1E1"/>
                    </a:solidFill>
                  </a:tcPr>
                </a:tc>
                <a:extLst>
                  <a:ext uri="{0D108BD9-81ED-4DB2-BD59-A6C34878D82A}">
                    <a16:rowId xmlns:a16="http://schemas.microsoft.com/office/drawing/2014/main" val="3925927922"/>
                  </a:ext>
                </a:extLst>
              </a:tr>
              <a:tr h="435488">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1" i="0" kern="1200" dirty="0">
                          <a:solidFill>
                            <a:srgbClr val="382B1B"/>
                          </a:solidFill>
                          <a:effectLst/>
                          <a:latin typeface="+mn-lt"/>
                          <a:ea typeface="+mn-ea"/>
                          <a:cs typeface="+mn-cs"/>
                        </a:rPr>
                        <a:t>Private equity </a:t>
                      </a:r>
                      <a:r>
                        <a:rPr lang="en-IE" sz="1800" b="0" i="0" kern="1200" dirty="0">
                          <a:solidFill>
                            <a:srgbClr val="382B1B"/>
                          </a:solidFill>
                          <a:effectLst/>
                          <a:latin typeface="+mn-lt"/>
                          <a:ea typeface="+mn-ea"/>
                          <a:cs typeface="+mn-cs"/>
                        </a:rPr>
                        <a:t>is simpelweg aandelen (eigen vermogen of effecten) in een bedrijf dat niet beursgenoteerd is.</a:t>
                      </a:r>
                    </a:p>
                  </a:txBody>
                  <a:tcPr anchor="ctr">
                    <a:lnL w="12700" cap="flat" cmpd="sng" algn="ctr">
                      <a:solidFill>
                        <a:srgbClr val="B6D1E1"/>
                      </a:solidFill>
                      <a:prstDash val="solid"/>
                      <a:round/>
                      <a:headEnd type="none" w="med" len="med"/>
                      <a:tailEnd type="none" w="med" len="med"/>
                    </a:lnL>
                    <a:lnR w="12700" cap="flat" cmpd="sng" algn="ctr">
                      <a:solidFill>
                        <a:srgbClr val="B6D1E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6D1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extLst>
                  <a:ext uri="{0D108BD9-81ED-4DB2-BD59-A6C34878D82A}">
                    <a16:rowId xmlns:a16="http://schemas.microsoft.com/office/drawing/2014/main" val="3854540361"/>
                  </a:ext>
                </a:extLst>
              </a:tr>
              <a:tr h="4368108">
                <a:tc>
                  <a:txBody>
                    <a:bodyPr/>
                    <a:lstStyle/>
                    <a:p>
                      <a:pPr marL="342900" marR="0" lvl="0" indent="-342900" algn="l" defTabSz="914400" rtl="0" eaLnBrk="1" fontAlgn="auto" latinLnBrk="0" hangingPunct="1">
                        <a:lnSpc>
                          <a:spcPts val="2340"/>
                        </a:lnSpc>
                        <a:spcBef>
                          <a:spcPts val="0"/>
                        </a:spcBef>
                        <a:spcAft>
                          <a:spcPts val="0"/>
                        </a:spcAft>
                        <a:buClr>
                          <a:srgbClr val="B6D1E1"/>
                        </a:buClr>
                        <a:buSzTx/>
                        <a:buFont typeface="Arial" panose="020B0604020202020204" pitchFamily="34" charset="0"/>
                        <a:buChar char="•"/>
                        <a:tabLst/>
                        <a:defRPr/>
                      </a:pPr>
                      <a:r>
                        <a:rPr lang="en-IE" sz="2200" b="0" i="0" kern="1200" dirty="0">
                          <a:solidFill>
                            <a:srgbClr val="382B1B"/>
                          </a:solidFill>
                          <a:effectLst/>
                          <a:latin typeface="+mn-lt"/>
                          <a:ea typeface="+mn-ea"/>
                          <a:cs typeface="+mn-cs"/>
                        </a:rPr>
                        <a:t>Een individuele belegger</a:t>
                      </a:r>
                    </a:p>
                    <a:p>
                      <a:pPr marL="342900" marR="0" lvl="0" indent="-342900" algn="l" defTabSz="914400" rtl="0" eaLnBrk="1" fontAlgn="auto" latinLnBrk="0" hangingPunct="1">
                        <a:lnSpc>
                          <a:spcPts val="2340"/>
                        </a:lnSpc>
                        <a:spcBef>
                          <a:spcPts val="0"/>
                        </a:spcBef>
                        <a:spcAft>
                          <a:spcPts val="0"/>
                        </a:spcAft>
                        <a:buClr>
                          <a:srgbClr val="B6D1E1"/>
                        </a:buClr>
                        <a:buSzTx/>
                        <a:buFont typeface="Arial" panose="020B0604020202020204" pitchFamily="34" charset="0"/>
                        <a:buChar char="•"/>
                        <a:tabLst/>
                        <a:defRPr/>
                      </a:pPr>
                      <a:r>
                        <a:rPr lang="en-IE" sz="2200" b="0" i="0" kern="1200" dirty="0">
                          <a:solidFill>
                            <a:srgbClr val="382B1B"/>
                          </a:solidFill>
                          <a:effectLst/>
                          <a:latin typeface="+mn-lt"/>
                          <a:ea typeface="+mn-ea"/>
                          <a:cs typeface="+mn-cs"/>
                        </a:rPr>
                        <a:t>Investeringsbedragen: €10k - €100k, soms iets meer, groepen kunnen tot €1m gaan</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Private equity houden van directe investeringen in particuliere bedrijven</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Individuen, vaak succesvolle zakenmensen, die hun eigen persoonlijke middelen investeren in een potentieel lonende kans</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Kan bereid zijn om te investeren in zowel startende als gevestigde bedrijven</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Ervaring en contacten hebben om bij te dragen</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Kan bereid zijn om "hands-off" of "hands-on" te zijn om belangrijke vaardigheden toe te voegen</a:t>
                      </a:r>
                    </a:p>
                    <a:p>
                      <a:pPr marL="342900" indent="-342900">
                        <a:lnSpc>
                          <a:spcPts val="2340"/>
                        </a:lnSpc>
                        <a:buClr>
                          <a:srgbClr val="B6D1E1"/>
                        </a:buClr>
                        <a:buFont typeface="Arial" panose="020B0604020202020204" pitchFamily="34" charset="0"/>
                        <a:buChar char="•"/>
                      </a:pPr>
                      <a:endParaRPr lang="en-IE" sz="2200" b="0" i="0" kern="1200" dirty="0">
                        <a:solidFill>
                          <a:srgbClr val="382B1B"/>
                        </a:solidFill>
                        <a:effectLst/>
                        <a:latin typeface="+mn-lt"/>
                        <a:ea typeface="+mn-ea"/>
                        <a:cs typeface="+mn-cs"/>
                      </a:endParaRPr>
                    </a:p>
                  </a:txBody>
                  <a:tcPr anchor="ctr">
                    <a:lnL w="12700" cap="flat" cmpd="sng" algn="ctr">
                      <a:solidFill>
                        <a:srgbClr val="B6D1E1"/>
                      </a:solidFill>
                      <a:prstDash val="solid"/>
                      <a:round/>
                      <a:headEnd type="none" w="med" len="med"/>
                      <a:tailEnd type="none" w="med" len="med"/>
                    </a:lnL>
                    <a:lnR w="12700" cap="flat" cmpd="sng" algn="ctr">
                      <a:solidFill>
                        <a:srgbClr val="B6D1E1"/>
                      </a:solidFill>
                      <a:prstDash val="solid"/>
                      <a:round/>
                      <a:headEnd type="none" w="med" len="med"/>
                      <a:tailEnd type="none" w="med" len="med"/>
                    </a:lnR>
                    <a:lnT w="12700" cap="flat" cmpd="sng" algn="ctr">
                      <a:solidFill>
                        <a:srgbClr val="B6D1E1"/>
                      </a:solidFill>
                      <a:prstDash val="solid"/>
                      <a:round/>
                      <a:headEnd type="none" w="med" len="med"/>
                      <a:tailEnd type="none" w="med" len="med"/>
                    </a:lnT>
                    <a:lnB w="12700" cap="flat" cmpd="sng" algn="ctr">
                      <a:solidFill>
                        <a:srgbClr val="B6D1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ts val="2340"/>
                        </a:lnSpc>
                        <a:spcBef>
                          <a:spcPts val="0"/>
                        </a:spcBef>
                        <a:spcAft>
                          <a:spcPts val="0"/>
                        </a:spcAft>
                        <a:buClr>
                          <a:srgbClr val="B6D1E1"/>
                        </a:buClr>
                        <a:buSzTx/>
                        <a:buFont typeface="Arial" panose="020B0604020202020204" pitchFamily="34" charset="0"/>
                        <a:buChar char="•"/>
                        <a:tabLst/>
                        <a:defRPr/>
                      </a:pPr>
                      <a:r>
                        <a:rPr lang="en-IE" sz="2200" b="0" i="0" kern="1200" dirty="0">
                          <a:solidFill>
                            <a:srgbClr val="382B1B"/>
                          </a:solidFill>
                          <a:effectLst/>
                          <a:latin typeface="+mn-lt"/>
                          <a:ea typeface="+mn-ea"/>
                          <a:cs typeface="+mn-cs"/>
                        </a:rPr>
                        <a:t>Een bedrijf of onderneming in plaats van een individu</a:t>
                      </a:r>
                    </a:p>
                    <a:p>
                      <a:pPr marL="342900" marR="0" lvl="0" indent="-342900" algn="l" defTabSz="914400" rtl="0" eaLnBrk="1" fontAlgn="auto" latinLnBrk="0" hangingPunct="1">
                        <a:lnSpc>
                          <a:spcPts val="2340"/>
                        </a:lnSpc>
                        <a:spcBef>
                          <a:spcPts val="0"/>
                        </a:spcBef>
                        <a:spcAft>
                          <a:spcPts val="0"/>
                        </a:spcAft>
                        <a:buClr>
                          <a:srgbClr val="B6D1E1"/>
                        </a:buClr>
                        <a:buSzTx/>
                        <a:buFont typeface="Arial" panose="020B0604020202020204" pitchFamily="34" charset="0"/>
                        <a:buChar char="•"/>
                        <a:tabLst/>
                        <a:defRPr/>
                      </a:pPr>
                      <a:r>
                        <a:rPr lang="en-IE" sz="2200" b="0" i="0" kern="1200" dirty="0">
                          <a:solidFill>
                            <a:srgbClr val="382B1B"/>
                          </a:solidFill>
                          <a:effectLst/>
                          <a:latin typeface="+mn-lt"/>
                          <a:ea typeface="+mn-ea"/>
                          <a:cs typeface="+mn-cs"/>
                        </a:rPr>
                        <a:t>Investeringsbedragen: €1M +</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Private equity houden van directe investeringen in particuliere bedrijven</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Kapitaal wordt geïnvesteerd door bedrijven die het geld van anderen gebruiken. Ze zamelen dat geld in door investeerders een kans te bieden om deel te nemen aan een fonds dat vervolgens wordt gebruikt om aandelen in een privébedrijf te kopen.</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Zelden geïnteresseerd in early-stage, tenzij er dwingende redenen zijn (bijv. hightech met al succesvolle oprichters)</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Contacten hebben</a:t>
                      </a:r>
                    </a:p>
                    <a:p>
                      <a:pPr marL="342900" indent="-342900">
                        <a:lnSpc>
                          <a:spcPts val="2340"/>
                        </a:lnSpc>
                        <a:buClr>
                          <a:srgbClr val="B6D1E1"/>
                        </a:buClr>
                        <a:buFont typeface="Arial" panose="020B0604020202020204" pitchFamily="34" charset="0"/>
                        <a:buChar char="•"/>
                      </a:pPr>
                      <a:r>
                        <a:rPr lang="en-IE" sz="2200" b="0" i="0" kern="1200" dirty="0">
                          <a:solidFill>
                            <a:srgbClr val="382B1B"/>
                          </a:solidFill>
                          <a:effectLst/>
                          <a:latin typeface="+mn-lt"/>
                          <a:ea typeface="+mn-ea"/>
                          <a:cs typeface="+mn-cs"/>
                        </a:rPr>
                        <a:t>Stoel aan boord verplicht</a:t>
                      </a:r>
                    </a:p>
                  </a:txBody>
                  <a:tcPr anchor="ctr">
                    <a:lnL w="12700" cap="flat" cmpd="sng" algn="ctr">
                      <a:solidFill>
                        <a:srgbClr val="B6D1E1"/>
                      </a:solidFill>
                      <a:prstDash val="solid"/>
                      <a:round/>
                      <a:headEnd type="none" w="med" len="med"/>
                      <a:tailEnd type="none" w="med" len="med"/>
                    </a:lnL>
                    <a:lnR w="12700" cap="flat" cmpd="sng" algn="ctr">
                      <a:solidFill>
                        <a:srgbClr val="B6D1E1"/>
                      </a:solidFill>
                      <a:prstDash val="solid"/>
                      <a:round/>
                      <a:headEnd type="none" w="med" len="med"/>
                      <a:tailEnd type="none" w="med" len="med"/>
                    </a:lnR>
                    <a:lnT w="12700" cap="flat" cmpd="sng" algn="ctr">
                      <a:solidFill>
                        <a:srgbClr val="B6D1E1"/>
                      </a:solidFill>
                      <a:prstDash val="solid"/>
                      <a:round/>
                      <a:headEnd type="none" w="med" len="med"/>
                      <a:tailEnd type="none" w="med" len="med"/>
                    </a:lnT>
                    <a:lnB w="12700" cap="flat" cmpd="sng" algn="ctr">
                      <a:solidFill>
                        <a:srgbClr val="B6D1E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9003722"/>
                  </a:ext>
                </a:extLst>
              </a:tr>
            </a:tbl>
          </a:graphicData>
        </a:graphic>
      </p:graphicFrame>
    </p:spTree>
    <p:extLst>
      <p:ext uri="{BB962C8B-B14F-4D97-AF65-F5344CB8AC3E}">
        <p14:creationId xmlns:p14="http://schemas.microsoft.com/office/powerpoint/2010/main" val="3816275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A53C0-2A68-D6FB-65A5-EC53BCDB8AA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C25B7ED-15F2-6EC7-95CA-A3EA2DDC1CE6}"/>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B084D290-E445-B6FD-F27D-8C3C1CBD1615}"/>
              </a:ext>
            </a:extLst>
          </p:cNvPr>
          <p:cNvSpPr txBox="1">
            <a:spLocks/>
          </p:cNvSpPr>
          <p:nvPr/>
        </p:nvSpPr>
        <p:spPr>
          <a:xfrm>
            <a:off x="900899"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52" name="TextBox 51">
            <a:extLst>
              <a:ext uri="{FF2B5EF4-FFF2-40B4-BE49-F238E27FC236}">
                <a16:creationId xmlns:a16="http://schemas.microsoft.com/office/drawing/2014/main" id="{390D89C1-310E-97BE-F8F3-92B37BBADC9D}"/>
              </a:ext>
            </a:extLst>
          </p:cNvPr>
          <p:cNvSpPr txBox="1"/>
          <p:nvPr/>
        </p:nvSpPr>
        <p:spPr>
          <a:xfrm>
            <a:off x="383913" y="1380015"/>
            <a:ext cx="10907188" cy="5601533"/>
          </a:xfrm>
          <a:prstGeom prst="rect">
            <a:avLst/>
          </a:prstGeom>
          <a:noFill/>
        </p:spPr>
        <p:txBody>
          <a:bodyPr wrap="square" rtlCol="0">
            <a:spAutoFit/>
          </a:bodyPr>
          <a:lstStyle/>
          <a:p>
            <a:r>
              <a:rPr lang="en-GB" sz="2200" b="1" dirty="0">
                <a:solidFill>
                  <a:srgbClr val="94C7B0"/>
                </a:solidFill>
              </a:rPr>
              <a:t>Equity Crowdfunding - Wat is het?</a:t>
            </a:r>
          </a:p>
          <a:p>
            <a:r>
              <a:rPr lang="en-GB" sz="2200" dirty="0"/>
              <a:t>Met equity crowdfunding kun je fondsen werven door aandelen in je bedrijf aan te bieden aan een groot aantal kleine investeerders, meestal via een online platform. In plaats van een product of beloning te ontvangen (zoals bij traditionele crowdfunding), worden supporters mede-eigenaar van je bedrijf.</a:t>
            </a:r>
          </a:p>
          <a:p>
            <a:endParaRPr lang="en-GB" sz="2200" dirty="0"/>
          </a:p>
          <a:p>
            <a:r>
              <a:rPr lang="en-GB" sz="2200" dirty="0">
                <a:solidFill>
                  <a:srgbClr val="B6D1E1"/>
                </a:solidFill>
              </a:rPr>
              <a:t>Belangrijkste kenmerken:</a:t>
            </a:r>
          </a:p>
          <a:p>
            <a:pPr marL="285750" indent="-285750">
              <a:buFont typeface="Arial" panose="020B0604020202020204" pitchFamily="34" charset="0"/>
              <a:buChar char="•"/>
            </a:pPr>
            <a:r>
              <a:rPr lang="en-GB" sz="2200" dirty="0"/>
              <a:t>Kapitaal ophalen zonder tussenkomst van banken of durfkapitalisten</a:t>
            </a:r>
          </a:p>
          <a:p>
            <a:pPr marL="285750" indent="-285750">
              <a:buFont typeface="Arial" panose="020B0604020202020204" pitchFamily="34" charset="0"/>
              <a:buChar char="•"/>
            </a:pPr>
            <a:r>
              <a:rPr lang="en-GB" sz="2200" dirty="0"/>
              <a:t>Elke investeerder krijgt een klein aandeel in je bedrijf</a:t>
            </a:r>
          </a:p>
          <a:p>
            <a:pPr marL="285750" indent="-285750">
              <a:buFont typeface="Arial" panose="020B0604020202020204" pitchFamily="34" charset="0"/>
              <a:buChar char="•"/>
            </a:pPr>
            <a:r>
              <a:rPr lang="en-GB" sz="2200" dirty="0"/>
              <a:t>Platforms zorgen vaak voor compliance en juridisch papierwerk</a:t>
            </a:r>
          </a:p>
          <a:p>
            <a:pPr marL="285750" indent="-285750">
              <a:buFont typeface="Arial" panose="020B0604020202020204" pitchFamily="34" charset="0"/>
              <a:buChar char="•"/>
            </a:pPr>
            <a:r>
              <a:rPr lang="en-GB" sz="2200" dirty="0"/>
              <a:t>Populaire platforms in de EU: </a:t>
            </a:r>
          </a:p>
          <a:p>
            <a:pPr marL="742950" lvl="1" indent="-285750">
              <a:buFont typeface="Arial" panose="020B0604020202020204" pitchFamily="34" charset="0"/>
              <a:buChar char="•"/>
            </a:pPr>
            <a:r>
              <a:rPr lang="en-GB" sz="2400" dirty="0">
                <a:hlinkClick r:id="rId2"/>
              </a:rPr>
              <a:t>Investeer in de beste startups van Europa | Crowdcube </a:t>
            </a:r>
            <a:endParaRPr lang="en-GB" sz="2400" dirty="0"/>
          </a:p>
          <a:p>
            <a:pPr marL="742950" lvl="1" indent="-285750">
              <a:buFont typeface="Arial" panose="020B0604020202020204" pitchFamily="34" charset="0"/>
              <a:buChar char="•"/>
            </a:pPr>
            <a:r>
              <a:rPr lang="en-GB" sz="2400" dirty="0">
                <a:hlinkClick r:id="rId3"/>
              </a:rPr>
              <a:t>Investeer online in startups via equity crowdfunding | Republic Europe</a:t>
            </a:r>
            <a:endParaRPr lang="en-GB" sz="2200" dirty="0"/>
          </a:p>
          <a:p>
            <a:pPr marL="742950" lvl="1" indent="-285750">
              <a:buFont typeface="Arial" panose="020B0604020202020204" pitchFamily="34" charset="0"/>
              <a:buChar char="•"/>
            </a:pPr>
            <a:r>
              <a:rPr lang="fr-FR" sz="2400" dirty="0">
                <a:hlinkClick r:id="rId4"/>
              </a:rPr>
              <a:t>WiSEED - Investeren in vastgoedcrowdfunding en </a:t>
            </a:r>
            <a:r>
              <a:rPr lang="en-GB" sz="2200" dirty="0"/>
              <a:t>energietransitie </a:t>
            </a:r>
          </a:p>
          <a:p>
            <a:endParaRPr lang="en-GB" sz="2200" dirty="0"/>
          </a:p>
          <a:p>
            <a:pPr marL="285750" indent="-285750">
              <a:buFont typeface="Arial" panose="020B0604020202020204" pitchFamily="34" charset="0"/>
              <a:buChar char="•"/>
            </a:pPr>
            <a:endParaRPr lang="en-GB" sz="2200" dirty="0"/>
          </a:p>
        </p:txBody>
      </p:sp>
    </p:spTree>
    <p:extLst>
      <p:ext uri="{BB962C8B-B14F-4D97-AF65-F5344CB8AC3E}">
        <p14:creationId xmlns:p14="http://schemas.microsoft.com/office/powerpoint/2010/main" val="21751565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2ED6E-854F-CE7D-F8FD-1272309128F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A6D48ED-2F43-8974-881C-2B7006D3505B}"/>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78ECFDEA-86FC-BB94-1337-6E1463999D24}"/>
              </a:ext>
            </a:extLst>
          </p:cNvPr>
          <p:cNvSpPr txBox="1">
            <a:spLocks/>
          </p:cNvSpPr>
          <p:nvPr/>
        </p:nvSpPr>
        <p:spPr>
          <a:xfrm>
            <a:off x="900899"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52" name="TextBox 51">
            <a:extLst>
              <a:ext uri="{FF2B5EF4-FFF2-40B4-BE49-F238E27FC236}">
                <a16:creationId xmlns:a16="http://schemas.microsoft.com/office/drawing/2014/main" id="{33E8ABF3-67C2-E5C4-E2F4-A079058FAA9B}"/>
              </a:ext>
            </a:extLst>
          </p:cNvPr>
          <p:cNvSpPr txBox="1"/>
          <p:nvPr/>
        </p:nvSpPr>
        <p:spPr>
          <a:xfrm>
            <a:off x="383913" y="1380015"/>
            <a:ext cx="11593044" cy="4154984"/>
          </a:xfrm>
          <a:prstGeom prst="rect">
            <a:avLst/>
          </a:prstGeom>
          <a:noFill/>
        </p:spPr>
        <p:txBody>
          <a:bodyPr wrap="square" rtlCol="0">
            <a:spAutoFit/>
          </a:bodyPr>
          <a:lstStyle/>
          <a:p>
            <a:r>
              <a:rPr lang="en-GB" sz="2200" b="1" dirty="0">
                <a:solidFill>
                  <a:srgbClr val="94C7B0"/>
                </a:solidFill>
              </a:rPr>
              <a:t>Waarom equity-crowdfunding werkt voor startende voedselproducenten:</a:t>
            </a:r>
          </a:p>
          <a:p>
            <a:pPr marL="285750" indent="-285750">
              <a:buFont typeface="Arial" panose="020B0604020202020204" pitchFamily="34" charset="0"/>
              <a:buChar char="•"/>
            </a:pPr>
            <a:r>
              <a:rPr lang="en-GB" sz="2200" dirty="0"/>
              <a:t>Loyale klanten betrekken als mede-eigenaars. </a:t>
            </a:r>
          </a:p>
          <a:p>
            <a:pPr marL="285750" indent="-285750">
              <a:buFont typeface="Arial" panose="020B0604020202020204" pitchFamily="34" charset="0"/>
              <a:buChar char="•"/>
            </a:pPr>
            <a:r>
              <a:rPr lang="en-GB" sz="2200" dirty="0"/>
              <a:t>Bouwt gemeenschap en merkambassadeurs</a:t>
            </a:r>
          </a:p>
          <a:p>
            <a:pPr marL="285750" indent="-285750">
              <a:buFont typeface="Arial" panose="020B0604020202020204" pitchFamily="34" charset="0"/>
              <a:buChar char="•"/>
            </a:pPr>
            <a:r>
              <a:rPr lang="en-GB" sz="2200" dirty="0"/>
              <a:t>Zeer geschikt voor bedrijven die zich richten op de consument, zoals voedingsmiddelen- en drankmerken, waar mensen een emotionele band hebben met het product</a:t>
            </a:r>
          </a:p>
          <a:p>
            <a:pPr marL="285750" indent="-285750">
              <a:buFont typeface="Arial" panose="020B0604020202020204" pitchFamily="34" charset="0"/>
              <a:buChar char="•"/>
            </a:pPr>
            <a:endParaRPr lang="en-GB" sz="2200" dirty="0"/>
          </a:p>
          <a:p>
            <a:r>
              <a:rPr lang="en-GB" sz="2200" b="1" dirty="0">
                <a:solidFill>
                  <a:srgbClr val="94C7B0"/>
                </a:solidFill>
              </a:rPr>
              <a:t>Wat je in gedachten moet houden:</a:t>
            </a:r>
          </a:p>
          <a:p>
            <a:pPr marL="342900" indent="-342900">
              <a:buFont typeface="Arial" panose="020B0604020202020204" pitchFamily="34" charset="0"/>
              <a:buChar char="•"/>
            </a:pPr>
            <a:r>
              <a:rPr lang="en-GB" sz="2200" dirty="0"/>
              <a:t>Je hebt een sterk ondernemingsplan, financiële gegevens en een goed verhaal nodig.</a:t>
            </a:r>
          </a:p>
          <a:p>
            <a:pPr marL="342900" indent="-342900">
              <a:buFont typeface="Arial" panose="020B0604020202020204" pitchFamily="34" charset="0"/>
              <a:buChar char="•"/>
            </a:pPr>
            <a:r>
              <a:rPr lang="en-GB" sz="2200" dirty="0"/>
              <a:t>Je geeft je eigen vermogen op, dus zorg ervoor dat je je goed voelt bij gedeeld eigendom</a:t>
            </a:r>
          </a:p>
          <a:p>
            <a:pPr marL="342900" indent="-342900">
              <a:buFont typeface="Arial" panose="020B0604020202020204" pitchFamily="34" charset="0"/>
              <a:buChar char="•"/>
            </a:pPr>
            <a:r>
              <a:rPr lang="en-GB" sz="2200" dirty="0"/>
              <a:t>Wettelijke en rapportageverplichtingen nemen toe zodra je veel aandeelhouders hebt. </a:t>
            </a:r>
          </a:p>
          <a:p>
            <a:endParaRPr lang="en-GB" sz="2200" dirty="0"/>
          </a:p>
          <a:p>
            <a:r>
              <a:rPr lang="en-GB" sz="2200" dirty="0"/>
              <a:t> </a:t>
            </a:r>
          </a:p>
        </p:txBody>
      </p:sp>
    </p:spTree>
    <p:extLst>
      <p:ext uri="{BB962C8B-B14F-4D97-AF65-F5344CB8AC3E}">
        <p14:creationId xmlns:p14="http://schemas.microsoft.com/office/powerpoint/2010/main" val="24258808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47316-38EC-1C72-A45A-55CF7CA138B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A3CAD9D-1ACC-E0AA-B812-677786398A76}"/>
              </a:ext>
            </a:extLst>
          </p:cNvPr>
          <p:cNvSpPr>
            <a:spLocks noGrp="1"/>
          </p:cNvSpPr>
          <p:nvPr>
            <p:ph type="body" sz="quarter" idx="27"/>
          </p:nvPr>
        </p:nvSpPr>
        <p:spPr/>
        <p:txBody>
          <a:bodyPr/>
          <a:lstStyle/>
          <a:p>
            <a:r>
              <a:rPr lang="en-US" dirty="0"/>
              <a:t>WAAR VIND JE ONDERSTEUNING</a:t>
            </a:r>
            <a:endParaRPr lang="en-GB" dirty="0"/>
          </a:p>
        </p:txBody>
      </p:sp>
      <p:sp>
        <p:nvSpPr>
          <p:cNvPr id="5" name="Text Placeholder 2">
            <a:extLst>
              <a:ext uri="{FF2B5EF4-FFF2-40B4-BE49-F238E27FC236}">
                <a16:creationId xmlns:a16="http://schemas.microsoft.com/office/drawing/2014/main" id="{DF59EB48-524A-EC02-808D-91C2C160A96A}"/>
              </a:ext>
            </a:extLst>
          </p:cNvPr>
          <p:cNvSpPr txBox="1">
            <a:spLocks/>
          </p:cNvSpPr>
          <p:nvPr/>
        </p:nvSpPr>
        <p:spPr>
          <a:xfrm>
            <a:off x="900899" y="1817382"/>
            <a:ext cx="277584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3" name="TextBox 2">
            <a:extLst>
              <a:ext uri="{FF2B5EF4-FFF2-40B4-BE49-F238E27FC236}">
                <a16:creationId xmlns:a16="http://schemas.microsoft.com/office/drawing/2014/main" id="{A6B9B442-25E8-21E3-01D9-F0B5E0E73ED4}"/>
              </a:ext>
            </a:extLst>
          </p:cNvPr>
          <p:cNvSpPr txBox="1"/>
          <p:nvPr/>
        </p:nvSpPr>
        <p:spPr>
          <a:xfrm>
            <a:off x="579213" y="1379577"/>
            <a:ext cx="10286999" cy="5293757"/>
          </a:xfrm>
          <a:prstGeom prst="rect">
            <a:avLst/>
          </a:prstGeom>
          <a:noFill/>
        </p:spPr>
        <p:txBody>
          <a:bodyPr wrap="square">
            <a:spAutoFit/>
          </a:bodyPr>
          <a:lstStyle/>
          <a:p>
            <a:r>
              <a:rPr lang="en-GB" sz="2000" b="1" dirty="0">
                <a:solidFill>
                  <a:srgbClr val="94C7B0"/>
                </a:solidFill>
              </a:rPr>
              <a:t>Gemengde financiering / cofinancieringsmodellen</a:t>
            </a:r>
          </a:p>
          <a:p>
            <a:r>
              <a:rPr lang="en-GB" sz="2000" dirty="0"/>
              <a:t>Blended finance combineert verschillende soorten financiering, zoals een mix van subsidies, leningen en privé-investeringen, om risico's te verminderen en groei te ondersteunen, vooral bij bedrijven die een missie nastreven of in een vroeg stadium actief zijn.</a:t>
            </a:r>
          </a:p>
          <a:p>
            <a:endParaRPr lang="en-GB" sz="2000" dirty="0"/>
          </a:p>
          <a:p>
            <a:r>
              <a:rPr lang="en-GB" sz="2000" b="1" dirty="0">
                <a:solidFill>
                  <a:srgbClr val="94C7B0"/>
                </a:solidFill>
              </a:rPr>
              <a:t>Gebruikelijke typen:</a:t>
            </a:r>
          </a:p>
          <a:p>
            <a:pPr marL="285750" indent="-285750">
              <a:buFont typeface="Arial" panose="020B0604020202020204" pitchFamily="34" charset="0"/>
              <a:buChar char="•"/>
            </a:pPr>
            <a:r>
              <a:rPr lang="en-GB" sz="2000" dirty="0"/>
              <a:t>Subsidie + lening: Gebruik een subsidie om O&amp;O te dekken, neem dan een lening om de productie op te schalen</a:t>
            </a:r>
          </a:p>
          <a:p>
            <a:pPr marL="285750" indent="-285750">
              <a:buFont typeface="Arial" panose="020B0604020202020204" pitchFamily="34" charset="0"/>
              <a:buChar char="•"/>
            </a:pPr>
            <a:r>
              <a:rPr lang="en-GB" sz="2000" dirty="0"/>
              <a:t>Publiek + privaat: Overheid/EU-financiering gaat hand in hand met angel- of VC-investeringen</a:t>
            </a:r>
          </a:p>
          <a:p>
            <a:pPr marL="285750" indent="-285750">
              <a:buFont typeface="Arial" panose="020B0604020202020204" pitchFamily="34" charset="0"/>
              <a:buChar char="•"/>
            </a:pPr>
            <a:r>
              <a:rPr lang="en-GB" sz="2000" dirty="0"/>
              <a:t>Impactfinanciering: Fondsen gericht op sociale ondernemingen of duurzaamheidsdoelen</a:t>
            </a:r>
          </a:p>
          <a:p>
            <a:endParaRPr lang="en-GB" sz="2000" b="1" dirty="0">
              <a:solidFill>
                <a:srgbClr val="94C7B0"/>
              </a:solidFill>
            </a:endParaRPr>
          </a:p>
          <a:p>
            <a:r>
              <a:rPr lang="en-GB" sz="2000" b="1" dirty="0">
                <a:solidFill>
                  <a:srgbClr val="94C7B0"/>
                </a:solidFill>
              </a:rPr>
              <a:t>Waarom het nuttig is:</a:t>
            </a:r>
          </a:p>
          <a:p>
            <a:pPr marL="285750" indent="-285750">
              <a:buFont typeface="Arial" panose="020B0604020202020204" pitchFamily="34" charset="0"/>
              <a:buChar char="•"/>
            </a:pPr>
            <a:r>
              <a:rPr lang="en-GB" sz="2000" dirty="0"/>
              <a:t>Helpt het risico van vroege investeringen voor private financiers te verminderen</a:t>
            </a:r>
          </a:p>
          <a:p>
            <a:pPr marL="285750" indent="-285750">
              <a:buFont typeface="Arial" panose="020B0604020202020204" pitchFamily="34" charset="0"/>
              <a:buChar char="•"/>
            </a:pPr>
            <a:r>
              <a:rPr lang="en-GB" sz="2000" dirty="0"/>
              <a:t>Maakt het makkelijker voor kleine of ondervertegenwoordigde oprichters om toegang te krijgen tot aanzienlijk kapitaal</a:t>
            </a:r>
          </a:p>
          <a:p>
            <a:pPr marL="285750" indent="-285750">
              <a:buFont typeface="Arial" panose="020B0604020202020204" pitchFamily="34" charset="0"/>
              <a:buChar char="•"/>
            </a:pPr>
            <a:r>
              <a:rPr lang="en-GB" sz="2000" dirty="0"/>
              <a:t>Stimuleert groei en blijft tegelijkertijd afgestemd op de missie</a:t>
            </a:r>
            <a:endParaRPr lang="en-IE" sz="2000" dirty="0"/>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226210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IE" dirty="0"/>
              <a:t>DE 3 ELEMENTEN VAN KOSTEN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47861" y="1379650"/>
            <a:ext cx="7783217"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Het berekenen van de kosten voor een fysiek voedingsproduct is eenvoudig. </a:t>
            </a:r>
          </a:p>
          <a:p>
            <a:pPr>
              <a:buClr>
                <a:srgbClr val="B6D1E1"/>
              </a:buClr>
            </a:pPr>
            <a:r>
              <a:rPr lang="en-US" dirty="0"/>
              <a:t>Je kosten zijn de uitgaven die nodig zijn om een product te maken. Het omvat </a:t>
            </a:r>
            <a:r>
              <a:rPr lang="en-US" b="1" dirty="0"/>
              <a:t>3 elementen</a:t>
            </a:r>
            <a:r>
              <a:rPr lang="en-US" dirty="0"/>
              <a:t>:</a:t>
            </a:r>
          </a:p>
          <a:p>
            <a:pPr marL="366713" indent="-366713">
              <a:buClr>
                <a:srgbClr val="B6D1E1"/>
              </a:buClr>
              <a:buFont typeface="+mj-lt"/>
              <a:buAutoNum type="arabicPeriod"/>
            </a:pPr>
            <a:endParaRPr lang="en-US" dirty="0"/>
          </a:p>
          <a:p>
            <a:pPr marL="366713" indent="-366713">
              <a:buClr>
                <a:srgbClr val="B6D1E1"/>
              </a:buClr>
              <a:buFont typeface="+mj-lt"/>
              <a:buAutoNum type="arabicPeriod"/>
            </a:pPr>
            <a:r>
              <a:rPr lang="en-US" b="1" dirty="0"/>
              <a:t>De kosten van je materialen </a:t>
            </a:r>
            <a:r>
              <a:rPr lang="en-US" dirty="0"/>
              <a:t>inclusief verpakking</a:t>
            </a:r>
          </a:p>
          <a:p>
            <a:pPr marL="366713" indent="-366713">
              <a:buClr>
                <a:srgbClr val="B6D1E1"/>
              </a:buClr>
              <a:buFont typeface="+mj-lt"/>
              <a:buAutoNum type="arabicPeriod"/>
            </a:pPr>
            <a:r>
              <a:rPr lang="en-US" b="1" dirty="0"/>
              <a:t>Arbeid </a:t>
            </a:r>
            <a:r>
              <a:rPr lang="en-US" dirty="0"/>
              <a:t>- de kosten van jouw tijd (of die van anderen) om het artikel te maken en te verkopen</a:t>
            </a:r>
          </a:p>
          <a:p>
            <a:pPr marL="366713" indent="-366713">
              <a:buClr>
                <a:srgbClr val="B6D1E1"/>
              </a:buClr>
              <a:buFont typeface="+mj-lt"/>
              <a:buAutoNum type="arabicPeriod"/>
            </a:pPr>
            <a:r>
              <a:rPr lang="en-US" b="1" dirty="0"/>
              <a:t>Overheadkosten </a:t>
            </a:r>
            <a:r>
              <a:rPr lang="en-US" dirty="0"/>
              <a:t>- de kosten van het zakendoen - bijvoorbeeld huur, transport, marketingkosten</a:t>
            </a:r>
          </a:p>
          <a:p>
            <a:pPr marL="366713" indent="-366713">
              <a:buClr>
                <a:srgbClr val="B6D1E1"/>
              </a:buClr>
              <a:buFont typeface="+mj-lt"/>
              <a:buAutoNum type="arabicPeriod"/>
            </a:pPr>
            <a:endParaRPr lang="en-US" dirty="0"/>
          </a:p>
        </p:txBody>
      </p:sp>
      <p:sp>
        <p:nvSpPr>
          <p:cNvPr id="3" name="TextBox 2">
            <a:extLst>
              <a:ext uri="{FF2B5EF4-FFF2-40B4-BE49-F238E27FC236}">
                <a16:creationId xmlns:a16="http://schemas.microsoft.com/office/drawing/2014/main" id="{DF41C3B3-F68D-0667-463C-29E6B70E8AF6}"/>
              </a:ext>
            </a:extLst>
          </p:cNvPr>
          <p:cNvSpPr txBox="1"/>
          <p:nvPr/>
        </p:nvSpPr>
        <p:spPr>
          <a:xfrm>
            <a:off x="712922" y="4844534"/>
            <a:ext cx="8505505" cy="646331"/>
          </a:xfrm>
          <a:prstGeom prst="rect">
            <a:avLst/>
          </a:prstGeom>
          <a:noFill/>
        </p:spPr>
        <p:txBody>
          <a:bodyPr wrap="square">
            <a:spAutoFit/>
          </a:bodyPr>
          <a:lstStyle/>
          <a:p>
            <a:pPr>
              <a:buClr>
                <a:srgbClr val="EC2179"/>
              </a:buClr>
            </a:pPr>
            <a:r>
              <a:rPr lang="en-US" sz="3600" b="1" dirty="0">
                <a:solidFill>
                  <a:srgbClr val="94C7B0"/>
                </a:solidFill>
              </a:rPr>
              <a:t>MATERIAAL </a:t>
            </a:r>
            <a:r>
              <a:rPr lang="en-US" sz="3600" b="1" dirty="0">
                <a:solidFill>
                  <a:srgbClr val="B6D1E1"/>
                </a:solidFill>
              </a:rPr>
              <a:t>+ </a:t>
            </a:r>
            <a:r>
              <a:rPr lang="en-US" sz="3600" b="1" dirty="0">
                <a:solidFill>
                  <a:srgbClr val="94C7B0"/>
                </a:solidFill>
              </a:rPr>
              <a:t>ARBEID </a:t>
            </a:r>
            <a:r>
              <a:rPr lang="en-US" sz="3600" b="1" dirty="0">
                <a:solidFill>
                  <a:srgbClr val="B6D1E1"/>
                </a:solidFill>
              </a:rPr>
              <a:t>+ </a:t>
            </a:r>
            <a:r>
              <a:rPr lang="en-US" sz="3600" b="1" dirty="0">
                <a:solidFill>
                  <a:srgbClr val="94C7B0"/>
                </a:solidFill>
              </a:rPr>
              <a:t>OVERHEADKOSTEN </a:t>
            </a:r>
          </a:p>
        </p:txBody>
      </p:sp>
      <p:cxnSp>
        <p:nvCxnSpPr>
          <p:cNvPr id="10" name="Straight Connector 9">
            <a:extLst>
              <a:ext uri="{FF2B5EF4-FFF2-40B4-BE49-F238E27FC236}">
                <a16:creationId xmlns:a16="http://schemas.microsoft.com/office/drawing/2014/main" id="{700BD27D-3816-666F-A232-9750DE6D1C86}"/>
              </a:ext>
            </a:extLst>
          </p:cNvPr>
          <p:cNvCxnSpPr>
            <a:cxnSpLocks/>
          </p:cNvCxnSpPr>
          <p:nvPr/>
        </p:nvCxnSpPr>
        <p:spPr>
          <a:xfrm>
            <a:off x="483988" y="4541004"/>
            <a:ext cx="7916093"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21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0" y="1983783"/>
            <a:ext cx="5381757" cy="3158610"/>
          </a:xfrm>
        </p:spPr>
        <p:txBody>
          <a:bodyPr>
            <a:normAutofit/>
          </a:bodyPr>
          <a:lstStyle/>
          <a:p>
            <a:r>
              <a:rPr lang="en-IE" dirty="0">
                <a:latin typeface="Calibri" charset="0"/>
                <a:ea typeface="MS PGothic" charset="-128"/>
              </a:rPr>
              <a:t>EEN 'NEE' OVERWINNEN BIJ HET ZOEKEN NAAR FINANCIERING </a:t>
            </a:r>
            <a:endParaRPr lang="en-IE" dirty="0"/>
          </a:p>
          <a:p>
            <a:endParaRPr lang="en-US"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3767862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EEN 'NEE' OVERWINNEN BIJ HET ZOEKEN NAAR FINANCIERING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32363" y="1841876"/>
            <a:ext cx="4745549"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Als het recept niet goed is, en je krijgt de subsidie niet of slaagt niet in je crowdfundingcampagne, gebruik deze afwijzingen dan zeker als een leerervaring!   Een nee tegenkomen kan ontmoedigend zijn.  </a:t>
            </a:r>
          </a:p>
          <a:p>
            <a:endParaRPr lang="en-US" dirty="0"/>
          </a:p>
          <a:p>
            <a:r>
              <a:rPr lang="en-US" dirty="0"/>
              <a:t>Maar laat je er niet door van de wijs brengen. Overweeg deze stappen om je kansen op heroverweging te vergroten, je mogelijkheden om in de toekomst financiering te krijgen te verbeteren en in het algemeen de stress van het verkrijgen van financiering te verlichten. </a:t>
            </a:r>
          </a:p>
          <a:p>
            <a:endParaRPr lang="en-US" dirty="0"/>
          </a:p>
          <a:p>
            <a:endParaRPr lang="en-US" dirty="0"/>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877399" y="1624901"/>
            <a:ext cx="0" cy="432644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31BA2EBC-F8AD-EE2E-5599-99E338C89CE7}"/>
              </a:ext>
            </a:extLst>
          </p:cNvPr>
          <p:cNvSpPr txBox="1">
            <a:spLocks/>
          </p:cNvSpPr>
          <p:nvPr/>
        </p:nvSpPr>
        <p:spPr>
          <a:xfrm>
            <a:off x="6400800" y="1841876"/>
            <a:ext cx="4850969" cy="3830504"/>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Denk na over je aanpak </a:t>
            </a:r>
            <a:r>
              <a:rPr lang="en-US" dirty="0"/>
              <a:t>en wees eerlijk tegen jezelf. Heb je de aanvraag gehaast? Dacht je echt dat je aan de prioriteiten voldeed of heb je jezelf tekort gedaan door over je project te schrijven? </a:t>
            </a:r>
          </a:p>
          <a:p>
            <a:endParaRPr lang="en-US" dirty="0"/>
          </a:p>
          <a:p>
            <a:r>
              <a:rPr lang="en-US" b="1" dirty="0"/>
              <a:t>Vraag om feedback</a:t>
            </a:r>
            <a:r>
              <a:rPr lang="en-US" dirty="0"/>
              <a:t>, zelfs als je afwijzingsbrief een reden voor je afwijzing vermeldt, zal het vragen om mondelinge feedback je soms een vollediger en opener antwoord opleveren. </a:t>
            </a:r>
          </a:p>
          <a:p>
            <a:endParaRPr lang="en-US" dirty="0"/>
          </a:p>
          <a:p>
            <a:endParaRPr lang="en-US" dirty="0"/>
          </a:p>
        </p:txBody>
      </p:sp>
    </p:spTree>
    <p:extLst>
      <p:ext uri="{BB962C8B-B14F-4D97-AF65-F5344CB8AC3E}">
        <p14:creationId xmlns:p14="http://schemas.microsoft.com/office/powerpoint/2010/main" val="32838676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EEN 'NEE' OVERWINNEN BIJ HET ZOEKEN NAAR FINANCIERING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32363" y="1841876"/>
            <a:ext cx="4451081"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Gedraag je professioneel</a:t>
            </a:r>
            <a:r>
              <a:rPr lang="en-US" dirty="0"/>
              <a:t>, ook al ben je ontmoedigd, en houd je gedrag en acties zo professioneel mogelijk. I</a:t>
            </a:r>
          </a:p>
          <a:p>
            <a:endParaRPr lang="en-US" dirty="0"/>
          </a:p>
          <a:p>
            <a:r>
              <a:rPr lang="en-US" dirty="0"/>
              <a:t>Als je de mogelijke donateur beleefd bedankt voor zijn/haar tijd en over een paar weken contact opneemt wanneer je meer informatie hebt verzameld of je bedrijfsmodel hebt aangepast, heb je misschien een veel betere kans om die financiering te krijgen. </a:t>
            </a: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644925" y="1640400"/>
            <a:ext cx="0" cy="432644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31BA2EBC-F8AD-EE2E-5599-99E338C89CE7}"/>
              </a:ext>
            </a:extLst>
          </p:cNvPr>
          <p:cNvSpPr txBox="1">
            <a:spLocks/>
          </p:cNvSpPr>
          <p:nvPr/>
        </p:nvSpPr>
        <p:spPr>
          <a:xfrm>
            <a:off x="6400800" y="1841876"/>
            <a:ext cx="4850969" cy="3830504"/>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Ontdek wat er is gefinancierd</a:t>
            </a:r>
          </a:p>
          <a:p>
            <a:r>
              <a:rPr lang="en-US" dirty="0"/>
              <a:t>Financiers publiceren vaak lijsten van wat ze hebben gefinancierd</a:t>
            </a:r>
          </a:p>
          <a:p>
            <a:endParaRPr lang="en-US" dirty="0"/>
          </a:p>
          <a:p>
            <a:pPr marL="342900" indent="-342900">
              <a:buClr>
                <a:srgbClr val="B6D1E1"/>
              </a:buClr>
              <a:buFont typeface="Arial" panose="020B0604020202020204" pitchFamily="34" charset="0"/>
              <a:buChar char="•"/>
            </a:pPr>
            <a:r>
              <a:rPr lang="en-US" dirty="0"/>
              <a:t>Wat valt je op aan de projecten die gefinancierd zijn? </a:t>
            </a:r>
          </a:p>
          <a:p>
            <a:pPr marL="342900" indent="-342900">
              <a:buClr>
                <a:srgbClr val="B6D1E1"/>
              </a:buClr>
              <a:buFont typeface="Arial" panose="020B0604020202020204" pitchFamily="34" charset="0"/>
              <a:buChar char="•"/>
            </a:pPr>
            <a:r>
              <a:rPr lang="en-US" dirty="0"/>
              <a:t>Waren de bedrijven in een andere fase dan jij? </a:t>
            </a:r>
          </a:p>
          <a:p>
            <a:pPr marL="342900" indent="-342900">
              <a:buClr>
                <a:srgbClr val="B6D1E1"/>
              </a:buClr>
              <a:buFont typeface="Arial" panose="020B0604020202020204" pitchFamily="34" charset="0"/>
              <a:buChar char="•"/>
            </a:pPr>
            <a:r>
              <a:rPr lang="en-US" dirty="0"/>
              <a:t>Vroeg je veel meer (of minder) geld dan ze kregen? </a:t>
            </a:r>
          </a:p>
          <a:p>
            <a:pPr marL="342900" indent="-342900">
              <a:buClr>
                <a:srgbClr val="B6D1E1"/>
              </a:buClr>
              <a:buFont typeface="Arial" panose="020B0604020202020204" pitchFamily="34" charset="0"/>
              <a:buChar char="•"/>
            </a:pPr>
            <a:r>
              <a:rPr lang="en-US" dirty="0"/>
              <a:t>Heb je een aanvraag ingediend voor activiteiten die deze financier niet heeft ondersteund?</a:t>
            </a:r>
          </a:p>
          <a:p>
            <a:endParaRPr lang="en-US" dirty="0"/>
          </a:p>
          <a:p>
            <a:endParaRPr lang="en-US" dirty="0"/>
          </a:p>
          <a:p>
            <a:endParaRPr lang="en-US" dirty="0"/>
          </a:p>
        </p:txBody>
      </p:sp>
    </p:spTree>
    <p:extLst>
      <p:ext uri="{BB962C8B-B14F-4D97-AF65-F5344CB8AC3E}">
        <p14:creationId xmlns:p14="http://schemas.microsoft.com/office/powerpoint/2010/main" val="23351453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EEN 'NEE' OVERWINNEN BIJ HET ZOEKEN NAAR FINANCIERING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632363" y="1841876"/>
            <a:ext cx="468355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Overweeg uw opties </a:t>
            </a:r>
          </a:p>
          <a:p>
            <a:endParaRPr lang="en-US" b="1" dirty="0"/>
          </a:p>
          <a:p>
            <a:r>
              <a:rPr lang="en-US" dirty="0"/>
              <a:t>Er is geen goede of verkeerde manier om financiering na te streven. Als één kanaal meer obstakels lijkt op te werpen dan mogelijkheden om vooruitgang te boeken, is het misschien tijd om je strategie te veranderen. Het vergroten van je kansen op een 'ja' kan een simpele kwestie zijn van het kiezen van het juiste kanaal (of de juiste groep kanalen) om de financiering rond te krijgen. </a:t>
            </a:r>
          </a:p>
          <a:p>
            <a:endParaRPr lang="en-US" b="1" dirty="0"/>
          </a:p>
          <a:p>
            <a:endParaRPr lang="en-US" b="1" dirty="0"/>
          </a:p>
          <a:p>
            <a:endParaRPr lang="en-US" dirty="0"/>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846402" y="1609403"/>
            <a:ext cx="0" cy="432644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31BA2EBC-F8AD-EE2E-5599-99E338C89CE7}"/>
              </a:ext>
            </a:extLst>
          </p:cNvPr>
          <p:cNvSpPr txBox="1">
            <a:spLocks/>
          </p:cNvSpPr>
          <p:nvPr/>
        </p:nvSpPr>
        <p:spPr>
          <a:xfrm>
            <a:off x="6400800" y="1841876"/>
            <a:ext cx="4850969" cy="3830504"/>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Kijk naar je bedrijfsmodel </a:t>
            </a:r>
          </a:p>
          <a:p>
            <a:endParaRPr lang="en-US" b="1" dirty="0"/>
          </a:p>
          <a:p>
            <a:r>
              <a:rPr lang="en-US" dirty="0"/>
              <a:t>Gebruik de afwijzing als een leermoment. Bekijk je bedrijfsmodel op eventuele grote gebreken of zwakke punten. </a:t>
            </a:r>
          </a:p>
          <a:p>
            <a:endParaRPr lang="en-US" dirty="0"/>
          </a:p>
          <a:p>
            <a:r>
              <a:rPr lang="en-US" dirty="0"/>
              <a:t>Door deze gaten te dichten, wordt je algemene idee voor een voedingsbedrijf aantrekkelijker voor andere potentiële investeerders en dat kan genoeg zijn om de tweede keer een beter resultaat te krijgen. </a:t>
            </a:r>
          </a:p>
          <a:p>
            <a:endParaRPr lang="en-US" b="1" dirty="0"/>
          </a:p>
        </p:txBody>
      </p:sp>
    </p:spTree>
    <p:extLst>
      <p:ext uri="{BB962C8B-B14F-4D97-AF65-F5344CB8AC3E}">
        <p14:creationId xmlns:p14="http://schemas.microsoft.com/office/powerpoint/2010/main" val="26494582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14A92E53-49AB-7942-B582-20D2D024B474}"/>
              </a:ext>
            </a:extLst>
          </p:cNvPr>
          <p:cNvSpPr txBox="1">
            <a:spLocks/>
          </p:cNvSpPr>
          <p:nvPr/>
        </p:nvSpPr>
        <p:spPr>
          <a:xfrm>
            <a:off x="7586351" y="2697860"/>
            <a:ext cx="3195486" cy="73114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dirty="0"/>
          </a:p>
        </p:txBody>
      </p:sp>
      <p:sp>
        <p:nvSpPr>
          <p:cNvPr id="4" name="Text Placeholder 3">
            <a:extLst>
              <a:ext uri="{FF2B5EF4-FFF2-40B4-BE49-F238E27FC236}">
                <a16:creationId xmlns:a16="http://schemas.microsoft.com/office/drawing/2014/main" id="{99BB1D1B-6B18-9AD0-144E-A66F9ADC9BF3}"/>
              </a:ext>
            </a:extLst>
          </p:cNvPr>
          <p:cNvSpPr>
            <a:spLocks noGrp="1"/>
          </p:cNvSpPr>
          <p:nvPr>
            <p:ph type="body" sz="quarter" idx="45"/>
          </p:nvPr>
        </p:nvSpPr>
        <p:spPr/>
        <p:txBody>
          <a:bodyPr>
            <a:normAutofit/>
          </a:bodyPr>
          <a:lstStyle/>
          <a:p>
            <a:r>
              <a:rPr lang="en-US" sz="3300" b="1" dirty="0">
                <a:solidFill>
                  <a:schemeClr val="bg1"/>
                </a:solidFill>
              </a:rPr>
              <a:t>www.3kitchens.eu</a:t>
            </a:r>
          </a:p>
        </p:txBody>
      </p:sp>
      <p:grpSp>
        <p:nvGrpSpPr>
          <p:cNvPr id="8" name="Group 7">
            <a:extLst>
              <a:ext uri="{FF2B5EF4-FFF2-40B4-BE49-F238E27FC236}">
                <a16:creationId xmlns:a16="http://schemas.microsoft.com/office/drawing/2014/main" id="{3AEC95ED-124E-53DC-105D-3A505DEDCCBE}"/>
              </a:ext>
            </a:extLst>
          </p:cNvPr>
          <p:cNvGrpSpPr/>
          <p:nvPr/>
        </p:nvGrpSpPr>
        <p:grpSpPr>
          <a:xfrm>
            <a:off x="782841" y="696218"/>
            <a:ext cx="5317704" cy="4677840"/>
            <a:chOff x="2639536" y="4480401"/>
            <a:chExt cx="2257853" cy="1986172"/>
          </a:xfrm>
        </p:grpSpPr>
        <p:pic>
          <p:nvPicPr>
            <p:cNvPr id="9" name="Picture 8" descr="Icon&#10;&#10;Description automatically generated">
              <a:extLst>
                <a:ext uri="{FF2B5EF4-FFF2-40B4-BE49-F238E27FC236}">
                  <a16:creationId xmlns:a16="http://schemas.microsoft.com/office/drawing/2014/main" id="{34D7F1C2-F413-E30B-05D4-297FE2D33AD6}"/>
                </a:ext>
              </a:extLst>
            </p:cNvPr>
            <p:cNvPicPr>
              <a:picLocks noChangeAspect="1"/>
            </p:cNvPicPr>
            <p:nvPr/>
          </p:nvPicPr>
          <p:blipFill>
            <a:blip r:embed="rId2"/>
            <a:stretch>
              <a:fillRect/>
            </a:stretch>
          </p:blipFill>
          <p:spPr>
            <a:xfrm>
              <a:off x="2639536" y="4480401"/>
              <a:ext cx="2257853" cy="1986172"/>
            </a:xfrm>
            <a:prstGeom prst="rect">
              <a:avLst/>
            </a:prstGeom>
          </p:spPr>
        </p:pic>
        <p:pic>
          <p:nvPicPr>
            <p:cNvPr id="10" name="Picture 9" descr="Icon&#10;&#10;Description automatically generated">
              <a:extLst>
                <a:ext uri="{FF2B5EF4-FFF2-40B4-BE49-F238E27FC236}">
                  <a16:creationId xmlns:a16="http://schemas.microsoft.com/office/drawing/2014/main" id="{345D0655-0B75-AFB9-EEC5-0AA39F32D630}"/>
                </a:ext>
              </a:extLst>
            </p:cNvPr>
            <p:cNvPicPr>
              <a:picLocks noChangeAspect="1"/>
            </p:cNvPicPr>
            <p:nvPr/>
          </p:nvPicPr>
          <p:blipFill>
            <a:blip r:embed="rId3"/>
            <a:stretch>
              <a:fillRect/>
            </a:stretch>
          </p:blipFill>
          <p:spPr>
            <a:xfrm>
              <a:off x="2686704" y="5678830"/>
              <a:ext cx="204316" cy="222826"/>
            </a:xfrm>
            <a:prstGeom prst="rect">
              <a:avLst/>
            </a:prstGeom>
          </p:spPr>
        </p:pic>
      </p:grpSp>
      <p:sp>
        <p:nvSpPr>
          <p:cNvPr id="2" name="Text Placeholder 6">
            <a:extLst>
              <a:ext uri="{FF2B5EF4-FFF2-40B4-BE49-F238E27FC236}">
                <a16:creationId xmlns:a16="http://schemas.microsoft.com/office/drawing/2014/main" id="{973667BD-6CFA-DCE3-A9E5-F4FFD5D77281}"/>
              </a:ext>
            </a:extLst>
          </p:cNvPr>
          <p:cNvSpPr txBox="1">
            <a:spLocks/>
          </p:cNvSpPr>
          <p:nvPr/>
        </p:nvSpPr>
        <p:spPr>
          <a:xfrm>
            <a:off x="1389829" y="1719794"/>
            <a:ext cx="4060089" cy="17849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50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b="1" dirty="0">
                <a:solidFill>
                  <a:srgbClr val="382B1B"/>
                </a:solidFill>
              </a:rPr>
              <a:t>Volgende stap 5 </a:t>
            </a:r>
          </a:p>
          <a:p>
            <a:pPr algn="ctr"/>
            <a:r>
              <a:rPr lang="en-US" sz="2600" dirty="0">
                <a:solidFill>
                  <a:srgbClr val="382B1B"/>
                </a:solidFill>
              </a:rPr>
              <a:t> Marketing met weinig middelen </a:t>
            </a:r>
          </a:p>
        </p:txBody>
      </p:sp>
    </p:spTree>
    <p:extLst>
      <p:ext uri="{BB962C8B-B14F-4D97-AF65-F5344CB8AC3E}">
        <p14:creationId xmlns:p14="http://schemas.microsoft.com/office/powerpoint/2010/main" val="1667090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10927</Words>
  <Application>Microsoft Office PowerPoint</Application>
  <PresentationFormat>Widescreen</PresentationFormat>
  <Paragraphs>1093</Paragraphs>
  <Slides>94</Slides>
  <Notes>0</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94</vt:i4>
      </vt:variant>
    </vt:vector>
  </HeadingPairs>
  <TitlesOfParts>
    <vt:vector size="103" baseType="lpstr">
      <vt:lpstr>Arial</vt:lpstr>
      <vt:lpstr>Calibri</vt:lpstr>
      <vt:lpstr>Calibri Light</vt:lpstr>
      <vt:lpstr>Montserrat</vt:lpstr>
      <vt:lpstr>sofia-pro</vt:lpstr>
      <vt:lpstr>Wingdings</vt:lpstr>
      <vt:lpstr>Office Theme</vt:lpstr>
      <vt:lpstr>Macro-Enabled 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docId:591527225F6057A79103E3280BF59E6F</cp:keywords>
  <cp:lastModifiedBy>Orla Casey</cp:lastModifiedBy>
  <cp:revision>319</cp:revision>
  <cp:lastPrinted>2021-04-25T09:20:42Z</cp:lastPrinted>
  <dcterms:created xsi:type="dcterms:W3CDTF">2019-11-20T14:08:21Z</dcterms:created>
  <dcterms:modified xsi:type="dcterms:W3CDTF">2025-06-16T12:40:19Z</dcterms:modified>
</cp:coreProperties>
</file>