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handoutMasterIdLst>
    <p:handoutMasterId r:id="rId74"/>
  </p:handoutMasterIdLst>
  <p:sldIdLst>
    <p:sldId id="4394" r:id="rId2"/>
    <p:sldId id="4395" r:id="rId3"/>
    <p:sldId id="4591" r:id="rId4"/>
    <p:sldId id="4397" r:id="rId5"/>
    <p:sldId id="4416" r:id="rId6"/>
    <p:sldId id="4417" r:id="rId7"/>
    <p:sldId id="4418" r:id="rId8"/>
    <p:sldId id="4419" r:id="rId9"/>
    <p:sldId id="4420" r:id="rId10"/>
    <p:sldId id="4567" r:id="rId11"/>
    <p:sldId id="4421" r:id="rId12"/>
    <p:sldId id="4568" r:id="rId13"/>
    <p:sldId id="4436" r:id="rId14"/>
    <p:sldId id="4512" r:id="rId15"/>
    <p:sldId id="4513" r:id="rId16"/>
    <p:sldId id="4413" r:id="rId17"/>
    <p:sldId id="4541" r:id="rId18"/>
    <p:sldId id="4573" r:id="rId19"/>
    <p:sldId id="4575" r:id="rId20"/>
    <p:sldId id="4574" r:id="rId21"/>
    <p:sldId id="4544" r:id="rId22"/>
    <p:sldId id="4545" r:id="rId23"/>
    <p:sldId id="4576" r:id="rId24"/>
    <p:sldId id="4577" r:id="rId25"/>
    <p:sldId id="4578" r:id="rId26"/>
    <p:sldId id="4579" r:id="rId27"/>
    <p:sldId id="4580" r:id="rId28"/>
    <p:sldId id="4581" r:id="rId29"/>
    <p:sldId id="4582" r:id="rId30"/>
    <p:sldId id="4583" r:id="rId31"/>
    <p:sldId id="4584" r:id="rId32"/>
    <p:sldId id="4585" r:id="rId33"/>
    <p:sldId id="4586" r:id="rId34"/>
    <p:sldId id="4587" r:id="rId35"/>
    <p:sldId id="4558" r:id="rId36"/>
    <p:sldId id="4562" r:id="rId37"/>
    <p:sldId id="4564" r:id="rId38"/>
    <p:sldId id="4565" r:id="rId39"/>
    <p:sldId id="4566" r:id="rId40"/>
    <p:sldId id="4414" r:id="rId41"/>
    <p:sldId id="4547" r:id="rId42"/>
    <p:sldId id="4548" r:id="rId43"/>
    <p:sldId id="4588" r:id="rId44"/>
    <p:sldId id="4549" r:id="rId45"/>
    <p:sldId id="4589" r:id="rId46"/>
    <p:sldId id="4550" r:id="rId47"/>
    <p:sldId id="4552" r:id="rId48"/>
    <p:sldId id="4590" r:id="rId49"/>
    <p:sldId id="4412" r:id="rId50"/>
    <p:sldId id="4514" r:id="rId51"/>
    <p:sldId id="4515" r:id="rId52"/>
    <p:sldId id="4516" r:id="rId53"/>
    <p:sldId id="4517" r:id="rId54"/>
    <p:sldId id="4518" r:id="rId55"/>
    <p:sldId id="4526" r:id="rId56"/>
    <p:sldId id="4527" r:id="rId57"/>
    <p:sldId id="4528" r:id="rId58"/>
    <p:sldId id="4519" r:id="rId59"/>
    <p:sldId id="4520" r:id="rId60"/>
    <p:sldId id="4529" r:id="rId61"/>
    <p:sldId id="4530" r:id="rId62"/>
    <p:sldId id="4531" r:id="rId63"/>
    <p:sldId id="4532" r:id="rId64"/>
    <p:sldId id="4409" r:id="rId65"/>
    <p:sldId id="4539" r:id="rId66"/>
    <p:sldId id="4540" r:id="rId67"/>
    <p:sldId id="4569" r:id="rId68"/>
    <p:sldId id="4570" r:id="rId69"/>
    <p:sldId id="4571" r:id="rId70"/>
    <p:sldId id="4572" r:id="rId71"/>
    <p:sldId id="4415" r:id="rId72"/>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94C7B0"/>
    <a:srgbClr val="E6C8C7"/>
    <a:srgbClr val="B6D1E1"/>
    <a:srgbClr val="C54A9A"/>
    <a:srgbClr val="F26B27"/>
    <a:srgbClr val="1EB3DD"/>
    <a:srgbClr val="1E494F"/>
    <a:srgbClr val="FFC652"/>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0"/>
    <p:restoredTop sz="94729"/>
  </p:normalViewPr>
  <p:slideViewPr>
    <p:cSldViewPr snapToGrid="0" snapToObjects="1">
      <p:cViewPr varScale="1">
        <p:scale>
          <a:sx n="83" d="100"/>
          <a:sy n="83" d="100"/>
        </p:scale>
        <p:origin x="30" y="3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4B0BAC28-7436-4B11-86E9-47409EFDE47C}" type="datetimeFigureOut">
              <a:rPr lang="en-IE" smtClean="0"/>
              <a:t>16/06/2025</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0DA1904A-9A76-401D-96E6-74F2625AFB5A}" type="slidenum">
              <a:rPr lang="en-IE" smtClean="0"/>
              <a:t>‹#›</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6/16/2025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1005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89773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 Page - Pink Heading">
    <p:spTree>
      <p:nvGrpSpPr>
        <p:cNvPr id="1" name=""/>
        <p:cNvGrpSpPr/>
        <p:nvPr/>
      </p:nvGrpSpPr>
      <p:grpSpPr>
        <a:xfrm>
          <a:off x="0" y="0"/>
          <a:ext cx="0" cy="0"/>
          <a:chOff x="0" y="0"/>
          <a:chExt cx="0" cy="0"/>
        </a:xfrm>
      </p:grpSpPr>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rgbClr val="382B1B"/>
                </a:solidFill>
                <a:latin typeface="+mn-lt"/>
              </a:defRPr>
            </a:lvl1pPr>
          </a:lstStyle>
          <a:p>
            <a:pPr lvl="0"/>
            <a:r>
              <a:rPr lang="en-US" dirty="0"/>
              <a:t>Heading</a:t>
            </a:r>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54665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96345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61210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785096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528169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43868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5073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14321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0955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19263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80432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03903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71" r:id="rId5"/>
    <p:sldLayoutId id="2147483672" r:id="rId6"/>
    <p:sldLayoutId id="2147483673" r:id="rId7"/>
    <p:sldLayoutId id="2147483674" r:id="rId8"/>
    <p:sldLayoutId id="2147483677" r:id="rId9"/>
    <p:sldLayoutId id="2147483678" r:id="rId10"/>
    <p:sldLayoutId id="2147483679" r:id="rId11"/>
    <p:sldLayoutId id="2147483683" r:id="rId12"/>
    <p:sldLayoutId id="2147483680" r:id="rId13"/>
    <p:sldLayoutId id="2147483681" r:id="rId14"/>
    <p:sldLayoutId id="2147483682" r:id="rId15"/>
    <p:sldLayoutId id="2147483676"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hyperlink" Target="https://everydaycookingwithmira.com/actionable-steps-healthier-habi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acebook.com/sligo.gkitchen"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homeallneeds.com/discover-the-top-low-fat-alternatives-to-heavy-cream-for-healthier-cooking/"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www.ros.ie/ros-registration-web/ros-registration;jsessionid_ros-registration-web-public-frontend=3A941467AEAAC86C07398236981D8B78?execution=e1s1" TargetMode="External"/><Relationship Id="rId2" Type="http://schemas.openxmlformats.org/officeDocument/2006/relationships/hyperlink" Target="https://www.verksamt.se/" TargetMode="External"/><Relationship Id="rId1" Type="http://schemas.openxmlformats.org/officeDocument/2006/relationships/slideLayout" Target="../slideLayouts/slideLayout10.xml"/><Relationship Id="rId4" Type="http://schemas.openxmlformats.org/officeDocument/2006/relationships/hyperlink" Target="https://www.service-public.fr/particuliers/vosdroits/R61572"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gethealingatthetable.org/about/" TargetMode="External"/><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mariecurry.fr/"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hyperlink" Target="https://espanol.news/fsa-analiza-los-riesgos-de-las-ventas-de-alimentos-en-linea/" TargetMode="External"/><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www.etsy.co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marketsy.io/how-to-sell-spices-on-etsy/?utm_source=chatgpt.com" TargetMode="External"/><Relationship Id="rId2" Type="http://schemas.openxmlformats.org/officeDocument/2006/relationships/hyperlink" Target="https://www.etsy.com/listing/1826673172/portuguese-spice-seasonings-piri-piri?ls=a&amp;external=1&amp;rec_type=ad&amp;ref=landingpage_similar_listing_top-3&amp;pro=1&amp;frs=1&amp;plkey=6cec389adbc0af391c300e28728132a3a2e096e8%3A1826673172" TargetMode="External"/><Relationship Id="rId1" Type="http://schemas.openxmlformats.org/officeDocument/2006/relationships/slideLayout" Target="../slideLayouts/slideLayout10.xml"/><Relationship Id="rId5" Type="http://schemas.openxmlformats.org/officeDocument/2006/relationships/hyperlink" Target="https://www.etsy.com/news/etsy-welcomes-afghan-refugees-to-the-uplift-makers-program?utm_source=chatgpt.com" TargetMode="Externa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startups.co.uk/guides/how-to-start-an-amazon-marketplace-busines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brockabeuzeville.pages.dev/new-eaed-new-food-products-june-2025-images-namx/" TargetMode="External"/><Relationship Id="rId2" Type="http://schemas.openxmlformats.org/officeDocument/2006/relationships/image" Target="../media/image7.jpg"/><Relationship Id="rId1" Type="http://schemas.openxmlformats.org/officeDocument/2006/relationships/slideLayout" Target="../slideLayouts/slideLayout9.xml"/><Relationship Id="rId5" Type="http://schemas.openxmlformats.org/officeDocument/2006/relationships/hyperlink" Target="https://www.pexels.com/photo/black-boulangerie-alsacience-food-truck-730129/" TargetMode="Externa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shopify.com/examples" TargetMode="External"/><Relationship Id="rId1" Type="http://schemas.openxmlformats.org/officeDocument/2006/relationships/slideLayout" Target="../slideLayouts/slideLayout10.xml"/><Relationship Id="rId5" Type="http://schemas.openxmlformats.org/officeDocument/2006/relationships/hyperlink" Target="https://www.shopify.com/ie/free-trial?term=shopify&amp;adid=565806880750&amp;campaignid=15439902875&amp;branded_enterprise=1&amp;BOID=brand&amp;utm_medium=cpc&amp;utm_source=google&amp;gad_source=1&amp;gbraid=0AAAAAC3Mv88iadFAnWtTJ1wQ0pITo3Hbt&amp;gclid=EAIaIQobChMI6ej-vKCkiQMVK5pQBh0itTG_EAAYASAAEgJgg_D_BwE&amp;cmadid=516586848;cmadvertiserid=10730501;cmcampaignid=26990768;cmplacementid=324286430;cmcreativeid=163722649;cmsiteid=5500011" TargetMode="Externa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www.shopify.com/tool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hyperlink" Target="https://www.top10bestwebsitebuilders.com/" TargetMode="Externa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hyperlink" Target="https://wpshout.com/how-to-hire-a-web-designer/" TargetMode="Externa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irishtimes.com/news/politics/migrant-women-s-determination-and-grit-find-form-in-start-ups-1.3715233" TargetMode="External"/><Relationship Id="rId1" Type="http://schemas.openxmlformats.org/officeDocument/2006/relationships/slideLayout" Target="../slideLayouts/slideLayout9.xml"/><Relationship Id="rId4" Type="http://schemas.openxmlformats.org/officeDocument/2006/relationships/hyperlink" Target="http://www.soyou.ie/"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ar.inspiredpencil.com/pictures-2023/african-woman-cooking" TargetMode="External"/><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b="1"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46427" y="3843580"/>
            <a:ext cx="5926332" cy="701474"/>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5500" b="1" dirty="0">
                <a:solidFill>
                  <a:schemeClr val="bg1">
                    <a:lumMod val="95000"/>
                  </a:schemeClr>
                </a:solidFill>
              </a:rPr>
              <a:t>UW </a:t>
            </a:r>
            <a:r>
              <a:rPr lang="en-US" sz="5500" b="1" dirty="0">
                <a:solidFill>
                  <a:srgbClr val="382B1B"/>
                </a:solidFill>
              </a:rPr>
              <a:t>BEDRIJF STARTEN</a:t>
            </a:r>
          </a:p>
          <a:p>
            <a:pPr>
              <a:lnSpc>
                <a:spcPts val="4600"/>
              </a:lnSpc>
            </a:pPr>
            <a:endParaRPr lang="en-US" sz="5500" b="1"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09374" y="2845039"/>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STAP 3</a:t>
            </a:r>
            <a:r>
              <a:rPr lang="en-US" sz="4000" b="1" dirty="0">
                <a:solidFill>
                  <a:srgbClr val="94C7B0"/>
                </a:solidFill>
                <a:highlight>
                  <a:srgbClr val="94C7B0"/>
                </a:highlight>
              </a:rPr>
              <a:t>.</a:t>
            </a:r>
          </a:p>
        </p:txBody>
      </p:sp>
      <p:pic>
        <p:nvPicPr>
          <p:cNvPr id="6" name="Picture 5" descr="Woman working at food truck">
            <a:extLst>
              <a:ext uri="{FF2B5EF4-FFF2-40B4-BE49-F238E27FC236}">
                <a16:creationId xmlns:a16="http://schemas.microsoft.com/office/drawing/2014/main" id="{7FBA8330-27EC-CE2A-08BC-A66244F6239A}"/>
              </a:ext>
            </a:extLst>
          </p:cNvPr>
          <p:cNvPicPr>
            <a:picLocks noChangeAspect="1"/>
          </p:cNvPicPr>
          <p:nvPr/>
        </p:nvPicPr>
        <p:blipFill>
          <a:blip r:embed="rId2"/>
          <a:stretch>
            <a:fillRect/>
          </a:stretch>
        </p:blipFill>
        <p:spPr>
          <a:xfrm>
            <a:off x="7357872" y="2185416"/>
            <a:ext cx="4155948" cy="2770632"/>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B366E-0AAF-3770-7B11-3A9BCF7CF90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7768527-6E65-95D6-BC95-2C065F3072C3}"/>
              </a:ext>
            </a:extLst>
          </p:cNvPr>
          <p:cNvSpPr>
            <a:spLocks noGrp="1"/>
          </p:cNvSpPr>
          <p:nvPr>
            <p:ph type="body" sz="quarter" idx="27"/>
          </p:nvPr>
        </p:nvSpPr>
        <p:spPr/>
        <p:txBody>
          <a:bodyPr/>
          <a:lstStyle/>
          <a:p>
            <a:r>
              <a:rPr lang="en-US" dirty="0"/>
              <a:t>DIENSTEN WANNEER HET BUDGET KRAP IS </a:t>
            </a:r>
          </a:p>
        </p:txBody>
      </p:sp>
      <p:sp>
        <p:nvSpPr>
          <p:cNvPr id="7" name="Text Placeholder 3">
            <a:extLst>
              <a:ext uri="{FF2B5EF4-FFF2-40B4-BE49-F238E27FC236}">
                <a16:creationId xmlns:a16="http://schemas.microsoft.com/office/drawing/2014/main" id="{4B557566-0AB3-C067-76A5-A478E3FD4761}"/>
              </a:ext>
            </a:extLst>
          </p:cNvPr>
          <p:cNvSpPr txBox="1">
            <a:spLocks/>
          </p:cNvSpPr>
          <p:nvPr/>
        </p:nvSpPr>
        <p:spPr>
          <a:xfrm>
            <a:off x="519954" y="1434797"/>
            <a:ext cx="10650070" cy="467201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400" b="1" dirty="0">
                <a:solidFill>
                  <a:srgbClr val="94C7B0"/>
                </a:solidFill>
              </a:rPr>
              <a:t>Voorbeelden van levensmiddelenbedrijven die je met een budget kunt beginnen:</a:t>
            </a:r>
          </a:p>
          <a:p>
            <a:pPr>
              <a:buNone/>
            </a:pPr>
            <a:endParaRPr lang="en-GB" sz="2000" b="1" dirty="0">
              <a:solidFill>
                <a:srgbClr val="94C7B0"/>
              </a:solidFill>
            </a:endParaRPr>
          </a:p>
          <a:p>
            <a:pPr marL="342900" indent="-342900">
              <a:buFont typeface="Arial" panose="020B0604020202020204" pitchFamily="34" charset="0"/>
              <a:buChar char="•"/>
            </a:pPr>
            <a:r>
              <a:rPr lang="en-GB" b="1" dirty="0"/>
              <a:t>Catering aan huis </a:t>
            </a:r>
            <a:r>
              <a:rPr lang="en-GB" dirty="0"/>
              <a:t>in uw gemeenschap en op evenementen</a:t>
            </a:r>
          </a:p>
          <a:p>
            <a:pPr marL="342900" indent="-342900">
              <a:buFont typeface="Arial" panose="020B0604020202020204" pitchFamily="34" charset="0"/>
              <a:buChar char="•"/>
            </a:pPr>
            <a:r>
              <a:rPr lang="en-GB" b="1" dirty="0"/>
              <a:t>Maaltijdbereiding of thuisbezorging </a:t>
            </a:r>
            <a:r>
              <a:rPr lang="en-GB" dirty="0"/>
              <a:t>(bijv. traditionele gerechten)</a:t>
            </a:r>
          </a:p>
          <a:p>
            <a:pPr marL="342900" indent="-342900">
              <a:buFont typeface="Arial" panose="020B0604020202020204" pitchFamily="34" charset="0"/>
              <a:buChar char="•"/>
            </a:pPr>
            <a:r>
              <a:rPr lang="en-GB" b="1" dirty="0"/>
              <a:t>Kooklessen </a:t>
            </a:r>
            <a:r>
              <a:rPr lang="en-GB" dirty="0"/>
              <a:t>- persoonlijk of online, waarbij je je cultuur en recepten deelt</a:t>
            </a:r>
          </a:p>
          <a:p>
            <a:pPr marL="342900" indent="-342900">
              <a:buFont typeface="Arial" panose="020B0604020202020204" pitchFamily="34" charset="0"/>
              <a:buChar char="•"/>
            </a:pPr>
            <a:r>
              <a:rPr lang="en-GB" b="1" dirty="0"/>
              <a:t>Pop-up diners of supperclubs</a:t>
            </a:r>
            <a:endParaRPr lang="en-GB" dirty="0"/>
          </a:p>
          <a:p>
            <a:pPr marL="342900" indent="-342900">
              <a:buFont typeface="Arial" panose="020B0604020202020204" pitchFamily="34" charset="0"/>
              <a:buChar char="•"/>
            </a:pPr>
            <a:r>
              <a:rPr lang="en-GB" b="1" dirty="0"/>
              <a:t>Straatvoedselkraampjes of -karren </a:t>
            </a:r>
            <a:r>
              <a:rPr lang="en-GB" dirty="0"/>
              <a:t>(seizoensgebonden of op basis van evenementen)</a:t>
            </a:r>
          </a:p>
          <a:p>
            <a:pPr marL="342900" indent="-342900">
              <a:buFont typeface="Arial" panose="020B0604020202020204" pitchFamily="34" charset="0"/>
              <a:buChar char="•"/>
            </a:pPr>
            <a:r>
              <a:rPr lang="en-GB" b="1" dirty="0"/>
              <a:t>Privékoks </a:t>
            </a:r>
            <a:r>
              <a:rPr lang="en-GB" dirty="0"/>
              <a:t>voor kleine evenementen of families</a:t>
            </a:r>
          </a:p>
          <a:p>
            <a:pPr marL="342900" indent="-342900">
              <a:buFont typeface="Arial" panose="020B0604020202020204" pitchFamily="34" charset="0"/>
              <a:buChar char="•"/>
            </a:pPr>
            <a:r>
              <a:rPr lang="en-GB" b="1" dirty="0"/>
              <a:t>Foodstyling of fotografie </a:t>
            </a:r>
            <a:r>
              <a:rPr lang="en-GB" dirty="0"/>
              <a:t>als je van presentatie houdt</a:t>
            </a:r>
          </a:p>
          <a:p>
            <a:pPr marL="342900" indent="-342900">
              <a:buFont typeface="Arial" panose="020B0604020202020204" pitchFamily="34" charset="0"/>
              <a:buChar char="•"/>
            </a:pPr>
            <a:r>
              <a:rPr lang="en-GB" b="1" dirty="0"/>
              <a:t>Voedseltours of culturele verhalen vertellen via de keuken</a:t>
            </a:r>
          </a:p>
          <a:p>
            <a:endParaRPr lang="en-GB" b="1" dirty="0"/>
          </a:p>
          <a:p>
            <a:r>
              <a:rPr lang="en-GB" dirty="0"/>
              <a:t>Dit soort bedrijven kan vaak beginnen in je eigen keuken, met je eigen gereedschap, en stap voor stap groeien.</a:t>
            </a:r>
          </a:p>
          <a:p>
            <a:endParaRPr lang="en-IE" dirty="0"/>
          </a:p>
        </p:txBody>
      </p:sp>
    </p:spTree>
    <p:extLst>
      <p:ext uri="{BB962C8B-B14F-4D97-AF65-F5344CB8AC3E}">
        <p14:creationId xmlns:p14="http://schemas.microsoft.com/office/powerpoint/2010/main" val="114007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DIENSTEN WANNEER HET BUDGET KRAP IS </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8" y="1648955"/>
            <a:ext cx="10751975" cy="4672013"/>
          </a:xfrm>
        </p:spPr>
        <p:txBody>
          <a:bodyPr/>
          <a:lstStyle/>
          <a:p>
            <a:pPr>
              <a:buNone/>
            </a:pPr>
            <a:r>
              <a:rPr lang="en-GB" dirty="0"/>
              <a:t> Of het nu gaat om je kookkunsten, gastvrijheid, kennis van traditionele recepten of de manier waarop je mensen samenbrengt rond eten, elke vrouw heeft iets waardevols te bieden. Waarschijnlijk heb je al vaardigheden, recepten, technieken, kennis of ervaring waar anderen voor willen betalen.</a:t>
            </a:r>
          </a:p>
          <a:p>
            <a:pPr>
              <a:buNone/>
            </a:pPr>
            <a:endParaRPr lang="en-GB" dirty="0"/>
          </a:p>
          <a:p>
            <a:pPr>
              <a:buNone/>
            </a:pPr>
            <a:r>
              <a:rPr lang="en-GB" dirty="0"/>
              <a:t>Het opzetten van een foodservicebedrijf is een van de meest flexibele manieren om een inkomen te verdienen als:</a:t>
            </a:r>
          </a:p>
          <a:p>
            <a:pPr>
              <a:buNone/>
            </a:pPr>
            <a:endParaRPr lang="en-GB" dirty="0"/>
          </a:p>
          <a:p>
            <a:pPr marL="342900" indent="-342900">
              <a:buFont typeface="Arial" panose="020B0604020202020204" pitchFamily="34" charset="0"/>
              <a:buChar char="•"/>
            </a:pPr>
            <a:r>
              <a:rPr lang="en-GB" dirty="0"/>
              <a:t>Je wilt slechts parttime of seizoensgebonden werken</a:t>
            </a:r>
          </a:p>
          <a:p>
            <a:pPr marL="342900" indent="-342900">
              <a:buFont typeface="Arial" panose="020B0604020202020204" pitchFamily="34" charset="0"/>
              <a:buChar char="•"/>
            </a:pPr>
            <a:r>
              <a:rPr lang="en-GB" dirty="0"/>
              <a:t>Je moet vanuit huis werken</a:t>
            </a:r>
          </a:p>
          <a:p>
            <a:pPr marL="342900" indent="-342900">
              <a:buFont typeface="Arial" panose="020B0604020202020204" pitchFamily="34" charset="0"/>
              <a:buChar char="•"/>
            </a:pPr>
            <a:r>
              <a:rPr lang="en-GB" dirty="0"/>
              <a:t>Je begint net in een nieuw land</a:t>
            </a:r>
          </a:p>
          <a:p>
            <a:pPr marL="342900" indent="-342900">
              <a:buFont typeface="Arial" panose="020B0604020202020204" pitchFamily="34" charset="0"/>
              <a:buChar char="•"/>
            </a:pPr>
            <a:r>
              <a:rPr lang="en-GB" dirty="0"/>
              <a:t>Je hebt geen eerdere bedrijfservaring of formele kwalificaties</a:t>
            </a:r>
          </a:p>
          <a:p>
            <a:endParaRPr lang="en-GB" dirty="0"/>
          </a:p>
          <a:p>
            <a:r>
              <a:rPr lang="en-GB" dirty="0"/>
              <a:t>Je cultuur, je eten, je zorg, dit zijn geen kleine dingen. Ze vormen het hart van je bedrijf.</a:t>
            </a:r>
          </a:p>
          <a:p>
            <a:pPr algn="just"/>
            <a:endParaRPr lang="en-GB" b="0" i="0" dirty="0">
              <a:effectLst/>
            </a:endParaRPr>
          </a:p>
          <a:p>
            <a:pPr algn="just"/>
            <a:endParaRPr lang="en-IE" dirty="0"/>
          </a:p>
        </p:txBody>
      </p:sp>
    </p:spTree>
    <p:extLst>
      <p:ext uri="{BB962C8B-B14F-4D97-AF65-F5344CB8AC3E}">
        <p14:creationId xmlns:p14="http://schemas.microsoft.com/office/powerpoint/2010/main" val="10884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F3B8-B2E5-32F7-4DDD-2285C7E1FA2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0DD11F7-8129-5401-3EA6-6A110EF0D119}"/>
              </a:ext>
            </a:extLst>
          </p:cNvPr>
          <p:cNvSpPr>
            <a:spLocks noGrp="1"/>
          </p:cNvSpPr>
          <p:nvPr>
            <p:ph type="body" sz="quarter" idx="27"/>
          </p:nvPr>
        </p:nvSpPr>
        <p:spPr/>
        <p:txBody>
          <a:bodyPr/>
          <a:lstStyle/>
          <a:p>
            <a:r>
              <a:rPr lang="en-US" dirty="0"/>
              <a:t>ZELFEVALUATIE </a:t>
            </a:r>
          </a:p>
        </p:txBody>
      </p:sp>
      <p:sp>
        <p:nvSpPr>
          <p:cNvPr id="4" name="Text Placeholder 3">
            <a:extLst>
              <a:ext uri="{FF2B5EF4-FFF2-40B4-BE49-F238E27FC236}">
                <a16:creationId xmlns:a16="http://schemas.microsoft.com/office/drawing/2014/main" id="{6BAE1559-5893-5046-1CF0-424ECF1F3F81}"/>
              </a:ext>
            </a:extLst>
          </p:cNvPr>
          <p:cNvSpPr>
            <a:spLocks noGrp="1"/>
          </p:cNvSpPr>
          <p:nvPr>
            <p:ph type="body" sz="quarter" idx="14"/>
          </p:nvPr>
        </p:nvSpPr>
        <p:spPr>
          <a:xfrm>
            <a:off x="606306" y="1550343"/>
            <a:ext cx="10751975" cy="4672013"/>
          </a:xfrm>
        </p:spPr>
        <p:txBody>
          <a:bodyPr/>
          <a:lstStyle/>
          <a:p>
            <a:pPr>
              <a:buNone/>
            </a:pPr>
            <a:r>
              <a:rPr lang="en-GB" b="1" dirty="0"/>
              <a:t> Vraag jezelf af:  </a:t>
            </a:r>
            <a:r>
              <a:rPr lang="en-GB" i="1" dirty="0"/>
              <a:t>"Welke voedselgerelateerde vaardigheid heb ik waarvoor anderen zouden kunnen betalen?"</a:t>
            </a:r>
          </a:p>
          <a:p>
            <a:pPr>
              <a:buNone/>
            </a:pPr>
            <a:endParaRPr lang="en-GB" dirty="0"/>
          </a:p>
          <a:p>
            <a:pPr>
              <a:buNone/>
            </a:pPr>
            <a:r>
              <a:rPr lang="en-GB" dirty="0"/>
              <a:t>Het zou kunnen:</a:t>
            </a:r>
          </a:p>
          <a:p>
            <a:pPr marL="342900" indent="-342900">
              <a:buFont typeface="Arial" panose="020B0604020202020204" pitchFamily="34" charset="0"/>
              <a:buChar char="•"/>
            </a:pPr>
            <a:r>
              <a:rPr lang="en-GB" dirty="0"/>
              <a:t>Koken of bakken voor anderen</a:t>
            </a:r>
          </a:p>
          <a:p>
            <a:pPr marL="342900" indent="-342900">
              <a:buFont typeface="Arial" panose="020B0604020202020204" pitchFamily="34" charset="0"/>
              <a:buChar char="•"/>
            </a:pPr>
            <a:r>
              <a:rPr lang="en-GB" dirty="0"/>
              <a:t>Een traditioneel gerecht uit jouw cultuur leren</a:t>
            </a:r>
          </a:p>
          <a:p>
            <a:pPr marL="342900" indent="-342900">
              <a:buFont typeface="Arial" panose="020B0604020202020204" pitchFamily="34" charset="0"/>
              <a:buChar char="•"/>
            </a:pPr>
            <a:r>
              <a:rPr lang="en-GB" dirty="0"/>
              <a:t>Kleine evenementen organiseren of mensen ontvangen</a:t>
            </a:r>
          </a:p>
          <a:p>
            <a:pPr marL="342900" indent="-342900">
              <a:buFont typeface="Arial" panose="020B0604020202020204" pitchFamily="34" charset="0"/>
              <a:buChar char="•"/>
            </a:pPr>
            <a:r>
              <a:rPr lang="en-GB" dirty="0"/>
              <a:t>Maaltijden bereiden voor drukke mensen of ouderen</a:t>
            </a:r>
          </a:p>
          <a:p>
            <a:pPr marL="342900" indent="-342900">
              <a:buFont typeface="Arial" panose="020B0604020202020204" pitchFamily="34" charset="0"/>
              <a:buChar char="•"/>
            </a:pPr>
            <a:r>
              <a:rPr lang="en-GB" dirty="0"/>
              <a:t>Kruidenmengsels, sauzen of conserven maken</a:t>
            </a:r>
          </a:p>
          <a:p>
            <a:pPr marL="342900" indent="-342900">
              <a:buFont typeface="Arial" panose="020B0604020202020204" pitchFamily="34" charset="0"/>
              <a:buChar char="•"/>
            </a:pPr>
            <a:r>
              <a:rPr lang="en-GB" dirty="0"/>
              <a:t>Verhalen vertellen en voedselderfgoed delen</a:t>
            </a:r>
          </a:p>
          <a:p>
            <a:endParaRPr lang="en-GB" dirty="0"/>
          </a:p>
          <a:p>
            <a:r>
              <a:rPr lang="en-GB" dirty="0"/>
              <a:t>Schrijf er zoveel mogelijk op. Begin met wat je kent en waar je van houdt, bouw verder op je marktonderzoek en daar kan je bedrijf beginnen.</a:t>
            </a:r>
          </a:p>
          <a:p>
            <a:endParaRPr lang="en-GB" dirty="0"/>
          </a:p>
          <a:p>
            <a:r>
              <a:rPr lang="en-GB" dirty="0"/>
              <a:t>Download en vul onze </a:t>
            </a:r>
            <a:r>
              <a:rPr lang="en-GB" b="1" dirty="0"/>
              <a:t>Keukens: Zelfevaluatie voor foodservicebedrijven</a:t>
            </a:r>
          </a:p>
          <a:p>
            <a:r>
              <a:rPr lang="en-GB" sz="1600" b="1" dirty="0">
                <a:solidFill>
                  <a:srgbClr val="94C7B0"/>
                </a:solidFill>
              </a:rPr>
              <a:t>Dubbelklik op het pictogram om te openen</a:t>
            </a:r>
          </a:p>
          <a:p>
            <a:endParaRPr lang="en-GB" sz="1600" dirty="0">
              <a:solidFill>
                <a:srgbClr val="94C7B0"/>
              </a:solidFill>
            </a:endParaRPr>
          </a:p>
          <a:p>
            <a:endParaRPr lang="en-GB" dirty="0"/>
          </a:p>
          <a:p>
            <a:endParaRPr lang="en-GB" dirty="0"/>
          </a:p>
          <a:p>
            <a:pPr>
              <a:buNone/>
            </a:pPr>
            <a:endParaRPr lang="en-IE" dirty="0"/>
          </a:p>
        </p:txBody>
      </p:sp>
      <p:graphicFrame>
        <p:nvGraphicFramePr>
          <p:cNvPr id="2" name="Object 1">
            <a:extLst>
              <a:ext uri="{FF2B5EF4-FFF2-40B4-BE49-F238E27FC236}">
                <a16:creationId xmlns:a16="http://schemas.microsoft.com/office/drawing/2014/main" id="{10A9EA34-BC3B-D24D-58CD-D8E788AE7611}"/>
              </a:ext>
            </a:extLst>
          </p:cNvPr>
          <p:cNvGraphicFramePr>
            <a:graphicFrameLocks noChangeAspect="1"/>
          </p:cNvGraphicFramePr>
          <p:nvPr>
            <p:extLst>
              <p:ext uri="{D42A27DB-BD31-4B8C-83A1-F6EECF244321}">
                <p14:modId xmlns:p14="http://schemas.microsoft.com/office/powerpoint/2010/main" val="2558169792"/>
              </p:ext>
            </p:extLst>
          </p:nvPr>
        </p:nvGraphicFramePr>
        <p:xfrm>
          <a:off x="9707526" y="5651077"/>
          <a:ext cx="914400" cy="781050"/>
        </p:xfrm>
        <a:graphic>
          <a:graphicData uri="http://schemas.openxmlformats.org/presentationml/2006/ole">
            <mc:AlternateContent xmlns:mc="http://schemas.openxmlformats.org/markup-compatibility/2006">
              <mc:Choice xmlns:v="urn:schemas-microsoft-com:vml" Requires="v">
                <p:oleObj name="Document" showAsIcon="1" r:id="rId2" imgW="914249" imgH="781050" progId="Word.Document.12">
                  <p:embed/>
                </p:oleObj>
              </mc:Choice>
              <mc:Fallback>
                <p:oleObj name="Document" showAsIcon="1" r:id="rId2" imgW="914249" imgH="781050" progId="Word.Document.12">
                  <p:embed/>
                  <p:pic>
                    <p:nvPicPr>
                      <p:cNvPr id="0" name=""/>
                      <p:cNvPicPr/>
                      <p:nvPr/>
                    </p:nvPicPr>
                    <p:blipFill>
                      <a:blip r:embed="rId3"/>
                      <a:stretch>
                        <a:fillRect/>
                      </a:stretch>
                    </p:blipFill>
                    <p:spPr>
                      <a:xfrm>
                        <a:off x="9707526" y="5651077"/>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8154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GB" dirty="0"/>
              <a:t>EEN PERSOONLIJKE DIENST VERKOPEN - EEN VOORBEELD</a:t>
            </a:r>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563527" y="1796142"/>
            <a:ext cx="7836554" cy="4467344"/>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400" b="1" dirty="0"/>
              <a:t>Mira Garvin </a:t>
            </a:r>
            <a:r>
              <a:rPr lang="en-IE" sz="2400" dirty="0"/>
              <a:t>woont in Dublin, maar komt oorspronkelijk uit Mauritius, en heeft van haar passie voor eten in haar nieuwe thuis een bedrijf gemaakt als gezondheids- en voedingscoach.</a:t>
            </a:r>
            <a:endParaRPr lang="en-US" sz="2400" dirty="0"/>
          </a:p>
        </p:txBody>
      </p:sp>
      <p:sp>
        <p:nvSpPr>
          <p:cNvPr id="6" name="Freeform 5">
            <a:extLst>
              <a:ext uri="{FF2B5EF4-FFF2-40B4-BE49-F238E27FC236}">
                <a16:creationId xmlns:a16="http://schemas.microsoft.com/office/drawing/2014/main" id="{CBCA8DD2-C930-45F5-0F11-24EAA8248CCE}"/>
              </a:ext>
            </a:extLst>
          </p:cNvPr>
          <p:cNvSpPr/>
          <p:nvPr/>
        </p:nvSpPr>
        <p:spPr>
          <a:xfrm>
            <a:off x="8883492" y="438532"/>
            <a:ext cx="4169688"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dpi="0" rotWithShape="1">
            <a:blip r:embed="rId2"/>
            <a:srcRect/>
            <a:stretch>
              <a:fillRect l="-3824" r="-3824"/>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Graphic 4">
            <a:extLst>
              <a:ext uri="{FF2B5EF4-FFF2-40B4-BE49-F238E27FC236}">
                <a16:creationId xmlns:a16="http://schemas.microsoft.com/office/drawing/2014/main" id="{4C89022E-8FDD-98EC-F61A-F76B476FB75A}"/>
              </a:ext>
            </a:extLst>
          </p:cNvPr>
          <p:cNvSpPr/>
          <p:nvPr/>
        </p:nvSpPr>
        <p:spPr>
          <a:xfrm>
            <a:off x="10504433" y="3387211"/>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8" name="Picture 7">
            <a:extLst>
              <a:ext uri="{FF2B5EF4-FFF2-40B4-BE49-F238E27FC236}">
                <a16:creationId xmlns:a16="http://schemas.microsoft.com/office/drawing/2014/main" id="{829AE377-723C-9FCF-AE44-695B9EE577B5}"/>
              </a:ext>
            </a:extLst>
          </p:cNvPr>
          <p:cNvPicPr>
            <a:picLocks noChangeAspect="1"/>
          </p:cNvPicPr>
          <p:nvPr/>
        </p:nvPicPr>
        <p:blipFill>
          <a:blip r:embed="rId3"/>
          <a:stretch>
            <a:fillRect/>
          </a:stretch>
        </p:blipFill>
        <p:spPr>
          <a:xfrm>
            <a:off x="5506178" y="3245119"/>
            <a:ext cx="3009900" cy="4124325"/>
          </a:xfrm>
          <a:prstGeom prst="rect">
            <a:avLst/>
          </a:prstGeom>
        </p:spPr>
      </p:pic>
      <p:grpSp>
        <p:nvGrpSpPr>
          <p:cNvPr id="9" name="Group 8">
            <a:extLst>
              <a:ext uri="{FF2B5EF4-FFF2-40B4-BE49-F238E27FC236}">
                <a16:creationId xmlns:a16="http://schemas.microsoft.com/office/drawing/2014/main" id="{70A3EDE9-D400-B37F-4E85-090AB489C2FC}"/>
              </a:ext>
            </a:extLst>
          </p:cNvPr>
          <p:cNvGrpSpPr/>
          <p:nvPr/>
        </p:nvGrpSpPr>
        <p:grpSpPr>
          <a:xfrm rot="584197">
            <a:off x="4477048" y="4943213"/>
            <a:ext cx="1686910" cy="1686910"/>
            <a:chOff x="4240924" y="3373820"/>
            <a:chExt cx="1686910" cy="1686910"/>
          </a:xfrm>
        </p:grpSpPr>
        <p:sp>
          <p:nvSpPr>
            <p:cNvPr id="11" name="Oval 10">
              <a:extLst>
                <a:ext uri="{FF2B5EF4-FFF2-40B4-BE49-F238E27FC236}">
                  <a16:creationId xmlns:a16="http://schemas.microsoft.com/office/drawing/2014/main" id="{837BC797-AF6B-FDC5-FC1A-FF4231010D1E}"/>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E22370-5361-45DA-016D-1DC093F47134}"/>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Klik om te </a:t>
              </a:r>
              <a:r>
                <a:rPr lang="en-GB" sz="30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lezen</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9" name="Text Placeholder 2">
            <a:extLst>
              <a:ext uri="{FF2B5EF4-FFF2-40B4-BE49-F238E27FC236}">
                <a16:creationId xmlns:a16="http://schemas.microsoft.com/office/drawing/2014/main" id="{35CAE407-CE59-55C2-DB94-E8DEDDE6046A}"/>
              </a:ext>
            </a:extLst>
          </p:cNvPr>
          <p:cNvSpPr txBox="1">
            <a:spLocks/>
          </p:cNvSpPr>
          <p:nvPr/>
        </p:nvSpPr>
        <p:spPr>
          <a:xfrm>
            <a:off x="469370" y="3022168"/>
            <a:ext cx="4456995" cy="3238733"/>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400" dirty="0"/>
              <a:t>Uitdagingen op het gebied van welzijn leidden ertoe dat Mira een blog over voeding begon en een opleiding tot voedingsdeskundige volgde. Een voorbeeld van een van haar diensten is </a:t>
            </a:r>
            <a:r>
              <a:rPr lang="en-IE" sz="2400" b="1" dirty="0"/>
              <a:t>Project </a:t>
            </a:r>
            <a:r>
              <a:rPr lang="en-IE" sz="2400" dirty="0"/>
              <a:t>Me, een programma van 10 weken voor moeders met pasgeborenen om hen te helpen eenvoudige, gezonde maaltijden te maken.</a:t>
            </a:r>
          </a:p>
          <a:p>
            <a:pPr fontAlgn="base">
              <a:buClr>
                <a:srgbClr val="B6D1E1"/>
              </a:buClr>
            </a:pPr>
            <a:endParaRPr lang="en-US" sz="2400" dirty="0"/>
          </a:p>
        </p:txBody>
      </p:sp>
    </p:spTree>
    <p:extLst>
      <p:ext uri="{BB962C8B-B14F-4D97-AF65-F5344CB8AC3E}">
        <p14:creationId xmlns:p14="http://schemas.microsoft.com/office/powerpoint/2010/main" val="489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PARTTIME BEGINNEN KAN EEN OPTIE ZIJN</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199439" y="1290121"/>
            <a:ext cx="5573829" cy="5370655"/>
          </a:xfrm>
          <a:solidFill>
            <a:srgbClr val="B6D1E1"/>
          </a:solidFill>
        </p:spPr>
        <p:txBody>
          <a:bodyPr/>
          <a:lstStyle/>
          <a:p>
            <a:pPr>
              <a:buNone/>
            </a:pPr>
            <a:r>
              <a:rPr lang="en-GB" sz="1800" b="1" dirty="0"/>
              <a:t>DEELTIJDBEDRIJF</a:t>
            </a:r>
          </a:p>
          <a:p>
            <a:pPr>
              <a:buNone/>
            </a:pPr>
            <a:r>
              <a:rPr lang="en-GB" sz="1800" dirty="0"/>
              <a:t>Voor veel vrouwen, vooral als ze in een nieuw land beginnen of andere verantwoordelijkheden hebben, is het een slimme en krachtige keuze om </a:t>
            </a:r>
            <a:r>
              <a:rPr lang="en-GB" sz="1800" b="1" dirty="0"/>
              <a:t>parttime </a:t>
            </a:r>
            <a:r>
              <a:rPr lang="en-GB" sz="1800" dirty="0"/>
              <a:t>een levensmiddelenbedrijf te beginnen. Deze aanpak helpt:</a:t>
            </a:r>
          </a:p>
          <a:p>
            <a:pPr>
              <a:buNone/>
            </a:pPr>
            <a:endParaRPr lang="en-GB" sz="1800" dirty="0"/>
          </a:p>
          <a:p>
            <a:pPr marL="342900" indent="-342900">
              <a:buFont typeface="Arial" panose="020B0604020202020204" pitchFamily="34" charset="0"/>
              <a:buChar char="•"/>
            </a:pPr>
            <a:r>
              <a:rPr lang="en-GB" sz="1800" b="1" dirty="0"/>
              <a:t>Verlaag uw financiële risico's </a:t>
            </a:r>
            <a:r>
              <a:rPr lang="en-GB" sz="1800" dirty="0"/>
              <a:t>- u hoeft niet eerst een grote investering te doen</a:t>
            </a:r>
          </a:p>
          <a:p>
            <a:pPr marL="342900" indent="-342900">
              <a:buFont typeface="Arial" panose="020B0604020202020204" pitchFamily="34" charset="0"/>
              <a:buChar char="•"/>
            </a:pPr>
            <a:r>
              <a:rPr lang="en-GB" sz="1800" b="1" dirty="0"/>
              <a:t>Test het water </a:t>
            </a:r>
            <a:r>
              <a:rPr lang="en-GB" sz="1800" dirty="0"/>
              <a:t>- ontdek of zelfstandig ondernemerschap bij je leven en persoonlijkheid past</a:t>
            </a:r>
          </a:p>
          <a:p>
            <a:pPr marL="342900" indent="-342900">
              <a:buFont typeface="Arial" panose="020B0604020202020204" pitchFamily="34" charset="0"/>
              <a:buChar char="•"/>
            </a:pPr>
            <a:r>
              <a:rPr lang="en-GB" sz="1800" b="1" dirty="0"/>
              <a:t>Zelfvertrouwen opbouwen </a:t>
            </a:r>
            <a:r>
              <a:rPr lang="en-GB" sz="1800" dirty="0"/>
              <a:t>- je idee uitproberen en al doende leren</a:t>
            </a:r>
          </a:p>
          <a:p>
            <a:pPr marL="342900" indent="-342900">
              <a:buFont typeface="Arial" panose="020B0604020202020204" pitchFamily="34" charset="0"/>
              <a:buChar char="•"/>
            </a:pPr>
            <a:r>
              <a:rPr lang="en-GB" sz="1800" b="1" dirty="0"/>
              <a:t>Verdien terwijl je leert </a:t>
            </a:r>
            <a:r>
              <a:rPr lang="en-GB" sz="1800" dirty="0"/>
              <a:t>- zelfs kleine stappen kunnen geld opleveren en nieuwe kansen bieden</a:t>
            </a:r>
          </a:p>
          <a:p>
            <a:pPr>
              <a:buFont typeface="Arial" panose="020B0604020202020204" pitchFamily="34" charset="0"/>
              <a:buChar char="•"/>
            </a:pPr>
            <a:endParaRPr lang="en-GB" sz="1800" dirty="0"/>
          </a:p>
          <a:p>
            <a:r>
              <a:rPr lang="en-GB" sz="1800" dirty="0"/>
              <a:t>Je kunt later altijd groeien en meer tijd, diensten of klanten toevoegen wanneer je er klaar voor bent.</a:t>
            </a:r>
            <a:endParaRPr lang="en-GB"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20460215-CACC-FF29-AF95-2C11850D76AF}"/>
              </a:ext>
            </a:extLst>
          </p:cNvPr>
          <p:cNvSpPr txBox="1"/>
          <p:nvPr/>
        </p:nvSpPr>
        <p:spPr>
          <a:xfrm>
            <a:off x="6205006" y="1290121"/>
            <a:ext cx="5573829" cy="4893647"/>
          </a:xfrm>
          <a:prstGeom prst="rect">
            <a:avLst/>
          </a:prstGeom>
          <a:solidFill>
            <a:srgbClr val="E6C8C7"/>
          </a:solidFill>
        </p:spPr>
        <p:txBody>
          <a:bodyPr wrap="square">
            <a:spAutoFit/>
          </a:bodyPr>
          <a:lstStyle/>
          <a:p>
            <a:pPr>
              <a:buNone/>
            </a:pPr>
            <a:r>
              <a:rPr lang="en-GB" sz="2400" b="1" dirty="0"/>
              <a:t>SEIZOENSGEBONDEN BEDRIJVEN</a:t>
            </a:r>
          </a:p>
          <a:p>
            <a:pPr>
              <a:buNone/>
            </a:pPr>
            <a:r>
              <a:rPr lang="en-GB" dirty="0"/>
              <a:t>Een andere flexibele optie is het runnen van een </a:t>
            </a:r>
            <a:r>
              <a:rPr lang="en-GB" b="1" dirty="0"/>
              <a:t>seizoensgebonden foodservicebedrijf, dat </a:t>
            </a:r>
            <a:r>
              <a:rPr lang="en-GB" dirty="0"/>
              <a:t>werkt rond vakanties, schoolroosters of culturele evenementen. Deze kunnen fulltime zijn tijdens bepaalde maanden of parttime gedurende het hele jaar. Voorbeelden zijn:</a:t>
            </a:r>
          </a:p>
          <a:p>
            <a:pPr>
              <a:buNone/>
            </a:pPr>
            <a:endParaRPr lang="en-GB" dirty="0"/>
          </a:p>
          <a:p>
            <a:pPr marL="285750" indent="-285750">
              <a:buFont typeface="Arial" panose="020B0604020202020204" pitchFamily="34" charset="0"/>
              <a:buChar char="•"/>
            </a:pPr>
            <a:r>
              <a:rPr lang="en-GB" dirty="0"/>
              <a:t>Koken of catering voor </a:t>
            </a:r>
            <a:r>
              <a:rPr lang="en-GB" b="1" dirty="0"/>
              <a:t>religieuze of culturele vieringen</a:t>
            </a:r>
            <a:endParaRPr lang="en-GB" dirty="0"/>
          </a:p>
          <a:p>
            <a:pPr marL="285750" indent="-285750">
              <a:buFont typeface="Arial" panose="020B0604020202020204" pitchFamily="34" charset="0"/>
              <a:buChar char="•"/>
            </a:pPr>
            <a:r>
              <a:rPr lang="en-GB" dirty="0"/>
              <a:t>Straatvoedsel of snacks verkopen tijdens </a:t>
            </a:r>
            <a:r>
              <a:rPr lang="en-GB" b="1" dirty="0"/>
              <a:t>zomerfestivals of markten</a:t>
            </a:r>
            <a:endParaRPr lang="en-GB" dirty="0"/>
          </a:p>
          <a:p>
            <a:pPr marL="285750" indent="-285750">
              <a:buFont typeface="Arial" panose="020B0604020202020204" pitchFamily="34" charset="0"/>
              <a:buChar char="•"/>
            </a:pPr>
            <a:r>
              <a:rPr lang="en-GB" b="1" dirty="0"/>
              <a:t>Maaltijden voor de feestdagen </a:t>
            </a:r>
            <a:r>
              <a:rPr lang="en-GB" dirty="0"/>
              <a:t>of </a:t>
            </a:r>
            <a:r>
              <a:rPr lang="en-GB" b="1" dirty="0"/>
              <a:t>speciale evenementen voorbereiden</a:t>
            </a:r>
            <a:endParaRPr lang="en-GB" dirty="0"/>
          </a:p>
          <a:p>
            <a:pPr marL="285750" indent="-285750">
              <a:buFont typeface="Arial" panose="020B0604020202020204" pitchFamily="34" charset="0"/>
              <a:buChar char="•"/>
            </a:pPr>
            <a:r>
              <a:rPr lang="en-GB" dirty="0"/>
              <a:t>Pop-ups of eetkraampjes in </a:t>
            </a:r>
            <a:r>
              <a:rPr lang="en-GB" b="1" dirty="0"/>
              <a:t>drukke seizoenen </a:t>
            </a:r>
            <a:r>
              <a:rPr lang="en-GB" dirty="0"/>
              <a:t>(zoals Ramadan, Kerstmis, enz.)</a:t>
            </a:r>
          </a:p>
          <a:p>
            <a:r>
              <a:rPr lang="en-GB" dirty="0" err="1"/>
              <a:t>Nogmaals</a:t>
            </a:r>
            <a:r>
              <a:rPr lang="en-GB" dirty="0"/>
              <a:t>, je hoeft niet alles tegelijk te doen. Jouw keuken, jouw timing, jouw manier.</a:t>
            </a:r>
          </a:p>
        </p:txBody>
      </p:sp>
    </p:spTree>
    <p:extLst>
      <p:ext uri="{BB962C8B-B14F-4D97-AF65-F5344CB8AC3E}">
        <p14:creationId xmlns:p14="http://schemas.microsoft.com/office/powerpoint/2010/main" val="83413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EEN PARTTIME BEDRIJF OPZETTEN - EEN VOORBEELD</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667036"/>
            <a:ext cx="5806539" cy="4672013"/>
          </a:xfrm>
        </p:spPr>
        <p:txBody>
          <a:bodyPr/>
          <a:lstStyle/>
          <a:p>
            <a:r>
              <a:rPr lang="en-US" b="1" dirty="0"/>
              <a:t>Mabel Chah </a:t>
            </a:r>
            <a:r>
              <a:rPr lang="en-US" dirty="0"/>
              <a:t>kwam in 2013 vanuit Kameroen naar Ierland. Toen ze in een </a:t>
            </a:r>
            <a:r>
              <a:rPr lang="en-US" dirty="0" err="1"/>
              <a:t>centrum </a:t>
            </a:r>
            <a:r>
              <a:rPr lang="en-US" dirty="0"/>
              <a:t>voor directe voorzieningen in Sligo woonde, was ze een van de drijvende krachten achter </a:t>
            </a:r>
            <a:r>
              <a:rPr lang="en-US" dirty="0">
                <a:hlinkClick r:id="rId2">
                  <a:extLst>
                    <a:ext uri="{A12FA001-AC4F-418D-AE19-62706E023703}">
                      <ahyp:hlinkClr xmlns:ahyp="http://schemas.microsoft.com/office/drawing/2018/hyperlinkcolor" val="tx"/>
                    </a:ext>
                  </a:extLst>
                </a:hlinkClick>
              </a:rPr>
              <a:t>Sligo Global Kitchen</a:t>
            </a:r>
            <a:r>
              <a:rPr lang="en-US" dirty="0"/>
              <a:t>, dat asielzoekers de kans geeft om hun eigen gerechten te koken in de keuken van The Model Arts Centre en de lokale gemeenschap uitnodigt om een maaltijd te delen.</a:t>
            </a:r>
          </a:p>
          <a:p>
            <a:endParaRPr lang="en-US" dirty="0"/>
          </a:p>
          <a:p>
            <a:r>
              <a:rPr lang="en-US" dirty="0"/>
              <a:t>Mabel startte haar eigen parttime bedrijf Chah's Hot Sauce dat ze kon combineren met haar studie en haar zang/songwriting.</a:t>
            </a:r>
          </a:p>
          <a:p>
            <a:endParaRPr lang="en-US" dirty="0"/>
          </a:p>
        </p:txBody>
      </p:sp>
      <p:sp>
        <p:nvSpPr>
          <p:cNvPr id="2" name="Freeform 1">
            <a:extLst>
              <a:ext uri="{FF2B5EF4-FFF2-40B4-BE49-F238E27FC236}">
                <a16:creationId xmlns:a16="http://schemas.microsoft.com/office/drawing/2014/main" id="{EA11610E-1E38-6C9C-6672-F3D1FC2F2043}"/>
              </a:ext>
            </a:extLst>
          </p:cNvPr>
          <p:cNvSpPr/>
          <p:nvPr/>
        </p:nvSpPr>
        <p:spPr>
          <a:xfrm>
            <a:off x="8273095" y="1523379"/>
            <a:ext cx="4169688"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dpi="0" rotWithShape="1">
            <a:blip r:embed="rId3"/>
            <a:srcRect/>
            <a:stretch>
              <a:fillRect t="-4032" b="-4032"/>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1156131C-3CE6-C383-5B7F-51BD8F417DD2}"/>
              </a:ext>
            </a:extLst>
          </p:cNvPr>
          <p:cNvSpPr/>
          <p:nvPr/>
        </p:nvSpPr>
        <p:spPr>
          <a:xfrm rot="3048013">
            <a:off x="6882472" y="3227949"/>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17330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34582" y="1534333"/>
            <a:ext cx="5226774" cy="3158610"/>
          </a:xfrm>
        </p:spPr>
        <p:txBody>
          <a:bodyPr>
            <a:normAutofit/>
          </a:bodyPr>
          <a:lstStyle/>
          <a:p>
            <a:r>
              <a:rPr lang="en-US" sz="4800" dirty="0">
                <a:solidFill>
                  <a:schemeClr val="bg1"/>
                </a:solidFill>
              </a:rPr>
              <a:t>BEDRIJFSVOERING - HET 'HOE' VAN EEN LEVENSMIDDELENBEDRIJF </a:t>
            </a:r>
          </a:p>
          <a:p>
            <a:endParaRPr lang="en-US" sz="4800" dirty="0">
              <a:solidFill>
                <a:schemeClr val="bg1"/>
              </a:solidFill>
            </a:endParaRP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grpSp>
        <p:nvGrpSpPr>
          <p:cNvPr id="2" name="Group 1">
            <a:extLst>
              <a:ext uri="{FF2B5EF4-FFF2-40B4-BE49-F238E27FC236}">
                <a16:creationId xmlns:a16="http://schemas.microsoft.com/office/drawing/2014/main" id="{9FF0F637-CBC0-2D11-FFE0-7FD8E7D46EEA}"/>
              </a:ext>
            </a:extLst>
          </p:cNvPr>
          <p:cNvGrpSpPr/>
          <p:nvPr/>
        </p:nvGrpSpPr>
        <p:grpSpPr>
          <a:xfrm>
            <a:off x="1360376" y="3456121"/>
            <a:ext cx="3296816" cy="2757387"/>
            <a:chOff x="4534941" y="638925"/>
            <a:chExt cx="1499470" cy="1254125"/>
          </a:xfrm>
        </p:grpSpPr>
        <p:pic>
          <p:nvPicPr>
            <p:cNvPr id="3" name="Picture 2" descr="Logo&#10;&#10;Description automatically generated with medium confidence">
              <a:extLst>
                <a:ext uri="{FF2B5EF4-FFF2-40B4-BE49-F238E27FC236}">
                  <a16:creationId xmlns:a16="http://schemas.microsoft.com/office/drawing/2014/main" id="{27E6DB9B-E9BA-4052-7A84-08FCEFF9E247}"/>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9" name="Picture 8" descr="Icon&#10;&#10;Description automatically generated">
              <a:extLst>
                <a:ext uri="{FF2B5EF4-FFF2-40B4-BE49-F238E27FC236}">
                  <a16:creationId xmlns:a16="http://schemas.microsoft.com/office/drawing/2014/main" id="{8907E9E9-E40D-A020-3314-7D19BFB86F5F}"/>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1070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WORDT OPERATIONEEL!</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642406" y="1212338"/>
            <a:ext cx="10907188" cy="4672013"/>
          </a:xfrm>
        </p:spPr>
        <p:txBody>
          <a:bodyPr/>
          <a:lstStyle/>
          <a:p>
            <a:r>
              <a:rPr lang="en-GB" sz="2000" dirty="0"/>
              <a:t>Dit is de praktische kant van het starten van een levensmiddelenbedrijf, waar je uitzoekt hoe alles in het echte leven werkt. Het gaat over de dagelijkse beslissingen en fysieke hulpmiddelen die je nodig hebt om je eten te maken, te serveren en te verkopen, thuis, in een gedeelde keuken of in een marktkraam.</a:t>
            </a:r>
          </a:p>
          <a:p>
            <a:endParaRPr lang="en-GB" sz="2000" dirty="0"/>
          </a:p>
          <a:p>
            <a:r>
              <a:rPr lang="en-GB" sz="2000" dirty="0"/>
              <a:t>Je moet er rekening mee houden:</a:t>
            </a:r>
          </a:p>
          <a:p>
            <a:pPr marL="457200" indent="-457200">
              <a:buFont typeface="+mj-lt"/>
              <a:buAutoNum type="arabicPeriod"/>
            </a:pPr>
            <a:r>
              <a:rPr lang="en-GB" sz="2000" b="1" dirty="0"/>
              <a:t>Waar je je eten bereidt </a:t>
            </a:r>
            <a:r>
              <a:rPr lang="en-GB" sz="2000" dirty="0"/>
              <a:t>- thuiskeuken, gedeelde ruimte, pop-up locatie</a:t>
            </a:r>
          </a:p>
          <a:p>
            <a:pPr marL="457200" indent="-457200">
              <a:buFont typeface="+mj-lt"/>
              <a:buAutoNum type="arabicPeriod"/>
            </a:pPr>
            <a:r>
              <a:rPr lang="en-GB" sz="2000" b="1" dirty="0"/>
              <a:t>Welke apparatuur en gereedschappen je nodig hebt </a:t>
            </a:r>
            <a:r>
              <a:rPr lang="en-GB" sz="2000" dirty="0"/>
              <a:t>- potten, verpakking, koeling, aflevercontainers</a:t>
            </a:r>
          </a:p>
          <a:p>
            <a:pPr marL="457200" indent="-457200">
              <a:buFont typeface="+mj-lt"/>
              <a:buAutoNum type="arabicPeriod"/>
            </a:pPr>
            <a:r>
              <a:rPr lang="en-GB" sz="2000" b="1" dirty="0"/>
              <a:t>Waar je je ingrediënten en voorraden vandaan haalt </a:t>
            </a:r>
            <a:r>
              <a:rPr lang="en-GB" sz="2000" dirty="0"/>
              <a:t>- lokaal, duurzaam of cultureel inkopen</a:t>
            </a:r>
          </a:p>
          <a:p>
            <a:pPr marL="457200" indent="-457200">
              <a:buFont typeface="+mj-lt"/>
              <a:buAutoNum type="arabicPeriod"/>
            </a:pPr>
            <a:r>
              <a:rPr lang="en-GB" sz="2000" b="1" dirty="0"/>
              <a:t>Hoe blijf je veilig en legaal </a:t>
            </a:r>
            <a:r>
              <a:rPr lang="en-GB" sz="2000" dirty="0"/>
              <a:t>- voedselhygiëne, traceerbaarheid, reinheid en compliance</a:t>
            </a:r>
          </a:p>
          <a:p>
            <a:pPr marL="457200" indent="-457200">
              <a:buFont typeface="+mj-lt"/>
              <a:buAutoNum type="arabicPeriod"/>
            </a:pPr>
            <a:r>
              <a:rPr lang="en-GB" sz="2000" b="1" dirty="0"/>
              <a:t>Hoe je je voedsel verpakt en bewaart </a:t>
            </a:r>
            <a:r>
              <a:rPr lang="en-GB" sz="2000" dirty="0"/>
              <a:t>- voor markten, online bestellingen of bezorging</a:t>
            </a:r>
          </a:p>
          <a:p>
            <a:pPr marL="457200" indent="-457200">
              <a:buFont typeface="+mj-lt"/>
              <a:buAutoNum type="arabicPeriod"/>
            </a:pPr>
            <a:r>
              <a:rPr lang="en-GB" sz="2000" b="1" dirty="0"/>
              <a:t>Hoe je proces werkt </a:t>
            </a:r>
            <a:r>
              <a:rPr lang="en-GB" sz="2000" dirty="0"/>
              <a:t>- van koken tot verkopen en betaling ontvangen</a:t>
            </a:r>
          </a:p>
          <a:p>
            <a:pPr marL="342900" indent="-342900">
              <a:buFont typeface="Arial" panose="020B0604020202020204" pitchFamily="34" charset="0"/>
              <a:buChar char="•"/>
            </a:pPr>
            <a:endParaRPr lang="en-GB" sz="2000" dirty="0"/>
          </a:p>
          <a:p>
            <a:pPr marL="457200" indent="-457200">
              <a:buAutoNum type="arabicPeriod"/>
            </a:pPr>
            <a:r>
              <a:rPr lang="en-GB" sz="2000" dirty="0"/>
              <a:t>Het kiezen van de </a:t>
            </a:r>
            <a:r>
              <a:rPr lang="en-GB" sz="2000" b="1" dirty="0"/>
              <a:t>juiste ruimte om te koken </a:t>
            </a:r>
            <a:r>
              <a:rPr lang="en-GB" sz="2000" dirty="0"/>
              <a:t>is een van de belangrijkste en meest praktische beslissingen die je zult nemen. Dit is van invloed op je wettelijke inrichting, hygiënische normen, de benodigde apparatuur en hoe je in de loop der tijd gaat uitbreiden.   Laten we eens kijken naar een aantal opties...</a:t>
            </a:r>
          </a:p>
          <a:p>
            <a:endParaRPr lang="en-US" dirty="0"/>
          </a:p>
          <a:p>
            <a:endParaRPr lang="en-US" dirty="0"/>
          </a:p>
        </p:txBody>
      </p:sp>
    </p:spTree>
    <p:extLst>
      <p:ext uri="{BB962C8B-B14F-4D97-AF65-F5344CB8AC3E}">
        <p14:creationId xmlns:p14="http://schemas.microsoft.com/office/powerpoint/2010/main" val="294742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70A4-CC08-E5F7-8503-F8A3BF9AF80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2896E4F-D921-FA7F-245E-B55B5CE5789F}"/>
              </a:ext>
            </a:extLst>
          </p:cNvPr>
          <p:cNvSpPr>
            <a:spLocks noGrp="1"/>
          </p:cNvSpPr>
          <p:nvPr>
            <p:ph type="body" sz="quarter" idx="27"/>
          </p:nvPr>
        </p:nvSpPr>
        <p:spPr/>
        <p:txBody>
          <a:bodyPr/>
          <a:lstStyle/>
          <a:p>
            <a:r>
              <a:rPr lang="en-US" dirty="0"/>
              <a:t>1. </a:t>
            </a:r>
            <a:r>
              <a:rPr lang="en-GB" b="1" dirty="0"/>
              <a:t>Waar ga je je eten bereiden?</a:t>
            </a:r>
            <a:endParaRPr lang="en-US" dirty="0"/>
          </a:p>
        </p:txBody>
      </p:sp>
      <p:sp>
        <p:nvSpPr>
          <p:cNvPr id="4" name="Text Placeholder 3">
            <a:extLst>
              <a:ext uri="{FF2B5EF4-FFF2-40B4-BE49-F238E27FC236}">
                <a16:creationId xmlns:a16="http://schemas.microsoft.com/office/drawing/2014/main" id="{2F2F0CCC-7D3B-EBFD-1583-531593F4C89D}"/>
              </a:ext>
            </a:extLst>
          </p:cNvPr>
          <p:cNvSpPr>
            <a:spLocks noGrp="1"/>
          </p:cNvSpPr>
          <p:nvPr>
            <p:ph type="body" sz="quarter" idx="14"/>
          </p:nvPr>
        </p:nvSpPr>
        <p:spPr>
          <a:xfrm>
            <a:off x="292783" y="1317412"/>
            <a:ext cx="8447806" cy="4672013"/>
          </a:xfrm>
        </p:spPr>
        <p:txBody>
          <a:bodyPr/>
          <a:lstStyle/>
          <a:p>
            <a:r>
              <a:rPr lang="en-GB" sz="2000" dirty="0"/>
              <a:t>Staan je persoonlijke leefomstandigheden je toe om vanuit een </a:t>
            </a:r>
            <a:r>
              <a:rPr lang="en-GB" sz="2000" b="1" dirty="0">
                <a:solidFill>
                  <a:srgbClr val="94C7B0"/>
                </a:solidFill>
              </a:rPr>
              <a:t>thuiskeuken </a:t>
            </a:r>
            <a:r>
              <a:rPr lang="en-GB" sz="2000" dirty="0"/>
              <a:t>te produceren?</a:t>
            </a:r>
          </a:p>
          <a:p>
            <a:r>
              <a:rPr lang="en-GB" sz="2000" b="1" noProof="1">
                <a:solidFill>
                  <a:schemeClr val="bg1"/>
                </a:solidFill>
              </a:rPr>
              <a:t>#</a:t>
            </a:r>
          </a:p>
          <a:p>
            <a:pPr>
              <a:buNone/>
            </a:pPr>
            <a:r>
              <a:rPr lang="en-GB" sz="2000" dirty="0"/>
              <a:t>In veel EU-landen mag je </a:t>
            </a:r>
            <a:r>
              <a:rPr lang="en-GB" sz="2000" b="1" dirty="0"/>
              <a:t>legaal voedsel bereiden vanuit huis, </a:t>
            </a:r>
            <a:r>
              <a:rPr lang="en-GB" sz="2000" dirty="0"/>
              <a:t>maar alleen als je keuken voldoet aan bepaalde gezondheids- en veiligheidsnormen. Dit is vaak toegestaan voor niet-bederfelijke voedingsmiddelen met een laag risico (zoals jam, kruidenmengsels of gebakken producten) of voor kleinschalige catering.</a:t>
            </a:r>
          </a:p>
          <a:p>
            <a:pPr>
              <a:buNone/>
            </a:pPr>
            <a:endParaRPr lang="en-GB" sz="2000" dirty="0"/>
          </a:p>
          <a:p>
            <a:pPr>
              <a:buNone/>
            </a:pPr>
            <a:r>
              <a:rPr lang="en-GB" sz="2000" dirty="0"/>
              <a:t>Dingen om te overwegen:</a:t>
            </a:r>
          </a:p>
          <a:p>
            <a:pPr marL="285750" indent="-285750">
              <a:buFont typeface="Arial" panose="020B0604020202020204" pitchFamily="34" charset="0"/>
              <a:buChar char="•"/>
            </a:pPr>
            <a:r>
              <a:rPr lang="en-GB" sz="2000" dirty="0"/>
              <a:t>Heb je </a:t>
            </a:r>
            <a:r>
              <a:rPr lang="en-GB" sz="2000" b="1" dirty="0"/>
              <a:t>een aparte opslag </a:t>
            </a:r>
            <a:r>
              <a:rPr lang="en-GB" sz="2000" dirty="0"/>
              <a:t>voor zakelijke ingrediënten en apparatuur?</a:t>
            </a:r>
          </a:p>
          <a:p>
            <a:pPr marL="285750" indent="-285750">
              <a:buFont typeface="Arial" panose="020B0604020202020204" pitchFamily="34" charset="0"/>
              <a:buChar char="•"/>
            </a:pPr>
            <a:r>
              <a:rPr lang="en-GB" sz="2000" dirty="0"/>
              <a:t>Is je keuken </a:t>
            </a:r>
            <a:r>
              <a:rPr lang="en-GB" sz="2000" b="1" dirty="0"/>
              <a:t>erg schoon en rommelvrij</a:t>
            </a:r>
            <a:r>
              <a:rPr lang="en-GB" sz="2000" dirty="0"/>
              <a:t>?</a:t>
            </a:r>
          </a:p>
          <a:p>
            <a:pPr marL="285750" indent="-285750">
              <a:buFont typeface="Arial" panose="020B0604020202020204" pitchFamily="34" charset="0"/>
              <a:buChar char="•"/>
            </a:pPr>
            <a:r>
              <a:rPr lang="en-GB" sz="2000" dirty="0"/>
              <a:t>Kunt u ervoor zorgen </a:t>
            </a:r>
            <a:r>
              <a:rPr lang="en-GB" sz="2000" b="1" dirty="0"/>
              <a:t>dat huisdieren of kinderen </a:t>
            </a:r>
            <a:r>
              <a:rPr lang="en-GB" sz="2000" dirty="0"/>
              <a:t>de productie niet verstoren?</a:t>
            </a:r>
          </a:p>
          <a:p>
            <a:pPr marL="285750" indent="-285750">
              <a:buFont typeface="Arial" panose="020B0604020202020204" pitchFamily="34" charset="0"/>
              <a:buChar char="•"/>
            </a:pPr>
            <a:r>
              <a:rPr lang="en-GB" sz="2000" dirty="0"/>
              <a:t>Moet je </a:t>
            </a:r>
            <a:r>
              <a:rPr lang="en-GB" sz="2000" b="1" dirty="0"/>
              <a:t>je thuiskeuken registreren </a:t>
            </a:r>
            <a:r>
              <a:rPr lang="en-GB" sz="2000" dirty="0"/>
              <a:t>bij de plaatselijke voedselautoriteiten?</a:t>
            </a:r>
          </a:p>
          <a:p>
            <a:pPr marL="285750" indent="-285750">
              <a:buFont typeface="Arial" panose="020B0604020202020204" pitchFamily="34" charset="0"/>
              <a:buChar char="•"/>
            </a:pPr>
            <a:endParaRPr lang="en-GB" sz="1800" dirty="0"/>
          </a:p>
          <a:p>
            <a:r>
              <a:rPr lang="en-GB" sz="1800" dirty="0"/>
              <a:t>💡 </a:t>
            </a:r>
            <a:r>
              <a:rPr lang="en-GB" sz="1800" b="1" dirty="0"/>
              <a:t>Neem contact op met je plaatselijke gemeente of voedselveiligheidsagentschap </a:t>
            </a:r>
            <a:r>
              <a:rPr lang="en-GB" sz="1800" dirty="0"/>
              <a:t>(ze hebben vaak richtlijnen in meerdere talen).</a:t>
            </a:r>
          </a:p>
          <a:p>
            <a:endParaRPr lang="en-GB" sz="2000" dirty="0"/>
          </a:p>
          <a:p>
            <a:endParaRPr lang="en-US" b="1" noProof="1">
              <a:solidFill>
                <a:schemeClr val="bg1"/>
              </a:solidFill>
            </a:endParaRPr>
          </a:p>
          <a:p>
            <a:endParaRPr lang="en-US" dirty="0"/>
          </a:p>
          <a:p>
            <a:endParaRPr lang="en-US" dirty="0"/>
          </a:p>
        </p:txBody>
      </p:sp>
      <p:pic>
        <p:nvPicPr>
          <p:cNvPr id="3" name="Picture 2" descr="A person in a kitchen cooking">
            <a:extLst>
              <a:ext uri="{FF2B5EF4-FFF2-40B4-BE49-F238E27FC236}">
                <a16:creationId xmlns:a16="http://schemas.microsoft.com/office/drawing/2014/main" id="{38A13CC7-0A6D-98EA-1339-98ED36A27852}"/>
              </a:ext>
            </a:extLst>
          </p:cNvPr>
          <p:cNvPicPr>
            <a:picLocks noChangeAspect="1"/>
          </p:cNvPicPr>
          <p:nvPr/>
        </p:nvPicPr>
        <p:blipFill>
          <a:blip r:embed="rId2">
            <a:extLst>
              <a:ext uri="{837473B0-CC2E-450A-ABE3-18F120FF3D39}">
                <a1611:picAttrSrcUrl xmlns:a1611="http://schemas.microsoft.com/office/drawing/2016/11/main" r:id="rId3"/>
              </a:ext>
            </a:extLst>
          </a:blip>
          <a:srcRect l="32072" r="11383"/>
          <a:stretch/>
        </p:blipFill>
        <p:spPr>
          <a:xfrm>
            <a:off x="8980673" y="2433918"/>
            <a:ext cx="2918545" cy="2949388"/>
          </a:xfrm>
          <a:prstGeom prst="rect">
            <a:avLst/>
          </a:prstGeom>
        </p:spPr>
      </p:pic>
    </p:spTree>
    <p:extLst>
      <p:ext uri="{BB962C8B-B14F-4D97-AF65-F5344CB8AC3E}">
        <p14:creationId xmlns:p14="http://schemas.microsoft.com/office/powerpoint/2010/main" val="321469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9AEAF-9E47-B79E-527B-D2269F1B7D1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B2BB155-852A-D532-6E6A-4DF862610C8E}"/>
              </a:ext>
            </a:extLst>
          </p:cNvPr>
          <p:cNvSpPr>
            <a:spLocks noGrp="1"/>
          </p:cNvSpPr>
          <p:nvPr>
            <p:ph type="body" sz="quarter" idx="27"/>
          </p:nvPr>
        </p:nvSpPr>
        <p:spPr/>
        <p:txBody>
          <a:bodyPr/>
          <a:lstStyle/>
          <a:p>
            <a:r>
              <a:rPr lang="en-US" dirty="0"/>
              <a:t>1. </a:t>
            </a:r>
            <a:r>
              <a:rPr lang="en-GB" b="1" dirty="0"/>
              <a:t>Waar ga je je eten bereiden?</a:t>
            </a:r>
            <a:endParaRPr lang="en-US" dirty="0"/>
          </a:p>
        </p:txBody>
      </p:sp>
      <p:sp>
        <p:nvSpPr>
          <p:cNvPr id="4" name="Text Placeholder 3">
            <a:extLst>
              <a:ext uri="{FF2B5EF4-FFF2-40B4-BE49-F238E27FC236}">
                <a16:creationId xmlns:a16="http://schemas.microsoft.com/office/drawing/2014/main" id="{4798891C-FB7D-7E18-0140-4932FA821AC4}"/>
              </a:ext>
            </a:extLst>
          </p:cNvPr>
          <p:cNvSpPr>
            <a:spLocks noGrp="1"/>
          </p:cNvSpPr>
          <p:nvPr>
            <p:ph type="body" sz="quarter" idx="14"/>
          </p:nvPr>
        </p:nvSpPr>
        <p:spPr>
          <a:xfrm>
            <a:off x="642406" y="1424989"/>
            <a:ext cx="10907188" cy="4672013"/>
          </a:xfrm>
        </p:spPr>
        <p:txBody>
          <a:bodyPr/>
          <a:lstStyle/>
          <a:p>
            <a:pPr>
              <a:buNone/>
            </a:pPr>
            <a:r>
              <a:rPr lang="en-GB" b="1" dirty="0"/>
              <a:t>Mag je legaal thuis voedsel produceren?</a:t>
            </a:r>
          </a:p>
          <a:p>
            <a:pPr>
              <a:buNone/>
            </a:pPr>
            <a:endParaRPr lang="en-GB" b="1" dirty="0"/>
          </a:p>
          <a:p>
            <a:pPr>
              <a:buNone/>
            </a:pPr>
            <a:r>
              <a:rPr lang="en-GB" dirty="0"/>
              <a:t>Elk EU-land, en vaak ook elke stad, heeft andere regels. Je zult het volgende moeten doen:</a:t>
            </a:r>
          </a:p>
          <a:p>
            <a:pPr marL="342900" indent="-342900">
              <a:buFont typeface="Arial" panose="020B0604020202020204" pitchFamily="34" charset="0"/>
              <a:buChar char="•"/>
            </a:pPr>
            <a:r>
              <a:rPr lang="en-GB" b="1" dirty="0"/>
              <a:t>Registreer je levensmiddelenbedrijf </a:t>
            </a:r>
            <a:r>
              <a:rPr lang="en-GB" dirty="0"/>
              <a:t>bij de lokale overheid</a:t>
            </a:r>
          </a:p>
          <a:p>
            <a:pPr marL="342900" indent="-342900">
              <a:buFont typeface="Arial" panose="020B0604020202020204" pitchFamily="34" charset="0"/>
              <a:buChar char="•"/>
            </a:pPr>
            <a:r>
              <a:rPr lang="en-GB" dirty="0"/>
              <a:t>Een </a:t>
            </a:r>
            <a:r>
              <a:rPr lang="en-GB" b="1" dirty="0"/>
              <a:t>cursus voedselveiligheid of een hygiënecertificaat </a:t>
            </a:r>
            <a:r>
              <a:rPr lang="en-GB" dirty="0"/>
              <a:t>volgen</a:t>
            </a:r>
          </a:p>
          <a:p>
            <a:pPr marL="342900" indent="-342900">
              <a:buFont typeface="Arial" panose="020B0604020202020204" pitchFamily="34" charset="0"/>
              <a:buChar char="•"/>
            </a:pPr>
            <a:r>
              <a:rPr lang="en-GB" dirty="0"/>
              <a:t>Sta open voor </a:t>
            </a:r>
            <a:r>
              <a:rPr lang="en-GB" b="1" dirty="0"/>
              <a:t>gezondheidsinspecties </a:t>
            </a:r>
            <a:r>
              <a:rPr lang="en-GB" dirty="0"/>
              <a:t>thuis</a:t>
            </a:r>
          </a:p>
          <a:p>
            <a:pPr marL="342900" indent="-342900">
              <a:buFont typeface="Arial" panose="020B0604020202020204" pitchFamily="34" charset="0"/>
              <a:buChar char="•"/>
            </a:pPr>
            <a:r>
              <a:rPr lang="en-GB" b="1" dirty="0"/>
              <a:t>Persoonlijke en zakelijke </a:t>
            </a:r>
            <a:r>
              <a:rPr lang="en-GB" dirty="0"/>
              <a:t>kookruimte duidelijk scheiden</a:t>
            </a:r>
          </a:p>
          <a:p>
            <a:pPr>
              <a:buFont typeface="Arial" panose="020B0604020202020204" pitchFamily="34" charset="0"/>
              <a:buChar char="•"/>
            </a:pPr>
            <a:endParaRPr lang="en-GB" dirty="0"/>
          </a:p>
          <a:p>
            <a:pPr>
              <a:buNone/>
            </a:pPr>
            <a:r>
              <a:rPr lang="en-GB" dirty="0"/>
              <a:t>Als je twijfelt, neem dan eerst contact op met:</a:t>
            </a:r>
          </a:p>
          <a:p>
            <a:pPr marL="342900" indent="-342900">
              <a:buFont typeface="Arial" panose="020B0604020202020204" pitchFamily="34" charset="0"/>
              <a:buChar char="•"/>
            </a:pPr>
            <a:r>
              <a:rPr lang="en-GB" dirty="0"/>
              <a:t>Uw </a:t>
            </a:r>
            <a:r>
              <a:rPr lang="en-GB" b="1" dirty="0"/>
              <a:t>gemeentekantoor</a:t>
            </a:r>
            <a:endParaRPr lang="en-GB" dirty="0"/>
          </a:p>
          <a:p>
            <a:pPr marL="342900" indent="-342900">
              <a:buFont typeface="Arial" panose="020B0604020202020204" pitchFamily="34" charset="0"/>
              <a:buChar char="•"/>
            </a:pPr>
            <a:r>
              <a:rPr lang="en-GB" dirty="0"/>
              <a:t>Het plaatselijke </a:t>
            </a:r>
            <a:r>
              <a:rPr lang="en-GB" b="1" dirty="0"/>
              <a:t>bureau voor voedselveiligheid </a:t>
            </a:r>
            <a:r>
              <a:rPr lang="en-GB" dirty="0"/>
              <a:t>of </a:t>
            </a:r>
            <a:r>
              <a:rPr lang="en-GB" b="1" dirty="0"/>
              <a:t>de volksgezondheidsdienst</a:t>
            </a:r>
            <a:endParaRPr lang="en-GB" dirty="0"/>
          </a:p>
          <a:p>
            <a:pPr marL="342900" indent="-342900">
              <a:buFont typeface="Arial" panose="020B0604020202020204" pitchFamily="34" charset="0"/>
              <a:buChar char="•"/>
            </a:pPr>
            <a:r>
              <a:rPr lang="en-GB" dirty="0"/>
              <a:t>Een </a:t>
            </a:r>
            <a:r>
              <a:rPr lang="en-GB" b="1" dirty="0"/>
              <a:t>plaatselijke vrouwenonderneming of steungroep voor migranten </a:t>
            </a:r>
            <a:r>
              <a:rPr lang="en-GB" dirty="0"/>
              <a:t>- zij hebben vaak informatie in jouw taal</a:t>
            </a:r>
          </a:p>
          <a:p>
            <a:endParaRPr lang="en-GB" sz="2000" dirty="0"/>
          </a:p>
          <a:p>
            <a:endParaRPr lang="en-US" b="1" noProof="1">
              <a:solidFill>
                <a:schemeClr val="bg1"/>
              </a:solidFill>
            </a:endParaRPr>
          </a:p>
          <a:p>
            <a:endParaRPr lang="en-US" dirty="0"/>
          </a:p>
          <a:p>
            <a:endParaRPr lang="en-US" dirty="0"/>
          </a:p>
        </p:txBody>
      </p:sp>
    </p:spTree>
    <p:extLst>
      <p:ext uri="{BB962C8B-B14F-4D97-AF65-F5344CB8AC3E}">
        <p14:creationId xmlns:p14="http://schemas.microsoft.com/office/powerpoint/2010/main" val="369643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26068" y="1751193"/>
            <a:ext cx="700387" cy="340283"/>
          </a:xfrm>
        </p:spPr>
        <p:txBody>
          <a:bodyPr/>
          <a:lstStyle/>
          <a:p>
            <a:pPr algn="l"/>
            <a:r>
              <a:rPr lang="en-US"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726455" y="1703916"/>
            <a:ext cx="9252000" cy="340283"/>
          </a:xfrm>
        </p:spPr>
        <p:txBody>
          <a:bodyPr/>
          <a:lstStyle/>
          <a:p>
            <a:pPr>
              <a:tabLst>
                <a:tab pos="8577263" algn="l"/>
              </a:tabLst>
            </a:pPr>
            <a:r>
              <a:rPr lang="en-GB" sz="2400" b="0" i="0" dirty="0">
                <a:solidFill>
                  <a:srgbClr val="382B1B"/>
                </a:solidFill>
                <a:effectLst/>
              </a:rPr>
              <a:t>Ondernemen - Producten maken versus diensten leveren</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26068" y="2265834"/>
            <a:ext cx="700387" cy="340283"/>
          </a:xfrm>
        </p:spPr>
        <p:txBody>
          <a:bodyPr/>
          <a:lstStyle/>
          <a:p>
            <a:pPr algn="l"/>
            <a:r>
              <a:rPr lang="en-US"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726455" y="3299814"/>
            <a:ext cx="9509707" cy="395939"/>
          </a:xfrm>
        </p:spPr>
        <p:txBody>
          <a:bodyPr/>
          <a:lstStyle/>
          <a:p>
            <a:pPr>
              <a:tabLst>
                <a:tab pos="8577263" algn="l"/>
              </a:tabLst>
            </a:pPr>
            <a:r>
              <a:rPr lang="en-GB" sz="2400" dirty="0">
                <a:solidFill>
                  <a:srgbClr val="382B1B"/>
                </a:solidFill>
              </a:rPr>
              <a:t>Starten via een online bedrijf</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26068" y="3295116"/>
            <a:ext cx="700387" cy="340283"/>
          </a:xfrm>
        </p:spPr>
        <p:txBody>
          <a:bodyPr/>
          <a:lstStyle/>
          <a:p>
            <a:pPr algn="l"/>
            <a:r>
              <a:rPr lang="en-US"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26455" y="2278657"/>
            <a:ext cx="9829736" cy="335595"/>
          </a:xfrm>
        </p:spPr>
        <p:txBody>
          <a:bodyPr/>
          <a:lstStyle/>
          <a:p>
            <a:pPr>
              <a:tabLst>
                <a:tab pos="8577263" algn="l"/>
              </a:tabLst>
            </a:pPr>
            <a:r>
              <a:rPr lang="en-GB" sz="2400" b="0" i="0" dirty="0">
                <a:solidFill>
                  <a:srgbClr val="382B1B"/>
                </a:solidFill>
                <a:effectLst/>
              </a:rPr>
              <a:t>Bedrijfsvoering - Het 'Hoe' van zakendoen</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Inhoud</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26068" y="2780475"/>
            <a:ext cx="700387" cy="340283"/>
          </a:xfrm>
        </p:spPr>
        <p:txBody>
          <a:bodyPr/>
          <a:lstStyle/>
          <a:p>
            <a:pPr algn="l"/>
            <a:r>
              <a:rPr lang="en-US"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726455" y="3825717"/>
            <a:ext cx="9252000" cy="340283"/>
          </a:xfrm>
        </p:spPr>
        <p:txBody>
          <a:bodyPr/>
          <a:lstStyle/>
          <a:p>
            <a:pPr>
              <a:tabLst>
                <a:tab pos="8577263" algn="l"/>
              </a:tabLst>
            </a:pPr>
            <a:r>
              <a:rPr lang="en-GB" sz="2400" b="0" i="0" dirty="0">
                <a:solidFill>
                  <a:srgbClr val="382B1B"/>
                </a:solidFill>
                <a:effectLst/>
              </a:rPr>
              <a:t>Start een bedrijf met je eigen website</a:t>
            </a:r>
            <a:endParaRPr lang="en-US" dirty="0"/>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1026068" y="3809757"/>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05</a:t>
            </a:r>
          </a:p>
        </p:txBody>
      </p:sp>
      <p:sp>
        <p:nvSpPr>
          <p:cNvPr id="4" name="Text Placeholder 12">
            <a:extLst>
              <a:ext uri="{FF2B5EF4-FFF2-40B4-BE49-F238E27FC236}">
                <a16:creationId xmlns:a16="http://schemas.microsoft.com/office/drawing/2014/main" id="{123AD0F2-5FA4-5C82-572C-CB5E14C4FCE5}"/>
              </a:ext>
            </a:extLst>
          </p:cNvPr>
          <p:cNvSpPr txBox="1">
            <a:spLocks/>
          </p:cNvSpPr>
          <p:nvPr/>
        </p:nvSpPr>
        <p:spPr>
          <a:xfrm>
            <a:off x="1726455" y="2817020"/>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Het juridische gedeelte van zakendoen</a:t>
            </a:r>
          </a:p>
        </p:txBody>
      </p:sp>
      <p:pic>
        <p:nvPicPr>
          <p:cNvPr id="6" name="Picture 5">
            <a:extLst>
              <a:ext uri="{FF2B5EF4-FFF2-40B4-BE49-F238E27FC236}">
                <a16:creationId xmlns:a16="http://schemas.microsoft.com/office/drawing/2014/main" id="{DB86F61F-01C6-52CF-77AC-3896E1E3DBD3}"/>
              </a:ext>
            </a:extLst>
          </p:cNvPr>
          <p:cNvPicPr>
            <a:picLocks noChangeAspect="1"/>
          </p:cNvPicPr>
          <p:nvPr/>
        </p:nvPicPr>
        <p:blipFill>
          <a:blip r:embed="rId2"/>
          <a:stretch>
            <a:fillRect/>
          </a:stretch>
        </p:blipFill>
        <p:spPr>
          <a:xfrm>
            <a:off x="1447533" y="4977364"/>
            <a:ext cx="8915465" cy="1009657"/>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2FB6-2EE7-70B0-F87D-AC0DF8E031B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5239756-60F7-C40D-0B9D-3FC7E88131CB}"/>
              </a:ext>
            </a:extLst>
          </p:cNvPr>
          <p:cNvSpPr>
            <a:spLocks noGrp="1"/>
          </p:cNvSpPr>
          <p:nvPr>
            <p:ph type="body" sz="quarter" idx="27"/>
          </p:nvPr>
        </p:nvSpPr>
        <p:spPr/>
        <p:txBody>
          <a:bodyPr/>
          <a:lstStyle/>
          <a:p>
            <a:r>
              <a:rPr lang="en-US" dirty="0"/>
              <a:t>1. </a:t>
            </a:r>
            <a:r>
              <a:rPr lang="en-GB" b="1" dirty="0"/>
              <a:t>Waar ga je je eten bereiden?</a:t>
            </a:r>
            <a:endParaRPr lang="en-US" dirty="0"/>
          </a:p>
        </p:txBody>
      </p:sp>
      <p:sp>
        <p:nvSpPr>
          <p:cNvPr id="4" name="Text Placeholder 3">
            <a:extLst>
              <a:ext uri="{FF2B5EF4-FFF2-40B4-BE49-F238E27FC236}">
                <a16:creationId xmlns:a16="http://schemas.microsoft.com/office/drawing/2014/main" id="{2386F175-A534-2FA2-FA26-874B799E3B4C}"/>
              </a:ext>
            </a:extLst>
          </p:cNvPr>
          <p:cNvSpPr>
            <a:spLocks noGrp="1"/>
          </p:cNvSpPr>
          <p:nvPr>
            <p:ph type="body" sz="quarter" idx="14"/>
          </p:nvPr>
        </p:nvSpPr>
        <p:spPr>
          <a:xfrm>
            <a:off x="292782" y="1236729"/>
            <a:ext cx="11648205" cy="4672013"/>
          </a:xfrm>
        </p:spPr>
        <p:txBody>
          <a:bodyPr/>
          <a:lstStyle/>
          <a:p>
            <a:pPr>
              <a:buNone/>
            </a:pPr>
            <a:r>
              <a:rPr lang="en-GB" b="1" dirty="0">
                <a:solidFill>
                  <a:srgbClr val="94C7B0"/>
                </a:solidFill>
              </a:rPr>
              <a:t>Gemeenschappelijke keukens/Incubators</a:t>
            </a:r>
          </a:p>
          <a:p>
            <a:pPr>
              <a:buNone/>
            </a:pPr>
            <a:r>
              <a:rPr lang="en-GB" dirty="0"/>
              <a:t>Als je huis niet geschikt of toegestaan is, kun je tijd huren in een </a:t>
            </a:r>
            <a:r>
              <a:rPr lang="en-GB" b="1" dirty="0"/>
              <a:t>geregistreerde keuken </a:t>
            </a:r>
            <a:r>
              <a:rPr lang="en-GB" dirty="0"/>
              <a:t>die ontworpen is voor kleine bedrijven. Dit zijn geweldige opties omdat ze al voldoen aan de voedselveiligheidsnormen en beschikken over de professionele apparatuur die je nodig hebt.</a:t>
            </a:r>
          </a:p>
          <a:p>
            <a:pPr>
              <a:buNone/>
            </a:pPr>
            <a:endParaRPr lang="en-GB" dirty="0"/>
          </a:p>
          <a:p>
            <a:pPr>
              <a:buNone/>
            </a:pPr>
            <a:r>
              <a:rPr lang="en-GB" b="1" dirty="0">
                <a:solidFill>
                  <a:srgbClr val="94C7B0"/>
                </a:solidFill>
              </a:rPr>
              <a:t>Wat zijn dat?</a:t>
            </a:r>
          </a:p>
          <a:p>
            <a:pPr marL="342900" indent="-342900">
              <a:buFont typeface="Arial" panose="020B0604020202020204" pitchFamily="34" charset="0"/>
              <a:buChar char="•"/>
            </a:pPr>
            <a:r>
              <a:rPr lang="en-GB" b="1" dirty="0">
                <a:solidFill>
                  <a:srgbClr val="94C7B0"/>
                </a:solidFill>
              </a:rPr>
              <a:t>Gedeelde keukens</a:t>
            </a:r>
            <a:r>
              <a:rPr lang="en-GB" dirty="0">
                <a:solidFill>
                  <a:srgbClr val="94C7B0"/>
                </a:solidFill>
              </a:rPr>
              <a:t>: </a:t>
            </a:r>
            <a:r>
              <a:rPr lang="en-GB" dirty="0"/>
              <a:t>Commerciële keukens waar meerdere kleine levensmiddelenbedrijven per uur/dag huren. Vaak gebruikt door cateraars, bakkers of pop-upkoks.</a:t>
            </a:r>
          </a:p>
          <a:p>
            <a:pPr marL="342900" indent="-342900">
              <a:buFont typeface="Arial" panose="020B0604020202020204" pitchFamily="34" charset="0"/>
              <a:buChar char="•"/>
            </a:pPr>
            <a:r>
              <a:rPr lang="en-GB" b="1" dirty="0">
                <a:solidFill>
                  <a:srgbClr val="94C7B0"/>
                </a:solidFill>
              </a:rPr>
              <a:t>Gemeenschapskeukens/incubators</a:t>
            </a:r>
            <a:r>
              <a:rPr lang="en-GB" dirty="0">
                <a:solidFill>
                  <a:srgbClr val="94C7B0"/>
                </a:solidFill>
              </a:rPr>
              <a:t>: </a:t>
            </a:r>
            <a:r>
              <a:rPr lang="en-GB" dirty="0"/>
              <a:t>Deze keukens, meestal gerund door non-profits of lokale raden, ondersteunen micro-ondernemingen met ruimte, training en mentorschap.</a:t>
            </a:r>
          </a:p>
          <a:p>
            <a:pPr marL="342900" indent="-342900">
              <a:buFont typeface="Arial" panose="020B0604020202020204" pitchFamily="34" charset="0"/>
              <a:buChar char="•"/>
            </a:pPr>
            <a:r>
              <a:rPr lang="en-GB" dirty="0"/>
              <a:t>Ze omvatten vaak opslag, koelruimtes, leveringsruimten en soms verpakkingsondersteuning.</a:t>
            </a:r>
          </a:p>
          <a:p>
            <a:endParaRPr lang="en-GB" sz="1050" dirty="0"/>
          </a:p>
          <a:p>
            <a:r>
              <a:rPr lang="en-GB" b="1" dirty="0"/>
              <a:t>Voordelen:</a:t>
            </a:r>
          </a:p>
          <a:p>
            <a:pPr marL="342900" indent="-342900">
              <a:buFont typeface="Arial" panose="020B0604020202020204" pitchFamily="34" charset="0"/>
              <a:buChar char="•"/>
            </a:pPr>
            <a:r>
              <a:rPr lang="en-GB" dirty="0"/>
              <a:t>Je hoeft niet te investeren in dure apparatuur</a:t>
            </a:r>
          </a:p>
          <a:p>
            <a:pPr marL="342900" indent="-342900">
              <a:buFont typeface="Arial" panose="020B0604020202020204" pitchFamily="34" charset="0"/>
              <a:buChar char="•"/>
            </a:pPr>
            <a:r>
              <a:rPr lang="en-GB" dirty="0"/>
              <a:t>Toegang tot schone, legale, professionele ruimte</a:t>
            </a:r>
          </a:p>
          <a:p>
            <a:pPr marL="342900" indent="-342900">
              <a:buFont typeface="Arial" panose="020B0604020202020204" pitchFamily="34" charset="0"/>
              <a:buChar char="•"/>
            </a:pPr>
            <a:r>
              <a:rPr lang="en-GB" dirty="0"/>
              <a:t>Kansen om in contact te komen met andere kleine voedselproducenten</a:t>
            </a:r>
          </a:p>
          <a:p>
            <a:endParaRPr lang="en-GB" dirty="0"/>
          </a:p>
          <a:p>
            <a:r>
              <a:rPr lang="en-GB" dirty="0"/>
              <a:t>Zoektermen: "kantinekeuken", "voedselincubator", "samenwerkingskeuken".</a:t>
            </a:r>
            <a:endParaRPr lang="en-GB" sz="2000" dirty="0"/>
          </a:p>
          <a:p>
            <a:endParaRPr lang="en-US" b="1" noProof="1">
              <a:solidFill>
                <a:schemeClr val="bg1"/>
              </a:solidFill>
            </a:endParaRPr>
          </a:p>
          <a:p>
            <a:endParaRPr lang="en-US" dirty="0"/>
          </a:p>
          <a:p>
            <a:endParaRPr lang="en-US" dirty="0"/>
          </a:p>
        </p:txBody>
      </p:sp>
    </p:spTree>
    <p:extLst>
      <p:ext uri="{BB962C8B-B14F-4D97-AF65-F5344CB8AC3E}">
        <p14:creationId xmlns:p14="http://schemas.microsoft.com/office/powerpoint/2010/main" val="108611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2. WELKE UITRUSTING HEB JE NODIG?</a:t>
            </a:r>
          </a:p>
        </p:txBody>
      </p:sp>
      <p:sp>
        <p:nvSpPr>
          <p:cNvPr id="3" name="Text Placeholder 2">
            <a:extLst>
              <a:ext uri="{FF2B5EF4-FFF2-40B4-BE49-F238E27FC236}">
                <a16:creationId xmlns:a16="http://schemas.microsoft.com/office/drawing/2014/main" id="{7FC07DF8-B38C-E9B6-9596-E6397EBB51EB}"/>
              </a:ext>
            </a:extLst>
          </p:cNvPr>
          <p:cNvSpPr>
            <a:spLocks noGrp="1"/>
          </p:cNvSpPr>
          <p:nvPr>
            <p:ph type="body" sz="quarter" idx="14"/>
          </p:nvPr>
        </p:nvSpPr>
        <p:spPr>
          <a:xfrm>
            <a:off x="379760" y="1381685"/>
            <a:ext cx="7867770" cy="4672013"/>
          </a:xfrm>
        </p:spPr>
        <p:txBody>
          <a:bodyPr/>
          <a:lstStyle/>
          <a:p>
            <a:pPr>
              <a:buNone/>
            </a:pPr>
            <a:r>
              <a:rPr lang="en-GB" sz="2000" dirty="0"/>
              <a:t>Een levensmiddelenbedrijf beginnen betekent niet dat je meteen een professionele keuken nodig hebt. Veel vrouwen beginnen met wat ze al hebben en investeren geleidelijk naarmate hun bedrijf groeit. Dit gedeelte helpt je om na te denken over de gereedschappen, apparatuur en benodigdheden die je nodig hebt om je eten veilig en efficiënt te produceren, verpakken en verkopen zonder te veel uit te geven.</a:t>
            </a:r>
          </a:p>
          <a:p>
            <a:pPr>
              <a:buNone/>
            </a:pPr>
            <a:endParaRPr lang="en-GB" sz="2000" dirty="0"/>
          </a:p>
          <a:p>
            <a:pPr>
              <a:buNone/>
            </a:pPr>
            <a:r>
              <a:rPr lang="en-GB" sz="2000" b="1" dirty="0"/>
              <a:t>Begin met wat je al hebt. </a:t>
            </a:r>
            <a:r>
              <a:rPr lang="en-GB" sz="2000" dirty="0"/>
              <a:t>Maak de balans op voordat je iets nieuws koopt:</a:t>
            </a:r>
          </a:p>
          <a:p>
            <a:pPr marL="342900" indent="-342900">
              <a:buFont typeface="Arial" panose="020B0604020202020204" pitchFamily="34" charset="0"/>
              <a:buChar char="•"/>
            </a:pPr>
            <a:r>
              <a:rPr lang="en-GB" sz="2000" dirty="0"/>
              <a:t>Welke potten, pannen, bakplaten of messen gebruik je al?</a:t>
            </a:r>
          </a:p>
          <a:p>
            <a:pPr marL="342900" indent="-342900">
              <a:buFont typeface="Arial" panose="020B0604020202020204" pitchFamily="34" charset="0"/>
              <a:buChar char="•"/>
            </a:pPr>
            <a:r>
              <a:rPr lang="en-GB" sz="2000" dirty="0"/>
              <a:t>Heb je een blender, fornuis of oven die goed werkt?</a:t>
            </a:r>
          </a:p>
          <a:p>
            <a:pPr marL="342900" indent="-342900">
              <a:buFont typeface="Arial" panose="020B0604020202020204" pitchFamily="34" charset="0"/>
              <a:buChar char="•"/>
            </a:pPr>
            <a:r>
              <a:rPr lang="en-GB" sz="2000" dirty="0"/>
              <a:t>Kun je je eettafel gebruiken om dingen voor te bereiden of in te pakken?</a:t>
            </a:r>
          </a:p>
          <a:p>
            <a:pPr marL="342900" indent="-342900">
              <a:buFont typeface="Arial" panose="020B0604020202020204" pitchFamily="34" charset="0"/>
              <a:buChar char="•"/>
            </a:pPr>
            <a:r>
              <a:rPr lang="en-GB" sz="2000" dirty="0"/>
              <a:t>Is je gereedschap in goede staat en gemakkelijk schoon te maken?</a:t>
            </a:r>
          </a:p>
          <a:p>
            <a:endParaRPr lang="en-GB" sz="2000" dirty="0"/>
          </a:p>
          <a:p>
            <a:r>
              <a:rPr lang="en-GB" sz="2000" b="1" dirty="0"/>
              <a:t>Tip: </a:t>
            </a:r>
            <a:r>
              <a:rPr lang="en-GB" sz="2000" dirty="0"/>
              <a:t>Houd zakelijk gebruik indien mogelijk gescheiden - gebruik bepaalde keukengerei of containers alleen voor je voedselbedrijf.</a:t>
            </a:r>
            <a:endParaRPr lang="en-IE" sz="2000" dirty="0"/>
          </a:p>
        </p:txBody>
      </p:sp>
      <p:pic>
        <p:nvPicPr>
          <p:cNvPr id="13" name="Picture 12" descr="Close-up of stainless steel pans against stainless steel wall">
            <a:extLst>
              <a:ext uri="{FF2B5EF4-FFF2-40B4-BE49-F238E27FC236}">
                <a16:creationId xmlns:a16="http://schemas.microsoft.com/office/drawing/2014/main" id="{5DB423DA-D6B4-89E0-2086-40FDAD451175}"/>
              </a:ext>
            </a:extLst>
          </p:cNvPr>
          <p:cNvPicPr>
            <a:picLocks noChangeAspect="1"/>
          </p:cNvPicPr>
          <p:nvPr/>
        </p:nvPicPr>
        <p:blipFill>
          <a:blip r:embed="rId2"/>
          <a:srcRect t="-11879" r="44209" b="11879"/>
          <a:stretch/>
        </p:blipFill>
        <p:spPr>
          <a:xfrm>
            <a:off x="8489325" y="1583264"/>
            <a:ext cx="3394633" cy="4056351"/>
          </a:xfrm>
          <a:prstGeom prst="rect">
            <a:avLst/>
          </a:prstGeom>
        </p:spPr>
      </p:pic>
    </p:spTree>
    <p:extLst>
      <p:ext uri="{BB962C8B-B14F-4D97-AF65-F5344CB8AC3E}">
        <p14:creationId xmlns:p14="http://schemas.microsoft.com/office/powerpoint/2010/main" val="2951603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321108" y="333548"/>
            <a:ext cx="10741335" cy="1126708"/>
          </a:xfrm>
        </p:spPr>
        <p:txBody>
          <a:bodyPr/>
          <a:lstStyle/>
          <a:p>
            <a:r>
              <a:rPr lang="en-US" dirty="0"/>
              <a:t>2. WELKE UITRUSTING HEB JE NODIG?</a:t>
            </a:r>
          </a:p>
          <a:p>
            <a:r>
              <a:rPr lang="en-GB" sz="2000" dirty="0">
                <a:solidFill>
                  <a:srgbClr val="382B1B"/>
                </a:solidFill>
              </a:rPr>
              <a:t>Verschillende soorten voedsel vereisen verschillende gereedschappen. Hier zijn veelvoorkomende categorieën:</a:t>
            </a:r>
            <a:endParaRPr lang="en-US" sz="2000" dirty="0">
              <a:solidFill>
                <a:srgbClr val="382B1B"/>
              </a:solidFill>
            </a:endParaRPr>
          </a:p>
        </p:txBody>
      </p:sp>
      <p:sp>
        <p:nvSpPr>
          <p:cNvPr id="7" name="Text Placeholder 3">
            <a:extLst>
              <a:ext uri="{FF2B5EF4-FFF2-40B4-BE49-F238E27FC236}">
                <a16:creationId xmlns:a16="http://schemas.microsoft.com/office/drawing/2014/main" id="{69125AA9-B090-3E0B-274B-2A896CFFB8A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cxnSp>
        <p:nvCxnSpPr>
          <p:cNvPr id="8" name="Straight Connector 7">
            <a:extLst>
              <a:ext uri="{FF2B5EF4-FFF2-40B4-BE49-F238E27FC236}">
                <a16:creationId xmlns:a16="http://schemas.microsoft.com/office/drawing/2014/main" id="{8058FCAA-972F-CC58-D4A2-75BC4A0B8537}"/>
              </a:ext>
            </a:extLst>
          </p:cNvPr>
          <p:cNvCxnSpPr>
            <a:cxnSpLocks/>
          </p:cNvCxnSpPr>
          <p:nvPr/>
        </p:nvCxnSpPr>
        <p:spPr>
          <a:xfrm flipV="1">
            <a:off x="5808816" y="2058784"/>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FDEBD9-FFAB-54D9-232B-3ABACCCFC569}"/>
              </a:ext>
            </a:extLst>
          </p:cNvPr>
          <p:cNvSpPr txBox="1"/>
          <p:nvPr/>
        </p:nvSpPr>
        <p:spPr>
          <a:xfrm>
            <a:off x="636494" y="1933991"/>
            <a:ext cx="4760259" cy="3816429"/>
          </a:xfrm>
          <a:prstGeom prst="rect">
            <a:avLst/>
          </a:prstGeom>
          <a:noFill/>
        </p:spPr>
        <p:txBody>
          <a:bodyPr wrap="square">
            <a:spAutoFit/>
          </a:bodyPr>
          <a:lstStyle/>
          <a:p>
            <a:pPr>
              <a:buNone/>
            </a:pPr>
            <a:r>
              <a:rPr lang="en-IE" sz="2200" b="1" dirty="0">
                <a:solidFill>
                  <a:srgbClr val="94C7B0"/>
                </a:solidFill>
              </a:rPr>
              <a:t>Voor droge voeding of conserven (bijv. kruidenmengsels, chutneys, sauzen):</a:t>
            </a:r>
          </a:p>
          <a:p>
            <a:pPr>
              <a:buNone/>
            </a:pPr>
            <a:endParaRPr lang="en-IE" sz="2200" b="1" dirty="0"/>
          </a:p>
          <a:p>
            <a:pPr marL="342900" indent="-342900">
              <a:buFont typeface="Arial" panose="020B0604020202020204" pitchFamily="34" charset="0"/>
              <a:buChar char="•"/>
            </a:pPr>
            <a:r>
              <a:rPr lang="en-IE" sz="2200" dirty="0"/>
              <a:t>Grote potten om te koken of te conserveren</a:t>
            </a:r>
          </a:p>
          <a:p>
            <a:pPr marL="342900" indent="-342900">
              <a:buFont typeface="Arial" panose="020B0604020202020204" pitchFamily="34" charset="0"/>
              <a:buChar char="•"/>
            </a:pPr>
            <a:r>
              <a:rPr lang="en-IE" sz="2200" dirty="0"/>
              <a:t>Weegschaal voor portioneren</a:t>
            </a:r>
          </a:p>
          <a:p>
            <a:pPr marL="342900" indent="-342900">
              <a:buFont typeface="Arial" panose="020B0604020202020204" pitchFamily="34" charset="0"/>
              <a:buChar char="•"/>
            </a:pPr>
            <a:r>
              <a:rPr lang="en-IE" sz="2200" dirty="0"/>
              <a:t>Blender of molen (voor specerijen, pasta's, enz.)</a:t>
            </a:r>
          </a:p>
          <a:p>
            <a:pPr marL="342900" indent="-342900">
              <a:buFont typeface="Arial" panose="020B0604020202020204" pitchFamily="34" charset="0"/>
              <a:buChar char="•"/>
            </a:pPr>
            <a:r>
              <a:rPr lang="en-IE" sz="2200" dirty="0"/>
              <a:t>Trechter, pollepels, mengkommen</a:t>
            </a:r>
          </a:p>
          <a:p>
            <a:pPr marL="342900" indent="-342900">
              <a:buFont typeface="Arial" panose="020B0604020202020204" pitchFamily="34" charset="0"/>
              <a:buChar char="•"/>
            </a:pPr>
            <a:r>
              <a:rPr lang="en-IE" sz="2200" dirty="0"/>
              <a:t>Glazen potten, flessen of hersluitbare voedselveilige zakjes</a:t>
            </a:r>
          </a:p>
          <a:p>
            <a:pPr marL="342900" indent="-342900">
              <a:buFont typeface="Arial" panose="020B0604020202020204" pitchFamily="34" charset="0"/>
              <a:buChar char="•"/>
            </a:pPr>
            <a:r>
              <a:rPr lang="en-IE" sz="2200" dirty="0"/>
              <a:t>Etiketten (handgeschreven of afdrukbaar)</a:t>
            </a:r>
          </a:p>
        </p:txBody>
      </p:sp>
      <p:sp>
        <p:nvSpPr>
          <p:cNvPr id="16" name="TextBox 15">
            <a:extLst>
              <a:ext uri="{FF2B5EF4-FFF2-40B4-BE49-F238E27FC236}">
                <a16:creationId xmlns:a16="http://schemas.microsoft.com/office/drawing/2014/main" id="{A3356637-3A59-70B5-CA38-5867580A4789}"/>
              </a:ext>
            </a:extLst>
          </p:cNvPr>
          <p:cNvSpPr txBox="1"/>
          <p:nvPr/>
        </p:nvSpPr>
        <p:spPr>
          <a:xfrm>
            <a:off x="6005732" y="2272544"/>
            <a:ext cx="5486393" cy="2800767"/>
          </a:xfrm>
          <a:prstGeom prst="rect">
            <a:avLst/>
          </a:prstGeom>
          <a:noFill/>
        </p:spPr>
        <p:txBody>
          <a:bodyPr wrap="square">
            <a:spAutoFit/>
          </a:bodyPr>
          <a:lstStyle/>
          <a:p>
            <a:pPr>
              <a:buNone/>
            </a:pPr>
            <a:r>
              <a:rPr lang="en-IE" sz="2200" b="1" dirty="0">
                <a:solidFill>
                  <a:srgbClr val="94C7B0"/>
                </a:solidFill>
              </a:rPr>
              <a:t>Om te bakken:</a:t>
            </a:r>
          </a:p>
          <a:p>
            <a:pPr>
              <a:buNone/>
            </a:pPr>
            <a:endParaRPr lang="en-IE" sz="2200" b="1" dirty="0"/>
          </a:p>
          <a:p>
            <a:pPr marL="342900" indent="-342900">
              <a:buFont typeface="Arial" panose="020B0604020202020204" pitchFamily="34" charset="0"/>
              <a:buChar char="•"/>
            </a:pPr>
            <a:r>
              <a:rPr lang="en-IE" sz="2200" dirty="0"/>
              <a:t>Bakvormen, bakplaten, spuitzakken, spatels</a:t>
            </a:r>
          </a:p>
          <a:p>
            <a:pPr marL="342900" indent="-342900">
              <a:buFont typeface="Arial" panose="020B0604020202020204" pitchFamily="34" charset="0"/>
              <a:buChar char="•"/>
            </a:pPr>
            <a:r>
              <a:rPr lang="en-IE" sz="2200" dirty="0"/>
              <a:t>Elektrische handmixer of staande mixer Maatbekers, digitale weegschaal</a:t>
            </a:r>
          </a:p>
          <a:p>
            <a:pPr marL="342900" indent="-342900">
              <a:buFont typeface="Arial" panose="020B0604020202020204" pitchFamily="34" charset="0"/>
              <a:buChar char="•"/>
            </a:pPr>
            <a:r>
              <a:rPr lang="en-IE" sz="2200" dirty="0"/>
              <a:t>Oven thermometer</a:t>
            </a:r>
          </a:p>
          <a:p>
            <a:pPr marL="342900" indent="-342900">
              <a:buFont typeface="Arial" panose="020B0604020202020204" pitchFamily="34" charset="0"/>
              <a:buChar char="•"/>
            </a:pPr>
            <a:r>
              <a:rPr lang="en-IE" sz="2200" dirty="0"/>
              <a:t>Koelrekken</a:t>
            </a:r>
          </a:p>
          <a:p>
            <a:pPr marL="342900" indent="-342900">
              <a:buFont typeface="Arial" panose="020B0604020202020204" pitchFamily="34" charset="0"/>
              <a:buChar char="•"/>
            </a:pPr>
            <a:r>
              <a:rPr lang="en-IE" sz="2200" dirty="0"/>
              <a:t>Luchtdichte containers of dozen voor transport</a:t>
            </a:r>
          </a:p>
        </p:txBody>
      </p:sp>
    </p:spTree>
    <p:extLst>
      <p:ext uri="{BB962C8B-B14F-4D97-AF65-F5344CB8AC3E}">
        <p14:creationId xmlns:p14="http://schemas.microsoft.com/office/powerpoint/2010/main" val="215121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C698C-8074-B0E6-8AD4-82CD9A3C228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A83E9D0-089C-24F3-CFB8-E2DE6F572BAA}"/>
              </a:ext>
            </a:extLst>
          </p:cNvPr>
          <p:cNvSpPr>
            <a:spLocks noGrp="1"/>
          </p:cNvSpPr>
          <p:nvPr>
            <p:ph type="body" sz="quarter" idx="27"/>
          </p:nvPr>
        </p:nvSpPr>
        <p:spPr>
          <a:xfrm>
            <a:off x="321108" y="333548"/>
            <a:ext cx="10741335" cy="1126708"/>
          </a:xfrm>
        </p:spPr>
        <p:txBody>
          <a:bodyPr/>
          <a:lstStyle/>
          <a:p>
            <a:r>
              <a:rPr lang="en-US" dirty="0"/>
              <a:t>2. WELKE UITRUSTING HEB JE NODIG?</a:t>
            </a:r>
          </a:p>
          <a:p>
            <a:r>
              <a:rPr lang="en-GB" sz="2000" dirty="0">
                <a:solidFill>
                  <a:srgbClr val="382B1B"/>
                </a:solidFill>
              </a:rPr>
              <a:t>Verschillende soorten voedsel vereisen verschillende gereedschappen. Hier zijn veelvoorkomende categorieën:</a:t>
            </a:r>
            <a:endParaRPr lang="en-US" sz="2000" dirty="0">
              <a:solidFill>
                <a:srgbClr val="382B1B"/>
              </a:solidFill>
            </a:endParaRPr>
          </a:p>
        </p:txBody>
      </p:sp>
      <p:sp>
        <p:nvSpPr>
          <p:cNvPr id="7" name="Text Placeholder 3">
            <a:extLst>
              <a:ext uri="{FF2B5EF4-FFF2-40B4-BE49-F238E27FC236}">
                <a16:creationId xmlns:a16="http://schemas.microsoft.com/office/drawing/2014/main" id="{DDF8B7A3-3AA7-1F34-AA02-0812D748A167}"/>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cxnSp>
        <p:nvCxnSpPr>
          <p:cNvPr id="8" name="Straight Connector 7">
            <a:extLst>
              <a:ext uri="{FF2B5EF4-FFF2-40B4-BE49-F238E27FC236}">
                <a16:creationId xmlns:a16="http://schemas.microsoft.com/office/drawing/2014/main" id="{868B1184-F4AA-E6BB-B4F9-2FC5116ED04D}"/>
              </a:ext>
            </a:extLst>
          </p:cNvPr>
          <p:cNvCxnSpPr>
            <a:cxnSpLocks/>
          </p:cNvCxnSpPr>
          <p:nvPr/>
        </p:nvCxnSpPr>
        <p:spPr>
          <a:xfrm flipV="1">
            <a:off x="5808816" y="2058784"/>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F55288-6104-D9C6-1050-0C203095B74C}"/>
              </a:ext>
            </a:extLst>
          </p:cNvPr>
          <p:cNvSpPr txBox="1"/>
          <p:nvPr/>
        </p:nvSpPr>
        <p:spPr>
          <a:xfrm>
            <a:off x="636494" y="1933991"/>
            <a:ext cx="4760259" cy="3816429"/>
          </a:xfrm>
          <a:prstGeom prst="rect">
            <a:avLst/>
          </a:prstGeom>
          <a:noFill/>
        </p:spPr>
        <p:txBody>
          <a:bodyPr wrap="square">
            <a:spAutoFit/>
          </a:bodyPr>
          <a:lstStyle/>
          <a:p>
            <a:pPr>
              <a:buNone/>
            </a:pPr>
            <a:r>
              <a:rPr lang="en-GB" sz="2200" b="1" dirty="0">
                <a:solidFill>
                  <a:srgbClr val="94C7B0"/>
                </a:solidFill>
              </a:rPr>
              <a:t>Voor catering of warm eten:</a:t>
            </a:r>
          </a:p>
          <a:p>
            <a:pPr>
              <a:buNone/>
            </a:pPr>
            <a:endParaRPr lang="en-GB" sz="2200" b="1" dirty="0">
              <a:solidFill>
                <a:srgbClr val="94C7B0"/>
              </a:solidFill>
            </a:endParaRPr>
          </a:p>
          <a:p>
            <a:pPr marL="342900" indent="-342900">
              <a:buFont typeface="Arial" panose="020B0604020202020204" pitchFamily="34" charset="0"/>
              <a:buChar char="•"/>
            </a:pPr>
            <a:r>
              <a:rPr lang="en-GB" sz="2200" dirty="0"/>
              <a:t>Grote kookpotten, tandoors, rijstkokers, slowcookers</a:t>
            </a:r>
          </a:p>
          <a:p>
            <a:pPr marL="342900" indent="-342900">
              <a:buFont typeface="Arial" panose="020B0604020202020204" pitchFamily="34" charset="0"/>
              <a:buChar char="•"/>
            </a:pPr>
            <a:r>
              <a:rPr lang="en-GB" sz="2200" dirty="0"/>
              <a:t>Hittebestendige containers voor levering</a:t>
            </a:r>
          </a:p>
          <a:p>
            <a:pPr marL="342900" indent="-342900">
              <a:buFont typeface="Arial" panose="020B0604020202020204" pitchFamily="34" charset="0"/>
              <a:buChar char="•"/>
            </a:pPr>
            <a:r>
              <a:rPr lang="en-GB" sz="2200" dirty="0"/>
              <a:t>Thermometers (om ervoor te zorgen dat voedsel warm/koud blijft)</a:t>
            </a:r>
          </a:p>
          <a:p>
            <a:pPr marL="342900" indent="-342900">
              <a:buFont typeface="Arial" panose="020B0604020202020204" pitchFamily="34" charset="0"/>
              <a:buChar char="•"/>
            </a:pPr>
            <a:r>
              <a:rPr lang="en-GB" sz="2200" dirty="0"/>
              <a:t>Herbruikbare of composteerbare verpakking</a:t>
            </a:r>
          </a:p>
          <a:p>
            <a:pPr marL="342900" indent="-342900">
              <a:buFont typeface="Arial" panose="020B0604020202020204" pitchFamily="34" charset="0"/>
              <a:buChar char="•"/>
            </a:pPr>
            <a:r>
              <a:rPr lang="en-GB" sz="2200" dirty="0"/>
              <a:t>Grote borden, serveergerei</a:t>
            </a:r>
          </a:p>
          <a:p>
            <a:pPr marL="342900" indent="-342900">
              <a:buFont typeface="Arial" panose="020B0604020202020204" pitchFamily="34" charset="0"/>
              <a:buChar char="•"/>
            </a:pPr>
            <a:r>
              <a:rPr lang="en-GB" sz="2200" dirty="0"/>
              <a:t>Geïsoleerde zakken voor levensmiddelen (voor bezorging of markten)</a:t>
            </a:r>
          </a:p>
        </p:txBody>
      </p:sp>
      <p:sp>
        <p:nvSpPr>
          <p:cNvPr id="16" name="TextBox 15">
            <a:extLst>
              <a:ext uri="{FF2B5EF4-FFF2-40B4-BE49-F238E27FC236}">
                <a16:creationId xmlns:a16="http://schemas.microsoft.com/office/drawing/2014/main" id="{6C72142A-BAB7-0EB4-E3D3-FE414C71E78B}"/>
              </a:ext>
            </a:extLst>
          </p:cNvPr>
          <p:cNvSpPr txBox="1"/>
          <p:nvPr/>
        </p:nvSpPr>
        <p:spPr>
          <a:xfrm>
            <a:off x="6096000" y="1869132"/>
            <a:ext cx="5486393" cy="2462213"/>
          </a:xfrm>
          <a:prstGeom prst="rect">
            <a:avLst/>
          </a:prstGeom>
          <a:noFill/>
        </p:spPr>
        <p:txBody>
          <a:bodyPr wrap="square">
            <a:spAutoFit/>
          </a:bodyPr>
          <a:lstStyle/>
          <a:p>
            <a:pPr>
              <a:buNone/>
            </a:pPr>
            <a:r>
              <a:rPr lang="en-IE" sz="2200" b="1" dirty="0">
                <a:solidFill>
                  <a:srgbClr val="94C7B0"/>
                </a:solidFill>
              </a:rPr>
              <a:t>Handig:</a:t>
            </a:r>
          </a:p>
          <a:p>
            <a:pPr>
              <a:buNone/>
            </a:pPr>
            <a:endParaRPr lang="en-IE" sz="2200" b="1" dirty="0">
              <a:solidFill>
                <a:srgbClr val="94C7B0"/>
              </a:solidFill>
            </a:endParaRPr>
          </a:p>
          <a:p>
            <a:pPr marL="342900" indent="-342900">
              <a:buFont typeface="Arial" panose="020B0604020202020204" pitchFamily="34" charset="0"/>
              <a:buChar char="•"/>
            </a:pPr>
            <a:r>
              <a:rPr lang="en-IE" sz="2200" dirty="0"/>
              <a:t>Labelprinter of inkjetprinter</a:t>
            </a:r>
          </a:p>
          <a:p>
            <a:pPr marL="342900" indent="-342900">
              <a:buFont typeface="Arial" panose="020B0604020202020204" pitchFamily="34" charset="0"/>
              <a:buChar char="•"/>
            </a:pPr>
            <a:r>
              <a:rPr lang="en-IE" sz="2200" dirty="0"/>
              <a:t>Vacuümsealer (voor versheid)</a:t>
            </a:r>
          </a:p>
          <a:p>
            <a:pPr marL="342900" indent="-342900">
              <a:buFont typeface="Arial" panose="020B0604020202020204" pitchFamily="34" charset="0"/>
              <a:buChar char="•"/>
            </a:pPr>
            <a:r>
              <a:rPr lang="en-IE" sz="2200" dirty="0"/>
              <a:t>Afleverschaal (voor het berekenen van verzendkosten)</a:t>
            </a:r>
          </a:p>
          <a:p>
            <a:pPr marL="342900" indent="-342900">
              <a:buFont typeface="Arial" panose="020B0604020202020204" pitchFamily="34" charset="0"/>
              <a:buChar char="•"/>
            </a:pPr>
            <a:r>
              <a:rPr lang="en-IE" sz="2200" dirty="0"/>
              <a:t>Opbergrekken of -rekken</a:t>
            </a:r>
          </a:p>
          <a:p>
            <a:pPr marL="342900" indent="-342900">
              <a:buFont typeface="Arial" panose="020B0604020202020204" pitchFamily="34" charset="0"/>
              <a:buChar char="•"/>
            </a:pPr>
            <a:r>
              <a:rPr lang="en-IE" sz="2200" dirty="0"/>
              <a:t>Lamineermachine</a:t>
            </a:r>
          </a:p>
        </p:txBody>
      </p:sp>
    </p:spTree>
    <p:extLst>
      <p:ext uri="{BB962C8B-B14F-4D97-AF65-F5344CB8AC3E}">
        <p14:creationId xmlns:p14="http://schemas.microsoft.com/office/powerpoint/2010/main" val="307800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7F61-C583-75C5-69A2-41FED98ADA4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82D6112-585F-F7C8-6242-8DCAB7E69D95}"/>
              </a:ext>
            </a:extLst>
          </p:cNvPr>
          <p:cNvSpPr>
            <a:spLocks noGrp="1"/>
          </p:cNvSpPr>
          <p:nvPr>
            <p:ph type="body" sz="quarter" idx="27"/>
          </p:nvPr>
        </p:nvSpPr>
        <p:spPr>
          <a:xfrm>
            <a:off x="321108" y="333548"/>
            <a:ext cx="10741335" cy="1126708"/>
          </a:xfrm>
        </p:spPr>
        <p:txBody>
          <a:bodyPr/>
          <a:lstStyle/>
          <a:p>
            <a:r>
              <a:rPr lang="en-US" dirty="0"/>
              <a:t>2. WELKE UITRUSTING HEB JE NODIG?</a:t>
            </a:r>
          </a:p>
          <a:p>
            <a:r>
              <a:rPr lang="en-GB" sz="2800" dirty="0">
                <a:solidFill>
                  <a:srgbClr val="382B1B"/>
                </a:solidFill>
              </a:rPr>
              <a:t>Verpakking </a:t>
            </a:r>
            <a:endParaRPr lang="en-US" sz="2800" dirty="0">
              <a:solidFill>
                <a:srgbClr val="382B1B"/>
              </a:solidFill>
            </a:endParaRPr>
          </a:p>
        </p:txBody>
      </p:sp>
      <p:sp>
        <p:nvSpPr>
          <p:cNvPr id="7" name="Text Placeholder 3">
            <a:extLst>
              <a:ext uri="{FF2B5EF4-FFF2-40B4-BE49-F238E27FC236}">
                <a16:creationId xmlns:a16="http://schemas.microsoft.com/office/drawing/2014/main" id="{315FDD86-3F0B-F3F7-355C-7C966615BD36}"/>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E89DA303-F98C-6176-54DE-B6CEAC97EA13}"/>
              </a:ext>
            </a:extLst>
          </p:cNvPr>
          <p:cNvSpPr txBox="1"/>
          <p:nvPr/>
        </p:nvSpPr>
        <p:spPr>
          <a:xfrm>
            <a:off x="321108" y="1806653"/>
            <a:ext cx="7664822" cy="4431983"/>
          </a:xfrm>
          <a:prstGeom prst="rect">
            <a:avLst/>
          </a:prstGeom>
          <a:noFill/>
        </p:spPr>
        <p:txBody>
          <a:bodyPr wrap="square">
            <a:spAutoFit/>
          </a:bodyPr>
          <a:lstStyle/>
          <a:p>
            <a:pPr>
              <a:buNone/>
            </a:pPr>
            <a:r>
              <a:rPr lang="en-GB" sz="2000" dirty="0"/>
              <a:t>Verpakkingen zijn een cruciaal onderdeel van je voedingsmiddelenbedrijf om je product te beschermen, vertrouwen op te bouwen, je culturele identiteit uit te drukken en je te onderscheiden op de markt. </a:t>
            </a:r>
          </a:p>
          <a:p>
            <a:pPr>
              <a:buNone/>
            </a:pPr>
            <a:endParaRPr lang="en-GB" sz="2000" b="1" dirty="0"/>
          </a:p>
          <a:p>
            <a:pPr>
              <a:buNone/>
            </a:pPr>
            <a:r>
              <a:rPr lang="en-GB" sz="2000" b="1" dirty="0">
                <a:solidFill>
                  <a:srgbClr val="94C7B0"/>
                </a:solidFill>
              </a:rPr>
              <a:t>Waarom een goede verpakking belangrijk is</a:t>
            </a:r>
          </a:p>
          <a:p>
            <a:pPr marL="342900" indent="-342900">
              <a:buFont typeface="Arial" panose="020B0604020202020204" pitchFamily="34" charset="0"/>
              <a:buChar char="•"/>
            </a:pPr>
            <a:r>
              <a:rPr lang="en-GB" sz="2000" b="1" dirty="0"/>
              <a:t>Voedselveiligheid</a:t>
            </a:r>
            <a:r>
              <a:rPr lang="en-GB" sz="2000" dirty="0"/>
              <a:t>: Houdt uw product vers, schoon en onbezoedeld</a:t>
            </a:r>
          </a:p>
          <a:p>
            <a:pPr marL="342900" indent="-342900">
              <a:buFont typeface="Arial" panose="020B0604020202020204" pitchFamily="34" charset="0"/>
              <a:buChar char="•"/>
            </a:pPr>
            <a:r>
              <a:rPr lang="en-GB" sz="2000" b="1" dirty="0"/>
              <a:t>Wettelijke naleving</a:t>
            </a:r>
            <a:r>
              <a:rPr lang="en-GB" sz="2000" dirty="0"/>
              <a:t>: Helpt te voldoen aan de voedselveiligheidswetten (bijv. etikettering, verzegeling)</a:t>
            </a:r>
          </a:p>
          <a:p>
            <a:pPr marL="342900" indent="-342900">
              <a:buFont typeface="Arial" panose="020B0604020202020204" pitchFamily="34" charset="0"/>
              <a:buChar char="•"/>
            </a:pPr>
            <a:r>
              <a:rPr lang="en-GB" sz="2000" b="1" dirty="0"/>
              <a:t>Branding</a:t>
            </a:r>
            <a:r>
              <a:rPr lang="en-GB" sz="2000" dirty="0"/>
              <a:t>: Het vertelt je verhaal nog voordat iemand je eten proeft</a:t>
            </a:r>
          </a:p>
          <a:p>
            <a:pPr marL="342900" indent="-342900">
              <a:buFont typeface="Arial" panose="020B0604020202020204" pitchFamily="34" charset="0"/>
              <a:buChar char="•"/>
            </a:pPr>
            <a:r>
              <a:rPr lang="en-GB" sz="2000" b="1" dirty="0"/>
              <a:t>Klaar voor transport</a:t>
            </a:r>
            <a:r>
              <a:rPr lang="en-GB" sz="2000" dirty="0"/>
              <a:t>: Sterk genoeg om levering of een marktdag te overleven</a:t>
            </a:r>
          </a:p>
          <a:p>
            <a:pPr marL="342900" indent="-342900">
              <a:buFont typeface="Arial" panose="020B0604020202020204" pitchFamily="34" charset="0"/>
              <a:buChar char="•"/>
            </a:pPr>
            <a:r>
              <a:rPr lang="en-GB" sz="2000" b="1" dirty="0"/>
              <a:t>Klantervaring</a:t>
            </a:r>
            <a:r>
              <a:rPr lang="en-GB" sz="2000" dirty="0"/>
              <a:t>: Ziet er professioneel uit en schept vertrouwen</a:t>
            </a:r>
          </a:p>
          <a:p>
            <a:endParaRPr lang="en-IE" sz="2200" dirty="0"/>
          </a:p>
        </p:txBody>
      </p:sp>
      <p:pic>
        <p:nvPicPr>
          <p:cNvPr id="9" name="Picture 8" descr="Cardboard boxes">
            <a:extLst>
              <a:ext uri="{FF2B5EF4-FFF2-40B4-BE49-F238E27FC236}">
                <a16:creationId xmlns:a16="http://schemas.microsoft.com/office/drawing/2014/main" id="{5B3145B6-2E11-6449-52D3-A6FFC36158B3}"/>
              </a:ext>
            </a:extLst>
          </p:cNvPr>
          <p:cNvPicPr>
            <a:picLocks noChangeAspect="1"/>
          </p:cNvPicPr>
          <p:nvPr/>
        </p:nvPicPr>
        <p:blipFill>
          <a:blip r:embed="rId2"/>
          <a:srcRect l="37143" r="15049"/>
          <a:stretch/>
        </p:blipFill>
        <p:spPr>
          <a:xfrm>
            <a:off x="8545436" y="2057400"/>
            <a:ext cx="2884564" cy="4042064"/>
          </a:xfrm>
          <a:prstGeom prst="rect">
            <a:avLst/>
          </a:prstGeom>
        </p:spPr>
      </p:pic>
    </p:spTree>
    <p:extLst>
      <p:ext uri="{BB962C8B-B14F-4D97-AF65-F5344CB8AC3E}">
        <p14:creationId xmlns:p14="http://schemas.microsoft.com/office/powerpoint/2010/main" val="406920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8164-D3A5-3D98-9B22-542EADB629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04C6DF2-E86E-804F-C974-11E7B264BFA6}"/>
              </a:ext>
            </a:extLst>
          </p:cNvPr>
          <p:cNvSpPr>
            <a:spLocks noGrp="1"/>
          </p:cNvSpPr>
          <p:nvPr>
            <p:ph type="body" sz="quarter" idx="27"/>
          </p:nvPr>
        </p:nvSpPr>
        <p:spPr>
          <a:xfrm>
            <a:off x="321108" y="333548"/>
            <a:ext cx="10741335" cy="1126708"/>
          </a:xfrm>
        </p:spPr>
        <p:txBody>
          <a:bodyPr/>
          <a:lstStyle/>
          <a:p>
            <a:r>
              <a:rPr lang="en-US" dirty="0"/>
              <a:t>2. WELKE UITRUSTING HEB JE NODIG?</a:t>
            </a:r>
          </a:p>
          <a:p>
            <a:r>
              <a:rPr lang="en-GB" sz="2400" dirty="0">
                <a:solidFill>
                  <a:srgbClr val="382B1B"/>
                </a:solidFill>
              </a:rPr>
              <a:t>Soorten verpakkingen op basis van product</a:t>
            </a:r>
            <a:endParaRPr lang="en-US" sz="4400" dirty="0">
              <a:solidFill>
                <a:srgbClr val="382B1B"/>
              </a:solidFill>
            </a:endParaRPr>
          </a:p>
        </p:txBody>
      </p:sp>
      <p:sp>
        <p:nvSpPr>
          <p:cNvPr id="7" name="Text Placeholder 3">
            <a:extLst>
              <a:ext uri="{FF2B5EF4-FFF2-40B4-BE49-F238E27FC236}">
                <a16:creationId xmlns:a16="http://schemas.microsoft.com/office/drawing/2014/main" id="{53A940E0-4E7D-ACE8-A1A6-CDF454731E29}"/>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70AF1D9A-9F04-9385-1071-019D2E54173A}"/>
              </a:ext>
            </a:extLst>
          </p:cNvPr>
          <p:cNvSpPr txBox="1"/>
          <p:nvPr/>
        </p:nvSpPr>
        <p:spPr>
          <a:xfrm>
            <a:off x="6852977" y="1673014"/>
            <a:ext cx="5649386" cy="4832092"/>
          </a:xfrm>
          <a:prstGeom prst="rect">
            <a:avLst/>
          </a:prstGeom>
          <a:noFill/>
        </p:spPr>
        <p:txBody>
          <a:bodyPr wrap="square">
            <a:spAutoFit/>
          </a:bodyPr>
          <a:lstStyle/>
          <a:p>
            <a:pPr>
              <a:buNone/>
            </a:pPr>
            <a:r>
              <a:rPr lang="en-IE" sz="2200" b="1" dirty="0">
                <a:solidFill>
                  <a:srgbClr val="94C7B0"/>
                </a:solidFill>
              </a:rPr>
              <a:t> Kruidenmixen, droge mixen, theeën</a:t>
            </a:r>
          </a:p>
          <a:p>
            <a:pPr marL="342900" indent="-342900">
              <a:buFont typeface="Arial" panose="020B0604020202020204" pitchFamily="34" charset="0"/>
              <a:buChar char="•"/>
            </a:pPr>
            <a:r>
              <a:rPr lang="en-IE" sz="2200" dirty="0"/>
              <a:t>Hersluitbare zakjes van kraftpapier met venster</a:t>
            </a:r>
          </a:p>
          <a:p>
            <a:pPr marL="342900" indent="-342900">
              <a:buFont typeface="Arial" panose="020B0604020202020204" pitchFamily="34" charset="0"/>
              <a:buChar char="•"/>
            </a:pPr>
            <a:r>
              <a:rPr lang="en-IE" sz="2200" dirty="0"/>
              <a:t>Zip-lock foliezakjes</a:t>
            </a:r>
          </a:p>
          <a:p>
            <a:pPr marL="342900" indent="-342900">
              <a:buFont typeface="Arial" panose="020B0604020202020204" pitchFamily="34" charset="0"/>
              <a:buChar char="•"/>
            </a:pPr>
            <a:r>
              <a:rPr lang="en-IE" sz="2200" dirty="0"/>
              <a:t>Kleine glazen of PET-potjes met schroefdeksel</a:t>
            </a:r>
          </a:p>
          <a:p>
            <a:pPr marL="342900" indent="-342900">
              <a:buFont typeface="Arial" panose="020B0604020202020204" pitchFamily="34" charset="0"/>
              <a:buChar char="•"/>
            </a:pPr>
            <a:r>
              <a:rPr lang="en-IE" sz="2200" dirty="0"/>
              <a:t> Het labelgebied moet vlak en zichtbaar zijn</a:t>
            </a:r>
          </a:p>
          <a:p>
            <a:pPr marL="342900" indent="-342900">
              <a:buFont typeface="Arial" panose="020B0604020202020204" pitchFamily="34" charset="0"/>
              <a:buChar char="•"/>
            </a:pPr>
            <a:endParaRPr lang="en-IE" sz="2200" dirty="0"/>
          </a:p>
          <a:p>
            <a:endParaRPr lang="en-IE" sz="2200" dirty="0"/>
          </a:p>
          <a:p>
            <a:pPr>
              <a:buNone/>
            </a:pPr>
            <a:r>
              <a:rPr lang="en-IE" sz="2200" b="1" dirty="0">
                <a:solidFill>
                  <a:srgbClr val="94C7B0"/>
                </a:solidFill>
              </a:rPr>
              <a:t>Jams, Chutneys, Sauzen</a:t>
            </a:r>
          </a:p>
          <a:p>
            <a:pPr marL="342900" indent="-342900">
              <a:buFont typeface="Arial" panose="020B0604020202020204" pitchFamily="34" charset="0"/>
              <a:buChar char="•"/>
            </a:pPr>
            <a:r>
              <a:rPr lang="en-IE" sz="2200" dirty="0"/>
              <a:t>Glazen potten met luchtdichte deksels</a:t>
            </a:r>
          </a:p>
          <a:p>
            <a:pPr marL="342900" indent="-342900">
              <a:buFont typeface="Arial" panose="020B0604020202020204" pitchFamily="34" charset="0"/>
              <a:buChar char="•"/>
            </a:pPr>
            <a:r>
              <a:rPr lang="en-IE" sz="2200" dirty="0"/>
              <a:t>Hitteverzegelde deksels voor veiligheid op de plank</a:t>
            </a:r>
          </a:p>
          <a:p>
            <a:pPr marL="342900" indent="-342900">
              <a:buFont typeface="Arial" panose="020B0604020202020204" pitchFamily="34" charset="0"/>
              <a:buChar char="•"/>
            </a:pPr>
            <a:r>
              <a:rPr lang="en-IE" sz="2200" dirty="0"/>
              <a:t>Veiligheidslabels/veilige verzegelingen</a:t>
            </a:r>
          </a:p>
          <a:p>
            <a:endParaRPr lang="en-IE" sz="2200" dirty="0"/>
          </a:p>
          <a:p>
            <a:endParaRPr lang="en-IE" sz="2200" dirty="0"/>
          </a:p>
        </p:txBody>
      </p:sp>
      <p:sp>
        <p:nvSpPr>
          <p:cNvPr id="3" name="TextBox 2">
            <a:extLst>
              <a:ext uri="{FF2B5EF4-FFF2-40B4-BE49-F238E27FC236}">
                <a16:creationId xmlns:a16="http://schemas.microsoft.com/office/drawing/2014/main" id="{20C53858-C4C9-7B91-43BB-3713B15D6976}"/>
              </a:ext>
            </a:extLst>
          </p:cNvPr>
          <p:cNvSpPr txBox="1"/>
          <p:nvPr/>
        </p:nvSpPr>
        <p:spPr>
          <a:xfrm>
            <a:off x="584678" y="1628424"/>
            <a:ext cx="6096000" cy="5109091"/>
          </a:xfrm>
          <a:prstGeom prst="rect">
            <a:avLst/>
          </a:prstGeom>
          <a:noFill/>
        </p:spPr>
        <p:txBody>
          <a:bodyPr wrap="square">
            <a:spAutoFit/>
          </a:bodyPr>
          <a:lstStyle/>
          <a:p>
            <a:pPr>
              <a:buNone/>
            </a:pPr>
            <a:r>
              <a:rPr lang="en-IE" sz="2200" b="1" dirty="0">
                <a:solidFill>
                  <a:srgbClr val="94C7B0"/>
                </a:solidFill>
              </a:rPr>
              <a:t>Warm/bereid voedsel (catering/bezorging)</a:t>
            </a:r>
          </a:p>
          <a:p>
            <a:pPr marL="342900" indent="-342900">
              <a:buFont typeface="Arial" panose="020B0604020202020204" pitchFamily="34" charset="0"/>
              <a:buChar char="•"/>
            </a:pPr>
            <a:r>
              <a:rPr lang="en-IE" sz="2200" dirty="0"/>
              <a:t>Milieuvriendelijke meeneemverpakkingen (karton, composteerbaar plastic)</a:t>
            </a:r>
          </a:p>
          <a:p>
            <a:pPr marL="342900" indent="-342900">
              <a:buFont typeface="Arial" panose="020B0604020202020204" pitchFamily="34" charset="0"/>
              <a:buChar char="•"/>
            </a:pPr>
            <a:r>
              <a:rPr lang="en-IE" sz="2200" dirty="0"/>
              <a:t>Thermische zakken of folie om warmte vast te houden</a:t>
            </a:r>
          </a:p>
          <a:p>
            <a:pPr marL="342900" indent="-342900">
              <a:buFont typeface="Arial" panose="020B0604020202020204" pitchFamily="34" charset="0"/>
              <a:buChar char="•"/>
            </a:pPr>
            <a:r>
              <a:rPr lang="en-IE" sz="2200" dirty="0"/>
              <a:t>Verzegelbare stickers voor klantvertrouwen</a:t>
            </a:r>
          </a:p>
          <a:p>
            <a:pPr marL="342900" indent="-342900">
              <a:buFont typeface="Arial" panose="020B0604020202020204" pitchFamily="34" charset="0"/>
              <a:buChar char="•"/>
            </a:pPr>
            <a:r>
              <a:rPr lang="en-IE" sz="2200" dirty="0"/>
              <a:t>Aparte vakken voor sauzen, brood, rijst, enz.</a:t>
            </a:r>
          </a:p>
          <a:p>
            <a:pPr>
              <a:buFont typeface="Arial" panose="020B0604020202020204" pitchFamily="34" charset="0"/>
              <a:buChar char="•"/>
            </a:pPr>
            <a:endParaRPr lang="en-IE" sz="2200" dirty="0"/>
          </a:p>
          <a:p>
            <a:pPr>
              <a:buNone/>
            </a:pPr>
            <a:r>
              <a:rPr lang="en-IE" sz="2200" b="1" dirty="0">
                <a:solidFill>
                  <a:srgbClr val="94C7B0"/>
                </a:solidFill>
              </a:rPr>
              <a:t>Gebakken Goederen</a:t>
            </a:r>
          </a:p>
          <a:p>
            <a:pPr marL="342900" indent="-342900">
              <a:buFont typeface="Arial" panose="020B0604020202020204" pitchFamily="34" charset="0"/>
              <a:buChar char="•"/>
            </a:pPr>
            <a:r>
              <a:rPr lang="en-IE" sz="2200" dirty="0"/>
              <a:t>Kartonnen dozen met inzet (voor gebak/cakes)</a:t>
            </a:r>
          </a:p>
          <a:p>
            <a:pPr marL="342900" indent="-342900">
              <a:buFont typeface="Arial" panose="020B0604020202020204" pitchFamily="34" charset="0"/>
              <a:buChar char="•"/>
            </a:pPr>
            <a:r>
              <a:rPr lang="en-IE" sz="2200" dirty="0"/>
              <a:t>Composteerbare zakken of doorzichtige biologisch afbreekbare wikkels</a:t>
            </a:r>
          </a:p>
          <a:p>
            <a:pPr marL="342900" indent="-342900">
              <a:buFont typeface="Arial" panose="020B0604020202020204" pitchFamily="34" charset="0"/>
              <a:buChar char="•"/>
            </a:pPr>
            <a:r>
              <a:rPr lang="en-IE" sz="2200" dirty="0"/>
              <a:t>Vetvrij papier aan de binnenkant om olievlekken te voorkomen</a:t>
            </a:r>
          </a:p>
          <a:p>
            <a:pPr marL="342900" indent="-342900">
              <a:buFont typeface="Arial" panose="020B0604020202020204" pitchFamily="34" charset="0"/>
              <a:buChar char="•"/>
            </a:pPr>
            <a:r>
              <a:rPr lang="en-IE" sz="2200" dirty="0"/>
              <a:t>Sterke basis om te stapelen of tentoon te stellen</a:t>
            </a:r>
          </a:p>
          <a:p>
            <a:pPr>
              <a:buNone/>
            </a:pPr>
            <a:endParaRPr lang="en-IE" sz="1800" dirty="0"/>
          </a:p>
        </p:txBody>
      </p:sp>
    </p:spTree>
    <p:extLst>
      <p:ext uri="{BB962C8B-B14F-4D97-AF65-F5344CB8AC3E}">
        <p14:creationId xmlns:p14="http://schemas.microsoft.com/office/powerpoint/2010/main" val="1311251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436E2-236B-685F-CC3F-AD00DB7645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68352C9-11FB-E8ED-6522-4AA4FD4F1135}"/>
              </a:ext>
            </a:extLst>
          </p:cNvPr>
          <p:cNvSpPr>
            <a:spLocks noGrp="1"/>
          </p:cNvSpPr>
          <p:nvPr>
            <p:ph type="body" sz="quarter" idx="27"/>
          </p:nvPr>
        </p:nvSpPr>
        <p:spPr>
          <a:xfrm>
            <a:off x="321108" y="459054"/>
            <a:ext cx="10741335" cy="1126708"/>
          </a:xfrm>
        </p:spPr>
        <p:txBody>
          <a:bodyPr/>
          <a:lstStyle/>
          <a:p>
            <a:r>
              <a:rPr lang="en-US" dirty="0"/>
              <a:t>3. </a:t>
            </a:r>
            <a:r>
              <a:rPr lang="en-GB" sz="3200" b="1" dirty="0"/>
              <a:t>Waar haal je je ingrediënten en benodigdheden vandaan?</a:t>
            </a:r>
          </a:p>
          <a:p>
            <a:r>
              <a:rPr lang="en-GB" sz="2400" dirty="0">
                <a:solidFill>
                  <a:srgbClr val="382B1B"/>
                </a:solidFill>
              </a:rPr>
              <a:t>Lokaal, duurzaam of cultureel inkopen</a:t>
            </a:r>
          </a:p>
          <a:p>
            <a:endParaRPr lang="en-GB" sz="1600" dirty="0"/>
          </a:p>
        </p:txBody>
      </p:sp>
      <p:sp>
        <p:nvSpPr>
          <p:cNvPr id="7" name="Text Placeholder 3">
            <a:extLst>
              <a:ext uri="{FF2B5EF4-FFF2-40B4-BE49-F238E27FC236}">
                <a16:creationId xmlns:a16="http://schemas.microsoft.com/office/drawing/2014/main" id="{72FA1D18-367F-B6A0-EE75-6F741E41F7FC}"/>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02D89F87-1407-0B44-C8F0-DECAEFA4277C}"/>
              </a:ext>
            </a:extLst>
          </p:cNvPr>
          <p:cNvSpPr txBox="1"/>
          <p:nvPr/>
        </p:nvSpPr>
        <p:spPr>
          <a:xfrm>
            <a:off x="412379" y="1914613"/>
            <a:ext cx="7340122" cy="5109091"/>
          </a:xfrm>
          <a:prstGeom prst="rect">
            <a:avLst/>
          </a:prstGeom>
          <a:noFill/>
        </p:spPr>
        <p:txBody>
          <a:bodyPr wrap="square">
            <a:spAutoFit/>
          </a:bodyPr>
          <a:lstStyle/>
          <a:p>
            <a:r>
              <a:rPr lang="en-GB" sz="2200" dirty="0"/>
              <a:t>Wat je kookt wordt bepaald door waar je toegang toe hebt en hoe je het inkoopt. Of je nu gerechten bereidt uit je thuisland of een mix maakt van lokale en traditionele ingrediënten, hoe en waar je inkopen doet maakt deel uit van je bedrijfsverhaal.</a:t>
            </a:r>
          </a:p>
          <a:p>
            <a:endParaRPr lang="en-GB" sz="2200" dirty="0"/>
          </a:p>
          <a:p>
            <a:r>
              <a:rPr lang="en-GB" sz="2200" b="1" dirty="0">
                <a:solidFill>
                  <a:srgbClr val="94C7B0"/>
                </a:solidFill>
              </a:rPr>
              <a:t>Belangrijkste doelen bij sourcing:</a:t>
            </a:r>
          </a:p>
          <a:p>
            <a:pPr marL="342900" indent="-342900">
              <a:buFont typeface="Arial" panose="020B0604020202020204" pitchFamily="34" charset="0"/>
              <a:buChar char="•"/>
            </a:pPr>
            <a:r>
              <a:rPr lang="en-GB" sz="2200" dirty="0"/>
              <a:t>Betrouwbare kwaliteit - Vers, veilig en consistent</a:t>
            </a:r>
          </a:p>
          <a:p>
            <a:pPr marL="342900" indent="-342900">
              <a:buFont typeface="Arial" panose="020B0604020202020204" pitchFamily="34" charset="0"/>
              <a:buChar char="•"/>
            </a:pPr>
            <a:r>
              <a:rPr lang="en-GB" sz="2200" dirty="0"/>
              <a:t>Eerlijke prijzen - betaalbaar nu en schaalbaar als je groeit</a:t>
            </a:r>
          </a:p>
          <a:p>
            <a:pPr marL="342900" indent="-342900">
              <a:buFont typeface="Arial" panose="020B0604020202020204" pitchFamily="34" charset="0"/>
              <a:buChar char="•"/>
            </a:pPr>
            <a:r>
              <a:rPr lang="en-GB" sz="2200" dirty="0"/>
              <a:t>Authenticiteit en betrouwbare leveranciers -Trouw aan je culturele wortels of gekozen keuken</a:t>
            </a:r>
          </a:p>
          <a:p>
            <a:pPr marL="342900" indent="-342900">
              <a:buFont typeface="Arial" panose="020B0604020202020204" pitchFamily="34" charset="0"/>
              <a:buChar char="•"/>
            </a:pPr>
            <a:r>
              <a:rPr lang="en-GB" sz="2200" dirty="0"/>
              <a:t>Duurzaamheid - Indien mogelijk, minder afval en ondersteuning van lokale ecosystemen</a:t>
            </a:r>
            <a:endParaRPr lang="en-IE" sz="2200" dirty="0"/>
          </a:p>
          <a:p>
            <a:pPr>
              <a:buFont typeface="Arial" panose="020B0604020202020204" pitchFamily="34" charset="0"/>
              <a:buChar char="•"/>
            </a:pPr>
            <a:endParaRPr lang="en-IE" sz="2200" dirty="0"/>
          </a:p>
          <a:p>
            <a:pPr>
              <a:buNone/>
            </a:pPr>
            <a:endParaRPr lang="en-IE" sz="1800" dirty="0"/>
          </a:p>
        </p:txBody>
      </p:sp>
      <p:pic>
        <p:nvPicPr>
          <p:cNvPr id="13" name="Picture 12" descr="Ingredients on baskets">
            <a:extLst>
              <a:ext uri="{FF2B5EF4-FFF2-40B4-BE49-F238E27FC236}">
                <a16:creationId xmlns:a16="http://schemas.microsoft.com/office/drawing/2014/main" id="{0717755D-CC2C-ED7A-8014-543389B26C4D}"/>
              </a:ext>
            </a:extLst>
          </p:cNvPr>
          <p:cNvPicPr>
            <a:picLocks noChangeAspect="1"/>
          </p:cNvPicPr>
          <p:nvPr/>
        </p:nvPicPr>
        <p:blipFill>
          <a:blip r:embed="rId2"/>
          <a:stretch>
            <a:fillRect/>
          </a:stretch>
        </p:blipFill>
        <p:spPr>
          <a:xfrm>
            <a:off x="7924800" y="2784762"/>
            <a:ext cx="3934832" cy="2452255"/>
          </a:xfrm>
          <a:prstGeom prst="rect">
            <a:avLst/>
          </a:prstGeom>
        </p:spPr>
      </p:pic>
    </p:spTree>
    <p:extLst>
      <p:ext uri="{BB962C8B-B14F-4D97-AF65-F5344CB8AC3E}">
        <p14:creationId xmlns:p14="http://schemas.microsoft.com/office/powerpoint/2010/main" val="425937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9C8EE-1626-3CF0-A2A0-D2257B51A78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BEACEEF-9B39-0418-3CAC-D7EF464FDBFB}"/>
              </a:ext>
            </a:extLst>
          </p:cNvPr>
          <p:cNvSpPr>
            <a:spLocks noGrp="1"/>
          </p:cNvSpPr>
          <p:nvPr>
            <p:ph type="body" sz="quarter" idx="27"/>
          </p:nvPr>
        </p:nvSpPr>
        <p:spPr>
          <a:xfrm>
            <a:off x="321108" y="459054"/>
            <a:ext cx="10741335" cy="1126708"/>
          </a:xfrm>
        </p:spPr>
        <p:txBody>
          <a:bodyPr/>
          <a:lstStyle/>
          <a:p>
            <a:r>
              <a:rPr lang="en-US" dirty="0"/>
              <a:t>3. </a:t>
            </a:r>
            <a:r>
              <a:rPr lang="en-GB" sz="3200" b="1" dirty="0"/>
              <a:t>Waar haal je je ingrediënten en benodigdheden vandaan?</a:t>
            </a:r>
          </a:p>
          <a:p>
            <a:pPr>
              <a:buNone/>
            </a:pPr>
            <a:r>
              <a:rPr lang="en-GB" sz="2400" b="1" dirty="0">
                <a:solidFill>
                  <a:srgbClr val="382B1B"/>
                </a:solidFill>
              </a:rPr>
              <a:t>Soorten leveranciers die u kunt overwegen</a:t>
            </a:r>
          </a:p>
          <a:p>
            <a:endParaRPr lang="en-GB" sz="1600" dirty="0"/>
          </a:p>
        </p:txBody>
      </p:sp>
      <p:sp>
        <p:nvSpPr>
          <p:cNvPr id="7" name="Text Placeholder 3">
            <a:extLst>
              <a:ext uri="{FF2B5EF4-FFF2-40B4-BE49-F238E27FC236}">
                <a16:creationId xmlns:a16="http://schemas.microsoft.com/office/drawing/2014/main" id="{3F3F8DFB-0749-5186-CD39-CB13EF105235}"/>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FA2D8D56-4A16-1BC8-1DDD-6542D52CF43D}"/>
              </a:ext>
            </a:extLst>
          </p:cNvPr>
          <p:cNvSpPr txBox="1"/>
          <p:nvPr/>
        </p:nvSpPr>
        <p:spPr>
          <a:xfrm>
            <a:off x="412378" y="1744283"/>
            <a:ext cx="11573433" cy="9848850"/>
          </a:xfrm>
          <a:prstGeom prst="rect">
            <a:avLst/>
          </a:prstGeom>
          <a:noFill/>
        </p:spPr>
        <p:txBody>
          <a:bodyPr wrap="square" numCol="2">
            <a:spAutoFit/>
          </a:bodyPr>
          <a:lstStyle/>
          <a:p>
            <a:pPr>
              <a:buNone/>
            </a:pPr>
            <a:r>
              <a:rPr lang="en-GB" sz="2100" b="1" dirty="0">
                <a:solidFill>
                  <a:srgbClr val="94C7B0"/>
                </a:solidFill>
              </a:rPr>
              <a:t>1. Lokale markten en boeren</a:t>
            </a:r>
          </a:p>
          <a:p>
            <a:pPr marL="342900" indent="-342900">
              <a:buFont typeface="Arial" panose="020B0604020202020204" pitchFamily="34" charset="0"/>
              <a:buChar char="•"/>
            </a:pPr>
            <a:r>
              <a:rPr lang="en-GB" sz="2100" dirty="0"/>
              <a:t>Geweldig voor verse producten, kruiden, eieren en zelfs honing of granen</a:t>
            </a:r>
          </a:p>
          <a:p>
            <a:pPr marL="342900" indent="-342900">
              <a:buFont typeface="Arial" panose="020B0604020202020204" pitchFamily="34" charset="0"/>
              <a:buChar char="•"/>
            </a:pPr>
            <a:r>
              <a:rPr lang="en-GB" sz="2100" dirty="0"/>
              <a:t>Vaak flexibeler voor kleine bestellingen</a:t>
            </a:r>
          </a:p>
          <a:p>
            <a:pPr marL="342900" indent="-342900">
              <a:buFont typeface="Arial" panose="020B0604020202020204" pitchFamily="34" charset="0"/>
              <a:buChar char="•"/>
            </a:pPr>
            <a:r>
              <a:rPr lang="en-GB" sz="2100" dirty="0"/>
              <a:t>Bouwt connecties op in je lokale omgeving</a:t>
            </a:r>
          </a:p>
          <a:p>
            <a:pPr marL="342900" indent="-342900">
              <a:buFont typeface="Arial" panose="020B0604020202020204" pitchFamily="34" charset="0"/>
              <a:buChar char="•"/>
            </a:pPr>
            <a:r>
              <a:rPr lang="en-GB" sz="2100" dirty="0"/>
              <a:t>Vraag naar bulkkortingen of "imperfecte" artikelen tegen een lagere prijs</a:t>
            </a:r>
          </a:p>
          <a:p>
            <a:endParaRPr lang="en-GB" sz="2100" dirty="0"/>
          </a:p>
          <a:p>
            <a:pPr>
              <a:buNone/>
            </a:pPr>
            <a:r>
              <a:rPr lang="en-GB" sz="2100" b="1" dirty="0">
                <a:solidFill>
                  <a:srgbClr val="94C7B0"/>
                </a:solidFill>
              </a:rPr>
              <a:t>2. Etnische kruidenierswinkels</a:t>
            </a:r>
          </a:p>
          <a:p>
            <a:pPr marL="342900" indent="-342900">
              <a:buFont typeface="Arial" panose="020B0604020202020204" pitchFamily="34" charset="0"/>
              <a:buChar char="•"/>
            </a:pPr>
            <a:r>
              <a:rPr lang="en-GB" sz="2100" dirty="0"/>
              <a:t>Essentieel voor culturele ingrediënten (bijv. injera-meel, tamarindepasta, bakbananen)</a:t>
            </a:r>
          </a:p>
          <a:p>
            <a:pPr marL="342900" indent="-342900">
              <a:buFont typeface="Arial" panose="020B0604020202020204" pitchFamily="34" charset="0"/>
              <a:buChar char="•"/>
            </a:pPr>
            <a:r>
              <a:rPr lang="en-GB" sz="2100" dirty="0"/>
              <a:t>Help je recepten authentiek te houden</a:t>
            </a:r>
          </a:p>
          <a:p>
            <a:pPr marL="342900" indent="-342900">
              <a:buFont typeface="Arial" panose="020B0604020202020204" pitchFamily="34" charset="0"/>
              <a:buChar char="•"/>
            </a:pPr>
            <a:r>
              <a:rPr lang="en-GB" sz="2100" dirty="0"/>
              <a:t>Velen leveren ook verpakkingen of kruiden in bulk</a:t>
            </a:r>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endParaRPr lang="en-GB" sz="2100" dirty="0"/>
          </a:p>
          <a:p>
            <a:pPr>
              <a:buFont typeface="Arial" panose="020B0604020202020204" pitchFamily="34" charset="0"/>
              <a:buChar char="•"/>
            </a:pPr>
            <a:endParaRPr lang="en-GB" sz="2100" dirty="0"/>
          </a:p>
          <a:p>
            <a:pPr>
              <a:buFont typeface="Arial" panose="020B0604020202020204" pitchFamily="34" charset="0"/>
              <a:buChar char="•"/>
            </a:pPr>
            <a:endParaRPr lang="en-GB" sz="2100" dirty="0"/>
          </a:p>
          <a:p>
            <a:pPr>
              <a:buNone/>
            </a:pPr>
            <a:r>
              <a:rPr lang="en-GB" sz="2100" b="1" dirty="0">
                <a:solidFill>
                  <a:srgbClr val="94C7B0"/>
                </a:solidFill>
              </a:rPr>
              <a:t>3. Groothandel Cash &amp; Carry Winkels</a:t>
            </a:r>
          </a:p>
          <a:p>
            <a:pPr marL="342900" indent="-342900">
              <a:buFont typeface="Arial" panose="020B0604020202020204" pitchFamily="34" charset="0"/>
              <a:buChar char="•"/>
            </a:pPr>
            <a:r>
              <a:rPr lang="en-GB" sz="2100" dirty="0"/>
              <a:t>Grotere hoeveelheden tegen lagere prijzen (zoals Metro, Makro, Suma, enz.)</a:t>
            </a:r>
          </a:p>
          <a:p>
            <a:pPr marL="342900" indent="-342900">
              <a:buFont typeface="Arial" panose="020B0604020202020204" pitchFamily="34" charset="0"/>
              <a:buChar char="•"/>
            </a:pPr>
            <a:r>
              <a:rPr lang="en-GB" sz="2100" dirty="0"/>
              <a:t>Zakelijke registratie nodig om toegang te krijgen</a:t>
            </a:r>
          </a:p>
          <a:p>
            <a:pPr marL="342900" indent="-342900">
              <a:buFont typeface="Arial" panose="020B0604020202020204" pitchFamily="34" charset="0"/>
              <a:buChar char="•"/>
            </a:pPr>
            <a:r>
              <a:rPr lang="en-GB" sz="2100" dirty="0"/>
              <a:t>Goed voor droge goederen, oliën, bakingrediënten, verpakkingen</a:t>
            </a:r>
          </a:p>
          <a:p>
            <a:pPr>
              <a:buFont typeface="Arial" panose="020B0604020202020204" pitchFamily="34" charset="0"/>
              <a:buChar char="•"/>
            </a:pPr>
            <a:endParaRPr lang="en-GB" sz="2100" dirty="0"/>
          </a:p>
          <a:p>
            <a:pPr>
              <a:buNone/>
            </a:pPr>
            <a:r>
              <a:rPr lang="en-GB" sz="2100" b="1" dirty="0">
                <a:solidFill>
                  <a:srgbClr val="94C7B0"/>
                </a:solidFill>
              </a:rPr>
              <a:t>4. Online voedsel leveranciers</a:t>
            </a:r>
          </a:p>
          <a:p>
            <a:pPr marL="342900" indent="-342900">
              <a:buFont typeface="Arial" panose="020B0604020202020204" pitchFamily="34" charset="0"/>
              <a:buChar char="•"/>
            </a:pPr>
            <a:r>
              <a:rPr lang="en-GB" sz="2100" dirty="0"/>
              <a:t>Handig als lokale toegang beperkt is (vooral voor zeldzame ingrediënten)</a:t>
            </a:r>
          </a:p>
          <a:p>
            <a:pPr marL="342900" indent="-342900">
              <a:buFont typeface="Arial" panose="020B0604020202020204" pitchFamily="34" charset="0"/>
              <a:buChar char="•"/>
            </a:pPr>
            <a:r>
              <a:rPr lang="en-GB" sz="2100" dirty="0"/>
              <a:t>Let op de verzendkosten - in bulk kan geld besparen</a:t>
            </a:r>
          </a:p>
          <a:p>
            <a:pPr marL="342900" indent="-342900">
              <a:buFont typeface="Arial" panose="020B0604020202020204" pitchFamily="34" charset="0"/>
              <a:buChar char="•"/>
            </a:pPr>
            <a:r>
              <a:rPr lang="en-GB" sz="2100" dirty="0"/>
              <a:t>Controleer altijd op door de EU goedgekeurde voedselveiligheidspraktijken</a:t>
            </a:r>
          </a:p>
          <a:p>
            <a:endParaRPr lang="en-IE" sz="2200" dirty="0"/>
          </a:p>
          <a:p>
            <a:pPr>
              <a:buNone/>
            </a:pPr>
            <a:endParaRPr lang="en-IE" sz="1800" dirty="0"/>
          </a:p>
        </p:txBody>
      </p:sp>
    </p:spTree>
    <p:extLst>
      <p:ext uri="{BB962C8B-B14F-4D97-AF65-F5344CB8AC3E}">
        <p14:creationId xmlns:p14="http://schemas.microsoft.com/office/powerpoint/2010/main" val="2062964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5A3D-ACF6-7A81-160A-CB45724C118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659315E-4A35-05AC-3364-81CDBACF3AAA}"/>
              </a:ext>
            </a:extLst>
          </p:cNvPr>
          <p:cNvSpPr>
            <a:spLocks noGrp="1"/>
          </p:cNvSpPr>
          <p:nvPr>
            <p:ph type="body" sz="quarter" idx="27"/>
          </p:nvPr>
        </p:nvSpPr>
        <p:spPr>
          <a:xfrm>
            <a:off x="321108" y="548701"/>
            <a:ext cx="10741335" cy="1126708"/>
          </a:xfrm>
        </p:spPr>
        <p:txBody>
          <a:bodyPr/>
          <a:lstStyle/>
          <a:p>
            <a:r>
              <a:rPr lang="en-US" dirty="0"/>
              <a:t>3. </a:t>
            </a:r>
            <a:r>
              <a:rPr lang="en-GB" sz="3200" b="1" dirty="0"/>
              <a:t>Waar haal je je ingrediënten en benodigdheden vandaan?</a:t>
            </a:r>
          </a:p>
          <a:p>
            <a:pPr>
              <a:buNone/>
            </a:pPr>
            <a:r>
              <a:rPr lang="en-GB" sz="2000" b="1" dirty="0">
                <a:solidFill>
                  <a:srgbClr val="382B1B"/>
                </a:solidFill>
              </a:rPr>
              <a:t>Vragen die u moet stellen bij het kiezen van leveranciers</a:t>
            </a:r>
          </a:p>
          <a:p>
            <a:endParaRPr lang="en-GB" sz="1600" dirty="0"/>
          </a:p>
        </p:txBody>
      </p:sp>
      <p:sp>
        <p:nvSpPr>
          <p:cNvPr id="7" name="Text Placeholder 3">
            <a:extLst>
              <a:ext uri="{FF2B5EF4-FFF2-40B4-BE49-F238E27FC236}">
                <a16:creationId xmlns:a16="http://schemas.microsoft.com/office/drawing/2014/main" id="{D54BE8DA-B14E-DE45-6049-1C7CF5355BC6}"/>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3D7B85DC-150E-ABB1-0FF8-AA1E0D83CA42}"/>
              </a:ext>
            </a:extLst>
          </p:cNvPr>
          <p:cNvSpPr txBox="1"/>
          <p:nvPr/>
        </p:nvSpPr>
        <p:spPr>
          <a:xfrm>
            <a:off x="412378" y="1914613"/>
            <a:ext cx="10336303" cy="4678204"/>
          </a:xfrm>
          <a:prstGeom prst="rect">
            <a:avLst/>
          </a:prstGeom>
          <a:noFill/>
        </p:spPr>
        <p:txBody>
          <a:bodyPr wrap="square">
            <a:spAutoFit/>
          </a:bodyPr>
          <a:lstStyle/>
          <a:p>
            <a:pPr marL="285750" indent="-285750">
              <a:buFont typeface="Arial" panose="020B0604020202020204" pitchFamily="34" charset="0"/>
              <a:buChar char="•"/>
            </a:pPr>
            <a:r>
              <a:rPr lang="en-GB" sz="2000" dirty="0"/>
              <a:t>Is dit product veilig en mag het in mijn land worden gebruikt voor wederverkoop?</a:t>
            </a:r>
          </a:p>
          <a:p>
            <a:pPr marL="285750" indent="-285750">
              <a:buFont typeface="Arial" panose="020B0604020202020204" pitchFamily="34" charset="0"/>
              <a:buChar char="•"/>
            </a:pPr>
            <a:r>
              <a:rPr lang="en-GB" sz="2000" dirty="0"/>
              <a:t>Is de kwaliteit consistent (smaak, textuur, versheid)?</a:t>
            </a:r>
          </a:p>
          <a:p>
            <a:pPr marL="285750" indent="-285750">
              <a:buFont typeface="Arial" panose="020B0604020202020204" pitchFamily="34" charset="0"/>
              <a:buChar char="•"/>
            </a:pPr>
            <a:r>
              <a:rPr lang="en-GB" sz="2000" dirty="0"/>
              <a:t>Wat zijn de minimale bestelhoeveelheden? Is het verkrijgbaar in kleine hoeveelheden of moet ik grote hoeveelheden kopen?</a:t>
            </a:r>
          </a:p>
          <a:p>
            <a:pPr marL="285750" indent="-285750">
              <a:buFont typeface="Arial" panose="020B0604020202020204" pitchFamily="34" charset="0"/>
              <a:buChar char="•"/>
            </a:pPr>
            <a:r>
              <a:rPr lang="en-GB" sz="2000" dirty="0"/>
              <a:t>Kunnen ze op verzoek specifieke producten voor je bestellen? </a:t>
            </a:r>
          </a:p>
          <a:p>
            <a:pPr marL="285750" indent="-285750">
              <a:buFont typeface="Arial" panose="020B0604020202020204" pitchFamily="34" charset="0"/>
              <a:buChar char="•"/>
            </a:pPr>
            <a:r>
              <a:rPr lang="en-GB" sz="2000" dirty="0"/>
              <a:t>Past dit ingrediënt bij het verhaal dat ik met mijn eten wil vertellen?</a:t>
            </a:r>
          </a:p>
          <a:p>
            <a:pPr marL="285750" indent="-285750">
              <a:buFont typeface="Arial" panose="020B0604020202020204" pitchFamily="34" charset="0"/>
              <a:buChar char="•"/>
            </a:pPr>
            <a:r>
              <a:rPr lang="en-GB" sz="2000" dirty="0"/>
              <a:t>Kan ik deze leverancier vertrouwen met levering en betrouwbaarheid?</a:t>
            </a:r>
          </a:p>
          <a:p>
            <a:pPr marL="285750" indent="-285750">
              <a:buFont typeface="Arial" panose="020B0604020202020204" pitchFamily="34" charset="0"/>
              <a:buChar char="•"/>
            </a:pPr>
            <a:r>
              <a:rPr lang="en-GB" sz="2000" dirty="0"/>
              <a:t>Zijn de prijzen eerlijk en stabiel?</a:t>
            </a:r>
          </a:p>
          <a:p>
            <a:pPr marL="285750" indent="-285750">
              <a:buFont typeface="Arial" panose="020B0604020202020204" pitchFamily="34" charset="0"/>
              <a:buChar char="•"/>
            </a:pPr>
            <a:r>
              <a:rPr lang="en-GB" sz="2000" dirty="0"/>
              <a:t>Bieden ze kredietvoorwaarden of betalingsflexibiliteit? (Kun je een week later betalen als dat nodig is? Staan ze open voor kleine zakelijke overeenkomsten?)</a:t>
            </a:r>
          </a:p>
          <a:p>
            <a:pPr marL="285750" indent="-285750">
              <a:buFont typeface="Arial" panose="020B0604020202020204" pitchFamily="34" charset="0"/>
              <a:buChar char="•"/>
            </a:pPr>
            <a:r>
              <a:rPr lang="en-GB" sz="2000" dirty="0"/>
              <a:t>Zijn ze vriendelijk en steunen ze kleine, door migranten geleide bedrijven? Zullen ze je met respect behandelen en openstaan om meer te leren over je ingrediënten?</a:t>
            </a:r>
          </a:p>
          <a:p>
            <a:pPr marL="285750" indent="-285750">
              <a:buFont typeface="Arial" panose="020B0604020202020204" pitchFamily="34" charset="0"/>
              <a:buChar char="•"/>
            </a:pPr>
            <a:r>
              <a:rPr lang="en-GB" sz="2000" dirty="0"/>
              <a:t>Kun je na verloop van tijd een goede relatie opbouwen? </a:t>
            </a:r>
          </a:p>
          <a:p>
            <a:pPr marL="285750" indent="-285750">
              <a:buFont typeface="Arial" panose="020B0604020202020204" pitchFamily="34" charset="0"/>
              <a:buChar char="•"/>
            </a:pPr>
            <a:endParaRPr lang="en-GB" sz="2000" dirty="0"/>
          </a:p>
          <a:p>
            <a:pPr>
              <a:buNone/>
            </a:pPr>
            <a:endParaRPr lang="en-IE" sz="1800" dirty="0"/>
          </a:p>
        </p:txBody>
      </p:sp>
    </p:spTree>
    <p:extLst>
      <p:ext uri="{BB962C8B-B14F-4D97-AF65-F5344CB8AC3E}">
        <p14:creationId xmlns:p14="http://schemas.microsoft.com/office/powerpoint/2010/main" val="398678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B44EC-476B-B401-E41D-99E9F493D49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42656D4-94AF-95FE-C0E6-787826C0069E}"/>
              </a:ext>
            </a:extLst>
          </p:cNvPr>
          <p:cNvSpPr>
            <a:spLocks noGrp="1"/>
          </p:cNvSpPr>
          <p:nvPr>
            <p:ph type="body" sz="quarter" idx="27"/>
          </p:nvPr>
        </p:nvSpPr>
        <p:spPr>
          <a:xfrm>
            <a:off x="321108" y="548701"/>
            <a:ext cx="10741335" cy="1126708"/>
          </a:xfrm>
        </p:spPr>
        <p:txBody>
          <a:bodyPr/>
          <a:lstStyle/>
          <a:p>
            <a:pPr>
              <a:buNone/>
            </a:pPr>
            <a:r>
              <a:rPr lang="en-GB" sz="2800" b="1" dirty="0"/>
              <a:t>4. Hoe blijf je legaal en veilig?</a:t>
            </a:r>
          </a:p>
          <a:p>
            <a:endParaRPr lang="en-GB" sz="1600" dirty="0"/>
          </a:p>
        </p:txBody>
      </p:sp>
      <p:sp>
        <p:nvSpPr>
          <p:cNvPr id="7" name="Text Placeholder 3">
            <a:extLst>
              <a:ext uri="{FF2B5EF4-FFF2-40B4-BE49-F238E27FC236}">
                <a16:creationId xmlns:a16="http://schemas.microsoft.com/office/drawing/2014/main" id="{DD0D95EF-5D80-3882-C266-18555DFCCC2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704B2744-F727-8642-4181-DD7F2EA5E694}"/>
              </a:ext>
            </a:extLst>
          </p:cNvPr>
          <p:cNvSpPr txBox="1"/>
          <p:nvPr/>
        </p:nvSpPr>
        <p:spPr>
          <a:xfrm>
            <a:off x="321108" y="1816001"/>
            <a:ext cx="11279221" cy="5170646"/>
          </a:xfrm>
          <a:prstGeom prst="rect">
            <a:avLst/>
          </a:prstGeom>
          <a:noFill/>
        </p:spPr>
        <p:txBody>
          <a:bodyPr wrap="square">
            <a:spAutoFit/>
          </a:bodyPr>
          <a:lstStyle/>
          <a:p>
            <a:pPr>
              <a:buNone/>
            </a:pPr>
            <a:r>
              <a:rPr lang="en-GB" sz="2000" dirty="0"/>
              <a:t>Als mensen jouw eten eten, vertrouwen ze hun gezondheid aan jou toe. Het is jouw taak om dat voedsel veilig te houden, van je keuken tot hun handen. Je moet je voorbereiden op</a:t>
            </a:r>
          </a:p>
          <a:p>
            <a:pPr>
              <a:buNone/>
            </a:pPr>
            <a:endParaRPr lang="en-GB" sz="2000" b="1" dirty="0"/>
          </a:p>
          <a:p>
            <a:pPr>
              <a:buNone/>
            </a:pPr>
            <a:r>
              <a:rPr lang="en-GB" b="1" dirty="0">
                <a:solidFill>
                  <a:srgbClr val="94C7B0"/>
                </a:solidFill>
              </a:rPr>
              <a:t>Voedselhygiëne- en veiligheidstraining</a:t>
            </a:r>
          </a:p>
          <a:p>
            <a:r>
              <a:rPr lang="en-GB" dirty="0"/>
              <a:t>In de meeste EU-landen moet je een basiscursus voedselveiligheid volgen, vaak een "Food Handler's Certificate" of "HACCP-training" genoemd.  Deze zijn meestal online beschikbaar, goedkoop of gratis, en in meerdere talen.  Sommige gemeenten of migrantencentra bieden ze zelfs gratis aan voor starters.</a:t>
            </a:r>
          </a:p>
          <a:p>
            <a:r>
              <a:rPr lang="en-GB" i="1" dirty="0"/>
              <a:t>Zoek op "cursus voedselveiligheid + uw stad/land" om lokale opties te vinden</a:t>
            </a:r>
          </a:p>
          <a:p>
            <a:endParaRPr lang="en-GB" i="1" dirty="0">
              <a:solidFill>
                <a:srgbClr val="94C7B0"/>
              </a:solidFill>
            </a:endParaRPr>
          </a:p>
          <a:p>
            <a:pPr>
              <a:buNone/>
            </a:pPr>
            <a:r>
              <a:rPr lang="en-GB" b="1" dirty="0">
                <a:solidFill>
                  <a:srgbClr val="94C7B0"/>
                </a:solidFill>
              </a:rPr>
              <a:t>Registratie van je levensmiddelenbedrijf</a:t>
            </a:r>
          </a:p>
          <a:p>
            <a:r>
              <a:rPr lang="en-GB" dirty="0"/>
              <a:t>Je moet je levensmiddelenbedrijf registreren bij de lokale overheid, zelfs als je vanuit huis werkt of het parttime doet. Dit is meestal gratis of goedkoop, maar moet gebeuren voordat je begint met verkopen.  Autoriteiten kunnen je keuken inspecteren, maar dat is niet om je te betrappen, maar om je veilig te houden en je te begeleiden.</a:t>
            </a:r>
          </a:p>
          <a:p>
            <a:endParaRPr lang="en-GB" dirty="0"/>
          </a:p>
          <a:p>
            <a:r>
              <a:rPr lang="en-GB" dirty="0"/>
              <a:t>In Zweden gebeurt dit via </a:t>
            </a:r>
            <a:r>
              <a:rPr lang="en-IE" b="1" dirty="0"/>
              <a:t>de Zweedse voedselautoriteit (</a:t>
            </a:r>
            <a:r>
              <a:rPr lang="en-IE" b="1" dirty="0" err="1"/>
              <a:t>Livsmedelsverket</a:t>
            </a:r>
            <a:r>
              <a:rPr lang="en-IE" b="1" dirty="0"/>
              <a:t>)</a:t>
            </a:r>
            <a:r>
              <a:rPr lang="en-IE" dirty="0"/>
              <a:t>: </a:t>
            </a:r>
            <a:r>
              <a:rPr lang="en-GB" dirty="0"/>
              <a:t>Frankrijk, via de </a:t>
            </a:r>
            <a:r>
              <a:rPr lang="en-GB" b="1" dirty="0"/>
              <a:t>DDPP</a:t>
            </a:r>
            <a:r>
              <a:rPr lang="en-GB" dirty="0"/>
              <a:t>; Ierland, via de </a:t>
            </a:r>
            <a:r>
              <a:rPr lang="en-GB" b="1" dirty="0"/>
              <a:t>HSE</a:t>
            </a:r>
            <a:r>
              <a:rPr lang="en-GB" dirty="0"/>
              <a:t>; en Nederland via de </a:t>
            </a:r>
            <a:r>
              <a:rPr lang="en-GB" b="1" dirty="0"/>
              <a:t>Nederlandse Voedsel- en Warenautoriteit (NVWA).</a:t>
            </a:r>
          </a:p>
          <a:p>
            <a:endParaRPr lang="en-GB" dirty="0"/>
          </a:p>
          <a:p>
            <a:pPr>
              <a:buNone/>
            </a:pPr>
            <a:endParaRPr lang="en-IE" sz="1800" dirty="0"/>
          </a:p>
        </p:txBody>
      </p:sp>
    </p:spTree>
    <p:extLst>
      <p:ext uri="{BB962C8B-B14F-4D97-AF65-F5344CB8AC3E}">
        <p14:creationId xmlns:p14="http://schemas.microsoft.com/office/powerpoint/2010/main" val="322430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883261"/>
            <a:ext cx="11576536" cy="3762613"/>
          </a:xfrm>
        </p:spPr>
        <p:txBody>
          <a:bodyPr/>
          <a:lstStyle/>
          <a:p>
            <a:r>
              <a:rPr lang="en-GB" sz="1800" dirty="0"/>
              <a:t>Aan het einde van deze stap zul je in staat zijn om:</a:t>
            </a:r>
          </a:p>
          <a:p>
            <a:pPr>
              <a:buFont typeface="+mj-lt"/>
              <a:buAutoNum type="arabicPeriod"/>
            </a:pPr>
            <a:r>
              <a:rPr lang="en-GB" sz="1800" b="1" dirty="0"/>
              <a:t>Begrijp het verschil </a:t>
            </a:r>
            <a:r>
              <a:rPr lang="en-GB" sz="1800" dirty="0"/>
              <a:t>tussen het verkopen van een voedingsproduct en het aanbieden van een voedingsgerelateerde dienst en kies welke weg het beste bij je past.</a:t>
            </a:r>
          </a:p>
          <a:p>
            <a:pPr>
              <a:buFont typeface="+mj-lt"/>
              <a:buAutoNum type="arabicPeriod"/>
            </a:pPr>
            <a:r>
              <a:rPr lang="en-GB" sz="1800" b="1" dirty="0"/>
              <a:t>Plan de belangrijkste operationele stappen </a:t>
            </a:r>
            <a:r>
              <a:rPr lang="en-GB" sz="1800" dirty="0"/>
              <a:t>voor het runnen van je voedingsmiddelenbedrijf, waaronder het opzetten van de keuken, apparatuur, inkoop en verpakking.</a:t>
            </a:r>
          </a:p>
          <a:p>
            <a:pPr>
              <a:buFont typeface="+mj-lt"/>
              <a:buAutoNum type="arabicPeriod"/>
            </a:pPr>
            <a:r>
              <a:rPr lang="en-GB" sz="1800" b="1" dirty="0"/>
              <a:t>Begrijp wat je juridische opties zijn </a:t>
            </a:r>
            <a:r>
              <a:rPr lang="en-GB" sz="1800" dirty="0"/>
              <a:t>(eenmanszaak, maatschap of vennootschap met beperkte aansprakelijkheid) en weet hoe je je bedrijf moet registreren.</a:t>
            </a:r>
          </a:p>
          <a:p>
            <a:pPr>
              <a:buFont typeface="+mj-lt"/>
              <a:buAutoNum type="arabicPeriod"/>
            </a:pPr>
            <a:r>
              <a:rPr lang="en-GB" sz="1800" b="1" dirty="0"/>
              <a:t>Ontdek manieren om online te verkopen</a:t>
            </a:r>
            <a:r>
              <a:rPr lang="en-GB" sz="1800" dirty="0"/>
              <a:t>, inclusief het gebruik van platforms zoals Etsy of Amazon, en begrijp wat je nodig hebt om te beginnen.</a:t>
            </a:r>
          </a:p>
          <a:p>
            <a:pPr>
              <a:buFont typeface="+mj-lt"/>
              <a:buAutoNum type="arabicPeriod"/>
            </a:pPr>
            <a:r>
              <a:rPr lang="en-GB" sz="1800" b="1" dirty="0"/>
              <a:t>Besef de waarde van een eigen website </a:t>
            </a:r>
            <a:r>
              <a:rPr lang="en-GB" sz="1800" dirty="0"/>
              <a:t>en ken de mogelijkheden om er een te bouwen met een klein budget.</a:t>
            </a:r>
          </a:p>
          <a:p>
            <a:pPr>
              <a:buFont typeface="+mj-lt"/>
              <a:buAutoNum type="arabicPeriod"/>
            </a:pPr>
            <a:r>
              <a:rPr lang="en-GB" sz="1800" b="1" dirty="0"/>
              <a:t>Wees je bewust van alternatieve bedrijfsmodellen </a:t>
            </a:r>
            <a:r>
              <a:rPr lang="en-GB" sz="1800" dirty="0"/>
              <a:t>zoals sociale ondernemingen en collectieven die aansluiten bij gemeenschaps- en doelgerichte doelen</a:t>
            </a:r>
            <a:r>
              <a:rPr lang="en-GB" sz="2200" dirty="0"/>
              <a:t>.</a:t>
            </a:r>
          </a:p>
          <a:p>
            <a:pPr algn="ctr" fontAlgn="base"/>
            <a:endParaRPr lang="en-GB" sz="2200" dirty="0"/>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1077218"/>
          </a:xfrm>
          <a:prstGeom prst="rect">
            <a:avLst/>
          </a:prstGeom>
          <a:noFill/>
        </p:spPr>
        <p:txBody>
          <a:bodyPr wrap="square">
            <a:spAutoFit/>
          </a:bodyPr>
          <a:lstStyle/>
          <a:p>
            <a:pPr>
              <a:buNone/>
            </a:pPr>
            <a:r>
              <a:rPr lang="en-GB" sz="3200" b="1" dirty="0"/>
              <a:t>Leerdoelen - Stap 3: Je bedrijf opstarten</a:t>
            </a:r>
          </a:p>
          <a:p>
            <a:pPr>
              <a:buNone/>
            </a:pPr>
            <a:r>
              <a:rPr lang="en-GB" sz="3200" dirty="0"/>
              <a:t>Aan het einde van stap 3 ben je in staat om:</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6E81B-6774-02E7-2E85-B09B8B5FF30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89CB993-B002-010C-8A82-B2646CCE29D8}"/>
              </a:ext>
            </a:extLst>
          </p:cNvPr>
          <p:cNvSpPr>
            <a:spLocks noGrp="1"/>
          </p:cNvSpPr>
          <p:nvPr>
            <p:ph type="body" sz="quarter" idx="27"/>
          </p:nvPr>
        </p:nvSpPr>
        <p:spPr>
          <a:xfrm>
            <a:off x="321108" y="548701"/>
            <a:ext cx="10741335" cy="1126708"/>
          </a:xfrm>
        </p:spPr>
        <p:txBody>
          <a:bodyPr/>
          <a:lstStyle/>
          <a:p>
            <a:pPr>
              <a:buNone/>
            </a:pPr>
            <a:r>
              <a:rPr lang="en-GB" sz="2800" b="1" dirty="0"/>
              <a:t>4. Hoe blijf je legaal en veilig?</a:t>
            </a:r>
          </a:p>
          <a:p>
            <a:endParaRPr lang="en-GB" sz="1600" dirty="0"/>
          </a:p>
        </p:txBody>
      </p:sp>
      <p:sp>
        <p:nvSpPr>
          <p:cNvPr id="7" name="Text Placeholder 3">
            <a:extLst>
              <a:ext uri="{FF2B5EF4-FFF2-40B4-BE49-F238E27FC236}">
                <a16:creationId xmlns:a16="http://schemas.microsoft.com/office/drawing/2014/main" id="{4ED3974A-76C8-BAA7-D1B0-759FC106F63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E08CE122-16A3-4160-0E70-53D63C4D31C7}"/>
              </a:ext>
            </a:extLst>
          </p:cNvPr>
          <p:cNvSpPr txBox="1"/>
          <p:nvPr/>
        </p:nvSpPr>
        <p:spPr>
          <a:xfrm>
            <a:off x="321108" y="1816001"/>
            <a:ext cx="11279221" cy="5170646"/>
          </a:xfrm>
          <a:prstGeom prst="rect">
            <a:avLst/>
          </a:prstGeom>
          <a:noFill/>
        </p:spPr>
        <p:txBody>
          <a:bodyPr wrap="square">
            <a:spAutoFit/>
          </a:bodyPr>
          <a:lstStyle/>
          <a:p>
            <a:pPr>
              <a:buNone/>
            </a:pPr>
            <a:r>
              <a:rPr lang="en-GB" sz="2000" dirty="0"/>
              <a:t>Als mensen jouw eten eten, vertrouwen ze hun gezondheid aan jou toe. Het is jouw taak om dat voedsel veilig te houden, van je keuken tot hun handen. Je moet je voorbereiden op</a:t>
            </a:r>
          </a:p>
          <a:p>
            <a:pPr>
              <a:buNone/>
            </a:pPr>
            <a:endParaRPr lang="en-GB" sz="2000" b="1" dirty="0"/>
          </a:p>
          <a:p>
            <a:pPr>
              <a:buNone/>
            </a:pPr>
            <a:r>
              <a:rPr lang="en-GB" b="1" dirty="0">
                <a:solidFill>
                  <a:srgbClr val="94C7B0"/>
                </a:solidFill>
              </a:rPr>
              <a:t>Voedselhygiëne- en veiligheidstraining</a:t>
            </a:r>
          </a:p>
          <a:p>
            <a:r>
              <a:rPr lang="en-GB" dirty="0"/>
              <a:t>In de meeste EU-landen moet je een basiscursus voedselveiligheid volgen, vaak een "Food Handler's Certificate" of "HACCP-training" genoemd.  Deze zijn meestal online beschikbaar, goedkoop of gratis, en in meerdere talen.  Sommige gemeenten of migrantencentra bieden ze zelfs gratis aan voor starters.</a:t>
            </a:r>
          </a:p>
          <a:p>
            <a:r>
              <a:rPr lang="en-GB" i="1" dirty="0"/>
              <a:t>Zoek op "cursus voedselveiligheid + uw stad/land" om lokale opties te vinden</a:t>
            </a:r>
          </a:p>
          <a:p>
            <a:endParaRPr lang="en-GB" i="1" dirty="0">
              <a:solidFill>
                <a:srgbClr val="94C7B0"/>
              </a:solidFill>
            </a:endParaRPr>
          </a:p>
          <a:p>
            <a:pPr>
              <a:buNone/>
            </a:pPr>
            <a:r>
              <a:rPr lang="en-GB" b="1" dirty="0">
                <a:solidFill>
                  <a:srgbClr val="94C7B0"/>
                </a:solidFill>
              </a:rPr>
              <a:t>Registratie van je levensmiddelenbedrijf</a:t>
            </a:r>
          </a:p>
          <a:p>
            <a:r>
              <a:rPr lang="en-GB" dirty="0"/>
              <a:t>Je moet je levensmiddelenbedrijf registreren bij de lokale overheid, zelfs als je vanuit huis werkt of het parttime doet. Dit is meestal gratis of goedkoop, maar moet gebeuren voordat je begint met verkopen.  Autoriteiten kunnen je keuken inspecteren, maar dat is niet om je te betrappen, maar om je veilig te houden en je te begeleiden.</a:t>
            </a:r>
          </a:p>
          <a:p>
            <a:endParaRPr lang="en-GB" dirty="0"/>
          </a:p>
          <a:p>
            <a:r>
              <a:rPr lang="en-GB" dirty="0"/>
              <a:t>In Zweden gebeurt dit via </a:t>
            </a:r>
            <a:r>
              <a:rPr lang="en-IE" b="1" dirty="0"/>
              <a:t>de Zweedse voedselautoriteit (</a:t>
            </a:r>
            <a:r>
              <a:rPr lang="en-IE" b="1" dirty="0" err="1"/>
              <a:t>Livsmedelsverket</a:t>
            </a:r>
            <a:r>
              <a:rPr lang="en-IE" b="1" dirty="0"/>
              <a:t>)</a:t>
            </a:r>
            <a:r>
              <a:rPr lang="en-IE" dirty="0"/>
              <a:t>: </a:t>
            </a:r>
            <a:r>
              <a:rPr lang="en-GB" dirty="0"/>
              <a:t>Frankrijk, via de </a:t>
            </a:r>
            <a:r>
              <a:rPr lang="en-GB" b="1" dirty="0"/>
              <a:t>DDPP</a:t>
            </a:r>
            <a:r>
              <a:rPr lang="en-GB" dirty="0"/>
              <a:t>; Ierland, via de </a:t>
            </a:r>
            <a:r>
              <a:rPr lang="en-GB" b="1" dirty="0"/>
              <a:t>HSE</a:t>
            </a:r>
            <a:r>
              <a:rPr lang="en-GB" dirty="0"/>
              <a:t>; en Nederland via de </a:t>
            </a:r>
            <a:r>
              <a:rPr lang="en-GB" b="1" dirty="0"/>
              <a:t>Nederlandse Voedsel- en Warenautoriteit (NVWA).</a:t>
            </a:r>
          </a:p>
          <a:p>
            <a:endParaRPr lang="en-GB" dirty="0"/>
          </a:p>
          <a:p>
            <a:pPr>
              <a:buNone/>
            </a:pPr>
            <a:endParaRPr lang="en-IE" sz="1800" dirty="0"/>
          </a:p>
        </p:txBody>
      </p:sp>
    </p:spTree>
    <p:extLst>
      <p:ext uri="{BB962C8B-B14F-4D97-AF65-F5344CB8AC3E}">
        <p14:creationId xmlns:p14="http://schemas.microsoft.com/office/powerpoint/2010/main" val="361949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1ED7-176E-65AB-26F4-6646F32BDF7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953877A-E4BD-1AB0-4EA0-8715A042E059}"/>
              </a:ext>
            </a:extLst>
          </p:cNvPr>
          <p:cNvSpPr>
            <a:spLocks noGrp="1"/>
          </p:cNvSpPr>
          <p:nvPr>
            <p:ph type="body" sz="quarter" idx="27"/>
          </p:nvPr>
        </p:nvSpPr>
        <p:spPr>
          <a:xfrm>
            <a:off x="321108" y="548701"/>
            <a:ext cx="10741335" cy="1126708"/>
          </a:xfrm>
        </p:spPr>
        <p:txBody>
          <a:bodyPr/>
          <a:lstStyle/>
          <a:p>
            <a:pPr>
              <a:buNone/>
            </a:pPr>
            <a:r>
              <a:rPr lang="en-GB" sz="2800" b="1" dirty="0"/>
              <a:t>4. Hoe blijf je legaal en veilig?</a:t>
            </a:r>
          </a:p>
          <a:p>
            <a:endParaRPr lang="en-GB" sz="1600" dirty="0"/>
          </a:p>
        </p:txBody>
      </p:sp>
      <p:sp>
        <p:nvSpPr>
          <p:cNvPr id="7" name="Text Placeholder 3">
            <a:extLst>
              <a:ext uri="{FF2B5EF4-FFF2-40B4-BE49-F238E27FC236}">
                <a16:creationId xmlns:a16="http://schemas.microsoft.com/office/drawing/2014/main" id="{BFDDA688-0F43-1767-B569-3041BEE711BA}"/>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664B4C3F-6D59-93A9-5AC6-CB4D37067D04}"/>
              </a:ext>
            </a:extLst>
          </p:cNvPr>
          <p:cNvSpPr txBox="1"/>
          <p:nvPr/>
        </p:nvSpPr>
        <p:spPr>
          <a:xfrm>
            <a:off x="321108" y="1816001"/>
            <a:ext cx="11279221" cy="4031873"/>
          </a:xfrm>
          <a:prstGeom prst="rect">
            <a:avLst/>
          </a:prstGeom>
          <a:noFill/>
        </p:spPr>
        <p:txBody>
          <a:bodyPr wrap="square">
            <a:spAutoFit/>
          </a:bodyPr>
          <a:lstStyle/>
          <a:p>
            <a:pPr>
              <a:buNone/>
            </a:pPr>
            <a:r>
              <a:rPr lang="en-GB" sz="2000" b="1" dirty="0">
                <a:solidFill>
                  <a:srgbClr val="94C7B0"/>
                </a:solidFill>
              </a:rPr>
              <a:t>Etiketteringsregels voor voedingsmiddelen</a:t>
            </a:r>
          </a:p>
          <a:p>
            <a:pPr>
              <a:buNone/>
            </a:pPr>
            <a:r>
              <a:rPr lang="en-GB" sz="2000" dirty="0"/>
              <a:t>Als je je voedsel verpakt (potten, zakken, dozen), moet je etiket vermelden:</a:t>
            </a:r>
          </a:p>
          <a:p>
            <a:pPr marL="342900" indent="-342900">
              <a:buFont typeface="Arial" panose="020B0604020202020204" pitchFamily="34" charset="0"/>
              <a:buChar char="•"/>
            </a:pPr>
            <a:r>
              <a:rPr lang="en-GB" sz="2000" dirty="0"/>
              <a:t>Naam product</a:t>
            </a:r>
          </a:p>
          <a:p>
            <a:pPr marL="342900" indent="-342900">
              <a:buFont typeface="Arial" panose="020B0604020202020204" pitchFamily="34" charset="0"/>
              <a:buChar char="•"/>
            </a:pPr>
            <a:r>
              <a:rPr lang="en-GB" sz="2000" dirty="0"/>
              <a:t>Volledige lijst van ingrediënten (in volgorde van hoeveelheid)</a:t>
            </a:r>
          </a:p>
          <a:p>
            <a:pPr marL="342900" indent="-342900">
              <a:buFont typeface="Arial" panose="020B0604020202020204" pitchFamily="34" charset="0"/>
              <a:buChar char="•"/>
            </a:pPr>
            <a:r>
              <a:rPr lang="en-GB" sz="2000" dirty="0"/>
              <a:t>Allergenen duidelijk aangegeven (</a:t>
            </a:r>
            <a:r>
              <a:rPr lang="en-GB" sz="2000" i="1" dirty="0"/>
              <a:t>bevat </a:t>
            </a:r>
            <a:r>
              <a:rPr lang="en-GB" sz="2000" dirty="0"/>
              <a:t>bijvoorbeeld</a:t>
            </a:r>
            <a:r>
              <a:rPr lang="en-GB" sz="2000" i="1" dirty="0"/>
              <a:t>: melk, tarwe</a:t>
            </a:r>
            <a:r>
              <a:rPr lang="en-GB" sz="2000" dirty="0"/>
              <a:t>)</a:t>
            </a:r>
          </a:p>
          <a:p>
            <a:pPr marL="342900" indent="-342900">
              <a:buFont typeface="Arial" panose="020B0604020202020204" pitchFamily="34" charset="0"/>
              <a:buChar char="•"/>
            </a:pPr>
            <a:r>
              <a:rPr lang="en-GB" sz="2000" dirty="0"/>
              <a:t>Ten minste houdbaar tot</a:t>
            </a:r>
          </a:p>
          <a:p>
            <a:pPr marL="342900" indent="-342900">
              <a:buFont typeface="Arial" panose="020B0604020202020204" pitchFamily="34" charset="0"/>
              <a:buChar char="•"/>
            </a:pPr>
            <a:r>
              <a:rPr lang="en-GB" sz="2000" dirty="0"/>
              <a:t>Nettogewicht</a:t>
            </a:r>
          </a:p>
          <a:p>
            <a:pPr marL="342900" indent="-342900">
              <a:buFont typeface="Arial" panose="020B0604020202020204" pitchFamily="34" charset="0"/>
              <a:buChar char="•"/>
            </a:pPr>
            <a:r>
              <a:rPr lang="en-GB" sz="2000" dirty="0"/>
              <a:t>Uw naam/bedrijfsnaam &amp; contactgegevens</a:t>
            </a:r>
          </a:p>
          <a:p>
            <a:pPr marL="342900" indent="-342900">
              <a:buFont typeface="Arial" panose="020B0604020202020204" pitchFamily="34" charset="0"/>
              <a:buChar char="•"/>
            </a:pPr>
            <a:r>
              <a:rPr lang="en-GB" sz="2000" dirty="0"/>
              <a:t>Land van herkomst (indien niet lokaal)</a:t>
            </a:r>
          </a:p>
          <a:p>
            <a:endParaRPr lang="en-GB" sz="2000" dirty="0"/>
          </a:p>
          <a:p>
            <a:r>
              <a:rPr lang="en-GB" sz="2000" dirty="0"/>
              <a:t>Optioneel maar nuttig: bewaarinstructies, opwarmtips, een klein cultureel verhaal.</a:t>
            </a:r>
          </a:p>
          <a:p>
            <a:endParaRPr lang="en-GB" dirty="0"/>
          </a:p>
          <a:p>
            <a:pPr>
              <a:buNone/>
            </a:pPr>
            <a:endParaRPr lang="en-IE" sz="1800" dirty="0"/>
          </a:p>
        </p:txBody>
      </p:sp>
    </p:spTree>
    <p:extLst>
      <p:ext uri="{BB962C8B-B14F-4D97-AF65-F5344CB8AC3E}">
        <p14:creationId xmlns:p14="http://schemas.microsoft.com/office/powerpoint/2010/main" val="150618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3EEF2-70FB-C70A-B055-6DE3FBAFBC7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BC48D8E-C8CC-25C4-117A-E0CB8579E57F}"/>
              </a:ext>
            </a:extLst>
          </p:cNvPr>
          <p:cNvSpPr>
            <a:spLocks noGrp="1"/>
          </p:cNvSpPr>
          <p:nvPr>
            <p:ph type="body" sz="quarter" idx="27"/>
          </p:nvPr>
        </p:nvSpPr>
        <p:spPr>
          <a:xfrm>
            <a:off x="321108" y="548701"/>
            <a:ext cx="10741335" cy="1126708"/>
          </a:xfrm>
        </p:spPr>
        <p:txBody>
          <a:bodyPr/>
          <a:lstStyle/>
          <a:p>
            <a:pPr>
              <a:buNone/>
            </a:pPr>
            <a:r>
              <a:rPr lang="en-GB" sz="2800" dirty="0"/>
              <a:t>5</a:t>
            </a:r>
            <a:r>
              <a:rPr lang="en-GB" sz="2800" b="1" dirty="0"/>
              <a:t>. </a:t>
            </a:r>
            <a:r>
              <a:rPr lang="en-GB" sz="2800" dirty="0"/>
              <a:t>Hoe ga je je voedsel verpakken en bewaren?</a:t>
            </a:r>
            <a:endParaRPr lang="en-GB" sz="1600" dirty="0"/>
          </a:p>
        </p:txBody>
      </p:sp>
      <p:sp>
        <p:nvSpPr>
          <p:cNvPr id="7" name="Text Placeholder 3">
            <a:extLst>
              <a:ext uri="{FF2B5EF4-FFF2-40B4-BE49-F238E27FC236}">
                <a16:creationId xmlns:a16="http://schemas.microsoft.com/office/drawing/2014/main" id="{86A219D8-3789-AEC5-B0DD-775D084D55CB}"/>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8C7DB39A-BADE-EC07-EBE5-7F5A34288787}"/>
              </a:ext>
            </a:extLst>
          </p:cNvPr>
          <p:cNvSpPr txBox="1"/>
          <p:nvPr/>
        </p:nvSpPr>
        <p:spPr>
          <a:xfrm>
            <a:off x="321108" y="1816001"/>
            <a:ext cx="11279221" cy="5262979"/>
          </a:xfrm>
          <a:prstGeom prst="rect">
            <a:avLst/>
          </a:prstGeom>
          <a:noFill/>
        </p:spPr>
        <p:txBody>
          <a:bodyPr wrap="square">
            <a:spAutoFit/>
          </a:bodyPr>
          <a:lstStyle/>
          <a:p>
            <a:pPr>
              <a:buNone/>
            </a:pPr>
            <a:r>
              <a:rPr lang="en-GB" sz="2000" dirty="0"/>
              <a:t>Zodra je voedsel is gemaakt, moet het worden beschermd, gepresenteerd en bewaard, of het nu wordt verkocht op een markt, wordt geleverd aan een buurman of wordt verscheept over de grens. Met het juiste verpakkings- en opslagplan blijft je voedsel veilig, legaal en aantrekkelijk voor klanten.</a:t>
            </a:r>
          </a:p>
          <a:p>
            <a:pPr>
              <a:buNone/>
            </a:pPr>
            <a:endParaRPr lang="en-GB" sz="2000" dirty="0"/>
          </a:p>
          <a:p>
            <a:pPr>
              <a:buNone/>
            </a:pPr>
            <a:r>
              <a:rPr lang="en-GB" sz="2000" b="1" dirty="0">
                <a:solidFill>
                  <a:srgbClr val="94C7B0"/>
                </a:solidFill>
              </a:rPr>
              <a:t>Waarom het belangrijk is:</a:t>
            </a:r>
          </a:p>
          <a:p>
            <a:pPr marL="342900" indent="-342900">
              <a:buFont typeface="Arial" panose="020B0604020202020204" pitchFamily="34" charset="0"/>
              <a:buChar char="•"/>
            </a:pPr>
            <a:r>
              <a:rPr lang="en-GB" sz="2000" dirty="0"/>
              <a:t>Bescherming - Voorkomt bederf, morsen en schade</a:t>
            </a:r>
          </a:p>
          <a:p>
            <a:pPr marL="342900" indent="-342900">
              <a:buFont typeface="Arial" panose="020B0604020202020204" pitchFamily="34" charset="0"/>
              <a:buChar char="•"/>
            </a:pPr>
            <a:r>
              <a:rPr lang="en-GB" sz="2000" dirty="0"/>
              <a:t>Conformiteit - Voldoet aan de EU-wetgeving voor voedselveiligheid en etikettering</a:t>
            </a:r>
          </a:p>
          <a:p>
            <a:pPr marL="342900" indent="-342900">
              <a:buFont typeface="Arial" panose="020B0604020202020204" pitchFamily="34" charset="0"/>
              <a:buChar char="•"/>
            </a:pPr>
            <a:r>
              <a:rPr lang="en-GB" sz="2000" dirty="0"/>
              <a:t>Branding - Laat je product er professioneel en speciaal uitzien</a:t>
            </a:r>
          </a:p>
          <a:p>
            <a:pPr marL="342900" indent="-342900">
              <a:buFont typeface="Arial" panose="020B0604020202020204" pitchFamily="34" charset="0"/>
              <a:buChar char="•"/>
            </a:pPr>
            <a:r>
              <a:rPr lang="en-GB" sz="2000" dirty="0"/>
              <a:t>Bewaren - Houdt je voedsel vers en georganiseerd totdat het wordt verkocht</a:t>
            </a:r>
          </a:p>
          <a:p>
            <a:endParaRPr lang="en-GB" sz="2000" dirty="0"/>
          </a:p>
          <a:p>
            <a:r>
              <a:rPr lang="en-GB" sz="2000" b="1" dirty="0">
                <a:solidFill>
                  <a:srgbClr val="94C7B0"/>
                </a:solidFill>
              </a:rPr>
              <a:t>Overwegingen met betrekking tot de verpakking</a:t>
            </a:r>
            <a:r>
              <a:rPr lang="en-GB" sz="2000" dirty="0"/>
              <a:t>. Kies een verpakking die:</a:t>
            </a:r>
          </a:p>
          <a:p>
            <a:pPr marL="342900" indent="-342900">
              <a:buFont typeface="Arial" panose="020B0604020202020204" pitchFamily="34" charset="0"/>
              <a:buChar char="•"/>
            </a:pPr>
            <a:r>
              <a:rPr lang="en-GB" sz="2000" dirty="0"/>
              <a:t>Voedselveilig, stevig genoeg voor verwerking en levering</a:t>
            </a:r>
          </a:p>
          <a:p>
            <a:pPr marL="342900" indent="-342900">
              <a:buFont typeface="Arial" panose="020B0604020202020204" pitchFamily="34" charset="0"/>
              <a:buChar char="•"/>
            </a:pPr>
            <a:r>
              <a:rPr lang="en-GB" sz="2000" dirty="0"/>
              <a:t>Aantrekkelijk en geschikt voor het merk </a:t>
            </a:r>
          </a:p>
          <a:p>
            <a:pPr marL="342900" indent="-342900">
              <a:buFont typeface="Arial" panose="020B0604020202020204" pitchFamily="34" charset="0"/>
              <a:buChar char="•"/>
            </a:pPr>
            <a:r>
              <a:rPr lang="en-GB" sz="2000" dirty="0"/>
              <a:t>Geschikt voor het type voedsel (droog, vloeibaar, breekbaar, enz.)</a:t>
            </a:r>
          </a:p>
          <a:p>
            <a:pPr marL="342900" indent="-342900">
              <a:buFont typeface="Arial" panose="020B0604020202020204" pitchFamily="34" charset="0"/>
              <a:buChar char="•"/>
            </a:pPr>
            <a:r>
              <a:rPr lang="en-GB" sz="2000" dirty="0"/>
              <a:t>Milieubewust indien mogelijk (recyclebaar, composteerbaar)</a:t>
            </a:r>
          </a:p>
          <a:p>
            <a:endParaRPr lang="en-GB" dirty="0"/>
          </a:p>
          <a:p>
            <a:pPr>
              <a:buNone/>
            </a:pPr>
            <a:endParaRPr lang="en-IE" sz="1800" dirty="0"/>
          </a:p>
        </p:txBody>
      </p:sp>
      <p:pic>
        <p:nvPicPr>
          <p:cNvPr id="9" name="Picture 8" descr="Jars of honey on shelves">
            <a:extLst>
              <a:ext uri="{FF2B5EF4-FFF2-40B4-BE49-F238E27FC236}">
                <a16:creationId xmlns:a16="http://schemas.microsoft.com/office/drawing/2014/main" id="{4DFA7E1F-3D75-3B9F-220E-322D8741528B}"/>
              </a:ext>
            </a:extLst>
          </p:cNvPr>
          <p:cNvPicPr>
            <a:picLocks noChangeAspect="1"/>
          </p:cNvPicPr>
          <p:nvPr/>
        </p:nvPicPr>
        <p:blipFill>
          <a:blip r:embed="rId2"/>
          <a:stretch>
            <a:fillRect/>
          </a:stretch>
        </p:blipFill>
        <p:spPr>
          <a:xfrm>
            <a:off x="8844294" y="4190580"/>
            <a:ext cx="3198850" cy="2118719"/>
          </a:xfrm>
          <a:prstGeom prst="rect">
            <a:avLst/>
          </a:prstGeom>
        </p:spPr>
      </p:pic>
    </p:spTree>
    <p:extLst>
      <p:ext uri="{BB962C8B-B14F-4D97-AF65-F5344CB8AC3E}">
        <p14:creationId xmlns:p14="http://schemas.microsoft.com/office/powerpoint/2010/main" val="151561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BDC66-7362-4788-615B-BF929586F5D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B55BD6C-A146-6BE7-C6D2-5D0BCA8AB2A3}"/>
              </a:ext>
            </a:extLst>
          </p:cNvPr>
          <p:cNvSpPr>
            <a:spLocks noGrp="1"/>
          </p:cNvSpPr>
          <p:nvPr>
            <p:ph type="body" sz="quarter" idx="27"/>
          </p:nvPr>
        </p:nvSpPr>
        <p:spPr>
          <a:xfrm>
            <a:off x="321108" y="311378"/>
            <a:ext cx="10741335" cy="1126708"/>
          </a:xfrm>
        </p:spPr>
        <p:txBody>
          <a:bodyPr/>
          <a:lstStyle/>
          <a:p>
            <a:pPr>
              <a:buNone/>
            </a:pPr>
            <a:r>
              <a:rPr lang="en-GB" sz="2800" b="1" dirty="0"/>
              <a:t>6. </a:t>
            </a:r>
            <a:r>
              <a:rPr lang="en-GB" sz="2800" dirty="0"/>
              <a:t>Hoe uw proces werkt </a:t>
            </a:r>
          </a:p>
          <a:p>
            <a:pPr>
              <a:buNone/>
            </a:pPr>
            <a:r>
              <a:rPr lang="en-GB" sz="2000" dirty="0">
                <a:solidFill>
                  <a:srgbClr val="382B1B"/>
                </a:solidFill>
              </a:rPr>
              <a:t>Je voedselvoorzieningsketen en dagelijkse activiteiten plannen</a:t>
            </a:r>
            <a:endParaRPr lang="en-GB" sz="4000" dirty="0">
              <a:solidFill>
                <a:srgbClr val="382B1B"/>
              </a:solidFill>
            </a:endParaRPr>
          </a:p>
        </p:txBody>
      </p:sp>
      <p:sp>
        <p:nvSpPr>
          <p:cNvPr id="7" name="Text Placeholder 3">
            <a:extLst>
              <a:ext uri="{FF2B5EF4-FFF2-40B4-BE49-F238E27FC236}">
                <a16:creationId xmlns:a16="http://schemas.microsoft.com/office/drawing/2014/main" id="{22EEB9B2-FB04-E4B1-4E97-6F15AED82D3D}"/>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4E11455B-4556-EA53-B254-92EC932494E5}"/>
              </a:ext>
            </a:extLst>
          </p:cNvPr>
          <p:cNvSpPr txBox="1"/>
          <p:nvPr/>
        </p:nvSpPr>
        <p:spPr>
          <a:xfrm>
            <a:off x="321108" y="1816001"/>
            <a:ext cx="11279221" cy="1477328"/>
          </a:xfrm>
          <a:prstGeom prst="rect">
            <a:avLst/>
          </a:prstGeom>
          <a:noFill/>
        </p:spPr>
        <p:txBody>
          <a:bodyPr wrap="square">
            <a:spAutoFit/>
          </a:bodyPr>
          <a:lstStyle/>
          <a:p>
            <a:pPr>
              <a:buNone/>
            </a:pPr>
            <a:r>
              <a:rPr lang="en-GB" dirty="0"/>
              <a:t>Als je eenmaal weet wat je verkoopt en waar je het verkoopt, heb je een duidelijk plan nodig voor hoe alles stap voor stap in zijn werk gaat. Dit is je toeleveringsketen en productieplan, van de inkoop van ingrediënten tot het koken, verpakken en leveren.</a:t>
            </a:r>
          </a:p>
          <a:p>
            <a:r>
              <a:rPr lang="en-GB" dirty="0"/>
              <a:t>Deze sectie helpt je om georganiseerd te blijven, tijd te besparen en je voor te bereiden op verrassingen.</a:t>
            </a:r>
          </a:p>
          <a:p>
            <a:endParaRPr lang="en-GB" dirty="0"/>
          </a:p>
          <a:p>
            <a:pPr>
              <a:buNone/>
            </a:pPr>
            <a:endParaRPr lang="en-IE" sz="1800" dirty="0"/>
          </a:p>
        </p:txBody>
      </p:sp>
      <p:sp>
        <p:nvSpPr>
          <p:cNvPr id="4" name="TextBox 3">
            <a:extLst>
              <a:ext uri="{FF2B5EF4-FFF2-40B4-BE49-F238E27FC236}">
                <a16:creationId xmlns:a16="http://schemas.microsoft.com/office/drawing/2014/main" id="{FB09B437-A3B5-18D7-A4FB-3ACF984ED24D}"/>
              </a:ext>
            </a:extLst>
          </p:cNvPr>
          <p:cNvSpPr txBox="1"/>
          <p:nvPr/>
        </p:nvSpPr>
        <p:spPr>
          <a:xfrm>
            <a:off x="321108" y="2735373"/>
            <a:ext cx="6096000" cy="3970318"/>
          </a:xfrm>
          <a:prstGeom prst="rect">
            <a:avLst/>
          </a:prstGeom>
          <a:noFill/>
        </p:spPr>
        <p:txBody>
          <a:bodyPr wrap="square">
            <a:spAutoFit/>
          </a:bodyPr>
          <a:lstStyle/>
          <a:p>
            <a:pPr>
              <a:buNone/>
            </a:pPr>
            <a:r>
              <a:rPr lang="en-GB" b="1" dirty="0">
                <a:solidFill>
                  <a:srgbClr val="94C7B0"/>
                </a:solidFill>
              </a:rPr>
              <a:t>Je voedselvoorzieningsketen</a:t>
            </a:r>
          </a:p>
          <a:p>
            <a:pPr>
              <a:buNone/>
            </a:pPr>
            <a:r>
              <a:rPr lang="en-GB" dirty="0"/>
              <a:t>Dit omvat </a:t>
            </a:r>
            <a:r>
              <a:rPr lang="en-GB" b="1" dirty="0"/>
              <a:t>alles wat er gebeurt </a:t>
            </a:r>
            <a:r>
              <a:rPr lang="en-GB" dirty="0"/>
              <a:t>vanaf het moment dat je je ingrediënten koopt tot het moment dat je klant het eindproduct ontvangt. Een eenvoudig voorbeeld:</a:t>
            </a:r>
          </a:p>
          <a:p>
            <a:pPr marL="342900" indent="-342900">
              <a:buFont typeface="+mj-lt"/>
              <a:buAutoNum type="arabicPeriod"/>
            </a:pPr>
            <a:r>
              <a:rPr lang="en-GB" dirty="0"/>
              <a:t>Ingrediënten kopen bij een leverancier</a:t>
            </a:r>
          </a:p>
          <a:p>
            <a:pPr marL="342900" indent="-342900">
              <a:buFont typeface="+mj-lt"/>
              <a:buAutoNum type="arabicPeriod"/>
            </a:pPr>
            <a:r>
              <a:rPr lang="en-GB" dirty="0"/>
              <a:t>Bereid het eten in je keuken</a:t>
            </a:r>
          </a:p>
          <a:p>
            <a:pPr marL="342900" indent="-342900">
              <a:buFont typeface="+mj-lt"/>
              <a:buAutoNum type="arabicPeriod"/>
            </a:pPr>
            <a:r>
              <a:rPr lang="en-GB" dirty="0"/>
              <a:t>Veilig verpakken en labelen</a:t>
            </a:r>
          </a:p>
          <a:p>
            <a:pPr marL="342900" indent="-342900">
              <a:buFont typeface="+mj-lt"/>
              <a:buAutoNum type="arabicPeriod"/>
            </a:pPr>
            <a:r>
              <a:rPr lang="en-GB" dirty="0"/>
              <a:t>Bewaar het in een koele, schone ruimte</a:t>
            </a:r>
          </a:p>
          <a:p>
            <a:pPr marL="342900" indent="-342900">
              <a:buFont typeface="+mj-lt"/>
              <a:buAutoNum type="arabicPeriod"/>
            </a:pPr>
            <a:r>
              <a:rPr lang="en-GB" dirty="0"/>
              <a:t>Lever het af bij de klant of waar je het gaat verkopen </a:t>
            </a:r>
          </a:p>
          <a:p>
            <a:pPr marL="342900" indent="-342900">
              <a:buFont typeface="+mj-lt"/>
              <a:buAutoNum type="arabicPeriod"/>
            </a:pPr>
            <a:r>
              <a:rPr lang="en-GB" dirty="0"/>
              <a:t>Feedback en betaling ontvangen</a:t>
            </a:r>
          </a:p>
          <a:p>
            <a:pPr>
              <a:buNone/>
            </a:pPr>
            <a:r>
              <a:rPr lang="en-GB" b="1" dirty="0"/>
              <a:t>Vraag jezelf af:</a:t>
            </a:r>
            <a:endParaRPr lang="en-GB" dirty="0"/>
          </a:p>
          <a:p>
            <a:pPr>
              <a:buFont typeface="Arial" panose="020B0604020202020204" pitchFamily="34" charset="0"/>
              <a:buChar char="•"/>
            </a:pPr>
            <a:r>
              <a:rPr lang="en-GB" dirty="0"/>
              <a:t>Welke stappen gebeuren er elke dag/week?</a:t>
            </a:r>
          </a:p>
          <a:p>
            <a:pPr>
              <a:buFont typeface="Arial" panose="020B0604020202020204" pitchFamily="34" charset="0"/>
              <a:buChar char="•"/>
            </a:pPr>
            <a:r>
              <a:rPr lang="en-GB" dirty="0"/>
              <a:t>Waar kunnen er vertragingen of knelpunten zijn?</a:t>
            </a:r>
          </a:p>
          <a:p>
            <a:pPr>
              <a:buFont typeface="Arial" panose="020B0604020202020204" pitchFamily="34" charset="0"/>
              <a:buChar char="•"/>
            </a:pPr>
            <a:r>
              <a:rPr lang="en-GB" dirty="0"/>
              <a:t>Vertrouw je te veel op één leverancier of tool?</a:t>
            </a:r>
          </a:p>
        </p:txBody>
      </p:sp>
      <p:cxnSp>
        <p:nvCxnSpPr>
          <p:cNvPr id="6" name="Straight Connector 5">
            <a:extLst>
              <a:ext uri="{FF2B5EF4-FFF2-40B4-BE49-F238E27FC236}">
                <a16:creationId xmlns:a16="http://schemas.microsoft.com/office/drawing/2014/main" id="{87A588FC-805D-582B-4D3B-6E0E94EFC585}"/>
              </a:ext>
            </a:extLst>
          </p:cNvPr>
          <p:cNvCxnSpPr>
            <a:cxnSpLocks/>
          </p:cNvCxnSpPr>
          <p:nvPr/>
        </p:nvCxnSpPr>
        <p:spPr>
          <a:xfrm flipV="1">
            <a:off x="6328769" y="3143513"/>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77F48C-F1C8-5D16-50D6-BA4C83FCE794}"/>
              </a:ext>
            </a:extLst>
          </p:cNvPr>
          <p:cNvSpPr txBox="1"/>
          <p:nvPr/>
        </p:nvSpPr>
        <p:spPr>
          <a:xfrm>
            <a:off x="6490447" y="2745475"/>
            <a:ext cx="5459506" cy="3693319"/>
          </a:xfrm>
          <a:prstGeom prst="rect">
            <a:avLst/>
          </a:prstGeom>
          <a:noFill/>
        </p:spPr>
        <p:txBody>
          <a:bodyPr wrap="square" rtlCol="0">
            <a:spAutoFit/>
          </a:bodyPr>
          <a:lstStyle/>
          <a:p>
            <a:pPr>
              <a:buNone/>
            </a:pPr>
            <a:r>
              <a:rPr lang="en-GB" b="1" dirty="0">
                <a:solidFill>
                  <a:srgbClr val="94C7B0"/>
                </a:solidFill>
              </a:rPr>
              <a:t>Tijdlijn productie</a:t>
            </a:r>
          </a:p>
          <a:p>
            <a:pPr>
              <a:buNone/>
            </a:pPr>
            <a:r>
              <a:rPr lang="en-GB" b="1" dirty="0"/>
              <a:t>Hoe lang duurt het om je voedsel te produceren?</a:t>
            </a:r>
            <a:r>
              <a:rPr lang="en-GB" dirty="0"/>
              <a:t> Dit omvat:</a:t>
            </a:r>
          </a:p>
          <a:p>
            <a:pPr marL="285750" indent="-285750">
              <a:buFont typeface="Arial" panose="020B0604020202020204" pitchFamily="34" charset="0"/>
              <a:buChar char="•"/>
            </a:pPr>
            <a:r>
              <a:rPr lang="en-GB" dirty="0"/>
              <a:t>Ingrediënten zoeken (1-2 dagen?)</a:t>
            </a:r>
          </a:p>
          <a:p>
            <a:pPr marL="285750" indent="-285750">
              <a:buFont typeface="Arial" panose="020B0604020202020204" pitchFamily="34" charset="0"/>
              <a:buChar char="•"/>
            </a:pPr>
            <a:r>
              <a:rPr lang="en-GB" dirty="0"/>
              <a:t>Bereidings- en kooktijd (2 uur? 8 uur?)</a:t>
            </a:r>
          </a:p>
          <a:p>
            <a:pPr marL="285750" indent="-285750">
              <a:buFont typeface="Arial" panose="020B0604020202020204" pitchFamily="34" charset="0"/>
              <a:buChar char="•"/>
            </a:pPr>
            <a:r>
              <a:rPr lang="en-GB" dirty="0"/>
              <a:t>Koelen, verpakken en etiketteren</a:t>
            </a:r>
          </a:p>
          <a:p>
            <a:pPr marL="285750" indent="-285750">
              <a:buFont typeface="Arial" panose="020B0604020202020204" pitchFamily="34" charset="0"/>
              <a:buChar char="•"/>
            </a:pPr>
            <a:r>
              <a:rPr lang="en-GB" dirty="0"/>
              <a:t>Leveren of opslaan</a:t>
            </a:r>
          </a:p>
          <a:p>
            <a:pPr>
              <a:buNone/>
            </a:pPr>
            <a:r>
              <a:rPr lang="en-GB" dirty="0"/>
              <a:t>Je moet ook plannen maken voor:</a:t>
            </a:r>
          </a:p>
          <a:p>
            <a:pPr marL="285750" indent="-285750">
              <a:buFont typeface="Arial" panose="020B0604020202020204" pitchFamily="34" charset="0"/>
              <a:buChar char="•"/>
            </a:pPr>
            <a:r>
              <a:rPr lang="en-GB" b="1" dirty="0"/>
              <a:t>Spoedbestellingen</a:t>
            </a:r>
            <a:r>
              <a:rPr lang="en-GB" dirty="0"/>
              <a:t>: Kun je de productie snel verhogen?</a:t>
            </a:r>
          </a:p>
          <a:p>
            <a:pPr marL="285750" indent="-285750">
              <a:buFont typeface="Arial" panose="020B0604020202020204" pitchFamily="34" charset="0"/>
              <a:buChar char="•"/>
            </a:pPr>
            <a:r>
              <a:rPr lang="en-GB" b="1" dirty="0"/>
              <a:t>Vertragingen</a:t>
            </a:r>
            <a:r>
              <a:rPr lang="en-GB" dirty="0"/>
              <a:t>: Wat als je hoofdingrediënt niet op voorraad is?</a:t>
            </a:r>
          </a:p>
          <a:p>
            <a:pPr marL="285750" indent="-285750">
              <a:buFont typeface="Arial" panose="020B0604020202020204" pitchFamily="34" charset="0"/>
              <a:buChar char="•"/>
            </a:pPr>
            <a:r>
              <a:rPr lang="en-GB" b="1" dirty="0"/>
              <a:t>Opschalen</a:t>
            </a:r>
            <a:r>
              <a:rPr lang="en-GB" dirty="0"/>
              <a:t>: Wat als je een grote bestelling krijgt, kun je die aan?</a:t>
            </a:r>
          </a:p>
          <a:p>
            <a:endParaRPr lang="en-IE" dirty="0"/>
          </a:p>
        </p:txBody>
      </p:sp>
    </p:spTree>
    <p:extLst>
      <p:ext uri="{BB962C8B-B14F-4D97-AF65-F5344CB8AC3E}">
        <p14:creationId xmlns:p14="http://schemas.microsoft.com/office/powerpoint/2010/main" val="2598800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C4F7A-0E8F-52A2-CA1F-F138E85EF6F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319D18F-8CD8-9E45-A84C-5168B0C5C285}"/>
              </a:ext>
            </a:extLst>
          </p:cNvPr>
          <p:cNvSpPr>
            <a:spLocks noGrp="1"/>
          </p:cNvSpPr>
          <p:nvPr>
            <p:ph type="body" sz="quarter" idx="27"/>
          </p:nvPr>
        </p:nvSpPr>
        <p:spPr>
          <a:xfrm>
            <a:off x="321108" y="311378"/>
            <a:ext cx="10741335" cy="1126708"/>
          </a:xfrm>
        </p:spPr>
        <p:txBody>
          <a:bodyPr/>
          <a:lstStyle/>
          <a:p>
            <a:pPr>
              <a:buNone/>
            </a:pPr>
            <a:r>
              <a:rPr lang="en-GB" sz="2800" b="1" dirty="0"/>
              <a:t>6. </a:t>
            </a:r>
            <a:r>
              <a:rPr lang="en-GB" sz="2800" dirty="0"/>
              <a:t>Hoe uw proces werkt </a:t>
            </a:r>
          </a:p>
          <a:p>
            <a:pPr>
              <a:buNone/>
            </a:pPr>
            <a:r>
              <a:rPr lang="en-GB" sz="2000" dirty="0">
                <a:solidFill>
                  <a:srgbClr val="382B1B"/>
                </a:solidFill>
              </a:rPr>
              <a:t>Je voedselvoorzieningsketen en dagelijkse activiteiten plannen</a:t>
            </a:r>
            <a:endParaRPr lang="en-GB" sz="4000" dirty="0">
              <a:solidFill>
                <a:srgbClr val="382B1B"/>
              </a:solidFill>
            </a:endParaRPr>
          </a:p>
        </p:txBody>
      </p:sp>
      <p:sp>
        <p:nvSpPr>
          <p:cNvPr id="7" name="Text Placeholder 3">
            <a:extLst>
              <a:ext uri="{FF2B5EF4-FFF2-40B4-BE49-F238E27FC236}">
                <a16:creationId xmlns:a16="http://schemas.microsoft.com/office/drawing/2014/main" id="{8C603A9E-E838-C715-521D-8935D9A95879}"/>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81DB2ABE-94C7-152B-F03C-57DBBFFA7074}"/>
              </a:ext>
            </a:extLst>
          </p:cNvPr>
          <p:cNvSpPr txBox="1"/>
          <p:nvPr/>
        </p:nvSpPr>
        <p:spPr>
          <a:xfrm>
            <a:off x="232769" y="1803044"/>
            <a:ext cx="5782544" cy="4062651"/>
          </a:xfrm>
          <a:prstGeom prst="rect">
            <a:avLst/>
          </a:prstGeom>
          <a:noFill/>
        </p:spPr>
        <p:txBody>
          <a:bodyPr wrap="square">
            <a:spAutoFit/>
          </a:bodyPr>
          <a:lstStyle/>
          <a:p>
            <a:pPr>
              <a:buNone/>
            </a:pPr>
            <a:r>
              <a:rPr lang="en-GB" sz="2000" b="1" dirty="0">
                <a:solidFill>
                  <a:srgbClr val="94C7B0"/>
                </a:solidFill>
              </a:rPr>
              <a:t>Haalbaarheid van de productie</a:t>
            </a:r>
          </a:p>
          <a:p>
            <a:pPr>
              <a:buNone/>
            </a:pPr>
            <a:r>
              <a:rPr lang="en-GB" sz="2000" dirty="0"/>
              <a:t>Koppel dit aan je marktonderzoek:</a:t>
            </a:r>
          </a:p>
          <a:p>
            <a:pPr marL="285750" indent="-285750">
              <a:buFont typeface="Arial" panose="020B0604020202020204" pitchFamily="34" charset="0"/>
              <a:buChar char="•"/>
            </a:pPr>
            <a:r>
              <a:rPr lang="en-GB" sz="2000" dirty="0"/>
              <a:t>Komt het product overeen met wat klanten zeiden dat ze wilden?</a:t>
            </a:r>
          </a:p>
          <a:p>
            <a:pPr marL="285750" indent="-285750">
              <a:buFont typeface="Arial" panose="020B0604020202020204" pitchFamily="34" charset="0"/>
              <a:buChar char="•"/>
            </a:pPr>
            <a:r>
              <a:rPr lang="en-GB" sz="2000" dirty="0"/>
              <a:t>Kun je genoeg maken om aan de vraag te voldoen zonder op te branden?</a:t>
            </a:r>
          </a:p>
          <a:p>
            <a:pPr marL="285750" indent="-285750">
              <a:buFont typeface="Arial" panose="020B0604020202020204" pitchFamily="34" charset="0"/>
              <a:buChar char="•"/>
            </a:pPr>
            <a:r>
              <a:rPr lang="en-GB" sz="2000" dirty="0"/>
              <a:t>Is je prijsstelling realistisch voor je productietijd en -kosten?</a:t>
            </a:r>
          </a:p>
          <a:p>
            <a:pPr marL="285750" indent="-285750">
              <a:buFont typeface="Arial" panose="020B0604020202020204" pitchFamily="34" charset="0"/>
              <a:buChar char="•"/>
            </a:pPr>
            <a:endParaRPr lang="en-GB" sz="2000" dirty="0"/>
          </a:p>
          <a:p>
            <a:r>
              <a:rPr lang="en-GB" sz="2000" dirty="0"/>
              <a:t>Als iets te lang duurt of te veel kost om te maken, is het misschien niet haalbaar of moet je het vereenvoudigen.</a:t>
            </a:r>
          </a:p>
          <a:p>
            <a:pPr>
              <a:buNone/>
            </a:pPr>
            <a:endParaRPr lang="en-GB" b="1" dirty="0">
              <a:solidFill>
                <a:srgbClr val="94C7B0"/>
              </a:solidFill>
            </a:endParaRPr>
          </a:p>
        </p:txBody>
      </p:sp>
      <p:cxnSp>
        <p:nvCxnSpPr>
          <p:cNvPr id="6" name="Straight Connector 5">
            <a:extLst>
              <a:ext uri="{FF2B5EF4-FFF2-40B4-BE49-F238E27FC236}">
                <a16:creationId xmlns:a16="http://schemas.microsoft.com/office/drawing/2014/main" id="{1606E34C-040C-81DF-8D8C-4F9E394E7B60}"/>
              </a:ext>
            </a:extLst>
          </p:cNvPr>
          <p:cNvCxnSpPr>
            <a:cxnSpLocks/>
          </p:cNvCxnSpPr>
          <p:nvPr/>
        </p:nvCxnSpPr>
        <p:spPr>
          <a:xfrm flipV="1">
            <a:off x="6328769" y="2098879"/>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53C4AB7-8B31-918E-7CEA-3D98CE12E033}"/>
              </a:ext>
            </a:extLst>
          </p:cNvPr>
          <p:cNvSpPr txBox="1"/>
          <p:nvPr/>
        </p:nvSpPr>
        <p:spPr>
          <a:xfrm>
            <a:off x="6499725" y="1545519"/>
            <a:ext cx="5459506" cy="4985980"/>
          </a:xfrm>
          <a:prstGeom prst="rect">
            <a:avLst/>
          </a:prstGeom>
          <a:noFill/>
        </p:spPr>
        <p:txBody>
          <a:bodyPr wrap="square" rtlCol="0">
            <a:spAutoFit/>
          </a:bodyPr>
          <a:lstStyle/>
          <a:p>
            <a:pPr>
              <a:buNone/>
            </a:pPr>
            <a:r>
              <a:rPr lang="en-GB" sz="2000" b="1" dirty="0">
                <a:solidFill>
                  <a:srgbClr val="94C7B0"/>
                </a:solidFill>
              </a:rPr>
              <a:t>Kwetsbaarheid: Wat kan er misgaan?</a:t>
            </a:r>
          </a:p>
          <a:p>
            <a:pPr>
              <a:buNone/>
            </a:pPr>
            <a:r>
              <a:rPr lang="en-GB" sz="2000" dirty="0"/>
              <a:t>Denk vooruit over mogelijke problemen:</a:t>
            </a:r>
          </a:p>
          <a:p>
            <a:pPr marL="342900" indent="-342900">
              <a:buFont typeface="Arial" panose="020B0604020202020204" pitchFamily="34" charset="0"/>
              <a:buChar char="•"/>
            </a:pPr>
            <a:r>
              <a:rPr lang="en-GB" sz="2000" dirty="0"/>
              <a:t>Leverancier levert niet op tijd</a:t>
            </a:r>
          </a:p>
          <a:p>
            <a:pPr marL="342900" indent="-342900">
              <a:buFont typeface="Arial" panose="020B0604020202020204" pitchFamily="34" charset="0"/>
              <a:buChar char="•"/>
            </a:pPr>
            <a:r>
              <a:rPr lang="en-GB" sz="2000" dirty="0"/>
              <a:t>Oven of koelkast gaat stuk</a:t>
            </a:r>
          </a:p>
          <a:p>
            <a:pPr marL="342900" indent="-342900">
              <a:buFont typeface="Arial" panose="020B0604020202020204" pitchFamily="34" charset="0"/>
              <a:buChar char="•"/>
            </a:pPr>
            <a:r>
              <a:rPr lang="en-GB" sz="2000" dirty="0"/>
              <a:t>Verpakking raakt op</a:t>
            </a:r>
          </a:p>
          <a:p>
            <a:pPr marL="342900" indent="-342900">
              <a:buFont typeface="Arial" panose="020B0604020202020204" pitchFamily="34" charset="0"/>
              <a:buChar char="•"/>
            </a:pPr>
            <a:r>
              <a:rPr lang="en-GB" sz="2000" dirty="0"/>
              <a:t>Een persoonlijk noodgeval weerhoudt je ervan te koken</a:t>
            </a:r>
          </a:p>
          <a:p>
            <a:r>
              <a:rPr lang="en-GB" sz="2000" dirty="0"/>
              <a:t>Vraag jezelf af:</a:t>
            </a:r>
          </a:p>
          <a:p>
            <a:pPr marL="342900" indent="-342900">
              <a:buFont typeface="Arial" panose="020B0604020202020204" pitchFamily="34" charset="0"/>
              <a:buChar char="•"/>
            </a:pPr>
            <a:r>
              <a:rPr lang="en-GB" sz="2000" dirty="0"/>
              <a:t>Hoe zou ik het risico beheren? (Back-up leverancier? Noodbatch?)</a:t>
            </a:r>
          </a:p>
          <a:p>
            <a:pPr marL="342900" indent="-342900">
              <a:buFont typeface="Arial" panose="020B0604020202020204" pitchFamily="34" charset="0"/>
              <a:buChar char="•"/>
            </a:pPr>
            <a:r>
              <a:rPr lang="en-GB" sz="2000" dirty="0"/>
              <a:t>Zou het me volledig stoppen of alleen maar afremmen?</a:t>
            </a:r>
          </a:p>
          <a:p>
            <a:pPr marL="342900" indent="-342900">
              <a:buFont typeface="Arial" panose="020B0604020202020204" pitchFamily="34" charset="0"/>
              <a:buChar char="•"/>
            </a:pPr>
            <a:r>
              <a:rPr lang="en-GB" sz="2000" dirty="0"/>
              <a:t>Hoe kan ik vertragingen professioneel uitleggen aan klanten?</a:t>
            </a:r>
          </a:p>
          <a:p>
            <a:r>
              <a:rPr lang="en-GB" sz="2000" dirty="0"/>
              <a:t>💡 </a:t>
            </a:r>
            <a:r>
              <a:rPr lang="en-GB" sz="2000" i="1" dirty="0"/>
              <a:t>Zorg dat je een eenvoudig Plan B klaar hebt liggen voor je belangrijkste stappen.</a:t>
            </a:r>
            <a:endParaRPr lang="en-GB" sz="2000" dirty="0"/>
          </a:p>
          <a:p>
            <a:endParaRPr lang="en-IE" dirty="0"/>
          </a:p>
        </p:txBody>
      </p:sp>
    </p:spTree>
    <p:extLst>
      <p:ext uri="{BB962C8B-B14F-4D97-AF65-F5344CB8AC3E}">
        <p14:creationId xmlns:p14="http://schemas.microsoft.com/office/powerpoint/2010/main" val="3286132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VOORRAAD &amp; MATERIALEN - WAAR JE REKENING MEE MOET HOUDEN </a:t>
            </a:r>
            <a:endParaRPr lang="en-US" dirty="0">
              <a:solidFill>
                <a:srgbClr val="56C6E5"/>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770965" y="1729789"/>
            <a:ext cx="5576048"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0" indent="-457200">
              <a:buClr>
                <a:srgbClr val="B6D1E1"/>
              </a:buClr>
              <a:buFont typeface="+mj-lt"/>
              <a:buAutoNum type="arabicPeriod"/>
            </a:pPr>
            <a:r>
              <a:rPr lang="en-US" b="1" dirty="0"/>
              <a:t>Voorraadomzet:  </a:t>
            </a:r>
            <a:r>
              <a:rPr lang="en-US" dirty="0"/>
              <a:t>Hoe snel moet je je voorraden aanvullen?  Dit is een belangrijk cijfer om de verkoopsterkte van je bedrijf te beoordelen.  </a:t>
            </a:r>
          </a:p>
          <a:p>
            <a:pPr marL="457200" lvl="0" indent="-457200">
              <a:buClr>
                <a:srgbClr val="B6D1E1"/>
              </a:buClr>
              <a:buFont typeface="+mj-lt"/>
              <a:buAutoNum type="arabicPeriod"/>
            </a:pPr>
            <a:endParaRPr lang="en-US" dirty="0"/>
          </a:p>
          <a:p>
            <a:pPr marL="457200" lvl="0" indent="-457200">
              <a:buClr>
                <a:srgbClr val="B6D1E1"/>
              </a:buClr>
              <a:buFont typeface="+mj-lt"/>
              <a:buAutoNum type="arabicPeriod"/>
            </a:pPr>
            <a:r>
              <a:rPr lang="en-US" b="1" dirty="0"/>
              <a:t>Speciale voorraadvereisten: </a:t>
            </a:r>
            <a:r>
              <a:rPr lang="en-US" dirty="0"/>
              <a:t>Heb je een plan om seizoensgebonden voorraadbehoeften op te vangen?  </a:t>
            </a:r>
          </a:p>
          <a:p>
            <a:pPr marL="446088" lvl="0">
              <a:buClr>
                <a:srgbClr val="B6D1E1"/>
              </a:buClr>
            </a:pPr>
            <a:r>
              <a:rPr lang="en-US" dirty="0"/>
              <a:t>Dit omvat een plan voor het bestellen van de levertijd.</a:t>
            </a:r>
          </a:p>
          <a:p>
            <a:pPr marL="457200" lvl="0" indent="-457200">
              <a:buClr>
                <a:srgbClr val="B6D1E1"/>
              </a:buClr>
              <a:buFont typeface="+mj-lt"/>
              <a:buAutoNum type="arabicPeriod"/>
            </a:pPr>
            <a:endParaRPr lang="en-US" dirty="0"/>
          </a:p>
          <a:p>
            <a:pPr marL="457200" lvl="0" indent="-457200">
              <a:buClr>
                <a:srgbClr val="B6D1E1"/>
              </a:buClr>
              <a:buFont typeface="+mj-lt"/>
              <a:buAutoNum type="arabicPeriod" startAt="3"/>
            </a:pPr>
            <a:r>
              <a:rPr lang="en-US" b="1" dirty="0"/>
              <a:t>Voorraadbeheer:  </a:t>
            </a:r>
            <a:r>
              <a:rPr lang="en-US" dirty="0"/>
              <a:t>Je moet een plan opstellen voor het controleren en beheren van de voorraad. Vergeet niet dat voorraad = je geld, dus zorg ervoor dat je dit heel strak beheert. </a:t>
            </a:r>
          </a:p>
        </p:txBody>
      </p:sp>
      <p:sp>
        <p:nvSpPr>
          <p:cNvPr id="20" name="Text Placeholder 3">
            <a:extLst>
              <a:ext uri="{FF2B5EF4-FFF2-40B4-BE49-F238E27FC236}">
                <a16:creationId xmlns:a16="http://schemas.microsoft.com/office/drawing/2014/main" id="{4E53AD18-7555-036F-FA4A-0842EE539985}"/>
              </a:ext>
            </a:extLst>
          </p:cNvPr>
          <p:cNvSpPr txBox="1">
            <a:spLocks/>
          </p:cNvSpPr>
          <p:nvPr/>
        </p:nvSpPr>
        <p:spPr>
          <a:xfrm>
            <a:off x="6651811" y="1693930"/>
            <a:ext cx="4966448"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0" indent="-457200">
              <a:buClr>
                <a:srgbClr val="B6D1E1"/>
              </a:buClr>
              <a:buFont typeface="+mj-lt"/>
              <a:buAutoNum type="arabicPeriod" startAt="4"/>
            </a:pPr>
            <a:r>
              <a:rPr lang="en-US" sz="2200" b="1" dirty="0">
                <a:solidFill>
                  <a:schemeClr val="tx1"/>
                </a:solidFill>
              </a:rPr>
              <a:t>Betalingsvoorwaarden: </a:t>
            </a:r>
            <a:r>
              <a:rPr lang="en-US" sz="2200" dirty="0">
                <a:solidFill>
                  <a:schemeClr val="tx1"/>
                </a:solidFill>
              </a:rPr>
              <a:t>Wees heel duidelijk over de basis van de leverancier-koperrelatie. Wat zijn hun betalingsvoorwaarden?  Wat zijn hun leveringsvoorwaarden?</a:t>
            </a:r>
          </a:p>
          <a:p>
            <a:pPr marL="457200" lvl="0" indent="-457200">
              <a:buClr>
                <a:srgbClr val="B6D1E1"/>
              </a:buClr>
              <a:buFont typeface="+mj-lt"/>
              <a:buAutoNum type="arabicPeriod" startAt="4"/>
            </a:pPr>
            <a:endParaRPr lang="en-US" sz="2200" dirty="0"/>
          </a:p>
          <a:p>
            <a:pPr marL="457200" lvl="0" indent="-457200">
              <a:buClr>
                <a:srgbClr val="B6D1E1"/>
              </a:buClr>
              <a:buFont typeface="+mj-lt"/>
              <a:buAutoNum type="arabicPeriod" startAt="4"/>
            </a:pPr>
            <a:r>
              <a:rPr lang="en-US" sz="2200" b="1" dirty="0">
                <a:solidFill>
                  <a:schemeClr val="tx1"/>
                </a:solidFill>
              </a:rPr>
              <a:t>Back-up plan:</a:t>
            </a:r>
          </a:p>
          <a:p>
            <a:pPr marL="446088" lvl="0">
              <a:buClr>
                <a:srgbClr val="B6D1E1"/>
              </a:buClr>
            </a:pPr>
            <a:r>
              <a:rPr lang="en-US" sz="2200" dirty="0">
                <a:solidFill>
                  <a:schemeClr val="tx1"/>
                </a:solidFill>
              </a:rPr>
              <a:t>Het is belangrijk om een back-up plan te hebben voor het geval je een leverancier kwijtraakt of de leverancier niet aan je eisen kan voldoen. Dit kan opties van alternatieve leveranciers omvatten. </a:t>
            </a:r>
            <a:endParaRPr lang="en-US" sz="2200" dirty="0"/>
          </a:p>
          <a:p>
            <a:pPr marL="457200" lvl="0" indent="-457200">
              <a:buClr>
                <a:srgbClr val="B6D1E1"/>
              </a:buClr>
              <a:buFont typeface="+mj-lt"/>
              <a:buAutoNum type="arabicPeriod" startAt="4"/>
            </a:pPr>
            <a:endParaRPr lang="en-US" dirty="0"/>
          </a:p>
        </p:txBody>
      </p:sp>
    </p:spTree>
    <p:extLst>
      <p:ext uri="{BB962C8B-B14F-4D97-AF65-F5344CB8AC3E}">
        <p14:creationId xmlns:p14="http://schemas.microsoft.com/office/powerpoint/2010/main" val="1843864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KWALITEIT - EEN HOGE PRIORITEIT</a:t>
            </a: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5791200" y="1729789"/>
            <a:ext cx="5522259"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Als klanten het gevoel hebben dat ze kunnen rekenen op de consistente kwaliteit van je producten, zullen ze eerder geneigd zijn om je opnieuw zaken te doen. </a:t>
            </a:r>
          </a:p>
          <a:p>
            <a:pPr>
              <a:buClr>
                <a:srgbClr val="B6D1E1"/>
              </a:buClr>
            </a:pPr>
            <a:endParaRPr lang="en-US" dirty="0"/>
          </a:p>
          <a:p>
            <a:pPr>
              <a:buClr>
                <a:srgbClr val="B6D1E1"/>
              </a:buClr>
            </a:pPr>
            <a:r>
              <a:rPr lang="en-US" dirty="0"/>
              <a:t>Consistente kwaliteit vereist hard werk, aandacht voor detail en systemen om te controleren en te beoordelen of je producten voldoen aan de normen die je hebt gesteld. </a:t>
            </a:r>
          </a:p>
          <a:p>
            <a:pPr>
              <a:buClr>
                <a:srgbClr val="B6D1E1"/>
              </a:buClr>
            </a:pPr>
            <a:endParaRPr lang="en-US" dirty="0"/>
          </a:p>
          <a:p>
            <a:pPr>
              <a:buClr>
                <a:srgbClr val="B6D1E1"/>
              </a:buClr>
            </a:pPr>
            <a:r>
              <a:rPr lang="en-US" dirty="0"/>
              <a:t>Kwaliteitscontrole is een continu proces dat alles raakt, van inkoop tot productie tot distributie.</a:t>
            </a:r>
          </a:p>
          <a:p>
            <a:pPr>
              <a:buClr>
                <a:srgbClr val="B6D1E1"/>
              </a:buClr>
            </a:pPr>
            <a:r>
              <a:rPr lang="en-US" dirty="0"/>
              <a:t> </a:t>
            </a:r>
          </a:p>
          <a:p>
            <a:pPr>
              <a:buClr>
                <a:srgbClr val="B6D1E1"/>
              </a:buClr>
            </a:pPr>
            <a:endParaRPr lang="en-US" b="1" dirty="0"/>
          </a:p>
          <a:p>
            <a:pPr marL="457200" indent="-457200">
              <a:buClr>
                <a:srgbClr val="B6D1E1"/>
              </a:buClr>
              <a:buFont typeface="+mj-lt"/>
              <a:buAutoNum type="arabicPeriod"/>
            </a:pP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5172322" y="1455050"/>
            <a:ext cx="0" cy="182603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BE5810A-5CE2-02F2-51AA-F6935A1518AC}"/>
              </a:ext>
            </a:extLst>
          </p:cNvPr>
          <p:cNvSpPr txBox="1">
            <a:spLocks/>
          </p:cNvSpPr>
          <p:nvPr/>
        </p:nvSpPr>
        <p:spPr>
          <a:xfrm>
            <a:off x="277622" y="1631177"/>
            <a:ext cx="3977087"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400" b="1" i="1" dirty="0">
                <a:solidFill>
                  <a:srgbClr val="94C7B0"/>
                </a:solidFill>
              </a:rPr>
              <a:t>Want je eten is je reputatie.</a:t>
            </a:r>
          </a:p>
          <a:p>
            <a:pPr>
              <a:buNone/>
            </a:pPr>
            <a:endParaRPr lang="en-GB" sz="2400" i="1" dirty="0">
              <a:solidFill>
                <a:srgbClr val="94C7B0"/>
              </a:solidFill>
            </a:endParaRPr>
          </a:p>
          <a:p>
            <a:r>
              <a:rPr lang="en-GB" sz="2400" i="1" dirty="0">
                <a:solidFill>
                  <a:srgbClr val="94C7B0"/>
                </a:solidFill>
              </a:rPr>
              <a:t>In een klein levensmiddelenbedrijf </a:t>
            </a:r>
            <a:r>
              <a:rPr lang="en-GB" sz="2400" b="1" i="1" dirty="0">
                <a:solidFill>
                  <a:srgbClr val="94C7B0"/>
                </a:solidFill>
              </a:rPr>
              <a:t>is kwaliteit alles</a:t>
            </a:r>
            <a:r>
              <a:rPr lang="en-GB" sz="2400" i="1" dirty="0">
                <a:solidFill>
                  <a:srgbClr val="94C7B0"/>
                </a:solidFill>
              </a:rPr>
              <a:t>. Mensen herinneren zich niet alleen hoe je eten smaakt - ze herinneren zich ook hoe het hen liet voelen.</a:t>
            </a:r>
          </a:p>
          <a:p>
            <a:pPr marL="0" lvl="1" algn="l">
              <a:lnSpc>
                <a:spcPts val="2640"/>
              </a:lnSpc>
              <a:spcBef>
                <a:spcPts val="0"/>
              </a:spcBef>
            </a:pPr>
            <a:endParaRPr lang="en-GB" sz="3200" b="1" i="1" dirty="0">
              <a:solidFill>
                <a:srgbClr val="94C7B0"/>
              </a:solidFill>
            </a:endParaRPr>
          </a:p>
        </p:txBody>
      </p:sp>
      <p:grpSp>
        <p:nvGrpSpPr>
          <p:cNvPr id="9" name="Group 8">
            <a:extLst>
              <a:ext uri="{FF2B5EF4-FFF2-40B4-BE49-F238E27FC236}">
                <a16:creationId xmlns:a16="http://schemas.microsoft.com/office/drawing/2014/main" id="{C5CEAB80-838B-5D1D-253A-946C8D9BDDE5}"/>
              </a:ext>
            </a:extLst>
          </p:cNvPr>
          <p:cNvGrpSpPr/>
          <p:nvPr/>
        </p:nvGrpSpPr>
        <p:grpSpPr>
          <a:xfrm>
            <a:off x="3710928" y="4093830"/>
            <a:ext cx="1770834" cy="2265985"/>
            <a:chOff x="3196937" y="4514086"/>
            <a:chExt cx="1285655" cy="2087999"/>
          </a:xfrm>
        </p:grpSpPr>
        <p:pic>
          <p:nvPicPr>
            <p:cNvPr id="14" name="Picture 13" descr="Icon&#10;&#10;Description automatically generated">
              <a:extLst>
                <a:ext uri="{FF2B5EF4-FFF2-40B4-BE49-F238E27FC236}">
                  <a16:creationId xmlns:a16="http://schemas.microsoft.com/office/drawing/2014/main" id="{A5BC13B1-8AEF-D25D-F279-80FD4BEA9787}"/>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15" name="Picture 14" descr="Icon&#10;&#10;Description automatically generated">
              <a:extLst>
                <a:ext uri="{FF2B5EF4-FFF2-40B4-BE49-F238E27FC236}">
                  <a16:creationId xmlns:a16="http://schemas.microsoft.com/office/drawing/2014/main" id="{9D831B4A-A229-1730-69F5-DD23B0507B7D}"/>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2723172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B696EC-8AB3-5DC9-2BE9-39D5EC4C0D26}"/>
              </a:ext>
            </a:extLst>
          </p:cNvPr>
          <p:cNvSpPr>
            <a:spLocks noGrp="1"/>
          </p:cNvSpPr>
          <p:nvPr>
            <p:ph type="body" sz="quarter" idx="27"/>
          </p:nvPr>
        </p:nvSpPr>
        <p:spPr>
          <a:xfrm>
            <a:off x="751414" y="355600"/>
            <a:ext cx="7139519" cy="1149480"/>
          </a:xfrm>
        </p:spPr>
        <p:txBody>
          <a:bodyPr/>
          <a:lstStyle/>
          <a:p>
            <a:r>
              <a:rPr lang="en-US" dirty="0"/>
              <a:t>ZAKELIJKE VOORWAARDEN - WAAR JE AAN MOET DENKEN</a:t>
            </a:r>
            <a:endParaRPr lang="en-US" dirty="0">
              <a:solidFill>
                <a:srgbClr val="F5905D"/>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3386667" y="3558589"/>
            <a:ext cx="7890933" cy="3474321"/>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en-US" b="1" dirty="0"/>
              <a:t>BETALINGSVOORWAARDEN </a:t>
            </a:r>
            <a:r>
              <a:rPr lang="en-US" dirty="0"/>
              <a:t>- uw beslissingen over wanneer een klant betaalt - is het op basis van vooruitbetaling, onder rembours, 15 of 30 dagen krediet, eventuele boetes voor te late betaling?</a:t>
            </a:r>
          </a:p>
          <a:p>
            <a:pPr marL="342900" indent="-342900">
              <a:buClr>
                <a:srgbClr val="B6D1E1"/>
              </a:buClr>
              <a:buFont typeface="Arial" panose="020B0604020202020204" pitchFamily="34" charset="0"/>
              <a:buChar char="•"/>
            </a:pPr>
            <a:r>
              <a:rPr lang="en-US" b="1" dirty="0"/>
              <a:t>LEVERINGSRANGEMENTEN </a:t>
            </a:r>
            <a:r>
              <a:rPr lang="en-US" dirty="0"/>
              <a:t>- gratis levering of leveringskosten?</a:t>
            </a:r>
          </a:p>
          <a:p>
            <a:pPr marL="342900" indent="-342900">
              <a:buClr>
                <a:srgbClr val="B6D1E1"/>
              </a:buClr>
              <a:buFont typeface="Arial" panose="020B0604020202020204" pitchFamily="34" charset="0"/>
              <a:buChar char="•"/>
            </a:pPr>
            <a:r>
              <a:rPr lang="en-US" b="1" dirty="0"/>
              <a:t>GARANTIE </a:t>
            </a:r>
            <a:r>
              <a:rPr lang="en-US" dirty="0"/>
              <a:t>- op je werk biedt zekerheid, zelfs als het breed is. We bieden bijvoorbeeld een 30 dagen geld-terug-garantie op alle niet-bederfelijke artikelen.  Bederfelijke artikelen kunnen niet worden geretourneerd.</a:t>
            </a:r>
            <a:endParaRPr lang="en-US" b="1" dirty="0"/>
          </a:p>
        </p:txBody>
      </p:sp>
      <p:sp>
        <p:nvSpPr>
          <p:cNvPr id="23" name="Text Placeholder 3">
            <a:extLst>
              <a:ext uri="{FF2B5EF4-FFF2-40B4-BE49-F238E27FC236}">
                <a16:creationId xmlns:a16="http://schemas.microsoft.com/office/drawing/2014/main" id="{2BB2A27C-7C88-E743-E517-8BD802652C5F}"/>
              </a:ext>
            </a:extLst>
          </p:cNvPr>
          <p:cNvSpPr txBox="1">
            <a:spLocks/>
          </p:cNvSpPr>
          <p:nvPr/>
        </p:nvSpPr>
        <p:spPr>
          <a:xfrm>
            <a:off x="777712" y="2102322"/>
            <a:ext cx="10957088" cy="3912493"/>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Dit is echt een belangrijk gebied om vanaf het begin goed te regelen.  In je algemene voorwaarden staan de belangrijke details die je met klanten deelt voordat ze tot aankoop overgaan, zodat ze elkaar begrijpen. </a:t>
            </a:r>
          </a:p>
          <a:p>
            <a:pPr>
              <a:buClr>
                <a:srgbClr val="B6D1E1"/>
              </a:buClr>
            </a:pPr>
            <a:endParaRPr lang="en-US" b="1" dirty="0"/>
          </a:p>
        </p:txBody>
      </p:sp>
      <p:cxnSp>
        <p:nvCxnSpPr>
          <p:cNvPr id="11" name="Straight Connector 10">
            <a:extLst>
              <a:ext uri="{FF2B5EF4-FFF2-40B4-BE49-F238E27FC236}">
                <a16:creationId xmlns:a16="http://schemas.microsoft.com/office/drawing/2014/main" id="{A4F6F250-0CC3-E3B7-8230-95B148FB704E}"/>
              </a:ext>
            </a:extLst>
          </p:cNvPr>
          <p:cNvCxnSpPr>
            <a:cxnSpLocks/>
          </p:cNvCxnSpPr>
          <p:nvPr/>
        </p:nvCxnSpPr>
        <p:spPr>
          <a:xfrm flipV="1">
            <a:off x="3209643" y="3382805"/>
            <a:ext cx="0" cy="269626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125A6BAE-AF1C-23EA-E894-C680245C38F6}"/>
              </a:ext>
            </a:extLst>
          </p:cNvPr>
          <p:cNvSpPr txBox="1">
            <a:spLocks/>
          </p:cNvSpPr>
          <p:nvPr/>
        </p:nvSpPr>
        <p:spPr>
          <a:xfrm>
            <a:off x="722411" y="3558589"/>
            <a:ext cx="2799723"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en-GB" sz="3200" b="1" i="1" dirty="0">
                <a:solidFill>
                  <a:srgbClr val="94C7B0"/>
                </a:solidFill>
              </a:rPr>
              <a:t>Soms ook T&amp;C (algemene voorwaarden) genoemd - deze dekken</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4272202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B696EC-8AB3-5DC9-2BE9-39D5EC4C0D26}"/>
              </a:ext>
            </a:extLst>
          </p:cNvPr>
          <p:cNvSpPr>
            <a:spLocks noGrp="1"/>
          </p:cNvSpPr>
          <p:nvPr>
            <p:ph type="body" sz="quarter" idx="27"/>
          </p:nvPr>
        </p:nvSpPr>
        <p:spPr>
          <a:xfrm>
            <a:off x="751414" y="355600"/>
            <a:ext cx="7139519" cy="1149480"/>
          </a:xfrm>
        </p:spPr>
        <p:txBody>
          <a:bodyPr/>
          <a:lstStyle/>
          <a:p>
            <a:r>
              <a:rPr lang="en-US" dirty="0"/>
              <a:t>ZAKELIJKE VOORWAARDEN - WAAR JE AAN MOET DENKEN</a:t>
            </a:r>
            <a:endParaRPr lang="en-US" dirty="0">
              <a:solidFill>
                <a:srgbClr val="F5905D"/>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3539067" y="1729563"/>
            <a:ext cx="8178799" cy="3931521"/>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tabLst>
                <a:tab pos="574675" algn="l"/>
              </a:tabLst>
            </a:pPr>
            <a:r>
              <a:rPr lang="en-US" b="1" dirty="0"/>
              <a:t>LEVERTIJDEN </a:t>
            </a:r>
            <a:r>
              <a:rPr lang="en-US" dirty="0"/>
              <a:t>- Stel de verwachte leveringsdatums in vanaf het moment van bestelling</a:t>
            </a:r>
          </a:p>
          <a:p>
            <a:pPr marL="342900" indent="-342900">
              <a:buClr>
                <a:srgbClr val="B6D1E1"/>
              </a:buClr>
              <a:buFont typeface="Arial" panose="020B0604020202020204" pitchFamily="34" charset="0"/>
              <a:buChar char="•"/>
              <a:tabLst>
                <a:tab pos="574675" algn="l"/>
              </a:tabLst>
            </a:pPr>
            <a:r>
              <a:rPr lang="en-US" b="1" dirty="0"/>
              <a:t>TERUGBETALINGS- OF RETOURBELEID -</a:t>
            </a:r>
          </a:p>
          <a:p>
            <a:pPr marL="15875" indent="-15875">
              <a:buClr>
                <a:srgbClr val="B6D1E1"/>
              </a:buClr>
              <a:tabLst>
                <a:tab pos="355600" algn="l"/>
                <a:tab pos="574675" algn="l"/>
              </a:tabLst>
            </a:pPr>
            <a:r>
              <a:rPr lang="en-US" dirty="0"/>
              <a:t>		- Ecommercesites geven dit beleid meestal een eigen webpagina. Als u</a:t>
            </a:r>
          </a:p>
          <a:p>
            <a:pPr marL="15875" indent="-15875">
              <a:buClr>
                <a:srgbClr val="B6D1E1"/>
              </a:buClr>
              <a:tabLst>
                <a:tab pos="355600" algn="l"/>
                <a:tab pos="574675" algn="l"/>
              </a:tabLst>
            </a:pPr>
            <a:r>
              <a:rPr lang="en-US" dirty="0"/>
              <a:t>			online producten verkoopt, kunt u deze beleidsregels ook in uw AV opnemen.  </a:t>
            </a:r>
          </a:p>
          <a:p>
            <a:pPr marL="15875" indent="-15875">
              <a:buClr>
                <a:srgbClr val="B6D1E1"/>
              </a:buClr>
              <a:tabLst>
                <a:tab pos="355600" algn="l"/>
                <a:tab pos="574675" algn="l"/>
              </a:tabLst>
            </a:pPr>
            <a:r>
              <a:rPr lang="en-US" dirty="0"/>
              <a:t>		- Detailhandelaren hanteren normaal gesproken een apart retour- of restitutiebeleid. </a:t>
            </a:r>
          </a:p>
          <a:p>
            <a:pPr marL="15875" indent="-15875">
              <a:buClr>
                <a:srgbClr val="B6D1E1"/>
              </a:buClr>
              <a:tabLst>
                <a:tab pos="355600" algn="l"/>
                <a:tab pos="574675" algn="l"/>
              </a:tabLst>
            </a:pPr>
            <a:r>
              <a:rPr lang="en-US" dirty="0"/>
              <a:t>		- Voor dienstverlenende bedrijven hangt een retour- of terugkeerbeleid af van </a:t>
            </a:r>
          </a:p>
          <a:p>
            <a:pPr marL="15875" indent="-15875">
              <a:buClr>
                <a:srgbClr val="B6D1E1"/>
              </a:buClr>
              <a:tabLst>
                <a:tab pos="355600" algn="l"/>
                <a:tab pos="574675" algn="l"/>
              </a:tabLst>
            </a:pPr>
            <a:r>
              <a:rPr lang="en-US" dirty="0"/>
              <a:t>			uw dienst</a:t>
            </a:r>
          </a:p>
          <a:p>
            <a:pPr marL="342900" indent="-342900">
              <a:buClr>
                <a:srgbClr val="B6D1E1"/>
              </a:buClr>
              <a:buFont typeface="Arial" panose="020B0604020202020204" pitchFamily="34" charset="0"/>
              <a:buChar char="•"/>
              <a:tabLst>
                <a:tab pos="574675" algn="l"/>
              </a:tabLst>
            </a:pPr>
            <a:r>
              <a:rPr lang="en-US" b="1" dirty="0"/>
              <a:t>PRIVACYVERKLARING - </a:t>
            </a:r>
            <a:r>
              <a:rPr lang="en-US" dirty="0"/>
              <a:t>Als je persoonsgegevens verwerkt, heb je een Privacybeleid nodig.  Het wordt nog steeds aanbevolen om vertrouwelijkheid te vermelden in je AV, maar je hebt ook een apart Privacybeleid nodig. Deze paragraaf hoeft niet lang te zijn. </a:t>
            </a: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3226576" y="1960405"/>
            <a:ext cx="0" cy="410172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472EB003-B52B-9A1A-6337-02DEAB59C344}"/>
              </a:ext>
            </a:extLst>
          </p:cNvPr>
          <p:cNvSpPr txBox="1">
            <a:spLocks/>
          </p:cNvSpPr>
          <p:nvPr/>
        </p:nvSpPr>
        <p:spPr>
          <a:xfrm>
            <a:off x="739344" y="2133600"/>
            <a:ext cx="2799723"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en-GB" sz="3200" b="1" i="1" dirty="0">
                <a:solidFill>
                  <a:srgbClr val="94C7B0"/>
                </a:solidFill>
              </a:rPr>
              <a:t>Soms ook T&amp;C (algemene voorwaarden) genoemd - deze dekken</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2778326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HULP NODIG?</a:t>
            </a: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5378827" y="1729789"/>
            <a:ext cx="6085040"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Als je vanaf het begin personeel nodig hebt, denk dan aan je Startup Team:  </a:t>
            </a:r>
          </a:p>
          <a:p>
            <a:pPr>
              <a:buClr>
                <a:srgbClr val="B6D1E1"/>
              </a:buClr>
            </a:pPr>
            <a:endParaRPr lang="en-US" b="1" dirty="0"/>
          </a:p>
          <a:p>
            <a:pPr marL="342900" indent="-342900">
              <a:buClr>
                <a:srgbClr val="B6D1E1"/>
              </a:buClr>
              <a:buFont typeface="Arial" panose="020B0604020202020204" pitchFamily="34" charset="0"/>
              <a:buChar char="•"/>
            </a:pPr>
            <a:r>
              <a:rPr lang="en-US" dirty="0"/>
              <a:t>Wie maakt deel uit van je opstartteam?  </a:t>
            </a:r>
          </a:p>
          <a:p>
            <a:pPr marL="342900" indent="-342900">
              <a:buClr>
                <a:srgbClr val="B6D1E1"/>
              </a:buClr>
              <a:buFont typeface="Arial" panose="020B0604020202020204" pitchFamily="34" charset="0"/>
              <a:buChar char="•"/>
            </a:pPr>
            <a:r>
              <a:rPr lang="en-US" dirty="0"/>
              <a:t>Wat wordt hun primaire verantwoordelijkheidsgebied?   Beschrijf hun rol en taken en leg uit hoe ze gekwalificeerd of competent zijn voor deze taken.  </a:t>
            </a:r>
          </a:p>
          <a:p>
            <a:pPr marL="342900" indent="-342900">
              <a:buClr>
                <a:srgbClr val="B6D1E1"/>
              </a:buClr>
              <a:buFont typeface="Arial" panose="020B0604020202020204" pitchFamily="34" charset="0"/>
              <a:buChar char="•"/>
            </a:pPr>
            <a:r>
              <a:rPr lang="en-US" dirty="0"/>
              <a:t>Wat zullen ze je bedrijf kosten en kun je het je veroorloven om ze aan te nemen?</a:t>
            </a:r>
          </a:p>
          <a:p>
            <a:pPr>
              <a:buClr>
                <a:srgbClr val="B6D1E1"/>
              </a:buClr>
            </a:pP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4789828" y="1837543"/>
            <a:ext cx="0" cy="24396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BE5810A-5CE2-02F2-51AA-F6935A1518AC}"/>
              </a:ext>
            </a:extLst>
          </p:cNvPr>
          <p:cNvSpPr txBox="1">
            <a:spLocks/>
          </p:cNvSpPr>
          <p:nvPr/>
        </p:nvSpPr>
        <p:spPr>
          <a:xfrm>
            <a:off x="756277" y="1729789"/>
            <a:ext cx="3744005"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en-GB" b="1" i="1" dirty="0">
                <a:solidFill>
                  <a:srgbClr val="94C7B0"/>
                </a:solidFill>
              </a:rPr>
              <a:t>Hoewel je je bedrijf misschien opzet als een one woman show, moet je misschien plannen maken voor het aannemen van belangrijk personeel om je te helpen in het bedrijf.  Dit kan een personeelslid zijn of een freelancer of onafhankelijke aannemer om je te helpen bij het uitvoeren van zakelijke functies.  </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322598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6147263" cy="3158610"/>
          </a:xfrm>
        </p:spPr>
        <p:txBody>
          <a:bodyPr>
            <a:normAutofit/>
          </a:bodyPr>
          <a:lstStyle/>
          <a:p>
            <a:r>
              <a:rPr lang="en-US" sz="4800" dirty="0">
                <a:solidFill>
                  <a:schemeClr val="bg1"/>
                </a:solidFill>
              </a:rPr>
              <a:t>Ondernemen ...</a:t>
            </a:r>
          </a:p>
          <a:p>
            <a:r>
              <a:rPr lang="en-US" sz="4800" dirty="0">
                <a:solidFill>
                  <a:schemeClr val="bg1"/>
                </a:solidFill>
              </a:rPr>
              <a:t>Producten maken versus een dienst leveren</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grpSp>
        <p:nvGrpSpPr>
          <p:cNvPr id="2" name="Group 1">
            <a:extLst>
              <a:ext uri="{FF2B5EF4-FFF2-40B4-BE49-F238E27FC236}">
                <a16:creationId xmlns:a16="http://schemas.microsoft.com/office/drawing/2014/main" id="{9FF0F637-CBC0-2D11-FFE0-7FD8E7D46EEA}"/>
              </a:ext>
            </a:extLst>
          </p:cNvPr>
          <p:cNvGrpSpPr/>
          <p:nvPr/>
        </p:nvGrpSpPr>
        <p:grpSpPr>
          <a:xfrm>
            <a:off x="1360376" y="3456121"/>
            <a:ext cx="3296816" cy="2757387"/>
            <a:chOff x="4534941" y="638925"/>
            <a:chExt cx="1499470" cy="1254125"/>
          </a:xfrm>
        </p:grpSpPr>
        <p:pic>
          <p:nvPicPr>
            <p:cNvPr id="3" name="Picture 2" descr="Logo&#10;&#10;Description automatically generated with medium confidence">
              <a:extLst>
                <a:ext uri="{FF2B5EF4-FFF2-40B4-BE49-F238E27FC236}">
                  <a16:creationId xmlns:a16="http://schemas.microsoft.com/office/drawing/2014/main" id="{27E6DB9B-E9BA-4052-7A84-08FCEFF9E247}"/>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9" name="Picture 8" descr="Icon&#10;&#10;Description automatically generated">
              <a:extLst>
                <a:ext uri="{FF2B5EF4-FFF2-40B4-BE49-F238E27FC236}">
                  <a16:creationId xmlns:a16="http://schemas.microsoft.com/office/drawing/2014/main" id="{8907E9E9-E40D-A020-3314-7D19BFB86F5F}"/>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en-IE" dirty="0"/>
              <a:t>Het juridische gedeelte van zakendoen</a:t>
            </a:r>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403132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20944F-DB25-9664-0DAE-10061747ACB3}"/>
              </a:ext>
            </a:extLst>
          </p:cNvPr>
          <p:cNvSpPr>
            <a:spLocks noGrp="1"/>
          </p:cNvSpPr>
          <p:nvPr>
            <p:ph type="body" sz="quarter" idx="27"/>
          </p:nvPr>
        </p:nvSpPr>
        <p:spPr>
          <a:xfrm>
            <a:off x="751415" y="378372"/>
            <a:ext cx="7854704" cy="1126708"/>
          </a:xfrm>
        </p:spPr>
        <p:txBody>
          <a:bodyPr/>
          <a:lstStyle/>
          <a:p>
            <a:r>
              <a:rPr lang="en-IE" sz="3600" dirty="0"/>
              <a:t>KIEZEN HOE JE JE BEDRIJF OPZET IS EEN BELANGRIJKE STAP...</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2188229"/>
            <a:ext cx="378618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In dit gedeelte laten we je kennismaken met de belangrijkste ondernemingsstructuren en je opties. Het is belangrijk dat je de wetten op lokaal, staats- en federaal niveau begrijpt bij het opzetten van je nieuwe bedrijf. </a:t>
            </a:r>
          </a:p>
          <a:p>
            <a:pPr marL="0" lvl="1" algn="l">
              <a:lnSpc>
                <a:spcPts val="2340"/>
              </a:lnSpc>
              <a:spcBef>
                <a:spcPts val="0"/>
              </a:spcBef>
            </a:pPr>
            <a:endParaRPr lang="en-GB" dirty="0">
              <a:solidFill>
                <a:srgbClr val="382B1B"/>
              </a:solidFill>
            </a:endParaRPr>
          </a:p>
        </p:txBody>
      </p:sp>
      <p:sp>
        <p:nvSpPr>
          <p:cNvPr id="2" name="Text Placeholder 3">
            <a:extLst>
              <a:ext uri="{FF2B5EF4-FFF2-40B4-BE49-F238E27FC236}">
                <a16:creationId xmlns:a16="http://schemas.microsoft.com/office/drawing/2014/main" id="{68B7375D-2D38-6B2F-E2AF-E9F8D8A3E727}"/>
              </a:ext>
            </a:extLst>
          </p:cNvPr>
          <p:cNvSpPr txBox="1">
            <a:spLocks/>
          </p:cNvSpPr>
          <p:nvPr/>
        </p:nvSpPr>
        <p:spPr>
          <a:xfrm>
            <a:off x="5138739" y="2197754"/>
            <a:ext cx="626436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b="1" dirty="0">
                <a:solidFill>
                  <a:srgbClr val="382B1B"/>
                </a:solidFill>
              </a:rPr>
              <a:t>Zakelijke ondernemingen kunnen op verschillende manieren gestructureerd worden, maar meestal zijn er drie juridische vormen</a:t>
            </a:r>
            <a:r>
              <a:rPr lang="en-GB" sz="2200" dirty="0">
                <a:solidFill>
                  <a:srgbClr val="382B1B"/>
                </a:solidFill>
              </a:rPr>
              <a:t>.</a:t>
            </a:r>
          </a:p>
          <a:p>
            <a:pPr marL="0" lvl="1" algn="l">
              <a:lnSpc>
                <a:spcPct val="100000"/>
              </a:lnSpc>
              <a:spcBef>
                <a:spcPts val="0"/>
              </a:spcBef>
            </a:pPr>
            <a:endParaRPr lang="en-GB" sz="8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Eenmanszaak</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Partnerschap</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Naamloze Vennootschap</a:t>
            </a:r>
          </a:p>
          <a:p>
            <a:pPr marL="0" lvl="1" algn="l">
              <a:lnSpc>
                <a:spcPts val="2340"/>
              </a:lnSpc>
              <a:spcBef>
                <a:spcPts val="0"/>
              </a:spcBef>
            </a:pPr>
            <a:endParaRPr lang="en-GB" sz="2200" dirty="0">
              <a:solidFill>
                <a:srgbClr val="382B1B"/>
              </a:solidFill>
            </a:endParaRPr>
          </a:p>
          <a:p>
            <a:pPr marL="0" lvl="1" algn="l">
              <a:lnSpc>
                <a:spcPts val="2340"/>
              </a:lnSpc>
              <a:spcBef>
                <a:spcPts val="0"/>
              </a:spcBef>
            </a:pPr>
            <a:r>
              <a:rPr lang="en-GB" sz="2200" dirty="0">
                <a:solidFill>
                  <a:srgbClr val="382B1B"/>
                </a:solidFill>
              </a:rPr>
              <a:t>Vervolgens laten we je kennismaken met enkele interessante en opkomende bedrijfsstructuren. </a:t>
            </a:r>
          </a:p>
          <a:p>
            <a:pPr marL="0" lvl="1" algn="l">
              <a:lnSpc>
                <a:spcPts val="2340"/>
              </a:lnSpc>
              <a:spcBef>
                <a:spcPts val="0"/>
              </a:spcBef>
            </a:pPr>
            <a:endParaRPr lang="en-GB" dirty="0">
              <a:solidFill>
                <a:srgbClr val="382B1B"/>
              </a:solidFill>
            </a:endParaRPr>
          </a:p>
        </p:txBody>
      </p:sp>
      <p:cxnSp>
        <p:nvCxnSpPr>
          <p:cNvPr id="6" name="Straight Connector 5">
            <a:extLst>
              <a:ext uri="{FF2B5EF4-FFF2-40B4-BE49-F238E27FC236}">
                <a16:creationId xmlns:a16="http://schemas.microsoft.com/office/drawing/2014/main" id="{0B4BAE80-1E7D-216F-C874-F93ED8D468CA}"/>
              </a:ext>
            </a:extLst>
          </p:cNvPr>
          <p:cNvCxnSpPr>
            <a:cxnSpLocks/>
          </p:cNvCxnSpPr>
          <p:nvPr/>
        </p:nvCxnSpPr>
        <p:spPr>
          <a:xfrm flipV="1">
            <a:off x="4703636" y="1806917"/>
            <a:ext cx="0" cy="305195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543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en-US" dirty="0"/>
              <a:t>SOLE HANDELAAR </a:t>
            </a:r>
          </a:p>
        </p:txBody>
      </p:sp>
      <p:sp>
        <p:nvSpPr>
          <p:cNvPr id="8" name="Text Placeholder 3">
            <a:extLst>
              <a:ext uri="{FF2B5EF4-FFF2-40B4-BE49-F238E27FC236}">
                <a16:creationId xmlns:a16="http://schemas.microsoft.com/office/drawing/2014/main" id="{13F0B3B1-F407-6ABC-F670-222F5F3DA9D1}"/>
              </a:ext>
            </a:extLst>
          </p:cNvPr>
          <p:cNvSpPr txBox="1">
            <a:spLocks/>
          </p:cNvSpPr>
          <p:nvPr/>
        </p:nvSpPr>
        <p:spPr>
          <a:xfrm>
            <a:off x="600636" y="1190846"/>
            <a:ext cx="11367246"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en-GB" sz="2200" dirty="0">
                <a:solidFill>
                  <a:srgbClr val="382B1B"/>
                </a:solidFill>
              </a:rPr>
              <a:t>De meeste vrouwen die een levensmiddelenbedrijf beginnen, beginnen als eenmanszaak - de eenvoudigste en meest flexibele juridische structuur. Je kunt je bedrijf alleen runnen, vanuit je keuken of een marktkraam, zonder partners of een bedrijfsstructuur nodig te hebben.</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buClr>
                <a:srgbClr val="B6D1E1"/>
              </a:buClr>
            </a:pPr>
            <a:r>
              <a:rPr lang="en-GB" sz="2200" b="1" dirty="0">
                <a:solidFill>
                  <a:srgbClr val="382B1B"/>
                </a:solidFill>
              </a:rPr>
              <a:t>Wat is een eenmanszaak?</a:t>
            </a:r>
          </a:p>
          <a:p>
            <a:pPr marL="0" lvl="1" algn="l">
              <a:lnSpc>
                <a:spcPts val="2340"/>
              </a:lnSpc>
              <a:spcBef>
                <a:spcPts val="0"/>
              </a:spcBef>
              <a:buClr>
                <a:srgbClr val="B6D1E1"/>
              </a:buClr>
            </a:pPr>
            <a:r>
              <a:rPr lang="en-GB" sz="2200" dirty="0">
                <a:solidFill>
                  <a:srgbClr val="382B1B"/>
                </a:solidFill>
              </a:rPr>
              <a:t>Een eenmanszaak zijn betekent:</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Je bezit en runt het bedrijf zelf</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Jij houdt de winst</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Je bent persoonlijk verantwoordelijk voor het </a:t>
            </a:r>
            <a:r>
              <a:rPr lang="en-GB" sz="2200" dirty="0" err="1">
                <a:solidFill>
                  <a:srgbClr val="382B1B"/>
                </a:solidFill>
              </a:rPr>
              <a:t>bedrijf</a:t>
            </a:r>
            <a:r>
              <a:rPr lang="en-GB" sz="2200" dirty="0">
                <a:solidFill>
                  <a:srgbClr val="382B1B"/>
                </a:solidFill>
              </a:rPr>
              <a:t> </a:t>
            </a:r>
          </a:p>
          <a:p>
            <a:pPr marL="0" lvl="1" algn="l">
              <a:lnSpc>
                <a:spcPts val="2340"/>
              </a:lnSpc>
              <a:spcBef>
                <a:spcPts val="0"/>
              </a:spcBef>
              <a:buClr>
                <a:srgbClr val="B6D1E1"/>
              </a:buClr>
            </a:pPr>
            <a:r>
              <a:rPr lang="en-GB" sz="2200" dirty="0">
                <a:solidFill>
                  <a:srgbClr val="382B1B"/>
                </a:solidFill>
              </a:rPr>
              <a:t>(schulden, belastingen, enz.)</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a:buNone/>
            </a:pPr>
            <a:r>
              <a:rPr lang="en-GB" b="1" dirty="0"/>
              <a:t>Wat je moet doen (afhankelijk van je land)</a:t>
            </a:r>
          </a:p>
          <a:p>
            <a:pPr>
              <a:buNone/>
            </a:pPr>
            <a:r>
              <a:rPr lang="en-GB" b="1" dirty="0"/>
              <a:t>Meestal moet je:</a:t>
            </a:r>
          </a:p>
          <a:p>
            <a:pPr marL="342900" indent="-342900">
              <a:buFont typeface="Arial" panose="020B0604020202020204" pitchFamily="34" charset="0"/>
              <a:buChar char="•"/>
            </a:pPr>
            <a:r>
              <a:rPr lang="en-GB" dirty="0"/>
              <a:t>Registreer je als eenmanszaak bij de plaatselijke bedrijfsinstantie</a:t>
            </a:r>
          </a:p>
          <a:p>
            <a:pPr marL="342900" indent="-342900">
              <a:buFont typeface="Arial" panose="020B0604020202020204" pitchFamily="34" charset="0"/>
              <a:buChar char="•"/>
            </a:pPr>
            <a:r>
              <a:rPr lang="en-GB" dirty="0"/>
              <a:t>Een belastingnummer of BTW-nummer aanvragen (als je inkomen boven de limiet ligt)</a:t>
            </a:r>
          </a:p>
          <a:p>
            <a:pPr marL="342900" indent="-342900">
              <a:buFont typeface="Arial" panose="020B0604020202020204" pitchFamily="34" charset="0"/>
              <a:buChar char="•"/>
            </a:pPr>
            <a:r>
              <a:rPr lang="en-GB" dirty="0"/>
              <a:t>Registreer je levensmiddelenbedrijf bij het plaatselijke bureau voor voedselveiligheid</a:t>
            </a:r>
          </a:p>
          <a:p>
            <a:pPr marL="342900" indent="-342900">
              <a:buFont typeface="Arial" panose="020B0604020202020204" pitchFamily="34" charset="0"/>
              <a:buChar char="•"/>
            </a:pPr>
            <a:r>
              <a:rPr lang="en-GB" dirty="0"/>
              <a:t>Houd je inkomsten en uitgaven bij</a:t>
            </a:r>
          </a:p>
          <a:p>
            <a:pPr marL="342900" indent="-342900">
              <a:buFont typeface="Arial" panose="020B0604020202020204" pitchFamily="34" charset="0"/>
              <a:buChar char="•"/>
            </a:pPr>
            <a:r>
              <a:rPr lang="en-GB" dirty="0"/>
              <a:t>Eén keer per jaar inkomsten opgeven (eenvoudige belastingaangifte)</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sp>
        <p:nvSpPr>
          <p:cNvPr id="12" name="TextBox 11">
            <a:extLst>
              <a:ext uri="{FF2B5EF4-FFF2-40B4-BE49-F238E27FC236}">
                <a16:creationId xmlns:a16="http://schemas.microsoft.com/office/drawing/2014/main" id="{DA854B73-0143-FEC1-6322-80DEA2128AE3}"/>
              </a:ext>
            </a:extLst>
          </p:cNvPr>
          <p:cNvSpPr txBox="1"/>
          <p:nvPr/>
        </p:nvSpPr>
        <p:spPr>
          <a:xfrm>
            <a:off x="9391780" y="2137418"/>
            <a:ext cx="2357717" cy="3139321"/>
          </a:xfrm>
          <a:prstGeom prst="rect">
            <a:avLst/>
          </a:prstGeom>
          <a:solidFill>
            <a:srgbClr val="E6C8C7"/>
          </a:solidFill>
        </p:spPr>
        <p:txBody>
          <a:bodyPr wrap="square">
            <a:spAutoFit/>
          </a:bodyPr>
          <a:lstStyle/>
          <a:p>
            <a:pPr>
              <a:buNone/>
            </a:pPr>
            <a:r>
              <a:rPr lang="en-GB" sz="1800" b="1" dirty="0"/>
              <a:t>REGISTREREN ...</a:t>
            </a:r>
          </a:p>
          <a:p>
            <a:pPr>
              <a:buNone/>
            </a:pPr>
            <a:endParaRPr lang="en-GB" sz="1800" b="1" dirty="0"/>
          </a:p>
          <a:p>
            <a:r>
              <a:rPr lang="en-GB" sz="1800" b="1" dirty="0"/>
              <a:t>Zweden</a:t>
            </a:r>
            <a:r>
              <a:rPr lang="en-GB" sz="1800" dirty="0"/>
              <a:t>: </a:t>
            </a:r>
            <a:r>
              <a:rPr lang="en-GB" sz="1800" dirty="0">
                <a:hlinkClick r:id="rId2"/>
              </a:rPr>
              <a:t>verksamt.se</a:t>
            </a:r>
            <a:endParaRPr lang="en-GB" sz="1800" dirty="0"/>
          </a:p>
          <a:p>
            <a:r>
              <a:rPr lang="en-GB" sz="1800" b="1" dirty="0"/>
              <a:t>Nederland</a:t>
            </a:r>
            <a:r>
              <a:rPr lang="en-GB" sz="1800" dirty="0"/>
              <a:t>: www.kvk.nl </a:t>
            </a:r>
          </a:p>
          <a:p>
            <a:r>
              <a:rPr lang="en-GB" b="1" dirty="0"/>
              <a:t>Ierland: </a:t>
            </a:r>
            <a:r>
              <a:rPr lang="en-IE" dirty="0">
                <a:hlinkClick r:id="rId3"/>
              </a:rPr>
              <a:t>ROS-registratie</a:t>
            </a:r>
            <a:endParaRPr lang="en-IE" dirty="0"/>
          </a:p>
          <a:p>
            <a:r>
              <a:rPr lang="en-IE" sz="1800" b="1" dirty="0"/>
              <a:t>Frankrijk: </a:t>
            </a:r>
            <a:r>
              <a:rPr lang="fr-FR" dirty="0">
                <a:hlinkClick r:id="rId4"/>
              </a:rPr>
              <a:t>Formele ondernemingsraad | Service-Public.fr</a:t>
            </a:r>
            <a:endParaRPr lang="en-GB" sz="1800" dirty="0"/>
          </a:p>
        </p:txBody>
      </p:sp>
    </p:spTree>
    <p:extLst>
      <p:ext uri="{BB962C8B-B14F-4D97-AF65-F5344CB8AC3E}">
        <p14:creationId xmlns:p14="http://schemas.microsoft.com/office/powerpoint/2010/main" val="3413375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F2977-A558-F5DA-2D96-3E52912CB0D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D3CF3F-9AB2-07C5-88D0-BFA2A228A57D}"/>
              </a:ext>
            </a:extLst>
          </p:cNvPr>
          <p:cNvSpPr>
            <a:spLocks noGrp="1"/>
          </p:cNvSpPr>
          <p:nvPr>
            <p:ph type="body" sz="quarter" idx="27"/>
          </p:nvPr>
        </p:nvSpPr>
        <p:spPr/>
        <p:txBody>
          <a:bodyPr/>
          <a:lstStyle/>
          <a:p>
            <a:r>
              <a:rPr lang="en-US" dirty="0"/>
              <a:t>SOLE HANDELAAR </a:t>
            </a:r>
          </a:p>
        </p:txBody>
      </p:sp>
      <p:sp>
        <p:nvSpPr>
          <p:cNvPr id="8" name="Text Placeholder 3">
            <a:extLst>
              <a:ext uri="{FF2B5EF4-FFF2-40B4-BE49-F238E27FC236}">
                <a16:creationId xmlns:a16="http://schemas.microsoft.com/office/drawing/2014/main" id="{A12F8F21-0682-5A41-B1D3-A39ADB9204F6}"/>
              </a:ext>
            </a:extLst>
          </p:cNvPr>
          <p:cNvSpPr txBox="1">
            <a:spLocks/>
          </p:cNvSpPr>
          <p:nvPr/>
        </p:nvSpPr>
        <p:spPr>
          <a:xfrm>
            <a:off x="600636" y="1371600"/>
            <a:ext cx="11367246"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en-GB" b="1" dirty="0">
                <a:solidFill>
                  <a:srgbClr val="94C7B0"/>
                </a:solidFill>
              </a:rPr>
              <a:t>Hoe zit het met belastingen?</a:t>
            </a:r>
          </a:p>
          <a:p>
            <a:pPr marL="0" lvl="1" algn="l">
              <a:lnSpc>
                <a:spcPts val="2340"/>
              </a:lnSpc>
              <a:spcBef>
                <a:spcPts val="0"/>
              </a:spcBef>
              <a:buClr>
                <a:srgbClr val="B6D1E1"/>
              </a:buClr>
            </a:pPr>
            <a:r>
              <a:rPr lang="en-GB" dirty="0"/>
              <a:t>Als eenmanszaak:</a:t>
            </a:r>
          </a:p>
          <a:p>
            <a:pPr marL="342900" lvl="1" indent="-342900" algn="l">
              <a:lnSpc>
                <a:spcPts val="2340"/>
              </a:lnSpc>
              <a:spcBef>
                <a:spcPts val="0"/>
              </a:spcBef>
              <a:buClr>
                <a:srgbClr val="B6D1E1"/>
              </a:buClr>
              <a:buFont typeface="Arial" panose="020B0604020202020204" pitchFamily="34" charset="0"/>
              <a:buChar char="•"/>
            </a:pPr>
            <a:r>
              <a:rPr lang="en-GB" dirty="0"/>
              <a:t>Je betaalt belasting over je winst (niet over je totale omzet)</a:t>
            </a:r>
          </a:p>
          <a:p>
            <a:pPr marL="342900" lvl="1" indent="-342900" algn="l">
              <a:lnSpc>
                <a:spcPts val="2340"/>
              </a:lnSpc>
              <a:spcBef>
                <a:spcPts val="0"/>
              </a:spcBef>
              <a:buClr>
                <a:srgbClr val="B6D1E1"/>
              </a:buClr>
              <a:buFont typeface="Arial" panose="020B0604020202020204" pitchFamily="34" charset="0"/>
              <a:buChar char="•"/>
            </a:pPr>
            <a:r>
              <a:rPr lang="en-GB" dirty="0"/>
              <a:t>Je kunt zakelijke kosten (ingrediënten, verpakking, etiketten, etc.) aftrekken.</a:t>
            </a:r>
          </a:p>
          <a:p>
            <a:pPr marL="342900" lvl="1" indent="-342900" algn="l">
              <a:lnSpc>
                <a:spcPts val="2340"/>
              </a:lnSpc>
              <a:spcBef>
                <a:spcPts val="0"/>
              </a:spcBef>
              <a:buClr>
                <a:srgbClr val="B6D1E1"/>
              </a:buClr>
              <a:buFont typeface="Arial" panose="020B0604020202020204" pitchFamily="34" charset="0"/>
              <a:buChar char="•"/>
            </a:pPr>
            <a:r>
              <a:rPr lang="en-GB" dirty="0"/>
              <a:t>Mogelijk moet je btw in rekening brengen als je de inkomensdrempel overschrijdt</a:t>
            </a:r>
          </a:p>
          <a:p>
            <a:pPr marL="342900" lvl="1" indent="-342900" algn="l">
              <a:lnSpc>
                <a:spcPts val="2340"/>
              </a:lnSpc>
              <a:spcBef>
                <a:spcPts val="0"/>
              </a:spcBef>
              <a:buClr>
                <a:srgbClr val="B6D1E1"/>
              </a:buClr>
              <a:buFont typeface="Arial" panose="020B0604020202020204" pitchFamily="34" charset="0"/>
              <a:buChar char="•"/>
            </a:pPr>
            <a:r>
              <a:rPr lang="en-GB" dirty="0"/>
              <a:t>Je bent verantwoordelijk voor het bijhouden van ontvangstbewijzen en gegevens</a:t>
            </a:r>
          </a:p>
          <a:p>
            <a:pPr marL="0" lvl="1" algn="l">
              <a:lnSpc>
                <a:spcPts val="2340"/>
              </a:lnSpc>
              <a:spcBef>
                <a:spcPts val="0"/>
              </a:spcBef>
              <a:buClr>
                <a:srgbClr val="B6D1E1"/>
              </a:buClr>
            </a:pPr>
            <a:endParaRPr lang="en-GB" dirty="0"/>
          </a:p>
          <a:p>
            <a:pPr marL="0" lvl="1" algn="l">
              <a:lnSpc>
                <a:spcPts val="2340"/>
              </a:lnSpc>
              <a:spcBef>
                <a:spcPts val="0"/>
              </a:spcBef>
              <a:buClr>
                <a:srgbClr val="B6D1E1"/>
              </a:buClr>
            </a:pPr>
            <a:r>
              <a:rPr lang="en-GB" b="1" dirty="0">
                <a:solidFill>
                  <a:srgbClr val="94C7B0"/>
                </a:solidFill>
              </a:rPr>
              <a:t>Risico's om te weten</a:t>
            </a:r>
          </a:p>
          <a:p>
            <a:pPr marL="342900" lvl="1" indent="-342900" algn="l">
              <a:lnSpc>
                <a:spcPts val="2340"/>
              </a:lnSpc>
              <a:spcBef>
                <a:spcPts val="0"/>
              </a:spcBef>
              <a:buClr>
                <a:srgbClr val="B6D1E1"/>
              </a:buClr>
              <a:buFont typeface="Arial" panose="020B0604020202020204" pitchFamily="34" charset="0"/>
              <a:buChar char="•"/>
            </a:pPr>
            <a:r>
              <a:rPr lang="en-GB" dirty="0"/>
              <a:t>Als je bedrijf schulden of problemen heeft, ben je persoonlijk verantwoordelijk - er is geen juridische scheiding zoals bij een naamloze vennootschap</a:t>
            </a:r>
          </a:p>
          <a:p>
            <a:pPr marL="342900" lvl="1" indent="-342900" algn="l">
              <a:lnSpc>
                <a:spcPts val="2340"/>
              </a:lnSpc>
              <a:spcBef>
                <a:spcPts val="0"/>
              </a:spcBef>
              <a:buClr>
                <a:srgbClr val="B6D1E1"/>
              </a:buClr>
              <a:buFont typeface="Arial" panose="020B0604020202020204" pitchFamily="34" charset="0"/>
              <a:buChar char="•"/>
            </a:pPr>
            <a:r>
              <a:rPr lang="en-GB" dirty="0"/>
              <a:t>Je moet zakelijk geld gescheiden houden van je privégeld</a:t>
            </a:r>
          </a:p>
          <a:p>
            <a:pPr marL="342900" lvl="1" indent="-342900" algn="l">
              <a:lnSpc>
                <a:spcPts val="2340"/>
              </a:lnSpc>
              <a:spcBef>
                <a:spcPts val="0"/>
              </a:spcBef>
              <a:buClr>
                <a:srgbClr val="B6D1E1"/>
              </a:buClr>
              <a:buFont typeface="Arial" panose="020B0604020202020204" pitchFamily="34" charset="0"/>
              <a:buChar char="•"/>
            </a:pPr>
            <a:r>
              <a:rPr lang="en-GB" dirty="0"/>
              <a:t>Sluit een productaansprakelijkheidsverzekering af</a:t>
            </a:r>
            <a:endParaRPr lang="en-GB" sz="2200" dirty="0">
              <a:solidFill>
                <a:srgbClr val="382B1B"/>
              </a:solidFill>
            </a:endParaRPr>
          </a:p>
          <a:p>
            <a:pPr marL="0" lvl="1" algn="l">
              <a:lnSpc>
                <a:spcPts val="2340"/>
              </a:lnSpc>
              <a:spcBef>
                <a:spcPts val="0"/>
              </a:spcBef>
            </a:pPr>
            <a:endParaRPr lang="en-GB" dirty="0">
              <a:solidFill>
                <a:srgbClr val="382B1B"/>
              </a:solidFill>
            </a:endParaRPr>
          </a:p>
        </p:txBody>
      </p:sp>
    </p:spTree>
    <p:extLst>
      <p:ext uri="{BB962C8B-B14F-4D97-AF65-F5344CB8AC3E}">
        <p14:creationId xmlns:p14="http://schemas.microsoft.com/office/powerpoint/2010/main" val="2635382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en-US" dirty="0"/>
              <a:t>EEN ZAKELIJK PARTNERSCHAP</a:t>
            </a:r>
          </a:p>
        </p:txBody>
      </p:sp>
      <p:sp>
        <p:nvSpPr>
          <p:cNvPr id="8" name="Text Placeholder 3">
            <a:extLst>
              <a:ext uri="{FF2B5EF4-FFF2-40B4-BE49-F238E27FC236}">
                <a16:creationId xmlns:a16="http://schemas.microsoft.com/office/drawing/2014/main" id="{13F0B3B1-F407-6ABC-F670-222F5F3DA9D1}"/>
              </a:ext>
            </a:extLst>
          </p:cNvPr>
          <p:cNvSpPr txBox="1">
            <a:spLocks/>
          </p:cNvSpPr>
          <p:nvPr/>
        </p:nvSpPr>
        <p:spPr>
          <a:xfrm>
            <a:off x="421341" y="1577788"/>
            <a:ext cx="11237259"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endParaRPr lang="en-GB" dirty="0">
              <a:solidFill>
                <a:srgbClr val="382B1B"/>
              </a:solidFill>
            </a:endParaRPr>
          </a:p>
        </p:txBody>
      </p:sp>
      <p:sp>
        <p:nvSpPr>
          <p:cNvPr id="15" name="TextBox 14">
            <a:extLst>
              <a:ext uri="{FF2B5EF4-FFF2-40B4-BE49-F238E27FC236}">
                <a16:creationId xmlns:a16="http://schemas.microsoft.com/office/drawing/2014/main" id="{8588BA96-7993-2477-E0F1-86B59DFA535D}"/>
              </a:ext>
            </a:extLst>
          </p:cNvPr>
          <p:cNvSpPr txBox="1"/>
          <p:nvPr/>
        </p:nvSpPr>
        <p:spPr>
          <a:xfrm>
            <a:off x="739588" y="1371600"/>
            <a:ext cx="10712824" cy="4832092"/>
          </a:xfrm>
          <a:prstGeom prst="rect">
            <a:avLst/>
          </a:prstGeom>
          <a:noFill/>
        </p:spPr>
        <p:txBody>
          <a:bodyPr wrap="square" rtlCol="0">
            <a:spAutoFit/>
          </a:bodyPr>
          <a:lstStyle/>
          <a:p>
            <a:r>
              <a:rPr lang="en-GB" sz="2200" dirty="0"/>
              <a:t>Bij een partnerschap runnen twee of meer mensen samen een bedrijf en delen ze de winst. Je zou kunnen overwegen om samen met een vriend, familielid of iemand die vaardigheden heeft die jij niet hebt, een levensmiddelenbedrijf te beginnen. Bijvoorbeeld:</a:t>
            </a:r>
          </a:p>
          <a:p>
            <a:pPr marL="285750" indent="-285750">
              <a:buFont typeface="Arial" panose="020B0604020202020204" pitchFamily="34" charset="0"/>
              <a:buChar char="•"/>
            </a:pPr>
            <a:r>
              <a:rPr lang="en-GB" sz="2200" dirty="0"/>
              <a:t>Een van jullie houdt van koken, de ander kan goed met geld omgaan</a:t>
            </a:r>
          </a:p>
          <a:p>
            <a:pPr marL="285750" indent="-285750">
              <a:buFont typeface="Arial" panose="020B0604020202020204" pitchFamily="34" charset="0"/>
              <a:buChar char="•"/>
            </a:pPr>
            <a:r>
              <a:rPr lang="en-GB" sz="2200" dirty="0"/>
              <a:t>De een spreekt vloeiend de plaatselijke taal, de ander kent de recepten en tradities</a:t>
            </a:r>
          </a:p>
          <a:p>
            <a:pPr marL="285750" indent="-285750">
              <a:buFont typeface="Arial" panose="020B0604020202020204" pitchFamily="34" charset="0"/>
              <a:buChar char="•"/>
            </a:pPr>
            <a:r>
              <a:rPr lang="en-GB" sz="2200" dirty="0"/>
              <a:t>De een wil persoonlijk verkopen, de ander bouwt een online winkel</a:t>
            </a:r>
          </a:p>
          <a:p>
            <a:endParaRPr lang="en-GB" sz="2200" dirty="0"/>
          </a:p>
          <a:p>
            <a:r>
              <a:rPr lang="en-GB" sz="2200" dirty="0"/>
              <a:t>Als een partnerschap goed werkt, kan het ondersteuning, energie en gedeeld succes opleveren.</a:t>
            </a:r>
          </a:p>
          <a:p>
            <a:endParaRPr lang="en-GB" sz="2200" dirty="0"/>
          </a:p>
          <a:p>
            <a:r>
              <a:rPr lang="en-GB" sz="2200" b="1" dirty="0">
                <a:solidFill>
                  <a:srgbClr val="94C7B0"/>
                </a:solidFill>
              </a:rPr>
              <a:t>Waarom een partnerschap aangaan?</a:t>
            </a:r>
          </a:p>
          <a:p>
            <a:pPr marL="285750" indent="-285750">
              <a:buFont typeface="Arial" panose="020B0604020202020204" pitchFamily="34" charset="0"/>
              <a:buChar char="•"/>
            </a:pPr>
            <a:r>
              <a:rPr lang="en-GB" sz="2200" dirty="0"/>
              <a:t>U kunt de kosten, risico's en verantwoordelijkheden delen</a:t>
            </a:r>
          </a:p>
          <a:p>
            <a:pPr marL="285750" indent="-285750">
              <a:buFont typeface="Arial" panose="020B0604020202020204" pitchFamily="34" charset="0"/>
              <a:buChar char="•"/>
            </a:pPr>
            <a:r>
              <a:rPr lang="en-GB" sz="2200" dirty="0"/>
              <a:t>Je brengt verschillende talenten samen (bijv. marketing, koken, design)</a:t>
            </a:r>
          </a:p>
          <a:p>
            <a:pPr marL="285750" indent="-285750">
              <a:buFont typeface="Arial" panose="020B0604020202020204" pitchFamily="34" charset="0"/>
              <a:buChar char="•"/>
            </a:pPr>
            <a:r>
              <a:rPr lang="en-GB" sz="2200" dirty="0"/>
              <a:t>Je hoeft niet alles alleen te doen, het kan veiliger en sterker voelen</a:t>
            </a:r>
          </a:p>
          <a:p>
            <a:pPr marL="285750" indent="-285750">
              <a:buFont typeface="Arial" panose="020B0604020202020204" pitchFamily="34" charset="0"/>
              <a:buChar char="•"/>
            </a:pPr>
            <a:r>
              <a:rPr lang="en-GB" sz="2200" dirty="0"/>
              <a:t>Je kunt misschien sneller groeien met de tijd en ideeën van twee mensen</a:t>
            </a:r>
            <a:endParaRPr lang="en-IE" sz="2200" dirty="0"/>
          </a:p>
        </p:txBody>
      </p:sp>
    </p:spTree>
    <p:extLst>
      <p:ext uri="{BB962C8B-B14F-4D97-AF65-F5344CB8AC3E}">
        <p14:creationId xmlns:p14="http://schemas.microsoft.com/office/powerpoint/2010/main" val="947776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3385D-9D0E-9ED9-ABA9-6880CCB7CE8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5185519-FE5E-CCC4-1F70-FDD2708A48CA}"/>
              </a:ext>
            </a:extLst>
          </p:cNvPr>
          <p:cNvSpPr>
            <a:spLocks noGrp="1"/>
          </p:cNvSpPr>
          <p:nvPr>
            <p:ph type="body" sz="quarter" idx="27"/>
          </p:nvPr>
        </p:nvSpPr>
        <p:spPr/>
        <p:txBody>
          <a:bodyPr/>
          <a:lstStyle/>
          <a:p>
            <a:r>
              <a:rPr lang="en-US" dirty="0"/>
              <a:t>EEN ZAKELIJK PARTNERSCHAP</a:t>
            </a:r>
          </a:p>
        </p:txBody>
      </p:sp>
      <p:sp>
        <p:nvSpPr>
          <p:cNvPr id="8" name="Text Placeholder 3">
            <a:extLst>
              <a:ext uri="{FF2B5EF4-FFF2-40B4-BE49-F238E27FC236}">
                <a16:creationId xmlns:a16="http://schemas.microsoft.com/office/drawing/2014/main" id="{33CFE36E-2955-C7DD-95C8-FBAD6023682B}"/>
              </a:ext>
            </a:extLst>
          </p:cNvPr>
          <p:cNvSpPr txBox="1">
            <a:spLocks/>
          </p:cNvSpPr>
          <p:nvPr/>
        </p:nvSpPr>
        <p:spPr>
          <a:xfrm>
            <a:off x="421341" y="1577788"/>
            <a:ext cx="11237259"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endParaRPr lang="en-GB" dirty="0">
              <a:solidFill>
                <a:srgbClr val="382B1B"/>
              </a:solidFill>
            </a:endParaRPr>
          </a:p>
        </p:txBody>
      </p:sp>
      <p:sp>
        <p:nvSpPr>
          <p:cNvPr id="10" name="Rectangle 7">
            <a:extLst>
              <a:ext uri="{FF2B5EF4-FFF2-40B4-BE49-F238E27FC236}">
                <a16:creationId xmlns:a16="http://schemas.microsoft.com/office/drawing/2014/main" id="{65DCBF3B-AF6B-46F4-2266-AAEBE7152E37}"/>
              </a:ext>
            </a:extLst>
          </p:cNvPr>
          <p:cNvSpPr>
            <a:spLocks noChangeArrowheads="1"/>
          </p:cNvSpPr>
          <p:nvPr/>
        </p:nvSpPr>
        <p:spPr bwMode="auto">
          <a:xfrm>
            <a:off x="421341" y="1292731"/>
            <a:ext cx="10706907"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94C7B0"/>
                </a:solidFill>
                <a:effectLst/>
              </a:rPr>
              <a:t>Maar kies zorgvuldig. </a:t>
            </a:r>
            <a:r>
              <a:rPr kumimoji="0" lang="en-US" altLang="en-US" sz="2100" b="0" i="0" u="none" strike="noStrike" cap="none" normalizeH="0" baseline="0" dirty="0">
                <a:ln>
                  <a:noFill/>
                </a:ln>
                <a:solidFill>
                  <a:schemeClr val="tx1"/>
                </a:solidFill>
                <a:effectLst/>
              </a:rPr>
              <a:t>Niet elk partnerschap is een goed idee.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i="0" u="none" strike="noStrike" cap="none" normalizeH="0" baseline="0" dirty="0">
                <a:ln>
                  <a:noFill/>
                </a:ln>
                <a:solidFill>
                  <a:schemeClr val="tx1"/>
                </a:solidFill>
                <a:effectLst/>
              </a:rPr>
              <a:t>Veel kleine bedrijven gaan failliet omdat de partners het niet eens zijn over geld, richting of inspanning. Vraag jezelf eens af:</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100" i="0" u="none" strike="noStrike" cap="none" normalizeH="0" baseline="0" dirty="0">
                <a:ln>
                  <a:noFill/>
                </a:ln>
                <a:solidFill>
                  <a:schemeClr val="tx1"/>
                </a:solidFill>
                <a:effectLst/>
              </a:rPr>
              <a:t>Hebben we dezelfde waarden en doelen?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100" i="0" u="none" strike="noStrike" cap="none" normalizeH="0" baseline="0" dirty="0">
                <a:ln>
                  <a:noFill/>
                </a:ln>
                <a:solidFill>
                  <a:schemeClr val="tx1"/>
                </a:solidFill>
                <a:effectLst/>
              </a:rPr>
              <a:t>Kunnen we eerlijk praten als er een probleem is?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100" i="0" u="none" strike="noStrike" cap="none" normalizeH="0" baseline="0" dirty="0">
                <a:ln>
                  <a:noFill/>
                </a:ln>
                <a:solidFill>
                  <a:schemeClr val="tx1"/>
                </a:solidFill>
                <a:effectLst/>
              </a:rPr>
              <a:t>Zijn we allebei bereid om hard te werken en ons te binden?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100" i="0" u="none" strike="noStrike" cap="none" normalizeH="0" baseline="0" dirty="0">
                <a:ln>
                  <a:noFill/>
                </a:ln>
                <a:solidFill>
                  <a:schemeClr val="tx1"/>
                </a:solidFill>
                <a:effectLst/>
              </a:rPr>
              <a:t>Wat gebeurt er als één persoon wil vertrekken?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1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94C7B0"/>
                </a:solidFill>
                <a:effectLst/>
              </a:rPr>
              <a:t>Bescherm uzelf met een partnerschapsovereenkomst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rPr>
              <a:t>Schrijf op voordat je begint: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100" b="0" i="0" u="none" strike="noStrike" cap="none" normalizeH="0" baseline="0" dirty="0">
                <a:ln>
                  <a:noFill/>
                </a:ln>
                <a:solidFill>
                  <a:schemeClr val="tx1"/>
                </a:solidFill>
                <a:effectLst/>
              </a:rPr>
              <a:t>Wie doet wat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100" b="0" i="0" u="none" strike="noStrike" cap="none" normalizeH="0" baseline="0" dirty="0">
                <a:ln>
                  <a:noFill/>
                </a:ln>
                <a:solidFill>
                  <a:schemeClr val="tx1"/>
                </a:solidFill>
                <a:effectLst/>
              </a:rPr>
              <a:t>Hoe winsten (en kosten) worden gedeeld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100" b="0" i="0" u="none" strike="noStrike" cap="none" normalizeH="0" baseline="0" dirty="0">
                <a:ln>
                  <a:noFill/>
                </a:ln>
                <a:solidFill>
                  <a:schemeClr val="tx1"/>
                </a:solidFill>
                <a:effectLst/>
              </a:rPr>
              <a:t>Wie beslist over prijzen, leveranciers of grote veranderingen?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100" b="0" i="0" u="none" strike="noStrike" cap="none" normalizeH="0" baseline="0" dirty="0">
                <a:ln>
                  <a:noFill/>
                </a:ln>
                <a:solidFill>
                  <a:schemeClr val="tx1"/>
                </a:solidFill>
                <a:effectLst/>
              </a:rPr>
              <a:t>Wat gebeurt er als één persoon wil stoppen of als het bedrijf sluit?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i="0" u="none" strike="noStrike" cap="none" normalizeH="0" baseline="0" dirty="0">
                <a:ln>
                  <a:noFill/>
                </a:ln>
                <a:solidFill>
                  <a:schemeClr val="tx1"/>
                </a:solidFill>
                <a:effectLst/>
              </a:rPr>
              <a:t>Dit wordt een partnerschapsovereenkomst genoemd. Je hebt geen advocaat nodig, maar het is verstandig om je overeenkomst op papier te zetten</a:t>
            </a:r>
            <a:r>
              <a:rPr lang="en-US" altLang="en-US" sz="2100" dirty="0"/>
              <a:t>, </a:t>
            </a:r>
            <a:r>
              <a:rPr kumimoji="0" lang="en-US" altLang="en-US" sz="2100" i="0" u="none" strike="noStrike" cap="none" normalizeH="0" baseline="0" dirty="0">
                <a:ln>
                  <a:noFill/>
                </a:ln>
                <a:solidFill>
                  <a:schemeClr val="tx1"/>
                </a:solidFill>
                <a:effectLst/>
              </a:rPr>
              <a:t>zelfs voor vrienden of familie.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couple of women looking at something&#10;&#10;AI-generated content may be incorrect.">
            <a:extLst>
              <a:ext uri="{FF2B5EF4-FFF2-40B4-BE49-F238E27FC236}">
                <a16:creationId xmlns:a16="http://schemas.microsoft.com/office/drawing/2014/main" id="{B67FFD38-F4D1-764E-8AAC-8E7185A4CF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3544" y="2463322"/>
            <a:ext cx="4147114" cy="2816890"/>
          </a:xfrm>
          <a:prstGeom prst="rect">
            <a:avLst/>
          </a:prstGeom>
        </p:spPr>
      </p:pic>
    </p:spTree>
    <p:extLst>
      <p:ext uri="{BB962C8B-B14F-4D97-AF65-F5344CB8AC3E}">
        <p14:creationId xmlns:p14="http://schemas.microsoft.com/office/powerpoint/2010/main" val="951614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bs-Latn-BA" dirty="0"/>
              <a:t>BEPERKTE VENNOOTSCHAP - </a:t>
            </a:r>
            <a:r>
              <a:rPr lang="en-IE" dirty="0"/>
              <a:t>een afzonderlijke juridische entiteit</a:t>
            </a:r>
            <a:endParaRPr lang="bs-Latn-BA" dirty="0">
              <a:solidFill>
                <a:srgbClr val="56C6E5"/>
              </a:solidFill>
            </a:endParaRPr>
          </a:p>
        </p:txBody>
      </p:sp>
      <p:sp>
        <p:nvSpPr>
          <p:cNvPr id="7" name="Text Placeholder 3">
            <a:extLst>
              <a:ext uri="{FF2B5EF4-FFF2-40B4-BE49-F238E27FC236}">
                <a16:creationId xmlns:a16="http://schemas.microsoft.com/office/drawing/2014/main" id="{1865DD56-19B6-C680-C8E0-7CF554289CEA}"/>
              </a:ext>
            </a:extLst>
          </p:cNvPr>
          <p:cNvSpPr txBox="1">
            <a:spLocks/>
          </p:cNvSpPr>
          <p:nvPr/>
        </p:nvSpPr>
        <p:spPr>
          <a:xfrm>
            <a:off x="446488" y="1607048"/>
            <a:ext cx="378618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dirty="0"/>
              <a:t>Een besloten vennootschap is een bedrijfsvorm die juridisch losstaat van jou als persoon. Dit betekent dat het bedrijf een eigen naam, een eigen bankrekening en eigen verantwoordelijkheden heeft.</a:t>
            </a:r>
          </a:p>
          <a:p>
            <a:r>
              <a:rPr lang="en-GB" dirty="0"/>
              <a:t>Als er iets misgaat, bijvoorbeeld als het bedrijf geld tegoed heeft of wordt aangeklaagd, lopen alleen de activa van het bedrijf risico, </a:t>
            </a:r>
            <a:r>
              <a:rPr lang="en-GB" i="1" dirty="0"/>
              <a:t>niet jouw persoonlijke geld of bezittingen </a:t>
            </a:r>
            <a:r>
              <a:rPr lang="en-GB" dirty="0"/>
              <a:t>(zolang je je aan de wet hebt gehouden en geen persoonlijke garantie hebt gegeven).</a:t>
            </a:r>
          </a:p>
          <a:p>
            <a:pPr marL="0" lvl="1" algn="l">
              <a:lnSpc>
                <a:spcPts val="2340"/>
              </a:lnSpc>
              <a:spcBef>
                <a:spcPts val="0"/>
              </a:spcBef>
            </a:pPr>
            <a:endParaRPr lang="en-GB" dirty="0">
              <a:solidFill>
                <a:srgbClr val="382B1B"/>
              </a:solidFill>
            </a:endParaRPr>
          </a:p>
        </p:txBody>
      </p:sp>
      <p:sp>
        <p:nvSpPr>
          <p:cNvPr id="9" name="Text Placeholder 3">
            <a:extLst>
              <a:ext uri="{FF2B5EF4-FFF2-40B4-BE49-F238E27FC236}">
                <a16:creationId xmlns:a16="http://schemas.microsoft.com/office/drawing/2014/main" id="{324C42F0-5BAC-DD21-AE7C-DC7DCE91FD9E}"/>
              </a:ext>
            </a:extLst>
          </p:cNvPr>
          <p:cNvSpPr txBox="1">
            <a:spLocks/>
          </p:cNvSpPr>
          <p:nvPr/>
        </p:nvSpPr>
        <p:spPr>
          <a:xfrm>
            <a:off x="4627392" y="1604752"/>
            <a:ext cx="7265409"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en-GB" sz="2200" b="1" dirty="0">
                <a:solidFill>
                  <a:srgbClr val="94C7B0"/>
                </a:solidFill>
              </a:rPr>
              <a:t>Waarom kiezen voor een naamloze vennootschap?</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Je persoonlijke geld, huis of bezittingen zijn beschermd</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Het kan je bedrijf er professioneler en betrouwbaarder laten uitzien</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Sommige grote klanten of winkels werken alleen met bedrijven</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Het kan helpen als je wilt groeien, personeel wilt aannemen of investeerders wilt aantrekken</a:t>
            </a:r>
          </a:p>
          <a:p>
            <a:pPr marL="0" lvl="1" algn="l">
              <a:lnSpc>
                <a:spcPts val="2340"/>
              </a:lnSpc>
              <a:spcBef>
                <a:spcPts val="0"/>
              </a:spcBef>
              <a:buClr>
                <a:srgbClr val="B6D1E1"/>
              </a:buClr>
            </a:pPr>
            <a:endParaRPr lang="en-GB" sz="2200" dirty="0">
              <a:solidFill>
                <a:srgbClr val="382B1B"/>
              </a:solidFill>
            </a:endParaRPr>
          </a:p>
          <a:p>
            <a:pPr marL="0" lvl="1" algn="l">
              <a:lnSpc>
                <a:spcPts val="2340"/>
              </a:lnSpc>
              <a:spcBef>
                <a:spcPts val="0"/>
              </a:spcBef>
              <a:buClr>
                <a:srgbClr val="B6D1E1"/>
              </a:buClr>
            </a:pPr>
            <a:r>
              <a:rPr lang="en-GB" sz="2200" b="1" dirty="0">
                <a:solidFill>
                  <a:srgbClr val="94C7B0"/>
                </a:solidFill>
              </a:rPr>
              <a:t>Wat u moet weten</a:t>
            </a:r>
          </a:p>
          <a:p>
            <a:pPr marL="342900" lvl="1" indent="-342900" algn="l">
              <a:lnSpc>
                <a:spcPts val="2340"/>
              </a:lnSpc>
              <a:spcBef>
                <a:spcPts val="0"/>
              </a:spcBef>
              <a:buClr>
                <a:srgbClr val="B6D1E1"/>
              </a:buClr>
              <a:buFont typeface="Arial" panose="020B0604020202020204" pitchFamily="34" charset="0"/>
              <a:buChar char="•"/>
            </a:pPr>
            <a:r>
              <a:rPr lang="en-GB" sz="2200" dirty="0">
                <a:solidFill>
                  <a:schemeClr val="tx1"/>
                </a:solidFill>
              </a:rPr>
              <a:t>Het is meer werk dan een eenmanszaak; je moet elk jaar een boekhouding indienen en meer regels volgen</a:t>
            </a:r>
          </a:p>
          <a:p>
            <a:pPr marL="342900" lvl="1" indent="-342900" algn="l">
              <a:lnSpc>
                <a:spcPts val="2340"/>
              </a:lnSpc>
              <a:spcBef>
                <a:spcPts val="0"/>
              </a:spcBef>
              <a:buClr>
                <a:srgbClr val="B6D1E1"/>
              </a:buClr>
              <a:buFont typeface="Arial" panose="020B0604020202020204" pitchFamily="34" charset="0"/>
              <a:buChar char="•"/>
            </a:pPr>
            <a:r>
              <a:rPr lang="en-GB" sz="2200" dirty="0">
                <a:solidFill>
                  <a:schemeClr val="tx1"/>
                </a:solidFill>
              </a:rPr>
              <a:t>Je moet het bedrijf officieel registreren (bij het handelsregister van je land)</a:t>
            </a:r>
          </a:p>
          <a:p>
            <a:pPr marL="342900" lvl="1" indent="-342900" algn="l">
              <a:lnSpc>
                <a:spcPts val="2340"/>
              </a:lnSpc>
              <a:spcBef>
                <a:spcPts val="0"/>
              </a:spcBef>
              <a:buClr>
                <a:srgbClr val="B6D1E1"/>
              </a:buClr>
              <a:buFont typeface="Arial" panose="020B0604020202020204" pitchFamily="34" charset="0"/>
              <a:buChar char="•"/>
            </a:pPr>
            <a:r>
              <a:rPr lang="en-GB" sz="2200" dirty="0">
                <a:solidFill>
                  <a:schemeClr val="tx1"/>
                </a:solidFill>
              </a:rPr>
              <a:t>Je moet een zakelijke bankrekening openen</a:t>
            </a:r>
          </a:p>
          <a:p>
            <a:pPr marL="342900" lvl="1" indent="-342900" algn="l">
              <a:lnSpc>
                <a:spcPts val="2340"/>
              </a:lnSpc>
              <a:spcBef>
                <a:spcPts val="0"/>
              </a:spcBef>
              <a:buClr>
                <a:srgbClr val="B6D1E1"/>
              </a:buClr>
              <a:buFont typeface="Arial" panose="020B0604020202020204" pitchFamily="34" charset="0"/>
              <a:buChar char="•"/>
            </a:pPr>
            <a:r>
              <a:rPr lang="en-GB" sz="2200" dirty="0">
                <a:solidFill>
                  <a:schemeClr val="tx1"/>
                </a:solidFill>
              </a:rPr>
              <a:t>Misschien heb je hulp nodig van een boekhouder of accountant</a:t>
            </a:r>
          </a:p>
          <a:p>
            <a:pPr marL="0" lvl="1" algn="l">
              <a:lnSpc>
                <a:spcPts val="2340"/>
              </a:lnSpc>
              <a:spcBef>
                <a:spcPts val="0"/>
              </a:spcBef>
            </a:pPr>
            <a:endParaRPr lang="en-GB" dirty="0">
              <a:solidFill>
                <a:srgbClr val="382B1B"/>
              </a:solidFill>
            </a:endParaRPr>
          </a:p>
        </p:txBody>
      </p:sp>
      <p:cxnSp>
        <p:nvCxnSpPr>
          <p:cNvPr id="10" name="Straight Connector 9">
            <a:extLst>
              <a:ext uri="{FF2B5EF4-FFF2-40B4-BE49-F238E27FC236}">
                <a16:creationId xmlns:a16="http://schemas.microsoft.com/office/drawing/2014/main" id="{D806894F-417E-0D6A-5F1A-C2EDE2E44C1D}"/>
              </a:ext>
            </a:extLst>
          </p:cNvPr>
          <p:cNvCxnSpPr>
            <a:cxnSpLocks/>
          </p:cNvCxnSpPr>
          <p:nvPr/>
        </p:nvCxnSpPr>
        <p:spPr>
          <a:xfrm flipV="1">
            <a:off x="4430033" y="1607048"/>
            <a:ext cx="0" cy="44325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725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en-IE" dirty="0"/>
              <a:t>ANDERE </a:t>
            </a:r>
            <a:r>
              <a:rPr lang="bs-Latn-BA" dirty="0"/>
              <a:t>INTERESSANTE </a:t>
            </a:r>
            <a:r>
              <a:rPr lang="en-IE" dirty="0"/>
              <a:t>MANIEREN OM </a:t>
            </a:r>
            <a:r>
              <a:rPr lang="bs-Latn-BA" dirty="0"/>
              <a:t>ZAKEN TE DOEN</a:t>
            </a:r>
            <a:endParaRPr lang="en-US" dirty="0"/>
          </a:p>
        </p:txBody>
      </p:sp>
      <p:sp>
        <p:nvSpPr>
          <p:cNvPr id="5" name="Text Placeholder 3">
            <a:extLst>
              <a:ext uri="{FF2B5EF4-FFF2-40B4-BE49-F238E27FC236}">
                <a16:creationId xmlns:a16="http://schemas.microsoft.com/office/drawing/2014/main" id="{BD7DD7CB-4161-1FD6-1456-BA13B8A041C4}"/>
              </a:ext>
            </a:extLst>
          </p:cNvPr>
          <p:cNvSpPr txBox="1">
            <a:spLocks/>
          </p:cNvSpPr>
          <p:nvPr/>
        </p:nvSpPr>
        <p:spPr>
          <a:xfrm>
            <a:off x="100286" y="2116675"/>
            <a:ext cx="2735354"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Hier zijn enkele interessante bedrijfsstructuren die het opstarten van je bedrijf op een creatievere manier kunnen ondersteunen:</a:t>
            </a:r>
          </a:p>
          <a:p>
            <a:pPr marL="0" lvl="1" algn="l">
              <a:lnSpc>
                <a:spcPts val="2340"/>
              </a:lnSpc>
              <a:spcBef>
                <a:spcPts val="0"/>
              </a:spcBef>
            </a:pPr>
            <a:endParaRPr lang="en-GB" sz="22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Sociale onderneming</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Gemeenschapsbedrijven</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Collectieven</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Sociale innovatie</a:t>
            </a:r>
          </a:p>
          <a:p>
            <a:pPr marL="0" lvl="1" algn="l">
              <a:lnSpc>
                <a:spcPts val="2340"/>
              </a:lnSpc>
              <a:spcBef>
                <a:spcPts val="0"/>
              </a:spcBef>
            </a:pPr>
            <a:endParaRPr lang="en-GB" sz="2200" b="1" dirty="0">
              <a:solidFill>
                <a:srgbClr val="382B1B"/>
              </a:solidFill>
            </a:endParaRPr>
          </a:p>
          <a:p>
            <a:pPr marL="0" lvl="1" algn="l">
              <a:lnSpc>
                <a:spcPts val="2340"/>
              </a:lnSpc>
              <a:spcBef>
                <a:spcPts val="0"/>
              </a:spcBef>
            </a:pPr>
            <a:endParaRPr lang="en-GB" b="1" dirty="0">
              <a:solidFill>
                <a:srgbClr val="382B1B"/>
              </a:solidFill>
            </a:endParaRPr>
          </a:p>
        </p:txBody>
      </p:sp>
      <p:sp>
        <p:nvSpPr>
          <p:cNvPr id="6" name="Text Placeholder 3">
            <a:extLst>
              <a:ext uri="{FF2B5EF4-FFF2-40B4-BE49-F238E27FC236}">
                <a16:creationId xmlns:a16="http://schemas.microsoft.com/office/drawing/2014/main" id="{409B4873-2151-0C58-3395-006652E37887}"/>
              </a:ext>
            </a:extLst>
          </p:cNvPr>
          <p:cNvSpPr txBox="1">
            <a:spLocks/>
          </p:cNvSpPr>
          <p:nvPr/>
        </p:nvSpPr>
        <p:spPr>
          <a:xfrm>
            <a:off x="0" y="3655499"/>
            <a:ext cx="673053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cxnSp>
        <p:nvCxnSpPr>
          <p:cNvPr id="7" name="Straight Connector 6">
            <a:extLst>
              <a:ext uri="{FF2B5EF4-FFF2-40B4-BE49-F238E27FC236}">
                <a16:creationId xmlns:a16="http://schemas.microsoft.com/office/drawing/2014/main" id="{26DCFBBE-0C34-1A4B-932F-B246DF6D2713}"/>
              </a:ext>
            </a:extLst>
          </p:cNvPr>
          <p:cNvCxnSpPr>
            <a:cxnSpLocks/>
          </p:cNvCxnSpPr>
          <p:nvPr/>
        </p:nvCxnSpPr>
        <p:spPr>
          <a:xfrm flipV="1">
            <a:off x="3170672" y="2326869"/>
            <a:ext cx="0" cy="190447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4">
            <a:extLst>
              <a:ext uri="{FF2B5EF4-FFF2-40B4-BE49-F238E27FC236}">
                <a16:creationId xmlns:a16="http://schemas.microsoft.com/office/drawing/2014/main" id="{031D5355-7C24-2716-E461-9E309D68FC37}"/>
              </a:ext>
            </a:extLst>
          </p:cNvPr>
          <p:cNvSpPr>
            <a:spLocks noChangeArrowheads="1"/>
          </p:cNvSpPr>
          <p:nvPr/>
        </p:nvSpPr>
        <p:spPr bwMode="auto">
          <a:xfrm>
            <a:off x="3405419" y="1737699"/>
            <a:ext cx="878658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1. Sociale onderneming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Een bedrijf dat goederen of diensten verkoopt (zoals elk ander bedrijf)</a:t>
            </a:r>
            <a:r>
              <a:rPr kumimoji="0" lang="en-US" altLang="en-US" i="0" u="none" strike="noStrike" cap="none" normalizeH="0" baseline="0" dirty="0">
                <a:ln>
                  <a:noFill/>
                </a:ln>
                <a:solidFill>
                  <a:schemeClr val="tx1"/>
                </a:solidFill>
                <a:effectLst/>
              </a:rPr>
              <a:t>, maar de winst gebruikt om goed te doen in de gemeenschap of voor een sociaal doel. Voorbeelden: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Een cateringbedrijf dat migrantenvrouwen opleidt</a:t>
            </a:r>
            <a:r>
              <a:rPr kumimoji="0" lang="en-US" altLang="en-US" b="0" i="0" u="none" strike="noStrike" cap="none" normalizeH="0" baseline="0" dirty="0" err="1">
                <a:ln>
                  <a:noFill/>
                </a:ln>
                <a:solidFill>
                  <a:schemeClr val="tx1"/>
                </a:solidFill>
                <a:effectLst/>
              </a:rPr>
              <a:t>, bijv. </a:t>
            </a:r>
            <a:r>
              <a:rPr lang="fr-FR" dirty="0">
                <a:hlinkClick r:id="rId2"/>
              </a:rPr>
              <a:t>Marie Curry - Traiteur et Restaurant Solidaire</a:t>
            </a:r>
            <a:endParaRPr kumimoji="0" lang="en-US" altLang="en-US"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Een voedselkraam die maaltijden doneert aan gezinnen in nood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Een bedrijf dat landbouwcoöperaties in je eigen land ondersteunt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2. Gemeenschapsonderneming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Vaak gerund </a:t>
            </a:r>
            <a:r>
              <a:rPr kumimoji="0" lang="en-US" altLang="en-US" b="1" i="0" u="none" strike="noStrike" cap="none" normalizeH="0" baseline="0" dirty="0">
                <a:ln>
                  <a:noFill/>
                </a:ln>
                <a:solidFill>
                  <a:schemeClr val="tx1"/>
                </a:solidFill>
                <a:effectLst/>
              </a:rPr>
              <a:t>door een groep mensen </a:t>
            </a:r>
            <a:r>
              <a:rPr kumimoji="0" lang="en-US" altLang="en-US" b="0" i="0" u="none" strike="noStrike" cap="none" normalizeH="0" baseline="0" dirty="0">
                <a:ln>
                  <a:noFill/>
                </a:ln>
                <a:solidFill>
                  <a:schemeClr val="tx1"/>
                </a:solidFill>
                <a:effectLst/>
              </a:rPr>
              <a:t>om tegemoet te komen aan de behoeften van hun </a:t>
            </a:r>
            <a:r>
              <a:rPr kumimoji="0" lang="en-US" altLang="en-US" b="0" i="0" u="none" strike="noStrike" cap="none" normalizeH="0" baseline="0" dirty="0" err="1">
                <a:ln>
                  <a:noFill/>
                </a:ln>
                <a:solidFill>
                  <a:schemeClr val="tx1"/>
                </a:solidFill>
                <a:effectLst/>
              </a:rPr>
              <a:t>buurt </a:t>
            </a:r>
            <a:r>
              <a:rPr kumimoji="0" lang="en-US" altLang="en-US" b="0" i="0" u="none" strike="noStrike" cap="none" normalizeH="0" baseline="0" dirty="0">
                <a:ln>
                  <a:noFill/>
                </a:ln>
                <a:solidFill>
                  <a:schemeClr val="tx1"/>
                </a:solidFill>
                <a:effectLst/>
              </a:rPr>
              <a:t>of stad. Het kan gaan om voedsel, diensten of lokale evenementen en de winst wordt meestal opnieuw geïnvesteerd in de lokale omgeving.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Voorbeelden in voeding:</a:t>
            </a:r>
            <a:endParaRPr kumimoji="0" lang="en-US" altLang="en-US"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Een gedeelde keuken voor lokale koks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Een voedselhub die migrantenproducenten aan kopers koppelt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Een goedkoop buurtcafé gerund door vrijwilligers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0137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9CF04-0406-A9ED-1F92-CAC5D8D5B99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0E19-6A9E-C8CC-07F6-918249433C75}"/>
              </a:ext>
            </a:extLst>
          </p:cNvPr>
          <p:cNvSpPr>
            <a:spLocks noGrp="1"/>
          </p:cNvSpPr>
          <p:nvPr>
            <p:ph type="body" sz="quarter" idx="27"/>
          </p:nvPr>
        </p:nvSpPr>
        <p:spPr/>
        <p:txBody>
          <a:bodyPr/>
          <a:lstStyle/>
          <a:p>
            <a:r>
              <a:rPr lang="en-IE" dirty="0"/>
              <a:t>ANDERE </a:t>
            </a:r>
            <a:r>
              <a:rPr lang="bs-Latn-BA" dirty="0"/>
              <a:t>INTERESSANTE </a:t>
            </a:r>
            <a:r>
              <a:rPr lang="en-IE" dirty="0"/>
              <a:t>MANIEREN OM </a:t>
            </a:r>
            <a:r>
              <a:rPr lang="bs-Latn-BA" dirty="0"/>
              <a:t>ZAKEN TE DOEN</a:t>
            </a:r>
            <a:endParaRPr lang="en-US" dirty="0"/>
          </a:p>
        </p:txBody>
      </p:sp>
      <p:sp>
        <p:nvSpPr>
          <p:cNvPr id="5" name="Text Placeholder 3">
            <a:extLst>
              <a:ext uri="{FF2B5EF4-FFF2-40B4-BE49-F238E27FC236}">
                <a16:creationId xmlns:a16="http://schemas.microsoft.com/office/drawing/2014/main" id="{450A87F3-3738-CFFF-302C-E15DC052D86E}"/>
              </a:ext>
            </a:extLst>
          </p:cNvPr>
          <p:cNvSpPr txBox="1">
            <a:spLocks/>
          </p:cNvSpPr>
          <p:nvPr/>
        </p:nvSpPr>
        <p:spPr>
          <a:xfrm>
            <a:off x="100286" y="2116675"/>
            <a:ext cx="2735354"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Hier zijn enkele interessante bedrijfsstructuren die het opstarten van je bedrijf op een creatievere manier kunnen ondersteunen:</a:t>
            </a:r>
          </a:p>
          <a:p>
            <a:pPr marL="0" lvl="1" algn="l">
              <a:lnSpc>
                <a:spcPts val="2340"/>
              </a:lnSpc>
              <a:spcBef>
                <a:spcPts val="0"/>
              </a:spcBef>
            </a:pPr>
            <a:endParaRPr lang="en-GB" sz="22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Sociale onderneming</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Gemeenschapsbedrijven</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Collectieven</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Sociale innovatie</a:t>
            </a:r>
          </a:p>
          <a:p>
            <a:pPr marL="0" lvl="1" algn="l">
              <a:lnSpc>
                <a:spcPts val="2340"/>
              </a:lnSpc>
              <a:spcBef>
                <a:spcPts val="0"/>
              </a:spcBef>
            </a:pPr>
            <a:endParaRPr lang="en-GB" sz="2200" b="1" dirty="0">
              <a:solidFill>
                <a:srgbClr val="382B1B"/>
              </a:solidFill>
            </a:endParaRPr>
          </a:p>
          <a:p>
            <a:pPr marL="0" lvl="1" algn="l">
              <a:lnSpc>
                <a:spcPts val="2340"/>
              </a:lnSpc>
              <a:spcBef>
                <a:spcPts val="0"/>
              </a:spcBef>
            </a:pPr>
            <a:endParaRPr lang="en-GB" b="1" dirty="0">
              <a:solidFill>
                <a:srgbClr val="382B1B"/>
              </a:solidFill>
            </a:endParaRPr>
          </a:p>
        </p:txBody>
      </p:sp>
      <p:sp>
        <p:nvSpPr>
          <p:cNvPr id="6" name="Text Placeholder 3">
            <a:extLst>
              <a:ext uri="{FF2B5EF4-FFF2-40B4-BE49-F238E27FC236}">
                <a16:creationId xmlns:a16="http://schemas.microsoft.com/office/drawing/2014/main" id="{16DDCAB9-923C-62F2-5863-CD40DB5A43BB}"/>
              </a:ext>
            </a:extLst>
          </p:cNvPr>
          <p:cNvSpPr txBox="1">
            <a:spLocks/>
          </p:cNvSpPr>
          <p:nvPr/>
        </p:nvSpPr>
        <p:spPr>
          <a:xfrm>
            <a:off x="0" y="3655499"/>
            <a:ext cx="673053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cxnSp>
        <p:nvCxnSpPr>
          <p:cNvPr id="7" name="Straight Connector 6">
            <a:extLst>
              <a:ext uri="{FF2B5EF4-FFF2-40B4-BE49-F238E27FC236}">
                <a16:creationId xmlns:a16="http://schemas.microsoft.com/office/drawing/2014/main" id="{C96675CC-54DA-CBFB-D2D7-55FADD2FB6A7}"/>
              </a:ext>
            </a:extLst>
          </p:cNvPr>
          <p:cNvCxnSpPr>
            <a:cxnSpLocks/>
          </p:cNvCxnSpPr>
          <p:nvPr/>
        </p:nvCxnSpPr>
        <p:spPr>
          <a:xfrm flipV="1">
            <a:off x="3170672" y="2326869"/>
            <a:ext cx="0" cy="190447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35C4231-E48A-AFEA-2045-D00262A39D5F}"/>
              </a:ext>
            </a:extLst>
          </p:cNvPr>
          <p:cNvSpPr>
            <a:spLocks noChangeArrowheads="1"/>
          </p:cNvSpPr>
          <p:nvPr/>
        </p:nvSpPr>
        <p:spPr bwMode="auto">
          <a:xfrm>
            <a:off x="3365266" y="1437547"/>
            <a:ext cx="8136451"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3. Collectieven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Een groep mensen die samenwerken met </a:t>
            </a:r>
            <a:r>
              <a:rPr kumimoji="0" lang="en-US" altLang="en-US" sz="2200" b="1" i="0" u="none" strike="noStrike" cap="none" normalizeH="0" baseline="0" dirty="0">
                <a:ln>
                  <a:noFill/>
                </a:ln>
                <a:solidFill>
                  <a:schemeClr val="tx1"/>
                </a:solidFill>
                <a:effectLst/>
              </a:rPr>
              <a:t>gedeelde waarden en gelijke zeggenschap</a:t>
            </a:r>
            <a:r>
              <a:rPr lang="en-US" altLang="en-US" sz="2200" dirty="0"/>
              <a:t>, </a:t>
            </a:r>
            <a:r>
              <a:rPr kumimoji="0" lang="en-US" altLang="en-US" sz="2200" b="0" i="0" u="none" strike="noStrike" cap="none" normalizeH="0" baseline="0" dirty="0">
                <a:ln>
                  <a:noFill/>
                </a:ln>
                <a:solidFill>
                  <a:schemeClr val="tx1"/>
                </a:solidFill>
                <a:effectLst/>
              </a:rPr>
              <a:t>geen bazen, alleen gezamenlijke besluitvorming.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In voedsel zou dit er zo uit kunnen zien:</a:t>
            </a:r>
            <a:endParaRPr kumimoji="0" lang="en-US" altLang="en-US"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Een team van vrouwen uit verschillende culturen die één marktkraam delen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Een groepskeuken met gedeeld gereedschap en reserveringstijden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Een storytelling + food pop-up evenement gecreëerd door vele stemmen</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4. Sociale innovatie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rPr>
              <a:t>Sociale innovatie betekent nieuwe ideeën gebruiken </a:t>
            </a:r>
            <a:r>
              <a:rPr kumimoji="0" lang="en-US" altLang="en-US" sz="2200" b="0" i="0" u="none" strike="noStrike" cap="none" normalizeH="0" baseline="0" dirty="0">
                <a:ln>
                  <a:noFill/>
                </a:ln>
                <a:solidFill>
                  <a:schemeClr val="tx1"/>
                </a:solidFill>
                <a:effectLst/>
              </a:rPr>
              <a:t>om oude problemen op te lossen, vooral op creatieve of culturele manieren.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In voedsel zou dit kunnen zijn:</a:t>
            </a:r>
            <a:endParaRPr kumimoji="0" lang="en-US" altLang="en-US"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Een "betaal-wat-je-kunt" voedselbox</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Een receptenclub die tegelijkertijd taal en koken leert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3882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en-GB" dirty="0"/>
              <a:t>Begin via online marktplaatsen</a:t>
            </a:r>
          </a:p>
          <a:p>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pic>
        <p:nvPicPr>
          <p:cNvPr id="2" name="Picture 1" descr="A picture containing text, silhouette&#10;&#10;Description automatically generated">
            <a:extLst>
              <a:ext uri="{FF2B5EF4-FFF2-40B4-BE49-F238E27FC236}">
                <a16:creationId xmlns:a16="http://schemas.microsoft.com/office/drawing/2014/main" id="{94828934-EA1B-80CB-585A-4DCD9650667D}"/>
              </a:ext>
            </a:extLst>
          </p:cNvPr>
          <p:cNvPicPr>
            <a:picLocks noChangeAspect="1"/>
          </p:cNvPicPr>
          <p:nvPr/>
        </p:nvPicPr>
        <p:blipFill rotWithShape="1">
          <a:blip r:embed="rId2"/>
          <a:srcRect l="19151" t="20561" r="22031" b="25795"/>
          <a:stretch/>
        </p:blipFill>
        <p:spPr>
          <a:xfrm flipH="1">
            <a:off x="598427" y="3072248"/>
            <a:ext cx="3991790" cy="2748727"/>
          </a:xfrm>
          <a:prstGeom prst="rect">
            <a:avLst/>
          </a:prstGeom>
        </p:spPr>
      </p:pic>
    </p:spTree>
    <p:extLst>
      <p:ext uri="{BB962C8B-B14F-4D97-AF65-F5344CB8AC3E}">
        <p14:creationId xmlns:p14="http://schemas.microsoft.com/office/powerpoint/2010/main" val="189981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ZAKEN DOEN - UW KEUZES</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8" y="1667036"/>
            <a:ext cx="5755444" cy="4672013"/>
          </a:xfrm>
        </p:spPr>
        <p:txBody>
          <a:bodyPr/>
          <a:lstStyle/>
          <a:p>
            <a:r>
              <a:rPr lang="en-US" dirty="0"/>
              <a:t>In dit gedeelte nemen we je mee door de verschillende en toegankelijke manieren om een bedrijf te starten en te runnen.</a:t>
            </a:r>
          </a:p>
          <a:p>
            <a:endParaRPr lang="en-US" dirty="0"/>
          </a:p>
          <a:p>
            <a:pPr marL="457200" indent="-457200">
              <a:buClr>
                <a:srgbClr val="94C7B0"/>
              </a:buClr>
              <a:buFont typeface="+mj-lt"/>
              <a:buAutoNum type="arabicPeriod"/>
            </a:pPr>
            <a:r>
              <a:rPr lang="en-US" dirty="0"/>
              <a:t>Een voedingsproduct maken of een dienst verlenen</a:t>
            </a:r>
          </a:p>
          <a:p>
            <a:pPr marL="457200" indent="-457200">
              <a:buClr>
                <a:srgbClr val="94C7B0"/>
              </a:buClr>
              <a:buFont typeface="+mj-lt"/>
              <a:buAutoNum type="arabicPeriod"/>
            </a:pPr>
            <a:r>
              <a:rPr lang="en-US" dirty="0"/>
              <a:t>Parttime of seizoensbasis</a:t>
            </a:r>
          </a:p>
          <a:p>
            <a:endParaRPr lang="en-US" dirty="0"/>
          </a:p>
        </p:txBody>
      </p:sp>
      <p:sp>
        <p:nvSpPr>
          <p:cNvPr id="7" name="Text Placeholder 2">
            <a:extLst>
              <a:ext uri="{FF2B5EF4-FFF2-40B4-BE49-F238E27FC236}">
                <a16:creationId xmlns:a16="http://schemas.microsoft.com/office/drawing/2014/main" id="{E19A0B4B-6854-DF88-6C43-432292B40FCA}"/>
              </a:ext>
            </a:extLst>
          </p:cNvPr>
          <p:cNvSpPr txBox="1">
            <a:spLocks/>
          </p:cNvSpPr>
          <p:nvPr/>
        </p:nvSpPr>
        <p:spPr>
          <a:xfrm>
            <a:off x="7156824" y="1667036"/>
            <a:ext cx="4657727"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3040"/>
              </a:lnSpc>
              <a:spcBef>
                <a:spcPts val="200"/>
              </a:spcBef>
              <a:buClr>
                <a:srgbClr val="B6D1E1"/>
              </a:buClr>
            </a:pPr>
            <a:r>
              <a:rPr lang="en-IE" sz="3600" b="1" i="1" dirty="0">
                <a:solidFill>
                  <a:srgbClr val="84BFA4"/>
                </a:solidFill>
              </a:rPr>
              <a:t>En je dan meenemen op een avontuur van de mogelijkheden</a:t>
            </a:r>
          </a:p>
          <a:p>
            <a:pPr marL="0" lvl="1">
              <a:lnSpc>
                <a:spcPts val="3040"/>
              </a:lnSpc>
              <a:spcBef>
                <a:spcPts val="200"/>
              </a:spcBef>
              <a:buClr>
                <a:srgbClr val="B6D1E1"/>
              </a:buClr>
            </a:pPr>
            <a:r>
              <a:rPr lang="en-IE" sz="3600" b="1" i="1" dirty="0">
                <a:solidFill>
                  <a:srgbClr val="84BFA4"/>
                </a:solidFill>
              </a:rPr>
              <a:t> van het starten van een online levensmiddelenbedrijf </a:t>
            </a:r>
          </a:p>
          <a:p>
            <a:pPr marL="0" lvl="1">
              <a:lnSpc>
                <a:spcPts val="3040"/>
              </a:lnSpc>
              <a:spcBef>
                <a:spcPts val="200"/>
              </a:spcBef>
              <a:buClr>
                <a:srgbClr val="B6D1E1"/>
              </a:buClr>
            </a:pPr>
            <a:endParaRPr lang="en-IE" dirty="0">
              <a:solidFill>
                <a:srgbClr val="84BFA4"/>
              </a:solidFill>
            </a:endParaRPr>
          </a:p>
        </p:txBody>
      </p:sp>
      <p:cxnSp>
        <p:nvCxnSpPr>
          <p:cNvPr id="8" name="Straight Connector 7">
            <a:extLst>
              <a:ext uri="{FF2B5EF4-FFF2-40B4-BE49-F238E27FC236}">
                <a16:creationId xmlns:a16="http://schemas.microsoft.com/office/drawing/2014/main" id="{3937777F-84A1-C9FF-DCC0-CBD4FA79E810}"/>
              </a:ext>
            </a:extLst>
          </p:cNvPr>
          <p:cNvCxnSpPr>
            <a:cxnSpLocks/>
          </p:cNvCxnSpPr>
          <p:nvPr/>
        </p:nvCxnSpPr>
        <p:spPr>
          <a:xfrm flipV="1">
            <a:off x="6931284" y="1469918"/>
            <a:ext cx="0" cy="218768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385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738347" y="313520"/>
            <a:ext cx="10907188" cy="720752"/>
          </a:xfrm>
        </p:spPr>
        <p:txBody>
          <a:bodyPr/>
          <a:lstStyle/>
          <a:p>
            <a:r>
              <a:rPr lang="en-US" dirty="0"/>
              <a:t>START VIA ONLINE MARKTPLAATSEN</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272183" y="1421028"/>
            <a:ext cx="5276968" cy="4672013"/>
          </a:xfrm>
        </p:spPr>
        <p:txBody>
          <a:bodyPr/>
          <a:lstStyle/>
          <a:p>
            <a:pPr>
              <a:buNone/>
            </a:pPr>
            <a:r>
              <a:rPr lang="en-GB" dirty="0"/>
              <a:t>We leven in een spannende tijd voor voedselondernemers. De manier waarop mensen voedsel kopen en ontdekken is geëvolueerd, </a:t>
            </a:r>
            <a:r>
              <a:rPr lang="en-GB" b="1" dirty="0"/>
              <a:t>meer klanten zoeken online naar unieke, zelfgemaakte en cultureel rijke voedselervaringen.</a:t>
            </a:r>
          </a:p>
          <a:p>
            <a:pPr>
              <a:buNone/>
            </a:pPr>
            <a:endParaRPr lang="en-GB" dirty="0"/>
          </a:p>
          <a:p>
            <a:pPr>
              <a:buNone/>
            </a:pPr>
            <a:r>
              <a:rPr lang="en-GB" dirty="0"/>
              <a:t>Dit betekent dat je geen winkel of marktkraam nodig hebt om te beginnen. Vanuit je eigen keuken kun je klein beginnen en klanten bereiken, zowel lokaal als in de hele EU.</a:t>
            </a:r>
          </a:p>
          <a:p>
            <a:pPr>
              <a:buNone/>
            </a:pPr>
            <a:endParaRPr lang="en-GB" dirty="0"/>
          </a:p>
          <a:p>
            <a:pPr>
              <a:buNone/>
            </a:pPr>
            <a:r>
              <a:rPr lang="en-GB" dirty="0"/>
              <a:t>Platformen maken het mogelijk voor een vrouw in Portugal om haar handgemaakte hete saus of kruidenmengsels te verkopen aan een klant in België - en dat allemaal vanuit huis.</a:t>
            </a:r>
          </a:p>
          <a:p>
            <a:pPr>
              <a:buNone/>
            </a:pPr>
            <a:endParaRPr lang="en-GB" sz="1400" dirty="0"/>
          </a:p>
          <a:p>
            <a:r>
              <a:rPr lang="en-GB" b="1" i="1" dirty="0"/>
              <a:t>Zorg ervoor dat je de voedselveiligheids- en etiketteringsvoorschriften van je land volgt</a:t>
            </a:r>
            <a:r>
              <a:rPr lang="en-GB" i="1" dirty="0"/>
              <a:t>.</a:t>
            </a:r>
            <a:endParaRPr lang="en-GB" dirty="0"/>
          </a:p>
          <a:p>
            <a:pPr>
              <a:buNone/>
            </a:pPr>
            <a:endParaRPr lang="en-GB" dirty="0"/>
          </a:p>
          <a:p>
            <a:endParaRPr lang="en-IE" dirty="0"/>
          </a:p>
        </p:txBody>
      </p:sp>
      <p:cxnSp>
        <p:nvCxnSpPr>
          <p:cNvPr id="3" name="Straight Connector 2">
            <a:extLst>
              <a:ext uri="{FF2B5EF4-FFF2-40B4-BE49-F238E27FC236}">
                <a16:creationId xmlns:a16="http://schemas.microsoft.com/office/drawing/2014/main" id="{F680A1AE-1E94-B241-6C12-23B4621F8298}"/>
              </a:ext>
            </a:extLst>
          </p:cNvPr>
          <p:cNvCxnSpPr>
            <a:cxnSpLocks/>
          </p:cNvCxnSpPr>
          <p:nvPr/>
        </p:nvCxnSpPr>
        <p:spPr>
          <a:xfrm flipV="1">
            <a:off x="5692584" y="1967738"/>
            <a:ext cx="0" cy="248045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551280-0037-E618-616E-3E31070BD99D}"/>
              </a:ext>
            </a:extLst>
          </p:cNvPr>
          <p:cNvSpPr txBox="1"/>
          <p:nvPr/>
        </p:nvSpPr>
        <p:spPr>
          <a:xfrm>
            <a:off x="5692584" y="1112990"/>
            <a:ext cx="6499416" cy="5632311"/>
          </a:xfrm>
          <a:prstGeom prst="rect">
            <a:avLst/>
          </a:prstGeom>
          <a:noFill/>
        </p:spPr>
        <p:txBody>
          <a:bodyPr wrap="square">
            <a:spAutoFit/>
          </a:bodyPr>
          <a:lstStyle/>
          <a:p>
            <a:pPr>
              <a:buNone/>
            </a:pPr>
            <a:r>
              <a:rPr lang="en-GB" b="1" dirty="0"/>
              <a:t>Deze platforms werken goed voor:</a:t>
            </a:r>
          </a:p>
          <a:p>
            <a:pPr>
              <a:buNone/>
            </a:pPr>
            <a:r>
              <a:rPr lang="en-GB" b="1" dirty="0"/>
              <a:t>Conserven - </a:t>
            </a:r>
            <a:r>
              <a:rPr lang="en-GB" dirty="0"/>
              <a:t>producten die houdbaar zijn, gemakkelijk te verpakken en veilig te verzenden, zoals:</a:t>
            </a:r>
          </a:p>
          <a:p>
            <a:pPr marL="285750" indent="-285750">
              <a:buFont typeface="Arial" panose="020B0604020202020204" pitchFamily="34" charset="0"/>
              <a:buChar char="•"/>
            </a:pPr>
            <a:r>
              <a:rPr lang="en-GB" dirty="0"/>
              <a:t>Jam en conserven, augurken en gefermenteerde groenten</a:t>
            </a:r>
          </a:p>
          <a:p>
            <a:pPr marL="285750" indent="-285750">
              <a:buFont typeface="Arial" panose="020B0604020202020204" pitchFamily="34" charset="0"/>
              <a:buChar char="•"/>
            </a:pPr>
            <a:r>
              <a:rPr lang="en-GB" dirty="0"/>
              <a:t>Kruidenmengsels en dry rubs</a:t>
            </a:r>
          </a:p>
          <a:p>
            <a:pPr marL="285750" indent="-285750">
              <a:buFont typeface="Arial" panose="020B0604020202020204" pitchFamily="34" charset="0"/>
              <a:buChar char="•"/>
            </a:pPr>
            <a:r>
              <a:rPr lang="en-GB" dirty="0"/>
              <a:t>Bakmixen of traditionele droge snacks</a:t>
            </a:r>
          </a:p>
          <a:p>
            <a:endParaRPr lang="en-GB" b="1" dirty="0"/>
          </a:p>
          <a:p>
            <a:r>
              <a:rPr lang="en-GB" b="1" dirty="0"/>
              <a:t>Online kooklessen of virtuele eetervaringen</a:t>
            </a:r>
            <a:br>
              <a:rPr lang="en-GB" dirty="0"/>
            </a:br>
            <a:r>
              <a:rPr lang="en-GB" dirty="0"/>
              <a:t>Verkoop je kennis in plaats van een product! Dit kunnen zijn:</a:t>
            </a:r>
          </a:p>
          <a:p>
            <a:pPr marL="285750" indent="-285750">
              <a:buFont typeface="Arial" panose="020B0604020202020204" pitchFamily="34" charset="0"/>
              <a:buChar char="•"/>
            </a:pPr>
            <a:r>
              <a:rPr lang="en-GB" dirty="0"/>
              <a:t>Eenmalige of terugkerende online kooklessen</a:t>
            </a:r>
          </a:p>
          <a:p>
            <a:pPr marL="285750" indent="-285750">
              <a:buFont typeface="Arial" panose="020B0604020202020204" pitchFamily="34" charset="0"/>
              <a:buChar char="•"/>
            </a:pPr>
            <a:r>
              <a:rPr lang="en-GB" dirty="0"/>
              <a:t>Workshops gericht op een gerecht of festivaleten</a:t>
            </a:r>
          </a:p>
          <a:p>
            <a:pPr marL="285750" indent="-285750">
              <a:buFont typeface="Arial" panose="020B0604020202020204" pitchFamily="34" charset="0"/>
              <a:buChar char="•"/>
            </a:pPr>
            <a:r>
              <a:rPr lang="en-GB" dirty="0"/>
              <a:t>Virtuele culturele voedselervaringen - verhalen, recepten en samen koken</a:t>
            </a:r>
          </a:p>
          <a:p>
            <a:pPr>
              <a:buNone/>
            </a:pPr>
            <a:endParaRPr lang="en-GB" b="1" dirty="0"/>
          </a:p>
          <a:p>
            <a:pPr>
              <a:buNone/>
            </a:pPr>
            <a:r>
              <a:rPr lang="en-GB" b="1" dirty="0"/>
              <a:t>Culturele verhalen vertellen via eten</a:t>
            </a:r>
            <a:br>
              <a:rPr lang="en-GB" dirty="0"/>
            </a:br>
            <a:r>
              <a:rPr lang="en-GB" dirty="0"/>
              <a:t>Platforms zoals Etsy en Instagram zijn perfect voor:</a:t>
            </a:r>
          </a:p>
          <a:p>
            <a:pPr marL="285750" indent="-285750">
              <a:buFont typeface="Arial" panose="020B0604020202020204" pitchFamily="34" charset="0"/>
              <a:buChar char="•"/>
            </a:pPr>
            <a:r>
              <a:rPr lang="en-GB" dirty="0"/>
              <a:t>Je erfgoed delen via receptenkaarten, digitale kookboeken of downloadbare maaltijdplannen</a:t>
            </a:r>
          </a:p>
          <a:p>
            <a:pPr marL="285750" indent="-285750">
              <a:buFont typeface="Arial" panose="020B0604020202020204" pitchFamily="34" charset="0"/>
              <a:buChar char="•"/>
            </a:pPr>
            <a:r>
              <a:rPr lang="en-GB" dirty="0"/>
              <a:t>Voedselgerelateerde ambachten of geschenken verkopen (bijv. kruidenpakketten + recepten)</a:t>
            </a:r>
          </a:p>
        </p:txBody>
      </p:sp>
    </p:spTree>
    <p:extLst>
      <p:ext uri="{BB962C8B-B14F-4D97-AF65-F5344CB8AC3E}">
        <p14:creationId xmlns:p14="http://schemas.microsoft.com/office/powerpoint/2010/main" val="2002255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ONLINE MARKTPLAATSEN</a:t>
            </a:r>
          </a:p>
        </p:txBody>
      </p:sp>
      <p:sp>
        <p:nvSpPr>
          <p:cNvPr id="2" name="Text Placeholder 3">
            <a:extLst>
              <a:ext uri="{FF2B5EF4-FFF2-40B4-BE49-F238E27FC236}">
                <a16:creationId xmlns:a16="http://schemas.microsoft.com/office/drawing/2014/main" id="{57667195-CC82-B278-6429-F366CD015766}"/>
              </a:ext>
            </a:extLst>
          </p:cNvPr>
          <p:cNvSpPr txBox="1">
            <a:spLocks/>
          </p:cNvSpPr>
          <p:nvPr/>
        </p:nvSpPr>
        <p:spPr>
          <a:xfrm>
            <a:off x="395288" y="1433233"/>
            <a:ext cx="5566242" cy="251460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t>In dit gedeelte zul je:</a:t>
            </a:r>
          </a:p>
          <a:p>
            <a:pPr marL="342900" indent="-342900">
              <a:buClr>
                <a:srgbClr val="B6D1E1"/>
              </a:buClr>
              <a:buFont typeface="Arial" panose="020B0604020202020204" pitchFamily="34" charset="0"/>
              <a:buChar char="•"/>
            </a:pPr>
            <a:r>
              <a:rPr lang="en-GB" dirty="0"/>
              <a:t>Leer wat een online marktplaats is</a:t>
            </a:r>
          </a:p>
          <a:p>
            <a:pPr marL="342900" indent="-342900">
              <a:buClr>
                <a:srgbClr val="B6D1E1"/>
              </a:buClr>
              <a:buFont typeface="Arial" panose="020B0604020202020204" pitchFamily="34" charset="0"/>
              <a:buChar char="•"/>
            </a:pPr>
            <a:r>
              <a:rPr lang="en-GB" dirty="0"/>
              <a:t>Ontdek de voordelen van online marktplaatsen en hoe ze verschillen van onafhankelijke e-commercesites.</a:t>
            </a:r>
          </a:p>
          <a:p>
            <a:pPr marL="342900" indent="-342900">
              <a:buClr>
                <a:srgbClr val="B6D1E1"/>
              </a:buClr>
              <a:buFont typeface="Arial" panose="020B0604020202020204" pitchFamily="34" charset="0"/>
              <a:buChar char="•"/>
            </a:pPr>
            <a:r>
              <a:rPr lang="en-GB" dirty="0"/>
              <a:t>Spotlight op de belangrijkste online marktplaatsen en de voor- en nadelen van elke marktplaats</a:t>
            </a:r>
          </a:p>
          <a:p>
            <a:pPr marL="342900" indent="-342900">
              <a:buClr>
                <a:srgbClr val="B6D1E1"/>
              </a:buClr>
              <a:buFont typeface="Arial" panose="020B0604020202020204" pitchFamily="34" charset="0"/>
              <a:buChar char="•"/>
            </a:pPr>
            <a:r>
              <a:rPr lang="en-GB" dirty="0"/>
              <a:t>Wat u nodig hebt om via een online marktplaats te verkopen</a:t>
            </a:r>
          </a:p>
          <a:p>
            <a:endParaRPr lang="en-GB" dirty="0"/>
          </a:p>
          <a:p>
            <a:endParaRPr lang="en-IE" dirty="0"/>
          </a:p>
        </p:txBody>
      </p:sp>
    </p:spTree>
    <p:extLst>
      <p:ext uri="{BB962C8B-B14F-4D97-AF65-F5344CB8AC3E}">
        <p14:creationId xmlns:p14="http://schemas.microsoft.com/office/powerpoint/2010/main" val="1981529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751415" y="378372"/>
            <a:ext cx="8521174" cy="1126708"/>
          </a:xfrm>
        </p:spPr>
        <p:txBody>
          <a:bodyPr/>
          <a:lstStyle/>
          <a:p>
            <a:r>
              <a:rPr lang="en-US" dirty="0"/>
              <a:t>WAT IS EEN ONLINE MARKTPLAATS EN WAAROM ZOU HET VOOR JOU KUNNEN WERKEN? </a:t>
            </a:r>
          </a:p>
        </p:txBody>
      </p:sp>
      <p:sp>
        <p:nvSpPr>
          <p:cNvPr id="15" name="TextBox 14">
            <a:extLst>
              <a:ext uri="{FF2B5EF4-FFF2-40B4-BE49-F238E27FC236}">
                <a16:creationId xmlns:a16="http://schemas.microsoft.com/office/drawing/2014/main" id="{3F6F536B-A6EE-8A61-3685-676FEAE30EF1}"/>
              </a:ext>
            </a:extLst>
          </p:cNvPr>
          <p:cNvSpPr txBox="1"/>
          <p:nvPr/>
        </p:nvSpPr>
        <p:spPr>
          <a:xfrm>
            <a:off x="604307" y="1810871"/>
            <a:ext cx="10983385" cy="4524315"/>
          </a:xfrm>
          <a:prstGeom prst="rect">
            <a:avLst/>
          </a:prstGeom>
          <a:noFill/>
        </p:spPr>
        <p:txBody>
          <a:bodyPr wrap="square" rtlCol="0">
            <a:spAutoFit/>
          </a:bodyPr>
          <a:lstStyle/>
          <a:p>
            <a:r>
              <a:rPr lang="en-GB" dirty="0"/>
              <a:t>Een online marktplaats is een website waar veel verschillende verkopers hun producten of diensten kunnen aanbieden en verkopen, zoals een digitale versie van een markt of bazaar. Je hebt geen eigen website of technische vaardigheden nodig. Je maakt gewoon een profiel aan, vermeldt je product en het platform brengt je in contact met potentiële kopers.</a:t>
            </a:r>
          </a:p>
          <a:p>
            <a:endParaRPr lang="en-GB" dirty="0"/>
          </a:p>
          <a:p>
            <a:r>
              <a:rPr lang="en-GB" b="1" dirty="0"/>
              <a:t>Waarom een online marktplaats gebruiken?</a:t>
            </a:r>
          </a:p>
          <a:p>
            <a:r>
              <a:rPr lang="en-GB" dirty="0"/>
              <a:t>Voordelen:</a:t>
            </a:r>
          </a:p>
          <a:p>
            <a:pPr marL="285750" indent="-285750">
              <a:buFont typeface="Arial" panose="020B0604020202020204" pitchFamily="34" charset="0"/>
              <a:buChar char="•"/>
            </a:pPr>
            <a:r>
              <a:rPr lang="en-GB" dirty="0"/>
              <a:t>Lage startkosten - je hoeft geen eigen website te bouwen</a:t>
            </a:r>
          </a:p>
          <a:p>
            <a:pPr marL="285750" indent="-285750">
              <a:buFont typeface="Arial" panose="020B0604020202020204" pitchFamily="34" charset="0"/>
              <a:buChar char="•"/>
            </a:pPr>
            <a:r>
              <a:rPr lang="en-GB" dirty="0"/>
              <a:t>Toegang tot kant-en-klare doelgroepen die al aan het browsen en winkelen zijn</a:t>
            </a:r>
          </a:p>
          <a:p>
            <a:pPr marL="285750" indent="-285750">
              <a:buFont typeface="Arial" panose="020B0604020202020204" pitchFamily="34" charset="0"/>
              <a:buChar char="•"/>
            </a:pPr>
            <a:r>
              <a:rPr lang="en-GB" dirty="0"/>
              <a:t>Ingebouwde tools voor verzending, betalingen en klantberichten</a:t>
            </a:r>
          </a:p>
          <a:p>
            <a:pPr marL="285750" indent="-285750">
              <a:buFont typeface="Arial" panose="020B0604020202020204" pitchFamily="34" charset="0"/>
              <a:buChar char="•"/>
            </a:pPr>
            <a:r>
              <a:rPr lang="en-GB" dirty="0"/>
              <a:t>Je kunt klein beginnen en in je eigen tempo groeien</a:t>
            </a:r>
          </a:p>
          <a:p>
            <a:endParaRPr lang="en-GB" dirty="0"/>
          </a:p>
          <a:p>
            <a:r>
              <a:rPr lang="en-GB" b="1" dirty="0"/>
              <a:t>Vergeleken met onafhankelijke e-commercesites:</a:t>
            </a:r>
          </a:p>
          <a:p>
            <a:pPr marL="285750" indent="-285750">
              <a:buFont typeface="Arial" panose="020B0604020202020204" pitchFamily="34" charset="0"/>
              <a:buChar char="•"/>
            </a:pPr>
            <a:r>
              <a:rPr lang="en-GB" dirty="0"/>
              <a:t>Online marktplaatsen geven je meteen zichtbaarheid, terwijl een persoonlijke website tijd (en geld) kost om bezoekers aan te trekken</a:t>
            </a:r>
          </a:p>
          <a:p>
            <a:pPr marL="285750" indent="-285750">
              <a:buFont typeface="Arial" panose="020B0604020202020204" pitchFamily="34" charset="0"/>
              <a:buChar char="•"/>
            </a:pPr>
            <a:r>
              <a:rPr lang="en-GB" dirty="0"/>
              <a:t>Marktplaatsen handelen een aantal van de technische details voor je af (betaling, listings, etc.)</a:t>
            </a:r>
          </a:p>
          <a:p>
            <a:pPr marL="285750" indent="-285750">
              <a:buFont typeface="Arial" panose="020B0604020202020204" pitchFamily="34" charset="0"/>
              <a:buChar char="•"/>
            </a:pPr>
            <a:r>
              <a:rPr lang="en-GB" dirty="0"/>
              <a:t>Je winkel maakt deel uit van een groter ecosysteem, wat helpt vertrouwen op te bouwen bij klanten</a:t>
            </a:r>
            <a:endParaRPr lang="en-IE" dirty="0"/>
          </a:p>
        </p:txBody>
      </p:sp>
    </p:spTree>
    <p:extLst>
      <p:ext uri="{BB962C8B-B14F-4D97-AF65-F5344CB8AC3E}">
        <p14:creationId xmlns:p14="http://schemas.microsoft.com/office/powerpoint/2010/main" val="1979100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SPOTLIGHT OP MARKTPLAATSEN OM TE OVERWEGEN</a:t>
            </a:r>
          </a:p>
        </p:txBody>
      </p:sp>
      <p:graphicFrame>
        <p:nvGraphicFramePr>
          <p:cNvPr id="8" name="Table 7">
            <a:extLst>
              <a:ext uri="{FF2B5EF4-FFF2-40B4-BE49-F238E27FC236}">
                <a16:creationId xmlns:a16="http://schemas.microsoft.com/office/drawing/2014/main" id="{185B260D-BB36-AD42-72F5-D55FF3E0531C}"/>
              </a:ext>
            </a:extLst>
          </p:cNvPr>
          <p:cNvGraphicFramePr>
            <a:graphicFrameLocks noGrp="1"/>
          </p:cNvGraphicFramePr>
          <p:nvPr>
            <p:extLst>
              <p:ext uri="{D42A27DB-BD31-4B8C-83A1-F6EECF244321}">
                <p14:modId xmlns:p14="http://schemas.microsoft.com/office/powerpoint/2010/main" val="2169116847"/>
              </p:ext>
            </p:extLst>
          </p:nvPr>
        </p:nvGraphicFramePr>
        <p:xfrm>
          <a:off x="1190080" y="1246471"/>
          <a:ext cx="9811840" cy="5434440"/>
        </p:xfrm>
        <a:graphic>
          <a:graphicData uri="http://schemas.openxmlformats.org/drawingml/2006/table">
            <a:tbl>
              <a:tblPr/>
              <a:tblGrid>
                <a:gridCol w="2452960">
                  <a:extLst>
                    <a:ext uri="{9D8B030D-6E8A-4147-A177-3AD203B41FA5}">
                      <a16:colId xmlns:a16="http://schemas.microsoft.com/office/drawing/2014/main" val="3153579232"/>
                    </a:ext>
                  </a:extLst>
                </a:gridCol>
                <a:gridCol w="2452960">
                  <a:extLst>
                    <a:ext uri="{9D8B030D-6E8A-4147-A177-3AD203B41FA5}">
                      <a16:colId xmlns:a16="http://schemas.microsoft.com/office/drawing/2014/main" val="163603694"/>
                    </a:ext>
                  </a:extLst>
                </a:gridCol>
                <a:gridCol w="2452960">
                  <a:extLst>
                    <a:ext uri="{9D8B030D-6E8A-4147-A177-3AD203B41FA5}">
                      <a16:colId xmlns:a16="http://schemas.microsoft.com/office/drawing/2014/main" val="3160469295"/>
                    </a:ext>
                  </a:extLst>
                </a:gridCol>
                <a:gridCol w="2452960">
                  <a:extLst>
                    <a:ext uri="{9D8B030D-6E8A-4147-A177-3AD203B41FA5}">
                      <a16:colId xmlns:a16="http://schemas.microsoft.com/office/drawing/2014/main" val="4073110583"/>
                    </a:ext>
                  </a:extLst>
                </a:gridCol>
              </a:tblGrid>
              <a:tr h="341281">
                <a:tc>
                  <a:txBody>
                    <a:bodyPr/>
                    <a:lstStyle/>
                    <a:p>
                      <a:r>
                        <a:rPr lang="en-IE" sz="1700" b="1"/>
                        <a:t>Platform</a:t>
                      </a:r>
                    </a:p>
                  </a:txBody>
                  <a:tcPr marL="85320" marR="85320" marT="42660" marB="42660" anchor="ctr">
                    <a:lnL>
                      <a:noFill/>
                    </a:lnL>
                    <a:lnR>
                      <a:noFill/>
                    </a:lnR>
                    <a:lnT>
                      <a:noFill/>
                    </a:lnT>
                    <a:lnB>
                      <a:noFill/>
                    </a:lnB>
                    <a:solidFill>
                      <a:srgbClr val="E6C8C7"/>
                    </a:solidFill>
                  </a:tcPr>
                </a:tc>
                <a:tc>
                  <a:txBody>
                    <a:bodyPr/>
                    <a:lstStyle/>
                    <a:p>
                      <a:r>
                        <a:rPr lang="en-IE" sz="1700" b="1"/>
                        <a:t>Goed voor</a:t>
                      </a:r>
                    </a:p>
                  </a:txBody>
                  <a:tcPr marL="85320" marR="85320" marT="42660" marB="42660" anchor="ctr">
                    <a:lnL>
                      <a:noFill/>
                    </a:lnL>
                    <a:lnR>
                      <a:noFill/>
                    </a:lnR>
                    <a:lnT>
                      <a:noFill/>
                    </a:lnT>
                    <a:lnB>
                      <a:noFill/>
                    </a:lnB>
                    <a:solidFill>
                      <a:srgbClr val="E6C8C7"/>
                    </a:solidFill>
                  </a:tcPr>
                </a:tc>
                <a:tc>
                  <a:txBody>
                    <a:bodyPr/>
                    <a:lstStyle/>
                    <a:p>
                      <a:r>
                        <a:rPr lang="en-IE" sz="1700" b="1"/>
                        <a:t>Voordelen</a:t>
                      </a:r>
                    </a:p>
                  </a:txBody>
                  <a:tcPr marL="85320" marR="85320" marT="42660" marB="42660" anchor="ctr">
                    <a:lnL>
                      <a:noFill/>
                    </a:lnL>
                    <a:lnR>
                      <a:noFill/>
                    </a:lnR>
                    <a:lnT>
                      <a:noFill/>
                    </a:lnT>
                    <a:lnB>
                      <a:noFill/>
                    </a:lnB>
                    <a:solidFill>
                      <a:srgbClr val="E6C8C7"/>
                    </a:solidFill>
                  </a:tcPr>
                </a:tc>
                <a:tc>
                  <a:txBody>
                    <a:bodyPr/>
                    <a:lstStyle/>
                    <a:p>
                      <a:r>
                        <a:rPr lang="en-IE" sz="1700" b="1" dirty="0"/>
                        <a:t>Nadelen</a:t>
                      </a:r>
                    </a:p>
                  </a:txBody>
                  <a:tcPr marL="85320" marR="85320" marT="42660" marB="42660" anchor="ctr">
                    <a:lnL>
                      <a:noFill/>
                    </a:lnL>
                    <a:lnR>
                      <a:noFill/>
                    </a:lnR>
                    <a:lnT>
                      <a:noFill/>
                    </a:lnT>
                    <a:lnB>
                      <a:noFill/>
                    </a:lnB>
                    <a:solidFill>
                      <a:srgbClr val="E6C8C7"/>
                    </a:solidFill>
                  </a:tcPr>
                </a:tc>
                <a:extLst>
                  <a:ext uri="{0D108BD9-81ED-4DB2-BD59-A6C34878D82A}">
                    <a16:rowId xmlns:a16="http://schemas.microsoft.com/office/drawing/2014/main" val="904977096"/>
                  </a:ext>
                </a:extLst>
              </a:tr>
              <a:tr h="853203">
                <a:tc>
                  <a:txBody>
                    <a:bodyPr/>
                    <a:lstStyle/>
                    <a:p>
                      <a:r>
                        <a:rPr lang="en-IE" sz="1700" b="1" dirty="0"/>
                        <a:t>Etsy</a:t>
                      </a:r>
                      <a:endParaRPr lang="en-IE" sz="1700" dirty="0"/>
                    </a:p>
                  </a:txBody>
                  <a:tcPr marL="85320" marR="85320" marT="42660" marB="42660" anchor="ctr">
                    <a:lnL>
                      <a:noFill/>
                    </a:lnL>
                    <a:lnR>
                      <a:noFill/>
                    </a:lnR>
                    <a:lnT>
                      <a:noFill/>
                    </a:lnT>
                    <a:lnB>
                      <a:noFill/>
                    </a:lnB>
                    <a:noFill/>
                  </a:tcPr>
                </a:tc>
                <a:tc>
                  <a:txBody>
                    <a:bodyPr/>
                    <a:lstStyle/>
                    <a:p>
                      <a:r>
                        <a:rPr lang="en-GB" sz="1700" dirty="0"/>
                        <a:t>Handgemaakte en speciale voedingsproducten</a:t>
                      </a:r>
                    </a:p>
                  </a:txBody>
                  <a:tcPr marL="85320" marR="85320" marT="42660" marB="42660" anchor="ctr">
                    <a:lnL>
                      <a:noFill/>
                    </a:lnL>
                    <a:lnR>
                      <a:noFill/>
                    </a:lnR>
                    <a:lnT>
                      <a:noFill/>
                    </a:lnT>
                    <a:lnB>
                      <a:noFill/>
                    </a:lnB>
                    <a:noFill/>
                  </a:tcPr>
                </a:tc>
                <a:tc>
                  <a:txBody>
                    <a:bodyPr/>
                    <a:lstStyle/>
                    <a:p>
                      <a:r>
                        <a:rPr lang="en-GB" sz="1700"/>
                        <a:t>Gebruiksvriendelijk, sterke community, goed voor storytelling</a:t>
                      </a:r>
                    </a:p>
                  </a:txBody>
                  <a:tcPr marL="85320" marR="85320" marT="42660" marB="42660" anchor="ctr">
                    <a:lnL>
                      <a:noFill/>
                    </a:lnL>
                    <a:lnR>
                      <a:noFill/>
                    </a:lnR>
                    <a:lnT>
                      <a:noFill/>
                    </a:lnT>
                    <a:lnB>
                      <a:noFill/>
                    </a:lnB>
                    <a:noFill/>
                  </a:tcPr>
                </a:tc>
                <a:tc>
                  <a:txBody>
                    <a:bodyPr/>
                    <a:lstStyle/>
                    <a:p>
                      <a:r>
                        <a:rPr lang="en-GB" sz="1700"/>
                        <a:t>Vergoedingen, beperkt tot bepaalde soorten voedsel</a:t>
                      </a:r>
                    </a:p>
                  </a:txBody>
                  <a:tcPr marL="85320" marR="85320" marT="42660" marB="42660" anchor="ctr">
                    <a:lnL>
                      <a:noFill/>
                    </a:lnL>
                    <a:lnR>
                      <a:noFill/>
                    </a:lnR>
                    <a:lnT>
                      <a:noFill/>
                    </a:lnT>
                    <a:lnB>
                      <a:noFill/>
                    </a:lnB>
                    <a:noFill/>
                  </a:tcPr>
                </a:tc>
                <a:extLst>
                  <a:ext uri="{0D108BD9-81ED-4DB2-BD59-A6C34878D82A}">
                    <a16:rowId xmlns:a16="http://schemas.microsoft.com/office/drawing/2014/main" val="1120078566"/>
                  </a:ext>
                </a:extLst>
              </a:tr>
              <a:tr h="853203">
                <a:tc>
                  <a:txBody>
                    <a:bodyPr/>
                    <a:lstStyle/>
                    <a:p>
                      <a:r>
                        <a:rPr lang="en-IE" sz="1700" b="1"/>
                        <a:t>Amazon Handmade/FBA</a:t>
                      </a:r>
                      <a:endParaRPr lang="en-IE" sz="1700"/>
                    </a:p>
                  </a:txBody>
                  <a:tcPr marL="85320" marR="85320" marT="42660" marB="42660" anchor="ctr">
                    <a:lnL>
                      <a:noFill/>
                    </a:lnL>
                    <a:lnR>
                      <a:noFill/>
                    </a:lnR>
                    <a:lnT>
                      <a:noFill/>
                    </a:lnT>
                    <a:lnB>
                      <a:noFill/>
                    </a:lnB>
                    <a:noFill/>
                  </a:tcPr>
                </a:tc>
                <a:tc>
                  <a:txBody>
                    <a:bodyPr/>
                    <a:lstStyle/>
                    <a:p>
                      <a:r>
                        <a:rPr lang="en-IE" sz="1700" dirty="0"/>
                        <a:t>Schaalbare, houdbare verpakte voedingsmiddelen</a:t>
                      </a:r>
                    </a:p>
                  </a:txBody>
                  <a:tcPr marL="85320" marR="85320" marT="42660" marB="42660" anchor="ctr">
                    <a:lnL>
                      <a:noFill/>
                    </a:lnL>
                    <a:lnR>
                      <a:noFill/>
                    </a:lnR>
                    <a:lnT>
                      <a:noFill/>
                    </a:lnT>
                    <a:lnB>
                      <a:noFill/>
                    </a:lnB>
                    <a:noFill/>
                  </a:tcPr>
                </a:tc>
                <a:tc>
                  <a:txBody>
                    <a:bodyPr/>
                    <a:lstStyle/>
                    <a:p>
                      <a:r>
                        <a:rPr lang="en-GB" sz="1700" dirty="0"/>
                        <a:t>Enorm klantenbestand, optionele verzendondersteuning</a:t>
                      </a:r>
                    </a:p>
                  </a:txBody>
                  <a:tcPr marL="85320" marR="85320" marT="42660" marB="42660" anchor="ctr">
                    <a:lnL>
                      <a:noFill/>
                    </a:lnL>
                    <a:lnR>
                      <a:noFill/>
                    </a:lnR>
                    <a:lnT>
                      <a:noFill/>
                    </a:lnT>
                    <a:lnB>
                      <a:noFill/>
                    </a:lnB>
                    <a:noFill/>
                  </a:tcPr>
                </a:tc>
                <a:tc>
                  <a:txBody>
                    <a:bodyPr/>
                    <a:lstStyle/>
                    <a:p>
                      <a:r>
                        <a:rPr lang="en-GB" sz="1700"/>
                        <a:t>Sterke concurrentie, strenge voedselnalevingsvereisten</a:t>
                      </a:r>
                    </a:p>
                  </a:txBody>
                  <a:tcPr marL="85320" marR="85320" marT="42660" marB="42660" anchor="ctr">
                    <a:lnL>
                      <a:noFill/>
                    </a:lnL>
                    <a:lnR>
                      <a:noFill/>
                    </a:lnR>
                    <a:lnT>
                      <a:noFill/>
                    </a:lnT>
                    <a:lnB>
                      <a:noFill/>
                    </a:lnB>
                    <a:noFill/>
                  </a:tcPr>
                </a:tc>
                <a:extLst>
                  <a:ext uri="{0D108BD9-81ED-4DB2-BD59-A6C34878D82A}">
                    <a16:rowId xmlns:a16="http://schemas.microsoft.com/office/drawing/2014/main" val="1106743609"/>
                  </a:ext>
                </a:extLst>
              </a:tr>
              <a:tr h="853203">
                <a:tc>
                  <a:txBody>
                    <a:bodyPr/>
                    <a:lstStyle/>
                    <a:p>
                      <a:r>
                        <a:rPr lang="en-IE" sz="1700" b="1"/>
                        <a:t>Facebook Marktplaats</a:t>
                      </a:r>
                      <a:endParaRPr lang="en-IE" sz="1700"/>
                    </a:p>
                  </a:txBody>
                  <a:tcPr marL="85320" marR="85320" marT="42660" marB="42660" anchor="ctr">
                    <a:lnL>
                      <a:noFill/>
                    </a:lnL>
                    <a:lnR>
                      <a:noFill/>
                    </a:lnR>
                    <a:lnT>
                      <a:noFill/>
                    </a:lnT>
                    <a:lnB>
                      <a:noFill/>
                    </a:lnB>
                    <a:noFill/>
                  </a:tcPr>
                </a:tc>
                <a:tc>
                  <a:txBody>
                    <a:bodyPr/>
                    <a:lstStyle/>
                    <a:p>
                      <a:r>
                        <a:rPr lang="en-GB" sz="1700"/>
                        <a:t>Lokale droge waren of het promoten van voedselervaringen</a:t>
                      </a:r>
                    </a:p>
                  </a:txBody>
                  <a:tcPr marL="85320" marR="85320" marT="42660" marB="42660" anchor="ctr">
                    <a:lnL>
                      <a:noFill/>
                    </a:lnL>
                    <a:lnR>
                      <a:noFill/>
                    </a:lnR>
                    <a:lnT>
                      <a:noFill/>
                    </a:lnT>
                    <a:lnB>
                      <a:noFill/>
                    </a:lnB>
                    <a:noFill/>
                  </a:tcPr>
                </a:tc>
                <a:tc>
                  <a:txBody>
                    <a:bodyPr/>
                    <a:lstStyle/>
                    <a:p>
                      <a:r>
                        <a:rPr lang="en-GB" sz="1700" dirty="0"/>
                        <a:t>Gratis in een lijst, geweldig om ideeën lokaal te testen</a:t>
                      </a:r>
                    </a:p>
                  </a:txBody>
                  <a:tcPr marL="85320" marR="85320" marT="42660" marB="42660" anchor="ctr">
                    <a:lnL>
                      <a:noFill/>
                    </a:lnL>
                    <a:lnR>
                      <a:noFill/>
                    </a:lnR>
                    <a:lnT>
                      <a:noFill/>
                    </a:lnT>
                    <a:lnB>
                      <a:noFill/>
                    </a:lnB>
                    <a:noFill/>
                  </a:tcPr>
                </a:tc>
                <a:tc>
                  <a:txBody>
                    <a:bodyPr/>
                    <a:lstStyle/>
                    <a:p>
                      <a:r>
                        <a:rPr lang="en-GB" sz="1700"/>
                        <a:t>Beperkt tot uw regio, bestellingen/logistiek in eigen beheer</a:t>
                      </a:r>
                    </a:p>
                  </a:txBody>
                  <a:tcPr marL="85320" marR="85320" marT="42660" marB="42660" anchor="ctr">
                    <a:lnL>
                      <a:noFill/>
                    </a:lnL>
                    <a:lnR>
                      <a:noFill/>
                    </a:lnR>
                    <a:lnT>
                      <a:noFill/>
                    </a:lnT>
                    <a:lnB>
                      <a:noFill/>
                    </a:lnB>
                    <a:noFill/>
                  </a:tcPr>
                </a:tc>
                <a:extLst>
                  <a:ext uri="{0D108BD9-81ED-4DB2-BD59-A6C34878D82A}">
                    <a16:rowId xmlns:a16="http://schemas.microsoft.com/office/drawing/2014/main" val="120503855"/>
                  </a:ext>
                </a:extLst>
              </a:tr>
              <a:tr h="597242">
                <a:tc>
                  <a:txBody>
                    <a:bodyPr/>
                    <a:lstStyle/>
                    <a:p>
                      <a:r>
                        <a:rPr lang="en-IE" sz="1700" b="1"/>
                        <a:t>eBay</a:t>
                      </a:r>
                      <a:endParaRPr lang="en-IE" sz="1700"/>
                    </a:p>
                  </a:txBody>
                  <a:tcPr marL="85320" marR="85320" marT="42660" marB="42660" anchor="ctr">
                    <a:lnL>
                      <a:noFill/>
                    </a:lnL>
                    <a:lnR>
                      <a:noFill/>
                    </a:lnR>
                    <a:lnT>
                      <a:noFill/>
                    </a:lnT>
                    <a:lnB>
                      <a:noFill/>
                    </a:lnB>
                    <a:noFill/>
                  </a:tcPr>
                </a:tc>
                <a:tc>
                  <a:txBody>
                    <a:bodyPr/>
                    <a:lstStyle/>
                    <a:p>
                      <a:r>
                        <a:rPr lang="en-IE" sz="1700"/>
                        <a:t>Niet-bederfelijke levensmiddelen</a:t>
                      </a:r>
                    </a:p>
                  </a:txBody>
                  <a:tcPr marL="85320" marR="85320" marT="42660" marB="42660" anchor="ctr">
                    <a:lnL>
                      <a:noFill/>
                    </a:lnL>
                    <a:lnR>
                      <a:noFill/>
                    </a:lnR>
                    <a:lnT>
                      <a:noFill/>
                    </a:lnT>
                    <a:lnB>
                      <a:noFill/>
                    </a:lnB>
                    <a:noFill/>
                  </a:tcPr>
                </a:tc>
                <a:tc>
                  <a:txBody>
                    <a:bodyPr/>
                    <a:lstStyle/>
                    <a:p>
                      <a:r>
                        <a:rPr lang="en-IE" sz="1700" dirty="0"/>
                        <a:t>Bekend platform, wereldwijd bereik</a:t>
                      </a:r>
                    </a:p>
                  </a:txBody>
                  <a:tcPr marL="85320" marR="85320" marT="42660" marB="42660" anchor="ctr">
                    <a:lnL>
                      <a:noFill/>
                    </a:lnL>
                    <a:lnR>
                      <a:noFill/>
                    </a:lnR>
                    <a:lnT>
                      <a:noFill/>
                    </a:lnT>
                    <a:lnB>
                      <a:noFill/>
                    </a:lnB>
                    <a:noFill/>
                  </a:tcPr>
                </a:tc>
                <a:tc>
                  <a:txBody>
                    <a:bodyPr/>
                    <a:lstStyle/>
                    <a:p>
                      <a:r>
                        <a:rPr lang="en-GB" sz="1700"/>
                        <a:t>Minder gericht op ambachtelijk voedsel, het vertrouwen van de koper kan variëren</a:t>
                      </a:r>
                    </a:p>
                  </a:txBody>
                  <a:tcPr marL="85320" marR="85320" marT="42660" marB="42660" anchor="ctr">
                    <a:lnL>
                      <a:noFill/>
                    </a:lnL>
                    <a:lnR>
                      <a:noFill/>
                    </a:lnR>
                    <a:lnT>
                      <a:noFill/>
                    </a:lnT>
                    <a:lnB>
                      <a:noFill/>
                    </a:lnB>
                    <a:noFill/>
                  </a:tcPr>
                </a:tc>
                <a:extLst>
                  <a:ext uri="{0D108BD9-81ED-4DB2-BD59-A6C34878D82A}">
                    <a16:rowId xmlns:a16="http://schemas.microsoft.com/office/drawing/2014/main" val="239809343"/>
                  </a:ext>
                </a:extLst>
              </a:tr>
              <a:tr h="853203">
                <a:tc>
                  <a:txBody>
                    <a:bodyPr/>
                    <a:lstStyle/>
                    <a:p>
                      <a:r>
                        <a:rPr lang="en-IE" sz="1700" b="1"/>
                        <a:t>Lokale/nationale sites</a:t>
                      </a:r>
                      <a:endParaRPr lang="en-IE" sz="1700"/>
                    </a:p>
                  </a:txBody>
                  <a:tcPr marL="85320" marR="85320" marT="42660" marB="42660" anchor="ctr">
                    <a:lnL>
                      <a:noFill/>
                    </a:lnL>
                    <a:lnR>
                      <a:noFill/>
                    </a:lnR>
                    <a:lnT>
                      <a:noFill/>
                    </a:lnT>
                    <a:lnB>
                      <a:noFill/>
                    </a:lnB>
                    <a:noFill/>
                  </a:tcPr>
                </a:tc>
                <a:tc>
                  <a:txBody>
                    <a:bodyPr/>
                    <a:lstStyle/>
                    <a:p>
                      <a:r>
                        <a:rPr lang="en-IE" sz="1700"/>
                        <a:t>Regionale specialiteiten</a:t>
                      </a:r>
                    </a:p>
                  </a:txBody>
                  <a:tcPr marL="85320" marR="85320" marT="42660" marB="42660" anchor="ctr">
                    <a:lnL>
                      <a:noFill/>
                    </a:lnL>
                    <a:lnR>
                      <a:noFill/>
                    </a:lnR>
                    <a:lnT>
                      <a:noFill/>
                    </a:lnT>
                    <a:lnB>
                      <a:noFill/>
                    </a:lnB>
                    <a:noFill/>
                  </a:tcPr>
                </a:tc>
                <a:tc>
                  <a:txBody>
                    <a:bodyPr/>
                    <a:lstStyle/>
                    <a:p>
                      <a:r>
                        <a:rPr lang="en-GB" sz="1700" dirty="0"/>
                        <a:t>Kan lokale voedselproducenten ondersteunen (bijv. </a:t>
                      </a:r>
                      <a:r>
                        <a:rPr lang="en-GB" sz="1700" dirty="0" err="1"/>
                        <a:t>Marktplaats </a:t>
                      </a:r>
                      <a:r>
                        <a:rPr lang="en-GB" sz="1700" dirty="0"/>
                        <a:t>NL)</a:t>
                      </a:r>
                    </a:p>
                  </a:txBody>
                  <a:tcPr marL="85320" marR="85320" marT="42660" marB="42660" anchor="ctr">
                    <a:lnL>
                      <a:noFill/>
                    </a:lnL>
                    <a:lnR>
                      <a:noFill/>
                    </a:lnR>
                    <a:lnT>
                      <a:noFill/>
                    </a:lnT>
                    <a:lnB>
                      <a:noFill/>
                    </a:lnB>
                    <a:noFill/>
                  </a:tcPr>
                </a:tc>
                <a:tc>
                  <a:txBody>
                    <a:bodyPr/>
                    <a:lstStyle/>
                    <a:p>
                      <a:r>
                        <a:rPr lang="en-GB" sz="1700" dirty="0"/>
                        <a:t>Verschilt per land en voedselwetgeving</a:t>
                      </a:r>
                    </a:p>
                  </a:txBody>
                  <a:tcPr marL="85320" marR="85320" marT="42660" marB="42660" anchor="ctr">
                    <a:lnL>
                      <a:noFill/>
                    </a:lnL>
                    <a:lnR>
                      <a:noFill/>
                    </a:lnR>
                    <a:lnT>
                      <a:noFill/>
                    </a:lnT>
                    <a:lnB>
                      <a:noFill/>
                    </a:lnB>
                    <a:noFill/>
                  </a:tcPr>
                </a:tc>
                <a:extLst>
                  <a:ext uri="{0D108BD9-81ED-4DB2-BD59-A6C34878D82A}">
                    <a16:rowId xmlns:a16="http://schemas.microsoft.com/office/drawing/2014/main" val="1163909298"/>
                  </a:ext>
                </a:extLst>
              </a:tr>
            </a:tbl>
          </a:graphicData>
        </a:graphic>
      </p:graphicFrame>
      <p:sp>
        <p:nvSpPr>
          <p:cNvPr id="9" name="Rectangle 1">
            <a:extLst>
              <a:ext uri="{FF2B5EF4-FFF2-40B4-BE49-F238E27FC236}">
                <a16:creationId xmlns:a16="http://schemas.microsoft.com/office/drawing/2014/main" id="{5C8F1B7F-FCB7-BBF6-CA86-CDEC77F2989F}"/>
              </a:ext>
            </a:extLst>
          </p:cNvPr>
          <p:cNvSpPr>
            <a:spLocks noChangeArrowheads="1"/>
          </p:cNvSpPr>
          <p:nvPr/>
        </p:nvSpPr>
        <p:spPr bwMode="auto">
          <a:xfrm>
            <a:off x="641985" y="160797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5319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VERKOPEN OP MARKTPLAATSEN</a:t>
            </a:r>
          </a:p>
        </p:txBody>
      </p:sp>
      <p:sp>
        <p:nvSpPr>
          <p:cNvPr id="10" name="TextBox 9">
            <a:extLst>
              <a:ext uri="{FF2B5EF4-FFF2-40B4-BE49-F238E27FC236}">
                <a16:creationId xmlns:a16="http://schemas.microsoft.com/office/drawing/2014/main" id="{E14A7DA9-974B-3F4C-EDA5-D8FFD228BA1F}"/>
              </a:ext>
            </a:extLst>
          </p:cNvPr>
          <p:cNvSpPr txBox="1"/>
          <p:nvPr/>
        </p:nvSpPr>
        <p:spPr>
          <a:xfrm>
            <a:off x="859536" y="1508760"/>
            <a:ext cx="5769864" cy="3416320"/>
          </a:xfrm>
          <a:prstGeom prst="rect">
            <a:avLst/>
          </a:prstGeom>
          <a:noFill/>
        </p:spPr>
        <p:txBody>
          <a:bodyPr wrap="square">
            <a:spAutoFit/>
          </a:bodyPr>
          <a:lstStyle/>
          <a:p>
            <a:pPr>
              <a:buNone/>
            </a:pPr>
            <a:r>
              <a:rPr lang="en-GB" dirty="0"/>
              <a:t>Voordat je je product of dienst op de lijst zet, moet je ervoor zorgen dat je het hebt:</a:t>
            </a:r>
          </a:p>
          <a:p>
            <a:pPr>
              <a:buNone/>
            </a:pPr>
            <a:endParaRPr lang="en-GB" dirty="0"/>
          </a:p>
          <a:p>
            <a:r>
              <a:rPr lang="en-GB" dirty="0"/>
              <a:t>✅ Een product dat legaal en veilig kan worden verzonden (controleer de plaatselijke voedselwetgeving!)</a:t>
            </a:r>
          </a:p>
          <a:p>
            <a:r>
              <a:rPr lang="en-GB" dirty="0"/>
              <a:t>Duidelijke </a:t>
            </a:r>
            <a:r>
              <a:rPr lang="en-GB" b="1" dirty="0"/>
              <a:t>etiketten </a:t>
            </a:r>
            <a:r>
              <a:rPr lang="en-GB" dirty="0"/>
              <a:t>met ingrediënten, allergenen en houdbaarheidsdatums</a:t>
            </a:r>
          </a:p>
          <a:p>
            <a:r>
              <a:rPr lang="en-GB" dirty="0"/>
              <a:t>✅ Goede </a:t>
            </a:r>
            <a:r>
              <a:rPr lang="en-GB" b="1" dirty="0"/>
              <a:t>foto's </a:t>
            </a:r>
            <a:r>
              <a:rPr lang="en-GB" dirty="0"/>
              <a:t>die je product op een aantrekkelijke manier laten zien</a:t>
            </a:r>
          </a:p>
          <a:p>
            <a:r>
              <a:rPr lang="en-GB" dirty="0"/>
              <a:t>✅ Een kort maar warm </a:t>
            </a:r>
            <a:r>
              <a:rPr lang="en-GB" b="1" dirty="0"/>
              <a:t>verhaal of beschrijving </a:t>
            </a:r>
            <a:r>
              <a:rPr lang="en-GB" dirty="0"/>
              <a:t>- mensen willen graag weten waar het eten vandaan komt en wie het heeft gemaakt</a:t>
            </a:r>
          </a:p>
          <a:p>
            <a:r>
              <a:rPr lang="en-GB" dirty="0"/>
              <a:t>✅ Een manier om je product veilig en betaalbaar </a:t>
            </a:r>
            <a:r>
              <a:rPr lang="en-GB" b="1" dirty="0"/>
              <a:t>te verpakken en op de post te doen</a:t>
            </a:r>
          </a:p>
        </p:txBody>
      </p:sp>
      <p:pic>
        <p:nvPicPr>
          <p:cNvPr id="12" name="Picture 11" descr="A phone on a plate surrounded by food&#10;&#10;AI-generated content may be incorrect.">
            <a:extLst>
              <a:ext uri="{FF2B5EF4-FFF2-40B4-BE49-F238E27FC236}">
                <a16:creationId xmlns:a16="http://schemas.microsoft.com/office/drawing/2014/main" id="{CB977E64-1698-6A2B-05BF-C26A443FF5E9}"/>
              </a:ext>
            </a:extLst>
          </p:cNvPr>
          <p:cNvPicPr>
            <a:picLocks noChangeAspect="1"/>
          </p:cNvPicPr>
          <p:nvPr/>
        </p:nvPicPr>
        <p:blipFill>
          <a:blip r:embed="rId2">
            <a:extLst>
              <a:ext uri="{837473B0-CC2E-450A-ABE3-18F120FF3D39}">
                <a1611:picAttrSrcUrl xmlns:a1611="http://schemas.microsoft.com/office/drawing/2016/11/main" r:id="rId3"/>
              </a:ext>
            </a:extLst>
          </a:blip>
          <a:srcRect t="17722" r="18417" b="18564"/>
          <a:stretch/>
        </p:blipFill>
        <p:spPr>
          <a:xfrm>
            <a:off x="7453097" y="2171700"/>
            <a:ext cx="4090791" cy="2067791"/>
          </a:xfrm>
          <a:prstGeom prst="rect">
            <a:avLst/>
          </a:prstGeom>
        </p:spPr>
      </p:pic>
    </p:spTree>
    <p:extLst>
      <p:ext uri="{BB962C8B-B14F-4D97-AF65-F5344CB8AC3E}">
        <p14:creationId xmlns:p14="http://schemas.microsoft.com/office/powerpoint/2010/main" val="3604028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Etsy</a:t>
            </a:r>
          </a:p>
        </p:txBody>
      </p:sp>
      <p:grpSp>
        <p:nvGrpSpPr>
          <p:cNvPr id="7" name="Group 6">
            <a:extLst>
              <a:ext uri="{FF2B5EF4-FFF2-40B4-BE49-F238E27FC236}">
                <a16:creationId xmlns:a16="http://schemas.microsoft.com/office/drawing/2014/main" id="{A8B61DA9-AD82-99BE-8C38-E3E3DFD50E63}"/>
              </a:ext>
            </a:extLst>
          </p:cNvPr>
          <p:cNvGrpSpPr/>
          <p:nvPr/>
        </p:nvGrpSpPr>
        <p:grpSpPr>
          <a:xfrm>
            <a:off x="5934085" y="854012"/>
            <a:ext cx="6257915" cy="5234152"/>
            <a:chOff x="4308293" y="667658"/>
            <a:chExt cx="6811123" cy="5696857"/>
          </a:xfrm>
        </p:grpSpPr>
        <p:pic>
          <p:nvPicPr>
            <p:cNvPr id="8" name="Picture 7">
              <a:extLst>
                <a:ext uri="{FF2B5EF4-FFF2-40B4-BE49-F238E27FC236}">
                  <a16:creationId xmlns:a16="http://schemas.microsoft.com/office/drawing/2014/main" id="{BDB46D3C-A81A-D3D5-B4C1-A58F147EF3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85853D4-BAB8-88DE-DFDB-17272FFD1D8D}"/>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87264BFE-AF0A-8618-B5E1-95C1F8209152}"/>
              </a:ext>
            </a:extLst>
          </p:cNvPr>
          <p:cNvPicPr>
            <a:picLocks noChangeAspect="1"/>
          </p:cNvPicPr>
          <p:nvPr/>
        </p:nvPicPr>
        <p:blipFill>
          <a:blip r:embed="rId3"/>
          <a:stretch>
            <a:fillRect/>
          </a:stretch>
        </p:blipFill>
        <p:spPr>
          <a:xfrm>
            <a:off x="7087739" y="1243307"/>
            <a:ext cx="5104261" cy="3385843"/>
          </a:xfrm>
          <a:prstGeom prst="rect">
            <a:avLst/>
          </a:prstGeom>
        </p:spPr>
      </p:pic>
      <p:grpSp>
        <p:nvGrpSpPr>
          <p:cNvPr id="4" name="Group 3">
            <a:extLst>
              <a:ext uri="{FF2B5EF4-FFF2-40B4-BE49-F238E27FC236}">
                <a16:creationId xmlns:a16="http://schemas.microsoft.com/office/drawing/2014/main" id="{1DE59C0F-1530-EB46-8EB3-B6D616930CD3}"/>
              </a:ext>
            </a:extLst>
          </p:cNvPr>
          <p:cNvGrpSpPr/>
          <p:nvPr/>
        </p:nvGrpSpPr>
        <p:grpSpPr>
          <a:xfrm rot="584197">
            <a:off x="5645028" y="1431868"/>
            <a:ext cx="1686910" cy="1686910"/>
            <a:chOff x="4240924" y="3373820"/>
            <a:chExt cx="1686910" cy="1686910"/>
          </a:xfrm>
        </p:grpSpPr>
        <p:sp>
          <p:nvSpPr>
            <p:cNvPr id="6" name="Oval 5">
              <a:extLst>
                <a:ext uri="{FF2B5EF4-FFF2-40B4-BE49-F238E27FC236}">
                  <a16:creationId xmlns:a16="http://schemas.microsoft.com/office/drawing/2014/main" id="{6A728A96-60AA-1AE1-07F5-282515AA0846}"/>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82E387-5F69-82F0-2140-4886EC96C19E}"/>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Klik om </a:t>
              </a:r>
              <a:r>
                <a:rPr lang="en-GB" sz="30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te bekijken</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2" name="Rectangle 2">
            <a:extLst>
              <a:ext uri="{FF2B5EF4-FFF2-40B4-BE49-F238E27FC236}">
                <a16:creationId xmlns:a16="http://schemas.microsoft.com/office/drawing/2014/main" id="{7F683F93-06C8-A77B-60DB-E35745C31851}"/>
              </a:ext>
            </a:extLst>
          </p:cNvPr>
          <p:cNvSpPr>
            <a:spLocks noChangeArrowheads="1"/>
          </p:cNvSpPr>
          <p:nvPr/>
        </p:nvSpPr>
        <p:spPr bwMode="auto">
          <a:xfrm>
            <a:off x="148456" y="1675783"/>
            <a:ext cx="578562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Etsy </a:t>
            </a:r>
            <a:r>
              <a:rPr kumimoji="0" lang="en-US" altLang="en-US" sz="1800" i="0" u="none" strike="noStrike" cap="none" normalizeH="0" baseline="0" dirty="0">
                <a:ln>
                  <a:noFill/>
                </a:ln>
                <a:solidFill>
                  <a:schemeClr val="tx1"/>
                </a:solidFill>
                <a:effectLst/>
                <a:latin typeface="Arial" panose="020B0604020202020204" pitchFamily="34" charset="0"/>
              </a:rPr>
              <a:t>is een wereldwijde online marktplaats die handgemaakte, kleine partijen en creatieve goederen viert. Het is ontworpen voor mensen die willen kopen en verkopen met een betekenis</a:t>
            </a:r>
            <a:r>
              <a:rPr lang="en-US" altLang="en-US" dirty="0">
                <a:latin typeface="Arial" panose="020B0604020202020204" pitchFamily="34" charset="0"/>
              </a:rPr>
              <a:t>, </a:t>
            </a:r>
            <a:r>
              <a:rPr kumimoji="0" lang="en-US" altLang="en-US" sz="1800" i="0" u="none" strike="noStrike" cap="none" normalizeH="0" baseline="0" dirty="0">
                <a:ln>
                  <a:noFill/>
                </a:ln>
                <a:solidFill>
                  <a:schemeClr val="tx1"/>
                </a:solidFill>
                <a:effectLst/>
                <a:latin typeface="Arial" panose="020B0604020202020204" pitchFamily="34" charset="0"/>
              </a:rPr>
              <a:t>producten met verhalen, cultuur en persoonlijke connectie.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Voor vrouwen die beginnen met voeding kan Etsy het hart van je bedrijf worden. Etsy zegt het het beste: "We helpen onze gemeenschap van verkopers om hun ideeën om te zetten in succesvolle bedrijven."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Miljoenen kopers bezoeken Etsy </a:t>
            </a:r>
            <a:r>
              <a:rPr kumimoji="0" lang="en-GB" altLang="en-US" sz="1800" b="0" i="0" u="none" strike="noStrike" cap="none" normalizeH="0" baseline="0" dirty="0">
                <a:ln>
                  <a:noFill/>
                </a:ln>
                <a:solidFill>
                  <a:schemeClr val="tx1"/>
                </a:solidFill>
                <a:effectLst/>
                <a:latin typeface="Arial" panose="020B0604020202020204" pitchFamily="34" charset="0"/>
              </a:rPr>
              <a:t>op zoek naar iets unieks, iets dat </a:t>
            </a:r>
            <a:r>
              <a:rPr kumimoji="0" lang="en-US" altLang="en-US" sz="1800" b="0" i="0" u="none" strike="noStrike" cap="none" normalizeH="0" baseline="0" dirty="0">
                <a:ln>
                  <a:noFill/>
                </a:ln>
                <a:solidFill>
                  <a:schemeClr val="tx1"/>
                </a:solidFill>
                <a:effectLst/>
                <a:latin typeface="Arial" panose="020B0604020202020204" pitchFamily="34" charset="0"/>
              </a:rPr>
              <a:t>met zorg </a:t>
            </a:r>
            <a:r>
              <a:rPr kumimoji="0" lang="en-GB" altLang="en-US" sz="1800" b="0" i="0" u="none" strike="noStrike" cap="none" normalizeH="0" baseline="0" dirty="0">
                <a:ln>
                  <a:noFill/>
                </a:ln>
                <a:solidFill>
                  <a:schemeClr val="tx1"/>
                </a:solidFill>
                <a:effectLst/>
                <a:latin typeface="Arial" panose="020B0604020202020204" pitchFamily="34" charset="0"/>
              </a:rPr>
              <a:t>is gemaakt</a:t>
            </a:r>
            <a:r>
              <a:rPr kumimoji="0" lang="en-US" altLang="en-US" sz="1800" b="0" i="0" u="none" strike="noStrike" cap="none" normalizeH="0" baseline="0" dirty="0">
                <a:ln>
                  <a:noFill/>
                </a:ln>
                <a:solidFill>
                  <a:schemeClr val="tx1"/>
                </a:solidFill>
                <a:effectLst/>
                <a:latin typeface="Arial" panose="020B0604020202020204" pitchFamily="34" charset="0"/>
              </a:rPr>
              <a:t>, geen massaproduct. Ze willen: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Smaken met een verhaal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Handgelabelde potjes en kruidenpakketjes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Mooie voedselcadeaus die persoonlijk en attent zijn</a:t>
            </a:r>
          </a:p>
        </p:txBody>
      </p:sp>
    </p:spTree>
    <p:extLst>
      <p:ext uri="{BB962C8B-B14F-4D97-AF65-F5344CB8AC3E}">
        <p14:creationId xmlns:p14="http://schemas.microsoft.com/office/powerpoint/2010/main" val="2111969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Etsy</a:t>
            </a:r>
          </a:p>
        </p:txBody>
      </p:sp>
      <p:cxnSp>
        <p:nvCxnSpPr>
          <p:cNvPr id="2" name="Straight Connector 1">
            <a:extLst>
              <a:ext uri="{FF2B5EF4-FFF2-40B4-BE49-F238E27FC236}">
                <a16:creationId xmlns:a16="http://schemas.microsoft.com/office/drawing/2014/main" id="{77EBDA00-7DC0-87A2-4C21-77212B483C0F}"/>
              </a:ext>
            </a:extLst>
          </p:cNvPr>
          <p:cNvCxnSpPr>
            <a:cxnSpLocks/>
          </p:cNvCxnSpPr>
          <p:nvPr/>
        </p:nvCxnSpPr>
        <p:spPr>
          <a:xfrm flipV="1">
            <a:off x="5793128" y="1420033"/>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7570C2D-5A32-192D-D4BF-B13549884354}"/>
              </a:ext>
            </a:extLst>
          </p:cNvPr>
          <p:cNvSpPr txBox="1">
            <a:spLocks/>
          </p:cNvSpPr>
          <p:nvPr/>
        </p:nvSpPr>
        <p:spPr>
          <a:xfrm>
            <a:off x="296395" y="1275759"/>
            <a:ext cx="5496731"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t>Esty Voordelen</a:t>
            </a: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94C7B0"/>
                </a:solidFill>
              </a:rPr>
              <a:t>Ondersteunt handgemaakt &amp; cultureel product </a:t>
            </a:r>
            <a:r>
              <a:rPr lang="en-GB" sz="1800" dirty="0"/>
              <a:t>- Perfect voor jam, kruidenmengsels, thee, gebakken producten en droge snacks die culturele wortels weerspiegelen.</a:t>
            </a: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94C7B0"/>
                </a:solidFill>
              </a:rPr>
              <a:t>Lage startkosten </a:t>
            </a:r>
            <a:r>
              <a:rPr lang="en-GB" sz="1800" dirty="0"/>
              <a:t>- Noteringskosten zijn minimaal (ongeveer €0,20 per item).</a:t>
            </a: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94C7B0"/>
                </a:solidFill>
              </a:rPr>
              <a:t>Je hoeft geen website te bouwen </a:t>
            </a:r>
            <a:r>
              <a:rPr lang="en-GB" sz="1800" dirty="0"/>
              <a:t>- Etsy zorgt voor de winkel.</a:t>
            </a: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94C7B0"/>
                </a:solidFill>
              </a:rPr>
              <a:t>Jouw verhaal telt </a:t>
            </a:r>
            <a:r>
              <a:rPr lang="en-GB" sz="1800" dirty="0"/>
              <a:t>- Etsy is gemaakt voor creatieven en verhalenvertellers, de oorsprong van je eten, het familierecept of de traditie wordt onderdeel van het product. </a:t>
            </a: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94C7B0"/>
                </a:solidFill>
              </a:rPr>
              <a:t>Nichepubliek </a:t>
            </a:r>
            <a:r>
              <a:rPr lang="en-GB" sz="1800" b="1" dirty="0"/>
              <a:t>- </a:t>
            </a:r>
            <a:r>
              <a:rPr lang="en-GB" sz="1800" dirty="0"/>
              <a:t>Dat kwaliteit belangrijker vindt dan massaproductie. Mensen winkelen op Etsy om dingen te vinden die ze in grote winkels niet kunnen krijgen. Je kunt in de hele EU verkopen, zolang je maar voldoet aan de voedsel- en verzendvoorschriften.</a:t>
            </a:r>
          </a:p>
          <a:p>
            <a:pPr marL="0" lvl="1" algn="l">
              <a:lnSpc>
                <a:spcPts val="2340"/>
              </a:lnSpc>
              <a:spcBef>
                <a:spcPts val="0"/>
              </a:spcBef>
            </a:pPr>
            <a:endParaRPr lang="en-GB" dirty="0"/>
          </a:p>
        </p:txBody>
      </p:sp>
      <p:sp>
        <p:nvSpPr>
          <p:cNvPr id="13" name="Text Placeholder 3">
            <a:extLst>
              <a:ext uri="{FF2B5EF4-FFF2-40B4-BE49-F238E27FC236}">
                <a16:creationId xmlns:a16="http://schemas.microsoft.com/office/drawing/2014/main" id="{39CA4C50-2328-7109-0C14-FB9F96A0A570}"/>
              </a:ext>
            </a:extLst>
          </p:cNvPr>
          <p:cNvSpPr txBox="1">
            <a:spLocks/>
          </p:cNvSpPr>
          <p:nvPr/>
        </p:nvSpPr>
        <p:spPr>
          <a:xfrm>
            <a:off x="6096000" y="1148168"/>
            <a:ext cx="5988416" cy="38433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t>Nadelen van Etsy</a:t>
            </a:r>
            <a:endParaRPr lang="en-GB" sz="2600" dirty="0"/>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94C7B0"/>
                </a:solidFill>
              </a:rPr>
              <a:t>Voedsel moet houdbaar zijn </a:t>
            </a:r>
            <a:r>
              <a:rPr lang="en-GB" sz="1800" dirty="0"/>
              <a:t>- Vers, bevroren of bederfelijk voedsel is niet toegestaan. Alleen gedroogde of geconserveerde producten worden geaccepteerd. Je moet zelf controleren of je product hiervoor in aanmerking komt.</a:t>
            </a: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94C7B0"/>
                </a:solidFill>
              </a:rPr>
              <a:t>Jij zorgt voor verzending en verpakking </a:t>
            </a:r>
            <a:r>
              <a:rPr lang="en-GB" sz="1800" dirty="0"/>
              <a:t>- Jij bent verantwoordelijk voor een veilige, aantrekkelijke en reglementaire verpakking.</a:t>
            </a: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94C7B0"/>
                </a:solidFill>
              </a:rPr>
              <a:t>Verzendkosten </a:t>
            </a:r>
            <a:r>
              <a:rPr lang="en-GB" sz="1800" dirty="0"/>
              <a:t>kunnen je winstmarges beïnvloeden.</a:t>
            </a: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94C7B0"/>
                </a:solidFill>
              </a:rPr>
              <a:t>Kosten stapelen zich op </a:t>
            </a:r>
            <a:r>
              <a:rPr lang="en-GB" sz="1800" dirty="0"/>
              <a:t>- Etsy rekent listingkosten, transactiekosten en kosten voor het verwerken van betalingen, het is belangrijk om de prijs zorgvuldig te bepalen.</a:t>
            </a: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94C7B0"/>
                </a:solidFill>
              </a:rPr>
              <a:t>EU-wetgeving op het gebied van voedselveiligheid, hygiëne en etikettering </a:t>
            </a:r>
            <a:r>
              <a:rPr lang="en-GB" sz="1800" dirty="0"/>
              <a:t>(ingrediënten, allergenen, houdbaarheid, etc.). Dit kan enigszins verschillen per land.</a:t>
            </a:r>
          </a:p>
          <a:p>
            <a:pPr marL="342900" lvl="1" indent="-342900" algn="l">
              <a:lnSpc>
                <a:spcPts val="2340"/>
              </a:lnSpc>
              <a:spcBef>
                <a:spcPts val="0"/>
              </a:spcBef>
              <a:buClr>
                <a:srgbClr val="B6D1E1"/>
              </a:buClr>
              <a:buFont typeface="Arial" panose="020B0604020202020204" pitchFamily="34" charset="0"/>
              <a:buChar char="•"/>
            </a:pPr>
            <a:r>
              <a:rPr lang="en-GB" sz="1800" b="1" dirty="0"/>
              <a:t>Zichtbaarheid kan in het begin een uitdaging zijn </a:t>
            </a:r>
            <a:r>
              <a:rPr lang="en-GB" sz="1800" dirty="0"/>
              <a:t>- Als nieuwe verkoper moet je opvallen.</a:t>
            </a:r>
          </a:p>
          <a:p>
            <a:pPr marL="342900" lvl="1" indent="-342900" algn="l">
              <a:lnSpc>
                <a:spcPts val="2340"/>
              </a:lnSpc>
              <a:spcBef>
                <a:spcPts val="0"/>
              </a:spcBef>
              <a:buClr>
                <a:srgbClr val="B6D1E1"/>
              </a:buClr>
              <a:buFont typeface="Arial" panose="020B0604020202020204" pitchFamily="34" charset="0"/>
              <a:buChar char="•"/>
            </a:pPr>
            <a:endParaRPr lang="en-GB" sz="1800" dirty="0"/>
          </a:p>
          <a:p>
            <a:pPr marL="0" lvl="1" algn="l">
              <a:lnSpc>
                <a:spcPts val="2340"/>
              </a:lnSpc>
              <a:spcBef>
                <a:spcPts val="0"/>
              </a:spcBef>
            </a:pPr>
            <a:endParaRPr lang="en-GB" dirty="0"/>
          </a:p>
        </p:txBody>
      </p:sp>
    </p:spTree>
    <p:extLst>
      <p:ext uri="{BB962C8B-B14F-4D97-AF65-F5344CB8AC3E}">
        <p14:creationId xmlns:p14="http://schemas.microsoft.com/office/powerpoint/2010/main" val="4200807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Etsy - Een voorbeeld</a:t>
            </a:r>
          </a:p>
        </p:txBody>
      </p:sp>
      <p:sp>
        <p:nvSpPr>
          <p:cNvPr id="12" name="Text Placeholder 3">
            <a:extLst>
              <a:ext uri="{FF2B5EF4-FFF2-40B4-BE49-F238E27FC236}">
                <a16:creationId xmlns:a16="http://schemas.microsoft.com/office/drawing/2014/main" id="{F7570C2D-5A32-192D-D4BF-B13549884354}"/>
              </a:ext>
            </a:extLst>
          </p:cNvPr>
          <p:cNvSpPr txBox="1">
            <a:spLocks/>
          </p:cNvSpPr>
          <p:nvPr/>
        </p:nvSpPr>
        <p:spPr>
          <a:xfrm>
            <a:off x="305081" y="1383622"/>
            <a:ext cx="7063627"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400" b="1" dirty="0"/>
              <a:t>Portugese Piri </a:t>
            </a:r>
            <a:r>
              <a:rPr lang="en-GB" sz="2400" b="1" dirty="0" err="1"/>
              <a:t>Piri </a:t>
            </a:r>
            <a:r>
              <a:rPr lang="en-GB" sz="2400" b="1" dirty="0"/>
              <a:t>kruidenmix</a:t>
            </a:r>
          </a:p>
          <a:p>
            <a:r>
              <a:rPr lang="en-GB" dirty="0"/>
              <a:t>Dit handgemaakte kruidenmengsel brengt de vurige </a:t>
            </a:r>
            <a:r>
              <a:rPr lang="en-GB" dirty="0" err="1"/>
              <a:t>smaken </a:t>
            </a:r>
            <a:r>
              <a:rPr lang="en-GB" dirty="0"/>
              <a:t>van Portugal naar keukens in heel Europa. Gemaakt van traditionele ingrediënten, perfect om vlees en groenten mee op smaak te brengen of om sauzen een extra kick te geven.</a:t>
            </a:r>
          </a:p>
          <a:p>
            <a:r>
              <a:rPr lang="en-GB" sz="1600" dirty="0">
                <a:hlinkClick r:id="rId2"/>
              </a:rPr>
              <a:t>Portugese kruiden kruiden, Piri </a:t>
            </a:r>
            <a:r>
              <a:rPr lang="en-GB" sz="1600" dirty="0" err="1">
                <a:hlinkClick r:id="rId2"/>
              </a:rPr>
              <a:t>Piri</a:t>
            </a:r>
            <a:r>
              <a:rPr lang="en-GB" sz="1600" dirty="0">
                <a:hlinkClick r:id="rId2"/>
              </a:rPr>
              <a:t> kip kruidenmix, pittige Portugese mix, Portugal kruiden, Europese kruiden, Portugal vaatdoek - Etsy</a:t>
            </a:r>
            <a:endParaRPr lang="en-GB" sz="1600" dirty="0"/>
          </a:p>
          <a:p>
            <a:r>
              <a:rPr lang="en-GB" sz="1600" b="1" dirty="0">
                <a:solidFill>
                  <a:schemeClr val="tx1"/>
                </a:solidFill>
              </a:rPr>
              <a:t>                                      LEES OOK</a:t>
            </a:r>
            <a:r>
              <a:rPr lang="en-GB" sz="1600" b="1" dirty="0">
                <a:solidFill>
                  <a:srgbClr val="94C7B0"/>
                </a:solidFill>
              </a:rPr>
              <a:t>: </a:t>
            </a:r>
            <a:r>
              <a:rPr lang="en-GB" sz="1600" dirty="0">
                <a:solidFill>
                  <a:srgbClr val="0563C1"/>
                </a:solidFill>
                <a:hlinkClick r:id="rId3">
                  <a:extLst>
                    <a:ext uri="{A12FA001-AC4F-418D-AE19-62706E023703}">
                      <ahyp:hlinkClr xmlns:ahyp="http://schemas.microsoft.com/office/drawing/2018/hyperlinkcolor" val="tx"/>
                    </a:ext>
                  </a:extLst>
                </a:hlinkClick>
              </a:rPr>
              <a:t>Hoe kruiden verkopen op Etsy - </a:t>
            </a:r>
            <a:r>
              <a:rPr lang="en-GB" sz="1600" dirty="0" err="1">
                <a:solidFill>
                  <a:srgbClr val="94C7B0"/>
                </a:solidFill>
                <a:hlinkClick r:id="rId3">
                  <a:extLst>
                    <a:ext uri="{A12FA001-AC4F-418D-AE19-62706E023703}">
                      <ahyp:hlinkClr xmlns:ahyp="http://schemas.microsoft.com/office/drawing/2018/hyperlinkcolor" val="tx"/>
                    </a:ext>
                  </a:extLst>
                </a:hlinkClick>
              </a:rPr>
              <a:t>Marketsy</a:t>
            </a:r>
            <a:endParaRPr lang="en-GB" sz="1600" dirty="0">
              <a:solidFill>
                <a:srgbClr val="94C7B0"/>
              </a:solidFill>
            </a:endParaRPr>
          </a:p>
          <a:p>
            <a:endParaRPr lang="en-GB" dirty="0"/>
          </a:p>
          <a:p>
            <a:pPr marL="0" lvl="1" algn="l">
              <a:lnSpc>
                <a:spcPts val="2340"/>
              </a:lnSpc>
              <a:spcBef>
                <a:spcPts val="0"/>
              </a:spcBef>
            </a:pPr>
            <a:endParaRPr lang="en-GB" sz="2200" dirty="0">
              <a:solidFill>
                <a:srgbClr val="382B1B"/>
              </a:solidFill>
            </a:endParaRPr>
          </a:p>
          <a:p>
            <a:pPr marL="0" lvl="1" algn="l">
              <a:lnSpc>
                <a:spcPts val="2340"/>
              </a:lnSpc>
              <a:spcBef>
                <a:spcPts val="0"/>
              </a:spcBef>
            </a:pPr>
            <a:endParaRPr lang="en-GB" sz="2200" dirty="0">
              <a:solidFill>
                <a:srgbClr val="382B1B"/>
              </a:solidFill>
            </a:endParaRPr>
          </a:p>
          <a:p>
            <a:pPr marL="0" lvl="1" algn="l">
              <a:lnSpc>
                <a:spcPts val="2340"/>
              </a:lnSpc>
              <a:spcBef>
                <a:spcPts val="0"/>
              </a:spcBef>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pic>
        <p:nvPicPr>
          <p:cNvPr id="7" name="Picture 6">
            <a:extLst>
              <a:ext uri="{FF2B5EF4-FFF2-40B4-BE49-F238E27FC236}">
                <a16:creationId xmlns:a16="http://schemas.microsoft.com/office/drawing/2014/main" id="{BDF6CB00-2F83-BC09-EA53-90F500AEF1D4}"/>
              </a:ext>
            </a:extLst>
          </p:cNvPr>
          <p:cNvPicPr>
            <a:picLocks noChangeAspect="1"/>
          </p:cNvPicPr>
          <p:nvPr/>
        </p:nvPicPr>
        <p:blipFill>
          <a:blip r:embed="rId4"/>
          <a:stretch>
            <a:fillRect/>
          </a:stretch>
        </p:blipFill>
        <p:spPr>
          <a:xfrm>
            <a:off x="8355105" y="1249319"/>
            <a:ext cx="2303929" cy="2659569"/>
          </a:xfrm>
          <a:prstGeom prst="rect">
            <a:avLst/>
          </a:prstGeom>
        </p:spPr>
      </p:pic>
      <p:sp>
        <p:nvSpPr>
          <p:cNvPr id="9" name="TextBox 8">
            <a:extLst>
              <a:ext uri="{FF2B5EF4-FFF2-40B4-BE49-F238E27FC236}">
                <a16:creationId xmlns:a16="http://schemas.microsoft.com/office/drawing/2014/main" id="{91F25D6F-F476-C389-0C01-F7F6E63E96FD}"/>
              </a:ext>
            </a:extLst>
          </p:cNvPr>
          <p:cNvSpPr txBox="1"/>
          <p:nvPr/>
        </p:nvSpPr>
        <p:spPr>
          <a:xfrm>
            <a:off x="439830" y="3908888"/>
            <a:ext cx="11061887" cy="2862322"/>
          </a:xfrm>
          <a:prstGeom prst="rect">
            <a:avLst/>
          </a:prstGeom>
          <a:solidFill>
            <a:srgbClr val="E6C8C7"/>
          </a:solidFill>
        </p:spPr>
        <p:txBody>
          <a:bodyPr wrap="square">
            <a:spAutoFit/>
          </a:bodyPr>
          <a:lstStyle/>
          <a:p>
            <a:pPr>
              <a:buNone/>
            </a:pPr>
            <a:r>
              <a:rPr lang="en-GB" b="1" dirty="0"/>
              <a:t>Afghaanse vluchtelingenvrouwen - Etsy Uplift Makers Programma</a:t>
            </a:r>
          </a:p>
          <a:p>
            <a:r>
              <a:rPr lang="en-GB" dirty="0"/>
              <a:t>Hoewel dit geen voedsel is, is het wel heel interessant. Etsy's Uplift Makers Programma heeft Afghaanse vluchtelingenvrouwen ondersteund bij het opstarten van meer dan 20 Etsy-winkels met thuistextiel gemaakt met behulp van traditionele Afghaanse naaldwerktechnieken. Asila, een moeder van twee kinderen en lid van het collectief, drukte haar dankbaarheid uit: "Ik ben zo dankbaar voor deze kans om mijn producten online te verkopen. Naarmate mijn bedrijf groeit, hoop ik andere vluchtelingenvrouwen te leren en in dienst te nemen om hun eigen producten te maken en zichzelf te onderhouden."</a:t>
            </a:r>
          </a:p>
          <a:p>
            <a:endParaRPr lang="en-GB" dirty="0"/>
          </a:p>
          <a:p>
            <a:endParaRPr lang="en-GB" dirty="0"/>
          </a:p>
          <a:p>
            <a:r>
              <a:rPr lang="en-GB" dirty="0"/>
              <a:t>LEES MEER </a:t>
            </a:r>
            <a:r>
              <a:rPr lang="en-GB" dirty="0">
                <a:hlinkClick r:id="rId5"/>
              </a:rPr>
              <a:t>Etsy verwelkomt Afghaanse vluchtelingen in het Uplift Makers Programma</a:t>
            </a:r>
            <a:endParaRPr lang="en-GB" dirty="0"/>
          </a:p>
        </p:txBody>
      </p:sp>
    </p:spTree>
    <p:extLst>
      <p:ext uri="{BB962C8B-B14F-4D97-AF65-F5344CB8AC3E}">
        <p14:creationId xmlns:p14="http://schemas.microsoft.com/office/powerpoint/2010/main" val="1433730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dirty="0"/>
              <a:t>AMAZONEMARKTPLAATS</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5767547" y="1657350"/>
            <a:ext cx="6276816" cy="2200275"/>
          </a:xfrm>
        </p:spPr>
        <p:txBody>
          <a:bodyPr/>
          <a:lstStyle/>
          <a:p>
            <a:pPr marL="0" lvl="1" algn="l">
              <a:lnSpc>
                <a:spcPts val="2640"/>
              </a:lnSpc>
              <a:spcBef>
                <a:spcPts val="0"/>
              </a:spcBef>
            </a:pPr>
            <a:r>
              <a:rPr lang="en-GB" sz="3200" b="1" dirty="0">
                <a:solidFill>
                  <a:srgbClr val="94C7B0"/>
                </a:solidFill>
              </a:rPr>
              <a:t>MEER informatie - </a:t>
            </a:r>
            <a:r>
              <a:rPr lang="en-GB" sz="3200" b="1" i="1" dirty="0">
                <a:solidFill>
                  <a:srgbClr val="94C7B0"/>
                </a:solidFill>
              </a:rPr>
              <a:t>Hoe start ik een Amazonemarktplaatsbedrijf?</a:t>
            </a:r>
          </a:p>
          <a:p>
            <a:pPr marL="0" lvl="1" algn="l">
              <a:lnSpc>
                <a:spcPts val="2640"/>
              </a:lnSpc>
              <a:spcBef>
                <a:spcPts val="0"/>
              </a:spcBef>
            </a:pPr>
            <a:endParaRPr lang="en-GB" sz="3200" b="1" i="1" dirty="0">
              <a:solidFill>
                <a:srgbClr val="94C7B0"/>
              </a:solidFill>
            </a:endParaRPr>
          </a:p>
        </p:txBody>
      </p:sp>
      <p:cxnSp>
        <p:nvCxnSpPr>
          <p:cNvPr id="6" name="Straight Connector 5">
            <a:extLst>
              <a:ext uri="{FF2B5EF4-FFF2-40B4-BE49-F238E27FC236}">
                <a16:creationId xmlns:a16="http://schemas.microsoft.com/office/drawing/2014/main" id="{41B5B580-9686-D2CA-017B-463628FC5FBD}"/>
              </a:ext>
            </a:extLst>
          </p:cNvPr>
          <p:cNvCxnSpPr>
            <a:cxnSpLocks/>
          </p:cNvCxnSpPr>
          <p:nvPr/>
        </p:nvCxnSpPr>
        <p:spPr>
          <a:xfrm flipV="1">
            <a:off x="5221629" y="1548621"/>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71525" y="1585914"/>
            <a:ext cx="4302463" cy="364051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t>De kracht van het Amazon.com e-commerce platform is moeilijk te bevatten. Miljoenen externe verkopers gebruiken de Amazon Marketplace als platform om het voor iedereen mogelijk te maken rechtstreeks aan de eindgebruiker of online klant te verkopen. </a:t>
            </a:r>
          </a:p>
          <a:p>
            <a:pPr marL="0" lvl="1" algn="l">
              <a:lnSpc>
                <a:spcPts val="2340"/>
              </a:lnSpc>
              <a:spcBef>
                <a:spcPts val="0"/>
              </a:spcBef>
            </a:pPr>
            <a:endParaRPr lang="en-GB" sz="2200" dirty="0"/>
          </a:p>
          <a:p>
            <a:pPr marL="0" lvl="1" algn="l">
              <a:lnSpc>
                <a:spcPts val="2340"/>
              </a:lnSpc>
              <a:spcBef>
                <a:spcPts val="0"/>
              </a:spcBef>
            </a:pPr>
            <a:r>
              <a:rPr lang="en-GB" sz="2200" dirty="0"/>
              <a:t>Amazon ontvangt een doorverwijzingstoeslag voor elke verkoop.  De verkoper neemt merchandisingverantwoordelijkheden op zich en beheert zijn prijzen.</a:t>
            </a:r>
            <a:endParaRPr lang="en-GB" dirty="0"/>
          </a:p>
          <a:p>
            <a:pPr marL="0" lvl="1" algn="l">
              <a:lnSpc>
                <a:spcPts val="2340"/>
              </a:lnSpc>
              <a:spcBef>
                <a:spcPts val="0"/>
              </a:spcBef>
            </a:pPr>
            <a:endParaRPr lang="en-GB" sz="2000" dirty="0"/>
          </a:p>
        </p:txBody>
      </p:sp>
      <p:grpSp>
        <p:nvGrpSpPr>
          <p:cNvPr id="12" name="Group 11">
            <a:extLst>
              <a:ext uri="{FF2B5EF4-FFF2-40B4-BE49-F238E27FC236}">
                <a16:creationId xmlns:a16="http://schemas.microsoft.com/office/drawing/2014/main" id="{7D3E600C-7FFA-9AD6-2B2D-0E60AFA8D380}"/>
              </a:ext>
            </a:extLst>
          </p:cNvPr>
          <p:cNvGrpSpPr/>
          <p:nvPr/>
        </p:nvGrpSpPr>
        <p:grpSpPr>
          <a:xfrm>
            <a:off x="6804509" y="2582163"/>
            <a:ext cx="5387491" cy="4506125"/>
            <a:chOff x="4308293" y="667658"/>
            <a:chExt cx="6811123" cy="5696857"/>
          </a:xfrm>
        </p:grpSpPr>
        <p:pic>
          <p:nvPicPr>
            <p:cNvPr id="13" name="Picture 12">
              <a:extLst>
                <a:ext uri="{FF2B5EF4-FFF2-40B4-BE49-F238E27FC236}">
                  <a16:creationId xmlns:a16="http://schemas.microsoft.com/office/drawing/2014/main" id="{E43916B1-EA9D-CEFF-CA50-EE19CE5FDE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4" name="Rectangle 13">
              <a:extLst>
                <a:ext uri="{FF2B5EF4-FFF2-40B4-BE49-F238E27FC236}">
                  <a16:creationId xmlns:a16="http://schemas.microsoft.com/office/drawing/2014/main" id="{83B9A601-6E11-EFC6-3EC6-65FC913D9177}"/>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C7717212-319E-523B-021A-760C9604FF03}"/>
              </a:ext>
            </a:extLst>
          </p:cNvPr>
          <p:cNvPicPr>
            <a:picLocks noChangeAspect="1"/>
          </p:cNvPicPr>
          <p:nvPr/>
        </p:nvPicPr>
        <p:blipFill rotWithShape="1">
          <a:blip r:embed="rId3"/>
          <a:srcRect l="1927" t="2451" r="3052" b="12381"/>
          <a:stretch/>
        </p:blipFill>
        <p:spPr>
          <a:xfrm>
            <a:off x="7743825" y="2838074"/>
            <a:ext cx="4448175" cy="2948364"/>
          </a:xfrm>
          <a:prstGeom prst="rect">
            <a:avLst/>
          </a:prstGeom>
        </p:spPr>
      </p:pic>
      <p:grpSp>
        <p:nvGrpSpPr>
          <p:cNvPr id="20" name="Group 19">
            <a:extLst>
              <a:ext uri="{FF2B5EF4-FFF2-40B4-BE49-F238E27FC236}">
                <a16:creationId xmlns:a16="http://schemas.microsoft.com/office/drawing/2014/main" id="{8265A531-1077-FD2E-74DE-86C8C7B3973D}"/>
              </a:ext>
            </a:extLst>
          </p:cNvPr>
          <p:cNvGrpSpPr/>
          <p:nvPr/>
        </p:nvGrpSpPr>
        <p:grpSpPr>
          <a:xfrm rot="584197">
            <a:off x="6286757" y="3099115"/>
            <a:ext cx="1452275" cy="1452275"/>
            <a:chOff x="4240924" y="3373820"/>
            <a:chExt cx="1686910" cy="1686910"/>
          </a:xfrm>
        </p:grpSpPr>
        <p:sp>
          <p:nvSpPr>
            <p:cNvPr id="21" name="Oval 20">
              <a:extLst>
                <a:ext uri="{FF2B5EF4-FFF2-40B4-BE49-F238E27FC236}">
                  <a16:creationId xmlns:a16="http://schemas.microsoft.com/office/drawing/2014/main" id="{F639C34E-581A-ED6B-E6CC-8EC7FA15F285}"/>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8BCD076-80C3-197F-F791-8F325D1D2E69}"/>
                </a:ext>
              </a:extLst>
            </p:cNvPr>
            <p:cNvSpPr txBox="1"/>
            <p:nvPr/>
          </p:nvSpPr>
          <p:spPr>
            <a:xfrm>
              <a:off x="4352278" y="3662668"/>
              <a:ext cx="1465198" cy="106058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Klik om </a:t>
              </a:r>
              <a:r>
                <a:rPr lang="en-GB" sz="28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te bekijken</a:t>
              </a:r>
              <a:endParaRPr lang="en-GB" sz="2800" b="0" i="0" dirty="0">
                <a:solidFill>
                  <a:schemeClr val="bg1"/>
                </a:solidFill>
                <a:effectLst/>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136EB411-D87D-5773-C7BE-E62318014279}"/>
              </a:ext>
            </a:extLst>
          </p:cNvPr>
          <p:cNvSpPr txBox="1"/>
          <p:nvPr/>
        </p:nvSpPr>
        <p:spPr>
          <a:xfrm>
            <a:off x="856386" y="5745170"/>
            <a:ext cx="6096000" cy="964367"/>
          </a:xfrm>
          <a:prstGeom prst="rect">
            <a:avLst/>
          </a:prstGeom>
          <a:solidFill>
            <a:srgbClr val="E6C8C7"/>
          </a:solidFill>
        </p:spPr>
        <p:txBody>
          <a:bodyPr wrap="square">
            <a:spAutoFit/>
          </a:bodyPr>
          <a:lstStyle/>
          <a:p>
            <a:pPr marL="0" lvl="1" algn="l">
              <a:lnSpc>
                <a:spcPts val="2340"/>
              </a:lnSpc>
              <a:spcBef>
                <a:spcPts val="0"/>
              </a:spcBef>
            </a:pPr>
            <a:r>
              <a:rPr lang="en-GB" sz="1800" b="1" dirty="0"/>
              <a:t>TIP </a:t>
            </a:r>
            <a:r>
              <a:rPr lang="en-GB" sz="1800" dirty="0"/>
              <a:t>- </a:t>
            </a:r>
            <a:r>
              <a:rPr lang="en-GB" sz="1800" b="1" dirty="0"/>
              <a:t>Amazon is het meest geschikt voor mensen die willen opschalen.  Als je net begint, overweeg dan om je product eerst te testen op lokale platforms of Etsy.</a:t>
            </a:r>
            <a:endParaRPr lang="en-IE" b="1" dirty="0"/>
          </a:p>
        </p:txBody>
      </p:sp>
    </p:spTree>
    <p:extLst>
      <p:ext uri="{BB962C8B-B14F-4D97-AF65-F5344CB8AC3E}">
        <p14:creationId xmlns:p14="http://schemas.microsoft.com/office/powerpoint/2010/main" val="893500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553985" y="301896"/>
            <a:ext cx="10907188" cy="720752"/>
          </a:xfrm>
        </p:spPr>
        <p:txBody>
          <a:bodyPr/>
          <a:lstStyle/>
          <a:p>
            <a:r>
              <a:rPr lang="en-IE" dirty="0"/>
              <a:t>AMAZONEMARKTPLAATS</a:t>
            </a:r>
          </a:p>
        </p:txBody>
      </p:sp>
      <p:cxnSp>
        <p:nvCxnSpPr>
          <p:cNvPr id="6" name="Straight Connector 5">
            <a:extLst>
              <a:ext uri="{FF2B5EF4-FFF2-40B4-BE49-F238E27FC236}">
                <a16:creationId xmlns:a16="http://schemas.microsoft.com/office/drawing/2014/main" id="{41B5B580-9686-D2CA-017B-463628FC5FBD}"/>
              </a:ext>
            </a:extLst>
          </p:cNvPr>
          <p:cNvCxnSpPr>
            <a:cxnSpLocks/>
          </p:cNvCxnSpPr>
          <p:nvPr/>
        </p:nvCxnSpPr>
        <p:spPr>
          <a:xfrm flipV="1">
            <a:off x="6228249" y="1585914"/>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314324" y="1346923"/>
            <a:ext cx="5781671"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t>Amazon voordelen</a:t>
            </a:r>
          </a:p>
          <a:p>
            <a:pPr marL="0" lvl="1" algn="l">
              <a:lnSpc>
                <a:spcPts val="2340"/>
              </a:lnSpc>
              <a:spcBef>
                <a:spcPts val="0"/>
              </a:spcBef>
            </a:pPr>
            <a:endParaRPr lang="en-GB" sz="2600" b="1" dirty="0"/>
          </a:p>
          <a:p>
            <a:pPr marL="342900" lvl="1" indent="-342900" algn="l">
              <a:lnSpc>
                <a:spcPts val="2340"/>
              </a:lnSpc>
              <a:spcBef>
                <a:spcPts val="0"/>
              </a:spcBef>
              <a:buClr>
                <a:srgbClr val="B6D1E1"/>
              </a:buClr>
              <a:buFont typeface="Arial" panose="020B0604020202020204" pitchFamily="34" charset="0"/>
              <a:buChar char="•"/>
            </a:pPr>
            <a:r>
              <a:rPr lang="en-GB" sz="2000" b="1" dirty="0">
                <a:solidFill>
                  <a:srgbClr val="94C7B0"/>
                </a:solidFill>
              </a:rPr>
              <a:t>Groot klantenbereik </a:t>
            </a:r>
            <a:r>
              <a:rPr lang="en-GB" sz="2000" dirty="0"/>
              <a:t>- Amazon heeft miljoenen actieve gebruikers in de hele EU. Ideaal voor houdbare of schaalbare voedingsproducten (bijv. theemelanges, sauzen, droge snacks).</a:t>
            </a:r>
          </a:p>
          <a:p>
            <a:pPr marL="342900" lvl="1" indent="-342900" algn="l">
              <a:lnSpc>
                <a:spcPts val="2340"/>
              </a:lnSpc>
              <a:spcBef>
                <a:spcPts val="0"/>
              </a:spcBef>
              <a:buClr>
                <a:srgbClr val="B6D1E1"/>
              </a:buClr>
              <a:buFont typeface="Arial" panose="020B0604020202020204" pitchFamily="34" charset="0"/>
              <a:buChar char="•"/>
            </a:pPr>
            <a:r>
              <a:rPr lang="en-GB" sz="2000" b="1" dirty="0">
                <a:solidFill>
                  <a:srgbClr val="94C7B0"/>
                </a:solidFill>
              </a:rPr>
              <a:t>Fulfilment by Amazon (FBA) </a:t>
            </a:r>
            <a:r>
              <a:rPr lang="en-GB" sz="2000" dirty="0"/>
              <a:t>zorgt voor verpakking, verzending en klantenservice. Bespaart tijd en neemt de druk weg van het alleen beheren van de logistiek.</a:t>
            </a:r>
          </a:p>
          <a:p>
            <a:pPr marL="342900" lvl="1" indent="-342900" algn="l">
              <a:lnSpc>
                <a:spcPts val="2340"/>
              </a:lnSpc>
              <a:spcBef>
                <a:spcPts val="0"/>
              </a:spcBef>
              <a:buClr>
                <a:srgbClr val="B6D1E1"/>
              </a:buClr>
              <a:buFont typeface="Arial" panose="020B0604020202020204" pitchFamily="34" charset="0"/>
              <a:buChar char="•"/>
            </a:pPr>
            <a:r>
              <a:rPr lang="en-GB" sz="2000" b="1" dirty="0">
                <a:solidFill>
                  <a:srgbClr val="94C7B0"/>
                </a:solidFill>
              </a:rPr>
              <a:t>Ingebouwd vertrouwen &amp; infrastructuur </a:t>
            </a:r>
            <a:r>
              <a:rPr lang="en-GB" sz="2000" dirty="0"/>
              <a:t>- Klanten vertrouwen Amazon voor een snelle, betrouwbare service. Het platform biedt verkopers dashboards, gegevens en tools om verkopen en prestaties bij te houden.</a:t>
            </a:r>
          </a:p>
          <a:p>
            <a:pPr marL="342900" lvl="1" indent="-342900" algn="l">
              <a:lnSpc>
                <a:spcPts val="2340"/>
              </a:lnSpc>
              <a:spcBef>
                <a:spcPts val="0"/>
              </a:spcBef>
              <a:buClr>
                <a:srgbClr val="B6D1E1"/>
              </a:buClr>
              <a:buFont typeface="Arial" panose="020B0604020202020204" pitchFamily="34" charset="0"/>
              <a:buChar char="•"/>
            </a:pPr>
            <a:r>
              <a:rPr lang="en-GB" sz="2000" b="1" dirty="0">
                <a:solidFill>
                  <a:srgbClr val="94C7B0"/>
                </a:solidFill>
              </a:rPr>
              <a:t>Internationaal bereik - </a:t>
            </a:r>
            <a:r>
              <a:rPr lang="en-GB" sz="2000" dirty="0"/>
              <a:t>Je voedingsproduct kan in verschillende EU-landen worden verkocht (met de juiste etikettering en naleving).</a:t>
            </a:r>
          </a:p>
          <a:p>
            <a:pPr marL="0" lvl="1" algn="l">
              <a:lnSpc>
                <a:spcPts val="2340"/>
              </a:lnSpc>
              <a:spcBef>
                <a:spcPts val="0"/>
              </a:spcBef>
            </a:pPr>
            <a:endParaRPr lang="en-GB" dirty="0"/>
          </a:p>
        </p:txBody>
      </p:sp>
      <p:sp>
        <p:nvSpPr>
          <p:cNvPr id="7" name="Text Placeholder 3">
            <a:extLst>
              <a:ext uri="{FF2B5EF4-FFF2-40B4-BE49-F238E27FC236}">
                <a16:creationId xmlns:a16="http://schemas.microsoft.com/office/drawing/2014/main" id="{74998CFC-1F2F-1A67-017A-A91F2E1070BB}"/>
              </a:ext>
            </a:extLst>
          </p:cNvPr>
          <p:cNvSpPr txBox="1">
            <a:spLocks/>
          </p:cNvSpPr>
          <p:nvPr/>
        </p:nvSpPr>
        <p:spPr>
          <a:xfrm>
            <a:off x="6523863" y="1424549"/>
            <a:ext cx="4812287" cy="38433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t>Amazon uitdagingen</a:t>
            </a:r>
          </a:p>
          <a:p>
            <a:pPr marL="0" lvl="1" algn="l">
              <a:lnSpc>
                <a:spcPts val="2340"/>
              </a:lnSpc>
              <a:spcBef>
                <a:spcPts val="0"/>
              </a:spcBef>
            </a:pPr>
            <a:endParaRPr lang="en-GB" sz="2600" dirty="0"/>
          </a:p>
          <a:p>
            <a:pPr marL="342900" lvl="1" indent="-342900" algn="l">
              <a:lnSpc>
                <a:spcPts val="2340"/>
              </a:lnSpc>
              <a:spcBef>
                <a:spcPts val="0"/>
              </a:spcBef>
              <a:buClr>
                <a:srgbClr val="B6D1E1"/>
              </a:buClr>
              <a:buFont typeface="Arial" panose="020B0604020202020204" pitchFamily="34" charset="0"/>
              <a:buChar char="•"/>
            </a:pPr>
            <a:r>
              <a:rPr lang="en-GB" sz="2200" dirty="0"/>
              <a:t>Gratis lidmaatschapsfuncties zijn </a:t>
            </a:r>
            <a:r>
              <a:rPr lang="en-GB" sz="2200" b="1" dirty="0"/>
              <a:t>beperkt </a:t>
            </a:r>
            <a:r>
              <a:rPr lang="en-GB" sz="2200" dirty="0"/>
              <a:t>en brengen </a:t>
            </a:r>
            <a:r>
              <a:rPr lang="en-GB" sz="2200" b="1" dirty="0"/>
              <a:t>hoge noteringskosten </a:t>
            </a:r>
            <a:r>
              <a:rPr lang="en-GB" sz="2200" dirty="0"/>
              <a:t>met zich mee</a:t>
            </a:r>
          </a:p>
          <a:p>
            <a:pPr marL="342900" lvl="1" indent="-342900" algn="l">
              <a:lnSpc>
                <a:spcPts val="2340"/>
              </a:lnSpc>
              <a:spcBef>
                <a:spcPts val="0"/>
              </a:spcBef>
              <a:buClr>
                <a:srgbClr val="B6D1E1"/>
              </a:buClr>
              <a:buFont typeface="Arial" panose="020B0604020202020204" pitchFamily="34" charset="0"/>
              <a:buChar char="•"/>
            </a:pPr>
            <a:r>
              <a:rPr lang="en-GB" sz="2200" dirty="0"/>
              <a:t>Grote concurrentie. Amazon heeft veel verkopers waarmee je moet concurreren.</a:t>
            </a:r>
          </a:p>
          <a:p>
            <a:pPr marL="342900" lvl="1" indent="-342900" algn="l">
              <a:lnSpc>
                <a:spcPts val="2340"/>
              </a:lnSpc>
              <a:spcBef>
                <a:spcPts val="0"/>
              </a:spcBef>
              <a:buClr>
                <a:srgbClr val="B6D1E1"/>
              </a:buClr>
              <a:buFont typeface="Arial" panose="020B0604020202020204" pitchFamily="34" charset="0"/>
              <a:buChar char="•"/>
            </a:pPr>
            <a:r>
              <a:rPr lang="en-GB" sz="2200" dirty="0"/>
              <a:t>Afhankelijk van de situatie krijg je je geld pas 14 tot 90 dagen nadat je een object hebt verkocht. </a:t>
            </a:r>
          </a:p>
          <a:p>
            <a:pPr marL="342900" lvl="1" indent="-342900" algn="l">
              <a:lnSpc>
                <a:spcPts val="2340"/>
              </a:lnSpc>
              <a:spcBef>
                <a:spcPts val="0"/>
              </a:spcBef>
              <a:buClr>
                <a:srgbClr val="B6D1E1"/>
              </a:buClr>
              <a:buFont typeface="Arial" panose="020B0604020202020204" pitchFamily="34" charset="0"/>
              <a:buChar char="•"/>
            </a:pPr>
            <a:r>
              <a:rPr lang="en-GB" sz="2200" dirty="0"/>
              <a:t>Gebrek aan merkontwikkeling - namen van individuele verkopers worden niet benadrukt bij het kopen van items op Amazon</a:t>
            </a:r>
          </a:p>
          <a:p>
            <a:pPr marL="342900" lvl="1" indent="-342900" algn="l">
              <a:lnSpc>
                <a:spcPts val="2340"/>
              </a:lnSpc>
              <a:spcBef>
                <a:spcPts val="0"/>
              </a:spcBef>
              <a:buClr>
                <a:srgbClr val="B6D1E1"/>
              </a:buClr>
              <a:buFont typeface="Arial" panose="020B0604020202020204" pitchFamily="34" charset="0"/>
              <a:buChar char="•"/>
            </a:pPr>
            <a:endParaRPr lang="en-GB" dirty="0"/>
          </a:p>
          <a:p>
            <a:pPr marL="0" lvl="1" algn="l">
              <a:lnSpc>
                <a:spcPts val="2340"/>
              </a:lnSpc>
              <a:spcBef>
                <a:spcPts val="0"/>
              </a:spcBef>
            </a:pPr>
            <a:endParaRPr lang="en-GB" dirty="0"/>
          </a:p>
        </p:txBody>
      </p:sp>
    </p:spTree>
    <p:extLst>
      <p:ext uri="{BB962C8B-B14F-4D97-AF65-F5344CB8AC3E}">
        <p14:creationId xmlns:p14="http://schemas.microsoft.com/office/powerpoint/2010/main" val="195246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VOEDSELPRODUCTEN MAKEN/EEN DIENST LEVEREN</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232313"/>
            <a:ext cx="7088298" cy="4672013"/>
          </a:xfrm>
        </p:spPr>
        <p:txBody>
          <a:bodyPr/>
          <a:lstStyle/>
          <a:p>
            <a:pPr>
              <a:buNone/>
            </a:pPr>
            <a:r>
              <a:rPr lang="en-GB" b="1" dirty="0"/>
              <a:t>Een voedingsproduct </a:t>
            </a:r>
            <a:r>
              <a:rPr lang="en-GB" dirty="0"/>
              <a:t>is iets dat je klanten kunnen zien, aanraken, proeven of mee naar huis nemen - zoals een potje zelfgemaakte chutney, een bakje baklava of verpakte kruidenmixen. Dit zijn producten die je maakt of bereidt en vervolgens verkoopt, vaak met verpakking, labels en duidelijke prijzen. Veel migrantenvrouwen beginnen hier - thuis koken, verkopen op lokale markten of leveren aan winkels of cafés.</a:t>
            </a:r>
          </a:p>
          <a:p>
            <a:pPr>
              <a:buNone/>
            </a:pPr>
            <a:endParaRPr lang="en-GB" dirty="0"/>
          </a:p>
          <a:p>
            <a:r>
              <a:rPr lang="en-GB" b="1" dirty="0"/>
              <a:t>Een foodservice </a:t>
            </a:r>
            <a:r>
              <a:rPr lang="en-GB" dirty="0"/>
              <a:t>daarentegen is gebaseerd op je </a:t>
            </a:r>
            <a:r>
              <a:rPr lang="en-GB" b="1" dirty="0"/>
              <a:t>vaardigheden en gastvrijheid</a:t>
            </a:r>
            <a:r>
              <a:rPr lang="en-GB" dirty="0"/>
              <a:t>. Het kan gaan om privécatering voor evenementen, een voedselkar, het organiseren van pop-up diners, het aanbieden van kooklessen of het bereiden van maaltijden op maat. Klanten kopen jouw </a:t>
            </a:r>
            <a:r>
              <a:rPr lang="en-GB" b="1" dirty="0"/>
              <a:t>tijd, talent en zorg, </a:t>
            </a:r>
            <a:r>
              <a:rPr lang="en-GB" dirty="0"/>
              <a:t>niet iets dat ze kunnen aanraken voordat ze zich vastleggen. Hier is je vermogen om vertrouwen op te bouwen, goed te communiceren en een geweldige ervaring te bieden net zo belangrijk als het eten zelf.</a:t>
            </a:r>
          </a:p>
          <a:p>
            <a:endParaRPr lang="en-US" dirty="0"/>
          </a:p>
          <a:p>
            <a:endParaRPr lang="en-US" dirty="0"/>
          </a:p>
          <a:p>
            <a:endParaRPr lang="en-US" dirty="0"/>
          </a:p>
          <a:p>
            <a:endParaRPr lang="en-US" dirty="0"/>
          </a:p>
        </p:txBody>
      </p:sp>
      <p:pic>
        <p:nvPicPr>
          <p:cNvPr id="8" name="Picture 7" descr="A group of food items&#10;&#10;AI-generated content may be incorrect.">
            <a:extLst>
              <a:ext uri="{FF2B5EF4-FFF2-40B4-BE49-F238E27FC236}">
                <a16:creationId xmlns:a16="http://schemas.microsoft.com/office/drawing/2014/main" id="{A3BC310F-A6A1-4DA6-B0F6-C1741A174E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17992" y="1508760"/>
            <a:ext cx="2756916" cy="1837944"/>
          </a:xfrm>
          <a:prstGeom prst="rect">
            <a:avLst/>
          </a:prstGeom>
        </p:spPr>
      </p:pic>
      <p:pic>
        <p:nvPicPr>
          <p:cNvPr id="10" name="Picture 9" descr="A food truck with food on the side&#10;&#10;AI-generated content may be incorrect.">
            <a:extLst>
              <a:ext uri="{FF2B5EF4-FFF2-40B4-BE49-F238E27FC236}">
                <a16:creationId xmlns:a16="http://schemas.microsoft.com/office/drawing/2014/main" id="{4BF81F43-0429-17AE-3D06-BCA450900BB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56500" y="4066032"/>
            <a:ext cx="2718408" cy="1420368"/>
          </a:xfrm>
          <a:prstGeom prst="rect">
            <a:avLst/>
          </a:prstGeom>
        </p:spPr>
      </p:pic>
    </p:spTree>
    <p:extLst>
      <p:ext uri="{BB962C8B-B14F-4D97-AF65-F5344CB8AC3E}">
        <p14:creationId xmlns:p14="http://schemas.microsoft.com/office/powerpoint/2010/main" val="1472771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SHOPIFY, een alternatieve weg</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1" y="1328126"/>
            <a:ext cx="6096000"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Als je klaar bent </a:t>
            </a:r>
            <a:r>
              <a:rPr lang="en-GB" sz="2200" dirty="0"/>
              <a:t>om je eigen merkwinkel voor levensmiddelen online te bouwen, dan is </a:t>
            </a:r>
            <a:r>
              <a:rPr lang="en-GB" sz="2200" dirty="0">
                <a:solidFill>
                  <a:srgbClr val="382B1B"/>
                </a:solidFill>
              </a:rPr>
              <a:t>Shopify een unieke online marktplaats omdat het een websitebouwer is, maar dan voor bedrijven die rechtstreeks aan consumenten willen verkopen.   </a:t>
            </a:r>
          </a:p>
          <a:p>
            <a:pPr marL="0" lvl="1" algn="l">
              <a:lnSpc>
                <a:spcPts val="2340"/>
              </a:lnSpc>
              <a:spcBef>
                <a:spcPts val="0"/>
              </a:spcBef>
            </a:pPr>
            <a:endParaRPr lang="en-GB" dirty="0">
              <a:solidFill>
                <a:srgbClr val="382B1B"/>
              </a:solidFill>
            </a:endParaRPr>
          </a:p>
          <a:p>
            <a:pPr>
              <a:buNone/>
            </a:pPr>
            <a:r>
              <a:rPr lang="en-GB" dirty="0"/>
              <a:t>Met Shopify kun je:</a:t>
            </a:r>
          </a:p>
          <a:p>
            <a:pPr marL="342900" indent="-342900">
              <a:buFont typeface="Arial" panose="020B0604020202020204" pitchFamily="34" charset="0"/>
              <a:buChar char="•"/>
            </a:pPr>
            <a:r>
              <a:rPr lang="en-GB" dirty="0"/>
              <a:t>Verkoop </a:t>
            </a:r>
            <a:r>
              <a:rPr lang="en-GB" b="1" dirty="0"/>
              <a:t>rechtstreeks aan uw klanten </a:t>
            </a:r>
            <a:r>
              <a:rPr lang="en-GB" dirty="0"/>
              <a:t>zonder concurrerende verkopers</a:t>
            </a:r>
          </a:p>
          <a:p>
            <a:pPr marL="342900" indent="-342900">
              <a:buFont typeface="Arial" panose="020B0604020202020204" pitchFamily="34" charset="0"/>
              <a:buChar char="•"/>
            </a:pPr>
            <a:r>
              <a:rPr lang="en-GB" dirty="0"/>
              <a:t>Ontwerp je eigen shop met sjablonen (geen codering nodig)</a:t>
            </a:r>
          </a:p>
          <a:p>
            <a:pPr marL="342900" indent="-342900">
              <a:buFont typeface="Arial" panose="020B0604020202020204" pitchFamily="34" charset="0"/>
              <a:buChar char="•"/>
            </a:pPr>
            <a:r>
              <a:rPr lang="en-GB" dirty="0"/>
              <a:t>Beheer </a:t>
            </a:r>
            <a:r>
              <a:rPr lang="en-GB" b="1" dirty="0"/>
              <a:t>betalingen, marketing, kassa en verzending </a:t>
            </a:r>
            <a:r>
              <a:rPr lang="en-GB" dirty="0"/>
              <a:t>op één plek</a:t>
            </a:r>
          </a:p>
          <a:p>
            <a:pPr marL="342900" indent="-342900">
              <a:buFont typeface="Arial" panose="020B0604020202020204" pitchFamily="34" charset="0"/>
              <a:buChar char="•"/>
            </a:pPr>
            <a:r>
              <a:rPr lang="en-GB" dirty="0"/>
              <a:t>Vanaf ongeveer </a:t>
            </a:r>
            <a:r>
              <a:rPr lang="en-GB" b="1" dirty="0"/>
              <a:t>€9/maand</a:t>
            </a:r>
          </a:p>
          <a:p>
            <a:endParaRPr lang="en-GB" dirty="0"/>
          </a:p>
          <a:p>
            <a:r>
              <a:rPr lang="en-GB" dirty="0"/>
              <a:t>Bekijk voorbeelden van echte levensmiddelenwinkels op:</a:t>
            </a:r>
            <a:br>
              <a:rPr lang="en-GB" dirty="0"/>
            </a:br>
            <a:r>
              <a:rPr lang="en-GB" sz="1800" dirty="0">
                <a:hlinkClick r:id="rId2"/>
              </a:rPr>
              <a:t>🌐 www.shopify.com/examples </a:t>
            </a:r>
            <a:r>
              <a:rPr lang="en-GB" sz="1800" dirty="0"/>
              <a:t>en klik op eten </a:t>
            </a:r>
            <a:r>
              <a:rPr lang="en-GB" sz="1800" dirty="0" err="1"/>
              <a:t>en</a:t>
            </a:r>
            <a:r>
              <a:rPr lang="en-GB" sz="1800" dirty="0"/>
              <a:t> </a:t>
            </a:r>
            <a:r>
              <a:rPr lang="en-GB" sz="1800" dirty="0" err="1"/>
              <a:t>drinken</a:t>
            </a:r>
            <a:r>
              <a:rPr lang="en-GB" sz="1800" dirty="0"/>
              <a:t> </a:t>
            </a:r>
          </a:p>
          <a:p>
            <a:pPr marL="0" lvl="1" algn="l">
              <a:lnSpc>
                <a:spcPts val="2340"/>
              </a:lnSpc>
              <a:spcBef>
                <a:spcPts val="0"/>
              </a:spcBef>
            </a:pPr>
            <a:endParaRPr lang="en-GB" dirty="0">
              <a:solidFill>
                <a:srgbClr val="382B1B"/>
              </a:solidFill>
            </a:endParaRPr>
          </a:p>
        </p:txBody>
      </p:sp>
      <p:grpSp>
        <p:nvGrpSpPr>
          <p:cNvPr id="7" name="Group 6">
            <a:extLst>
              <a:ext uri="{FF2B5EF4-FFF2-40B4-BE49-F238E27FC236}">
                <a16:creationId xmlns:a16="http://schemas.microsoft.com/office/drawing/2014/main" id="{A8B61DA9-AD82-99BE-8C38-E3E3DFD50E63}"/>
              </a:ext>
            </a:extLst>
          </p:cNvPr>
          <p:cNvGrpSpPr/>
          <p:nvPr/>
        </p:nvGrpSpPr>
        <p:grpSpPr>
          <a:xfrm>
            <a:off x="5934085" y="854012"/>
            <a:ext cx="6257915" cy="5234152"/>
            <a:chOff x="4308293" y="667658"/>
            <a:chExt cx="6811123" cy="5696857"/>
          </a:xfrm>
        </p:grpSpPr>
        <p:pic>
          <p:nvPicPr>
            <p:cNvPr id="8" name="Picture 7">
              <a:extLst>
                <a:ext uri="{FF2B5EF4-FFF2-40B4-BE49-F238E27FC236}">
                  <a16:creationId xmlns:a16="http://schemas.microsoft.com/office/drawing/2014/main" id="{BDB46D3C-A81A-D3D5-B4C1-A58F147EF3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85853D4-BAB8-88DE-DFDB-17272FFD1D8D}"/>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2BB32E4C-23CE-ADE0-482E-ADD6D4D23020}"/>
              </a:ext>
            </a:extLst>
          </p:cNvPr>
          <p:cNvPicPr>
            <a:picLocks noChangeAspect="1"/>
          </p:cNvPicPr>
          <p:nvPr/>
        </p:nvPicPr>
        <p:blipFill>
          <a:blip r:embed="rId4"/>
          <a:stretch>
            <a:fillRect/>
          </a:stretch>
        </p:blipFill>
        <p:spPr>
          <a:xfrm>
            <a:off x="7058025" y="1157286"/>
            <a:ext cx="5133975" cy="3455559"/>
          </a:xfrm>
          <a:prstGeom prst="rect">
            <a:avLst/>
          </a:prstGeom>
        </p:spPr>
      </p:pic>
      <p:grpSp>
        <p:nvGrpSpPr>
          <p:cNvPr id="13" name="Group 12">
            <a:extLst>
              <a:ext uri="{FF2B5EF4-FFF2-40B4-BE49-F238E27FC236}">
                <a16:creationId xmlns:a16="http://schemas.microsoft.com/office/drawing/2014/main" id="{3870F85A-C2FB-0598-926C-EF10AB917442}"/>
              </a:ext>
            </a:extLst>
          </p:cNvPr>
          <p:cNvGrpSpPr/>
          <p:nvPr/>
        </p:nvGrpSpPr>
        <p:grpSpPr>
          <a:xfrm rot="584197">
            <a:off x="5645028" y="1431868"/>
            <a:ext cx="1686910" cy="1686910"/>
            <a:chOff x="4240924" y="3373820"/>
            <a:chExt cx="1686910" cy="1686910"/>
          </a:xfrm>
        </p:grpSpPr>
        <p:sp>
          <p:nvSpPr>
            <p:cNvPr id="14" name="Oval 13">
              <a:extLst>
                <a:ext uri="{FF2B5EF4-FFF2-40B4-BE49-F238E27FC236}">
                  <a16:creationId xmlns:a16="http://schemas.microsoft.com/office/drawing/2014/main" id="{21D77371-94C9-9118-230B-694C1CE3EA28}"/>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6A90911-B730-6580-09BB-75DBA8195504}"/>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Klik om </a:t>
              </a:r>
              <a:r>
                <a:rPr lang="en-GB" sz="30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te bekijken</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47225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SHOPIFY</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1614488"/>
            <a:ext cx="1038701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solidFill>
                  <a:srgbClr val="382B1B"/>
                </a:solidFill>
              </a:rPr>
              <a:t>Voor een maandelijks bedrag zijn de voordelen van verkopen op Shopify:</a:t>
            </a:r>
          </a:p>
          <a:p>
            <a:pPr marL="0" lvl="1" algn="l">
              <a:lnSpc>
                <a:spcPts val="2340"/>
              </a:lnSpc>
              <a:spcBef>
                <a:spcPts val="0"/>
              </a:spcBef>
            </a:pPr>
            <a:endParaRPr lang="en-GB" sz="26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382B1B"/>
                </a:solidFill>
              </a:rPr>
              <a:t>Verkoop op uw website versus een marktplaats</a:t>
            </a:r>
          </a:p>
          <a:p>
            <a:pPr marL="323850" lvl="1" algn="l">
              <a:lnSpc>
                <a:spcPts val="2340"/>
              </a:lnSpc>
              <a:spcBef>
                <a:spcPts val="0"/>
              </a:spcBef>
              <a:buClr>
                <a:srgbClr val="B6D1E1"/>
              </a:buClr>
            </a:pPr>
            <a:r>
              <a:rPr lang="en-GB" sz="2200" dirty="0">
                <a:solidFill>
                  <a:srgbClr val="382B1B"/>
                </a:solidFill>
              </a:rPr>
              <a:t>Met Shopify krijg je een website die gebouwd is voor e-commerce bedrijven. Je kunt bijvoorbeeld kiezen uit e-commerce webdesignsjablonen, die het maken van een website en de overgang naar het verkopen van je site eenvoudiger maken.</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382B1B"/>
                </a:solidFill>
              </a:rPr>
              <a:t>Snel een online winkel maken, zonder ontwikkelingsachtergrond</a:t>
            </a:r>
          </a:p>
          <a:p>
            <a:pPr marL="323850" lvl="1" algn="l">
              <a:lnSpc>
                <a:spcPts val="2340"/>
              </a:lnSpc>
              <a:spcBef>
                <a:spcPts val="0"/>
              </a:spcBef>
              <a:buClr>
                <a:srgbClr val="B6D1E1"/>
              </a:buClr>
            </a:pPr>
            <a:r>
              <a:rPr lang="en-GB" sz="2200" dirty="0">
                <a:solidFill>
                  <a:srgbClr val="382B1B"/>
                </a:solidFill>
              </a:rPr>
              <a:t>De ontwerpsjablonen van Shopify, zowel gratis als betaald, maken het voor iedereen mogelijk om een online winkel te beginnen. Zelfs als je geen achtergrond hebt in ontwikkeling, kun je met een gerust hart een winkel voor je bedrijf maken en publiceren.</a:t>
            </a:r>
          </a:p>
          <a:p>
            <a:pPr marL="32385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382B1B"/>
                </a:solidFill>
              </a:rPr>
              <a:t>Google- en Facebook-advertenties starten vanuit het platform</a:t>
            </a:r>
          </a:p>
          <a:p>
            <a:pPr marL="323850" lvl="1" algn="l">
              <a:lnSpc>
                <a:spcPts val="2340"/>
              </a:lnSpc>
              <a:spcBef>
                <a:spcPts val="0"/>
              </a:spcBef>
              <a:buClr>
                <a:srgbClr val="B6D1E1"/>
              </a:buClr>
            </a:pPr>
            <a:r>
              <a:rPr lang="en-GB" sz="2200" dirty="0">
                <a:solidFill>
                  <a:srgbClr val="382B1B"/>
                </a:solidFill>
              </a:rPr>
              <a:t>Shopify heeft ook een ingebouwde functie voor het adverteren van je producten. Of je nu advertenties op Facebook of Google wilt plaatsen, je kunt het vanuit Shopify doen. </a:t>
            </a:r>
          </a:p>
          <a:p>
            <a:pPr marL="0" lvl="1" algn="l">
              <a:lnSpc>
                <a:spcPts val="2340"/>
              </a:lnSpc>
              <a:spcBef>
                <a:spcPts val="0"/>
              </a:spcBef>
            </a:pPr>
            <a:endParaRPr lang="en-GB" dirty="0">
              <a:solidFill>
                <a:srgbClr val="382B1B"/>
              </a:solidFill>
            </a:endParaRPr>
          </a:p>
        </p:txBody>
      </p:sp>
    </p:spTree>
    <p:extLst>
      <p:ext uri="{BB962C8B-B14F-4D97-AF65-F5344CB8AC3E}">
        <p14:creationId xmlns:p14="http://schemas.microsoft.com/office/powerpoint/2010/main" val="501149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SHOPIFY</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1614488"/>
            <a:ext cx="392906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solidFill>
                  <a:srgbClr val="382B1B"/>
                </a:solidFill>
              </a:rPr>
              <a:t>Er zijn veel tools in Shopify die je helpen bij het opstarten van je bedrijf.</a:t>
            </a:r>
          </a:p>
          <a:p>
            <a:pPr marL="0" lvl="1" algn="l">
              <a:lnSpc>
                <a:spcPts val="2340"/>
              </a:lnSpc>
              <a:spcBef>
                <a:spcPts val="0"/>
              </a:spcBef>
            </a:pPr>
            <a:endParaRPr lang="en-GB" dirty="0">
              <a:solidFill>
                <a:srgbClr val="382B1B"/>
              </a:solidFill>
            </a:endParaRPr>
          </a:p>
        </p:txBody>
      </p:sp>
      <p:grpSp>
        <p:nvGrpSpPr>
          <p:cNvPr id="2" name="Group 1">
            <a:extLst>
              <a:ext uri="{FF2B5EF4-FFF2-40B4-BE49-F238E27FC236}">
                <a16:creationId xmlns:a16="http://schemas.microsoft.com/office/drawing/2014/main" id="{9A794F09-2D2E-7498-B463-6F20EC8B11E2}"/>
              </a:ext>
            </a:extLst>
          </p:cNvPr>
          <p:cNvGrpSpPr/>
          <p:nvPr/>
        </p:nvGrpSpPr>
        <p:grpSpPr>
          <a:xfrm>
            <a:off x="3600451" y="45091"/>
            <a:ext cx="8591550" cy="6812909"/>
            <a:chOff x="4308293" y="667658"/>
            <a:chExt cx="6811123" cy="5696857"/>
          </a:xfrm>
        </p:grpSpPr>
        <p:pic>
          <p:nvPicPr>
            <p:cNvPr id="3" name="Picture 2">
              <a:extLst>
                <a:ext uri="{FF2B5EF4-FFF2-40B4-BE49-F238E27FC236}">
                  <a16:creationId xmlns:a16="http://schemas.microsoft.com/office/drawing/2014/main" id="{0E6B0EE3-4CF0-4AF4-9878-7089C8BC84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B69D948F-E35B-4400-05F5-1DC0F6DBBEC0}"/>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1ECC1FD0-263F-2DF1-C773-830B9183CAF6}"/>
              </a:ext>
            </a:extLst>
          </p:cNvPr>
          <p:cNvPicPr>
            <a:picLocks noChangeAspect="1"/>
          </p:cNvPicPr>
          <p:nvPr/>
        </p:nvPicPr>
        <p:blipFill>
          <a:blip r:embed="rId3"/>
          <a:stretch>
            <a:fillRect/>
          </a:stretch>
        </p:blipFill>
        <p:spPr>
          <a:xfrm>
            <a:off x="5018668" y="398049"/>
            <a:ext cx="7183556" cy="4731163"/>
          </a:xfrm>
          <a:prstGeom prst="rect">
            <a:avLst/>
          </a:prstGeom>
        </p:spPr>
      </p:pic>
      <p:grpSp>
        <p:nvGrpSpPr>
          <p:cNvPr id="15" name="Group 14">
            <a:extLst>
              <a:ext uri="{FF2B5EF4-FFF2-40B4-BE49-F238E27FC236}">
                <a16:creationId xmlns:a16="http://schemas.microsoft.com/office/drawing/2014/main" id="{DC0AE6BF-5785-12AC-7F7F-6F4F8C96A6E5}"/>
              </a:ext>
            </a:extLst>
          </p:cNvPr>
          <p:cNvGrpSpPr/>
          <p:nvPr/>
        </p:nvGrpSpPr>
        <p:grpSpPr>
          <a:xfrm rot="584197">
            <a:off x="3816229" y="3074930"/>
            <a:ext cx="1686910" cy="1686910"/>
            <a:chOff x="4240924" y="3373820"/>
            <a:chExt cx="1686910" cy="1686910"/>
          </a:xfrm>
        </p:grpSpPr>
        <p:sp>
          <p:nvSpPr>
            <p:cNvPr id="16" name="Oval 15">
              <a:extLst>
                <a:ext uri="{FF2B5EF4-FFF2-40B4-BE49-F238E27FC236}">
                  <a16:creationId xmlns:a16="http://schemas.microsoft.com/office/drawing/2014/main" id="{5B60B719-5656-CEB7-BE02-BB7D2C35A7A0}"/>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985B018-E0CB-B8F7-E71A-9AC982D3AA3D}"/>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Klik om </a:t>
              </a:r>
              <a:r>
                <a:rPr lang="en-GB" sz="30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te bekijken</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20177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FACEBOOK MARKTPLAATS VOOR BEDRIJVEN</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578645" y="1311751"/>
            <a:ext cx="3921634"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Heeft potentieel, maar met beperkingen.</a:t>
            </a:r>
            <a:endParaRPr lang="en-GB" dirty="0"/>
          </a:p>
          <a:p>
            <a:pPr>
              <a:buNone/>
            </a:pPr>
            <a:r>
              <a:rPr lang="en-GB" b="1" dirty="0"/>
              <a:t>Waarom het zou kunnen werken:</a:t>
            </a:r>
            <a:endParaRPr lang="en-GB" dirty="0"/>
          </a:p>
          <a:p>
            <a:pPr marL="285750" indent="-285750">
              <a:buFont typeface="Arial" panose="020B0604020202020204" pitchFamily="34" charset="0"/>
              <a:buChar char="•"/>
            </a:pPr>
            <a:r>
              <a:rPr lang="en-GB" dirty="0"/>
              <a:t>Het is </a:t>
            </a:r>
            <a:r>
              <a:rPr lang="en-GB" b="1" dirty="0"/>
              <a:t>gratis</a:t>
            </a:r>
            <a:r>
              <a:rPr lang="en-GB" dirty="0"/>
              <a:t>, </a:t>
            </a:r>
            <a:r>
              <a:rPr lang="en-GB" b="1" dirty="0"/>
              <a:t>lokaal </a:t>
            </a:r>
            <a:r>
              <a:rPr lang="en-GB" dirty="0"/>
              <a:t>en </a:t>
            </a:r>
            <a:r>
              <a:rPr lang="en-GB" b="1" dirty="0"/>
              <a:t>gemakkelijk te gebruiken</a:t>
            </a:r>
            <a:r>
              <a:rPr lang="en-GB" dirty="0"/>
              <a:t>.</a:t>
            </a:r>
          </a:p>
          <a:p>
            <a:pPr marL="285750" indent="-285750">
              <a:buFont typeface="Arial" panose="020B0604020202020204" pitchFamily="34" charset="0"/>
              <a:buChar char="•"/>
            </a:pPr>
            <a:r>
              <a:rPr lang="en-GB" dirty="0"/>
              <a:t>Goed voor het promoten van </a:t>
            </a:r>
            <a:r>
              <a:rPr lang="en-GB" b="1" dirty="0"/>
              <a:t>droge voedingsproducten</a:t>
            </a:r>
            <a:r>
              <a:rPr lang="en-GB" dirty="0"/>
              <a:t>, </a:t>
            </a:r>
            <a:r>
              <a:rPr lang="en-GB" b="1" dirty="0"/>
              <a:t>kookworkshops </a:t>
            </a:r>
            <a:r>
              <a:rPr lang="en-GB" dirty="0"/>
              <a:t>of </a:t>
            </a:r>
            <a:r>
              <a:rPr lang="en-GB" b="1" dirty="0"/>
              <a:t>maaltijdpakketten </a:t>
            </a:r>
            <a:r>
              <a:rPr lang="en-GB" dirty="0"/>
              <a:t>(binnen de wettelijke grenzen).</a:t>
            </a:r>
          </a:p>
          <a:p>
            <a:pPr marL="285750" indent="-285750">
              <a:buFont typeface="Arial" panose="020B0604020202020204" pitchFamily="34" charset="0"/>
              <a:buChar char="•"/>
            </a:pPr>
            <a:r>
              <a:rPr lang="en-GB" dirty="0"/>
              <a:t>Je kunt beginnen met alleen een telefoon en een Facebook-account.</a:t>
            </a:r>
          </a:p>
          <a:p>
            <a:pPr marL="0" lvl="1" algn="l">
              <a:lnSpc>
                <a:spcPts val="2340"/>
              </a:lnSpc>
              <a:spcBef>
                <a:spcPts val="0"/>
              </a:spcBef>
            </a:pPr>
            <a:endParaRPr lang="en-GB" dirty="0">
              <a:solidFill>
                <a:srgbClr val="382B1B"/>
              </a:solidFill>
            </a:endParaRPr>
          </a:p>
        </p:txBody>
      </p:sp>
      <p:sp>
        <p:nvSpPr>
          <p:cNvPr id="2" name="Text Placeholder 3">
            <a:extLst>
              <a:ext uri="{FF2B5EF4-FFF2-40B4-BE49-F238E27FC236}">
                <a16:creationId xmlns:a16="http://schemas.microsoft.com/office/drawing/2014/main" id="{68B7375D-2D38-6B2F-E2AF-E9F8D8A3E727}"/>
              </a:ext>
            </a:extLst>
          </p:cNvPr>
          <p:cNvSpPr txBox="1">
            <a:spLocks/>
          </p:cNvSpPr>
          <p:nvPr/>
        </p:nvSpPr>
        <p:spPr>
          <a:xfrm>
            <a:off x="5138739" y="1407319"/>
            <a:ext cx="6719886"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Beperkingen:</a:t>
            </a:r>
            <a:endParaRPr lang="en-GB" dirty="0"/>
          </a:p>
          <a:p>
            <a:pPr marL="285750" indent="-285750">
              <a:buFont typeface="Arial" panose="020B0604020202020204" pitchFamily="34" charset="0"/>
              <a:buChar char="•"/>
            </a:pPr>
            <a:r>
              <a:rPr lang="en-GB" b="1" dirty="0"/>
              <a:t>Geen ingebouwde kassa </a:t>
            </a:r>
            <a:r>
              <a:rPr lang="en-GB" dirty="0"/>
              <a:t>- betalingen en verzending moet je zelf regelen.</a:t>
            </a:r>
          </a:p>
          <a:p>
            <a:pPr marL="285750" indent="-285750">
              <a:buFont typeface="Arial" panose="020B0604020202020204" pitchFamily="34" charset="0"/>
              <a:buChar char="•"/>
            </a:pPr>
            <a:r>
              <a:rPr lang="en-GB" dirty="0"/>
              <a:t>Niet specifiek ontworpen voor voedsel - meer algemeen.</a:t>
            </a:r>
          </a:p>
          <a:p>
            <a:pPr marL="285750" indent="-285750">
              <a:buFont typeface="Arial" panose="020B0604020202020204" pitchFamily="34" charset="0"/>
              <a:buChar char="•"/>
            </a:pPr>
            <a:r>
              <a:rPr lang="en-GB" b="1" dirty="0"/>
              <a:t>Het vertrouwen en de zichtbaarheid </a:t>
            </a:r>
            <a:r>
              <a:rPr lang="en-GB" dirty="0"/>
              <a:t>zijn lager in vergelijking met Etsy of Amazon.</a:t>
            </a:r>
          </a:p>
          <a:p>
            <a:endParaRPr lang="en-GB" dirty="0"/>
          </a:p>
          <a:p>
            <a:r>
              <a:rPr lang="en-GB" b="1" dirty="0"/>
              <a:t>3 Keukens Verdict:</a:t>
            </a:r>
            <a:br>
              <a:rPr lang="en-GB" dirty="0"/>
            </a:br>
            <a:r>
              <a:rPr lang="en-GB" dirty="0"/>
              <a:t>Een goede </a:t>
            </a:r>
            <a:r>
              <a:rPr lang="en-GB" i="1" dirty="0"/>
              <a:t>proeftuin </a:t>
            </a:r>
            <a:r>
              <a:rPr lang="en-GB" dirty="0"/>
              <a:t>voor lokale interesse of het promoten van aanbiedingen. Kan deel uitmaken van een multiplatformaanpak, vooral voor vrouwen die Facebook gemakkelijker gebruiken.</a:t>
            </a:r>
          </a:p>
        </p:txBody>
      </p:sp>
      <p:pic>
        <p:nvPicPr>
          <p:cNvPr id="3" name="Picture 2" descr="Icon&#10;&#10;Description automatically generated">
            <a:extLst>
              <a:ext uri="{FF2B5EF4-FFF2-40B4-BE49-F238E27FC236}">
                <a16:creationId xmlns:a16="http://schemas.microsoft.com/office/drawing/2014/main" id="{01DBB27F-6B30-702E-F3C6-5D2DFF1C3E8B}"/>
              </a:ext>
            </a:extLst>
          </p:cNvPr>
          <p:cNvPicPr>
            <a:picLocks noChangeAspect="1"/>
          </p:cNvPicPr>
          <p:nvPr/>
        </p:nvPicPr>
        <p:blipFill rotWithShape="1">
          <a:blip r:embed="rId2"/>
          <a:srcRect l="27930" t="21074" r="29535" b="20561"/>
          <a:stretch/>
        </p:blipFill>
        <p:spPr>
          <a:xfrm>
            <a:off x="3032650" y="4803161"/>
            <a:ext cx="2106089" cy="2181887"/>
          </a:xfrm>
          <a:prstGeom prst="rect">
            <a:avLst/>
          </a:prstGeom>
        </p:spPr>
      </p:pic>
      <p:pic>
        <p:nvPicPr>
          <p:cNvPr id="4" name="Picture 3">
            <a:extLst>
              <a:ext uri="{FF2B5EF4-FFF2-40B4-BE49-F238E27FC236}">
                <a16:creationId xmlns:a16="http://schemas.microsoft.com/office/drawing/2014/main" id="{9FD304B3-C2AB-929A-FC63-F93B816B4789}"/>
              </a:ext>
            </a:extLst>
          </p:cNvPr>
          <p:cNvPicPr>
            <a:picLocks noChangeAspect="1"/>
          </p:cNvPicPr>
          <p:nvPr/>
        </p:nvPicPr>
        <p:blipFill>
          <a:blip r:embed="rId3"/>
          <a:stretch>
            <a:fillRect/>
          </a:stretch>
        </p:blipFill>
        <p:spPr>
          <a:xfrm>
            <a:off x="3573839" y="5546249"/>
            <a:ext cx="632628" cy="664393"/>
          </a:xfrm>
          <a:prstGeom prst="rect">
            <a:avLst/>
          </a:prstGeom>
        </p:spPr>
      </p:pic>
      <p:cxnSp>
        <p:nvCxnSpPr>
          <p:cNvPr id="6" name="Straight Connector 5">
            <a:extLst>
              <a:ext uri="{FF2B5EF4-FFF2-40B4-BE49-F238E27FC236}">
                <a16:creationId xmlns:a16="http://schemas.microsoft.com/office/drawing/2014/main" id="{0B4BAE80-1E7D-216F-C874-F93ED8D468CA}"/>
              </a:ext>
            </a:extLst>
          </p:cNvPr>
          <p:cNvCxnSpPr>
            <a:cxnSpLocks/>
          </p:cNvCxnSpPr>
          <p:nvPr/>
        </p:nvCxnSpPr>
        <p:spPr>
          <a:xfrm flipV="1">
            <a:off x="4721565" y="1520046"/>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28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solidFill>
                  <a:srgbClr val="E6C8C7"/>
                </a:solidFill>
              </a:rPr>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en-GB" sz="4800" dirty="0">
                <a:solidFill>
                  <a:schemeClr val="bg1"/>
                </a:solidFill>
              </a:rPr>
              <a:t>Start een bedrijf met je eigen website</a:t>
            </a:r>
          </a:p>
        </p:txBody>
      </p:sp>
    </p:spTree>
    <p:extLst>
      <p:ext uri="{BB962C8B-B14F-4D97-AF65-F5344CB8AC3E}">
        <p14:creationId xmlns:p14="http://schemas.microsoft.com/office/powerpoint/2010/main" val="2558319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74A0F1-6792-F99A-73B2-6F65D36E1F40}"/>
              </a:ext>
            </a:extLst>
          </p:cNvPr>
          <p:cNvSpPr>
            <a:spLocks noGrp="1"/>
          </p:cNvSpPr>
          <p:nvPr>
            <p:ph type="body" sz="quarter" idx="27"/>
          </p:nvPr>
        </p:nvSpPr>
        <p:spPr/>
        <p:txBody>
          <a:bodyPr/>
          <a:lstStyle/>
          <a:p>
            <a:r>
              <a:rPr lang="en-US" dirty="0"/>
              <a:t>BELANG VAN JE EIGEN WEBSITE</a:t>
            </a:r>
          </a:p>
        </p:txBody>
      </p:sp>
      <p:sp>
        <p:nvSpPr>
          <p:cNvPr id="11" name="Text Placeholder 3">
            <a:extLst>
              <a:ext uri="{FF2B5EF4-FFF2-40B4-BE49-F238E27FC236}">
                <a16:creationId xmlns:a16="http://schemas.microsoft.com/office/drawing/2014/main" id="{6DB670FE-5737-08DE-2D34-1317FEF58CF2}"/>
              </a:ext>
            </a:extLst>
          </p:cNvPr>
          <p:cNvSpPr txBox="1">
            <a:spLocks/>
          </p:cNvSpPr>
          <p:nvPr/>
        </p:nvSpPr>
        <p:spPr>
          <a:xfrm>
            <a:off x="322730" y="1445459"/>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000" dirty="0"/>
              <a:t>Naarmate je voedingsbedrijf groeit, wordt het hebben van </a:t>
            </a:r>
            <a:r>
              <a:rPr lang="en-GB" sz="2000" b="1" dirty="0"/>
              <a:t>een eigen website </a:t>
            </a:r>
            <a:r>
              <a:rPr lang="en-GB" sz="2000" dirty="0"/>
              <a:t>een krachtige stap.</a:t>
            </a:r>
          </a:p>
          <a:p>
            <a:r>
              <a:rPr lang="en-GB" sz="2000" dirty="0"/>
              <a:t>In het begin verkoop je misschien op Etsy, gebruik je Instagram of lever je aan je gemeenschap. Maar na verloop van tijd betekent het hebben van een eigen website:  </a:t>
            </a:r>
          </a:p>
          <a:p>
            <a:endParaRPr lang="en-GB" sz="2000" dirty="0"/>
          </a:p>
          <a:p>
            <a:pPr marL="342900" indent="-342900">
              <a:buFont typeface="Arial" panose="020B0604020202020204" pitchFamily="34" charset="0"/>
              <a:buChar char="•"/>
            </a:pPr>
            <a:r>
              <a:rPr lang="en-GB" sz="2000" b="1" dirty="0">
                <a:solidFill>
                  <a:srgbClr val="94C7B0"/>
                </a:solidFill>
              </a:rPr>
              <a:t>Jij bent eigenaar van jouw ruimte: </a:t>
            </a:r>
            <a:r>
              <a:rPr lang="en-GB" sz="2000" dirty="0"/>
              <a:t>Geen algoritmes, geen concurrentie van andere verkopers op dezelfde pagina. Jouw naam, jouw verhaal, jouw eten, op één plek.</a:t>
            </a:r>
          </a:p>
          <a:p>
            <a:pPr marL="342900" indent="-342900">
              <a:buFont typeface="Arial" panose="020B0604020202020204" pitchFamily="34" charset="0"/>
              <a:buChar char="•"/>
            </a:pPr>
            <a:r>
              <a:rPr lang="en-GB" sz="2000" b="1" dirty="0">
                <a:solidFill>
                  <a:srgbClr val="94C7B0"/>
                </a:solidFill>
              </a:rPr>
              <a:t>Bouwt vertrouwen op: </a:t>
            </a:r>
            <a:r>
              <a:rPr lang="en-GB" sz="2000" dirty="0"/>
              <a:t>Klanten voelen zich zekerder als ze een professioneel uitziende </a:t>
            </a:r>
            <a:r>
              <a:rPr lang="en-GB" sz="2000" dirty="0" err="1"/>
              <a:t>site </a:t>
            </a:r>
            <a:r>
              <a:rPr lang="en-GB" sz="2000" dirty="0"/>
              <a:t>kunnen bezoeken</a:t>
            </a:r>
            <a:r>
              <a:rPr lang="en-GB" sz="2000" dirty="0" err="1"/>
              <a:t>. Het </a:t>
            </a:r>
            <a:r>
              <a:rPr lang="en-GB" sz="2000" dirty="0"/>
              <a:t>laat zien dat je serieus en georganiseerd bent en dat je gemakkelijk te bereiken bent.</a:t>
            </a:r>
          </a:p>
          <a:p>
            <a:pPr marL="342900" indent="-342900">
              <a:buFont typeface="Arial" panose="020B0604020202020204" pitchFamily="34" charset="0"/>
              <a:buChar char="•"/>
            </a:pPr>
            <a:r>
              <a:rPr lang="en-GB" sz="2000" b="1" dirty="0">
                <a:solidFill>
                  <a:srgbClr val="94C7B0"/>
                </a:solidFill>
              </a:rPr>
              <a:t>Vertelt je verhaal: </a:t>
            </a:r>
            <a:r>
              <a:rPr lang="en-GB" sz="2000" dirty="0"/>
              <a:t>Je kunt je cultuur, recepten, foto's en reis delen, niet alleen een prijs en een product. Dit is vooral krachtig als je cultureel of historisch voedsel verkoopt.</a:t>
            </a:r>
          </a:p>
          <a:p>
            <a:pPr marL="342900" indent="-342900">
              <a:buFont typeface="Arial" panose="020B0604020202020204" pitchFamily="34" charset="0"/>
              <a:buChar char="•"/>
            </a:pPr>
            <a:r>
              <a:rPr lang="en-GB" sz="2000" b="1" dirty="0">
                <a:solidFill>
                  <a:srgbClr val="94C7B0"/>
                </a:solidFill>
              </a:rPr>
              <a:t>Geeft je meer controle: </a:t>
            </a:r>
            <a:r>
              <a:rPr lang="en-GB" sz="2000" dirty="0"/>
              <a:t>Jij bepaalt het ontwerp, de prijzen, de verzending en hoe klanten kopen. Je kunt je website koppelen aan andere platforms, zoals sociale media of Etsy, of gebruiken als je hoofdwinkel.</a:t>
            </a:r>
          </a:p>
          <a:p>
            <a:pPr marL="342900" indent="-342900">
              <a:buFont typeface="Arial" panose="020B0604020202020204" pitchFamily="34" charset="0"/>
              <a:buChar char="•"/>
            </a:pPr>
            <a:r>
              <a:rPr lang="en-GB" sz="2000" b="1" dirty="0">
                <a:solidFill>
                  <a:srgbClr val="94C7B0"/>
                </a:solidFill>
              </a:rPr>
              <a:t>Betere winstmarges: </a:t>
            </a:r>
            <a:r>
              <a:rPr lang="en-GB" sz="2000" dirty="0"/>
              <a:t>Verkopen via je website betekent geen kosten voor het tussenliggende platform (zoals Etsy of Amazon in rekening brengt). Je houdt meer geld over van elke verkoop</a:t>
            </a:r>
          </a:p>
          <a:p>
            <a:pPr marL="342900" indent="-342900">
              <a:buFont typeface="Arial" panose="020B0604020202020204" pitchFamily="34" charset="0"/>
              <a:buChar char="•"/>
            </a:pPr>
            <a:r>
              <a:rPr lang="en-GB" sz="2000" b="1" dirty="0">
                <a:solidFill>
                  <a:srgbClr val="94C7B0"/>
                </a:solidFill>
              </a:rPr>
              <a:t>Flexibel voor de toekomst: </a:t>
            </a:r>
            <a:r>
              <a:rPr lang="en-GB" sz="2000" dirty="0"/>
              <a:t>Wil je een online kookcursus toevoegen? Een blog? Een receptensectie? Je kunt je website laten meegroeien met je bedrijf.</a:t>
            </a:r>
          </a:p>
          <a:p>
            <a:endParaRPr lang="en-GB" dirty="0"/>
          </a:p>
        </p:txBody>
      </p:sp>
    </p:spTree>
    <p:extLst>
      <p:ext uri="{BB962C8B-B14F-4D97-AF65-F5344CB8AC3E}">
        <p14:creationId xmlns:p14="http://schemas.microsoft.com/office/powerpoint/2010/main" val="1793400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74A0F1-6792-F99A-73B2-6F65D36E1F40}"/>
              </a:ext>
            </a:extLst>
          </p:cNvPr>
          <p:cNvSpPr>
            <a:spLocks noGrp="1"/>
          </p:cNvSpPr>
          <p:nvPr>
            <p:ph type="body" sz="quarter" idx="27"/>
          </p:nvPr>
        </p:nvSpPr>
        <p:spPr/>
        <p:txBody>
          <a:bodyPr/>
          <a:lstStyle/>
          <a:p>
            <a:r>
              <a:rPr lang="en-US" dirty="0"/>
              <a:t>JE EIGEN WEBSITE OPZETTEN</a:t>
            </a:r>
          </a:p>
        </p:txBody>
      </p:sp>
      <p:sp>
        <p:nvSpPr>
          <p:cNvPr id="10" name="Text Placeholder 3">
            <a:extLst>
              <a:ext uri="{FF2B5EF4-FFF2-40B4-BE49-F238E27FC236}">
                <a16:creationId xmlns:a16="http://schemas.microsoft.com/office/drawing/2014/main" id="{292F4E78-C065-B791-188A-C4AF1D267F9D}"/>
              </a:ext>
            </a:extLst>
          </p:cNvPr>
          <p:cNvSpPr>
            <a:spLocks noGrp="1"/>
          </p:cNvSpPr>
          <p:nvPr>
            <p:ph type="body" sz="quarter" idx="14"/>
          </p:nvPr>
        </p:nvSpPr>
        <p:spPr>
          <a:xfrm>
            <a:off x="241733" y="1720105"/>
            <a:ext cx="2814919" cy="2371725"/>
          </a:xfrm>
        </p:spPr>
        <p:txBody>
          <a:bodyPr/>
          <a:lstStyle/>
          <a:p>
            <a:pPr marL="0" lvl="1" algn="l">
              <a:lnSpc>
                <a:spcPts val="2640"/>
              </a:lnSpc>
              <a:spcBef>
                <a:spcPts val="0"/>
              </a:spcBef>
            </a:pPr>
            <a:r>
              <a:rPr lang="en-GB" sz="3200" b="1" i="1" dirty="0">
                <a:solidFill>
                  <a:srgbClr val="94C7B0"/>
                </a:solidFill>
              </a:rPr>
              <a:t>Er zijn </a:t>
            </a:r>
          </a:p>
          <a:p>
            <a:pPr marL="0" lvl="1" algn="l">
              <a:lnSpc>
                <a:spcPts val="2640"/>
              </a:lnSpc>
              <a:spcBef>
                <a:spcPts val="0"/>
              </a:spcBef>
            </a:pPr>
            <a:r>
              <a:rPr lang="en-GB" sz="3200" b="1" i="1" dirty="0">
                <a:solidFill>
                  <a:srgbClr val="94C7B0"/>
                </a:solidFill>
              </a:rPr>
              <a:t>drie belangrijke manieren om je website in te stellen</a:t>
            </a:r>
          </a:p>
          <a:p>
            <a:pPr marL="0" lvl="1">
              <a:lnSpc>
                <a:spcPts val="2640"/>
              </a:lnSpc>
              <a:spcBef>
                <a:spcPts val="0"/>
              </a:spcBef>
            </a:pPr>
            <a:endParaRPr lang="en-GB" sz="3200" b="1" i="1" dirty="0">
              <a:solidFill>
                <a:srgbClr val="94C7B0"/>
              </a:solidFill>
            </a:endParaRPr>
          </a:p>
        </p:txBody>
      </p:sp>
      <p:sp>
        <p:nvSpPr>
          <p:cNvPr id="11" name="Text Placeholder 3">
            <a:extLst>
              <a:ext uri="{FF2B5EF4-FFF2-40B4-BE49-F238E27FC236}">
                <a16:creationId xmlns:a16="http://schemas.microsoft.com/office/drawing/2014/main" id="{6DB670FE-5737-08DE-2D34-1317FEF58CF2}"/>
              </a:ext>
            </a:extLst>
          </p:cNvPr>
          <p:cNvSpPr txBox="1">
            <a:spLocks/>
          </p:cNvSpPr>
          <p:nvPr/>
        </p:nvSpPr>
        <p:spPr>
          <a:xfrm>
            <a:off x="3352800" y="1567705"/>
            <a:ext cx="84268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1. Gebruik een websitebouwer (doe-het-zelf - beginnersvriendelijk)</a:t>
            </a:r>
          </a:p>
          <a:p>
            <a:pPr>
              <a:buNone/>
            </a:pPr>
            <a:r>
              <a:rPr lang="en-GB" dirty="0"/>
              <a:t>Maak je eigen website of online winkel met drag-and-drop tools, geen codering nodig. Perfect voor beginnende gebruikers of mensen met een budget.</a:t>
            </a:r>
          </a:p>
          <a:p>
            <a:pPr>
              <a:buNone/>
            </a:pPr>
            <a:endParaRPr lang="en-GB" dirty="0"/>
          </a:p>
          <a:p>
            <a:pPr>
              <a:buNone/>
            </a:pPr>
            <a:r>
              <a:rPr lang="en-GB" b="1" dirty="0"/>
              <a:t>Voorbeelden:</a:t>
            </a:r>
            <a:endParaRPr lang="en-GB" dirty="0"/>
          </a:p>
          <a:p>
            <a:pPr marL="342900" indent="-342900">
              <a:buFont typeface="Arial" panose="020B0604020202020204" pitchFamily="34" charset="0"/>
              <a:buChar char="•"/>
            </a:pPr>
            <a:r>
              <a:rPr lang="en-GB" b="1" dirty="0"/>
              <a:t>Shopify </a:t>
            </a:r>
            <a:r>
              <a:rPr lang="en-GB" dirty="0"/>
              <a:t>(geweldig voor de verkoop van voedingsmiddelen)</a:t>
            </a:r>
          </a:p>
          <a:p>
            <a:pPr marL="342900" indent="-342900">
              <a:buFont typeface="Arial" panose="020B0604020202020204" pitchFamily="34" charset="0"/>
              <a:buChar char="•"/>
            </a:pPr>
            <a:r>
              <a:rPr lang="en-GB" b="1" dirty="0"/>
              <a:t>Wix</a:t>
            </a:r>
            <a:endParaRPr lang="en-GB" dirty="0"/>
          </a:p>
          <a:p>
            <a:pPr marL="342900" indent="-342900">
              <a:buFont typeface="Arial" panose="020B0604020202020204" pitchFamily="34" charset="0"/>
              <a:buChar char="•"/>
            </a:pPr>
            <a:r>
              <a:rPr lang="en-GB" b="1" dirty="0"/>
              <a:t>Squarespace</a:t>
            </a:r>
            <a:endParaRPr lang="en-GB" dirty="0"/>
          </a:p>
          <a:p>
            <a:pPr marL="342900" indent="-342900">
              <a:buFont typeface="Arial" panose="020B0604020202020204" pitchFamily="34" charset="0"/>
              <a:buChar char="•"/>
            </a:pPr>
            <a:r>
              <a:rPr lang="en-GB" b="1" dirty="0"/>
              <a:t>WordPress.com</a:t>
            </a:r>
          </a:p>
          <a:p>
            <a:endParaRPr lang="en-GB" dirty="0"/>
          </a:p>
          <a:p>
            <a:pPr>
              <a:buNone/>
            </a:pPr>
            <a:r>
              <a:rPr lang="en-GB" dirty="0"/>
              <a:t>Het biedt</a:t>
            </a:r>
          </a:p>
          <a:p>
            <a:pPr marL="342900" indent="-342900">
              <a:buFont typeface="Arial" panose="020B0604020202020204" pitchFamily="34" charset="0"/>
              <a:buChar char="•"/>
            </a:pPr>
            <a:r>
              <a:rPr lang="en-GB" dirty="0"/>
              <a:t>Goedkope opstart</a:t>
            </a:r>
          </a:p>
          <a:p>
            <a:pPr marL="342900" indent="-342900">
              <a:buFont typeface="Arial" panose="020B0604020202020204" pitchFamily="34" charset="0"/>
              <a:buChar char="•"/>
            </a:pPr>
            <a:r>
              <a:rPr lang="en-GB" dirty="0"/>
              <a:t>Controle over je ontwerp en inhoud</a:t>
            </a:r>
          </a:p>
          <a:p>
            <a:pPr marL="342900" indent="-342900">
              <a:buFont typeface="Arial" panose="020B0604020202020204" pitchFamily="34" charset="0"/>
              <a:buChar char="•"/>
            </a:pPr>
            <a:r>
              <a:rPr lang="en-GB" dirty="0"/>
              <a:t>Stap-voor-stap tutorials beschikbaar</a:t>
            </a:r>
          </a:p>
          <a:p>
            <a:br>
              <a:rPr lang="en-GB" dirty="0"/>
            </a:br>
            <a:r>
              <a:rPr lang="en-GB" b="1" dirty="0"/>
              <a:t>LEES: </a:t>
            </a:r>
            <a:r>
              <a:rPr lang="en-GB" dirty="0">
                <a:hlinkClick r:id="rId2"/>
              </a:rPr>
              <a:t>Beste websitebouwers voor beginners</a:t>
            </a:r>
            <a:endParaRPr lang="en-GB" dirty="0"/>
          </a:p>
          <a:p>
            <a:pPr lvl="1" indent="-457200" algn="l">
              <a:lnSpc>
                <a:spcPts val="2340"/>
              </a:lnSpc>
              <a:spcBef>
                <a:spcPts val="0"/>
              </a:spcBef>
              <a:buClr>
                <a:srgbClr val="B6D1E1"/>
              </a:buClr>
              <a:buFont typeface="+mj-lt"/>
              <a:buAutoNum type="arabicPeriod"/>
            </a:pPr>
            <a:endParaRPr lang="en-GB" dirty="0">
              <a:solidFill>
                <a:srgbClr val="382B1B"/>
              </a:solidFill>
            </a:endParaRPr>
          </a:p>
        </p:txBody>
      </p:sp>
      <p:cxnSp>
        <p:nvCxnSpPr>
          <p:cNvPr id="12" name="Straight Connector 11">
            <a:extLst>
              <a:ext uri="{FF2B5EF4-FFF2-40B4-BE49-F238E27FC236}">
                <a16:creationId xmlns:a16="http://schemas.microsoft.com/office/drawing/2014/main" id="{3C690E7E-EF8F-E882-9F8B-D4E9BFB36709}"/>
              </a:ext>
            </a:extLst>
          </p:cNvPr>
          <p:cNvCxnSpPr>
            <a:cxnSpLocks/>
          </p:cNvCxnSpPr>
          <p:nvPr/>
        </p:nvCxnSpPr>
        <p:spPr>
          <a:xfrm flipV="1">
            <a:off x="3056652" y="1455051"/>
            <a:ext cx="0" cy="456923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255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0FF16-27F6-255C-785A-A7589BF8271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98CE7DA-9873-AF21-0628-0E1075C9B126}"/>
              </a:ext>
            </a:extLst>
          </p:cNvPr>
          <p:cNvSpPr>
            <a:spLocks noGrp="1"/>
          </p:cNvSpPr>
          <p:nvPr>
            <p:ph type="body" sz="quarter" idx="27"/>
          </p:nvPr>
        </p:nvSpPr>
        <p:spPr/>
        <p:txBody>
          <a:bodyPr/>
          <a:lstStyle/>
          <a:p>
            <a:r>
              <a:rPr lang="en-US" dirty="0"/>
              <a:t>JE EIGEN WEBSITE OPZETTEN</a:t>
            </a:r>
          </a:p>
        </p:txBody>
      </p:sp>
      <p:sp>
        <p:nvSpPr>
          <p:cNvPr id="10" name="Text Placeholder 3">
            <a:extLst>
              <a:ext uri="{FF2B5EF4-FFF2-40B4-BE49-F238E27FC236}">
                <a16:creationId xmlns:a16="http://schemas.microsoft.com/office/drawing/2014/main" id="{99B41ED6-55DA-4AA2-E6E3-8981719B1F7C}"/>
              </a:ext>
            </a:extLst>
          </p:cNvPr>
          <p:cNvSpPr>
            <a:spLocks noGrp="1"/>
          </p:cNvSpPr>
          <p:nvPr>
            <p:ph type="body" sz="quarter" idx="14"/>
          </p:nvPr>
        </p:nvSpPr>
        <p:spPr>
          <a:xfrm>
            <a:off x="241733" y="1720105"/>
            <a:ext cx="2814919" cy="2371725"/>
          </a:xfrm>
        </p:spPr>
        <p:txBody>
          <a:bodyPr/>
          <a:lstStyle/>
          <a:p>
            <a:pPr marL="0" lvl="1" algn="l">
              <a:lnSpc>
                <a:spcPts val="2640"/>
              </a:lnSpc>
              <a:spcBef>
                <a:spcPts val="0"/>
              </a:spcBef>
            </a:pPr>
            <a:r>
              <a:rPr lang="en-GB" sz="3200" b="1" i="1" dirty="0">
                <a:solidFill>
                  <a:srgbClr val="94C7B0"/>
                </a:solidFill>
              </a:rPr>
              <a:t>Er zijn </a:t>
            </a:r>
          </a:p>
          <a:p>
            <a:pPr marL="0" lvl="1" algn="l">
              <a:lnSpc>
                <a:spcPts val="2640"/>
              </a:lnSpc>
              <a:spcBef>
                <a:spcPts val="0"/>
              </a:spcBef>
            </a:pPr>
            <a:r>
              <a:rPr lang="en-GB" sz="3200" b="1" i="1" dirty="0">
                <a:solidFill>
                  <a:srgbClr val="94C7B0"/>
                </a:solidFill>
              </a:rPr>
              <a:t>drie belangrijke manieren om je website in te stellen</a:t>
            </a: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nSpc>
                <a:spcPts val="2640"/>
              </a:lnSpc>
              <a:spcBef>
                <a:spcPts val="0"/>
              </a:spcBef>
            </a:pPr>
            <a:endParaRPr lang="en-GB" sz="3200" b="1" i="1" dirty="0">
              <a:solidFill>
                <a:srgbClr val="94C7B0"/>
              </a:solidFill>
            </a:endParaRPr>
          </a:p>
        </p:txBody>
      </p:sp>
      <p:sp>
        <p:nvSpPr>
          <p:cNvPr id="11" name="Text Placeholder 3">
            <a:extLst>
              <a:ext uri="{FF2B5EF4-FFF2-40B4-BE49-F238E27FC236}">
                <a16:creationId xmlns:a16="http://schemas.microsoft.com/office/drawing/2014/main" id="{86858D0D-D093-EEEF-6CE1-B90C89736A3F}"/>
              </a:ext>
            </a:extLst>
          </p:cNvPr>
          <p:cNvSpPr txBox="1">
            <a:spLocks/>
          </p:cNvSpPr>
          <p:nvPr/>
        </p:nvSpPr>
        <p:spPr>
          <a:xfrm>
            <a:off x="3231778" y="1032114"/>
            <a:ext cx="84268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2. Huur een professional in</a:t>
            </a:r>
          </a:p>
          <a:p>
            <a:pPr>
              <a:buNone/>
            </a:pPr>
            <a:r>
              <a:rPr lang="en-GB" dirty="0"/>
              <a:t>Als je een budget hebt, kun je een webdesigner betalen om een website op maat voor je te bouwen. Deze optie zorgt voor een gepolijste, merkgebonden site zonder dat je de technische aspecten hoeft te leren. Het kan</a:t>
            </a:r>
          </a:p>
          <a:p>
            <a:pPr marL="342900" indent="-342900">
              <a:buFont typeface="Arial" panose="020B0604020202020204" pitchFamily="34" charset="0"/>
              <a:buChar char="•"/>
            </a:pPr>
            <a:r>
              <a:rPr lang="en-GB" dirty="0"/>
              <a:t>Tijdbesparend</a:t>
            </a:r>
          </a:p>
          <a:p>
            <a:pPr marL="342900" indent="-342900">
              <a:buFont typeface="Arial" panose="020B0604020202020204" pitchFamily="34" charset="0"/>
              <a:buChar char="•"/>
            </a:pPr>
            <a:r>
              <a:rPr lang="en-GB" dirty="0"/>
              <a:t>Afgestemd op uw bedrijfsdoelen</a:t>
            </a:r>
          </a:p>
          <a:p>
            <a:pPr marL="342900" indent="-342900">
              <a:buFont typeface="Arial" panose="020B0604020202020204" pitchFamily="34" charset="0"/>
              <a:buChar char="•"/>
            </a:pPr>
            <a:r>
              <a:rPr lang="en-GB" dirty="0"/>
              <a:t>Geweldig voor groeiende merken</a:t>
            </a:r>
          </a:p>
          <a:p>
            <a:pPr marL="342900" indent="-342900">
              <a:buFont typeface="Arial" panose="020B0604020202020204" pitchFamily="34" charset="0"/>
              <a:buChar char="•"/>
            </a:pPr>
            <a:endParaRPr lang="en-GB" dirty="0"/>
          </a:p>
          <a:p>
            <a:r>
              <a:rPr lang="en-GB" b="1" dirty="0"/>
              <a:t>LEES: </a:t>
            </a:r>
            <a:r>
              <a:rPr lang="en-GB" dirty="0">
                <a:hlinkClick r:id="rId2"/>
              </a:rPr>
              <a:t>Een webdesigner inhuren: De gids voor alles wat u moet weten</a:t>
            </a:r>
            <a:endParaRPr lang="en-GB" dirty="0"/>
          </a:p>
          <a:p>
            <a:endParaRPr lang="en-GB" dirty="0"/>
          </a:p>
          <a:p>
            <a:pPr>
              <a:buNone/>
            </a:pPr>
            <a:r>
              <a:rPr lang="en-GB" b="1" dirty="0"/>
              <a:t>3. Begin met een "website" voor sociale media</a:t>
            </a:r>
          </a:p>
          <a:p>
            <a:pPr>
              <a:buNone/>
            </a:pPr>
            <a:r>
              <a:rPr lang="en-GB" dirty="0"/>
              <a:t>Instagram- of Facebookpagina's kunnen fungeren als een mini-website, een plek om je eten te promoten, bestellingen aan te nemen en te linken naar andere platforms zoals Etsy.</a:t>
            </a:r>
          </a:p>
          <a:p>
            <a:pPr marL="342900" indent="-342900">
              <a:buFont typeface="Arial" panose="020B0604020202020204" pitchFamily="34" charset="0"/>
              <a:buChar char="•"/>
            </a:pPr>
            <a:r>
              <a:rPr lang="en-GB" dirty="0"/>
              <a:t>Gratis op te zetten</a:t>
            </a:r>
          </a:p>
          <a:p>
            <a:pPr marL="342900" indent="-342900">
              <a:buFont typeface="Arial" panose="020B0604020202020204" pitchFamily="34" charset="0"/>
              <a:buChar char="•"/>
            </a:pPr>
            <a:r>
              <a:rPr lang="en-GB" dirty="0"/>
              <a:t>Geweldig om je idee te testen</a:t>
            </a:r>
          </a:p>
          <a:p>
            <a:pPr marL="342900" indent="-342900">
              <a:buFont typeface="Arial" panose="020B0604020202020204" pitchFamily="34" charset="0"/>
              <a:buChar char="•"/>
            </a:pPr>
            <a:r>
              <a:rPr lang="en-GB" dirty="0"/>
              <a:t>Bouwt zichtbaarheid op terwijl u een volledige site voorbereidt</a:t>
            </a:r>
          </a:p>
          <a:p>
            <a:endParaRPr lang="en-GB" dirty="0"/>
          </a:p>
          <a:p>
            <a:pPr lvl="1" indent="-457200" algn="l">
              <a:lnSpc>
                <a:spcPts val="2340"/>
              </a:lnSpc>
              <a:spcBef>
                <a:spcPts val="0"/>
              </a:spcBef>
              <a:buClr>
                <a:srgbClr val="B6D1E1"/>
              </a:buClr>
              <a:buFont typeface="+mj-lt"/>
              <a:buAutoNum type="arabicPeriod"/>
            </a:pPr>
            <a:endParaRPr lang="en-GB" dirty="0">
              <a:solidFill>
                <a:srgbClr val="382B1B"/>
              </a:solidFill>
            </a:endParaRPr>
          </a:p>
        </p:txBody>
      </p:sp>
      <p:cxnSp>
        <p:nvCxnSpPr>
          <p:cNvPr id="12" name="Straight Connector 11">
            <a:extLst>
              <a:ext uri="{FF2B5EF4-FFF2-40B4-BE49-F238E27FC236}">
                <a16:creationId xmlns:a16="http://schemas.microsoft.com/office/drawing/2014/main" id="{E0726D3D-5C6D-82AD-18E6-E7B44059F571}"/>
              </a:ext>
            </a:extLst>
          </p:cNvPr>
          <p:cNvCxnSpPr>
            <a:cxnSpLocks/>
          </p:cNvCxnSpPr>
          <p:nvPr/>
        </p:nvCxnSpPr>
        <p:spPr>
          <a:xfrm flipV="1">
            <a:off x="3056652" y="1455051"/>
            <a:ext cx="0" cy="456923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6782F4D-2931-61AC-FFC3-28DCD608C576}"/>
              </a:ext>
            </a:extLst>
          </p:cNvPr>
          <p:cNvSpPr txBox="1"/>
          <p:nvPr/>
        </p:nvSpPr>
        <p:spPr>
          <a:xfrm>
            <a:off x="241733" y="4510055"/>
            <a:ext cx="2555251" cy="1200329"/>
          </a:xfrm>
          <a:prstGeom prst="rect">
            <a:avLst/>
          </a:prstGeom>
          <a:solidFill>
            <a:srgbClr val="E6C8C7"/>
          </a:solidFill>
        </p:spPr>
        <p:txBody>
          <a:bodyPr wrap="square">
            <a:spAutoFit/>
          </a:bodyPr>
          <a:lstStyle/>
          <a:p>
            <a:pPr>
              <a:buNone/>
            </a:pPr>
            <a:r>
              <a:rPr lang="en-GB" sz="1800" b="1" dirty="0"/>
              <a:t>Tip: </a:t>
            </a:r>
            <a:r>
              <a:rPr lang="en-GB" sz="1800" dirty="0"/>
              <a:t>Begin waar je je goed voelt. Je kunt later altijd doorgroeien naar een volledige website.</a:t>
            </a:r>
          </a:p>
        </p:txBody>
      </p:sp>
    </p:spTree>
    <p:extLst>
      <p:ext uri="{BB962C8B-B14F-4D97-AF65-F5344CB8AC3E}">
        <p14:creationId xmlns:p14="http://schemas.microsoft.com/office/powerpoint/2010/main" val="2518678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F832-4EE4-534A-B2EA-544C5774D4F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87A963D-15B8-78C4-2FBC-705CBC19178D}"/>
              </a:ext>
            </a:extLst>
          </p:cNvPr>
          <p:cNvSpPr>
            <a:spLocks noGrp="1"/>
          </p:cNvSpPr>
          <p:nvPr>
            <p:ph type="body" sz="quarter" idx="27"/>
          </p:nvPr>
        </p:nvSpPr>
        <p:spPr/>
        <p:txBody>
          <a:bodyPr/>
          <a:lstStyle/>
          <a:p>
            <a:r>
              <a:rPr lang="en-US" dirty="0"/>
              <a:t>6 BELANGRIJKE ONDERDELEN VAN JE WEBSITE</a:t>
            </a:r>
          </a:p>
        </p:txBody>
      </p:sp>
      <p:sp>
        <p:nvSpPr>
          <p:cNvPr id="11" name="Text Placeholder 3">
            <a:extLst>
              <a:ext uri="{FF2B5EF4-FFF2-40B4-BE49-F238E27FC236}">
                <a16:creationId xmlns:a16="http://schemas.microsoft.com/office/drawing/2014/main" id="{86DC1DC9-C9B3-472E-DBBB-918D25F8A1B2}"/>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2E6E3899-FDB8-9091-840B-7667DB4D2C79}"/>
              </a:ext>
            </a:extLst>
          </p:cNvPr>
          <p:cNvSpPr txBox="1"/>
          <p:nvPr/>
        </p:nvSpPr>
        <p:spPr>
          <a:xfrm>
            <a:off x="609599" y="1192306"/>
            <a:ext cx="10907187" cy="5249066"/>
          </a:xfrm>
          <a:prstGeom prst="rect">
            <a:avLst/>
          </a:prstGeom>
          <a:noFill/>
        </p:spPr>
        <p:txBody>
          <a:bodyPr wrap="square">
            <a:spAutoFit/>
          </a:bodyPr>
          <a:lstStyle/>
          <a:p>
            <a:pPr>
              <a:lnSpc>
                <a:spcPct val="115000"/>
              </a:lnSpc>
              <a:spcAft>
                <a:spcPts val="1000"/>
              </a:spcAft>
              <a:buNone/>
            </a:pPr>
            <a:r>
              <a:rPr lang="en-US" sz="2200" dirty="0">
                <a:effectLst/>
                <a:ea typeface="MS Mincho" panose="02020609040205080304" pitchFamily="49" charset="-128"/>
                <a:cs typeface="Times New Roman" panose="02020603050405020304" pitchFamily="18" charset="0"/>
              </a:rPr>
              <a:t>Deze checklist is ontworpen </a:t>
            </a:r>
            <a:r>
              <a:rPr lang="en-US" sz="2200" dirty="0">
                <a:ea typeface="MS Mincho" panose="02020609040205080304" pitchFamily="49" charset="-128"/>
                <a:cs typeface="Times New Roman" panose="02020603050405020304" pitchFamily="18" charset="0"/>
              </a:rPr>
              <a:t>om </a:t>
            </a:r>
            <a:r>
              <a:rPr lang="en-US" sz="2200" dirty="0">
                <a:effectLst/>
                <a:ea typeface="MS Mincho" panose="02020609040205080304" pitchFamily="49" charset="-128"/>
                <a:cs typeface="Times New Roman" panose="02020603050405020304" pitchFamily="18" charset="0"/>
              </a:rPr>
              <a:t>inhoud voor te bereiden voor een warme, effectieve en cultureel rijke website voor een levensmiddelenbedrijf.</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1. Homepage</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Duidelijke bedrijfsnaam en logo</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Een warm, vriendelijk welkomstbericht</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Een korte samenvatting van wie je bent en wat je aanbiedt</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Een of twee mooie afbeeldingen van eten of producten</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2. Over mij/ons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Jouw verhaal - waarom je kookt, wat je eten voor je betekent</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Culturele of persoonlijke achtergrond</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Wat maakt jouw bedrijf speciaal of anders?</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Een leuke foto van jezelf (optioneel, maar schept vertrouwen)</a:t>
            </a:r>
            <a:endParaRPr lang="en-IE" sz="2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94752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703DB-78C8-9AEC-3007-CEF1D0AD31A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66F363E-B88F-BBB7-81B1-72369D58D395}"/>
              </a:ext>
            </a:extLst>
          </p:cNvPr>
          <p:cNvSpPr>
            <a:spLocks noGrp="1"/>
          </p:cNvSpPr>
          <p:nvPr>
            <p:ph type="body" sz="quarter" idx="27"/>
          </p:nvPr>
        </p:nvSpPr>
        <p:spPr/>
        <p:txBody>
          <a:bodyPr/>
          <a:lstStyle/>
          <a:p>
            <a:r>
              <a:rPr lang="en-US" dirty="0"/>
              <a:t>6 BELANGRIJKE ONDERDELEN VAN JE WEBSITE</a:t>
            </a:r>
          </a:p>
        </p:txBody>
      </p:sp>
      <p:sp>
        <p:nvSpPr>
          <p:cNvPr id="11" name="Text Placeholder 3">
            <a:extLst>
              <a:ext uri="{FF2B5EF4-FFF2-40B4-BE49-F238E27FC236}">
                <a16:creationId xmlns:a16="http://schemas.microsoft.com/office/drawing/2014/main" id="{766197A5-1E05-409E-010D-CEB34A56951A}"/>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D9820F4D-ED46-6419-050B-FEFB7C1D7455}"/>
              </a:ext>
            </a:extLst>
          </p:cNvPr>
          <p:cNvSpPr txBox="1"/>
          <p:nvPr/>
        </p:nvSpPr>
        <p:spPr>
          <a:xfrm>
            <a:off x="609599" y="1192306"/>
            <a:ext cx="10907187" cy="5249066"/>
          </a:xfrm>
          <a:prstGeom prst="rect">
            <a:avLst/>
          </a:prstGeom>
          <a:noFill/>
        </p:spPr>
        <p:txBody>
          <a:bodyPr wrap="square">
            <a:spAutoFit/>
          </a:bodyPr>
          <a:lstStyle/>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3. Producten of diensten</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Lijst van wat je verkoopt (bijv. kruidenmengsels, conserven, thee)</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Korte beschrijving voor elk item of elke dienst</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Prijzen en hoe te bestellen</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Productfoto's - schoon, duidelijk, natuurlijk licht</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4. Contactgegevens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WhatsApp, e-mail of contactformulier</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Links naar sociale media (Instagram, Facebook)</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Belofte van korte reactietijd (bijv. 'Ik antwoord binnen 24 uur')</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5. Getuigenissen of recensies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Citaten van tevreden klanten </a:t>
            </a:r>
            <a:endParaRPr lang="en-US" sz="2200" dirty="0">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Een gedeelte 'Wat klanten over ons zeggen</a:t>
            </a:r>
          </a:p>
        </p:txBody>
      </p:sp>
    </p:spTree>
    <p:extLst>
      <p:ext uri="{BB962C8B-B14F-4D97-AF65-F5344CB8AC3E}">
        <p14:creationId xmlns:p14="http://schemas.microsoft.com/office/powerpoint/2010/main" val="148385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PRODUCTEN MAKEN - EEN VOORBEELD</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667036"/>
            <a:ext cx="7212284" cy="4672013"/>
          </a:xfrm>
        </p:spPr>
        <p:txBody>
          <a:bodyPr/>
          <a:lstStyle/>
          <a:p>
            <a:pPr algn="just"/>
            <a:r>
              <a:rPr lang="en-GB" b="0" i="0" dirty="0">
                <a:effectLst/>
              </a:rPr>
              <a:t>Ana Tereza Rodrigues kwam vanuit Goiânia</a:t>
            </a:r>
            <a:r>
              <a:rPr lang="en-GB" dirty="0"/>
              <a:t>, </a:t>
            </a:r>
            <a:r>
              <a:rPr lang="en-GB" b="0" i="0" dirty="0">
                <a:effectLst/>
              </a:rPr>
              <a:t>Brazilië naar Dublin/Ierland. Ze was klaar voor nieuwe kansen.  Ana worstelde een paar jaar om de taal te leren terwijl ze een paar baantjes had. Op een dag, aangemoedigd door haar vriendin, werd </a:t>
            </a:r>
            <a:r>
              <a:rPr lang="en-GB" b="1" i="0" dirty="0">
                <a:solidFill>
                  <a:srgbClr val="94C7B0"/>
                </a:solidFill>
                <a:effectLst/>
              </a:rPr>
              <a:t>So You </a:t>
            </a:r>
            <a:r>
              <a:rPr lang="en-GB" b="0" i="0" dirty="0">
                <a:effectLst/>
              </a:rPr>
              <a:t>geboren. Ze maakt verbazingwekkende taarttoppers voor alle gelegenheden, zoals bruiloften, verjaardagen en doopfeesten.</a:t>
            </a:r>
          </a:p>
          <a:p>
            <a:pPr algn="just"/>
            <a:endParaRPr lang="en-GB" b="0" i="0" dirty="0">
              <a:effectLst/>
            </a:endParaRPr>
          </a:p>
          <a:p>
            <a:r>
              <a:rPr lang="en-GB" b="0" i="0" dirty="0">
                <a:effectLst/>
              </a:rPr>
              <a:t>De toppers zijn heel bijzonder en uniek.  </a:t>
            </a:r>
            <a:r>
              <a:rPr lang="en-GB" dirty="0"/>
              <a:t>Ana verkoopt via haar website www.soyou.ie </a:t>
            </a:r>
          </a:p>
          <a:p>
            <a:endParaRPr lang="en-GB" dirty="0"/>
          </a:p>
          <a:p>
            <a:r>
              <a:rPr lang="en-GB" dirty="0"/>
              <a:t>Haar verhaal stond in de Irish Times. Lees en laat je inspireren </a:t>
            </a:r>
            <a:r>
              <a:rPr lang="en-GB" dirty="0">
                <a:hlinkClick r:id="rId2">
                  <a:extLst>
                    <a:ext uri="{A12FA001-AC4F-418D-AE19-62706E023703}">
                      <ahyp:hlinkClr xmlns:ahyp="http://schemas.microsoft.com/office/drawing/2018/hyperlinkcolor" val="tx"/>
                    </a:ext>
                  </a:extLst>
                </a:hlinkClick>
              </a:rPr>
              <a:t>De 'vastberadenheid en grit' van migrantenvrouwen vinden vorm in start-ups (irishtimes.com)</a:t>
            </a:r>
            <a:endParaRPr lang="en-GB" b="0" i="0" dirty="0">
              <a:effectLst/>
            </a:endParaRPr>
          </a:p>
          <a:p>
            <a:pPr algn="l"/>
            <a:endParaRPr lang="en-GB" b="0" i="0" dirty="0">
              <a:effectLst/>
            </a:endParaRPr>
          </a:p>
          <a:p>
            <a:endParaRPr lang="en-IE" dirty="0"/>
          </a:p>
        </p:txBody>
      </p:sp>
      <p:pic>
        <p:nvPicPr>
          <p:cNvPr id="2" name="Picture 2" descr="#6">
            <a:extLst>
              <a:ext uri="{FF2B5EF4-FFF2-40B4-BE49-F238E27FC236}">
                <a16:creationId xmlns:a16="http://schemas.microsoft.com/office/drawing/2014/main" id="{F0323D86-1C09-29BC-CD59-DCD461E67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386" y="1348352"/>
            <a:ext cx="3466508" cy="4920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7A5C4D-1348-50FD-BF1E-CAD6B10B42C0}"/>
              </a:ext>
            </a:extLst>
          </p:cNvPr>
          <p:cNvSpPr txBox="1"/>
          <p:nvPr/>
        </p:nvSpPr>
        <p:spPr>
          <a:xfrm>
            <a:off x="9128501" y="861469"/>
            <a:ext cx="2297623" cy="461665"/>
          </a:xfrm>
          <a:prstGeom prst="rect">
            <a:avLst/>
          </a:prstGeom>
          <a:solidFill>
            <a:srgbClr val="94C7B0"/>
          </a:solidFill>
        </p:spPr>
        <p:txBody>
          <a:bodyPr wrap="square">
            <a:spAutoFit/>
          </a:bodyPr>
          <a:lstStyle/>
          <a:p>
            <a:pPr algn="ctr"/>
            <a:r>
              <a:rPr lang="en-GB" sz="2400" dirty="0">
                <a:solidFill>
                  <a:schemeClr val="bg1"/>
                </a:solidFill>
                <a:hlinkClick r:id="rId4">
                  <a:extLst>
                    <a:ext uri="{A12FA001-AC4F-418D-AE19-62706E023703}">
                      <ahyp:hlinkClr xmlns:ahyp="http://schemas.microsoft.com/office/drawing/2018/hyperlinkcolor" val="tx"/>
                    </a:ext>
                  </a:extLst>
                </a:hlinkClick>
              </a:rPr>
              <a:t>www.soyou.ie </a:t>
            </a:r>
            <a:endParaRPr lang="en-US" sz="2400" dirty="0">
              <a:solidFill>
                <a:schemeClr val="bg1"/>
              </a:solidFill>
            </a:endParaRPr>
          </a:p>
        </p:txBody>
      </p:sp>
    </p:spTree>
    <p:extLst>
      <p:ext uri="{BB962C8B-B14F-4D97-AF65-F5344CB8AC3E}">
        <p14:creationId xmlns:p14="http://schemas.microsoft.com/office/powerpoint/2010/main" val="13683657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28F1B-B7A1-584A-5C7C-B08A7734979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7D773A9-2BE2-FBA7-3256-C9F3F98BC9EE}"/>
              </a:ext>
            </a:extLst>
          </p:cNvPr>
          <p:cNvSpPr>
            <a:spLocks noGrp="1"/>
          </p:cNvSpPr>
          <p:nvPr>
            <p:ph type="body" sz="quarter" idx="27"/>
          </p:nvPr>
        </p:nvSpPr>
        <p:spPr/>
        <p:txBody>
          <a:bodyPr/>
          <a:lstStyle/>
          <a:p>
            <a:r>
              <a:rPr lang="en-US" dirty="0"/>
              <a:t>6 BELANGRIJKE ONDERDELEN VAN JE WEBSITE</a:t>
            </a:r>
          </a:p>
        </p:txBody>
      </p:sp>
      <p:sp>
        <p:nvSpPr>
          <p:cNvPr id="11" name="Text Placeholder 3">
            <a:extLst>
              <a:ext uri="{FF2B5EF4-FFF2-40B4-BE49-F238E27FC236}">
                <a16:creationId xmlns:a16="http://schemas.microsoft.com/office/drawing/2014/main" id="{04EFFDFC-111F-E788-2A8E-A087DC1C07D3}"/>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727BD800-1140-250A-6316-80AFE142728C}"/>
              </a:ext>
            </a:extLst>
          </p:cNvPr>
          <p:cNvSpPr txBox="1"/>
          <p:nvPr/>
        </p:nvSpPr>
        <p:spPr>
          <a:xfrm>
            <a:off x="609599" y="1434353"/>
            <a:ext cx="10907187" cy="1621406"/>
          </a:xfrm>
          <a:prstGeom prst="rect">
            <a:avLst/>
          </a:prstGeom>
          <a:noFill/>
        </p:spPr>
        <p:txBody>
          <a:bodyPr wrap="square">
            <a:spAutoFit/>
          </a:bodyPr>
          <a:lstStyle/>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6. </a:t>
            </a:r>
            <a:r>
              <a:rPr lang="en-IE" sz="2200" b="1" dirty="0">
                <a:solidFill>
                  <a:srgbClr val="4F81BD"/>
                </a:solidFill>
                <a:effectLst/>
                <a:ea typeface="MS Gothic" panose="020B0609070205080204" pitchFamily="49" charset="-128"/>
                <a:cs typeface="Times New Roman" panose="02020603050405020304" pitchFamily="18" charset="0"/>
              </a:rPr>
              <a:t>Waarde toevoegen</a:t>
            </a: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Blog of receptenpagina met verhalen over cultureel eten</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Kalender voor evenementen, markten of lessen</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FAQ (bijv. "Versturen jullie in de hele EU?" "Is jullie voedsel halal/vegan?")</a:t>
            </a:r>
            <a:endParaRPr lang="en-IE" sz="2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23499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b="1" dirty="0">
                <a:solidFill>
                  <a:schemeClr val="bg1"/>
                </a:solidFill>
              </a:rPr>
              <a:t>www.3kitchens.eu</a:t>
            </a:r>
          </a:p>
        </p:txBody>
      </p:sp>
      <p:grpSp>
        <p:nvGrpSpPr>
          <p:cNvPr id="8" name="Group 7">
            <a:extLst>
              <a:ext uri="{FF2B5EF4-FFF2-40B4-BE49-F238E27FC236}">
                <a16:creationId xmlns:a16="http://schemas.microsoft.com/office/drawing/2014/main" id="{3AEC95ED-124E-53DC-105D-3A505DEDCCBE}"/>
              </a:ext>
            </a:extLst>
          </p:cNvPr>
          <p:cNvGrpSpPr/>
          <p:nvPr/>
        </p:nvGrpSpPr>
        <p:grpSpPr>
          <a:xfrm>
            <a:off x="782841" y="696218"/>
            <a:ext cx="5317704" cy="4677840"/>
            <a:chOff x="2639536" y="4480401"/>
            <a:chExt cx="2257853" cy="1986172"/>
          </a:xfrm>
        </p:grpSpPr>
        <p:pic>
          <p:nvPicPr>
            <p:cNvPr id="9" name="Picture 8" descr="Icon&#10;&#10;Description automatically generated">
              <a:extLst>
                <a:ext uri="{FF2B5EF4-FFF2-40B4-BE49-F238E27FC236}">
                  <a16:creationId xmlns:a16="http://schemas.microsoft.com/office/drawing/2014/main" id="{34D7F1C2-F413-E30B-05D4-297FE2D33AD6}"/>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0" name="Picture 9" descr="Icon&#10;&#10;Description automatically generated">
              <a:extLst>
                <a:ext uri="{FF2B5EF4-FFF2-40B4-BE49-F238E27FC236}">
                  <a16:creationId xmlns:a16="http://schemas.microsoft.com/office/drawing/2014/main" id="{345D0655-0B75-AFB9-EEC5-0AA39F32D630}"/>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2" name="Text Placeholder 6">
            <a:extLst>
              <a:ext uri="{FF2B5EF4-FFF2-40B4-BE49-F238E27FC236}">
                <a16:creationId xmlns:a16="http://schemas.microsoft.com/office/drawing/2014/main" id="{61EAE043-D67C-7A66-63CA-C65D6B9F559C}"/>
              </a:ext>
            </a:extLst>
          </p:cNvPr>
          <p:cNvSpPr txBox="1">
            <a:spLocks/>
          </p:cNvSpPr>
          <p:nvPr/>
        </p:nvSpPr>
        <p:spPr>
          <a:xfrm>
            <a:off x="1470426" y="2118588"/>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500" dirty="0">
                <a:solidFill>
                  <a:srgbClr val="382B1B"/>
                </a:solidFill>
              </a:rPr>
              <a:t>Volgende. Stap 4</a:t>
            </a:r>
          </a:p>
        </p:txBody>
      </p:sp>
    </p:spTree>
    <p:extLst>
      <p:ext uri="{BB962C8B-B14F-4D97-AF65-F5344CB8AC3E}">
        <p14:creationId xmlns:p14="http://schemas.microsoft.com/office/powerpoint/2010/main" val="211478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GB" b="0" i="0" dirty="0">
                <a:effectLst/>
              </a:rPr>
              <a:t>Ana Tereza deelt haar ervaring...</a:t>
            </a:r>
            <a:endParaRPr lang="en-US" dirty="0"/>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839389" y="1667036"/>
            <a:ext cx="10985057" cy="4672013"/>
          </a:xfrm>
        </p:spPr>
        <p:txBody>
          <a:bodyPr/>
          <a:lstStyle/>
          <a:p>
            <a:pPr algn="just"/>
            <a:r>
              <a:rPr lang="en-GB" b="0" i="0" dirty="0">
                <a:effectLst/>
              </a:rPr>
              <a:t>Ana Tereza heeft zich inmiddels uit het bedrijf teruggetrokken, maar haar lessen zijn leerzaam </a:t>
            </a:r>
            <a:r>
              <a:rPr lang="en-GB" dirty="0"/>
              <a:t>voor nieuwe ondernemers</a:t>
            </a:r>
            <a:r>
              <a:rPr lang="en-GB" b="0" i="0" dirty="0">
                <a:effectLst/>
              </a:rPr>
              <a:t>.</a:t>
            </a:r>
          </a:p>
          <a:p>
            <a:pPr algn="just"/>
            <a:endParaRPr lang="en-GB" sz="2600" b="1" i="0" dirty="0">
              <a:effectLst/>
            </a:endParaRPr>
          </a:p>
          <a:p>
            <a:pPr marL="342900" indent="-342900" algn="just">
              <a:buClr>
                <a:srgbClr val="B6D1E1"/>
              </a:buClr>
              <a:buFont typeface="Arial" panose="020B0604020202020204" pitchFamily="34" charset="0"/>
              <a:buChar char="•"/>
            </a:pPr>
            <a:r>
              <a:rPr lang="en-GB" b="0" i="0" dirty="0">
                <a:effectLst/>
              </a:rPr>
              <a:t>"Het was niet erg gemakkelijk omdat de taalbarrière de eerste moeilijkheid is," zei mevrouw Rodrigues. "We moeten overal naar zoeken en we kennen niet overal de terminologie van."</a:t>
            </a:r>
          </a:p>
          <a:p>
            <a:pPr marL="342900" indent="-342900" algn="just">
              <a:buClr>
                <a:srgbClr val="B6D1E1"/>
              </a:buClr>
              <a:buFont typeface="Arial" panose="020B0604020202020204" pitchFamily="34" charset="0"/>
              <a:buChar char="•"/>
            </a:pPr>
            <a:endParaRPr lang="en-GB" b="0" i="0" dirty="0">
              <a:effectLst/>
            </a:endParaRPr>
          </a:p>
          <a:p>
            <a:pPr marL="342900" indent="-342900" algn="just">
              <a:buClr>
                <a:srgbClr val="B6D1E1"/>
              </a:buClr>
              <a:buFont typeface="Arial" panose="020B0604020202020204" pitchFamily="34" charset="0"/>
              <a:buChar char="•"/>
            </a:pPr>
            <a:r>
              <a:rPr lang="en-GB" b="0" i="0" dirty="0">
                <a:effectLst/>
              </a:rPr>
              <a:t>Ana liep tegen barrières aan, zoals toen ze een lening van €10.000 aanvroeg voor materialen. "Ik heb het één keer geprobeerd, maar het werd niet goedgekeurd, en ik heb het nooit meer geprobeerd," vertelt Ana. </a:t>
            </a:r>
          </a:p>
          <a:p>
            <a:pPr algn="just">
              <a:buClr>
                <a:srgbClr val="B6D1E1"/>
              </a:buClr>
            </a:pPr>
            <a:endParaRPr lang="en-GB" b="0" i="0" dirty="0">
              <a:effectLst/>
            </a:endParaRPr>
          </a:p>
          <a:p>
            <a:pPr marL="342900" indent="-342900" algn="just">
              <a:buClr>
                <a:srgbClr val="B6D1E1"/>
              </a:buClr>
              <a:buFont typeface="Arial" panose="020B0604020202020204" pitchFamily="34" charset="0"/>
              <a:buChar char="•"/>
            </a:pPr>
            <a:r>
              <a:rPr lang="en-GB" b="0" i="0" dirty="0">
                <a:effectLst/>
              </a:rPr>
              <a:t>Ze hoopt op een dag een eigen pand te hebben waar ze zowel kan werken als haar producten kan laten zien.</a:t>
            </a:r>
          </a:p>
          <a:p>
            <a:pPr algn="just">
              <a:buClr>
                <a:srgbClr val="B6D1E1"/>
              </a:buClr>
            </a:pPr>
            <a:endParaRPr lang="en-GB" b="0" i="0" dirty="0">
              <a:effectLst/>
            </a:endParaRPr>
          </a:p>
          <a:p>
            <a:pPr marL="342900" indent="-342900" algn="just">
              <a:buClr>
                <a:srgbClr val="B6D1E1"/>
              </a:buClr>
              <a:buFont typeface="Arial" panose="020B0604020202020204" pitchFamily="34" charset="0"/>
              <a:buChar char="•"/>
            </a:pPr>
            <a:r>
              <a:rPr lang="en-GB" b="0" i="0" dirty="0">
                <a:effectLst/>
              </a:rPr>
              <a:t>"Ik zou graag een winkeltje hebben. Dat zou mijn droom zijn."</a:t>
            </a:r>
          </a:p>
          <a:p>
            <a:pPr marL="342900" indent="-342900" algn="just">
              <a:buClr>
                <a:srgbClr val="B6D1E1"/>
              </a:buClr>
              <a:buFont typeface="Arial" panose="020B0604020202020204" pitchFamily="34" charset="0"/>
              <a:buChar char="•"/>
            </a:pPr>
            <a:endParaRPr lang="en-GB" dirty="0"/>
          </a:p>
          <a:p>
            <a:pPr algn="just"/>
            <a:endParaRPr lang="en-GB" b="0" i="0" dirty="0">
              <a:effectLst/>
            </a:endParaRPr>
          </a:p>
          <a:p>
            <a:pPr algn="just"/>
            <a:endParaRPr lang="en-GB" b="0" i="0" dirty="0">
              <a:effectLst/>
            </a:endParaRPr>
          </a:p>
          <a:p>
            <a:pPr algn="just"/>
            <a:endParaRPr lang="en-GB" b="0" i="0" dirty="0">
              <a:effectLst/>
            </a:endParaRPr>
          </a:p>
          <a:p>
            <a:pPr algn="just"/>
            <a:endParaRPr lang="en-IE" dirty="0"/>
          </a:p>
        </p:txBody>
      </p:sp>
    </p:spTree>
    <p:extLst>
      <p:ext uri="{BB962C8B-B14F-4D97-AF65-F5344CB8AC3E}">
        <p14:creationId xmlns:p14="http://schemas.microsoft.com/office/powerpoint/2010/main" val="261643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DIENSTEN WANNEER HET BUDGET KRAP IS </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597342" y="1388979"/>
            <a:ext cx="6762682" cy="4672013"/>
          </a:xfrm>
        </p:spPr>
        <p:txBody>
          <a:bodyPr/>
          <a:lstStyle/>
          <a:p>
            <a:pPr>
              <a:buNone/>
            </a:pPr>
            <a:r>
              <a:rPr lang="en-GB" dirty="0"/>
              <a:t>Als er weinig geld is, zijn je grote idee en je vaardigheden het krachtigste wat je hebt.</a:t>
            </a:r>
          </a:p>
          <a:p>
            <a:pPr>
              <a:buNone/>
            </a:pPr>
            <a:endParaRPr lang="en-GB" dirty="0"/>
          </a:p>
          <a:p>
            <a:pPr>
              <a:buNone/>
            </a:pPr>
            <a:r>
              <a:rPr lang="en-GB" dirty="0"/>
              <a:t>Veel </a:t>
            </a:r>
            <a:r>
              <a:rPr lang="en-GB" b="1" dirty="0"/>
              <a:t>levensmiddelenbedrijven </a:t>
            </a:r>
            <a:r>
              <a:rPr lang="en-GB" dirty="0"/>
              <a:t>zijn ideaal om met </a:t>
            </a:r>
            <a:r>
              <a:rPr lang="en-GB" b="1" dirty="0"/>
              <a:t>weinig of geen geld </a:t>
            </a:r>
            <a:r>
              <a:rPr lang="en-GB" dirty="0"/>
              <a:t>te beginnen.</a:t>
            </a:r>
          </a:p>
          <a:p>
            <a:pPr>
              <a:buNone/>
            </a:pPr>
            <a:endParaRPr lang="en-GB" dirty="0"/>
          </a:p>
          <a:p>
            <a:pPr>
              <a:buNone/>
            </a:pPr>
            <a:r>
              <a:rPr lang="en-GB" dirty="0"/>
              <a:t>Ze hebben vaak geen fysieke winkel, dure apparatuur of grote voorraad nodig. In plaats daarvan vertrouwen ze op je ervaring, je cultuur en je vermogen om zinvolle contacten te creëren door middel van eten.</a:t>
            </a:r>
          </a:p>
          <a:p>
            <a:endParaRPr lang="en-GB" dirty="0"/>
          </a:p>
          <a:p>
            <a:r>
              <a:rPr lang="en-GB" dirty="0"/>
              <a:t>Zelfs als het je droom is om ooit een verpakt product te verkopen, kan beginnen met een dienstverlenend bedrijf een slimme eerste stap zijn, waarmee je een reputatie kunt opbouwen, je ideeën kunt testen en geld kunt verdienen terwijl je groeit.</a:t>
            </a:r>
          </a:p>
          <a:p>
            <a:pPr algn="just"/>
            <a:endParaRPr lang="en-IE" dirty="0"/>
          </a:p>
        </p:txBody>
      </p:sp>
      <p:pic>
        <p:nvPicPr>
          <p:cNvPr id="6" name="Picture 5" descr="A person cooking in a kitchen&#10;&#10;AI-generated content may be incorrect.">
            <a:extLst>
              <a:ext uri="{FF2B5EF4-FFF2-40B4-BE49-F238E27FC236}">
                <a16:creationId xmlns:a16="http://schemas.microsoft.com/office/drawing/2014/main" id="{CBC472A6-49B7-CF7D-11E1-5AD2DFF046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85910" y="1475353"/>
            <a:ext cx="2836901" cy="4250038"/>
          </a:xfrm>
          <a:prstGeom prst="rect">
            <a:avLst/>
          </a:prstGeom>
        </p:spPr>
      </p:pic>
    </p:spTree>
    <p:extLst>
      <p:ext uri="{BB962C8B-B14F-4D97-AF65-F5344CB8AC3E}">
        <p14:creationId xmlns:p14="http://schemas.microsoft.com/office/powerpoint/2010/main" val="65732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8922</Words>
  <Application>Microsoft Office PowerPoint</Application>
  <PresentationFormat>Widescreen</PresentationFormat>
  <Paragraphs>847</Paragraphs>
  <Slides>71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MS Gothic</vt:lpstr>
      <vt:lpstr>MS Mincho</vt:lpstr>
      <vt:lpstr>Arial</vt:lpstr>
      <vt:lpstr>Calibri</vt:lpstr>
      <vt:lpstr>Calibri Light</vt:lpstr>
      <vt:lpstr>Montserrat</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docId:1B134641E8D91173DBAD8BC31512B397</cp:keywords>
  <cp:lastModifiedBy>Orla Casey</cp:lastModifiedBy>
  <cp:revision>304</cp:revision>
  <cp:lastPrinted>2021-04-19T12:51:59Z</cp:lastPrinted>
  <dcterms:created xsi:type="dcterms:W3CDTF">2019-11-20T14:08:21Z</dcterms:created>
  <dcterms:modified xsi:type="dcterms:W3CDTF">2025-06-16T12:37:24Z</dcterms:modified>
</cp:coreProperties>
</file>