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4394" r:id="rId2"/>
    <p:sldId id="4395" r:id="rId3"/>
    <p:sldId id="4565" r:id="rId4"/>
    <p:sldId id="4396" r:id="rId5"/>
    <p:sldId id="4390" r:id="rId6"/>
    <p:sldId id="4397" r:id="rId7"/>
    <p:sldId id="4398" r:id="rId8"/>
    <p:sldId id="4484" r:id="rId9"/>
    <p:sldId id="4400" r:id="rId10"/>
    <p:sldId id="4411" r:id="rId11"/>
    <p:sldId id="4485" r:id="rId12"/>
    <p:sldId id="4424" r:id="rId13"/>
    <p:sldId id="4486" r:id="rId14"/>
    <p:sldId id="4426" r:id="rId15"/>
    <p:sldId id="4427" r:id="rId16"/>
    <p:sldId id="4420" r:id="rId17"/>
    <p:sldId id="4429" r:id="rId18"/>
    <p:sldId id="4488" r:id="rId19"/>
    <p:sldId id="4432" r:id="rId20"/>
    <p:sldId id="4433" r:id="rId21"/>
    <p:sldId id="4489" r:id="rId22"/>
    <p:sldId id="4435" r:id="rId23"/>
    <p:sldId id="4436" r:id="rId24"/>
    <p:sldId id="4490" r:id="rId25"/>
    <p:sldId id="4438" r:id="rId26"/>
    <p:sldId id="4439" r:id="rId27"/>
    <p:sldId id="4440" r:id="rId28"/>
    <p:sldId id="4491" r:id="rId29"/>
    <p:sldId id="4441" r:id="rId30"/>
    <p:sldId id="4442" r:id="rId31"/>
    <p:sldId id="4443" r:id="rId32"/>
    <p:sldId id="4492" r:id="rId33"/>
    <p:sldId id="4444" r:id="rId34"/>
    <p:sldId id="4445" r:id="rId35"/>
    <p:sldId id="4446" r:id="rId36"/>
    <p:sldId id="4563" r:id="rId37"/>
    <p:sldId id="4447" r:id="rId38"/>
    <p:sldId id="4448" r:id="rId39"/>
    <p:sldId id="4449" r:id="rId40"/>
    <p:sldId id="4409" r:id="rId41"/>
    <p:sldId id="4450" r:id="rId42"/>
    <p:sldId id="4451" r:id="rId43"/>
    <p:sldId id="4493" r:id="rId44"/>
    <p:sldId id="4453" r:id="rId45"/>
    <p:sldId id="4418" r:id="rId46"/>
    <p:sldId id="4494" r:id="rId47"/>
    <p:sldId id="4455" r:id="rId48"/>
    <p:sldId id="4495" r:id="rId49"/>
    <p:sldId id="4496" r:id="rId50"/>
    <p:sldId id="4458" r:id="rId51"/>
    <p:sldId id="4497" r:id="rId52"/>
    <p:sldId id="4459" r:id="rId53"/>
    <p:sldId id="4460" r:id="rId54"/>
    <p:sldId id="4461" r:id="rId55"/>
    <p:sldId id="4463" r:id="rId56"/>
    <p:sldId id="4499" r:id="rId57"/>
    <p:sldId id="4464" r:id="rId58"/>
    <p:sldId id="4465" r:id="rId59"/>
    <p:sldId id="4500" r:id="rId60"/>
    <p:sldId id="4501" r:id="rId61"/>
    <p:sldId id="4503" r:id="rId62"/>
    <p:sldId id="4502" r:id="rId63"/>
    <p:sldId id="4469" r:id="rId64"/>
    <p:sldId id="4506" r:id="rId65"/>
    <p:sldId id="4504" r:id="rId66"/>
    <p:sldId id="4505" r:id="rId67"/>
    <p:sldId id="4475" r:id="rId68"/>
    <p:sldId id="4476" r:id="rId69"/>
    <p:sldId id="4478" r:id="rId70"/>
    <p:sldId id="4564" r:id="rId71"/>
    <p:sldId id="4480" r:id="rId72"/>
    <p:sldId id="4412" r:id="rId73"/>
    <p:sldId id="4430" r:id="rId74"/>
    <p:sldId id="4431" r:id="rId75"/>
    <p:sldId id="259" r:id="rId76"/>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A735A0-8267-49BD-8EA4-073953BD6C3D}">
          <p14:sldIdLst>
            <p14:sldId id="4394"/>
            <p14:sldId id="4395"/>
            <p14:sldId id="4565"/>
            <p14:sldId id="4396"/>
            <p14:sldId id="4390"/>
            <p14:sldId id="4397"/>
            <p14:sldId id="4398"/>
            <p14:sldId id="4484"/>
            <p14:sldId id="4400"/>
            <p14:sldId id="4411"/>
            <p14:sldId id="4485"/>
            <p14:sldId id="4424"/>
            <p14:sldId id="4486"/>
            <p14:sldId id="4426"/>
            <p14:sldId id="4427"/>
            <p14:sldId id="4420"/>
            <p14:sldId id="4429"/>
            <p14:sldId id="4488"/>
            <p14:sldId id="4432"/>
            <p14:sldId id="4433"/>
            <p14:sldId id="4489"/>
            <p14:sldId id="4435"/>
            <p14:sldId id="4436"/>
            <p14:sldId id="4490"/>
            <p14:sldId id="4438"/>
            <p14:sldId id="4439"/>
            <p14:sldId id="4440"/>
            <p14:sldId id="4491"/>
            <p14:sldId id="4441"/>
            <p14:sldId id="4442"/>
            <p14:sldId id="4443"/>
            <p14:sldId id="4492"/>
            <p14:sldId id="4444"/>
            <p14:sldId id="4445"/>
            <p14:sldId id="4446"/>
            <p14:sldId id="4563"/>
            <p14:sldId id="4447"/>
            <p14:sldId id="4448"/>
            <p14:sldId id="4449"/>
            <p14:sldId id="4409"/>
            <p14:sldId id="4450"/>
            <p14:sldId id="4451"/>
            <p14:sldId id="4493"/>
            <p14:sldId id="4453"/>
            <p14:sldId id="4418"/>
            <p14:sldId id="4494"/>
            <p14:sldId id="4455"/>
            <p14:sldId id="4495"/>
            <p14:sldId id="4496"/>
            <p14:sldId id="4458"/>
            <p14:sldId id="4497"/>
            <p14:sldId id="4459"/>
            <p14:sldId id="4460"/>
            <p14:sldId id="4461"/>
            <p14:sldId id="4463"/>
            <p14:sldId id="4499"/>
            <p14:sldId id="4464"/>
            <p14:sldId id="4465"/>
            <p14:sldId id="4500"/>
            <p14:sldId id="4501"/>
            <p14:sldId id="4503"/>
            <p14:sldId id="4502"/>
            <p14:sldId id="4469"/>
            <p14:sldId id="4506"/>
            <p14:sldId id="4504"/>
            <p14:sldId id="4505"/>
            <p14:sldId id="4475"/>
            <p14:sldId id="4476"/>
            <p14:sldId id="4478"/>
            <p14:sldId id="4564"/>
            <p14:sldId id="4480"/>
            <p14:sldId id="4412"/>
            <p14:sldId id="4430"/>
            <p14:sldId id="4431"/>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94C7B0"/>
    <a:srgbClr val="FFC652"/>
    <a:srgbClr val="F26B27"/>
    <a:srgbClr val="C54A9A"/>
    <a:srgbClr val="1EB3DD"/>
    <a:srgbClr val="142D55"/>
    <a:srgbClr val="1E494F"/>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4CD15-B3F9-44B5-982A-E392B6A55641}" v="1236" dt="2025-04-28T06:02:42.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729"/>
  </p:normalViewPr>
  <p:slideViewPr>
    <p:cSldViewPr snapToGrid="0" snapToObjects="1">
      <p:cViewPr varScale="1">
        <p:scale>
          <a:sx n="79" d="100"/>
          <a:sy n="79" d="100"/>
        </p:scale>
        <p:origin x="27" y="27"/>
      </p:cViewPr>
      <p:guideLst/>
    </p:cSldViewPr>
  </p:slideViewPr>
  <p:notesTextViewPr>
    <p:cViewPr>
      <p:scale>
        <a:sx n="1" d="1"/>
        <a:sy n="1" d="1"/>
      </p:scale>
      <p:origin x="0" y="0"/>
    </p:cViewPr>
  </p:notesTextViewPr>
  <p:sorterViewPr>
    <p:cViewPr>
      <p:scale>
        <a:sx n="96" d="100"/>
        <a:sy n="96"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ata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rawing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endParaRPr lang="en-GB" sz="2000" b="1" noProof="0" dirty="0"/>
        </a:p>
        <a:p>
          <a:r>
            <a:rPr lang="en-GB" sz="2000" b="1" noProof="0" dirty="0"/>
            <a:t>Vorm en definieer duidelijk je idee voor een voedingsbedrijf</a:t>
          </a:r>
          <a:endParaRPr lang="en-GB" sz="2000"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dgm:spPr>
        <a:solidFill>
          <a:srgbClr val="94C7B0"/>
        </a:solidFill>
        <a:ln>
          <a:noFill/>
        </a:ln>
      </dgm:spPr>
      <dgm:t>
        <a:bodyPr/>
        <a:lstStyle/>
        <a:p>
          <a:endParaRPr lang="en-GB" b="1" noProof="0" dirty="0"/>
        </a:p>
        <a:p>
          <a:r>
            <a:rPr lang="en-GB" b="1" noProof="0" dirty="0"/>
            <a:t>Begrijp waarom het testen van je bedrijfsidee belangrijk is</a:t>
          </a:r>
          <a:endParaRPr lang="en-GB" noProof="0" dirty="0"/>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dgm:spPr>
        <a:solidFill>
          <a:srgbClr val="94C7B0"/>
        </a:solidFill>
        <a:ln>
          <a:noFill/>
        </a:ln>
      </dgm:spPr>
      <dgm:t>
        <a:bodyPr/>
        <a:lstStyle/>
        <a:p>
          <a:endParaRPr lang="en-GB" b="1" noProof="0" dirty="0"/>
        </a:p>
        <a:p>
          <a:r>
            <a:rPr lang="en-GB" b="1" noProof="0" dirty="0"/>
            <a:t>Test en evalueer je idee voor een voedingsbedrijf in het echt</a:t>
          </a:r>
          <a:endParaRPr lang="en-GB" noProof="0" dirty="0"/>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9DB2FF8-724E-461C-9626-0350165B1236}">
      <dgm:prSet phldrT="[Tekst]"/>
      <dgm:spPr>
        <a:solidFill>
          <a:srgbClr val="94C7B0"/>
        </a:solidFill>
        <a:ln>
          <a:noFill/>
        </a:ln>
      </dgm:spPr>
      <dgm:t>
        <a:bodyPr/>
        <a:lstStyle/>
        <a:p>
          <a:endParaRPr lang="en-GB" b="1" noProof="0" dirty="0"/>
        </a:p>
        <a:p>
          <a:r>
            <a:rPr lang="en-GB" b="1" noProof="0" dirty="0"/>
            <a:t>Identificeer en definieer je doelmarkt</a:t>
          </a:r>
        </a:p>
      </dgm:t>
    </dgm:pt>
    <dgm:pt modelId="{CA848D14-F25E-4F3D-AE87-3B10C1BD71B7}" type="parTrans" cxnId="{5467C09A-E058-45F8-BEFD-7378B1983C35}">
      <dgm:prSet/>
      <dgm:spPr/>
      <dgm:t>
        <a:bodyPr/>
        <a:lstStyle/>
        <a:p>
          <a:endParaRPr lang="en-GB"/>
        </a:p>
      </dgm:t>
    </dgm:pt>
    <dgm:pt modelId="{83744670-7271-4603-A11D-F3859444D7A2}" type="sibTrans" cxnId="{5467C09A-E058-45F8-BEFD-7378B1983C3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4">
        <dgm:presLayoutVars>
          <dgm:bulletEnabled val="1"/>
        </dgm:presLayoutVars>
      </dgm:prSet>
      <dgm:spPr/>
    </dgm:pt>
    <dgm:pt modelId="{808B7673-F1F8-4EBD-BD90-CCAB3BBCE956}" type="pres">
      <dgm:prSet presAssocID="{5630D963-0660-4F45-96B3-C7E386448855}" presName="invisiNode" presStyleLbl="node1" presStyleIdx="0" presStyleCnt="4"/>
      <dgm:spPr/>
    </dgm:pt>
    <dgm:pt modelId="{99E1F288-4A84-484A-8F4C-EEF41B6256E0}" type="pres">
      <dgm:prSet presAssocID="{5630D963-0660-4F45-96B3-C7E386448855}" presName="imagNode"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4">
        <dgm:presLayoutVars>
          <dgm:bulletEnabled val="1"/>
        </dgm:presLayoutVars>
      </dgm:prSet>
      <dgm:spPr/>
    </dgm:pt>
    <dgm:pt modelId="{84801671-BCC8-4D58-8E94-ACEEE325EC80}" type="pres">
      <dgm:prSet presAssocID="{1F320938-ABA3-4C62-AADA-73165E2E2510}" presName="invisiNode" presStyleLbl="node1" presStyleIdx="1" presStyleCnt="4"/>
      <dgm:spPr/>
    </dgm:pt>
    <dgm:pt modelId="{F02D0839-4734-449D-A765-33F9B94071CF}" type="pres">
      <dgm:prSet presAssocID="{1F320938-ABA3-4C62-AADA-73165E2E2510}" presName="imagNode" presStyleLbl="fgImgPlace1" presStyleIdx="1"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4">
        <dgm:presLayoutVars>
          <dgm:bulletEnabled val="1"/>
        </dgm:presLayoutVars>
      </dgm:prSet>
      <dgm:spPr/>
    </dgm:pt>
    <dgm:pt modelId="{0AC82F7C-DF2D-4DE1-AE69-409AE98C4159}" type="pres">
      <dgm:prSet presAssocID="{95DF688C-BC5A-4B81-A4C4-1D0F12B2F595}" presName="invisiNode" presStyleLbl="node1" presStyleIdx="2" presStyleCnt="4"/>
      <dgm:spPr/>
    </dgm:pt>
    <dgm:pt modelId="{2DF6137C-C642-4539-9EBF-D3946774C9DC}" type="pres">
      <dgm:prSet presAssocID="{95DF688C-BC5A-4B81-A4C4-1D0F12B2F595}" presName="imagNode" presStyleLbl="fgImgPlace1" presStyleIdx="2"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a:noFill/>
        </a:ln>
      </dgm:spPr>
    </dgm:pt>
    <dgm:pt modelId="{06F579F2-F703-4DAB-9AF9-E19CE9B12BD6}" type="pres">
      <dgm:prSet presAssocID="{D1007A20-13D2-4C86-A6DF-43C3BEFC5DC8}" presName="sibTrans" presStyleLbl="sibTrans2D1" presStyleIdx="0" presStyleCnt="0"/>
      <dgm:spPr/>
    </dgm:pt>
    <dgm:pt modelId="{7170E0DE-9F11-4995-802B-7B18811815DF}" type="pres">
      <dgm:prSet presAssocID="{B9DB2FF8-724E-461C-9626-0350165B1236}" presName="compNode" presStyleCnt="0"/>
      <dgm:spPr/>
    </dgm:pt>
    <dgm:pt modelId="{9A83BDC4-9AD1-49B7-B9A9-BBB57F350C5E}" type="pres">
      <dgm:prSet presAssocID="{B9DB2FF8-724E-461C-9626-0350165B1236}" presName="node" presStyleLbl="node1" presStyleIdx="3" presStyleCnt="4">
        <dgm:presLayoutVars>
          <dgm:bulletEnabled val="1"/>
        </dgm:presLayoutVars>
      </dgm:prSet>
      <dgm:spPr/>
    </dgm:pt>
    <dgm:pt modelId="{CC7E1267-C330-45E8-A3D1-38C84787006C}" type="pres">
      <dgm:prSet presAssocID="{B9DB2FF8-724E-461C-9626-0350165B1236}" presName="invisiNode" presStyleLbl="node1" presStyleIdx="3" presStyleCnt="4"/>
      <dgm:spPr/>
    </dgm:pt>
    <dgm:pt modelId="{3474E677-0991-4FBB-ABBC-6B97EFE4303D}" type="pres">
      <dgm:prSet presAssocID="{B9DB2FF8-724E-461C-9626-0350165B1236}" presName="imagNode" presStyleLbl="fgImgPlace1" presStyleIdx="3"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A1D4C222-C3B8-41A2-ACE9-DBF4FC85FF87}" type="presOf" srcId="{B9DB2FF8-724E-461C-9626-0350165B1236}" destId="{9A83BDC4-9AD1-49B7-B9A9-BBB57F350C5E}"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95C7A57-8824-4DC8-9E9A-FE70DFF5BFB4}" type="presOf" srcId="{D1007A20-13D2-4C86-A6DF-43C3BEFC5DC8}" destId="{06F579F2-F703-4DAB-9AF9-E19CE9B12BD6}"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5467C09A-E058-45F8-BEFD-7378B1983C35}" srcId="{778BC742-F03C-4AFF-877C-1D549DF72446}" destId="{B9DB2FF8-724E-461C-9626-0350165B1236}" srcOrd="3" destOrd="0" parTransId="{CA848D14-F25E-4F3D-AE87-3B10C1BD71B7}" sibTransId="{83744670-7271-4603-A11D-F3859444D7A2}"/>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 modelId="{72122646-F064-4ED2-8472-D0850CF884FD}" type="presParOf" srcId="{BE0F0C54-07F7-410C-B5B9-723AC3E19EC5}" destId="{06F579F2-F703-4DAB-9AF9-E19CE9B12BD6}" srcOrd="5" destOrd="0" presId="urn:microsoft.com/office/officeart/2005/8/layout/pList2"/>
    <dgm:cxn modelId="{B4D3C65B-8FDC-4ECE-8C3B-4BF7FCD01FF4}" type="presParOf" srcId="{BE0F0C54-07F7-410C-B5B9-723AC3E19EC5}" destId="{7170E0DE-9F11-4995-802B-7B18811815DF}" srcOrd="6" destOrd="0" presId="urn:microsoft.com/office/officeart/2005/8/layout/pList2"/>
    <dgm:cxn modelId="{7C737C24-E929-42C5-8843-65DBE2E408E4}" type="presParOf" srcId="{7170E0DE-9F11-4995-802B-7B18811815DF}" destId="{9A83BDC4-9AD1-49B7-B9A9-BBB57F350C5E}" srcOrd="0" destOrd="0" presId="urn:microsoft.com/office/officeart/2005/8/layout/pList2"/>
    <dgm:cxn modelId="{327B30C6-BCF0-4F67-A7B0-D9C3A610263F}" type="presParOf" srcId="{7170E0DE-9F11-4995-802B-7B18811815DF}" destId="{CC7E1267-C330-45E8-A3D1-38C84787006C}" srcOrd="1" destOrd="0" presId="urn:microsoft.com/office/officeart/2005/8/layout/pList2"/>
    <dgm:cxn modelId="{2BA50DB9-42CB-4CBB-A642-22952023D10E}" type="presParOf" srcId="{7170E0DE-9F11-4995-802B-7B18811815DF}" destId="{3474E677-0991-4FBB-ABBC-6B97EFE4303D}"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chemeClr val="bg1"/>
              </a:solidFill>
              <a:effectLst/>
              <a:latin typeface="Arial" panose="020B0604020202020204" pitchFamily="34" charset="0"/>
            </a:rPr>
            <a:t>Kijk in tijdschriften over voeding, lokaal nieuws of gemeenschapspublicaties - maar controleer altijd waar de informatie vandaan komt</a:t>
          </a:r>
          <a:endParaRPr lang="en-GB" sz="2000" b="0" noProof="0" dirty="0">
            <a:solidFill>
              <a:schemeClr val="bg1"/>
            </a:solidFill>
          </a:endParaRPr>
        </a:p>
        <a:p>
          <a:pPr marL="0" lvl="0" defTabSz="889000">
            <a:lnSpc>
              <a:spcPct val="90000"/>
            </a:lnSpc>
            <a:spcBef>
              <a:spcPct val="0"/>
            </a:spcBef>
            <a:spcAft>
              <a:spcPct val="35000"/>
            </a:spcAft>
            <a:buNone/>
          </a:pPr>
          <a:endParaRPr lang="en-GB" sz="2000" b="1"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custT="1"/>
      <dgm:spPr>
        <a:solidFill>
          <a:srgbClr val="94C7B0"/>
        </a:solidFill>
        <a:ln>
          <a:noFill/>
        </a:l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Bezoek websites van lokale overheden, bedrijfsbureaus of organisaties voor migrantenondersteuning die te maken hebben met voeding, catering of gastvrijheid</a:t>
          </a:r>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custT="1"/>
      <dgm:spPr>
        <a:solidFill>
          <a:srgbClr val="94C7B0"/>
        </a:solidFill>
        <a:ln>
          <a:noFill/>
        </a:ln>
      </dgm:spPr>
      <dgm:t>
        <a:bodyPr/>
        <a:lstStyle/>
        <a:p>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Zoek online op termen als "vraag naar traditionele levensmiddelen Zweden" of "thuisbakkerijmarkt Ierland".</a:t>
          </a:r>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3">
        <dgm:presLayoutVars>
          <dgm:bulletEnabled val="1"/>
        </dgm:presLayoutVars>
      </dgm:prSet>
      <dgm:spPr/>
    </dgm:pt>
    <dgm:pt modelId="{808B7673-F1F8-4EBD-BD90-CCAB3BBCE956}" type="pres">
      <dgm:prSet presAssocID="{5630D963-0660-4F45-96B3-C7E386448855}" presName="invisiNode" presStyleLbl="node1" presStyleIdx="0" presStyleCnt="3"/>
      <dgm:spPr/>
    </dgm:pt>
    <dgm:pt modelId="{99E1F288-4A84-484A-8F4C-EEF41B6256E0}" type="pres">
      <dgm:prSet presAssocID="{5630D963-0660-4F45-96B3-C7E386448855}" presName="imagNode" presStyleLbl="fgImgPlace1" presStyleIdx="0" presStyleCnt="3"/>
      <dgm:spPr>
        <a:blipFill>
          <a:blip xmlns:r="http://schemas.openxmlformats.org/officeDocument/2006/relationships" r:embed="rId1"/>
          <a:srcRect/>
          <a:stretch>
            <a:fillRect t="-32000" b="-32000"/>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3">
        <dgm:presLayoutVars>
          <dgm:bulletEnabled val="1"/>
        </dgm:presLayoutVars>
      </dgm:prSet>
      <dgm:spPr/>
    </dgm:pt>
    <dgm:pt modelId="{84801671-BCC8-4D58-8E94-ACEEE325EC80}" type="pres">
      <dgm:prSet presAssocID="{1F320938-ABA3-4C62-AADA-73165E2E2510}" presName="invisiNode" presStyleLbl="node1" presStyleIdx="1" presStyleCnt="3"/>
      <dgm:spPr/>
    </dgm:pt>
    <dgm:pt modelId="{F02D0839-4734-449D-A765-33F9B94071CF}" type="pres">
      <dgm:prSet presAssocID="{1F320938-ABA3-4C62-AADA-73165E2E2510}" presName="imagNode" presStyleLbl="fgImgPlace1" presStyleIdx="1" presStyleCnt="3"/>
      <dgm:spPr>
        <a:blipFill dpi="0" rotWithShape="1">
          <a:blip xmlns:r="http://schemas.openxmlformats.org/officeDocument/2006/relationships" r:embed="rId2"/>
          <a:srcRect/>
          <a:stretch>
            <a:fillRect l="445" t="-18182" r="-445" b="-45818"/>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3">
        <dgm:presLayoutVars>
          <dgm:bulletEnabled val="1"/>
        </dgm:presLayoutVars>
      </dgm:prSet>
      <dgm:spPr/>
    </dgm:pt>
    <dgm:pt modelId="{0AC82F7C-DF2D-4DE1-AE69-409AE98C4159}" type="pres">
      <dgm:prSet presAssocID="{95DF688C-BC5A-4B81-A4C4-1D0F12B2F595}" presName="invisiNode" presStyleLbl="node1" presStyleIdx="2" presStyleCnt="3"/>
      <dgm:spPr/>
    </dgm:pt>
    <dgm:pt modelId="{2DF6137C-C642-4539-9EBF-D3946774C9DC}" type="pres">
      <dgm:prSet presAssocID="{95DF688C-BC5A-4B81-A4C4-1D0F12B2F595}" presName="imagNode" presStyleLbl="fgImgPlace1" presStyleIdx="2" presStyleCnt="3"/>
      <dgm:spPr>
        <a:blipFill dpi="0" rotWithShape="1">
          <a:blip xmlns:r="http://schemas.openxmlformats.org/officeDocument/2006/relationships" r:embed="rId3"/>
          <a:srcRect/>
          <a:stretch>
            <a:fillRect t="-32949" b="-31051"/>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en-GB" b="0" i="0" u="none" strike="noStrike" cap="none" normalizeH="0" baseline="0" noProof="0" dirty="0">
              <a:ln>
                <a:noFill/>
              </a:ln>
              <a:solidFill>
                <a:schemeClr val="tx1"/>
              </a:solidFill>
              <a:effectLst/>
              <a:latin typeface="+mn-lt"/>
            </a:rPr>
            <a:t>Diepte-interviews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Eén-op-één gesprekken om meningen en gevoelens te onderzoeken</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en-GB" b="0" i="0" u="none" strike="noStrike" cap="none" normalizeH="0" baseline="0" noProof="0" dirty="0">
              <a:ln>
                <a:noFill/>
              </a:ln>
              <a:solidFill>
                <a:schemeClr val="tx1"/>
              </a:solidFill>
              <a:effectLst/>
              <a:latin typeface="+mn-lt"/>
            </a:rPr>
            <a:t>Focusgroepen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Discussies in kleine groepen om gedeelde meningen en ideeën te verzamelen</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lang="en-GB" sz="2200" b="1" noProof="0" dirty="0">
              <a:latin typeface="+mn-lt"/>
            </a:rPr>
            <a:t>Marktonderzoek Online </a:t>
          </a:r>
          <a:r>
            <a:rPr kumimoji="0" lang="en-GB" sz="2200" b="1" i="0" u="none" strike="noStrike" cap="none" normalizeH="0" baseline="0" noProof="0" dirty="0">
              <a:ln>
                <a:noFill/>
              </a:ln>
              <a:solidFill>
                <a:schemeClr val="tx1"/>
              </a:solidFill>
              <a:effectLst/>
              <a:latin typeface="+mn-lt"/>
            </a:rPr>
            <a:t>gemeenschappen </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Groepen zoals LinkedIn of Facebook voor informele feedback</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en-GB" b="0" i="0" u="none" strike="noStrike" cap="none" normalizeH="0" baseline="0" noProof="0" dirty="0">
              <a:ln>
                <a:noFill/>
              </a:ln>
              <a:solidFill>
                <a:schemeClr val="tx1"/>
              </a:solidFill>
              <a:effectLst/>
            </a:rPr>
            <a:t>Luisterplatforms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Blogs, forums of sociale ruimtes waar je gesprekken observeert</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en-GB" b="1" i="0" u="none" strike="noStrike" cap="none" normalizeH="0" baseline="0" noProof="0" dirty="0">
              <a:ln>
                <a:noFill/>
              </a:ln>
              <a:solidFill>
                <a:schemeClr val="tx1"/>
              </a:solidFill>
              <a:effectLst/>
            </a:rPr>
            <a:t>Enquêtes of </a:t>
          </a:r>
          <a:r>
            <a:rPr kumimoji="0" lang="en-GB" b="0" i="0" u="none" strike="noStrike" cap="none" normalizeH="0" baseline="0" noProof="0" dirty="0">
              <a:ln>
                <a:noFill/>
              </a:ln>
              <a:solidFill>
                <a:schemeClr val="tx1"/>
              </a:solidFill>
              <a:effectLst/>
            </a:rPr>
            <a:t>vragenlijsten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Gestructureerde vragen om snelle antwoorden te verzamelen</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kumimoji="0" lang="en-GB" sz="2200" b="1" i="0" u="none" strike="noStrike" cap="none" normalizeH="0" baseline="0" noProof="0" dirty="0">
              <a:ln>
                <a:noFill/>
              </a:ln>
              <a:solidFill>
                <a:schemeClr val="tx1"/>
              </a:solidFill>
              <a:effectLst/>
            </a:rPr>
            <a:t>Observatie</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Kijken hoe mensen zich gedragen in winkels, op markten of evenementen</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52C09-FFFB-4A94-903F-7953EA5B93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6F274BA-9FB1-49F4-8001-914FE490D98E}">
      <dgm:prSet phldrT="[Tekst]" custT="1"/>
      <dgm:spPr>
        <a:solidFill>
          <a:srgbClr val="B6D1E1"/>
        </a:solidFill>
        <a:ln>
          <a:noFill/>
        </a:ln>
      </dgm:spPr>
      <dgm:t>
        <a:bodyPr/>
        <a:lstStyle/>
        <a:p>
          <a:pPr algn="l"/>
          <a:r>
            <a:rPr lang="en-GB" sz="2000" b="1" noProof="0" dirty="0"/>
            <a:t>Voordat je je idee voor een voedingsmiddelenbedrijf kunt testen of ontwikkelen, moet je het duidelijk definiëren. Een sterk idee is een idee dat je eenvoudig en zelfverzekerd kunt uitleggen in slechts een paar zinnen. In staat zijn om duidelijk over je idee te praten is een belangrijke vaardigheid voor elke ondernemer.</a:t>
          </a:r>
        </a:p>
      </dgm:t>
    </dgm:pt>
    <dgm:pt modelId="{AC9A1E12-A424-4A21-A403-DE80D2C38E6A}" type="parTrans" cxnId="{2C11C73B-830E-47D6-BC12-F6BA8877E97B}">
      <dgm:prSet/>
      <dgm:spPr/>
      <dgm:t>
        <a:bodyPr/>
        <a:lstStyle/>
        <a:p>
          <a:endParaRPr lang="en-GB"/>
        </a:p>
      </dgm:t>
    </dgm:pt>
    <dgm:pt modelId="{C611CDA6-4F1F-41A3-B3C1-752F43693069}" type="sibTrans" cxnId="{2C11C73B-830E-47D6-BC12-F6BA8877E97B}">
      <dgm:prSet/>
      <dgm:spPr/>
      <dgm:t>
        <a:bodyPr/>
        <a:lstStyle/>
        <a:p>
          <a:endParaRPr lang="en-GB"/>
        </a:p>
      </dgm:t>
    </dgm:pt>
    <dgm:pt modelId="{9D0163B8-D0E2-424E-AE58-0E0A9E745B36}">
      <dgm:prSet custT="1"/>
      <dgm:spPr>
        <a:ln>
          <a:solidFill>
            <a:srgbClr val="94C7B0"/>
          </a:solidFill>
        </a:ln>
      </dgm:spPr>
      <dgm:t>
        <a:bodyPr/>
        <a:lstStyle/>
        <a:p>
          <a:pPr marL="0" indent="0">
            <a:buNone/>
          </a:pPr>
          <a:r>
            <a:rPr lang="en-GB" sz="1800" noProof="0" dirty="0"/>
            <a:t>Hoe duidelijker je idee, hoe makkelijker het voor anderen is om het te begrijpen en te steunen. Naarmate je bedrijf groeit, zul je het aan veel verschillende mensen moeten beschrijven: klanten, leveranciers, mentoren, banken en misschien zelfs potentiële investeerders.</a:t>
          </a:r>
        </a:p>
      </dgm:t>
    </dgm:pt>
    <dgm:pt modelId="{0395B07E-DB22-4D64-AE4B-A6E39BF2C252}" type="parTrans" cxnId="{FF314C6F-60D8-43D5-8B51-1779735265A1}">
      <dgm:prSet/>
      <dgm:spPr/>
      <dgm:t>
        <a:bodyPr/>
        <a:lstStyle/>
        <a:p>
          <a:endParaRPr lang="en-GB"/>
        </a:p>
      </dgm:t>
    </dgm:pt>
    <dgm:pt modelId="{CB6D3F60-29DF-40FD-A614-097E68BD771C}" type="sibTrans" cxnId="{FF314C6F-60D8-43D5-8B51-1779735265A1}">
      <dgm:prSet/>
      <dgm:spPr/>
      <dgm:t>
        <a:bodyPr/>
        <a:lstStyle/>
        <a:p>
          <a:endParaRPr lang="en-GB"/>
        </a:p>
      </dgm:t>
    </dgm:pt>
    <dgm:pt modelId="{E23D53CB-4A8F-46C8-842E-BC6B4BEDD9B6}">
      <dgm:prSet custT="1"/>
      <dgm:spPr>
        <a:ln>
          <a:solidFill>
            <a:srgbClr val="94C7B0"/>
          </a:solidFill>
        </a:ln>
      </dgm:spPr>
      <dgm:t>
        <a:bodyPr/>
        <a:lstStyle/>
        <a:p>
          <a:pPr marL="228600" indent="0">
            <a:buNone/>
          </a:pPr>
          <a:endParaRPr lang="en-GB" sz="2000" noProof="0" dirty="0"/>
        </a:p>
      </dgm:t>
    </dgm:pt>
    <dgm:pt modelId="{2584341D-944B-41AD-ABBA-A83AC775E07F}" type="parTrans" cxnId="{978B5F9F-D082-4E3D-AFA5-6D5B7DAC541C}">
      <dgm:prSet/>
      <dgm:spPr/>
      <dgm:t>
        <a:bodyPr/>
        <a:lstStyle/>
        <a:p>
          <a:endParaRPr lang="en-IE"/>
        </a:p>
      </dgm:t>
    </dgm:pt>
    <dgm:pt modelId="{10A3300E-2D7D-4AD6-9806-98DD569C62A2}" type="sibTrans" cxnId="{978B5F9F-D082-4E3D-AFA5-6D5B7DAC541C}">
      <dgm:prSet/>
      <dgm:spPr/>
      <dgm:t>
        <a:bodyPr/>
        <a:lstStyle/>
        <a:p>
          <a:endParaRPr lang="en-IE"/>
        </a:p>
      </dgm:t>
    </dgm:pt>
    <dgm:pt modelId="{B34E2851-E3B8-4982-8E66-45D370BAFB61}">
      <dgm:prSet custT="1"/>
      <dgm:spPr>
        <a:ln>
          <a:solidFill>
            <a:srgbClr val="94C7B0"/>
          </a:solidFill>
        </a:ln>
      </dgm:spPr>
      <dgm:t>
        <a:bodyPr/>
        <a:lstStyle/>
        <a:p>
          <a:pPr marL="0" indent="0">
            <a:buNone/>
          </a:pPr>
          <a:r>
            <a:rPr lang="en-GB" sz="2200" b="1" noProof="0" dirty="0"/>
            <a:t>Meer weten? </a:t>
          </a:r>
          <a:r>
            <a:rPr lang="en-GB" sz="2200" b="0" dirty="0" err="1"/>
            <a:t>Ontdek </a:t>
          </a:r>
          <a:r>
            <a:rPr lang="en-GB" sz="2200" dirty="0">
              <a:hlinkClick xmlns:r="http://schemas.openxmlformats.org/officeDocument/2006/relationships" r:id="rId1"/>
            </a:rPr>
            <a:t>Het recept voor een geweldige zakelijke pitch: Tips voor ondernemers in de voedingsmiddelenindustrie</a:t>
          </a:r>
          <a:r>
            <a:rPr lang="en-GB" sz="2200" dirty="0"/>
            <a:t>, met praktisch advies over het effectief presenteren van je idee voor een voedingsmiddelenbedrijf.</a:t>
          </a:r>
          <a:endParaRPr lang="en-GB" sz="2200" noProof="0" dirty="0"/>
        </a:p>
      </dgm:t>
    </dgm:pt>
    <dgm:pt modelId="{480E1E79-9024-4B28-BD1A-DF9143685341}" type="parTrans" cxnId="{1B9A95B4-33A6-4713-B637-09FB69345C1A}">
      <dgm:prSet/>
      <dgm:spPr/>
      <dgm:t>
        <a:bodyPr/>
        <a:lstStyle/>
        <a:p>
          <a:endParaRPr lang="en-IE"/>
        </a:p>
      </dgm:t>
    </dgm:pt>
    <dgm:pt modelId="{66C97E45-9281-4902-B819-11B507647A1E}" type="sibTrans" cxnId="{1B9A95B4-33A6-4713-B637-09FB69345C1A}">
      <dgm:prSet/>
      <dgm:spPr/>
      <dgm:t>
        <a:bodyPr/>
        <a:lstStyle/>
        <a:p>
          <a:endParaRPr lang="en-IE"/>
        </a:p>
      </dgm:t>
    </dgm:pt>
    <dgm:pt modelId="{85F7AE8A-5678-4B77-B332-C6A804439F47}">
      <dgm:prSet custT="1"/>
      <dgm:spPr>
        <a:ln>
          <a:solidFill>
            <a:srgbClr val="94C7B0"/>
          </a:solidFill>
        </a:ln>
      </dgm:spPr>
      <dgm:t>
        <a:bodyPr/>
        <a:lstStyle/>
        <a:p>
          <a:pPr marL="0" indent="0">
            <a:buNone/>
          </a:pPr>
          <a:endParaRPr lang="en-GB" sz="2200" noProof="0" dirty="0"/>
        </a:p>
      </dgm:t>
    </dgm:pt>
    <dgm:pt modelId="{BBBC6A5F-792B-4C50-9B3C-CD0B20B5FFC3}" type="parTrans" cxnId="{ED1A807D-52A0-4A50-BADC-B1355A517538}">
      <dgm:prSet/>
      <dgm:spPr/>
      <dgm:t>
        <a:bodyPr/>
        <a:lstStyle/>
        <a:p>
          <a:endParaRPr lang="en-IE"/>
        </a:p>
      </dgm:t>
    </dgm:pt>
    <dgm:pt modelId="{D8A88B97-FF36-4FA7-965B-655196A5C4DD}" type="sibTrans" cxnId="{ED1A807D-52A0-4A50-BADC-B1355A517538}">
      <dgm:prSet/>
      <dgm:spPr/>
      <dgm:t>
        <a:bodyPr/>
        <a:lstStyle/>
        <a:p>
          <a:endParaRPr lang="en-IE"/>
        </a:p>
      </dgm:t>
    </dgm:pt>
    <dgm:pt modelId="{3E6BFF2F-1A8D-45EF-9B5C-63BC09BBCEDD}" type="pres">
      <dgm:prSet presAssocID="{F5D52C09-FFFB-4A94-903F-7953EA5B9328}" presName="linear" presStyleCnt="0">
        <dgm:presLayoutVars>
          <dgm:dir/>
          <dgm:animLvl val="lvl"/>
          <dgm:resizeHandles val="exact"/>
        </dgm:presLayoutVars>
      </dgm:prSet>
      <dgm:spPr/>
    </dgm:pt>
    <dgm:pt modelId="{346C8F07-63DA-44F2-866A-1D32B46ABF2C}" type="pres">
      <dgm:prSet presAssocID="{E6F274BA-9FB1-49F4-8001-914FE490D98E}" presName="parentLin" presStyleCnt="0"/>
      <dgm:spPr/>
    </dgm:pt>
    <dgm:pt modelId="{FE07B783-EFD5-46EE-B398-60F361274BAD}" type="pres">
      <dgm:prSet presAssocID="{E6F274BA-9FB1-49F4-8001-914FE490D98E}" presName="parentLeftMargin" presStyleLbl="node1" presStyleIdx="0" presStyleCnt="1"/>
      <dgm:spPr/>
    </dgm:pt>
    <dgm:pt modelId="{DAF57209-25DA-42B3-A7D7-98ADEFB87B68}" type="pres">
      <dgm:prSet presAssocID="{E6F274BA-9FB1-49F4-8001-914FE490D98E}" presName="parentText" presStyleLbl="node1" presStyleIdx="0" presStyleCnt="1" custScaleX="127212" custScaleY="532292" custLinFactNeighborX="-81907" custLinFactNeighborY="-17306">
        <dgm:presLayoutVars>
          <dgm:chMax val="0"/>
          <dgm:bulletEnabled val="1"/>
        </dgm:presLayoutVars>
      </dgm:prSet>
      <dgm:spPr/>
    </dgm:pt>
    <dgm:pt modelId="{34A538D5-9D09-41C0-858C-A9DCEF4E53E9}" type="pres">
      <dgm:prSet presAssocID="{E6F274BA-9FB1-49F4-8001-914FE490D98E}" presName="negativeSpace" presStyleCnt="0"/>
      <dgm:spPr/>
    </dgm:pt>
    <dgm:pt modelId="{6C2E5EC6-3043-403B-A6AA-A7B9062691FA}" type="pres">
      <dgm:prSet presAssocID="{E6F274BA-9FB1-49F4-8001-914FE490D98E}" presName="childText" presStyleLbl="conFgAcc1" presStyleIdx="0" presStyleCnt="1" custScaleY="49368" custLinFactY="-8033" custLinFactNeighborY="-100000">
        <dgm:presLayoutVars>
          <dgm:bulletEnabled val="1"/>
        </dgm:presLayoutVars>
      </dgm:prSet>
      <dgm:spPr/>
    </dgm:pt>
  </dgm:ptLst>
  <dgm:cxnLst>
    <dgm:cxn modelId="{475AE906-5638-4C65-AF7A-B99A2100D936}" type="presOf" srcId="{9D0163B8-D0E2-424E-AE58-0E0A9E745B36}" destId="{6C2E5EC6-3043-403B-A6AA-A7B9062691FA}" srcOrd="0" destOrd="1" presId="urn:microsoft.com/office/officeart/2005/8/layout/list1"/>
    <dgm:cxn modelId="{F0E5CF09-18F1-466F-BBEB-3D1CB9275660}" type="presOf" srcId="{85F7AE8A-5678-4B77-B332-C6A804439F47}" destId="{6C2E5EC6-3043-403B-A6AA-A7B9062691FA}" srcOrd="0" destOrd="2" presId="urn:microsoft.com/office/officeart/2005/8/layout/list1"/>
    <dgm:cxn modelId="{2C11C73B-830E-47D6-BC12-F6BA8877E97B}" srcId="{F5D52C09-FFFB-4A94-903F-7953EA5B9328}" destId="{E6F274BA-9FB1-49F4-8001-914FE490D98E}" srcOrd="0" destOrd="0" parTransId="{AC9A1E12-A424-4A21-A403-DE80D2C38E6A}" sibTransId="{C611CDA6-4F1F-41A3-B3C1-752F43693069}"/>
    <dgm:cxn modelId="{5D2F1367-B85A-40A7-9CCA-15EB63CFD26A}" type="presOf" srcId="{E23D53CB-4A8F-46C8-842E-BC6B4BEDD9B6}" destId="{6C2E5EC6-3043-403B-A6AA-A7B9062691FA}" srcOrd="0" destOrd="0" presId="urn:microsoft.com/office/officeart/2005/8/layout/list1"/>
    <dgm:cxn modelId="{FF314C6F-60D8-43D5-8B51-1779735265A1}" srcId="{E6F274BA-9FB1-49F4-8001-914FE490D98E}" destId="{9D0163B8-D0E2-424E-AE58-0E0A9E745B36}" srcOrd="1" destOrd="0" parTransId="{0395B07E-DB22-4D64-AE4B-A6E39BF2C252}" sibTransId="{CB6D3F60-29DF-40FD-A614-097E68BD771C}"/>
    <dgm:cxn modelId="{EB3D247C-B2F4-4FC9-871E-C25A78ACC969}" type="presOf" srcId="{B34E2851-E3B8-4982-8E66-45D370BAFB61}" destId="{6C2E5EC6-3043-403B-A6AA-A7B9062691FA}" srcOrd="0" destOrd="3" presId="urn:microsoft.com/office/officeart/2005/8/layout/list1"/>
    <dgm:cxn modelId="{ED1A807D-52A0-4A50-BADC-B1355A517538}" srcId="{E6F274BA-9FB1-49F4-8001-914FE490D98E}" destId="{85F7AE8A-5678-4B77-B332-C6A804439F47}" srcOrd="2" destOrd="0" parTransId="{BBBC6A5F-792B-4C50-9B3C-CD0B20B5FFC3}" sibTransId="{D8A88B97-FF36-4FA7-965B-655196A5C4DD}"/>
    <dgm:cxn modelId="{343C657E-047D-47CC-A0DC-ADACE238AEC5}" type="presOf" srcId="{E6F274BA-9FB1-49F4-8001-914FE490D98E}" destId="{DAF57209-25DA-42B3-A7D7-98ADEFB87B68}" srcOrd="1" destOrd="0" presId="urn:microsoft.com/office/officeart/2005/8/layout/list1"/>
    <dgm:cxn modelId="{9E70258E-06FD-4F62-A043-D355C695CC8A}" type="presOf" srcId="{E6F274BA-9FB1-49F4-8001-914FE490D98E}" destId="{FE07B783-EFD5-46EE-B398-60F361274BAD}" srcOrd="0" destOrd="0" presId="urn:microsoft.com/office/officeart/2005/8/layout/list1"/>
    <dgm:cxn modelId="{978B5F9F-D082-4E3D-AFA5-6D5B7DAC541C}" srcId="{E6F274BA-9FB1-49F4-8001-914FE490D98E}" destId="{E23D53CB-4A8F-46C8-842E-BC6B4BEDD9B6}" srcOrd="0" destOrd="0" parTransId="{2584341D-944B-41AD-ABBA-A83AC775E07F}" sibTransId="{10A3300E-2D7D-4AD6-9806-98DD569C62A2}"/>
    <dgm:cxn modelId="{F003C6A0-A82E-4FBC-8C1B-6B27BE5C0338}" type="presOf" srcId="{F5D52C09-FFFB-4A94-903F-7953EA5B9328}" destId="{3E6BFF2F-1A8D-45EF-9B5C-63BC09BBCEDD}" srcOrd="0" destOrd="0" presId="urn:microsoft.com/office/officeart/2005/8/layout/list1"/>
    <dgm:cxn modelId="{1B9A95B4-33A6-4713-B637-09FB69345C1A}" srcId="{E6F274BA-9FB1-49F4-8001-914FE490D98E}" destId="{B34E2851-E3B8-4982-8E66-45D370BAFB61}" srcOrd="3" destOrd="0" parTransId="{480E1E79-9024-4B28-BD1A-DF9143685341}" sibTransId="{66C97E45-9281-4902-B819-11B507647A1E}"/>
    <dgm:cxn modelId="{5DC1FF53-DA4D-488E-8A09-201F8F48B276}" type="presParOf" srcId="{3E6BFF2F-1A8D-45EF-9B5C-63BC09BBCEDD}" destId="{346C8F07-63DA-44F2-866A-1D32B46ABF2C}" srcOrd="0" destOrd="0" presId="urn:microsoft.com/office/officeart/2005/8/layout/list1"/>
    <dgm:cxn modelId="{A6E0B2B0-8D8D-4418-A90E-8B57DC5227C5}" type="presParOf" srcId="{346C8F07-63DA-44F2-866A-1D32B46ABF2C}" destId="{FE07B783-EFD5-46EE-B398-60F361274BAD}" srcOrd="0" destOrd="0" presId="urn:microsoft.com/office/officeart/2005/8/layout/list1"/>
    <dgm:cxn modelId="{C615ED8C-AE2F-4DEC-BC0D-18F3D7E688D2}" type="presParOf" srcId="{346C8F07-63DA-44F2-866A-1D32B46ABF2C}" destId="{DAF57209-25DA-42B3-A7D7-98ADEFB87B68}" srcOrd="1" destOrd="0" presId="urn:microsoft.com/office/officeart/2005/8/layout/list1"/>
    <dgm:cxn modelId="{0B74AC8E-5076-4589-9A7A-C7AB6A1BC870}" type="presParOf" srcId="{3E6BFF2F-1A8D-45EF-9B5C-63BC09BBCEDD}" destId="{34A538D5-9D09-41C0-858C-A9DCEF4E53E9}" srcOrd="1" destOrd="0" presId="urn:microsoft.com/office/officeart/2005/8/layout/list1"/>
    <dgm:cxn modelId="{9C26BC50-16F2-49FF-8212-D0C86493B89C}" type="presParOf" srcId="{3E6BFF2F-1A8D-45EF-9B5C-63BC09BBCEDD}" destId="{6C2E5EC6-3043-403B-A6AA-A7B9062691F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7012D-8DB3-4A6D-B90F-B2C718FCD6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5B2B090-523B-4F1E-B91D-97CF8A59D8CA}">
      <dgm:prSet phldrT="[Tekst]" custT="1"/>
      <dgm:spPr>
        <a:solidFill>
          <a:srgbClr val="94C7B0"/>
        </a:solidFill>
        <a:ln>
          <a:noFill/>
        </a:ln>
      </dgm:spPr>
      <dgm:t>
        <a:bodyPr/>
        <a:lstStyle/>
        <a:p>
          <a:r>
            <a:rPr lang="en-GB" sz="1600" b="1" noProof="0" dirty="0"/>
            <a:t>Wie je betalende klant zal zijn.</a:t>
          </a:r>
          <a:endParaRPr lang="en-GB" sz="1600" noProof="0" dirty="0"/>
        </a:p>
      </dgm:t>
    </dgm:pt>
    <dgm:pt modelId="{E1A09D5E-AFC3-4586-8800-9752140A9BAB}" type="parTrans" cxnId="{F31D393E-81AE-4BC9-AFEE-7F3E70BE4B64}">
      <dgm:prSet/>
      <dgm:spPr/>
      <dgm:t>
        <a:bodyPr/>
        <a:lstStyle/>
        <a:p>
          <a:endParaRPr lang="en-GB"/>
        </a:p>
      </dgm:t>
    </dgm:pt>
    <dgm:pt modelId="{031E7E11-866A-4E6D-BD26-96445471E571}" type="sibTrans" cxnId="{F31D393E-81AE-4BC9-AFEE-7F3E70BE4B64}">
      <dgm:prSet/>
      <dgm:spPr/>
      <dgm:t>
        <a:bodyPr/>
        <a:lstStyle/>
        <a:p>
          <a:endParaRPr lang="en-GB"/>
        </a:p>
      </dgm:t>
    </dgm:pt>
    <dgm:pt modelId="{43F15E5C-CA08-4745-9E30-8394FA4C1289}">
      <dgm:prSet custT="1"/>
      <dgm:spPr>
        <a:solidFill>
          <a:srgbClr val="94C7B0"/>
        </a:solidFill>
        <a:ln>
          <a:noFill/>
        </a:ln>
      </dgm:spPr>
      <dgm:t>
        <a:bodyPr/>
        <a:lstStyle/>
        <a:p>
          <a:pPr>
            <a:buNone/>
          </a:pPr>
          <a:r>
            <a:rPr lang="en-GB" sz="1600" b="1" noProof="0" dirty="0"/>
            <a:t>Waar je van plan bent te verkopen.</a:t>
          </a:r>
          <a:endParaRPr lang="en-GB" sz="1600" noProof="0" dirty="0"/>
        </a:p>
      </dgm:t>
    </dgm:pt>
    <dgm:pt modelId="{38BE4941-5005-4D15-85CF-F888907BBB86}" type="parTrans" cxnId="{2F86CD37-07D2-4268-BE40-E896219C79B4}">
      <dgm:prSet/>
      <dgm:spPr/>
      <dgm:t>
        <a:bodyPr/>
        <a:lstStyle/>
        <a:p>
          <a:endParaRPr lang="en-GB"/>
        </a:p>
      </dgm:t>
    </dgm:pt>
    <dgm:pt modelId="{FEEA878F-1EC7-4D5B-93F4-12929F2C69A3}" type="sibTrans" cxnId="{2F86CD37-07D2-4268-BE40-E896219C79B4}">
      <dgm:prSet/>
      <dgm:spPr/>
      <dgm:t>
        <a:bodyPr/>
        <a:lstStyle/>
        <a:p>
          <a:endParaRPr lang="en-GB"/>
        </a:p>
      </dgm:t>
    </dgm:pt>
    <dgm:pt modelId="{D555BCD9-7C0C-4627-BDAA-E51A01274098}">
      <dgm:prSet custT="1"/>
      <dgm:spPr>
        <a:solidFill>
          <a:srgbClr val="94C7B0"/>
        </a:solidFill>
        <a:ln>
          <a:noFill/>
        </a:ln>
      </dgm:spPr>
      <dgm:t>
        <a:bodyPr/>
        <a:lstStyle/>
        <a:p>
          <a:pPr>
            <a:buNone/>
          </a:pPr>
          <a:r>
            <a:rPr lang="en-GB" sz="1600" b="1" noProof="0" dirty="0"/>
            <a:t>Wat je concurrentie doet.</a:t>
          </a:r>
          <a:endParaRPr lang="en-GB" sz="1600" noProof="0" dirty="0"/>
        </a:p>
      </dgm:t>
    </dgm:pt>
    <dgm:pt modelId="{B5CB0FAD-E296-4860-B31F-6D8EB536C0CD}" type="parTrans" cxnId="{E5A8063A-1874-420B-8EA5-DDE56A2B2C02}">
      <dgm:prSet/>
      <dgm:spPr/>
      <dgm:t>
        <a:bodyPr/>
        <a:lstStyle/>
        <a:p>
          <a:endParaRPr lang="en-GB"/>
        </a:p>
      </dgm:t>
    </dgm:pt>
    <dgm:pt modelId="{313D76E3-C5A8-45E0-88ED-6CDDEAC945DE}" type="sibTrans" cxnId="{E5A8063A-1874-420B-8EA5-DDE56A2B2C02}">
      <dgm:prSet/>
      <dgm:spPr/>
      <dgm:t>
        <a:bodyPr/>
        <a:lstStyle/>
        <a:p>
          <a:endParaRPr lang="en-GB"/>
        </a:p>
      </dgm:t>
    </dgm:pt>
    <dgm:pt modelId="{C163CC08-9369-4C22-A23C-82F07B981D7C}">
      <dgm:prSet custT="1"/>
      <dgm:spPr>
        <a:solidFill>
          <a:srgbClr val="94C7B0"/>
        </a:solidFill>
        <a:ln>
          <a:noFill/>
        </a:ln>
      </dgm:spPr>
      <dgm:t>
        <a:bodyPr/>
        <a:lstStyle/>
        <a:p>
          <a:r>
            <a:rPr lang="en-GB" sz="1600" b="1" noProof="0" dirty="0"/>
            <a:t>Hoe je aanbod zich verhoudt.</a:t>
          </a:r>
          <a:endParaRPr lang="en-GB" sz="1600" noProof="0" dirty="0"/>
        </a:p>
      </dgm:t>
    </dgm:pt>
    <dgm:pt modelId="{B03D341B-15A6-4AA7-8C77-1D6B8EE4B8BF}" type="parTrans" cxnId="{D42D3FFE-6867-4A7C-B9F1-12CD997EB6A0}">
      <dgm:prSet/>
      <dgm:spPr/>
      <dgm:t>
        <a:bodyPr/>
        <a:lstStyle/>
        <a:p>
          <a:endParaRPr lang="en-GB"/>
        </a:p>
      </dgm:t>
    </dgm:pt>
    <dgm:pt modelId="{FA58D956-6EF6-492D-A7D9-FE2523036584}" type="sibTrans" cxnId="{D42D3FFE-6867-4A7C-B9F1-12CD997EB6A0}">
      <dgm:prSet/>
      <dgm:spPr/>
      <dgm:t>
        <a:bodyPr/>
        <a:lstStyle/>
        <a:p>
          <a:endParaRPr lang="en-GB"/>
        </a:p>
      </dgm:t>
    </dgm:pt>
    <dgm:pt modelId="{2CE856BE-13E4-4B83-9EF6-457BF6504BDC}">
      <dgm:prSet phldrT="[Tekst]" custT="1"/>
      <dgm:spPr>
        <a:solidFill>
          <a:srgbClr val="94C7B0"/>
        </a:solidFill>
        <a:ln>
          <a:noFill/>
        </a:ln>
      </dgm:spPr>
      <dgm:t>
        <a:bodyPr/>
        <a:lstStyle/>
        <a:p>
          <a:r>
            <a:rPr lang="en-GB" sz="1600" b="1" noProof="0" dirty="0"/>
            <a:t>Wat maakt jouw voedingsproduct of -dienst waardevol?</a:t>
          </a:r>
          <a:endParaRPr lang="en-GB" sz="1600" noProof="0" dirty="0"/>
        </a:p>
      </dgm:t>
    </dgm:pt>
    <dgm:pt modelId="{5825CECB-75DB-4092-9616-D90711202AB8}" type="parTrans" cxnId="{67196C86-769C-4BA7-90EF-7DCD2C7895B4}">
      <dgm:prSet/>
      <dgm:spPr/>
      <dgm:t>
        <a:bodyPr/>
        <a:lstStyle/>
        <a:p>
          <a:endParaRPr lang="en-GB"/>
        </a:p>
      </dgm:t>
    </dgm:pt>
    <dgm:pt modelId="{FA32ADF3-666C-41EE-BE6E-5581926E2EE0}" type="sibTrans" cxnId="{67196C86-769C-4BA7-90EF-7DCD2C7895B4}">
      <dgm:prSet/>
      <dgm:spPr/>
      <dgm:t>
        <a:bodyPr/>
        <a:lstStyle/>
        <a:p>
          <a:endParaRPr lang="en-GB"/>
        </a:p>
      </dgm:t>
    </dgm:pt>
    <dgm:pt modelId="{8F3014D9-1630-42D6-AAAE-E39FAF2C10F3}">
      <dgm:prSet phldrT="[Tekst]" custT="1"/>
      <dgm:spPr>
        <a:ln>
          <a:solidFill>
            <a:srgbClr val="B6D1E1"/>
          </a:solidFill>
        </a:ln>
      </dgm:spPr>
      <dgm:t>
        <a:bodyPr/>
        <a:lstStyle/>
        <a:p>
          <a:pPr>
            <a:buNone/>
          </a:pPr>
          <a:r>
            <a:rPr lang="en-GB" sz="1600" noProof="0" dirty="0"/>
            <a:t>Wat hebben ze nodig, wat vinden ze belangrijk of waar worstelen ze mee?</a:t>
          </a:r>
        </a:p>
      </dgm:t>
    </dgm:pt>
    <dgm:pt modelId="{B1E9DB74-CBD7-4BD9-BC9E-1DF990031AB9}" type="parTrans" cxnId="{12BCCF5C-F467-4EA9-A36D-ECBCD22139BB}">
      <dgm:prSet/>
      <dgm:spPr/>
      <dgm:t>
        <a:bodyPr/>
        <a:lstStyle/>
        <a:p>
          <a:endParaRPr lang="en-GB"/>
        </a:p>
      </dgm:t>
    </dgm:pt>
    <dgm:pt modelId="{9B7D57ED-F7D6-4ACE-BCB1-24F1B371ABB4}" type="sibTrans" cxnId="{12BCCF5C-F467-4EA9-A36D-ECBCD22139BB}">
      <dgm:prSet/>
      <dgm:spPr/>
      <dgm:t>
        <a:bodyPr/>
        <a:lstStyle/>
        <a:p>
          <a:endParaRPr lang="en-GB"/>
        </a:p>
      </dgm:t>
    </dgm:pt>
    <dgm:pt modelId="{709BF4C0-2F0C-4291-B258-99328FD7C58A}">
      <dgm:prSet phldrT="[Tekst]" custT="1"/>
      <dgm:spPr>
        <a:ln>
          <a:solidFill>
            <a:srgbClr val="B6D1E1"/>
          </a:solidFill>
        </a:ln>
      </dgm:spPr>
      <dgm:t>
        <a:bodyPr/>
        <a:lstStyle/>
        <a:p>
          <a:pPr>
            <a:buNone/>
          </a:pPr>
          <a:r>
            <a:rPr lang="en-GB" sz="1600" noProof="0" dirty="0"/>
            <a:t>Welke culinaire eigenschappen of voordelen zijn het belangrijkst voor je klant?</a:t>
          </a:r>
        </a:p>
      </dgm:t>
    </dgm:pt>
    <dgm:pt modelId="{260CA5E8-3384-491E-B5E4-45005E6ED04B}" type="parTrans" cxnId="{04985468-81E3-4F63-8B16-45813DDC646E}">
      <dgm:prSet/>
      <dgm:spPr/>
      <dgm:t>
        <a:bodyPr/>
        <a:lstStyle/>
        <a:p>
          <a:endParaRPr lang="en-GB"/>
        </a:p>
      </dgm:t>
    </dgm:pt>
    <dgm:pt modelId="{1FE201E4-4EB6-49C1-99CB-3C2B2EBEC037}" type="sibTrans" cxnId="{04985468-81E3-4F63-8B16-45813DDC646E}">
      <dgm:prSet/>
      <dgm:spPr/>
      <dgm:t>
        <a:bodyPr/>
        <a:lstStyle/>
        <a:p>
          <a:endParaRPr lang="en-GB"/>
        </a:p>
      </dgm:t>
    </dgm:pt>
    <dgm:pt modelId="{25A809FA-5D7B-4446-804D-CA7E57803ADA}">
      <dgm:prSet custT="1"/>
      <dgm:spPr>
        <a:ln>
          <a:solidFill>
            <a:srgbClr val="B6D1E1"/>
          </a:solidFill>
        </a:ln>
      </dgm:spPr>
      <dgm:t>
        <a:bodyPr/>
        <a:lstStyle/>
        <a:p>
          <a:pPr>
            <a:buNone/>
          </a:pPr>
          <a:r>
            <a:rPr lang="en-GB" sz="1600" noProof="0" dirty="0"/>
            <a:t>Bepaal op welk geografisch gebied je je in het eerste jaar gaat richten.</a:t>
          </a:r>
        </a:p>
      </dgm:t>
    </dgm:pt>
    <dgm:pt modelId="{FD2AE83B-25A6-4D46-954E-17035C0A44B0}" type="parTrans" cxnId="{F03C9798-1087-49FB-B359-A2A9F702B9C6}">
      <dgm:prSet/>
      <dgm:spPr/>
      <dgm:t>
        <a:bodyPr/>
        <a:lstStyle/>
        <a:p>
          <a:endParaRPr lang="en-GB"/>
        </a:p>
      </dgm:t>
    </dgm:pt>
    <dgm:pt modelId="{86579C00-BBD8-4A62-BA9D-9BE37A969997}" type="sibTrans" cxnId="{F03C9798-1087-49FB-B359-A2A9F702B9C6}">
      <dgm:prSet/>
      <dgm:spPr/>
      <dgm:t>
        <a:bodyPr/>
        <a:lstStyle/>
        <a:p>
          <a:endParaRPr lang="en-GB"/>
        </a:p>
      </dgm:t>
    </dgm:pt>
    <dgm:pt modelId="{2AC39FCB-56EE-4F58-9510-FB69165A1090}">
      <dgm:prSet custT="1"/>
      <dgm:spPr>
        <a:ln>
          <a:solidFill>
            <a:srgbClr val="B6D1E1"/>
          </a:solidFill>
        </a:ln>
      </dgm:spPr>
      <dgm:t>
        <a:bodyPr/>
        <a:lstStyle/>
        <a:p>
          <a:pPr>
            <a:buNone/>
          </a:pPr>
          <a:r>
            <a:rPr lang="en-GB" sz="1600" noProof="0" dirty="0"/>
            <a:t>Wie verkoopt er nog meer in hetzelfde gebied? Wat vragen zij?</a:t>
          </a:r>
        </a:p>
      </dgm:t>
    </dgm:pt>
    <dgm:pt modelId="{0C43266A-FD11-4ED2-9BDE-6C6E96ADBA92}" type="parTrans" cxnId="{069846F9-3CA1-4F2D-89BA-F2A7C79CF29E}">
      <dgm:prSet/>
      <dgm:spPr/>
      <dgm:t>
        <a:bodyPr/>
        <a:lstStyle/>
        <a:p>
          <a:endParaRPr lang="en-GB"/>
        </a:p>
      </dgm:t>
    </dgm:pt>
    <dgm:pt modelId="{1446B2A5-06B8-40B6-81F0-1A9552B7993C}" type="sibTrans" cxnId="{069846F9-3CA1-4F2D-89BA-F2A7C79CF29E}">
      <dgm:prSet/>
      <dgm:spPr/>
      <dgm:t>
        <a:bodyPr/>
        <a:lstStyle/>
        <a:p>
          <a:endParaRPr lang="en-GB"/>
        </a:p>
      </dgm:t>
    </dgm:pt>
    <dgm:pt modelId="{9D66E2B8-4068-4139-8C75-74C80A11C28A}">
      <dgm:prSet custT="1"/>
      <dgm:spPr>
        <a:ln>
          <a:solidFill>
            <a:srgbClr val="B6D1E1"/>
          </a:solidFill>
        </a:ln>
      </dgm:spPr>
      <dgm:t>
        <a:bodyPr/>
        <a:lstStyle/>
        <a:p>
          <a:pPr>
            <a:buNone/>
          </a:pPr>
          <a:r>
            <a:rPr lang="en-GB" sz="1600" noProof="0" dirty="0"/>
            <a:t>Kun je concurrerend blijven op uniekheid? </a:t>
          </a:r>
        </a:p>
      </dgm:t>
    </dgm:pt>
    <dgm:pt modelId="{82772A99-D936-4F29-BFD9-97B13722B777}" type="parTrans" cxnId="{38DD5B1F-99EF-4295-A3CA-08904C683C7C}">
      <dgm:prSet/>
      <dgm:spPr/>
      <dgm:t>
        <a:bodyPr/>
        <a:lstStyle/>
        <a:p>
          <a:endParaRPr lang="en-GB"/>
        </a:p>
      </dgm:t>
    </dgm:pt>
    <dgm:pt modelId="{628846E5-BF47-4306-9BDF-8BF4E48A8BA5}" type="sibTrans" cxnId="{38DD5B1F-99EF-4295-A3CA-08904C683C7C}">
      <dgm:prSet/>
      <dgm:spPr/>
      <dgm:t>
        <a:bodyPr/>
        <a:lstStyle/>
        <a:p>
          <a:endParaRPr lang="en-GB"/>
        </a:p>
      </dgm:t>
    </dgm:pt>
    <dgm:pt modelId="{DAF7A459-D6D8-467D-A9ED-A28548F7B50B}">
      <dgm:prSet custT="1"/>
      <dgm:spPr>
        <a:ln>
          <a:solidFill>
            <a:srgbClr val="B6D1E1"/>
          </a:solidFill>
        </a:ln>
      </dgm:spPr>
      <dgm:t>
        <a:bodyPr/>
        <a:lstStyle/>
        <a:p>
          <a:pPr>
            <a:buNone/>
          </a:pPr>
          <a:r>
            <a:rPr lang="en-GB" sz="1600" noProof="0" dirty="0"/>
            <a:t>Waarom zouden klanten voor jou kiezen?</a:t>
          </a:r>
        </a:p>
      </dgm:t>
    </dgm:pt>
    <dgm:pt modelId="{C3BC7C5D-E25F-48EE-BC62-58337A8BA798}" type="parTrans" cxnId="{ABB553B3-6AA0-4463-9312-270DBCB7E52D}">
      <dgm:prSet/>
      <dgm:spPr/>
      <dgm:t>
        <a:bodyPr/>
        <a:lstStyle/>
        <a:p>
          <a:endParaRPr lang="en-GB"/>
        </a:p>
      </dgm:t>
    </dgm:pt>
    <dgm:pt modelId="{1DD0AA65-81C3-4BFD-A0F2-DE776480067F}" type="sibTrans" cxnId="{ABB553B3-6AA0-4463-9312-270DBCB7E52D}">
      <dgm:prSet/>
      <dgm:spPr/>
      <dgm:t>
        <a:bodyPr/>
        <a:lstStyle/>
        <a:p>
          <a:endParaRPr lang="en-GB"/>
        </a:p>
      </dgm:t>
    </dgm:pt>
    <dgm:pt modelId="{02E742EF-5414-4EAB-B4B4-14D6351A4B5C}" type="pres">
      <dgm:prSet presAssocID="{EC67012D-8DB3-4A6D-B90F-B2C718FCD6F2}" presName="linear" presStyleCnt="0">
        <dgm:presLayoutVars>
          <dgm:dir/>
          <dgm:animLvl val="lvl"/>
          <dgm:resizeHandles val="exact"/>
        </dgm:presLayoutVars>
      </dgm:prSet>
      <dgm:spPr/>
    </dgm:pt>
    <dgm:pt modelId="{6D9C9397-F7DC-4A6F-BE75-9365AA5C8EB4}" type="pres">
      <dgm:prSet presAssocID="{D5B2B090-523B-4F1E-B91D-97CF8A59D8CA}" presName="parentLin" presStyleCnt="0"/>
      <dgm:spPr/>
    </dgm:pt>
    <dgm:pt modelId="{E329B66C-5164-4302-898E-5955509DC4E0}" type="pres">
      <dgm:prSet presAssocID="{D5B2B090-523B-4F1E-B91D-97CF8A59D8CA}" presName="parentLeftMargin" presStyleLbl="node1" presStyleIdx="0" presStyleCnt="5"/>
      <dgm:spPr/>
    </dgm:pt>
    <dgm:pt modelId="{8822E82D-42C3-44B1-B441-085CD90DA869}" type="pres">
      <dgm:prSet presAssocID="{D5B2B090-523B-4F1E-B91D-97CF8A59D8CA}" presName="parentText" presStyleLbl="node1" presStyleIdx="0" presStyleCnt="5">
        <dgm:presLayoutVars>
          <dgm:chMax val="0"/>
          <dgm:bulletEnabled val="1"/>
        </dgm:presLayoutVars>
      </dgm:prSet>
      <dgm:spPr/>
    </dgm:pt>
    <dgm:pt modelId="{DE7846EA-6384-4EE5-AAA3-87E997153AE6}" type="pres">
      <dgm:prSet presAssocID="{D5B2B090-523B-4F1E-B91D-97CF8A59D8CA}" presName="negativeSpace" presStyleCnt="0"/>
      <dgm:spPr/>
    </dgm:pt>
    <dgm:pt modelId="{0B0DB9D0-0B3A-4493-894D-9E5947B87DD5}" type="pres">
      <dgm:prSet presAssocID="{D5B2B090-523B-4F1E-B91D-97CF8A59D8CA}" presName="childText" presStyleLbl="conFgAcc1" presStyleIdx="0" presStyleCnt="5">
        <dgm:presLayoutVars>
          <dgm:bulletEnabled val="1"/>
        </dgm:presLayoutVars>
      </dgm:prSet>
      <dgm:spPr/>
    </dgm:pt>
    <dgm:pt modelId="{007251E6-8C94-48A0-B860-C6EECF8E4686}" type="pres">
      <dgm:prSet presAssocID="{031E7E11-866A-4E6D-BD26-96445471E571}" presName="spaceBetweenRectangles" presStyleCnt="0"/>
      <dgm:spPr/>
    </dgm:pt>
    <dgm:pt modelId="{949117DB-953F-4AEE-B609-BD753A9503E5}" type="pres">
      <dgm:prSet presAssocID="{2CE856BE-13E4-4B83-9EF6-457BF6504BDC}" presName="parentLin" presStyleCnt="0"/>
      <dgm:spPr/>
    </dgm:pt>
    <dgm:pt modelId="{0E30FE6C-568A-4DB5-8F95-4D0CCB365AC0}" type="pres">
      <dgm:prSet presAssocID="{2CE856BE-13E4-4B83-9EF6-457BF6504BDC}" presName="parentLeftMargin" presStyleLbl="node1" presStyleIdx="0" presStyleCnt="5"/>
      <dgm:spPr/>
    </dgm:pt>
    <dgm:pt modelId="{680B4CF2-95DE-48FF-938E-5D009D677CB1}" type="pres">
      <dgm:prSet presAssocID="{2CE856BE-13E4-4B83-9EF6-457BF6504BDC}" presName="parentText" presStyleLbl="node1" presStyleIdx="1" presStyleCnt="5">
        <dgm:presLayoutVars>
          <dgm:chMax val="0"/>
          <dgm:bulletEnabled val="1"/>
        </dgm:presLayoutVars>
      </dgm:prSet>
      <dgm:spPr/>
    </dgm:pt>
    <dgm:pt modelId="{74295DBB-4B4A-4BC5-BDCA-FBF9D73EFDB7}" type="pres">
      <dgm:prSet presAssocID="{2CE856BE-13E4-4B83-9EF6-457BF6504BDC}" presName="negativeSpace" presStyleCnt="0"/>
      <dgm:spPr/>
    </dgm:pt>
    <dgm:pt modelId="{04B6F7D1-BFE1-4DE2-ADC0-5F719314E556}" type="pres">
      <dgm:prSet presAssocID="{2CE856BE-13E4-4B83-9EF6-457BF6504BDC}" presName="childText" presStyleLbl="conFgAcc1" presStyleIdx="1" presStyleCnt="5">
        <dgm:presLayoutVars>
          <dgm:bulletEnabled val="1"/>
        </dgm:presLayoutVars>
      </dgm:prSet>
      <dgm:spPr/>
    </dgm:pt>
    <dgm:pt modelId="{D6C9EB27-3DAE-40C1-B1A0-DF153273477B}" type="pres">
      <dgm:prSet presAssocID="{FA32ADF3-666C-41EE-BE6E-5581926E2EE0}" presName="spaceBetweenRectangles" presStyleCnt="0"/>
      <dgm:spPr/>
    </dgm:pt>
    <dgm:pt modelId="{5E83B164-FB90-4705-8026-73614CCC060E}" type="pres">
      <dgm:prSet presAssocID="{43F15E5C-CA08-4745-9E30-8394FA4C1289}" presName="parentLin" presStyleCnt="0"/>
      <dgm:spPr/>
    </dgm:pt>
    <dgm:pt modelId="{D3EC9D04-8A8A-441B-B371-274F3E0CA100}" type="pres">
      <dgm:prSet presAssocID="{43F15E5C-CA08-4745-9E30-8394FA4C1289}" presName="parentLeftMargin" presStyleLbl="node1" presStyleIdx="1" presStyleCnt="5"/>
      <dgm:spPr/>
    </dgm:pt>
    <dgm:pt modelId="{79B6302D-8487-459E-B78E-47EEF6989747}" type="pres">
      <dgm:prSet presAssocID="{43F15E5C-CA08-4745-9E30-8394FA4C1289}" presName="parentText" presStyleLbl="node1" presStyleIdx="2" presStyleCnt="5">
        <dgm:presLayoutVars>
          <dgm:chMax val="0"/>
          <dgm:bulletEnabled val="1"/>
        </dgm:presLayoutVars>
      </dgm:prSet>
      <dgm:spPr/>
    </dgm:pt>
    <dgm:pt modelId="{872066FB-D958-4A9C-B28F-364574524381}" type="pres">
      <dgm:prSet presAssocID="{43F15E5C-CA08-4745-9E30-8394FA4C1289}" presName="negativeSpace" presStyleCnt="0"/>
      <dgm:spPr/>
    </dgm:pt>
    <dgm:pt modelId="{85141A89-C3BA-45C1-8033-51D0779B5FBD}" type="pres">
      <dgm:prSet presAssocID="{43F15E5C-CA08-4745-9E30-8394FA4C1289}" presName="childText" presStyleLbl="conFgAcc1" presStyleIdx="2" presStyleCnt="5">
        <dgm:presLayoutVars>
          <dgm:bulletEnabled val="1"/>
        </dgm:presLayoutVars>
      </dgm:prSet>
      <dgm:spPr/>
    </dgm:pt>
    <dgm:pt modelId="{D50BCD7D-79DD-40B5-B0C3-0B1420910756}" type="pres">
      <dgm:prSet presAssocID="{FEEA878F-1EC7-4D5B-93F4-12929F2C69A3}" presName="spaceBetweenRectangles" presStyleCnt="0"/>
      <dgm:spPr/>
    </dgm:pt>
    <dgm:pt modelId="{F123B8B6-6F96-4B56-8950-9BC331AD357C}" type="pres">
      <dgm:prSet presAssocID="{D555BCD9-7C0C-4627-BDAA-E51A01274098}" presName="parentLin" presStyleCnt="0"/>
      <dgm:spPr/>
    </dgm:pt>
    <dgm:pt modelId="{0710D7C1-315F-42CF-B51B-79E405F5DD14}" type="pres">
      <dgm:prSet presAssocID="{D555BCD9-7C0C-4627-BDAA-E51A01274098}" presName="parentLeftMargin" presStyleLbl="node1" presStyleIdx="2" presStyleCnt="5"/>
      <dgm:spPr/>
    </dgm:pt>
    <dgm:pt modelId="{2DDA88F6-188A-4F15-9450-DC8DBE7B3E5A}" type="pres">
      <dgm:prSet presAssocID="{D555BCD9-7C0C-4627-BDAA-E51A01274098}" presName="parentText" presStyleLbl="node1" presStyleIdx="3" presStyleCnt="5">
        <dgm:presLayoutVars>
          <dgm:chMax val="0"/>
          <dgm:bulletEnabled val="1"/>
        </dgm:presLayoutVars>
      </dgm:prSet>
      <dgm:spPr/>
    </dgm:pt>
    <dgm:pt modelId="{BDBA0BF2-7F54-4CDB-8C91-4C81EE3652D6}" type="pres">
      <dgm:prSet presAssocID="{D555BCD9-7C0C-4627-BDAA-E51A01274098}" presName="negativeSpace" presStyleCnt="0"/>
      <dgm:spPr/>
    </dgm:pt>
    <dgm:pt modelId="{CF4FBCD3-D166-4ECD-A4D6-3DE48304DBA1}" type="pres">
      <dgm:prSet presAssocID="{D555BCD9-7C0C-4627-BDAA-E51A01274098}" presName="childText" presStyleLbl="conFgAcc1" presStyleIdx="3" presStyleCnt="5">
        <dgm:presLayoutVars>
          <dgm:bulletEnabled val="1"/>
        </dgm:presLayoutVars>
      </dgm:prSet>
      <dgm:spPr/>
    </dgm:pt>
    <dgm:pt modelId="{893D032D-8048-41B4-AD37-6490BA25E2E5}" type="pres">
      <dgm:prSet presAssocID="{313D76E3-C5A8-45E0-88ED-6CDDEAC945DE}" presName="spaceBetweenRectangles" presStyleCnt="0"/>
      <dgm:spPr/>
    </dgm:pt>
    <dgm:pt modelId="{A55BB2F0-DC78-4D77-95AE-36024A7802D5}" type="pres">
      <dgm:prSet presAssocID="{C163CC08-9369-4C22-A23C-82F07B981D7C}" presName="parentLin" presStyleCnt="0"/>
      <dgm:spPr/>
    </dgm:pt>
    <dgm:pt modelId="{C6CE5DF0-3964-457E-A578-64686BD61E1C}" type="pres">
      <dgm:prSet presAssocID="{C163CC08-9369-4C22-A23C-82F07B981D7C}" presName="parentLeftMargin" presStyleLbl="node1" presStyleIdx="3" presStyleCnt="5"/>
      <dgm:spPr/>
    </dgm:pt>
    <dgm:pt modelId="{EC1B45A5-7545-4098-AC60-1A70886B5D44}" type="pres">
      <dgm:prSet presAssocID="{C163CC08-9369-4C22-A23C-82F07B981D7C}" presName="parentText" presStyleLbl="node1" presStyleIdx="4" presStyleCnt="5">
        <dgm:presLayoutVars>
          <dgm:chMax val="0"/>
          <dgm:bulletEnabled val="1"/>
        </dgm:presLayoutVars>
      </dgm:prSet>
      <dgm:spPr/>
    </dgm:pt>
    <dgm:pt modelId="{90E370B2-AAF2-4E86-886D-903F65021DAF}" type="pres">
      <dgm:prSet presAssocID="{C163CC08-9369-4C22-A23C-82F07B981D7C}" presName="negativeSpace" presStyleCnt="0"/>
      <dgm:spPr/>
    </dgm:pt>
    <dgm:pt modelId="{2C42F61D-2FC5-4B32-A7D8-25B86735E401}" type="pres">
      <dgm:prSet presAssocID="{C163CC08-9369-4C22-A23C-82F07B981D7C}" presName="childText" presStyleLbl="conFgAcc1" presStyleIdx="4" presStyleCnt="5">
        <dgm:presLayoutVars>
          <dgm:bulletEnabled val="1"/>
        </dgm:presLayoutVars>
      </dgm:prSet>
      <dgm:spPr/>
    </dgm:pt>
  </dgm:ptLst>
  <dgm:cxnLst>
    <dgm:cxn modelId="{DF980019-3395-4E2E-AF25-ADCB93B32C71}" type="presOf" srcId="{EC67012D-8DB3-4A6D-B90F-B2C718FCD6F2}" destId="{02E742EF-5414-4EAB-B4B4-14D6351A4B5C}" srcOrd="0" destOrd="0" presId="urn:microsoft.com/office/officeart/2005/8/layout/list1"/>
    <dgm:cxn modelId="{38DD5B1F-99EF-4295-A3CA-08904C683C7C}" srcId="{C163CC08-9369-4C22-A23C-82F07B981D7C}" destId="{9D66E2B8-4068-4139-8C75-74C80A11C28A}" srcOrd="0" destOrd="0" parTransId="{82772A99-D936-4F29-BFD9-97B13722B777}" sibTransId="{628846E5-BF47-4306-9BDF-8BF4E48A8BA5}"/>
    <dgm:cxn modelId="{FCC00E36-EAB9-4F07-B725-9EC827C7F5F7}" type="presOf" srcId="{D5B2B090-523B-4F1E-B91D-97CF8A59D8CA}" destId="{E329B66C-5164-4302-898E-5955509DC4E0}" srcOrd="0" destOrd="0" presId="urn:microsoft.com/office/officeart/2005/8/layout/list1"/>
    <dgm:cxn modelId="{734F2936-F993-4669-B243-C36530E35076}" type="presOf" srcId="{9D66E2B8-4068-4139-8C75-74C80A11C28A}" destId="{2C42F61D-2FC5-4B32-A7D8-25B86735E401}" srcOrd="0" destOrd="0" presId="urn:microsoft.com/office/officeart/2005/8/layout/list1"/>
    <dgm:cxn modelId="{2F86CD37-07D2-4268-BE40-E896219C79B4}" srcId="{EC67012D-8DB3-4A6D-B90F-B2C718FCD6F2}" destId="{43F15E5C-CA08-4745-9E30-8394FA4C1289}" srcOrd="2" destOrd="0" parTransId="{38BE4941-5005-4D15-85CF-F888907BBB86}" sibTransId="{FEEA878F-1EC7-4D5B-93F4-12929F2C69A3}"/>
    <dgm:cxn modelId="{30B7D339-7BD7-4151-A4FA-5A8D7779FA3D}" type="presOf" srcId="{2CE856BE-13E4-4B83-9EF6-457BF6504BDC}" destId="{680B4CF2-95DE-48FF-938E-5D009D677CB1}" srcOrd="1" destOrd="0" presId="urn:microsoft.com/office/officeart/2005/8/layout/list1"/>
    <dgm:cxn modelId="{E5A8063A-1874-420B-8EA5-DDE56A2B2C02}" srcId="{EC67012D-8DB3-4A6D-B90F-B2C718FCD6F2}" destId="{D555BCD9-7C0C-4627-BDAA-E51A01274098}" srcOrd="3" destOrd="0" parTransId="{B5CB0FAD-E296-4860-B31F-6D8EB536C0CD}" sibTransId="{313D76E3-C5A8-45E0-88ED-6CDDEAC945DE}"/>
    <dgm:cxn modelId="{3279503B-D8F5-416D-9E89-C7232A4F588D}" type="presOf" srcId="{C163CC08-9369-4C22-A23C-82F07B981D7C}" destId="{EC1B45A5-7545-4098-AC60-1A70886B5D44}" srcOrd="1" destOrd="0" presId="urn:microsoft.com/office/officeart/2005/8/layout/list1"/>
    <dgm:cxn modelId="{F31D393E-81AE-4BC9-AFEE-7F3E70BE4B64}" srcId="{EC67012D-8DB3-4A6D-B90F-B2C718FCD6F2}" destId="{D5B2B090-523B-4F1E-B91D-97CF8A59D8CA}" srcOrd="0" destOrd="0" parTransId="{E1A09D5E-AFC3-4586-8800-9752140A9BAB}" sibTransId="{031E7E11-866A-4E6D-BD26-96445471E571}"/>
    <dgm:cxn modelId="{12BCCF5C-F467-4EA9-A36D-ECBCD22139BB}" srcId="{D5B2B090-523B-4F1E-B91D-97CF8A59D8CA}" destId="{8F3014D9-1630-42D6-AAAE-E39FAF2C10F3}" srcOrd="0" destOrd="0" parTransId="{B1E9DB74-CBD7-4BD9-BC9E-1DF990031AB9}" sibTransId="{9B7D57ED-F7D6-4ACE-BCB1-24F1B371ABB4}"/>
    <dgm:cxn modelId="{A1AC3A5E-DEC0-48E9-8067-208BB0796828}" type="presOf" srcId="{D555BCD9-7C0C-4627-BDAA-E51A01274098}" destId="{0710D7C1-315F-42CF-B51B-79E405F5DD14}" srcOrd="0" destOrd="0" presId="urn:microsoft.com/office/officeart/2005/8/layout/list1"/>
    <dgm:cxn modelId="{04985468-81E3-4F63-8B16-45813DDC646E}" srcId="{2CE856BE-13E4-4B83-9EF6-457BF6504BDC}" destId="{709BF4C0-2F0C-4291-B258-99328FD7C58A}" srcOrd="0" destOrd="0" parTransId="{260CA5E8-3384-491E-B5E4-45005E6ED04B}" sibTransId="{1FE201E4-4EB6-49C1-99CB-3C2B2EBEC037}"/>
    <dgm:cxn modelId="{A1F81849-6BC3-40DB-B2FF-079D1E15B713}" type="presOf" srcId="{25A809FA-5D7B-4446-804D-CA7E57803ADA}" destId="{85141A89-C3BA-45C1-8033-51D0779B5FBD}" srcOrd="0" destOrd="0" presId="urn:microsoft.com/office/officeart/2005/8/layout/list1"/>
    <dgm:cxn modelId="{7FEB9D69-7BDC-4D32-B18B-C6358C950121}" type="presOf" srcId="{D555BCD9-7C0C-4627-BDAA-E51A01274098}" destId="{2DDA88F6-188A-4F15-9450-DC8DBE7B3E5A}" srcOrd="1" destOrd="0" presId="urn:microsoft.com/office/officeart/2005/8/layout/list1"/>
    <dgm:cxn modelId="{BA733A6D-DBDC-4025-BB43-9F24FA056515}" type="presOf" srcId="{2AC39FCB-56EE-4F58-9510-FB69165A1090}" destId="{CF4FBCD3-D166-4ECD-A4D6-3DE48304DBA1}" srcOrd="0" destOrd="0" presId="urn:microsoft.com/office/officeart/2005/8/layout/list1"/>
    <dgm:cxn modelId="{67196C86-769C-4BA7-90EF-7DCD2C7895B4}" srcId="{EC67012D-8DB3-4A6D-B90F-B2C718FCD6F2}" destId="{2CE856BE-13E4-4B83-9EF6-457BF6504BDC}" srcOrd="1" destOrd="0" parTransId="{5825CECB-75DB-4092-9616-D90711202AB8}" sibTransId="{FA32ADF3-666C-41EE-BE6E-5581926E2EE0}"/>
    <dgm:cxn modelId="{F03C9798-1087-49FB-B359-A2A9F702B9C6}" srcId="{43F15E5C-CA08-4745-9E30-8394FA4C1289}" destId="{25A809FA-5D7B-4446-804D-CA7E57803ADA}" srcOrd="0" destOrd="0" parTransId="{FD2AE83B-25A6-4D46-954E-17035C0A44B0}" sibTransId="{86579C00-BBD8-4A62-BA9D-9BE37A969997}"/>
    <dgm:cxn modelId="{CB8A739D-F1E1-461E-8307-199D1E2C59C6}" type="presOf" srcId="{8F3014D9-1630-42D6-AAAE-E39FAF2C10F3}" destId="{0B0DB9D0-0B3A-4493-894D-9E5947B87DD5}" srcOrd="0" destOrd="0" presId="urn:microsoft.com/office/officeart/2005/8/layout/list1"/>
    <dgm:cxn modelId="{920F3DA2-177F-4C74-BCB1-27C70D72FCA8}" type="presOf" srcId="{2CE856BE-13E4-4B83-9EF6-457BF6504BDC}" destId="{0E30FE6C-568A-4DB5-8F95-4D0CCB365AC0}" srcOrd="0" destOrd="0" presId="urn:microsoft.com/office/officeart/2005/8/layout/list1"/>
    <dgm:cxn modelId="{ABB553B3-6AA0-4463-9312-270DBCB7E52D}" srcId="{C163CC08-9369-4C22-A23C-82F07B981D7C}" destId="{DAF7A459-D6D8-467D-A9ED-A28548F7B50B}" srcOrd="1" destOrd="0" parTransId="{C3BC7C5D-E25F-48EE-BC62-58337A8BA798}" sibTransId="{1DD0AA65-81C3-4BFD-A0F2-DE776480067F}"/>
    <dgm:cxn modelId="{B6B3A5C3-5A41-4223-8F9E-456100194B31}" type="presOf" srcId="{D5B2B090-523B-4F1E-B91D-97CF8A59D8CA}" destId="{8822E82D-42C3-44B1-B441-085CD90DA869}" srcOrd="1" destOrd="0" presId="urn:microsoft.com/office/officeart/2005/8/layout/list1"/>
    <dgm:cxn modelId="{C90D0FC5-4B51-47DA-9DB5-9F0479CA0687}" type="presOf" srcId="{DAF7A459-D6D8-467D-A9ED-A28548F7B50B}" destId="{2C42F61D-2FC5-4B32-A7D8-25B86735E401}" srcOrd="0" destOrd="1" presId="urn:microsoft.com/office/officeart/2005/8/layout/list1"/>
    <dgm:cxn modelId="{1A6964D7-C52F-4AD4-8C98-AF0006EF0AAC}" type="presOf" srcId="{709BF4C0-2F0C-4291-B258-99328FD7C58A}" destId="{04B6F7D1-BFE1-4DE2-ADC0-5F719314E556}" srcOrd="0" destOrd="0" presId="urn:microsoft.com/office/officeart/2005/8/layout/list1"/>
    <dgm:cxn modelId="{BCA149DE-F5EA-4C8D-816E-CCAB981911FC}" type="presOf" srcId="{C163CC08-9369-4C22-A23C-82F07B981D7C}" destId="{C6CE5DF0-3964-457E-A578-64686BD61E1C}" srcOrd="0" destOrd="0" presId="urn:microsoft.com/office/officeart/2005/8/layout/list1"/>
    <dgm:cxn modelId="{2915C6EF-024E-40B5-8873-631B08D0321A}" type="presOf" srcId="{43F15E5C-CA08-4745-9E30-8394FA4C1289}" destId="{79B6302D-8487-459E-B78E-47EEF6989747}" srcOrd="1" destOrd="0" presId="urn:microsoft.com/office/officeart/2005/8/layout/list1"/>
    <dgm:cxn modelId="{DBA67AF3-56DB-4953-A07A-EC4D8C0D73C9}" type="presOf" srcId="{43F15E5C-CA08-4745-9E30-8394FA4C1289}" destId="{D3EC9D04-8A8A-441B-B371-274F3E0CA100}" srcOrd="0" destOrd="0" presId="urn:microsoft.com/office/officeart/2005/8/layout/list1"/>
    <dgm:cxn modelId="{069846F9-3CA1-4F2D-89BA-F2A7C79CF29E}" srcId="{D555BCD9-7C0C-4627-BDAA-E51A01274098}" destId="{2AC39FCB-56EE-4F58-9510-FB69165A1090}" srcOrd="0" destOrd="0" parTransId="{0C43266A-FD11-4ED2-9BDE-6C6E96ADBA92}" sibTransId="{1446B2A5-06B8-40B6-81F0-1A9552B7993C}"/>
    <dgm:cxn modelId="{D42D3FFE-6867-4A7C-B9F1-12CD997EB6A0}" srcId="{EC67012D-8DB3-4A6D-B90F-B2C718FCD6F2}" destId="{C163CC08-9369-4C22-A23C-82F07B981D7C}" srcOrd="4" destOrd="0" parTransId="{B03D341B-15A6-4AA7-8C77-1D6B8EE4B8BF}" sibTransId="{FA58D956-6EF6-492D-A7D9-FE2523036584}"/>
    <dgm:cxn modelId="{6563EBA4-C7A7-45BE-8723-4A1243091B39}" type="presParOf" srcId="{02E742EF-5414-4EAB-B4B4-14D6351A4B5C}" destId="{6D9C9397-F7DC-4A6F-BE75-9365AA5C8EB4}" srcOrd="0" destOrd="0" presId="urn:microsoft.com/office/officeart/2005/8/layout/list1"/>
    <dgm:cxn modelId="{4AD0F252-6B93-484C-B0AE-1A96CA452B90}" type="presParOf" srcId="{6D9C9397-F7DC-4A6F-BE75-9365AA5C8EB4}" destId="{E329B66C-5164-4302-898E-5955509DC4E0}" srcOrd="0" destOrd="0" presId="urn:microsoft.com/office/officeart/2005/8/layout/list1"/>
    <dgm:cxn modelId="{A929B25E-5074-40C2-AE25-1ED02271874F}" type="presParOf" srcId="{6D9C9397-F7DC-4A6F-BE75-9365AA5C8EB4}" destId="{8822E82D-42C3-44B1-B441-085CD90DA869}" srcOrd="1" destOrd="0" presId="urn:microsoft.com/office/officeart/2005/8/layout/list1"/>
    <dgm:cxn modelId="{38CD9938-C3E5-4BA6-98D7-77A6FCA97B1B}" type="presParOf" srcId="{02E742EF-5414-4EAB-B4B4-14D6351A4B5C}" destId="{DE7846EA-6384-4EE5-AAA3-87E997153AE6}" srcOrd="1" destOrd="0" presId="urn:microsoft.com/office/officeart/2005/8/layout/list1"/>
    <dgm:cxn modelId="{12DEA631-CF97-46DE-960C-60FDECA6B251}" type="presParOf" srcId="{02E742EF-5414-4EAB-B4B4-14D6351A4B5C}" destId="{0B0DB9D0-0B3A-4493-894D-9E5947B87DD5}" srcOrd="2" destOrd="0" presId="urn:microsoft.com/office/officeart/2005/8/layout/list1"/>
    <dgm:cxn modelId="{9678BB55-A7F6-4916-8C72-EB9A6FEAF403}" type="presParOf" srcId="{02E742EF-5414-4EAB-B4B4-14D6351A4B5C}" destId="{007251E6-8C94-48A0-B860-C6EECF8E4686}" srcOrd="3" destOrd="0" presId="urn:microsoft.com/office/officeart/2005/8/layout/list1"/>
    <dgm:cxn modelId="{13AE8C33-C084-4224-853D-686CCAE60FBF}" type="presParOf" srcId="{02E742EF-5414-4EAB-B4B4-14D6351A4B5C}" destId="{949117DB-953F-4AEE-B609-BD753A9503E5}" srcOrd="4" destOrd="0" presId="urn:microsoft.com/office/officeart/2005/8/layout/list1"/>
    <dgm:cxn modelId="{F98FEEAF-069C-4C62-876E-9956628E55BA}" type="presParOf" srcId="{949117DB-953F-4AEE-B609-BD753A9503E5}" destId="{0E30FE6C-568A-4DB5-8F95-4D0CCB365AC0}" srcOrd="0" destOrd="0" presId="urn:microsoft.com/office/officeart/2005/8/layout/list1"/>
    <dgm:cxn modelId="{D62A97B3-F08C-48B3-9740-31921149C0CF}" type="presParOf" srcId="{949117DB-953F-4AEE-B609-BD753A9503E5}" destId="{680B4CF2-95DE-48FF-938E-5D009D677CB1}" srcOrd="1" destOrd="0" presId="urn:microsoft.com/office/officeart/2005/8/layout/list1"/>
    <dgm:cxn modelId="{857AB785-597B-46F6-B759-71F01AFBEC62}" type="presParOf" srcId="{02E742EF-5414-4EAB-B4B4-14D6351A4B5C}" destId="{74295DBB-4B4A-4BC5-BDCA-FBF9D73EFDB7}" srcOrd="5" destOrd="0" presId="urn:microsoft.com/office/officeart/2005/8/layout/list1"/>
    <dgm:cxn modelId="{95CF2A9F-535D-4A44-B1B1-4BE9BCDB924B}" type="presParOf" srcId="{02E742EF-5414-4EAB-B4B4-14D6351A4B5C}" destId="{04B6F7D1-BFE1-4DE2-ADC0-5F719314E556}" srcOrd="6" destOrd="0" presId="urn:microsoft.com/office/officeart/2005/8/layout/list1"/>
    <dgm:cxn modelId="{06B1E6F1-9448-4E2F-8D91-463AE48D7B32}" type="presParOf" srcId="{02E742EF-5414-4EAB-B4B4-14D6351A4B5C}" destId="{D6C9EB27-3DAE-40C1-B1A0-DF153273477B}" srcOrd="7" destOrd="0" presId="urn:microsoft.com/office/officeart/2005/8/layout/list1"/>
    <dgm:cxn modelId="{C615E6AE-EEBD-4028-BBBF-9882AA625DC5}" type="presParOf" srcId="{02E742EF-5414-4EAB-B4B4-14D6351A4B5C}" destId="{5E83B164-FB90-4705-8026-73614CCC060E}" srcOrd="8" destOrd="0" presId="urn:microsoft.com/office/officeart/2005/8/layout/list1"/>
    <dgm:cxn modelId="{424D1A3B-77B9-429C-9532-5D0A87FB7FC9}" type="presParOf" srcId="{5E83B164-FB90-4705-8026-73614CCC060E}" destId="{D3EC9D04-8A8A-441B-B371-274F3E0CA100}" srcOrd="0" destOrd="0" presId="urn:microsoft.com/office/officeart/2005/8/layout/list1"/>
    <dgm:cxn modelId="{32178F23-0449-4141-9B41-4DE006AA8F71}" type="presParOf" srcId="{5E83B164-FB90-4705-8026-73614CCC060E}" destId="{79B6302D-8487-459E-B78E-47EEF6989747}" srcOrd="1" destOrd="0" presId="urn:microsoft.com/office/officeart/2005/8/layout/list1"/>
    <dgm:cxn modelId="{8C8791AA-B823-4772-90E6-C84F674C8299}" type="presParOf" srcId="{02E742EF-5414-4EAB-B4B4-14D6351A4B5C}" destId="{872066FB-D958-4A9C-B28F-364574524381}" srcOrd="9" destOrd="0" presId="urn:microsoft.com/office/officeart/2005/8/layout/list1"/>
    <dgm:cxn modelId="{E2ED2F31-C1D4-49FD-9117-B762736F5114}" type="presParOf" srcId="{02E742EF-5414-4EAB-B4B4-14D6351A4B5C}" destId="{85141A89-C3BA-45C1-8033-51D0779B5FBD}" srcOrd="10" destOrd="0" presId="urn:microsoft.com/office/officeart/2005/8/layout/list1"/>
    <dgm:cxn modelId="{C6C1284D-901C-44CC-9F50-0A497977DA23}" type="presParOf" srcId="{02E742EF-5414-4EAB-B4B4-14D6351A4B5C}" destId="{D50BCD7D-79DD-40B5-B0C3-0B1420910756}" srcOrd="11" destOrd="0" presId="urn:microsoft.com/office/officeart/2005/8/layout/list1"/>
    <dgm:cxn modelId="{43B8D940-86EC-4DA2-B63D-8D1F33F2747A}" type="presParOf" srcId="{02E742EF-5414-4EAB-B4B4-14D6351A4B5C}" destId="{F123B8B6-6F96-4B56-8950-9BC331AD357C}" srcOrd="12" destOrd="0" presId="urn:microsoft.com/office/officeart/2005/8/layout/list1"/>
    <dgm:cxn modelId="{AD02E53A-FAE1-4357-96FE-3008BFCD20AA}" type="presParOf" srcId="{F123B8B6-6F96-4B56-8950-9BC331AD357C}" destId="{0710D7C1-315F-42CF-B51B-79E405F5DD14}" srcOrd="0" destOrd="0" presId="urn:microsoft.com/office/officeart/2005/8/layout/list1"/>
    <dgm:cxn modelId="{62E89131-9500-4F60-AEB8-34DFC6655DE3}" type="presParOf" srcId="{F123B8B6-6F96-4B56-8950-9BC331AD357C}" destId="{2DDA88F6-188A-4F15-9450-DC8DBE7B3E5A}" srcOrd="1" destOrd="0" presId="urn:microsoft.com/office/officeart/2005/8/layout/list1"/>
    <dgm:cxn modelId="{9037BE7D-308B-4C8E-A38D-11736146D8B1}" type="presParOf" srcId="{02E742EF-5414-4EAB-B4B4-14D6351A4B5C}" destId="{BDBA0BF2-7F54-4CDB-8C91-4C81EE3652D6}" srcOrd="13" destOrd="0" presId="urn:microsoft.com/office/officeart/2005/8/layout/list1"/>
    <dgm:cxn modelId="{275BE6B4-D6B0-4FD6-A621-D154CF7F77E9}" type="presParOf" srcId="{02E742EF-5414-4EAB-B4B4-14D6351A4B5C}" destId="{CF4FBCD3-D166-4ECD-A4D6-3DE48304DBA1}" srcOrd="14" destOrd="0" presId="urn:microsoft.com/office/officeart/2005/8/layout/list1"/>
    <dgm:cxn modelId="{32028782-655E-47BE-A833-B1F032DAAA53}" type="presParOf" srcId="{02E742EF-5414-4EAB-B4B4-14D6351A4B5C}" destId="{893D032D-8048-41B4-AD37-6490BA25E2E5}" srcOrd="15" destOrd="0" presId="urn:microsoft.com/office/officeart/2005/8/layout/list1"/>
    <dgm:cxn modelId="{78FA47A9-8DCC-41F5-9038-411C07CAD527}" type="presParOf" srcId="{02E742EF-5414-4EAB-B4B4-14D6351A4B5C}" destId="{A55BB2F0-DC78-4D77-95AE-36024A7802D5}" srcOrd="16" destOrd="0" presId="urn:microsoft.com/office/officeart/2005/8/layout/list1"/>
    <dgm:cxn modelId="{08B43A2B-477F-406A-A71D-F24F9E03BC67}" type="presParOf" srcId="{A55BB2F0-DC78-4D77-95AE-36024A7802D5}" destId="{C6CE5DF0-3964-457E-A578-64686BD61E1C}" srcOrd="0" destOrd="0" presId="urn:microsoft.com/office/officeart/2005/8/layout/list1"/>
    <dgm:cxn modelId="{DB2019E4-B5F4-4054-9A24-B4BDDC8D526A}" type="presParOf" srcId="{A55BB2F0-DC78-4D77-95AE-36024A7802D5}" destId="{EC1B45A5-7545-4098-AC60-1A70886B5D44}" srcOrd="1" destOrd="0" presId="urn:microsoft.com/office/officeart/2005/8/layout/list1"/>
    <dgm:cxn modelId="{8D9A7178-9F48-4331-B1B7-5B0B69E155FD}" type="presParOf" srcId="{02E742EF-5414-4EAB-B4B4-14D6351A4B5C}" destId="{90E370B2-AAF2-4E86-886D-903F65021DAF}" srcOrd="17" destOrd="0" presId="urn:microsoft.com/office/officeart/2005/8/layout/list1"/>
    <dgm:cxn modelId="{CD78E728-F1EF-4BBB-AF31-F46C21A738F0}" type="presParOf" srcId="{02E742EF-5414-4EAB-B4B4-14D6351A4B5C}" destId="{2C42F61D-2FC5-4B32-A7D8-25B86735E40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8A17D6-4EB3-4C9E-B905-E932BAF33F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065C047-B146-47E8-9EB4-C28A9D089692}">
      <dgm:prSet phldrT="[Tekst]" custT="1"/>
      <dgm:spPr>
        <a:solidFill>
          <a:srgbClr val="94C7B0"/>
        </a:solidFill>
      </dgm:spPr>
      <dgm:t>
        <a:bodyPr/>
        <a:lstStyle/>
        <a:p>
          <a:pPr>
            <a:buNone/>
          </a:pPr>
          <a:r>
            <a:rPr lang="en-GB" sz="2000" b="1" noProof="0" dirty="0"/>
            <a:t>Je zou je kunnen richten op een massamarkt, wat betekent een zeer brede groep mensen die allemaal soortgelijke, overal verkrijgbare producten kopen.</a:t>
          </a:r>
        </a:p>
      </dgm:t>
    </dgm:pt>
    <dgm:pt modelId="{6DA25ECE-D565-4D99-B169-5D68202670E2}" type="parTrans" cxnId="{4004397B-D7FA-49BB-9F79-2F06A8520741}">
      <dgm:prSet/>
      <dgm:spPr/>
      <dgm:t>
        <a:bodyPr/>
        <a:lstStyle/>
        <a:p>
          <a:endParaRPr lang="en-GB"/>
        </a:p>
      </dgm:t>
    </dgm:pt>
    <dgm:pt modelId="{45C7DCCA-0DBD-49CD-A62C-981AB4598BA3}" type="sibTrans" cxnId="{4004397B-D7FA-49BB-9F79-2F06A8520741}">
      <dgm:prSet/>
      <dgm:spPr/>
      <dgm:t>
        <a:bodyPr/>
        <a:lstStyle/>
        <a:p>
          <a:endParaRPr lang="en-GB"/>
        </a:p>
      </dgm:t>
    </dgm:pt>
    <dgm:pt modelId="{402DA95D-87FF-4674-AF32-D5BAF61628E6}">
      <dgm:prSet phldrT="[Tekst]" custT="1"/>
      <dgm:spPr>
        <a:solidFill>
          <a:srgbClr val="94C7B0"/>
        </a:solidFill>
      </dgm:spPr>
      <dgm:t>
        <a:bodyPr/>
        <a:lstStyle/>
        <a:p>
          <a:pPr>
            <a:buNone/>
          </a:pPr>
          <a:r>
            <a:rPr lang="en-GB" sz="1800" b="1" noProof="0" dirty="0"/>
            <a:t>De meeste nieuwe voedingsbedrijven, vooral kleine of persoonlijke, beginnen met een nichemarkt. Een niche is een kleinere, meer specifieke groep klanten met bepaalde behoeften of smaken.</a:t>
          </a:r>
        </a:p>
      </dgm:t>
    </dgm:pt>
    <dgm:pt modelId="{BF08C083-5D76-4980-B094-2A0066DB1536}" type="parTrans" cxnId="{013163DD-E563-4F1A-838B-ACE48A54F518}">
      <dgm:prSet/>
      <dgm:spPr/>
      <dgm:t>
        <a:bodyPr/>
        <a:lstStyle/>
        <a:p>
          <a:endParaRPr lang="en-GB"/>
        </a:p>
      </dgm:t>
    </dgm:pt>
    <dgm:pt modelId="{E66EB471-E9B8-49ED-AAF1-DFB31D614C4F}" type="sibTrans" cxnId="{013163DD-E563-4F1A-838B-ACE48A54F518}">
      <dgm:prSet/>
      <dgm:spPr/>
      <dgm:t>
        <a:bodyPr/>
        <a:lstStyle/>
        <a:p>
          <a:endParaRPr lang="en-GB"/>
        </a:p>
      </dgm:t>
    </dgm:pt>
    <dgm:pt modelId="{F8EC1563-9383-4C06-854F-FAB9E9E5900E}">
      <dgm:prSet phldrT="[Tekst]" custT="1"/>
      <dgm:spPr>
        <a:ln>
          <a:solidFill>
            <a:srgbClr val="B6D1E1"/>
          </a:solidFill>
        </a:ln>
      </dgm:spPr>
      <dgm:t>
        <a:bodyPr/>
        <a:lstStyle/>
        <a:p>
          <a:pPr>
            <a:buNone/>
          </a:pPr>
          <a:r>
            <a:rPr lang="en-GB" sz="2000" b="1" noProof="0" dirty="0"/>
            <a:t>Voorbeeld:</a:t>
          </a:r>
          <a:r>
            <a:rPr lang="en-GB" sz="2000" noProof="0" dirty="0"/>
            <a:t> Handgemaakte chocolade met traditionele recepten, biologische ingrediënten of smaken uit je eigen land zoals kardemom, rozenwater of chilipeper.</a:t>
          </a:r>
        </a:p>
      </dgm:t>
    </dgm:pt>
    <dgm:pt modelId="{F214E911-1F7E-4275-9C4F-075CA92FADBF}" type="parTrans" cxnId="{2209C946-5788-40AE-A08B-8AC2228D1232}">
      <dgm:prSet/>
      <dgm:spPr/>
      <dgm:t>
        <a:bodyPr/>
        <a:lstStyle/>
        <a:p>
          <a:endParaRPr lang="en-GB"/>
        </a:p>
      </dgm:t>
    </dgm:pt>
    <dgm:pt modelId="{42FB8B56-CA2A-4B6F-8EAB-51928C835903}" type="sibTrans" cxnId="{2209C946-5788-40AE-A08B-8AC2228D1232}">
      <dgm:prSet/>
      <dgm:spPr/>
      <dgm:t>
        <a:bodyPr/>
        <a:lstStyle/>
        <a:p>
          <a:endParaRPr lang="en-GB"/>
        </a:p>
      </dgm:t>
    </dgm:pt>
    <dgm:pt modelId="{43B8C430-D14E-458C-A47D-289CDBA922E7}">
      <dgm:prSet phldrT="[Tekst]" custT="1"/>
      <dgm:spPr>
        <a:ln>
          <a:solidFill>
            <a:srgbClr val="B6D1E1"/>
          </a:solidFill>
        </a:ln>
      </dgm:spPr>
      <dgm:t>
        <a:bodyPr/>
        <a:lstStyle/>
        <a:p>
          <a:pPr>
            <a:buNone/>
          </a:pPr>
          <a:r>
            <a:rPr lang="en-GB" sz="2000" b="1" noProof="0" dirty="0"/>
            <a:t>Voorbeeld:</a:t>
          </a:r>
          <a:r>
            <a:rPr lang="en-GB" sz="2000" noProof="0" dirty="0"/>
            <a:t> Een gewone chocoladereep die in supermarkten wordt verkocht.</a:t>
          </a:r>
          <a:br>
            <a:rPr lang="en-GB" sz="2000" noProof="0" dirty="0"/>
          </a:br>
          <a:r>
            <a:rPr lang="en-GB" sz="2000" noProof="0" dirty="0"/>
            <a:t>Deze worden in grote hoeveelheden gemaakt en verkocht door wereldmerken zoals Cadbury, Nestlé of Mars.</a:t>
          </a:r>
        </a:p>
      </dgm:t>
    </dgm:pt>
    <dgm:pt modelId="{3AA75138-8DD3-4092-8CAB-7C860F5E283A}" type="parTrans" cxnId="{797695BF-3FBC-4DA0-93D0-33407322CCC3}">
      <dgm:prSet/>
      <dgm:spPr/>
      <dgm:t>
        <a:bodyPr/>
        <a:lstStyle/>
        <a:p>
          <a:endParaRPr lang="en-GB"/>
        </a:p>
      </dgm:t>
    </dgm:pt>
    <dgm:pt modelId="{3230060E-D86D-4911-8734-B133BC9CFB6A}" type="sibTrans" cxnId="{797695BF-3FBC-4DA0-93D0-33407322CCC3}">
      <dgm:prSet/>
      <dgm:spPr/>
      <dgm:t>
        <a:bodyPr/>
        <a:lstStyle/>
        <a:p>
          <a:endParaRPr lang="en-GB"/>
        </a:p>
      </dgm:t>
    </dgm:pt>
    <dgm:pt modelId="{5D25D81A-CA3F-4B3B-810B-ABBFCD2790DF}" type="pres">
      <dgm:prSet presAssocID="{A08A17D6-4EB3-4C9E-B905-E932BAF33F68}" presName="linear" presStyleCnt="0">
        <dgm:presLayoutVars>
          <dgm:dir/>
          <dgm:animLvl val="lvl"/>
          <dgm:resizeHandles val="exact"/>
        </dgm:presLayoutVars>
      </dgm:prSet>
      <dgm:spPr/>
    </dgm:pt>
    <dgm:pt modelId="{95F1FDD6-1E86-473D-B04E-502B5048E881}" type="pres">
      <dgm:prSet presAssocID="{E065C047-B146-47E8-9EB4-C28A9D089692}" presName="parentLin" presStyleCnt="0"/>
      <dgm:spPr/>
    </dgm:pt>
    <dgm:pt modelId="{6E5CB84A-3D15-48BC-BA59-6B8655A3462A}" type="pres">
      <dgm:prSet presAssocID="{E065C047-B146-47E8-9EB4-C28A9D089692}" presName="parentLeftMargin" presStyleLbl="node1" presStyleIdx="0" presStyleCnt="2"/>
      <dgm:spPr/>
    </dgm:pt>
    <dgm:pt modelId="{7291CD6C-F814-4C27-91B1-C2A08BA356E7}" type="pres">
      <dgm:prSet presAssocID="{E065C047-B146-47E8-9EB4-C28A9D089692}" presName="parentText" presStyleLbl="node1" presStyleIdx="0" presStyleCnt="2" custScaleX="129542">
        <dgm:presLayoutVars>
          <dgm:chMax val="0"/>
          <dgm:bulletEnabled val="1"/>
        </dgm:presLayoutVars>
      </dgm:prSet>
      <dgm:spPr/>
    </dgm:pt>
    <dgm:pt modelId="{1C830103-B1FB-4387-A130-E7D4ED589B3F}" type="pres">
      <dgm:prSet presAssocID="{E065C047-B146-47E8-9EB4-C28A9D089692}" presName="negativeSpace" presStyleCnt="0"/>
      <dgm:spPr/>
    </dgm:pt>
    <dgm:pt modelId="{6562C193-C5D6-4C58-988A-A48D8661283C}" type="pres">
      <dgm:prSet presAssocID="{E065C047-B146-47E8-9EB4-C28A9D089692}" presName="childText" presStyleLbl="conFgAcc1" presStyleIdx="0" presStyleCnt="2">
        <dgm:presLayoutVars>
          <dgm:bulletEnabled val="1"/>
        </dgm:presLayoutVars>
      </dgm:prSet>
      <dgm:spPr/>
    </dgm:pt>
    <dgm:pt modelId="{4C36F758-4B6E-4692-A701-7E72BC439B39}" type="pres">
      <dgm:prSet presAssocID="{45C7DCCA-0DBD-49CD-A62C-981AB4598BA3}" presName="spaceBetweenRectangles" presStyleCnt="0"/>
      <dgm:spPr/>
    </dgm:pt>
    <dgm:pt modelId="{1BD9558B-ED9D-4153-ADE4-8F9A866E5615}" type="pres">
      <dgm:prSet presAssocID="{402DA95D-87FF-4674-AF32-D5BAF61628E6}" presName="parentLin" presStyleCnt="0"/>
      <dgm:spPr/>
    </dgm:pt>
    <dgm:pt modelId="{FF021C55-BBC5-4968-ADC9-5E8CD423087B}" type="pres">
      <dgm:prSet presAssocID="{402DA95D-87FF-4674-AF32-D5BAF61628E6}" presName="parentLeftMargin" presStyleLbl="node1" presStyleIdx="0" presStyleCnt="2"/>
      <dgm:spPr/>
    </dgm:pt>
    <dgm:pt modelId="{BBD40AA9-30D6-445C-BAD3-C62E8F1671CD}" type="pres">
      <dgm:prSet presAssocID="{402DA95D-87FF-4674-AF32-D5BAF61628E6}" presName="parentText" presStyleLbl="node1" presStyleIdx="1" presStyleCnt="2" custScaleX="137979">
        <dgm:presLayoutVars>
          <dgm:chMax val="0"/>
          <dgm:bulletEnabled val="1"/>
        </dgm:presLayoutVars>
      </dgm:prSet>
      <dgm:spPr/>
    </dgm:pt>
    <dgm:pt modelId="{AC9A1B7F-3D85-4C6B-9403-C69C469ED0DB}" type="pres">
      <dgm:prSet presAssocID="{402DA95D-87FF-4674-AF32-D5BAF61628E6}" presName="negativeSpace" presStyleCnt="0"/>
      <dgm:spPr/>
    </dgm:pt>
    <dgm:pt modelId="{FBE4F817-50DF-41C6-9A0F-90CFED1BCE4D}" type="pres">
      <dgm:prSet presAssocID="{402DA95D-87FF-4674-AF32-D5BAF61628E6}" presName="childText" presStyleLbl="conFgAcc1" presStyleIdx="1" presStyleCnt="2">
        <dgm:presLayoutVars>
          <dgm:bulletEnabled val="1"/>
        </dgm:presLayoutVars>
      </dgm:prSet>
      <dgm:spPr/>
    </dgm:pt>
  </dgm:ptLst>
  <dgm:cxnLst>
    <dgm:cxn modelId="{2209C946-5788-40AE-A08B-8AC2228D1232}" srcId="{402DA95D-87FF-4674-AF32-D5BAF61628E6}" destId="{F8EC1563-9383-4C06-854F-FAB9E9E5900E}" srcOrd="0" destOrd="0" parTransId="{F214E911-1F7E-4275-9C4F-075CA92FADBF}" sibTransId="{42FB8B56-CA2A-4B6F-8EAB-51928C835903}"/>
    <dgm:cxn modelId="{4004397B-D7FA-49BB-9F79-2F06A8520741}" srcId="{A08A17D6-4EB3-4C9E-B905-E932BAF33F68}" destId="{E065C047-B146-47E8-9EB4-C28A9D089692}" srcOrd="0" destOrd="0" parTransId="{6DA25ECE-D565-4D99-B169-5D68202670E2}" sibTransId="{45C7DCCA-0DBD-49CD-A62C-981AB4598BA3}"/>
    <dgm:cxn modelId="{894EC984-DB4F-44E6-BAB3-3AA969BB2D4C}" type="presOf" srcId="{E065C047-B146-47E8-9EB4-C28A9D089692}" destId="{6E5CB84A-3D15-48BC-BA59-6B8655A3462A}" srcOrd="0" destOrd="0" presId="urn:microsoft.com/office/officeart/2005/8/layout/list1"/>
    <dgm:cxn modelId="{5DD56599-C214-4DB3-BD53-E8FA7DE20586}" type="presOf" srcId="{E065C047-B146-47E8-9EB4-C28A9D089692}" destId="{7291CD6C-F814-4C27-91B1-C2A08BA356E7}" srcOrd="1" destOrd="0" presId="urn:microsoft.com/office/officeart/2005/8/layout/list1"/>
    <dgm:cxn modelId="{D5E9749E-A801-4DC5-9AF6-58BD643C890F}" type="presOf" srcId="{402DA95D-87FF-4674-AF32-D5BAF61628E6}" destId="{FF021C55-BBC5-4968-ADC9-5E8CD423087B}" srcOrd="0" destOrd="0" presId="urn:microsoft.com/office/officeart/2005/8/layout/list1"/>
    <dgm:cxn modelId="{797695BF-3FBC-4DA0-93D0-33407322CCC3}" srcId="{E065C047-B146-47E8-9EB4-C28A9D089692}" destId="{43B8C430-D14E-458C-A47D-289CDBA922E7}" srcOrd="0" destOrd="0" parTransId="{3AA75138-8DD3-4092-8CAB-7C860F5E283A}" sibTransId="{3230060E-D86D-4911-8734-B133BC9CFB6A}"/>
    <dgm:cxn modelId="{5FA2C1D9-571D-4877-B21B-99D42A4E2669}" type="presOf" srcId="{43B8C430-D14E-458C-A47D-289CDBA922E7}" destId="{6562C193-C5D6-4C58-988A-A48D8661283C}" srcOrd="0" destOrd="0" presId="urn:microsoft.com/office/officeart/2005/8/layout/list1"/>
    <dgm:cxn modelId="{CFF046DA-B5C3-4D14-A3F2-1EAAD5F4DABD}" type="presOf" srcId="{402DA95D-87FF-4674-AF32-D5BAF61628E6}" destId="{BBD40AA9-30D6-445C-BAD3-C62E8F1671CD}" srcOrd="1" destOrd="0" presId="urn:microsoft.com/office/officeart/2005/8/layout/list1"/>
    <dgm:cxn modelId="{013163DD-E563-4F1A-838B-ACE48A54F518}" srcId="{A08A17D6-4EB3-4C9E-B905-E932BAF33F68}" destId="{402DA95D-87FF-4674-AF32-D5BAF61628E6}" srcOrd="1" destOrd="0" parTransId="{BF08C083-5D76-4980-B094-2A0066DB1536}" sibTransId="{E66EB471-E9B8-49ED-AAF1-DFB31D614C4F}"/>
    <dgm:cxn modelId="{A671F8E7-1E8B-4514-A8B1-2353A0FBD808}" type="presOf" srcId="{F8EC1563-9383-4C06-854F-FAB9E9E5900E}" destId="{FBE4F817-50DF-41C6-9A0F-90CFED1BCE4D}" srcOrd="0" destOrd="0" presId="urn:microsoft.com/office/officeart/2005/8/layout/list1"/>
    <dgm:cxn modelId="{01A42DF3-E944-453E-928C-E3A337A1FBF1}" type="presOf" srcId="{A08A17D6-4EB3-4C9E-B905-E932BAF33F68}" destId="{5D25D81A-CA3F-4B3B-810B-ABBFCD2790DF}" srcOrd="0" destOrd="0" presId="urn:microsoft.com/office/officeart/2005/8/layout/list1"/>
    <dgm:cxn modelId="{9D98F97A-6430-4475-8C31-3DC4013117C9}" type="presParOf" srcId="{5D25D81A-CA3F-4B3B-810B-ABBFCD2790DF}" destId="{95F1FDD6-1E86-473D-B04E-502B5048E881}" srcOrd="0" destOrd="0" presId="urn:microsoft.com/office/officeart/2005/8/layout/list1"/>
    <dgm:cxn modelId="{F6C31AE7-BE7B-4FD6-B4ED-0AE043D45260}" type="presParOf" srcId="{95F1FDD6-1E86-473D-B04E-502B5048E881}" destId="{6E5CB84A-3D15-48BC-BA59-6B8655A3462A}" srcOrd="0" destOrd="0" presId="urn:microsoft.com/office/officeart/2005/8/layout/list1"/>
    <dgm:cxn modelId="{EEC4FAB1-90DA-4FD8-BC1F-49A6B20FF230}" type="presParOf" srcId="{95F1FDD6-1E86-473D-B04E-502B5048E881}" destId="{7291CD6C-F814-4C27-91B1-C2A08BA356E7}" srcOrd="1" destOrd="0" presId="urn:microsoft.com/office/officeart/2005/8/layout/list1"/>
    <dgm:cxn modelId="{F0BDF932-3273-471F-8AA1-19B85360CDF5}" type="presParOf" srcId="{5D25D81A-CA3F-4B3B-810B-ABBFCD2790DF}" destId="{1C830103-B1FB-4387-A130-E7D4ED589B3F}" srcOrd="1" destOrd="0" presId="urn:microsoft.com/office/officeart/2005/8/layout/list1"/>
    <dgm:cxn modelId="{1F2515CE-DB55-4283-BD56-FB72A22D4172}" type="presParOf" srcId="{5D25D81A-CA3F-4B3B-810B-ABBFCD2790DF}" destId="{6562C193-C5D6-4C58-988A-A48D8661283C}" srcOrd="2" destOrd="0" presId="urn:microsoft.com/office/officeart/2005/8/layout/list1"/>
    <dgm:cxn modelId="{BF489BE4-E63F-4C85-9C2D-2AFD0B1C9EC2}" type="presParOf" srcId="{5D25D81A-CA3F-4B3B-810B-ABBFCD2790DF}" destId="{4C36F758-4B6E-4692-A701-7E72BC439B39}" srcOrd="3" destOrd="0" presId="urn:microsoft.com/office/officeart/2005/8/layout/list1"/>
    <dgm:cxn modelId="{5C4B48B0-5206-4FEC-BB3C-1EA7DF5028D0}" type="presParOf" srcId="{5D25D81A-CA3F-4B3B-810B-ABBFCD2790DF}" destId="{1BD9558B-ED9D-4153-ADE4-8F9A866E5615}" srcOrd="4" destOrd="0" presId="urn:microsoft.com/office/officeart/2005/8/layout/list1"/>
    <dgm:cxn modelId="{294E3AF6-DF7D-48C4-9A2F-0555940BC061}" type="presParOf" srcId="{1BD9558B-ED9D-4153-ADE4-8F9A866E5615}" destId="{FF021C55-BBC5-4968-ADC9-5E8CD423087B}" srcOrd="0" destOrd="0" presId="urn:microsoft.com/office/officeart/2005/8/layout/list1"/>
    <dgm:cxn modelId="{01AD1F40-DBDC-4069-8B97-09C323C0CD5F}" type="presParOf" srcId="{1BD9558B-ED9D-4153-ADE4-8F9A866E5615}" destId="{BBD40AA9-30D6-445C-BAD3-C62E8F1671CD}" srcOrd="1" destOrd="0" presId="urn:microsoft.com/office/officeart/2005/8/layout/list1"/>
    <dgm:cxn modelId="{2E47D995-2F21-4076-B80B-23FD78C3F0EE}" type="presParOf" srcId="{5D25D81A-CA3F-4B3B-810B-ABBFCD2790DF}" destId="{AC9A1B7F-3D85-4C6B-9403-C69C469ED0DB}" srcOrd="5" destOrd="0" presId="urn:microsoft.com/office/officeart/2005/8/layout/list1"/>
    <dgm:cxn modelId="{42563DB9-90D8-4AE4-9B44-CDD1F75C0E9B}" type="presParOf" srcId="{5D25D81A-CA3F-4B3B-810B-ABBFCD2790DF}" destId="{FBE4F817-50DF-41C6-9A0F-90CFED1BCE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en-GB" b="1" i="0" noProof="0" dirty="0">
              <a:effectLst/>
            </a:rPr>
            <a:t>Potentiële klanten</a:t>
          </a:r>
          <a:endParaRPr lang="en-GB" noProof="0" dirty="0"/>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Wie zie jij als je klanten? </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en-GB" b="1" i="0" noProof="0" dirty="0">
              <a:effectLst/>
            </a:rPr>
            <a:t>Bekijk je concurrentie</a:t>
          </a:r>
          <a:endParaRPr lang="en-GB" noProof="0" dirty="0"/>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Wie proberen je concurrenten te bereiken? </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396E4234-08A2-4E58-9377-8B7F82036EA9}">
      <dgm:prSet phldrT="[Tekst]"/>
      <dgm:spPr>
        <a:solidFill>
          <a:srgbClr val="94C7B0"/>
        </a:solidFill>
        <a:ln>
          <a:noFill/>
        </a:ln>
      </dgm:spPr>
      <dgm:t>
        <a:bodyPr/>
        <a:lstStyle/>
        <a:p>
          <a:r>
            <a:rPr lang="en-GB" b="1" i="0" noProof="0" dirty="0">
              <a:effectLst/>
            </a:rPr>
            <a:t>Analyseer je product of dienst</a:t>
          </a:r>
          <a:endParaRPr lang="en-GB" noProof="0" dirty="0"/>
        </a:p>
      </dgm:t>
    </dgm:pt>
    <dgm:pt modelId="{2BFCBFCC-3757-4583-BF47-DDDC85A41C3E}" type="parTrans" cxnId="{381E1EE9-E01F-4FB4-B21A-8A1FA756F568}">
      <dgm:prSet/>
      <dgm:spPr/>
      <dgm:t>
        <a:bodyPr/>
        <a:lstStyle/>
        <a:p>
          <a:endParaRPr lang="en-GB"/>
        </a:p>
      </dgm:t>
    </dgm:pt>
    <dgm:pt modelId="{B3232DED-B6C7-4B56-A321-2B7607B4D724}" type="sibTrans" cxnId="{381E1EE9-E01F-4FB4-B21A-8A1FA756F568}">
      <dgm:prSet/>
      <dgm:spPr/>
      <dgm:t>
        <a:bodyPr/>
        <a:lstStyle/>
        <a:p>
          <a:endParaRPr lang="en-GB"/>
        </a:p>
      </dgm:t>
    </dgm:pt>
    <dgm:pt modelId="{A52DDC02-0404-4587-ABF2-63EA6A451C7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Maak een lijst van de belangrijkste kenmerken en voordelen die je aanbiedt.</a:t>
          </a:r>
        </a:p>
      </dgm:t>
    </dgm:pt>
    <dgm:pt modelId="{17D72C09-C1C7-4559-86AE-A7585D7B1882}" type="parTrans" cxnId="{6B750308-A5CB-4584-8BDE-A4D481ADC712}">
      <dgm:prSet/>
      <dgm:spPr/>
      <dgm:t>
        <a:bodyPr/>
        <a:lstStyle/>
        <a:p>
          <a:endParaRPr lang="en-GB"/>
        </a:p>
      </dgm:t>
    </dgm:pt>
    <dgm:pt modelId="{E74CCD07-36FC-499A-A279-0E52DC0E4032}" type="sibTrans" cxnId="{6B750308-A5CB-4584-8BDE-A4D481ADC712}">
      <dgm:prSet/>
      <dgm:spPr/>
      <dgm:t>
        <a:bodyPr/>
        <a:lstStyle/>
        <a:p>
          <a:endParaRPr lang="en-GB"/>
        </a:p>
      </dgm:t>
    </dgm:pt>
    <dgm:pt modelId="{6FB6AF06-8902-47B4-AD1A-8B4C1CC8B9D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Denk je dat ze voor jouw voedingsproduct of -dienst zouden kiezen? Waarom?</a:t>
          </a:r>
        </a:p>
      </dgm:t>
    </dgm:pt>
    <dgm:pt modelId="{37FC253C-124D-4AB4-B274-0688F9468686}" type="parTrans" cxnId="{84283C0B-7C9B-4A6D-A50D-68BF69C18ED7}">
      <dgm:prSet/>
      <dgm:spPr/>
      <dgm:t>
        <a:bodyPr/>
        <a:lstStyle/>
        <a:p>
          <a:endParaRPr lang="en-GB"/>
        </a:p>
      </dgm:t>
    </dgm:pt>
    <dgm:pt modelId="{C2368A48-9A12-44A1-B3F6-9379E9D65CA1}" type="sibTrans" cxnId="{84283C0B-7C9B-4A6D-A50D-68BF69C18ED7}">
      <dgm:prSet/>
      <dgm:spPr/>
      <dgm:t>
        <a:bodyPr/>
        <a:lstStyle/>
        <a:p>
          <a:endParaRPr lang="en-GB"/>
        </a:p>
      </dgm:t>
    </dgm:pt>
    <dgm:pt modelId="{90F2E1B3-73B4-4095-927A-22E37E7D99F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Zoek naar gemeenschappelijke interesses, gewoonten of situaties.</a:t>
          </a:r>
        </a:p>
      </dgm:t>
    </dgm:pt>
    <dgm:pt modelId="{9BC2FC43-75F5-4153-8D9B-F2BDA7AD8A52}" type="parTrans" cxnId="{84725CC3-1A98-427E-8ACC-FEE579FDBF17}">
      <dgm:prSet/>
      <dgm:spPr/>
      <dgm:t>
        <a:bodyPr/>
        <a:lstStyle/>
        <a:p>
          <a:endParaRPr lang="en-GB"/>
        </a:p>
      </dgm:t>
    </dgm:pt>
    <dgm:pt modelId="{221A3996-A7F8-4393-9C0D-686DFAA26396}" type="sibTrans" cxnId="{84725CC3-1A98-427E-8ACC-FEE579FDBF17}">
      <dgm:prSet/>
      <dgm:spPr/>
      <dgm:t>
        <a:bodyPr/>
        <a:lstStyle/>
        <a:p>
          <a:endParaRPr lang="en-GB"/>
        </a:p>
      </dgm:t>
    </dgm:pt>
    <dgm:pt modelId="{61B45A07-D8CE-42F7-BF00-B3205A2AFB6B}">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Welke groep zal het meest profiteren en kopen?</a:t>
          </a:r>
        </a:p>
      </dgm:t>
    </dgm:pt>
    <dgm:pt modelId="{6ABCB767-B785-41E3-97CE-BD6B4DD8D393}" type="parTrans" cxnId="{CC5178D8-9EE7-4B6B-A231-22DAAF4FA720}">
      <dgm:prSet/>
      <dgm:spPr/>
      <dgm:t>
        <a:bodyPr/>
        <a:lstStyle/>
        <a:p>
          <a:endParaRPr lang="en-GB"/>
        </a:p>
      </dgm:t>
    </dgm:pt>
    <dgm:pt modelId="{E9701E6F-0517-4FC7-B3B6-6A0A709B533E}" type="sibTrans" cxnId="{CC5178D8-9EE7-4B6B-A231-22DAAF4FA720}">
      <dgm:prSet/>
      <dgm:spPr/>
      <dgm:t>
        <a:bodyPr/>
        <a:lstStyle/>
        <a:p>
          <a:endParaRPr lang="en-GB"/>
        </a:p>
      </dgm:t>
    </dgm:pt>
    <dgm:pt modelId="{533EB424-1FC6-4C24-B7F0-8569D5975A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Wat voor soort klanten bedienen ze?</a:t>
          </a:r>
        </a:p>
      </dgm:t>
    </dgm:pt>
    <dgm:pt modelId="{6A9610E3-84CE-4A14-93A7-8ED116D6AF9E}" type="parTrans" cxnId="{DE19E0AA-26DD-4165-ACC6-279D1C166F7E}">
      <dgm:prSet/>
      <dgm:spPr/>
      <dgm:t>
        <a:bodyPr/>
        <a:lstStyle/>
        <a:p>
          <a:endParaRPr lang="en-GB"/>
        </a:p>
      </dgm:t>
    </dgm:pt>
    <dgm:pt modelId="{23C6BA24-8306-4E36-9319-672E652902F8}" type="sibTrans" cxnId="{DE19E0AA-26DD-4165-ACC6-279D1C166F7E}">
      <dgm:prSet/>
      <dgm:spPr/>
      <dgm:t>
        <a:bodyPr/>
        <a:lstStyle/>
        <a:p>
          <a:endParaRPr lang="en-GB"/>
        </a:p>
      </dgm:t>
    </dgm:pt>
    <dgm:pt modelId="{E5305CE7-037F-4A35-B92C-ED1E3C2E39E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Probeer ze niet te kopiëren.</a:t>
          </a:r>
        </a:p>
      </dgm:t>
    </dgm:pt>
    <dgm:pt modelId="{7001EF5E-0305-4151-AB57-CCD139CE5633}" type="parTrans" cxnId="{4ACFB969-D140-4C0B-9F39-BB72EF43B656}">
      <dgm:prSet/>
      <dgm:spPr/>
      <dgm:t>
        <a:bodyPr/>
        <a:lstStyle/>
        <a:p>
          <a:endParaRPr lang="en-GB"/>
        </a:p>
      </dgm:t>
    </dgm:pt>
    <dgm:pt modelId="{86B7EBD7-83CF-4828-A76E-5869145F6970}" type="sibTrans" cxnId="{4ACFB969-D140-4C0B-9F39-BB72EF43B656}">
      <dgm:prSet/>
      <dgm:spPr/>
      <dgm:t>
        <a:bodyPr/>
        <a:lstStyle/>
        <a:p>
          <a:endParaRPr lang="en-GB"/>
        </a:p>
      </dgm:t>
    </dgm:pt>
    <dgm:pt modelId="{792C36AA-B7EC-4209-A1D0-E27192B73D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Zoek in plaats daarvan naar een kleinere markt die ze misschien missen, een niche waar jij je op kunt richten.</a:t>
          </a:r>
        </a:p>
      </dgm:t>
    </dgm:pt>
    <dgm:pt modelId="{964EA286-CE14-451A-952C-854682356336}" type="parTrans" cxnId="{8C2629DC-048F-4C1C-89AD-C9F3ED9F8917}">
      <dgm:prSet/>
      <dgm:spPr/>
      <dgm:t>
        <a:bodyPr/>
        <a:lstStyle/>
        <a:p>
          <a:endParaRPr lang="en-GB"/>
        </a:p>
      </dgm:t>
    </dgm:pt>
    <dgm:pt modelId="{4CEB366F-752A-48AC-BD14-C5B99AB55240}" type="sibTrans" cxnId="{8C2629DC-048F-4C1C-89AD-C9F3ED9F8917}">
      <dgm:prSet/>
      <dgm:spPr/>
      <dgm:t>
        <a:bodyPr/>
        <a:lstStyle/>
        <a:p>
          <a:endParaRPr lang="en-GB"/>
        </a:p>
      </dgm:t>
    </dgm:pt>
    <dgm:pt modelId="{CBBD4CB3-D36F-4DB5-9726-9AC8EB38764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Maak vervolgens een lijst van de mensen die deze nodig hebben of willen hebben.</a:t>
          </a:r>
        </a:p>
      </dgm:t>
    </dgm:pt>
    <dgm:pt modelId="{B1700E18-990B-47AC-A1C7-18E121851662}" type="parTrans" cxnId="{FD4AAB1D-BE32-4BE6-991D-E625C286ED4F}">
      <dgm:prSet/>
      <dgm:spPr/>
      <dgm:t>
        <a:bodyPr/>
        <a:lstStyle/>
        <a:p>
          <a:endParaRPr lang="en-GB"/>
        </a:p>
      </dgm:t>
    </dgm:pt>
    <dgm:pt modelId="{3E5B4ED3-90CB-44CF-9A41-35F4BA8A95CF}" type="sibTrans" cxnId="{FD4AAB1D-BE32-4BE6-991D-E625C286ED4F}">
      <dgm:prSet/>
      <dgm:spPr/>
      <dgm:t>
        <a:bodyPr/>
        <a:lstStyle/>
        <a:p>
          <a:endParaRPr lang="en-GB"/>
        </a:p>
      </dgm:t>
    </dgm:pt>
    <dgm:pt modelId="{2854B914-FA69-40A0-AA64-F7C7825647F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Beschrijf ze in meer detail</a:t>
          </a:r>
        </a:p>
      </dgm:t>
    </dgm:pt>
    <dgm:pt modelId="{CD5C889D-F712-44B7-B21E-8C3EA10E12E2}" type="parTrans" cxnId="{4AF85228-83B9-42A6-999A-49D559724501}">
      <dgm:prSet/>
      <dgm:spPr/>
      <dgm:t>
        <a:bodyPr/>
        <a:lstStyle/>
        <a:p>
          <a:endParaRPr lang="en-GB"/>
        </a:p>
      </dgm:t>
    </dgm:pt>
    <dgm:pt modelId="{D50C275F-DC33-4ADC-8846-A3F404ADB082}" type="sibTrans" cxnId="{4AF85228-83B9-42A6-999A-49D559724501}">
      <dgm:prSet/>
      <dgm:spPr/>
      <dgm:t>
        <a:bodyPr/>
        <a:lstStyle/>
        <a:p>
          <a:endParaRPr lang="en-GB"/>
        </a:p>
      </dgm:t>
    </dgm:pt>
    <dgm:pt modelId="{F1D1A0A4-0CE4-4D2F-863C-20F537AE662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Houd rekening met hun leeftijd, locatie, inkomen, beroep, achtergrond en levensstijl.</a:t>
          </a:r>
        </a:p>
      </dgm:t>
    </dgm:pt>
    <dgm:pt modelId="{8D245FEA-A91A-4D85-A41B-39BBF7761507}" type="parTrans" cxnId="{2DBD0E1B-BCD3-4D6A-9EE4-7D086E51A1F6}">
      <dgm:prSet/>
      <dgm:spPr/>
      <dgm:t>
        <a:bodyPr/>
        <a:lstStyle/>
        <a:p>
          <a:endParaRPr lang="en-GB"/>
        </a:p>
      </dgm:t>
    </dgm:pt>
    <dgm:pt modelId="{A9F0AAE3-20A3-46AB-B574-CC71DFCEA6FD}" type="sibTrans" cxnId="{2DBD0E1B-BCD3-4D6A-9EE4-7D086E51A1F6}">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3">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3">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3">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3">
        <dgm:presLayoutVars>
          <dgm:bulletEnabled val="1"/>
        </dgm:presLayoutVars>
      </dgm:prSet>
      <dgm:spPr/>
    </dgm:pt>
    <dgm:pt modelId="{4DFCFD4D-0C95-42A5-8D17-2E22964AEFA0}" type="pres">
      <dgm:prSet presAssocID="{B99A4098-C30B-4E93-AA04-F79ECD842E31}" presName="space" presStyleCnt="0"/>
      <dgm:spPr/>
    </dgm:pt>
    <dgm:pt modelId="{13736F85-EFC3-4F1F-81EA-A81D8C4F2247}" type="pres">
      <dgm:prSet presAssocID="{396E4234-08A2-4E58-9377-8B7F82036EA9}" presName="composite" presStyleCnt="0"/>
      <dgm:spPr/>
    </dgm:pt>
    <dgm:pt modelId="{85D0F4F1-A952-4FBC-99FC-9CE951AECFC6}" type="pres">
      <dgm:prSet presAssocID="{396E4234-08A2-4E58-9377-8B7F82036EA9}" presName="parTx" presStyleLbl="alignNode1" presStyleIdx="2" presStyleCnt="3">
        <dgm:presLayoutVars>
          <dgm:chMax val="0"/>
          <dgm:chPref val="0"/>
          <dgm:bulletEnabled val="1"/>
        </dgm:presLayoutVars>
      </dgm:prSet>
      <dgm:spPr/>
    </dgm:pt>
    <dgm:pt modelId="{B6132E6C-9AA2-4A53-BC2C-B5196C10D5A1}" type="pres">
      <dgm:prSet presAssocID="{396E4234-08A2-4E58-9377-8B7F82036EA9}" presName="desTx" presStyleLbl="alignAccFollowNode1" presStyleIdx="2" presStyleCnt="3">
        <dgm:presLayoutVars>
          <dgm:bulletEnabled val="1"/>
        </dgm:presLayoutVars>
      </dgm:prSet>
      <dgm:spPr/>
    </dgm:pt>
  </dgm:ptLst>
  <dgm:cxnLst>
    <dgm:cxn modelId="{FB64CF03-8148-4F11-80F8-ECA4B8ED6840}" type="presOf" srcId="{61B45A07-D8CE-42F7-BF00-B3205A2AFB6B}" destId="{18006FDB-21E4-4262-BF85-FE8DAFBC6531}" srcOrd="0" destOrd="3" presId="urn:microsoft.com/office/officeart/2005/8/layout/hList1"/>
    <dgm:cxn modelId="{6B750308-A5CB-4584-8BDE-A4D481ADC712}" srcId="{396E4234-08A2-4E58-9377-8B7F82036EA9}" destId="{A52DDC02-0404-4587-ABF2-63EA6A451C78}" srcOrd="0" destOrd="0" parTransId="{17D72C09-C1C7-4559-86AE-A7585D7B1882}" sibTransId="{E74CCD07-36FC-499A-A279-0E52DC0E4032}"/>
    <dgm:cxn modelId="{84283C0B-7C9B-4A6D-A50D-68BF69C18ED7}" srcId="{FFF2B56C-34B2-4A4A-9EDE-B0DE99B6B87C}" destId="{6FB6AF06-8902-47B4-AD1A-8B4C1CC8B9D4}" srcOrd="1" destOrd="0" parTransId="{37FC253C-124D-4AB4-B274-0688F9468686}" sibTransId="{C2368A48-9A12-44A1-B3F6-9379E9D65CA1}"/>
    <dgm:cxn modelId="{2DBD0E1B-BCD3-4D6A-9EE4-7D086E51A1F6}" srcId="{396E4234-08A2-4E58-9377-8B7F82036EA9}" destId="{F1D1A0A4-0CE4-4D2F-863C-20F537AE6624}" srcOrd="3" destOrd="0" parTransId="{8D245FEA-A91A-4D85-A41B-39BBF7761507}" sibTransId="{A9F0AAE3-20A3-46AB-B574-CC71DFCEA6FD}"/>
    <dgm:cxn modelId="{FD4AAB1D-BE32-4BE6-991D-E625C286ED4F}" srcId="{396E4234-08A2-4E58-9377-8B7F82036EA9}" destId="{CBBD4CB3-D36F-4DB5-9726-9AC8EB387648}" srcOrd="1" destOrd="0" parTransId="{B1700E18-990B-47AC-A1C7-18E121851662}" sibTransId="{3E5B4ED3-90CB-44CF-9A41-35F4BA8A95CF}"/>
    <dgm:cxn modelId="{1A1E5127-02A3-4B9A-9F40-8AE5CF601ED5}" type="presOf" srcId="{E5305CE7-037F-4A35-B92C-ED1E3C2E39E2}" destId="{B105F972-8027-462C-B2DA-0BE4EEA6604D}" srcOrd="0" destOrd="2" presId="urn:microsoft.com/office/officeart/2005/8/layout/hList1"/>
    <dgm:cxn modelId="{4AF85228-83B9-42A6-999A-49D559724501}" srcId="{396E4234-08A2-4E58-9377-8B7F82036EA9}" destId="{2854B914-FA69-40A0-AA64-F7C7825647FE}" srcOrd="2" destOrd="0" parTransId="{CD5C889D-F712-44B7-B21E-8C3EA10E12E2}" sibTransId="{D50C275F-DC33-4ADC-8846-A3F404ADB082}"/>
    <dgm:cxn modelId="{B12D523C-85B3-48B6-87A4-A094217FB79D}" type="presOf" srcId="{CBE18760-773F-4889-92C3-ACE7AC4A1E3B}" destId="{129FD79E-8BA0-4DBA-9197-6B4980AE8907}" srcOrd="0" destOrd="0" presId="urn:microsoft.com/office/officeart/2005/8/layout/hList1"/>
    <dgm:cxn modelId="{CA9B6260-C038-4DF3-B031-9D7F0EEA5DA4}" type="presOf" srcId="{CBBD4CB3-D36F-4DB5-9726-9AC8EB387648}" destId="{B6132E6C-9AA2-4A53-BC2C-B5196C10D5A1}" srcOrd="0" destOrd="1"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4ACFB969-D140-4C0B-9F39-BB72EF43B656}" srcId="{6A9E31B6-EF5C-47A3-8022-0DBEF399E3D9}" destId="{E5305CE7-037F-4A35-B92C-ED1E3C2E39E2}" srcOrd="2" destOrd="0" parTransId="{7001EF5E-0305-4151-AB57-CCD139CE5633}" sibTransId="{86B7EBD7-83CF-4828-A76E-5869145F6970}"/>
    <dgm:cxn modelId="{06B8236F-A006-4BED-A03F-8A3B4708F75A}" type="presOf" srcId="{90F2E1B3-73B4-4095-927A-22E37E7D99F2}" destId="{18006FDB-21E4-4262-BF85-FE8DAFBC6531}" srcOrd="0" destOrd="2" presId="urn:microsoft.com/office/officeart/2005/8/layout/hList1"/>
    <dgm:cxn modelId="{7286158A-C23E-4210-83A2-E57A05CF0543}" type="presOf" srcId="{792C36AA-B7EC-4209-A1D0-E27192B73DDE}" destId="{B105F972-8027-462C-B2DA-0BE4EEA6604D}" srcOrd="0" destOrd="3" presId="urn:microsoft.com/office/officeart/2005/8/layout/hList1"/>
    <dgm:cxn modelId="{5724EC8D-E048-4622-AEED-FE6D4BD1BF28}" type="presOf" srcId="{396E4234-08A2-4E58-9377-8B7F82036EA9}" destId="{85D0F4F1-A952-4FBC-99FC-9CE951AECFC6}" srcOrd="0" destOrd="0" presId="urn:microsoft.com/office/officeart/2005/8/layout/hList1"/>
    <dgm:cxn modelId="{EDAB8D92-E379-4138-BF87-8585CE157C28}" type="presOf" srcId="{533EB424-1FC6-4C24-B7F0-8569D5975ADE}" destId="{B105F972-8027-462C-B2DA-0BE4EEA6604D}" srcOrd="0" destOrd="1" presId="urn:microsoft.com/office/officeart/2005/8/layout/hList1"/>
    <dgm:cxn modelId="{DE19E0AA-26DD-4165-ACC6-279D1C166F7E}" srcId="{6A9E31B6-EF5C-47A3-8022-0DBEF399E3D9}" destId="{533EB424-1FC6-4C24-B7F0-8569D5975ADE}" srcOrd="1" destOrd="0" parTransId="{6A9610E3-84CE-4A14-93A7-8ED116D6AF9E}" sibTransId="{23C6BA24-8306-4E36-9319-672E652902F8}"/>
    <dgm:cxn modelId="{7B7A30AC-0765-43A5-A4C0-A169EE4728F6}" type="presOf" srcId="{6A9E31B6-EF5C-47A3-8022-0DBEF399E3D9}" destId="{A5CD389A-1DC1-4F68-9A15-37EB16B2CC0D}" srcOrd="0" destOrd="0" presId="urn:microsoft.com/office/officeart/2005/8/layout/hList1"/>
    <dgm:cxn modelId="{1F192AAE-448A-4456-8743-6221EB647A71}" type="presOf" srcId="{A52DDC02-0404-4587-ABF2-63EA6A451C78}" destId="{B6132E6C-9AA2-4A53-BC2C-B5196C10D5A1}" srcOrd="0" destOrd="0" presId="urn:microsoft.com/office/officeart/2005/8/layout/hList1"/>
    <dgm:cxn modelId="{47031CAF-FC21-4464-AEC7-CE421F6B9402}" type="presOf" srcId="{6FB6AF06-8902-47B4-AD1A-8B4C1CC8B9D4}" destId="{18006FDB-21E4-4262-BF85-FE8DAFBC6531}" srcOrd="0" destOrd="1"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84725CC3-1A98-427E-8ACC-FEE579FDBF17}" srcId="{FFF2B56C-34B2-4A4A-9EDE-B0DE99B6B87C}" destId="{90F2E1B3-73B4-4095-927A-22E37E7D99F2}" srcOrd="2" destOrd="0" parTransId="{9BC2FC43-75F5-4153-8D9B-F2BDA7AD8A52}" sibTransId="{221A3996-A7F8-4393-9C0D-686DFAA26396}"/>
    <dgm:cxn modelId="{1A3B70CA-536E-491E-BD39-18B5FA20406A}" type="presOf" srcId="{2854B914-FA69-40A0-AA64-F7C7825647FE}" destId="{B6132E6C-9AA2-4A53-BC2C-B5196C10D5A1}" srcOrd="0" destOrd="2" presId="urn:microsoft.com/office/officeart/2005/8/layout/hList1"/>
    <dgm:cxn modelId="{7EF747D6-83A0-4A1C-A56A-A72892F46529}" type="presOf" srcId="{46E4C29C-EE4D-471D-9CEA-D5772D885082}" destId="{18006FDB-21E4-4262-BF85-FE8DAFBC6531}" srcOrd="0" destOrd="0" presId="urn:microsoft.com/office/officeart/2005/8/layout/hList1"/>
    <dgm:cxn modelId="{CC5178D8-9EE7-4B6B-A231-22DAAF4FA720}" srcId="{FFF2B56C-34B2-4A4A-9EDE-B0DE99B6B87C}" destId="{61B45A07-D8CE-42F7-BF00-B3205A2AFB6B}" srcOrd="3" destOrd="0" parTransId="{6ABCB767-B785-41E3-97CE-BD6B4DD8D393}" sibTransId="{E9701E6F-0517-4FC7-B3B6-6A0A709B533E}"/>
    <dgm:cxn modelId="{15FB25DA-8D07-4BB4-A9A1-08C0599EE5DC}" srcId="{CBE18760-773F-4889-92C3-ACE7AC4A1E3B}" destId="{FFF2B56C-34B2-4A4A-9EDE-B0DE99B6B87C}" srcOrd="0" destOrd="0" parTransId="{8BF57045-C63B-4FC5-92FC-4ECA77A68C2E}" sibTransId="{D492DAD8-8DBD-477C-AB72-1C2786C4B792}"/>
    <dgm:cxn modelId="{8C2629DC-048F-4C1C-89AD-C9F3ED9F8917}" srcId="{6A9E31B6-EF5C-47A3-8022-0DBEF399E3D9}" destId="{792C36AA-B7EC-4209-A1D0-E27192B73DDE}" srcOrd="3" destOrd="0" parTransId="{964EA286-CE14-451A-952C-854682356336}" sibTransId="{4CEB366F-752A-48AC-BD14-C5B99AB55240}"/>
    <dgm:cxn modelId="{381E1EE9-E01F-4FB4-B21A-8A1FA756F568}" srcId="{CBE18760-773F-4889-92C3-ACE7AC4A1E3B}" destId="{396E4234-08A2-4E58-9377-8B7F82036EA9}" srcOrd="2" destOrd="0" parTransId="{2BFCBFCC-3757-4583-BF47-DDDC85A41C3E}" sibTransId="{B3232DED-B6C7-4B56-A321-2B7607B4D724}"/>
    <dgm:cxn modelId="{AA17EFE9-2844-4584-B596-930E9DC86F51}" type="presOf" srcId="{810EFE8D-3918-4BE5-8913-20CF93E15C90}" destId="{B105F972-8027-462C-B2DA-0BE4EEA6604D}" srcOrd="0" destOrd="0"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7A739CF5-E6AE-44FD-843D-32A3033BCE94}" type="presOf" srcId="{F1D1A0A4-0CE4-4D2F-863C-20F537AE6624}" destId="{B6132E6C-9AA2-4A53-BC2C-B5196C10D5A1}" srcOrd="0" destOrd="3"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 modelId="{F69D1490-77CA-4163-B005-C8137F53BD0C}" type="presParOf" srcId="{129FD79E-8BA0-4DBA-9197-6B4980AE8907}" destId="{4DFCFD4D-0C95-42A5-8D17-2E22964AEFA0}" srcOrd="3" destOrd="0" presId="urn:microsoft.com/office/officeart/2005/8/layout/hList1"/>
    <dgm:cxn modelId="{26419AED-38D2-4A31-A610-F924CE0D206E}" type="presParOf" srcId="{129FD79E-8BA0-4DBA-9197-6B4980AE8907}" destId="{13736F85-EFC3-4F1F-81EA-A81D8C4F2247}" srcOrd="4" destOrd="0" presId="urn:microsoft.com/office/officeart/2005/8/layout/hList1"/>
    <dgm:cxn modelId="{885E1ECA-4CAB-428F-B85E-BE734ED0ECF1}" type="presParOf" srcId="{13736F85-EFC3-4F1F-81EA-A81D8C4F2247}" destId="{85D0F4F1-A952-4FBC-99FC-9CE951AECFC6}" srcOrd="0" destOrd="0" presId="urn:microsoft.com/office/officeart/2005/8/layout/hList1"/>
    <dgm:cxn modelId="{7F718E6C-1241-4B19-84B5-488766AE6543}" type="presParOf" srcId="{13736F85-EFC3-4F1F-81EA-A81D8C4F2247}" destId="{B6132E6C-9AA2-4A53-BC2C-B5196C10D5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en-GB" b="1" noProof="0" dirty="0"/>
            <a:t>Hoe goed voldoe je aan hun behoeften?</a:t>
          </a:r>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Wanneer en hoe zullen ze je voedingsproduct of -dienst gebruiken?</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en-GB" b="1" noProof="0" dirty="0"/>
            <a:t>Neem even de tijd om te evalueren</a:t>
          </a:r>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Zijn er genoeg mensen zoals deze om een bedrijf rond op te bouwen?</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A6CC083B-F39D-42E2-B0E2-CAAE040D092C}">
      <dgm:prSet/>
      <dgm:spPr>
        <a:ln>
          <a:noFill/>
        </a:ln>
      </dgm:spPr>
      <dgm:t>
        <a:bodyPr/>
        <a:lstStyle/>
        <a:p>
          <a:pPr>
            <a:buFont typeface="Arial" panose="020B0604020202020204" pitchFamily="34" charset="0"/>
            <a:buChar char="•"/>
          </a:pPr>
          <a:r>
            <a:rPr lang="en-GB" noProof="0" dirty="0"/>
            <a:t>Wat maakt het nuttig, opwindend of betekenisvol voor hen?</a:t>
          </a:r>
        </a:p>
      </dgm:t>
    </dgm:pt>
    <dgm:pt modelId="{3BF09529-F9DC-4063-AE6B-15D41D29DE70}" type="parTrans" cxnId="{F5CB7B66-B6BE-423F-ACB2-976A46DC3A1B}">
      <dgm:prSet/>
      <dgm:spPr/>
      <dgm:t>
        <a:bodyPr/>
        <a:lstStyle/>
        <a:p>
          <a:endParaRPr lang="en-GB"/>
        </a:p>
      </dgm:t>
    </dgm:pt>
    <dgm:pt modelId="{C0B2F60A-FDD3-4F6C-80F1-CD8F3F41F25A}" type="sibTrans" cxnId="{F5CB7B66-B6BE-423F-ACB2-976A46DC3A1B}">
      <dgm:prSet/>
      <dgm:spPr/>
      <dgm:t>
        <a:bodyPr/>
        <a:lstStyle/>
        <a:p>
          <a:endParaRPr lang="en-GB"/>
        </a:p>
      </dgm:t>
    </dgm:pt>
    <dgm:pt modelId="{781569B9-CE64-469D-A73E-B92A295481A4}">
      <dgm:prSet/>
      <dgm:spPr>
        <a:ln>
          <a:noFill/>
        </a:ln>
      </dgm:spPr>
      <dgm:t>
        <a:bodyPr/>
        <a:lstStyle/>
        <a:p>
          <a:pPr>
            <a:buFont typeface="Arial" panose="020B0604020202020204" pitchFamily="34" charset="0"/>
            <a:buChar char="•"/>
          </a:pPr>
          <a:r>
            <a:rPr lang="en-GB" noProof="0" dirty="0"/>
            <a:t>Waar halen ze hun informatie vandaan - online, in plaatselijke winkels, via vrienden?</a:t>
          </a:r>
        </a:p>
      </dgm:t>
    </dgm:pt>
    <dgm:pt modelId="{7E4A205A-A728-488F-946C-052B8170CD65}" type="parTrans" cxnId="{6898D2E5-AD20-4CE8-B327-94780F60914C}">
      <dgm:prSet/>
      <dgm:spPr/>
      <dgm:t>
        <a:bodyPr/>
        <a:lstStyle/>
        <a:p>
          <a:endParaRPr lang="en-GB"/>
        </a:p>
      </dgm:t>
    </dgm:pt>
    <dgm:pt modelId="{818E13AF-FAE7-4F17-8383-8FDE6693D0EC}" type="sibTrans" cxnId="{6898D2E5-AD20-4CE8-B327-94780F60914C}">
      <dgm:prSet/>
      <dgm:spPr/>
      <dgm:t>
        <a:bodyPr/>
        <a:lstStyle/>
        <a:p>
          <a:endParaRPr lang="en-GB"/>
        </a:p>
      </dgm:t>
    </dgm:pt>
    <dgm:pt modelId="{F28FF037-F60F-493A-944E-072AE4523CDD}">
      <dgm:prSet/>
      <dgm:spPr>
        <a:ln>
          <a:noFill/>
        </a:ln>
      </dgm:spPr>
      <dgm:t>
        <a:bodyPr/>
        <a:lstStyle/>
        <a:p>
          <a:pPr>
            <a:buFont typeface="Arial" panose="020B0604020202020204" pitchFamily="34" charset="0"/>
            <a:buChar char="•"/>
          </a:pPr>
          <a:r>
            <a:rPr lang="en-GB" noProof="0" dirty="0"/>
            <a:t>Wat voor berichten spreken hen het beste aan?</a:t>
          </a:r>
        </a:p>
      </dgm:t>
    </dgm:pt>
    <dgm:pt modelId="{50B86211-0926-4FD7-80CE-76DE3E716BA7}" type="parTrans" cxnId="{21A23E38-F1BC-4DA9-8DE7-0F680754A61B}">
      <dgm:prSet/>
      <dgm:spPr/>
      <dgm:t>
        <a:bodyPr/>
        <a:lstStyle/>
        <a:p>
          <a:endParaRPr lang="en-GB"/>
        </a:p>
      </dgm:t>
    </dgm:pt>
    <dgm:pt modelId="{8B31F0FC-F742-45EF-BE8A-F6D2A8819914}" type="sibTrans" cxnId="{21A23E38-F1BC-4DA9-8DE7-0F680754A61B}">
      <dgm:prSet/>
      <dgm:spPr/>
      <dgm:t>
        <a:bodyPr/>
        <a:lstStyle/>
        <a:p>
          <a:endParaRPr lang="en-GB"/>
        </a:p>
      </dgm:t>
    </dgm:pt>
    <dgm:pt modelId="{16738D23-32FF-4BB1-B72C-5E33F505F101}">
      <dgm:prSet/>
      <dgm:spPr>
        <a:ln>
          <a:noFill/>
        </a:ln>
      </dgm:spPr>
      <dgm:t>
        <a:bodyPr/>
        <a:lstStyle/>
        <a:p>
          <a:pPr>
            <a:buFont typeface="Arial" panose="020B0604020202020204" pitchFamily="34" charset="0"/>
            <a:buChar char="•"/>
          </a:pPr>
          <a:r>
            <a:rPr lang="en-GB" noProof="0" dirty="0"/>
            <a:t>Zullen ze baat hebben bij wat ik aanbied? Kunnen ze de waarde ervan inzien?</a:t>
          </a:r>
        </a:p>
      </dgm:t>
    </dgm:pt>
    <dgm:pt modelId="{D8549250-D795-48E3-94B5-E7DAF1E202A6}" type="parTrans" cxnId="{6167E998-63C4-41A2-AD9F-299FD7D221C2}">
      <dgm:prSet/>
      <dgm:spPr/>
      <dgm:t>
        <a:bodyPr/>
        <a:lstStyle/>
        <a:p>
          <a:endParaRPr lang="en-GB"/>
        </a:p>
      </dgm:t>
    </dgm:pt>
    <dgm:pt modelId="{5CEC9E7C-4028-478A-AD47-E38A7BF706C6}" type="sibTrans" cxnId="{6167E998-63C4-41A2-AD9F-299FD7D221C2}">
      <dgm:prSet/>
      <dgm:spPr/>
      <dgm:t>
        <a:bodyPr/>
        <a:lstStyle/>
        <a:p>
          <a:endParaRPr lang="en-GB"/>
        </a:p>
      </dgm:t>
    </dgm:pt>
    <dgm:pt modelId="{1406712A-46C8-4217-8554-29A15660C785}">
      <dgm:prSet/>
      <dgm:spPr>
        <a:ln>
          <a:noFill/>
        </a:ln>
      </dgm:spPr>
      <dgm:t>
        <a:bodyPr/>
        <a:lstStyle/>
        <a:p>
          <a:pPr>
            <a:buFont typeface="Arial" panose="020B0604020202020204" pitchFamily="34" charset="0"/>
            <a:buChar char="•"/>
          </a:pPr>
          <a:r>
            <a:rPr lang="en-GB" noProof="0" dirty="0"/>
            <a:t>Begrijp ik wat hun keuzes beïnvloedt?</a:t>
          </a:r>
        </a:p>
      </dgm:t>
    </dgm:pt>
    <dgm:pt modelId="{5DA75279-1FB4-4805-A9A0-DC37C38B17D0}" type="parTrans" cxnId="{443C0C4F-6EF4-4FF2-A16E-62FBFFD8B77A}">
      <dgm:prSet/>
      <dgm:spPr/>
      <dgm:t>
        <a:bodyPr/>
        <a:lstStyle/>
        <a:p>
          <a:endParaRPr lang="en-GB"/>
        </a:p>
      </dgm:t>
    </dgm:pt>
    <dgm:pt modelId="{7C0CA26F-56CE-4059-8487-EDF6B1CAA0FC}" type="sibTrans" cxnId="{443C0C4F-6EF4-4FF2-A16E-62FBFFD8B77A}">
      <dgm:prSet/>
      <dgm:spPr/>
      <dgm:t>
        <a:bodyPr/>
        <a:lstStyle/>
        <a:p>
          <a:endParaRPr lang="en-GB"/>
        </a:p>
      </dgm:t>
    </dgm:pt>
    <dgm:pt modelId="{6D0DE777-1E68-4158-99C2-0B35245C94E0}">
      <dgm:prSet/>
      <dgm:spPr>
        <a:ln>
          <a:noFill/>
        </a:ln>
      </dgm:spPr>
      <dgm:t>
        <a:bodyPr/>
        <a:lstStyle/>
        <a:p>
          <a:pPr>
            <a:buFont typeface="Arial" panose="020B0604020202020204" pitchFamily="34" charset="0"/>
            <a:buChar char="•"/>
          </a:pPr>
          <a:r>
            <a:rPr lang="en-GB" noProof="0" dirty="0"/>
            <a:t>Kunnen ze zich mijn voedingsproduct of -dienst veroorloven?</a:t>
          </a:r>
        </a:p>
      </dgm:t>
    </dgm:pt>
    <dgm:pt modelId="{6EC2A52D-AFBF-4A43-9765-C1BC964C1254}" type="parTrans" cxnId="{3DB42BE4-3B0C-4C19-AEF6-90E19C22577A}">
      <dgm:prSet/>
      <dgm:spPr/>
      <dgm:t>
        <a:bodyPr/>
        <a:lstStyle/>
        <a:p>
          <a:endParaRPr lang="en-GB"/>
        </a:p>
      </dgm:t>
    </dgm:pt>
    <dgm:pt modelId="{20EA4CB9-86FC-4D67-B5C0-BD1404FE62A2}" type="sibTrans" cxnId="{3DB42BE4-3B0C-4C19-AEF6-90E19C22577A}">
      <dgm:prSet/>
      <dgm:spPr/>
      <dgm:t>
        <a:bodyPr/>
        <a:lstStyle/>
        <a:p>
          <a:endParaRPr lang="en-GB"/>
        </a:p>
      </dgm:t>
    </dgm:pt>
    <dgm:pt modelId="{71AF6F56-6681-4711-96AF-F346AD429A89}">
      <dgm:prSet/>
      <dgm:spPr>
        <a:ln>
          <a:noFill/>
        </a:ln>
      </dgm:spPr>
      <dgm:t>
        <a:bodyPr/>
        <a:lstStyle/>
        <a:p>
          <a:pPr>
            <a:buFont typeface="Arial" panose="020B0604020202020204" pitchFamily="34" charset="0"/>
            <a:buChar char="•"/>
          </a:pPr>
          <a:r>
            <a:rPr lang="en-GB" noProof="0" dirty="0"/>
            <a:t>Kan ik ze bereiken op een manier die echt en respectvol aanvoelt?</a:t>
          </a:r>
        </a:p>
      </dgm:t>
    </dgm:pt>
    <dgm:pt modelId="{FC5CA398-F327-45E3-BF5A-74456D936530}" type="parTrans" cxnId="{836B7487-8372-4623-8F14-3DF66361311C}">
      <dgm:prSet/>
      <dgm:spPr/>
      <dgm:t>
        <a:bodyPr/>
        <a:lstStyle/>
        <a:p>
          <a:endParaRPr lang="en-GB"/>
        </a:p>
      </dgm:t>
    </dgm:pt>
    <dgm:pt modelId="{30993B83-710C-40BA-8DB4-333E4EF11BA6}" type="sibTrans" cxnId="{836B7487-8372-4623-8F14-3DF66361311C}">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2">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2">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2">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2">
        <dgm:presLayoutVars>
          <dgm:bulletEnabled val="1"/>
        </dgm:presLayoutVars>
      </dgm:prSet>
      <dgm:spPr/>
    </dgm:pt>
  </dgm:ptLst>
  <dgm:cxnLst>
    <dgm:cxn modelId="{5449FD0F-7487-4032-BA04-2AE4AF51A665}" type="presOf" srcId="{6D0DE777-1E68-4158-99C2-0B35245C94E0}" destId="{B105F972-8027-462C-B2DA-0BE4EEA6604D}" srcOrd="0" destOrd="3" presId="urn:microsoft.com/office/officeart/2005/8/layout/hList1"/>
    <dgm:cxn modelId="{A978932A-7FBB-4E6A-874C-B721CA5DA776}" type="presOf" srcId="{781569B9-CE64-469D-A73E-B92A295481A4}" destId="{18006FDB-21E4-4262-BF85-FE8DAFBC6531}" srcOrd="0" destOrd="2" presId="urn:microsoft.com/office/officeart/2005/8/layout/hList1"/>
    <dgm:cxn modelId="{21A23E38-F1BC-4DA9-8DE7-0F680754A61B}" srcId="{FFF2B56C-34B2-4A4A-9EDE-B0DE99B6B87C}" destId="{F28FF037-F60F-493A-944E-072AE4523CDD}" srcOrd="3" destOrd="0" parTransId="{50B86211-0926-4FD7-80CE-76DE3E716BA7}" sibTransId="{8B31F0FC-F742-45EF-BE8A-F6D2A8819914}"/>
    <dgm:cxn modelId="{E246833A-01B2-4AE1-BC60-C75196E60DA8}" type="presOf" srcId="{F28FF037-F60F-493A-944E-072AE4523CDD}" destId="{18006FDB-21E4-4262-BF85-FE8DAFBC6531}" srcOrd="0" destOrd="3" presId="urn:microsoft.com/office/officeart/2005/8/layout/hList1"/>
    <dgm:cxn modelId="{B12D523C-85B3-48B6-87A4-A094217FB79D}" type="presOf" srcId="{CBE18760-773F-4889-92C3-ACE7AC4A1E3B}" destId="{129FD79E-8BA0-4DBA-9197-6B4980AE8907}" srcOrd="0" destOrd="0"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F5CB7B66-B6BE-423F-ACB2-976A46DC3A1B}" srcId="{FFF2B56C-34B2-4A4A-9EDE-B0DE99B6B87C}" destId="{A6CC083B-F39D-42E2-B0E2-CAAE040D092C}" srcOrd="1" destOrd="0" parTransId="{3BF09529-F9DC-4063-AE6B-15D41D29DE70}" sibTransId="{C0B2F60A-FDD3-4F6C-80F1-CD8F3F41F25A}"/>
    <dgm:cxn modelId="{443C0C4F-6EF4-4FF2-A16E-62FBFFD8B77A}" srcId="{6A9E31B6-EF5C-47A3-8022-0DBEF399E3D9}" destId="{1406712A-46C8-4217-8554-29A15660C785}" srcOrd="2" destOrd="0" parTransId="{5DA75279-1FB4-4805-A9A0-DC37C38B17D0}" sibTransId="{7C0CA26F-56CE-4059-8487-EDF6B1CAA0FC}"/>
    <dgm:cxn modelId="{836B7487-8372-4623-8F14-3DF66361311C}" srcId="{6A9E31B6-EF5C-47A3-8022-0DBEF399E3D9}" destId="{71AF6F56-6681-4711-96AF-F346AD429A89}" srcOrd="4" destOrd="0" parTransId="{FC5CA398-F327-45E3-BF5A-74456D936530}" sibTransId="{30993B83-710C-40BA-8DB4-333E4EF11BA6}"/>
    <dgm:cxn modelId="{53227F8A-384B-4842-BA03-9D4282D56A6B}" type="presOf" srcId="{71AF6F56-6681-4711-96AF-F346AD429A89}" destId="{B105F972-8027-462C-B2DA-0BE4EEA6604D}" srcOrd="0" destOrd="4" presId="urn:microsoft.com/office/officeart/2005/8/layout/hList1"/>
    <dgm:cxn modelId="{6167E998-63C4-41A2-AD9F-299FD7D221C2}" srcId="{6A9E31B6-EF5C-47A3-8022-0DBEF399E3D9}" destId="{16738D23-32FF-4BB1-B72C-5E33F505F101}" srcOrd="1" destOrd="0" parTransId="{D8549250-D795-48E3-94B5-E7DAF1E202A6}" sibTransId="{5CEC9E7C-4028-478A-AD47-E38A7BF706C6}"/>
    <dgm:cxn modelId="{B85BE3AA-F656-4811-9344-B06D53C26E84}" type="presOf" srcId="{16738D23-32FF-4BB1-B72C-5E33F505F101}" destId="{B105F972-8027-462C-B2DA-0BE4EEA6604D}" srcOrd="0" destOrd="1" presId="urn:microsoft.com/office/officeart/2005/8/layout/hList1"/>
    <dgm:cxn modelId="{7B7A30AC-0765-43A5-A4C0-A169EE4728F6}" type="presOf" srcId="{6A9E31B6-EF5C-47A3-8022-0DBEF399E3D9}" destId="{A5CD389A-1DC1-4F68-9A15-37EB16B2CC0D}" srcOrd="0" destOrd="0"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7EF747D6-83A0-4A1C-A56A-A72892F46529}" type="presOf" srcId="{46E4C29C-EE4D-471D-9CEA-D5772D885082}" destId="{18006FDB-21E4-4262-BF85-FE8DAFBC6531}" srcOrd="0" destOrd="0" presId="urn:microsoft.com/office/officeart/2005/8/layout/hList1"/>
    <dgm:cxn modelId="{15FB25DA-8D07-4BB4-A9A1-08C0599EE5DC}" srcId="{CBE18760-773F-4889-92C3-ACE7AC4A1E3B}" destId="{FFF2B56C-34B2-4A4A-9EDE-B0DE99B6B87C}" srcOrd="0" destOrd="0" parTransId="{8BF57045-C63B-4FC5-92FC-4ECA77A68C2E}" sibTransId="{D492DAD8-8DBD-477C-AB72-1C2786C4B792}"/>
    <dgm:cxn modelId="{3DB42BE4-3B0C-4C19-AEF6-90E19C22577A}" srcId="{6A9E31B6-EF5C-47A3-8022-0DBEF399E3D9}" destId="{6D0DE777-1E68-4158-99C2-0B35245C94E0}" srcOrd="3" destOrd="0" parTransId="{6EC2A52D-AFBF-4A43-9765-C1BC964C1254}" sibTransId="{20EA4CB9-86FC-4D67-B5C0-BD1404FE62A2}"/>
    <dgm:cxn modelId="{6898D2E5-AD20-4CE8-B327-94780F60914C}" srcId="{FFF2B56C-34B2-4A4A-9EDE-B0DE99B6B87C}" destId="{781569B9-CE64-469D-A73E-B92A295481A4}" srcOrd="2" destOrd="0" parTransId="{7E4A205A-A728-488F-946C-052B8170CD65}" sibTransId="{818E13AF-FAE7-4F17-8383-8FDE6693D0EC}"/>
    <dgm:cxn modelId="{AA17EFE9-2844-4584-B596-930E9DC86F51}" type="presOf" srcId="{810EFE8D-3918-4BE5-8913-20CF93E15C90}" destId="{B105F972-8027-462C-B2DA-0BE4EEA6604D}" srcOrd="0" destOrd="0" presId="urn:microsoft.com/office/officeart/2005/8/layout/hList1"/>
    <dgm:cxn modelId="{12B49CED-1DE1-4E2F-ABBA-3C2E5048EA63}" type="presOf" srcId="{1406712A-46C8-4217-8554-29A15660C785}" destId="{B105F972-8027-462C-B2DA-0BE4EEA6604D}" srcOrd="0" destOrd="2"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423823F6-4E01-4095-AE8E-1B3B54AED4A2}" type="presOf" srcId="{A6CC083B-F39D-42E2-B0E2-CAAE040D092C}" destId="{18006FDB-21E4-4262-BF85-FE8DAFBC6531}" srcOrd="0" destOrd="1"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621D8-C5DB-4D80-AB44-F8381760D27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80234A25-3771-49C0-8C9A-4E9649C47FFB}">
      <dgm:prSet phldrT="[Tekst]" custT="1"/>
      <dgm:spPr>
        <a:solidFill>
          <a:srgbClr val="94C7B0"/>
        </a:solidFill>
      </dgm:spPr>
      <dgm:t>
        <a:bodyPr/>
        <a:lstStyle/>
        <a:p>
          <a:pPr algn="r"/>
          <a:endParaRPr lang="en-GB" sz="1800" b="1" noProof="0" dirty="0"/>
        </a:p>
      </dgm:t>
    </dgm:pt>
    <dgm:pt modelId="{DB4C6BA3-DC50-4399-B23E-8886D7F626DD}" type="parTrans" cxnId="{20A74373-CCEC-4081-BECA-8EFDE725AC52}">
      <dgm:prSet/>
      <dgm:spPr/>
      <dgm:t>
        <a:bodyPr/>
        <a:lstStyle/>
        <a:p>
          <a:endParaRPr lang="en-GB"/>
        </a:p>
      </dgm:t>
    </dgm:pt>
    <dgm:pt modelId="{C7A2F8D0-3F7B-4262-88D2-BEDE4DBDB1AD}" type="sibTrans" cxnId="{20A74373-CCEC-4081-BECA-8EFDE725AC52}">
      <dgm:prSet/>
      <dgm:spPr/>
      <dgm:t>
        <a:bodyPr/>
        <a:lstStyle/>
        <a:p>
          <a:endParaRPr lang="en-GB"/>
        </a:p>
      </dgm:t>
    </dgm:pt>
    <dgm:pt modelId="{7C348376-E9CF-416D-9C22-DEAEE99BE31F}">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Stap 2</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Kies waar je je op wilt richten</a:t>
          </a:r>
          <a:endParaRPr lang="en-GB" b="0" noProof="0" dirty="0">
            <a:solidFill>
              <a:schemeClr val="bg1"/>
            </a:solidFill>
          </a:endParaRPr>
        </a:p>
      </dgm:t>
    </dgm:pt>
    <dgm:pt modelId="{B40C070E-B79B-432E-AC64-57689B8CE1E7}" type="parTrans" cxnId="{CFCA4E83-A962-4C63-AE91-515B2B49B439}">
      <dgm:prSet/>
      <dgm:spPr/>
      <dgm:t>
        <a:bodyPr/>
        <a:lstStyle/>
        <a:p>
          <a:endParaRPr lang="en-GB"/>
        </a:p>
      </dgm:t>
    </dgm:pt>
    <dgm:pt modelId="{5833E98F-2E9B-4F3A-A30D-87E1EBDF04FE}" type="sibTrans" cxnId="{CFCA4E83-A962-4C63-AE91-515B2B49B439}">
      <dgm:prSet/>
      <dgm:spPr/>
      <dgm:t>
        <a:bodyPr/>
        <a:lstStyle/>
        <a:p>
          <a:endParaRPr lang="en-GB"/>
        </a:p>
      </dgm:t>
    </dgm:pt>
    <dgm:pt modelId="{E839CE7D-6653-4AE7-BE7A-84C8C34102A5}">
      <dgm:prSet phldrT="[Tekst]" custT="1"/>
      <dgm:spPr>
        <a:solidFill>
          <a:srgbClr val="94C7B0"/>
        </a:solidFill>
      </dgm:spPr>
      <dgm:t>
        <a:bodyPr/>
        <a:lstStyle/>
        <a:p>
          <a:pPr algn="r"/>
          <a:endParaRPr lang="en-GB" sz="1800" b="1" noProof="0" dirty="0"/>
        </a:p>
      </dgm:t>
    </dgm:pt>
    <dgm:pt modelId="{55010400-29FF-4A4C-84CF-4E37CEA77452}" type="parTrans" cxnId="{52701D17-174E-4713-A4FD-567B99732F4C}">
      <dgm:prSet/>
      <dgm:spPr/>
      <dgm:t>
        <a:bodyPr/>
        <a:lstStyle/>
        <a:p>
          <a:endParaRPr lang="en-GB"/>
        </a:p>
      </dgm:t>
    </dgm:pt>
    <dgm:pt modelId="{EFE140D3-52D8-4AA6-83CD-E4A99C0390B7}" type="sibTrans" cxnId="{52701D17-174E-4713-A4FD-567B99732F4C}">
      <dgm:prSet/>
      <dgm:spPr/>
      <dgm:t>
        <a:bodyPr/>
        <a:lstStyle/>
        <a:p>
          <a:endParaRPr lang="en-GB"/>
        </a:p>
      </dgm:t>
    </dgm:pt>
    <dgm:pt modelId="{E4F1922E-1491-42E5-8E3E-DFF69035FA87}">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Stap 3</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Begrijp hoe je klant de wereld ziet</a:t>
          </a:r>
          <a:endParaRPr lang="en-GB" b="0" noProof="0" dirty="0">
            <a:solidFill>
              <a:schemeClr val="bg1"/>
            </a:solidFill>
          </a:endParaRPr>
        </a:p>
      </dgm:t>
    </dgm:pt>
    <dgm:pt modelId="{8CE2DBCF-FD11-4DA7-BA0A-8D5C9CEDCA49}" type="parTrans" cxnId="{17628F82-A10D-4790-AAB0-A78D40A9C776}">
      <dgm:prSet/>
      <dgm:spPr/>
      <dgm:t>
        <a:bodyPr/>
        <a:lstStyle/>
        <a:p>
          <a:endParaRPr lang="en-GB"/>
        </a:p>
      </dgm:t>
    </dgm:pt>
    <dgm:pt modelId="{DC09BBCF-B5E4-413C-8C5B-3A0F7E20A815}" type="sibTrans" cxnId="{17628F82-A10D-4790-AAB0-A78D40A9C776}">
      <dgm:prSet/>
      <dgm:spPr/>
      <dgm:t>
        <a:bodyPr/>
        <a:lstStyle/>
        <a:p>
          <a:endParaRPr lang="en-GB"/>
        </a:p>
      </dgm:t>
    </dgm:pt>
    <dgm:pt modelId="{2FDEC9EC-E263-4F30-9E60-3BCCD9262E20}">
      <dgm:prSet phldrT="[Tekst]" custT="1"/>
      <dgm:spPr>
        <a:solidFill>
          <a:srgbClr val="94C7B0"/>
        </a:solidFill>
      </dgm:spPr>
      <dgm:t>
        <a:bodyPr/>
        <a:lstStyle/>
        <a:p>
          <a:pPr algn="r"/>
          <a:endParaRPr lang="en-GB" sz="1800" b="1" noProof="0" dirty="0"/>
        </a:p>
      </dgm:t>
    </dgm:pt>
    <dgm:pt modelId="{5C7C1EFE-1EA8-4ABB-9085-C5597F061094}" type="parTrans" cxnId="{23EA0521-3130-4A93-89CE-FE154D97C210}">
      <dgm:prSet/>
      <dgm:spPr/>
      <dgm:t>
        <a:bodyPr/>
        <a:lstStyle/>
        <a:p>
          <a:endParaRPr lang="en-GB"/>
        </a:p>
      </dgm:t>
    </dgm:pt>
    <dgm:pt modelId="{D9248A6F-796A-4044-A226-6049180CDF5F}" type="sibTrans" cxnId="{23EA0521-3130-4A93-89CE-FE154D97C210}">
      <dgm:prSet/>
      <dgm:spPr/>
      <dgm:t>
        <a:bodyPr/>
        <a:lstStyle/>
        <a:p>
          <a:endParaRPr lang="en-GB"/>
        </a:p>
      </dgm:t>
    </dgm:pt>
    <dgm:pt modelId="{BCD4FD48-0FBB-414C-8287-61E382D5AC5A}">
      <dgm:prSet phldrT="[Tekst]" custT="1"/>
      <dgm:spPr>
        <a:solidFill>
          <a:srgbClr val="94C7B0"/>
        </a:solidFill>
      </dgm:spPr>
      <dgm:t>
        <a:bodyPr/>
        <a:lstStyle/>
        <a:p>
          <a:pPr algn="r"/>
          <a:endParaRPr lang="en-GB" sz="1800" b="1" noProof="0" dirty="0"/>
        </a:p>
      </dgm:t>
    </dgm:pt>
    <dgm:pt modelId="{F4C2237C-6DA3-437C-B2CB-76E45253AA2E}" type="parTrans" cxnId="{909EBBE4-7951-4533-80C2-CF8A00BD8F32}">
      <dgm:prSet/>
      <dgm:spPr/>
      <dgm:t>
        <a:bodyPr/>
        <a:lstStyle/>
        <a:p>
          <a:endParaRPr lang="en-GB"/>
        </a:p>
      </dgm:t>
    </dgm:pt>
    <dgm:pt modelId="{98E5828F-A0CE-4B1D-9528-A4DC8C586190}" type="sibTrans" cxnId="{909EBBE4-7951-4533-80C2-CF8A00BD8F32}">
      <dgm:prSet/>
      <dgm:spPr/>
      <dgm:t>
        <a:bodyPr/>
        <a:lstStyle/>
        <a:p>
          <a:endParaRPr lang="en-GB"/>
        </a:p>
      </dgm:t>
    </dgm:pt>
    <dgm:pt modelId="{08F65A55-9C58-4843-91A3-CFD361E59B89}">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Stap 4</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Breng uw inzichten samen</a:t>
          </a:r>
          <a:endParaRPr lang="en-GB" b="0" noProof="0" dirty="0">
            <a:solidFill>
              <a:schemeClr val="bg1"/>
            </a:solidFill>
          </a:endParaRPr>
        </a:p>
      </dgm:t>
    </dgm:pt>
    <dgm:pt modelId="{E5BE9BDF-3FFC-4A6B-850B-9C4E9928E7C6}" type="parTrans" cxnId="{A612CBCD-5CF1-4500-8790-E94543E2CD31}">
      <dgm:prSet/>
      <dgm:spPr/>
      <dgm:t>
        <a:bodyPr/>
        <a:lstStyle/>
        <a:p>
          <a:endParaRPr lang="en-GB"/>
        </a:p>
      </dgm:t>
    </dgm:pt>
    <dgm:pt modelId="{ACC74C5B-5A62-4F37-AD14-2B5F5CB0AC5E}" type="sibTrans" cxnId="{A612CBCD-5CF1-4500-8790-E94543E2CD31}">
      <dgm:prSet/>
      <dgm:spPr/>
      <dgm:t>
        <a:bodyPr/>
        <a:lstStyle/>
        <a:p>
          <a:endParaRPr lang="en-GB"/>
        </a:p>
      </dgm:t>
    </dgm:pt>
    <dgm:pt modelId="{67F42180-8C06-4345-AA05-30D2940C7191}">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Stap 5</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Controleer of je idee past en klaar is</a:t>
          </a:r>
          <a:endParaRPr lang="en-GB" b="0" noProof="0" dirty="0">
            <a:solidFill>
              <a:schemeClr val="bg1"/>
            </a:solidFill>
          </a:endParaRPr>
        </a:p>
      </dgm:t>
    </dgm:pt>
    <dgm:pt modelId="{21D18CD9-6011-473F-8ABF-12ADA72FF203}" type="parTrans" cxnId="{B792149B-C716-4E5D-BA1C-1DEFAD2A6245}">
      <dgm:prSet/>
      <dgm:spPr/>
      <dgm:t>
        <a:bodyPr/>
        <a:lstStyle/>
        <a:p>
          <a:endParaRPr lang="en-GB"/>
        </a:p>
      </dgm:t>
    </dgm:pt>
    <dgm:pt modelId="{475B1106-688A-4E03-B26A-B7B9E9F3EF92}" type="sibTrans" cxnId="{B792149B-C716-4E5D-BA1C-1DEFAD2A6245}">
      <dgm:prSet/>
      <dgm:spPr/>
      <dgm:t>
        <a:bodyPr/>
        <a:lstStyle/>
        <a:p>
          <a:endParaRPr lang="en-GB"/>
        </a:p>
      </dgm:t>
    </dgm:pt>
    <dgm:pt modelId="{637F2F60-98B6-4C19-9D4F-E5B230DFAE8A}">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Stap 1</a:t>
          </a:r>
        </a:p>
        <a:p>
          <a:pPr>
            <a:buClrTx/>
            <a:buSzTx/>
          </a:pPr>
          <a:r>
            <a:rPr kumimoji="0" lang="en-GB" b="0" i="0" u="none" strike="noStrike" cap="none" normalizeH="0" baseline="0" noProof="0" dirty="0">
              <a:ln>
                <a:noFill/>
              </a:ln>
              <a:solidFill>
                <a:schemeClr val="bg1"/>
              </a:solidFill>
              <a:effectLst/>
              <a:cs typeface="Arial" panose="020B0604020202020204" pitchFamily="34" charset="0"/>
            </a:rPr>
            <a:t>Een verlanglijst voor klanten maken</a:t>
          </a:r>
          <a:endParaRPr lang="en-GB" b="0" noProof="0" dirty="0">
            <a:solidFill>
              <a:schemeClr val="bg1"/>
            </a:solidFill>
          </a:endParaRPr>
        </a:p>
      </dgm:t>
    </dgm:pt>
    <dgm:pt modelId="{DE952462-2E71-4C6A-95B7-00B58DB96078}" type="sibTrans" cxnId="{315C1926-2A3A-4410-B3AA-028F32B30921}">
      <dgm:prSet/>
      <dgm:spPr/>
      <dgm:t>
        <a:bodyPr/>
        <a:lstStyle/>
        <a:p>
          <a:endParaRPr lang="en-GB"/>
        </a:p>
      </dgm:t>
    </dgm:pt>
    <dgm:pt modelId="{CF4D2455-5671-4484-8C81-9EF6A47E040B}" type="parTrans" cxnId="{315C1926-2A3A-4410-B3AA-028F32B30921}">
      <dgm:prSet/>
      <dgm:spPr/>
      <dgm:t>
        <a:bodyPr/>
        <a:lstStyle/>
        <a:p>
          <a:endParaRPr lang="en-GB"/>
        </a:p>
      </dgm:t>
    </dgm:pt>
    <dgm:pt modelId="{479E3215-E918-400F-80B8-EF927DA3DE63}">
      <dgm:prSet phldrT="[Tekst]" custT="1"/>
      <dgm:spPr>
        <a:solidFill>
          <a:srgbClr val="94C7B0"/>
        </a:solidFill>
      </dgm:spPr>
      <dgm:t>
        <a:bodyPr/>
        <a:lstStyle/>
        <a:p>
          <a:pPr algn="r"/>
          <a:endParaRPr lang="en-GB" sz="1800" b="1" noProof="0" dirty="0"/>
        </a:p>
      </dgm:t>
    </dgm:pt>
    <dgm:pt modelId="{B48C88C2-D174-4A26-8773-F50D240A28FD}" type="sibTrans" cxnId="{4D5AC8B8-39B6-40F3-912F-FF9218AD1074}">
      <dgm:prSet/>
      <dgm:spPr/>
      <dgm:t>
        <a:bodyPr/>
        <a:lstStyle/>
        <a:p>
          <a:endParaRPr lang="en-GB"/>
        </a:p>
      </dgm:t>
    </dgm:pt>
    <dgm:pt modelId="{10343C5E-2A29-4EA1-8ED0-664CF1D062CB}" type="parTrans" cxnId="{4D5AC8B8-39B6-40F3-912F-FF9218AD1074}">
      <dgm:prSet/>
      <dgm:spPr/>
      <dgm:t>
        <a:bodyPr/>
        <a:lstStyle/>
        <a:p>
          <a:endParaRPr lang="en-GB"/>
        </a:p>
      </dgm:t>
    </dgm:pt>
    <dgm:pt modelId="{AB7E7C85-629D-4C88-99AC-5332EC90659F}" type="pres">
      <dgm:prSet presAssocID="{C0D621D8-C5DB-4D80-AB44-F8381760D27B}" presName="Name0" presStyleCnt="0">
        <dgm:presLayoutVars>
          <dgm:dir/>
          <dgm:animLvl val="lvl"/>
          <dgm:resizeHandles val="exact"/>
        </dgm:presLayoutVars>
      </dgm:prSet>
      <dgm:spPr/>
    </dgm:pt>
    <dgm:pt modelId="{42826C31-1240-4CAD-95D3-9A86350299C9}" type="pres">
      <dgm:prSet presAssocID="{80234A25-3771-49C0-8C9A-4E9649C47FFB}" presName="compositeNode" presStyleCnt="0">
        <dgm:presLayoutVars>
          <dgm:bulletEnabled val="1"/>
        </dgm:presLayoutVars>
      </dgm:prSet>
      <dgm:spPr/>
    </dgm:pt>
    <dgm:pt modelId="{4887009A-D641-46E8-B91F-2C0466D9D51C}" type="pres">
      <dgm:prSet presAssocID="{80234A25-3771-49C0-8C9A-4E9649C47FFB}" presName="bgRect" presStyleLbl="node1" presStyleIdx="0" presStyleCnt="5"/>
      <dgm:spPr/>
    </dgm:pt>
    <dgm:pt modelId="{B1206100-F975-41E1-B3B4-1E112E45B5F5}" type="pres">
      <dgm:prSet presAssocID="{80234A25-3771-49C0-8C9A-4E9649C47FFB}" presName="parentNode" presStyleLbl="node1" presStyleIdx="0" presStyleCnt="5">
        <dgm:presLayoutVars>
          <dgm:chMax val="0"/>
          <dgm:bulletEnabled val="1"/>
        </dgm:presLayoutVars>
      </dgm:prSet>
      <dgm:spPr/>
    </dgm:pt>
    <dgm:pt modelId="{D521B6E6-7AB9-4183-AE48-06D8A38151C4}" type="pres">
      <dgm:prSet presAssocID="{80234A25-3771-49C0-8C9A-4E9649C47FFB}" presName="childNode" presStyleLbl="node1" presStyleIdx="0" presStyleCnt="5">
        <dgm:presLayoutVars>
          <dgm:bulletEnabled val="1"/>
        </dgm:presLayoutVars>
      </dgm:prSet>
      <dgm:spPr/>
    </dgm:pt>
    <dgm:pt modelId="{0525A7A5-DB77-4B26-9FA5-7F8629AE813B}" type="pres">
      <dgm:prSet presAssocID="{C7A2F8D0-3F7B-4262-88D2-BEDE4DBDB1AD}" presName="hSp" presStyleCnt="0"/>
      <dgm:spPr/>
    </dgm:pt>
    <dgm:pt modelId="{9E9E911C-62FD-4743-BEB6-96B1DAAC4CB5}" type="pres">
      <dgm:prSet presAssocID="{C7A2F8D0-3F7B-4262-88D2-BEDE4DBDB1AD}" presName="vProcSp" presStyleCnt="0"/>
      <dgm:spPr/>
    </dgm:pt>
    <dgm:pt modelId="{1E1DBFA6-1400-421D-8FBA-1EAA957B6587}" type="pres">
      <dgm:prSet presAssocID="{C7A2F8D0-3F7B-4262-88D2-BEDE4DBDB1AD}" presName="vSp1" presStyleCnt="0"/>
      <dgm:spPr/>
    </dgm:pt>
    <dgm:pt modelId="{45147AC1-6983-40EE-AC6E-FE0F01366A4F}" type="pres">
      <dgm:prSet presAssocID="{C7A2F8D0-3F7B-4262-88D2-BEDE4DBDB1AD}" presName="simulatedConn" presStyleLbl="solidFgAcc1" presStyleIdx="0" presStyleCnt="4"/>
      <dgm:spPr>
        <a:solidFill>
          <a:srgbClr val="B6D1E1"/>
        </a:solidFill>
        <a:ln>
          <a:noFill/>
        </a:ln>
      </dgm:spPr>
    </dgm:pt>
    <dgm:pt modelId="{EF2D3121-D106-4B61-AFDA-CE5CBE34BF17}" type="pres">
      <dgm:prSet presAssocID="{C7A2F8D0-3F7B-4262-88D2-BEDE4DBDB1AD}" presName="vSp2" presStyleCnt="0"/>
      <dgm:spPr/>
    </dgm:pt>
    <dgm:pt modelId="{06DABF58-F479-4859-9301-219C3AEEA778}" type="pres">
      <dgm:prSet presAssocID="{C7A2F8D0-3F7B-4262-88D2-BEDE4DBDB1AD}" presName="sibTrans" presStyleCnt="0"/>
      <dgm:spPr/>
    </dgm:pt>
    <dgm:pt modelId="{0F24359E-1FC6-456E-A3ED-BDEB1EE5DC74}" type="pres">
      <dgm:prSet presAssocID="{479E3215-E918-400F-80B8-EF927DA3DE63}" presName="compositeNode" presStyleCnt="0">
        <dgm:presLayoutVars>
          <dgm:bulletEnabled val="1"/>
        </dgm:presLayoutVars>
      </dgm:prSet>
      <dgm:spPr/>
    </dgm:pt>
    <dgm:pt modelId="{37C4637E-FB31-4D9A-87C2-3CF0AD7D80B9}" type="pres">
      <dgm:prSet presAssocID="{479E3215-E918-400F-80B8-EF927DA3DE63}" presName="bgRect" presStyleLbl="node1" presStyleIdx="1" presStyleCnt="5"/>
      <dgm:spPr/>
    </dgm:pt>
    <dgm:pt modelId="{C4994E6F-DB13-402D-AA0D-4F0A9EF76D77}" type="pres">
      <dgm:prSet presAssocID="{479E3215-E918-400F-80B8-EF927DA3DE63}" presName="parentNode" presStyleLbl="node1" presStyleIdx="1" presStyleCnt="5">
        <dgm:presLayoutVars>
          <dgm:chMax val="0"/>
          <dgm:bulletEnabled val="1"/>
        </dgm:presLayoutVars>
      </dgm:prSet>
      <dgm:spPr/>
    </dgm:pt>
    <dgm:pt modelId="{25DC0F6C-F81E-4DA5-8F8B-3AD0FA921E34}" type="pres">
      <dgm:prSet presAssocID="{479E3215-E918-400F-80B8-EF927DA3DE63}" presName="childNode" presStyleLbl="node1" presStyleIdx="1" presStyleCnt="5">
        <dgm:presLayoutVars>
          <dgm:bulletEnabled val="1"/>
        </dgm:presLayoutVars>
      </dgm:prSet>
      <dgm:spPr/>
    </dgm:pt>
    <dgm:pt modelId="{6F1210B8-537A-4FD9-99D6-9995F6F64516}" type="pres">
      <dgm:prSet presAssocID="{B48C88C2-D174-4A26-8773-F50D240A28FD}" presName="hSp" presStyleCnt="0"/>
      <dgm:spPr/>
    </dgm:pt>
    <dgm:pt modelId="{ACA4B46E-F973-4E0C-87C0-3AE66652BA8B}" type="pres">
      <dgm:prSet presAssocID="{B48C88C2-D174-4A26-8773-F50D240A28FD}" presName="vProcSp" presStyleCnt="0"/>
      <dgm:spPr/>
    </dgm:pt>
    <dgm:pt modelId="{946D4766-001B-4DAC-907E-89743511CA44}" type="pres">
      <dgm:prSet presAssocID="{B48C88C2-D174-4A26-8773-F50D240A28FD}" presName="vSp1" presStyleCnt="0"/>
      <dgm:spPr/>
    </dgm:pt>
    <dgm:pt modelId="{4E1C3506-96B6-4F37-B1CD-6A4F88B2FB29}" type="pres">
      <dgm:prSet presAssocID="{B48C88C2-D174-4A26-8773-F50D240A28FD}" presName="simulatedConn" presStyleLbl="solidFgAcc1" presStyleIdx="1" presStyleCnt="4"/>
      <dgm:spPr>
        <a:solidFill>
          <a:srgbClr val="B6D1E1"/>
        </a:solidFill>
        <a:ln>
          <a:noFill/>
        </a:ln>
      </dgm:spPr>
    </dgm:pt>
    <dgm:pt modelId="{35AEAB4C-7257-4052-8C30-8E1DF5939C43}" type="pres">
      <dgm:prSet presAssocID="{B48C88C2-D174-4A26-8773-F50D240A28FD}" presName="vSp2" presStyleCnt="0"/>
      <dgm:spPr/>
    </dgm:pt>
    <dgm:pt modelId="{E6CB05D1-C213-4FD9-B2C7-41BC947518E6}" type="pres">
      <dgm:prSet presAssocID="{B48C88C2-D174-4A26-8773-F50D240A28FD}" presName="sibTrans" presStyleCnt="0"/>
      <dgm:spPr/>
    </dgm:pt>
    <dgm:pt modelId="{A0BF8A07-8F9C-4976-8D2A-AC1B14A21948}" type="pres">
      <dgm:prSet presAssocID="{E839CE7D-6653-4AE7-BE7A-84C8C34102A5}" presName="compositeNode" presStyleCnt="0">
        <dgm:presLayoutVars>
          <dgm:bulletEnabled val="1"/>
        </dgm:presLayoutVars>
      </dgm:prSet>
      <dgm:spPr/>
    </dgm:pt>
    <dgm:pt modelId="{0FD0D365-DC66-40A8-B109-7FCC61A16A24}" type="pres">
      <dgm:prSet presAssocID="{E839CE7D-6653-4AE7-BE7A-84C8C34102A5}" presName="bgRect" presStyleLbl="node1" presStyleIdx="2" presStyleCnt="5"/>
      <dgm:spPr/>
    </dgm:pt>
    <dgm:pt modelId="{CFA7F169-1922-4AD5-AE62-DF96DFE07BA6}" type="pres">
      <dgm:prSet presAssocID="{E839CE7D-6653-4AE7-BE7A-84C8C34102A5}" presName="parentNode" presStyleLbl="node1" presStyleIdx="2" presStyleCnt="5">
        <dgm:presLayoutVars>
          <dgm:chMax val="0"/>
          <dgm:bulletEnabled val="1"/>
        </dgm:presLayoutVars>
      </dgm:prSet>
      <dgm:spPr/>
    </dgm:pt>
    <dgm:pt modelId="{12A604F1-D0F6-46EE-BFE4-02664FC2CD09}" type="pres">
      <dgm:prSet presAssocID="{E839CE7D-6653-4AE7-BE7A-84C8C34102A5}" presName="childNode" presStyleLbl="node1" presStyleIdx="2" presStyleCnt="5">
        <dgm:presLayoutVars>
          <dgm:bulletEnabled val="1"/>
        </dgm:presLayoutVars>
      </dgm:prSet>
      <dgm:spPr/>
    </dgm:pt>
    <dgm:pt modelId="{811EB54E-3174-4EB1-A65E-94A27FD16546}" type="pres">
      <dgm:prSet presAssocID="{EFE140D3-52D8-4AA6-83CD-E4A99C0390B7}" presName="hSp" presStyleCnt="0"/>
      <dgm:spPr/>
    </dgm:pt>
    <dgm:pt modelId="{9A4EFC4C-A2A9-4853-904C-F5446507C76D}" type="pres">
      <dgm:prSet presAssocID="{EFE140D3-52D8-4AA6-83CD-E4A99C0390B7}" presName="vProcSp" presStyleCnt="0"/>
      <dgm:spPr/>
    </dgm:pt>
    <dgm:pt modelId="{6BFAB82F-D9CF-46BD-852B-759E8A12658E}" type="pres">
      <dgm:prSet presAssocID="{EFE140D3-52D8-4AA6-83CD-E4A99C0390B7}" presName="vSp1" presStyleCnt="0"/>
      <dgm:spPr/>
    </dgm:pt>
    <dgm:pt modelId="{4D360DA9-B35D-43C4-88CD-41E27857268D}" type="pres">
      <dgm:prSet presAssocID="{EFE140D3-52D8-4AA6-83CD-E4A99C0390B7}" presName="simulatedConn" presStyleLbl="solidFgAcc1" presStyleIdx="2" presStyleCnt="4"/>
      <dgm:spPr>
        <a:solidFill>
          <a:srgbClr val="B6D1E1"/>
        </a:solidFill>
        <a:ln>
          <a:noFill/>
        </a:ln>
      </dgm:spPr>
    </dgm:pt>
    <dgm:pt modelId="{85D9B75E-ACF0-47D9-979C-03353D791E2F}" type="pres">
      <dgm:prSet presAssocID="{EFE140D3-52D8-4AA6-83CD-E4A99C0390B7}" presName="vSp2" presStyleCnt="0"/>
      <dgm:spPr/>
    </dgm:pt>
    <dgm:pt modelId="{8B0C94AD-8280-4993-95A6-BEB78065E61B}" type="pres">
      <dgm:prSet presAssocID="{EFE140D3-52D8-4AA6-83CD-E4A99C0390B7}" presName="sibTrans" presStyleCnt="0"/>
      <dgm:spPr/>
    </dgm:pt>
    <dgm:pt modelId="{961DF4EA-702D-4F57-82E5-BD34AD9BA32A}" type="pres">
      <dgm:prSet presAssocID="{2FDEC9EC-E263-4F30-9E60-3BCCD9262E20}" presName="compositeNode" presStyleCnt="0">
        <dgm:presLayoutVars>
          <dgm:bulletEnabled val="1"/>
        </dgm:presLayoutVars>
      </dgm:prSet>
      <dgm:spPr/>
    </dgm:pt>
    <dgm:pt modelId="{CE942354-BDFB-4A40-B7A3-B44F618E4E52}" type="pres">
      <dgm:prSet presAssocID="{2FDEC9EC-E263-4F30-9E60-3BCCD9262E20}" presName="bgRect" presStyleLbl="node1" presStyleIdx="3" presStyleCnt="5"/>
      <dgm:spPr/>
    </dgm:pt>
    <dgm:pt modelId="{DF572791-2824-4440-A672-BB778F421E45}" type="pres">
      <dgm:prSet presAssocID="{2FDEC9EC-E263-4F30-9E60-3BCCD9262E20}" presName="parentNode" presStyleLbl="node1" presStyleIdx="3" presStyleCnt="5">
        <dgm:presLayoutVars>
          <dgm:chMax val="0"/>
          <dgm:bulletEnabled val="1"/>
        </dgm:presLayoutVars>
      </dgm:prSet>
      <dgm:spPr/>
    </dgm:pt>
    <dgm:pt modelId="{55703391-B145-49F1-8924-500A694251E6}" type="pres">
      <dgm:prSet presAssocID="{2FDEC9EC-E263-4F30-9E60-3BCCD9262E20}" presName="childNode" presStyleLbl="node1" presStyleIdx="3" presStyleCnt="5">
        <dgm:presLayoutVars>
          <dgm:bulletEnabled val="1"/>
        </dgm:presLayoutVars>
      </dgm:prSet>
      <dgm:spPr/>
    </dgm:pt>
    <dgm:pt modelId="{099A2C4E-A2E0-43C8-ACE2-83FC97A5503B}" type="pres">
      <dgm:prSet presAssocID="{D9248A6F-796A-4044-A226-6049180CDF5F}" presName="hSp" presStyleCnt="0"/>
      <dgm:spPr/>
    </dgm:pt>
    <dgm:pt modelId="{D33589B0-9564-46E9-AEAB-FF8C07833C7E}" type="pres">
      <dgm:prSet presAssocID="{D9248A6F-796A-4044-A226-6049180CDF5F}" presName="vProcSp" presStyleCnt="0"/>
      <dgm:spPr/>
    </dgm:pt>
    <dgm:pt modelId="{B25001AA-A0E4-4FEE-9B9E-73F1DEDD84BC}" type="pres">
      <dgm:prSet presAssocID="{D9248A6F-796A-4044-A226-6049180CDF5F}" presName="vSp1" presStyleCnt="0"/>
      <dgm:spPr/>
    </dgm:pt>
    <dgm:pt modelId="{160D1D67-83F0-440B-85DD-BDA27772CA04}" type="pres">
      <dgm:prSet presAssocID="{D9248A6F-796A-4044-A226-6049180CDF5F}" presName="simulatedConn" presStyleLbl="solidFgAcc1" presStyleIdx="3" presStyleCnt="4"/>
      <dgm:spPr>
        <a:solidFill>
          <a:srgbClr val="B6D1E1"/>
        </a:solidFill>
        <a:ln>
          <a:noFill/>
        </a:ln>
      </dgm:spPr>
    </dgm:pt>
    <dgm:pt modelId="{3A8C24BC-1B63-446D-B445-6D7476601F3F}" type="pres">
      <dgm:prSet presAssocID="{D9248A6F-796A-4044-A226-6049180CDF5F}" presName="vSp2" presStyleCnt="0"/>
      <dgm:spPr/>
    </dgm:pt>
    <dgm:pt modelId="{FE0AA07C-C302-4E3B-9511-7036F645E500}" type="pres">
      <dgm:prSet presAssocID="{D9248A6F-796A-4044-A226-6049180CDF5F}" presName="sibTrans" presStyleCnt="0"/>
      <dgm:spPr/>
    </dgm:pt>
    <dgm:pt modelId="{B9ECB5B5-AC47-4CC7-81B6-05B6FC325EDC}" type="pres">
      <dgm:prSet presAssocID="{BCD4FD48-0FBB-414C-8287-61E382D5AC5A}" presName="compositeNode" presStyleCnt="0">
        <dgm:presLayoutVars>
          <dgm:bulletEnabled val="1"/>
        </dgm:presLayoutVars>
      </dgm:prSet>
      <dgm:spPr/>
    </dgm:pt>
    <dgm:pt modelId="{F1A68F2A-15E4-4ADF-AC44-88EA2CE5673A}" type="pres">
      <dgm:prSet presAssocID="{BCD4FD48-0FBB-414C-8287-61E382D5AC5A}" presName="bgRect" presStyleLbl="node1" presStyleIdx="4" presStyleCnt="5"/>
      <dgm:spPr/>
    </dgm:pt>
    <dgm:pt modelId="{71CE3777-EA77-4BDE-8201-8C7B2B32DFD7}" type="pres">
      <dgm:prSet presAssocID="{BCD4FD48-0FBB-414C-8287-61E382D5AC5A}" presName="parentNode" presStyleLbl="node1" presStyleIdx="4" presStyleCnt="5">
        <dgm:presLayoutVars>
          <dgm:chMax val="0"/>
          <dgm:bulletEnabled val="1"/>
        </dgm:presLayoutVars>
      </dgm:prSet>
      <dgm:spPr/>
    </dgm:pt>
    <dgm:pt modelId="{748D4C47-C388-4EBE-9A10-66385673565F}" type="pres">
      <dgm:prSet presAssocID="{BCD4FD48-0FBB-414C-8287-61E382D5AC5A}" presName="childNode" presStyleLbl="node1" presStyleIdx="4" presStyleCnt="5">
        <dgm:presLayoutVars>
          <dgm:bulletEnabled val="1"/>
        </dgm:presLayoutVars>
      </dgm:prSet>
      <dgm:spPr/>
    </dgm:pt>
  </dgm:ptLst>
  <dgm:cxnLst>
    <dgm:cxn modelId="{52701D17-174E-4713-A4FD-567B99732F4C}" srcId="{C0D621D8-C5DB-4D80-AB44-F8381760D27B}" destId="{E839CE7D-6653-4AE7-BE7A-84C8C34102A5}" srcOrd="2" destOrd="0" parTransId="{55010400-29FF-4A4C-84CF-4E37CEA77452}" sibTransId="{EFE140D3-52D8-4AA6-83CD-E4A99C0390B7}"/>
    <dgm:cxn modelId="{47FA661A-A092-428B-B13A-81AEF379EB4A}" type="presOf" srcId="{637F2F60-98B6-4C19-9D4F-E5B230DFAE8A}" destId="{D521B6E6-7AB9-4183-AE48-06D8A38151C4}" srcOrd="0" destOrd="0" presId="urn:microsoft.com/office/officeart/2005/8/layout/hProcess7"/>
    <dgm:cxn modelId="{23EA0521-3130-4A93-89CE-FE154D97C210}" srcId="{C0D621D8-C5DB-4D80-AB44-F8381760D27B}" destId="{2FDEC9EC-E263-4F30-9E60-3BCCD9262E20}" srcOrd="3" destOrd="0" parTransId="{5C7C1EFE-1EA8-4ABB-9085-C5597F061094}" sibTransId="{D9248A6F-796A-4044-A226-6049180CDF5F}"/>
    <dgm:cxn modelId="{315C1926-2A3A-4410-B3AA-028F32B30921}" srcId="{80234A25-3771-49C0-8C9A-4E9649C47FFB}" destId="{637F2F60-98B6-4C19-9D4F-E5B230DFAE8A}" srcOrd="0" destOrd="0" parTransId="{CF4D2455-5671-4484-8C81-9EF6A47E040B}" sibTransId="{DE952462-2E71-4C6A-95B7-00B58DB96078}"/>
    <dgm:cxn modelId="{AD614129-A899-4871-9AF9-DB04BF0D7941}" type="presOf" srcId="{479E3215-E918-400F-80B8-EF927DA3DE63}" destId="{37C4637E-FB31-4D9A-87C2-3CF0AD7D80B9}" srcOrd="0" destOrd="0" presId="urn:microsoft.com/office/officeart/2005/8/layout/hProcess7"/>
    <dgm:cxn modelId="{EC26F73F-8A47-43F5-9F4A-40BA840E4DE7}" type="presOf" srcId="{2FDEC9EC-E263-4F30-9E60-3BCCD9262E20}" destId="{CE942354-BDFB-4A40-B7A3-B44F618E4E52}" srcOrd="0" destOrd="0" presId="urn:microsoft.com/office/officeart/2005/8/layout/hProcess7"/>
    <dgm:cxn modelId="{B14D705C-86CD-495A-88F7-9A545B8F1D33}" type="presOf" srcId="{80234A25-3771-49C0-8C9A-4E9649C47FFB}" destId="{B1206100-F975-41E1-B3B4-1E112E45B5F5}" srcOrd="1" destOrd="0" presId="urn:microsoft.com/office/officeart/2005/8/layout/hProcess7"/>
    <dgm:cxn modelId="{E199C942-AD50-4E81-A282-5B4D23EB5B3B}" type="presOf" srcId="{E4F1922E-1491-42E5-8E3E-DFF69035FA87}" destId="{12A604F1-D0F6-46EE-BFE4-02664FC2CD09}" srcOrd="0" destOrd="0" presId="urn:microsoft.com/office/officeart/2005/8/layout/hProcess7"/>
    <dgm:cxn modelId="{12A7404D-29A0-49B2-9A6F-FCE477DD5423}" type="presOf" srcId="{BCD4FD48-0FBB-414C-8287-61E382D5AC5A}" destId="{F1A68F2A-15E4-4ADF-AC44-88EA2CE5673A}" srcOrd="0" destOrd="0" presId="urn:microsoft.com/office/officeart/2005/8/layout/hProcess7"/>
    <dgm:cxn modelId="{4A0E8470-9DA7-4D64-8BD9-DB10D43FE9FB}" type="presOf" srcId="{80234A25-3771-49C0-8C9A-4E9649C47FFB}" destId="{4887009A-D641-46E8-B91F-2C0466D9D51C}" srcOrd="0" destOrd="0" presId="urn:microsoft.com/office/officeart/2005/8/layout/hProcess7"/>
    <dgm:cxn modelId="{20A74373-CCEC-4081-BECA-8EFDE725AC52}" srcId="{C0D621D8-C5DB-4D80-AB44-F8381760D27B}" destId="{80234A25-3771-49C0-8C9A-4E9649C47FFB}" srcOrd="0" destOrd="0" parTransId="{DB4C6BA3-DC50-4399-B23E-8886D7F626DD}" sibTransId="{C7A2F8D0-3F7B-4262-88D2-BEDE4DBDB1AD}"/>
    <dgm:cxn modelId="{F4C1D675-10BC-4511-B757-CA0D2E04AF24}" type="presOf" srcId="{67F42180-8C06-4345-AA05-30D2940C7191}" destId="{748D4C47-C388-4EBE-9A10-66385673565F}" srcOrd="0" destOrd="0" presId="urn:microsoft.com/office/officeart/2005/8/layout/hProcess7"/>
    <dgm:cxn modelId="{D5BC6D7B-48FE-42E3-B53E-6664FFEFCE57}" type="presOf" srcId="{BCD4FD48-0FBB-414C-8287-61E382D5AC5A}" destId="{71CE3777-EA77-4BDE-8201-8C7B2B32DFD7}" srcOrd="1" destOrd="0" presId="urn:microsoft.com/office/officeart/2005/8/layout/hProcess7"/>
    <dgm:cxn modelId="{17628F82-A10D-4790-AAB0-A78D40A9C776}" srcId="{E839CE7D-6653-4AE7-BE7A-84C8C34102A5}" destId="{E4F1922E-1491-42E5-8E3E-DFF69035FA87}" srcOrd="0" destOrd="0" parTransId="{8CE2DBCF-FD11-4DA7-BA0A-8D5C9CEDCA49}" sibTransId="{DC09BBCF-B5E4-413C-8C5B-3A0F7E20A815}"/>
    <dgm:cxn modelId="{CFCA4E83-A962-4C63-AE91-515B2B49B439}" srcId="{479E3215-E918-400F-80B8-EF927DA3DE63}" destId="{7C348376-E9CF-416D-9C22-DEAEE99BE31F}" srcOrd="0" destOrd="0" parTransId="{B40C070E-B79B-432E-AC64-57689B8CE1E7}" sibTransId="{5833E98F-2E9B-4F3A-A30D-87E1EBDF04FE}"/>
    <dgm:cxn modelId="{56739891-0795-4652-A499-3CE3C392E344}" type="presOf" srcId="{08F65A55-9C58-4843-91A3-CFD361E59B89}" destId="{55703391-B145-49F1-8924-500A694251E6}" srcOrd="0" destOrd="0" presId="urn:microsoft.com/office/officeart/2005/8/layout/hProcess7"/>
    <dgm:cxn modelId="{5BF43494-B67F-4767-948F-DEC5B905F388}" type="presOf" srcId="{2FDEC9EC-E263-4F30-9E60-3BCCD9262E20}" destId="{DF572791-2824-4440-A672-BB778F421E45}" srcOrd="1" destOrd="0" presId="urn:microsoft.com/office/officeart/2005/8/layout/hProcess7"/>
    <dgm:cxn modelId="{B792149B-C716-4E5D-BA1C-1DEFAD2A6245}" srcId="{BCD4FD48-0FBB-414C-8287-61E382D5AC5A}" destId="{67F42180-8C06-4345-AA05-30D2940C7191}" srcOrd="0" destOrd="0" parTransId="{21D18CD9-6011-473F-8ABF-12ADA72FF203}" sibTransId="{475B1106-688A-4E03-B26A-B7B9E9F3EF92}"/>
    <dgm:cxn modelId="{141B36A1-9F52-4D04-B390-124C4C90E883}" type="presOf" srcId="{E839CE7D-6653-4AE7-BE7A-84C8C34102A5}" destId="{CFA7F169-1922-4AD5-AE62-DF96DFE07BA6}" srcOrd="1" destOrd="0" presId="urn:microsoft.com/office/officeart/2005/8/layout/hProcess7"/>
    <dgm:cxn modelId="{1BC637A1-3C33-4CF5-AF6F-D76022A87B14}" type="presOf" srcId="{479E3215-E918-400F-80B8-EF927DA3DE63}" destId="{C4994E6F-DB13-402D-AA0D-4F0A9EF76D77}" srcOrd="1" destOrd="0" presId="urn:microsoft.com/office/officeart/2005/8/layout/hProcess7"/>
    <dgm:cxn modelId="{CE526DA5-D4A8-4E3C-9D49-67175CFEB12B}" type="presOf" srcId="{C0D621D8-C5DB-4D80-AB44-F8381760D27B}" destId="{AB7E7C85-629D-4C88-99AC-5332EC90659F}" srcOrd="0" destOrd="0" presId="urn:microsoft.com/office/officeart/2005/8/layout/hProcess7"/>
    <dgm:cxn modelId="{8A650CAC-8944-434F-A9E2-2125F8B74F92}" type="presOf" srcId="{E839CE7D-6653-4AE7-BE7A-84C8C34102A5}" destId="{0FD0D365-DC66-40A8-B109-7FCC61A16A24}" srcOrd="0" destOrd="0" presId="urn:microsoft.com/office/officeart/2005/8/layout/hProcess7"/>
    <dgm:cxn modelId="{4D5AC8B8-39B6-40F3-912F-FF9218AD1074}" srcId="{C0D621D8-C5DB-4D80-AB44-F8381760D27B}" destId="{479E3215-E918-400F-80B8-EF927DA3DE63}" srcOrd="1" destOrd="0" parTransId="{10343C5E-2A29-4EA1-8ED0-664CF1D062CB}" sibTransId="{B48C88C2-D174-4A26-8773-F50D240A28FD}"/>
    <dgm:cxn modelId="{80331BC2-DC09-41E0-85D3-EEB9EC907293}" type="presOf" srcId="{7C348376-E9CF-416D-9C22-DEAEE99BE31F}" destId="{25DC0F6C-F81E-4DA5-8F8B-3AD0FA921E34}" srcOrd="0" destOrd="0" presId="urn:microsoft.com/office/officeart/2005/8/layout/hProcess7"/>
    <dgm:cxn modelId="{A612CBCD-5CF1-4500-8790-E94543E2CD31}" srcId="{2FDEC9EC-E263-4F30-9E60-3BCCD9262E20}" destId="{08F65A55-9C58-4843-91A3-CFD361E59B89}" srcOrd="0" destOrd="0" parTransId="{E5BE9BDF-3FFC-4A6B-850B-9C4E9928E7C6}" sibTransId="{ACC74C5B-5A62-4F37-AD14-2B5F5CB0AC5E}"/>
    <dgm:cxn modelId="{909EBBE4-7951-4533-80C2-CF8A00BD8F32}" srcId="{C0D621D8-C5DB-4D80-AB44-F8381760D27B}" destId="{BCD4FD48-0FBB-414C-8287-61E382D5AC5A}" srcOrd="4" destOrd="0" parTransId="{F4C2237C-6DA3-437C-B2CB-76E45253AA2E}" sibTransId="{98E5828F-A0CE-4B1D-9528-A4DC8C586190}"/>
    <dgm:cxn modelId="{E0956F54-4AB8-48EA-A790-DD87E5A8BBD4}" type="presParOf" srcId="{AB7E7C85-629D-4C88-99AC-5332EC90659F}" destId="{42826C31-1240-4CAD-95D3-9A86350299C9}" srcOrd="0" destOrd="0" presId="urn:microsoft.com/office/officeart/2005/8/layout/hProcess7"/>
    <dgm:cxn modelId="{F43EE373-C79D-42A6-B513-854ED549F551}" type="presParOf" srcId="{42826C31-1240-4CAD-95D3-9A86350299C9}" destId="{4887009A-D641-46E8-B91F-2C0466D9D51C}" srcOrd="0" destOrd="0" presId="urn:microsoft.com/office/officeart/2005/8/layout/hProcess7"/>
    <dgm:cxn modelId="{5D88E019-BFC0-4D6A-94A5-EB2680CDCDC4}" type="presParOf" srcId="{42826C31-1240-4CAD-95D3-9A86350299C9}" destId="{B1206100-F975-41E1-B3B4-1E112E45B5F5}" srcOrd="1" destOrd="0" presId="urn:microsoft.com/office/officeart/2005/8/layout/hProcess7"/>
    <dgm:cxn modelId="{4F4217D4-072E-4995-88DD-C26F22FF81C2}" type="presParOf" srcId="{42826C31-1240-4CAD-95D3-9A86350299C9}" destId="{D521B6E6-7AB9-4183-AE48-06D8A38151C4}" srcOrd="2" destOrd="0" presId="urn:microsoft.com/office/officeart/2005/8/layout/hProcess7"/>
    <dgm:cxn modelId="{8EB2B382-7ACD-46B0-8580-87E6917F1147}" type="presParOf" srcId="{AB7E7C85-629D-4C88-99AC-5332EC90659F}" destId="{0525A7A5-DB77-4B26-9FA5-7F8629AE813B}" srcOrd="1" destOrd="0" presId="urn:microsoft.com/office/officeart/2005/8/layout/hProcess7"/>
    <dgm:cxn modelId="{FFA96FD2-5D2E-48A9-9F5B-AE2D47C4B641}" type="presParOf" srcId="{AB7E7C85-629D-4C88-99AC-5332EC90659F}" destId="{9E9E911C-62FD-4743-BEB6-96B1DAAC4CB5}" srcOrd="2" destOrd="0" presId="urn:microsoft.com/office/officeart/2005/8/layout/hProcess7"/>
    <dgm:cxn modelId="{FAEFFCA2-42E0-48C6-97E9-41AA281B4CDF}" type="presParOf" srcId="{9E9E911C-62FD-4743-BEB6-96B1DAAC4CB5}" destId="{1E1DBFA6-1400-421D-8FBA-1EAA957B6587}" srcOrd="0" destOrd="0" presId="urn:microsoft.com/office/officeart/2005/8/layout/hProcess7"/>
    <dgm:cxn modelId="{E01AC559-350B-40AF-864D-93ED998178C9}" type="presParOf" srcId="{9E9E911C-62FD-4743-BEB6-96B1DAAC4CB5}" destId="{45147AC1-6983-40EE-AC6E-FE0F01366A4F}" srcOrd="1" destOrd="0" presId="urn:microsoft.com/office/officeart/2005/8/layout/hProcess7"/>
    <dgm:cxn modelId="{DD2E84FB-499F-41D7-B126-CDD8872E7C25}" type="presParOf" srcId="{9E9E911C-62FD-4743-BEB6-96B1DAAC4CB5}" destId="{EF2D3121-D106-4B61-AFDA-CE5CBE34BF17}" srcOrd="2" destOrd="0" presId="urn:microsoft.com/office/officeart/2005/8/layout/hProcess7"/>
    <dgm:cxn modelId="{131C0084-8726-4B2C-90A0-D2F567FB99F7}" type="presParOf" srcId="{AB7E7C85-629D-4C88-99AC-5332EC90659F}" destId="{06DABF58-F479-4859-9301-219C3AEEA778}" srcOrd="3" destOrd="0" presId="urn:microsoft.com/office/officeart/2005/8/layout/hProcess7"/>
    <dgm:cxn modelId="{9EE0FB1F-F78F-49B3-AFB9-1AB2B285D9E7}" type="presParOf" srcId="{AB7E7C85-629D-4C88-99AC-5332EC90659F}" destId="{0F24359E-1FC6-456E-A3ED-BDEB1EE5DC74}" srcOrd="4" destOrd="0" presId="urn:microsoft.com/office/officeart/2005/8/layout/hProcess7"/>
    <dgm:cxn modelId="{F348C9C9-C036-4DD4-9D0B-9574B5CF78B1}" type="presParOf" srcId="{0F24359E-1FC6-456E-A3ED-BDEB1EE5DC74}" destId="{37C4637E-FB31-4D9A-87C2-3CF0AD7D80B9}" srcOrd="0" destOrd="0" presId="urn:microsoft.com/office/officeart/2005/8/layout/hProcess7"/>
    <dgm:cxn modelId="{EA77DC30-9415-4935-9E72-CEA4E4696BB3}" type="presParOf" srcId="{0F24359E-1FC6-456E-A3ED-BDEB1EE5DC74}" destId="{C4994E6F-DB13-402D-AA0D-4F0A9EF76D77}" srcOrd="1" destOrd="0" presId="urn:microsoft.com/office/officeart/2005/8/layout/hProcess7"/>
    <dgm:cxn modelId="{D68F5809-9BF7-44F8-A745-0B9803259A67}" type="presParOf" srcId="{0F24359E-1FC6-456E-A3ED-BDEB1EE5DC74}" destId="{25DC0F6C-F81E-4DA5-8F8B-3AD0FA921E34}" srcOrd="2" destOrd="0" presId="urn:microsoft.com/office/officeart/2005/8/layout/hProcess7"/>
    <dgm:cxn modelId="{52D55BA8-FAE2-4FE8-86C0-0ED410BA3335}" type="presParOf" srcId="{AB7E7C85-629D-4C88-99AC-5332EC90659F}" destId="{6F1210B8-537A-4FD9-99D6-9995F6F64516}" srcOrd="5" destOrd="0" presId="urn:microsoft.com/office/officeart/2005/8/layout/hProcess7"/>
    <dgm:cxn modelId="{814B97D1-A893-4A25-86F7-DF01AD7A03AF}" type="presParOf" srcId="{AB7E7C85-629D-4C88-99AC-5332EC90659F}" destId="{ACA4B46E-F973-4E0C-87C0-3AE66652BA8B}" srcOrd="6" destOrd="0" presId="urn:microsoft.com/office/officeart/2005/8/layout/hProcess7"/>
    <dgm:cxn modelId="{42C81832-3956-41DD-B12E-FDCB9099BB7B}" type="presParOf" srcId="{ACA4B46E-F973-4E0C-87C0-3AE66652BA8B}" destId="{946D4766-001B-4DAC-907E-89743511CA44}" srcOrd="0" destOrd="0" presId="urn:microsoft.com/office/officeart/2005/8/layout/hProcess7"/>
    <dgm:cxn modelId="{7F4D58BD-E871-4450-83E0-4DD7ED9CD4CA}" type="presParOf" srcId="{ACA4B46E-F973-4E0C-87C0-3AE66652BA8B}" destId="{4E1C3506-96B6-4F37-B1CD-6A4F88B2FB29}" srcOrd="1" destOrd="0" presId="urn:microsoft.com/office/officeart/2005/8/layout/hProcess7"/>
    <dgm:cxn modelId="{8F9DBC2F-34D6-47C9-93C6-7BA82D6C40F4}" type="presParOf" srcId="{ACA4B46E-F973-4E0C-87C0-3AE66652BA8B}" destId="{35AEAB4C-7257-4052-8C30-8E1DF5939C43}" srcOrd="2" destOrd="0" presId="urn:microsoft.com/office/officeart/2005/8/layout/hProcess7"/>
    <dgm:cxn modelId="{E615494E-6F6A-471E-9305-F59CD4FF99D6}" type="presParOf" srcId="{AB7E7C85-629D-4C88-99AC-5332EC90659F}" destId="{E6CB05D1-C213-4FD9-B2C7-41BC947518E6}" srcOrd="7" destOrd="0" presId="urn:microsoft.com/office/officeart/2005/8/layout/hProcess7"/>
    <dgm:cxn modelId="{18BA9F10-D0A3-418B-ACC4-7B8FC6F2D5D0}" type="presParOf" srcId="{AB7E7C85-629D-4C88-99AC-5332EC90659F}" destId="{A0BF8A07-8F9C-4976-8D2A-AC1B14A21948}" srcOrd="8" destOrd="0" presId="urn:microsoft.com/office/officeart/2005/8/layout/hProcess7"/>
    <dgm:cxn modelId="{9C1767E9-2790-4A51-8F50-C2C77E463ACA}" type="presParOf" srcId="{A0BF8A07-8F9C-4976-8D2A-AC1B14A21948}" destId="{0FD0D365-DC66-40A8-B109-7FCC61A16A24}" srcOrd="0" destOrd="0" presId="urn:microsoft.com/office/officeart/2005/8/layout/hProcess7"/>
    <dgm:cxn modelId="{A3893C83-327B-4776-8230-91A9DB239689}" type="presParOf" srcId="{A0BF8A07-8F9C-4976-8D2A-AC1B14A21948}" destId="{CFA7F169-1922-4AD5-AE62-DF96DFE07BA6}" srcOrd="1" destOrd="0" presId="urn:microsoft.com/office/officeart/2005/8/layout/hProcess7"/>
    <dgm:cxn modelId="{0C7F608C-A1DC-4B51-9E02-5C70FFF61659}" type="presParOf" srcId="{A0BF8A07-8F9C-4976-8D2A-AC1B14A21948}" destId="{12A604F1-D0F6-46EE-BFE4-02664FC2CD09}" srcOrd="2" destOrd="0" presId="urn:microsoft.com/office/officeart/2005/8/layout/hProcess7"/>
    <dgm:cxn modelId="{447402CA-FAC1-45DA-8EAE-CEC843F0D6E9}" type="presParOf" srcId="{AB7E7C85-629D-4C88-99AC-5332EC90659F}" destId="{811EB54E-3174-4EB1-A65E-94A27FD16546}" srcOrd="9" destOrd="0" presId="urn:microsoft.com/office/officeart/2005/8/layout/hProcess7"/>
    <dgm:cxn modelId="{5A4B2FF8-E681-4368-BE4A-4DC609EDBE4E}" type="presParOf" srcId="{AB7E7C85-629D-4C88-99AC-5332EC90659F}" destId="{9A4EFC4C-A2A9-4853-904C-F5446507C76D}" srcOrd="10" destOrd="0" presId="urn:microsoft.com/office/officeart/2005/8/layout/hProcess7"/>
    <dgm:cxn modelId="{023C6224-1808-4D99-A36C-406607CAE591}" type="presParOf" srcId="{9A4EFC4C-A2A9-4853-904C-F5446507C76D}" destId="{6BFAB82F-D9CF-46BD-852B-759E8A12658E}" srcOrd="0" destOrd="0" presId="urn:microsoft.com/office/officeart/2005/8/layout/hProcess7"/>
    <dgm:cxn modelId="{33A320CE-58FA-4F54-9A0A-1C490ADF59F5}" type="presParOf" srcId="{9A4EFC4C-A2A9-4853-904C-F5446507C76D}" destId="{4D360DA9-B35D-43C4-88CD-41E27857268D}" srcOrd="1" destOrd="0" presId="urn:microsoft.com/office/officeart/2005/8/layout/hProcess7"/>
    <dgm:cxn modelId="{669BDB0A-0BB1-41A6-8022-E554E479ACE6}" type="presParOf" srcId="{9A4EFC4C-A2A9-4853-904C-F5446507C76D}" destId="{85D9B75E-ACF0-47D9-979C-03353D791E2F}" srcOrd="2" destOrd="0" presId="urn:microsoft.com/office/officeart/2005/8/layout/hProcess7"/>
    <dgm:cxn modelId="{01AC5FCF-71B8-4273-8951-691EE732E029}" type="presParOf" srcId="{AB7E7C85-629D-4C88-99AC-5332EC90659F}" destId="{8B0C94AD-8280-4993-95A6-BEB78065E61B}" srcOrd="11" destOrd="0" presId="urn:microsoft.com/office/officeart/2005/8/layout/hProcess7"/>
    <dgm:cxn modelId="{DE85B8C4-24D1-4C8C-96FD-CAD0C12C4215}" type="presParOf" srcId="{AB7E7C85-629D-4C88-99AC-5332EC90659F}" destId="{961DF4EA-702D-4F57-82E5-BD34AD9BA32A}" srcOrd="12" destOrd="0" presId="urn:microsoft.com/office/officeart/2005/8/layout/hProcess7"/>
    <dgm:cxn modelId="{6509F617-8D42-4A65-8020-45F64B795471}" type="presParOf" srcId="{961DF4EA-702D-4F57-82E5-BD34AD9BA32A}" destId="{CE942354-BDFB-4A40-B7A3-B44F618E4E52}" srcOrd="0" destOrd="0" presId="urn:microsoft.com/office/officeart/2005/8/layout/hProcess7"/>
    <dgm:cxn modelId="{DA52D8EB-6D5E-4BD0-8118-2804207E9690}" type="presParOf" srcId="{961DF4EA-702D-4F57-82E5-BD34AD9BA32A}" destId="{DF572791-2824-4440-A672-BB778F421E45}" srcOrd="1" destOrd="0" presId="urn:microsoft.com/office/officeart/2005/8/layout/hProcess7"/>
    <dgm:cxn modelId="{441EFBC1-2DF2-4F7E-AB6B-86DB7B0B6EB4}" type="presParOf" srcId="{961DF4EA-702D-4F57-82E5-BD34AD9BA32A}" destId="{55703391-B145-49F1-8924-500A694251E6}" srcOrd="2" destOrd="0" presId="urn:microsoft.com/office/officeart/2005/8/layout/hProcess7"/>
    <dgm:cxn modelId="{EB2E677D-A87B-4287-B961-84FF41466EA1}" type="presParOf" srcId="{AB7E7C85-629D-4C88-99AC-5332EC90659F}" destId="{099A2C4E-A2E0-43C8-ACE2-83FC97A5503B}" srcOrd="13" destOrd="0" presId="urn:microsoft.com/office/officeart/2005/8/layout/hProcess7"/>
    <dgm:cxn modelId="{C75C00C5-682E-4F9A-9AB0-02F4C2EB0D94}" type="presParOf" srcId="{AB7E7C85-629D-4C88-99AC-5332EC90659F}" destId="{D33589B0-9564-46E9-AEAB-FF8C07833C7E}" srcOrd="14" destOrd="0" presId="urn:microsoft.com/office/officeart/2005/8/layout/hProcess7"/>
    <dgm:cxn modelId="{0B168A07-E1BE-4638-A511-4F4228D5EA2F}" type="presParOf" srcId="{D33589B0-9564-46E9-AEAB-FF8C07833C7E}" destId="{B25001AA-A0E4-4FEE-9B9E-73F1DEDD84BC}" srcOrd="0" destOrd="0" presId="urn:microsoft.com/office/officeart/2005/8/layout/hProcess7"/>
    <dgm:cxn modelId="{AFCC28C5-DCF6-4AEB-8E39-8AA1C6F3154A}" type="presParOf" srcId="{D33589B0-9564-46E9-AEAB-FF8C07833C7E}" destId="{160D1D67-83F0-440B-85DD-BDA27772CA04}" srcOrd="1" destOrd="0" presId="urn:microsoft.com/office/officeart/2005/8/layout/hProcess7"/>
    <dgm:cxn modelId="{831C42C9-F636-4442-B54A-4DB037F9574F}" type="presParOf" srcId="{D33589B0-9564-46E9-AEAB-FF8C07833C7E}" destId="{3A8C24BC-1B63-446D-B445-6D7476601F3F}" srcOrd="2" destOrd="0" presId="urn:microsoft.com/office/officeart/2005/8/layout/hProcess7"/>
    <dgm:cxn modelId="{596343E6-EC0D-493C-A109-99B7593907EF}" type="presParOf" srcId="{AB7E7C85-629D-4C88-99AC-5332EC90659F}" destId="{FE0AA07C-C302-4E3B-9511-7036F645E500}" srcOrd="15" destOrd="0" presId="urn:microsoft.com/office/officeart/2005/8/layout/hProcess7"/>
    <dgm:cxn modelId="{8019BFCD-E9DC-4A7D-8E43-93BBD06BC308}" type="presParOf" srcId="{AB7E7C85-629D-4C88-99AC-5332EC90659F}" destId="{B9ECB5B5-AC47-4CC7-81B6-05B6FC325EDC}" srcOrd="16" destOrd="0" presId="urn:microsoft.com/office/officeart/2005/8/layout/hProcess7"/>
    <dgm:cxn modelId="{F247B28B-9083-4024-8BEA-F7D992C81A42}" type="presParOf" srcId="{B9ECB5B5-AC47-4CC7-81B6-05B6FC325EDC}" destId="{F1A68F2A-15E4-4ADF-AC44-88EA2CE5673A}" srcOrd="0" destOrd="0" presId="urn:microsoft.com/office/officeart/2005/8/layout/hProcess7"/>
    <dgm:cxn modelId="{CA12ACE9-D6CF-4549-8AA7-D94AB31B4E12}" type="presParOf" srcId="{B9ECB5B5-AC47-4CC7-81B6-05B6FC325EDC}" destId="{71CE3777-EA77-4BDE-8201-8C7B2B32DFD7}" srcOrd="1" destOrd="0" presId="urn:microsoft.com/office/officeart/2005/8/layout/hProcess7"/>
    <dgm:cxn modelId="{F61F8D32-EC14-4174-AC3B-4E7B441330B2}" type="presParOf" srcId="{B9ECB5B5-AC47-4CC7-81B6-05B6FC325EDC}" destId="{748D4C47-C388-4EBE-9A10-66385673565F}"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E310C6-0653-412D-99CC-91692512DE1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21522796-57B7-4237-8140-F9BF0982C2FE}">
      <dgm:prSet phldrT="[Tekst]"/>
      <dgm:spPr>
        <a:solidFill>
          <a:srgbClr val="94C7B0"/>
        </a:solidFill>
        <a:ln>
          <a:noFill/>
        </a:ln>
      </dgm:spPr>
      <dgm:t>
        <a:bodyPr/>
        <a:lstStyle/>
        <a:p>
          <a:r>
            <a:rPr lang="en-GB" b="1" noProof="0" dirty="0"/>
            <a:t>Lessen</a:t>
          </a:r>
        </a:p>
      </dgm:t>
    </dgm:pt>
    <dgm:pt modelId="{D0EA40B6-80B2-42E1-816D-5A07760F90F9}" type="parTrans" cxnId="{9CDC30AC-F953-4715-9274-B2EC98834AD3}">
      <dgm:prSet/>
      <dgm:spPr/>
      <dgm:t>
        <a:bodyPr/>
        <a:lstStyle/>
        <a:p>
          <a:endParaRPr lang="en-GB"/>
        </a:p>
      </dgm:t>
    </dgm:pt>
    <dgm:pt modelId="{10A2968A-59E0-4D2A-BF78-7F4717D793E9}" type="sibTrans" cxnId="{9CDC30AC-F953-4715-9274-B2EC98834AD3}">
      <dgm:prSet/>
      <dgm:spPr/>
      <dgm:t>
        <a:bodyPr/>
        <a:lstStyle/>
        <a:p>
          <a:endParaRPr lang="en-GB"/>
        </a:p>
      </dgm:t>
    </dgm:pt>
    <dgm:pt modelId="{A26BAB58-03E5-4045-B4CF-653C3573519C}">
      <dgm:prSet phldrT="[Tekst]"/>
      <dgm:spPr>
        <a:solidFill>
          <a:srgbClr val="94C7B0"/>
        </a:solidFill>
        <a:ln>
          <a:noFill/>
        </a:ln>
      </dgm:spPr>
      <dgm:t>
        <a:bodyPr/>
        <a:lstStyle/>
        <a:p>
          <a:r>
            <a:rPr lang="en-GB" b="1" noProof="0" dirty="0"/>
            <a:t>Patronen</a:t>
          </a:r>
        </a:p>
      </dgm:t>
    </dgm:pt>
    <dgm:pt modelId="{F7CBA245-9F71-4BD4-B98D-2B19FC6BA1ED}" type="parTrans" cxnId="{9933178E-4B26-42F5-8E04-46B4F4712A14}">
      <dgm:prSet/>
      <dgm:spPr/>
      <dgm:t>
        <a:bodyPr/>
        <a:lstStyle/>
        <a:p>
          <a:endParaRPr lang="en-GB"/>
        </a:p>
      </dgm:t>
    </dgm:pt>
    <dgm:pt modelId="{0189CCEE-46A8-4EE2-B6D9-384C3B85C205}" type="sibTrans" cxnId="{9933178E-4B26-42F5-8E04-46B4F4712A14}">
      <dgm:prSet/>
      <dgm:spPr/>
      <dgm:t>
        <a:bodyPr/>
        <a:lstStyle/>
        <a:p>
          <a:endParaRPr lang="en-GB"/>
        </a:p>
      </dgm:t>
    </dgm:pt>
    <dgm:pt modelId="{5C584E51-96EF-4E9D-AFA4-97EB0B51C937}">
      <dgm:prSet phldrT="[Tekst]" custT="1"/>
      <dgm:spPr>
        <a:solidFill>
          <a:srgbClr val="B6D1E1">
            <a:alpha val="90000"/>
          </a:srgbClr>
        </a:solidFill>
      </dgm:spPr>
      <dgm:t>
        <a:bodyPr/>
        <a:lstStyle/>
        <a:p>
          <a:pPr>
            <a:buNone/>
          </a:pPr>
          <a:r>
            <a:rPr lang="en-GB" sz="2000" b="1" noProof="0" dirty="0"/>
            <a:t>     Zoek naar patronen </a:t>
          </a:r>
          <a:r>
            <a:rPr lang="en-GB" sz="2000" noProof="0" dirty="0"/>
            <a:t>in hoe je problemen oplost. Deze kunnen laten zien hoe je uitdagingen aanpakt. Wees je bewust van waar je ondersteuning of nieuwe vaardigheden nodig hebt, in zaken, productie, verkoop enz.</a:t>
          </a:r>
        </a:p>
      </dgm:t>
    </dgm:pt>
    <dgm:pt modelId="{4D368B31-6282-452C-8040-430B1C4E4F6D}" type="parTrans" cxnId="{84087FBF-47E8-4CA4-BE8E-9CC2A4A8AAC0}">
      <dgm:prSet/>
      <dgm:spPr/>
      <dgm:t>
        <a:bodyPr/>
        <a:lstStyle/>
        <a:p>
          <a:endParaRPr lang="en-GB"/>
        </a:p>
      </dgm:t>
    </dgm:pt>
    <dgm:pt modelId="{28E52076-9535-438C-9A6D-7D1C20171404}" type="sibTrans" cxnId="{84087FBF-47E8-4CA4-BE8E-9CC2A4A8AAC0}">
      <dgm:prSet/>
      <dgm:spPr/>
      <dgm:t>
        <a:bodyPr/>
        <a:lstStyle/>
        <a:p>
          <a:endParaRPr lang="en-GB"/>
        </a:p>
      </dgm:t>
    </dgm:pt>
    <dgm:pt modelId="{91BE9AF8-E3C6-4324-BC60-9D318BAA61CD}">
      <dgm:prSet phldrT="[Tekst]"/>
      <dgm:spPr>
        <a:solidFill>
          <a:srgbClr val="94C7B0"/>
        </a:solidFill>
        <a:ln>
          <a:noFill/>
        </a:ln>
      </dgm:spPr>
      <dgm:t>
        <a:bodyPr/>
        <a:lstStyle/>
        <a:p>
          <a:r>
            <a:rPr lang="en-GB" b="1" noProof="0" dirty="0"/>
            <a:t>Passie</a:t>
          </a:r>
          <a:endParaRPr lang="en-GB" noProof="0" dirty="0"/>
        </a:p>
      </dgm:t>
    </dgm:pt>
    <dgm:pt modelId="{CD0F9CE8-70F6-494F-B279-9D8E302764D2}" type="parTrans" cxnId="{E1392CE1-976E-46B6-BE9B-8D12EA9B7F68}">
      <dgm:prSet/>
      <dgm:spPr/>
      <dgm:t>
        <a:bodyPr/>
        <a:lstStyle/>
        <a:p>
          <a:endParaRPr lang="en-GB"/>
        </a:p>
      </dgm:t>
    </dgm:pt>
    <dgm:pt modelId="{3A2418D3-F559-416D-AEFD-D8835F783857}" type="sibTrans" cxnId="{E1392CE1-976E-46B6-BE9B-8D12EA9B7F68}">
      <dgm:prSet/>
      <dgm:spPr/>
      <dgm:t>
        <a:bodyPr/>
        <a:lstStyle/>
        <a:p>
          <a:endParaRPr lang="en-GB"/>
        </a:p>
      </dgm:t>
    </dgm:pt>
    <dgm:pt modelId="{27C7257B-6CB0-4ACA-B993-D562338C2BD1}">
      <dgm:prSet phldrT="[Tekst]" custT="1"/>
      <dgm:spPr>
        <a:solidFill>
          <a:srgbClr val="B6D1E1">
            <a:alpha val="90000"/>
          </a:srgbClr>
        </a:solidFill>
      </dgm:spPr>
      <dgm:t>
        <a:bodyPr/>
        <a:lstStyle/>
        <a:p>
          <a:pPr>
            <a:buNone/>
          </a:pPr>
          <a:r>
            <a:rPr lang="en-GB" sz="2000" b="1" noProof="0" dirty="0"/>
            <a:t>   Je niche </a:t>
          </a:r>
          <a:r>
            <a:rPr lang="en-GB" sz="2000" b="0" noProof="0" dirty="0"/>
            <a:t>komt vaak voort uit je persoonlijke of culturele achtergrond</a:t>
          </a:r>
          <a:r>
            <a:rPr lang="en-GB" sz="2000" noProof="0" dirty="0"/>
            <a:t>, interesses en waar je van nature goed in bent. Volg wat voor jou zinvol en waar voelt.</a:t>
          </a:r>
        </a:p>
      </dgm:t>
    </dgm:pt>
    <dgm:pt modelId="{4D93B5D8-9293-42AE-B63F-85E818E76508}" type="parTrans" cxnId="{CB67C318-EA64-423A-9EE3-A380C89ABD1F}">
      <dgm:prSet/>
      <dgm:spPr/>
      <dgm:t>
        <a:bodyPr/>
        <a:lstStyle/>
        <a:p>
          <a:endParaRPr lang="en-GB"/>
        </a:p>
      </dgm:t>
    </dgm:pt>
    <dgm:pt modelId="{9B97DD3D-C436-4BDA-910C-BA25699B0802}" type="sibTrans" cxnId="{CB67C318-EA64-423A-9EE3-A380C89ABD1F}">
      <dgm:prSet/>
      <dgm:spPr/>
      <dgm:t>
        <a:bodyPr/>
        <a:lstStyle/>
        <a:p>
          <a:endParaRPr lang="en-GB"/>
        </a:p>
      </dgm:t>
    </dgm:pt>
    <dgm:pt modelId="{F79DF0EC-D4DC-48E5-8369-D3A7E2A1E015}">
      <dgm:prSet phldrT="[Tekst]" custT="1"/>
      <dgm:spPr>
        <a:solidFill>
          <a:srgbClr val="B6D1E1">
            <a:alpha val="90000"/>
          </a:srgbClr>
        </a:solidFill>
      </dgm:spPr>
      <dgm:t>
        <a:bodyPr/>
        <a:lstStyle/>
        <a:p>
          <a:pPr>
            <a:buNone/>
          </a:pPr>
          <a:r>
            <a:rPr lang="en-GB" sz="2000" b="1" noProof="0" dirty="0"/>
            <a:t>    Identificeer de belangrijke lessen </a:t>
          </a:r>
          <a:r>
            <a:rPr lang="en-GB" sz="2000" noProof="0" dirty="0"/>
            <a:t>die je hebt geleerd door je levenservaring, cultuur en werk. Gebruik ze om je idee voor een voedingsbedrijf vorm te geven en bouw voort op je sterke punten.</a:t>
          </a:r>
        </a:p>
      </dgm:t>
    </dgm:pt>
    <dgm:pt modelId="{81832A90-D7D7-41E4-AED6-BABA9CACEF35}" type="parTrans" cxnId="{1A56AC44-CF94-4F7A-B22D-49EFCC55ABA6}">
      <dgm:prSet/>
      <dgm:spPr/>
      <dgm:t>
        <a:bodyPr/>
        <a:lstStyle/>
        <a:p>
          <a:endParaRPr lang="en-GB"/>
        </a:p>
      </dgm:t>
    </dgm:pt>
    <dgm:pt modelId="{E334E80B-5118-42D7-8F82-CF4843C9C865}" type="sibTrans" cxnId="{1A56AC44-CF94-4F7A-B22D-49EFCC55ABA6}">
      <dgm:prSet/>
      <dgm:spPr/>
      <dgm:t>
        <a:bodyPr/>
        <a:lstStyle/>
        <a:p>
          <a:endParaRPr lang="en-GB"/>
        </a:p>
      </dgm:t>
    </dgm:pt>
    <dgm:pt modelId="{ECC7AD0A-B2FB-4FF6-8DE4-9862F1FDDA92}" type="pres">
      <dgm:prSet presAssocID="{9DE310C6-0653-412D-99CC-91692512DE16}" presName="Name0" presStyleCnt="0">
        <dgm:presLayoutVars>
          <dgm:dir/>
          <dgm:animLvl val="lvl"/>
          <dgm:resizeHandles/>
        </dgm:presLayoutVars>
      </dgm:prSet>
      <dgm:spPr/>
    </dgm:pt>
    <dgm:pt modelId="{A50CDAB0-B3F6-4C58-997A-8FCC9F70E34A}" type="pres">
      <dgm:prSet presAssocID="{21522796-57B7-4237-8140-F9BF0982C2FE}" presName="linNode" presStyleCnt="0"/>
      <dgm:spPr/>
    </dgm:pt>
    <dgm:pt modelId="{125A7A25-98F6-4B0D-BD6E-8329505053AF}" type="pres">
      <dgm:prSet presAssocID="{21522796-57B7-4237-8140-F9BF0982C2FE}" presName="parentShp" presStyleLbl="node1" presStyleIdx="0" presStyleCnt="3" custScaleX="54042">
        <dgm:presLayoutVars>
          <dgm:bulletEnabled val="1"/>
        </dgm:presLayoutVars>
      </dgm:prSet>
      <dgm:spPr/>
    </dgm:pt>
    <dgm:pt modelId="{8B86772C-293B-426A-A3A2-79C275C4ADFF}" type="pres">
      <dgm:prSet presAssocID="{21522796-57B7-4237-8140-F9BF0982C2FE}" presName="childShp" presStyleLbl="bgAccFollowNode1" presStyleIdx="0" presStyleCnt="3" custScaleX="123557">
        <dgm:presLayoutVars>
          <dgm:bulletEnabled val="1"/>
        </dgm:presLayoutVars>
      </dgm:prSet>
      <dgm:spPr/>
    </dgm:pt>
    <dgm:pt modelId="{9BEF1039-113D-4058-A402-A4D73C88E5DF}" type="pres">
      <dgm:prSet presAssocID="{10A2968A-59E0-4D2A-BF78-7F4717D793E9}" presName="spacing" presStyleCnt="0"/>
      <dgm:spPr/>
    </dgm:pt>
    <dgm:pt modelId="{828E76F2-E65E-40F7-B01D-2A8ACE3FF09A}" type="pres">
      <dgm:prSet presAssocID="{A26BAB58-03E5-4045-B4CF-653C3573519C}" presName="linNode" presStyleCnt="0"/>
      <dgm:spPr/>
    </dgm:pt>
    <dgm:pt modelId="{E083C6A7-7FEB-4775-8771-C81A50150B1E}" type="pres">
      <dgm:prSet presAssocID="{A26BAB58-03E5-4045-B4CF-653C3573519C}" presName="parentShp" presStyleLbl="node1" presStyleIdx="1" presStyleCnt="3" custScaleX="53854">
        <dgm:presLayoutVars>
          <dgm:bulletEnabled val="1"/>
        </dgm:presLayoutVars>
      </dgm:prSet>
      <dgm:spPr/>
    </dgm:pt>
    <dgm:pt modelId="{C18B6170-D13D-4CA0-8D0B-AE9E210A6429}" type="pres">
      <dgm:prSet presAssocID="{A26BAB58-03E5-4045-B4CF-653C3573519C}" presName="childShp" presStyleLbl="bgAccFollowNode1" presStyleIdx="1" presStyleCnt="3" custScaleX="123682">
        <dgm:presLayoutVars>
          <dgm:bulletEnabled val="1"/>
        </dgm:presLayoutVars>
      </dgm:prSet>
      <dgm:spPr/>
    </dgm:pt>
    <dgm:pt modelId="{5DF4D1D4-8862-464F-B9CC-199C70452998}" type="pres">
      <dgm:prSet presAssocID="{0189CCEE-46A8-4EE2-B6D9-384C3B85C205}" presName="spacing" presStyleCnt="0"/>
      <dgm:spPr/>
    </dgm:pt>
    <dgm:pt modelId="{4AE65769-E8F3-42A6-BDCF-BEE5AA18542B}" type="pres">
      <dgm:prSet presAssocID="{91BE9AF8-E3C6-4324-BC60-9D318BAA61CD}" presName="linNode" presStyleCnt="0"/>
      <dgm:spPr/>
    </dgm:pt>
    <dgm:pt modelId="{C73253B2-CB29-4A76-BC30-863DFA2789E1}" type="pres">
      <dgm:prSet presAssocID="{91BE9AF8-E3C6-4324-BC60-9D318BAA61CD}" presName="parentShp" presStyleLbl="node1" presStyleIdx="2" presStyleCnt="3" custScaleX="53684">
        <dgm:presLayoutVars>
          <dgm:bulletEnabled val="1"/>
        </dgm:presLayoutVars>
      </dgm:prSet>
      <dgm:spPr/>
    </dgm:pt>
    <dgm:pt modelId="{03F1AB43-5511-4167-924D-1C6B26295531}" type="pres">
      <dgm:prSet presAssocID="{91BE9AF8-E3C6-4324-BC60-9D318BAA61CD}" presName="childShp" presStyleLbl="bgAccFollowNode1" presStyleIdx="2" presStyleCnt="3" custScaleX="123474">
        <dgm:presLayoutVars>
          <dgm:bulletEnabled val="1"/>
        </dgm:presLayoutVars>
      </dgm:prSet>
      <dgm:spPr/>
    </dgm:pt>
  </dgm:ptLst>
  <dgm:cxnLst>
    <dgm:cxn modelId="{50590211-CD2D-4504-A7CC-AD9E4E742E29}" type="presOf" srcId="{27C7257B-6CB0-4ACA-B993-D562338C2BD1}" destId="{03F1AB43-5511-4167-924D-1C6B26295531}" srcOrd="0" destOrd="0" presId="urn:microsoft.com/office/officeart/2005/8/layout/vList6"/>
    <dgm:cxn modelId="{CB67C318-EA64-423A-9EE3-A380C89ABD1F}" srcId="{91BE9AF8-E3C6-4324-BC60-9D318BAA61CD}" destId="{27C7257B-6CB0-4ACA-B993-D562338C2BD1}" srcOrd="0" destOrd="0" parTransId="{4D93B5D8-9293-42AE-B63F-85E818E76508}" sibTransId="{9B97DD3D-C436-4BDA-910C-BA25699B0802}"/>
    <dgm:cxn modelId="{BBEF8525-92FA-48E0-9807-0D05676F5497}" type="presOf" srcId="{9DE310C6-0653-412D-99CC-91692512DE16}" destId="{ECC7AD0A-B2FB-4FF6-8DE4-9862F1FDDA92}" srcOrd="0" destOrd="0" presId="urn:microsoft.com/office/officeart/2005/8/layout/vList6"/>
    <dgm:cxn modelId="{3EB6395E-0D66-4696-BAFE-6010B836B574}" type="presOf" srcId="{5C584E51-96EF-4E9D-AFA4-97EB0B51C937}" destId="{C18B6170-D13D-4CA0-8D0B-AE9E210A6429}" srcOrd="0" destOrd="0" presId="urn:microsoft.com/office/officeart/2005/8/layout/vList6"/>
    <dgm:cxn modelId="{1A56AC44-CF94-4F7A-B22D-49EFCC55ABA6}" srcId="{21522796-57B7-4237-8140-F9BF0982C2FE}" destId="{F79DF0EC-D4DC-48E5-8369-D3A7E2A1E015}" srcOrd="0" destOrd="0" parTransId="{81832A90-D7D7-41E4-AED6-BABA9CACEF35}" sibTransId="{E334E80B-5118-42D7-8F82-CF4843C9C865}"/>
    <dgm:cxn modelId="{78AB5580-7BF7-45B9-BBA4-BAEEDE6DE6AD}" type="presOf" srcId="{21522796-57B7-4237-8140-F9BF0982C2FE}" destId="{125A7A25-98F6-4B0D-BD6E-8329505053AF}" srcOrd="0" destOrd="0" presId="urn:microsoft.com/office/officeart/2005/8/layout/vList6"/>
    <dgm:cxn modelId="{9933178E-4B26-42F5-8E04-46B4F4712A14}" srcId="{9DE310C6-0653-412D-99CC-91692512DE16}" destId="{A26BAB58-03E5-4045-B4CF-653C3573519C}" srcOrd="1" destOrd="0" parTransId="{F7CBA245-9F71-4BD4-B98D-2B19FC6BA1ED}" sibTransId="{0189CCEE-46A8-4EE2-B6D9-384C3B85C205}"/>
    <dgm:cxn modelId="{1A9C2D90-BD10-4C54-BE3E-C003002387A6}" type="presOf" srcId="{F79DF0EC-D4DC-48E5-8369-D3A7E2A1E015}" destId="{8B86772C-293B-426A-A3A2-79C275C4ADFF}" srcOrd="0" destOrd="0" presId="urn:microsoft.com/office/officeart/2005/8/layout/vList6"/>
    <dgm:cxn modelId="{9CDC30AC-F953-4715-9274-B2EC98834AD3}" srcId="{9DE310C6-0653-412D-99CC-91692512DE16}" destId="{21522796-57B7-4237-8140-F9BF0982C2FE}" srcOrd="0" destOrd="0" parTransId="{D0EA40B6-80B2-42E1-816D-5A07760F90F9}" sibTransId="{10A2968A-59E0-4D2A-BF78-7F4717D793E9}"/>
    <dgm:cxn modelId="{84087FBF-47E8-4CA4-BE8E-9CC2A4A8AAC0}" srcId="{A26BAB58-03E5-4045-B4CF-653C3573519C}" destId="{5C584E51-96EF-4E9D-AFA4-97EB0B51C937}" srcOrd="0" destOrd="0" parTransId="{4D368B31-6282-452C-8040-430B1C4E4F6D}" sibTransId="{28E52076-9535-438C-9A6D-7D1C20171404}"/>
    <dgm:cxn modelId="{F63998D7-CBB9-479D-8C4D-5CE76F445E49}" type="presOf" srcId="{A26BAB58-03E5-4045-B4CF-653C3573519C}" destId="{E083C6A7-7FEB-4775-8771-C81A50150B1E}" srcOrd="0" destOrd="0" presId="urn:microsoft.com/office/officeart/2005/8/layout/vList6"/>
    <dgm:cxn modelId="{E1392CE1-976E-46B6-BE9B-8D12EA9B7F68}" srcId="{9DE310C6-0653-412D-99CC-91692512DE16}" destId="{91BE9AF8-E3C6-4324-BC60-9D318BAA61CD}" srcOrd="2" destOrd="0" parTransId="{CD0F9CE8-70F6-494F-B279-9D8E302764D2}" sibTransId="{3A2418D3-F559-416D-AEFD-D8835F783857}"/>
    <dgm:cxn modelId="{EA4B3CE9-F415-409D-88B8-142E44171BC3}" type="presOf" srcId="{91BE9AF8-E3C6-4324-BC60-9D318BAA61CD}" destId="{C73253B2-CB29-4A76-BC30-863DFA2789E1}" srcOrd="0" destOrd="0" presId="urn:microsoft.com/office/officeart/2005/8/layout/vList6"/>
    <dgm:cxn modelId="{0E85D949-2703-4886-8983-87F9BDECB498}" type="presParOf" srcId="{ECC7AD0A-B2FB-4FF6-8DE4-9862F1FDDA92}" destId="{A50CDAB0-B3F6-4C58-997A-8FCC9F70E34A}" srcOrd="0" destOrd="0" presId="urn:microsoft.com/office/officeart/2005/8/layout/vList6"/>
    <dgm:cxn modelId="{E7DFF45D-4C3F-48ED-99C2-AE56D612BDF9}" type="presParOf" srcId="{A50CDAB0-B3F6-4C58-997A-8FCC9F70E34A}" destId="{125A7A25-98F6-4B0D-BD6E-8329505053AF}" srcOrd="0" destOrd="0" presId="urn:microsoft.com/office/officeart/2005/8/layout/vList6"/>
    <dgm:cxn modelId="{D8BB25A5-C473-4336-9526-2471B8AC4A97}" type="presParOf" srcId="{A50CDAB0-B3F6-4C58-997A-8FCC9F70E34A}" destId="{8B86772C-293B-426A-A3A2-79C275C4ADFF}" srcOrd="1" destOrd="0" presId="urn:microsoft.com/office/officeart/2005/8/layout/vList6"/>
    <dgm:cxn modelId="{C0CBD0A8-E624-4957-9818-46301A2B78E5}" type="presParOf" srcId="{ECC7AD0A-B2FB-4FF6-8DE4-9862F1FDDA92}" destId="{9BEF1039-113D-4058-A402-A4D73C88E5DF}" srcOrd="1" destOrd="0" presId="urn:microsoft.com/office/officeart/2005/8/layout/vList6"/>
    <dgm:cxn modelId="{C3EEFBC8-03DA-416A-BBC1-4568EE726751}" type="presParOf" srcId="{ECC7AD0A-B2FB-4FF6-8DE4-9862F1FDDA92}" destId="{828E76F2-E65E-40F7-B01D-2A8ACE3FF09A}" srcOrd="2" destOrd="0" presId="urn:microsoft.com/office/officeart/2005/8/layout/vList6"/>
    <dgm:cxn modelId="{B86F37BD-A5F9-4A45-987D-03779CE12A15}" type="presParOf" srcId="{828E76F2-E65E-40F7-B01D-2A8ACE3FF09A}" destId="{E083C6A7-7FEB-4775-8771-C81A50150B1E}" srcOrd="0" destOrd="0" presId="urn:microsoft.com/office/officeart/2005/8/layout/vList6"/>
    <dgm:cxn modelId="{CA8F6676-F9CD-4D0F-95E9-158E27D4A60B}" type="presParOf" srcId="{828E76F2-E65E-40F7-B01D-2A8ACE3FF09A}" destId="{C18B6170-D13D-4CA0-8D0B-AE9E210A6429}" srcOrd="1" destOrd="0" presId="urn:microsoft.com/office/officeart/2005/8/layout/vList6"/>
    <dgm:cxn modelId="{5D851B68-BAA7-492E-8879-F6EDEB6A91B0}" type="presParOf" srcId="{ECC7AD0A-B2FB-4FF6-8DE4-9862F1FDDA92}" destId="{5DF4D1D4-8862-464F-B9CC-199C70452998}" srcOrd="3" destOrd="0" presId="urn:microsoft.com/office/officeart/2005/8/layout/vList6"/>
    <dgm:cxn modelId="{D5A04213-D68A-4D6F-9B08-F1FCB035E5CC}" type="presParOf" srcId="{ECC7AD0A-B2FB-4FF6-8DE4-9862F1FDDA92}" destId="{4AE65769-E8F3-42A6-BDCF-BEE5AA18542B}" srcOrd="4" destOrd="0" presId="urn:microsoft.com/office/officeart/2005/8/layout/vList6"/>
    <dgm:cxn modelId="{C104466B-C27F-4B95-8B57-A80F3DD11702}" type="presParOf" srcId="{4AE65769-E8F3-42A6-BDCF-BEE5AA18542B}" destId="{C73253B2-CB29-4A76-BC30-863DFA2789E1}" srcOrd="0" destOrd="0" presId="urn:microsoft.com/office/officeart/2005/8/layout/vList6"/>
    <dgm:cxn modelId="{36F96940-DAD3-4B9D-9FB5-2BCCC6F13C65}" type="presParOf" srcId="{4AE65769-E8F3-42A6-BDCF-BEE5AA18542B}" destId="{03F1AB43-5511-4167-924D-1C6B2629553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7FD33-7FB2-438D-97D5-FD4824891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99F4D32-6913-4E85-99FF-B9534EF2062E}">
      <dgm:prSet phldrT="[Tekst]" custT="1"/>
      <dgm:spPr>
        <a:solidFill>
          <a:srgbClr val="94C7B0"/>
        </a:solidFill>
      </dgm:spPr>
      <dgm:t>
        <a:bodyPr/>
        <a:lstStyle/>
        <a:p>
          <a:r>
            <a:rPr lang="en-GB" sz="2000" noProof="0" dirty="0"/>
            <a:t>De risico's begrijpen...</a:t>
          </a:r>
        </a:p>
      </dgm:t>
    </dgm:pt>
    <dgm:pt modelId="{5D3BF7B9-4822-4C07-BC38-DC8803CBD711}" type="parTrans" cxnId="{52C25793-A872-4B22-96E0-78C99EE8CA76}">
      <dgm:prSet/>
      <dgm:spPr/>
      <dgm:t>
        <a:bodyPr/>
        <a:lstStyle/>
        <a:p>
          <a:endParaRPr lang="en-GB"/>
        </a:p>
      </dgm:t>
    </dgm:pt>
    <dgm:pt modelId="{7C55F901-D305-4300-9A84-3CDAFE11FD94}" type="sibTrans" cxnId="{52C25793-A872-4B22-96E0-78C99EE8CA76}">
      <dgm:prSet/>
      <dgm:spPr/>
      <dgm:t>
        <a:bodyPr/>
        <a:lstStyle/>
        <a:p>
          <a:endParaRPr lang="en-GB"/>
        </a:p>
      </dgm:t>
    </dgm:pt>
    <dgm:pt modelId="{D223BCAB-0B4F-4BE0-AFEB-EE3CAAFE76BE}">
      <dgm:prSet phldrT="[Tekst]" custT="1"/>
      <dgm:spPr>
        <a:solidFill>
          <a:srgbClr val="94C7B0"/>
        </a:solidFill>
      </dgm:spPr>
      <dgm:t>
        <a:bodyPr/>
        <a:lstStyle/>
        <a:p>
          <a:r>
            <a:rPr lang="en-GB" sz="2000" noProof="0" dirty="0"/>
            <a:t>Ontdek wie je ideale klant is...</a:t>
          </a:r>
        </a:p>
      </dgm:t>
    </dgm:pt>
    <dgm:pt modelId="{28C2DB76-414E-4A54-92C8-04AE793C76E9}" type="parTrans" cxnId="{B341C6BC-BA82-41E9-ADD0-7D4A0C2690B6}">
      <dgm:prSet/>
      <dgm:spPr/>
      <dgm:t>
        <a:bodyPr/>
        <a:lstStyle/>
        <a:p>
          <a:endParaRPr lang="en-GB"/>
        </a:p>
      </dgm:t>
    </dgm:pt>
    <dgm:pt modelId="{C17B29A9-073C-4441-A583-2B6D6DC1159E}" type="sibTrans" cxnId="{B341C6BC-BA82-41E9-ADD0-7D4A0C2690B6}">
      <dgm:prSet/>
      <dgm:spPr/>
      <dgm:t>
        <a:bodyPr/>
        <a:lstStyle/>
        <a:p>
          <a:endParaRPr lang="en-GB"/>
        </a:p>
      </dgm:t>
    </dgm:pt>
    <dgm:pt modelId="{ACAB60C3-C11C-40A7-AE1E-03E906E9483F}">
      <dgm:prSet phldrT="[Tekst]" custT="1"/>
      <dgm:spPr>
        <a:solidFill>
          <a:srgbClr val="94C7B0"/>
        </a:solidFill>
      </dgm:spPr>
      <dgm:t>
        <a:bodyPr/>
        <a:lstStyle/>
        <a:p>
          <a:pPr algn="l"/>
          <a:r>
            <a:rPr lang="en-GB" sz="2000" noProof="0" dirty="0"/>
            <a:t>Kansen zien voor verbetering...</a:t>
          </a:r>
        </a:p>
      </dgm:t>
    </dgm:pt>
    <dgm:pt modelId="{C9213B45-3BD6-4979-A7D5-A4B87B47E903}" type="parTrans" cxnId="{421AB99F-01B6-43D0-B156-9612489BD5CF}">
      <dgm:prSet/>
      <dgm:spPr/>
      <dgm:t>
        <a:bodyPr/>
        <a:lstStyle/>
        <a:p>
          <a:endParaRPr lang="en-GB"/>
        </a:p>
      </dgm:t>
    </dgm:pt>
    <dgm:pt modelId="{108CE5C8-D8F6-4D62-B873-6668C59C623A}" type="sibTrans" cxnId="{421AB99F-01B6-43D0-B156-9612489BD5CF}">
      <dgm:prSet/>
      <dgm:spPr/>
      <dgm:t>
        <a:bodyPr/>
        <a:lstStyle/>
        <a:p>
          <a:endParaRPr lang="en-GB"/>
        </a:p>
      </dgm:t>
    </dgm:pt>
    <dgm:pt modelId="{D36F9C14-F481-4DCD-9A35-995ADA67B907}">
      <dgm:prSet/>
      <dgm:spPr>
        <a:ln>
          <a:solidFill>
            <a:srgbClr val="B6D1E1"/>
          </a:solidFill>
        </a:ln>
      </dgm:spPr>
      <dgm:t>
        <a:bodyPr/>
        <a:lstStyle/>
        <a:p>
          <a:pPr>
            <a:buClr>
              <a:srgbClr val="B6D1E1"/>
            </a:buClr>
            <a:buNone/>
          </a:pPr>
          <a:r>
            <a:rPr lang="en-GB" noProof="0" dirty="0"/>
            <a:t>...zodat je kunt beslissen of je idee de moeite waard is.</a:t>
          </a:r>
        </a:p>
      </dgm:t>
    </dgm:pt>
    <dgm:pt modelId="{BFBF345D-11EE-4ADC-A5A2-1E635179F730}" type="parTrans" cxnId="{71F676FC-34ED-4CC7-9043-8EE63FF31B92}">
      <dgm:prSet/>
      <dgm:spPr/>
      <dgm:t>
        <a:bodyPr/>
        <a:lstStyle/>
        <a:p>
          <a:endParaRPr lang="en-GB"/>
        </a:p>
      </dgm:t>
    </dgm:pt>
    <dgm:pt modelId="{C2AD4D82-C1FD-4B0C-9ED3-0A10ACEC7326}" type="sibTrans" cxnId="{71F676FC-34ED-4CC7-9043-8EE63FF31B92}">
      <dgm:prSet/>
      <dgm:spPr/>
      <dgm:t>
        <a:bodyPr/>
        <a:lstStyle/>
        <a:p>
          <a:endParaRPr lang="en-GB"/>
        </a:p>
      </dgm:t>
    </dgm:pt>
    <dgm:pt modelId="{EF00F7A0-5182-4274-987A-AC49FD113431}">
      <dgm:prSet/>
      <dgm:spPr>
        <a:ln>
          <a:solidFill>
            <a:srgbClr val="B6D1E1"/>
          </a:solidFill>
        </a:ln>
      </dgm:spPr>
      <dgm:t>
        <a:bodyPr/>
        <a:lstStyle/>
        <a:p>
          <a:pPr>
            <a:buClr>
              <a:srgbClr val="B6D1E1"/>
            </a:buClr>
            <a:buNone/>
          </a:pPr>
          <a:r>
            <a:rPr lang="en-GB" noProof="0" dirty="0"/>
            <a:t>...en wie het meest waarschijnlijk bij je zal kopen, zodat je je voedingsproduct of -service kunt afstemmen op hun werkelijke behoeften.</a:t>
          </a:r>
        </a:p>
      </dgm:t>
    </dgm:pt>
    <dgm:pt modelId="{878AFB16-D60C-4020-A401-A9E96CBC91AF}" type="parTrans" cxnId="{409C2C95-CF33-44DF-BACE-D9523EAB9B7A}">
      <dgm:prSet/>
      <dgm:spPr/>
      <dgm:t>
        <a:bodyPr/>
        <a:lstStyle/>
        <a:p>
          <a:endParaRPr lang="en-GB"/>
        </a:p>
      </dgm:t>
    </dgm:pt>
    <dgm:pt modelId="{24CF2A99-CB4E-4D07-BC22-D66322069CF7}" type="sibTrans" cxnId="{409C2C95-CF33-44DF-BACE-D9523EAB9B7A}">
      <dgm:prSet/>
      <dgm:spPr/>
      <dgm:t>
        <a:bodyPr/>
        <a:lstStyle/>
        <a:p>
          <a:endParaRPr lang="en-GB"/>
        </a:p>
      </dgm:t>
    </dgm:pt>
    <dgm:pt modelId="{A45143C3-089E-4A5A-B6A1-49E23A9E8B3F}">
      <dgm:prSet/>
      <dgm:spPr>
        <a:ln>
          <a:solidFill>
            <a:srgbClr val="B6D1E1"/>
          </a:solidFill>
        </a:ln>
      </dgm:spPr>
      <dgm:t>
        <a:bodyPr/>
        <a:lstStyle/>
        <a:p>
          <a:pPr>
            <a:buNone/>
          </a:pPr>
          <a:r>
            <a:rPr lang="en-GB" noProof="0" dirty="0"/>
            <a:t>...of innovatie door te leren wat mensen missen of waar ze ontevreden over zijn in de huidige voedingsproducten of -diensten.</a:t>
          </a:r>
        </a:p>
      </dgm:t>
    </dgm:pt>
    <dgm:pt modelId="{0FF27CFE-9C60-4A63-A110-DF6B9A5E9FCC}" type="parTrans" cxnId="{9ECE9480-8329-4787-AA01-16046E2D1704}">
      <dgm:prSet/>
      <dgm:spPr/>
      <dgm:t>
        <a:bodyPr/>
        <a:lstStyle/>
        <a:p>
          <a:endParaRPr lang="en-GB"/>
        </a:p>
      </dgm:t>
    </dgm:pt>
    <dgm:pt modelId="{2DBEB166-F3F0-4D17-B045-590801FB196D}" type="sibTrans" cxnId="{9ECE9480-8329-4787-AA01-16046E2D1704}">
      <dgm:prSet/>
      <dgm:spPr/>
      <dgm:t>
        <a:bodyPr/>
        <a:lstStyle/>
        <a:p>
          <a:endParaRPr lang="en-GB"/>
        </a:p>
      </dgm:t>
    </dgm:pt>
    <dgm:pt modelId="{476212AC-595E-4C3E-AA80-D7D0DC796C21}" type="pres">
      <dgm:prSet presAssocID="{71C7FD33-7FB2-438D-97D5-FD48248915A7}" presName="linear" presStyleCnt="0">
        <dgm:presLayoutVars>
          <dgm:dir/>
          <dgm:animLvl val="lvl"/>
          <dgm:resizeHandles val="exact"/>
        </dgm:presLayoutVars>
      </dgm:prSet>
      <dgm:spPr/>
    </dgm:pt>
    <dgm:pt modelId="{B7A5FD7C-A543-4145-A83E-34B9EE8CA0DE}" type="pres">
      <dgm:prSet presAssocID="{799F4D32-6913-4E85-99FF-B9534EF2062E}" presName="parentLin" presStyleCnt="0"/>
      <dgm:spPr/>
    </dgm:pt>
    <dgm:pt modelId="{D4238307-5FF4-4657-9059-5BEC3DB29F18}" type="pres">
      <dgm:prSet presAssocID="{799F4D32-6913-4E85-99FF-B9534EF2062E}" presName="parentLeftMargin" presStyleLbl="node1" presStyleIdx="0" presStyleCnt="3"/>
      <dgm:spPr/>
    </dgm:pt>
    <dgm:pt modelId="{65D4756B-439A-4415-AB86-FDC0FC2531A9}" type="pres">
      <dgm:prSet presAssocID="{799F4D32-6913-4E85-99FF-B9534EF2062E}" presName="parentText" presStyleLbl="node1" presStyleIdx="0" presStyleCnt="3">
        <dgm:presLayoutVars>
          <dgm:chMax val="0"/>
          <dgm:bulletEnabled val="1"/>
        </dgm:presLayoutVars>
      </dgm:prSet>
      <dgm:spPr/>
    </dgm:pt>
    <dgm:pt modelId="{FE139AC6-0DEA-4380-BF63-37DD2101AD36}" type="pres">
      <dgm:prSet presAssocID="{799F4D32-6913-4E85-99FF-B9534EF2062E}" presName="negativeSpace" presStyleCnt="0"/>
      <dgm:spPr/>
    </dgm:pt>
    <dgm:pt modelId="{60448BF8-7393-489C-B0FC-EA2F430DA416}" type="pres">
      <dgm:prSet presAssocID="{799F4D32-6913-4E85-99FF-B9534EF2062E}" presName="childText" presStyleLbl="conFgAcc1" presStyleIdx="0" presStyleCnt="3">
        <dgm:presLayoutVars>
          <dgm:bulletEnabled val="1"/>
        </dgm:presLayoutVars>
      </dgm:prSet>
      <dgm:spPr/>
    </dgm:pt>
    <dgm:pt modelId="{9E07E5D9-1C61-46B7-B590-574DBC928225}" type="pres">
      <dgm:prSet presAssocID="{7C55F901-D305-4300-9A84-3CDAFE11FD94}" presName="spaceBetweenRectangles" presStyleCnt="0"/>
      <dgm:spPr/>
    </dgm:pt>
    <dgm:pt modelId="{F81E0C6D-2FDB-46C0-A17F-B63E47593C88}" type="pres">
      <dgm:prSet presAssocID="{D223BCAB-0B4F-4BE0-AFEB-EE3CAAFE76BE}" presName="parentLin" presStyleCnt="0"/>
      <dgm:spPr/>
    </dgm:pt>
    <dgm:pt modelId="{6B0E2153-5E89-4AA6-841E-23EDF896DBF9}" type="pres">
      <dgm:prSet presAssocID="{D223BCAB-0B4F-4BE0-AFEB-EE3CAAFE76BE}" presName="parentLeftMargin" presStyleLbl="node1" presStyleIdx="0" presStyleCnt="3"/>
      <dgm:spPr/>
    </dgm:pt>
    <dgm:pt modelId="{9C2C373F-D501-4536-934B-BDD082379068}" type="pres">
      <dgm:prSet presAssocID="{D223BCAB-0B4F-4BE0-AFEB-EE3CAAFE76BE}" presName="parentText" presStyleLbl="node1" presStyleIdx="1" presStyleCnt="3">
        <dgm:presLayoutVars>
          <dgm:chMax val="0"/>
          <dgm:bulletEnabled val="1"/>
        </dgm:presLayoutVars>
      </dgm:prSet>
      <dgm:spPr/>
    </dgm:pt>
    <dgm:pt modelId="{243D2AE6-F511-4599-9FF6-3C635EA10E88}" type="pres">
      <dgm:prSet presAssocID="{D223BCAB-0B4F-4BE0-AFEB-EE3CAAFE76BE}" presName="negativeSpace" presStyleCnt="0"/>
      <dgm:spPr/>
    </dgm:pt>
    <dgm:pt modelId="{375146CB-582E-48D2-AF4E-5E000D76E9C9}" type="pres">
      <dgm:prSet presAssocID="{D223BCAB-0B4F-4BE0-AFEB-EE3CAAFE76BE}" presName="childText" presStyleLbl="conFgAcc1" presStyleIdx="1" presStyleCnt="3">
        <dgm:presLayoutVars>
          <dgm:bulletEnabled val="1"/>
        </dgm:presLayoutVars>
      </dgm:prSet>
      <dgm:spPr/>
    </dgm:pt>
    <dgm:pt modelId="{B7F48504-34D4-4210-B472-FCEBC8E1EB4B}" type="pres">
      <dgm:prSet presAssocID="{C17B29A9-073C-4441-A583-2B6D6DC1159E}" presName="spaceBetweenRectangles" presStyleCnt="0"/>
      <dgm:spPr/>
    </dgm:pt>
    <dgm:pt modelId="{6A2C6279-CD5D-4D50-85A6-C41579A946EB}" type="pres">
      <dgm:prSet presAssocID="{ACAB60C3-C11C-40A7-AE1E-03E906E9483F}" presName="parentLin" presStyleCnt="0"/>
      <dgm:spPr/>
    </dgm:pt>
    <dgm:pt modelId="{164C010B-FE86-4B45-A764-23F0D30AADF8}" type="pres">
      <dgm:prSet presAssocID="{ACAB60C3-C11C-40A7-AE1E-03E906E9483F}" presName="parentLeftMargin" presStyleLbl="node1" presStyleIdx="1" presStyleCnt="3"/>
      <dgm:spPr/>
    </dgm:pt>
    <dgm:pt modelId="{34F784EB-58CF-412C-9A1F-CEF590D51A20}" type="pres">
      <dgm:prSet presAssocID="{ACAB60C3-C11C-40A7-AE1E-03E906E9483F}" presName="parentText" presStyleLbl="node1" presStyleIdx="2" presStyleCnt="3">
        <dgm:presLayoutVars>
          <dgm:chMax val="0"/>
          <dgm:bulletEnabled val="1"/>
        </dgm:presLayoutVars>
      </dgm:prSet>
      <dgm:spPr/>
    </dgm:pt>
    <dgm:pt modelId="{63DD54D1-36A1-4588-BDC5-66DFB524A174}" type="pres">
      <dgm:prSet presAssocID="{ACAB60C3-C11C-40A7-AE1E-03E906E9483F}" presName="negativeSpace" presStyleCnt="0"/>
      <dgm:spPr/>
    </dgm:pt>
    <dgm:pt modelId="{599EA5C8-3A5A-4711-97F0-6A294A1A3222}" type="pres">
      <dgm:prSet presAssocID="{ACAB60C3-C11C-40A7-AE1E-03E906E9483F}" presName="childText" presStyleLbl="conFgAcc1" presStyleIdx="2" presStyleCnt="3">
        <dgm:presLayoutVars>
          <dgm:bulletEnabled val="1"/>
        </dgm:presLayoutVars>
      </dgm:prSet>
      <dgm:spPr/>
    </dgm:pt>
  </dgm:ptLst>
  <dgm:cxnLst>
    <dgm:cxn modelId="{0BD69308-E296-4267-A816-6149511D5B94}" type="presOf" srcId="{799F4D32-6913-4E85-99FF-B9534EF2062E}" destId="{65D4756B-439A-4415-AB86-FDC0FC2531A9}" srcOrd="1" destOrd="0" presId="urn:microsoft.com/office/officeart/2005/8/layout/list1"/>
    <dgm:cxn modelId="{9B50FD1B-ADED-4A16-847B-34F278097BA4}" type="presOf" srcId="{799F4D32-6913-4E85-99FF-B9534EF2062E}" destId="{D4238307-5FF4-4657-9059-5BEC3DB29F18}" srcOrd="0" destOrd="0" presId="urn:microsoft.com/office/officeart/2005/8/layout/list1"/>
    <dgm:cxn modelId="{4EB3713B-AEE0-4DCE-9395-4E32D6F345BD}" type="presOf" srcId="{A45143C3-089E-4A5A-B6A1-49E23A9E8B3F}" destId="{599EA5C8-3A5A-4711-97F0-6A294A1A3222}" srcOrd="0" destOrd="0" presId="urn:microsoft.com/office/officeart/2005/8/layout/list1"/>
    <dgm:cxn modelId="{F4F58746-AEAE-4E4E-A70E-AABBF8DFF12B}" type="presOf" srcId="{D223BCAB-0B4F-4BE0-AFEB-EE3CAAFE76BE}" destId="{6B0E2153-5E89-4AA6-841E-23EDF896DBF9}" srcOrd="0" destOrd="0" presId="urn:microsoft.com/office/officeart/2005/8/layout/list1"/>
    <dgm:cxn modelId="{F1A9A14E-78BC-4ED4-8B91-A69546A264AB}" type="presOf" srcId="{ACAB60C3-C11C-40A7-AE1E-03E906E9483F}" destId="{164C010B-FE86-4B45-A764-23F0D30AADF8}" srcOrd="0" destOrd="0" presId="urn:microsoft.com/office/officeart/2005/8/layout/list1"/>
    <dgm:cxn modelId="{E81A4674-D705-4F80-A21A-76817616CD5F}" type="presOf" srcId="{D36F9C14-F481-4DCD-9A35-995ADA67B907}" destId="{60448BF8-7393-489C-B0FC-EA2F430DA416}" srcOrd="0" destOrd="0" presId="urn:microsoft.com/office/officeart/2005/8/layout/list1"/>
    <dgm:cxn modelId="{9ECE9480-8329-4787-AA01-16046E2D1704}" srcId="{ACAB60C3-C11C-40A7-AE1E-03E906E9483F}" destId="{A45143C3-089E-4A5A-B6A1-49E23A9E8B3F}" srcOrd="0" destOrd="0" parTransId="{0FF27CFE-9C60-4A63-A110-DF6B9A5E9FCC}" sibTransId="{2DBEB166-F3F0-4D17-B045-590801FB196D}"/>
    <dgm:cxn modelId="{B78AC68B-65F7-4B06-B9F3-5039DFC6E46E}" type="presOf" srcId="{71C7FD33-7FB2-438D-97D5-FD48248915A7}" destId="{476212AC-595E-4C3E-AA80-D7D0DC796C21}" srcOrd="0" destOrd="0" presId="urn:microsoft.com/office/officeart/2005/8/layout/list1"/>
    <dgm:cxn modelId="{52C25793-A872-4B22-96E0-78C99EE8CA76}" srcId="{71C7FD33-7FB2-438D-97D5-FD48248915A7}" destId="{799F4D32-6913-4E85-99FF-B9534EF2062E}" srcOrd="0" destOrd="0" parTransId="{5D3BF7B9-4822-4C07-BC38-DC8803CBD711}" sibTransId="{7C55F901-D305-4300-9A84-3CDAFE11FD94}"/>
    <dgm:cxn modelId="{409C2C95-CF33-44DF-BACE-D9523EAB9B7A}" srcId="{D223BCAB-0B4F-4BE0-AFEB-EE3CAAFE76BE}" destId="{EF00F7A0-5182-4274-987A-AC49FD113431}" srcOrd="0" destOrd="0" parTransId="{878AFB16-D60C-4020-A401-A9E96CBC91AF}" sibTransId="{24CF2A99-CB4E-4D07-BC22-D66322069CF7}"/>
    <dgm:cxn modelId="{421AB99F-01B6-43D0-B156-9612489BD5CF}" srcId="{71C7FD33-7FB2-438D-97D5-FD48248915A7}" destId="{ACAB60C3-C11C-40A7-AE1E-03E906E9483F}" srcOrd="2" destOrd="0" parTransId="{C9213B45-3BD6-4979-A7D5-A4B87B47E903}" sibTransId="{108CE5C8-D8F6-4D62-B873-6668C59C623A}"/>
    <dgm:cxn modelId="{307C8BAB-F748-4A9C-877A-E7E5367B7DCC}" type="presOf" srcId="{D223BCAB-0B4F-4BE0-AFEB-EE3CAAFE76BE}" destId="{9C2C373F-D501-4536-934B-BDD082379068}" srcOrd="1" destOrd="0" presId="urn:microsoft.com/office/officeart/2005/8/layout/list1"/>
    <dgm:cxn modelId="{2523D8AB-6AD1-4044-9452-8E253F57E5E3}" type="presOf" srcId="{ACAB60C3-C11C-40A7-AE1E-03E906E9483F}" destId="{34F784EB-58CF-412C-9A1F-CEF590D51A20}" srcOrd="1" destOrd="0" presId="urn:microsoft.com/office/officeart/2005/8/layout/list1"/>
    <dgm:cxn modelId="{B341C6BC-BA82-41E9-ADD0-7D4A0C2690B6}" srcId="{71C7FD33-7FB2-438D-97D5-FD48248915A7}" destId="{D223BCAB-0B4F-4BE0-AFEB-EE3CAAFE76BE}" srcOrd="1" destOrd="0" parTransId="{28C2DB76-414E-4A54-92C8-04AE793C76E9}" sibTransId="{C17B29A9-073C-4441-A583-2B6D6DC1159E}"/>
    <dgm:cxn modelId="{CA0502EC-F118-43E9-8397-811240A02CF1}" type="presOf" srcId="{EF00F7A0-5182-4274-987A-AC49FD113431}" destId="{375146CB-582E-48D2-AF4E-5E000D76E9C9}" srcOrd="0" destOrd="0" presId="urn:microsoft.com/office/officeart/2005/8/layout/list1"/>
    <dgm:cxn modelId="{71F676FC-34ED-4CC7-9043-8EE63FF31B92}" srcId="{799F4D32-6913-4E85-99FF-B9534EF2062E}" destId="{D36F9C14-F481-4DCD-9A35-995ADA67B907}" srcOrd="0" destOrd="0" parTransId="{BFBF345D-11EE-4ADC-A5A2-1E635179F730}" sibTransId="{C2AD4D82-C1FD-4B0C-9ED3-0A10ACEC7326}"/>
    <dgm:cxn modelId="{5CDFC875-6AD2-4515-A98D-345632858435}" type="presParOf" srcId="{476212AC-595E-4C3E-AA80-D7D0DC796C21}" destId="{B7A5FD7C-A543-4145-A83E-34B9EE8CA0DE}" srcOrd="0" destOrd="0" presId="urn:microsoft.com/office/officeart/2005/8/layout/list1"/>
    <dgm:cxn modelId="{8FC6F7FD-D9A0-4664-8A87-47CEEE9F6A8B}" type="presParOf" srcId="{B7A5FD7C-A543-4145-A83E-34B9EE8CA0DE}" destId="{D4238307-5FF4-4657-9059-5BEC3DB29F18}" srcOrd="0" destOrd="0" presId="urn:microsoft.com/office/officeart/2005/8/layout/list1"/>
    <dgm:cxn modelId="{C86A6DFF-93B1-4200-99A7-F1565E59FC88}" type="presParOf" srcId="{B7A5FD7C-A543-4145-A83E-34B9EE8CA0DE}" destId="{65D4756B-439A-4415-AB86-FDC0FC2531A9}" srcOrd="1" destOrd="0" presId="urn:microsoft.com/office/officeart/2005/8/layout/list1"/>
    <dgm:cxn modelId="{51049A0B-2052-4EF0-89C2-D16BD98DC3D3}" type="presParOf" srcId="{476212AC-595E-4C3E-AA80-D7D0DC796C21}" destId="{FE139AC6-0DEA-4380-BF63-37DD2101AD36}" srcOrd="1" destOrd="0" presId="urn:microsoft.com/office/officeart/2005/8/layout/list1"/>
    <dgm:cxn modelId="{0E8CC79D-BB62-4895-8730-E5FAF20DCF3F}" type="presParOf" srcId="{476212AC-595E-4C3E-AA80-D7D0DC796C21}" destId="{60448BF8-7393-489C-B0FC-EA2F430DA416}" srcOrd="2" destOrd="0" presId="urn:microsoft.com/office/officeart/2005/8/layout/list1"/>
    <dgm:cxn modelId="{964E4291-DA4F-431C-BA06-A635D34FB770}" type="presParOf" srcId="{476212AC-595E-4C3E-AA80-D7D0DC796C21}" destId="{9E07E5D9-1C61-46B7-B590-574DBC928225}" srcOrd="3" destOrd="0" presId="urn:microsoft.com/office/officeart/2005/8/layout/list1"/>
    <dgm:cxn modelId="{8BA1163E-99F0-4245-9CD8-AB3119B5E5A0}" type="presParOf" srcId="{476212AC-595E-4C3E-AA80-D7D0DC796C21}" destId="{F81E0C6D-2FDB-46C0-A17F-B63E47593C88}" srcOrd="4" destOrd="0" presId="urn:microsoft.com/office/officeart/2005/8/layout/list1"/>
    <dgm:cxn modelId="{317E6BF8-BE37-4217-B3E9-81AC5474B5A5}" type="presParOf" srcId="{F81E0C6D-2FDB-46C0-A17F-B63E47593C88}" destId="{6B0E2153-5E89-4AA6-841E-23EDF896DBF9}" srcOrd="0" destOrd="0" presId="urn:microsoft.com/office/officeart/2005/8/layout/list1"/>
    <dgm:cxn modelId="{7C2EA616-A83E-497A-9764-032EA151423A}" type="presParOf" srcId="{F81E0C6D-2FDB-46C0-A17F-B63E47593C88}" destId="{9C2C373F-D501-4536-934B-BDD082379068}" srcOrd="1" destOrd="0" presId="urn:microsoft.com/office/officeart/2005/8/layout/list1"/>
    <dgm:cxn modelId="{59139E71-A8D7-40B3-81FD-5941C9C4FCE4}" type="presParOf" srcId="{476212AC-595E-4C3E-AA80-D7D0DC796C21}" destId="{243D2AE6-F511-4599-9FF6-3C635EA10E88}" srcOrd="5" destOrd="0" presId="urn:microsoft.com/office/officeart/2005/8/layout/list1"/>
    <dgm:cxn modelId="{E87C8AE4-AA40-4570-BB74-73186DB2CD02}" type="presParOf" srcId="{476212AC-595E-4C3E-AA80-D7D0DC796C21}" destId="{375146CB-582E-48D2-AF4E-5E000D76E9C9}" srcOrd="6" destOrd="0" presId="urn:microsoft.com/office/officeart/2005/8/layout/list1"/>
    <dgm:cxn modelId="{1612B8A4-B4B1-43A1-A0DF-4E73AF224B69}" type="presParOf" srcId="{476212AC-595E-4C3E-AA80-D7D0DC796C21}" destId="{B7F48504-34D4-4210-B472-FCEBC8E1EB4B}" srcOrd="7" destOrd="0" presId="urn:microsoft.com/office/officeart/2005/8/layout/list1"/>
    <dgm:cxn modelId="{CA226849-E34D-4182-BC8F-66C2B292FE74}" type="presParOf" srcId="{476212AC-595E-4C3E-AA80-D7D0DC796C21}" destId="{6A2C6279-CD5D-4D50-85A6-C41579A946EB}" srcOrd="8" destOrd="0" presId="urn:microsoft.com/office/officeart/2005/8/layout/list1"/>
    <dgm:cxn modelId="{5ECC7081-1BC9-4878-8736-BD677A66DC29}" type="presParOf" srcId="{6A2C6279-CD5D-4D50-85A6-C41579A946EB}" destId="{164C010B-FE86-4B45-A764-23F0D30AADF8}" srcOrd="0" destOrd="0" presId="urn:microsoft.com/office/officeart/2005/8/layout/list1"/>
    <dgm:cxn modelId="{BB349F7F-1CD0-4471-AECC-85EEF4984C81}" type="presParOf" srcId="{6A2C6279-CD5D-4D50-85A6-C41579A946EB}" destId="{34F784EB-58CF-412C-9A1F-CEF590D51A20}" srcOrd="1" destOrd="0" presId="urn:microsoft.com/office/officeart/2005/8/layout/list1"/>
    <dgm:cxn modelId="{BD2632FE-04E9-4D9C-8D46-BF035EEFBCEF}" type="presParOf" srcId="{476212AC-595E-4C3E-AA80-D7D0DC796C21}" destId="{63DD54D1-36A1-4588-BDC5-66DFB524A174}" srcOrd="9" destOrd="0" presId="urn:microsoft.com/office/officeart/2005/8/layout/list1"/>
    <dgm:cxn modelId="{FAB2F8EB-C50D-4E1E-8871-5F56AC0ACF6E}" type="presParOf" srcId="{476212AC-595E-4C3E-AA80-D7D0DC796C21}" destId="{599EA5C8-3A5A-4711-97F0-6A294A1A32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8128000" cy="2082164"/>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24607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24607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en-GB" sz="2000" b="1" kern="1200" noProof="0" dirty="0"/>
        </a:p>
        <a:p>
          <a:pPr marL="0" lvl="0" indent="0" algn="ctr" defTabSz="889000">
            <a:lnSpc>
              <a:spcPct val="90000"/>
            </a:lnSpc>
            <a:spcBef>
              <a:spcPct val="0"/>
            </a:spcBef>
            <a:spcAft>
              <a:spcPct val="35000"/>
            </a:spcAft>
            <a:buNone/>
          </a:pPr>
          <a:r>
            <a:rPr lang="en-GB" sz="2000" b="1" kern="1200" noProof="0" dirty="0"/>
            <a:t>Vorm en definieer duidelijk je idee voor een voedingsbedrijf</a:t>
          </a:r>
          <a:endParaRPr lang="en-GB" sz="2000" kern="1200" noProof="0" dirty="0"/>
        </a:p>
      </dsp:txBody>
      <dsp:txXfrm rot="10800000">
        <a:off x="300689" y="2082164"/>
        <a:ext cx="1666555" cy="2490257"/>
      </dsp:txXfrm>
    </dsp:sp>
    <dsp:sp modelId="{F02D0839-4734-449D-A765-33F9B94071CF}">
      <dsp:nvSpPr>
        <dsp:cNvPr id="0" name=""/>
        <dsp:cNvSpPr/>
      </dsp:nvSpPr>
      <dsp:spPr>
        <a:xfrm>
          <a:off x="2199433"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2199433"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GB" sz="1700" b="1" kern="1200" noProof="0" dirty="0"/>
        </a:p>
        <a:p>
          <a:pPr marL="0" lvl="0" indent="0" algn="ctr" defTabSz="755650">
            <a:lnSpc>
              <a:spcPct val="90000"/>
            </a:lnSpc>
            <a:spcBef>
              <a:spcPct val="0"/>
            </a:spcBef>
            <a:spcAft>
              <a:spcPct val="35000"/>
            </a:spcAft>
            <a:buNone/>
          </a:pPr>
          <a:r>
            <a:rPr lang="en-GB" sz="1700" b="1" kern="1200" noProof="0" dirty="0"/>
            <a:t>Begrijp waarom het testen van je bedrijfsidee belangrijk is</a:t>
          </a:r>
          <a:endParaRPr lang="en-GB" sz="1700" kern="1200" noProof="0" dirty="0"/>
        </a:p>
      </dsp:txBody>
      <dsp:txXfrm rot="10800000">
        <a:off x="2254044" y="2082164"/>
        <a:ext cx="1666555" cy="2490257"/>
      </dsp:txXfrm>
    </dsp:sp>
    <dsp:sp modelId="{2DF6137C-C642-4539-9EBF-D3946774C9DC}">
      <dsp:nvSpPr>
        <dsp:cNvPr id="0" name=""/>
        <dsp:cNvSpPr/>
      </dsp:nvSpPr>
      <dsp:spPr>
        <a:xfrm>
          <a:off x="415278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415278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GB" sz="1700" b="1" kern="1200" noProof="0" dirty="0"/>
        </a:p>
        <a:p>
          <a:pPr marL="0" lvl="0" indent="0" algn="ctr" defTabSz="755650">
            <a:lnSpc>
              <a:spcPct val="90000"/>
            </a:lnSpc>
            <a:spcBef>
              <a:spcPct val="0"/>
            </a:spcBef>
            <a:spcAft>
              <a:spcPct val="35000"/>
            </a:spcAft>
            <a:buNone/>
          </a:pPr>
          <a:r>
            <a:rPr lang="en-GB" sz="1700" b="1" kern="1200" noProof="0" dirty="0"/>
            <a:t>Test en evalueer je idee voor een voedingsbedrijf in het echt</a:t>
          </a:r>
          <a:endParaRPr lang="en-GB" sz="1700" kern="1200" noProof="0" dirty="0"/>
        </a:p>
      </dsp:txBody>
      <dsp:txXfrm rot="10800000">
        <a:off x="4207399" y="2082164"/>
        <a:ext cx="1666555" cy="2490257"/>
      </dsp:txXfrm>
    </dsp:sp>
    <dsp:sp modelId="{3474E677-0991-4FBB-ABBC-6B97EFE4303D}">
      <dsp:nvSpPr>
        <dsp:cNvPr id="0" name=""/>
        <dsp:cNvSpPr/>
      </dsp:nvSpPr>
      <dsp:spPr>
        <a:xfrm>
          <a:off x="6106144"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83BDC4-9AD1-49B7-B9A9-BBB57F350C5E}">
      <dsp:nvSpPr>
        <dsp:cNvPr id="0" name=""/>
        <dsp:cNvSpPr/>
      </dsp:nvSpPr>
      <dsp:spPr>
        <a:xfrm rot="10800000">
          <a:off x="6106144"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GB" sz="1700" b="1" kern="1200" noProof="0" dirty="0"/>
        </a:p>
        <a:p>
          <a:pPr marL="0" lvl="0" indent="0" algn="ctr" defTabSz="755650">
            <a:lnSpc>
              <a:spcPct val="90000"/>
            </a:lnSpc>
            <a:spcBef>
              <a:spcPct val="0"/>
            </a:spcBef>
            <a:spcAft>
              <a:spcPct val="35000"/>
            </a:spcAft>
            <a:buNone/>
          </a:pPr>
          <a:r>
            <a:rPr lang="en-GB" sz="1700" b="1" kern="1200" noProof="0" dirty="0"/>
            <a:t>Identificeer en definieer je doelmarkt</a:t>
          </a:r>
        </a:p>
      </dsp:txBody>
      <dsp:txXfrm rot="10800000">
        <a:off x="6160755" y="2082164"/>
        <a:ext cx="1666555" cy="2490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11240293" cy="1827465"/>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337208" y="243662"/>
          <a:ext cx="3301836" cy="1340141"/>
        </a:xfrm>
        <a:prstGeom prst="roundRect">
          <a:avLst>
            <a:gd name="adj" fmla="val 10000"/>
          </a:avLst>
        </a:prstGeom>
        <a:blipFill>
          <a:blip xmlns:r="http://schemas.openxmlformats.org/officeDocument/2006/relationships" r:embed="rId1"/>
          <a:srcRect/>
          <a:stretch>
            <a:fillRect t="-32000" b="-3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33720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normalizeH="0" baseline="0" noProof="0" dirty="0">
              <a:ln>
                <a:noFill/>
              </a:ln>
              <a:solidFill>
                <a:schemeClr val="bg1"/>
              </a:solidFill>
              <a:effectLst/>
              <a:latin typeface="Arial" panose="020B0604020202020204" pitchFamily="34" charset="0"/>
            </a:rPr>
            <a:t>Kijk in tijdschriften over voeding, lokaal nieuws of gemeenschapspublicaties - maar controleer altijd waar de informatie vandaan komt</a:t>
          </a:r>
          <a:endParaRPr lang="en-GB" sz="2000" b="0" kern="1200" noProof="0" dirty="0">
            <a:solidFill>
              <a:schemeClr val="bg1"/>
            </a:solidFill>
          </a:endParaRPr>
        </a:p>
        <a:p>
          <a:pPr marL="0" lvl="0" algn="ctr" defTabSz="889000">
            <a:lnSpc>
              <a:spcPct val="90000"/>
            </a:lnSpc>
            <a:spcBef>
              <a:spcPct val="0"/>
            </a:spcBef>
            <a:spcAft>
              <a:spcPct val="35000"/>
            </a:spcAft>
            <a:buNone/>
          </a:pPr>
          <a:endParaRPr lang="en-GB" sz="2000" b="1" kern="1200" noProof="0" dirty="0"/>
        </a:p>
      </dsp:txBody>
      <dsp:txXfrm rot="10800000">
        <a:off x="405898" y="1827465"/>
        <a:ext cx="3164456" cy="2164879"/>
      </dsp:txXfrm>
    </dsp:sp>
    <dsp:sp modelId="{F02D0839-4734-449D-A765-33F9B94071CF}">
      <dsp:nvSpPr>
        <dsp:cNvPr id="0" name=""/>
        <dsp:cNvSpPr/>
      </dsp:nvSpPr>
      <dsp:spPr>
        <a:xfrm>
          <a:off x="3969228" y="243662"/>
          <a:ext cx="3301836" cy="1340141"/>
        </a:xfrm>
        <a:prstGeom prst="roundRect">
          <a:avLst>
            <a:gd name="adj" fmla="val 10000"/>
          </a:avLst>
        </a:prstGeom>
        <a:blipFill dpi="0" rotWithShape="1">
          <a:blip xmlns:r="http://schemas.openxmlformats.org/officeDocument/2006/relationships" r:embed="rId2"/>
          <a:srcRect/>
          <a:stretch>
            <a:fillRect l="445" t="-18182" r="-445" b="-4581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396922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Bezoek websites van lokale overheden, bedrijfsbureaus of organisaties voor migrantenondersteuning die te maken hebben met voeding, catering of gastvrijheid</a:t>
          </a:r>
        </a:p>
      </dsp:txBody>
      <dsp:txXfrm rot="10800000">
        <a:off x="4037918" y="1827465"/>
        <a:ext cx="3164456" cy="2164879"/>
      </dsp:txXfrm>
    </dsp:sp>
    <dsp:sp modelId="{2DF6137C-C642-4539-9EBF-D3946774C9DC}">
      <dsp:nvSpPr>
        <dsp:cNvPr id="0" name=""/>
        <dsp:cNvSpPr/>
      </dsp:nvSpPr>
      <dsp:spPr>
        <a:xfrm>
          <a:off x="7601248" y="243662"/>
          <a:ext cx="3301836" cy="1340141"/>
        </a:xfrm>
        <a:prstGeom prst="roundRect">
          <a:avLst>
            <a:gd name="adj" fmla="val 10000"/>
          </a:avLst>
        </a:prstGeom>
        <a:blipFill dpi="0" rotWithShape="1">
          <a:blip xmlns:r="http://schemas.openxmlformats.org/officeDocument/2006/relationships" r:embed="rId3"/>
          <a:srcRect/>
          <a:stretch>
            <a:fillRect t="-32949" b="-31051"/>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760124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Zoek online op termen als "vraag naar traditionele levensmiddelen Zweden" of "thuisbakkerijmarkt Ierland".</a:t>
          </a:r>
        </a:p>
      </dsp:txBody>
      <dsp:txXfrm rot="10800000">
        <a:off x="7669938" y="1827465"/>
        <a:ext cx="3164456" cy="21648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latin typeface="+mn-lt"/>
            </a:rPr>
            <a:t>Diepte-interviews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Eén-op-één gesprekken om meningen en gevoelens te onderzoeken</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latin typeface="+mn-lt"/>
            </a:rPr>
            <a:t>Focusgroepen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Discussies in kleine groepen om gedeelde meningen en ideeën te verzamelen</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GB" sz="2200" b="1" kern="1200" noProof="0" dirty="0">
              <a:latin typeface="+mn-lt"/>
            </a:rPr>
            <a:t>Marktonderzoek Online </a:t>
          </a:r>
          <a:r>
            <a:rPr kumimoji="0" lang="en-GB" sz="2200" b="1" i="0" u="none" strike="noStrike" kern="1200" cap="none" normalizeH="0" baseline="0" noProof="0" dirty="0">
              <a:ln>
                <a:noFill/>
              </a:ln>
              <a:solidFill>
                <a:schemeClr val="tx1"/>
              </a:solidFill>
              <a:effectLst/>
              <a:latin typeface="+mn-lt"/>
            </a:rPr>
            <a:t>gemeenschappen </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Groepen zoals LinkedIn of Facebook voor informele feedback</a:t>
          </a:r>
          <a:endParaRPr lang="en-GB" sz="2200" kern="1200" noProof="0" dirty="0"/>
        </a:p>
      </dsp:txBody>
      <dsp:txXfrm>
        <a:off x="1027779" y="3638421"/>
        <a:ext cx="5359219" cy="783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Luisterplatforms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Blogs, forums of sociale ruimtes waar je gesprekken observeert</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Enquêtes of </a:t>
          </a:r>
          <a:r>
            <a:rPr kumimoji="0" lang="en-GB" sz="2200" b="0" i="0" u="none" strike="noStrike" kern="1200" cap="none" normalizeH="0" baseline="0" noProof="0" dirty="0">
              <a:ln>
                <a:noFill/>
              </a:ln>
              <a:solidFill>
                <a:schemeClr val="tx1"/>
              </a:solidFill>
              <a:effectLst/>
            </a:rPr>
            <a:t>vragenlijsten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Gestructureerde vragen om snelle antwoorden te verzamelen</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Observatie</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Kijken hoe mensen zich gedragen in winkels, op markten of evenementen</a:t>
          </a:r>
          <a:endParaRPr lang="en-GB" sz="2200" kern="1200" noProof="0" dirty="0"/>
        </a:p>
      </dsp:txBody>
      <dsp:txXfrm>
        <a:off x="1027779" y="3638421"/>
        <a:ext cx="5359219" cy="78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E5EC6-3043-403B-A6AA-A7B9062691FA}">
      <dsp:nvSpPr>
        <dsp:cNvPr id="0" name=""/>
        <dsp:cNvSpPr/>
      </dsp:nvSpPr>
      <dsp:spPr>
        <a:xfrm>
          <a:off x="0" y="1197849"/>
          <a:ext cx="11270537" cy="1367144"/>
        </a:xfrm>
        <a:prstGeom prst="rect">
          <a:avLst/>
        </a:prstGeom>
        <a:solidFill>
          <a:schemeClr val="lt1">
            <a:alpha val="90000"/>
            <a:hueOff val="0"/>
            <a:satOff val="0"/>
            <a:lumOff val="0"/>
            <a:alphaOff val="0"/>
          </a:schemeClr>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4719" tIns="229108" rIns="874719" bIns="142240" numCol="1" spcCol="1270" anchor="t" anchorCtr="0">
          <a:noAutofit/>
        </a:bodyPr>
        <a:lstStyle/>
        <a:p>
          <a:pPr marL="228600" lvl="1" indent="0" algn="l" defTabSz="889000">
            <a:lnSpc>
              <a:spcPct val="90000"/>
            </a:lnSpc>
            <a:spcBef>
              <a:spcPct val="0"/>
            </a:spcBef>
            <a:spcAft>
              <a:spcPct val="15000"/>
            </a:spcAft>
            <a:buNone/>
          </a:pPr>
          <a:endParaRPr lang="en-GB" sz="2000" kern="1200" noProof="0" dirty="0"/>
        </a:p>
        <a:p>
          <a:pPr marL="0" lvl="1" indent="0" algn="l" defTabSz="800100">
            <a:lnSpc>
              <a:spcPct val="90000"/>
            </a:lnSpc>
            <a:spcBef>
              <a:spcPct val="0"/>
            </a:spcBef>
            <a:spcAft>
              <a:spcPct val="15000"/>
            </a:spcAft>
            <a:buNone/>
          </a:pPr>
          <a:r>
            <a:rPr lang="en-GB" sz="1800" kern="1200" noProof="0" dirty="0"/>
            <a:t>Hoe duidelijker je idee, hoe makkelijker het voor anderen is om het te begrijpen en te steunen. Naarmate je bedrijf groeit, zul je het aan veel verschillende mensen moeten beschrijven: klanten, leveranciers, mentoren, banken en misschien zelfs potentiële investeerders.</a:t>
          </a:r>
        </a:p>
        <a:p>
          <a:pPr marL="0" lvl="1" indent="0" algn="l" defTabSz="977900">
            <a:lnSpc>
              <a:spcPct val="90000"/>
            </a:lnSpc>
            <a:spcBef>
              <a:spcPct val="0"/>
            </a:spcBef>
            <a:spcAft>
              <a:spcPct val="15000"/>
            </a:spcAft>
            <a:buNone/>
          </a:pPr>
          <a:endParaRPr lang="en-GB" sz="2200" kern="1200" noProof="0" dirty="0"/>
        </a:p>
        <a:p>
          <a:pPr marL="0" lvl="1" indent="0" algn="l" defTabSz="977900">
            <a:lnSpc>
              <a:spcPct val="90000"/>
            </a:lnSpc>
            <a:spcBef>
              <a:spcPct val="0"/>
            </a:spcBef>
            <a:spcAft>
              <a:spcPct val="15000"/>
            </a:spcAft>
            <a:buNone/>
          </a:pPr>
          <a:r>
            <a:rPr lang="en-GB" sz="2200" b="1" kern="1200" noProof="0" dirty="0"/>
            <a:t>Meer weten? </a:t>
          </a:r>
          <a:r>
            <a:rPr lang="en-GB" sz="2200" b="0" kern="1200" dirty="0" err="1"/>
            <a:t>Ontdek </a:t>
          </a:r>
          <a:r>
            <a:rPr lang="en-GB" sz="2200" kern="1200" dirty="0">
              <a:hlinkClick xmlns:r="http://schemas.openxmlformats.org/officeDocument/2006/relationships" r:id="rId1"/>
            </a:rPr>
            <a:t>Het recept voor een geweldige zakelijke pitch: Tips voor ondernemers in de voedingsmiddelenindustrie</a:t>
          </a:r>
          <a:r>
            <a:rPr lang="en-GB" sz="2200" kern="1200" dirty="0"/>
            <a:t>, met praktisch advies over het effectief presenteren van je idee voor een voedingsmiddelenbedrijf.</a:t>
          </a:r>
          <a:endParaRPr lang="en-GB" sz="2200" kern="1200" noProof="0" dirty="0"/>
        </a:p>
      </dsp:txBody>
      <dsp:txXfrm>
        <a:off x="0" y="1197849"/>
        <a:ext cx="11270537" cy="1367144"/>
      </dsp:txXfrm>
    </dsp:sp>
    <dsp:sp modelId="{DAF57209-25DA-42B3-A7D7-98ADEFB87B68}">
      <dsp:nvSpPr>
        <dsp:cNvPr id="0" name=""/>
        <dsp:cNvSpPr/>
      </dsp:nvSpPr>
      <dsp:spPr>
        <a:xfrm>
          <a:off x="101859" y="0"/>
          <a:ext cx="10026431" cy="172677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200" tIns="0" rIns="2982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Voordat je je idee voor een voedingsmiddelenbedrijf kunt testen of ontwikkelen, moet je het duidelijk definiëren. Een sterk idee is een idee dat je eenvoudig en zelfverzekerd kunt uitleggen in slechts een paar zinnen. In staat zijn om duidelijk over je idee te praten is een belangrijke vaardigheid voor elke ondernemer.</a:t>
          </a:r>
        </a:p>
      </dsp:txBody>
      <dsp:txXfrm>
        <a:off x="186153" y="84294"/>
        <a:ext cx="9857843" cy="1558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B9D0-0B3A-4493-894D-9E5947B87DD5}">
      <dsp:nvSpPr>
        <dsp:cNvPr id="0" name=""/>
        <dsp:cNvSpPr/>
      </dsp:nvSpPr>
      <dsp:spPr>
        <a:xfrm>
          <a:off x="0" y="2135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Wat hebben ze nodig, wat vinden ze belangrijk of waar worstelen ze mee?</a:t>
          </a:r>
        </a:p>
      </dsp:txBody>
      <dsp:txXfrm>
        <a:off x="0" y="213593"/>
        <a:ext cx="10663723" cy="551250"/>
      </dsp:txXfrm>
    </dsp:sp>
    <dsp:sp modelId="{8822E82D-42C3-44B1-B441-085CD90DA869}">
      <dsp:nvSpPr>
        <dsp:cNvPr id="0" name=""/>
        <dsp:cNvSpPr/>
      </dsp:nvSpPr>
      <dsp:spPr>
        <a:xfrm>
          <a:off x="533186" y="659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Wie je betalende klant zal zijn.</a:t>
          </a:r>
          <a:endParaRPr lang="en-GB" sz="1600" kern="1200" noProof="0" dirty="0"/>
        </a:p>
      </dsp:txBody>
      <dsp:txXfrm>
        <a:off x="547596" y="80403"/>
        <a:ext cx="7435786" cy="266380"/>
      </dsp:txXfrm>
    </dsp:sp>
    <dsp:sp modelId="{04B6F7D1-BFE1-4DE2-ADC0-5F719314E556}">
      <dsp:nvSpPr>
        <dsp:cNvPr id="0" name=""/>
        <dsp:cNvSpPr/>
      </dsp:nvSpPr>
      <dsp:spPr>
        <a:xfrm>
          <a:off x="0" y="9664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Welke culinaire eigenschappen of voordelen zijn het belangrijkst voor je klant?</a:t>
          </a:r>
        </a:p>
      </dsp:txBody>
      <dsp:txXfrm>
        <a:off x="0" y="966443"/>
        <a:ext cx="10663723" cy="551250"/>
      </dsp:txXfrm>
    </dsp:sp>
    <dsp:sp modelId="{680B4CF2-95DE-48FF-938E-5D009D677CB1}">
      <dsp:nvSpPr>
        <dsp:cNvPr id="0" name=""/>
        <dsp:cNvSpPr/>
      </dsp:nvSpPr>
      <dsp:spPr>
        <a:xfrm>
          <a:off x="533186" y="8188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Wat maakt jouw voedingsproduct of -dienst waardevol?</a:t>
          </a:r>
          <a:endParaRPr lang="en-GB" sz="1600" kern="1200" noProof="0" dirty="0"/>
        </a:p>
      </dsp:txBody>
      <dsp:txXfrm>
        <a:off x="547596" y="833253"/>
        <a:ext cx="7435786" cy="266380"/>
      </dsp:txXfrm>
    </dsp:sp>
    <dsp:sp modelId="{85141A89-C3BA-45C1-8033-51D0779B5FBD}">
      <dsp:nvSpPr>
        <dsp:cNvPr id="0" name=""/>
        <dsp:cNvSpPr/>
      </dsp:nvSpPr>
      <dsp:spPr>
        <a:xfrm>
          <a:off x="0" y="17192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Bepaal op welk geografisch gebied je je in het eerste jaar gaat richten.</a:t>
          </a:r>
        </a:p>
      </dsp:txBody>
      <dsp:txXfrm>
        <a:off x="0" y="1719293"/>
        <a:ext cx="10663723" cy="551250"/>
      </dsp:txXfrm>
    </dsp:sp>
    <dsp:sp modelId="{79B6302D-8487-459E-B78E-47EEF6989747}">
      <dsp:nvSpPr>
        <dsp:cNvPr id="0" name=""/>
        <dsp:cNvSpPr/>
      </dsp:nvSpPr>
      <dsp:spPr>
        <a:xfrm>
          <a:off x="533186" y="15716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Waar je van plan bent te verkopen.</a:t>
          </a:r>
          <a:endParaRPr lang="en-GB" sz="1600" kern="1200" noProof="0" dirty="0"/>
        </a:p>
      </dsp:txBody>
      <dsp:txXfrm>
        <a:off x="547596" y="1586103"/>
        <a:ext cx="7435786" cy="266380"/>
      </dsp:txXfrm>
    </dsp:sp>
    <dsp:sp modelId="{CF4FBCD3-D166-4ECD-A4D6-3DE48304DBA1}">
      <dsp:nvSpPr>
        <dsp:cNvPr id="0" name=""/>
        <dsp:cNvSpPr/>
      </dsp:nvSpPr>
      <dsp:spPr>
        <a:xfrm>
          <a:off x="0" y="24721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Wie verkoopt er nog meer in hetzelfde gebied? Wat vragen zij?</a:t>
          </a:r>
        </a:p>
      </dsp:txBody>
      <dsp:txXfrm>
        <a:off x="0" y="2472143"/>
        <a:ext cx="10663723" cy="551250"/>
      </dsp:txXfrm>
    </dsp:sp>
    <dsp:sp modelId="{2DDA88F6-188A-4F15-9450-DC8DBE7B3E5A}">
      <dsp:nvSpPr>
        <dsp:cNvPr id="0" name=""/>
        <dsp:cNvSpPr/>
      </dsp:nvSpPr>
      <dsp:spPr>
        <a:xfrm>
          <a:off x="533186" y="23245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Wat je concurrentie doet.</a:t>
          </a:r>
          <a:endParaRPr lang="en-GB" sz="1600" kern="1200" noProof="0" dirty="0"/>
        </a:p>
      </dsp:txBody>
      <dsp:txXfrm>
        <a:off x="547596" y="2338953"/>
        <a:ext cx="7435786" cy="266380"/>
      </dsp:txXfrm>
    </dsp:sp>
    <dsp:sp modelId="{2C42F61D-2FC5-4B32-A7D8-25B86735E401}">
      <dsp:nvSpPr>
        <dsp:cNvPr id="0" name=""/>
        <dsp:cNvSpPr/>
      </dsp:nvSpPr>
      <dsp:spPr>
        <a:xfrm>
          <a:off x="0" y="3224993"/>
          <a:ext cx="10663723" cy="8190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Kun je concurrerend blijven op uniekheid? </a:t>
          </a:r>
        </a:p>
        <a:p>
          <a:pPr marL="171450" lvl="1" indent="-171450" algn="l" defTabSz="711200">
            <a:lnSpc>
              <a:spcPct val="90000"/>
            </a:lnSpc>
            <a:spcBef>
              <a:spcPct val="0"/>
            </a:spcBef>
            <a:spcAft>
              <a:spcPct val="15000"/>
            </a:spcAft>
            <a:buNone/>
          </a:pPr>
          <a:r>
            <a:rPr lang="en-GB" sz="1600" kern="1200" noProof="0" dirty="0"/>
            <a:t>Waarom zouden klanten voor jou kiezen?</a:t>
          </a:r>
        </a:p>
      </dsp:txBody>
      <dsp:txXfrm>
        <a:off x="0" y="3224993"/>
        <a:ext cx="10663723" cy="819000"/>
      </dsp:txXfrm>
    </dsp:sp>
    <dsp:sp modelId="{EC1B45A5-7545-4098-AC60-1A70886B5D44}">
      <dsp:nvSpPr>
        <dsp:cNvPr id="0" name=""/>
        <dsp:cNvSpPr/>
      </dsp:nvSpPr>
      <dsp:spPr>
        <a:xfrm>
          <a:off x="533186" y="30773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Hoe je aanbod zich verhoudt.</a:t>
          </a:r>
          <a:endParaRPr lang="en-GB" sz="1600" kern="1200" noProof="0" dirty="0"/>
        </a:p>
      </dsp:txBody>
      <dsp:txXfrm>
        <a:off x="547596" y="3091803"/>
        <a:ext cx="7435786"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C193-C5D6-4C58-988A-A48D8661283C}">
      <dsp:nvSpPr>
        <dsp:cNvPr id="0" name=""/>
        <dsp:cNvSpPr/>
      </dsp:nvSpPr>
      <dsp:spPr>
        <a:xfrm>
          <a:off x="0" y="342860"/>
          <a:ext cx="10981357" cy="14222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437388" rIns="852275" bIns="14224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Voorbeeld:</a:t>
          </a:r>
          <a:r>
            <a:rPr lang="en-GB" sz="2000" kern="1200" noProof="0" dirty="0"/>
            <a:t> Een gewone chocoladereep die in supermarkten wordt verkocht.</a:t>
          </a:r>
          <a:br>
            <a:rPr lang="en-GB" sz="2000" kern="1200" noProof="0" dirty="0"/>
          </a:br>
          <a:r>
            <a:rPr lang="en-GB" sz="2000" kern="1200" noProof="0" dirty="0"/>
            <a:t>Deze worden in grote hoeveelheden gemaakt en verkocht door wereldmerken zoals Cadbury, Nestlé of Mars.</a:t>
          </a:r>
        </a:p>
      </dsp:txBody>
      <dsp:txXfrm>
        <a:off x="0" y="342860"/>
        <a:ext cx="10981357" cy="1422225"/>
      </dsp:txXfrm>
    </dsp:sp>
    <dsp:sp modelId="{7291CD6C-F814-4C27-91B1-C2A08BA356E7}">
      <dsp:nvSpPr>
        <dsp:cNvPr id="0" name=""/>
        <dsp:cNvSpPr/>
      </dsp:nvSpPr>
      <dsp:spPr>
        <a:xfrm>
          <a:off x="549067" y="32900"/>
          <a:ext cx="9957828" cy="61992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Je zou je kunnen richten op een massamarkt, wat betekent een zeer brede groep mensen die allemaal soortgelijke, overal verkrijgbare producten kopen.</a:t>
          </a:r>
        </a:p>
      </dsp:txBody>
      <dsp:txXfrm>
        <a:off x="579329" y="63162"/>
        <a:ext cx="9897304" cy="559396"/>
      </dsp:txXfrm>
    </dsp:sp>
    <dsp:sp modelId="{FBE4F817-50DF-41C6-9A0F-90CFED1BCE4D}">
      <dsp:nvSpPr>
        <dsp:cNvPr id="0" name=""/>
        <dsp:cNvSpPr/>
      </dsp:nvSpPr>
      <dsp:spPr>
        <a:xfrm>
          <a:off x="0" y="2188445"/>
          <a:ext cx="10981357" cy="11576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437388" rIns="852275" bIns="14224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Voorbeeld:</a:t>
          </a:r>
          <a:r>
            <a:rPr lang="en-GB" sz="2000" kern="1200" noProof="0" dirty="0"/>
            <a:t> Handgemaakte chocolade met traditionele recepten, biologische ingrediënten of smaken uit je eigen land zoals kardemom, rozenwater of chilipeper.</a:t>
          </a:r>
        </a:p>
      </dsp:txBody>
      <dsp:txXfrm>
        <a:off x="0" y="2188445"/>
        <a:ext cx="10981357" cy="1157625"/>
      </dsp:txXfrm>
    </dsp:sp>
    <dsp:sp modelId="{BBD40AA9-30D6-445C-BAD3-C62E8F1671CD}">
      <dsp:nvSpPr>
        <dsp:cNvPr id="0" name=""/>
        <dsp:cNvSpPr/>
      </dsp:nvSpPr>
      <dsp:spPr>
        <a:xfrm>
          <a:off x="540488" y="1878485"/>
          <a:ext cx="10440651" cy="61992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800100">
            <a:lnSpc>
              <a:spcPct val="90000"/>
            </a:lnSpc>
            <a:spcBef>
              <a:spcPct val="0"/>
            </a:spcBef>
            <a:spcAft>
              <a:spcPct val="35000"/>
            </a:spcAft>
            <a:buNone/>
          </a:pPr>
          <a:r>
            <a:rPr lang="en-GB" sz="1800" b="1" kern="1200" noProof="0" dirty="0"/>
            <a:t>De meeste nieuwe voedingsbedrijven, vooral kleine of persoonlijke, beginnen met een nichemarkt. Een niche is een kleinere, meer specifieke groep klanten met bepaalde behoeften of smaken.</a:t>
          </a:r>
        </a:p>
      </dsp:txBody>
      <dsp:txXfrm>
        <a:off x="570750" y="1908747"/>
        <a:ext cx="10380127"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3250" y="124447"/>
          <a:ext cx="3168864" cy="4608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noProof="0" dirty="0">
              <a:effectLst/>
            </a:rPr>
            <a:t>Potentiële klanten</a:t>
          </a:r>
          <a:endParaRPr lang="en-GB" sz="1600" kern="1200" noProof="0" dirty="0"/>
        </a:p>
      </dsp:txBody>
      <dsp:txXfrm>
        <a:off x="3250" y="124447"/>
        <a:ext cx="3168864" cy="460800"/>
      </dsp:txXfrm>
    </dsp:sp>
    <dsp:sp modelId="{18006FDB-21E4-4262-BF85-FE8DAFBC6531}">
      <dsp:nvSpPr>
        <dsp:cNvPr id="0" name=""/>
        <dsp:cNvSpPr/>
      </dsp:nvSpPr>
      <dsp:spPr>
        <a:xfrm>
          <a:off x="3250" y="585247"/>
          <a:ext cx="3168864" cy="2594025"/>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Wie zie jij als je klanten? </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Denk je dat ze voor jouw voedingsproduct of -dienst zouden kiezen? Waarom?</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Zoek naar gemeenschappelijke interesses, gewoonten of situaties.</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Welke groep zal het meest profiteren en kopen?</a:t>
          </a:r>
        </a:p>
      </dsp:txBody>
      <dsp:txXfrm>
        <a:off x="3250" y="585247"/>
        <a:ext cx="3168864" cy="2594025"/>
      </dsp:txXfrm>
    </dsp:sp>
    <dsp:sp modelId="{A5CD389A-1DC1-4F68-9A15-37EB16B2CC0D}">
      <dsp:nvSpPr>
        <dsp:cNvPr id="0" name=""/>
        <dsp:cNvSpPr/>
      </dsp:nvSpPr>
      <dsp:spPr>
        <a:xfrm>
          <a:off x="3615755" y="124447"/>
          <a:ext cx="3168864" cy="4608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noProof="0" dirty="0">
              <a:effectLst/>
            </a:rPr>
            <a:t>Bekijk je concurrentie</a:t>
          </a:r>
          <a:endParaRPr lang="en-GB" sz="1600" kern="1200" noProof="0" dirty="0"/>
        </a:p>
      </dsp:txBody>
      <dsp:txXfrm>
        <a:off x="3615755" y="124447"/>
        <a:ext cx="3168864" cy="460800"/>
      </dsp:txXfrm>
    </dsp:sp>
    <dsp:sp modelId="{B105F972-8027-462C-B2DA-0BE4EEA6604D}">
      <dsp:nvSpPr>
        <dsp:cNvPr id="0" name=""/>
        <dsp:cNvSpPr/>
      </dsp:nvSpPr>
      <dsp:spPr>
        <a:xfrm>
          <a:off x="3615755" y="585247"/>
          <a:ext cx="3168864" cy="2594025"/>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Wie proberen je concurrenten te bereiken? </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Wat voor soort klanten bedienen ze?</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Probeer ze niet te kopiëren.</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Zoek in plaats daarvan naar een kleinere markt die ze misschien missen, een niche waar jij je op kunt richten.</a:t>
          </a:r>
        </a:p>
      </dsp:txBody>
      <dsp:txXfrm>
        <a:off x="3615755" y="585247"/>
        <a:ext cx="3168864" cy="2594025"/>
      </dsp:txXfrm>
    </dsp:sp>
    <dsp:sp modelId="{85D0F4F1-A952-4FBC-99FC-9CE951AECFC6}">
      <dsp:nvSpPr>
        <dsp:cNvPr id="0" name=""/>
        <dsp:cNvSpPr/>
      </dsp:nvSpPr>
      <dsp:spPr>
        <a:xfrm>
          <a:off x="7228260" y="124447"/>
          <a:ext cx="3168864" cy="4608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i="0" kern="1200" noProof="0" dirty="0">
              <a:effectLst/>
            </a:rPr>
            <a:t>Analyseer je product of dienst</a:t>
          </a:r>
          <a:endParaRPr lang="en-GB" sz="1600" kern="1200" noProof="0" dirty="0"/>
        </a:p>
      </dsp:txBody>
      <dsp:txXfrm>
        <a:off x="7228260" y="124447"/>
        <a:ext cx="3168864" cy="460800"/>
      </dsp:txXfrm>
    </dsp:sp>
    <dsp:sp modelId="{B6132E6C-9AA2-4A53-BC2C-B5196C10D5A1}">
      <dsp:nvSpPr>
        <dsp:cNvPr id="0" name=""/>
        <dsp:cNvSpPr/>
      </dsp:nvSpPr>
      <dsp:spPr>
        <a:xfrm>
          <a:off x="7228260" y="585247"/>
          <a:ext cx="3168864" cy="2594025"/>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Maak een lijst van de belangrijkste kenmerken en voordelen die je aanbiedt.</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Maak vervolgens een lijst van de mensen die deze nodig hebben of willen hebben.</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Beschrijf ze in meer detail</a:t>
          </a:r>
        </a:p>
        <a:p>
          <a:pPr marL="171450" lvl="1" indent="-171450" algn="l" defTabSz="711200">
            <a:lnSpc>
              <a:spcPct val="90000"/>
            </a:lnSpc>
            <a:spcBef>
              <a:spcPct val="0"/>
            </a:spcBef>
            <a:spcAft>
              <a:spcPct val="15000"/>
            </a:spcAft>
            <a:buClr>
              <a:srgbClr val="382B1B"/>
            </a:buClr>
            <a:buFont typeface="Arial" panose="020B0604020202020204" pitchFamily="34" charset="0"/>
            <a:buChar char="•"/>
          </a:pPr>
          <a:r>
            <a:rPr lang="en-GB" sz="1600" kern="1200" noProof="0" dirty="0"/>
            <a:t>Houd rekening met hun leeftijd, locatie, inkomen, beroep, achtergrond en levensstijl.</a:t>
          </a:r>
        </a:p>
      </dsp:txBody>
      <dsp:txXfrm>
        <a:off x="7228260" y="585247"/>
        <a:ext cx="3168864" cy="25940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50" y="119771"/>
          <a:ext cx="4859940" cy="576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Hoe goed voldoe je aan hun behoeften?</a:t>
          </a:r>
        </a:p>
      </dsp:txBody>
      <dsp:txXfrm>
        <a:off x="50" y="119771"/>
        <a:ext cx="4859940" cy="576000"/>
      </dsp:txXfrm>
    </dsp:sp>
    <dsp:sp modelId="{18006FDB-21E4-4262-BF85-FE8DAFBC6531}">
      <dsp:nvSpPr>
        <dsp:cNvPr id="0" name=""/>
        <dsp:cNvSpPr/>
      </dsp:nvSpPr>
      <dsp:spPr>
        <a:xfrm>
          <a:off x="50" y="695771"/>
          <a:ext cx="4859940" cy="2964599"/>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rgbClr val="382B1B"/>
            </a:buClr>
            <a:buFont typeface="Arial" panose="020B0604020202020204" pitchFamily="34" charset="0"/>
            <a:buChar char="•"/>
          </a:pPr>
          <a:r>
            <a:rPr lang="en-GB" sz="2000" kern="1200" noProof="0" dirty="0"/>
            <a:t>Wanneer en hoe zullen ze je voedingsproduct of -dienst gebruiken?</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Wat maakt het nuttig, opwindend of betekenisvol voor hen?</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Waar halen ze hun informatie vandaan - online, in plaatselijke winkels, via vrienden?</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Wat voor berichten spreken hen het beste aan?</a:t>
          </a:r>
        </a:p>
      </dsp:txBody>
      <dsp:txXfrm>
        <a:off x="50" y="695771"/>
        <a:ext cx="4859940" cy="2964599"/>
      </dsp:txXfrm>
    </dsp:sp>
    <dsp:sp modelId="{A5CD389A-1DC1-4F68-9A15-37EB16B2CC0D}">
      <dsp:nvSpPr>
        <dsp:cNvPr id="0" name=""/>
        <dsp:cNvSpPr/>
      </dsp:nvSpPr>
      <dsp:spPr>
        <a:xfrm>
          <a:off x="5540383" y="119771"/>
          <a:ext cx="4859940" cy="5760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Neem even de tijd om te evalueren</a:t>
          </a:r>
        </a:p>
      </dsp:txBody>
      <dsp:txXfrm>
        <a:off x="5540383" y="119771"/>
        <a:ext cx="4859940" cy="576000"/>
      </dsp:txXfrm>
    </dsp:sp>
    <dsp:sp modelId="{B105F972-8027-462C-B2DA-0BE4EEA6604D}">
      <dsp:nvSpPr>
        <dsp:cNvPr id="0" name=""/>
        <dsp:cNvSpPr/>
      </dsp:nvSpPr>
      <dsp:spPr>
        <a:xfrm>
          <a:off x="5540383" y="695771"/>
          <a:ext cx="4859940" cy="2964599"/>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rgbClr val="382B1B"/>
            </a:buClr>
            <a:buFont typeface="Arial" panose="020B0604020202020204" pitchFamily="34" charset="0"/>
            <a:buChar char="•"/>
          </a:pPr>
          <a:r>
            <a:rPr lang="en-GB" sz="2000" kern="1200" noProof="0" dirty="0"/>
            <a:t>Zijn er genoeg mensen zoals deze om een bedrijf rond op te bouwen?</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Zullen ze baat hebben bij wat ik aanbied? Kunnen ze de waarde ervan inzien?</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Begrijp ik wat hun keuzes beïnvloedt?</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Kunnen ze zich mijn voedingsproduct of -dienst veroorloven?</a:t>
          </a:r>
        </a:p>
        <a:p>
          <a:pPr marL="228600" lvl="1" indent="-228600" algn="l" defTabSz="889000">
            <a:lnSpc>
              <a:spcPct val="90000"/>
            </a:lnSpc>
            <a:spcBef>
              <a:spcPct val="0"/>
            </a:spcBef>
            <a:spcAft>
              <a:spcPct val="15000"/>
            </a:spcAft>
            <a:buFont typeface="Arial" panose="020B0604020202020204" pitchFamily="34" charset="0"/>
            <a:buChar char="•"/>
          </a:pPr>
          <a:r>
            <a:rPr lang="en-GB" sz="2000" kern="1200" noProof="0" dirty="0"/>
            <a:t>Kan ik ze bereiken op een manier die echt en respectvol aanvoelt?</a:t>
          </a:r>
        </a:p>
      </dsp:txBody>
      <dsp:txXfrm>
        <a:off x="5540383" y="695771"/>
        <a:ext cx="4859940" cy="2964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009A-D641-46E8-B91F-2C0466D9D51C}">
      <dsp:nvSpPr>
        <dsp:cNvPr id="0" name=""/>
        <dsp:cNvSpPr/>
      </dsp:nvSpPr>
      <dsp:spPr>
        <a:xfrm>
          <a:off x="5623"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63948" y="1423975"/>
        <a:ext cx="1931782" cy="392638"/>
      </dsp:txXfrm>
    </dsp:sp>
    <dsp:sp modelId="{D521B6E6-7AB9-4183-AE48-06D8A38151C4}">
      <dsp:nvSpPr>
        <dsp:cNvPr id="0" name=""/>
        <dsp:cNvSpPr/>
      </dsp:nvSpPr>
      <dsp:spPr>
        <a:xfrm>
          <a:off x="398261"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ClrTx/>
            <a:buSzTx/>
            <a:buNone/>
          </a:pPr>
          <a:r>
            <a:rPr kumimoji="0" lang="en-GB" sz="2500" b="1" i="0" u="none" strike="noStrike" kern="1200" cap="none" normalizeH="0" baseline="0" noProof="0" dirty="0">
              <a:ln>
                <a:noFill/>
              </a:ln>
              <a:solidFill>
                <a:schemeClr val="bg1"/>
              </a:solidFill>
              <a:effectLst/>
              <a:cs typeface="Arial" panose="020B0604020202020204" pitchFamily="34" charset="0"/>
            </a:rPr>
            <a:t>Stap 1</a:t>
          </a:r>
        </a:p>
        <a:p>
          <a:pPr marL="0" lvl="0" indent="0" algn="l" defTabSz="1111250">
            <a:lnSpc>
              <a:spcPct val="90000"/>
            </a:lnSpc>
            <a:spcBef>
              <a:spcPct val="0"/>
            </a:spcBef>
            <a:spcAft>
              <a:spcPct val="35000"/>
            </a:spcAft>
            <a:buClrTx/>
            <a:buSzTx/>
            <a:buNone/>
          </a:pPr>
          <a:r>
            <a:rPr kumimoji="0" lang="en-GB" sz="2500" b="0" i="0" u="none" strike="noStrike" kern="1200" cap="none" normalizeH="0" baseline="0" noProof="0" dirty="0">
              <a:ln>
                <a:noFill/>
              </a:ln>
              <a:solidFill>
                <a:schemeClr val="bg1"/>
              </a:solidFill>
              <a:effectLst/>
              <a:cs typeface="Arial" panose="020B0604020202020204" pitchFamily="34" charset="0"/>
            </a:rPr>
            <a:t>Een verlanglijst voor klanten maken</a:t>
          </a:r>
          <a:endParaRPr lang="en-GB" sz="2500" b="0" kern="1200" noProof="0" dirty="0">
            <a:solidFill>
              <a:schemeClr val="bg1"/>
            </a:solidFill>
          </a:endParaRPr>
        </a:p>
      </dsp:txBody>
      <dsp:txXfrm>
        <a:off x="398261" y="654403"/>
        <a:ext cx="1462579" cy="2355832"/>
      </dsp:txXfrm>
    </dsp:sp>
    <dsp:sp modelId="{37C4637E-FB31-4D9A-87C2-3CF0AD7D80B9}">
      <dsp:nvSpPr>
        <dsp:cNvPr id="0" name=""/>
        <dsp:cNvSpPr/>
      </dsp:nvSpPr>
      <dsp:spPr>
        <a:xfrm>
          <a:off x="2037528"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1267956" y="1423975"/>
        <a:ext cx="1931782" cy="392638"/>
      </dsp:txXfrm>
    </dsp:sp>
    <dsp:sp modelId="{45147AC1-6983-40EE-AC6E-FE0F01366A4F}">
      <dsp:nvSpPr>
        <dsp:cNvPr id="0" name=""/>
        <dsp:cNvSpPr/>
      </dsp:nvSpPr>
      <dsp:spPr>
        <a:xfrm rot="5400000">
          <a:off x="1874283"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DC0F6C-F81E-4DA5-8F8B-3AD0FA921E34}">
      <dsp:nvSpPr>
        <dsp:cNvPr id="0" name=""/>
        <dsp:cNvSpPr/>
      </dsp:nvSpPr>
      <dsp:spPr>
        <a:xfrm>
          <a:off x="2430167"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ClrTx/>
            <a:buSzTx/>
            <a:buNone/>
          </a:pPr>
          <a:r>
            <a:rPr kumimoji="0" lang="en-GB" sz="2500" b="1" i="0" u="none" strike="noStrike" kern="1200" cap="none" normalizeH="0" baseline="0" noProof="0" dirty="0">
              <a:ln>
                <a:noFill/>
              </a:ln>
              <a:solidFill>
                <a:schemeClr val="bg1"/>
              </a:solidFill>
              <a:effectLst/>
              <a:cs typeface="Arial" panose="020B0604020202020204" pitchFamily="34" charset="0"/>
            </a:rPr>
            <a:t>Stap 2</a:t>
          </a:r>
          <a:endParaRPr kumimoji="0" lang="en-GB" sz="2500" b="0" i="0" u="none" strike="noStrike" kern="1200" cap="none" normalizeH="0" baseline="0" noProof="0" dirty="0">
            <a:ln>
              <a:noFill/>
            </a:ln>
            <a:solidFill>
              <a:schemeClr val="bg1"/>
            </a:solidFill>
            <a:effectLst/>
            <a:cs typeface="Arial" panose="020B0604020202020204" pitchFamily="34" charset="0"/>
          </a:endParaRPr>
        </a:p>
        <a:p>
          <a:pPr marL="0" lvl="0" indent="0" algn="l" defTabSz="1111250">
            <a:lnSpc>
              <a:spcPct val="90000"/>
            </a:lnSpc>
            <a:spcBef>
              <a:spcPct val="0"/>
            </a:spcBef>
            <a:spcAft>
              <a:spcPct val="35000"/>
            </a:spcAft>
            <a:buClrTx/>
            <a:buSzTx/>
            <a:buNone/>
          </a:pPr>
          <a:r>
            <a:rPr kumimoji="0" lang="en-GB" sz="2500" b="0" i="0" u="none" strike="noStrike" kern="1200" cap="none" normalizeH="0" baseline="0" noProof="0" dirty="0">
              <a:ln>
                <a:noFill/>
              </a:ln>
              <a:solidFill>
                <a:schemeClr val="bg1"/>
              </a:solidFill>
              <a:effectLst/>
              <a:cs typeface="Arial" panose="020B0604020202020204" pitchFamily="34" charset="0"/>
            </a:rPr>
            <a:t>Kies waar je je op wilt richten</a:t>
          </a:r>
          <a:endParaRPr lang="en-GB" sz="2500" b="0" kern="1200" noProof="0" dirty="0">
            <a:solidFill>
              <a:schemeClr val="bg1"/>
            </a:solidFill>
          </a:endParaRPr>
        </a:p>
      </dsp:txBody>
      <dsp:txXfrm>
        <a:off x="2430167" y="654403"/>
        <a:ext cx="1462579" cy="2355832"/>
      </dsp:txXfrm>
    </dsp:sp>
    <dsp:sp modelId="{0FD0D365-DC66-40A8-B109-7FCC61A16A24}">
      <dsp:nvSpPr>
        <dsp:cNvPr id="0" name=""/>
        <dsp:cNvSpPr/>
      </dsp:nvSpPr>
      <dsp:spPr>
        <a:xfrm>
          <a:off x="4069434"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3299862" y="1423975"/>
        <a:ext cx="1931782" cy="392638"/>
      </dsp:txXfrm>
    </dsp:sp>
    <dsp:sp modelId="{4E1C3506-96B6-4F37-B1CD-6A4F88B2FB29}">
      <dsp:nvSpPr>
        <dsp:cNvPr id="0" name=""/>
        <dsp:cNvSpPr/>
      </dsp:nvSpPr>
      <dsp:spPr>
        <a:xfrm rot="5400000">
          <a:off x="3906189"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A604F1-D0F6-46EE-BFE4-02664FC2CD09}">
      <dsp:nvSpPr>
        <dsp:cNvPr id="0" name=""/>
        <dsp:cNvSpPr/>
      </dsp:nvSpPr>
      <dsp:spPr>
        <a:xfrm>
          <a:off x="4462072"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ClrTx/>
            <a:buSzTx/>
            <a:buNone/>
          </a:pPr>
          <a:r>
            <a:rPr kumimoji="0" lang="en-GB" sz="2500" b="1" i="0" u="none" strike="noStrike" kern="1200" cap="none" normalizeH="0" baseline="0" noProof="0" dirty="0">
              <a:ln>
                <a:noFill/>
              </a:ln>
              <a:solidFill>
                <a:schemeClr val="bg1"/>
              </a:solidFill>
              <a:effectLst/>
              <a:cs typeface="Arial" panose="020B0604020202020204" pitchFamily="34" charset="0"/>
            </a:rPr>
            <a:t>Stap 3</a:t>
          </a:r>
          <a:endParaRPr kumimoji="0" lang="en-GB" sz="2500" b="0" i="0" u="none" strike="noStrike" kern="1200" cap="none" normalizeH="0" baseline="0" noProof="0" dirty="0">
            <a:ln>
              <a:noFill/>
            </a:ln>
            <a:solidFill>
              <a:schemeClr val="bg1"/>
            </a:solidFill>
            <a:effectLst/>
            <a:cs typeface="Arial" panose="020B0604020202020204" pitchFamily="34" charset="0"/>
          </a:endParaRPr>
        </a:p>
        <a:p>
          <a:pPr marL="0" lvl="0" indent="0" algn="l" defTabSz="1111250">
            <a:lnSpc>
              <a:spcPct val="90000"/>
            </a:lnSpc>
            <a:spcBef>
              <a:spcPct val="0"/>
            </a:spcBef>
            <a:spcAft>
              <a:spcPct val="35000"/>
            </a:spcAft>
            <a:buClrTx/>
            <a:buSzTx/>
            <a:buNone/>
          </a:pPr>
          <a:r>
            <a:rPr kumimoji="0" lang="en-GB" sz="2500" b="0" i="0" u="none" strike="noStrike" kern="1200" cap="none" normalizeH="0" baseline="0" noProof="0" dirty="0">
              <a:ln>
                <a:noFill/>
              </a:ln>
              <a:solidFill>
                <a:schemeClr val="bg1"/>
              </a:solidFill>
              <a:effectLst/>
              <a:cs typeface="Arial" panose="020B0604020202020204" pitchFamily="34" charset="0"/>
            </a:rPr>
            <a:t>Begrijp hoe je klant de wereld ziet</a:t>
          </a:r>
          <a:endParaRPr lang="en-GB" sz="2500" b="0" kern="1200" noProof="0" dirty="0">
            <a:solidFill>
              <a:schemeClr val="bg1"/>
            </a:solidFill>
          </a:endParaRPr>
        </a:p>
      </dsp:txBody>
      <dsp:txXfrm>
        <a:off x="4462072" y="654403"/>
        <a:ext cx="1462579" cy="2355832"/>
      </dsp:txXfrm>
    </dsp:sp>
    <dsp:sp modelId="{CE942354-BDFB-4A40-B7A3-B44F618E4E52}">
      <dsp:nvSpPr>
        <dsp:cNvPr id="0" name=""/>
        <dsp:cNvSpPr/>
      </dsp:nvSpPr>
      <dsp:spPr>
        <a:xfrm>
          <a:off x="6101339"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5331767" y="1423975"/>
        <a:ext cx="1931782" cy="392638"/>
      </dsp:txXfrm>
    </dsp:sp>
    <dsp:sp modelId="{4D360DA9-B35D-43C4-88CD-41E27857268D}">
      <dsp:nvSpPr>
        <dsp:cNvPr id="0" name=""/>
        <dsp:cNvSpPr/>
      </dsp:nvSpPr>
      <dsp:spPr>
        <a:xfrm rot="5400000">
          <a:off x="5938094"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703391-B145-49F1-8924-500A694251E6}">
      <dsp:nvSpPr>
        <dsp:cNvPr id="0" name=""/>
        <dsp:cNvSpPr/>
      </dsp:nvSpPr>
      <dsp:spPr>
        <a:xfrm>
          <a:off x="6493978"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ClrTx/>
            <a:buSzTx/>
            <a:buNone/>
          </a:pPr>
          <a:r>
            <a:rPr kumimoji="0" lang="en-GB" sz="2500" b="1" i="0" u="none" strike="noStrike" kern="1200" cap="none" normalizeH="0" baseline="0" noProof="0" dirty="0">
              <a:ln>
                <a:noFill/>
              </a:ln>
              <a:solidFill>
                <a:schemeClr val="bg1"/>
              </a:solidFill>
              <a:effectLst/>
              <a:cs typeface="Arial" panose="020B0604020202020204" pitchFamily="34" charset="0"/>
            </a:rPr>
            <a:t>Stap 4</a:t>
          </a:r>
          <a:endParaRPr kumimoji="0" lang="en-GB" sz="2500" b="0" i="0" u="none" strike="noStrike" kern="1200" cap="none" normalizeH="0" baseline="0" noProof="0" dirty="0">
            <a:ln>
              <a:noFill/>
            </a:ln>
            <a:solidFill>
              <a:schemeClr val="bg1"/>
            </a:solidFill>
            <a:effectLst/>
            <a:cs typeface="Arial" panose="020B0604020202020204" pitchFamily="34" charset="0"/>
          </a:endParaRPr>
        </a:p>
        <a:p>
          <a:pPr marL="0" lvl="0" indent="0" algn="l" defTabSz="1111250">
            <a:lnSpc>
              <a:spcPct val="90000"/>
            </a:lnSpc>
            <a:spcBef>
              <a:spcPct val="0"/>
            </a:spcBef>
            <a:spcAft>
              <a:spcPct val="35000"/>
            </a:spcAft>
            <a:buClrTx/>
            <a:buSzTx/>
            <a:buNone/>
          </a:pPr>
          <a:r>
            <a:rPr kumimoji="0" lang="en-GB" sz="2500" b="0" i="0" u="none" strike="noStrike" kern="1200" cap="none" normalizeH="0" baseline="0" noProof="0" dirty="0">
              <a:ln>
                <a:noFill/>
              </a:ln>
              <a:solidFill>
                <a:schemeClr val="bg1"/>
              </a:solidFill>
              <a:effectLst/>
              <a:cs typeface="Arial" panose="020B0604020202020204" pitchFamily="34" charset="0"/>
            </a:rPr>
            <a:t>Breng uw inzichten samen</a:t>
          </a:r>
          <a:endParaRPr lang="en-GB" sz="2500" b="0" kern="1200" noProof="0" dirty="0">
            <a:solidFill>
              <a:schemeClr val="bg1"/>
            </a:solidFill>
          </a:endParaRPr>
        </a:p>
      </dsp:txBody>
      <dsp:txXfrm>
        <a:off x="6493978" y="654403"/>
        <a:ext cx="1462579" cy="2355832"/>
      </dsp:txXfrm>
    </dsp:sp>
    <dsp:sp modelId="{F1A68F2A-15E4-4ADF-AC44-88EA2CE5673A}">
      <dsp:nvSpPr>
        <dsp:cNvPr id="0" name=""/>
        <dsp:cNvSpPr/>
      </dsp:nvSpPr>
      <dsp:spPr>
        <a:xfrm>
          <a:off x="8133245"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363673" y="1423975"/>
        <a:ext cx="1931782" cy="392638"/>
      </dsp:txXfrm>
    </dsp:sp>
    <dsp:sp modelId="{160D1D67-83F0-440B-85DD-BDA27772CA04}">
      <dsp:nvSpPr>
        <dsp:cNvPr id="0" name=""/>
        <dsp:cNvSpPr/>
      </dsp:nvSpPr>
      <dsp:spPr>
        <a:xfrm rot="5400000">
          <a:off x="7970000"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8D4C47-C388-4EBE-9A10-66385673565F}">
      <dsp:nvSpPr>
        <dsp:cNvPr id="0" name=""/>
        <dsp:cNvSpPr/>
      </dsp:nvSpPr>
      <dsp:spPr>
        <a:xfrm>
          <a:off x="8525883"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ClrTx/>
            <a:buSzTx/>
            <a:buNone/>
          </a:pPr>
          <a:r>
            <a:rPr kumimoji="0" lang="en-GB" sz="2500" b="1" i="0" u="none" strike="noStrike" kern="1200" cap="none" normalizeH="0" baseline="0" noProof="0" dirty="0">
              <a:ln>
                <a:noFill/>
              </a:ln>
              <a:solidFill>
                <a:schemeClr val="bg1"/>
              </a:solidFill>
              <a:effectLst/>
              <a:cs typeface="Arial" panose="020B0604020202020204" pitchFamily="34" charset="0"/>
            </a:rPr>
            <a:t>Stap 5</a:t>
          </a:r>
          <a:endParaRPr kumimoji="0" lang="en-GB" sz="2500" b="0" i="0" u="none" strike="noStrike" kern="1200" cap="none" normalizeH="0" baseline="0" noProof="0" dirty="0">
            <a:ln>
              <a:noFill/>
            </a:ln>
            <a:solidFill>
              <a:schemeClr val="bg1"/>
            </a:solidFill>
            <a:effectLst/>
            <a:cs typeface="Arial" panose="020B0604020202020204" pitchFamily="34" charset="0"/>
          </a:endParaRPr>
        </a:p>
        <a:p>
          <a:pPr marL="0" lvl="0" indent="0" algn="l" defTabSz="1111250">
            <a:lnSpc>
              <a:spcPct val="90000"/>
            </a:lnSpc>
            <a:spcBef>
              <a:spcPct val="0"/>
            </a:spcBef>
            <a:spcAft>
              <a:spcPct val="35000"/>
            </a:spcAft>
            <a:buClrTx/>
            <a:buSzTx/>
            <a:buNone/>
          </a:pPr>
          <a:r>
            <a:rPr kumimoji="0" lang="en-GB" sz="2500" b="0" i="0" u="none" strike="noStrike" kern="1200" cap="none" normalizeH="0" baseline="0" noProof="0" dirty="0">
              <a:ln>
                <a:noFill/>
              </a:ln>
              <a:solidFill>
                <a:schemeClr val="bg1"/>
              </a:solidFill>
              <a:effectLst/>
              <a:cs typeface="Arial" panose="020B0604020202020204" pitchFamily="34" charset="0"/>
            </a:rPr>
            <a:t>Controleer of je idee past en klaar is</a:t>
          </a:r>
          <a:endParaRPr lang="en-GB" sz="2500" b="0" kern="1200" noProof="0" dirty="0">
            <a:solidFill>
              <a:schemeClr val="bg1"/>
            </a:solidFill>
          </a:endParaRPr>
        </a:p>
      </dsp:txBody>
      <dsp:txXfrm>
        <a:off x="8525883" y="654403"/>
        <a:ext cx="1462579" cy="2355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772C-293B-426A-A3A2-79C275C4ADFF}">
      <dsp:nvSpPr>
        <dsp:cNvPr id="0" name=""/>
        <dsp:cNvSpPr/>
      </dsp:nvSpPr>
      <dsp:spPr>
        <a:xfrm>
          <a:off x="2248366" y="0"/>
          <a:ext cx="7020712"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    Identificeer de belangrijke lessen </a:t>
          </a:r>
          <a:r>
            <a:rPr lang="en-GB" sz="2000" kern="1200" noProof="0" dirty="0"/>
            <a:t>die je hebt geleerd door je levenservaring, cultuur en werk. Gebruik ze om je idee voor een voedingsbedrijf vorm te geven en bouw voort op je sterke punten.</a:t>
          </a:r>
        </a:p>
      </dsp:txBody>
      <dsp:txXfrm>
        <a:off x="2248366" y="189309"/>
        <a:ext cx="6452784" cy="1135856"/>
      </dsp:txXfrm>
    </dsp:sp>
    <dsp:sp modelId="{125A7A25-98F6-4B0D-BD6E-8329505053AF}">
      <dsp:nvSpPr>
        <dsp:cNvPr id="0" name=""/>
        <dsp:cNvSpPr/>
      </dsp:nvSpPr>
      <dsp:spPr>
        <a:xfrm>
          <a:off x="201195" y="0"/>
          <a:ext cx="2047170"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Lessen</a:t>
          </a:r>
        </a:p>
      </dsp:txBody>
      <dsp:txXfrm>
        <a:off x="275126" y="73931"/>
        <a:ext cx="1899308" cy="1366612"/>
      </dsp:txXfrm>
    </dsp:sp>
    <dsp:sp modelId="{C18B6170-D13D-4CA0-8D0B-AE9E210A6429}">
      <dsp:nvSpPr>
        <dsp:cNvPr id="0" name=""/>
        <dsp:cNvSpPr/>
      </dsp:nvSpPr>
      <dsp:spPr>
        <a:xfrm>
          <a:off x="2241254" y="1665922"/>
          <a:ext cx="7027815"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     Zoek naar patronen </a:t>
          </a:r>
          <a:r>
            <a:rPr lang="en-GB" sz="2000" kern="1200" noProof="0" dirty="0"/>
            <a:t>in hoe je problemen oplost. Deze kunnen laten zien hoe je uitdagingen aanpakt. Wees je bewust van waar je ondersteuning of nieuwe vaardigheden nodig hebt, in zaken, productie, verkoop enz.</a:t>
          </a:r>
        </a:p>
      </dsp:txBody>
      <dsp:txXfrm>
        <a:off x="2241254" y="1855231"/>
        <a:ext cx="6459887" cy="1135856"/>
      </dsp:txXfrm>
    </dsp:sp>
    <dsp:sp modelId="{E083C6A7-7FEB-4775-8771-C81A50150B1E}">
      <dsp:nvSpPr>
        <dsp:cNvPr id="0" name=""/>
        <dsp:cNvSpPr/>
      </dsp:nvSpPr>
      <dsp:spPr>
        <a:xfrm>
          <a:off x="201205" y="1665922"/>
          <a:ext cx="204004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Patronen</a:t>
          </a:r>
        </a:p>
      </dsp:txBody>
      <dsp:txXfrm>
        <a:off x="275136" y="1739853"/>
        <a:ext cx="1892186" cy="1366612"/>
      </dsp:txXfrm>
    </dsp:sp>
    <dsp:sp modelId="{03F1AB43-5511-4167-924D-1C6B26295531}">
      <dsp:nvSpPr>
        <dsp:cNvPr id="0" name=""/>
        <dsp:cNvSpPr/>
      </dsp:nvSpPr>
      <dsp:spPr>
        <a:xfrm>
          <a:off x="2243943" y="3331845"/>
          <a:ext cx="7015996"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   Je niche </a:t>
          </a:r>
          <a:r>
            <a:rPr lang="en-GB" sz="2000" b="0" kern="1200" noProof="0" dirty="0"/>
            <a:t>komt vaak voort uit je persoonlijke of culturele achtergrond</a:t>
          </a:r>
          <a:r>
            <a:rPr lang="en-GB" sz="2000" kern="1200" noProof="0" dirty="0"/>
            <a:t>, interesses en waar je van nature goed in bent. Volg wat voor jou zinvol en waar voelt.</a:t>
          </a:r>
        </a:p>
      </dsp:txBody>
      <dsp:txXfrm>
        <a:off x="2243943" y="3521154"/>
        <a:ext cx="6448068" cy="1135856"/>
      </dsp:txXfrm>
    </dsp:sp>
    <dsp:sp modelId="{C73253B2-CB29-4A76-BC30-863DFA2789E1}">
      <dsp:nvSpPr>
        <dsp:cNvPr id="0" name=""/>
        <dsp:cNvSpPr/>
      </dsp:nvSpPr>
      <dsp:spPr>
        <a:xfrm>
          <a:off x="210334" y="3331845"/>
          <a:ext cx="203360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Passie</a:t>
          </a:r>
          <a:endParaRPr lang="en-GB" sz="3200" kern="1200" noProof="0" dirty="0"/>
        </a:p>
      </dsp:txBody>
      <dsp:txXfrm>
        <a:off x="284265" y="3405776"/>
        <a:ext cx="1885746" cy="1366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8BF8-7393-489C-B0FC-EA2F430DA416}">
      <dsp:nvSpPr>
        <dsp:cNvPr id="0" name=""/>
        <dsp:cNvSpPr/>
      </dsp:nvSpPr>
      <dsp:spPr>
        <a:xfrm>
          <a:off x="0" y="381137"/>
          <a:ext cx="7953829" cy="7229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54076" rIns="617306" bIns="120904" numCol="1" spcCol="1270" anchor="t" anchorCtr="0">
          <a:noAutofit/>
        </a:bodyPr>
        <a:lstStyle/>
        <a:p>
          <a:pPr marL="171450" lvl="1" indent="-171450" algn="l" defTabSz="755650">
            <a:lnSpc>
              <a:spcPct val="90000"/>
            </a:lnSpc>
            <a:spcBef>
              <a:spcPct val="0"/>
            </a:spcBef>
            <a:spcAft>
              <a:spcPct val="15000"/>
            </a:spcAft>
            <a:buClr>
              <a:srgbClr val="B6D1E1"/>
            </a:buClr>
            <a:buNone/>
          </a:pPr>
          <a:r>
            <a:rPr lang="en-GB" sz="1700" kern="1200" noProof="0" dirty="0"/>
            <a:t>...zodat je kunt beslissen of je idee de moeite waard is.</a:t>
          </a:r>
        </a:p>
      </dsp:txBody>
      <dsp:txXfrm>
        <a:off x="0" y="381137"/>
        <a:ext cx="7953829" cy="722925"/>
      </dsp:txXfrm>
    </dsp:sp>
    <dsp:sp modelId="{65D4756B-439A-4415-AB86-FDC0FC2531A9}">
      <dsp:nvSpPr>
        <dsp:cNvPr id="0" name=""/>
        <dsp:cNvSpPr/>
      </dsp:nvSpPr>
      <dsp:spPr>
        <a:xfrm>
          <a:off x="397691" y="130217"/>
          <a:ext cx="5567680" cy="50184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De risico's begrijpen...</a:t>
          </a:r>
        </a:p>
      </dsp:txBody>
      <dsp:txXfrm>
        <a:off x="422189" y="154715"/>
        <a:ext cx="5518684" cy="452844"/>
      </dsp:txXfrm>
    </dsp:sp>
    <dsp:sp modelId="{375146CB-582E-48D2-AF4E-5E000D76E9C9}">
      <dsp:nvSpPr>
        <dsp:cNvPr id="0" name=""/>
        <dsp:cNvSpPr/>
      </dsp:nvSpPr>
      <dsp:spPr>
        <a:xfrm>
          <a:off x="0" y="1446782"/>
          <a:ext cx="7953829" cy="9639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54076" rIns="617306" bIns="120904" numCol="1" spcCol="1270" anchor="t" anchorCtr="0">
          <a:noAutofit/>
        </a:bodyPr>
        <a:lstStyle/>
        <a:p>
          <a:pPr marL="171450" lvl="1" indent="-171450" algn="l" defTabSz="755650">
            <a:lnSpc>
              <a:spcPct val="90000"/>
            </a:lnSpc>
            <a:spcBef>
              <a:spcPct val="0"/>
            </a:spcBef>
            <a:spcAft>
              <a:spcPct val="15000"/>
            </a:spcAft>
            <a:buClr>
              <a:srgbClr val="B6D1E1"/>
            </a:buClr>
            <a:buNone/>
          </a:pPr>
          <a:r>
            <a:rPr lang="en-GB" sz="1700" kern="1200" noProof="0" dirty="0"/>
            <a:t>...en wie het meest waarschijnlijk bij je zal kopen, zodat je je voedingsproduct of -service kunt afstemmen op hun werkelijke behoeften.</a:t>
          </a:r>
        </a:p>
      </dsp:txBody>
      <dsp:txXfrm>
        <a:off x="0" y="1446782"/>
        <a:ext cx="7953829" cy="963900"/>
      </dsp:txXfrm>
    </dsp:sp>
    <dsp:sp modelId="{9C2C373F-D501-4536-934B-BDD082379068}">
      <dsp:nvSpPr>
        <dsp:cNvPr id="0" name=""/>
        <dsp:cNvSpPr/>
      </dsp:nvSpPr>
      <dsp:spPr>
        <a:xfrm>
          <a:off x="397691" y="1195862"/>
          <a:ext cx="5567680" cy="50184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Ontdek wie je ideale klant is...</a:t>
          </a:r>
        </a:p>
      </dsp:txBody>
      <dsp:txXfrm>
        <a:off x="422189" y="1220360"/>
        <a:ext cx="5518684" cy="452844"/>
      </dsp:txXfrm>
    </dsp:sp>
    <dsp:sp modelId="{599EA5C8-3A5A-4711-97F0-6A294A1A3222}">
      <dsp:nvSpPr>
        <dsp:cNvPr id="0" name=""/>
        <dsp:cNvSpPr/>
      </dsp:nvSpPr>
      <dsp:spPr>
        <a:xfrm>
          <a:off x="0" y="2753402"/>
          <a:ext cx="7953829" cy="9639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54076" rIns="617306" bIns="120904" numCol="1" spcCol="1270" anchor="t" anchorCtr="0">
          <a:noAutofit/>
        </a:bodyPr>
        <a:lstStyle/>
        <a:p>
          <a:pPr marL="171450" lvl="1" indent="-171450" algn="l" defTabSz="755650">
            <a:lnSpc>
              <a:spcPct val="90000"/>
            </a:lnSpc>
            <a:spcBef>
              <a:spcPct val="0"/>
            </a:spcBef>
            <a:spcAft>
              <a:spcPct val="15000"/>
            </a:spcAft>
            <a:buNone/>
          </a:pPr>
          <a:r>
            <a:rPr lang="en-GB" sz="1700" kern="1200" noProof="0" dirty="0"/>
            <a:t>...of innovatie door te leren wat mensen missen of waar ze ontevreden over zijn in de huidige voedingsproducten of -diensten.</a:t>
          </a:r>
        </a:p>
      </dsp:txBody>
      <dsp:txXfrm>
        <a:off x="0" y="2753402"/>
        <a:ext cx="7953829" cy="963900"/>
      </dsp:txXfrm>
    </dsp:sp>
    <dsp:sp modelId="{34F784EB-58CF-412C-9A1F-CEF590D51A20}">
      <dsp:nvSpPr>
        <dsp:cNvPr id="0" name=""/>
        <dsp:cNvSpPr/>
      </dsp:nvSpPr>
      <dsp:spPr>
        <a:xfrm>
          <a:off x="397691" y="2502482"/>
          <a:ext cx="5567680" cy="50184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Kansen zien voor verbetering...</a:t>
          </a:r>
        </a:p>
      </dsp:txBody>
      <dsp:txXfrm>
        <a:off x="422189" y="2526980"/>
        <a:ext cx="551868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694112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12407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8963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28422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76751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86462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6747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1104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91C1602E-6291-8C4D-26AF-E051266C0B0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953040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1C15EB45-7D96-292D-83C8-F45F81BDD26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2645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32878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sv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Data" Target="../diagrams/data1.xml"/><Relationship Id="rId5" Type="http://schemas.openxmlformats.org/officeDocument/2006/relationships/image" Target="../media/image22.sv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svg"/><Relationship Id="rId7" Type="http://schemas.openxmlformats.org/officeDocument/2006/relationships/diagramColors" Target="../diagrams/colors2.xml"/><Relationship Id="rId2"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fi.co/one-sentence-pitch"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hyperlink" Target="https://medium.com/swlh/7-ways-to-refine-your-business-idea-fc8bb7b74a4f"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localenterprise.ie/Offaly/Publications-Resources/Business-Downloads/Evaluate-Your-Idea.pdf"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svg"/><Relationship Id="rId2" Type="http://schemas.openxmlformats.org/officeDocument/2006/relationships/slideLayout" Target="../slideLayouts/slideLayout20.xml"/><Relationship Id="rId1" Type="http://schemas.openxmlformats.org/officeDocument/2006/relationships/video" Target="https://www.youtube.com/embed/WgvSYSp3gAc?feature=oembed" TargetMode="Externa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youtube.com/watch?v=WgvSYSp3gAc&amp;feature=youtu.b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cozymeal.com/magazine/top-food-trends"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alerts" TargetMode="External"/><Relationship Id="rId2" Type="http://schemas.openxmlformats.org/officeDocument/2006/relationships/hyperlink" Target="https://trends.google.com/trends/?geo=US" TargetMode="External"/><Relationship Id="rId1" Type="http://schemas.openxmlformats.org/officeDocument/2006/relationships/slideLayout" Target="../slideLayouts/slideLayout20.xml"/><Relationship Id="rId6" Type="http://schemas.openxmlformats.org/officeDocument/2006/relationships/image" Target="../media/image42.jpg"/><Relationship Id="rId5" Type="http://schemas.openxmlformats.org/officeDocument/2006/relationships/hyperlink" Target="https://ads.google.com/intl/en_ie/home/tools/keyword-planner/" TargetMode="External"/><Relationship Id="rId4" Type="http://schemas.openxmlformats.org/officeDocument/2006/relationships/hyperlink" Target="https://ads.google.com/intl/en_BA/home/?pli=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svg"/><Relationship Id="rId7" Type="http://schemas.openxmlformats.org/officeDocument/2006/relationships/diagramColors" Target="../diagrams/colors7.xml"/><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dreads.com/book/show/2642717-nichecraft"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s://3kitchens.eu/from-homemaker-to-business-owner-ihsaans-culinary-journey/"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www.bluemarbleicecream.com/home/mission" TargetMode="Externa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salesforce.com/small-business/how-to-do-market-research/" TargetMode="Externa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localenterprise.ie/Mayo/FAQs/Start%20a%20Business%20FAQ/How%20do%20I%20go%20about%20conducting%20market%20research/" TargetMode="External"/><Relationship Id="rId1" Type="http://schemas.openxmlformats.org/officeDocument/2006/relationships/slideLayout" Target="../slideLayouts/slideLayout2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hyperlink" Target="https://picadomexican.com/" TargetMode="External"/><Relationship Id="rId7" Type="http://schemas.openxmlformats.org/officeDocument/2006/relationships/image" Target="../media/image75.png"/><Relationship Id="rId2" Type="http://schemas.openxmlformats.org/officeDocument/2006/relationships/hyperlink" Target="https://open.spotify.com/episode/5kXmcn240jVXbsgDasUXvw?si=2d1a53197ebb41fc" TargetMode="External"/><Relationship Id="rId1" Type="http://schemas.openxmlformats.org/officeDocument/2006/relationships/slideLayout" Target="../slideLayouts/slideLayout2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74.jpg"/></Relationships>
</file>

<file path=ppt/slides/_rels/slide52.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2.xml"/><Relationship Id="rId5" Type="http://schemas.openxmlformats.org/officeDocument/2006/relationships/image" Target="../media/image80.sv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a-J_SwmMJyo&amp;t=1s&amp;ab_channel=Inc." TargetMode="External"/><Relationship Id="rId2" Type="http://schemas.openxmlformats.org/officeDocument/2006/relationships/slideLayout" Target="../slideLayouts/slideLayout22.xml"/><Relationship Id="rId1" Type="http://schemas.openxmlformats.org/officeDocument/2006/relationships/video" Target="https://www.youtube.com/embed/a-J_SwmMJyo?feature=oembed" TargetMode="External"/><Relationship Id="rId5" Type="http://schemas.openxmlformats.org/officeDocument/2006/relationships/image" Target="../media/image81.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arth.com/news/right-ear-listening-ability/" TargetMode="External"/><Relationship Id="rId2" Type="http://schemas.openxmlformats.org/officeDocument/2006/relationships/image" Target="../media/image83.jp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https://3kitchens.eu/celebrating-world-refugee-day-3-kitchens-is-inspired-by-funke/" TargetMode="External"/><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2.xml"/><Relationship Id="rId5" Type="http://schemas.openxmlformats.org/officeDocument/2006/relationships/image" Target="../media/image92.sv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hyperlink" Target="https://www.zoom.com/" TargetMode="External"/><Relationship Id="rId7" Type="http://schemas.openxmlformats.org/officeDocument/2006/relationships/image" Target="../media/image93.jpg"/><Relationship Id="rId2" Type="http://schemas.openxmlformats.org/officeDocument/2006/relationships/hyperlink" Target="https://otter.ai/" TargetMode="External"/><Relationship Id="rId1" Type="http://schemas.openxmlformats.org/officeDocument/2006/relationships/slideLayout" Target="../slideLayouts/slideLayout22.xml"/><Relationship Id="rId6" Type="http://schemas.openxmlformats.org/officeDocument/2006/relationships/hyperlink" Target="https://www.linkedin.com/groups/" TargetMode="External"/><Relationship Id="rId5" Type="http://schemas.openxmlformats.org/officeDocument/2006/relationships/hyperlink" Target="https://www.facebook.com/groups/feed/" TargetMode="External"/><Relationship Id="rId4" Type="http://schemas.openxmlformats.org/officeDocument/2006/relationships/hyperlink" Target="https://meet.google.com/landin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pl.quora.com/" TargetMode="External"/><Relationship Id="rId7" Type="http://schemas.openxmlformats.org/officeDocument/2006/relationships/image" Target="../media/image93.jpg"/><Relationship Id="rId2" Type="http://schemas.openxmlformats.org/officeDocument/2006/relationships/hyperlink" Target="https://www.reddit.com/?rdt=47372" TargetMode="External"/><Relationship Id="rId1" Type="http://schemas.openxmlformats.org/officeDocument/2006/relationships/slideLayout" Target="../slideLayouts/slideLayout22.xml"/><Relationship Id="rId6" Type="http://schemas.openxmlformats.org/officeDocument/2006/relationships/hyperlink" Target="https://keep.google.com/u/0/" TargetMode="External"/><Relationship Id="rId5" Type="http://schemas.openxmlformats.org/officeDocument/2006/relationships/hyperlink" Target="https://www.surveymonkey.com/" TargetMode="External"/><Relationship Id="rId4" Type="http://schemas.openxmlformats.org/officeDocument/2006/relationships/hyperlink" Target="https://workspace.google.com/products/forms/"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15.xml"/><Relationship Id="rId5" Type="http://schemas.openxmlformats.org/officeDocument/2006/relationships/image" Target="../media/image100.svg"/><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103.sv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coffeerepublic.co.uk/" TargetMode="External"/><Relationship Id="rId2" Type="http://schemas.openxmlformats.org/officeDocument/2006/relationships/slideLayout" Target="../slideLayouts/slideLayout16.xml"/><Relationship Id="rId1" Type="http://schemas.openxmlformats.org/officeDocument/2006/relationships/video" Target="https://www.youtube.com/embed/r8nHptyS234?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dreads.com/book/show/871634.Anyone_Can_Do_It" TargetMode="External"/><Relationship Id="rId2" Type="http://schemas.openxmlformats.org/officeDocument/2006/relationships/image" Target="../media/image1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92921" y="3701900"/>
            <a:ext cx="8337343"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5500" b="1" dirty="0">
                <a:solidFill>
                  <a:srgbClr val="382B1B"/>
                </a:solidFill>
              </a:rPr>
              <a:t>ONDERZOEK IN ACTIE - </a:t>
            </a:r>
            <a:r>
              <a:rPr lang="en-GB" sz="5500" b="1" dirty="0"/>
              <a:t>BEWIJS </a:t>
            </a:r>
            <a:r>
              <a:rPr lang="en-GB" sz="5500" b="1" noProof="0" dirty="0"/>
              <a:t>JE IDEE VOOR EEN VOEDINGSBEDRIJF</a:t>
            </a:r>
            <a:endParaRPr lang="en-GB" sz="5500"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40370"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4000" b="1" noProof="0" dirty="0">
                <a:highlight>
                  <a:srgbClr val="94C7B0"/>
                </a:highlight>
              </a:rPr>
              <a:t> STAP 2</a:t>
            </a:r>
            <a:r>
              <a:rPr lang="en-GB" sz="4000" b="1" noProof="0" dirty="0">
                <a:solidFill>
                  <a:srgbClr val="94C7B0"/>
                </a:solidFill>
                <a:highlight>
                  <a:srgbClr val="94C7B0"/>
                </a:highlight>
              </a:rPr>
              <a:t>.</a:t>
            </a:r>
          </a:p>
        </p:txBody>
      </p:sp>
      <p:pic>
        <p:nvPicPr>
          <p:cNvPr id="3" name="Picture 2">
            <a:extLst>
              <a:ext uri="{FF2B5EF4-FFF2-40B4-BE49-F238E27FC236}">
                <a16:creationId xmlns:a16="http://schemas.microsoft.com/office/drawing/2014/main" id="{9AB865D0-0D38-FFBF-295C-DCC315D475B5}"/>
              </a:ext>
            </a:extLst>
          </p:cNvPr>
          <p:cNvPicPr>
            <a:picLocks noChangeAspect="1"/>
          </p:cNvPicPr>
          <p:nvPr/>
        </p:nvPicPr>
        <p:blipFill>
          <a:blip r:embed="rId2"/>
          <a:stretch>
            <a:fillRect/>
          </a:stretch>
        </p:blipFill>
        <p:spPr>
          <a:xfrm>
            <a:off x="8124644" y="690297"/>
            <a:ext cx="3388011" cy="298120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821471" cy="3312543"/>
          </a:xfrm>
        </p:spPr>
        <p:txBody>
          <a:bodyPr>
            <a:normAutofit/>
          </a:bodyPr>
          <a:lstStyle/>
          <a:p>
            <a:r>
              <a:rPr lang="en-GB" noProof="0" dirty="0"/>
              <a:t>JE 4 STAPPEN OM JE IDEE VOOR EEN VOEDINGSBEDRIJF TE TESTEN EN TE KWALIFICEREN</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02</a:t>
            </a:r>
          </a:p>
        </p:txBody>
      </p:sp>
      <p:pic>
        <p:nvPicPr>
          <p:cNvPr id="13" name="Graphic 12" descr="Handshake with solid fill">
            <a:extLst>
              <a:ext uri="{FF2B5EF4-FFF2-40B4-BE49-F238E27FC236}">
                <a16:creationId xmlns:a16="http://schemas.microsoft.com/office/drawing/2014/main" id="{F2711131-0201-A320-0A4C-668002EE7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214" y="4760385"/>
            <a:ext cx="1586261" cy="1586261"/>
          </a:xfrm>
          <a:prstGeom prst="rect">
            <a:avLst/>
          </a:prstGeom>
        </p:spPr>
      </p:pic>
    </p:spTree>
    <p:extLst>
      <p:ext uri="{BB962C8B-B14F-4D97-AF65-F5344CB8AC3E}">
        <p14:creationId xmlns:p14="http://schemas.microsoft.com/office/powerpoint/2010/main" val="265310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7A25-F3B2-3749-FF10-6F9ABC653DB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7719921-68D2-1FCB-F14A-7ED1C91147BB}"/>
              </a:ext>
            </a:extLst>
          </p:cNvPr>
          <p:cNvSpPr>
            <a:spLocks noGrp="1"/>
          </p:cNvSpPr>
          <p:nvPr>
            <p:ph type="body" sz="quarter" idx="27"/>
          </p:nvPr>
        </p:nvSpPr>
        <p:spPr/>
        <p:txBody>
          <a:bodyPr/>
          <a:lstStyle/>
          <a:p>
            <a:r>
              <a:rPr lang="en-GB" noProof="0" dirty="0"/>
              <a:t>4 STAPPEN OM JE BEDRIJFSIDEE TE TESTEN EN TE KWALIFICEREN</a:t>
            </a:r>
          </a:p>
        </p:txBody>
      </p:sp>
      <p:grpSp>
        <p:nvGrpSpPr>
          <p:cNvPr id="4" name="Grupa 3">
            <a:extLst>
              <a:ext uri="{FF2B5EF4-FFF2-40B4-BE49-F238E27FC236}">
                <a16:creationId xmlns:a16="http://schemas.microsoft.com/office/drawing/2014/main" id="{7F7E6209-C2E5-E660-DBAA-69F8D1F3EA59}"/>
              </a:ext>
            </a:extLst>
          </p:cNvPr>
          <p:cNvGrpSpPr/>
          <p:nvPr/>
        </p:nvGrpSpPr>
        <p:grpSpPr>
          <a:xfrm>
            <a:off x="9851724" y="4008422"/>
            <a:ext cx="1902649" cy="1724285"/>
            <a:chOff x="8756021" y="4031963"/>
            <a:chExt cx="1902649" cy="1724285"/>
          </a:xfrm>
        </p:grpSpPr>
        <p:pic>
          <p:nvPicPr>
            <p:cNvPr id="11" name="Graphic 10" descr="Upstairs with solid fill">
              <a:extLst>
                <a:ext uri="{FF2B5EF4-FFF2-40B4-BE49-F238E27FC236}">
                  <a16:creationId xmlns:a16="http://schemas.microsoft.com/office/drawing/2014/main" id="{A7705C43-38DC-E8B4-B267-24BE4864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3330" y="4250908"/>
              <a:ext cx="1505340" cy="1505340"/>
            </a:xfrm>
            <a:prstGeom prst="rect">
              <a:avLst/>
            </a:prstGeom>
          </p:spPr>
        </p:pic>
        <p:pic>
          <p:nvPicPr>
            <p:cNvPr id="13" name="Graphic 12" descr="Woman with solid fill">
              <a:extLst>
                <a:ext uri="{FF2B5EF4-FFF2-40B4-BE49-F238E27FC236}">
                  <a16:creationId xmlns:a16="http://schemas.microsoft.com/office/drawing/2014/main" id="{42B411E7-86B2-A36A-0F91-E7F2CDF9D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6021" y="4031963"/>
              <a:ext cx="1383244" cy="1383244"/>
            </a:xfrm>
            <a:prstGeom prst="rect">
              <a:avLst/>
            </a:prstGeom>
          </p:spPr>
        </p:pic>
      </p:grpSp>
      <p:graphicFrame>
        <p:nvGraphicFramePr>
          <p:cNvPr id="6" name="Diagram 5">
            <a:extLst>
              <a:ext uri="{FF2B5EF4-FFF2-40B4-BE49-F238E27FC236}">
                <a16:creationId xmlns:a16="http://schemas.microsoft.com/office/drawing/2014/main" id="{E7147408-540D-746F-46A5-10A2B7CF55C6}"/>
              </a:ext>
            </a:extLst>
          </p:cNvPr>
          <p:cNvGraphicFramePr/>
          <p:nvPr>
            <p:extLst>
              <p:ext uri="{D42A27DB-BD31-4B8C-83A1-F6EECF244321}">
                <p14:modId xmlns:p14="http://schemas.microsoft.com/office/powerpoint/2010/main" val="2685612620"/>
              </p:ext>
            </p:extLst>
          </p:nvPr>
        </p:nvGraphicFramePr>
        <p:xfrm>
          <a:off x="2032000" y="1511300"/>
          <a:ext cx="8128000" cy="46270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0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1" y="311362"/>
            <a:ext cx="11270537" cy="720752"/>
          </a:xfrm>
        </p:spPr>
        <p:txBody>
          <a:bodyPr/>
          <a:lstStyle/>
          <a:p>
            <a:r>
              <a:rPr lang="en-GB" noProof="0" dirty="0"/>
              <a:t>STAP 1: </a:t>
            </a:r>
            <a:r>
              <a:rPr lang="en-GB" sz="3600" b="1" noProof="0" dirty="0"/>
              <a:t>VORM EN DEFINIEER DUIDELIJK JE BEDRIJFSIDEE</a:t>
            </a:r>
            <a:endParaRPr lang="en-GB" sz="3600" noProof="0" dirty="0"/>
          </a:p>
        </p:txBody>
      </p:sp>
      <p:pic>
        <p:nvPicPr>
          <p:cNvPr id="6" name="Graphic 5" descr="Rating Star with solid fill">
            <a:extLst>
              <a:ext uri="{FF2B5EF4-FFF2-40B4-BE49-F238E27FC236}">
                <a16:creationId xmlns:a16="http://schemas.microsoft.com/office/drawing/2014/main" id="{11833D27-8A4C-47D2-092B-610EAAA21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9092" y="1032114"/>
            <a:ext cx="1402701" cy="1402701"/>
          </a:xfrm>
          <a:prstGeom prst="rect">
            <a:avLst/>
          </a:prstGeom>
        </p:spPr>
      </p:pic>
      <p:graphicFrame>
        <p:nvGraphicFramePr>
          <p:cNvPr id="8" name="Diagram 7">
            <a:extLst>
              <a:ext uri="{FF2B5EF4-FFF2-40B4-BE49-F238E27FC236}">
                <a16:creationId xmlns:a16="http://schemas.microsoft.com/office/drawing/2014/main" id="{2DCC9F52-04B0-2236-B0A2-29A0862547B7}"/>
              </a:ext>
            </a:extLst>
          </p:cNvPr>
          <p:cNvGraphicFramePr/>
          <p:nvPr>
            <p:extLst>
              <p:ext uri="{D42A27DB-BD31-4B8C-83A1-F6EECF244321}">
                <p14:modId xmlns:p14="http://schemas.microsoft.com/office/powerpoint/2010/main" val="3795867849"/>
              </p:ext>
            </p:extLst>
          </p:nvPr>
        </p:nvGraphicFramePr>
        <p:xfrm>
          <a:off x="341658" y="1537090"/>
          <a:ext cx="11270537" cy="2967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617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7922-711F-7254-1A10-8AF09E6D09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9E39E35-CFB1-6592-8764-70719CA7CFDD}"/>
              </a:ext>
            </a:extLst>
          </p:cNvPr>
          <p:cNvSpPr>
            <a:spLocks noGrp="1"/>
          </p:cNvSpPr>
          <p:nvPr>
            <p:ph type="body" sz="quarter" idx="27"/>
          </p:nvPr>
        </p:nvSpPr>
        <p:spPr>
          <a:xfrm>
            <a:off x="751412" y="311362"/>
            <a:ext cx="11440588" cy="720752"/>
          </a:xfrm>
        </p:spPr>
        <p:txBody>
          <a:bodyPr/>
          <a:lstStyle/>
          <a:p>
            <a:r>
              <a:rPr lang="en-GB" noProof="0" dirty="0"/>
              <a:t>STAP 1: </a:t>
            </a:r>
            <a:r>
              <a:rPr lang="en-GB" sz="3600" b="1" noProof="0" dirty="0"/>
              <a:t>VORM EN DEFINIEER DUIDELIJK JE BEDRIJFSIDEE</a:t>
            </a:r>
            <a:endParaRPr lang="en-GB" sz="3600" noProof="0" dirty="0"/>
          </a:p>
        </p:txBody>
      </p:sp>
      <p:sp>
        <p:nvSpPr>
          <p:cNvPr id="5" name="Freeform 1">
            <a:extLst>
              <a:ext uri="{FF2B5EF4-FFF2-40B4-BE49-F238E27FC236}">
                <a16:creationId xmlns:a16="http://schemas.microsoft.com/office/drawing/2014/main" id="{B2697B1F-E5BB-A23E-BE1B-62D39D278BA1}"/>
              </a:ext>
            </a:extLst>
          </p:cNvPr>
          <p:cNvSpPr>
            <a:spLocks noChangeArrowheads="1"/>
          </p:cNvSpPr>
          <p:nvPr/>
        </p:nvSpPr>
        <p:spPr bwMode="auto">
          <a:xfrm>
            <a:off x="3167384" y="162464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 name="Freeform 171">
            <a:extLst>
              <a:ext uri="{FF2B5EF4-FFF2-40B4-BE49-F238E27FC236}">
                <a16:creationId xmlns:a16="http://schemas.microsoft.com/office/drawing/2014/main" id="{346CB7FC-EAF0-1E29-B5C6-72DC45A52BD3}"/>
              </a:ext>
            </a:extLst>
          </p:cNvPr>
          <p:cNvSpPr>
            <a:spLocks noChangeArrowheads="1"/>
          </p:cNvSpPr>
          <p:nvPr/>
        </p:nvSpPr>
        <p:spPr bwMode="auto">
          <a:xfrm>
            <a:off x="3228112"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8" name="Freeform 172">
            <a:extLst>
              <a:ext uri="{FF2B5EF4-FFF2-40B4-BE49-F238E27FC236}">
                <a16:creationId xmlns:a16="http://schemas.microsoft.com/office/drawing/2014/main" id="{5D3AAFA3-CB27-7D93-04DB-5401473E2DC1}"/>
              </a:ext>
            </a:extLst>
          </p:cNvPr>
          <p:cNvSpPr>
            <a:spLocks noChangeArrowheads="1"/>
          </p:cNvSpPr>
          <p:nvPr/>
        </p:nvSpPr>
        <p:spPr bwMode="auto">
          <a:xfrm>
            <a:off x="3291371"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9" name="Freeform 173">
            <a:extLst>
              <a:ext uri="{FF2B5EF4-FFF2-40B4-BE49-F238E27FC236}">
                <a16:creationId xmlns:a16="http://schemas.microsoft.com/office/drawing/2014/main" id="{62518665-6C97-AA3B-1C0F-5B2BF93BDB08}"/>
              </a:ext>
            </a:extLst>
          </p:cNvPr>
          <p:cNvSpPr>
            <a:spLocks noChangeArrowheads="1"/>
          </p:cNvSpPr>
          <p:nvPr/>
        </p:nvSpPr>
        <p:spPr bwMode="auto">
          <a:xfrm>
            <a:off x="4756434" y="3044160"/>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10" name="Freeform 174">
            <a:extLst>
              <a:ext uri="{FF2B5EF4-FFF2-40B4-BE49-F238E27FC236}">
                <a16:creationId xmlns:a16="http://schemas.microsoft.com/office/drawing/2014/main" id="{A8656E40-EB92-3252-D27A-D94062ED2FBC}"/>
              </a:ext>
            </a:extLst>
          </p:cNvPr>
          <p:cNvSpPr>
            <a:spLocks noChangeArrowheads="1"/>
          </p:cNvSpPr>
          <p:nvPr/>
        </p:nvSpPr>
        <p:spPr bwMode="auto">
          <a:xfrm>
            <a:off x="4703298" y="2991022"/>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5">
            <a:extLst>
              <a:ext uri="{FF2B5EF4-FFF2-40B4-BE49-F238E27FC236}">
                <a16:creationId xmlns:a16="http://schemas.microsoft.com/office/drawing/2014/main" id="{F3E4F91B-4E57-F43A-E42A-C7CF9FD23201}"/>
              </a:ext>
            </a:extLst>
          </p:cNvPr>
          <p:cNvSpPr>
            <a:spLocks noChangeArrowheads="1"/>
          </p:cNvSpPr>
          <p:nvPr/>
        </p:nvSpPr>
        <p:spPr bwMode="auto">
          <a:xfrm>
            <a:off x="6142429" y="162013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Freeform 176">
            <a:extLst>
              <a:ext uri="{FF2B5EF4-FFF2-40B4-BE49-F238E27FC236}">
                <a16:creationId xmlns:a16="http://schemas.microsoft.com/office/drawing/2014/main" id="{ACA32E4A-2FA4-A45D-AE65-80334CE28334}"/>
              </a:ext>
            </a:extLst>
          </p:cNvPr>
          <p:cNvSpPr>
            <a:spLocks noChangeArrowheads="1"/>
          </p:cNvSpPr>
          <p:nvPr/>
        </p:nvSpPr>
        <p:spPr bwMode="auto">
          <a:xfrm>
            <a:off x="6203157" y="168085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14" name="Freeform 177">
            <a:extLst>
              <a:ext uri="{FF2B5EF4-FFF2-40B4-BE49-F238E27FC236}">
                <a16:creationId xmlns:a16="http://schemas.microsoft.com/office/drawing/2014/main" id="{6DBAFF50-FABC-19C3-807D-9CDD41B8DBFC}"/>
              </a:ext>
            </a:extLst>
          </p:cNvPr>
          <p:cNvSpPr>
            <a:spLocks noChangeArrowheads="1"/>
          </p:cNvSpPr>
          <p:nvPr/>
        </p:nvSpPr>
        <p:spPr bwMode="auto">
          <a:xfrm>
            <a:off x="6266414" y="174158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5" name="Freeform 178">
            <a:extLst>
              <a:ext uri="{FF2B5EF4-FFF2-40B4-BE49-F238E27FC236}">
                <a16:creationId xmlns:a16="http://schemas.microsoft.com/office/drawing/2014/main" id="{C46EE9A8-0D86-D340-DD37-8276CD416692}"/>
              </a:ext>
            </a:extLst>
          </p:cNvPr>
          <p:cNvSpPr>
            <a:spLocks noChangeArrowheads="1"/>
          </p:cNvSpPr>
          <p:nvPr/>
        </p:nvSpPr>
        <p:spPr bwMode="auto">
          <a:xfrm>
            <a:off x="7731478" y="3039648"/>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6" name="Freeform 179">
            <a:extLst>
              <a:ext uri="{FF2B5EF4-FFF2-40B4-BE49-F238E27FC236}">
                <a16:creationId xmlns:a16="http://schemas.microsoft.com/office/drawing/2014/main" id="{81A5E374-CA2B-31BB-37BA-65500DE488C9}"/>
              </a:ext>
            </a:extLst>
          </p:cNvPr>
          <p:cNvSpPr>
            <a:spLocks noChangeArrowheads="1"/>
          </p:cNvSpPr>
          <p:nvPr/>
        </p:nvSpPr>
        <p:spPr bwMode="auto">
          <a:xfrm>
            <a:off x="7678341" y="2986510"/>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7" name="Freeform 180">
            <a:extLst>
              <a:ext uri="{FF2B5EF4-FFF2-40B4-BE49-F238E27FC236}">
                <a16:creationId xmlns:a16="http://schemas.microsoft.com/office/drawing/2014/main" id="{EA1BA7AD-8EA9-3397-8F51-96493A988F35}"/>
              </a:ext>
            </a:extLst>
          </p:cNvPr>
          <p:cNvSpPr>
            <a:spLocks noChangeArrowheads="1"/>
          </p:cNvSpPr>
          <p:nvPr/>
        </p:nvSpPr>
        <p:spPr bwMode="auto">
          <a:xfrm>
            <a:off x="8860501" y="162464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8" name="Freeform 181">
            <a:extLst>
              <a:ext uri="{FF2B5EF4-FFF2-40B4-BE49-F238E27FC236}">
                <a16:creationId xmlns:a16="http://schemas.microsoft.com/office/drawing/2014/main" id="{44EA9D64-8A3C-8E43-CD49-4B1602E73A3B}"/>
              </a:ext>
            </a:extLst>
          </p:cNvPr>
          <p:cNvSpPr>
            <a:spLocks noChangeArrowheads="1"/>
          </p:cNvSpPr>
          <p:nvPr/>
        </p:nvSpPr>
        <p:spPr bwMode="auto">
          <a:xfrm>
            <a:off x="8921229"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94C7B0"/>
          </a:solidFill>
          <a:ln>
            <a:noFill/>
          </a:ln>
          <a:effectLst/>
        </p:spPr>
        <p:txBody>
          <a:bodyPr wrap="none" anchor="ctr"/>
          <a:lstStyle/>
          <a:p>
            <a:endParaRPr lang="en-GB" sz="900" noProof="0" dirty="0"/>
          </a:p>
        </p:txBody>
      </p:sp>
      <p:sp>
        <p:nvSpPr>
          <p:cNvPr id="19" name="Freeform 182">
            <a:extLst>
              <a:ext uri="{FF2B5EF4-FFF2-40B4-BE49-F238E27FC236}">
                <a16:creationId xmlns:a16="http://schemas.microsoft.com/office/drawing/2014/main" id="{246AD815-CA51-E0F2-265E-D2B647B0AADC}"/>
              </a:ext>
            </a:extLst>
          </p:cNvPr>
          <p:cNvSpPr>
            <a:spLocks noChangeArrowheads="1"/>
          </p:cNvSpPr>
          <p:nvPr/>
        </p:nvSpPr>
        <p:spPr bwMode="auto">
          <a:xfrm>
            <a:off x="8981957"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0" name="Freeform 183">
            <a:extLst>
              <a:ext uri="{FF2B5EF4-FFF2-40B4-BE49-F238E27FC236}">
                <a16:creationId xmlns:a16="http://schemas.microsoft.com/office/drawing/2014/main" id="{27ABB0F0-7CDD-6CF9-C1F9-AED606A88389}"/>
              </a:ext>
            </a:extLst>
          </p:cNvPr>
          <p:cNvSpPr>
            <a:spLocks noChangeArrowheads="1"/>
          </p:cNvSpPr>
          <p:nvPr/>
        </p:nvSpPr>
        <p:spPr bwMode="auto">
          <a:xfrm>
            <a:off x="10447019" y="304416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B6D1E1"/>
          </a:solidFill>
          <a:ln>
            <a:noFill/>
          </a:ln>
          <a:effectLst/>
        </p:spPr>
        <p:txBody>
          <a:bodyPr wrap="none" anchor="ctr"/>
          <a:lstStyle/>
          <a:p>
            <a:endParaRPr lang="en-GB" sz="900" noProof="0" dirty="0"/>
          </a:p>
        </p:txBody>
      </p:sp>
      <p:sp>
        <p:nvSpPr>
          <p:cNvPr id="21" name="Freeform 184">
            <a:extLst>
              <a:ext uri="{FF2B5EF4-FFF2-40B4-BE49-F238E27FC236}">
                <a16:creationId xmlns:a16="http://schemas.microsoft.com/office/drawing/2014/main" id="{8F053EF4-EA97-4935-99DC-5F6C23FF31FD}"/>
              </a:ext>
            </a:extLst>
          </p:cNvPr>
          <p:cNvSpPr>
            <a:spLocks noChangeArrowheads="1"/>
          </p:cNvSpPr>
          <p:nvPr/>
        </p:nvSpPr>
        <p:spPr bwMode="auto">
          <a:xfrm>
            <a:off x="10396413" y="2991022"/>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CuadroTexto 553">
            <a:extLst>
              <a:ext uri="{FF2B5EF4-FFF2-40B4-BE49-F238E27FC236}">
                <a16:creationId xmlns:a16="http://schemas.microsoft.com/office/drawing/2014/main" id="{543EE6D0-D73D-4B9A-3005-C326F409053E}"/>
              </a:ext>
            </a:extLst>
          </p:cNvPr>
          <p:cNvSpPr txBox="1"/>
          <p:nvPr/>
        </p:nvSpPr>
        <p:spPr>
          <a:xfrm>
            <a:off x="3741084" y="1846346"/>
            <a:ext cx="1378393"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Het probleem identificeren</a:t>
            </a:r>
          </a:p>
        </p:txBody>
      </p:sp>
      <p:sp>
        <p:nvSpPr>
          <p:cNvPr id="26" name="CuadroTexto 553">
            <a:extLst>
              <a:ext uri="{FF2B5EF4-FFF2-40B4-BE49-F238E27FC236}">
                <a16:creationId xmlns:a16="http://schemas.microsoft.com/office/drawing/2014/main" id="{B7916818-EE87-B79A-58EB-56E956B2F6E8}"/>
              </a:ext>
            </a:extLst>
          </p:cNvPr>
          <p:cNvSpPr txBox="1"/>
          <p:nvPr/>
        </p:nvSpPr>
        <p:spPr>
          <a:xfrm>
            <a:off x="6541076" y="1877376"/>
            <a:ext cx="1634761"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Leg je oplossing uit</a:t>
            </a:r>
          </a:p>
        </p:txBody>
      </p:sp>
      <p:sp>
        <p:nvSpPr>
          <p:cNvPr id="27" name="CuadroTexto 553">
            <a:extLst>
              <a:ext uri="{FF2B5EF4-FFF2-40B4-BE49-F238E27FC236}">
                <a16:creationId xmlns:a16="http://schemas.microsoft.com/office/drawing/2014/main" id="{2F63CCB2-6414-EEC5-9FA2-8845CBBDB94D}"/>
              </a:ext>
            </a:extLst>
          </p:cNvPr>
          <p:cNvSpPr txBox="1"/>
          <p:nvPr/>
        </p:nvSpPr>
        <p:spPr>
          <a:xfrm>
            <a:off x="9597107" y="1892512"/>
            <a:ext cx="1138465"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Laat het voordeel zien</a:t>
            </a:r>
          </a:p>
        </p:txBody>
      </p:sp>
      <p:grpSp>
        <p:nvGrpSpPr>
          <p:cNvPr id="92" name="Grupa 91">
            <a:extLst>
              <a:ext uri="{FF2B5EF4-FFF2-40B4-BE49-F238E27FC236}">
                <a16:creationId xmlns:a16="http://schemas.microsoft.com/office/drawing/2014/main" id="{C1ABE904-4170-5CA4-EFF8-CCDD08FD7A09}"/>
              </a:ext>
            </a:extLst>
          </p:cNvPr>
          <p:cNvGrpSpPr/>
          <p:nvPr/>
        </p:nvGrpSpPr>
        <p:grpSpPr>
          <a:xfrm>
            <a:off x="256822" y="1563913"/>
            <a:ext cx="2568289" cy="2398757"/>
            <a:chOff x="256822" y="1563913"/>
            <a:chExt cx="2568289" cy="2398757"/>
          </a:xfrm>
        </p:grpSpPr>
        <p:sp>
          <p:nvSpPr>
            <p:cNvPr id="28" name="Freeform 175">
              <a:extLst>
                <a:ext uri="{FF2B5EF4-FFF2-40B4-BE49-F238E27FC236}">
                  <a16:creationId xmlns:a16="http://schemas.microsoft.com/office/drawing/2014/main" id="{C7D5A563-759F-CBFF-980D-CB6994EF2DF2}"/>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9" name="Freeform 176">
              <a:extLst>
                <a:ext uri="{FF2B5EF4-FFF2-40B4-BE49-F238E27FC236}">
                  <a16:creationId xmlns:a16="http://schemas.microsoft.com/office/drawing/2014/main" id="{62906AA8-1BF3-6630-8B6C-5702980DC4B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0" name="Freeform 177">
              <a:extLst>
                <a:ext uri="{FF2B5EF4-FFF2-40B4-BE49-F238E27FC236}">
                  <a16:creationId xmlns:a16="http://schemas.microsoft.com/office/drawing/2014/main" id="{1DDA403E-C275-F5DC-FE22-49719E1D27CB}"/>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Freeform 178">
              <a:extLst>
                <a:ext uri="{FF2B5EF4-FFF2-40B4-BE49-F238E27FC236}">
                  <a16:creationId xmlns:a16="http://schemas.microsoft.com/office/drawing/2014/main" id="{5AFF83D6-3490-4200-E0EA-12BF87C06A1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32" name="Freeform 179">
              <a:extLst>
                <a:ext uri="{FF2B5EF4-FFF2-40B4-BE49-F238E27FC236}">
                  <a16:creationId xmlns:a16="http://schemas.microsoft.com/office/drawing/2014/main" id="{28B7B0A4-7A5E-7538-1377-CF54D2965A68}"/>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3" name="CuadroTexto 553">
              <a:extLst>
                <a:ext uri="{FF2B5EF4-FFF2-40B4-BE49-F238E27FC236}">
                  <a16:creationId xmlns:a16="http://schemas.microsoft.com/office/drawing/2014/main" id="{5F4CA09D-3876-6BC3-8875-B75F5AEF7496}"/>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1</a:t>
              </a:r>
            </a:p>
          </p:txBody>
        </p:sp>
      </p:grpSp>
      <p:sp>
        <p:nvSpPr>
          <p:cNvPr id="34" name="CuadroTexto 553">
            <a:extLst>
              <a:ext uri="{FF2B5EF4-FFF2-40B4-BE49-F238E27FC236}">
                <a16:creationId xmlns:a16="http://schemas.microsoft.com/office/drawing/2014/main" id="{9CA64FDD-0FAE-1A33-9BBC-98F99D7B72D3}"/>
              </a:ext>
            </a:extLst>
          </p:cNvPr>
          <p:cNvSpPr txBox="1"/>
          <p:nvPr/>
        </p:nvSpPr>
        <p:spPr>
          <a:xfrm>
            <a:off x="705009" y="1904581"/>
            <a:ext cx="1579900"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Houd het kort</a:t>
            </a:r>
          </a:p>
        </p:txBody>
      </p:sp>
      <p:sp>
        <p:nvSpPr>
          <p:cNvPr id="35" name="CuadroTexto 553">
            <a:extLst>
              <a:ext uri="{FF2B5EF4-FFF2-40B4-BE49-F238E27FC236}">
                <a16:creationId xmlns:a16="http://schemas.microsoft.com/office/drawing/2014/main" id="{E549FA47-4DDE-A882-3D3B-7347DA7F779F}"/>
              </a:ext>
            </a:extLst>
          </p:cNvPr>
          <p:cNvSpPr txBox="1"/>
          <p:nvPr/>
        </p:nvSpPr>
        <p:spPr>
          <a:xfrm>
            <a:off x="4841517" y="3240444"/>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2</a:t>
            </a:r>
          </a:p>
        </p:txBody>
      </p:sp>
      <p:sp>
        <p:nvSpPr>
          <p:cNvPr id="36" name="CuadroTexto 553">
            <a:extLst>
              <a:ext uri="{FF2B5EF4-FFF2-40B4-BE49-F238E27FC236}">
                <a16:creationId xmlns:a16="http://schemas.microsoft.com/office/drawing/2014/main" id="{481B85E5-58FD-712A-8BE3-E91BCADCD995}"/>
              </a:ext>
            </a:extLst>
          </p:cNvPr>
          <p:cNvSpPr txBox="1"/>
          <p:nvPr/>
        </p:nvSpPr>
        <p:spPr>
          <a:xfrm>
            <a:off x="7816895" y="3220207"/>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3</a:t>
            </a:r>
          </a:p>
        </p:txBody>
      </p:sp>
      <p:sp>
        <p:nvSpPr>
          <p:cNvPr id="37" name="CuadroTexto 553">
            <a:extLst>
              <a:ext uri="{FF2B5EF4-FFF2-40B4-BE49-F238E27FC236}">
                <a16:creationId xmlns:a16="http://schemas.microsoft.com/office/drawing/2014/main" id="{3D7E38D4-6E60-E077-6554-26AB9BE24E20}"/>
              </a:ext>
            </a:extLst>
          </p:cNvPr>
          <p:cNvSpPr txBox="1"/>
          <p:nvPr/>
        </p:nvSpPr>
        <p:spPr>
          <a:xfrm>
            <a:off x="10523447" y="3218326"/>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4</a:t>
            </a:r>
          </a:p>
        </p:txBody>
      </p:sp>
      <p:sp>
        <p:nvSpPr>
          <p:cNvPr id="38" name="TextBox 3">
            <a:extLst>
              <a:ext uri="{FF2B5EF4-FFF2-40B4-BE49-F238E27FC236}">
                <a16:creationId xmlns:a16="http://schemas.microsoft.com/office/drawing/2014/main" id="{EFCF530E-A165-B77C-9312-BF4FCD61FA96}"/>
              </a:ext>
            </a:extLst>
          </p:cNvPr>
          <p:cNvSpPr txBox="1"/>
          <p:nvPr/>
        </p:nvSpPr>
        <p:spPr>
          <a:xfrm>
            <a:off x="8130777" y="867894"/>
            <a:ext cx="4031843" cy="1323439"/>
          </a:xfrm>
          <a:prstGeom prst="rect">
            <a:avLst/>
          </a:prstGeom>
          <a:noFill/>
        </p:spPr>
        <p:txBody>
          <a:bodyPr wrap="square">
            <a:spAutoFit/>
          </a:bodyPr>
          <a:lstStyle/>
          <a:p>
            <a:pPr algn="r"/>
            <a:r>
              <a:rPr lang="en-GB" sz="4000" b="1" noProof="0" dirty="0">
                <a:solidFill>
                  <a:schemeClr val="bg1"/>
                </a:solidFill>
                <a:highlight>
                  <a:srgbClr val="E6C8C7"/>
                </a:highlight>
              </a:rPr>
              <a:t> 7 BELANGRIJKE TIPS </a:t>
            </a:r>
            <a:endParaRPr lang="en-GB" sz="4000" b="1" noProof="0" dirty="0">
              <a:solidFill>
                <a:srgbClr val="E6C8C7"/>
              </a:solidFill>
              <a:highlight>
                <a:srgbClr val="E6C8C7"/>
              </a:highlight>
            </a:endParaRPr>
          </a:p>
        </p:txBody>
      </p:sp>
      <p:sp>
        <p:nvSpPr>
          <p:cNvPr id="40" name="pole tekstowe 39">
            <a:extLst>
              <a:ext uri="{FF2B5EF4-FFF2-40B4-BE49-F238E27FC236}">
                <a16:creationId xmlns:a16="http://schemas.microsoft.com/office/drawing/2014/main" id="{6E20D21D-AA09-A6DB-C956-F7DF4B8AC513}"/>
              </a:ext>
            </a:extLst>
          </p:cNvPr>
          <p:cNvSpPr txBox="1"/>
          <p:nvPr/>
        </p:nvSpPr>
        <p:spPr>
          <a:xfrm>
            <a:off x="423902" y="2194004"/>
            <a:ext cx="1579899" cy="1569660"/>
          </a:xfrm>
          <a:prstGeom prst="rect">
            <a:avLst/>
          </a:prstGeom>
          <a:noFill/>
        </p:spPr>
        <p:txBody>
          <a:bodyPr wrap="square">
            <a:spAutoFit/>
          </a:bodyPr>
          <a:lstStyle/>
          <a:p>
            <a:pPr algn="ctr"/>
            <a:r>
              <a:rPr lang="en-GB" sz="1600" noProof="0">
                <a:solidFill>
                  <a:schemeClr val="bg1"/>
                </a:solidFill>
                <a:latin typeface="Calibri" panose="020F0502020204030204" pitchFamily="34" charset="0"/>
                <a:ea typeface="Lato" charset="0"/>
                <a:cs typeface="Calibri" panose="020F0502020204030204" pitchFamily="34" charset="0"/>
              </a:rPr>
              <a:t>Beschrijf je voedingsidee in een paar duidelijke zinnen. Laat elk woord tellen.</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Freeform 1">
            <a:extLst>
              <a:ext uri="{FF2B5EF4-FFF2-40B4-BE49-F238E27FC236}">
                <a16:creationId xmlns:a16="http://schemas.microsoft.com/office/drawing/2014/main" id="{5A4E42FB-A16D-2B0A-36AB-488A56945E49}"/>
              </a:ext>
            </a:extLst>
          </p:cNvPr>
          <p:cNvSpPr>
            <a:spLocks noChangeArrowheads="1"/>
          </p:cNvSpPr>
          <p:nvPr/>
        </p:nvSpPr>
        <p:spPr bwMode="auto">
          <a:xfrm>
            <a:off x="5164891" y="404310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2" name="Freeform 171">
            <a:extLst>
              <a:ext uri="{FF2B5EF4-FFF2-40B4-BE49-F238E27FC236}">
                <a16:creationId xmlns:a16="http://schemas.microsoft.com/office/drawing/2014/main" id="{D196FB7A-7ACA-0272-4AF0-F0672FD11F83}"/>
              </a:ext>
            </a:extLst>
          </p:cNvPr>
          <p:cNvSpPr>
            <a:spLocks noChangeArrowheads="1"/>
          </p:cNvSpPr>
          <p:nvPr/>
        </p:nvSpPr>
        <p:spPr bwMode="auto">
          <a:xfrm>
            <a:off x="5225619" y="410383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43" name="Freeform 172">
            <a:extLst>
              <a:ext uri="{FF2B5EF4-FFF2-40B4-BE49-F238E27FC236}">
                <a16:creationId xmlns:a16="http://schemas.microsoft.com/office/drawing/2014/main" id="{CF551636-5866-83E8-7729-20C2D3B0D3A0}"/>
              </a:ext>
            </a:extLst>
          </p:cNvPr>
          <p:cNvSpPr>
            <a:spLocks noChangeArrowheads="1"/>
          </p:cNvSpPr>
          <p:nvPr/>
        </p:nvSpPr>
        <p:spPr bwMode="auto">
          <a:xfrm>
            <a:off x="5288878" y="416456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4" name="Freeform 173">
            <a:extLst>
              <a:ext uri="{FF2B5EF4-FFF2-40B4-BE49-F238E27FC236}">
                <a16:creationId xmlns:a16="http://schemas.microsoft.com/office/drawing/2014/main" id="{35960C8C-BC2F-7723-31C6-1648FD7EEADD}"/>
              </a:ext>
            </a:extLst>
          </p:cNvPr>
          <p:cNvSpPr>
            <a:spLocks noChangeArrowheads="1"/>
          </p:cNvSpPr>
          <p:nvPr/>
        </p:nvSpPr>
        <p:spPr bwMode="auto">
          <a:xfrm>
            <a:off x="6753941" y="546262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45" name="Freeform 174">
            <a:extLst>
              <a:ext uri="{FF2B5EF4-FFF2-40B4-BE49-F238E27FC236}">
                <a16:creationId xmlns:a16="http://schemas.microsoft.com/office/drawing/2014/main" id="{1730FA35-CE30-173F-D1EB-ABB76E2FA46C}"/>
              </a:ext>
            </a:extLst>
          </p:cNvPr>
          <p:cNvSpPr>
            <a:spLocks noChangeArrowheads="1"/>
          </p:cNvSpPr>
          <p:nvPr/>
        </p:nvSpPr>
        <p:spPr bwMode="auto">
          <a:xfrm>
            <a:off x="6700805" y="540948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6" name="Freeform 175">
            <a:extLst>
              <a:ext uri="{FF2B5EF4-FFF2-40B4-BE49-F238E27FC236}">
                <a16:creationId xmlns:a16="http://schemas.microsoft.com/office/drawing/2014/main" id="{3F4B53C1-2DF5-D09A-405C-A4E246AE6E60}"/>
              </a:ext>
            </a:extLst>
          </p:cNvPr>
          <p:cNvSpPr>
            <a:spLocks noChangeArrowheads="1"/>
          </p:cNvSpPr>
          <p:nvPr/>
        </p:nvSpPr>
        <p:spPr bwMode="auto">
          <a:xfrm>
            <a:off x="8070049" y="401486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7" name="Freeform 176">
            <a:extLst>
              <a:ext uri="{FF2B5EF4-FFF2-40B4-BE49-F238E27FC236}">
                <a16:creationId xmlns:a16="http://schemas.microsoft.com/office/drawing/2014/main" id="{3887819F-5DDE-3CC5-1ED2-06C8EC225A13}"/>
              </a:ext>
            </a:extLst>
          </p:cNvPr>
          <p:cNvSpPr>
            <a:spLocks noChangeArrowheads="1"/>
          </p:cNvSpPr>
          <p:nvPr/>
        </p:nvSpPr>
        <p:spPr bwMode="auto">
          <a:xfrm>
            <a:off x="8130777" y="407559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48" name="Freeform 177">
            <a:extLst>
              <a:ext uri="{FF2B5EF4-FFF2-40B4-BE49-F238E27FC236}">
                <a16:creationId xmlns:a16="http://schemas.microsoft.com/office/drawing/2014/main" id="{B5517C1D-496B-D4F4-8DE4-547AD432E1DC}"/>
              </a:ext>
            </a:extLst>
          </p:cNvPr>
          <p:cNvSpPr>
            <a:spLocks noChangeArrowheads="1"/>
          </p:cNvSpPr>
          <p:nvPr/>
        </p:nvSpPr>
        <p:spPr bwMode="auto">
          <a:xfrm>
            <a:off x="8194034" y="413631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9" name="Freeform 178">
            <a:extLst>
              <a:ext uri="{FF2B5EF4-FFF2-40B4-BE49-F238E27FC236}">
                <a16:creationId xmlns:a16="http://schemas.microsoft.com/office/drawing/2014/main" id="{C979FCF5-C8BC-A1BB-ED43-6FBF3257D3A6}"/>
              </a:ext>
            </a:extLst>
          </p:cNvPr>
          <p:cNvSpPr>
            <a:spLocks noChangeArrowheads="1"/>
          </p:cNvSpPr>
          <p:nvPr/>
        </p:nvSpPr>
        <p:spPr bwMode="auto">
          <a:xfrm>
            <a:off x="9659098" y="543438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0" name="Freeform 179">
            <a:extLst>
              <a:ext uri="{FF2B5EF4-FFF2-40B4-BE49-F238E27FC236}">
                <a16:creationId xmlns:a16="http://schemas.microsoft.com/office/drawing/2014/main" id="{B7B09A1F-B878-5196-7E39-6D5C2D37F206}"/>
              </a:ext>
            </a:extLst>
          </p:cNvPr>
          <p:cNvSpPr>
            <a:spLocks noChangeArrowheads="1"/>
          </p:cNvSpPr>
          <p:nvPr/>
        </p:nvSpPr>
        <p:spPr bwMode="auto">
          <a:xfrm>
            <a:off x="9605961" y="538124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1" name="CuadroTexto 553">
            <a:extLst>
              <a:ext uri="{FF2B5EF4-FFF2-40B4-BE49-F238E27FC236}">
                <a16:creationId xmlns:a16="http://schemas.microsoft.com/office/drawing/2014/main" id="{59D84BBF-CBE1-268D-2591-A3B164070AA0}"/>
              </a:ext>
            </a:extLst>
          </p:cNvPr>
          <p:cNvSpPr txBox="1"/>
          <p:nvPr/>
        </p:nvSpPr>
        <p:spPr>
          <a:xfrm>
            <a:off x="5637269" y="4303774"/>
            <a:ext cx="1668874"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Vertel je verhaal</a:t>
            </a:r>
          </a:p>
        </p:txBody>
      </p:sp>
      <p:sp>
        <p:nvSpPr>
          <p:cNvPr id="52" name="CuadroTexto 553">
            <a:extLst>
              <a:ext uri="{FF2B5EF4-FFF2-40B4-BE49-F238E27FC236}">
                <a16:creationId xmlns:a16="http://schemas.microsoft.com/office/drawing/2014/main" id="{088A0481-3AA0-0A49-172E-C04F473BC03F}"/>
              </a:ext>
            </a:extLst>
          </p:cNvPr>
          <p:cNvSpPr txBox="1"/>
          <p:nvPr/>
        </p:nvSpPr>
        <p:spPr>
          <a:xfrm>
            <a:off x="8498466" y="4303774"/>
            <a:ext cx="1634761"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Denk visueel</a:t>
            </a:r>
          </a:p>
        </p:txBody>
      </p:sp>
      <p:sp>
        <p:nvSpPr>
          <p:cNvPr id="53" name="Freeform 175">
            <a:extLst>
              <a:ext uri="{FF2B5EF4-FFF2-40B4-BE49-F238E27FC236}">
                <a16:creationId xmlns:a16="http://schemas.microsoft.com/office/drawing/2014/main" id="{305C71BE-DF91-D6CE-C125-6082ED4D4133}"/>
              </a:ext>
            </a:extLst>
          </p:cNvPr>
          <p:cNvSpPr>
            <a:spLocks noChangeArrowheads="1"/>
          </p:cNvSpPr>
          <p:nvPr/>
        </p:nvSpPr>
        <p:spPr bwMode="auto">
          <a:xfrm>
            <a:off x="2140271" y="402747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6">
            <a:extLst>
              <a:ext uri="{FF2B5EF4-FFF2-40B4-BE49-F238E27FC236}">
                <a16:creationId xmlns:a16="http://schemas.microsoft.com/office/drawing/2014/main" id="{0EEF7CEE-A8AE-03DF-7695-D5D0F11D1C6B}"/>
              </a:ext>
            </a:extLst>
          </p:cNvPr>
          <p:cNvSpPr>
            <a:spLocks noChangeArrowheads="1"/>
          </p:cNvSpPr>
          <p:nvPr/>
        </p:nvSpPr>
        <p:spPr bwMode="auto">
          <a:xfrm>
            <a:off x="2153510" y="408820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5" name="Freeform 177">
            <a:extLst>
              <a:ext uri="{FF2B5EF4-FFF2-40B4-BE49-F238E27FC236}">
                <a16:creationId xmlns:a16="http://schemas.microsoft.com/office/drawing/2014/main" id="{01017EEF-FD93-291E-F204-EE9571D4418C}"/>
              </a:ext>
            </a:extLst>
          </p:cNvPr>
          <p:cNvSpPr>
            <a:spLocks noChangeArrowheads="1"/>
          </p:cNvSpPr>
          <p:nvPr/>
        </p:nvSpPr>
        <p:spPr bwMode="auto">
          <a:xfrm>
            <a:off x="2264256" y="4148932"/>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Freeform 178">
            <a:extLst>
              <a:ext uri="{FF2B5EF4-FFF2-40B4-BE49-F238E27FC236}">
                <a16:creationId xmlns:a16="http://schemas.microsoft.com/office/drawing/2014/main" id="{5213C247-1D81-452F-BE5D-E8C47CCFEAB0}"/>
              </a:ext>
            </a:extLst>
          </p:cNvPr>
          <p:cNvSpPr>
            <a:spLocks noChangeArrowheads="1"/>
          </p:cNvSpPr>
          <p:nvPr/>
        </p:nvSpPr>
        <p:spPr bwMode="auto">
          <a:xfrm>
            <a:off x="3729320" y="5446994"/>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7" name="Freeform 179">
            <a:extLst>
              <a:ext uri="{FF2B5EF4-FFF2-40B4-BE49-F238E27FC236}">
                <a16:creationId xmlns:a16="http://schemas.microsoft.com/office/drawing/2014/main" id="{04BAE373-8A87-AC4C-0CE2-986AA0960E3A}"/>
              </a:ext>
            </a:extLst>
          </p:cNvPr>
          <p:cNvSpPr>
            <a:spLocks noChangeArrowheads="1"/>
          </p:cNvSpPr>
          <p:nvPr/>
        </p:nvSpPr>
        <p:spPr bwMode="auto">
          <a:xfrm>
            <a:off x="3676183" y="5393856"/>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8" name="CuadroTexto 553">
            <a:extLst>
              <a:ext uri="{FF2B5EF4-FFF2-40B4-BE49-F238E27FC236}">
                <a16:creationId xmlns:a16="http://schemas.microsoft.com/office/drawing/2014/main" id="{F4433FDC-713A-8BE8-490A-D3DDFD8D216A}"/>
              </a:ext>
            </a:extLst>
          </p:cNvPr>
          <p:cNvSpPr txBox="1"/>
          <p:nvPr/>
        </p:nvSpPr>
        <p:spPr>
          <a:xfrm>
            <a:off x="3828125" y="5633812"/>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5</a:t>
            </a:r>
          </a:p>
        </p:txBody>
      </p:sp>
      <p:sp>
        <p:nvSpPr>
          <p:cNvPr id="59" name="CuadroTexto 553">
            <a:extLst>
              <a:ext uri="{FF2B5EF4-FFF2-40B4-BE49-F238E27FC236}">
                <a16:creationId xmlns:a16="http://schemas.microsoft.com/office/drawing/2014/main" id="{03606F5F-6485-E525-DB56-20BA3BB38554}"/>
              </a:ext>
            </a:extLst>
          </p:cNvPr>
          <p:cNvSpPr txBox="1"/>
          <p:nvPr/>
        </p:nvSpPr>
        <p:spPr>
          <a:xfrm>
            <a:off x="2571207" y="4309909"/>
            <a:ext cx="1579900"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Personaliseer het</a:t>
            </a:r>
          </a:p>
        </p:txBody>
      </p:sp>
      <p:sp>
        <p:nvSpPr>
          <p:cNvPr id="60" name="CuadroTexto 553">
            <a:extLst>
              <a:ext uri="{FF2B5EF4-FFF2-40B4-BE49-F238E27FC236}">
                <a16:creationId xmlns:a16="http://schemas.microsoft.com/office/drawing/2014/main" id="{27B9C331-2342-8199-C53D-39D58C56B3FC}"/>
              </a:ext>
            </a:extLst>
          </p:cNvPr>
          <p:cNvSpPr txBox="1"/>
          <p:nvPr/>
        </p:nvSpPr>
        <p:spPr>
          <a:xfrm>
            <a:off x="6839024" y="5658911"/>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6</a:t>
            </a:r>
          </a:p>
        </p:txBody>
      </p:sp>
      <p:sp>
        <p:nvSpPr>
          <p:cNvPr id="61" name="CuadroTexto 553">
            <a:extLst>
              <a:ext uri="{FF2B5EF4-FFF2-40B4-BE49-F238E27FC236}">
                <a16:creationId xmlns:a16="http://schemas.microsoft.com/office/drawing/2014/main" id="{FE065DDB-73DC-6B53-6131-9D2B9E171786}"/>
              </a:ext>
            </a:extLst>
          </p:cNvPr>
          <p:cNvSpPr txBox="1"/>
          <p:nvPr/>
        </p:nvSpPr>
        <p:spPr>
          <a:xfrm>
            <a:off x="9744515" y="5614940"/>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7</a:t>
            </a:r>
          </a:p>
        </p:txBody>
      </p:sp>
      <p:sp>
        <p:nvSpPr>
          <p:cNvPr id="85" name="pole tekstowe 84">
            <a:extLst>
              <a:ext uri="{FF2B5EF4-FFF2-40B4-BE49-F238E27FC236}">
                <a16:creationId xmlns:a16="http://schemas.microsoft.com/office/drawing/2014/main" id="{3CE047EC-A240-4AB0-F092-073168849562}"/>
              </a:ext>
            </a:extLst>
          </p:cNvPr>
          <p:cNvSpPr txBox="1"/>
          <p:nvPr/>
        </p:nvSpPr>
        <p:spPr>
          <a:xfrm>
            <a:off x="3347312" y="2370044"/>
            <a:ext cx="1579899" cy="1323439"/>
          </a:xfrm>
          <a:prstGeom prst="rect">
            <a:avLst/>
          </a:prstGeom>
          <a:noFill/>
        </p:spPr>
        <p:txBody>
          <a:bodyPr wrap="square">
            <a:spAutoFit/>
          </a:bodyPr>
          <a:lstStyle/>
          <a:p>
            <a:pPr algn="ctr"/>
            <a:r>
              <a:rPr lang="en-GB" sz="1600" dirty="0">
                <a:solidFill>
                  <a:schemeClr val="bg1"/>
                </a:solidFill>
              </a:rPr>
              <a:t>Met welke voedselbehoefte of -leemte worden mensen in je nieuwe gemeenschap geconfronteerd?</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6" name="pole tekstowe 85">
            <a:extLst>
              <a:ext uri="{FF2B5EF4-FFF2-40B4-BE49-F238E27FC236}">
                <a16:creationId xmlns:a16="http://schemas.microsoft.com/office/drawing/2014/main" id="{BCB7C153-9F2E-8128-E29B-30B9775CC7EC}"/>
              </a:ext>
            </a:extLst>
          </p:cNvPr>
          <p:cNvSpPr txBox="1"/>
          <p:nvPr/>
        </p:nvSpPr>
        <p:spPr>
          <a:xfrm>
            <a:off x="6292492" y="2350784"/>
            <a:ext cx="1779540" cy="1323439"/>
          </a:xfrm>
          <a:prstGeom prst="rect">
            <a:avLst/>
          </a:prstGeom>
          <a:noFill/>
        </p:spPr>
        <p:txBody>
          <a:bodyPr wrap="square">
            <a:spAutoFit/>
          </a:bodyPr>
          <a:lstStyle/>
          <a:p>
            <a:pPr algn="ctr"/>
            <a:r>
              <a:rPr lang="en-GB" sz="1600" dirty="0">
                <a:solidFill>
                  <a:schemeClr val="bg1"/>
                </a:solidFill>
              </a:rPr>
              <a:t>Hoe voorziet jouw gerecht of foodservice in </a:t>
            </a:r>
            <a:r>
              <a:rPr lang="en-GB" sz="1600" noProof="0" dirty="0">
                <a:solidFill>
                  <a:schemeClr val="bg1"/>
                </a:solidFill>
                <a:latin typeface="Calibri" panose="020F0502020204030204" pitchFamily="34" charset="0"/>
                <a:ea typeface="Lato" charset="0"/>
                <a:cs typeface="Calibri" panose="020F0502020204030204" pitchFamily="34" charset="0"/>
              </a:rPr>
              <a:t>één zin </a:t>
            </a:r>
            <a:r>
              <a:rPr lang="en-GB" sz="1600" dirty="0">
                <a:solidFill>
                  <a:schemeClr val="bg1"/>
                </a:solidFill>
              </a:rPr>
              <a:t>in die behoefte?</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7" name="pole tekstowe 86">
            <a:extLst>
              <a:ext uri="{FF2B5EF4-FFF2-40B4-BE49-F238E27FC236}">
                <a16:creationId xmlns:a16="http://schemas.microsoft.com/office/drawing/2014/main" id="{C931498E-748E-2B51-BC07-7C6BA6B2D9DB}"/>
              </a:ext>
            </a:extLst>
          </p:cNvPr>
          <p:cNvSpPr txBox="1"/>
          <p:nvPr/>
        </p:nvSpPr>
        <p:spPr>
          <a:xfrm>
            <a:off x="8916274" y="2357136"/>
            <a:ext cx="1853073" cy="1323439"/>
          </a:xfrm>
          <a:prstGeom prst="rect">
            <a:avLst/>
          </a:prstGeom>
          <a:noFill/>
        </p:spPr>
        <p:txBody>
          <a:bodyPr wrap="square">
            <a:spAutoFit/>
          </a:bodyPr>
          <a:lstStyle/>
          <a:p>
            <a:pPr algn="ctr"/>
            <a:r>
              <a:rPr lang="en-GB" sz="1600" dirty="0">
                <a:solidFill>
                  <a:schemeClr val="bg1"/>
                </a:solidFill>
              </a:rPr>
              <a:t>Wat zullen je klanten eraan hebben? Een voorproefje van thuis? Iets gezonds?</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8" name="pole tekstowe 87">
            <a:extLst>
              <a:ext uri="{FF2B5EF4-FFF2-40B4-BE49-F238E27FC236}">
                <a16:creationId xmlns:a16="http://schemas.microsoft.com/office/drawing/2014/main" id="{1607F936-C5B1-6C3F-0914-0C979986DDD6}"/>
              </a:ext>
            </a:extLst>
          </p:cNvPr>
          <p:cNvSpPr txBox="1"/>
          <p:nvPr/>
        </p:nvSpPr>
        <p:spPr>
          <a:xfrm>
            <a:off x="5352977" y="4689708"/>
            <a:ext cx="1546520" cy="1569660"/>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Deel het verhaal achter je voedingsidee. Een echt, persoonlijk verhaal schept vertrouwen.</a:t>
            </a:r>
          </a:p>
        </p:txBody>
      </p:sp>
      <p:sp>
        <p:nvSpPr>
          <p:cNvPr id="89" name="pole tekstowe 88">
            <a:extLst>
              <a:ext uri="{FF2B5EF4-FFF2-40B4-BE49-F238E27FC236}">
                <a16:creationId xmlns:a16="http://schemas.microsoft.com/office/drawing/2014/main" id="{1B485DFA-B603-FCD1-C184-7B27B0E9C20F}"/>
              </a:ext>
            </a:extLst>
          </p:cNvPr>
          <p:cNvSpPr txBox="1"/>
          <p:nvPr/>
        </p:nvSpPr>
        <p:spPr>
          <a:xfrm>
            <a:off x="8244982" y="4558336"/>
            <a:ext cx="1699040" cy="1569660"/>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Gebruik eenvoudige grafieken, afbeeldingen of voorbeelden om je idee begrijpelijker te maken.</a:t>
            </a:r>
          </a:p>
        </p:txBody>
      </p:sp>
      <p:sp>
        <p:nvSpPr>
          <p:cNvPr id="91" name="pole tekstowe 90">
            <a:extLst>
              <a:ext uri="{FF2B5EF4-FFF2-40B4-BE49-F238E27FC236}">
                <a16:creationId xmlns:a16="http://schemas.microsoft.com/office/drawing/2014/main" id="{374413AF-E2F3-7FC3-C14B-77F4824C3530}"/>
              </a:ext>
            </a:extLst>
          </p:cNvPr>
          <p:cNvSpPr txBox="1"/>
          <p:nvPr/>
        </p:nvSpPr>
        <p:spPr>
          <a:xfrm>
            <a:off x="2352572" y="4586746"/>
            <a:ext cx="1539180" cy="1569660"/>
          </a:xfrm>
          <a:prstGeom prst="rect">
            <a:avLst/>
          </a:prstGeom>
          <a:noFill/>
        </p:spPr>
        <p:txBody>
          <a:bodyPr wrap="square">
            <a:spAutoFit/>
          </a:bodyPr>
          <a:lstStyle/>
          <a:p>
            <a:pPr algn="ctr"/>
            <a:r>
              <a:rPr lang="en-GB" sz="1600" dirty="0">
                <a:solidFill>
                  <a:schemeClr val="bg1"/>
                </a:solidFill>
              </a:rPr>
              <a:t>Link je voedingsidee aan je cultuur, verhaal of passie. Laat het echt voelen.</a:t>
            </a:r>
            <a:endParaRPr lang="en-GB" sz="1600" noProof="0" dirty="0">
              <a:solidFill>
                <a:schemeClr val="bg1"/>
              </a:solidFill>
            </a:endParaRPr>
          </a:p>
        </p:txBody>
      </p:sp>
    </p:spTree>
    <p:extLst>
      <p:ext uri="{BB962C8B-B14F-4D97-AF65-F5344CB8AC3E}">
        <p14:creationId xmlns:p14="http://schemas.microsoft.com/office/powerpoint/2010/main" val="198373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2" y="311362"/>
            <a:ext cx="11440588" cy="720752"/>
          </a:xfrm>
        </p:spPr>
        <p:txBody>
          <a:bodyPr/>
          <a:lstStyle/>
          <a:p>
            <a:r>
              <a:rPr lang="en-GB" noProof="0" dirty="0"/>
              <a:t>STAP 1: </a:t>
            </a:r>
            <a:r>
              <a:rPr lang="en-GB" sz="3600" b="1" noProof="0" dirty="0"/>
              <a:t>VORM EN DEFINIEER DUIDELIJK JE BEDRIJFSIDEE</a:t>
            </a:r>
            <a:endParaRPr lang="en-GB" sz="36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231774" y="1271240"/>
            <a:ext cx="6190891" cy="5441711"/>
          </a:xfrm>
        </p:spPr>
        <p:txBody>
          <a:bodyPr numCol="1"/>
          <a:lstStyle/>
          <a:p>
            <a:pPr fontAlgn="base">
              <a:buClr>
                <a:srgbClr val="B6D1E1"/>
              </a:buClr>
            </a:pPr>
            <a:r>
              <a:rPr lang="en-GB" sz="2800" b="1" i="0" noProof="0" dirty="0">
                <a:solidFill>
                  <a:srgbClr val="94C7B0"/>
                </a:solidFill>
                <a:effectLst/>
              </a:rPr>
              <a:t>Eenvoudige benaderingen om je bedrijfsidee te definiëren</a:t>
            </a:r>
          </a:p>
          <a:p>
            <a:pPr fontAlgn="base">
              <a:buClr>
                <a:srgbClr val="B6D1E1"/>
              </a:buClr>
            </a:pPr>
            <a:endParaRPr lang="en-GB" sz="2200" i="0" noProof="0" dirty="0">
              <a:effectLst/>
            </a:endParaRPr>
          </a:p>
          <a:p>
            <a:pPr fontAlgn="base">
              <a:buClr>
                <a:srgbClr val="B6D1E1"/>
              </a:buClr>
            </a:pPr>
            <a:r>
              <a:rPr lang="en-GB" b="1" i="0" noProof="0" dirty="0">
                <a:effectLst/>
              </a:rPr>
              <a:t>Probeer deze pitch in één zin (</a:t>
            </a:r>
            <a:r>
              <a:rPr lang="en-GB" i="0" noProof="0" dirty="0">
                <a:effectLst/>
              </a:rPr>
              <a:t>van </a:t>
            </a:r>
            <a:r>
              <a:rPr lang="en-GB" b="1" i="0" noProof="0" dirty="0">
                <a:solidFill>
                  <a:srgbClr val="94C7B0"/>
                </a:solidFill>
                <a:effectLst/>
                <a:hlinkClick r:id="rId2">
                  <a:extLst>
                    <a:ext uri="{A12FA001-AC4F-418D-AE19-62706E023703}">
                      <ahyp:hlinkClr xmlns:ahyp="http://schemas.microsoft.com/office/drawing/2018/hyperlinkcolor" val="tx"/>
                    </a:ext>
                  </a:extLst>
                </a:hlinkClick>
              </a:rPr>
              <a:t>Founder Institute</a:t>
            </a:r>
            <a:r>
              <a:rPr lang="en-GB" b="1" i="0" noProof="0" dirty="0">
                <a:effectLst/>
              </a:rPr>
              <a:t>):</a:t>
            </a:r>
          </a:p>
          <a:p>
            <a:pPr fontAlgn="base">
              <a:buClr>
                <a:srgbClr val="B6D1E1"/>
              </a:buClr>
            </a:pPr>
            <a:endParaRPr lang="en-GB" noProof="0" dirty="0"/>
          </a:p>
          <a:p>
            <a:pPr fontAlgn="base">
              <a:buClr>
                <a:srgbClr val="B6D1E1"/>
              </a:buClr>
            </a:pPr>
            <a:r>
              <a:rPr lang="en-GB" i="0" noProof="0" dirty="0">
                <a:effectLst/>
              </a:rPr>
              <a:t>Mijn [bedrijfsnaam] ontwikkelt [voedingsproduct of -dienst], om [doelgroep] te helpen [voedingsgerelateerd probleem] op te lossen, met [wat het speciaal of uniek maakt]."</a:t>
            </a:r>
          </a:p>
          <a:p>
            <a:pPr fontAlgn="base">
              <a:buClr>
                <a:srgbClr val="B6D1E1"/>
              </a:buClr>
            </a:pPr>
            <a:endParaRPr lang="en-GB" dirty="0"/>
          </a:p>
          <a:p>
            <a:pPr fontAlgn="base">
              <a:buClr>
                <a:srgbClr val="B6D1E1"/>
              </a:buClr>
            </a:pPr>
            <a:r>
              <a:rPr lang="en-GB" b="1" i="0" noProof="0" dirty="0">
                <a:effectLst/>
              </a:rPr>
              <a:t>Voorbeeld: </a:t>
            </a:r>
            <a:r>
              <a:rPr lang="en-GB" dirty="0"/>
              <a:t>"Mijn bedrijf, Taste of Home Berlin, ontwikkelt een lijn vers bereide Syrische lunchbowls om kantoormedewerkers in Berlijn te helpen bij het vinden van snelle, gezonde maaltijden, met recepten die zijn gemaakt en geïnspireerd op de traditionele thuiskeuken uit het Midden-Oosten."</a:t>
            </a:r>
            <a:endParaRPr lang="en-GB" i="0" noProof="0" dirty="0">
              <a:effectLst/>
            </a:endParaRPr>
          </a:p>
        </p:txBody>
      </p:sp>
      <p:pic>
        <p:nvPicPr>
          <p:cNvPr id="3" name="Obraz 2">
            <a:extLst>
              <a:ext uri="{FF2B5EF4-FFF2-40B4-BE49-F238E27FC236}">
                <a16:creationId xmlns:a16="http://schemas.microsoft.com/office/drawing/2014/main" id="{CF5C5F8A-10E3-1652-52A2-3F349D0E3921}"/>
              </a:ext>
            </a:extLst>
          </p:cNvPr>
          <p:cNvPicPr>
            <a:picLocks noChangeAspect="1"/>
          </p:cNvPicPr>
          <p:nvPr/>
        </p:nvPicPr>
        <p:blipFill>
          <a:blip r:embed="rId3"/>
          <a:srcRect r="32441"/>
          <a:stretch/>
        </p:blipFill>
        <p:spPr>
          <a:xfrm>
            <a:off x="6383396" y="1126174"/>
            <a:ext cx="5808604" cy="5731844"/>
          </a:xfrm>
          <a:prstGeom prst="rect">
            <a:avLst/>
          </a:prstGeom>
        </p:spPr>
      </p:pic>
    </p:spTree>
    <p:extLst>
      <p:ext uri="{BB962C8B-B14F-4D97-AF65-F5344CB8AC3E}">
        <p14:creationId xmlns:p14="http://schemas.microsoft.com/office/powerpoint/2010/main" val="107771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sz="3600" noProof="0" dirty="0">
                <a:solidFill>
                  <a:schemeClr val="bg1"/>
                </a:solidFill>
              </a:rPr>
              <a:t>7 Manieren om je bedrijfsidee te verfijnen door Liz Huber</a:t>
            </a: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5" name="Picture 14">
            <a:extLst>
              <a:ext uri="{FF2B5EF4-FFF2-40B4-BE49-F238E27FC236}">
                <a16:creationId xmlns:a16="http://schemas.microsoft.com/office/drawing/2014/main" id="{297BA050-CDD2-54A4-4723-C7B662C69DFE}"/>
              </a:ext>
            </a:extLst>
          </p:cNvPr>
          <p:cNvPicPr>
            <a:picLocks noChangeAspect="1"/>
          </p:cNvPicPr>
          <p:nvPr/>
        </p:nvPicPr>
        <p:blipFill>
          <a:blip r:embed="rId3"/>
          <a:stretch>
            <a:fillRect/>
          </a:stretch>
        </p:blipFill>
        <p:spPr>
          <a:xfrm>
            <a:off x="7009623" y="3224453"/>
            <a:ext cx="5166048" cy="2405831"/>
          </a:xfrm>
          <a:prstGeom prst="rect">
            <a:avLst/>
          </a:prstGeom>
        </p:spPr>
      </p:pic>
      <p:pic>
        <p:nvPicPr>
          <p:cNvPr id="16" name="Picture 15">
            <a:extLst>
              <a:ext uri="{FF2B5EF4-FFF2-40B4-BE49-F238E27FC236}">
                <a16:creationId xmlns:a16="http://schemas.microsoft.com/office/drawing/2014/main" id="{71CFB6F8-4530-2F07-AC2C-F452654A7FE6}"/>
              </a:ext>
            </a:extLst>
          </p:cNvPr>
          <p:cNvPicPr>
            <a:picLocks noChangeAspect="1"/>
          </p:cNvPicPr>
          <p:nvPr/>
        </p:nvPicPr>
        <p:blipFill>
          <a:blip r:embed="rId4"/>
          <a:stretch>
            <a:fillRect/>
          </a:stretch>
        </p:blipFill>
        <p:spPr>
          <a:xfrm>
            <a:off x="7004957" y="2219478"/>
            <a:ext cx="5187043" cy="1429697"/>
          </a:xfrm>
          <a:prstGeom prst="rect">
            <a:avLst/>
          </a:prstGeom>
        </p:spPr>
      </p:pic>
      <p:grpSp>
        <p:nvGrpSpPr>
          <p:cNvPr id="17" name="Group 16">
            <a:extLst>
              <a:ext uri="{FF2B5EF4-FFF2-40B4-BE49-F238E27FC236}">
                <a16:creationId xmlns:a16="http://schemas.microsoft.com/office/drawing/2014/main" id="{B8714BD2-5309-B7ED-0F51-337B181E31C4}"/>
              </a:ext>
            </a:extLst>
          </p:cNvPr>
          <p:cNvGrpSpPr/>
          <p:nvPr/>
        </p:nvGrpSpPr>
        <p:grpSpPr>
          <a:xfrm rot="584197">
            <a:off x="9928710" y="928853"/>
            <a:ext cx="1686910" cy="1686910"/>
            <a:chOff x="4240924" y="3373820"/>
            <a:chExt cx="1686910" cy="1686910"/>
          </a:xfrm>
        </p:grpSpPr>
        <p:sp>
          <p:nvSpPr>
            <p:cNvPr id="18" name="Oval 17">
              <a:extLst>
                <a:ext uri="{FF2B5EF4-FFF2-40B4-BE49-F238E27FC236}">
                  <a16:creationId xmlns:a16="http://schemas.microsoft.com/office/drawing/2014/main" id="{995F5960-1424-9853-724A-A4A4AD24EF53}"/>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TextBox 18">
              <a:extLst>
                <a:ext uri="{FF2B5EF4-FFF2-40B4-BE49-F238E27FC236}">
                  <a16:creationId xmlns:a16="http://schemas.microsoft.com/office/drawing/2014/main" id="{335B6A4A-1864-31A9-CA5C-CC22BD7054E9}"/>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1" i="0" u="none" strike="noStrike" noProof="0"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Klik om </a:t>
              </a:r>
              <a:r>
                <a:rPr lang="en-GB" sz="3000" b="1" noProof="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te bekijken</a:t>
              </a:r>
              <a:endParaRPr lang="en-GB" sz="3000" b="1" i="0" noProof="0" dirty="0">
                <a:solidFill>
                  <a:schemeClr val="bg1"/>
                </a:solidFill>
                <a:effectLst/>
                <a:latin typeface="Calibri" panose="020F0502020204030204" pitchFamily="34" charset="0"/>
                <a:cs typeface="Calibri" panose="020F0502020204030204" pitchFamily="34" charset="0"/>
              </a:endParaRPr>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86910" y="2746259"/>
            <a:ext cx="5837052" cy="268244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noProof="0" dirty="0"/>
              <a:t>Als je meer manieren wilt verkennen om je bedrijfsidee vorm te geven en te versterken, biedt dit artikel zeven duidelijke en praktische tips om je te helpen nadenken, verfijnen en verder te gaan.</a:t>
            </a:r>
          </a:p>
          <a:p>
            <a:pPr fontAlgn="base">
              <a:buClr>
                <a:srgbClr val="B6D1E1"/>
              </a:buClr>
            </a:pPr>
            <a:br>
              <a:rPr lang="en-GB" noProof="0" dirty="0"/>
            </a:br>
            <a:r>
              <a:rPr lang="en-GB" noProof="0" dirty="0"/>
              <a:t>Het is nuttig om te lezen voordat je je volgende stap zet.</a:t>
            </a:r>
          </a:p>
          <a:p>
            <a:pPr fontAlgn="base">
              <a:buClr>
                <a:srgbClr val="B6D1E1"/>
              </a:buClr>
            </a:pPr>
            <a:endParaRPr lang="en-GB" noProof="0" dirty="0"/>
          </a:p>
          <a:p>
            <a:pPr fontAlgn="base">
              <a:buClr>
                <a:srgbClr val="B6D1E1"/>
              </a:buClr>
            </a:pPr>
            <a:endParaRPr lang="en-GB" noProof="0" dirty="0"/>
          </a:p>
          <a:p>
            <a:pPr algn="r" fontAlgn="base">
              <a:buClr>
                <a:srgbClr val="B6D1E1"/>
              </a:buClr>
            </a:pPr>
            <a:r>
              <a:rPr lang="en-GB" sz="4400" noProof="0" dirty="0">
                <a:solidFill>
                  <a:srgbClr val="94C7B0"/>
                </a:solidFill>
                <a:sym typeface="Wingdings" panose="05000000000000000000" pitchFamily="2" charset="2"/>
              </a:rPr>
              <a:t></a:t>
            </a:r>
            <a:endParaRPr lang="en-GB" sz="4400" noProof="0" dirty="0">
              <a:solidFill>
                <a:srgbClr val="94C7B0"/>
              </a:solidFill>
            </a:endParaRPr>
          </a:p>
        </p:txBody>
      </p:sp>
    </p:spTree>
    <p:extLst>
      <p:ext uri="{BB962C8B-B14F-4D97-AF65-F5344CB8AC3E}">
        <p14:creationId xmlns:p14="http://schemas.microsoft.com/office/powerpoint/2010/main" val="186132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11440585" cy="1126708"/>
          </a:xfrm>
        </p:spPr>
        <p:txBody>
          <a:bodyPr/>
          <a:lstStyle/>
          <a:p>
            <a:r>
              <a:rPr lang="en-GB" noProof="0" dirty="0"/>
              <a:t>STAP 2: </a:t>
            </a:r>
            <a:r>
              <a:rPr lang="en-GB" b="1" noProof="0" dirty="0"/>
              <a:t>BEGRIJP WAAROM HET TESTEN VAN JE IDEE BELANGRIJK IS</a:t>
            </a:r>
            <a:endParaRPr lang="en-GB" noProof="0"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278238" y="1753662"/>
            <a:ext cx="6240368" cy="2437952"/>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Testen helpt je:</a:t>
            </a:r>
          </a:p>
          <a:p>
            <a:pPr marL="342900" indent="-342900">
              <a:buFont typeface="Arial" panose="020B0604020202020204" pitchFamily="34" charset="0"/>
              <a:buChar char="•"/>
            </a:pPr>
            <a:r>
              <a:rPr lang="en-GB" dirty="0"/>
              <a:t>Kijk of je idee echt voorziet in een behoefte in je gemeenschap</a:t>
            </a:r>
          </a:p>
          <a:p>
            <a:pPr marL="342900" indent="-342900">
              <a:buFont typeface="Arial" panose="020B0604020202020204" pitchFamily="34" charset="0"/>
              <a:buChar char="•"/>
            </a:pPr>
            <a:r>
              <a:rPr lang="en-GB" dirty="0"/>
              <a:t>Leer wat mensen leuk vinden en, nog belangrijker, wat ze niet leuk vinden</a:t>
            </a:r>
          </a:p>
          <a:p>
            <a:pPr marL="342900" indent="-342900">
              <a:buFont typeface="Arial" panose="020B0604020202020204" pitchFamily="34" charset="0"/>
              <a:buChar char="•"/>
            </a:pPr>
            <a:r>
              <a:rPr lang="en-GB" dirty="0"/>
              <a:t>Bouw vertrouwen op en verbeter je aanbod voordat je meer investeert</a:t>
            </a:r>
          </a:p>
          <a:p>
            <a:pPr>
              <a:buFont typeface="Arial" panose="020B0604020202020204" pitchFamily="34" charset="0"/>
              <a:buChar char="•"/>
            </a:pPr>
            <a:endParaRPr lang="en-GB" dirty="0"/>
          </a:p>
          <a:p>
            <a:r>
              <a:rPr lang="en-GB" b="1" dirty="0"/>
              <a:t>Wees niet bang om veranderingen aan te brengen.</a:t>
            </a:r>
          </a:p>
          <a:p>
            <a:pPr marL="342900" indent="-342900">
              <a:buFont typeface="Arial" panose="020B0604020202020204" pitchFamily="34" charset="0"/>
              <a:buChar char="•"/>
            </a:pPr>
            <a:r>
              <a:rPr lang="en-GB" dirty="0"/>
              <a:t>Aanpassen, verbeteren of opnieuw beginnen is geen falen, het is slim. Het laat zien dat je luistert, leert en sterker wordt.</a:t>
            </a:r>
          </a:p>
          <a:p>
            <a:pPr marL="342900" indent="-342900">
              <a:buFont typeface="Arial" panose="020B0604020202020204" pitchFamily="34" charset="0"/>
              <a:buChar char="•"/>
            </a:pPr>
            <a:r>
              <a:rPr lang="en-GB" dirty="0"/>
              <a:t>Droom groot - maar test eerst.</a:t>
            </a:r>
          </a:p>
          <a:p>
            <a:pPr marL="342900" indent="-342900">
              <a:buFont typeface="Arial" panose="020B0604020202020204" pitchFamily="34" charset="0"/>
              <a:buChar char="•"/>
            </a:pPr>
            <a:r>
              <a:rPr lang="en-GB" dirty="0"/>
              <a:t>Bescherm je tijd, energie en vertrouwen. Een verstandige voedingsondernemer weet </a:t>
            </a:r>
          </a:p>
          <a:p>
            <a:r>
              <a:rPr lang="en-GB" dirty="0"/>
              <a:t>     Wanneer </a:t>
            </a:r>
            <a:r>
              <a:rPr lang="en-GB" b="1" dirty="0"/>
              <a:t>ja </a:t>
            </a:r>
            <a:r>
              <a:rPr lang="en-GB" dirty="0"/>
              <a:t>zeggen en wanneer </a:t>
            </a:r>
            <a:r>
              <a:rPr lang="en-GB" b="1" dirty="0"/>
              <a:t>nog niet</a:t>
            </a:r>
            <a:r>
              <a:rPr lang="en-GB" sz="1600" dirty="0"/>
              <a:t>.</a:t>
            </a:r>
          </a:p>
          <a:p>
            <a:pPr marL="0" lvl="1" algn="l">
              <a:lnSpc>
                <a:spcPts val="2340"/>
              </a:lnSpc>
              <a:spcBef>
                <a:spcPts val="0"/>
              </a:spcBef>
            </a:pPr>
            <a:endParaRPr lang="en-GB" sz="2200" noProof="0" dirty="0">
              <a:solidFill>
                <a:srgbClr val="382B1B"/>
              </a:solidFill>
            </a:endParaRPr>
          </a:p>
        </p:txBody>
      </p:sp>
      <p:sp>
        <p:nvSpPr>
          <p:cNvPr id="4" name="TextBox 3">
            <a:extLst>
              <a:ext uri="{FF2B5EF4-FFF2-40B4-BE49-F238E27FC236}">
                <a16:creationId xmlns:a16="http://schemas.microsoft.com/office/drawing/2014/main" id="{0239357E-1FB8-7DB8-E5D2-D9D0C8B799BA}"/>
              </a:ext>
            </a:extLst>
          </p:cNvPr>
          <p:cNvSpPr txBox="1"/>
          <p:nvPr/>
        </p:nvSpPr>
        <p:spPr>
          <a:xfrm>
            <a:off x="6849584" y="1753662"/>
            <a:ext cx="5064177" cy="4062651"/>
          </a:xfrm>
          <a:prstGeom prst="rect">
            <a:avLst/>
          </a:prstGeom>
          <a:solidFill>
            <a:srgbClr val="B6D1E1"/>
          </a:solidFill>
        </p:spPr>
        <p:txBody>
          <a:bodyPr wrap="square">
            <a:spAutoFit/>
          </a:bodyPr>
          <a:lstStyle/>
          <a:p>
            <a:pPr>
              <a:buNone/>
            </a:pPr>
            <a:r>
              <a:rPr lang="en-GB" b="1" dirty="0"/>
              <a:t>VOORBEELD </a:t>
            </a:r>
          </a:p>
          <a:p>
            <a:pPr>
              <a:buNone/>
            </a:pPr>
            <a:r>
              <a:rPr lang="en-GB" sz="1600" dirty="0"/>
              <a:t>In het Verenigd Koninkrijk ontwikkelde een groep Syrische migrantenvrouwen een rozenlikeur geïnspireerd op traditionele Syrische recepten. </a:t>
            </a:r>
          </a:p>
          <a:p>
            <a:pPr>
              <a:buNone/>
            </a:pPr>
            <a:r>
              <a:rPr lang="en-GB" sz="1600" dirty="0"/>
              <a:t>Ze begonnen met het produceren van kleine batches en het aanbieden van monsters op lokale markten en gemeenschapsevenementen om de interesse van klanten te peilen en feedback te verzamelen. Door deze aanpak konden ze hun product verfijnen op basis van realtime reacties. Hun initiatief kreeg steun van een Brits bedrijfsproject voor vluchtelingen, dat hen middelen en mentorschap bood om hun bedrijf verder te ontwikkelen. Dankzij deze steun konden ze overstappen van kleinschalige tests naar een meer gestructureerd bedrijfsmodel en uiteindelijk de beschikbaarheid van hun product uitbreiden.   </a:t>
            </a:r>
          </a:p>
        </p:txBody>
      </p:sp>
    </p:spTree>
    <p:extLst>
      <p:ext uri="{BB962C8B-B14F-4D97-AF65-F5344CB8AC3E}">
        <p14:creationId xmlns:p14="http://schemas.microsoft.com/office/powerpoint/2010/main" val="163007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61896" y="1781465"/>
            <a:ext cx="11615085"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b="1" noProof="0" dirty="0">
                <a:solidFill>
                  <a:srgbClr val="94C7B0"/>
                </a:solidFill>
              </a:rPr>
              <a:t>Een sterk idee is nog maar het begin...</a:t>
            </a:r>
          </a:p>
          <a:p>
            <a:pPr marL="0" lvl="1" algn="l">
              <a:lnSpc>
                <a:spcPts val="2340"/>
              </a:lnSpc>
              <a:spcBef>
                <a:spcPts val="0"/>
              </a:spcBef>
            </a:pPr>
            <a:r>
              <a:rPr lang="en-GB" sz="2200" noProof="0" dirty="0">
                <a:solidFill>
                  <a:srgbClr val="382B1B"/>
                </a:solidFill>
              </a:rPr>
              <a:t>Vervolgens gaat het erom uit te vinden of mensen het echt willen en of ze ervoor willen betalen. Dit proces heet </a:t>
            </a:r>
            <a:r>
              <a:rPr lang="en-GB" sz="2200" b="1" noProof="0" dirty="0">
                <a:solidFill>
                  <a:srgbClr val="94C7B0"/>
                </a:solidFill>
              </a:rPr>
              <a:t>het kwalificeren van je idee</a:t>
            </a:r>
            <a:r>
              <a:rPr lang="en-GB" sz="2200" noProof="0" dirty="0">
                <a:solidFill>
                  <a:srgbClr val="382B1B"/>
                </a:solidFill>
              </a:rPr>
              <a:t>. Het helpt je om met meer zekerheid verder te gaan, in plaats van maanden (of zelfs jaren) te spenderen aan het bouwen van iets waar niemand behoefte aan heeft.</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en-GB" sz="2200" b="1" noProof="0" dirty="0">
                <a:solidFill>
                  <a:srgbClr val="94C7B0"/>
                </a:solidFill>
              </a:rPr>
              <a:t>Vraag jezelf af: </a:t>
            </a:r>
          </a:p>
          <a:p>
            <a:pPr marL="0" lvl="1" algn="l">
              <a:lnSpc>
                <a:spcPts val="2340"/>
              </a:lnSpc>
              <a:spcBef>
                <a:spcPts val="0"/>
              </a:spcBef>
            </a:pPr>
            <a:endParaRPr lang="en-GB" sz="1200" b="1" noProof="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Voor wie is dit precies? Voor wie kook ik of maak ik dit eten?   </a:t>
            </a:r>
            <a:r>
              <a:rPr lang="en-GB" sz="2200" noProof="0" dirty="0">
                <a:solidFill>
                  <a:srgbClr val="382B1B"/>
                </a:solidFill>
              </a:rPr>
              <a:t>Zijn het mensen die hunkeren naar eten van thuis? Nieuwsgierige inwoners?</a:t>
            </a: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Heb ik rechtstreeks met die mensen gesproken en gevraagd wat ze willen?  </a:t>
            </a:r>
            <a:r>
              <a:rPr lang="en-GB" sz="2200" noProof="0" dirty="0">
                <a:solidFill>
                  <a:srgbClr val="382B1B"/>
                </a:solidFill>
              </a:rPr>
              <a:t>Heb ik voorbeelden gedeeld, naar feedback geluisterd of geobserveerd wat ze kopen?</a:t>
            </a: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Biedt iemand anders iets vergelijkbaars aan en hoe is het mijne anders?   </a:t>
            </a:r>
            <a:r>
              <a:rPr lang="en-GB" sz="2200" noProof="0" dirty="0">
                <a:solidFill>
                  <a:srgbClr val="382B1B"/>
                </a:solidFill>
              </a:rPr>
              <a:t>Heb ik een unieke smaak, gezondere ingrediënten, betere service of een cultureel verhaal dat anderen niet hebben?</a:t>
            </a: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Kan deze voedselbusiness genoeg inkomsten opleveren om mij te onderhouden - zelfs in het begin op kleine schaal? </a:t>
            </a:r>
            <a:r>
              <a:rPr lang="en-GB" sz="2200" noProof="0" dirty="0">
                <a:solidFill>
                  <a:srgbClr val="382B1B"/>
                </a:solidFill>
              </a:rPr>
              <a:t>Wat is er nodig om break-even te draaien of een kleine winst te maken?</a:t>
            </a:r>
          </a:p>
          <a:p>
            <a:pPr marL="0" lvl="1" algn="l">
              <a:lnSpc>
                <a:spcPts val="2340"/>
              </a:lnSpc>
              <a:spcBef>
                <a:spcPts val="0"/>
              </a:spcBef>
            </a:pPr>
            <a:endParaRPr lang="en-GB" sz="2200" noProof="0" dirty="0">
              <a:solidFill>
                <a:srgbClr val="382B1B"/>
              </a:solidFill>
            </a:endParaRPr>
          </a:p>
        </p:txBody>
      </p:sp>
      <p:sp>
        <p:nvSpPr>
          <p:cNvPr id="10" name="Text Placeholder 8">
            <a:extLst>
              <a:ext uri="{FF2B5EF4-FFF2-40B4-BE49-F238E27FC236}">
                <a16:creationId xmlns:a16="http://schemas.microsoft.com/office/drawing/2014/main" id="{829BA45A-B9CF-54E1-882D-EA2044D60BC0}"/>
              </a:ext>
            </a:extLst>
          </p:cNvPr>
          <p:cNvSpPr txBox="1">
            <a:spLocks/>
          </p:cNvSpPr>
          <p:nvPr/>
        </p:nvSpPr>
        <p:spPr>
          <a:xfrm>
            <a:off x="6601297" y="1860003"/>
            <a:ext cx="4718957"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GB" sz="2200" noProof="0" dirty="0">
              <a:solidFill>
                <a:srgbClr val="382B1B"/>
              </a:solidFill>
            </a:endParaRPr>
          </a:p>
        </p:txBody>
      </p:sp>
      <p:sp>
        <p:nvSpPr>
          <p:cNvPr id="5" name="Text Placeholder 6">
            <a:extLst>
              <a:ext uri="{FF2B5EF4-FFF2-40B4-BE49-F238E27FC236}">
                <a16:creationId xmlns:a16="http://schemas.microsoft.com/office/drawing/2014/main" id="{25D0F657-D93F-83C4-C06B-AF93F27A2941}"/>
              </a:ext>
            </a:extLst>
          </p:cNvPr>
          <p:cNvSpPr>
            <a:spLocks noGrp="1"/>
          </p:cNvSpPr>
          <p:nvPr>
            <p:ph type="body" sz="quarter" idx="27"/>
          </p:nvPr>
        </p:nvSpPr>
        <p:spPr>
          <a:xfrm>
            <a:off x="751414" y="378372"/>
            <a:ext cx="11440585" cy="1126708"/>
          </a:xfrm>
        </p:spPr>
        <p:txBody>
          <a:bodyPr/>
          <a:lstStyle/>
          <a:p>
            <a:r>
              <a:rPr lang="en-GB" noProof="0" dirty="0"/>
              <a:t>STAP 2: </a:t>
            </a:r>
            <a:r>
              <a:rPr lang="en-GB" b="1" noProof="0" dirty="0"/>
              <a:t>BEGRIJP WAAROM HET TESTEN VAN JE IDEE BELANGRIJK IS</a:t>
            </a:r>
            <a:endParaRPr lang="en-GB" noProof="0" dirty="0"/>
          </a:p>
        </p:txBody>
      </p:sp>
    </p:spTree>
    <p:extLst>
      <p:ext uri="{BB962C8B-B14F-4D97-AF65-F5344CB8AC3E}">
        <p14:creationId xmlns:p14="http://schemas.microsoft.com/office/powerpoint/2010/main" val="77743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73C-B2FD-BD37-CF64-B2517AE006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FE1AB37-D909-659B-EE3A-41DB6335D1AE}"/>
              </a:ext>
            </a:extLst>
          </p:cNvPr>
          <p:cNvSpPr>
            <a:spLocks noGrp="1"/>
          </p:cNvSpPr>
          <p:nvPr>
            <p:ph type="body" sz="quarter" idx="27"/>
          </p:nvPr>
        </p:nvSpPr>
        <p:spPr/>
        <p:txBody>
          <a:bodyPr/>
          <a:lstStyle/>
          <a:p>
            <a:r>
              <a:rPr lang="en-GB" noProof="0" dirty="0"/>
              <a:t>STAP 3: </a:t>
            </a:r>
            <a:r>
              <a:rPr lang="en-GB" b="1" noProof="0" dirty="0"/>
              <a:t>TEST EN EVALUEER JE IDEE IN HET ECHT</a:t>
            </a:r>
            <a:endParaRPr lang="en-GB" noProof="0" dirty="0"/>
          </a:p>
        </p:txBody>
      </p:sp>
      <p:graphicFrame>
        <p:nvGraphicFramePr>
          <p:cNvPr id="4" name="Diagram 3">
            <a:extLst>
              <a:ext uri="{FF2B5EF4-FFF2-40B4-BE49-F238E27FC236}">
                <a16:creationId xmlns:a16="http://schemas.microsoft.com/office/drawing/2014/main" id="{3907ABB7-4410-132D-7AE8-25FCA812F98F}"/>
              </a:ext>
            </a:extLst>
          </p:cNvPr>
          <p:cNvGraphicFramePr/>
          <p:nvPr>
            <p:extLst>
              <p:ext uri="{D42A27DB-BD31-4B8C-83A1-F6EECF244321}">
                <p14:modId xmlns:p14="http://schemas.microsoft.com/office/powerpoint/2010/main" val="872573656"/>
              </p:ext>
            </p:extLst>
          </p:nvPr>
        </p:nvGraphicFramePr>
        <p:xfrm>
          <a:off x="636336" y="2252311"/>
          <a:ext cx="10663723" cy="410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CDE7B2C-605A-B061-F320-9615E8D32499}"/>
              </a:ext>
            </a:extLst>
          </p:cNvPr>
          <p:cNvSpPr txBox="1"/>
          <p:nvPr/>
        </p:nvSpPr>
        <p:spPr>
          <a:xfrm>
            <a:off x="636335" y="1236648"/>
            <a:ext cx="10663723" cy="1015663"/>
          </a:xfrm>
          <a:prstGeom prst="rect">
            <a:avLst/>
          </a:prstGeom>
          <a:noFill/>
        </p:spPr>
        <p:txBody>
          <a:bodyPr wrap="square">
            <a:spAutoFit/>
          </a:bodyPr>
          <a:lstStyle/>
          <a:p>
            <a:pPr fontAlgn="base">
              <a:buClr>
                <a:srgbClr val="B6D1E1"/>
              </a:buClr>
            </a:pPr>
            <a:r>
              <a:rPr lang="en-GB" sz="2000" i="0" noProof="0" dirty="0">
                <a:effectLst/>
              </a:rPr>
              <a:t>Er zijn veel praktische manieren om te onderzoeken of je bedrijfsidee zou kunnen slagen in de echte wereld. Begin met het opbouwen van een duidelijk beeld van je klanten, je product en de markt om je heen.</a:t>
            </a:r>
          </a:p>
          <a:p>
            <a:pPr fontAlgn="base">
              <a:buClr>
                <a:srgbClr val="B6D1E1"/>
              </a:buClr>
            </a:pPr>
            <a:r>
              <a:rPr lang="en-GB" sz="2000" b="1" i="0" noProof="0" dirty="0">
                <a:solidFill>
                  <a:srgbClr val="94C7B0"/>
                </a:solidFill>
                <a:effectLst/>
              </a:rPr>
              <a:t>Denk na:</a:t>
            </a:r>
          </a:p>
        </p:txBody>
      </p:sp>
    </p:spTree>
    <p:extLst>
      <p:ext uri="{BB962C8B-B14F-4D97-AF65-F5344CB8AC3E}">
        <p14:creationId xmlns:p14="http://schemas.microsoft.com/office/powerpoint/2010/main" val="245534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STAP 3: </a:t>
            </a:r>
            <a:r>
              <a:rPr lang="en-GB" b="1" noProof="0" dirty="0"/>
              <a:t>TEST EN EVALUEER JE IDEE IN HET ECHT</a:t>
            </a:r>
            <a:endParaRPr lang="en-GB"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45772" y="1936823"/>
            <a:ext cx="6912828" cy="3997923"/>
          </a:xfrm>
        </p:spPr>
        <p:txBody>
          <a:bodyPr numCol="1"/>
          <a:lstStyle/>
          <a:p>
            <a:pPr fontAlgn="base">
              <a:buClr>
                <a:srgbClr val="B6D1E1"/>
              </a:buClr>
            </a:pPr>
            <a:r>
              <a:rPr lang="en-GB" sz="2200" i="0" noProof="0" dirty="0">
                <a:effectLst/>
              </a:rPr>
              <a:t>Hoe duidelijker en eerlijker je deze vragen kunt beantwoorden, hoe zelfverzekerder en klaar je bent om verder te gaan.</a:t>
            </a:r>
          </a:p>
          <a:p>
            <a:pPr fontAlgn="base">
              <a:buClr>
                <a:srgbClr val="B6D1E1"/>
              </a:buClr>
            </a:pPr>
            <a:endParaRPr lang="en-GB" sz="2200" i="0" noProof="0" dirty="0">
              <a:effectLst/>
            </a:endParaRPr>
          </a:p>
          <a:p>
            <a:pPr fontAlgn="base">
              <a:buClr>
                <a:srgbClr val="B6D1E1"/>
              </a:buClr>
            </a:pPr>
            <a:r>
              <a:rPr lang="en-GB" sz="2200" i="0" noProof="0" dirty="0">
                <a:effectLst/>
              </a:rPr>
              <a:t>Je zult in staat zijn om risico's vroegtijdig te herkennen, slimmere beslissingen te nemen en je idee duidelijk en doelgericht aan anderen uit te leggen.</a:t>
            </a:r>
          </a:p>
          <a:p>
            <a:pPr fontAlgn="base">
              <a:buClr>
                <a:srgbClr val="B6D1E1"/>
              </a:buClr>
            </a:pPr>
            <a:endParaRPr lang="en-GB" i="0" noProof="0" dirty="0">
              <a:effectLst/>
            </a:endParaRPr>
          </a:p>
          <a:p>
            <a:pPr fontAlgn="base">
              <a:buClr>
                <a:srgbClr val="B6D1E1"/>
              </a:buClr>
            </a:pPr>
            <a:r>
              <a:rPr lang="en-GB" b="1" noProof="0" dirty="0">
                <a:solidFill>
                  <a:srgbClr val="94C7B0"/>
                </a:solidFill>
              </a:rPr>
              <a:t>Wil je meer ondersteuning?</a:t>
            </a:r>
            <a:br>
              <a:rPr lang="en-GB" noProof="0" dirty="0"/>
            </a:br>
            <a:r>
              <a:rPr lang="en-GB" noProof="0" dirty="0"/>
              <a:t>Download deze gratis stapsgewijze gids van het Local Enterprise Office (Ierland) om je te helpen je idee op een praktische, gestructureerde manier te evalueren. </a:t>
            </a:r>
          </a:p>
          <a:p>
            <a:pPr fontAlgn="base">
              <a:buClr>
                <a:srgbClr val="B6D1E1"/>
              </a:buClr>
            </a:pPr>
            <a:br>
              <a:rPr lang="en-GB" noProof="0" dirty="0"/>
            </a:br>
            <a:r>
              <a:rPr lang="en-GB" b="1" noProof="0" dirty="0">
                <a:solidFill>
                  <a:srgbClr val="94C7B0"/>
                </a:solidFill>
                <a:sym typeface="Wingdings" panose="05000000000000000000" pitchFamily="2" charset="2"/>
              </a:rPr>
              <a:t> </a:t>
            </a:r>
            <a:r>
              <a:rPr lang="en-GB" b="1" noProof="0" dirty="0">
                <a:solidFill>
                  <a:srgbClr val="94C7B0"/>
                </a:solidFill>
                <a:hlinkClick r:id="rId2">
                  <a:extLst>
                    <a:ext uri="{A12FA001-AC4F-418D-AE19-62706E023703}">
                      <ahyp:hlinkClr xmlns:ahyp="http://schemas.microsoft.com/office/drawing/2018/hyperlinkcolor" val="tx"/>
                    </a:ext>
                  </a:extLst>
                </a:hlinkClick>
              </a:rPr>
              <a:t>Download de gids</a:t>
            </a:r>
            <a:endParaRPr lang="en-GB" b="1" noProof="0" dirty="0">
              <a:solidFill>
                <a:srgbClr val="94C7B0"/>
              </a:solidFill>
            </a:endParaRPr>
          </a:p>
        </p:txBody>
      </p:sp>
      <p:pic>
        <p:nvPicPr>
          <p:cNvPr id="3" name="Obraz 2" descr="Obraz zawierający osoba, ubrania, ściana, owoce&#10;&#10;Zawartość wygenerowana przez sztuczną inteligencję może być niepoprawna.">
            <a:extLst>
              <a:ext uri="{FF2B5EF4-FFF2-40B4-BE49-F238E27FC236}">
                <a16:creationId xmlns:a16="http://schemas.microsoft.com/office/drawing/2014/main" id="{6FABFF6E-37CC-6523-B6A4-026368C5C598}"/>
              </a:ext>
            </a:extLst>
          </p:cNvPr>
          <p:cNvPicPr>
            <a:picLocks noChangeAspect="1"/>
          </p:cNvPicPr>
          <p:nvPr/>
        </p:nvPicPr>
        <p:blipFill>
          <a:blip r:embed="rId3"/>
          <a:stretch>
            <a:fillRect/>
          </a:stretch>
        </p:blipFill>
        <p:spPr>
          <a:xfrm>
            <a:off x="751412" y="1324933"/>
            <a:ext cx="3480502" cy="5221705"/>
          </a:xfrm>
          <a:prstGeom prst="roundRect">
            <a:avLst/>
          </a:prstGeom>
        </p:spPr>
      </p:pic>
    </p:spTree>
    <p:extLst>
      <p:ext uri="{BB962C8B-B14F-4D97-AF65-F5344CB8AC3E}">
        <p14:creationId xmlns:p14="http://schemas.microsoft.com/office/powerpoint/2010/main" val="245665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6580" y="1785042"/>
            <a:ext cx="700387" cy="340283"/>
          </a:xfrm>
        </p:spPr>
        <p:txBody>
          <a:bodyPr/>
          <a:lstStyle/>
          <a:p>
            <a:pPr algn="l"/>
            <a:r>
              <a:rPr lang="en-GB" noProof="0" dirty="0"/>
              <a:t>01</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6578" y="2559758"/>
            <a:ext cx="700387" cy="340283"/>
          </a:xfrm>
        </p:spPr>
        <p:txBody>
          <a:bodyPr/>
          <a:lstStyle/>
          <a:p>
            <a:pPr algn="l"/>
            <a:r>
              <a:rPr lang="en-GB"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59225" y="4125636"/>
            <a:ext cx="700387" cy="340283"/>
          </a:xfrm>
        </p:spPr>
        <p:txBody>
          <a:bodyPr/>
          <a:lstStyle/>
          <a:p>
            <a:pPr algn="l"/>
            <a:r>
              <a:rPr lang="en-GB" noProof="0" dirty="0"/>
              <a:t>04</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GB" noProof="0" dirty="0"/>
              <a:t>Inhoud</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59224" y="3342697"/>
            <a:ext cx="700387" cy="340283"/>
          </a:xfrm>
        </p:spPr>
        <p:txBody>
          <a:bodyPr/>
          <a:lstStyle/>
          <a:p>
            <a:pPr algn="l"/>
            <a:r>
              <a:rPr lang="en-GB" noProof="0" dirty="0"/>
              <a:t>03</a:t>
            </a:r>
          </a:p>
        </p:txBody>
      </p:sp>
      <p:sp>
        <p:nvSpPr>
          <p:cNvPr id="4" name="TextBox 3">
            <a:extLst>
              <a:ext uri="{FF2B5EF4-FFF2-40B4-BE49-F238E27FC236}">
                <a16:creationId xmlns:a16="http://schemas.microsoft.com/office/drawing/2014/main" id="{22E24718-F9A5-5AAC-218E-784A8750441F}"/>
              </a:ext>
            </a:extLst>
          </p:cNvPr>
          <p:cNvSpPr txBox="1"/>
          <p:nvPr/>
        </p:nvSpPr>
        <p:spPr>
          <a:xfrm>
            <a:off x="1776966" y="1618861"/>
            <a:ext cx="9455809" cy="3139321"/>
          </a:xfrm>
          <a:prstGeom prst="rect">
            <a:avLst/>
          </a:prstGeom>
          <a:noFill/>
        </p:spPr>
        <p:txBody>
          <a:bodyPr wrap="square">
            <a:spAutoFit/>
          </a:bodyPr>
          <a:lstStyle/>
          <a:p>
            <a:r>
              <a:rPr lang="en-GB" b="1" dirty="0"/>
              <a:t>Waarom onderzoek belangrijk is</a:t>
            </a:r>
            <a:br>
              <a:rPr lang="en-GB" dirty="0"/>
            </a:br>
            <a:r>
              <a:rPr lang="en-GB" dirty="0"/>
              <a:t>Leer hoe onderzoek je helpt om fouten te voorkomen en een voedingsbedrijf op te bouwen dat aan echte behoeften voldoet.</a:t>
            </a:r>
          </a:p>
          <a:p>
            <a:endParaRPr lang="en-GB" b="1" dirty="0"/>
          </a:p>
          <a:p>
            <a:r>
              <a:rPr lang="en-GB" b="1" dirty="0"/>
              <a:t>Je 4 stappen om je idee voor een voedingsmiddelenbedrijf te testen en te kwalificeren</a:t>
            </a:r>
            <a:br>
              <a:rPr lang="en-GB" dirty="0"/>
            </a:br>
            <a:r>
              <a:rPr lang="en-GB" dirty="0"/>
              <a:t>Volg een eenvoudig, praktisch proces om je idee vorm te geven, te testen en te verfijnen.</a:t>
            </a:r>
          </a:p>
          <a:p>
            <a:endParaRPr lang="en-GB" b="1" dirty="0"/>
          </a:p>
          <a:p>
            <a:r>
              <a:rPr lang="en-GB" b="1" dirty="0"/>
              <a:t>Inleiding tot marktonderzoek - Praktische benaderingen</a:t>
            </a:r>
            <a:br>
              <a:rPr lang="en-GB" dirty="0"/>
            </a:br>
            <a:r>
              <a:rPr lang="en-GB" dirty="0"/>
              <a:t>Ontdek eenvoudige manieren om erachter te komen wat uw toekomstige klanten willen en nodig hebben.</a:t>
            </a:r>
          </a:p>
          <a:p>
            <a:endParaRPr lang="en-GB" b="1" dirty="0"/>
          </a:p>
          <a:p>
            <a:r>
              <a:rPr lang="en-GB" b="1" dirty="0"/>
              <a:t>Bekijk je concurrentie</a:t>
            </a:r>
            <a:br>
              <a:rPr lang="en-GB" dirty="0"/>
            </a:br>
            <a:r>
              <a:rPr lang="en-GB" dirty="0"/>
              <a:t>Zoek uit wie er nog meer in jouw ruimte zijn en hoe jouw voedselaanbod zich kan onderscheiden.</a:t>
            </a:r>
          </a:p>
        </p:txBody>
      </p:sp>
      <p:pic>
        <p:nvPicPr>
          <p:cNvPr id="5" name="Picture 4">
            <a:extLst>
              <a:ext uri="{FF2B5EF4-FFF2-40B4-BE49-F238E27FC236}">
                <a16:creationId xmlns:a16="http://schemas.microsoft.com/office/drawing/2014/main" id="{A60E2F22-04CA-2DC1-EE57-F7314D77B79A}"/>
              </a:ext>
            </a:extLst>
          </p:cNvPr>
          <p:cNvPicPr>
            <a:picLocks noChangeAspect="1"/>
          </p:cNvPicPr>
          <p:nvPr/>
        </p:nvPicPr>
        <p:blipFill>
          <a:blip r:embed="rId2"/>
          <a:stretch>
            <a:fillRect/>
          </a:stretch>
        </p:blipFill>
        <p:spPr>
          <a:xfrm>
            <a:off x="1122886" y="5192615"/>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STAP 4: IDENTIFICEER EN DEFINIEER JE DOELMARKT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41189" y="1313618"/>
            <a:ext cx="10556003" cy="4913781"/>
          </a:xfrm>
        </p:spPr>
        <p:txBody>
          <a:bodyPr numCol="1"/>
          <a:lstStyle/>
          <a:p>
            <a:pPr fontAlgn="base">
              <a:buClr>
                <a:srgbClr val="B6D1E1"/>
              </a:buClr>
            </a:pPr>
            <a:r>
              <a:rPr lang="en-GB" sz="2800" b="1" i="0" noProof="0" dirty="0">
                <a:solidFill>
                  <a:srgbClr val="94C7B0"/>
                </a:solidFill>
                <a:effectLst/>
              </a:rPr>
              <a:t>Wat is een doelmarkt?</a:t>
            </a:r>
          </a:p>
          <a:p>
            <a:pPr fontAlgn="base">
              <a:buClr>
                <a:srgbClr val="B6D1E1"/>
              </a:buClr>
            </a:pPr>
            <a:endParaRPr lang="en-GB" sz="2200" b="1" i="0" noProof="0" dirty="0">
              <a:effectLst/>
            </a:endParaRPr>
          </a:p>
          <a:p>
            <a:pPr>
              <a:buNone/>
            </a:pPr>
            <a:r>
              <a:rPr lang="en-GB" noProof="0" dirty="0"/>
              <a:t>Een doelmarkt is een groep mensen met vergelijkbare behoeften, interesses of kenmerken die je bedrijf wil bedienen.</a:t>
            </a:r>
          </a:p>
          <a:p>
            <a:pPr>
              <a:buNone/>
            </a:pPr>
            <a:br>
              <a:rPr lang="en-GB" noProof="0" dirty="0"/>
            </a:br>
            <a:r>
              <a:rPr lang="en-GB" noProof="0" dirty="0"/>
              <a:t>Dit zijn meestal de mensen die het meest waarschijnlijk je voedingsproduct zullen kopen of je service zullen gebruiken.</a:t>
            </a:r>
          </a:p>
          <a:p>
            <a:pPr marL="342900" indent="-342900">
              <a:buFont typeface="Arial" panose="020B0604020202020204" pitchFamily="34" charset="0"/>
              <a:buChar char="•"/>
            </a:pPr>
            <a:r>
              <a:rPr lang="en-GB" b="1" noProof="0" dirty="0">
                <a:solidFill>
                  <a:srgbClr val="94C7B0"/>
                </a:solidFill>
              </a:rPr>
              <a:t>Richt je tijd en energie </a:t>
            </a:r>
            <a:r>
              <a:rPr lang="en-GB" noProof="0" dirty="0"/>
              <a:t>op de klanten die het meest geïnteresseerd zijn in wat je aanbiedt</a:t>
            </a:r>
          </a:p>
          <a:p>
            <a:pPr marL="342900" indent="-342900">
              <a:buFont typeface="Arial" panose="020B0604020202020204" pitchFamily="34" charset="0"/>
              <a:buChar char="•"/>
            </a:pPr>
            <a:r>
              <a:rPr lang="en-GB" b="1" noProof="0" dirty="0">
                <a:solidFill>
                  <a:srgbClr val="94C7B0"/>
                </a:solidFill>
              </a:rPr>
              <a:t>Vorm je product of dienst </a:t>
            </a:r>
            <a:r>
              <a:rPr lang="en-GB" noProof="0" dirty="0"/>
              <a:t>zodat het beter aansluit bij hun werkelijke behoeften en voorkeuren</a:t>
            </a:r>
          </a:p>
          <a:p>
            <a:pPr marL="342900" indent="-342900">
              <a:buFont typeface="Arial" panose="020B0604020202020204" pitchFamily="34" charset="0"/>
              <a:buChar char="•"/>
            </a:pPr>
            <a:r>
              <a:rPr lang="en-GB" b="1" noProof="0" dirty="0">
                <a:solidFill>
                  <a:srgbClr val="94C7B0"/>
                </a:solidFill>
              </a:rPr>
              <a:t>Creëer marketingboodschappen </a:t>
            </a:r>
            <a:r>
              <a:rPr lang="en-GB" noProof="0" dirty="0"/>
              <a:t>die rechtstreeks de mensen aanspreken die u wilt </a:t>
            </a:r>
            <a:r>
              <a:rPr lang="en-GB" noProof="0" dirty="0" err="1"/>
              <a:t>bereiken</a:t>
            </a:r>
            <a:endParaRPr lang="en-GB" noProof="0" dirty="0"/>
          </a:p>
          <a:p>
            <a:r>
              <a:rPr lang="en-GB" b="1" noProof="0" dirty="0"/>
              <a:t>Hoe specifieker je kunt zijn </a:t>
            </a:r>
            <a:r>
              <a:rPr lang="en-GB" b="1" dirty="0"/>
              <a:t>over je doelmarkt</a:t>
            </a:r>
            <a:r>
              <a:rPr lang="en-GB" b="1" noProof="0" dirty="0"/>
              <a:t>, hoe beter.</a:t>
            </a:r>
            <a:br>
              <a:rPr lang="en-GB" b="1" noProof="0" dirty="0"/>
            </a:br>
            <a:r>
              <a:rPr lang="en-GB" noProof="0" dirty="0"/>
              <a:t>Je hoeft en hoeft niet iedereen te bereiken. </a:t>
            </a:r>
          </a:p>
          <a:p>
            <a:pPr marL="342900" indent="-342900">
              <a:buFont typeface="Arial" panose="020B0604020202020204" pitchFamily="34" charset="0"/>
              <a:buChar char="•"/>
            </a:pPr>
            <a:r>
              <a:rPr lang="en-GB" noProof="0" dirty="0"/>
              <a:t>Je richten op een specifieke groep betekent niet dat je anderen uitsluit... Het betekent gewoon dat je je energie daar richt waar de kans op verkoopsucces het grootst is.</a:t>
            </a:r>
          </a:p>
        </p:txBody>
      </p:sp>
    </p:spTree>
    <p:extLst>
      <p:ext uri="{BB962C8B-B14F-4D97-AF65-F5344CB8AC3E}">
        <p14:creationId xmlns:p14="http://schemas.microsoft.com/office/powerpoint/2010/main" val="196476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437CA-C82A-3989-094A-7755C248DEC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9E8BD92-FEF2-1184-18DA-B09E02B375C9}"/>
              </a:ext>
            </a:extLst>
          </p:cNvPr>
          <p:cNvSpPr>
            <a:spLocks noGrp="1"/>
          </p:cNvSpPr>
          <p:nvPr>
            <p:ph type="body" sz="quarter" idx="27"/>
          </p:nvPr>
        </p:nvSpPr>
        <p:spPr/>
        <p:txBody>
          <a:bodyPr/>
          <a:lstStyle/>
          <a:p>
            <a:r>
              <a:rPr lang="en-GB" noProof="0" dirty="0"/>
              <a:t>Massamarkt of niche?</a:t>
            </a:r>
          </a:p>
        </p:txBody>
      </p:sp>
      <p:graphicFrame>
        <p:nvGraphicFramePr>
          <p:cNvPr id="5" name="Diagram 4">
            <a:extLst>
              <a:ext uri="{FF2B5EF4-FFF2-40B4-BE49-F238E27FC236}">
                <a16:creationId xmlns:a16="http://schemas.microsoft.com/office/drawing/2014/main" id="{DD59329D-310F-13F6-665D-545C05302F41}"/>
              </a:ext>
            </a:extLst>
          </p:cNvPr>
          <p:cNvGraphicFramePr/>
          <p:nvPr>
            <p:extLst>
              <p:ext uri="{D42A27DB-BD31-4B8C-83A1-F6EECF244321}">
                <p14:modId xmlns:p14="http://schemas.microsoft.com/office/powerpoint/2010/main" val="454033375"/>
              </p:ext>
            </p:extLst>
          </p:nvPr>
        </p:nvGraphicFramePr>
        <p:xfrm>
          <a:off x="559334" y="1847549"/>
          <a:ext cx="10981357" cy="337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1898B36D-A108-F0AB-BA73-67529C575867}"/>
              </a:ext>
            </a:extLst>
          </p:cNvPr>
          <p:cNvSpPr>
            <a:spLocks noGrp="1"/>
          </p:cNvSpPr>
          <p:nvPr>
            <p:ph type="body" sz="quarter" idx="14"/>
          </p:nvPr>
        </p:nvSpPr>
        <p:spPr>
          <a:xfrm>
            <a:off x="559335" y="1374688"/>
            <a:ext cx="10981356" cy="484701"/>
          </a:xfrm>
        </p:spPr>
        <p:txBody>
          <a:bodyPr numCol="1"/>
          <a:lstStyle/>
          <a:p>
            <a:pPr>
              <a:buNone/>
            </a:pPr>
            <a:r>
              <a:rPr lang="en-GB" noProof="0" dirty="0"/>
              <a:t>Als je een bedrijf begint, helpt het om te begrijpen wat voor soort markt je betreedt:</a:t>
            </a:r>
          </a:p>
        </p:txBody>
      </p:sp>
      <p:sp>
        <p:nvSpPr>
          <p:cNvPr id="8" name="Text Placeholder 2">
            <a:extLst>
              <a:ext uri="{FF2B5EF4-FFF2-40B4-BE49-F238E27FC236}">
                <a16:creationId xmlns:a16="http://schemas.microsoft.com/office/drawing/2014/main" id="{67526EA7-00DD-FD2B-4017-8F3EDAC158B2}"/>
              </a:ext>
            </a:extLst>
          </p:cNvPr>
          <p:cNvSpPr txBox="1">
            <a:spLocks/>
          </p:cNvSpPr>
          <p:nvPr/>
        </p:nvSpPr>
        <p:spPr>
          <a:xfrm>
            <a:off x="559334" y="5374572"/>
            <a:ext cx="10981357" cy="117206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t>Deze producten hoeven niet iedereen tevreden te stellen, alleen de juiste mensen.</a:t>
            </a:r>
          </a:p>
          <a:p>
            <a:r>
              <a:rPr lang="en-GB" noProof="0" dirty="0"/>
              <a:t>Als je idee aansluit bij je </a:t>
            </a:r>
            <a:r>
              <a:rPr lang="en-GB" b="1" noProof="0" dirty="0"/>
              <a:t>cultuur, verhaal of vaardigheden</a:t>
            </a:r>
            <a:r>
              <a:rPr lang="en-GB" noProof="0" dirty="0"/>
              <a:t>, dan is dat je kracht. Je concurreert niet met grote fabrieken. Je biedt iets unieks dat uit </a:t>
            </a:r>
            <a:r>
              <a:rPr lang="en-GB" i="1" noProof="0" dirty="0"/>
              <a:t>jezelf</a:t>
            </a:r>
            <a:r>
              <a:rPr lang="en-GB" noProof="0" dirty="0"/>
              <a:t> komt.</a:t>
            </a:r>
          </a:p>
        </p:txBody>
      </p:sp>
    </p:spTree>
    <p:extLst>
      <p:ext uri="{BB962C8B-B14F-4D97-AF65-F5344CB8AC3E}">
        <p14:creationId xmlns:p14="http://schemas.microsoft.com/office/powerpoint/2010/main" val="18244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noProof="0" dirty="0"/>
              <a:t>JE NICHE VINDEN</a:t>
            </a:r>
            <a:endParaRPr lang="en-GB" noProof="0" dirty="0">
              <a:effectLst/>
            </a:endParaRP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1" y="1796142"/>
            <a:ext cx="5482985" cy="392126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b="1" noProof="0" dirty="0"/>
              <a:t>Deze korte video geeft een duidelijke en praktische inleiding tot nichemarkten en waarom ze belangrijk zijn.</a:t>
            </a:r>
          </a:p>
          <a:p>
            <a:pPr fontAlgn="base">
              <a:buClr>
                <a:srgbClr val="B6D1E1"/>
              </a:buClr>
            </a:pPr>
            <a:br>
              <a:rPr lang="en-GB" noProof="0" dirty="0"/>
            </a:br>
            <a:r>
              <a:rPr lang="en-GB" noProof="0" dirty="0"/>
              <a:t>Het is vooral nuttig als je aan het begin staat van je zakelijke reis en op zoek bent naar manieren om je idee te focussen.</a:t>
            </a:r>
          </a:p>
          <a:p>
            <a:pPr fontAlgn="base">
              <a:buClr>
                <a:srgbClr val="B6D1E1"/>
              </a:buClr>
            </a:pPr>
            <a:br>
              <a:rPr lang="en-GB" noProof="0" dirty="0"/>
            </a:br>
            <a:r>
              <a:rPr lang="en-GB" noProof="0" dirty="0"/>
              <a:t>De video legt uit hoe het bedienen van een kleinere, goed gedefinieerde groep klanten kan leiden tot een sterkere, duurzamere bedrijfsgroei.</a:t>
            </a:r>
          </a:p>
          <a:p>
            <a:pPr fontAlgn="base">
              <a:buClr>
                <a:srgbClr val="B6D1E1"/>
              </a:buClr>
            </a:pPr>
            <a:br>
              <a:rPr lang="en-GB" noProof="0" dirty="0"/>
            </a:br>
            <a:r>
              <a:rPr lang="en-GB" b="1" noProof="0" dirty="0">
                <a:solidFill>
                  <a:srgbClr val="94C7B0"/>
                </a:solidFill>
                <a:sym typeface="Wingdings" panose="05000000000000000000" pitchFamily="2" charset="2"/>
              </a:rPr>
              <a:t> </a:t>
            </a:r>
            <a:r>
              <a:rPr lang="en-GB" b="1" noProof="0" dirty="0">
                <a:solidFill>
                  <a:srgbClr val="94C7B0"/>
                </a:solidFill>
                <a:hlinkClick r:id="rId4">
                  <a:extLst>
                    <a:ext uri="{A12FA001-AC4F-418D-AE19-62706E023703}">
                      <ahyp:hlinkClr xmlns:ahyp="http://schemas.microsoft.com/office/drawing/2018/hyperlinkcolor" val="tx"/>
                    </a:ext>
                  </a:extLst>
                </a:hlinkClick>
              </a:rPr>
              <a:t>Bekijk de video</a:t>
            </a:r>
            <a:endParaRPr lang="en-GB" b="1" noProof="0" dirty="0">
              <a:solidFill>
                <a:srgbClr val="94C7B0"/>
              </a:solidFill>
            </a:endParaRPr>
          </a:p>
        </p:txBody>
      </p:sp>
      <p:pic>
        <p:nvPicPr>
          <p:cNvPr id="6" name="Online Media 1" title="How to Find Your Niche Market + 5 Examples to Inspire You">
            <a:hlinkClick r:id="" action="ppaction://media"/>
            <a:extLst>
              <a:ext uri="{FF2B5EF4-FFF2-40B4-BE49-F238E27FC236}">
                <a16:creationId xmlns:a16="http://schemas.microsoft.com/office/drawing/2014/main" id="{04367478-E197-1ECC-3421-B55899A01D0C}"/>
              </a:ext>
            </a:extLst>
          </p:cNvPr>
          <p:cNvPicPr>
            <a:picLocks noRot="1" noChangeAspect="1"/>
          </p:cNvPicPr>
          <p:nvPr>
            <a:videoFile r:link="rId1"/>
          </p:nvPr>
        </p:nvPicPr>
        <p:blipFill rotWithShape="1">
          <a:blip r:embed="rId5"/>
          <a:srcRect t="442" r="13342" b="-442"/>
          <a:stretch/>
        </p:blipFill>
        <p:spPr>
          <a:xfrm>
            <a:off x="6988629" y="2195829"/>
            <a:ext cx="5203371" cy="3392576"/>
          </a:xfrm>
          <a:prstGeom prst="rect">
            <a:avLst/>
          </a:prstGeom>
        </p:spPr>
      </p:pic>
      <p:pic>
        <p:nvPicPr>
          <p:cNvPr id="16" name="Graphic 15" descr="Loan with solid fill">
            <a:extLst>
              <a:ext uri="{FF2B5EF4-FFF2-40B4-BE49-F238E27FC236}">
                <a16:creationId xmlns:a16="http://schemas.microsoft.com/office/drawing/2014/main" id="{DE40D75F-7D0A-F523-52F3-74309E652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84855" y="5154539"/>
            <a:ext cx="1607975" cy="1607975"/>
          </a:xfrm>
          <a:prstGeom prst="rect">
            <a:avLst/>
          </a:prstGeom>
        </p:spPr>
      </p:pic>
    </p:spTree>
    <p:extLst>
      <p:ext uri="{BB962C8B-B14F-4D97-AF65-F5344CB8AC3E}">
        <p14:creationId xmlns:p14="http://schemas.microsoft.com/office/powerpoint/2010/main" val="27181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UW NICHE VINDEN - kijk naar de trends</a:t>
            </a:r>
            <a:endParaRPr lang="en-GB" noProof="0" dirty="0">
              <a:effectLst/>
            </a:endParaRP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444936" y="1502229"/>
            <a:ext cx="7393278" cy="4465434"/>
          </a:xfrm>
        </p:spPr>
        <p:txBody>
          <a:bodyPr numCol="1"/>
          <a:lstStyle/>
          <a:p>
            <a:pPr fontAlgn="base">
              <a:buClr>
                <a:srgbClr val="B6D1E1"/>
              </a:buClr>
            </a:pPr>
            <a:r>
              <a:rPr lang="en-GB" sz="2200" b="1" i="0" noProof="0" dirty="0">
                <a:effectLst/>
              </a:rPr>
              <a:t>Fruit van het moment...</a:t>
            </a:r>
          </a:p>
          <a:p>
            <a:pPr fontAlgn="base">
              <a:buClr>
                <a:srgbClr val="B6D1E1"/>
              </a:buClr>
            </a:pPr>
            <a:r>
              <a:rPr lang="en-GB" sz="2200" i="0" noProof="0" dirty="0">
                <a:effectLst/>
              </a:rPr>
              <a:t>Yuzu vermindert ontstekingen en helpt bij de gezondheid van het hart. Het heeft krachtige antioxidanten en zit boordevol vitaminen, net als mandarijnen. Je kunt kijken hoe je ze in recepten op je menu kunt zetten. Misschien in een dessert of saus? Wees innovatief!</a:t>
            </a:r>
          </a:p>
          <a:p>
            <a:pPr fontAlgn="base">
              <a:buClr>
                <a:srgbClr val="B6D1E1"/>
              </a:buClr>
            </a:pPr>
            <a:r>
              <a:rPr lang="en-GB" sz="2200" i="0" noProof="0" dirty="0">
                <a:effectLst/>
              </a:rPr>
              <a:t>   </a:t>
            </a:r>
          </a:p>
          <a:p>
            <a:pPr fontAlgn="base">
              <a:buClr>
                <a:srgbClr val="B6D1E1"/>
              </a:buClr>
            </a:pPr>
            <a:endParaRPr lang="en-GB" sz="2200" i="0" noProof="0" dirty="0">
              <a:effectLst/>
            </a:endParaRPr>
          </a:p>
          <a:p>
            <a:pPr fontAlgn="base">
              <a:buClr>
                <a:srgbClr val="B6D1E1"/>
              </a:buClr>
            </a:pPr>
            <a:r>
              <a:rPr lang="en-GB" b="1" noProof="0" dirty="0"/>
              <a:t>Boter is </a:t>
            </a:r>
            <a:r>
              <a:rPr lang="en-GB" sz="2200" b="1" i="0" noProof="0" dirty="0">
                <a:effectLst/>
              </a:rPr>
              <a:t>weer</a:t>
            </a:r>
            <a:r>
              <a:rPr lang="en-GB" b="1" noProof="0" dirty="0"/>
              <a:t> je beste vriend </a:t>
            </a:r>
          </a:p>
          <a:p>
            <a:pPr fontAlgn="base">
              <a:buClr>
                <a:srgbClr val="B6D1E1"/>
              </a:buClr>
            </a:pPr>
            <a:r>
              <a:rPr lang="en-GB" noProof="0" dirty="0"/>
              <a:t>Denk na over het gebruik van verschillende soorten melk of vervangers naast koemelk. Misschien kun je een boterplankje maken met nieuwe unieke dingen om in je originele creaties te dippen. Gebruik je fantasie om hartige of zoete versies te maken. </a:t>
            </a:r>
          </a:p>
          <a:p>
            <a:pPr fontAlgn="base">
              <a:buClr>
                <a:srgbClr val="B6D1E1"/>
              </a:buClr>
            </a:pPr>
            <a:endParaRPr lang="en-GB" sz="2200" i="0" noProof="0" dirty="0">
              <a:effectLst/>
            </a:endParaRPr>
          </a:p>
          <a:p>
            <a:pPr fontAlgn="base">
              <a:buClr>
                <a:srgbClr val="B6D1E1"/>
              </a:buClr>
            </a:pPr>
            <a:r>
              <a:rPr lang="en-GB" b="1" noProof="0" dirty="0">
                <a:solidFill>
                  <a:srgbClr val="94C7B0"/>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94C7B0"/>
                </a:solidFill>
                <a:hlinkClick r:id="rId2">
                  <a:extLst>
                    <a:ext uri="{A12FA001-AC4F-418D-AE19-62706E023703}">
                      <ahyp:hlinkClr xmlns:ahyp="http://schemas.microsoft.com/office/drawing/2018/hyperlinkcolor" val="tx"/>
                    </a:ext>
                  </a:extLst>
                </a:hlinkClick>
              </a:rPr>
              <a:t>Bezoek deze website voor meer informatie!</a:t>
            </a:r>
            <a:endParaRPr lang="en-GB" sz="2200" b="1" i="0" noProof="0" dirty="0">
              <a:solidFill>
                <a:srgbClr val="94C7B0"/>
              </a:solidFill>
              <a:effectLst/>
            </a:endParaRPr>
          </a:p>
        </p:txBody>
      </p:sp>
      <p:sp>
        <p:nvSpPr>
          <p:cNvPr id="6" name="Text Placeholder 2">
            <a:extLst>
              <a:ext uri="{FF2B5EF4-FFF2-40B4-BE49-F238E27FC236}">
                <a16:creationId xmlns:a16="http://schemas.microsoft.com/office/drawing/2014/main" id="{5F5F87DD-A2E4-4327-E7B2-387CB59B0439}"/>
              </a:ext>
            </a:extLst>
          </p:cNvPr>
          <p:cNvSpPr txBox="1">
            <a:spLocks/>
          </p:cNvSpPr>
          <p:nvPr/>
        </p:nvSpPr>
        <p:spPr>
          <a:xfrm>
            <a:off x="760122" y="1502229"/>
            <a:ext cx="3037723" cy="192084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sz="2400" b="1" i="1" noProof="0" dirty="0">
                <a:solidFill>
                  <a:srgbClr val="B6D1E1"/>
                </a:solidFill>
              </a:rPr>
              <a:t>Hoe nauwer je je doelmarkt kunt definiëren, hoe beter.  </a:t>
            </a:r>
          </a:p>
        </p:txBody>
      </p:sp>
      <p:pic>
        <p:nvPicPr>
          <p:cNvPr id="8" name="Picture 7" descr="A pair of oranges with leaves&#10;&#10;Description automatically generated">
            <a:extLst>
              <a:ext uri="{FF2B5EF4-FFF2-40B4-BE49-F238E27FC236}">
                <a16:creationId xmlns:a16="http://schemas.microsoft.com/office/drawing/2014/main" id="{45647AFB-9711-7741-E991-CE06F3E8CAF6}"/>
              </a:ext>
            </a:extLst>
          </p:cNvPr>
          <p:cNvPicPr>
            <a:picLocks noChangeAspect="1"/>
          </p:cNvPicPr>
          <p:nvPr/>
        </p:nvPicPr>
        <p:blipFill>
          <a:blip r:embed="rId3"/>
          <a:stretch>
            <a:fillRect/>
          </a:stretch>
        </p:blipFill>
        <p:spPr>
          <a:xfrm>
            <a:off x="876268" y="2671360"/>
            <a:ext cx="2464263" cy="3229649"/>
          </a:xfrm>
          <a:prstGeom prst="ellipse">
            <a:avLst/>
          </a:prstGeom>
          <a:ln>
            <a:noFill/>
          </a:ln>
          <a:effectLst>
            <a:softEdge rad="112500"/>
          </a:effectLst>
        </p:spPr>
      </p:pic>
    </p:spTree>
    <p:extLst>
      <p:ext uri="{BB962C8B-B14F-4D97-AF65-F5344CB8AC3E}">
        <p14:creationId xmlns:p14="http://schemas.microsoft.com/office/powerpoint/2010/main" val="256254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89E0-5838-5C02-D82F-D4A45215B5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BC9579F-D959-04C3-129E-EFC5C94F3B46}"/>
              </a:ext>
            </a:extLst>
          </p:cNvPr>
          <p:cNvSpPr>
            <a:spLocks noGrp="1"/>
          </p:cNvSpPr>
          <p:nvPr>
            <p:ph type="body" sz="quarter" idx="27"/>
          </p:nvPr>
        </p:nvSpPr>
        <p:spPr/>
        <p:txBody>
          <a:bodyPr/>
          <a:lstStyle/>
          <a:p>
            <a:r>
              <a:rPr lang="en-GB" noProof="0" dirty="0"/>
              <a:t>JE DOELMARKT IDENTIFICEREN </a:t>
            </a:r>
            <a:endParaRPr lang="en-GB" noProof="0" dirty="0">
              <a:effectLst/>
            </a:endParaRPr>
          </a:p>
        </p:txBody>
      </p:sp>
      <p:graphicFrame>
        <p:nvGraphicFramePr>
          <p:cNvPr id="9" name="Diagram 8">
            <a:extLst>
              <a:ext uri="{FF2B5EF4-FFF2-40B4-BE49-F238E27FC236}">
                <a16:creationId xmlns:a16="http://schemas.microsoft.com/office/drawing/2014/main" id="{6E19A94C-44F5-3CDC-A3DA-5CB2D9AD4AA8}"/>
              </a:ext>
            </a:extLst>
          </p:cNvPr>
          <p:cNvGraphicFramePr/>
          <p:nvPr>
            <p:extLst>
              <p:ext uri="{D42A27DB-BD31-4B8C-83A1-F6EECF244321}">
                <p14:modId xmlns:p14="http://schemas.microsoft.com/office/powerpoint/2010/main" val="536397611"/>
              </p:ext>
            </p:extLst>
          </p:nvPr>
        </p:nvGraphicFramePr>
        <p:xfrm>
          <a:off x="967061" y="3113744"/>
          <a:ext cx="10400375" cy="330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pole tekstowe 17">
            <a:extLst>
              <a:ext uri="{FF2B5EF4-FFF2-40B4-BE49-F238E27FC236}">
                <a16:creationId xmlns:a16="http://schemas.microsoft.com/office/drawing/2014/main" id="{24D0018D-E7BD-2BC6-A30A-5BCE18E95C82}"/>
              </a:ext>
            </a:extLst>
          </p:cNvPr>
          <p:cNvSpPr txBox="1"/>
          <p:nvPr/>
        </p:nvSpPr>
        <p:spPr>
          <a:xfrm>
            <a:off x="703248" y="1180377"/>
            <a:ext cx="10785503" cy="1785104"/>
          </a:xfrm>
          <a:prstGeom prst="rect">
            <a:avLst/>
          </a:prstGeom>
          <a:noFill/>
        </p:spPr>
        <p:txBody>
          <a:bodyPr wrap="square">
            <a:spAutoFit/>
          </a:bodyPr>
          <a:lstStyle/>
          <a:p>
            <a:r>
              <a:rPr lang="en-GB" sz="2200" noProof="0" dirty="0"/>
              <a:t>Je kunt je voedingsproduct of -dienst op twee manieren verkopen. De ene is aan particulieren - dit wordt Business-to-Consumer of B2C genoemd. De andere is aan andere bedrijven, wat bekend staat als Business-to-Business, of B2B. </a:t>
            </a:r>
          </a:p>
          <a:p>
            <a:r>
              <a:rPr lang="en-GB" sz="2200" b="1" noProof="0" dirty="0"/>
              <a:t>Als je het verschil begrijpt, kun je beter beslissen wie je wilt bereiken en hoe je hen wilt aanspreken.</a:t>
            </a:r>
          </a:p>
        </p:txBody>
      </p:sp>
    </p:spTree>
    <p:extLst>
      <p:ext uri="{BB962C8B-B14F-4D97-AF65-F5344CB8AC3E}">
        <p14:creationId xmlns:p14="http://schemas.microsoft.com/office/powerpoint/2010/main" val="225731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MARKTONDERZOEK - WAAROM IS HET NODIG?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889335" y="2712798"/>
            <a:ext cx="2315092" cy="2671201"/>
          </a:xfrm>
        </p:spPr>
        <p:txBody>
          <a:bodyPr numCol="1"/>
          <a:lstStyle/>
          <a:p>
            <a:pPr algn="ctr" fontAlgn="base">
              <a:buClr>
                <a:srgbClr val="B6D1E1"/>
              </a:buClr>
            </a:pPr>
            <a:r>
              <a:rPr lang="en-GB" b="1" noProof="0" dirty="0"/>
              <a:t>Het potentieel van uw markt begrijpen</a:t>
            </a:r>
          </a:p>
          <a:p>
            <a:pPr algn="ctr" fontAlgn="base">
              <a:buClr>
                <a:srgbClr val="B6D1E1"/>
              </a:buClr>
            </a:pPr>
            <a:br>
              <a:rPr lang="en-GB" noProof="0" dirty="0"/>
            </a:br>
            <a:r>
              <a:rPr lang="en-GB" noProof="0" dirty="0"/>
              <a:t>Het laat je zien of er echt interesse is in wat je wilt aanbieden en naar wat voor soort producten of diensten mensen op zoek zijn.</a:t>
            </a:r>
            <a:endParaRPr lang="en-GB" i="0" noProof="0" dirty="0">
              <a:effectLst/>
            </a:endParaRPr>
          </a:p>
        </p:txBody>
      </p:sp>
      <p:cxnSp>
        <p:nvCxnSpPr>
          <p:cNvPr id="2" name="Straight Connector 1">
            <a:extLst>
              <a:ext uri="{FF2B5EF4-FFF2-40B4-BE49-F238E27FC236}">
                <a16:creationId xmlns:a16="http://schemas.microsoft.com/office/drawing/2014/main" id="{989CB4CB-3A0F-8E56-A144-A01C8F5E8755}"/>
              </a:ext>
            </a:extLst>
          </p:cNvPr>
          <p:cNvCxnSpPr>
            <a:cxnSpLocks/>
          </p:cNvCxnSpPr>
          <p:nvPr/>
        </p:nvCxnSpPr>
        <p:spPr>
          <a:xfrm>
            <a:off x="3385688"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CCF1924-EA85-F84A-7888-39332772C1C0}"/>
              </a:ext>
            </a:extLst>
          </p:cNvPr>
          <p:cNvCxnSpPr>
            <a:cxnSpLocks/>
          </p:cNvCxnSpPr>
          <p:nvPr/>
        </p:nvCxnSpPr>
        <p:spPr>
          <a:xfrm>
            <a:off x="6092149"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669ADF-2954-8300-9CD7-A36ACAC5B122}"/>
              </a:ext>
            </a:extLst>
          </p:cNvPr>
          <p:cNvCxnSpPr>
            <a:cxnSpLocks/>
          </p:cNvCxnSpPr>
          <p:nvPr/>
        </p:nvCxnSpPr>
        <p:spPr>
          <a:xfrm>
            <a:off x="879861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176D36-47B1-6AD0-7A51-B72D045A52F9}"/>
              </a:ext>
            </a:extLst>
          </p:cNvPr>
          <p:cNvCxnSpPr>
            <a:cxnSpLocks/>
          </p:cNvCxnSpPr>
          <p:nvPr/>
        </p:nvCxnSpPr>
        <p:spPr>
          <a:xfrm>
            <a:off x="1150507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F6BB65-0324-5FCA-38F0-0508CF137C7A}"/>
              </a:ext>
            </a:extLst>
          </p:cNvPr>
          <p:cNvCxnSpPr>
            <a:cxnSpLocks/>
          </p:cNvCxnSpPr>
          <p:nvPr/>
        </p:nvCxnSpPr>
        <p:spPr>
          <a:xfrm>
            <a:off x="679227"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167E39B-ECC5-CD48-F5AD-9786C35A949F}"/>
              </a:ext>
            </a:extLst>
          </p:cNvPr>
          <p:cNvSpPr txBox="1">
            <a:spLocks/>
          </p:cNvSpPr>
          <p:nvPr/>
        </p:nvSpPr>
        <p:spPr>
          <a:xfrm>
            <a:off x="3617623" y="2712798"/>
            <a:ext cx="2315092" cy="267120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b="1" noProof="0" dirty="0"/>
              <a:t>Uw beslissingen sturen met echte informatie</a:t>
            </a:r>
          </a:p>
          <a:p>
            <a:pPr algn="ctr" fontAlgn="base">
              <a:buClr>
                <a:srgbClr val="B6D1E1"/>
              </a:buClr>
            </a:pPr>
            <a:br>
              <a:rPr lang="en-GB" noProof="0" dirty="0"/>
            </a:br>
            <a:r>
              <a:rPr lang="en-GB" noProof="0" dirty="0"/>
              <a:t>In plaats van gissen kun je keuzes maken op basis van feiten, trends en echte klantbehoeften.</a:t>
            </a:r>
          </a:p>
        </p:txBody>
      </p:sp>
      <p:sp>
        <p:nvSpPr>
          <p:cNvPr id="10" name="Text Placeholder 2">
            <a:extLst>
              <a:ext uri="{FF2B5EF4-FFF2-40B4-BE49-F238E27FC236}">
                <a16:creationId xmlns:a16="http://schemas.microsoft.com/office/drawing/2014/main" id="{53389891-F813-2694-5B57-CF7EE47CCEC7}"/>
              </a:ext>
            </a:extLst>
          </p:cNvPr>
          <p:cNvSpPr txBox="1">
            <a:spLocks/>
          </p:cNvSpPr>
          <p:nvPr/>
        </p:nvSpPr>
        <p:spPr>
          <a:xfrm>
            <a:off x="6279180" y="2712798"/>
            <a:ext cx="2315092"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b="1" noProof="0" dirty="0"/>
              <a:t>Praktische manieren vinden om je idee te verbeteren</a:t>
            </a:r>
          </a:p>
          <a:p>
            <a:pPr algn="ctr" fontAlgn="base">
              <a:buClr>
                <a:srgbClr val="B6D1E1"/>
              </a:buClr>
            </a:pPr>
            <a:br>
              <a:rPr lang="en-GB" noProof="0" dirty="0"/>
            </a:br>
            <a:r>
              <a:rPr lang="en-GB" noProof="0" dirty="0"/>
              <a:t>Onderzoek kan je helpen om je voedingsproduct of -dienst aan te passen zodat het beter aansluit bij wat je klanten eigenlijk willen.</a:t>
            </a:r>
          </a:p>
        </p:txBody>
      </p:sp>
      <p:sp>
        <p:nvSpPr>
          <p:cNvPr id="11" name="Text Placeholder 2">
            <a:extLst>
              <a:ext uri="{FF2B5EF4-FFF2-40B4-BE49-F238E27FC236}">
                <a16:creationId xmlns:a16="http://schemas.microsoft.com/office/drawing/2014/main" id="{7A83A9EB-2DF6-5C1A-764E-0286A8A78D15}"/>
              </a:ext>
            </a:extLst>
          </p:cNvPr>
          <p:cNvSpPr txBox="1">
            <a:spLocks/>
          </p:cNvSpPr>
          <p:nvPr/>
        </p:nvSpPr>
        <p:spPr>
          <a:xfrm>
            <a:off x="8892601" y="2712798"/>
            <a:ext cx="2518479"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b="1" noProof="0" dirty="0"/>
              <a:t>Rechtstreeks van uw potentiële klanten horen</a:t>
            </a:r>
          </a:p>
          <a:p>
            <a:pPr algn="ctr" fontAlgn="base">
              <a:buClr>
                <a:srgbClr val="B6D1E1"/>
              </a:buClr>
            </a:pPr>
            <a:br>
              <a:rPr lang="en-GB" noProof="0" dirty="0"/>
            </a:br>
            <a:r>
              <a:rPr lang="en-GB" noProof="0" dirty="0"/>
              <a:t>Hun feedback helpt je om echte problemen op te lossen en je inspanningen te richten op waar ze het meest van belang zijn.</a:t>
            </a:r>
          </a:p>
        </p:txBody>
      </p:sp>
      <p:pic>
        <p:nvPicPr>
          <p:cNvPr id="14" name="Graphic 13" descr="Customer review outline">
            <a:extLst>
              <a:ext uri="{FF2B5EF4-FFF2-40B4-BE49-F238E27FC236}">
                <a16:creationId xmlns:a16="http://schemas.microsoft.com/office/drawing/2014/main" id="{5771D565-9643-F738-7C30-D2177553E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5643" y="1474001"/>
            <a:ext cx="996042" cy="996042"/>
          </a:xfrm>
          <a:prstGeom prst="rect">
            <a:avLst/>
          </a:prstGeom>
        </p:spPr>
      </p:pic>
      <p:pic>
        <p:nvPicPr>
          <p:cNvPr id="16" name="Graphic 15" descr="Judge female outline">
            <a:extLst>
              <a:ext uri="{FF2B5EF4-FFF2-40B4-BE49-F238E27FC236}">
                <a16:creationId xmlns:a16="http://schemas.microsoft.com/office/drawing/2014/main" id="{B2878702-DE04-C716-8927-694DCD526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3057" y="1474001"/>
            <a:ext cx="996042" cy="996042"/>
          </a:xfrm>
          <a:prstGeom prst="rect">
            <a:avLst/>
          </a:prstGeom>
        </p:spPr>
      </p:pic>
      <p:pic>
        <p:nvPicPr>
          <p:cNvPr id="18" name="Graphic 17" descr="Brainstorm outline">
            <a:extLst>
              <a:ext uri="{FF2B5EF4-FFF2-40B4-BE49-F238E27FC236}">
                <a16:creationId xmlns:a16="http://schemas.microsoft.com/office/drawing/2014/main" id="{CB8C98D5-285F-E398-5017-DCE8660D24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7272" y="1474001"/>
            <a:ext cx="996042" cy="996042"/>
          </a:xfrm>
          <a:prstGeom prst="rect">
            <a:avLst/>
          </a:prstGeom>
        </p:spPr>
      </p:pic>
      <p:pic>
        <p:nvPicPr>
          <p:cNvPr id="20" name="Graphic 19" descr="Clipboard Ticked outline">
            <a:extLst>
              <a:ext uri="{FF2B5EF4-FFF2-40B4-BE49-F238E27FC236}">
                <a16:creationId xmlns:a16="http://schemas.microsoft.com/office/drawing/2014/main" id="{196AFCA3-A9CA-C095-FDD5-FC05CBE5A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6186" y="1474001"/>
            <a:ext cx="996042" cy="996042"/>
          </a:xfrm>
          <a:prstGeom prst="rect">
            <a:avLst/>
          </a:prstGeom>
        </p:spPr>
      </p:pic>
    </p:spTree>
    <p:extLst>
      <p:ext uri="{BB962C8B-B14F-4D97-AF65-F5344CB8AC3E}">
        <p14:creationId xmlns:p14="http://schemas.microsoft.com/office/powerpoint/2010/main" val="306638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ONDERZOEK EERST HET GROTE GEHEEL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1" y="1515964"/>
            <a:ext cx="7263029" cy="3211351"/>
          </a:xfrm>
        </p:spPr>
        <p:txBody>
          <a:bodyPr numCol="1"/>
          <a:lstStyle/>
          <a:p>
            <a:pPr>
              <a:buNone/>
            </a:pPr>
            <a:r>
              <a:rPr lang="en-GB" sz="2400" b="1" noProof="0" dirty="0">
                <a:solidFill>
                  <a:srgbClr val="94C7B0"/>
                </a:solidFill>
              </a:rPr>
              <a:t>Vraag jezelf af: </a:t>
            </a:r>
          </a:p>
          <a:p>
            <a:pPr marL="342900" indent="-342900">
              <a:buFont typeface="Arial" panose="020B0604020202020204" pitchFamily="34" charset="0"/>
              <a:buChar char="•"/>
            </a:pPr>
            <a:r>
              <a:rPr lang="en-GB" sz="2000" b="1" noProof="0" dirty="0"/>
              <a:t>Hoe groot is de markt die je wilt betreden?</a:t>
            </a:r>
          </a:p>
          <a:p>
            <a:pPr marL="342900" indent="-342900">
              <a:buFont typeface="Arial" panose="020B0604020202020204" pitchFamily="34" charset="0"/>
              <a:buChar char="•"/>
            </a:pPr>
            <a:r>
              <a:rPr lang="en-GB" sz="2000" b="1" noProof="0" dirty="0"/>
              <a:t>Wie doet nog meer iets soortgelijks?</a:t>
            </a:r>
          </a:p>
          <a:p>
            <a:pPr>
              <a:buNone/>
            </a:pPr>
            <a:endParaRPr lang="en-GB" sz="2000" noProof="0" dirty="0"/>
          </a:p>
          <a:p>
            <a:pPr>
              <a:buNone/>
            </a:pPr>
            <a:r>
              <a:rPr lang="en-GB" sz="2000" noProof="0" dirty="0"/>
              <a:t>Gebruik gratis tools zoals: </a:t>
            </a:r>
          </a:p>
          <a:p>
            <a:pPr marL="342900" indent="-342900">
              <a:buFont typeface="Wingdings" panose="05000000000000000000" pitchFamily="2" charset="2"/>
              <a:buChar char="ü"/>
            </a:pPr>
            <a:r>
              <a:rPr lang="en-GB" sz="2000" b="1" noProof="0" dirty="0">
                <a:solidFill>
                  <a:srgbClr val="94C7B0"/>
                </a:solidFill>
                <a:hlinkClick r:id="rId2">
                  <a:extLst>
                    <a:ext uri="{A12FA001-AC4F-418D-AE19-62706E023703}">
                      <ahyp:hlinkClr xmlns:ahyp="http://schemas.microsoft.com/office/drawing/2018/hyperlinkcolor" val="tx"/>
                    </a:ext>
                  </a:extLst>
                </a:hlinkClick>
              </a:rPr>
              <a:t>Google Trends, </a:t>
            </a:r>
            <a:endParaRPr lang="en-GB" sz="2000" b="1" noProof="0" dirty="0">
              <a:solidFill>
                <a:srgbClr val="94C7B0"/>
              </a:solidFill>
            </a:endParaRPr>
          </a:p>
          <a:p>
            <a:pPr marL="342900" indent="-342900">
              <a:buFont typeface="Wingdings" panose="05000000000000000000" pitchFamily="2" charset="2"/>
              <a:buChar char="ü"/>
            </a:pPr>
            <a:r>
              <a:rPr lang="en-GB" sz="2000" b="1" noProof="0" dirty="0">
                <a:solidFill>
                  <a:srgbClr val="94C7B0"/>
                </a:solidFill>
                <a:hlinkClick r:id="rId3">
                  <a:extLst>
                    <a:ext uri="{A12FA001-AC4F-418D-AE19-62706E023703}">
                      <ahyp:hlinkClr xmlns:ahyp="http://schemas.microsoft.com/office/drawing/2018/hyperlinkcolor" val="tx"/>
                    </a:ext>
                  </a:extLst>
                </a:hlinkClick>
              </a:rPr>
              <a:t>Google Alerts, </a:t>
            </a:r>
            <a:endParaRPr lang="en-GB" sz="2000" b="1" noProof="0" dirty="0">
              <a:solidFill>
                <a:srgbClr val="94C7B0"/>
              </a:solidFill>
            </a:endParaRPr>
          </a:p>
          <a:p>
            <a:pPr marL="342900" indent="-342900">
              <a:buFont typeface="Wingdings" panose="05000000000000000000" pitchFamily="2" charset="2"/>
              <a:buChar char="ü"/>
            </a:pPr>
            <a:r>
              <a:rPr lang="en-GB" sz="2000" b="1" noProof="0" dirty="0">
                <a:solidFill>
                  <a:srgbClr val="94C7B0"/>
                </a:solidFill>
                <a:hlinkClick r:id="rId4">
                  <a:extLst>
                    <a:ext uri="{A12FA001-AC4F-418D-AE19-62706E023703}">
                      <ahyp:hlinkClr xmlns:ahyp="http://schemas.microsoft.com/office/drawing/2018/hyperlinkcolor" val="tx"/>
                    </a:ext>
                  </a:extLst>
                </a:hlinkClick>
              </a:rPr>
              <a:t>Google-advertenties </a:t>
            </a:r>
            <a:endParaRPr lang="en-GB" sz="2000" b="1" noProof="0" dirty="0">
              <a:solidFill>
                <a:srgbClr val="94C7B0"/>
              </a:solidFill>
            </a:endParaRPr>
          </a:p>
          <a:p>
            <a:pPr marL="342900" indent="-342900">
              <a:buFont typeface="Wingdings" panose="05000000000000000000" pitchFamily="2" charset="2"/>
              <a:buChar char="ü"/>
            </a:pPr>
            <a:r>
              <a:rPr lang="en-GB" sz="2000" b="1" noProof="0" dirty="0">
                <a:solidFill>
                  <a:srgbClr val="94C7B0"/>
                </a:solidFill>
                <a:hlinkClick r:id="rId5">
                  <a:extLst>
                    <a:ext uri="{A12FA001-AC4F-418D-AE19-62706E023703}">
                      <ahyp:hlinkClr xmlns:ahyp="http://schemas.microsoft.com/office/drawing/2018/hyperlinkcolor" val="tx"/>
                    </a:ext>
                  </a:extLst>
                </a:hlinkClick>
              </a:rPr>
              <a:t>Zoekwoordplanner</a:t>
            </a:r>
            <a:endParaRPr lang="en-GB" sz="2000" b="1" noProof="0" dirty="0">
              <a:solidFill>
                <a:srgbClr val="94C7B0"/>
              </a:solidFill>
            </a:endParaRPr>
          </a:p>
          <a:p>
            <a:r>
              <a:rPr lang="en-GB" sz="2000" noProof="0" dirty="0"/>
              <a:t>om erachter te komen waar mensen naar zoeken op het gebied van eten en culinair en welke onderwerpen op dit moment populair zijn.</a:t>
            </a:r>
          </a:p>
        </p:txBody>
      </p:sp>
      <p:pic>
        <p:nvPicPr>
          <p:cNvPr id="8" name="Picture 7" descr="A hand holding a notebook and pen&#10;&#10;Description automatically generated">
            <a:extLst>
              <a:ext uri="{FF2B5EF4-FFF2-40B4-BE49-F238E27FC236}">
                <a16:creationId xmlns:a16="http://schemas.microsoft.com/office/drawing/2014/main" id="{47B0458C-0E3A-EF43-3D78-52B7E6FE6294}"/>
              </a:ext>
            </a:extLst>
          </p:cNvPr>
          <p:cNvPicPr>
            <a:picLocks noChangeAspect="1"/>
          </p:cNvPicPr>
          <p:nvPr/>
        </p:nvPicPr>
        <p:blipFill>
          <a:blip r:embed="rId6"/>
          <a:srcRect l="18656" r="7178"/>
          <a:stretch/>
        </p:blipFill>
        <p:spPr>
          <a:xfrm>
            <a:off x="8062599" y="1250923"/>
            <a:ext cx="3596001" cy="3211350"/>
          </a:xfrm>
          <a:prstGeom prst="roundRect">
            <a:avLst/>
          </a:prstGeom>
          <a:ln>
            <a:noFill/>
          </a:ln>
          <a:effectLst>
            <a:softEdge rad="0"/>
          </a:effectLst>
        </p:spPr>
      </p:pic>
      <p:sp>
        <p:nvSpPr>
          <p:cNvPr id="3" name="pole tekstowe 2">
            <a:extLst>
              <a:ext uri="{FF2B5EF4-FFF2-40B4-BE49-F238E27FC236}">
                <a16:creationId xmlns:a16="http://schemas.microsoft.com/office/drawing/2014/main" id="{AA161685-5C4F-71D9-CE0E-F380B21A9620}"/>
              </a:ext>
            </a:extLst>
          </p:cNvPr>
          <p:cNvSpPr txBox="1"/>
          <p:nvPr/>
        </p:nvSpPr>
        <p:spPr>
          <a:xfrm>
            <a:off x="722022" y="4791469"/>
            <a:ext cx="11036808" cy="1631216"/>
          </a:xfrm>
          <a:prstGeom prst="rect">
            <a:avLst/>
          </a:prstGeom>
          <a:noFill/>
        </p:spPr>
        <p:txBody>
          <a:bodyPr wrap="square">
            <a:spAutoFit/>
          </a:bodyPr>
          <a:lstStyle/>
          <a:p>
            <a:pPr>
              <a:buNone/>
            </a:pPr>
            <a:r>
              <a:rPr lang="en-GB" sz="2000" noProof="0" dirty="0"/>
              <a:t>Probeer te zoeken naar sectorrapporten of marktoverzichten met termen als "[uw product] markt" of "[uw dienst] vraag". Kijk naar de gerelateerde zoekopdrachten onderaan de resultatenpagina - deze kunnen je op nieuwe ideeën brengen.</a:t>
            </a:r>
          </a:p>
          <a:p>
            <a:r>
              <a:rPr lang="en-GB" sz="2000" noProof="0" dirty="0"/>
              <a:t>Kijk eens goed naar één of twee bedrijven zoals dat van jou. </a:t>
            </a:r>
            <a:r>
              <a:rPr lang="en-GB" sz="2000" b="1" noProof="0" dirty="0"/>
              <a:t>Wie zijn hun klanten? Wat doen ze goed? Wat zou jij anders kunnen doen?</a:t>
            </a:r>
          </a:p>
        </p:txBody>
      </p:sp>
    </p:spTree>
    <p:extLst>
      <p:ext uri="{BB962C8B-B14F-4D97-AF65-F5344CB8AC3E}">
        <p14:creationId xmlns:p14="http://schemas.microsoft.com/office/powerpoint/2010/main" val="229290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JE DOELMARKT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02260" y="1154506"/>
            <a:ext cx="10088095" cy="4548987"/>
          </a:xfrm>
        </p:spPr>
        <p:txBody>
          <a:bodyPr numCol="1"/>
          <a:lstStyle/>
          <a:p>
            <a:pPr>
              <a:buNone/>
            </a:pPr>
            <a:r>
              <a:rPr lang="en-GB" dirty="0"/>
              <a:t>Controleer voordat je verder gaat of je idee voor een voedingsmiddelenbedrijf gebaseerd is op echte vraag en kansen.</a:t>
            </a:r>
          </a:p>
          <a:p>
            <a:pPr>
              <a:buNone/>
            </a:pPr>
            <a:endParaRPr lang="en-GB" dirty="0"/>
          </a:p>
          <a:p>
            <a:r>
              <a:rPr lang="en-GB" b="1" dirty="0"/>
              <a:t>Is jouw idee voor eten onderdeel van een trend of groeiende vraag?</a:t>
            </a:r>
            <a:br>
              <a:rPr lang="en-GB" dirty="0"/>
            </a:br>
            <a:r>
              <a:rPr lang="en-GB" dirty="0"/>
              <a:t>Zijn meer mensen op zoek naar het soort eten dat jij wilt aanbieden, zoals internationale smaken, zelfgemaakte maaltijden, gezonde snacks of plantaardige gerechten?</a:t>
            </a:r>
          </a:p>
          <a:p>
            <a:endParaRPr lang="en-GB" dirty="0"/>
          </a:p>
          <a:p>
            <a:r>
              <a:rPr lang="en-GB" b="1" dirty="0"/>
              <a:t>Kun je andere voedingsbedrijven vinden die het goed doen in deze ruimte?</a:t>
            </a:r>
            <a:br>
              <a:rPr lang="en-GB" dirty="0"/>
            </a:br>
            <a:r>
              <a:rPr lang="en-GB" dirty="0"/>
              <a:t>Zijn er succesvolle marktkraampjes, cafés of bezorgdiensten die iets soortgelijks aanbieden en laten zien dat mensen bereid zijn ervoor te betalen?</a:t>
            </a:r>
          </a:p>
          <a:p>
            <a:endParaRPr lang="en-GB" dirty="0"/>
          </a:p>
          <a:p>
            <a:r>
              <a:rPr lang="en-GB" b="1" dirty="0"/>
              <a:t>Is je voedselaanbod duidelijk anders of speciaal?</a:t>
            </a:r>
            <a:br>
              <a:rPr lang="en-GB" dirty="0"/>
            </a:br>
            <a:r>
              <a:rPr lang="en-GB" dirty="0"/>
              <a:t>Valt je product op door een uniek recept, verhaal, culturele achtergrond, prijspunt of persoonlijke touch die anderen niet bieden?</a:t>
            </a:r>
          </a:p>
          <a:p>
            <a:endParaRPr lang="en-GB" dirty="0"/>
          </a:p>
          <a:p>
            <a:r>
              <a:rPr lang="en-GB" dirty="0"/>
              <a:t>Als je </a:t>
            </a:r>
            <a:r>
              <a:rPr lang="en-GB" i="1" dirty="0"/>
              <a:t>ja </a:t>
            </a:r>
            <a:r>
              <a:rPr lang="en-GB" dirty="0"/>
              <a:t>kunt zeggen op de meeste van deze vragen, ben je op de goede weg.  Zo niet, dan is dat niet erg. Je bent nog vroeg, en de juiste vragen stellen is hoe slimme voedingsbedrijven beginnen. </a:t>
            </a:r>
          </a:p>
        </p:txBody>
      </p:sp>
      <p:pic>
        <p:nvPicPr>
          <p:cNvPr id="3" name="Graphic 2" descr="Badge Question Mark with solid fill">
            <a:extLst>
              <a:ext uri="{FF2B5EF4-FFF2-40B4-BE49-F238E27FC236}">
                <a16:creationId xmlns:a16="http://schemas.microsoft.com/office/drawing/2014/main" id="{E5E2722A-0C49-2BD2-B6E8-60883944D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1296" y="1441191"/>
            <a:ext cx="1457908" cy="1457908"/>
          </a:xfrm>
          <a:prstGeom prst="rect">
            <a:avLst/>
          </a:prstGeom>
        </p:spPr>
      </p:pic>
      <p:pic>
        <p:nvPicPr>
          <p:cNvPr id="5" name="Picture 4">
            <a:extLst>
              <a:ext uri="{FF2B5EF4-FFF2-40B4-BE49-F238E27FC236}">
                <a16:creationId xmlns:a16="http://schemas.microsoft.com/office/drawing/2014/main" id="{A3710FAD-2BA7-5DE8-70B7-52C873BE5987}"/>
              </a:ext>
            </a:extLst>
          </p:cNvPr>
          <p:cNvPicPr>
            <a:picLocks noChangeAspect="1"/>
          </p:cNvPicPr>
          <p:nvPr/>
        </p:nvPicPr>
        <p:blipFill>
          <a:blip r:embed="rId4"/>
          <a:stretch>
            <a:fillRect/>
          </a:stretch>
        </p:blipFill>
        <p:spPr>
          <a:xfrm>
            <a:off x="10740259" y="4601451"/>
            <a:ext cx="1463167" cy="1457070"/>
          </a:xfrm>
          <a:prstGeom prst="rect">
            <a:avLst/>
          </a:prstGeom>
        </p:spPr>
      </p:pic>
      <p:pic>
        <p:nvPicPr>
          <p:cNvPr id="6" name="Picture 5">
            <a:extLst>
              <a:ext uri="{FF2B5EF4-FFF2-40B4-BE49-F238E27FC236}">
                <a16:creationId xmlns:a16="http://schemas.microsoft.com/office/drawing/2014/main" id="{EB6E2881-D1A0-A212-F84F-54261D16E597}"/>
              </a:ext>
            </a:extLst>
          </p:cNvPr>
          <p:cNvPicPr>
            <a:picLocks noChangeAspect="1"/>
          </p:cNvPicPr>
          <p:nvPr/>
        </p:nvPicPr>
        <p:blipFill>
          <a:blip r:embed="rId4"/>
          <a:stretch>
            <a:fillRect/>
          </a:stretch>
        </p:blipFill>
        <p:spPr>
          <a:xfrm>
            <a:off x="10740259" y="2968804"/>
            <a:ext cx="1463167" cy="1457070"/>
          </a:xfrm>
          <a:prstGeom prst="rect">
            <a:avLst/>
          </a:prstGeom>
        </p:spPr>
      </p:pic>
    </p:spTree>
    <p:extLst>
      <p:ext uri="{BB962C8B-B14F-4D97-AF65-F5344CB8AC3E}">
        <p14:creationId xmlns:p14="http://schemas.microsoft.com/office/powerpoint/2010/main" val="107934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8A69-43F0-137E-AF5A-3ADB0BD005D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EF4109D-EB0F-50BD-6DC0-A8BFAC5E7A9B}"/>
              </a:ext>
            </a:extLst>
          </p:cNvPr>
          <p:cNvSpPr>
            <a:spLocks noGrp="1"/>
          </p:cNvSpPr>
          <p:nvPr>
            <p:ph type="body" sz="quarter" idx="27"/>
          </p:nvPr>
        </p:nvSpPr>
        <p:spPr/>
        <p:txBody>
          <a:bodyPr/>
          <a:lstStyle/>
          <a:p>
            <a:r>
              <a:rPr lang="en-GB" noProof="0" dirty="0"/>
              <a:t>JE DOELMARKT IDENTIFICEREN </a:t>
            </a:r>
            <a:endParaRPr lang="en-GB" noProof="0" dirty="0">
              <a:effectLst/>
            </a:endParaRPr>
          </a:p>
        </p:txBody>
      </p:sp>
      <p:sp>
        <p:nvSpPr>
          <p:cNvPr id="12" name="Text Placeholder 2">
            <a:extLst>
              <a:ext uri="{FF2B5EF4-FFF2-40B4-BE49-F238E27FC236}">
                <a16:creationId xmlns:a16="http://schemas.microsoft.com/office/drawing/2014/main" id="{6F1A1F43-CAFB-1D2B-C8DA-D2CB585BF04B}"/>
              </a:ext>
            </a:extLst>
          </p:cNvPr>
          <p:cNvSpPr>
            <a:spLocks noGrp="1"/>
          </p:cNvSpPr>
          <p:nvPr>
            <p:ph type="body" sz="quarter" idx="14"/>
          </p:nvPr>
        </p:nvSpPr>
        <p:spPr>
          <a:xfrm>
            <a:off x="463970" y="1681843"/>
            <a:ext cx="6553909" cy="3698679"/>
          </a:xfrm>
        </p:spPr>
        <p:txBody>
          <a:bodyPr numCol="1"/>
          <a:lstStyle/>
          <a:p>
            <a:pPr>
              <a:buNone/>
            </a:pPr>
            <a:r>
              <a:rPr lang="en-GB" sz="2400" b="1" noProof="0" dirty="0">
                <a:solidFill>
                  <a:srgbClr val="94C7B0"/>
                </a:solidFill>
              </a:rPr>
              <a:t>Je klanten goed begrijpen</a:t>
            </a:r>
          </a:p>
          <a:p>
            <a:pPr>
              <a:buNone/>
            </a:pPr>
            <a:endParaRPr lang="en-GB" b="1" noProof="0" dirty="0"/>
          </a:p>
          <a:p>
            <a:r>
              <a:rPr lang="en-GB" noProof="0" dirty="0"/>
              <a:t>Probeer meer te begrijpen dan alleen hun leeftijd of locatie om contact te maken met de juiste mensen.</a:t>
            </a:r>
          </a:p>
          <a:p>
            <a:br>
              <a:rPr lang="en-GB" noProof="0" dirty="0"/>
            </a:br>
            <a:r>
              <a:rPr lang="en-GB" noProof="0" dirty="0"/>
              <a:t>Denk na over wat voor persoon ze zijn - </a:t>
            </a:r>
            <a:r>
              <a:rPr lang="en-GB" b="1" noProof="0" dirty="0"/>
              <a:t>hun waarden, gewoonten, levensstijl, interesses en gedrag</a:t>
            </a:r>
            <a:r>
              <a:rPr lang="en-GB" noProof="0" dirty="0"/>
              <a:t>. </a:t>
            </a:r>
          </a:p>
          <a:p>
            <a:endParaRPr lang="en-GB" noProof="0" dirty="0"/>
          </a:p>
          <a:p>
            <a:r>
              <a:rPr lang="en-GB" noProof="0" dirty="0"/>
              <a:t>Deze dingen beïnvloeden hoe en waarom ze ervoor kiezen om voedingsproducten en -diensten te kopen. </a:t>
            </a:r>
          </a:p>
        </p:txBody>
      </p:sp>
      <p:pic>
        <p:nvPicPr>
          <p:cNvPr id="6" name="Picture 5" descr="Close-up of question mark on a hardwood floor against a wall">
            <a:extLst>
              <a:ext uri="{FF2B5EF4-FFF2-40B4-BE49-F238E27FC236}">
                <a16:creationId xmlns:a16="http://schemas.microsoft.com/office/drawing/2014/main" id="{B0B04889-7E85-59FF-5BBA-06E41CC189E3}"/>
              </a:ext>
            </a:extLst>
          </p:cNvPr>
          <p:cNvPicPr>
            <a:picLocks noChangeAspect="1"/>
          </p:cNvPicPr>
          <p:nvPr/>
        </p:nvPicPr>
        <p:blipFill>
          <a:blip r:embed="rId2"/>
          <a:srcRect l="3805" r="62546"/>
          <a:stretch/>
        </p:blipFill>
        <p:spPr>
          <a:xfrm>
            <a:off x="7482575" y="1419282"/>
            <a:ext cx="3108756" cy="4539031"/>
          </a:xfrm>
          <a:prstGeom prst="rect">
            <a:avLst/>
          </a:prstGeom>
        </p:spPr>
      </p:pic>
    </p:spTree>
    <p:extLst>
      <p:ext uri="{BB962C8B-B14F-4D97-AF65-F5344CB8AC3E}">
        <p14:creationId xmlns:p14="http://schemas.microsoft.com/office/powerpoint/2010/main" val="254774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JE DOELMARKT IDENTIFICEREN </a:t>
            </a:r>
            <a:endParaRPr lang="en-GB" noProof="0" dirty="0">
              <a:effectLst/>
            </a:endParaRPr>
          </a:p>
        </p:txBody>
      </p:sp>
      <p:graphicFrame>
        <p:nvGraphicFramePr>
          <p:cNvPr id="2" name="Diagram 1">
            <a:extLst>
              <a:ext uri="{FF2B5EF4-FFF2-40B4-BE49-F238E27FC236}">
                <a16:creationId xmlns:a16="http://schemas.microsoft.com/office/drawing/2014/main" id="{EDF12B94-099F-10B9-F8DD-C07D42B7BAA7}"/>
              </a:ext>
            </a:extLst>
          </p:cNvPr>
          <p:cNvGraphicFramePr/>
          <p:nvPr>
            <p:extLst>
              <p:ext uri="{D42A27DB-BD31-4B8C-83A1-F6EECF244321}">
                <p14:modId xmlns:p14="http://schemas.microsoft.com/office/powerpoint/2010/main" val="444802682"/>
              </p:ext>
            </p:extLst>
          </p:nvPr>
        </p:nvGraphicFramePr>
        <p:xfrm>
          <a:off x="895812" y="1674796"/>
          <a:ext cx="10400375" cy="378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3CD58EAE-88FE-7D61-1B11-269CA99F31D8}"/>
              </a:ext>
            </a:extLst>
          </p:cNvPr>
          <p:cNvSpPr txBox="1"/>
          <p:nvPr/>
        </p:nvSpPr>
        <p:spPr>
          <a:xfrm>
            <a:off x="895811" y="5451289"/>
            <a:ext cx="10400375" cy="769441"/>
          </a:xfrm>
          <a:prstGeom prst="rect">
            <a:avLst/>
          </a:prstGeom>
          <a:noFill/>
        </p:spPr>
        <p:txBody>
          <a:bodyPr wrap="square">
            <a:spAutoFit/>
          </a:bodyPr>
          <a:lstStyle/>
          <a:p>
            <a:r>
              <a:rPr lang="en-GB" sz="2200" b="1" noProof="0" dirty="0"/>
              <a:t>Onthoud: </a:t>
            </a:r>
            <a:r>
              <a:rPr lang="en-GB" sz="2200" noProof="0" dirty="0"/>
              <a:t>je hoeft niet iedereen te bereiken. Je kunt zelfs meer dan één nichegroep bedienen - zorg er alleen voor dat elke groep duidelijk en bereikbaar is.</a:t>
            </a:r>
          </a:p>
        </p:txBody>
      </p:sp>
    </p:spTree>
    <p:extLst>
      <p:ext uri="{BB962C8B-B14F-4D97-AF65-F5344CB8AC3E}">
        <p14:creationId xmlns:p14="http://schemas.microsoft.com/office/powerpoint/2010/main" val="26623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a:buNone/>
            </a:pPr>
            <a:r>
              <a:rPr lang="en-GB" sz="1400" dirty="0"/>
              <a:t>Aan het einde van deze module </a:t>
            </a:r>
            <a:r>
              <a:rPr lang="en-GB" sz="1400" b="1" dirty="0"/>
              <a:t>ben je in staat om</a:t>
            </a:r>
            <a:r>
              <a:rPr lang="en-GB" sz="1400" dirty="0"/>
              <a:t>:</a:t>
            </a:r>
          </a:p>
          <a:p>
            <a:pPr marL="342900" indent="-342900">
              <a:buAutoNum type="arabicPeriod"/>
            </a:pPr>
            <a:r>
              <a:rPr lang="en-GB" sz="1400" b="1" dirty="0"/>
              <a:t>Begrijp de waarde van voedselgericht marktonderzoek</a:t>
            </a:r>
            <a:br>
              <a:rPr lang="en-GB" sz="1400" dirty="0"/>
            </a:br>
            <a:r>
              <a:rPr lang="en-GB" sz="1400" dirty="0"/>
              <a:t>Leer hoe onderzoek helpt om veelgemaakte fouten te vermijden, middelen te besparen en voedingsproducten te maken die mensen echt willen.</a:t>
            </a:r>
          </a:p>
          <a:p>
            <a:pPr marL="342900" indent="-342900">
              <a:buAutoNum type="arabicPeriod"/>
            </a:pPr>
            <a:r>
              <a:rPr lang="en-GB" sz="1400" b="1" dirty="0"/>
              <a:t>Bestaande oplossingen in jouw voedingsniche verkennen</a:t>
            </a:r>
            <a:br>
              <a:rPr lang="en-GB" sz="1400" dirty="0"/>
            </a:br>
            <a:r>
              <a:rPr lang="en-GB" sz="1400" dirty="0"/>
              <a:t>Leer hoe je vergelijkbare bedrijven kunt identificeren en te begrijpen wat jouw idee anders en nodig maakt.</a:t>
            </a:r>
          </a:p>
          <a:p>
            <a:pPr marL="342900" indent="-342900">
              <a:buAutoNum type="arabicPeriod"/>
            </a:pPr>
            <a:r>
              <a:rPr lang="en-GB" sz="1400" b="1" dirty="0"/>
              <a:t>Praktische onderzoeksmethoden toepassen</a:t>
            </a:r>
            <a:br>
              <a:rPr lang="en-GB" sz="1400" dirty="0"/>
            </a:br>
            <a:r>
              <a:rPr lang="en-GB" sz="1400" dirty="0"/>
              <a:t>Doe praktische kennis op met het gebruik van enquêtes, interviews, focusgroepen en observatie om bruikbare feedback te verzamelen.</a:t>
            </a:r>
          </a:p>
          <a:p>
            <a:pPr marL="342900" indent="-342900">
              <a:buAutoNum type="arabicPeriod"/>
            </a:pPr>
            <a:r>
              <a:rPr lang="en-GB" sz="1400" b="1" dirty="0"/>
              <a:t>Test en verfijn je idee voor een voedingsbedrijf in het echt</a:t>
            </a:r>
            <a:br>
              <a:rPr lang="en-GB" sz="1400" dirty="0"/>
            </a:br>
            <a:r>
              <a:rPr lang="en-GB" sz="1400" dirty="0"/>
              <a:t>Ontdek manieren om klein te beginnen, je product uit te proberen met echte klanten en wijzigingen aan te brengen op basis van wat je leert.</a:t>
            </a:r>
          </a:p>
          <a:p>
            <a:pPr marL="342900" indent="-342900">
              <a:buAutoNum type="arabicPeriod"/>
            </a:pPr>
            <a:r>
              <a:rPr lang="en-GB" sz="1400" b="1" dirty="0"/>
              <a:t>Bepaal je doelgroep</a:t>
            </a:r>
            <a:br>
              <a:rPr lang="en-GB" sz="1400" dirty="0"/>
            </a:br>
            <a:r>
              <a:rPr lang="en-GB" sz="1400" dirty="0"/>
              <a:t>Identificeer de specifieke groep mensen die waarschijnlijk je eten zullen kopen en ervan zullen genieten en stem je aanbod op hen af.</a:t>
            </a:r>
          </a:p>
          <a:p>
            <a:pPr marL="342900" indent="-342900">
              <a:buAutoNum type="arabicPeriod"/>
            </a:pPr>
            <a:r>
              <a:rPr lang="en-GB" sz="1400" b="1" dirty="0"/>
              <a:t>Beoordeel of je idee sterk genoeg is om te groeien</a:t>
            </a:r>
            <a:br>
              <a:rPr lang="en-GB" sz="1400" dirty="0"/>
            </a:br>
            <a:r>
              <a:rPr lang="en-GB" sz="1400" dirty="0"/>
              <a:t>Gebruik alles wat je hebt geleerd - van feedback van klanten tot inzicht in concurrenten - om te beslissen of je idee voor een voedingsbedrijf klaar is om verder te gaan, of dat er aanpassingen nodig zijn.</a:t>
            </a:r>
          </a:p>
          <a:p>
            <a:pPr algn="ctr" fontAlgn="base"/>
            <a:endParaRPr lang="en-GB" sz="1600" dirty="0"/>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en-GB" sz="3200" b="1" dirty="0"/>
              <a:t>Leerdoelen - Stap 2: Onderzoek en bewijs je idee</a:t>
            </a:r>
          </a:p>
          <a:p>
            <a:pPr>
              <a:buNone/>
            </a:pPr>
            <a:r>
              <a:rPr lang="en-GB" sz="3200" dirty="0"/>
              <a:t>Aan het eind van Stap 2 ben je in staat om:</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JE KLANTEN </a:t>
            </a:r>
            <a:r>
              <a:rPr lang="en-GB" sz="3600" noProof="0" dirty="0">
                <a:solidFill>
                  <a:schemeClr val="bg1"/>
                </a:solidFill>
              </a:rPr>
              <a:t>VINDEN</a:t>
            </a:r>
          </a:p>
        </p:txBody>
      </p:sp>
      <p:pic>
        <p:nvPicPr>
          <p:cNvPr id="3" name="Graphic 2" descr="Bullseye with solid fill">
            <a:extLst>
              <a:ext uri="{FF2B5EF4-FFF2-40B4-BE49-F238E27FC236}">
                <a16:creationId xmlns:a16="http://schemas.microsoft.com/office/drawing/2014/main" id="{774F8700-0F8B-8908-5DD3-348AD1123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717" y="1192856"/>
            <a:ext cx="1831883" cy="1831883"/>
          </a:xfrm>
          <a:prstGeom prst="rect">
            <a:avLst/>
          </a:prstGeom>
        </p:spPr>
      </p:pic>
      <p:graphicFrame>
        <p:nvGraphicFramePr>
          <p:cNvPr id="2" name="Diagram 1">
            <a:extLst>
              <a:ext uri="{FF2B5EF4-FFF2-40B4-BE49-F238E27FC236}">
                <a16:creationId xmlns:a16="http://schemas.microsoft.com/office/drawing/2014/main" id="{ACA20D5E-22AA-7F8C-4B6A-E2AAB69BE0F3}"/>
              </a:ext>
            </a:extLst>
          </p:cNvPr>
          <p:cNvGraphicFramePr/>
          <p:nvPr>
            <p:extLst>
              <p:ext uri="{D42A27DB-BD31-4B8C-83A1-F6EECF244321}">
                <p14:modId xmlns:p14="http://schemas.microsoft.com/office/powerpoint/2010/main" val="942561475"/>
              </p:ext>
            </p:extLst>
          </p:nvPr>
        </p:nvGraphicFramePr>
        <p:xfrm>
          <a:off x="1044969" y="2513058"/>
          <a:ext cx="10102062" cy="3664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pole tekstowe 12">
            <a:extLst>
              <a:ext uri="{FF2B5EF4-FFF2-40B4-BE49-F238E27FC236}">
                <a16:creationId xmlns:a16="http://schemas.microsoft.com/office/drawing/2014/main" id="{AEBC6B45-D0D3-330B-D78D-8D5DE1FD2CE8}"/>
              </a:ext>
            </a:extLst>
          </p:cNvPr>
          <p:cNvSpPr txBox="1"/>
          <p:nvPr/>
        </p:nvSpPr>
        <p:spPr>
          <a:xfrm>
            <a:off x="601793" y="1638210"/>
            <a:ext cx="8464791" cy="769441"/>
          </a:xfrm>
          <a:prstGeom prst="rect">
            <a:avLst/>
          </a:prstGeom>
          <a:noFill/>
        </p:spPr>
        <p:txBody>
          <a:bodyPr wrap="square">
            <a:spAutoFit/>
          </a:bodyPr>
          <a:lstStyle/>
          <a:p>
            <a:r>
              <a:rPr lang="en-GB" sz="2200" noProof="0" dirty="0"/>
              <a:t>Hier zijn </a:t>
            </a:r>
            <a:r>
              <a:rPr lang="en-GB" sz="2200" b="1" noProof="0" dirty="0"/>
              <a:t>vijf eenvoudige stappen </a:t>
            </a:r>
            <a:r>
              <a:rPr lang="en-GB" sz="2200" noProof="0" dirty="0"/>
              <a:t>om je te helpen duidelijker te krijgen wie je ideale klant is en hoe je op een zinvolle manier contact met hem kunt maken:</a:t>
            </a:r>
          </a:p>
        </p:txBody>
      </p:sp>
    </p:spTree>
    <p:extLst>
      <p:ext uri="{BB962C8B-B14F-4D97-AF65-F5344CB8AC3E}">
        <p14:creationId xmlns:p14="http://schemas.microsoft.com/office/powerpoint/2010/main" val="17428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01 </a:t>
            </a:r>
            <a:r>
              <a:rPr kumimoji="0" lang="en-GB" i="0" u="none" strike="noStrike" cap="none" normalizeH="0" baseline="0" noProof="0" dirty="0">
                <a:ln>
                  <a:noFill/>
                </a:ln>
                <a:solidFill>
                  <a:schemeClr val="bg1"/>
                </a:solidFill>
                <a:effectLst/>
                <a:cs typeface="Arial" panose="020B0604020202020204" pitchFamily="34" charset="0"/>
              </a:rPr>
              <a:t>EEN VERLANGLIJST VOOR KLANTEN MAKEN</a:t>
            </a:r>
            <a:endParaRPr lang="en-GB"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7" y="1543051"/>
            <a:ext cx="7177103" cy="4987258"/>
          </a:xfrm>
        </p:spPr>
        <p:txBody>
          <a:bodyPr/>
          <a:lstStyle/>
          <a:p>
            <a:pPr>
              <a:buNone/>
            </a:pPr>
            <a:r>
              <a:rPr lang="en-GB" dirty="0"/>
              <a:t>Denk na over het soort mensen dat je zou willen bedienen met je eten. Wees specifiek. Stel je hun leven, behoeften en smaken voor.</a:t>
            </a:r>
          </a:p>
          <a:p>
            <a:pPr>
              <a:buNone/>
            </a:pPr>
            <a:endParaRPr lang="en-GB" b="1" dirty="0"/>
          </a:p>
          <a:p>
            <a:pPr>
              <a:buNone/>
            </a:pPr>
            <a:r>
              <a:rPr lang="en-GB" b="1" dirty="0"/>
              <a:t>Vraag jezelf af:</a:t>
            </a:r>
          </a:p>
          <a:p>
            <a:pPr marL="342900" indent="-342900">
              <a:buFont typeface="Arial" panose="020B0604020202020204" pitchFamily="34" charset="0"/>
              <a:buChar char="•"/>
            </a:pPr>
            <a:r>
              <a:rPr lang="en-GB" dirty="0"/>
              <a:t>Wie zou er enthousiast zijn om mijn eten te proberen?</a:t>
            </a:r>
          </a:p>
          <a:p>
            <a:pPr marL="342900" indent="-342900">
              <a:buFont typeface="Arial" panose="020B0604020202020204" pitchFamily="34" charset="0"/>
              <a:buChar char="•"/>
            </a:pPr>
            <a:r>
              <a:rPr lang="en-GB" dirty="0"/>
              <a:t>Wat voor soort maaltijden of eetervaringen missen ze op dit moment?</a:t>
            </a:r>
          </a:p>
          <a:p>
            <a:pPr marL="342900" indent="-342900">
              <a:buFont typeface="Arial" panose="020B0604020202020204" pitchFamily="34" charset="0"/>
              <a:buChar char="•"/>
            </a:pPr>
            <a:r>
              <a:rPr lang="en-GB" dirty="0"/>
              <a:t>Zijn het gezinnen, kantoormedewerkers, ouders of ouderen?</a:t>
            </a:r>
          </a:p>
          <a:p>
            <a:endParaRPr lang="en-GB" dirty="0"/>
          </a:p>
          <a:p>
            <a:r>
              <a:rPr lang="en-GB" b="1" dirty="0"/>
              <a:t>TIP</a:t>
            </a:r>
            <a:r>
              <a:rPr lang="en-GB" dirty="0"/>
              <a:t>: </a:t>
            </a:r>
          </a:p>
          <a:p>
            <a:r>
              <a:rPr lang="en-GB" dirty="0"/>
              <a:t>Schrijf 3-5 "ideale klanttypes" op. Geef ze namen en beschrijf hun routines. Dit zal je helpen om persoonlijker contact te maken met de mensen die je wilt bereiken.</a:t>
            </a:r>
          </a:p>
        </p:txBody>
      </p:sp>
      <p:sp>
        <p:nvSpPr>
          <p:cNvPr id="12" name="Rectangle 11">
            <a:extLst>
              <a:ext uri="{FF2B5EF4-FFF2-40B4-BE49-F238E27FC236}">
                <a16:creationId xmlns:a16="http://schemas.microsoft.com/office/drawing/2014/main" id="{911E98A0-01F3-03D1-982A-9E5A8DE2F4A1}"/>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pic>
        <p:nvPicPr>
          <p:cNvPr id="4" name="Picture 3" descr="A person holding trays of food&#10;&#10;AI-generated content may be incorrect.">
            <a:extLst>
              <a:ext uri="{FF2B5EF4-FFF2-40B4-BE49-F238E27FC236}">
                <a16:creationId xmlns:a16="http://schemas.microsoft.com/office/drawing/2014/main" id="{DF89D2A9-EC4C-5993-BCF4-9ADAB179D884}"/>
              </a:ext>
            </a:extLst>
          </p:cNvPr>
          <p:cNvPicPr>
            <a:picLocks noChangeAspect="1"/>
          </p:cNvPicPr>
          <p:nvPr/>
        </p:nvPicPr>
        <p:blipFill>
          <a:blip r:embed="rId2"/>
          <a:stretch>
            <a:fillRect/>
          </a:stretch>
        </p:blipFill>
        <p:spPr>
          <a:xfrm>
            <a:off x="8047826" y="1767091"/>
            <a:ext cx="3772601" cy="3772601"/>
          </a:xfrm>
          <a:prstGeom prst="rect">
            <a:avLst/>
          </a:prstGeom>
        </p:spPr>
      </p:pic>
    </p:spTree>
    <p:extLst>
      <p:ext uri="{BB962C8B-B14F-4D97-AF65-F5344CB8AC3E}">
        <p14:creationId xmlns:p14="http://schemas.microsoft.com/office/powerpoint/2010/main" val="419824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E6DA-C309-D7AA-30E4-A70340C3FD1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26CE002-5667-265B-C1A2-F676797D526F}"/>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01 </a:t>
            </a:r>
            <a:r>
              <a:rPr kumimoji="0" lang="en-GB" i="0" u="none" strike="noStrike" cap="none" normalizeH="0" baseline="0" noProof="0" dirty="0">
                <a:ln>
                  <a:noFill/>
                </a:ln>
                <a:solidFill>
                  <a:schemeClr val="bg1"/>
                </a:solidFill>
                <a:effectLst/>
                <a:cs typeface="Arial" panose="020B0604020202020204" pitchFamily="34" charset="0"/>
              </a:rPr>
              <a:t>EEN VERLANGLIJST VOOR KLANTEN MAKEN</a:t>
            </a:r>
            <a:endParaRPr lang="en-GB" noProof="0" dirty="0">
              <a:solidFill>
                <a:schemeClr val="bg1"/>
              </a:solidFill>
            </a:endParaRPr>
          </a:p>
        </p:txBody>
      </p:sp>
      <p:sp>
        <p:nvSpPr>
          <p:cNvPr id="3" name="Text Placeholder 2">
            <a:extLst>
              <a:ext uri="{FF2B5EF4-FFF2-40B4-BE49-F238E27FC236}">
                <a16:creationId xmlns:a16="http://schemas.microsoft.com/office/drawing/2014/main" id="{DD0BC509-6034-383C-C2BF-7E0E471A055F}"/>
              </a:ext>
            </a:extLst>
          </p:cNvPr>
          <p:cNvSpPr>
            <a:spLocks noGrp="1"/>
          </p:cNvSpPr>
          <p:nvPr>
            <p:ph type="body" sz="quarter" idx="14"/>
          </p:nvPr>
        </p:nvSpPr>
        <p:spPr>
          <a:xfrm>
            <a:off x="738347" y="1543051"/>
            <a:ext cx="6192801" cy="4987258"/>
          </a:xfrm>
        </p:spPr>
        <p:txBody>
          <a:bodyPr/>
          <a:lstStyle/>
          <a:p>
            <a:pPr>
              <a:buNone/>
            </a:pPr>
            <a:r>
              <a:rPr lang="en-GB" noProof="0" dirty="0"/>
              <a:t>Deze aanpak komt van businesscoach Lynda Falkenstein, auteur van </a:t>
            </a:r>
          </a:p>
          <a:p>
            <a:pPr>
              <a:buNone/>
            </a:pPr>
            <a:endParaRPr lang="en-GB" i="1" noProof="0" dirty="0"/>
          </a:p>
          <a:p>
            <a:pPr>
              <a:buNone/>
            </a:pPr>
            <a:r>
              <a:rPr lang="en-GB" b="1" i="1" noProof="0" dirty="0" err="1"/>
              <a:t>Nichecraft</a:t>
            </a:r>
            <a:r>
              <a:rPr lang="en-GB" b="1" i="1" noProof="0" dirty="0"/>
              <a:t>: Gebruik je specialiteit om je bedrijf te focussen, je markt te veroveren en ervoor te zorgen dat klanten je opzoeken</a:t>
            </a:r>
            <a:r>
              <a:rPr lang="en-GB" b="1" noProof="0" dirty="0"/>
              <a:t>.</a:t>
            </a:r>
          </a:p>
          <a:p>
            <a:pPr>
              <a:buNone/>
            </a:pPr>
            <a:endParaRPr lang="en-GB" noProof="0" dirty="0"/>
          </a:p>
          <a:p>
            <a:pPr>
              <a:buNone/>
            </a:pPr>
            <a:r>
              <a:rPr lang="en-GB" noProof="0" dirty="0"/>
              <a:t>In haar boek deelt ze een praktische manier om je sterke punten te identificeren, je energie te focussen en de juiste klanten voor je bedrijf aan te trekken.</a:t>
            </a:r>
          </a:p>
          <a:p>
            <a:pPr>
              <a:buNone/>
            </a:pPr>
            <a:endParaRPr lang="en-GB" noProof="0" dirty="0"/>
          </a:p>
          <a:p>
            <a:r>
              <a:rPr lang="en-GB" noProof="0" dirty="0"/>
              <a:t>Als je haar methode verder wilt uitdiepen, kun je meer lezen over het boek op </a:t>
            </a:r>
            <a:r>
              <a:rPr lang="en-GB" b="1" noProof="0" dirty="0">
                <a:solidFill>
                  <a:srgbClr val="94C7B0"/>
                </a:solidFill>
                <a:hlinkClick r:id="rId2">
                  <a:extLst>
                    <a:ext uri="{A12FA001-AC4F-418D-AE19-62706E023703}">
                      <ahyp:hlinkClr xmlns:ahyp="http://schemas.microsoft.com/office/drawing/2018/hyperlinkcolor" val="tx"/>
                    </a:ext>
                  </a:extLst>
                </a:hlinkClick>
              </a:rPr>
              <a:t>Goodreads</a:t>
            </a:r>
            <a:r>
              <a:rPr lang="en-GB" noProof="0" dirty="0"/>
              <a:t>. Het is een nuttige bron voor iedereen die een doelgericht bedrijf probeert op te bouwen met duidelijkheid en richting.</a:t>
            </a:r>
          </a:p>
        </p:txBody>
      </p:sp>
      <p:cxnSp>
        <p:nvCxnSpPr>
          <p:cNvPr id="9" name="Straight Connector 8">
            <a:extLst>
              <a:ext uri="{FF2B5EF4-FFF2-40B4-BE49-F238E27FC236}">
                <a16:creationId xmlns:a16="http://schemas.microsoft.com/office/drawing/2014/main" id="{F1551F42-6D9F-CC5F-96F9-ED44D1120435}"/>
              </a:ext>
            </a:extLst>
          </p:cNvPr>
          <p:cNvCxnSpPr>
            <a:cxnSpLocks/>
          </p:cNvCxnSpPr>
          <p:nvPr/>
        </p:nvCxnSpPr>
        <p:spPr>
          <a:xfrm>
            <a:off x="7708490" y="1529442"/>
            <a:ext cx="0" cy="45024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B908AB-C6C9-B2C1-3A9A-5296F1CF0D5A}"/>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pic>
        <p:nvPicPr>
          <p:cNvPr id="4" name="Obraz 3">
            <a:extLst>
              <a:ext uri="{FF2B5EF4-FFF2-40B4-BE49-F238E27FC236}">
                <a16:creationId xmlns:a16="http://schemas.microsoft.com/office/drawing/2014/main" id="{0B8C8875-9330-7F9D-2D31-CC0B1B4ECAAC}"/>
              </a:ext>
            </a:extLst>
          </p:cNvPr>
          <p:cNvPicPr>
            <a:picLocks noChangeAspect="1"/>
          </p:cNvPicPr>
          <p:nvPr/>
        </p:nvPicPr>
        <p:blipFill>
          <a:blip r:embed="rId3"/>
          <a:stretch>
            <a:fillRect/>
          </a:stretch>
        </p:blipFill>
        <p:spPr>
          <a:xfrm>
            <a:off x="8485677" y="1529442"/>
            <a:ext cx="2967976" cy="4502483"/>
          </a:xfrm>
          <a:prstGeom prst="rect">
            <a:avLst/>
          </a:prstGeom>
        </p:spPr>
      </p:pic>
    </p:spTree>
    <p:extLst>
      <p:ext uri="{BB962C8B-B14F-4D97-AF65-F5344CB8AC3E}">
        <p14:creationId xmlns:p14="http://schemas.microsoft.com/office/powerpoint/2010/main" val="280420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02 KIEZEN WAAROP JE JE WILT CONCENTREREN</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8" y="1543050"/>
            <a:ext cx="6485407" cy="4672013"/>
          </a:xfrm>
        </p:spPr>
        <p:txBody>
          <a:bodyPr/>
          <a:lstStyle/>
          <a:p>
            <a:pPr>
              <a:buNone/>
            </a:pPr>
            <a:r>
              <a:rPr lang="en-GB" dirty="0"/>
              <a:t>Je kunt niet iedereen bedienen en dat is oké. Nu is het tijd om het te beperken en je te richten op je meest realistische, bereikbare klanten.</a:t>
            </a:r>
          </a:p>
          <a:p>
            <a:pPr>
              <a:buNone/>
            </a:pPr>
            <a:endParaRPr lang="en-GB" dirty="0"/>
          </a:p>
          <a:p>
            <a:pPr>
              <a:buNone/>
            </a:pPr>
            <a:r>
              <a:rPr lang="en-GB" b="1" dirty="0"/>
              <a:t>Vraag jezelf af:</a:t>
            </a:r>
          </a:p>
          <a:p>
            <a:pPr marL="342900" indent="-342900">
              <a:buFont typeface="Arial" panose="020B0604020202020204" pitchFamily="34" charset="0"/>
              <a:buChar char="•"/>
            </a:pPr>
            <a:r>
              <a:rPr lang="en-GB" dirty="0"/>
              <a:t>Tot wie heb ik nu gemakkelijk toegang?</a:t>
            </a:r>
          </a:p>
          <a:p>
            <a:pPr marL="342900" indent="-342900">
              <a:buFont typeface="Arial" panose="020B0604020202020204" pitchFamily="34" charset="0"/>
              <a:buChar char="•"/>
            </a:pPr>
            <a:r>
              <a:rPr lang="en-GB" dirty="0"/>
              <a:t>Wie kan zich mijn eten veroorloven en zal het waarschijnlijk binnenkort kopen?</a:t>
            </a:r>
          </a:p>
          <a:p>
            <a:pPr marL="342900" indent="-342900">
              <a:buFont typeface="Arial" panose="020B0604020202020204" pitchFamily="34" charset="0"/>
              <a:buChar char="•"/>
            </a:pPr>
            <a:r>
              <a:rPr lang="en-GB" dirty="0"/>
              <a:t>Waar wonen, winkelen of komen deze mensen samen?</a:t>
            </a:r>
          </a:p>
          <a:p>
            <a:pPr>
              <a:buFont typeface="Arial" panose="020B0604020202020204" pitchFamily="34" charset="0"/>
              <a:buChar char="•"/>
            </a:pPr>
            <a:endParaRPr lang="en-GB" dirty="0"/>
          </a:p>
          <a:p>
            <a:r>
              <a:rPr lang="en-GB" b="1" dirty="0"/>
              <a:t>TIP: </a:t>
            </a:r>
            <a:r>
              <a:rPr lang="en-GB" dirty="0"/>
              <a:t>Begin met één kleine groep. Je kunt later altijd uitbreiden. Focussen helpt je om sterkere relaties op te bouwen en sneller te leren.</a:t>
            </a:r>
          </a:p>
        </p:txBody>
      </p:sp>
      <p:cxnSp>
        <p:nvCxnSpPr>
          <p:cNvPr id="9" name="Straight Connector 8">
            <a:extLst>
              <a:ext uri="{FF2B5EF4-FFF2-40B4-BE49-F238E27FC236}">
                <a16:creationId xmlns:a16="http://schemas.microsoft.com/office/drawing/2014/main" id="{D8C8A88E-749A-99E9-C791-EA5B2872FDAE}"/>
              </a:ext>
            </a:extLst>
          </p:cNvPr>
          <p:cNvCxnSpPr>
            <a:cxnSpLocks/>
          </p:cNvCxnSpPr>
          <p:nvPr/>
        </p:nvCxnSpPr>
        <p:spPr>
          <a:xfrm>
            <a:off x="7371167" y="1543050"/>
            <a:ext cx="0" cy="468562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12D58B-F146-C31A-EB89-45AACECCCDA4}"/>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sp>
        <p:nvSpPr>
          <p:cNvPr id="5" name="TextBox 4">
            <a:extLst>
              <a:ext uri="{FF2B5EF4-FFF2-40B4-BE49-F238E27FC236}">
                <a16:creationId xmlns:a16="http://schemas.microsoft.com/office/drawing/2014/main" id="{27E88EC9-DAC5-4246-610F-44AEF9CBD59C}"/>
              </a:ext>
            </a:extLst>
          </p:cNvPr>
          <p:cNvSpPr txBox="1"/>
          <p:nvPr/>
        </p:nvSpPr>
        <p:spPr>
          <a:xfrm>
            <a:off x="7621771" y="1603434"/>
            <a:ext cx="4357424" cy="2031325"/>
          </a:xfrm>
          <a:prstGeom prst="rect">
            <a:avLst/>
          </a:prstGeom>
          <a:solidFill>
            <a:srgbClr val="B6D1E1"/>
          </a:solidFill>
        </p:spPr>
        <p:txBody>
          <a:bodyPr wrap="square">
            <a:spAutoFit/>
          </a:bodyPr>
          <a:lstStyle/>
          <a:p>
            <a:r>
              <a:rPr lang="en-GB" b="1" dirty="0"/>
              <a:t>Vind de mensen die je eten nodig hebben (en willen)</a:t>
            </a:r>
            <a:br>
              <a:rPr lang="en-GB" dirty="0"/>
            </a:br>
            <a:r>
              <a:rPr lang="en-GB" b="1" dirty="0"/>
              <a:t>TIP: </a:t>
            </a:r>
            <a:r>
              <a:rPr lang="en-GB" dirty="0"/>
              <a:t>Begin dicht bij huis.</a:t>
            </a:r>
            <a:br>
              <a:rPr lang="en-GB" dirty="0"/>
            </a:br>
            <a:r>
              <a:rPr lang="en-GB" dirty="0"/>
              <a:t>Kijk rond in je eigen gemeenschap, buurt of netwerk. Wie heeft er al trek in het soort voedsel dat jij maakt? Richt je op mensen die je al kunt bereiken en die je al vertrouwt.</a:t>
            </a:r>
            <a:endParaRPr lang="en-IE" dirty="0"/>
          </a:p>
        </p:txBody>
      </p:sp>
      <p:sp>
        <p:nvSpPr>
          <p:cNvPr id="10" name="TextBox 9">
            <a:extLst>
              <a:ext uri="{FF2B5EF4-FFF2-40B4-BE49-F238E27FC236}">
                <a16:creationId xmlns:a16="http://schemas.microsoft.com/office/drawing/2014/main" id="{FD87E68B-9402-68C0-8779-65F1CE4A709F}"/>
              </a:ext>
            </a:extLst>
          </p:cNvPr>
          <p:cNvSpPr txBox="1"/>
          <p:nvPr/>
        </p:nvSpPr>
        <p:spPr>
          <a:xfrm>
            <a:off x="7677869" y="4015655"/>
            <a:ext cx="4301324" cy="2031325"/>
          </a:xfrm>
          <a:prstGeom prst="rect">
            <a:avLst/>
          </a:prstGeom>
          <a:solidFill>
            <a:srgbClr val="B6D1E1"/>
          </a:solidFill>
        </p:spPr>
        <p:txBody>
          <a:bodyPr wrap="square">
            <a:spAutoFit/>
          </a:bodyPr>
          <a:lstStyle/>
          <a:p>
            <a:r>
              <a:rPr lang="en-GB" b="1" dirty="0"/>
              <a:t>Controleer of je idee past</a:t>
            </a:r>
            <a:br>
              <a:rPr lang="en-GB" dirty="0"/>
            </a:br>
            <a:r>
              <a:rPr lang="en-GB" b="1" dirty="0"/>
              <a:t>TIP: </a:t>
            </a:r>
            <a:r>
              <a:rPr lang="en-GB" dirty="0"/>
              <a:t>Stem je voedsel af op hun behoeften.</a:t>
            </a:r>
            <a:br>
              <a:rPr lang="en-GB" dirty="0"/>
            </a:br>
            <a:r>
              <a:rPr lang="en-GB" dirty="0"/>
              <a:t>Lost je product een echt voedselprobleem op? Is het goed geprijsd voor je publiek? Kun je ze gemakkelijk bereiken? Als iets niet past, pas het dan aan en test het opnieuw.</a:t>
            </a:r>
            <a:endParaRPr lang="en-IE" dirty="0"/>
          </a:p>
        </p:txBody>
      </p:sp>
    </p:spTree>
    <p:extLst>
      <p:ext uri="{BB962C8B-B14F-4D97-AF65-F5344CB8AC3E}">
        <p14:creationId xmlns:p14="http://schemas.microsoft.com/office/powerpoint/2010/main" val="389494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02 KIEZEN WAAR JE JE OP CONCENTREERT</a:t>
            </a:r>
          </a:p>
        </p:txBody>
      </p:sp>
      <p:sp>
        <p:nvSpPr>
          <p:cNvPr id="6" name="Rectangle 5">
            <a:extLst>
              <a:ext uri="{FF2B5EF4-FFF2-40B4-BE49-F238E27FC236}">
                <a16:creationId xmlns:a16="http://schemas.microsoft.com/office/drawing/2014/main" id="{86356628-FC25-B291-CB92-6ECACCCF7920}"/>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graphicFrame>
        <p:nvGraphicFramePr>
          <p:cNvPr id="2" name="Diagram 1">
            <a:extLst>
              <a:ext uri="{FF2B5EF4-FFF2-40B4-BE49-F238E27FC236}">
                <a16:creationId xmlns:a16="http://schemas.microsoft.com/office/drawing/2014/main" id="{BE8BF92E-6116-4800-B127-EE087DB8AF43}"/>
              </a:ext>
            </a:extLst>
          </p:cNvPr>
          <p:cNvGraphicFramePr/>
          <p:nvPr>
            <p:extLst>
              <p:ext uri="{D42A27DB-BD31-4B8C-83A1-F6EECF244321}">
                <p14:modId xmlns:p14="http://schemas.microsoft.com/office/powerpoint/2010/main" val="1703362324"/>
              </p:ext>
            </p:extLst>
          </p:nvPr>
        </p:nvGraphicFramePr>
        <p:xfrm>
          <a:off x="816725" y="1408176"/>
          <a:ext cx="9470275"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1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00396" y="458319"/>
            <a:ext cx="11391603" cy="720752"/>
          </a:xfrm>
        </p:spPr>
        <p:txBody>
          <a:bodyPr/>
          <a:lstStyle/>
          <a:p>
            <a:r>
              <a:rPr lang="en-GB" sz="3600" noProof="0" dirty="0">
                <a:solidFill>
                  <a:schemeClr val="bg1"/>
                </a:solidFill>
              </a:rPr>
              <a:t>03 </a:t>
            </a:r>
            <a:r>
              <a:rPr kumimoji="0" lang="en-GB" i="0" u="none" strike="noStrike" cap="none" normalizeH="0" baseline="0" noProof="0" dirty="0">
                <a:ln>
                  <a:noFill/>
                </a:ln>
                <a:solidFill>
                  <a:schemeClr val="bg1"/>
                </a:solidFill>
                <a:effectLst/>
                <a:cs typeface="Arial" panose="020B0604020202020204" pitchFamily="34" charset="0"/>
              </a:rPr>
              <a:t>BEGRIJPEN HOE JE KLANT DE WERELD ZIET</a:t>
            </a:r>
            <a:endParaRPr lang="en-GB"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609322" y="1187743"/>
            <a:ext cx="11082079" cy="3722893"/>
          </a:xfrm>
        </p:spPr>
        <p:txBody>
          <a:bodyPr/>
          <a:lstStyle/>
          <a:p>
            <a:pPr>
              <a:buNone/>
            </a:pPr>
            <a:r>
              <a:rPr lang="en-GB" dirty="0"/>
              <a:t>Om een zinvol voedingsbedrijf op te bouwen, gaat het er niet om wat </a:t>
            </a:r>
            <a:r>
              <a:rPr lang="en-GB" i="1" dirty="0"/>
              <a:t>je </a:t>
            </a:r>
            <a:r>
              <a:rPr lang="en-GB" dirty="0"/>
              <a:t>wilt koken, maar wat </a:t>
            </a:r>
            <a:r>
              <a:rPr lang="en-GB" i="1" dirty="0"/>
              <a:t>je klant </a:t>
            </a:r>
            <a:r>
              <a:rPr lang="en-GB" dirty="0"/>
              <a:t>wil eten.  Denk na over hoe je eten in hun dagelijks leven past. Veel mensen willen vandaag de dag graag wereldgerechten proberen, maar weten niet waar ze moeten beginnen - of wie ze kunnen vertrouwen.</a:t>
            </a:r>
          </a:p>
          <a:p>
            <a:pPr>
              <a:buNone/>
            </a:pPr>
            <a:endParaRPr lang="en-GB" dirty="0"/>
          </a:p>
          <a:p>
            <a:pPr>
              <a:buNone/>
            </a:pPr>
            <a:r>
              <a:rPr lang="en-GB" b="1" dirty="0"/>
              <a:t>Dat is waar jij om de hoek komt kijken.</a:t>
            </a:r>
            <a:br>
              <a:rPr lang="en-GB" dirty="0"/>
            </a:br>
            <a:r>
              <a:rPr lang="en-GB" dirty="0"/>
              <a:t>Jullie brengen een uniek culinair erfgoed mee. Of het nu gaat om Syrische platte broden, West-Afrikaanse stoofpotten, Filipijnse snacks of Roemeens gebak, jij hebt iets speciaals te bieden. Maar om te slagen, moet je eerst begrijpen waar je klant echt naar op zoek is.</a:t>
            </a:r>
          </a:p>
          <a:p>
            <a:pPr>
              <a:buNone/>
            </a:pPr>
            <a:endParaRPr lang="en-GB" dirty="0"/>
          </a:p>
          <a:p>
            <a:pPr>
              <a:buNone/>
            </a:pPr>
            <a:r>
              <a:rPr lang="en-GB" b="1" dirty="0"/>
              <a:t>Stel vragen als:</a:t>
            </a:r>
            <a:endParaRPr lang="en-GB" dirty="0"/>
          </a:p>
          <a:p>
            <a:pPr>
              <a:buFont typeface="Arial" panose="020B0604020202020204" pitchFamily="34" charset="0"/>
              <a:buChar char="•"/>
            </a:pPr>
            <a:r>
              <a:rPr lang="en-GB" dirty="0"/>
              <a:t>"Sta je ervoor open om nieuwe gerechten uit andere culturen te proberen?"</a:t>
            </a:r>
          </a:p>
          <a:p>
            <a:pPr>
              <a:buFont typeface="Arial" panose="020B0604020202020204" pitchFamily="34" charset="0"/>
              <a:buChar char="•"/>
            </a:pPr>
            <a:r>
              <a:rPr lang="en-GB" dirty="0"/>
              <a:t>"Welke smaken of ervaringen met eten mis je of zou je willen dat je er toegang toe had?"</a:t>
            </a:r>
          </a:p>
          <a:p>
            <a:pPr>
              <a:buFont typeface="Arial" panose="020B0604020202020204" pitchFamily="34" charset="0"/>
              <a:buChar char="•"/>
            </a:pPr>
            <a:r>
              <a:rPr lang="en-GB" dirty="0"/>
              <a:t>"Wat houdt je tegen om eten uit andere delen van de wereld te proberen?"</a:t>
            </a:r>
          </a:p>
          <a:p>
            <a:pPr>
              <a:buFont typeface="Arial" panose="020B0604020202020204" pitchFamily="34" charset="0"/>
              <a:buChar char="•"/>
            </a:pPr>
            <a:endParaRPr lang="en-GB" dirty="0"/>
          </a:p>
          <a:p>
            <a:r>
              <a:rPr lang="en-GB" b="1" dirty="0"/>
              <a:t>Als je goed luistert, vind je mogelijkheden om contact te maken.</a:t>
            </a:r>
            <a:br>
              <a:rPr lang="en-GB" dirty="0"/>
            </a:br>
            <a:r>
              <a:rPr lang="en-GB" dirty="0"/>
              <a:t>Misschien is het aanbieden van mildere versies van traditionele gerechten, het duidelijk uitleggen van ingrediënten of het delen van een persoonlijk verhaal dat vertrouwen schept.</a:t>
            </a:r>
          </a:p>
        </p:txBody>
      </p:sp>
      <p:sp>
        <p:nvSpPr>
          <p:cNvPr id="9" name="Rectangle 8">
            <a:extLst>
              <a:ext uri="{FF2B5EF4-FFF2-40B4-BE49-F238E27FC236}">
                <a16:creationId xmlns:a16="http://schemas.microsoft.com/office/drawing/2014/main" id="{C9AB44E2-CA10-D0C0-5362-C3DA3343B398}"/>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spTree>
    <p:extLst>
      <p:ext uri="{BB962C8B-B14F-4D97-AF65-F5344CB8AC3E}">
        <p14:creationId xmlns:p14="http://schemas.microsoft.com/office/powerpoint/2010/main" val="98281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AD57-C26D-8D16-A720-7FED054175F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E20CCF3-7B44-C454-4CE2-02601CC3BDB3}"/>
              </a:ext>
            </a:extLst>
          </p:cNvPr>
          <p:cNvSpPr>
            <a:spLocks noGrp="1"/>
          </p:cNvSpPr>
          <p:nvPr>
            <p:ph type="body" sz="quarter" idx="27"/>
          </p:nvPr>
        </p:nvSpPr>
        <p:spPr>
          <a:xfrm>
            <a:off x="800396" y="458319"/>
            <a:ext cx="11391603" cy="720752"/>
          </a:xfrm>
        </p:spPr>
        <p:txBody>
          <a:bodyPr/>
          <a:lstStyle/>
          <a:p>
            <a:r>
              <a:rPr lang="en-GB" sz="3600" noProof="0" dirty="0">
                <a:solidFill>
                  <a:schemeClr val="bg1"/>
                </a:solidFill>
              </a:rPr>
              <a:t>03 </a:t>
            </a:r>
            <a:r>
              <a:rPr kumimoji="0" lang="en-GB" i="0" u="none" strike="noStrike" cap="none" normalizeH="0" baseline="0" noProof="0" dirty="0">
                <a:ln>
                  <a:noFill/>
                </a:ln>
                <a:solidFill>
                  <a:schemeClr val="bg1"/>
                </a:solidFill>
                <a:effectLst/>
                <a:cs typeface="Arial" panose="020B0604020202020204" pitchFamily="34" charset="0"/>
              </a:rPr>
              <a:t>BEGRIJPEN HOE JE KLANT DE WERELD ZIET</a:t>
            </a:r>
            <a:endParaRPr lang="en-GB" noProof="0" dirty="0">
              <a:solidFill>
                <a:schemeClr val="bg1"/>
              </a:solidFill>
            </a:endParaRPr>
          </a:p>
        </p:txBody>
      </p:sp>
      <p:sp>
        <p:nvSpPr>
          <p:cNvPr id="3" name="Text Placeholder 2">
            <a:extLst>
              <a:ext uri="{FF2B5EF4-FFF2-40B4-BE49-F238E27FC236}">
                <a16:creationId xmlns:a16="http://schemas.microsoft.com/office/drawing/2014/main" id="{81BB6069-5009-5B1E-C57F-4B4D143B793B}"/>
              </a:ext>
            </a:extLst>
          </p:cNvPr>
          <p:cNvSpPr>
            <a:spLocks noGrp="1"/>
          </p:cNvSpPr>
          <p:nvPr>
            <p:ph type="body" sz="quarter" idx="14"/>
          </p:nvPr>
        </p:nvSpPr>
        <p:spPr>
          <a:xfrm>
            <a:off x="351271" y="1183633"/>
            <a:ext cx="11469155" cy="3722893"/>
          </a:xfrm>
        </p:spPr>
        <p:txBody>
          <a:bodyPr/>
          <a:lstStyle/>
          <a:p>
            <a:pPr>
              <a:buNone/>
            </a:pPr>
            <a:r>
              <a:rPr lang="en-GB" b="1" dirty="0"/>
              <a:t>LEER VAN Ihsaan's Marokkaanse cateringbedrijf (VK)</a:t>
            </a:r>
          </a:p>
          <a:p>
            <a:pPr>
              <a:buNone/>
            </a:pPr>
            <a:r>
              <a:rPr lang="en-GB" dirty="0"/>
              <a:t>Ihsaan, oorspronkelijk afkomstig uit Marokko, verhuisde naar het Verenigd Koninkrijk om zich bij haar man te voegen. Nadat ze jarenlang haar kinderen had grootgebracht en het huishouden had gedaan, besloot ze haar lang gekoesterde passie te volgen: het delen van de rijke smaken van de Marokkaanse keuken via haar eigen cateringbedrijf.</a:t>
            </a:r>
          </a:p>
          <a:p>
            <a:pPr>
              <a:buNone/>
            </a:pPr>
            <a:endParaRPr lang="en-GB" dirty="0"/>
          </a:p>
          <a:p>
            <a:pPr>
              <a:buNone/>
            </a:pPr>
            <a:r>
              <a:rPr lang="en-GB" dirty="0"/>
              <a:t>Door gesprekken, onderzoek en mentorschap ontdekte Ihsaan dat velen in haar omgeving graag authentiek Marokkaans eten wilden proberen, maar niet wisten waar ze dat konden vinden.  Ze gaf haar aanbod vorm om in die leemte te voorzien, door smaakvolle, zelfgemaakte maaltijden met culturele wortels aan te bieden.</a:t>
            </a:r>
          </a:p>
          <a:p>
            <a:pPr>
              <a:buNone/>
            </a:pPr>
            <a:endParaRPr lang="en-GB" dirty="0"/>
          </a:p>
          <a:p>
            <a:pPr>
              <a:buNone/>
            </a:pPr>
            <a:r>
              <a:rPr lang="en-GB" b="1" dirty="0"/>
              <a:t>Wat kunnen we leren van Ihsaan?</a:t>
            </a:r>
            <a:endParaRPr lang="en-GB" dirty="0"/>
          </a:p>
          <a:p>
            <a:pPr marL="342900" indent="-342900">
              <a:buFont typeface="Arial" panose="020B0604020202020204" pitchFamily="34" charset="0"/>
              <a:buChar char="•"/>
            </a:pPr>
            <a:r>
              <a:rPr lang="en-GB" dirty="0"/>
              <a:t>Ze </a:t>
            </a:r>
            <a:r>
              <a:rPr lang="en-GB" b="1" dirty="0"/>
              <a:t>luisterde </a:t>
            </a:r>
            <a:r>
              <a:rPr lang="en-GB" dirty="0"/>
              <a:t>naar haar gemeenschap voordat ze van start ging.</a:t>
            </a:r>
          </a:p>
          <a:p>
            <a:pPr marL="342900" indent="-342900">
              <a:buFont typeface="Arial" panose="020B0604020202020204" pitchFamily="34" charset="0"/>
              <a:buChar char="•"/>
            </a:pPr>
            <a:r>
              <a:rPr lang="en-GB" dirty="0"/>
              <a:t>Ze </a:t>
            </a:r>
            <a:r>
              <a:rPr lang="en-GB" b="1" dirty="0"/>
              <a:t>gebruikte de training </a:t>
            </a:r>
            <a:r>
              <a:rPr lang="en-GB" dirty="0"/>
              <a:t>om zelfvertrouwen en zakelijke vaardigheden op te bouwen.</a:t>
            </a:r>
          </a:p>
          <a:p>
            <a:pPr marL="342900" indent="-342900">
              <a:buFont typeface="Arial" panose="020B0604020202020204" pitchFamily="34" charset="0"/>
              <a:buChar char="•"/>
            </a:pPr>
            <a:r>
              <a:rPr lang="en-GB" dirty="0"/>
              <a:t>Ze probeerde niet iedereen van dienst te zijn - ze </a:t>
            </a:r>
            <a:r>
              <a:rPr lang="en-GB" b="1" dirty="0"/>
              <a:t>richtte zich </a:t>
            </a:r>
            <a:r>
              <a:rPr lang="en-GB" dirty="0"/>
              <a:t>op degenen die haar aanbod echt waardeerden.</a:t>
            </a:r>
          </a:p>
          <a:p>
            <a:pPr marL="342900" indent="-342900">
              <a:buFont typeface="Arial" panose="020B0604020202020204" pitchFamily="34" charset="0"/>
              <a:buChar char="•"/>
            </a:pPr>
            <a:r>
              <a:rPr lang="en-GB" dirty="0"/>
              <a:t>Ze bewees dat met </a:t>
            </a:r>
            <a:r>
              <a:rPr lang="en-GB" b="1" dirty="0"/>
              <a:t>passie, voorbereiding en ondersteuning </a:t>
            </a:r>
            <a:r>
              <a:rPr lang="en-GB" dirty="0"/>
              <a:t>een persoonlijke droom een echt bedrijf kan worden.</a:t>
            </a:r>
          </a:p>
          <a:p>
            <a:r>
              <a:rPr lang="en-GB" dirty="0">
                <a:hlinkClick r:id="rId2"/>
              </a:rPr>
              <a:t>Van huisvrouw tot bedrijfseigenaar: Ihsaan's culinaire reis - 3 Keukens</a:t>
            </a:r>
            <a:endParaRPr lang="en-GB" dirty="0"/>
          </a:p>
          <a:p>
            <a:pPr>
              <a:buNone/>
            </a:pPr>
            <a:endParaRPr lang="en-GB" dirty="0"/>
          </a:p>
        </p:txBody>
      </p:sp>
      <p:sp>
        <p:nvSpPr>
          <p:cNvPr id="9" name="Rectangle 8">
            <a:extLst>
              <a:ext uri="{FF2B5EF4-FFF2-40B4-BE49-F238E27FC236}">
                <a16:creationId xmlns:a16="http://schemas.microsoft.com/office/drawing/2014/main" id="{08F58C06-A8B1-3C23-7D46-EF968EB71C49}"/>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spTree>
    <p:extLst>
      <p:ext uri="{BB962C8B-B14F-4D97-AF65-F5344CB8AC3E}">
        <p14:creationId xmlns:p14="http://schemas.microsoft.com/office/powerpoint/2010/main" val="1663263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29623"/>
            <a:ext cx="10907188" cy="720752"/>
          </a:xfrm>
        </p:spPr>
        <p:txBody>
          <a:bodyPr/>
          <a:lstStyle/>
          <a:p>
            <a:r>
              <a:rPr lang="en-GB" sz="3600" noProof="0" dirty="0">
                <a:solidFill>
                  <a:schemeClr val="bg1"/>
                </a:solidFill>
              </a:rPr>
              <a:t>04 </a:t>
            </a:r>
            <a:r>
              <a:rPr kumimoji="0" lang="en-GB" i="0" u="none" strike="noStrike" cap="none" normalizeH="0" baseline="0" noProof="0" dirty="0">
                <a:ln>
                  <a:noFill/>
                </a:ln>
                <a:solidFill>
                  <a:schemeClr val="bg1"/>
                </a:solidFill>
                <a:effectLst/>
                <a:cs typeface="Arial" panose="020B0604020202020204" pitchFamily="34" charset="0"/>
              </a:rPr>
              <a:t>BRENG UW INZICHTEN </a:t>
            </a:r>
            <a:r>
              <a:rPr lang="en-GB" sz="3600" noProof="0" dirty="0">
                <a:solidFill>
                  <a:schemeClr val="bg1"/>
                </a:solidFill>
              </a:rPr>
              <a:t>SAMEN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561046" y="1368517"/>
            <a:ext cx="10996522" cy="1020154"/>
          </a:xfrm>
        </p:spPr>
        <p:txBody>
          <a:bodyPr/>
          <a:lstStyle/>
          <a:p>
            <a:pPr>
              <a:buNone/>
            </a:pPr>
            <a:r>
              <a:rPr lang="en-GB" dirty="0"/>
              <a:t>Nu is het tijd om alles wat je hebt geleerd over jezelf, je eten en je klanten om te zetten in een echt bedrijfsidee dat zowel zinvol als praktisch is.</a:t>
            </a:r>
          </a:p>
          <a:p>
            <a:r>
              <a:rPr lang="en-GB" dirty="0"/>
              <a:t>Een sterk idee voor een voedingsbedrijf heeft vaak deze vijf kwaliteiten:</a:t>
            </a:r>
          </a:p>
        </p:txBody>
      </p:sp>
      <p:sp>
        <p:nvSpPr>
          <p:cNvPr id="2" name="Rectangle 8">
            <a:extLst>
              <a:ext uri="{FF2B5EF4-FFF2-40B4-BE49-F238E27FC236}">
                <a16:creationId xmlns:a16="http://schemas.microsoft.com/office/drawing/2014/main" id="{BA08F60E-07C9-CEF3-3AF7-8228A16BCC7C}"/>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grpSp>
        <p:nvGrpSpPr>
          <p:cNvPr id="5" name="Grupa 4">
            <a:extLst>
              <a:ext uri="{FF2B5EF4-FFF2-40B4-BE49-F238E27FC236}">
                <a16:creationId xmlns:a16="http://schemas.microsoft.com/office/drawing/2014/main" id="{D3A83B46-3295-24A4-06D2-4B2FFC7FBC22}"/>
              </a:ext>
            </a:extLst>
          </p:cNvPr>
          <p:cNvGrpSpPr/>
          <p:nvPr/>
        </p:nvGrpSpPr>
        <p:grpSpPr>
          <a:xfrm>
            <a:off x="77583" y="2687557"/>
            <a:ext cx="2568289" cy="2398757"/>
            <a:chOff x="256822" y="1563913"/>
            <a:chExt cx="2568289" cy="2398757"/>
          </a:xfrm>
        </p:grpSpPr>
        <p:sp>
          <p:nvSpPr>
            <p:cNvPr id="6" name="Freeform 175">
              <a:extLst>
                <a:ext uri="{FF2B5EF4-FFF2-40B4-BE49-F238E27FC236}">
                  <a16:creationId xmlns:a16="http://schemas.microsoft.com/office/drawing/2014/main" id="{61528792-B379-4834-4760-B66375DF5E69}"/>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8" name="Freeform 176">
              <a:extLst>
                <a:ext uri="{FF2B5EF4-FFF2-40B4-BE49-F238E27FC236}">
                  <a16:creationId xmlns:a16="http://schemas.microsoft.com/office/drawing/2014/main" id="{3DF76C04-5744-B1F6-8626-EFC2F69ED2D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9" name="Freeform 177">
              <a:extLst>
                <a:ext uri="{FF2B5EF4-FFF2-40B4-BE49-F238E27FC236}">
                  <a16:creationId xmlns:a16="http://schemas.microsoft.com/office/drawing/2014/main" id="{65BF3B5C-394F-449C-1000-C5D29101A39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8">
              <a:extLst>
                <a:ext uri="{FF2B5EF4-FFF2-40B4-BE49-F238E27FC236}">
                  <a16:creationId xmlns:a16="http://schemas.microsoft.com/office/drawing/2014/main" id="{6B279923-3933-7C7A-019C-F1365FC7734B}"/>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2" name="Freeform 179">
              <a:extLst>
                <a:ext uri="{FF2B5EF4-FFF2-40B4-BE49-F238E27FC236}">
                  <a16:creationId xmlns:a16="http://schemas.microsoft.com/office/drawing/2014/main" id="{361AE840-68C9-5217-0699-7008372817FD}"/>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CuadroTexto 553">
              <a:extLst>
                <a:ext uri="{FF2B5EF4-FFF2-40B4-BE49-F238E27FC236}">
                  <a16:creationId xmlns:a16="http://schemas.microsoft.com/office/drawing/2014/main" id="{A7D5B029-9299-E7C8-E504-3A8C08462D84}"/>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1</a:t>
              </a:r>
            </a:p>
          </p:txBody>
        </p:sp>
      </p:grpSp>
      <p:grpSp>
        <p:nvGrpSpPr>
          <p:cNvPr id="21" name="Grupa 20">
            <a:extLst>
              <a:ext uri="{FF2B5EF4-FFF2-40B4-BE49-F238E27FC236}">
                <a16:creationId xmlns:a16="http://schemas.microsoft.com/office/drawing/2014/main" id="{A2C21C63-9F87-4668-04E0-569FD8A822EC}"/>
              </a:ext>
            </a:extLst>
          </p:cNvPr>
          <p:cNvGrpSpPr/>
          <p:nvPr/>
        </p:nvGrpSpPr>
        <p:grpSpPr>
          <a:xfrm>
            <a:off x="4641342" y="2485273"/>
            <a:ext cx="2848550" cy="2644505"/>
            <a:chOff x="256822" y="1563913"/>
            <a:chExt cx="2568289" cy="2398757"/>
          </a:xfrm>
        </p:grpSpPr>
        <p:sp>
          <p:nvSpPr>
            <p:cNvPr id="22" name="Freeform 175">
              <a:extLst>
                <a:ext uri="{FF2B5EF4-FFF2-40B4-BE49-F238E27FC236}">
                  <a16:creationId xmlns:a16="http://schemas.microsoft.com/office/drawing/2014/main" id="{B54AD8A9-77DD-163E-F488-3B9A4725854C}"/>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Freeform 176">
              <a:extLst>
                <a:ext uri="{FF2B5EF4-FFF2-40B4-BE49-F238E27FC236}">
                  <a16:creationId xmlns:a16="http://schemas.microsoft.com/office/drawing/2014/main" id="{205360CB-D22F-E66A-1393-29BA5EFEF5EA}"/>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24" name="Freeform 177">
              <a:extLst>
                <a:ext uri="{FF2B5EF4-FFF2-40B4-BE49-F238E27FC236}">
                  <a16:creationId xmlns:a16="http://schemas.microsoft.com/office/drawing/2014/main" id="{18CAC475-6953-7913-D343-06221A53067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5" name="Freeform 178">
              <a:extLst>
                <a:ext uri="{FF2B5EF4-FFF2-40B4-BE49-F238E27FC236}">
                  <a16:creationId xmlns:a16="http://schemas.microsoft.com/office/drawing/2014/main" id="{4BFD6873-5B8B-8E30-2938-668AE4A30F5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26" name="Freeform 179">
              <a:extLst>
                <a:ext uri="{FF2B5EF4-FFF2-40B4-BE49-F238E27FC236}">
                  <a16:creationId xmlns:a16="http://schemas.microsoft.com/office/drawing/2014/main" id="{CCB2D392-544B-C7A7-A526-B0BECBBF7463}"/>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CuadroTexto 553">
              <a:extLst>
                <a:ext uri="{FF2B5EF4-FFF2-40B4-BE49-F238E27FC236}">
                  <a16:creationId xmlns:a16="http://schemas.microsoft.com/office/drawing/2014/main" id="{FA18391D-3660-37D0-A4F8-954B7E6D97C3}"/>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3</a:t>
              </a:r>
            </a:p>
          </p:txBody>
        </p:sp>
      </p:grpSp>
      <p:grpSp>
        <p:nvGrpSpPr>
          <p:cNvPr id="35" name="Grupa 34">
            <a:extLst>
              <a:ext uri="{FF2B5EF4-FFF2-40B4-BE49-F238E27FC236}">
                <a16:creationId xmlns:a16="http://schemas.microsoft.com/office/drawing/2014/main" id="{4E6DB0D2-A2B5-D9DB-8854-722A1CE1F4F6}"/>
              </a:ext>
            </a:extLst>
          </p:cNvPr>
          <p:cNvGrpSpPr/>
          <p:nvPr/>
        </p:nvGrpSpPr>
        <p:grpSpPr>
          <a:xfrm>
            <a:off x="9422143" y="2687557"/>
            <a:ext cx="2568289" cy="2398757"/>
            <a:chOff x="256822" y="1563913"/>
            <a:chExt cx="2568289" cy="2398757"/>
          </a:xfrm>
        </p:grpSpPr>
        <p:sp>
          <p:nvSpPr>
            <p:cNvPr id="36" name="Freeform 175">
              <a:extLst>
                <a:ext uri="{FF2B5EF4-FFF2-40B4-BE49-F238E27FC236}">
                  <a16:creationId xmlns:a16="http://schemas.microsoft.com/office/drawing/2014/main" id="{2656E713-0158-6219-6980-5E10BBDB6C21}"/>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7" name="Freeform 176">
              <a:extLst>
                <a:ext uri="{FF2B5EF4-FFF2-40B4-BE49-F238E27FC236}">
                  <a16:creationId xmlns:a16="http://schemas.microsoft.com/office/drawing/2014/main" id="{90003EB9-FC84-5488-FADF-7469244E2003}"/>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8" name="Freeform 177">
              <a:extLst>
                <a:ext uri="{FF2B5EF4-FFF2-40B4-BE49-F238E27FC236}">
                  <a16:creationId xmlns:a16="http://schemas.microsoft.com/office/drawing/2014/main" id="{0F2CBA84-6880-20EC-87FE-E1C7B38DCC20}"/>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9" name="Freeform 178">
              <a:extLst>
                <a:ext uri="{FF2B5EF4-FFF2-40B4-BE49-F238E27FC236}">
                  <a16:creationId xmlns:a16="http://schemas.microsoft.com/office/drawing/2014/main" id="{C2739CEF-E29F-F3A7-8175-F426C16DCFC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40" name="Freeform 179">
              <a:extLst>
                <a:ext uri="{FF2B5EF4-FFF2-40B4-BE49-F238E27FC236}">
                  <a16:creationId xmlns:a16="http://schemas.microsoft.com/office/drawing/2014/main" id="{E295316A-2C84-FBCB-DD4E-4FC9AE80467A}"/>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1" name="CuadroTexto 553">
              <a:extLst>
                <a:ext uri="{FF2B5EF4-FFF2-40B4-BE49-F238E27FC236}">
                  <a16:creationId xmlns:a16="http://schemas.microsoft.com/office/drawing/2014/main" id="{07A0644C-02D6-2EC2-B30F-F2EF43F47FB1}"/>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5</a:t>
              </a:r>
            </a:p>
          </p:txBody>
        </p:sp>
      </p:grpSp>
      <p:grpSp>
        <p:nvGrpSpPr>
          <p:cNvPr id="50" name="Grupa 49">
            <a:extLst>
              <a:ext uri="{FF2B5EF4-FFF2-40B4-BE49-F238E27FC236}">
                <a16:creationId xmlns:a16="http://schemas.microsoft.com/office/drawing/2014/main" id="{34381C6B-1B6A-C7D1-D54F-C39FC1DFEB0E}"/>
              </a:ext>
            </a:extLst>
          </p:cNvPr>
          <p:cNvGrpSpPr/>
          <p:nvPr/>
        </p:nvGrpSpPr>
        <p:grpSpPr>
          <a:xfrm>
            <a:off x="7361831" y="3953680"/>
            <a:ext cx="2568289" cy="2398757"/>
            <a:chOff x="256822" y="1563913"/>
            <a:chExt cx="2568289" cy="2398757"/>
          </a:xfrm>
        </p:grpSpPr>
        <p:sp>
          <p:nvSpPr>
            <p:cNvPr id="51" name="Freeform 175">
              <a:extLst>
                <a:ext uri="{FF2B5EF4-FFF2-40B4-BE49-F238E27FC236}">
                  <a16:creationId xmlns:a16="http://schemas.microsoft.com/office/drawing/2014/main" id="{5CFC5CAE-2FA7-6E5A-A315-D26BFCC89CA6}"/>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2" name="Freeform 176">
              <a:extLst>
                <a:ext uri="{FF2B5EF4-FFF2-40B4-BE49-F238E27FC236}">
                  <a16:creationId xmlns:a16="http://schemas.microsoft.com/office/drawing/2014/main" id="{B225C2BC-B155-2CFF-7BFB-2B23888E01E7}"/>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3" name="Freeform 177">
              <a:extLst>
                <a:ext uri="{FF2B5EF4-FFF2-40B4-BE49-F238E27FC236}">
                  <a16:creationId xmlns:a16="http://schemas.microsoft.com/office/drawing/2014/main" id="{89575C6B-7CD8-BA4F-AE24-B99117CBF391}"/>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8">
              <a:extLst>
                <a:ext uri="{FF2B5EF4-FFF2-40B4-BE49-F238E27FC236}">
                  <a16:creationId xmlns:a16="http://schemas.microsoft.com/office/drawing/2014/main" id="{285B0B4E-2024-DC7F-EA76-4E67DFB48410}"/>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5" name="Freeform 179">
              <a:extLst>
                <a:ext uri="{FF2B5EF4-FFF2-40B4-BE49-F238E27FC236}">
                  <a16:creationId xmlns:a16="http://schemas.microsoft.com/office/drawing/2014/main" id="{4741BA40-A938-2F0B-E1ED-41A00C2590FE}"/>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CuadroTexto 553">
              <a:extLst>
                <a:ext uri="{FF2B5EF4-FFF2-40B4-BE49-F238E27FC236}">
                  <a16:creationId xmlns:a16="http://schemas.microsoft.com/office/drawing/2014/main" id="{8345DC46-F334-A111-C307-0ED8315B8CC2}"/>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4</a:t>
              </a:r>
            </a:p>
          </p:txBody>
        </p:sp>
      </p:grpSp>
      <p:grpSp>
        <p:nvGrpSpPr>
          <p:cNvPr id="57" name="Grupa 56">
            <a:extLst>
              <a:ext uri="{FF2B5EF4-FFF2-40B4-BE49-F238E27FC236}">
                <a16:creationId xmlns:a16="http://schemas.microsoft.com/office/drawing/2014/main" id="{489D9B98-A4F9-1E5A-1C29-D7416973B9CD}"/>
              </a:ext>
            </a:extLst>
          </p:cNvPr>
          <p:cNvGrpSpPr/>
          <p:nvPr/>
        </p:nvGrpSpPr>
        <p:grpSpPr>
          <a:xfrm>
            <a:off x="2711664" y="3867649"/>
            <a:ext cx="2568289" cy="2398757"/>
            <a:chOff x="256822" y="1563913"/>
            <a:chExt cx="2568289" cy="2398757"/>
          </a:xfrm>
        </p:grpSpPr>
        <p:sp>
          <p:nvSpPr>
            <p:cNvPr id="58" name="Freeform 175">
              <a:extLst>
                <a:ext uri="{FF2B5EF4-FFF2-40B4-BE49-F238E27FC236}">
                  <a16:creationId xmlns:a16="http://schemas.microsoft.com/office/drawing/2014/main" id="{EBAC36C1-C991-3ACA-67DC-0EF69A49036A}"/>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9" name="Freeform 176">
              <a:extLst>
                <a:ext uri="{FF2B5EF4-FFF2-40B4-BE49-F238E27FC236}">
                  <a16:creationId xmlns:a16="http://schemas.microsoft.com/office/drawing/2014/main" id="{78A8AFBF-60D0-86CD-6096-C823FD9867CC}"/>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60" name="Freeform 177">
              <a:extLst>
                <a:ext uri="{FF2B5EF4-FFF2-40B4-BE49-F238E27FC236}">
                  <a16:creationId xmlns:a16="http://schemas.microsoft.com/office/drawing/2014/main" id="{A7D24767-9104-5C60-C8B3-34BC2D9FEEAD}"/>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1" name="Freeform 178">
              <a:extLst>
                <a:ext uri="{FF2B5EF4-FFF2-40B4-BE49-F238E27FC236}">
                  <a16:creationId xmlns:a16="http://schemas.microsoft.com/office/drawing/2014/main" id="{B48FA7A1-9936-5F71-B126-FBB88BBD77D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62" name="Freeform 179">
              <a:extLst>
                <a:ext uri="{FF2B5EF4-FFF2-40B4-BE49-F238E27FC236}">
                  <a16:creationId xmlns:a16="http://schemas.microsoft.com/office/drawing/2014/main" id="{A6E555AA-61FA-0E41-83D6-54E248AB9137}"/>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3" name="CuadroTexto 553">
              <a:extLst>
                <a:ext uri="{FF2B5EF4-FFF2-40B4-BE49-F238E27FC236}">
                  <a16:creationId xmlns:a16="http://schemas.microsoft.com/office/drawing/2014/main" id="{22DC7E63-B571-704D-ED3B-026FFF778A45}"/>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2</a:t>
              </a:r>
            </a:p>
          </p:txBody>
        </p:sp>
      </p:grpSp>
      <p:sp>
        <p:nvSpPr>
          <p:cNvPr id="65" name="pole tekstowe 64">
            <a:extLst>
              <a:ext uri="{FF2B5EF4-FFF2-40B4-BE49-F238E27FC236}">
                <a16:creationId xmlns:a16="http://schemas.microsoft.com/office/drawing/2014/main" id="{D6F74F83-69FB-8D5F-AB68-003BBE1B4FBF}"/>
              </a:ext>
            </a:extLst>
          </p:cNvPr>
          <p:cNvSpPr txBox="1"/>
          <p:nvPr/>
        </p:nvSpPr>
        <p:spPr>
          <a:xfrm>
            <a:off x="378689" y="3121954"/>
            <a:ext cx="1423484" cy="1569660"/>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Het beweegt je naar je doelen op lange termijn en het leven dat je wilt opbouwen</a:t>
            </a:r>
          </a:p>
        </p:txBody>
      </p:sp>
      <p:sp>
        <p:nvSpPr>
          <p:cNvPr id="68" name="pole tekstowe 67">
            <a:extLst>
              <a:ext uri="{FF2B5EF4-FFF2-40B4-BE49-F238E27FC236}">
                <a16:creationId xmlns:a16="http://schemas.microsoft.com/office/drawing/2014/main" id="{89E97984-A8C4-2416-082C-A64C29E7802E}"/>
              </a:ext>
            </a:extLst>
          </p:cNvPr>
          <p:cNvSpPr txBox="1"/>
          <p:nvPr/>
        </p:nvSpPr>
        <p:spPr>
          <a:xfrm>
            <a:off x="2822717" y="4085707"/>
            <a:ext cx="1905033" cy="1600438"/>
          </a:xfrm>
          <a:prstGeom prst="rect">
            <a:avLst/>
          </a:prstGeom>
          <a:noFill/>
        </p:spPr>
        <p:txBody>
          <a:bodyPr wrap="square">
            <a:spAutoFit/>
          </a:bodyPr>
          <a:lstStyle/>
          <a:p>
            <a:pPr algn="ctr"/>
            <a:r>
              <a:rPr lang="en-GB" sz="1400" dirty="0">
                <a:solidFill>
                  <a:schemeClr val="bg1"/>
                </a:solidFill>
              </a:rPr>
              <a:t>Het lost </a:t>
            </a:r>
          </a:p>
          <a:p>
            <a:pPr algn="ctr"/>
            <a:r>
              <a:rPr lang="en-GB" sz="1400" dirty="0">
                <a:solidFill>
                  <a:schemeClr val="bg1"/>
                </a:solidFill>
              </a:rPr>
              <a:t>een echte voedselbehoefte. Je eten moet iets bieden waar mensen om geven en blij mee zijn. </a:t>
            </a:r>
          </a:p>
          <a:p>
            <a:pPr algn="ctr"/>
            <a:r>
              <a:rPr lang="en-GB" sz="1400" dirty="0">
                <a:solidFill>
                  <a:schemeClr val="bg1"/>
                </a:solidFill>
              </a:rPr>
              <a:t>om voor te betalen</a:t>
            </a:r>
            <a:r>
              <a:rPr lang="en-GB" sz="1400" dirty="0"/>
              <a:t>. </a:t>
            </a:r>
            <a:endParaRPr lang="en-GB" sz="1400" noProof="0" dirty="0">
              <a:solidFill>
                <a:schemeClr val="bg1"/>
              </a:solidFill>
              <a:latin typeface="Calibri" panose="020F0502020204030204" pitchFamily="34" charset="0"/>
              <a:ea typeface="Lato" charset="0"/>
              <a:cs typeface="Calibri" panose="020F0502020204030204" pitchFamily="34" charset="0"/>
            </a:endParaRPr>
          </a:p>
        </p:txBody>
      </p:sp>
      <p:sp>
        <p:nvSpPr>
          <p:cNvPr id="69" name="pole tekstowe 68">
            <a:extLst>
              <a:ext uri="{FF2B5EF4-FFF2-40B4-BE49-F238E27FC236}">
                <a16:creationId xmlns:a16="http://schemas.microsoft.com/office/drawing/2014/main" id="{7AA328BF-DDBA-091A-2954-24534FD055B6}"/>
              </a:ext>
            </a:extLst>
          </p:cNvPr>
          <p:cNvSpPr txBox="1"/>
          <p:nvPr/>
        </p:nvSpPr>
        <p:spPr>
          <a:xfrm>
            <a:off x="4894313" y="2731796"/>
            <a:ext cx="1863423" cy="2062103"/>
          </a:xfrm>
          <a:prstGeom prst="rect">
            <a:avLst/>
          </a:prstGeom>
          <a:noFill/>
        </p:spPr>
        <p:txBody>
          <a:bodyPr wrap="square">
            <a:spAutoFit/>
          </a:bodyPr>
          <a:lstStyle/>
          <a:p>
            <a:pPr algn="ctr"/>
            <a:r>
              <a:rPr lang="en-GB" sz="1600" dirty="0">
                <a:solidFill>
                  <a:schemeClr val="bg1"/>
                </a:solidFill>
              </a:rPr>
              <a:t>Je hebt nagedacht over hoe je idee werkt: hoe je gaat koken, verkopen, leveren, prijzen en groeien, zelfs op kleine schaal om te beginnen.</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70" name="pole tekstowe 69">
            <a:extLst>
              <a:ext uri="{FF2B5EF4-FFF2-40B4-BE49-F238E27FC236}">
                <a16:creationId xmlns:a16="http://schemas.microsoft.com/office/drawing/2014/main" id="{4F7F58EC-50C9-2898-7C0D-6838DC8C4621}"/>
              </a:ext>
            </a:extLst>
          </p:cNvPr>
          <p:cNvSpPr txBox="1"/>
          <p:nvPr/>
        </p:nvSpPr>
        <p:spPr>
          <a:xfrm>
            <a:off x="7626643" y="4417959"/>
            <a:ext cx="1677796" cy="1323439"/>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Het biedt iets unieks waardoor mensen voor jou kiezen</a:t>
            </a:r>
          </a:p>
        </p:txBody>
      </p:sp>
      <p:sp>
        <p:nvSpPr>
          <p:cNvPr id="71" name="pole tekstowe 70">
            <a:extLst>
              <a:ext uri="{FF2B5EF4-FFF2-40B4-BE49-F238E27FC236}">
                <a16:creationId xmlns:a16="http://schemas.microsoft.com/office/drawing/2014/main" id="{9534BEE3-653A-F521-F669-D427F91602C3}"/>
              </a:ext>
            </a:extLst>
          </p:cNvPr>
          <p:cNvSpPr txBox="1"/>
          <p:nvPr/>
        </p:nvSpPr>
        <p:spPr>
          <a:xfrm>
            <a:off x="9836619" y="2905615"/>
            <a:ext cx="1423484" cy="1815882"/>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Het heeft ruimte om te groeien, zodat je kunt uitbreiden of aanpassen zonder te verliezen wat het speciaal maakt</a:t>
            </a:r>
          </a:p>
        </p:txBody>
      </p:sp>
    </p:spTree>
    <p:extLst>
      <p:ext uri="{BB962C8B-B14F-4D97-AF65-F5344CB8AC3E}">
        <p14:creationId xmlns:p14="http://schemas.microsoft.com/office/powerpoint/2010/main" val="2329882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55707"/>
            <a:ext cx="10907188" cy="720752"/>
          </a:xfrm>
        </p:spPr>
        <p:txBody>
          <a:bodyPr/>
          <a:lstStyle/>
          <a:p>
            <a:r>
              <a:rPr lang="en-GB" sz="3600" noProof="0" dirty="0">
                <a:solidFill>
                  <a:schemeClr val="bg1"/>
                </a:solidFill>
              </a:rPr>
              <a:t>05 </a:t>
            </a:r>
            <a:r>
              <a:rPr kumimoji="0" lang="en-GB" i="0" u="none" strike="noStrike" cap="none" normalizeH="0" baseline="0" noProof="0" dirty="0">
                <a:ln>
                  <a:noFill/>
                </a:ln>
                <a:solidFill>
                  <a:schemeClr val="bg1"/>
                </a:solidFill>
                <a:effectLst/>
                <a:cs typeface="Arial" panose="020B0604020202020204" pitchFamily="34" charset="0"/>
              </a:rPr>
              <a:t>CONTROLEER OF JE IDEE PAST EN </a:t>
            </a:r>
            <a:r>
              <a:rPr lang="en-GB" sz="3600" noProof="0" dirty="0">
                <a:solidFill>
                  <a:schemeClr val="bg1"/>
                </a:solidFill>
              </a:rPr>
              <a:t>KLAAR</a:t>
            </a:r>
            <a:r>
              <a:rPr kumimoji="0" lang="en-GB" i="0" u="none" strike="noStrike" cap="none" normalizeH="0" baseline="0" noProof="0" dirty="0">
                <a:ln>
                  <a:noFill/>
                </a:ln>
                <a:solidFill>
                  <a:schemeClr val="bg1"/>
                </a:solidFill>
                <a:effectLst/>
                <a:cs typeface="Arial" panose="020B0604020202020204" pitchFamily="34" charset="0"/>
              </a:rPr>
              <a:t> IS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9" y="1543050"/>
            <a:ext cx="4950182" cy="3385085"/>
          </a:xfrm>
        </p:spPr>
        <p:txBody>
          <a:bodyPr/>
          <a:lstStyle/>
          <a:p>
            <a:pPr>
              <a:buClr>
                <a:srgbClr val="B6D1E1"/>
              </a:buClr>
            </a:pPr>
            <a:r>
              <a:rPr lang="en-GB" noProof="0" dirty="0"/>
              <a:t>Neem nu een stap terug en beoordeel je idee aan de hand van de </a:t>
            </a:r>
            <a:r>
              <a:rPr lang="en-GB" b="1" noProof="0" dirty="0"/>
              <a:t>vijf kwaliteiten van de vorige dia</a:t>
            </a:r>
            <a:r>
              <a:rPr lang="en-GB" noProof="0" dirty="0"/>
              <a:t>.</a:t>
            </a:r>
          </a:p>
          <a:p>
            <a:pPr>
              <a:buClr>
                <a:srgbClr val="B6D1E1"/>
              </a:buClr>
            </a:pPr>
            <a:br>
              <a:rPr lang="en-GB" noProof="0" dirty="0"/>
            </a:br>
            <a:r>
              <a:rPr lang="en-GB" noProof="0" dirty="0"/>
              <a:t>Als de voedingsniche die je hebt gekozen op dit moment te moeilijk lijkt om te ontwikkelen, is het misschien niet de juiste keuze. Dat is geen mislukking, het maakt deel uit van het proces. </a:t>
            </a:r>
          </a:p>
          <a:p>
            <a:pPr>
              <a:buClr>
                <a:srgbClr val="382B1B"/>
              </a:buClr>
            </a:pPr>
            <a:endParaRPr lang="en-GB" dirty="0"/>
          </a:p>
          <a:p>
            <a:pPr>
              <a:buClr>
                <a:srgbClr val="382B1B"/>
              </a:buClr>
            </a:pPr>
            <a:r>
              <a:rPr lang="en-GB" noProof="0" dirty="0"/>
              <a:t>Laat het los en richt je energie op het volgende idee met een sterker potentieel. </a:t>
            </a:r>
          </a:p>
        </p:txBody>
      </p:sp>
      <p:sp>
        <p:nvSpPr>
          <p:cNvPr id="2" name="Rectangle 8">
            <a:extLst>
              <a:ext uri="{FF2B5EF4-FFF2-40B4-BE49-F238E27FC236}">
                <a16:creationId xmlns:a16="http://schemas.microsoft.com/office/drawing/2014/main" id="{6676AD92-7245-2F18-AE5F-9DE40B4E1B6F}"/>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JE DOELMARKT BEPALEN</a:t>
            </a:r>
          </a:p>
        </p:txBody>
      </p:sp>
      <p:pic>
        <p:nvPicPr>
          <p:cNvPr id="9" name="Obraz 8">
            <a:extLst>
              <a:ext uri="{FF2B5EF4-FFF2-40B4-BE49-F238E27FC236}">
                <a16:creationId xmlns:a16="http://schemas.microsoft.com/office/drawing/2014/main" id="{C2911123-A53C-BBBA-E024-3DA5B392C38E}"/>
              </a:ext>
            </a:extLst>
          </p:cNvPr>
          <p:cNvPicPr>
            <a:picLocks noChangeAspect="1"/>
          </p:cNvPicPr>
          <p:nvPr/>
        </p:nvPicPr>
        <p:blipFill>
          <a:blip r:embed="rId2"/>
          <a:srcRect l="11485" r="11948"/>
          <a:stretch/>
        </p:blipFill>
        <p:spPr>
          <a:xfrm>
            <a:off x="6352675" y="1138186"/>
            <a:ext cx="5839326" cy="5719813"/>
          </a:xfrm>
          <a:prstGeom prst="rect">
            <a:avLst/>
          </a:prstGeom>
        </p:spPr>
      </p:pic>
    </p:spTree>
    <p:extLst>
      <p:ext uri="{BB962C8B-B14F-4D97-AF65-F5344CB8AC3E}">
        <p14:creationId xmlns:p14="http://schemas.microsoft.com/office/powerpoint/2010/main" val="3479588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KWALIFICEER JE BEDRIJFSIDEE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8359" y="2465613"/>
            <a:ext cx="11619575" cy="3073923"/>
          </a:xfrm>
        </p:spPr>
        <p:txBody>
          <a:bodyPr numCol="1"/>
          <a:lstStyle/>
          <a:p>
            <a:pPr fontAlgn="base">
              <a:buClr>
                <a:srgbClr val="B6D1E1"/>
              </a:buClr>
            </a:pPr>
            <a:r>
              <a:rPr lang="en-GB" sz="2200" b="1" noProof="0" dirty="0">
                <a:effectLst/>
              </a:rPr>
              <a:t>Hier begint je ondernemingsplan pas echt!</a:t>
            </a:r>
            <a:endParaRPr lang="en-GB" sz="2200" noProof="0" dirty="0">
              <a:effectLst/>
            </a:endParaRPr>
          </a:p>
          <a:p>
            <a:pPr>
              <a:buFont typeface="+mj-lt"/>
              <a:buAutoNum type="arabicPeriod"/>
            </a:pPr>
            <a:r>
              <a:rPr lang="en-GB" b="1" dirty="0"/>
              <a:t>Welk voedselprobleem los je op?</a:t>
            </a:r>
            <a:br>
              <a:rPr lang="en-GB" dirty="0"/>
            </a:br>
            <a:r>
              <a:rPr lang="en-GB" i="1" dirty="0"/>
              <a:t>    Voorbeeld: Hebben mensen het te druk om te koken? Missen ze smaken van thuis? </a:t>
            </a:r>
            <a:endParaRPr lang="en-GB" dirty="0"/>
          </a:p>
          <a:p>
            <a:pPr>
              <a:buFont typeface="+mj-lt"/>
              <a:buAutoNum type="arabicPeriod"/>
            </a:pPr>
            <a:r>
              <a:rPr lang="en-GB" b="1" dirty="0"/>
              <a:t>Welke duidelijke voordelen biedt je eten?</a:t>
            </a:r>
            <a:br>
              <a:rPr lang="en-GB" dirty="0"/>
            </a:br>
            <a:r>
              <a:rPr lang="en-GB" i="1" dirty="0"/>
              <a:t>    Bespaart het tijd, smaakt het als thuis, gebruik je verse ingrediënten en ondersteun je het welzijn?</a:t>
            </a:r>
            <a:endParaRPr lang="en-GB" dirty="0"/>
          </a:p>
          <a:p>
            <a:pPr>
              <a:buFont typeface="+mj-lt"/>
              <a:buAutoNum type="arabicPeriod"/>
            </a:pPr>
            <a:r>
              <a:rPr lang="en-GB" b="1" dirty="0"/>
              <a:t>Kun je je eten of service in eenvoudige woorden beschrijven?</a:t>
            </a:r>
            <a:br>
              <a:rPr lang="en-GB" dirty="0"/>
            </a:br>
            <a:r>
              <a:rPr lang="en-GB" i="1" dirty="0"/>
              <a:t>     Eén of twee zinnen die een klant meteen zou begrijpen.</a:t>
            </a:r>
            <a:endParaRPr lang="en-GB" dirty="0"/>
          </a:p>
          <a:p>
            <a:pPr>
              <a:buFont typeface="+mj-lt"/>
              <a:buAutoNum type="arabicPeriod"/>
            </a:pPr>
            <a:r>
              <a:rPr lang="en-GB" b="1" dirty="0"/>
              <a:t>Wie biedt er nog meer vergelijkbaar eten aan?</a:t>
            </a:r>
            <a:br>
              <a:rPr lang="en-GB" dirty="0"/>
            </a:br>
            <a:r>
              <a:rPr lang="en-GB" i="1" dirty="0"/>
              <a:t>   Denk aan marktkraampjes, afhaalrestaurants, cateraars of verkopers via sociale media bij jou in de buurt.</a:t>
            </a:r>
            <a:endParaRPr lang="en-GB" dirty="0"/>
          </a:p>
          <a:p>
            <a:pPr>
              <a:buFont typeface="+mj-lt"/>
              <a:buAutoNum type="arabicPeriod"/>
            </a:pPr>
            <a:r>
              <a:rPr lang="en-GB" b="1" dirty="0"/>
              <a:t>Wat maakt jouw eten speciaal of moeilijk te kopiëren?</a:t>
            </a:r>
            <a:br>
              <a:rPr lang="en-GB" dirty="0"/>
            </a:br>
            <a:r>
              <a:rPr lang="en-GB" i="1" dirty="0"/>
              <a:t>    Is het je persoonlijke verhaal, je recept, je culturele twist of de manier waarop je klanten bedient?</a:t>
            </a:r>
            <a:endParaRPr lang="en-GB" dirty="0"/>
          </a:p>
          <a:p>
            <a:pPr>
              <a:buFont typeface="+mj-lt"/>
              <a:buAutoNum type="arabicPeriod"/>
            </a:pPr>
            <a:r>
              <a:rPr lang="en-GB" b="1" dirty="0"/>
              <a:t>Heb je toegang tot wat je nodig hebt om te beginnen?</a:t>
            </a:r>
            <a:br>
              <a:rPr lang="en-GB" dirty="0"/>
            </a:br>
            <a:r>
              <a:rPr lang="en-GB" i="1" dirty="0"/>
              <a:t>    Keukenruimte, ingrediënten, verpakking, ondersteunend netwerk, tijd?</a:t>
            </a:r>
            <a:endParaRPr lang="en-GB" dirty="0"/>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r>
              <a:rPr lang="en-GB" sz="2200" noProof="0" dirty="0">
                <a:effectLst/>
              </a:rPr>
              <a:t>					</a:t>
            </a: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i="0" noProof="0" dirty="0">
              <a:effectLst/>
            </a:endParaRPr>
          </a:p>
        </p:txBody>
      </p:sp>
      <p:sp>
        <p:nvSpPr>
          <p:cNvPr id="4" name="Rectangle 3">
            <a:extLst>
              <a:ext uri="{FF2B5EF4-FFF2-40B4-BE49-F238E27FC236}">
                <a16:creationId xmlns:a16="http://schemas.microsoft.com/office/drawing/2014/main" id="{D2556E42-FD5B-2F8C-B7FD-42DB2747DA07}"/>
              </a:ext>
            </a:extLst>
          </p:cNvPr>
          <p:cNvSpPr/>
          <p:nvPr/>
        </p:nvSpPr>
        <p:spPr>
          <a:xfrm>
            <a:off x="3137491" y="1486406"/>
            <a:ext cx="8032254" cy="979207"/>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834B68A6-03BC-0C1B-4984-D41B0556F9ED}"/>
              </a:ext>
            </a:extLst>
          </p:cNvPr>
          <p:cNvGrpSpPr/>
          <p:nvPr/>
        </p:nvGrpSpPr>
        <p:grpSpPr>
          <a:xfrm>
            <a:off x="819104" y="1486406"/>
            <a:ext cx="2788753" cy="578690"/>
            <a:chOff x="2045517" y="6166884"/>
            <a:chExt cx="2788753" cy="578690"/>
          </a:xfrm>
        </p:grpSpPr>
        <p:sp>
          <p:nvSpPr>
            <p:cNvPr id="8" name="Rectangle 7">
              <a:extLst>
                <a:ext uri="{FF2B5EF4-FFF2-40B4-BE49-F238E27FC236}">
                  <a16:creationId xmlns:a16="http://schemas.microsoft.com/office/drawing/2014/main" id="{51C587C5-B9F1-ACA6-083C-58EC369B4F6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CFE785A0-00D3-2EEB-1BAF-D7CBA2B35D6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6E66188C-7157-5B75-E2FA-56F1B28AFC9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Graphic 10" descr="Clipboard Partially Ticked outline">
              <a:extLst>
                <a:ext uri="{FF2B5EF4-FFF2-40B4-BE49-F238E27FC236}">
                  <a16:creationId xmlns:a16="http://schemas.microsoft.com/office/drawing/2014/main" id="{46C69AEE-CCAE-82DE-DD4C-895101A78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CD2CDA-DCC4-0F77-C7DC-485F1DBC0BED}"/>
              </a:ext>
            </a:extLst>
          </p:cNvPr>
          <p:cNvSpPr txBox="1">
            <a:spLocks/>
          </p:cNvSpPr>
          <p:nvPr/>
        </p:nvSpPr>
        <p:spPr>
          <a:xfrm>
            <a:off x="3187110" y="1549186"/>
            <a:ext cx="7118122"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Stel jezelf deze vragen. </a:t>
            </a:r>
          </a:p>
          <a:p>
            <a:pPr>
              <a:buClr>
                <a:srgbClr val="B6D1E1"/>
              </a:buClr>
            </a:pPr>
            <a:r>
              <a:rPr lang="en-GB" sz="2200" b="1" noProof="0" dirty="0">
                <a:effectLst/>
              </a:rPr>
              <a:t>Gebruik deze lijst om te controleren of je idee klaar is of dat er nog aan gewerkt moet worden.</a:t>
            </a:r>
          </a:p>
          <a:p>
            <a:pPr>
              <a:buClr>
                <a:srgbClr val="B6D1E1"/>
              </a:buClr>
            </a:pPr>
            <a:r>
              <a:rPr lang="en-GB" b="1" noProof="0" dirty="0"/>
              <a:t> </a:t>
            </a:r>
          </a:p>
          <a:p>
            <a:pPr algn="r">
              <a:buClr>
                <a:srgbClr val="B6D1E1"/>
              </a:buClr>
            </a:pPr>
            <a:endParaRPr lang="en-GB" b="1" noProof="0" dirty="0"/>
          </a:p>
        </p:txBody>
      </p:sp>
    </p:spTree>
    <p:extLst>
      <p:ext uri="{BB962C8B-B14F-4D97-AF65-F5344CB8AC3E}">
        <p14:creationId xmlns:p14="http://schemas.microsoft.com/office/powerpoint/2010/main" val="125545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6147263" cy="3458375"/>
          </a:xfrm>
        </p:spPr>
        <p:txBody>
          <a:bodyPr>
            <a:normAutofit/>
          </a:bodyPr>
          <a:lstStyle/>
          <a:p>
            <a:r>
              <a:rPr lang="en-GB" noProof="0" dirty="0"/>
              <a:t>Het onderzoeken en testen van je idee voor een voedingsbedrijf is cruciaal voor het succes ervan.</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01</a:t>
            </a:r>
          </a:p>
        </p:txBody>
      </p:sp>
      <p:pic>
        <p:nvPicPr>
          <p:cNvPr id="7" name="Graphic 6" descr="Scientist female with solid fill">
            <a:extLst>
              <a:ext uri="{FF2B5EF4-FFF2-40B4-BE49-F238E27FC236}">
                <a16:creationId xmlns:a16="http://schemas.microsoft.com/office/drawing/2014/main" id="{24B2A206-BD42-0E6B-F53C-CE3D60EE3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8942" y="4476750"/>
            <a:ext cx="1766208" cy="1766208"/>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6277892" cy="3916085"/>
          </a:xfrm>
        </p:spPr>
        <p:txBody>
          <a:bodyPr>
            <a:normAutofit/>
          </a:bodyPr>
          <a:lstStyle/>
          <a:p>
            <a:r>
              <a:rPr lang="en-GB" sz="4800" noProof="0" dirty="0">
                <a:solidFill>
                  <a:schemeClr val="bg1"/>
                </a:solidFill>
                <a:highlight>
                  <a:srgbClr val="E6C8C7"/>
                </a:highlight>
              </a:rPr>
              <a:t>INLEIDING TOT </a:t>
            </a:r>
          </a:p>
          <a:p>
            <a:r>
              <a:rPr lang="en-GB" sz="4800" noProof="0" dirty="0">
                <a:solidFill>
                  <a:schemeClr val="bg1"/>
                </a:solidFill>
                <a:highlight>
                  <a:srgbClr val="E6C8C7"/>
                </a:highlight>
              </a:rPr>
              <a:t>MARKTONDERZOEK</a:t>
            </a:r>
          </a:p>
          <a:p>
            <a:endParaRPr lang="en-GB" sz="4800" noProof="0" dirty="0">
              <a:solidFill>
                <a:schemeClr val="bg1"/>
              </a:solidFill>
              <a:highlight>
                <a:srgbClr val="E6C8C7"/>
              </a:highlight>
            </a:endParaRPr>
          </a:p>
          <a:p>
            <a:r>
              <a:rPr lang="en-GB" sz="3000" noProof="0" dirty="0">
                <a:solidFill>
                  <a:schemeClr val="bg1"/>
                </a:solidFill>
                <a:highlight>
                  <a:srgbClr val="E6C8C7"/>
                </a:highlight>
              </a:rPr>
              <a:t> </a:t>
            </a:r>
          </a:p>
          <a:p>
            <a:endParaRPr lang="en-GB" sz="4000" noProof="0" dirty="0">
              <a:solidFill>
                <a:schemeClr val="bg1"/>
              </a:solidFill>
              <a:highlight>
                <a:srgbClr val="E6C8C7"/>
              </a:highlight>
            </a:endParaRPr>
          </a:p>
        </p:txBody>
      </p:sp>
      <p:pic>
        <p:nvPicPr>
          <p:cNvPr id="6" name="Graphic 5" descr="Research with solid fill">
            <a:extLst>
              <a:ext uri="{FF2B5EF4-FFF2-40B4-BE49-F238E27FC236}">
                <a16:creationId xmlns:a16="http://schemas.microsoft.com/office/drawing/2014/main" id="{4B2104F5-E9D1-9BE2-EEF9-4465529091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06209">
            <a:off x="1380577" y="4745725"/>
            <a:ext cx="1397400" cy="1397400"/>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GB" noProof="0" dirty="0"/>
              <a:t>De zakelijke waarde van nieuwsgierigheid</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1"/>
            <a:ext cx="5357652" cy="1885950"/>
          </a:xfrm>
        </p:spPr>
        <p:txBody>
          <a:bodyPr/>
          <a:lstStyle/>
          <a:p>
            <a:pPr>
              <a:buClr>
                <a:srgbClr val="B6D1E1"/>
              </a:buClr>
            </a:pPr>
            <a:r>
              <a:rPr lang="en-GB" noProof="0" dirty="0"/>
              <a:t>Men gelooft dat succes in het bedrijfsleven voortkomt uit een diepe nieuwsgierigheid naar anderen.</a:t>
            </a:r>
          </a:p>
          <a:p>
            <a:pPr>
              <a:buClr>
                <a:srgbClr val="B6D1E1"/>
              </a:buClr>
            </a:pPr>
            <a:endParaRPr lang="en-GB" noProof="0" dirty="0"/>
          </a:p>
          <a:p>
            <a:pPr>
              <a:buClr>
                <a:srgbClr val="B6D1E1"/>
              </a:buClr>
            </a:pPr>
            <a:r>
              <a:rPr lang="en-GB" noProof="0" dirty="0"/>
              <a:t>Marktonderzoek belichaamt deze nieuwsgierigheid. Het is een vaardigheid die kan worden geleerd en toegepast. </a:t>
            </a:r>
            <a:endParaRPr lang="en-GB" b="1" noProof="0" dirty="0"/>
          </a:p>
        </p:txBody>
      </p:sp>
      <p:sp>
        <p:nvSpPr>
          <p:cNvPr id="7" name="Text Placeholder 7">
            <a:extLst>
              <a:ext uri="{FF2B5EF4-FFF2-40B4-BE49-F238E27FC236}">
                <a16:creationId xmlns:a16="http://schemas.microsoft.com/office/drawing/2014/main" id="{FC6ABBE6-BCCA-AF68-D750-6E9DF4A5CFCD}"/>
              </a:ext>
            </a:extLst>
          </p:cNvPr>
          <p:cNvSpPr txBox="1">
            <a:spLocks/>
          </p:cNvSpPr>
          <p:nvPr/>
        </p:nvSpPr>
        <p:spPr>
          <a:xfrm>
            <a:off x="922862" y="3515603"/>
            <a:ext cx="4562278" cy="21014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buClr>
                <a:srgbClr val="B6D1E1"/>
              </a:buClr>
            </a:pPr>
            <a:r>
              <a:rPr lang="en-GB" sz="2000" b="1" dirty="0"/>
              <a:t>"We zijn geen voedselbedrijf begonnen om alleen maar producten te verkopen. We zijn begonnen om gemeenschappen te voeden en kansen te creëren."</a:t>
            </a:r>
            <a:br>
              <a:rPr lang="en-GB" sz="2000" dirty="0"/>
            </a:br>
            <a:r>
              <a:rPr lang="en-GB" sz="2000" i="1" dirty="0"/>
              <a:t>- Jennie Dundas</a:t>
            </a:r>
            <a:r>
              <a:rPr lang="en-GB" sz="2000" dirty="0"/>
              <a:t>, medeoprichter van Blue Marble Ice Cream</a:t>
            </a:r>
          </a:p>
          <a:p>
            <a:pPr algn="ctr">
              <a:lnSpc>
                <a:spcPct val="100000"/>
              </a:lnSpc>
              <a:buClr>
                <a:srgbClr val="B6D1E1"/>
              </a:buClr>
            </a:pPr>
            <a:r>
              <a:rPr lang="en-GB" sz="1600" dirty="0">
                <a:hlinkClick r:id="rId2"/>
              </a:rPr>
              <a:t>MISSIE - Blue Marble Natuurlijk ijs en sorbetijs - Detailhandel en groothandel</a:t>
            </a:r>
            <a:br>
              <a:rPr lang="en-GB" sz="2000" dirty="0"/>
            </a:br>
            <a:r>
              <a:rPr lang="en-GB" sz="2000" i="1" dirty="0"/>
              <a:t>Blue Marble heeft wereldwijd door vrouwen geleide voedselbedrijven ondersteund, ook in gebieden na een crisis zoals Rwanda en Haïti.</a:t>
            </a:r>
            <a:endParaRPr lang="en-GB" noProof="0" dirty="0"/>
          </a:p>
        </p:txBody>
      </p:sp>
      <p:pic>
        <p:nvPicPr>
          <p:cNvPr id="4" name="Obraz 3">
            <a:extLst>
              <a:ext uri="{FF2B5EF4-FFF2-40B4-BE49-F238E27FC236}">
                <a16:creationId xmlns:a16="http://schemas.microsoft.com/office/drawing/2014/main" id="{A7CF95F1-FE20-4B31-EB19-547BE2C846F8}"/>
              </a:ext>
            </a:extLst>
          </p:cNvPr>
          <p:cNvPicPr>
            <a:picLocks noChangeAspect="1"/>
          </p:cNvPicPr>
          <p:nvPr/>
        </p:nvPicPr>
        <p:blipFill>
          <a:blip r:embed="rId3"/>
          <a:stretch>
            <a:fillRect/>
          </a:stretch>
        </p:blipFill>
        <p:spPr>
          <a:xfrm>
            <a:off x="6096000" y="1801960"/>
            <a:ext cx="5666874" cy="3777916"/>
          </a:xfrm>
          <a:prstGeom prst="ellipse">
            <a:avLst/>
          </a:prstGeom>
        </p:spPr>
      </p:pic>
      <p:pic>
        <p:nvPicPr>
          <p:cNvPr id="3" name="Picture 2">
            <a:extLst>
              <a:ext uri="{FF2B5EF4-FFF2-40B4-BE49-F238E27FC236}">
                <a16:creationId xmlns:a16="http://schemas.microsoft.com/office/drawing/2014/main" id="{4830D29C-764D-0C9F-87C9-A8A2C461199B}"/>
              </a:ext>
            </a:extLst>
          </p:cNvPr>
          <p:cNvPicPr>
            <a:picLocks noChangeAspect="1"/>
          </p:cNvPicPr>
          <p:nvPr/>
        </p:nvPicPr>
        <p:blipFill>
          <a:blip r:embed="rId4"/>
          <a:stretch>
            <a:fillRect/>
          </a:stretch>
        </p:blipFill>
        <p:spPr>
          <a:xfrm>
            <a:off x="5485140" y="5383081"/>
            <a:ext cx="2095515" cy="1219209"/>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GB" noProof="0" dirty="0"/>
              <a:t>MARKTONDERZOEK - WAT JE MOET WETEN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59484" y="1418771"/>
            <a:ext cx="7026303" cy="3649175"/>
          </a:xfrm>
        </p:spPr>
        <p:txBody>
          <a:bodyPr/>
          <a:lstStyle/>
          <a:p>
            <a:r>
              <a:rPr lang="en-GB" noProof="0" dirty="0"/>
              <a:t>Marktonderzoek helpt je meer te weten te komen over je potentiële klanten. Het laat je zien wat ze nodig hebben, waar ze de voorkeur aan geven, wanneer en waar ze kopen en hoe ze gebruiken wat ze kopen. </a:t>
            </a:r>
          </a:p>
          <a:p>
            <a:endParaRPr lang="en-GB" dirty="0"/>
          </a:p>
          <a:p>
            <a:r>
              <a:rPr lang="en-GB" noProof="0" dirty="0"/>
              <a:t>Als je dit begrijpt, kun je een levensmiddelenbedrijf opzetten dat echt past bij de mensen die je wilt bedienen.</a:t>
            </a:r>
          </a:p>
          <a:p>
            <a:endParaRPr lang="en-GB" dirty="0"/>
          </a:p>
          <a:p>
            <a:r>
              <a:rPr lang="en-GB" sz="2200" b="1" noProof="0" dirty="0"/>
              <a:t>Verder lezen:</a:t>
            </a:r>
          </a:p>
          <a:p>
            <a:r>
              <a:rPr lang="en-GB" sz="2200" b="1" noProof="0" dirty="0">
                <a:solidFill>
                  <a:srgbClr val="94C7B0"/>
                </a:solidFill>
                <a:hlinkClick r:id="rId2">
                  <a:extLst>
                    <a:ext uri="{A12FA001-AC4F-418D-AE19-62706E023703}">
                      <ahyp:hlinkClr xmlns:ahyp="http://schemas.microsoft.com/office/drawing/2018/hyperlinkcolor" val="tx"/>
                    </a:ext>
                  </a:extLst>
                </a:hlinkClick>
              </a:rPr>
              <a:t>Marktonderzoek doen voor kleine bedrijven - Salesforce</a:t>
            </a:r>
            <a:br>
              <a:rPr lang="en-GB" sz="2200" noProof="0" dirty="0"/>
            </a:br>
            <a:r>
              <a:rPr lang="en-GB" sz="2200" i="1" noProof="0" dirty="0"/>
              <a:t>Deze gids laat je duidelijke stappen zien om erachter te komen wie je klanten zijn en hoe je een bedrijf kunt opbouwen rond hun behoeften.</a:t>
            </a:r>
            <a:endParaRPr lang="en-GB" sz="2200" noProof="0" dirty="0"/>
          </a:p>
          <a:p>
            <a:endParaRPr lang="en-GB" noProof="0" dirty="0"/>
          </a:p>
        </p:txBody>
      </p:sp>
      <p:pic>
        <p:nvPicPr>
          <p:cNvPr id="5" name="Picture 4" descr="A diagram of a market research analysis&#10;&#10;Description automatically generated">
            <a:extLst>
              <a:ext uri="{FF2B5EF4-FFF2-40B4-BE49-F238E27FC236}">
                <a16:creationId xmlns:a16="http://schemas.microsoft.com/office/drawing/2014/main" id="{711ABAC2-98AA-1C9B-15D5-DBF73EA12A48}"/>
              </a:ext>
            </a:extLst>
          </p:cNvPr>
          <p:cNvPicPr>
            <a:picLocks noChangeAspect="1"/>
          </p:cNvPicPr>
          <p:nvPr/>
        </p:nvPicPr>
        <p:blipFill>
          <a:blip r:embed="rId3"/>
          <a:stretch>
            <a:fillRect/>
          </a:stretch>
        </p:blipFill>
        <p:spPr>
          <a:xfrm>
            <a:off x="7585787" y="2254634"/>
            <a:ext cx="4367067" cy="2911378"/>
          </a:xfrm>
          <a:prstGeom prst="roundRect">
            <a:avLst/>
          </a:prstGeom>
        </p:spPr>
      </p:pic>
    </p:spTree>
    <p:extLst>
      <p:ext uri="{BB962C8B-B14F-4D97-AF65-F5344CB8AC3E}">
        <p14:creationId xmlns:p14="http://schemas.microsoft.com/office/powerpoint/2010/main" val="75006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481C-42E6-6755-AB1D-C2BD64E56331}"/>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18FF5D4-CC87-B655-BF39-40549AC56A73}"/>
              </a:ext>
            </a:extLst>
          </p:cNvPr>
          <p:cNvSpPr>
            <a:spLocks noGrp="1"/>
          </p:cNvSpPr>
          <p:nvPr>
            <p:ph type="body" sz="quarter" idx="27"/>
          </p:nvPr>
        </p:nvSpPr>
        <p:spPr/>
        <p:txBody>
          <a:bodyPr/>
          <a:lstStyle/>
          <a:p>
            <a:r>
              <a:rPr lang="en-GB" noProof="0" dirty="0"/>
              <a:t>MARKTONDERZOEK - WAAROM IS HET NODIG? </a:t>
            </a:r>
          </a:p>
        </p:txBody>
      </p:sp>
      <p:sp>
        <p:nvSpPr>
          <p:cNvPr id="8" name="Text Placeholder 7">
            <a:extLst>
              <a:ext uri="{FF2B5EF4-FFF2-40B4-BE49-F238E27FC236}">
                <a16:creationId xmlns:a16="http://schemas.microsoft.com/office/drawing/2014/main" id="{4FCC22EB-224A-38F6-CF39-84DF89A93CA0}"/>
              </a:ext>
            </a:extLst>
          </p:cNvPr>
          <p:cNvSpPr>
            <a:spLocks noGrp="1"/>
          </p:cNvSpPr>
          <p:nvPr>
            <p:ph type="body" sz="quarter" idx="14"/>
          </p:nvPr>
        </p:nvSpPr>
        <p:spPr>
          <a:xfrm>
            <a:off x="711199" y="1359172"/>
            <a:ext cx="8421150" cy="1035435"/>
          </a:xfrm>
        </p:spPr>
        <p:txBody>
          <a:bodyPr/>
          <a:lstStyle/>
          <a:p>
            <a:pPr>
              <a:buClr>
                <a:srgbClr val="B6D1E1"/>
              </a:buClr>
            </a:pPr>
            <a:r>
              <a:rPr lang="en-GB" noProof="0" dirty="0"/>
              <a:t>Marktonderzoek is een gestructureerde manier om te zoeken naar nuttige informatie die uw zakelijke beslissingen kan sturen. Het speelt een sleutelrol in het helpen van u:</a:t>
            </a:r>
          </a:p>
        </p:txBody>
      </p:sp>
      <p:sp>
        <p:nvSpPr>
          <p:cNvPr id="3" name="TextBox 2">
            <a:extLst>
              <a:ext uri="{FF2B5EF4-FFF2-40B4-BE49-F238E27FC236}">
                <a16:creationId xmlns:a16="http://schemas.microsoft.com/office/drawing/2014/main" id="{1656AB42-9724-FB59-E290-C921755C5B31}"/>
              </a:ext>
            </a:extLst>
          </p:cNvPr>
          <p:cNvSpPr txBox="1"/>
          <p:nvPr/>
        </p:nvSpPr>
        <p:spPr>
          <a:xfrm>
            <a:off x="9028497" y="2496755"/>
            <a:ext cx="2788118" cy="3539430"/>
          </a:xfrm>
          <a:prstGeom prst="rect">
            <a:avLst/>
          </a:prstGeom>
          <a:noFill/>
        </p:spPr>
        <p:txBody>
          <a:bodyPr wrap="square">
            <a:spAutoFit/>
          </a:bodyPr>
          <a:lstStyle/>
          <a:p>
            <a:pPr algn="ctr">
              <a:buClr>
                <a:srgbClr val="B6D1E1"/>
              </a:buClr>
            </a:pPr>
            <a:r>
              <a:rPr lang="en-GB" sz="2800" b="1" i="1" noProof="0" dirty="0">
                <a:solidFill>
                  <a:srgbClr val="94C7B0"/>
                </a:solidFill>
              </a:rPr>
              <a:t>Onthoud: </a:t>
            </a:r>
            <a:r>
              <a:rPr lang="en-GB" sz="2800" i="1" noProof="0" dirty="0">
                <a:solidFill>
                  <a:srgbClr val="94C7B0"/>
                </a:solidFill>
              </a:rPr>
              <a:t>Door je publiek specifieke vragen te stellen</a:t>
            </a:r>
            <a:br>
              <a:rPr lang="en-GB" sz="2800" i="1" noProof="0" dirty="0">
                <a:solidFill>
                  <a:srgbClr val="94C7B0"/>
                </a:solidFill>
              </a:rPr>
            </a:br>
            <a:r>
              <a:rPr lang="en-GB" sz="2800" i="1" noProof="0" dirty="0">
                <a:solidFill>
                  <a:srgbClr val="94C7B0"/>
                </a:solidFill>
              </a:rPr>
              <a:t>levert je direct waardevolle en eerlijke feedback op!</a:t>
            </a:r>
          </a:p>
        </p:txBody>
      </p:sp>
      <p:graphicFrame>
        <p:nvGraphicFramePr>
          <p:cNvPr id="2" name="Diagram 1">
            <a:extLst>
              <a:ext uri="{FF2B5EF4-FFF2-40B4-BE49-F238E27FC236}">
                <a16:creationId xmlns:a16="http://schemas.microsoft.com/office/drawing/2014/main" id="{36E8C771-C591-D8A0-AA35-15D42FE74556}"/>
              </a:ext>
            </a:extLst>
          </p:cNvPr>
          <p:cNvGraphicFramePr/>
          <p:nvPr>
            <p:extLst>
              <p:ext uri="{D42A27DB-BD31-4B8C-83A1-F6EECF244321}">
                <p14:modId xmlns:p14="http://schemas.microsoft.com/office/powerpoint/2010/main" val="861962962"/>
              </p:ext>
            </p:extLst>
          </p:nvPr>
        </p:nvGraphicFramePr>
        <p:xfrm>
          <a:off x="711199" y="2290813"/>
          <a:ext cx="7953829" cy="384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147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MARKTONDERZOEK - DE VERSCHILLENDE SOORTEN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508536"/>
            <a:ext cx="10482425" cy="769288"/>
          </a:xfrm>
        </p:spPr>
        <p:txBody>
          <a:bodyPr/>
          <a:lstStyle/>
          <a:p>
            <a:pPr>
              <a:buClr>
                <a:srgbClr val="B6D1E1"/>
              </a:buClr>
            </a:pPr>
            <a:r>
              <a:rPr lang="en-GB" noProof="0" dirty="0"/>
              <a:t>Er zijn twee hoofdtypen marktonderzoek. De meeste bedrijven gebruiken beide soorten onderzoek om een volledig beeld te krijgen van hun markt. Beide zijn nuttig en ze geven je verschillende soorten informatie:</a:t>
            </a:r>
          </a:p>
        </p:txBody>
      </p:sp>
      <p:sp>
        <p:nvSpPr>
          <p:cNvPr id="3" name="TextBox 2">
            <a:extLst>
              <a:ext uri="{FF2B5EF4-FFF2-40B4-BE49-F238E27FC236}">
                <a16:creationId xmlns:a16="http://schemas.microsoft.com/office/drawing/2014/main" id="{20EA0AC5-2683-2A1B-6FBC-0B1454DD21EF}"/>
              </a:ext>
            </a:extLst>
          </p:cNvPr>
          <p:cNvSpPr txBox="1"/>
          <p:nvPr/>
        </p:nvSpPr>
        <p:spPr>
          <a:xfrm>
            <a:off x="1952786" y="5111148"/>
            <a:ext cx="9827645" cy="1015663"/>
          </a:xfrm>
          <a:prstGeom prst="rect">
            <a:avLst/>
          </a:prstGeom>
          <a:noFill/>
        </p:spPr>
        <p:txBody>
          <a:bodyPr wrap="square">
            <a:spAutoFit/>
          </a:bodyPr>
          <a:lstStyle/>
          <a:p>
            <a:pPr eaLnBrk="0" fontAlgn="base" hangingPunct="0">
              <a:spcBef>
                <a:spcPct val="0"/>
              </a:spcBef>
              <a:spcAft>
                <a:spcPct val="0"/>
              </a:spcAft>
            </a:pPr>
            <a:r>
              <a:rPr lang="en-GB" sz="2000" b="1" noProof="0" dirty="0"/>
              <a:t>Bekijk deze gids om te zien hoe cijfers en verhalen kunnen samenwerken om u te helpen betere beslissingen te nemen: </a:t>
            </a:r>
            <a:r>
              <a:rPr kumimoji="0" lang="en-GB" sz="2000" b="1" i="0" u="none" strike="noStrike" cap="none" normalizeH="0" baseline="0" noProof="0" dirty="0">
                <a:ln>
                  <a:noFill/>
                </a:ln>
                <a:solidFill>
                  <a:srgbClr val="94C7B0"/>
                </a:solidFill>
                <a:effectLst/>
                <a:hlinkClick r:id="rId2">
                  <a:extLst>
                    <a:ext uri="{A12FA001-AC4F-418D-AE19-62706E023703}">
                      <ahyp:hlinkClr xmlns:ahyp="http://schemas.microsoft.com/office/drawing/2018/hyperlinkcolor" val="tx"/>
                    </a:ext>
                  </a:extLst>
                </a:hlinkClick>
              </a:rPr>
              <a:t>Marktonderzoek en concurrentieanalyse - SBA</a:t>
            </a:r>
            <a:br>
              <a:rPr kumimoji="0" lang="en-GB" sz="2000" b="0" i="0" u="none" strike="noStrike" cap="none" normalizeH="0" baseline="0" noProof="0" dirty="0">
                <a:ln>
                  <a:noFill/>
                </a:ln>
                <a:solidFill>
                  <a:srgbClr val="0563C1"/>
                </a:solidFill>
                <a:effectLst/>
                <a:hlinkClick r:id="rId2">
                  <a:extLst>
                    <a:ext uri="{A12FA001-AC4F-418D-AE19-62706E023703}">
                      <ahyp:hlinkClr xmlns:ahyp="http://schemas.microsoft.com/office/drawing/2018/hyperlinkcolor" val="tx"/>
                    </a:ext>
                  </a:extLst>
                </a:hlinkClick>
              </a:rPr>
            </a:br>
            <a:r>
              <a:rPr kumimoji="0" lang="en-GB" sz="2000" b="0" i="1" u="none" strike="noStrike" cap="none" normalizeH="0" baseline="0" noProof="0" dirty="0">
                <a:ln>
                  <a:noFill/>
                </a:ln>
                <a:solidFill>
                  <a:schemeClr val="tx1"/>
                </a:solidFill>
                <a:effectLst/>
              </a:rPr>
              <a:t>Deze gids legt de basisprincipes uit van beide soorten onderzoek en hoe u ze in uw bedrijf kunt gebruiken.</a:t>
            </a:r>
            <a:endParaRPr kumimoji="0" lang="en-GB" sz="2000" b="0" i="0" u="none" strike="noStrike" cap="none" normalizeH="0" baseline="0" noProof="0" dirty="0">
              <a:ln>
                <a:noFill/>
              </a:ln>
              <a:solidFill>
                <a:schemeClr val="tx1"/>
              </a:solidFill>
              <a:effectLst/>
            </a:endParaRPr>
          </a:p>
        </p:txBody>
      </p:sp>
      <p:pic>
        <p:nvPicPr>
          <p:cNvPr id="9" name="Graphic 8" descr="Woman Shrugging with solid fill">
            <a:extLst>
              <a:ext uri="{FF2B5EF4-FFF2-40B4-BE49-F238E27FC236}">
                <a16:creationId xmlns:a16="http://schemas.microsoft.com/office/drawing/2014/main" id="{BC346423-A028-6EE7-A202-B7786FCE8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569" y="2436215"/>
            <a:ext cx="2228862" cy="2228862"/>
          </a:xfrm>
          <a:prstGeom prst="rect">
            <a:avLst/>
          </a:prstGeom>
        </p:spPr>
      </p:pic>
      <p:sp>
        <p:nvSpPr>
          <p:cNvPr id="2" name="Freeform 173">
            <a:extLst>
              <a:ext uri="{FF2B5EF4-FFF2-40B4-BE49-F238E27FC236}">
                <a16:creationId xmlns:a16="http://schemas.microsoft.com/office/drawing/2014/main" id="{F6704BAE-7C3F-9579-2964-75EF3D29F242}"/>
              </a:ext>
            </a:extLst>
          </p:cNvPr>
          <p:cNvSpPr>
            <a:spLocks noChangeArrowheads="1"/>
          </p:cNvSpPr>
          <p:nvPr/>
        </p:nvSpPr>
        <p:spPr bwMode="auto">
          <a:xfrm>
            <a:off x="1091657"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4" name="Freeform 174">
            <a:extLst>
              <a:ext uri="{FF2B5EF4-FFF2-40B4-BE49-F238E27FC236}">
                <a16:creationId xmlns:a16="http://schemas.microsoft.com/office/drawing/2014/main" id="{AF0CFF91-0E82-8726-DDD6-AB87C1FE1254}"/>
              </a:ext>
            </a:extLst>
          </p:cNvPr>
          <p:cNvSpPr>
            <a:spLocks noChangeArrowheads="1"/>
          </p:cNvSpPr>
          <p:nvPr/>
        </p:nvSpPr>
        <p:spPr bwMode="auto">
          <a:xfrm>
            <a:off x="1200092"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5" name="CuadroTexto 599">
            <a:extLst>
              <a:ext uri="{FF2B5EF4-FFF2-40B4-BE49-F238E27FC236}">
                <a16:creationId xmlns:a16="http://schemas.microsoft.com/office/drawing/2014/main" id="{62C85B59-0AFE-08A5-1443-917396052BBA}"/>
              </a:ext>
            </a:extLst>
          </p:cNvPr>
          <p:cNvSpPr txBox="1"/>
          <p:nvPr/>
        </p:nvSpPr>
        <p:spPr>
          <a:xfrm>
            <a:off x="1435284" y="2736055"/>
            <a:ext cx="3420947"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Kwantitatief onderzoek</a:t>
            </a:r>
          </a:p>
        </p:txBody>
      </p:sp>
      <p:sp>
        <p:nvSpPr>
          <p:cNvPr id="7" name="Rectángulo 602">
            <a:extLst>
              <a:ext uri="{FF2B5EF4-FFF2-40B4-BE49-F238E27FC236}">
                <a16:creationId xmlns:a16="http://schemas.microsoft.com/office/drawing/2014/main" id="{F6110D14-E586-69F9-5DCC-0DF7E59A73C9}"/>
              </a:ext>
            </a:extLst>
          </p:cNvPr>
          <p:cNvSpPr/>
          <p:nvPr/>
        </p:nvSpPr>
        <p:spPr>
          <a:xfrm>
            <a:off x="1374445" y="3502959"/>
            <a:ext cx="3560256" cy="1200329"/>
          </a:xfrm>
          <a:prstGeom prst="rect">
            <a:avLst/>
          </a:prstGeom>
        </p:spPr>
        <p:txBody>
          <a:bodyPr wrap="square">
            <a:spAutoFit/>
          </a:bodyPr>
          <a:lstStyle/>
          <a:p>
            <a:r>
              <a:rPr lang="en-GB" noProof="0" dirty="0">
                <a:latin typeface="Calibri" panose="020F0502020204030204" pitchFamily="34" charset="0"/>
                <a:ea typeface="Lato" charset="0"/>
                <a:cs typeface="Calibri" panose="020F0502020204030204" pitchFamily="34" charset="0"/>
              </a:rPr>
              <a:t>Dit geeft je cijfers, feiten en statistieken. Het helpt je te begrijpen wat mensen doen, hoeveel mensen het doen en welke trends zich vormen.</a:t>
            </a:r>
          </a:p>
        </p:txBody>
      </p:sp>
      <p:sp>
        <p:nvSpPr>
          <p:cNvPr id="11" name="Freeform 173">
            <a:extLst>
              <a:ext uri="{FF2B5EF4-FFF2-40B4-BE49-F238E27FC236}">
                <a16:creationId xmlns:a16="http://schemas.microsoft.com/office/drawing/2014/main" id="{7D18A88B-7738-1D73-7DBA-8AF8424A6742}"/>
              </a:ext>
            </a:extLst>
          </p:cNvPr>
          <p:cNvSpPr>
            <a:spLocks noChangeArrowheads="1"/>
          </p:cNvSpPr>
          <p:nvPr/>
        </p:nvSpPr>
        <p:spPr bwMode="auto">
          <a:xfrm>
            <a:off x="7335769"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14" name="Freeform 174">
            <a:extLst>
              <a:ext uri="{FF2B5EF4-FFF2-40B4-BE49-F238E27FC236}">
                <a16:creationId xmlns:a16="http://schemas.microsoft.com/office/drawing/2014/main" id="{A94619BB-5A95-EAC9-CBF2-F9120221EB0C}"/>
              </a:ext>
            </a:extLst>
          </p:cNvPr>
          <p:cNvSpPr>
            <a:spLocks noChangeArrowheads="1"/>
          </p:cNvSpPr>
          <p:nvPr/>
        </p:nvSpPr>
        <p:spPr bwMode="auto">
          <a:xfrm>
            <a:off x="7444204"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15" name="CuadroTexto 599">
            <a:extLst>
              <a:ext uri="{FF2B5EF4-FFF2-40B4-BE49-F238E27FC236}">
                <a16:creationId xmlns:a16="http://schemas.microsoft.com/office/drawing/2014/main" id="{F0824A93-3261-42B2-2D09-E4839E320189}"/>
              </a:ext>
            </a:extLst>
          </p:cNvPr>
          <p:cNvSpPr txBox="1"/>
          <p:nvPr/>
        </p:nvSpPr>
        <p:spPr>
          <a:xfrm>
            <a:off x="7679396" y="2736055"/>
            <a:ext cx="3420947"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Kwalitatief onderzoek</a:t>
            </a:r>
          </a:p>
        </p:txBody>
      </p:sp>
      <p:sp>
        <p:nvSpPr>
          <p:cNvPr id="16" name="Rectángulo 602">
            <a:extLst>
              <a:ext uri="{FF2B5EF4-FFF2-40B4-BE49-F238E27FC236}">
                <a16:creationId xmlns:a16="http://schemas.microsoft.com/office/drawing/2014/main" id="{93ACC4F8-6953-6C1A-51BA-F5E64D8A6CAA}"/>
              </a:ext>
            </a:extLst>
          </p:cNvPr>
          <p:cNvSpPr/>
          <p:nvPr/>
        </p:nvSpPr>
        <p:spPr>
          <a:xfrm>
            <a:off x="7618557" y="3502959"/>
            <a:ext cx="3560256" cy="1200329"/>
          </a:xfrm>
          <a:prstGeom prst="rect">
            <a:avLst/>
          </a:prstGeom>
        </p:spPr>
        <p:txBody>
          <a:bodyPr wrap="square">
            <a:spAutoFit/>
          </a:bodyPr>
          <a:lstStyle/>
          <a:p>
            <a:r>
              <a:rPr lang="en-GB" noProof="0" dirty="0">
                <a:latin typeface="Calibri" panose="020F0502020204030204" pitchFamily="34" charset="0"/>
                <a:ea typeface="Lato" charset="0"/>
                <a:cs typeface="Calibri" panose="020F0502020204030204" pitchFamily="34" charset="0"/>
              </a:rPr>
              <a:t>Dit helpt je te begrijpen waarom mensen doen wat ze doen. Het richt zich op gevoelens, meningen en motivaties. </a:t>
            </a:r>
          </a:p>
        </p:txBody>
      </p:sp>
      <p:pic>
        <p:nvPicPr>
          <p:cNvPr id="18" name="Grafika 17" descr="Gazeta z wypełnieniem pełnym">
            <a:extLst>
              <a:ext uri="{FF2B5EF4-FFF2-40B4-BE49-F238E27FC236}">
                <a16:creationId xmlns:a16="http://schemas.microsoft.com/office/drawing/2014/main" id="{B75D1C23-BCC6-D3B0-6EDE-0D780A29C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657" y="5200845"/>
            <a:ext cx="914400" cy="914400"/>
          </a:xfrm>
          <a:prstGeom prst="rect">
            <a:avLst/>
          </a:prstGeom>
        </p:spPr>
      </p:pic>
    </p:spTree>
    <p:extLst>
      <p:ext uri="{BB962C8B-B14F-4D97-AF65-F5344CB8AC3E}">
        <p14:creationId xmlns:p14="http://schemas.microsoft.com/office/powerpoint/2010/main" val="375913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11110AD-2F5E-B158-41B2-3A4DD8FC70D1}"/>
              </a:ext>
            </a:extLst>
          </p:cNvPr>
          <p:cNvSpPr>
            <a:spLocks noGrp="1"/>
          </p:cNvSpPr>
          <p:nvPr>
            <p:ph type="body" sz="quarter" idx="14"/>
          </p:nvPr>
        </p:nvSpPr>
        <p:spPr>
          <a:xfrm>
            <a:off x="738350" y="1901022"/>
            <a:ext cx="11009366" cy="4672013"/>
          </a:xfrm>
        </p:spPr>
        <p:txBody>
          <a:bodyPr/>
          <a:lstStyle/>
          <a:p>
            <a:pPr>
              <a:buNone/>
            </a:pPr>
            <a:r>
              <a:rPr lang="en-GB" noProof="0" dirty="0"/>
              <a:t>Kwantitatief onderzoek geeft je cijfers, feiten en gegevens die je helpen slimme beslissingen te nemen voor je bedrijf. Het helpt je erachter te komen wat mensen doen, hoeveel mensen geïnteresseerd zijn en welke ideeën het meeste potentieel hebben.</a:t>
            </a:r>
          </a:p>
          <a:p>
            <a:pPr>
              <a:buNone/>
            </a:pPr>
            <a:endParaRPr lang="en-GB" noProof="0" dirty="0"/>
          </a:p>
          <a:p>
            <a:pPr>
              <a:buNone/>
            </a:pPr>
            <a:r>
              <a:rPr lang="en-GB" b="1" noProof="0" dirty="0"/>
              <a:t>Je kunt dit soort informatie verzamelen door:</a:t>
            </a:r>
          </a:p>
          <a:p>
            <a:pPr>
              <a:buNone/>
            </a:pPr>
            <a:endParaRPr lang="en-GB" noProof="0" dirty="0"/>
          </a:p>
          <a:p>
            <a:pPr marL="342900" indent="-342900">
              <a:buFont typeface="Wingdings" panose="05000000000000000000" pitchFamily="2" charset="2"/>
              <a:buChar char="ü"/>
            </a:pPr>
            <a:r>
              <a:rPr lang="en-GB" noProof="0" dirty="0"/>
              <a:t>Bureauonderzoek doen (online zoeken, rapporten lezen)</a:t>
            </a:r>
          </a:p>
          <a:p>
            <a:pPr marL="342900" indent="-342900">
              <a:buFont typeface="Wingdings" panose="05000000000000000000" pitchFamily="2" charset="2"/>
              <a:buChar char="ü"/>
            </a:pPr>
            <a:r>
              <a:rPr lang="en-GB" noProof="0" dirty="0"/>
              <a:t>Eenvoudige enquêtes of vragenlijsten maken</a:t>
            </a:r>
          </a:p>
          <a:p>
            <a:pPr marL="342900" indent="-342900">
              <a:buFont typeface="Wingdings" panose="05000000000000000000" pitchFamily="2" charset="2"/>
              <a:buChar char="ü"/>
            </a:pPr>
            <a:r>
              <a:rPr lang="en-GB" noProof="0" dirty="0"/>
              <a:t>Statistieken en trends in uw markt bekijken</a:t>
            </a:r>
          </a:p>
          <a:p>
            <a:endParaRPr lang="en-GB" noProof="0" dirty="0"/>
          </a:p>
          <a:p>
            <a:r>
              <a:rPr lang="en-GB" noProof="0" dirty="0"/>
              <a:t>Zodra je de gegevens hebt verzameld, is het jouw taak om ze te ordenen, patronen te zoeken en ze duidelijk uit te leggen. </a:t>
            </a:r>
            <a:r>
              <a:rPr lang="en-GB" b="1" noProof="0" dirty="0"/>
              <a:t>Deze feiten helpen je bij het beantwoorden van vragen als:</a:t>
            </a:r>
          </a:p>
          <a:p>
            <a:endParaRPr lang="en-GB" b="1" noProof="0" dirty="0"/>
          </a:p>
          <a:p>
            <a:pPr marL="342900" indent="-342900">
              <a:buFont typeface="Wingdings" panose="05000000000000000000" pitchFamily="2" charset="2"/>
              <a:buChar char="ü"/>
            </a:pPr>
            <a:r>
              <a:rPr lang="en-GB" noProof="0" dirty="0"/>
              <a:t>Hoeveel mensen willen dit? </a:t>
            </a:r>
          </a:p>
          <a:p>
            <a:pPr marL="342900" indent="-342900">
              <a:buFont typeface="Wingdings" panose="05000000000000000000" pitchFamily="2" charset="2"/>
              <a:buChar char="ü"/>
            </a:pPr>
            <a:r>
              <a:rPr lang="en-GB" noProof="0" dirty="0"/>
              <a:t>Wat kopen ze? </a:t>
            </a:r>
          </a:p>
          <a:p>
            <a:pPr marL="342900" indent="-342900">
              <a:buFont typeface="Wingdings" panose="05000000000000000000" pitchFamily="2" charset="2"/>
              <a:buChar char="ü"/>
            </a:pPr>
            <a:r>
              <a:rPr lang="en-GB" noProof="0" dirty="0"/>
              <a:t>Wat zoeken ze?</a:t>
            </a:r>
          </a:p>
          <a:p>
            <a:endParaRPr lang="en-GB" noProof="0" dirty="0"/>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28776" cy="1126708"/>
          </a:xfrm>
        </p:spPr>
        <p:txBody>
          <a:bodyPr/>
          <a:lstStyle/>
          <a:p>
            <a:r>
              <a:rPr lang="en-GB" noProof="0" dirty="0"/>
              <a:t>MARKTONDERZOEK              </a:t>
            </a:r>
          </a:p>
          <a:p>
            <a:r>
              <a:rPr lang="en-GB" noProof="0" dirty="0"/>
              <a:t>KWANTITATIEF ONDERZOEK - HET WAT BEGRIJPEN</a:t>
            </a:r>
          </a:p>
        </p:txBody>
      </p:sp>
      <p:pic>
        <p:nvPicPr>
          <p:cNvPr id="3" name="Graphic 2" descr="Mental Health with solid fill">
            <a:extLst>
              <a:ext uri="{FF2B5EF4-FFF2-40B4-BE49-F238E27FC236}">
                <a16:creationId xmlns:a16="http://schemas.microsoft.com/office/drawing/2014/main" id="{327D5484-AA41-1ACC-6821-E46833FB8E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4361" y="2681624"/>
            <a:ext cx="1786812" cy="1786812"/>
          </a:xfrm>
          <a:prstGeom prst="rect">
            <a:avLst/>
          </a:prstGeom>
        </p:spPr>
      </p:pic>
    </p:spTree>
    <p:extLst>
      <p:ext uri="{BB962C8B-B14F-4D97-AF65-F5344CB8AC3E}">
        <p14:creationId xmlns:p14="http://schemas.microsoft.com/office/powerpoint/2010/main" val="263012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D126-0743-6DC5-EE08-91A344E0F042}"/>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762410A-4EB7-AEEE-6A43-C020D0D8A84E}"/>
              </a:ext>
            </a:extLst>
          </p:cNvPr>
          <p:cNvSpPr>
            <a:spLocks noGrp="1"/>
          </p:cNvSpPr>
          <p:nvPr>
            <p:ph type="body" sz="quarter" idx="14"/>
          </p:nvPr>
        </p:nvSpPr>
        <p:spPr>
          <a:xfrm>
            <a:off x="751414" y="2097674"/>
            <a:ext cx="7261211" cy="3113658"/>
          </a:xfrm>
        </p:spPr>
        <p:txBody>
          <a:bodyPr/>
          <a:lstStyle/>
          <a:p>
            <a:pPr>
              <a:buNone/>
            </a:pPr>
            <a:r>
              <a:rPr lang="en-GB" noProof="0" dirty="0"/>
              <a:t>Deze website biedt praktische stappen voor het uitvoeren van marktonderzoek, waaronder het gebruik van vragenlijsten, interviews en het bekijken van publicaties in de sector, waarbij het belang van het verifiëren van de vraag naar je product of dienst wordt benadrukt.</a:t>
            </a:r>
          </a:p>
          <a:p>
            <a:br>
              <a:rPr lang="en-GB" b="1" noProof="0" dirty="0">
                <a:solidFill>
                  <a:srgbClr val="94C7B0"/>
                </a:solidFill>
              </a:rPr>
            </a:br>
            <a:r>
              <a:rPr lang="en-GB" b="1" noProof="0" dirty="0">
                <a:solidFill>
                  <a:srgbClr val="94C7B0"/>
                </a:solidFill>
                <a:hlinkClick r:id="rId2">
                  <a:extLst>
                    <a:ext uri="{A12FA001-AC4F-418D-AE19-62706E023703}">
                      <ahyp:hlinkClr xmlns:ahyp="http://schemas.microsoft.com/office/drawing/2018/hyperlinkcolor" val="tx"/>
                    </a:ext>
                  </a:extLst>
                </a:hlinkClick>
              </a:rPr>
              <a:t> Gebruik deze gids </a:t>
            </a:r>
            <a:r>
              <a:rPr lang="en-GB" noProof="0" dirty="0"/>
              <a:t>om je marktonderzoek te starten en je bedrijfsidee te valideren.</a:t>
            </a:r>
          </a:p>
          <a:p>
            <a:endParaRPr lang="en-GB" noProof="0" dirty="0"/>
          </a:p>
          <a:p>
            <a:endParaRPr lang="en-GB" noProof="0" dirty="0"/>
          </a:p>
        </p:txBody>
      </p:sp>
      <p:sp>
        <p:nvSpPr>
          <p:cNvPr id="13" name="Text Placeholder 12">
            <a:extLst>
              <a:ext uri="{FF2B5EF4-FFF2-40B4-BE49-F238E27FC236}">
                <a16:creationId xmlns:a16="http://schemas.microsoft.com/office/drawing/2014/main" id="{5DC5A9CB-6D4F-EDE3-E38A-0BE0C68811EA}"/>
              </a:ext>
            </a:extLst>
          </p:cNvPr>
          <p:cNvSpPr>
            <a:spLocks noGrp="1"/>
          </p:cNvSpPr>
          <p:nvPr>
            <p:ph type="body" sz="quarter" idx="27"/>
          </p:nvPr>
        </p:nvSpPr>
        <p:spPr>
          <a:xfrm>
            <a:off x="751414" y="378372"/>
            <a:ext cx="11228776" cy="1126708"/>
          </a:xfrm>
        </p:spPr>
        <p:txBody>
          <a:bodyPr/>
          <a:lstStyle/>
          <a:p>
            <a:r>
              <a:rPr lang="en-GB" noProof="0" dirty="0"/>
              <a:t>MARKTONDERZOEK              </a:t>
            </a:r>
          </a:p>
          <a:p>
            <a:r>
              <a:rPr lang="en-GB" noProof="0" dirty="0"/>
              <a:t>Marktonderzoek uitvoeren </a:t>
            </a:r>
          </a:p>
        </p:txBody>
      </p:sp>
      <p:sp>
        <p:nvSpPr>
          <p:cNvPr id="2" name="TextBox 2">
            <a:extLst>
              <a:ext uri="{FF2B5EF4-FFF2-40B4-BE49-F238E27FC236}">
                <a16:creationId xmlns:a16="http://schemas.microsoft.com/office/drawing/2014/main" id="{8FA95505-F316-AF0D-7ECD-C92EDE0D3DD3}"/>
              </a:ext>
            </a:extLst>
          </p:cNvPr>
          <p:cNvSpPr txBox="1"/>
          <p:nvPr/>
        </p:nvSpPr>
        <p:spPr>
          <a:xfrm>
            <a:off x="9075503" y="2097674"/>
            <a:ext cx="2378147" cy="1323439"/>
          </a:xfrm>
          <a:prstGeom prst="rect">
            <a:avLst/>
          </a:prstGeom>
          <a:noFill/>
        </p:spPr>
        <p:txBody>
          <a:bodyPr wrap="square">
            <a:spAutoFit/>
          </a:bodyPr>
          <a:lstStyle/>
          <a:p>
            <a:pPr algn="ctr">
              <a:buClr>
                <a:srgbClr val="B6D1E1"/>
              </a:buClr>
            </a:pPr>
            <a:r>
              <a:rPr lang="en-GB" sz="4000" b="1" i="1" noProof="0" dirty="0">
                <a:solidFill>
                  <a:srgbClr val="94C7B0"/>
                </a:solidFill>
              </a:rPr>
              <a:t>Laten we het over zaken hebben! </a:t>
            </a:r>
            <a:endParaRPr lang="en-GB" sz="4000" i="1" noProof="0" dirty="0">
              <a:solidFill>
                <a:srgbClr val="94C7B0"/>
              </a:solidFill>
            </a:endParaRPr>
          </a:p>
        </p:txBody>
      </p:sp>
      <p:pic>
        <p:nvPicPr>
          <p:cNvPr id="5" name="Grafika 4" descr="Internet z wypełnieniem pełnym">
            <a:extLst>
              <a:ext uri="{FF2B5EF4-FFF2-40B4-BE49-F238E27FC236}">
                <a16:creationId xmlns:a16="http://schemas.microsoft.com/office/drawing/2014/main" id="{C0050FAF-7D4E-9CBC-F5B8-C9C025EF9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16" y="4495034"/>
            <a:ext cx="914400" cy="914400"/>
          </a:xfrm>
          <a:prstGeom prst="rect">
            <a:avLst/>
          </a:prstGeom>
        </p:spPr>
      </p:pic>
      <p:pic>
        <p:nvPicPr>
          <p:cNvPr id="7" name="Grafika 6" descr="Grupa docelowa kontur">
            <a:extLst>
              <a:ext uri="{FF2B5EF4-FFF2-40B4-BE49-F238E27FC236}">
                <a16:creationId xmlns:a16="http://schemas.microsoft.com/office/drawing/2014/main" id="{398C530A-1262-2753-68CC-8F298EA3E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685" y="3511652"/>
            <a:ext cx="1897782" cy="1897782"/>
          </a:xfrm>
          <a:prstGeom prst="rect">
            <a:avLst/>
          </a:prstGeom>
        </p:spPr>
      </p:pic>
    </p:spTree>
    <p:extLst>
      <p:ext uri="{BB962C8B-B14F-4D97-AF65-F5344CB8AC3E}">
        <p14:creationId xmlns:p14="http://schemas.microsoft.com/office/powerpoint/2010/main" val="1782330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KWANTITATIEF ONDERZOEK - BEDRIJFSGEGEVENS VINDEN</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278821"/>
            <a:ext cx="6243885" cy="2443734"/>
          </a:xfrm>
        </p:spPr>
        <p:txBody>
          <a:bodyPr/>
          <a:lstStyle/>
          <a:p>
            <a:pPr>
              <a:buNone/>
            </a:pPr>
            <a:r>
              <a:rPr lang="en-GB" noProof="0" dirty="0"/>
              <a:t>Bedrijfsgegevens zijn informatie die laten zien wat er in jouw markt gebeurt: wat mensen kopen, wat ze betalen en hoe dingen veranderen.</a:t>
            </a:r>
          </a:p>
          <a:p>
            <a:pPr>
              <a:buNone/>
            </a:pPr>
            <a:endParaRPr lang="en-GB" noProof="0" dirty="0"/>
          </a:p>
          <a:p>
            <a:pPr>
              <a:buNone/>
            </a:pPr>
            <a:r>
              <a:rPr lang="en-GB" noProof="0" dirty="0"/>
              <a:t>Als je eenmaal weet wat voor soort gegevens je nodig hebt, is de volgende stap het vinden ervan. Niet alle bronnen zijn gelijk en niet alle informatie is nuttig. Waar het om gaat is dat je leert waar je moet zoeken en wat je kunt vertrouwen.</a:t>
            </a:r>
          </a:p>
        </p:txBody>
      </p:sp>
      <p:pic>
        <p:nvPicPr>
          <p:cNvPr id="3" name="Obraz 2">
            <a:extLst>
              <a:ext uri="{FF2B5EF4-FFF2-40B4-BE49-F238E27FC236}">
                <a16:creationId xmlns:a16="http://schemas.microsoft.com/office/drawing/2014/main" id="{DD06215E-B496-09F5-C87C-52834C1D9517}"/>
              </a:ext>
            </a:extLst>
          </p:cNvPr>
          <p:cNvPicPr>
            <a:picLocks noChangeAspect="1"/>
          </p:cNvPicPr>
          <p:nvPr/>
        </p:nvPicPr>
        <p:blipFill>
          <a:blip r:embed="rId2"/>
          <a:stretch>
            <a:fillRect/>
          </a:stretch>
        </p:blipFill>
        <p:spPr>
          <a:xfrm>
            <a:off x="7427726" y="1296344"/>
            <a:ext cx="4041413" cy="2697204"/>
          </a:xfrm>
          <a:prstGeom prst="ellipse">
            <a:avLst/>
          </a:prstGeom>
        </p:spPr>
      </p:pic>
      <p:sp>
        <p:nvSpPr>
          <p:cNvPr id="6" name="pole tekstowe 5">
            <a:extLst>
              <a:ext uri="{FF2B5EF4-FFF2-40B4-BE49-F238E27FC236}">
                <a16:creationId xmlns:a16="http://schemas.microsoft.com/office/drawing/2014/main" id="{F86E9560-7734-D111-C6C9-9AAC5E09F0A1}"/>
              </a:ext>
            </a:extLst>
          </p:cNvPr>
          <p:cNvSpPr txBox="1"/>
          <p:nvPr/>
        </p:nvSpPr>
        <p:spPr>
          <a:xfrm>
            <a:off x="751412" y="3986785"/>
            <a:ext cx="11163220" cy="2154436"/>
          </a:xfrm>
          <a:prstGeom prst="rect">
            <a:avLst/>
          </a:prstGeom>
          <a:noFill/>
        </p:spPr>
        <p:txBody>
          <a:bodyPr wrap="square">
            <a:spAutoFit/>
          </a:bodyPr>
          <a:lstStyle/>
          <a:p>
            <a:pPr>
              <a:buNone/>
            </a:pPr>
            <a:r>
              <a:rPr lang="en-GB" sz="2200" b="1" noProof="0" dirty="0"/>
              <a:t>Dit helpt:</a:t>
            </a:r>
          </a:p>
          <a:p>
            <a:pPr marL="342900" indent="-342900">
              <a:buFont typeface="Wingdings" panose="05000000000000000000" pitchFamily="2" charset="2"/>
              <a:buChar char="ü"/>
            </a:pPr>
            <a:r>
              <a:rPr lang="en-GB" sz="2200" noProof="0" dirty="0"/>
              <a:t>Gebruik betrouwbare bronnen zoals nationale statistiekbureaus, handelsverenigingen of publicaties over de bedrijfstak</a:t>
            </a:r>
          </a:p>
          <a:p>
            <a:pPr marL="342900" indent="-342900">
              <a:buFont typeface="Wingdings" panose="05000000000000000000" pitchFamily="2" charset="2"/>
              <a:buChar char="ü"/>
            </a:pPr>
            <a:r>
              <a:rPr lang="en-GB" sz="2200" noProof="0" dirty="0"/>
              <a:t>Traceer gegevens waar mogelijk terug naar de oorspronkelijke bron</a:t>
            </a:r>
          </a:p>
          <a:p>
            <a:pPr marL="342900" indent="-342900">
              <a:buFont typeface="Wingdings" panose="05000000000000000000" pitchFamily="2" charset="2"/>
              <a:buChar char="ü"/>
            </a:pPr>
            <a:r>
              <a:rPr lang="en-GB" sz="2200" noProof="0" dirty="0"/>
              <a:t>Richt je op informatie die direct verband houdt met je idee, je product, je publiek, je markt</a:t>
            </a:r>
          </a:p>
          <a:p>
            <a:r>
              <a:rPr lang="en-GB" sz="2400" b="1" noProof="0" dirty="0">
                <a:solidFill>
                  <a:srgbClr val="94C7B0"/>
                </a:solidFill>
              </a:rPr>
              <a:t>Goede gegevens worden niet zomaar verzameld - ze worden gefilterd, gecontroleerd en met zorg toegepast!</a:t>
            </a:r>
          </a:p>
        </p:txBody>
      </p:sp>
    </p:spTree>
    <p:extLst>
      <p:ext uri="{BB962C8B-B14F-4D97-AF65-F5344CB8AC3E}">
        <p14:creationId xmlns:p14="http://schemas.microsoft.com/office/powerpoint/2010/main" val="198398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4292-ED0B-BB34-8060-4EAE75F115D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C2448-B3C0-A5B2-0E8B-E157DFDB5B7C}"/>
              </a:ext>
            </a:extLst>
          </p:cNvPr>
          <p:cNvSpPr>
            <a:spLocks noGrp="1"/>
          </p:cNvSpPr>
          <p:nvPr>
            <p:ph type="body" sz="quarter" idx="27"/>
          </p:nvPr>
        </p:nvSpPr>
        <p:spPr>
          <a:xfrm>
            <a:off x="751414" y="378372"/>
            <a:ext cx="8707896" cy="1126708"/>
          </a:xfrm>
        </p:spPr>
        <p:txBody>
          <a:bodyPr/>
          <a:lstStyle/>
          <a:p>
            <a:r>
              <a:rPr lang="en-GB" noProof="0" dirty="0"/>
              <a:t>DOELMARKT ONDERZOEKEN &amp; TESTEN GEGEVENS </a:t>
            </a:r>
            <a:r>
              <a:rPr lang="pl-PL" dirty="0"/>
              <a:t>ANALYSEREN </a:t>
            </a:r>
          </a:p>
        </p:txBody>
      </p:sp>
      <p:sp>
        <p:nvSpPr>
          <p:cNvPr id="5" name="Text Placeholder 4">
            <a:extLst>
              <a:ext uri="{FF2B5EF4-FFF2-40B4-BE49-F238E27FC236}">
                <a16:creationId xmlns:a16="http://schemas.microsoft.com/office/drawing/2014/main" id="{C86E19ED-6E11-474F-A60A-2C375EF1541B}"/>
              </a:ext>
            </a:extLst>
          </p:cNvPr>
          <p:cNvSpPr>
            <a:spLocks noGrp="1"/>
          </p:cNvSpPr>
          <p:nvPr>
            <p:ph type="body" sz="quarter" idx="14"/>
          </p:nvPr>
        </p:nvSpPr>
        <p:spPr>
          <a:xfrm>
            <a:off x="738349" y="1691574"/>
            <a:ext cx="6048251" cy="4176044"/>
          </a:xfrm>
        </p:spPr>
        <p:txBody>
          <a:bodyPr/>
          <a:lstStyle/>
          <a:p>
            <a:pPr>
              <a:buNone/>
            </a:pPr>
            <a:r>
              <a:rPr lang="en-GB" noProof="0" dirty="0"/>
              <a:t>Informatie verzamelen is nog maar het begin. Analyseren is waar het interessant wordt.</a:t>
            </a:r>
          </a:p>
          <a:p>
            <a:pPr>
              <a:buNone/>
            </a:pPr>
            <a:r>
              <a:rPr lang="en-GB" noProof="0" dirty="0"/>
              <a:t>Kijk goed naar de antwoorden die je hebt verzameld.</a:t>
            </a:r>
            <a:br>
              <a:rPr lang="en-GB" noProof="0" dirty="0"/>
            </a:br>
            <a:endParaRPr lang="en-GB" noProof="0" dirty="0"/>
          </a:p>
          <a:p>
            <a:pPr>
              <a:buNone/>
            </a:pPr>
            <a:r>
              <a:rPr lang="en-GB" b="1" noProof="0" dirty="0"/>
              <a:t>Zie je patronen, hiaten of onverwachte resultaten?</a:t>
            </a:r>
            <a:br>
              <a:rPr lang="en-GB" noProof="0" dirty="0"/>
            </a:br>
            <a:r>
              <a:rPr lang="en-GB" noProof="0" dirty="0"/>
              <a:t>Zoek naar aanwijzingen die je laten zien wat je klanten echt willen of nodig hebben. </a:t>
            </a:r>
          </a:p>
          <a:p>
            <a:r>
              <a:rPr lang="en-GB" noProof="0" dirty="0"/>
              <a:t>Een goede analyse helpt je om slimmere, meer zelfverzekerde beslissingen te nemen voor je bedrijf. </a:t>
            </a:r>
          </a:p>
          <a:p>
            <a:pPr>
              <a:buNone/>
            </a:pPr>
            <a:endParaRPr lang="en-GB" noProof="0" dirty="0"/>
          </a:p>
          <a:p>
            <a:pPr>
              <a:buNone/>
            </a:pPr>
            <a:r>
              <a:rPr lang="en-GB" b="1" noProof="0" dirty="0">
                <a:solidFill>
                  <a:srgbClr val="94C7B0"/>
                </a:solidFill>
              </a:rPr>
              <a:t>Vraag jezelf nu af:</a:t>
            </a:r>
          </a:p>
          <a:p>
            <a:pPr marL="342900" indent="-342900">
              <a:buFont typeface="Arial" panose="020B0604020202020204" pitchFamily="34" charset="0"/>
              <a:buChar char="•"/>
            </a:pPr>
            <a:r>
              <a:rPr lang="en-GB" noProof="0" dirty="0"/>
              <a:t>Wat betekent dit voor mijn bedrijf?</a:t>
            </a:r>
          </a:p>
          <a:p>
            <a:pPr marL="342900" indent="-342900">
              <a:buFont typeface="Arial" panose="020B0604020202020204" pitchFamily="34" charset="0"/>
              <a:buChar char="•"/>
            </a:pPr>
            <a:r>
              <a:rPr lang="en-GB" noProof="0" dirty="0"/>
              <a:t>Moet er iets veranderen?</a:t>
            </a:r>
          </a:p>
          <a:p>
            <a:pPr marL="342900" indent="-342900">
              <a:buFont typeface="Arial" panose="020B0604020202020204" pitchFamily="34" charset="0"/>
              <a:buChar char="•"/>
            </a:pPr>
            <a:r>
              <a:rPr lang="en-GB" noProof="0" dirty="0"/>
              <a:t>Wat is het waard om te houden?</a:t>
            </a:r>
          </a:p>
        </p:txBody>
      </p:sp>
      <p:sp>
        <p:nvSpPr>
          <p:cNvPr id="3" name="pole tekstowe 2">
            <a:extLst>
              <a:ext uri="{FF2B5EF4-FFF2-40B4-BE49-F238E27FC236}">
                <a16:creationId xmlns:a16="http://schemas.microsoft.com/office/drawing/2014/main" id="{85E750C2-F42E-E065-D795-BAF465E72FB9}"/>
              </a:ext>
            </a:extLst>
          </p:cNvPr>
          <p:cNvSpPr txBox="1"/>
          <p:nvPr/>
        </p:nvSpPr>
        <p:spPr>
          <a:xfrm>
            <a:off x="7122341" y="3596791"/>
            <a:ext cx="4443251" cy="2462213"/>
          </a:xfrm>
          <a:prstGeom prst="rect">
            <a:avLst/>
          </a:prstGeom>
          <a:noFill/>
        </p:spPr>
        <p:txBody>
          <a:bodyPr wrap="square">
            <a:spAutoFit/>
          </a:bodyPr>
          <a:lstStyle/>
          <a:p>
            <a:r>
              <a:rPr lang="en-GB" sz="2200" noProof="0" dirty="0"/>
              <a:t>Schrijf een korte samenvatting (één pagina of minder) waarin je vertelt wat je hebt geleerd en hoe je idee daarop zal reageren.</a:t>
            </a:r>
          </a:p>
          <a:p>
            <a:endParaRPr lang="en-GB" sz="2200" noProof="0" dirty="0"/>
          </a:p>
          <a:p>
            <a:r>
              <a:rPr lang="en-GB" sz="2200" b="1" noProof="0" dirty="0"/>
              <a:t>Je kunt beginnen met de zin</a:t>
            </a:r>
            <a:r>
              <a:rPr lang="en-GB" sz="2200" b="1" i="1" noProof="0" dirty="0"/>
              <a:t>: </a:t>
            </a:r>
            <a:r>
              <a:rPr lang="en-GB" sz="2200" i="1" noProof="0" dirty="0"/>
              <a:t>"Eén verandering die ik zal maken op basis van wat ik heb geleerd..."</a:t>
            </a:r>
          </a:p>
        </p:txBody>
      </p:sp>
      <p:grpSp>
        <p:nvGrpSpPr>
          <p:cNvPr id="12" name="Grupa 11">
            <a:extLst>
              <a:ext uri="{FF2B5EF4-FFF2-40B4-BE49-F238E27FC236}">
                <a16:creationId xmlns:a16="http://schemas.microsoft.com/office/drawing/2014/main" id="{420BDB90-0E57-FD7B-D588-F536F34B6CCD}"/>
              </a:ext>
            </a:extLst>
          </p:cNvPr>
          <p:cNvGrpSpPr/>
          <p:nvPr/>
        </p:nvGrpSpPr>
        <p:grpSpPr>
          <a:xfrm>
            <a:off x="7930716" y="1810796"/>
            <a:ext cx="3250502" cy="1480279"/>
            <a:chOff x="6392064" y="2074265"/>
            <a:chExt cx="3250502" cy="1480279"/>
          </a:xfrm>
        </p:grpSpPr>
        <p:sp>
          <p:nvSpPr>
            <p:cNvPr id="4" name="Rectangle 3">
              <a:extLst>
                <a:ext uri="{FF2B5EF4-FFF2-40B4-BE49-F238E27FC236}">
                  <a16:creationId xmlns:a16="http://schemas.microsoft.com/office/drawing/2014/main" id="{F9132B25-7956-46F2-1F48-520B59740745}"/>
                </a:ext>
              </a:extLst>
            </p:cNvPr>
            <p:cNvSpPr/>
            <p:nvPr/>
          </p:nvSpPr>
          <p:spPr>
            <a:xfrm>
              <a:off x="6718365" y="2373623"/>
              <a:ext cx="2924201" cy="11809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214784BD-D05A-1455-5A53-5323CDB8813E}"/>
                </a:ext>
              </a:extLst>
            </p:cNvPr>
            <p:cNvGrpSpPr/>
            <p:nvPr/>
          </p:nvGrpSpPr>
          <p:grpSpPr>
            <a:xfrm>
              <a:off x="6392064" y="2074265"/>
              <a:ext cx="2788753" cy="578690"/>
              <a:chOff x="2045517" y="6166884"/>
              <a:chExt cx="2788753" cy="578690"/>
            </a:xfrm>
          </p:grpSpPr>
          <p:sp>
            <p:nvSpPr>
              <p:cNvPr id="7" name="Rectangle 7">
                <a:extLst>
                  <a:ext uri="{FF2B5EF4-FFF2-40B4-BE49-F238E27FC236}">
                    <a16:creationId xmlns:a16="http://schemas.microsoft.com/office/drawing/2014/main" id="{A22A89CE-5609-F9EA-3B56-AC1517D3A30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8">
                <a:extLst>
                  <a:ext uri="{FF2B5EF4-FFF2-40B4-BE49-F238E27FC236}">
                    <a16:creationId xmlns:a16="http://schemas.microsoft.com/office/drawing/2014/main" id="{F1241CF3-A5FC-CE9B-F260-C46910D99301}"/>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9">
                <a:extLst>
                  <a:ext uri="{FF2B5EF4-FFF2-40B4-BE49-F238E27FC236}">
                    <a16:creationId xmlns:a16="http://schemas.microsoft.com/office/drawing/2014/main" id="{E159A332-3EE0-0637-4F78-3D55EB398DE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raphic 10" descr="Clipboard Partially Ticked outline">
                <a:extLst>
                  <a:ext uri="{FF2B5EF4-FFF2-40B4-BE49-F238E27FC236}">
                    <a16:creationId xmlns:a16="http://schemas.microsoft.com/office/drawing/2014/main" id="{19B59D7F-0CD0-0423-809D-9C724FFC6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1" name="Text Placeholder 2">
              <a:extLst>
                <a:ext uri="{FF2B5EF4-FFF2-40B4-BE49-F238E27FC236}">
                  <a16:creationId xmlns:a16="http://schemas.microsoft.com/office/drawing/2014/main" id="{4FB6D8A0-437A-8F05-B5AB-485FB2C050FB}"/>
                </a:ext>
              </a:extLst>
            </p:cNvPr>
            <p:cNvSpPr txBox="1">
              <a:spLocks/>
            </p:cNvSpPr>
            <p:nvPr/>
          </p:nvSpPr>
          <p:spPr>
            <a:xfrm>
              <a:off x="6914310" y="2754117"/>
              <a:ext cx="2728256"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Zet je onderzoek om in je volgende stap!</a:t>
              </a:r>
            </a:p>
          </p:txBody>
        </p:sp>
      </p:grpSp>
    </p:spTree>
    <p:extLst>
      <p:ext uri="{BB962C8B-B14F-4D97-AF65-F5344CB8AC3E}">
        <p14:creationId xmlns:p14="http://schemas.microsoft.com/office/powerpoint/2010/main" val="136208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BFEC-3DC8-DA2E-66E7-3729471E370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D88AA1B-C86F-F305-18EB-B9BD8A92160D}"/>
              </a:ext>
            </a:extLst>
          </p:cNvPr>
          <p:cNvSpPr>
            <a:spLocks noGrp="1"/>
          </p:cNvSpPr>
          <p:nvPr>
            <p:ph type="body" sz="quarter" idx="27"/>
          </p:nvPr>
        </p:nvSpPr>
        <p:spPr/>
        <p:txBody>
          <a:bodyPr/>
          <a:lstStyle/>
          <a:p>
            <a:r>
              <a:rPr lang="en-GB" noProof="0" dirty="0"/>
              <a:t>KWANTITATIEF ONDERZOEK - BELANGRIJKSTE TECHNIEKEN </a:t>
            </a:r>
          </a:p>
        </p:txBody>
      </p:sp>
      <p:graphicFrame>
        <p:nvGraphicFramePr>
          <p:cNvPr id="7" name="Diagram 6">
            <a:extLst>
              <a:ext uri="{FF2B5EF4-FFF2-40B4-BE49-F238E27FC236}">
                <a16:creationId xmlns:a16="http://schemas.microsoft.com/office/drawing/2014/main" id="{6C7762CA-917F-095C-419B-C8CEE5D1BBBF}"/>
              </a:ext>
            </a:extLst>
          </p:cNvPr>
          <p:cNvGraphicFramePr/>
          <p:nvPr>
            <p:extLst>
              <p:ext uri="{D42A27DB-BD31-4B8C-83A1-F6EECF244321}">
                <p14:modId xmlns:p14="http://schemas.microsoft.com/office/powerpoint/2010/main" val="3677255455"/>
              </p:ext>
            </p:extLst>
          </p:nvPr>
        </p:nvGraphicFramePr>
        <p:xfrm>
          <a:off x="461169" y="2329998"/>
          <a:ext cx="11240293" cy="406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ymbol zastępczy tekstu 8">
            <a:extLst>
              <a:ext uri="{FF2B5EF4-FFF2-40B4-BE49-F238E27FC236}">
                <a16:creationId xmlns:a16="http://schemas.microsoft.com/office/drawing/2014/main" id="{18EE81F4-C5BF-8075-7E79-068D34D8759B}"/>
              </a:ext>
            </a:extLst>
          </p:cNvPr>
          <p:cNvSpPr>
            <a:spLocks noGrp="1"/>
          </p:cNvSpPr>
          <p:nvPr>
            <p:ph type="body" sz="quarter" idx="14"/>
          </p:nvPr>
        </p:nvSpPr>
        <p:spPr>
          <a:xfrm>
            <a:off x="614442" y="1294440"/>
            <a:ext cx="10963115" cy="1035558"/>
          </a:xfrm>
        </p:spPr>
        <p:txBody>
          <a:bodyPr/>
          <a:lstStyle/>
          <a:p>
            <a:r>
              <a:rPr lang="en-GB" noProof="0" dirty="0"/>
              <a:t>Een levensmiddelenbedrijf starten in een nieuw land betekent leren over nieuwe klanten, nieuwe gewoonten en nieuwe kansen. Je hoeft niet alles vanaf nul op te bouwen - veel van de informatie die je nodig hebt is al beschikbaar. </a:t>
            </a:r>
            <a:r>
              <a:rPr lang="en-GB" b="1" noProof="0" dirty="0">
                <a:solidFill>
                  <a:srgbClr val="94C7B0"/>
                </a:solidFill>
              </a:rPr>
              <a:t>Hier zijn goede plaatsen om te beginnen:</a:t>
            </a:r>
          </a:p>
        </p:txBody>
      </p:sp>
    </p:spTree>
    <p:extLst>
      <p:ext uri="{BB962C8B-B14F-4D97-AF65-F5344CB8AC3E}">
        <p14:creationId xmlns:p14="http://schemas.microsoft.com/office/powerpoint/2010/main" val="377562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WAAROM ONDERZOEK BELANGRIJK IS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74235"/>
            <a:ext cx="8008893" cy="4778441"/>
          </a:xfrm>
        </p:spPr>
        <p:txBody>
          <a:bodyPr/>
          <a:lstStyle/>
          <a:p>
            <a:r>
              <a:rPr lang="en-GB" sz="2500" noProof="0" dirty="0">
                <a:solidFill>
                  <a:srgbClr val="94C7B0"/>
                </a:solidFill>
              </a:rPr>
              <a:t>Het onderzoeken en testen van je bedrijfsidee is een zeer belangrijke </a:t>
            </a:r>
            <a:r>
              <a:rPr lang="en-GB" sz="2500" noProof="0" dirty="0" err="1">
                <a:solidFill>
                  <a:srgbClr val="94C7B0"/>
                </a:solidFill>
              </a:rPr>
              <a:t>stap. Het </a:t>
            </a:r>
            <a:r>
              <a:rPr lang="en-GB" sz="2500" noProof="0" dirty="0">
                <a:solidFill>
                  <a:srgbClr val="94C7B0"/>
                </a:solidFill>
              </a:rPr>
              <a:t>geeft je de kans om er zeker van te zijn dat er echt behoefte is aan je voedingsidee en dat klanten zullen willen en betalen voor wat je aanbiedt. Als je nu de tijd neemt om dit te doen, kan dat je later in je avontuur voor moeilijke problemen behoeden.</a:t>
            </a:r>
          </a:p>
          <a:p>
            <a:endParaRPr lang="en-GB" sz="2500" b="1" i="1" noProof="0" dirty="0">
              <a:solidFill>
                <a:srgbClr val="94C7B0"/>
              </a:solidFill>
            </a:endParaRPr>
          </a:p>
          <a:p>
            <a:pPr marL="342900" indent="-342900">
              <a:buFont typeface="Wingdings" panose="05000000000000000000" pitchFamily="2" charset="2"/>
              <a:buChar char="ü"/>
            </a:pPr>
            <a:r>
              <a:rPr lang="en-GB" b="1" noProof="0" dirty="0"/>
              <a:t>Onderzoek helpt voorkomen dat je tijd, geld en energie verspilt.</a:t>
            </a:r>
            <a:br>
              <a:rPr lang="en-GB" b="1" noProof="0" dirty="0"/>
            </a:br>
            <a:r>
              <a:rPr lang="en-GB" noProof="0" dirty="0"/>
              <a:t>Veel bedrijven falen omdat ze overhaast te werk gaan zonder na te gaan of er echt behoefte aan is. Zorgvuldig onderzoek laat je zien wat klanten echt willen en helpt je iets te creëren dat ze zullen waarderen.</a:t>
            </a:r>
          </a:p>
          <a:p>
            <a:endParaRPr lang="en-GB" noProof="0" dirty="0"/>
          </a:p>
          <a:p>
            <a:pPr marL="342900" indent="-342900">
              <a:buFont typeface="Wingdings" panose="05000000000000000000" pitchFamily="2" charset="2"/>
              <a:buChar char="ü"/>
            </a:pPr>
            <a:r>
              <a:rPr lang="en-GB" b="1" noProof="0" dirty="0"/>
              <a:t>Onderzoek overslaan is als reizen zonder kaart.</a:t>
            </a:r>
            <a:br>
              <a:rPr lang="en-GB" b="1" noProof="0" dirty="0"/>
            </a:br>
            <a:r>
              <a:rPr lang="en-GB" noProof="0" dirty="0"/>
              <a:t>Als je verder gaat zonder je idee te testen, loop je het risico te verdwalen of veel tijd en middelen te spenderen in de verkeerde richting. Onderzoek geeft je duidelijke richtlijnen en vertrouwen.</a:t>
            </a:r>
          </a:p>
          <a:p>
            <a:endParaRPr lang="en-GB" noProof="0" dirty="0"/>
          </a:p>
        </p:txBody>
      </p:sp>
      <p:pic>
        <p:nvPicPr>
          <p:cNvPr id="8" name="Picture 7" descr="A person holding plates of pastries&#10;&#10;Description automatically generated">
            <a:extLst>
              <a:ext uri="{FF2B5EF4-FFF2-40B4-BE49-F238E27FC236}">
                <a16:creationId xmlns:a16="http://schemas.microsoft.com/office/drawing/2014/main" id="{52E01B31-186C-6544-4C95-4BC511D84AD3}"/>
              </a:ext>
            </a:extLst>
          </p:cNvPr>
          <p:cNvPicPr>
            <a:picLocks noChangeAspect="1"/>
          </p:cNvPicPr>
          <p:nvPr/>
        </p:nvPicPr>
        <p:blipFill>
          <a:blip r:embed="rId2"/>
          <a:stretch>
            <a:fillRect/>
          </a:stretch>
        </p:blipFill>
        <p:spPr>
          <a:xfrm>
            <a:off x="8399431" y="1474235"/>
            <a:ext cx="3054221" cy="4581331"/>
          </a:xfrm>
          <a:prstGeom prst="ellipse">
            <a:avLst/>
          </a:prstGeom>
          <a:ln>
            <a:noFill/>
          </a:ln>
          <a:effectLst>
            <a:softEdge rad="112500"/>
          </a:effectLst>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2" y="311362"/>
            <a:ext cx="11208940" cy="720752"/>
          </a:xfrm>
        </p:spPr>
        <p:txBody>
          <a:bodyPr/>
          <a:lstStyle/>
          <a:p>
            <a:r>
              <a:rPr lang="en-GB" noProof="0" dirty="0"/>
              <a:t>KWALITATIEF MARKTONDERZOEK - HET WAAROM</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68112" y="1567162"/>
            <a:ext cx="6149993" cy="4491771"/>
          </a:xfrm>
        </p:spPr>
        <p:txBody>
          <a:bodyPr/>
          <a:lstStyle/>
          <a:p>
            <a:pPr>
              <a:buNone/>
            </a:pPr>
            <a:r>
              <a:rPr lang="en-GB" noProof="0" dirty="0"/>
              <a:t>Kwalitatief onderzoek helpt je om je klanten beter te begrijpen. Het laat je zien waarom mensen keuzes maken - </a:t>
            </a:r>
            <a:r>
              <a:rPr lang="en-GB" b="1" noProof="0" dirty="0">
                <a:solidFill>
                  <a:srgbClr val="94C7B0"/>
                </a:solidFill>
              </a:rPr>
              <a:t>waarom </a:t>
            </a:r>
            <a:r>
              <a:rPr lang="en-GB" noProof="0" dirty="0"/>
              <a:t>ze iets wel of niet leuk vinden, </a:t>
            </a:r>
            <a:r>
              <a:rPr lang="en-GB" b="1" noProof="0" dirty="0">
                <a:solidFill>
                  <a:srgbClr val="94C7B0"/>
                </a:solidFill>
              </a:rPr>
              <a:t>wat </a:t>
            </a:r>
            <a:r>
              <a:rPr lang="en-GB" noProof="0" dirty="0"/>
              <a:t>ze van een voedingsproduct of -ervaring vinden en </a:t>
            </a:r>
            <a:r>
              <a:rPr lang="en-GB" b="1" noProof="0" dirty="0">
                <a:solidFill>
                  <a:srgbClr val="94C7B0"/>
                </a:solidFill>
              </a:rPr>
              <a:t>wat </a:t>
            </a:r>
            <a:r>
              <a:rPr lang="en-GB" noProof="0" dirty="0"/>
              <a:t>echt belangrijk voor ze is.</a:t>
            </a:r>
          </a:p>
          <a:p>
            <a:pPr>
              <a:buNone/>
            </a:pPr>
            <a:endParaRPr lang="en-GB" noProof="0" dirty="0"/>
          </a:p>
          <a:p>
            <a:r>
              <a:rPr lang="en-GB" sz="2400" b="1" noProof="0" dirty="0">
                <a:solidFill>
                  <a:srgbClr val="94C7B0"/>
                </a:solidFill>
              </a:rPr>
              <a:t>Dit is het "WAAROM" achter hun beslissingen. </a:t>
            </a:r>
          </a:p>
          <a:p>
            <a:endParaRPr lang="en-GB" noProof="0" dirty="0"/>
          </a:p>
          <a:p>
            <a:r>
              <a:rPr lang="en-GB" noProof="0" dirty="0"/>
              <a:t>Je ontdekt het door met mensen te praten, hen te observeren of eerlijke meningen te verzamelen in kleine groepen, interviews of informele gesprekken.</a:t>
            </a:r>
          </a:p>
          <a:p>
            <a:br>
              <a:rPr lang="en-GB" noProof="0" dirty="0"/>
            </a:br>
            <a:r>
              <a:rPr lang="en-GB" noProof="0" dirty="0"/>
              <a:t>Door goed te luisteren naar echte verhalen en ervaringen krijg je een duidelijker beeld van hoe jouw idee in hun leven past.</a:t>
            </a:r>
          </a:p>
        </p:txBody>
      </p:sp>
      <p:pic>
        <p:nvPicPr>
          <p:cNvPr id="3" name="Obraz 2" descr="Obraz zawierający osoba, Ludzka twarz, ubrania, uśmiech&#10;&#10;Zawartość wygenerowana przez sztuczną inteligencję może być niepoprawna.">
            <a:extLst>
              <a:ext uri="{FF2B5EF4-FFF2-40B4-BE49-F238E27FC236}">
                <a16:creationId xmlns:a16="http://schemas.microsoft.com/office/drawing/2014/main" id="{1CB2C124-4189-6FD2-1217-9518CCFB132F}"/>
              </a:ext>
            </a:extLst>
          </p:cNvPr>
          <p:cNvPicPr>
            <a:picLocks noChangeAspect="1"/>
          </p:cNvPicPr>
          <p:nvPr/>
        </p:nvPicPr>
        <p:blipFill>
          <a:blip r:embed="rId2"/>
          <a:stretch>
            <a:fillRect/>
          </a:stretch>
        </p:blipFill>
        <p:spPr>
          <a:xfrm>
            <a:off x="440436" y="1766945"/>
            <a:ext cx="4663440" cy="3108960"/>
          </a:xfrm>
          <a:prstGeom prst="ellipse">
            <a:avLst/>
          </a:prstGeom>
        </p:spPr>
      </p:pic>
    </p:spTree>
    <p:extLst>
      <p:ext uri="{BB962C8B-B14F-4D97-AF65-F5344CB8AC3E}">
        <p14:creationId xmlns:p14="http://schemas.microsoft.com/office/powerpoint/2010/main" val="491606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C8BCB-914B-6C46-62DF-660944A8C39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E9D2720-E277-9E75-742F-C56D61B569A1}"/>
              </a:ext>
            </a:extLst>
          </p:cNvPr>
          <p:cNvSpPr>
            <a:spLocks noGrp="1"/>
          </p:cNvSpPr>
          <p:nvPr>
            <p:ph type="body" sz="quarter" idx="27"/>
          </p:nvPr>
        </p:nvSpPr>
        <p:spPr>
          <a:xfrm>
            <a:off x="751412" y="311362"/>
            <a:ext cx="11208940" cy="720752"/>
          </a:xfrm>
        </p:spPr>
        <p:txBody>
          <a:bodyPr/>
          <a:lstStyle/>
          <a:p>
            <a:r>
              <a:rPr lang="en-GB" noProof="0" dirty="0"/>
              <a:t>ECHTE INSPIRATIE - LILY RAMIREZ-FORAN</a:t>
            </a:r>
          </a:p>
        </p:txBody>
      </p:sp>
      <p:sp>
        <p:nvSpPr>
          <p:cNvPr id="5" name="Text Placeholder 4">
            <a:extLst>
              <a:ext uri="{FF2B5EF4-FFF2-40B4-BE49-F238E27FC236}">
                <a16:creationId xmlns:a16="http://schemas.microsoft.com/office/drawing/2014/main" id="{70EF149B-C3A9-8CC9-9E5A-BF1443E89C59}"/>
              </a:ext>
            </a:extLst>
          </p:cNvPr>
          <p:cNvSpPr>
            <a:spLocks noGrp="1"/>
          </p:cNvSpPr>
          <p:nvPr>
            <p:ph type="body" sz="quarter" idx="14"/>
          </p:nvPr>
        </p:nvSpPr>
        <p:spPr>
          <a:xfrm>
            <a:off x="5486400" y="1139597"/>
            <a:ext cx="6473952" cy="4843263"/>
          </a:xfrm>
        </p:spPr>
        <p:txBody>
          <a:bodyPr/>
          <a:lstStyle/>
          <a:p>
            <a:pPr>
              <a:buNone/>
            </a:pPr>
            <a:r>
              <a:rPr lang="en-GB" b="1" noProof="0" dirty="0"/>
              <a:t>Lily Ramirez-Foran verhuisde van Mexico naar Ierland </a:t>
            </a:r>
            <a:r>
              <a:rPr lang="en-GB" noProof="0" dirty="0"/>
              <a:t>en zag een gat in de markt voor authentiek Mexicaans eten.</a:t>
            </a:r>
          </a:p>
          <a:p>
            <a:pPr>
              <a:buNone/>
            </a:pPr>
            <a:endParaRPr lang="en-GB" noProof="0" dirty="0"/>
          </a:p>
          <a:p>
            <a:pPr>
              <a:buNone/>
            </a:pPr>
            <a:r>
              <a:rPr lang="en-GB" noProof="0" dirty="0"/>
              <a:t>Ze richtte </a:t>
            </a:r>
            <a:r>
              <a:rPr lang="en-GB" i="1" noProof="0" dirty="0"/>
              <a:t>Picado Mexican </a:t>
            </a:r>
            <a:r>
              <a:rPr lang="en-GB" noProof="0" dirty="0"/>
              <a:t>op - een kruidenierswinkel en kookschool - door naar haar nieuwe gemeenschap te luisteren en haar cultuur te delen op een manier die lokaal verbonden is.</a:t>
            </a:r>
          </a:p>
          <a:p>
            <a:pPr>
              <a:buNone/>
            </a:pPr>
            <a:endParaRPr lang="en-GB" sz="2200" noProof="0" dirty="0"/>
          </a:p>
          <a:p>
            <a:pPr>
              <a:buNone/>
            </a:pPr>
            <a:endParaRPr lang="en-GB" noProof="0" dirty="0"/>
          </a:p>
          <a:p>
            <a:pPr>
              <a:buNone/>
            </a:pPr>
            <a:endParaRPr lang="en-GB" sz="2200" noProof="0" dirty="0"/>
          </a:p>
          <a:p>
            <a:pPr lvl="2" algn="l"/>
            <a:r>
              <a:rPr lang="en-GB" sz="2200" b="1" noProof="0" dirty="0">
                <a:solidFill>
                  <a:srgbClr val="94C7B0"/>
                </a:solidFill>
              </a:rPr>
              <a:t>Luister </a:t>
            </a:r>
            <a:r>
              <a:rPr lang="en-GB" sz="2200" noProof="0" dirty="0"/>
              <a:t>naar haar podcastaflevering: </a:t>
            </a:r>
            <a:r>
              <a:rPr lang="en-GB" sz="2200" noProof="0" dirty="0">
                <a:hlinkClick r:id="rId2"/>
              </a:rPr>
              <a:t>Van aardappelen tot taco's - Nieuwsgierige uitzending</a:t>
            </a:r>
            <a:endParaRPr lang="en-GB" sz="2200" noProof="0" dirty="0"/>
          </a:p>
          <a:p>
            <a:pPr lvl="2" algn="l"/>
            <a:endParaRPr lang="en-GB" sz="2200" noProof="0" dirty="0"/>
          </a:p>
          <a:p>
            <a:pPr lvl="2" algn="l"/>
            <a:r>
              <a:rPr lang="en-GB" sz="2200" b="1" noProof="0" dirty="0">
                <a:solidFill>
                  <a:srgbClr val="94C7B0"/>
                </a:solidFill>
              </a:rPr>
              <a:t>Bezoek </a:t>
            </a:r>
            <a:r>
              <a:rPr lang="en-GB" sz="2200" noProof="0" dirty="0">
                <a:hlinkClick r:id="rId3"/>
              </a:rPr>
              <a:t>de website van Picado Mexican </a:t>
            </a:r>
            <a:r>
              <a:rPr lang="en-GB" sz="2200" noProof="0" dirty="0"/>
              <a:t>om haar bedrijf in actie te zien.</a:t>
            </a:r>
          </a:p>
        </p:txBody>
      </p:sp>
      <p:pic>
        <p:nvPicPr>
          <p:cNvPr id="4" name="Obraz 3" descr="Obraz zawierający jedzenie, Fast food, Kuchnia, posiłek&#10;&#10;Zawartość wygenerowana przez sztuczną inteligencję może być niepoprawna.">
            <a:extLst>
              <a:ext uri="{FF2B5EF4-FFF2-40B4-BE49-F238E27FC236}">
                <a16:creationId xmlns:a16="http://schemas.microsoft.com/office/drawing/2014/main" id="{CE4A17F5-E684-EE3A-6393-6549D15DF51E}"/>
              </a:ext>
            </a:extLst>
          </p:cNvPr>
          <p:cNvPicPr>
            <a:picLocks noChangeAspect="1"/>
          </p:cNvPicPr>
          <p:nvPr/>
        </p:nvPicPr>
        <p:blipFill>
          <a:blip r:embed="rId4"/>
          <a:srcRect t="31017"/>
          <a:stretch/>
        </p:blipFill>
        <p:spPr>
          <a:xfrm>
            <a:off x="532101" y="1763060"/>
            <a:ext cx="4506885" cy="3108960"/>
          </a:xfrm>
          <a:prstGeom prst="ellipse">
            <a:avLst/>
          </a:prstGeom>
        </p:spPr>
      </p:pic>
      <p:sp>
        <p:nvSpPr>
          <p:cNvPr id="9" name="pole tekstowe 8">
            <a:extLst>
              <a:ext uri="{FF2B5EF4-FFF2-40B4-BE49-F238E27FC236}">
                <a16:creationId xmlns:a16="http://schemas.microsoft.com/office/drawing/2014/main" id="{D407B8BD-9786-6E99-D01E-3C8334548935}"/>
              </a:ext>
            </a:extLst>
          </p:cNvPr>
          <p:cNvSpPr txBox="1"/>
          <p:nvPr/>
        </p:nvSpPr>
        <p:spPr>
          <a:xfrm>
            <a:off x="631009" y="4901925"/>
            <a:ext cx="4309068" cy="1446550"/>
          </a:xfrm>
          <a:prstGeom prst="rect">
            <a:avLst/>
          </a:prstGeom>
          <a:noFill/>
        </p:spPr>
        <p:txBody>
          <a:bodyPr wrap="square">
            <a:spAutoFit/>
          </a:bodyPr>
          <a:lstStyle/>
          <a:p>
            <a:pPr algn="ctr">
              <a:buNone/>
            </a:pPr>
            <a:r>
              <a:rPr lang="en-GB" sz="2200" b="1" noProof="0" dirty="0">
                <a:solidFill>
                  <a:srgbClr val="94C7B0"/>
                </a:solidFill>
              </a:rPr>
              <a:t>Ontdek hoe je door te luisteren naar je nieuwe gemeenschap en trouw te blijven aan je wortels een sterk en betekenisvol bedrijf kunt opbouwen! </a:t>
            </a:r>
          </a:p>
        </p:txBody>
      </p:sp>
      <p:pic>
        <p:nvPicPr>
          <p:cNvPr id="10" name="Grafika 9" descr="Internet z wypełnieniem pełnym">
            <a:extLst>
              <a:ext uri="{FF2B5EF4-FFF2-40B4-BE49-F238E27FC236}">
                <a16:creationId xmlns:a16="http://schemas.microsoft.com/office/drawing/2014/main" id="{BA9640F3-F824-331D-A381-FBF436BBC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6400" y="5168000"/>
            <a:ext cx="914400" cy="914400"/>
          </a:xfrm>
          <a:prstGeom prst="rect">
            <a:avLst/>
          </a:prstGeom>
        </p:spPr>
      </p:pic>
      <p:pic>
        <p:nvPicPr>
          <p:cNvPr id="12" name="Graphic 6" descr="Headphones with solid fill">
            <a:extLst>
              <a:ext uri="{FF2B5EF4-FFF2-40B4-BE49-F238E27FC236}">
                <a16:creationId xmlns:a16="http://schemas.microsoft.com/office/drawing/2014/main" id="{78BEA328-80A0-F36D-2AFB-B8716D57E9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6400" y="4146117"/>
            <a:ext cx="914400" cy="914400"/>
          </a:xfrm>
          <a:prstGeom prst="rect">
            <a:avLst/>
          </a:prstGeom>
        </p:spPr>
      </p:pic>
    </p:spTree>
    <p:extLst>
      <p:ext uri="{BB962C8B-B14F-4D97-AF65-F5344CB8AC3E}">
        <p14:creationId xmlns:p14="http://schemas.microsoft.com/office/powerpoint/2010/main" val="2456269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KWALITATIEF MARKTONDERZOEK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960533" y="1699846"/>
            <a:ext cx="7897652" cy="3458308"/>
          </a:xfrm>
        </p:spPr>
        <p:txBody>
          <a:bodyPr/>
          <a:lstStyle/>
          <a:p>
            <a:pPr>
              <a:buNone/>
            </a:pPr>
            <a:r>
              <a:rPr lang="en-GB" noProof="0" dirty="0"/>
              <a:t>Dit soort onderzoek is gebaseerd op je eigen observaties en gesprekken. Het is niet statistisch geldig, maar het geeft je waardevol inzicht in </a:t>
            </a:r>
            <a:r>
              <a:rPr lang="en-GB" b="1" noProof="0" dirty="0"/>
              <a:t>harten, gedachten, meningen, motivaties en houdingen</a:t>
            </a:r>
            <a:r>
              <a:rPr lang="en-GB" noProof="0" dirty="0"/>
              <a:t>.</a:t>
            </a:r>
          </a:p>
          <a:p>
            <a:pPr>
              <a:buNone/>
            </a:pPr>
            <a:endParaRPr lang="en-GB" noProof="0" dirty="0"/>
          </a:p>
          <a:p>
            <a:pPr>
              <a:buNone/>
            </a:pPr>
            <a:r>
              <a:rPr lang="en-GB" sz="2800" b="1" noProof="0" dirty="0">
                <a:solidFill>
                  <a:srgbClr val="94C7B0"/>
                </a:solidFill>
              </a:rPr>
              <a:t>Stel vragen als:</a:t>
            </a:r>
          </a:p>
          <a:p>
            <a:pPr>
              <a:buNone/>
            </a:pPr>
            <a:endParaRPr lang="en-GB" noProof="0" dirty="0"/>
          </a:p>
          <a:p>
            <a:pPr marL="342900" indent="-342900">
              <a:buFont typeface="Wingdings" panose="05000000000000000000" pitchFamily="2" charset="2"/>
              <a:buChar char="Ø"/>
            </a:pPr>
            <a:r>
              <a:rPr lang="en-GB" noProof="0" dirty="0"/>
              <a:t>Wil iemand wat ik aanbied?</a:t>
            </a:r>
          </a:p>
          <a:p>
            <a:pPr marL="342900" indent="-342900">
              <a:buFont typeface="Wingdings" panose="05000000000000000000" pitchFamily="2" charset="2"/>
              <a:buChar char="Ø"/>
            </a:pPr>
            <a:r>
              <a:rPr lang="en-GB" noProof="0" dirty="0"/>
              <a:t>Zullen ze het echt kopen?</a:t>
            </a:r>
          </a:p>
          <a:p>
            <a:pPr marL="342900" indent="-342900">
              <a:buFont typeface="Wingdings" panose="05000000000000000000" pitchFamily="2" charset="2"/>
              <a:buChar char="Ø"/>
            </a:pPr>
            <a:r>
              <a:rPr lang="en-GB" noProof="0" dirty="0"/>
              <a:t>Wat vinden ze ervan?</a:t>
            </a:r>
          </a:p>
          <a:p>
            <a:pPr marL="342900" indent="-342900">
              <a:buFont typeface="Wingdings" panose="05000000000000000000" pitchFamily="2" charset="2"/>
              <a:buChar char="Ø"/>
            </a:pPr>
            <a:r>
              <a:rPr lang="en-GB" noProof="0" dirty="0"/>
              <a:t>Hoe zien of begrijpen ze mijn product of dienst?</a:t>
            </a:r>
          </a:p>
          <a:p>
            <a:pPr marL="342900" indent="-342900">
              <a:buFont typeface="Wingdings" panose="05000000000000000000" pitchFamily="2" charset="2"/>
              <a:buChar char="Ø"/>
            </a:pPr>
            <a:r>
              <a:rPr lang="en-GB" noProof="0" dirty="0"/>
              <a:t>Wat is hun mening of houding hierover?</a:t>
            </a:r>
          </a:p>
        </p:txBody>
      </p:sp>
      <p:grpSp>
        <p:nvGrpSpPr>
          <p:cNvPr id="2" name="Grupa 1">
            <a:extLst>
              <a:ext uri="{FF2B5EF4-FFF2-40B4-BE49-F238E27FC236}">
                <a16:creationId xmlns:a16="http://schemas.microsoft.com/office/drawing/2014/main" id="{AB3848B5-9BCF-378E-F2E0-90F63FA64125}"/>
              </a:ext>
            </a:extLst>
          </p:cNvPr>
          <p:cNvGrpSpPr/>
          <p:nvPr/>
        </p:nvGrpSpPr>
        <p:grpSpPr>
          <a:xfrm>
            <a:off x="9621351" y="2208633"/>
            <a:ext cx="1526333" cy="2440733"/>
            <a:chOff x="7996334" y="2392524"/>
            <a:chExt cx="1526333" cy="2440733"/>
          </a:xfrm>
        </p:grpSpPr>
        <p:pic>
          <p:nvPicPr>
            <p:cNvPr id="3" name="Graphic 2" descr="Excellent with solid fill">
              <a:extLst>
                <a:ext uri="{FF2B5EF4-FFF2-40B4-BE49-F238E27FC236}">
                  <a16:creationId xmlns:a16="http://schemas.microsoft.com/office/drawing/2014/main" id="{D3B4FC7A-3B51-8069-5009-B14C5ABD6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2300" y="2392524"/>
              <a:ext cx="914400" cy="914400"/>
            </a:xfrm>
            <a:prstGeom prst="rect">
              <a:avLst/>
            </a:prstGeom>
          </p:spPr>
        </p:pic>
        <p:pic>
          <p:nvPicPr>
            <p:cNvPr id="9" name="Graphic 8" descr="Female Profile with solid fill">
              <a:extLst>
                <a:ext uri="{FF2B5EF4-FFF2-40B4-BE49-F238E27FC236}">
                  <a16:creationId xmlns:a16="http://schemas.microsoft.com/office/drawing/2014/main" id="{6411BD42-3CC7-44C9-53FF-5E322A6A7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6334" y="3306924"/>
              <a:ext cx="1526333" cy="1526333"/>
            </a:xfrm>
            <a:prstGeom prst="rect">
              <a:avLst/>
            </a:prstGeom>
          </p:spPr>
        </p:pic>
      </p:grpSp>
    </p:spTree>
    <p:extLst>
      <p:ext uri="{BB962C8B-B14F-4D97-AF65-F5344CB8AC3E}">
        <p14:creationId xmlns:p14="http://schemas.microsoft.com/office/powerpoint/2010/main" val="2252875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MARKTONDERZOEK - KWALITATIEF ONDERZOEK </a:t>
            </a:r>
          </a:p>
        </p:txBody>
      </p:sp>
      <p:grpSp>
        <p:nvGrpSpPr>
          <p:cNvPr id="7" name="Grupa 6">
            <a:extLst>
              <a:ext uri="{FF2B5EF4-FFF2-40B4-BE49-F238E27FC236}">
                <a16:creationId xmlns:a16="http://schemas.microsoft.com/office/drawing/2014/main" id="{60B69763-13FD-BE39-FBC9-156480D3B898}"/>
              </a:ext>
            </a:extLst>
          </p:cNvPr>
          <p:cNvGrpSpPr/>
          <p:nvPr/>
        </p:nvGrpSpPr>
        <p:grpSpPr>
          <a:xfrm>
            <a:off x="1937957" y="4870938"/>
            <a:ext cx="5181036" cy="1358590"/>
            <a:chOff x="1479622" y="4712677"/>
            <a:chExt cx="5181036" cy="1358590"/>
          </a:xfrm>
        </p:grpSpPr>
        <p:sp>
          <p:nvSpPr>
            <p:cNvPr id="12" name="Rectangle 11">
              <a:extLst>
                <a:ext uri="{FF2B5EF4-FFF2-40B4-BE49-F238E27FC236}">
                  <a16:creationId xmlns:a16="http://schemas.microsoft.com/office/drawing/2014/main" id="{C1F5C65E-643D-875B-1452-BE099C9F7972}"/>
                </a:ext>
              </a:extLst>
            </p:cNvPr>
            <p:cNvSpPr/>
            <p:nvPr/>
          </p:nvSpPr>
          <p:spPr>
            <a:xfrm>
              <a:off x="1479622" y="4870938"/>
              <a:ext cx="5181036" cy="120032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TextBox 13">
              <a:extLst>
                <a:ext uri="{FF2B5EF4-FFF2-40B4-BE49-F238E27FC236}">
                  <a16:creationId xmlns:a16="http://schemas.microsoft.com/office/drawing/2014/main" id="{56BBE1C6-9A2E-AD78-6C94-C74142A0923E}"/>
                </a:ext>
              </a:extLst>
            </p:cNvPr>
            <p:cNvSpPr txBox="1"/>
            <p:nvPr/>
          </p:nvSpPr>
          <p:spPr>
            <a:xfrm>
              <a:off x="1670214" y="4712677"/>
              <a:ext cx="4990444" cy="1200329"/>
            </a:xfrm>
            <a:prstGeom prst="rect">
              <a:avLst/>
            </a:prstGeom>
            <a:noFill/>
          </p:spPr>
          <p:txBody>
            <a:bodyPr wrap="square">
              <a:spAutoFit/>
            </a:bodyPr>
            <a:lstStyle/>
            <a:p>
              <a:r>
                <a:rPr lang="en-GB" sz="2400" b="1" i="0" noProof="0" dirty="0">
                  <a:solidFill>
                    <a:schemeClr val="bg1"/>
                  </a:solidFill>
                  <a:effectLst/>
                  <a:highlight>
                    <a:srgbClr val="B6D1E1"/>
                  </a:highlight>
                </a:rPr>
                <a:t> BEKIJK DE VIDEO:</a:t>
              </a:r>
              <a:r>
                <a:rPr lang="en-GB" sz="2400" b="1" i="0" noProof="0" dirty="0">
                  <a:solidFill>
                    <a:srgbClr val="B6D1E1"/>
                  </a:solidFill>
                  <a:effectLst/>
                  <a:highlight>
                    <a:srgbClr val="B6D1E1"/>
                  </a:highlight>
                </a:rPr>
                <a:t>.</a:t>
              </a:r>
            </a:p>
            <a:p>
              <a:r>
                <a:rPr lang="en-GB" sz="2400" b="1" noProof="0" dirty="0">
                  <a:solidFill>
                    <a:srgbClr val="94C7B0"/>
                  </a:solidFill>
                  <a:hlinkClick r:id="rId3">
                    <a:extLst>
                      <a:ext uri="{A12FA001-AC4F-418D-AE19-62706E023703}">
                        <ahyp:hlinkClr xmlns:ahyp="http://schemas.microsoft.com/office/drawing/2018/hyperlinkcolor" val="tx"/>
                      </a:ext>
                    </a:extLst>
                  </a:hlinkClick>
                </a:rPr>
                <a:t>Steve Blank: Wil je dat je startup slaagt? Ga het gebouw uit</a:t>
              </a:r>
              <a:endParaRPr lang="en-GB" sz="2200" b="1" noProof="0" dirty="0">
                <a:solidFill>
                  <a:srgbClr val="94C7B0"/>
                </a:solidFill>
              </a:endParaRPr>
            </a:p>
          </p:txBody>
        </p:sp>
      </p:grpSp>
      <p:grpSp>
        <p:nvGrpSpPr>
          <p:cNvPr id="15" name="Group 14">
            <a:extLst>
              <a:ext uri="{FF2B5EF4-FFF2-40B4-BE49-F238E27FC236}">
                <a16:creationId xmlns:a16="http://schemas.microsoft.com/office/drawing/2014/main" id="{22BA0B6E-DE55-DBA8-59DF-2251E71CD238}"/>
              </a:ext>
            </a:extLst>
          </p:cNvPr>
          <p:cNvGrpSpPr/>
          <p:nvPr/>
        </p:nvGrpSpPr>
        <p:grpSpPr>
          <a:xfrm>
            <a:off x="6660658" y="1686434"/>
            <a:ext cx="5531342" cy="4626443"/>
            <a:chOff x="4308293" y="667658"/>
            <a:chExt cx="6811123" cy="5696857"/>
          </a:xfrm>
        </p:grpSpPr>
        <p:pic>
          <p:nvPicPr>
            <p:cNvPr id="16" name="Picture 15">
              <a:extLst>
                <a:ext uri="{FF2B5EF4-FFF2-40B4-BE49-F238E27FC236}">
                  <a16:creationId xmlns:a16="http://schemas.microsoft.com/office/drawing/2014/main" id="{87FF5406-A140-4241-2F3E-817968F94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7" name="Rectangle 16">
              <a:extLst>
                <a:ext uri="{FF2B5EF4-FFF2-40B4-BE49-F238E27FC236}">
                  <a16:creationId xmlns:a16="http://schemas.microsoft.com/office/drawing/2014/main" id="{4E9239AF-29D2-9B75-A016-353277541EC1}"/>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8" name="Online Media 1" title="Steve Blank: Want Your Startup to Succeed? 'Get Out of the Building' | Inc. Magazine">
            <a:hlinkClick r:id="" action="ppaction://media"/>
            <a:extLst>
              <a:ext uri="{FF2B5EF4-FFF2-40B4-BE49-F238E27FC236}">
                <a16:creationId xmlns:a16="http://schemas.microsoft.com/office/drawing/2014/main" id="{BA543A6F-A679-B37C-8540-21D524AB90AA}"/>
              </a:ext>
            </a:extLst>
          </p:cNvPr>
          <p:cNvPicPr>
            <a:picLocks noRot="1" noChangeAspect="1"/>
          </p:cNvPicPr>
          <p:nvPr>
            <a:videoFile r:link="rId1"/>
          </p:nvPr>
        </p:nvPicPr>
        <p:blipFill rotWithShape="1">
          <a:blip r:embed="rId5"/>
          <a:srcRect l="7744" r="7744"/>
          <a:stretch/>
        </p:blipFill>
        <p:spPr>
          <a:xfrm>
            <a:off x="7663526" y="1943430"/>
            <a:ext cx="4528474" cy="3027451"/>
          </a:xfrm>
          <a:prstGeom prst="rect">
            <a:avLst/>
          </a:prstGeom>
        </p:spPr>
      </p:pic>
      <p:sp>
        <p:nvSpPr>
          <p:cNvPr id="6" name="pole tekstowe 5">
            <a:extLst>
              <a:ext uri="{FF2B5EF4-FFF2-40B4-BE49-F238E27FC236}">
                <a16:creationId xmlns:a16="http://schemas.microsoft.com/office/drawing/2014/main" id="{39BBD688-F6BA-64EE-32D3-1D7CD41F8D53}"/>
              </a:ext>
            </a:extLst>
          </p:cNvPr>
          <p:cNvSpPr txBox="1"/>
          <p:nvPr/>
        </p:nvSpPr>
        <p:spPr>
          <a:xfrm>
            <a:off x="751412" y="1761478"/>
            <a:ext cx="6222440" cy="2800767"/>
          </a:xfrm>
          <a:prstGeom prst="rect">
            <a:avLst/>
          </a:prstGeom>
          <a:noFill/>
        </p:spPr>
        <p:txBody>
          <a:bodyPr wrap="square">
            <a:spAutoFit/>
          </a:bodyPr>
          <a:lstStyle/>
          <a:p>
            <a:r>
              <a:rPr lang="en-GB" sz="2200" noProof="0" dirty="0"/>
              <a:t>In deze korte video </a:t>
            </a:r>
            <a:r>
              <a:rPr lang="en-GB" sz="2200" b="1" noProof="0" dirty="0"/>
              <a:t>legt serie-ondernemer Steve Blank </a:t>
            </a:r>
            <a:r>
              <a:rPr lang="en-GB" sz="2200" noProof="0" dirty="0"/>
              <a:t>uit waarom zoveel startups mislukken: </a:t>
            </a:r>
          </a:p>
          <a:p>
            <a:r>
              <a:rPr lang="en-GB" sz="2200" noProof="0" dirty="0"/>
              <a:t>Ze wachten te lang om erachter te komen of echte klanten geïnteresseerd zijn.</a:t>
            </a:r>
          </a:p>
          <a:p>
            <a:br>
              <a:rPr lang="en-GB" sz="2200" noProof="0" dirty="0"/>
            </a:br>
            <a:r>
              <a:rPr lang="en-GB" sz="2200" noProof="0" dirty="0"/>
              <a:t>Hij laat zien hoe je door in een vroeg stadium met mensen te praten - voordat je te veel tijd en geld uitgeeft - iets kunt maken wat mensen echt willen.</a:t>
            </a:r>
          </a:p>
        </p:txBody>
      </p:sp>
    </p:spTree>
    <p:extLst>
      <p:ext uri="{BB962C8B-B14F-4D97-AF65-F5344CB8AC3E}">
        <p14:creationId xmlns:p14="http://schemas.microsoft.com/office/powerpoint/2010/main" val="31188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KWALITATIEF MARKTONDERZOEK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665421" y="1431581"/>
            <a:ext cx="6935440" cy="4491771"/>
          </a:xfrm>
        </p:spPr>
        <p:txBody>
          <a:bodyPr/>
          <a:lstStyle/>
          <a:p>
            <a:pPr>
              <a:buNone/>
            </a:pPr>
            <a:r>
              <a:rPr lang="en-GB" b="1" noProof="0" dirty="0"/>
              <a:t>Kwalitatief onderzoek helpt je te begrijpen </a:t>
            </a:r>
            <a:r>
              <a:rPr lang="en-GB" noProof="0" dirty="0"/>
              <a:t>hoe mensen denken over producten en diensten, niet alleen wat ze kopen.</a:t>
            </a:r>
          </a:p>
          <a:p>
            <a:pPr>
              <a:buNone/>
            </a:pPr>
            <a:endParaRPr lang="en-GB" noProof="0" dirty="0"/>
          </a:p>
          <a:p>
            <a:pPr>
              <a:buNone/>
            </a:pPr>
            <a:r>
              <a:rPr lang="en-GB" b="1" noProof="0" dirty="0">
                <a:solidFill>
                  <a:srgbClr val="94C7B0"/>
                </a:solidFill>
              </a:rPr>
              <a:t>Vraag of ze een product van de concurrent gebruiken. </a:t>
            </a:r>
          </a:p>
          <a:p>
            <a:pPr marL="342900" indent="-342900">
              <a:buFont typeface="Wingdings" panose="05000000000000000000" pitchFamily="2" charset="2"/>
              <a:buChar char="Ø"/>
            </a:pPr>
            <a:r>
              <a:rPr lang="en-GB" noProof="0" dirty="0"/>
              <a:t>Waarom wel of niet?</a:t>
            </a:r>
          </a:p>
          <a:p>
            <a:pPr marL="342900" indent="-342900">
              <a:buFont typeface="Wingdings" panose="05000000000000000000" pitchFamily="2" charset="2"/>
              <a:buChar char="Ø"/>
            </a:pPr>
            <a:r>
              <a:rPr lang="en-GB" noProof="0" dirty="0"/>
              <a:t>Wanneer gebruiken ze het? </a:t>
            </a:r>
          </a:p>
          <a:p>
            <a:pPr marL="342900" indent="-342900">
              <a:buFont typeface="Wingdings" panose="05000000000000000000" pitchFamily="2" charset="2"/>
              <a:buChar char="Ø"/>
            </a:pPr>
            <a:r>
              <a:rPr lang="en-GB" noProof="0" dirty="0"/>
              <a:t>Wat frustreert hen?</a:t>
            </a:r>
          </a:p>
          <a:p>
            <a:endParaRPr lang="en-GB" noProof="0" dirty="0"/>
          </a:p>
          <a:p>
            <a:r>
              <a:rPr lang="en-GB" noProof="0" dirty="0"/>
              <a:t>Hun antwoorden laten zien of ze je echte klanten zijn en waar er hiaten kunnen zijn.</a:t>
            </a:r>
          </a:p>
          <a:p>
            <a:br>
              <a:rPr lang="en-GB" noProof="0" dirty="0"/>
            </a:br>
            <a:r>
              <a:rPr lang="en-GB" noProof="0" dirty="0"/>
              <a:t>Leg je idee eenvoudig uit, vraag </a:t>
            </a:r>
            <a:r>
              <a:rPr lang="en-GB" b="1" noProof="0" dirty="0"/>
              <a:t>"Wat vind je ervan?" </a:t>
            </a:r>
            <a:r>
              <a:rPr lang="en-GB" noProof="0" dirty="0"/>
              <a:t>en luister aandachtig.</a:t>
            </a:r>
          </a:p>
          <a:p>
            <a:br>
              <a:rPr lang="en-GB" noProof="0" dirty="0"/>
            </a:br>
            <a:r>
              <a:rPr lang="en-GB" noProof="0" dirty="0"/>
              <a:t>Als ze het leuk vinden, </a:t>
            </a:r>
            <a:r>
              <a:rPr lang="en-GB" b="1" noProof="0" dirty="0"/>
              <a:t>vraag dan altijd waarom</a:t>
            </a:r>
            <a:r>
              <a:rPr lang="en-GB" noProof="0" dirty="0"/>
              <a:t>. Diepere antwoorden onthullen echte behoeften.</a:t>
            </a:r>
          </a:p>
        </p:txBody>
      </p:sp>
      <p:pic>
        <p:nvPicPr>
          <p:cNvPr id="3" name="Obraz 2" descr="Obraz zawierający osoba, ubrania, Ludzka twarz, meble&#10;&#10;Zawartość wygenerowana przez sztuczną inteligencję może być niepoprawna.">
            <a:extLst>
              <a:ext uri="{FF2B5EF4-FFF2-40B4-BE49-F238E27FC236}">
                <a16:creationId xmlns:a16="http://schemas.microsoft.com/office/drawing/2014/main" id="{C8934DCD-0CA2-27B0-3FF6-A328C493B941}"/>
              </a:ext>
            </a:extLst>
          </p:cNvPr>
          <p:cNvPicPr>
            <a:picLocks noChangeAspect="1"/>
          </p:cNvPicPr>
          <p:nvPr/>
        </p:nvPicPr>
        <p:blipFill>
          <a:blip r:embed="rId2"/>
          <a:srcRect l="14978" r="23086"/>
          <a:stretch/>
        </p:blipFill>
        <p:spPr>
          <a:xfrm>
            <a:off x="7673788" y="1538456"/>
            <a:ext cx="4173408" cy="4491772"/>
          </a:xfrm>
          <a:prstGeom prst="roundRect">
            <a:avLst/>
          </a:prstGeom>
        </p:spPr>
      </p:pic>
    </p:spTree>
    <p:extLst>
      <p:ext uri="{BB962C8B-B14F-4D97-AF65-F5344CB8AC3E}">
        <p14:creationId xmlns:p14="http://schemas.microsoft.com/office/powerpoint/2010/main" val="3614356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630676"/>
            <a:ext cx="10907188" cy="720752"/>
          </a:xfrm>
        </p:spPr>
        <p:txBody>
          <a:bodyPr/>
          <a:lstStyle/>
          <a:p>
            <a:r>
              <a:rPr lang="en-GB" noProof="0" dirty="0"/>
              <a:t>BELANGRIJKSTE TECHNIEKEN VAN KWALITATIEF - ONDERZOEK</a:t>
            </a:r>
          </a:p>
          <a:p>
            <a:endParaRPr lang="en-GB" noProof="0"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815713" y="2242686"/>
            <a:ext cx="3163924" cy="3060834"/>
          </a:xfrm>
        </p:spPr>
        <p:txBody>
          <a:bodyPr/>
          <a:lstStyle/>
          <a:p>
            <a:pPr algn="ctr">
              <a:buClr>
                <a:srgbClr val="B6D1E1"/>
              </a:buClr>
            </a:pPr>
            <a:r>
              <a:rPr lang="en-GB" sz="2800" b="1" noProof="0" dirty="0">
                <a:solidFill>
                  <a:srgbClr val="94C7B0"/>
                </a:solidFill>
              </a:rPr>
              <a:t>Er zijn veel eenvoudige manieren om te onderzoeken wat mensen van je idee vinden. Kies de methode die het beste past bij jouw tijd, middelen en klanten.</a:t>
            </a:r>
          </a:p>
        </p:txBody>
      </p:sp>
      <p:graphicFrame>
        <p:nvGraphicFramePr>
          <p:cNvPr id="3" name="Diagram 2">
            <a:extLst>
              <a:ext uri="{FF2B5EF4-FFF2-40B4-BE49-F238E27FC236}">
                <a16:creationId xmlns:a16="http://schemas.microsoft.com/office/drawing/2014/main" id="{EC84F5CE-3101-E0C3-CAF3-D1EC382C60B5}"/>
              </a:ext>
            </a:extLst>
          </p:cNvPr>
          <p:cNvGraphicFramePr/>
          <p:nvPr>
            <p:extLst>
              <p:ext uri="{D42A27DB-BD31-4B8C-83A1-F6EECF244321}">
                <p14:modId xmlns:p14="http://schemas.microsoft.com/office/powerpoint/2010/main" val="480582332"/>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42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3801-D485-8387-C0AC-DDD6DCD63E3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A84BBE1-AF22-9A17-C8AA-80CB40DBC500}"/>
              </a:ext>
            </a:extLst>
          </p:cNvPr>
          <p:cNvSpPr>
            <a:spLocks noGrp="1"/>
          </p:cNvSpPr>
          <p:nvPr>
            <p:ph type="body" sz="quarter" idx="27"/>
          </p:nvPr>
        </p:nvSpPr>
        <p:spPr>
          <a:xfrm>
            <a:off x="678840" y="630676"/>
            <a:ext cx="10907188" cy="720752"/>
          </a:xfrm>
        </p:spPr>
        <p:txBody>
          <a:bodyPr/>
          <a:lstStyle/>
          <a:p>
            <a:r>
              <a:rPr lang="en-GB" noProof="0" dirty="0"/>
              <a:t>BELANGRIJKSTE TECHNIEKEN VAN KWALITATIEF - ONDERZOEK</a:t>
            </a:r>
          </a:p>
          <a:p>
            <a:endParaRPr lang="en-GB" noProof="0" dirty="0"/>
          </a:p>
        </p:txBody>
      </p:sp>
      <p:graphicFrame>
        <p:nvGraphicFramePr>
          <p:cNvPr id="3" name="Diagram 2">
            <a:extLst>
              <a:ext uri="{FF2B5EF4-FFF2-40B4-BE49-F238E27FC236}">
                <a16:creationId xmlns:a16="http://schemas.microsoft.com/office/drawing/2014/main" id="{6D8B1969-FA9B-5031-C252-49A629AD7AC0}"/>
              </a:ext>
            </a:extLst>
          </p:cNvPr>
          <p:cNvGraphicFramePr/>
          <p:nvPr>
            <p:extLst>
              <p:ext uri="{D42A27DB-BD31-4B8C-83A1-F6EECF244321}">
                <p14:modId xmlns:p14="http://schemas.microsoft.com/office/powerpoint/2010/main" val="1810600434"/>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a:extLst>
              <a:ext uri="{FF2B5EF4-FFF2-40B4-BE49-F238E27FC236}">
                <a16:creationId xmlns:a16="http://schemas.microsoft.com/office/drawing/2014/main" id="{2BB836CD-27F0-A136-521F-1D5324CA5802}"/>
              </a:ext>
            </a:extLst>
          </p:cNvPr>
          <p:cNvSpPr txBox="1">
            <a:spLocks/>
          </p:cNvSpPr>
          <p:nvPr/>
        </p:nvSpPr>
        <p:spPr>
          <a:xfrm>
            <a:off x="7815713" y="2242686"/>
            <a:ext cx="3163924" cy="306083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B6D1E1"/>
              </a:buClr>
            </a:pPr>
            <a:r>
              <a:rPr lang="en-GB" sz="2800" b="1" noProof="0" dirty="0">
                <a:solidFill>
                  <a:srgbClr val="94C7B0"/>
                </a:solidFill>
              </a:rPr>
              <a:t>Er zijn veel eenvoudige manieren om te onderzoeken wat mensen van je idee vinden. Kies de methode die het beste past bij jouw tijd, middelen en klanten.</a:t>
            </a:r>
          </a:p>
        </p:txBody>
      </p:sp>
    </p:spTree>
    <p:extLst>
      <p:ext uri="{BB962C8B-B14F-4D97-AF65-F5344CB8AC3E}">
        <p14:creationId xmlns:p14="http://schemas.microsoft.com/office/powerpoint/2010/main" val="2359519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ÉÉN-OP-ÉÉN GESPREKKEN</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307243"/>
            <a:ext cx="7385374" cy="4928026"/>
          </a:xfrm>
        </p:spPr>
        <p:txBody>
          <a:bodyPr/>
          <a:lstStyle/>
          <a:p>
            <a:pPr marL="215900">
              <a:buClr>
                <a:srgbClr val="B6D1E1"/>
              </a:buClr>
            </a:pPr>
            <a:r>
              <a:rPr lang="en-GB" b="1" noProof="0" dirty="0"/>
              <a:t>Eén-op-één gesprekken zijn een krachtige manier om echt te luisteren en te leren van slechts één klant tegelijk. </a:t>
            </a:r>
          </a:p>
          <a:p>
            <a:pPr marL="215900">
              <a:buClr>
                <a:srgbClr val="B6D1E1"/>
              </a:buClr>
            </a:pPr>
            <a:r>
              <a:rPr lang="en-GB" b="1" noProof="0" dirty="0">
                <a:solidFill>
                  <a:srgbClr val="94C7B0"/>
                </a:solidFill>
              </a:rPr>
              <a:t>Dit is wat je moet weten:</a:t>
            </a:r>
          </a:p>
          <a:p>
            <a:pPr marL="215900">
              <a:buClr>
                <a:srgbClr val="B6D1E1"/>
              </a:buClr>
            </a:pPr>
            <a:endParaRPr lang="en-GB" noProof="0" dirty="0"/>
          </a:p>
          <a:p>
            <a:pPr marL="533400" indent="-317500">
              <a:buClr>
                <a:srgbClr val="B6D1E1"/>
              </a:buClr>
              <a:buFont typeface="Wingdings" pitchFamily="2" charset="2"/>
              <a:buChar char="ü"/>
            </a:pPr>
            <a:r>
              <a:rPr lang="en-GB" noProof="0" dirty="0"/>
              <a:t>Voer een één-op-één interview door open, flexibele vragen te stellen, meestal face-to-face. Laat het gesprek natuurlijk verlopen, maar houd je belangrijkste vragen in gedachten.</a:t>
            </a:r>
          </a:p>
          <a:p>
            <a:pPr marL="215900">
              <a:buClr>
                <a:srgbClr val="B6D1E1"/>
              </a:buClr>
            </a:pPr>
            <a:endParaRPr lang="en-GB" noProof="0" dirty="0"/>
          </a:p>
          <a:p>
            <a:pPr marL="533400" indent="-317500">
              <a:buClr>
                <a:srgbClr val="B6D1E1"/>
              </a:buClr>
              <a:buFont typeface="Wingdings" pitchFamily="2" charset="2"/>
              <a:buChar char="ü"/>
            </a:pPr>
            <a:r>
              <a:rPr lang="en-GB" noProof="0" dirty="0"/>
              <a:t>Goed luisteren en interpersoonlijke vaardigheden zijn belangrijk: blijf geduldig en nieuwsgierig.</a:t>
            </a:r>
          </a:p>
          <a:p>
            <a:pPr marL="215900">
              <a:buClr>
                <a:srgbClr val="B6D1E1"/>
              </a:buClr>
            </a:pPr>
            <a:endParaRPr lang="en-GB" noProof="0" dirty="0"/>
          </a:p>
          <a:p>
            <a:pPr marL="533400" indent="-317500">
              <a:buClr>
                <a:srgbClr val="B6D1E1"/>
              </a:buClr>
              <a:buFont typeface="Wingdings" pitchFamily="2" charset="2"/>
              <a:buChar char="ü"/>
            </a:pPr>
            <a:r>
              <a:rPr lang="en-GB" noProof="0" dirty="0"/>
              <a:t>Voordelen: Je hebt flexibiliteit en kunt veel rijke, persoonlijke informatie van één persoon verzamelen.</a:t>
            </a:r>
          </a:p>
          <a:p>
            <a:pPr marL="215900">
              <a:buClr>
                <a:srgbClr val="B6D1E1"/>
              </a:buClr>
            </a:pPr>
            <a:endParaRPr lang="en-GB" noProof="0" dirty="0"/>
          </a:p>
          <a:p>
            <a:pPr marL="533400" indent="-317500">
              <a:buClr>
                <a:srgbClr val="B6D1E1"/>
              </a:buClr>
              <a:buFont typeface="Wingdings" pitchFamily="2" charset="2"/>
              <a:buChar char="ü"/>
            </a:pPr>
            <a:r>
              <a:rPr lang="en-GB" noProof="0" dirty="0"/>
              <a:t>Wees voorzichtig met je eigen vooringenomenheid - blijf open en laat de echte gedachten van de persoon doorkomen.</a:t>
            </a:r>
          </a:p>
          <a:p>
            <a:pPr marL="342900" indent="-342900">
              <a:buClr>
                <a:srgbClr val="B6D1E1"/>
              </a:buClr>
              <a:buFont typeface="Wingdings" pitchFamily="2" charset="2"/>
              <a:buChar char="ü"/>
            </a:pPr>
            <a:endParaRPr lang="en-GB" noProof="0" dirty="0"/>
          </a:p>
          <a:p>
            <a:pPr marL="342900" indent="-342900">
              <a:buClr>
                <a:srgbClr val="B6D1E1"/>
              </a:buClr>
              <a:buFont typeface="Wingdings" pitchFamily="2" charset="2"/>
              <a:buChar char="ü"/>
            </a:pPr>
            <a:endParaRPr lang="en-GB" noProof="0" dirty="0"/>
          </a:p>
          <a:p>
            <a:pPr marL="342900" indent="-342900">
              <a:buClr>
                <a:srgbClr val="B6D1E1"/>
              </a:buClr>
              <a:buFont typeface="Wingdings" pitchFamily="2" charset="2"/>
              <a:buChar char="ü"/>
            </a:pPr>
            <a:endParaRPr lang="en-GB" noProof="0" dirty="0"/>
          </a:p>
        </p:txBody>
      </p:sp>
      <p:pic>
        <p:nvPicPr>
          <p:cNvPr id="3" name="Picture 2" descr="A person with their hand on their ear&#10;&#10;AI-generated content may be incorrect.">
            <a:extLst>
              <a:ext uri="{FF2B5EF4-FFF2-40B4-BE49-F238E27FC236}">
                <a16:creationId xmlns:a16="http://schemas.microsoft.com/office/drawing/2014/main" id="{7C02D7E6-E6A8-1D63-3470-C1561AA3EA19}"/>
              </a:ext>
            </a:extLst>
          </p:cNvPr>
          <p:cNvPicPr>
            <a:picLocks noChangeAspect="1"/>
          </p:cNvPicPr>
          <p:nvPr/>
        </p:nvPicPr>
        <p:blipFill>
          <a:blip r:embed="rId2">
            <a:extLst>
              <a:ext uri="{837473B0-CC2E-450A-ABE3-18F120FF3D39}">
                <a1611:picAttrSrcUrl xmlns:a1611="http://schemas.microsoft.com/office/drawing/2016/11/main" r:id="rId3"/>
              </a:ext>
            </a:extLst>
          </a:blip>
          <a:srcRect l="28929"/>
          <a:stretch/>
        </p:blipFill>
        <p:spPr>
          <a:xfrm>
            <a:off x="8296918" y="2250705"/>
            <a:ext cx="3494158" cy="3276600"/>
          </a:xfrm>
          <a:prstGeom prst="rect">
            <a:avLst/>
          </a:prstGeom>
        </p:spPr>
      </p:pic>
    </p:spTree>
    <p:extLst>
      <p:ext uri="{BB962C8B-B14F-4D97-AF65-F5344CB8AC3E}">
        <p14:creationId xmlns:p14="http://schemas.microsoft.com/office/powerpoint/2010/main" val="3331841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FOCUSGROEPEN</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22903" y="1297315"/>
            <a:ext cx="11546194" cy="4491771"/>
          </a:xfrm>
        </p:spPr>
        <p:txBody>
          <a:bodyPr/>
          <a:lstStyle/>
          <a:p>
            <a:pPr>
              <a:buNone/>
            </a:pPr>
            <a:r>
              <a:rPr lang="en-GB" dirty="0"/>
              <a:t>Focusgroepen zijn een geweldige manier om verschillende meningen over je eten te horen, allemaal in een ontspannen en vriendelijke omgeving. Ze helpen je te begrijpen wat mensen echt vinden van je gerechten, je idee en je presentatie. Zo bereid je je voor:</a:t>
            </a:r>
          </a:p>
          <a:p>
            <a:pPr marL="342900" indent="-342900">
              <a:buFont typeface="Arial" panose="020B0604020202020204" pitchFamily="34" charset="0"/>
              <a:buChar char="•"/>
            </a:pPr>
            <a:r>
              <a:rPr lang="en-GB" b="1" dirty="0" err="1"/>
              <a:t>Nodig</a:t>
            </a:r>
            <a:r>
              <a:rPr lang="en-GB" b="1" dirty="0"/>
              <a:t> mensen uit je doelgroep uit: </a:t>
            </a:r>
            <a:r>
              <a:rPr lang="en-GB" dirty="0"/>
              <a:t>bijvoorbeeld lokale gezinnen, voedselliefhebbers of mensen uit je culturele gemeenschap</a:t>
            </a:r>
          </a:p>
          <a:p>
            <a:pPr marL="342900" indent="-342900">
              <a:buFont typeface="Arial" panose="020B0604020202020204" pitchFamily="34" charset="0"/>
              <a:buChar char="•"/>
            </a:pPr>
            <a:r>
              <a:rPr lang="en-GB" b="1" dirty="0"/>
              <a:t>Kies een comfortabele, vertrouwde plaats en tijd: </a:t>
            </a:r>
            <a:r>
              <a:rPr lang="en-GB" dirty="0"/>
              <a:t>een buurthuis, een café of zelfs online - het liefst waar je eten kunt delen!</a:t>
            </a:r>
          </a:p>
          <a:p>
            <a:pPr marL="342900" indent="-342900">
              <a:buFont typeface="Arial" panose="020B0604020202020204" pitchFamily="34" charset="0"/>
              <a:buChar char="•"/>
            </a:pPr>
            <a:r>
              <a:rPr lang="en-GB" b="1" dirty="0"/>
              <a:t>Maak een eenvoudig plan: </a:t>
            </a:r>
            <a:r>
              <a:rPr lang="en-GB" dirty="0"/>
              <a:t>bedenk wat je wilt leren: smaakvoorkeuren, prijsverwachtingen, verpakkingsideeën of hoe je verhaal aansluit.</a:t>
            </a:r>
          </a:p>
          <a:p>
            <a:pPr marL="342900" indent="-342900">
              <a:buFont typeface="Arial" panose="020B0604020202020204" pitchFamily="34" charset="0"/>
              <a:buChar char="•"/>
            </a:pPr>
            <a:r>
              <a:rPr lang="en-GB" b="1" dirty="0"/>
              <a:t>Creëer een warme, uitnodigende omgeving:  </a:t>
            </a:r>
            <a:r>
              <a:rPr lang="en-GB" dirty="0"/>
              <a:t>Begin met het delen van je doel en vraag, indien nodig, vriendelijk om toestemming om de sessie op te nemen.</a:t>
            </a:r>
          </a:p>
          <a:p>
            <a:pPr marL="342900" indent="-342900">
              <a:buFont typeface="Arial" panose="020B0604020202020204" pitchFamily="34" charset="0"/>
              <a:buChar char="•"/>
            </a:pPr>
            <a:r>
              <a:rPr lang="en-GB" b="1" dirty="0"/>
              <a:t>Moedig open en eerlijk delen aan:  </a:t>
            </a:r>
            <a:r>
              <a:rPr lang="en-GB" dirty="0"/>
              <a:t>Bied kleine monsters of proevertjes aan om realtime reacties te krijgen. Houd de toon positief en nieuwsgierig</a:t>
            </a:r>
          </a:p>
          <a:p>
            <a:pPr marL="342900" indent="-342900">
              <a:buFont typeface="Arial" panose="020B0604020202020204" pitchFamily="34" charset="0"/>
              <a:buChar char="•"/>
            </a:pPr>
            <a:r>
              <a:rPr lang="en-GB" b="1" dirty="0"/>
              <a:t>Bedank iedereen en geef een klein bedankje: </a:t>
            </a:r>
            <a:r>
              <a:rPr lang="en-GB" dirty="0"/>
              <a:t>Dit kan een voedselmonster, een korting of een persoonlijk bedankbriefje zijn.</a:t>
            </a:r>
          </a:p>
          <a:p>
            <a:pPr marL="342900" indent="-342900">
              <a:buFont typeface="Arial" panose="020B0604020202020204" pitchFamily="34" charset="0"/>
              <a:buChar char="•"/>
            </a:pPr>
            <a:r>
              <a:rPr lang="en-GB" b="1" dirty="0"/>
              <a:t>Verzamel feedback en vraag toestemming om citaten te gebruiken:   </a:t>
            </a:r>
            <a:r>
              <a:rPr lang="en-GB" dirty="0"/>
              <a:t>Als er iets nuttigs wordt gezegd, controleer dan of je hun woorden mag gebruiken in je bedrijfsverhaal of planning.</a:t>
            </a:r>
          </a:p>
        </p:txBody>
      </p:sp>
    </p:spTree>
    <p:extLst>
      <p:ext uri="{BB962C8B-B14F-4D97-AF65-F5344CB8AC3E}">
        <p14:creationId xmlns:p14="http://schemas.microsoft.com/office/powerpoint/2010/main" val="4284609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A2A5-7330-E362-B21E-E41E7D2549D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0E8EBF-3A3F-51CD-7800-469F375327C5}"/>
              </a:ext>
            </a:extLst>
          </p:cNvPr>
          <p:cNvSpPr>
            <a:spLocks noGrp="1"/>
          </p:cNvSpPr>
          <p:nvPr>
            <p:ph type="body" sz="quarter" idx="27"/>
          </p:nvPr>
        </p:nvSpPr>
        <p:spPr>
          <a:xfrm>
            <a:off x="678840" y="296847"/>
            <a:ext cx="10907188" cy="720752"/>
          </a:xfrm>
        </p:spPr>
        <p:txBody>
          <a:bodyPr/>
          <a:lstStyle/>
          <a:p>
            <a:r>
              <a:rPr lang="en-GB" noProof="0" dirty="0"/>
              <a:t>MARKTONDERZOEK VIA ONLINE GEMEENSCHAPPEN</a:t>
            </a:r>
          </a:p>
        </p:txBody>
      </p:sp>
      <p:sp>
        <p:nvSpPr>
          <p:cNvPr id="5" name="Text Placeholder 4">
            <a:extLst>
              <a:ext uri="{FF2B5EF4-FFF2-40B4-BE49-F238E27FC236}">
                <a16:creationId xmlns:a16="http://schemas.microsoft.com/office/drawing/2014/main" id="{416BB68E-0EC8-9990-8BF8-716D776EB277}"/>
              </a:ext>
            </a:extLst>
          </p:cNvPr>
          <p:cNvSpPr>
            <a:spLocks noGrp="1"/>
          </p:cNvSpPr>
          <p:nvPr>
            <p:ph type="body" sz="quarter" idx="14"/>
          </p:nvPr>
        </p:nvSpPr>
        <p:spPr>
          <a:xfrm>
            <a:off x="300782" y="1530526"/>
            <a:ext cx="7385374" cy="4928026"/>
          </a:xfrm>
        </p:spPr>
        <p:txBody>
          <a:bodyPr/>
          <a:lstStyle/>
          <a:p>
            <a:pPr marL="215900">
              <a:buClr>
                <a:srgbClr val="B6D1E1"/>
              </a:buClr>
            </a:pPr>
            <a:r>
              <a:rPr lang="en-GB" b="1" noProof="0" dirty="0"/>
              <a:t>Online platforms zoals LinkedIn, Instagram en Facebook kunnen geweldige plekken zijn om te leren wat mensen denken en waarover ze praten in jouw interessegebied.</a:t>
            </a:r>
          </a:p>
          <a:p>
            <a:pPr marL="215900">
              <a:buClr>
                <a:srgbClr val="B6D1E1"/>
              </a:buClr>
            </a:pPr>
            <a:endParaRPr lang="en-GB" noProof="0" dirty="0"/>
          </a:p>
          <a:p>
            <a:pPr marL="533400" indent="-317500">
              <a:buClr>
                <a:srgbClr val="B6D1E1"/>
              </a:buClr>
              <a:buFont typeface="Wingdings" pitchFamily="2" charset="2"/>
              <a:buChar char="ü"/>
            </a:pPr>
            <a:r>
              <a:rPr lang="en-GB" noProof="0" dirty="0"/>
              <a:t>Word lid van groepen die verband houden met je idee of sector voor een voedingsbedrijf</a:t>
            </a:r>
          </a:p>
          <a:p>
            <a:pPr marL="215900">
              <a:buClr>
                <a:srgbClr val="B6D1E1"/>
              </a:buClr>
            </a:pPr>
            <a:endParaRPr lang="en-GB" noProof="0" dirty="0"/>
          </a:p>
          <a:p>
            <a:pPr marL="533400" indent="-317500">
              <a:buClr>
                <a:srgbClr val="B6D1E1"/>
              </a:buClr>
              <a:buFont typeface="Wingdings" pitchFamily="2" charset="2"/>
              <a:buChar char="ü"/>
            </a:pPr>
            <a:r>
              <a:rPr lang="en-GB" noProof="0" dirty="0"/>
              <a:t>Observeer wat mensen posten, vragen en bespreken</a:t>
            </a:r>
          </a:p>
          <a:p>
            <a:pPr marL="215900">
              <a:buClr>
                <a:srgbClr val="B6D1E1"/>
              </a:buClr>
            </a:pPr>
            <a:endParaRPr lang="en-GB" noProof="0" dirty="0"/>
          </a:p>
          <a:p>
            <a:pPr marL="533400" indent="-317500">
              <a:buClr>
                <a:srgbClr val="B6D1E1"/>
              </a:buClr>
              <a:buFont typeface="Wingdings" pitchFamily="2" charset="2"/>
              <a:buChar char="ü"/>
            </a:pPr>
            <a:r>
              <a:rPr lang="en-GB" noProof="0" dirty="0"/>
              <a:t>Zoek naar veelvoorkomende vragen, frustraties of trends</a:t>
            </a:r>
          </a:p>
          <a:p>
            <a:pPr marL="215900">
              <a:buClr>
                <a:srgbClr val="B6D1E1"/>
              </a:buClr>
            </a:pPr>
            <a:endParaRPr lang="en-GB" noProof="0" dirty="0"/>
          </a:p>
          <a:p>
            <a:pPr marL="533400" indent="-317500">
              <a:buClr>
                <a:srgbClr val="B6D1E1"/>
              </a:buClr>
              <a:buFont typeface="Wingdings" pitchFamily="2" charset="2"/>
              <a:buChar char="ü"/>
            </a:pPr>
            <a:r>
              <a:rPr lang="en-GB" noProof="0" dirty="0"/>
              <a:t>Stel respectvolle vragen indien toegestaan, focus op leren, niet op verkopen</a:t>
            </a:r>
          </a:p>
          <a:p>
            <a:pPr marL="215900">
              <a:buClr>
                <a:srgbClr val="B6D1E1"/>
              </a:buClr>
            </a:pPr>
            <a:endParaRPr lang="en-GB" noProof="0" dirty="0"/>
          </a:p>
          <a:p>
            <a:pPr marL="533400" indent="-317500">
              <a:buClr>
                <a:srgbClr val="B6D1E1"/>
              </a:buClr>
              <a:buFont typeface="Wingdings" pitchFamily="2" charset="2"/>
              <a:buChar char="ü"/>
            </a:pPr>
            <a:r>
              <a:rPr lang="en-GB" noProof="0" dirty="0"/>
              <a:t>Let op de taal die mensen gebruiken om hun behoeften of problemen te beschrijven</a:t>
            </a:r>
          </a:p>
        </p:txBody>
      </p:sp>
      <p:pic>
        <p:nvPicPr>
          <p:cNvPr id="10" name="Picture 9">
            <a:extLst>
              <a:ext uri="{FF2B5EF4-FFF2-40B4-BE49-F238E27FC236}">
                <a16:creationId xmlns:a16="http://schemas.microsoft.com/office/drawing/2014/main" id="{8B42BB89-380C-7284-9B78-7E82EBC3D6EF}"/>
              </a:ext>
            </a:extLst>
          </p:cNvPr>
          <p:cNvPicPr>
            <a:picLocks noChangeAspect="1"/>
          </p:cNvPicPr>
          <p:nvPr/>
        </p:nvPicPr>
        <p:blipFill>
          <a:blip r:embed="rId2"/>
          <a:srcRect l="8122" r="8122"/>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218228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SLA DEZE STAP NIET OVER</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534886"/>
            <a:ext cx="11103973" cy="4490356"/>
          </a:xfrm>
        </p:spPr>
        <p:txBody>
          <a:bodyPr/>
          <a:lstStyle/>
          <a:p>
            <a:r>
              <a:rPr lang="en-GB" b="1" noProof="0" dirty="0"/>
              <a:t>In </a:t>
            </a:r>
            <a:r>
              <a:rPr lang="en-GB" sz="2400" b="1" noProof="0" dirty="0">
                <a:solidFill>
                  <a:srgbClr val="94C7B0"/>
                </a:solidFill>
              </a:rPr>
              <a:t>stap 1 </a:t>
            </a:r>
            <a:r>
              <a:rPr lang="en-GB" b="1" noProof="0" dirty="0"/>
              <a:t>heb je je eerste </a:t>
            </a:r>
            <a:r>
              <a:rPr lang="en-GB" b="1" dirty="0"/>
              <a:t>ideeën</a:t>
            </a:r>
            <a:r>
              <a:rPr lang="en-GB" b="1" noProof="0" dirty="0"/>
              <a:t> voor een levensmiddelenbedrijf onderzocht.</a:t>
            </a:r>
          </a:p>
          <a:p>
            <a:r>
              <a:rPr lang="en-GB" noProof="0" dirty="0"/>
              <a:t>Voordat je verder gaat, moet je nu valideren dat je idee waardevol is en winstgevend kan worden. Denk na over hoe je hier bent gekomen:</a:t>
            </a:r>
          </a:p>
          <a:p>
            <a:pPr marL="342900" indent="-342900">
              <a:buFont typeface="Arial" panose="020B0604020202020204" pitchFamily="34" charset="0"/>
              <a:buChar char="•"/>
            </a:pPr>
            <a:r>
              <a:rPr lang="en-GB" noProof="0" dirty="0"/>
              <a:t>Je hebt een </a:t>
            </a:r>
            <a:r>
              <a:rPr lang="en-GB" dirty="0"/>
              <a:t>gat in de markt </a:t>
            </a:r>
            <a:r>
              <a:rPr lang="en-GB" noProof="0" dirty="0"/>
              <a:t>ontdekt </a:t>
            </a:r>
            <a:r>
              <a:rPr lang="en-GB" dirty="0"/>
              <a:t>- niemand biedt het voedsel of de foodservice die jij in gedachten hebt, op de manier die jij voorstelt.</a:t>
            </a:r>
          </a:p>
          <a:p>
            <a:pPr marL="342900" indent="-342900">
              <a:buFont typeface="Arial" panose="020B0604020202020204" pitchFamily="34" charset="0"/>
              <a:buChar char="•"/>
            </a:pPr>
            <a:r>
              <a:rPr lang="en-GB" noProof="0" dirty="0"/>
              <a:t>Je hebt kansen gezien door persoonlijke ervaring en observatie.</a:t>
            </a:r>
          </a:p>
          <a:p>
            <a:endParaRPr lang="en-GB" noProof="0" dirty="0"/>
          </a:p>
          <a:p>
            <a:r>
              <a:rPr lang="en-GB" noProof="0" dirty="0"/>
              <a:t>Als je idee vorm krijgt, vraag jezelf dan altijd af:</a:t>
            </a:r>
          </a:p>
          <a:p>
            <a:pPr marL="342900" indent="-342900">
              <a:buFont typeface="Arial" panose="020B0604020202020204" pitchFamily="34" charset="0"/>
              <a:buChar char="•"/>
            </a:pPr>
            <a:r>
              <a:rPr lang="en-GB" noProof="0" dirty="0"/>
              <a:t>Welke behoefte vervul ik?</a:t>
            </a:r>
          </a:p>
          <a:p>
            <a:pPr marL="342900" indent="-342900">
              <a:buFont typeface="Arial" panose="020B0604020202020204" pitchFamily="34" charset="0"/>
              <a:buChar char="•"/>
            </a:pPr>
            <a:r>
              <a:rPr lang="en-GB" noProof="0" dirty="0"/>
              <a:t>Zullen mensen betalen voor mijn oplossing?</a:t>
            </a:r>
          </a:p>
          <a:p>
            <a:endParaRPr lang="en-GB" noProof="0" dirty="0"/>
          </a:p>
          <a:p>
            <a:r>
              <a:rPr lang="en-GB" sz="2400" b="1" noProof="0" dirty="0">
                <a:solidFill>
                  <a:srgbClr val="94C7B0"/>
                </a:solidFill>
              </a:rPr>
              <a:t>Maar vergeet niet: </a:t>
            </a:r>
            <a:r>
              <a:rPr lang="en-GB" noProof="0" dirty="0"/>
              <a:t>Een gat kan bestaan omdat niemand dat </a:t>
            </a:r>
            <a:r>
              <a:rPr lang="en-GB" dirty="0"/>
              <a:t>product </a:t>
            </a:r>
            <a:r>
              <a:rPr lang="en-GB" noProof="0" dirty="0"/>
              <a:t>wil. Goed onderzoek zal je helpen om erachter te komen of de kans reëel is. Het is ook belangrijk om er rekening mee te houden dat elke cultuur zijn eigen gewoonten, benaderingen en gebruiken heeft, en het kan tijd kosten om te onderzoeken en te leren hoe je potentiële klanten en doelgroepen in je gastland kunt benaderen.</a:t>
            </a:r>
          </a:p>
          <a:p>
            <a:endParaRPr lang="en-GB" noProof="0" dirty="0"/>
          </a:p>
        </p:txBody>
      </p:sp>
      <p:pic>
        <p:nvPicPr>
          <p:cNvPr id="2" name="Graphic 5" descr="Lights On with solid fill">
            <a:extLst>
              <a:ext uri="{FF2B5EF4-FFF2-40B4-BE49-F238E27FC236}">
                <a16:creationId xmlns:a16="http://schemas.microsoft.com/office/drawing/2014/main" id="{F984DA48-A573-24DF-32AB-CB82548671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39619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51A1-69FA-FFF9-D8D6-A7C0C763A5D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1712DE-DA3C-4CB4-1DEF-41F01515D4F7}"/>
              </a:ext>
            </a:extLst>
          </p:cNvPr>
          <p:cNvSpPr>
            <a:spLocks noGrp="1"/>
          </p:cNvSpPr>
          <p:nvPr>
            <p:ph type="body" sz="quarter" idx="27"/>
          </p:nvPr>
        </p:nvSpPr>
        <p:spPr>
          <a:xfrm>
            <a:off x="678840" y="296847"/>
            <a:ext cx="10907188" cy="720752"/>
          </a:xfrm>
        </p:spPr>
        <p:txBody>
          <a:bodyPr/>
          <a:lstStyle/>
          <a:p>
            <a:r>
              <a:rPr lang="en-GB" noProof="0" dirty="0"/>
              <a:t>LUISTERPLATFORMS VOOR MARKTONDERZOEK</a:t>
            </a:r>
          </a:p>
        </p:txBody>
      </p:sp>
      <p:sp>
        <p:nvSpPr>
          <p:cNvPr id="5" name="Text Placeholder 4">
            <a:extLst>
              <a:ext uri="{FF2B5EF4-FFF2-40B4-BE49-F238E27FC236}">
                <a16:creationId xmlns:a16="http://schemas.microsoft.com/office/drawing/2014/main" id="{645BF274-B0C4-725D-9E3C-15B417689413}"/>
              </a:ext>
            </a:extLst>
          </p:cNvPr>
          <p:cNvSpPr>
            <a:spLocks noGrp="1"/>
          </p:cNvSpPr>
          <p:nvPr>
            <p:ph type="body" sz="quarter" idx="14"/>
          </p:nvPr>
        </p:nvSpPr>
        <p:spPr>
          <a:xfrm>
            <a:off x="4520321" y="1723661"/>
            <a:ext cx="7337248" cy="4491771"/>
          </a:xfrm>
        </p:spPr>
        <p:txBody>
          <a:bodyPr/>
          <a:lstStyle/>
          <a:p>
            <a:pPr>
              <a:buClr>
                <a:srgbClr val="B6D1E1"/>
              </a:buClr>
            </a:pPr>
            <a:r>
              <a:rPr lang="en-GB" b="1" noProof="0" dirty="0"/>
              <a:t>Blogs, forums en online gemeenschappen zijn geweldige plekken om rustig echte conversaties te observeren en te ontdekken waar mensen echt om geven.</a:t>
            </a:r>
          </a:p>
          <a:p>
            <a:pPr>
              <a:buClr>
                <a:srgbClr val="B6D1E1"/>
              </a:buClr>
            </a:pPr>
            <a:endParaRPr lang="en-GB" noProof="0" dirty="0"/>
          </a:p>
          <a:p>
            <a:pPr marL="490538" indent="-490538">
              <a:spcAft>
                <a:spcPts val="700"/>
              </a:spcAft>
              <a:buClr>
                <a:srgbClr val="B6D1E1"/>
              </a:buClr>
              <a:buFont typeface="Wingdings" pitchFamily="2" charset="2"/>
              <a:buChar char="ü"/>
            </a:pPr>
            <a:r>
              <a:rPr lang="en-GB" noProof="0" dirty="0"/>
              <a:t>Lees blogs of artikelen over uw product, dienst of sector</a:t>
            </a:r>
          </a:p>
          <a:p>
            <a:pPr marL="490538" indent="-490538">
              <a:spcAft>
                <a:spcPts val="700"/>
              </a:spcAft>
              <a:buClr>
                <a:srgbClr val="B6D1E1"/>
              </a:buClr>
              <a:buFont typeface="Wingdings" pitchFamily="2" charset="2"/>
              <a:buChar char="ü"/>
            </a:pPr>
            <a:r>
              <a:rPr lang="en-GB" noProof="0" dirty="0"/>
              <a:t>Bezoek online forums en gemeenschapsruimtes zoals Reddit, Quora of lokale voedselforums</a:t>
            </a:r>
          </a:p>
          <a:p>
            <a:pPr marL="490538" indent="-490538">
              <a:spcAft>
                <a:spcPts val="700"/>
              </a:spcAft>
              <a:buClr>
                <a:srgbClr val="B6D1E1"/>
              </a:buClr>
              <a:buFont typeface="Wingdings" pitchFamily="2" charset="2"/>
              <a:buChar char="ü"/>
            </a:pPr>
            <a:r>
              <a:rPr lang="en-GB" noProof="0" dirty="0"/>
              <a:t>Besteed aandacht aan veelvoorkomende problemen, behoeften of frustraties die mensen noemen</a:t>
            </a:r>
          </a:p>
          <a:p>
            <a:pPr marL="490538" indent="-490538">
              <a:spcAft>
                <a:spcPts val="700"/>
              </a:spcAft>
              <a:buClr>
                <a:srgbClr val="B6D1E1"/>
              </a:buClr>
              <a:buFont typeface="Wingdings" pitchFamily="2" charset="2"/>
              <a:buChar char="ü"/>
            </a:pPr>
            <a:r>
              <a:rPr lang="en-GB" noProof="0" dirty="0"/>
              <a:t>Merk op welke vragen steeds weer naar boven komen</a:t>
            </a:r>
          </a:p>
          <a:p>
            <a:pPr marL="490538" indent="-490538">
              <a:spcAft>
                <a:spcPts val="700"/>
              </a:spcAft>
              <a:buClr>
                <a:srgbClr val="B6D1E1"/>
              </a:buClr>
              <a:buFont typeface="Wingdings" pitchFamily="2" charset="2"/>
              <a:buChar char="ü"/>
            </a:pPr>
            <a:r>
              <a:rPr lang="en-GB" noProof="0" dirty="0"/>
              <a:t>Zoek naar hiaten of kansen die bij je bedrijfsidee passen</a:t>
            </a:r>
          </a:p>
        </p:txBody>
      </p:sp>
      <p:pic>
        <p:nvPicPr>
          <p:cNvPr id="3" name="Picture 2">
            <a:extLst>
              <a:ext uri="{FF2B5EF4-FFF2-40B4-BE49-F238E27FC236}">
                <a16:creationId xmlns:a16="http://schemas.microsoft.com/office/drawing/2014/main" id="{BC42C3D6-751A-A7E4-A5A1-128B8137486A}"/>
              </a:ext>
            </a:extLst>
          </p:cNvPr>
          <p:cNvPicPr>
            <a:picLocks noChangeAspect="1"/>
          </p:cNvPicPr>
          <p:nvPr/>
        </p:nvPicPr>
        <p:blipFill>
          <a:blip r:embed="rId2"/>
          <a:srcRect l="16843" r="3461"/>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429418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F0B4-FF2C-8C2E-1D32-85ADEC2F5B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96E1661-F17D-8CFB-C0A3-B1C43405E4D7}"/>
              </a:ext>
            </a:extLst>
          </p:cNvPr>
          <p:cNvSpPr>
            <a:spLocks noGrp="1"/>
          </p:cNvSpPr>
          <p:nvPr>
            <p:ph type="body" sz="quarter" idx="27"/>
          </p:nvPr>
        </p:nvSpPr>
        <p:spPr>
          <a:xfrm>
            <a:off x="678840" y="296847"/>
            <a:ext cx="10907188" cy="720752"/>
          </a:xfrm>
        </p:spPr>
        <p:txBody>
          <a:bodyPr/>
          <a:lstStyle/>
          <a:p>
            <a:r>
              <a:rPr lang="en-GB" noProof="0" dirty="0"/>
              <a:t>ENQUÊTES EN VRAGENLIJSTEN VOOR SNELLE FEEDBACK</a:t>
            </a:r>
          </a:p>
        </p:txBody>
      </p:sp>
      <p:sp>
        <p:nvSpPr>
          <p:cNvPr id="5" name="Text Placeholder 4">
            <a:extLst>
              <a:ext uri="{FF2B5EF4-FFF2-40B4-BE49-F238E27FC236}">
                <a16:creationId xmlns:a16="http://schemas.microsoft.com/office/drawing/2014/main" id="{B6E26E9F-E02F-940E-7862-40EFC7482ED9}"/>
              </a:ext>
            </a:extLst>
          </p:cNvPr>
          <p:cNvSpPr>
            <a:spLocks noGrp="1"/>
          </p:cNvSpPr>
          <p:nvPr>
            <p:ph type="body" sz="quarter" idx="14"/>
          </p:nvPr>
        </p:nvSpPr>
        <p:spPr>
          <a:xfrm>
            <a:off x="738348" y="1530525"/>
            <a:ext cx="7613172" cy="4637193"/>
          </a:xfrm>
        </p:spPr>
        <p:txBody>
          <a:bodyPr/>
          <a:lstStyle/>
          <a:p>
            <a:pPr marL="215900">
              <a:buClr>
                <a:srgbClr val="B6D1E1"/>
              </a:buClr>
            </a:pPr>
            <a:r>
              <a:rPr lang="en-GB" b="1" noProof="0" dirty="0"/>
              <a:t>Enquêtes en vragenlijsten helpen je bij het verzamelen van snelle, gestructureerde feedback van veel mensen, waardoor je een breder beeld krijgt van je potentiële markt.</a:t>
            </a:r>
          </a:p>
          <a:p>
            <a:pPr marL="215900">
              <a:buClr>
                <a:srgbClr val="B6D1E1"/>
              </a:buClr>
            </a:pPr>
            <a:endParaRPr lang="en-GB" noProof="0" dirty="0"/>
          </a:p>
          <a:p>
            <a:pPr marL="533400" indent="-317500">
              <a:buClr>
                <a:srgbClr val="B6D1E1"/>
              </a:buClr>
              <a:buFont typeface="Wingdings" pitchFamily="2" charset="2"/>
              <a:buChar char="ü"/>
            </a:pPr>
            <a:r>
              <a:rPr lang="en-GB" noProof="0" dirty="0"/>
              <a:t>Gebruik eenvoudige, duidelijke vragen die gemakkelijk te beantwoorden zijn</a:t>
            </a:r>
          </a:p>
          <a:p>
            <a:pPr marL="215900">
              <a:buClr>
                <a:srgbClr val="B6D1E1"/>
              </a:buClr>
            </a:pPr>
            <a:endParaRPr lang="en-GB" noProof="0" dirty="0"/>
          </a:p>
          <a:p>
            <a:pPr marL="533400" indent="-317500">
              <a:buClr>
                <a:srgbClr val="B6D1E1"/>
              </a:buClr>
              <a:buFont typeface="Wingdings" pitchFamily="2" charset="2"/>
              <a:buChar char="ü"/>
            </a:pPr>
            <a:r>
              <a:rPr lang="en-GB" noProof="0" dirty="0"/>
              <a:t>Houd enquêtes kort - richt u op wat u echt moet weten</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en-GB" noProof="0" dirty="0"/>
              <a:t>De beste manier kiezen om mensen te bereiken (online, face-to-face, telefoon)</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en-GB" noProof="0" dirty="0"/>
              <a:t>Begin met eenvoudige vragen en ga dan naar meer gedetailleerde vragen</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en-GB" noProof="0" dirty="0"/>
              <a:t>Respecteer de tijd en privacy van mensen - vraag alleen wat nodig is</a:t>
            </a:r>
          </a:p>
        </p:txBody>
      </p:sp>
      <p:pic>
        <p:nvPicPr>
          <p:cNvPr id="10" name="Picture 9">
            <a:extLst>
              <a:ext uri="{FF2B5EF4-FFF2-40B4-BE49-F238E27FC236}">
                <a16:creationId xmlns:a16="http://schemas.microsoft.com/office/drawing/2014/main" id="{3D75BC5E-13DA-E6CF-B0E9-21D18A88BBDA}"/>
              </a:ext>
            </a:extLst>
          </p:cNvPr>
          <p:cNvPicPr>
            <a:picLocks noChangeAspect="1"/>
          </p:cNvPicPr>
          <p:nvPr/>
        </p:nvPicPr>
        <p:blipFill>
          <a:blip r:embed="rId2"/>
          <a:srcRect l="6798" r="6798"/>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768373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3E3A-E75B-0C9A-47BE-DDD052F9A0D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55D8B97-3676-39BF-66DF-3A1BCCF9673F}"/>
              </a:ext>
            </a:extLst>
          </p:cNvPr>
          <p:cNvSpPr>
            <a:spLocks noGrp="1"/>
          </p:cNvSpPr>
          <p:nvPr>
            <p:ph type="body" sz="quarter" idx="27"/>
          </p:nvPr>
        </p:nvSpPr>
        <p:spPr>
          <a:xfrm>
            <a:off x="678840" y="296847"/>
            <a:ext cx="10907188" cy="720752"/>
          </a:xfrm>
        </p:spPr>
        <p:txBody>
          <a:bodyPr/>
          <a:lstStyle/>
          <a:p>
            <a:r>
              <a:rPr lang="pl-PL" dirty="0"/>
              <a:t>KLANTEN BEGRIJPEN DOOR OBSERVATIE</a:t>
            </a:r>
            <a:endParaRPr lang="en-GB" noProof="0" dirty="0"/>
          </a:p>
        </p:txBody>
      </p:sp>
      <p:sp>
        <p:nvSpPr>
          <p:cNvPr id="5" name="Text Placeholder 4">
            <a:extLst>
              <a:ext uri="{FF2B5EF4-FFF2-40B4-BE49-F238E27FC236}">
                <a16:creationId xmlns:a16="http://schemas.microsoft.com/office/drawing/2014/main" id="{F0981D05-9B33-C8FF-14AD-454440FF468C}"/>
              </a:ext>
            </a:extLst>
          </p:cNvPr>
          <p:cNvSpPr>
            <a:spLocks noGrp="1"/>
          </p:cNvSpPr>
          <p:nvPr>
            <p:ph type="body" sz="quarter" idx="14"/>
          </p:nvPr>
        </p:nvSpPr>
        <p:spPr>
          <a:xfrm>
            <a:off x="4520321" y="1194773"/>
            <a:ext cx="7337248" cy="4695068"/>
          </a:xfrm>
        </p:spPr>
        <p:txBody>
          <a:bodyPr/>
          <a:lstStyle/>
          <a:p>
            <a:pPr>
              <a:buClr>
                <a:srgbClr val="B6D1E1"/>
              </a:buClr>
            </a:pPr>
            <a:r>
              <a:rPr lang="en-GB" b="1" noProof="0" dirty="0"/>
              <a:t>Observeren betekent stilletjes kijken hoe mensen zich gedragen op echte plaatsen zoals winkels, markten of evenementen om hun gewoonten en keuzes beter te begrijpen.</a:t>
            </a:r>
          </a:p>
          <a:p>
            <a:pPr>
              <a:buClr>
                <a:srgbClr val="B6D1E1"/>
              </a:buClr>
            </a:pPr>
            <a:endParaRPr lang="en-GB" noProof="0" dirty="0"/>
          </a:p>
          <a:p>
            <a:pPr marL="490538" indent="-490538">
              <a:spcAft>
                <a:spcPts val="700"/>
              </a:spcAft>
              <a:buClr>
                <a:srgbClr val="B6D1E1"/>
              </a:buClr>
              <a:buFont typeface="Wingdings" pitchFamily="2" charset="2"/>
              <a:buChar char="ü"/>
            </a:pPr>
            <a:r>
              <a:rPr lang="en-GB" noProof="0" dirty="0"/>
              <a:t>Bezoek plaatsen waar je toekomstige klanten tijd doorbrengen</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Kijk welke producten of diensten ze kiezen en waarom</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Let op wat hun aandacht trekt of wat ze negeren</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Kijk naar patronen in gedrag, niet alleen naar </a:t>
            </a:r>
            <a:r>
              <a:rPr lang="en-GB" noProof="0" dirty="0" err="1"/>
              <a:t>individuele</a:t>
            </a:r>
            <a:r>
              <a:rPr lang="en-GB" noProof="0" dirty="0"/>
              <a:t> </a:t>
            </a:r>
            <a:r>
              <a:rPr lang="en-GB" noProof="0" dirty="0" err="1"/>
              <a:t>acties</a:t>
            </a:r>
            <a:endParaRPr lang="en-GB" noProof="0" dirty="0"/>
          </a:p>
          <a:p>
            <a:pPr marL="490538" indent="-490538">
              <a:spcAft>
                <a:spcPts val="700"/>
              </a:spcAft>
              <a:buClr>
                <a:srgbClr val="B6D1E1"/>
              </a:buClr>
              <a:buFont typeface="Wingdings" pitchFamily="2" charset="2"/>
              <a:buChar char="ü"/>
            </a:pPr>
            <a:r>
              <a:rPr lang="en-GB" noProof="0" dirty="0"/>
              <a:t>Maak eenvoudige aantekeningen - concentreer je op wat nuttig is voor je idee</a:t>
            </a:r>
          </a:p>
        </p:txBody>
      </p:sp>
      <p:pic>
        <p:nvPicPr>
          <p:cNvPr id="3" name="Picture 2">
            <a:extLst>
              <a:ext uri="{FF2B5EF4-FFF2-40B4-BE49-F238E27FC236}">
                <a16:creationId xmlns:a16="http://schemas.microsoft.com/office/drawing/2014/main" id="{625A6F89-D6E0-ABF1-1B5B-879D8A48324A}"/>
              </a:ext>
            </a:extLst>
          </p:cNvPr>
          <p:cNvPicPr>
            <a:picLocks noChangeAspect="1"/>
          </p:cNvPicPr>
          <p:nvPr/>
        </p:nvPicPr>
        <p:blipFill>
          <a:blip r:embed="rId2"/>
          <a:srcRect l="11147" r="11147"/>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1057254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1513160" cy="720752"/>
          </a:xfrm>
        </p:spPr>
        <p:txBody>
          <a:bodyPr/>
          <a:lstStyle/>
          <a:p>
            <a:r>
              <a:rPr lang="pl-PL" dirty="0"/>
              <a:t>ECHTE INSPIRATIE </a:t>
            </a:r>
            <a:r>
              <a:rPr lang="en-IE" dirty="0"/>
              <a:t>- </a:t>
            </a:r>
            <a:r>
              <a:rPr lang="en-GB" b="1" dirty="0"/>
              <a:t>Ontmoet Funke</a:t>
            </a:r>
            <a:endParaRPr lang="en-GB" noProof="0" dirty="0">
              <a:effectLst/>
            </a:endParaRP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19199" y="881408"/>
            <a:ext cx="6835904" cy="3763623"/>
          </a:xfrm>
        </p:spPr>
        <p:txBody>
          <a:bodyPr/>
          <a:lstStyle/>
          <a:p>
            <a:pPr>
              <a:buNone/>
            </a:pPr>
            <a:br>
              <a:rPr lang="en-GB" dirty="0"/>
            </a:br>
            <a:r>
              <a:rPr lang="en-GB" sz="2000" dirty="0"/>
              <a:t>Een veerkrachtige vrouw die na haar aankomst in Ierland haar passie voor koken omzette in een bloeiend voedselbedrijf. Door toewijding en steun van de gemeenschap heeft Funke haar culturele erfgoed behouden en het culinaire landschap van haar nieuwe gemeenschap verrijkt.</a:t>
            </a:r>
          </a:p>
          <a:p>
            <a:pPr>
              <a:buNone/>
            </a:pPr>
            <a:endParaRPr lang="en-GB" sz="2000" dirty="0"/>
          </a:p>
          <a:p>
            <a:pPr>
              <a:buNone/>
            </a:pPr>
            <a:r>
              <a:rPr lang="en-GB" sz="2000" b="1" dirty="0"/>
              <a:t>Belangrijkste opmerkingen:</a:t>
            </a:r>
            <a:endParaRPr lang="en-GB" sz="2000" dirty="0"/>
          </a:p>
          <a:p>
            <a:pPr marL="342900" indent="-342900">
              <a:buFont typeface="Arial" panose="020B0604020202020204" pitchFamily="34" charset="0"/>
              <a:buChar char="•"/>
            </a:pPr>
            <a:r>
              <a:rPr lang="en-GB" sz="2000" b="1" dirty="0"/>
              <a:t>Behoud van cultuur:</a:t>
            </a:r>
            <a:r>
              <a:rPr lang="en-GB" sz="2000" dirty="0"/>
              <a:t> Funke's gerechten bieden een voorproefje van haar thuisland en houden tradities levend.</a:t>
            </a:r>
          </a:p>
          <a:p>
            <a:pPr marL="342900" indent="-342900">
              <a:buFont typeface="Arial" panose="020B0604020202020204" pitchFamily="34" charset="0"/>
              <a:buChar char="•"/>
            </a:pPr>
            <a:r>
              <a:rPr lang="en-GB" sz="2000" b="1" dirty="0"/>
              <a:t>Betrokkenheid bij de gemeenschap:</a:t>
            </a:r>
            <a:r>
              <a:rPr lang="en-GB" sz="2000" dirty="0"/>
              <a:t> Ze bouwde connecties op door haar eten te delen op lokale evenementen en markten.</a:t>
            </a:r>
          </a:p>
          <a:p>
            <a:pPr marL="342900" indent="-342900">
              <a:buFont typeface="Arial" panose="020B0604020202020204" pitchFamily="34" charset="0"/>
              <a:buChar char="•"/>
            </a:pPr>
            <a:r>
              <a:rPr lang="en-GB" sz="2000" b="1" dirty="0"/>
              <a:t>Ondernemersgeest:</a:t>
            </a:r>
            <a:r>
              <a:rPr lang="en-GB" sz="2000" dirty="0"/>
              <a:t> Funke heeft de uitdagingen van het starten van een bedrijf in een nieuwe omgeving met vastberadenheid en aanpassingsvermogen aangegaan.</a:t>
            </a:r>
          </a:p>
          <a:p>
            <a:pPr>
              <a:buNone/>
            </a:pPr>
            <a:endParaRPr lang="en-GB" noProof="0" dirty="0"/>
          </a:p>
        </p:txBody>
      </p:sp>
      <p:grpSp>
        <p:nvGrpSpPr>
          <p:cNvPr id="6" name="Grupa 5">
            <a:extLst>
              <a:ext uri="{FF2B5EF4-FFF2-40B4-BE49-F238E27FC236}">
                <a16:creationId xmlns:a16="http://schemas.microsoft.com/office/drawing/2014/main" id="{67BFA9F8-84CE-65C1-7B09-2AC69E2E50F1}"/>
              </a:ext>
            </a:extLst>
          </p:cNvPr>
          <p:cNvGrpSpPr/>
          <p:nvPr/>
        </p:nvGrpSpPr>
        <p:grpSpPr>
          <a:xfrm>
            <a:off x="449735" y="5607145"/>
            <a:ext cx="8239870" cy="805568"/>
            <a:chOff x="1574918" y="4712677"/>
            <a:chExt cx="5181036" cy="805568"/>
          </a:xfrm>
        </p:grpSpPr>
        <p:sp>
          <p:nvSpPr>
            <p:cNvPr id="8" name="Rectangle 11">
              <a:extLst>
                <a:ext uri="{FF2B5EF4-FFF2-40B4-BE49-F238E27FC236}">
                  <a16:creationId xmlns:a16="http://schemas.microsoft.com/office/drawing/2014/main" id="{4BCE737B-018A-C6E6-511F-1C2DC3406C5C}"/>
                </a:ext>
              </a:extLst>
            </p:cNvPr>
            <p:cNvSpPr/>
            <p:nvPr/>
          </p:nvSpPr>
          <p:spPr>
            <a:xfrm>
              <a:off x="1574918" y="4804870"/>
              <a:ext cx="5181036" cy="71337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TextBox 13">
              <a:extLst>
                <a:ext uri="{FF2B5EF4-FFF2-40B4-BE49-F238E27FC236}">
                  <a16:creationId xmlns:a16="http://schemas.microsoft.com/office/drawing/2014/main" id="{CB42B1B4-1A8F-62D4-F384-4841260B6C6B}"/>
                </a:ext>
              </a:extLst>
            </p:cNvPr>
            <p:cNvSpPr txBox="1"/>
            <p:nvPr/>
          </p:nvSpPr>
          <p:spPr>
            <a:xfrm>
              <a:off x="1670215" y="4712677"/>
              <a:ext cx="4990443" cy="461665"/>
            </a:xfrm>
            <a:prstGeom prst="rect">
              <a:avLst/>
            </a:prstGeom>
            <a:noFill/>
          </p:spPr>
          <p:txBody>
            <a:bodyPr wrap="square">
              <a:spAutoFit/>
            </a:bodyPr>
            <a:lstStyle/>
            <a:p>
              <a:r>
                <a:rPr lang="en-GB" sz="2400" b="1" i="0" noProof="0" dirty="0">
                  <a:solidFill>
                    <a:schemeClr val="bg1"/>
                  </a:solidFill>
                  <a:effectLst/>
                  <a:highlight>
                    <a:srgbClr val="B6D1E1"/>
                  </a:highlight>
                </a:rPr>
                <a:t>Ontdek het verhaal van </a:t>
              </a:r>
              <a:r>
                <a:rPr lang="en-GB" sz="2400" b="1" dirty="0">
                  <a:solidFill>
                    <a:schemeClr val="bg1"/>
                  </a:solidFill>
                  <a:highlight>
                    <a:srgbClr val="B6D1E1"/>
                  </a:highlight>
                </a:rPr>
                <a:t>Funke</a:t>
              </a:r>
              <a:r>
                <a:rPr lang="pl-PL" sz="2400" b="1" i="0" noProof="0" dirty="0">
                  <a:solidFill>
                    <a:schemeClr val="bg1"/>
                  </a:solidFill>
                  <a:effectLst/>
                  <a:highlight>
                    <a:srgbClr val="B6D1E1"/>
                  </a:highlight>
                </a:rPr>
                <a:t>: </a:t>
              </a:r>
              <a:endParaRPr lang="en-GB" sz="2400" b="1" i="0" noProof="0" dirty="0">
                <a:solidFill>
                  <a:schemeClr val="bg1"/>
                </a:solidFill>
                <a:effectLst/>
                <a:highlight>
                  <a:srgbClr val="B6D1E1"/>
                </a:highlight>
              </a:endParaRPr>
            </a:p>
          </p:txBody>
        </p:sp>
      </p:grpSp>
      <p:grpSp>
        <p:nvGrpSpPr>
          <p:cNvPr id="11" name="Group 14">
            <a:extLst>
              <a:ext uri="{FF2B5EF4-FFF2-40B4-BE49-F238E27FC236}">
                <a16:creationId xmlns:a16="http://schemas.microsoft.com/office/drawing/2014/main" id="{4873926A-2499-AB2C-4B77-55D30D1EF42E}"/>
              </a:ext>
            </a:extLst>
          </p:cNvPr>
          <p:cNvGrpSpPr/>
          <p:nvPr/>
        </p:nvGrpSpPr>
        <p:grpSpPr>
          <a:xfrm>
            <a:off x="6660658" y="1686434"/>
            <a:ext cx="5531342" cy="4626443"/>
            <a:chOff x="4308293" y="667658"/>
            <a:chExt cx="6811123" cy="5696857"/>
          </a:xfrm>
        </p:grpSpPr>
        <p:pic>
          <p:nvPicPr>
            <p:cNvPr id="12" name="Picture 15">
              <a:extLst>
                <a:ext uri="{FF2B5EF4-FFF2-40B4-BE49-F238E27FC236}">
                  <a16:creationId xmlns:a16="http://schemas.microsoft.com/office/drawing/2014/main" id="{7273977E-C0CE-F5AF-84E5-C1389C6D2C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6">
              <a:extLst>
                <a:ext uri="{FF2B5EF4-FFF2-40B4-BE49-F238E27FC236}">
                  <a16:creationId xmlns:a16="http://schemas.microsoft.com/office/drawing/2014/main" id="{799928C6-F321-BC7E-154F-8940213BFE2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TextBox 2">
            <a:extLst>
              <a:ext uri="{FF2B5EF4-FFF2-40B4-BE49-F238E27FC236}">
                <a16:creationId xmlns:a16="http://schemas.microsoft.com/office/drawing/2014/main" id="{5450642E-8893-F718-F026-DADCB6845015}"/>
              </a:ext>
            </a:extLst>
          </p:cNvPr>
          <p:cNvSpPr txBox="1"/>
          <p:nvPr/>
        </p:nvSpPr>
        <p:spPr>
          <a:xfrm>
            <a:off x="572933" y="6094621"/>
            <a:ext cx="7695935" cy="369332"/>
          </a:xfrm>
          <a:prstGeom prst="rect">
            <a:avLst/>
          </a:prstGeom>
          <a:noFill/>
        </p:spPr>
        <p:txBody>
          <a:bodyPr wrap="square">
            <a:spAutoFit/>
          </a:bodyPr>
          <a:lstStyle/>
          <a:p>
            <a:r>
              <a:rPr lang="en-GB" dirty="0">
                <a:hlinkClick r:id="rId3"/>
              </a:rPr>
              <a:t>Viering Wereldvluchtelingendag: 3 Keukens is geïnspireerd door </a:t>
            </a:r>
            <a:r>
              <a:rPr lang="en-GB" dirty="0" err="1">
                <a:hlinkClick r:id="rId3"/>
              </a:rPr>
              <a:t>Funké </a:t>
            </a:r>
            <a:r>
              <a:rPr lang="en-GB" dirty="0">
                <a:hlinkClick r:id="rId3"/>
              </a:rPr>
              <a:t>- 3 Keukens</a:t>
            </a:r>
            <a:endParaRPr lang="en-IE" dirty="0"/>
          </a:p>
        </p:txBody>
      </p:sp>
      <p:pic>
        <p:nvPicPr>
          <p:cNvPr id="7" name="Picture 6">
            <a:extLst>
              <a:ext uri="{FF2B5EF4-FFF2-40B4-BE49-F238E27FC236}">
                <a16:creationId xmlns:a16="http://schemas.microsoft.com/office/drawing/2014/main" id="{3A37972B-4108-504E-FC0E-46F5DCFFC3BD}"/>
              </a:ext>
            </a:extLst>
          </p:cNvPr>
          <p:cNvPicPr>
            <a:picLocks noChangeAspect="1"/>
          </p:cNvPicPr>
          <p:nvPr/>
        </p:nvPicPr>
        <p:blipFill>
          <a:blip r:embed="rId4"/>
          <a:stretch>
            <a:fillRect/>
          </a:stretch>
        </p:blipFill>
        <p:spPr>
          <a:xfrm>
            <a:off x="8199753" y="2082644"/>
            <a:ext cx="3563814" cy="2826221"/>
          </a:xfrm>
          <a:prstGeom prst="rect">
            <a:avLst/>
          </a:prstGeom>
        </p:spPr>
      </p:pic>
    </p:spTree>
    <p:extLst>
      <p:ext uri="{BB962C8B-B14F-4D97-AF65-F5344CB8AC3E}">
        <p14:creationId xmlns:p14="http://schemas.microsoft.com/office/powerpoint/2010/main" val="36102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1C1D-D98D-2E43-E60E-5DD829F0625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EEDC6D-5871-5C14-D08D-28228C917393}"/>
              </a:ext>
            </a:extLst>
          </p:cNvPr>
          <p:cNvSpPr>
            <a:spLocks noGrp="1"/>
          </p:cNvSpPr>
          <p:nvPr>
            <p:ph type="body" sz="quarter" idx="27"/>
          </p:nvPr>
        </p:nvSpPr>
        <p:spPr>
          <a:xfrm>
            <a:off x="678840" y="296847"/>
            <a:ext cx="11513160" cy="720752"/>
          </a:xfrm>
        </p:spPr>
        <p:txBody>
          <a:bodyPr/>
          <a:lstStyle/>
          <a:p>
            <a:r>
              <a:rPr lang="en-GB" noProof="0" dirty="0"/>
              <a:t>DE KRACHT VAN VRAGENLIJSTEN IN MARKTONDERZOEK</a:t>
            </a:r>
            <a:endParaRPr lang="en-GB" noProof="0" dirty="0">
              <a:effectLst/>
            </a:endParaRPr>
          </a:p>
        </p:txBody>
      </p:sp>
      <p:sp>
        <p:nvSpPr>
          <p:cNvPr id="5" name="Text Placeholder 4">
            <a:extLst>
              <a:ext uri="{FF2B5EF4-FFF2-40B4-BE49-F238E27FC236}">
                <a16:creationId xmlns:a16="http://schemas.microsoft.com/office/drawing/2014/main" id="{568BE9A7-AFFA-95CC-8D96-9BC2F60F2359}"/>
              </a:ext>
            </a:extLst>
          </p:cNvPr>
          <p:cNvSpPr>
            <a:spLocks noGrp="1"/>
          </p:cNvSpPr>
          <p:nvPr>
            <p:ph type="body" sz="quarter" idx="14"/>
          </p:nvPr>
        </p:nvSpPr>
        <p:spPr>
          <a:xfrm>
            <a:off x="738348" y="1723293"/>
            <a:ext cx="8979393" cy="4193414"/>
          </a:xfrm>
        </p:spPr>
        <p:txBody>
          <a:bodyPr/>
          <a:lstStyle/>
          <a:p>
            <a:pPr>
              <a:buNone/>
            </a:pPr>
            <a:r>
              <a:rPr lang="en-GB" noProof="0" dirty="0"/>
              <a:t>Vragenlijsten zijn </a:t>
            </a:r>
            <a:r>
              <a:rPr lang="en-GB" b="1" noProof="0" dirty="0"/>
              <a:t>een eenvoudig en krachtig hulpmiddel </a:t>
            </a:r>
            <a:r>
              <a:rPr lang="en-GB" noProof="0" dirty="0"/>
              <a:t>om duidelijke informatie te verzamelen van een groot aantal mensen. Ze helpen je snel inzicht te krijgen in de behoeften, meningen en koopgewoonten van klanten.</a:t>
            </a:r>
          </a:p>
          <a:p>
            <a:pPr>
              <a:buNone/>
            </a:pPr>
            <a:endParaRPr lang="en-GB" noProof="0" dirty="0"/>
          </a:p>
          <a:p>
            <a:pPr>
              <a:buNone/>
            </a:pPr>
            <a:r>
              <a:rPr lang="en-GB" b="1" noProof="0" dirty="0">
                <a:solidFill>
                  <a:srgbClr val="94C7B0"/>
                </a:solidFill>
              </a:rPr>
              <a:t>Voordelen van het gebruik van vragenlijsten:</a:t>
            </a:r>
          </a:p>
          <a:p>
            <a:pPr>
              <a:buNone/>
            </a:pPr>
            <a:endParaRPr lang="en-GB" noProof="0" dirty="0"/>
          </a:p>
          <a:p>
            <a:pPr marL="342900" indent="-342900">
              <a:buFont typeface="Arial" panose="020B0604020202020204" pitchFamily="34" charset="0"/>
              <a:buChar char="•"/>
            </a:pPr>
            <a:r>
              <a:rPr lang="en-GB" noProof="0" dirty="0"/>
              <a:t>Snel en eenvoudig een groot aantal weergaven verzamelen</a:t>
            </a:r>
          </a:p>
          <a:p>
            <a:pPr marL="342900" indent="-342900">
              <a:buFont typeface="Arial" panose="020B0604020202020204" pitchFamily="34" charset="0"/>
              <a:buChar char="•"/>
            </a:pPr>
            <a:r>
              <a:rPr lang="en-GB" noProof="0" dirty="0"/>
              <a:t>Patronen, behoeften en kansen in uw markt herkennen</a:t>
            </a:r>
          </a:p>
          <a:p>
            <a:pPr marL="342900" indent="-342900">
              <a:buFont typeface="Arial" panose="020B0604020202020204" pitchFamily="34" charset="0"/>
              <a:buChar char="•"/>
            </a:pPr>
            <a:r>
              <a:rPr lang="en-GB" noProof="0" dirty="0"/>
              <a:t>Nieuwe ideeën testen voordat je tijd of geld investeert</a:t>
            </a:r>
          </a:p>
          <a:p>
            <a:pPr marL="342900" indent="-342900">
              <a:buFont typeface="Arial" panose="020B0604020202020204" pitchFamily="34" charset="0"/>
              <a:buChar char="•"/>
            </a:pPr>
            <a:r>
              <a:rPr lang="en-GB" noProof="0" dirty="0"/>
              <a:t>Bouw echte kennis op om uw beslissingen te begeleiden</a:t>
            </a:r>
          </a:p>
          <a:p>
            <a:pPr marL="342900" indent="-342900">
              <a:buFont typeface="Arial" panose="020B0604020202020204" pitchFamily="34" charset="0"/>
              <a:buChar char="•"/>
            </a:pPr>
            <a:r>
              <a:rPr lang="en-GB" noProof="0" dirty="0"/>
              <a:t>Bereik mensen op verschillende locaties via online of papieren formulieren</a:t>
            </a:r>
          </a:p>
          <a:p>
            <a:endParaRPr lang="en-GB" noProof="0" dirty="0"/>
          </a:p>
          <a:p>
            <a:r>
              <a:rPr lang="en-GB" noProof="0" dirty="0"/>
              <a:t>Een goede vragenlijst geeft je echt inzicht in wat je klanten willen.</a:t>
            </a:r>
          </a:p>
        </p:txBody>
      </p:sp>
      <p:grpSp>
        <p:nvGrpSpPr>
          <p:cNvPr id="2" name="Grupa 1">
            <a:extLst>
              <a:ext uri="{FF2B5EF4-FFF2-40B4-BE49-F238E27FC236}">
                <a16:creationId xmlns:a16="http://schemas.microsoft.com/office/drawing/2014/main" id="{F3DF5F2D-1048-45A5-ACD6-CDCCA022A42D}"/>
              </a:ext>
            </a:extLst>
          </p:cNvPr>
          <p:cNvGrpSpPr/>
          <p:nvPr/>
        </p:nvGrpSpPr>
        <p:grpSpPr>
          <a:xfrm>
            <a:off x="8783902" y="3077973"/>
            <a:ext cx="1867677" cy="1867677"/>
            <a:chOff x="9893560" y="4347386"/>
            <a:chExt cx="1867677" cy="1867677"/>
          </a:xfrm>
        </p:grpSpPr>
        <p:pic>
          <p:nvPicPr>
            <p:cNvPr id="7" name="Graphic 6" descr="Thought with solid fill">
              <a:extLst>
                <a:ext uri="{FF2B5EF4-FFF2-40B4-BE49-F238E27FC236}">
                  <a16:creationId xmlns:a16="http://schemas.microsoft.com/office/drawing/2014/main" id="{7CE5F0A3-4DCA-917E-1714-125AFAC5D9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3560" y="4347386"/>
              <a:ext cx="1867677" cy="1867677"/>
            </a:xfrm>
            <a:prstGeom prst="rect">
              <a:avLst/>
            </a:prstGeom>
          </p:spPr>
        </p:pic>
        <p:pic>
          <p:nvPicPr>
            <p:cNvPr id="9" name="Graphic 8" descr="Question Mark with solid fill">
              <a:extLst>
                <a:ext uri="{FF2B5EF4-FFF2-40B4-BE49-F238E27FC236}">
                  <a16:creationId xmlns:a16="http://schemas.microsoft.com/office/drawing/2014/main" id="{9B0AC72B-9F7B-5814-8358-07CE07DDF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9504" y="4653871"/>
              <a:ext cx="457200" cy="457200"/>
            </a:xfrm>
            <a:prstGeom prst="rect">
              <a:avLst/>
            </a:prstGeom>
          </p:spPr>
        </p:pic>
      </p:grpSp>
    </p:spTree>
    <p:extLst>
      <p:ext uri="{BB962C8B-B14F-4D97-AF65-F5344CB8AC3E}">
        <p14:creationId xmlns:p14="http://schemas.microsoft.com/office/powerpoint/2010/main" val="356941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15CD-B801-08CD-613E-A216EFD0A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0E15CD4D-9E6D-4B46-B765-B622D857FC50}"/>
              </a:ext>
            </a:extLst>
          </p:cNvPr>
          <p:cNvSpPr>
            <a:spLocks noGrp="1"/>
          </p:cNvSpPr>
          <p:nvPr>
            <p:ph type="body" sz="quarter" idx="27"/>
          </p:nvPr>
        </p:nvSpPr>
        <p:spPr>
          <a:xfrm>
            <a:off x="678840" y="296847"/>
            <a:ext cx="11513160" cy="720752"/>
          </a:xfrm>
        </p:spPr>
        <p:txBody>
          <a:bodyPr/>
          <a:lstStyle/>
          <a:p>
            <a:r>
              <a:rPr lang="en-GB" noProof="0" dirty="0"/>
              <a:t>EENVOUDIGE HULPMIDDELEN TER ONDERSTEUNING VAN UW MARKTONDERZOEK</a:t>
            </a:r>
            <a:endParaRPr lang="en-GB" noProof="0" dirty="0">
              <a:effectLst/>
            </a:endParaRPr>
          </a:p>
        </p:txBody>
      </p:sp>
      <p:sp>
        <p:nvSpPr>
          <p:cNvPr id="5" name="Text Placeholder 4">
            <a:extLst>
              <a:ext uri="{FF2B5EF4-FFF2-40B4-BE49-F238E27FC236}">
                <a16:creationId xmlns:a16="http://schemas.microsoft.com/office/drawing/2014/main" id="{7F5BD625-E405-61A5-B303-E9036E747BA0}"/>
              </a:ext>
            </a:extLst>
          </p:cNvPr>
          <p:cNvSpPr>
            <a:spLocks noGrp="1"/>
          </p:cNvSpPr>
          <p:nvPr>
            <p:ph type="body" sz="quarter" idx="14"/>
          </p:nvPr>
        </p:nvSpPr>
        <p:spPr>
          <a:xfrm>
            <a:off x="738349" y="1723293"/>
            <a:ext cx="7975345" cy="4193414"/>
          </a:xfrm>
        </p:spPr>
        <p:txBody>
          <a:bodyPr/>
          <a:lstStyle/>
          <a:p>
            <a:pPr>
              <a:buNone/>
            </a:pPr>
            <a:r>
              <a:rPr lang="en-GB" b="1" noProof="0" dirty="0"/>
              <a:t>Diepte-interviews - </a:t>
            </a:r>
            <a:r>
              <a:rPr lang="en-GB" b="1" noProof="0" dirty="0">
                <a:solidFill>
                  <a:srgbClr val="94C7B0"/>
                </a:solidFill>
                <a:hlinkClick r:id="rId2">
                  <a:extLst>
                    <a:ext uri="{A12FA001-AC4F-418D-AE19-62706E023703}">
                      <ahyp:hlinkClr xmlns:ahyp="http://schemas.microsoft.com/office/drawing/2018/hyperlinkcolor" val="tx"/>
                    </a:ext>
                  </a:extLst>
                </a:hlinkClick>
              </a:rPr>
              <a:t>Otter.ai </a:t>
            </a:r>
            <a:r>
              <a:rPr lang="en-GB" b="1" noProof="0" dirty="0"/>
              <a:t>of telefoonrecorder:</a:t>
            </a:r>
          </a:p>
          <a:p>
            <a:r>
              <a:rPr lang="en-GB" noProof="0" dirty="0"/>
              <a:t>Gebruik een gratis app zoals Otter.ai of de recorder van je telefoon om het gesprek op te nemen, zodat je goed kunt luisteren zonder je zorgen te maken over het maken van aantekeningen.</a:t>
            </a:r>
          </a:p>
          <a:p>
            <a:endParaRPr lang="en-GB" noProof="0" dirty="0"/>
          </a:p>
          <a:p>
            <a:pPr>
              <a:buNone/>
            </a:pPr>
            <a:r>
              <a:rPr lang="en-GB" b="1" noProof="0" dirty="0"/>
              <a:t>Focusgroepen - </a:t>
            </a:r>
            <a:r>
              <a:rPr lang="en-GB" b="1" noProof="0" dirty="0">
                <a:solidFill>
                  <a:srgbClr val="94C7B0"/>
                </a:solidFill>
                <a:hlinkClick r:id="rId3">
                  <a:extLst>
                    <a:ext uri="{A12FA001-AC4F-418D-AE19-62706E023703}">
                      <ahyp:hlinkClr xmlns:ahyp="http://schemas.microsoft.com/office/drawing/2018/hyperlinkcolor" val="tx"/>
                    </a:ext>
                  </a:extLst>
                </a:hlinkClick>
              </a:rPr>
              <a:t>Zoom </a:t>
            </a:r>
            <a:r>
              <a:rPr lang="en-GB" b="1" noProof="0" dirty="0"/>
              <a:t>of </a:t>
            </a:r>
            <a:r>
              <a:rPr lang="en-GB" b="1" noProof="0" dirty="0">
                <a:solidFill>
                  <a:srgbClr val="94C7B0"/>
                </a:solidFill>
                <a:hlinkClick r:id="rId4">
                  <a:extLst>
                    <a:ext uri="{A12FA001-AC4F-418D-AE19-62706E023703}">
                      <ahyp:hlinkClr xmlns:ahyp="http://schemas.microsoft.com/office/drawing/2018/hyperlinkcolor" val="tx"/>
                    </a:ext>
                  </a:extLst>
                </a:hlinkClick>
              </a:rPr>
              <a:t>Google Meet</a:t>
            </a:r>
            <a:r>
              <a:rPr lang="en-GB" b="1" noProof="0" dirty="0"/>
              <a:t>:</a:t>
            </a:r>
          </a:p>
          <a:p>
            <a:pPr>
              <a:buNone/>
            </a:pPr>
            <a:r>
              <a:rPr lang="en-GB" noProof="0" dirty="0"/>
              <a:t>Organiseer een gratis Zoom of Google Meet gesprek om je kleine groep samen te brengen en neem de sessie (met toestemming) op om later te bekijken.</a:t>
            </a:r>
          </a:p>
          <a:p>
            <a:pPr>
              <a:buNone/>
            </a:pPr>
            <a:endParaRPr lang="en-GB" noProof="0" dirty="0"/>
          </a:p>
          <a:p>
            <a:pPr>
              <a:buNone/>
            </a:pPr>
            <a:r>
              <a:rPr lang="en-GB" b="1" noProof="0" dirty="0"/>
              <a:t>Online communities - </a:t>
            </a:r>
            <a:r>
              <a:rPr lang="en-GB" b="1" noProof="0" dirty="0">
                <a:solidFill>
                  <a:srgbClr val="94C7B0"/>
                </a:solidFill>
                <a:hlinkClick r:id="rId5">
                  <a:extLst>
                    <a:ext uri="{A12FA001-AC4F-418D-AE19-62706E023703}">
                      <ahyp:hlinkClr xmlns:ahyp="http://schemas.microsoft.com/office/drawing/2018/hyperlinkcolor" val="tx"/>
                    </a:ext>
                  </a:extLst>
                </a:hlinkClick>
              </a:rPr>
              <a:t>Facebook Groepen </a:t>
            </a:r>
            <a:r>
              <a:rPr lang="en-GB" b="1" noProof="0" dirty="0"/>
              <a:t>of </a:t>
            </a:r>
            <a:r>
              <a:rPr lang="en-GB" b="1" noProof="0" dirty="0">
                <a:solidFill>
                  <a:srgbClr val="94C7B0"/>
                </a:solidFill>
                <a:hlinkClick r:id="rId6">
                  <a:extLst>
                    <a:ext uri="{A12FA001-AC4F-418D-AE19-62706E023703}">
                      <ahyp:hlinkClr xmlns:ahyp="http://schemas.microsoft.com/office/drawing/2018/hyperlinkcolor" val="tx"/>
                    </a:ext>
                  </a:extLst>
                </a:hlinkClick>
              </a:rPr>
              <a:t>LinkedIn Groepen</a:t>
            </a:r>
            <a:r>
              <a:rPr lang="en-GB" b="1" noProof="0" dirty="0"/>
              <a:t>:</a:t>
            </a:r>
          </a:p>
          <a:p>
            <a:pPr>
              <a:buNone/>
            </a:pPr>
            <a:r>
              <a:rPr lang="en-GB" noProof="0" dirty="0"/>
              <a:t>Word lid van relevante groepen en besteed tijd aan het lezen van berichten en commentaren om te begrijpen wat mensen in jouw vakgebied vragen, delen of ermee worstelen.</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0983E879-6CF9-D435-96EF-0D285948BA30}"/>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340668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084F-9CDD-F9F1-23A4-0D6874879F7B}"/>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561D41B-4F9E-E8DD-9975-E2381558A2B2}"/>
              </a:ext>
            </a:extLst>
          </p:cNvPr>
          <p:cNvSpPr>
            <a:spLocks noGrp="1"/>
          </p:cNvSpPr>
          <p:nvPr>
            <p:ph type="body" sz="quarter" idx="27"/>
          </p:nvPr>
        </p:nvSpPr>
        <p:spPr>
          <a:xfrm>
            <a:off x="678840" y="296847"/>
            <a:ext cx="11513160" cy="720752"/>
          </a:xfrm>
        </p:spPr>
        <p:txBody>
          <a:bodyPr/>
          <a:lstStyle/>
          <a:p>
            <a:r>
              <a:rPr lang="en-GB" noProof="0" dirty="0"/>
              <a:t>EENVOUDIGE HULPMIDDELEN TER ONDERSTEUNING VAN UW MARKTONDERZOEK</a:t>
            </a:r>
            <a:endParaRPr lang="en-GB" noProof="0" dirty="0">
              <a:effectLst/>
            </a:endParaRPr>
          </a:p>
        </p:txBody>
      </p:sp>
      <p:sp>
        <p:nvSpPr>
          <p:cNvPr id="5" name="Text Placeholder 4">
            <a:extLst>
              <a:ext uri="{FF2B5EF4-FFF2-40B4-BE49-F238E27FC236}">
                <a16:creationId xmlns:a16="http://schemas.microsoft.com/office/drawing/2014/main" id="{735D140A-FFE9-E333-CFFC-1675F81295F6}"/>
              </a:ext>
            </a:extLst>
          </p:cNvPr>
          <p:cNvSpPr>
            <a:spLocks noGrp="1"/>
          </p:cNvSpPr>
          <p:nvPr>
            <p:ph type="body" sz="quarter" idx="14"/>
          </p:nvPr>
        </p:nvSpPr>
        <p:spPr>
          <a:xfrm>
            <a:off x="738349" y="1723293"/>
            <a:ext cx="7975345" cy="4193414"/>
          </a:xfrm>
        </p:spPr>
        <p:txBody>
          <a:bodyPr/>
          <a:lstStyle/>
          <a:p>
            <a:pPr>
              <a:buNone/>
            </a:pPr>
            <a:r>
              <a:rPr lang="en-GB" b="1" noProof="0" dirty="0"/>
              <a:t>Luisterplatforms - </a:t>
            </a:r>
            <a:r>
              <a:rPr lang="en-GB" b="1" noProof="0" dirty="0">
                <a:solidFill>
                  <a:srgbClr val="94C7B0"/>
                </a:solidFill>
                <a:hlinkClick r:id="rId2">
                  <a:extLst>
                    <a:ext uri="{A12FA001-AC4F-418D-AE19-62706E023703}">
                      <ahyp:hlinkClr xmlns:ahyp="http://schemas.microsoft.com/office/drawing/2018/hyperlinkcolor" val="tx"/>
                    </a:ext>
                  </a:extLst>
                </a:hlinkClick>
              </a:rPr>
              <a:t>Reddit</a:t>
            </a:r>
            <a:r>
              <a:rPr lang="en-GB" b="1" noProof="0" dirty="0"/>
              <a:t>, </a:t>
            </a:r>
            <a:r>
              <a:rPr lang="en-GB" b="1" noProof="0" dirty="0">
                <a:solidFill>
                  <a:srgbClr val="94C7B0"/>
                </a:solidFill>
                <a:hlinkClick r:id="rId3">
                  <a:extLst>
                    <a:ext uri="{A12FA001-AC4F-418D-AE19-62706E023703}">
                      <ahyp:hlinkClr xmlns:ahyp="http://schemas.microsoft.com/office/drawing/2018/hyperlinkcolor" val="tx"/>
                    </a:ext>
                  </a:extLst>
                </a:hlinkClick>
              </a:rPr>
              <a:t>Quora</a:t>
            </a:r>
            <a:r>
              <a:rPr lang="en-GB" b="1" noProof="0" dirty="0"/>
              <a:t>, Blogs:</a:t>
            </a:r>
          </a:p>
          <a:p>
            <a:pPr>
              <a:buNone/>
            </a:pPr>
            <a:r>
              <a:rPr lang="en-GB" noProof="0" dirty="0"/>
              <a:t>Zoek naar forums of blogreacties over jouw sector en observeer rustig de vragen, adviezen en veelvoorkomende problemen die worden besproken.</a:t>
            </a:r>
          </a:p>
          <a:p>
            <a:pPr>
              <a:buNone/>
            </a:pPr>
            <a:endParaRPr lang="en-GB" noProof="0" dirty="0"/>
          </a:p>
          <a:p>
            <a:pPr>
              <a:buNone/>
            </a:pPr>
            <a:r>
              <a:rPr lang="en-GB" b="1" noProof="0" dirty="0"/>
              <a:t>Enquêtes of vragenlijsten - </a:t>
            </a:r>
            <a:r>
              <a:rPr lang="en-GB" b="1" noProof="0" dirty="0">
                <a:solidFill>
                  <a:srgbClr val="94C7B0"/>
                </a:solidFill>
                <a:hlinkClick r:id="rId4">
                  <a:extLst>
                    <a:ext uri="{A12FA001-AC4F-418D-AE19-62706E023703}">
                      <ahyp:hlinkClr xmlns:ahyp="http://schemas.microsoft.com/office/drawing/2018/hyperlinkcolor" val="tx"/>
                    </a:ext>
                  </a:extLst>
                </a:hlinkClick>
              </a:rPr>
              <a:t>Google Forms </a:t>
            </a:r>
            <a:r>
              <a:rPr lang="en-GB" b="1" noProof="0" dirty="0"/>
              <a:t>of </a:t>
            </a:r>
            <a:r>
              <a:rPr lang="en-GB" b="1" noProof="0" dirty="0">
                <a:solidFill>
                  <a:srgbClr val="94C7B0"/>
                </a:solidFill>
                <a:hlinkClick r:id="rId5">
                  <a:extLst>
                    <a:ext uri="{A12FA001-AC4F-418D-AE19-62706E023703}">
                      <ahyp:hlinkClr xmlns:ahyp="http://schemas.microsoft.com/office/drawing/2018/hyperlinkcolor" val="tx"/>
                    </a:ext>
                  </a:extLst>
                </a:hlinkClick>
              </a:rPr>
              <a:t>SurveyMonkey</a:t>
            </a:r>
            <a:r>
              <a:rPr lang="en-GB" b="1" noProof="0" dirty="0"/>
              <a:t>:</a:t>
            </a:r>
          </a:p>
          <a:p>
            <a:pPr>
              <a:buNone/>
            </a:pPr>
            <a:r>
              <a:rPr lang="en-GB" noProof="0" dirty="0"/>
              <a:t>Maak een korte enquête met eenvoudige antwoorden met Google Forms of SurveyMonkey en deel deze via e-mail, WhatsApp-groepen of sociale media.</a:t>
            </a:r>
          </a:p>
          <a:p>
            <a:pPr>
              <a:buNone/>
            </a:pPr>
            <a:endParaRPr lang="en-GB" noProof="0" dirty="0"/>
          </a:p>
          <a:p>
            <a:pPr>
              <a:buNone/>
            </a:pPr>
            <a:r>
              <a:rPr lang="en-GB" b="1" noProof="0" dirty="0"/>
              <a:t>Observatie - </a:t>
            </a:r>
            <a:r>
              <a:rPr lang="en-GB" b="1" noProof="0" dirty="0">
                <a:solidFill>
                  <a:srgbClr val="94C7B0"/>
                </a:solidFill>
                <a:hlinkClick r:id="rId6">
                  <a:extLst>
                    <a:ext uri="{A12FA001-AC4F-418D-AE19-62706E023703}">
                      <ahyp:hlinkClr xmlns:ahyp="http://schemas.microsoft.com/office/drawing/2018/hyperlinkcolor" val="tx"/>
                    </a:ext>
                  </a:extLst>
                </a:hlinkClick>
              </a:rPr>
              <a:t>Google Keep </a:t>
            </a:r>
            <a:r>
              <a:rPr lang="en-GB" b="1" noProof="0" dirty="0"/>
              <a:t>of notities app:</a:t>
            </a:r>
          </a:p>
          <a:p>
            <a:pPr>
              <a:buNone/>
            </a:pPr>
            <a:r>
              <a:rPr lang="en-GB" noProof="0" dirty="0"/>
              <a:t>Breng tijd door op lokale markten of voedselbeurzen, let op het gedrag van klanten en noteer snel wat je opvalt aan keuzes en gewoonten. </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440689E4-0679-A463-09F8-12D27EEB1105}"/>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2612673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HOE VIND JE MENSEN OM TE INTERVIEWEN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414948"/>
            <a:ext cx="7276099" cy="4491771"/>
          </a:xfrm>
        </p:spPr>
        <p:txBody>
          <a:bodyPr/>
          <a:lstStyle/>
          <a:p>
            <a:pPr>
              <a:buClr>
                <a:srgbClr val="B6D1E1"/>
              </a:buClr>
            </a:pPr>
            <a:r>
              <a:rPr lang="en-GB" sz="2800" b="1" noProof="0" dirty="0">
                <a:solidFill>
                  <a:srgbClr val="94C7B0"/>
                </a:solidFill>
              </a:rPr>
              <a:t>Gebruik je netwerk en het netwerk van je netwerk.</a:t>
            </a:r>
          </a:p>
          <a:p>
            <a:pPr>
              <a:buClr>
                <a:srgbClr val="B6D1E1"/>
              </a:buClr>
            </a:pPr>
            <a:endParaRPr lang="en-GB" b="1" noProof="0" dirty="0"/>
          </a:p>
          <a:p>
            <a:pPr>
              <a:buNone/>
            </a:pPr>
            <a:r>
              <a:rPr lang="en-GB" noProof="0" dirty="0"/>
              <a:t>Zoek contact met contacten, vrienden en leden van de gemeenschap die je in contact kunnen brengen met mensen die het waard zijn om mee te praten.</a:t>
            </a:r>
          </a:p>
          <a:p>
            <a:pPr>
              <a:buNone/>
            </a:pPr>
            <a:endParaRPr lang="en-GB" noProof="0" dirty="0"/>
          </a:p>
          <a:p>
            <a:r>
              <a:rPr lang="en-GB" b="1" noProof="0" dirty="0"/>
              <a:t>Als je iemand uitnodigt voor een gesprek, wees dan duidelijk:</a:t>
            </a:r>
          </a:p>
          <a:p>
            <a:endParaRPr lang="en-GB" b="1" noProof="0" dirty="0"/>
          </a:p>
          <a:p>
            <a:pPr marL="342900" indent="-342900">
              <a:buFont typeface="Arial" panose="020B0604020202020204" pitchFamily="34" charset="0"/>
              <a:buChar char="•"/>
            </a:pPr>
            <a:r>
              <a:rPr lang="en-GB" noProof="0" dirty="0"/>
              <a:t>Vertel ze wanneer je wilt afspreken, hoe lang het zal duren en waarover je wilt praten.</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Maak zo vroeg mogelijk afspraken en als je kunt, zorg er dan voor dat je sommige mensen persoonlijk ontmoet. Persoonlijke gesprekken leiden vaak tot diepere en nuttigere inzichten.</a:t>
            </a:r>
          </a:p>
          <a:p>
            <a:pPr>
              <a:buClr>
                <a:srgbClr val="B6D1E1"/>
              </a:buClr>
            </a:pPr>
            <a:endParaRPr lang="en-GB" noProof="0" dirty="0"/>
          </a:p>
          <a:p>
            <a:pPr>
              <a:buClr>
                <a:srgbClr val="B6D1E1"/>
              </a:buClr>
            </a:pPr>
            <a:endParaRPr lang="en-GB" noProof="0" dirty="0"/>
          </a:p>
        </p:txBody>
      </p:sp>
      <p:pic>
        <p:nvPicPr>
          <p:cNvPr id="3" name="Obraz 2" descr="Obraz zawierający sztuka, krąg&#10;&#10;Zawartość wygenerowana przez sztuczną inteligencję może być niepoprawna.">
            <a:extLst>
              <a:ext uri="{FF2B5EF4-FFF2-40B4-BE49-F238E27FC236}">
                <a16:creationId xmlns:a16="http://schemas.microsoft.com/office/drawing/2014/main" id="{DB81E21A-944E-8A85-30D6-7E2552608CE7}"/>
              </a:ext>
            </a:extLst>
          </p:cNvPr>
          <p:cNvPicPr>
            <a:picLocks noChangeAspect="1"/>
          </p:cNvPicPr>
          <p:nvPr/>
        </p:nvPicPr>
        <p:blipFill>
          <a:blip r:embed="rId2"/>
          <a:stretch>
            <a:fillRect/>
          </a:stretch>
        </p:blipFill>
        <p:spPr>
          <a:xfrm flipH="1">
            <a:off x="8397890" y="1122883"/>
            <a:ext cx="3794110" cy="5692588"/>
          </a:xfrm>
          <a:prstGeom prst="rect">
            <a:avLst/>
          </a:prstGeom>
        </p:spPr>
      </p:pic>
    </p:spTree>
    <p:extLst>
      <p:ext uri="{BB962C8B-B14F-4D97-AF65-F5344CB8AC3E}">
        <p14:creationId xmlns:p14="http://schemas.microsoft.com/office/powerpoint/2010/main" val="597851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DE VRAGENSET SAMENSTELLEN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7614" y="1618922"/>
            <a:ext cx="10785995" cy="4371749"/>
          </a:xfrm>
        </p:spPr>
        <p:txBody>
          <a:bodyPr/>
          <a:lstStyle/>
          <a:p>
            <a:pPr>
              <a:buClr>
                <a:srgbClr val="B6D1E1"/>
              </a:buClr>
            </a:pPr>
            <a:r>
              <a:rPr lang="en-GB" sz="2400" b="1" noProof="0" dirty="0"/>
              <a:t>Vragen vormen de kern van goed marktonderzoek</a:t>
            </a:r>
          </a:p>
          <a:p>
            <a:pPr>
              <a:buClr>
                <a:srgbClr val="B6D1E1"/>
              </a:buClr>
            </a:pPr>
            <a:endParaRPr lang="en-GB" sz="2400" b="1" noProof="0" dirty="0"/>
          </a:p>
          <a:p>
            <a:pPr>
              <a:buNone/>
            </a:pPr>
            <a:r>
              <a:rPr lang="en-GB" noProof="0" dirty="0"/>
              <a:t>De vragen die je stelt (en hoe je ze stelt) zullen bepalen wat je leert. </a:t>
            </a:r>
          </a:p>
          <a:p>
            <a:pPr>
              <a:buNone/>
            </a:pPr>
            <a:br>
              <a:rPr lang="en-GB" noProof="0" dirty="0"/>
            </a:br>
            <a:r>
              <a:rPr lang="en-GB" noProof="0" dirty="0"/>
              <a:t>In tegenstelling tot een wetenschappelijk onderzoek is je doel niet alleen om feiten te verzamelen, maar ook om emoties op te roepen. Je wilt begrijpen wat je doelklanten voelen, wat hen drijft en wat hen zou kunnen motiveren om te kopen.</a:t>
            </a:r>
          </a:p>
          <a:p>
            <a:pPr>
              <a:buNone/>
            </a:pPr>
            <a:endParaRPr lang="en-GB" noProof="0" dirty="0"/>
          </a:p>
          <a:p>
            <a:pPr>
              <a:buNone/>
            </a:pPr>
            <a:r>
              <a:rPr lang="en-GB" noProof="0" dirty="0"/>
              <a:t>Richt je op open vragen die mensen helpen te delen hoe en waarom ze beslissingen nemen.</a:t>
            </a:r>
          </a:p>
          <a:p>
            <a:r>
              <a:rPr lang="en-GB" noProof="0" dirty="0"/>
              <a:t>Of je nu je markt valideert of je idee test, een essentiële vraag die je moet stellen is:</a:t>
            </a:r>
            <a:br>
              <a:rPr lang="en-GB" noProof="0" dirty="0"/>
            </a:br>
            <a:endParaRPr lang="en-GB" noProof="0" dirty="0"/>
          </a:p>
          <a:p>
            <a:pPr algn="ctr"/>
            <a:r>
              <a:rPr lang="en-GB" b="1" dirty="0"/>
              <a:t>Wat is je grootste dagelijkse worsteling met eten of maaltijden?</a:t>
            </a:r>
            <a:br>
              <a:rPr lang="en-GB" noProof="0" dirty="0"/>
            </a:br>
            <a:endParaRPr lang="en-GB" noProof="0" dirty="0"/>
          </a:p>
          <a:p>
            <a:r>
              <a:rPr lang="en-GB" noProof="0" dirty="0"/>
              <a:t>Het antwoord zal je laten zien wat je klant het belangrijkst vindt bij het nemen van een beslissing.</a:t>
            </a:r>
          </a:p>
          <a:p>
            <a:pPr>
              <a:buClr>
                <a:srgbClr val="B6D1E1"/>
              </a:buClr>
            </a:pPr>
            <a:endParaRPr lang="en-GB" noProof="0" dirty="0"/>
          </a:p>
          <a:p>
            <a:pPr>
              <a:buClr>
                <a:srgbClr val="B6D1E1"/>
              </a:buClr>
            </a:pPr>
            <a:endParaRPr lang="en-GB" noProof="0" dirty="0"/>
          </a:p>
        </p:txBody>
      </p:sp>
      <p:pic>
        <p:nvPicPr>
          <p:cNvPr id="3" name="Grafika 2" descr="Pytania z wypełnieniem pełnym">
            <a:extLst>
              <a:ext uri="{FF2B5EF4-FFF2-40B4-BE49-F238E27FC236}">
                <a16:creationId xmlns:a16="http://schemas.microsoft.com/office/drawing/2014/main" id="{6D5CFA95-353F-7948-61AB-504C7BA51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4871" y="1302759"/>
            <a:ext cx="1478941" cy="1478941"/>
          </a:xfrm>
          <a:prstGeom prst="rect">
            <a:avLst/>
          </a:prstGeom>
        </p:spPr>
      </p:pic>
    </p:spTree>
    <p:extLst>
      <p:ext uri="{BB962C8B-B14F-4D97-AF65-F5344CB8AC3E}">
        <p14:creationId xmlns:p14="http://schemas.microsoft.com/office/powerpoint/2010/main" val="2607086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538595" y="296847"/>
            <a:ext cx="10907188" cy="720752"/>
          </a:xfrm>
        </p:spPr>
        <p:txBody>
          <a:bodyPr/>
          <a:lstStyle/>
          <a:p>
            <a:r>
              <a:rPr lang="en-GB" noProof="0" dirty="0"/>
              <a:t>DE VRAGENSET SAMENSTELLEN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38595" y="1237188"/>
            <a:ext cx="11449582" cy="4659939"/>
          </a:xfrm>
        </p:spPr>
        <p:txBody>
          <a:bodyPr/>
          <a:lstStyle/>
          <a:p>
            <a:pPr>
              <a:buClr>
                <a:srgbClr val="B6D1E1"/>
              </a:buClr>
            </a:pPr>
            <a:r>
              <a:rPr lang="en-GB" sz="1800" noProof="0" dirty="0"/>
              <a:t>Gebruik deze vragen om de eetgewoonten, behoeften en interesses van mensen beter te begrijpen, vooral wanneer je maaltijden, snacks of producten introduceert die geïnspireerd zijn door je cultuur.</a:t>
            </a:r>
          </a:p>
          <a:p>
            <a:pPr>
              <a:buClr>
                <a:srgbClr val="B6D1E1"/>
              </a:buClr>
            </a:pPr>
            <a:endParaRPr lang="en-GB" sz="1800" dirty="0"/>
          </a:p>
          <a:p>
            <a:pPr marL="457200" indent="-457200">
              <a:buClr>
                <a:srgbClr val="B6D1E1"/>
              </a:buClr>
              <a:buAutoNum type="arabicPeriod"/>
            </a:pPr>
            <a:r>
              <a:rPr lang="en-GB" sz="1800" b="1" noProof="0" dirty="0">
                <a:solidFill>
                  <a:srgbClr val="B6D1E1"/>
                </a:solidFill>
              </a:rPr>
              <a:t>Alledaagse eetgewoonten</a:t>
            </a:r>
          </a:p>
          <a:p>
            <a:pPr marL="342900" indent="-342900">
              <a:buClr>
                <a:srgbClr val="B6D1E1"/>
              </a:buClr>
              <a:buFont typeface="Arial" panose="020B0604020202020204" pitchFamily="34" charset="0"/>
              <a:buChar char="•"/>
            </a:pPr>
            <a:r>
              <a:rPr lang="en-GB" sz="1800" noProof="0" dirty="0"/>
              <a:t>Wat eet je doordeweeks meestal als lunch of avondeten?</a:t>
            </a:r>
          </a:p>
          <a:p>
            <a:pPr marL="342900" indent="-342900">
              <a:buClr>
                <a:srgbClr val="B6D1E1"/>
              </a:buClr>
              <a:buFont typeface="Arial" panose="020B0604020202020204" pitchFamily="34" charset="0"/>
              <a:buChar char="•"/>
            </a:pPr>
            <a:r>
              <a:rPr lang="en-GB" sz="1800" noProof="0" dirty="0"/>
              <a:t>Hoe vaak kook je thuis in vergelijking met het kopen van kant-en-klaarmaaltijden?</a:t>
            </a:r>
          </a:p>
          <a:p>
            <a:pPr marL="342900" indent="-342900">
              <a:buClr>
                <a:srgbClr val="B6D1E1"/>
              </a:buClr>
              <a:buFont typeface="Arial" panose="020B0604020202020204" pitchFamily="34" charset="0"/>
              <a:buChar char="•"/>
            </a:pPr>
            <a:r>
              <a:rPr lang="en-GB" sz="1800" noProof="0" dirty="0"/>
              <a:t>Waar haal je normaal gesproken je maaltijden vandaan, uit de supermarkt, restaurants, streetfood of andere plaatsen?</a:t>
            </a:r>
          </a:p>
          <a:p>
            <a:pPr>
              <a:buClr>
                <a:srgbClr val="B6D1E1"/>
              </a:buClr>
            </a:pPr>
            <a:endParaRPr lang="en-GB" sz="1800" dirty="0"/>
          </a:p>
          <a:p>
            <a:pPr>
              <a:buClr>
                <a:srgbClr val="B6D1E1"/>
              </a:buClr>
            </a:pPr>
            <a:r>
              <a:rPr lang="en-GB" sz="1800" b="1" noProof="0" dirty="0">
                <a:solidFill>
                  <a:srgbClr val="B6D1E1"/>
                </a:solidFill>
              </a:rPr>
              <a:t>2. Uitdagingen op het gebied van voeding</a:t>
            </a:r>
          </a:p>
          <a:p>
            <a:pPr marL="342900" indent="-342900">
              <a:buClr>
                <a:srgbClr val="B6D1E1"/>
              </a:buClr>
              <a:buFont typeface="Arial" panose="020B0604020202020204" pitchFamily="34" charset="0"/>
              <a:buChar char="•"/>
            </a:pPr>
            <a:r>
              <a:rPr lang="en-GB" sz="1800" noProof="0" dirty="0"/>
              <a:t>Wat is je grootste probleem als het gaat om het bereiden van of de toegang tot lekker eten?</a:t>
            </a:r>
          </a:p>
          <a:p>
            <a:pPr marL="342900" indent="-342900">
              <a:buClr>
                <a:srgbClr val="B6D1E1"/>
              </a:buClr>
              <a:buFont typeface="Arial" panose="020B0604020202020204" pitchFamily="34" charset="0"/>
              <a:buChar char="•"/>
            </a:pPr>
            <a:r>
              <a:rPr lang="en-GB" sz="1800" noProof="0" dirty="0"/>
              <a:t>Zijn er maaltijden, ingrediënten of smaken die je mist uit je kindertijd of uit het land waar je vandaan komt?</a:t>
            </a:r>
          </a:p>
          <a:p>
            <a:pPr marL="342900" indent="-342900">
              <a:buClr>
                <a:srgbClr val="B6D1E1"/>
              </a:buClr>
              <a:buFont typeface="Arial" panose="020B0604020202020204" pitchFamily="34" charset="0"/>
              <a:buChar char="•"/>
            </a:pPr>
            <a:r>
              <a:rPr lang="en-GB" sz="1800" noProof="0" dirty="0"/>
              <a:t>Vind je het moeilijk om authentiek eten uit andere culturen te vinden?</a:t>
            </a:r>
          </a:p>
          <a:p>
            <a:pPr>
              <a:buClr>
                <a:srgbClr val="B6D1E1"/>
              </a:buClr>
            </a:pPr>
            <a:endParaRPr lang="en-GB" sz="1800" b="1" dirty="0">
              <a:solidFill>
                <a:srgbClr val="B6D1E1"/>
              </a:solidFill>
            </a:endParaRPr>
          </a:p>
          <a:p>
            <a:pPr>
              <a:buClr>
                <a:srgbClr val="B6D1E1"/>
              </a:buClr>
            </a:pPr>
            <a:r>
              <a:rPr lang="en-GB" sz="1800" b="1" noProof="0" dirty="0">
                <a:solidFill>
                  <a:srgbClr val="B6D1E1"/>
                </a:solidFill>
              </a:rPr>
              <a:t>3. Openheid voor de wereldkeuken</a:t>
            </a:r>
          </a:p>
          <a:p>
            <a:pPr marL="342900" indent="-342900">
              <a:buClr>
                <a:srgbClr val="B6D1E1"/>
              </a:buClr>
              <a:buFont typeface="Arial" panose="020B0604020202020204" pitchFamily="34" charset="0"/>
              <a:buChar char="•"/>
            </a:pPr>
            <a:r>
              <a:rPr lang="en-GB" sz="1800" noProof="0" dirty="0"/>
              <a:t>Ben je geïnteresseerd in zelfgemaakte of traditionele gerechten uit verschillende landen?</a:t>
            </a:r>
          </a:p>
          <a:p>
            <a:pPr marL="342900" indent="-342900">
              <a:buClr>
                <a:srgbClr val="B6D1E1"/>
              </a:buClr>
              <a:buFont typeface="Arial" panose="020B0604020202020204" pitchFamily="34" charset="0"/>
              <a:buChar char="•"/>
            </a:pPr>
            <a:r>
              <a:rPr lang="en-GB" sz="1800" noProof="0" dirty="0"/>
              <a:t>Waarom aarzel je om een voedingsmiddel te proberen dat je niet kent?</a:t>
            </a:r>
          </a:p>
          <a:p>
            <a:pPr marL="342900" indent="-342900">
              <a:buClr>
                <a:srgbClr val="B6D1E1"/>
              </a:buClr>
              <a:buFont typeface="Arial" panose="020B0604020202020204" pitchFamily="34" charset="0"/>
              <a:buChar char="•"/>
            </a:pPr>
            <a:r>
              <a:rPr lang="en-GB" sz="1800" noProof="0" dirty="0"/>
              <a:t>Wat zou je helpen om je meer op je gemak te voelen bij het uitproberen van nieuwe gerechten?</a:t>
            </a:r>
          </a:p>
        </p:txBody>
      </p:sp>
    </p:spTree>
    <p:extLst>
      <p:ext uri="{BB962C8B-B14F-4D97-AF65-F5344CB8AC3E}">
        <p14:creationId xmlns:p14="http://schemas.microsoft.com/office/powerpoint/2010/main" val="230557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ONDERZOEKEN WAT ER BESTAAT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14933" y="1271108"/>
            <a:ext cx="10189722" cy="4490356"/>
          </a:xfrm>
        </p:spPr>
        <p:txBody>
          <a:bodyPr/>
          <a:lstStyle/>
          <a:p>
            <a:pPr>
              <a:buNone/>
            </a:pPr>
            <a:r>
              <a:rPr lang="en-GB" noProof="0" dirty="0"/>
              <a:t>Neem de tijd om te onderzoeken wat er al op tafel ligt voordat je te ver gaat met je idee voor een levensmiddelenbedrijf. Misschien ontdek je dat andere bedrijven iets soortgelijks aanbieden - en dat is eigenlijk een goed teken. Het betekent dat er een markt is voor wat jij in gedachten hebt, en het geeft je een kans om het anders - of beter - te doen.</a:t>
            </a:r>
          </a:p>
          <a:p>
            <a:pPr>
              <a:buNone/>
            </a:pPr>
            <a:endParaRPr lang="en-GB" dirty="0"/>
          </a:p>
          <a:p>
            <a:pPr>
              <a:buNone/>
            </a:pPr>
            <a:r>
              <a:rPr lang="en-GB" noProof="0" dirty="0"/>
              <a:t>Begin met online te zoeken naar voedingsproducten of -diensten zoals die van jou. Gebruik eenvoudige trefwoorden op Google, YouTube en sociale media. </a:t>
            </a:r>
          </a:p>
          <a:p>
            <a:pPr>
              <a:buNone/>
            </a:pPr>
            <a:endParaRPr lang="en-GB" dirty="0"/>
          </a:p>
          <a:p>
            <a:pPr>
              <a:buNone/>
            </a:pPr>
            <a:r>
              <a:rPr lang="en-GB" noProof="0" dirty="0"/>
              <a:t>Bekijk voedingsbedrijven, pop-ups, foodtrucks, bezorgmenu's, cateringservices en lokale voedselmerken. Let op wat ze aanbieden en hoe ze hun klanten aanspreken. Als er al iets vergelijkbaars bestaat, laat je dan niet ontmoedigen.</a:t>
            </a:r>
          </a:p>
          <a:p>
            <a:pPr>
              <a:buNone/>
            </a:pPr>
            <a:r>
              <a:rPr lang="en-GB" b="1" noProof="0" dirty="0" err="1"/>
              <a:t>Vraag</a:t>
            </a:r>
            <a:r>
              <a:rPr lang="en-GB" b="1" noProof="0" dirty="0"/>
              <a:t> jezelf af: </a:t>
            </a:r>
          </a:p>
          <a:p>
            <a:pPr marL="342900" indent="-342900">
              <a:buFont typeface="Arial" panose="020B0604020202020204" pitchFamily="34" charset="0"/>
              <a:buChar char="•"/>
            </a:pPr>
            <a:r>
              <a:rPr lang="en-GB" noProof="0" dirty="0"/>
              <a:t>Kan ik het lekkerder, gezonder, betaalbaarder of handiger maken?</a:t>
            </a:r>
          </a:p>
          <a:p>
            <a:pPr marL="342900" indent="-342900">
              <a:buFont typeface="Arial" panose="020B0604020202020204" pitchFamily="34" charset="0"/>
              <a:buChar char="•"/>
            </a:pPr>
            <a:r>
              <a:rPr lang="en-GB" noProof="0" dirty="0"/>
              <a:t>Kan ik een betere service, lokale ingrediënten of een nieuwe draai aan een traditioneel gerecht bieden? </a:t>
            </a:r>
          </a:p>
          <a:p>
            <a:pPr marL="342900" indent="-342900">
              <a:buFont typeface="Arial" panose="020B0604020202020204" pitchFamily="34" charset="0"/>
              <a:buChar char="•"/>
            </a:pPr>
            <a:r>
              <a:rPr lang="en-GB" noProof="0" dirty="0"/>
              <a:t>Is er een andere groep mensen die ik zou kunnen bedienen, een niche die anderen hebben gemist?</a:t>
            </a:r>
          </a:p>
        </p:txBody>
      </p:sp>
      <p:pic>
        <p:nvPicPr>
          <p:cNvPr id="2" name="Graphic 5" descr="Lights On with solid fill">
            <a:extLst>
              <a:ext uri="{FF2B5EF4-FFF2-40B4-BE49-F238E27FC236}">
                <a16:creationId xmlns:a16="http://schemas.microsoft.com/office/drawing/2014/main" id="{C2556F58-CEFC-4B44-9BBB-1130972C77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28797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5A82-3A22-A811-E15C-857FF1B7BF8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B6E214-ACCC-5322-C239-BE079F19B024}"/>
              </a:ext>
            </a:extLst>
          </p:cNvPr>
          <p:cNvSpPr>
            <a:spLocks noGrp="1"/>
          </p:cNvSpPr>
          <p:nvPr>
            <p:ph type="body" sz="quarter" idx="27"/>
          </p:nvPr>
        </p:nvSpPr>
        <p:spPr>
          <a:xfrm>
            <a:off x="538595" y="296847"/>
            <a:ext cx="10907188" cy="720752"/>
          </a:xfrm>
        </p:spPr>
        <p:txBody>
          <a:bodyPr/>
          <a:lstStyle/>
          <a:p>
            <a:r>
              <a:rPr lang="en-GB" noProof="0" dirty="0"/>
              <a:t>DE VRAGENSET SAMENSTELLEN </a:t>
            </a:r>
          </a:p>
        </p:txBody>
      </p:sp>
      <p:sp>
        <p:nvSpPr>
          <p:cNvPr id="5" name="Text Placeholder 4">
            <a:extLst>
              <a:ext uri="{FF2B5EF4-FFF2-40B4-BE49-F238E27FC236}">
                <a16:creationId xmlns:a16="http://schemas.microsoft.com/office/drawing/2014/main" id="{2C09AECB-C4EF-BEF6-610C-A5CEF6A4D948}"/>
              </a:ext>
            </a:extLst>
          </p:cNvPr>
          <p:cNvSpPr>
            <a:spLocks noGrp="1"/>
          </p:cNvSpPr>
          <p:nvPr>
            <p:ph type="body" sz="quarter" idx="14"/>
          </p:nvPr>
        </p:nvSpPr>
        <p:spPr>
          <a:xfrm>
            <a:off x="538595" y="1427922"/>
            <a:ext cx="11449582" cy="4659939"/>
          </a:xfrm>
        </p:spPr>
        <p:txBody>
          <a:bodyPr/>
          <a:lstStyle/>
          <a:p>
            <a:pPr>
              <a:buClr>
                <a:srgbClr val="B6D1E1"/>
              </a:buClr>
            </a:pPr>
            <a:r>
              <a:rPr lang="en-GB" b="1" noProof="0" dirty="0">
                <a:solidFill>
                  <a:srgbClr val="B6D1E1"/>
                </a:solidFill>
              </a:rPr>
              <a:t>4. Prijs en verwachtingen</a:t>
            </a:r>
          </a:p>
          <a:p>
            <a:pPr marL="342900" indent="-342900">
              <a:buClr>
                <a:srgbClr val="B6D1E1"/>
              </a:buClr>
              <a:buFont typeface="Arial" panose="020B0604020202020204" pitchFamily="34" charset="0"/>
              <a:buChar char="•"/>
            </a:pPr>
            <a:r>
              <a:rPr lang="en-GB" noProof="0" dirty="0"/>
              <a:t>Hoeveel zou je verwachten te betalen voor een vers bereide, traditionele maaltijd uit een andere cultuur?</a:t>
            </a:r>
          </a:p>
          <a:p>
            <a:pPr marL="342900" indent="-342900">
              <a:buClr>
                <a:srgbClr val="B6D1E1"/>
              </a:buClr>
              <a:buFont typeface="Arial" panose="020B0604020202020204" pitchFamily="34" charset="0"/>
              <a:buChar char="•"/>
            </a:pPr>
            <a:r>
              <a:rPr lang="en-GB" noProof="0" dirty="0"/>
              <a:t>Waardoor voelt een voedingsproduct voor jou waardevol of de prijs waard?</a:t>
            </a:r>
          </a:p>
          <a:p>
            <a:pPr marL="342900" indent="-342900">
              <a:buClr>
                <a:srgbClr val="B6D1E1"/>
              </a:buClr>
              <a:buFont typeface="Arial" panose="020B0604020202020204" pitchFamily="34" charset="0"/>
              <a:buChar char="•"/>
            </a:pPr>
            <a:r>
              <a:rPr lang="en-GB" noProof="0" dirty="0"/>
              <a:t>Zou je meer betalen voor eten dat met de hand is gemaakt, uit de streek komt of een cultureel verhaal heeft?</a:t>
            </a:r>
          </a:p>
        </p:txBody>
      </p:sp>
    </p:spTree>
    <p:extLst>
      <p:ext uri="{BB962C8B-B14F-4D97-AF65-F5344CB8AC3E}">
        <p14:creationId xmlns:p14="http://schemas.microsoft.com/office/powerpoint/2010/main" val="3217960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HET TESTEN VAN DE VRAGENSET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52864" y="1669143"/>
            <a:ext cx="4443250" cy="4226605"/>
          </a:xfrm>
        </p:spPr>
        <p:txBody>
          <a:bodyPr/>
          <a:lstStyle/>
          <a:p>
            <a:pPr>
              <a:buNone/>
            </a:pPr>
            <a:r>
              <a:rPr lang="en-US" dirty="0"/>
              <a:t>Het is belangrijk om je set vragen te testen voordat je volledig begint. Het is moeilijk om alles meteen goed te hebben. Na een paar eerste gesprekken zul je </a:t>
            </a:r>
            <a:r>
              <a:rPr lang="en-US" dirty="0" err="1"/>
              <a:t>je </a:t>
            </a:r>
            <a:r>
              <a:rPr lang="en-US" dirty="0"/>
              <a:t>waarschijnlijk </a:t>
            </a:r>
            <a:r>
              <a:rPr lang="en-US" dirty="0" err="1"/>
              <a:t>realiseren </a:t>
            </a:r>
            <a:r>
              <a:rPr lang="en-US" dirty="0"/>
              <a:t>dat er andere belangrijke informatie is die je ook wilt verzamelen.</a:t>
            </a:r>
            <a:endParaRPr lang="pl-PL" dirty="0"/>
          </a:p>
          <a:p>
            <a:pPr>
              <a:buNone/>
            </a:pPr>
            <a:endParaRPr lang="en-US" dirty="0"/>
          </a:p>
          <a:p>
            <a:r>
              <a:rPr lang="en-US" dirty="0"/>
              <a:t>Een goede aanpak is om drie tot vijf testinterviews te houden en vervolgens je vragen en antwoorden zorgvuldig te bekijken. Zorg ervoor dat je de inzichten krijgt die je nodig hebt om je bedrijfsidee te sturen.</a:t>
            </a:r>
          </a:p>
        </p:txBody>
      </p:sp>
      <p:sp>
        <p:nvSpPr>
          <p:cNvPr id="7" name="Text Placeholder 4">
            <a:extLst>
              <a:ext uri="{FF2B5EF4-FFF2-40B4-BE49-F238E27FC236}">
                <a16:creationId xmlns:a16="http://schemas.microsoft.com/office/drawing/2014/main" id="{94FC73A2-8A54-6E44-FDE1-0442DDCF0ABA}"/>
              </a:ext>
            </a:extLst>
          </p:cNvPr>
          <p:cNvSpPr txBox="1">
            <a:spLocks/>
          </p:cNvSpPr>
          <p:nvPr/>
        </p:nvSpPr>
        <p:spPr>
          <a:xfrm>
            <a:off x="5762171" y="1669143"/>
            <a:ext cx="5805715" cy="422660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Hieronder volgen enkele dingen die je kunt overwegen tijdens deze beoordeling: </a:t>
            </a:r>
          </a:p>
          <a:p>
            <a:pPr>
              <a:buClr>
                <a:srgbClr val="B6D1E1"/>
              </a:buClr>
            </a:pPr>
            <a:endParaRPr lang="en-GB" b="1" noProof="0" dirty="0"/>
          </a:p>
          <a:p>
            <a:pPr marL="342900" indent="-342900">
              <a:buClr>
                <a:srgbClr val="B6D1E1"/>
              </a:buClr>
              <a:buFont typeface="Wingdings" panose="05000000000000000000" pitchFamily="2" charset="2"/>
              <a:buChar char="ü"/>
            </a:pPr>
            <a:r>
              <a:rPr lang="en-GB" noProof="0" dirty="0"/>
              <a:t>Zijn de vragen open genoeg om een dialoog te starten? </a:t>
            </a:r>
          </a:p>
          <a:p>
            <a:pPr marL="342900" indent="-342900">
              <a:buClr>
                <a:srgbClr val="B6D1E1"/>
              </a:buClr>
              <a:buFont typeface="Wingdings" panose="05000000000000000000" pitchFamily="2" charset="2"/>
              <a:buChar char="ü"/>
            </a:pPr>
            <a:r>
              <a:rPr lang="en-GB" noProof="0" dirty="0"/>
              <a:t>Zijn sommige vragen overbodig? </a:t>
            </a:r>
          </a:p>
          <a:p>
            <a:pPr marL="342900" indent="-342900">
              <a:buClr>
                <a:srgbClr val="B6D1E1"/>
              </a:buClr>
              <a:buFont typeface="Wingdings" panose="05000000000000000000" pitchFamily="2" charset="2"/>
              <a:buChar char="ü"/>
            </a:pPr>
            <a:r>
              <a:rPr lang="en-GB" noProof="0" dirty="0"/>
              <a:t>Is dit de juiste doelgroep? </a:t>
            </a:r>
          </a:p>
          <a:p>
            <a:pPr marL="342900" indent="-342900">
              <a:buClr>
                <a:srgbClr val="B6D1E1"/>
              </a:buClr>
              <a:buFont typeface="Wingdings" panose="05000000000000000000" pitchFamily="2" charset="2"/>
              <a:buChar char="ü"/>
            </a:pPr>
            <a:r>
              <a:rPr lang="en-GB" noProof="0" dirty="0"/>
              <a:t>Hoe lang duren de interviews? </a:t>
            </a:r>
          </a:p>
          <a:p>
            <a:pPr marL="342900" indent="-342900">
              <a:buClr>
                <a:srgbClr val="B6D1E1"/>
              </a:buClr>
              <a:buFont typeface="Wingdings" panose="05000000000000000000" pitchFamily="2" charset="2"/>
              <a:buChar char="ü"/>
            </a:pPr>
            <a:r>
              <a:rPr lang="en-GB" noProof="0" dirty="0"/>
              <a:t>Heb ik iets ontdekt in deze interviews waarover ik meer details moet vragen? </a:t>
            </a:r>
          </a:p>
          <a:p>
            <a:pPr marL="342900" indent="-342900">
              <a:buClr>
                <a:srgbClr val="B6D1E1"/>
              </a:buClr>
              <a:buFont typeface="Wingdings" panose="05000000000000000000" pitchFamily="2" charset="2"/>
              <a:buChar char="ü"/>
            </a:pPr>
            <a:r>
              <a:rPr lang="en-GB" noProof="0" dirty="0"/>
              <a:t>Welke vragen werden verkeerd begrepen en hoe kunnen ze anders worden geformuleerd? </a:t>
            </a:r>
          </a:p>
          <a:p>
            <a:pPr>
              <a:buClr>
                <a:srgbClr val="B6D1E1"/>
              </a:buClr>
            </a:pPr>
            <a:endParaRPr lang="en-GB" noProof="0" dirty="0"/>
          </a:p>
          <a:p>
            <a:pPr>
              <a:buClr>
                <a:srgbClr val="B6D1E1"/>
              </a:buClr>
            </a:pPr>
            <a:endParaRPr lang="en-GB" noProof="0" dirty="0"/>
          </a:p>
        </p:txBody>
      </p:sp>
      <p:cxnSp>
        <p:nvCxnSpPr>
          <p:cNvPr id="11" name="Straight Connector 10">
            <a:extLst>
              <a:ext uri="{FF2B5EF4-FFF2-40B4-BE49-F238E27FC236}">
                <a16:creationId xmlns:a16="http://schemas.microsoft.com/office/drawing/2014/main" id="{7A6CDAD6-4FDF-1A9E-D05F-4B6E623769E3}"/>
              </a:ext>
            </a:extLst>
          </p:cNvPr>
          <p:cNvCxnSpPr>
            <a:cxnSpLocks/>
          </p:cNvCxnSpPr>
          <p:nvPr/>
        </p:nvCxnSpPr>
        <p:spPr>
          <a:xfrm>
            <a:off x="5305205" y="1500413"/>
            <a:ext cx="0" cy="49149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3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3751" y="2125997"/>
            <a:ext cx="6147263" cy="3458375"/>
          </a:xfrm>
        </p:spPr>
        <p:txBody>
          <a:bodyPr>
            <a:normAutofit/>
          </a:bodyPr>
          <a:lstStyle/>
          <a:p>
            <a:r>
              <a:rPr lang="en-GB" noProof="0" dirty="0"/>
              <a:t>BEKIJK UW</a:t>
            </a:r>
            <a:br>
              <a:rPr lang="en-GB" noProof="0" dirty="0"/>
            </a:br>
            <a:r>
              <a:rPr lang="en-GB" noProof="0" dirty="0"/>
              <a:t>COMPETITIE</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04</a:t>
            </a:r>
          </a:p>
        </p:txBody>
      </p:sp>
      <p:pic>
        <p:nvPicPr>
          <p:cNvPr id="3" name="Graphic 2" descr="Eye with solid fill">
            <a:extLst>
              <a:ext uri="{FF2B5EF4-FFF2-40B4-BE49-F238E27FC236}">
                <a16:creationId xmlns:a16="http://schemas.microsoft.com/office/drawing/2014/main" id="{6206D932-BFC1-83E2-1563-8F03C9F2E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3050" y="4238625"/>
            <a:ext cx="914400" cy="914400"/>
          </a:xfrm>
          <a:prstGeom prst="rect">
            <a:avLst/>
          </a:prstGeom>
        </p:spPr>
      </p:pic>
      <p:pic>
        <p:nvPicPr>
          <p:cNvPr id="12" name="Graphic 11" descr="Magnifying glass with solid fill">
            <a:extLst>
              <a:ext uri="{FF2B5EF4-FFF2-40B4-BE49-F238E27FC236}">
                <a16:creationId xmlns:a16="http://schemas.microsoft.com/office/drawing/2014/main" id="{CABBC7FE-47C1-323A-F398-E887C4E31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57857">
            <a:off x="1267757" y="4157953"/>
            <a:ext cx="1464987" cy="1464987"/>
          </a:xfrm>
          <a:prstGeom prst="rect">
            <a:avLst/>
          </a:prstGeom>
        </p:spPr>
      </p:pic>
    </p:spTree>
    <p:extLst>
      <p:ext uri="{BB962C8B-B14F-4D97-AF65-F5344CB8AC3E}">
        <p14:creationId xmlns:p14="http://schemas.microsoft.com/office/powerpoint/2010/main" val="1560008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JE BEDRIJFSIDEE KWALIFICEREN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534886"/>
            <a:ext cx="7621881" cy="4490356"/>
          </a:xfrm>
        </p:spPr>
        <p:txBody>
          <a:bodyPr/>
          <a:lstStyle/>
          <a:p>
            <a:pPr>
              <a:buClr>
                <a:srgbClr val="B6D1E1"/>
              </a:buClr>
            </a:pPr>
            <a:r>
              <a:rPr lang="en-GB" sz="2800" b="1" noProof="0" dirty="0"/>
              <a:t>Volgende stap: Bekijk de concurrentie </a:t>
            </a:r>
          </a:p>
          <a:p>
            <a:pPr>
              <a:buClr>
                <a:srgbClr val="B6D1E1"/>
              </a:buClr>
            </a:pPr>
            <a:endParaRPr lang="en-GB" sz="2800" b="1" noProof="0" dirty="0"/>
          </a:p>
          <a:p>
            <a:pPr>
              <a:buClr>
                <a:srgbClr val="B6D1E1"/>
              </a:buClr>
            </a:pPr>
            <a:r>
              <a:rPr lang="en-GB" noProof="0" dirty="0"/>
              <a:t>Kennis over je concurrenten helpt je om te communiceren met je doelgroep, je bedrijf te onderscheiden van concurrenten, je processen te verbeteren en uitdagingen in je markt het hoofd te bieden.  </a:t>
            </a:r>
          </a:p>
          <a:p>
            <a:pPr>
              <a:buClr>
                <a:srgbClr val="B6D1E1"/>
              </a:buClr>
            </a:pPr>
            <a:endParaRPr lang="en-GB" b="1" noProof="0" dirty="0"/>
          </a:p>
          <a:p>
            <a:pPr>
              <a:buClr>
                <a:srgbClr val="B6D1E1"/>
              </a:buClr>
            </a:pPr>
            <a:r>
              <a:rPr lang="en-GB" b="1" noProof="0" dirty="0"/>
              <a:t>Begrijp je concurrenten. </a:t>
            </a:r>
            <a:r>
              <a:rPr lang="en-GB" noProof="0" dirty="0"/>
              <a:t>Weten wie je concurrenten zijn en wat ze aanbieden, kan je helpen om je producten, diensten en marketing te laten opvallen. </a:t>
            </a:r>
          </a:p>
          <a:p>
            <a:pPr>
              <a:buClr>
                <a:srgbClr val="B6D1E1"/>
              </a:buClr>
            </a:pPr>
            <a:endParaRPr lang="en-GB" noProof="0" dirty="0"/>
          </a:p>
          <a:p>
            <a:pPr>
              <a:buClr>
                <a:srgbClr val="B6D1E1"/>
              </a:buClr>
            </a:pPr>
            <a:r>
              <a:rPr lang="en-GB" noProof="0" dirty="0"/>
              <a:t>Je kunt deze kennis gebruiken om marketingstrategieën te creëren die </a:t>
            </a:r>
            <a:r>
              <a:rPr lang="en-GB" b="1" noProof="0" dirty="0"/>
              <a:t>voordeel halen uit de zwakke punten van je concurrenten </a:t>
            </a:r>
            <a:r>
              <a:rPr lang="en-GB" noProof="0" dirty="0"/>
              <a:t>en je eigen bedrijfsprestaties verbeteren.  Gebruik de </a:t>
            </a:r>
            <a:r>
              <a:rPr lang="en-GB" b="1" noProof="0" dirty="0"/>
              <a:t>sleutelwoorden </a:t>
            </a:r>
            <a:r>
              <a:rPr lang="en-GB" noProof="0" dirty="0"/>
              <a:t>van je bedrijfsomschrijving, Google ze, ondervraag hun websites en ontdek wat er anders is aan jouw aanpak. </a:t>
            </a:r>
          </a:p>
        </p:txBody>
      </p:sp>
      <p:pic>
        <p:nvPicPr>
          <p:cNvPr id="5" name="Obraz 4" descr="Obraz zawierający pionek szachowy, Gry, Sporty halowe, gra planszowa&#10;&#10;Zawartość wygenerowana przez sztuczną inteligencję może być niepoprawna.">
            <a:extLst>
              <a:ext uri="{FF2B5EF4-FFF2-40B4-BE49-F238E27FC236}">
                <a16:creationId xmlns:a16="http://schemas.microsoft.com/office/drawing/2014/main" id="{B88C5C09-26C1-855B-2602-0A5C4F883E28}"/>
              </a:ext>
            </a:extLst>
          </p:cNvPr>
          <p:cNvPicPr>
            <a:picLocks noChangeAspect="1"/>
          </p:cNvPicPr>
          <p:nvPr/>
        </p:nvPicPr>
        <p:blipFill>
          <a:blip r:embed="rId2"/>
          <a:srcRect l="34652" r="4877"/>
          <a:stretch/>
        </p:blipFill>
        <p:spPr>
          <a:xfrm>
            <a:off x="8518358" y="1751540"/>
            <a:ext cx="3283656" cy="4057048"/>
          </a:xfrm>
          <a:prstGeom prst="roundRect">
            <a:avLst/>
          </a:prstGeom>
        </p:spPr>
      </p:pic>
    </p:spTree>
    <p:extLst>
      <p:ext uri="{BB962C8B-B14F-4D97-AF65-F5344CB8AC3E}">
        <p14:creationId xmlns:p14="http://schemas.microsoft.com/office/powerpoint/2010/main" val="196983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A28D71-D676-9F65-2F49-B3F8681A1815}"/>
              </a:ext>
            </a:extLst>
          </p:cNvPr>
          <p:cNvSpPr/>
          <p:nvPr/>
        </p:nvSpPr>
        <p:spPr>
          <a:xfrm>
            <a:off x="6189044" y="4948064"/>
            <a:ext cx="5583856"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OVERWEEG VOOR ELKE CONCURRENT</a:t>
            </a:r>
            <a:endParaRPr lang="en-GB" noProof="0" dirty="0">
              <a:effectLst/>
            </a:endParaRP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56706" y="1632857"/>
            <a:ext cx="6674823" cy="3429000"/>
          </a:xfrm>
        </p:spPr>
        <p:txBody>
          <a:bodyPr/>
          <a:lstStyle/>
          <a:p>
            <a:pPr marL="342900" indent="-342900">
              <a:buClr>
                <a:srgbClr val="B6D1E1"/>
              </a:buClr>
              <a:buFont typeface="Arial" panose="020B0604020202020204" pitchFamily="34" charset="0"/>
              <a:buChar char="•"/>
            </a:pPr>
            <a:r>
              <a:rPr lang="en-GB" b="1" noProof="0" dirty="0"/>
              <a:t>Algemene informatie; </a:t>
            </a:r>
            <a:r>
              <a:rPr lang="en-GB" noProof="0" dirty="0"/>
              <a:t>jaar van oprichting, grootte (werknemers, locaties) </a:t>
            </a:r>
          </a:p>
          <a:p>
            <a:pPr marL="342900" indent="-342900">
              <a:buClr>
                <a:srgbClr val="B6D1E1"/>
              </a:buClr>
              <a:buFont typeface="Arial" panose="020B0604020202020204" pitchFamily="34" charset="0"/>
              <a:buChar char="•"/>
            </a:pPr>
            <a:r>
              <a:rPr lang="en-GB" b="1" noProof="0" dirty="0"/>
              <a:t>Doelgroepklanten/sectoren </a:t>
            </a:r>
            <a:r>
              <a:rPr lang="en-GB" noProof="0" dirty="0"/>
              <a:t>(meestal vermeld op de website) </a:t>
            </a:r>
          </a:p>
          <a:p>
            <a:pPr marL="342900" indent="-342900">
              <a:buClr>
                <a:srgbClr val="B6D1E1"/>
              </a:buClr>
              <a:buFont typeface="Arial" panose="020B0604020202020204" pitchFamily="34" charset="0"/>
              <a:buChar char="•"/>
            </a:pPr>
            <a:r>
              <a:rPr lang="en-GB" b="1" noProof="0" dirty="0"/>
              <a:t>Marketing &amp; Sales aanpak </a:t>
            </a:r>
            <a:r>
              <a:rPr lang="en-GB" noProof="0" dirty="0"/>
              <a:t>(website nieuws &amp; evenementen) </a:t>
            </a:r>
          </a:p>
          <a:p>
            <a:pPr marL="342900" indent="-342900">
              <a:buClr>
                <a:srgbClr val="B6D1E1"/>
              </a:buClr>
              <a:buFont typeface="Arial" panose="020B0604020202020204" pitchFamily="34" charset="0"/>
              <a:buChar char="•"/>
            </a:pPr>
            <a:r>
              <a:rPr lang="en-GB" b="1" noProof="0" dirty="0"/>
              <a:t>Sterke en zwakke punten; </a:t>
            </a:r>
            <a:r>
              <a:rPr lang="en-GB" noProof="0" dirty="0"/>
              <a:t>bekijk beoordelingen voor patronen waar ze goed en minder goed in zijn </a:t>
            </a:r>
          </a:p>
          <a:p>
            <a:pPr marL="342900" indent="-342900">
              <a:buClr>
                <a:srgbClr val="B6D1E1"/>
              </a:buClr>
              <a:buFont typeface="Arial" panose="020B0604020202020204" pitchFamily="34" charset="0"/>
              <a:buChar char="•"/>
            </a:pPr>
            <a:r>
              <a:rPr lang="en-GB" b="1" noProof="0" dirty="0"/>
              <a:t>USP's (Unique Selling Proposition); </a:t>
            </a:r>
            <a:r>
              <a:rPr lang="en-GB" noProof="0" dirty="0"/>
              <a:t>wat hen uniek maakt dat klanten overtuigt om te kopen </a:t>
            </a:r>
          </a:p>
          <a:p>
            <a:pPr marL="342900" indent="-342900">
              <a:buClr>
                <a:srgbClr val="B6D1E1"/>
              </a:buClr>
              <a:buFont typeface="Arial" panose="020B0604020202020204" pitchFamily="34" charset="0"/>
              <a:buChar char="•"/>
            </a:pPr>
            <a:r>
              <a:rPr lang="en-GB" b="1" noProof="0" dirty="0"/>
              <a:t>Vergelijken; </a:t>
            </a:r>
            <a:r>
              <a:rPr lang="en-GB" noProof="0" dirty="0"/>
              <a:t>bijv. visuele tabel met kolommen waarin hun verschillende aanbiedingen functie voor functie worden vergeleken </a:t>
            </a:r>
          </a:p>
          <a:p>
            <a:pPr>
              <a:buClr>
                <a:srgbClr val="B6D1E1"/>
              </a:buClr>
            </a:pPr>
            <a:endParaRPr lang="en-GB" noProof="0" dirty="0"/>
          </a:p>
        </p:txBody>
      </p:sp>
      <p:grpSp>
        <p:nvGrpSpPr>
          <p:cNvPr id="8" name="Group 7">
            <a:extLst>
              <a:ext uri="{FF2B5EF4-FFF2-40B4-BE49-F238E27FC236}">
                <a16:creationId xmlns:a16="http://schemas.microsoft.com/office/drawing/2014/main" id="{2ECDC01D-1965-8BDF-585C-484B95E967A5}"/>
              </a:ext>
            </a:extLst>
          </p:cNvPr>
          <p:cNvGrpSpPr/>
          <p:nvPr/>
        </p:nvGrpSpPr>
        <p:grpSpPr>
          <a:xfrm>
            <a:off x="9176928" y="4550735"/>
            <a:ext cx="2788753" cy="578690"/>
            <a:chOff x="2045517" y="6166884"/>
            <a:chExt cx="2788753" cy="578690"/>
          </a:xfrm>
        </p:grpSpPr>
        <p:sp>
          <p:nvSpPr>
            <p:cNvPr id="9" name="Rectangle 8">
              <a:extLst>
                <a:ext uri="{FF2B5EF4-FFF2-40B4-BE49-F238E27FC236}">
                  <a16:creationId xmlns:a16="http://schemas.microsoft.com/office/drawing/2014/main" id="{3E63613B-4FD6-97B9-6031-458BBCCC062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BFB3F582-93C6-7213-6CC5-D30EA93800B4}"/>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E22945DE-9E85-1AAE-8BC2-BB639C30A9F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52E00700-70F8-9BF3-D778-65BE07ECF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EF50C760-503D-B056-10DD-CE875230FE77}"/>
              </a:ext>
            </a:extLst>
          </p:cNvPr>
          <p:cNvSpPr txBox="1">
            <a:spLocks/>
          </p:cNvSpPr>
          <p:nvPr/>
        </p:nvSpPr>
        <p:spPr>
          <a:xfrm>
            <a:off x="6106886" y="5246915"/>
            <a:ext cx="5372100"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GB" b="1" noProof="0" dirty="0"/>
              <a:t>Waarom heb je concurrentievoordeel? Schrijf een samenvattende paragraaf </a:t>
            </a:r>
          </a:p>
        </p:txBody>
      </p:sp>
      <p:pic>
        <p:nvPicPr>
          <p:cNvPr id="5" name="Graphic 4" descr="Bar chart with solid fill">
            <a:extLst>
              <a:ext uri="{FF2B5EF4-FFF2-40B4-BE49-F238E27FC236}">
                <a16:creationId xmlns:a16="http://schemas.microsoft.com/office/drawing/2014/main" id="{4C84DAA5-0997-D361-1752-259D344178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6783" y="2221251"/>
            <a:ext cx="1530863" cy="1530863"/>
          </a:xfrm>
          <a:prstGeom prst="rect">
            <a:avLst/>
          </a:prstGeom>
        </p:spPr>
      </p:pic>
    </p:spTree>
    <p:extLst>
      <p:ext uri="{BB962C8B-B14F-4D97-AF65-F5344CB8AC3E}">
        <p14:creationId xmlns:p14="http://schemas.microsoft.com/office/powerpoint/2010/main" val="100865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grpSp>
        <p:nvGrpSpPr>
          <p:cNvPr id="3" name="Grupa 2">
            <a:extLst>
              <a:ext uri="{FF2B5EF4-FFF2-40B4-BE49-F238E27FC236}">
                <a16:creationId xmlns:a16="http://schemas.microsoft.com/office/drawing/2014/main" id="{E2DDEC1B-2E0F-D4B1-9544-8FCBEE85DCB4}"/>
              </a:ext>
            </a:extLst>
          </p:cNvPr>
          <p:cNvGrpSpPr/>
          <p:nvPr/>
        </p:nvGrpSpPr>
        <p:grpSpPr>
          <a:xfrm>
            <a:off x="1076356" y="1420800"/>
            <a:ext cx="4060089" cy="3285260"/>
            <a:chOff x="1086357" y="1797758"/>
            <a:chExt cx="4060089" cy="3285260"/>
          </a:xfrm>
        </p:grpSpPr>
        <p:grpSp>
          <p:nvGrpSpPr>
            <p:cNvPr id="2" name="Grupa 1">
              <a:extLst>
                <a:ext uri="{FF2B5EF4-FFF2-40B4-BE49-F238E27FC236}">
                  <a16:creationId xmlns:a16="http://schemas.microsoft.com/office/drawing/2014/main" id="{680F894A-65AD-5F13-47F7-76B4F2D31B92}"/>
                </a:ext>
              </a:extLst>
            </p:cNvPr>
            <p:cNvGrpSpPr/>
            <p:nvPr/>
          </p:nvGrpSpPr>
          <p:grpSpPr>
            <a:xfrm>
              <a:off x="1086357" y="1797758"/>
              <a:ext cx="4060089" cy="1632858"/>
              <a:chOff x="1086357" y="1797758"/>
              <a:chExt cx="4060089" cy="1632858"/>
            </a:xfrm>
          </p:grpSpPr>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615189" y="2606754"/>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noProof="0" dirty="0">
                    <a:solidFill>
                      <a:srgbClr val="382B1B"/>
                    </a:solidFill>
                  </a:rPr>
                  <a:t>Uw bedrijf starten</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086357" y="1860602"/>
                <a:ext cx="4060089" cy="837258"/>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4500" b="1" noProof="0" dirty="0">
                    <a:solidFill>
                      <a:srgbClr val="382B1B"/>
                    </a:solidFill>
                  </a:rPr>
                  <a:t>Volgende</a:t>
                </a:r>
                <a:r>
                  <a:rPr lang="pl-PL" sz="4500" b="1" noProof="0" dirty="0">
                    <a:solidFill>
                      <a:srgbClr val="382B1B"/>
                    </a:solidFill>
                  </a:rPr>
                  <a:t>:</a:t>
                </a:r>
                <a:r>
                  <a:rPr lang="en-GB" sz="4500" b="1" noProof="0" dirty="0">
                    <a:solidFill>
                      <a:srgbClr val="382B1B"/>
                    </a:solidFill>
                  </a:rPr>
                  <a:t> Stap 3 </a:t>
                </a:r>
              </a:p>
            </p:txBody>
          </p:sp>
          <p:sp>
            <p:nvSpPr>
              <p:cNvPr id="8" name="Speech Bubble: Rectangle with Corners Rounded 7">
                <a:extLst>
                  <a:ext uri="{FF2B5EF4-FFF2-40B4-BE49-F238E27FC236}">
                    <a16:creationId xmlns:a16="http://schemas.microsoft.com/office/drawing/2014/main" id="{61ADDE71-5AB1-FF96-7AB7-D7B7F527389D}"/>
                  </a:ext>
                </a:extLst>
              </p:cNvPr>
              <p:cNvSpPr/>
              <p:nvPr/>
            </p:nvSpPr>
            <p:spPr>
              <a:xfrm>
                <a:off x="1615189" y="1797758"/>
                <a:ext cx="3270993" cy="1632858"/>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Graphic 9" descr="Female Profile with solid fill">
              <a:extLst>
                <a:ext uri="{FF2B5EF4-FFF2-40B4-BE49-F238E27FC236}">
                  <a16:creationId xmlns:a16="http://schemas.microsoft.com/office/drawing/2014/main" id="{207E2122-D50D-7C3D-47A1-8962C53E9D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4945" y="3520107"/>
              <a:ext cx="1562911" cy="1562911"/>
            </a:xfrm>
            <a:prstGeom prst="rect">
              <a:avLst/>
            </a:prstGeom>
          </p:spPr>
        </p:pic>
      </p:grpSp>
    </p:spTree>
    <p:extLst>
      <p:ext uri="{BB962C8B-B14F-4D97-AF65-F5344CB8AC3E}">
        <p14:creationId xmlns:p14="http://schemas.microsoft.com/office/powerpoint/2010/main" val="16670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BEGIN KLEIN, DROOM GROOT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52247" y="1403130"/>
            <a:ext cx="5822267" cy="3399028"/>
          </a:xfrm>
        </p:spPr>
        <p:txBody>
          <a:bodyPr/>
          <a:lstStyle/>
          <a:p>
            <a:pPr>
              <a:buNone/>
            </a:pPr>
            <a:r>
              <a:rPr lang="en-GB" sz="2000" noProof="0" dirty="0"/>
              <a:t>Laat je inspireren door </a:t>
            </a:r>
            <a:r>
              <a:rPr lang="en-GB" sz="2000" b="1" noProof="0" dirty="0"/>
              <a:t>Sahar Hashemi</a:t>
            </a:r>
            <a:r>
              <a:rPr lang="en-GB" sz="2000" noProof="0" dirty="0"/>
              <a:t>, die </a:t>
            </a:r>
            <a:r>
              <a:rPr lang="en-GB" sz="2000" b="1" noProof="0" dirty="0">
                <a:solidFill>
                  <a:srgbClr val="94C7B0"/>
                </a:solidFill>
                <a:hlinkClick r:id="rId3">
                  <a:extLst>
                    <a:ext uri="{A12FA001-AC4F-418D-AE19-62706E023703}">
                      <ahyp:hlinkClr xmlns:ahyp="http://schemas.microsoft.com/office/drawing/2018/hyperlinkcolor" val="tx"/>
                    </a:ext>
                  </a:extLst>
                </a:hlinkClick>
              </a:rPr>
              <a:t>Coffee Republic </a:t>
            </a:r>
            <a:r>
              <a:rPr lang="en-GB" sz="2000" noProof="0" dirty="0"/>
              <a:t>mede oprichtte nadat ze een kans zag om de koffiecultuur naar het Verenigd Koninkrijk te brengen. Ze had geen bedrijfservaring - alleen een idee, passie en de moed om te beginnen.</a:t>
            </a:r>
          </a:p>
          <a:p>
            <a:pPr>
              <a:buNone/>
            </a:pPr>
            <a:endParaRPr lang="en-GB" sz="2000" noProof="0" dirty="0"/>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2000" b="1" i="0" u="none" strike="noStrike" cap="none" normalizeH="0" baseline="0" noProof="0" dirty="0">
                <a:ln>
                  <a:noFill/>
                </a:ln>
                <a:solidFill>
                  <a:schemeClr val="tx1"/>
                </a:solidFill>
                <a:effectLst/>
              </a:rPr>
              <a:t>Je hoeft geen expert te zijn.</a:t>
            </a:r>
            <a:br>
              <a:rPr kumimoji="0" lang="en-GB" sz="2000" b="0" i="0" u="none" strike="noStrike" cap="none" normalizeH="0" baseline="0" noProof="0" dirty="0">
                <a:ln>
                  <a:noFill/>
                </a:ln>
                <a:solidFill>
                  <a:schemeClr val="tx1"/>
                </a:solidFill>
                <a:effectLst/>
              </a:rPr>
            </a:br>
            <a:r>
              <a:rPr kumimoji="0" lang="en-GB" sz="2000" b="0" i="0" u="none" strike="noStrike" cap="none" normalizeH="0" baseline="0" noProof="0" dirty="0">
                <a:ln>
                  <a:noFill/>
                </a:ln>
                <a:solidFill>
                  <a:schemeClr val="tx1"/>
                </a:solidFill>
                <a:effectLst/>
              </a:rPr>
              <a:t>Net als Sahar kun je slagen door een behoefte te zien en de eerste stap te zetten.</a:t>
            </a:r>
          </a:p>
          <a:p>
            <a:pPr marR="0" lvl="0" algn="l" defTabSz="914400" rtl="0" eaLnBrk="0" fontAlgn="base" latinLnBrk="0" hangingPunct="0">
              <a:lnSpc>
                <a:spcPct val="100000"/>
              </a:lnSpc>
              <a:spcBef>
                <a:spcPct val="0"/>
              </a:spcBef>
              <a:spcAft>
                <a:spcPct val="0"/>
              </a:spcAft>
              <a:buClrTx/>
              <a:buSzTx/>
              <a:tabLst/>
            </a:pPr>
            <a:endParaRPr kumimoji="0" lang="en-GB" sz="2000" b="0" i="0" u="none" strike="noStrike" cap="none" normalizeH="0" baseline="0" noProof="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2000" b="1" i="0" u="none" strike="noStrike" cap="none" normalizeH="0" baseline="0" noProof="0" dirty="0">
                <a:ln>
                  <a:noFill/>
                </a:ln>
                <a:solidFill>
                  <a:schemeClr val="tx1"/>
                </a:solidFill>
                <a:effectLst/>
              </a:rPr>
              <a:t>Begin klein, leer al doende.</a:t>
            </a:r>
            <a:br>
              <a:rPr kumimoji="0" lang="en-GB" sz="2000" b="0" i="0" u="none" strike="noStrike" cap="none" normalizeH="0" baseline="0" noProof="0" dirty="0">
                <a:ln>
                  <a:noFill/>
                </a:ln>
                <a:solidFill>
                  <a:schemeClr val="tx1"/>
                </a:solidFill>
                <a:effectLst/>
              </a:rPr>
            </a:br>
            <a:r>
              <a:rPr kumimoji="0" lang="en-GB" sz="2000" b="0" i="0" u="none" strike="noStrike" cap="none" normalizeH="0" baseline="0" noProof="0" dirty="0">
                <a:ln>
                  <a:noFill/>
                </a:ln>
                <a:solidFill>
                  <a:schemeClr val="tx1"/>
                </a:solidFill>
                <a:effectLst/>
              </a:rPr>
              <a:t>Succes komt van actie, niet van perfectie</a:t>
            </a:r>
            <a:r>
              <a:rPr kumimoji="0" lang="en-GB" sz="1800" b="0" i="0" u="none" strike="noStrike" cap="none" normalizeH="0" baseline="0" noProof="0" dirty="0">
                <a:ln>
                  <a:noFill/>
                </a:ln>
                <a:solidFill>
                  <a:schemeClr val="tx1"/>
                </a:solidFill>
                <a:effectLst/>
              </a:rPr>
              <a:t>.</a:t>
            </a:r>
          </a:p>
        </p:txBody>
      </p:sp>
      <p:grpSp>
        <p:nvGrpSpPr>
          <p:cNvPr id="7" name="Group 6">
            <a:extLst>
              <a:ext uri="{FF2B5EF4-FFF2-40B4-BE49-F238E27FC236}">
                <a16:creationId xmlns:a16="http://schemas.microsoft.com/office/drawing/2014/main" id="{2507A590-EFF5-2598-0E79-0392F0A79E2F}"/>
              </a:ext>
            </a:extLst>
          </p:cNvPr>
          <p:cNvGrpSpPr/>
          <p:nvPr/>
        </p:nvGrpSpPr>
        <p:grpSpPr>
          <a:xfrm>
            <a:off x="5934085" y="1403130"/>
            <a:ext cx="6257915" cy="5234152"/>
            <a:chOff x="4308293" y="667658"/>
            <a:chExt cx="6811123" cy="5696857"/>
          </a:xfrm>
        </p:grpSpPr>
        <p:pic>
          <p:nvPicPr>
            <p:cNvPr id="8" name="Picture 7">
              <a:extLst>
                <a:ext uri="{FF2B5EF4-FFF2-40B4-BE49-F238E27FC236}">
                  <a16:creationId xmlns:a16="http://schemas.microsoft.com/office/drawing/2014/main" id="{75DEFE92-1CD2-717B-D35D-9A0C4497AB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9591A1AD-2E75-F293-6DB3-C4D6F6597015}"/>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Online Media 4" title="What makes an entrepreneur? | Sahar Hashemi | TEDxYouth@Bath">
            <a:hlinkClick r:id="" action="ppaction://media"/>
            <a:extLst>
              <a:ext uri="{FF2B5EF4-FFF2-40B4-BE49-F238E27FC236}">
                <a16:creationId xmlns:a16="http://schemas.microsoft.com/office/drawing/2014/main" id="{66708A7B-733F-1611-6F8E-F646BD7520C0}"/>
              </a:ext>
            </a:extLst>
          </p:cNvPr>
          <p:cNvPicPr>
            <a:picLocks noRot="1" noChangeAspect="1"/>
          </p:cNvPicPr>
          <p:nvPr>
            <a:videoFile r:link="rId1"/>
          </p:nvPr>
        </p:nvPicPr>
        <p:blipFill>
          <a:blip r:embed="rId5"/>
          <a:stretch>
            <a:fillRect/>
          </a:stretch>
        </p:blipFill>
        <p:spPr>
          <a:xfrm>
            <a:off x="7002541" y="1747157"/>
            <a:ext cx="5189459" cy="3399028"/>
          </a:xfrm>
          <a:prstGeom prst="rect">
            <a:avLst/>
          </a:prstGeom>
        </p:spPr>
      </p:pic>
      <p:sp>
        <p:nvSpPr>
          <p:cNvPr id="5" name="pole tekstowe 4">
            <a:extLst>
              <a:ext uri="{FF2B5EF4-FFF2-40B4-BE49-F238E27FC236}">
                <a16:creationId xmlns:a16="http://schemas.microsoft.com/office/drawing/2014/main" id="{92A09B94-D756-2EF7-23AB-D2FF7C670B06}"/>
              </a:ext>
            </a:extLst>
          </p:cNvPr>
          <p:cNvSpPr txBox="1"/>
          <p:nvPr/>
        </p:nvSpPr>
        <p:spPr>
          <a:xfrm>
            <a:off x="2547257" y="5502000"/>
            <a:ext cx="3921056" cy="830997"/>
          </a:xfrm>
          <a:prstGeom prst="rect">
            <a:avLst/>
          </a:prstGeom>
          <a:noFill/>
        </p:spPr>
        <p:txBody>
          <a:bodyPr wrap="square">
            <a:spAutoFit/>
          </a:bodyPr>
          <a:lstStyle/>
          <a:p>
            <a:pPr>
              <a:buNone/>
            </a:pPr>
            <a:r>
              <a:rPr lang="en-GB" sz="2400" b="1" noProof="0" dirty="0">
                <a:solidFill>
                  <a:srgbClr val="94C7B0"/>
                </a:solidFill>
              </a:rPr>
              <a:t>Bekijk haar TEDxYouth </a:t>
            </a:r>
          </a:p>
          <a:p>
            <a:pPr>
              <a:buNone/>
            </a:pPr>
            <a:r>
              <a:rPr lang="en-GB" sz="2400" b="1" noProof="0" dirty="0">
                <a:solidFill>
                  <a:srgbClr val="94C7B0"/>
                </a:solidFill>
              </a:rPr>
              <a:t>praat voor meer inspiratie! </a:t>
            </a:r>
            <a:r>
              <a:rPr lang="en-GB" sz="2400" b="1" noProof="0" dirty="0">
                <a:solidFill>
                  <a:srgbClr val="94C7B0"/>
                </a:solidFill>
                <a:sym typeface="Wingdings" panose="05000000000000000000" pitchFamily="2" charset="2"/>
              </a:rPr>
              <a:t> </a:t>
            </a:r>
            <a:endParaRPr lang="en-GB" sz="2400" b="1" noProof="0" dirty="0">
              <a:solidFill>
                <a:srgbClr val="94C7B0"/>
              </a:solidFill>
            </a:endParaRPr>
          </a:p>
        </p:txBody>
      </p:sp>
    </p:spTree>
    <p:extLst>
      <p:ext uri="{BB962C8B-B14F-4D97-AF65-F5344CB8AC3E}">
        <p14:creationId xmlns:p14="http://schemas.microsoft.com/office/powerpoint/2010/main" val="5380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BEGIN KLEIN, DROOM GROOT</a:t>
            </a:r>
          </a:p>
        </p:txBody>
      </p:sp>
      <p:pic>
        <p:nvPicPr>
          <p:cNvPr id="12" name="Picture 2">
            <a:extLst>
              <a:ext uri="{FF2B5EF4-FFF2-40B4-BE49-F238E27FC236}">
                <a16:creationId xmlns:a16="http://schemas.microsoft.com/office/drawing/2014/main" id="{AA8137E2-5B9C-6CDA-84C7-EBF32A26B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026" y="1851919"/>
            <a:ext cx="2548603" cy="406310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83A5A013-6D84-3CB4-178C-1EE41AACED38}"/>
              </a:ext>
            </a:extLst>
          </p:cNvPr>
          <p:cNvSpPr txBox="1"/>
          <p:nvPr/>
        </p:nvSpPr>
        <p:spPr>
          <a:xfrm>
            <a:off x="561142" y="1182255"/>
            <a:ext cx="8073888" cy="6247864"/>
          </a:xfrm>
          <a:prstGeom prst="rect">
            <a:avLst/>
          </a:prstGeom>
          <a:noFill/>
        </p:spPr>
        <p:txBody>
          <a:bodyPr wrap="square">
            <a:spAutoFit/>
          </a:bodyPr>
          <a:lstStyle/>
          <a:p>
            <a:r>
              <a:rPr lang="en-GB" sz="2200" b="1" noProof="0" dirty="0"/>
              <a:t>AANBEVOLEN LECTUUR</a:t>
            </a:r>
          </a:p>
          <a:p>
            <a:endParaRPr lang="en-GB" sz="2200" dirty="0"/>
          </a:p>
          <a:p>
            <a:r>
              <a:rPr lang="en-GB" sz="2200" noProof="0" dirty="0"/>
              <a:t>In </a:t>
            </a:r>
            <a:r>
              <a:rPr lang="en-GB" sz="2200" b="1" i="1" noProof="0" dirty="0">
                <a:solidFill>
                  <a:srgbClr val="94C7B0"/>
                </a:solidFill>
                <a:hlinkClick r:id="rId3">
                  <a:extLst>
                    <a:ext uri="{A12FA001-AC4F-418D-AE19-62706E023703}">
                      <ahyp:hlinkClr xmlns:ahyp="http://schemas.microsoft.com/office/drawing/2018/hyperlinkcolor" val="tx"/>
                    </a:ext>
                  </a:extLst>
                </a:hlinkClick>
              </a:rPr>
              <a:t>Anyone Can Do It </a:t>
            </a:r>
            <a:r>
              <a:rPr lang="en-GB" sz="2200" noProof="0" dirty="0"/>
              <a:t>deelt Sahar hoe ze van een idee Coffee Republic maakte, </a:t>
            </a:r>
            <a:r>
              <a:rPr lang="en-GB" sz="2400" dirty="0"/>
              <a:t>zonder enige ervaring in het bedrijfsleven. Haar verhaal is een krachtige herinnering dat je met passie en actie een heel eind kunt komen. Het zit vol waardevolle ondernemerslessen en inzichten uit de praktijk voor iedereen die vanaf nul moet beginnen.</a:t>
            </a:r>
          </a:p>
          <a:p>
            <a:endParaRPr lang="en-GB" sz="2400" dirty="0"/>
          </a:p>
          <a:p>
            <a:r>
              <a:rPr lang="en-GB" sz="2400" dirty="0"/>
              <a:t>Een opvallende les van Sahar is deze:  </a:t>
            </a:r>
            <a:r>
              <a:rPr lang="en-GB" sz="2400" b="1" dirty="0"/>
              <a:t>"Als je wacht tot je je er klaar voor voelt, zul je het nooit doen."</a:t>
            </a:r>
          </a:p>
          <a:p>
            <a:r>
              <a:rPr lang="en-GB" sz="2400" dirty="0" err="1"/>
              <a:t>Deze</a:t>
            </a:r>
            <a:r>
              <a:rPr lang="en-GB" sz="2400" dirty="0"/>
              <a:t> mentaliteit hielp haar om doortastende stappen te nemen, zelfs als dingen onzeker aanvoelden, en is een nuttige herinnering voor elke aspirant-ondernemer in de voedingsmiddelenindustrie.</a:t>
            </a:r>
          </a:p>
          <a:p>
            <a:endParaRPr lang="en-GB" sz="2400" noProof="0" dirty="0"/>
          </a:p>
          <a:p>
            <a:endParaRPr lang="en-GB" sz="2200" noProof="0" dirty="0"/>
          </a:p>
        </p:txBody>
      </p:sp>
    </p:spTree>
    <p:extLst>
      <p:ext uri="{BB962C8B-B14F-4D97-AF65-F5344CB8AC3E}">
        <p14:creationId xmlns:p14="http://schemas.microsoft.com/office/powerpoint/2010/main" val="314999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9007</Words>
  <Application>Microsoft Office PowerPoint</Application>
  <PresentationFormat>Widescreen</PresentationFormat>
  <Paragraphs>716</Paragraphs>
  <Slides>75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Montserrat</vt:lpstr>
      <vt:lpstr>Quattrocento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docId:108AA904811FFFD071ADA553EB4103B5</cp:keywords>
  <cp:lastModifiedBy>Orla Casey</cp:lastModifiedBy>
  <cp:revision>294</cp:revision>
  <cp:lastPrinted>2021-03-30T19:00:04Z</cp:lastPrinted>
  <dcterms:created xsi:type="dcterms:W3CDTF">2019-11-20T14:08:21Z</dcterms:created>
  <dcterms:modified xsi:type="dcterms:W3CDTF">2025-06-16T12:36:53Z</dcterms:modified>
</cp:coreProperties>
</file>