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71"/>
  </p:notesMasterIdLst>
  <p:handoutMasterIdLst>
    <p:handoutMasterId r:id="rId72"/>
  </p:handoutMasterIdLst>
  <p:sldIdLst>
    <p:sldId id="4394" r:id="rId3"/>
    <p:sldId id="4543" r:id="rId4"/>
    <p:sldId id="4545" r:id="rId5"/>
    <p:sldId id="4565" r:id="rId6"/>
    <p:sldId id="4395" r:id="rId7"/>
    <p:sldId id="4396" r:id="rId8"/>
    <p:sldId id="4423" r:id="rId9"/>
    <p:sldId id="4422" r:id="rId10"/>
    <p:sldId id="4433" r:id="rId11"/>
    <p:sldId id="4492" r:id="rId12"/>
    <p:sldId id="4548" r:id="rId13"/>
    <p:sldId id="4490" r:id="rId14"/>
    <p:sldId id="4564" r:id="rId15"/>
    <p:sldId id="4493" r:id="rId16"/>
    <p:sldId id="4409" r:id="rId17"/>
    <p:sldId id="4552" r:id="rId18"/>
    <p:sldId id="4491" r:id="rId19"/>
    <p:sldId id="4544" r:id="rId20"/>
    <p:sldId id="4549" r:id="rId21"/>
    <p:sldId id="4550" r:id="rId22"/>
    <p:sldId id="4553" r:id="rId23"/>
    <p:sldId id="4495" r:id="rId24"/>
    <p:sldId id="4551" r:id="rId25"/>
    <p:sldId id="4559" r:id="rId26"/>
    <p:sldId id="4498" r:id="rId27"/>
    <p:sldId id="4414" r:id="rId28"/>
    <p:sldId id="4499" r:id="rId29"/>
    <p:sldId id="4557" r:id="rId30"/>
    <p:sldId id="4556" r:id="rId31"/>
    <p:sldId id="4502" r:id="rId32"/>
    <p:sldId id="4503" r:id="rId33"/>
    <p:sldId id="4504" r:id="rId34"/>
    <p:sldId id="4505" r:id="rId35"/>
    <p:sldId id="4506" r:id="rId36"/>
    <p:sldId id="4507" r:id="rId37"/>
    <p:sldId id="4508" r:id="rId38"/>
    <p:sldId id="4509" r:id="rId39"/>
    <p:sldId id="4510" r:id="rId40"/>
    <p:sldId id="4511" r:id="rId41"/>
    <p:sldId id="4417" r:id="rId42"/>
    <p:sldId id="4512" r:id="rId43"/>
    <p:sldId id="4513" r:id="rId44"/>
    <p:sldId id="4514" r:id="rId45"/>
    <p:sldId id="4515" r:id="rId46"/>
    <p:sldId id="4516" r:id="rId47"/>
    <p:sldId id="4519" r:id="rId48"/>
    <p:sldId id="4517" r:id="rId49"/>
    <p:sldId id="4518" r:id="rId50"/>
    <p:sldId id="4520" r:id="rId51"/>
    <p:sldId id="4521" r:id="rId52"/>
    <p:sldId id="4522" r:id="rId53"/>
    <p:sldId id="4523" r:id="rId54"/>
    <p:sldId id="4524" r:id="rId55"/>
    <p:sldId id="4525" r:id="rId56"/>
    <p:sldId id="4526" r:id="rId57"/>
    <p:sldId id="4527" r:id="rId58"/>
    <p:sldId id="4528" r:id="rId59"/>
    <p:sldId id="4561" r:id="rId60"/>
    <p:sldId id="4531" r:id="rId61"/>
    <p:sldId id="4537" r:id="rId62"/>
    <p:sldId id="4562" r:id="rId63"/>
    <p:sldId id="4538" r:id="rId64"/>
    <p:sldId id="4563" r:id="rId65"/>
    <p:sldId id="4420" r:id="rId66"/>
    <p:sldId id="4532" r:id="rId67"/>
    <p:sldId id="4533" r:id="rId68"/>
    <p:sldId id="4535" r:id="rId69"/>
    <p:sldId id="4421" r:id="rId7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B6D1E1"/>
    <a:srgbClr val="84BFA4"/>
    <a:srgbClr val="E6C8C7"/>
    <a:srgbClr val="FFC652"/>
    <a:srgbClr val="F26B27"/>
    <a:srgbClr val="1EB3DD"/>
    <a:srgbClr val="1E494F"/>
    <a:srgbClr val="C54A9A"/>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94729"/>
  </p:normalViewPr>
  <p:slideViewPr>
    <p:cSldViewPr snapToGrid="0" snapToObjects="1">
      <p:cViewPr varScale="1">
        <p:scale>
          <a:sx n="83" d="100"/>
          <a:sy n="83" d="100"/>
        </p:scale>
        <p:origin x="30" y="3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ata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image" Target="../media/image69.jpeg"/></Relationships>
</file>

<file path=ppt/diagrams/_rels/data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image" Target="../media/image7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rawing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image" Target="../media/image69.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image" Target="../media/image7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dgm:spPr>
        <a:solidFill>
          <a:srgbClr val="B6D1E1"/>
        </a:solidFill>
      </dgm:spPr>
      <dgm:t>
        <a:bodyPr/>
        <a:lstStyle/>
        <a:p>
          <a:r>
            <a:rPr lang="en-GB" noProof="0" dirty="0">
              <a:solidFill>
                <a:schemeClr val="tx1"/>
              </a:solidFill>
            </a:rPr>
            <a:t>Door ondernemerschap kunnen </a:t>
          </a:r>
          <a:r>
            <a:rPr lang="en-GB" b="1" noProof="0" dirty="0">
              <a:solidFill>
                <a:schemeClr val="tx1"/>
              </a:solidFill>
            </a:rPr>
            <a:t>vrouwelijke migranten </a:t>
          </a:r>
          <a:r>
            <a:rPr lang="en-GB" noProof="0" dirty="0">
              <a:solidFill>
                <a:schemeClr val="tx1"/>
              </a:solidFill>
            </a:rPr>
            <a:t>hun eigen banen creëren. Vrouwen zijn beschreven als 'stille bijdragers' aan onze economieën, maar als migrantenvrouw heb je levenservaring, veerkracht en veel van de vaardigheden die nodig zijn om een succesvolle vrouwelijke ondernemer te zijn. </a:t>
          </a: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B4816C24-DE42-4336-898F-C29DE353E615}">
      <dgm:prSet phldrT="[Tekst]"/>
      <dgm:spPr>
        <a:solidFill>
          <a:srgbClr val="B6D1E1"/>
        </a:solidFill>
      </dgm:spPr>
      <dgm:t>
        <a:bodyPr/>
        <a:lstStyle/>
        <a:p>
          <a:r>
            <a:rPr lang="en-GB" b="0" i="0" noProof="0" dirty="0">
              <a:solidFill>
                <a:schemeClr val="tx1"/>
              </a:solidFill>
              <a:effectLst/>
            </a:rPr>
            <a:t>Veel </a:t>
          </a:r>
          <a:r>
            <a:rPr lang="en-GB" b="1" i="0" noProof="0" dirty="0">
              <a:solidFill>
                <a:schemeClr val="tx1"/>
              </a:solidFill>
              <a:effectLst/>
            </a:rPr>
            <a:t>kinderen van migranten </a:t>
          </a:r>
          <a:r>
            <a:rPr lang="en-GB" b="0" i="0" noProof="0" dirty="0">
              <a:solidFill>
                <a:schemeClr val="tx1"/>
              </a:solidFill>
              <a:effectLst/>
            </a:rPr>
            <a:t>die in hun adoptieland zijn geboren, hebben met succes een eigen bedrijf opgezet. </a:t>
          </a:r>
        </a:p>
        <a:p>
          <a:r>
            <a:rPr lang="en-GB" b="0" i="0" noProof="0" dirty="0">
              <a:solidFill>
                <a:schemeClr val="tx1"/>
              </a:solidFill>
              <a:effectLst/>
            </a:rPr>
            <a:t> Je hebt een nieuwe manier om naar dingen te kijken, waarbij je vaak het beste van culturele achtergrond en mogelijkheden combineert voor uniek en </a:t>
          </a:r>
          <a:r>
            <a:rPr lang="en-GB" noProof="0" dirty="0">
              <a:solidFill>
                <a:schemeClr val="tx1"/>
              </a:solidFill>
            </a:rPr>
            <a:t>innovatief zakelijk succes</a:t>
          </a:r>
          <a:r>
            <a:rPr lang="en-GB" b="0" i="0" noProof="0" dirty="0">
              <a:solidFill>
                <a:schemeClr val="bg1"/>
              </a:solidFill>
              <a:effectLst/>
            </a:rPr>
            <a:t>. </a:t>
          </a:r>
          <a:endParaRPr lang="en-GB" noProof="0" dirty="0">
            <a:solidFill>
              <a:schemeClr val="bg1"/>
            </a:solidFill>
          </a:endParaRPr>
        </a:p>
      </dgm:t>
    </dgm:pt>
    <dgm:pt modelId="{0879372A-A29B-4BD9-90BF-7170BE7E009E}" type="parTrans" cxnId="{F75D5E1F-4FCD-4A46-B3BF-7D079E161FED}">
      <dgm:prSet/>
      <dgm:spPr/>
      <dgm:t>
        <a:bodyPr/>
        <a:lstStyle/>
        <a:p>
          <a:endParaRPr lang="en-GB"/>
        </a:p>
      </dgm:t>
    </dgm:pt>
    <dgm:pt modelId="{83F882E7-6EF3-4DB8-BA27-10CA7385757C}" type="sibTrans" cxnId="{F75D5E1F-4FCD-4A46-B3BF-7D079E161FED}">
      <dgm:prSet/>
      <dgm:spPr/>
      <dgm:t>
        <a:bodyPr/>
        <a:lstStyle/>
        <a:p>
          <a:endParaRPr lang="en-GB"/>
        </a:p>
      </dgm:t>
    </dgm:pt>
    <dgm:pt modelId="{34A958EC-CEBD-4B85-828A-6FA63F17D887}">
      <dgm:prSet phldrT="[Tekst]"/>
      <dgm:spPr>
        <a:solidFill>
          <a:srgbClr val="B6D1E1"/>
        </a:solidFill>
      </dgm:spPr>
      <dgm:t>
        <a:bodyPr/>
        <a:lstStyle/>
        <a:p>
          <a:endParaRPr lang="pl-PL" b="1" i="0" noProof="0" dirty="0">
            <a:solidFill>
              <a:schemeClr val="bg1"/>
            </a:solidFill>
            <a:effectLst/>
          </a:endParaRPr>
        </a:p>
        <a:p>
          <a:r>
            <a:rPr lang="en-GB" b="1" i="0" noProof="0" dirty="0">
              <a:solidFill>
                <a:schemeClr val="tx1"/>
              </a:solidFill>
              <a:effectLst/>
            </a:rPr>
            <a:t>Vluchtelingen </a:t>
          </a:r>
          <a:r>
            <a:rPr lang="en-GB" b="0" i="0" noProof="0" dirty="0">
              <a:solidFill>
                <a:schemeClr val="tx1"/>
              </a:solidFill>
              <a:effectLst/>
            </a:rPr>
            <a:t>trekken onbekende landen in, niet alleen op zoek naar een veiliger leven voor zichzelf, maar ook in hun streven om een impact te hebben en een bijdrage te leveren. </a:t>
          </a:r>
          <a:endParaRPr lang="en-GB" noProof="0" dirty="0">
            <a:solidFill>
              <a:schemeClr val="tx1"/>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solidFill>
          <a:srgbClr val="84BFA4">
            <a:alpha val="90000"/>
          </a:srgbClr>
        </a:solid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3">
        <dgm:presLayoutVars>
          <dgm:bulletEnabled val="1"/>
        </dgm:presLayoutVars>
      </dgm:prSet>
      <dgm:spPr/>
    </dgm:pt>
    <dgm:pt modelId="{AA5BD624-5293-4D1A-95D6-67E93BCC2731}" type="pres">
      <dgm:prSet presAssocID="{49B93A0F-8F20-433C-A7B9-568B0FFE628A}" presName="invisiNode" presStyleLbl="node1" presStyleIdx="0" presStyleCnt="3"/>
      <dgm:spPr/>
    </dgm:pt>
    <dgm:pt modelId="{3CD8FEE1-6099-45FE-8DE2-3C1202951175}" type="pres">
      <dgm:prSet presAssocID="{49B93A0F-8F20-433C-A7B9-568B0FFE628A}" presName="imagNode"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7913" r="316" b="-42087"/>
          </a:stretch>
        </a:blipFill>
      </dgm:spPr>
    </dgm:pt>
    <dgm:pt modelId="{A9F6983E-0174-4EF9-979B-C2786CF12364}" type="pres">
      <dgm:prSet presAssocID="{C2E75115-26CA-406B-862D-67782D2D5A8D}" presName="sibTrans" presStyleLbl="sibTrans2D1" presStyleIdx="0" presStyleCnt="0"/>
      <dgm:spPr/>
    </dgm:pt>
    <dgm:pt modelId="{829C5759-3210-4F40-9E56-95BC67B39BBC}" type="pres">
      <dgm:prSet presAssocID="{B4816C24-DE42-4336-898F-C29DE353E615}" presName="compNode" presStyleCnt="0"/>
      <dgm:spPr/>
    </dgm:pt>
    <dgm:pt modelId="{02AA4BC8-29D5-4D64-B35D-3AB4564000A4}" type="pres">
      <dgm:prSet presAssocID="{B4816C24-DE42-4336-898F-C29DE353E615}" presName="node" presStyleLbl="node1" presStyleIdx="1" presStyleCnt="3">
        <dgm:presLayoutVars>
          <dgm:bulletEnabled val="1"/>
        </dgm:presLayoutVars>
      </dgm:prSet>
      <dgm:spPr/>
    </dgm:pt>
    <dgm:pt modelId="{4BD8D447-87FA-4066-BE37-8EAE3C328FB1}" type="pres">
      <dgm:prSet presAssocID="{B4816C24-DE42-4336-898F-C29DE353E615}" presName="invisiNode" presStyleLbl="node1" presStyleIdx="1" presStyleCnt="3"/>
      <dgm:spPr/>
    </dgm:pt>
    <dgm:pt modelId="{15DE5D82-547F-48CC-9EFF-0E74B92C4B1C}" type="pres">
      <dgm:prSet presAssocID="{B4816C24-DE42-4336-898F-C29DE353E615}"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7913" b="-42087"/>
          </a:stretch>
        </a:blipFill>
      </dgm:spPr>
    </dgm:pt>
    <dgm:pt modelId="{24EAB3E5-4546-4852-AD4F-041A40A85D2B}" type="pres">
      <dgm:prSet presAssocID="{83F882E7-6EF3-4DB8-BA27-10CA7385757C}"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2" presStyleCnt="3" custLinFactNeighborX="377" custLinFactNeighborY="0">
        <dgm:presLayoutVars>
          <dgm:bulletEnabled val="1"/>
        </dgm:presLayoutVars>
      </dgm:prSet>
      <dgm:spPr/>
    </dgm:pt>
    <dgm:pt modelId="{65AEDDC2-FF4F-4F33-A68A-207EFDF6A55F}" type="pres">
      <dgm:prSet presAssocID="{34A958EC-CEBD-4B85-828A-6FA63F17D887}" presName="invisiNode" presStyleLbl="node1" presStyleIdx="2" presStyleCnt="3"/>
      <dgm:spPr/>
    </dgm:pt>
    <dgm:pt modelId="{A99B3132-359C-4E74-A407-FE8D6BA00F93}" type="pres">
      <dgm:prSet presAssocID="{34A958EC-CEBD-4B85-828A-6FA63F17D887}" presName="imagNode"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6" t="-10049" r="-316" b="-39951"/>
          </a:stretch>
        </a:blipFill>
      </dgm:spPr>
    </dgm:pt>
  </dgm:ptLst>
  <dgm:cxnLst>
    <dgm:cxn modelId="{1A1BAD07-066F-4CE1-8FF3-CBCFAF3EAC6D}" type="presOf" srcId="{83F882E7-6EF3-4DB8-BA27-10CA7385757C}" destId="{24EAB3E5-4546-4852-AD4F-041A40A85D2B}" srcOrd="0" destOrd="0" presId="urn:microsoft.com/office/officeart/2005/8/layout/pList2"/>
    <dgm:cxn modelId="{DFD5251B-9EBE-45DE-9170-0C9C532E68D5}" type="presOf" srcId="{49B93A0F-8F20-433C-A7B9-568B0FFE628A}" destId="{9AF50571-46C0-4024-B769-3A9B93730442}" srcOrd="0" destOrd="0" presId="urn:microsoft.com/office/officeart/2005/8/layout/pList2"/>
    <dgm:cxn modelId="{F75D5E1F-4FCD-4A46-B3BF-7D079E161FED}" srcId="{EF189628-5B2E-4931-9E1A-6BAD9358AF06}" destId="{B4816C24-DE42-4336-898F-C29DE353E615}" srcOrd="1" destOrd="0" parTransId="{0879372A-A29B-4BD9-90BF-7170BE7E009E}" sibTransId="{83F882E7-6EF3-4DB8-BA27-10CA7385757C}"/>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3342AE8A-2EB8-49B6-9ABE-28F7C3EB1325}" type="presOf" srcId="{B4816C24-DE42-4336-898F-C29DE353E615}" destId="{02AA4BC8-29D5-4D64-B35D-3AB4564000A4}" srcOrd="0" destOrd="0" presId="urn:microsoft.com/office/officeart/2005/8/layout/pList2"/>
    <dgm:cxn modelId="{89084B9F-F69B-41FF-9B40-B70C2B61FDB5}" type="presOf" srcId="{EF189628-5B2E-4931-9E1A-6BAD9358AF06}" destId="{6F3A2F6F-97DA-401D-9D57-1D2B70E84663}" srcOrd="0" destOrd="0" presId="urn:microsoft.com/office/officeart/2005/8/layout/pList2"/>
    <dgm:cxn modelId="{519A36C6-D3BE-4DCD-8739-8FAEFCDBB744}" srcId="{EF189628-5B2E-4931-9E1A-6BAD9358AF06}" destId="{34A958EC-CEBD-4B85-828A-6FA63F17D887}" srcOrd="2"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6D718087-7767-4F4D-99D3-44BE2572BA49}" type="presParOf" srcId="{392187FC-D56A-4C7E-9FD2-8E76E09D86F8}" destId="{829C5759-3210-4F40-9E56-95BC67B39BBC}" srcOrd="2" destOrd="0" presId="urn:microsoft.com/office/officeart/2005/8/layout/pList2"/>
    <dgm:cxn modelId="{F1C2236A-F16F-401A-A142-EC7240A1764D}" type="presParOf" srcId="{829C5759-3210-4F40-9E56-95BC67B39BBC}" destId="{02AA4BC8-29D5-4D64-B35D-3AB4564000A4}" srcOrd="0" destOrd="0" presId="urn:microsoft.com/office/officeart/2005/8/layout/pList2"/>
    <dgm:cxn modelId="{A7271096-1F1B-4F0F-B8C3-C8F1AAEF9DAA}" type="presParOf" srcId="{829C5759-3210-4F40-9E56-95BC67B39BBC}" destId="{4BD8D447-87FA-4066-BE37-8EAE3C328FB1}" srcOrd="1" destOrd="0" presId="urn:microsoft.com/office/officeart/2005/8/layout/pList2"/>
    <dgm:cxn modelId="{92B4086A-CCED-4F4C-AB57-03E1CD5FEF66}" type="presParOf" srcId="{829C5759-3210-4F40-9E56-95BC67B39BBC}" destId="{15DE5D82-547F-48CC-9EFF-0E74B92C4B1C}" srcOrd="2" destOrd="0" presId="urn:microsoft.com/office/officeart/2005/8/layout/pList2"/>
    <dgm:cxn modelId="{5E520004-75E7-4C79-A504-E4608B1221BF}" type="presParOf" srcId="{392187FC-D56A-4C7E-9FD2-8E76E09D86F8}" destId="{24EAB3E5-4546-4852-AD4F-041A40A85D2B}" srcOrd="3" destOrd="0" presId="urn:microsoft.com/office/officeart/2005/8/layout/pList2"/>
    <dgm:cxn modelId="{407AED06-3611-4E53-8206-202D058306B9}" type="presParOf" srcId="{392187FC-D56A-4C7E-9FD2-8E76E09D86F8}" destId="{14D3ACFB-4956-4CD1-A041-7AE971963647}" srcOrd="4"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7CE89-3897-4BEC-9B33-BD94111F67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6ADDBAC-EABB-499A-80CC-55D17AE09044}">
      <dgm:prSet phldrT="[Tekst]"/>
      <dgm:spPr>
        <a:solidFill>
          <a:srgbClr val="84BFA4"/>
        </a:solidFill>
      </dgm:spPr>
      <dgm:t>
        <a:bodyPr/>
        <a:lstStyle/>
        <a:p>
          <a:r>
            <a:rPr lang="en-GB" b="1" noProof="0" dirty="0"/>
            <a:t>1. Je bent sterk en past je aan</a:t>
          </a:r>
          <a:endParaRPr lang="en-GB" noProof="0" dirty="0"/>
        </a:p>
      </dgm:t>
    </dgm:pt>
    <dgm:pt modelId="{81CE008E-80B8-4219-82E5-B2CF00158C0E}" type="parTrans" cxnId="{60DAB11D-B51E-40D5-A23B-2B99E790BB03}">
      <dgm:prSet/>
      <dgm:spPr/>
      <dgm:t>
        <a:bodyPr/>
        <a:lstStyle/>
        <a:p>
          <a:endParaRPr lang="en-GB"/>
        </a:p>
      </dgm:t>
    </dgm:pt>
    <dgm:pt modelId="{D0EA0BC6-86C7-4B07-8A86-7E1B58DE2BBC}" type="sibTrans" cxnId="{60DAB11D-B51E-40D5-A23B-2B99E790BB03}">
      <dgm:prSet/>
      <dgm:spPr/>
      <dgm:t>
        <a:bodyPr/>
        <a:lstStyle/>
        <a:p>
          <a:endParaRPr lang="en-GB"/>
        </a:p>
      </dgm:t>
    </dgm:pt>
    <dgm:pt modelId="{E3991712-9B73-4630-9C84-17880989D459}">
      <dgm:prSet phldrT="[Tekst]"/>
      <dgm:spPr>
        <a:solidFill>
          <a:srgbClr val="84BFA4"/>
        </a:solidFill>
      </dgm:spPr>
      <dgm:t>
        <a:bodyPr/>
        <a:lstStyle/>
        <a:p>
          <a:r>
            <a:rPr lang="en-GB" b="1" noProof="0" dirty="0"/>
            <a:t>2. Je begrijpt mensen</a:t>
          </a:r>
          <a:endParaRPr lang="en-GB" noProof="0" dirty="0"/>
        </a:p>
      </dgm:t>
    </dgm:pt>
    <dgm:pt modelId="{DF2F14E5-5678-4822-8151-6006EAABB8F0}" type="parTrans" cxnId="{3D118127-D947-4E98-A748-DE9631F58FBD}">
      <dgm:prSet/>
      <dgm:spPr/>
      <dgm:t>
        <a:bodyPr/>
        <a:lstStyle/>
        <a:p>
          <a:endParaRPr lang="en-GB"/>
        </a:p>
      </dgm:t>
    </dgm:pt>
    <dgm:pt modelId="{332473FA-F952-4C34-A96A-E3B79A74BA89}" type="sibTrans" cxnId="{3D118127-D947-4E98-A748-DE9631F58FBD}">
      <dgm:prSet/>
      <dgm:spPr/>
      <dgm:t>
        <a:bodyPr/>
        <a:lstStyle/>
        <a:p>
          <a:endParaRPr lang="en-GB"/>
        </a:p>
      </dgm:t>
    </dgm:pt>
    <dgm:pt modelId="{EE463240-844C-40D6-8D1B-C36FDC04EDBE}">
      <dgm:prSet phldrT="[Tekst]"/>
      <dgm:spPr>
        <a:solidFill>
          <a:srgbClr val="84BFA4"/>
        </a:solidFill>
      </dgm:spPr>
      <dgm:t>
        <a:bodyPr/>
        <a:lstStyle/>
        <a:p>
          <a:r>
            <a:rPr lang="en-GB" b="1" noProof="0" dirty="0"/>
            <a:t>3. Je bent een geweldige communicator</a:t>
          </a:r>
          <a:endParaRPr lang="en-GB" noProof="0" dirty="0"/>
        </a:p>
      </dgm:t>
    </dgm:pt>
    <dgm:pt modelId="{DD86155D-F5F1-4348-9321-6ED29620DD07}" type="parTrans" cxnId="{382966D7-13C5-41D7-AEE9-FB1EFA21CC6C}">
      <dgm:prSet/>
      <dgm:spPr/>
      <dgm:t>
        <a:bodyPr/>
        <a:lstStyle/>
        <a:p>
          <a:endParaRPr lang="en-GB"/>
        </a:p>
      </dgm:t>
    </dgm:pt>
    <dgm:pt modelId="{A3F2F36D-2910-480D-9474-7E31291043F2}" type="sibTrans" cxnId="{382966D7-13C5-41D7-AEE9-FB1EFA21CC6C}">
      <dgm:prSet/>
      <dgm:spPr/>
      <dgm:t>
        <a:bodyPr/>
        <a:lstStyle/>
        <a:p>
          <a:endParaRPr lang="en-GB"/>
        </a:p>
      </dgm:t>
    </dgm:pt>
    <dgm:pt modelId="{E6CCF5D2-BDCA-4510-B97B-121CEAD9327C}">
      <dgm:prSet/>
      <dgm:spPr/>
      <dgm:t>
        <a:bodyPr/>
        <a:lstStyle/>
        <a:p>
          <a:pPr marL="0" indent="0">
            <a:buClr>
              <a:srgbClr val="B6D1E1"/>
            </a:buClr>
            <a:buNone/>
          </a:pPr>
          <a:r>
            <a:rPr lang="en-GB" noProof="0" dirty="0"/>
            <a:t>Omgaan met verandering en het vinden van oplossingen maakt al deel uit van je dagelijkse leven. Dit zijn belangrijke vaardigheden voor het runnen van een bedrijf.</a:t>
          </a:r>
        </a:p>
      </dgm:t>
    </dgm:pt>
    <dgm:pt modelId="{F41EB57D-71BD-48F4-BE19-A02EC09A7053}" type="parTrans" cxnId="{9D631582-D824-4D25-8C9A-9DC08A26CBCF}">
      <dgm:prSet/>
      <dgm:spPr/>
      <dgm:t>
        <a:bodyPr/>
        <a:lstStyle/>
        <a:p>
          <a:endParaRPr lang="en-GB"/>
        </a:p>
      </dgm:t>
    </dgm:pt>
    <dgm:pt modelId="{202C9A8E-7940-4135-B3D8-2E5B754F0811}" type="sibTrans" cxnId="{9D631582-D824-4D25-8C9A-9DC08A26CBCF}">
      <dgm:prSet/>
      <dgm:spPr/>
      <dgm:t>
        <a:bodyPr/>
        <a:lstStyle/>
        <a:p>
          <a:endParaRPr lang="en-GB"/>
        </a:p>
      </dgm:t>
    </dgm:pt>
    <dgm:pt modelId="{58731DAB-BFA9-4AEC-91E1-DDB1453DA72C}">
      <dgm:prSet/>
      <dgm:spPr/>
      <dgm:t>
        <a:bodyPr/>
        <a:lstStyle/>
        <a:p>
          <a:pPr marL="0" indent="0">
            <a:buClr>
              <a:srgbClr val="B6D1E1"/>
            </a:buClr>
            <a:buNone/>
          </a:pPr>
          <a:r>
            <a:rPr lang="en-GB" noProof="0" dirty="0"/>
            <a:t>Veel migrantenvrouwen hebben een sterk sociaal bewustzijn. Je voelt vaak aan wat anderen nodig hebben en hoe je met hen in contact kunt komen. Dat is de kern van goed zakendoen.</a:t>
          </a:r>
        </a:p>
      </dgm:t>
    </dgm:pt>
    <dgm:pt modelId="{01613EB8-5B6B-4D67-9E54-645EF8B63D00}" type="parTrans" cxnId="{C1EA359E-3B14-4E44-95B8-FE90734EF9D5}">
      <dgm:prSet/>
      <dgm:spPr/>
      <dgm:t>
        <a:bodyPr/>
        <a:lstStyle/>
        <a:p>
          <a:endParaRPr lang="en-GB"/>
        </a:p>
      </dgm:t>
    </dgm:pt>
    <dgm:pt modelId="{165897DC-0ECA-457A-9988-96E68AF11125}" type="sibTrans" cxnId="{C1EA359E-3B14-4E44-95B8-FE90734EF9D5}">
      <dgm:prSet/>
      <dgm:spPr/>
      <dgm:t>
        <a:bodyPr/>
        <a:lstStyle/>
        <a:p>
          <a:endParaRPr lang="en-GB"/>
        </a:p>
      </dgm:t>
    </dgm:pt>
    <dgm:pt modelId="{CA03B3AB-58D2-49E1-A674-DC8908CCD965}">
      <dgm:prSet/>
      <dgm:spPr/>
      <dgm:t>
        <a:bodyPr/>
        <a:lstStyle/>
        <a:p>
          <a:pPr marL="0" indent="0">
            <a:buNone/>
          </a:pPr>
          <a:r>
            <a:rPr lang="en-GB" noProof="0" dirty="0"/>
            <a:t>Niet alleen met woorden, maar door te luisteren, je in te leven en mensen het gevoel te geven dat ze begrepen worden. Klanten waarderen dit meer dan je zou denken.</a:t>
          </a:r>
        </a:p>
      </dgm:t>
    </dgm:pt>
    <dgm:pt modelId="{EC399B15-3C62-43E3-AFE4-3C30BF45A3A1}" type="parTrans" cxnId="{87A37CCE-8970-492D-8381-BF74024574DA}">
      <dgm:prSet/>
      <dgm:spPr/>
      <dgm:t>
        <a:bodyPr/>
        <a:lstStyle/>
        <a:p>
          <a:endParaRPr lang="en-GB"/>
        </a:p>
      </dgm:t>
    </dgm:pt>
    <dgm:pt modelId="{40C6FFF9-3C78-4060-9E74-1ADE20CB01F2}" type="sibTrans" cxnId="{87A37CCE-8970-492D-8381-BF74024574DA}">
      <dgm:prSet/>
      <dgm:spPr/>
      <dgm:t>
        <a:bodyPr/>
        <a:lstStyle/>
        <a:p>
          <a:endParaRPr lang="en-GB"/>
        </a:p>
      </dgm:t>
    </dgm:pt>
    <dgm:pt modelId="{05100A5F-4979-480D-ABED-0A56C9C4EAC4}" type="pres">
      <dgm:prSet presAssocID="{81E7CE89-3897-4BEC-9B33-BD94111F6727}" presName="linear" presStyleCnt="0">
        <dgm:presLayoutVars>
          <dgm:dir/>
          <dgm:animLvl val="lvl"/>
          <dgm:resizeHandles val="exact"/>
        </dgm:presLayoutVars>
      </dgm:prSet>
      <dgm:spPr/>
    </dgm:pt>
    <dgm:pt modelId="{39908C87-AE98-43B5-9638-77D315566661}" type="pres">
      <dgm:prSet presAssocID="{16ADDBAC-EABB-499A-80CC-55D17AE09044}" presName="parentLin" presStyleCnt="0"/>
      <dgm:spPr/>
    </dgm:pt>
    <dgm:pt modelId="{D1C73A11-B08B-47EA-9F42-9A81E1C28191}" type="pres">
      <dgm:prSet presAssocID="{16ADDBAC-EABB-499A-80CC-55D17AE09044}" presName="parentLeftMargin" presStyleLbl="node1" presStyleIdx="0" presStyleCnt="3"/>
      <dgm:spPr/>
    </dgm:pt>
    <dgm:pt modelId="{372FD4C0-DA54-4433-9802-F6873F2BC7E8}" type="pres">
      <dgm:prSet presAssocID="{16ADDBAC-EABB-499A-80CC-55D17AE09044}" presName="parentText" presStyleLbl="node1" presStyleIdx="0" presStyleCnt="3">
        <dgm:presLayoutVars>
          <dgm:chMax val="0"/>
          <dgm:bulletEnabled val="1"/>
        </dgm:presLayoutVars>
      </dgm:prSet>
      <dgm:spPr/>
    </dgm:pt>
    <dgm:pt modelId="{77463CC9-D337-47E7-9400-39B96F73F22C}" type="pres">
      <dgm:prSet presAssocID="{16ADDBAC-EABB-499A-80CC-55D17AE09044}" presName="negativeSpace" presStyleCnt="0"/>
      <dgm:spPr/>
    </dgm:pt>
    <dgm:pt modelId="{563B5152-5BC2-404C-9FDD-A66FC9696496}" type="pres">
      <dgm:prSet presAssocID="{16ADDBAC-EABB-499A-80CC-55D17AE09044}" presName="childText" presStyleLbl="conFgAcc1" presStyleIdx="0" presStyleCnt="3">
        <dgm:presLayoutVars>
          <dgm:bulletEnabled val="1"/>
        </dgm:presLayoutVars>
      </dgm:prSet>
      <dgm:spPr/>
    </dgm:pt>
    <dgm:pt modelId="{3C96AB9F-AD96-4474-B9FA-933BB06009CC}" type="pres">
      <dgm:prSet presAssocID="{D0EA0BC6-86C7-4B07-8A86-7E1B58DE2BBC}" presName="spaceBetweenRectangles" presStyleCnt="0"/>
      <dgm:spPr/>
    </dgm:pt>
    <dgm:pt modelId="{8270C83C-0CC9-4398-BA94-F0A63744A452}" type="pres">
      <dgm:prSet presAssocID="{E3991712-9B73-4630-9C84-17880989D459}" presName="parentLin" presStyleCnt="0"/>
      <dgm:spPr/>
    </dgm:pt>
    <dgm:pt modelId="{C0437A3F-7C21-462C-A248-A010F312626A}" type="pres">
      <dgm:prSet presAssocID="{E3991712-9B73-4630-9C84-17880989D459}" presName="parentLeftMargin" presStyleLbl="node1" presStyleIdx="0" presStyleCnt="3"/>
      <dgm:spPr/>
    </dgm:pt>
    <dgm:pt modelId="{88FD4CB4-BEF1-4924-BE8F-C69454665D02}" type="pres">
      <dgm:prSet presAssocID="{E3991712-9B73-4630-9C84-17880989D459}" presName="parentText" presStyleLbl="node1" presStyleIdx="1" presStyleCnt="3">
        <dgm:presLayoutVars>
          <dgm:chMax val="0"/>
          <dgm:bulletEnabled val="1"/>
        </dgm:presLayoutVars>
      </dgm:prSet>
      <dgm:spPr/>
    </dgm:pt>
    <dgm:pt modelId="{7045D7BA-8837-444C-A0BD-BD0498115079}" type="pres">
      <dgm:prSet presAssocID="{E3991712-9B73-4630-9C84-17880989D459}" presName="negativeSpace" presStyleCnt="0"/>
      <dgm:spPr/>
    </dgm:pt>
    <dgm:pt modelId="{7CD521E7-ADE8-4A2E-A784-669FA1FAC42F}" type="pres">
      <dgm:prSet presAssocID="{E3991712-9B73-4630-9C84-17880989D459}" presName="childText" presStyleLbl="conFgAcc1" presStyleIdx="1" presStyleCnt="3">
        <dgm:presLayoutVars>
          <dgm:bulletEnabled val="1"/>
        </dgm:presLayoutVars>
      </dgm:prSet>
      <dgm:spPr/>
    </dgm:pt>
    <dgm:pt modelId="{DE68200A-06A9-4C2B-ADBE-BFF3733C7E4D}" type="pres">
      <dgm:prSet presAssocID="{332473FA-F952-4C34-A96A-E3B79A74BA89}" presName="spaceBetweenRectangles" presStyleCnt="0"/>
      <dgm:spPr/>
    </dgm:pt>
    <dgm:pt modelId="{77A57F3F-3F92-4AAF-A6F3-F7E4C8D70640}" type="pres">
      <dgm:prSet presAssocID="{EE463240-844C-40D6-8D1B-C36FDC04EDBE}" presName="parentLin" presStyleCnt="0"/>
      <dgm:spPr/>
    </dgm:pt>
    <dgm:pt modelId="{7B2E82A9-9155-4921-866A-14EF159C791F}" type="pres">
      <dgm:prSet presAssocID="{EE463240-844C-40D6-8D1B-C36FDC04EDBE}" presName="parentLeftMargin" presStyleLbl="node1" presStyleIdx="1" presStyleCnt="3"/>
      <dgm:spPr/>
    </dgm:pt>
    <dgm:pt modelId="{C70FB613-EE2D-4704-A9C3-38FA4DCE28DD}" type="pres">
      <dgm:prSet presAssocID="{EE463240-844C-40D6-8D1B-C36FDC04EDBE}" presName="parentText" presStyleLbl="node1" presStyleIdx="2" presStyleCnt="3">
        <dgm:presLayoutVars>
          <dgm:chMax val="0"/>
          <dgm:bulletEnabled val="1"/>
        </dgm:presLayoutVars>
      </dgm:prSet>
      <dgm:spPr/>
    </dgm:pt>
    <dgm:pt modelId="{424AFFE3-BC48-4DC4-B3AF-9B17FE524643}" type="pres">
      <dgm:prSet presAssocID="{EE463240-844C-40D6-8D1B-C36FDC04EDBE}" presName="negativeSpace" presStyleCnt="0"/>
      <dgm:spPr/>
    </dgm:pt>
    <dgm:pt modelId="{33EBC69A-9187-4A91-9DE6-425AB5D64609}" type="pres">
      <dgm:prSet presAssocID="{EE463240-844C-40D6-8D1B-C36FDC04EDBE}" presName="childText" presStyleLbl="conFgAcc1" presStyleIdx="2" presStyleCnt="3">
        <dgm:presLayoutVars>
          <dgm:bulletEnabled val="1"/>
        </dgm:presLayoutVars>
      </dgm:prSet>
      <dgm:spPr/>
    </dgm:pt>
  </dgm:ptLst>
  <dgm:cxnLst>
    <dgm:cxn modelId="{61C85002-E16B-45A3-9F1B-5CCC9099DA76}" type="presOf" srcId="{81E7CE89-3897-4BEC-9B33-BD94111F6727}" destId="{05100A5F-4979-480D-ABED-0A56C9C4EAC4}" srcOrd="0" destOrd="0" presId="urn:microsoft.com/office/officeart/2005/8/layout/list1"/>
    <dgm:cxn modelId="{60DAB11D-B51E-40D5-A23B-2B99E790BB03}" srcId="{81E7CE89-3897-4BEC-9B33-BD94111F6727}" destId="{16ADDBAC-EABB-499A-80CC-55D17AE09044}" srcOrd="0" destOrd="0" parTransId="{81CE008E-80B8-4219-82E5-B2CF00158C0E}" sibTransId="{D0EA0BC6-86C7-4B07-8A86-7E1B58DE2BBC}"/>
    <dgm:cxn modelId="{3D118127-D947-4E98-A748-DE9631F58FBD}" srcId="{81E7CE89-3897-4BEC-9B33-BD94111F6727}" destId="{E3991712-9B73-4630-9C84-17880989D459}" srcOrd="1" destOrd="0" parTransId="{DF2F14E5-5678-4822-8151-6006EAABB8F0}" sibTransId="{332473FA-F952-4C34-A96A-E3B79A74BA89}"/>
    <dgm:cxn modelId="{61AD6C35-C673-40A4-A5BC-CCC9C43BC05C}" type="presOf" srcId="{E3991712-9B73-4630-9C84-17880989D459}" destId="{C0437A3F-7C21-462C-A248-A010F312626A}" srcOrd="0" destOrd="0" presId="urn:microsoft.com/office/officeart/2005/8/layout/list1"/>
    <dgm:cxn modelId="{466BC93F-B989-41EF-B99C-BC809FD13AD7}" type="presOf" srcId="{CA03B3AB-58D2-49E1-A674-DC8908CCD965}" destId="{33EBC69A-9187-4A91-9DE6-425AB5D64609}" srcOrd="0" destOrd="0" presId="urn:microsoft.com/office/officeart/2005/8/layout/list1"/>
    <dgm:cxn modelId="{9D631582-D824-4D25-8C9A-9DC08A26CBCF}" srcId="{16ADDBAC-EABB-499A-80CC-55D17AE09044}" destId="{E6CCF5D2-BDCA-4510-B97B-121CEAD9327C}" srcOrd="0" destOrd="0" parTransId="{F41EB57D-71BD-48F4-BE19-A02EC09A7053}" sibTransId="{202C9A8E-7940-4135-B3D8-2E5B754F0811}"/>
    <dgm:cxn modelId="{6E25E184-33D4-44F4-A0F9-46E6E14F0201}" type="presOf" srcId="{EE463240-844C-40D6-8D1B-C36FDC04EDBE}" destId="{C70FB613-EE2D-4704-A9C3-38FA4DCE28DD}" srcOrd="1" destOrd="0" presId="urn:microsoft.com/office/officeart/2005/8/layout/list1"/>
    <dgm:cxn modelId="{BF53A695-4733-456B-B4C2-898B59C1EB76}" type="presOf" srcId="{E6CCF5D2-BDCA-4510-B97B-121CEAD9327C}" destId="{563B5152-5BC2-404C-9FDD-A66FC9696496}" srcOrd="0" destOrd="0" presId="urn:microsoft.com/office/officeart/2005/8/layout/list1"/>
    <dgm:cxn modelId="{DC730697-2394-4532-8540-C5996FD71E71}" type="presOf" srcId="{16ADDBAC-EABB-499A-80CC-55D17AE09044}" destId="{D1C73A11-B08B-47EA-9F42-9A81E1C28191}" srcOrd="0" destOrd="0" presId="urn:microsoft.com/office/officeart/2005/8/layout/list1"/>
    <dgm:cxn modelId="{35E4CF9B-E4C8-40C0-B8B5-DCD9FD2BF36F}" type="presOf" srcId="{EE463240-844C-40D6-8D1B-C36FDC04EDBE}" destId="{7B2E82A9-9155-4921-866A-14EF159C791F}" srcOrd="0" destOrd="0" presId="urn:microsoft.com/office/officeart/2005/8/layout/list1"/>
    <dgm:cxn modelId="{C1EA359E-3B14-4E44-95B8-FE90734EF9D5}" srcId="{E3991712-9B73-4630-9C84-17880989D459}" destId="{58731DAB-BFA9-4AEC-91E1-DDB1453DA72C}" srcOrd="0" destOrd="0" parTransId="{01613EB8-5B6B-4D67-9E54-645EF8B63D00}" sibTransId="{165897DC-0ECA-457A-9988-96E68AF11125}"/>
    <dgm:cxn modelId="{EAD454BC-7211-449A-B0B7-80F380644A1B}" type="presOf" srcId="{16ADDBAC-EABB-499A-80CC-55D17AE09044}" destId="{372FD4C0-DA54-4433-9802-F6873F2BC7E8}" srcOrd="1" destOrd="0" presId="urn:microsoft.com/office/officeart/2005/8/layout/list1"/>
    <dgm:cxn modelId="{7CE2A1CD-C942-4BC9-BC31-EE890A8A5F01}" type="presOf" srcId="{E3991712-9B73-4630-9C84-17880989D459}" destId="{88FD4CB4-BEF1-4924-BE8F-C69454665D02}" srcOrd="1" destOrd="0" presId="urn:microsoft.com/office/officeart/2005/8/layout/list1"/>
    <dgm:cxn modelId="{87A37CCE-8970-492D-8381-BF74024574DA}" srcId="{EE463240-844C-40D6-8D1B-C36FDC04EDBE}" destId="{CA03B3AB-58D2-49E1-A674-DC8908CCD965}" srcOrd="0" destOrd="0" parTransId="{EC399B15-3C62-43E3-AFE4-3C30BF45A3A1}" sibTransId="{40C6FFF9-3C78-4060-9E74-1ADE20CB01F2}"/>
    <dgm:cxn modelId="{382966D7-13C5-41D7-AEE9-FB1EFA21CC6C}" srcId="{81E7CE89-3897-4BEC-9B33-BD94111F6727}" destId="{EE463240-844C-40D6-8D1B-C36FDC04EDBE}" srcOrd="2" destOrd="0" parTransId="{DD86155D-F5F1-4348-9321-6ED29620DD07}" sibTransId="{A3F2F36D-2910-480D-9474-7E31291043F2}"/>
    <dgm:cxn modelId="{C22F4FE4-B1D5-4D33-BEAA-711D69BDA0DB}" type="presOf" srcId="{58731DAB-BFA9-4AEC-91E1-DDB1453DA72C}" destId="{7CD521E7-ADE8-4A2E-A784-669FA1FAC42F}" srcOrd="0" destOrd="0" presId="urn:microsoft.com/office/officeart/2005/8/layout/list1"/>
    <dgm:cxn modelId="{53180509-E685-4E03-AAC2-D71ECDD04115}" type="presParOf" srcId="{05100A5F-4979-480D-ABED-0A56C9C4EAC4}" destId="{39908C87-AE98-43B5-9638-77D315566661}" srcOrd="0" destOrd="0" presId="urn:microsoft.com/office/officeart/2005/8/layout/list1"/>
    <dgm:cxn modelId="{8729484F-5FA2-495A-8DB1-7036D463728A}" type="presParOf" srcId="{39908C87-AE98-43B5-9638-77D315566661}" destId="{D1C73A11-B08B-47EA-9F42-9A81E1C28191}" srcOrd="0" destOrd="0" presId="urn:microsoft.com/office/officeart/2005/8/layout/list1"/>
    <dgm:cxn modelId="{804100DD-BD3E-4B56-8315-9F4820A898A4}" type="presParOf" srcId="{39908C87-AE98-43B5-9638-77D315566661}" destId="{372FD4C0-DA54-4433-9802-F6873F2BC7E8}" srcOrd="1" destOrd="0" presId="urn:microsoft.com/office/officeart/2005/8/layout/list1"/>
    <dgm:cxn modelId="{7A8BC623-932C-4732-B500-A362CDA94A85}" type="presParOf" srcId="{05100A5F-4979-480D-ABED-0A56C9C4EAC4}" destId="{77463CC9-D337-47E7-9400-39B96F73F22C}" srcOrd="1" destOrd="0" presId="urn:microsoft.com/office/officeart/2005/8/layout/list1"/>
    <dgm:cxn modelId="{636F8A0E-B9E0-47AE-8992-556F0B2CFE66}" type="presParOf" srcId="{05100A5F-4979-480D-ABED-0A56C9C4EAC4}" destId="{563B5152-5BC2-404C-9FDD-A66FC9696496}" srcOrd="2" destOrd="0" presId="urn:microsoft.com/office/officeart/2005/8/layout/list1"/>
    <dgm:cxn modelId="{94F0A00B-7FB1-438F-A114-DC3E7645E8E8}" type="presParOf" srcId="{05100A5F-4979-480D-ABED-0A56C9C4EAC4}" destId="{3C96AB9F-AD96-4474-B9FA-933BB06009CC}" srcOrd="3" destOrd="0" presId="urn:microsoft.com/office/officeart/2005/8/layout/list1"/>
    <dgm:cxn modelId="{D5F8E7C8-AC2D-493E-A854-4A333BD3ECC9}" type="presParOf" srcId="{05100A5F-4979-480D-ABED-0A56C9C4EAC4}" destId="{8270C83C-0CC9-4398-BA94-F0A63744A452}" srcOrd="4" destOrd="0" presId="urn:microsoft.com/office/officeart/2005/8/layout/list1"/>
    <dgm:cxn modelId="{5ADEC949-C2C9-4A4E-AC8E-30D761C76643}" type="presParOf" srcId="{8270C83C-0CC9-4398-BA94-F0A63744A452}" destId="{C0437A3F-7C21-462C-A248-A010F312626A}" srcOrd="0" destOrd="0" presId="urn:microsoft.com/office/officeart/2005/8/layout/list1"/>
    <dgm:cxn modelId="{F260E318-5DE5-4E09-B8D3-270D2CA6F130}" type="presParOf" srcId="{8270C83C-0CC9-4398-BA94-F0A63744A452}" destId="{88FD4CB4-BEF1-4924-BE8F-C69454665D02}" srcOrd="1" destOrd="0" presId="urn:microsoft.com/office/officeart/2005/8/layout/list1"/>
    <dgm:cxn modelId="{ECC63DED-18FD-4136-9D0B-5881004D4A68}" type="presParOf" srcId="{05100A5F-4979-480D-ABED-0A56C9C4EAC4}" destId="{7045D7BA-8837-444C-A0BD-BD0498115079}" srcOrd="5" destOrd="0" presId="urn:microsoft.com/office/officeart/2005/8/layout/list1"/>
    <dgm:cxn modelId="{19928304-F65B-48A1-86D8-2700093B73CF}" type="presParOf" srcId="{05100A5F-4979-480D-ABED-0A56C9C4EAC4}" destId="{7CD521E7-ADE8-4A2E-A784-669FA1FAC42F}" srcOrd="6" destOrd="0" presId="urn:microsoft.com/office/officeart/2005/8/layout/list1"/>
    <dgm:cxn modelId="{8F82902A-76D2-445D-882E-FDF7E3F660EC}" type="presParOf" srcId="{05100A5F-4979-480D-ABED-0A56C9C4EAC4}" destId="{DE68200A-06A9-4C2B-ADBE-BFF3733C7E4D}" srcOrd="7" destOrd="0" presId="urn:microsoft.com/office/officeart/2005/8/layout/list1"/>
    <dgm:cxn modelId="{6E1C1403-7C93-4D25-8E75-D1DFE235A816}" type="presParOf" srcId="{05100A5F-4979-480D-ABED-0A56C9C4EAC4}" destId="{77A57F3F-3F92-4AAF-A6F3-F7E4C8D70640}" srcOrd="8" destOrd="0" presId="urn:microsoft.com/office/officeart/2005/8/layout/list1"/>
    <dgm:cxn modelId="{69BC405B-C150-469E-891C-E32AF4643F83}" type="presParOf" srcId="{77A57F3F-3F92-4AAF-A6F3-F7E4C8D70640}" destId="{7B2E82A9-9155-4921-866A-14EF159C791F}" srcOrd="0" destOrd="0" presId="urn:microsoft.com/office/officeart/2005/8/layout/list1"/>
    <dgm:cxn modelId="{24D642AC-1318-4610-9DD4-F7FFCC0EF93B}" type="presParOf" srcId="{77A57F3F-3F92-4AAF-A6F3-F7E4C8D70640}" destId="{C70FB613-EE2D-4704-A9C3-38FA4DCE28DD}" srcOrd="1" destOrd="0" presId="urn:microsoft.com/office/officeart/2005/8/layout/list1"/>
    <dgm:cxn modelId="{39FE2C52-3281-4FA0-91B3-34F925335B6A}" type="presParOf" srcId="{05100A5F-4979-480D-ABED-0A56C9C4EAC4}" destId="{424AFFE3-BC48-4DC4-B3AF-9B17FE524643}" srcOrd="9" destOrd="0" presId="urn:microsoft.com/office/officeart/2005/8/layout/list1"/>
    <dgm:cxn modelId="{9D324B37-3BB2-4FA6-8A2C-DED6DBC7883B}" type="presParOf" srcId="{05100A5F-4979-480D-ABED-0A56C9C4EAC4}" destId="{33EBC69A-9187-4A91-9DE6-425AB5D646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CE89-3897-4BEC-9B33-BD94111F67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6ADDBAC-EABB-499A-80CC-55D17AE09044}">
      <dgm:prSet phldrT="[Tekst]"/>
      <dgm:spPr>
        <a:solidFill>
          <a:srgbClr val="84BFA4"/>
        </a:solidFill>
      </dgm:spPr>
      <dgm:t>
        <a:bodyPr/>
        <a:lstStyle/>
        <a:p>
          <a:r>
            <a:rPr lang="en-GB" b="1" noProof="0" dirty="0"/>
            <a:t>4. Je denkt vooruit</a:t>
          </a:r>
          <a:endParaRPr lang="en-GB" noProof="0" dirty="0"/>
        </a:p>
      </dgm:t>
    </dgm:pt>
    <dgm:pt modelId="{81CE008E-80B8-4219-82E5-B2CF00158C0E}" type="parTrans" cxnId="{60DAB11D-B51E-40D5-A23B-2B99E790BB03}">
      <dgm:prSet/>
      <dgm:spPr/>
      <dgm:t>
        <a:bodyPr/>
        <a:lstStyle/>
        <a:p>
          <a:endParaRPr lang="en-GB"/>
        </a:p>
      </dgm:t>
    </dgm:pt>
    <dgm:pt modelId="{D0EA0BC6-86C7-4B07-8A86-7E1B58DE2BBC}" type="sibTrans" cxnId="{60DAB11D-B51E-40D5-A23B-2B99E790BB03}">
      <dgm:prSet/>
      <dgm:spPr/>
      <dgm:t>
        <a:bodyPr/>
        <a:lstStyle/>
        <a:p>
          <a:endParaRPr lang="en-GB"/>
        </a:p>
      </dgm:t>
    </dgm:pt>
    <dgm:pt modelId="{E3991712-9B73-4630-9C84-17880989D459}">
      <dgm:prSet phldrT="[Tekst]"/>
      <dgm:spPr>
        <a:solidFill>
          <a:srgbClr val="84BFA4"/>
        </a:solidFill>
      </dgm:spPr>
      <dgm:t>
        <a:bodyPr/>
        <a:lstStyle/>
        <a:p>
          <a:r>
            <a:rPr lang="en-GB" b="1" noProof="0" dirty="0"/>
            <a:t>5. Je steunt anderen</a:t>
          </a:r>
          <a:endParaRPr lang="en-GB" noProof="0" dirty="0"/>
        </a:p>
      </dgm:t>
    </dgm:pt>
    <dgm:pt modelId="{DF2F14E5-5678-4822-8151-6006EAABB8F0}" type="parTrans" cxnId="{3D118127-D947-4E98-A748-DE9631F58FBD}">
      <dgm:prSet/>
      <dgm:spPr/>
      <dgm:t>
        <a:bodyPr/>
        <a:lstStyle/>
        <a:p>
          <a:endParaRPr lang="en-GB"/>
        </a:p>
      </dgm:t>
    </dgm:pt>
    <dgm:pt modelId="{332473FA-F952-4C34-A96A-E3B79A74BA89}" type="sibTrans" cxnId="{3D118127-D947-4E98-A748-DE9631F58FBD}">
      <dgm:prSet/>
      <dgm:spPr/>
      <dgm:t>
        <a:bodyPr/>
        <a:lstStyle/>
        <a:p>
          <a:endParaRPr lang="en-GB"/>
        </a:p>
      </dgm:t>
    </dgm:pt>
    <dgm:pt modelId="{EE463240-844C-40D6-8D1B-C36FDC04EDBE}">
      <dgm:prSet phldrT="[Tekst]"/>
      <dgm:spPr>
        <a:solidFill>
          <a:srgbClr val="84BFA4"/>
        </a:solidFill>
      </dgm:spPr>
      <dgm:t>
        <a:bodyPr/>
        <a:lstStyle/>
        <a:p>
          <a:r>
            <a:rPr lang="en-GB" b="1" noProof="0" dirty="0"/>
            <a:t>6. Je bent creatief!</a:t>
          </a:r>
          <a:endParaRPr lang="en-GB" noProof="0" dirty="0"/>
        </a:p>
      </dgm:t>
    </dgm:pt>
    <dgm:pt modelId="{DD86155D-F5F1-4348-9321-6ED29620DD07}" type="parTrans" cxnId="{382966D7-13C5-41D7-AEE9-FB1EFA21CC6C}">
      <dgm:prSet/>
      <dgm:spPr/>
      <dgm:t>
        <a:bodyPr/>
        <a:lstStyle/>
        <a:p>
          <a:endParaRPr lang="en-GB"/>
        </a:p>
      </dgm:t>
    </dgm:pt>
    <dgm:pt modelId="{A3F2F36D-2910-480D-9474-7E31291043F2}" type="sibTrans" cxnId="{382966D7-13C5-41D7-AEE9-FB1EFA21CC6C}">
      <dgm:prSet/>
      <dgm:spPr/>
      <dgm:t>
        <a:bodyPr/>
        <a:lstStyle/>
        <a:p>
          <a:endParaRPr lang="en-GB"/>
        </a:p>
      </dgm:t>
    </dgm:pt>
    <dgm:pt modelId="{E6CCF5D2-BDCA-4510-B97B-121CEAD9327C}">
      <dgm:prSet/>
      <dgm:spPr/>
      <dgm:t>
        <a:bodyPr/>
        <a:lstStyle/>
        <a:p>
          <a:pPr marL="0" indent="0">
            <a:buClr>
              <a:srgbClr val="B6D1E1"/>
            </a:buClr>
            <a:buNone/>
          </a:pPr>
          <a:r>
            <a:rPr lang="en-GB" noProof="0" dirty="0"/>
            <a:t>Je hebt plannen moeten maken voor je toekomst en die van je gezin. Deze vooruitziende blik helpt je kansen te zien en risico's te vermijden.</a:t>
          </a:r>
        </a:p>
      </dgm:t>
    </dgm:pt>
    <dgm:pt modelId="{F41EB57D-71BD-48F4-BE19-A02EC09A7053}" type="parTrans" cxnId="{9D631582-D824-4D25-8C9A-9DC08A26CBCF}">
      <dgm:prSet/>
      <dgm:spPr/>
      <dgm:t>
        <a:bodyPr/>
        <a:lstStyle/>
        <a:p>
          <a:endParaRPr lang="en-GB"/>
        </a:p>
      </dgm:t>
    </dgm:pt>
    <dgm:pt modelId="{202C9A8E-7940-4135-B3D8-2E5B754F0811}" type="sibTrans" cxnId="{9D631582-D824-4D25-8C9A-9DC08A26CBCF}">
      <dgm:prSet/>
      <dgm:spPr/>
      <dgm:t>
        <a:bodyPr/>
        <a:lstStyle/>
        <a:p>
          <a:endParaRPr lang="en-GB"/>
        </a:p>
      </dgm:t>
    </dgm:pt>
    <dgm:pt modelId="{58731DAB-BFA9-4AEC-91E1-DDB1453DA72C}">
      <dgm:prSet/>
      <dgm:spPr/>
      <dgm:t>
        <a:bodyPr/>
        <a:lstStyle/>
        <a:p>
          <a:pPr marL="0" indent="0">
            <a:buClr>
              <a:srgbClr val="B6D1E1"/>
            </a:buClr>
            <a:buNone/>
          </a:pPr>
          <a:r>
            <a:rPr lang="en-GB" noProof="0" dirty="0"/>
            <a:t>Vrouwen werken meestal goed samen. Als één vrouw opstaat, staan we allemaal op. Dat is de geest van gemeenschap en samenwerking.</a:t>
          </a:r>
        </a:p>
      </dgm:t>
    </dgm:pt>
    <dgm:pt modelId="{01613EB8-5B6B-4D67-9E54-645EF8B63D00}" type="parTrans" cxnId="{C1EA359E-3B14-4E44-95B8-FE90734EF9D5}">
      <dgm:prSet/>
      <dgm:spPr/>
      <dgm:t>
        <a:bodyPr/>
        <a:lstStyle/>
        <a:p>
          <a:endParaRPr lang="en-GB"/>
        </a:p>
      </dgm:t>
    </dgm:pt>
    <dgm:pt modelId="{165897DC-0ECA-457A-9988-96E68AF11125}" type="sibTrans" cxnId="{C1EA359E-3B14-4E44-95B8-FE90734EF9D5}">
      <dgm:prSet/>
      <dgm:spPr/>
      <dgm:t>
        <a:bodyPr/>
        <a:lstStyle/>
        <a:p>
          <a:endParaRPr lang="en-GB"/>
        </a:p>
      </dgm:t>
    </dgm:pt>
    <dgm:pt modelId="{CA03B3AB-58D2-49E1-A674-DC8908CCD965}">
      <dgm:prSet/>
      <dgm:spPr/>
      <dgm:t>
        <a:bodyPr/>
        <a:lstStyle/>
        <a:p>
          <a:pPr marL="0" indent="0">
            <a:buNone/>
          </a:pPr>
          <a:r>
            <a:rPr lang="en-GB" noProof="0" dirty="0"/>
            <a:t>Of je nu kookt, problemen oplost of het beste maakt van wat je hebt, creativiteit komt in vele vormen voor. Het is ook het beginpunt van veel succesvolle bedrijven.</a:t>
          </a:r>
        </a:p>
      </dgm:t>
    </dgm:pt>
    <dgm:pt modelId="{EC399B15-3C62-43E3-AFE4-3C30BF45A3A1}" type="parTrans" cxnId="{87A37CCE-8970-492D-8381-BF74024574DA}">
      <dgm:prSet/>
      <dgm:spPr/>
      <dgm:t>
        <a:bodyPr/>
        <a:lstStyle/>
        <a:p>
          <a:endParaRPr lang="en-GB"/>
        </a:p>
      </dgm:t>
    </dgm:pt>
    <dgm:pt modelId="{40C6FFF9-3C78-4060-9E74-1ADE20CB01F2}" type="sibTrans" cxnId="{87A37CCE-8970-492D-8381-BF74024574DA}">
      <dgm:prSet/>
      <dgm:spPr/>
      <dgm:t>
        <a:bodyPr/>
        <a:lstStyle/>
        <a:p>
          <a:endParaRPr lang="en-GB"/>
        </a:p>
      </dgm:t>
    </dgm:pt>
    <dgm:pt modelId="{05100A5F-4979-480D-ABED-0A56C9C4EAC4}" type="pres">
      <dgm:prSet presAssocID="{81E7CE89-3897-4BEC-9B33-BD94111F6727}" presName="linear" presStyleCnt="0">
        <dgm:presLayoutVars>
          <dgm:dir/>
          <dgm:animLvl val="lvl"/>
          <dgm:resizeHandles val="exact"/>
        </dgm:presLayoutVars>
      </dgm:prSet>
      <dgm:spPr/>
    </dgm:pt>
    <dgm:pt modelId="{39908C87-AE98-43B5-9638-77D315566661}" type="pres">
      <dgm:prSet presAssocID="{16ADDBAC-EABB-499A-80CC-55D17AE09044}" presName="parentLin" presStyleCnt="0"/>
      <dgm:spPr/>
    </dgm:pt>
    <dgm:pt modelId="{D1C73A11-B08B-47EA-9F42-9A81E1C28191}" type="pres">
      <dgm:prSet presAssocID="{16ADDBAC-EABB-499A-80CC-55D17AE09044}" presName="parentLeftMargin" presStyleLbl="node1" presStyleIdx="0" presStyleCnt="3"/>
      <dgm:spPr/>
    </dgm:pt>
    <dgm:pt modelId="{372FD4C0-DA54-4433-9802-F6873F2BC7E8}" type="pres">
      <dgm:prSet presAssocID="{16ADDBAC-EABB-499A-80CC-55D17AE09044}" presName="parentText" presStyleLbl="node1" presStyleIdx="0" presStyleCnt="3">
        <dgm:presLayoutVars>
          <dgm:chMax val="0"/>
          <dgm:bulletEnabled val="1"/>
        </dgm:presLayoutVars>
      </dgm:prSet>
      <dgm:spPr/>
    </dgm:pt>
    <dgm:pt modelId="{77463CC9-D337-47E7-9400-39B96F73F22C}" type="pres">
      <dgm:prSet presAssocID="{16ADDBAC-EABB-499A-80CC-55D17AE09044}" presName="negativeSpace" presStyleCnt="0"/>
      <dgm:spPr/>
    </dgm:pt>
    <dgm:pt modelId="{563B5152-5BC2-404C-9FDD-A66FC9696496}" type="pres">
      <dgm:prSet presAssocID="{16ADDBAC-EABB-499A-80CC-55D17AE09044}" presName="childText" presStyleLbl="conFgAcc1" presStyleIdx="0" presStyleCnt="3">
        <dgm:presLayoutVars>
          <dgm:bulletEnabled val="1"/>
        </dgm:presLayoutVars>
      </dgm:prSet>
      <dgm:spPr/>
    </dgm:pt>
    <dgm:pt modelId="{3C96AB9F-AD96-4474-B9FA-933BB06009CC}" type="pres">
      <dgm:prSet presAssocID="{D0EA0BC6-86C7-4B07-8A86-7E1B58DE2BBC}" presName="spaceBetweenRectangles" presStyleCnt="0"/>
      <dgm:spPr/>
    </dgm:pt>
    <dgm:pt modelId="{8270C83C-0CC9-4398-BA94-F0A63744A452}" type="pres">
      <dgm:prSet presAssocID="{E3991712-9B73-4630-9C84-17880989D459}" presName="parentLin" presStyleCnt="0"/>
      <dgm:spPr/>
    </dgm:pt>
    <dgm:pt modelId="{C0437A3F-7C21-462C-A248-A010F312626A}" type="pres">
      <dgm:prSet presAssocID="{E3991712-9B73-4630-9C84-17880989D459}" presName="parentLeftMargin" presStyleLbl="node1" presStyleIdx="0" presStyleCnt="3"/>
      <dgm:spPr/>
    </dgm:pt>
    <dgm:pt modelId="{88FD4CB4-BEF1-4924-BE8F-C69454665D02}" type="pres">
      <dgm:prSet presAssocID="{E3991712-9B73-4630-9C84-17880989D459}" presName="parentText" presStyleLbl="node1" presStyleIdx="1" presStyleCnt="3">
        <dgm:presLayoutVars>
          <dgm:chMax val="0"/>
          <dgm:bulletEnabled val="1"/>
        </dgm:presLayoutVars>
      </dgm:prSet>
      <dgm:spPr/>
    </dgm:pt>
    <dgm:pt modelId="{7045D7BA-8837-444C-A0BD-BD0498115079}" type="pres">
      <dgm:prSet presAssocID="{E3991712-9B73-4630-9C84-17880989D459}" presName="negativeSpace" presStyleCnt="0"/>
      <dgm:spPr/>
    </dgm:pt>
    <dgm:pt modelId="{7CD521E7-ADE8-4A2E-A784-669FA1FAC42F}" type="pres">
      <dgm:prSet presAssocID="{E3991712-9B73-4630-9C84-17880989D459}" presName="childText" presStyleLbl="conFgAcc1" presStyleIdx="1" presStyleCnt="3">
        <dgm:presLayoutVars>
          <dgm:bulletEnabled val="1"/>
        </dgm:presLayoutVars>
      </dgm:prSet>
      <dgm:spPr/>
    </dgm:pt>
    <dgm:pt modelId="{DE68200A-06A9-4C2B-ADBE-BFF3733C7E4D}" type="pres">
      <dgm:prSet presAssocID="{332473FA-F952-4C34-A96A-E3B79A74BA89}" presName="spaceBetweenRectangles" presStyleCnt="0"/>
      <dgm:spPr/>
    </dgm:pt>
    <dgm:pt modelId="{77A57F3F-3F92-4AAF-A6F3-F7E4C8D70640}" type="pres">
      <dgm:prSet presAssocID="{EE463240-844C-40D6-8D1B-C36FDC04EDBE}" presName="parentLin" presStyleCnt="0"/>
      <dgm:spPr/>
    </dgm:pt>
    <dgm:pt modelId="{7B2E82A9-9155-4921-866A-14EF159C791F}" type="pres">
      <dgm:prSet presAssocID="{EE463240-844C-40D6-8D1B-C36FDC04EDBE}" presName="parentLeftMargin" presStyleLbl="node1" presStyleIdx="1" presStyleCnt="3"/>
      <dgm:spPr/>
    </dgm:pt>
    <dgm:pt modelId="{C70FB613-EE2D-4704-A9C3-38FA4DCE28DD}" type="pres">
      <dgm:prSet presAssocID="{EE463240-844C-40D6-8D1B-C36FDC04EDBE}" presName="parentText" presStyleLbl="node1" presStyleIdx="2" presStyleCnt="3">
        <dgm:presLayoutVars>
          <dgm:chMax val="0"/>
          <dgm:bulletEnabled val="1"/>
        </dgm:presLayoutVars>
      </dgm:prSet>
      <dgm:spPr/>
    </dgm:pt>
    <dgm:pt modelId="{424AFFE3-BC48-4DC4-B3AF-9B17FE524643}" type="pres">
      <dgm:prSet presAssocID="{EE463240-844C-40D6-8D1B-C36FDC04EDBE}" presName="negativeSpace" presStyleCnt="0"/>
      <dgm:spPr/>
    </dgm:pt>
    <dgm:pt modelId="{33EBC69A-9187-4A91-9DE6-425AB5D64609}" type="pres">
      <dgm:prSet presAssocID="{EE463240-844C-40D6-8D1B-C36FDC04EDBE}" presName="childText" presStyleLbl="conFgAcc1" presStyleIdx="2" presStyleCnt="3">
        <dgm:presLayoutVars>
          <dgm:bulletEnabled val="1"/>
        </dgm:presLayoutVars>
      </dgm:prSet>
      <dgm:spPr/>
    </dgm:pt>
  </dgm:ptLst>
  <dgm:cxnLst>
    <dgm:cxn modelId="{61C85002-E16B-45A3-9F1B-5CCC9099DA76}" type="presOf" srcId="{81E7CE89-3897-4BEC-9B33-BD94111F6727}" destId="{05100A5F-4979-480D-ABED-0A56C9C4EAC4}" srcOrd="0" destOrd="0" presId="urn:microsoft.com/office/officeart/2005/8/layout/list1"/>
    <dgm:cxn modelId="{60DAB11D-B51E-40D5-A23B-2B99E790BB03}" srcId="{81E7CE89-3897-4BEC-9B33-BD94111F6727}" destId="{16ADDBAC-EABB-499A-80CC-55D17AE09044}" srcOrd="0" destOrd="0" parTransId="{81CE008E-80B8-4219-82E5-B2CF00158C0E}" sibTransId="{D0EA0BC6-86C7-4B07-8A86-7E1B58DE2BBC}"/>
    <dgm:cxn modelId="{3D118127-D947-4E98-A748-DE9631F58FBD}" srcId="{81E7CE89-3897-4BEC-9B33-BD94111F6727}" destId="{E3991712-9B73-4630-9C84-17880989D459}" srcOrd="1" destOrd="0" parTransId="{DF2F14E5-5678-4822-8151-6006EAABB8F0}" sibTransId="{332473FA-F952-4C34-A96A-E3B79A74BA89}"/>
    <dgm:cxn modelId="{61AD6C35-C673-40A4-A5BC-CCC9C43BC05C}" type="presOf" srcId="{E3991712-9B73-4630-9C84-17880989D459}" destId="{C0437A3F-7C21-462C-A248-A010F312626A}" srcOrd="0" destOrd="0" presId="urn:microsoft.com/office/officeart/2005/8/layout/list1"/>
    <dgm:cxn modelId="{466BC93F-B989-41EF-B99C-BC809FD13AD7}" type="presOf" srcId="{CA03B3AB-58D2-49E1-A674-DC8908CCD965}" destId="{33EBC69A-9187-4A91-9DE6-425AB5D64609}" srcOrd="0" destOrd="0" presId="urn:microsoft.com/office/officeart/2005/8/layout/list1"/>
    <dgm:cxn modelId="{9D631582-D824-4D25-8C9A-9DC08A26CBCF}" srcId="{16ADDBAC-EABB-499A-80CC-55D17AE09044}" destId="{E6CCF5D2-BDCA-4510-B97B-121CEAD9327C}" srcOrd="0" destOrd="0" parTransId="{F41EB57D-71BD-48F4-BE19-A02EC09A7053}" sibTransId="{202C9A8E-7940-4135-B3D8-2E5B754F0811}"/>
    <dgm:cxn modelId="{6E25E184-33D4-44F4-A0F9-46E6E14F0201}" type="presOf" srcId="{EE463240-844C-40D6-8D1B-C36FDC04EDBE}" destId="{C70FB613-EE2D-4704-A9C3-38FA4DCE28DD}" srcOrd="1" destOrd="0" presId="urn:microsoft.com/office/officeart/2005/8/layout/list1"/>
    <dgm:cxn modelId="{BF53A695-4733-456B-B4C2-898B59C1EB76}" type="presOf" srcId="{E6CCF5D2-BDCA-4510-B97B-121CEAD9327C}" destId="{563B5152-5BC2-404C-9FDD-A66FC9696496}" srcOrd="0" destOrd="0" presId="urn:microsoft.com/office/officeart/2005/8/layout/list1"/>
    <dgm:cxn modelId="{DC730697-2394-4532-8540-C5996FD71E71}" type="presOf" srcId="{16ADDBAC-EABB-499A-80CC-55D17AE09044}" destId="{D1C73A11-B08B-47EA-9F42-9A81E1C28191}" srcOrd="0" destOrd="0" presId="urn:microsoft.com/office/officeart/2005/8/layout/list1"/>
    <dgm:cxn modelId="{35E4CF9B-E4C8-40C0-B8B5-DCD9FD2BF36F}" type="presOf" srcId="{EE463240-844C-40D6-8D1B-C36FDC04EDBE}" destId="{7B2E82A9-9155-4921-866A-14EF159C791F}" srcOrd="0" destOrd="0" presId="urn:microsoft.com/office/officeart/2005/8/layout/list1"/>
    <dgm:cxn modelId="{C1EA359E-3B14-4E44-95B8-FE90734EF9D5}" srcId="{E3991712-9B73-4630-9C84-17880989D459}" destId="{58731DAB-BFA9-4AEC-91E1-DDB1453DA72C}" srcOrd="0" destOrd="0" parTransId="{01613EB8-5B6B-4D67-9E54-645EF8B63D00}" sibTransId="{165897DC-0ECA-457A-9988-96E68AF11125}"/>
    <dgm:cxn modelId="{EAD454BC-7211-449A-B0B7-80F380644A1B}" type="presOf" srcId="{16ADDBAC-EABB-499A-80CC-55D17AE09044}" destId="{372FD4C0-DA54-4433-9802-F6873F2BC7E8}" srcOrd="1" destOrd="0" presId="urn:microsoft.com/office/officeart/2005/8/layout/list1"/>
    <dgm:cxn modelId="{7CE2A1CD-C942-4BC9-BC31-EE890A8A5F01}" type="presOf" srcId="{E3991712-9B73-4630-9C84-17880989D459}" destId="{88FD4CB4-BEF1-4924-BE8F-C69454665D02}" srcOrd="1" destOrd="0" presId="urn:microsoft.com/office/officeart/2005/8/layout/list1"/>
    <dgm:cxn modelId="{87A37CCE-8970-492D-8381-BF74024574DA}" srcId="{EE463240-844C-40D6-8D1B-C36FDC04EDBE}" destId="{CA03B3AB-58D2-49E1-A674-DC8908CCD965}" srcOrd="0" destOrd="0" parTransId="{EC399B15-3C62-43E3-AFE4-3C30BF45A3A1}" sibTransId="{40C6FFF9-3C78-4060-9E74-1ADE20CB01F2}"/>
    <dgm:cxn modelId="{382966D7-13C5-41D7-AEE9-FB1EFA21CC6C}" srcId="{81E7CE89-3897-4BEC-9B33-BD94111F6727}" destId="{EE463240-844C-40D6-8D1B-C36FDC04EDBE}" srcOrd="2" destOrd="0" parTransId="{DD86155D-F5F1-4348-9321-6ED29620DD07}" sibTransId="{A3F2F36D-2910-480D-9474-7E31291043F2}"/>
    <dgm:cxn modelId="{C22F4FE4-B1D5-4D33-BEAA-711D69BDA0DB}" type="presOf" srcId="{58731DAB-BFA9-4AEC-91E1-DDB1453DA72C}" destId="{7CD521E7-ADE8-4A2E-A784-669FA1FAC42F}" srcOrd="0" destOrd="0" presId="urn:microsoft.com/office/officeart/2005/8/layout/list1"/>
    <dgm:cxn modelId="{53180509-E685-4E03-AAC2-D71ECDD04115}" type="presParOf" srcId="{05100A5F-4979-480D-ABED-0A56C9C4EAC4}" destId="{39908C87-AE98-43B5-9638-77D315566661}" srcOrd="0" destOrd="0" presId="urn:microsoft.com/office/officeart/2005/8/layout/list1"/>
    <dgm:cxn modelId="{8729484F-5FA2-495A-8DB1-7036D463728A}" type="presParOf" srcId="{39908C87-AE98-43B5-9638-77D315566661}" destId="{D1C73A11-B08B-47EA-9F42-9A81E1C28191}" srcOrd="0" destOrd="0" presId="urn:microsoft.com/office/officeart/2005/8/layout/list1"/>
    <dgm:cxn modelId="{804100DD-BD3E-4B56-8315-9F4820A898A4}" type="presParOf" srcId="{39908C87-AE98-43B5-9638-77D315566661}" destId="{372FD4C0-DA54-4433-9802-F6873F2BC7E8}" srcOrd="1" destOrd="0" presId="urn:microsoft.com/office/officeart/2005/8/layout/list1"/>
    <dgm:cxn modelId="{7A8BC623-932C-4732-B500-A362CDA94A85}" type="presParOf" srcId="{05100A5F-4979-480D-ABED-0A56C9C4EAC4}" destId="{77463CC9-D337-47E7-9400-39B96F73F22C}" srcOrd="1" destOrd="0" presId="urn:microsoft.com/office/officeart/2005/8/layout/list1"/>
    <dgm:cxn modelId="{636F8A0E-B9E0-47AE-8992-556F0B2CFE66}" type="presParOf" srcId="{05100A5F-4979-480D-ABED-0A56C9C4EAC4}" destId="{563B5152-5BC2-404C-9FDD-A66FC9696496}" srcOrd="2" destOrd="0" presId="urn:microsoft.com/office/officeart/2005/8/layout/list1"/>
    <dgm:cxn modelId="{94F0A00B-7FB1-438F-A114-DC3E7645E8E8}" type="presParOf" srcId="{05100A5F-4979-480D-ABED-0A56C9C4EAC4}" destId="{3C96AB9F-AD96-4474-B9FA-933BB06009CC}" srcOrd="3" destOrd="0" presId="urn:microsoft.com/office/officeart/2005/8/layout/list1"/>
    <dgm:cxn modelId="{D5F8E7C8-AC2D-493E-A854-4A333BD3ECC9}" type="presParOf" srcId="{05100A5F-4979-480D-ABED-0A56C9C4EAC4}" destId="{8270C83C-0CC9-4398-BA94-F0A63744A452}" srcOrd="4" destOrd="0" presId="urn:microsoft.com/office/officeart/2005/8/layout/list1"/>
    <dgm:cxn modelId="{5ADEC949-C2C9-4A4E-AC8E-30D761C76643}" type="presParOf" srcId="{8270C83C-0CC9-4398-BA94-F0A63744A452}" destId="{C0437A3F-7C21-462C-A248-A010F312626A}" srcOrd="0" destOrd="0" presId="urn:microsoft.com/office/officeart/2005/8/layout/list1"/>
    <dgm:cxn modelId="{F260E318-5DE5-4E09-B8D3-270D2CA6F130}" type="presParOf" srcId="{8270C83C-0CC9-4398-BA94-F0A63744A452}" destId="{88FD4CB4-BEF1-4924-BE8F-C69454665D02}" srcOrd="1" destOrd="0" presId="urn:microsoft.com/office/officeart/2005/8/layout/list1"/>
    <dgm:cxn modelId="{ECC63DED-18FD-4136-9D0B-5881004D4A68}" type="presParOf" srcId="{05100A5F-4979-480D-ABED-0A56C9C4EAC4}" destId="{7045D7BA-8837-444C-A0BD-BD0498115079}" srcOrd="5" destOrd="0" presId="urn:microsoft.com/office/officeart/2005/8/layout/list1"/>
    <dgm:cxn modelId="{19928304-F65B-48A1-86D8-2700093B73CF}" type="presParOf" srcId="{05100A5F-4979-480D-ABED-0A56C9C4EAC4}" destId="{7CD521E7-ADE8-4A2E-A784-669FA1FAC42F}" srcOrd="6" destOrd="0" presId="urn:microsoft.com/office/officeart/2005/8/layout/list1"/>
    <dgm:cxn modelId="{8F82902A-76D2-445D-882E-FDF7E3F660EC}" type="presParOf" srcId="{05100A5F-4979-480D-ABED-0A56C9C4EAC4}" destId="{DE68200A-06A9-4C2B-ADBE-BFF3733C7E4D}" srcOrd="7" destOrd="0" presId="urn:microsoft.com/office/officeart/2005/8/layout/list1"/>
    <dgm:cxn modelId="{6E1C1403-7C93-4D25-8E75-D1DFE235A816}" type="presParOf" srcId="{05100A5F-4979-480D-ABED-0A56C9C4EAC4}" destId="{77A57F3F-3F92-4AAF-A6F3-F7E4C8D70640}" srcOrd="8" destOrd="0" presId="urn:microsoft.com/office/officeart/2005/8/layout/list1"/>
    <dgm:cxn modelId="{69BC405B-C150-469E-891C-E32AF4643F83}" type="presParOf" srcId="{77A57F3F-3F92-4AAF-A6F3-F7E4C8D70640}" destId="{7B2E82A9-9155-4921-866A-14EF159C791F}" srcOrd="0" destOrd="0" presId="urn:microsoft.com/office/officeart/2005/8/layout/list1"/>
    <dgm:cxn modelId="{24D642AC-1318-4610-9DD4-F7FFCC0EF93B}" type="presParOf" srcId="{77A57F3F-3F92-4AAF-A6F3-F7E4C8D70640}" destId="{C70FB613-EE2D-4704-A9C3-38FA4DCE28DD}" srcOrd="1" destOrd="0" presId="urn:microsoft.com/office/officeart/2005/8/layout/list1"/>
    <dgm:cxn modelId="{39FE2C52-3281-4FA0-91B3-34F925335B6A}" type="presParOf" srcId="{05100A5F-4979-480D-ABED-0A56C9C4EAC4}" destId="{424AFFE3-BC48-4DC4-B3AF-9B17FE524643}" srcOrd="9" destOrd="0" presId="urn:microsoft.com/office/officeart/2005/8/layout/list1"/>
    <dgm:cxn modelId="{9D324B37-3BB2-4FA6-8A2C-DED6DBC7883B}" type="presParOf" srcId="{05100A5F-4979-480D-ABED-0A56C9C4EAC4}" destId="{33EBC69A-9187-4A91-9DE6-425AB5D646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custT="1"/>
      <dgm:spPr>
        <a:solidFill>
          <a:srgbClr val="B6D1E1"/>
        </a:solidFill>
        <a:ln>
          <a:noFill/>
        </a:ln>
      </dgm:spPr>
      <dgm:t>
        <a:bodyPr/>
        <a:lstStyle/>
        <a:p>
          <a:r>
            <a:rPr lang="en-GB" sz="3200" b="1" noProof="0" dirty="0"/>
            <a:t>Flexibel zijn en problemen oplossen</a:t>
          </a:r>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a:buFont typeface="Arial" panose="020B0604020202020204" pitchFamily="34" charset="0"/>
            <a:buChar char="•"/>
          </a:pPr>
          <a:r>
            <a:rPr lang="en-GB" sz="2200" noProof="0" dirty="0"/>
            <a:t>Dingen gaan niet altijd zoals gepland. Ondernemers moeten nieuwe manieren vinden om problemen op te lossen.
Als migrantenvrouw heb je al geleerd hoe je je moet aanpassen aan nieuwe plaatsen, nieuwe talen en nieuwe systemen. Dat is een krachtige vaardigheid.</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custT="1"/>
      <dgm:spPr>
        <a:solidFill>
          <a:srgbClr val="B6D1E1"/>
        </a:solidFill>
        <a:ln>
          <a:noFill/>
        </a:ln>
      </dgm:spPr>
      <dgm:t>
        <a:bodyPr/>
        <a:lstStyle/>
        <a:p>
          <a:pPr>
            <a:buNone/>
          </a:pPr>
          <a:r>
            <a:rPr lang="en-GB" sz="3200" b="1" noProof="0" dirty="0"/>
            <a:t>Hard werken en initiatief nemen</a:t>
          </a:r>
          <a:endParaRPr lang="en-GB" sz="3200"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a:buFont typeface="Arial" panose="020B0604020202020204" pitchFamily="34" charset="0"/>
            <a:buChar char="•"/>
          </a:pPr>
          <a:r>
            <a:rPr lang="en-GB" sz="2200" noProof="0" dirty="0"/>
            <a:t>Iets nieuws beginnen betekent moeite doen en actie ondernemen. Je bent misschien gewend om te werken om je gezin te onderhouden of om een leven op te bouwen in een nieuw land. Diezelfde kracht helpt je vooruit in het bedrijfsleven.</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768FA33A-4FDE-44BD-9417-854CC4172BDC}" type="presOf" srcId="{7C0CAF63-8D11-40B2-A81F-C5F9D0DE09E4}" destId="{6BABA797-9002-4FC9-B781-7E0A93A69AD5}" srcOrd="0" destOrd="0"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8C607149-821B-4273-A2A2-C9A32EE53178}" srcId="{B239299A-CC69-404B-8903-E9B2C782F9DE}" destId="{5A0ECA6A-7E48-436F-ADAF-4E5B49EA5A09}" srcOrd="0" destOrd="0" parTransId="{45669AFB-4C4F-4541-9E68-8AEED0A4EE56}" sibTransId="{FAE5E38A-9901-444E-8C7B-984F0F02A381}"/>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custT="1"/>
      <dgm:spPr>
        <a:solidFill>
          <a:srgbClr val="B6D1E1"/>
        </a:solidFill>
        <a:ln>
          <a:noFill/>
        </a:ln>
      </dgm:spPr>
      <dgm:t>
        <a:bodyPr/>
        <a:lstStyle/>
        <a:p>
          <a:r>
            <a:rPr lang="en-GB" sz="3200" b="1" noProof="0" dirty="0"/>
            <a:t>Creatief zijn en nieuwe ideeën vinden</a:t>
          </a:r>
          <a:endParaRPr lang="en-GB" sz="3200" noProof="0" dirty="0"/>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marL="269875" indent="-269875">
            <a:buFont typeface="Arial" panose="020B0604020202020204" pitchFamily="34" charset="0"/>
            <a:buChar char="•"/>
          </a:pPr>
          <a:r>
            <a:rPr lang="en-GB" sz="2200" noProof="0" dirty="0"/>
            <a:t>Creativiteit betekent nieuwe manieren vinden om iets te doen, zoals een maaltijd bereiden met een paar ingrediënten of je eigen manier vinden als de middelen beperkt zijn.</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custT="1"/>
      <dgm:spPr>
        <a:solidFill>
          <a:srgbClr val="B6D1E1"/>
        </a:solidFill>
        <a:ln>
          <a:noFill/>
        </a:ln>
      </dgm:spPr>
      <dgm:t>
        <a:bodyPr/>
        <a:lstStyle/>
        <a:p>
          <a:pPr>
            <a:buNone/>
          </a:pPr>
          <a:r>
            <a:rPr lang="en-GB" sz="3200" b="1" noProof="0" dirty="0"/>
            <a:t>Doen waar je van houdt </a:t>
          </a:r>
          <a:endParaRPr lang="en-GB" sz="3200"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marL="228600" indent="-228600">
            <a:buFont typeface="Arial" panose="020B0604020202020204" pitchFamily="34" charset="0"/>
            <a:buChar char="•"/>
          </a:pPr>
          <a:r>
            <a:rPr lang="en-GB" sz="2200" noProof="0" dirty="0"/>
            <a:t>Het is gemakkelijker om gemotiveerd te blijven als je plezier hebt in wat je doet.</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51E23D0D-51B4-4857-B520-77CA9E60E8B7}">
      <dgm:prSet phldrT="[Tekst]" custT="1"/>
      <dgm:spPr/>
      <dgm:t>
        <a:bodyPr/>
        <a:lstStyle/>
        <a:p>
          <a:pPr marL="269875" indent="-269875">
            <a:buFont typeface="Arial" panose="020B0604020202020204" pitchFamily="34" charset="0"/>
            <a:buChar char="•"/>
          </a:pPr>
          <a:r>
            <a:rPr lang="en-GB" sz="2200" noProof="0" dirty="0"/>
            <a:t>Veel succesvolle bedrijven beginnen met een eenvoudig idee of een vaardigheid die iemand heeft omgezet in iets speciaals.</a:t>
          </a:r>
          <a:endParaRPr lang="en-GB" sz="2200" noProof="0" dirty="0">
            <a:solidFill>
              <a:schemeClr val="tx1"/>
            </a:solidFill>
          </a:endParaRPr>
        </a:p>
      </dgm:t>
    </dgm:pt>
    <dgm:pt modelId="{E0041FFD-B8BA-45B8-8081-4623634D1C15}" type="parTrans" cxnId="{26EC9B52-7428-4CB2-BFB8-FC8B0E79C7D2}">
      <dgm:prSet/>
      <dgm:spPr/>
      <dgm:t>
        <a:bodyPr/>
        <a:lstStyle/>
        <a:p>
          <a:endParaRPr lang="en-IE"/>
        </a:p>
      </dgm:t>
    </dgm:pt>
    <dgm:pt modelId="{E62ABD76-E74A-4075-9161-A125CD2B586B}" type="sibTrans" cxnId="{26EC9B52-7428-4CB2-BFB8-FC8B0E79C7D2}">
      <dgm:prSet/>
      <dgm:spPr/>
      <dgm:t>
        <a:bodyPr/>
        <a:lstStyle/>
        <a:p>
          <a:endParaRPr lang="en-IE"/>
        </a:p>
      </dgm:t>
    </dgm:pt>
    <dgm:pt modelId="{D21264FB-B29F-477E-AB6A-B5262998E986}">
      <dgm:prSet phldrT="[Tekst]" custT="1"/>
      <dgm:spPr/>
      <dgm:t>
        <a:bodyPr/>
        <a:lstStyle/>
        <a:p>
          <a:pPr marL="228600" indent="-228600">
            <a:buFont typeface="Arial" panose="020B0604020202020204" pitchFamily="34" charset="0"/>
            <a:buChar char="•"/>
          </a:pPr>
          <a:r>
            <a:rPr lang="en-GB" sz="2200" noProof="0" dirty="0"/>
            <a:t>Als je graag kookt, lesgeeft of anderen helpt, voelen mensen dat. Het maakt je bedrijf sterker en zinvoller.</a:t>
          </a:r>
        </a:p>
      </dgm:t>
    </dgm:pt>
    <dgm:pt modelId="{E420E2F0-B01B-4496-8DE6-3066BF304E87}" type="parTrans" cxnId="{FBBD4F99-4AD1-44DF-9F95-4BF113FEBC09}">
      <dgm:prSet/>
      <dgm:spPr/>
      <dgm:t>
        <a:bodyPr/>
        <a:lstStyle/>
        <a:p>
          <a:endParaRPr lang="en-IE"/>
        </a:p>
      </dgm:t>
    </dgm:pt>
    <dgm:pt modelId="{0CC7A098-5345-410E-AAF3-370CC8B32237}" type="sibTrans" cxnId="{FBBD4F99-4AD1-44DF-9F95-4BF113FEBC09}">
      <dgm:prSet/>
      <dgm:spPr/>
      <dgm:t>
        <a:bodyPr/>
        <a:lstStyle/>
        <a:p>
          <a:endParaRPr lang="en-IE"/>
        </a:p>
      </dgm:t>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custLinFactNeighborX="-470" custLinFactNeighborY="-8">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768FA33A-4FDE-44BD-9417-854CC4172BDC}" type="presOf" srcId="{7C0CAF63-8D11-40B2-A81F-C5F9D0DE09E4}" destId="{6BABA797-9002-4FC9-B781-7E0A93A69AD5}" srcOrd="0" destOrd="0"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F35DC245-2F64-40B8-B574-9F8A0B73D25C}" type="presOf" srcId="{51E23D0D-51B4-4857-B520-77CA9E60E8B7}" destId="{6BABA797-9002-4FC9-B781-7E0A93A69AD5}" srcOrd="0" destOrd="1" presId="urn:microsoft.com/office/officeart/2005/8/layout/vList2"/>
    <dgm:cxn modelId="{8C607149-821B-4273-A2A2-C9A32EE53178}" srcId="{B239299A-CC69-404B-8903-E9B2C782F9DE}" destId="{5A0ECA6A-7E48-436F-ADAF-4E5B49EA5A09}" srcOrd="0" destOrd="0" parTransId="{45669AFB-4C4F-4541-9E68-8AEED0A4EE56}" sibTransId="{FAE5E38A-9901-444E-8C7B-984F0F02A381}"/>
    <dgm:cxn modelId="{26EC9B52-7428-4CB2-BFB8-FC8B0E79C7D2}" srcId="{6846D97F-2F2C-4613-AFF5-2E3252130761}" destId="{51E23D0D-51B4-4857-B520-77CA9E60E8B7}" srcOrd="1" destOrd="0" parTransId="{E0041FFD-B8BA-45B8-8081-4623634D1C15}" sibTransId="{E62ABD76-E74A-4075-9161-A125CD2B586B}"/>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FBBD4F99-4AD1-44DF-9F95-4BF113FEBC09}" srcId="{B239299A-CC69-404B-8903-E9B2C782F9DE}" destId="{D21264FB-B29F-477E-AB6A-B5262998E986}" srcOrd="1" destOrd="0" parTransId="{E420E2F0-B01B-4496-8DE6-3066BF304E87}" sibTransId="{0CC7A098-5345-410E-AAF3-370CC8B32237}"/>
    <dgm:cxn modelId="{05E44EBA-2F7B-4574-BC06-68E9A32E85FA}" type="presOf" srcId="{D21264FB-B29F-477E-AB6A-B5262998E986}" destId="{0A31A1BD-9608-45AB-B3C8-7DEE8639AA98}" srcOrd="0" destOrd="1"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dgm:spPr>
        <a:solidFill>
          <a:srgbClr val="B6D1E1"/>
        </a:solidFill>
        <a:ln>
          <a:noFill/>
        </a:ln>
      </dgm:spPr>
      <dgm:t>
        <a:bodyPr/>
        <a:lstStyle/>
        <a:p>
          <a:r>
            <a:rPr lang="en-GB" b="1" noProof="0" dirty="0"/>
            <a:t>Sterk blijven door uitdagingen </a:t>
          </a:r>
          <a:endParaRPr lang="en-GB" noProof="0" dirty="0"/>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marL="357188" indent="-357188">
            <a:buFont typeface="Arial" panose="020B0604020202020204" pitchFamily="34" charset="0"/>
            <a:buChar char="•"/>
          </a:pPr>
          <a:r>
            <a:rPr lang="en-GB" sz="2200" noProof="0" dirty="0"/>
            <a:t>Elk bedrijf heeft ups en downs. Maar je hebt al veel moeilijke dingen overwonnen.</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dgm:spPr>
        <a:solidFill>
          <a:srgbClr val="B6D1E1"/>
        </a:solidFill>
        <a:ln>
          <a:noFill/>
        </a:ln>
      </dgm:spPr>
      <dgm:t>
        <a:bodyPr/>
        <a:lstStyle/>
        <a:p>
          <a:pPr>
            <a:buNone/>
          </a:pPr>
          <a:r>
            <a:rPr lang="en-GB" b="1" noProof="0" dirty="0"/>
            <a:t>Positief zijn over de toekomst</a:t>
          </a:r>
          <a:endParaRPr lang="en-GB"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a:buFont typeface="Arial" panose="020B0604020202020204" pitchFamily="34" charset="0"/>
            <a:buChar char="•"/>
          </a:pPr>
          <a:r>
            <a:rPr lang="en-GB" sz="2200" noProof="0" dirty="0"/>
            <a:t>  Je hoeft niet alles al uitgedacht te hebben om te beginnen.</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EBC59225-F774-4308-9E66-3495801A0847}">
      <dgm:prSet phldrT="[Tekst]" custT="1"/>
      <dgm:spPr/>
      <dgm:t>
        <a:bodyPr/>
        <a:lstStyle/>
        <a:p>
          <a:pPr marL="357188" indent="-357188">
            <a:buFont typeface="Arial" panose="020B0604020202020204" pitchFamily="34" charset="0"/>
            <a:buChar char="•"/>
          </a:pPr>
          <a:r>
            <a:rPr lang="en-GB" sz="2200" noProof="0" dirty="0"/>
            <a:t>Veerkracht betekent niet opgeven als dingen moeilijk zijn. Het betekent opnieuw proberen en al doende leren</a:t>
          </a:r>
          <a:r>
            <a:rPr lang="en-GB" sz="2500" noProof="0" dirty="0"/>
            <a:t>.</a:t>
          </a:r>
          <a:endParaRPr lang="en-GB" sz="2500" noProof="0" dirty="0">
            <a:solidFill>
              <a:schemeClr val="tx1"/>
            </a:solidFill>
          </a:endParaRPr>
        </a:p>
      </dgm:t>
    </dgm:pt>
    <dgm:pt modelId="{8459764A-6CE0-4211-8E9E-F830FEEFF016}" type="parTrans" cxnId="{4666399A-7944-44EA-8556-0D810D1836CE}">
      <dgm:prSet/>
      <dgm:spPr/>
    </dgm:pt>
    <dgm:pt modelId="{327065FF-7C47-4EA3-B891-988E192A4339}" type="sibTrans" cxnId="{4666399A-7944-44EA-8556-0D810D1836CE}">
      <dgm:prSet/>
      <dgm:spPr/>
    </dgm:pt>
    <dgm:pt modelId="{E870F9B7-2E75-4329-A3A6-22A5C3F73779}">
      <dgm:prSet phldrT="[Tekst]" custT="1"/>
      <dgm:spPr/>
      <dgm:t>
        <a:bodyPr/>
        <a:lstStyle/>
        <a:p>
          <a:pPr>
            <a:buFont typeface="Arial" panose="020B0604020202020204" pitchFamily="34" charset="0"/>
            <a:buChar char="•"/>
          </a:pPr>
          <a:r>
            <a:rPr lang="en-GB" sz="2200" noProof="0" dirty="0"/>
            <a:t>   Als je in jezelf gelooft, al is het maar een beetje, dan ben je al goed op weg. </a:t>
          </a:r>
        </a:p>
      </dgm:t>
    </dgm:pt>
    <dgm:pt modelId="{C89DBD9D-B4B4-4A38-A7D4-FD171F49BB99}" type="parTrans" cxnId="{1B3C430B-3241-4CC6-BECA-2BF85FED900F}">
      <dgm:prSet/>
      <dgm:spPr/>
    </dgm:pt>
    <dgm:pt modelId="{B02C8CE7-6321-4307-BC0D-C11880C5D5A9}" type="sibTrans" cxnId="{1B3C430B-3241-4CC6-BECA-2BF85FED900F}">
      <dgm:prSet/>
      <dgm:spPr/>
    </dgm:pt>
    <dgm:pt modelId="{3880547E-E003-4155-93E3-0CA252EB63B4}">
      <dgm:prSet phldrT="[Tekst]" custT="1"/>
      <dgm:spPr/>
      <dgm:t>
        <a:bodyPr/>
        <a:lstStyle/>
        <a:p>
          <a:pPr>
            <a:buFont typeface="Arial" panose="020B0604020202020204" pitchFamily="34" charset="0"/>
            <a:buChar char="•"/>
          </a:pPr>
          <a:r>
            <a:rPr lang="en-GB" sz="2200" noProof="0" dirty="0"/>
            <a:t>   Elke kleine stap telt.</a:t>
          </a:r>
        </a:p>
      </dgm:t>
    </dgm:pt>
    <dgm:pt modelId="{BD653E93-FEEE-4A9D-962C-FBD9432CFD71}" type="parTrans" cxnId="{B9C0330C-1669-4E87-A741-C66BCD519E26}">
      <dgm:prSet/>
      <dgm:spPr/>
    </dgm:pt>
    <dgm:pt modelId="{68FD7ED3-6C57-47C3-A9F4-1008727047BB}" type="sibTrans" cxnId="{B9C0330C-1669-4E87-A741-C66BCD519E26}">
      <dgm:prSet/>
      <dgm:spPr/>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custLinFactNeighborX="-699" custLinFactNeighborY="-7093">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1B3C430B-3241-4CC6-BECA-2BF85FED900F}" srcId="{B239299A-CC69-404B-8903-E9B2C782F9DE}" destId="{E870F9B7-2E75-4329-A3A6-22A5C3F73779}" srcOrd="1" destOrd="0" parTransId="{C89DBD9D-B4B4-4A38-A7D4-FD171F49BB99}" sibTransId="{B02C8CE7-6321-4307-BC0D-C11880C5D5A9}"/>
    <dgm:cxn modelId="{B9C0330C-1669-4E87-A741-C66BCD519E26}" srcId="{B239299A-CC69-404B-8903-E9B2C782F9DE}" destId="{3880547E-E003-4155-93E3-0CA252EB63B4}" srcOrd="2" destOrd="0" parTransId="{BD653E93-FEEE-4A9D-962C-FBD9432CFD71}" sibTransId="{68FD7ED3-6C57-47C3-A9F4-1008727047BB}"/>
    <dgm:cxn modelId="{7192791D-B440-4F0E-B9BA-A3C1F946081E}" type="presOf" srcId="{EBC59225-F774-4308-9E66-3495801A0847}" destId="{6BABA797-9002-4FC9-B781-7E0A93A69AD5}" srcOrd="0" destOrd="1" presId="urn:microsoft.com/office/officeart/2005/8/layout/vList2"/>
    <dgm:cxn modelId="{768FA33A-4FDE-44BD-9417-854CC4172BDC}" type="presOf" srcId="{7C0CAF63-8D11-40B2-A81F-C5F9D0DE09E4}" destId="{6BABA797-9002-4FC9-B781-7E0A93A69AD5}" srcOrd="0" destOrd="0" presId="urn:microsoft.com/office/officeart/2005/8/layout/vList2"/>
    <dgm:cxn modelId="{D7F5775B-7E31-4049-BC04-CC2BAFEC79BD}" type="presOf" srcId="{3880547E-E003-4155-93E3-0CA252EB63B4}" destId="{0A31A1BD-9608-45AB-B3C8-7DEE8639AA98}" srcOrd="0" destOrd="2"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8C607149-821B-4273-A2A2-C9A32EE53178}" srcId="{B239299A-CC69-404B-8903-E9B2C782F9DE}" destId="{5A0ECA6A-7E48-436F-ADAF-4E5B49EA5A09}" srcOrd="0" destOrd="0" parTransId="{45669AFB-4C4F-4541-9E68-8AEED0A4EE56}" sibTransId="{FAE5E38A-9901-444E-8C7B-984F0F02A381}"/>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4666399A-7944-44EA-8556-0D810D1836CE}" srcId="{6846D97F-2F2C-4613-AFF5-2E3252130761}" destId="{EBC59225-F774-4308-9E66-3495801A0847}" srcOrd="1" destOrd="0" parTransId="{8459764A-6CE0-4211-8E9E-F830FEEFF016}" sibTransId="{327065FF-7C47-4EA3-B891-988E192A4339}"/>
    <dgm:cxn modelId="{5DE2D9CB-864A-467F-AB90-7C8F5E45D681}" type="presOf" srcId="{E870F9B7-2E75-4329-A3A6-22A5C3F73779}" destId="{0A31A1BD-9608-45AB-B3C8-7DEE8639AA98}" srcOrd="0" destOrd="1"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custT="1"/>
      <dgm:spPr>
        <a:solidFill>
          <a:srgbClr val="B6D1E1"/>
        </a:solidFill>
      </dgm:spPr>
      <dgm:t>
        <a:bodyPr/>
        <a:lstStyle/>
        <a:p>
          <a:r>
            <a:rPr lang="en-GB" sz="1800" b="1" noProof="0" dirty="0">
              <a:solidFill>
                <a:srgbClr val="382B1B"/>
              </a:solidFill>
            </a:rPr>
            <a:t>Eritrese keuken - Rijke smaken met diepe wortels</a:t>
          </a:r>
        </a:p>
        <a:p>
          <a:r>
            <a:rPr lang="en-GB" sz="1600" noProof="0" dirty="0">
              <a:solidFill>
                <a:srgbClr val="382B1B"/>
              </a:solidFill>
            </a:rPr>
            <a:t>Je bedrijf zou injera met linzen, pittige stoofpotjes of een veganistische maaltijdbox gebaseerd op vastentradities kunnen bereiden. Veel mensen zijn op zoek naar plantaardige voedingsopties, dit is een manier om in die behoefte te voorzien terwijl je iets zinvols uit je cultuur deelt.</a:t>
          </a:r>
          <a:br>
            <a:rPr lang="en-GB" sz="1400" noProof="0" dirty="0"/>
          </a:br>
          <a:endParaRPr lang="en-GB" sz="1400" noProof="0" dirty="0">
            <a:solidFill>
              <a:schemeClr val="bg1"/>
            </a:solidFill>
          </a:endParaRP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34A958EC-CEBD-4B85-828A-6FA63F17D887}">
      <dgm:prSet phldrT="[Tekst]" custT="1"/>
      <dgm:spPr>
        <a:solidFill>
          <a:srgbClr val="B6D1E1"/>
        </a:solidFill>
      </dgm:spPr>
      <dgm:t>
        <a:bodyPr/>
        <a:lstStyle/>
        <a:p>
          <a:r>
            <a:rPr lang="en-IE" sz="1800" b="1" dirty="0">
              <a:solidFill>
                <a:srgbClr val="382B1B"/>
              </a:solidFill>
            </a:rPr>
            <a:t>Pakistaanse snacks - grote smaak in kleine hapjes</a:t>
          </a:r>
        </a:p>
        <a:p>
          <a:r>
            <a:rPr lang="en-GB" sz="1600" b="0" dirty="0">
              <a:solidFill>
                <a:srgbClr val="382B1B"/>
              </a:solidFill>
            </a:rPr>
            <a:t>Knapperige samosa's, pittige pakora's of chana chaat (kikkererwtensalade) zijn perfect voor markten, festivals of thuisbezorging. Deze snacks zijn vegetarisch en vol van smaak, ideaal voor nieuwsgierige eters.</a:t>
          </a:r>
          <a:br>
            <a:rPr lang="en-IE" sz="1600" b="0" dirty="0">
              <a:solidFill>
                <a:srgbClr val="382B1B"/>
              </a:solidFill>
            </a:rPr>
          </a:br>
          <a:endParaRPr lang="en-GB" sz="1400" b="0" noProof="0" dirty="0">
            <a:solidFill>
              <a:srgbClr val="382B1B"/>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9E92EFD8-5D79-4D62-97B2-EA9A702B4476}">
      <dgm:prSet custT="1"/>
      <dgm:spPr>
        <a:solidFill>
          <a:srgbClr val="B6D1E1"/>
        </a:solidFill>
      </dgm:spPr>
      <dgm:t>
        <a:bodyPr/>
        <a:lstStyle/>
        <a:p>
          <a:r>
            <a:rPr lang="en-GB" sz="1800" b="1" noProof="0" dirty="0">
              <a:solidFill>
                <a:srgbClr val="382B1B"/>
              </a:solidFill>
              <a:highlight>
                <a:srgbClr val="B6D1E1"/>
              </a:highlight>
            </a:rPr>
            <a:t>Oekraïense maaltijden - </a:t>
          </a:r>
          <a:r>
            <a:rPr lang="en-GB" sz="1800" b="1" noProof="0" dirty="0">
              <a:solidFill>
                <a:srgbClr val="382B1B"/>
              </a:solidFill>
            </a:rPr>
            <a:t>authentieke recepten met aantrekkingskracht op de markt
</a:t>
          </a:r>
          <a:r>
            <a:rPr lang="en-GB" sz="1400" noProof="0" dirty="0">
              <a:solidFill>
                <a:srgbClr val="382B1B"/>
              </a:solidFill>
              <a:highlight>
                <a:srgbClr val="B6D1E1"/>
              </a:highlight>
            </a:rPr>
            <a:t>Gerechten als </a:t>
          </a:r>
          <a:r>
            <a:rPr lang="en-GB" sz="1400" noProof="0" dirty="0" err="1">
              <a:solidFill>
                <a:srgbClr val="382B1B"/>
              </a:solidFill>
              <a:highlight>
                <a:srgbClr val="B6D1E1"/>
              </a:highlight>
            </a:rPr>
            <a:t>deruny </a:t>
          </a:r>
          <a:r>
            <a:rPr lang="en-GB" sz="1400" noProof="0" dirty="0">
              <a:solidFill>
                <a:srgbClr val="382B1B"/>
              </a:solidFill>
              <a:highlight>
                <a:srgbClr val="B6D1E1"/>
              </a:highlight>
            </a:rPr>
            <a:t>(aardappelpannenkoekjes), borsjt, </a:t>
          </a:r>
          <a:r>
            <a:rPr lang="en-IE" sz="1400" noProof="0" dirty="0" err="1">
              <a:solidFill>
                <a:srgbClr val="382B1B"/>
              </a:solidFill>
            </a:rPr>
            <a:t>Holubtsi </a:t>
          </a:r>
          <a:r>
            <a:rPr lang="en-IE" sz="1400" noProof="0" dirty="0">
              <a:solidFill>
                <a:srgbClr val="382B1B"/>
              </a:solidFill>
            </a:rPr>
            <a:t>(</a:t>
          </a:r>
          <a:r>
            <a:rPr lang="en-GB" sz="1400" noProof="0" dirty="0">
              <a:solidFill>
                <a:srgbClr val="382B1B"/>
              </a:solidFill>
              <a:highlight>
                <a:srgbClr val="B6D1E1"/>
              </a:highlight>
            </a:rPr>
            <a:t>gevulde koolrolletjes) kunnen worden aangeboden als wekelijkse afhaalmaaltijden, diepvriesmaaltijdpakketten of catering voor gemeenschapsevenementen, zodat mensen kunnen proeven van de Oekraïense gastvrijheid.</a:t>
          </a:r>
          <a:endParaRPr lang="en-IE" sz="1400" noProof="0" dirty="0">
            <a:solidFill>
              <a:srgbClr val="382B1B"/>
            </a:solidFill>
            <a:highlight>
              <a:srgbClr val="B6D1E1"/>
            </a:highlight>
          </a:endParaRPr>
        </a:p>
      </dgm:t>
    </dgm:pt>
    <dgm:pt modelId="{1556F807-7D2C-435B-A79A-0B21CF0DB6BE}" type="parTrans" cxnId="{7B480DA3-9D3A-422E-80C7-57BA264B62B0}">
      <dgm:prSet/>
      <dgm:spPr/>
      <dgm:t>
        <a:bodyPr/>
        <a:lstStyle/>
        <a:p>
          <a:endParaRPr lang="en-IE"/>
        </a:p>
      </dgm:t>
    </dgm:pt>
    <dgm:pt modelId="{BAE41CA9-A249-45F5-892E-648AC6ED327C}" type="sibTrans" cxnId="{7B480DA3-9D3A-422E-80C7-57BA264B62B0}">
      <dgm:prSet/>
      <dgm:spPr/>
      <dgm:t>
        <a:bodyPr/>
        <a:lstStyle/>
        <a:p>
          <a:endParaRPr lang="en-IE"/>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blipFill rotWithShape="0">
          <a:blip xmlns:r="http://schemas.openxmlformats.org/officeDocument/2006/relationships" r:embed="rId1"/>
          <a:srcRect/>
          <a:stretch>
            <a:fillRect t="-76000" b="-76000"/>
          </a:stretch>
        </a:blip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3" custScaleX="136190" custLinFactNeighborX="-8999" custLinFactNeighborY="0">
        <dgm:presLayoutVars>
          <dgm:bulletEnabled val="1"/>
        </dgm:presLayoutVars>
      </dgm:prSet>
      <dgm:spPr/>
    </dgm:pt>
    <dgm:pt modelId="{AA5BD624-5293-4D1A-95D6-67E93BCC2731}" type="pres">
      <dgm:prSet presAssocID="{49B93A0F-8F20-433C-A7B9-568B0FFE628A}" presName="invisiNode" presStyleLbl="node1" presStyleIdx="0" presStyleCnt="3"/>
      <dgm:spPr/>
    </dgm:pt>
    <dgm:pt modelId="{3CD8FEE1-6099-45FE-8DE2-3C1202951175}" type="pres">
      <dgm:prSet presAssocID="{49B93A0F-8F20-433C-A7B9-568B0FFE628A}" presName="imagNode" presStyleLbl="fgImgPlace1" presStyleIdx="0" presStyleCnt="3" custScaleX="118378" custScaleY="102021"/>
      <dgm:spPr/>
    </dgm:pt>
    <dgm:pt modelId="{A9F6983E-0174-4EF9-979B-C2786CF12364}" type="pres">
      <dgm:prSet presAssocID="{C2E75115-26CA-406B-862D-67782D2D5A8D}" presName="sibTrans" presStyleLbl="sibTrans2D1" presStyleIdx="0" presStyleCnt="0"/>
      <dgm:spPr/>
    </dgm:pt>
    <dgm:pt modelId="{13FF7D0F-7E65-4FFF-A3EE-015322D60335}" type="pres">
      <dgm:prSet presAssocID="{9E92EFD8-5D79-4D62-97B2-EA9A702B4476}" presName="compNode" presStyleCnt="0"/>
      <dgm:spPr/>
    </dgm:pt>
    <dgm:pt modelId="{7DED12B5-B583-4F53-90A1-5B1181200D49}" type="pres">
      <dgm:prSet presAssocID="{9E92EFD8-5D79-4D62-97B2-EA9A702B4476}" presName="node" presStyleLbl="node1" presStyleIdx="1" presStyleCnt="3" custScaleX="129261">
        <dgm:presLayoutVars>
          <dgm:bulletEnabled val="1"/>
        </dgm:presLayoutVars>
      </dgm:prSet>
      <dgm:spPr/>
    </dgm:pt>
    <dgm:pt modelId="{FD45B872-DDB8-4721-B118-AB5680EC3F5C}" type="pres">
      <dgm:prSet presAssocID="{9E92EFD8-5D79-4D62-97B2-EA9A702B4476}" presName="invisiNode" presStyleLbl="node1" presStyleIdx="1" presStyleCnt="3"/>
      <dgm:spPr/>
    </dgm:pt>
    <dgm:pt modelId="{7DAC231D-B6C3-49DB-A7BA-20396790BDA4}" type="pres">
      <dgm:prSet presAssocID="{9E92EFD8-5D79-4D62-97B2-EA9A702B4476}" presName="imagNode" presStyleLbl="fgImgPlace1" presStyleIdx="1" presStyleCnt="3" custScaleX="122526"/>
      <dgm:spPr>
        <a:blipFill>
          <a:blip xmlns:r="http://schemas.openxmlformats.org/officeDocument/2006/relationships" r:embed="rId2"/>
          <a:srcRect/>
          <a:stretch>
            <a:fillRect t="-17000" b="-17000"/>
          </a:stretch>
        </a:blipFill>
      </dgm:spPr>
    </dgm:pt>
    <dgm:pt modelId="{4037A8AA-7DB4-4030-97FC-B8C28DEFB8E6}" type="pres">
      <dgm:prSet presAssocID="{BAE41CA9-A249-45F5-892E-648AC6ED327C}"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2" presStyleCnt="3" custScaleX="120023">
        <dgm:presLayoutVars>
          <dgm:bulletEnabled val="1"/>
        </dgm:presLayoutVars>
      </dgm:prSet>
      <dgm:spPr/>
    </dgm:pt>
    <dgm:pt modelId="{65AEDDC2-FF4F-4F33-A68A-207EFDF6A55F}" type="pres">
      <dgm:prSet presAssocID="{34A958EC-CEBD-4B85-828A-6FA63F17D887}" presName="invisiNode" presStyleLbl="node1" presStyleIdx="2" presStyleCnt="3"/>
      <dgm:spPr/>
    </dgm:pt>
    <dgm:pt modelId="{A99B3132-359C-4E74-A407-FE8D6BA00F93}" type="pres">
      <dgm:prSet presAssocID="{34A958EC-CEBD-4B85-828A-6FA63F17D887}" presName="imagNode" presStyleLbl="fgImgPlace1" presStyleIdx="2" presStyleCnt="3" custScaleX="117526" custScaleY="101321" custLinFactX="-100000" custLinFactNeighborX="-177384"/>
      <dgm:spPr>
        <a:blipFill>
          <a:blip xmlns:r="http://schemas.openxmlformats.org/officeDocument/2006/relationships" r:embed="rId1"/>
          <a:srcRect/>
          <a:stretch>
            <a:fillRect l="-4000" r="-4000"/>
          </a:stretch>
        </a:blipFill>
      </dgm:spPr>
    </dgm:pt>
  </dgm:ptLst>
  <dgm:cxnLst>
    <dgm:cxn modelId="{DFD5251B-9EBE-45DE-9170-0C9C532E68D5}" type="presOf" srcId="{49B93A0F-8F20-433C-A7B9-568B0FFE628A}" destId="{9AF50571-46C0-4024-B769-3A9B93730442}" srcOrd="0" destOrd="0" presId="urn:microsoft.com/office/officeart/2005/8/layout/pList2"/>
    <dgm:cxn modelId="{A2A4951B-DD8F-40B2-AEED-A089F7BA67D7}" type="presOf" srcId="{BAE41CA9-A249-45F5-892E-648AC6ED327C}" destId="{4037A8AA-7DB4-4030-97FC-B8C28DEFB8E6}" srcOrd="0" destOrd="0" presId="urn:microsoft.com/office/officeart/2005/8/layout/pList2"/>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CB677587-C2DB-40F9-8E83-AC793C3290AE}" type="presOf" srcId="{9E92EFD8-5D79-4D62-97B2-EA9A702B4476}" destId="{7DED12B5-B583-4F53-90A1-5B1181200D49}" srcOrd="0" destOrd="0" presId="urn:microsoft.com/office/officeart/2005/8/layout/pList2"/>
    <dgm:cxn modelId="{89084B9F-F69B-41FF-9B40-B70C2B61FDB5}" type="presOf" srcId="{EF189628-5B2E-4931-9E1A-6BAD9358AF06}" destId="{6F3A2F6F-97DA-401D-9D57-1D2B70E84663}" srcOrd="0" destOrd="0" presId="urn:microsoft.com/office/officeart/2005/8/layout/pList2"/>
    <dgm:cxn modelId="{7B480DA3-9D3A-422E-80C7-57BA264B62B0}" srcId="{EF189628-5B2E-4931-9E1A-6BAD9358AF06}" destId="{9E92EFD8-5D79-4D62-97B2-EA9A702B4476}" srcOrd="1" destOrd="0" parTransId="{1556F807-7D2C-435B-A79A-0B21CF0DB6BE}" sibTransId="{BAE41CA9-A249-45F5-892E-648AC6ED327C}"/>
    <dgm:cxn modelId="{519A36C6-D3BE-4DCD-8739-8FAEFCDBB744}" srcId="{EF189628-5B2E-4931-9E1A-6BAD9358AF06}" destId="{34A958EC-CEBD-4B85-828A-6FA63F17D887}" srcOrd="2"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53C607BC-ACD6-4509-A6D1-B5F1BD6B2F79}" type="presParOf" srcId="{392187FC-D56A-4C7E-9FD2-8E76E09D86F8}" destId="{13FF7D0F-7E65-4FFF-A3EE-015322D60335}" srcOrd="2" destOrd="0" presId="urn:microsoft.com/office/officeart/2005/8/layout/pList2"/>
    <dgm:cxn modelId="{0E74A5AE-6783-4CB9-9E24-259898C35D73}" type="presParOf" srcId="{13FF7D0F-7E65-4FFF-A3EE-015322D60335}" destId="{7DED12B5-B583-4F53-90A1-5B1181200D49}" srcOrd="0" destOrd="0" presId="urn:microsoft.com/office/officeart/2005/8/layout/pList2"/>
    <dgm:cxn modelId="{DA7D5301-31F9-459F-B017-3BA5C6372242}" type="presParOf" srcId="{13FF7D0F-7E65-4FFF-A3EE-015322D60335}" destId="{FD45B872-DDB8-4721-B118-AB5680EC3F5C}" srcOrd="1" destOrd="0" presId="urn:microsoft.com/office/officeart/2005/8/layout/pList2"/>
    <dgm:cxn modelId="{9AC07FFC-D443-46CE-81C9-8C9D412973FD}" type="presParOf" srcId="{13FF7D0F-7E65-4FFF-A3EE-015322D60335}" destId="{7DAC231D-B6C3-49DB-A7BA-20396790BDA4}" srcOrd="2" destOrd="0" presId="urn:microsoft.com/office/officeart/2005/8/layout/pList2"/>
    <dgm:cxn modelId="{A6603A0C-6098-46AB-B2AD-5E192200F611}" type="presParOf" srcId="{392187FC-D56A-4C7E-9FD2-8E76E09D86F8}" destId="{4037A8AA-7DB4-4030-97FC-B8C28DEFB8E6}" srcOrd="3" destOrd="0" presId="urn:microsoft.com/office/officeart/2005/8/layout/pList2"/>
    <dgm:cxn modelId="{407AED06-3611-4E53-8206-202D058306B9}" type="presParOf" srcId="{392187FC-D56A-4C7E-9FD2-8E76E09D86F8}" destId="{14D3ACFB-4956-4CD1-A041-7AE971963647}" srcOrd="4"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custT="1"/>
      <dgm:spPr>
        <a:solidFill>
          <a:srgbClr val="B6D1E1"/>
        </a:solidFill>
      </dgm:spPr>
      <dgm:t>
        <a:bodyPr/>
        <a:lstStyle/>
        <a:p>
          <a:r>
            <a:rPr lang="en-GB" sz="1600" b="1" noProof="0" dirty="0">
              <a:solidFill>
                <a:srgbClr val="382B1B"/>
              </a:solidFill>
            </a:rPr>
            <a:t>Noord-Afrikaanse kruiden - een </a:t>
          </a:r>
          <a:r>
            <a:rPr lang="en-GB" sz="1600" b="1" noProof="0" dirty="0" err="1">
              <a:solidFill>
                <a:srgbClr val="382B1B"/>
              </a:solidFill>
            </a:rPr>
            <a:t>smakelijke </a:t>
          </a:r>
          <a:r>
            <a:rPr lang="en-GB" sz="1600" b="1" noProof="0" dirty="0">
              <a:solidFill>
                <a:srgbClr val="382B1B"/>
              </a:solidFill>
            </a:rPr>
            <a:t>reis</a:t>
          </a:r>
        </a:p>
        <a:p>
          <a:br>
            <a:rPr lang="en-GB" sz="1600" noProof="0" dirty="0">
              <a:solidFill>
                <a:srgbClr val="382B1B"/>
              </a:solidFill>
            </a:rPr>
          </a:br>
          <a:r>
            <a:rPr lang="en-GB" sz="1600" noProof="0" dirty="0">
              <a:solidFill>
                <a:srgbClr val="382B1B"/>
              </a:solidFill>
            </a:rPr>
            <a:t>Veel gerechten uit Noord-Afrika zijn rijk aan specerijen en </a:t>
          </a:r>
          <a:r>
            <a:rPr lang="en-GB" sz="1600" noProof="0" dirty="0" err="1">
              <a:solidFill>
                <a:srgbClr val="382B1B"/>
              </a:solidFill>
            </a:rPr>
            <a:t>kleurrijke smaken</a:t>
          </a:r>
          <a:r>
            <a:rPr lang="en-GB" sz="1600" noProof="0" dirty="0">
              <a:solidFill>
                <a:srgbClr val="382B1B"/>
              </a:solidFill>
            </a:rPr>
            <a:t>. Een kruidenwinkel, kooklessen of een kraampje met eten op straat kan mensen in jouw gemeenschap kennis laten maken met de rijkdom van deze keuken.</a:t>
          </a:r>
          <a:endParaRPr lang="en-GB" sz="1400" noProof="0" dirty="0">
            <a:solidFill>
              <a:srgbClr val="382B1B"/>
            </a:solidFill>
          </a:endParaRP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34A958EC-CEBD-4B85-828A-6FA63F17D887}">
      <dgm:prSet phldrT="[Tekst]" custT="1"/>
      <dgm:spPr>
        <a:solidFill>
          <a:srgbClr val="B6D1E1"/>
        </a:solidFill>
      </dgm:spPr>
      <dgm:t>
        <a:bodyPr/>
        <a:lstStyle/>
        <a:p>
          <a:r>
            <a:rPr lang="en-GB" sz="1600" b="1" noProof="0" dirty="0">
              <a:solidFill>
                <a:srgbClr val="382B1B"/>
              </a:solidFill>
            </a:rPr>
            <a:t>Koffietradities uit het Midden-Oosten - Een bedrijf rondom connectie</a:t>
          </a:r>
        </a:p>
        <a:p>
          <a:br>
            <a:rPr lang="en-GB" sz="1600" noProof="0" dirty="0">
              <a:solidFill>
                <a:srgbClr val="382B1B"/>
              </a:solidFill>
            </a:rPr>
          </a:br>
          <a:r>
            <a:rPr lang="en-GB" sz="1600" noProof="0" dirty="0">
              <a:solidFill>
                <a:srgbClr val="382B1B"/>
              </a:solidFill>
            </a:rPr>
            <a:t>Koffie speelt een belangrijke sociale rol in veel landen in het Midden-Oosten. Het openen van een koffiekar of koffiehuis dat traditionele koffiezetmethoden deelt en een gemeenschapsgevoel stimuleert, kan iets nieuws en gastvrijs bieden in jouw stad.</a:t>
          </a:r>
          <a:endParaRPr lang="en-GB" sz="1400" noProof="0" dirty="0">
            <a:solidFill>
              <a:srgbClr val="382B1B"/>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solidFill>
          <a:srgbClr val="84BFA4">
            <a:alpha val="90000"/>
          </a:srgbClr>
        </a:solid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2">
        <dgm:presLayoutVars>
          <dgm:bulletEnabled val="1"/>
        </dgm:presLayoutVars>
      </dgm:prSet>
      <dgm:spPr/>
    </dgm:pt>
    <dgm:pt modelId="{AA5BD624-5293-4D1A-95D6-67E93BCC2731}" type="pres">
      <dgm:prSet presAssocID="{49B93A0F-8F20-433C-A7B9-568B0FFE628A}" presName="invisiNode" presStyleLbl="node1" presStyleIdx="0" presStyleCnt="2"/>
      <dgm:spPr/>
    </dgm:pt>
    <dgm:pt modelId="{3CD8FEE1-6099-45FE-8DE2-3C1202951175}" type="pres">
      <dgm:prSet presAssocID="{49B93A0F-8F20-433C-A7B9-568B0FFE628A}"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259" r="316" b="-9741"/>
          </a:stretch>
        </a:blipFill>
      </dgm:spPr>
    </dgm:pt>
    <dgm:pt modelId="{A9F6983E-0174-4EF9-979B-C2786CF12364}" type="pres">
      <dgm:prSet presAssocID="{C2E75115-26CA-406B-862D-67782D2D5A8D}"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1" presStyleCnt="2">
        <dgm:presLayoutVars>
          <dgm:bulletEnabled val="1"/>
        </dgm:presLayoutVars>
      </dgm:prSet>
      <dgm:spPr/>
    </dgm:pt>
    <dgm:pt modelId="{65AEDDC2-FF4F-4F33-A68A-207EFDF6A55F}" type="pres">
      <dgm:prSet presAssocID="{34A958EC-CEBD-4B85-828A-6FA63F17D887}" presName="invisiNode" presStyleLbl="node1" presStyleIdx="1" presStyleCnt="2"/>
      <dgm:spPr/>
    </dgm:pt>
    <dgm:pt modelId="{A99B3132-359C-4E74-A407-FE8D6BA00F93}" type="pres">
      <dgm:prSet presAssocID="{34A958EC-CEBD-4B85-828A-6FA63F17D887}" presName="imagNod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0108" b="-51892"/>
          </a:stretch>
        </a:blipFill>
      </dgm:spPr>
    </dgm:pt>
  </dgm:ptLst>
  <dgm:cxnLst>
    <dgm:cxn modelId="{DFD5251B-9EBE-45DE-9170-0C9C532E68D5}" type="presOf" srcId="{49B93A0F-8F20-433C-A7B9-568B0FFE628A}" destId="{9AF50571-46C0-4024-B769-3A9B93730442}" srcOrd="0" destOrd="0" presId="urn:microsoft.com/office/officeart/2005/8/layout/pList2"/>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89084B9F-F69B-41FF-9B40-B70C2B61FDB5}" type="presOf" srcId="{EF189628-5B2E-4931-9E1A-6BAD9358AF06}" destId="{6F3A2F6F-97DA-401D-9D57-1D2B70E84663}" srcOrd="0" destOrd="0" presId="urn:microsoft.com/office/officeart/2005/8/layout/pList2"/>
    <dgm:cxn modelId="{519A36C6-D3BE-4DCD-8739-8FAEFCDBB744}" srcId="{EF189628-5B2E-4931-9E1A-6BAD9358AF06}" destId="{34A958EC-CEBD-4B85-828A-6FA63F17D887}" srcOrd="1"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407AED06-3611-4E53-8206-202D058306B9}" type="presParOf" srcId="{392187FC-D56A-4C7E-9FD2-8E76E09D86F8}" destId="{14D3ACFB-4956-4CD1-A041-7AE971963647}" srcOrd="2"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1843516"/>
        </a:xfrm>
        <a:prstGeom prst="roundRect">
          <a:avLst>
            <a:gd name="adj" fmla="val 10000"/>
          </a:avLst>
        </a:prstGeom>
        <a:solidFill>
          <a:srgbClr val="84BFA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311277" y="245802"/>
          <a:ext cx="3047920" cy="135191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7913" r="316" b="-420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311277"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kern="1200" noProof="0" dirty="0">
              <a:solidFill>
                <a:schemeClr val="tx1"/>
              </a:solidFill>
            </a:rPr>
            <a:t>Door ondernemerschap kunnen </a:t>
          </a:r>
          <a:r>
            <a:rPr lang="en-GB" sz="1400" b="1" kern="1200" noProof="0" dirty="0">
              <a:solidFill>
                <a:schemeClr val="tx1"/>
              </a:solidFill>
            </a:rPr>
            <a:t>vrouwelijke migranten </a:t>
          </a:r>
          <a:r>
            <a:rPr lang="en-GB" sz="1400" kern="1200" noProof="0" dirty="0">
              <a:solidFill>
                <a:schemeClr val="tx1"/>
              </a:solidFill>
            </a:rPr>
            <a:t>hun eigen banen creëren. Vrouwen zijn beschreven als 'stille bijdragers' aan onze economieën, maar als migrantenvrouw heb je levenservaring, veerkracht en veel van de vaardigheden die nodig zijn om een succesvolle vrouwelijke ondernemer te zijn. </a:t>
          </a:r>
        </a:p>
      </dsp:txBody>
      <dsp:txXfrm rot="10800000">
        <a:off x="380570" y="1843516"/>
        <a:ext cx="2909334" cy="2183894"/>
      </dsp:txXfrm>
    </dsp:sp>
    <dsp:sp modelId="{15DE5D82-547F-48CC-9EFF-0E74B92C4B1C}">
      <dsp:nvSpPr>
        <dsp:cNvPr id="0" name=""/>
        <dsp:cNvSpPr/>
      </dsp:nvSpPr>
      <dsp:spPr>
        <a:xfrm>
          <a:off x="3663989" y="245802"/>
          <a:ext cx="3047920" cy="1351912"/>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7913" b="-420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A4BC8-29D5-4D64-B35D-3AB4564000A4}">
      <dsp:nvSpPr>
        <dsp:cNvPr id="0" name=""/>
        <dsp:cNvSpPr/>
      </dsp:nvSpPr>
      <dsp:spPr>
        <a:xfrm rot="10800000">
          <a:off x="3663989"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0" i="0" kern="1200" noProof="0" dirty="0">
              <a:solidFill>
                <a:schemeClr val="tx1"/>
              </a:solidFill>
              <a:effectLst/>
            </a:rPr>
            <a:t>Veel </a:t>
          </a:r>
          <a:r>
            <a:rPr lang="en-GB" sz="1400" b="1" i="0" kern="1200" noProof="0" dirty="0">
              <a:solidFill>
                <a:schemeClr val="tx1"/>
              </a:solidFill>
              <a:effectLst/>
            </a:rPr>
            <a:t>kinderen van migranten </a:t>
          </a:r>
          <a:r>
            <a:rPr lang="en-GB" sz="1400" b="0" i="0" kern="1200" noProof="0" dirty="0">
              <a:solidFill>
                <a:schemeClr val="tx1"/>
              </a:solidFill>
              <a:effectLst/>
            </a:rPr>
            <a:t>die in hun adoptieland zijn geboren, hebben met succes een eigen bedrijf opgezet. </a:t>
          </a:r>
        </a:p>
        <a:p>
          <a:pPr marL="0" lvl="0" indent="0" algn="ctr" defTabSz="622300">
            <a:lnSpc>
              <a:spcPct val="90000"/>
            </a:lnSpc>
            <a:spcBef>
              <a:spcPct val="0"/>
            </a:spcBef>
            <a:spcAft>
              <a:spcPct val="35000"/>
            </a:spcAft>
            <a:buNone/>
          </a:pPr>
          <a:r>
            <a:rPr lang="en-GB" sz="1400" b="0" i="0" kern="1200" noProof="0" dirty="0">
              <a:solidFill>
                <a:schemeClr val="tx1"/>
              </a:solidFill>
              <a:effectLst/>
            </a:rPr>
            <a:t> Je hebt een nieuwe manier om naar dingen te kijken, waarbij je vaak het beste van culturele achtergrond en mogelijkheden combineert voor uniek en </a:t>
          </a:r>
          <a:r>
            <a:rPr lang="en-GB" sz="1400" kern="1200" noProof="0" dirty="0">
              <a:solidFill>
                <a:schemeClr val="tx1"/>
              </a:solidFill>
            </a:rPr>
            <a:t>innovatief zakelijk succes</a:t>
          </a:r>
          <a:r>
            <a:rPr lang="en-GB" sz="1400" b="0" i="0" kern="1200" noProof="0" dirty="0">
              <a:solidFill>
                <a:schemeClr val="bg1"/>
              </a:solidFill>
              <a:effectLst/>
            </a:rPr>
            <a:t>. </a:t>
          </a:r>
          <a:endParaRPr lang="en-GB" sz="1400" kern="1200" noProof="0" dirty="0">
            <a:solidFill>
              <a:schemeClr val="bg1"/>
            </a:solidFill>
          </a:endParaRPr>
        </a:p>
      </dsp:txBody>
      <dsp:txXfrm rot="10800000">
        <a:off x="3733282" y="1843516"/>
        <a:ext cx="2909334" cy="2183894"/>
      </dsp:txXfrm>
    </dsp:sp>
    <dsp:sp modelId="{A99B3132-359C-4E74-A407-FE8D6BA00F93}">
      <dsp:nvSpPr>
        <dsp:cNvPr id="0" name=""/>
        <dsp:cNvSpPr/>
      </dsp:nvSpPr>
      <dsp:spPr>
        <a:xfrm>
          <a:off x="7016702" y="245802"/>
          <a:ext cx="3047920" cy="1351912"/>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6" t="-10049" r="-316" b="-3995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7028193"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pl-PL" sz="1400" b="1" i="0" kern="1200" noProof="0" dirty="0">
            <a:solidFill>
              <a:schemeClr val="bg1"/>
            </a:solidFill>
            <a:effectLst/>
          </a:endParaRPr>
        </a:p>
        <a:p>
          <a:pPr marL="0" lvl="0" indent="0" algn="ctr" defTabSz="622300">
            <a:lnSpc>
              <a:spcPct val="90000"/>
            </a:lnSpc>
            <a:spcBef>
              <a:spcPct val="0"/>
            </a:spcBef>
            <a:spcAft>
              <a:spcPct val="35000"/>
            </a:spcAft>
            <a:buNone/>
          </a:pPr>
          <a:r>
            <a:rPr lang="en-GB" sz="1400" b="1" i="0" kern="1200" noProof="0" dirty="0">
              <a:solidFill>
                <a:schemeClr val="tx1"/>
              </a:solidFill>
              <a:effectLst/>
            </a:rPr>
            <a:t>Vluchtelingen </a:t>
          </a:r>
          <a:r>
            <a:rPr lang="en-GB" sz="1400" b="0" i="0" kern="1200" noProof="0" dirty="0">
              <a:solidFill>
                <a:schemeClr val="tx1"/>
              </a:solidFill>
              <a:effectLst/>
            </a:rPr>
            <a:t>trekken onbekende landen in, niet alleen op zoek naar een veiliger leven voor zichzelf, maar ook in hun streven om een impact te hebben en een bijdrage te leveren. </a:t>
          </a:r>
          <a:endParaRPr lang="en-GB" sz="1400" kern="1200" noProof="0" dirty="0">
            <a:solidFill>
              <a:schemeClr val="tx1"/>
            </a:solidFill>
          </a:endParaRPr>
        </a:p>
      </dsp:txBody>
      <dsp:txXfrm rot="10800000">
        <a:off x="7097486" y="1843516"/>
        <a:ext cx="2909334" cy="2183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5152-5BC2-404C-9FDD-A66FC9696496}">
      <dsp:nvSpPr>
        <dsp:cNvPr id="0" name=""/>
        <dsp:cNvSpPr/>
      </dsp:nvSpPr>
      <dsp:spPr>
        <a:xfrm>
          <a:off x="0" y="275151"/>
          <a:ext cx="9585694"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74904" rIns="743956" bIns="128016" numCol="1" spcCol="1270" anchor="t" anchorCtr="0">
          <a:noAutofit/>
        </a:bodyPr>
        <a:lstStyle/>
        <a:p>
          <a:pPr marL="0" lvl="1" indent="0" algn="l" defTabSz="800100">
            <a:lnSpc>
              <a:spcPct val="90000"/>
            </a:lnSpc>
            <a:spcBef>
              <a:spcPct val="0"/>
            </a:spcBef>
            <a:spcAft>
              <a:spcPct val="15000"/>
            </a:spcAft>
            <a:buClr>
              <a:srgbClr val="B6D1E1"/>
            </a:buClr>
            <a:buNone/>
          </a:pPr>
          <a:r>
            <a:rPr lang="en-GB" sz="1800" kern="1200" noProof="0" dirty="0"/>
            <a:t>Omgaan met verandering en het vinden van oplossingen maakt al deel uit van je dagelijkse leven. Dit zijn belangrijke vaardigheden voor het runnen van een bedrijf.</a:t>
          </a:r>
        </a:p>
      </dsp:txBody>
      <dsp:txXfrm>
        <a:off x="0" y="275151"/>
        <a:ext cx="9585694" cy="1020600"/>
      </dsp:txXfrm>
    </dsp:sp>
    <dsp:sp modelId="{372FD4C0-DA54-4433-9802-F6873F2BC7E8}">
      <dsp:nvSpPr>
        <dsp:cNvPr id="0" name=""/>
        <dsp:cNvSpPr/>
      </dsp:nvSpPr>
      <dsp:spPr>
        <a:xfrm>
          <a:off x="479284" y="9471"/>
          <a:ext cx="6709985" cy="53136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00100">
            <a:lnSpc>
              <a:spcPct val="90000"/>
            </a:lnSpc>
            <a:spcBef>
              <a:spcPct val="0"/>
            </a:spcBef>
            <a:spcAft>
              <a:spcPct val="35000"/>
            </a:spcAft>
            <a:buNone/>
          </a:pPr>
          <a:r>
            <a:rPr lang="en-GB" sz="1800" b="1" kern="1200" noProof="0" dirty="0"/>
            <a:t>1. Je bent sterk en past je aan</a:t>
          </a:r>
          <a:endParaRPr lang="en-GB" sz="1800" kern="1200" noProof="0" dirty="0"/>
        </a:p>
      </dsp:txBody>
      <dsp:txXfrm>
        <a:off x="505223" y="35410"/>
        <a:ext cx="6658107" cy="479482"/>
      </dsp:txXfrm>
    </dsp:sp>
    <dsp:sp modelId="{7CD521E7-ADE8-4A2E-A784-669FA1FAC42F}">
      <dsp:nvSpPr>
        <dsp:cNvPr id="0" name=""/>
        <dsp:cNvSpPr/>
      </dsp:nvSpPr>
      <dsp:spPr>
        <a:xfrm>
          <a:off x="0" y="1658631"/>
          <a:ext cx="9585694" cy="1275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74904" rIns="743956" bIns="128016" numCol="1" spcCol="1270" anchor="t" anchorCtr="0">
          <a:noAutofit/>
        </a:bodyPr>
        <a:lstStyle/>
        <a:p>
          <a:pPr marL="0" lvl="1" indent="0" algn="l" defTabSz="800100">
            <a:lnSpc>
              <a:spcPct val="90000"/>
            </a:lnSpc>
            <a:spcBef>
              <a:spcPct val="0"/>
            </a:spcBef>
            <a:spcAft>
              <a:spcPct val="15000"/>
            </a:spcAft>
            <a:buClr>
              <a:srgbClr val="B6D1E1"/>
            </a:buClr>
            <a:buNone/>
          </a:pPr>
          <a:r>
            <a:rPr lang="en-GB" sz="1800" kern="1200" noProof="0" dirty="0"/>
            <a:t>Veel migrantenvrouwen hebben een sterk sociaal bewustzijn. Je voelt vaak aan wat anderen nodig hebben en hoe je met hen in contact kunt komen. Dat is de kern van goed zakendoen.</a:t>
          </a:r>
        </a:p>
      </dsp:txBody>
      <dsp:txXfrm>
        <a:off x="0" y="1658631"/>
        <a:ext cx="9585694" cy="1275750"/>
      </dsp:txXfrm>
    </dsp:sp>
    <dsp:sp modelId="{88FD4CB4-BEF1-4924-BE8F-C69454665D02}">
      <dsp:nvSpPr>
        <dsp:cNvPr id="0" name=""/>
        <dsp:cNvSpPr/>
      </dsp:nvSpPr>
      <dsp:spPr>
        <a:xfrm>
          <a:off x="479284" y="1392951"/>
          <a:ext cx="6709985" cy="53136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00100">
            <a:lnSpc>
              <a:spcPct val="90000"/>
            </a:lnSpc>
            <a:spcBef>
              <a:spcPct val="0"/>
            </a:spcBef>
            <a:spcAft>
              <a:spcPct val="35000"/>
            </a:spcAft>
            <a:buNone/>
          </a:pPr>
          <a:r>
            <a:rPr lang="en-GB" sz="1800" b="1" kern="1200" noProof="0" dirty="0"/>
            <a:t>2. Je begrijpt mensen</a:t>
          </a:r>
          <a:endParaRPr lang="en-GB" sz="1800" kern="1200" noProof="0" dirty="0"/>
        </a:p>
      </dsp:txBody>
      <dsp:txXfrm>
        <a:off x="505223" y="1418890"/>
        <a:ext cx="6658107" cy="479482"/>
      </dsp:txXfrm>
    </dsp:sp>
    <dsp:sp modelId="{33EBC69A-9187-4A91-9DE6-425AB5D64609}">
      <dsp:nvSpPr>
        <dsp:cNvPr id="0" name=""/>
        <dsp:cNvSpPr/>
      </dsp:nvSpPr>
      <dsp:spPr>
        <a:xfrm>
          <a:off x="0" y="3297261"/>
          <a:ext cx="9585694"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74904" rIns="743956" bIns="128016" numCol="1" spcCol="1270" anchor="t" anchorCtr="0">
          <a:noAutofit/>
        </a:bodyPr>
        <a:lstStyle/>
        <a:p>
          <a:pPr marL="0" lvl="1" indent="0" algn="l" defTabSz="800100">
            <a:lnSpc>
              <a:spcPct val="90000"/>
            </a:lnSpc>
            <a:spcBef>
              <a:spcPct val="0"/>
            </a:spcBef>
            <a:spcAft>
              <a:spcPct val="15000"/>
            </a:spcAft>
            <a:buNone/>
          </a:pPr>
          <a:r>
            <a:rPr lang="en-GB" sz="1800" kern="1200" noProof="0" dirty="0"/>
            <a:t>Niet alleen met woorden, maar door te luisteren, je in te leven en mensen het gevoel te geven dat ze begrepen worden. Klanten waarderen dit meer dan je zou denken.</a:t>
          </a:r>
        </a:p>
      </dsp:txBody>
      <dsp:txXfrm>
        <a:off x="0" y="3297261"/>
        <a:ext cx="9585694" cy="1020600"/>
      </dsp:txXfrm>
    </dsp:sp>
    <dsp:sp modelId="{C70FB613-EE2D-4704-A9C3-38FA4DCE28DD}">
      <dsp:nvSpPr>
        <dsp:cNvPr id="0" name=""/>
        <dsp:cNvSpPr/>
      </dsp:nvSpPr>
      <dsp:spPr>
        <a:xfrm>
          <a:off x="479284" y="3031581"/>
          <a:ext cx="6709985" cy="53136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00100">
            <a:lnSpc>
              <a:spcPct val="90000"/>
            </a:lnSpc>
            <a:spcBef>
              <a:spcPct val="0"/>
            </a:spcBef>
            <a:spcAft>
              <a:spcPct val="35000"/>
            </a:spcAft>
            <a:buNone/>
          </a:pPr>
          <a:r>
            <a:rPr lang="en-GB" sz="1800" b="1" kern="1200" noProof="0" dirty="0"/>
            <a:t>3. Je bent een geweldige communicator</a:t>
          </a:r>
          <a:endParaRPr lang="en-GB" sz="1800" kern="1200" noProof="0" dirty="0"/>
        </a:p>
      </dsp:txBody>
      <dsp:txXfrm>
        <a:off x="505223" y="3057520"/>
        <a:ext cx="6658107"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5152-5BC2-404C-9FDD-A66FC9696496}">
      <dsp:nvSpPr>
        <dsp:cNvPr id="0" name=""/>
        <dsp:cNvSpPr/>
      </dsp:nvSpPr>
      <dsp:spPr>
        <a:xfrm>
          <a:off x="0" y="417967"/>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en-GB" sz="1900" kern="1200" noProof="0" dirty="0"/>
            <a:t>Je hebt plannen moeten maken voor je toekomst en die van je gezin. Deze vooruitziende blik helpt je kansen te zien en risico's te vermijden.</a:t>
          </a:r>
        </a:p>
      </dsp:txBody>
      <dsp:txXfrm>
        <a:off x="0" y="417967"/>
        <a:ext cx="9585694" cy="1077300"/>
      </dsp:txXfrm>
    </dsp:sp>
    <dsp:sp modelId="{372FD4C0-DA54-4433-9802-F6873F2BC7E8}">
      <dsp:nvSpPr>
        <dsp:cNvPr id="0" name=""/>
        <dsp:cNvSpPr/>
      </dsp:nvSpPr>
      <dsp:spPr>
        <a:xfrm>
          <a:off x="479284" y="137527"/>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4. Je denkt vooruit</a:t>
          </a:r>
          <a:endParaRPr lang="en-GB" sz="1900" kern="1200" noProof="0" dirty="0"/>
        </a:p>
      </dsp:txBody>
      <dsp:txXfrm>
        <a:off x="506664" y="164907"/>
        <a:ext cx="6655225" cy="506120"/>
      </dsp:txXfrm>
    </dsp:sp>
    <dsp:sp modelId="{7CD521E7-ADE8-4A2E-A784-669FA1FAC42F}">
      <dsp:nvSpPr>
        <dsp:cNvPr id="0" name=""/>
        <dsp:cNvSpPr/>
      </dsp:nvSpPr>
      <dsp:spPr>
        <a:xfrm>
          <a:off x="0" y="1878308"/>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en-GB" sz="1900" kern="1200" noProof="0" dirty="0"/>
            <a:t>Vrouwen werken meestal goed samen. Als één vrouw opstaat, staan we allemaal op. Dat is de geest van gemeenschap en samenwerking.</a:t>
          </a:r>
        </a:p>
      </dsp:txBody>
      <dsp:txXfrm>
        <a:off x="0" y="1878308"/>
        <a:ext cx="9585694" cy="1077300"/>
      </dsp:txXfrm>
    </dsp:sp>
    <dsp:sp modelId="{88FD4CB4-BEF1-4924-BE8F-C69454665D02}">
      <dsp:nvSpPr>
        <dsp:cNvPr id="0" name=""/>
        <dsp:cNvSpPr/>
      </dsp:nvSpPr>
      <dsp:spPr>
        <a:xfrm>
          <a:off x="479284" y="1597868"/>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5. Je steunt anderen</a:t>
          </a:r>
          <a:endParaRPr lang="en-GB" sz="1900" kern="1200" noProof="0" dirty="0"/>
        </a:p>
      </dsp:txBody>
      <dsp:txXfrm>
        <a:off x="506664" y="1625248"/>
        <a:ext cx="6655225" cy="506120"/>
      </dsp:txXfrm>
    </dsp:sp>
    <dsp:sp modelId="{33EBC69A-9187-4A91-9DE6-425AB5D64609}">
      <dsp:nvSpPr>
        <dsp:cNvPr id="0" name=""/>
        <dsp:cNvSpPr/>
      </dsp:nvSpPr>
      <dsp:spPr>
        <a:xfrm>
          <a:off x="0" y="3338647"/>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None/>
          </a:pPr>
          <a:r>
            <a:rPr lang="en-GB" sz="1900" kern="1200" noProof="0" dirty="0"/>
            <a:t>Of je nu kookt, problemen oplost of het beste maakt van wat je hebt, creativiteit komt in vele vormen voor. Het is ook het beginpunt van veel succesvolle bedrijven.</a:t>
          </a:r>
        </a:p>
      </dsp:txBody>
      <dsp:txXfrm>
        <a:off x="0" y="3338647"/>
        <a:ext cx="9585694" cy="1077300"/>
      </dsp:txXfrm>
    </dsp:sp>
    <dsp:sp modelId="{C70FB613-EE2D-4704-A9C3-38FA4DCE28DD}">
      <dsp:nvSpPr>
        <dsp:cNvPr id="0" name=""/>
        <dsp:cNvSpPr/>
      </dsp:nvSpPr>
      <dsp:spPr>
        <a:xfrm>
          <a:off x="479284" y="3058208"/>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6. Je bent creatief!</a:t>
          </a:r>
          <a:endParaRPr lang="en-GB" sz="1900" kern="1200" noProof="0" dirty="0"/>
        </a:p>
      </dsp:txBody>
      <dsp:txXfrm>
        <a:off x="506664" y="3085588"/>
        <a:ext cx="6655225"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8719"/>
          <a:ext cx="11075958" cy="104832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Flexibel zijn en problemen oplossen</a:t>
          </a:r>
        </a:p>
      </dsp:txBody>
      <dsp:txXfrm>
        <a:off x="51175" y="59894"/>
        <a:ext cx="10973608" cy="945970"/>
      </dsp:txXfrm>
    </dsp:sp>
    <dsp:sp modelId="{6BABA797-9002-4FC9-B781-7E0A93A69AD5}">
      <dsp:nvSpPr>
        <dsp:cNvPr id="0" name=""/>
        <dsp:cNvSpPr/>
      </dsp:nvSpPr>
      <dsp:spPr>
        <a:xfrm>
          <a:off x="0" y="1057039"/>
          <a:ext cx="11075958"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62"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Dingen gaan niet altijd zoals gepland. Ondernemers moeten nieuwe manieren vinden om problemen op te lossen.
Als migrantenvrouw heb je al geleerd hoe je je moet aanpassen aan nieuwe plaatsen, nieuwe talen en nieuwe systemen. Dat is een krachtige vaardigheid.</a:t>
          </a:r>
          <a:endParaRPr lang="en-GB" sz="2200" kern="1200" noProof="0" dirty="0">
            <a:solidFill>
              <a:schemeClr val="tx1"/>
            </a:solidFill>
          </a:endParaRPr>
        </a:p>
      </dsp:txBody>
      <dsp:txXfrm>
        <a:off x="0" y="1057039"/>
        <a:ext cx="11075958" cy="1362060"/>
      </dsp:txXfrm>
    </dsp:sp>
    <dsp:sp modelId="{43AA09AB-63E0-4BAD-88E8-F0A5EA84C663}">
      <dsp:nvSpPr>
        <dsp:cNvPr id="0" name=""/>
        <dsp:cNvSpPr/>
      </dsp:nvSpPr>
      <dsp:spPr>
        <a:xfrm>
          <a:off x="0" y="2419099"/>
          <a:ext cx="11075958" cy="104832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Hard werken en initiatief nemen</a:t>
          </a:r>
          <a:endParaRPr lang="en-GB" sz="3200" kern="1200" noProof="0" dirty="0"/>
        </a:p>
      </dsp:txBody>
      <dsp:txXfrm>
        <a:off x="51175" y="2470274"/>
        <a:ext cx="10973608" cy="945970"/>
      </dsp:txXfrm>
    </dsp:sp>
    <dsp:sp modelId="{0A31A1BD-9608-45AB-B3C8-7DEE8639AA98}">
      <dsp:nvSpPr>
        <dsp:cNvPr id="0" name=""/>
        <dsp:cNvSpPr/>
      </dsp:nvSpPr>
      <dsp:spPr>
        <a:xfrm>
          <a:off x="0" y="3467419"/>
          <a:ext cx="11075958"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62"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Iets nieuws beginnen betekent moeite doen en actie ondernemen. Je bent misschien gewend om te werken om je gezin te onderhouden of om een leven op te bouwen in een nieuw land. Diezelfde kracht helpt je vooruit in het bedrijfsleven.</a:t>
          </a:r>
        </a:p>
      </dsp:txBody>
      <dsp:txXfrm>
        <a:off x="0" y="3467419"/>
        <a:ext cx="11075958" cy="985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17304"/>
          <a:ext cx="11006945" cy="95472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Creatief zijn en nieuwe ideeën vinden</a:t>
          </a:r>
          <a:endParaRPr lang="en-GB" sz="3200" kern="1200" noProof="0" dirty="0"/>
        </a:p>
      </dsp:txBody>
      <dsp:txXfrm>
        <a:off x="46606" y="63910"/>
        <a:ext cx="10913733" cy="861508"/>
      </dsp:txXfrm>
    </dsp:sp>
    <dsp:sp modelId="{6BABA797-9002-4FC9-B781-7E0A93A69AD5}">
      <dsp:nvSpPr>
        <dsp:cNvPr id="0" name=""/>
        <dsp:cNvSpPr/>
      </dsp:nvSpPr>
      <dsp:spPr>
        <a:xfrm>
          <a:off x="0" y="972157"/>
          <a:ext cx="11006945" cy="166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71" tIns="27940" rIns="156464" bIns="27940" numCol="1" spcCol="1270" anchor="t" anchorCtr="0">
          <a:noAutofit/>
        </a:bodyPr>
        <a:lstStyle/>
        <a:p>
          <a:pPr marL="269875" lvl="1" indent="-269875" algn="l" defTabSz="977900">
            <a:lnSpc>
              <a:spcPct val="90000"/>
            </a:lnSpc>
            <a:spcBef>
              <a:spcPct val="0"/>
            </a:spcBef>
            <a:spcAft>
              <a:spcPct val="20000"/>
            </a:spcAft>
            <a:buFont typeface="Arial" panose="020B0604020202020204" pitchFamily="34" charset="0"/>
            <a:buChar char="•"/>
          </a:pPr>
          <a:r>
            <a:rPr lang="en-GB" sz="2200" kern="1200" noProof="0" dirty="0"/>
            <a:t>Creativiteit betekent nieuwe manieren vinden om iets te doen, zoals een maaltijd bereiden met een paar ingrediënten of je eigen manier vinden als de middelen beperkt zijn.</a:t>
          </a:r>
          <a:endParaRPr lang="en-GB" sz="2200" kern="1200" noProof="0" dirty="0">
            <a:solidFill>
              <a:schemeClr val="tx1"/>
            </a:solidFill>
          </a:endParaRPr>
        </a:p>
        <a:p>
          <a:pPr marL="269875" lvl="1" indent="-269875" algn="l" defTabSz="977900">
            <a:lnSpc>
              <a:spcPct val="90000"/>
            </a:lnSpc>
            <a:spcBef>
              <a:spcPct val="0"/>
            </a:spcBef>
            <a:spcAft>
              <a:spcPct val="20000"/>
            </a:spcAft>
            <a:buFont typeface="Arial" panose="020B0604020202020204" pitchFamily="34" charset="0"/>
            <a:buChar char="•"/>
          </a:pPr>
          <a:r>
            <a:rPr lang="en-GB" sz="2200" kern="1200" noProof="0" dirty="0"/>
            <a:t>Veel succesvolle bedrijven beginnen met een eenvoudig idee of een vaardigheid die iemand heeft omgezet in iets speciaals.</a:t>
          </a:r>
          <a:endParaRPr lang="en-GB" sz="2200" kern="1200" noProof="0" dirty="0">
            <a:solidFill>
              <a:schemeClr val="tx1"/>
            </a:solidFill>
          </a:endParaRPr>
        </a:p>
      </dsp:txBody>
      <dsp:txXfrm>
        <a:off x="0" y="972157"/>
        <a:ext cx="11006945" cy="1662727"/>
      </dsp:txXfrm>
    </dsp:sp>
    <dsp:sp modelId="{43AA09AB-63E0-4BAD-88E8-F0A5EA84C663}">
      <dsp:nvSpPr>
        <dsp:cNvPr id="0" name=""/>
        <dsp:cNvSpPr/>
      </dsp:nvSpPr>
      <dsp:spPr>
        <a:xfrm>
          <a:off x="0" y="2634885"/>
          <a:ext cx="11006945" cy="95472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Doen waar je van houdt </a:t>
          </a:r>
          <a:endParaRPr lang="en-GB" sz="3200" kern="1200" noProof="0" dirty="0"/>
        </a:p>
      </dsp:txBody>
      <dsp:txXfrm>
        <a:off x="46606" y="2681491"/>
        <a:ext cx="10913733" cy="861508"/>
      </dsp:txXfrm>
    </dsp:sp>
    <dsp:sp modelId="{0A31A1BD-9608-45AB-B3C8-7DEE8639AA98}">
      <dsp:nvSpPr>
        <dsp:cNvPr id="0" name=""/>
        <dsp:cNvSpPr/>
      </dsp:nvSpPr>
      <dsp:spPr>
        <a:xfrm>
          <a:off x="0" y="3589605"/>
          <a:ext cx="11006945" cy="105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71"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Het is gemakkelijker om gemotiveerd te blijven als je plezier hebt in wat je doet.</a:t>
          </a:r>
        </a:p>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Als je graag kookt, lesgeeft of anderen helpt, voelen mensen dat. Het maakt je bedrijf sterker en zinvoller.</a:t>
          </a:r>
        </a:p>
      </dsp:txBody>
      <dsp:txXfrm>
        <a:off x="0" y="3589605"/>
        <a:ext cx="11006945" cy="1055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0"/>
          <a:ext cx="11110463" cy="1175264"/>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GB" sz="4900" b="1" kern="1200" noProof="0" dirty="0"/>
            <a:t>Sterk blijven door uitdagingen </a:t>
          </a:r>
          <a:endParaRPr lang="en-GB" sz="4900" kern="1200" noProof="0" dirty="0"/>
        </a:p>
      </dsp:txBody>
      <dsp:txXfrm>
        <a:off x="57372" y="57372"/>
        <a:ext cx="10995719" cy="1060520"/>
      </dsp:txXfrm>
    </dsp:sp>
    <dsp:sp modelId="{6BABA797-9002-4FC9-B781-7E0A93A69AD5}">
      <dsp:nvSpPr>
        <dsp:cNvPr id="0" name=""/>
        <dsp:cNvSpPr/>
      </dsp:nvSpPr>
      <dsp:spPr>
        <a:xfrm>
          <a:off x="0" y="1185187"/>
          <a:ext cx="11110463" cy="1090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57" tIns="27940" rIns="156464" bIns="27940" numCol="1" spcCol="1270" anchor="t" anchorCtr="0">
          <a:noAutofit/>
        </a:bodyPr>
        <a:lstStyle/>
        <a:p>
          <a:pPr marL="357188" lvl="1" indent="-357188" algn="l" defTabSz="977900">
            <a:lnSpc>
              <a:spcPct val="90000"/>
            </a:lnSpc>
            <a:spcBef>
              <a:spcPct val="0"/>
            </a:spcBef>
            <a:spcAft>
              <a:spcPct val="20000"/>
            </a:spcAft>
            <a:buFont typeface="Arial" panose="020B0604020202020204" pitchFamily="34" charset="0"/>
            <a:buChar char="•"/>
          </a:pPr>
          <a:r>
            <a:rPr lang="en-GB" sz="2200" kern="1200" noProof="0" dirty="0"/>
            <a:t>Elk bedrijf heeft ups en downs. Maar je hebt al veel moeilijke dingen overwonnen.</a:t>
          </a:r>
          <a:endParaRPr lang="en-GB" sz="2200" kern="1200" noProof="0" dirty="0">
            <a:solidFill>
              <a:schemeClr val="tx1"/>
            </a:solidFill>
          </a:endParaRPr>
        </a:p>
        <a:p>
          <a:pPr marL="357188" lvl="1" indent="-357188" algn="l" defTabSz="977900">
            <a:lnSpc>
              <a:spcPct val="90000"/>
            </a:lnSpc>
            <a:spcBef>
              <a:spcPct val="0"/>
            </a:spcBef>
            <a:spcAft>
              <a:spcPct val="20000"/>
            </a:spcAft>
            <a:buFont typeface="Arial" panose="020B0604020202020204" pitchFamily="34" charset="0"/>
            <a:buChar char="•"/>
          </a:pPr>
          <a:r>
            <a:rPr lang="en-GB" sz="2200" kern="1200" noProof="0" dirty="0"/>
            <a:t>Veerkracht betekent niet opgeven als dingen moeilijk zijn. Het betekent opnieuw proberen en al doende leren</a:t>
          </a:r>
          <a:r>
            <a:rPr lang="en-GB" sz="2500" kern="1200" noProof="0" dirty="0"/>
            <a:t>.</a:t>
          </a:r>
          <a:endParaRPr lang="en-GB" sz="2500" kern="1200" noProof="0" dirty="0">
            <a:solidFill>
              <a:schemeClr val="tx1"/>
            </a:solidFill>
          </a:endParaRPr>
        </a:p>
      </dsp:txBody>
      <dsp:txXfrm>
        <a:off x="0" y="1185187"/>
        <a:ext cx="11110463" cy="1090372"/>
      </dsp:txXfrm>
    </dsp:sp>
    <dsp:sp modelId="{43AA09AB-63E0-4BAD-88E8-F0A5EA84C663}">
      <dsp:nvSpPr>
        <dsp:cNvPr id="0" name=""/>
        <dsp:cNvSpPr/>
      </dsp:nvSpPr>
      <dsp:spPr>
        <a:xfrm>
          <a:off x="0" y="2275560"/>
          <a:ext cx="11110463" cy="1175264"/>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GB" sz="4900" b="1" kern="1200" noProof="0" dirty="0"/>
            <a:t>Positief zijn over de toekomst</a:t>
          </a:r>
          <a:endParaRPr lang="en-GB" sz="4900" kern="1200" noProof="0" dirty="0"/>
        </a:p>
      </dsp:txBody>
      <dsp:txXfrm>
        <a:off x="57372" y="2332932"/>
        <a:ext cx="10995719" cy="1060520"/>
      </dsp:txXfrm>
    </dsp:sp>
    <dsp:sp modelId="{0A31A1BD-9608-45AB-B3C8-7DEE8639AA98}">
      <dsp:nvSpPr>
        <dsp:cNvPr id="0" name=""/>
        <dsp:cNvSpPr/>
      </dsp:nvSpPr>
      <dsp:spPr>
        <a:xfrm>
          <a:off x="0" y="3450825"/>
          <a:ext cx="11110463"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57"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  Je hoeft niet alles al uitgedacht te hebben om te beginnen.</a:t>
          </a:r>
        </a:p>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   Als je in jezelf gelooft, al is het maar een beetje, dan ben je al goed op weg. </a:t>
          </a:r>
        </a:p>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   Elke kleine stap telt.</a:t>
          </a:r>
        </a:p>
      </dsp:txBody>
      <dsp:txXfrm>
        <a:off x="0" y="3450825"/>
        <a:ext cx="11110463" cy="11157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2239317"/>
        </a:xfrm>
        <a:prstGeom prst="roundRect">
          <a:avLst>
            <a:gd name="adj" fmla="val 10000"/>
          </a:avLst>
        </a:prstGeom>
        <a:blipFill rotWithShape="0">
          <a:blip xmlns:r="http://schemas.openxmlformats.org/officeDocument/2006/relationships" r:embed="rId1"/>
          <a:srcRect/>
          <a:stretch>
            <a:fillRect t="-76000" b="-7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526314" y="281981"/>
          <a:ext cx="2846990" cy="167535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95699" y="2239317"/>
          <a:ext cx="3275369"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b="1" kern="1200" noProof="0" dirty="0">
              <a:solidFill>
                <a:srgbClr val="382B1B"/>
              </a:solidFill>
            </a:rPr>
            <a:t>Eritrese keuken - Rijke smaken met diepe wortels</a:t>
          </a:r>
        </a:p>
        <a:p>
          <a:pPr marL="0" lvl="0" indent="0" algn="ctr" defTabSz="800100">
            <a:lnSpc>
              <a:spcPct val="90000"/>
            </a:lnSpc>
            <a:spcBef>
              <a:spcPct val="0"/>
            </a:spcBef>
            <a:spcAft>
              <a:spcPct val="35000"/>
            </a:spcAft>
            <a:buNone/>
          </a:pPr>
          <a:r>
            <a:rPr lang="en-GB" sz="1600" kern="1200" noProof="0" dirty="0">
              <a:solidFill>
                <a:srgbClr val="382B1B"/>
              </a:solidFill>
            </a:rPr>
            <a:t>Je bedrijf zou injera met linzen, pittige stoofpotjes of een veganistische maaltijdbox gebaseerd op vastentradities kunnen bereiden. Veel mensen zijn op zoek naar plantaardige voedingsopties, dit is een manier om in die behoefte te voorzien terwijl je iets zinvols uit je cultuur deelt.</a:t>
          </a:r>
          <a:br>
            <a:rPr lang="en-GB" sz="1400" kern="1200" noProof="0" dirty="0"/>
          </a:br>
          <a:endParaRPr lang="en-GB" sz="1400" kern="1200" noProof="0" dirty="0">
            <a:solidFill>
              <a:schemeClr val="bg1"/>
            </a:solidFill>
          </a:endParaRPr>
        </a:p>
      </dsp:txBody>
      <dsp:txXfrm rot="10800000">
        <a:off x="179869" y="2239317"/>
        <a:ext cx="3107029" cy="2652773"/>
      </dsp:txXfrm>
    </dsp:sp>
    <dsp:sp modelId="{7DAC231D-B6C3-49DB-A7BA-20396790BDA4}">
      <dsp:nvSpPr>
        <dsp:cNvPr id="0" name=""/>
        <dsp:cNvSpPr/>
      </dsp:nvSpPr>
      <dsp:spPr>
        <a:xfrm>
          <a:off x="3908983" y="298575"/>
          <a:ext cx="2946750" cy="1642166"/>
        </a:xfrm>
        <a:prstGeom prst="roundRect">
          <a:avLst>
            <a:gd name="adj" fmla="val 10000"/>
          </a:avLst>
        </a:prstGeom>
        <a:blipFill>
          <a:blip xmlns:r="http://schemas.openxmlformats.org/officeDocument/2006/relationships" r:embed="rId2"/>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ED12B5-B583-4F53-90A1-5B1181200D49}">
      <dsp:nvSpPr>
        <dsp:cNvPr id="0" name=""/>
        <dsp:cNvSpPr/>
      </dsp:nvSpPr>
      <dsp:spPr>
        <a:xfrm rot="10800000">
          <a:off x="3827994" y="2239317"/>
          <a:ext cx="310872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b="1" kern="1200" noProof="0" dirty="0">
              <a:solidFill>
                <a:srgbClr val="382B1B"/>
              </a:solidFill>
              <a:highlight>
                <a:srgbClr val="B6D1E1"/>
              </a:highlight>
            </a:rPr>
            <a:t>Oekraïense maaltijden - </a:t>
          </a:r>
          <a:r>
            <a:rPr lang="en-GB" sz="1800" b="1" kern="1200" noProof="0" dirty="0">
              <a:solidFill>
                <a:srgbClr val="382B1B"/>
              </a:solidFill>
            </a:rPr>
            <a:t>authentieke recepten met aantrekkingskracht op de markt
</a:t>
          </a:r>
          <a:r>
            <a:rPr lang="en-GB" sz="1400" kern="1200" noProof="0" dirty="0">
              <a:solidFill>
                <a:srgbClr val="382B1B"/>
              </a:solidFill>
              <a:highlight>
                <a:srgbClr val="B6D1E1"/>
              </a:highlight>
            </a:rPr>
            <a:t>Gerechten als </a:t>
          </a:r>
          <a:r>
            <a:rPr lang="en-GB" sz="1400" kern="1200" noProof="0" dirty="0" err="1">
              <a:solidFill>
                <a:srgbClr val="382B1B"/>
              </a:solidFill>
              <a:highlight>
                <a:srgbClr val="B6D1E1"/>
              </a:highlight>
            </a:rPr>
            <a:t>deruny </a:t>
          </a:r>
          <a:r>
            <a:rPr lang="en-GB" sz="1400" kern="1200" noProof="0" dirty="0">
              <a:solidFill>
                <a:srgbClr val="382B1B"/>
              </a:solidFill>
              <a:highlight>
                <a:srgbClr val="B6D1E1"/>
              </a:highlight>
            </a:rPr>
            <a:t>(aardappelpannenkoekjes), borsjt, </a:t>
          </a:r>
          <a:r>
            <a:rPr lang="en-IE" sz="1400" kern="1200" noProof="0" dirty="0" err="1">
              <a:solidFill>
                <a:srgbClr val="382B1B"/>
              </a:solidFill>
            </a:rPr>
            <a:t>Holubtsi </a:t>
          </a:r>
          <a:r>
            <a:rPr lang="en-IE" sz="1400" kern="1200" noProof="0" dirty="0">
              <a:solidFill>
                <a:srgbClr val="382B1B"/>
              </a:solidFill>
            </a:rPr>
            <a:t>(</a:t>
          </a:r>
          <a:r>
            <a:rPr lang="en-GB" sz="1400" kern="1200" noProof="0" dirty="0">
              <a:solidFill>
                <a:srgbClr val="382B1B"/>
              </a:solidFill>
              <a:highlight>
                <a:srgbClr val="B6D1E1"/>
              </a:highlight>
            </a:rPr>
            <a:t>gevulde koolrolletjes) kunnen worden aangeboden als wekelijkse afhaalmaaltijden, diepvriesmaaltijdpakketten of catering voor gemeenschapsevenementen, zodat mensen kunnen proeven van de Oekraïense gastvrijheid.</a:t>
          </a:r>
          <a:endParaRPr lang="en-IE" sz="1400" kern="1200" noProof="0" dirty="0">
            <a:solidFill>
              <a:srgbClr val="382B1B"/>
            </a:solidFill>
            <a:highlight>
              <a:srgbClr val="B6D1E1"/>
            </a:highlight>
          </a:endParaRPr>
        </a:p>
      </dsp:txBody>
      <dsp:txXfrm rot="10800000">
        <a:off x="3912164" y="2239317"/>
        <a:ext cx="2940386" cy="2652773"/>
      </dsp:txXfrm>
    </dsp:sp>
    <dsp:sp modelId="{A99B3132-359C-4E74-A407-FE8D6BA00F93}">
      <dsp:nvSpPr>
        <dsp:cNvPr id="0" name=""/>
        <dsp:cNvSpPr/>
      </dsp:nvSpPr>
      <dsp:spPr>
        <a:xfrm>
          <a:off x="536163" y="287729"/>
          <a:ext cx="2826500" cy="1663859"/>
        </a:xfrm>
        <a:prstGeom prst="roundRect">
          <a:avLst>
            <a:gd name="adj" fmla="val 10000"/>
          </a:avLst>
        </a:prstGeom>
        <a:blipFill>
          <a:blip xmlns:r="http://schemas.openxmlformats.org/officeDocument/2006/relationships" r:embed="rId1"/>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7177221" y="2239317"/>
          <a:ext cx="2886552"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IE" sz="1800" b="1" kern="1200" dirty="0">
              <a:solidFill>
                <a:srgbClr val="382B1B"/>
              </a:solidFill>
            </a:rPr>
            <a:t>Pakistaanse snacks - grote smaak in kleine hapjes</a:t>
          </a:r>
        </a:p>
        <a:p>
          <a:pPr marL="0" lvl="0" indent="0" algn="ctr" defTabSz="800100">
            <a:lnSpc>
              <a:spcPct val="90000"/>
            </a:lnSpc>
            <a:spcBef>
              <a:spcPct val="0"/>
            </a:spcBef>
            <a:spcAft>
              <a:spcPct val="35000"/>
            </a:spcAft>
            <a:buNone/>
          </a:pPr>
          <a:r>
            <a:rPr lang="en-GB" sz="1600" b="0" kern="1200" dirty="0">
              <a:solidFill>
                <a:srgbClr val="382B1B"/>
              </a:solidFill>
            </a:rPr>
            <a:t>Knapperige samosa's, pittige pakora's of chana chaat (kikkererwtensalade) zijn perfect voor markten, festivals of thuisbezorging. Deze snacks zijn vegetarisch en vol van smaak, ideaal voor nieuwsgierige eters.</a:t>
          </a:r>
          <a:br>
            <a:rPr lang="en-IE" sz="1600" b="0" kern="1200" dirty="0">
              <a:solidFill>
                <a:srgbClr val="382B1B"/>
              </a:solidFill>
            </a:rPr>
          </a:br>
          <a:endParaRPr lang="en-GB" sz="1400" b="0" kern="1200" noProof="0" dirty="0">
            <a:solidFill>
              <a:srgbClr val="382B1B"/>
            </a:solidFill>
          </a:endParaRPr>
        </a:p>
      </dsp:txBody>
      <dsp:txXfrm rot="10800000">
        <a:off x="7261391" y="2239317"/>
        <a:ext cx="2718212" cy="26527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2239317"/>
        </a:xfrm>
        <a:prstGeom prst="roundRect">
          <a:avLst>
            <a:gd name="adj" fmla="val 10000"/>
          </a:avLst>
        </a:prstGeom>
        <a:solidFill>
          <a:srgbClr val="84BFA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312467" y="298575"/>
          <a:ext cx="4643316" cy="1642166"/>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259" r="316" b="-974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312467" y="2239317"/>
          <a:ext cx="464331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noProof="0" dirty="0">
              <a:solidFill>
                <a:srgbClr val="382B1B"/>
              </a:solidFill>
            </a:rPr>
            <a:t>Noord-Afrikaanse kruiden - een </a:t>
          </a:r>
          <a:r>
            <a:rPr lang="en-GB" sz="1600" b="1" kern="1200" noProof="0" dirty="0" err="1">
              <a:solidFill>
                <a:srgbClr val="382B1B"/>
              </a:solidFill>
            </a:rPr>
            <a:t>smakelijke </a:t>
          </a:r>
          <a:r>
            <a:rPr lang="en-GB" sz="1600" b="1" kern="1200" noProof="0" dirty="0">
              <a:solidFill>
                <a:srgbClr val="382B1B"/>
              </a:solidFill>
            </a:rPr>
            <a:t>reis</a:t>
          </a:r>
        </a:p>
        <a:p>
          <a:pPr marL="0" lvl="0" indent="0" algn="ctr" defTabSz="711200">
            <a:lnSpc>
              <a:spcPct val="90000"/>
            </a:lnSpc>
            <a:spcBef>
              <a:spcPct val="0"/>
            </a:spcBef>
            <a:spcAft>
              <a:spcPct val="35000"/>
            </a:spcAft>
            <a:buNone/>
          </a:pPr>
          <a:br>
            <a:rPr lang="en-GB" sz="1600" kern="1200" noProof="0" dirty="0">
              <a:solidFill>
                <a:srgbClr val="382B1B"/>
              </a:solidFill>
            </a:rPr>
          </a:br>
          <a:r>
            <a:rPr lang="en-GB" sz="1600" kern="1200" noProof="0" dirty="0">
              <a:solidFill>
                <a:srgbClr val="382B1B"/>
              </a:solidFill>
            </a:rPr>
            <a:t>Veel gerechten uit Noord-Afrika zijn rijk aan specerijen en </a:t>
          </a:r>
          <a:r>
            <a:rPr lang="en-GB" sz="1600" kern="1200" noProof="0" dirty="0" err="1">
              <a:solidFill>
                <a:srgbClr val="382B1B"/>
              </a:solidFill>
            </a:rPr>
            <a:t>kleurrijke smaken</a:t>
          </a:r>
          <a:r>
            <a:rPr lang="en-GB" sz="1600" kern="1200" noProof="0" dirty="0">
              <a:solidFill>
                <a:srgbClr val="382B1B"/>
              </a:solidFill>
            </a:rPr>
            <a:t>. Een kruidenwinkel, kooklessen of een kraampje met eten op straat kan mensen in jouw gemeenschap kennis laten maken met de rijkdom van deze keuken.</a:t>
          </a:r>
          <a:endParaRPr lang="en-GB" sz="1400" kern="1200" noProof="0" dirty="0">
            <a:solidFill>
              <a:srgbClr val="382B1B"/>
            </a:solidFill>
          </a:endParaRPr>
        </a:p>
      </dsp:txBody>
      <dsp:txXfrm rot="10800000">
        <a:off x="396637" y="2239317"/>
        <a:ext cx="4474976" cy="2652773"/>
      </dsp:txXfrm>
    </dsp:sp>
    <dsp:sp modelId="{A99B3132-359C-4E74-A407-FE8D6BA00F93}">
      <dsp:nvSpPr>
        <dsp:cNvPr id="0" name=""/>
        <dsp:cNvSpPr/>
      </dsp:nvSpPr>
      <dsp:spPr>
        <a:xfrm>
          <a:off x="5420115" y="298575"/>
          <a:ext cx="4643316" cy="1642166"/>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0108" b="-5189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5420115" y="2239317"/>
          <a:ext cx="464331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noProof="0" dirty="0">
              <a:solidFill>
                <a:srgbClr val="382B1B"/>
              </a:solidFill>
            </a:rPr>
            <a:t>Koffietradities uit het Midden-Oosten - Een bedrijf rondom connectie</a:t>
          </a:r>
        </a:p>
        <a:p>
          <a:pPr marL="0" lvl="0" indent="0" algn="ctr" defTabSz="711200">
            <a:lnSpc>
              <a:spcPct val="90000"/>
            </a:lnSpc>
            <a:spcBef>
              <a:spcPct val="0"/>
            </a:spcBef>
            <a:spcAft>
              <a:spcPct val="35000"/>
            </a:spcAft>
            <a:buNone/>
          </a:pPr>
          <a:br>
            <a:rPr lang="en-GB" sz="1600" kern="1200" noProof="0" dirty="0">
              <a:solidFill>
                <a:srgbClr val="382B1B"/>
              </a:solidFill>
            </a:rPr>
          </a:br>
          <a:r>
            <a:rPr lang="en-GB" sz="1600" kern="1200" noProof="0" dirty="0">
              <a:solidFill>
                <a:srgbClr val="382B1B"/>
              </a:solidFill>
            </a:rPr>
            <a:t>Koffie speelt een belangrijke sociale rol in veel landen in het Midden-Oosten. Het openen van een koffiekar of koffiehuis dat traditionele koffiezetmethoden deelt en een gemeenschapsgevoel stimuleert, kan iets nieuws en gastvrijs bieden in jouw stad.</a:t>
          </a:r>
          <a:endParaRPr lang="en-GB" sz="1400" kern="1200" noProof="0" dirty="0">
            <a:solidFill>
              <a:srgbClr val="382B1B"/>
            </a:solidFill>
          </a:endParaRPr>
        </a:p>
      </dsp:txBody>
      <dsp:txXfrm rot="10800000">
        <a:off x="5504285" y="2239317"/>
        <a:ext cx="4474976" cy="265277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0BAC28-7436-4B11-86E9-47409EFDE47C}" type="datetimeFigureOut">
              <a:rPr lang="en-IE" smtClean="0"/>
              <a:t>16/06/2025</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1C2BBE5-951B-7448-9280-3E5E86F1213F}" type="datetimeFigureOut">
              <a:rPr lang="en-US" smtClean="0"/>
              <a:t>6/16/2025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2023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24969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904184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84B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3198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 Page - Green Heading">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71263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72799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77926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0214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5584364E-1CE8-BC3D-125B-D1DB7744E2AD}"/>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76550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93459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35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03563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60548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2" r:id="rId14"/>
    <p:sldLayoutId id="2147483680" r:id="rId15"/>
    <p:sldLayoutId id="2147483679" r:id="rId16"/>
    <p:sldLayoutId id="2147483683"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1C3E9-7851-587A-B177-A11150156279}"/>
              </a:ext>
            </a:extLst>
          </p:cNvPr>
          <p:cNvPicPr>
            <a:picLocks noChangeAspect="1"/>
          </p:cNvPicPr>
          <p:nvPr userDrawn="1"/>
        </p:nvPicPr>
        <p:blipFill rotWithShape="1">
          <a:blip r:embed="rId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fomigrants.net/en/post/8054/turning-a-love-for-cooking-into-a-career-for-refugee-women"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investopedia.com/terms/e/entrepreneur.asp" TargetMode="External"/><Relationship Id="rId1" Type="http://schemas.openxmlformats.org/officeDocument/2006/relationships/slideLayout" Target="../slideLayouts/slideLayout18.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thenationalnews.com/lifestyle/food/2024/07/02/female-refugee-syrian-food-catering-netherlands/" TargetMode="External"/><Relationship Id="rId2" Type="http://schemas.openxmlformats.org/officeDocument/2006/relationships/slideLayout" Target="../slideLayouts/slideLayout18.xml"/><Relationship Id="rId1" Type="http://schemas.openxmlformats.org/officeDocument/2006/relationships/video" Target="https://www.youtube.com/embed/iaNwKbR5av0?feature=oembed" TargetMode="External"/><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video" Target="https://www.youtube.com/embed/iaNwKbR5av0?feature=oembed"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hyperlink" Target="https://www.euronews.com/2021/06/01/multi-ethnic-food-truck-helps-migrant-women-start-new-life-in-bologna"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video" Target="https://www.youtube.com/embed/83OZvbQo4lY?feature=oembed" TargetMode="Externa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3kitchens.eu/how-to-benefit/" TargetMode="External"/><Relationship Id="rId2" Type="http://schemas.openxmlformats.org/officeDocument/2006/relationships/slideLayout" Target="../slideLayouts/slideLayout18.xml"/><Relationship Id="rId1" Type="http://schemas.openxmlformats.org/officeDocument/2006/relationships/video" Target="https://www.youtube.com/embed/RMOlocERVK0?feature=oembed"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blog.startupswb.com/category/podcast/" TargetMode="External"/><Relationship Id="rId2" Type="http://schemas.openxmlformats.org/officeDocument/2006/relationships/hyperlink" Target="https://startupswb.com/podcast" TargetMode="External"/><Relationship Id="rId1" Type="http://schemas.openxmlformats.org/officeDocument/2006/relationships/slideLayout" Target="../slideLayouts/slideLayout1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startupswb.com/news-stori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7.xml"/><Relationship Id="rId5" Type="http://schemas.openxmlformats.org/officeDocument/2006/relationships/image" Target="../media/image42.sv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leitrimhillcreamery.com/" TargetMode="External"/><Relationship Id="rId2" Type="http://schemas.openxmlformats.org/officeDocument/2006/relationships/image" Target="../media/image45.jpg"/><Relationship Id="rId1" Type="http://schemas.openxmlformats.org/officeDocument/2006/relationships/slideLayout" Target="../slideLayouts/slideLayout14.xml"/><Relationship Id="rId5" Type="http://schemas.openxmlformats.org/officeDocument/2006/relationships/image" Target="../media/image47.sv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sv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55.jpg"/><Relationship Id="rId1" Type="http://schemas.openxmlformats.org/officeDocument/2006/relationships/slideLayout" Target="../slideLayouts/slideLayout16.xml"/><Relationship Id="rId5" Type="http://schemas.openxmlformats.org/officeDocument/2006/relationships/package" Target="../embeddings/Microsoft_Word_Document2.docx"/><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amzn.to/2QsG5Ng" TargetMode="Externa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trendhunter.com/" TargetMode="External"/><Relationship Id="rId1" Type="http://schemas.openxmlformats.org/officeDocument/2006/relationships/slideLayout" Target="../slideLayouts/slideLayout1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9.svg"/></Relationships>
</file>

<file path=ppt/slides/_rels/slide49.xml.rels><?xml version="1.0" encoding="UTF-8" standalone="yes"?>
<Relationships xmlns="http://schemas.openxmlformats.org/package/2006/relationships"><Relationship Id="rId3" Type="http://schemas.openxmlformats.org/officeDocument/2006/relationships/hyperlink" Target="https://www.inc.com/bill-murphyjr/1001-smart-business-ideas-in-caseyou-need-inspiration.html" TargetMode="External"/><Relationship Id="rId7" Type="http://schemas.openxmlformats.org/officeDocument/2006/relationships/image" Target="../media/image61.jpg"/><Relationship Id="rId2" Type="http://schemas.openxmlformats.org/officeDocument/2006/relationships/hyperlink" Target="https://www.entrepreneur.com/topic/inspiration" TargetMode="External"/><Relationship Id="rId1" Type="http://schemas.openxmlformats.org/officeDocument/2006/relationships/slideLayout" Target="../slideLayouts/slideLayout16.xml"/><Relationship Id="rId6" Type="http://schemas.openxmlformats.org/officeDocument/2006/relationships/hyperlink" Target="https://www.entrepreneur.com/t%20opic/inspiration" TargetMode="External"/><Relationship Id="rId5" Type="http://schemas.openxmlformats.org/officeDocument/2006/relationships/image" Target="../media/image60.png"/><Relationship Id="rId4" Type="http://schemas.openxmlformats.org/officeDocument/2006/relationships/hyperlink" Target="https://businessideaslab.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ntrepreneur.com/article/226501" TargetMode="External"/><Relationship Id="rId1" Type="http://schemas.openxmlformats.org/officeDocument/2006/relationships/slideLayout" Target="../slideLayouts/slideLayout16.xml"/><Relationship Id="rId4" Type="http://schemas.openxmlformats.org/officeDocument/2006/relationships/image" Target="../media/image23.svg"/></Relationships>
</file>

<file path=ppt/slides/_rels/slide5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obaninternational.com/blog/empathy-mapping/" TargetMode="External"/><Relationship Id="rId1" Type="http://schemas.openxmlformats.org/officeDocument/2006/relationships/slideLayout" Target="../slideLayouts/slideLayout16.xml"/><Relationship Id="rId5" Type="http://schemas.openxmlformats.org/officeDocument/2006/relationships/image" Target="../media/image23.sv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interaction-design.org/literature/article/design-thinking-getting-started-with-empathy"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1.jpe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blog.printsome.com/17-crazy-businessideas" TargetMode="Externa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6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ntrepreneur.com/article/226501" TargetMode="Externa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GB" sz="3300" b="1" noProof="0"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731408" y="3861573"/>
            <a:ext cx="10168762" cy="1940560"/>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5500" b="1" noProof="0" dirty="0"/>
              <a:t>AAN DE SLAG </a:t>
            </a:r>
          </a:p>
          <a:p>
            <a:pPr>
              <a:lnSpc>
                <a:spcPts val="4600"/>
              </a:lnSpc>
            </a:pPr>
            <a:r>
              <a:rPr lang="en-GB" sz="4000" b="1" noProof="0" dirty="0">
                <a:solidFill>
                  <a:srgbClr val="382B1B"/>
                </a:solidFill>
              </a:rPr>
              <a:t>OP UW AVONTUUR ALS ONDERNEMER</a:t>
            </a:r>
          </a:p>
          <a:p>
            <a:pPr>
              <a:lnSpc>
                <a:spcPts val="4600"/>
              </a:lnSpc>
            </a:pPr>
            <a:endParaRPr lang="en-GB" sz="5500" b="1" noProof="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4000" b="1" noProof="0" dirty="0">
                <a:highlight>
                  <a:srgbClr val="94C7B0"/>
                </a:highlight>
              </a:rPr>
              <a:t> STAP 1</a:t>
            </a:r>
            <a:r>
              <a:rPr lang="en-GB" sz="4000" b="1" noProof="0" dirty="0">
                <a:solidFill>
                  <a:srgbClr val="94C7B0"/>
                </a:solidFill>
                <a:highlight>
                  <a:srgbClr val="94C7B0"/>
                </a:highlight>
              </a:rPr>
              <a:t>.</a:t>
            </a:r>
          </a:p>
        </p:txBody>
      </p:sp>
      <p:pic>
        <p:nvPicPr>
          <p:cNvPr id="3" name="Picture 2" descr="Woman in bakery">
            <a:extLst>
              <a:ext uri="{FF2B5EF4-FFF2-40B4-BE49-F238E27FC236}">
                <a16:creationId xmlns:a16="http://schemas.microsoft.com/office/drawing/2014/main" id="{697362F3-1BBE-DD3D-1FA4-7C858B414710}"/>
              </a:ext>
            </a:extLst>
          </p:cNvPr>
          <p:cNvPicPr>
            <a:picLocks noChangeAspect="1"/>
          </p:cNvPicPr>
          <p:nvPr/>
        </p:nvPicPr>
        <p:blipFill>
          <a:blip r:embed="rId2"/>
          <a:stretch>
            <a:fillRect/>
          </a:stretch>
        </p:blipFill>
        <p:spPr>
          <a:xfrm>
            <a:off x="6802712" y="690297"/>
            <a:ext cx="4979386" cy="3318294"/>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11216299" cy="1126708"/>
          </a:xfrm>
        </p:spPr>
        <p:txBody>
          <a:bodyPr/>
          <a:lstStyle/>
          <a:p>
            <a:r>
              <a:rPr lang="en-GB" noProof="0" dirty="0"/>
              <a:t>WIST JE DAT MIGRANTENVROUWEN VAAK GOEDE ONDERNEMERS ZIJN?</a:t>
            </a:r>
          </a:p>
        </p:txBody>
      </p:sp>
      <p:sp>
        <p:nvSpPr>
          <p:cNvPr id="7" name="Text Placeholder 2">
            <a:extLst>
              <a:ext uri="{FF2B5EF4-FFF2-40B4-BE49-F238E27FC236}">
                <a16:creationId xmlns:a16="http://schemas.microsoft.com/office/drawing/2014/main" id="{3EB1DABC-EFE3-6BCB-682C-400C511B6233}"/>
              </a:ext>
            </a:extLst>
          </p:cNvPr>
          <p:cNvSpPr txBox="1">
            <a:spLocks/>
          </p:cNvSpPr>
          <p:nvPr/>
        </p:nvSpPr>
        <p:spPr>
          <a:xfrm>
            <a:off x="449180" y="3059537"/>
            <a:ext cx="1481647" cy="18836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GB" sz="3600" b="1" i="1" noProof="0" dirty="0">
                <a:solidFill>
                  <a:srgbClr val="B6D1E1"/>
                </a:solidFill>
              </a:rPr>
              <a:t>Je hebt wat ervoor nodig is!</a:t>
            </a:r>
          </a:p>
        </p:txBody>
      </p:sp>
      <p:graphicFrame>
        <p:nvGraphicFramePr>
          <p:cNvPr id="8" name="Diagram 7">
            <a:extLst>
              <a:ext uri="{FF2B5EF4-FFF2-40B4-BE49-F238E27FC236}">
                <a16:creationId xmlns:a16="http://schemas.microsoft.com/office/drawing/2014/main" id="{624462B4-E409-6AEF-B414-B2338DD2FF48}"/>
              </a:ext>
            </a:extLst>
          </p:cNvPr>
          <p:cNvGraphicFramePr/>
          <p:nvPr>
            <p:extLst>
              <p:ext uri="{D42A27DB-BD31-4B8C-83A1-F6EECF244321}">
                <p14:modId xmlns:p14="http://schemas.microsoft.com/office/powerpoint/2010/main" val="3319260770"/>
              </p:ext>
            </p:extLst>
          </p:nvPr>
        </p:nvGraphicFramePr>
        <p:xfrm>
          <a:off x="2253380" y="1837699"/>
          <a:ext cx="9585694" cy="432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A500-B129-3D14-7E50-91326E21FEE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4BD5D7-D339-D900-FB3D-40CF8DA5B018}"/>
              </a:ext>
            </a:extLst>
          </p:cNvPr>
          <p:cNvSpPr>
            <a:spLocks noGrp="1"/>
          </p:cNvSpPr>
          <p:nvPr>
            <p:ph type="body" sz="quarter" idx="27"/>
          </p:nvPr>
        </p:nvSpPr>
        <p:spPr>
          <a:xfrm>
            <a:off x="751414" y="378372"/>
            <a:ext cx="7918453" cy="1126708"/>
          </a:xfrm>
        </p:spPr>
        <p:txBody>
          <a:bodyPr/>
          <a:lstStyle/>
          <a:p>
            <a:r>
              <a:rPr lang="en-GB" noProof="0" dirty="0"/>
              <a:t>WIST JE DAT MIGRANTENVROUWEN VAAK GOEDE ONDERNEMERS ZIJN?</a:t>
            </a:r>
          </a:p>
        </p:txBody>
      </p:sp>
      <p:sp>
        <p:nvSpPr>
          <p:cNvPr id="7" name="Text Placeholder 2">
            <a:extLst>
              <a:ext uri="{FF2B5EF4-FFF2-40B4-BE49-F238E27FC236}">
                <a16:creationId xmlns:a16="http://schemas.microsoft.com/office/drawing/2014/main" id="{74D2EB8E-2DAD-EC5D-EA83-F33503189167}"/>
              </a:ext>
            </a:extLst>
          </p:cNvPr>
          <p:cNvSpPr txBox="1">
            <a:spLocks/>
          </p:cNvSpPr>
          <p:nvPr/>
        </p:nvSpPr>
        <p:spPr>
          <a:xfrm>
            <a:off x="449180" y="3059537"/>
            <a:ext cx="1481647" cy="18836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GB" sz="3600" b="1" i="1" noProof="0" dirty="0">
                <a:solidFill>
                  <a:srgbClr val="B6D1E1"/>
                </a:solidFill>
              </a:rPr>
              <a:t>Je hebt wat ervoor nodig is!</a:t>
            </a:r>
          </a:p>
        </p:txBody>
      </p:sp>
      <p:graphicFrame>
        <p:nvGraphicFramePr>
          <p:cNvPr id="8" name="Diagram 7">
            <a:extLst>
              <a:ext uri="{FF2B5EF4-FFF2-40B4-BE49-F238E27FC236}">
                <a16:creationId xmlns:a16="http://schemas.microsoft.com/office/drawing/2014/main" id="{851CD8E4-A2F4-DE94-EACF-04640FF3C6D8}"/>
              </a:ext>
            </a:extLst>
          </p:cNvPr>
          <p:cNvGraphicFramePr/>
          <p:nvPr>
            <p:extLst>
              <p:ext uri="{D42A27DB-BD31-4B8C-83A1-F6EECF244321}">
                <p14:modId xmlns:p14="http://schemas.microsoft.com/office/powerpoint/2010/main" val="1294790756"/>
              </p:ext>
            </p:extLst>
          </p:nvPr>
        </p:nvGraphicFramePr>
        <p:xfrm>
          <a:off x="2253380" y="1837699"/>
          <a:ext cx="9585694" cy="4553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4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401610" y="378372"/>
            <a:ext cx="11491725" cy="1126708"/>
          </a:xfrm>
        </p:spPr>
        <p:txBody>
          <a:bodyPr/>
          <a:lstStyle/>
          <a:p>
            <a:r>
              <a:rPr lang="en-GB" noProof="0" dirty="0"/>
              <a:t>WAAROM ZOU JE MOETEN NADENKEN OVER VOEDSEL ONDERNEMERSCHAP ALS BEROEPSKEUZE?</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60400" y="1843841"/>
            <a:ext cx="5144977" cy="4463612"/>
          </a:xfrm>
        </p:spPr>
        <p:txBody>
          <a:bodyPr numCol="1"/>
          <a:lstStyle/>
          <a:p>
            <a:r>
              <a:rPr lang="en-GB" noProof="0" dirty="0"/>
              <a:t>Ondernemer zijn vereist kwaliteiten als </a:t>
            </a:r>
            <a:r>
              <a:rPr lang="en-GB" b="1" noProof="0" dirty="0"/>
              <a:t>geduld, vastberadenheid en de moed </a:t>
            </a:r>
            <a:r>
              <a:rPr lang="en-GB" noProof="0" dirty="0"/>
              <a:t>om iets nieuws te proberen. Veel migrantenvrouwen beschikken al over deze sterke punten, vaak uit levenservaring.</a:t>
            </a:r>
          </a:p>
          <a:p>
            <a:endParaRPr lang="en-GB" noProof="0" dirty="0"/>
          </a:p>
          <a:p>
            <a:r>
              <a:rPr lang="en-GB" noProof="0" dirty="0"/>
              <a:t>Heb je ooit gedacht:</a:t>
            </a:r>
          </a:p>
          <a:p>
            <a:pPr marL="342900" indent="-342900">
              <a:buFont typeface="Arial" panose="020B0604020202020204" pitchFamily="34" charset="0"/>
              <a:buChar char="•"/>
            </a:pPr>
            <a:r>
              <a:rPr lang="en-GB" i="1" noProof="0" dirty="0"/>
              <a:t>"Ik hou van koken - zou ik er iets mee kunnen doen?"</a:t>
            </a:r>
          </a:p>
          <a:p>
            <a:pPr marL="342900" indent="-342900">
              <a:buFont typeface="Arial" panose="020B0604020202020204" pitchFamily="34" charset="0"/>
              <a:buChar char="•"/>
            </a:pPr>
            <a:r>
              <a:rPr lang="en-GB" i="1" noProof="0" dirty="0"/>
              <a:t>"Mensen zeggen dat mijn eten geweldig is - misschien kan ik het verkopen?"</a:t>
            </a:r>
          </a:p>
          <a:p>
            <a:endParaRPr lang="en-GB" noProof="0" dirty="0"/>
          </a:p>
          <a:p>
            <a:r>
              <a:rPr lang="en-GB" noProof="0" dirty="0"/>
              <a:t>Een klein voedingsbedrijf beginnen hoeft niet groot of ingewikkeld te zijn. Je kunt het </a:t>
            </a:r>
            <a:r>
              <a:rPr lang="en-GB" b="1" noProof="0" dirty="0"/>
              <a:t>stap voor stap </a:t>
            </a:r>
            <a:r>
              <a:rPr lang="en-GB" noProof="0" dirty="0"/>
              <a:t>laten groeien.</a:t>
            </a:r>
            <a:endParaRPr lang="en-GB" noProof="0" dirty="0">
              <a:solidFill>
                <a:srgbClr val="382B1B"/>
              </a:solidFill>
            </a:endParaRP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6654799" y="2134659"/>
            <a:ext cx="4876801"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740"/>
              </a:lnSpc>
            </a:pPr>
            <a:r>
              <a:rPr lang="en-GB" sz="3200" i="1" noProof="0" dirty="0">
                <a:solidFill>
                  <a:srgbClr val="84BFA4"/>
                </a:solidFill>
              </a:rPr>
              <a:t>Voor jezelf werken kan je </a:t>
            </a:r>
            <a:r>
              <a:rPr lang="en-GB" sz="3200" b="1" i="1" noProof="0" dirty="0">
                <a:solidFill>
                  <a:srgbClr val="84BFA4"/>
                </a:solidFill>
              </a:rPr>
              <a:t>meer vrijheid en flexibiliteit geven en de kans om je eigen pad uit te stippelen</a:t>
            </a:r>
            <a:r>
              <a:rPr lang="en-GB" sz="3200" i="1" noProof="0" dirty="0">
                <a:solidFill>
                  <a:srgbClr val="84BFA4"/>
                </a:solidFill>
              </a:rPr>
              <a:t>. Het kan ook een manier zijn om in contact te komen met je nieuwe gemeenschap, je cultuur te delen en mensen te ontmoeten die je steunen.</a:t>
            </a:r>
          </a:p>
          <a:p>
            <a:pPr>
              <a:lnSpc>
                <a:spcPts val="2740"/>
              </a:lnSpc>
            </a:pPr>
            <a:endParaRPr lang="en-GB" sz="3200" i="1" noProof="0" dirty="0">
              <a:solidFill>
                <a:srgbClr val="84BFA4"/>
              </a:solidFill>
            </a:endParaRPr>
          </a:p>
          <a:p>
            <a:pPr>
              <a:lnSpc>
                <a:spcPts val="2740"/>
              </a:lnSpc>
            </a:pPr>
            <a:r>
              <a:rPr lang="en-GB" sz="3200" i="1" noProof="0" dirty="0">
                <a:solidFill>
                  <a:srgbClr val="84BFA4"/>
                </a:solidFill>
              </a:rPr>
              <a:t>...</a:t>
            </a: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5981572" y="1912081"/>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29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B3CE1-99D0-6522-1E49-25DAB2A64286}"/>
              </a:ext>
            </a:extLst>
          </p:cNvPr>
          <p:cNvSpPr>
            <a:spLocks noGrp="1"/>
          </p:cNvSpPr>
          <p:nvPr>
            <p:ph type="body" sz="quarter" idx="27"/>
          </p:nvPr>
        </p:nvSpPr>
        <p:spPr/>
        <p:txBody>
          <a:bodyPr/>
          <a:lstStyle/>
          <a:p>
            <a:r>
              <a:rPr lang="en-GB" sz="3600" noProof="0" dirty="0"/>
              <a:t>laat je inspireren door </a:t>
            </a:r>
            <a:r>
              <a:rPr lang="en-GB" sz="3600" i="1" noProof="0" dirty="0">
                <a:solidFill>
                  <a:srgbClr val="84BFA4"/>
                </a:solidFill>
                <a:hlinkClick r:id="rId2"/>
              </a:rPr>
              <a:t>dit artikel</a:t>
            </a:r>
            <a:r>
              <a:rPr lang="en-GB" sz="3600" i="1" noProof="0" dirty="0">
                <a:solidFill>
                  <a:srgbClr val="84BFA4"/>
                </a:solidFill>
              </a:rPr>
              <a:t>!</a:t>
            </a:r>
            <a:endParaRPr lang="en-IE" dirty="0"/>
          </a:p>
        </p:txBody>
      </p:sp>
      <p:sp>
        <p:nvSpPr>
          <p:cNvPr id="3" name="Text Placeholder 2">
            <a:extLst>
              <a:ext uri="{FF2B5EF4-FFF2-40B4-BE49-F238E27FC236}">
                <a16:creationId xmlns:a16="http://schemas.microsoft.com/office/drawing/2014/main" id="{B45ED54C-5B49-F852-EEAF-A97E6EF501F9}"/>
              </a:ext>
            </a:extLst>
          </p:cNvPr>
          <p:cNvSpPr>
            <a:spLocks noGrp="1"/>
          </p:cNvSpPr>
          <p:nvPr>
            <p:ph type="body" sz="quarter" idx="14"/>
          </p:nvPr>
        </p:nvSpPr>
        <p:spPr>
          <a:xfrm>
            <a:off x="640306" y="1809434"/>
            <a:ext cx="10963115" cy="4672013"/>
          </a:xfrm>
        </p:spPr>
        <p:txBody>
          <a:bodyPr/>
          <a:lstStyle/>
          <a:p>
            <a:r>
              <a:rPr lang="en-GB" dirty="0"/>
              <a:t>Het artikel </a:t>
            </a:r>
            <a:r>
              <a:rPr lang="en-GB" b="1" dirty="0">
                <a:hlinkClick r:id="rId2"/>
              </a:rPr>
              <a:t>Turning a Love for Cooking into a Career for Refugee Women </a:t>
            </a:r>
            <a:r>
              <a:rPr lang="en-GB" dirty="0"/>
              <a:t>belicht de inspirerende reis van een groep migrantenvrouwen die hun passie voor koken hebben omgezet in een professionele onderneming genaamd "</a:t>
            </a:r>
            <a:r>
              <a:rPr lang="en-GB" b="1" dirty="0">
                <a:highlight>
                  <a:srgbClr val="B6D1E1"/>
                </a:highlight>
              </a:rPr>
              <a:t>Meet My Mama</a:t>
            </a:r>
            <a:r>
              <a:rPr lang="en-GB" dirty="0"/>
              <a:t>".</a:t>
            </a:r>
          </a:p>
          <a:p>
            <a:endParaRPr lang="en-GB" dirty="0"/>
          </a:p>
          <a:p>
            <a:r>
              <a:rPr lang="en-GB" dirty="0"/>
              <a:t>Dit initiatief geeft vluchtelingenvrouwen de kans om te werken en hun culturele erfgoed te delen door middel van eten. Door gebruik te maken van hun culinaire vaardigheden hebben deze vrouwen een platform gecreëerd dat integratie, economische onafhankelijkheid en culturele uitwisseling bevordert. </a:t>
            </a:r>
          </a:p>
          <a:p>
            <a:endParaRPr lang="en-GB" dirty="0"/>
          </a:p>
          <a:p>
            <a:r>
              <a:rPr lang="en-GB" dirty="0"/>
              <a:t>Het succes van Meet My Mama laat zien hoe persoonlijke passies kunnen worden ingezet om uitdagingen te overwinnen en een zinvolle carrière op te bouwen, vooral voor mensen die de complexe problemen van ontheemding en hervestiging moeten overwinnen.</a:t>
            </a:r>
          </a:p>
          <a:p>
            <a:br>
              <a:rPr lang="en-GB" dirty="0"/>
            </a:br>
            <a:r>
              <a:rPr lang="en-GB" dirty="0"/>
              <a:t>Door ervaring op te doen via dit soort initiatieven krijgen vrouwen de vaardigheden, het zelfvertrouwen en de netwerken die als een sterke basis kunnen dienen voor het opstarten van hun eigen voedselbedrijf.</a:t>
            </a:r>
          </a:p>
          <a:p>
            <a:endParaRPr lang="en-GB" dirty="0"/>
          </a:p>
          <a:p>
            <a:endParaRPr lang="en-IE" dirty="0"/>
          </a:p>
        </p:txBody>
      </p:sp>
    </p:spTree>
    <p:extLst>
      <p:ext uri="{BB962C8B-B14F-4D97-AF65-F5344CB8AC3E}">
        <p14:creationId xmlns:p14="http://schemas.microsoft.com/office/powerpoint/2010/main" val="417913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8274053" cy="1126708"/>
          </a:xfrm>
        </p:spPr>
        <p:txBody>
          <a:bodyPr/>
          <a:lstStyle/>
          <a:p>
            <a:r>
              <a:rPr lang="en-GB" sz="3600" noProof="0" dirty="0"/>
              <a:t>ELKE VROUWELIJKE MIGRANTENONDERNEMER HEEFT ZIJN EIGEN VERHAAL</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38349" y="2016016"/>
            <a:ext cx="7462369" cy="2642611"/>
          </a:xfrm>
        </p:spPr>
        <p:txBody>
          <a:bodyPr numCol="1"/>
          <a:lstStyle/>
          <a:p>
            <a:r>
              <a:rPr lang="en-GB" noProof="0" dirty="0"/>
              <a:t>Als je verder gaat op je </a:t>
            </a:r>
            <a:r>
              <a:rPr lang="en-GB" b="1" noProof="0" dirty="0"/>
              <a:t>3 Keukens ENTREPRENEURSHIP LEARNING avontuur </a:t>
            </a:r>
            <a:r>
              <a:rPr lang="en-GB" noProof="0" dirty="0"/>
              <a:t>- begin dan na te denken over wat jouw verhaal is?</a:t>
            </a:r>
          </a:p>
          <a:p>
            <a:endParaRPr lang="en-GB" noProof="0" dirty="0"/>
          </a:p>
          <a:p>
            <a:pPr marL="342900" indent="-342900">
              <a:buClr>
                <a:srgbClr val="B6D1E1"/>
              </a:buClr>
              <a:buFont typeface="Arial" panose="020B0604020202020204" pitchFamily="34" charset="0"/>
              <a:buChar char="•"/>
            </a:pPr>
            <a:r>
              <a:rPr lang="en-GB" noProof="0" dirty="0"/>
              <a:t>Wat is er ongewoon of anders aan je verhaal?</a:t>
            </a:r>
          </a:p>
          <a:p>
            <a:pPr marL="342900" indent="-342900">
              <a:buClr>
                <a:srgbClr val="B6D1E1"/>
              </a:buClr>
              <a:buFont typeface="Arial" panose="020B0604020202020204" pitchFamily="34" charset="0"/>
              <a:buChar char="•"/>
            </a:pPr>
            <a:r>
              <a:rPr lang="en-GB" noProof="0" dirty="0"/>
              <a:t>Op welk gebied van voeding heb je een passie?</a:t>
            </a:r>
          </a:p>
          <a:p>
            <a:pPr marL="342900" indent="-342900">
              <a:buClr>
                <a:srgbClr val="B6D1E1"/>
              </a:buClr>
              <a:buFont typeface="Arial" panose="020B0604020202020204" pitchFamily="34" charset="0"/>
              <a:buChar char="•"/>
            </a:pPr>
            <a:r>
              <a:rPr lang="en-GB" noProof="0" dirty="0"/>
              <a:t>Wat zijn je hobby's? </a:t>
            </a:r>
          </a:p>
          <a:p>
            <a:pPr marL="342900" indent="-342900">
              <a:buClr>
                <a:srgbClr val="B6D1E1"/>
              </a:buClr>
              <a:buFont typeface="Arial" panose="020B0604020202020204" pitchFamily="34" charset="0"/>
              <a:buChar char="•"/>
            </a:pPr>
            <a:r>
              <a:rPr lang="en-GB" noProof="0" dirty="0"/>
              <a:t>Waar ben je goed in? </a:t>
            </a:r>
          </a:p>
          <a:p>
            <a:pPr marL="342900" indent="-342900">
              <a:buClr>
                <a:srgbClr val="B6D1E1"/>
              </a:buClr>
              <a:buFont typeface="Arial" panose="020B0604020202020204" pitchFamily="34" charset="0"/>
              <a:buChar char="•"/>
            </a:pPr>
            <a:r>
              <a:rPr lang="en-GB" noProof="0" dirty="0"/>
              <a:t>Heb je een geheim talent? Een sterrenkwaliteit?</a:t>
            </a:r>
          </a:p>
          <a:p>
            <a:endParaRPr lang="en-GB" noProof="0" dirty="0">
              <a:solidFill>
                <a:srgbClr val="382B1B"/>
              </a:solidFill>
            </a:endParaRP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478470" y="4987138"/>
            <a:ext cx="7989092" cy="1258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GB" sz="3200" b="1" i="1" noProof="0" dirty="0">
                <a:solidFill>
                  <a:srgbClr val="84BFA4"/>
                </a:solidFill>
              </a:rPr>
              <a:t>Misschien heb je er nog niet eerder over nagedacht, maar misschien heb je al een basis om je eigen voedselbedrijf te beginnen!</a:t>
            </a: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8371311" y="1878817"/>
            <a:ext cx="0" cy="310036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Obraz 3" descr="Obraz zawierający osoba, Ludzka twarz, w pomieszczeniu, ściana&#10;&#10;Zawartość wygenerowana przez sztuczną inteligencję może być niepoprawna.">
            <a:extLst>
              <a:ext uri="{FF2B5EF4-FFF2-40B4-BE49-F238E27FC236}">
                <a16:creationId xmlns:a16="http://schemas.microsoft.com/office/drawing/2014/main" id="{6AC5558C-C8C3-6425-D003-1F30B49B725A}"/>
              </a:ext>
            </a:extLst>
          </p:cNvPr>
          <p:cNvPicPr>
            <a:picLocks noChangeAspect="1"/>
          </p:cNvPicPr>
          <p:nvPr/>
        </p:nvPicPr>
        <p:blipFill>
          <a:blip r:embed="rId2"/>
          <a:stretch>
            <a:fillRect/>
          </a:stretch>
        </p:blipFill>
        <p:spPr>
          <a:xfrm>
            <a:off x="9025467" y="1582082"/>
            <a:ext cx="3166533" cy="4749800"/>
          </a:xfrm>
          <a:prstGeom prst="rect">
            <a:avLst/>
          </a:prstGeom>
        </p:spPr>
      </p:pic>
    </p:spTree>
    <p:extLst>
      <p:ext uri="{BB962C8B-B14F-4D97-AF65-F5344CB8AC3E}">
        <p14:creationId xmlns:p14="http://schemas.microsoft.com/office/powerpoint/2010/main" val="64074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02</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en-GB" dirty="0">
                <a:solidFill>
                  <a:srgbClr val="382B1B"/>
                </a:solidFill>
              </a:rPr>
              <a:t>GEBRUIK </a:t>
            </a:r>
            <a:r>
              <a:rPr lang="en-GB" noProof="0" dirty="0">
                <a:solidFill>
                  <a:srgbClr val="382B1B"/>
                </a:solidFill>
              </a:rPr>
              <a:t>JE PASSIE </a:t>
            </a:r>
            <a:r>
              <a:rPr lang="en-GB" dirty="0">
                <a:solidFill>
                  <a:srgbClr val="382B1B"/>
                </a:solidFill>
              </a:rPr>
              <a:t>en VERHAAL</a:t>
            </a:r>
          </a:p>
          <a:p>
            <a:r>
              <a:rPr lang="en-GB" dirty="0">
                <a:solidFill>
                  <a:srgbClr val="382B1B"/>
                </a:solidFill>
              </a:rPr>
              <a:t>(</a:t>
            </a:r>
            <a:r>
              <a:rPr lang="en-GB" noProof="0" dirty="0">
                <a:solidFill>
                  <a:srgbClr val="382B1B"/>
                </a:solidFill>
              </a:rPr>
              <a:t>CASE STUDIES</a:t>
            </a:r>
            <a:r>
              <a:rPr lang="en-GB" noProof="0" dirty="0"/>
              <a:t>)</a:t>
            </a:r>
          </a:p>
        </p:txBody>
      </p:sp>
      <p:pic>
        <p:nvPicPr>
          <p:cNvPr id="10" name="Graphic 9" descr="Gymnast: Floor routine with solid fill">
            <a:extLst>
              <a:ext uri="{FF2B5EF4-FFF2-40B4-BE49-F238E27FC236}">
                <a16:creationId xmlns:a16="http://schemas.microsoft.com/office/drawing/2014/main" id="{273A5370-4F0D-62B2-C8A4-A0F3FE427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6146" y="4371975"/>
            <a:ext cx="1884754" cy="1884754"/>
          </a:xfrm>
          <a:prstGeom prst="rect">
            <a:avLst/>
          </a:prstGeom>
        </p:spPr>
      </p:pic>
    </p:spTree>
    <p:extLst>
      <p:ext uri="{BB962C8B-B14F-4D97-AF65-F5344CB8AC3E}">
        <p14:creationId xmlns:p14="http://schemas.microsoft.com/office/powerpoint/2010/main" val="266113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0AD99-E43F-7402-233D-26B1DA487777}"/>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FE78249D-3204-27E0-58FA-21C93F6BADA4}"/>
              </a:ext>
            </a:extLst>
          </p:cNvPr>
          <p:cNvSpPr>
            <a:spLocks noGrp="1"/>
          </p:cNvSpPr>
          <p:nvPr>
            <p:ph type="body" sz="quarter" idx="27"/>
          </p:nvPr>
        </p:nvSpPr>
        <p:spPr/>
        <p:txBody>
          <a:bodyPr/>
          <a:lstStyle/>
          <a:p>
            <a:r>
              <a:rPr lang="en-GB" noProof="0" dirty="0"/>
              <a:t>OPKOMST VROUWELIJKE ONDERNEMERS</a:t>
            </a:r>
          </a:p>
        </p:txBody>
      </p:sp>
      <p:sp>
        <p:nvSpPr>
          <p:cNvPr id="8" name="Text Placeholder 7">
            <a:extLst>
              <a:ext uri="{FF2B5EF4-FFF2-40B4-BE49-F238E27FC236}">
                <a16:creationId xmlns:a16="http://schemas.microsoft.com/office/drawing/2014/main" id="{4F228422-4C78-9E7B-088D-7EC1A8ED242E}"/>
              </a:ext>
            </a:extLst>
          </p:cNvPr>
          <p:cNvSpPr>
            <a:spLocks noGrp="1"/>
          </p:cNvSpPr>
          <p:nvPr>
            <p:ph type="body" sz="quarter" idx="14"/>
          </p:nvPr>
        </p:nvSpPr>
        <p:spPr>
          <a:xfrm>
            <a:off x="3387307" y="1641049"/>
            <a:ext cx="8649418" cy="3963846"/>
          </a:xfrm>
        </p:spPr>
        <p:txBody>
          <a:bodyPr/>
          <a:lstStyle/>
          <a:p>
            <a:r>
              <a:rPr lang="en-GB" b="0" i="0" noProof="0" dirty="0">
                <a:effectLst/>
              </a:rPr>
              <a:t>Over de hele wereld lanceren en runnen vrouwelijke ondernemers nieuwe ondernemingen in een sneller tempo dan ooit.</a:t>
            </a:r>
            <a:r>
              <a:rPr lang="en-GB" b="1" i="0" noProof="0" dirty="0">
                <a:effectLst/>
              </a:rPr>
              <a:t>  Maar wist je dat vrouwen bijna een derde vaker uit noodzaak een bedrijf starten dan mannen?</a:t>
            </a:r>
          </a:p>
          <a:p>
            <a:endParaRPr lang="en-GB" b="1" i="0" noProof="0" dirty="0">
              <a:effectLst/>
            </a:endParaRPr>
          </a:p>
          <a:p>
            <a:r>
              <a:rPr lang="en-GB" b="0" i="0" noProof="0" dirty="0">
                <a:effectLst/>
              </a:rPr>
              <a:t>Veel kleine en zeer kleine bedrijven beginnen en ontwikkelen zich stapsgewijs, met vallen en opstaan. En dit is een geweldige basis van waaruit je kunt groeien. </a:t>
            </a:r>
          </a:p>
          <a:p>
            <a:endParaRPr lang="en-GB" noProof="0" dirty="0"/>
          </a:p>
          <a:p>
            <a:pPr marL="342900" indent="-342900">
              <a:buFont typeface="Wingdings" panose="05000000000000000000" pitchFamily="2" charset="2"/>
              <a:buChar char="è"/>
            </a:pPr>
            <a:r>
              <a:rPr lang="en-GB" b="1" i="0" noProof="0" dirty="0">
                <a:solidFill>
                  <a:srgbClr val="84BFA4"/>
                </a:solidFill>
                <a:effectLst/>
                <a:hlinkClick r:id="rId2">
                  <a:extLst>
                    <a:ext uri="{A12FA001-AC4F-418D-AE19-62706E023703}">
                      <ahyp:hlinkClr xmlns:ahyp="http://schemas.microsoft.com/office/drawing/2018/hyperlinkcolor" val="tx"/>
                    </a:ext>
                  </a:extLst>
                </a:hlinkClick>
              </a:rPr>
              <a:t>Lees dit voor meer informatie!</a:t>
            </a:r>
            <a:endParaRPr lang="en-GB" b="1" i="0" noProof="0" dirty="0">
              <a:solidFill>
                <a:srgbClr val="84BFA4"/>
              </a:solidFill>
              <a:effectLst/>
            </a:endParaRPr>
          </a:p>
          <a:p>
            <a:pPr marL="342900" indent="-342900">
              <a:buFont typeface="Wingdings" panose="05000000000000000000" pitchFamily="2" charset="2"/>
              <a:buChar char="è"/>
            </a:pPr>
            <a:endParaRPr lang="en-GB" b="1" dirty="0">
              <a:solidFill>
                <a:srgbClr val="84BFA4"/>
              </a:solidFill>
            </a:endParaRPr>
          </a:p>
          <a:p>
            <a:endParaRPr lang="en-GB" b="0" i="0" noProof="0" dirty="0">
              <a:effectLst/>
            </a:endParaRPr>
          </a:p>
          <a:p>
            <a:endParaRPr lang="en-GB" b="0" i="0" noProof="0" dirty="0">
              <a:effectLst/>
            </a:endParaRPr>
          </a:p>
          <a:p>
            <a:endParaRPr lang="en-GB" b="0" i="0" noProof="0" dirty="0">
              <a:effectLst/>
            </a:endParaRPr>
          </a:p>
        </p:txBody>
      </p:sp>
      <p:pic>
        <p:nvPicPr>
          <p:cNvPr id="4" name="Obraz 3">
            <a:extLst>
              <a:ext uri="{FF2B5EF4-FFF2-40B4-BE49-F238E27FC236}">
                <a16:creationId xmlns:a16="http://schemas.microsoft.com/office/drawing/2014/main" id="{6F9CFAFB-3992-CB49-8BE8-5970FE6D0A3D}"/>
              </a:ext>
            </a:extLst>
          </p:cNvPr>
          <p:cNvPicPr>
            <a:picLocks noChangeAspect="1"/>
          </p:cNvPicPr>
          <p:nvPr/>
        </p:nvPicPr>
        <p:blipFill>
          <a:blip r:embed="rId3"/>
          <a:stretch>
            <a:fillRect/>
          </a:stretch>
        </p:blipFill>
        <p:spPr>
          <a:xfrm>
            <a:off x="274978" y="1710267"/>
            <a:ext cx="2946189" cy="4419691"/>
          </a:xfrm>
          <a:prstGeom prst="rect">
            <a:avLst/>
          </a:prstGeom>
        </p:spPr>
      </p:pic>
      <p:pic>
        <p:nvPicPr>
          <p:cNvPr id="2" name="Grafika 1" descr="Gazeta z wypełnieniem pełnym">
            <a:extLst>
              <a:ext uri="{FF2B5EF4-FFF2-40B4-BE49-F238E27FC236}">
                <a16:creationId xmlns:a16="http://schemas.microsoft.com/office/drawing/2014/main" id="{E3899A46-ADB5-97ED-6BB8-8DD83AB268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8733" y="3920112"/>
            <a:ext cx="914400" cy="914400"/>
          </a:xfrm>
          <a:prstGeom prst="rect">
            <a:avLst/>
          </a:prstGeom>
        </p:spPr>
      </p:pic>
    </p:spTree>
    <p:extLst>
      <p:ext uri="{BB962C8B-B14F-4D97-AF65-F5344CB8AC3E}">
        <p14:creationId xmlns:p14="http://schemas.microsoft.com/office/powerpoint/2010/main" val="277411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274084" y="437883"/>
            <a:ext cx="10907188" cy="720752"/>
          </a:xfrm>
        </p:spPr>
        <p:txBody>
          <a:bodyPr/>
          <a:lstStyle/>
          <a:p>
            <a:r>
              <a:rPr lang="en-GB" noProof="0" dirty="0"/>
              <a:t>JE PASSIE GEBRUIKEN - CASESTUDIES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58785" y="1368593"/>
            <a:ext cx="6691871" cy="5051524"/>
          </a:xfrm>
        </p:spPr>
        <p:txBody>
          <a:bodyPr/>
          <a:lstStyle/>
          <a:p>
            <a:pPr algn="l"/>
            <a:r>
              <a:rPr lang="en-GB" sz="2400" b="1" i="0" noProof="0" dirty="0">
                <a:solidFill>
                  <a:srgbClr val="B6D1E1"/>
                </a:solidFill>
                <a:effectLst/>
              </a:rPr>
              <a:t>Zina Abboud: Van vluchteling tot ondernemer</a:t>
            </a:r>
            <a:endParaRPr lang="en-GB" sz="2400" b="0" i="0" noProof="0" dirty="0">
              <a:solidFill>
                <a:srgbClr val="B6D1E1"/>
              </a:solidFill>
              <a:effectLst/>
            </a:endParaRPr>
          </a:p>
          <a:p>
            <a:pPr algn="l"/>
            <a:endParaRPr lang="en-GB" i="1" noProof="0" dirty="0"/>
          </a:p>
          <a:p>
            <a:pPr>
              <a:buNone/>
            </a:pPr>
            <a:r>
              <a:rPr lang="en-GB" noProof="0" dirty="0"/>
              <a:t>Zina is een van de eerste Syrische vluchtelingen die haar eigen bedrijf in Nederland heeft geregistreerd.</a:t>
            </a:r>
          </a:p>
          <a:p>
            <a:pPr>
              <a:buNone/>
            </a:pPr>
            <a:endParaRPr lang="en-GB" noProof="0" dirty="0"/>
          </a:p>
          <a:p>
            <a:r>
              <a:rPr lang="en-GB" noProof="0" dirty="0"/>
              <a:t>In 2013 moest ze Syrië verlaten vanwege de oorlog.</a:t>
            </a:r>
          </a:p>
          <a:p>
            <a:r>
              <a:rPr lang="en-GB" noProof="0" dirty="0"/>
              <a:t>Na een moeilijke reis kwam ze in 2015 aan in Nederland.</a:t>
            </a:r>
          </a:p>
          <a:p>
            <a:endParaRPr lang="en-GB" noProof="0" dirty="0"/>
          </a:p>
          <a:p>
            <a:pPr>
              <a:buNone/>
            </a:pPr>
            <a:r>
              <a:rPr lang="en-GB" noProof="0" dirty="0"/>
              <a:t>Het leven in een nieuw land was moeilijk. Zina voelde zich alleen. Maar ze vond troost in iets </a:t>
            </a:r>
            <a:r>
              <a:rPr lang="en-GB" b="1" noProof="0" dirty="0"/>
              <a:t>vertrouwds</a:t>
            </a:r>
            <a:r>
              <a:rPr lang="en-GB" noProof="0" dirty="0"/>
              <a:t>: koken.  Ze begon </a:t>
            </a:r>
            <a:r>
              <a:rPr lang="en-GB" b="1" noProof="0" dirty="0"/>
              <a:t>vrijwilligerswerk te doen in de keuken van een vluchtelingencentrum</a:t>
            </a:r>
            <a:r>
              <a:rPr lang="en-GB" noProof="0" dirty="0"/>
              <a:t>. Koken hielp haar om zich beter te voelen.</a:t>
            </a:r>
          </a:p>
          <a:p>
            <a:pPr>
              <a:buNone/>
            </a:pPr>
            <a:br>
              <a:rPr lang="en-GB" noProof="0" dirty="0"/>
            </a:br>
            <a:r>
              <a:rPr lang="en-GB" noProof="0" dirty="0"/>
              <a:t>Het gaf haar een gevoel van doelgerichtheid en verbondenheid.</a:t>
            </a:r>
          </a:p>
          <a:p>
            <a:pPr>
              <a:buNone/>
            </a:pPr>
            <a:endParaRPr lang="en-GB" noProof="0" dirty="0"/>
          </a:p>
          <a:p>
            <a:r>
              <a:rPr lang="en-GB" i="1" noProof="0" dirty="0"/>
              <a:t>Lees haar </a:t>
            </a:r>
            <a:r>
              <a:rPr lang="en-GB" i="1" noProof="0" dirty="0">
                <a:hlinkClick r:id="rId3"/>
              </a:rPr>
              <a:t>volledige verhaal hier!</a:t>
            </a:r>
            <a:endParaRPr lang="en-GB" noProof="0" dirty="0"/>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1" name="Online Media 2">
            <a:hlinkClick r:id="" action="ppaction://media"/>
            <a:extLst>
              <a:ext uri="{FF2B5EF4-FFF2-40B4-BE49-F238E27FC236}">
                <a16:creationId xmlns:a16="http://schemas.microsoft.com/office/drawing/2014/main" id="{4A879FAB-BEB1-D18A-6DC1-B3A3D9E6CD84}"/>
              </a:ext>
            </a:extLst>
          </p:cNvPr>
          <p:cNvPicPr>
            <a:picLocks noRot="1" noChangeAspect="1"/>
          </p:cNvPicPr>
          <p:nvPr>
            <a:videoFile r:link="rId1"/>
          </p:nvPr>
        </p:nvPicPr>
        <p:blipFill>
          <a:blip r:embed="rId5"/>
          <a:srcRect t="9469" b="9469"/>
          <a:stretch/>
        </p:blipFill>
        <p:spPr>
          <a:xfrm>
            <a:off x="7421458" y="2006602"/>
            <a:ext cx="4770542" cy="3174999"/>
          </a:xfrm>
          <a:prstGeom prst="rect">
            <a:avLst/>
          </a:prstGeom>
        </p:spPr>
      </p:pic>
    </p:spTree>
    <p:extLst>
      <p:ext uri="{BB962C8B-B14F-4D97-AF65-F5344CB8AC3E}">
        <p14:creationId xmlns:p14="http://schemas.microsoft.com/office/powerpoint/2010/main" val="5588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JE PASSIE GEBRUIKEN CASESTUDIES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6" y="1710267"/>
            <a:ext cx="6433419" cy="4995333"/>
          </a:xfrm>
        </p:spPr>
        <p:txBody>
          <a:bodyPr/>
          <a:lstStyle/>
          <a:p>
            <a:pPr algn="l"/>
            <a:r>
              <a:rPr lang="en-GB" sz="2400" b="1" i="0" noProof="0" dirty="0">
                <a:solidFill>
                  <a:srgbClr val="B6D1E1"/>
                </a:solidFill>
                <a:effectLst/>
              </a:rPr>
              <a:t>Zina Abboud: Van vluchteling tot ondernemer</a:t>
            </a:r>
            <a:endParaRPr lang="en-GB" b="0" i="1" noProof="0" dirty="0">
              <a:effectLst/>
            </a:endParaRPr>
          </a:p>
          <a:p>
            <a:pPr>
              <a:buNone/>
            </a:pPr>
            <a:endParaRPr lang="en-GB" noProof="0" dirty="0"/>
          </a:p>
          <a:p>
            <a:r>
              <a:rPr lang="en-GB" noProof="0" dirty="0"/>
              <a:t>Nadat ze haar verblijfsvergunning had gekregen, zette Zina de volgende stap: </a:t>
            </a:r>
            <a:r>
              <a:rPr lang="en-GB" b="1" noProof="0" dirty="0"/>
              <a:t>Ze begon haar eigen cateringbedrijf.</a:t>
            </a:r>
          </a:p>
          <a:p>
            <a:endParaRPr lang="en-GB" noProof="0" dirty="0"/>
          </a:p>
          <a:p>
            <a:pPr marL="342900" indent="-342900">
              <a:buFont typeface="Wingdings" panose="05000000000000000000" pitchFamily="2" charset="2"/>
              <a:buChar char="ü"/>
            </a:pPr>
            <a:r>
              <a:rPr lang="en-GB" noProof="0" dirty="0"/>
              <a:t>Nu staat Zina bekend als </a:t>
            </a:r>
            <a:r>
              <a:rPr lang="en-GB" b="1" noProof="0" dirty="0"/>
              <a:t>ambassadeur voor Syrisch eten </a:t>
            </a:r>
            <a:r>
              <a:rPr lang="en-GB" noProof="0" dirty="0"/>
              <a:t>in Nederland.</a:t>
            </a:r>
          </a:p>
          <a:p>
            <a:pPr marL="342900" indent="-342900">
              <a:buFont typeface="Wingdings" panose="05000000000000000000" pitchFamily="2" charset="2"/>
              <a:buChar char="ü"/>
            </a:pPr>
            <a:r>
              <a:rPr lang="en-GB" noProof="0" dirty="0"/>
              <a:t>Ze deelt haar heerlijke gerechten op </a:t>
            </a:r>
            <a:r>
              <a:rPr lang="en-GB" b="1" noProof="0" dirty="0"/>
              <a:t>feesten, bruiloften, evenementen en festivals</a:t>
            </a:r>
            <a:r>
              <a:rPr lang="en-GB" noProof="0" dirty="0"/>
              <a:t>.</a:t>
            </a:r>
          </a:p>
          <a:p>
            <a:endParaRPr lang="en-GB" i="1" noProof="0" dirty="0"/>
          </a:p>
          <a:p>
            <a:endParaRPr lang="en-GB" i="1" noProof="0" dirty="0"/>
          </a:p>
          <a:p>
            <a:pPr algn="r"/>
            <a:r>
              <a:rPr lang="en-GB" b="1" noProof="0" dirty="0"/>
              <a:t>Bekijk haar bedrijf in deze video </a:t>
            </a:r>
            <a:r>
              <a:rPr lang="en-GB" b="1" noProof="0" dirty="0">
                <a:sym typeface="Wingdings" panose="05000000000000000000" pitchFamily="2" charset="2"/>
              </a:rPr>
              <a:t> </a:t>
            </a:r>
            <a:endParaRPr lang="en-GB" b="1" noProof="0" dirty="0"/>
          </a:p>
          <a:p>
            <a:endParaRPr lang="en-GB" i="1" noProof="0" dirty="0"/>
          </a:p>
          <a:p>
            <a:r>
              <a:rPr lang="en-GB" i="1" noProof="0" dirty="0"/>
              <a:t>"Houd je mooie ideeën niet in je hoofd. Laat de wereld zien wat je kunt."</a:t>
            </a:r>
          </a:p>
          <a:p>
            <a:endParaRPr lang="en-GB" i="1" noProof="0" dirty="0"/>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1" name="Online Media 2">
            <a:hlinkClick r:id="" action="ppaction://media"/>
            <a:extLst>
              <a:ext uri="{FF2B5EF4-FFF2-40B4-BE49-F238E27FC236}">
                <a16:creationId xmlns:a16="http://schemas.microsoft.com/office/drawing/2014/main" id="{4A879FAB-BEB1-D18A-6DC1-B3A3D9E6CD84}"/>
              </a:ext>
            </a:extLst>
          </p:cNvPr>
          <p:cNvPicPr>
            <a:picLocks noRot="1" noChangeAspect="1"/>
          </p:cNvPicPr>
          <p:nvPr>
            <a:videoFile r:link="rId1"/>
          </p:nvPr>
        </p:nvPicPr>
        <p:blipFill>
          <a:blip r:embed="rId4"/>
          <a:srcRect t="147" b="147"/>
          <a:stretch/>
        </p:blipFill>
        <p:spPr>
          <a:xfrm>
            <a:off x="7421458" y="2006602"/>
            <a:ext cx="4770542" cy="3174999"/>
          </a:xfrm>
          <a:prstGeom prst="rect">
            <a:avLst/>
          </a:prstGeom>
        </p:spPr>
      </p:pic>
    </p:spTree>
    <p:extLst>
      <p:ext uri="{BB962C8B-B14F-4D97-AF65-F5344CB8AC3E}">
        <p14:creationId xmlns:p14="http://schemas.microsoft.com/office/powerpoint/2010/main" val="23384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JE PASSIE GEBRUIKEN CASESTUDIES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321161"/>
            <a:ext cx="10907188" cy="5079640"/>
          </a:xfrm>
        </p:spPr>
        <p:txBody>
          <a:bodyPr/>
          <a:lstStyle/>
          <a:p>
            <a:pPr algn="l"/>
            <a:r>
              <a:rPr lang="en-GB" sz="2400" b="1" i="0" noProof="0" dirty="0">
                <a:solidFill>
                  <a:srgbClr val="B6D1E1"/>
                </a:solidFill>
                <a:effectLst/>
              </a:rPr>
              <a:t>Een foodtruck van vele culturen - Bologna, Italië</a:t>
            </a:r>
          </a:p>
          <a:p>
            <a:pPr algn="l"/>
            <a:endParaRPr lang="en-GB" i="1" noProof="0" dirty="0"/>
          </a:p>
          <a:p>
            <a:pPr>
              <a:buNone/>
            </a:pPr>
            <a:r>
              <a:rPr lang="en-GB" noProof="0" dirty="0"/>
              <a:t>In Bologna kwam een groep gevluchte vrouwen uit verschillende landen samen om iets eenvoudigs maar krachtigs te doen - </a:t>
            </a:r>
            <a:r>
              <a:rPr lang="en-GB" b="1" noProof="0" dirty="0"/>
              <a:t>het eten waar ze van houden </a:t>
            </a:r>
            <a:r>
              <a:rPr lang="en-GB" noProof="0" dirty="0"/>
              <a:t>koken </a:t>
            </a:r>
            <a:r>
              <a:rPr lang="en-GB" b="1" noProof="0" dirty="0"/>
              <a:t>en delen</a:t>
            </a:r>
            <a:r>
              <a:rPr lang="en-GB" noProof="0" dirty="0"/>
              <a:t>.</a:t>
            </a:r>
          </a:p>
          <a:p>
            <a:pPr>
              <a:buNone/>
            </a:pPr>
            <a:endParaRPr lang="en-GB" noProof="0" dirty="0"/>
          </a:p>
          <a:p>
            <a:r>
              <a:rPr lang="en-GB" noProof="0" dirty="0"/>
              <a:t>Met de hulp van een lokaal project lanceerden ze een multi-etnische foodtruck met gerechten uit Syrië, Nigeria, Afghanistan en daarbuiten. Elke vrouw brengt haar eigen verhaal en smaken mee, waardoor de truck een plek van </a:t>
            </a:r>
            <a:r>
              <a:rPr lang="en-GB" b="1" noProof="0" dirty="0"/>
              <a:t>cultuur, gemeenschap en trots </a:t>
            </a:r>
            <a:r>
              <a:rPr lang="en-GB" noProof="0" dirty="0"/>
              <a:t>wordt.</a:t>
            </a:r>
          </a:p>
          <a:p>
            <a:endParaRPr lang="en-GB" noProof="0" dirty="0"/>
          </a:p>
          <a:p>
            <a:pPr>
              <a:buNone/>
            </a:pPr>
            <a:r>
              <a:rPr lang="en-GB" noProof="0" dirty="0"/>
              <a:t>Dit project gaf deze vrouwen:</a:t>
            </a:r>
          </a:p>
          <a:p>
            <a:pPr>
              <a:buNone/>
            </a:pPr>
            <a:endParaRPr lang="en-GB" noProof="0" dirty="0"/>
          </a:p>
          <a:p>
            <a:pPr marL="342900" indent="-342900">
              <a:buFont typeface="Wingdings" panose="05000000000000000000" pitchFamily="2" charset="2"/>
              <a:buChar char="ü"/>
            </a:pPr>
            <a:r>
              <a:rPr lang="en-GB" noProof="0" dirty="0"/>
              <a:t>Een </a:t>
            </a:r>
            <a:r>
              <a:rPr lang="en-GB" b="1" noProof="0" dirty="0"/>
              <a:t>kans om een inkomen te verdienen </a:t>
            </a:r>
            <a:r>
              <a:rPr lang="en-GB" noProof="0" dirty="0"/>
              <a:t>met vaardigheden die ze al hadden</a:t>
            </a:r>
          </a:p>
          <a:p>
            <a:pPr marL="342900" indent="-342900">
              <a:buFont typeface="Wingdings" panose="05000000000000000000" pitchFamily="2" charset="2"/>
              <a:buChar char="ü"/>
            </a:pPr>
            <a:r>
              <a:rPr lang="en-GB" noProof="0" dirty="0"/>
              <a:t>Een manier om </a:t>
            </a:r>
            <a:r>
              <a:rPr lang="en-GB" b="1" noProof="0" dirty="0"/>
              <a:t>zich trots en zichtbaar te voelen </a:t>
            </a:r>
            <a:r>
              <a:rPr lang="en-GB" noProof="0" dirty="0"/>
              <a:t>in hun nieuwe huis</a:t>
            </a:r>
          </a:p>
          <a:p>
            <a:pPr marL="342900" indent="-342900">
              <a:buFont typeface="Wingdings" panose="05000000000000000000" pitchFamily="2" charset="2"/>
              <a:buChar char="ü"/>
            </a:pPr>
            <a:r>
              <a:rPr lang="en-GB" noProof="0" dirty="0"/>
              <a:t>Een platform om als team </a:t>
            </a:r>
            <a:r>
              <a:rPr lang="en-GB" b="1" noProof="0" dirty="0"/>
              <a:t>samen iets op te bouwen</a:t>
            </a:r>
          </a:p>
          <a:p>
            <a:endParaRPr lang="en-GB" noProof="0" dirty="0"/>
          </a:p>
          <a:p>
            <a:pPr>
              <a:buNone/>
            </a:pPr>
            <a:r>
              <a:rPr lang="en-GB" sz="2400" b="1" noProof="0" dirty="0">
                <a:sym typeface="Wingdings" panose="05000000000000000000" pitchFamily="2" charset="2"/>
              </a:rPr>
              <a:t> Bekijk hun </a:t>
            </a:r>
            <a:r>
              <a:rPr lang="en-GB" sz="2400" b="1" noProof="0" dirty="0">
                <a:sym typeface="Wingdings" panose="05000000000000000000" pitchFamily="2" charset="2"/>
                <a:hlinkClick r:id="rId2"/>
              </a:rPr>
              <a:t>volledige verhaal hier! </a:t>
            </a:r>
            <a:endParaRPr lang="en-GB" sz="2400" noProof="0" dirty="0"/>
          </a:p>
          <a:p>
            <a:pPr algn="l"/>
            <a:endParaRPr lang="en-GB" b="0" i="1" noProof="0" dirty="0">
              <a:effectLst/>
            </a:endParaRPr>
          </a:p>
          <a:p>
            <a:pPr algn="l"/>
            <a:endParaRPr lang="en-GB" b="0" i="1" noProof="0" dirty="0">
              <a:effectLst/>
            </a:endParaRPr>
          </a:p>
        </p:txBody>
      </p:sp>
    </p:spTree>
    <p:extLst>
      <p:ext uri="{BB962C8B-B14F-4D97-AF65-F5344CB8AC3E}">
        <p14:creationId xmlns:p14="http://schemas.microsoft.com/office/powerpoint/2010/main" val="371121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6D33-81F7-33EF-11C6-8FC200DE41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266746-B210-56AA-AC13-8F0F0C362F6E}"/>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40317530-2F8C-C357-021A-F6FD12B2EF94}"/>
              </a:ext>
            </a:extLst>
          </p:cNvPr>
          <p:cNvSpPr>
            <a:spLocks noGrp="1"/>
          </p:cNvSpPr>
          <p:nvPr>
            <p:ph type="body" sz="quarter" idx="14"/>
          </p:nvPr>
        </p:nvSpPr>
        <p:spPr>
          <a:xfrm>
            <a:off x="321885" y="1593191"/>
            <a:ext cx="6476153" cy="3963744"/>
          </a:xfrm>
        </p:spPr>
        <p:txBody>
          <a:bodyPr/>
          <a:lstStyle/>
          <a:p>
            <a:pPr fontAlgn="base"/>
            <a:r>
              <a:rPr lang="en-GB" noProof="0" dirty="0"/>
              <a:t>3 Kitchens wil vrouwelijke migrantenondernemers in staat stellen hun eigen voedselbedrijf te beginnen</a:t>
            </a:r>
            <a:r>
              <a:rPr lang="en-GB" dirty="0"/>
              <a:t>. </a:t>
            </a:r>
          </a:p>
          <a:p>
            <a:pPr fontAlgn="base"/>
            <a:endParaRPr lang="en-GB" sz="900" dirty="0"/>
          </a:p>
          <a:p>
            <a:pPr fontAlgn="base"/>
            <a:r>
              <a:rPr lang="en-GB" noProof="0" dirty="0"/>
              <a:t>We willen deze cursus met je delen om je te helpen je vaardigheden, kennis en vertrouwen op te bouwen bij het opzetten en succesvol runnen van je eigen voedingsbedrijf.  </a:t>
            </a:r>
            <a:r>
              <a:rPr lang="en-GB" b="1" noProof="0" dirty="0"/>
              <a:t>Kun je dat? </a:t>
            </a:r>
            <a:r>
              <a:rPr lang="en-GB" noProof="0" dirty="0"/>
              <a:t>Natuurlijk kun je dat! </a:t>
            </a:r>
          </a:p>
          <a:p>
            <a:pPr fontAlgn="base"/>
            <a:endParaRPr lang="en-GB" sz="800" noProof="0" dirty="0"/>
          </a:p>
          <a:p>
            <a:pPr fontAlgn="base"/>
            <a:r>
              <a:rPr lang="en-GB" noProof="0" dirty="0"/>
              <a:t>Open je geest en laat je meenemen op een leeravontuur over voedselondernemerschap.......</a:t>
            </a:r>
          </a:p>
          <a:p>
            <a:pPr algn="ctr" fontAlgn="base"/>
            <a:endParaRPr lang="en-GB" noProof="0" dirty="0"/>
          </a:p>
          <a:p>
            <a:pPr algn="ctr"/>
            <a:br>
              <a:rPr lang="en-GB" noProof="0" dirty="0"/>
            </a:br>
            <a:endParaRPr lang="en-GB" sz="1000" noProof="0" dirty="0"/>
          </a:p>
          <a:p>
            <a:pPr algn="ctr"/>
            <a:endParaRPr lang="en-GB" noProof="0" dirty="0"/>
          </a:p>
        </p:txBody>
      </p:sp>
      <p:pic>
        <p:nvPicPr>
          <p:cNvPr id="4" name="Obraz 3" descr="Obraz zawierający osoba, jedzenie, posiłek, Fast food&#10;&#10;Zawartość wygenerowana przez sztuczną inteligencję może być niepoprawna.">
            <a:extLst>
              <a:ext uri="{FF2B5EF4-FFF2-40B4-BE49-F238E27FC236}">
                <a16:creationId xmlns:a16="http://schemas.microsoft.com/office/drawing/2014/main" id="{09897468-4FC6-C680-BC93-8A6F9EC84987}"/>
              </a:ext>
            </a:extLst>
          </p:cNvPr>
          <p:cNvPicPr>
            <a:picLocks noChangeAspect="1"/>
          </p:cNvPicPr>
          <p:nvPr/>
        </p:nvPicPr>
        <p:blipFill>
          <a:blip r:embed="rId2"/>
          <a:srcRect t="27228" b="21622"/>
          <a:stretch/>
        </p:blipFill>
        <p:spPr>
          <a:xfrm>
            <a:off x="6937290" y="1888188"/>
            <a:ext cx="4571013" cy="3507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5A0E24A2-0F12-E327-836E-0BD9A716E89D}"/>
              </a:ext>
            </a:extLst>
          </p:cNvPr>
          <p:cNvPicPr>
            <a:picLocks noChangeAspect="1"/>
          </p:cNvPicPr>
          <p:nvPr/>
        </p:nvPicPr>
        <p:blipFill>
          <a:blip r:embed="rId3"/>
          <a:stretch>
            <a:fillRect/>
          </a:stretch>
        </p:blipFill>
        <p:spPr>
          <a:xfrm>
            <a:off x="3551412" y="5854602"/>
            <a:ext cx="8471260" cy="959352"/>
          </a:xfrm>
          <a:prstGeom prst="rect">
            <a:avLst/>
          </a:prstGeom>
        </p:spPr>
      </p:pic>
    </p:spTree>
    <p:extLst>
      <p:ext uri="{BB962C8B-B14F-4D97-AF65-F5344CB8AC3E}">
        <p14:creationId xmlns:p14="http://schemas.microsoft.com/office/powerpoint/2010/main" val="109089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JE PASSIE GEBRUIKEN CASESTUDIES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50875" y="1268103"/>
            <a:ext cx="6751674" cy="4752164"/>
          </a:xfrm>
        </p:spPr>
        <p:txBody>
          <a:bodyPr/>
          <a:lstStyle/>
          <a:p>
            <a:pPr algn="l"/>
            <a:r>
              <a:rPr lang="en-GB" sz="2400" b="1" i="0" noProof="0" dirty="0">
                <a:solidFill>
                  <a:srgbClr val="B6D1E1"/>
                </a:solidFill>
                <a:effectLst/>
              </a:rPr>
              <a:t>Hoe zou dit er in jouw gemeenschap uit kunnen zien?</a:t>
            </a:r>
          </a:p>
          <a:p>
            <a:pPr>
              <a:buNone/>
            </a:pPr>
            <a:endParaRPr lang="en-GB" sz="2000" noProof="0" dirty="0"/>
          </a:p>
          <a:p>
            <a:pPr marL="342900" indent="-342900">
              <a:buFont typeface="Wingdings" panose="05000000000000000000" pitchFamily="2" charset="2"/>
              <a:buChar char="Ø"/>
            </a:pPr>
            <a:r>
              <a:rPr lang="en-GB" sz="2000" noProof="0" dirty="0"/>
              <a:t>Zou je de krachten kunnen bundelen met andere migrantenvrouwen om een pop-up voedselkraam of café te runnen?</a:t>
            </a:r>
          </a:p>
          <a:p>
            <a:endParaRPr lang="en-GB" sz="2000" noProof="0" dirty="0"/>
          </a:p>
          <a:p>
            <a:pPr marL="342900" indent="-342900">
              <a:buFont typeface="Wingdings" panose="05000000000000000000" pitchFamily="2" charset="2"/>
              <a:buChar char="Ø"/>
            </a:pPr>
            <a:r>
              <a:rPr lang="en-GB" sz="2000" noProof="0" dirty="0"/>
              <a:t>Heb jij recepten of gerechten die de mensen om je heen graag zouden willen proeven?</a:t>
            </a:r>
          </a:p>
          <a:p>
            <a:endParaRPr lang="en-GB" sz="2000" noProof="0" dirty="0"/>
          </a:p>
          <a:p>
            <a:pPr marL="342900" indent="-342900">
              <a:buFont typeface="Wingdings" panose="05000000000000000000" pitchFamily="2" charset="2"/>
              <a:buChar char="Ø"/>
            </a:pPr>
            <a:r>
              <a:rPr lang="en-GB" sz="2000" noProof="0" dirty="0"/>
              <a:t>Zou jouw verhaal het volgende kunnen zijn dat gedeeld wordt?</a:t>
            </a:r>
          </a:p>
          <a:p>
            <a:endParaRPr lang="en-GB" sz="2000" noProof="0" dirty="0"/>
          </a:p>
          <a:p>
            <a:r>
              <a:rPr lang="en-GB" sz="2000" b="1" noProof="0" dirty="0"/>
              <a:t>Begin met één gerecht. </a:t>
            </a:r>
          </a:p>
          <a:p>
            <a:r>
              <a:rPr lang="en-GB" sz="2000" b="1" noProof="0" dirty="0"/>
              <a:t>Eén idee. </a:t>
            </a:r>
          </a:p>
          <a:p>
            <a:r>
              <a:rPr lang="en-GB" sz="2000" b="1" noProof="0" dirty="0"/>
              <a:t>Een kleine stap.</a:t>
            </a:r>
            <a:endParaRPr lang="en-GB" sz="2000" noProof="0" dirty="0"/>
          </a:p>
          <a:p>
            <a:r>
              <a:rPr lang="en-GB" sz="2000" noProof="0" dirty="0"/>
              <a:t>Dat is hoe reizen zoals deze beginnen - en we zijn er om met je mee te lopen.</a:t>
            </a:r>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4" name="Multimedia online 3" title="Multi-ethnic food truck helps migrant women start new life in Bologna">
            <a:hlinkClick r:id="" action="ppaction://media"/>
            <a:extLst>
              <a:ext uri="{FF2B5EF4-FFF2-40B4-BE49-F238E27FC236}">
                <a16:creationId xmlns:a16="http://schemas.microsoft.com/office/drawing/2014/main" id="{CB62C275-60C4-E562-AB01-796D60C8B016}"/>
              </a:ext>
            </a:extLst>
          </p:cNvPr>
          <p:cNvPicPr>
            <a:picLocks noRot="1" noChangeAspect="1"/>
          </p:cNvPicPr>
          <p:nvPr>
            <a:videoFile r:link="rId1"/>
          </p:nvPr>
        </p:nvPicPr>
        <p:blipFill>
          <a:blip r:embed="rId4"/>
          <a:stretch>
            <a:fillRect/>
          </a:stretch>
        </p:blipFill>
        <p:spPr>
          <a:xfrm>
            <a:off x="7523592" y="2136811"/>
            <a:ext cx="4668408" cy="3014749"/>
          </a:xfrm>
          <a:prstGeom prst="rect">
            <a:avLst/>
          </a:prstGeom>
        </p:spPr>
      </p:pic>
    </p:spTree>
    <p:extLst>
      <p:ext uri="{BB962C8B-B14F-4D97-AF65-F5344CB8AC3E}">
        <p14:creationId xmlns:p14="http://schemas.microsoft.com/office/powerpoint/2010/main" val="7289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w pomieszczeniu, osoba, Przybory kuchenne, ściana&#10;&#10;Zawartość wygenerowana przez sztuczną inteligencję może być niepoprawna.">
            <a:extLst>
              <a:ext uri="{FF2B5EF4-FFF2-40B4-BE49-F238E27FC236}">
                <a16:creationId xmlns:a16="http://schemas.microsoft.com/office/drawing/2014/main" id="{0251CBF0-3BA7-83A0-2974-8A97C8BC65BC}"/>
              </a:ext>
            </a:extLst>
          </p:cNvPr>
          <p:cNvPicPr>
            <a:picLocks noChangeAspect="1"/>
          </p:cNvPicPr>
          <p:nvPr/>
        </p:nvPicPr>
        <p:blipFill>
          <a:blip r:embed="rId2"/>
          <a:stretch>
            <a:fillRect/>
          </a:stretch>
        </p:blipFill>
        <p:spPr>
          <a:xfrm>
            <a:off x="0" y="-635254"/>
            <a:ext cx="12192000" cy="8128508"/>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 name="Prostokąt 3">
            <a:extLst>
              <a:ext uri="{FF2B5EF4-FFF2-40B4-BE49-F238E27FC236}">
                <a16:creationId xmlns:a16="http://schemas.microsoft.com/office/drawing/2014/main" id="{D686FDE0-4C97-FC74-E012-AC8695844D78}"/>
              </a:ext>
            </a:extLst>
          </p:cNvPr>
          <p:cNvSpPr/>
          <p:nvPr/>
        </p:nvSpPr>
        <p:spPr>
          <a:xfrm>
            <a:off x="2117766" y="4735628"/>
            <a:ext cx="7956467" cy="180617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b="1" noProof="0" dirty="0"/>
              <a:t>"Voor veel migrantenvrouwen gaat ondernemerschap niet alleen over geld verdienen. Het gaat over erbij horen, zelfvertrouwen en een stem hebben." </a:t>
            </a:r>
          </a:p>
          <a:p>
            <a:pPr algn="ctr"/>
            <a:endParaRPr lang="en-GB" sz="2100" b="1" noProof="0" dirty="0"/>
          </a:p>
          <a:p>
            <a:pPr algn="ctr"/>
            <a:r>
              <a:rPr lang="en-GB" sz="2100" i="1" noProof="0" dirty="0"/>
              <a:t>- Natasha Webster</a:t>
            </a:r>
            <a:endParaRPr lang="en-GB" sz="2100" noProof="0" dirty="0">
              <a:solidFill>
                <a:schemeClr val="bg1"/>
              </a:solidFill>
            </a:endParaRPr>
          </a:p>
        </p:txBody>
      </p:sp>
      <p:grpSp>
        <p:nvGrpSpPr>
          <p:cNvPr id="5" name="Group 6">
            <a:extLst>
              <a:ext uri="{FF2B5EF4-FFF2-40B4-BE49-F238E27FC236}">
                <a16:creationId xmlns:a16="http://schemas.microsoft.com/office/drawing/2014/main" id="{616AE250-03B2-5606-0B6A-BAFDE1DC363F}"/>
              </a:ext>
            </a:extLst>
          </p:cNvPr>
          <p:cNvGrpSpPr/>
          <p:nvPr/>
        </p:nvGrpSpPr>
        <p:grpSpPr>
          <a:xfrm>
            <a:off x="5352086" y="3877850"/>
            <a:ext cx="1487826" cy="1083162"/>
            <a:chOff x="3400450" y="986392"/>
            <a:chExt cx="1487826" cy="1083162"/>
          </a:xfrm>
          <a:solidFill>
            <a:srgbClr val="B6D1E1"/>
          </a:solidFill>
        </p:grpSpPr>
        <p:sp>
          <p:nvSpPr>
            <p:cNvPr id="6" name="Freeform 16">
              <a:extLst>
                <a:ext uri="{FF2B5EF4-FFF2-40B4-BE49-F238E27FC236}">
                  <a16:creationId xmlns:a16="http://schemas.microsoft.com/office/drawing/2014/main" id="{9F7AE6AC-5E7B-ABE6-5655-25D1421E3F0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solidFill>
                <a:srgbClr val="84BFA4"/>
              </a:solidFill>
              <a:prstDash val="solid"/>
              <a:miter/>
            </a:ln>
          </p:spPr>
          <p:txBody>
            <a:bodyPr rtlCol="0" anchor="ctr"/>
            <a:lstStyle/>
            <a:p>
              <a:endParaRPr lang="en-GB" noProof="0" dirty="0"/>
            </a:p>
          </p:txBody>
        </p:sp>
        <p:sp>
          <p:nvSpPr>
            <p:cNvPr id="7" name="Freeform 17">
              <a:extLst>
                <a:ext uri="{FF2B5EF4-FFF2-40B4-BE49-F238E27FC236}">
                  <a16:creationId xmlns:a16="http://schemas.microsoft.com/office/drawing/2014/main" id="{360BF2AE-496F-B417-B600-577F0F5698C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solidFill>
                <a:srgbClr val="84BFA4"/>
              </a:solidFill>
              <a:prstDash val="solid"/>
              <a:miter/>
            </a:ln>
          </p:spPr>
          <p:txBody>
            <a:bodyPr rtlCol="0" anchor="ctr"/>
            <a:lstStyle/>
            <a:p>
              <a:endParaRPr lang="en-GB" noProof="0" dirty="0"/>
            </a:p>
          </p:txBody>
        </p:sp>
      </p:grpSp>
    </p:spTree>
    <p:extLst>
      <p:ext uri="{BB962C8B-B14F-4D97-AF65-F5344CB8AC3E}">
        <p14:creationId xmlns:p14="http://schemas.microsoft.com/office/powerpoint/2010/main" val="391480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OPKOMST VROUWELIJKE ONDERNEMERS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08310" y="1409126"/>
            <a:ext cx="10465459" cy="2780372"/>
          </a:xfrm>
        </p:spPr>
        <p:txBody>
          <a:bodyPr/>
          <a:lstStyle/>
          <a:p>
            <a:pPr marL="0" marR="0" lvl="0" indent="0" algn="l" defTabSz="914400" rtl="0" eaLnBrk="1" fontAlgn="auto" latinLnBrk="0" hangingPunct="1">
              <a:lnSpc>
                <a:spcPts val="2340"/>
              </a:lnSpc>
              <a:spcBef>
                <a:spcPts val="0"/>
              </a:spcBef>
              <a:spcAft>
                <a:spcPts val="0"/>
              </a:spcAft>
              <a:buClrTx/>
              <a:buSzTx/>
              <a:buFont typeface="Arial"/>
              <a:buNone/>
              <a:tabLst/>
              <a:defRPr/>
            </a:pPr>
            <a:r>
              <a:rPr kumimoji="0" lang="en-GB" b="1" i="0" u="none" strike="noStrike" kern="1200" cap="none" spc="0" normalizeH="0" baseline="0" noProof="0" dirty="0">
                <a:ln>
                  <a:noFill/>
                </a:ln>
                <a:solidFill>
                  <a:srgbClr val="84BFA4"/>
                </a:solidFill>
                <a:effectLst/>
                <a:uLnTx/>
                <a:uFillTx/>
                <a:latin typeface="Calibri" panose="020F0502020204030204"/>
                <a:ea typeface="+mn-ea"/>
                <a:cs typeface="+mn-cs"/>
              </a:rPr>
              <a:t>Natasha Webster - Verhalen van vrouwelijke migrantenondernemers in Zweden</a:t>
            </a:r>
          </a:p>
          <a:p>
            <a:pPr>
              <a:buNone/>
            </a:pPr>
            <a:endParaRPr lang="en-GB" noProof="0" dirty="0"/>
          </a:p>
          <a:p>
            <a:pPr>
              <a:buNone/>
            </a:pPr>
            <a:r>
              <a:rPr lang="en-GB" noProof="0" dirty="0"/>
              <a:t>Dr. </a:t>
            </a:r>
            <a:r>
              <a:rPr lang="en-GB" b="1" noProof="0" dirty="0"/>
              <a:t>Natasha Webster </a:t>
            </a:r>
            <a:r>
              <a:rPr lang="en-GB" noProof="0" dirty="0"/>
              <a:t>is een onderzoekster in Zweden die al jaren het leven bestudeert van </a:t>
            </a:r>
            <a:r>
              <a:rPr lang="en-GB" b="1" noProof="0" dirty="0"/>
              <a:t>migrantenvrouwen die een klein bedrijfje beginnen</a:t>
            </a:r>
            <a:r>
              <a:rPr lang="en-GB" noProof="0" dirty="0"/>
              <a:t>, vooral op het platteland. </a:t>
            </a:r>
          </a:p>
          <a:p>
            <a:pPr>
              <a:buNone/>
            </a:pPr>
            <a:endParaRPr lang="en-GB" noProof="0" dirty="0"/>
          </a:p>
          <a:p>
            <a:pPr>
              <a:buNone/>
            </a:pPr>
            <a:r>
              <a:rPr lang="en-GB" noProof="0" dirty="0"/>
              <a:t>Ze interviewde meer dan </a:t>
            </a:r>
            <a:r>
              <a:rPr lang="en-GB" b="1" noProof="0" dirty="0"/>
              <a:t>40 vrouwen </a:t>
            </a:r>
            <a:r>
              <a:rPr lang="en-GB" noProof="0" dirty="0"/>
              <a:t>die vanuit verschillende delen van de wereld naar Zweden verhuisden. Veel van deze vrouwen hadden een laag inkomen en stonden voor grote uitdagingen, zoals het leren van een nieuwe taal, het zich aanpassen aan een andere cultuur en het navigeren op de arbeidsmarkt.</a:t>
            </a:r>
          </a:p>
          <a:p>
            <a:pPr>
              <a:buNone/>
            </a:pPr>
            <a:endParaRPr lang="en-GB" noProof="0" dirty="0"/>
          </a:p>
          <a:p>
            <a:pPr>
              <a:buNone/>
            </a:pPr>
            <a:r>
              <a:rPr lang="en-GB" noProof="0" dirty="0"/>
              <a:t>Maar ondanks dit alles vonden ze toch manieren om iets van zichzelf te maken. </a:t>
            </a:r>
          </a:p>
        </p:txBody>
      </p:sp>
      <p:grpSp>
        <p:nvGrpSpPr>
          <p:cNvPr id="6" name="Grupa 5">
            <a:extLst>
              <a:ext uri="{FF2B5EF4-FFF2-40B4-BE49-F238E27FC236}">
                <a16:creationId xmlns:a16="http://schemas.microsoft.com/office/drawing/2014/main" id="{897DBAC2-4BE7-A299-12AC-60535ABF0B72}"/>
              </a:ext>
            </a:extLst>
          </p:cNvPr>
          <p:cNvGrpSpPr/>
          <p:nvPr/>
        </p:nvGrpSpPr>
        <p:grpSpPr>
          <a:xfrm>
            <a:off x="9456738" y="3974038"/>
            <a:ext cx="2027854" cy="2027854"/>
            <a:chOff x="8248262" y="4051040"/>
            <a:chExt cx="2027854" cy="2027854"/>
          </a:xfrm>
        </p:grpSpPr>
        <p:pic>
          <p:nvPicPr>
            <p:cNvPr id="3" name="Graphic 2" descr="Group of women with solid fill">
              <a:extLst>
                <a:ext uri="{FF2B5EF4-FFF2-40B4-BE49-F238E27FC236}">
                  <a16:creationId xmlns:a16="http://schemas.microsoft.com/office/drawing/2014/main" id="{CB4277B3-87D9-FC66-F9F9-A5E9A19BCB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8262" y="4051040"/>
              <a:ext cx="2027854" cy="2027854"/>
            </a:xfrm>
            <a:prstGeom prst="rect">
              <a:avLst/>
            </a:prstGeom>
          </p:spPr>
        </p:pic>
        <p:pic>
          <p:nvPicPr>
            <p:cNvPr id="5" name="Graphic 4" descr="Trophy with solid fill">
              <a:extLst>
                <a:ext uri="{FF2B5EF4-FFF2-40B4-BE49-F238E27FC236}">
                  <a16:creationId xmlns:a16="http://schemas.microsoft.com/office/drawing/2014/main" id="{55E0CF90-0626-0F93-6293-D0883D8E6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34170" y="4995249"/>
              <a:ext cx="656037" cy="656037"/>
            </a:xfrm>
            <a:prstGeom prst="rect">
              <a:avLst/>
            </a:prstGeom>
          </p:spPr>
        </p:pic>
      </p:grpSp>
      <p:sp>
        <p:nvSpPr>
          <p:cNvPr id="4" name="pole tekstowe 3">
            <a:extLst>
              <a:ext uri="{FF2B5EF4-FFF2-40B4-BE49-F238E27FC236}">
                <a16:creationId xmlns:a16="http://schemas.microsoft.com/office/drawing/2014/main" id="{6DE46E70-440C-890D-6031-D27F262E387A}"/>
              </a:ext>
            </a:extLst>
          </p:cNvPr>
          <p:cNvSpPr txBox="1"/>
          <p:nvPr/>
        </p:nvSpPr>
        <p:spPr>
          <a:xfrm>
            <a:off x="707408" y="4661602"/>
            <a:ext cx="8475093" cy="1272913"/>
          </a:xfrm>
          <a:prstGeom prst="rect">
            <a:avLst/>
          </a:prstGeom>
          <a:noFill/>
        </p:spPr>
        <p:txBody>
          <a:bodyPr wrap="square">
            <a:spAutoFit/>
          </a:bodyPr>
          <a:lstStyle/>
          <a:p>
            <a:pPr marL="342900" indent="-342900">
              <a:lnSpc>
                <a:spcPts val="2340"/>
              </a:lnSpc>
              <a:buFont typeface="Wingdings" panose="05000000000000000000" pitchFamily="2" charset="2"/>
              <a:buChar char="Ø"/>
            </a:pPr>
            <a:r>
              <a:rPr lang="en-GB" sz="2200" noProof="0" dirty="0">
                <a:solidFill>
                  <a:srgbClr val="382B1B"/>
                </a:solidFill>
              </a:rPr>
              <a:t>Sommigen begonnen met kleine voedselbedrijfjes vanuit huis</a:t>
            </a:r>
            <a:r>
              <a:rPr lang="en-GB" sz="2200" dirty="0">
                <a:solidFill>
                  <a:srgbClr val="382B1B"/>
                </a:solidFill>
              </a:rPr>
              <a:t>, </a:t>
            </a:r>
            <a:r>
              <a:rPr lang="en-GB" sz="2200" noProof="0" dirty="0">
                <a:solidFill>
                  <a:srgbClr val="382B1B"/>
                </a:solidFill>
              </a:rPr>
              <a:t>waar ze taarten, conserven of kant-en-klaarmaaltijden maakten en verkochten. Anderen begonnen met het aanbieden van kooklessen of pop-updiners waarmee ze hun cultuur deelden met de lokale bevolking.</a:t>
            </a:r>
          </a:p>
        </p:txBody>
      </p:sp>
    </p:spTree>
    <p:extLst>
      <p:ext uri="{BB962C8B-B14F-4D97-AF65-F5344CB8AC3E}">
        <p14:creationId xmlns:p14="http://schemas.microsoft.com/office/powerpoint/2010/main" val="201568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8920E-C70A-F1E9-B270-7A57C1A215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622027C4-851A-B600-E1D0-CCB4D64F178A}"/>
              </a:ext>
            </a:extLst>
          </p:cNvPr>
          <p:cNvSpPr>
            <a:spLocks noGrp="1"/>
          </p:cNvSpPr>
          <p:nvPr>
            <p:ph type="body" sz="quarter" idx="27"/>
          </p:nvPr>
        </p:nvSpPr>
        <p:spPr/>
        <p:txBody>
          <a:bodyPr/>
          <a:lstStyle/>
          <a:p>
            <a:r>
              <a:rPr lang="en-GB" noProof="0" dirty="0"/>
              <a:t>JE PASSIE GEBRUIKEN CASESTUDIES</a:t>
            </a:r>
          </a:p>
        </p:txBody>
      </p:sp>
      <p:sp>
        <p:nvSpPr>
          <p:cNvPr id="8" name="Text Placeholder 7">
            <a:extLst>
              <a:ext uri="{FF2B5EF4-FFF2-40B4-BE49-F238E27FC236}">
                <a16:creationId xmlns:a16="http://schemas.microsoft.com/office/drawing/2014/main" id="{55DB8226-1FE7-7B2D-D182-BA56D3AAB8E6}"/>
              </a:ext>
            </a:extLst>
          </p:cNvPr>
          <p:cNvSpPr>
            <a:spLocks noGrp="1"/>
          </p:cNvSpPr>
          <p:nvPr>
            <p:ph type="body" sz="quarter" idx="14"/>
          </p:nvPr>
        </p:nvSpPr>
        <p:spPr>
          <a:xfrm>
            <a:off x="619140" y="1791458"/>
            <a:ext cx="6844915" cy="4100820"/>
          </a:xfrm>
        </p:spPr>
        <p:txBody>
          <a:bodyPr/>
          <a:lstStyle/>
          <a:p>
            <a:pPr>
              <a:buNone/>
            </a:pPr>
            <a:r>
              <a:rPr lang="en-GB" noProof="0" dirty="0"/>
              <a:t>Wat Dr. Webster vond is krachtig:</a:t>
            </a:r>
          </a:p>
          <a:p>
            <a:pPr>
              <a:buNone/>
            </a:pPr>
            <a:endParaRPr lang="en-GB" noProof="0" dirty="0"/>
          </a:p>
          <a:p>
            <a:pPr marL="342900" indent="-342900">
              <a:buFont typeface="Wingdings" panose="05000000000000000000" pitchFamily="2" charset="2"/>
              <a:buChar char="ü"/>
            </a:pPr>
            <a:r>
              <a:rPr lang="en-GB" noProof="0" dirty="0"/>
              <a:t>Deze vrouwen gebruikten hun </a:t>
            </a:r>
            <a:r>
              <a:rPr lang="en-GB" b="1" noProof="0" dirty="0"/>
              <a:t>levenservaringen en culturele kennis </a:t>
            </a:r>
            <a:r>
              <a:rPr lang="en-GB" noProof="0" dirty="0"/>
              <a:t>om een bedrijf op te bouwen.</a:t>
            </a:r>
          </a:p>
          <a:p>
            <a:pPr marL="342900" indent="-342900">
              <a:buFont typeface="Wingdings" panose="05000000000000000000" pitchFamily="2" charset="2"/>
              <a:buChar char="ü"/>
            </a:pPr>
            <a:r>
              <a:rPr lang="en-GB" noProof="0" dirty="0"/>
              <a:t>Ze zijn vaak </a:t>
            </a:r>
            <a:r>
              <a:rPr lang="en-GB" b="1" noProof="0" dirty="0"/>
              <a:t>heel klein </a:t>
            </a:r>
            <a:r>
              <a:rPr lang="en-GB" noProof="0" dirty="0"/>
              <a:t>begonnen, met weinig geld, maar met veel hart.</a:t>
            </a:r>
          </a:p>
          <a:p>
            <a:pPr marL="342900" indent="-342900">
              <a:buFont typeface="Wingdings" panose="05000000000000000000" pitchFamily="2" charset="2"/>
              <a:buChar char="ü"/>
            </a:pPr>
            <a:r>
              <a:rPr lang="en-GB" noProof="0" dirty="0"/>
              <a:t>Het belangrijkste is dat ze werk creëerden dat </a:t>
            </a:r>
            <a:r>
              <a:rPr lang="en-GB" b="1" noProof="0" dirty="0"/>
              <a:t>bij hun leven en gezin paste</a:t>
            </a:r>
            <a:r>
              <a:rPr lang="en-GB" noProof="0" dirty="0"/>
              <a:t>, op hun eigen voorwaarden.</a:t>
            </a:r>
          </a:p>
          <a:p>
            <a:endParaRPr lang="en-GB" noProof="0" dirty="0"/>
          </a:p>
          <a:p>
            <a:r>
              <a:rPr lang="en-GB" noProof="0" dirty="0"/>
              <a:t>Ze ontdekte ook dat steun en aanmoediging vanuit de lokale gemeenschap, zoals </a:t>
            </a:r>
            <a:r>
              <a:rPr lang="en-GB" b="1" noProof="0" dirty="0"/>
              <a:t>vrijwilligerswerk</a:t>
            </a:r>
            <a:r>
              <a:rPr lang="en-GB" noProof="0" dirty="0"/>
              <a:t>, </a:t>
            </a:r>
            <a:r>
              <a:rPr lang="en-GB" b="1" noProof="0" dirty="0"/>
              <a:t>vrouwennetwerken </a:t>
            </a:r>
            <a:r>
              <a:rPr lang="en-GB" noProof="0" dirty="0"/>
              <a:t>of </a:t>
            </a:r>
            <a:r>
              <a:rPr lang="en-GB" b="1" noProof="0" dirty="0"/>
              <a:t>trainingsgroepen</a:t>
            </a:r>
            <a:r>
              <a:rPr lang="en-GB" noProof="0" dirty="0"/>
              <a:t>, een groot verschil maakten</a:t>
            </a:r>
            <a:r>
              <a:rPr lang="en-GB" dirty="0"/>
              <a:t>.</a:t>
            </a:r>
          </a:p>
          <a:p>
            <a:endParaRPr lang="en-GB" noProof="0" dirty="0"/>
          </a:p>
          <a:p>
            <a:r>
              <a:rPr lang="en-GB" b="1" noProof="0" dirty="0"/>
              <a:t>3 Keukens heeft veel hulpmiddelen om te helpen op deze gebieden - </a:t>
            </a:r>
            <a:r>
              <a:rPr lang="en-GB" dirty="0">
                <a:hlinkClick r:id="rId3"/>
              </a:rPr>
              <a:t>Hoe te profiteren - 3 </a:t>
            </a:r>
            <a:r>
              <a:rPr lang="en-GB" noProof="0" dirty="0"/>
              <a:t>Keukens </a:t>
            </a:r>
            <a:endParaRPr lang="en-GB" b="0" i="1" noProof="0" dirty="0">
              <a:effectLst/>
            </a:endParaRPr>
          </a:p>
          <a:p>
            <a:pPr algn="l"/>
            <a:endParaRPr lang="en-GB" b="0" i="1" noProof="0" dirty="0">
              <a:effectLst/>
            </a:endParaRPr>
          </a:p>
        </p:txBody>
      </p:sp>
      <p:pic>
        <p:nvPicPr>
          <p:cNvPr id="2" name="Picture 1">
            <a:extLst>
              <a:ext uri="{FF2B5EF4-FFF2-40B4-BE49-F238E27FC236}">
                <a16:creationId xmlns:a16="http://schemas.microsoft.com/office/drawing/2014/main" id="{45CF6ACA-330B-2076-D648-F597DFB5035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310021" y="315318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4" name="pole tekstowe 3">
            <a:extLst>
              <a:ext uri="{FF2B5EF4-FFF2-40B4-BE49-F238E27FC236}">
                <a16:creationId xmlns:a16="http://schemas.microsoft.com/office/drawing/2014/main" id="{D26E745A-335C-ABA1-D8F3-C4CD002CB028}"/>
              </a:ext>
            </a:extLst>
          </p:cNvPr>
          <p:cNvSpPr txBox="1"/>
          <p:nvPr/>
        </p:nvSpPr>
        <p:spPr>
          <a:xfrm>
            <a:off x="538626" y="1243512"/>
            <a:ext cx="11119973" cy="461665"/>
          </a:xfrm>
          <a:prstGeom prst="rect">
            <a:avLst/>
          </a:prstGeom>
          <a:noFill/>
        </p:spPr>
        <p:txBody>
          <a:bodyPr wrap="square">
            <a:spAutoFit/>
          </a:bodyPr>
          <a:lstStyle/>
          <a:p>
            <a:pPr algn="l"/>
            <a:r>
              <a:rPr lang="en-GB" sz="2400" b="1" i="0" noProof="0" dirty="0">
                <a:solidFill>
                  <a:srgbClr val="84BFA4"/>
                </a:solidFill>
                <a:effectLst/>
              </a:rPr>
              <a:t>Natasha Webster - Verhalen van vrouwelijke migrantenondernemers in Zweden</a:t>
            </a:r>
          </a:p>
        </p:txBody>
      </p:sp>
      <p:pic>
        <p:nvPicPr>
          <p:cNvPr id="5" name="Multimedia online 4" title="Entrepreneurship: From Bangkok to Finspång, Sweden">
            <a:hlinkClick r:id="" action="ppaction://media"/>
            <a:extLst>
              <a:ext uri="{FF2B5EF4-FFF2-40B4-BE49-F238E27FC236}">
                <a16:creationId xmlns:a16="http://schemas.microsoft.com/office/drawing/2014/main" id="{AF46E0E8-6978-7355-3A4F-ECD59A90D878}"/>
              </a:ext>
            </a:extLst>
          </p:cNvPr>
          <p:cNvPicPr>
            <a:picLocks noRot="1" noChangeAspect="1"/>
          </p:cNvPicPr>
          <p:nvPr>
            <a:videoFile r:link="rId1"/>
          </p:nvPr>
        </p:nvPicPr>
        <p:blipFill>
          <a:blip r:embed="rId5"/>
          <a:stretch>
            <a:fillRect/>
          </a:stretch>
        </p:blipFill>
        <p:spPr>
          <a:xfrm>
            <a:off x="7904795" y="4697742"/>
            <a:ext cx="3753805" cy="2120900"/>
          </a:xfrm>
          <a:prstGeom prst="rect">
            <a:avLst/>
          </a:prstGeom>
        </p:spPr>
      </p:pic>
      <p:sp>
        <p:nvSpPr>
          <p:cNvPr id="7" name="pole tekstowe 6">
            <a:extLst>
              <a:ext uri="{FF2B5EF4-FFF2-40B4-BE49-F238E27FC236}">
                <a16:creationId xmlns:a16="http://schemas.microsoft.com/office/drawing/2014/main" id="{2642B018-F3CF-E22B-D24A-D6BB19AC1F63}"/>
              </a:ext>
            </a:extLst>
          </p:cNvPr>
          <p:cNvSpPr txBox="1"/>
          <p:nvPr/>
        </p:nvSpPr>
        <p:spPr>
          <a:xfrm>
            <a:off x="9022395" y="2378242"/>
            <a:ext cx="2636205" cy="707886"/>
          </a:xfrm>
          <a:prstGeom prst="rect">
            <a:avLst/>
          </a:prstGeom>
          <a:noFill/>
        </p:spPr>
        <p:txBody>
          <a:bodyPr wrap="square">
            <a:spAutoFit/>
          </a:bodyPr>
          <a:lstStyle/>
          <a:p>
            <a:pPr algn="r"/>
            <a:r>
              <a:rPr lang="en-GB" sz="2000" b="1" noProof="0" dirty="0">
                <a:solidFill>
                  <a:srgbClr val="84BFA4"/>
                </a:solidFill>
              </a:rPr>
              <a:t>Bekijk deze video voor meer informatie</a:t>
            </a:r>
            <a:r>
              <a:rPr lang="en-GB" sz="2000" b="1" noProof="0" dirty="0">
                <a:solidFill>
                  <a:srgbClr val="84BFA4"/>
                </a:solidFill>
                <a:sym typeface="Wingdings" panose="05000000000000000000" pitchFamily="2" charset="2"/>
              </a:rPr>
              <a:t>! </a:t>
            </a:r>
            <a:endParaRPr lang="en-GB" sz="2000" b="1" noProof="0" dirty="0">
              <a:solidFill>
                <a:srgbClr val="84BFA4"/>
              </a:solidFill>
            </a:endParaRPr>
          </a:p>
        </p:txBody>
      </p:sp>
    </p:spTree>
    <p:extLst>
      <p:ext uri="{BB962C8B-B14F-4D97-AF65-F5344CB8AC3E}">
        <p14:creationId xmlns:p14="http://schemas.microsoft.com/office/powerpoint/2010/main" val="265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3418-5939-0154-32FA-8B9355AB91D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F83DF68-AA5A-AB6F-5CF6-03E21BA90445}"/>
              </a:ext>
            </a:extLst>
          </p:cNvPr>
          <p:cNvSpPr>
            <a:spLocks noGrp="1"/>
          </p:cNvSpPr>
          <p:nvPr>
            <p:ph type="body" sz="quarter" idx="27"/>
          </p:nvPr>
        </p:nvSpPr>
        <p:spPr/>
        <p:txBody>
          <a:bodyPr/>
          <a:lstStyle/>
          <a:p>
            <a:pPr algn="r"/>
            <a:r>
              <a:rPr lang="en-GB" noProof="0" dirty="0"/>
              <a:t>TIJD OM NA TE DENKEN!</a:t>
            </a:r>
          </a:p>
        </p:txBody>
      </p:sp>
      <p:sp>
        <p:nvSpPr>
          <p:cNvPr id="3" name="Text Placeholder 2">
            <a:extLst>
              <a:ext uri="{FF2B5EF4-FFF2-40B4-BE49-F238E27FC236}">
                <a16:creationId xmlns:a16="http://schemas.microsoft.com/office/drawing/2014/main" id="{0621466B-D9FC-6BDB-8A73-E1AB027B8E5D}"/>
              </a:ext>
            </a:extLst>
          </p:cNvPr>
          <p:cNvSpPr>
            <a:spLocks noGrp="1"/>
          </p:cNvSpPr>
          <p:nvPr>
            <p:ph type="body" sz="quarter" idx="14"/>
          </p:nvPr>
        </p:nvSpPr>
        <p:spPr>
          <a:xfrm>
            <a:off x="5034013" y="1220269"/>
            <a:ext cx="6949440" cy="4949525"/>
          </a:xfrm>
        </p:spPr>
        <p:txBody>
          <a:bodyPr/>
          <a:lstStyle/>
          <a:p>
            <a:pPr>
              <a:buClr>
                <a:srgbClr val="84BFA4"/>
              </a:buClr>
            </a:pPr>
            <a:endParaRPr lang="en-GB" b="1" noProof="0" dirty="0"/>
          </a:p>
          <a:p>
            <a:pPr>
              <a:buClr>
                <a:srgbClr val="84BFA4"/>
              </a:buClr>
            </a:pPr>
            <a:r>
              <a:rPr lang="en-GB" noProof="0" dirty="0"/>
              <a:t>Rolmodellen zijn zo belangrijk bij het beïnvloeden van de beslissing om zelfstandig te worden</a:t>
            </a:r>
            <a:r>
              <a:rPr lang="en-GB" dirty="0"/>
              <a:t>, </a:t>
            </a:r>
            <a:r>
              <a:rPr lang="en-GB" noProof="0" dirty="0"/>
              <a:t>we kunnen niet zijn wat we niet kunnen zien.</a:t>
            </a:r>
          </a:p>
          <a:p>
            <a:pPr>
              <a:buClr>
                <a:srgbClr val="84BFA4"/>
              </a:buClr>
            </a:pPr>
            <a:endParaRPr lang="en-GB" b="1" noProof="0" dirty="0"/>
          </a:p>
          <a:p>
            <a:pPr>
              <a:buClr>
                <a:srgbClr val="84BFA4"/>
              </a:buClr>
            </a:pPr>
            <a:r>
              <a:rPr lang="en-GB" b="1" noProof="0" dirty="0"/>
              <a:t>Hoeveel verschillende vrouwelijke ondernemers in de voedingsmiddelenindustrie ken je?</a:t>
            </a:r>
          </a:p>
          <a:p>
            <a:pPr>
              <a:buClr>
                <a:srgbClr val="84BFA4"/>
              </a:buClr>
            </a:pPr>
            <a:endParaRPr lang="en-GB" b="1" noProof="0" dirty="0"/>
          </a:p>
          <a:p>
            <a:pPr marL="762000" indent="-271463">
              <a:buClr>
                <a:srgbClr val="84BFA4"/>
              </a:buClr>
              <a:buFont typeface="Arial" panose="020B0604020202020204" pitchFamily="34" charset="0"/>
              <a:buChar char="•"/>
            </a:pPr>
            <a:r>
              <a:rPr lang="en-GB" noProof="0" dirty="0"/>
              <a:t>Maak een lijst met de namen van alle verschillende lokale bedrijven die je kent en die worden gerund door vrouwen van verschillende nationaliteiten.</a:t>
            </a:r>
          </a:p>
          <a:p>
            <a:pPr marL="490537">
              <a:buClr>
                <a:srgbClr val="84BFA4"/>
              </a:buClr>
            </a:pPr>
            <a:endParaRPr lang="en-GB" noProof="0" dirty="0"/>
          </a:p>
          <a:p>
            <a:pPr marL="762000" indent="-271463">
              <a:buClr>
                <a:srgbClr val="84BFA4"/>
              </a:buClr>
              <a:buFont typeface="Arial" panose="020B0604020202020204" pitchFamily="34" charset="0"/>
              <a:buChar char="•"/>
            </a:pPr>
            <a:r>
              <a:rPr lang="en-GB" noProof="0" dirty="0"/>
              <a:t>Heb je een idee voor een levensmiddelenbedrijf uit je cultuur dat steeds weer bij je terugkomt - iets dat je na aan het hart ligt?</a:t>
            </a:r>
          </a:p>
          <a:p>
            <a:pPr marL="762000" indent="-271463">
              <a:buClr>
                <a:srgbClr val="84BFA4"/>
              </a:buClr>
              <a:buFont typeface="Arial" panose="020B0604020202020204" pitchFamily="34" charset="0"/>
              <a:buChar char="•"/>
            </a:pPr>
            <a:endParaRPr lang="en-GB" i="1" noProof="0" dirty="0"/>
          </a:p>
          <a:p>
            <a:pPr marL="342900" indent="-342900">
              <a:buFont typeface="Wingdings" panose="05000000000000000000" pitchFamily="2" charset="2"/>
              <a:buChar char="q"/>
            </a:pPr>
            <a:endParaRPr lang="en-GB" noProof="0" dirty="0"/>
          </a:p>
        </p:txBody>
      </p:sp>
      <p:pic>
        <p:nvPicPr>
          <p:cNvPr id="6" name="Obraz 5">
            <a:extLst>
              <a:ext uri="{FF2B5EF4-FFF2-40B4-BE49-F238E27FC236}">
                <a16:creationId xmlns:a16="http://schemas.microsoft.com/office/drawing/2014/main" id="{D8728C42-8F13-CCDD-3248-6781A48C9D86}"/>
              </a:ext>
            </a:extLst>
          </p:cNvPr>
          <p:cNvPicPr>
            <a:picLocks noChangeAspect="1"/>
          </p:cNvPicPr>
          <p:nvPr/>
        </p:nvPicPr>
        <p:blipFill>
          <a:blip r:embed="rId2"/>
          <a:stretch>
            <a:fillRect/>
          </a:stretch>
        </p:blipFill>
        <p:spPr>
          <a:xfrm>
            <a:off x="0" y="0"/>
            <a:ext cx="4571428" cy="6858000"/>
          </a:xfrm>
          <a:prstGeom prst="rect">
            <a:avLst/>
          </a:prstGeom>
        </p:spPr>
      </p:pic>
    </p:spTree>
    <p:extLst>
      <p:ext uri="{BB962C8B-B14F-4D97-AF65-F5344CB8AC3E}">
        <p14:creationId xmlns:p14="http://schemas.microsoft.com/office/powerpoint/2010/main" val="262918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LUISTER - START-UPS ZONDER GRENZEN PODCAST</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1819487"/>
            <a:ext cx="5239118" cy="3743915"/>
          </a:xfrm>
        </p:spPr>
        <p:txBody>
          <a:bodyPr/>
          <a:lstStyle/>
          <a:p>
            <a:pPr>
              <a:buClr>
                <a:srgbClr val="84BFA4"/>
              </a:buClr>
            </a:pPr>
            <a:r>
              <a:rPr lang="en-GB" noProof="0" dirty="0"/>
              <a:t>Bekijk </a:t>
            </a:r>
            <a:r>
              <a:rPr lang="en-GB" b="1" noProof="0" dirty="0">
                <a:hlinkClick r:id="rId2"/>
              </a:rPr>
              <a:t>deze inspirerende podcastserie </a:t>
            </a:r>
            <a:r>
              <a:rPr lang="en-GB" noProof="0" dirty="0"/>
              <a:t>over migrantenondernemerschap. </a:t>
            </a:r>
          </a:p>
          <a:p>
            <a:pPr>
              <a:buClr>
                <a:srgbClr val="84BFA4"/>
              </a:buClr>
            </a:pPr>
            <a:endParaRPr lang="en-GB" noProof="0" dirty="0"/>
          </a:p>
          <a:p>
            <a:pPr>
              <a:buClr>
                <a:srgbClr val="84BFA4"/>
              </a:buClr>
            </a:pPr>
            <a:r>
              <a:rPr lang="en-GB" noProof="0" dirty="0"/>
              <a:t>Een deel ervan kan een beetje hoogdravend zijn, maar als je diep graaft, vind je </a:t>
            </a:r>
            <a:r>
              <a:rPr lang="en-GB" b="1" noProof="0" dirty="0"/>
              <a:t>interessante informatie en verhalen van andere ondernemers met een migranten- of vluchtelingenachtergrond</a:t>
            </a:r>
            <a:r>
              <a:rPr lang="en-GB" noProof="0" dirty="0"/>
              <a:t>, van wie velen vrouw zijn, die als rolmodel en casestudy kunnen dienen voor aspirant-ondernemers.</a:t>
            </a:r>
          </a:p>
          <a:p>
            <a:pPr>
              <a:buClr>
                <a:srgbClr val="84BFA4"/>
              </a:buClr>
            </a:pPr>
            <a:endParaRPr lang="en-GB" noProof="0" dirty="0"/>
          </a:p>
          <a:p>
            <a:pPr>
              <a:buClr>
                <a:srgbClr val="84BFA4"/>
              </a:buClr>
            </a:pPr>
            <a:r>
              <a:rPr lang="en-GB" noProof="0" dirty="0"/>
              <a:t>Elke week worden er nieuwe afleveringen uitgezonden. </a:t>
            </a:r>
          </a:p>
          <a:p>
            <a:pPr>
              <a:buClr>
                <a:srgbClr val="84BFA4"/>
              </a:buClr>
            </a:pPr>
            <a:endParaRPr lang="en-GB" noProof="0" dirty="0"/>
          </a:p>
          <a:p>
            <a:pPr>
              <a:buClr>
                <a:srgbClr val="84BFA4"/>
              </a:buClr>
            </a:pPr>
            <a:endParaRPr lang="en-GB" noProof="0" dirty="0"/>
          </a:p>
        </p:txBody>
      </p:sp>
      <p:sp>
        <p:nvSpPr>
          <p:cNvPr id="2" name="TextBox 1">
            <a:extLst>
              <a:ext uri="{FF2B5EF4-FFF2-40B4-BE49-F238E27FC236}">
                <a16:creationId xmlns:a16="http://schemas.microsoft.com/office/drawing/2014/main" id="{7D60CFEB-05C9-04B4-791A-2F7DF8F72231}"/>
              </a:ext>
            </a:extLst>
          </p:cNvPr>
          <p:cNvSpPr txBox="1"/>
          <p:nvPr/>
        </p:nvSpPr>
        <p:spPr>
          <a:xfrm>
            <a:off x="7551775" y="1908713"/>
            <a:ext cx="4286584" cy="3785652"/>
          </a:xfrm>
          <a:prstGeom prst="rect">
            <a:avLst/>
          </a:prstGeom>
          <a:noFill/>
        </p:spPr>
        <p:txBody>
          <a:bodyPr wrap="square">
            <a:spAutoFit/>
          </a:bodyPr>
          <a:lstStyle/>
          <a:p>
            <a:pPr>
              <a:lnSpc>
                <a:spcPts val="2380"/>
              </a:lnSpc>
            </a:pPr>
            <a:r>
              <a:rPr lang="en-GB" sz="2200" noProof="0" dirty="0">
                <a:solidFill>
                  <a:srgbClr val="382B1B"/>
                </a:solidFill>
              </a:rPr>
              <a:t>Ga naar </a:t>
            </a:r>
            <a:r>
              <a:rPr lang="en-GB" sz="2200" b="1" noProof="0" dirty="0">
                <a:solidFill>
                  <a:srgbClr val="382B1B"/>
                </a:solidFill>
                <a:hlinkClick r:id="rId2"/>
              </a:rPr>
              <a:t>deze website</a:t>
            </a:r>
            <a:endParaRPr lang="en-GB" sz="2200" b="1" noProof="0" dirty="0">
              <a:solidFill>
                <a:srgbClr val="382B1B"/>
              </a:solidFill>
            </a:endParaRPr>
          </a:p>
          <a:p>
            <a:pPr>
              <a:lnSpc>
                <a:spcPts val="2380"/>
              </a:lnSpc>
            </a:pPr>
            <a:endParaRPr lang="en-GB" sz="2200" noProof="0" dirty="0">
              <a:solidFill>
                <a:srgbClr val="382B1B"/>
              </a:solidFill>
            </a:endParaRPr>
          </a:p>
          <a:p>
            <a:pPr>
              <a:lnSpc>
                <a:spcPts val="2380"/>
              </a:lnSpc>
            </a:pPr>
            <a:endParaRPr lang="en-GB" sz="2200" noProof="0" dirty="0">
              <a:solidFill>
                <a:srgbClr val="382B1B"/>
              </a:solidFill>
            </a:endParaRPr>
          </a:p>
          <a:p>
            <a:pPr>
              <a:lnSpc>
                <a:spcPts val="2380"/>
              </a:lnSpc>
            </a:pPr>
            <a:endParaRPr lang="en-GB" sz="2200" noProof="0" dirty="0">
              <a:solidFill>
                <a:srgbClr val="382B1B"/>
              </a:solidFill>
            </a:endParaRPr>
          </a:p>
          <a:p>
            <a:pPr>
              <a:lnSpc>
                <a:spcPts val="2380"/>
              </a:lnSpc>
            </a:pPr>
            <a:r>
              <a:rPr lang="en-GB" sz="2200" noProof="0" dirty="0">
                <a:solidFill>
                  <a:srgbClr val="382B1B"/>
                </a:solidFill>
              </a:rPr>
              <a:t>Klik op de </a:t>
            </a:r>
            <a:r>
              <a:rPr lang="en-GB" sz="2200" b="1" noProof="0" dirty="0">
                <a:solidFill>
                  <a:srgbClr val="382B1B"/>
                </a:solidFill>
                <a:hlinkClick r:id="rId3"/>
              </a:rPr>
              <a:t>Podcast-knop </a:t>
            </a:r>
            <a:r>
              <a:rPr lang="en-GB" sz="2200" noProof="0" dirty="0">
                <a:solidFill>
                  <a:srgbClr val="382B1B"/>
                </a:solidFill>
              </a:rPr>
              <a:t>om elke gewenste aflevering te beluisteren</a:t>
            </a:r>
          </a:p>
          <a:p>
            <a:pPr>
              <a:lnSpc>
                <a:spcPts val="2380"/>
              </a:lnSpc>
            </a:pPr>
            <a:endParaRPr lang="en-GB" sz="2200" noProof="0" dirty="0">
              <a:solidFill>
                <a:srgbClr val="382B1B"/>
              </a:solidFill>
            </a:endParaRPr>
          </a:p>
          <a:p>
            <a:pPr>
              <a:lnSpc>
                <a:spcPts val="2380"/>
              </a:lnSpc>
            </a:pPr>
            <a:endParaRPr lang="en-GB" sz="2200" b="1" noProof="0" dirty="0">
              <a:solidFill>
                <a:srgbClr val="84BFA4"/>
              </a:solidFill>
            </a:endParaRPr>
          </a:p>
          <a:p>
            <a:pPr>
              <a:lnSpc>
                <a:spcPts val="2380"/>
              </a:lnSpc>
            </a:pPr>
            <a:r>
              <a:rPr lang="en-GB" sz="2200" noProof="0" dirty="0">
                <a:solidFill>
                  <a:srgbClr val="382B1B"/>
                </a:solidFill>
              </a:rPr>
              <a:t>Klik op </a:t>
            </a:r>
            <a:r>
              <a:rPr lang="en-GB" sz="2200" b="1" noProof="0" dirty="0">
                <a:solidFill>
                  <a:srgbClr val="382B1B"/>
                </a:solidFill>
                <a:hlinkClick r:id="rId4"/>
              </a:rPr>
              <a:t>Nieuws &amp; Verhalen </a:t>
            </a:r>
            <a:r>
              <a:rPr lang="en-GB" sz="2200" noProof="0" dirty="0">
                <a:solidFill>
                  <a:srgbClr val="382B1B"/>
                </a:solidFill>
              </a:rPr>
              <a:t>om te bladeren door andere relevante en interessante informatie in korte verhalen en nieuwsberichten.</a:t>
            </a:r>
          </a:p>
        </p:txBody>
      </p:sp>
      <p:cxnSp>
        <p:nvCxnSpPr>
          <p:cNvPr id="5" name="Straight Connector 4">
            <a:extLst>
              <a:ext uri="{FF2B5EF4-FFF2-40B4-BE49-F238E27FC236}">
                <a16:creationId xmlns:a16="http://schemas.microsoft.com/office/drawing/2014/main" id="{3957CA0C-5FF8-27E4-01C2-CEEAC6BB021B}"/>
              </a:ext>
            </a:extLst>
          </p:cNvPr>
          <p:cNvCxnSpPr>
            <a:cxnSpLocks/>
          </p:cNvCxnSpPr>
          <p:nvPr/>
        </p:nvCxnSpPr>
        <p:spPr>
          <a:xfrm flipV="1">
            <a:off x="6235572" y="1641147"/>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upa 14">
            <a:extLst>
              <a:ext uri="{FF2B5EF4-FFF2-40B4-BE49-F238E27FC236}">
                <a16:creationId xmlns:a16="http://schemas.microsoft.com/office/drawing/2014/main" id="{00188B76-5BE4-FB9E-DEEF-E32989D38F58}"/>
              </a:ext>
            </a:extLst>
          </p:cNvPr>
          <p:cNvGrpSpPr/>
          <p:nvPr/>
        </p:nvGrpSpPr>
        <p:grpSpPr>
          <a:xfrm>
            <a:off x="6411609" y="1641147"/>
            <a:ext cx="964130" cy="964130"/>
            <a:chOff x="6411609" y="1641147"/>
            <a:chExt cx="964130" cy="964130"/>
          </a:xfrm>
        </p:grpSpPr>
        <p:pic>
          <p:nvPicPr>
            <p:cNvPr id="7" name="Graphic 6" descr="Headphones with solid fill">
              <a:extLst>
                <a:ext uri="{FF2B5EF4-FFF2-40B4-BE49-F238E27FC236}">
                  <a16:creationId xmlns:a16="http://schemas.microsoft.com/office/drawing/2014/main" id="{A1866EE1-67DF-E0F1-4AE6-74BFFBEF27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1641147"/>
              <a:ext cx="964130" cy="964130"/>
            </a:xfrm>
            <a:prstGeom prst="rect">
              <a:avLst/>
            </a:prstGeom>
          </p:spPr>
        </p:pic>
        <p:sp>
          <p:nvSpPr>
            <p:cNvPr id="10" name="pole tekstowe 9">
              <a:extLst>
                <a:ext uri="{FF2B5EF4-FFF2-40B4-BE49-F238E27FC236}">
                  <a16:creationId xmlns:a16="http://schemas.microsoft.com/office/drawing/2014/main" id="{4FD14436-B0B2-9CAF-6065-FCAEB9F415E2}"/>
                </a:ext>
              </a:extLst>
            </p:cNvPr>
            <p:cNvSpPr txBox="1"/>
            <p:nvPr/>
          </p:nvSpPr>
          <p:spPr>
            <a:xfrm>
              <a:off x="6754732" y="2123212"/>
              <a:ext cx="277894" cy="384080"/>
            </a:xfrm>
            <a:prstGeom prst="rect">
              <a:avLst/>
            </a:prstGeom>
            <a:noFill/>
          </p:spPr>
          <p:txBody>
            <a:bodyPr wrap="square">
              <a:spAutoFit/>
            </a:bodyPr>
            <a:lstStyle/>
            <a:p>
              <a:pPr>
                <a:lnSpc>
                  <a:spcPts val="2380"/>
                </a:lnSpc>
              </a:pPr>
              <a:r>
                <a:rPr lang="en-GB" sz="1800" b="1" noProof="0" dirty="0">
                  <a:solidFill>
                    <a:srgbClr val="84BFA4"/>
                  </a:solidFill>
                </a:rPr>
                <a:t>1</a:t>
              </a:r>
            </a:p>
          </p:txBody>
        </p:sp>
      </p:grpSp>
      <p:grpSp>
        <p:nvGrpSpPr>
          <p:cNvPr id="14" name="Grupa 13">
            <a:extLst>
              <a:ext uri="{FF2B5EF4-FFF2-40B4-BE49-F238E27FC236}">
                <a16:creationId xmlns:a16="http://schemas.microsoft.com/office/drawing/2014/main" id="{83AF857F-8EA4-06E2-2DA0-5C0FABCF3AFC}"/>
              </a:ext>
            </a:extLst>
          </p:cNvPr>
          <p:cNvGrpSpPr/>
          <p:nvPr/>
        </p:nvGrpSpPr>
        <p:grpSpPr>
          <a:xfrm>
            <a:off x="6411609" y="2946935"/>
            <a:ext cx="964130" cy="964130"/>
            <a:chOff x="6411609" y="2787355"/>
            <a:chExt cx="964130" cy="964130"/>
          </a:xfrm>
        </p:grpSpPr>
        <p:pic>
          <p:nvPicPr>
            <p:cNvPr id="6" name="Graphic 6" descr="Headphones with solid fill">
              <a:extLst>
                <a:ext uri="{FF2B5EF4-FFF2-40B4-BE49-F238E27FC236}">
                  <a16:creationId xmlns:a16="http://schemas.microsoft.com/office/drawing/2014/main" id="{80190E81-50AA-B2AF-378E-7A0DB6A37E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2787355"/>
              <a:ext cx="964130" cy="964130"/>
            </a:xfrm>
            <a:prstGeom prst="rect">
              <a:avLst/>
            </a:prstGeom>
          </p:spPr>
        </p:pic>
        <p:sp>
          <p:nvSpPr>
            <p:cNvPr id="11" name="pole tekstowe 10">
              <a:extLst>
                <a:ext uri="{FF2B5EF4-FFF2-40B4-BE49-F238E27FC236}">
                  <a16:creationId xmlns:a16="http://schemas.microsoft.com/office/drawing/2014/main" id="{CDFB64A8-351F-EC6D-F938-4D10E76261C2}"/>
                </a:ext>
              </a:extLst>
            </p:cNvPr>
            <p:cNvSpPr txBox="1"/>
            <p:nvPr/>
          </p:nvSpPr>
          <p:spPr>
            <a:xfrm>
              <a:off x="6754727" y="3257879"/>
              <a:ext cx="277894" cy="384080"/>
            </a:xfrm>
            <a:prstGeom prst="rect">
              <a:avLst/>
            </a:prstGeom>
            <a:noFill/>
          </p:spPr>
          <p:txBody>
            <a:bodyPr wrap="square">
              <a:spAutoFit/>
            </a:bodyPr>
            <a:lstStyle/>
            <a:p>
              <a:pPr>
                <a:lnSpc>
                  <a:spcPts val="2380"/>
                </a:lnSpc>
              </a:pPr>
              <a:r>
                <a:rPr lang="en-GB" sz="1800" b="1" noProof="0" dirty="0">
                  <a:solidFill>
                    <a:srgbClr val="84BFA4"/>
                  </a:solidFill>
                </a:rPr>
                <a:t>2</a:t>
              </a:r>
            </a:p>
          </p:txBody>
        </p:sp>
      </p:grpSp>
      <p:grpSp>
        <p:nvGrpSpPr>
          <p:cNvPr id="13" name="Grupa 12">
            <a:extLst>
              <a:ext uri="{FF2B5EF4-FFF2-40B4-BE49-F238E27FC236}">
                <a16:creationId xmlns:a16="http://schemas.microsoft.com/office/drawing/2014/main" id="{64786D3A-CD3F-7ECA-03E2-BC01C2E332BC}"/>
              </a:ext>
            </a:extLst>
          </p:cNvPr>
          <p:cNvGrpSpPr/>
          <p:nvPr/>
        </p:nvGrpSpPr>
        <p:grpSpPr>
          <a:xfrm>
            <a:off x="6411609" y="4252723"/>
            <a:ext cx="964130" cy="964130"/>
            <a:chOff x="6411609" y="4252723"/>
            <a:chExt cx="964130" cy="964130"/>
          </a:xfrm>
        </p:grpSpPr>
        <p:pic>
          <p:nvPicPr>
            <p:cNvPr id="8" name="Graphic 6" descr="Headphones with solid fill">
              <a:extLst>
                <a:ext uri="{FF2B5EF4-FFF2-40B4-BE49-F238E27FC236}">
                  <a16:creationId xmlns:a16="http://schemas.microsoft.com/office/drawing/2014/main" id="{3A1D3A71-72D8-5293-709A-9DE29248FD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4252723"/>
              <a:ext cx="964130" cy="964130"/>
            </a:xfrm>
            <a:prstGeom prst="rect">
              <a:avLst/>
            </a:prstGeom>
          </p:spPr>
        </p:pic>
        <p:sp>
          <p:nvSpPr>
            <p:cNvPr id="12" name="pole tekstowe 11">
              <a:extLst>
                <a:ext uri="{FF2B5EF4-FFF2-40B4-BE49-F238E27FC236}">
                  <a16:creationId xmlns:a16="http://schemas.microsoft.com/office/drawing/2014/main" id="{14372D0C-B5A9-5DA2-BC82-BE782CD92686}"/>
                </a:ext>
              </a:extLst>
            </p:cNvPr>
            <p:cNvSpPr txBox="1"/>
            <p:nvPr/>
          </p:nvSpPr>
          <p:spPr>
            <a:xfrm>
              <a:off x="6754727" y="4734788"/>
              <a:ext cx="277894" cy="384080"/>
            </a:xfrm>
            <a:prstGeom prst="rect">
              <a:avLst/>
            </a:prstGeom>
            <a:noFill/>
          </p:spPr>
          <p:txBody>
            <a:bodyPr wrap="square">
              <a:spAutoFit/>
            </a:bodyPr>
            <a:lstStyle/>
            <a:p>
              <a:pPr>
                <a:lnSpc>
                  <a:spcPts val="2380"/>
                </a:lnSpc>
              </a:pPr>
              <a:r>
                <a:rPr lang="en-GB" sz="1800" b="1" noProof="0" dirty="0">
                  <a:solidFill>
                    <a:srgbClr val="84BFA4"/>
                  </a:solidFill>
                </a:rPr>
                <a:t>3</a:t>
              </a:r>
            </a:p>
          </p:txBody>
        </p:sp>
      </p:grpSp>
    </p:spTree>
    <p:extLst>
      <p:ext uri="{BB962C8B-B14F-4D97-AF65-F5344CB8AC3E}">
        <p14:creationId xmlns:p14="http://schemas.microsoft.com/office/powerpoint/2010/main" val="186238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en-GB" noProof="0" dirty="0"/>
              <a:t>ONDERNEMERSCHAP </a:t>
            </a:r>
            <a:r>
              <a:rPr lang="en-GB" dirty="0"/>
              <a:t>BEGRIJPEN</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03</a:t>
            </a:r>
          </a:p>
        </p:txBody>
      </p:sp>
    </p:spTree>
    <p:extLst>
      <p:ext uri="{BB962C8B-B14F-4D97-AF65-F5344CB8AC3E}">
        <p14:creationId xmlns:p14="http://schemas.microsoft.com/office/powerpoint/2010/main" val="12496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p:txBody>
          <a:bodyPr/>
          <a:lstStyle/>
          <a:p>
            <a:r>
              <a:rPr lang="en-GB" noProof="0" dirty="0"/>
              <a:t>ONDERNEMERSCHAP - HET ZIT AL IN JE</a:t>
            </a:r>
          </a:p>
        </p:txBody>
      </p:sp>
      <p:graphicFrame>
        <p:nvGraphicFramePr>
          <p:cNvPr id="7" name="Diagram 6">
            <a:extLst>
              <a:ext uri="{FF2B5EF4-FFF2-40B4-BE49-F238E27FC236}">
                <a16:creationId xmlns:a16="http://schemas.microsoft.com/office/drawing/2014/main" id="{5DFCE3D9-6763-9997-2D26-BC35DE6FFF4E}"/>
              </a:ext>
            </a:extLst>
          </p:cNvPr>
          <p:cNvGraphicFramePr/>
          <p:nvPr>
            <p:extLst>
              <p:ext uri="{D42A27DB-BD31-4B8C-83A1-F6EECF244321}">
                <p14:modId xmlns:p14="http://schemas.microsoft.com/office/powerpoint/2010/main" val="444996274"/>
              </p:ext>
            </p:extLst>
          </p:nvPr>
        </p:nvGraphicFramePr>
        <p:xfrm>
          <a:off x="512193" y="1352745"/>
          <a:ext cx="11075958" cy="44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21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2B31-C7D8-EB67-6A6B-2BF6D6D865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7BBCF81-B76C-6EEE-2A9C-2A3C21693332}"/>
              </a:ext>
            </a:extLst>
          </p:cNvPr>
          <p:cNvSpPr>
            <a:spLocks noGrp="1"/>
          </p:cNvSpPr>
          <p:nvPr>
            <p:ph type="body" sz="quarter" idx="27"/>
          </p:nvPr>
        </p:nvSpPr>
        <p:spPr/>
        <p:txBody>
          <a:bodyPr/>
          <a:lstStyle/>
          <a:p>
            <a:r>
              <a:rPr lang="en-GB" noProof="0" dirty="0"/>
              <a:t>ONDERNEMERSCHAP - HET ZIT AL IN JE</a:t>
            </a:r>
          </a:p>
        </p:txBody>
      </p:sp>
      <p:graphicFrame>
        <p:nvGraphicFramePr>
          <p:cNvPr id="7" name="Diagram 6">
            <a:extLst>
              <a:ext uri="{FF2B5EF4-FFF2-40B4-BE49-F238E27FC236}">
                <a16:creationId xmlns:a16="http://schemas.microsoft.com/office/drawing/2014/main" id="{4EA1541B-B646-2EBF-EDD0-6B30841C598D}"/>
              </a:ext>
            </a:extLst>
          </p:cNvPr>
          <p:cNvGraphicFramePr/>
          <p:nvPr>
            <p:extLst>
              <p:ext uri="{D42A27DB-BD31-4B8C-83A1-F6EECF244321}">
                <p14:modId xmlns:p14="http://schemas.microsoft.com/office/powerpoint/2010/main" val="1835227675"/>
              </p:ext>
            </p:extLst>
          </p:nvPr>
        </p:nvGraphicFramePr>
        <p:xfrm>
          <a:off x="391424" y="1462012"/>
          <a:ext cx="11006946" cy="4662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249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DFD3-A242-F669-03FD-B79F4085B78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13209A5-800B-1607-FDCA-A3A670655739}"/>
              </a:ext>
            </a:extLst>
          </p:cNvPr>
          <p:cNvSpPr>
            <a:spLocks noGrp="1"/>
          </p:cNvSpPr>
          <p:nvPr>
            <p:ph type="body" sz="quarter" idx="27"/>
          </p:nvPr>
        </p:nvSpPr>
        <p:spPr/>
        <p:txBody>
          <a:bodyPr/>
          <a:lstStyle/>
          <a:p>
            <a:r>
              <a:rPr lang="en-GB" noProof="0" dirty="0"/>
              <a:t>ONDERNEMERSCHAP - HET ZIT AL IN JE</a:t>
            </a:r>
          </a:p>
        </p:txBody>
      </p:sp>
      <p:graphicFrame>
        <p:nvGraphicFramePr>
          <p:cNvPr id="7" name="Diagram 6">
            <a:extLst>
              <a:ext uri="{FF2B5EF4-FFF2-40B4-BE49-F238E27FC236}">
                <a16:creationId xmlns:a16="http://schemas.microsoft.com/office/drawing/2014/main" id="{564E45EE-9907-5F66-6660-BA9DB65D9E44}"/>
              </a:ext>
            </a:extLst>
          </p:cNvPr>
          <p:cNvGraphicFramePr/>
          <p:nvPr>
            <p:extLst>
              <p:ext uri="{D42A27DB-BD31-4B8C-83A1-F6EECF244321}">
                <p14:modId xmlns:p14="http://schemas.microsoft.com/office/powerpoint/2010/main" val="136726548"/>
              </p:ext>
            </p:extLst>
          </p:nvPr>
        </p:nvGraphicFramePr>
        <p:xfrm>
          <a:off x="443181" y="1479265"/>
          <a:ext cx="11110463" cy="457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47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9586-325B-FCE3-3287-7DBB0BED1BC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5B2761A-7A46-7791-0462-FEC7BDF021EA}"/>
              </a:ext>
            </a:extLst>
          </p:cNvPr>
          <p:cNvSpPr>
            <a:spLocks noGrp="1"/>
          </p:cNvSpPr>
          <p:nvPr>
            <p:ph type="body" sz="quarter" idx="27"/>
          </p:nvPr>
        </p:nvSpPr>
        <p:spPr/>
        <p:txBody>
          <a:bodyPr/>
          <a:lstStyle/>
          <a:p>
            <a:r>
              <a:rPr lang="en-GB" sz="3600" noProof="0" dirty="0">
                <a:solidFill>
                  <a:srgbClr val="382B1B"/>
                </a:solidFill>
              </a:rPr>
              <a:t>Voor wie is 3 Keukens speciaal ontworpen?</a:t>
            </a:r>
          </a:p>
        </p:txBody>
      </p:sp>
      <p:sp>
        <p:nvSpPr>
          <p:cNvPr id="3" name="Text Placeholder 2">
            <a:extLst>
              <a:ext uri="{FF2B5EF4-FFF2-40B4-BE49-F238E27FC236}">
                <a16:creationId xmlns:a16="http://schemas.microsoft.com/office/drawing/2014/main" id="{D84FBDEE-F197-E869-353A-AAB061D1A5C0}"/>
              </a:ext>
            </a:extLst>
          </p:cNvPr>
          <p:cNvSpPr>
            <a:spLocks noGrp="1"/>
          </p:cNvSpPr>
          <p:nvPr>
            <p:ph type="body" sz="quarter" idx="14"/>
          </p:nvPr>
        </p:nvSpPr>
        <p:spPr>
          <a:xfrm>
            <a:off x="738348" y="1422400"/>
            <a:ext cx="10894851" cy="4939899"/>
          </a:xfrm>
        </p:spPr>
        <p:txBody>
          <a:bodyPr/>
          <a:lstStyle/>
          <a:p>
            <a:r>
              <a:rPr lang="en-GB" noProof="0" dirty="0"/>
              <a:t>Je bent misschien aangekomen in een nieuw land vol vragen. Maar je hebt ook je cultuur, kracht en vaardigheden meegenomen. Dat is wat 3 Keukens wil ondersteunen. </a:t>
            </a:r>
          </a:p>
        </p:txBody>
      </p:sp>
      <p:graphicFrame>
        <p:nvGraphicFramePr>
          <p:cNvPr id="12" name="Diagram 11">
            <a:extLst>
              <a:ext uri="{FF2B5EF4-FFF2-40B4-BE49-F238E27FC236}">
                <a16:creationId xmlns:a16="http://schemas.microsoft.com/office/drawing/2014/main" id="{48EBEFFE-1760-D407-BC43-3C4D1E64504F}"/>
              </a:ext>
            </a:extLst>
          </p:cNvPr>
          <p:cNvGraphicFramePr/>
          <p:nvPr>
            <p:extLst>
              <p:ext uri="{D42A27DB-BD31-4B8C-83A1-F6EECF244321}">
                <p14:modId xmlns:p14="http://schemas.microsoft.com/office/powerpoint/2010/main" val="2887086140"/>
              </p:ext>
            </p:extLst>
          </p:nvPr>
        </p:nvGraphicFramePr>
        <p:xfrm>
          <a:off x="908050" y="2183331"/>
          <a:ext cx="10375900" cy="409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08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5" y="378372"/>
            <a:ext cx="11007792" cy="1126708"/>
          </a:xfrm>
        </p:spPr>
        <p:txBody>
          <a:bodyPr/>
          <a:lstStyle/>
          <a:p>
            <a:r>
              <a:rPr lang="en-GB" noProof="0" dirty="0"/>
              <a:t>ZAKELIJKE VAARDIGHEDEN DIE JE AL HEBT, MAAR WAAR JE JE MISSCHIEN NIET BEWUST VAN BENT!</a:t>
            </a:r>
          </a:p>
        </p:txBody>
      </p:sp>
      <p:graphicFrame>
        <p:nvGraphicFramePr>
          <p:cNvPr id="6" name="Table 2">
            <a:extLst>
              <a:ext uri="{FF2B5EF4-FFF2-40B4-BE49-F238E27FC236}">
                <a16:creationId xmlns:a16="http://schemas.microsoft.com/office/drawing/2014/main" id="{7D9FE7B5-8545-B84C-7E0D-5A5FC8E571D8}"/>
              </a:ext>
            </a:extLst>
          </p:cNvPr>
          <p:cNvGraphicFramePr>
            <a:graphicFrameLocks noGrp="1"/>
          </p:cNvGraphicFramePr>
          <p:nvPr>
            <p:extLst>
              <p:ext uri="{D42A27DB-BD31-4B8C-83A1-F6EECF244321}">
                <p14:modId xmlns:p14="http://schemas.microsoft.com/office/powerpoint/2010/main" val="3682962745"/>
              </p:ext>
            </p:extLst>
          </p:nvPr>
        </p:nvGraphicFramePr>
        <p:xfrm>
          <a:off x="432792" y="2953206"/>
          <a:ext cx="11326415" cy="2011680"/>
        </p:xfrm>
        <a:graphic>
          <a:graphicData uri="http://schemas.openxmlformats.org/drawingml/2006/table">
            <a:tbl>
              <a:tblPr bandRow="1">
                <a:tableStyleId>{5940675A-B579-460E-94D1-54222C63F5DA}</a:tableStyleId>
              </a:tblPr>
              <a:tblGrid>
                <a:gridCol w="2265283">
                  <a:extLst>
                    <a:ext uri="{9D8B030D-6E8A-4147-A177-3AD203B41FA5}">
                      <a16:colId xmlns:a16="http://schemas.microsoft.com/office/drawing/2014/main" val="4205517258"/>
                    </a:ext>
                  </a:extLst>
                </a:gridCol>
                <a:gridCol w="2265283">
                  <a:extLst>
                    <a:ext uri="{9D8B030D-6E8A-4147-A177-3AD203B41FA5}">
                      <a16:colId xmlns:a16="http://schemas.microsoft.com/office/drawing/2014/main" val="1895718856"/>
                    </a:ext>
                  </a:extLst>
                </a:gridCol>
                <a:gridCol w="2265283">
                  <a:extLst>
                    <a:ext uri="{9D8B030D-6E8A-4147-A177-3AD203B41FA5}">
                      <a16:colId xmlns:a16="http://schemas.microsoft.com/office/drawing/2014/main" val="1643720986"/>
                    </a:ext>
                  </a:extLst>
                </a:gridCol>
                <a:gridCol w="2265283">
                  <a:extLst>
                    <a:ext uri="{9D8B030D-6E8A-4147-A177-3AD203B41FA5}">
                      <a16:colId xmlns:a16="http://schemas.microsoft.com/office/drawing/2014/main" val="2769437469"/>
                    </a:ext>
                  </a:extLst>
                </a:gridCol>
                <a:gridCol w="2265283">
                  <a:extLst>
                    <a:ext uri="{9D8B030D-6E8A-4147-A177-3AD203B41FA5}">
                      <a16:colId xmlns:a16="http://schemas.microsoft.com/office/drawing/2014/main" val="2844166177"/>
                    </a:ext>
                  </a:extLst>
                </a:gridCol>
              </a:tblGrid>
              <a:tr h="370840">
                <a:tc>
                  <a:txBody>
                    <a:bodyPr/>
                    <a:lstStyle/>
                    <a:p>
                      <a:pPr algn="ctr">
                        <a:lnSpc>
                          <a:spcPct val="100000"/>
                        </a:lnSpc>
                      </a:pPr>
                      <a:r>
                        <a:rPr lang="en-GB" sz="2000" b="1" noProof="0" dirty="0">
                          <a:solidFill>
                            <a:srgbClr val="382B1B"/>
                          </a:solidFill>
                          <a:latin typeface="+mn-lt"/>
                        </a:rPr>
                        <a:t>PERSOONLIJK LEVEN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p>
                      <a:r>
                        <a:rPr lang="en-GB" dirty="0"/>
                        <a:t>Ingrediënten of vervangers vinden met een krap budget</a:t>
                      </a:r>
                    </a:p>
                  </a:txBody>
                  <a:tcPr anchor="ctr">
                    <a:lnL w="12700" cap="flat" cmpd="sng" algn="ctr">
                      <a:solidFill>
                        <a:schemeClr val="bg1"/>
                      </a:solidFill>
                      <a:prstDash val="solid"/>
                      <a:round/>
                      <a:headEnd type="none" w="med" len="med"/>
                      <a:tailEnd type="none" w="med" len="med"/>
                    </a:lnL>
                  </a:tcPr>
                </a:tc>
                <a:tc>
                  <a:txBody>
                    <a:bodyPr/>
                    <a:lstStyle/>
                    <a:p>
                      <a:r>
                        <a:rPr lang="en-GB" dirty="0"/>
                        <a:t>Een maaltijd maken van restjes of beperkte ingrediënten</a:t>
                      </a:r>
                    </a:p>
                  </a:txBody>
                  <a:tcPr anchor="ctr"/>
                </a:tc>
                <a:tc>
                  <a:txBody>
                    <a:bodyPr/>
                    <a:lstStyle/>
                    <a:p>
                      <a:r>
                        <a:rPr lang="en-GB" dirty="0"/>
                        <a:t>Maaltijden plannen voor de week of een familiebijeenkomst</a:t>
                      </a:r>
                    </a:p>
                  </a:txBody>
                  <a:tcPr anchor="ctr"/>
                </a:tc>
                <a:tc>
                  <a:txBody>
                    <a:bodyPr/>
                    <a:lstStyle/>
                    <a:p>
                      <a:r>
                        <a:rPr lang="en-GB" dirty="0"/>
                        <a:t>Met iemand praten op een evenement of voedselbeurs</a:t>
                      </a:r>
                    </a:p>
                  </a:txBody>
                  <a:tcPr anchor="ctr"/>
                </a:tc>
                <a:extLst>
                  <a:ext uri="{0D108BD9-81ED-4DB2-BD59-A6C34878D82A}">
                    <a16:rowId xmlns:a16="http://schemas.microsoft.com/office/drawing/2014/main" val="4149982825"/>
                  </a:ext>
                </a:extLst>
              </a:tr>
              <a:tr h="370840">
                <a:tc>
                  <a:txBody>
                    <a:bodyPr/>
                    <a:lstStyle/>
                    <a:p>
                      <a:pPr algn="ctr">
                        <a:lnSpc>
                          <a:spcPct val="100000"/>
                        </a:lnSpc>
                      </a:pPr>
                      <a:r>
                        <a:rPr lang="en-GB" sz="2000" b="1" noProof="0" dirty="0">
                          <a:solidFill>
                            <a:srgbClr val="382B1B"/>
                          </a:solidFill>
                          <a:latin typeface="+mn-lt"/>
                        </a:rPr>
                        <a:t>GEMEENSCHAPSWERK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dirty="0">
                          <a:latin typeface="+mn-lt"/>
                        </a:rPr>
                        <a:t>Problemen oplossen rond gedeelde keuken- of kookruimtes</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dirty="0">
                          <a:latin typeface="+mn-lt"/>
                        </a:rPr>
                        <a:t>Een cultureel evenement organiseren om voedsel te delen</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dirty="0">
                          <a:latin typeface="+mn-lt"/>
                        </a:rPr>
                        <a:t>Een gemeenschapsmaaltijd of kookles plannen</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dirty="0">
                          <a:latin typeface="+mn-lt"/>
                        </a:rPr>
                        <a:t>Samenwerken met anderen voor een lokaal voedselevenement</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3892702306"/>
                  </a:ext>
                </a:extLst>
              </a:tr>
            </a:tbl>
          </a:graphicData>
        </a:graphic>
      </p:graphicFrame>
      <p:graphicFrame>
        <p:nvGraphicFramePr>
          <p:cNvPr id="7" name="Table 2">
            <a:extLst>
              <a:ext uri="{FF2B5EF4-FFF2-40B4-BE49-F238E27FC236}">
                <a16:creationId xmlns:a16="http://schemas.microsoft.com/office/drawing/2014/main" id="{A33F211D-B9D6-78BA-C31F-EB98EC8F3B43}"/>
              </a:ext>
            </a:extLst>
          </p:cNvPr>
          <p:cNvGraphicFramePr>
            <a:graphicFrameLocks noGrp="1"/>
          </p:cNvGraphicFramePr>
          <p:nvPr>
            <p:extLst>
              <p:ext uri="{D42A27DB-BD31-4B8C-83A1-F6EECF244321}">
                <p14:modId xmlns:p14="http://schemas.microsoft.com/office/powerpoint/2010/main" val="3749483193"/>
              </p:ext>
            </p:extLst>
          </p:nvPr>
        </p:nvGraphicFramePr>
        <p:xfrm>
          <a:off x="2692400" y="1801675"/>
          <a:ext cx="9091212" cy="1188720"/>
        </p:xfrm>
        <a:graphic>
          <a:graphicData uri="http://schemas.openxmlformats.org/drawingml/2006/table">
            <a:tbl>
              <a:tblPr bandRow="1">
                <a:tableStyleId>{5940675A-B579-460E-94D1-54222C63F5DA}</a:tableStyleId>
              </a:tblPr>
              <a:tblGrid>
                <a:gridCol w="2272803">
                  <a:extLst>
                    <a:ext uri="{9D8B030D-6E8A-4147-A177-3AD203B41FA5}">
                      <a16:colId xmlns:a16="http://schemas.microsoft.com/office/drawing/2014/main" val="4205517258"/>
                    </a:ext>
                  </a:extLst>
                </a:gridCol>
                <a:gridCol w="2272803">
                  <a:extLst>
                    <a:ext uri="{9D8B030D-6E8A-4147-A177-3AD203B41FA5}">
                      <a16:colId xmlns:a16="http://schemas.microsoft.com/office/drawing/2014/main" val="1895718856"/>
                    </a:ext>
                  </a:extLst>
                </a:gridCol>
                <a:gridCol w="2272803">
                  <a:extLst>
                    <a:ext uri="{9D8B030D-6E8A-4147-A177-3AD203B41FA5}">
                      <a16:colId xmlns:a16="http://schemas.microsoft.com/office/drawing/2014/main" val="1643720986"/>
                    </a:ext>
                  </a:extLst>
                </a:gridCol>
                <a:gridCol w="2272803">
                  <a:extLst>
                    <a:ext uri="{9D8B030D-6E8A-4147-A177-3AD203B41FA5}">
                      <a16:colId xmlns:a16="http://schemas.microsoft.com/office/drawing/2014/main" val="2769437469"/>
                    </a:ext>
                  </a:extLst>
                </a:gridCol>
              </a:tblGrid>
              <a:tr h="385605">
                <a:tc gridSpan="4">
                  <a:txBody>
                    <a:bodyPr/>
                    <a:lstStyle/>
                    <a:p>
                      <a:pPr algn="ctr">
                        <a:lnSpc>
                          <a:spcPct val="100000"/>
                        </a:lnSpc>
                      </a:pPr>
                      <a:r>
                        <a:rPr lang="en-GB" sz="2200" b="1" noProof="0" dirty="0">
                          <a:solidFill>
                            <a:srgbClr val="382B1B"/>
                          </a:solidFill>
                        </a:rPr>
                        <a:t>ZAKELIJKE VAARDIGHEDEN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en-GB" sz="2200" b="1" noProof="0" dirty="0">
                          <a:solidFill>
                            <a:srgbClr val="382B1B"/>
                          </a:solidFill>
                        </a:rPr>
                        <a:t>PROBLEEMOPLOSSING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CREATIVITEIT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PLANNING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NETWERKEN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graphicFrame>
        <p:nvGraphicFramePr>
          <p:cNvPr id="2" name="Table 1">
            <a:extLst>
              <a:ext uri="{FF2B5EF4-FFF2-40B4-BE49-F238E27FC236}">
                <a16:creationId xmlns:a16="http://schemas.microsoft.com/office/drawing/2014/main" id="{A4BDEC02-A1B1-7130-09F4-34C6FC3B6CB0}"/>
              </a:ext>
            </a:extLst>
          </p:cNvPr>
          <p:cNvGraphicFramePr>
            <a:graphicFrameLocks noGrp="1"/>
          </p:cNvGraphicFramePr>
          <p:nvPr>
            <p:extLst>
              <p:ext uri="{D42A27DB-BD31-4B8C-83A1-F6EECF244321}">
                <p14:modId xmlns:p14="http://schemas.microsoft.com/office/powerpoint/2010/main" val="2333106482"/>
              </p:ext>
            </p:extLst>
          </p:nvPr>
        </p:nvGraphicFramePr>
        <p:xfrm>
          <a:off x="408387" y="4964886"/>
          <a:ext cx="11322136" cy="1371600"/>
        </p:xfrm>
        <a:graphic>
          <a:graphicData uri="http://schemas.openxmlformats.org/drawingml/2006/table">
            <a:tbl>
              <a:tblPr bandRow="1">
                <a:tableStyleId>{5940675A-B579-460E-94D1-54222C63F5DA}</a:tableStyleId>
              </a:tblPr>
              <a:tblGrid>
                <a:gridCol w="2295996">
                  <a:extLst>
                    <a:ext uri="{9D8B030D-6E8A-4147-A177-3AD203B41FA5}">
                      <a16:colId xmlns:a16="http://schemas.microsoft.com/office/drawing/2014/main" val="3133485297"/>
                    </a:ext>
                  </a:extLst>
                </a:gridCol>
                <a:gridCol w="2240027">
                  <a:extLst>
                    <a:ext uri="{9D8B030D-6E8A-4147-A177-3AD203B41FA5}">
                      <a16:colId xmlns:a16="http://schemas.microsoft.com/office/drawing/2014/main" val="2920164623"/>
                    </a:ext>
                  </a:extLst>
                </a:gridCol>
                <a:gridCol w="2254370">
                  <a:extLst>
                    <a:ext uri="{9D8B030D-6E8A-4147-A177-3AD203B41FA5}">
                      <a16:colId xmlns:a16="http://schemas.microsoft.com/office/drawing/2014/main" val="322749690"/>
                    </a:ext>
                  </a:extLst>
                </a:gridCol>
                <a:gridCol w="2260121">
                  <a:extLst>
                    <a:ext uri="{9D8B030D-6E8A-4147-A177-3AD203B41FA5}">
                      <a16:colId xmlns:a16="http://schemas.microsoft.com/office/drawing/2014/main" val="2117370940"/>
                    </a:ext>
                  </a:extLst>
                </a:gridCol>
                <a:gridCol w="2271622">
                  <a:extLst>
                    <a:ext uri="{9D8B030D-6E8A-4147-A177-3AD203B41FA5}">
                      <a16:colId xmlns:a16="http://schemas.microsoft.com/office/drawing/2014/main" val="3446924308"/>
                    </a:ext>
                  </a:extLst>
                </a:gridCol>
              </a:tblGrid>
              <a:tr h="1008206">
                <a:tc>
                  <a:txBody>
                    <a:bodyPr/>
                    <a:lstStyle/>
                    <a:p>
                      <a:pPr algn="ctr">
                        <a:lnSpc>
                          <a:spcPct val="100000"/>
                        </a:lnSpc>
                      </a:pPr>
                      <a:r>
                        <a:rPr lang="en-GB" sz="2400" b="1" noProof="0" dirty="0">
                          <a:solidFill>
                            <a:srgbClr val="382B1B"/>
                          </a:solidFill>
                          <a:latin typeface="+mn-lt"/>
                        </a:rPr>
                        <a:t>BUSINESS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b="0" dirty="0">
                          <a:latin typeface="+mn-lt"/>
                        </a:rPr>
                        <a:t>Een manier vinden om te blijven koken als ingrediënten of apparatuur niet beschikbaar zijn</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b="0" dirty="0">
                          <a:latin typeface="+mn-lt"/>
                        </a:rPr>
                        <a:t>Een nieuw recept of voedingsproduct ontwikkelen</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800" b="0" dirty="0">
                          <a:latin typeface="+mn-lt"/>
                        </a:rPr>
                        <a:t>Een marktkraam, pop-up of bezorgschema voorbereiden</a:t>
                      </a:r>
                      <a:endParaRPr kumimoji="0" lang="en-GB" sz="18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a:ln>
                            <a:noFill/>
                          </a:ln>
                          <a:solidFill>
                            <a:srgbClr val="382B1B"/>
                          </a:solidFill>
                          <a:effectLst/>
                          <a:latin typeface="+mn-lt"/>
                          <a:ea typeface="MS PGothic" charset="-128"/>
                        </a:rPr>
                        <a:t>Een netwerkevenement voor startende ondernemers bijwonen</a:t>
                      </a:r>
                    </a:p>
                  </a:txBody>
                  <a:tcPr marL="68580" marR="68580" marT="0" marB="0" horzOverflow="overflow"/>
                </a:tc>
                <a:extLst>
                  <a:ext uri="{0D108BD9-81ED-4DB2-BD59-A6C34878D82A}">
                    <a16:rowId xmlns:a16="http://schemas.microsoft.com/office/drawing/2014/main" val="1671734301"/>
                  </a:ext>
                </a:extLst>
              </a:tr>
            </a:tbl>
          </a:graphicData>
        </a:graphic>
      </p:graphicFrame>
    </p:spTree>
    <p:extLst>
      <p:ext uri="{BB962C8B-B14F-4D97-AF65-F5344CB8AC3E}">
        <p14:creationId xmlns:p14="http://schemas.microsoft.com/office/powerpoint/2010/main" val="793748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5" y="378372"/>
            <a:ext cx="6970186" cy="1126708"/>
          </a:xfrm>
        </p:spPr>
        <p:txBody>
          <a:bodyPr/>
          <a:lstStyle/>
          <a:p>
            <a:r>
              <a:rPr lang="en-GB" noProof="0" dirty="0"/>
              <a:t>Nu is het jouw beurt ... </a:t>
            </a:r>
          </a:p>
        </p:txBody>
      </p:sp>
      <p:graphicFrame>
        <p:nvGraphicFramePr>
          <p:cNvPr id="7" name="Table 2">
            <a:extLst>
              <a:ext uri="{FF2B5EF4-FFF2-40B4-BE49-F238E27FC236}">
                <a16:creationId xmlns:a16="http://schemas.microsoft.com/office/drawing/2014/main" id="{A33F211D-B9D6-78BA-C31F-EB98EC8F3B43}"/>
              </a:ext>
            </a:extLst>
          </p:cNvPr>
          <p:cNvGraphicFramePr>
            <a:graphicFrameLocks noGrp="1"/>
          </p:cNvGraphicFramePr>
          <p:nvPr>
            <p:extLst>
              <p:ext uri="{D42A27DB-BD31-4B8C-83A1-F6EECF244321}">
                <p14:modId xmlns:p14="http://schemas.microsoft.com/office/powerpoint/2010/main" val="247169450"/>
              </p:ext>
            </p:extLst>
          </p:nvPr>
        </p:nvGraphicFramePr>
        <p:xfrm>
          <a:off x="2806780" y="3152061"/>
          <a:ext cx="9091212" cy="1188720"/>
        </p:xfrm>
        <a:graphic>
          <a:graphicData uri="http://schemas.openxmlformats.org/drawingml/2006/table">
            <a:tbl>
              <a:tblPr bandRow="1">
                <a:tableStyleId>{5940675A-B579-460E-94D1-54222C63F5DA}</a:tableStyleId>
              </a:tblPr>
              <a:tblGrid>
                <a:gridCol w="2272803">
                  <a:extLst>
                    <a:ext uri="{9D8B030D-6E8A-4147-A177-3AD203B41FA5}">
                      <a16:colId xmlns:a16="http://schemas.microsoft.com/office/drawing/2014/main" val="4205517258"/>
                    </a:ext>
                  </a:extLst>
                </a:gridCol>
                <a:gridCol w="2272803">
                  <a:extLst>
                    <a:ext uri="{9D8B030D-6E8A-4147-A177-3AD203B41FA5}">
                      <a16:colId xmlns:a16="http://schemas.microsoft.com/office/drawing/2014/main" val="1895718856"/>
                    </a:ext>
                  </a:extLst>
                </a:gridCol>
                <a:gridCol w="2272803">
                  <a:extLst>
                    <a:ext uri="{9D8B030D-6E8A-4147-A177-3AD203B41FA5}">
                      <a16:colId xmlns:a16="http://schemas.microsoft.com/office/drawing/2014/main" val="1643720986"/>
                    </a:ext>
                  </a:extLst>
                </a:gridCol>
                <a:gridCol w="2272803">
                  <a:extLst>
                    <a:ext uri="{9D8B030D-6E8A-4147-A177-3AD203B41FA5}">
                      <a16:colId xmlns:a16="http://schemas.microsoft.com/office/drawing/2014/main" val="2769437469"/>
                    </a:ext>
                  </a:extLst>
                </a:gridCol>
              </a:tblGrid>
              <a:tr h="385605">
                <a:tc gridSpan="4">
                  <a:txBody>
                    <a:bodyPr/>
                    <a:lstStyle/>
                    <a:p>
                      <a:pPr algn="ctr">
                        <a:lnSpc>
                          <a:spcPct val="100000"/>
                        </a:lnSpc>
                      </a:pPr>
                      <a:r>
                        <a:rPr lang="en-GB" sz="2200" b="1" noProof="0" dirty="0">
                          <a:solidFill>
                            <a:srgbClr val="382B1B"/>
                          </a:solidFill>
                        </a:rPr>
                        <a:t>ZAKELIJKE VAARDIGHEDEN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en-GB" sz="2200" b="1" noProof="0" dirty="0">
                          <a:solidFill>
                            <a:srgbClr val="382B1B"/>
                          </a:solidFill>
                        </a:rPr>
                        <a:t>PROBLEEMOPLOSSING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CREATIVITEIT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PLANNING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NETWERKEN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graphicFrame>
        <p:nvGraphicFramePr>
          <p:cNvPr id="2" name="Table 2">
            <a:extLst>
              <a:ext uri="{FF2B5EF4-FFF2-40B4-BE49-F238E27FC236}">
                <a16:creationId xmlns:a16="http://schemas.microsoft.com/office/drawing/2014/main" id="{E6EBCF28-26A2-9D8F-4304-256E7E7A8D50}"/>
              </a:ext>
            </a:extLst>
          </p:cNvPr>
          <p:cNvGraphicFramePr>
            <a:graphicFrameLocks noGrp="1"/>
          </p:cNvGraphicFramePr>
          <p:nvPr>
            <p:extLst>
              <p:ext uri="{D42A27DB-BD31-4B8C-83A1-F6EECF244321}">
                <p14:modId xmlns:p14="http://schemas.microsoft.com/office/powerpoint/2010/main" val="1282456346"/>
              </p:ext>
            </p:extLst>
          </p:nvPr>
        </p:nvGraphicFramePr>
        <p:xfrm>
          <a:off x="418012" y="4329823"/>
          <a:ext cx="11479980" cy="710002"/>
        </p:xfrm>
        <a:graphic>
          <a:graphicData uri="http://schemas.openxmlformats.org/drawingml/2006/table">
            <a:tbl>
              <a:tblPr bandRow="1">
                <a:tableStyleId>{5940675A-B579-460E-94D1-54222C63F5DA}</a:tableStyleId>
              </a:tblPr>
              <a:tblGrid>
                <a:gridCol w="2295996">
                  <a:extLst>
                    <a:ext uri="{9D8B030D-6E8A-4147-A177-3AD203B41FA5}">
                      <a16:colId xmlns:a16="http://schemas.microsoft.com/office/drawing/2014/main" val="4205517258"/>
                    </a:ext>
                  </a:extLst>
                </a:gridCol>
                <a:gridCol w="2295996">
                  <a:extLst>
                    <a:ext uri="{9D8B030D-6E8A-4147-A177-3AD203B41FA5}">
                      <a16:colId xmlns:a16="http://schemas.microsoft.com/office/drawing/2014/main" val="1895718856"/>
                    </a:ext>
                  </a:extLst>
                </a:gridCol>
                <a:gridCol w="2295996">
                  <a:extLst>
                    <a:ext uri="{9D8B030D-6E8A-4147-A177-3AD203B41FA5}">
                      <a16:colId xmlns:a16="http://schemas.microsoft.com/office/drawing/2014/main" val="1643720986"/>
                    </a:ext>
                  </a:extLst>
                </a:gridCol>
                <a:gridCol w="2295996">
                  <a:extLst>
                    <a:ext uri="{9D8B030D-6E8A-4147-A177-3AD203B41FA5}">
                      <a16:colId xmlns:a16="http://schemas.microsoft.com/office/drawing/2014/main" val="2769437469"/>
                    </a:ext>
                  </a:extLst>
                </a:gridCol>
                <a:gridCol w="2295996">
                  <a:extLst>
                    <a:ext uri="{9D8B030D-6E8A-4147-A177-3AD203B41FA5}">
                      <a16:colId xmlns:a16="http://schemas.microsoft.com/office/drawing/2014/main" val="2844166177"/>
                    </a:ext>
                  </a:extLst>
                </a:gridCol>
              </a:tblGrid>
              <a:tr h="710002">
                <a:tc>
                  <a:txBody>
                    <a:bodyPr/>
                    <a:lstStyle/>
                    <a:p>
                      <a:pPr algn="ctr">
                        <a:lnSpc>
                          <a:spcPct val="100000"/>
                        </a:lnSpc>
                      </a:pPr>
                      <a:endParaRPr lang="en-GB" sz="2400" b="1" noProof="0" dirty="0">
                        <a:solidFill>
                          <a:srgbClr val="382B1B"/>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4149982825"/>
                  </a:ext>
                </a:extLst>
              </a:tr>
            </a:tbl>
          </a:graphicData>
        </a:graphic>
      </p:graphicFrame>
      <p:sp>
        <p:nvSpPr>
          <p:cNvPr id="5" name="Text Placeholder 7">
            <a:extLst>
              <a:ext uri="{FF2B5EF4-FFF2-40B4-BE49-F238E27FC236}">
                <a16:creationId xmlns:a16="http://schemas.microsoft.com/office/drawing/2014/main" id="{DF07ABE7-5832-698B-12DB-6F2CCCF6A01E}"/>
              </a:ext>
            </a:extLst>
          </p:cNvPr>
          <p:cNvSpPr>
            <a:spLocks noGrp="1"/>
          </p:cNvSpPr>
          <p:nvPr>
            <p:ph type="body" sz="quarter" idx="14"/>
          </p:nvPr>
        </p:nvSpPr>
        <p:spPr>
          <a:xfrm>
            <a:off x="506072" y="1712119"/>
            <a:ext cx="11254607" cy="1352549"/>
          </a:xfrm>
        </p:spPr>
        <p:txBody>
          <a:bodyPr/>
          <a:lstStyle/>
          <a:p>
            <a:pPr>
              <a:buNone/>
            </a:pPr>
            <a:r>
              <a:rPr lang="en-GB" dirty="0"/>
              <a:t>Tijdens deze cursus zul je zien hoe waardevol probleemoplossing, creativiteit, planning en netwerken zijn als je ze toepast in een zakelijke omgeving. Nu is het jouw beurt:</a:t>
            </a:r>
            <a:br>
              <a:rPr lang="en-GB" dirty="0"/>
            </a:br>
            <a:r>
              <a:rPr lang="en-GB" dirty="0"/>
              <a:t>Kun je zelf een lijst maken van activiteiten uit je persoonlijke leven, gemeenschap of werk waaruit blijkt dat je deze vaardigheden hebt gebruikt?</a:t>
            </a:r>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a:buClr>
                <a:srgbClr val="B6D1E1"/>
              </a:buClr>
            </a:pPr>
            <a:r>
              <a:rPr lang="en-GB" noProof="0" dirty="0"/>
              <a:t>Mijn voorbeeld</a:t>
            </a:r>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a:p>
            <a:pPr marL="457200" indent="-457200">
              <a:buClr>
                <a:srgbClr val="B6D1E1"/>
              </a:buClr>
              <a:buFont typeface="+mj-lt"/>
              <a:buAutoNum type="arabicPeriod" startAt="5"/>
            </a:pPr>
            <a:endParaRPr lang="en-GB" noProof="0" dirty="0"/>
          </a:p>
        </p:txBody>
      </p:sp>
      <p:sp>
        <p:nvSpPr>
          <p:cNvPr id="8" name="Text Placeholder 7">
            <a:extLst>
              <a:ext uri="{FF2B5EF4-FFF2-40B4-BE49-F238E27FC236}">
                <a16:creationId xmlns:a16="http://schemas.microsoft.com/office/drawing/2014/main" id="{05262548-E962-6662-7BA5-5E7756359912}"/>
              </a:ext>
            </a:extLst>
          </p:cNvPr>
          <p:cNvSpPr txBox="1">
            <a:spLocks/>
          </p:cNvSpPr>
          <p:nvPr/>
        </p:nvSpPr>
        <p:spPr>
          <a:xfrm>
            <a:off x="506072" y="5428450"/>
            <a:ext cx="11391920" cy="118321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5875" indent="-15875" algn="ctr">
              <a:buClr>
                <a:srgbClr val="B6D1E1"/>
              </a:buClr>
            </a:pPr>
            <a:r>
              <a:rPr lang="en-GB" sz="2000" b="1" dirty="0"/>
              <a:t>DOWNLOAD VOOR VEEL VOORBEELDEN OM TE STARTEN </a:t>
            </a:r>
            <a:r>
              <a:rPr lang="en-GB" sz="2000" dirty="0"/>
              <a:t>(dubbelklik op het pictogram om te downloaden)</a:t>
            </a:r>
          </a:p>
          <a:p>
            <a:pPr marL="15875" indent="-15875" algn="ctr">
              <a:buClr>
                <a:srgbClr val="B6D1E1"/>
              </a:buClr>
            </a:pPr>
            <a:endParaRPr lang="en-GB" sz="2000" dirty="0"/>
          </a:p>
          <a:p>
            <a:pPr marL="15875" indent="-15875" algn="ctr">
              <a:buClr>
                <a:srgbClr val="B6D1E1"/>
              </a:buClr>
            </a:pPr>
            <a:endParaRPr lang="en-GB" sz="2000" dirty="0"/>
          </a:p>
          <a:p>
            <a:pPr marL="15875" indent="-15875" algn="ctr">
              <a:buClr>
                <a:srgbClr val="B6D1E1"/>
              </a:buClr>
            </a:pPr>
            <a:r>
              <a:rPr lang="en-GB" sz="2000" dirty="0"/>
              <a:t> </a:t>
            </a: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p:txBody>
      </p:sp>
      <p:graphicFrame>
        <p:nvGraphicFramePr>
          <p:cNvPr id="9" name="Object 8">
            <a:extLst>
              <a:ext uri="{FF2B5EF4-FFF2-40B4-BE49-F238E27FC236}">
                <a16:creationId xmlns:a16="http://schemas.microsoft.com/office/drawing/2014/main" id="{9D50A657-1F81-E95B-A504-F6C075DE2080}"/>
              </a:ext>
            </a:extLst>
          </p:cNvPr>
          <p:cNvGraphicFramePr>
            <a:graphicFrameLocks noChangeAspect="1"/>
          </p:cNvGraphicFramePr>
          <p:nvPr>
            <p:extLst>
              <p:ext uri="{D42A27DB-BD31-4B8C-83A1-F6EECF244321}">
                <p14:modId xmlns:p14="http://schemas.microsoft.com/office/powerpoint/2010/main" val="3111041212"/>
              </p:ext>
            </p:extLst>
          </p:nvPr>
        </p:nvGraphicFramePr>
        <p:xfrm>
          <a:off x="5506528" y="5914455"/>
          <a:ext cx="914400" cy="781050"/>
        </p:xfrm>
        <a:graphic>
          <a:graphicData uri="http://schemas.openxmlformats.org/presentationml/2006/ole">
            <mc:AlternateContent xmlns:mc="http://schemas.openxmlformats.org/markup-compatibility/2006">
              <mc:Choice xmlns:v="urn:schemas-microsoft-com:vml" Requires="v">
                <p:oleObj name="Document" showAsIcon="1" r:id="rId2" imgW="914249" imgH="781050" progId="Word.Document.12">
                  <p:embed/>
                </p:oleObj>
              </mc:Choice>
              <mc:Fallback>
                <p:oleObj name="Document" showAsIcon="1" r:id="rId2" imgW="914249" imgH="781050" progId="Word.Document.12">
                  <p:embed/>
                  <p:pic>
                    <p:nvPicPr>
                      <p:cNvPr id="9" name="Object 8">
                        <a:extLst>
                          <a:ext uri="{FF2B5EF4-FFF2-40B4-BE49-F238E27FC236}">
                            <a16:creationId xmlns:a16="http://schemas.microsoft.com/office/drawing/2014/main" id="{9D50A657-1F81-E95B-A504-F6C075DE2080}"/>
                          </a:ext>
                        </a:extLst>
                      </p:cNvPr>
                      <p:cNvPicPr/>
                      <p:nvPr/>
                    </p:nvPicPr>
                    <p:blipFill>
                      <a:blip r:embed="rId3"/>
                      <a:stretch>
                        <a:fillRect/>
                      </a:stretch>
                    </p:blipFill>
                    <p:spPr>
                      <a:xfrm>
                        <a:off x="5506528" y="5914455"/>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4201435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DE MENTALITEIT VAN EEN VROUWELIJKE ONDERNEMER</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346987"/>
            <a:ext cx="10573120" cy="1954478"/>
          </a:xfrm>
        </p:spPr>
        <p:txBody>
          <a:bodyPr/>
          <a:lstStyle/>
          <a:p>
            <a:pPr>
              <a:buNone/>
            </a:pPr>
            <a:r>
              <a:rPr lang="en-GB" noProof="0" dirty="0"/>
              <a:t>Natuurlijk is geld belangrijk. Maar voor veel migrantenvrouwen die hun eigen bedrijf beginnen, gaat het niet alleen om inkomen, maar ook om </a:t>
            </a:r>
            <a:r>
              <a:rPr lang="en-GB" b="1" noProof="0" dirty="0"/>
              <a:t>een doel</a:t>
            </a:r>
            <a:r>
              <a:rPr lang="en-GB" noProof="0" dirty="0"/>
              <a:t>. Het gaat erom dat </a:t>
            </a:r>
            <a:r>
              <a:rPr lang="en-GB" b="1" noProof="0" dirty="0"/>
              <a:t>je </a:t>
            </a:r>
            <a:r>
              <a:rPr lang="en-GB" noProof="0" dirty="0"/>
              <a:t>laat zien dat </a:t>
            </a:r>
            <a:r>
              <a:rPr lang="en-GB" b="1" noProof="0" dirty="0"/>
              <a:t>je talent ertoe doet</a:t>
            </a:r>
            <a:r>
              <a:rPr lang="en-GB" noProof="0" dirty="0"/>
              <a:t>, dat </a:t>
            </a:r>
            <a:r>
              <a:rPr lang="en-GB" b="1" noProof="0" dirty="0"/>
              <a:t>je ideeën een verschil kunnen maken </a:t>
            </a:r>
            <a:r>
              <a:rPr lang="en-GB" noProof="0" dirty="0"/>
              <a:t>en dat </a:t>
            </a:r>
            <a:r>
              <a:rPr lang="en-GB" b="1" noProof="0" dirty="0"/>
              <a:t>je het verdient om je eigen toekomst vorm te geven</a:t>
            </a:r>
            <a:r>
              <a:rPr lang="en-GB" noProof="0" dirty="0"/>
              <a:t>.</a:t>
            </a:r>
          </a:p>
          <a:p>
            <a:pPr>
              <a:buNone/>
            </a:pPr>
            <a:endParaRPr lang="en-GB" noProof="0" dirty="0"/>
          </a:p>
          <a:p>
            <a:r>
              <a:rPr lang="en-GB" noProof="0" dirty="0"/>
              <a:t>Komt dit je bekend voor?</a:t>
            </a:r>
          </a:p>
        </p:txBody>
      </p:sp>
      <p:sp>
        <p:nvSpPr>
          <p:cNvPr id="14" name="Owal 13">
            <a:extLst>
              <a:ext uri="{FF2B5EF4-FFF2-40B4-BE49-F238E27FC236}">
                <a16:creationId xmlns:a16="http://schemas.microsoft.com/office/drawing/2014/main" id="{305F6CE9-0F60-47A8-24F7-E81460C4B0EA}"/>
              </a:ext>
            </a:extLst>
          </p:cNvPr>
          <p:cNvSpPr/>
          <p:nvPr/>
        </p:nvSpPr>
        <p:spPr>
          <a:xfrm>
            <a:off x="751412"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Een baan van 9 tot 5 past niet bij jouw leven - of bij jouw spirit. Je wilt de vrijheid om dingen op je eigen manier te doen.</a:t>
            </a:r>
            <a:endParaRPr lang="en-GB" noProof="0" dirty="0">
              <a:solidFill>
                <a:schemeClr val="bg1"/>
              </a:solidFill>
            </a:endParaRPr>
          </a:p>
        </p:txBody>
      </p:sp>
      <p:sp>
        <p:nvSpPr>
          <p:cNvPr id="16" name="Owal 15">
            <a:extLst>
              <a:ext uri="{FF2B5EF4-FFF2-40B4-BE49-F238E27FC236}">
                <a16:creationId xmlns:a16="http://schemas.microsoft.com/office/drawing/2014/main" id="{3FE8ACB0-BE20-2D03-11A8-8B57D6ED55CC}"/>
              </a:ext>
            </a:extLst>
          </p:cNvPr>
          <p:cNvSpPr/>
          <p:nvPr/>
        </p:nvSpPr>
        <p:spPr>
          <a:xfrm>
            <a:off x="4438770"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Je bent vastberaden, zit vol ideeën en bent klaar om actie te ondernemen - zelfs als dat betekent dat je moet doorzetten als anderen aarzelen.</a:t>
            </a:r>
          </a:p>
        </p:txBody>
      </p:sp>
      <p:sp>
        <p:nvSpPr>
          <p:cNvPr id="17" name="Owal 16">
            <a:extLst>
              <a:ext uri="{FF2B5EF4-FFF2-40B4-BE49-F238E27FC236}">
                <a16:creationId xmlns:a16="http://schemas.microsoft.com/office/drawing/2014/main" id="{4EE334A8-D8C8-1B58-3277-DAB29384D5C8}"/>
              </a:ext>
            </a:extLst>
          </p:cNvPr>
          <p:cNvSpPr/>
          <p:nvPr/>
        </p:nvSpPr>
        <p:spPr>
          <a:xfrm>
            <a:off x="8126128"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Je droomt ervan om meer controle te hebben over je tijd, je energie en je toekomst - voor jezelf en je gezin.</a:t>
            </a:r>
          </a:p>
        </p:txBody>
      </p:sp>
      <p:sp>
        <p:nvSpPr>
          <p:cNvPr id="21" name="pole tekstowe 20">
            <a:extLst>
              <a:ext uri="{FF2B5EF4-FFF2-40B4-BE49-F238E27FC236}">
                <a16:creationId xmlns:a16="http://schemas.microsoft.com/office/drawing/2014/main" id="{9A4E2D70-C8C3-282C-060F-60DE1FC8695A}"/>
              </a:ext>
            </a:extLst>
          </p:cNvPr>
          <p:cNvSpPr txBox="1"/>
          <p:nvPr/>
        </p:nvSpPr>
        <p:spPr>
          <a:xfrm>
            <a:off x="1790424" y="5668338"/>
            <a:ext cx="8829164" cy="769441"/>
          </a:xfrm>
          <a:prstGeom prst="rect">
            <a:avLst/>
          </a:prstGeom>
          <a:noFill/>
        </p:spPr>
        <p:txBody>
          <a:bodyPr wrap="square">
            <a:spAutoFit/>
          </a:bodyPr>
          <a:lstStyle/>
          <a:p>
            <a:pPr algn="ctr"/>
            <a:r>
              <a:rPr lang="en-GB" sz="2200" noProof="0" dirty="0"/>
              <a:t>Als dit als jou klinkt, dan </a:t>
            </a:r>
            <a:r>
              <a:rPr lang="en-GB" sz="2200" b="1" noProof="0" dirty="0"/>
              <a:t>is ondernemerschap misschien niet alleen een optie - het zou wel eens jouw pad kunnen zijn.</a:t>
            </a:r>
            <a:endParaRPr lang="en-GB" sz="2200" noProof="0" dirty="0"/>
          </a:p>
        </p:txBody>
      </p:sp>
    </p:spTree>
    <p:extLst>
      <p:ext uri="{BB962C8B-B14F-4D97-AF65-F5344CB8AC3E}">
        <p14:creationId xmlns:p14="http://schemas.microsoft.com/office/powerpoint/2010/main" val="359855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ESSENTIËLE EIGENSCHAPPEN VOOR ZELFSTANDIGEN</a:t>
            </a:r>
          </a:p>
        </p:txBody>
      </p:sp>
      <p:sp>
        <p:nvSpPr>
          <p:cNvPr id="14" name="Text Placeholder 5">
            <a:extLst>
              <a:ext uri="{FF2B5EF4-FFF2-40B4-BE49-F238E27FC236}">
                <a16:creationId xmlns:a16="http://schemas.microsoft.com/office/drawing/2014/main" id="{B0458453-BF67-A11F-B538-D8D36E49598F}"/>
              </a:ext>
            </a:extLst>
          </p:cNvPr>
          <p:cNvSpPr txBox="1">
            <a:spLocks/>
          </p:cNvSpPr>
          <p:nvPr/>
        </p:nvSpPr>
        <p:spPr>
          <a:xfrm>
            <a:off x="692873" y="2536474"/>
            <a:ext cx="10472432" cy="2786338"/>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500"/>
              </a:spcBef>
              <a:buClr>
                <a:srgbClr val="B6D1E1"/>
              </a:buClr>
              <a:buFont typeface="Wingdings" panose="05000000000000000000" pitchFamily="2" charset="2"/>
              <a:buChar char="q"/>
            </a:pPr>
            <a:r>
              <a:rPr lang="en-GB" sz="2200" noProof="0" dirty="0">
                <a:solidFill>
                  <a:srgbClr val="382B1B"/>
                </a:solidFill>
              </a:rPr>
              <a:t>Zelfredzaamheid</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Hoge motivatieniveaus</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De wens en bereidheid om initiatief te nemen</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Gedreven door een sterke behoefte om te bereiken</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Genoeg zelfvertrouwen</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Goede lichamelijke gezondheid en veel energie</a:t>
            </a:r>
          </a:p>
          <a:p>
            <a:pPr>
              <a:spcBef>
                <a:spcPts val="500"/>
              </a:spcBef>
              <a:buClr>
                <a:srgbClr val="B6D1E1"/>
              </a:buClr>
            </a:pPr>
            <a:endParaRPr lang="en-GB" sz="2200" noProof="0" dirty="0">
              <a:solidFill>
                <a:srgbClr val="382B1B"/>
              </a:solidFill>
            </a:endParaRP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Visie</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Doorzettingsvermogen</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Concurrentievermogen</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Kennis van de gekozen branche</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Organisatorische vaardigheden </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Vindingrijkheid</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Problemen oplossen</a:t>
            </a:r>
          </a:p>
          <a:p>
            <a:pPr marL="342900" indent="-342900">
              <a:spcBef>
                <a:spcPts val="500"/>
              </a:spcBef>
              <a:buClr>
                <a:srgbClr val="B6D1E1"/>
              </a:buClr>
              <a:buFont typeface="Wingdings" panose="05000000000000000000" pitchFamily="2" charset="2"/>
              <a:buChar char="q"/>
            </a:pPr>
            <a:r>
              <a:rPr lang="en-GB" sz="2200" noProof="0" dirty="0">
                <a:solidFill>
                  <a:srgbClr val="382B1B"/>
                </a:solidFill>
              </a:rPr>
              <a:t>Goede sociale vaardigheden</a:t>
            </a:r>
          </a:p>
        </p:txBody>
      </p:sp>
      <p:sp>
        <p:nvSpPr>
          <p:cNvPr id="3" name="pole tekstowe 2">
            <a:extLst>
              <a:ext uri="{FF2B5EF4-FFF2-40B4-BE49-F238E27FC236}">
                <a16:creationId xmlns:a16="http://schemas.microsoft.com/office/drawing/2014/main" id="{CE56493F-9376-F3CB-06E0-AE5DDB725EE0}"/>
              </a:ext>
            </a:extLst>
          </p:cNvPr>
          <p:cNvSpPr txBox="1"/>
          <p:nvPr/>
        </p:nvSpPr>
        <p:spPr>
          <a:xfrm>
            <a:off x="751411" y="1462321"/>
            <a:ext cx="9923005" cy="833562"/>
          </a:xfrm>
          <a:prstGeom prst="rect">
            <a:avLst/>
          </a:prstGeom>
          <a:noFill/>
        </p:spPr>
        <p:txBody>
          <a:bodyPr wrap="square">
            <a:spAutoFit/>
          </a:bodyPr>
          <a:lstStyle/>
          <a:p>
            <a:pPr>
              <a:spcBef>
                <a:spcPts val="500"/>
              </a:spcBef>
              <a:buClr>
                <a:srgbClr val="B6D1E1"/>
              </a:buClr>
            </a:pPr>
            <a:r>
              <a:rPr lang="en-GB" sz="2200" noProof="0" dirty="0">
                <a:solidFill>
                  <a:srgbClr val="382B1B"/>
                </a:solidFill>
              </a:rPr>
              <a:t>Hier zijn enkele van de </a:t>
            </a:r>
            <a:r>
              <a:rPr lang="en-GB" sz="2200" b="1" noProof="0" dirty="0">
                <a:solidFill>
                  <a:srgbClr val="382B1B"/>
                </a:solidFill>
              </a:rPr>
              <a:t>meest essentiële eigenschappen </a:t>
            </a:r>
            <a:r>
              <a:rPr lang="en-GB" sz="2200" noProof="0" dirty="0">
                <a:solidFill>
                  <a:srgbClr val="382B1B"/>
                </a:solidFill>
              </a:rPr>
              <a:t>die je nodig hebt als zelfstandige... </a:t>
            </a:r>
          </a:p>
          <a:p>
            <a:pPr>
              <a:spcBef>
                <a:spcPts val="500"/>
              </a:spcBef>
              <a:buClr>
                <a:srgbClr val="B6D1E1"/>
              </a:buClr>
            </a:pPr>
            <a:r>
              <a:rPr lang="en-GB" sz="2200" noProof="0" dirty="0">
                <a:solidFill>
                  <a:srgbClr val="382B1B"/>
                </a:solidFill>
              </a:rPr>
              <a:t>Gebruik deze checklist en kijk hoeveel er jou al beschrijven! </a:t>
            </a:r>
          </a:p>
        </p:txBody>
      </p:sp>
      <p:sp>
        <p:nvSpPr>
          <p:cNvPr id="5" name="pole tekstowe 4">
            <a:extLst>
              <a:ext uri="{FF2B5EF4-FFF2-40B4-BE49-F238E27FC236}">
                <a16:creationId xmlns:a16="http://schemas.microsoft.com/office/drawing/2014/main" id="{D5E9D33F-D4AA-6352-7B0E-0689649B9BBC}"/>
              </a:ext>
            </a:extLst>
          </p:cNvPr>
          <p:cNvSpPr txBox="1"/>
          <p:nvPr/>
        </p:nvSpPr>
        <p:spPr>
          <a:xfrm>
            <a:off x="828412" y="5563404"/>
            <a:ext cx="11087663" cy="769441"/>
          </a:xfrm>
          <a:prstGeom prst="rect">
            <a:avLst/>
          </a:prstGeom>
          <a:noFill/>
        </p:spPr>
        <p:txBody>
          <a:bodyPr wrap="square">
            <a:spAutoFit/>
          </a:bodyPr>
          <a:lstStyle/>
          <a:p>
            <a:r>
              <a:rPr lang="en-GB" sz="2200" b="1" noProof="0" dirty="0"/>
              <a:t>Onthoud: </a:t>
            </a:r>
            <a:r>
              <a:rPr lang="en-GB" sz="2200" noProof="0" dirty="0"/>
              <a:t>je hebt ze niet allemaal meteen nodig.</a:t>
            </a:r>
            <a:br>
              <a:rPr lang="en-GB" sz="2200" noProof="0" dirty="0"/>
            </a:br>
            <a:r>
              <a:rPr lang="en-GB" sz="2200" noProof="0" dirty="0"/>
              <a:t>Maar als je jezelf ziet in sommige van deze eigenschappen, dan heb je al het hart van een ondernemer.</a:t>
            </a:r>
          </a:p>
        </p:txBody>
      </p:sp>
    </p:spTree>
    <p:extLst>
      <p:ext uri="{BB962C8B-B14F-4D97-AF65-F5344CB8AC3E}">
        <p14:creationId xmlns:p14="http://schemas.microsoft.com/office/powerpoint/2010/main" val="1164694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FA0314-87C6-57FE-A9D2-F0290754BE8A}"/>
              </a:ext>
            </a:extLst>
          </p:cNvPr>
          <p:cNvSpPr>
            <a:spLocks noGrp="1"/>
          </p:cNvSpPr>
          <p:nvPr>
            <p:ph type="body" sz="quarter" idx="27"/>
          </p:nvPr>
        </p:nvSpPr>
        <p:spPr>
          <a:xfrm>
            <a:off x="751414" y="378372"/>
            <a:ext cx="11440586" cy="1126708"/>
          </a:xfrm>
        </p:spPr>
        <p:txBody>
          <a:bodyPr/>
          <a:lstStyle/>
          <a:p>
            <a:r>
              <a:rPr lang="en-GB" noProof="0" dirty="0"/>
              <a:t>ZELFEVALUATIE</a:t>
            </a:r>
          </a:p>
        </p:txBody>
      </p:sp>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14"/>
          </p:nvPr>
        </p:nvSpPr>
        <p:spPr>
          <a:xfrm>
            <a:off x="317920" y="3293659"/>
            <a:ext cx="11511528" cy="3050628"/>
          </a:xfrm>
        </p:spPr>
        <p:txBody>
          <a:bodyPr/>
          <a:lstStyle/>
          <a:p>
            <a:pPr>
              <a:buNone/>
            </a:pPr>
            <a:r>
              <a:rPr lang="en-GB" noProof="0" dirty="0"/>
              <a:t>Voordat je aan iets nieuws begint, helpt het om te begrijpen </a:t>
            </a:r>
            <a:r>
              <a:rPr lang="en-GB" b="1" noProof="0" dirty="0"/>
              <a:t>wat belangrijk voor je is</a:t>
            </a:r>
            <a:r>
              <a:rPr lang="en-GB" noProof="0" dirty="0"/>
              <a:t>.</a:t>
            </a:r>
            <a:br>
              <a:rPr lang="en-GB" noProof="0" dirty="0"/>
            </a:br>
            <a:r>
              <a:rPr lang="en-GB" noProof="0" dirty="0"/>
              <a:t>Neem een paar minuten de tijd om over deze vier vragen na te denken. </a:t>
            </a:r>
          </a:p>
          <a:p>
            <a:pPr>
              <a:buNone/>
            </a:pPr>
            <a:r>
              <a:rPr lang="en-GB" noProof="0" dirty="0"/>
              <a:t>Je kunt eenvoudige woorden of korte zinnen opschrijven.</a:t>
            </a:r>
          </a:p>
          <a:p>
            <a:pPr>
              <a:buNone/>
            </a:pPr>
            <a:endParaRPr lang="en-GB" noProof="0" dirty="0"/>
          </a:p>
          <a:p>
            <a:pPr marL="457200" indent="-457200">
              <a:buFont typeface="+mj-lt"/>
              <a:buAutoNum type="arabicPeriod"/>
            </a:pPr>
            <a:r>
              <a:rPr lang="en-GB" noProof="0" dirty="0"/>
              <a:t>Wat hoop je te bereiken met je bedrijf? (Geld, vrijheid, doel, zelfvertrouwen?)</a:t>
            </a:r>
          </a:p>
          <a:p>
            <a:pPr marL="457200" indent="-457200">
              <a:buFont typeface="+mj-lt"/>
              <a:buAutoNum type="arabicPeriod"/>
            </a:pPr>
            <a:r>
              <a:rPr lang="en-GB" noProof="0" dirty="0"/>
              <a:t>Waar ben je goed in (vaardigheden, talenten, dingen waar mensen je vaak om hulp vragen)?</a:t>
            </a:r>
          </a:p>
          <a:p>
            <a:pPr marL="457200" indent="-457200">
              <a:buFont typeface="+mj-lt"/>
              <a:buAutoNum type="arabicPeriod"/>
            </a:pPr>
            <a:r>
              <a:rPr lang="en-GB" noProof="0" dirty="0"/>
              <a:t>Wat vind je leuk om te doen (hobby's, interesses, alledaagse taken die je plezier geven)?</a:t>
            </a:r>
          </a:p>
          <a:p>
            <a:pPr marL="457200" indent="-457200">
              <a:buFont typeface="+mj-lt"/>
              <a:buAutoNum type="arabicPeriod"/>
            </a:pPr>
            <a:r>
              <a:rPr lang="en-GB" noProof="0" dirty="0"/>
              <a:t>Wat heb je nu nodig om je er klaar voor te voelen? (ondersteuning, training, tijd, hulpmiddelen?)</a:t>
            </a:r>
          </a:p>
          <a:p>
            <a:endParaRPr lang="en-GB" noProof="0" dirty="0"/>
          </a:p>
          <a:p>
            <a:r>
              <a:rPr lang="en-GB" noProof="0" dirty="0"/>
              <a:t>We zullen je antwoorden gebruiken om de volgende stappen in deze reis vorm te geven.</a:t>
            </a:r>
          </a:p>
        </p:txBody>
      </p:sp>
      <p:sp>
        <p:nvSpPr>
          <p:cNvPr id="3" name="Rectangle 2">
            <a:extLst>
              <a:ext uri="{FF2B5EF4-FFF2-40B4-BE49-F238E27FC236}">
                <a16:creationId xmlns:a16="http://schemas.microsoft.com/office/drawing/2014/main" id="{03CEA03C-3705-84FD-C719-DE02FA3C00F1}"/>
              </a:ext>
            </a:extLst>
          </p:cNvPr>
          <p:cNvSpPr/>
          <p:nvPr/>
        </p:nvSpPr>
        <p:spPr>
          <a:xfrm>
            <a:off x="533081" y="2281960"/>
            <a:ext cx="6888445" cy="85122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4" name="Group 3">
            <a:extLst>
              <a:ext uri="{FF2B5EF4-FFF2-40B4-BE49-F238E27FC236}">
                <a16:creationId xmlns:a16="http://schemas.microsoft.com/office/drawing/2014/main" id="{4EC0C0D9-76AE-6918-73E1-B649444E3720}"/>
              </a:ext>
            </a:extLst>
          </p:cNvPr>
          <p:cNvGrpSpPr/>
          <p:nvPr/>
        </p:nvGrpSpPr>
        <p:grpSpPr>
          <a:xfrm>
            <a:off x="753789" y="1870344"/>
            <a:ext cx="2788753" cy="578690"/>
            <a:chOff x="2045517" y="6166884"/>
            <a:chExt cx="2788753" cy="578690"/>
          </a:xfrm>
        </p:grpSpPr>
        <p:sp>
          <p:nvSpPr>
            <p:cNvPr id="5" name="Rectangle 4">
              <a:extLst>
                <a:ext uri="{FF2B5EF4-FFF2-40B4-BE49-F238E27FC236}">
                  <a16:creationId xmlns:a16="http://schemas.microsoft.com/office/drawing/2014/main" id="{16192122-69C0-61AE-9B67-769ABC129DAC}"/>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Rectangle 5">
              <a:extLst>
                <a:ext uri="{FF2B5EF4-FFF2-40B4-BE49-F238E27FC236}">
                  <a16:creationId xmlns:a16="http://schemas.microsoft.com/office/drawing/2014/main" id="{4FD38710-57CF-27D3-A859-83597E01945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a:extLst>
                <a:ext uri="{FF2B5EF4-FFF2-40B4-BE49-F238E27FC236}">
                  <a16:creationId xmlns:a16="http://schemas.microsoft.com/office/drawing/2014/main" id="{06D25DD0-3404-99CA-E2FD-31D459176BE8}"/>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Oefening</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Graphic 7" descr="Clipboard Partially Ticked outline">
              <a:extLst>
                <a:ext uri="{FF2B5EF4-FFF2-40B4-BE49-F238E27FC236}">
                  <a16:creationId xmlns:a16="http://schemas.microsoft.com/office/drawing/2014/main" id="{E4242D1B-84BA-FC78-E999-E516194861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9" name="Text Placeholder 2">
            <a:extLst>
              <a:ext uri="{FF2B5EF4-FFF2-40B4-BE49-F238E27FC236}">
                <a16:creationId xmlns:a16="http://schemas.microsoft.com/office/drawing/2014/main" id="{F4BEE342-9A25-175F-26A2-023AF9411399}"/>
              </a:ext>
            </a:extLst>
          </p:cNvPr>
          <p:cNvSpPr txBox="1">
            <a:spLocks/>
          </p:cNvSpPr>
          <p:nvPr/>
        </p:nvSpPr>
        <p:spPr>
          <a:xfrm>
            <a:off x="751414" y="2539428"/>
            <a:ext cx="4397759" cy="3959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Maak een lijst voor elk van deze 4 gebieden</a:t>
            </a:r>
          </a:p>
        </p:txBody>
      </p:sp>
      <p:pic>
        <p:nvPicPr>
          <p:cNvPr id="15" name="Graphic 14" descr="Clipboard with solid fill">
            <a:extLst>
              <a:ext uri="{FF2B5EF4-FFF2-40B4-BE49-F238E27FC236}">
                <a16:creationId xmlns:a16="http://schemas.microsoft.com/office/drawing/2014/main" id="{1C7DF9DA-338A-30B2-DE7C-92E99CE25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55138">
            <a:off x="9905789" y="2131719"/>
            <a:ext cx="1746472" cy="1746472"/>
          </a:xfrm>
          <a:prstGeom prst="rect">
            <a:avLst/>
          </a:prstGeom>
        </p:spPr>
      </p:pic>
    </p:spTree>
    <p:extLst>
      <p:ext uri="{BB962C8B-B14F-4D97-AF65-F5344CB8AC3E}">
        <p14:creationId xmlns:p14="http://schemas.microsoft.com/office/powerpoint/2010/main" val="4014985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2" y="311362"/>
            <a:ext cx="6597121" cy="720752"/>
          </a:xfrm>
        </p:spPr>
        <p:txBody>
          <a:bodyPr/>
          <a:lstStyle/>
          <a:p>
            <a:r>
              <a:rPr lang="en-GB" noProof="0" dirty="0"/>
              <a:t>UITDAGINGEN AANGAAN</a:t>
            </a:r>
          </a:p>
        </p:txBody>
      </p:sp>
      <p:sp>
        <p:nvSpPr>
          <p:cNvPr id="5" name="Text Placeholder 2">
            <a:extLst>
              <a:ext uri="{FF2B5EF4-FFF2-40B4-BE49-F238E27FC236}">
                <a16:creationId xmlns:a16="http://schemas.microsoft.com/office/drawing/2014/main" id="{C23C6F1E-8F2E-5DD5-B68A-B1E68A261987}"/>
              </a:ext>
            </a:extLst>
          </p:cNvPr>
          <p:cNvSpPr txBox="1">
            <a:spLocks/>
          </p:cNvSpPr>
          <p:nvPr/>
        </p:nvSpPr>
        <p:spPr>
          <a:xfrm>
            <a:off x="302838" y="1411140"/>
            <a:ext cx="7045695" cy="512261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noProof="0" dirty="0"/>
              <a:t>Een bedrijf starten in een nieuw land is niet altijd gemakkelijk, zeker niet als migrantenvrouw. Je kunt te maken krijgen met extra uitdagingen, en dat is volkomen normaal.</a:t>
            </a:r>
          </a:p>
          <a:p>
            <a:pPr>
              <a:buNone/>
            </a:pPr>
            <a:endParaRPr lang="en-GB" noProof="0" dirty="0"/>
          </a:p>
          <a:p>
            <a:pPr>
              <a:buNone/>
            </a:pPr>
            <a:r>
              <a:rPr lang="en-GB" noProof="0" dirty="0"/>
              <a:t>Maar hier is het goede nieuws:</a:t>
            </a:r>
            <a:br>
              <a:rPr lang="en-GB" noProof="0" dirty="0"/>
            </a:br>
            <a:r>
              <a:rPr lang="en-GB" b="1" noProof="0" dirty="0"/>
              <a:t>Als je de uitdaging kunt benoemen, kun je beginnen met het vinden van een oplossing.</a:t>
            </a:r>
          </a:p>
          <a:p>
            <a:pPr>
              <a:buNone/>
            </a:pPr>
            <a:endParaRPr lang="en-GB" noProof="0" dirty="0"/>
          </a:p>
          <a:p>
            <a:pPr>
              <a:buNone/>
            </a:pPr>
            <a:r>
              <a:rPr lang="en-GB" noProof="0" dirty="0"/>
              <a:t>Dat is wat ondernemers doen: ze hebben niet alle antwoorden, maar ze blijven doorgaan. Ze vinden creatieve manieren om vooruit te komen en ze vragen om steun als ze die nodig hebben.</a:t>
            </a:r>
          </a:p>
          <a:p>
            <a:pPr>
              <a:buNone/>
            </a:pPr>
            <a:endParaRPr lang="en-GB" noProof="0" dirty="0"/>
          </a:p>
          <a:p>
            <a:r>
              <a:rPr lang="en-GB" noProof="0" dirty="0"/>
              <a:t>Je hoeft uitdagingen niet alleen aan te gaan.</a:t>
            </a:r>
            <a:br>
              <a:rPr lang="en-GB" noProof="0" dirty="0"/>
            </a:br>
            <a:r>
              <a:rPr lang="en-GB" b="1" noProof="0" dirty="0"/>
              <a:t>3 Keukens is er om je te helpen leren, groeien en je </a:t>
            </a:r>
            <a:r>
              <a:rPr lang="en-GB" b="1" dirty="0"/>
              <a:t>weg </a:t>
            </a:r>
            <a:r>
              <a:rPr lang="en-GB" b="1" noProof="0" dirty="0"/>
              <a:t>te vinden</a:t>
            </a:r>
            <a:r>
              <a:rPr lang="en-GB" b="1" dirty="0"/>
              <a:t>.</a:t>
            </a:r>
            <a:endParaRPr lang="en-GB" noProof="0" dirty="0"/>
          </a:p>
        </p:txBody>
      </p:sp>
      <p:pic>
        <p:nvPicPr>
          <p:cNvPr id="6" name="Picture 5" descr="Colourful wooden maze">
            <a:extLst>
              <a:ext uri="{FF2B5EF4-FFF2-40B4-BE49-F238E27FC236}">
                <a16:creationId xmlns:a16="http://schemas.microsoft.com/office/drawing/2014/main" id="{AA1C159A-03C7-35F1-8C48-5F6475BB592A}"/>
              </a:ext>
            </a:extLst>
          </p:cNvPr>
          <p:cNvPicPr>
            <a:picLocks noChangeAspect="1"/>
          </p:cNvPicPr>
          <p:nvPr/>
        </p:nvPicPr>
        <p:blipFill>
          <a:blip r:embed="rId2"/>
          <a:srcRect l="29986" r="28693"/>
          <a:stretch/>
        </p:blipFill>
        <p:spPr>
          <a:xfrm>
            <a:off x="7707085" y="0"/>
            <a:ext cx="4256955" cy="6858000"/>
          </a:xfrm>
          <a:prstGeom prst="rect">
            <a:avLst/>
          </a:prstGeom>
        </p:spPr>
      </p:pic>
    </p:spTree>
    <p:extLst>
      <p:ext uri="{BB962C8B-B14F-4D97-AF65-F5344CB8AC3E}">
        <p14:creationId xmlns:p14="http://schemas.microsoft.com/office/powerpoint/2010/main" val="235838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7613653" cy="1126708"/>
          </a:xfrm>
        </p:spPr>
        <p:txBody>
          <a:bodyPr/>
          <a:lstStyle/>
          <a:p>
            <a:r>
              <a:rPr lang="en-GB" noProof="0" dirty="0"/>
              <a:t>UITDAGINGEN</a:t>
            </a:r>
          </a:p>
        </p:txBody>
      </p:sp>
      <p:sp>
        <p:nvSpPr>
          <p:cNvPr id="3" name="Text Placeholder 2">
            <a:extLst>
              <a:ext uri="{FF2B5EF4-FFF2-40B4-BE49-F238E27FC236}">
                <a16:creationId xmlns:a16="http://schemas.microsoft.com/office/drawing/2014/main" id="{4EC48B45-923A-2E71-AF4A-8517B789B63C}"/>
              </a:ext>
            </a:extLst>
          </p:cNvPr>
          <p:cNvSpPr>
            <a:spLocks noGrp="1"/>
          </p:cNvSpPr>
          <p:nvPr>
            <p:ph type="body" sz="quarter" idx="14"/>
          </p:nvPr>
        </p:nvSpPr>
        <p:spPr>
          <a:xfrm>
            <a:off x="588824" y="1733107"/>
            <a:ext cx="10792716" cy="3774420"/>
          </a:xfrm>
        </p:spPr>
        <p:txBody>
          <a:bodyPr/>
          <a:lstStyle/>
          <a:p>
            <a:pPr>
              <a:buNone/>
            </a:pPr>
            <a:r>
              <a:rPr lang="en-GB" dirty="0"/>
              <a:t>We begrijpen dat veel van de hindernissen waar je mee te maken krijgt echt zijn en vaak met elkaar samenhangen. Ze kunnen ervoor zorgen dat het overweldigend voelt om ergens aan te beginnen, maar je kunt stap voor stap vooruit komen.</a:t>
            </a:r>
          </a:p>
          <a:p>
            <a:pPr>
              <a:buNone/>
            </a:pPr>
            <a:endParaRPr lang="en-GB" dirty="0"/>
          </a:p>
          <a:p>
            <a:pPr>
              <a:buNone/>
            </a:pPr>
            <a:r>
              <a:rPr lang="en-GB" dirty="0"/>
              <a:t>Hier zijn enkele van de veelvoorkomende uitdagingen die we van deelnemers horen:</a:t>
            </a:r>
          </a:p>
          <a:p>
            <a:pPr>
              <a:buNone/>
            </a:pPr>
            <a:endParaRPr lang="en-GB" dirty="0"/>
          </a:p>
          <a:p>
            <a:pPr marL="342900" indent="-342900">
              <a:buFont typeface="Arial" panose="020B0604020202020204" pitchFamily="34" charset="0"/>
              <a:buChar char="•"/>
            </a:pPr>
            <a:r>
              <a:rPr lang="en-GB" dirty="0"/>
              <a:t>Niet weten hoe de lokale voedselmarkt werkt of wat klanten willen</a:t>
            </a:r>
          </a:p>
          <a:p>
            <a:pPr marL="342900" indent="-342900">
              <a:buFont typeface="Arial" panose="020B0604020202020204" pitchFamily="34" charset="0"/>
              <a:buChar char="•"/>
            </a:pPr>
            <a:r>
              <a:rPr lang="en-GB" dirty="0"/>
              <a:t>Geen netwerk hebben - mensen die je kunnen steunen, adviseren of verbinden</a:t>
            </a:r>
          </a:p>
          <a:p>
            <a:pPr marL="342900" indent="-342900">
              <a:buFont typeface="Arial" panose="020B0604020202020204" pitchFamily="34" charset="0"/>
              <a:buChar char="•"/>
            </a:pPr>
            <a:r>
              <a:rPr lang="en-GB" dirty="0"/>
              <a:t>De regels, vergunningen of stappen om een levensmiddelenbedrijf te beginnen niet begrijpen</a:t>
            </a:r>
          </a:p>
          <a:p>
            <a:pPr marL="342900" indent="-342900">
              <a:buFont typeface="Arial" panose="020B0604020202020204" pitchFamily="34" charset="0"/>
              <a:buChar char="•"/>
            </a:pPr>
            <a:r>
              <a:rPr lang="en-GB" dirty="0"/>
              <a:t>Het moeilijk vinden om aan geld of zelfs een keukenruimte te komen om te beginnen</a:t>
            </a:r>
          </a:p>
          <a:p>
            <a:pPr marL="342900" indent="-342900">
              <a:buFont typeface="Arial" panose="020B0604020202020204" pitchFamily="34" charset="0"/>
              <a:buChar char="•"/>
            </a:pPr>
            <a:r>
              <a:rPr lang="en-GB" dirty="0"/>
              <a:t>Moeite hebben met de taal of je aanpassen aan een nieuwe cultuur</a:t>
            </a:r>
          </a:p>
          <a:p>
            <a:endParaRPr lang="en-GB" dirty="0"/>
          </a:p>
          <a:p>
            <a:r>
              <a:rPr lang="en-GB" dirty="0"/>
              <a:t>Dit zijn echte barrières, maar ze zijn niet blijvend. Bouw voort op de sterke punten die je al hebt, waaronder je voedseltradities, levenservaringen en vastberadenheid. Je kunt leren hoe je door lokale systemen kunt navigeren, verbindingen kunt leggen en zinvolle stappen kunt zetten in de richting van je doelen als voedingsbedrijf.</a:t>
            </a:r>
          </a:p>
        </p:txBody>
      </p:sp>
    </p:spTree>
    <p:extLst>
      <p:ext uri="{BB962C8B-B14F-4D97-AF65-F5344CB8AC3E}">
        <p14:creationId xmlns:p14="http://schemas.microsoft.com/office/powerpoint/2010/main" val="3698978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7613653" cy="1126708"/>
          </a:xfrm>
        </p:spPr>
        <p:txBody>
          <a:bodyPr/>
          <a:lstStyle/>
          <a:p>
            <a:r>
              <a:rPr lang="en-GB" noProof="0" dirty="0"/>
              <a:t>GOED NIEUWS</a:t>
            </a:r>
          </a:p>
        </p:txBody>
      </p:sp>
      <p:sp>
        <p:nvSpPr>
          <p:cNvPr id="3" name="Text Placeholder 2">
            <a:extLst>
              <a:ext uri="{FF2B5EF4-FFF2-40B4-BE49-F238E27FC236}">
                <a16:creationId xmlns:a16="http://schemas.microsoft.com/office/drawing/2014/main" id="{4EC48B45-923A-2E71-AF4A-8517B789B63C}"/>
              </a:ext>
            </a:extLst>
          </p:cNvPr>
          <p:cNvSpPr>
            <a:spLocks noGrp="1"/>
          </p:cNvSpPr>
          <p:nvPr>
            <p:ph type="body" sz="quarter" idx="14"/>
          </p:nvPr>
        </p:nvSpPr>
        <p:spPr>
          <a:xfrm>
            <a:off x="586800" y="2178955"/>
            <a:ext cx="6314332" cy="3606995"/>
          </a:xfrm>
        </p:spPr>
        <p:txBody>
          <a:bodyPr/>
          <a:lstStyle/>
          <a:p>
            <a:pPr>
              <a:buNone/>
            </a:pPr>
            <a:r>
              <a:rPr lang="en-GB" noProof="0" dirty="0"/>
              <a:t>In de hele EU is er veel steun voor vrouwelijke migranten die in hun nieuwe land een levensmiddelenbedrijf willen beginnen of uitbreiden.</a:t>
            </a:r>
          </a:p>
          <a:p>
            <a:pPr>
              <a:buNone/>
            </a:pPr>
            <a:endParaRPr lang="en-GB" noProof="0" dirty="0"/>
          </a:p>
          <a:p>
            <a:r>
              <a:rPr lang="en-GB" b="1" noProof="0" dirty="0">
                <a:solidFill>
                  <a:srgbClr val="84BFA4"/>
                </a:solidFill>
              </a:rPr>
              <a:t>In deze cursus laten we je een aantal van de beste voorbeelden zien om je te inspireren en te begeleiden."</a:t>
            </a:r>
          </a:p>
        </p:txBody>
      </p:sp>
      <p:pic>
        <p:nvPicPr>
          <p:cNvPr id="7" name="Obraz 6">
            <a:extLst>
              <a:ext uri="{FF2B5EF4-FFF2-40B4-BE49-F238E27FC236}">
                <a16:creationId xmlns:a16="http://schemas.microsoft.com/office/drawing/2014/main" id="{F59F88AB-692D-7722-DA3A-7059319AC807}"/>
              </a:ext>
            </a:extLst>
          </p:cNvPr>
          <p:cNvPicPr>
            <a:picLocks noChangeAspect="1"/>
          </p:cNvPicPr>
          <p:nvPr/>
        </p:nvPicPr>
        <p:blipFill>
          <a:blip r:embed="rId2"/>
          <a:stretch>
            <a:fillRect/>
          </a:stretch>
        </p:blipFill>
        <p:spPr>
          <a:xfrm>
            <a:off x="7480028" y="1784049"/>
            <a:ext cx="4481451" cy="317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00601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600" noProof="0" dirty="0">
                <a:solidFill>
                  <a:schemeClr val="bg1"/>
                </a:solidFill>
              </a:rPr>
              <a:t> CASUSBEELD</a:t>
            </a:r>
          </a:p>
        </p:txBody>
      </p:sp>
      <p:sp>
        <p:nvSpPr>
          <p:cNvPr id="7" name="Rectangle 6">
            <a:extLst>
              <a:ext uri="{FF2B5EF4-FFF2-40B4-BE49-F238E27FC236}">
                <a16:creationId xmlns:a16="http://schemas.microsoft.com/office/drawing/2014/main" id="{F1FCC05A-99C0-F90A-C653-1ABA8C8054A2}"/>
              </a:ext>
            </a:extLst>
          </p:cNvPr>
          <p:cNvSpPr/>
          <p:nvPr/>
        </p:nvSpPr>
        <p:spPr>
          <a:xfrm>
            <a:off x="0" y="592224"/>
            <a:ext cx="12191999" cy="137204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5">
            <a:extLst>
              <a:ext uri="{FF2B5EF4-FFF2-40B4-BE49-F238E27FC236}">
                <a16:creationId xmlns:a16="http://schemas.microsoft.com/office/drawing/2014/main" id="{31392DDE-8EEB-DF01-5E93-B51D61C11A85}"/>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80"/>
              </a:lnSpc>
              <a:spcBef>
                <a:spcPts val="0"/>
              </a:spcBef>
            </a:pPr>
            <a:r>
              <a:rPr lang="en-GB" b="1" noProof="0" dirty="0">
                <a:solidFill>
                  <a:schemeClr val="bg1"/>
                </a:solidFill>
              </a:rPr>
              <a:t>Ondernemer: Lisa </a:t>
            </a:r>
            <a:r>
              <a:rPr lang="en-GB" noProof="0" dirty="0">
                <a:solidFill>
                  <a:schemeClr val="bg1"/>
                </a:solidFill>
              </a:rPr>
              <a:t>Gifford </a:t>
            </a:r>
          </a:p>
          <a:p>
            <a:pPr>
              <a:lnSpc>
                <a:spcPts val="2580"/>
              </a:lnSpc>
              <a:spcBef>
                <a:spcPts val="0"/>
              </a:spcBef>
            </a:pPr>
            <a:r>
              <a:rPr lang="en-GB" b="1" noProof="0" dirty="0">
                <a:solidFill>
                  <a:schemeClr val="bg1"/>
                </a:solidFill>
              </a:rPr>
              <a:t>Bedrijf: Leitrim Hill Creamery</a:t>
            </a:r>
            <a:endParaRPr lang="en-GB" noProof="0" dirty="0">
              <a:solidFill>
                <a:schemeClr val="bg1"/>
              </a:solidFill>
            </a:endParaRPr>
          </a:p>
          <a:p>
            <a:pPr>
              <a:lnSpc>
                <a:spcPts val="2580"/>
              </a:lnSpc>
              <a:spcBef>
                <a:spcPts val="0"/>
              </a:spcBef>
            </a:pPr>
            <a:r>
              <a:rPr lang="en-GB" b="1" noProof="0" dirty="0">
                <a:solidFill>
                  <a:schemeClr val="bg1"/>
                </a:solidFill>
              </a:rPr>
              <a:t>Locatie: </a:t>
            </a:r>
            <a:r>
              <a:rPr lang="en-GB" noProof="0" dirty="0">
                <a:solidFill>
                  <a:schemeClr val="bg1"/>
                </a:solidFill>
              </a:rPr>
              <a:t>Ierland</a:t>
            </a:r>
          </a:p>
        </p:txBody>
      </p:sp>
      <p:sp>
        <p:nvSpPr>
          <p:cNvPr id="9" name="Rectangle 8">
            <a:extLst>
              <a:ext uri="{FF2B5EF4-FFF2-40B4-BE49-F238E27FC236}">
                <a16:creationId xmlns:a16="http://schemas.microsoft.com/office/drawing/2014/main" id="{AC09B182-F239-EAC6-6DA9-086C2E454993}"/>
              </a:ext>
            </a:extLst>
          </p:cNvPr>
          <p:cNvSpPr/>
          <p:nvPr/>
        </p:nvSpPr>
        <p:spPr>
          <a:xfrm rot="16200000">
            <a:off x="-394070" y="1030231"/>
            <a:ext cx="1776512" cy="461665"/>
          </a:xfrm>
          <a:prstGeom prst="rect">
            <a:avLst/>
          </a:prstGeom>
          <a:solidFill>
            <a:srgbClr val="84BFA4"/>
          </a:solidFill>
        </p:spPr>
        <p:txBody>
          <a:bodyPr wrap="none">
            <a:spAutoFit/>
          </a:bodyPr>
          <a:lstStyle/>
          <a:p>
            <a:pPr algn="ctr"/>
            <a:r>
              <a:rPr lang="en-GB" sz="2400" noProof="0" dirty="0">
                <a:solidFill>
                  <a:schemeClr val="bg1"/>
                </a:solidFill>
              </a:rPr>
              <a:t> CASUSBEELD</a:t>
            </a:r>
          </a:p>
        </p:txBody>
      </p:sp>
      <p:sp>
        <p:nvSpPr>
          <p:cNvPr id="15" name="TextBox 14">
            <a:extLst>
              <a:ext uri="{FF2B5EF4-FFF2-40B4-BE49-F238E27FC236}">
                <a16:creationId xmlns:a16="http://schemas.microsoft.com/office/drawing/2014/main" id="{37EAE2C4-4315-FEBD-5934-C0DCA4CEC44E}"/>
              </a:ext>
            </a:extLst>
          </p:cNvPr>
          <p:cNvSpPr txBox="1"/>
          <p:nvPr/>
        </p:nvSpPr>
        <p:spPr>
          <a:xfrm>
            <a:off x="654701" y="2857848"/>
            <a:ext cx="4860575" cy="2747675"/>
          </a:xfrm>
          <a:prstGeom prst="rect">
            <a:avLst/>
          </a:prstGeom>
          <a:noFill/>
        </p:spPr>
        <p:txBody>
          <a:bodyPr wrap="square">
            <a:spAutoFit/>
          </a:bodyPr>
          <a:lstStyle/>
          <a:p>
            <a:pPr algn="ctr">
              <a:lnSpc>
                <a:spcPts val="2340"/>
              </a:lnSpc>
            </a:pPr>
            <a:r>
              <a:rPr lang="en-GB" sz="2200" i="1" noProof="0" dirty="0">
                <a:solidFill>
                  <a:srgbClr val="382B1B"/>
                </a:solidFill>
              </a:rPr>
              <a:t>Lisa groeide op in New York en verhuisde in 2016 naar Ierland. Op haar 75e verhuisde ze naar Leitrim. Ze kreeg een paar geiten en stortte zich op het maken van kaas. Haar motto is "van niets iets maken", wat leidde tot de oprichting van Leitrim Hill Creamery, een microkaasmakerij in een omgebouwde hooischuur die ambachtelijke zuivelproducten in kleine series maakt. </a:t>
            </a:r>
          </a:p>
        </p:txBody>
      </p:sp>
      <p:sp>
        <p:nvSpPr>
          <p:cNvPr id="16" name="Freeform 15">
            <a:extLst>
              <a:ext uri="{FF2B5EF4-FFF2-40B4-BE49-F238E27FC236}">
                <a16:creationId xmlns:a16="http://schemas.microsoft.com/office/drawing/2014/main" id="{022CCC47-A79B-7E4B-58A1-A33AA5C2AD33}"/>
              </a:ext>
            </a:extLst>
          </p:cNvPr>
          <p:cNvSpPr/>
          <p:nvPr/>
        </p:nvSpPr>
        <p:spPr>
          <a:xfrm>
            <a:off x="5890661" y="276446"/>
            <a:ext cx="6138995"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tretch>
              <a:fillRect/>
            </a:stretch>
          </a:blipFill>
          <a:ln w="2960" cap="flat">
            <a:noFill/>
            <a:prstDash val="solid"/>
            <a:miter/>
          </a:ln>
        </p:spPr>
        <p:txBody>
          <a:bodyPr wrap="square" rtlCol="0" anchor="ctr">
            <a:noAutofit/>
          </a:bodyPr>
          <a:lstStyle/>
          <a:p>
            <a:endParaRPr lang="en-GB" b="0" i="0" noProof="0" dirty="0">
              <a:latin typeface="Calibri" panose="020F0502020204030204" pitchFamily="34" charset="0"/>
            </a:endParaRPr>
          </a:p>
        </p:txBody>
      </p:sp>
      <p:sp>
        <p:nvSpPr>
          <p:cNvPr id="17" name="Graphic 4">
            <a:extLst>
              <a:ext uri="{FF2B5EF4-FFF2-40B4-BE49-F238E27FC236}">
                <a16:creationId xmlns:a16="http://schemas.microsoft.com/office/drawing/2014/main" id="{6568C202-169F-6783-6F5C-8FC9B123230D}"/>
              </a:ext>
            </a:extLst>
          </p:cNvPr>
          <p:cNvSpPr/>
          <p:nvPr/>
        </p:nvSpPr>
        <p:spPr>
          <a:xfrm rot="3048013">
            <a:off x="10840108" y="3234926"/>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GB" b="0" i="0" noProof="0" dirty="0">
              <a:latin typeface="Calibri" panose="020F0502020204030204" pitchFamily="34" charset="0"/>
            </a:endParaRPr>
          </a:p>
        </p:txBody>
      </p:sp>
      <p:grpSp>
        <p:nvGrpSpPr>
          <p:cNvPr id="5" name="Grupa 4">
            <a:extLst>
              <a:ext uri="{FF2B5EF4-FFF2-40B4-BE49-F238E27FC236}">
                <a16:creationId xmlns:a16="http://schemas.microsoft.com/office/drawing/2014/main" id="{5E5F076E-FDF4-34FC-B00D-D6719F4EF73D}"/>
              </a:ext>
            </a:extLst>
          </p:cNvPr>
          <p:cNvGrpSpPr/>
          <p:nvPr/>
        </p:nvGrpSpPr>
        <p:grpSpPr>
          <a:xfrm>
            <a:off x="534216" y="5707278"/>
            <a:ext cx="5101543" cy="914400"/>
            <a:chOff x="789118" y="5751784"/>
            <a:chExt cx="5101543" cy="914400"/>
          </a:xfrm>
        </p:grpSpPr>
        <p:sp>
          <p:nvSpPr>
            <p:cNvPr id="18" name="Text Placeholder 4">
              <a:extLst>
                <a:ext uri="{FF2B5EF4-FFF2-40B4-BE49-F238E27FC236}">
                  <a16:creationId xmlns:a16="http://schemas.microsoft.com/office/drawing/2014/main" id="{709E18FD-47FA-6107-28CB-E0B0FA1BAF05}"/>
                </a:ext>
              </a:extLst>
            </p:cNvPr>
            <p:cNvSpPr txBox="1">
              <a:spLocks/>
            </p:cNvSpPr>
            <p:nvPr/>
          </p:nvSpPr>
          <p:spPr>
            <a:xfrm>
              <a:off x="1794149" y="6022700"/>
              <a:ext cx="4096512" cy="3725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1800" b="1" noProof="0" dirty="0">
                  <a:solidFill>
                    <a:srgbClr val="84BFA4"/>
                  </a:solidFill>
                  <a:hlinkClick r:id="rId3">
                    <a:extLst>
                      <a:ext uri="{A12FA001-AC4F-418D-AE19-62706E023703}">
                        <ahyp:hlinkClr xmlns:ahyp="http://schemas.microsoft.com/office/drawing/2018/hyperlinkcolor" val="tx"/>
                      </a:ext>
                    </a:extLst>
                  </a:hlinkClick>
                </a:rPr>
                <a:t>Bezoek hun website voor meer informatie!</a:t>
              </a:r>
              <a:endParaRPr lang="en-GB" sz="1800" b="1" noProof="0" dirty="0">
                <a:solidFill>
                  <a:srgbClr val="84BFA4"/>
                </a:solidFill>
              </a:endParaRPr>
            </a:p>
          </p:txBody>
        </p:sp>
        <p:pic>
          <p:nvPicPr>
            <p:cNvPr id="3" name="Grafika 2" descr="Internet z wypełnieniem pełnym">
              <a:extLst>
                <a:ext uri="{FF2B5EF4-FFF2-40B4-BE49-F238E27FC236}">
                  <a16:creationId xmlns:a16="http://schemas.microsoft.com/office/drawing/2014/main" id="{15BABE47-235B-21DF-5F6B-388726D5A9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118" y="5751784"/>
              <a:ext cx="914400" cy="914400"/>
            </a:xfrm>
            <a:prstGeom prst="rect">
              <a:avLst/>
            </a:prstGeom>
          </p:spPr>
        </p:pic>
      </p:grpSp>
    </p:spTree>
    <p:extLst>
      <p:ext uri="{BB962C8B-B14F-4D97-AF65-F5344CB8AC3E}">
        <p14:creationId xmlns:p14="http://schemas.microsoft.com/office/powerpoint/2010/main" val="2962885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600" noProof="0" dirty="0">
                <a:solidFill>
                  <a:schemeClr val="bg1"/>
                </a:solidFill>
              </a:rPr>
              <a:t> CASUSBEELD</a:t>
            </a:r>
          </a:p>
        </p:txBody>
      </p:sp>
      <p:sp>
        <p:nvSpPr>
          <p:cNvPr id="7" name="Rectangle 6">
            <a:extLst>
              <a:ext uri="{FF2B5EF4-FFF2-40B4-BE49-F238E27FC236}">
                <a16:creationId xmlns:a16="http://schemas.microsoft.com/office/drawing/2014/main" id="{F1FCC05A-99C0-F90A-C653-1ABA8C8054A2}"/>
              </a:ext>
            </a:extLst>
          </p:cNvPr>
          <p:cNvSpPr/>
          <p:nvPr/>
        </p:nvSpPr>
        <p:spPr>
          <a:xfrm>
            <a:off x="0" y="592224"/>
            <a:ext cx="12191999" cy="137204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5">
            <a:extLst>
              <a:ext uri="{FF2B5EF4-FFF2-40B4-BE49-F238E27FC236}">
                <a16:creationId xmlns:a16="http://schemas.microsoft.com/office/drawing/2014/main" id="{31392DDE-8EEB-DF01-5E93-B51D61C11A85}"/>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80"/>
              </a:lnSpc>
              <a:spcBef>
                <a:spcPts val="0"/>
              </a:spcBef>
            </a:pPr>
            <a:r>
              <a:rPr lang="en-GB" b="1" noProof="0" dirty="0">
                <a:solidFill>
                  <a:schemeClr val="bg1"/>
                </a:solidFill>
              </a:rPr>
              <a:t>Ondernemer: Lisa </a:t>
            </a:r>
            <a:r>
              <a:rPr lang="en-GB" noProof="0" dirty="0">
                <a:solidFill>
                  <a:schemeClr val="bg1"/>
                </a:solidFill>
              </a:rPr>
              <a:t>Gifford </a:t>
            </a:r>
          </a:p>
          <a:p>
            <a:pPr>
              <a:lnSpc>
                <a:spcPts val="2580"/>
              </a:lnSpc>
              <a:spcBef>
                <a:spcPts val="0"/>
              </a:spcBef>
            </a:pPr>
            <a:r>
              <a:rPr lang="en-GB" b="1" noProof="0" dirty="0">
                <a:solidFill>
                  <a:schemeClr val="bg1"/>
                </a:solidFill>
              </a:rPr>
              <a:t>Bedrijf: Leitrim Hill Creamery</a:t>
            </a:r>
            <a:endParaRPr lang="en-GB" noProof="0" dirty="0">
              <a:solidFill>
                <a:schemeClr val="bg1"/>
              </a:solidFill>
            </a:endParaRPr>
          </a:p>
          <a:p>
            <a:pPr>
              <a:lnSpc>
                <a:spcPts val="2580"/>
              </a:lnSpc>
              <a:spcBef>
                <a:spcPts val="0"/>
              </a:spcBef>
            </a:pPr>
            <a:r>
              <a:rPr lang="en-GB" b="1" noProof="0" dirty="0">
                <a:solidFill>
                  <a:schemeClr val="bg1"/>
                </a:solidFill>
              </a:rPr>
              <a:t>Locatie: Ierland</a:t>
            </a:r>
            <a:endParaRPr lang="en-GB" noProof="0" dirty="0">
              <a:solidFill>
                <a:schemeClr val="bg1"/>
              </a:solidFill>
            </a:endParaRPr>
          </a:p>
        </p:txBody>
      </p:sp>
      <p:sp>
        <p:nvSpPr>
          <p:cNvPr id="9" name="Rectangle 8">
            <a:extLst>
              <a:ext uri="{FF2B5EF4-FFF2-40B4-BE49-F238E27FC236}">
                <a16:creationId xmlns:a16="http://schemas.microsoft.com/office/drawing/2014/main" id="{AC09B182-F239-EAC6-6DA9-086C2E454993}"/>
              </a:ext>
            </a:extLst>
          </p:cNvPr>
          <p:cNvSpPr/>
          <p:nvPr/>
        </p:nvSpPr>
        <p:spPr>
          <a:xfrm rot="16200000">
            <a:off x="-394070" y="1030231"/>
            <a:ext cx="1776512" cy="461665"/>
          </a:xfrm>
          <a:prstGeom prst="rect">
            <a:avLst/>
          </a:prstGeom>
          <a:solidFill>
            <a:srgbClr val="84BFA4"/>
          </a:solidFill>
        </p:spPr>
        <p:txBody>
          <a:bodyPr wrap="none">
            <a:spAutoFit/>
          </a:bodyPr>
          <a:lstStyle/>
          <a:p>
            <a:pPr algn="ctr"/>
            <a:r>
              <a:rPr lang="en-GB" sz="2400" noProof="0" dirty="0">
                <a:solidFill>
                  <a:schemeClr val="bg1"/>
                </a:solidFill>
              </a:rPr>
              <a:t> CASUSBEELD</a:t>
            </a:r>
          </a:p>
        </p:txBody>
      </p:sp>
      <p:sp>
        <p:nvSpPr>
          <p:cNvPr id="15" name="TextBox 14">
            <a:extLst>
              <a:ext uri="{FF2B5EF4-FFF2-40B4-BE49-F238E27FC236}">
                <a16:creationId xmlns:a16="http://schemas.microsoft.com/office/drawing/2014/main" id="{37EAE2C4-4315-FEBD-5934-C0DCA4CEC44E}"/>
              </a:ext>
            </a:extLst>
          </p:cNvPr>
          <p:cNvSpPr txBox="1"/>
          <p:nvPr/>
        </p:nvSpPr>
        <p:spPr>
          <a:xfrm>
            <a:off x="1088304" y="3888910"/>
            <a:ext cx="6696796" cy="977960"/>
          </a:xfrm>
          <a:prstGeom prst="rect">
            <a:avLst/>
          </a:prstGeom>
          <a:noFill/>
        </p:spPr>
        <p:txBody>
          <a:bodyPr wrap="square">
            <a:spAutoFit/>
          </a:bodyPr>
          <a:lstStyle/>
          <a:p>
            <a:pPr algn="ctr">
              <a:lnSpc>
                <a:spcPts val="2340"/>
              </a:lnSpc>
            </a:pPr>
            <a:r>
              <a:rPr lang="en-GB" sz="2200" i="1" noProof="0" dirty="0">
                <a:solidFill>
                  <a:srgbClr val="382B1B"/>
                </a:solidFill>
              </a:rPr>
              <a:t>"De uitdagingen van een klein bedrijf zijn voortdurend en vereisen opleiding, intuïtie, eerlijkheid, geduld en een snelle reactie, allemaal op de juiste manier gebruikt".</a:t>
            </a:r>
          </a:p>
        </p:txBody>
      </p:sp>
      <p:sp>
        <p:nvSpPr>
          <p:cNvPr id="16" name="Freeform 15">
            <a:extLst>
              <a:ext uri="{FF2B5EF4-FFF2-40B4-BE49-F238E27FC236}">
                <a16:creationId xmlns:a16="http://schemas.microsoft.com/office/drawing/2014/main" id="{022CCC47-A79B-7E4B-58A1-A33AA5C2AD33}"/>
              </a:ext>
            </a:extLst>
          </p:cNvPr>
          <p:cNvSpPr/>
          <p:nvPr/>
        </p:nvSpPr>
        <p:spPr>
          <a:xfrm>
            <a:off x="7999461" y="2312534"/>
            <a:ext cx="3049180" cy="2538122"/>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tretch>
              <a:fillRect/>
            </a:stretch>
          </a:blipFill>
          <a:ln w="2960" cap="flat">
            <a:noFill/>
            <a:prstDash val="solid"/>
            <a:miter/>
          </a:ln>
        </p:spPr>
        <p:txBody>
          <a:bodyPr wrap="square" rtlCol="0" anchor="ctr">
            <a:noAutofit/>
          </a:bodyPr>
          <a:lstStyle/>
          <a:p>
            <a:endParaRPr lang="en-GB" b="0" i="0" noProof="0" dirty="0">
              <a:latin typeface="Calibri" panose="020F0502020204030204" pitchFamily="34" charset="0"/>
            </a:endParaRPr>
          </a:p>
        </p:txBody>
      </p:sp>
      <p:sp>
        <p:nvSpPr>
          <p:cNvPr id="17" name="Graphic 4">
            <a:extLst>
              <a:ext uri="{FF2B5EF4-FFF2-40B4-BE49-F238E27FC236}">
                <a16:creationId xmlns:a16="http://schemas.microsoft.com/office/drawing/2014/main" id="{6568C202-169F-6783-6F5C-8FC9B123230D}"/>
              </a:ext>
            </a:extLst>
          </p:cNvPr>
          <p:cNvSpPr/>
          <p:nvPr/>
        </p:nvSpPr>
        <p:spPr>
          <a:xfrm rot="3048013">
            <a:off x="10840108" y="3234926"/>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GB" b="0" i="0" noProof="0" dirty="0">
              <a:latin typeface="Calibri" panose="020F0502020204030204" pitchFamily="34" charset="0"/>
            </a:endParaRPr>
          </a:p>
        </p:txBody>
      </p:sp>
      <p:sp>
        <p:nvSpPr>
          <p:cNvPr id="3" name="TextBox 2">
            <a:extLst>
              <a:ext uri="{FF2B5EF4-FFF2-40B4-BE49-F238E27FC236}">
                <a16:creationId xmlns:a16="http://schemas.microsoft.com/office/drawing/2014/main" id="{E5000556-458F-6696-8CEB-76EA81D368E9}"/>
              </a:ext>
            </a:extLst>
          </p:cNvPr>
          <p:cNvSpPr txBox="1"/>
          <p:nvPr/>
        </p:nvSpPr>
        <p:spPr>
          <a:xfrm>
            <a:off x="1783164" y="3006590"/>
            <a:ext cx="5307076" cy="584775"/>
          </a:xfrm>
          <a:prstGeom prst="rect">
            <a:avLst/>
          </a:prstGeom>
          <a:noFill/>
        </p:spPr>
        <p:txBody>
          <a:bodyPr wrap="square">
            <a:spAutoFit/>
          </a:bodyPr>
          <a:lstStyle/>
          <a:p>
            <a:pPr algn="ctr">
              <a:lnSpc>
                <a:spcPct val="100000"/>
              </a:lnSpc>
            </a:pPr>
            <a:r>
              <a:rPr lang="en-GB" sz="3200" b="1" noProof="0" dirty="0">
                <a:solidFill>
                  <a:srgbClr val="382B1B"/>
                </a:solidFill>
              </a:rPr>
              <a:t>Lisa's advies?</a:t>
            </a:r>
          </a:p>
        </p:txBody>
      </p:sp>
    </p:spTree>
    <p:extLst>
      <p:ext uri="{BB962C8B-B14F-4D97-AF65-F5344CB8AC3E}">
        <p14:creationId xmlns:p14="http://schemas.microsoft.com/office/powerpoint/2010/main" val="81633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530058"/>
            <a:ext cx="11576536" cy="3762613"/>
          </a:xfrm>
        </p:spPr>
        <p:txBody>
          <a:bodyPr/>
          <a:lstStyle/>
          <a:p>
            <a:pPr marL="342900" indent="-342900">
              <a:buFont typeface="Arial" panose="020B0604020202020204" pitchFamily="34" charset="0"/>
              <a:buChar char="•"/>
            </a:pPr>
            <a:r>
              <a:rPr lang="en-GB" sz="1800" b="1" dirty="0"/>
              <a:t>Je sterke punten herkennen</a:t>
            </a:r>
            <a:br>
              <a:rPr lang="en-GB" sz="1800" dirty="0"/>
            </a:br>
            <a:r>
              <a:rPr lang="en-GB" sz="1800" dirty="0"/>
              <a:t>Begrijp hoe je achtergrond, cultuur en levenservaringen troeven kunnen worden in het ondernemerschap in de voedingssector.</a:t>
            </a:r>
          </a:p>
          <a:p>
            <a:pPr marL="342900" indent="-342900">
              <a:buFont typeface="Arial" panose="020B0604020202020204" pitchFamily="34" charset="0"/>
              <a:buChar char="•"/>
            </a:pPr>
            <a:r>
              <a:rPr lang="en-GB" sz="1800" b="1" dirty="0"/>
              <a:t>Verbind je verhaal met je passie</a:t>
            </a:r>
            <a:br>
              <a:rPr lang="en-GB" sz="1800" dirty="0"/>
            </a:br>
            <a:r>
              <a:rPr lang="en-GB" sz="1800" dirty="0"/>
              <a:t>Identificeer de persoonlijke verhalen, tradities en hobby's die een inspiratiebron kunnen zijn voor een zinvol voedingsbedrijf.</a:t>
            </a:r>
          </a:p>
          <a:p>
            <a:pPr marL="342900" indent="-342900">
              <a:buFont typeface="Arial" panose="020B0604020202020204" pitchFamily="34" charset="0"/>
              <a:buChar char="•"/>
            </a:pPr>
            <a:r>
              <a:rPr lang="en-GB" sz="1800" b="1" dirty="0"/>
              <a:t>Begrijp wat ondernemerschap inhoudt</a:t>
            </a:r>
            <a:br>
              <a:rPr lang="en-GB" sz="1800" dirty="0"/>
            </a:br>
            <a:r>
              <a:rPr lang="en-GB" sz="1800" dirty="0"/>
              <a:t>Leer wat er nodig is om een voedingsmiddelenondernemer te worden en ontwikkel de mindset die nodig is om te beginnen.</a:t>
            </a:r>
          </a:p>
          <a:p>
            <a:pPr marL="342900" indent="-342900">
              <a:buFont typeface="Arial" panose="020B0604020202020204" pitchFamily="34" charset="0"/>
              <a:buChar char="•"/>
            </a:pPr>
            <a:r>
              <a:rPr lang="en-GB" sz="1800" b="1" dirty="0"/>
              <a:t>Met vertrouwen zakelijke ideeën verkennen</a:t>
            </a:r>
            <a:br>
              <a:rPr lang="en-GB" sz="1800" dirty="0"/>
            </a:br>
            <a:r>
              <a:rPr lang="en-GB" sz="1800" dirty="0"/>
              <a:t>Ontdek realistische bedrijfsideeën voor voedingsmiddelen op basis van je vaardigheden, interesses en de behoeften van je gemeenschap.</a:t>
            </a:r>
          </a:p>
          <a:p>
            <a:pPr marL="342900" indent="-342900">
              <a:buFont typeface="Arial" panose="020B0604020202020204" pitchFamily="34" charset="0"/>
              <a:buChar char="•"/>
            </a:pPr>
            <a:r>
              <a:rPr lang="en-GB" sz="1800" b="1" dirty="0"/>
              <a:t>Kies het juiste pad voor jou</a:t>
            </a:r>
            <a:br>
              <a:rPr lang="en-GB" sz="1800" dirty="0"/>
            </a:br>
            <a:r>
              <a:rPr lang="en-GB" sz="1800" dirty="0"/>
              <a:t>Gebruik brainstormmiddelen en inspirerende voorbeelden om je idee voor een voedingsbedrijf vorm te geven. Beslis of je het leuk vindt om eten te maken, diensten aan te bieden, anderen les te geven of deze opties te combineren.</a:t>
            </a:r>
          </a:p>
          <a:p>
            <a:br>
              <a:rPr lang="en-GB" sz="2000" dirty="0"/>
            </a:br>
            <a:endParaRPr lang="en-GB" sz="2000" dirty="0"/>
          </a:p>
          <a:p>
            <a:pPr algn="ctr" fontAlgn="base"/>
            <a:endParaRPr lang="en-GB" sz="2000" dirty="0"/>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8" y="215796"/>
            <a:ext cx="11792301" cy="1015663"/>
          </a:xfrm>
          <a:prstGeom prst="rect">
            <a:avLst/>
          </a:prstGeom>
          <a:noFill/>
        </p:spPr>
        <p:txBody>
          <a:bodyPr wrap="square">
            <a:spAutoFit/>
          </a:bodyPr>
          <a:lstStyle/>
          <a:p>
            <a:pPr>
              <a:buNone/>
            </a:pPr>
            <a:r>
              <a:rPr lang="en-GB" sz="2800" b="1" dirty="0"/>
              <a:t>Leerdoelen - Stap 1: Het avontuur van je voedingsmiddelenbedrijf beginnen</a:t>
            </a:r>
          </a:p>
          <a:p>
            <a:pPr>
              <a:buNone/>
            </a:pPr>
            <a:r>
              <a:rPr lang="en-GB" sz="3200" dirty="0"/>
              <a:t>Aan het einde van Stap 1 ben je in staat om:</a:t>
            </a:r>
          </a:p>
        </p:txBody>
      </p:sp>
    </p:spTree>
    <p:extLst>
      <p:ext uri="{BB962C8B-B14F-4D97-AF65-F5344CB8AC3E}">
        <p14:creationId xmlns:p14="http://schemas.microsoft.com/office/powerpoint/2010/main" val="2716317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en-GB" noProof="0" dirty="0"/>
              <a:t>IDEEËN VOOR FOODBUSINESS + CULTUUR ONDERZOEKEN</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04</a:t>
            </a:r>
          </a:p>
        </p:txBody>
      </p:sp>
    </p:spTree>
    <p:extLst>
      <p:ext uri="{BB962C8B-B14F-4D97-AF65-F5344CB8AC3E}">
        <p14:creationId xmlns:p14="http://schemas.microsoft.com/office/powerpoint/2010/main" val="2834796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IDEEËN - IDEEËN....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35424" y="1271587"/>
            <a:ext cx="7388352" cy="5148464"/>
          </a:xfrm>
        </p:spPr>
        <p:txBody>
          <a:bodyPr numCol="1"/>
          <a:lstStyle/>
          <a:p>
            <a:pPr>
              <a:buNone/>
            </a:pPr>
            <a:r>
              <a:rPr lang="en-GB" b="1" noProof="0" dirty="0"/>
              <a:t>Dat is heel normaal! Bedrijfsideeën kunnen op elk moment opduiken, dus het is goed om open en nieuwsgierig te blijven.</a:t>
            </a:r>
          </a:p>
          <a:p>
            <a:pPr>
              <a:buNone/>
            </a:pPr>
            <a:endParaRPr lang="en-GB" b="1" noProof="0" dirty="0"/>
          </a:p>
          <a:p>
            <a:pPr marL="342900" indent="-342900">
              <a:buFont typeface="Wingdings" panose="05000000000000000000" pitchFamily="2" charset="2"/>
              <a:buChar char="Ø"/>
            </a:pPr>
            <a:r>
              <a:rPr lang="en-GB" b="1" noProof="0" dirty="0">
                <a:solidFill>
                  <a:srgbClr val="84BFA4"/>
                </a:solidFill>
              </a:rPr>
              <a:t>Het is oké om je in het begin onzeker te voelen.</a:t>
            </a:r>
            <a:br>
              <a:rPr lang="en-GB" noProof="0" dirty="0"/>
            </a:br>
            <a:r>
              <a:rPr lang="en-GB" noProof="0" dirty="0"/>
              <a:t>Ideeën bedenken voelt misschien niet meteen gemakkelijk, dat is heel normaal!</a:t>
            </a:r>
          </a:p>
          <a:p>
            <a:pPr marL="342900" indent="-342900">
              <a:buFont typeface="Wingdings" panose="05000000000000000000" pitchFamily="2" charset="2"/>
              <a:buChar char="Ø"/>
            </a:pPr>
            <a:r>
              <a:rPr lang="en-GB" b="1" noProof="0" dirty="0">
                <a:solidFill>
                  <a:srgbClr val="84BFA4"/>
                </a:solidFill>
              </a:rPr>
              <a:t>Concentreer je op groot dromen, niet op beperkingen.</a:t>
            </a:r>
            <a:br>
              <a:rPr lang="en-GB" b="1" noProof="0" dirty="0">
                <a:solidFill>
                  <a:srgbClr val="84BFA4"/>
                </a:solidFill>
              </a:rPr>
            </a:br>
            <a:r>
              <a:rPr lang="en-GB" noProof="0" dirty="0"/>
              <a:t>Maak je voorlopig geen zorgen over tijd, geld of obstakels. Dit is jouw moment om vrij te fantaseren.</a:t>
            </a:r>
          </a:p>
          <a:p>
            <a:pPr marL="342900" indent="-342900">
              <a:buFont typeface="Wingdings" panose="05000000000000000000" pitchFamily="2" charset="2"/>
              <a:buChar char="Ø"/>
            </a:pPr>
            <a:r>
              <a:rPr lang="en-GB" b="1" noProof="0" dirty="0">
                <a:solidFill>
                  <a:srgbClr val="84BFA4"/>
                </a:solidFill>
              </a:rPr>
              <a:t>Geef jezelf de ruimte om te ontdekken.</a:t>
            </a:r>
            <a:br>
              <a:rPr lang="en-GB" b="1" noProof="0" dirty="0">
                <a:solidFill>
                  <a:srgbClr val="84BFA4"/>
                </a:solidFill>
              </a:rPr>
            </a:br>
            <a:r>
              <a:rPr lang="en-GB" noProof="0" dirty="0"/>
              <a:t>Blijf open, heb plezier en laat je ideeën groeien - je weet nooit waar ze je kunnen brengen!</a:t>
            </a:r>
          </a:p>
          <a:p>
            <a:pPr>
              <a:buNone/>
            </a:pPr>
            <a:endParaRPr lang="en-GB" noProof="0" dirty="0"/>
          </a:p>
          <a:p>
            <a:r>
              <a:rPr lang="en-GB" noProof="0" dirty="0"/>
              <a:t>Aan het einde van deze module heb je verschillende creatieve technieken uitgeprobeerd om je te helpen een bedrijfsidee te vinden dat bij je past. </a:t>
            </a: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639065" y="1396799"/>
            <a:ext cx="3336168" cy="33099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740"/>
              </a:lnSpc>
            </a:pPr>
            <a:r>
              <a:rPr lang="en-GB" sz="3200" b="1" noProof="0" dirty="0">
                <a:solidFill>
                  <a:srgbClr val="84BFA4"/>
                </a:solidFill>
              </a:rPr>
              <a:t>Je begint enthousiast te worden over het idee om je eigen levensmiddelenbedrijf op te zetten, maar misschien vraag je je af... </a:t>
            </a:r>
            <a:r>
              <a:rPr lang="en-GB" sz="3200" i="1" noProof="0" dirty="0">
                <a:solidFill>
                  <a:srgbClr val="84BFA4"/>
                </a:solidFill>
              </a:rPr>
              <a:t>waar moet ik beginnen?</a:t>
            </a:r>
          </a:p>
          <a:p>
            <a:pPr>
              <a:lnSpc>
                <a:spcPts val="2740"/>
              </a:lnSpc>
            </a:pPr>
            <a:endParaRPr lang="en-GB" sz="3200" b="1" i="1" noProof="0" dirty="0">
              <a:solidFill>
                <a:srgbClr val="84BFA4"/>
              </a:solidFill>
            </a:endParaRP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4050156" y="1396799"/>
            <a:ext cx="0" cy="454680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 name="Grupa 1">
            <a:extLst>
              <a:ext uri="{FF2B5EF4-FFF2-40B4-BE49-F238E27FC236}">
                <a16:creationId xmlns:a16="http://schemas.microsoft.com/office/drawing/2014/main" id="{92371F10-7DC5-DB3A-A0E1-E4FC0A2FED3B}"/>
              </a:ext>
            </a:extLst>
          </p:cNvPr>
          <p:cNvGrpSpPr/>
          <p:nvPr/>
        </p:nvGrpSpPr>
        <p:grpSpPr>
          <a:xfrm>
            <a:off x="1371600" y="4789373"/>
            <a:ext cx="1757265" cy="1757265"/>
            <a:chOff x="1371600" y="4789373"/>
            <a:chExt cx="1757265" cy="1757265"/>
          </a:xfrm>
        </p:grpSpPr>
        <p:pic>
          <p:nvPicPr>
            <p:cNvPr id="3" name="Graphic 2" descr="Packing Box Open with solid fill">
              <a:extLst>
                <a:ext uri="{FF2B5EF4-FFF2-40B4-BE49-F238E27FC236}">
                  <a16:creationId xmlns:a16="http://schemas.microsoft.com/office/drawing/2014/main" id="{1C8E8C0D-884D-9719-A137-66446F90A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4789373"/>
              <a:ext cx="1757265" cy="1757265"/>
            </a:xfrm>
            <a:prstGeom prst="rect">
              <a:avLst/>
            </a:prstGeom>
          </p:spPr>
        </p:pic>
        <p:pic>
          <p:nvPicPr>
            <p:cNvPr id="5" name="Graphic 4" descr="Lightbulb with solid fill">
              <a:extLst>
                <a:ext uri="{FF2B5EF4-FFF2-40B4-BE49-F238E27FC236}">
                  <a16:creationId xmlns:a16="http://schemas.microsoft.com/office/drawing/2014/main" id="{16459EEF-85F2-CE2F-6D2B-A5511B9A38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66743" y="4789373"/>
              <a:ext cx="766978" cy="766978"/>
            </a:xfrm>
            <a:prstGeom prst="rect">
              <a:avLst/>
            </a:prstGeom>
          </p:spPr>
        </p:pic>
      </p:grpSp>
    </p:spTree>
    <p:extLst>
      <p:ext uri="{BB962C8B-B14F-4D97-AF65-F5344CB8AC3E}">
        <p14:creationId xmlns:p14="http://schemas.microsoft.com/office/powerpoint/2010/main" val="43871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AAN DE SLAG MET HET GENEREREN VAN IDEEËN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977288" y="1866038"/>
            <a:ext cx="5553777" cy="3867430"/>
          </a:xfrm>
        </p:spPr>
        <p:txBody>
          <a:bodyPr numCol="1"/>
          <a:lstStyle/>
          <a:p>
            <a:r>
              <a:rPr lang="en-GB" sz="3200" b="1" noProof="0" dirty="0">
                <a:solidFill>
                  <a:srgbClr val="84BFA4"/>
                </a:solidFill>
              </a:rPr>
              <a:t>Doen waar je van houdt</a:t>
            </a:r>
          </a:p>
          <a:p>
            <a:endParaRPr lang="en-GB" noProof="0" dirty="0"/>
          </a:p>
          <a:p>
            <a:r>
              <a:rPr lang="en-GB" noProof="0" dirty="0"/>
              <a:t>Het opstarten van een succesvol nieuw </a:t>
            </a:r>
            <a:r>
              <a:rPr lang="en-GB" noProof="0" dirty="0" err="1"/>
              <a:t>voedingsbedrijf </a:t>
            </a:r>
            <a:r>
              <a:rPr lang="en-GB" noProof="0" dirty="0"/>
              <a:t>kost tijd. Veel tijd... </a:t>
            </a:r>
          </a:p>
          <a:p>
            <a:endParaRPr lang="en-GB" noProof="0" dirty="0"/>
          </a:p>
          <a:p>
            <a:r>
              <a:rPr lang="en-GB" noProof="0" dirty="0"/>
              <a:t>Dus als je begint na te denken over overtuigende nieuwe bedrijfsideeën, is geen enkel idee belangrijker dan de ideeën die te maken hebben met </a:t>
            </a:r>
            <a:r>
              <a:rPr lang="en-GB" b="1" noProof="0" dirty="0"/>
              <a:t>jouw passiegebieden.</a:t>
            </a:r>
          </a:p>
          <a:p>
            <a:endParaRPr lang="en-GB" noProof="0" dirty="0"/>
          </a:p>
          <a:p>
            <a:r>
              <a:rPr lang="en-GB" noProof="0" dirty="0"/>
              <a:t>Als we </a:t>
            </a:r>
            <a:r>
              <a:rPr lang="en-GB" b="1" noProof="0" dirty="0"/>
              <a:t>doen waar we van houden</a:t>
            </a:r>
            <a:r>
              <a:rPr lang="en-GB" noProof="0" dirty="0"/>
              <a:t>, worden de lange uren gemakkelijker en die passie vertaalt zich natuurlijk in elk aspect van je voedingsbedrijf. Gepassioneerde ondernemers hebben een streepje voor.</a:t>
            </a:r>
          </a:p>
        </p:txBody>
      </p:sp>
      <p:pic>
        <p:nvPicPr>
          <p:cNvPr id="3" name="Obraz 2">
            <a:extLst>
              <a:ext uri="{FF2B5EF4-FFF2-40B4-BE49-F238E27FC236}">
                <a16:creationId xmlns:a16="http://schemas.microsoft.com/office/drawing/2014/main" id="{856EA7DF-8EBB-33D0-9131-A8F3ECBBE183}"/>
              </a:ext>
            </a:extLst>
          </p:cNvPr>
          <p:cNvPicPr>
            <a:picLocks noChangeAspect="1"/>
          </p:cNvPicPr>
          <p:nvPr/>
        </p:nvPicPr>
        <p:blipFill>
          <a:blip r:embed="rId2"/>
          <a:srcRect l="11704" r="17803"/>
          <a:stretch/>
        </p:blipFill>
        <p:spPr>
          <a:xfrm>
            <a:off x="972151" y="1660539"/>
            <a:ext cx="4523873" cy="4278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1585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7828993" cy="1126708"/>
          </a:xfrm>
        </p:spPr>
        <p:txBody>
          <a:bodyPr/>
          <a:lstStyle/>
          <a:p>
            <a:r>
              <a:rPr lang="en-GB" noProof="0" dirty="0"/>
              <a:t>WAAR BEN JE GOED IN? </a:t>
            </a:r>
          </a:p>
          <a:p>
            <a:r>
              <a:rPr lang="en-GB" noProof="0" dirty="0"/>
              <a:t>WAT DOE JE GRAAG?</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5752" y="1788593"/>
            <a:ext cx="8197527" cy="1696931"/>
          </a:xfrm>
        </p:spPr>
        <p:txBody>
          <a:bodyPr numCol="1"/>
          <a:lstStyle/>
          <a:p>
            <a:pPr>
              <a:buNone/>
            </a:pPr>
            <a:r>
              <a:rPr lang="en-GB" noProof="0" dirty="0"/>
              <a:t>Als je nadenkt over je toekomstige voedingsmiddelenbedrijf, kunnen veel delen van je leven je op een idee brengen. Je eerdere werkervaring, praktische vaardigheden, hobby's, connecties in de gemeenschap en zelfs je familietradities kunnen allemaal </a:t>
            </a:r>
            <a:r>
              <a:rPr lang="en-GB" b="1" noProof="0" dirty="0"/>
              <a:t>inspireren tot geweldige ideeën voor een voedingsbedrijf!</a:t>
            </a:r>
          </a:p>
          <a:p>
            <a:pPr>
              <a:buNone/>
            </a:pPr>
            <a:endParaRPr lang="en-GB" b="1" noProof="0" dirty="0"/>
          </a:p>
        </p:txBody>
      </p:sp>
      <p:sp>
        <p:nvSpPr>
          <p:cNvPr id="5" name="Text Placeholder 5">
            <a:extLst>
              <a:ext uri="{FF2B5EF4-FFF2-40B4-BE49-F238E27FC236}">
                <a16:creationId xmlns:a16="http://schemas.microsoft.com/office/drawing/2014/main" id="{6F87FF50-A4B5-4625-A6F0-A791200114A9}"/>
              </a:ext>
            </a:extLst>
          </p:cNvPr>
          <p:cNvSpPr txBox="1">
            <a:spLocks/>
          </p:cNvSpPr>
          <p:nvPr/>
        </p:nvSpPr>
        <p:spPr>
          <a:xfrm>
            <a:off x="492148" y="4322055"/>
            <a:ext cx="11207704" cy="2061730"/>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B6D1E1"/>
              </a:buClr>
              <a:buFont typeface="Arial" panose="020B0604020202020204" pitchFamily="34" charset="0"/>
              <a:buChar char="•"/>
            </a:pPr>
            <a:endParaRPr lang="en-GB" sz="2200" noProof="0" dirty="0">
              <a:solidFill>
                <a:srgbClr val="382B1B"/>
              </a:solidFill>
            </a:endParaRPr>
          </a:p>
        </p:txBody>
      </p:sp>
      <p:pic>
        <p:nvPicPr>
          <p:cNvPr id="6" name="Obraz 5">
            <a:extLst>
              <a:ext uri="{FF2B5EF4-FFF2-40B4-BE49-F238E27FC236}">
                <a16:creationId xmlns:a16="http://schemas.microsoft.com/office/drawing/2014/main" id="{C6622DF6-8465-631B-9070-16126B7D1701}"/>
              </a:ext>
            </a:extLst>
          </p:cNvPr>
          <p:cNvPicPr>
            <a:picLocks noChangeAspect="1"/>
          </p:cNvPicPr>
          <p:nvPr/>
        </p:nvPicPr>
        <p:blipFill>
          <a:blip r:embed="rId2"/>
          <a:stretch>
            <a:fillRect/>
          </a:stretch>
        </p:blipFill>
        <p:spPr>
          <a:xfrm>
            <a:off x="8653279" y="787664"/>
            <a:ext cx="3237789" cy="2160872"/>
          </a:xfrm>
          <a:prstGeom prst="ellipse">
            <a:avLst/>
          </a:prstGeom>
          <a:noFill/>
        </p:spPr>
      </p:pic>
      <p:sp>
        <p:nvSpPr>
          <p:cNvPr id="4" name="TextBox 3">
            <a:extLst>
              <a:ext uri="{FF2B5EF4-FFF2-40B4-BE49-F238E27FC236}">
                <a16:creationId xmlns:a16="http://schemas.microsoft.com/office/drawing/2014/main" id="{3EC30F98-5812-37FE-7976-2EE55448D348}"/>
              </a:ext>
            </a:extLst>
          </p:cNvPr>
          <p:cNvSpPr txBox="1"/>
          <p:nvPr/>
        </p:nvSpPr>
        <p:spPr>
          <a:xfrm>
            <a:off x="143824" y="3309529"/>
            <a:ext cx="11490283" cy="3170099"/>
          </a:xfrm>
          <a:prstGeom prst="rect">
            <a:avLst/>
          </a:prstGeom>
          <a:noFill/>
        </p:spPr>
        <p:txBody>
          <a:bodyPr wrap="square">
            <a:spAutoFit/>
          </a:bodyPr>
          <a:lstStyle/>
          <a:p>
            <a:pPr marL="342900" indent="-342900">
              <a:buFont typeface="Arial" panose="020B0604020202020204" pitchFamily="34" charset="0"/>
              <a:buChar char="•"/>
            </a:pPr>
            <a:r>
              <a:rPr lang="en-GB" sz="2000" b="1" dirty="0">
                <a:solidFill>
                  <a:srgbClr val="B6D1E1"/>
                </a:solidFill>
              </a:rPr>
              <a:t>Familietradities: </a:t>
            </a:r>
            <a:r>
              <a:rPr lang="en-GB" sz="2000" dirty="0"/>
              <a:t>Recepten die van generatie op generatie zijn doorgegeven, gerechten voor feestdagen of culturele kookstijlen die anderen misschien graag willen proberen</a:t>
            </a:r>
          </a:p>
          <a:p>
            <a:pPr marL="342900" indent="-342900">
              <a:buFont typeface="Arial" panose="020B0604020202020204" pitchFamily="34" charset="0"/>
              <a:buChar char="•"/>
            </a:pPr>
            <a:r>
              <a:rPr lang="en-GB" sz="2000" b="1" dirty="0">
                <a:solidFill>
                  <a:srgbClr val="B6D1E1"/>
                </a:solidFill>
              </a:rPr>
              <a:t>Werkervaring: </a:t>
            </a:r>
            <a:r>
              <a:rPr lang="en-GB" sz="2000" dirty="0"/>
              <a:t>Koken voor evenementen, werken in restaurants of keukens, of zelfs maaltijden organiseren voor grote groepen</a:t>
            </a:r>
          </a:p>
          <a:p>
            <a:pPr marL="342900" indent="-342900">
              <a:buFont typeface="Arial" panose="020B0604020202020204" pitchFamily="34" charset="0"/>
              <a:buChar char="•"/>
            </a:pPr>
            <a:r>
              <a:rPr lang="en-GB" sz="2000" b="1" dirty="0">
                <a:solidFill>
                  <a:srgbClr val="B6D1E1"/>
                </a:solidFill>
              </a:rPr>
              <a:t>Praktische vaardigheden: </a:t>
            </a:r>
            <a:r>
              <a:rPr lang="en-GB" sz="2000" dirty="0"/>
              <a:t>Budgetteren, maaltijdplanning, voedsel bewaren, je eigen ingrediënten kweken of je eigen verpakking maken</a:t>
            </a:r>
          </a:p>
          <a:p>
            <a:pPr marL="342900" indent="-342900">
              <a:buFont typeface="Arial" panose="020B0604020202020204" pitchFamily="34" charset="0"/>
              <a:buChar char="•"/>
            </a:pPr>
            <a:r>
              <a:rPr lang="en-GB" sz="2000" b="1" dirty="0">
                <a:solidFill>
                  <a:srgbClr val="B6D1E1"/>
                </a:solidFill>
              </a:rPr>
              <a:t>Hobby's</a:t>
            </a:r>
            <a:r>
              <a:rPr lang="en-GB" sz="2000" dirty="0"/>
              <a:t>: Bakken, fermenteren, foerageren of unieke kruidenmengsels of snacks maken</a:t>
            </a:r>
          </a:p>
          <a:p>
            <a:pPr marL="342900" indent="-342900">
              <a:buFont typeface="Arial" panose="020B0604020202020204" pitchFamily="34" charset="0"/>
              <a:buChar char="•"/>
            </a:pPr>
            <a:r>
              <a:rPr lang="en-GB" sz="2000" b="1" dirty="0">
                <a:solidFill>
                  <a:srgbClr val="B6D1E1"/>
                </a:solidFill>
              </a:rPr>
              <a:t>Connecties met de gemeenschap: </a:t>
            </a:r>
            <a:r>
              <a:rPr lang="en-GB" sz="2000" dirty="0"/>
              <a:t>Koken voor kerkgroepen of helpen bij gemeenschapsmaaltijden</a:t>
            </a:r>
          </a:p>
          <a:p>
            <a:pPr marL="342900" indent="-342900">
              <a:buFont typeface="Arial" panose="020B0604020202020204" pitchFamily="34" charset="0"/>
              <a:buChar char="•"/>
            </a:pPr>
            <a:r>
              <a:rPr lang="en-GB" sz="2000" b="1" dirty="0">
                <a:solidFill>
                  <a:srgbClr val="B6D1E1"/>
                </a:solidFill>
              </a:rPr>
              <a:t>Alledaagse problemen oplossen: </a:t>
            </a:r>
            <a:r>
              <a:rPr lang="en-GB" sz="2000" dirty="0"/>
              <a:t>Creatieve manieren vinden om maaltijden uit te breiden, ingrediënten te vervangen of te koken zonder al het gereedschap.</a:t>
            </a:r>
            <a:endParaRPr lang="en-IE" sz="2000" dirty="0"/>
          </a:p>
        </p:txBody>
      </p:sp>
    </p:spTree>
    <p:extLst>
      <p:ext uri="{BB962C8B-B14F-4D97-AF65-F5344CB8AC3E}">
        <p14:creationId xmlns:p14="http://schemas.microsoft.com/office/powerpoint/2010/main" val="564327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BEDRIJFSIDEEËN GENEREREN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211402" y="1290910"/>
            <a:ext cx="6718467" cy="4631077"/>
          </a:xfrm>
        </p:spPr>
        <p:txBody>
          <a:bodyPr numCol="1"/>
          <a:lstStyle/>
          <a:p>
            <a:pPr>
              <a:buNone/>
            </a:pPr>
            <a:r>
              <a:rPr lang="en-GB" dirty="0"/>
              <a:t>Nu je je vaardigheden, passies en levenservaringen hebt onderzocht, is het tijd om na te denken over wat voor soort voedingsbedrijf je zou kunnen opzetten.</a:t>
            </a:r>
          </a:p>
          <a:p>
            <a:pPr>
              <a:buNone/>
            </a:pPr>
            <a:endParaRPr lang="en-GB" b="1" dirty="0"/>
          </a:p>
          <a:p>
            <a:pPr>
              <a:buNone/>
            </a:pPr>
            <a:r>
              <a:rPr lang="en-GB" b="1" dirty="0"/>
              <a:t>Hier zijn enkele vragen om je te helpen brainstormen:</a:t>
            </a:r>
            <a:endParaRPr lang="en-GB" dirty="0"/>
          </a:p>
          <a:p>
            <a:pPr marL="285750" indent="-285750">
              <a:buFont typeface="Arial" panose="020B0604020202020204" pitchFamily="34" charset="0"/>
              <a:buChar char="•"/>
            </a:pPr>
            <a:r>
              <a:rPr lang="en-GB" dirty="0"/>
              <a:t>Welk voedsel maak je graag en ben je trots op?</a:t>
            </a:r>
          </a:p>
          <a:p>
            <a:pPr marL="285750" indent="-285750">
              <a:buFont typeface="Arial" panose="020B0604020202020204" pitchFamily="34" charset="0"/>
              <a:buChar char="•"/>
            </a:pPr>
            <a:r>
              <a:rPr lang="en-GB" dirty="0"/>
              <a:t>Vragen vrienden of familie je altijd om een bepaald gerecht?</a:t>
            </a:r>
          </a:p>
          <a:p>
            <a:pPr marL="285750" indent="-285750">
              <a:buFont typeface="Arial" panose="020B0604020202020204" pitchFamily="34" charset="0"/>
              <a:buChar char="•"/>
            </a:pPr>
            <a:r>
              <a:rPr lang="en-GB" dirty="0"/>
              <a:t>Zijn er smaken uit jouw cultuur die je niet ziet in plaatselijke winkels of restaurants?</a:t>
            </a:r>
          </a:p>
          <a:p>
            <a:pPr marL="285750" indent="-285750">
              <a:buFont typeface="Arial" panose="020B0604020202020204" pitchFamily="34" charset="0"/>
              <a:buChar char="•"/>
            </a:pPr>
            <a:r>
              <a:rPr lang="en-GB" dirty="0"/>
              <a:t>Kun je iets zelfgemaakt, seizoensgebonden of unieks aanbieden dat een gat in je gemeenschap vult?</a:t>
            </a:r>
          </a:p>
          <a:p>
            <a:pPr marL="285750" indent="-285750">
              <a:buFont typeface="Arial" panose="020B0604020202020204" pitchFamily="34" charset="0"/>
              <a:buChar char="•"/>
            </a:pPr>
            <a:r>
              <a:rPr lang="en-GB" dirty="0"/>
              <a:t>Hou je van koken, bakken, conserveren, catering of iets anders?</a:t>
            </a:r>
          </a:p>
          <a:p>
            <a:pPr>
              <a:buNone/>
            </a:pPr>
            <a:endParaRPr lang="en-GB" sz="2000" noProof="0" dirty="0"/>
          </a:p>
        </p:txBody>
      </p:sp>
      <p:pic>
        <p:nvPicPr>
          <p:cNvPr id="3" name="Picture 2">
            <a:extLst>
              <a:ext uri="{FF2B5EF4-FFF2-40B4-BE49-F238E27FC236}">
                <a16:creationId xmlns:a16="http://schemas.microsoft.com/office/drawing/2014/main" id="{3EB40FE1-82BE-CADF-5AEA-454A0318503F}"/>
              </a:ext>
            </a:extLst>
          </p:cNvPr>
          <p:cNvPicPr>
            <a:picLocks noChangeAspect="1"/>
          </p:cNvPicPr>
          <p:nvPr/>
        </p:nvPicPr>
        <p:blipFill>
          <a:blip r:embed="rId2"/>
          <a:srcRect t="27778" b="27778"/>
          <a:stretch/>
        </p:blipFill>
        <p:spPr>
          <a:xfrm>
            <a:off x="6887547" y="1512624"/>
            <a:ext cx="5304453" cy="3536302"/>
          </a:xfrm>
          <a:prstGeom prst="ellipse">
            <a:avLst/>
          </a:prstGeom>
          <a:ln>
            <a:noFill/>
          </a:ln>
          <a:effectLst>
            <a:softEdge rad="112500"/>
          </a:effectLst>
        </p:spPr>
      </p:pic>
      <p:sp>
        <p:nvSpPr>
          <p:cNvPr id="2" name="TextBox 1">
            <a:extLst>
              <a:ext uri="{FF2B5EF4-FFF2-40B4-BE49-F238E27FC236}">
                <a16:creationId xmlns:a16="http://schemas.microsoft.com/office/drawing/2014/main" id="{49153EB9-5370-FFCC-E26A-993BBF2BC4BC}"/>
              </a:ext>
            </a:extLst>
          </p:cNvPr>
          <p:cNvSpPr txBox="1"/>
          <p:nvPr/>
        </p:nvSpPr>
        <p:spPr>
          <a:xfrm>
            <a:off x="203367" y="5307722"/>
            <a:ext cx="11777231" cy="646331"/>
          </a:xfrm>
          <a:prstGeom prst="rect">
            <a:avLst/>
          </a:prstGeom>
          <a:noFill/>
        </p:spPr>
        <p:txBody>
          <a:bodyPr wrap="square" rtlCol="0">
            <a:spAutoFit/>
          </a:bodyPr>
          <a:lstStyle/>
          <a:p>
            <a:r>
              <a:rPr lang="en-GB" b="1" dirty="0">
                <a:highlight>
                  <a:srgbClr val="B6D1E1"/>
                </a:highlight>
              </a:rPr>
              <a:t>Werkbladen downloaden (dubbelklik op het pictogram om toegang te krijgen):</a:t>
            </a:r>
            <a:br>
              <a:rPr lang="en-GB" dirty="0"/>
            </a:br>
            <a:r>
              <a:rPr lang="en-GB" dirty="0"/>
              <a:t>📝 </a:t>
            </a:r>
            <a:r>
              <a:rPr lang="en-GB" i="1" dirty="0"/>
              <a:t>Werkblad zakelijke vaardigheden (direct gebruik) </a:t>
            </a:r>
            <a:r>
              <a:rPr lang="en-GB" dirty="0"/>
              <a:t>📄 </a:t>
            </a:r>
            <a:r>
              <a:rPr lang="en-GB" i="1" dirty="0"/>
              <a:t>Werkblad voor het genereren van bedrijfsideeën (begeleiders in de klas en groepswerk)</a:t>
            </a:r>
            <a:endParaRPr lang="en-IE" dirty="0"/>
          </a:p>
        </p:txBody>
      </p:sp>
      <p:graphicFrame>
        <p:nvGraphicFramePr>
          <p:cNvPr id="4" name="Object 3">
            <a:extLst>
              <a:ext uri="{FF2B5EF4-FFF2-40B4-BE49-F238E27FC236}">
                <a16:creationId xmlns:a16="http://schemas.microsoft.com/office/drawing/2014/main" id="{EC0A0BFE-B4C0-175E-E1F7-750E08832C12}"/>
              </a:ext>
            </a:extLst>
          </p:cNvPr>
          <p:cNvGraphicFramePr>
            <a:graphicFrameLocks noChangeAspect="1"/>
          </p:cNvGraphicFramePr>
          <p:nvPr>
            <p:extLst>
              <p:ext uri="{D42A27DB-BD31-4B8C-83A1-F6EECF244321}">
                <p14:modId xmlns:p14="http://schemas.microsoft.com/office/powerpoint/2010/main" val="2031444981"/>
              </p:ext>
            </p:extLst>
          </p:nvPr>
        </p:nvGraphicFramePr>
        <p:xfrm>
          <a:off x="1601638" y="5998773"/>
          <a:ext cx="914400" cy="781050"/>
        </p:xfrm>
        <a:graphic>
          <a:graphicData uri="http://schemas.openxmlformats.org/presentationml/2006/ole">
            <mc:AlternateContent xmlns:mc="http://schemas.openxmlformats.org/markup-compatibility/2006">
              <mc:Choice xmlns:v="urn:schemas-microsoft-com:vml" Requires="v">
                <p:oleObj name="Document" showAsIcon="1" r:id="rId3" imgW="914249" imgH="781050" progId="Word.Document.12">
                  <p:embed/>
                </p:oleObj>
              </mc:Choice>
              <mc:Fallback>
                <p:oleObj name="Document" showAsIcon="1" r:id="rId3" imgW="914249" imgH="781050" progId="Word.Document.12">
                  <p:embed/>
                  <p:pic>
                    <p:nvPicPr>
                      <p:cNvPr id="4" name="Object 3">
                        <a:extLst>
                          <a:ext uri="{FF2B5EF4-FFF2-40B4-BE49-F238E27FC236}">
                            <a16:creationId xmlns:a16="http://schemas.microsoft.com/office/drawing/2014/main" id="{EC0A0BFE-B4C0-175E-E1F7-750E08832C12}"/>
                          </a:ext>
                        </a:extLst>
                      </p:cNvPr>
                      <p:cNvPicPr/>
                      <p:nvPr/>
                    </p:nvPicPr>
                    <p:blipFill>
                      <a:blip r:embed="rId4"/>
                      <a:stretch>
                        <a:fillRect/>
                      </a:stretch>
                    </p:blipFill>
                    <p:spPr>
                      <a:xfrm>
                        <a:off x="1601638" y="5998773"/>
                        <a:ext cx="914400" cy="781050"/>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1370AF7A-D06E-2BCB-75CD-4016C6B56039}"/>
              </a:ext>
            </a:extLst>
          </p:cNvPr>
          <p:cNvCxnSpPr/>
          <p:nvPr/>
        </p:nvCxnSpPr>
        <p:spPr>
          <a:xfrm>
            <a:off x="4272951" y="6015487"/>
            <a:ext cx="0" cy="7476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Object 7">
            <a:extLst>
              <a:ext uri="{FF2B5EF4-FFF2-40B4-BE49-F238E27FC236}">
                <a16:creationId xmlns:a16="http://schemas.microsoft.com/office/drawing/2014/main" id="{DF9B1624-2A43-C9BC-CAA6-EFAF98D76E5D}"/>
              </a:ext>
            </a:extLst>
          </p:cNvPr>
          <p:cNvGraphicFramePr>
            <a:graphicFrameLocks noChangeAspect="1"/>
          </p:cNvGraphicFramePr>
          <p:nvPr>
            <p:extLst>
              <p:ext uri="{D42A27DB-BD31-4B8C-83A1-F6EECF244321}">
                <p14:modId xmlns:p14="http://schemas.microsoft.com/office/powerpoint/2010/main" val="3583470186"/>
              </p:ext>
            </p:extLst>
          </p:nvPr>
        </p:nvGraphicFramePr>
        <p:xfrm>
          <a:off x="6731479" y="6076950"/>
          <a:ext cx="914400" cy="781050"/>
        </p:xfrm>
        <a:graphic>
          <a:graphicData uri="http://schemas.openxmlformats.org/presentationml/2006/ole">
            <mc:AlternateContent xmlns:mc="http://schemas.openxmlformats.org/markup-compatibility/2006">
              <mc:Choice xmlns:v="urn:schemas-microsoft-com:vml" Requires="v">
                <p:oleObj name="Document" showAsIcon="1" r:id="rId5" imgW="914249" imgH="781050" progId="Word.Document.12">
                  <p:embed/>
                </p:oleObj>
              </mc:Choice>
              <mc:Fallback>
                <p:oleObj name="Document" showAsIcon="1" r:id="rId5" imgW="914249" imgH="781050" progId="Word.Document.12">
                  <p:embed/>
                  <p:pic>
                    <p:nvPicPr>
                      <p:cNvPr id="8" name="Object 7">
                        <a:extLst>
                          <a:ext uri="{FF2B5EF4-FFF2-40B4-BE49-F238E27FC236}">
                            <a16:creationId xmlns:a16="http://schemas.microsoft.com/office/drawing/2014/main" id="{DF9B1624-2A43-C9BC-CAA6-EFAF98D76E5D}"/>
                          </a:ext>
                        </a:extLst>
                      </p:cNvPr>
                      <p:cNvPicPr/>
                      <p:nvPr/>
                    </p:nvPicPr>
                    <p:blipFill>
                      <a:blip r:embed="rId4"/>
                      <a:stretch>
                        <a:fillRect/>
                      </a:stretch>
                    </p:blipFill>
                    <p:spPr>
                      <a:xfrm>
                        <a:off x="6731479" y="6076950"/>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1121164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182069" y="351619"/>
            <a:ext cx="10907188" cy="720752"/>
          </a:xfrm>
        </p:spPr>
        <p:txBody>
          <a:bodyPr/>
          <a:lstStyle/>
          <a:p>
            <a:r>
              <a:rPr lang="en-GB" sz="3200" dirty="0"/>
              <a:t>VRAAG JEZELF</a:t>
            </a:r>
            <a:endParaRPr lang="en-GB" sz="3200"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182069" y="1367449"/>
            <a:ext cx="15884107" cy="4631077"/>
          </a:xfrm>
        </p:spPr>
        <p:txBody>
          <a:bodyPr numCol="1"/>
          <a:lstStyle/>
          <a:p>
            <a:r>
              <a:rPr lang="en-GB" noProof="0" dirty="0"/>
              <a:t>Het eten dat je maakt heeft betekenis en het kan voorzien in een echte behoefte in je gemeenschap. </a:t>
            </a:r>
          </a:p>
          <a:p>
            <a:endParaRPr lang="en-GB" dirty="0"/>
          </a:p>
          <a:p>
            <a:endParaRPr lang="en-GB" noProof="0" dirty="0"/>
          </a:p>
          <a:p>
            <a:endParaRPr lang="en-GB" noProof="0" dirty="0">
              <a:solidFill>
                <a:srgbClr val="84BFA4"/>
              </a:solidFill>
            </a:endParaRPr>
          </a:p>
          <a:p>
            <a:endParaRPr lang="en-GB" dirty="0">
              <a:solidFill>
                <a:srgbClr val="84BFA4"/>
              </a:solidFill>
            </a:endParaRPr>
          </a:p>
        </p:txBody>
      </p:sp>
      <p:graphicFrame>
        <p:nvGraphicFramePr>
          <p:cNvPr id="8" name="Table 7">
            <a:extLst>
              <a:ext uri="{FF2B5EF4-FFF2-40B4-BE49-F238E27FC236}">
                <a16:creationId xmlns:a16="http://schemas.microsoft.com/office/drawing/2014/main" id="{37CB4465-713F-BB7A-A042-DF289B1715B9}"/>
              </a:ext>
            </a:extLst>
          </p:cNvPr>
          <p:cNvGraphicFramePr>
            <a:graphicFrameLocks noGrp="1"/>
          </p:cNvGraphicFramePr>
          <p:nvPr>
            <p:extLst>
              <p:ext uri="{D42A27DB-BD31-4B8C-83A1-F6EECF244321}">
                <p14:modId xmlns:p14="http://schemas.microsoft.com/office/powerpoint/2010/main" val="2504210361"/>
              </p:ext>
            </p:extLst>
          </p:nvPr>
        </p:nvGraphicFramePr>
        <p:xfrm>
          <a:off x="227163" y="1928119"/>
          <a:ext cx="11507636" cy="4450080"/>
        </p:xfrm>
        <a:graphic>
          <a:graphicData uri="http://schemas.openxmlformats.org/drawingml/2006/table">
            <a:tbl>
              <a:tblPr firstRow="1" bandRow="1">
                <a:tableStyleId>{5C22544A-7EE6-4342-B048-85BDC9FD1C3A}</a:tableStyleId>
              </a:tblPr>
              <a:tblGrid>
                <a:gridCol w="3800197">
                  <a:extLst>
                    <a:ext uri="{9D8B030D-6E8A-4147-A177-3AD203B41FA5}">
                      <a16:colId xmlns:a16="http://schemas.microsoft.com/office/drawing/2014/main" val="4156234373"/>
                    </a:ext>
                  </a:extLst>
                </a:gridCol>
                <a:gridCol w="4326920">
                  <a:extLst>
                    <a:ext uri="{9D8B030D-6E8A-4147-A177-3AD203B41FA5}">
                      <a16:colId xmlns:a16="http://schemas.microsoft.com/office/drawing/2014/main" val="3744137822"/>
                    </a:ext>
                  </a:extLst>
                </a:gridCol>
                <a:gridCol w="3380519">
                  <a:extLst>
                    <a:ext uri="{9D8B030D-6E8A-4147-A177-3AD203B41FA5}">
                      <a16:colId xmlns:a16="http://schemas.microsoft.com/office/drawing/2014/main" val="2069931209"/>
                    </a:ext>
                  </a:extLst>
                </a:gridCol>
              </a:tblGrid>
              <a:tr h="3914839">
                <a:tc>
                  <a:txBody>
                    <a:bodyPr/>
                    <a:lstStyle/>
                    <a:p>
                      <a:r>
                        <a:rPr lang="en-GB" sz="2200" b="1" noProof="0" dirty="0">
                          <a:solidFill>
                            <a:srgbClr val="382B1B"/>
                          </a:solidFill>
                        </a:rPr>
                        <a:t>Voor wie kook ik?</a:t>
                      </a:r>
                    </a:p>
                    <a:p>
                      <a:pPr marL="342900" indent="-342900">
                        <a:buFont typeface="Arial" panose="020B0604020202020204" pitchFamily="34" charset="0"/>
                        <a:buChar char="•"/>
                      </a:pPr>
                      <a:r>
                        <a:rPr lang="en-GB" sz="2200" b="0" noProof="0" dirty="0">
                          <a:solidFill>
                            <a:srgbClr val="382B1B"/>
                          </a:solidFill>
                        </a:rPr>
                        <a:t>Nieuwkomers missen de smaak van thuis</a:t>
                      </a:r>
                    </a:p>
                    <a:p>
                      <a:pPr marL="342900" indent="-342900">
                        <a:buFont typeface="Arial" panose="020B0604020202020204" pitchFamily="34" charset="0"/>
                        <a:buChar char="•"/>
                      </a:pPr>
                      <a:r>
                        <a:rPr lang="en-GB" sz="2200" b="0" noProof="0" dirty="0">
                          <a:solidFill>
                            <a:srgbClr val="382B1B"/>
                          </a:solidFill>
                        </a:rPr>
                        <a:t>Drukke ouders die zelfgemaakte maaltijden willen</a:t>
                      </a:r>
                    </a:p>
                    <a:p>
                      <a:pPr marL="342900" indent="-342900">
                        <a:buFont typeface="Arial" panose="020B0604020202020204" pitchFamily="34" charset="0"/>
                        <a:buChar char="•"/>
                      </a:pPr>
                      <a:r>
                        <a:rPr lang="en-GB" sz="2200" b="0" noProof="0" dirty="0">
                          <a:solidFill>
                            <a:srgbClr val="382B1B"/>
                          </a:solidFill>
                        </a:rPr>
                        <a:t>Ouderen die genieten van traditionele gerechten maar niet meer kunnen koken</a:t>
                      </a:r>
                    </a:p>
                    <a:p>
                      <a:pPr marL="342900" indent="-342900">
                        <a:buFont typeface="Arial" panose="020B0604020202020204" pitchFamily="34" charset="0"/>
                        <a:buChar char="•"/>
                      </a:pPr>
                      <a:r>
                        <a:rPr lang="en-GB" sz="2200" b="0" noProof="0" dirty="0">
                          <a:solidFill>
                            <a:srgbClr val="382B1B"/>
                          </a:solidFill>
                        </a:rPr>
                        <a:t>Mensen die nieuwsgierig zijn naar eten uit andere culturen</a:t>
                      </a:r>
                    </a:p>
                    <a:p>
                      <a:endParaRPr lang="en-IE" sz="2200" dirty="0"/>
                    </a:p>
                  </a:txBody>
                  <a:tcPr>
                    <a:solidFill>
                      <a:srgbClr val="B6D1E1"/>
                    </a:solidFill>
                  </a:tcPr>
                </a:tc>
                <a:tc>
                  <a:txBody>
                    <a:bodyPr/>
                    <a:lstStyle/>
                    <a:p>
                      <a:r>
                        <a:rPr lang="en-GB" sz="2200" b="1" noProof="0" dirty="0">
                          <a:solidFill>
                            <a:srgbClr val="382B1B"/>
                          </a:solidFill>
                        </a:rPr>
                        <a:t>Waar worstelen ze mee?</a:t>
                      </a:r>
                    </a:p>
                    <a:p>
                      <a:pPr marL="342900" indent="-342900">
                        <a:buFont typeface="Arial" panose="020B0604020202020204" pitchFamily="34" charset="0"/>
                        <a:buChar char="•"/>
                      </a:pPr>
                      <a:r>
                        <a:rPr lang="en-GB" sz="2200" b="0" noProof="0" dirty="0">
                          <a:solidFill>
                            <a:srgbClr val="382B1B"/>
                          </a:solidFill>
                        </a:rPr>
                        <a:t>Niet genoeg tijd om te koken</a:t>
                      </a:r>
                    </a:p>
                    <a:p>
                      <a:pPr marL="342900" indent="-342900">
                        <a:buFont typeface="Arial" panose="020B0604020202020204" pitchFamily="34" charset="0"/>
                        <a:buChar char="•"/>
                      </a:pPr>
                      <a:r>
                        <a:rPr lang="en-GB" sz="2200" b="0" noProof="0" dirty="0">
                          <a:solidFill>
                            <a:srgbClr val="382B1B"/>
                          </a:solidFill>
                        </a:rPr>
                        <a:t>Beperkte culturele eetgelegenheden in de buurt</a:t>
                      </a:r>
                    </a:p>
                    <a:p>
                      <a:pPr marL="342900" indent="-342900">
                        <a:buFont typeface="Arial" panose="020B0604020202020204" pitchFamily="34" charset="0"/>
                        <a:buChar char="•"/>
                      </a:pPr>
                      <a:r>
                        <a:rPr lang="en-GB" sz="2200" b="0" noProof="0" dirty="0">
                          <a:solidFill>
                            <a:srgbClr val="382B1B"/>
                          </a:solidFill>
                        </a:rPr>
                        <a:t>Iets betaalbaars, gezonds of vers gemaakt willen hebben</a:t>
                      </a:r>
                    </a:p>
                    <a:p>
                      <a:pPr marL="342900" indent="-342900">
                        <a:buFont typeface="Arial" panose="020B0604020202020204" pitchFamily="34" charset="0"/>
                        <a:buChar char="•"/>
                      </a:pPr>
                      <a:r>
                        <a:rPr lang="en-GB" sz="2200" b="0" noProof="0" dirty="0">
                          <a:solidFill>
                            <a:srgbClr val="382B1B"/>
                          </a:solidFill>
                        </a:rPr>
                        <a:t>Zich niet verbonden voelen met hun voedseltradities</a:t>
                      </a:r>
                    </a:p>
                  </a:txBody>
                  <a:tcPr>
                    <a:solidFill>
                      <a:srgbClr val="B6D1E1"/>
                    </a:solidFill>
                  </a:tcPr>
                </a:tc>
                <a:tc>
                  <a:txBody>
                    <a:bodyPr/>
                    <a:lstStyle/>
                    <a:p>
                      <a:r>
                        <a:rPr lang="en-GB" sz="2200" b="1" noProof="0" dirty="0">
                          <a:solidFill>
                            <a:srgbClr val="382B1B"/>
                          </a:solidFill>
                        </a:rPr>
                        <a:t>Hoe kan mijn eten helpen?</a:t>
                      </a:r>
                    </a:p>
                    <a:p>
                      <a:pPr marL="342900" indent="-342900">
                        <a:buFont typeface="Arial" panose="020B0604020202020204" pitchFamily="34" charset="0"/>
                        <a:buChar char="•"/>
                      </a:pPr>
                      <a:r>
                        <a:rPr lang="en-GB" sz="2200" b="0" noProof="0" dirty="0">
                          <a:solidFill>
                            <a:srgbClr val="382B1B"/>
                          </a:solidFill>
                        </a:rPr>
                        <a:t>Comfortabel eten uit een vertrouwde cultuur</a:t>
                      </a:r>
                    </a:p>
                    <a:p>
                      <a:pPr marL="342900" indent="-342900">
                        <a:buFont typeface="Arial" panose="020B0604020202020204" pitchFamily="34" charset="0"/>
                        <a:buChar char="•"/>
                      </a:pPr>
                      <a:r>
                        <a:rPr lang="en-GB" sz="2200" b="0" noProof="0" dirty="0">
                          <a:solidFill>
                            <a:srgbClr val="382B1B"/>
                          </a:solidFill>
                        </a:rPr>
                        <a:t>Gezonde, kant-en-klare maaltijden maken voor gezinnen</a:t>
                      </a:r>
                    </a:p>
                    <a:p>
                      <a:pPr marL="342900" indent="-342900">
                        <a:buFont typeface="Arial" panose="020B0604020202020204" pitchFamily="34" charset="0"/>
                        <a:buChar char="•"/>
                      </a:pPr>
                      <a:r>
                        <a:rPr lang="en-GB" sz="2200" b="0" noProof="0" dirty="0">
                          <a:solidFill>
                            <a:srgbClr val="382B1B"/>
                          </a:solidFill>
                        </a:rPr>
                        <a:t>Speciale gerechten delen tijdens feestdagen of evenementen</a:t>
                      </a:r>
                    </a:p>
                    <a:p>
                      <a:pPr marL="342900" indent="-342900">
                        <a:buFont typeface="Arial" panose="020B0604020202020204" pitchFamily="34" charset="0"/>
                        <a:buChar char="•"/>
                      </a:pPr>
                      <a:r>
                        <a:rPr lang="en-GB" sz="2200" b="0" noProof="0" dirty="0">
                          <a:solidFill>
                            <a:srgbClr val="382B1B"/>
                          </a:solidFill>
                        </a:rPr>
                        <a:t>Iets unieks creëren dat mensen samenbrengt</a:t>
                      </a:r>
                    </a:p>
                  </a:txBody>
                  <a:tcPr>
                    <a:solidFill>
                      <a:srgbClr val="B6D1E1"/>
                    </a:solidFill>
                  </a:tcPr>
                </a:tc>
                <a:extLst>
                  <a:ext uri="{0D108BD9-81ED-4DB2-BD59-A6C34878D82A}">
                    <a16:rowId xmlns:a16="http://schemas.microsoft.com/office/drawing/2014/main" val="2844474373"/>
                  </a:ext>
                </a:extLst>
              </a:tr>
            </a:tbl>
          </a:graphicData>
        </a:graphic>
      </p:graphicFrame>
      <p:sp>
        <p:nvSpPr>
          <p:cNvPr id="14" name="TextBox 13">
            <a:extLst>
              <a:ext uri="{FF2B5EF4-FFF2-40B4-BE49-F238E27FC236}">
                <a16:creationId xmlns:a16="http://schemas.microsoft.com/office/drawing/2014/main" id="{C76ADF3C-BFCC-AB0B-3769-7EB9AC3748C6}"/>
              </a:ext>
            </a:extLst>
          </p:cNvPr>
          <p:cNvSpPr txBox="1"/>
          <p:nvPr/>
        </p:nvSpPr>
        <p:spPr>
          <a:xfrm>
            <a:off x="373810" y="5927215"/>
            <a:ext cx="11507636" cy="400110"/>
          </a:xfrm>
          <a:prstGeom prst="rect">
            <a:avLst/>
          </a:prstGeom>
          <a:noFill/>
        </p:spPr>
        <p:txBody>
          <a:bodyPr wrap="square">
            <a:spAutoFit/>
          </a:bodyPr>
          <a:lstStyle/>
          <a:p>
            <a:r>
              <a:rPr lang="en-GB" sz="2000" b="1" noProof="0" dirty="0">
                <a:solidFill>
                  <a:srgbClr val="84BFA4"/>
                </a:solidFill>
              </a:rPr>
              <a:t>Tip: </a:t>
            </a:r>
            <a:r>
              <a:rPr lang="en-GB" sz="2000" noProof="0" dirty="0">
                <a:solidFill>
                  <a:srgbClr val="382B1B"/>
                </a:solidFill>
              </a:rPr>
              <a:t>Een geweldig bedrijfsidee begint vaak wanneer je </a:t>
            </a:r>
            <a:r>
              <a:rPr lang="en-GB" sz="2000" noProof="0" dirty="0" err="1">
                <a:solidFill>
                  <a:srgbClr val="382B1B"/>
                </a:solidFill>
              </a:rPr>
              <a:t>opmerkt:"Andere </a:t>
            </a:r>
            <a:r>
              <a:rPr lang="en-GB" sz="2000" noProof="0" dirty="0">
                <a:solidFill>
                  <a:srgbClr val="382B1B"/>
                </a:solidFill>
              </a:rPr>
              <a:t>mensen hebben dit ook nodig."</a:t>
            </a:r>
            <a:endParaRPr lang="en-IE" sz="2000" dirty="0">
              <a:solidFill>
                <a:srgbClr val="382B1B"/>
              </a:solidFill>
            </a:endParaRPr>
          </a:p>
        </p:txBody>
      </p:sp>
    </p:spTree>
    <p:extLst>
      <p:ext uri="{BB962C8B-B14F-4D97-AF65-F5344CB8AC3E}">
        <p14:creationId xmlns:p14="http://schemas.microsoft.com/office/powerpoint/2010/main" val="1679414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ACTIVITEIT BEDRIJFSPLANNING</a:t>
            </a:r>
          </a:p>
        </p:txBody>
      </p:sp>
      <p:pic>
        <p:nvPicPr>
          <p:cNvPr id="10" name="Picture 9" descr="A person in a kitchen mixing food&#10;&#10;Description automatically generated">
            <a:extLst>
              <a:ext uri="{FF2B5EF4-FFF2-40B4-BE49-F238E27FC236}">
                <a16:creationId xmlns:a16="http://schemas.microsoft.com/office/drawing/2014/main" id="{2A2FF3C8-DBDB-611C-00AA-C37D2A0CF3AF}"/>
              </a:ext>
            </a:extLst>
          </p:cNvPr>
          <p:cNvPicPr>
            <a:picLocks noChangeAspect="1"/>
          </p:cNvPicPr>
          <p:nvPr/>
        </p:nvPicPr>
        <p:blipFill>
          <a:blip r:embed="rId2"/>
          <a:stretch>
            <a:fillRect/>
          </a:stretch>
        </p:blipFill>
        <p:spPr>
          <a:xfrm>
            <a:off x="8599588" y="-1026413"/>
            <a:ext cx="3592412" cy="2395138"/>
          </a:xfrm>
          <a:prstGeom prst="rect">
            <a:avLst/>
          </a:prstGeom>
          <a:ln>
            <a:noFill/>
          </a:ln>
          <a:effectLst>
            <a:softEdge rad="112500"/>
          </a:effectLst>
        </p:spPr>
      </p:pic>
      <p:sp>
        <p:nvSpPr>
          <p:cNvPr id="14" name="TextBox 13">
            <a:extLst>
              <a:ext uri="{FF2B5EF4-FFF2-40B4-BE49-F238E27FC236}">
                <a16:creationId xmlns:a16="http://schemas.microsoft.com/office/drawing/2014/main" id="{65FDE349-AB00-ACBE-DE36-E80C2F45B56B}"/>
              </a:ext>
            </a:extLst>
          </p:cNvPr>
          <p:cNvSpPr txBox="1"/>
          <p:nvPr/>
        </p:nvSpPr>
        <p:spPr>
          <a:xfrm>
            <a:off x="264544" y="1368725"/>
            <a:ext cx="11277600" cy="5601533"/>
          </a:xfrm>
          <a:prstGeom prst="rect">
            <a:avLst/>
          </a:prstGeom>
          <a:noFill/>
        </p:spPr>
        <p:txBody>
          <a:bodyPr wrap="square" rtlCol="0">
            <a:spAutoFit/>
          </a:bodyPr>
          <a:lstStyle/>
          <a:p>
            <a:r>
              <a:rPr lang="en-GB" sz="2200" dirty="0"/>
              <a:t>Deze activiteit helpt je na te denken over alledaagse problemen rond voedsel en hoe jouw ervaring en vaardigheden een oplossing kunnen bieden.</a:t>
            </a:r>
          </a:p>
          <a:p>
            <a:endParaRPr lang="en-GB" sz="2200" dirty="0"/>
          </a:p>
          <a:p>
            <a:r>
              <a:rPr lang="en-GB" sz="2200" b="1" dirty="0"/>
              <a:t>Stap 1: Met welke uitdagingen (pijnpunten) worden mensen geconfronteerd?</a:t>
            </a:r>
          </a:p>
          <a:p>
            <a:pPr marL="342900" indent="-342900">
              <a:buFont typeface="Arial" panose="020B0604020202020204" pitchFamily="34" charset="0"/>
              <a:buChar char="•"/>
            </a:pPr>
            <a:r>
              <a:rPr lang="en-GB" sz="2200" dirty="0"/>
              <a:t>Denk aan dingen die je zijn opgevallen in je eigen leven of gemeenschap, vooral als migrant. </a:t>
            </a:r>
          </a:p>
          <a:p>
            <a:pPr marL="342900" indent="-342900">
              <a:buFont typeface="Arial" panose="020B0604020202020204" pitchFamily="34" charset="0"/>
              <a:buChar char="•"/>
            </a:pPr>
            <a:r>
              <a:rPr lang="en-GB" sz="2200" dirty="0"/>
              <a:t>Schrijf 2-3 problemen op die mensen hebben met eten of dagelijkse maaltijden. Voorbeeld: "Het is moeilijk om traditionele broden uit mijn land te vinden in plaatselijke winkels."</a:t>
            </a:r>
          </a:p>
          <a:p>
            <a:endParaRPr lang="en-GB" sz="2200" dirty="0"/>
          </a:p>
          <a:p>
            <a:r>
              <a:rPr lang="en-GB" sz="2200" b="1" dirty="0"/>
              <a:t>Stap 2: Wat kun je doen of maken dat helpt?</a:t>
            </a:r>
          </a:p>
          <a:p>
            <a:r>
              <a:rPr lang="en-GB" sz="2200" dirty="0"/>
              <a:t>Denk aan het eten dat je graag kookt, je culturele kennis of wat vrienden en buren je vragen om te maken. Voorbeeld: "Ik bak brood op de traditionele manier uit mijn regio."</a:t>
            </a:r>
          </a:p>
          <a:p>
            <a:endParaRPr lang="en-GB" sz="2200" dirty="0"/>
          </a:p>
          <a:p>
            <a:r>
              <a:rPr lang="en-GB" sz="2200" b="1" dirty="0"/>
              <a:t>Stap 3: Wat is je kleine bedrijfsidee?</a:t>
            </a:r>
          </a:p>
          <a:p>
            <a:pPr marL="342900" indent="-342900">
              <a:buFont typeface="Arial" panose="020B0604020202020204" pitchFamily="34" charset="0"/>
              <a:buChar char="•"/>
            </a:pPr>
            <a:r>
              <a:rPr lang="en-GB" sz="2200" dirty="0"/>
              <a:t>Probeer nu een uitdaging te koppelen aan iets waar je goed in bent.  Voorbeeld: "Ik zou één keer per week verse, ambachtelijke broden kunnen verkopen op de plaatselijke markt."</a:t>
            </a:r>
            <a:br>
              <a:rPr lang="en-GB" sz="2400" dirty="0"/>
            </a:br>
            <a:endParaRPr lang="en-IE" sz="2200" dirty="0"/>
          </a:p>
        </p:txBody>
      </p:sp>
    </p:spTree>
    <p:extLst>
      <p:ext uri="{BB962C8B-B14F-4D97-AF65-F5344CB8AC3E}">
        <p14:creationId xmlns:p14="http://schemas.microsoft.com/office/powerpoint/2010/main" val="2210604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BEDRIJFSIDEEËN GENEREREN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52090" y="1609344"/>
            <a:ext cx="7458974" cy="4631077"/>
          </a:xfrm>
        </p:spPr>
        <p:txBody>
          <a:bodyPr numCol="1"/>
          <a:lstStyle/>
          <a:p>
            <a:pPr algn="l">
              <a:lnSpc>
                <a:spcPts val="2440"/>
              </a:lnSpc>
            </a:pPr>
            <a:r>
              <a:rPr lang="en-GB" b="0" i="0" noProof="0" dirty="0">
                <a:effectLst/>
              </a:rPr>
              <a:t>Steve Johnson, de auteur van </a:t>
            </a:r>
            <a:r>
              <a:rPr lang="en-GB" b="1" i="0" noProof="0" dirty="0">
                <a:solidFill>
                  <a:srgbClr val="84BFA4"/>
                </a:solidFill>
                <a:effectLst/>
              </a:rPr>
              <a:t>"</a:t>
            </a:r>
            <a:r>
              <a:rPr lang="en-GB" b="1" i="0" u="none" strike="noStrike" noProof="0" dirty="0">
                <a:solidFill>
                  <a:srgbClr val="84BFA4"/>
                </a:solidFill>
                <a:effectLst/>
                <a:hlinkClick r:id="rId2">
                  <a:extLst>
                    <a:ext uri="{A12FA001-AC4F-418D-AE19-62706E023703}">
                      <ahyp:hlinkClr xmlns:ahyp="http://schemas.microsoft.com/office/drawing/2018/hyperlinkcolor" val="tx"/>
                    </a:ext>
                  </a:extLst>
                </a:hlinkClick>
              </a:rPr>
              <a:t>Where Good Ideas Come From</a:t>
            </a:r>
            <a:r>
              <a:rPr lang="en-GB" b="1" i="0" noProof="0" dirty="0">
                <a:solidFill>
                  <a:srgbClr val="84BFA4"/>
                </a:solidFill>
                <a:effectLst/>
              </a:rPr>
              <a:t>", </a:t>
            </a:r>
            <a:r>
              <a:rPr lang="en-GB" b="0" i="0" noProof="0" dirty="0">
                <a:effectLst/>
              </a:rPr>
              <a:t>heeft jarenlang onderzoek gedaan naar en geschreven over dit onderwerp. </a:t>
            </a:r>
          </a:p>
          <a:p>
            <a:pPr algn="l">
              <a:lnSpc>
                <a:spcPts val="2440"/>
              </a:lnSpc>
            </a:pPr>
            <a:endParaRPr lang="en-GB" noProof="0" dirty="0"/>
          </a:p>
          <a:p>
            <a:pPr algn="l">
              <a:lnSpc>
                <a:spcPts val="2440"/>
              </a:lnSpc>
            </a:pPr>
            <a:r>
              <a:rPr lang="en-GB" b="1" i="0" noProof="0" dirty="0">
                <a:effectLst/>
              </a:rPr>
              <a:t>Hij gelooft dat de kans groter is dat je goede ideeën ontwikkelt als: </a:t>
            </a:r>
          </a:p>
          <a:p>
            <a:pPr algn="l">
              <a:lnSpc>
                <a:spcPts val="2440"/>
              </a:lnSpc>
            </a:pPr>
            <a:endParaRPr lang="en-GB" b="1" i="0" noProof="0" dirty="0">
              <a:effectLst/>
            </a:endParaRPr>
          </a:p>
          <a:p>
            <a:pPr marL="342900" indent="-342900" algn="l">
              <a:lnSpc>
                <a:spcPts val="2440"/>
              </a:lnSpc>
              <a:buClr>
                <a:srgbClr val="B6D1E1"/>
              </a:buClr>
              <a:buFont typeface="Arial" panose="020B0604020202020204" pitchFamily="34" charset="0"/>
              <a:buChar char="•"/>
            </a:pPr>
            <a:r>
              <a:rPr lang="en-GB" sz="2200" b="0" noProof="0" dirty="0">
                <a:effectLst/>
              </a:rPr>
              <a:t>Je verkent en experimenteert op verschillende gebieden</a:t>
            </a:r>
          </a:p>
          <a:p>
            <a:pPr marL="342900" indent="-342900" algn="l">
              <a:lnSpc>
                <a:spcPts val="2440"/>
              </a:lnSpc>
              <a:buClr>
                <a:srgbClr val="B6D1E1"/>
              </a:buClr>
              <a:buFont typeface="Arial" panose="020B0604020202020204" pitchFamily="34" charset="0"/>
              <a:buChar char="•"/>
            </a:pPr>
            <a:r>
              <a:rPr lang="en-GB" sz="2200" b="0" noProof="0" dirty="0">
                <a:effectLst/>
              </a:rPr>
              <a:t>Je laat je idee langzaam ontwikkelen, in de loop van de tijd</a:t>
            </a:r>
          </a:p>
          <a:p>
            <a:pPr marL="342900" indent="-342900" algn="l">
              <a:lnSpc>
                <a:spcPts val="2440"/>
              </a:lnSpc>
              <a:buClr>
                <a:srgbClr val="B6D1E1"/>
              </a:buClr>
              <a:buFont typeface="Arial" panose="020B0604020202020204" pitchFamily="34" charset="0"/>
              <a:buChar char="•"/>
            </a:pPr>
            <a:r>
              <a:rPr lang="en-GB" sz="2200" b="0" noProof="0" dirty="0">
                <a:effectLst/>
              </a:rPr>
              <a:t>Je onderzoekt en staat open voor het idee van toevallige verbindingen</a:t>
            </a:r>
          </a:p>
          <a:p>
            <a:pPr marL="342900" indent="-342900" algn="l">
              <a:lnSpc>
                <a:spcPts val="2440"/>
              </a:lnSpc>
              <a:buClr>
                <a:srgbClr val="B6D1E1"/>
              </a:buClr>
              <a:buFont typeface="Arial" panose="020B0604020202020204" pitchFamily="34" charset="0"/>
              <a:buChar char="•"/>
            </a:pPr>
            <a:r>
              <a:rPr lang="en-GB" sz="2200" b="0" noProof="0" dirty="0">
                <a:effectLst/>
              </a:rPr>
              <a:t>Je maakt fouten</a:t>
            </a:r>
          </a:p>
          <a:p>
            <a:pPr marL="342900" indent="-342900" algn="l">
              <a:lnSpc>
                <a:spcPts val="2440"/>
              </a:lnSpc>
              <a:buClr>
                <a:srgbClr val="B6D1E1"/>
              </a:buClr>
              <a:buFont typeface="Arial" panose="020B0604020202020204" pitchFamily="34" charset="0"/>
              <a:buChar char="•"/>
            </a:pPr>
            <a:r>
              <a:rPr lang="en-GB" sz="2200" b="0" noProof="0" dirty="0">
                <a:effectLst/>
              </a:rPr>
              <a:t>Je zoekt nieuwe toepassingen voor oude uitvindingen</a:t>
            </a:r>
          </a:p>
          <a:p>
            <a:pPr marL="342900" indent="-342900" algn="l">
              <a:lnSpc>
                <a:spcPts val="2440"/>
              </a:lnSpc>
              <a:buClr>
                <a:srgbClr val="B6D1E1"/>
              </a:buClr>
              <a:buFont typeface="Arial" panose="020B0604020202020204" pitchFamily="34" charset="0"/>
              <a:buChar char="•"/>
            </a:pPr>
            <a:r>
              <a:rPr lang="en-GB" sz="2200" b="0" noProof="0" dirty="0">
                <a:effectLst/>
              </a:rPr>
              <a:t>Je bouwt voort op eerdere platforms</a:t>
            </a:r>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p:txBody>
      </p:sp>
      <p:pic>
        <p:nvPicPr>
          <p:cNvPr id="4" name="Picture 3" descr="A book cover with two people's head&#10;&#10;Description automatically generated">
            <a:extLst>
              <a:ext uri="{FF2B5EF4-FFF2-40B4-BE49-F238E27FC236}">
                <a16:creationId xmlns:a16="http://schemas.microsoft.com/office/drawing/2014/main" id="{D88D9FAF-CAEB-FC10-67A7-CC6F3BB5441E}"/>
              </a:ext>
            </a:extLst>
          </p:cNvPr>
          <p:cNvPicPr>
            <a:picLocks noChangeAspect="1"/>
          </p:cNvPicPr>
          <p:nvPr/>
        </p:nvPicPr>
        <p:blipFill>
          <a:blip r:embed="rId3"/>
          <a:stretch>
            <a:fillRect/>
          </a:stretch>
        </p:blipFill>
        <p:spPr>
          <a:xfrm>
            <a:off x="8264238" y="1735494"/>
            <a:ext cx="2587584" cy="4160103"/>
          </a:xfrm>
          <a:prstGeom prst="rect">
            <a:avLst/>
          </a:prstGeom>
        </p:spPr>
      </p:pic>
    </p:spTree>
    <p:extLst>
      <p:ext uri="{BB962C8B-B14F-4D97-AF65-F5344CB8AC3E}">
        <p14:creationId xmlns:p14="http://schemas.microsoft.com/office/powerpoint/2010/main" val="2765329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INSPIRATIE VINDEN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98097" y="1339837"/>
            <a:ext cx="8528650" cy="3703801"/>
          </a:xfrm>
        </p:spPr>
        <p:txBody>
          <a:bodyPr numCol="1"/>
          <a:lstStyle/>
          <a:p>
            <a:pPr>
              <a:buNone/>
            </a:pPr>
            <a:r>
              <a:rPr lang="en-GB" noProof="0" dirty="0"/>
              <a:t>Er zijn talloze websites die innovatieve bedrijfsideeën verzamelen en delen. Een van onze favorieten is </a:t>
            </a:r>
            <a:r>
              <a:rPr lang="en-GB" b="1" noProof="0" dirty="0">
                <a:highlight>
                  <a:srgbClr val="B6D1E1"/>
                </a:highlight>
              </a:rPr>
              <a:t>Trend Hunter</a:t>
            </a:r>
            <a:r>
              <a:rPr lang="en-GB" noProof="0" dirty="0"/>
              <a:t>, 's werelds grootste en populairste trendcommunity. Het is een geweldige plek voor aspirant-ondernemers en nieuwsgierige geesten om frisse ideeën te ontdekken!</a:t>
            </a:r>
          </a:p>
          <a:p>
            <a:pPr>
              <a:buNone/>
            </a:pPr>
            <a:br>
              <a:rPr lang="en-GB" noProof="0" dirty="0"/>
            </a:br>
            <a:r>
              <a:rPr lang="en-GB"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b="1" noProof="0" dirty="0">
                <a:solidFill>
                  <a:srgbClr val="84BFA4"/>
                </a:solidFill>
                <a:hlinkClick r:id="rId2">
                  <a:extLst>
                    <a:ext uri="{A12FA001-AC4F-418D-AE19-62706E023703}">
                      <ahyp:hlinkClr xmlns:ahyp="http://schemas.microsoft.com/office/drawing/2018/hyperlinkcolor" val="tx"/>
                    </a:ext>
                  </a:extLst>
                </a:hlinkClick>
              </a:rPr>
              <a:t>Bezoek Trend Hunter </a:t>
            </a:r>
            <a:r>
              <a:rPr lang="en-GB" noProof="0" dirty="0"/>
              <a:t>en </a:t>
            </a:r>
            <a:r>
              <a:rPr lang="en-GB" dirty="0"/>
              <a:t>gebruik de zoekbalk om </a:t>
            </a:r>
            <a:r>
              <a:rPr lang="en-GB" noProof="0" dirty="0"/>
              <a:t>secties te verkennen die vooral nuttig zijn voor ondernemers in de voedingsmiddelenindustrie:</a:t>
            </a:r>
          </a:p>
          <a:p>
            <a:pPr>
              <a:buNone/>
            </a:pPr>
            <a:endParaRPr lang="en-GB" noProof="0" dirty="0"/>
          </a:p>
          <a:p>
            <a:pPr marL="342900" indent="-342900">
              <a:buFont typeface="Arial" panose="020B0604020202020204" pitchFamily="34" charset="0"/>
              <a:buChar char="•"/>
            </a:pPr>
            <a:r>
              <a:rPr lang="en-GB" b="1" noProof="0" dirty="0">
                <a:solidFill>
                  <a:srgbClr val="B6D1E1"/>
                </a:solidFill>
              </a:rPr>
              <a:t>Trend Hunter Eco </a:t>
            </a:r>
            <a:r>
              <a:rPr lang="en-GB" noProof="0" dirty="0"/>
              <a:t>- voor ideeën over duurzame verpakking, lokale ingrediënten en zero-waste voedselpraktijken</a:t>
            </a:r>
          </a:p>
          <a:p>
            <a:pPr marL="342900" indent="-342900">
              <a:buFont typeface="Arial" panose="020B0604020202020204" pitchFamily="34" charset="0"/>
              <a:buChar char="•"/>
            </a:pPr>
            <a:r>
              <a:rPr lang="en-GB" b="1" noProof="0" dirty="0">
                <a:solidFill>
                  <a:srgbClr val="B6D1E1"/>
                </a:solidFill>
              </a:rPr>
              <a:t>Social Business </a:t>
            </a:r>
            <a:r>
              <a:rPr lang="en-GB" noProof="0" dirty="0"/>
              <a:t>- voor voedselprojecten die het welzijn van de gemeenschap, cultureel delen of toegang tot voedsel ondersteunen</a:t>
            </a:r>
          </a:p>
          <a:p>
            <a:pPr>
              <a:buNone/>
            </a:pPr>
            <a:endParaRPr lang="en-GB" noProof="0" dirty="0"/>
          </a:p>
          <a:p>
            <a:pPr>
              <a:buNone/>
            </a:pPr>
            <a:r>
              <a:rPr lang="en-GB" noProof="0" dirty="0"/>
              <a:t>Je vindt ideeën gerangschikt op thema's </a:t>
            </a:r>
            <a:r>
              <a:rPr lang="en-GB" dirty="0"/>
              <a:t>zoals </a:t>
            </a:r>
            <a:r>
              <a:rPr lang="en-GB" noProof="0" dirty="0"/>
              <a:t>plantaardig eten, cultureel straatvoedsel, bezorging van eten, goedkope maaltijden, verpakkingsontwerp en nog veel meer. Van flatbreads tot voedseldozen, van kruidenmengsels tot eetclubs, bekijk hoe anderen van alledaags koken een kans maken.</a:t>
            </a:r>
          </a:p>
        </p:txBody>
      </p:sp>
      <p:grpSp>
        <p:nvGrpSpPr>
          <p:cNvPr id="4" name="Grupa 3">
            <a:extLst>
              <a:ext uri="{FF2B5EF4-FFF2-40B4-BE49-F238E27FC236}">
                <a16:creationId xmlns:a16="http://schemas.microsoft.com/office/drawing/2014/main" id="{8FC1CC1B-CC35-8B57-432D-83B19E38CCD9}"/>
              </a:ext>
            </a:extLst>
          </p:cNvPr>
          <p:cNvGrpSpPr/>
          <p:nvPr/>
        </p:nvGrpSpPr>
        <p:grpSpPr>
          <a:xfrm>
            <a:off x="9178504" y="2154083"/>
            <a:ext cx="2961737" cy="3148348"/>
            <a:chOff x="8500909" y="1184793"/>
            <a:chExt cx="3691091" cy="3622873"/>
          </a:xfrm>
        </p:grpSpPr>
        <p:grpSp>
          <p:nvGrpSpPr>
            <p:cNvPr id="2" name="Grupa 1">
              <a:extLst>
                <a:ext uri="{FF2B5EF4-FFF2-40B4-BE49-F238E27FC236}">
                  <a16:creationId xmlns:a16="http://schemas.microsoft.com/office/drawing/2014/main" id="{C318B76E-6D73-1A50-65EA-4FAA25DCA3C7}"/>
                </a:ext>
              </a:extLst>
            </p:cNvPr>
            <p:cNvGrpSpPr/>
            <p:nvPr/>
          </p:nvGrpSpPr>
          <p:grpSpPr>
            <a:xfrm>
              <a:off x="9451911" y="1184793"/>
              <a:ext cx="2740089" cy="2740089"/>
              <a:chOff x="8761445" y="2254898"/>
              <a:chExt cx="2740089" cy="2740089"/>
            </a:xfrm>
          </p:grpSpPr>
          <p:sp>
            <p:nvSpPr>
              <p:cNvPr id="6" name="Rectangle 5">
                <a:extLst>
                  <a:ext uri="{FF2B5EF4-FFF2-40B4-BE49-F238E27FC236}">
                    <a16:creationId xmlns:a16="http://schemas.microsoft.com/office/drawing/2014/main" id="{4AA4347C-658E-0808-333E-2FF4EE8DEB9A}"/>
                  </a:ext>
                </a:extLst>
              </p:cNvPr>
              <p:cNvSpPr/>
              <p:nvPr/>
            </p:nvSpPr>
            <p:spPr>
              <a:xfrm>
                <a:off x="9184268" y="2979842"/>
                <a:ext cx="1918179" cy="707886"/>
              </a:xfrm>
              <a:prstGeom prst="rect">
                <a:avLst/>
              </a:prstGeom>
            </p:spPr>
            <p:txBody>
              <a:bodyPr wrap="square">
                <a:spAutoFit/>
              </a:bodyPr>
              <a:lstStyle/>
              <a:p>
                <a:pPr algn="ctr">
                  <a:lnSpc>
                    <a:spcPct val="100000"/>
                  </a:lnSpc>
                </a:pPr>
                <a:r>
                  <a:rPr lang="en-GB" sz="2000" b="1" noProof="0" dirty="0">
                    <a:solidFill>
                      <a:srgbClr val="84BFA4"/>
                    </a:solidFill>
                  </a:rPr>
                  <a:t>Inspirerende websites</a:t>
                </a:r>
              </a:p>
            </p:txBody>
          </p:sp>
          <p:pic>
            <p:nvPicPr>
              <p:cNvPr id="8" name="Graphic 7" descr="Thought bubble outline">
                <a:extLst>
                  <a:ext uri="{FF2B5EF4-FFF2-40B4-BE49-F238E27FC236}">
                    <a16:creationId xmlns:a16="http://schemas.microsoft.com/office/drawing/2014/main" id="{2EFFBA36-D864-31BB-E54E-D160507848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1445" y="2254898"/>
                <a:ext cx="2740089" cy="2740089"/>
              </a:xfrm>
              <a:prstGeom prst="rect">
                <a:avLst/>
              </a:prstGeom>
            </p:spPr>
          </p:pic>
        </p:grpSp>
        <p:pic>
          <p:nvPicPr>
            <p:cNvPr id="3" name="Grafika 2" descr="Internet z wypełnieniem pełnym">
              <a:extLst>
                <a:ext uri="{FF2B5EF4-FFF2-40B4-BE49-F238E27FC236}">
                  <a16:creationId xmlns:a16="http://schemas.microsoft.com/office/drawing/2014/main" id="{F9972664-0F53-1E9D-B49C-9EAFF5072A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0909" y="3433841"/>
              <a:ext cx="1373825" cy="1373825"/>
            </a:xfrm>
            <a:prstGeom prst="rect">
              <a:avLst/>
            </a:prstGeom>
          </p:spPr>
        </p:pic>
      </p:grpSp>
    </p:spTree>
    <p:extLst>
      <p:ext uri="{BB962C8B-B14F-4D97-AF65-F5344CB8AC3E}">
        <p14:creationId xmlns:p14="http://schemas.microsoft.com/office/powerpoint/2010/main" val="1350058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INSPIRATIE VINDEN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914399" y="1290838"/>
            <a:ext cx="7228573" cy="4750192"/>
          </a:xfrm>
        </p:spPr>
        <p:txBody>
          <a:bodyPr numCol="1"/>
          <a:lstStyle/>
          <a:p>
            <a:pPr>
              <a:buNone/>
            </a:pPr>
            <a:r>
              <a:rPr lang="en-GB" b="1" noProof="0" dirty="0"/>
              <a:t>Op zoek naar nog meer inspiratie? Bekijk deze!</a:t>
            </a:r>
            <a:endParaRPr lang="en-GB" noProof="0" dirty="0"/>
          </a:p>
          <a:p>
            <a:pPr>
              <a:buNone/>
            </a:pPr>
            <a:r>
              <a:rPr lang="en-GB" noProof="0" dirty="0"/>
              <a:t>Hier zijn nog een paar geweldige plaatsen om bedrijfsideeën, tips en succesverhalen te vinden:</a:t>
            </a:r>
          </a:p>
          <a:p>
            <a:pPr>
              <a:buNone/>
            </a:pPr>
            <a:endParaRPr lang="en-GB" noProof="0" dirty="0"/>
          </a:p>
          <a:p>
            <a:pPr marL="342900" indent="-342900">
              <a:buFont typeface="Wingdings" panose="05000000000000000000" pitchFamily="2" charset="2"/>
              <a:buChar char="Ø"/>
            </a:pPr>
            <a:r>
              <a:rPr lang="en-GB" b="1" noProof="0" dirty="0">
                <a:solidFill>
                  <a:srgbClr val="84BFA4"/>
                </a:solidFill>
                <a:hlinkClick r:id="rId2">
                  <a:extLst>
                    <a:ext uri="{A12FA001-AC4F-418D-AE19-62706E023703}">
                      <ahyp:hlinkClr xmlns:ahyp="http://schemas.microsoft.com/office/drawing/2018/hyperlinkcolor" val="tx"/>
                    </a:ext>
                  </a:extLst>
                </a:hlinkClick>
              </a:rPr>
              <a:t>Nieuws en onderwerpen over inspiratie - Entrepreneur.com</a:t>
            </a:r>
            <a:br>
              <a:rPr lang="en-GB" noProof="0" dirty="0"/>
            </a:br>
            <a:r>
              <a:rPr lang="en-GB" noProof="0" dirty="0">
                <a:sym typeface="Wingdings" panose="05000000000000000000" pitchFamily="2" charset="2"/>
              </a:rPr>
              <a:t> </a:t>
            </a:r>
            <a:r>
              <a:rPr lang="en-GB" b="1" noProof="0" dirty="0"/>
              <a:t>Verken artikelen </a:t>
            </a:r>
            <a:r>
              <a:rPr lang="en-GB" noProof="0" dirty="0"/>
              <a:t>over het starten, runnen en laten groeien van je bedrijf - boordevol advies uit de praktijk en frisse ideeën.</a:t>
            </a:r>
          </a:p>
          <a:p>
            <a:pPr marL="342900" indent="-342900">
              <a:buFont typeface="Wingdings" panose="05000000000000000000" pitchFamily="2" charset="2"/>
              <a:buChar char="Ø"/>
            </a:pPr>
            <a:r>
              <a:rPr lang="en-GB" b="1" noProof="0" dirty="0">
                <a:solidFill>
                  <a:srgbClr val="84BFA4"/>
                </a:solidFill>
                <a:hlinkClick r:id="rId3">
                  <a:extLst>
                    <a:ext uri="{A12FA001-AC4F-418D-AE19-62706E023703}">
                      <ahyp:hlinkClr xmlns:ahyp="http://schemas.microsoft.com/office/drawing/2018/hyperlinkcolor" val="tx"/>
                    </a:ext>
                  </a:extLst>
                </a:hlinkClick>
              </a:rPr>
              <a:t>1.001 slimme bedrijfsideeën - Inc.com</a:t>
            </a:r>
            <a:br>
              <a:rPr lang="en-GB" noProof="0" dirty="0"/>
            </a:br>
            <a:r>
              <a:rPr lang="en-GB" noProof="0" dirty="0">
                <a:sym typeface="Wingdings" panose="05000000000000000000" pitchFamily="2" charset="2"/>
              </a:rPr>
              <a:t> </a:t>
            </a:r>
            <a:r>
              <a:rPr lang="en-GB" b="1" noProof="0" dirty="0"/>
              <a:t>Blader door deze enorme lijst </a:t>
            </a:r>
            <a:r>
              <a:rPr lang="en-GB" noProof="0" dirty="0"/>
              <a:t>met creatieve ideeën - misschien vind je er wel een die iets opwindends voor je is!</a:t>
            </a:r>
          </a:p>
          <a:p>
            <a:pPr marL="342900" indent="-342900">
              <a:buFont typeface="Wingdings" panose="05000000000000000000" pitchFamily="2" charset="2"/>
              <a:buChar char="Ø"/>
            </a:pPr>
            <a:r>
              <a:rPr lang="en-GB" b="1" noProof="0" dirty="0">
                <a:solidFill>
                  <a:srgbClr val="84BFA4"/>
                </a:solidFill>
                <a:hlinkClick r:id="rId4">
                  <a:extLst>
                    <a:ext uri="{A12FA001-AC4F-418D-AE19-62706E023703}">
                      <ahyp:hlinkClr xmlns:ahyp="http://schemas.microsoft.com/office/drawing/2018/hyperlinkcolor" val="tx"/>
                    </a:ext>
                  </a:extLst>
                </a:hlinkClick>
              </a:rPr>
              <a:t>Lab voor bedrijfsideeën</a:t>
            </a:r>
            <a:br>
              <a:rPr lang="en-GB" noProof="0" dirty="0"/>
            </a:br>
            <a:r>
              <a:rPr lang="en-GB" noProof="0" dirty="0">
                <a:sym typeface="Wingdings" panose="05000000000000000000" pitchFamily="2" charset="2"/>
              </a:rPr>
              <a:t> </a:t>
            </a:r>
            <a:r>
              <a:rPr lang="en-GB" b="1" noProof="0" dirty="0"/>
              <a:t>Ontdek startersverhalen </a:t>
            </a:r>
            <a:r>
              <a:rPr lang="en-GB" noProof="0" dirty="0"/>
              <a:t>en creatieve bedrijfsconcepten van ondernemers van over de hele wereld. </a:t>
            </a:r>
          </a:p>
          <a:p>
            <a:r>
              <a:rPr lang="en-GB" noProof="0" dirty="0"/>
              <a:t>Neem de tijd, verken en laat je inspireren. Jouw idee kan slechts één klik verwijderd zijn! </a:t>
            </a:r>
          </a:p>
        </p:txBody>
      </p:sp>
      <p:grpSp>
        <p:nvGrpSpPr>
          <p:cNvPr id="2" name="Group 1">
            <a:extLst>
              <a:ext uri="{FF2B5EF4-FFF2-40B4-BE49-F238E27FC236}">
                <a16:creationId xmlns:a16="http://schemas.microsoft.com/office/drawing/2014/main" id="{F16A59A0-E6F9-2D8F-3CE0-DE8BAEAA34A6}"/>
              </a:ext>
            </a:extLst>
          </p:cNvPr>
          <p:cNvGrpSpPr/>
          <p:nvPr/>
        </p:nvGrpSpPr>
        <p:grpSpPr>
          <a:xfrm>
            <a:off x="8142972" y="-59782"/>
            <a:ext cx="4065723" cy="6359536"/>
            <a:chOff x="6660581" y="785664"/>
            <a:chExt cx="3742800" cy="5854425"/>
          </a:xfrm>
        </p:grpSpPr>
        <p:pic>
          <p:nvPicPr>
            <p:cNvPr id="8" name="Picture 7" descr="iPhone6_mockup_front_white.png">
              <a:extLst>
                <a:ext uri="{FF2B5EF4-FFF2-40B4-BE49-F238E27FC236}">
                  <a16:creationId xmlns:a16="http://schemas.microsoft.com/office/drawing/2014/main" id="{5D0F172C-E8DC-5FAE-5D62-497E3DAC0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81" y="785664"/>
              <a:ext cx="3742800" cy="5854425"/>
            </a:xfrm>
            <a:prstGeom prst="rect">
              <a:avLst/>
            </a:prstGeom>
          </p:spPr>
        </p:pic>
        <p:pic>
          <p:nvPicPr>
            <p:cNvPr id="9" name="Picture Placeholder 12">
              <a:hlinkClick r:id="rId6" invalidUrl="https://www.entrepreneur.com/t opic/inspiration"/>
              <a:extLst>
                <a:ext uri="{FF2B5EF4-FFF2-40B4-BE49-F238E27FC236}">
                  <a16:creationId xmlns:a16="http://schemas.microsoft.com/office/drawing/2014/main" id="{471E4A35-A371-25DC-981C-BED0B6C16227}"/>
                </a:ext>
              </a:extLst>
            </p:cNvPr>
            <p:cNvPicPr>
              <a:picLocks noChangeAspect="1"/>
            </p:cNvPicPr>
            <p:nvPr/>
          </p:nvPicPr>
          <p:blipFill>
            <a:blip r:embed="rId7">
              <a:extLst>
                <a:ext uri="{28A0092B-C50C-407E-A947-70E740481C1C}">
                  <a14:useLocalDpi xmlns:a14="http://schemas.microsoft.com/office/drawing/2010/main" val="0"/>
                </a:ext>
              </a:extLst>
            </a:blip>
            <a:srcRect t="1439" b="1439"/>
            <a:stretch>
              <a:fillRect/>
            </a:stretch>
          </p:blipFill>
          <p:spPr>
            <a:xfrm>
              <a:off x="7376130" y="1699319"/>
              <a:ext cx="2280200" cy="4050746"/>
            </a:xfrm>
            <a:prstGeom prst="rect">
              <a:avLst/>
            </a:prstGeom>
          </p:spPr>
        </p:pic>
      </p:grpSp>
    </p:spTree>
    <p:extLst>
      <p:ext uri="{BB962C8B-B14F-4D97-AF65-F5344CB8AC3E}">
        <p14:creationId xmlns:p14="http://schemas.microsoft.com/office/powerpoint/2010/main" val="166273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930544" y="2051329"/>
            <a:ext cx="700387" cy="340283"/>
          </a:xfrm>
        </p:spPr>
        <p:txBody>
          <a:bodyPr/>
          <a:lstStyle/>
          <a:p>
            <a:pPr algn="l"/>
            <a:r>
              <a:rPr lang="en-GB" noProof="0"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30934" y="3995134"/>
            <a:ext cx="10127240" cy="340283"/>
          </a:xfrm>
        </p:spPr>
        <p:txBody>
          <a:bodyPr/>
          <a:lstStyle/>
          <a:p>
            <a:pPr>
              <a:buNone/>
            </a:pPr>
            <a:r>
              <a:rPr lang="en-GB" sz="1800" b="1" dirty="0"/>
              <a:t>Jij en je sterke punten - </a:t>
            </a:r>
            <a:r>
              <a:rPr lang="en-GB" sz="1800" dirty="0"/>
              <a:t>Onderzoek wie je bent, je culturele achtergrond, je levenservaringen en de unieke sterke punten die jij inbrengt in het ondernemerschap op het gebied van voeding.</a:t>
            </a:r>
          </a:p>
          <a:p>
            <a:pPr>
              <a:buNone/>
            </a:pPr>
            <a:endParaRPr lang="en-GB" sz="100" dirty="0"/>
          </a:p>
          <a:p>
            <a:pPr>
              <a:buNone/>
            </a:pPr>
            <a:r>
              <a:rPr lang="en-GB" sz="1800" b="1" dirty="0"/>
              <a:t>Uw passie en verhaal gebruiken - </a:t>
            </a:r>
            <a:r>
              <a:rPr lang="en-GB" sz="1800" dirty="0"/>
              <a:t>Laat u inspireren door praktijkvoorbeelden en bedenk hoe uw verhaal, interesses en passies uw bedrijf vorm kunnen geven.</a:t>
            </a:r>
          </a:p>
          <a:p>
            <a:pPr>
              <a:buNone/>
            </a:pPr>
            <a:r>
              <a:rPr lang="en-GB" sz="1800" b="1" dirty="0"/>
              <a:t>Understanding Entrepreneurship - </a:t>
            </a:r>
            <a:r>
              <a:rPr lang="en-GB" sz="1800" dirty="0"/>
              <a:t>Leer wat ondernemerschap echt betekent, wat ervoor nodig is en hoe je zelfvertrouwen, een doel en veerkracht kunt opbouwen door te ondernemen.</a:t>
            </a:r>
          </a:p>
          <a:p>
            <a:pPr>
              <a:buNone/>
            </a:pPr>
            <a:r>
              <a:rPr lang="en-GB" sz="1800" b="1" dirty="0"/>
              <a:t>Ideeën voor een levensmiddelenbedrijf onderzoeken - </a:t>
            </a:r>
            <a:r>
              <a:rPr lang="en-GB" sz="1800" dirty="0"/>
              <a:t>Begin met het genereren van ideeën voor een levensmiddelenbedrijf die realistisch zijn en die aansluiten bij je vaardigheden, behoeften in de gemeenschap en dagelijkse ervaringen met eten.</a:t>
            </a:r>
          </a:p>
          <a:p>
            <a:pPr>
              <a:buNone/>
            </a:pPr>
            <a:r>
              <a:rPr lang="en-GB" sz="1800" b="1" dirty="0"/>
              <a:t>Wat voor soort levensmiddelenbedrijf moet ik beginnen </a:t>
            </a:r>
            <a:r>
              <a:rPr lang="en-GB" sz="1800" dirty="0"/>
              <a:t>Ontdek trends en stel je de volgende stappen in je avontuur voor. </a:t>
            </a:r>
          </a:p>
          <a:p>
            <a:endParaRPr lang="en-GB" sz="1800" dirty="0"/>
          </a:p>
          <a:p>
            <a:endParaRPr lang="en-GB" sz="1800" dirty="0"/>
          </a:p>
          <a:p>
            <a:endParaRPr lang="en-GB" sz="1800" dirty="0"/>
          </a:p>
          <a:p>
            <a:pPr>
              <a:tabLst>
                <a:tab pos="8577263" algn="l"/>
              </a:tabLst>
            </a:pPr>
            <a:r>
              <a:rPr lang="en-GB" sz="1800" b="0" i="0" noProof="0" dirty="0">
                <a:solidFill>
                  <a:srgbClr val="382B1B"/>
                </a:solidFill>
                <a:effectLst/>
              </a:rPr>
              <a:t>	</a:t>
            </a:r>
            <a:endParaRPr lang="en-GB" sz="1800" noProof="0"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930545" y="2727145"/>
            <a:ext cx="700387" cy="340283"/>
          </a:xfrm>
        </p:spPr>
        <p:txBody>
          <a:bodyPr/>
          <a:lstStyle/>
          <a:p>
            <a:pPr algn="l"/>
            <a:r>
              <a:rPr lang="en-GB" noProof="0" dirty="0"/>
              <a:t>02</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930547" y="4027465"/>
            <a:ext cx="700387" cy="340283"/>
          </a:xfrm>
        </p:spPr>
        <p:txBody>
          <a:bodyPr/>
          <a:lstStyle/>
          <a:p>
            <a:pPr algn="l"/>
            <a:r>
              <a:rPr lang="en-GB" noProof="0"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29526" y="2900460"/>
            <a:ext cx="9829736" cy="335595"/>
          </a:xfrm>
        </p:spPr>
        <p:txBody>
          <a:bodyPr/>
          <a:lstStyle/>
          <a:p>
            <a:pPr>
              <a:tabLst>
                <a:tab pos="8577263" algn="l"/>
              </a:tabLst>
            </a:pPr>
            <a:r>
              <a:rPr lang="en-GB" sz="2400" b="0" i="0" noProof="0" dirty="0">
                <a:solidFill>
                  <a:srgbClr val="382B1B"/>
                </a:solidFill>
                <a:effectLst/>
              </a:rPr>
              <a:t>	</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GB" noProof="0" dirty="0"/>
              <a:t>Inhoud</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930546" y="3387440"/>
            <a:ext cx="700387" cy="340283"/>
          </a:xfrm>
        </p:spPr>
        <p:txBody>
          <a:bodyPr/>
          <a:lstStyle/>
          <a:p>
            <a:pPr algn="l"/>
            <a:r>
              <a:rPr lang="en-GB" noProof="0" dirty="0"/>
              <a:t>03</a:t>
            </a:r>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930547" y="4602839"/>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noProof="0" dirty="0"/>
              <a:t>05</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729526" y="3818466"/>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endParaRPr lang="en-GB" noProof="0" dirty="0"/>
          </a:p>
        </p:txBody>
      </p:sp>
    </p:spTree>
    <p:extLst>
      <p:ext uri="{BB962C8B-B14F-4D97-AF65-F5344CB8AC3E}">
        <p14:creationId xmlns:p14="http://schemas.microsoft.com/office/powerpoint/2010/main" val="1924337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439033" y="317924"/>
            <a:ext cx="10907188" cy="720752"/>
          </a:xfrm>
        </p:spPr>
        <p:txBody>
          <a:bodyPr/>
          <a:lstStyle/>
          <a:p>
            <a:pPr algn="r"/>
            <a:r>
              <a:rPr lang="en-GB" noProof="0" dirty="0"/>
              <a:t>BEDRIJFSIDEEËN GENEREREN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16621" y="1198794"/>
            <a:ext cx="7238196" cy="5203162"/>
          </a:xfrm>
        </p:spPr>
        <p:txBody>
          <a:bodyPr numCol="1"/>
          <a:lstStyle/>
          <a:p>
            <a:pPr>
              <a:buNone/>
            </a:pPr>
            <a:r>
              <a:rPr lang="en-GB" sz="2400" b="1" noProof="0" dirty="0">
                <a:solidFill>
                  <a:srgbClr val="84BFA4"/>
                </a:solidFill>
              </a:rPr>
              <a:t>Breng een stukje van je cultuur naar je nieuwe gemeenschap</a:t>
            </a:r>
            <a:endParaRPr lang="en-GB" sz="2400" noProof="0" dirty="0">
              <a:solidFill>
                <a:srgbClr val="84BFA4"/>
              </a:solidFill>
            </a:endParaRPr>
          </a:p>
          <a:p>
            <a:pPr>
              <a:buNone/>
            </a:pPr>
            <a:endParaRPr lang="en-GB" noProof="0" dirty="0"/>
          </a:p>
          <a:p>
            <a:pPr>
              <a:buNone/>
            </a:pPr>
            <a:r>
              <a:rPr lang="en-GB" sz="2000" noProof="0" dirty="0"/>
              <a:t>Je voedseltradities zijn krachtig - ze dragen herinneringen, betekenis en het potentieel om een bedrijf op te bouwen in zich.</a:t>
            </a:r>
          </a:p>
          <a:p>
            <a:pPr>
              <a:buNone/>
            </a:pPr>
            <a:endParaRPr lang="en-GB" sz="2000" dirty="0"/>
          </a:p>
          <a:p>
            <a:pPr>
              <a:buNone/>
            </a:pPr>
            <a:r>
              <a:rPr lang="en-GB" sz="2000" noProof="0" dirty="0"/>
              <a:t>Denk aan de broden, kruiden, snacks, straatvoedsel, zelfgemaakte maaltijden of feestelijke gerechten uit je land of regio.</a:t>
            </a:r>
          </a:p>
          <a:p>
            <a:pPr>
              <a:buNone/>
            </a:pPr>
            <a:r>
              <a:rPr lang="en-GB" sz="2000" noProof="0" dirty="0"/>
              <a:t>Zou je een voedingsidee uit jouw cultuur kunnen aanpassen of "recyclen" en delen met mensen in je omgeving?</a:t>
            </a:r>
          </a:p>
          <a:p>
            <a:pPr>
              <a:buNone/>
            </a:pPr>
            <a:endParaRPr lang="en-GB" sz="2000" dirty="0"/>
          </a:p>
          <a:p>
            <a:pPr marL="342900" indent="-342900">
              <a:buFont typeface="Arial" panose="020B0604020202020204" pitchFamily="34" charset="0"/>
              <a:buChar char="•"/>
            </a:pPr>
            <a:r>
              <a:rPr lang="en-GB" sz="2000" noProof="0" dirty="0"/>
              <a:t>Je hoeft niet iets compleet nieuws uit te vinden</a:t>
            </a:r>
          </a:p>
          <a:p>
            <a:pPr marL="342900" indent="-342900">
              <a:buFont typeface="Arial" panose="020B0604020202020204" pitchFamily="34" charset="0"/>
              <a:buChar char="•"/>
            </a:pPr>
            <a:r>
              <a:rPr lang="en-GB" sz="2000" noProof="0" dirty="0"/>
              <a:t> Je kunt beginnen met een gerecht of voedingsproduct dat je al kent en waar je dol op bent</a:t>
            </a:r>
          </a:p>
          <a:p>
            <a:pPr marL="342900" indent="-342900">
              <a:buFont typeface="Arial" panose="020B0604020202020204" pitchFamily="34" charset="0"/>
              <a:buChar char="•"/>
            </a:pPr>
            <a:r>
              <a:rPr lang="en-GB" sz="2000" noProof="0" dirty="0"/>
              <a:t>Je kunt het verbeteren, er een eigen draai aan geven of het aanpassen aan lokale smaken of ingrediënten.</a:t>
            </a:r>
          </a:p>
          <a:p>
            <a:pPr marL="342900" indent="-342900">
              <a:buFont typeface="Arial" panose="020B0604020202020204" pitchFamily="34" charset="0"/>
              <a:buChar char="•"/>
            </a:pPr>
            <a:r>
              <a:rPr lang="en-GB" sz="2000" noProof="0" dirty="0"/>
              <a:t>Je kunt je culinaire erfgoed combineren met je nieuwe omgeving om iets zinvols te creëren</a:t>
            </a:r>
          </a:p>
        </p:txBody>
      </p:sp>
      <p:pic>
        <p:nvPicPr>
          <p:cNvPr id="3" name="Obraz 2">
            <a:extLst>
              <a:ext uri="{FF2B5EF4-FFF2-40B4-BE49-F238E27FC236}">
                <a16:creationId xmlns:a16="http://schemas.microsoft.com/office/drawing/2014/main" id="{C68A8CE9-F353-33EB-C962-726224D65B30}"/>
              </a:ext>
            </a:extLst>
          </p:cNvPr>
          <p:cNvPicPr>
            <a:picLocks noChangeAspect="1"/>
          </p:cNvPicPr>
          <p:nvPr/>
        </p:nvPicPr>
        <p:blipFill>
          <a:blip r:embed="rId2"/>
          <a:stretch>
            <a:fillRect/>
          </a:stretch>
        </p:blipFill>
        <p:spPr>
          <a:xfrm>
            <a:off x="0" y="0"/>
            <a:ext cx="4572615" cy="6858000"/>
          </a:xfrm>
          <a:prstGeom prst="rect">
            <a:avLst/>
          </a:prstGeom>
        </p:spPr>
      </p:pic>
    </p:spTree>
    <p:extLst>
      <p:ext uri="{BB962C8B-B14F-4D97-AF65-F5344CB8AC3E}">
        <p14:creationId xmlns:p14="http://schemas.microsoft.com/office/powerpoint/2010/main" val="79502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BEDRIJFSRECYCLINGACTIVITEIT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46192" y="1921281"/>
            <a:ext cx="7724036" cy="4200388"/>
          </a:xfrm>
        </p:spPr>
        <p:txBody>
          <a:bodyPr numCol="1"/>
          <a:lstStyle/>
          <a:p>
            <a:pPr>
              <a:buNone/>
            </a:pPr>
            <a:r>
              <a:rPr lang="en-GB" i="1" noProof="0" dirty="0"/>
              <a:t>Laten we de tijd nemen om inspirerende verhalen te ontdekken!</a:t>
            </a:r>
            <a:br>
              <a:rPr lang="en-GB" i="1" noProof="0" dirty="0"/>
            </a:br>
            <a:r>
              <a:rPr lang="en-GB" noProof="0" dirty="0">
                <a:sym typeface="Wingdings" panose="05000000000000000000" pitchFamily="2" charset="2"/>
              </a:rPr>
              <a:t> </a:t>
            </a:r>
            <a:r>
              <a:rPr lang="en-GB" noProof="0" dirty="0"/>
              <a:t>Zoek online naar ondernemers die interessante voedselbedrijven zijn begonnen in andere landen. </a:t>
            </a:r>
          </a:p>
          <a:p>
            <a:pPr>
              <a:buNone/>
            </a:pPr>
            <a:endParaRPr lang="en-GB" noProof="0" dirty="0"/>
          </a:p>
          <a:p>
            <a:pPr>
              <a:buNone/>
            </a:pPr>
            <a:r>
              <a:rPr lang="en-GB" noProof="0" dirty="0"/>
              <a:t>Vraag jezelf af terwijl je over hun reizen leest:</a:t>
            </a:r>
          </a:p>
          <a:p>
            <a:pPr marL="342900" indent="-342900">
              <a:buFont typeface="Arial" panose="020B0604020202020204" pitchFamily="34" charset="0"/>
              <a:buChar char="•"/>
            </a:pPr>
            <a:r>
              <a:rPr lang="en-GB" b="1" noProof="0" dirty="0"/>
              <a:t>Welke voedselbehoefte lossen ze op voor hun gemeenschap?</a:t>
            </a:r>
            <a:endParaRPr lang="en-GB" noProof="0" dirty="0"/>
          </a:p>
          <a:p>
            <a:pPr marL="342900" indent="-342900">
              <a:buFont typeface="Arial" panose="020B0604020202020204" pitchFamily="34" charset="0"/>
              <a:buChar char="•"/>
            </a:pPr>
            <a:r>
              <a:rPr lang="en-GB" b="1" noProof="0" dirty="0"/>
              <a:t>Zouden de mensen in mijn nieuwe gemeenschap zoiets ook waarderen?</a:t>
            </a:r>
            <a:endParaRPr lang="en-GB" noProof="0" dirty="0"/>
          </a:p>
          <a:p>
            <a:pPr marL="342900" indent="-342900">
              <a:buFont typeface="Arial" panose="020B0604020202020204" pitchFamily="34" charset="0"/>
              <a:buChar char="•"/>
            </a:pPr>
            <a:r>
              <a:rPr lang="en-GB" b="1" noProof="0" dirty="0"/>
              <a:t>Zou ik hier een soortgelijk idee kunnen brengen - met mijn eigen culturele draai?</a:t>
            </a:r>
            <a:br>
              <a:rPr lang="en-GB" noProof="0" dirty="0"/>
            </a:br>
            <a:endParaRPr lang="en-GB" noProof="0" dirty="0"/>
          </a:p>
          <a:p>
            <a:pPr>
              <a:buNone/>
            </a:pPr>
            <a:r>
              <a:rPr lang="en-GB" b="1" noProof="0" dirty="0"/>
              <a:t>Onthoud:</a:t>
            </a:r>
            <a:br>
              <a:rPr lang="en-GB" noProof="0" dirty="0"/>
            </a:br>
            <a:r>
              <a:rPr lang="en-GB" noProof="0" dirty="0"/>
              <a:t>Jouw unieke achtergrond en liefde voor eten kunnen je gemeenschap iets moois en nodigs brengen. Vertrouw op je instinct - je bent iets speciaals aan het bouwen! </a:t>
            </a:r>
          </a:p>
        </p:txBody>
      </p:sp>
      <p:sp>
        <p:nvSpPr>
          <p:cNvPr id="3" name="Text Placeholder 5">
            <a:extLst>
              <a:ext uri="{FF2B5EF4-FFF2-40B4-BE49-F238E27FC236}">
                <a16:creationId xmlns:a16="http://schemas.microsoft.com/office/drawing/2014/main" id="{681A0776-2DC1-14C3-0618-7CB0EC8D718C}"/>
              </a:ext>
            </a:extLst>
          </p:cNvPr>
          <p:cNvSpPr txBox="1">
            <a:spLocks/>
          </p:cNvSpPr>
          <p:nvPr/>
        </p:nvSpPr>
        <p:spPr>
          <a:xfrm>
            <a:off x="9053521" y="2275138"/>
            <a:ext cx="2412091" cy="34926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040"/>
              </a:lnSpc>
              <a:spcBef>
                <a:spcPts val="0"/>
              </a:spcBef>
            </a:pPr>
            <a:r>
              <a:rPr lang="en-GB" sz="3200" b="1" i="1" noProof="0" dirty="0">
                <a:solidFill>
                  <a:srgbClr val="84BFA4"/>
                </a:solidFill>
              </a:rPr>
              <a:t>Als je een bedrijfsidee vindt dat opwindend of zinvol voelt, noteer het dan op de volgende dia!</a:t>
            </a:r>
          </a:p>
        </p:txBody>
      </p:sp>
      <p:sp>
        <p:nvSpPr>
          <p:cNvPr id="5" name="TextBox 4">
            <a:extLst>
              <a:ext uri="{FF2B5EF4-FFF2-40B4-BE49-F238E27FC236}">
                <a16:creationId xmlns:a16="http://schemas.microsoft.com/office/drawing/2014/main" id="{E80959AB-FF4B-5000-5592-0D4B3A217C83}"/>
              </a:ext>
            </a:extLst>
          </p:cNvPr>
          <p:cNvSpPr txBox="1"/>
          <p:nvPr/>
        </p:nvSpPr>
        <p:spPr>
          <a:xfrm>
            <a:off x="726947" y="1027273"/>
            <a:ext cx="6174363" cy="523220"/>
          </a:xfrm>
          <a:prstGeom prst="rect">
            <a:avLst/>
          </a:prstGeom>
          <a:solidFill>
            <a:srgbClr val="B6D1E1"/>
          </a:solidFill>
        </p:spPr>
        <p:txBody>
          <a:bodyPr wrap="square">
            <a:spAutoFit/>
          </a:bodyPr>
          <a:lstStyle/>
          <a:p>
            <a:pPr algn="ctr"/>
            <a:r>
              <a:rPr lang="en-GB" sz="2800" b="1" noProof="0" dirty="0">
                <a:solidFill>
                  <a:schemeClr val="bg1"/>
                </a:solidFill>
              </a:rPr>
              <a:t>Je bedrijfsidee voor voeding brainstormen</a:t>
            </a:r>
          </a:p>
        </p:txBody>
      </p:sp>
      <p:cxnSp>
        <p:nvCxnSpPr>
          <p:cNvPr id="6" name="Straight Connector 5">
            <a:extLst>
              <a:ext uri="{FF2B5EF4-FFF2-40B4-BE49-F238E27FC236}">
                <a16:creationId xmlns:a16="http://schemas.microsoft.com/office/drawing/2014/main" id="{7FFE62AA-EE2A-172D-F37F-D9FF53B52F6C}"/>
              </a:ext>
            </a:extLst>
          </p:cNvPr>
          <p:cNvCxnSpPr>
            <a:cxnSpLocks/>
          </p:cNvCxnSpPr>
          <p:nvPr/>
        </p:nvCxnSpPr>
        <p:spPr>
          <a:xfrm>
            <a:off x="8723283" y="2275138"/>
            <a:ext cx="0" cy="349267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484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BEDRIJFSRECYCLINGACTIVITEIT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86384" y="2226924"/>
            <a:ext cx="5193792" cy="994978"/>
          </a:xfrm>
        </p:spPr>
        <p:txBody>
          <a:bodyPr numCol="1"/>
          <a:lstStyle/>
          <a:p>
            <a:r>
              <a:rPr lang="en-GB" noProof="0" dirty="0"/>
              <a:t>Noteer het volgende wanneer je een bedrijf of idee tegenkomt dat je interessant en veelbelovend lijkt</a:t>
            </a:r>
          </a:p>
          <a:p>
            <a:endParaRPr lang="en-GB" noProof="0" dirty="0"/>
          </a:p>
        </p:txBody>
      </p:sp>
      <p:cxnSp>
        <p:nvCxnSpPr>
          <p:cNvPr id="6" name="Straight Connector 5">
            <a:extLst>
              <a:ext uri="{FF2B5EF4-FFF2-40B4-BE49-F238E27FC236}">
                <a16:creationId xmlns:a16="http://schemas.microsoft.com/office/drawing/2014/main" id="{7FFE62AA-EE2A-172D-F37F-D9FF53B52F6C}"/>
              </a:ext>
            </a:extLst>
          </p:cNvPr>
          <p:cNvCxnSpPr>
            <a:cxnSpLocks/>
          </p:cNvCxnSpPr>
          <p:nvPr/>
        </p:nvCxnSpPr>
        <p:spPr>
          <a:xfrm>
            <a:off x="6197924" y="1902286"/>
            <a:ext cx="0" cy="349267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11">
            <a:extLst>
              <a:ext uri="{FF2B5EF4-FFF2-40B4-BE49-F238E27FC236}">
                <a16:creationId xmlns:a16="http://schemas.microsoft.com/office/drawing/2014/main" id="{1311CAD4-FA24-ECFF-AFE5-2480ED7B8E63}"/>
              </a:ext>
            </a:extLst>
          </p:cNvPr>
          <p:cNvSpPr txBox="1">
            <a:spLocks/>
          </p:cNvSpPr>
          <p:nvPr/>
        </p:nvSpPr>
        <p:spPr>
          <a:xfrm>
            <a:off x="797966" y="3636099"/>
            <a:ext cx="5200498" cy="15357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200" noProof="0" dirty="0">
                <a:solidFill>
                  <a:srgbClr val="382B1B"/>
                </a:solidFill>
              </a:rPr>
              <a:t>Naam bedrijf: ......................................</a:t>
            </a:r>
          </a:p>
          <a:p>
            <a:r>
              <a:rPr lang="en-GB" sz="2200" noProof="0" dirty="0">
                <a:solidFill>
                  <a:srgbClr val="382B1B"/>
                </a:solidFill>
              </a:rPr>
              <a:t>Plaats: .....................................................</a:t>
            </a:r>
          </a:p>
          <a:p>
            <a:r>
              <a:rPr lang="en-GB" sz="2200" noProof="0" dirty="0">
                <a:solidFill>
                  <a:srgbClr val="382B1B"/>
                </a:solidFill>
              </a:rPr>
              <a:t>Website: .....................................................</a:t>
            </a:r>
          </a:p>
          <a:p>
            <a:endParaRPr lang="en-GB" sz="2200" noProof="0" dirty="0">
              <a:solidFill>
                <a:srgbClr val="382B1B"/>
              </a:solidFill>
            </a:endParaRPr>
          </a:p>
          <a:p>
            <a:endParaRPr lang="en-GB" sz="2200" noProof="0" dirty="0">
              <a:solidFill>
                <a:srgbClr val="382B1B"/>
              </a:solidFill>
            </a:endParaRPr>
          </a:p>
        </p:txBody>
      </p:sp>
      <p:sp>
        <p:nvSpPr>
          <p:cNvPr id="4" name="Text Placeholder 11">
            <a:extLst>
              <a:ext uri="{FF2B5EF4-FFF2-40B4-BE49-F238E27FC236}">
                <a16:creationId xmlns:a16="http://schemas.microsoft.com/office/drawing/2014/main" id="{CE8F120C-4B4D-DFDF-A4F7-E0FE89F46B83}"/>
              </a:ext>
            </a:extLst>
          </p:cNvPr>
          <p:cNvSpPr txBox="1">
            <a:spLocks/>
          </p:cNvSpPr>
          <p:nvPr/>
        </p:nvSpPr>
        <p:spPr>
          <a:xfrm>
            <a:off x="6722981" y="2328651"/>
            <a:ext cx="4633867" cy="22006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B6D1E1"/>
              </a:buClr>
              <a:buFont typeface="+mj-lt"/>
              <a:buAutoNum type="arabicPeriod"/>
            </a:pPr>
            <a:r>
              <a:rPr lang="en-GB" sz="2200" noProof="0" dirty="0">
                <a:solidFill>
                  <a:srgbClr val="382B1B"/>
                </a:solidFill>
              </a:rPr>
              <a:t>Welke voedingsproducten of -diensten verkopen ze?</a:t>
            </a:r>
          </a:p>
          <a:p>
            <a:pPr marL="457200" indent="-457200">
              <a:buClr>
                <a:srgbClr val="B6D1E1"/>
              </a:buClr>
              <a:buFont typeface="+mj-lt"/>
              <a:buAutoNum type="arabicPeriod"/>
            </a:pPr>
            <a:r>
              <a:rPr lang="en-GB" sz="2200" noProof="0" dirty="0">
                <a:solidFill>
                  <a:srgbClr val="382B1B"/>
                </a:solidFill>
              </a:rPr>
              <a:t>Hoe kan ik verbeteren wat zij doen? </a:t>
            </a:r>
          </a:p>
          <a:p>
            <a:pPr marL="457200" indent="-457200">
              <a:buClr>
                <a:srgbClr val="B6D1E1"/>
              </a:buClr>
              <a:buFont typeface="+mj-lt"/>
              <a:buAutoNum type="arabicPeriod"/>
            </a:pPr>
            <a:r>
              <a:rPr lang="en-GB" sz="2200" noProof="0" dirty="0">
                <a:solidFill>
                  <a:srgbClr val="382B1B"/>
                </a:solidFill>
              </a:rPr>
              <a:t>Wie in mijn gemeenschap/locatie zou mijn doelmarkt zijn?</a:t>
            </a:r>
          </a:p>
          <a:p>
            <a:pPr marL="457200" indent="-457200">
              <a:buClr>
                <a:srgbClr val="B6D1E1"/>
              </a:buClr>
              <a:buFont typeface="+mj-lt"/>
              <a:buAutoNum type="arabicPeriod"/>
            </a:pPr>
            <a:endParaRPr lang="en-GB" sz="2200" noProof="0" dirty="0">
              <a:solidFill>
                <a:srgbClr val="382B1B"/>
              </a:solidFill>
            </a:endParaRPr>
          </a:p>
          <a:p>
            <a:pPr marL="457200" indent="-457200">
              <a:buClr>
                <a:srgbClr val="B6D1E1"/>
              </a:buClr>
              <a:buFont typeface="+mj-lt"/>
              <a:buAutoNum type="arabicPeriod"/>
            </a:pPr>
            <a:endParaRPr lang="en-GB" sz="2200" noProof="0" dirty="0">
              <a:solidFill>
                <a:srgbClr val="382B1B"/>
              </a:solidFill>
            </a:endParaRPr>
          </a:p>
        </p:txBody>
      </p:sp>
      <p:sp>
        <p:nvSpPr>
          <p:cNvPr id="8" name="Text Placeholder 3">
            <a:extLst>
              <a:ext uri="{FF2B5EF4-FFF2-40B4-BE49-F238E27FC236}">
                <a16:creationId xmlns:a16="http://schemas.microsoft.com/office/drawing/2014/main" id="{57AF8ABB-8A9D-A797-FF05-E2A76F1B9FA0}"/>
              </a:ext>
            </a:extLst>
          </p:cNvPr>
          <p:cNvSpPr txBox="1">
            <a:spLocks/>
          </p:cNvSpPr>
          <p:nvPr/>
        </p:nvSpPr>
        <p:spPr>
          <a:xfrm>
            <a:off x="1727204" y="5592915"/>
            <a:ext cx="9576385" cy="72075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200" b="1" i="0" noProof="0" dirty="0">
                <a:solidFill>
                  <a:srgbClr val="84BFA4"/>
                </a:solidFill>
                <a:sym typeface="Wingdings" panose="05000000000000000000" pitchFamily="2" charset="2"/>
              </a:rPr>
              <a:t> </a:t>
            </a:r>
            <a:r>
              <a:rPr lang="en-GB" sz="2200" b="1" i="0" noProof="0" dirty="0">
                <a:solidFill>
                  <a:srgbClr val="84BFA4"/>
                </a:solidFill>
                <a:hlinkClick r:id="rId2">
                  <a:extLst>
                    <a:ext uri="{A12FA001-AC4F-418D-AE19-62706E023703}">
                      <ahyp:hlinkClr xmlns:ahyp="http://schemas.microsoft.com/office/drawing/2018/hyperlinkcolor" val="tx"/>
                    </a:ext>
                  </a:extLst>
                </a:hlinkClick>
              </a:rPr>
              <a:t>Lees dit inspirerende artikel </a:t>
            </a:r>
            <a:r>
              <a:rPr lang="en-GB" sz="2200" i="0" noProof="0" dirty="0"/>
              <a:t>en ontdek hoe eenvoudige ideeën uitgroeiden tot verbazingwekkende zakelijke reizen! </a:t>
            </a:r>
            <a:endParaRPr lang="en-GB" sz="2200" b="1" i="0" noProof="0" dirty="0">
              <a:solidFill>
                <a:srgbClr val="382B1B"/>
              </a:solidFill>
            </a:endParaRPr>
          </a:p>
        </p:txBody>
      </p:sp>
      <p:pic>
        <p:nvPicPr>
          <p:cNvPr id="3" name="Grafika 2" descr="Gazeta z wypełnieniem pełnym">
            <a:extLst>
              <a:ext uri="{FF2B5EF4-FFF2-40B4-BE49-F238E27FC236}">
                <a16:creationId xmlns:a16="http://schemas.microsoft.com/office/drawing/2014/main" id="{AAC66536-61A8-A567-ECF6-BE27B7BE0A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5496091"/>
            <a:ext cx="914400" cy="914400"/>
          </a:xfrm>
          <a:prstGeom prst="rect">
            <a:avLst/>
          </a:prstGeom>
        </p:spPr>
      </p:pic>
    </p:spTree>
    <p:extLst>
      <p:ext uri="{BB962C8B-B14F-4D97-AF65-F5344CB8AC3E}">
        <p14:creationId xmlns:p14="http://schemas.microsoft.com/office/powerpoint/2010/main" val="1476879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JE BEDRIJFSIDEE ONTWIKKELEN</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237422" y="1343206"/>
            <a:ext cx="6402723" cy="5073011"/>
          </a:xfrm>
        </p:spPr>
        <p:txBody>
          <a:bodyPr numCol="1"/>
          <a:lstStyle/>
          <a:p>
            <a:pPr>
              <a:buNone/>
            </a:pPr>
            <a:r>
              <a:rPr lang="en-GB" sz="2400" b="1" noProof="0" dirty="0">
                <a:solidFill>
                  <a:srgbClr val="84BFA4"/>
                </a:solidFill>
              </a:rPr>
              <a:t>Vraag rond - goede ideeën groeien in gesprekken</a:t>
            </a:r>
          </a:p>
          <a:p>
            <a:pPr>
              <a:buNone/>
            </a:pPr>
            <a:endParaRPr lang="en-GB" sz="2400" noProof="0" dirty="0">
              <a:solidFill>
                <a:srgbClr val="84BFA4"/>
              </a:solidFill>
            </a:endParaRPr>
          </a:p>
          <a:p>
            <a:pPr>
              <a:buNone/>
            </a:pPr>
            <a:r>
              <a:rPr lang="en-GB" noProof="0" dirty="0"/>
              <a:t>Je hoeft niet elk idee zelf te bedenken. Vaak worden de beste ideeën gevonden als we met anderen praten en echt luisteren.</a:t>
            </a:r>
          </a:p>
          <a:p>
            <a:pPr>
              <a:buNone/>
            </a:pPr>
            <a:endParaRPr lang="en-GB" noProof="0" dirty="0"/>
          </a:p>
          <a:p>
            <a:pPr>
              <a:buNone/>
            </a:pPr>
            <a:r>
              <a:rPr lang="en-GB" b="1" noProof="0" dirty="0"/>
              <a:t>Samen brainstormen </a:t>
            </a:r>
            <a:r>
              <a:rPr lang="en-GB" noProof="0" dirty="0"/>
              <a:t>is een krachtige manier om nieuwe mogelijkheden te ontdekken. Als je niet zeker weet waar je moet beginnen, probeer dan contact op te nemen met mensen om je heen:</a:t>
            </a:r>
          </a:p>
          <a:p>
            <a:pPr>
              <a:buFont typeface="Arial" panose="020B0604020202020204" pitchFamily="34" charset="0"/>
              <a:buChar char="•"/>
            </a:pPr>
            <a:endParaRPr lang="en-GB" noProof="0" dirty="0"/>
          </a:p>
          <a:p>
            <a:pPr marL="342900" indent="-342900">
              <a:buFont typeface="Wingdings" panose="05000000000000000000" pitchFamily="2" charset="2"/>
              <a:buChar char="Ø"/>
            </a:pPr>
            <a:r>
              <a:rPr lang="en-GB" b="1" noProof="0" dirty="0"/>
              <a:t>Vraag familie en vrienden </a:t>
            </a:r>
            <a:r>
              <a:rPr lang="en-GB" b="1" dirty="0"/>
              <a:t>- </a:t>
            </a:r>
            <a:r>
              <a:rPr lang="en-GB" noProof="0" dirty="0"/>
              <a:t>Wat voor soort eten mis je?</a:t>
            </a:r>
          </a:p>
          <a:p>
            <a:pPr marL="342900" indent="-342900">
              <a:buFont typeface="Wingdings" panose="05000000000000000000" pitchFamily="2" charset="2"/>
              <a:buChar char="Ø"/>
            </a:pPr>
            <a:r>
              <a:rPr lang="en-GB" b="1" noProof="0" dirty="0"/>
              <a:t>Luister goed </a:t>
            </a:r>
            <a:r>
              <a:rPr lang="en-GB" noProof="0" dirty="0"/>
              <a:t>naar wat je gemeenschap nodig heeft of wenst. Over welk voedsel praten mensen met liefde of nostalgie?</a:t>
            </a:r>
          </a:p>
          <a:p>
            <a:pPr marL="342900" indent="-342900">
              <a:buFont typeface="Wingdings" panose="05000000000000000000" pitchFamily="2" charset="2"/>
              <a:buChar char="Ø"/>
            </a:pPr>
            <a:r>
              <a:rPr lang="en-GB" b="1" noProof="0" dirty="0"/>
              <a:t>Blijf open en nieuwsgierig!</a:t>
            </a:r>
            <a:r>
              <a:rPr lang="en-GB" noProof="0" dirty="0"/>
              <a:t> Eenvoudige gesprekken kunnen leiden tot een krachtig idee.</a:t>
            </a:r>
          </a:p>
        </p:txBody>
      </p:sp>
      <p:pic>
        <p:nvPicPr>
          <p:cNvPr id="3" name="Obraz 2" descr="Obraz zawierający osoba, ubrania, Ludzka twarz, kobieta&#10;&#10;Zawartość wygenerowana przez sztuczną inteligencję może być niepoprawna.">
            <a:extLst>
              <a:ext uri="{FF2B5EF4-FFF2-40B4-BE49-F238E27FC236}">
                <a16:creationId xmlns:a16="http://schemas.microsoft.com/office/drawing/2014/main" id="{E64C392C-CD02-9B14-F34D-6B73536C3F9B}"/>
              </a:ext>
            </a:extLst>
          </p:cNvPr>
          <p:cNvPicPr>
            <a:picLocks noChangeAspect="1"/>
          </p:cNvPicPr>
          <p:nvPr/>
        </p:nvPicPr>
        <p:blipFill>
          <a:blip r:embed="rId2"/>
          <a:srcRect l="20699" r="10274"/>
          <a:stretch/>
        </p:blipFill>
        <p:spPr>
          <a:xfrm>
            <a:off x="6737684" y="1343206"/>
            <a:ext cx="5216894" cy="5038825"/>
          </a:xfrm>
          <a:prstGeom prst="roundRect">
            <a:avLst/>
          </a:prstGeom>
        </p:spPr>
      </p:pic>
    </p:spTree>
    <p:extLst>
      <p:ext uri="{BB962C8B-B14F-4D97-AF65-F5344CB8AC3E}">
        <p14:creationId xmlns:p14="http://schemas.microsoft.com/office/powerpoint/2010/main" val="2798702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EMPATHIE - EEN SCHAT AAN NIEUWE BEDRIJFSIDEEËN</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440292" y="1386432"/>
            <a:ext cx="6167542" cy="5035078"/>
          </a:xfrm>
        </p:spPr>
        <p:txBody>
          <a:bodyPr numCol="1"/>
          <a:lstStyle/>
          <a:p>
            <a:r>
              <a:rPr lang="en-GB" noProof="0" dirty="0"/>
              <a:t>Empathie is ons vermogen om de wereld door de ogen van anderen te zien, te zien wat zij zien, te voelen wat zij voelen en dingen te ervaren zoals zij dat doen. Eerder heb je geleerd dat de beste bedrijfsideeën voortkomen uit het inspelen op het pijnpunt van een klant.</a:t>
            </a:r>
          </a:p>
          <a:p>
            <a:endParaRPr lang="en-GB" noProof="0" dirty="0"/>
          </a:p>
          <a:p>
            <a:r>
              <a:rPr lang="en-GB" noProof="0" dirty="0"/>
              <a:t>Daarom is empathie een belangrijk hulpmiddel om ons te helpen een diepere waardering en begrip te krijgen van de emotionele en fysieke behoeften van mensen en hoe ze de wereld om hen heen zien, begrijpen en ermee omgaan. </a:t>
            </a:r>
          </a:p>
          <a:p>
            <a:endParaRPr lang="en-GB" noProof="0" dirty="0"/>
          </a:p>
          <a:p>
            <a:r>
              <a:rPr lang="en-GB" noProof="0" dirty="0"/>
              <a:t>Hoe beter je de behoeften van mensen begrijpt, hoe beter je voorbereid bent om voedingsproducten of -diensten te ontwerpen die aan die behoeften </a:t>
            </a:r>
            <a:r>
              <a:rPr lang="en-GB" noProof="0" dirty="0" err="1"/>
              <a:t>voldoen</a:t>
            </a:r>
            <a:r>
              <a:rPr lang="en-GB" noProof="0" dirty="0"/>
              <a:t>.</a:t>
            </a:r>
          </a:p>
          <a:p>
            <a:r>
              <a:rPr lang="en-GB"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b="1" noProof="0" dirty="0">
                <a:solidFill>
                  <a:srgbClr val="84BFA4"/>
                </a:solidFill>
                <a:hlinkClick r:id="rId2">
                  <a:extLst>
                    <a:ext uri="{A12FA001-AC4F-418D-AE19-62706E023703}">
                      <ahyp:hlinkClr xmlns:ahyp="http://schemas.microsoft.com/office/drawing/2018/hyperlinkcolor" val="tx"/>
                    </a:ext>
                  </a:extLst>
                </a:hlinkClick>
              </a:rPr>
              <a:t>Lees meer over Empathy Mapping!</a:t>
            </a:r>
            <a:endParaRPr lang="en-GB" b="1" noProof="0" dirty="0">
              <a:solidFill>
                <a:srgbClr val="84BFA4"/>
              </a:solidFill>
            </a:endParaRPr>
          </a:p>
        </p:txBody>
      </p:sp>
      <p:pic>
        <p:nvPicPr>
          <p:cNvPr id="5" name="Picture 4" descr="A diagram of a person with text&#10;&#10;Description automatically generated">
            <a:extLst>
              <a:ext uri="{FF2B5EF4-FFF2-40B4-BE49-F238E27FC236}">
                <a16:creationId xmlns:a16="http://schemas.microsoft.com/office/drawing/2014/main" id="{2C7E5101-8B59-0ECA-CF09-F5E80B1BEEAD}"/>
              </a:ext>
            </a:extLst>
          </p:cNvPr>
          <p:cNvPicPr>
            <a:picLocks noChangeAspect="1"/>
          </p:cNvPicPr>
          <p:nvPr/>
        </p:nvPicPr>
        <p:blipFill>
          <a:blip r:embed="rId3"/>
          <a:stretch>
            <a:fillRect/>
          </a:stretch>
        </p:blipFill>
        <p:spPr>
          <a:xfrm>
            <a:off x="6981664" y="1765932"/>
            <a:ext cx="4442240" cy="3326136"/>
          </a:xfrm>
          <a:prstGeom prst="rect">
            <a:avLst/>
          </a:prstGeom>
        </p:spPr>
      </p:pic>
      <p:pic>
        <p:nvPicPr>
          <p:cNvPr id="2" name="Grafika 1" descr="Gazeta z wypełnieniem pełnym">
            <a:extLst>
              <a:ext uri="{FF2B5EF4-FFF2-40B4-BE49-F238E27FC236}">
                <a16:creationId xmlns:a16="http://schemas.microsoft.com/office/drawing/2014/main" id="{130076A8-20DB-F1A6-BD6C-D28ECC6BEA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5753697"/>
            <a:ext cx="914400" cy="914400"/>
          </a:xfrm>
          <a:prstGeom prst="rect">
            <a:avLst/>
          </a:prstGeom>
        </p:spPr>
      </p:pic>
    </p:spTree>
    <p:extLst>
      <p:ext uri="{BB962C8B-B14F-4D97-AF65-F5344CB8AC3E}">
        <p14:creationId xmlns:p14="http://schemas.microsoft.com/office/powerpoint/2010/main" val="604865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5" y="378372"/>
            <a:ext cx="11204796" cy="1126708"/>
          </a:xfrm>
        </p:spPr>
        <p:txBody>
          <a:bodyPr/>
          <a:lstStyle/>
          <a:p>
            <a:r>
              <a:rPr lang="en-GB" noProof="0" dirty="0"/>
              <a:t>EEN VOEDINGSPRODUCT OF -DIENST ONTWERPEN VOOR EEN SPECIFIEKE GROEP MENSEN</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427798" y="1834911"/>
            <a:ext cx="10975596" cy="1228282"/>
          </a:xfrm>
        </p:spPr>
        <p:txBody>
          <a:bodyPr numCol="1"/>
          <a:lstStyle/>
          <a:p>
            <a:pPr>
              <a:buNone/>
            </a:pPr>
            <a:r>
              <a:rPr lang="en-GB" noProof="0" dirty="0"/>
              <a:t>Als je empathisch bent - als je je echt in iemand anders kunt verplaatsen - kun je problemen of behoeften gaan zien die een voedingsbedrijf zou kunnen helpen oplossen.</a:t>
            </a:r>
          </a:p>
          <a:p>
            <a:r>
              <a:rPr lang="en-GB" noProof="0" dirty="0"/>
              <a:t>De groep mensen die het meeste baat heeft bij jouw bedrijf wordt je </a:t>
            </a:r>
            <a:r>
              <a:rPr lang="en-GB" b="1" noProof="0" dirty="0"/>
              <a:t>doelmarkt </a:t>
            </a:r>
            <a:r>
              <a:rPr lang="en-GB" noProof="0" dirty="0"/>
              <a:t>genoemd.</a:t>
            </a:r>
            <a:br>
              <a:rPr lang="en-GB" noProof="0" dirty="0"/>
            </a:br>
            <a:r>
              <a:rPr lang="en-GB" noProof="0" dirty="0"/>
              <a:t>Je kunt je doelmarkt beschrijven aan de hand van verschillende kenmerken, zoals:</a:t>
            </a:r>
          </a:p>
        </p:txBody>
      </p:sp>
      <p:sp>
        <p:nvSpPr>
          <p:cNvPr id="3" name="Text Placeholder 5">
            <a:extLst>
              <a:ext uri="{FF2B5EF4-FFF2-40B4-BE49-F238E27FC236}">
                <a16:creationId xmlns:a16="http://schemas.microsoft.com/office/drawing/2014/main" id="{D3B8773E-83FE-837F-6899-18F09BB51943}"/>
              </a:ext>
            </a:extLst>
          </p:cNvPr>
          <p:cNvSpPr txBox="1">
            <a:spLocks/>
          </p:cNvSpPr>
          <p:nvPr/>
        </p:nvSpPr>
        <p:spPr>
          <a:xfrm>
            <a:off x="2063747" y="3429000"/>
            <a:ext cx="4693187" cy="1094874"/>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Leeftijd</a:t>
            </a:r>
          </a:p>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Geslacht</a:t>
            </a:r>
          </a:p>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Beroep</a:t>
            </a:r>
          </a:p>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Interesses</a:t>
            </a:r>
          </a:p>
          <a:p>
            <a:pPr marL="342900" indent="-342900">
              <a:lnSpc>
                <a:spcPts val="2580"/>
              </a:lnSpc>
              <a:spcBef>
                <a:spcPts val="0"/>
              </a:spcBef>
              <a:buClr>
                <a:srgbClr val="B6D1E1"/>
              </a:buClr>
              <a:buFont typeface="Arial" panose="020B0604020202020204" pitchFamily="34" charset="0"/>
              <a:buChar char="•"/>
            </a:pPr>
            <a:r>
              <a:rPr lang="en-GB" sz="2200" noProof="0" dirty="0">
                <a:solidFill>
                  <a:srgbClr val="382B1B"/>
                </a:solidFill>
              </a:rPr>
              <a:t>Locatie</a:t>
            </a:r>
          </a:p>
        </p:txBody>
      </p:sp>
      <p:pic>
        <p:nvPicPr>
          <p:cNvPr id="4" name="Graphic 3" descr="Bullseye with solid fill">
            <a:extLst>
              <a:ext uri="{FF2B5EF4-FFF2-40B4-BE49-F238E27FC236}">
                <a16:creationId xmlns:a16="http://schemas.microsoft.com/office/drawing/2014/main" id="{02078AF1-1C64-641C-B347-FC08FF5E4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7677" y="3031251"/>
            <a:ext cx="1644398" cy="1644398"/>
          </a:xfrm>
          <a:prstGeom prst="rect">
            <a:avLst/>
          </a:prstGeom>
        </p:spPr>
      </p:pic>
      <p:sp>
        <p:nvSpPr>
          <p:cNvPr id="8" name="pole tekstowe 7">
            <a:extLst>
              <a:ext uri="{FF2B5EF4-FFF2-40B4-BE49-F238E27FC236}">
                <a16:creationId xmlns:a16="http://schemas.microsoft.com/office/drawing/2014/main" id="{57702111-15C2-7F18-D7D3-A579DA215F7C}"/>
              </a:ext>
            </a:extLst>
          </p:cNvPr>
          <p:cNvSpPr txBox="1"/>
          <p:nvPr/>
        </p:nvSpPr>
        <p:spPr>
          <a:xfrm>
            <a:off x="738349" y="4589364"/>
            <a:ext cx="10975597" cy="1785104"/>
          </a:xfrm>
          <a:prstGeom prst="rect">
            <a:avLst/>
          </a:prstGeom>
          <a:noFill/>
        </p:spPr>
        <p:txBody>
          <a:bodyPr wrap="square">
            <a:spAutoFit/>
          </a:bodyPr>
          <a:lstStyle/>
          <a:p>
            <a:r>
              <a:rPr lang="en-GB" sz="2200" noProof="0" dirty="0"/>
              <a:t>En zoals je in het volgende gedeelte zult zien, </a:t>
            </a:r>
            <a:r>
              <a:rPr lang="en-GB" sz="2200" dirty="0"/>
              <a:t>moet</a:t>
            </a:r>
            <a:r>
              <a:rPr lang="en-GB" sz="2200" noProof="0" dirty="0"/>
              <a:t> je ook nadenken over culturele aspecten, zoals etniciteit, nationaliteit of tradities. Deze kunnen rijke mogelijkheden bieden om een levensmiddelenbedrijf te creëren dat persoonlijk en betekenisvol aanvoelt.</a:t>
            </a:r>
            <a:endParaRPr lang="pl-PL" sz="2200" noProof="0" dirty="0"/>
          </a:p>
          <a:p>
            <a:endParaRPr lang="en-GB" sz="2200" noProof="0" dirty="0"/>
          </a:p>
          <a:p>
            <a:r>
              <a:rPr lang="en-GB" sz="2200" b="1" noProof="0" dirty="0">
                <a:solidFill>
                  <a:srgbClr val="84BFA4"/>
                </a:solidFill>
                <a:sym typeface="Wingdings" panose="05000000000000000000" pitchFamily="2" charset="2"/>
                <a:hlinkClick r:id="rId4">
                  <a:extLst>
                    <a:ext uri="{A12FA001-AC4F-418D-AE19-62706E023703}">
                      <ahyp:hlinkClr xmlns:ahyp="http://schemas.microsoft.com/office/drawing/2018/hyperlinkcolor" val="tx"/>
                    </a:ext>
                  </a:extLst>
                </a:hlinkClick>
              </a:rPr>
              <a:t>	 </a:t>
            </a:r>
            <a:r>
              <a:rPr lang="en-GB" sz="2200" b="1" noProof="0" dirty="0">
                <a:solidFill>
                  <a:srgbClr val="84BFA4"/>
                </a:solidFill>
                <a:hlinkClick r:id="rId4">
                  <a:extLst>
                    <a:ext uri="{A12FA001-AC4F-418D-AE19-62706E023703}">
                      <ahyp:hlinkClr xmlns:ahyp="http://schemas.microsoft.com/office/drawing/2018/hyperlinkcolor" val="tx"/>
                    </a:ext>
                  </a:extLst>
                </a:hlinkClick>
              </a:rPr>
              <a:t>Lees meer over het belang van empathie in dit artikel!</a:t>
            </a:r>
            <a:endParaRPr lang="en-GB" sz="2200" b="1" noProof="0" dirty="0">
              <a:solidFill>
                <a:srgbClr val="84BFA4"/>
              </a:solidFill>
            </a:endParaRPr>
          </a:p>
        </p:txBody>
      </p:sp>
      <p:pic>
        <p:nvPicPr>
          <p:cNvPr id="9" name="Grafika 8" descr="Gazeta z wypełnieniem pełnym">
            <a:extLst>
              <a:ext uri="{FF2B5EF4-FFF2-40B4-BE49-F238E27FC236}">
                <a16:creationId xmlns:a16="http://schemas.microsoft.com/office/drawing/2014/main" id="{6C79FC4A-0A53-701A-607F-DCA70FBF2B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349" y="5753697"/>
            <a:ext cx="914400" cy="914400"/>
          </a:xfrm>
          <a:prstGeom prst="rect">
            <a:avLst/>
          </a:prstGeom>
        </p:spPr>
      </p:pic>
    </p:spTree>
    <p:extLst>
      <p:ext uri="{BB962C8B-B14F-4D97-AF65-F5344CB8AC3E}">
        <p14:creationId xmlns:p14="http://schemas.microsoft.com/office/powerpoint/2010/main" val="1483340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42406" y="625020"/>
            <a:ext cx="10907188" cy="720752"/>
          </a:xfrm>
        </p:spPr>
        <p:txBody>
          <a:bodyPr/>
          <a:lstStyle/>
          <a:p>
            <a:r>
              <a:rPr lang="en-GB" noProof="0" dirty="0"/>
              <a:t>CULTUUR IS EEN KRACHTIG ONDERDEEL VAN WIE JE BENT</a:t>
            </a:r>
          </a:p>
          <a:p>
            <a:endParaRPr lang="en-GB" noProof="0"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2557" y="1485740"/>
            <a:ext cx="9089047" cy="4526905"/>
          </a:xfrm>
        </p:spPr>
        <p:txBody>
          <a:bodyPr/>
          <a:lstStyle/>
          <a:p>
            <a:pPr>
              <a:buNone/>
            </a:pPr>
            <a:r>
              <a:rPr lang="en-GB" noProof="0" dirty="0"/>
              <a:t>Cultuur vormt wie we zijn. Het beïnvloedt hoe we denken, hoe we handelen en hoe we de wereld zien. Cultuur is meer dan waar je vandaan komt - het is wat je kookt, hoe je deelt en de verhalen die in je eten leven.</a:t>
            </a:r>
          </a:p>
          <a:p>
            <a:pPr>
              <a:buNone/>
            </a:pPr>
            <a:endParaRPr lang="en-GB" dirty="0"/>
          </a:p>
          <a:p>
            <a:pPr>
              <a:buNone/>
            </a:pPr>
            <a:r>
              <a:rPr lang="en-GB" noProof="0" dirty="0"/>
              <a:t>In 3 Keukens geloven we dat je cultuur een kracht is. Het vormt wat je maakt, hoe je anderen van dienst bent en hoe je contact maakt met je gemeenschap.</a:t>
            </a:r>
          </a:p>
          <a:p>
            <a:pPr>
              <a:buNone/>
            </a:pPr>
            <a:endParaRPr lang="en-GB" dirty="0"/>
          </a:p>
          <a:p>
            <a:pPr>
              <a:buNone/>
            </a:pPr>
            <a:r>
              <a:rPr lang="en-GB" noProof="0" dirty="0"/>
              <a:t>Cultuur kan verschijnen in:</a:t>
            </a:r>
          </a:p>
          <a:p>
            <a:pPr marL="342900" indent="-342900">
              <a:buFont typeface="Arial" panose="020B0604020202020204" pitchFamily="34" charset="0"/>
              <a:buChar char="•"/>
            </a:pPr>
            <a:r>
              <a:rPr lang="en-GB" noProof="0" dirty="0"/>
              <a:t>Recepten die generaties lang zijn doorgegeven</a:t>
            </a:r>
          </a:p>
          <a:p>
            <a:pPr marL="342900" indent="-342900">
              <a:buFont typeface="Arial" panose="020B0604020202020204" pitchFamily="34" charset="0"/>
              <a:buChar char="•"/>
            </a:pPr>
            <a:r>
              <a:rPr lang="en-GB" noProof="0" dirty="0"/>
              <a:t>Specerijen, smaken en manieren van koken</a:t>
            </a:r>
          </a:p>
          <a:p>
            <a:pPr marL="342900" indent="-342900">
              <a:buFont typeface="Arial" panose="020B0604020202020204" pitchFamily="34" charset="0"/>
              <a:buChar char="•"/>
            </a:pPr>
            <a:r>
              <a:rPr lang="en-GB" noProof="0" dirty="0"/>
              <a:t>Familierituelen, vakantiemaaltijden of gemeenschapsvieringen</a:t>
            </a:r>
          </a:p>
          <a:p>
            <a:pPr marL="342900" indent="-342900">
              <a:buFont typeface="Arial" panose="020B0604020202020204" pitchFamily="34" charset="0"/>
              <a:buChar char="•"/>
            </a:pPr>
            <a:r>
              <a:rPr lang="en-GB" noProof="0" dirty="0"/>
              <a:t>Gereedschappen, technieken en voedseltradities die uniek zijn voor jouw regio</a:t>
            </a:r>
          </a:p>
          <a:p>
            <a:endParaRPr lang="en-GB" noProof="0" dirty="0"/>
          </a:p>
          <a:p>
            <a:r>
              <a:rPr lang="en-GB" noProof="0" dirty="0"/>
              <a:t>Culturele diversiteit is een </a:t>
            </a:r>
            <a:r>
              <a:rPr lang="en-GB" noProof="0" dirty="0" err="1"/>
              <a:t>kracht. Je </a:t>
            </a:r>
            <a:r>
              <a:rPr lang="en-GB" noProof="0" dirty="0"/>
              <a:t>wortels, je herinneringen en je kooktradities kunnen een voedingsbedrijf inspireren dat anderen troost, nieuwsgierigheid en verbondenheid brengt. </a:t>
            </a:r>
          </a:p>
        </p:txBody>
      </p:sp>
      <p:grpSp>
        <p:nvGrpSpPr>
          <p:cNvPr id="2" name="Grupa 1">
            <a:extLst>
              <a:ext uri="{FF2B5EF4-FFF2-40B4-BE49-F238E27FC236}">
                <a16:creationId xmlns:a16="http://schemas.microsoft.com/office/drawing/2014/main" id="{62926EDF-43EC-5C78-0A69-1FE12AF27406}"/>
              </a:ext>
            </a:extLst>
          </p:cNvPr>
          <p:cNvGrpSpPr/>
          <p:nvPr/>
        </p:nvGrpSpPr>
        <p:grpSpPr>
          <a:xfrm>
            <a:off x="9400701" y="3009249"/>
            <a:ext cx="3224939" cy="3224939"/>
            <a:chOff x="9102318" y="2269305"/>
            <a:chExt cx="3224939" cy="3224939"/>
          </a:xfrm>
        </p:grpSpPr>
        <p:sp>
          <p:nvSpPr>
            <p:cNvPr id="15" name="TextBox 14">
              <a:extLst>
                <a:ext uri="{FF2B5EF4-FFF2-40B4-BE49-F238E27FC236}">
                  <a16:creationId xmlns:a16="http://schemas.microsoft.com/office/drawing/2014/main" id="{D0A4BB0A-23F2-76D1-F77F-1CC4AA04572E}"/>
                </a:ext>
              </a:extLst>
            </p:cNvPr>
            <p:cNvSpPr txBox="1"/>
            <p:nvPr/>
          </p:nvSpPr>
          <p:spPr>
            <a:xfrm>
              <a:off x="9912148" y="3009249"/>
              <a:ext cx="1605280" cy="1066959"/>
            </a:xfrm>
            <a:prstGeom prst="rect">
              <a:avLst/>
            </a:prstGeom>
            <a:noFill/>
          </p:spPr>
          <p:txBody>
            <a:bodyPr wrap="square" rtlCol="0">
              <a:spAutoFit/>
            </a:bodyPr>
            <a:lstStyle/>
            <a:p>
              <a:pPr algn="ctr">
                <a:lnSpc>
                  <a:spcPts val="1860"/>
                </a:lnSpc>
              </a:pPr>
              <a:r>
                <a:rPr lang="en-GB" sz="1600" b="1" i="1" noProof="0" dirty="0">
                  <a:solidFill>
                    <a:srgbClr val="84BFA4"/>
                  </a:solidFill>
                </a:rPr>
                <a:t>Mijn cultuur is een rijke bron van nieuwe zakelijke ideeën</a:t>
              </a:r>
            </a:p>
          </p:txBody>
        </p:sp>
        <p:pic>
          <p:nvPicPr>
            <p:cNvPr id="3" name="Graphic 2" descr="Sign with solid fill">
              <a:extLst>
                <a:ext uri="{FF2B5EF4-FFF2-40B4-BE49-F238E27FC236}">
                  <a16:creationId xmlns:a16="http://schemas.microsoft.com/office/drawing/2014/main" id="{62F5EA3B-91A0-6B3B-069F-0E094F846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02318" y="2269305"/>
              <a:ext cx="3224939" cy="3224939"/>
            </a:xfrm>
            <a:prstGeom prst="rect">
              <a:avLst/>
            </a:prstGeom>
          </p:spPr>
        </p:pic>
      </p:grpSp>
    </p:spTree>
    <p:extLst>
      <p:ext uri="{BB962C8B-B14F-4D97-AF65-F5344CB8AC3E}">
        <p14:creationId xmlns:p14="http://schemas.microsoft.com/office/powerpoint/2010/main" val="823999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EEN VOEDINGSBEDRIJF GEÏNSPIREERD DOOR JOUW CULTUUR</a:t>
            </a:r>
          </a:p>
        </p:txBody>
      </p:sp>
      <p:graphicFrame>
        <p:nvGraphicFramePr>
          <p:cNvPr id="4" name="Diagram 3">
            <a:extLst>
              <a:ext uri="{FF2B5EF4-FFF2-40B4-BE49-F238E27FC236}">
                <a16:creationId xmlns:a16="http://schemas.microsoft.com/office/drawing/2014/main" id="{F9199FDA-5E49-668F-3881-9A119BB85F15}"/>
              </a:ext>
            </a:extLst>
          </p:cNvPr>
          <p:cNvGraphicFramePr/>
          <p:nvPr>
            <p:extLst>
              <p:ext uri="{D42A27DB-BD31-4B8C-83A1-F6EECF244321}">
                <p14:modId xmlns:p14="http://schemas.microsoft.com/office/powerpoint/2010/main" val="1233140692"/>
              </p:ext>
            </p:extLst>
          </p:nvPr>
        </p:nvGraphicFramePr>
        <p:xfrm>
          <a:off x="908050" y="1328287"/>
          <a:ext cx="10375900" cy="497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erson holding trays of food&#10;&#10;AI-generated content may be incorrect.">
            <a:extLst>
              <a:ext uri="{FF2B5EF4-FFF2-40B4-BE49-F238E27FC236}">
                <a16:creationId xmlns:a16="http://schemas.microsoft.com/office/drawing/2014/main" id="{A7BBCD4E-4CA1-55D9-B317-0B21A0C39C00}"/>
              </a:ext>
            </a:extLst>
          </p:cNvPr>
          <p:cNvPicPr>
            <a:picLocks noChangeAspect="1"/>
          </p:cNvPicPr>
          <p:nvPr/>
        </p:nvPicPr>
        <p:blipFill>
          <a:blip r:embed="rId7"/>
          <a:stretch>
            <a:fillRect/>
          </a:stretch>
        </p:blipFill>
        <p:spPr>
          <a:xfrm>
            <a:off x="8321615" y="1536939"/>
            <a:ext cx="2478657" cy="1731844"/>
          </a:xfrm>
          <a:prstGeom prst="rect">
            <a:avLst/>
          </a:prstGeom>
        </p:spPr>
      </p:pic>
    </p:spTree>
    <p:extLst>
      <p:ext uri="{BB962C8B-B14F-4D97-AF65-F5344CB8AC3E}">
        <p14:creationId xmlns:p14="http://schemas.microsoft.com/office/powerpoint/2010/main" val="2686629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2312-4C80-E0C4-8EE8-1BE9B4757967}"/>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F6B6285-3894-7BBB-921F-80E67CBC5CA2}"/>
              </a:ext>
            </a:extLst>
          </p:cNvPr>
          <p:cNvSpPr>
            <a:spLocks noGrp="1"/>
          </p:cNvSpPr>
          <p:nvPr>
            <p:ph type="body" sz="quarter" idx="27"/>
          </p:nvPr>
        </p:nvSpPr>
        <p:spPr/>
        <p:txBody>
          <a:bodyPr/>
          <a:lstStyle/>
          <a:p>
            <a:r>
              <a:rPr lang="en-GB" noProof="0" dirty="0"/>
              <a:t>WAT DACHT JE VAN EEN BEDRIJF GEÏNSPIREERD DOOR JOUW CULTUUR?</a:t>
            </a:r>
          </a:p>
        </p:txBody>
      </p:sp>
      <p:graphicFrame>
        <p:nvGraphicFramePr>
          <p:cNvPr id="4" name="Diagram 3">
            <a:extLst>
              <a:ext uri="{FF2B5EF4-FFF2-40B4-BE49-F238E27FC236}">
                <a16:creationId xmlns:a16="http://schemas.microsoft.com/office/drawing/2014/main" id="{17E5129A-D262-33DB-4885-297D2506AD38}"/>
              </a:ext>
            </a:extLst>
          </p:cNvPr>
          <p:cNvGraphicFramePr/>
          <p:nvPr>
            <p:extLst>
              <p:ext uri="{D42A27DB-BD31-4B8C-83A1-F6EECF244321}">
                <p14:modId xmlns:p14="http://schemas.microsoft.com/office/powerpoint/2010/main" val="308087904"/>
              </p:ext>
            </p:extLst>
          </p:nvPr>
        </p:nvGraphicFramePr>
        <p:xfrm>
          <a:off x="908050" y="1328287"/>
          <a:ext cx="10375900" cy="497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409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TECHNIEKEN OM IDEEËN TE GENEREREN - BRAINSTORMEN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279613" y="1856063"/>
            <a:ext cx="5239118" cy="4412946"/>
          </a:xfrm>
        </p:spPr>
        <p:txBody>
          <a:bodyPr/>
          <a:lstStyle/>
          <a:p>
            <a:pPr>
              <a:buClr>
                <a:srgbClr val="84BFA4"/>
              </a:buClr>
            </a:pPr>
            <a:r>
              <a:rPr lang="en-GB" sz="2600" b="1" noProof="0" dirty="0"/>
              <a:t>Wat is brainstormen?</a:t>
            </a:r>
          </a:p>
          <a:p>
            <a:pPr>
              <a:buClr>
                <a:srgbClr val="84BFA4"/>
              </a:buClr>
            </a:pPr>
            <a:endParaRPr lang="en-GB" noProof="0" dirty="0"/>
          </a:p>
          <a:p>
            <a:pPr>
              <a:buClr>
                <a:srgbClr val="84BFA4"/>
              </a:buClr>
            </a:pPr>
            <a:r>
              <a:rPr lang="en-GB" noProof="0" dirty="0"/>
              <a:t>Brainstormen is een manier om uit je gebruikelijke manier van denken te breken.</a:t>
            </a:r>
          </a:p>
          <a:p>
            <a:pPr>
              <a:buClr>
                <a:srgbClr val="84BFA4"/>
              </a:buClr>
            </a:pPr>
            <a:br>
              <a:rPr lang="en-GB" noProof="0" dirty="0"/>
            </a:br>
            <a:r>
              <a:rPr lang="en-GB" noProof="0" dirty="0"/>
              <a:t>Het helpt je om veel ideeën te bedenken - zelfs ideeën die in eerste instantie misschien een beetje gek lijken.</a:t>
            </a:r>
          </a:p>
          <a:p>
            <a:pPr>
              <a:buClr>
                <a:srgbClr val="84BFA4"/>
              </a:buClr>
            </a:pPr>
            <a:br>
              <a:rPr lang="en-GB" noProof="0" dirty="0"/>
            </a:br>
            <a:r>
              <a:rPr lang="en-GB" noProof="0" dirty="0"/>
              <a:t>Maar soms zijn het die onverwachte ideeën die kunnen uitmonden in briljante, creatieve oplossingen voor echte problemen.</a:t>
            </a:r>
          </a:p>
          <a:p>
            <a:pPr>
              <a:buClr>
                <a:srgbClr val="84BFA4"/>
              </a:buClr>
            </a:pPr>
            <a:endParaRPr lang="en-GB" noProof="0" dirty="0"/>
          </a:p>
        </p:txBody>
      </p:sp>
      <p:cxnSp>
        <p:nvCxnSpPr>
          <p:cNvPr id="5" name="Straight Connector 4">
            <a:extLst>
              <a:ext uri="{FF2B5EF4-FFF2-40B4-BE49-F238E27FC236}">
                <a16:creationId xmlns:a16="http://schemas.microsoft.com/office/drawing/2014/main" id="{3957CA0C-5FF8-27E4-01C2-CEEAC6BB021B}"/>
              </a:ext>
            </a:extLst>
          </p:cNvPr>
          <p:cNvCxnSpPr>
            <a:cxnSpLocks/>
          </p:cNvCxnSpPr>
          <p:nvPr/>
        </p:nvCxnSpPr>
        <p:spPr>
          <a:xfrm flipV="1">
            <a:off x="5577204" y="1714299"/>
            <a:ext cx="0" cy="207131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5CA58CB-CE64-3370-7822-1B21E7DE3490}"/>
              </a:ext>
            </a:extLst>
          </p:cNvPr>
          <p:cNvSpPr txBox="1">
            <a:spLocks/>
          </p:cNvSpPr>
          <p:nvPr/>
        </p:nvSpPr>
        <p:spPr>
          <a:xfrm>
            <a:off x="932688" y="1856063"/>
            <a:ext cx="4096512" cy="3324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40"/>
              </a:lnSpc>
              <a:spcBef>
                <a:spcPts val="0"/>
              </a:spcBef>
            </a:pPr>
            <a:r>
              <a:rPr lang="en-GB" sz="3200" b="1" i="1" noProof="0" dirty="0">
                <a:solidFill>
                  <a:srgbClr val="84BFA4"/>
                </a:solidFill>
              </a:rPr>
              <a:t>Probeer deze oefeningen zelf of met een groep - ze kunnen je echt helpen!</a:t>
            </a:r>
          </a:p>
        </p:txBody>
      </p:sp>
      <p:pic>
        <p:nvPicPr>
          <p:cNvPr id="10" name="Graphic 9" descr="Right Brain with solid fill">
            <a:extLst>
              <a:ext uri="{FF2B5EF4-FFF2-40B4-BE49-F238E27FC236}">
                <a16:creationId xmlns:a16="http://schemas.microsoft.com/office/drawing/2014/main" id="{70F85917-C01C-C8B4-04F8-4DA550753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7589" y="4305521"/>
            <a:ext cx="1749490" cy="1749490"/>
          </a:xfrm>
          <a:prstGeom prst="rect">
            <a:avLst/>
          </a:prstGeom>
        </p:spPr>
      </p:pic>
    </p:spTree>
    <p:extLst>
      <p:ext uri="{BB962C8B-B14F-4D97-AF65-F5344CB8AC3E}">
        <p14:creationId xmlns:p14="http://schemas.microsoft.com/office/powerpoint/2010/main" val="240941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5305625" cy="3158610"/>
          </a:xfrm>
        </p:spPr>
        <p:txBody>
          <a:bodyPr>
            <a:normAutofit/>
          </a:bodyPr>
          <a:lstStyle/>
          <a:p>
            <a:r>
              <a:rPr lang="en-GB" sz="4800" b="1" dirty="0">
                <a:solidFill>
                  <a:srgbClr val="382B1B"/>
                </a:solidFill>
              </a:rPr>
              <a:t>Jij en je sterke punten</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01</a:t>
            </a:r>
          </a:p>
        </p:txBody>
      </p:sp>
      <p:pic>
        <p:nvPicPr>
          <p:cNvPr id="3" name="Graphic 2" descr="Chef Hat with solid fill">
            <a:extLst>
              <a:ext uri="{FF2B5EF4-FFF2-40B4-BE49-F238E27FC236}">
                <a16:creationId xmlns:a16="http://schemas.microsoft.com/office/drawing/2014/main" id="{BA09944B-57ED-7EC3-FA4A-477EC6E2CF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445" y="3914775"/>
            <a:ext cx="1840125" cy="1840125"/>
          </a:xfrm>
          <a:prstGeom prst="rect">
            <a:avLst/>
          </a:prstGeom>
        </p:spPr>
      </p:pic>
      <p:pic>
        <p:nvPicPr>
          <p:cNvPr id="10" name="Graphic 9" descr="Rolling Pin with solid fill">
            <a:extLst>
              <a:ext uri="{FF2B5EF4-FFF2-40B4-BE49-F238E27FC236}">
                <a16:creationId xmlns:a16="http://schemas.microsoft.com/office/drawing/2014/main" id="{3A439B3B-19A9-3DE8-0091-7A5EF6489A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1126" y="4816929"/>
            <a:ext cx="1129080" cy="1129080"/>
          </a:xfrm>
          <a:prstGeom prst="rect">
            <a:avLst/>
          </a:prstGeom>
        </p:spPr>
      </p:pic>
    </p:spTree>
    <p:extLst>
      <p:ext uri="{BB962C8B-B14F-4D97-AF65-F5344CB8AC3E}">
        <p14:creationId xmlns:p14="http://schemas.microsoft.com/office/powerpoint/2010/main" val="2919955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TECHNIEKEN OM IDEEËN TE GENEREREN - BRAINSTORMEN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93212" y="1690577"/>
            <a:ext cx="10907187" cy="3813752"/>
          </a:xfrm>
        </p:spPr>
        <p:txBody>
          <a:bodyPr/>
          <a:lstStyle/>
          <a:p>
            <a:pPr>
              <a:buClr>
                <a:srgbClr val="84BFA4"/>
              </a:buClr>
            </a:pPr>
            <a:r>
              <a:rPr lang="en-GB" sz="2800" b="1" noProof="0" dirty="0"/>
              <a:t>Aan de slag met brainstormen</a:t>
            </a:r>
          </a:p>
          <a:p>
            <a:pPr>
              <a:buClr>
                <a:srgbClr val="84BFA4"/>
              </a:buClr>
            </a:pPr>
            <a:endParaRPr lang="en-GB" b="1" noProof="0" dirty="0"/>
          </a:p>
          <a:p>
            <a:pPr marL="342900" indent="-342900">
              <a:buClr>
                <a:srgbClr val="84BFA4"/>
              </a:buClr>
              <a:buFont typeface="Arial" panose="020B0604020202020204" pitchFamily="34" charset="0"/>
              <a:buChar char="•"/>
            </a:pPr>
            <a:r>
              <a:rPr lang="en-GB" noProof="0" dirty="0"/>
              <a:t>Brainstormen werkt het beste als je </a:t>
            </a:r>
            <a:r>
              <a:rPr lang="en-GB" b="1" noProof="0" dirty="0"/>
              <a:t>duidelijke instructies </a:t>
            </a:r>
            <a:r>
              <a:rPr lang="en-GB" noProof="0" dirty="0"/>
              <a:t>en een tijdslimiet hebt.</a:t>
            </a:r>
          </a:p>
          <a:p>
            <a:pPr marL="342900" indent="-342900">
              <a:buClr>
                <a:srgbClr val="84BFA4"/>
              </a:buClr>
              <a:buFont typeface="Arial" panose="020B0604020202020204" pitchFamily="34" charset="0"/>
              <a:buChar char="•"/>
            </a:pPr>
            <a:r>
              <a:rPr lang="en-GB" b="1" noProof="0" dirty="0"/>
              <a:t>Onthoud</a:t>
            </a:r>
            <a:r>
              <a:rPr lang="en-GB" noProof="0" dirty="0"/>
              <a:t>: tijdens het brainstormen zijn er geen slechte ideeën - geen oordeel over jezelf of anderen.</a:t>
            </a:r>
          </a:p>
          <a:p>
            <a:pPr marL="342900" indent="-342900">
              <a:buClr>
                <a:srgbClr val="84BFA4"/>
              </a:buClr>
              <a:buFont typeface="Arial" panose="020B0604020202020204" pitchFamily="34" charset="0"/>
              <a:buChar char="•"/>
            </a:pPr>
            <a:r>
              <a:rPr lang="en-GB" noProof="0" dirty="0"/>
              <a:t>Focus op de </a:t>
            </a:r>
            <a:r>
              <a:rPr lang="en-GB" b="1" noProof="0" dirty="0"/>
              <a:t>hoeveelheid ideeën</a:t>
            </a:r>
            <a:r>
              <a:rPr lang="en-GB" noProof="0" dirty="0"/>
              <a:t>, niet op de kwaliteit.</a:t>
            </a:r>
          </a:p>
          <a:p>
            <a:pPr marL="342900" indent="-342900">
              <a:buClr>
                <a:srgbClr val="84BFA4"/>
              </a:buClr>
              <a:buFont typeface="Arial" panose="020B0604020202020204" pitchFamily="34" charset="0"/>
              <a:buChar char="•"/>
            </a:pPr>
            <a:r>
              <a:rPr lang="en-GB" noProof="0" dirty="0"/>
              <a:t>Laat je gedachten </a:t>
            </a:r>
            <a:r>
              <a:rPr lang="en-GB" b="1" noProof="0" dirty="0"/>
              <a:t>de vrije loop en ga op onderzoek uit </a:t>
            </a:r>
            <a:r>
              <a:rPr lang="en-GB" noProof="0" dirty="0"/>
              <a:t>- je zult verbaasd zijn waar dat toe leidt!</a:t>
            </a:r>
          </a:p>
          <a:p>
            <a:pPr marL="342900" indent="-342900">
              <a:buClr>
                <a:srgbClr val="84BFA4"/>
              </a:buClr>
              <a:buFont typeface="Arial" panose="020B0604020202020204" pitchFamily="34" charset="0"/>
              <a:buChar char="•"/>
            </a:pPr>
            <a:r>
              <a:rPr lang="en-GB" noProof="0" dirty="0"/>
              <a:t>Sommige van de beste bedrijfsideeën begonnen als </a:t>
            </a:r>
            <a:r>
              <a:rPr lang="en-GB" b="1" noProof="0" dirty="0"/>
              <a:t>wilde, "gekke" dromen </a:t>
            </a:r>
            <a:r>
              <a:rPr lang="en-GB" noProof="0" dirty="0"/>
              <a:t>- blijf openstaan voor het </a:t>
            </a:r>
            <a:r>
              <a:rPr lang="en-GB" noProof="0" dirty="0" err="1"/>
              <a:t>onverwachte</a:t>
            </a:r>
            <a:r>
              <a:rPr lang="en-GB" noProof="0" dirty="0"/>
              <a:t>.</a:t>
            </a:r>
          </a:p>
          <a:p>
            <a:pPr>
              <a:buClr>
                <a:srgbClr val="84BFA4"/>
              </a:buClr>
            </a:pPr>
            <a:endParaRPr lang="pl-PL" noProof="0" dirty="0"/>
          </a:p>
          <a:p>
            <a:pPr>
              <a:buClr>
                <a:srgbClr val="84BFA4"/>
              </a:buClr>
            </a:pPr>
            <a:endParaRPr lang="en-GB" noProof="0" dirty="0"/>
          </a:p>
          <a:p>
            <a:pPr>
              <a:buClr>
                <a:srgbClr val="84BFA4"/>
              </a:buClr>
            </a:pPr>
            <a:r>
              <a:rPr lang="en-GB"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 </a:t>
            </a:r>
            <a:r>
              <a:rPr lang="en-GB" b="1" noProof="0" dirty="0">
                <a:solidFill>
                  <a:srgbClr val="84BFA4"/>
                </a:solidFill>
                <a:hlinkClick r:id="rId2">
                  <a:extLst>
                    <a:ext uri="{A12FA001-AC4F-418D-AE19-62706E023703}">
                      <ahyp:hlinkClr xmlns:ahyp="http://schemas.microsoft.com/office/drawing/2018/hyperlinkcolor" val="tx"/>
                    </a:ext>
                  </a:extLst>
                </a:hlinkClick>
              </a:rPr>
              <a:t>Lees meer over Brainstormen in dit artikel!</a:t>
            </a:r>
            <a:endParaRPr lang="en-GB" b="1" noProof="0" dirty="0">
              <a:solidFill>
                <a:srgbClr val="84BFA4"/>
              </a:solidFill>
            </a:endParaRPr>
          </a:p>
          <a:p>
            <a:pPr>
              <a:buClr>
                <a:srgbClr val="84BFA4"/>
              </a:buClr>
            </a:pPr>
            <a:endParaRPr lang="en-GB" noProof="0" dirty="0"/>
          </a:p>
          <a:p>
            <a:pPr>
              <a:buClr>
                <a:srgbClr val="84BFA4"/>
              </a:buClr>
            </a:pPr>
            <a:endParaRPr lang="en-GB" noProof="0" dirty="0"/>
          </a:p>
          <a:p>
            <a:pPr>
              <a:buClr>
                <a:srgbClr val="84BFA4"/>
              </a:buClr>
            </a:pPr>
            <a:endParaRPr lang="en-GB" noProof="0" dirty="0"/>
          </a:p>
        </p:txBody>
      </p:sp>
      <p:pic>
        <p:nvPicPr>
          <p:cNvPr id="6" name="Grafika 5" descr="Gazeta z wypełnieniem pełnym">
            <a:extLst>
              <a:ext uri="{FF2B5EF4-FFF2-40B4-BE49-F238E27FC236}">
                <a16:creationId xmlns:a16="http://schemas.microsoft.com/office/drawing/2014/main" id="{3AD3E4E3-FA94-4391-7DDC-20809A132A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4539129"/>
            <a:ext cx="914400" cy="914400"/>
          </a:xfrm>
          <a:prstGeom prst="rect">
            <a:avLst/>
          </a:prstGeom>
        </p:spPr>
      </p:pic>
    </p:spTree>
    <p:extLst>
      <p:ext uri="{BB962C8B-B14F-4D97-AF65-F5344CB8AC3E}">
        <p14:creationId xmlns:p14="http://schemas.microsoft.com/office/powerpoint/2010/main" val="3781455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34BDE9C-0314-D65B-0C17-698DB6ACD721}"/>
              </a:ext>
            </a:extLst>
          </p:cNvPr>
          <p:cNvPicPr>
            <a:picLocks noChangeAspect="1"/>
          </p:cNvPicPr>
          <p:nvPr/>
        </p:nvPicPr>
        <p:blipFill>
          <a:blip r:embed="rId2"/>
          <a:stretch>
            <a:fillRect/>
          </a:stretch>
        </p:blipFill>
        <p:spPr>
          <a:xfrm>
            <a:off x="0" y="-635508"/>
            <a:ext cx="12192000" cy="8129016"/>
          </a:xfrm>
          <a:prstGeom prst="rect">
            <a:avLst/>
          </a:prstGeom>
        </p:spPr>
      </p:pic>
      <p:sp>
        <p:nvSpPr>
          <p:cNvPr id="4" name="Prostokąt 3">
            <a:extLst>
              <a:ext uri="{FF2B5EF4-FFF2-40B4-BE49-F238E27FC236}">
                <a16:creationId xmlns:a16="http://schemas.microsoft.com/office/drawing/2014/main" id="{4C2C0274-F87D-FAD3-0853-5C13BF93DE5A}"/>
              </a:ext>
            </a:extLst>
          </p:cNvPr>
          <p:cNvSpPr/>
          <p:nvPr/>
        </p:nvSpPr>
        <p:spPr>
          <a:xfrm>
            <a:off x="2602029" y="1884145"/>
            <a:ext cx="6987942" cy="308970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noProof="0" dirty="0"/>
              <a:t>"Stap uit de geschiedenis die je tegenhoudt. </a:t>
            </a:r>
          </a:p>
          <a:p>
            <a:pPr algn="ctr"/>
            <a:r>
              <a:rPr lang="en-GB" sz="2400" b="1" noProof="0" dirty="0"/>
              <a:t>Stap in het nieuwe verhaal dat je bereid bent te creëren."</a:t>
            </a:r>
          </a:p>
          <a:p>
            <a:pPr algn="ctr"/>
            <a:r>
              <a:rPr lang="en-GB" sz="2400" noProof="0" dirty="0"/>
              <a:t> </a:t>
            </a:r>
          </a:p>
          <a:p>
            <a:pPr algn="ctr"/>
            <a:r>
              <a:rPr lang="en-GB" sz="2400" i="1" noProof="0" dirty="0"/>
              <a:t>- Oprah Winfrey </a:t>
            </a:r>
          </a:p>
        </p:txBody>
      </p:sp>
      <p:grpSp>
        <p:nvGrpSpPr>
          <p:cNvPr id="5" name="Group 6">
            <a:extLst>
              <a:ext uri="{FF2B5EF4-FFF2-40B4-BE49-F238E27FC236}">
                <a16:creationId xmlns:a16="http://schemas.microsoft.com/office/drawing/2014/main" id="{EEEDC273-2DC3-829E-BBFA-D0B15EA9FA7F}"/>
              </a:ext>
            </a:extLst>
          </p:cNvPr>
          <p:cNvGrpSpPr/>
          <p:nvPr/>
        </p:nvGrpSpPr>
        <p:grpSpPr>
          <a:xfrm>
            <a:off x="5352087" y="1342564"/>
            <a:ext cx="1487826" cy="1083162"/>
            <a:chOff x="3400450" y="986392"/>
            <a:chExt cx="1487826" cy="1083162"/>
          </a:xfrm>
          <a:solidFill>
            <a:srgbClr val="84BFA4"/>
          </a:solidFill>
        </p:grpSpPr>
        <p:sp>
          <p:nvSpPr>
            <p:cNvPr id="6" name="Freeform 16">
              <a:extLst>
                <a:ext uri="{FF2B5EF4-FFF2-40B4-BE49-F238E27FC236}">
                  <a16:creationId xmlns:a16="http://schemas.microsoft.com/office/drawing/2014/main" id="{D3F52337-A3B5-D2CB-2D9A-08D6638F6BE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solidFill>
                <a:srgbClr val="84BFA4"/>
              </a:solidFill>
              <a:prstDash val="solid"/>
              <a:miter/>
            </a:ln>
          </p:spPr>
          <p:txBody>
            <a:bodyPr rtlCol="0" anchor="ctr"/>
            <a:lstStyle/>
            <a:p>
              <a:endParaRPr lang="en-GB" noProof="0" dirty="0"/>
            </a:p>
          </p:txBody>
        </p:sp>
        <p:sp>
          <p:nvSpPr>
            <p:cNvPr id="7" name="Freeform 17">
              <a:extLst>
                <a:ext uri="{FF2B5EF4-FFF2-40B4-BE49-F238E27FC236}">
                  <a16:creationId xmlns:a16="http://schemas.microsoft.com/office/drawing/2014/main" id="{40F0F344-C403-1A50-657A-16E9460F23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solidFill>
                <a:srgbClr val="84BFA4"/>
              </a:solidFill>
              <a:prstDash val="solid"/>
              <a:miter/>
            </a:ln>
          </p:spPr>
          <p:txBody>
            <a:bodyPr rtlCol="0" anchor="ctr"/>
            <a:lstStyle/>
            <a:p>
              <a:endParaRPr lang="en-GB" noProof="0" dirty="0"/>
            </a:p>
          </p:txBody>
        </p:sp>
      </p:grpSp>
    </p:spTree>
    <p:extLst>
      <p:ext uri="{BB962C8B-B14F-4D97-AF65-F5344CB8AC3E}">
        <p14:creationId xmlns:p14="http://schemas.microsoft.com/office/powerpoint/2010/main" val="2696128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WAT ALS ACTIVITEIT - BEDRIJFSIDEE BRAINSTORM</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93212" y="1892639"/>
            <a:ext cx="10386621" cy="2992086"/>
          </a:xfrm>
        </p:spPr>
        <p:txBody>
          <a:bodyPr/>
          <a:lstStyle/>
          <a:p>
            <a:pPr>
              <a:buClr>
                <a:srgbClr val="84BFA4"/>
              </a:buClr>
            </a:pPr>
            <a:r>
              <a:rPr lang="en-GB" b="1" noProof="0" dirty="0"/>
              <a:t>Wees niet bang </a:t>
            </a:r>
            <a:r>
              <a:rPr lang="en-GB" noProof="0" dirty="0"/>
              <a:t>om je verbeelding de vrije loop te laten.</a:t>
            </a:r>
          </a:p>
          <a:p>
            <a:pPr>
              <a:buClr>
                <a:srgbClr val="84BFA4"/>
              </a:buClr>
            </a:pPr>
            <a:endParaRPr lang="en-GB" noProof="0" dirty="0"/>
          </a:p>
          <a:p>
            <a:pPr>
              <a:buClr>
                <a:srgbClr val="84BFA4"/>
              </a:buClr>
            </a:pPr>
            <a:r>
              <a:rPr lang="en-GB" b="1" noProof="0" dirty="0"/>
              <a:t>Vraag jezelf af</a:t>
            </a:r>
            <a:r>
              <a:rPr lang="en-GB" noProof="0" dirty="0"/>
              <a:t>: </a:t>
            </a:r>
          </a:p>
          <a:p>
            <a:pPr>
              <a:buClr>
                <a:srgbClr val="84BFA4"/>
              </a:buClr>
            </a:pPr>
            <a:r>
              <a:rPr lang="en-GB" noProof="0" dirty="0"/>
              <a:t>Wat als mensen zich konden abonneren op de levering van vers brood?</a:t>
            </a:r>
          </a:p>
          <a:p>
            <a:pPr>
              <a:buClr>
                <a:srgbClr val="84BFA4"/>
              </a:buClr>
            </a:pPr>
            <a:r>
              <a:rPr lang="en-GB" noProof="0" dirty="0"/>
              <a:t>Wat als ik betaalbaar veganistisch eten kon maken met de smaken uit mijn cultuur?</a:t>
            </a:r>
          </a:p>
          <a:p>
            <a:pPr>
              <a:buClr>
                <a:srgbClr val="84BFA4"/>
              </a:buClr>
            </a:pPr>
            <a:r>
              <a:rPr lang="en-GB" noProof="0" dirty="0"/>
              <a:t>Wat als ik voor mensen zou koken tijdens vakanties, zodat ze zich niet alleen zouden voelen?</a:t>
            </a:r>
          </a:p>
          <a:p>
            <a:pPr>
              <a:buClr>
                <a:srgbClr val="84BFA4"/>
              </a:buClr>
            </a:pPr>
            <a:r>
              <a:rPr lang="en-GB" noProof="0" dirty="0"/>
              <a:t>Wat als ik een voedseldoos zou kunnen sturen naar iemand die onze kookkunsten mist?</a:t>
            </a:r>
          </a:p>
          <a:p>
            <a:pPr>
              <a:buClr>
                <a:srgbClr val="84BFA4"/>
              </a:buClr>
            </a:pPr>
            <a:r>
              <a:rPr lang="en-GB" noProof="0" dirty="0"/>
              <a:t>Wat als mijn buren elke week een gerecht uit mijn land konden proeven?</a:t>
            </a:r>
          </a:p>
          <a:p>
            <a:pPr>
              <a:buClr>
                <a:srgbClr val="84BFA4"/>
              </a:buClr>
            </a:pPr>
            <a:endParaRPr lang="en-GB" dirty="0"/>
          </a:p>
          <a:p>
            <a:pPr>
              <a:buClr>
                <a:srgbClr val="84BFA4"/>
              </a:buClr>
            </a:pPr>
            <a:endParaRPr lang="en-GB" noProof="0" dirty="0"/>
          </a:p>
          <a:p>
            <a:pPr>
              <a:buClr>
                <a:srgbClr val="84BFA4"/>
              </a:buClr>
            </a:pPr>
            <a:r>
              <a:rPr lang="en-GB"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 Lees meer over deze methode in dit interessante artikel!</a:t>
            </a:r>
            <a:endParaRPr lang="en-GB" b="1" noProof="0" dirty="0">
              <a:solidFill>
                <a:srgbClr val="84BFA4"/>
              </a:solidFill>
            </a:endParaRPr>
          </a:p>
        </p:txBody>
      </p:sp>
      <p:pic>
        <p:nvPicPr>
          <p:cNvPr id="6" name="Grafika 5" descr="Gazeta z wypełnieniem pełnym">
            <a:extLst>
              <a:ext uri="{FF2B5EF4-FFF2-40B4-BE49-F238E27FC236}">
                <a16:creationId xmlns:a16="http://schemas.microsoft.com/office/drawing/2014/main" id="{FA68FA5E-0DB0-62AA-DBF9-527D61DA54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4512264"/>
            <a:ext cx="914400" cy="914400"/>
          </a:xfrm>
          <a:prstGeom prst="rect">
            <a:avLst/>
          </a:prstGeom>
        </p:spPr>
      </p:pic>
    </p:spTree>
    <p:extLst>
      <p:ext uri="{BB962C8B-B14F-4D97-AF65-F5344CB8AC3E}">
        <p14:creationId xmlns:p14="http://schemas.microsoft.com/office/powerpoint/2010/main" val="1434934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9807-552F-D55A-EB07-C8B418FF32A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EF0CC5-00B5-4345-78FB-6AB0E985F909}"/>
              </a:ext>
            </a:extLst>
          </p:cNvPr>
          <p:cNvSpPr>
            <a:spLocks noGrp="1"/>
          </p:cNvSpPr>
          <p:nvPr>
            <p:ph type="body" sz="quarter" idx="27"/>
          </p:nvPr>
        </p:nvSpPr>
        <p:spPr/>
        <p:txBody>
          <a:bodyPr/>
          <a:lstStyle/>
          <a:p>
            <a:r>
              <a:rPr lang="en-GB" noProof="0" dirty="0"/>
              <a:t>WAT ALS ACTIVITEIT - BEDRIJFSIDEE BRAINSTORM</a:t>
            </a:r>
          </a:p>
        </p:txBody>
      </p:sp>
      <p:sp>
        <p:nvSpPr>
          <p:cNvPr id="3" name="Text Placeholder 2">
            <a:extLst>
              <a:ext uri="{FF2B5EF4-FFF2-40B4-BE49-F238E27FC236}">
                <a16:creationId xmlns:a16="http://schemas.microsoft.com/office/drawing/2014/main" id="{25A2B6E2-4E93-AF34-BE36-FDE7BBD5F7A9}"/>
              </a:ext>
            </a:extLst>
          </p:cNvPr>
          <p:cNvSpPr>
            <a:spLocks noGrp="1"/>
          </p:cNvSpPr>
          <p:nvPr>
            <p:ph type="body" sz="quarter" idx="14"/>
          </p:nvPr>
        </p:nvSpPr>
        <p:spPr>
          <a:xfrm>
            <a:off x="793213" y="1892638"/>
            <a:ext cx="10323361" cy="3927965"/>
          </a:xfrm>
        </p:spPr>
        <p:txBody>
          <a:bodyPr/>
          <a:lstStyle/>
          <a:p>
            <a:pPr>
              <a:buClr>
                <a:srgbClr val="84BFA4"/>
              </a:buClr>
            </a:pPr>
            <a:r>
              <a:rPr lang="en-GB" noProof="0" dirty="0"/>
              <a:t>Hoe meer je oefent in creatief denken, hoe gemakkelijker het wordt om producten en diensten te bedenken die het leven van mensen beter maken.</a:t>
            </a:r>
          </a:p>
          <a:p>
            <a:pPr>
              <a:buClr>
                <a:srgbClr val="84BFA4"/>
              </a:buClr>
            </a:pPr>
            <a:endParaRPr lang="en-GB" noProof="0" dirty="0"/>
          </a:p>
          <a:p>
            <a:pPr>
              <a:buNone/>
            </a:pPr>
            <a:r>
              <a:rPr lang="en-GB" b="1" dirty="0"/>
              <a:t>Denk na over twee dingen, gewoonten of behoeften die met eten te maken hebben.</a:t>
            </a:r>
            <a:br>
              <a:rPr lang="en-GB" dirty="0"/>
            </a:br>
            <a:r>
              <a:rPr lang="en-GB" dirty="0"/>
              <a:t>Zou je ze kunnen combineren tot iets nuttigs, leuks of unieks?</a:t>
            </a:r>
          </a:p>
          <a:p>
            <a:pPr>
              <a:buNone/>
            </a:pPr>
            <a:endParaRPr lang="en-GB" dirty="0"/>
          </a:p>
          <a:p>
            <a:pPr>
              <a:buNone/>
            </a:pPr>
            <a:r>
              <a:rPr lang="en-GB" b="1" dirty="0"/>
              <a:t>Voorbeelden:</a:t>
            </a:r>
            <a:endParaRPr lang="en-GB" dirty="0"/>
          </a:p>
          <a:p>
            <a:r>
              <a:rPr lang="en-GB" b="1" dirty="0"/>
              <a:t>Een kruidenmix </a:t>
            </a:r>
            <a:r>
              <a:rPr lang="en-GB" dirty="0"/>
              <a:t>en </a:t>
            </a:r>
            <a:r>
              <a:rPr lang="en-GB" b="1" dirty="0"/>
              <a:t>een receptenkaart </a:t>
            </a:r>
            <a:r>
              <a:rPr lang="en-GB" dirty="0"/>
              <a:t>combineren om te verkopen als een maaltijdstartpakket</a:t>
            </a:r>
          </a:p>
          <a:p>
            <a:r>
              <a:rPr lang="en-GB" b="1" dirty="0"/>
              <a:t>Een broodbezorgdienst </a:t>
            </a:r>
            <a:r>
              <a:rPr lang="en-GB" dirty="0"/>
              <a:t>combineren met </a:t>
            </a:r>
            <a:r>
              <a:rPr lang="en-GB" b="1" dirty="0"/>
              <a:t>een WhatsApp-bestelsysteem</a:t>
            </a:r>
            <a:endParaRPr lang="en-GB" dirty="0"/>
          </a:p>
          <a:p>
            <a:r>
              <a:rPr lang="en-GB" b="1" dirty="0"/>
              <a:t>Restjes </a:t>
            </a:r>
            <a:r>
              <a:rPr lang="en-GB" dirty="0"/>
              <a:t>combineren met </a:t>
            </a:r>
            <a:r>
              <a:rPr lang="en-GB" b="1" dirty="0"/>
              <a:t>conserveringstechnieken </a:t>
            </a:r>
            <a:r>
              <a:rPr lang="en-GB" dirty="0"/>
              <a:t>om een zero-waste snack te maken</a:t>
            </a:r>
          </a:p>
          <a:p>
            <a:r>
              <a:rPr lang="en-GB" b="1" dirty="0"/>
              <a:t>Een thuiskeuken </a:t>
            </a:r>
            <a:r>
              <a:rPr lang="en-GB" dirty="0"/>
              <a:t>combineren met </a:t>
            </a:r>
            <a:r>
              <a:rPr lang="en-GB" b="1" dirty="0"/>
              <a:t>catering aan de gemeenschap </a:t>
            </a:r>
            <a:r>
              <a:rPr lang="en-GB" dirty="0"/>
              <a:t>om maaltijden aan te bieden voor culturele evenementen</a:t>
            </a:r>
          </a:p>
          <a:p>
            <a:r>
              <a:rPr lang="en-GB" b="1" dirty="0"/>
              <a:t>Traditionele recepten </a:t>
            </a:r>
            <a:r>
              <a:rPr lang="en-GB" dirty="0"/>
              <a:t>combineren met </a:t>
            </a:r>
            <a:r>
              <a:rPr lang="en-GB" b="1" dirty="0"/>
              <a:t>lokale ingrediënten </a:t>
            </a:r>
            <a:r>
              <a:rPr lang="en-GB" dirty="0"/>
              <a:t>om een fusionmenu te creëren</a:t>
            </a:r>
          </a:p>
          <a:p>
            <a:pPr>
              <a:buClr>
                <a:srgbClr val="84BFA4"/>
              </a:buClr>
            </a:pPr>
            <a:endParaRPr lang="en-GB" noProof="0" dirty="0"/>
          </a:p>
          <a:p>
            <a:pPr>
              <a:buClr>
                <a:srgbClr val="84BFA4"/>
              </a:buClr>
            </a:pPr>
            <a:r>
              <a:rPr lang="pl-PL" noProof="0" dirty="0"/>
              <a:t>	</a:t>
            </a:r>
          </a:p>
          <a:p>
            <a:pPr>
              <a:buClr>
                <a:srgbClr val="84BFA4"/>
              </a:buClr>
            </a:pPr>
            <a:endParaRPr lang="en-GB" noProof="0" dirty="0"/>
          </a:p>
          <a:p>
            <a:pPr>
              <a:buClr>
                <a:srgbClr val="84BFA4"/>
              </a:buClr>
            </a:pPr>
            <a:r>
              <a:rPr lang="pl-PL" noProof="0" dirty="0"/>
              <a:t>	</a:t>
            </a:r>
            <a:endParaRPr lang="en-GB" b="1" noProof="0" dirty="0">
              <a:solidFill>
                <a:srgbClr val="84BFA4"/>
              </a:solidFill>
            </a:endParaRPr>
          </a:p>
        </p:txBody>
      </p:sp>
    </p:spTree>
    <p:extLst>
      <p:ext uri="{BB962C8B-B14F-4D97-AF65-F5344CB8AC3E}">
        <p14:creationId xmlns:p14="http://schemas.microsoft.com/office/powerpoint/2010/main" val="3079282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en-GB" noProof="0" dirty="0"/>
              <a:t>WELK LEVENSMIDDELENBEDRIJF MOET IK BEGINNEN? </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dirty="0"/>
              <a:t>05</a:t>
            </a:r>
            <a:endParaRPr lang="en-GB" noProof="0" dirty="0"/>
          </a:p>
        </p:txBody>
      </p:sp>
    </p:spTree>
    <p:extLst>
      <p:ext uri="{BB962C8B-B14F-4D97-AF65-F5344CB8AC3E}">
        <p14:creationId xmlns:p14="http://schemas.microsoft.com/office/powerpoint/2010/main" val="1267520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VERWACHTE GROEIGEBIEDEN </a:t>
            </a:r>
            <a:r>
              <a:rPr lang="en-GB" dirty="0"/>
              <a:t>IN VOEDING </a:t>
            </a:r>
            <a:r>
              <a:rPr lang="en-GB" noProof="0" dirty="0"/>
              <a:t>ZIJN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40029" y="1649051"/>
            <a:ext cx="5764977" cy="4459415"/>
          </a:xfrm>
        </p:spPr>
        <p:txBody>
          <a:bodyPr/>
          <a:lstStyle/>
          <a:p>
            <a:pPr marL="342900" indent="-342900">
              <a:buClr>
                <a:srgbClr val="84BFA4"/>
              </a:buClr>
              <a:buFont typeface="Arial" panose="020B0604020202020204" pitchFamily="34" charset="0"/>
              <a:buChar char="•"/>
            </a:pPr>
            <a:r>
              <a:rPr lang="en-GB" b="1" noProof="0" dirty="0"/>
              <a:t>Focus op gezondheid en welzijn </a:t>
            </a:r>
            <a:r>
              <a:rPr lang="en-GB" noProof="0" dirty="0"/>
              <a:t>(bijv. plantaardige maaltijden, snacks met weinig suiker, allergievriendelijke opties)</a:t>
            </a:r>
          </a:p>
          <a:p>
            <a:pPr marL="342900" indent="-342900">
              <a:buClr>
                <a:srgbClr val="84BFA4"/>
              </a:buClr>
              <a:buFont typeface="Arial" panose="020B0604020202020204" pitchFamily="34" charset="0"/>
              <a:buChar char="•"/>
            </a:pPr>
            <a:r>
              <a:rPr lang="en-GB" b="1" noProof="0" dirty="0"/>
              <a:t>Gemak bieden </a:t>
            </a:r>
            <a:r>
              <a:rPr lang="en-GB" noProof="0" dirty="0"/>
              <a:t>(bijv. maaltijdpakketten, kant-en-klaarmaaltijden, thuisbezorgdiensten)</a:t>
            </a:r>
          </a:p>
          <a:p>
            <a:pPr marL="342900" indent="-342900">
              <a:buClr>
                <a:srgbClr val="84BFA4"/>
              </a:buClr>
              <a:buFont typeface="Arial" panose="020B0604020202020204" pitchFamily="34" charset="0"/>
              <a:buChar char="•"/>
            </a:pPr>
            <a:r>
              <a:rPr lang="en-GB" b="1" noProof="0" dirty="0"/>
              <a:t>Culturele identiteit vieren </a:t>
            </a:r>
            <a:r>
              <a:rPr lang="en-GB" noProof="0" dirty="0"/>
              <a:t>(bijv. regionale keuken, traditionele gerechten, fusionkeuken)</a:t>
            </a:r>
          </a:p>
          <a:p>
            <a:pPr marL="342900" indent="-342900">
              <a:buClr>
                <a:srgbClr val="84BFA4"/>
              </a:buClr>
              <a:buFont typeface="Arial" panose="020B0604020202020204" pitchFamily="34" charset="0"/>
              <a:buChar char="•"/>
            </a:pPr>
            <a:r>
              <a:rPr lang="en-GB" b="1" noProof="0" dirty="0"/>
              <a:t>Duurzaamheid ondersteunen </a:t>
            </a:r>
            <a:r>
              <a:rPr lang="en-GB" noProof="0" dirty="0"/>
              <a:t>(bijv. zero-waste koken, herbruikbare verpakkingen, lokale ingrediënten)</a:t>
            </a:r>
          </a:p>
          <a:p>
            <a:pPr marL="342900" indent="-342900">
              <a:buClr>
                <a:srgbClr val="84BFA4"/>
              </a:buClr>
              <a:buFont typeface="Arial" panose="020B0604020202020204" pitchFamily="34" charset="0"/>
              <a:buChar char="•"/>
            </a:pPr>
            <a:r>
              <a:rPr lang="en-GB" b="1" noProof="0" dirty="0"/>
              <a:t>Een gemeenschap opbouwen </a:t>
            </a:r>
            <a:r>
              <a:rPr lang="en-GB" noProof="0" dirty="0"/>
              <a:t>(bijv. gedeelde keukens, pop-up evenementen, eetclubs of avondmaaltijden)</a:t>
            </a:r>
          </a:p>
          <a:p>
            <a:pPr>
              <a:buClr>
                <a:srgbClr val="84BFA4"/>
              </a:buClr>
            </a:pPr>
            <a:endParaRPr lang="en-GB" noProof="0" dirty="0"/>
          </a:p>
        </p:txBody>
      </p:sp>
      <p:pic>
        <p:nvPicPr>
          <p:cNvPr id="10" name="Graphic 9" descr="Bar graph with upward trend with solid fill">
            <a:extLst>
              <a:ext uri="{FF2B5EF4-FFF2-40B4-BE49-F238E27FC236}">
                <a16:creationId xmlns:a16="http://schemas.microsoft.com/office/drawing/2014/main" id="{74A776DB-BBD9-12E9-5101-816CBDA8B1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381932" y="-155386"/>
            <a:ext cx="1654247" cy="1654247"/>
          </a:xfrm>
          <a:prstGeom prst="rect">
            <a:avLst/>
          </a:prstGeom>
        </p:spPr>
      </p:pic>
      <p:sp>
        <p:nvSpPr>
          <p:cNvPr id="11" name="TextBox 10">
            <a:extLst>
              <a:ext uri="{FF2B5EF4-FFF2-40B4-BE49-F238E27FC236}">
                <a16:creationId xmlns:a16="http://schemas.microsoft.com/office/drawing/2014/main" id="{705F3232-C31B-B945-234F-2213F8B31F63}"/>
              </a:ext>
            </a:extLst>
          </p:cNvPr>
          <p:cNvSpPr txBox="1"/>
          <p:nvPr/>
        </p:nvSpPr>
        <p:spPr>
          <a:xfrm>
            <a:off x="6515819" y="1649051"/>
            <a:ext cx="4994612" cy="3816429"/>
          </a:xfrm>
          <a:prstGeom prst="rect">
            <a:avLst/>
          </a:prstGeom>
          <a:solidFill>
            <a:srgbClr val="B6D1E1"/>
          </a:solidFill>
        </p:spPr>
        <p:txBody>
          <a:bodyPr wrap="square">
            <a:spAutoFit/>
          </a:bodyPr>
          <a:lstStyle/>
          <a:p>
            <a:pPr>
              <a:buClr>
                <a:srgbClr val="84BFA4"/>
              </a:buClr>
            </a:pPr>
            <a:r>
              <a:rPr lang="en-GB" sz="2200" b="1" noProof="0" dirty="0"/>
              <a:t>Je hebt geen restaurant nodig om een levensmiddelenbedrijf te beginnen. Je kunt beginnen met</a:t>
            </a:r>
            <a:r>
              <a:rPr lang="en-GB" sz="2200" noProof="0" dirty="0"/>
              <a:t>:</a:t>
            </a:r>
          </a:p>
          <a:p>
            <a:pPr marL="285750" indent="-285750">
              <a:buClr>
                <a:srgbClr val="84BFA4"/>
              </a:buClr>
              <a:buFont typeface="Arial" panose="020B0604020202020204" pitchFamily="34" charset="0"/>
              <a:buChar char="•"/>
            </a:pPr>
            <a:r>
              <a:rPr lang="en-GB" sz="2200" noProof="0" dirty="0"/>
              <a:t>Catering aan huis of maaltijdbereiding</a:t>
            </a:r>
          </a:p>
          <a:p>
            <a:pPr marL="285750" indent="-285750">
              <a:buClr>
                <a:srgbClr val="84BFA4"/>
              </a:buClr>
              <a:buFont typeface="Arial" panose="020B0604020202020204" pitchFamily="34" charset="0"/>
              <a:buChar char="•"/>
            </a:pPr>
            <a:r>
              <a:rPr lang="en-GB" sz="2200" noProof="0" dirty="0"/>
              <a:t>Marktkramen of kraampjes op festivals</a:t>
            </a:r>
          </a:p>
          <a:p>
            <a:pPr marL="285750" indent="-285750">
              <a:buClr>
                <a:srgbClr val="84BFA4"/>
              </a:buClr>
              <a:buFont typeface="Arial" panose="020B0604020202020204" pitchFamily="34" charset="0"/>
              <a:buChar char="•"/>
            </a:pPr>
            <a:r>
              <a:rPr lang="en-GB" sz="2200" noProof="0" dirty="0"/>
              <a:t>Speciale bestellingen voor evenementen en feestdagen</a:t>
            </a:r>
          </a:p>
          <a:p>
            <a:pPr marL="285750" indent="-285750">
              <a:buClr>
                <a:srgbClr val="84BFA4"/>
              </a:buClr>
              <a:buFont typeface="Arial" panose="020B0604020202020204" pitchFamily="34" charset="0"/>
              <a:buChar char="•"/>
            </a:pPr>
            <a:r>
              <a:rPr lang="en-GB" sz="2200" noProof="0" dirty="0"/>
              <a:t>Abonnements- of leveringsmodellen</a:t>
            </a:r>
          </a:p>
          <a:p>
            <a:pPr marL="285750" indent="-285750">
              <a:buClr>
                <a:srgbClr val="84BFA4"/>
              </a:buClr>
              <a:buFont typeface="Arial" panose="020B0604020202020204" pitchFamily="34" charset="0"/>
              <a:buChar char="•"/>
            </a:pPr>
            <a:r>
              <a:rPr lang="en-GB" sz="2200" noProof="0" dirty="0"/>
              <a:t>Lesgeven, workshops</a:t>
            </a:r>
            <a:endParaRPr lang="en-GB" sz="2200" dirty="0"/>
          </a:p>
          <a:p>
            <a:pPr marL="285750" indent="-285750">
              <a:buClr>
                <a:srgbClr val="84BFA4"/>
              </a:buClr>
              <a:buFont typeface="Arial" panose="020B0604020202020204" pitchFamily="34" charset="0"/>
              <a:buChar char="•"/>
            </a:pPr>
            <a:r>
              <a:rPr lang="en-GB" sz="2200" noProof="0" dirty="0"/>
              <a:t>Receptenpakketten</a:t>
            </a:r>
          </a:p>
          <a:p>
            <a:pPr>
              <a:buClr>
                <a:srgbClr val="84BFA4"/>
              </a:buClr>
            </a:pPr>
            <a:endParaRPr lang="en-GB" sz="2200" noProof="0" dirty="0"/>
          </a:p>
        </p:txBody>
      </p:sp>
    </p:spTree>
    <p:extLst>
      <p:ext uri="{BB962C8B-B14F-4D97-AF65-F5344CB8AC3E}">
        <p14:creationId xmlns:p14="http://schemas.microsoft.com/office/powerpoint/2010/main" val="865400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5" y="378372"/>
            <a:ext cx="11188948" cy="1126708"/>
          </a:xfrm>
        </p:spPr>
        <p:txBody>
          <a:bodyPr/>
          <a:lstStyle/>
          <a:p>
            <a:r>
              <a:rPr lang="en-GB" noProof="0" dirty="0"/>
              <a:t>WELK LEVENSMIDDELENBEDRIJF MOET IK BEGINNEN?            LATEN WE EENS KIJKEN NAAR EEN AANTAL OPTIES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63139" y="1887394"/>
            <a:ext cx="10996451" cy="3172968"/>
          </a:xfrm>
        </p:spPr>
        <p:txBody>
          <a:bodyPr/>
          <a:lstStyle/>
          <a:p>
            <a:pPr marL="342900" indent="-342900">
              <a:buFont typeface="Arial" panose="020B0604020202020204" pitchFamily="34" charset="0"/>
              <a:buChar char="•"/>
            </a:pPr>
            <a:r>
              <a:rPr lang="en-GB" b="1" dirty="0"/>
              <a:t>Thuis koken</a:t>
            </a:r>
            <a:r>
              <a:rPr lang="en-GB" dirty="0"/>
              <a:t>: Bereid maaltijden, snacks of gebakken producten vanuit je thuiskeuken voor vrienden, buren of plaatselijke bestellingen.</a:t>
            </a:r>
          </a:p>
          <a:p>
            <a:pPr marL="342900" indent="-342900">
              <a:buFont typeface="Arial" panose="020B0604020202020204" pitchFamily="34" charset="0"/>
              <a:buChar char="•"/>
            </a:pPr>
            <a:r>
              <a:rPr lang="en-GB" b="1" dirty="0"/>
              <a:t>Marktkraam of pop-up: </a:t>
            </a:r>
            <a:r>
              <a:rPr lang="en-GB" dirty="0"/>
              <a:t>Verkoop traditionele gerechten, straatvoedsel of speciale producten op boerenmarkten, festivals of tijdelijke evenementen.</a:t>
            </a:r>
          </a:p>
          <a:p>
            <a:pPr marL="342900" indent="-342900">
              <a:buFont typeface="Arial" panose="020B0604020202020204" pitchFamily="34" charset="0"/>
              <a:buChar char="•"/>
            </a:pPr>
            <a:r>
              <a:rPr lang="en-GB" b="1" dirty="0"/>
              <a:t>Catering of speciale bestellingen: </a:t>
            </a:r>
            <a:r>
              <a:rPr lang="en-GB" dirty="0"/>
              <a:t>Kook voor verjaardagen, bruiloften of andere culturele evenementen. Je kunt ook vooraf bestellen voor feestdagen of gemeenschapsbijeenkomsten.</a:t>
            </a:r>
          </a:p>
          <a:p>
            <a:pPr marL="342900" indent="-342900">
              <a:buFont typeface="Arial" panose="020B0604020202020204" pitchFamily="34" charset="0"/>
              <a:buChar char="•"/>
            </a:pPr>
            <a:r>
              <a:rPr lang="en-GB" b="1" dirty="0"/>
              <a:t>Maaltijdpakketten of abonnementen: </a:t>
            </a:r>
            <a:r>
              <a:rPr lang="en-GB" dirty="0"/>
              <a:t>Maak receptenpakketten, kruidenpakketten of kant-en-klare maaltijden en lever deze wekelijks of maandelijks.</a:t>
            </a:r>
          </a:p>
          <a:p>
            <a:pPr marL="342900" indent="-342900">
              <a:buFont typeface="Arial" panose="020B0604020202020204" pitchFamily="34" charset="0"/>
              <a:buChar char="•"/>
            </a:pPr>
            <a:r>
              <a:rPr lang="en-GB" b="1" dirty="0"/>
              <a:t> Onderwijs en voedselvaardigheden: </a:t>
            </a:r>
            <a:r>
              <a:rPr lang="en-GB" dirty="0"/>
              <a:t>Kleine lessen of workshops geven over brood bakken, traditionele recepten of culturele kooktechnieken.</a:t>
            </a:r>
          </a:p>
          <a:p>
            <a:pPr marL="342900" indent="-342900">
              <a:buFont typeface="Arial" panose="020B0604020202020204" pitchFamily="34" charset="0"/>
              <a:buChar char="•"/>
            </a:pPr>
            <a:r>
              <a:rPr lang="en-GB" b="1" dirty="0"/>
              <a:t> Conserven, augurken of snacks: </a:t>
            </a:r>
            <a:r>
              <a:rPr lang="en-GB" dirty="0"/>
              <a:t>Maak houdbare producten, zoals sauzen, chutneys of gedroogde snacks die online of in lokale winkels verkocht kunnen worden.</a:t>
            </a:r>
          </a:p>
          <a:p>
            <a:pPr>
              <a:buNone/>
            </a:pPr>
            <a:endParaRPr lang="en-GB" dirty="0"/>
          </a:p>
          <a:p>
            <a:pPr>
              <a:buNone/>
            </a:pPr>
            <a:r>
              <a:rPr lang="en-GB" dirty="0"/>
              <a:t>Je hoeft er niet maar één te kiezen, begin waar je je zeker voelt en groei van daaruit verder. Wat zou je als eerste kunnen proberen?</a:t>
            </a:r>
          </a:p>
        </p:txBody>
      </p:sp>
    </p:spTree>
    <p:extLst>
      <p:ext uri="{BB962C8B-B14F-4D97-AF65-F5344CB8AC3E}">
        <p14:creationId xmlns:p14="http://schemas.microsoft.com/office/powerpoint/2010/main" val="3896434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LATEN WE EENS KIJKEN NAAR ENKELE OPTIES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94944" y="1297739"/>
            <a:ext cx="5102352" cy="4514279"/>
          </a:xfrm>
        </p:spPr>
        <p:txBody>
          <a:bodyPr/>
          <a:lstStyle/>
          <a:p>
            <a:pPr>
              <a:buClr>
                <a:srgbClr val="84BFA4"/>
              </a:buClr>
            </a:pPr>
            <a:r>
              <a:rPr lang="en-GB" sz="2400" b="1" noProof="0" dirty="0"/>
              <a:t>Bedrijf met of zonder winkel </a:t>
            </a:r>
          </a:p>
          <a:p>
            <a:pPr>
              <a:buClr>
                <a:srgbClr val="84BFA4"/>
              </a:buClr>
            </a:pPr>
            <a:endParaRPr lang="en-GB" sz="2400" b="1" noProof="0" dirty="0"/>
          </a:p>
          <a:p>
            <a:pPr>
              <a:buClr>
                <a:srgbClr val="84BFA4"/>
              </a:buClr>
            </a:pPr>
            <a:r>
              <a:rPr lang="en-GB" sz="2000" noProof="0" dirty="0"/>
              <a:t>Om je producten te verkopen, heb je </a:t>
            </a:r>
            <a:r>
              <a:rPr lang="en-GB" sz="2000" dirty="0"/>
              <a:t>misschien </a:t>
            </a:r>
            <a:r>
              <a:rPr lang="en-GB" sz="2000" noProof="0" dirty="0"/>
              <a:t>een "winkel" nodig - </a:t>
            </a:r>
            <a:r>
              <a:rPr lang="en-GB" sz="2000" b="1" noProof="0" dirty="0"/>
              <a:t>een fysieke ruimte </a:t>
            </a:r>
            <a:r>
              <a:rPr lang="en-GB" sz="2000" noProof="0" dirty="0"/>
              <a:t>zoals een winkel of café, </a:t>
            </a:r>
            <a:r>
              <a:rPr lang="en-GB" sz="2000" b="1" noProof="0" dirty="0"/>
              <a:t>of een online winkel </a:t>
            </a:r>
            <a:r>
              <a:rPr lang="en-GB" sz="2000" noProof="0" dirty="0"/>
              <a:t>via een website of sociale media. </a:t>
            </a:r>
          </a:p>
          <a:p>
            <a:pPr>
              <a:buClr>
                <a:srgbClr val="84BFA4"/>
              </a:buClr>
            </a:pPr>
            <a:br>
              <a:rPr lang="en-GB" sz="2000" noProof="0" dirty="0"/>
            </a:br>
            <a:r>
              <a:rPr lang="en-GB" sz="2000" noProof="0" dirty="0"/>
              <a:t>Veel bedrijven gebruiken tegenwoordig beide, waarbij ze tegelijkertijd lokale en online klanten bereiken.</a:t>
            </a:r>
          </a:p>
          <a:p>
            <a:pPr>
              <a:buClr>
                <a:srgbClr val="84BFA4"/>
              </a:buClr>
            </a:pPr>
            <a:br>
              <a:rPr lang="en-GB" sz="2000" noProof="0" dirty="0"/>
            </a:br>
            <a:r>
              <a:rPr lang="en-GB" sz="2000" noProof="0" dirty="0"/>
              <a:t>Je kunt ook klein beginnen door te verkopen op voedselmarkten </a:t>
            </a:r>
            <a:r>
              <a:rPr lang="en-GB" sz="2000" dirty="0"/>
              <a:t>of evenementen.</a:t>
            </a:r>
          </a:p>
          <a:p>
            <a:pPr>
              <a:buClr>
                <a:srgbClr val="84BFA4"/>
              </a:buClr>
            </a:pPr>
            <a:br>
              <a:rPr lang="en-GB" sz="2000" noProof="0" dirty="0"/>
            </a:br>
            <a:r>
              <a:rPr lang="en-GB" sz="2000" dirty="0"/>
              <a:t>Klein en </a:t>
            </a:r>
            <a:r>
              <a:rPr lang="en-GB" sz="2000" noProof="0" dirty="0"/>
              <a:t>eenvoudig beginnen helpt je ervaring op te doen en te groeien zonder grote risico's te nemen. </a:t>
            </a:r>
          </a:p>
          <a:p>
            <a:pPr>
              <a:buClr>
                <a:srgbClr val="84BFA4"/>
              </a:buClr>
            </a:pPr>
            <a:endParaRPr lang="en-GB" noProof="0" dirty="0"/>
          </a:p>
          <a:p>
            <a:pPr>
              <a:buClr>
                <a:srgbClr val="84BFA4"/>
              </a:buClr>
            </a:pPr>
            <a:endParaRPr lang="en-GB" noProof="0" dirty="0"/>
          </a:p>
          <a:p>
            <a:pPr>
              <a:buClr>
                <a:srgbClr val="84BFA4"/>
              </a:buClr>
            </a:pPr>
            <a:endParaRPr lang="en-GB" noProof="0" dirty="0"/>
          </a:p>
          <a:p>
            <a:pPr>
              <a:buClr>
                <a:srgbClr val="84BFA4"/>
              </a:buClr>
            </a:pPr>
            <a:endParaRPr lang="en-GB" noProof="0" dirty="0"/>
          </a:p>
        </p:txBody>
      </p:sp>
      <p:sp>
        <p:nvSpPr>
          <p:cNvPr id="6" name="Text Placeholder 2">
            <a:extLst>
              <a:ext uri="{FF2B5EF4-FFF2-40B4-BE49-F238E27FC236}">
                <a16:creationId xmlns:a16="http://schemas.microsoft.com/office/drawing/2014/main" id="{E5D520BA-6E26-F677-5215-938B5AA47D2A}"/>
              </a:ext>
            </a:extLst>
          </p:cNvPr>
          <p:cNvSpPr txBox="1">
            <a:spLocks/>
          </p:cNvSpPr>
          <p:nvPr/>
        </p:nvSpPr>
        <p:spPr>
          <a:xfrm>
            <a:off x="6385915" y="1487737"/>
            <a:ext cx="5766816" cy="451427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84BFA4"/>
              </a:buClr>
            </a:pPr>
            <a:r>
              <a:rPr lang="en-GB" sz="2400" b="1" noProof="0" dirty="0"/>
              <a:t>Product of dienst (of mix van beide)</a:t>
            </a:r>
          </a:p>
          <a:p>
            <a:pPr>
              <a:buClr>
                <a:srgbClr val="84BFA4"/>
              </a:buClr>
            </a:pPr>
            <a:endParaRPr lang="en-GB" sz="2400" b="1" noProof="0" dirty="0"/>
          </a:p>
          <a:p>
            <a:pPr>
              <a:buNone/>
            </a:pPr>
            <a:r>
              <a:rPr lang="en-GB" b="1" dirty="0"/>
              <a:t>Je kunt je richten op:</a:t>
            </a:r>
          </a:p>
          <a:p>
            <a:pPr marL="342900" indent="-342900">
              <a:buFont typeface="Arial" panose="020B0604020202020204" pitchFamily="34" charset="0"/>
              <a:buChar char="•"/>
            </a:pPr>
            <a:r>
              <a:rPr lang="en-GB" b="1" dirty="0"/>
              <a:t>Je eigen voedsel maken en verkopen </a:t>
            </a:r>
            <a:r>
              <a:rPr lang="en-GB" dirty="0"/>
              <a:t>- op boerenmarkten, online of via lokale winkels (bijv. sauzen, gebakken producten, kant-en-klaarmaaltijden).</a:t>
            </a:r>
          </a:p>
          <a:p>
            <a:pPr marL="342900" indent="-342900">
              <a:buFont typeface="Arial" panose="020B0604020202020204" pitchFamily="34" charset="0"/>
              <a:buChar char="•"/>
            </a:pPr>
            <a:r>
              <a:rPr lang="en-GB" b="1" dirty="0"/>
              <a:t>Catering voor kleine bijeenkomsten</a:t>
            </a:r>
            <a:endParaRPr lang="en-GB" dirty="0"/>
          </a:p>
          <a:p>
            <a:pPr marL="342900" indent="-342900">
              <a:buFont typeface="Arial" panose="020B0604020202020204" pitchFamily="34" charset="0"/>
              <a:buChar char="•"/>
            </a:pPr>
            <a:r>
              <a:rPr lang="en-GB" b="1" dirty="0"/>
              <a:t>Personal chef services </a:t>
            </a:r>
            <a:r>
              <a:rPr lang="en-GB" dirty="0"/>
              <a:t>- koken bij klanten thuis of kant-en-klare maaltijden bezorgen.</a:t>
            </a:r>
          </a:p>
          <a:p>
            <a:pPr marL="342900" indent="-342900">
              <a:buFont typeface="Arial" panose="020B0604020202020204" pitchFamily="34" charset="0"/>
              <a:buChar char="•"/>
            </a:pPr>
            <a:r>
              <a:rPr lang="en-GB" b="1" dirty="0"/>
              <a:t>Pop-up diners of voedselevenementen </a:t>
            </a:r>
            <a:r>
              <a:rPr lang="en-GB" dirty="0"/>
              <a:t>- gecureerde, intieme eetervaringen.</a:t>
            </a:r>
          </a:p>
          <a:p>
            <a:pPr marL="342900" indent="-342900">
              <a:buFont typeface="Arial" panose="020B0604020202020204" pitchFamily="34" charset="0"/>
              <a:buChar char="•"/>
            </a:pPr>
            <a:r>
              <a:rPr lang="en-GB" b="1" dirty="0"/>
              <a:t>Maaltijden bereiden voor het gemak </a:t>
            </a:r>
            <a:r>
              <a:rPr lang="en-GB" dirty="0"/>
              <a:t>- wekelijkse maaltijdpakketten of aangepaste dieetplannen aanbieden.</a:t>
            </a:r>
          </a:p>
          <a:p>
            <a:pPr>
              <a:buClr>
                <a:srgbClr val="84BFA4"/>
              </a:buClr>
            </a:pPr>
            <a:endParaRPr lang="en-GB" noProof="0" dirty="0"/>
          </a:p>
          <a:p>
            <a:pPr>
              <a:buClr>
                <a:srgbClr val="84BFA4"/>
              </a:buClr>
            </a:pPr>
            <a:endParaRPr lang="en-GB" noProof="0" dirty="0"/>
          </a:p>
          <a:p>
            <a:pPr>
              <a:buClr>
                <a:srgbClr val="84BFA4"/>
              </a:buClr>
            </a:pPr>
            <a:endParaRPr lang="en-GB" noProof="0" dirty="0"/>
          </a:p>
          <a:p>
            <a:pPr>
              <a:buClr>
                <a:srgbClr val="84BFA4"/>
              </a:buClr>
            </a:pPr>
            <a:endParaRPr lang="en-GB" noProof="0" dirty="0"/>
          </a:p>
          <a:p>
            <a:pPr>
              <a:buClr>
                <a:srgbClr val="84BFA4"/>
              </a:buClr>
            </a:pPr>
            <a:endParaRPr lang="en-GB" noProof="0" dirty="0"/>
          </a:p>
        </p:txBody>
      </p:sp>
      <p:cxnSp>
        <p:nvCxnSpPr>
          <p:cNvPr id="7" name="Straight Connector 6">
            <a:extLst>
              <a:ext uri="{FF2B5EF4-FFF2-40B4-BE49-F238E27FC236}">
                <a16:creationId xmlns:a16="http://schemas.microsoft.com/office/drawing/2014/main" id="{230E0922-822D-04EF-2CA7-7BCBC75404AD}"/>
              </a:ext>
            </a:extLst>
          </p:cNvPr>
          <p:cNvCxnSpPr>
            <a:cxnSpLocks/>
          </p:cNvCxnSpPr>
          <p:nvPr/>
        </p:nvCxnSpPr>
        <p:spPr>
          <a:xfrm flipV="1">
            <a:off x="6217284" y="1494843"/>
            <a:ext cx="0" cy="452190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000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GB" noProof="0"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GB" sz="3300" b="1" noProof="0" dirty="0">
                <a:solidFill>
                  <a:schemeClr val="bg1"/>
                </a:solidFill>
              </a:rPr>
              <a:t>www.3kitchens.eu</a:t>
            </a:r>
          </a:p>
        </p:txBody>
      </p:sp>
      <p:sp>
        <p:nvSpPr>
          <p:cNvPr id="6" name="Text Placeholder 5">
            <a:extLst>
              <a:ext uri="{FF2B5EF4-FFF2-40B4-BE49-F238E27FC236}">
                <a16:creationId xmlns:a16="http://schemas.microsoft.com/office/drawing/2014/main" id="{B68706B1-47F3-CC71-21A4-A05BD9D0B662}"/>
              </a:ext>
            </a:extLst>
          </p:cNvPr>
          <p:cNvSpPr txBox="1">
            <a:spLocks/>
          </p:cNvSpPr>
          <p:nvPr/>
        </p:nvSpPr>
        <p:spPr>
          <a:xfrm>
            <a:off x="1671689" y="2350620"/>
            <a:ext cx="3195486" cy="731140"/>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noProof="0" dirty="0">
                <a:solidFill>
                  <a:srgbClr val="382B1B"/>
                </a:solidFill>
              </a:rPr>
              <a:t>ONDERZOEK - DIEPE DUIK IN JE BEDRIJFSIDEE</a:t>
            </a:r>
          </a:p>
        </p:txBody>
      </p:sp>
      <p:sp>
        <p:nvSpPr>
          <p:cNvPr id="7" name="Text Placeholder 6">
            <a:extLst>
              <a:ext uri="{FF2B5EF4-FFF2-40B4-BE49-F238E27FC236}">
                <a16:creationId xmlns:a16="http://schemas.microsoft.com/office/drawing/2014/main" id="{A3A01C85-930C-50C4-3080-A9F0ADED231B}"/>
              </a:ext>
            </a:extLst>
          </p:cNvPr>
          <p:cNvSpPr txBox="1">
            <a:spLocks/>
          </p:cNvSpPr>
          <p:nvPr/>
        </p:nvSpPr>
        <p:spPr>
          <a:xfrm>
            <a:off x="1180610" y="1667185"/>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4500" noProof="0" dirty="0">
                <a:solidFill>
                  <a:srgbClr val="382B1B"/>
                </a:solidFill>
              </a:rPr>
              <a:t>Volgende. Stap 2</a:t>
            </a:r>
          </a:p>
        </p:txBody>
      </p:sp>
      <p:sp>
        <p:nvSpPr>
          <p:cNvPr id="8" name="Speech Bubble: Oval 7">
            <a:extLst>
              <a:ext uri="{FF2B5EF4-FFF2-40B4-BE49-F238E27FC236}">
                <a16:creationId xmlns:a16="http://schemas.microsoft.com/office/drawing/2014/main" id="{65649E37-3034-ED72-2133-BDBE5E9E4C9C}"/>
              </a:ext>
            </a:extLst>
          </p:cNvPr>
          <p:cNvSpPr/>
          <p:nvPr/>
        </p:nvSpPr>
        <p:spPr>
          <a:xfrm>
            <a:off x="1351386" y="1171223"/>
            <a:ext cx="3889313" cy="2257777"/>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 name="Graphic 9" descr="Female Profile with solid fill">
            <a:extLst>
              <a:ext uri="{FF2B5EF4-FFF2-40B4-BE49-F238E27FC236}">
                <a16:creationId xmlns:a16="http://schemas.microsoft.com/office/drawing/2014/main" id="{53827B46-802D-BD76-D749-AA6B3C9AC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1386" y="3622602"/>
            <a:ext cx="1661305" cy="1661305"/>
          </a:xfrm>
          <a:prstGeom prst="rect">
            <a:avLst/>
          </a:prstGeom>
        </p:spPr>
      </p:pic>
    </p:spTree>
    <p:extLst>
      <p:ext uri="{BB962C8B-B14F-4D97-AF65-F5344CB8AC3E}">
        <p14:creationId xmlns:p14="http://schemas.microsoft.com/office/powerpoint/2010/main" val="210913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600" noProof="0" dirty="0">
                <a:solidFill>
                  <a:srgbClr val="382B1B"/>
                </a:solidFill>
              </a:rPr>
              <a:t>WAT IS EEN ONDERNEMER?</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875867" y="1693334"/>
            <a:ext cx="5486400" cy="4700813"/>
          </a:xfrm>
        </p:spPr>
        <p:txBody>
          <a:bodyPr/>
          <a:lstStyle/>
          <a:p>
            <a:r>
              <a:rPr lang="en-GB" noProof="0" dirty="0"/>
              <a:t>Een ondernemer wordt vaak gezien als een vernieuwer, een bron van nieuwe ideeën, goederen, diensten en zaken. Ze zijn iemand die een idee omzet in actie, door zelf iets te creëren, zoals een dienst, product of klein bedrijf.</a:t>
            </a:r>
          </a:p>
          <a:p>
            <a:endParaRPr lang="en-GB" noProof="0" dirty="0"/>
          </a:p>
          <a:p>
            <a:r>
              <a:rPr lang="en-GB" noProof="0" dirty="0"/>
              <a:t>Sommige ondernemers worden geboren, maar vele anderen zijn self-made - je hoeft alleen maar je geheime </a:t>
            </a:r>
            <a:r>
              <a:rPr lang="en-GB" b="1" noProof="0" dirty="0"/>
              <a:t>SUPERPOWER </a:t>
            </a:r>
            <a:r>
              <a:rPr lang="en-GB" noProof="0" dirty="0"/>
              <a:t>te vinden en te ontsluiten en een praktisch bedrijfsidee te hebben waar je gepassioneerd over bent! </a:t>
            </a:r>
          </a:p>
          <a:p>
            <a:endParaRPr lang="en-GB" noProof="0" dirty="0"/>
          </a:p>
          <a:p>
            <a:r>
              <a:rPr lang="en-GB" noProof="0" dirty="0"/>
              <a:t>Onze cursus zal je hierbij helpen. </a:t>
            </a:r>
          </a:p>
          <a:p>
            <a:endParaRPr lang="en-GB" noProof="0" dirty="0"/>
          </a:p>
          <a:p>
            <a:endParaRPr lang="en-GB" noProof="0" dirty="0"/>
          </a:p>
        </p:txBody>
      </p:sp>
      <p:sp>
        <p:nvSpPr>
          <p:cNvPr id="5" name="Text Placeholder 2">
            <a:extLst>
              <a:ext uri="{FF2B5EF4-FFF2-40B4-BE49-F238E27FC236}">
                <a16:creationId xmlns:a16="http://schemas.microsoft.com/office/drawing/2014/main" id="{C23C6F1E-8F2E-5DD5-B68A-B1E68A261987}"/>
              </a:ext>
            </a:extLst>
          </p:cNvPr>
          <p:cNvSpPr txBox="1">
            <a:spLocks/>
          </p:cNvSpPr>
          <p:nvPr/>
        </p:nvSpPr>
        <p:spPr>
          <a:xfrm>
            <a:off x="718079" y="1711325"/>
            <a:ext cx="4499441"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endParaRPr lang="en-GB" sz="3200" b="1" i="1" noProof="0" dirty="0">
              <a:solidFill>
                <a:srgbClr val="84BFA4"/>
              </a:solidFill>
            </a:endParaRPr>
          </a:p>
        </p:txBody>
      </p:sp>
      <p:cxnSp>
        <p:nvCxnSpPr>
          <p:cNvPr id="6" name="Straight Connector 5">
            <a:extLst>
              <a:ext uri="{FF2B5EF4-FFF2-40B4-BE49-F238E27FC236}">
                <a16:creationId xmlns:a16="http://schemas.microsoft.com/office/drawing/2014/main" id="{D4E5E503-55CF-B86E-9C4B-9A9138799DDF}"/>
              </a:ext>
            </a:extLst>
          </p:cNvPr>
          <p:cNvCxnSpPr>
            <a:cxnSpLocks/>
          </p:cNvCxnSpPr>
          <p:nvPr/>
        </p:nvCxnSpPr>
        <p:spPr>
          <a:xfrm flipV="1">
            <a:off x="5338105" y="1607281"/>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descr="Open hand with plant with solid fill">
            <a:extLst>
              <a:ext uri="{FF2B5EF4-FFF2-40B4-BE49-F238E27FC236}">
                <a16:creationId xmlns:a16="http://schemas.microsoft.com/office/drawing/2014/main" id="{C8809A10-5E66-BF13-26CC-C4720FA26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1619" y="5011206"/>
            <a:ext cx="1214686" cy="1214686"/>
          </a:xfrm>
          <a:prstGeom prst="rect">
            <a:avLst/>
          </a:prstGeom>
        </p:spPr>
      </p:pic>
      <p:pic>
        <p:nvPicPr>
          <p:cNvPr id="2" name="Obraz 7" descr="Obraz zawierający osoba, jedzenie, posiłek, zastawa stołowa&#10;&#10;Zawartość wygenerowana przez sztuczną inteligencję może być niepoprawna.">
            <a:extLst>
              <a:ext uri="{FF2B5EF4-FFF2-40B4-BE49-F238E27FC236}">
                <a16:creationId xmlns:a16="http://schemas.microsoft.com/office/drawing/2014/main" id="{3680AE14-BF1D-F219-0B4D-D47E30047AD8}"/>
              </a:ext>
            </a:extLst>
          </p:cNvPr>
          <p:cNvPicPr>
            <a:picLocks noChangeAspect="1"/>
          </p:cNvPicPr>
          <p:nvPr/>
        </p:nvPicPr>
        <p:blipFill>
          <a:blip r:embed="rId4"/>
          <a:stretch>
            <a:fillRect/>
          </a:stretch>
        </p:blipFill>
        <p:spPr>
          <a:xfrm>
            <a:off x="426238" y="1718894"/>
            <a:ext cx="4466121" cy="2977600"/>
          </a:xfrm>
          <a:prstGeom prst="rect">
            <a:avLst/>
          </a:prstGeom>
        </p:spPr>
      </p:pic>
      <p:sp>
        <p:nvSpPr>
          <p:cNvPr id="7" name="pole tekstowe 4">
            <a:extLst>
              <a:ext uri="{FF2B5EF4-FFF2-40B4-BE49-F238E27FC236}">
                <a16:creationId xmlns:a16="http://schemas.microsoft.com/office/drawing/2014/main" id="{573C8C94-C8A5-CF38-6800-7FDE37631AEB}"/>
              </a:ext>
            </a:extLst>
          </p:cNvPr>
          <p:cNvSpPr txBox="1"/>
          <p:nvPr/>
        </p:nvSpPr>
        <p:spPr>
          <a:xfrm>
            <a:off x="253427" y="4785469"/>
            <a:ext cx="5024386" cy="1235979"/>
          </a:xfrm>
          <a:prstGeom prst="rect">
            <a:avLst/>
          </a:prstGeom>
          <a:noFill/>
        </p:spPr>
        <p:txBody>
          <a:bodyPr wrap="square">
            <a:spAutoFit/>
          </a:bodyPr>
          <a:lstStyle/>
          <a:p>
            <a:pPr>
              <a:lnSpc>
                <a:spcPct val="115000"/>
              </a:lnSpc>
              <a:spcAft>
                <a:spcPts val="800"/>
              </a:spcAft>
            </a:pPr>
            <a:r>
              <a:rPr lang="en-GB" sz="2000" kern="100" noProof="0" dirty="0">
                <a:effectLst/>
                <a:ea typeface="Aptos" panose="020B0004020202020204" pitchFamily="34" charset="0"/>
                <a:cs typeface="Times New Roman" panose="02020603050405020304" pitchFamily="18" charset="0"/>
              </a:rPr>
              <a:t>"Ik begon met koken voor buren. Eén gerecht leidde tot één evenement. Nu cater ik bruiloften."</a:t>
            </a:r>
          </a:p>
          <a:p>
            <a:pPr>
              <a:lnSpc>
                <a:spcPct val="115000"/>
              </a:lnSpc>
              <a:spcAft>
                <a:spcPts val="800"/>
              </a:spcAft>
            </a:pPr>
            <a:r>
              <a:rPr lang="en-GB" sz="2000" i="1" kern="100" noProof="0" dirty="0">
                <a:effectLst/>
                <a:ea typeface="Aptos" panose="020B0004020202020204" pitchFamily="34" charset="0"/>
                <a:cs typeface="Times New Roman" panose="02020603050405020304" pitchFamily="18" charset="0"/>
              </a:rPr>
              <a:t> - Halima, chef-kok in Malmö</a:t>
            </a:r>
            <a:endParaRPr lang="en-GB" sz="2000" kern="100" noProof="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5504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WAT IS ONDERNEMERSCHAP?</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38268" y="1220451"/>
            <a:ext cx="11190545" cy="4700813"/>
          </a:xfrm>
        </p:spPr>
        <p:txBody>
          <a:bodyPr/>
          <a:lstStyle/>
          <a:p>
            <a:r>
              <a:rPr lang="en-GB" noProof="0" dirty="0"/>
              <a:t>Ondernemen is </a:t>
            </a:r>
            <a:r>
              <a:rPr lang="en-GB" b="1" noProof="0" dirty="0"/>
              <a:t>iets voor jou!</a:t>
            </a:r>
          </a:p>
          <a:p>
            <a:endParaRPr lang="en-GB" b="1" noProof="0" dirty="0"/>
          </a:p>
          <a:p>
            <a:pPr marL="342900" indent="-342900">
              <a:buFont typeface="Wingdings" panose="05000000000000000000" pitchFamily="2" charset="2"/>
              <a:buChar char="Ø"/>
            </a:pPr>
            <a:r>
              <a:rPr lang="en-GB" noProof="0" dirty="0"/>
              <a:t>Je hebt geen toestemming nodig om ondernemer te zijn - alleen </a:t>
            </a:r>
            <a:r>
              <a:rPr lang="en-GB" b="1" noProof="0" dirty="0"/>
              <a:t>een klein idee en de moed om te beginnen.</a:t>
            </a:r>
          </a:p>
          <a:p>
            <a:pPr marL="342900" indent="-342900">
              <a:buFont typeface="Wingdings" panose="05000000000000000000" pitchFamily="2" charset="2"/>
              <a:buChar char="Ø"/>
            </a:pPr>
            <a:r>
              <a:rPr lang="en-GB" noProof="0" dirty="0"/>
              <a:t>Bij 3 Keukens geloven we dat je cultuur, vaardigheden en levenservaring </a:t>
            </a:r>
            <a:r>
              <a:rPr lang="en-GB" b="1" noProof="0" dirty="0"/>
              <a:t>krachtige hulpmiddelen zijn.</a:t>
            </a:r>
          </a:p>
          <a:p>
            <a:pPr marL="342900" indent="-342900">
              <a:buFont typeface="Wingdings" panose="05000000000000000000" pitchFamily="2" charset="2"/>
              <a:buChar char="Ø"/>
            </a:pPr>
            <a:endParaRPr lang="en-GB" b="1" dirty="0"/>
          </a:p>
          <a:p>
            <a:r>
              <a:rPr lang="en-GB" b="1" noProof="0" dirty="0"/>
              <a:t>Met name het ondernemerschap in voedsel kan in vele toegankelijke en laagdrempelige vormen worden gegoten. </a:t>
            </a:r>
            <a:r>
              <a:rPr lang="en-GB" dirty="0"/>
              <a:t>Van het verkopen van zelfgemaakte producten op lokale markten tot het lanceren van een foodtruck, pop-up restaurant of online bedrijf. Je hebt geen dure keuken of een businessdiploma nodig, maar een hart, pit en een gemeenschap die je steunt.</a:t>
            </a:r>
          </a:p>
          <a:p>
            <a:endParaRPr lang="en-GB" dirty="0"/>
          </a:p>
          <a:p>
            <a:pPr>
              <a:buNone/>
            </a:pPr>
            <a:r>
              <a:rPr lang="en-GB" b="1" dirty="0"/>
              <a:t>Dit is hoe je moet beginnen (en wat we in deze cursus behandelen):</a:t>
            </a:r>
            <a:endParaRPr lang="en-GB" dirty="0"/>
          </a:p>
          <a:p>
            <a:pPr marL="342900" indent="-342900">
              <a:buFont typeface="Arial" panose="020B0604020202020204" pitchFamily="34" charset="0"/>
              <a:buChar char="•"/>
            </a:pPr>
            <a:r>
              <a:rPr lang="en-GB" b="1" dirty="0"/>
              <a:t>Identificeer je "waarom".</a:t>
            </a:r>
            <a:r>
              <a:rPr lang="en-GB" dirty="0"/>
              <a:t> Wat drijft jouw passie voor eten?</a:t>
            </a:r>
          </a:p>
          <a:p>
            <a:pPr marL="342900" indent="-342900">
              <a:buFont typeface="Arial" panose="020B0604020202020204" pitchFamily="34" charset="0"/>
              <a:buChar char="•"/>
            </a:pPr>
            <a:r>
              <a:rPr lang="en-GB" b="1" dirty="0"/>
              <a:t>Begin klein.</a:t>
            </a:r>
            <a:r>
              <a:rPr lang="en-GB" dirty="0"/>
              <a:t> Test recepten, deel ze met vrienden, vraag om feedback.</a:t>
            </a:r>
          </a:p>
          <a:p>
            <a:pPr marL="342900" indent="-342900">
              <a:buFont typeface="Arial" panose="020B0604020202020204" pitchFamily="34" charset="0"/>
              <a:buChar char="•"/>
            </a:pPr>
            <a:r>
              <a:rPr lang="en-GB" b="1" dirty="0"/>
              <a:t>Bouw aan je verhaal.</a:t>
            </a:r>
            <a:r>
              <a:rPr lang="en-GB" dirty="0"/>
              <a:t> Je achtergrond maakt deel uit van je merk, maak er eigenaar van.</a:t>
            </a:r>
          </a:p>
          <a:p>
            <a:pPr marL="342900" indent="-342900">
              <a:buFont typeface="Arial" panose="020B0604020202020204" pitchFamily="34" charset="0"/>
              <a:buChar char="•"/>
            </a:pPr>
            <a:r>
              <a:rPr lang="en-GB" b="1" dirty="0"/>
              <a:t>Vind je markt.</a:t>
            </a:r>
            <a:r>
              <a:rPr lang="en-GB" dirty="0"/>
              <a:t> Wie houdt er van wat je maakt? Waar winkelen of eten ze?</a:t>
            </a:r>
          </a:p>
          <a:p>
            <a:pPr marL="342900" indent="-342900">
              <a:buFont typeface="Arial" panose="020B0604020202020204" pitchFamily="34" charset="0"/>
              <a:buChar char="•"/>
            </a:pPr>
            <a:r>
              <a:rPr lang="en-GB" b="1" dirty="0"/>
              <a:t>Steun op de gemeenschap.</a:t>
            </a:r>
            <a:r>
              <a:rPr lang="en-GB" dirty="0"/>
              <a:t> Sluit je aan bij voedselcollectieven, woon lokale evenementen bij en vraag om hulp.</a:t>
            </a:r>
          </a:p>
          <a:p>
            <a:endParaRPr lang="en-GB" b="1" noProof="0" dirty="0"/>
          </a:p>
        </p:txBody>
      </p:sp>
    </p:spTree>
    <p:extLst>
      <p:ext uri="{BB962C8B-B14F-4D97-AF65-F5344CB8AC3E}">
        <p14:creationId xmlns:p14="http://schemas.microsoft.com/office/powerpoint/2010/main" val="136111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10767725" cy="1126708"/>
          </a:xfrm>
        </p:spPr>
        <p:txBody>
          <a:bodyPr/>
          <a:lstStyle/>
          <a:p>
            <a:r>
              <a:rPr lang="en-GB" noProof="0" dirty="0"/>
              <a:t>WIST JE DAT MIGRANTENVROUWEN VAAK GOEDE ONDERNEMERS ZIJN?</a:t>
            </a:r>
          </a:p>
        </p:txBody>
      </p:sp>
      <p:sp>
        <p:nvSpPr>
          <p:cNvPr id="9" name="Text Placeholder 2">
            <a:extLst>
              <a:ext uri="{FF2B5EF4-FFF2-40B4-BE49-F238E27FC236}">
                <a16:creationId xmlns:a16="http://schemas.microsoft.com/office/drawing/2014/main" id="{A7017389-0FB6-DBB7-B4FB-709371DB088D}"/>
              </a:ext>
            </a:extLst>
          </p:cNvPr>
          <p:cNvSpPr txBox="1">
            <a:spLocks/>
          </p:cNvSpPr>
          <p:nvPr/>
        </p:nvSpPr>
        <p:spPr>
          <a:xfrm>
            <a:off x="660400" y="1820973"/>
            <a:ext cx="2781172" cy="183609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GB" sz="3600" b="1" i="1" noProof="0" dirty="0">
                <a:solidFill>
                  <a:srgbClr val="84BFA4"/>
                </a:solidFill>
              </a:rPr>
              <a:t>Migrantenvrouwen worden vaak geconfronteerd met meer obstakels dan anderen...</a:t>
            </a:r>
            <a:endParaRPr lang="en-GB" noProof="0" dirty="0">
              <a:solidFill>
                <a:srgbClr val="84BFA4"/>
              </a:solidFill>
            </a:endParaRPr>
          </a:p>
        </p:txBody>
      </p:sp>
      <p:sp>
        <p:nvSpPr>
          <p:cNvPr id="5" name="Text Placeholder 7">
            <a:extLst>
              <a:ext uri="{FF2B5EF4-FFF2-40B4-BE49-F238E27FC236}">
                <a16:creationId xmlns:a16="http://schemas.microsoft.com/office/drawing/2014/main" id="{34DF3113-D989-6BDF-7A19-AECB4CE71FE9}"/>
              </a:ext>
            </a:extLst>
          </p:cNvPr>
          <p:cNvSpPr>
            <a:spLocks noGrp="1"/>
          </p:cNvSpPr>
          <p:nvPr>
            <p:ph type="body" sz="quarter" idx="14"/>
          </p:nvPr>
        </p:nvSpPr>
        <p:spPr>
          <a:xfrm>
            <a:off x="3657600" y="2014008"/>
            <a:ext cx="8144933" cy="3286125"/>
          </a:xfrm>
        </p:spPr>
        <p:txBody>
          <a:bodyPr/>
          <a:lstStyle/>
          <a:p>
            <a:pPr>
              <a:buNone/>
            </a:pPr>
            <a:r>
              <a:rPr lang="en-GB" noProof="0" dirty="0"/>
              <a:t>Opnieuw beginnen in een nieuw land, een nieuwe taal leren, werk vinden en hun gezin onderhouden.  Het leven kan uitdagend zijn en middelen zoals tijd of geld kunnen beperkt zijn.</a:t>
            </a:r>
          </a:p>
          <a:p>
            <a:pPr>
              <a:buNone/>
            </a:pPr>
            <a:endParaRPr lang="en-GB" noProof="0" dirty="0"/>
          </a:p>
          <a:p>
            <a:r>
              <a:rPr lang="en-GB" noProof="0" dirty="0"/>
              <a:t>Maar deze ervaringen </a:t>
            </a:r>
            <a:r>
              <a:rPr lang="en-GB" b="1" noProof="0" dirty="0"/>
              <a:t>bouwen </a:t>
            </a:r>
            <a:r>
              <a:rPr lang="en-GB" noProof="0" dirty="0"/>
              <a:t>ook </a:t>
            </a:r>
            <a:r>
              <a:rPr lang="en-GB" b="1" noProof="0" dirty="0"/>
              <a:t>kracht, creativiteit en veerkracht op - </a:t>
            </a:r>
            <a:r>
              <a:rPr lang="en-GB" noProof="0" dirty="0"/>
              <a:t>dezelfde kwaliteiten die geweldige ondernemers maken! </a:t>
            </a:r>
          </a:p>
          <a:p>
            <a:endParaRPr lang="en-GB" noProof="0" dirty="0"/>
          </a:p>
          <a:p>
            <a:endParaRPr lang="en-GB" noProof="0" dirty="0"/>
          </a:p>
          <a:p>
            <a:endParaRPr lang="en-GB" noProof="0" dirty="0"/>
          </a:p>
          <a:p>
            <a:endParaRPr lang="en-GB" noProof="0" dirty="0"/>
          </a:p>
          <a:p>
            <a:pPr algn="r"/>
            <a:r>
              <a:rPr lang="en-GB" sz="2400" b="1" noProof="0" dirty="0">
                <a:solidFill>
                  <a:srgbClr val="84BFA4"/>
                </a:solidFill>
              </a:rPr>
              <a:t>Laten we eens kijken naar 6 redenen waarom...</a:t>
            </a:r>
          </a:p>
          <a:p>
            <a:endParaRPr lang="en-GB" noProof="0" dirty="0"/>
          </a:p>
          <a:p>
            <a:r>
              <a:rPr lang="en-GB" noProof="0" dirty="0"/>
              <a:t> </a:t>
            </a:r>
          </a:p>
        </p:txBody>
      </p:sp>
      <p:cxnSp>
        <p:nvCxnSpPr>
          <p:cNvPr id="6" name="Straight Connector 5">
            <a:extLst>
              <a:ext uri="{FF2B5EF4-FFF2-40B4-BE49-F238E27FC236}">
                <a16:creationId xmlns:a16="http://schemas.microsoft.com/office/drawing/2014/main" id="{D08B5315-96A7-5EFF-4C33-EC0EFDCB8388}"/>
              </a:ext>
            </a:extLst>
          </p:cNvPr>
          <p:cNvCxnSpPr>
            <a:cxnSpLocks/>
          </p:cNvCxnSpPr>
          <p:nvPr/>
        </p:nvCxnSpPr>
        <p:spPr>
          <a:xfrm flipV="1">
            <a:off x="3441572" y="1945949"/>
            <a:ext cx="0" cy="24059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fika 3" descr="Grupa kobiet z wypełnieniem pełnym">
            <a:extLst>
              <a:ext uri="{FF2B5EF4-FFF2-40B4-BE49-F238E27FC236}">
                <a16:creationId xmlns:a16="http://schemas.microsoft.com/office/drawing/2014/main" id="{4B32E45E-978A-30C0-8D88-CD91E9A7A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2672" y="4712446"/>
            <a:ext cx="1836096" cy="1836096"/>
          </a:xfrm>
          <a:prstGeom prst="rect">
            <a:avLst/>
          </a:prstGeom>
        </p:spPr>
      </p:pic>
    </p:spTree>
    <p:extLst>
      <p:ext uri="{BB962C8B-B14F-4D97-AF65-F5344CB8AC3E}">
        <p14:creationId xmlns:p14="http://schemas.microsoft.com/office/powerpoint/2010/main" val="1241288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7403</Words>
  <Application>Microsoft Office PowerPoint</Application>
  <PresentationFormat>Widescreen</PresentationFormat>
  <Paragraphs>668</Paragraphs>
  <Slides>68</Slides>
  <Notes>0</Notes>
  <HiddenSlides>0</HiddenSlides>
  <MMClips>4</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7" baseType="lpstr">
      <vt:lpstr>Aptos</vt:lpstr>
      <vt:lpstr>Arial</vt:lpstr>
      <vt:lpstr>Calibri</vt:lpstr>
      <vt:lpstr>Calibri Light</vt:lpstr>
      <vt:lpstr>Montserrat</vt:lpstr>
      <vt:lpstr>Wingdings</vt:lpstr>
      <vt:lpstr>Office Theme</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docId:0C638566F3E4F43EDECD2807F13710BB</cp:keywords>
  <cp:lastModifiedBy>Orla Casey</cp:lastModifiedBy>
  <cp:revision>266</cp:revision>
  <cp:lastPrinted>2025-05-10T10:41:43Z</cp:lastPrinted>
  <dcterms:created xsi:type="dcterms:W3CDTF">2019-11-20T14:08:21Z</dcterms:created>
  <dcterms:modified xsi:type="dcterms:W3CDTF">2025-06-16T12:36:11Z</dcterms:modified>
</cp:coreProperties>
</file>