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handoutMasterIdLst>
    <p:handoutMasterId r:id="rId50"/>
  </p:handoutMasterIdLst>
  <p:sldIdLst>
    <p:sldId id="4394" r:id="rId2"/>
    <p:sldId id="4395" r:id="rId3"/>
    <p:sldId id="4582" r:id="rId4"/>
    <p:sldId id="4396" r:id="rId5"/>
    <p:sldId id="4390" r:id="rId6"/>
    <p:sldId id="4432" r:id="rId7"/>
    <p:sldId id="4434" r:id="rId8"/>
    <p:sldId id="4435" r:id="rId9"/>
    <p:sldId id="4436" r:id="rId10"/>
    <p:sldId id="4458" r:id="rId11"/>
    <p:sldId id="4459" r:id="rId12"/>
    <p:sldId id="4460" r:id="rId13"/>
    <p:sldId id="4461" r:id="rId14"/>
    <p:sldId id="4457" r:id="rId15"/>
    <p:sldId id="4462" r:id="rId16"/>
    <p:sldId id="4463" r:id="rId17"/>
    <p:sldId id="4464" r:id="rId18"/>
    <p:sldId id="4465" r:id="rId19"/>
    <p:sldId id="4466" r:id="rId20"/>
    <p:sldId id="4411" r:id="rId21"/>
    <p:sldId id="4447" r:id="rId22"/>
    <p:sldId id="4448" r:id="rId23"/>
    <p:sldId id="4449" r:id="rId24"/>
    <p:sldId id="4450" r:id="rId25"/>
    <p:sldId id="4451" r:id="rId26"/>
    <p:sldId id="4454" r:id="rId27"/>
    <p:sldId id="4455" r:id="rId28"/>
    <p:sldId id="4456" r:id="rId29"/>
    <p:sldId id="4409" r:id="rId30"/>
    <p:sldId id="4433" r:id="rId31"/>
    <p:sldId id="4440" r:id="rId32"/>
    <p:sldId id="4438" r:id="rId33"/>
    <p:sldId id="4439" r:id="rId34"/>
    <p:sldId id="4441" r:id="rId35"/>
    <p:sldId id="4442" r:id="rId36"/>
    <p:sldId id="4443" r:id="rId37"/>
    <p:sldId id="4444" r:id="rId38"/>
    <p:sldId id="4585" r:id="rId39"/>
    <p:sldId id="4446" r:id="rId40"/>
    <p:sldId id="4412" r:id="rId41"/>
    <p:sldId id="4437" r:id="rId42"/>
    <p:sldId id="4583" r:id="rId43"/>
    <p:sldId id="4584" r:id="rId44"/>
    <p:sldId id="4586" r:id="rId45"/>
    <p:sldId id="4445" r:id="rId46"/>
    <p:sldId id="4587" r:id="rId47"/>
    <p:sldId id="259" r:id="rId48"/>
  </p:sldIdLst>
  <p:sldSz cx="12192000" cy="6858000"/>
  <p:notesSz cx="6858000" cy="9144000"/>
  <p:defaultTextStyle>
    <a:defPPr>
      <a:defRPr lang="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C7B0"/>
    <a:srgbClr val="382B1B"/>
    <a:srgbClr val="B6D1E1"/>
    <a:srgbClr val="E6C8C7"/>
    <a:srgbClr val="EC2179"/>
    <a:srgbClr val="003841"/>
    <a:srgbClr val="DACA3C"/>
    <a:srgbClr val="19753C"/>
    <a:srgbClr val="7ABF1E"/>
    <a:srgbClr val="FFE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BC554F-62E7-FAF7-AE83-A0DA4E6180B3}" v="239" dt="2025-06-10T18:13:50.3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980"/>
    <p:restoredTop sz="94729"/>
  </p:normalViewPr>
  <p:slideViewPr>
    <p:cSldViewPr snapToGrid="0" snapToObjects="1">
      <p:cViewPr varScale="1">
        <p:scale>
          <a:sx n="82" d="100"/>
          <a:sy n="82" d="100"/>
        </p:scale>
        <p:origin x="30" y="30"/>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87" d="100"/>
          <a:sy n="87" d="100"/>
        </p:scale>
        <p:origin x="3904"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74B3AB-1076-3847-9704-2735AAE6E6FB}" type="datetimeFigureOut">
              <a:rPr lang="en-US" smtClean="0"/>
              <a:t>6/10/2025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C00C95-E645-9447-A3F8-A17F92449908}" type="slidenum">
              <a:rPr lang="en-US" smtClean="0"/>
              <a:t>‹#›</a:t>
            </a:fld>
            <a:endParaRPr lang="en-US"/>
          </a:p>
        </p:txBody>
      </p:sp>
    </p:spTree>
    <p:extLst>
      <p:ext uri="{BB962C8B-B14F-4D97-AF65-F5344CB8AC3E}">
        <p14:creationId xmlns:p14="http://schemas.microsoft.com/office/powerpoint/2010/main" val="14943909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C7370B-66A1-AB42-84E0-A4E6FD88C2A5}" type="datetimeFigureOut">
              <a:rPr lang="en-US" smtClean="0"/>
              <a:t>6/10/2025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4AC054-D004-974A-8D8E-E228282ED491}" type="slidenum">
              <a:rPr lang="en-US" smtClean="0"/>
              <a:t>‹#›</a:t>
            </a:fld>
            <a:endParaRPr lang="en-US" dirty="0"/>
          </a:p>
        </p:txBody>
      </p:sp>
    </p:spTree>
    <p:extLst>
      <p:ext uri="{BB962C8B-B14F-4D97-AF65-F5344CB8AC3E}">
        <p14:creationId xmlns:p14="http://schemas.microsoft.com/office/powerpoint/2010/main" val="38103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over Slide 01">
    <p:spTree>
      <p:nvGrpSpPr>
        <p:cNvPr id="1" name=""/>
        <p:cNvGrpSpPr/>
        <p:nvPr/>
      </p:nvGrpSpPr>
      <p:grpSpPr>
        <a:xfrm>
          <a:off x="0" y="0"/>
          <a:ext cx="0" cy="0"/>
          <a:chOff x="0" y="0"/>
          <a:chExt cx="0" cy="0"/>
        </a:xfrm>
      </p:grpSpPr>
      <p:sp>
        <p:nvSpPr>
          <p:cNvPr id="198" name="Freeform 197">
            <a:extLst>
              <a:ext uri="{FF2B5EF4-FFF2-40B4-BE49-F238E27FC236}">
                <a16:creationId xmlns:a16="http://schemas.microsoft.com/office/drawing/2014/main" id="{51639FB9-349C-0342-B1A8-F6BC5646FE11}"/>
              </a:ext>
            </a:extLst>
          </p:cNvPr>
          <p:cNvSpPr/>
          <p:nvPr userDrawn="1"/>
        </p:nvSpPr>
        <p:spPr>
          <a:xfrm>
            <a:off x="0" y="3028949"/>
            <a:ext cx="12172692" cy="2858265"/>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B6D1E1"/>
          </a:solidFill>
          <a:ln w="30808" cap="flat">
            <a:noFill/>
            <a:prstDash val="solid"/>
            <a:miter/>
          </a:ln>
        </p:spPr>
        <p:txBody>
          <a:bodyPr rtlCol="0" anchor="ctr"/>
          <a:lstStyle/>
          <a:p>
            <a:endParaRPr lang="en-US" sz="2069"/>
          </a:p>
        </p:txBody>
      </p:sp>
      <p:sp>
        <p:nvSpPr>
          <p:cNvPr id="221" name="Text Placeholder 32">
            <a:extLst>
              <a:ext uri="{FF2B5EF4-FFF2-40B4-BE49-F238E27FC236}">
                <a16:creationId xmlns:a16="http://schemas.microsoft.com/office/drawing/2014/main" id="{DFA6FF77-25B5-714D-A338-B30123147AB2}"/>
              </a:ext>
            </a:extLst>
          </p:cNvPr>
          <p:cNvSpPr>
            <a:spLocks noGrp="1"/>
          </p:cNvSpPr>
          <p:nvPr>
            <p:ph type="body" sz="quarter" idx="16" hasCustomPrompt="1"/>
          </p:nvPr>
        </p:nvSpPr>
        <p:spPr>
          <a:xfrm>
            <a:off x="761624" y="3994283"/>
            <a:ext cx="3354126"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3 Kitchen’s</a:t>
            </a:r>
            <a:endParaRPr lang="en-US" dirty="0"/>
          </a:p>
        </p:txBody>
      </p:sp>
      <p:sp>
        <p:nvSpPr>
          <p:cNvPr id="222" name="Text Placeholder 32">
            <a:extLst>
              <a:ext uri="{FF2B5EF4-FFF2-40B4-BE49-F238E27FC236}">
                <a16:creationId xmlns:a16="http://schemas.microsoft.com/office/drawing/2014/main" id="{2AAB8BE5-8520-414F-99D1-3978614F5E99}"/>
              </a:ext>
            </a:extLst>
          </p:cNvPr>
          <p:cNvSpPr>
            <a:spLocks noGrp="1"/>
          </p:cNvSpPr>
          <p:nvPr>
            <p:ph type="body" sz="quarter" idx="19" hasCustomPrompt="1"/>
          </p:nvPr>
        </p:nvSpPr>
        <p:spPr>
          <a:xfrm>
            <a:off x="803749" y="3303820"/>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sp>
        <p:nvSpPr>
          <p:cNvPr id="313" name="Freeform 312">
            <a:extLst>
              <a:ext uri="{FF2B5EF4-FFF2-40B4-BE49-F238E27FC236}">
                <a16:creationId xmlns:a16="http://schemas.microsoft.com/office/drawing/2014/main" id="{41DE6804-49C7-BA4C-98EA-A2FBCF20D006}"/>
              </a:ext>
            </a:extLst>
          </p:cNvPr>
          <p:cNvSpPr/>
          <p:nvPr userDrawn="1"/>
        </p:nvSpPr>
        <p:spPr>
          <a:xfrm>
            <a:off x="12192000" y="153500"/>
            <a:ext cx="3690980" cy="7687732"/>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EBEBEB"/>
          </a:solidFill>
          <a:ln w="30808" cap="flat">
            <a:noFill/>
            <a:prstDash val="solid"/>
            <a:miter/>
          </a:ln>
        </p:spPr>
        <p:txBody>
          <a:bodyPr rtlCol="0" anchor="ctr"/>
          <a:lstStyle/>
          <a:p>
            <a:endParaRPr lang="en-US" sz="2069"/>
          </a:p>
        </p:txBody>
      </p:sp>
      <p:sp>
        <p:nvSpPr>
          <p:cNvPr id="18" name="Picture Placeholder 62">
            <a:extLst>
              <a:ext uri="{FF2B5EF4-FFF2-40B4-BE49-F238E27FC236}">
                <a16:creationId xmlns:a16="http://schemas.microsoft.com/office/drawing/2014/main" id="{1A5D0226-8A9D-77A1-1812-5C8918928806}"/>
              </a:ext>
            </a:extLst>
          </p:cNvPr>
          <p:cNvSpPr>
            <a:spLocks noGrp="1"/>
          </p:cNvSpPr>
          <p:nvPr>
            <p:ph type="pic" sz="quarter" idx="44" hasCustomPrompt="1"/>
          </p:nvPr>
        </p:nvSpPr>
        <p:spPr>
          <a:xfrm>
            <a:off x="5718875" y="423474"/>
            <a:ext cx="5982506" cy="4551482"/>
          </a:xfrm>
          <a:prstGeom prst="rect">
            <a:avLst/>
          </a:prstGeom>
          <a:solidFill>
            <a:schemeClr val="bg1">
              <a:lumMod val="95000"/>
            </a:schemeClr>
          </a:solidFill>
        </p:spPr>
        <p:txBody>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161" name="Freeform 160">
            <a:extLst>
              <a:ext uri="{FF2B5EF4-FFF2-40B4-BE49-F238E27FC236}">
                <a16:creationId xmlns:a16="http://schemas.microsoft.com/office/drawing/2014/main" id="{E07D5DA6-BD85-D37F-F234-A8218F4A4F7F}"/>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94C7B0"/>
          </a:solidFill>
          <a:ln w="30808" cap="flat">
            <a:noFill/>
            <a:prstDash val="solid"/>
            <a:miter/>
          </a:ln>
        </p:spPr>
        <p:txBody>
          <a:bodyPr rtlCol="0" anchor="ctr"/>
          <a:lstStyle/>
          <a:p>
            <a:endParaRPr lang="en-US" sz="2069"/>
          </a:p>
        </p:txBody>
      </p:sp>
      <p:sp>
        <p:nvSpPr>
          <p:cNvPr id="162" name="Text Placeholder 23">
            <a:extLst>
              <a:ext uri="{FF2B5EF4-FFF2-40B4-BE49-F238E27FC236}">
                <a16:creationId xmlns:a16="http://schemas.microsoft.com/office/drawing/2014/main" id="{98391327-83D9-14CE-43F1-D3CEAC648198}"/>
              </a:ext>
            </a:extLst>
          </p:cNvPr>
          <p:cNvSpPr>
            <a:spLocks noGrp="1"/>
          </p:cNvSpPr>
          <p:nvPr>
            <p:ph type="body" sz="quarter" idx="45" hasCustomPrompt="1"/>
          </p:nvPr>
        </p:nvSpPr>
        <p:spPr>
          <a:xfrm>
            <a:off x="8065511" y="5436563"/>
            <a:ext cx="3640117"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err="1"/>
              <a:t>www.website.eu</a:t>
            </a:r>
            <a:endParaRPr lang="en-US" dirty="0"/>
          </a:p>
        </p:txBody>
      </p:sp>
      <p:pic>
        <p:nvPicPr>
          <p:cNvPr id="4" name="Picture 3">
            <a:extLst>
              <a:ext uri="{FF2B5EF4-FFF2-40B4-BE49-F238E27FC236}">
                <a16:creationId xmlns:a16="http://schemas.microsoft.com/office/drawing/2014/main" id="{41866361-8606-E616-9F79-F4266A7722E1}"/>
              </a:ext>
            </a:extLst>
          </p:cNvPr>
          <p:cNvPicPr>
            <a:picLocks noChangeAspect="1"/>
          </p:cNvPicPr>
          <p:nvPr userDrawn="1"/>
        </p:nvPicPr>
        <p:blipFill>
          <a:blip r:embed="rId2"/>
          <a:stretch>
            <a:fillRect/>
          </a:stretch>
        </p:blipFill>
        <p:spPr>
          <a:xfrm>
            <a:off x="641716" y="157163"/>
            <a:ext cx="3697966" cy="2673647"/>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120CF01C-C5D0-9AA7-1900-1697BD6E9E2B}"/>
              </a:ext>
            </a:extLst>
          </p:cNvPr>
          <p:cNvPicPr>
            <a:picLocks noChangeAspect="1"/>
          </p:cNvPicPr>
          <p:nvPr userDrawn="1"/>
        </p:nvPicPr>
        <p:blipFill>
          <a:blip r:embed="rId3"/>
          <a:stretch>
            <a:fillRect/>
          </a:stretch>
        </p:blipFill>
        <p:spPr>
          <a:xfrm>
            <a:off x="687628" y="6029325"/>
            <a:ext cx="2457832" cy="514350"/>
          </a:xfrm>
          <a:prstGeom prst="rect">
            <a:avLst/>
          </a:prstGeom>
        </p:spPr>
      </p:pic>
    </p:spTree>
    <p:extLst>
      <p:ext uri="{BB962C8B-B14F-4D97-AF65-F5344CB8AC3E}">
        <p14:creationId xmlns:p14="http://schemas.microsoft.com/office/powerpoint/2010/main" val="2237572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ext Page - Pink Heading">
    <p:spTree>
      <p:nvGrpSpPr>
        <p:cNvPr id="1" name=""/>
        <p:cNvGrpSpPr/>
        <p:nvPr/>
      </p:nvGrpSpPr>
      <p:grpSpPr>
        <a:xfrm>
          <a:off x="0" y="0"/>
          <a:ext cx="0" cy="0"/>
          <a:chOff x="0" y="0"/>
          <a:chExt cx="0" cy="0"/>
        </a:xfrm>
      </p:grpSpPr>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rgbClr val="382B1B"/>
                </a:solidFill>
                <a:latin typeface="+mn-lt"/>
              </a:defRPr>
            </a:lvl1pPr>
          </a:lstStyle>
          <a:p>
            <a:pPr lvl="0"/>
            <a:r>
              <a:rPr lang="en-US" dirty="0"/>
              <a:t>Heading</a:t>
            </a:r>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7BA2891E-4451-C7C6-A5DF-FD84E5791FBF}"/>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2509380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 Page - Green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94C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6D936931-3960-923C-C14E-D32A29FD86F1}"/>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410836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Slide 2 - with icons">
    <p:spTree>
      <p:nvGrpSpPr>
        <p:cNvPr id="1" name=""/>
        <p:cNvGrpSpPr/>
        <p:nvPr/>
      </p:nvGrpSpPr>
      <p:grpSpPr>
        <a:xfrm>
          <a:off x="0" y="0"/>
          <a:ext cx="0" cy="0"/>
          <a:chOff x="0" y="0"/>
          <a:chExt cx="0" cy="0"/>
        </a:xfrm>
      </p:grpSpPr>
      <p:sp>
        <p:nvSpPr>
          <p:cNvPr id="12" name="Text Placeholder 23"/>
          <p:cNvSpPr>
            <a:spLocks noGrp="1"/>
          </p:cNvSpPr>
          <p:nvPr>
            <p:ph type="body" sz="quarter" idx="13" hasCustomPrompt="1"/>
          </p:nvPr>
        </p:nvSpPr>
        <p:spPr>
          <a:xfrm>
            <a:off x="1639836" y="785664"/>
            <a:ext cx="5745702" cy="1381662"/>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7" y="2766646"/>
            <a:ext cx="5745702" cy="3644887"/>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529162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F0880D03-A705-64E3-CCFA-6DCD07D5CD6A}"/>
              </a:ext>
            </a:extLst>
          </p:cNvPr>
          <p:cNvSpPr/>
          <p:nvPr userDrawn="1"/>
        </p:nvSpPr>
        <p:spPr>
          <a:xfrm>
            <a:off x="-32399" y="2956988"/>
            <a:ext cx="12224399" cy="280904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B6D1E1"/>
          </a:solidFill>
          <a:ln w="3060" cap="flat">
            <a:noFill/>
            <a:prstDash val="solid"/>
            <a:miter/>
          </a:ln>
        </p:spPr>
        <p:txBody>
          <a:bodyPr rtlCol="0" anchor="ctr"/>
          <a:lstStyle/>
          <a:p>
            <a:endParaRPr lang="en-US" dirty="0"/>
          </a:p>
        </p:txBody>
      </p:sp>
      <p:sp>
        <p:nvSpPr>
          <p:cNvPr id="3" name="Text Placeholder 23">
            <a:extLst>
              <a:ext uri="{FF2B5EF4-FFF2-40B4-BE49-F238E27FC236}">
                <a16:creationId xmlns:a16="http://schemas.microsoft.com/office/drawing/2014/main" id="{863E543B-8705-24D5-DEC3-B77FC8349197}"/>
              </a:ext>
            </a:extLst>
          </p:cNvPr>
          <p:cNvSpPr>
            <a:spLocks noGrp="1"/>
          </p:cNvSpPr>
          <p:nvPr>
            <p:ph type="body" sz="quarter" idx="19" hasCustomPrompt="1"/>
          </p:nvPr>
        </p:nvSpPr>
        <p:spPr>
          <a:xfrm>
            <a:off x="605556" y="4238576"/>
            <a:ext cx="3195486" cy="731140"/>
          </a:xfrm>
          <a:prstGeom prst="rect">
            <a:avLst/>
          </a:prstGeo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4" name="Text Placeholder 23">
            <a:extLst>
              <a:ext uri="{FF2B5EF4-FFF2-40B4-BE49-F238E27FC236}">
                <a16:creationId xmlns:a16="http://schemas.microsoft.com/office/drawing/2014/main" id="{CDAD5CB2-8DC6-978D-C3A5-C97374D80BCE}"/>
              </a:ext>
            </a:extLst>
          </p:cNvPr>
          <p:cNvSpPr>
            <a:spLocks noGrp="1"/>
          </p:cNvSpPr>
          <p:nvPr>
            <p:ph type="body" sz="quarter" idx="20" hasCustomPrompt="1"/>
          </p:nvPr>
        </p:nvSpPr>
        <p:spPr>
          <a:xfrm>
            <a:off x="605556" y="3429000"/>
            <a:ext cx="3195485" cy="837258"/>
          </a:xfrm>
          <a:prstGeom prst="rect">
            <a:avLst/>
          </a:prstGeom>
        </p:spPr>
        <p:txBody>
          <a:bodyPr anchor="ctr">
            <a:normAutofit/>
          </a:bodyPr>
          <a:lstStyle>
            <a:lvl1pPr marL="0" indent="0" algn="l">
              <a:buNone/>
              <a:defRPr sz="5000" b="1" baseline="0">
                <a:solidFill>
                  <a:schemeClr val="bg1"/>
                </a:solidFill>
                <a:latin typeface="+mn-lt"/>
              </a:defRPr>
            </a:lvl1pPr>
          </a:lstStyle>
          <a:p>
            <a:pPr lvl="0"/>
            <a:r>
              <a:rPr lang="en-US" dirty="0"/>
              <a:t>Thank You</a:t>
            </a:r>
          </a:p>
        </p:txBody>
      </p:sp>
      <p:sp>
        <p:nvSpPr>
          <p:cNvPr id="8" name="Freeform 7">
            <a:extLst>
              <a:ext uri="{FF2B5EF4-FFF2-40B4-BE49-F238E27FC236}">
                <a16:creationId xmlns:a16="http://schemas.microsoft.com/office/drawing/2014/main" id="{4D23C199-83E5-F55C-B410-186A0741E64B}"/>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94C7B0"/>
          </a:solidFill>
          <a:ln w="30808" cap="flat">
            <a:noFill/>
            <a:prstDash val="solid"/>
            <a:miter/>
          </a:ln>
        </p:spPr>
        <p:txBody>
          <a:bodyPr rtlCol="0" anchor="ctr"/>
          <a:lstStyle/>
          <a:p>
            <a:endParaRPr lang="en-US" sz="2069"/>
          </a:p>
        </p:txBody>
      </p:sp>
      <p:sp>
        <p:nvSpPr>
          <p:cNvPr id="9" name="Text Placeholder 23">
            <a:extLst>
              <a:ext uri="{FF2B5EF4-FFF2-40B4-BE49-F238E27FC236}">
                <a16:creationId xmlns:a16="http://schemas.microsoft.com/office/drawing/2014/main" id="{C4918968-197B-7C8B-78C3-E7F4C2D0BB88}"/>
              </a:ext>
            </a:extLst>
          </p:cNvPr>
          <p:cNvSpPr>
            <a:spLocks noGrp="1"/>
          </p:cNvSpPr>
          <p:nvPr>
            <p:ph type="body" sz="quarter" idx="45" hasCustomPrompt="1"/>
          </p:nvPr>
        </p:nvSpPr>
        <p:spPr>
          <a:xfrm>
            <a:off x="8065511" y="5436563"/>
            <a:ext cx="3640117"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err="1"/>
              <a:t>www.website.eu</a:t>
            </a:r>
            <a:endParaRPr lang="en-US" dirty="0"/>
          </a:p>
        </p:txBody>
      </p:sp>
      <p:pic>
        <p:nvPicPr>
          <p:cNvPr id="186" name="Picture 185">
            <a:extLst>
              <a:ext uri="{FF2B5EF4-FFF2-40B4-BE49-F238E27FC236}">
                <a16:creationId xmlns:a16="http://schemas.microsoft.com/office/drawing/2014/main" id="{FF8BD4F1-C0C6-2250-6E8A-2F5F9565612C}"/>
              </a:ext>
            </a:extLst>
          </p:cNvPr>
          <p:cNvPicPr>
            <a:picLocks noChangeAspect="1"/>
          </p:cNvPicPr>
          <p:nvPr userDrawn="1"/>
        </p:nvPicPr>
        <p:blipFill>
          <a:blip r:embed="rId2"/>
          <a:stretch>
            <a:fillRect/>
          </a:stretch>
        </p:blipFill>
        <p:spPr>
          <a:xfrm>
            <a:off x="8228379" y="142875"/>
            <a:ext cx="3697966" cy="2673647"/>
          </a:xfrm>
          <a:prstGeom prst="rect">
            <a:avLst/>
          </a:prstGeom>
        </p:spPr>
      </p:pic>
      <p:pic>
        <p:nvPicPr>
          <p:cNvPr id="187" name="Picture 186" descr="Blue text on a black background&#10;&#10;Description automatically generated">
            <a:extLst>
              <a:ext uri="{FF2B5EF4-FFF2-40B4-BE49-F238E27FC236}">
                <a16:creationId xmlns:a16="http://schemas.microsoft.com/office/drawing/2014/main" id="{DA53F704-0F5F-575A-8E10-BF033CFA6361}"/>
              </a:ext>
            </a:extLst>
          </p:cNvPr>
          <p:cNvPicPr>
            <a:picLocks noChangeAspect="1"/>
          </p:cNvPicPr>
          <p:nvPr userDrawn="1"/>
        </p:nvPicPr>
        <p:blipFill>
          <a:blip r:embed="rId3"/>
          <a:stretch>
            <a:fillRect/>
          </a:stretch>
        </p:blipFill>
        <p:spPr>
          <a:xfrm>
            <a:off x="687628" y="6029325"/>
            <a:ext cx="2457832" cy="514350"/>
          </a:xfrm>
          <a:prstGeom prst="rect">
            <a:avLst/>
          </a:prstGeom>
        </p:spPr>
      </p:pic>
    </p:spTree>
    <p:extLst>
      <p:ext uri="{BB962C8B-B14F-4D97-AF65-F5344CB8AC3E}">
        <p14:creationId xmlns:p14="http://schemas.microsoft.com/office/powerpoint/2010/main" val="7758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Overview/Content Slide">
    <p:spTree>
      <p:nvGrpSpPr>
        <p:cNvPr id="1" name=""/>
        <p:cNvGrpSpPr/>
        <p:nvPr/>
      </p:nvGrpSpPr>
      <p:grpSpPr>
        <a:xfrm>
          <a:off x="0" y="0"/>
          <a:ext cx="0" cy="0"/>
          <a:chOff x="0" y="0"/>
          <a:chExt cx="0" cy="0"/>
        </a:xfrm>
      </p:grpSpPr>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1160350" y="1581200"/>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1995647" y="1581921"/>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1160350" y="2110962"/>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1995647" y="2111683"/>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1160350" y="2640724"/>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1995647" y="2641445"/>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1160350" y="3170486"/>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1995647" y="3171207"/>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1160350" y="4230010"/>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1995647" y="4230731"/>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3" name="Rectangle 22">
            <a:extLst>
              <a:ext uri="{FF2B5EF4-FFF2-40B4-BE49-F238E27FC236}">
                <a16:creationId xmlns:a16="http://schemas.microsoft.com/office/drawing/2014/main" id="{4A9FE447-E059-844E-AB44-8ADA48F90A17}"/>
              </a:ext>
            </a:extLst>
          </p:cNvPr>
          <p:cNvSpPr/>
          <p:nvPr userDrawn="1"/>
        </p:nvSpPr>
        <p:spPr>
          <a:xfrm flipH="1" flipV="1">
            <a:off x="-1" y="355281"/>
            <a:ext cx="3771899" cy="868136"/>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1122886" y="439952"/>
            <a:ext cx="2491852" cy="720752"/>
          </a:xfrm>
          <a:prstGeom prst="rect">
            <a:avLst/>
          </a:prstGeom>
          <a:noFill/>
        </p:spPr>
        <p:txBody>
          <a:bodyPr anchor="ctr">
            <a:noAutofit/>
          </a:bodyPr>
          <a:lstStyle>
            <a:lvl1pPr marL="0" indent="0" algn="l">
              <a:buNone/>
              <a:defRPr sz="3600" b="0" i="0">
                <a:solidFill>
                  <a:schemeClr val="bg1"/>
                </a:solidFill>
                <a:latin typeface="+mn-lt"/>
              </a:defRPr>
            </a:lvl1pPr>
          </a:lstStyle>
          <a:p>
            <a:pPr lvl="0"/>
            <a:r>
              <a:rPr lang="en-US" dirty="0"/>
              <a:t>CONTENTS</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888683" y="402034"/>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94C7B0"/>
          </a:solidFill>
          <a:ln w="2370" cap="flat">
            <a:solidFill>
              <a:srgbClr val="94C7B0"/>
            </a:solidFill>
            <a:prstDash val="solid"/>
            <a:miter/>
          </a:ln>
        </p:spPr>
        <p:txBody>
          <a:bodyPr rtlCol="0" anchor="ctr"/>
          <a:lstStyle/>
          <a:p>
            <a:endParaRPr lang="en-US"/>
          </a:p>
        </p:txBody>
      </p:sp>
      <p:sp>
        <p:nvSpPr>
          <p:cNvPr id="2" name="Text Placeholder 25">
            <a:extLst>
              <a:ext uri="{FF2B5EF4-FFF2-40B4-BE49-F238E27FC236}">
                <a16:creationId xmlns:a16="http://schemas.microsoft.com/office/drawing/2014/main" id="{F1DC4348-947F-0E18-2872-8D7CB915BA0E}"/>
              </a:ext>
            </a:extLst>
          </p:cNvPr>
          <p:cNvSpPr>
            <a:spLocks noGrp="1"/>
          </p:cNvSpPr>
          <p:nvPr>
            <p:ph type="body" sz="quarter" idx="37" hasCustomPrompt="1"/>
          </p:nvPr>
        </p:nvSpPr>
        <p:spPr>
          <a:xfrm>
            <a:off x="1169875" y="3700248"/>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3" name="Text Placeholder 25">
            <a:extLst>
              <a:ext uri="{FF2B5EF4-FFF2-40B4-BE49-F238E27FC236}">
                <a16:creationId xmlns:a16="http://schemas.microsoft.com/office/drawing/2014/main" id="{4CB82D13-A451-1A12-03F9-B5EC0911C0B5}"/>
              </a:ext>
            </a:extLst>
          </p:cNvPr>
          <p:cNvSpPr>
            <a:spLocks noGrp="1"/>
          </p:cNvSpPr>
          <p:nvPr>
            <p:ph type="body" sz="quarter" idx="38" hasCustomPrompt="1"/>
          </p:nvPr>
        </p:nvSpPr>
        <p:spPr>
          <a:xfrm>
            <a:off x="2005172" y="3700969"/>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 name="Text Placeholder 25">
            <a:extLst>
              <a:ext uri="{FF2B5EF4-FFF2-40B4-BE49-F238E27FC236}">
                <a16:creationId xmlns:a16="http://schemas.microsoft.com/office/drawing/2014/main" id="{EEE3E943-FFEF-CE00-9C44-CBD517E8CAC6}"/>
              </a:ext>
            </a:extLst>
          </p:cNvPr>
          <p:cNvSpPr>
            <a:spLocks noGrp="1"/>
          </p:cNvSpPr>
          <p:nvPr>
            <p:ph type="body" sz="quarter" idx="39" hasCustomPrompt="1"/>
          </p:nvPr>
        </p:nvSpPr>
        <p:spPr>
          <a:xfrm>
            <a:off x="1169875" y="4759772"/>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5" name="Text Placeholder 25">
            <a:extLst>
              <a:ext uri="{FF2B5EF4-FFF2-40B4-BE49-F238E27FC236}">
                <a16:creationId xmlns:a16="http://schemas.microsoft.com/office/drawing/2014/main" id="{66799961-EC6E-88A8-3F08-C08AC4A9D01B}"/>
              </a:ext>
            </a:extLst>
          </p:cNvPr>
          <p:cNvSpPr>
            <a:spLocks noGrp="1"/>
          </p:cNvSpPr>
          <p:nvPr>
            <p:ph type="body" sz="quarter" idx="40" hasCustomPrompt="1"/>
          </p:nvPr>
        </p:nvSpPr>
        <p:spPr>
          <a:xfrm>
            <a:off x="2005172" y="4760493"/>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 name="Text Placeholder 25">
            <a:extLst>
              <a:ext uri="{FF2B5EF4-FFF2-40B4-BE49-F238E27FC236}">
                <a16:creationId xmlns:a16="http://schemas.microsoft.com/office/drawing/2014/main" id="{09A8F262-DC25-7CD3-982A-8408B7BB6E0D}"/>
              </a:ext>
            </a:extLst>
          </p:cNvPr>
          <p:cNvSpPr>
            <a:spLocks noGrp="1"/>
          </p:cNvSpPr>
          <p:nvPr>
            <p:ph type="body" sz="quarter" idx="41" hasCustomPrompt="1"/>
          </p:nvPr>
        </p:nvSpPr>
        <p:spPr>
          <a:xfrm>
            <a:off x="1169875" y="5289534"/>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07</a:t>
            </a:r>
          </a:p>
        </p:txBody>
      </p:sp>
      <p:sp>
        <p:nvSpPr>
          <p:cNvPr id="7" name="Text Placeholder 25">
            <a:extLst>
              <a:ext uri="{FF2B5EF4-FFF2-40B4-BE49-F238E27FC236}">
                <a16:creationId xmlns:a16="http://schemas.microsoft.com/office/drawing/2014/main" id="{EF6DA193-D18C-B849-86D8-DE4D7B914CA2}"/>
              </a:ext>
            </a:extLst>
          </p:cNvPr>
          <p:cNvSpPr>
            <a:spLocks noGrp="1"/>
          </p:cNvSpPr>
          <p:nvPr>
            <p:ph type="body" sz="quarter" idx="42" hasCustomPrompt="1"/>
          </p:nvPr>
        </p:nvSpPr>
        <p:spPr>
          <a:xfrm>
            <a:off x="2005172" y="5290262"/>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8" name="Text Placeholder 25">
            <a:extLst>
              <a:ext uri="{FF2B5EF4-FFF2-40B4-BE49-F238E27FC236}">
                <a16:creationId xmlns:a16="http://schemas.microsoft.com/office/drawing/2014/main" id="{37AF5E91-17D3-C199-CCA5-87F371B14A06}"/>
              </a:ext>
            </a:extLst>
          </p:cNvPr>
          <p:cNvSpPr>
            <a:spLocks noGrp="1"/>
          </p:cNvSpPr>
          <p:nvPr>
            <p:ph type="body" sz="quarter" idx="43" hasCustomPrompt="1"/>
          </p:nvPr>
        </p:nvSpPr>
        <p:spPr>
          <a:xfrm>
            <a:off x="1200355" y="5751737"/>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08</a:t>
            </a:r>
          </a:p>
        </p:txBody>
      </p:sp>
      <p:sp>
        <p:nvSpPr>
          <p:cNvPr id="9" name="Text Placeholder 25">
            <a:extLst>
              <a:ext uri="{FF2B5EF4-FFF2-40B4-BE49-F238E27FC236}">
                <a16:creationId xmlns:a16="http://schemas.microsoft.com/office/drawing/2014/main" id="{59EF5072-CE66-7F48-4644-421DEDA33B71}"/>
              </a:ext>
            </a:extLst>
          </p:cNvPr>
          <p:cNvSpPr>
            <a:spLocks noGrp="1"/>
          </p:cNvSpPr>
          <p:nvPr>
            <p:ph type="body" sz="quarter" idx="44" hasCustomPrompt="1"/>
          </p:nvPr>
        </p:nvSpPr>
        <p:spPr>
          <a:xfrm>
            <a:off x="2035652" y="5752465"/>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200818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2_Divider - Blue">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B6D1E1"/>
          </a:solidFill>
          <a:ln w="3060" cap="flat">
            <a:no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94C7B0"/>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94C7B0"/>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072BBF5B-8338-3226-C01E-86BA11E5FA98}"/>
              </a:ext>
            </a:extLst>
          </p:cNvPr>
          <p:cNvSpPr/>
          <p:nvPr userDrawn="1"/>
        </p:nvSpPr>
        <p:spPr>
          <a:xfrm>
            <a:off x="-31340" y="-3133863"/>
            <a:ext cx="15119176" cy="3155962"/>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pic>
        <p:nvPicPr>
          <p:cNvPr id="2" name="Picture 1">
            <a:extLst>
              <a:ext uri="{FF2B5EF4-FFF2-40B4-BE49-F238E27FC236}">
                <a16:creationId xmlns:a16="http://schemas.microsoft.com/office/drawing/2014/main" id="{A1E7D59A-70C0-77D8-9045-620D8A94D00C}"/>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1609778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Divider - Green">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94C7B0"/>
          </a:solidFill>
          <a:ln w="3060" cap="flat">
            <a:no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B6D1E1"/>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B6D1E1"/>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072BBF5B-8338-3226-C01E-86BA11E5FA98}"/>
              </a:ext>
            </a:extLst>
          </p:cNvPr>
          <p:cNvSpPr/>
          <p:nvPr userDrawn="1"/>
        </p:nvSpPr>
        <p:spPr>
          <a:xfrm>
            <a:off x="-31340" y="-3133863"/>
            <a:ext cx="15119176" cy="3155962"/>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pic>
        <p:nvPicPr>
          <p:cNvPr id="2" name="Picture 1">
            <a:extLst>
              <a:ext uri="{FF2B5EF4-FFF2-40B4-BE49-F238E27FC236}">
                <a16:creationId xmlns:a16="http://schemas.microsoft.com/office/drawing/2014/main" id="{A1E7D59A-70C0-77D8-9045-620D8A94D00C}"/>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1156716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Divider - Pinik">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6C8C7"/>
          </a:solidFill>
          <a:ln w="3060" cap="flat">
            <a:noFill/>
            <a:prstDash val="solid"/>
            <a:miter/>
          </a:ln>
        </p:spPr>
        <p:txBody>
          <a:bodyPr rtlCol="0" anchor="ctr"/>
          <a:lstStyle/>
          <a:p>
            <a:endParaRPr lang="en-US"/>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B6D1E1"/>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B6D1E1"/>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2" name="Text Placeholder 23">
            <a:extLst>
              <a:ext uri="{FF2B5EF4-FFF2-40B4-BE49-F238E27FC236}">
                <a16:creationId xmlns:a16="http://schemas.microsoft.com/office/drawing/2014/main" id="{C66106C3-0347-EAC0-D47D-0B5E956F5F00}"/>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pic>
        <p:nvPicPr>
          <p:cNvPr id="3" name="Picture 2">
            <a:extLst>
              <a:ext uri="{FF2B5EF4-FFF2-40B4-BE49-F238E27FC236}">
                <a16:creationId xmlns:a16="http://schemas.microsoft.com/office/drawing/2014/main" id="{4CF381D0-3BFC-8337-44D5-2A2FA148652B}"/>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4239279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Page - Blue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94C7B0"/>
          </a:solidFill>
          <a:ln w="2370" cap="flat">
            <a:solidFill>
              <a:srgbClr val="94C7B0"/>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F42E20BC-9E42-8CD8-E998-585567ED2AC9}"/>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2089043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ext Page - Green Headin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169801-F5DF-F26B-056B-9A430A740E2E}"/>
              </a:ext>
            </a:extLst>
          </p:cNvPr>
          <p:cNvSpPr/>
          <p:nvPr userDrawn="1"/>
        </p:nvSpPr>
        <p:spPr>
          <a:xfrm flipH="1" flipV="1">
            <a:off x="-1" y="283779"/>
            <a:ext cx="12192001" cy="1312589"/>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 name="Text Placeholder 23">
            <a:extLst>
              <a:ext uri="{FF2B5EF4-FFF2-40B4-BE49-F238E27FC236}">
                <a16:creationId xmlns:a16="http://schemas.microsoft.com/office/drawing/2014/main" id="{CAFE6C2C-56CB-59A7-F8EB-6FF292137202}"/>
              </a:ext>
            </a:extLst>
          </p:cNvPr>
          <p:cNvSpPr>
            <a:spLocks noGrp="1"/>
          </p:cNvSpPr>
          <p:nvPr>
            <p:ph type="body" sz="quarter" idx="27" hasCustomPrompt="1"/>
          </p:nvPr>
        </p:nvSpPr>
        <p:spPr>
          <a:xfrm>
            <a:off x="751414" y="378372"/>
            <a:ext cx="10852007" cy="1126708"/>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4" name="Graphic 4">
            <a:extLst>
              <a:ext uri="{FF2B5EF4-FFF2-40B4-BE49-F238E27FC236}">
                <a16:creationId xmlns:a16="http://schemas.microsoft.com/office/drawing/2014/main" id="{F51AA3D6-C38E-C03D-0164-0BFE416DC67C}"/>
              </a:ext>
            </a:extLst>
          </p:cNvPr>
          <p:cNvSpPr/>
          <p:nvPr userDrawn="1"/>
        </p:nvSpPr>
        <p:spPr>
          <a:xfrm rot="5400000">
            <a:off x="1560073" y="76069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94C7B0"/>
          </a:solidFill>
          <a:ln w="2370" cap="flat">
            <a:solidFill>
              <a:srgbClr val="94C7B0"/>
            </a:solidFill>
            <a:prstDash val="solid"/>
            <a:miter/>
          </a:ln>
        </p:spPr>
        <p:txBody>
          <a:bodyPr rtlCol="0" anchor="ctr"/>
          <a:lstStyle/>
          <a:p>
            <a:endParaRPr lang="en-US"/>
          </a:p>
        </p:txBody>
      </p:sp>
      <p:sp>
        <p:nvSpPr>
          <p:cNvPr id="5" name="Text Placeholder 25">
            <a:extLst>
              <a:ext uri="{FF2B5EF4-FFF2-40B4-BE49-F238E27FC236}">
                <a16:creationId xmlns:a16="http://schemas.microsoft.com/office/drawing/2014/main" id="{72754A11-6AE9-22DE-1690-473B7C2C171D}"/>
              </a:ext>
            </a:extLst>
          </p:cNvPr>
          <p:cNvSpPr>
            <a:spLocks noGrp="1"/>
          </p:cNvSpPr>
          <p:nvPr>
            <p:ph type="body" sz="quarter" idx="14" hasCustomPrompt="1"/>
          </p:nvPr>
        </p:nvSpPr>
        <p:spPr>
          <a:xfrm>
            <a:off x="738349" y="2016016"/>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6" name="Picture 5">
            <a:extLst>
              <a:ext uri="{FF2B5EF4-FFF2-40B4-BE49-F238E27FC236}">
                <a16:creationId xmlns:a16="http://schemas.microsoft.com/office/drawing/2014/main" id="{02827C87-994B-E70B-EA1A-659332EB379D}"/>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3559595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ext Page - Pink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7BA2891E-4451-C7C6-A5DF-FD84E5791FBF}"/>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1442857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587680-F485-A944-B74B-98B26E054E49}" type="datetimeFigureOut">
              <a:rPr lang="en-US" smtClean="0"/>
              <a:t>6/10/2025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004C27-DD68-9D4F-8D80-21602C2A289B}" type="slidenum">
              <a:rPr lang="en-US" smtClean="0"/>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Lst>
  <p:txStyles>
    <p:titleStyle>
      <a:lvl1pPr algn="l" defTabSz="914400"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humanistsaustralia.org/news/indigenous-voice-referendum"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coaching4companies.com/blog/want-to-learn-4-key-strategic-steps-for-addressing-objections/" TargetMode="External"/><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hyperlink" Target="https://www.freepik.com/premium-vector/order-now-banner-order-now-images_133783913.htm" TargetMode="External"/><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hyperlink" Target="https://www.wikihow.life/Upsell"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hyperlink" Target="https://www.bibibakerynyc.com/" TargetMode="Externa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hyperlink" Target="https://bangcurry.com/" TargetMode="External"/><Relationship Id="rId2" Type="http://schemas.openxmlformats.org/officeDocument/2006/relationships/hyperlink" Target="https://www.thesun.co.uk/fabulous/29832169/started-side-hustle-made-six-figures-bang-curry/" TargetMode="Externa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4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B9FD72E-B018-7A4F-CE1F-03F0EA76A7D6}"/>
              </a:ext>
            </a:extLst>
          </p:cNvPr>
          <p:cNvSpPr>
            <a:spLocks noGrp="1"/>
          </p:cNvSpPr>
          <p:nvPr>
            <p:ph type="body" sz="quarter" idx="45"/>
          </p:nvPr>
        </p:nvSpPr>
        <p:spPr/>
        <p:txBody>
          <a:bodyPr>
            <a:normAutofit/>
          </a:bodyPr>
          <a:lstStyle/>
          <a:p>
            <a:r>
              <a:rPr lang="sv" sz="3300" dirty="0">
                <a:solidFill>
                  <a:schemeClr val="bg1"/>
                </a:solidFill>
              </a:rPr>
              <a:t>www.3kitchens.eu</a:t>
            </a:r>
            <a:r>
              <a:rPr lang="sv" sz="3300" b="1" dirty="0">
                <a:solidFill>
                  <a:schemeClr val="bg1"/>
                </a:solidFill>
              </a:rPr>
              <a:t>​</a:t>
            </a:r>
            <a:r>
              <a:rPr lang="sv" sz="3300" dirty="0">
                <a:solidFill>
                  <a:schemeClr val="bg1"/>
                </a:solidFill>
              </a:rPr>
              <a:t>​</a:t>
            </a:r>
          </a:p>
        </p:txBody>
      </p:sp>
      <p:sp>
        <p:nvSpPr>
          <p:cNvPr id="11" name="Text Placeholder 5">
            <a:extLst>
              <a:ext uri="{FF2B5EF4-FFF2-40B4-BE49-F238E27FC236}">
                <a16:creationId xmlns:a16="http://schemas.microsoft.com/office/drawing/2014/main" id="{162C7119-7ED2-8164-B6B5-868826C8BB1A}"/>
              </a:ext>
            </a:extLst>
          </p:cNvPr>
          <p:cNvSpPr txBox="1">
            <a:spLocks/>
          </p:cNvSpPr>
          <p:nvPr/>
        </p:nvSpPr>
        <p:spPr>
          <a:xfrm>
            <a:off x="475225" y="3578700"/>
            <a:ext cx="7713606" cy="1029126"/>
          </a:xfrm>
          <a:prstGeom prst="rect">
            <a:avLst/>
          </a:prstGeom>
        </p:spPr>
        <p:txBody>
          <a:bodyPr lIns="91440" tIns="45720" rIns="91440" bIns="45720" anchor="t">
            <a:noAutofit/>
          </a:bodyPr>
          <a:lstStyle>
            <a:lvl1pPr marL="0" indent="0" algn="l" defTabSz="914400" rtl="0" eaLnBrk="1" latinLnBrk="0" hangingPunct="1">
              <a:lnSpc>
                <a:spcPct val="100000"/>
              </a:lnSpc>
              <a:spcBef>
                <a:spcPts val="0"/>
              </a:spcBef>
              <a:buFont typeface="Arial"/>
              <a:buNone/>
              <a:defRPr sz="32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2pPr>
            <a:lvl3pPr marL="1219185"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3pPr>
            <a:lvl4pPr marL="1828778"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4pPr>
            <a:lvl5pPr marL="2438374"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4600"/>
              </a:lnSpc>
            </a:pPr>
            <a:r>
              <a:rPr lang="sv" sz="5500" b="1" dirty="0">
                <a:solidFill>
                  <a:srgbClr val="382B1B"/>
                </a:solidFill>
              </a:rPr>
              <a:t>FÖRSÄLJNING ÄR</a:t>
            </a:r>
          </a:p>
          <a:p>
            <a:pPr>
              <a:lnSpc>
                <a:spcPts val="4600"/>
              </a:lnSpc>
            </a:pPr>
            <a:r>
              <a:rPr lang="sv" sz="5500" b="1" dirty="0">
                <a:solidFill>
                  <a:srgbClr val="382B1B"/>
                </a:solidFill>
                <a:latin typeface="Calibri"/>
                <a:ea typeface="Open Sans"/>
                <a:cs typeface="Calibri"/>
              </a:rPr>
              <a:t>MOTORN </a:t>
            </a:r>
            <a:r>
              <a:rPr lang="sv" sz="5500" b="1" dirty="0">
                <a:latin typeface="Calibri"/>
                <a:ea typeface="Open Sans"/>
                <a:cs typeface="Calibri"/>
              </a:rPr>
              <a:t>I DITT LIVSMEDELSFÖRETAG</a:t>
            </a:r>
            <a:endParaRPr lang="en-US" sz="5500" dirty="0">
              <a:latin typeface="Calibri"/>
              <a:ea typeface="Open Sans"/>
              <a:cs typeface="Calibri"/>
            </a:endParaRPr>
          </a:p>
        </p:txBody>
      </p:sp>
      <p:sp>
        <p:nvSpPr>
          <p:cNvPr id="7" name="Text Placeholder 5">
            <a:extLst>
              <a:ext uri="{FF2B5EF4-FFF2-40B4-BE49-F238E27FC236}">
                <a16:creationId xmlns:a16="http://schemas.microsoft.com/office/drawing/2014/main" id="{3EA9BAB4-2B00-D022-D44A-CD59BAEE3BCA}"/>
              </a:ext>
            </a:extLst>
          </p:cNvPr>
          <p:cNvSpPr txBox="1">
            <a:spLocks/>
          </p:cNvSpPr>
          <p:nvPr/>
        </p:nvSpPr>
        <p:spPr>
          <a:xfrm>
            <a:off x="475225" y="2851816"/>
            <a:ext cx="5154139" cy="533188"/>
          </a:xfrm>
          <a:prstGeom prst="rect">
            <a:avLst/>
          </a:prstGeom>
        </p:spPr>
        <p:txBody>
          <a:bodyPr anchor="t">
            <a:noAutofit/>
          </a:bodyPr>
          <a:lstStyle>
            <a:lvl1pPr marL="0" indent="0" algn="l" defTabSz="914400" rtl="0" eaLnBrk="1" latinLnBrk="0" hangingPunct="1">
              <a:lnSpc>
                <a:spcPct val="100000"/>
              </a:lnSpc>
              <a:spcBef>
                <a:spcPts val="0"/>
              </a:spcBef>
              <a:buFont typeface="Arial"/>
              <a:buNone/>
              <a:defRPr sz="32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2pPr>
            <a:lvl3pPr marL="1219185"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3pPr>
            <a:lvl4pPr marL="1828778"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4pPr>
            <a:lvl5pPr marL="2438374"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4600"/>
              </a:lnSpc>
            </a:pPr>
            <a:r>
              <a:rPr lang="sv" sz="4000" b="1" dirty="0">
                <a:highlight>
                  <a:srgbClr val="94C7B0"/>
                </a:highlight>
              </a:rPr>
              <a:t>STEG 6 </a:t>
            </a:r>
            <a:r>
              <a:rPr lang="sv" sz="4000" b="1" dirty="0">
                <a:solidFill>
                  <a:srgbClr val="94C7B0"/>
                </a:solidFill>
                <a:highlight>
                  <a:srgbClr val="94C7B0"/>
                </a:highlight>
              </a:rPr>
              <a:t>.</a:t>
            </a:r>
          </a:p>
        </p:txBody>
      </p:sp>
      <p:pic>
        <p:nvPicPr>
          <p:cNvPr id="10" name="Picture 9" descr="A couple of women standing next to a table of bread&#10;&#10;AI-generated content may be incorrect.">
            <a:extLst>
              <a:ext uri="{FF2B5EF4-FFF2-40B4-BE49-F238E27FC236}">
                <a16:creationId xmlns:a16="http://schemas.microsoft.com/office/drawing/2014/main" id="{6DF23961-707E-9E3F-D16E-779505534D83}"/>
              </a:ext>
            </a:extLst>
          </p:cNvPr>
          <p:cNvPicPr>
            <a:picLocks noChangeAspect="1"/>
          </p:cNvPicPr>
          <p:nvPr/>
        </p:nvPicPr>
        <p:blipFill>
          <a:blip r:embed="rId2"/>
          <a:stretch>
            <a:fillRect/>
          </a:stretch>
        </p:blipFill>
        <p:spPr>
          <a:xfrm>
            <a:off x="7066458" y="1147367"/>
            <a:ext cx="4848650" cy="3232433"/>
          </a:xfrm>
          <a:prstGeom prst="rect">
            <a:avLst/>
          </a:prstGeom>
        </p:spPr>
      </p:pic>
    </p:spTree>
    <p:extLst>
      <p:ext uri="{BB962C8B-B14F-4D97-AF65-F5344CB8AC3E}">
        <p14:creationId xmlns:p14="http://schemas.microsoft.com/office/powerpoint/2010/main" val="3561642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a:xfrm>
            <a:off x="294211" y="354904"/>
            <a:ext cx="11881910" cy="720752"/>
          </a:xfrm>
        </p:spPr>
        <p:txBody>
          <a:bodyPr/>
          <a:lstStyle/>
          <a:p>
            <a:r>
              <a:rPr lang="sv" sz="3200" b="1" dirty="0"/>
              <a:t>STEG 1 - IDENTIFIERA DINA USP (UNIKA FÖRSÄLJNINGSARGUMENT)</a:t>
            </a:r>
            <a:endParaRPr lang="en-US" sz="3200" b="1" dirty="0"/>
          </a:p>
        </p:txBody>
      </p:sp>
      <p:sp>
        <p:nvSpPr>
          <p:cNvPr id="6" name="Text Placeholder 6">
            <a:extLst>
              <a:ext uri="{FF2B5EF4-FFF2-40B4-BE49-F238E27FC236}">
                <a16:creationId xmlns:a16="http://schemas.microsoft.com/office/drawing/2014/main" id="{CA6A3151-6AF5-5F3C-5496-3B56EE35436F}"/>
              </a:ext>
            </a:extLst>
          </p:cNvPr>
          <p:cNvSpPr>
            <a:spLocks noGrp="1"/>
          </p:cNvSpPr>
          <p:nvPr>
            <p:ph type="body" sz="quarter" idx="14"/>
          </p:nvPr>
        </p:nvSpPr>
        <p:spPr>
          <a:xfrm>
            <a:off x="803400" y="1496766"/>
            <a:ext cx="10320830" cy="4402447"/>
          </a:xfrm>
        </p:spPr>
        <p:txBody>
          <a:bodyPr/>
          <a:lstStyle/>
          <a:p>
            <a:pPr>
              <a:buClr>
                <a:srgbClr val="B6D1E1"/>
              </a:buClr>
              <a:tabLst>
                <a:tab pos="1233488" algn="l"/>
              </a:tabLst>
            </a:pPr>
            <a:r>
              <a:rPr lang="sv" dirty="0"/>
              <a:t>Vi utforskade USP (UNIQUE SELLING POINTS) i steg 5: Marknadsföring med en låg budget, och nu är det dags att använda det arbetet i din säljpresentation.</a:t>
            </a:r>
          </a:p>
          <a:p>
            <a:pPr marL="342900" indent="-342900">
              <a:buClr>
                <a:srgbClr val="B6D1E1"/>
              </a:buClr>
              <a:buFont typeface="Arial" panose="020B0604020202020204" pitchFamily="34" charset="0"/>
              <a:buChar char="•"/>
              <a:tabLst>
                <a:tab pos="1233488" algn="l"/>
              </a:tabLst>
            </a:pPr>
            <a:endParaRPr lang="en-GB" dirty="0"/>
          </a:p>
          <a:p>
            <a:pPr>
              <a:buClr>
                <a:srgbClr val="B6D1E1"/>
              </a:buClr>
              <a:tabLst>
                <a:tab pos="1233488" algn="l"/>
              </a:tabLst>
            </a:pPr>
            <a:r>
              <a:rPr lang="sv" dirty="0"/>
              <a:t>Fråga dig själv igen:</a:t>
            </a:r>
          </a:p>
          <a:p>
            <a:pPr>
              <a:buClr>
                <a:srgbClr val="B6D1E1"/>
              </a:buClr>
              <a:tabLst>
                <a:tab pos="1233488" algn="l"/>
              </a:tabLst>
            </a:pPr>
            <a:endParaRPr lang="en-GB" dirty="0"/>
          </a:p>
          <a:p>
            <a:pPr algn="ctr">
              <a:buClr>
                <a:srgbClr val="B6D1E1"/>
              </a:buClr>
              <a:tabLst>
                <a:tab pos="1233488" algn="l"/>
              </a:tabLst>
            </a:pPr>
            <a:r>
              <a:rPr lang="sv" b="1" i="1" dirty="0">
                <a:solidFill>
                  <a:srgbClr val="94C7B0"/>
                </a:solidFill>
              </a:rPr>
              <a:t>"Vad erbjuder jag som gör min produkt annorlunda, värdefull eller meningsfull?"</a:t>
            </a:r>
          </a:p>
          <a:p>
            <a:pPr>
              <a:buClr>
                <a:srgbClr val="B6D1E1"/>
              </a:buClr>
              <a:tabLst>
                <a:tab pos="1233488" algn="l"/>
              </a:tabLst>
            </a:pPr>
            <a:endParaRPr lang="en-GB" dirty="0"/>
          </a:p>
          <a:p>
            <a:pPr>
              <a:buClr>
                <a:srgbClr val="B6D1E1"/>
              </a:buClr>
              <a:tabLst>
                <a:tab pos="1233488" algn="l"/>
              </a:tabLst>
            </a:pPr>
            <a:r>
              <a:rPr lang="sv" dirty="0"/>
              <a:t>Använd 3–5 nyckelpunkter som återspeglar ditt:</a:t>
            </a:r>
          </a:p>
          <a:p>
            <a:pPr marL="342900" indent="-342900">
              <a:buClr>
                <a:srgbClr val="B6D1E1"/>
              </a:buClr>
              <a:buFont typeface="Arial" panose="020B0604020202020204" pitchFamily="34" charset="0"/>
              <a:buChar char="•"/>
              <a:tabLst>
                <a:tab pos="1233488" algn="l"/>
              </a:tabLst>
            </a:pPr>
            <a:r>
              <a:rPr lang="sv" dirty="0"/>
              <a:t>Ingredienser eller ursprung</a:t>
            </a:r>
          </a:p>
          <a:p>
            <a:pPr marL="342900" indent="-342900">
              <a:buClr>
                <a:srgbClr val="B6D1E1"/>
              </a:buClr>
              <a:buFont typeface="Arial" panose="020B0604020202020204" pitchFamily="34" charset="0"/>
              <a:buChar char="•"/>
              <a:tabLst>
                <a:tab pos="1233488" algn="l"/>
              </a:tabLst>
            </a:pPr>
            <a:r>
              <a:rPr lang="sv" dirty="0"/>
              <a:t>Kulturella rötter eller familjerecept</a:t>
            </a:r>
          </a:p>
          <a:p>
            <a:pPr marL="342900" indent="-342900">
              <a:buClr>
                <a:srgbClr val="B6D1E1"/>
              </a:buClr>
              <a:buFont typeface="Arial" panose="020B0604020202020204" pitchFamily="34" charset="0"/>
              <a:buChar char="•"/>
              <a:tabLst>
                <a:tab pos="1233488" algn="l"/>
              </a:tabLst>
            </a:pPr>
            <a:r>
              <a:rPr lang="sv" dirty="0"/>
              <a:t>Värderingar (t.ex. hållbarhet, inkludering, tradition)</a:t>
            </a:r>
          </a:p>
          <a:p>
            <a:pPr marL="342900" indent="-342900">
              <a:buClr>
                <a:srgbClr val="B6D1E1"/>
              </a:buClr>
              <a:buFont typeface="Arial" panose="020B0604020202020204" pitchFamily="34" charset="0"/>
              <a:buChar char="•"/>
              <a:tabLst>
                <a:tab pos="1233488" algn="l"/>
              </a:tabLst>
            </a:pPr>
            <a:r>
              <a:rPr lang="sv" dirty="0"/>
              <a:t>Förpackning, service eller kvalitet</a:t>
            </a:r>
          </a:p>
          <a:p>
            <a:pPr marL="342900" indent="-342900">
              <a:buClr>
                <a:srgbClr val="B6D1E1"/>
              </a:buClr>
              <a:buFont typeface="Arial" panose="020B0604020202020204" pitchFamily="34" charset="0"/>
              <a:buChar char="•"/>
              <a:tabLst>
                <a:tab pos="1233488" algn="l"/>
              </a:tabLst>
            </a:pPr>
            <a:r>
              <a:rPr lang="sv" dirty="0"/>
              <a:t>Vad folk säger när de provar det</a:t>
            </a:r>
          </a:p>
          <a:p>
            <a:pPr marL="342900" indent="-342900">
              <a:buClr>
                <a:srgbClr val="B6D1E1"/>
              </a:buClr>
              <a:buFont typeface="Arial" panose="020B0604020202020204" pitchFamily="34" charset="0"/>
              <a:buChar char="•"/>
              <a:tabLst>
                <a:tab pos="1233488" algn="l"/>
              </a:tabLst>
            </a:pPr>
            <a:endParaRPr lang="en-GB" dirty="0"/>
          </a:p>
        </p:txBody>
      </p:sp>
      <p:sp>
        <p:nvSpPr>
          <p:cNvPr id="2" name="Rectangle 1">
            <a:extLst>
              <a:ext uri="{FF2B5EF4-FFF2-40B4-BE49-F238E27FC236}">
                <a16:creationId xmlns:a16="http://schemas.microsoft.com/office/drawing/2014/main" id="{4556B4BE-585C-4EFB-DD57-788F9355A0B1}"/>
              </a:ext>
            </a:extLst>
          </p:cNvPr>
          <p:cNvSpPr/>
          <p:nvPr/>
        </p:nvSpPr>
        <p:spPr>
          <a:xfrm>
            <a:off x="7342908" y="5064832"/>
            <a:ext cx="4429991" cy="1142494"/>
          </a:xfrm>
          <a:prstGeom prst="rect">
            <a:avLst/>
          </a:prstGeom>
          <a:solidFill>
            <a:schemeClr val="bg1"/>
          </a:solid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2200" b="1" dirty="0">
              <a:solidFill>
                <a:srgbClr val="382B1B"/>
              </a:solidFill>
            </a:endParaRPr>
          </a:p>
          <a:p>
            <a:r>
              <a:rPr lang="sv" sz="2200" b="1" dirty="0">
                <a:solidFill>
                  <a:srgbClr val="382B1B"/>
                </a:solidFill>
              </a:rPr>
              <a:t>Din säljpresentation börjar här: ”Det som gör vår mat speciell är...”: </a:t>
            </a:r>
            <a:r>
              <a:rPr lang="sv" sz="2200" b="1" dirty="0"/>
              <a:t>”Det som </a:t>
            </a:r>
            <a:r>
              <a:rPr lang="sv" dirty="0"/>
              <a:t>gör vår mat speciell är...”</a:t>
            </a:r>
            <a:endParaRPr lang="en-US" dirty="0"/>
          </a:p>
        </p:txBody>
      </p:sp>
      <p:grpSp>
        <p:nvGrpSpPr>
          <p:cNvPr id="3" name="Group 2">
            <a:extLst>
              <a:ext uri="{FF2B5EF4-FFF2-40B4-BE49-F238E27FC236}">
                <a16:creationId xmlns:a16="http://schemas.microsoft.com/office/drawing/2014/main" id="{0A04A09F-E9E8-6B5A-F37F-3AA94A5CE0C2}"/>
              </a:ext>
            </a:extLst>
          </p:cNvPr>
          <p:cNvGrpSpPr/>
          <p:nvPr/>
        </p:nvGrpSpPr>
        <p:grpSpPr>
          <a:xfrm>
            <a:off x="9176928" y="4550735"/>
            <a:ext cx="2788753" cy="578690"/>
            <a:chOff x="2045517" y="6166884"/>
            <a:chExt cx="2788753" cy="578690"/>
          </a:xfrm>
        </p:grpSpPr>
        <p:sp>
          <p:nvSpPr>
            <p:cNvPr id="5" name="Rectangle 4">
              <a:extLst>
                <a:ext uri="{FF2B5EF4-FFF2-40B4-BE49-F238E27FC236}">
                  <a16:creationId xmlns:a16="http://schemas.microsoft.com/office/drawing/2014/main" id="{DE6EFAF4-B4DE-5B8E-693E-3E483380B783}"/>
                </a:ext>
              </a:extLst>
            </p:cNvPr>
            <p:cNvSpPr/>
            <p:nvPr/>
          </p:nvSpPr>
          <p:spPr>
            <a:xfrm>
              <a:off x="2651051" y="6166884"/>
              <a:ext cx="1712853"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9D75DAB-BB10-F0D9-F5A1-0F5595AD2FD8}"/>
                </a:ext>
              </a:extLst>
            </p:cNvPr>
            <p:cNvSpPr/>
            <p:nvPr/>
          </p:nvSpPr>
          <p:spPr>
            <a:xfrm>
              <a:off x="2045517" y="6166884"/>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32250D3-F33B-5BEF-6464-8EC64BA7CC5E}"/>
                </a:ext>
              </a:extLst>
            </p:cNvPr>
            <p:cNvSpPr/>
            <p:nvPr/>
          </p:nvSpPr>
          <p:spPr>
            <a:xfrm>
              <a:off x="2742272" y="6344095"/>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sv" sz="3000" b="1" dirty="0">
                  <a:effectLst/>
                  <a:latin typeface="Calibri" panose="020F0502020204030204" pitchFamily="34" charset="0"/>
                  <a:ea typeface="Times New Roman" panose="02020603050405020304" pitchFamily="18" charset="0"/>
                  <a:cs typeface="Times New Roman" panose="02020603050405020304" pitchFamily="18" charset="0"/>
                </a:rPr>
                <a:t>Utöva</a:t>
              </a:r>
              <a:endParaRPr lang="en-IE" sz="30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9" name="Graphic 8" descr="Clipboard Partially Ticked outline">
              <a:extLst>
                <a:ext uri="{FF2B5EF4-FFF2-40B4-BE49-F238E27FC236}">
                  <a16:creationId xmlns:a16="http://schemas.microsoft.com/office/drawing/2014/main" id="{1158C38B-EE38-4D9A-1C42-1C86DC11BED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2084" y="6198780"/>
              <a:ext cx="520997" cy="520997"/>
            </a:xfrm>
            <a:prstGeom prst="rect">
              <a:avLst/>
            </a:prstGeom>
          </p:spPr>
        </p:pic>
      </p:grpSp>
      <p:sp>
        <p:nvSpPr>
          <p:cNvPr id="10" name="Text Placeholder 2">
            <a:extLst>
              <a:ext uri="{FF2B5EF4-FFF2-40B4-BE49-F238E27FC236}">
                <a16:creationId xmlns:a16="http://schemas.microsoft.com/office/drawing/2014/main" id="{49DB0F68-8B1F-EE89-17E2-8BD82D86C812}"/>
              </a:ext>
            </a:extLst>
          </p:cNvPr>
          <p:cNvSpPr txBox="1">
            <a:spLocks/>
          </p:cNvSpPr>
          <p:nvPr/>
        </p:nvSpPr>
        <p:spPr>
          <a:xfrm>
            <a:off x="7135090" y="5246915"/>
            <a:ext cx="4343895" cy="77832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buClr>
                <a:srgbClr val="B6D1E1"/>
              </a:buClr>
            </a:pPr>
            <a:endParaRPr lang="en-US" b="1" dirty="0"/>
          </a:p>
        </p:txBody>
      </p:sp>
    </p:spTree>
    <p:extLst>
      <p:ext uri="{BB962C8B-B14F-4D97-AF65-F5344CB8AC3E}">
        <p14:creationId xmlns:p14="http://schemas.microsoft.com/office/powerpoint/2010/main" val="166140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9848182-EA2F-5D65-8E9A-BD328C168289}"/>
              </a:ext>
            </a:extLst>
          </p:cNvPr>
          <p:cNvSpPr>
            <a:spLocks noGrp="1"/>
          </p:cNvSpPr>
          <p:nvPr>
            <p:ph type="body" sz="quarter" idx="27"/>
          </p:nvPr>
        </p:nvSpPr>
        <p:spPr>
          <a:xfrm>
            <a:off x="720437" y="595604"/>
            <a:ext cx="10907188" cy="720752"/>
          </a:xfrm>
        </p:spPr>
        <p:txBody>
          <a:bodyPr/>
          <a:lstStyle/>
          <a:p>
            <a:r>
              <a:rPr lang="sv" sz="3600" dirty="0"/>
              <a:t>PÅMINNELSE! VAD </a:t>
            </a:r>
            <a:r>
              <a:rPr lang="sv" dirty="0"/>
              <a:t>FÖRSÄLJNING</a:t>
            </a:r>
            <a:r>
              <a:rPr lang="sv" sz="3600" dirty="0"/>
              <a:t> VERKLIGEN ÄR</a:t>
            </a:r>
          </a:p>
          <a:p>
            <a:endParaRPr lang="en-US" sz="3600" dirty="0"/>
          </a:p>
        </p:txBody>
      </p:sp>
      <p:sp>
        <p:nvSpPr>
          <p:cNvPr id="2" name="Text Placeholder 2">
            <a:extLst>
              <a:ext uri="{FF2B5EF4-FFF2-40B4-BE49-F238E27FC236}">
                <a16:creationId xmlns:a16="http://schemas.microsoft.com/office/drawing/2014/main" id="{751AC083-6AB9-25A5-0D8B-5603F8EB7428}"/>
              </a:ext>
            </a:extLst>
          </p:cNvPr>
          <p:cNvSpPr txBox="1">
            <a:spLocks/>
          </p:cNvSpPr>
          <p:nvPr/>
        </p:nvSpPr>
        <p:spPr>
          <a:xfrm>
            <a:off x="720437" y="1814945"/>
            <a:ext cx="5721927" cy="2743200"/>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840"/>
              </a:lnSpc>
              <a:spcBef>
                <a:spcPts val="0"/>
              </a:spcBef>
              <a:buClr>
                <a:srgbClr val="B6D1E1"/>
              </a:buClr>
              <a:tabLst>
                <a:tab pos="523875" algn="l"/>
                <a:tab pos="661988" algn="l"/>
              </a:tabLst>
            </a:pPr>
            <a:endParaRPr lang="en-US" sz="3000" b="1" i="1" dirty="0">
              <a:solidFill>
                <a:srgbClr val="94C7B0"/>
              </a:solidFill>
            </a:endParaRPr>
          </a:p>
        </p:txBody>
      </p:sp>
      <p:sp>
        <p:nvSpPr>
          <p:cNvPr id="3" name="Rectangle 1">
            <a:extLst>
              <a:ext uri="{FF2B5EF4-FFF2-40B4-BE49-F238E27FC236}">
                <a16:creationId xmlns:a16="http://schemas.microsoft.com/office/drawing/2014/main" id="{82AF4B51-E148-62AF-92D9-721A9C6ED5FF}"/>
              </a:ext>
            </a:extLst>
          </p:cNvPr>
          <p:cNvSpPr>
            <a:spLocks noChangeArrowheads="1"/>
          </p:cNvSpPr>
          <p:nvPr/>
        </p:nvSpPr>
        <p:spPr bwMode="auto">
          <a:xfrm>
            <a:off x="302859" y="1652201"/>
            <a:ext cx="7117177" cy="4316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 altLang="en-US" sz="2200" b="1" i="0" u="none" strike="noStrike" cap="none" normalizeH="0" baseline="0" dirty="0">
                <a:ln>
                  <a:noFill/>
                </a:ln>
                <a:solidFill>
                  <a:schemeClr val="tx1"/>
                </a:solidFill>
                <a:effectLst/>
              </a:rPr>
              <a:t>När du säljer hjälper du någon att lösa ett problem.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 altLang="en-US" sz="2200" b="0" i="0" u="none" strike="noStrike" cap="none" normalizeH="0" baseline="0" dirty="0">
                <a:ln>
                  <a:noFill/>
                </a:ln>
                <a:solidFill>
                  <a:schemeClr val="tx1"/>
                </a:solidFill>
                <a:effectLst/>
              </a:rPr>
              <a:t>Lista inte bara vad du tillverkar, visa hur din produkt </a:t>
            </a:r>
            <a:r>
              <a:rPr kumimoji="0" lang="sv" altLang="en-US" sz="2200" b="1" i="0" u="none" strike="noStrike" cap="none" normalizeH="0" baseline="0" dirty="0">
                <a:ln>
                  <a:noFill/>
                </a:ln>
                <a:solidFill>
                  <a:schemeClr val="tx1"/>
                </a:solidFill>
                <a:effectLst/>
              </a:rPr>
              <a:t>hjälper </a:t>
            </a:r>
            <a:r>
              <a:rPr kumimoji="0" lang="sv" altLang="en-US" sz="2200" b="0" i="0" u="none" strike="noStrike" cap="none" normalizeH="0" baseline="0" dirty="0">
                <a:ln>
                  <a:noFill/>
                </a:ln>
                <a:solidFill>
                  <a:schemeClr val="tx1"/>
                </a:solidFill>
                <a:effectLst/>
              </a:rPr>
              <a: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 altLang="en-US" sz="2200" b="0" i="0" u="none" strike="noStrike" cap="none" normalizeH="0" baseline="0" dirty="0">
                <a:ln>
                  <a:noFill/>
                </a:ln>
                <a:solidFill>
                  <a:schemeClr val="tx1"/>
                </a:solidFill>
                <a:effectLst/>
              </a:rPr>
              <a:t>Sparar tid</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 altLang="en-US" sz="2200" b="0" i="0" u="none" strike="noStrike" cap="none" normalizeH="0" baseline="0" dirty="0">
                <a:ln>
                  <a:noFill/>
                </a:ln>
                <a:solidFill>
                  <a:schemeClr val="tx1"/>
                </a:solidFill>
                <a:effectLst/>
              </a:rPr>
              <a:t>Ger komfort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 altLang="en-US" sz="2200" b="0" i="0" u="none" strike="noStrike" cap="none" normalizeH="0" baseline="0" dirty="0">
                <a:ln>
                  <a:noFill/>
                </a:ln>
                <a:solidFill>
                  <a:schemeClr val="tx1"/>
                </a:solidFill>
                <a:effectLst/>
              </a:rPr>
              <a:t>Delar kultur</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v" altLang="en-US" sz="2200" b="0" i="0" u="none" strike="noStrike" cap="none" normalizeH="0" baseline="0" dirty="0">
                <a:ln>
                  <a:noFill/>
                </a:ln>
                <a:solidFill>
                  <a:schemeClr val="tx1"/>
                </a:solidFill>
                <a:effectLst/>
              </a:rPr>
              <a:t>Erbjuder något glädjefyllt eller handgjort med omsorg</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2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 altLang="en-US" sz="2200" b="0" i="0" u="none" strike="noStrike" cap="none" normalizeH="0" baseline="0" dirty="0">
                <a:ln>
                  <a:noFill/>
                </a:ln>
                <a:solidFill>
                  <a:schemeClr val="tx1"/>
                </a:solidFill>
                <a:effectLst/>
              </a:rPr>
              <a:t>Istället för att säga ”Jag bakar bakverk”, säg: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v" altLang="en-US" sz="2200" b="0" i="0" u="none" strike="noStrike" cap="none" normalizeH="0" baseline="0" dirty="0">
                <a:ln>
                  <a:noFill/>
                </a:ln>
                <a:solidFill>
                  <a:schemeClr val="tx1"/>
                </a:solidFill>
                <a:effectLst/>
              </a:rPr>
              <a:t>”Jag gör hemgjorda bakverk fyllda med </a:t>
            </a:r>
            <a:r>
              <a:rPr kumimoji="0" lang="sv" altLang="en-US" sz="2200" b="0" i="0" u="none" strike="noStrike" cap="none" normalizeH="0" baseline="0" dirty="0" err="1">
                <a:ln>
                  <a:noFill/>
                </a:ln>
                <a:solidFill>
                  <a:schemeClr val="tx1"/>
                </a:solidFill>
                <a:effectLst/>
              </a:rPr>
              <a:t>smaker </a:t>
            </a:r>
            <a:r>
              <a:rPr kumimoji="0" lang="sv" altLang="en-US" sz="2200" b="0" i="0" u="none" strike="noStrike" cap="none" normalizeH="0" baseline="0" dirty="0">
                <a:ln>
                  <a:noFill/>
                </a:ln>
                <a:solidFill>
                  <a:schemeClr val="tx1"/>
                </a:solidFill>
                <a:effectLst/>
              </a:rPr>
              <a:t>hemifrån – perfekta att ge bort i present eller njuta av till te.”</a:t>
            </a:r>
          </a:p>
        </p:txBody>
      </p:sp>
      <p:pic>
        <p:nvPicPr>
          <p:cNvPr id="9" name="Picture 8" descr="Linzer cookies with heart shaped cut-outs filled with jam">
            <a:extLst>
              <a:ext uri="{FF2B5EF4-FFF2-40B4-BE49-F238E27FC236}">
                <a16:creationId xmlns:a16="http://schemas.microsoft.com/office/drawing/2014/main" id="{93480BE5-A2AA-8F79-028B-AA7DB36286AF}"/>
              </a:ext>
            </a:extLst>
          </p:cNvPr>
          <p:cNvPicPr>
            <a:picLocks noChangeAspect="1"/>
          </p:cNvPicPr>
          <p:nvPr/>
        </p:nvPicPr>
        <p:blipFill>
          <a:blip r:embed="rId2"/>
          <a:stretch>
            <a:fillRect/>
          </a:stretch>
        </p:blipFill>
        <p:spPr>
          <a:xfrm>
            <a:off x="7693829" y="2761772"/>
            <a:ext cx="4195312" cy="2820727"/>
          </a:xfrm>
          <a:prstGeom prst="rect">
            <a:avLst/>
          </a:prstGeom>
        </p:spPr>
      </p:pic>
    </p:spTree>
    <p:extLst>
      <p:ext uri="{BB962C8B-B14F-4D97-AF65-F5344CB8AC3E}">
        <p14:creationId xmlns:p14="http://schemas.microsoft.com/office/powerpoint/2010/main" val="3523592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a:xfrm>
            <a:off x="751414" y="378372"/>
            <a:ext cx="10192265" cy="1126708"/>
          </a:xfrm>
        </p:spPr>
        <p:txBody>
          <a:bodyPr/>
          <a:lstStyle/>
          <a:p>
            <a:pPr>
              <a:spcBef>
                <a:spcPts val="500"/>
              </a:spcBef>
            </a:pPr>
            <a:r>
              <a:rPr lang="sv" dirty="0"/>
              <a:t>SÄLJFÄRDIGHETER I VARJE FAS AV KÖPCYKELN</a:t>
            </a:r>
          </a:p>
        </p:txBody>
      </p:sp>
      <p:graphicFrame>
        <p:nvGraphicFramePr>
          <p:cNvPr id="2" name="Table 1">
            <a:extLst>
              <a:ext uri="{FF2B5EF4-FFF2-40B4-BE49-F238E27FC236}">
                <a16:creationId xmlns:a16="http://schemas.microsoft.com/office/drawing/2014/main" id="{461A4F6F-9445-6D81-2AAF-3F14602DE938}"/>
              </a:ext>
            </a:extLst>
          </p:cNvPr>
          <p:cNvGraphicFramePr>
            <a:graphicFrameLocks noGrp="1"/>
          </p:cNvGraphicFramePr>
          <p:nvPr>
            <p:extLst>
              <p:ext uri="{D42A27DB-BD31-4B8C-83A1-F6EECF244321}">
                <p14:modId xmlns:p14="http://schemas.microsoft.com/office/powerpoint/2010/main" val="1967483787"/>
              </p:ext>
            </p:extLst>
          </p:nvPr>
        </p:nvGraphicFramePr>
        <p:xfrm>
          <a:off x="764466" y="1974180"/>
          <a:ext cx="10515600" cy="3627120"/>
        </p:xfrm>
        <a:graphic>
          <a:graphicData uri="http://schemas.openxmlformats.org/drawingml/2006/table">
            <a:tbl>
              <a:tblPr/>
              <a:tblGrid>
                <a:gridCol w="5257800">
                  <a:extLst>
                    <a:ext uri="{9D8B030D-6E8A-4147-A177-3AD203B41FA5}">
                      <a16:colId xmlns:a16="http://schemas.microsoft.com/office/drawing/2014/main" val="838856745"/>
                    </a:ext>
                  </a:extLst>
                </a:gridCol>
                <a:gridCol w="5257800">
                  <a:extLst>
                    <a:ext uri="{9D8B030D-6E8A-4147-A177-3AD203B41FA5}">
                      <a16:colId xmlns:a16="http://schemas.microsoft.com/office/drawing/2014/main" val="3434746745"/>
                    </a:ext>
                  </a:extLst>
                </a:gridCol>
              </a:tblGrid>
              <a:tr h="0">
                <a:tc>
                  <a:txBody>
                    <a:bodyPr/>
                    <a:lstStyle/>
                    <a:p>
                      <a:r>
                        <a:rPr lang="sv" sz="2200" b="1" dirty="0">
                          <a:solidFill>
                            <a:srgbClr val="94C7B0"/>
                          </a:solidFill>
                        </a:rPr>
                        <a:t>Kundens köpfas</a:t>
                      </a:r>
                      <a:endParaRPr lang="en-IE" sz="2200" dirty="0">
                        <a:solidFill>
                          <a:srgbClr val="94C7B0"/>
                        </a:solidFill>
                      </a:endParaRPr>
                    </a:p>
                  </a:txBody>
                  <a:tcPr anchor="ctr">
                    <a:lnL>
                      <a:noFill/>
                    </a:lnL>
                    <a:lnR>
                      <a:noFill/>
                    </a:lnR>
                    <a:lnT>
                      <a:noFill/>
                    </a:lnT>
                    <a:lnB>
                      <a:noFill/>
                    </a:lnB>
                    <a:noFill/>
                  </a:tcPr>
                </a:tc>
                <a:tc>
                  <a:txBody>
                    <a:bodyPr/>
                    <a:lstStyle/>
                    <a:p>
                      <a:r>
                        <a:rPr lang="sv" sz="2200" b="1" dirty="0">
                          <a:solidFill>
                            <a:srgbClr val="94C7B0"/>
                          </a:solidFill>
                        </a:rPr>
                        <a:t>Försäljningsfärdigheter att använda</a:t>
                      </a:r>
                      <a:endParaRPr lang="en-IE" sz="2200" dirty="0">
                        <a:solidFill>
                          <a:srgbClr val="94C7B0"/>
                        </a:solidFill>
                      </a:endParaRPr>
                    </a:p>
                  </a:txBody>
                  <a:tcPr anchor="ctr">
                    <a:lnL>
                      <a:noFill/>
                    </a:lnL>
                    <a:lnR>
                      <a:noFill/>
                    </a:lnR>
                    <a:lnT>
                      <a:noFill/>
                    </a:lnT>
                    <a:lnB>
                      <a:noFill/>
                    </a:lnB>
                    <a:noFill/>
                  </a:tcPr>
                </a:tc>
                <a:extLst>
                  <a:ext uri="{0D108BD9-81ED-4DB2-BD59-A6C34878D82A}">
                    <a16:rowId xmlns:a16="http://schemas.microsoft.com/office/drawing/2014/main" val="2580295551"/>
                  </a:ext>
                </a:extLst>
              </a:tr>
              <a:tr h="0">
                <a:tc>
                  <a:txBody>
                    <a:bodyPr/>
                    <a:lstStyle/>
                    <a:p>
                      <a:r>
                        <a:rPr lang="sv" b="1" dirty="0"/>
                        <a:t>Behöver erkännande</a:t>
                      </a:r>
                      <a:endParaRPr lang="en-IE" dirty="0"/>
                    </a:p>
                  </a:txBody>
                  <a:tcPr anchor="ctr">
                    <a:lnL>
                      <a:noFill/>
                    </a:lnL>
                    <a:lnR>
                      <a:noFill/>
                    </a:lnR>
                    <a:lnT>
                      <a:noFill/>
                    </a:lnT>
                    <a:lnB>
                      <a:noFill/>
                    </a:lnB>
                    <a:noFill/>
                  </a:tcPr>
                </a:tc>
                <a:tc>
                  <a:txBody>
                    <a:bodyPr/>
                    <a:lstStyle/>
                    <a:p>
                      <a:r>
                        <a:rPr lang="sv" dirty="0"/>
                        <a:t>Ställ frågor. Visa att du bryr dig om deras behov. Le. Dela din berättelse.</a:t>
                      </a:r>
                    </a:p>
                  </a:txBody>
                  <a:tcPr anchor="ctr">
                    <a:lnL>
                      <a:noFill/>
                    </a:lnL>
                    <a:lnR>
                      <a:noFill/>
                    </a:lnR>
                    <a:lnT>
                      <a:noFill/>
                    </a:lnT>
                    <a:lnB>
                      <a:noFill/>
                    </a:lnB>
                    <a:noFill/>
                  </a:tcPr>
                </a:tc>
                <a:extLst>
                  <a:ext uri="{0D108BD9-81ED-4DB2-BD59-A6C34878D82A}">
                    <a16:rowId xmlns:a16="http://schemas.microsoft.com/office/drawing/2014/main" val="3267036915"/>
                  </a:ext>
                </a:extLst>
              </a:tr>
              <a:tr h="0">
                <a:tc>
                  <a:txBody>
                    <a:bodyPr/>
                    <a:lstStyle/>
                    <a:p>
                      <a:r>
                        <a:rPr lang="sv" b="1" dirty="0"/>
                        <a:t>Informationssökning</a:t>
                      </a:r>
                      <a:endParaRPr lang="en-IE" dirty="0"/>
                    </a:p>
                  </a:txBody>
                  <a:tcPr anchor="ctr">
                    <a:lnL>
                      <a:noFill/>
                    </a:lnL>
                    <a:lnR>
                      <a:noFill/>
                    </a:lnR>
                    <a:lnT>
                      <a:noFill/>
                    </a:lnT>
                    <a:lnB>
                      <a:noFill/>
                    </a:lnB>
                    <a:noFill/>
                  </a:tcPr>
                </a:tc>
                <a:tc>
                  <a:txBody>
                    <a:bodyPr/>
                    <a:lstStyle/>
                    <a:p>
                      <a:r>
                        <a:rPr lang="sv" dirty="0"/>
                        <a:t>Förklara vad din produkt är, hur den tillverkas och varför den är viktig. Ha tålamod.</a:t>
                      </a:r>
                      <a:endParaRPr lang="en-GB" b="1" dirty="0"/>
                    </a:p>
                  </a:txBody>
                  <a:tcPr anchor="ctr">
                    <a:lnL>
                      <a:noFill/>
                    </a:lnL>
                    <a:lnR>
                      <a:noFill/>
                    </a:lnR>
                    <a:lnT>
                      <a:noFill/>
                    </a:lnT>
                    <a:lnB>
                      <a:noFill/>
                    </a:lnB>
                    <a:noFill/>
                  </a:tcPr>
                </a:tc>
                <a:extLst>
                  <a:ext uri="{0D108BD9-81ED-4DB2-BD59-A6C34878D82A}">
                    <a16:rowId xmlns:a16="http://schemas.microsoft.com/office/drawing/2014/main" val="3778449533"/>
                  </a:ext>
                </a:extLst>
              </a:tr>
              <a:tr h="0">
                <a:tc>
                  <a:txBody>
                    <a:bodyPr/>
                    <a:lstStyle/>
                    <a:p>
                      <a:r>
                        <a:rPr lang="sv" b="1"/>
                        <a:t>Utvärdering</a:t>
                      </a:r>
                      <a:endParaRPr lang="en-IE"/>
                    </a:p>
                  </a:txBody>
                  <a:tcPr anchor="ctr">
                    <a:lnL>
                      <a:noFill/>
                    </a:lnL>
                    <a:lnR>
                      <a:noFill/>
                    </a:lnR>
                    <a:lnT>
                      <a:noFill/>
                    </a:lnT>
                    <a:lnB>
                      <a:noFill/>
                    </a:lnB>
                    <a:noFill/>
                  </a:tcPr>
                </a:tc>
                <a:tc>
                  <a:txBody>
                    <a:bodyPr/>
                    <a:lstStyle/>
                    <a:p>
                      <a:r>
                        <a:rPr lang="sv"/>
                        <a:t>Jämför, ge alternativ, förklara värde ("Detta är glutenfritt och nylagat i morse")</a:t>
                      </a:r>
                    </a:p>
                  </a:txBody>
                  <a:tcPr anchor="ctr">
                    <a:lnL>
                      <a:noFill/>
                    </a:lnL>
                    <a:lnR>
                      <a:noFill/>
                    </a:lnR>
                    <a:lnT>
                      <a:noFill/>
                    </a:lnT>
                    <a:lnB>
                      <a:noFill/>
                    </a:lnB>
                    <a:noFill/>
                  </a:tcPr>
                </a:tc>
                <a:extLst>
                  <a:ext uri="{0D108BD9-81ED-4DB2-BD59-A6C34878D82A}">
                    <a16:rowId xmlns:a16="http://schemas.microsoft.com/office/drawing/2014/main" val="516077809"/>
                  </a:ext>
                </a:extLst>
              </a:tr>
              <a:tr h="0">
                <a:tc>
                  <a:txBody>
                    <a:bodyPr/>
                    <a:lstStyle/>
                    <a:p>
                      <a:r>
                        <a:rPr lang="sv" b="1"/>
                        <a:t>Beslut</a:t>
                      </a:r>
                      <a:endParaRPr lang="en-IE"/>
                    </a:p>
                  </a:txBody>
                  <a:tcPr anchor="ctr">
                    <a:lnL>
                      <a:noFill/>
                    </a:lnL>
                    <a:lnR>
                      <a:noFill/>
                    </a:lnR>
                    <a:lnT>
                      <a:noFill/>
                    </a:lnT>
                    <a:lnB>
                      <a:noFill/>
                    </a:lnB>
                    <a:noFill/>
                  </a:tcPr>
                </a:tc>
                <a:tc>
                  <a:txBody>
                    <a:bodyPr/>
                    <a:lstStyle/>
                    <a:p>
                      <a:r>
                        <a:rPr lang="sv"/>
                        <a:t>Fråga med självförtroende: ”Vill du ta en idag?”</a:t>
                      </a:r>
                    </a:p>
                  </a:txBody>
                  <a:tcPr anchor="ctr">
                    <a:lnL>
                      <a:noFill/>
                    </a:lnL>
                    <a:lnR>
                      <a:noFill/>
                    </a:lnR>
                    <a:lnT>
                      <a:noFill/>
                    </a:lnT>
                    <a:lnB>
                      <a:noFill/>
                    </a:lnB>
                    <a:noFill/>
                  </a:tcPr>
                </a:tc>
                <a:extLst>
                  <a:ext uri="{0D108BD9-81ED-4DB2-BD59-A6C34878D82A}">
                    <a16:rowId xmlns:a16="http://schemas.microsoft.com/office/drawing/2014/main" val="112465730"/>
                  </a:ext>
                </a:extLst>
              </a:tr>
              <a:tr h="0">
                <a:tc>
                  <a:txBody>
                    <a:bodyPr/>
                    <a:lstStyle/>
                    <a:p>
                      <a:r>
                        <a:rPr lang="sv" b="1"/>
                        <a:t>Efter köp</a:t>
                      </a:r>
                      <a:endParaRPr lang="en-IE"/>
                    </a:p>
                  </a:txBody>
                  <a:tcPr anchor="ctr">
                    <a:lnL>
                      <a:noFill/>
                    </a:lnL>
                    <a:lnR>
                      <a:noFill/>
                    </a:lnR>
                    <a:lnT>
                      <a:noFill/>
                    </a:lnT>
                    <a:lnB>
                      <a:noFill/>
                    </a:lnB>
                    <a:noFill/>
                  </a:tcPr>
                </a:tc>
                <a:tc>
                  <a:txBody>
                    <a:bodyPr/>
                    <a:lstStyle/>
                    <a:p>
                      <a:r>
                        <a:rPr lang="sv" dirty="0"/>
                        <a:t>Tacka dem! Fråga om de vill komma tillbaka. Dela en uppföljning eller ett gratis tips för att bygga upp en relation.</a:t>
                      </a:r>
                    </a:p>
                  </a:txBody>
                  <a:tcPr anchor="ctr">
                    <a:lnL>
                      <a:noFill/>
                    </a:lnL>
                    <a:lnR>
                      <a:noFill/>
                    </a:lnR>
                    <a:lnT>
                      <a:noFill/>
                    </a:lnT>
                    <a:lnB>
                      <a:noFill/>
                    </a:lnB>
                    <a:noFill/>
                  </a:tcPr>
                </a:tc>
                <a:extLst>
                  <a:ext uri="{0D108BD9-81ED-4DB2-BD59-A6C34878D82A}">
                    <a16:rowId xmlns:a16="http://schemas.microsoft.com/office/drawing/2014/main" val="4219962408"/>
                  </a:ext>
                </a:extLst>
              </a:tr>
            </a:tbl>
          </a:graphicData>
        </a:graphic>
      </p:graphicFrame>
    </p:spTree>
    <p:extLst>
      <p:ext uri="{BB962C8B-B14F-4D97-AF65-F5344CB8AC3E}">
        <p14:creationId xmlns:p14="http://schemas.microsoft.com/office/powerpoint/2010/main" val="751347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sv" dirty="0"/>
              <a:t>BERÄTTA EN FANTASTISK HISTORIA – ARTIKULERA</a:t>
            </a:r>
          </a:p>
        </p:txBody>
      </p:sp>
      <p:sp>
        <p:nvSpPr>
          <p:cNvPr id="6" name="Text Placeholder 6">
            <a:extLst>
              <a:ext uri="{FF2B5EF4-FFF2-40B4-BE49-F238E27FC236}">
                <a16:creationId xmlns:a16="http://schemas.microsoft.com/office/drawing/2014/main" id="{CA6A3151-6AF5-5F3C-5496-3B56EE35436F}"/>
              </a:ext>
            </a:extLst>
          </p:cNvPr>
          <p:cNvSpPr>
            <a:spLocks noGrp="1"/>
          </p:cNvSpPr>
          <p:nvPr>
            <p:ph type="body" sz="quarter" idx="14"/>
          </p:nvPr>
        </p:nvSpPr>
        <p:spPr>
          <a:xfrm>
            <a:off x="751412" y="1455997"/>
            <a:ext cx="7385001" cy="4402447"/>
          </a:xfrm>
        </p:spPr>
        <p:txBody>
          <a:bodyPr/>
          <a:lstStyle/>
          <a:p>
            <a:pPr>
              <a:buClr>
                <a:srgbClr val="B6D1E1"/>
              </a:buClr>
              <a:tabLst>
                <a:tab pos="1233488" algn="l"/>
              </a:tabLst>
            </a:pPr>
            <a:r>
              <a:rPr lang="sv" b="1" dirty="0"/>
              <a:t>Det bästa sättet att bygga förtroende? </a:t>
            </a:r>
            <a:r>
              <a:rPr lang="sv" dirty="0"/>
              <a:t>Berätta en verklig historia.</a:t>
            </a:r>
          </a:p>
          <a:p>
            <a:pPr>
              <a:buClr>
                <a:srgbClr val="B6D1E1"/>
              </a:buClr>
              <a:tabLst>
                <a:tab pos="1233488" algn="l"/>
              </a:tabLst>
            </a:pPr>
            <a:endParaRPr lang="en-GB" b="1" dirty="0"/>
          </a:p>
          <a:p>
            <a:pPr>
              <a:buClr>
                <a:srgbClr val="B6D1E1"/>
              </a:buClr>
              <a:tabLst>
                <a:tab pos="1233488" algn="l"/>
              </a:tabLst>
            </a:pPr>
            <a:r>
              <a:rPr lang="sv" b="1" dirty="0"/>
              <a:t>Varför berättelser är viktiga:</a:t>
            </a:r>
          </a:p>
          <a:p>
            <a:pPr marL="342900" indent="-342900">
              <a:buFont typeface="Arial" panose="020B0604020202020204" pitchFamily="34" charset="0"/>
              <a:buChar char="•"/>
            </a:pPr>
            <a:r>
              <a:rPr lang="sv" dirty="0"/>
              <a:t>De hjälper människor att se sig själva använda eller njuta av din produkt</a:t>
            </a:r>
          </a:p>
          <a:p>
            <a:pPr marL="342900" indent="-342900">
              <a:buFont typeface="Arial" panose="020B0604020202020204" pitchFamily="34" charset="0"/>
              <a:buChar char="•"/>
            </a:pPr>
            <a:r>
              <a:rPr lang="sv" dirty="0"/>
              <a:t>De skapar en känslomässig koppling – särskilt inom mat, där minne och kultur är starka</a:t>
            </a:r>
          </a:p>
          <a:p>
            <a:pPr marL="342900" indent="-342900">
              <a:buFont typeface="Arial" panose="020B0604020202020204" pitchFamily="34" charset="0"/>
              <a:buChar char="•"/>
            </a:pPr>
            <a:r>
              <a:rPr lang="sv" dirty="0"/>
              <a:t>De får ditt varumärke att kännas genuint och relaterbart</a:t>
            </a:r>
          </a:p>
          <a:p>
            <a:pPr>
              <a:buClr>
                <a:srgbClr val="B6D1E1"/>
              </a:buClr>
              <a:tabLst>
                <a:tab pos="1233488" algn="l"/>
              </a:tabLst>
            </a:pPr>
            <a:endParaRPr lang="en-GB" dirty="0"/>
          </a:p>
          <a:p>
            <a:pPr>
              <a:buClr>
                <a:srgbClr val="B6D1E1"/>
              </a:buClr>
              <a:tabLst>
                <a:tab pos="1233488" algn="l"/>
              </a:tabLst>
            </a:pPr>
            <a:endParaRPr lang="en-GB" dirty="0"/>
          </a:p>
          <a:p>
            <a:pPr>
              <a:buClr>
                <a:srgbClr val="B6D1E1"/>
              </a:buClr>
              <a:tabLst>
                <a:tab pos="1233488" algn="l"/>
              </a:tabLst>
            </a:pPr>
            <a:r>
              <a:rPr lang="sv" dirty="0"/>
              <a:t>Använd ett kort exempel från någon du har serverat eller hjälpt: ”Fatima köpte tre burkar av min kryddiga tomatsås och skickade ett meddelande till mig senare. Hon sa att det påminde henne om hennes mormors matlagning.”</a:t>
            </a:r>
          </a:p>
          <a:p>
            <a:pPr>
              <a:buClr>
                <a:srgbClr val="B6D1E1"/>
              </a:buClr>
              <a:tabLst>
                <a:tab pos="1233488" algn="l"/>
              </a:tabLst>
            </a:pPr>
            <a:endParaRPr lang="en-GB" dirty="0"/>
          </a:p>
          <a:p>
            <a:pPr>
              <a:buClr>
                <a:srgbClr val="B6D1E1"/>
              </a:buClr>
              <a:tabLst>
                <a:tab pos="1233488" algn="l"/>
              </a:tabLst>
            </a:pPr>
            <a:r>
              <a:rPr lang="sv" dirty="0"/>
              <a:t>Berätta det enkelt och ärligt; folk älskar verkliga berättelser.</a:t>
            </a:r>
            <a:endParaRPr lang="en-US" dirty="0"/>
          </a:p>
          <a:p>
            <a:pPr marL="342900" indent="-342900">
              <a:buClr>
                <a:srgbClr val="B6D1E1"/>
              </a:buClr>
              <a:buFont typeface="Arial" panose="020B0604020202020204" pitchFamily="34" charset="0"/>
              <a:buChar char="•"/>
              <a:tabLst>
                <a:tab pos="1233488" algn="l"/>
              </a:tabLst>
            </a:pPr>
            <a:endParaRPr lang="en-US" dirty="0"/>
          </a:p>
        </p:txBody>
      </p:sp>
      <p:sp>
        <p:nvSpPr>
          <p:cNvPr id="9" name="TextBox 8">
            <a:extLst>
              <a:ext uri="{FF2B5EF4-FFF2-40B4-BE49-F238E27FC236}">
                <a16:creationId xmlns:a16="http://schemas.microsoft.com/office/drawing/2014/main" id="{272AE685-7B14-0DEB-8957-EC0D634FC08A}"/>
              </a:ext>
            </a:extLst>
          </p:cNvPr>
          <p:cNvSpPr txBox="1"/>
          <p:nvPr/>
        </p:nvSpPr>
        <p:spPr>
          <a:xfrm>
            <a:off x="8823668" y="1815561"/>
            <a:ext cx="2996551" cy="4154984"/>
          </a:xfrm>
          <a:prstGeom prst="rect">
            <a:avLst/>
          </a:prstGeom>
          <a:solidFill>
            <a:srgbClr val="E6C8C7"/>
          </a:solidFill>
        </p:spPr>
        <p:txBody>
          <a:bodyPr wrap="square">
            <a:spAutoFit/>
          </a:bodyPr>
          <a:lstStyle/>
          <a:p>
            <a:pPr>
              <a:buNone/>
            </a:pPr>
            <a:r>
              <a:rPr lang="sv" sz="2200" b="1" dirty="0"/>
              <a:t>Hur man väljer rätt berättelse:</a:t>
            </a:r>
          </a:p>
          <a:p>
            <a:pPr marL="285750" indent="-285750">
              <a:buFont typeface="Arial" panose="020B0604020202020204" pitchFamily="34" charset="0"/>
              <a:buChar char="•"/>
            </a:pPr>
            <a:r>
              <a:rPr lang="sv" sz="2200" dirty="0">
                <a:solidFill>
                  <a:srgbClr val="382B1B"/>
                </a:solidFill>
              </a:rPr>
              <a:t>Håll det </a:t>
            </a:r>
            <a:r>
              <a:rPr lang="sv" sz="2200" b="1" dirty="0">
                <a:solidFill>
                  <a:srgbClr val="382B1B"/>
                </a:solidFill>
              </a:rPr>
              <a:t>kort </a:t>
            </a:r>
            <a:r>
              <a:rPr lang="sv" sz="2200" dirty="0">
                <a:solidFill>
                  <a:srgbClr val="382B1B"/>
                </a:solidFill>
              </a:rPr>
              <a:t>– ett ögonblick, en person, en känsla</a:t>
            </a:r>
          </a:p>
          <a:p>
            <a:pPr marL="285750" indent="-285750">
              <a:buFont typeface="Arial" panose="020B0604020202020204" pitchFamily="34" charset="0"/>
              <a:buChar char="•"/>
            </a:pPr>
            <a:r>
              <a:rPr lang="sv" sz="2200" dirty="0">
                <a:solidFill>
                  <a:srgbClr val="382B1B"/>
                </a:solidFill>
              </a:rPr>
              <a:t>Gör det </a:t>
            </a:r>
            <a:r>
              <a:rPr lang="sv" sz="2200" b="1" dirty="0">
                <a:solidFill>
                  <a:srgbClr val="382B1B"/>
                </a:solidFill>
              </a:rPr>
              <a:t>relevant </a:t>
            </a:r>
            <a:r>
              <a:rPr lang="sv" sz="2200" dirty="0">
                <a:solidFill>
                  <a:srgbClr val="382B1B"/>
                </a:solidFill>
              </a:rPr>
              <a:t>för kunden du pratar med</a:t>
            </a:r>
          </a:p>
          <a:p>
            <a:pPr marL="285750" indent="-285750">
              <a:buFont typeface="Arial" panose="020B0604020202020204" pitchFamily="34" charset="0"/>
              <a:buChar char="•"/>
            </a:pPr>
            <a:r>
              <a:rPr lang="sv" sz="2200" dirty="0">
                <a:solidFill>
                  <a:srgbClr val="382B1B"/>
                </a:solidFill>
              </a:rPr>
              <a:t>Fokusera på </a:t>
            </a:r>
            <a:r>
              <a:rPr lang="sv" sz="2200" b="1" dirty="0">
                <a:solidFill>
                  <a:srgbClr val="382B1B"/>
                </a:solidFill>
              </a:rPr>
              <a:t>resultat </a:t>
            </a:r>
            <a:r>
              <a:rPr lang="sv" sz="2200" dirty="0">
                <a:solidFill>
                  <a:srgbClr val="382B1B"/>
                </a:solidFill>
              </a:rPr>
              <a:t>– hur din mat hjälpte, löste eller gladde</a:t>
            </a:r>
          </a:p>
        </p:txBody>
      </p:sp>
    </p:spTree>
    <p:extLst>
      <p:ext uri="{BB962C8B-B14F-4D97-AF65-F5344CB8AC3E}">
        <p14:creationId xmlns:p14="http://schemas.microsoft.com/office/powerpoint/2010/main" val="38588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9848182-EA2F-5D65-8E9A-BD328C168289}"/>
              </a:ext>
            </a:extLst>
          </p:cNvPr>
          <p:cNvSpPr>
            <a:spLocks noGrp="1"/>
          </p:cNvSpPr>
          <p:nvPr>
            <p:ph type="body" sz="quarter" idx="27"/>
          </p:nvPr>
        </p:nvSpPr>
        <p:spPr>
          <a:xfrm>
            <a:off x="294212" y="333133"/>
            <a:ext cx="11364388" cy="720752"/>
          </a:xfrm>
        </p:spPr>
        <p:txBody>
          <a:bodyPr/>
          <a:lstStyle/>
          <a:p>
            <a:r>
              <a:rPr lang="sv" sz="3200" dirty="0"/>
              <a:t>BERÄTTA EN FANTASTISK HISTORIA - ANVÄND ETT LIVLIGT SPRÅK</a:t>
            </a:r>
          </a:p>
        </p:txBody>
      </p:sp>
      <p:sp>
        <p:nvSpPr>
          <p:cNvPr id="2" name="Text Placeholder 2">
            <a:extLst>
              <a:ext uri="{FF2B5EF4-FFF2-40B4-BE49-F238E27FC236}">
                <a16:creationId xmlns:a16="http://schemas.microsoft.com/office/drawing/2014/main" id="{751AC083-6AB9-25A5-0D8B-5603F8EB7428}"/>
              </a:ext>
            </a:extLst>
          </p:cNvPr>
          <p:cNvSpPr txBox="1">
            <a:spLocks/>
          </p:cNvSpPr>
          <p:nvPr/>
        </p:nvSpPr>
        <p:spPr>
          <a:xfrm>
            <a:off x="704994" y="1371599"/>
            <a:ext cx="11129788" cy="1690255"/>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640"/>
              </a:lnSpc>
              <a:spcBef>
                <a:spcPts val="0"/>
              </a:spcBef>
              <a:buClr>
                <a:srgbClr val="B6D1E1"/>
              </a:buClr>
              <a:tabLst>
                <a:tab pos="523875" algn="l"/>
                <a:tab pos="661988" algn="l"/>
              </a:tabLst>
            </a:pPr>
            <a:r>
              <a:rPr lang="sv" sz="2600" b="1" i="1" dirty="0">
                <a:solidFill>
                  <a:srgbClr val="94C7B0"/>
                </a:solidFill>
              </a:rPr>
              <a:t>Berätta din historia med hjälp av levande bilder snarare än enbart ord ... exempel:</a:t>
            </a:r>
          </a:p>
          <a:p>
            <a:pPr marL="0" lvl="1" algn="l">
              <a:lnSpc>
                <a:spcPts val="2640"/>
              </a:lnSpc>
              <a:spcBef>
                <a:spcPts val="0"/>
              </a:spcBef>
              <a:buClr>
                <a:srgbClr val="B6D1E1"/>
              </a:buClr>
              <a:tabLst>
                <a:tab pos="523875" algn="l"/>
                <a:tab pos="661988" algn="l"/>
              </a:tabLst>
            </a:pPr>
            <a:endParaRPr lang="en-US" sz="2600" b="1" i="1" dirty="0">
              <a:solidFill>
                <a:srgbClr val="94C7B0"/>
              </a:solidFill>
            </a:endParaRPr>
          </a:p>
        </p:txBody>
      </p:sp>
      <p:sp>
        <p:nvSpPr>
          <p:cNvPr id="4" name="Text Placeholder 2">
            <a:extLst>
              <a:ext uri="{FF2B5EF4-FFF2-40B4-BE49-F238E27FC236}">
                <a16:creationId xmlns:a16="http://schemas.microsoft.com/office/drawing/2014/main" id="{5B450D03-0213-8B0B-5E46-906694A124C3}"/>
              </a:ext>
            </a:extLst>
          </p:cNvPr>
          <p:cNvSpPr txBox="1">
            <a:spLocks/>
          </p:cNvSpPr>
          <p:nvPr/>
        </p:nvSpPr>
        <p:spPr>
          <a:xfrm>
            <a:off x="838155" y="2359141"/>
            <a:ext cx="4799674" cy="1690255"/>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buClr>
                <a:srgbClr val="B6D1E1"/>
              </a:buClr>
              <a:tabLst>
                <a:tab pos="523875" algn="l"/>
                <a:tab pos="661988" algn="l"/>
              </a:tabLst>
            </a:pPr>
            <a:r>
              <a:rPr lang="sv" b="1" dirty="0">
                <a:solidFill>
                  <a:srgbClr val="382B1B"/>
                </a:solidFill>
              </a:rPr>
              <a:t>Mindre påverkande</a:t>
            </a:r>
          </a:p>
          <a:p>
            <a:pPr marL="0" lvl="1" algn="l">
              <a:lnSpc>
                <a:spcPts val="2340"/>
              </a:lnSpc>
              <a:spcBef>
                <a:spcPts val="0"/>
              </a:spcBef>
              <a:buClr>
                <a:srgbClr val="B6D1E1"/>
              </a:buClr>
              <a:tabLst>
                <a:tab pos="523875" algn="l"/>
                <a:tab pos="661988" algn="l"/>
              </a:tabLst>
            </a:pPr>
            <a:endParaRPr lang="en-US" dirty="0">
              <a:solidFill>
                <a:srgbClr val="382B1B"/>
              </a:solidFill>
            </a:endParaRPr>
          </a:p>
          <a:p>
            <a:pPr marL="0" lvl="1" algn="l">
              <a:lnSpc>
                <a:spcPts val="2340"/>
              </a:lnSpc>
              <a:spcBef>
                <a:spcPts val="0"/>
              </a:spcBef>
              <a:buClr>
                <a:srgbClr val="B6D1E1"/>
              </a:buClr>
              <a:tabLst>
                <a:tab pos="523875" algn="l"/>
                <a:tab pos="661988" algn="l"/>
              </a:tabLst>
            </a:pPr>
            <a:r>
              <a:rPr lang="sv" dirty="0"/>
              <a:t>"Min mat är genuin och näringsrik."</a:t>
            </a:r>
          </a:p>
          <a:p>
            <a:pPr marL="0" lvl="1" algn="l">
              <a:lnSpc>
                <a:spcPts val="2340"/>
              </a:lnSpc>
              <a:spcBef>
                <a:spcPts val="0"/>
              </a:spcBef>
              <a:buClr>
                <a:srgbClr val="B6D1E1"/>
              </a:buClr>
              <a:tabLst>
                <a:tab pos="523875" algn="l"/>
                <a:tab pos="661988" algn="l"/>
              </a:tabLst>
            </a:pPr>
            <a:endParaRPr lang="en-US" dirty="0">
              <a:solidFill>
                <a:srgbClr val="382B1B"/>
              </a:solidFill>
            </a:endParaRPr>
          </a:p>
          <a:p>
            <a:pPr marL="0" lvl="1" algn="l">
              <a:lnSpc>
                <a:spcPts val="2340"/>
              </a:lnSpc>
              <a:spcBef>
                <a:spcPts val="0"/>
              </a:spcBef>
              <a:buClr>
                <a:srgbClr val="B6D1E1"/>
              </a:buClr>
              <a:tabLst>
                <a:tab pos="523875" algn="l"/>
                <a:tab pos="661988" algn="l"/>
              </a:tabLst>
            </a:pPr>
            <a:r>
              <a:rPr lang="sv" b="1" dirty="0">
                <a:solidFill>
                  <a:srgbClr val="382B1B"/>
                </a:solidFill>
              </a:rPr>
              <a:t>Kraftfullare</a:t>
            </a:r>
          </a:p>
          <a:p>
            <a:pPr marL="0" lvl="1" algn="l">
              <a:lnSpc>
                <a:spcPts val="2340"/>
              </a:lnSpc>
              <a:spcBef>
                <a:spcPts val="0"/>
              </a:spcBef>
              <a:buClr>
                <a:srgbClr val="B6D1E1"/>
              </a:buClr>
              <a:tabLst>
                <a:tab pos="523875" algn="l"/>
                <a:tab pos="661988" algn="l"/>
              </a:tabLst>
            </a:pPr>
            <a:endParaRPr lang="en-US" dirty="0">
              <a:solidFill>
                <a:srgbClr val="382B1B"/>
              </a:solidFill>
            </a:endParaRPr>
          </a:p>
          <a:p>
            <a:pPr marL="0" lvl="1" algn="l">
              <a:lnSpc>
                <a:spcPts val="2340"/>
              </a:lnSpc>
              <a:spcBef>
                <a:spcPts val="0"/>
              </a:spcBef>
              <a:buClr>
                <a:srgbClr val="B6D1E1"/>
              </a:buClr>
              <a:tabLst>
                <a:tab pos="523875" algn="l"/>
                <a:tab pos="661988" algn="l"/>
              </a:tabLst>
            </a:pPr>
            <a:r>
              <a:rPr lang="sv" dirty="0"/>
              <a:t>"Det här receptet ärvdes av min mormor. Jag använder färska örter som jag odlar själv, och varje måltid tar bara 10 minuter att tillaga, perfekt för upptagna människor."</a:t>
            </a:r>
            <a:endParaRPr lang="en-US" dirty="0">
              <a:solidFill>
                <a:srgbClr val="382B1B"/>
              </a:solidFill>
            </a:endParaRPr>
          </a:p>
        </p:txBody>
      </p:sp>
      <p:pic>
        <p:nvPicPr>
          <p:cNvPr id="6" name="Picture 5" descr="Filming cooking video">
            <a:extLst>
              <a:ext uri="{FF2B5EF4-FFF2-40B4-BE49-F238E27FC236}">
                <a16:creationId xmlns:a16="http://schemas.microsoft.com/office/drawing/2014/main" id="{06116B8E-66BF-F792-78B5-A8FA1FEDF027}"/>
              </a:ext>
            </a:extLst>
          </p:cNvPr>
          <p:cNvPicPr>
            <a:picLocks noChangeAspect="1"/>
          </p:cNvPicPr>
          <p:nvPr/>
        </p:nvPicPr>
        <p:blipFill>
          <a:blip r:embed="rId2"/>
          <a:stretch>
            <a:fillRect/>
          </a:stretch>
        </p:blipFill>
        <p:spPr>
          <a:xfrm>
            <a:off x="6007858" y="2291942"/>
            <a:ext cx="5274421" cy="3514907"/>
          </a:xfrm>
          <a:prstGeom prst="rect">
            <a:avLst/>
          </a:prstGeom>
        </p:spPr>
      </p:pic>
    </p:spTree>
    <p:extLst>
      <p:ext uri="{BB962C8B-B14F-4D97-AF65-F5344CB8AC3E}">
        <p14:creationId xmlns:p14="http://schemas.microsoft.com/office/powerpoint/2010/main" val="329359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sv" sz="3200" dirty="0"/>
              <a:t>DESIRE – Hjälp kunderna att känna sig trygga med att köpa</a:t>
            </a:r>
            <a:endParaRPr lang="en-US" sz="3200" dirty="0"/>
          </a:p>
        </p:txBody>
      </p:sp>
      <p:sp>
        <p:nvSpPr>
          <p:cNvPr id="9" name="Text Placeholder 6">
            <a:extLst>
              <a:ext uri="{FF2B5EF4-FFF2-40B4-BE49-F238E27FC236}">
                <a16:creationId xmlns:a16="http://schemas.microsoft.com/office/drawing/2014/main" id="{04146956-B746-A5F6-110F-6249777B9D6C}"/>
              </a:ext>
            </a:extLst>
          </p:cNvPr>
          <p:cNvSpPr txBox="1">
            <a:spLocks/>
          </p:cNvSpPr>
          <p:nvPr/>
        </p:nvSpPr>
        <p:spPr>
          <a:xfrm>
            <a:off x="488892" y="1347136"/>
            <a:ext cx="8270224" cy="4402447"/>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Aft>
                <a:spcPts val="1000"/>
              </a:spcAft>
              <a:buClr>
                <a:srgbClr val="B6D1E1"/>
              </a:buClr>
              <a:tabLst>
                <a:tab pos="1233488" algn="l"/>
              </a:tabLst>
            </a:pPr>
            <a:r>
              <a:rPr lang="sv" dirty="0"/>
              <a:t>För att hjälpa någon att säga ja, förstå först </a:t>
            </a:r>
            <a:r>
              <a:rPr lang="sv" b="1" dirty="0"/>
              <a:t>varför </a:t>
            </a:r>
            <a:r>
              <a:rPr lang="sv" dirty="0"/>
              <a:t>de kanske vill ha det du erbjuder.</a:t>
            </a:r>
          </a:p>
          <a:p>
            <a:pPr>
              <a:spcAft>
                <a:spcPts val="1000"/>
              </a:spcAft>
              <a:buClr>
                <a:srgbClr val="B6D1E1"/>
              </a:buClr>
              <a:tabLst>
                <a:tab pos="1233488" algn="l"/>
              </a:tabLst>
            </a:pPr>
            <a:r>
              <a:rPr lang="sv" b="1" dirty="0"/>
              <a:t>Folk köper av olika anledningar:</a:t>
            </a:r>
          </a:p>
          <a:p>
            <a:pPr marL="342900" indent="-342900">
              <a:spcAft>
                <a:spcPts val="1000"/>
              </a:spcAft>
              <a:buClr>
                <a:srgbClr val="B6D1E1"/>
              </a:buClr>
              <a:buFont typeface="Arial" panose="020B0604020202020204" pitchFamily="34" charset="0"/>
              <a:buChar char="•"/>
              <a:tabLst>
                <a:tab pos="1233488" algn="l"/>
              </a:tabLst>
            </a:pPr>
            <a:r>
              <a:rPr lang="sv" b="1" dirty="0">
                <a:solidFill>
                  <a:srgbClr val="94C7B0"/>
                </a:solidFill>
              </a:rPr>
              <a:t>Rationell (Praktisk): </a:t>
            </a:r>
            <a:r>
              <a:rPr lang="sv" dirty="0"/>
              <a:t>Vinst, hälsa, säkerhet, bekvämlighet, kvalitet - ”Denna rätt är hälsosam, frysvänlig och klar på 5 minuter.”</a:t>
            </a:r>
          </a:p>
          <a:p>
            <a:pPr marL="342900" indent="-342900">
              <a:spcAft>
                <a:spcPts val="1000"/>
              </a:spcAft>
              <a:buClr>
                <a:srgbClr val="B6D1E1"/>
              </a:buClr>
              <a:buFont typeface="Arial" panose="020B0604020202020204" pitchFamily="34" charset="0"/>
              <a:buChar char="•"/>
              <a:tabLst>
                <a:tab pos="1233488" algn="l"/>
              </a:tabLst>
            </a:pPr>
            <a:r>
              <a:rPr lang="sv" b="1" dirty="0">
                <a:solidFill>
                  <a:srgbClr val="94C7B0"/>
                </a:solidFill>
              </a:rPr>
              <a:t>Känslomässig (känsla): </a:t>
            </a:r>
            <a:r>
              <a:rPr lang="sv" dirty="0"/>
              <a:t>Kärlek, nostalgi, firande, stolthet, tröst - ”Det här smakar som det min mormor gjorde.”</a:t>
            </a:r>
          </a:p>
          <a:p>
            <a:pPr>
              <a:spcAft>
                <a:spcPts val="1000"/>
              </a:spcAft>
              <a:buClr>
                <a:srgbClr val="B6D1E1"/>
              </a:buClr>
              <a:tabLst>
                <a:tab pos="1233488" algn="l"/>
              </a:tabLst>
            </a:pPr>
            <a:r>
              <a:rPr lang="sv" dirty="0"/>
              <a:t>Vad du kan göra:</a:t>
            </a:r>
          </a:p>
          <a:p>
            <a:pPr marL="342900" indent="-342900">
              <a:spcAft>
                <a:spcPts val="1000"/>
              </a:spcAft>
              <a:buClr>
                <a:srgbClr val="B6D1E1"/>
              </a:buClr>
              <a:buFont typeface="Arial" panose="020B0604020202020204" pitchFamily="34" charset="0"/>
              <a:buChar char="•"/>
              <a:tabLst>
                <a:tab pos="1233488" algn="l"/>
              </a:tabLst>
            </a:pPr>
            <a:r>
              <a:rPr lang="sv" b="1" dirty="0"/>
              <a:t>Tänk </a:t>
            </a:r>
            <a:r>
              <a:rPr lang="sv" dirty="0"/>
              <a:t>: Vilken är den främsta anledningen till att någon skulle köpa från dig?</a:t>
            </a:r>
          </a:p>
          <a:p>
            <a:pPr marL="342900" indent="-342900">
              <a:spcAft>
                <a:spcPts val="1000"/>
              </a:spcAft>
              <a:buClr>
                <a:srgbClr val="B6D1E1"/>
              </a:buClr>
              <a:buFont typeface="Arial" panose="020B0604020202020204" pitchFamily="34" charset="0"/>
              <a:buChar char="•"/>
              <a:tabLst>
                <a:tab pos="1233488" algn="l"/>
              </a:tabLst>
            </a:pPr>
            <a:r>
              <a:rPr lang="sv" b="1" dirty="0"/>
              <a:t>Använd bevis för att bygga förtroende: </a:t>
            </a:r>
            <a:r>
              <a:rPr lang="sv" dirty="0"/>
              <a:t>Dela verklig feedback eller foton. Visa före- och efterbilder.</a:t>
            </a:r>
          </a:p>
          <a:p>
            <a:pPr marL="342900" indent="-342900">
              <a:spcAft>
                <a:spcPts val="1000"/>
              </a:spcAft>
              <a:buClr>
                <a:srgbClr val="B6D1E1"/>
              </a:buClr>
              <a:buFont typeface="Arial" panose="020B0604020202020204" pitchFamily="34" charset="0"/>
              <a:buChar char="•"/>
              <a:tabLst>
                <a:tab pos="1233488" algn="l"/>
              </a:tabLst>
            </a:pPr>
            <a:r>
              <a:rPr lang="sv" b="1" dirty="0"/>
              <a:t>Nämn återkommande kunder: </a:t>
            </a:r>
            <a:r>
              <a:rPr lang="sv" dirty="0"/>
              <a:t>”Detta är Jamilas favoritgodis, hon köper 3 varje fredag till sin familj.”</a:t>
            </a:r>
          </a:p>
          <a:p>
            <a:pPr>
              <a:spcAft>
                <a:spcPts val="1000"/>
              </a:spcAft>
              <a:buClr>
                <a:srgbClr val="B6D1E1"/>
              </a:buClr>
              <a:tabLst>
                <a:tab pos="1233488" algn="l"/>
              </a:tabLst>
            </a:pPr>
            <a:endParaRPr lang="en-US" dirty="0"/>
          </a:p>
          <a:p>
            <a:pPr marL="342900" indent="-342900">
              <a:spcAft>
                <a:spcPts val="1000"/>
              </a:spcAft>
              <a:buClr>
                <a:srgbClr val="B6D1E1"/>
              </a:buClr>
              <a:buFont typeface="Arial" panose="020B0604020202020204" pitchFamily="34" charset="0"/>
              <a:buChar char="•"/>
              <a:tabLst>
                <a:tab pos="1233488" algn="l"/>
              </a:tabLst>
            </a:pPr>
            <a:endParaRPr lang="en-US" i="1" dirty="0"/>
          </a:p>
          <a:p>
            <a:pPr marL="342900" indent="-342900">
              <a:spcAft>
                <a:spcPts val="1000"/>
              </a:spcAft>
              <a:buClr>
                <a:srgbClr val="B6D1E1"/>
              </a:buClr>
              <a:buFont typeface="Arial" panose="020B0604020202020204" pitchFamily="34" charset="0"/>
              <a:buChar char="•"/>
              <a:tabLst>
                <a:tab pos="1233488" algn="l"/>
              </a:tabLst>
            </a:pPr>
            <a:endParaRPr lang="en-US" dirty="0"/>
          </a:p>
          <a:p>
            <a:pPr marL="342900" indent="-342900">
              <a:spcAft>
                <a:spcPts val="1000"/>
              </a:spcAft>
              <a:buClr>
                <a:srgbClr val="B6D1E1"/>
              </a:buClr>
              <a:buFont typeface="Arial" panose="020B0604020202020204" pitchFamily="34" charset="0"/>
              <a:buChar char="•"/>
              <a:tabLst>
                <a:tab pos="1233488" algn="l"/>
              </a:tabLst>
            </a:pPr>
            <a:endParaRPr lang="en-US" dirty="0"/>
          </a:p>
        </p:txBody>
      </p:sp>
      <p:pic>
        <p:nvPicPr>
          <p:cNvPr id="3" name="Picture 2" descr="A yellow text on a red background&#10;&#10;AI-generated content may be incorrect.">
            <a:extLst>
              <a:ext uri="{FF2B5EF4-FFF2-40B4-BE49-F238E27FC236}">
                <a16:creationId xmlns:a16="http://schemas.microsoft.com/office/drawing/2014/main" id="{03671D1D-A1F8-74B6-5851-411AA63E184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759116" y="2527704"/>
            <a:ext cx="2943991" cy="2943991"/>
          </a:xfrm>
          <a:prstGeom prst="rect">
            <a:avLst/>
          </a:prstGeom>
        </p:spPr>
      </p:pic>
    </p:spTree>
    <p:extLst>
      <p:ext uri="{BB962C8B-B14F-4D97-AF65-F5344CB8AC3E}">
        <p14:creationId xmlns:p14="http://schemas.microsoft.com/office/powerpoint/2010/main" val="72278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sv" dirty="0"/>
              <a:t>BERÄTTA EN FANTASTISK HISTORIA – DELA BEVIS</a:t>
            </a:r>
          </a:p>
        </p:txBody>
      </p:sp>
      <p:sp>
        <p:nvSpPr>
          <p:cNvPr id="9" name="Text Placeholder 6">
            <a:extLst>
              <a:ext uri="{FF2B5EF4-FFF2-40B4-BE49-F238E27FC236}">
                <a16:creationId xmlns:a16="http://schemas.microsoft.com/office/drawing/2014/main" id="{04146956-B746-A5F6-110F-6249777B9D6C}"/>
              </a:ext>
            </a:extLst>
          </p:cNvPr>
          <p:cNvSpPr txBox="1">
            <a:spLocks/>
          </p:cNvSpPr>
          <p:nvPr/>
        </p:nvSpPr>
        <p:spPr>
          <a:xfrm>
            <a:off x="896587" y="1555008"/>
            <a:ext cx="10311740" cy="4402447"/>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spcAft>
                <a:spcPts val="1000"/>
              </a:spcAft>
              <a:buClr>
                <a:srgbClr val="B6D1E1"/>
              </a:buClr>
              <a:buFont typeface="Arial" panose="020B0604020202020204" pitchFamily="34" charset="0"/>
              <a:buChar char="•"/>
              <a:tabLst>
                <a:tab pos="1233488" algn="l"/>
              </a:tabLst>
            </a:pPr>
            <a:endParaRPr lang="en-US" dirty="0"/>
          </a:p>
        </p:txBody>
      </p:sp>
      <p:sp>
        <p:nvSpPr>
          <p:cNvPr id="7" name="TextBox 6">
            <a:extLst>
              <a:ext uri="{FF2B5EF4-FFF2-40B4-BE49-F238E27FC236}">
                <a16:creationId xmlns:a16="http://schemas.microsoft.com/office/drawing/2014/main" id="{105C2EE2-C656-CCAF-2DA1-6882BFD5649D}"/>
              </a:ext>
            </a:extLst>
          </p:cNvPr>
          <p:cNvSpPr txBox="1"/>
          <p:nvPr/>
        </p:nvSpPr>
        <p:spPr>
          <a:xfrm>
            <a:off x="566404" y="1369000"/>
            <a:ext cx="6952643" cy="5170646"/>
          </a:xfrm>
          <a:prstGeom prst="rect">
            <a:avLst/>
          </a:prstGeom>
          <a:noFill/>
        </p:spPr>
        <p:txBody>
          <a:bodyPr wrap="square">
            <a:spAutoFit/>
          </a:bodyPr>
          <a:lstStyle/>
          <a:p>
            <a:r>
              <a:rPr lang="sv" sz="2200" b="1" dirty="0">
                <a:solidFill>
                  <a:srgbClr val="94C7B0"/>
                </a:solidFill>
              </a:rPr>
              <a:t>Enkla sätt att visa ditt värde:</a:t>
            </a:r>
          </a:p>
          <a:p>
            <a:pPr marL="285750" indent="-285750">
              <a:buFont typeface="Arial" panose="020B0604020202020204" pitchFamily="34" charset="0"/>
              <a:buChar char="•"/>
            </a:pPr>
            <a:r>
              <a:rPr lang="sv" sz="2200" dirty="0"/>
              <a:t>Använd en kort video eller ett foto på när din mat tillagas eller serveras</a:t>
            </a:r>
          </a:p>
          <a:p>
            <a:pPr marL="285750" indent="-285750">
              <a:buFont typeface="Arial" panose="020B0604020202020204" pitchFamily="34" charset="0"/>
              <a:buChar char="•"/>
            </a:pPr>
            <a:r>
              <a:rPr lang="sv" sz="2200" dirty="0"/>
              <a:t>Dela ett tips eller en metod från verkligheten (t.ex. ”Hur jag håller min örtblandning färsk i veckor”)</a:t>
            </a:r>
          </a:p>
          <a:p>
            <a:pPr marL="285750" indent="-285750">
              <a:buFont typeface="Arial" panose="020B0604020202020204" pitchFamily="34" charset="0"/>
              <a:buChar char="•"/>
            </a:pPr>
            <a:r>
              <a:rPr lang="sv" sz="2200" dirty="0"/>
              <a:t>Lägg upp en kundoffert eller ett visuellt före-och-efter-ögonblick</a:t>
            </a:r>
          </a:p>
          <a:p>
            <a:pPr marL="285750" indent="-285750">
              <a:buFont typeface="Arial" panose="020B0604020202020204" pitchFamily="34" charset="0"/>
              <a:buChar char="•"/>
            </a:pPr>
            <a:r>
              <a:rPr lang="sv" sz="2200" dirty="0"/>
              <a:t>Skapa en kort “Visste du att?”-guide: “3 sätt att använda vår tamarindpasta”</a:t>
            </a:r>
          </a:p>
          <a:p>
            <a:endParaRPr lang="en-GB" sz="2200" dirty="0"/>
          </a:p>
          <a:p>
            <a:r>
              <a:rPr lang="sv" sz="2200" b="1" dirty="0">
                <a:solidFill>
                  <a:srgbClr val="94C7B0"/>
                </a:solidFill>
              </a:rPr>
              <a:t>Om din kunskap är din produkt </a:t>
            </a:r>
            <a:r>
              <a:rPr lang="sv" sz="2200" dirty="0"/>
              <a:t>(t.ex. matlagningskurser, kostråd):</a:t>
            </a:r>
          </a:p>
          <a:p>
            <a:pPr marL="285750" indent="-285750">
              <a:buFont typeface="Arial" panose="020B0604020202020204" pitchFamily="34" charset="0"/>
              <a:buChar char="•"/>
            </a:pPr>
            <a:r>
              <a:rPr lang="sv" sz="2200" dirty="0"/>
              <a:t>Dela mini-handledningar eller kulturella fakta</a:t>
            </a:r>
          </a:p>
          <a:p>
            <a:pPr marL="285750" indent="-285750">
              <a:buFont typeface="Arial" panose="020B0604020202020204" pitchFamily="34" charset="0"/>
              <a:buChar char="•"/>
            </a:pPr>
            <a:r>
              <a:rPr lang="sv" sz="2200" dirty="0"/>
              <a:t>Skapa enkla nedladdningar: ”Hur du förvarar dina </a:t>
            </a:r>
            <a:r>
              <a:rPr lang="sv" sz="2200" dirty="0" err="1"/>
              <a:t>kryddor” ”Mat </a:t>
            </a:r>
            <a:r>
              <a:rPr lang="sv" sz="2200" dirty="0"/>
              <a:t>att äta under Ramadan”</a:t>
            </a:r>
            <a:endParaRPr lang="en-IE" sz="2200" dirty="0"/>
          </a:p>
        </p:txBody>
      </p:sp>
      <p:pic>
        <p:nvPicPr>
          <p:cNvPr id="10" name="Picture 9" descr="Bread on a pan">
            <a:extLst>
              <a:ext uri="{FF2B5EF4-FFF2-40B4-BE49-F238E27FC236}">
                <a16:creationId xmlns:a16="http://schemas.microsoft.com/office/drawing/2014/main" id="{D5F03B3D-A4BF-6CE5-11B7-EDC40E2280B0}"/>
              </a:ext>
            </a:extLst>
          </p:cNvPr>
          <p:cNvPicPr>
            <a:picLocks noChangeAspect="1"/>
          </p:cNvPicPr>
          <p:nvPr/>
        </p:nvPicPr>
        <p:blipFill>
          <a:blip r:embed="rId2"/>
          <a:stretch>
            <a:fillRect/>
          </a:stretch>
        </p:blipFill>
        <p:spPr>
          <a:xfrm>
            <a:off x="7724349" y="2414940"/>
            <a:ext cx="4179110" cy="2786073"/>
          </a:xfrm>
          <a:prstGeom prst="rect">
            <a:avLst/>
          </a:prstGeom>
        </p:spPr>
      </p:pic>
    </p:spTree>
    <p:extLst>
      <p:ext uri="{BB962C8B-B14F-4D97-AF65-F5344CB8AC3E}">
        <p14:creationId xmlns:p14="http://schemas.microsoft.com/office/powerpoint/2010/main" val="2373598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9848182-EA2F-5D65-8E9A-BD328C168289}"/>
              </a:ext>
            </a:extLst>
          </p:cNvPr>
          <p:cNvSpPr>
            <a:spLocks noGrp="1"/>
          </p:cNvSpPr>
          <p:nvPr>
            <p:ph type="body" sz="quarter" idx="27"/>
          </p:nvPr>
        </p:nvSpPr>
        <p:spPr/>
        <p:txBody>
          <a:bodyPr/>
          <a:lstStyle/>
          <a:p>
            <a:r>
              <a:rPr lang="sv" sz="3600" dirty="0"/>
              <a:t>PÅMINNELSE! – TOPPTIPS FÖR EFFEKTIV FÖRSÄLJNING!</a:t>
            </a:r>
          </a:p>
        </p:txBody>
      </p:sp>
      <p:sp>
        <p:nvSpPr>
          <p:cNvPr id="10" name="Text Placeholder 2">
            <a:extLst>
              <a:ext uri="{FF2B5EF4-FFF2-40B4-BE49-F238E27FC236}">
                <a16:creationId xmlns:a16="http://schemas.microsoft.com/office/drawing/2014/main" id="{12420627-513D-E9E5-FA11-A2A8DB1D0657}"/>
              </a:ext>
            </a:extLst>
          </p:cNvPr>
          <p:cNvSpPr txBox="1">
            <a:spLocks/>
          </p:cNvSpPr>
          <p:nvPr/>
        </p:nvSpPr>
        <p:spPr>
          <a:xfrm>
            <a:off x="4378037" y="1814945"/>
            <a:ext cx="7121236" cy="419644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buClr>
                <a:srgbClr val="B6D1E1"/>
              </a:buClr>
              <a:tabLst>
                <a:tab pos="523875" algn="l"/>
                <a:tab pos="661988" algn="l"/>
              </a:tabLst>
            </a:pPr>
            <a:endParaRPr lang="en-US" dirty="0">
              <a:solidFill>
                <a:srgbClr val="382B1B"/>
              </a:solidFill>
            </a:endParaRPr>
          </a:p>
        </p:txBody>
      </p:sp>
      <p:sp>
        <p:nvSpPr>
          <p:cNvPr id="2" name="Text Placeholder 2">
            <a:extLst>
              <a:ext uri="{FF2B5EF4-FFF2-40B4-BE49-F238E27FC236}">
                <a16:creationId xmlns:a16="http://schemas.microsoft.com/office/drawing/2014/main" id="{751AC083-6AB9-25A5-0D8B-5603F8EB7428}"/>
              </a:ext>
            </a:extLst>
          </p:cNvPr>
          <p:cNvSpPr txBox="1">
            <a:spLocks/>
          </p:cNvSpPr>
          <p:nvPr/>
        </p:nvSpPr>
        <p:spPr>
          <a:xfrm>
            <a:off x="29922" y="1404478"/>
            <a:ext cx="4068440" cy="1690255"/>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ct val="100000"/>
              </a:lnSpc>
              <a:spcBef>
                <a:spcPts val="0"/>
              </a:spcBef>
              <a:buClr>
                <a:srgbClr val="B6D1E1"/>
              </a:buClr>
              <a:tabLst>
                <a:tab pos="523875" algn="l"/>
                <a:tab pos="661988" algn="l"/>
              </a:tabLst>
            </a:pPr>
            <a:r>
              <a:rPr lang="sv" sz="3600" b="1" i="1" dirty="0">
                <a:solidFill>
                  <a:srgbClr val="94C7B0"/>
                </a:solidFill>
              </a:rPr>
              <a:t>Att sälja är en färdighet och precis som alla färdigheter kan den läras in.</a:t>
            </a:r>
          </a:p>
          <a:p>
            <a:pPr marL="0" lvl="1" algn="l">
              <a:lnSpc>
                <a:spcPct val="100000"/>
              </a:lnSpc>
              <a:spcBef>
                <a:spcPts val="0"/>
              </a:spcBef>
              <a:tabLst>
                <a:tab pos="523875" algn="l"/>
                <a:tab pos="661988" algn="l"/>
              </a:tabLst>
            </a:pPr>
            <a:endParaRPr lang="sv" sz="3600" b="1" i="1" dirty="0">
              <a:solidFill>
                <a:srgbClr val="94C7B0"/>
              </a:solidFill>
            </a:endParaRPr>
          </a:p>
          <a:p>
            <a:pPr marL="0" lvl="1" algn="l">
              <a:lnSpc>
                <a:spcPct val="100000"/>
              </a:lnSpc>
              <a:spcBef>
                <a:spcPts val="0"/>
              </a:spcBef>
              <a:buClr>
                <a:srgbClr val="B6D1E1"/>
              </a:buClr>
              <a:tabLst>
                <a:tab pos="523875" algn="l"/>
                <a:tab pos="661988" algn="l"/>
              </a:tabLst>
            </a:pPr>
            <a:r>
              <a:rPr lang="sv" sz="2200" b="1" dirty="0"/>
              <a:t>Att sälja handlar inte om press; det handlar om kontakt. </a:t>
            </a:r>
            <a:br>
              <a:rPr lang="en-GB" sz="2200" dirty="0"/>
            </a:br>
            <a:r>
              <a:rPr lang="sv" sz="2200" dirty="0"/>
              <a:t>Du behöver inte vara "påträngande" för att vara effektiv. Du behöver bara lära dig några viktiga vanor och öva.</a:t>
            </a:r>
            <a:endParaRPr lang="en-US" sz="2200" b="1" i="1" dirty="0">
              <a:solidFill>
                <a:srgbClr val="94C7B0"/>
              </a:solidFill>
            </a:endParaRPr>
          </a:p>
          <a:p>
            <a:pPr marL="0" lvl="1" algn="l">
              <a:lnSpc>
                <a:spcPts val="3340"/>
              </a:lnSpc>
              <a:spcBef>
                <a:spcPts val="0"/>
              </a:spcBef>
              <a:buClr>
                <a:srgbClr val="B6D1E1"/>
              </a:buClr>
              <a:tabLst>
                <a:tab pos="523875" algn="l"/>
                <a:tab pos="661988" algn="l"/>
              </a:tabLst>
            </a:pPr>
            <a:endParaRPr lang="en-US" sz="4300" b="1" i="1" dirty="0">
              <a:solidFill>
                <a:srgbClr val="94C7B0"/>
              </a:solidFill>
            </a:endParaRPr>
          </a:p>
        </p:txBody>
      </p:sp>
      <p:cxnSp>
        <p:nvCxnSpPr>
          <p:cNvPr id="3" name="Straight Connector 2">
            <a:extLst>
              <a:ext uri="{FF2B5EF4-FFF2-40B4-BE49-F238E27FC236}">
                <a16:creationId xmlns:a16="http://schemas.microsoft.com/office/drawing/2014/main" id="{A7AA3B19-5D81-F48F-FD30-0C5578DEF760}"/>
              </a:ext>
            </a:extLst>
          </p:cNvPr>
          <p:cNvCxnSpPr>
            <a:cxnSpLocks/>
          </p:cNvCxnSpPr>
          <p:nvPr/>
        </p:nvCxnSpPr>
        <p:spPr>
          <a:xfrm>
            <a:off x="3671456" y="1718919"/>
            <a:ext cx="0" cy="1744717"/>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73A6EF7-F851-557A-CF85-F1B993B4EFEB}"/>
              </a:ext>
            </a:extLst>
          </p:cNvPr>
          <p:cNvSpPr txBox="1"/>
          <p:nvPr/>
        </p:nvSpPr>
        <p:spPr>
          <a:xfrm>
            <a:off x="4649171" y="1403945"/>
            <a:ext cx="7051654" cy="4154984"/>
          </a:xfrm>
          <a:prstGeom prst="rect">
            <a:avLst/>
          </a:prstGeom>
          <a:noFill/>
        </p:spPr>
        <p:txBody>
          <a:bodyPr wrap="square">
            <a:spAutoFit/>
          </a:bodyPr>
          <a:lstStyle/>
          <a:p>
            <a:r>
              <a:rPr lang="sv" sz="2200" b="1" dirty="0"/>
              <a:t>Bra säljare:</a:t>
            </a:r>
          </a:p>
          <a:p>
            <a:endParaRPr lang="en-GB" sz="2200" b="1" dirty="0"/>
          </a:p>
          <a:p>
            <a:pPr marL="285750" indent="-285750">
              <a:buFont typeface="Arial" panose="020B0604020202020204" pitchFamily="34" charset="0"/>
              <a:buChar char="•"/>
            </a:pPr>
            <a:r>
              <a:rPr lang="sv" sz="2200" dirty="0"/>
              <a:t>Ställ frågor och lyssna verkligen</a:t>
            </a:r>
          </a:p>
          <a:p>
            <a:pPr marL="285750" indent="-285750">
              <a:buFont typeface="Arial" panose="020B0604020202020204" pitchFamily="34" charset="0"/>
              <a:buChar char="•"/>
            </a:pPr>
            <a:r>
              <a:rPr lang="sv" sz="2200" dirty="0"/>
              <a:t>Tala försiktigt, utan att stressa eller pressa</a:t>
            </a:r>
          </a:p>
          <a:p>
            <a:pPr marL="285750" indent="-285750">
              <a:buFont typeface="Arial" panose="020B0604020202020204" pitchFamily="34" charset="0"/>
              <a:buChar char="•"/>
            </a:pPr>
            <a:r>
              <a:rPr lang="sv" sz="2200" dirty="0"/>
              <a:t>Förklara tydligt, kontrollera förståelse</a:t>
            </a:r>
          </a:p>
          <a:p>
            <a:pPr marL="285750" indent="-285750">
              <a:buFont typeface="Arial" panose="020B0604020202020204" pitchFamily="34" charset="0"/>
              <a:buChar char="•"/>
            </a:pPr>
            <a:r>
              <a:rPr lang="sv" sz="2200" dirty="0"/>
              <a:t>Anpassa sitt budskap beroende på vem de pratar med</a:t>
            </a:r>
          </a:p>
          <a:p>
            <a:pPr marL="285750" indent="-285750">
              <a:buFont typeface="Arial" panose="020B0604020202020204" pitchFamily="34" charset="0"/>
              <a:buChar char="•"/>
            </a:pPr>
            <a:r>
              <a:rPr lang="sv" sz="2200" dirty="0"/>
              <a:t>Ge inte upp efter ett enda "nej". De förblir nyfikna och vänliga.</a:t>
            </a:r>
          </a:p>
          <a:p>
            <a:pPr marL="285750" indent="-285750">
              <a:buFont typeface="Arial" panose="020B0604020202020204" pitchFamily="34" charset="0"/>
              <a:buChar char="•"/>
            </a:pPr>
            <a:r>
              <a:rPr lang="sv" sz="2200" dirty="0"/>
              <a:t>Vet när någon är redo att köpa och hjälp dem att säga ja</a:t>
            </a:r>
          </a:p>
          <a:p>
            <a:pPr marL="285750" indent="-285750">
              <a:buFont typeface="Arial" panose="020B0604020202020204" pitchFamily="34" charset="0"/>
              <a:buChar char="•"/>
            </a:pPr>
            <a:endParaRPr lang="en-GB" sz="2200" dirty="0"/>
          </a:p>
          <a:p>
            <a:r>
              <a:rPr lang="sv" sz="2200" dirty="0"/>
              <a:t>Du har redan många av dessa färdigheter. Med lite struktur och stöd kan du sälja med självförtroende.</a:t>
            </a:r>
            <a:endParaRPr lang="en-IE" sz="2200" dirty="0"/>
          </a:p>
        </p:txBody>
      </p:sp>
    </p:spTree>
    <p:extLst>
      <p:ext uri="{BB962C8B-B14F-4D97-AF65-F5344CB8AC3E}">
        <p14:creationId xmlns:p14="http://schemas.microsoft.com/office/powerpoint/2010/main" val="1246407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9848182-EA2F-5D65-8E9A-BD328C168289}"/>
              </a:ext>
            </a:extLst>
          </p:cNvPr>
          <p:cNvSpPr>
            <a:spLocks noGrp="1"/>
          </p:cNvSpPr>
          <p:nvPr>
            <p:ph type="body" sz="quarter" idx="27"/>
          </p:nvPr>
        </p:nvSpPr>
        <p:spPr/>
        <p:txBody>
          <a:bodyPr/>
          <a:lstStyle/>
          <a:p>
            <a:pPr>
              <a:spcBef>
                <a:spcPts val="0"/>
              </a:spcBef>
            </a:pPr>
            <a:r>
              <a:rPr lang="sv" dirty="0"/>
              <a:t>SKAPA EN STARK OCH ENKEL SÄLJPITCH</a:t>
            </a:r>
          </a:p>
        </p:txBody>
      </p:sp>
      <p:sp>
        <p:nvSpPr>
          <p:cNvPr id="8" name="Text Placeholder 2">
            <a:extLst>
              <a:ext uri="{FF2B5EF4-FFF2-40B4-BE49-F238E27FC236}">
                <a16:creationId xmlns:a16="http://schemas.microsoft.com/office/drawing/2014/main" id="{590E39CC-4A9B-A3E4-7DD9-FAA9CC2987F5}"/>
              </a:ext>
            </a:extLst>
          </p:cNvPr>
          <p:cNvSpPr txBox="1">
            <a:spLocks/>
          </p:cNvSpPr>
          <p:nvPr/>
        </p:nvSpPr>
        <p:spPr>
          <a:xfrm>
            <a:off x="775855" y="1828799"/>
            <a:ext cx="10723418" cy="4182587"/>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buClr>
                <a:srgbClr val="B6D1E1"/>
              </a:buClr>
              <a:tabLst>
                <a:tab pos="1987550" algn="l"/>
              </a:tabLst>
            </a:pPr>
            <a:r>
              <a:rPr lang="sv" b="1" dirty="0">
                <a:solidFill>
                  <a:srgbClr val="94C7B0"/>
                </a:solidFill>
              </a:rPr>
              <a:t>Utvärdera</a:t>
            </a:r>
            <a:r>
              <a:rPr lang="sv" b="1" dirty="0">
                <a:solidFill>
                  <a:srgbClr val="382B1B"/>
                </a:solidFill>
              </a:rPr>
              <a:t> </a:t>
            </a:r>
            <a:r>
              <a:rPr lang="sv" dirty="0">
                <a:solidFill>
                  <a:srgbClr val="382B1B"/>
                </a:solidFill>
              </a:rPr>
              <a:t>Vilket steg i köpprocessen befinner sig din potentiella kund i? </a:t>
            </a:r>
            <a:br>
              <a:rPr lang="en-GB" dirty="0"/>
            </a:br>
            <a:r>
              <a:rPr lang="sv" dirty="0"/>
              <a:t>Hör de precis talas om din produkt? Är de nyfikna men osäkra? Eller redo att köpa?</a:t>
            </a:r>
          </a:p>
          <a:p>
            <a:pPr marL="0" lvl="1" algn="l">
              <a:lnSpc>
                <a:spcPts val="2340"/>
              </a:lnSpc>
              <a:spcBef>
                <a:spcPts val="0"/>
              </a:spcBef>
              <a:buClr>
                <a:srgbClr val="B6D1E1"/>
              </a:buClr>
              <a:tabLst>
                <a:tab pos="1987550" algn="l"/>
              </a:tabLst>
            </a:pPr>
            <a:endParaRPr lang="en-US" dirty="0">
              <a:solidFill>
                <a:srgbClr val="382B1B"/>
              </a:solidFill>
            </a:endParaRPr>
          </a:p>
          <a:p>
            <a:pPr marL="0" lvl="1" algn="l">
              <a:lnSpc>
                <a:spcPts val="2340"/>
              </a:lnSpc>
              <a:spcBef>
                <a:spcPts val="0"/>
              </a:spcBef>
              <a:buClr>
                <a:srgbClr val="B6D1E1"/>
              </a:buClr>
              <a:tabLst>
                <a:tab pos="1987550" algn="l"/>
              </a:tabLst>
            </a:pPr>
            <a:r>
              <a:rPr lang="sv" b="1" dirty="0">
                <a:solidFill>
                  <a:srgbClr val="382B1B"/>
                </a:solidFill>
              </a:rPr>
              <a:t>Artikulera</a:t>
            </a:r>
            <a:r>
              <a:rPr lang="sv" dirty="0">
                <a:solidFill>
                  <a:srgbClr val="382B1B"/>
                </a:solidFill>
              </a:rPr>
              <a:t> </a:t>
            </a:r>
            <a:r>
              <a:rPr lang="sv" dirty="0" err="1">
                <a:solidFill>
                  <a:srgbClr val="382B1B"/>
                </a:solidFill>
              </a:rPr>
              <a:t>Anpassa </a:t>
            </a:r>
            <a:r>
              <a:rPr lang="sv" dirty="0">
                <a:solidFill>
                  <a:srgbClr val="382B1B"/>
                </a:solidFill>
              </a:rPr>
              <a:t>din säljpresentation baserat på – vad är deras smärtpunkt? Vilket problem försöker de lösa? Hur hjälper din produkt dem? Istället för ”Det här är mina veganska dumplings”, säg: ”Dessa är perfekta för personer som vill ha comfort food utan kött, och de är klara på 10 minuter.”</a:t>
            </a:r>
            <a:endParaRPr lang="en-US" dirty="0">
              <a:solidFill>
                <a:srgbClr val="382B1B"/>
              </a:solidFill>
            </a:endParaRPr>
          </a:p>
          <a:p>
            <a:pPr marL="0" lvl="1" algn="l">
              <a:lnSpc>
                <a:spcPts val="2340"/>
              </a:lnSpc>
              <a:spcBef>
                <a:spcPts val="0"/>
              </a:spcBef>
              <a:buClr>
                <a:srgbClr val="B6D1E1"/>
              </a:buClr>
              <a:tabLst>
                <a:tab pos="1987550" algn="l"/>
              </a:tabLst>
            </a:pPr>
            <a:endParaRPr lang="en-US" dirty="0">
              <a:solidFill>
                <a:srgbClr val="382B1B"/>
              </a:solidFill>
            </a:endParaRPr>
          </a:p>
          <a:p>
            <a:pPr marL="0" lvl="1" algn="l">
              <a:lnSpc>
                <a:spcPts val="2340"/>
              </a:lnSpc>
              <a:spcBef>
                <a:spcPts val="0"/>
              </a:spcBef>
              <a:buClr>
                <a:srgbClr val="B6D1E1"/>
              </a:buClr>
              <a:tabLst>
                <a:tab pos="1987550" algn="l"/>
              </a:tabLst>
            </a:pPr>
            <a:r>
              <a:rPr lang="sv" b="1" dirty="0">
                <a:solidFill>
                  <a:srgbClr val="94C7B0"/>
                </a:solidFill>
              </a:rPr>
              <a:t>Illustrera </a:t>
            </a:r>
            <a:r>
              <a:rPr lang="sv" dirty="0">
                <a:solidFill>
                  <a:srgbClr val="382B1B"/>
                </a:solidFill>
              </a:rPr>
              <a:t>Vilken bild försöker du måla upp? Vilket språk använder du? Använd ord som målar upp en bild. Visa hur det känns att njuta av maten. Använd sensoriska detaljer eller känslomässiga beröringspunkter. ”Denna kryddblandning återupplivar doften av hemmet, varm, bekant, full av smak.”</a:t>
            </a:r>
            <a:endParaRPr lang="en-US" dirty="0">
              <a:solidFill>
                <a:srgbClr val="382B1B"/>
              </a:solidFill>
            </a:endParaRPr>
          </a:p>
          <a:p>
            <a:pPr marL="0" lvl="1" algn="l">
              <a:lnSpc>
                <a:spcPts val="2340"/>
              </a:lnSpc>
              <a:spcBef>
                <a:spcPts val="0"/>
              </a:spcBef>
              <a:buClr>
                <a:srgbClr val="B6D1E1"/>
              </a:buClr>
              <a:tabLst>
                <a:tab pos="1987550" algn="l"/>
              </a:tabLst>
            </a:pPr>
            <a:endParaRPr lang="en-US" dirty="0">
              <a:solidFill>
                <a:srgbClr val="382B1B"/>
              </a:solidFill>
            </a:endParaRPr>
          </a:p>
          <a:p>
            <a:pPr marL="0" lvl="1" algn="l">
              <a:lnSpc>
                <a:spcPts val="2340"/>
              </a:lnSpc>
              <a:spcBef>
                <a:spcPts val="0"/>
              </a:spcBef>
              <a:buClr>
                <a:srgbClr val="B6D1E1"/>
              </a:buClr>
              <a:tabLst>
                <a:tab pos="1987550" algn="l"/>
              </a:tabLst>
            </a:pPr>
            <a:r>
              <a:rPr lang="sv" b="1" dirty="0">
                <a:solidFill>
                  <a:srgbClr val="382B1B"/>
                </a:solidFill>
              </a:rPr>
              <a:t>Demonstrera</a:t>
            </a:r>
            <a:r>
              <a:rPr lang="sv" dirty="0">
                <a:solidFill>
                  <a:srgbClr val="382B1B"/>
                </a:solidFill>
              </a:rPr>
              <a:t>  </a:t>
            </a:r>
            <a:r>
              <a:rPr lang="sv" dirty="0"/>
              <a:t>Ge exempel eller bevis från verkliga livet. Berätta en kort historia om en nöjd kund eller visa före-och-efter-resultat.</a:t>
            </a:r>
            <a:endParaRPr lang="en-US" dirty="0">
              <a:solidFill>
                <a:srgbClr val="382B1B"/>
              </a:solidFill>
            </a:endParaRPr>
          </a:p>
          <a:p>
            <a:pPr marL="0" lvl="1" algn="l">
              <a:lnSpc>
                <a:spcPts val="2340"/>
              </a:lnSpc>
              <a:spcBef>
                <a:spcPts val="0"/>
              </a:spcBef>
              <a:buClr>
                <a:srgbClr val="B6D1E1"/>
              </a:buClr>
              <a:tabLst>
                <a:tab pos="1987550" algn="l"/>
              </a:tabLst>
            </a:pPr>
            <a:endParaRPr lang="en-US" dirty="0">
              <a:solidFill>
                <a:srgbClr val="382B1B"/>
              </a:solidFill>
            </a:endParaRPr>
          </a:p>
        </p:txBody>
      </p:sp>
      <p:cxnSp>
        <p:nvCxnSpPr>
          <p:cNvPr id="9" name="Straight Connector 8">
            <a:extLst>
              <a:ext uri="{FF2B5EF4-FFF2-40B4-BE49-F238E27FC236}">
                <a16:creationId xmlns:a16="http://schemas.microsoft.com/office/drawing/2014/main" id="{1B353B38-E708-2505-F0A6-2B15D80D002F}"/>
              </a:ext>
            </a:extLst>
          </p:cNvPr>
          <p:cNvCxnSpPr>
            <a:cxnSpLocks/>
          </p:cNvCxnSpPr>
          <p:nvPr/>
        </p:nvCxnSpPr>
        <p:spPr>
          <a:xfrm flipH="1">
            <a:off x="458436" y="5511196"/>
            <a:ext cx="11376000"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8BAF203-9957-43E3-AB2F-2A5AD51E6E9E}"/>
              </a:ext>
            </a:extLst>
          </p:cNvPr>
          <p:cNvCxnSpPr>
            <a:cxnSpLocks/>
          </p:cNvCxnSpPr>
          <p:nvPr/>
        </p:nvCxnSpPr>
        <p:spPr>
          <a:xfrm flipH="1">
            <a:off x="458436" y="2661528"/>
            <a:ext cx="11376000"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BC2485E-049D-6253-DF55-8F4A12A82A5A}"/>
              </a:ext>
            </a:extLst>
          </p:cNvPr>
          <p:cNvCxnSpPr>
            <a:cxnSpLocks/>
          </p:cNvCxnSpPr>
          <p:nvPr/>
        </p:nvCxnSpPr>
        <p:spPr>
          <a:xfrm flipH="1">
            <a:off x="458436" y="4028584"/>
            <a:ext cx="11376000"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3331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9848182-EA2F-5D65-8E9A-BD328C168289}"/>
              </a:ext>
            </a:extLst>
          </p:cNvPr>
          <p:cNvSpPr>
            <a:spLocks noGrp="1"/>
          </p:cNvSpPr>
          <p:nvPr>
            <p:ph type="body" sz="quarter" idx="27"/>
          </p:nvPr>
        </p:nvSpPr>
        <p:spPr/>
        <p:txBody>
          <a:bodyPr/>
          <a:lstStyle/>
          <a:p>
            <a:r>
              <a:rPr lang="sv" dirty="0"/>
              <a:t>HANTERA INVÄNDNINGAR</a:t>
            </a:r>
          </a:p>
        </p:txBody>
      </p:sp>
      <p:sp>
        <p:nvSpPr>
          <p:cNvPr id="8" name="Text Placeholder 2">
            <a:extLst>
              <a:ext uri="{FF2B5EF4-FFF2-40B4-BE49-F238E27FC236}">
                <a16:creationId xmlns:a16="http://schemas.microsoft.com/office/drawing/2014/main" id="{590E39CC-4A9B-A3E4-7DD9-FAA9CC2987F5}"/>
              </a:ext>
            </a:extLst>
          </p:cNvPr>
          <p:cNvSpPr txBox="1">
            <a:spLocks/>
          </p:cNvSpPr>
          <p:nvPr/>
        </p:nvSpPr>
        <p:spPr>
          <a:xfrm>
            <a:off x="700139" y="1555061"/>
            <a:ext cx="6172421" cy="4182587"/>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buClr>
                <a:srgbClr val="B6D1E1"/>
              </a:buClr>
              <a:tabLst>
                <a:tab pos="1987550" algn="l"/>
              </a:tabLst>
            </a:pPr>
            <a:r>
              <a:rPr lang="sv" dirty="0">
                <a:solidFill>
                  <a:srgbClr val="382B1B"/>
                </a:solidFill>
              </a:rPr>
              <a:t>Nu när du har formulerat vad du säljer måste du vara beredd att</a:t>
            </a:r>
          </a:p>
          <a:p>
            <a:pPr marL="0" lvl="1" algn="l">
              <a:lnSpc>
                <a:spcPts val="2340"/>
              </a:lnSpc>
              <a:spcBef>
                <a:spcPts val="0"/>
              </a:spcBef>
              <a:buClr>
                <a:srgbClr val="B6D1E1"/>
              </a:buClr>
              <a:tabLst>
                <a:tab pos="1987550" algn="l"/>
              </a:tabLst>
            </a:pPr>
            <a:endParaRPr lang="en-US" dirty="0">
              <a:solidFill>
                <a:srgbClr val="382B1B"/>
              </a:solidFill>
            </a:endParaRPr>
          </a:p>
          <a:p>
            <a:pPr marL="317500" lvl="1" algn="l">
              <a:lnSpc>
                <a:spcPts val="2340"/>
              </a:lnSpc>
              <a:spcBef>
                <a:spcPts val="0"/>
              </a:spcBef>
              <a:buClr>
                <a:srgbClr val="B6D1E1"/>
              </a:buClr>
              <a:tabLst>
                <a:tab pos="1987550" algn="l"/>
              </a:tabLst>
            </a:pPr>
            <a:r>
              <a:rPr lang="sv" dirty="0">
                <a:solidFill>
                  <a:srgbClr val="B6D1E1"/>
                </a:solidFill>
              </a:rPr>
              <a:t>- </a:t>
            </a:r>
            <a:r>
              <a:rPr lang="sv" dirty="0">
                <a:solidFill>
                  <a:srgbClr val="382B1B"/>
                </a:solidFill>
              </a:rPr>
              <a:t>Hantera invändningar</a:t>
            </a:r>
          </a:p>
          <a:p>
            <a:pPr marL="317500" lvl="1" algn="l">
              <a:lnSpc>
                <a:spcPts val="2340"/>
              </a:lnSpc>
              <a:spcBef>
                <a:spcPts val="0"/>
              </a:spcBef>
              <a:buClr>
                <a:srgbClr val="B6D1E1"/>
              </a:buClr>
              <a:tabLst>
                <a:tab pos="1987550" algn="l"/>
              </a:tabLst>
            </a:pPr>
            <a:r>
              <a:rPr lang="sv" dirty="0">
                <a:solidFill>
                  <a:srgbClr val="B6D1E1"/>
                </a:solidFill>
              </a:rPr>
              <a:t>- </a:t>
            </a:r>
            <a:r>
              <a:rPr lang="sv" dirty="0">
                <a:solidFill>
                  <a:srgbClr val="382B1B"/>
                </a:solidFill>
              </a:rPr>
              <a:t>Stäng affären</a:t>
            </a:r>
          </a:p>
          <a:p>
            <a:pPr marL="342900" lvl="1" indent="-342900" algn="l">
              <a:lnSpc>
                <a:spcPts val="2340"/>
              </a:lnSpc>
              <a:spcBef>
                <a:spcPts val="0"/>
              </a:spcBef>
              <a:buClr>
                <a:srgbClr val="B6D1E1"/>
              </a:buClr>
              <a:buFont typeface="Arial" panose="020B0604020202020204" pitchFamily="34" charset="0"/>
              <a:buChar char="•"/>
              <a:tabLst>
                <a:tab pos="1987550" algn="l"/>
              </a:tabLst>
            </a:pPr>
            <a:endParaRPr lang="en-US" dirty="0">
              <a:solidFill>
                <a:srgbClr val="382B1B"/>
              </a:solidFill>
            </a:endParaRPr>
          </a:p>
          <a:p>
            <a:pPr marL="0" lvl="1" algn="l">
              <a:lnSpc>
                <a:spcPts val="2340"/>
              </a:lnSpc>
              <a:spcBef>
                <a:spcPts val="0"/>
              </a:spcBef>
              <a:buClr>
                <a:srgbClr val="B6D1E1"/>
              </a:buClr>
              <a:tabLst>
                <a:tab pos="1987550" algn="l"/>
              </a:tabLst>
            </a:pPr>
            <a:r>
              <a:rPr lang="sv" dirty="0">
                <a:solidFill>
                  <a:srgbClr val="382B1B"/>
                </a:solidFill>
              </a:rPr>
              <a:t>Detta innebär att vara bekväm med motstånd och att be om försäljning, samt att känna till rätt tekniker och veta när man ska använda dem!</a:t>
            </a:r>
          </a:p>
          <a:p>
            <a:pPr marL="0" lvl="1" algn="l">
              <a:lnSpc>
                <a:spcPts val="2340"/>
              </a:lnSpc>
              <a:spcBef>
                <a:spcPts val="0"/>
              </a:spcBef>
              <a:buClr>
                <a:srgbClr val="B6D1E1"/>
              </a:buClr>
              <a:tabLst>
                <a:tab pos="1987550" algn="l"/>
              </a:tabLst>
            </a:pPr>
            <a:endParaRPr lang="en-US" dirty="0">
              <a:solidFill>
                <a:srgbClr val="382B1B"/>
              </a:solidFill>
            </a:endParaRPr>
          </a:p>
          <a:p>
            <a:pPr marL="0" lvl="1" algn="l">
              <a:lnSpc>
                <a:spcPts val="2340"/>
              </a:lnSpc>
              <a:spcBef>
                <a:spcPts val="0"/>
              </a:spcBef>
              <a:buClr>
                <a:srgbClr val="B6D1E1"/>
              </a:buClr>
              <a:tabLst>
                <a:tab pos="1987550" algn="l"/>
              </a:tabLst>
            </a:pPr>
            <a:r>
              <a:rPr lang="sv" dirty="0">
                <a:solidFill>
                  <a:srgbClr val="382B1B"/>
                </a:solidFill>
              </a:rPr>
              <a:t>Avsnitt 2 och 3 kommer att vägleda dig igenom.</a:t>
            </a:r>
          </a:p>
          <a:p>
            <a:pPr marL="342900" lvl="1" indent="-342900" algn="l">
              <a:lnSpc>
                <a:spcPts val="2340"/>
              </a:lnSpc>
              <a:spcBef>
                <a:spcPts val="0"/>
              </a:spcBef>
              <a:buClr>
                <a:srgbClr val="B6D1E1"/>
              </a:buClr>
              <a:buFont typeface="Arial" panose="020B0604020202020204" pitchFamily="34" charset="0"/>
              <a:buChar char="•"/>
              <a:tabLst>
                <a:tab pos="1987550" algn="l"/>
              </a:tabLst>
            </a:pPr>
            <a:endParaRPr lang="en-US" dirty="0">
              <a:solidFill>
                <a:srgbClr val="382B1B"/>
              </a:solidFill>
            </a:endParaRPr>
          </a:p>
          <a:p>
            <a:pPr marL="342900" lvl="1" indent="-342900" algn="l">
              <a:lnSpc>
                <a:spcPts val="2340"/>
              </a:lnSpc>
              <a:spcBef>
                <a:spcPts val="0"/>
              </a:spcBef>
              <a:buClr>
                <a:srgbClr val="B6D1E1"/>
              </a:buClr>
              <a:buFont typeface="Arial" panose="020B0604020202020204" pitchFamily="34" charset="0"/>
              <a:buChar char="•"/>
              <a:tabLst>
                <a:tab pos="1987550" algn="l"/>
              </a:tabLst>
            </a:pPr>
            <a:endParaRPr lang="en-US" dirty="0">
              <a:solidFill>
                <a:srgbClr val="382B1B"/>
              </a:solidFill>
            </a:endParaRPr>
          </a:p>
        </p:txBody>
      </p:sp>
      <p:pic>
        <p:nvPicPr>
          <p:cNvPr id="3" name="Picture 2" descr="A blue background with white text and icons&#10;&#10;AI-generated content may be incorrect.">
            <a:extLst>
              <a:ext uri="{FF2B5EF4-FFF2-40B4-BE49-F238E27FC236}">
                <a16:creationId xmlns:a16="http://schemas.microsoft.com/office/drawing/2014/main" id="{CED5607D-174A-4695-ED15-8EAC34624A8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140473" y="2092963"/>
            <a:ext cx="4236297" cy="2825577"/>
          </a:xfrm>
          <a:prstGeom prst="rect">
            <a:avLst/>
          </a:prstGeom>
        </p:spPr>
      </p:pic>
    </p:spTree>
    <p:extLst>
      <p:ext uri="{BB962C8B-B14F-4D97-AF65-F5344CB8AC3E}">
        <p14:creationId xmlns:p14="http://schemas.microsoft.com/office/powerpoint/2010/main" val="4150866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734BFA5F-B3CF-BE41-09F5-6C311EE103ED}"/>
              </a:ext>
            </a:extLst>
          </p:cNvPr>
          <p:cNvSpPr>
            <a:spLocks noGrp="1"/>
          </p:cNvSpPr>
          <p:nvPr>
            <p:ph type="body" sz="quarter" idx="31"/>
          </p:nvPr>
        </p:nvSpPr>
        <p:spPr>
          <a:xfrm>
            <a:off x="1076580" y="2316830"/>
            <a:ext cx="700387" cy="340283"/>
          </a:xfrm>
        </p:spPr>
        <p:txBody>
          <a:bodyPr/>
          <a:lstStyle/>
          <a:p>
            <a:pPr algn="l"/>
            <a:r>
              <a:rPr lang="sv" dirty="0"/>
              <a:t>01</a:t>
            </a:r>
          </a:p>
        </p:txBody>
      </p:sp>
      <p:sp>
        <p:nvSpPr>
          <p:cNvPr id="11" name="Text Placeholder 10">
            <a:extLst>
              <a:ext uri="{FF2B5EF4-FFF2-40B4-BE49-F238E27FC236}">
                <a16:creationId xmlns:a16="http://schemas.microsoft.com/office/drawing/2014/main" id="{763631CE-009C-DE19-38BD-DDE4CBD56E79}"/>
              </a:ext>
            </a:extLst>
          </p:cNvPr>
          <p:cNvSpPr>
            <a:spLocks noGrp="1"/>
          </p:cNvSpPr>
          <p:nvPr>
            <p:ph type="body" sz="quarter" idx="32"/>
          </p:nvPr>
        </p:nvSpPr>
        <p:spPr>
          <a:xfrm>
            <a:off x="1716805" y="2329743"/>
            <a:ext cx="9252000" cy="340283"/>
          </a:xfrm>
        </p:spPr>
        <p:txBody>
          <a:bodyPr/>
          <a:lstStyle/>
          <a:p>
            <a:pPr>
              <a:tabLst>
                <a:tab pos="8577263" algn="l"/>
              </a:tabLst>
            </a:pPr>
            <a:r>
              <a:rPr lang="sv" sz="2500" dirty="0"/>
              <a:t>Komma igång med försäljning</a:t>
            </a:r>
          </a:p>
        </p:txBody>
      </p:sp>
      <p:sp>
        <p:nvSpPr>
          <p:cNvPr id="12" name="Text Placeholder 11">
            <a:extLst>
              <a:ext uri="{FF2B5EF4-FFF2-40B4-BE49-F238E27FC236}">
                <a16:creationId xmlns:a16="http://schemas.microsoft.com/office/drawing/2014/main" id="{451A6549-FE59-E8F9-0A8F-363B024EDD80}"/>
              </a:ext>
            </a:extLst>
          </p:cNvPr>
          <p:cNvSpPr>
            <a:spLocks noGrp="1"/>
          </p:cNvSpPr>
          <p:nvPr>
            <p:ph type="body" sz="quarter" idx="33"/>
          </p:nvPr>
        </p:nvSpPr>
        <p:spPr>
          <a:xfrm>
            <a:off x="1076580" y="2863845"/>
            <a:ext cx="700387" cy="340283"/>
          </a:xfrm>
        </p:spPr>
        <p:txBody>
          <a:bodyPr/>
          <a:lstStyle/>
          <a:p>
            <a:pPr algn="l"/>
            <a:r>
              <a:rPr lang="sv" dirty="0"/>
              <a:t>02</a:t>
            </a:r>
          </a:p>
        </p:txBody>
      </p:sp>
      <p:sp>
        <p:nvSpPr>
          <p:cNvPr id="13" name="Text Placeholder 12">
            <a:extLst>
              <a:ext uri="{FF2B5EF4-FFF2-40B4-BE49-F238E27FC236}">
                <a16:creationId xmlns:a16="http://schemas.microsoft.com/office/drawing/2014/main" id="{35550EAD-CDE7-A049-A8A1-223466EF4C8D}"/>
              </a:ext>
            </a:extLst>
          </p:cNvPr>
          <p:cNvSpPr>
            <a:spLocks noGrp="1"/>
          </p:cNvSpPr>
          <p:nvPr>
            <p:ph type="body" sz="quarter" idx="34"/>
          </p:nvPr>
        </p:nvSpPr>
        <p:spPr>
          <a:xfrm>
            <a:off x="1716805" y="2876758"/>
            <a:ext cx="9252000" cy="340283"/>
          </a:xfrm>
        </p:spPr>
        <p:txBody>
          <a:bodyPr/>
          <a:lstStyle/>
          <a:p>
            <a:pPr>
              <a:tabLst>
                <a:tab pos="8577263" algn="l"/>
              </a:tabLst>
            </a:pPr>
            <a:r>
              <a:rPr lang="sv" sz="2500" dirty="0"/>
              <a:t>Hantera invändningar</a:t>
            </a:r>
          </a:p>
        </p:txBody>
      </p:sp>
      <p:sp>
        <p:nvSpPr>
          <p:cNvPr id="14" name="Text Placeholder 13">
            <a:extLst>
              <a:ext uri="{FF2B5EF4-FFF2-40B4-BE49-F238E27FC236}">
                <a16:creationId xmlns:a16="http://schemas.microsoft.com/office/drawing/2014/main" id="{D7504A68-0876-3110-E865-11F3208955B0}"/>
              </a:ext>
            </a:extLst>
          </p:cNvPr>
          <p:cNvSpPr>
            <a:spLocks noGrp="1"/>
          </p:cNvSpPr>
          <p:nvPr>
            <p:ph type="body" sz="quarter" idx="35"/>
          </p:nvPr>
        </p:nvSpPr>
        <p:spPr>
          <a:xfrm>
            <a:off x="1076580" y="3923369"/>
            <a:ext cx="700387" cy="340283"/>
          </a:xfrm>
        </p:spPr>
        <p:txBody>
          <a:bodyPr/>
          <a:lstStyle/>
          <a:p>
            <a:pPr algn="l"/>
            <a:r>
              <a:rPr lang="sv" dirty="0"/>
              <a:t>04</a:t>
            </a:r>
          </a:p>
        </p:txBody>
      </p:sp>
      <p:sp>
        <p:nvSpPr>
          <p:cNvPr id="15" name="Text Placeholder 14">
            <a:extLst>
              <a:ext uri="{FF2B5EF4-FFF2-40B4-BE49-F238E27FC236}">
                <a16:creationId xmlns:a16="http://schemas.microsoft.com/office/drawing/2014/main" id="{8D17AD58-DDB9-C658-CFCA-6A37100B8E7A}"/>
              </a:ext>
            </a:extLst>
          </p:cNvPr>
          <p:cNvSpPr>
            <a:spLocks noGrp="1"/>
          </p:cNvSpPr>
          <p:nvPr>
            <p:ph type="body" sz="quarter" idx="36"/>
          </p:nvPr>
        </p:nvSpPr>
        <p:spPr>
          <a:xfrm>
            <a:off x="1716805" y="3936282"/>
            <a:ext cx="9252000" cy="340283"/>
          </a:xfrm>
        </p:spPr>
        <p:txBody>
          <a:bodyPr/>
          <a:lstStyle/>
          <a:p>
            <a:pPr>
              <a:tabLst>
                <a:tab pos="8577263" algn="l"/>
              </a:tabLst>
            </a:pPr>
            <a:r>
              <a:rPr lang="sv" sz="2500" dirty="0"/>
              <a:t>Merförsäljning</a:t>
            </a:r>
          </a:p>
        </p:txBody>
      </p:sp>
      <p:sp>
        <p:nvSpPr>
          <p:cNvPr id="7" name="Text Placeholder 6">
            <a:extLst>
              <a:ext uri="{FF2B5EF4-FFF2-40B4-BE49-F238E27FC236}">
                <a16:creationId xmlns:a16="http://schemas.microsoft.com/office/drawing/2014/main" id="{3808F8CF-D8DE-7D32-5146-9EDAE2FE0039}"/>
              </a:ext>
            </a:extLst>
          </p:cNvPr>
          <p:cNvSpPr>
            <a:spLocks noGrp="1"/>
          </p:cNvSpPr>
          <p:nvPr>
            <p:ph type="body" sz="quarter" idx="27"/>
          </p:nvPr>
        </p:nvSpPr>
        <p:spPr/>
        <p:txBody>
          <a:bodyPr/>
          <a:lstStyle/>
          <a:p>
            <a:r>
              <a:rPr lang="sv" dirty="0"/>
              <a:t>Innehåll</a:t>
            </a:r>
          </a:p>
        </p:txBody>
      </p:sp>
      <p:sp>
        <p:nvSpPr>
          <p:cNvPr id="16" name="Text Placeholder 15">
            <a:extLst>
              <a:ext uri="{FF2B5EF4-FFF2-40B4-BE49-F238E27FC236}">
                <a16:creationId xmlns:a16="http://schemas.microsoft.com/office/drawing/2014/main" id="{D26FB171-DF03-3EEB-66D9-0B83C9551DB6}"/>
              </a:ext>
            </a:extLst>
          </p:cNvPr>
          <p:cNvSpPr>
            <a:spLocks noGrp="1"/>
          </p:cNvSpPr>
          <p:nvPr>
            <p:ph type="body" sz="quarter" idx="37"/>
          </p:nvPr>
        </p:nvSpPr>
        <p:spPr>
          <a:xfrm>
            <a:off x="1076580" y="3393607"/>
            <a:ext cx="700387" cy="340283"/>
          </a:xfrm>
        </p:spPr>
        <p:txBody>
          <a:bodyPr/>
          <a:lstStyle/>
          <a:p>
            <a:pPr algn="l"/>
            <a:r>
              <a:rPr lang="sv" dirty="0"/>
              <a:t>03</a:t>
            </a:r>
          </a:p>
        </p:txBody>
      </p:sp>
      <p:sp>
        <p:nvSpPr>
          <p:cNvPr id="17" name="Text Placeholder 16">
            <a:extLst>
              <a:ext uri="{FF2B5EF4-FFF2-40B4-BE49-F238E27FC236}">
                <a16:creationId xmlns:a16="http://schemas.microsoft.com/office/drawing/2014/main" id="{3EEE745C-B480-F40C-D80E-DE7C8657394B}"/>
              </a:ext>
            </a:extLst>
          </p:cNvPr>
          <p:cNvSpPr>
            <a:spLocks noGrp="1"/>
          </p:cNvSpPr>
          <p:nvPr>
            <p:ph type="body" sz="quarter" idx="38"/>
          </p:nvPr>
        </p:nvSpPr>
        <p:spPr>
          <a:xfrm>
            <a:off x="1716805" y="3406520"/>
            <a:ext cx="9252000" cy="340283"/>
          </a:xfrm>
        </p:spPr>
        <p:txBody>
          <a:bodyPr/>
          <a:lstStyle/>
          <a:p>
            <a:pPr>
              <a:tabLst>
                <a:tab pos="8577263" algn="l"/>
              </a:tabLst>
            </a:pPr>
            <a:r>
              <a:rPr lang="sv" sz="2500" dirty="0"/>
              <a:t>Att avsluta försäljningen – metoder som fungerar</a:t>
            </a:r>
          </a:p>
        </p:txBody>
      </p:sp>
      <p:pic>
        <p:nvPicPr>
          <p:cNvPr id="2" name="Picture 1">
            <a:extLst>
              <a:ext uri="{FF2B5EF4-FFF2-40B4-BE49-F238E27FC236}">
                <a16:creationId xmlns:a16="http://schemas.microsoft.com/office/drawing/2014/main" id="{C26B5482-AC33-2BA5-0779-B5C47A89999D}"/>
              </a:ext>
            </a:extLst>
          </p:cNvPr>
          <p:cNvPicPr>
            <a:picLocks noChangeAspect="1"/>
          </p:cNvPicPr>
          <p:nvPr/>
        </p:nvPicPr>
        <p:blipFill>
          <a:blip r:embed="rId2"/>
          <a:srcRect r="79788"/>
          <a:stretch>
            <a:fillRect/>
          </a:stretch>
        </p:blipFill>
        <p:spPr>
          <a:xfrm>
            <a:off x="662690" y="5504123"/>
            <a:ext cx="1929081" cy="1112173"/>
          </a:xfrm>
          <a:prstGeom prst="rect">
            <a:avLst/>
          </a:prstGeom>
        </p:spPr>
      </p:pic>
      <p:pic>
        <p:nvPicPr>
          <p:cNvPr id="8" name="Picture 7">
            <a:extLst>
              <a:ext uri="{FF2B5EF4-FFF2-40B4-BE49-F238E27FC236}">
                <a16:creationId xmlns:a16="http://schemas.microsoft.com/office/drawing/2014/main" id="{E5B8834D-BAB3-EFF3-AD0D-0770C5FD1AC5}"/>
              </a:ext>
            </a:extLst>
          </p:cNvPr>
          <p:cNvPicPr>
            <a:picLocks noChangeAspect="1"/>
          </p:cNvPicPr>
          <p:nvPr/>
        </p:nvPicPr>
        <p:blipFill>
          <a:blip r:embed="rId3"/>
          <a:stretch>
            <a:fillRect/>
          </a:stretch>
        </p:blipFill>
        <p:spPr>
          <a:xfrm>
            <a:off x="2527703" y="5756029"/>
            <a:ext cx="9128469" cy="919659"/>
          </a:xfrm>
          <a:prstGeom prst="rect">
            <a:avLst/>
          </a:prstGeom>
        </p:spPr>
      </p:pic>
    </p:spTree>
    <p:extLst>
      <p:ext uri="{BB962C8B-B14F-4D97-AF65-F5344CB8AC3E}">
        <p14:creationId xmlns:p14="http://schemas.microsoft.com/office/powerpoint/2010/main" val="1924337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370529" y="2146852"/>
            <a:ext cx="4349942" cy="3218777"/>
          </a:xfrm>
        </p:spPr>
        <p:txBody>
          <a:bodyPr>
            <a:normAutofit/>
          </a:bodyPr>
          <a:lstStyle/>
          <a:p>
            <a:r>
              <a:rPr lang="sv" dirty="0"/>
              <a:t>ATT HANTERA INVÄNDNINGAR</a:t>
            </a:r>
          </a:p>
          <a:p>
            <a:endParaRPr lang="en-US" dirty="0"/>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sv" dirty="0"/>
              <a:t>02</a:t>
            </a:r>
          </a:p>
        </p:txBody>
      </p:sp>
    </p:spTree>
    <p:extLst>
      <p:ext uri="{BB962C8B-B14F-4D97-AF65-F5344CB8AC3E}">
        <p14:creationId xmlns:p14="http://schemas.microsoft.com/office/powerpoint/2010/main" val="2653108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sv" dirty="0"/>
              <a:t>ATT HANTERA INVÄNDNINGAR</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362636" y="1154506"/>
            <a:ext cx="8711473" cy="4548987"/>
          </a:xfrm>
        </p:spPr>
        <p:txBody>
          <a:bodyPr numCol="1"/>
          <a:lstStyle/>
          <a:p>
            <a:pPr marL="0" lvl="1" algn="l">
              <a:lnSpc>
                <a:spcPts val="2340"/>
              </a:lnSpc>
              <a:spcBef>
                <a:spcPts val="200"/>
              </a:spcBef>
              <a:buClr>
                <a:srgbClr val="B6D1E1"/>
              </a:buClr>
            </a:pPr>
            <a:r>
              <a:rPr lang="sv" dirty="0">
                <a:solidFill>
                  <a:srgbClr val="382B1B"/>
                </a:solidFill>
              </a:rPr>
              <a:t>Invändningar är inte avslag; de är bara en del av samtalet. Det betyder att kunden tänker och det är bra. </a:t>
            </a:r>
            <a:r>
              <a:rPr lang="sv" dirty="0"/>
              <a:t>Invändningar betyder inte alltid "nej", de kan betyda "inte än", försäljningen kan fortfarande vara på väg!</a:t>
            </a:r>
            <a:endParaRPr lang="en-GB" dirty="0">
              <a:solidFill>
                <a:srgbClr val="382B1B"/>
              </a:solidFill>
            </a:endParaRPr>
          </a:p>
          <a:p>
            <a:pPr marL="0" lvl="1" algn="l">
              <a:lnSpc>
                <a:spcPts val="2340"/>
              </a:lnSpc>
              <a:spcBef>
                <a:spcPts val="200"/>
              </a:spcBef>
              <a:buClr>
                <a:srgbClr val="B6D1E1"/>
              </a:buClr>
            </a:pPr>
            <a:endParaRPr lang="en-GB" b="1" dirty="0">
              <a:solidFill>
                <a:srgbClr val="382B1B"/>
              </a:solidFill>
            </a:endParaRPr>
          </a:p>
          <a:p>
            <a:pPr marL="0" lvl="1" algn="l">
              <a:lnSpc>
                <a:spcPts val="2340"/>
              </a:lnSpc>
              <a:spcBef>
                <a:spcPts val="200"/>
              </a:spcBef>
              <a:buClr>
                <a:srgbClr val="B6D1E1"/>
              </a:buClr>
            </a:pPr>
            <a:r>
              <a:rPr lang="sv" sz="2000" b="1" dirty="0">
                <a:solidFill>
                  <a:srgbClr val="382B1B"/>
                </a:solidFill>
              </a:rPr>
              <a:t>Vad man ska göra när någon tvekar:</a:t>
            </a:r>
            <a:endParaRPr lang="sv" sz="2000" b="1" dirty="0">
              <a:solidFill>
                <a:srgbClr val="382B1B"/>
              </a:solidFill>
              <a:ea typeface="Calibri"/>
              <a:cs typeface="Calibri"/>
            </a:endParaRPr>
          </a:p>
          <a:p>
            <a:pPr lvl="1" indent="-457200" algn="l">
              <a:lnSpc>
                <a:spcPts val="2340"/>
              </a:lnSpc>
              <a:spcBef>
                <a:spcPts val="200"/>
              </a:spcBef>
              <a:buClr>
                <a:srgbClr val="B6D1E1"/>
              </a:buClr>
              <a:buAutoNum type="arabicPeriod"/>
            </a:pPr>
            <a:r>
              <a:rPr lang="sv" sz="2000" dirty="0">
                <a:solidFill>
                  <a:srgbClr val="382B1B"/>
                </a:solidFill>
              </a:rPr>
              <a:t>Lyssna först: Avbryt inte. Låt dem prata färdigt och visa att du bryr dig om vad de tycker.</a:t>
            </a:r>
            <a:endParaRPr lang="sv" sz="2000" dirty="0">
              <a:solidFill>
                <a:srgbClr val="382B1B"/>
              </a:solidFill>
              <a:ea typeface="Calibri"/>
              <a:cs typeface="Calibri"/>
            </a:endParaRPr>
          </a:p>
          <a:p>
            <a:pPr lvl="1" indent="-457200" algn="l">
              <a:lnSpc>
                <a:spcPts val="2340"/>
              </a:lnSpc>
              <a:spcBef>
                <a:spcPts val="200"/>
              </a:spcBef>
              <a:buClr>
                <a:srgbClr val="B6D1E1"/>
              </a:buClr>
              <a:buAutoNum type="arabicPeriod"/>
            </a:pPr>
            <a:r>
              <a:rPr lang="sv" sz="2000" dirty="0">
                <a:solidFill>
                  <a:srgbClr val="382B1B"/>
                </a:solidFill>
              </a:rPr>
              <a:t>Behåll lugnet och nyfikenheten: Fråga försiktigt: ”Får jag fråga vad som hindrar dig?” eller ”Är det något du är osäker på?”</a:t>
            </a:r>
            <a:endParaRPr lang="sv" sz="2000" dirty="0">
              <a:solidFill>
                <a:srgbClr val="382B1B"/>
              </a:solidFill>
              <a:ea typeface="Calibri"/>
              <a:cs typeface="Calibri"/>
            </a:endParaRPr>
          </a:p>
          <a:p>
            <a:pPr lvl="1" indent="-457200" algn="l">
              <a:lnSpc>
                <a:spcPts val="2340"/>
              </a:lnSpc>
              <a:spcBef>
                <a:spcPts val="200"/>
              </a:spcBef>
              <a:buClr>
                <a:srgbClr val="B6D1E1"/>
              </a:buClr>
              <a:buAutoNum type="arabicPeriod"/>
            </a:pPr>
            <a:r>
              <a:rPr lang="sv" sz="2000" dirty="0">
                <a:solidFill>
                  <a:srgbClr val="382B1B"/>
                </a:solidFill>
              </a:rPr>
              <a:t>Prova dessa vänliga tekniker: Håll med och svara (”Ja… och”-tekniken): ”Ja, jag förstår att det är lite mer än bara mataffärsmärken, den här är handgjord, utan konserveringsmedel.”</a:t>
            </a:r>
            <a:endParaRPr lang="sv" sz="2000" dirty="0">
              <a:solidFill>
                <a:srgbClr val="382B1B"/>
              </a:solidFill>
              <a:ea typeface="Calibri"/>
              <a:cs typeface="Calibri"/>
            </a:endParaRPr>
          </a:p>
          <a:p>
            <a:pPr lvl="1" indent="-457200" algn="l">
              <a:lnSpc>
                <a:spcPts val="2340"/>
              </a:lnSpc>
              <a:spcBef>
                <a:spcPts val="200"/>
              </a:spcBef>
              <a:buClr>
                <a:srgbClr val="B6D1E1"/>
              </a:buClr>
              <a:buAutoNum type="arabicPeriod"/>
            </a:pPr>
            <a:r>
              <a:rPr lang="sv" sz="2000" dirty="0">
                <a:solidFill>
                  <a:srgbClr val="382B1B"/>
                </a:solidFill>
              </a:rPr>
              <a:t>Be om förtydligande: ”Vad skulle få det att kännas som en bättre passform för dig?” eller ”Är det storleken, priset eller något annat?”</a:t>
            </a:r>
            <a:endParaRPr lang="sv" sz="2000" dirty="0">
              <a:solidFill>
                <a:srgbClr val="382B1B"/>
              </a:solidFill>
              <a:ea typeface="Calibri"/>
              <a:cs typeface="Calibri"/>
            </a:endParaRPr>
          </a:p>
          <a:p>
            <a:pPr lvl="1" indent="-457200" algn="l">
              <a:lnSpc>
                <a:spcPts val="2340"/>
              </a:lnSpc>
              <a:spcBef>
                <a:spcPts val="200"/>
              </a:spcBef>
              <a:buClr>
                <a:srgbClr val="B6D1E1"/>
              </a:buClr>
              <a:buAutoNum type="arabicPeriod"/>
            </a:pPr>
            <a:r>
              <a:rPr lang="sv" sz="2000" dirty="0">
                <a:solidFill>
                  <a:srgbClr val="382B1B"/>
                </a:solidFill>
              </a:rPr>
              <a:t>Erbjud en enkel lösning (om möjligt): ”Jag har en mindre portionsstorlek om du föredrar att prova den först.”</a:t>
            </a:r>
            <a:endParaRPr lang="en-IE" sz="2000" dirty="0">
              <a:solidFill>
                <a:srgbClr val="382B1B"/>
              </a:solidFill>
            </a:endParaRPr>
          </a:p>
          <a:p>
            <a:pPr marL="0" lvl="1" algn="l">
              <a:lnSpc>
                <a:spcPts val="2340"/>
              </a:lnSpc>
              <a:spcBef>
                <a:spcPts val="200"/>
              </a:spcBef>
              <a:buClr>
                <a:srgbClr val="B6D1E1"/>
              </a:buClr>
            </a:pPr>
            <a:endParaRPr lang="en-IE" dirty="0">
              <a:solidFill>
                <a:srgbClr val="382B1B"/>
              </a:solidFill>
            </a:endParaRPr>
          </a:p>
          <a:p>
            <a:pPr marL="0" lvl="1" algn="l">
              <a:lnSpc>
                <a:spcPts val="2340"/>
              </a:lnSpc>
              <a:spcBef>
                <a:spcPts val="200"/>
              </a:spcBef>
              <a:buClr>
                <a:srgbClr val="B6D1E1"/>
              </a:buClr>
            </a:pPr>
            <a:endParaRPr lang="en-US" dirty="0">
              <a:solidFill>
                <a:srgbClr val="382B1B"/>
              </a:solidFill>
            </a:endParaRPr>
          </a:p>
        </p:txBody>
      </p:sp>
      <p:grpSp>
        <p:nvGrpSpPr>
          <p:cNvPr id="4" name="Group 3">
            <a:extLst>
              <a:ext uri="{FF2B5EF4-FFF2-40B4-BE49-F238E27FC236}">
                <a16:creationId xmlns:a16="http://schemas.microsoft.com/office/drawing/2014/main" id="{BF6D79EB-B56F-08D0-4F23-FF70605A53A9}"/>
              </a:ext>
            </a:extLst>
          </p:cNvPr>
          <p:cNvGrpSpPr/>
          <p:nvPr/>
        </p:nvGrpSpPr>
        <p:grpSpPr>
          <a:xfrm>
            <a:off x="9247877" y="2718791"/>
            <a:ext cx="2636908" cy="2655609"/>
            <a:chOff x="397853" y="4577628"/>
            <a:chExt cx="2201592" cy="2045728"/>
          </a:xfrm>
        </p:grpSpPr>
        <p:pic>
          <p:nvPicPr>
            <p:cNvPr id="8" name="Picture 7" descr="Icon&#10;&#10;Description automatically generated">
              <a:extLst>
                <a:ext uri="{FF2B5EF4-FFF2-40B4-BE49-F238E27FC236}">
                  <a16:creationId xmlns:a16="http://schemas.microsoft.com/office/drawing/2014/main" id="{42512D51-2152-A29E-278A-04162DAA6814}"/>
                </a:ext>
              </a:extLst>
            </p:cNvPr>
            <p:cNvPicPr>
              <a:picLocks noChangeAspect="1"/>
            </p:cNvPicPr>
            <p:nvPr/>
          </p:nvPicPr>
          <p:blipFill>
            <a:blip r:embed="rId2"/>
            <a:stretch>
              <a:fillRect/>
            </a:stretch>
          </p:blipFill>
          <p:spPr>
            <a:xfrm>
              <a:off x="397853" y="4577628"/>
              <a:ext cx="2201592" cy="2045728"/>
            </a:xfrm>
            <a:prstGeom prst="rect">
              <a:avLst/>
            </a:prstGeom>
          </p:spPr>
        </p:pic>
        <p:pic>
          <p:nvPicPr>
            <p:cNvPr id="9" name="Picture 8" descr="Icon&#10;&#10;Description automatically generated">
              <a:extLst>
                <a:ext uri="{FF2B5EF4-FFF2-40B4-BE49-F238E27FC236}">
                  <a16:creationId xmlns:a16="http://schemas.microsoft.com/office/drawing/2014/main" id="{BF3BBBD9-17CA-2BE9-B52A-C96FCFCFB529}"/>
                </a:ext>
              </a:extLst>
            </p:cNvPr>
            <p:cNvPicPr>
              <a:picLocks noChangeAspect="1"/>
            </p:cNvPicPr>
            <p:nvPr/>
          </p:nvPicPr>
          <p:blipFill>
            <a:blip r:embed="rId3"/>
            <a:stretch>
              <a:fillRect/>
            </a:stretch>
          </p:blipFill>
          <p:spPr>
            <a:xfrm>
              <a:off x="586697" y="5273006"/>
              <a:ext cx="241903" cy="263817"/>
            </a:xfrm>
            <a:prstGeom prst="rect">
              <a:avLst/>
            </a:prstGeom>
          </p:spPr>
        </p:pic>
      </p:grpSp>
    </p:spTree>
    <p:extLst>
      <p:ext uri="{BB962C8B-B14F-4D97-AF65-F5344CB8AC3E}">
        <p14:creationId xmlns:p14="http://schemas.microsoft.com/office/powerpoint/2010/main" val="1079343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AD1AA0-A0E7-F8D0-83D0-C7B4F2CED719}"/>
              </a:ext>
            </a:extLst>
          </p:cNvPr>
          <p:cNvSpPr>
            <a:spLocks noGrp="1"/>
          </p:cNvSpPr>
          <p:nvPr>
            <p:ph type="body" sz="quarter" idx="27"/>
          </p:nvPr>
        </p:nvSpPr>
        <p:spPr/>
        <p:txBody>
          <a:bodyPr/>
          <a:lstStyle/>
          <a:p>
            <a:r>
              <a:rPr lang="sv" dirty="0"/>
              <a:t>TEKNIKER </a:t>
            </a:r>
            <a:r>
              <a:rPr lang="sv" b="1" dirty="0"/>
              <a:t>FÖR HANTERING AV INVÄNDNINGAR</a:t>
            </a:r>
          </a:p>
        </p:txBody>
      </p:sp>
      <p:sp>
        <p:nvSpPr>
          <p:cNvPr id="4" name="Text Placeholder 3">
            <a:extLst>
              <a:ext uri="{FF2B5EF4-FFF2-40B4-BE49-F238E27FC236}">
                <a16:creationId xmlns:a16="http://schemas.microsoft.com/office/drawing/2014/main" id="{63DDEB7F-2271-E16A-CC7E-BEF908FD503A}"/>
              </a:ext>
            </a:extLst>
          </p:cNvPr>
          <p:cNvSpPr txBox="1">
            <a:spLocks/>
          </p:cNvSpPr>
          <p:nvPr/>
        </p:nvSpPr>
        <p:spPr>
          <a:xfrm>
            <a:off x="214866" y="3480106"/>
            <a:ext cx="2672815" cy="2213525"/>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2580"/>
              </a:lnSpc>
              <a:spcBef>
                <a:spcPts val="0"/>
              </a:spcBef>
            </a:pPr>
            <a:r>
              <a:rPr lang="sv" sz="2400" b="1" dirty="0">
                <a:solidFill>
                  <a:srgbClr val="382B1B"/>
                </a:solidFill>
              </a:rPr>
              <a:t>ÅTERSTÖD</a:t>
            </a:r>
            <a:br>
              <a:rPr lang="sv" sz="2400" b="1" dirty="0">
                <a:solidFill>
                  <a:srgbClr val="382B1B"/>
                </a:solidFill>
              </a:rPr>
            </a:br>
            <a:r>
              <a:rPr lang="sv" sz="2400" b="1" dirty="0">
                <a:solidFill>
                  <a:srgbClr val="382B1B"/>
                </a:solidFill>
              </a:rPr>
              <a:t>TEKNIK</a:t>
            </a:r>
          </a:p>
          <a:p>
            <a:pPr algn="ctr">
              <a:lnSpc>
                <a:spcPts val="2580"/>
              </a:lnSpc>
              <a:spcBef>
                <a:spcPts val="0"/>
              </a:spcBef>
            </a:pPr>
            <a:endParaRPr lang="en-US" sz="2400" b="1" dirty="0">
              <a:solidFill>
                <a:srgbClr val="382B1B"/>
              </a:solidFill>
            </a:endParaRPr>
          </a:p>
          <a:p>
            <a:pPr algn="ctr">
              <a:lnSpc>
                <a:spcPts val="2580"/>
              </a:lnSpc>
              <a:spcBef>
                <a:spcPts val="0"/>
              </a:spcBef>
            </a:pPr>
            <a:endParaRPr lang="en-US" sz="2400" b="1" dirty="0">
              <a:solidFill>
                <a:srgbClr val="382B1B"/>
              </a:solidFill>
            </a:endParaRPr>
          </a:p>
        </p:txBody>
      </p:sp>
      <p:sp>
        <p:nvSpPr>
          <p:cNvPr id="6" name="Text Placeholder 4">
            <a:extLst>
              <a:ext uri="{FF2B5EF4-FFF2-40B4-BE49-F238E27FC236}">
                <a16:creationId xmlns:a16="http://schemas.microsoft.com/office/drawing/2014/main" id="{9B58F1F4-F650-7E32-8677-3B75D016C49B}"/>
              </a:ext>
            </a:extLst>
          </p:cNvPr>
          <p:cNvSpPr txBox="1">
            <a:spLocks/>
          </p:cNvSpPr>
          <p:nvPr/>
        </p:nvSpPr>
        <p:spPr>
          <a:xfrm>
            <a:off x="3242098" y="3447449"/>
            <a:ext cx="2857871" cy="2246182"/>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2580"/>
              </a:lnSpc>
              <a:spcBef>
                <a:spcPts val="0"/>
              </a:spcBef>
            </a:pPr>
            <a:r>
              <a:rPr lang="sv" sz="2400" b="1" dirty="0">
                <a:solidFill>
                  <a:srgbClr val="382B1B"/>
                </a:solidFill>
              </a:rPr>
              <a:t>OMFORMULERINGS</a:t>
            </a:r>
            <a:br>
              <a:rPr lang="sv" sz="2400" b="1" dirty="0">
                <a:solidFill>
                  <a:srgbClr val="382B1B"/>
                </a:solidFill>
                <a:ea typeface="Calibri"/>
                <a:cs typeface="Calibri"/>
              </a:rPr>
            </a:br>
            <a:r>
              <a:rPr lang="sv" sz="2400" b="1" dirty="0">
                <a:solidFill>
                  <a:srgbClr val="382B1B"/>
                </a:solidFill>
              </a:rPr>
              <a:t>TEKNIK</a:t>
            </a:r>
          </a:p>
          <a:p>
            <a:pPr algn="ctr">
              <a:lnSpc>
                <a:spcPts val="2580"/>
              </a:lnSpc>
              <a:spcBef>
                <a:spcPts val="0"/>
              </a:spcBef>
            </a:pPr>
            <a:endParaRPr lang="en-US" sz="2400" b="1" dirty="0">
              <a:solidFill>
                <a:srgbClr val="382B1B"/>
              </a:solidFill>
            </a:endParaRPr>
          </a:p>
          <a:p>
            <a:pPr algn="ctr">
              <a:lnSpc>
                <a:spcPts val="2580"/>
              </a:lnSpc>
              <a:spcBef>
                <a:spcPts val="0"/>
              </a:spcBef>
            </a:pPr>
            <a:endParaRPr lang="en-US" sz="2400" b="1" dirty="0">
              <a:solidFill>
                <a:srgbClr val="382B1B"/>
              </a:solidFill>
            </a:endParaRPr>
          </a:p>
        </p:txBody>
      </p:sp>
      <p:sp>
        <p:nvSpPr>
          <p:cNvPr id="7" name="Text Placeholder 5">
            <a:extLst>
              <a:ext uri="{FF2B5EF4-FFF2-40B4-BE49-F238E27FC236}">
                <a16:creationId xmlns:a16="http://schemas.microsoft.com/office/drawing/2014/main" id="{0E86D5E5-1951-7033-D86A-3119F178465D}"/>
              </a:ext>
            </a:extLst>
          </p:cNvPr>
          <p:cNvSpPr txBox="1">
            <a:spLocks/>
          </p:cNvSpPr>
          <p:nvPr/>
        </p:nvSpPr>
        <p:spPr>
          <a:xfrm>
            <a:off x="6145266" y="3480106"/>
            <a:ext cx="2672815" cy="2213525"/>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2580"/>
              </a:lnSpc>
              <a:spcBef>
                <a:spcPts val="0"/>
              </a:spcBef>
            </a:pPr>
            <a:r>
              <a:rPr lang="sv" sz="2400" b="1" dirty="0">
                <a:solidFill>
                  <a:srgbClr val="382B1B"/>
                </a:solidFill>
              </a:rPr>
              <a:t>MOTIVERINGS</a:t>
            </a:r>
            <a:br>
              <a:rPr lang="sv" sz="2400" b="1" dirty="0">
                <a:solidFill>
                  <a:srgbClr val="382B1B"/>
                </a:solidFill>
              </a:rPr>
            </a:br>
            <a:r>
              <a:rPr lang="sv" sz="2400" b="1" dirty="0">
                <a:solidFill>
                  <a:srgbClr val="382B1B"/>
                </a:solidFill>
              </a:rPr>
              <a:t>TEKNIK</a:t>
            </a:r>
          </a:p>
          <a:p>
            <a:pPr algn="ctr">
              <a:lnSpc>
                <a:spcPts val="2580"/>
              </a:lnSpc>
              <a:spcBef>
                <a:spcPts val="0"/>
              </a:spcBef>
            </a:pPr>
            <a:endParaRPr lang="en-US" sz="2400" b="1" dirty="0">
              <a:solidFill>
                <a:srgbClr val="382B1B"/>
              </a:solidFill>
            </a:endParaRPr>
          </a:p>
          <a:p>
            <a:pPr algn="ctr">
              <a:lnSpc>
                <a:spcPts val="2580"/>
              </a:lnSpc>
              <a:spcBef>
                <a:spcPts val="0"/>
              </a:spcBef>
            </a:pPr>
            <a:endParaRPr lang="en-US" sz="2400" b="1" dirty="0">
              <a:solidFill>
                <a:srgbClr val="382B1B"/>
              </a:solidFill>
            </a:endParaRPr>
          </a:p>
        </p:txBody>
      </p:sp>
      <p:sp>
        <p:nvSpPr>
          <p:cNvPr id="8" name="Text Placeholder 6">
            <a:extLst>
              <a:ext uri="{FF2B5EF4-FFF2-40B4-BE49-F238E27FC236}">
                <a16:creationId xmlns:a16="http://schemas.microsoft.com/office/drawing/2014/main" id="{7996C196-896C-1F0D-3B58-F6BCF22F6B0B}"/>
              </a:ext>
            </a:extLst>
          </p:cNvPr>
          <p:cNvSpPr txBox="1">
            <a:spLocks/>
          </p:cNvSpPr>
          <p:nvPr/>
        </p:nvSpPr>
        <p:spPr>
          <a:xfrm>
            <a:off x="9098549" y="3480106"/>
            <a:ext cx="2672815" cy="2213525"/>
          </a:xfrm>
          <a:prstGeom prst="rect">
            <a:avLst/>
          </a:prstGeom>
        </p:spPr>
        <p:txBody>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2580"/>
              </a:lnSpc>
              <a:spcBef>
                <a:spcPts val="0"/>
              </a:spcBef>
            </a:pPr>
            <a:r>
              <a:rPr lang="sv" sz="2400" b="1" dirty="0">
                <a:solidFill>
                  <a:srgbClr val="382B1B"/>
                </a:solidFill>
              </a:rPr>
              <a:t>FÖREBYGGANDE TEKNIK</a:t>
            </a:r>
          </a:p>
          <a:p>
            <a:pPr algn="ctr">
              <a:lnSpc>
                <a:spcPts val="2580"/>
              </a:lnSpc>
              <a:spcBef>
                <a:spcPts val="0"/>
              </a:spcBef>
            </a:pPr>
            <a:endParaRPr lang="en-US" sz="2400" b="1" dirty="0">
              <a:solidFill>
                <a:srgbClr val="382B1B"/>
              </a:solidFill>
            </a:endParaRPr>
          </a:p>
          <a:p>
            <a:pPr algn="ctr">
              <a:lnSpc>
                <a:spcPts val="2580"/>
              </a:lnSpc>
              <a:spcBef>
                <a:spcPts val="0"/>
              </a:spcBef>
            </a:pPr>
            <a:endParaRPr lang="en-US" sz="2400" b="1" dirty="0">
              <a:solidFill>
                <a:srgbClr val="382B1B"/>
              </a:solidFill>
            </a:endParaRPr>
          </a:p>
        </p:txBody>
      </p:sp>
      <p:grpSp>
        <p:nvGrpSpPr>
          <p:cNvPr id="9" name="Group 8">
            <a:extLst>
              <a:ext uri="{FF2B5EF4-FFF2-40B4-BE49-F238E27FC236}">
                <a16:creationId xmlns:a16="http://schemas.microsoft.com/office/drawing/2014/main" id="{CC84901D-6422-CB2D-FF37-4A5603FBC2DD}"/>
              </a:ext>
            </a:extLst>
          </p:cNvPr>
          <p:cNvGrpSpPr/>
          <p:nvPr/>
        </p:nvGrpSpPr>
        <p:grpSpPr>
          <a:xfrm>
            <a:off x="1017101" y="2020173"/>
            <a:ext cx="1163784" cy="1546799"/>
            <a:chOff x="1828799" y="1798501"/>
            <a:chExt cx="1163784" cy="1546799"/>
          </a:xfrm>
        </p:grpSpPr>
        <p:sp>
          <p:nvSpPr>
            <p:cNvPr id="11" name="Graphic 4">
              <a:extLst>
                <a:ext uri="{FF2B5EF4-FFF2-40B4-BE49-F238E27FC236}">
                  <a16:creationId xmlns:a16="http://schemas.microsoft.com/office/drawing/2014/main" id="{07908A8F-825F-154D-5F8B-153F6164BE2C}"/>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12" name="Text Placeholder 4">
              <a:extLst>
                <a:ext uri="{FF2B5EF4-FFF2-40B4-BE49-F238E27FC236}">
                  <a16:creationId xmlns:a16="http://schemas.microsoft.com/office/drawing/2014/main" id="{1EF5F5A1-ABE7-592B-0A35-1971B646273A}"/>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sv" sz="4400" b="1" dirty="0">
                  <a:solidFill>
                    <a:schemeClr val="bg1"/>
                  </a:solidFill>
                </a:rPr>
                <a:t>01</a:t>
              </a:r>
            </a:p>
          </p:txBody>
        </p:sp>
      </p:grpSp>
      <p:grpSp>
        <p:nvGrpSpPr>
          <p:cNvPr id="14" name="Group 13">
            <a:extLst>
              <a:ext uri="{FF2B5EF4-FFF2-40B4-BE49-F238E27FC236}">
                <a16:creationId xmlns:a16="http://schemas.microsoft.com/office/drawing/2014/main" id="{95425DC5-1D24-C692-478B-0CEEA308C2A4}"/>
              </a:ext>
            </a:extLst>
          </p:cNvPr>
          <p:cNvGrpSpPr/>
          <p:nvPr/>
        </p:nvGrpSpPr>
        <p:grpSpPr>
          <a:xfrm>
            <a:off x="4027611" y="2047883"/>
            <a:ext cx="1163784" cy="1546799"/>
            <a:chOff x="1828799" y="1798501"/>
            <a:chExt cx="1163784" cy="1546799"/>
          </a:xfrm>
        </p:grpSpPr>
        <p:sp>
          <p:nvSpPr>
            <p:cNvPr id="15" name="Graphic 4">
              <a:extLst>
                <a:ext uri="{FF2B5EF4-FFF2-40B4-BE49-F238E27FC236}">
                  <a16:creationId xmlns:a16="http://schemas.microsoft.com/office/drawing/2014/main" id="{63E1150B-2E28-1A8B-0CE8-869E7BCF4333}"/>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16" name="Text Placeholder 4">
              <a:extLst>
                <a:ext uri="{FF2B5EF4-FFF2-40B4-BE49-F238E27FC236}">
                  <a16:creationId xmlns:a16="http://schemas.microsoft.com/office/drawing/2014/main" id="{EB30102F-6CFD-A3CF-E754-2321751B9534}"/>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sv" sz="4400" b="1" dirty="0">
                  <a:solidFill>
                    <a:schemeClr val="bg1"/>
                  </a:solidFill>
                </a:rPr>
                <a:t>02</a:t>
              </a:r>
            </a:p>
          </p:txBody>
        </p:sp>
      </p:grpSp>
      <p:grpSp>
        <p:nvGrpSpPr>
          <p:cNvPr id="17" name="Group 16">
            <a:extLst>
              <a:ext uri="{FF2B5EF4-FFF2-40B4-BE49-F238E27FC236}">
                <a16:creationId xmlns:a16="http://schemas.microsoft.com/office/drawing/2014/main" id="{62F6DCE1-FA3A-C97F-8260-759E3115090C}"/>
              </a:ext>
            </a:extLst>
          </p:cNvPr>
          <p:cNvGrpSpPr/>
          <p:nvPr/>
        </p:nvGrpSpPr>
        <p:grpSpPr>
          <a:xfrm>
            <a:off x="6870644" y="1992465"/>
            <a:ext cx="1163784" cy="1546799"/>
            <a:chOff x="1828799" y="1798501"/>
            <a:chExt cx="1163784" cy="1546799"/>
          </a:xfrm>
        </p:grpSpPr>
        <p:sp>
          <p:nvSpPr>
            <p:cNvPr id="18" name="Graphic 4">
              <a:extLst>
                <a:ext uri="{FF2B5EF4-FFF2-40B4-BE49-F238E27FC236}">
                  <a16:creationId xmlns:a16="http://schemas.microsoft.com/office/drawing/2014/main" id="{FDD2ED74-B828-E22A-A396-ACF0A4A47CC4}"/>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19" name="Text Placeholder 4">
              <a:extLst>
                <a:ext uri="{FF2B5EF4-FFF2-40B4-BE49-F238E27FC236}">
                  <a16:creationId xmlns:a16="http://schemas.microsoft.com/office/drawing/2014/main" id="{3C8FC88A-A33E-C2C4-777A-54EDC9F36597}"/>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sv" sz="4400" b="1" dirty="0">
                  <a:solidFill>
                    <a:schemeClr val="bg1"/>
                  </a:solidFill>
                </a:rPr>
                <a:t>03</a:t>
              </a:r>
            </a:p>
          </p:txBody>
        </p:sp>
      </p:grpSp>
      <p:grpSp>
        <p:nvGrpSpPr>
          <p:cNvPr id="20" name="Group 19">
            <a:extLst>
              <a:ext uri="{FF2B5EF4-FFF2-40B4-BE49-F238E27FC236}">
                <a16:creationId xmlns:a16="http://schemas.microsoft.com/office/drawing/2014/main" id="{09211E55-1E11-3722-A5B7-0B22C4406E4F}"/>
              </a:ext>
            </a:extLst>
          </p:cNvPr>
          <p:cNvGrpSpPr/>
          <p:nvPr/>
        </p:nvGrpSpPr>
        <p:grpSpPr>
          <a:xfrm>
            <a:off x="9821663" y="2006319"/>
            <a:ext cx="1163784" cy="1546799"/>
            <a:chOff x="1828799" y="1798501"/>
            <a:chExt cx="1163784" cy="1546799"/>
          </a:xfrm>
        </p:grpSpPr>
        <p:sp>
          <p:nvSpPr>
            <p:cNvPr id="21" name="Graphic 4">
              <a:extLst>
                <a:ext uri="{FF2B5EF4-FFF2-40B4-BE49-F238E27FC236}">
                  <a16:creationId xmlns:a16="http://schemas.microsoft.com/office/drawing/2014/main" id="{507C8CB2-E3CC-C9E2-C5CA-08E3EBF4943C}"/>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22" name="Text Placeholder 4">
              <a:extLst>
                <a:ext uri="{FF2B5EF4-FFF2-40B4-BE49-F238E27FC236}">
                  <a16:creationId xmlns:a16="http://schemas.microsoft.com/office/drawing/2014/main" id="{14D255E1-1818-42A8-CE38-B922435FD2A7}"/>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sv" sz="4400" b="1" dirty="0">
                  <a:solidFill>
                    <a:schemeClr val="bg1"/>
                  </a:solidFill>
                </a:rPr>
                <a:t>04</a:t>
              </a:r>
            </a:p>
          </p:txBody>
        </p:sp>
      </p:grpSp>
      <p:cxnSp>
        <p:nvCxnSpPr>
          <p:cNvPr id="23" name="Straight Connector 22">
            <a:extLst>
              <a:ext uri="{FF2B5EF4-FFF2-40B4-BE49-F238E27FC236}">
                <a16:creationId xmlns:a16="http://schemas.microsoft.com/office/drawing/2014/main" id="{D58415C6-E22B-F3E0-6188-C2F764F3FE53}"/>
              </a:ext>
            </a:extLst>
          </p:cNvPr>
          <p:cNvCxnSpPr>
            <a:cxnSpLocks/>
          </p:cNvCxnSpPr>
          <p:nvPr/>
        </p:nvCxnSpPr>
        <p:spPr>
          <a:xfrm>
            <a:off x="3172691" y="1788192"/>
            <a:ext cx="0" cy="4016862"/>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96A9B12-B9FC-E5D5-3875-1C9731D14AB6}"/>
              </a:ext>
            </a:extLst>
          </p:cNvPr>
          <p:cNvCxnSpPr>
            <a:cxnSpLocks/>
          </p:cNvCxnSpPr>
          <p:nvPr/>
        </p:nvCxnSpPr>
        <p:spPr>
          <a:xfrm>
            <a:off x="6109855" y="1788192"/>
            <a:ext cx="0" cy="4016862"/>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9E308CA-DBA3-9E6E-F15E-097F18FEC878}"/>
              </a:ext>
            </a:extLst>
          </p:cNvPr>
          <p:cNvCxnSpPr>
            <a:cxnSpLocks/>
          </p:cNvCxnSpPr>
          <p:nvPr/>
        </p:nvCxnSpPr>
        <p:spPr>
          <a:xfrm>
            <a:off x="9047018" y="1788192"/>
            <a:ext cx="0" cy="4016862"/>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9158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0D1B5D6-9EC4-ACC6-4187-87198D3442A0}"/>
              </a:ext>
            </a:extLst>
          </p:cNvPr>
          <p:cNvSpPr>
            <a:spLocks noGrp="1"/>
          </p:cNvSpPr>
          <p:nvPr>
            <p:ph type="body" sz="quarter" idx="27"/>
          </p:nvPr>
        </p:nvSpPr>
        <p:spPr>
          <a:xfrm>
            <a:off x="2382982" y="574599"/>
            <a:ext cx="7959436" cy="720752"/>
          </a:xfrm>
        </p:spPr>
        <p:txBody>
          <a:bodyPr/>
          <a:lstStyle/>
          <a:p>
            <a:r>
              <a:rPr lang="sv" dirty="0"/>
              <a:t>ÅTERSTÖD TEKNIK</a:t>
            </a:r>
          </a:p>
        </p:txBody>
      </p:sp>
      <p:sp>
        <p:nvSpPr>
          <p:cNvPr id="7" name="Text Placeholder 6">
            <a:extLst>
              <a:ext uri="{FF2B5EF4-FFF2-40B4-BE49-F238E27FC236}">
                <a16:creationId xmlns:a16="http://schemas.microsoft.com/office/drawing/2014/main" id="{4E6D7B50-E41C-2B16-1CDE-F00013AA6437}"/>
              </a:ext>
            </a:extLst>
          </p:cNvPr>
          <p:cNvSpPr>
            <a:spLocks noGrp="1"/>
          </p:cNvSpPr>
          <p:nvPr>
            <p:ph type="body" sz="quarter" idx="14"/>
          </p:nvPr>
        </p:nvSpPr>
        <p:spPr>
          <a:xfrm>
            <a:off x="2311523" y="1556023"/>
            <a:ext cx="9585295" cy="4672013"/>
          </a:xfrm>
        </p:spPr>
        <p:txBody>
          <a:bodyPr/>
          <a:lstStyle/>
          <a:p>
            <a:pPr>
              <a:buClr>
                <a:srgbClr val="B6D1E1"/>
              </a:buClr>
            </a:pPr>
            <a:r>
              <a:rPr lang="sv" b="1" dirty="0"/>
              <a:t>Vad det är: </a:t>
            </a:r>
            <a:r>
              <a:rPr lang="sv" dirty="0"/>
              <a:t>Ifrågasätt invändningen försiktigt samtidigt som du visar respekt.</a:t>
            </a:r>
          </a:p>
          <a:p>
            <a:pPr>
              <a:buClr>
                <a:srgbClr val="B6D1E1"/>
              </a:buClr>
            </a:pPr>
            <a:endParaRPr lang="en-GB" dirty="0"/>
          </a:p>
          <a:p>
            <a:pPr>
              <a:buClr>
                <a:srgbClr val="B6D1E1"/>
              </a:buClr>
            </a:pPr>
            <a:r>
              <a:rPr lang="sv" b="1" dirty="0"/>
              <a:t>Använd när: </a:t>
            </a:r>
            <a:r>
              <a:rPr lang="sv" dirty="0"/>
              <a:t>Du tror att kundens oro grundar sig på ett missförstånd.</a:t>
            </a:r>
          </a:p>
          <a:p>
            <a:pPr>
              <a:buClr>
                <a:srgbClr val="B6D1E1"/>
              </a:buClr>
            </a:pPr>
            <a:endParaRPr lang="en-GB" dirty="0"/>
          </a:p>
          <a:p>
            <a:pPr>
              <a:buClr>
                <a:srgbClr val="B6D1E1"/>
              </a:buClr>
            </a:pPr>
            <a:r>
              <a:rPr lang="sv" b="1" dirty="0"/>
              <a:t>Exempel: </a:t>
            </a:r>
            <a:r>
              <a:rPr lang="sv" dirty="0"/>
              <a:t>”Jag förstår att det verkar dyrt, men visste du att det är handgjort med ekologiska kryddor och håller i upp till 2 veckor?”</a:t>
            </a:r>
          </a:p>
          <a:p>
            <a:pPr>
              <a:buClr>
                <a:srgbClr val="B6D1E1"/>
              </a:buClr>
            </a:pPr>
            <a:r>
              <a:rPr lang="sv" dirty="0"/>
              <a:t>eller ”Vissa säger så om produkten först, men sedan smakar de på den och kommer tillbaka för mer!”</a:t>
            </a:r>
          </a:p>
          <a:p>
            <a:pPr>
              <a:buClr>
                <a:srgbClr val="B6D1E1"/>
              </a:buClr>
            </a:pPr>
            <a:endParaRPr lang="en-US" dirty="0"/>
          </a:p>
          <a:p>
            <a:pPr marL="317500" indent="-317500">
              <a:buClr>
                <a:srgbClr val="B6D1E1"/>
              </a:buClr>
              <a:tabLst>
                <a:tab pos="620713" algn="l"/>
              </a:tabLst>
            </a:pPr>
            <a:r>
              <a:rPr lang="sv" b="1" dirty="0"/>
              <a:t>Denna teknik: </a:t>
            </a:r>
            <a:r>
              <a:rPr lang="sv" b="1" dirty="0">
                <a:solidFill>
                  <a:srgbClr val="B6D1E1"/>
                </a:solidFill>
              </a:rPr>
              <a:t>-</a:t>
            </a:r>
            <a:r>
              <a:rPr lang="sv" dirty="0">
                <a:solidFill>
                  <a:srgbClr val="B6D1E1"/>
                </a:solidFill>
              </a:rPr>
              <a:t> </a:t>
            </a:r>
            <a:endParaRPr lang="en-US" dirty="0"/>
          </a:p>
          <a:p>
            <a:pPr marL="342900" indent="-342900">
              <a:buClr>
                <a:srgbClr val="B6D1E1"/>
              </a:buClr>
              <a:buFont typeface="Arial" panose="020B0604020202020204" pitchFamily="34" charset="0"/>
              <a:buChar char="•"/>
              <a:tabLst>
                <a:tab pos="620713" algn="l"/>
              </a:tabLst>
            </a:pPr>
            <a:r>
              <a:rPr lang="sv" dirty="0"/>
              <a:t>misskrediterar uttalandet, INTE kunden</a:t>
            </a:r>
          </a:p>
          <a:p>
            <a:pPr marL="342900" indent="-342900">
              <a:buClr>
                <a:srgbClr val="B6D1E1"/>
              </a:buClr>
              <a:buFont typeface="Arial" panose="020B0604020202020204" pitchFamily="34" charset="0"/>
              <a:buChar char="•"/>
              <a:tabLst>
                <a:tab pos="620713" algn="l"/>
              </a:tabLst>
            </a:pPr>
            <a:r>
              <a:rPr lang="sv" dirty="0"/>
              <a:t>undviker konfrontationsmetod</a:t>
            </a:r>
          </a:p>
          <a:p>
            <a:pPr marL="342900" indent="-342900">
              <a:buClr>
                <a:srgbClr val="B6D1E1"/>
              </a:buClr>
              <a:buFont typeface="Arial" panose="020B0604020202020204" pitchFamily="34" charset="0"/>
              <a:buChar char="•"/>
              <a:tabLst>
                <a:tab pos="620713" algn="l"/>
              </a:tabLst>
            </a:pPr>
            <a:r>
              <a:rPr lang="sv" dirty="0"/>
              <a:t>visar empati genom att bekräfta oron</a:t>
            </a:r>
          </a:p>
          <a:p>
            <a:pPr marL="342900" indent="-342900">
              <a:buClr>
                <a:srgbClr val="B6D1E1"/>
              </a:buClr>
              <a:buFont typeface="Arial" panose="020B0604020202020204" pitchFamily="34" charset="0"/>
              <a:buChar char="•"/>
            </a:pPr>
            <a:endParaRPr lang="en-US" dirty="0"/>
          </a:p>
        </p:txBody>
      </p:sp>
      <p:sp>
        <p:nvSpPr>
          <p:cNvPr id="9" name="Rectangle 8">
            <a:extLst>
              <a:ext uri="{FF2B5EF4-FFF2-40B4-BE49-F238E27FC236}">
                <a16:creationId xmlns:a16="http://schemas.microsoft.com/office/drawing/2014/main" id="{ED94FF33-9017-6FBB-6E8D-5BB9FDCE860E}"/>
              </a:ext>
            </a:extLst>
          </p:cNvPr>
          <p:cNvSpPr/>
          <p:nvPr/>
        </p:nvSpPr>
        <p:spPr>
          <a:xfrm flipH="1">
            <a:off x="651163" y="0"/>
            <a:ext cx="1246910" cy="6858000"/>
          </a:xfrm>
          <a:prstGeom prst="rect">
            <a:avLst/>
          </a:prstGeom>
          <a:solidFill>
            <a:srgbClr val="94C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0" name="Graphic 4">
            <a:extLst>
              <a:ext uri="{FF2B5EF4-FFF2-40B4-BE49-F238E27FC236}">
                <a16:creationId xmlns:a16="http://schemas.microsoft.com/office/drawing/2014/main" id="{07B47692-4F9A-BDC1-016E-CCBF8DBB4255}"/>
              </a:ext>
            </a:extLst>
          </p:cNvPr>
          <p:cNvSpPr/>
          <p:nvPr/>
        </p:nvSpPr>
        <p:spPr>
          <a:xfrm>
            <a:off x="1823309" y="398570"/>
            <a:ext cx="108000" cy="972000"/>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1" name="Text Placeholder 5">
            <a:extLst>
              <a:ext uri="{FF2B5EF4-FFF2-40B4-BE49-F238E27FC236}">
                <a16:creationId xmlns:a16="http://schemas.microsoft.com/office/drawing/2014/main" id="{C35BD52C-3AA8-7460-550A-A9786F210864}"/>
              </a:ext>
            </a:extLst>
          </p:cNvPr>
          <p:cNvSpPr txBox="1">
            <a:spLocks/>
          </p:cNvSpPr>
          <p:nvPr/>
        </p:nvSpPr>
        <p:spPr>
          <a:xfrm rot="16200000">
            <a:off x="-1978100" y="2731325"/>
            <a:ext cx="6744064" cy="1067461"/>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a:buNone/>
              <a:defRPr sz="3600" kern="1200">
                <a:solidFill>
                  <a:srgbClr val="00384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sv" b="1" dirty="0">
                <a:solidFill>
                  <a:schemeClr val="bg1"/>
                </a:solidFill>
              </a:rPr>
              <a:t>TEKNIKER FÖR HANDLING AV INVÄNDNINGAR</a:t>
            </a:r>
          </a:p>
        </p:txBody>
      </p:sp>
      <p:grpSp>
        <p:nvGrpSpPr>
          <p:cNvPr id="15" name="Group 14">
            <a:extLst>
              <a:ext uri="{FF2B5EF4-FFF2-40B4-BE49-F238E27FC236}">
                <a16:creationId xmlns:a16="http://schemas.microsoft.com/office/drawing/2014/main" id="{A74AB251-BA8E-14DE-F8CF-8026968E29A6}"/>
              </a:ext>
            </a:extLst>
          </p:cNvPr>
          <p:cNvGrpSpPr/>
          <p:nvPr/>
        </p:nvGrpSpPr>
        <p:grpSpPr>
          <a:xfrm>
            <a:off x="1072518" y="260646"/>
            <a:ext cx="1163784" cy="1546799"/>
            <a:chOff x="1828799" y="1798501"/>
            <a:chExt cx="1163784" cy="1546799"/>
          </a:xfrm>
        </p:grpSpPr>
        <p:sp>
          <p:nvSpPr>
            <p:cNvPr id="16" name="Graphic 4">
              <a:extLst>
                <a:ext uri="{FF2B5EF4-FFF2-40B4-BE49-F238E27FC236}">
                  <a16:creationId xmlns:a16="http://schemas.microsoft.com/office/drawing/2014/main" id="{D868FAB7-4177-C25E-B9A0-04F85BF198D0}"/>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17" name="Text Placeholder 4">
              <a:extLst>
                <a:ext uri="{FF2B5EF4-FFF2-40B4-BE49-F238E27FC236}">
                  <a16:creationId xmlns:a16="http://schemas.microsoft.com/office/drawing/2014/main" id="{38B60842-ED09-AEEF-68CE-477024B5D820}"/>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sv" sz="4400" b="1" dirty="0">
                  <a:solidFill>
                    <a:schemeClr val="bg1"/>
                  </a:solidFill>
                </a:rPr>
                <a:t>01</a:t>
              </a:r>
            </a:p>
          </p:txBody>
        </p:sp>
      </p:grpSp>
    </p:spTree>
    <p:extLst>
      <p:ext uri="{BB962C8B-B14F-4D97-AF65-F5344CB8AC3E}">
        <p14:creationId xmlns:p14="http://schemas.microsoft.com/office/powerpoint/2010/main" val="1031377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0D1B5D6-9EC4-ACC6-4187-87198D3442A0}"/>
              </a:ext>
            </a:extLst>
          </p:cNvPr>
          <p:cNvSpPr>
            <a:spLocks noGrp="1"/>
          </p:cNvSpPr>
          <p:nvPr>
            <p:ph type="body" sz="quarter" idx="27"/>
          </p:nvPr>
        </p:nvSpPr>
        <p:spPr>
          <a:xfrm>
            <a:off x="2382982" y="574599"/>
            <a:ext cx="7959436" cy="720752"/>
          </a:xfrm>
        </p:spPr>
        <p:txBody>
          <a:bodyPr/>
          <a:lstStyle/>
          <a:p>
            <a:r>
              <a:rPr lang="sv" dirty="0"/>
              <a:t>OMFORMULERINGSTEKNIK</a:t>
            </a:r>
          </a:p>
        </p:txBody>
      </p:sp>
      <p:sp>
        <p:nvSpPr>
          <p:cNvPr id="7" name="Text Placeholder 6">
            <a:extLst>
              <a:ext uri="{FF2B5EF4-FFF2-40B4-BE49-F238E27FC236}">
                <a16:creationId xmlns:a16="http://schemas.microsoft.com/office/drawing/2014/main" id="{4E6D7B50-E41C-2B16-1CDE-F00013AA6437}"/>
              </a:ext>
            </a:extLst>
          </p:cNvPr>
          <p:cNvSpPr>
            <a:spLocks noGrp="1"/>
          </p:cNvSpPr>
          <p:nvPr>
            <p:ph type="body" sz="quarter" idx="14"/>
          </p:nvPr>
        </p:nvSpPr>
        <p:spPr>
          <a:xfrm>
            <a:off x="2382982" y="1370570"/>
            <a:ext cx="9225078" cy="5037427"/>
          </a:xfrm>
        </p:spPr>
        <p:txBody>
          <a:bodyPr/>
          <a:lstStyle/>
          <a:p>
            <a:pPr>
              <a:buClr>
                <a:srgbClr val="B6D1E1"/>
              </a:buClr>
            </a:pPr>
            <a:r>
              <a:rPr lang="sv" b="1" dirty="0"/>
              <a:t>Vad det är: </a:t>
            </a:r>
            <a:r>
              <a:rPr lang="sv" dirty="0"/>
              <a:t>Hjälpa kunden att se situationen från ett nytt perspektiv.</a:t>
            </a:r>
          </a:p>
          <a:p>
            <a:pPr>
              <a:buClr>
                <a:srgbClr val="B6D1E1"/>
              </a:buClr>
            </a:pPr>
            <a:endParaRPr lang="en-GB" dirty="0"/>
          </a:p>
          <a:p>
            <a:pPr>
              <a:buClr>
                <a:srgbClr val="B6D1E1"/>
              </a:buClr>
            </a:pPr>
            <a:r>
              <a:rPr lang="sv" b="1" dirty="0"/>
              <a:t>Använd när: </a:t>
            </a:r>
            <a:r>
              <a:rPr lang="sv" dirty="0"/>
              <a:t>De behöver hjälp med att se värdet eller nyttan.</a:t>
            </a:r>
          </a:p>
          <a:p>
            <a:pPr>
              <a:buClr>
                <a:srgbClr val="B6D1E1"/>
              </a:buClr>
            </a:pPr>
            <a:endParaRPr lang="en-GB" dirty="0"/>
          </a:p>
          <a:p>
            <a:pPr>
              <a:buClr>
                <a:srgbClr val="B6D1E1"/>
              </a:buClr>
            </a:pPr>
            <a:r>
              <a:rPr lang="sv" b="1" dirty="0"/>
              <a:t>Exempel: </a:t>
            </a:r>
            <a:r>
              <a:rPr lang="sv" dirty="0"/>
              <a:t>”Jag vet att det är mer än såser från mataffären, men du köper inte bara sås, du köper premiumingredienser och recept gjorda med omsorg, för hand.”</a:t>
            </a:r>
          </a:p>
          <a:p>
            <a:pPr>
              <a:buClr>
                <a:srgbClr val="B6D1E1"/>
              </a:buClr>
            </a:pPr>
            <a:r>
              <a:rPr lang="sv" dirty="0"/>
              <a:t>"Istället för att tänka på detta som en engångsnyttja, tänk på det som ett enkelt sätt att ge mer smak hela veckan."</a:t>
            </a:r>
          </a:p>
          <a:p>
            <a:pPr>
              <a:buClr>
                <a:srgbClr val="B6D1E1"/>
              </a:buClr>
            </a:pPr>
            <a:endParaRPr lang="en-GB" dirty="0"/>
          </a:p>
          <a:p>
            <a:pPr>
              <a:buClr>
                <a:srgbClr val="B6D1E1"/>
              </a:buClr>
            </a:pPr>
            <a:r>
              <a:rPr lang="sv" b="1" dirty="0"/>
              <a:t>Denna teknik:</a:t>
            </a:r>
          </a:p>
          <a:p>
            <a:pPr marL="342900" indent="-342900">
              <a:buClr>
                <a:srgbClr val="B6D1E1"/>
              </a:buClr>
              <a:buFont typeface="Arial" panose="020B0604020202020204" pitchFamily="34" charset="0"/>
              <a:buChar char="•"/>
            </a:pPr>
            <a:r>
              <a:rPr lang="sv" dirty="0"/>
              <a:t>Du kan omformulera ett mål till ett köpmotiv</a:t>
            </a:r>
          </a:p>
          <a:p>
            <a:pPr marL="342900" indent="-342900">
              <a:buClr>
                <a:srgbClr val="B6D1E1"/>
              </a:buClr>
              <a:buFont typeface="Arial" panose="020B0604020202020204" pitchFamily="34" charset="0"/>
              <a:buChar char="•"/>
            </a:pPr>
            <a:r>
              <a:rPr lang="sv" dirty="0"/>
              <a:t>Hjälper din potentiella kund att tänka på ett köp från en helt annan dimension</a:t>
            </a:r>
          </a:p>
          <a:p>
            <a:pPr marL="342900" indent="-342900">
              <a:buClr>
                <a:srgbClr val="B6D1E1"/>
              </a:buClr>
              <a:buFont typeface="Arial" panose="020B0604020202020204" pitchFamily="34" charset="0"/>
              <a:buChar char="•"/>
            </a:pPr>
            <a:r>
              <a:rPr lang="sv" dirty="0"/>
              <a:t>Han eller hon kan förvandla en liten skillnad till en avgörande skillnad</a:t>
            </a:r>
          </a:p>
          <a:p>
            <a:pPr marL="717550" indent="-358775">
              <a:buClr>
                <a:srgbClr val="B6D1E1"/>
              </a:buClr>
              <a:buFontTx/>
              <a:buChar char="-"/>
            </a:pPr>
            <a:endParaRPr lang="en-US" dirty="0"/>
          </a:p>
          <a:p>
            <a:pPr marL="800100" indent="-441325">
              <a:buClr>
                <a:srgbClr val="B6D1E1"/>
              </a:buClr>
              <a:buFont typeface="Arial" panose="020B0604020202020204" pitchFamily="34" charset="0"/>
              <a:buChar char="•"/>
            </a:pPr>
            <a:endParaRPr lang="en-US" dirty="0"/>
          </a:p>
          <a:p>
            <a:pPr marL="342900" indent="-342900">
              <a:buClr>
                <a:srgbClr val="B6D1E1"/>
              </a:buClr>
              <a:buFont typeface="Arial" panose="020B0604020202020204" pitchFamily="34" charset="0"/>
              <a:buChar char="•"/>
            </a:pPr>
            <a:endParaRPr lang="en-US" dirty="0"/>
          </a:p>
        </p:txBody>
      </p:sp>
      <p:sp>
        <p:nvSpPr>
          <p:cNvPr id="9" name="Rectangle 8">
            <a:extLst>
              <a:ext uri="{FF2B5EF4-FFF2-40B4-BE49-F238E27FC236}">
                <a16:creationId xmlns:a16="http://schemas.microsoft.com/office/drawing/2014/main" id="{ED94FF33-9017-6FBB-6E8D-5BB9FDCE860E}"/>
              </a:ext>
            </a:extLst>
          </p:cNvPr>
          <p:cNvSpPr/>
          <p:nvPr/>
        </p:nvSpPr>
        <p:spPr>
          <a:xfrm flipH="1">
            <a:off x="651163" y="0"/>
            <a:ext cx="1246910" cy="6858000"/>
          </a:xfrm>
          <a:prstGeom prst="rect">
            <a:avLst/>
          </a:prstGeom>
          <a:solidFill>
            <a:srgbClr val="94C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0" name="Graphic 4">
            <a:extLst>
              <a:ext uri="{FF2B5EF4-FFF2-40B4-BE49-F238E27FC236}">
                <a16:creationId xmlns:a16="http://schemas.microsoft.com/office/drawing/2014/main" id="{07B47692-4F9A-BDC1-016E-CCBF8DBB4255}"/>
              </a:ext>
            </a:extLst>
          </p:cNvPr>
          <p:cNvSpPr/>
          <p:nvPr/>
        </p:nvSpPr>
        <p:spPr>
          <a:xfrm>
            <a:off x="1823309" y="398570"/>
            <a:ext cx="108000" cy="972000"/>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1" name="Text Placeholder 5">
            <a:extLst>
              <a:ext uri="{FF2B5EF4-FFF2-40B4-BE49-F238E27FC236}">
                <a16:creationId xmlns:a16="http://schemas.microsoft.com/office/drawing/2014/main" id="{C35BD52C-3AA8-7460-550A-A9786F210864}"/>
              </a:ext>
            </a:extLst>
          </p:cNvPr>
          <p:cNvSpPr txBox="1">
            <a:spLocks/>
          </p:cNvSpPr>
          <p:nvPr/>
        </p:nvSpPr>
        <p:spPr>
          <a:xfrm rot="16200000">
            <a:off x="-1978100" y="2731325"/>
            <a:ext cx="6744064" cy="1067461"/>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a:buNone/>
              <a:defRPr sz="3600" kern="1200">
                <a:solidFill>
                  <a:srgbClr val="00384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sv" b="1" dirty="0">
                <a:solidFill>
                  <a:schemeClr val="bg1"/>
                </a:solidFill>
              </a:rPr>
              <a:t>TEKNIKER FÖR HANDLING AV INVÄNDNINGAR</a:t>
            </a:r>
          </a:p>
        </p:txBody>
      </p:sp>
      <p:grpSp>
        <p:nvGrpSpPr>
          <p:cNvPr id="15" name="Group 14">
            <a:extLst>
              <a:ext uri="{FF2B5EF4-FFF2-40B4-BE49-F238E27FC236}">
                <a16:creationId xmlns:a16="http://schemas.microsoft.com/office/drawing/2014/main" id="{A74AB251-BA8E-14DE-F8CF-8026968E29A6}"/>
              </a:ext>
            </a:extLst>
          </p:cNvPr>
          <p:cNvGrpSpPr/>
          <p:nvPr/>
        </p:nvGrpSpPr>
        <p:grpSpPr>
          <a:xfrm>
            <a:off x="1072518" y="260646"/>
            <a:ext cx="1163784" cy="1546799"/>
            <a:chOff x="1828799" y="1798501"/>
            <a:chExt cx="1163784" cy="1546799"/>
          </a:xfrm>
        </p:grpSpPr>
        <p:sp>
          <p:nvSpPr>
            <p:cNvPr id="16" name="Graphic 4">
              <a:extLst>
                <a:ext uri="{FF2B5EF4-FFF2-40B4-BE49-F238E27FC236}">
                  <a16:creationId xmlns:a16="http://schemas.microsoft.com/office/drawing/2014/main" id="{D868FAB7-4177-C25E-B9A0-04F85BF198D0}"/>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17" name="Text Placeholder 4">
              <a:extLst>
                <a:ext uri="{FF2B5EF4-FFF2-40B4-BE49-F238E27FC236}">
                  <a16:creationId xmlns:a16="http://schemas.microsoft.com/office/drawing/2014/main" id="{38B60842-ED09-AEEF-68CE-477024B5D820}"/>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sv" sz="4400" b="1" dirty="0">
                  <a:solidFill>
                    <a:schemeClr val="bg1"/>
                  </a:solidFill>
                </a:rPr>
                <a:t>02</a:t>
              </a:r>
            </a:p>
          </p:txBody>
        </p:sp>
      </p:grpSp>
    </p:spTree>
    <p:extLst>
      <p:ext uri="{BB962C8B-B14F-4D97-AF65-F5344CB8AC3E}">
        <p14:creationId xmlns:p14="http://schemas.microsoft.com/office/powerpoint/2010/main" val="273637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0D1B5D6-9EC4-ACC6-4187-87198D3442A0}"/>
              </a:ext>
            </a:extLst>
          </p:cNvPr>
          <p:cNvSpPr>
            <a:spLocks noGrp="1"/>
          </p:cNvSpPr>
          <p:nvPr>
            <p:ph type="body" sz="quarter" idx="27"/>
          </p:nvPr>
        </p:nvSpPr>
        <p:spPr>
          <a:xfrm>
            <a:off x="2317668" y="400428"/>
            <a:ext cx="7959436" cy="720752"/>
          </a:xfrm>
        </p:spPr>
        <p:txBody>
          <a:bodyPr/>
          <a:lstStyle/>
          <a:p>
            <a:pPr>
              <a:lnSpc>
                <a:spcPts val="2580"/>
              </a:lnSpc>
              <a:spcBef>
                <a:spcPts val="0"/>
              </a:spcBef>
            </a:pPr>
            <a:r>
              <a:rPr lang="sv" sz="3600" b="1" dirty="0">
                <a:solidFill>
                  <a:srgbClr val="382B1B"/>
                </a:solidFill>
              </a:rPr>
              <a:t>MOTIVERINGSTEKNIK</a:t>
            </a:r>
          </a:p>
        </p:txBody>
      </p:sp>
      <p:sp>
        <p:nvSpPr>
          <p:cNvPr id="9" name="Rectangle 8">
            <a:extLst>
              <a:ext uri="{FF2B5EF4-FFF2-40B4-BE49-F238E27FC236}">
                <a16:creationId xmlns:a16="http://schemas.microsoft.com/office/drawing/2014/main" id="{ED94FF33-9017-6FBB-6E8D-5BB9FDCE860E}"/>
              </a:ext>
            </a:extLst>
          </p:cNvPr>
          <p:cNvSpPr/>
          <p:nvPr/>
        </p:nvSpPr>
        <p:spPr>
          <a:xfrm flipH="1">
            <a:off x="651163" y="0"/>
            <a:ext cx="1246910" cy="6858000"/>
          </a:xfrm>
          <a:prstGeom prst="rect">
            <a:avLst/>
          </a:prstGeom>
          <a:solidFill>
            <a:srgbClr val="94C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0" name="Graphic 4">
            <a:extLst>
              <a:ext uri="{FF2B5EF4-FFF2-40B4-BE49-F238E27FC236}">
                <a16:creationId xmlns:a16="http://schemas.microsoft.com/office/drawing/2014/main" id="{07B47692-4F9A-BDC1-016E-CCBF8DBB4255}"/>
              </a:ext>
            </a:extLst>
          </p:cNvPr>
          <p:cNvSpPr/>
          <p:nvPr/>
        </p:nvSpPr>
        <p:spPr>
          <a:xfrm>
            <a:off x="1823309" y="398570"/>
            <a:ext cx="108000" cy="972000"/>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1" name="Text Placeholder 5">
            <a:extLst>
              <a:ext uri="{FF2B5EF4-FFF2-40B4-BE49-F238E27FC236}">
                <a16:creationId xmlns:a16="http://schemas.microsoft.com/office/drawing/2014/main" id="{C35BD52C-3AA8-7460-550A-A9786F210864}"/>
              </a:ext>
            </a:extLst>
          </p:cNvPr>
          <p:cNvSpPr txBox="1">
            <a:spLocks/>
          </p:cNvSpPr>
          <p:nvPr/>
        </p:nvSpPr>
        <p:spPr>
          <a:xfrm rot="16200000">
            <a:off x="-1978100" y="2731325"/>
            <a:ext cx="6744064" cy="1067461"/>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a:buNone/>
              <a:defRPr sz="3600" kern="1200">
                <a:solidFill>
                  <a:srgbClr val="00384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sv" b="1" dirty="0">
                <a:solidFill>
                  <a:schemeClr val="bg1"/>
                </a:solidFill>
              </a:rPr>
              <a:t>TEKNIKER FÖR HANDLING AV INVÄNDNINGAR</a:t>
            </a:r>
          </a:p>
        </p:txBody>
      </p:sp>
      <p:grpSp>
        <p:nvGrpSpPr>
          <p:cNvPr id="15" name="Group 14">
            <a:extLst>
              <a:ext uri="{FF2B5EF4-FFF2-40B4-BE49-F238E27FC236}">
                <a16:creationId xmlns:a16="http://schemas.microsoft.com/office/drawing/2014/main" id="{A74AB251-BA8E-14DE-F8CF-8026968E29A6}"/>
              </a:ext>
            </a:extLst>
          </p:cNvPr>
          <p:cNvGrpSpPr/>
          <p:nvPr/>
        </p:nvGrpSpPr>
        <p:grpSpPr>
          <a:xfrm>
            <a:off x="1072518" y="260646"/>
            <a:ext cx="1163784" cy="1546799"/>
            <a:chOff x="1828799" y="1798501"/>
            <a:chExt cx="1163784" cy="1546799"/>
          </a:xfrm>
        </p:grpSpPr>
        <p:sp>
          <p:nvSpPr>
            <p:cNvPr id="16" name="Graphic 4">
              <a:extLst>
                <a:ext uri="{FF2B5EF4-FFF2-40B4-BE49-F238E27FC236}">
                  <a16:creationId xmlns:a16="http://schemas.microsoft.com/office/drawing/2014/main" id="{D868FAB7-4177-C25E-B9A0-04F85BF198D0}"/>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17" name="Text Placeholder 4">
              <a:extLst>
                <a:ext uri="{FF2B5EF4-FFF2-40B4-BE49-F238E27FC236}">
                  <a16:creationId xmlns:a16="http://schemas.microsoft.com/office/drawing/2014/main" id="{38B60842-ED09-AEEF-68CE-477024B5D820}"/>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sv" sz="4400" b="1" dirty="0">
                  <a:solidFill>
                    <a:schemeClr val="bg1"/>
                  </a:solidFill>
                </a:rPr>
                <a:t>03</a:t>
              </a:r>
            </a:p>
          </p:txBody>
        </p:sp>
      </p:grpSp>
      <p:sp>
        <p:nvSpPr>
          <p:cNvPr id="2" name="Text Placeholder 1">
            <a:extLst>
              <a:ext uri="{FF2B5EF4-FFF2-40B4-BE49-F238E27FC236}">
                <a16:creationId xmlns:a16="http://schemas.microsoft.com/office/drawing/2014/main" id="{B13964B7-C995-B850-7D21-377B1E37D5AC}"/>
              </a:ext>
            </a:extLst>
          </p:cNvPr>
          <p:cNvSpPr>
            <a:spLocks noGrp="1" noChangeArrowheads="1"/>
          </p:cNvSpPr>
          <p:nvPr>
            <p:ph type="body" sz="quarter" idx="14"/>
          </p:nvPr>
        </p:nvSpPr>
        <p:spPr bwMode="auto">
          <a:xfrm>
            <a:off x="2318916" y="1255645"/>
            <a:ext cx="958664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 altLang="en-US" b="1" i="0" u="none" strike="noStrike" cap="none" normalizeH="0" baseline="0" dirty="0">
                <a:ln>
                  <a:noFill/>
                </a:ln>
                <a:solidFill>
                  <a:schemeClr val="tx1"/>
                </a:solidFill>
                <a:effectLst/>
              </a:rPr>
              <a:t>Vad det är: </a:t>
            </a:r>
            <a:r>
              <a:rPr kumimoji="0" lang="sv" altLang="en-US" b="0" i="0" u="none" strike="noStrike" cap="none" normalizeH="0" baseline="0" dirty="0">
                <a:ln>
                  <a:noFill/>
                </a:ln>
                <a:solidFill>
                  <a:schemeClr val="tx1"/>
                </a:solidFill>
                <a:effectLst/>
              </a:rPr>
              <a:t>Förklara resonemanget bakom ditt pris, dina ingredienser eller din metod.</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b="0" i="0" u="none" strike="noStrike" cap="none" normalizeH="0" baseline="0" dirty="0">
                <a:ln>
                  <a:noFill/>
                </a:ln>
                <a:solidFill>
                  <a:schemeClr val="tx1"/>
                </a:solidFill>
                <a:effectLst/>
              </a:rPr>
            </a:br>
            <a:r>
              <a:rPr kumimoji="0" lang="sv" altLang="en-US" b="1" i="0" u="none" strike="noStrike" cap="none" normalizeH="0" baseline="0" dirty="0">
                <a:ln>
                  <a:noFill/>
                </a:ln>
                <a:solidFill>
                  <a:schemeClr val="tx1"/>
                </a:solidFill>
                <a:effectLst/>
              </a:rPr>
              <a:t>Använd när: </a:t>
            </a:r>
            <a:r>
              <a:rPr kumimoji="0" lang="sv" altLang="en-US" b="0" i="0" u="none" strike="noStrike" cap="none" normalizeH="0" baseline="0" dirty="0">
                <a:ln>
                  <a:noFill/>
                </a:ln>
                <a:solidFill>
                  <a:schemeClr val="tx1"/>
                </a:solidFill>
                <a:effectLst/>
              </a:rPr>
              <a:t>Kunden behöver fakta eller försäkran för att kunna fatta ett beslut.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endParaRPr>
          </a:p>
          <a:p>
            <a:pPr lvl="0" eaLnBrk="0" fontAlgn="base" hangingPunct="0">
              <a:lnSpc>
                <a:spcPct val="100000"/>
              </a:lnSpc>
              <a:spcBef>
                <a:spcPct val="0"/>
              </a:spcBef>
              <a:spcAft>
                <a:spcPct val="0"/>
              </a:spcAft>
            </a:pPr>
            <a:r>
              <a:rPr lang="sv" b="1" dirty="0"/>
              <a:t>Exempel: </a:t>
            </a:r>
            <a:r>
              <a:rPr kumimoji="0" lang="sv" altLang="en-US" b="0" i="0" u="none" strike="noStrike" cap="none" normalizeH="0" baseline="0" dirty="0">
                <a:ln>
                  <a:noFill/>
                </a:ln>
                <a:solidFill>
                  <a:schemeClr val="tx1"/>
                </a:solidFill>
                <a:effectLst/>
              </a:rPr>
              <a:t>”Det här priset inkluderar högkvalitativa, lokalt producerade ingredienser, och jag gör varje sats färsk, det är därför så många av mina kunder säger att det är värt det.” </a:t>
            </a:r>
            <a:br>
              <a:rPr kumimoji="0" lang="en-US" altLang="en-US" b="0" i="0" u="none" strike="noStrike" cap="none" normalizeH="0" baseline="0" dirty="0">
                <a:ln>
                  <a:noFill/>
                </a:ln>
                <a:solidFill>
                  <a:schemeClr val="tx1"/>
                </a:solidFill>
                <a:effectLst/>
              </a:rPr>
            </a:br>
            <a:r>
              <a:rPr kumimoji="0" lang="sv" altLang="en-US" b="0" i="0" u="none" strike="noStrike" cap="none" normalizeH="0" baseline="0" dirty="0">
                <a:ln>
                  <a:noFill/>
                </a:ln>
                <a:solidFill>
                  <a:schemeClr val="tx1"/>
                </a:solidFill>
                <a:effectLst/>
              </a:rPr>
              <a:t>”Jag använder komposterbara förpackningar eftersom jag vill driva ett hållbart företag, jag tror att det är en del av det som gör detta speciellt.”</a:t>
            </a:r>
          </a:p>
          <a:p>
            <a:pPr lvl="0" eaLnBrk="0" fontAlgn="base" hangingPunct="0">
              <a:lnSpc>
                <a:spcPct val="100000"/>
              </a:lnSpc>
              <a:spcBef>
                <a:spcPct val="0"/>
              </a:spcBef>
              <a:spcAft>
                <a:spcPct val="0"/>
              </a:spcAft>
            </a:pPr>
            <a:endParaRPr lang="en-US" altLang="en-US" dirty="0">
              <a:solidFill>
                <a:schemeClr val="tx1"/>
              </a:solidFill>
            </a:endParaRPr>
          </a:p>
          <a:p>
            <a:pPr eaLnBrk="0" fontAlgn="base" hangingPunct="0">
              <a:lnSpc>
                <a:spcPct val="100000"/>
              </a:lnSpc>
              <a:spcBef>
                <a:spcPct val="0"/>
              </a:spcBef>
              <a:spcAft>
                <a:spcPct val="0"/>
              </a:spcAft>
            </a:pPr>
            <a:r>
              <a:rPr lang="sv" dirty="0"/>
              <a:t>Den här tekniken bygger förtroende genom att visa att dina val är genomtänkta, ansvarsfulla och förankrade i kvalitet och inte bara pris.</a:t>
            </a:r>
          </a:p>
          <a:p>
            <a:pPr eaLnBrk="0" fontAlgn="base" hangingPunct="0">
              <a:lnSpc>
                <a:spcPct val="100000"/>
              </a:lnSpc>
              <a:spcBef>
                <a:spcPct val="0"/>
              </a:spcBef>
              <a:spcAft>
                <a:spcPct val="0"/>
              </a:spcAft>
            </a:pPr>
            <a:endParaRPr lang="en-US" b="1" dirty="0"/>
          </a:p>
          <a:p>
            <a:pPr lvl="0" eaLnBrk="0" fontAlgn="base" hangingPunct="0">
              <a:lnSpc>
                <a:spcPct val="100000"/>
              </a:lnSpc>
              <a:spcBef>
                <a:spcPct val="0"/>
              </a:spcBef>
              <a:spcAft>
                <a:spcPct val="0"/>
              </a:spcAft>
            </a:pPr>
            <a:endParaRPr kumimoji="0" lang="en-US" altLang="en-US"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346712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0D1B5D6-9EC4-ACC6-4187-87198D3442A0}"/>
              </a:ext>
            </a:extLst>
          </p:cNvPr>
          <p:cNvSpPr>
            <a:spLocks noGrp="1"/>
          </p:cNvSpPr>
          <p:nvPr>
            <p:ph type="body" sz="quarter" idx="27"/>
          </p:nvPr>
        </p:nvSpPr>
        <p:spPr>
          <a:xfrm>
            <a:off x="2382982" y="574599"/>
            <a:ext cx="7959436" cy="720752"/>
          </a:xfrm>
        </p:spPr>
        <p:txBody>
          <a:bodyPr/>
          <a:lstStyle/>
          <a:p>
            <a:pPr>
              <a:lnSpc>
                <a:spcPts val="2580"/>
              </a:lnSpc>
              <a:spcBef>
                <a:spcPts val="0"/>
              </a:spcBef>
            </a:pPr>
            <a:r>
              <a:rPr lang="sv" sz="3600" b="1" dirty="0">
                <a:solidFill>
                  <a:srgbClr val="382B1B"/>
                </a:solidFill>
              </a:rPr>
              <a:t>FÖREBYGGANDE TEKNIK</a:t>
            </a:r>
          </a:p>
        </p:txBody>
      </p:sp>
      <p:sp>
        <p:nvSpPr>
          <p:cNvPr id="7" name="Text Placeholder 6">
            <a:extLst>
              <a:ext uri="{FF2B5EF4-FFF2-40B4-BE49-F238E27FC236}">
                <a16:creationId xmlns:a16="http://schemas.microsoft.com/office/drawing/2014/main" id="{4E6D7B50-E41C-2B16-1CDE-F00013AA6437}"/>
              </a:ext>
            </a:extLst>
          </p:cNvPr>
          <p:cNvSpPr>
            <a:spLocks noGrp="1"/>
          </p:cNvSpPr>
          <p:nvPr>
            <p:ph type="body" sz="quarter" idx="14"/>
          </p:nvPr>
        </p:nvSpPr>
        <p:spPr>
          <a:xfrm>
            <a:off x="2388000" y="1362694"/>
            <a:ext cx="8698605" cy="4954300"/>
          </a:xfrm>
        </p:spPr>
        <p:txBody>
          <a:bodyPr/>
          <a:lstStyle/>
          <a:p>
            <a:pPr>
              <a:buClr>
                <a:srgbClr val="B6D1E1"/>
              </a:buClr>
            </a:pPr>
            <a:r>
              <a:rPr lang="sv" b="1" dirty="0"/>
              <a:t>Hantera invändningen innan kunden tar upp den. </a:t>
            </a:r>
            <a:br>
              <a:rPr lang="en-GB" dirty="0"/>
            </a:br>
            <a:r>
              <a:rPr lang="sv" dirty="0"/>
              <a:t>Visa att du förstår deras oro och att du redan har tänkt ut en lösning.</a:t>
            </a:r>
          </a:p>
          <a:p>
            <a:pPr>
              <a:buClr>
                <a:srgbClr val="B6D1E1"/>
              </a:buClr>
            </a:pPr>
            <a:endParaRPr lang="en-US" dirty="0"/>
          </a:p>
          <a:p>
            <a:pPr marL="660400" indent="-342900">
              <a:buClr>
                <a:srgbClr val="B6D1E1"/>
              </a:buClr>
              <a:buFontTx/>
              <a:buChar char="-"/>
              <a:tabLst>
                <a:tab pos="620713" algn="l"/>
              </a:tabLst>
            </a:pPr>
            <a:r>
              <a:rPr lang="sv" dirty="0"/>
              <a:t>Du: ”Du kanske tror att det här är dyrt – men det är handgjort med lokala ingredienser och räcker till fyra personer. Det är mycket prisvärt för en upptagen familj.”</a:t>
            </a:r>
          </a:p>
          <a:p>
            <a:pPr marL="660400" indent="-342900">
              <a:buClr>
                <a:srgbClr val="B6D1E1"/>
              </a:buClr>
              <a:buFontTx/>
              <a:buChar char="-"/>
              <a:tabLst>
                <a:tab pos="620713" algn="l"/>
              </a:tabLst>
            </a:pPr>
            <a:endParaRPr lang="en-GB" dirty="0"/>
          </a:p>
          <a:p>
            <a:pPr marL="660400" indent="-342900">
              <a:buClr>
                <a:srgbClr val="B6D1E1"/>
              </a:buClr>
              <a:buFontTx/>
              <a:buChar char="-"/>
              <a:tabLst>
                <a:tab pos="620713" algn="l"/>
              </a:tabLst>
            </a:pPr>
            <a:r>
              <a:rPr lang="sv" dirty="0"/>
              <a:t>Du: ”Vissa människor oroar sig för att prova nya smaker. Det är därför jag erbjuder gratis provsmakning så att du kan känna dig trygg innan du köper.”</a:t>
            </a:r>
          </a:p>
          <a:p>
            <a:pPr marL="660400" indent="-342900">
              <a:buClr>
                <a:srgbClr val="B6D1E1"/>
              </a:buClr>
              <a:buFontTx/>
              <a:buChar char="-"/>
              <a:tabLst>
                <a:tab pos="620713" algn="l"/>
              </a:tabLst>
            </a:pPr>
            <a:endParaRPr lang="en-GB" dirty="0"/>
          </a:p>
          <a:p>
            <a:pPr marL="660400" indent="-342900">
              <a:buClr>
                <a:srgbClr val="B6D1E1"/>
              </a:buClr>
              <a:buFontTx/>
              <a:buChar char="-"/>
              <a:tabLst>
                <a:tab pos="620713" algn="l"/>
              </a:tabLst>
            </a:pPr>
            <a:r>
              <a:rPr lang="sv" dirty="0"/>
              <a:t>Du: ”Många förstagångsköpare frågar om det här går att frysa in och svaret är att det gör det! Jag ska ge dig tips om hur du förvarar och värmer upp det hemma.”</a:t>
            </a:r>
          </a:p>
          <a:p>
            <a:pPr marL="660400" indent="-342900">
              <a:buClr>
                <a:srgbClr val="B6D1E1"/>
              </a:buClr>
              <a:buFontTx/>
              <a:buChar char="-"/>
              <a:tabLst>
                <a:tab pos="620713" algn="l"/>
              </a:tabLst>
            </a:pPr>
            <a:endParaRPr lang="en-GB" dirty="0"/>
          </a:p>
          <a:p>
            <a:pPr>
              <a:buClr>
                <a:srgbClr val="B6D1E1"/>
              </a:buClr>
              <a:tabLst>
                <a:tab pos="620713" algn="l"/>
              </a:tabLst>
            </a:pPr>
            <a:r>
              <a:rPr lang="sv" dirty="0"/>
              <a:t>Den här tekniken visar att du är eftertänksam, ärlig och ligger steget före, och detta bygger förtroende.</a:t>
            </a:r>
            <a:endParaRPr lang="en-US" dirty="0"/>
          </a:p>
          <a:p>
            <a:pPr marL="342900" indent="-342900">
              <a:buClr>
                <a:srgbClr val="B6D1E1"/>
              </a:buClr>
              <a:buFont typeface="Arial" panose="020B0604020202020204" pitchFamily="34" charset="0"/>
              <a:buChar char="•"/>
            </a:pPr>
            <a:endParaRPr lang="en-US" dirty="0"/>
          </a:p>
        </p:txBody>
      </p:sp>
      <p:sp>
        <p:nvSpPr>
          <p:cNvPr id="9" name="Rectangle 8">
            <a:extLst>
              <a:ext uri="{FF2B5EF4-FFF2-40B4-BE49-F238E27FC236}">
                <a16:creationId xmlns:a16="http://schemas.microsoft.com/office/drawing/2014/main" id="{ED94FF33-9017-6FBB-6E8D-5BB9FDCE860E}"/>
              </a:ext>
            </a:extLst>
          </p:cNvPr>
          <p:cNvSpPr/>
          <p:nvPr/>
        </p:nvSpPr>
        <p:spPr>
          <a:xfrm flipH="1">
            <a:off x="651163" y="0"/>
            <a:ext cx="1246910" cy="6858000"/>
          </a:xfrm>
          <a:prstGeom prst="rect">
            <a:avLst/>
          </a:prstGeom>
          <a:solidFill>
            <a:srgbClr val="94C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0" name="Graphic 4">
            <a:extLst>
              <a:ext uri="{FF2B5EF4-FFF2-40B4-BE49-F238E27FC236}">
                <a16:creationId xmlns:a16="http://schemas.microsoft.com/office/drawing/2014/main" id="{07B47692-4F9A-BDC1-016E-CCBF8DBB4255}"/>
              </a:ext>
            </a:extLst>
          </p:cNvPr>
          <p:cNvSpPr/>
          <p:nvPr/>
        </p:nvSpPr>
        <p:spPr>
          <a:xfrm>
            <a:off x="1823309" y="398570"/>
            <a:ext cx="108000" cy="972000"/>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1" name="Text Placeholder 5">
            <a:extLst>
              <a:ext uri="{FF2B5EF4-FFF2-40B4-BE49-F238E27FC236}">
                <a16:creationId xmlns:a16="http://schemas.microsoft.com/office/drawing/2014/main" id="{C35BD52C-3AA8-7460-550A-A9786F210864}"/>
              </a:ext>
            </a:extLst>
          </p:cNvPr>
          <p:cNvSpPr txBox="1">
            <a:spLocks/>
          </p:cNvSpPr>
          <p:nvPr/>
        </p:nvSpPr>
        <p:spPr>
          <a:xfrm rot="16200000">
            <a:off x="-1978100" y="2731325"/>
            <a:ext cx="6744064" cy="1067461"/>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a:buNone/>
              <a:defRPr sz="3600" kern="1200">
                <a:solidFill>
                  <a:srgbClr val="00384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sv" b="1" dirty="0">
                <a:solidFill>
                  <a:schemeClr val="bg1"/>
                </a:solidFill>
              </a:rPr>
              <a:t>TEKNIKER FÖR HANDLING AV INVÄNDNINGAR</a:t>
            </a:r>
          </a:p>
        </p:txBody>
      </p:sp>
      <p:grpSp>
        <p:nvGrpSpPr>
          <p:cNvPr id="15" name="Group 14">
            <a:extLst>
              <a:ext uri="{FF2B5EF4-FFF2-40B4-BE49-F238E27FC236}">
                <a16:creationId xmlns:a16="http://schemas.microsoft.com/office/drawing/2014/main" id="{A74AB251-BA8E-14DE-F8CF-8026968E29A6}"/>
              </a:ext>
            </a:extLst>
          </p:cNvPr>
          <p:cNvGrpSpPr/>
          <p:nvPr/>
        </p:nvGrpSpPr>
        <p:grpSpPr>
          <a:xfrm>
            <a:off x="1072518" y="260646"/>
            <a:ext cx="1163784" cy="1546799"/>
            <a:chOff x="1828799" y="1798501"/>
            <a:chExt cx="1163784" cy="1546799"/>
          </a:xfrm>
        </p:grpSpPr>
        <p:sp>
          <p:nvSpPr>
            <p:cNvPr id="16" name="Graphic 4">
              <a:extLst>
                <a:ext uri="{FF2B5EF4-FFF2-40B4-BE49-F238E27FC236}">
                  <a16:creationId xmlns:a16="http://schemas.microsoft.com/office/drawing/2014/main" id="{D868FAB7-4177-C25E-B9A0-04F85BF198D0}"/>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17" name="Text Placeholder 4">
              <a:extLst>
                <a:ext uri="{FF2B5EF4-FFF2-40B4-BE49-F238E27FC236}">
                  <a16:creationId xmlns:a16="http://schemas.microsoft.com/office/drawing/2014/main" id="{38B60842-ED09-AEEF-68CE-477024B5D820}"/>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sv" sz="4400" b="1" dirty="0">
                  <a:solidFill>
                    <a:schemeClr val="bg1"/>
                  </a:solidFill>
                </a:rPr>
                <a:t>04</a:t>
              </a:r>
            </a:p>
          </p:txBody>
        </p:sp>
      </p:grpSp>
    </p:spTree>
    <p:extLst>
      <p:ext uri="{BB962C8B-B14F-4D97-AF65-F5344CB8AC3E}">
        <p14:creationId xmlns:p14="http://schemas.microsoft.com/office/powerpoint/2010/main" val="666987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0D1B5D6-9EC4-ACC6-4187-87198D3442A0}"/>
              </a:ext>
            </a:extLst>
          </p:cNvPr>
          <p:cNvSpPr>
            <a:spLocks noGrp="1"/>
          </p:cNvSpPr>
          <p:nvPr>
            <p:ph type="body" sz="quarter" idx="27"/>
          </p:nvPr>
        </p:nvSpPr>
        <p:spPr>
          <a:xfrm>
            <a:off x="2382982" y="574599"/>
            <a:ext cx="7959436" cy="720752"/>
          </a:xfrm>
        </p:spPr>
        <p:txBody>
          <a:bodyPr/>
          <a:lstStyle/>
          <a:p>
            <a:pPr>
              <a:lnSpc>
                <a:spcPts val="2580"/>
              </a:lnSpc>
              <a:spcBef>
                <a:spcPts val="0"/>
              </a:spcBef>
            </a:pPr>
            <a:r>
              <a:rPr lang="sv" sz="3600" b="1" dirty="0">
                <a:solidFill>
                  <a:srgbClr val="382B1B"/>
                </a:solidFill>
              </a:rPr>
              <a:t>FÖREBYGGANDE TEKNIK</a:t>
            </a:r>
          </a:p>
        </p:txBody>
      </p:sp>
      <p:sp>
        <p:nvSpPr>
          <p:cNvPr id="7" name="Text Placeholder 6">
            <a:extLst>
              <a:ext uri="{FF2B5EF4-FFF2-40B4-BE49-F238E27FC236}">
                <a16:creationId xmlns:a16="http://schemas.microsoft.com/office/drawing/2014/main" id="{4E6D7B50-E41C-2B16-1CDE-F00013AA6437}"/>
              </a:ext>
            </a:extLst>
          </p:cNvPr>
          <p:cNvSpPr>
            <a:spLocks noGrp="1"/>
          </p:cNvSpPr>
          <p:nvPr>
            <p:ph type="body" sz="quarter" idx="14"/>
          </p:nvPr>
        </p:nvSpPr>
        <p:spPr>
          <a:xfrm>
            <a:off x="2398886" y="1634837"/>
            <a:ext cx="9640714" cy="4954300"/>
          </a:xfrm>
        </p:spPr>
        <p:txBody>
          <a:bodyPr/>
          <a:lstStyle/>
          <a:p>
            <a:pPr marL="342900" indent="-342900">
              <a:buClr>
                <a:srgbClr val="B6D1E1"/>
              </a:buClr>
              <a:buFont typeface="Arial" panose="020B0604020202020204" pitchFamily="34" charset="0"/>
              <a:buChar char="•"/>
            </a:pPr>
            <a:r>
              <a:rPr lang="sv" b="1" dirty="0"/>
              <a:t>Utvärdering</a:t>
            </a:r>
          </a:p>
          <a:p>
            <a:pPr marL="342900" indent="-342900">
              <a:buClr>
                <a:srgbClr val="B6D1E1"/>
              </a:buClr>
              <a:buFont typeface="Arial" panose="020B0604020202020204" pitchFamily="34" charset="0"/>
              <a:buChar char="•"/>
            </a:pPr>
            <a:endParaRPr lang="en-US" dirty="0"/>
          </a:p>
          <a:p>
            <a:pPr marL="317500">
              <a:buClr>
                <a:srgbClr val="B6D1E1"/>
              </a:buClr>
              <a:tabLst>
                <a:tab pos="661988" algn="l"/>
              </a:tabLst>
            </a:pPr>
            <a:r>
              <a:rPr lang="sv" dirty="0">
                <a:solidFill>
                  <a:srgbClr val="B6D1E1"/>
                </a:solidFill>
              </a:rPr>
              <a:t>- </a:t>
            </a:r>
            <a:r>
              <a:rPr lang="sv" dirty="0"/>
              <a:t>Ger dig en stark position som säljare</a:t>
            </a:r>
          </a:p>
          <a:p>
            <a:pPr marL="317500">
              <a:buClr>
                <a:srgbClr val="B6D1E1"/>
              </a:buClr>
              <a:tabLst>
                <a:tab pos="661988" algn="l"/>
              </a:tabLst>
            </a:pPr>
            <a:r>
              <a:rPr lang="sv" dirty="0">
                <a:solidFill>
                  <a:srgbClr val="B6D1E1"/>
                </a:solidFill>
              </a:rPr>
              <a:t>- </a:t>
            </a:r>
            <a:r>
              <a:rPr lang="sv" dirty="0"/>
              <a:t>De framför invändningen först så den kan inte framföras igen</a:t>
            </a:r>
          </a:p>
          <a:p>
            <a:pPr marL="317500">
              <a:buClr>
                <a:srgbClr val="B6D1E1"/>
              </a:buClr>
              <a:tabLst>
                <a:tab pos="661988" algn="l"/>
              </a:tabLst>
            </a:pPr>
            <a:r>
              <a:rPr lang="sv" dirty="0">
                <a:solidFill>
                  <a:srgbClr val="B6D1E1"/>
                </a:solidFill>
              </a:rPr>
              <a:t>- </a:t>
            </a:r>
            <a:r>
              <a:rPr lang="sv" dirty="0"/>
              <a:t>Invändningen blir svag och hanteringen blir stark</a:t>
            </a:r>
          </a:p>
          <a:p>
            <a:pPr marL="635000" indent="-317500">
              <a:buClr>
                <a:srgbClr val="B6D1E1"/>
              </a:buClr>
              <a:buFontTx/>
              <a:buChar char="-"/>
              <a:tabLst>
                <a:tab pos="661988" algn="l"/>
              </a:tabLst>
            </a:pPr>
            <a:r>
              <a:rPr lang="sv" dirty="0"/>
              <a:t>Tidigare kundexempel visar empati och undviker isolering</a:t>
            </a:r>
            <a:endParaRPr lang="sv" dirty="0">
              <a:ea typeface="Calibri"/>
              <a:cs typeface="Calibri"/>
            </a:endParaRPr>
          </a:p>
          <a:p>
            <a:pPr marL="342900" indent="-342900">
              <a:buClr>
                <a:srgbClr val="B6D1E1"/>
              </a:buClr>
              <a:buFont typeface="Arial" panose="020B0604020202020204" pitchFamily="34" charset="0"/>
              <a:buChar char="•"/>
            </a:pPr>
            <a:endParaRPr lang="en-US" i="1" dirty="0"/>
          </a:p>
          <a:p>
            <a:pPr marL="342900" indent="-342900">
              <a:buClr>
                <a:srgbClr val="B6D1E1"/>
              </a:buClr>
              <a:buFont typeface="Arial" panose="020B0604020202020204" pitchFamily="34" charset="0"/>
              <a:buChar char="•"/>
            </a:pPr>
            <a:endParaRPr lang="en-US" dirty="0"/>
          </a:p>
          <a:p>
            <a:pPr marL="342900" indent="-342900">
              <a:buClr>
                <a:srgbClr val="B6D1E1"/>
              </a:buClr>
              <a:buFont typeface="Arial" panose="020B0604020202020204" pitchFamily="34" charset="0"/>
              <a:buChar char="•"/>
            </a:pPr>
            <a:endParaRPr lang="en-US" dirty="0"/>
          </a:p>
        </p:txBody>
      </p:sp>
      <p:sp>
        <p:nvSpPr>
          <p:cNvPr id="9" name="Rectangle 8">
            <a:extLst>
              <a:ext uri="{FF2B5EF4-FFF2-40B4-BE49-F238E27FC236}">
                <a16:creationId xmlns:a16="http://schemas.microsoft.com/office/drawing/2014/main" id="{ED94FF33-9017-6FBB-6E8D-5BB9FDCE860E}"/>
              </a:ext>
            </a:extLst>
          </p:cNvPr>
          <p:cNvSpPr/>
          <p:nvPr/>
        </p:nvSpPr>
        <p:spPr>
          <a:xfrm flipH="1">
            <a:off x="651163" y="0"/>
            <a:ext cx="1246910" cy="6858000"/>
          </a:xfrm>
          <a:prstGeom prst="rect">
            <a:avLst/>
          </a:prstGeom>
          <a:solidFill>
            <a:srgbClr val="94C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0" name="Graphic 4">
            <a:extLst>
              <a:ext uri="{FF2B5EF4-FFF2-40B4-BE49-F238E27FC236}">
                <a16:creationId xmlns:a16="http://schemas.microsoft.com/office/drawing/2014/main" id="{07B47692-4F9A-BDC1-016E-CCBF8DBB4255}"/>
              </a:ext>
            </a:extLst>
          </p:cNvPr>
          <p:cNvSpPr/>
          <p:nvPr/>
        </p:nvSpPr>
        <p:spPr>
          <a:xfrm>
            <a:off x="1823309" y="398570"/>
            <a:ext cx="108000" cy="972000"/>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1" name="Text Placeholder 5">
            <a:extLst>
              <a:ext uri="{FF2B5EF4-FFF2-40B4-BE49-F238E27FC236}">
                <a16:creationId xmlns:a16="http://schemas.microsoft.com/office/drawing/2014/main" id="{C35BD52C-3AA8-7460-550A-A9786F210864}"/>
              </a:ext>
            </a:extLst>
          </p:cNvPr>
          <p:cNvSpPr txBox="1">
            <a:spLocks/>
          </p:cNvSpPr>
          <p:nvPr/>
        </p:nvSpPr>
        <p:spPr>
          <a:xfrm rot="16200000">
            <a:off x="-1978100" y="2731325"/>
            <a:ext cx="6744064" cy="1067461"/>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a:buNone/>
              <a:defRPr sz="3600" kern="1200">
                <a:solidFill>
                  <a:srgbClr val="00384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sv" b="1" dirty="0">
                <a:solidFill>
                  <a:schemeClr val="bg1"/>
                </a:solidFill>
              </a:rPr>
              <a:t>TEKNIKER FÖR HANDLING AV INVÄNDNINGAR</a:t>
            </a:r>
          </a:p>
        </p:txBody>
      </p:sp>
      <p:grpSp>
        <p:nvGrpSpPr>
          <p:cNvPr id="15" name="Group 14">
            <a:extLst>
              <a:ext uri="{FF2B5EF4-FFF2-40B4-BE49-F238E27FC236}">
                <a16:creationId xmlns:a16="http://schemas.microsoft.com/office/drawing/2014/main" id="{A74AB251-BA8E-14DE-F8CF-8026968E29A6}"/>
              </a:ext>
            </a:extLst>
          </p:cNvPr>
          <p:cNvGrpSpPr/>
          <p:nvPr/>
        </p:nvGrpSpPr>
        <p:grpSpPr>
          <a:xfrm>
            <a:off x="1072518" y="260646"/>
            <a:ext cx="1163784" cy="1546799"/>
            <a:chOff x="1828799" y="1798501"/>
            <a:chExt cx="1163784" cy="1546799"/>
          </a:xfrm>
        </p:grpSpPr>
        <p:sp>
          <p:nvSpPr>
            <p:cNvPr id="16" name="Graphic 4">
              <a:extLst>
                <a:ext uri="{FF2B5EF4-FFF2-40B4-BE49-F238E27FC236}">
                  <a16:creationId xmlns:a16="http://schemas.microsoft.com/office/drawing/2014/main" id="{D868FAB7-4177-C25E-B9A0-04F85BF198D0}"/>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17" name="Text Placeholder 4">
              <a:extLst>
                <a:ext uri="{FF2B5EF4-FFF2-40B4-BE49-F238E27FC236}">
                  <a16:creationId xmlns:a16="http://schemas.microsoft.com/office/drawing/2014/main" id="{38B60842-ED09-AEEF-68CE-477024B5D820}"/>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sv" sz="4400" b="1" dirty="0">
                  <a:solidFill>
                    <a:schemeClr val="bg1"/>
                  </a:solidFill>
                </a:rPr>
                <a:t>04</a:t>
              </a:r>
            </a:p>
          </p:txBody>
        </p:sp>
      </p:grpSp>
    </p:spTree>
    <p:extLst>
      <p:ext uri="{BB962C8B-B14F-4D97-AF65-F5344CB8AC3E}">
        <p14:creationId xmlns:p14="http://schemas.microsoft.com/office/powerpoint/2010/main" val="30341071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9848182-EA2F-5D65-8E9A-BD328C168289}"/>
              </a:ext>
            </a:extLst>
          </p:cNvPr>
          <p:cNvSpPr>
            <a:spLocks noGrp="1"/>
          </p:cNvSpPr>
          <p:nvPr>
            <p:ph type="body" sz="quarter" idx="27"/>
          </p:nvPr>
        </p:nvSpPr>
        <p:spPr/>
        <p:txBody>
          <a:bodyPr/>
          <a:lstStyle/>
          <a:p>
            <a:r>
              <a:rPr lang="sv" sz="3200" dirty="0"/>
              <a:t>PÅMINNELSE! – TOPPTEKNIK FÖR EFFEKTIV FÖRSÄLJNING!</a:t>
            </a:r>
          </a:p>
        </p:txBody>
      </p:sp>
      <p:sp>
        <p:nvSpPr>
          <p:cNvPr id="10" name="Text Placeholder 2">
            <a:extLst>
              <a:ext uri="{FF2B5EF4-FFF2-40B4-BE49-F238E27FC236}">
                <a16:creationId xmlns:a16="http://schemas.microsoft.com/office/drawing/2014/main" id="{12420627-513D-E9E5-FA11-A2A8DB1D0657}"/>
              </a:ext>
            </a:extLst>
          </p:cNvPr>
          <p:cNvSpPr txBox="1">
            <a:spLocks/>
          </p:cNvSpPr>
          <p:nvPr/>
        </p:nvSpPr>
        <p:spPr>
          <a:xfrm>
            <a:off x="4378037" y="1814945"/>
            <a:ext cx="6539345" cy="419644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lvl="1" indent="-342900" algn="l">
              <a:lnSpc>
                <a:spcPts val="2340"/>
              </a:lnSpc>
              <a:spcBef>
                <a:spcPts val="0"/>
              </a:spcBef>
              <a:buClr>
                <a:srgbClr val="B6D1E1"/>
              </a:buClr>
              <a:buFont typeface="Arial" panose="020B0604020202020204" pitchFamily="34" charset="0"/>
              <a:buChar char="•"/>
              <a:tabLst>
                <a:tab pos="523875" algn="l"/>
                <a:tab pos="661988" algn="l"/>
              </a:tabLst>
            </a:pPr>
            <a:r>
              <a:rPr lang="sv" dirty="0">
                <a:solidFill>
                  <a:srgbClr val="382B1B"/>
                </a:solidFill>
              </a:rPr>
              <a:t>Invändningar är en del av en lyckad försäljning.</a:t>
            </a:r>
          </a:p>
          <a:p>
            <a:pPr marL="342900" lvl="1" indent="-342900" algn="l">
              <a:lnSpc>
                <a:spcPts val="2340"/>
              </a:lnSpc>
              <a:spcBef>
                <a:spcPts val="0"/>
              </a:spcBef>
              <a:buClr>
                <a:srgbClr val="B6D1E1"/>
              </a:buClr>
              <a:buFont typeface="Arial" panose="020B0604020202020204" pitchFamily="34" charset="0"/>
              <a:buChar char="•"/>
              <a:tabLst>
                <a:tab pos="523875" algn="l"/>
                <a:tab pos="661988" algn="l"/>
              </a:tabLst>
            </a:pPr>
            <a:r>
              <a:rPr lang="sv" dirty="0">
                <a:solidFill>
                  <a:srgbClr val="382B1B"/>
                </a:solidFill>
              </a:rPr>
              <a:t>Använd en blandning av motstånd, omformulering, motivering och förebyggande tekniker för att lugnt och säkert övervinna invändningar.</a:t>
            </a:r>
          </a:p>
          <a:p>
            <a:pPr marL="342900" lvl="1" indent="-342900" algn="l">
              <a:lnSpc>
                <a:spcPts val="2340"/>
              </a:lnSpc>
              <a:spcBef>
                <a:spcPts val="0"/>
              </a:spcBef>
              <a:buClr>
                <a:srgbClr val="B6D1E1"/>
              </a:buClr>
              <a:buFont typeface="Arial" panose="020B0604020202020204" pitchFamily="34" charset="0"/>
              <a:buChar char="•"/>
              <a:tabLst>
                <a:tab pos="523875" algn="l"/>
                <a:tab pos="661988" algn="l"/>
              </a:tabLst>
            </a:pPr>
            <a:endParaRPr lang="en-US" dirty="0">
              <a:solidFill>
                <a:srgbClr val="382B1B"/>
              </a:solidFill>
            </a:endParaRPr>
          </a:p>
          <a:p>
            <a:pPr marL="342900" lvl="1" indent="-342900" algn="l">
              <a:lnSpc>
                <a:spcPts val="2340"/>
              </a:lnSpc>
              <a:spcBef>
                <a:spcPts val="0"/>
              </a:spcBef>
              <a:buClr>
                <a:srgbClr val="B6D1E1"/>
              </a:buClr>
              <a:buFont typeface="Arial" panose="020B0604020202020204" pitchFamily="34" charset="0"/>
              <a:buChar char="•"/>
              <a:tabLst>
                <a:tab pos="523875" algn="l"/>
                <a:tab pos="661988" algn="l"/>
              </a:tabLst>
            </a:pPr>
            <a:endParaRPr lang="en-US" dirty="0">
              <a:solidFill>
                <a:srgbClr val="382B1B"/>
              </a:solidFill>
            </a:endParaRPr>
          </a:p>
        </p:txBody>
      </p:sp>
      <p:sp>
        <p:nvSpPr>
          <p:cNvPr id="2" name="Text Placeholder 2">
            <a:extLst>
              <a:ext uri="{FF2B5EF4-FFF2-40B4-BE49-F238E27FC236}">
                <a16:creationId xmlns:a16="http://schemas.microsoft.com/office/drawing/2014/main" id="{751AC083-6AB9-25A5-0D8B-5603F8EB7428}"/>
              </a:ext>
            </a:extLst>
          </p:cNvPr>
          <p:cNvSpPr txBox="1">
            <a:spLocks/>
          </p:cNvSpPr>
          <p:nvPr/>
        </p:nvSpPr>
        <p:spPr>
          <a:xfrm>
            <a:off x="742208" y="1760517"/>
            <a:ext cx="3301340" cy="1701141"/>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3340"/>
              </a:lnSpc>
              <a:spcBef>
                <a:spcPts val="0"/>
              </a:spcBef>
              <a:buClr>
                <a:srgbClr val="B6D1E1"/>
              </a:buClr>
              <a:tabLst>
                <a:tab pos="523875" algn="l"/>
                <a:tab pos="661988" algn="l"/>
              </a:tabLst>
            </a:pPr>
            <a:r>
              <a:rPr lang="sv" sz="4300" b="1" i="1" dirty="0">
                <a:solidFill>
                  <a:srgbClr val="94C7B0"/>
                </a:solidFill>
              </a:rPr>
              <a:t>Förutse och övervinna invändningar</a:t>
            </a:r>
          </a:p>
          <a:p>
            <a:pPr marL="0" lvl="1" algn="l">
              <a:lnSpc>
                <a:spcPts val="3340"/>
              </a:lnSpc>
              <a:spcBef>
                <a:spcPts val="0"/>
              </a:spcBef>
              <a:buClr>
                <a:srgbClr val="B6D1E1"/>
              </a:buClr>
              <a:tabLst>
                <a:tab pos="523875" algn="l"/>
                <a:tab pos="661988" algn="l"/>
              </a:tabLst>
            </a:pPr>
            <a:endParaRPr lang="en-US" sz="4300" b="1" i="1" dirty="0">
              <a:solidFill>
                <a:srgbClr val="94C7B0"/>
              </a:solidFill>
            </a:endParaRPr>
          </a:p>
        </p:txBody>
      </p:sp>
      <p:cxnSp>
        <p:nvCxnSpPr>
          <p:cNvPr id="3" name="Straight Connector 2">
            <a:extLst>
              <a:ext uri="{FF2B5EF4-FFF2-40B4-BE49-F238E27FC236}">
                <a16:creationId xmlns:a16="http://schemas.microsoft.com/office/drawing/2014/main" id="{A7AA3B19-5D81-F48F-FD30-0C5578DEF760}"/>
              </a:ext>
            </a:extLst>
          </p:cNvPr>
          <p:cNvCxnSpPr>
            <a:cxnSpLocks/>
          </p:cNvCxnSpPr>
          <p:nvPr/>
        </p:nvCxnSpPr>
        <p:spPr>
          <a:xfrm>
            <a:off x="4100947" y="1732773"/>
            <a:ext cx="0" cy="2077227"/>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77DFBDFE-C67A-7A7F-FBDA-B187421003A5}"/>
              </a:ext>
            </a:extLst>
          </p:cNvPr>
          <p:cNvGrpSpPr/>
          <p:nvPr/>
        </p:nvGrpSpPr>
        <p:grpSpPr>
          <a:xfrm>
            <a:off x="2237509" y="4184073"/>
            <a:ext cx="3785051" cy="2507673"/>
            <a:chOff x="228600" y="2589279"/>
            <a:chExt cx="2935288" cy="1944688"/>
          </a:xfrm>
        </p:grpSpPr>
        <p:pic>
          <p:nvPicPr>
            <p:cNvPr id="5" name="Picture 4" descr="A picture containing text&#10;&#10;Description automatically generated">
              <a:extLst>
                <a:ext uri="{FF2B5EF4-FFF2-40B4-BE49-F238E27FC236}">
                  <a16:creationId xmlns:a16="http://schemas.microsoft.com/office/drawing/2014/main" id="{C18EFC60-42A8-DC8E-C38A-D860D1E767B0}"/>
                </a:ext>
              </a:extLst>
            </p:cNvPr>
            <p:cNvPicPr>
              <a:picLocks noChangeAspect="1"/>
            </p:cNvPicPr>
            <p:nvPr/>
          </p:nvPicPr>
          <p:blipFill>
            <a:blip r:embed="rId2"/>
            <a:stretch>
              <a:fillRect/>
            </a:stretch>
          </p:blipFill>
          <p:spPr>
            <a:xfrm>
              <a:off x="228600" y="2589279"/>
              <a:ext cx="2935288" cy="1944688"/>
            </a:xfrm>
            <a:prstGeom prst="rect">
              <a:avLst/>
            </a:prstGeom>
          </p:spPr>
        </p:pic>
        <p:pic>
          <p:nvPicPr>
            <p:cNvPr id="6" name="Picture 5" descr="Icon&#10;&#10;Description automatically generated">
              <a:extLst>
                <a:ext uri="{FF2B5EF4-FFF2-40B4-BE49-F238E27FC236}">
                  <a16:creationId xmlns:a16="http://schemas.microsoft.com/office/drawing/2014/main" id="{6E0111D7-0281-347F-3705-A3B45BECA8A3}"/>
                </a:ext>
              </a:extLst>
            </p:cNvPr>
            <p:cNvPicPr>
              <a:picLocks noChangeAspect="1"/>
            </p:cNvPicPr>
            <p:nvPr/>
          </p:nvPicPr>
          <p:blipFill>
            <a:blip r:embed="rId3"/>
            <a:stretch>
              <a:fillRect/>
            </a:stretch>
          </p:blipFill>
          <p:spPr>
            <a:xfrm flipH="1">
              <a:off x="2493295" y="3198654"/>
              <a:ext cx="241903" cy="263817"/>
            </a:xfrm>
            <a:prstGeom prst="rect">
              <a:avLst/>
            </a:prstGeom>
          </p:spPr>
        </p:pic>
      </p:grpSp>
    </p:spTree>
    <p:extLst>
      <p:ext uri="{BB962C8B-B14F-4D97-AF65-F5344CB8AC3E}">
        <p14:creationId xmlns:p14="http://schemas.microsoft.com/office/powerpoint/2010/main" val="41315153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sv" dirty="0"/>
              <a:t>03</a:t>
            </a:r>
          </a:p>
        </p:txBody>
      </p:sp>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250079" y="2623930"/>
            <a:ext cx="6277892" cy="3172713"/>
          </a:xfrm>
        </p:spPr>
        <p:txBody>
          <a:bodyPr vert="horz" lIns="91440" tIns="45720" rIns="91440" bIns="45720" rtlCol="0" anchor="t">
            <a:normAutofit/>
          </a:bodyPr>
          <a:lstStyle/>
          <a:p>
            <a:r>
              <a:rPr lang="sv" dirty="0">
                <a:highlight>
                  <a:srgbClr val="E6C8C7"/>
                </a:highlight>
              </a:rPr>
              <a:t>AVSLUTA</a:t>
            </a:r>
            <a:r>
              <a:rPr lang="sv" sz="4800" dirty="0">
                <a:highlight>
                  <a:srgbClr val="E6C8C7"/>
                </a:highlight>
              </a:rPr>
              <a:t> AFFÄREN</a:t>
            </a:r>
          </a:p>
          <a:p>
            <a:endParaRPr lang="en-US" sz="4000" dirty="0">
              <a:solidFill>
                <a:schemeClr val="bg1"/>
              </a:solidFill>
              <a:highlight>
                <a:srgbClr val="E6C8C7"/>
              </a:highlight>
            </a:endParaRPr>
          </a:p>
        </p:txBody>
      </p:sp>
      <p:grpSp>
        <p:nvGrpSpPr>
          <p:cNvPr id="3" name="Group 2">
            <a:extLst>
              <a:ext uri="{FF2B5EF4-FFF2-40B4-BE49-F238E27FC236}">
                <a16:creationId xmlns:a16="http://schemas.microsoft.com/office/drawing/2014/main" id="{D458F868-3C13-193A-CC3F-5AFCF2CB3F78}"/>
              </a:ext>
            </a:extLst>
          </p:cNvPr>
          <p:cNvGrpSpPr/>
          <p:nvPr/>
        </p:nvGrpSpPr>
        <p:grpSpPr>
          <a:xfrm>
            <a:off x="1240478" y="3129922"/>
            <a:ext cx="3754005" cy="3251000"/>
            <a:chOff x="5824538" y="486113"/>
            <a:chExt cx="2251075" cy="1949450"/>
          </a:xfrm>
        </p:grpSpPr>
        <p:pic>
          <p:nvPicPr>
            <p:cNvPr id="6" name="Picture 5" descr="A picture containing text&#10;&#10;Description automatically generated">
              <a:extLst>
                <a:ext uri="{FF2B5EF4-FFF2-40B4-BE49-F238E27FC236}">
                  <a16:creationId xmlns:a16="http://schemas.microsoft.com/office/drawing/2014/main" id="{141F6656-06BE-6EF6-425D-4009E9D999EC}"/>
                </a:ext>
              </a:extLst>
            </p:cNvPr>
            <p:cNvPicPr>
              <a:picLocks noChangeAspect="1"/>
            </p:cNvPicPr>
            <p:nvPr/>
          </p:nvPicPr>
          <p:blipFill>
            <a:blip r:embed="rId2"/>
            <a:stretch>
              <a:fillRect/>
            </a:stretch>
          </p:blipFill>
          <p:spPr>
            <a:xfrm>
              <a:off x="5824538" y="486113"/>
              <a:ext cx="2251075" cy="1949450"/>
            </a:xfrm>
            <a:prstGeom prst="rect">
              <a:avLst/>
            </a:prstGeom>
          </p:spPr>
        </p:pic>
        <p:pic>
          <p:nvPicPr>
            <p:cNvPr id="7" name="Picture 6" descr="Icon&#10;&#10;Description automatically generated">
              <a:extLst>
                <a:ext uri="{FF2B5EF4-FFF2-40B4-BE49-F238E27FC236}">
                  <a16:creationId xmlns:a16="http://schemas.microsoft.com/office/drawing/2014/main" id="{7F692914-B298-BB18-73A5-1B214083E56A}"/>
                </a:ext>
              </a:extLst>
            </p:cNvPr>
            <p:cNvPicPr>
              <a:picLocks noChangeAspect="1"/>
            </p:cNvPicPr>
            <p:nvPr/>
          </p:nvPicPr>
          <p:blipFill>
            <a:blip r:embed="rId3"/>
            <a:stretch>
              <a:fillRect/>
            </a:stretch>
          </p:blipFill>
          <p:spPr>
            <a:xfrm flipH="1">
              <a:off x="7667363" y="1271051"/>
              <a:ext cx="258679" cy="282113"/>
            </a:xfrm>
            <a:prstGeom prst="rect">
              <a:avLst/>
            </a:prstGeom>
          </p:spPr>
        </p:pic>
      </p:grpSp>
    </p:spTree>
    <p:extLst>
      <p:ext uri="{BB962C8B-B14F-4D97-AF65-F5344CB8AC3E}">
        <p14:creationId xmlns:p14="http://schemas.microsoft.com/office/powerpoint/2010/main" val="2661136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FF00F-DA81-2264-54FC-820E378C31D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D92FC35-DB9F-BA67-CE61-4AE2AD7C6AC3}"/>
              </a:ext>
            </a:extLst>
          </p:cNvPr>
          <p:cNvSpPr/>
          <p:nvPr/>
        </p:nvSpPr>
        <p:spPr>
          <a:xfrm>
            <a:off x="0" y="1565329"/>
            <a:ext cx="12192000" cy="4153545"/>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6" name="Text Placeholder 5">
            <a:extLst>
              <a:ext uri="{FF2B5EF4-FFF2-40B4-BE49-F238E27FC236}">
                <a16:creationId xmlns:a16="http://schemas.microsoft.com/office/drawing/2014/main" id="{2B399CCE-CC52-3489-F2B6-FBBFD3BBEB99}"/>
              </a:ext>
            </a:extLst>
          </p:cNvPr>
          <p:cNvSpPr>
            <a:spLocks noGrp="1"/>
          </p:cNvSpPr>
          <p:nvPr>
            <p:ph type="body" sz="quarter" idx="14"/>
          </p:nvPr>
        </p:nvSpPr>
        <p:spPr>
          <a:xfrm>
            <a:off x="428449" y="1838064"/>
            <a:ext cx="11351463" cy="3762613"/>
          </a:xfrm>
        </p:spPr>
        <p:txBody>
          <a:bodyPr/>
          <a:lstStyle/>
          <a:p>
            <a:pPr marL="457200" indent="-457200">
              <a:buAutoNum type="arabicPeriod"/>
            </a:pPr>
            <a:r>
              <a:rPr lang="sv" sz="2200" noProof="0" dirty="0">
                <a:solidFill>
                  <a:srgbClr val="382B1B"/>
                </a:solidFill>
              </a:rPr>
              <a:t>Förstå hur försäljning driver din verksamhet och bygg upp kundförtroende i varje steg av köpprocessen.</a:t>
            </a:r>
          </a:p>
          <a:p>
            <a:pPr marL="457200" indent="-457200">
              <a:buAutoNum type="arabicPeriod"/>
            </a:pPr>
            <a:r>
              <a:rPr lang="sv" sz="2200" noProof="0" dirty="0">
                <a:solidFill>
                  <a:srgbClr val="382B1B"/>
                </a:solidFill>
              </a:rPr>
              <a:t>Kommunicera ditt värde tydligt med hjälp av verkliga berättelser, kundfördelar och ett enkelt och självsäkert språk</a:t>
            </a:r>
          </a:p>
          <a:p>
            <a:pPr marL="457200" indent="-457200">
              <a:buAutoNum type="arabicPeriod"/>
            </a:pPr>
            <a:r>
              <a:rPr lang="sv" sz="2200" noProof="0" dirty="0">
                <a:solidFill>
                  <a:srgbClr val="382B1B"/>
                </a:solidFill>
              </a:rPr>
              <a:t>Svara på invändningar med självförtroende med hjälp av beprövade tekniker som känns respektfulla och naturliga</a:t>
            </a:r>
          </a:p>
          <a:p>
            <a:pPr marL="457200" indent="-457200">
              <a:buAutoNum type="arabicPeriod"/>
            </a:pPr>
            <a:r>
              <a:rPr lang="sv" sz="2200" noProof="0" dirty="0">
                <a:solidFill>
                  <a:srgbClr val="382B1B"/>
                </a:solidFill>
              </a:rPr>
              <a:t>Begär försäljning och avsluta affären med strategier som passar din produkt, personlighet och kund</a:t>
            </a:r>
          </a:p>
          <a:p>
            <a:pPr marL="457200" indent="-457200">
              <a:buAutoNum type="arabicPeriod"/>
            </a:pPr>
            <a:r>
              <a:rPr lang="sv" sz="2200" noProof="0" dirty="0">
                <a:solidFill>
                  <a:srgbClr val="382B1B"/>
                </a:solidFill>
              </a:rPr>
              <a:t>Använd merförsäljning, uppföljning och uppmaningar till handling för att öka intäkterna och utveckla långsiktiga relationer.</a:t>
            </a:r>
          </a:p>
        </p:txBody>
      </p:sp>
      <p:sp>
        <p:nvSpPr>
          <p:cNvPr id="5" name="TextBox 4">
            <a:extLst>
              <a:ext uri="{FF2B5EF4-FFF2-40B4-BE49-F238E27FC236}">
                <a16:creationId xmlns:a16="http://schemas.microsoft.com/office/drawing/2014/main" id="{0FEFA252-3FAF-1C8E-B6D4-33DF8AC72F16}"/>
              </a:ext>
            </a:extLst>
          </p:cNvPr>
          <p:cNvSpPr txBox="1"/>
          <p:nvPr/>
        </p:nvSpPr>
        <p:spPr>
          <a:xfrm>
            <a:off x="36146" y="175327"/>
            <a:ext cx="12192000" cy="1015663"/>
          </a:xfrm>
          <a:prstGeom prst="rect">
            <a:avLst/>
          </a:prstGeom>
          <a:noFill/>
        </p:spPr>
        <p:txBody>
          <a:bodyPr wrap="square">
            <a:spAutoFit/>
          </a:bodyPr>
          <a:lstStyle/>
          <a:p>
            <a:pPr>
              <a:buNone/>
            </a:pPr>
            <a:r>
              <a:rPr lang="sv" sz="2800" b="1" dirty="0"/>
              <a:t>Lärandemål – Steg 6 Försäljning är motorn i din livsmedelsverksamhet</a:t>
            </a:r>
          </a:p>
          <a:p>
            <a:pPr>
              <a:buNone/>
            </a:pPr>
            <a:r>
              <a:rPr lang="sv" sz="3200" dirty="0"/>
              <a:t>Vid slutet av steg 6 kommer du att kunna:</a:t>
            </a:r>
          </a:p>
        </p:txBody>
      </p:sp>
    </p:spTree>
    <p:extLst>
      <p:ext uri="{BB962C8B-B14F-4D97-AF65-F5344CB8AC3E}">
        <p14:creationId xmlns:p14="http://schemas.microsoft.com/office/powerpoint/2010/main" val="2716317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pPr fontAlgn="base"/>
            <a:r>
              <a:rPr lang="sv" dirty="0"/>
              <a:t>AVSLUTA AFFÄREN</a:t>
            </a:r>
          </a:p>
        </p:txBody>
      </p:sp>
      <p:sp>
        <p:nvSpPr>
          <p:cNvPr id="5" name="Text Placeholder 2">
            <a:extLst>
              <a:ext uri="{FF2B5EF4-FFF2-40B4-BE49-F238E27FC236}">
                <a16:creationId xmlns:a16="http://schemas.microsoft.com/office/drawing/2014/main" id="{BAB97AED-8940-98AC-0A49-86B8188E3F10}"/>
              </a:ext>
            </a:extLst>
          </p:cNvPr>
          <p:cNvSpPr>
            <a:spLocks noGrp="1"/>
          </p:cNvSpPr>
          <p:nvPr>
            <p:ph type="body" sz="quarter" idx="14"/>
          </p:nvPr>
        </p:nvSpPr>
        <p:spPr>
          <a:xfrm>
            <a:off x="738347" y="1771650"/>
            <a:ext cx="3556561" cy="4351563"/>
          </a:xfrm>
        </p:spPr>
        <p:txBody>
          <a:bodyPr/>
          <a:lstStyle/>
          <a:p>
            <a:r>
              <a:rPr lang="sv" sz="2500" b="1" i="1" dirty="0">
                <a:solidFill>
                  <a:srgbClr val="94C7B0"/>
                </a:solidFill>
              </a:rPr>
              <a:t>Är du redo att avsluta försäljningen?</a:t>
            </a:r>
          </a:p>
          <a:p>
            <a:endParaRPr lang="en-US" sz="2500" b="1" i="1" dirty="0">
              <a:solidFill>
                <a:srgbClr val="94C7B0"/>
              </a:solidFill>
            </a:endParaRPr>
          </a:p>
          <a:p>
            <a:r>
              <a:rPr lang="sv" sz="2500" b="1" i="1" dirty="0">
                <a:solidFill>
                  <a:srgbClr val="94C7B0"/>
                </a:solidFill>
              </a:rPr>
              <a:t>Du måste vara i en position att slutföra försäljningen när du tror att köparen är redo att köpa</a:t>
            </a:r>
          </a:p>
          <a:p>
            <a:endParaRPr lang="en-US" sz="2500" b="1" i="1" dirty="0">
              <a:solidFill>
                <a:srgbClr val="94C7B0"/>
              </a:solidFill>
            </a:endParaRPr>
          </a:p>
          <a:p>
            <a:endParaRPr lang="en-US" dirty="0"/>
          </a:p>
        </p:txBody>
      </p:sp>
      <p:sp>
        <p:nvSpPr>
          <p:cNvPr id="10" name="Text Placeholder 2">
            <a:extLst>
              <a:ext uri="{FF2B5EF4-FFF2-40B4-BE49-F238E27FC236}">
                <a16:creationId xmlns:a16="http://schemas.microsoft.com/office/drawing/2014/main" id="{12420627-513D-E9E5-FA11-A2A8DB1D0657}"/>
              </a:ext>
            </a:extLst>
          </p:cNvPr>
          <p:cNvSpPr txBox="1">
            <a:spLocks/>
          </p:cNvSpPr>
          <p:nvPr/>
        </p:nvSpPr>
        <p:spPr>
          <a:xfrm>
            <a:off x="4876801" y="1770413"/>
            <a:ext cx="6802582" cy="4490356"/>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sv" dirty="0"/>
              <a:t>Reflektera…</a:t>
            </a:r>
          </a:p>
          <a:p>
            <a:endParaRPr lang="en-US" dirty="0"/>
          </a:p>
          <a:p>
            <a:pPr marL="342900" indent="-342900">
              <a:buClr>
                <a:srgbClr val="B6D1E1"/>
              </a:buClr>
              <a:buFont typeface="Wingdings" pitchFamily="2" charset="2"/>
              <a:buChar char="ü"/>
            </a:pPr>
            <a:r>
              <a:rPr lang="sv" dirty="0"/>
              <a:t>Har du gjort allt du kan för att ordentligt bedöma köparens behov?</a:t>
            </a:r>
          </a:p>
          <a:p>
            <a:pPr marL="342900" indent="-342900">
              <a:buClr>
                <a:srgbClr val="B6D1E1"/>
              </a:buClr>
              <a:buFont typeface="Wingdings" pitchFamily="2" charset="2"/>
              <a:buChar char="ü"/>
            </a:pPr>
            <a:r>
              <a:rPr lang="sv" dirty="0"/>
              <a:t>Har du hanterat alla invändningar?</a:t>
            </a:r>
          </a:p>
          <a:p>
            <a:pPr marL="342900" indent="-342900">
              <a:buClr>
                <a:srgbClr val="B6D1E1"/>
              </a:buClr>
              <a:buFont typeface="Wingdings" pitchFamily="2" charset="2"/>
              <a:buChar char="ü"/>
            </a:pPr>
            <a:r>
              <a:rPr lang="sv" dirty="0"/>
              <a:t>Har du svarat på alla frågor?</a:t>
            </a:r>
          </a:p>
          <a:p>
            <a:pPr marL="342900" indent="-342900">
              <a:buClr>
                <a:srgbClr val="B6D1E1"/>
              </a:buClr>
              <a:buFont typeface="Wingdings" pitchFamily="2" charset="2"/>
              <a:buChar char="ü"/>
            </a:pPr>
            <a:r>
              <a:rPr lang="sv" dirty="0"/>
              <a:t>Har du använt smaktester och visuella hjälpmedel för att stödja produktens påståenden eller för att visa vad den kan göra?</a:t>
            </a:r>
          </a:p>
          <a:p>
            <a:pPr marL="342900" indent="-342900">
              <a:buClr>
                <a:srgbClr val="B6D1E1"/>
              </a:buClr>
              <a:buFont typeface="Wingdings" pitchFamily="2" charset="2"/>
              <a:buChar char="ü"/>
            </a:pPr>
            <a:r>
              <a:rPr lang="sv" dirty="0"/>
              <a:t>Har du erbjudit vittnesmål från andra kunder som använder livsmedelsprodukten/tjänsten?</a:t>
            </a:r>
          </a:p>
          <a:p>
            <a:pPr marL="342900" indent="-342900">
              <a:buClr>
                <a:srgbClr val="B6D1E1"/>
              </a:buClr>
              <a:buFont typeface="Wingdings" pitchFamily="2" charset="2"/>
              <a:buChar char="ü"/>
            </a:pPr>
            <a:r>
              <a:rPr lang="sv" dirty="0"/>
              <a:t>Har du identifierat om det finns några andra personer som behöver vara involverade i köpbeslutet? Om så är fallet, har du träffat dem?</a:t>
            </a:r>
          </a:p>
          <a:p>
            <a:endParaRPr lang="en-US" dirty="0"/>
          </a:p>
        </p:txBody>
      </p:sp>
    </p:spTree>
    <p:extLst>
      <p:ext uri="{BB962C8B-B14F-4D97-AF65-F5344CB8AC3E}">
        <p14:creationId xmlns:p14="http://schemas.microsoft.com/office/powerpoint/2010/main" val="29360685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sv" b="1" dirty="0"/>
              <a:t>4 TYPER AV </a:t>
            </a:r>
            <a:r>
              <a:rPr lang="sv" dirty="0"/>
              <a:t>AVSLUTNINGSTEKNIKER</a:t>
            </a:r>
          </a:p>
        </p:txBody>
      </p:sp>
      <p:sp>
        <p:nvSpPr>
          <p:cNvPr id="4" name="Text Placeholder 3">
            <a:extLst>
              <a:ext uri="{FF2B5EF4-FFF2-40B4-BE49-F238E27FC236}">
                <a16:creationId xmlns:a16="http://schemas.microsoft.com/office/drawing/2014/main" id="{63DDEB7F-2271-E16A-CC7E-BEF908FD503A}"/>
              </a:ext>
            </a:extLst>
          </p:cNvPr>
          <p:cNvSpPr txBox="1">
            <a:spLocks/>
          </p:cNvSpPr>
          <p:nvPr/>
        </p:nvSpPr>
        <p:spPr>
          <a:xfrm>
            <a:off x="214866" y="3480106"/>
            <a:ext cx="2672815" cy="2213525"/>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2580"/>
              </a:lnSpc>
              <a:spcBef>
                <a:spcPts val="0"/>
              </a:spcBef>
            </a:pPr>
            <a:r>
              <a:rPr lang="sv" sz="2400" b="1" dirty="0">
                <a:solidFill>
                  <a:srgbClr val="382B1B"/>
                </a:solidFill>
              </a:rPr>
              <a:t>ANTAGANDE AVSLUTNING</a:t>
            </a:r>
          </a:p>
        </p:txBody>
      </p:sp>
      <p:sp>
        <p:nvSpPr>
          <p:cNvPr id="6" name="Text Placeholder 4">
            <a:extLst>
              <a:ext uri="{FF2B5EF4-FFF2-40B4-BE49-F238E27FC236}">
                <a16:creationId xmlns:a16="http://schemas.microsoft.com/office/drawing/2014/main" id="{9B58F1F4-F650-7E32-8677-3B75D016C49B}"/>
              </a:ext>
            </a:extLst>
          </p:cNvPr>
          <p:cNvSpPr txBox="1">
            <a:spLocks/>
          </p:cNvSpPr>
          <p:nvPr/>
        </p:nvSpPr>
        <p:spPr>
          <a:xfrm>
            <a:off x="3285640" y="3480106"/>
            <a:ext cx="2672815" cy="2213525"/>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2580"/>
              </a:lnSpc>
              <a:spcBef>
                <a:spcPts val="0"/>
              </a:spcBef>
            </a:pPr>
            <a:r>
              <a:rPr lang="sv" sz="2400" b="1" dirty="0">
                <a:solidFill>
                  <a:srgbClr val="382B1B"/>
                </a:solidFill>
              </a:rPr>
              <a:t>VILLKORS AVSLUTNING</a:t>
            </a:r>
          </a:p>
        </p:txBody>
      </p:sp>
      <p:sp>
        <p:nvSpPr>
          <p:cNvPr id="7" name="Text Placeholder 5">
            <a:extLst>
              <a:ext uri="{FF2B5EF4-FFF2-40B4-BE49-F238E27FC236}">
                <a16:creationId xmlns:a16="http://schemas.microsoft.com/office/drawing/2014/main" id="{0E86D5E5-1951-7033-D86A-3119F178465D}"/>
              </a:ext>
            </a:extLst>
          </p:cNvPr>
          <p:cNvSpPr txBox="1">
            <a:spLocks/>
          </p:cNvSpPr>
          <p:nvPr/>
        </p:nvSpPr>
        <p:spPr>
          <a:xfrm>
            <a:off x="6145266" y="3480106"/>
            <a:ext cx="2672815" cy="2213525"/>
          </a:xfrm>
          <a:prstGeom prst="rect">
            <a:avLst/>
          </a:prstGeom>
        </p:spPr>
        <p:txBody>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2580"/>
              </a:lnSpc>
              <a:spcBef>
                <a:spcPts val="0"/>
              </a:spcBef>
            </a:pPr>
            <a:r>
              <a:rPr lang="sv" sz="2400" b="1">
                <a:solidFill>
                  <a:srgbClr val="382B1B"/>
                </a:solidFill>
              </a:rPr>
              <a:t>BONUS AVSLUTNING</a:t>
            </a:r>
            <a:endParaRPr lang="en-US" sz="2400" b="1" dirty="0">
              <a:solidFill>
                <a:srgbClr val="382B1B"/>
              </a:solidFill>
            </a:endParaRPr>
          </a:p>
        </p:txBody>
      </p:sp>
      <p:sp>
        <p:nvSpPr>
          <p:cNvPr id="8" name="Text Placeholder 6">
            <a:extLst>
              <a:ext uri="{FF2B5EF4-FFF2-40B4-BE49-F238E27FC236}">
                <a16:creationId xmlns:a16="http://schemas.microsoft.com/office/drawing/2014/main" id="{7996C196-896C-1F0D-3B58-F6BCF22F6B0B}"/>
              </a:ext>
            </a:extLst>
          </p:cNvPr>
          <p:cNvSpPr txBox="1">
            <a:spLocks/>
          </p:cNvSpPr>
          <p:nvPr/>
        </p:nvSpPr>
        <p:spPr>
          <a:xfrm>
            <a:off x="9098549" y="3480106"/>
            <a:ext cx="2672815" cy="2213525"/>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2580"/>
              </a:lnSpc>
              <a:spcBef>
                <a:spcPts val="0"/>
              </a:spcBef>
            </a:pPr>
            <a:r>
              <a:rPr lang="sv" sz="2400" b="1" dirty="0">
                <a:solidFill>
                  <a:srgbClr val="382B1B"/>
                </a:solidFill>
              </a:rPr>
              <a:t>KUNDREFERENS </a:t>
            </a:r>
            <a:br>
              <a:rPr lang="sv" sz="2400" b="1" dirty="0">
                <a:solidFill>
                  <a:srgbClr val="382B1B"/>
                </a:solidFill>
                <a:ea typeface="Calibri"/>
                <a:cs typeface="Calibri"/>
              </a:rPr>
            </a:br>
            <a:r>
              <a:rPr lang="sv" sz="2400" b="1" dirty="0">
                <a:solidFill>
                  <a:srgbClr val="382B1B"/>
                </a:solidFill>
                <a:ea typeface="Calibri"/>
                <a:cs typeface="Calibri"/>
              </a:rPr>
              <a:t>AVSLUT</a:t>
            </a:r>
          </a:p>
        </p:txBody>
      </p:sp>
      <p:grpSp>
        <p:nvGrpSpPr>
          <p:cNvPr id="9" name="Group 8">
            <a:extLst>
              <a:ext uri="{FF2B5EF4-FFF2-40B4-BE49-F238E27FC236}">
                <a16:creationId xmlns:a16="http://schemas.microsoft.com/office/drawing/2014/main" id="{CC84901D-6422-CB2D-FF37-4A5603FBC2DD}"/>
              </a:ext>
            </a:extLst>
          </p:cNvPr>
          <p:cNvGrpSpPr/>
          <p:nvPr/>
        </p:nvGrpSpPr>
        <p:grpSpPr>
          <a:xfrm>
            <a:off x="1017101" y="2020173"/>
            <a:ext cx="1163784" cy="1546799"/>
            <a:chOff x="1828799" y="1798501"/>
            <a:chExt cx="1163784" cy="1546799"/>
          </a:xfrm>
        </p:grpSpPr>
        <p:sp>
          <p:nvSpPr>
            <p:cNvPr id="11" name="Graphic 4">
              <a:extLst>
                <a:ext uri="{FF2B5EF4-FFF2-40B4-BE49-F238E27FC236}">
                  <a16:creationId xmlns:a16="http://schemas.microsoft.com/office/drawing/2014/main" id="{07908A8F-825F-154D-5F8B-153F6164BE2C}"/>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94C7B0">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12" name="Text Placeholder 4">
              <a:extLst>
                <a:ext uri="{FF2B5EF4-FFF2-40B4-BE49-F238E27FC236}">
                  <a16:creationId xmlns:a16="http://schemas.microsoft.com/office/drawing/2014/main" id="{1EF5F5A1-ABE7-592B-0A35-1971B646273A}"/>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sv" sz="4400" b="1" dirty="0">
                  <a:solidFill>
                    <a:schemeClr val="bg1"/>
                  </a:solidFill>
                </a:rPr>
                <a:t>01</a:t>
              </a:r>
            </a:p>
          </p:txBody>
        </p:sp>
      </p:grpSp>
      <p:grpSp>
        <p:nvGrpSpPr>
          <p:cNvPr id="14" name="Group 13">
            <a:extLst>
              <a:ext uri="{FF2B5EF4-FFF2-40B4-BE49-F238E27FC236}">
                <a16:creationId xmlns:a16="http://schemas.microsoft.com/office/drawing/2014/main" id="{95425DC5-1D24-C692-478B-0CEEA308C2A4}"/>
              </a:ext>
            </a:extLst>
          </p:cNvPr>
          <p:cNvGrpSpPr/>
          <p:nvPr/>
        </p:nvGrpSpPr>
        <p:grpSpPr>
          <a:xfrm>
            <a:off x="4027611" y="2047883"/>
            <a:ext cx="1163784" cy="1546799"/>
            <a:chOff x="1828799" y="1798501"/>
            <a:chExt cx="1163784" cy="1546799"/>
          </a:xfrm>
        </p:grpSpPr>
        <p:sp>
          <p:nvSpPr>
            <p:cNvPr id="15" name="Graphic 4">
              <a:extLst>
                <a:ext uri="{FF2B5EF4-FFF2-40B4-BE49-F238E27FC236}">
                  <a16:creationId xmlns:a16="http://schemas.microsoft.com/office/drawing/2014/main" id="{63E1150B-2E28-1A8B-0CE8-869E7BCF4333}"/>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94C7B0">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16" name="Text Placeholder 4">
              <a:extLst>
                <a:ext uri="{FF2B5EF4-FFF2-40B4-BE49-F238E27FC236}">
                  <a16:creationId xmlns:a16="http://schemas.microsoft.com/office/drawing/2014/main" id="{EB30102F-6CFD-A3CF-E754-2321751B9534}"/>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sv" sz="4400" b="1" dirty="0">
                  <a:solidFill>
                    <a:schemeClr val="bg1"/>
                  </a:solidFill>
                </a:rPr>
                <a:t>02</a:t>
              </a:r>
            </a:p>
          </p:txBody>
        </p:sp>
      </p:grpSp>
      <p:grpSp>
        <p:nvGrpSpPr>
          <p:cNvPr id="17" name="Group 16">
            <a:extLst>
              <a:ext uri="{FF2B5EF4-FFF2-40B4-BE49-F238E27FC236}">
                <a16:creationId xmlns:a16="http://schemas.microsoft.com/office/drawing/2014/main" id="{62F6DCE1-FA3A-C97F-8260-759E3115090C}"/>
              </a:ext>
            </a:extLst>
          </p:cNvPr>
          <p:cNvGrpSpPr/>
          <p:nvPr/>
        </p:nvGrpSpPr>
        <p:grpSpPr>
          <a:xfrm>
            <a:off x="6870644" y="1992465"/>
            <a:ext cx="1163784" cy="1546799"/>
            <a:chOff x="1828799" y="1798501"/>
            <a:chExt cx="1163784" cy="1546799"/>
          </a:xfrm>
        </p:grpSpPr>
        <p:sp>
          <p:nvSpPr>
            <p:cNvPr id="18" name="Graphic 4">
              <a:extLst>
                <a:ext uri="{FF2B5EF4-FFF2-40B4-BE49-F238E27FC236}">
                  <a16:creationId xmlns:a16="http://schemas.microsoft.com/office/drawing/2014/main" id="{FDD2ED74-B828-E22A-A396-ACF0A4A47CC4}"/>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94C7B0">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19" name="Text Placeholder 4">
              <a:extLst>
                <a:ext uri="{FF2B5EF4-FFF2-40B4-BE49-F238E27FC236}">
                  <a16:creationId xmlns:a16="http://schemas.microsoft.com/office/drawing/2014/main" id="{3C8FC88A-A33E-C2C4-777A-54EDC9F36597}"/>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sv" sz="4400" b="1" dirty="0">
                  <a:solidFill>
                    <a:schemeClr val="bg1"/>
                  </a:solidFill>
                </a:rPr>
                <a:t>03</a:t>
              </a:r>
            </a:p>
          </p:txBody>
        </p:sp>
      </p:grpSp>
      <p:grpSp>
        <p:nvGrpSpPr>
          <p:cNvPr id="20" name="Group 19">
            <a:extLst>
              <a:ext uri="{FF2B5EF4-FFF2-40B4-BE49-F238E27FC236}">
                <a16:creationId xmlns:a16="http://schemas.microsoft.com/office/drawing/2014/main" id="{09211E55-1E11-3722-A5B7-0B22C4406E4F}"/>
              </a:ext>
            </a:extLst>
          </p:cNvPr>
          <p:cNvGrpSpPr/>
          <p:nvPr/>
        </p:nvGrpSpPr>
        <p:grpSpPr>
          <a:xfrm>
            <a:off x="9821663" y="2006319"/>
            <a:ext cx="1163784" cy="1546799"/>
            <a:chOff x="1828799" y="1798501"/>
            <a:chExt cx="1163784" cy="1546799"/>
          </a:xfrm>
        </p:grpSpPr>
        <p:sp>
          <p:nvSpPr>
            <p:cNvPr id="21" name="Graphic 4">
              <a:extLst>
                <a:ext uri="{FF2B5EF4-FFF2-40B4-BE49-F238E27FC236}">
                  <a16:creationId xmlns:a16="http://schemas.microsoft.com/office/drawing/2014/main" id="{507C8CB2-E3CC-C9E2-C5CA-08E3EBF4943C}"/>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94C7B0">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22" name="Text Placeholder 4">
              <a:extLst>
                <a:ext uri="{FF2B5EF4-FFF2-40B4-BE49-F238E27FC236}">
                  <a16:creationId xmlns:a16="http://schemas.microsoft.com/office/drawing/2014/main" id="{14D255E1-1818-42A8-CE38-B922435FD2A7}"/>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sv" sz="4400" b="1" dirty="0">
                  <a:solidFill>
                    <a:schemeClr val="bg1"/>
                  </a:solidFill>
                </a:rPr>
                <a:t>04</a:t>
              </a:r>
            </a:p>
          </p:txBody>
        </p:sp>
      </p:grpSp>
      <p:cxnSp>
        <p:nvCxnSpPr>
          <p:cNvPr id="23" name="Straight Connector 22">
            <a:extLst>
              <a:ext uri="{FF2B5EF4-FFF2-40B4-BE49-F238E27FC236}">
                <a16:creationId xmlns:a16="http://schemas.microsoft.com/office/drawing/2014/main" id="{D58415C6-E22B-F3E0-6188-C2F764F3FE53}"/>
              </a:ext>
            </a:extLst>
          </p:cNvPr>
          <p:cNvCxnSpPr>
            <a:cxnSpLocks/>
          </p:cNvCxnSpPr>
          <p:nvPr/>
        </p:nvCxnSpPr>
        <p:spPr>
          <a:xfrm>
            <a:off x="3172691" y="1788192"/>
            <a:ext cx="0" cy="4016862"/>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96A9B12-B9FC-E5D5-3875-1C9731D14AB6}"/>
              </a:ext>
            </a:extLst>
          </p:cNvPr>
          <p:cNvCxnSpPr>
            <a:cxnSpLocks/>
          </p:cNvCxnSpPr>
          <p:nvPr/>
        </p:nvCxnSpPr>
        <p:spPr>
          <a:xfrm>
            <a:off x="6109855" y="1788192"/>
            <a:ext cx="0" cy="4016862"/>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9E308CA-DBA3-9E6E-F15E-097F18FEC878}"/>
              </a:ext>
            </a:extLst>
          </p:cNvPr>
          <p:cNvCxnSpPr>
            <a:cxnSpLocks/>
          </p:cNvCxnSpPr>
          <p:nvPr/>
        </p:nvCxnSpPr>
        <p:spPr>
          <a:xfrm>
            <a:off x="9047018" y="1788192"/>
            <a:ext cx="0" cy="4016862"/>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00732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0D1B5D6-9EC4-ACC6-4187-87198D3442A0}"/>
              </a:ext>
            </a:extLst>
          </p:cNvPr>
          <p:cNvSpPr>
            <a:spLocks noGrp="1"/>
          </p:cNvSpPr>
          <p:nvPr>
            <p:ph type="body" sz="quarter" idx="27"/>
          </p:nvPr>
        </p:nvSpPr>
        <p:spPr>
          <a:xfrm>
            <a:off x="2382982" y="574599"/>
            <a:ext cx="7959436" cy="720752"/>
          </a:xfrm>
        </p:spPr>
        <p:txBody>
          <a:bodyPr/>
          <a:lstStyle/>
          <a:p>
            <a:r>
              <a:rPr lang="sv" dirty="0"/>
              <a:t>ANTAGANDE AVSLUTNING</a:t>
            </a:r>
          </a:p>
        </p:txBody>
      </p:sp>
      <p:sp>
        <p:nvSpPr>
          <p:cNvPr id="7" name="Text Placeholder 6">
            <a:extLst>
              <a:ext uri="{FF2B5EF4-FFF2-40B4-BE49-F238E27FC236}">
                <a16:creationId xmlns:a16="http://schemas.microsoft.com/office/drawing/2014/main" id="{4E6D7B50-E41C-2B16-1CDE-F00013AA6437}"/>
              </a:ext>
            </a:extLst>
          </p:cNvPr>
          <p:cNvSpPr>
            <a:spLocks noGrp="1"/>
          </p:cNvSpPr>
          <p:nvPr>
            <p:ph type="body" sz="quarter" idx="14"/>
          </p:nvPr>
        </p:nvSpPr>
        <p:spPr>
          <a:xfrm>
            <a:off x="2355273" y="1768617"/>
            <a:ext cx="9169658" cy="4672013"/>
          </a:xfrm>
        </p:spPr>
        <p:txBody>
          <a:bodyPr/>
          <a:lstStyle/>
          <a:p>
            <a:r>
              <a:rPr lang="sv" dirty="0"/>
              <a:t>Utgå från antagandet att kunden kommer att köpa om du inte får veta annat</a:t>
            </a:r>
          </a:p>
          <a:p>
            <a:endParaRPr lang="en-US" dirty="0"/>
          </a:p>
          <a:p>
            <a:pPr marL="342900" indent="-342900">
              <a:buClr>
                <a:srgbClr val="B6D1E1"/>
              </a:buClr>
              <a:buFont typeface="Arial" panose="020B0604020202020204" pitchFamily="34" charset="0"/>
              <a:buChar char="•"/>
            </a:pPr>
            <a:r>
              <a:rPr lang="sv" i="1" dirty="0"/>
              <a:t>"Vi kan leverera nästa fredag kväll om det passar dig bättre?"</a:t>
            </a:r>
          </a:p>
          <a:p>
            <a:pPr marL="342900" indent="-342900">
              <a:buClr>
                <a:srgbClr val="B6D1E1"/>
              </a:buClr>
              <a:buFont typeface="Arial" panose="020B0604020202020204" pitchFamily="34" charset="0"/>
              <a:buChar char="•"/>
            </a:pPr>
            <a:r>
              <a:rPr lang="sv" i="1" dirty="0"/>
              <a:t>"Skulle två lådor räcka eller tror du att du skulle behöva fler?"</a:t>
            </a:r>
          </a:p>
          <a:p>
            <a:pPr marL="342900" indent="-342900">
              <a:buClr>
                <a:srgbClr val="B6D1E1"/>
              </a:buClr>
              <a:buFont typeface="Arial" panose="020B0604020202020204" pitchFamily="34" charset="0"/>
              <a:buChar char="•"/>
            </a:pPr>
            <a:r>
              <a:rPr lang="sv" i="1" dirty="0"/>
              <a:t>"Jag bokar in dig för en leverans och vi kan bekräfta den exakta mängden innan vi levererar"</a:t>
            </a:r>
          </a:p>
          <a:p>
            <a:pPr marL="342900" indent="-342900">
              <a:buClr>
                <a:srgbClr val="B6D1E1"/>
              </a:buClr>
              <a:buFont typeface="Arial" panose="020B0604020202020204" pitchFamily="34" charset="0"/>
              <a:buChar char="•"/>
            </a:pPr>
            <a:endParaRPr lang="en-US" dirty="0"/>
          </a:p>
          <a:p>
            <a:endParaRPr lang="en-US" dirty="0"/>
          </a:p>
          <a:p>
            <a:r>
              <a:rPr lang="sv" b="1" dirty="0">
                <a:solidFill>
                  <a:srgbClr val="94C7B0"/>
                </a:solidFill>
              </a:rPr>
              <a:t>Underliggande filosofi: Baserad på antagandet</a:t>
            </a:r>
          </a:p>
          <a:p>
            <a:r>
              <a:rPr lang="sv" b="1" dirty="0">
                <a:solidFill>
                  <a:srgbClr val="94C7B0"/>
                </a:solidFill>
              </a:rPr>
              <a:t>Att om du utstrålar självförtroende att något är</a:t>
            </a:r>
          </a:p>
          <a:p>
            <a:r>
              <a:rPr lang="sv" b="1" dirty="0">
                <a:solidFill>
                  <a:srgbClr val="94C7B0"/>
                </a:solidFill>
              </a:rPr>
              <a:t>sant att det gör det svårt för motparten att förneka det</a:t>
            </a:r>
          </a:p>
          <a:p>
            <a:endParaRPr lang="en-US" dirty="0"/>
          </a:p>
        </p:txBody>
      </p:sp>
      <p:sp>
        <p:nvSpPr>
          <p:cNvPr id="9" name="Rectangle 8">
            <a:extLst>
              <a:ext uri="{FF2B5EF4-FFF2-40B4-BE49-F238E27FC236}">
                <a16:creationId xmlns:a16="http://schemas.microsoft.com/office/drawing/2014/main" id="{ED94FF33-9017-6FBB-6E8D-5BB9FDCE860E}"/>
              </a:ext>
            </a:extLst>
          </p:cNvPr>
          <p:cNvSpPr/>
          <p:nvPr/>
        </p:nvSpPr>
        <p:spPr>
          <a:xfrm flipH="1">
            <a:off x="651163" y="0"/>
            <a:ext cx="1246910" cy="6858000"/>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0" name="Graphic 4">
            <a:extLst>
              <a:ext uri="{FF2B5EF4-FFF2-40B4-BE49-F238E27FC236}">
                <a16:creationId xmlns:a16="http://schemas.microsoft.com/office/drawing/2014/main" id="{07B47692-4F9A-BDC1-016E-CCBF8DBB4255}"/>
              </a:ext>
            </a:extLst>
          </p:cNvPr>
          <p:cNvSpPr/>
          <p:nvPr/>
        </p:nvSpPr>
        <p:spPr>
          <a:xfrm>
            <a:off x="1823309" y="398570"/>
            <a:ext cx="108000" cy="972000"/>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1" name="Text Placeholder 5">
            <a:extLst>
              <a:ext uri="{FF2B5EF4-FFF2-40B4-BE49-F238E27FC236}">
                <a16:creationId xmlns:a16="http://schemas.microsoft.com/office/drawing/2014/main" id="{C35BD52C-3AA8-7460-550A-A9786F210864}"/>
              </a:ext>
            </a:extLst>
          </p:cNvPr>
          <p:cNvSpPr txBox="1">
            <a:spLocks/>
          </p:cNvSpPr>
          <p:nvPr/>
        </p:nvSpPr>
        <p:spPr>
          <a:xfrm rot="16200000">
            <a:off x="-1797991" y="2537360"/>
            <a:ext cx="6744064" cy="106746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kern="1200">
                <a:solidFill>
                  <a:srgbClr val="00384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sv" b="1" dirty="0">
                <a:solidFill>
                  <a:schemeClr val="bg1"/>
                </a:solidFill>
              </a:rPr>
              <a:t>AVSLUTNINGSTEKNIKER</a:t>
            </a:r>
            <a:r>
              <a:rPr lang="sv" dirty="0">
                <a:solidFill>
                  <a:schemeClr val="bg1"/>
                </a:solidFill>
              </a:rPr>
              <a:t>​</a:t>
            </a:r>
          </a:p>
        </p:txBody>
      </p:sp>
      <p:sp>
        <p:nvSpPr>
          <p:cNvPr id="14" name="Rectangle 13">
            <a:extLst>
              <a:ext uri="{FF2B5EF4-FFF2-40B4-BE49-F238E27FC236}">
                <a16:creationId xmlns:a16="http://schemas.microsoft.com/office/drawing/2014/main" id="{C29EAC09-EC07-0F15-801E-9A776FC4A7D4}"/>
              </a:ext>
            </a:extLst>
          </p:cNvPr>
          <p:cNvSpPr/>
          <p:nvPr/>
        </p:nvSpPr>
        <p:spPr>
          <a:xfrm>
            <a:off x="2355273" y="4463154"/>
            <a:ext cx="6192982" cy="1258773"/>
          </a:xfrm>
          <a:prstGeom prst="rect">
            <a:avLst/>
          </a:prstGeom>
          <a:no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A74AB251-BA8E-14DE-F8CF-8026968E29A6}"/>
              </a:ext>
            </a:extLst>
          </p:cNvPr>
          <p:cNvGrpSpPr/>
          <p:nvPr/>
        </p:nvGrpSpPr>
        <p:grpSpPr>
          <a:xfrm>
            <a:off x="1072518" y="260646"/>
            <a:ext cx="1163784" cy="1546799"/>
            <a:chOff x="1828799" y="1798501"/>
            <a:chExt cx="1163784" cy="1546799"/>
          </a:xfrm>
        </p:grpSpPr>
        <p:sp>
          <p:nvSpPr>
            <p:cNvPr id="16" name="Graphic 4">
              <a:extLst>
                <a:ext uri="{FF2B5EF4-FFF2-40B4-BE49-F238E27FC236}">
                  <a16:creationId xmlns:a16="http://schemas.microsoft.com/office/drawing/2014/main" id="{D868FAB7-4177-C25E-B9A0-04F85BF198D0}"/>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94C7B0"/>
            </a:solidFill>
            <a:ln w="2960" cap="flat">
              <a:noFill/>
              <a:prstDash val="solid"/>
              <a:miter/>
            </a:ln>
          </p:spPr>
          <p:txBody>
            <a:bodyPr rtlCol="0" anchor="ctr"/>
            <a:lstStyle/>
            <a:p>
              <a:endParaRPr lang="en-US" b="0" i="0" dirty="0">
                <a:latin typeface="Calibri" panose="020F0502020204030204" pitchFamily="34" charset="0"/>
              </a:endParaRPr>
            </a:p>
          </p:txBody>
        </p:sp>
        <p:sp>
          <p:nvSpPr>
            <p:cNvPr id="17" name="Text Placeholder 4">
              <a:extLst>
                <a:ext uri="{FF2B5EF4-FFF2-40B4-BE49-F238E27FC236}">
                  <a16:creationId xmlns:a16="http://schemas.microsoft.com/office/drawing/2014/main" id="{38B60842-ED09-AEEF-68CE-477024B5D820}"/>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sv" sz="4400" b="1" dirty="0">
                  <a:solidFill>
                    <a:schemeClr val="bg1"/>
                  </a:solidFill>
                </a:rPr>
                <a:t>01</a:t>
              </a:r>
            </a:p>
          </p:txBody>
        </p:sp>
      </p:grpSp>
    </p:spTree>
    <p:extLst>
      <p:ext uri="{BB962C8B-B14F-4D97-AF65-F5344CB8AC3E}">
        <p14:creationId xmlns:p14="http://schemas.microsoft.com/office/powerpoint/2010/main" val="302188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0D1B5D6-9EC4-ACC6-4187-87198D3442A0}"/>
              </a:ext>
            </a:extLst>
          </p:cNvPr>
          <p:cNvSpPr>
            <a:spLocks noGrp="1"/>
          </p:cNvSpPr>
          <p:nvPr>
            <p:ph type="body" sz="quarter" idx="27"/>
          </p:nvPr>
        </p:nvSpPr>
        <p:spPr>
          <a:xfrm>
            <a:off x="2382982" y="574599"/>
            <a:ext cx="7959436" cy="720752"/>
          </a:xfrm>
        </p:spPr>
        <p:txBody>
          <a:bodyPr/>
          <a:lstStyle/>
          <a:p>
            <a:r>
              <a:rPr lang="sv" dirty="0"/>
              <a:t>VILLKORS AVSLUTNING</a:t>
            </a:r>
          </a:p>
        </p:txBody>
      </p:sp>
      <p:sp>
        <p:nvSpPr>
          <p:cNvPr id="7" name="Text Placeholder 6">
            <a:extLst>
              <a:ext uri="{FF2B5EF4-FFF2-40B4-BE49-F238E27FC236}">
                <a16:creationId xmlns:a16="http://schemas.microsoft.com/office/drawing/2014/main" id="{4E6D7B50-E41C-2B16-1CDE-F00013AA6437}"/>
              </a:ext>
            </a:extLst>
          </p:cNvPr>
          <p:cNvSpPr>
            <a:spLocks noGrp="1"/>
          </p:cNvSpPr>
          <p:nvPr>
            <p:ph type="body" sz="quarter" idx="14"/>
          </p:nvPr>
        </p:nvSpPr>
        <p:spPr>
          <a:xfrm>
            <a:off x="2290030" y="1296637"/>
            <a:ext cx="9169658" cy="5161870"/>
          </a:xfrm>
        </p:spPr>
        <p:txBody>
          <a:bodyPr/>
          <a:lstStyle/>
          <a:p>
            <a:r>
              <a:rPr lang="sv" dirty="0"/>
              <a:t>Den här tekniken fungerar genom att erbjuda en liten lösning eller extra hjälp, och sedan be om försäljning. Ge tillbaka till kunden genom att sätta ett tilltalande "villkor" för att köpa från dig nu!</a:t>
            </a:r>
          </a:p>
          <a:p>
            <a:endParaRPr lang="en-US" dirty="0"/>
          </a:p>
          <a:p>
            <a:pPr marL="342900" indent="-342900">
              <a:buClr>
                <a:srgbClr val="B6D1E1"/>
              </a:buClr>
              <a:buFont typeface="Arial" panose="020B0604020202020204" pitchFamily="34" charset="0"/>
              <a:buChar char="•"/>
            </a:pPr>
            <a:r>
              <a:rPr lang="sv" i="1" dirty="0"/>
              <a:t>" Om jag sparar en åt dig på marknaden på lördag, kommer du och hämtar den?"</a:t>
            </a:r>
          </a:p>
          <a:p>
            <a:pPr marL="342900" indent="-342900">
              <a:buClr>
                <a:srgbClr val="B6D1E1"/>
              </a:buClr>
              <a:buFont typeface="Arial" panose="020B0604020202020204" pitchFamily="34" charset="0"/>
              <a:buChar char="•"/>
            </a:pPr>
            <a:r>
              <a:rPr lang="sv" i="1" dirty="0"/>
              <a:t>"Om jag levererar 10 provburkar på fredag morgon och ger er 10 dagar på er att prova dem med era kunder, skulle ni överväga att lägga en vanlig beställning?"</a:t>
            </a:r>
          </a:p>
          <a:p>
            <a:pPr marL="342900" indent="-342900">
              <a:buClr>
                <a:srgbClr val="B6D1E1"/>
              </a:buClr>
              <a:buFont typeface="Arial" panose="020B0604020202020204" pitchFamily="34" charset="0"/>
              <a:buChar char="•"/>
            </a:pPr>
            <a:r>
              <a:rPr lang="sv" i="1" dirty="0"/>
              <a:t>”Om jag erbjuder er personal en kort provsmakning och tillhandahåller hylletiketter på två språk, skulle ni vara villiga att testa min produkt i en månad?”</a:t>
            </a:r>
            <a:endParaRPr lang="en-US" i="1" dirty="0"/>
          </a:p>
          <a:p>
            <a:endParaRPr lang="en-US" dirty="0"/>
          </a:p>
          <a:p>
            <a:endParaRPr lang="en-US" b="1" dirty="0">
              <a:solidFill>
                <a:srgbClr val="94C7B0"/>
              </a:solidFill>
            </a:endParaRPr>
          </a:p>
          <a:p>
            <a:r>
              <a:rPr lang="sv" b="1" dirty="0">
                <a:solidFill>
                  <a:srgbClr val="94C7B0"/>
                </a:solidFill>
              </a:rPr>
              <a:t>Underliggande filosofi: Baserad på utbytesprincipen,</a:t>
            </a:r>
          </a:p>
          <a:p>
            <a:r>
              <a:rPr lang="sv" b="1" dirty="0">
                <a:solidFill>
                  <a:srgbClr val="94C7B0"/>
                </a:solidFill>
              </a:rPr>
              <a:t>Om jag löser ditt problem, så köper du av mig</a:t>
            </a:r>
          </a:p>
          <a:p>
            <a:endParaRPr lang="en-US" dirty="0"/>
          </a:p>
        </p:txBody>
      </p:sp>
      <p:sp>
        <p:nvSpPr>
          <p:cNvPr id="9" name="Rectangle 8">
            <a:extLst>
              <a:ext uri="{FF2B5EF4-FFF2-40B4-BE49-F238E27FC236}">
                <a16:creationId xmlns:a16="http://schemas.microsoft.com/office/drawing/2014/main" id="{ED94FF33-9017-6FBB-6E8D-5BB9FDCE860E}"/>
              </a:ext>
            </a:extLst>
          </p:cNvPr>
          <p:cNvSpPr/>
          <p:nvPr/>
        </p:nvSpPr>
        <p:spPr>
          <a:xfrm flipH="1">
            <a:off x="651163" y="0"/>
            <a:ext cx="1246910" cy="6858000"/>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0" name="Graphic 4">
            <a:extLst>
              <a:ext uri="{FF2B5EF4-FFF2-40B4-BE49-F238E27FC236}">
                <a16:creationId xmlns:a16="http://schemas.microsoft.com/office/drawing/2014/main" id="{07B47692-4F9A-BDC1-016E-CCBF8DBB4255}"/>
              </a:ext>
            </a:extLst>
          </p:cNvPr>
          <p:cNvSpPr/>
          <p:nvPr/>
        </p:nvSpPr>
        <p:spPr>
          <a:xfrm>
            <a:off x="1823309" y="398570"/>
            <a:ext cx="108000" cy="972000"/>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1" name="Text Placeholder 5">
            <a:extLst>
              <a:ext uri="{FF2B5EF4-FFF2-40B4-BE49-F238E27FC236}">
                <a16:creationId xmlns:a16="http://schemas.microsoft.com/office/drawing/2014/main" id="{C35BD52C-3AA8-7460-550A-A9786F210864}"/>
              </a:ext>
            </a:extLst>
          </p:cNvPr>
          <p:cNvSpPr txBox="1">
            <a:spLocks/>
          </p:cNvSpPr>
          <p:nvPr/>
        </p:nvSpPr>
        <p:spPr>
          <a:xfrm rot="16200000">
            <a:off x="-1797991" y="2537360"/>
            <a:ext cx="6744064" cy="106746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kern="1200">
                <a:solidFill>
                  <a:srgbClr val="00384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sv" b="1" dirty="0">
                <a:solidFill>
                  <a:schemeClr val="bg1"/>
                </a:solidFill>
              </a:rPr>
              <a:t>AVSLUTNINGSTEKNIKER</a:t>
            </a:r>
            <a:r>
              <a:rPr lang="sv" dirty="0">
                <a:solidFill>
                  <a:schemeClr val="bg1"/>
                </a:solidFill>
              </a:rPr>
              <a:t>​</a:t>
            </a:r>
          </a:p>
        </p:txBody>
      </p:sp>
      <p:sp>
        <p:nvSpPr>
          <p:cNvPr id="2" name="Rectangle 1">
            <a:extLst>
              <a:ext uri="{FF2B5EF4-FFF2-40B4-BE49-F238E27FC236}">
                <a16:creationId xmlns:a16="http://schemas.microsoft.com/office/drawing/2014/main" id="{3D540CCA-59B0-AEDE-7B82-B4EFCA3D77EB}"/>
              </a:ext>
            </a:extLst>
          </p:cNvPr>
          <p:cNvSpPr/>
          <p:nvPr/>
        </p:nvSpPr>
        <p:spPr>
          <a:xfrm>
            <a:off x="2285997" y="5375533"/>
            <a:ext cx="6941130" cy="900546"/>
          </a:xfrm>
          <a:prstGeom prst="rect">
            <a:avLst/>
          </a:prstGeom>
          <a:no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4ABDA711-D2A8-925E-8F77-5AF9639CDCA9}"/>
              </a:ext>
            </a:extLst>
          </p:cNvPr>
          <p:cNvGrpSpPr/>
          <p:nvPr/>
        </p:nvGrpSpPr>
        <p:grpSpPr>
          <a:xfrm>
            <a:off x="1072518" y="260646"/>
            <a:ext cx="1163784" cy="1546799"/>
            <a:chOff x="1828799" y="1798501"/>
            <a:chExt cx="1163784" cy="1546799"/>
          </a:xfrm>
        </p:grpSpPr>
        <p:sp>
          <p:nvSpPr>
            <p:cNvPr id="4" name="Graphic 4">
              <a:extLst>
                <a:ext uri="{FF2B5EF4-FFF2-40B4-BE49-F238E27FC236}">
                  <a16:creationId xmlns:a16="http://schemas.microsoft.com/office/drawing/2014/main" id="{3ADB6A2A-77BB-D4F1-13A3-0A75C6BEF0D8}"/>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94C7B0"/>
            </a:solidFill>
            <a:ln w="2960" cap="flat">
              <a:noFill/>
              <a:prstDash val="solid"/>
              <a:miter/>
            </a:ln>
          </p:spPr>
          <p:txBody>
            <a:bodyPr rtlCol="0" anchor="ctr"/>
            <a:lstStyle/>
            <a:p>
              <a:endParaRPr lang="en-US" b="0" i="0" dirty="0">
                <a:latin typeface="Calibri" panose="020F0502020204030204" pitchFamily="34" charset="0"/>
              </a:endParaRPr>
            </a:p>
          </p:txBody>
        </p:sp>
        <p:sp>
          <p:nvSpPr>
            <p:cNvPr id="5" name="Text Placeholder 4">
              <a:extLst>
                <a:ext uri="{FF2B5EF4-FFF2-40B4-BE49-F238E27FC236}">
                  <a16:creationId xmlns:a16="http://schemas.microsoft.com/office/drawing/2014/main" id="{7E5A1F47-FE60-EF04-C6E2-DB062C72D5D1}"/>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sv" sz="4400" b="1" dirty="0">
                  <a:solidFill>
                    <a:schemeClr val="bg1"/>
                  </a:solidFill>
                </a:rPr>
                <a:t>02</a:t>
              </a:r>
            </a:p>
          </p:txBody>
        </p:sp>
      </p:grpSp>
    </p:spTree>
    <p:extLst>
      <p:ext uri="{BB962C8B-B14F-4D97-AF65-F5344CB8AC3E}">
        <p14:creationId xmlns:p14="http://schemas.microsoft.com/office/powerpoint/2010/main" val="28858334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0D1B5D6-9EC4-ACC6-4187-87198D3442A0}"/>
              </a:ext>
            </a:extLst>
          </p:cNvPr>
          <p:cNvSpPr>
            <a:spLocks noGrp="1"/>
          </p:cNvSpPr>
          <p:nvPr>
            <p:ph type="body" sz="quarter" idx="27"/>
          </p:nvPr>
        </p:nvSpPr>
        <p:spPr>
          <a:xfrm>
            <a:off x="2382982" y="574599"/>
            <a:ext cx="7959436" cy="720752"/>
          </a:xfrm>
        </p:spPr>
        <p:txBody>
          <a:bodyPr/>
          <a:lstStyle/>
          <a:p>
            <a:r>
              <a:rPr lang="sv" dirty="0"/>
              <a:t>BONUS AVSLUTNING</a:t>
            </a:r>
          </a:p>
        </p:txBody>
      </p:sp>
      <p:sp>
        <p:nvSpPr>
          <p:cNvPr id="7" name="Text Placeholder 6">
            <a:extLst>
              <a:ext uri="{FF2B5EF4-FFF2-40B4-BE49-F238E27FC236}">
                <a16:creationId xmlns:a16="http://schemas.microsoft.com/office/drawing/2014/main" id="{4E6D7B50-E41C-2B16-1CDE-F00013AA6437}"/>
              </a:ext>
            </a:extLst>
          </p:cNvPr>
          <p:cNvSpPr>
            <a:spLocks noGrp="1"/>
          </p:cNvSpPr>
          <p:nvPr>
            <p:ph type="body" sz="quarter" idx="14"/>
          </p:nvPr>
        </p:nvSpPr>
        <p:spPr>
          <a:xfrm>
            <a:off x="2398887" y="1917123"/>
            <a:ext cx="9169658" cy="4672013"/>
          </a:xfrm>
        </p:spPr>
        <p:txBody>
          <a:bodyPr/>
          <a:lstStyle/>
          <a:p>
            <a:r>
              <a:rPr lang="sv" dirty="0"/>
              <a:t>Används när du nästan är framme! Baserat på att ge kunden något extra</a:t>
            </a:r>
          </a:p>
          <a:p>
            <a:endParaRPr lang="en-US" dirty="0"/>
          </a:p>
          <a:p>
            <a:pPr marL="342900" indent="-342900">
              <a:buClr>
                <a:srgbClr val="B6D1E1"/>
              </a:buClr>
              <a:buFont typeface="Arial" panose="020B0604020202020204" pitchFamily="34" charset="0"/>
              <a:buChar char="•"/>
            </a:pPr>
            <a:r>
              <a:rPr lang="sv" i="1" dirty="0"/>
              <a:t>Eftersom du är en av våra lojala kunder ger jag dig ytterligare 10 % rabatt om du bokar idag.</a:t>
            </a:r>
          </a:p>
          <a:p>
            <a:pPr marL="342900" indent="-342900">
              <a:buClr>
                <a:srgbClr val="B6D1E1"/>
              </a:buClr>
              <a:buFont typeface="Arial" panose="020B0604020202020204" pitchFamily="34" charset="0"/>
              <a:buChar char="•"/>
            </a:pPr>
            <a:r>
              <a:rPr lang="sv" i="1" dirty="0"/>
              <a:t>Jag kan ringa kontoret och ordna lite så att vi kan schemalägga leveransen till imorgon.</a:t>
            </a:r>
          </a:p>
          <a:p>
            <a:pPr marL="342900" indent="-342900">
              <a:buClr>
                <a:srgbClr val="B6D1E1"/>
              </a:buClr>
              <a:buFont typeface="Arial" panose="020B0604020202020204" pitchFamily="34" charset="0"/>
              <a:buChar char="•"/>
            </a:pPr>
            <a:endParaRPr lang="en-US" i="1" dirty="0"/>
          </a:p>
          <a:p>
            <a:pPr marL="342900" indent="-342900">
              <a:buClr>
                <a:srgbClr val="B6D1E1"/>
              </a:buClr>
              <a:buFont typeface="Arial" panose="020B0604020202020204" pitchFamily="34" charset="0"/>
              <a:buChar char="•"/>
            </a:pPr>
            <a:endParaRPr lang="en-US" i="1" dirty="0"/>
          </a:p>
          <a:p>
            <a:endParaRPr lang="en-US" dirty="0"/>
          </a:p>
          <a:p>
            <a:r>
              <a:rPr lang="sv" b="1" dirty="0">
                <a:solidFill>
                  <a:srgbClr val="94C7B0"/>
                </a:solidFill>
              </a:rPr>
              <a:t>Underliggande filosofi: Baserad på glädjeprincipen</a:t>
            </a:r>
          </a:p>
          <a:p>
            <a:r>
              <a:rPr lang="sv" b="1" dirty="0">
                <a:solidFill>
                  <a:srgbClr val="94C7B0"/>
                </a:solidFill>
              </a:rPr>
              <a:t>och det faktum att du inte bara kan uppfylla utan överträffa</a:t>
            </a:r>
          </a:p>
          <a:p>
            <a:r>
              <a:rPr lang="sv" b="1" dirty="0">
                <a:solidFill>
                  <a:srgbClr val="94C7B0"/>
                </a:solidFill>
              </a:rPr>
              <a:t>kundens förväntningar</a:t>
            </a:r>
          </a:p>
          <a:p>
            <a:endParaRPr lang="en-US" dirty="0"/>
          </a:p>
        </p:txBody>
      </p:sp>
      <p:sp>
        <p:nvSpPr>
          <p:cNvPr id="9" name="Rectangle 8">
            <a:extLst>
              <a:ext uri="{FF2B5EF4-FFF2-40B4-BE49-F238E27FC236}">
                <a16:creationId xmlns:a16="http://schemas.microsoft.com/office/drawing/2014/main" id="{ED94FF33-9017-6FBB-6E8D-5BB9FDCE860E}"/>
              </a:ext>
            </a:extLst>
          </p:cNvPr>
          <p:cNvSpPr/>
          <p:nvPr/>
        </p:nvSpPr>
        <p:spPr>
          <a:xfrm flipH="1">
            <a:off x="651163" y="0"/>
            <a:ext cx="1246910" cy="6858000"/>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0" name="Graphic 4">
            <a:extLst>
              <a:ext uri="{FF2B5EF4-FFF2-40B4-BE49-F238E27FC236}">
                <a16:creationId xmlns:a16="http://schemas.microsoft.com/office/drawing/2014/main" id="{07B47692-4F9A-BDC1-016E-CCBF8DBB4255}"/>
              </a:ext>
            </a:extLst>
          </p:cNvPr>
          <p:cNvSpPr/>
          <p:nvPr/>
        </p:nvSpPr>
        <p:spPr>
          <a:xfrm>
            <a:off x="1823309" y="398570"/>
            <a:ext cx="108000" cy="972000"/>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1" name="Text Placeholder 5">
            <a:extLst>
              <a:ext uri="{FF2B5EF4-FFF2-40B4-BE49-F238E27FC236}">
                <a16:creationId xmlns:a16="http://schemas.microsoft.com/office/drawing/2014/main" id="{C35BD52C-3AA8-7460-550A-A9786F210864}"/>
              </a:ext>
            </a:extLst>
          </p:cNvPr>
          <p:cNvSpPr txBox="1">
            <a:spLocks/>
          </p:cNvSpPr>
          <p:nvPr/>
        </p:nvSpPr>
        <p:spPr>
          <a:xfrm rot="16200000">
            <a:off x="-1797991" y="2537360"/>
            <a:ext cx="6744064" cy="106746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kern="1200">
                <a:solidFill>
                  <a:srgbClr val="00384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sv" b="1" dirty="0">
                <a:solidFill>
                  <a:schemeClr val="bg1"/>
                </a:solidFill>
              </a:rPr>
              <a:t>AVSLUTNINGSTEKNIKER</a:t>
            </a:r>
            <a:r>
              <a:rPr lang="sv" dirty="0">
                <a:solidFill>
                  <a:schemeClr val="bg1"/>
                </a:solidFill>
              </a:rPr>
              <a:t>​</a:t>
            </a:r>
          </a:p>
        </p:txBody>
      </p:sp>
      <p:sp>
        <p:nvSpPr>
          <p:cNvPr id="2" name="Rectangle 1">
            <a:extLst>
              <a:ext uri="{FF2B5EF4-FFF2-40B4-BE49-F238E27FC236}">
                <a16:creationId xmlns:a16="http://schemas.microsoft.com/office/drawing/2014/main" id="{3D540CCA-59B0-AEDE-7B82-B4EFCA3D77EB}"/>
              </a:ext>
            </a:extLst>
          </p:cNvPr>
          <p:cNvSpPr/>
          <p:nvPr/>
        </p:nvSpPr>
        <p:spPr>
          <a:xfrm>
            <a:off x="2285997" y="4710545"/>
            <a:ext cx="6788730" cy="1191494"/>
          </a:xfrm>
          <a:prstGeom prst="rect">
            <a:avLst/>
          </a:prstGeom>
          <a:no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4ABDA711-D2A8-925E-8F77-5AF9639CDCA9}"/>
              </a:ext>
            </a:extLst>
          </p:cNvPr>
          <p:cNvGrpSpPr/>
          <p:nvPr/>
        </p:nvGrpSpPr>
        <p:grpSpPr>
          <a:xfrm>
            <a:off x="1072518" y="260646"/>
            <a:ext cx="1163784" cy="1546799"/>
            <a:chOff x="1828799" y="1798501"/>
            <a:chExt cx="1163784" cy="1546799"/>
          </a:xfrm>
        </p:grpSpPr>
        <p:sp>
          <p:nvSpPr>
            <p:cNvPr id="4" name="Graphic 4">
              <a:extLst>
                <a:ext uri="{FF2B5EF4-FFF2-40B4-BE49-F238E27FC236}">
                  <a16:creationId xmlns:a16="http://schemas.microsoft.com/office/drawing/2014/main" id="{3ADB6A2A-77BB-D4F1-13A3-0A75C6BEF0D8}"/>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94C7B0"/>
            </a:solidFill>
            <a:ln w="2960" cap="flat">
              <a:noFill/>
              <a:prstDash val="solid"/>
              <a:miter/>
            </a:ln>
          </p:spPr>
          <p:txBody>
            <a:bodyPr rtlCol="0" anchor="ctr"/>
            <a:lstStyle/>
            <a:p>
              <a:endParaRPr lang="en-US" b="0" i="0" dirty="0">
                <a:latin typeface="Calibri" panose="020F0502020204030204" pitchFamily="34" charset="0"/>
              </a:endParaRPr>
            </a:p>
          </p:txBody>
        </p:sp>
        <p:sp>
          <p:nvSpPr>
            <p:cNvPr id="5" name="Text Placeholder 4">
              <a:extLst>
                <a:ext uri="{FF2B5EF4-FFF2-40B4-BE49-F238E27FC236}">
                  <a16:creationId xmlns:a16="http://schemas.microsoft.com/office/drawing/2014/main" id="{7E5A1F47-FE60-EF04-C6E2-DB062C72D5D1}"/>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sv" sz="4400" b="1" dirty="0">
                  <a:solidFill>
                    <a:schemeClr val="bg1"/>
                  </a:solidFill>
                </a:rPr>
                <a:t>03</a:t>
              </a:r>
            </a:p>
          </p:txBody>
        </p:sp>
      </p:grpSp>
    </p:spTree>
    <p:extLst>
      <p:ext uri="{BB962C8B-B14F-4D97-AF65-F5344CB8AC3E}">
        <p14:creationId xmlns:p14="http://schemas.microsoft.com/office/powerpoint/2010/main" val="1956294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0D1B5D6-9EC4-ACC6-4187-87198D3442A0}"/>
              </a:ext>
            </a:extLst>
          </p:cNvPr>
          <p:cNvSpPr>
            <a:spLocks noGrp="1"/>
          </p:cNvSpPr>
          <p:nvPr>
            <p:ph type="body" sz="quarter" idx="27"/>
          </p:nvPr>
        </p:nvSpPr>
        <p:spPr>
          <a:xfrm>
            <a:off x="2382982" y="574599"/>
            <a:ext cx="7959436" cy="720752"/>
          </a:xfrm>
        </p:spPr>
        <p:txBody>
          <a:bodyPr/>
          <a:lstStyle/>
          <a:p>
            <a:r>
              <a:rPr lang="sv" sz="3600" dirty="0"/>
              <a:t>KUNDREFERENS </a:t>
            </a:r>
            <a:r>
              <a:rPr lang="sv" dirty="0"/>
              <a:t>AVSLUT</a:t>
            </a:r>
            <a:endParaRPr lang="sv" sz="3600" dirty="0"/>
          </a:p>
        </p:txBody>
      </p:sp>
      <p:sp>
        <p:nvSpPr>
          <p:cNvPr id="7" name="Text Placeholder 6">
            <a:extLst>
              <a:ext uri="{FF2B5EF4-FFF2-40B4-BE49-F238E27FC236}">
                <a16:creationId xmlns:a16="http://schemas.microsoft.com/office/drawing/2014/main" id="{4E6D7B50-E41C-2B16-1CDE-F00013AA6437}"/>
              </a:ext>
            </a:extLst>
          </p:cNvPr>
          <p:cNvSpPr>
            <a:spLocks noGrp="1"/>
          </p:cNvSpPr>
          <p:nvPr>
            <p:ph type="body" sz="quarter" idx="14"/>
          </p:nvPr>
        </p:nvSpPr>
        <p:spPr>
          <a:xfrm>
            <a:off x="2398887" y="1590009"/>
            <a:ext cx="9169658" cy="4999128"/>
          </a:xfrm>
        </p:spPr>
        <p:txBody>
          <a:bodyPr/>
          <a:lstStyle/>
          <a:p>
            <a:pPr>
              <a:buClr>
                <a:srgbClr val="B6D1E1"/>
              </a:buClr>
            </a:pPr>
            <a:r>
              <a:rPr lang="sv" dirty="0"/>
              <a:t>Ibland är det bästa sättet att bygga förtroende att låta andra tala för dig.</a:t>
            </a:r>
          </a:p>
          <a:p>
            <a:pPr>
              <a:buClr>
                <a:srgbClr val="B6D1E1"/>
              </a:buClr>
            </a:pPr>
            <a:r>
              <a:rPr lang="sv" dirty="0"/>
              <a:t>Om någon är osäker, dela med dig av en berättelse eller kommentar från en kund som redan sagt ”ja”. Exempel:</a:t>
            </a:r>
          </a:p>
          <a:p>
            <a:pPr>
              <a:buClr>
                <a:srgbClr val="B6D1E1"/>
              </a:buClr>
            </a:pPr>
            <a:endParaRPr lang="en-GB" i="1" dirty="0"/>
          </a:p>
          <a:p>
            <a:pPr>
              <a:buClr>
                <a:srgbClr val="B6D1E1"/>
              </a:buClr>
            </a:pPr>
            <a:r>
              <a:rPr lang="sv" i="1" dirty="0"/>
              <a:t>”En av mina stamkunder provade detta först på en marknad – nu beställer hon varje fredag till sin familj. Vill du se hennes meddelande?”</a:t>
            </a:r>
          </a:p>
          <a:p>
            <a:pPr>
              <a:buClr>
                <a:srgbClr val="B6D1E1"/>
              </a:buClr>
            </a:pPr>
            <a:endParaRPr lang="en-GB" i="1" dirty="0"/>
          </a:p>
          <a:p>
            <a:pPr>
              <a:buClr>
                <a:srgbClr val="B6D1E1"/>
              </a:buClr>
            </a:pPr>
            <a:r>
              <a:rPr lang="sv" i="1" dirty="0"/>
              <a:t>”Jag levererade detta till ett lokalt kafé förra månaden – ägaren sa att det sålde slut på 3 dagar. Vill du att jag ska dela med mig av vad de sa?”</a:t>
            </a:r>
            <a:endParaRPr lang="en-US" i="1" dirty="0"/>
          </a:p>
          <a:p>
            <a:pPr marL="342900" indent="-342900">
              <a:buClr>
                <a:srgbClr val="B6D1E1"/>
              </a:buClr>
              <a:buFont typeface="Arial" panose="020B0604020202020204" pitchFamily="34" charset="0"/>
              <a:buChar char="•"/>
            </a:pPr>
            <a:endParaRPr lang="en-US" i="1" dirty="0"/>
          </a:p>
          <a:p>
            <a:endParaRPr lang="en-US" dirty="0"/>
          </a:p>
          <a:p>
            <a:r>
              <a:rPr lang="sv" b="1" dirty="0">
                <a:solidFill>
                  <a:srgbClr val="94C7B0"/>
                </a:solidFill>
              </a:rPr>
              <a:t>Underliggande filosofi: Baserad på att övertyga den potentiella kunden</a:t>
            </a:r>
          </a:p>
          <a:p>
            <a:r>
              <a:rPr lang="sv" b="1" dirty="0">
                <a:solidFill>
                  <a:srgbClr val="94C7B0"/>
                </a:solidFill>
              </a:rPr>
              <a:t>genom att tillhandahålla bevis från en trovärdig tredjepartskälla</a:t>
            </a:r>
          </a:p>
          <a:p>
            <a:endParaRPr lang="en-US" dirty="0"/>
          </a:p>
        </p:txBody>
      </p:sp>
      <p:sp>
        <p:nvSpPr>
          <p:cNvPr id="9" name="Rectangle 8">
            <a:extLst>
              <a:ext uri="{FF2B5EF4-FFF2-40B4-BE49-F238E27FC236}">
                <a16:creationId xmlns:a16="http://schemas.microsoft.com/office/drawing/2014/main" id="{ED94FF33-9017-6FBB-6E8D-5BB9FDCE860E}"/>
              </a:ext>
            </a:extLst>
          </p:cNvPr>
          <p:cNvSpPr/>
          <p:nvPr/>
        </p:nvSpPr>
        <p:spPr>
          <a:xfrm flipH="1">
            <a:off x="651163" y="0"/>
            <a:ext cx="1246910" cy="6858000"/>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0" name="Graphic 4">
            <a:extLst>
              <a:ext uri="{FF2B5EF4-FFF2-40B4-BE49-F238E27FC236}">
                <a16:creationId xmlns:a16="http://schemas.microsoft.com/office/drawing/2014/main" id="{07B47692-4F9A-BDC1-016E-CCBF8DBB4255}"/>
              </a:ext>
            </a:extLst>
          </p:cNvPr>
          <p:cNvSpPr/>
          <p:nvPr/>
        </p:nvSpPr>
        <p:spPr>
          <a:xfrm>
            <a:off x="1823309" y="398570"/>
            <a:ext cx="108000" cy="972000"/>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1" name="Text Placeholder 5">
            <a:extLst>
              <a:ext uri="{FF2B5EF4-FFF2-40B4-BE49-F238E27FC236}">
                <a16:creationId xmlns:a16="http://schemas.microsoft.com/office/drawing/2014/main" id="{C35BD52C-3AA8-7460-550A-A9786F210864}"/>
              </a:ext>
            </a:extLst>
          </p:cNvPr>
          <p:cNvSpPr txBox="1">
            <a:spLocks/>
          </p:cNvSpPr>
          <p:nvPr/>
        </p:nvSpPr>
        <p:spPr>
          <a:xfrm rot="16200000">
            <a:off x="-1797991" y="2537360"/>
            <a:ext cx="6744064" cy="106746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kern="1200">
                <a:solidFill>
                  <a:srgbClr val="00384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sv" b="1" dirty="0">
                <a:solidFill>
                  <a:schemeClr val="bg1"/>
                </a:solidFill>
              </a:rPr>
              <a:t>AVSLUTNINGSTEKNIKER</a:t>
            </a:r>
            <a:r>
              <a:rPr lang="sv" dirty="0">
                <a:solidFill>
                  <a:schemeClr val="bg1"/>
                </a:solidFill>
              </a:rPr>
              <a:t>​</a:t>
            </a:r>
          </a:p>
        </p:txBody>
      </p:sp>
      <p:sp>
        <p:nvSpPr>
          <p:cNvPr id="2" name="Rectangle 1">
            <a:extLst>
              <a:ext uri="{FF2B5EF4-FFF2-40B4-BE49-F238E27FC236}">
                <a16:creationId xmlns:a16="http://schemas.microsoft.com/office/drawing/2014/main" id="{3D540CCA-59B0-AEDE-7B82-B4EFCA3D77EB}"/>
              </a:ext>
            </a:extLst>
          </p:cNvPr>
          <p:cNvSpPr/>
          <p:nvPr/>
        </p:nvSpPr>
        <p:spPr>
          <a:xfrm>
            <a:off x="2272141" y="4651774"/>
            <a:ext cx="7315203" cy="1094509"/>
          </a:xfrm>
          <a:prstGeom prst="rect">
            <a:avLst/>
          </a:prstGeom>
          <a:no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4ABDA711-D2A8-925E-8F77-5AF9639CDCA9}"/>
              </a:ext>
            </a:extLst>
          </p:cNvPr>
          <p:cNvGrpSpPr/>
          <p:nvPr/>
        </p:nvGrpSpPr>
        <p:grpSpPr>
          <a:xfrm>
            <a:off x="1072518" y="260646"/>
            <a:ext cx="1163784" cy="1546799"/>
            <a:chOff x="1828799" y="1798501"/>
            <a:chExt cx="1163784" cy="1546799"/>
          </a:xfrm>
        </p:grpSpPr>
        <p:sp>
          <p:nvSpPr>
            <p:cNvPr id="4" name="Graphic 4">
              <a:extLst>
                <a:ext uri="{FF2B5EF4-FFF2-40B4-BE49-F238E27FC236}">
                  <a16:creationId xmlns:a16="http://schemas.microsoft.com/office/drawing/2014/main" id="{3ADB6A2A-77BB-D4F1-13A3-0A75C6BEF0D8}"/>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94C7B0"/>
            </a:solidFill>
            <a:ln w="2960" cap="flat">
              <a:noFill/>
              <a:prstDash val="solid"/>
              <a:miter/>
            </a:ln>
          </p:spPr>
          <p:txBody>
            <a:bodyPr rtlCol="0" anchor="ctr"/>
            <a:lstStyle/>
            <a:p>
              <a:endParaRPr lang="en-US" b="0" i="0" dirty="0">
                <a:latin typeface="Calibri" panose="020F0502020204030204" pitchFamily="34" charset="0"/>
              </a:endParaRPr>
            </a:p>
          </p:txBody>
        </p:sp>
        <p:sp>
          <p:nvSpPr>
            <p:cNvPr id="5" name="Text Placeholder 4">
              <a:extLst>
                <a:ext uri="{FF2B5EF4-FFF2-40B4-BE49-F238E27FC236}">
                  <a16:creationId xmlns:a16="http://schemas.microsoft.com/office/drawing/2014/main" id="{7E5A1F47-FE60-EF04-C6E2-DB062C72D5D1}"/>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sv" sz="4400" b="1" dirty="0">
                  <a:solidFill>
                    <a:schemeClr val="bg1"/>
                  </a:solidFill>
                </a:rPr>
                <a:t>04</a:t>
              </a:r>
            </a:p>
          </p:txBody>
        </p:sp>
      </p:grpSp>
    </p:spTree>
    <p:extLst>
      <p:ext uri="{BB962C8B-B14F-4D97-AF65-F5344CB8AC3E}">
        <p14:creationId xmlns:p14="http://schemas.microsoft.com/office/powerpoint/2010/main" val="3461706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sv" dirty="0"/>
              <a:t>SKAPA FÄNGSLANDE UPPMANINGAR TILL HANDLING</a:t>
            </a:r>
          </a:p>
        </p:txBody>
      </p:sp>
      <p:sp>
        <p:nvSpPr>
          <p:cNvPr id="10" name="Text Placeholder 2">
            <a:extLst>
              <a:ext uri="{FF2B5EF4-FFF2-40B4-BE49-F238E27FC236}">
                <a16:creationId xmlns:a16="http://schemas.microsoft.com/office/drawing/2014/main" id="{12420627-513D-E9E5-FA11-A2A8DB1D0657}"/>
              </a:ext>
            </a:extLst>
          </p:cNvPr>
          <p:cNvSpPr txBox="1">
            <a:spLocks/>
          </p:cNvSpPr>
          <p:nvPr/>
        </p:nvSpPr>
        <p:spPr>
          <a:xfrm>
            <a:off x="596539" y="1430548"/>
            <a:ext cx="8675593" cy="419644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tabLst>
                <a:tab pos="523875" algn="l"/>
                <a:tab pos="661988" algn="l"/>
              </a:tabLst>
            </a:pPr>
            <a:r>
              <a:rPr lang="sv" dirty="0"/>
              <a:t>En uppmaning till handling är vad du säger (eller skriver) för att vägleda din kund mot nästa steg.</a:t>
            </a:r>
          </a:p>
          <a:p>
            <a:pPr>
              <a:buClr>
                <a:srgbClr val="B6D1E1"/>
              </a:buClr>
              <a:tabLst>
                <a:tab pos="523875" algn="l"/>
                <a:tab pos="661988" algn="l"/>
              </a:tabLst>
            </a:pPr>
            <a:endParaRPr lang="en-GB" dirty="0"/>
          </a:p>
          <a:p>
            <a:pPr>
              <a:buClr>
                <a:srgbClr val="B6D1E1"/>
              </a:buClr>
              <a:tabLst>
                <a:tab pos="523875" algn="l"/>
                <a:tab pos="661988" algn="l"/>
              </a:tabLst>
            </a:pPr>
            <a:r>
              <a:rPr lang="sv" dirty="0"/>
              <a:t>En bra uppmaning till handling bör:</a:t>
            </a:r>
          </a:p>
          <a:p>
            <a:pPr marL="457200" indent="-457200">
              <a:buClr>
                <a:srgbClr val="B6D1E1"/>
              </a:buClr>
              <a:buAutoNum type="arabicPeriod"/>
              <a:tabLst>
                <a:tab pos="523875" algn="l"/>
                <a:tab pos="661988" algn="l"/>
              </a:tabLst>
            </a:pPr>
            <a:r>
              <a:rPr lang="sv" dirty="0"/>
              <a:t>Börja med ett starkt verb: ”Beställ nu” | ”Skicka meddelande” | ”Prova ett gratisprov” | ”Följ för nästa veckas meny”</a:t>
            </a:r>
          </a:p>
          <a:p>
            <a:pPr marL="457200" indent="-457200">
              <a:buClr>
                <a:srgbClr val="B6D1E1"/>
              </a:buClr>
              <a:buAutoNum type="arabicPeriod"/>
              <a:tabLst>
                <a:tab pos="523875" algn="l"/>
                <a:tab pos="661988" algn="l"/>
              </a:tabLst>
            </a:pPr>
            <a:r>
              <a:rPr lang="sv" dirty="0"/>
              <a:t>Var tydlig och direkt: ”Ring detta nummer för att boka” | ”Skanna QR-koden för att se menyn” | ”Skicka ett meddelande på WhatsApp senast måndag kl. 10 för att beställa eller leverera på torsdag”</a:t>
            </a:r>
          </a:p>
          <a:p>
            <a:pPr marL="457200" indent="-457200">
              <a:buClr>
                <a:srgbClr val="B6D1E1"/>
              </a:buClr>
              <a:buAutoNum type="arabicPeriod"/>
              <a:tabLst>
                <a:tab pos="523875" algn="l"/>
                <a:tab pos="661988" algn="l"/>
              </a:tabLst>
            </a:pPr>
            <a:r>
              <a:rPr lang="sv" dirty="0"/>
              <a:t>Var kort och kvick: ”Hungrig? Låt mig ta hand om middagen.” | ”Klar om 5. Hemlagad med kärlek.” | ”Färsk, snabb och full av smak.”</a:t>
            </a:r>
          </a:p>
          <a:p>
            <a:pPr marL="457200" indent="-457200">
              <a:buClr>
                <a:srgbClr val="B6D1E1"/>
              </a:buClr>
              <a:buAutoNum type="arabicPeriod"/>
              <a:tabLst>
                <a:tab pos="523875" algn="l"/>
                <a:tab pos="661988" algn="l"/>
              </a:tabLst>
            </a:pPr>
            <a:r>
              <a:rPr lang="sv" dirty="0"/>
              <a:t>Lägg till sociala bevis om du kan: ”Över 100 personer beställde förra månaden, och många kom tillbaka för mer!” | ”Detta är vår mest återbeställda produkt!”</a:t>
            </a:r>
          </a:p>
          <a:p>
            <a:pPr marL="457200" indent="-457200">
              <a:buClr>
                <a:srgbClr val="B6D1E1"/>
              </a:buClr>
              <a:buAutoNum type="arabicPeriod"/>
              <a:tabLst>
                <a:tab pos="523875" algn="l"/>
                <a:tab pos="661988" algn="l"/>
              </a:tabLst>
            </a:pPr>
            <a:r>
              <a:rPr lang="sv" dirty="0"/>
              <a:t>Testa och försök igen: Se vilken uppmaningsversion som fungerar bäst och som fler svarar på. Ju tydligare och mer självsäker din inbjudan är, desto mer sannolikt är det att folk följer upp.</a:t>
            </a:r>
            <a:endParaRPr lang="en-US" dirty="0"/>
          </a:p>
          <a:p>
            <a:pPr marL="342900" indent="-342900">
              <a:buClr>
                <a:srgbClr val="B6D1E1"/>
              </a:buClr>
              <a:buFont typeface="Arial" panose="020B0604020202020204" pitchFamily="34" charset="0"/>
              <a:buChar char="•"/>
              <a:tabLst>
                <a:tab pos="523875" algn="l"/>
                <a:tab pos="661988" algn="l"/>
              </a:tabLst>
            </a:pPr>
            <a:endParaRPr lang="en-US" dirty="0"/>
          </a:p>
        </p:txBody>
      </p:sp>
      <p:pic>
        <p:nvPicPr>
          <p:cNvPr id="3" name="Picture 2" descr="A pink and yellow sign&#10;&#10;AI-generated content may be incorrect.">
            <a:extLst>
              <a:ext uri="{FF2B5EF4-FFF2-40B4-BE49-F238E27FC236}">
                <a16:creationId xmlns:a16="http://schemas.microsoft.com/office/drawing/2014/main" id="{D8660EFB-708F-83E7-6F89-578822E6ADD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173848" y="3098475"/>
            <a:ext cx="3202657" cy="2134571"/>
          </a:xfrm>
          <a:prstGeom prst="rect">
            <a:avLst/>
          </a:prstGeom>
        </p:spPr>
      </p:pic>
    </p:spTree>
    <p:extLst>
      <p:ext uri="{BB962C8B-B14F-4D97-AF65-F5344CB8AC3E}">
        <p14:creationId xmlns:p14="http://schemas.microsoft.com/office/powerpoint/2010/main" val="18672395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120041" y="311362"/>
            <a:ext cx="11723616" cy="720752"/>
          </a:xfrm>
        </p:spPr>
        <p:txBody>
          <a:bodyPr/>
          <a:lstStyle/>
          <a:p>
            <a:r>
              <a:rPr lang="sv" sz="3200" dirty="0"/>
              <a:t>         ATT AVSLUTA FÖRSÄLJNINGEN – SÄTT SOM FUNGERAR</a:t>
            </a:r>
          </a:p>
        </p:txBody>
      </p:sp>
      <p:sp>
        <p:nvSpPr>
          <p:cNvPr id="10" name="Text Placeholder 2">
            <a:extLst>
              <a:ext uri="{FF2B5EF4-FFF2-40B4-BE49-F238E27FC236}">
                <a16:creationId xmlns:a16="http://schemas.microsoft.com/office/drawing/2014/main" id="{12420627-513D-E9E5-FA11-A2A8DB1D0657}"/>
              </a:ext>
            </a:extLst>
          </p:cNvPr>
          <p:cNvSpPr txBox="1">
            <a:spLocks/>
          </p:cNvSpPr>
          <p:nvPr/>
        </p:nvSpPr>
        <p:spPr>
          <a:xfrm>
            <a:off x="244704" y="1739488"/>
            <a:ext cx="3588326" cy="419644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buClr>
                <a:srgbClr val="B6D1E1"/>
              </a:buClr>
              <a:tabLst>
                <a:tab pos="523875" algn="l"/>
                <a:tab pos="661988" algn="l"/>
              </a:tabLst>
            </a:pPr>
            <a:r>
              <a:rPr lang="sv" b="1" dirty="0">
                <a:solidFill>
                  <a:srgbClr val="B6D1E1"/>
                </a:solidFill>
              </a:rPr>
              <a:t>Be bara om beställning</a:t>
            </a:r>
          </a:p>
          <a:p>
            <a:pPr marL="342900" lvl="1" indent="-342900" algn="l">
              <a:lnSpc>
                <a:spcPts val="2340"/>
              </a:lnSpc>
              <a:spcBef>
                <a:spcPts val="0"/>
              </a:spcBef>
              <a:buClr>
                <a:srgbClr val="B6D1E1"/>
              </a:buClr>
              <a:buFont typeface="Arial" panose="020B0604020202020204" pitchFamily="34" charset="0"/>
              <a:buChar char="•"/>
              <a:tabLst>
                <a:tab pos="523875" algn="l"/>
                <a:tab pos="661988" algn="l"/>
              </a:tabLst>
            </a:pPr>
            <a:r>
              <a:rPr lang="sv" i="1" dirty="0">
                <a:solidFill>
                  <a:srgbClr val="382B1B"/>
                </a:solidFill>
              </a:rPr>
              <a:t>Ska jag reservera en åt dig?</a:t>
            </a:r>
          </a:p>
          <a:p>
            <a:pPr marL="342900" lvl="1" indent="-342900" algn="l">
              <a:lnSpc>
                <a:spcPts val="2340"/>
              </a:lnSpc>
              <a:spcBef>
                <a:spcPts val="0"/>
              </a:spcBef>
              <a:buClr>
                <a:srgbClr val="B6D1E1"/>
              </a:buClr>
              <a:buFont typeface="Arial" panose="020B0604020202020204" pitchFamily="34" charset="0"/>
              <a:buChar char="•"/>
              <a:tabLst>
                <a:tab pos="523875" algn="l"/>
                <a:tab pos="661988" algn="l"/>
              </a:tabLst>
            </a:pPr>
            <a:r>
              <a:rPr lang="sv" i="1" dirty="0">
                <a:solidFill>
                  <a:srgbClr val="382B1B"/>
                </a:solidFill>
              </a:rPr>
              <a:t>Skulle du vilja köpa den?</a:t>
            </a:r>
          </a:p>
          <a:p>
            <a:pPr marL="342900" lvl="1" indent="-342900" algn="l">
              <a:lnSpc>
                <a:spcPts val="2340"/>
              </a:lnSpc>
              <a:spcBef>
                <a:spcPts val="0"/>
              </a:spcBef>
              <a:buClr>
                <a:srgbClr val="B6D1E1"/>
              </a:buClr>
              <a:buFont typeface="Arial" panose="020B0604020202020204" pitchFamily="34" charset="0"/>
              <a:buChar char="•"/>
              <a:tabLst>
                <a:tab pos="523875" algn="l"/>
                <a:tab pos="661988" algn="l"/>
              </a:tabLst>
            </a:pPr>
            <a:endParaRPr lang="en-US" dirty="0">
              <a:solidFill>
                <a:srgbClr val="382B1B"/>
              </a:solidFill>
            </a:endParaRPr>
          </a:p>
          <a:p>
            <a:pPr marL="0" lvl="1" algn="l">
              <a:lnSpc>
                <a:spcPts val="2340"/>
              </a:lnSpc>
              <a:spcBef>
                <a:spcPts val="0"/>
              </a:spcBef>
              <a:buClr>
                <a:srgbClr val="B6D1E1"/>
              </a:buClr>
              <a:tabLst>
                <a:tab pos="523875" algn="l"/>
                <a:tab pos="661988" algn="l"/>
              </a:tabLst>
            </a:pPr>
            <a:r>
              <a:rPr lang="sv" dirty="0">
                <a:solidFill>
                  <a:srgbClr val="382B1B"/>
                </a:solidFill>
              </a:rPr>
              <a:t>Sammanfatta och be sedan om beställningen</a:t>
            </a:r>
          </a:p>
          <a:p>
            <a:pPr marL="0" lvl="1" algn="l">
              <a:lnSpc>
                <a:spcPts val="2340"/>
              </a:lnSpc>
              <a:spcBef>
                <a:spcPts val="0"/>
              </a:spcBef>
              <a:buClr>
                <a:srgbClr val="B6D1E1"/>
              </a:buClr>
              <a:tabLst>
                <a:tab pos="523875" algn="l"/>
                <a:tab pos="661988" algn="l"/>
              </a:tabLst>
            </a:pPr>
            <a:endParaRPr lang="en-US" i="1" dirty="0">
              <a:solidFill>
                <a:srgbClr val="382B1B"/>
              </a:solidFill>
            </a:endParaRPr>
          </a:p>
          <a:p>
            <a:pPr marL="342900" lvl="1" indent="-342900" algn="l">
              <a:lnSpc>
                <a:spcPts val="2340"/>
              </a:lnSpc>
              <a:spcBef>
                <a:spcPts val="0"/>
              </a:spcBef>
              <a:buClr>
                <a:srgbClr val="B6D1E1"/>
              </a:buClr>
              <a:buFont typeface="Arial" panose="020B0604020202020204" pitchFamily="34" charset="0"/>
              <a:buChar char="•"/>
              <a:tabLst>
                <a:tab pos="523875" algn="l"/>
                <a:tab pos="661988" algn="l"/>
              </a:tabLst>
            </a:pPr>
            <a:endParaRPr lang="en-US" dirty="0">
              <a:solidFill>
                <a:srgbClr val="382B1B"/>
              </a:solidFill>
            </a:endParaRPr>
          </a:p>
        </p:txBody>
      </p:sp>
      <p:sp>
        <p:nvSpPr>
          <p:cNvPr id="2" name="Text Placeholder 2">
            <a:extLst>
              <a:ext uri="{FF2B5EF4-FFF2-40B4-BE49-F238E27FC236}">
                <a16:creationId xmlns:a16="http://schemas.microsoft.com/office/drawing/2014/main" id="{BE63C446-895B-2E1E-180B-1A4D1127BDE3}"/>
              </a:ext>
            </a:extLst>
          </p:cNvPr>
          <p:cNvSpPr txBox="1">
            <a:spLocks/>
          </p:cNvSpPr>
          <p:nvPr/>
        </p:nvSpPr>
        <p:spPr>
          <a:xfrm>
            <a:off x="4641274" y="1787236"/>
            <a:ext cx="3297382" cy="419644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buClr>
                <a:srgbClr val="B6D1E1"/>
              </a:buClr>
              <a:tabLst>
                <a:tab pos="523875" algn="l"/>
                <a:tab pos="661988" algn="l"/>
              </a:tabLst>
            </a:pPr>
            <a:r>
              <a:rPr lang="sv" b="1" dirty="0">
                <a:solidFill>
                  <a:srgbClr val="B6D1E1"/>
                </a:solidFill>
              </a:rPr>
              <a:t>Koncessionen stänger</a:t>
            </a:r>
            <a:r>
              <a:rPr lang="sv" b="1" dirty="0">
                <a:solidFill>
                  <a:srgbClr val="382B1B"/>
                </a:solidFill>
              </a:rPr>
              <a:t> </a:t>
            </a:r>
          </a:p>
          <a:p>
            <a:pPr marL="0" lvl="1" algn="l">
              <a:lnSpc>
                <a:spcPts val="2340"/>
              </a:lnSpc>
              <a:spcBef>
                <a:spcPts val="0"/>
              </a:spcBef>
              <a:buClr>
                <a:srgbClr val="B6D1E1"/>
              </a:buClr>
              <a:tabLst>
                <a:tab pos="523875" algn="l"/>
                <a:tab pos="661988" algn="l"/>
              </a:tabLst>
            </a:pPr>
            <a:r>
              <a:rPr lang="sv" i="1" dirty="0">
                <a:solidFill>
                  <a:srgbClr val="382B1B"/>
                </a:solidFill>
              </a:rPr>
              <a:t>"Om du är villig att lägga en beställning nu är jag villig att sänka priset med 5%"</a:t>
            </a:r>
          </a:p>
          <a:p>
            <a:pPr marL="342900" lvl="1" indent="-342900" algn="l">
              <a:lnSpc>
                <a:spcPts val="2340"/>
              </a:lnSpc>
              <a:spcBef>
                <a:spcPts val="0"/>
              </a:spcBef>
              <a:buClr>
                <a:srgbClr val="B6D1E1"/>
              </a:buClr>
              <a:buFont typeface="Arial" panose="020B0604020202020204" pitchFamily="34" charset="0"/>
              <a:buChar char="•"/>
              <a:tabLst>
                <a:tab pos="523875" algn="l"/>
                <a:tab pos="661988" algn="l"/>
              </a:tabLst>
            </a:pPr>
            <a:endParaRPr lang="en-US" dirty="0">
              <a:solidFill>
                <a:srgbClr val="382B1B"/>
              </a:solidFill>
            </a:endParaRPr>
          </a:p>
        </p:txBody>
      </p:sp>
      <p:sp>
        <p:nvSpPr>
          <p:cNvPr id="3" name="Text Placeholder 2">
            <a:extLst>
              <a:ext uri="{FF2B5EF4-FFF2-40B4-BE49-F238E27FC236}">
                <a16:creationId xmlns:a16="http://schemas.microsoft.com/office/drawing/2014/main" id="{412E6E64-F9F7-3859-78C6-5069D4B666C7}"/>
              </a:ext>
            </a:extLst>
          </p:cNvPr>
          <p:cNvSpPr txBox="1">
            <a:spLocks/>
          </p:cNvSpPr>
          <p:nvPr/>
        </p:nvSpPr>
        <p:spPr>
          <a:xfrm>
            <a:off x="8506692" y="1759527"/>
            <a:ext cx="3297382" cy="207818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buClr>
                <a:srgbClr val="B6D1E1"/>
              </a:buClr>
              <a:tabLst>
                <a:tab pos="523875" algn="l"/>
                <a:tab pos="661988" algn="l"/>
              </a:tabLst>
            </a:pPr>
            <a:r>
              <a:rPr lang="sv" b="1" dirty="0">
                <a:solidFill>
                  <a:srgbClr val="B6D1E1"/>
                </a:solidFill>
              </a:rPr>
              <a:t>Alternativet nära</a:t>
            </a:r>
          </a:p>
          <a:p>
            <a:pPr marL="0" lvl="1" algn="l">
              <a:lnSpc>
                <a:spcPts val="2340"/>
              </a:lnSpc>
              <a:spcBef>
                <a:spcPts val="0"/>
              </a:spcBef>
              <a:buClr>
                <a:srgbClr val="B6D1E1"/>
              </a:buClr>
              <a:tabLst>
                <a:tab pos="523875" algn="l"/>
                <a:tab pos="661988" algn="l"/>
              </a:tabLst>
            </a:pPr>
            <a:r>
              <a:rPr lang="sv" i="1" dirty="0">
                <a:solidFill>
                  <a:srgbClr val="382B1B"/>
                </a:solidFill>
              </a:rPr>
              <a:t>"Vill du ha den i vanilj eller choklad?" "Vill du ha den levererad på tisdag eller fredag?"</a:t>
            </a:r>
          </a:p>
          <a:p>
            <a:pPr marL="342900" lvl="1" indent="-342900" algn="l">
              <a:lnSpc>
                <a:spcPts val="2340"/>
              </a:lnSpc>
              <a:spcBef>
                <a:spcPts val="0"/>
              </a:spcBef>
              <a:buClr>
                <a:srgbClr val="B6D1E1"/>
              </a:buClr>
              <a:buFont typeface="Arial" panose="020B0604020202020204" pitchFamily="34" charset="0"/>
              <a:buChar char="•"/>
              <a:tabLst>
                <a:tab pos="523875" algn="l"/>
                <a:tab pos="661988" algn="l"/>
              </a:tabLst>
            </a:pPr>
            <a:endParaRPr lang="en-US" dirty="0">
              <a:solidFill>
                <a:srgbClr val="382B1B"/>
              </a:solidFill>
            </a:endParaRPr>
          </a:p>
        </p:txBody>
      </p:sp>
      <p:cxnSp>
        <p:nvCxnSpPr>
          <p:cNvPr id="4" name="Straight Connector 3">
            <a:extLst>
              <a:ext uri="{FF2B5EF4-FFF2-40B4-BE49-F238E27FC236}">
                <a16:creationId xmlns:a16="http://schemas.microsoft.com/office/drawing/2014/main" id="{7317B79C-1081-0B8C-4035-A35AF65AB993}"/>
              </a:ext>
            </a:extLst>
          </p:cNvPr>
          <p:cNvCxnSpPr>
            <a:cxnSpLocks/>
          </p:cNvCxnSpPr>
          <p:nvPr/>
        </p:nvCxnSpPr>
        <p:spPr>
          <a:xfrm>
            <a:off x="4225636" y="1663501"/>
            <a:ext cx="0" cy="313200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0BB134C-A4FE-971B-5EDD-7C1E19B5D1B3}"/>
              </a:ext>
            </a:extLst>
          </p:cNvPr>
          <p:cNvCxnSpPr>
            <a:cxnSpLocks/>
          </p:cNvCxnSpPr>
          <p:nvPr/>
        </p:nvCxnSpPr>
        <p:spPr>
          <a:xfrm>
            <a:off x="8091055" y="1663501"/>
            <a:ext cx="0" cy="313200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403C1792-29DF-ED38-35F6-F5D1C8D6A543}"/>
              </a:ext>
            </a:extLst>
          </p:cNvPr>
          <p:cNvGrpSpPr/>
          <p:nvPr/>
        </p:nvGrpSpPr>
        <p:grpSpPr>
          <a:xfrm>
            <a:off x="6346151" y="4641272"/>
            <a:ext cx="3096294" cy="1811297"/>
            <a:chOff x="9241751" y="4879658"/>
            <a:chExt cx="2404588" cy="1406657"/>
          </a:xfrm>
        </p:grpSpPr>
        <p:pic>
          <p:nvPicPr>
            <p:cNvPr id="7" name="Picture 6" descr="Icon&#10;&#10;Description automatically generated">
              <a:extLst>
                <a:ext uri="{FF2B5EF4-FFF2-40B4-BE49-F238E27FC236}">
                  <a16:creationId xmlns:a16="http://schemas.microsoft.com/office/drawing/2014/main" id="{FEB61DD7-359F-5EC8-E940-D56EA45EB37F}"/>
                </a:ext>
              </a:extLst>
            </p:cNvPr>
            <p:cNvPicPr>
              <a:picLocks noChangeAspect="1"/>
            </p:cNvPicPr>
            <p:nvPr/>
          </p:nvPicPr>
          <p:blipFill>
            <a:blip r:embed="rId2"/>
            <a:stretch>
              <a:fillRect/>
            </a:stretch>
          </p:blipFill>
          <p:spPr>
            <a:xfrm>
              <a:off x="9241751" y="4879658"/>
              <a:ext cx="2404588" cy="1406657"/>
            </a:xfrm>
            <a:prstGeom prst="rect">
              <a:avLst/>
            </a:prstGeom>
          </p:spPr>
        </p:pic>
        <p:pic>
          <p:nvPicPr>
            <p:cNvPr id="8" name="Picture 7" descr="Icon&#10;&#10;Description automatically generated">
              <a:extLst>
                <a:ext uri="{FF2B5EF4-FFF2-40B4-BE49-F238E27FC236}">
                  <a16:creationId xmlns:a16="http://schemas.microsoft.com/office/drawing/2014/main" id="{8A6589E4-7FAE-EE32-8AEE-911D5B78E96A}"/>
                </a:ext>
              </a:extLst>
            </p:cNvPr>
            <p:cNvPicPr>
              <a:picLocks noChangeAspect="1"/>
            </p:cNvPicPr>
            <p:nvPr/>
          </p:nvPicPr>
          <p:blipFill>
            <a:blip r:embed="rId3"/>
            <a:stretch>
              <a:fillRect/>
            </a:stretch>
          </p:blipFill>
          <p:spPr>
            <a:xfrm>
              <a:off x="9481502" y="4959376"/>
              <a:ext cx="248404" cy="270907"/>
            </a:xfrm>
            <a:prstGeom prst="rect">
              <a:avLst/>
            </a:prstGeom>
          </p:spPr>
        </p:pic>
        <p:pic>
          <p:nvPicPr>
            <p:cNvPr id="9" name="Picture 8" descr="Icon&#10;&#10;Description automatically generated">
              <a:extLst>
                <a:ext uri="{FF2B5EF4-FFF2-40B4-BE49-F238E27FC236}">
                  <a16:creationId xmlns:a16="http://schemas.microsoft.com/office/drawing/2014/main" id="{F6F1A1DB-C74F-B73A-2259-31402A4C317E}"/>
                </a:ext>
              </a:extLst>
            </p:cNvPr>
            <p:cNvPicPr>
              <a:picLocks noChangeAspect="1"/>
            </p:cNvPicPr>
            <p:nvPr/>
          </p:nvPicPr>
          <p:blipFill>
            <a:blip r:embed="rId3"/>
            <a:stretch>
              <a:fillRect/>
            </a:stretch>
          </p:blipFill>
          <p:spPr>
            <a:xfrm flipH="1">
              <a:off x="11250364" y="5183715"/>
              <a:ext cx="248404" cy="270907"/>
            </a:xfrm>
            <a:prstGeom prst="rect">
              <a:avLst/>
            </a:prstGeom>
          </p:spPr>
        </p:pic>
      </p:grpSp>
    </p:spTree>
    <p:extLst>
      <p:ext uri="{BB962C8B-B14F-4D97-AF65-F5344CB8AC3E}">
        <p14:creationId xmlns:p14="http://schemas.microsoft.com/office/powerpoint/2010/main" val="4315298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D1F3B-DB8F-880D-07D8-9865694BC5BF}"/>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431A8F90-97C3-5BC6-DC13-9425CD86A872}"/>
              </a:ext>
            </a:extLst>
          </p:cNvPr>
          <p:cNvSpPr>
            <a:spLocks noGrp="1"/>
          </p:cNvSpPr>
          <p:nvPr>
            <p:ph type="body" sz="quarter" idx="27"/>
          </p:nvPr>
        </p:nvSpPr>
        <p:spPr/>
        <p:txBody>
          <a:bodyPr/>
          <a:lstStyle/>
          <a:p>
            <a:r>
              <a:rPr lang="sv" dirty="0"/>
              <a:t>UPPFÖLJNING – ÄVEN OM INGEN FÖRSÄLJNING</a:t>
            </a:r>
          </a:p>
        </p:txBody>
      </p:sp>
      <p:sp>
        <p:nvSpPr>
          <p:cNvPr id="10" name="Text Placeholder 2">
            <a:extLst>
              <a:ext uri="{FF2B5EF4-FFF2-40B4-BE49-F238E27FC236}">
                <a16:creationId xmlns:a16="http://schemas.microsoft.com/office/drawing/2014/main" id="{61EE07FE-8C75-47DA-F73D-B1F34C691F11}"/>
              </a:ext>
            </a:extLst>
          </p:cNvPr>
          <p:cNvSpPr txBox="1">
            <a:spLocks/>
          </p:cNvSpPr>
          <p:nvPr/>
        </p:nvSpPr>
        <p:spPr>
          <a:xfrm>
            <a:off x="637309" y="1814945"/>
            <a:ext cx="7772400" cy="419644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buClr>
                <a:srgbClr val="B6D1E1"/>
              </a:buClr>
              <a:tabLst>
                <a:tab pos="523875" algn="l"/>
                <a:tab pos="661988" algn="l"/>
              </a:tabLst>
            </a:pPr>
            <a:endParaRPr lang="en-US" dirty="0">
              <a:solidFill>
                <a:srgbClr val="382B1B"/>
              </a:solidFill>
            </a:endParaRPr>
          </a:p>
        </p:txBody>
      </p:sp>
      <p:sp>
        <p:nvSpPr>
          <p:cNvPr id="7" name="TextBox 6">
            <a:extLst>
              <a:ext uri="{FF2B5EF4-FFF2-40B4-BE49-F238E27FC236}">
                <a16:creationId xmlns:a16="http://schemas.microsoft.com/office/drawing/2014/main" id="{CD44104A-78C8-0153-C437-A588D9F43401}"/>
              </a:ext>
            </a:extLst>
          </p:cNvPr>
          <p:cNvSpPr txBox="1"/>
          <p:nvPr/>
        </p:nvSpPr>
        <p:spPr>
          <a:xfrm>
            <a:off x="409149" y="1999879"/>
            <a:ext cx="11478051" cy="4493538"/>
          </a:xfrm>
          <a:prstGeom prst="rect">
            <a:avLst/>
          </a:prstGeom>
          <a:noFill/>
        </p:spPr>
        <p:txBody>
          <a:bodyPr wrap="square" numCol="1">
            <a:spAutoFit/>
          </a:bodyPr>
          <a:lstStyle/>
          <a:p>
            <a:r>
              <a:rPr lang="sv" sz="2200" b="1" dirty="0">
                <a:solidFill>
                  <a:srgbClr val="B6D1E1"/>
                </a:solidFill>
              </a:rPr>
              <a:t>Varför uppföljning är viktigt:</a:t>
            </a:r>
          </a:p>
          <a:p>
            <a:pPr marL="285750" indent="-285750">
              <a:buFont typeface="Arial" panose="020B0604020202020204" pitchFamily="34" charset="0"/>
              <a:buChar char="•"/>
            </a:pPr>
            <a:r>
              <a:rPr lang="sv" sz="2200" dirty="0"/>
              <a:t>Håller dörren öppen för framtida möjligheter</a:t>
            </a:r>
          </a:p>
          <a:p>
            <a:pPr marL="285750" indent="-285750">
              <a:buFont typeface="Arial" panose="020B0604020202020204" pitchFamily="34" charset="0"/>
              <a:buChar char="•"/>
            </a:pPr>
            <a:r>
              <a:rPr lang="sv" sz="2200" dirty="0"/>
              <a:t>Visar att du värdesätter samtalet, inte bara försäljningen</a:t>
            </a:r>
          </a:p>
          <a:p>
            <a:pPr marL="285750" indent="-285750">
              <a:buFont typeface="Arial" panose="020B0604020202020204" pitchFamily="34" charset="0"/>
              <a:buChar char="•"/>
            </a:pPr>
            <a:r>
              <a:rPr lang="sv" sz="2200" dirty="0"/>
              <a:t>Bygger förtroende och hjälper dig att lära av erfarenheten</a:t>
            </a:r>
          </a:p>
          <a:p>
            <a:pPr marL="285750" indent="-285750">
              <a:buFont typeface="Arial" panose="020B0604020202020204" pitchFamily="34" charset="0"/>
              <a:buChar char="•"/>
            </a:pPr>
            <a:endParaRPr lang="en-GB" sz="2200" dirty="0"/>
          </a:p>
          <a:p>
            <a:r>
              <a:rPr lang="sv" sz="2200" b="1" dirty="0">
                <a:solidFill>
                  <a:srgbClr val="B6D1E1"/>
                </a:solidFill>
              </a:rPr>
              <a:t>Praktiska sätt att följa upp:</a:t>
            </a:r>
          </a:p>
          <a:p>
            <a:pPr marL="285750" indent="-285750">
              <a:buFont typeface="Arial" panose="020B0604020202020204" pitchFamily="34" charset="0"/>
              <a:buChar char="•"/>
            </a:pPr>
            <a:r>
              <a:rPr lang="sv" sz="2200" dirty="0"/>
              <a:t>Skicka ett kort och artigt tackmeddelande (WhatsApp, e-post eller handskrivet)</a:t>
            </a:r>
          </a:p>
          <a:p>
            <a:pPr marL="285750" indent="-285750">
              <a:buFont typeface="Arial" panose="020B0604020202020204" pitchFamily="34" charset="0"/>
              <a:buChar char="•"/>
            </a:pPr>
            <a:r>
              <a:rPr lang="sv" sz="2200" dirty="0"/>
              <a:t>Inkludera ditt visitkort, din flyer eller din meny</a:t>
            </a:r>
          </a:p>
          <a:p>
            <a:pPr marL="285750" indent="-285750">
              <a:buFont typeface="Arial" panose="020B0604020202020204" pitchFamily="34" charset="0"/>
              <a:buChar char="•"/>
            </a:pPr>
            <a:r>
              <a:rPr lang="sv" sz="2200" dirty="0"/>
              <a:t>Fråga om du kan följa upp igen om några månader. ” </a:t>
            </a:r>
            <a:r>
              <a:rPr lang="sv" sz="2200" i="1" dirty="0"/>
              <a:t>Skulle det vara okej om jag hör av mig till dig före nästa säsong?”</a:t>
            </a:r>
          </a:p>
          <a:p>
            <a:pPr marL="285750" indent="-285750">
              <a:buFont typeface="Arial" panose="020B0604020202020204" pitchFamily="34" charset="0"/>
              <a:buChar char="•"/>
            </a:pPr>
            <a:r>
              <a:rPr lang="sv" sz="2200" dirty="0"/>
              <a:t>Be om referenser “ </a:t>
            </a:r>
            <a:r>
              <a:rPr lang="sv" sz="2200" i="1" dirty="0"/>
              <a:t>Finns det någon du känner som kan vara intresserad?”</a:t>
            </a:r>
          </a:p>
          <a:p>
            <a:pPr marL="285750" indent="-285750">
              <a:buFont typeface="Arial" panose="020B0604020202020204" pitchFamily="34" charset="0"/>
              <a:buChar char="•"/>
            </a:pPr>
            <a:r>
              <a:rPr lang="sv" sz="2200" dirty="0"/>
              <a:t>Be om feedback </a:t>
            </a:r>
            <a:r>
              <a:rPr lang="sv" sz="2200" i="1" dirty="0"/>
              <a:t>”Var det något jag skulle kunna förbättra eller förklara tydligare?”</a:t>
            </a:r>
          </a:p>
          <a:p>
            <a:pPr marL="285750" indent="-285750">
              <a:buFont typeface="Arial" panose="020B0604020202020204" pitchFamily="34" charset="0"/>
              <a:buChar char="•"/>
            </a:pPr>
            <a:r>
              <a:rPr lang="sv" sz="2200" dirty="0"/>
              <a:t>Be om förslag </a:t>
            </a:r>
            <a:r>
              <a:rPr lang="sv" sz="2200" i="1" dirty="0"/>
              <a:t>”Finns det något du skulle vilja se mig erbjuda i framtiden?”</a:t>
            </a:r>
            <a:endParaRPr lang="en-IE" sz="2200" i="1" dirty="0"/>
          </a:p>
        </p:txBody>
      </p:sp>
      <p:sp>
        <p:nvSpPr>
          <p:cNvPr id="9" name="TextBox 8">
            <a:extLst>
              <a:ext uri="{FF2B5EF4-FFF2-40B4-BE49-F238E27FC236}">
                <a16:creationId xmlns:a16="http://schemas.microsoft.com/office/drawing/2014/main" id="{7BDF6D64-3495-44F6-9D10-2D1570AB0DC1}"/>
              </a:ext>
            </a:extLst>
          </p:cNvPr>
          <p:cNvSpPr txBox="1"/>
          <p:nvPr/>
        </p:nvSpPr>
        <p:spPr>
          <a:xfrm>
            <a:off x="304800" y="1230438"/>
            <a:ext cx="11582400" cy="769441"/>
          </a:xfrm>
          <a:prstGeom prst="rect">
            <a:avLst/>
          </a:prstGeom>
          <a:noFill/>
        </p:spPr>
        <p:txBody>
          <a:bodyPr wrap="square">
            <a:spAutoFit/>
          </a:bodyPr>
          <a:lstStyle/>
          <a:p>
            <a:r>
              <a:rPr lang="sv" sz="2200" dirty="0"/>
              <a:t>Bara för att någon inte köpte idag betyder det inte att de inte kommer att göra det i framtiden. Att följa upp visar respekt, professionalism och hjälper dig att bygga långsiktiga relationer.</a:t>
            </a:r>
          </a:p>
        </p:txBody>
      </p:sp>
    </p:spTree>
    <p:extLst>
      <p:ext uri="{BB962C8B-B14F-4D97-AF65-F5344CB8AC3E}">
        <p14:creationId xmlns:p14="http://schemas.microsoft.com/office/powerpoint/2010/main" val="31681630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sv" sz="3200" dirty="0"/>
              <a:t>PÅMINNELSE! – TOPPTEKNIK FÖR EFFEKTIV FÖRSÄLJNING!</a:t>
            </a:r>
          </a:p>
        </p:txBody>
      </p:sp>
      <p:sp>
        <p:nvSpPr>
          <p:cNvPr id="10" name="Text Placeholder 2">
            <a:extLst>
              <a:ext uri="{FF2B5EF4-FFF2-40B4-BE49-F238E27FC236}">
                <a16:creationId xmlns:a16="http://schemas.microsoft.com/office/drawing/2014/main" id="{12420627-513D-E9E5-FA11-A2A8DB1D0657}"/>
              </a:ext>
            </a:extLst>
          </p:cNvPr>
          <p:cNvSpPr txBox="1">
            <a:spLocks/>
          </p:cNvSpPr>
          <p:nvPr/>
        </p:nvSpPr>
        <p:spPr>
          <a:xfrm>
            <a:off x="4378037" y="1576152"/>
            <a:ext cx="6539345" cy="419644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lvl="1" indent="-342900" algn="l">
              <a:lnSpc>
                <a:spcPts val="2340"/>
              </a:lnSpc>
              <a:spcBef>
                <a:spcPts val="0"/>
              </a:spcBef>
              <a:buClr>
                <a:srgbClr val="B6D1E1"/>
              </a:buClr>
              <a:buFont typeface="Arial" panose="020B0604020202020204" pitchFamily="34" charset="0"/>
              <a:buChar char="•"/>
              <a:tabLst>
                <a:tab pos="523875" algn="l"/>
                <a:tab pos="661988" algn="l"/>
              </a:tabLst>
            </a:pPr>
            <a:r>
              <a:rPr lang="sv" dirty="0">
                <a:solidFill>
                  <a:srgbClr val="382B1B"/>
                </a:solidFill>
              </a:rPr>
              <a:t>All försäljning bygger på konvertering.</a:t>
            </a:r>
          </a:p>
          <a:p>
            <a:pPr marL="342900" lvl="1" indent="-342900" algn="l">
              <a:lnSpc>
                <a:spcPts val="2340"/>
              </a:lnSpc>
              <a:spcBef>
                <a:spcPts val="0"/>
              </a:spcBef>
              <a:buClr>
                <a:srgbClr val="B6D1E1"/>
              </a:buClr>
              <a:buFont typeface="Arial" panose="020B0604020202020204" pitchFamily="34" charset="0"/>
              <a:buChar char="•"/>
              <a:tabLst>
                <a:tab pos="523875" algn="l"/>
                <a:tab pos="661988" algn="l"/>
              </a:tabLst>
            </a:pPr>
            <a:endParaRPr lang="en-US" dirty="0">
              <a:solidFill>
                <a:srgbClr val="382B1B"/>
              </a:solidFill>
            </a:endParaRPr>
          </a:p>
          <a:p>
            <a:pPr marL="342900" lvl="1" indent="-342900" algn="l">
              <a:lnSpc>
                <a:spcPts val="2340"/>
              </a:lnSpc>
              <a:spcBef>
                <a:spcPts val="0"/>
              </a:spcBef>
              <a:buClr>
                <a:srgbClr val="B6D1E1"/>
              </a:buClr>
              <a:buFont typeface="Arial" panose="020B0604020202020204" pitchFamily="34" charset="0"/>
              <a:buChar char="•"/>
              <a:tabLst>
                <a:tab pos="523875" algn="l"/>
                <a:tab pos="661988" algn="l"/>
              </a:tabLst>
            </a:pPr>
            <a:r>
              <a:rPr lang="sv" dirty="0">
                <a:solidFill>
                  <a:srgbClr val="382B1B"/>
                </a:solidFill>
              </a:rPr>
              <a:t>Använd en blandning av antagande-, villkors-, bonus- och kundreferensavslutstekniker för att öka din konverteringsfrekvens.</a:t>
            </a:r>
          </a:p>
          <a:p>
            <a:pPr marL="342900" lvl="1" indent="-342900" algn="l">
              <a:lnSpc>
                <a:spcPts val="2340"/>
              </a:lnSpc>
              <a:spcBef>
                <a:spcPts val="0"/>
              </a:spcBef>
              <a:buClr>
                <a:srgbClr val="B6D1E1"/>
              </a:buClr>
              <a:buFont typeface="Arial" panose="020B0604020202020204" pitchFamily="34" charset="0"/>
              <a:buChar char="•"/>
              <a:tabLst>
                <a:tab pos="523875" algn="l"/>
                <a:tab pos="661988" algn="l"/>
              </a:tabLst>
            </a:pPr>
            <a:endParaRPr lang="en-US" dirty="0">
              <a:solidFill>
                <a:srgbClr val="382B1B"/>
              </a:solidFill>
            </a:endParaRPr>
          </a:p>
        </p:txBody>
      </p:sp>
      <p:sp>
        <p:nvSpPr>
          <p:cNvPr id="2" name="Text Placeholder 2">
            <a:extLst>
              <a:ext uri="{FF2B5EF4-FFF2-40B4-BE49-F238E27FC236}">
                <a16:creationId xmlns:a16="http://schemas.microsoft.com/office/drawing/2014/main" id="{751AC083-6AB9-25A5-0D8B-5603F8EB7428}"/>
              </a:ext>
            </a:extLst>
          </p:cNvPr>
          <p:cNvSpPr txBox="1">
            <a:spLocks/>
          </p:cNvSpPr>
          <p:nvPr/>
        </p:nvSpPr>
        <p:spPr>
          <a:xfrm>
            <a:off x="763495" y="1576152"/>
            <a:ext cx="3405249" cy="1690255"/>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3340"/>
              </a:lnSpc>
              <a:spcBef>
                <a:spcPts val="0"/>
              </a:spcBef>
              <a:buClr>
                <a:srgbClr val="B6D1E1"/>
              </a:buClr>
              <a:tabLst>
                <a:tab pos="523875" algn="l"/>
                <a:tab pos="661988" algn="l"/>
              </a:tabLst>
            </a:pPr>
            <a:r>
              <a:rPr lang="sv" sz="4300" b="1" i="1" dirty="0">
                <a:solidFill>
                  <a:srgbClr val="94C7B0"/>
                </a:solidFill>
              </a:rPr>
              <a:t>Avsluta </a:t>
            </a:r>
            <a:r>
              <a:rPr lang="sv" sz="4300" b="1" i="1" dirty="0" err="1">
                <a:solidFill>
                  <a:srgbClr val="94C7B0"/>
                </a:solidFill>
              </a:rPr>
              <a:t>effektivt </a:t>
            </a:r>
            <a:r>
              <a:rPr lang="sv" sz="4300" b="1" i="1" dirty="0">
                <a:solidFill>
                  <a:srgbClr val="94C7B0"/>
                </a:solidFill>
              </a:rPr>
              <a:t>och öka försäljningen</a:t>
            </a:r>
          </a:p>
          <a:p>
            <a:pPr marL="0" lvl="1" algn="l">
              <a:lnSpc>
                <a:spcPts val="3340"/>
              </a:lnSpc>
              <a:spcBef>
                <a:spcPts val="0"/>
              </a:spcBef>
              <a:buClr>
                <a:srgbClr val="B6D1E1"/>
              </a:buClr>
              <a:tabLst>
                <a:tab pos="523875" algn="l"/>
                <a:tab pos="661988" algn="l"/>
              </a:tabLst>
            </a:pPr>
            <a:endParaRPr lang="en-US" sz="4300" b="1" i="1" dirty="0">
              <a:solidFill>
                <a:srgbClr val="94C7B0"/>
              </a:solidFill>
            </a:endParaRPr>
          </a:p>
        </p:txBody>
      </p:sp>
      <p:cxnSp>
        <p:nvCxnSpPr>
          <p:cNvPr id="3" name="Straight Connector 2">
            <a:extLst>
              <a:ext uri="{FF2B5EF4-FFF2-40B4-BE49-F238E27FC236}">
                <a16:creationId xmlns:a16="http://schemas.microsoft.com/office/drawing/2014/main" id="{A7AA3B19-5D81-F48F-FD30-0C5578DEF760}"/>
              </a:ext>
            </a:extLst>
          </p:cNvPr>
          <p:cNvCxnSpPr>
            <a:cxnSpLocks/>
          </p:cNvCxnSpPr>
          <p:nvPr/>
        </p:nvCxnSpPr>
        <p:spPr>
          <a:xfrm>
            <a:off x="4100947" y="1732773"/>
            <a:ext cx="0" cy="2077227"/>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8" name="Picture 7" descr="Woman in bakery">
            <a:extLst>
              <a:ext uri="{FF2B5EF4-FFF2-40B4-BE49-F238E27FC236}">
                <a16:creationId xmlns:a16="http://schemas.microsoft.com/office/drawing/2014/main" id="{A1D7AE20-196F-0480-16AE-DED578A8E2D4}"/>
              </a:ext>
            </a:extLst>
          </p:cNvPr>
          <p:cNvPicPr>
            <a:picLocks noChangeAspect="1"/>
          </p:cNvPicPr>
          <p:nvPr/>
        </p:nvPicPr>
        <p:blipFill>
          <a:blip r:embed="rId2"/>
          <a:srcRect t="4540" b="57197"/>
          <a:stretch>
            <a:fillRect/>
          </a:stretch>
        </p:blipFill>
        <p:spPr>
          <a:xfrm>
            <a:off x="868951" y="3718522"/>
            <a:ext cx="10291020" cy="2624037"/>
          </a:xfrm>
          <a:prstGeom prst="rect">
            <a:avLst/>
          </a:prstGeom>
        </p:spPr>
      </p:pic>
    </p:spTree>
    <p:extLst>
      <p:ext uri="{BB962C8B-B14F-4D97-AF65-F5344CB8AC3E}">
        <p14:creationId xmlns:p14="http://schemas.microsoft.com/office/powerpoint/2010/main" val="855982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250080" y="2017486"/>
            <a:ext cx="6147263" cy="2799443"/>
          </a:xfrm>
        </p:spPr>
        <p:txBody>
          <a:bodyPr>
            <a:normAutofit/>
          </a:bodyPr>
          <a:lstStyle/>
          <a:p>
            <a:r>
              <a:rPr lang="sv" dirty="0"/>
              <a:t>KOMMA IGÅNG MED FÖRSÄLJNING</a:t>
            </a:r>
          </a:p>
          <a:p>
            <a:endParaRPr lang="en-US" dirty="0"/>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sv" dirty="0"/>
              <a:t>01</a:t>
            </a:r>
          </a:p>
        </p:txBody>
      </p:sp>
    </p:spTree>
    <p:extLst>
      <p:ext uri="{BB962C8B-B14F-4D97-AF65-F5344CB8AC3E}">
        <p14:creationId xmlns:p14="http://schemas.microsoft.com/office/powerpoint/2010/main" val="29199552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250080" y="2643809"/>
            <a:ext cx="6147263" cy="2173120"/>
          </a:xfrm>
        </p:spPr>
        <p:txBody>
          <a:bodyPr vert="horz" lIns="91440" tIns="45720" rIns="91440" bIns="45720" rtlCol="0" anchor="t">
            <a:normAutofit/>
          </a:bodyPr>
          <a:lstStyle/>
          <a:p>
            <a:r>
              <a:rPr lang="sv" dirty="0"/>
              <a:t>MERFÖRSÄLJNING</a:t>
            </a:r>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sv" dirty="0"/>
              <a:t>04</a:t>
            </a:r>
          </a:p>
        </p:txBody>
      </p:sp>
    </p:spTree>
    <p:extLst>
      <p:ext uri="{BB962C8B-B14F-4D97-AF65-F5344CB8AC3E}">
        <p14:creationId xmlns:p14="http://schemas.microsoft.com/office/powerpoint/2010/main" val="24493178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sv" dirty="0"/>
              <a:t>MERFÖRSÄLJNING</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738349" y="1631868"/>
            <a:ext cx="10740636" cy="4490356"/>
          </a:xfrm>
        </p:spPr>
        <p:txBody>
          <a:bodyPr/>
          <a:lstStyle/>
          <a:p>
            <a:pPr marL="0" lvl="1" algn="l">
              <a:lnSpc>
                <a:spcPts val="2340"/>
              </a:lnSpc>
              <a:spcBef>
                <a:spcPts val="0"/>
              </a:spcBef>
              <a:buClr>
                <a:srgbClr val="94C7B0"/>
              </a:buClr>
            </a:pPr>
            <a:r>
              <a:rPr lang="sv" dirty="0"/>
              <a:t>Merförsäljning innebär att erbjuda något extra som ökar värdet på det ursprungliga köpet. Det är helt enkelt </a:t>
            </a:r>
            <a:r>
              <a:rPr lang="sv" b="1" dirty="0"/>
              <a:t>att erbjuda mer värde </a:t>
            </a:r>
            <a:r>
              <a:rPr lang="sv" dirty="0"/>
              <a:t>till någon som redan sagt "ja". Det handlar om att vara hjälpsam, inte påträngande.</a:t>
            </a:r>
            <a:endParaRPr lang="en-US" dirty="0"/>
          </a:p>
          <a:p>
            <a:pPr marL="0" lvl="1" algn="l">
              <a:lnSpc>
                <a:spcPts val="2340"/>
              </a:lnSpc>
              <a:spcBef>
                <a:spcPts val="0"/>
              </a:spcBef>
              <a:buClr>
                <a:srgbClr val="94C7B0"/>
              </a:buClr>
            </a:pPr>
            <a:endParaRPr lang="en-GB" dirty="0"/>
          </a:p>
          <a:p>
            <a:pPr marL="0" lvl="1" algn="l">
              <a:lnSpc>
                <a:spcPts val="2340"/>
              </a:lnSpc>
              <a:spcBef>
                <a:spcPts val="0"/>
              </a:spcBef>
              <a:buClr>
                <a:srgbClr val="94C7B0"/>
              </a:buClr>
            </a:pPr>
            <a:r>
              <a:rPr lang="sv" b="1" dirty="0">
                <a:solidFill>
                  <a:srgbClr val="B6D1E1"/>
                </a:solidFill>
              </a:rPr>
              <a:t>Exempel:</a:t>
            </a:r>
          </a:p>
          <a:p>
            <a:pPr marL="342900" lvl="1" indent="-342900" algn="l">
              <a:lnSpc>
                <a:spcPts val="2340"/>
              </a:lnSpc>
              <a:spcBef>
                <a:spcPts val="0"/>
              </a:spcBef>
              <a:buClr>
                <a:srgbClr val="94C7B0"/>
              </a:buClr>
              <a:buFont typeface="Arial" panose="020B0604020202020204" pitchFamily="34" charset="0"/>
              <a:buChar char="•"/>
            </a:pPr>
            <a:r>
              <a:rPr lang="sv" b="1" dirty="0"/>
              <a:t>Erbjud ett paket: </a:t>
            </a:r>
            <a:r>
              <a:rPr lang="sv" i="1" dirty="0"/>
              <a:t>”Vill du ha chutney och tunnbröd tillsammans för 8 euro?”</a:t>
            </a:r>
          </a:p>
          <a:p>
            <a:pPr marL="342900" lvl="1" indent="-342900" algn="l">
              <a:lnSpc>
                <a:spcPts val="2340"/>
              </a:lnSpc>
              <a:spcBef>
                <a:spcPts val="0"/>
              </a:spcBef>
              <a:buClr>
                <a:srgbClr val="94C7B0"/>
              </a:buClr>
              <a:buFont typeface="Arial" panose="020B0604020202020204" pitchFamily="34" charset="0"/>
              <a:buChar char="•"/>
            </a:pPr>
            <a:r>
              <a:rPr lang="sv" b="1" dirty="0"/>
              <a:t>Föreslå ett tillbehör: </a:t>
            </a:r>
            <a:r>
              <a:rPr lang="sv" dirty="0"/>
              <a:t>” </a:t>
            </a:r>
            <a:r>
              <a:rPr lang="sv" i="1" dirty="0"/>
              <a:t>Det här passar riktigt bra till vårt kryddade ris. Vill du prova det?”</a:t>
            </a:r>
          </a:p>
          <a:p>
            <a:pPr marL="342900" lvl="1" indent="-342900" algn="l">
              <a:lnSpc>
                <a:spcPts val="2340"/>
              </a:lnSpc>
              <a:spcBef>
                <a:spcPts val="0"/>
              </a:spcBef>
              <a:buClr>
                <a:srgbClr val="94C7B0"/>
              </a:buClr>
              <a:buFont typeface="Arial" panose="020B0604020202020204" pitchFamily="34" charset="0"/>
              <a:buChar char="•"/>
            </a:pPr>
            <a:r>
              <a:rPr lang="sv" b="1" dirty="0"/>
              <a:t>Erbjud en större portion: </a:t>
            </a:r>
            <a:r>
              <a:rPr lang="sv" i="1" dirty="0"/>
              <a:t>”För 3 euro mer kan jag ge dig den större storleken.”</a:t>
            </a:r>
          </a:p>
          <a:p>
            <a:pPr marL="342900" lvl="1" indent="-342900" algn="l">
              <a:lnSpc>
                <a:spcPts val="2340"/>
              </a:lnSpc>
              <a:spcBef>
                <a:spcPts val="0"/>
              </a:spcBef>
              <a:buClr>
                <a:srgbClr val="94C7B0"/>
              </a:buClr>
              <a:buFont typeface="Arial" panose="020B0604020202020204" pitchFamily="34" charset="0"/>
              <a:buChar char="•"/>
            </a:pPr>
            <a:r>
              <a:rPr lang="sv" b="1" dirty="0"/>
              <a:t>Merförsäljning av en upprepad beställning: </a:t>
            </a:r>
            <a:r>
              <a:rPr lang="sv" i="1" dirty="0"/>
              <a:t>”De flesta kunder får 2 burkar som räcker hela veckan, vill du ta en till?”</a:t>
            </a:r>
          </a:p>
          <a:p>
            <a:pPr marL="0" lvl="1" algn="l">
              <a:lnSpc>
                <a:spcPts val="2340"/>
              </a:lnSpc>
              <a:spcBef>
                <a:spcPts val="0"/>
              </a:spcBef>
              <a:buClr>
                <a:srgbClr val="94C7B0"/>
              </a:buClr>
            </a:pPr>
            <a:endParaRPr lang="en-GB" dirty="0"/>
          </a:p>
          <a:p>
            <a:pPr marL="342900" lvl="1" indent="-342900" algn="l">
              <a:lnSpc>
                <a:spcPts val="2340"/>
              </a:lnSpc>
              <a:spcBef>
                <a:spcPts val="0"/>
              </a:spcBef>
              <a:buClr>
                <a:srgbClr val="94C7B0"/>
              </a:buClr>
              <a:buFont typeface="Arial" panose="020B0604020202020204" pitchFamily="34" charset="0"/>
              <a:buChar char="•"/>
            </a:pPr>
            <a:endParaRPr lang="en-US" dirty="0"/>
          </a:p>
          <a:p>
            <a:pPr marL="0" lvl="1" algn="l">
              <a:lnSpc>
                <a:spcPts val="2340"/>
              </a:lnSpc>
              <a:spcBef>
                <a:spcPts val="0"/>
              </a:spcBef>
            </a:pPr>
            <a:endParaRPr lang="en-US" dirty="0"/>
          </a:p>
          <a:p>
            <a:pPr marL="0" lvl="1" algn="l">
              <a:lnSpc>
                <a:spcPts val="2340"/>
              </a:lnSpc>
              <a:spcBef>
                <a:spcPts val="0"/>
              </a:spcBef>
            </a:pPr>
            <a:r>
              <a:rPr lang="sv" b="1" dirty="0"/>
              <a:t>LÄS MER</a:t>
            </a:r>
            <a:r>
              <a:rPr lang="sv" dirty="0"/>
              <a:t> </a:t>
            </a:r>
            <a:r>
              <a:rPr lang="sv" dirty="0">
                <a:solidFill>
                  <a:srgbClr val="382B1B"/>
                </a:solidFill>
                <a:hlinkClick r:id="rId2">
                  <a:extLst>
                    <a:ext uri="{A12FA001-AC4F-418D-AE19-62706E023703}">
                      <ahyp:hlinkClr xmlns:ahyp="http://schemas.microsoft.com/office/drawing/2018/hyperlinkcolor" val="tx"/>
                    </a:ext>
                  </a:extLst>
                </a:hlinkClick>
              </a:rPr>
              <a:t>www.wikihow.com/Upsell</a:t>
            </a:r>
            <a:endParaRPr lang="en-US" dirty="0">
              <a:solidFill>
                <a:srgbClr val="382B1B"/>
              </a:solidFill>
            </a:endParaRPr>
          </a:p>
          <a:p>
            <a:pPr marL="0" lvl="1" algn="l">
              <a:lnSpc>
                <a:spcPts val="2340"/>
              </a:lnSpc>
              <a:spcBef>
                <a:spcPts val="0"/>
              </a:spcBef>
            </a:pPr>
            <a:endParaRPr lang="en-US" dirty="0"/>
          </a:p>
          <a:p>
            <a:pPr marL="0" lvl="1" algn="l">
              <a:lnSpc>
                <a:spcPts val="2340"/>
              </a:lnSpc>
              <a:spcBef>
                <a:spcPts val="0"/>
              </a:spcBef>
            </a:pPr>
            <a:endParaRPr lang="en-US" dirty="0"/>
          </a:p>
          <a:p>
            <a:pPr marL="0" lvl="1" algn="l">
              <a:lnSpc>
                <a:spcPts val="2340"/>
              </a:lnSpc>
              <a:spcBef>
                <a:spcPts val="0"/>
              </a:spcBef>
            </a:pPr>
            <a:endParaRPr lang="en-US" dirty="0"/>
          </a:p>
          <a:p>
            <a:pPr marL="0" lvl="1" algn="l">
              <a:lnSpc>
                <a:spcPts val="2340"/>
              </a:lnSpc>
              <a:spcBef>
                <a:spcPts val="0"/>
              </a:spcBef>
            </a:pPr>
            <a:endParaRPr lang="en-US" dirty="0"/>
          </a:p>
        </p:txBody>
      </p:sp>
    </p:spTree>
    <p:extLst>
      <p:ext uri="{BB962C8B-B14F-4D97-AF65-F5344CB8AC3E}">
        <p14:creationId xmlns:p14="http://schemas.microsoft.com/office/powerpoint/2010/main" val="13240410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C74FC-1E41-F0E7-83DB-7EB2B5746F17}"/>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BF1E144-05C4-6A98-39A6-F96DA8C0A5A3}"/>
              </a:ext>
            </a:extLst>
          </p:cNvPr>
          <p:cNvSpPr>
            <a:spLocks noGrp="1"/>
          </p:cNvSpPr>
          <p:nvPr>
            <p:ph type="body" sz="quarter" idx="27"/>
          </p:nvPr>
        </p:nvSpPr>
        <p:spPr>
          <a:xfrm>
            <a:off x="130927" y="311362"/>
            <a:ext cx="12039301" cy="720752"/>
          </a:xfrm>
        </p:spPr>
        <p:txBody>
          <a:bodyPr/>
          <a:lstStyle/>
          <a:p>
            <a:r>
              <a:rPr lang="sv" sz="3200" dirty="0"/>
              <a:t>MERFÖRSÄLJNING - Hur man frågar utan att känna sig obekväm</a:t>
            </a:r>
          </a:p>
        </p:txBody>
      </p:sp>
      <p:sp>
        <p:nvSpPr>
          <p:cNvPr id="3" name="Text Placeholder 2">
            <a:extLst>
              <a:ext uri="{FF2B5EF4-FFF2-40B4-BE49-F238E27FC236}">
                <a16:creationId xmlns:a16="http://schemas.microsoft.com/office/drawing/2014/main" id="{55E50A6A-B289-6CA5-C9C0-3E465E0266DC}"/>
              </a:ext>
            </a:extLst>
          </p:cNvPr>
          <p:cNvSpPr>
            <a:spLocks noGrp="1"/>
          </p:cNvSpPr>
          <p:nvPr>
            <p:ph type="body" sz="quarter" idx="14"/>
          </p:nvPr>
        </p:nvSpPr>
        <p:spPr>
          <a:xfrm>
            <a:off x="738349" y="1631868"/>
            <a:ext cx="6932127" cy="4490356"/>
          </a:xfrm>
        </p:spPr>
        <p:txBody>
          <a:bodyPr/>
          <a:lstStyle/>
          <a:p>
            <a:pPr marL="0" lvl="1" algn="l">
              <a:lnSpc>
                <a:spcPts val="2340"/>
              </a:lnSpc>
              <a:spcBef>
                <a:spcPts val="0"/>
              </a:spcBef>
            </a:pPr>
            <a:r>
              <a:rPr lang="sv" dirty="0"/>
              <a:t>Merförsäljning är en naturlig del av vänlig service, särskilt när ditt erbjudande är användbart.</a:t>
            </a:r>
          </a:p>
          <a:p>
            <a:pPr marL="0" lvl="1" algn="l">
              <a:lnSpc>
                <a:spcPts val="2340"/>
              </a:lnSpc>
              <a:spcBef>
                <a:spcPts val="0"/>
              </a:spcBef>
            </a:pPr>
            <a:endParaRPr lang="en-GB" dirty="0"/>
          </a:p>
          <a:p>
            <a:pPr marL="0" lvl="1" algn="l">
              <a:lnSpc>
                <a:spcPts val="2340"/>
              </a:lnSpc>
              <a:spcBef>
                <a:spcPts val="0"/>
              </a:spcBef>
            </a:pPr>
            <a:r>
              <a:rPr lang="sv" b="1" dirty="0"/>
              <a:t>Fraser att prova:</a:t>
            </a:r>
          </a:p>
          <a:p>
            <a:pPr marL="342900" lvl="1" indent="-342900" algn="l">
              <a:lnSpc>
                <a:spcPts val="2340"/>
              </a:lnSpc>
              <a:spcBef>
                <a:spcPts val="0"/>
              </a:spcBef>
              <a:buFont typeface="Arial" panose="020B0604020202020204" pitchFamily="34" charset="0"/>
              <a:buChar char="•"/>
            </a:pPr>
            <a:r>
              <a:rPr lang="sv" dirty="0"/>
              <a:t>"</a:t>
            </a:r>
            <a:r>
              <a:rPr lang="sv" i="1" dirty="0"/>
              <a:t>Många parar ihop detta med..."</a:t>
            </a:r>
            <a:endParaRPr lang="sv" i="1" dirty="0">
              <a:ea typeface="Calibri"/>
              <a:cs typeface="Calibri"/>
            </a:endParaRPr>
          </a:p>
          <a:p>
            <a:pPr marL="342900" lvl="1" indent="-342900" algn="l">
              <a:lnSpc>
                <a:spcPts val="2340"/>
              </a:lnSpc>
              <a:spcBef>
                <a:spcPts val="0"/>
              </a:spcBef>
              <a:buFont typeface="Arial" panose="020B0604020202020204" pitchFamily="34" charset="0"/>
              <a:buChar char="•"/>
            </a:pPr>
            <a:r>
              <a:rPr lang="sv" i="1" dirty="0"/>
              <a:t>"Vill du prova vårt familjealternativ?"</a:t>
            </a:r>
          </a:p>
          <a:p>
            <a:pPr marL="342900" lvl="1" indent="-342900" algn="l">
              <a:lnSpc>
                <a:spcPts val="2340"/>
              </a:lnSpc>
              <a:spcBef>
                <a:spcPts val="0"/>
              </a:spcBef>
              <a:buFont typeface="Arial" panose="020B0604020202020204" pitchFamily="34" charset="0"/>
              <a:buChar char="•"/>
            </a:pPr>
            <a:r>
              <a:rPr lang="sv" i="1" dirty="0"/>
              <a:t>"Det är vår populäraste kombination; skulle det fungera för dig också?"</a:t>
            </a:r>
          </a:p>
          <a:p>
            <a:pPr marL="342900" lvl="1" indent="-342900" algn="l">
              <a:lnSpc>
                <a:spcPts val="2340"/>
              </a:lnSpc>
              <a:spcBef>
                <a:spcPts val="0"/>
              </a:spcBef>
              <a:buFont typeface="Arial" panose="020B0604020202020204" pitchFamily="34" charset="0"/>
              <a:buChar char="•"/>
            </a:pPr>
            <a:r>
              <a:rPr lang="sv" i="1" dirty="0"/>
              <a:t>"Jag har en ny sats av [X]. Vill du lägga till en?"</a:t>
            </a:r>
          </a:p>
          <a:p>
            <a:pPr marL="0" lvl="1" algn="l">
              <a:lnSpc>
                <a:spcPts val="2340"/>
              </a:lnSpc>
              <a:spcBef>
                <a:spcPts val="0"/>
              </a:spcBef>
            </a:pPr>
            <a:endParaRPr lang="en-GB" dirty="0"/>
          </a:p>
          <a:p>
            <a:pPr marL="0" lvl="1" algn="l">
              <a:lnSpc>
                <a:spcPts val="2340"/>
              </a:lnSpc>
              <a:spcBef>
                <a:spcPts val="0"/>
              </a:spcBef>
            </a:pPr>
            <a:r>
              <a:rPr lang="sv" b="1" dirty="0">
                <a:solidFill>
                  <a:srgbClr val="94C7B0"/>
                </a:solidFill>
              </a:rPr>
              <a:t>Tips </a:t>
            </a:r>
            <a:r>
              <a:rPr lang="sv" dirty="0"/>
              <a:t>: Öva på att säga det högt tills det känns naturligt – som om du ger ett bra råd.</a:t>
            </a:r>
            <a:endParaRPr lang="en-US" dirty="0"/>
          </a:p>
          <a:p>
            <a:pPr marL="0" lvl="1" algn="l">
              <a:lnSpc>
                <a:spcPts val="2340"/>
              </a:lnSpc>
              <a:spcBef>
                <a:spcPts val="0"/>
              </a:spcBef>
            </a:pPr>
            <a:endParaRPr lang="en-US" dirty="0"/>
          </a:p>
          <a:p>
            <a:pPr marL="0" lvl="1" algn="l">
              <a:lnSpc>
                <a:spcPts val="2340"/>
              </a:lnSpc>
              <a:spcBef>
                <a:spcPts val="0"/>
              </a:spcBef>
            </a:pPr>
            <a:endParaRPr lang="en-US" dirty="0"/>
          </a:p>
          <a:p>
            <a:pPr marL="0" lvl="1" algn="l">
              <a:lnSpc>
                <a:spcPts val="2340"/>
              </a:lnSpc>
              <a:spcBef>
                <a:spcPts val="0"/>
              </a:spcBef>
            </a:pPr>
            <a:endParaRPr lang="en-US" dirty="0"/>
          </a:p>
        </p:txBody>
      </p:sp>
      <p:pic>
        <p:nvPicPr>
          <p:cNvPr id="6" name="Picture 5" descr="Bakery employee giving bag to customer">
            <a:extLst>
              <a:ext uri="{FF2B5EF4-FFF2-40B4-BE49-F238E27FC236}">
                <a16:creationId xmlns:a16="http://schemas.microsoft.com/office/drawing/2014/main" id="{2774F757-0326-FE8D-306B-C23C52D9F21F}"/>
              </a:ext>
            </a:extLst>
          </p:cNvPr>
          <p:cNvPicPr>
            <a:picLocks noChangeAspect="1"/>
          </p:cNvPicPr>
          <p:nvPr/>
        </p:nvPicPr>
        <p:blipFill>
          <a:blip r:embed="rId2"/>
          <a:srcRect l="26806" t="16476" r="19351"/>
          <a:stretch>
            <a:fillRect/>
          </a:stretch>
        </p:blipFill>
        <p:spPr>
          <a:xfrm>
            <a:off x="8049268" y="1834623"/>
            <a:ext cx="3500127" cy="3619743"/>
          </a:xfrm>
          <a:prstGeom prst="rect">
            <a:avLst/>
          </a:prstGeom>
        </p:spPr>
      </p:pic>
    </p:spTree>
    <p:extLst>
      <p:ext uri="{BB962C8B-B14F-4D97-AF65-F5344CB8AC3E}">
        <p14:creationId xmlns:p14="http://schemas.microsoft.com/office/powerpoint/2010/main" val="15548919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D1BDB-78D6-39DA-B3C7-283B8D5C97A5}"/>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7F2DBE5E-AC60-856A-68D1-6289FF14D35F}"/>
              </a:ext>
            </a:extLst>
          </p:cNvPr>
          <p:cNvSpPr>
            <a:spLocks noGrp="1"/>
          </p:cNvSpPr>
          <p:nvPr>
            <p:ph type="body" sz="quarter" idx="27"/>
          </p:nvPr>
        </p:nvSpPr>
        <p:spPr>
          <a:xfrm>
            <a:off x="11184" y="311362"/>
            <a:ext cx="11876016" cy="720752"/>
          </a:xfrm>
        </p:spPr>
        <p:txBody>
          <a:bodyPr/>
          <a:lstStyle/>
          <a:p>
            <a:r>
              <a:rPr lang="sv" sz="3200" dirty="0"/>
              <a:t>MERFÖRSÄLJNING - Planera ditt eget merförsäljningserbjudande</a:t>
            </a:r>
          </a:p>
        </p:txBody>
      </p:sp>
      <p:sp>
        <p:nvSpPr>
          <p:cNvPr id="3" name="Text Placeholder 2">
            <a:extLst>
              <a:ext uri="{FF2B5EF4-FFF2-40B4-BE49-F238E27FC236}">
                <a16:creationId xmlns:a16="http://schemas.microsoft.com/office/drawing/2014/main" id="{4BD576DA-585A-4780-837A-E267E0C035FA}"/>
              </a:ext>
            </a:extLst>
          </p:cNvPr>
          <p:cNvSpPr>
            <a:spLocks noGrp="1"/>
          </p:cNvSpPr>
          <p:nvPr>
            <p:ph type="body" sz="quarter" idx="14"/>
          </p:nvPr>
        </p:nvSpPr>
        <p:spPr>
          <a:xfrm>
            <a:off x="716685" y="2971435"/>
            <a:ext cx="10758629" cy="4490356"/>
          </a:xfrm>
        </p:spPr>
        <p:txBody>
          <a:bodyPr/>
          <a:lstStyle/>
          <a:p>
            <a:endParaRPr lang="en-GB" dirty="0"/>
          </a:p>
          <a:p>
            <a:r>
              <a:rPr lang="sv" dirty="0"/>
              <a:t>Låt oss göra detta praktiskt. Slutför dessa uppgifter:</a:t>
            </a:r>
          </a:p>
          <a:p>
            <a:endParaRPr lang="en-GB" dirty="0"/>
          </a:p>
          <a:p>
            <a:r>
              <a:rPr lang="sv" b="1" dirty="0"/>
              <a:t>Huvudprodukt jag säljer: </a:t>
            </a:r>
            <a:r>
              <a:rPr lang="sv" dirty="0"/>
              <a:t>___________________________</a:t>
            </a:r>
          </a:p>
          <a:p>
            <a:endParaRPr lang="en-GB" b="1" dirty="0"/>
          </a:p>
          <a:p>
            <a:r>
              <a:rPr lang="sv" b="1" dirty="0"/>
              <a:t>Tillägg eller uppgradering jag kan erbjuda: </a:t>
            </a:r>
            <a:r>
              <a:rPr lang="sv" dirty="0"/>
              <a:t>__________________________</a:t>
            </a:r>
          </a:p>
          <a:p>
            <a:endParaRPr lang="en-GB" b="1" dirty="0"/>
          </a:p>
          <a:p>
            <a:r>
              <a:rPr lang="sv" b="1" dirty="0"/>
              <a:t>Hur jag ska formulera det: </a:t>
            </a:r>
            <a:r>
              <a:rPr lang="sv" dirty="0"/>
              <a:t>”________________________________________________________”</a:t>
            </a:r>
          </a:p>
          <a:p>
            <a:endParaRPr lang="en-GB" dirty="0"/>
          </a:p>
          <a:p>
            <a:pPr marL="0" lvl="1" algn="l">
              <a:lnSpc>
                <a:spcPts val="2340"/>
              </a:lnSpc>
              <a:spcBef>
                <a:spcPts val="0"/>
              </a:spcBef>
            </a:pPr>
            <a:endParaRPr lang="en-US" dirty="0"/>
          </a:p>
          <a:p>
            <a:pPr marL="0" lvl="1" algn="l">
              <a:lnSpc>
                <a:spcPts val="2340"/>
              </a:lnSpc>
              <a:spcBef>
                <a:spcPts val="0"/>
              </a:spcBef>
            </a:pPr>
            <a:endParaRPr lang="en-US" dirty="0"/>
          </a:p>
          <a:p>
            <a:pPr marL="0" lvl="1" algn="l">
              <a:lnSpc>
                <a:spcPts val="2340"/>
              </a:lnSpc>
              <a:spcBef>
                <a:spcPts val="0"/>
              </a:spcBef>
            </a:pPr>
            <a:endParaRPr lang="en-US" dirty="0"/>
          </a:p>
        </p:txBody>
      </p:sp>
      <p:sp>
        <p:nvSpPr>
          <p:cNvPr id="2" name="Rectangle 1">
            <a:extLst>
              <a:ext uri="{FF2B5EF4-FFF2-40B4-BE49-F238E27FC236}">
                <a16:creationId xmlns:a16="http://schemas.microsoft.com/office/drawing/2014/main" id="{C660CD32-D522-D2CB-7DF0-4C2C1A653C9B}"/>
              </a:ext>
            </a:extLst>
          </p:cNvPr>
          <p:cNvSpPr/>
          <p:nvPr/>
        </p:nvSpPr>
        <p:spPr>
          <a:xfrm>
            <a:off x="848921" y="1709806"/>
            <a:ext cx="5072248" cy="1077180"/>
          </a:xfrm>
          <a:prstGeom prst="rect">
            <a:avLst/>
          </a:prstGeom>
          <a:solidFill>
            <a:schemeClr val="bg1"/>
          </a:solid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AB9411AE-92D4-4ECE-1DAE-FFEE23405527}"/>
              </a:ext>
            </a:extLst>
          </p:cNvPr>
          <p:cNvGrpSpPr/>
          <p:nvPr/>
        </p:nvGrpSpPr>
        <p:grpSpPr>
          <a:xfrm>
            <a:off x="2682941" y="1312477"/>
            <a:ext cx="2788753" cy="578690"/>
            <a:chOff x="2045517" y="6166884"/>
            <a:chExt cx="2788753" cy="578690"/>
          </a:xfrm>
        </p:grpSpPr>
        <p:sp>
          <p:nvSpPr>
            <p:cNvPr id="9" name="Rectangle 8">
              <a:extLst>
                <a:ext uri="{FF2B5EF4-FFF2-40B4-BE49-F238E27FC236}">
                  <a16:creationId xmlns:a16="http://schemas.microsoft.com/office/drawing/2014/main" id="{6DC1ACD2-67D5-979E-5A94-6D81118FC855}"/>
                </a:ext>
              </a:extLst>
            </p:cNvPr>
            <p:cNvSpPr/>
            <p:nvPr/>
          </p:nvSpPr>
          <p:spPr>
            <a:xfrm>
              <a:off x="2651051" y="6166884"/>
              <a:ext cx="1712853"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E75F7B-88C4-3C69-170F-F4694831B510}"/>
                </a:ext>
              </a:extLst>
            </p:cNvPr>
            <p:cNvSpPr/>
            <p:nvPr/>
          </p:nvSpPr>
          <p:spPr>
            <a:xfrm>
              <a:off x="2045517" y="6166884"/>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AEC8E16-79C6-8914-AE50-439ECBDA767E}"/>
                </a:ext>
              </a:extLst>
            </p:cNvPr>
            <p:cNvSpPr/>
            <p:nvPr/>
          </p:nvSpPr>
          <p:spPr>
            <a:xfrm>
              <a:off x="2742272" y="6344095"/>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sv" sz="3000" b="1" dirty="0">
                  <a:effectLst/>
                  <a:latin typeface="Calibri" panose="020F0502020204030204" pitchFamily="34" charset="0"/>
                  <a:ea typeface="Times New Roman" panose="02020603050405020304" pitchFamily="18" charset="0"/>
                  <a:cs typeface="Times New Roman" panose="02020603050405020304" pitchFamily="18" charset="0"/>
                </a:rPr>
                <a:t>Utöva</a:t>
              </a:r>
              <a:endParaRPr lang="en-IE" sz="30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2" name="Graphic 11" descr="Clipboard Partially Ticked outline">
              <a:extLst>
                <a:ext uri="{FF2B5EF4-FFF2-40B4-BE49-F238E27FC236}">
                  <a16:creationId xmlns:a16="http://schemas.microsoft.com/office/drawing/2014/main" id="{9F4B2122-2FEE-9788-F65D-2939C43C08A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2084" y="6198780"/>
              <a:ext cx="520997" cy="520997"/>
            </a:xfrm>
            <a:prstGeom prst="rect">
              <a:avLst/>
            </a:prstGeom>
          </p:spPr>
        </p:pic>
      </p:grpSp>
      <p:sp>
        <p:nvSpPr>
          <p:cNvPr id="13" name="Text Placeholder 2">
            <a:extLst>
              <a:ext uri="{FF2B5EF4-FFF2-40B4-BE49-F238E27FC236}">
                <a16:creationId xmlns:a16="http://schemas.microsoft.com/office/drawing/2014/main" id="{691C1484-1622-778C-F040-7B4A9F73E173}"/>
              </a:ext>
            </a:extLst>
          </p:cNvPr>
          <p:cNvSpPr txBox="1">
            <a:spLocks/>
          </p:cNvSpPr>
          <p:nvPr/>
        </p:nvSpPr>
        <p:spPr>
          <a:xfrm>
            <a:off x="716685" y="1989919"/>
            <a:ext cx="4343895" cy="77832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buClr>
                <a:srgbClr val="B6D1E1"/>
              </a:buClr>
            </a:pPr>
            <a:r>
              <a:rPr lang="sv" b="1" dirty="0"/>
              <a:t>Hur kan du lägga till merförsäljningsmöjligheter i ditt företag?</a:t>
            </a:r>
          </a:p>
          <a:p>
            <a:pPr algn="r">
              <a:buClr>
                <a:srgbClr val="B6D1E1"/>
              </a:buClr>
            </a:pPr>
            <a:endParaRPr lang="en-US" b="1" dirty="0"/>
          </a:p>
        </p:txBody>
      </p:sp>
    </p:spTree>
    <p:extLst>
      <p:ext uri="{BB962C8B-B14F-4D97-AF65-F5344CB8AC3E}">
        <p14:creationId xmlns:p14="http://schemas.microsoft.com/office/powerpoint/2010/main" val="30539399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EDB60-FF2A-81D0-3632-A6B572C21E7F}"/>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D0820381-CB4C-E9FB-D810-BC15E03C73BB}"/>
              </a:ext>
            </a:extLst>
          </p:cNvPr>
          <p:cNvSpPr>
            <a:spLocks noGrp="1"/>
          </p:cNvSpPr>
          <p:nvPr>
            <p:ph type="body" sz="quarter" idx="27"/>
          </p:nvPr>
        </p:nvSpPr>
        <p:spPr/>
        <p:txBody>
          <a:bodyPr/>
          <a:lstStyle/>
          <a:p>
            <a:r>
              <a:rPr lang="sv" dirty="0"/>
              <a:t>FALLSTUDIE – FÖRSÄLJNINGSEFFEKT</a:t>
            </a:r>
          </a:p>
        </p:txBody>
      </p:sp>
      <p:sp>
        <p:nvSpPr>
          <p:cNvPr id="10" name="Text Placeholder 2">
            <a:extLst>
              <a:ext uri="{FF2B5EF4-FFF2-40B4-BE49-F238E27FC236}">
                <a16:creationId xmlns:a16="http://schemas.microsoft.com/office/drawing/2014/main" id="{40CA0D69-F818-D780-96C8-26BC93347A4E}"/>
              </a:ext>
            </a:extLst>
          </p:cNvPr>
          <p:cNvSpPr txBox="1">
            <a:spLocks/>
          </p:cNvSpPr>
          <p:nvPr/>
        </p:nvSpPr>
        <p:spPr>
          <a:xfrm>
            <a:off x="637309" y="1814945"/>
            <a:ext cx="7772400" cy="419644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buClr>
                <a:srgbClr val="B6D1E1"/>
              </a:buClr>
              <a:tabLst>
                <a:tab pos="523875" algn="l"/>
                <a:tab pos="661988" algn="l"/>
              </a:tabLst>
            </a:pPr>
            <a:endParaRPr lang="en-US" dirty="0">
              <a:solidFill>
                <a:srgbClr val="382B1B"/>
              </a:solidFill>
            </a:endParaRPr>
          </a:p>
        </p:txBody>
      </p:sp>
      <p:sp>
        <p:nvSpPr>
          <p:cNvPr id="9" name="TextBox 8">
            <a:extLst>
              <a:ext uri="{FF2B5EF4-FFF2-40B4-BE49-F238E27FC236}">
                <a16:creationId xmlns:a16="http://schemas.microsoft.com/office/drawing/2014/main" id="{CBAC73B4-F7D5-1F27-ADD1-A215E9F55484}"/>
              </a:ext>
            </a:extLst>
          </p:cNvPr>
          <p:cNvSpPr txBox="1"/>
          <p:nvPr/>
        </p:nvSpPr>
        <p:spPr>
          <a:xfrm>
            <a:off x="304799" y="1327843"/>
            <a:ext cx="11712751" cy="5538099"/>
          </a:xfrm>
          <a:prstGeom prst="rect">
            <a:avLst/>
          </a:prstGeom>
          <a:noFill/>
        </p:spPr>
        <p:txBody>
          <a:bodyPr wrap="square" lIns="91440" tIns="45720" rIns="91440" bIns="45720" anchor="t">
            <a:spAutoFit/>
          </a:bodyPr>
          <a:lstStyle/>
          <a:p>
            <a:r>
              <a:rPr lang="sv" sz="2200" b="1" dirty="0"/>
              <a:t>Lena </a:t>
            </a:r>
            <a:r>
              <a:rPr lang="sv" sz="2200" b="1" dirty="0" err="1"/>
              <a:t>Derisavifard</a:t>
            </a:r>
            <a:r>
              <a:rPr lang="sv" sz="2200" b="1" dirty="0"/>
              <a:t> – </a:t>
            </a:r>
            <a:r>
              <a:rPr lang="sv" sz="2200" b="1" dirty="0" err="1"/>
              <a:t>BiBi</a:t>
            </a:r>
            <a:r>
              <a:rPr lang="sv" sz="2200" b="1" dirty="0"/>
              <a:t> </a:t>
            </a:r>
            <a:r>
              <a:rPr lang="sv" sz="2200" b="1" dirty="0" err="1"/>
              <a:t>Bakery</a:t>
            </a:r>
            <a:r>
              <a:rPr lang="sv" sz="2200" b="1" dirty="0"/>
              <a:t> – </a:t>
            </a:r>
            <a:r>
              <a:rPr lang="sv" sz="2200" b="1" dirty="0">
                <a:solidFill>
                  <a:schemeClr val="bg1"/>
                </a:solidFill>
              </a:rPr>
              <a:t>LÄS HELA HENNES BERÄTTELSE </a:t>
            </a:r>
            <a:r>
              <a:rPr lang="sv" sz="2200" dirty="0">
                <a:solidFill>
                  <a:srgbClr val="382B1B"/>
                </a:solidFill>
              </a:rPr>
              <a:t>och besök webbplatsen </a:t>
            </a:r>
            <a:r>
              <a:rPr lang="sv" sz="2400" dirty="0">
                <a:hlinkClick r:id="rId2"/>
              </a:rPr>
              <a:t>Hem | BiBi Bageri</a:t>
            </a:r>
            <a:endParaRPr lang="en-IE" sz="2200" dirty="0">
              <a:solidFill>
                <a:srgbClr val="382B1B"/>
              </a:solidFill>
            </a:endParaRPr>
          </a:p>
          <a:p>
            <a:endParaRPr lang="en-IE" sz="2200" b="1" dirty="0"/>
          </a:p>
          <a:p>
            <a:r>
              <a:rPr lang="sv" sz="2200" b="1" dirty="0"/>
              <a:t>Bakgrund: </a:t>
            </a:r>
            <a:r>
              <a:rPr lang="sv" sz="2200" dirty="0"/>
              <a:t>Iransk bagare som gick från finans till kulinariskt entreprenörskap med fokus på </a:t>
            </a:r>
            <a:r>
              <a:rPr lang="sv" sz="2200" b="1" dirty="0"/>
              <a:t>persiska </a:t>
            </a:r>
            <a:r>
              <a:rPr lang="sv" sz="2200" b="1" dirty="0" err="1"/>
              <a:t>veganska</a:t>
            </a:r>
            <a:r>
              <a:rPr lang="sv" sz="2200" b="1" dirty="0"/>
              <a:t> godsaker </a:t>
            </a:r>
            <a:r>
              <a:rPr lang="sv" sz="2200" dirty="0"/>
              <a:t>som kardemumma-ros </a:t>
            </a:r>
            <a:r>
              <a:rPr lang="sv" sz="2200" dirty="0" err="1"/>
              <a:t>baklava</a:t>
            </a:r>
            <a:r>
              <a:rPr lang="sv" sz="2200" dirty="0"/>
              <a:t> och </a:t>
            </a:r>
            <a:r>
              <a:rPr lang="sv" sz="2200" dirty="0" err="1"/>
              <a:t>saffransglasssmörgåsar</a:t>
            </a:r>
            <a:r>
              <a:rPr lang="sv" sz="2200" dirty="0"/>
              <a:t>.</a:t>
            </a:r>
            <a:endParaRPr lang="sv" sz="2200" dirty="0">
              <a:ea typeface="Calibri"/>
              <a:cs typeface="Calibri"/>
            </a:endParaRPr>
          </a:p>
          <a:p>
            <a:r>
              <a:rPr lang="sv" sz="2200" b="1" dirty="0"/>
              <a:t>Försäljningsstrategi:</a:t>
            </a:r>
            <a:endParaRPr lang="en-IE" sz="2200" dirty="0"/>
          </a:p>
          <a:p>
            <a:pPr marL="800100" lvl="1" indent="-342900">
              <a:buFont typeface="Arial" panose="020B0604020202020204" pitchFamily="34" charset="0"/>
              <a:buChar char="•"/>
            </a:pPr>
            <a:r>
              <a:rPr lang="sv" sz="2200" dirty="0"/>
              <a:t>Började med popup-ställen på helgerna i Brooklyns barer och marknader med vykort och berättelsedrivna utställningar ("berberis och saffran").</a:t>
            </a:r>
          </a:p>
          <a:p>
            <a:pPr marL="800100" lvl="1" indent="-342900">
              <a:buFont typeface="Arial" panose="020B0604020202020204" pitchFamily="34" charset="0"/>
              <a:buChar char="•"/>
            </a:pPr>
            <a:r>
              <a:rPr lang="sv" sz="2200" dirty="0"/>
              <a:t>Gick med i en kvinnofokuserad inkubator (Hot Bread Kitchen), där hon lärde sig prissättning, förpackning och försäljningstekniker – vilket stödde hennes övergång från hobbyist till konsekvent säljare.</a:t>
            </a:r>
          </a:p>
          <a:p>
            <a:pPr marL="0" lvl="1"/>
            <a:r>
              <a:rPr lang="sv" sz="2200" b="1" dirty="0"/>
              <a:t>Resultat:</a:t>
            </a:r>
            <a:endParaRPr lang="en-IE" sz="2200" dirty="0"/>
          </a:p>
          <a:p>
            <a:pPr marL="800100" lvl="1" indent="-342900">
              <a:buFont typeface="Arial" panose="020B0604020202020204" pitchFamily="34" charset="0"/>
              <a:buChar char="•"/>
            </a:pPr>
            <a:r>
              <a:rPr lang="sv" sz="2200" dirty="0"/>
              <a:t>Såg en försäljningsökning på 16 % jämfört med föregående år och byggde upp en lojal följarskara med fokus på kulturell berättande och produktkvalitet</a:t>
            </a:r>
          </a:p>
          <a:p>
            <a:pPr marL="800100" lvl="1" indent="-342900">
              <a:buFont typeface="Arial" panose="020B0604020202020204" pitchFamily="34" charset="0"/>
              <a:buChar char="•"/>
            </a:pPr>
            <a:r>
              <a:rPr lang="sv" sz="2200" dirty="0"/>
              <a:t>Nu arbetar vi mot att öppna ett komplett bageri, drivet av konsekvent direktförsäljning och samhällsengagemang.</a:t>
            </a:r>
          </a:p>
        </p:txBody>
      </p:sp>
    </p:spTree>
    <p:extLst>
      <p:ext uri="{BB962C8B-B14F-4D97-AF65-F5344CB8AC3E}">
        <p14:creationId xmlns:p14="http://schemas.microsoft.com/office/powerpoint/2010/main" val="37395948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sv" dirty="0"/>
              <a:t>FALLSTUDIE – FÖRSÄLJNINGSEFFEKT</a:t>
            </a:r>
          </a:p>
        </p:txBody>
      </p:sp>
      <p:sp>
        <p:nvSpPr>
          <p:cNvPr id="10" name="Text Placeholder 2">
            <a:extLst>
              <a:ext uri="{FF2B5EF4-FFF2-40B4-BE49-F238E27FC236}">
                <a16:creationId xmlns:a16="http://schemas.microsoft.com/office/drawing/2014/main" id="{12420627-513D-E9E5-FA11-A2A8DB1D0657}"/>
              </a:ext>
            </a:extLst>
          </p:cNvPr>
          <p:cNvSpPr txBox="1">
            <a:spLocks/>
          </p:cNvSpPr>
          <p:nvPr/>
        </p:nvSpPr>
        <p:spPr>
          <a:xfrm>
            <a:off x="637309" y="1814945"/>
            <a:ext cx="7772400" cy="419644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buClr>
                <a:srgbClr val="B6D1E1"/>
              </a:buClr>
              <a:tabLst>
                <a:tab pos="523875" algn="l"/>
                <a:tab pos="661988" algn="l"/>
              </a:tabLst>
            </a:pPr>
            <a:endParaRPr lang="en-US" dirty="0">
              <a:solidFill>
                <a:srgbClr val="382B1B"/>
              </a:solidFill>
            </a:endParaRPr>
          </a:p>
        </p:txBody>
      </p:sp>
      <p:sp>
        <p:nvSpPr>
          <p:cNvPr id="9" name="TextBox 8">
            <a:extLst>
              <a:ext uri="{FF2B5EF4-FFF2-40B4-BE49-F238E27FC236}">
                <a16:creationId xmlns:a16="http://schemas.microsoft.com/office/drawing/2014/main" id="{89E23116-4754-BF3C-E35C-EF535A1663AC}"/>
              </a:ext>
            </a:extLst>
          </p:cNvPr>
          <p:cNvSpPr txBox="1"/>
          <p:nvPr/>
        </p:nvSpPr>
        <p:spPr>
          <a:xfrm>
            <a:off x="304799" y="1327843"/>
            <a:ext cx="7569525" cy="5201424"/>
          </a:xfrm>
          <a:prstGeom prst="rect">
            <a:avLst/>
          </a:prstGeom>
          <a:noFill/>
        </p:spPr>
        <p:txBody>
          <a:bodyPr wrap="square" lIns="91440" tIns="45720" rIns="91440" bIns="45720" anchor="t">
            <a:spAutoFit/>
          </a:bodyPr>
          <a:lstStyle/>
          <a:p>
            <a:r>
              <a:rPr lang="sv" sz="2200" b="1" dirty="0"/>
              <a:t>Shelly Nuruzzaman – PANG! Curry Kits LÄS HELA HENNES </a:t>
            </a:r>
            <a:r>
              <a:rPr lang="sv" sz="2200" b="1" dirty="0">
                <a:hlinkClick r:id="rId2"/>
              </a:rPr>
              <a:t>BERÄTTELSE</a:t>
            </a:r>
            <a:endParaRPr lang="en-GB" sz="2200" b="1" dirty="0"/>
          </a:p>
          <a:p>
            <a:endParaRPr lang="en-GB" sz="2200" dirty="0"/>
          </a:p>
          <a:p>
            <a:r>
              <a:rPr lang="sv" sz="2200" b="1" dirty="0"/>
              <a:t>Bakgrund: </a:t>
            </a:r>
            <a:r>
              <a:rPr lang="sv" sz="2200" dirty="0"/>
              <a:t>Före detta forskare som började sälja gör-det-själv-curry-kit från sitt kök med en budget på 650 pund</a:t>
            </a:r>
          </a:p>
          <a:p>
            <a:r>
              <a:rPr lang="sv" sz="2200" b="1" dirty="0"/>
              <a:t>Försäljningsstrategi: </a:t>
            </a:r>
            <a:r>
              <a:rPr lang="sv" sz="2200" dirty="0"/>
              <a:t>Säljs på lokala marknader och i matlagningskurser, vilket introducerar människor direkt till produkten och berättelsen. Fått partnerskap med detaljhandeln (t.ex. Waitrose), förstärkt av stark direktförsäljning och varumärkestrovärdighet.</a:t>
            </a:r>
            <a:endParaRPr lang="sv" sz="2200" dirty="0">
              <a:ea typeface="Calibri"/>
              <a:cs typeface="Calibri"/>
            </a:endParaRPr>
          </a:p>
          <a:p>
            <a:r>
              <a:rPr lang="sv" sz="2200" b="1" dirty="0"/>
              <a:t>Resultat: </a:t>
            </a:r>
            <a:r>
              <a:rPr lang="sv" sz="2200" dirty="0"/>
              <a:t>Uppnådde en årlig omsättning på sexsiffriga siffror, genom att kombinera direktförsäljning till konsumenter med stark närvaro i detaljhandeln</a:t>
            </a:r>
            <a:endParaRPr lang="sv" sz="2200" dirty="0">
              <a:ea typeface="Calibri"/>
              <a:cs typeface="Calibri"/>
            </a:endParaRPr>
          </a:p>
          <a:p>
            <a:endParaRPr lang="en-GB" sz="2200" dirty="0"/>
          </a:p>
          <a:p>
            <a:r>
              <a:rPr lang="sv" sz="2200" b="1" dirty="0"/>
              <a:t>Besök hennes hemsida: </a:t>
            </a:r>
            <a:r>
              <a:rPr lang="sv" sz="2400" dirty="0">
                <a:hlinkClick r:id="rId3"/>
              </a:rPr>
              <a:t>Bang Curry</a:t>
            </a:r>
            <a:endParaRPr lang="en-IE" sz="2200" dirty="0"/>
          </a:p>
        </p:txBody>
      </p:sp>
      <p:pic>
        <p:nvPicPr>
          <p:cNvPr id="12" name="Picture 11">
            <a:extLst>
              <a:ext uri="{FF2B5EF4-FFF2-40B4-BE49-F238E27FC236}">
                <a16:creationId xmlns:a16="http://schemas.microsoft.com/office/drawing/2014/main" id="{67C1D8D0-0A33-854F-C4F8-4ABEC317CD09}"/>
              </a:ext>
            </a:extLst>
          </p:cNvPr>
          <p:cNvPicPr>
            <a:picLocks noChangeAspect="1"/>
          </p:cNvPicPr>
          <p:nvPr/>
        </p:nvPicPr>
        <p:blipFill>
          <a:blip r:embed="rId4"/>
          <a:stretch>
            <a:fillRect/>
          </a:stretch>
        </p:blipFill>
        <p:spPr>
          <a:xfrm>
            <a:off x="7951511" y="1918490"/>
            <a:ext cx="3836716" cy="3492195"/>
          </a:xfrm>
          <a:prstGeom prst="rect">
            <a:avLst/>
          </a:prstGeom>
        </p:spPr>
      </p:pic>
    </p:spTree>
    <p:extLst>
      <p:ext uri="{BB962C8B-B14F-4D97-AF65-F5344CB8AC3E}">
        <p14:creationId xmlns:p14="http://schemas.microsoft.com/office/powerpoint/2010/main" val="38101251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0B43F-55C7-1DBE-C137-79FB9FC45E5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6FB7AB8-3CB1-8741-F7A6-F655C3368B35}"/>
              </a:ext>
            </a:extLst>
          </p:cNvPr>
          <p:cNvSpPr>
            <a:spLocks noGrp="1"/>
          </p:cNvSpPr>
          <p:nvPr>
            <p:ph type="body" sz="quarter" idx="27"/>
          </p:nvPr>
        </p:nvSpPr>
        <p:spPr/>
        <p:txBody>
          <a:bodyPr/>
          <a:lstStyle/>
          <a:p>
            <a:r>
              <a:rPr lang="sv" dirty="0"/>
              <a:t>VIKTIGA LÄRDOMAR</a:t>
            </a:r>
            <a:endParaRPr lang="en-GB" dirty="0"/>
          </a:p>
        </p:txBody>
      </p:sp>
      <p:sp>
        <p:nvSpPr>
          <p:cNvPr id="3" name="Text Placeholder 2">
            <a:extLst>
              <a:ext uri="{FF2B5EF4-FFF2-40B4-BE49-F238E27FC236}">
                <a16:creationId xmlns:a16="http://schemas.microsoft.com/office/drawing/2014/main" id="{6524E4D5-CEC6-6DBC-9F90-DD1C3DDB0319}"/>
              </a:ext>
            </a:extLst>
          </p:cNvPr>
          <p:cNvSpPr>
            <a:spLocks noGrp="1"/>
          </p:cNvSpPr>
          <p:nvPr>
            <p:ph type="body" sz="quarter" idx="14"/>
          </p:nvPr>
        </p:nvSpPr>
        <p:spPr>
          <a:xfrm>
            <a:off x="749235" y="1523011"/>
            <a:ext cx="6932127" cy="4490356"/>
          </a:xfrm>
        </p:spPr>
        <p:txBody>
          <a:bodyPr/>
          <a:lstStyle/>
          <a:p>
            <a:pPr marL="342900" indent="-342900">
              <a:buFont typeface="Arial" panose="020B0604020202020204" pitchFamily="34" charset="0"/>
              <a:buChar char="•"/>
            </a:pPr>
            <a:r>
              <a:rPr lang="sv" dirty="0"/>
              <a:t>Börja i liten skala. Marknadsstånd, popup-butiker och provevenemang är kraftfulla sätt att bygga förtroende och testa ditt erbjudande.</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sv" dirty="0"/>
              <a:t>Använd din unika berättelse, kultur och dina värderingar för att sticka ut, det är din styrka/superkraft.</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sv" dirty="0"/>
              <a:t>Gå med i ett stödnätverk eller ett acceleratorprogram för att utveckla dina färdigheter och ditt självförtroende inom försäljning.</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sv" dirty="0"/>
              <a:t>Kom ihåg: direktförsäljning kan leda till större möjligheter, som grossistpartnerskap eller regelbundna prenumerationer.</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sv" dirty="0"/>
              <a:t>Och viktigast av allt: </a:t>
            </a:r>
            <a:r>
              <a:rPr lang="sv" b="1" dirty="0">
                <a:solidFill>
                  <a:srgbClr val="94C7B0"/>
                </a:solidFill>
              </a:rPr>
              <a:t>Övning. Övning. Övning </a:t>
            </a:r>
            <a:r>
              <a:rPr lang="sv" b="1" dirty="0"/>
              <a:t>. </a:t>
            </a:r>
            <a:br>
              <a:rPr lang="en-GB" dirty="0"/>
            </a:br>
            <a:r>
              <a:rPr lang="sv" dirty="0"/>
              <a:t>Du blir bättre för varje samtal.</a:t>
            </a:r>
          </a:p>
          <a:p>
            <a:pPr marL="0" lvl="1" algn="l">
              <a:lnSpc>
                <a:spcPts val="2340"/>
              </a:lnSpc>
              <a:spcBef>
                <a:spcPts val="0"/>
              </a:spcBef>
            </a:pPr>
            <a:endParaRPr lang="en-US" dirty="0"/>
          </a:p>
          <a:p>
            <a:pPr marL="0" lvl="1" algn="l">
              <a:lnSpc>
                <a:spcPts val="2340"/>
              </a:lnSpc>
              <a:spcBef>
                <a:spcPts val="0"/>
              </a:spcBef>
            </a:pPr>
            <a:endParaRPr lang="en-US" dirty="0"/>
          </a:p>
        </p:txBody>
      </p:sp>
      <p:pic>
        <p:nvPicPr>
          <p:cNvPr id="5" name="Picture 4" descr="Group of desserts on a table">
            <a:extLst>
              <a:ext uri="{FF2B5EF4-FFF2-40B4-BE49-F238E27FC236}">
                <a16:creationId xmlns:a16="http://schemas.microsoft.com/office/drawing/2014/main" id="{DA9A94DE-85B6-94F8-C6E4-E5D64D51A2B7}"/>
              </a:ext>
            </a:extLst>
          </p:cNvPr>
          <p:cNvPicPr>
            <a:picLocks noChangeAspect="1"/>
          </p:cNvPicPr>
          <p:nvPr/>
        </p:nvPicPr>
        <p:blipFill>
          <a:blip r:embed="rId2"/>
          <a:stretch>
            <a:fillRect/>
          </a:stretch>
        </p:blipFill>
        <p:spPr>
          <a:xfrm>
            <a:off x="7921420" y="2457814"/>
            <a:ext cx="3936157" cy="2626716"/>
          </a:xfrm>
          <a:prstGeom prst="rect">
            <a:avLst/>
          </a:prstGeom>
        </p:spPr>
      </p:pic>
    </p:spTree>
    <p:extLst>
      <p:ext uri="{BB962C8B-B14F-4D97-AF65-F5344CB8AC3E}">
        <p14:creationId xmlns:p14="http://schemas.microsoft.com/office/powerpoint/2010/main" val="42222319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5">
            <a:extLst>
              <a:ext uri="{FF2B5EF4-FFF2-40B4-BE49-F238E27FC236}">
                <a16:creationId xmlns:a16="http://schemas.microsoft.com/office/drawing/2014/main" id="{14A92E53-49AB-7942-B582-20D2D024B474}"/>
              </a:ext>
            </a:extLst>
          </p:cNvPr>
          <p:cNvSpPr txBox="1">
            <a:spLocks/>
          </p:cNvSpPr>
          <p:nvPr/>
        </p:nvSpPr>
        <p:spPr>
          <a:xfrm>
            <a:off x="7586351" y="2697860"/>
            <a:ext cx="3195486" cy="73114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endParaRPr lang="en-US" dirty="0"/>
          </a:p>
        </p:txBody>
      </p:sp>
      <p:sp>
        <p:nvSpPr>
          <p:cNvPr id="4" name="Text Placeholder 3">
            <a:extLst>
              <a:ext uri="{FF2B5EF4-FFF2-40B4-BE49-F238E27FC236}">
                <a16:creationId xmlns:a16="http://schemas.microsoft.com/office/drawing/2014/main" id="{99BB1D1B-6B18-9AD0-144E-A66F9ADC9BF3}"/>
              </a:ext>
            </a:extLst>
          </p:cNvPr>
          <p:cNvSpPr>
            <a:spLocks noGrp="1"/>
          </p:cNvSpPr>
          <p:nvPr>
            <p:ph type="body" sz="quarter" idx="45"/>
          </p:nvPr>
        </p:nvSpPr>
        <p:spPr/>
        <p:txBody>
          <a:bodyPr>
            <a:normAutofit/>
          </a:bodyPr>
          <a:lstStyle/>
          <a:p>
            <a:r>
              <a:rPr lang="sv" sz="3300" dirty="0">
                <a:solidFill>
                  <a:schemeClr val="bg1"/>
                </a:solidFill>
              </a:rPr>
              <a:t>www.3kitchens.eu</a:t>
            </a:r>
            <a:r>
              <a:rPr lang="sv" sz="3300" b="1" dirty="0">
                <a:solidFill>
                  <a:schemeClr val="bg1"/>
                </a:solidFill>
              </a:rPr>
              <a:t>​</a:t>
            </a:r>
            <a:r>
              <a:rPr lang="sv" sz="3300" dirty="0">
                <a:solidFill>
                  <a:schemeClr val="bg1"/>
                </a:solidFill>
              </a:rPr>
              <a:t>​</a:t>
            </a:r>
          </a:p>
        </p:txBody>
      </p:sp>
      <p:grpSp>
        <p:nvGrpSpPr>
          <p:cNvPr id="2" name="Group 1">
            <a:extLst>
              <a:ext uri="{FF2B5EF4-FFF2-40B4-BE49-F238E27FC236}">
                <a16:creationId xmlns:a16="http://schemas.microsoft.com/office/drawing/2014/main" id="{D40AEF50-6B78-CC28-8AB8-8B99FDC220FC}"/>
              </a:ext>
            </a:extLst>
          </p:cNvPr>
          <p:cNvGrpSpPr/>
          <p:nvPr/>
        </p:nvGrpSpPr>
        <p:grpSpPr>
          <a:xfrm>
            <a:off x="516327" y="576795"/>
            <a:ext cx="5317704" cy="4677840"/>
            <a:chOff x="2639536" y="4480401"/>
            <a:chExt cx="2257853" cy="1986172"/>
          </a:xfrm>
        </p:grpSpPr>
        <p:pic>
          <p:nvPicPr>
            <p:cNvPr id="3" name="Picture 2" descr="Icon&#10;&#10;Description automatically generated">
              <a:extLst>
                <a:ext uri="{FF2B5EF4-FFF2-40B4-BE49-F238E27FC236}">
                  <a16:creationId xmlns:a16="http://schemas.microsoft.com/office/drawing/2014/main" id="{3E9DEAAD-C18E-549B-6574-5FD06AFB09D1}"/>
                </a:ext>
              </a:extLst>
            </p:cNvPr>
            <p:cNvPicPr>
              <a:picLocks noChangeAspect="1"/>
            </p:cNvPicPr>
            <p:nvPr/>
          </p:nvPicPr>
          <p:blipFill>
            <a:blip r:embed="rId2"/>
            <a:stretch>
              <a:fillRect/>
            </a:stretch>
          </p:blipFill>
          <p:spPr>
            <a:xfrm>
              <a:off x="2639536" y="4480401"/>
              <a:ext cx="2257853" cy="1986172"/>
            </a:xfrm>
            <a:prstGeom prst="rect">
              <a:avLst/>
            </a:prstGeom>
          </p:spPr>
        </p:pic>
        <p:pic>
          <p:nvPicPr>
            <p:cNvPr id="5" name="Picture 4" descr="Icon&#10;&#10;Description automatically generated">
              <a:extLst>
                <a:ext uri="{FF2B5EF4-FFF2-40B4-BE49-F238E27FC236}">
                  <a16:creationId xmlns:a16="http://schemas.microsoft.com/office/drawing/2014/main" id="{C37EE73F-BE09-DDFD-70B5-3C93229476AB}"/>
                </a:ext>
              </a:extLst>
            </p:cNvPr>
            <p:cNvPicPr>
              <a:picLocks noChangeAspect="1"/>
            </p:cNvPicPr>
            <p:nvPr/>
          </p:nvPicPr>
          <p:blipFill>
            <a:blip r:embed="rId3"/>
            <a:stretch>
              <a:fillRect/>
            </a:stretch>
          </p:blipFill>
          <p:spPr>
            <a:xfrm>
              <a:off x="2686704" y="5678830"/>
              <a:ext cx="204316" cy="222826"/>
            </a:xfrm>
            <a:prstGeom prst="rect">
              <a:avLst/>
            </a:prstGeom>
          </p:spPr>
        </p:pic>
      </p:grpSp>
      <p:sp>
        <p:nvSpPr>
          <p:cNvPr id="6" name="Text Placeholder 5">
            <a:extLst>
              <a:ext uri="{FF2B5EF4-FFF2-40B4-BE49-F238E27FC236}">
                <a16:creationId xmlns:a16="http://schemas.microsoft.com/office/drawing/2014/main" id="{07A701C7-9F8D-8C93-76E1-59B2A33D3EFA}"/>
              </a:ext>
            </a:extLst>
          </p:cNvPr>
          <p:cNvSpPr txBox="1">
            <a:spLocks/>
          </p:cNvSpPr>
          <p:nvPr/>
        </p:nvSpPr>
        <p:spPr>
          <a:xfrm>
            <a:off x="1577436" y="1971519"/>
            <a:ext cx="3195486" cy="1359925"/>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sv" sz="2400" b="1" dirty="0">
                <a:solidFill>
                  <a:srgbClr val="382B1B"/>
                </a:solidFill>
              </a:rPr>
              <a:t>Steg 7: Kraften i samarbeten och nätverk</a:t>
            </a:r>
          </a:p>
        </p:txBody>
      </p:sp>
      <p:sp>
        <p:nvSpPr>
          <p:cNvPr id="7" name="Text Placeholder 6">
            <a:extLst>
              <a:ext uri="{FF2B5EF4-FFF2-40B4-BE49-F238E27FC236}">
                <a16:creationId xmlns:a16="http://schemas.microsoft.com/office/drawing/2014/main" id="{E330AB77-C2CA-ADF9-1B26-57AE8A23C63F}"/>
              </a:ext>
            </a:extLst>
          </p:cNvPr>
          <p:cNvSpPr txBox="1">
            <a:spLocks/>
          </p:cNvSpPr>
          <p:nvPr/>
        </p:nvSpPr>
        <p:spPr>
          <a:xfrm>
            <a:off x="1226138" y="1184736"/>
            <a:ext cx="4060089" cy="83725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a:buNone/>
              <a:defRPr sz="50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sv" sz="4500" dirty="0">
                <a:solidFill>
                  <a:srgbClr val="382B1B"/>
                </a:solidFill>
              </a:rPr>
              <a:t>Nästa</a:t>
            </a:r>
          </a:p>
        </p:txBody>
      </p:sp>
    </p:spTree>
    <p:extLst>
      <p:ext uri="{BB962C8B-B14F-4D97-AF65-F5344CB8AC3E}">
        <p14:creationId xmlns:p14="http://schemas.microsoft.com/office/powerpoint/2010/main" val="1667090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sv" dirty="0"/>
              <a:t>KOMMA IGÅNG MED FÖRSÄLJNING</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738348" y="1771650"/>
            <a:ext cx="3875216" cy="4351563"/>
          </a:xfrm>
        </p:spPr>
        <p:txBody>
          <a:bodyPr/>
          <a:lstStyle/>
          <a:p>
            <a:r>
              <a:rPr lang="sv" sz="2500" b="1" i="1" dirty="0">
                <a:solidFill>
                  <a:srgbClr val="94C7B0"/>
                </a:solidFill>
              </a:rPr>
              <a:t>Låt oss vara ärliga – att sälja kan kännas svårt. Många kvinnor säger att det är den mest utmanande delen av att driva företag, särskilt när språk, självförtroende eller kulturella förväntningar spelar in.</a:t>
            </a:r>
          </a:p>
          <a:p>
            <a:endParaRPr lang="en-GB" sz="2500" b="1" i="1" dirty="0">
              <a:solidFill>
                <a:srgbClr val="94C7B0"/>
              </a:solidFill>
            </a:endParaRPr>
          </a:p>
          <a:p>
            <a:r>
              <a:rPr lang="sv" sz="2500" b="1" i="1" dirty="0">
                <a:solidFill>
                  <a:srgbClr val="94C7B0"/>
                </a:solidFill>
              </a:rPr>
              <a:t>Men här är de goda nyheterna: din röst, dina värderingar och din mat är dina största säljverktyg.</a:t>
            </a:r>
            <a:endParaRPr lang="en-US" sz="2500" b="1" i="1" dirty="0">
              <a:solidFill>
                <a:srgbClr val="94C7B0"/>
              </a:solidFill>
            </a:endParaRPr>
          </a:p>
          <a:p>
            <a:endParaRPr lang="en-US" dirty="0"/>
          </a:p>
        </p:txBody>
      </p:sp>
      <p:sp>
        <p:nvSpPr>
          <p:cNvPr id="2" name="Text Placeholder 2">
            <a:extLst>
              <a:ext uri="{FF2B5EF4-FFF2-40B4-BE49-F238E27FC236}">
                <a16:creationId xmlns:a16="http://schemas.microsoft.com/office/drawing/2014/main" id="{E335A44F-F574-1411-EE73-4BA4DE3E0321}"/>
              </a:ext>
            </a:extLst>
          </p:cNvPr>
          <p:cNvSpPr txBox="1">
            <a:spLocks/>
          </p:cNvSpPr>
          <p:nvPr/>
        </p:nvSpPr>
        <p:spPr>
          <a:xfrm>
            <a:off x="5012475" y="1519972"/>
            <a:ext cx="6646125" cy="4490356"/>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sv" b="1" dirty="0"/>
              <a:t>Folk köper från folk</a:t>
            </a:r>
          </a:p>
          <a:p>
            <a:r>
              <a:rPr lang="sv" dirty="0"/>
              <a:t>Ingen kan din produkt/tjänst lika mycket som du. Låt din naturliga entusiasm lysa igenom. Det är smittsamt.</a:t>
            </a:r>
          </a:p>
          <a:p>
            <a:endParaRPr lang="en-US" dirty="0"/>
          </a:p>
          <a:p>
            <a:r>
              <a:rPr lang="sv" b="1" dirty="0"/>
              <a:t>Få rätt timing</a:t>
            </a:r>
          </a:p>
          <a:p>
            <a:r>
              <a:rPr lang="sv" dirty="0"/>
              <a:t>Respektfull timing bygger förtroende – och många kunder uppskattar utrymme. ”Är det här ett bra tillfälle att prata? Om inte, kanske vi kan ses en annan dag.”</a:t>
            </a:r>
          </a:p>
          <a:p>
            <a:endParaRPr lang="en-US" dirty="0"/>
          </a:p>
          <a:p>
            <a:r>
              <a:rPr lang="sv" b="1" dirty="0"/>
              <a:t>Att vara öppen, ärlig och transparent</a:t>
            </a:r>
          </a:p>
          <a:p>
            <a:r>
              <a:rPr lang="sv" dirty="0"/>
              <a:t>Kulturell känslighet är avgörande. Att förstå och känna till kulturella skillnader hos dina kunder är en avgörande färdighet för att lyckas med försäljning.</a:t>
            </a:r>
          </a:p>
          <a:p>
            <a:endParaRPr lang="en-US" dirty="0"/>
          </a:p>
          <a:p>
            <a:endParaRPr lang="en-US" dirty="0"/>
          </a:p>
        </p:txBody>
      </p:sp>
    </p:spTree>
    <p:extLst>
      <p:ext uri="{BB962C8B-B14F-4D97-AF65-F5344CB8AC3E}">
        <p14:creationId xmlns:p14="http://schemas.microsoft.com/office/powerpoint/2010/main" val="70822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a:xfrm>
            <a:off x="443344" y="845127"/>
            <a:ext cx="11748655" cy="644188"/>
          </a:xfrm>
        </p:spPr>
        <p:txBody>
          <a:bodyPr/>
          <a:lstStyle/>
          <a:p>
            <a:r>
              <a:rPr lang="sv" dirty="0"/>
              <a:t>Ett enkelt sätt att se på </a:t>
            </a:r>
            <a:r>
              <a:rPr lang="sv" b="1" dirty="0"/>
              <a:t>kundens köpcykel </a:t>
            </a:r>
            <a:r>
              <a:rPr lang="sv" dirty="0"/>
              <a:t>är att dela upp den i </a:t>
            </a:r>
            <a:r>
              <a:rPr lang="sv" b="1" dirty="0"/>
              <a:t>tre steg </a:t>
            </a:r>
            <a:r>
              <a:rPr lang="sv" dirty="0"/>
              <a:t>:</a:t>
            </a:r>
          </a:p>
          <a:p>
            <a:endParaRPr lang="en-US" dirty="0"/>
          </a:p>
        </p:txBody>
      </p:sp>
      <p:sp>
        <p:nvSpPr>
          <p:cNvPr id="6" name="Text Placeholder 4">
            <a:extLst>
              <a:ext uri="{FF2B5EF4-FFF2-40B4-BE49-F238E27FC236}">
                <a16:creationId xmlns:a16="http://schemas.microsoft.com/office/drawing/2014/main" id="{07A7F56A-68A5-4AFF-9054-599D5EF28F63}"/>
              </a:ext>
            </a:extLst>
          </p:cNvPr>
          <p:cNvSpPr>
            <a:spLocks noGrp="1"/>
          </p:cNvSpPr>
          <p:nvPr>
            <p:ph type="body" sz="quarter" idx="14"/>
          </p:nvPr>
        </p:nvSpPr>
        <p:spPr>
          <a:xfrm>
            <a:off x="711996" y="3490997"/>
            <a:ext cx="3408830" cy="1045795"/>
          </a:xfrm>
        </p:spPr>
        <p:txBody>
          <a:bodyPr anchor="t"/>
          <a:lstStyle/>
          <a:p>
            <a:pPr algn="ctr"/>
            <a:r>
              <a:rPr lang="sv" sz="3200" b="1" dirty="0">
                <a:solidFill>
                  <a:srgbClr val="B6D1E1"/>
                </a:solidFill>
              </a:rPr>
              <a:t>MEDVETENHET</a:t>
            </a:r>
          </a:p>
        </p:txBody>
      </p:sp>
      <p:sp>
        <p:nvSpPr>
          <p:cNvPr id="12" name="Text Placeholder 6">
            <a:extLst>
              <a:ext uri="{FF2B5EF4-FFF2-40B4-BE49-F238E27FC236}">
                <a16:creationId xmlns:a16="http://schemas.microsoft.com/office/drawing/2014/main" id="{32BF9C78-E1DC-CAAE-79C0-5619B5F4BD19}"/>
              </a:ext>
            </a:extLst>
          </p:cNvPr>
          <p:cNvSpPr txBox="1">
            <a:spLocks/>
          </p:cNvSpPr>
          <p:nvPr/>
        </p:nvSpPr>
        <p:spPr>
          <a:xfrm>
            <a:off x="4539925" y="3366305"/>
            <a:ext cx="3408830" cy="1045795"/>
          </a:xfrm>
          <a:prstGeom prst="rect">
            <a:avLst/>
          </a:prstGeom>
        </p:spPr>
        <p:txBody>
          <a:bodyPr anchor="t"/>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sv" sz="3200" b="1" dirty="0">
                <a:solidFill>
                  <a:srgbClr val="94C7B0"/>
                </a:solidFill>
              </a:rPr>
              <a:t>HÄNSYN</a:t>
            </a:r>
          </a:p>
        </p:txBody>
      </p:sp>
      <p:sp>
        <p:nvSpPr>
          <p:cNvPr id="14" name="Text Placeholder 8">
            <a:extLst>
              <a:ext uri="{FF2B5EF4-FFF2-40B4-BE49-F238E27FC236}">
                <a16:creationId xmlns:a16="http://schemas.microsoft.com/office/drawing/2014/main" id="{2DE2113C-103C-DA0E-7EF1-D2074E8A36E3}"/>
              </a:ext>
            </a:extLst>
          </p:cNvPr>
          <p:cNvSpPr txBox="1">
            <a:spLocks/>
          </p:cNvSpPr>
          <p:nvPr/>
        </p:nvSpPr>
        <p:spPr>
          <a:xfrm>
            <a:off x="8491322" y="3380160"/>
            <a:ext cx="3408830" cy="1045795"/>
          </a:xfrm>
          <a:prstGeom prst="rect">
            <a:avLst/>
          </a:prstGeom>
        </p:spPr>
        <p:txBody>
          <a:bodyPr anchor="t"/>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sv" sz="3200" b="1" dirty="0">
                <a:solidFill>
                  <a:srgbClr val="E6C8C7"/>
                </a:solidFill>
              </a:rPr>
              <a:t>KÖPA</a:t>
            </a:r>
          </a:p>
        </p:txBody>
      </p:sp>
      <p:sp>
        <p:nvSpPr>
          <p:cNvPr id="15" name="Text Placeholder 5">
            <a:extLst>
              <a:ext uri="{FF2B5EF4-FFF2-40B4-BE49-F238E27FC236}">
                <a16:creationId xmlns:a16="http://schemas.microsoft.com/office/drawing/2014/main" id="{60B43392-75EA-7BFC-415C-3FB63B0328C9}"/>
              </a:ext>
            </a:extLst>
          </p:cNvPr>
          <p:cNvSpPr txBox="1">
            <a:spLocks/>
          </p:cNvSpPr>
          <p:nvPr/>
        </p:nvSpPr>
        <p:spPr>
          <a:xfrm>
            <a:off x="711996" y="4082626"/>
            <a:ext cx="3408830" cy="2425754"/>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2580"/>
              </a:lnSpc>
              <a:spcBef>
                <a:spcPts val="0"/>
              </a:spcBef>
            </a:pPr>
            <a:r>
              <a:rPr lang="sv" sz="2400" dirty="0"/>
              <a:t>När en kund först blir medveten om din livsmedelsprodukt. Eller när en kund först blir medveten om ett behov som de vill uppfylla.</a:t>
            </a:r>
          </a:p>
          <a:p>
            <a:pPr algn="ctr">
              <a:lnSpc>
                <a:spcPts val="2580"/>
              </a:lnSpc>
              <a:spcBef>
                <a:spcPts val="0"/>
              </a:spcBef>
            </a:pPr>
            <a:endParaRPr lang="en-US" sz="2400" dirty="0"/>
          </a:p>
        </p:txBody>
      </p:sp>
      <p:sp>
        <p:nvSpPr>
          <p:cNvPr id="16" name="Text Placeholder 7">
            <a:extLst>
              <a:ext uri="{FF2B5EF4-FFF2-40B4-BE49-F238E27FC236}">
                <a16:creationId xmlns:a16="http://schemas.microsoft.com/office/drawing/2014/main" id="{5108A32C-B750-4C41-E0C7-594D3CF54B6C}"/>
              </a:ext>
            </a:extLst>
          </p:cNvPr>
          <p:cNvSpPr txBox="1">
            <a:spLocks/>
          </p:cNvSpPr>
          <p:nvPr/>
        </p:nvSpPr>
        <p:spPr>
          <a:xfrm>
            <a:off x="4539925" y="4082626"/>
            <a:ext cx="3408830" cy="1412740"/>
          </a:xfrm>
          <a:prstGeom prst="rect">
            <a:avLst/>
          </a:prstGeom>
        </p:spPr>
        <p:txBody>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2580"/>
              </a:lnSpc>
              <a:spcBef>
                <a:spcPts val="0"/>
              </a:spcBef>
            </a:pPr>
            <a:r>
              <a:rPr lang="sv" sz="2400" dirty="0"/>
              <a:t>De funderar på att prova det, jämföra, ställa frågor eller smaka . De utvärderar lösningar för sina behov. </a:t>
            </a:r>
            <a:endParaRPr lang="en-US" sz="2400" dirty="0"/>
          </a:p>
          <a:p>
            <a:pPr algn="ctr">
              <a:lnSpc>
                <a:spcPts val="2580"/>
              </a:lnSpc>
              <a:spcBef>
                <a:spcPts val="0"/>
              </a:spcBef>
            </a:pPr>
            <a:endParaRPr lang="en-US" sz="2400" dirty="0"/>
          </a:p>
        </p:txBody>
      </p:sp>
      <p:sp>
        <p:nvSpPr>
          <p:cNvPr id="17" name="Text Placeholder 9">
            <a:extLst>
              <a:ext uri="{FF2B5EF4-FFF2-40B4-BE49-F238E27FC236}">
                <a16:creationId xmlns:a16="http://schemas.microsoft.com/office/drawing/2014/main" id="{D1B3A6BC-9E8D-4725-AA6D-4518A7B4D895}"/>
              </a:ext>
            </a:extLst>
          </p:cNvPr>
          <p:cNvSpPr txBox="1">
            <a:spLocks/>
          </p:cNvSpPr>
          <p:nvPr/>
        </p:nvSpPr>
        <p:spPr>
          <a:xfrm>
            <a:off x="8491322" y="4082626"/>
            <a:ext cx="3408830" cy="1412740"/>
          </a:xfrm>
          <a:prstGeom prst="rect">
            <a:avLst/>
          </a:prstGeom>
        </p:spPr>
        <p:txBody>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2580"/>
              </a:lnSpc>
              <a:spcBef>
                <a:spcPts val="0"/>
              </a:spcBef>
            </a:pPr>
            <a:r>
              <a:rPr lang="sv" sz="2400" dirty="0"/>
              <a:t>De bestämde sig för att köpa. När en kund fattar beslutet och slutför köpet</a:t>
            </a:r>
          </a:p>
          <a:p>
            <a:pPr algn="ctr">
              <a:lnSpc>
                <a:spcPts val="2580"/>
              </a:lnSpc>
              <a:spcBef>
                <a:spcPts val="0"/>
              </a:spcBef>
            </a:pPr>
            <a:endParaRPr lang="en-US" sz="2400" dirty="0"/>
          </a:p>
        </p:txBody>
      </p:sp>
      <p:cxnSp>
        <p:nvCxnSpPr>
          <p:cNvPr id="19" name="Straight Connector 18">
            <a:extLst>
              <a:ext uri="{FF2B5EF4-FFF2-40B4-BE49-F238E27FC236}">
                <a16:creationId xmlns:a16="http://schemas.microsoft.com/office/drawing/2014/main" id="{A2A18FAC-D17F-2F3B-C28D-8D7C4994A8B1}"/>
              </a:ext>
            </a:extLst>
          </p:cNvPr>
          <p:cNvCxnSpPr>
            <a:cxnSpLocks/>
          </p:cNvCxnSpPr>
          <p:nvPr/>
        </p:nvCxnSpPr>
        <p:spPr>
          <a:xfrm>
            <a:off x="4336473" y="1926737"/>
            <a:ext cx="0" cy="4016862"/>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4EB3AA44-143A-8516-7534-DEFDCDCCE58E}"/>
              </a:ext>
            </a:extLst>
          </p:cNvPr>
          <p:cNvGrpSpPr/>
          <p:nvPr/>
        </p:nvGrpSpPr>
        <p:grpSpPr>
          <a:xfrm>
            <a:off x="1834519" y="2117156"/>
            <a:ext cx="1163784" cy="1546799"/>
            <a:chOff x="1828799" y="1798501"/>
            <a:chExt cx="1163784" cy="1546799"/>
          </a:xfrm>
        </p:grpSpPr>
        <p:sp>
          <p:nvSpPr>
            <p:cNvPr id="18" name="Graphic 4">
              <a:extLst>
                <a:ext uri="{FF2B5EF4-FFF2-40B4-BE49-F238E27FC236}">
                  <a16:creationId xmlns:a16="http://schemas.microsoft.com/office/drawing/2014/main" id="{37FD7723-7238-FD1A-B4DD-1A3C47C6B979}"/>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22" name="Text Placeholder 4">
              <a:extLst>
                <a:ext uri="{FF2B5EF4-FFF2-40B4-BE49-F238E27FC236}">
                  <a16:creationId xmlns:a16="http://schemas.microsoft.com/office/drawing/2014/main" id="{4DBECE9C-9BF2-88A1-F2E1-1209D84F5E1A}"/>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sv" sz="4400" b="1" dirty="0">
                  <a:solidFill>
                    <a:schemeClr val="bg1"/>
                  </a:solidFill>
                </a:rPr>
                <a:t>01</a:t>
              </a:r>
            </a:p>
          </p:txBody>
        </p:sp>
      </p:grpSp>
      <p:grpSp>
        <p:nvGrpSpPr>
          <p:cNvPr id="24" name="Group 23">
            <a:extLst>
              <a:ext uri="{FF2B5EF4-FFF2-40B4-BE49-F238E27FC236}">
                <a16:creationId xmlns:a16="http://schemas.microsoft.com/office/drawing/2014/main" id="{7CAAF739-40EA-F915-231A-C9F229573DFD}"/>
              </a:ext>
            </a:extLst>
          </p:cNvPr>
          <p:cNvGrpSpPr/>
          <p:nvPr/>
        </p:nvGrpSpPr>
        <p:grpSpPr>
          <a:xfrm>
            <a:off x="5662448" y="2144865"/>
            <a:ext cx="1163784" cy="1546799"/>
            <a:chOff x="1828799" y="1798501"/>
            <a:chExt cx="1163784" cy="1546799"/>
          </a:xfrm>
        </p:grpSpPr>
        <p:sp>
          <p:nvSpPr>
            <p:cNvPr id="25" name="Graphic 4">
              <a:extLst>
                <a:ext uri="{FF2B5EF4-FFF2-40B4-BE49-F238E27FC236}">
                  <a16:creationId xmlns:a16="http://schemas.microsoft.com/office/drawing/2014/main" id="{1892B60D-A223-339F-DFC2-D35BFB063BDD}"/>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94C7B0">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26" name="Text Placeholder 4">
              <a:extLst>
                <a:ext uri="{FF2B5EF4-FFF2-40B4-BE49-F238E27FC236}">
                  <a16:creationId xmlns:a16="http://schemas.microsoft.com/office/drawing/2014/main" id="{A12DC551-A647-EE59-B60C-3EF261553995}"/>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sv" sz="4400" b="1" dirty="0">
                  <a:solidFill>
                    <a:schemeClr val="bg1"/>
                  </a:solidFill>
                </a:rPr>
                <a:t>02</a:t>
              </a:r>
            </a:p>
          </p:txBody>
        </p:sp>
      </p:grpSp>
      <p:grpSp>
        <p:nvGrpSpPr>
          <p:cNvPr id="27" name="Group 26">
            <a:extLst>
              <a:ext uri="{FF2B5EF4-FFF2-40B4-BE49-F238E27FC236}">
                <a16:creationId xmlns:a16="http://schemas.microsoft.com/office/drawing/2014/main" id="{72DC9D8B-D74C-3260-8B42-1F58E065AFEA}"/>
              </a:ext>
            </a:extLst>
          </p:cNvPr>
          <p:cNvGrpSpPr/>
          <p:nvPr/>
        </p:nvGrpSpPr>
        <p:grpSpPr>
          <a:xfrm>
            <a:off x="9613845" y="2158720"/>
            <a:ext cx="1163784" cy="1546799"/>
            <a:chOff x="1828799" y="1798501"/>
            <a:chExt cx="1163784" cy="1546799"/>
          </a:xfrm>
        </p:grpSpPr>
        <p:sp>
          <p:nvSpPr>
            <p:cNvPr id="28" name="Graphic 4">
              <a:extLst>
                <a:ext uri="{FF2B5EF4-FFF2-40B4-BE49-F238E27FC236}">
                  <a16:creationId xmlns:a16="http://schemas.microsoft.com/office/drawing/2014/main" id="{9AC14A97-0F6A-B6B5-BB0D-81285A7E0812}"/>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4">
              <a:extLst>
                <a:ext uri="{FF2B5EF4-FFF2-40B4-BE49-F238E27FC236}">
                  <a16:creationId xmlns:a16="http://schemas.microsoft.com/office/drawing/2014/main" id="{726E98AD-CD11-C122-CFA8-C6F0EA6234F3}"/>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sv" sz="4400" b="1" dirty="0">
                  <a:solidFill>
                    <a:schemeClr val="bg1"/>
                  </a:solidFill>
                </a:rPr>
                <a:t>03</a:t>
              </a:r>
            </a:p>
          </p:txBody>
        </p:sp>
      </p:grpSp>
      <p:cxnSp>
        <p:nvCxnSpPr>
          <p:cNvPr id="30" name="Straight Connector 29">
            <a:extLst>
              <a:ext uri="{FF2B5EF4-FFF2-40B4-BE49-F238E27FC236}">
                <a16:creationId xmlns:a16="http://schemas.microsoft.com/office/drawing/2014/main" id="{55F49F63-FBE0-2C17-E97F-12FA5C0A52DD}"/>
              </a:ext>
            </a:extLst>
          </p:cNvPr>
          <p:cNvCxnSpPr>
            <a:cxnSpLocks/>
          </p:cNvCxnSpPr>
          <p:nvPr/>
        </p:nvCxnSpPr>
        <p:spPr>
          <a:xfrm>
            <a:off x="8354292" y="1926737"/>
            <a:ext cx="0" cy="4016862"/>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04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a:xfrm>
            <a:off x="443344" y="526473"/>
            <a:ext cx="9096701" cy="962842"/>
          </a:xfrm>
        </p:spPr>
        <p:txBody>
          <a:bodyPr/>
          <a:lstStyle/>
          <a:p>
            <a:r>
              <a:rPr lang="sv" dirty="0"/>
              <a:t>VAD DU KAN GÖRA I VARJE STEG</a:t>
            </a:r>
          </a:p>
        </p:txBody>
      </p:sp>
      <p:sp>
        <p:nvSpPr>
          <p:cNvPr id="6" name="Text Placeholder 4">
            <a:extLst>
              <a:ext uri="{FF2B5EF4-FFF2-40B4-BE49-F238E27FC236}">
                <a16:creationId xmlns:a16="http://schemas.microsoft.com/office/drawing/2014/main" id="{07A7F56A-68A5-4AFF-9054-599D5EF28F63}"/>
              </a:ext>
            </a:extLst>
          </p:cNvPr>
          <p:cNvSpPr>
            <a:spLocks noGrp="1"/>
          </p:cNvSpPr>
          <p:nvPr>
            <p:ph type="body" sz="quarter" idx="14"/>
          </p:nvPr>
        </p:nvSpPr>
        <p:spPr>
          <a:xfrm>
            <a:off x="608085" y="2479615"/>
            <a:ext cx="3408830" cy="1045795"/>
          </a:xfrm>
        </p:spPr>
        <p:txBody>
          <a:bodyPr anchor="t"/>
          <a:lstStyle/>
          <a:p>
            <a:r>
              <a:rPr lang="sv" sz="3200" b="1" dirty="0">
                <a:solidFill>
                  <a:srgbClr val="B6D1E1"/>
                </a:solidFill>
              </a:rPr>
              <a:t>MEDVETENHET</a:t>
            </a:r>
          </a:p>
        </p:txBody>
      </p:sp>
      <p:sp>
        <p:nvSpPr>
          <p:cNvPr id="12" name="Text Placeholder 6">
            <a:extLst>
              <a:ext uri="{FF2B5EF4-FFF2-40B4-BE49-F238E27FC236}">
                <a16:creationId xmlns:a16="http://schemas.microsoft.com/office/drawing/2014/main" id="{32BF9C78-E1DC-CAAE-79C0-5619B5F4BD19}"/>
              </a:ext>
            </a:extLst>
          </p:cNvPr>
          <p:cNvSpPr txBox="1">
            <a:spLocks/>
          </p:cNvSpPr>
          <p:nvPr/>
        </p:nvSpPr>
        <p:spPr>
          <a:xfrm>
            <a:off x="608085" y="3865069"/>
            <a:ext cx="3408830" cy="1045795"/>
          </a:xfrm>
          <a:prstGeom prst="rect">
            <a:avLst/>
          </a:prstGeom>
        </p:spPr>
        <p:txBody>
          <a:bodyPr anchor="t"/>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sv" sz="3200" b="1" dirty="0">
                <a:solidFill>
                  <a:srgbClr val="94C7B0"/>
                </a:solidFill>
              </a:rPr>
              <a:t>HÄNSYN</a:t>
            </a:r>
          </a:p>
        </p:txBody>
      </p:sp>
      <p:sp>
        <p:nvSpPr>
          <p:cNvPr id="14" name="Text Placeholder 8">
            <a:extLst>
              <a:ext uri="{FF2B5EF4-FFF2-40B4-BE49-F238E27FC236}">
                <a16:creationId xmlns:a16="http://schemas.microsoft.com/office/drawing/2014/main" id="{2DE2113C-103C-DA0E-7EF1-D2074E8A36E3}"/>
              </a:ext>
            </a:extLst>
          </p:cNvPr>
          <p:cNvSpPr txBox="1">
            <a:spLocks/>
          </p:cNvSpPr>
          <p:nvPr/>
        </p:nvSpPr>
        <p:spPr>
          <a:xfrm>
            <a:off x="608085" y="5250523"/>
            <a:ext cx="3408830" cy="1045795"/>
          </a:xfrm>
          <a:prstGeom prst="rect">
            <a:avLst/>
          </a:prstGeom>
        </p:spPr>
        <p:txBody>
          <a:bodyPr anchor="t"/>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sv" sz="3200" b="1" dirty="0">
                <a:solidFill>
                  <a:srgbClr val="E6C8C7"/>
                </a:solidFill>
              </a:rPr>
              <a:t>KÖPA</a:t>
            </a:r>
          </a:p>
        </p:txBody>
      </p:sp>
      <p:cxnSp>
        <p:nvCxnSpPr>
          <p:cNvPr id="19" name="Straight Connector 18">
            <a:extLst>
              <a:ext uri="{FF2B5EF4-FFF2-40B4-BE49-F238E27FC236}">
                <a16:creationId xmlns:a16="http://schemas.microsoft.com/office/drawing/2014/main" id="{A2A18FAC-D17F-2F3B-C28D-8D7C4994A8B1}"/>
              </a:ext>
            </a:extLst>
          </p:cNvPr>
          <p:cNvCxnSpPr>
            <a:cxnSpLocks/>
          </p:cNvCxnSpPr>
          <p:nvPr/>
        </p:nvCxnSpPr>
        <p:spPr>
          <a:xfrm flipH="1">
            <a:off x="471054" y="3574472"/>
            <a:ext cx="11499273"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9" name="Text Placeholder 16">
            <a:extLst>
              <a:ext uri="{FF2B5EF4-FFF2-40B4-BE49-F238E27FC236}">
                <a16:creationId xmlns:a16="http://schemas.microsoft.com/office/drawing/2014/main" id="{D188F27F-4919-B143-3C85-9426C48DFDAD}"/>
              </a:ext>
            </a:extLst>
          </p:cNvPr>
          <p:cNvSpPr txBox="1">
            <a:spLocks/>
          </p:cNvSpPr>
          <p:nvPr/>
        </p:nvSpPr>
        <p:spPr>
          <a:xfrm>
            <a:off x="4059750" y="2309659"/>
            <a:ext cx="8132250" cy="1292995"/>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lnSpc>
                <a:spcPts val="2480"/>
              </a:lnSpc>
              <a:spcBef>
                <a:spcPts val="0"/>
              </a:spcBef>
              <a:buClr>
                <a:srgbClr val="B6D1E1"/>
              </a:buClr>
              <a:buFont typeface="+mj-lt"/>
              <a:buAutoNum type="arabicPeriod"/>
            </a:pPr>
            <a:r>
              <a:rPr lang="sv" sz="2400" dirty="0">
                <a:solidFill>
                  <a:srgbClr val="382B1B"/>
                </a:solidFill>
              </a:rPr>
              <a:t>Dela din berättelse på ett sätt som gör folk nyfikna. Använd dina valda marknadsföringsverktyg och fråga ”Detta är min familjs recept från Marocko. Vill du smaka?”</a:t>
            </a:r>
            <a:endParaRPr lang="en-US" sz="2400" dirty="0">
              <a:solidFill>
                <a:srgbClr val="382B1B"/>
              </a:solidFill>
            </a:endParaRPr>
          </a:p>
        </p:txBody>
      </p:sp>
      <p:sp>
        <p:nvSpPr>
          <p:cNvPr id="10" name="Text Placeholder 20">
            <a:extLst>
              <a:ext uri="{FF2B5EF4-FFF2-40B4-BE49-F238E27FC236}">
                <a16:creationId xmlns:a16="http://schemas.microsoft.com/office/drawing/2014/main" id="{8FAAB70A-CF79-003D-820F-3CD1AF44C761}"/>
              </a:ext>
            </a:extLst>
          </p:cNvPr>
          <p:cNvSpPr txBox="1">
            <a:spLocks/>
          </p:cNvSpPr>
          <p:nvPr/>
        </p:nvSpPr>
        <p:spPr>
          <a:xfrm>
            <a:off x="4083567" y="3809717"/>
            <a:ext cx="8484545" cy="1295062"/>
          </a:xfrm>
          <a:prstGeom prst="rect">
            <a:avLst/>
          </a:prstGeom>
        </p:spPr>
        <p:txBody>
          <a:bodyPr lIns="91440" tIns="45720" rIns="91440" bIns="45720" anchor="t">
            <a:normAutofit fontScale="92500"/>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lnSpc>
                <a:spcPts val="2480"/>
              </a:lnSpc>
              <a:spcBef>
                <a:spcPts val="0"/>
              </a:spcBef>
              <a:buClr>
                <a:srgbClr val="94C7B0"/>
              </a:buClr>
              <a:buFont typeface="+mj-lt"/>
              <a:buAutoNum type="arabicPeriod"/>
            </a:pPr>
            <a:r>
              <a:rPr lang="sv" sz="2400" dirty="0"/>
              <a:t>Förklara vad som finns inuti, hur det är tillverkat eller hur</a:t>
            </a:r>
            <a:br>
              <a:rPr lang="sv" sz="2400" dirty="0"/>
            </a:br>
            <a:r>
              <a:rPr lang="sv" sz="2400" dirty="0"/>
              <a:t>man använder det</a:t>
            </a:r>
          </a:p>
          <a:p>
            <a:pPr marL="457200" indent="-457200">
              <a:lnSpc>
                <a:spcPts val="2480"/>
              </a:lnSpc>
              <a:spcBef>
                <a:spcPts val="0"/>
              </a:spcBef>
              <a:buClr>
                <a:srgbClr val="94C7B0"/>
              </a:buClr>
              <a:buFont typeface="+mj-lt"/>
              <a:buAutoNum type="arabicPeriod"/>
            </a:pPr>
            <a:r>
              <a:rPr lang="sv" sz="2400" dirty="0">
                <a:solidFill>
                  <a:srgbClr val="382B1B"/>
                </a:solidFill>
              </a:rPr>
              <a:t>Tillhandahålla säkerhetskopiering – kundomdömen, recensioner</a:t>
            </a:r>
          </a:p>
        </p:txBody>
      </p:sp>
      <p:sp>
        <p:nvSpPr>
          <p:cNvPr id="11" name="Text Placeholder 22">
            <a:extLst>
              <a:ext uri="{FF2B5EF4-FFF2-40B4-BE49-F238E27FC236}">
                <a16:creationId xmlns:a16="http://schemas.microsoft.com/office/drawing/2014/main" id="{91303782-B8B0-6286-5D5B-2E73AB90B5B2}"/>
              </a:ext>
            </a:extLst>
          </p:cNvPr>
          <p:cNvSpPr txBox="1">
            <a:spLocks/>
          </p:cNvSpPr>
          <p:nvPr/>
        </p:nvSpPr>
        <p:spPr>
          <a:xfrm>
            <a:off x="4097072" y="5252000"/>
            <a:ext cx="8059197" cy="1292995"/>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lnSpc>
                <a:spcPts val="2480"/>
              </a:lnSpc>
              <a:spcBef>
                <a:spcPts val="0"/>
              </a:spcBef>
              <a:buClr>
                <a:srgbClr val="E6C8C7"/>
              </a:buClr>
              <a:buFont typeface="+mj-lt"/>
              <a:buAutoNum type="arabicPeriod"/>
            </a:pPr>
            <a:r>
              <a:rPr lang="sv" sz="2400" dirty="0"/>
              <a:t>Gör det enkelt: tydliga priser, QR-kod eller meny</a:t>
            </a:r>
          </a:p>
          <a:p>
            <a:pPr marL="457200" indent="-457200">
              <a:lnSpc>
                <a:spcPts val="2480"/>
              </a:lnSpc>
              <a:spcBef>
                <a:spcPts val="0"/>
              </a:spcBef>
              <a:buClr>
                <a:srgbClr val="E6C8C7"/>
              </a:buClr>
              <a:buFont typeface="+mj-lt"/>
              <a:buAutoNum type="arabicPeriod"/>
            </a:pPr>
            <a:r>
              <a:rPr lang="sv" sz="2400" dirty="0">
                <a:solidFill>
                  <a:srgbClr val="382B1B"/>
                </a:solidFill>
              </a:rPr>
              <a:t>KANSKE erbjuda ett incitament</a:t>
            </a:r>
          </a:p>
          <a:p>
            <a:pPr marL="457200" indent="-457200">
              <a:lnSpc>
                <a:spcPts val="2480"/>
              </a:lnSpc>
              <a:spcBef>
                <a:spcPts val="0"/>
              </a:spcBef>
              <a:buClr>
                <a:srgbClr val="E6C8C7"/>
              </a:buClr>
              <a:buFont typeface="+mj-lt"/>
              <a:buAutoNum type="arabicPeriod"/>
            </a:pPr>
            <a:r>
              <a:rPr lang="sv" sz="2400" dirty="0">
                <a:solidFill>
                  <a:srgbClr val="382B1B"/>
                </a:solidFill>
              </a:rPr>
              <a:t>Säg ett uppriktigt tack för köpet</a:t>
            </a:r>
          </a:p>
        </p:txBody>
      </p:sp>
      <p:cxnSp>
        <p:nvCxnSpPr>
          <p:cNvPr id="13" name="Straight Connector 12">
            <a:extLst>
              <a:ext uri="{FF2B5EF4-FFF2-40B4-BE49-F238E27FC236}">
                <a16:creationId xmlns:a16="http://schemas.microsoft.com/office/drawing/2014/main" id="{AD5421FD-0009-7141-4293-5CF72F19303B}"/>
              </a:ext>
            </a:extLst>
          </p:cNvPr>
          <p:cNvCxnSpPr>
            <a:cxnSpLocks/>
          </p:cNvCxnSpPr>
          <p:nvPr/>
        </p:nvCxnSpPr>
        <p:spPr>
          <a:xfrm flipH="1">
            <a:off x="540327" y="4862945"/>
            <a:ext cx="11499273"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3547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sv" dirty="0"/>
              <a:t>TYP AV SÄLJARE - Vilken är du?</a:t>
            </a:r>
          </a:p>
        </p:txBody>
      </p:sp>
      <p:sp>
        <p:nvSpPr>
          <p:cNvPr id="5" name="Text Placeholder 4">
            <a:extLst>
              <a:ext uri="{FF2B5EF4-FFF2-40B4-BE49-F238E27FC236}">
                <a16:creationId xmlns:a16="http://schemas.microsoft.com/office/drawing/2014/main" id="{DD6FA400-FDB2-5CC0-4022-4C0362EFFA79}"/>
              </a:ext>
            </a:extLst>
          </p:cNvPr>
          <p:cNvSpPr>
            <a:spLocks noGrp="1"/>
          </p:cNvSpPr>
          <p:nvPr>
            <p:ph type="body" sz="quarter" idx="14"/>
          </p:nvPr>
        </p:nvSpPr>
        <p:spPr>
          <a:xfrm>
            <a:off x="135053" y="2772540"/>
            <a:ext cx="3996658" cy="1045795"/>
          </a:xfrm>
        </p:spPr>
        <p:txBody>
          <a:bodyPr anchor="t"/>
          <a:lstStyle/>
          <a:p>
            <a:pPr algn="ctr"/>
            <a:r>
              <a:rPr lang="sv" sz="3200" b="1" dirty="0">
                <a:solidFill>
                  <a:srgbClr val="B6D1E1"/>
                </a:solidFill>
              </a:rPr>
              <a:t>BESTÄLLNINGS</a:t>
            </a:r>
            <a:br>
              <a:rPr lang="sv" sz="3200" b="1" dirty="0">
                <a:solidFill>
                  <a:srgbClr val="B6D1E1"/>
                </a:solidFill>
              </a:rPr>
            </a:br>
            <a:r>
              <a:rPr lang="sv" sz="3200" b="1" dirty="0">
                <a:solidFill>
                  <a:srgbClr val="B6D1E1"/>
                </a:solidFill>
              </a:rPr>
              <a:t>MOTTAGARE</a:t>
            </a:r>
          </a:p>
          <a:p>
            <a:pPr algn="ctr"/>
            <a:r>
              <a:rPr lang="sv" dirty="0"/>
              <a:t>Du väntar på att kunder ska komma fram till dig. Vanligtvis på en marknad eller i en butik.</a:t>
            </a:r>
          </a:p>
          <a:p>
            <a:pPr algn="ctr"/>
            <a:endParaRPr lang="en-GB" dirty="0"/>
          </a:p>
          <a:p>
            <a:pPr algn="ctr"/>
            <a:r>
              <a:rPr lang="sv" dirty="0"/>
              <a:t>Om du är online har du en webbplats eller WhatsApp-länk och väntar på beställningar.</a:t>
            </a:r>
            <a:endParaRPr lang="en-US" dirty="0"/>
          </a:p>
        </p:txBody>
      </p:sp>
      <p:sp>
        <p:nvSpPr>
          <p:cNvPr id="7" name="Text Placeholder 6">
            <a:extLst>
              <a:ext uri="{FF2B5EF4-FFF2-40B4-BE49-F238E27FC236}">
                <a16:creationId xmlns:a16="http://schemas.microsoft.com/office/drawing/2014/main" id="{1887501D-687B-9FDC-9396-112DAA311DE2}"/>
              </a:ext>
            </a:extLst>
          </p:cNvPr>
          <p:cNvSpPr txBox="1">
            <a:spLocks/>
          </p:cNvSpPr>
          <p:nvPr/>
        </p:nvSpPr>
        <p:spPr>
          <a:xfrm>
            <a:off x="4518153" y="2615191"/>
            <a:ext cx="3778944" cy="1045795"/>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sv" sz="3200" b="1" dirty="0">
                <a:solidFill>
                  <a:srgbClr val="94C7B0"/>
                </a:solidFill>
              </a:rPr>
              <a:t>BESTÄLLNINGS</a:t>
            </a:r>
            <a:br>
              <a:rPr lang="sv" sz="3200" b="1" dirty="0">
                <a:solidFill>
                  <a:srgbClr val="94C7B0"/>
                </a:solidFill>
              </a:rPr>
            </a:br>
            <a:r>
              <a:rPr lang="sv" sz="3200" b="1" dirty="0">
                <a:solidFill>
                  <a:srgbClr val="94C7B0"/>
                </a:solidFill>
              </a:rPr>
              <a:t>SKAPARE</a:t>
            </a:r>
          </a:p>
          <a:p>
            <a:pPr algn="ctr"/>
            <a:endParaRPr lang="en-US" sz="3200" b="1" dirty="0">
              <a:solidFill>
                <a:srgbClr val="94C7B0"/>
              </a:solidFill>
            </a:endParaRPr>
          </a:p>
        </p:txBody>
      </p:sp>
      <p:sp>
        <p:nvSpPr>
          <p:cNvPr id="8" name="Text Placeholder 8">
            <a:extLst>
              <a:ext uri="{FF2B5EF4-FFF2-40B4-BE49-F238E27FC236}">
                <a16:creationId xmlns:a16="http://schemas.microsoft.com/office/drawing/2014/main" id="{D0DA0EFB-622B-78EA-F405-BFEC90787902}"/>
              </a:ext>
            </a:extLst>
          </p:cNvPr>
          <p:cNvSpPr txBox="1">
            <a:spLocks/>
          </p:cNvSpPr>
          <p:nvPr/>
        </p:nvSpPr>
        <p:spPr>
          <a:xfrm>
            <a:off x="8404236" y="2541960"/>
            <a:ext cx="3408830" cy="1045795"/>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sv" sz="3200" b="1" dirty="0">
                <a:solidFill>
                  <a:srgbClr val="E6C8C7"/>
                </a:solidFill>
              </a:rPr>
              <a:t>BESTÄLLNINGS</a:t>
            </a:r>
            <a:br>
              <a:rPr lang="sv" sz="3200" b="1" dirty="0">
                <a:solidFill>
                  <a:srgbClr val="E6C8C7"/>
                </a:solidFill>
              </a:rPr>
            </a:br>
            <a:r>
              <a:rPr lang="sv" sz="3200" b="1" dirty="0">
                <a:solidFill>
                  <a:srgbClr val="E6C8C7"/>
                </a:solidFill>
              </a:rPr>
              <a:t>HÄMTARE</a:t>
            </a:r>
          </a:p>
        </p:txBody>
      </p:sp>
      <p:sp>
        <p:nvSpPr>
          <p:cNvPr id="9" name="Text Placeholder 5">
            <a:extLst>
              <a:ext uri="{FF2B5EF4-FFF2-40B4-BE49-F238E27FC236}">
                <a16:creationId xmlns:a16="http://schemas.microsoft.com/office/drawing/2014/main" id="{5595B5D7-1546-1DAE-B749-4595951D03DA}"/>
              </a:ext>
            </a:extLst>
          </p:cNvPr>
          <p:cNvSpPr txBox="1">
            <a:spLocks/>
          </p:cNvSpPr>
          <p:nvPr/>
        </p:nvSpPr>
        <p:spPr>
          <a:xfrm>
            <a:off x="711996" y="4082626"/>
            <a:ext cx="3408830" cy="2425754"/>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2580"/>
              </a:lnSpc>
              <a:spcBef>
                <a:spcPts val="0"/>
              </a:spcBef>
            </a:pPr>
            <a:r>
              <a:rPr lang="sv" sz="2400" dirty="0">
                <a:solidFill>
                  <a:srgbClr val="382B1B"/>
                </a:solidFill>
              </a:rPr>
              <a:t> </a:t>
            </a:r>
          </a:p>
          <a:p>
            <a:pPr algn="ctr">
              <a:lnSpc>
                <a:spcPts val="2580"/>
              </a:lnSpc>
              <a:spcBef>
                <a:spcPts val="0"/>
              </a:spcBef>
            </a:pPr>
            <a:endParaRPr lang="en-US" sz="2400" dirty="0">
              <a:solidFill>
                <a:srgbClr val="382B1B"/>
              </a:solidFill>
            </a:endParaRPr>
          </a:p>
        </p:txBody>
      </p:sp>
      <p:sp>
        <p:nvSpPr>
          <p:cNvPr id="10" name="Text Placeholder 7">
            <a:extLst>
              <a:ext uri="{FF2B5EF4-FFF2-40B4-BE49-F238E27FC236}">
                <a16:creationId xmlns:a16="http://schemas.microsoft.com/office/drawing/2014/main" id="{406CE8FB-2C84-2084-CD86-85D65869F8ED}"/>
              </a:ext>
            </a:extLst>
          </p:cNvPr>
          <p:cNvSpPr txBox="1">
            <a:spLocks/>
          </p:cNvSpPr>
          <p:nvPr/>
        </p:nvSpPr>
        <p:spPr>
          <a:xfrm>
            <a:off x="4539925" y="4082626"/>
            <a:ext cx="3408830" cy="1412740"/>
          </a:xfrm>
          <a:prstGeom prst="rect">
            <a:avLst/>
          </a:prstGeom>
        </p:spPr>
        <p:txBody>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2580"/>
              </a:lnSpc>
              <a:spcBef>
                <a:spcPts val="0"/>
              </a:spcBef>
            </a:pPr>
            <a:endParaRPr lang="en-US" sz="2400" dirty="0"/>
          </a:p>
        </p:txBody>
      </p:sp>
      <p:sp>
        <p:nvSpPr>
          <p:cNvPr id="11" name="Text Placeholder 9">
            <a:extLst>
              <a:ext uri="{FF2B5EF4-FFF2-40B4-BE49-F238E27FC236}">
                <a16:creationId xmlns:a16="http://schemas.microsoft.com/office/drawing/2014/main" id="{E0B05ADF-3FF2-FD9D-FD7B-A2A993B53D1E}"/>
              </a:ext>
            </a:extLst>
          </p:cNvPr>
          <p:cNvSpPr txBox="1">
            <a:spLocks/>
          </p:cNvSpPr>
          <p:nvPr/>
        </p:nvSpPr>
        <p:spPr>
          <a:xfrm>
            <a:off x="8484393" y="3432002"/>
            <a:ext cx="3408830" cy="1412740"/>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2580"/>
              </a:lnSpc>
              <a:spcBef>
                <a:spcPts val="0"/>
              </a:spcBef>
            </a:pPr>
            <a:r>
              <a:rPr lang="sv" sz="2200" dirty="0"/>
              <a:t>Du är proaktiv i att generera nya affärer och öka försäljningen från befintliga kunder</a:t>
            </a:r>
          </a:p>
          <a:p>
            <a:pPr algn="ctr">
              <a:lnSpc>
                <a:spcPts val="2580"/>
              </a:lnSpc>
              <a:spcBef>
                <a:spcPts val="0"/>
              </a:spcBef>
            </a:pPr>
            <a:r>
              <a:rPr lang="sv" sz="2200" dirty="0"/>
              <a:t>Online skickar du direktmeddelanden till folk, når ut till influencers eller kör </a:t>
            </a:r>
            <a:r>
              <a:rPr lang="sv" sz="2200" dirty="0" err="1"/>
              <a:t>onlinekampanjer</a:t>
            </a:r>
            <a:r>
              <a:rPr lang="sv" sz="2200" dirty="0"/>
              <a:t>.</a:t>
            </a:r>
            <a:endParaRPr lang="sv" sz="2200" dirty="0">
              <a:ea typeface="Calibri"/>
              <a:cs typeface="Calibri"/>
            </a:endParaRPr>
          </a:p>
          <a:p>
            <a:pPr algn="ctr">
              <a:lnSpc>
                <a:spcPts val="2580"/>
              </a:lnSpc>
              <a:spcBef>
                <a:spcPts val="0"/>
              </a:spcBef>
            </a:pPr>
            <a:endParaRPr lang="en-US" sz="2400" dirty="0"/>
          </a:p>
          <a:p>
            <a:pPr algn="ctr">
              <a:lnSpc>
                <a:spcPts val="2580"/>
              </a:lnSpc>
              <a:spcBef>
                <a:spcPts val="0"/>
              </a:spcBef>
            </a:pPr>
            <a:endParaRPr lang="en-US" sz="2400" dirty="0"/>
          </a:p>
        </p:txBody>
      </p:sp>
      <p:cxnSp>
        <p:nvCxnSpPr>
          <p:cNvPr id="13" name="Straight Connector 12">
            <a:extLst>
              <a:ext uri="{FF2B5EF4-FFF2-40B4-BE49-F238E27FC236}">
                <a16:creationId xmlns:a16="http://schemas.microsoft.com/office/drawing/2014/main" id="{0151BF00-F7A2-D07A-6539-A9395DE85B1F}"/>
              </a:ext>
            </a:extLst>
          </p:cNvPr>
          <p:cNvCxnSpPr>
            <a:cxnSpLocks/>
          </p:cNvCxnSpPr>
          <p:nvPr/>
        </p:nvCxnSpPr>
        <p:spPr>
          <a:xfrm>
            <a:off x="4336473" y="1926737"/>
            <a:ext cx="0" cy="4016862"/>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656CC0C5-DAE8-B8CC-EE35-4E53DBCCB3F3}"/>
              </a:ext>
            </a:extLst>
          </p:cNvPr>
          <p:cNvGrpSpPr/>
          <p:nvPr/>
        </p:nvGrpSpPr>
        <p:grpSpPr>
          <a:xfrm>
            <a:off x="1845405" y="1387813"/>
            <a:ext cx="1163784" cy="1546799"/>
            <a:chOff x="1828799" y="1798501"/>
            <a:chExt cx="1163784" cy="1546799"/>
          </a:xfrm>
        </p:grpSpPr>
        <p:sp>
          <p:nvSpPr>
            <p:cNvPr id="21" name="Graphic 4">
              <a:extLst>
                <a:ext uri="{FF2B5EF4-FFF2-40B4-BE49-F238E27FC236}">
                  <a16:creationId xmlns:a16="http://schemas.microsoft.com/office/drawing/2014/main" id="{2082E625-B881-D03A-53EF-DBA45842E806}"/>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31" name="Text Placeholder 4">
              <a:extLst>
                <a:ext uri="{FF2B5EF4-FFF2-40B4-BE49-F238E27FC236}">
                  <a16:creationId xmlns:a16="http://schemas.microsoft.com/office/drawing/2014/main" id="{0C75A5A3-8896-B02F-C368-8E00ADAA1361}"/>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sv" sz="4400" b="1" dirty="0">
                  <a:solidFill>
                    <a:schemeClr val="bg1"/>
                  </a:solidFill>
                </a:rPr>
                <a:t>01</a:t>
              </a:r>
            </a:p>
          </p:txBody>
        </p:sp>
      </p:grpSp>
      <p:grpSp>
        <p:nvGrpSpPr>
          <p:cNvPr id="32" name="Group 31">
            <a:extLst>
              <a:ext uri="{FF2B5EF4-FFF2-40B4-BE49-F238E27FC236}">
                <a16:creationId xmlns:a16="http://schemas.microsoft.com/office/drawing/2014/main" id="{7B54501E-FB17-A986-78DF-621C6BDC39FA}"/>
              </a:ext>
            </a:extLst>
          </p:cNvPr>
          <p:cNvGrpSpPr/>
          <p:nvPr/>
        </p:nvGrpSpPr>
        <p:grpSpPr>
          <a:xfrm>
            <a:off x="5618905" y="1382865"/>
            <a:ext cx="1163784" cy="1546799"/>
            <a:chOff x="1828799" y="1798501"/>
            <a:chExt cx="1163784" cy="1546799"/>
          </a:xfrm>
        </p:grpSpPr>
        <p:sp>
          <p:nvSpPr>
            <p:cNvPr id="33" name="Graphic 4">
              <a:extLst>
                <a:ext uri="{FF2B5EF4-FFF2-40B4-BE49-F238E27FC236}">
                  <a16:creationId xmlns:a16="http://schemas.microsoft.com/office/drawing/2014/main" id="{427596F1-B373-2D27-E30D-647A6BCE6E4A}"/>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94C7B0">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34" name="Text Placeholder 4">
              <a:extLst>
                <a:ext uri="{FF2B5EF4-FFF2-40B4-BE49-F238E27FC236}">
                  <a16:creationId xmlns:a16="http://schemas.microsoft.com/office/drawing/2014/main" id="{702F2D3E-14FE-BE89-832C-96F8A104095B}"/>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sv" sz="4400" b="1" dirty="0">
                  <a:solidFill>
                    <a:schemeClr val="bg1"/>
                  </a:solidFill>
                </a:rPr>
                <a:t>02</a:t>
              </a:r>
            </a:p>
          </p:txBody>
        </p:sp>
      </p:grpSp>
      <p:grpSp>
        <p:nvGrpSpPr>
          <p:cNvPr id="35" name="Group 34">
            <a:extLst>
              <a:ext uri="{FF2B5EF4-FFF2-40B4-BE49-F238E27FC236}">
                <a16:creationId xmlns:a16="http://schemas.microsoft.com/office/drawing/2014/main" id="{169214E3-327C-0FC1-A91B-36117A2C9F0D}"/>
              </a:ext>
            </a:extLst>
          </p:cNvPr>
          <p:cNvGrpSpPr/>
          <p:nvPr/>
        </p:nvGrpSpPr>
        <p:grpSpPr>
          <a:xfrm>
            <a:off x="9613845" y="1385834"/>
            <a:ext cx="1163784" cy="1546799"/>
            <a:chOff x="1828799" y="1798501"/>
            <a:chExt cx="1163784" cy="1546799"/>
          </a:xfrm>
        </p:grpSpPr>
        <p:sp>
          <p:nvSpPr>
            <p:cNvPr id="36" name="Graphic 4">
              <a:extLst>
                <a:ext uri="{FF2B5EF4-FFF2-40B4-BE49-F238E27FC236}">
                  <a16:creationId xmlns:a16="http://schemas.microsoft.com/office/drawing/2014/main" id="{F0325C69-CC98-D676-B8F5-202077C40F6A}"/>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37" name="Text Placeholder 4">
              <a:extLst>
                <a:ext uri="{FF2B5EF4-FFF2-40B4-BE49-F238E27FC236}">
                  <a16:creationId xmlns:a16="http://schemas.microsoft.com/office/drawing/2014/main" id="{15A2D529-782E-9742-71D4-58AE525ED155}"/>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sv" sz="4400" b="1" dirty="0">
                  <a:solidFill>
                    <a:schemeClr val="bg1"/>
                  </a:solidFill>
                </a:rPr>
                <a:t>03</a:t>
              </a:r>
            </a:p>
          </p:txBody>
        </p:sp>
      </p:grpSp>
      <p:cxnSp>
        <p:nvCxnSpPr>
          <p:cNvPr id="38" name="Straight Connector 37">
            <a:extLst>
              <a:ext uri="{FF2B5EF4-FFF2-40B4-BE49-F238E27FC236}">
                <a16:creationId xmlns:a16="http://schemas.microsoft.com/office/drawing/2014/main" id="{2DC9A195-B086-8B76-CE3C-5B8D85DA92A2}"/>
              </a:ext>
            </a:extLst>
          </p:cNvPr>
          <p:cNvCxnSpPr>
            <a:cxnSpLocks/>
          </p:cNvCxnSpPr>
          <p:nvPr/>
        </p:nvCxnSpPr>
        <p:spPr>
          <a:xfrm>
            <a:off x="8354292" y="1926737"/>
            <a:ext cx="0" cy="4016862"/>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C1E3A8A-7ACA-1C51-672B-22674257ABBB}"/>
              </a:ext>
            </a:extLst>
          </p:cNvPr>
          <p:cNvSpPr txBox="1"/>
          <p:nvPr/>
        </p:nvSpPr>
        <p:spPr>
          <a:xfrm>
            <a:off x="4515478" y="3584365"/>
            <a:ext cx="3778951" cy="2308324"/>
          </a:xfrm>
          <a:prstGeom prst="rect">
            <a:avLst/>
          </a:prstGeom>
          <a:noFill/>
        </p:spPr>
        <p:txBody>
          <a:bodyPr wrap="square" lIns="91440" tIns="45720" rIns="91440" bIns="45720" anchor="t">
            <a:spAutoFit/>
          </a:bodyPr>
          <a:lstStyle/>
          <a:p>
            <a:r>
              <a:rPr lang="sv" dirty="0"/>
              <a:t>Du väcker intresse genom att dela med dig av din berättelse. På en marknad väntar du inte, du engagerar dig t.ex. genom att erbjuda ett provexemplar för att skapa ett djupare intresse. Online skulle detta kunna se ut som ett inlägg bakom kulisserna, ett matlagningstips via en kort video.</a:t>
            </a:r>
            <a:endParaRPr lang="en-IE">
              <a:ea typeface="Calibri"/>
              <a:cs typeface="Calibri"/>
            </a:endParaRPr>
          </a:p>
        </p:txBody>
      </p:sp>
    </p:spTree>
    <p:extLst>
      <p:ext uri="{BB962C8B-B14F-4D97-AF65-F5344CB8AC3E}">
        <p14:creationId xmlns:p14="http://schemas.microsoft.com/office/powerpoint/2010/main" val="3765164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sv" sz="2800" dirty="0"/>
              <a:t>ATT UTVECKLA EN VINNANDE SÄLJPITCH – </a:t>
            </a:r>
            <a:r>
              <a:rPr lang="sv" sz="2800" b="1" dirty="0"/>
              <a:t>4-STEGSPROCESS</a:t>
            </a:r>
          </a:p>
        </p:txBody>
      </p:sp>
      <p:sp>
        <p:nvSpPr>
          <p:cNvPr id="6" name="Text Placeholder 6">
            <a:extLst>
              <a:ext uri="{FF2B5EF4-FFF2-40B4-BE49-F238E27FC236}">
                <a16:creationId xmlns:a16="http://schemas.microsoft.com/office/drawing/2014/main" id="{CA6A3151-6AF5-5F3C-5496-3B56EE35436F}"/>
              </a:ext>
            </a:extLst>
          </p:cNvPr>
          <p:cNvSpPr>
            <a:spLocks noGrp="1"/>
          </p:cNvSpPr>
          <p:nvPr>
            <p:ph type="body" sz="quarter" idx="14"/>
          </p:nvPr>
        </p:nvSpPr>
        <p:spPr>
          <a:xfrm>
            <a:off x="356776" y="1391930"/>
            <a:ext cx="11646907" cy="6435659"/>
          </a:xfrm>
        </p:spPr>
        <p:txBody>
          <a:bodyPr/>
          <a:lstStyle/>
          <a:p>
            <a:pPr marL="1117600" indent="-1117600">
              <a:spcBef>
                <a:spcPts val="0"/>
              </a:spcBef>
              <a:tabLst>
                <a:tab pos="1233488" algn="l"/>
              </a:tabLst>
            </a:pPr>
            <a:r>
              <a:rPr lang="sv" b="1" dirty="0">
                <a:solidFill>
                  <a:srgbClr val="94C7B0"/>
                </a:solidFill>
              </a:rPr>
              <a:t>Steg 1: </a:t>
            </a:r>
            <a:r>
              <a:rPr lang="sv" b="1" dirty="0"/>
              <a:t>Identifiera dina unika försäljningsargument</a:t>
            </a:r>
          </a:p>
          <a:p>
            <a:pPr marL="1117600" indent="-1117600">
              <a:spcBef>
                <a:spcPts val="0"/>
              </a:spcBef>
              <a:tabLst>
                <a:tab pos="1233488" algn="l"/>
              </a:tabLst>
            </a:pPr>
            <a:r>
              <a:rPr lang="sv" sz="2200" dirty="0"/>
              <a:t> </a:t>
            </a:r>
            <a:r>
              <a:rPr lang="sv" sz="2200" b="1" dirty="0">
                <a:solidFill>
                  <a:srgbClr val="94C7B0"/>
                </a:solidFill>
              </a:rPr>
              <a:t>Vet vad som gör dig speciell. </a:t>
            </a:r>
            <a:r>
              <a:rPr lang="sv" sz="2200" dirty="0"/>
              <a:t>Vad gör du annorlunda jämfört med andra? Gör en lista med 3–5 saker som gör din mat eller tjänst unik. Tänk: smak, berättelse, process, värderingar, kultur, förpackning eller hur du betjänar kunder.</a:t>
            </a:r>
            <a:endParaRPr lang="en-US" sz="2200" dirty="0"/>
          </a:p>
          <a:p>
            <a:pPr marL="1117600" indent="-1117600">
              <a:spcBef>
                <a:spcPts val="0"/>
              </a:spcBef>
              <a:tabLst>
                <a:tab pos="1233488" algn="l"/>
              </a:tabLst>
            </a:pPr>
            <a:endParaRPr lang="en-US" sz="2200" dirty="0"/>
          </a:p>
          <a:p>
            <a:pPr marL="1257300" indent="-1257300">
              <a:tabLst>
                <a:tab pos="1233488" algn="l"/>
              </a:tabLst>
            </a:pPr>
            <a:r>
              <a:rPr lang="sv" b="1" dirty="0">
                <a:solidFill>
                  <a:srgbClr val="94C7B0"/>
                </a:solidFill>
              </a:rPr>
              <a:t>Steg 2: </a:t>
            </a:r>
            <a:r>
              <a:rPr lang="sv" b="1" dirty="0"/>
              <a:t>Förstå fördelarna med det du säljer ur kundens perspektiv. </a:t>
            </a:r>
            <a:r>
              <a:rPr lang="sv" b="1" dirty="0">
                <a:solidFill>
                  <a:srgbClr val="94C7B0"/>
                </a:solidFill>
              </a:rPr>
              <a:t>Visa hur din produkt hjälper kunden.</a:t>
            </a:r>
            <a:r>
              <a:rPr lang="sv" dirty="0">
                <a:solidFill>
                  <a:srgbClr val="94C7B0"/>
                </a:solidFill>
              </a:rPr>
              <a:t> </a:t>
            </a:r>
            <a:r>
              <a:rPr lang="sv" dirty="0"/>
              <a:t>Varför skulle de bry sig?</a:t>
            </a:r>
            <a:r>
              <a:rPr lang="sv" b="1" dirty="0"/>
              <a:t> </a:t>
            </a:r>
          </a:p>
          <a:p>
            <a:pPr marL="1185862">
              <a:buClr>
                <a:srgbClr val="94C7B0"/>
              </a:buClr>
              <a:tabLst>
                <a:tab pos="1233488" algn="l"/>
              </a:tabLst>
            </a:pPr>
            <a:r>
              <a:rPr lang="sv" sz="2200" dirty="0"/>
              <a:t>Ge exempel på hur din produkt eller tjänst har gett kundvärde till andra, t.ex. ” </a:t>
            </a:r>
            <a:r>
              <a:rPr lang="sv" i="1" dirty="0"/>
              <a:t>Den här såsen är klar på 2 minuter – perfekt för upptagna människor </a:t>
            </a:r>
            <a:r>
              <a:rPr lang="sv" dirty="0"/>
              <a:t>.”</a:t>
            </a:r>
            <a:endParaRPr lang="en-US" sz="2200" dirty="0"/>
          </a:p>
          <a:p>
            <a:pPr marL="1117600" indent="-1117600">
              <a:spcBef>
                <a:spcPts val="0"/>
              </a:spcBef>
              <a:buClr>
                <a:srgbClr val="EC2179"/>
              </a:buClr>
              <a:tabLst>
                <a:tab pos="1233488" algn="l"/>
              </a:tabLst>
            </a:pPr>
            <a:endParaRPr lang="en-US" sz="2200" dirty="0"/>
          </a:p>
          <a:p>
            <a:pPr marL="1117600" indent="-1117600">
              <a:tabLst>
                <a:tab pos="1233488" algn="l"/>
              </a:tabLst>
            </a:pPr>
            <a:r>
              <a:rPr lang="sv" b="1" dirty="0">
                <a:solidFill>
                  <a:srgbClr val="94C7B0"/>
                </a:solidFill>
              </a:rPr>
              <a:t>Steg 3:</a:t>
            </a:r>
            <a:r>
              <a:rPr lang="sv" b="1" dirty="0"/>
              <a:t> Var beredd på frågor eller tvivel - </a:t>
            </a:r>
            <a:r>
              <a:rPr lang="sv" b="1" dirty="0">
                <a:solidFill>
                  <a:srgbClr val="94C7B0"/>
                </a:solidFill>
              </a:rPr>
              <a:t>Hantera invändningar</a:t>
            </a:r>
            <a:endParaRPr lang="en-GB" b="1" dirty="0">
              <a:solidFill>
                <a:srgbClr val="94C7B0"/>
              </a:solidFill>
            </a:endParaRPr>
          </a:p>
          <a:p>
            <a:pPr marL="1117600" indent="-1117600">
              <a:spcBef>
                <a:spcPts val="0"/>
              </a:spcBef>
              <a:tabLst>
                <a:tab pos="1233488" algn="l"/>
              </a:tabLst>
            </a:pPr>
            <a:r>
              <a:rPr lang="sv" b="1" dirty="0"/>
              <a:t>                  </a:t>
            </a:r>
            <a:r>
              <a:rPr lang="sv" dirty="0"/>
              <a:t>Tänk om de säger ”Det är för dyrt” eller ”Jag vet inte hur jag ska använda det”? Svara vänligt och självsäkert: ”Det håller i 5 dagar i kylskåpet och här är ett gratis receptkort som kan hjälpa till.”</a:t>
            </a:r>
            <a:endParaRPr lang="en-US" dirty="0"/>
          </a:p>
          <a:p>
            <a:pPr marL="1117600" indent="-1117600">
              <a:spcBef>
                <a:spcPts val="0"/>
              </a:spcBef>
              <a:tabLst>
                <a:tab pos="1233488" algn="l"/>
              </a:tabLst>
            </a:pPr>
            <a:endParaRPr lang="en-US" dirty="0"/>
          </a:p>
          <a:p>
            <a:pPr marL="1117600" indent="-1117600">
              <a:spcBef>
                <a:spcPts val="0"/>
              </a:spcBef>
              <a:tabLst>
                <a:tab pos="1233488" algn="l"/>
              </a:tabLst>
            </a:pPr>
            <a:r>
              <a:rPr lang="sv" b="1" dirty="0">
                <a:solidFill>
                  <a:srgbClr val="94C7B0"/>
                </a:solidFill>
              </a:rPr>
              <a:t>Steg 4 </a:t>
            </a:r>
            <a:r>
              <a:rPr lang="sv" dirty="0">
                <a:solidFill>
                  <a:srgbClr val="94C7B0"/>
                </a:solidFill>
              </a:rPr>
              <a:t>:</a:t>
            </a:r>
            <a:r>
              <a:rPr lang="sv" dirty="0"/>
              <a:t> </a:t>
            </a:r>
            <a:r>
              <a:rPr lang="sv" b="1" dirty="0"/>
              <a:t>Avsluta affären! </a:t>
            </a:r>
            <a:r>
              <a:rPr lang="sv" b="1" dirty="0">
                <a:solidFill>
                  <a:srgbClr val="94C7B0"/>
                </a:solidFill>
              </a:rPr>
              <a:t>Var inte blyg. Vägled kunden framåt.</a:t>
            </a:r>
          </a:p>
          <a:p>
            <a:pPr marL="1117600" indent="-1117600">
              <a:spcBef>
                <a:spcPts val="0"/>
              </a:spcBef>
              <a:tabLst>
                <a:tab pos="1233488" algn="l"/>
              </a:tabLst>
            </a:pPr>
            <a:r>
              <a:rPr lang="sv" b="1" dirty="0"/>
              <a:t> </a:t>
            </a:r>
            <a:r>
              <a:rPr lang="sv" dirty="0"/>
              <a:t>"Vill du prova en?" "Kan jag packa den åt dig?" Vill du beställa igen till nästa vecka?"</a:t>
            </a:r>
            <a:endParaRPr lang="en-US" dirty="0"/>
          </a:p>
          <a:p>
            <a:pPr marL="1209675" indent="-1209675">
              <a:spcBef>
                <a:spcPts val="0"/>
              </a:spcBef>
              <a:tabLst>
                <a:tab pos="1233488" algn="l"/>
              </a:tabLst>
            </a:pPr>
            <a:endParaRPr lang="en-US" dirty="0"/>
          </a:p>
        </p:txBody>
      </p:sp>
      <p:cxnSp>
        <p:nvCxnSpPr>
          <p:cNvPr id="12" name="Straight Connector 11">
            <a:extLst>
              <a:ext uri="{FF2B5EF4-FFF2-40B4-BE49-F238E27FC236}">
                <a16:creationId xmlns:a16="http://schemas.microsoft.com/office/drawing/2014/main" id="{7432D050-EDE5-BB36-03E4-837CF01450D8}"/>
              </a:ext>
            </a:extLst>
          </p:cNvPr>
          <p:cNvCxnSpPr>
            <a:cxnSpLocks/>
          </p:cNvCxnSpPr>
          <p:nvPr/>
        </p:nvCxnSpPr>
        <p:spPr>
          <a:xfrm flipH="1">
            <a:off x="574478" y="2746641"/>
            <a:ext cx="11208327"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EF8E34D-F6D6-6FCC-EBA0-2F1C5DE92AF7}"/>
              </a:ext>
            </a:extLst>
          </p:cNvPr>
          <p:cNvCxnSpPr>
            <a:cxnSpLocks/>
          </p:cNvCxnSpPr>
          <p:nvPr/>
        </p:nvCxnSpPr>
        <p:spPr>
          <a:xfrm flipH="1">
            <a:off x="491836" y="4177543"/>
            <a:ext cx="11208327"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1E40AAA-F4CA-F92C-865A-B85A6919DB0F}"/>
              </a:ext>
            </a:extLst>
          </p:cNvPr>
          <p:cNvCxnSpPr>
            <a:cxnSpLocks/>
          </p:cNvCxnSpPr>
          <p:nvPr/>
        </p:nvCxnSpPr>
        <p:spPr>
          <a:xfrm flipH="1">
            <a:off x="450273" y="5416154"/>
            <a:ext cx="11208327"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62469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4504</Words>
  <Application>Microsoft Office PowerPoint</Application>
  <PresentationFormat>Widescreen</PresentationFormat>
  <Paragraphs>471</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Orla Casey</cp:lastModifiedBy>
  <cp:revision>1234</cp:revision>
  <dcterms:created xsi:type="dcterms:W3CDTF">2018-09-19T09:23:58Z</dcterms:created>
  <dcterms:modified xsi:type="dcterms:W3CDTF">2025-06-10T18:17:39Z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5539ab5-6c40-44dc-bcab-aa0492abd251_Enabled">
    <vt:lpwstr>true</vt:lpwstr>
  </property>
  <property fmtid="{D5CDD505-2E9C-101B-9397-08002B2CF9AE}" pid="3" name="MSIP_Label_35539ab5-6c40-44dc-bcab-aa0492abd251_SetDate">
    <vt:lpwstr>2025-06-10T17:57:33Z</vt:lpwstr>
  </property>
  <property fmtid="{D5CDD505-2E9C-101B-9397-08002B2CF9AE}" pid="4" name="MSIP_Label_35539ab5-6c40-44dc-bcab-aa0492abd251_Method">
    <vt:lpwstr>Privileged</vt:lpwstr>
  </property>
  <property fmtid="{D5CDD505-2E9C-101B-9397-08002B2CF9AE}" pid="5" name="MSIP_Label_35539ab5-6c40-44dc-bcab-aa0492abd251_Name">
    <vt:lpwstr>0_Öppen</vt:lpwstr>
  </property>
  <property fmtid="{D5CDD505-2E9C-101B-9397-08002B2CF9AE}" pid="6" name="MSIP_Label_35539ab5-6c40-44dc-bcab-aa0492abd251_SiteId">
    <vt:lpwstr>1ec9e657-16f5-43cb-82e2-3e701c8e7f24</vt:lpwstr>
  </property>
  <property fmtid="{D5CDD505-2E9C-101B-9397-08002B2CF9AE}" pid="7" name="MSIP_Label_35539ab5-6c40-44dc-bcab-aa0492abd251_ActionId">
    <vt:lpwstr>e6d7a826-050a-4776-ae15-3e466a3b34e6</vt:lpwstr>
  </property>
  <property fmtid="{D5CDD505-2E9C-101B-9397-08002B2CF9AE}" pid="8" name="MSIP_Label_35539ab5-6c40-44dc-bcab-aa0492abd251_ContentBits">
    <vt:lpwstr>0</vt:lpwstr>
  </property>
  <property fmtid="{D5CDD505-2E9C-101B-9397-08002B2CF9AE}" pid="9" name="MSIP_Label_35539ab5-6c40-44dc-bcab-aa0492abd251_Tag">
    <vt:lpwstr>10, 0, 1, 2</vt:lpwstr>
  </property>
</Properties>
</file>